
<file path=[Content_Types].xml><?xml version="1.0" encoding="utf-8"?>
<Types xmlns="http://schemas.openxmlformats.org/package/2006/content-types">
  <Default Extension="png" ContentType="image/png"/>
  <Default Extension="svg" ContentType="image/svg+xml"/>
  <Default Extension="emf" ContentType="image/x-emf"/>
  <Default Extension="wmf" ContentType="image/x-wmf"/>
  <Default Extension="jpeg" ContentType="image/jpeg"/>
  <Default Extension="rels" ContentType="application/vnd.openxmlformats-package.relationships+xml"/>
  <Default Extension="xml" ContentType="application/xml"/>
  <Default Extension="wdp" ContentType="image/vnd.ms-photo"/>
  <Default Extension="gif" ContentType="image/gif"/>
  <Default Extension="vml" ContentType="application/vnd.openxmlformats-officedocument.vmlDrawing"/>
  <Default Extension="tiff" ContentType="image/tiff"/>
  <Default Extension="xlsx" ContentType="application/vnd.openxmlformats-officedocument.spreadsheetml.sheet"/>
  <Default Extension="jpg" ContentType="image/jpeg"/>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theme/theme2.xml" ContentType="application/vnd.openxmlformats-officedocument.theme+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3.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theme/theme4.xml" ContentType="application/vnd.openxmlformats-officedocument.theme+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theme/theme5.xml" ContentType="application/vnd.openxmlformats-officedocument.theme+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theme/theme6.xml" ContentType="application/vnd.openxmlformats-officedocument.theme+xml"/>
  <Override PartName="/ppt/slideLayouts/slideLayout89.xml" ContentType="application/vnd.openxmlformats-officedocument.presentationml.slideLayout+xml"/>
  <Override PartName="/ppt/theme/theme7.xml" ContentType="application/vnd.openxmlformats-officedocument.theme+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theme/theme8.xml" ContentType="application/vnd.openxmlformats-officedocument.theme+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theme/theme9.xml" ContentType="application/vnd.openxmlformats-officedocument.theme+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theme/theme10.xml" ContentType="application/vnd.openxmlformats-officedocument.theme+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theme/theme11.xml" ContentType="application/vnd.openxmlformats-officedocument.theme+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theme/theme12.xml" ContentType="application/vnd.openxmlformats-officedocument.theme+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theme/theme13.xml" ContentType="application/vnd.openxmlformats-officedocument.theme+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theme/theme14.xml" ContentType="application/vnd.openxmlformats-officedocument.theme+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theme/theme15.xml" ContentType="application/vnd.openxmlformats-officedocument.theme+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theme/theme16.xml" ContentType="application/vnd.openxmlformats-officedocument.theme+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theme/theme17.xml" ContentType="application/vnd.openxmlformats-officedocument.theme+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theme/theme18.xml" ContentType="application/vnd.openxmlformats-officedocument.theme+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theme/theme19.xml" ContentType="application/vnd.openxmlformats-officedocument.theme+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theme/theme20.xml" ContentType="application/vnd.openxmlformats-officedocument.theme+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theme/theme21.xml" ContentType="application/vnd.openxmlformats-officedocument.theme+xml"/>
  <Override PartName="/ppt/theme/theme22.xml" ContentType="application/vnd.openxmlformats-officedocument.theme+xml"/>
  <Override PartName="/ppt/theme/theme2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4"/>
    <p:sldMasterId id="2147483843" r:id="rId5"/>
    <p:sldMasterId id="2147483861" r:id="rId6"/>
    <p:sldMasterId id="2147483910" r:id="rId7"/>
    <p:sldMasterId id="2147483919" r:id="rId8"/>
    <p:sldMasterId id="2147483933" r:id="rId9"/>
    <p:sldMasterId id="2147483995" r:id="rId10"/>
    <p:sldMasterId id="2147483998" r:id="rId11"/>
    <p:sldMasterId id="2147484010" r:id="rId12"/>
    <p:sldMasterId id="2147484018" r:id="rId13"/>
    <p:sldMasterId id="2147484023" r:id="rId14"/>
    <p:sldMasterId id="2147484027" r:id="rId15"/>
    <p:sldMasterId id="2147484039" r:id="rId16"/>
    <p:sldMasterId id="2147484052" r:id="rId17"/>
    <p:sldMasterId id="2147484064" r:id="rId18"/>
    <p:sldMasterId id="2147484076" r:id="rId19"/>
    <p:sldMasterId id="2147484083" r:id="rId20"/>
    <p:sldMasterId id="2147484095" r:id="rId21"/>
    <p:sldMasterId id="2147484100" r:id="rId22"/>
    <p:sldMasterId id="2147484113" r:id="rId23"/>
    <p:sldMasterId id="2147484126" r:id="rId24"/>
  </p:sldMasterIdLst>
  <p:notesMasterIdLst>
    <p:notesMasterId r:id="rId597"/>
  </p:notesMasterIdLst>
  <p:handoutMasterIdLst>
    <p:handoutMasterId r:id="rId598"/>
  </p:handoutMasterIdLst>
  <p:sldIdLst>
    <p:sldId id="256" r:id="rId25"/>
    <p:sldId id="6563" r:id="rId26"/>
    <p:sldId id="2147480877" r:id="rId27"/>
    <p:sldId id="6197" r:id="rId28"/>
    <p:sldId id="2147480868" r:id="rId29"/>
    <p:sldId id="2147480651" r:id="rId30"/>
    <p:sldId id="2147480658" r:id="rId31"/>
    <p:sldId id="2147480652" r:id="rId32"/>
    <p:sldId id="2147480653" r:id="rId33"/>
    <p:sldId id="2147480869" r:id="rId34"/>
    <p:sldId id="2147480655" r:id="rId35"/>
    <p:sldId id="2147480889" r:id="rId36"/>
    <p:sldId id="2147480870" r:id="rId37"/>
    <p:sldId id="2142535417" r:id="rId38"/>
    <p:sldId id="2147471130" r:id="rId39"/>
    <p:sldId id="2147471013" r:id="rId40"/>
    <p:sldId id="2147471340" r:id="rId41"/>
    <p:sldId id="2147471014" r:id="rId42"/>
    <p:sldId id="2147471015" r:id="rId43"/>
    <p:sldId id="2147480871" r:id="rId44"/>
    <p:sldId id="2147471018" r:id="rId45"/>
    <p:sldId id="2147471024" r:id="rId46"/>
    <p:sldId id="2142535427" r:id="rId47"/>
    <p:sldId id="2147471096" r:id="rId48"/>
    <p:sldId id="2147471097" r:id="rId49"/>
    <p:sldId id="2147471229" r:id="rId50"/>
    <p:sldId id="2147471225" r:id="rId51"/>
    <p:sldId id="2147471226" r:id="rId52"/>
    <p:sldId id="2147471098" r:id="rId53"/>
    <p:sldId id="2147480659" r:id="rId54"/>
    <p:sldId id="2147480872" r:id="rId55"/>
    <p:sldId id="2147480661" r:id="rId56"/>
    <p:sldId id="2147471533" r:id="rId57"/>
    <p:sldId id="268" r:id="rId58"/>
    <p:sldId id="494" r:id="rId59"/>
    <p:sldId id="5562" r:id="rId60"/>
    <p:sldId id="2147480304" r:id="rId61"/>
    <p:sldId id="2147480305" r:id="rId62"/>
    <p:sldId id="2147480647" r:id="rId63"/>
    <p:sldId id="2147480308" r:id="rId64"/>
    <p:sldId id="2147480309" r:id="rId65"/>
    <p:sldId id="2147480310" r:id="rId66"/>
    <p:sldId id="2147480873" r:id="rId67"/>
    <p:sldId id="2147480312" r:id="rId68"/>
    <p:sldId id="2147480313" r:id="rId69"/>
    <p:sldId id="4602" r:id="rId70"/>
    <p:sldId id="4992" r:id="rId71"/>
    <p:sldId id="5629" r:id="rId72"/>
    <p:sldId id="5553" r:id="rId73"/>
    <p:sldId id="5554" r:id="rId74"/>
    <p:sldId id="4612" r:id="rId75"/>
    <p:sldId id="4604" r:id="rId76"/>
    <p:sldId id="4605" r:id="rId77"/>
    <p:sldId id="830" r:id="rId78"/>
    <p:sldId id="5630" r:id="rId79"/>
    <p:sldId id="3285" r:id="rId80"/>
    <p:sldId id="3286" r:id="rId81"/>
    <p:sldId id="5551" r:id="rId82"/>
    <p:sldId id="5550" r:id="rId83"/>
    <p:sldId id="5628" r:id="rId84"/>
    <p:sldId id="5589" r:id="rId85"/>
    <p:sldId id="5591" r:id="rId86"/>
    <p:sldId id="5559" r:id="rId87"/>
    <p:sldId id="5594" r:id="rId88"/>
    <p:sldId id="5597" r:id="rId89"/>
    <p:sldId id="5596" r:id="rId90"/>
    <p:sldId id="5598" r:id="rId91"/>
    <p:sldId id="5599" r:id="rId92"/>
    <p:sldId id="5601" r:id="rId93"/>
    <p:sldId id="5602" r:id="rId94"/>
    <p:sldId id="5603" r:id="rId95"/>
    <p:sldId id="5604" r:id="rId96"/>
    <p:sldId id="5016" r:id="rId97"/>
    <p:sldId id="5605" r:id="rId98"/>
    <p:sldId id="5606" r:id="rId99"/>
    <p:sldId id="5607" r:id="rId100"/>
    <p:sldId id="5608" r:id="rId101"/>
    <p:sldId id="5609" r:id="rId102"/>
    <p:sldId id="5610" r:id="rId103"/>
    <p:sldId id="5611" r:id="rId104"/>
    <p:sldId id="5612" r:id="rId105"/>
    <p:sldId id="5613" r:id="rId106"/>
    <p:sldId id="5614" r:id="rId107"/>
    <p:sldId id="5615" r:id="rId108"/>
    <p:sldId id="5616" r:id="rId109"/>
    <p:sldId id="5617" r:id="rId110"/>
    <p:sldId id="5618" r:id="rId111"/>
    <p:sldId id="5619" r:id="rId112"/>
    <p:sldId id="5620" r:id="rId113"/>
    <p:sldId id="5621" r:id="rId114"/>
    <p:sldId id="5622" r:id="rId115"/>
    <p:sldId id="5623" r:id="rId116"/>
    <p:sldId id="5624" r:id="rId117"/>
    <p:sldId id="5625" r:id="rId118"/>
    <p:sldId id="5626" r:id="rId119"/>
    <p:sldId id="5627" r:id="rId120"/>
    <p:sldId id="5593" r:id="rId121"/>
    <p:sldId id="5592" r:id="rId122"/>
    <p:sldId id="3290" r:id="rId123"/>
    <p:sldId id="3289" r:id="rId124"/>
    <p:sldId id="2147472511" r:id="rId125"/>
    <p:sldId id="2147480214" r:id="rId126"/>
    <p:sldId id="2147480211" r:id="rId127"/>
    <p:sldId id="2147480645" r:id="rId128"/>
    <p:sldId id="2147480646" r:id="rId129"/>
    <p:sldId id="2147480874" r:id="rId130"/>
    <p:sldId id="2147480875" r:id="rId131"/>
    <p:sldId id="2147480876" r:id="rId132"/>
    <p:sldId id="2147480644" r:id="rId133"/>
    <p:sldId id="5580" r:id="rId134"/>
    <p:sldId id="5581" r:id="rId135"/>
    <p:sldId id="5582" r:id="rId136"/>
    <p:sldId id="2147480648" r:id="rId137"/>
    <p:sldId id="5552" r:id="rId138"/>
    <p:sldId id="5584" r:id="rId139"/>
    <p:sldId id="5585" r:id="rId140"/>
    <p:sldId id="5586" r:id="rId141"/>
    <p:sldId id="5587" r:id="rId142"/>
    <p:sldId id="5588" r:id="rId143"/>
    <p:sldId id="6507" r:id="rId144"/>
    <p:sldId id="6548" r:id="rId145"/>
    <p:sldId id="6198" r:id="rId146"/>
    <p:sldId id="2147480631" r:id="rId147"/>
    <p:sldId id="2147472514" r:id="rId148"/>
    <p:sldId id="2147480453" r:id="rId149"/>
    <p:sldId id="2147471320" r:id="rId150"/>
    <p:sldId id="2147477332" r:id="rId151"/>
    <p:sldId id="2147477333" r:id="rId152"/>
    <p:sldId id="2147477334" r:id="rId153"/>
    <p:sldId id="2147477335" r:id="rId154"/>
    <p:sldId id="2147480618" r:id="rId155"/>
    <p:sldId id="2147480628" r:id="rId156"/>
    <p:sldId id="2147477336" r:id="rId157"/>
    <p:sldId id="2147480620" r:id="rId158"/>
    <p:sldId id="2147480657" r:id="rId159"/>
    <p:sldId id="2147480469" r:id="rId160"/>
    <p:sldId id="2147477371" r:id="rId161"/>
    <p:sldId id="2147480470" r:id="rId162"/>
    <p:sldId id="2147480624" r:id="rId163"/>
    <p:sldId id="2147480827" r:id="rId164"/>
    <p:sldId id="2147480819" r:id="rId165"/>
    <p:sldId id="2147480820" r:id="rId166"/>
    <p:sldId id="2147480821" r:id="rId167"/>
    <p:sldId id="2147480822" r:id="rId168"/>
    <p:sldId id="2147480823" r:id="rId169"/>
    <p:sldId id="2147480824" r:id="rId170"/>
    <p:sldId id="2147480825" r:id="rId171"/>
    <p:sldId id="2147480826" r:id="rId172"/>
    <p:sldId id="2147480767" r:id="rId173"/>
    <p:sldId id="2147471360" r:id="rId174"/>
    <p:sldId id="2147477286" r:id="rId175"/>
    <p:sldId id="2147471356" r:id="rId176"/>
    <p:sldId id="2147477324" r:id="rId177"/>
    <p:sldId id="2147480768" r:id="rId178"/>
    <p:sldId id="2147480814" r:id="rId179"/>
    <p:sldId id="2147477352" r:id="rId180"/>
    <p:sldId id="2147477356" r:id="rId181"/>
    <p:sldId id="2147477351" r:id="rId182"/>
    <p:sldId id="2147480769" r:id="rId183"/>
    <p:sldId id="2147480409" r:id="rId184"/>
    <p:sldId id="2147471364" r:id="rId185"/>
    <p:sldId id="2147477350" r:id="rId186"/>
    <p:sldId id="2147471365" r:id="rId187"/>
    <p:sldId id="2147480696" r:id="rId188"/>
    <p:sldId id="2147480828" r:id="rId189"/>
    <p:sldId id="2147477416" r:id="rId190"/>
    <p:sldId id="2147480859" r:id="rId191"/>
    <p:sldId id="2147480410" r:id="rId192"/>
    <p:sldId id="2147477379" r:id="rId193"/>
    <p:sldId id="2147480770" r:id="rId194"/>
    <p:sldId id="2147480860" r:id="rId195"/>
    <p:sldId id="2147480435" r:id="rId196"/>
    <p:sldId id="2147477359" r:id="rId197"/>
    <p:sldId id="2147477360" r:id="rId198"/>
    <p:sldId id="2147480817" r:id="rId199"/>
    <p:sldId id="2147480766" r:id="rId200"/>
    <p:sldId id="2147480436" r:id="rId201"/>
    <p:sldId id="2147480815" r:id="rId202"/>
    <p:sldId id="2147480672" r:id="rId203"/>
    <p:sldId id="2147480771" r:id="rId204"/>
    <p:sldId id="2147477294" r:id="rId205"/>
    <p:sldId id="2147477407" r:id="rId206"/>
    <p:sldId id="2147471384" r:id="rId207"/>
    <p:sldId id="2147471339" r:id="rId208"/>
    <p:sldId id="2147480446" r:id="rId209"/>
    <p:sldId id="2147480447" r:id="rId210"/>
    <p:sldId id="2147471459" r:id="rId211"/>
    <p:sldId id="2147471457" r:id="rId212"/>
    <p:sldId id="2147480806" r:id="rId213"/>
    <p:sldId id="2147480807" r:id="rId214"/>
    <p:sldId id="2147471155" r:id="rId215"/>
    <p:sldId id="2147480811" r:id="rId216"/>
    <p:sldId id="2147471427" r:id="rId217"/>
    <p:sldId id="2147480448" r:id="rId218"/>
    <p:sldId id="2147480452" r:id="rId219"/>
    <p:sldId id="2147480865" r:id="rId220"/>
    <p:sldId id="2147480772" r:id="rId221"/>
    <p:sldId id="2147471387" r:id="rId222"/>
    <p:sldId id="2147471144" r:id="rId223"/>
    <p:sldId id="2147471147" r:id="rId224"/>
    <p:sldId id="2147471152" r:id="rId225"/>
    <p:sldId id="2147471153" r:id="rId226"/>
    <p:sldId id="2147471154" r:id="rId227"/>
    <p:sldId id="2147477368" r:id="rId228"/>
    <p:sldId id="2147480370" r:id="rId229"/>
    <p:sldId id="2147480429" r:id="rId230"/>
    <p:sldId id="2147480810" r:id="rId231"/>
    <p:sldId id="2147480432" r:id="rId232"/>
    <p:sldId id="2147480537" r:id="rId233"/>
    <p:sldId id="2147480797" r:id="rId234"/>
    <p:sldId id="2147477439" r:id="rId235"/>
    <p:sldId id="2147477384" r:id="rId236"/>
    <p:sldId id="2147480477" r:id="rId237"/>
    <p:sldId id="2147480478" r:id="rId238"/>
    <p:sldId id="2147477423" r:id="rId239"/>
    <p:sldId id="2147477427" r:id="rId240"/>
    <p:sldId id="2147477428" r:id="rId241"/>
    <p:sldId id="2147477429" r:id="rId242"/>
    <p:sldId id="2147480479" r:id="rId243"/>
    <p:sldId id="2147480759" r:id="rId244"/>
    <p:sldId id="2147480480" r:id="rId245"/>
    <p:sldId id="2147480760" r:id="rId246"/>
    <p:sldId id="2147480481" r:id="rId247"/>
    <p:sldId id="2147480482" r:id="rId248"/>
    <p:sldId id="2147477433" r:id="rId249"/>
    <p:sldId id="2147477432" r:id="rId250"/>
    <p:sldId id="2147477430" r:id="rId251"/>
    <p:sldId id="2147480506" r:id="rId252"/>
    <p:sldId id="2147480483" r:id="rId253"/>
    <p:sldId id="2147477434" r:id="rId254"/>
    <p:sldId id="2147480484" r:id="rId255"/>
    <p:sldId id="2147480485" r:id="rId256"/>
    <p:sldId id="2147480761" r:id="rId257"/>
    <p:sldId id="2147480803" r:id="rId258"/>
    <p:sldId id="2147480587" r:id="rId259"/>
    <p:sldId id="2147480488" r:id="rId260"/>
    <p:sldId id="2147480489" r:id="rId261"/>
    <p:sldId id="2147480490" r:id="rId262"/>
    <p:sldId id="2147477385" r:id="rId263"/>
    <p:sldId id="2147480491" r:id="rId264"/>
    <p:sldId id="2147480492" r:id="rId265"/>
    <p:sldId id="2147477373" r:id="rId266"/>
    <p:sldId id="2147480804" r:id="rId267"/>
    <p:sldId id="2147480465" r:id="rId268"/>
    <p:sldId id="2147477394" r:id="rId269"/>
    <p:sldId id="2147480805" r:id="rId270"/>
    <p:sldId id="2147480498" r:id="rId271"/>
    <p:sldId id="2147480809" r:id="rId272"/>
    <p:sldId id="2147480774" r:id="rId273"/>
    <p:sldId id="2147480673" r:id="rId274"/>
    <p:sldId id="2147480862" r:id="rId275"/>
    <p:sldId id="2147477372" r:id="rId276"/>
    <p:sldId id="2147477375" r:id="rId277"/>
    <p:sldId id="2147480530" r:id="rId278"/>
    <p:sldId id="2147480861" r:id="rId279"/>
    <p:sldId id="2147477374" r:id="rId280"/>
    <p:sldId id="2147480517" r:id="rId281"/>
    <p:sldId id="2147480775" r:id="rId282"/>
    <p:sldId id="2147471368" r:id="rId283"/>
    <p:sldId id="2147471159" r:id="rId284"/>
    <p:sldId id="2147471160" r:id="rId285"/>
    <p:sldId id="2147471161" r:id="rId286"/>
    <p:sldId id="2147477369" r:id="rId287"/>
    <p:sldId id="2147477365" r:id="rId288"/>
    <p:sldId id="2147480629" r:id="rId289"/>
    <p:sldId id="2147480705" r:id="rId290"/>
    <p:sldId id="2147480364" r:id="rId291"/>
    <p:sldId id="2147471197" r:id="rId292"/>
    <p:sldId id="2147480614" r:id="rId293"/>
    <p:sldId id="2147471385" r:id="rId294"/>
    <p:sldId id="2147471344" r:id="rId295"/>
    <p:sldId id="2147480780" r:id="rId296"/>
    <p:sldId id="2147477393" r:id="rId297"/>
    <p:sldId id="2147471377" r:id="rId298"/>
    <p:sldId id="2147471447" r:id="rId299"/>
    <p:sldId id="2147471448" r:id="rId300"/>
    <p:sldId id="2147477390" r:id="rId301"/>
    <p:sldId id="2147477392" r:id="rId302"/>
    <p:sldId id="2147477391" r:id="rId303"/>
    <p:sldId id="2147480829" r:id="rId304"/>
    <p:sldId id="2147480627" r:id="rId305"/>
    <p:sldId id="2147477418" r:id="rId306"/>
    <p:sldId id="2147480831" r:id="rId307"/>
    <p:sldId id="2147477400" r:id="rId308"/>
    <p:sldId id="2147480613" r:id="rId309"/>
    <p:sldId id="1169" r:id="rId310"/>
    <p:sldId id="2147480863" r:id="rId311"/>
    <p:sldId id="2147477401" r:id="rId312"/>
    <p:sldId id="2147480539" r:id="rId313"/>
    <p:sldId id="2147480708" r:id="rId314"/>
    <p:sldId id="2147471375" r:id="rId315"/>
    <p:sldId id="2147480319" r:id="rId316"/>
    <p:sldId id="2147471376" r:id="rId317"/>
    <p:sldId id="2147480430" r:id="rId318"/>
    <p:sldId id="2147480322" r:id="rId319"/>
    <p:sldId id="2147471234" r:id="rId320"/>
    <p:sldId id="2147480781" r:id="rId321"/>
    <p:sldId id="2147471381" r:id="rId322"/>
    <p:sldId id="2147480328" r:id="rId323"/>
    <p:sldId id="2147480329" r:id="rId324"/>
    <p:sldId id="2147480420" r:id="rId325"/>
    <p:sldId id="2147480363" r:id="rId326"/>
    <p:sldId id="2147471370" r:id="rId327"/>
    <p:sldId id="2147477403" r:id="rId328"/>
    <p:sldId id="2147480431" r:id="rId329"/>
    <p:sldId id="2147471380" r:id="rId330"/>
    <p:sldId id="2147477402" r:id="rId331"/>
    <p:sldId id="2147480538" r:id="rId332"/>
    <p:sldId id="2147477404" r:id="rId333"/>
    <p:sldId id="2147480782" r:id="rId334"/>
    <p:sldId id="2147471373" r:id="rId335"/>
    <p:sldId id="2147477290" r:id="rId336"/>
    <p:sldId id="2147480440" r:id="rId337"/>
    <p:sldId id="2147477366" r:id="rId338"/>
    <p:sldId id="2147471186" r:id="rId339"/>
    <p:sldId id="2147471187" r:id="rId340"/>
    <p:sldId id="2147480441" r:id="rId341"/>
    <p:sldId id="2147471180" r:id="rId342"/>
    <p:sldId id="2147480442" r:id="rId343"/>
    <p:sldId id="2147477367" r:id="rId344"/>
    <p:sldId id="2147480832" r:id="rId345"/>
    <p:sldId id="2147477355" r:id="rId346"/>
    <p:sldId id="2147480443" r:id="rId347"/>
    <p:sldId id="2147480444" r:id="rId348"/>
    <p:sldId id="2147480445" r:id="rId349"/>
    <p:sldId id="2147480783" r:id="rId350"/>
    <p:sldId id="2147480833" r:id="rId351"/>
    <p:sldId id="2147480427" r:id="rId352"/>
    <p:sldId id="2147480428" r:id="rId353"/>
    <p:sldId id="2147480426" r:id="rId354"/>
    <p:sldId id="2147480834" r:id="rId355"/>
    <p:sldId id="2147480311" r:id="rId356"/>
    <p:sldId id="2147480320" r:id="rId357"/>
    <p:sldId id="2147480714" r:id="rId358"/>
    <p:sldId id="2147480516" r:id="rId359"/>
    <p:sldId id="2147471407" r:id="rId360"/>
    <p:sldId id="2147471050" r:id="rId361"/>
    <p:sldId id="2147477364" r:id="rId362"/>
    <p:sldId id="2147480508" r:id="rId363"/>
    <p:sldId id="2147480509" r:id="rId364"/>
    <p:sldId id="2147480835" r:id="rId365"/>
    <p:sldId id="2147477386" r:id="rId366"/>
    <p:sldId id="2147477387" r:id="rId367"/>
    <p:sldId id="2147480784" r:id="rId368"/>
    <p:sldId id="2147477288" r:id="rId369"/>
    <p:sldId id="2147477412" r:id="rId370"/>
    <p:sldId id="2147480836" r:id="rId371"/>
    <p:sldId id="2147480616" r:id="rId372"/>
    <p:sldId id="2147480417" r:id="rId373"/>
    <p:sldId id="2147480837" r:id="rId374"/>
    <p:sldId id="2147480418" r:id="rId375"/>
    <p:sldId id="2147480533" r:id="rId376"/>
    <p:sldId id="2147477362" r:id="rId377"/>
    <p:sldId id="2147480411" r:id="rId378"/>
    <p:sldId id="2147480785" r:id="rId379"/>
    <p:sldId id="2147477289" r:id="rId380"/>
    <p:sldId id="2147480838" r:id="rId381"/>
    <p:sldId id="2147480419" r:id="rId382"/>
    <p:sldId id="2147480527" r:id="rId383"/>
    <p:sldId id="2147480535" r:id="rId384"/>
    <p:sldId id="2147480536" r:id="rId385"/>
    <p:sldId id="2147477414" r:id="rId386"/>
    <p:sldId id="2147480437" r:id="rId387"/>
    <p:sldId id="2147480786" r:id="rId388"/>
    <p:sldId id="2145706122" r:id="rId389"/>
    <p:sldId id="1699" r:id="rId390"/>
    <p:sldId id="1700" r:id="rId391"/>
    <p:sldId id="2147480325" r:id="rId392"/>
    <p:sldId id="2147480839" r:id="rId393"/>
    <p:sldId id="2147480394" r:id="rId394"/>
    <p:sldId id="2147480716" r:id="rId395"/>
    <p:sldId id="2147477321" r:id="rId396"/>
    <p:sldId id="2147480840" r:id="rId397"/>
    <p:sldId id="2147477320" r:id="rId398"/>
    <p:sldId id="1747" r:id="rId399"/>
    <p:sldId id="2147477331" r:id="rId400"/>
    <p:sldId id="2146848472" r:id="rId401"/>
    <p:sldId id="2147480841" r:id="rId402"/>
    <p:sldId id="2147477376" r:id="rId403"/>
    <p:sldId id="2147477377" r:id="rId404"/>
    <p:sldId id="2147477354" r:id="rId405"/>
    <p:sldId id="2147471265" r:id="rId406"/>
    <p:sldId id="2147480717" r:id="rId407"/>
    <p:sldId id="2147480842" r:id="rId408"/>
    <p:sldId id="2147480433" r:id="rId409"/>
    <p:sldId id="2147471397" r:id="rId410"/>
    <p:sldId id="2147471398" r:id="rId411"/>
    <p:sldId id="2147480866" r:id="rId412"/>
    <p:sldId id="2147480466" r:id="rId413"/>
    <p:sldId id="2147471343" r:id="rId414"/>
    <p:sldId id="2147480812" r:id="rId415"/>
    <p:sldId id="2147471345" r:id="rId416"/>
    <p:sldId id="2147471348" r:id="rId417"/>
    <p:sldId id="2147480718" r:id="rId418"/>
    <p:sldId id="2147480501" r:id="rId419"/>
    <p:sldId id="2147480787" r:id="rId420"/>
    <p:sldId id="2147480467" r:id="rId421"/>
    <p:sldId id="2147480856" r:id="rId422"/>
    <p:sldId id="2147480719" r:id="rId423"/>
    <p:sldId id="2147480619" r:id="rId424"/>
    <p:sldId id="2147480720" r:id="rId425"/>
    <p:sldId id="2147480476" r:id="rId426"/>
    <p:sldId id="2147477306" r:id="rId427"/>
    <p:sldId id="2147480475" r:id="rId428"/>
    <p:sldId id="2147480857" r:id="rId429"/>
    <p:sldId id="2147477299" r:id="rId430"/>
    <p:sldId id="2147477300" r:id="rId431"/>
    <p:sldId id="2147477301" r:id="rId432"/>
    <p:sldId id="2147477291" r:id="rId433"/>
    <p:sldId id="2147477296" r:id="rId434"/>
    <p:sldId id="2147480858" r:id="rId435"/>
    <p:sldId id="2147477302" r:id="rId436"/>
    <p:sldId id="2147480474" r:id="rId437"/>
    <p:sldId id="2147477303" r:id="rId438"/>
    <p:sldId id="2147480664" r:id="rId439"/>
    <p:sldId id="2147480788" r:id="rId440"/>
    <p:sldId id="2147480843" r:id="rId441"/>
    <p:sldId id="2147477396" r:id="rId442"/>
    <p:sldId id="2147480621" r:id="rId443"/>
    <p:sldId id="2147471411" r:id="rId444"/>
    <p:sldId id="2147471350" r:id="rId445"/>
    <p:sldId id="2147471351" r:id="rId446"/>
    <p:sldId id="2147480534" r:id="rId447"/>
    <p:sldId id="2147471352" r:id="rId448"/>
    <p:sldId id="2147480789" r:id="rId449"/>
    <p:sldId id="2147471392" r:id="rId450"/>
    <p:sldId id="2147471342" r:id="rId451"/>
    <p:sldId id="2147471341" r:id="rId452"/>
    <p:sldId id="2147480460" r:id="rId453"/>
    <p:sldId id="2147480526" r:id="rId454"/>
    <p:sldId id="2147480723" r:id="rId455"/>
    <p:sldId id="2147480844" r:id="rId456"/>
    <p:sldId id="2147480458" r:id="rId457"/>
    <p:sldId id="2147480524" r:id="rId458"/>
    <p:sldId id="2147480722" r:id="rId459"/>
    <p:sldId id="2147480724" r:id="rId460"/>
    <p:sldId id="2147480845" r:id="rId461"/>
    <p:sldId id="2147480455" r:id="rId462"/>
    <p:sldId id="2147477370" r:id="rId463"/>
    <p:sldId id="2147480846" r:id="rId464"/>
    <p:sldId id="2147480540" r:id="rId465"/>
    <p:sldId id="2147480528" r:id="rId466"/>
    <p:sldId id="2147480847" r:id="rId467"/>
    <p:sldId id="2147480525" r:id="rId468"/>
    <p:sldId id="2147480790" r:id="rId469"/>
    <p:sldId id="2147480665" r:id="rId470"/>
    <p:sldId id="2147480848" r:id="rId471"/>
    <p:sldId id="2147480372" r:id="rId472"/>
    <p:sldId id="2147480662" r:id="rId473"/>
    <p:sldId id="2147480703" r:id="rId474"/>
    <p:sldId id="2147477382" r:id="rId475"/>
    <p:sldId id="2147480864" r:id="rId476"/>
    <p:sldId id="2147480666" r:id="rId477"/>
    <p:sldId id="2147480727" r:id="rId478"/>
    <p:sldId id="2147480523" r:id="rId479"/>
    <p:sldId id="2147480791" r:id="rId480"/>
    <p:sldId id="2147480729" r:id="rId481"/>
    <p:sldId id="2147477415" r:id="rId482"/>
    <p:sldId id="2147480849" r:id="rId483"/>
    <p:sldId id="2147480660" r:id="rId484"/>
    <p:sldId id="2147480697" r:id="rId485"/>
    <p:sldId id="2147480867" r:id="rId486"/>
    <p:sldId id="2147480730" r:id="rId487"/>
    <p:sldId id="2147480850" r:id="rId488"/>
    <p:sldId id="2147480731" r:id="rId489"/>
    <p:sldId id="2147480654" r:id="rId490"/>
    <p:sldId id="2147480694" r:id="rId491"/>
    <p:sldId id="2147480851" r:id="rId492"/>
    <p:sldId id="2147480732" r:id="rId493"/>
    <p:sldId id="2147480733" r:id="rId494"/>
    <p:sldId id="2147480656" r:id="rId495"/>
    <p:sldId id="2147480670" r:id="rId496"/>
    <p:sldId id="2147480734" r:id="rId497"/>
    <p:sldId id="2147480669" r:id="rId498"/>
    <p:sldId id="2147480735" r:id="rId499"/>
    <p:sldId id="2147480792" r:id="rId500"/>
    <p:sldId id="2147480852" r:id="rId501"/>
    <p:sldId id="2147480649" r:id="rId502"/>
    <p:sldId id="2147480728" r:id="rId503"/>
    <p:sldId id="2147480522" r:id="rId504"/>
    <p:sldId id="2147480793" r:id="rId505"/>
    <p:sldId id="2147480830" r:id="rId506"/>
    <p:sldId id="2147480439" r:id="rId507"/>
    <p:sldId id="2147480457" r:id="rId508"/>
    <p:sldId id="2147480450" r:id="rId509"/>
    <p:sldId id="2147480853" r:id="rId510"/>
    <p:sldId id="2147477363" r:id="rId511"/>
    <p:sldId id="2147480438" r:id="rId512"/>
    <p:sldId id="2147480795" r:id="rId513"/>
    <p:sldId id="2147480302" r:id="rId514"/>
    <p:sldId id="2147471429" r:id="rId515"/>
    <p:sldId id="2147471219" r:id="rId516"/>
    <p:sldId id="2147471220" r:id="rId517"/>
    <p:sldId id="2147471221" r:id="rId518"/>
    <p:sldId id="2147471298" r:id="rId519"/>
    <p:sldId id="2147471299" r:id="rId520"/>
    <p:sldId id="2147471304" r:id="rId521"/>
    <p:sldId id="2147471305" r:id="rId522"/>
    <p:sldId id="2147471434" r:id="rId523"/>
    <p:sldId id="2147471464" r:id="rId524"/>
    <p:sldId id="2147480854" r:id="rId525"/>
    <p:sldId id="2147480425" r:id="rId526"/>
    <p:sldId id="2147480813" r:id="rId527"/>
    <p:sldId id="2147480855" r:id="rId528"/>
    <p:sldId id="2147477327" r:id="rId529"/>
    <p:sldId id="2147477341" r:id="rId530"/>
    <p:sldId id="2147480464" r:id="rId531"/>
    <p:sldId id="2147480794" r:id="rId532"/>
    <p:sldId id="2147480564" r:id="rId533"/>
    <p:sldId id="2147480565" r:id="rId534"/>
    <p:sldId id="2147480566" r:id="rId535"/>
    <p:sldId id="2147480567" r:id="rId536"/>
    <p:sldId id="2147480568" r:id="rId537"/>
    <p:sldId id="2147480569" r:id="rId538"/>
    <p:sldId id="2147477338" r:id="rId539"/>
    <p:sldId id="2147477339" r:id="rId540"/>
    <p:sldId id="2147477482" r:id="rId541"/>
    <p:sldId id="2147477340" r:id="rId542"/>
    <p:sldId id="2147480570" r:id="rId543"/>
    <p:sldId id="2147477342" r:id="rId544"/>
    <p:sldId id="2147477477" r:id="rId545"/>
    <p:sldId id="2147477479" r:id="rId546"/>
    <p:sldId id="2147477478" r:id="rId547"/>
    <p:sldId id="2147480571" r:id="rId548"/>
    <p:sldId id="2147480572" r:id="rId549"/>
    <p:sldId id="2147480573" r:id="rId550"/>
    <p:sldId id="2147477486" r:id="rId551"/>
    <p:sldId id="2147477491" r:id="rId552"/>
    <p:sldId id="2147477490" r:id="rId553"/>
    <p:sldId id="2147477494" r:id="rId554"/>
    <p:sldId id="2147480584" r:id="rId555"/>
    <p:sldId id="2147477498" r:id="rId556"/>
    <p:sldId id="2147480575" r:id="rId557"/>
    <p:sldId id="2147480576" r:id="rId558"/>
    <p:sldId id="2147480577" r:id="rId559"/>
    <p:sldId id="2147480578" r:id="rId560"/>
    <p:sldId id="2147477484" r:id="rId561"/>
    <p:sldId id="2147480579" r:id="rId562"/>
    <p:sldId id="2147477472" r:id="rId563"/>
    <p:sldId id="2147477473" r:id="rId564"/>
    <p:sldId id="2147477475" r:id="rId565"/>
    <p:sldId id="2147477329" r:id="rId566"/>
    <p:sldId id="2147477330" r:id="rId567"/>
    <p:sldId id="2147480583" r:id="rId568"/>
    <p:sldId id="2147480604" r:id="rId569"/>
    <p:sldId id="2147477496" r:id="rId570"/>
    <p:sldId id="2147477499" r:id="rId571"/>
    <p:sldId id="2147477480" r:id="rId572"/>
    <p:sldId id="2147480605" r:id="rId573"/>
    <p:sldId id="2147477345" r:id="rId574"/>
    <p:sldId id="1755" r:id="rId575"/>
    <p:sldId id="2147477464" r:id="rId576"/>
    <p:sldId id="2147480796" r:id="rId577"/>
    <p:sldId id="2147480423" r:id="rId578"/>
    <p:sldId id="2147480507" r:id="rId579"/>
    <p:sldId id="2147480529" r:id="rId580"/>
    <p:sldId id="2147477357" r:id="rId581"/>
    <p:sldId id="2147480585" r:id="rId582"/>
    <p:sldId id="2147480424" r:id="rId583"/>
    <p:sldId id="2147480422" r:id="rId584"/>
    <p:sldId id="2147480798" r:id="rId585"/>
    <p:sldId id="2147480755" r:id="rId586"/>
    <p:sldId id="2147480643" r:id="rId587"/>
    <p:sldId id="2147477435" r:id="rId588"/>
    <p:sldId id="2147480521" r:id="rId589"/>
    <p:sldId id="2147480756" r:id="rId590"/>
    <p:sldId id="2147480667" r:id="rId591"/>
    <p:sldId id="2147480757" r:id="rId592"/>
    <p:sldId id="2147480802" r:id="rId593"/>
    <p:sldId id="2147480763" r:id="rId594"/>
    <p:sldId id="2147480765" r:id="rId595"/>
    <p:sldId id="6295" r:id="rId596"/>
  </p:sldIdLst>
  <p:sldSz cx="9906000" cy="6858000" type="A4"/>
  <p:notesSz cx="6735763" cy="9866313"/>
  <p:defaultTex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既定のセクション" id="{BEE0F1E8-B5B0-47FF-ACF0-19C2189965DA}">
          <p14:sldIdLst>
            <p14:sldId id="256"/>
            <p14:sldId id="6563"/>
            <p14:sldId id="2147480877"/>
            <p14:sldId id="6197"/>
            <p14:sldId id="2147480868"/>
            <p14:sldId id="2147480651"/>
            <p14:sldId id="2147480658"/>
            <p14:sldId id="2147480652"/>
            <p14:sldId id="2147480653"/>
            <p14:sldId id="2147480869"/>
            <p14:sldId id="2147480655"/>
            <p14:sldId id="2147480889"/>
            <p14:sldId id="2147480870"/>
            <p14:sldId id="2142535417"/>
            <p14:sldId id="2147471130"/>
            <p14:sldId id="2147471013"/>
            <p14:sldId id="2147471340"/>
            <p14:sldId id="2147471014"/>
            <p14:sldId id="2147471015"/>
            <p14:sldId id="2147480871"/>
            <p14:sldId id="2147471018"/>
            <p14:sldId id="2147471024"/>
            <p14:sldId id="2142535427"/>
            <p14:sldId id="2147471096"/>
            <p14:sldId id="2147471097"/>
            <p14:sldId id="2147471229"/>
            <p14:sldId id="2147471225"/>
            <p14:sldId id="2147471226"/>
            <p14:sldId id="2147471098"/>
            <p14:sldId id="2147480659"/>
            <p14:sldId id="2147480872"/>
            <p14:sldId id="2147480661"/>
            <p14:sldId id="2147471533"/>
            <p14:sldId id="268"/>
            <p14:sldId id="494"/>
            <p14:sldId id="5562"/>
            <p14:sldId id="2147480304"/>
            <p14:sldId id="2147480305"/>
            <p14:sldId id="2147480647"/>
            <p14:sldId id="2147480308"/>
            <p14:sldId id="2147480309"/>
            <p14:sldId id="2147480310"/>
            <p14:sldId id="2147480873"/>
            <p14:sldId id="2147480312"/>
            <p14:sldId id="2147480313"/>
            <p14:sldId id="4602"/>
            <p14:sldId id="4992"/>
            <p14:sldId id="5629"/>
            <p14:sldId id="5553"/>
            <p14:sldId id="5554"/>
            <p14:sldId id="4612"/>
            <p14:sldId id="4604"/>
            <p14:sldId id="4605"/>
            <p14:sldId id="830"/>
            <p14:sldId id="5630"/>
            <p14:sldId id="3285"/>
            <p14:sldId id="3286"/>
            <p14:sldId id="5551"/>
            <p14:sldId id="5550"/>
            <p14:sldId id="5628"/>
            <p14:sldId id="5589"/>
            <p14:sldId id="5591"/>
            <p14:sldId id="5559"/>
            <p14:sldId id="5594"/>
            <p14:sldId id="5597"/>
            <p14:sldId id="5596"/>
            <p14:sldId id="5598"/>
            <p14:sldId id="5599"/>
            <p14:sldId id="5601"/>
            <p14:sldId id="5602"/>
            <p14:sldId id="5603"/>
            <p14:sldId id="5604"/>
            <p14:sldId id="5016"/>
            <p14:sldId id="5605"/>
            <p14:sldId id="5606"/>
            <p14:sldId id="5607"/>
            <p14:sldId id="5608"/>
            <p14:sldId id="5609"/>
            <p14:sldId id="5610"/>
            <p14:sldId id="5611"/>
            <p14:sldId id="5612"/>
            <p14:sldId id="5613"/>
            <p14:sldId id="5614"/>
            <p14:sldId id="5615"/>
            <p14:sldId id="5616"/>
            <p14:sldId id="5617"/>
            <p14:sldId id="5618"/>
            <p14:sldId id="5619"/>
            <p14:sldId id="5620"/>
            <p14:sldId id="5621"/>
            <p14:sldId id="5622"/>
            <p14:sldId id="5623"/>
            <p14:sldId id="5624"/>
            <p14:sldId id="5625"/>
            <p14:sldId id="5626"/>
            <p14:sldId id="5627"/>
            <p14:sldId id="5593"/>
            <p14:sldId id="5592"/>
            <p14:sldId id="3290"/>
            <p14:sldId id="3289"/>
            <p14:sldId id="2147472511"/>
            <p14:sldId id="2147480214"/>
            <p14:sldId id="2147480211"/>
            <p14:sldId id="2147480645"/>
            <p14:sldId id="2147480646"/>
            <p14:sldId id="2147480874"/>
            <p14:sldId id="2147480875"/>
            <p14:sldId id="2147480876"/>
            <p14:sldId id="2147480644"/>
            <p14:sldId id="5580"/>
            <p14:sldId id="5581"/>
            <p14:sldId id="5582"/>
            <p14:sldId id="2147480648"/>
            <p14:sldId id="5552"/>
            <p14:sldId id="5584"/>
            <p14:sldId id="5585"/>
            <p14:sldId id="5586"/>
            <p14:sldId id="5587"/>
            <p14:sldId id="5588"/>
            <p14:sldId id="6507"/>
            <p14:sldId id="6548"/>
          </p14:sldIdLst>
        </p14:section>
        <p14:section name="1. 賃上げ・基本料等の引き上げ" id="{14050652-0851-4C5A-BD32-B3C63A635478}">
          <p14:sldIdLst>
            <p14:sldId id="6198"/>
            <p14:sldId id="2147480631"/>
            <p14:sldId id="2147472514"/>
            <p14:sldId id="2147480453"/>
            <p14:sldId id="2147471320"/>
            <p14:sldId id="2147477332"/>
            <p14:sldId id="2147477333"/>
            <p14:sldId id="2147477334"/>
            <p14:sldId id="2147477335"/>
            <p14:sldId id="2147480618"/>
            <p14:sldId id="2147480628"/>
            <p14:sldId id="2147477336"/>
            <p14:sldId id="2147480620"/>
            <p14:sldId id="2147480657"/>
            <p14:sldId id="2147480469"/>
            <p14:sldId id="2147477371"/>
            <p14:sldId id="2147480470"/>
            <p14:sldId id="2147480624"/>
            <p14:sldId id="2147480827"/>
            <p14:sldId id="2147480819"/>
            <p14:sldId id="2147480820"/>
            <p14:sldId id="2147480821"/>
            <p14:sldId id="2147480822"/>
            <p14:sldId id="2147480823"/>
            <p14:sldId id="2147480824"/>
            <p14:sldId id="2147480825"/>
            <p14:sldId id="2147480826"/>
            <p14:sldId id="2147480767"/>
            <p14:sldId id="2147471360"/>
            <p14:sldId id="2147477286"/>
            <p14:sldId id="2147471356"/>
            <p14:sldId id="2147477324"/>
            <p14:sldId id="2147480768"/>
            <p14:sldId id="2147480814"/>
            <p14:sldId id="2147477352"/>
            <p14:sldId id="2147477356"/>
            <p14:sldId id="2147477351"/>
          </p14:sldIdLst>
        </p14:section>
        <p14:section name="２.　医療DXの推進" id="{DBEBD5E0-2D7F-4317-B085-CCC4774957BD}">
          <p14:sldIdLst>
            <p14:sldId id="2147480769"/>
            <p14:sldId id="2147480409"/>
            <p14:sldId id="2147471364"/>
            <p14:sldId id="2147477350"/>
            <p14:sldId id="2147471365"/>
            <p14:sldId id="2147480696"/>
            <p14:sldId id="2147480828"/>
            <p14:sldId id="2147477416"/>
            <p14:sldId id="2147480859"/>
            <p14:sldId id="2147480410"/>
            <p14:sldId id="2147477379"/>
            <p14:sldId id="2147480770"/>
            <p14:sldId id="2147480860"/>
            <p14:sldId id="2147480435"/>
            <p14:sldId id="2147477359"/>
            <p14:sldId id="2147477360"/>
            <p14:sldId id="2147480817"/>
            <p14:sldId id="2147480766"/>
            <p14:sldId id="2147480436"/>
            <p14:sldId id="2147480815"/>
            <p14:sldId id="2147480672"/>
          </p14:sldIdLst>
        </p14:section>
        <p14:section name="３. 外来" id="{A206CD7A-DAC3-4805-AC9D-9F2AF0BFC502}">
          <p14:sldIdLst>
            <p14:sldId id="2147480771"/>
            <p14:sldId id="2147477294"/>
            <p14:sldId id="2147477407"/>
            <p14:sldId id="2147471384"/>
            <p14:sldId id="2147471339"/>
            <p14:sldId id="2147480446"/>
            <p14:sldId id="2147480447"/>
            <p14:sldId id="2147471459"/>
            <p14:sldId id="2147471457"/>
            <p14:sldId id="2147480806"/>
            <p14:sldId id="2147480807"/>
            <p14:sldId id="2147471155"/>
            <p14:sldId id="2147480811"/>
            <p14:sldId id="2147471427"/>
            <p14:sldId id="2147480448"/>
            <p14:sldId id="2147480452"/>
            <p14:sldId id="2147480865"/>
            <p14:sldId id="2147480772"/>
            <p14:sldId id="2147471387"/>
            <p14:sldId id="2147471144"/>
            <p14:sldId id="2147471147"/>
            <p14:sldId id="2147471152"/>
            <p14:sldId id="2147471153"/>
            <p14:sldId id="2147471154"/>
            <p14:sldId id="2147477368"/>
            <p14:sldId id="2147480370"/>
            <p14:sldId id="2147480429"/>
            <p14:sldId id="2147480810"/>
            <p14:sldId id="2147480432"/>
            <p14:sldId id="2147480537"/>
          </p14:sldIdLst>
        </p14:section>
        <p14:section name="４. 医療技術の適切な評価" id="{DF43CDF9-2C99-42B2-BF46-805C9E3802BF}">
          <p14:sldIdLst>
            <p14:sldId id="2147480797"/>
            <p14:sldId id="2147477439"/>
            <p14:sldId id="2147477384"/>
            <p14:sldId id="2147480477"/>
            <p14:sldId id="2147480478"/>
            <p14:sldId id="2147477423"/>
            <p14:sldId id="2147477427"/>
            <p14:sldId id="2147477428"/>
            <p14:sldId id="2147477429"/>
            <p14:sldId id="2147480479"/>
            <p14:sldId id="2147480759"/>
            <p14:sldId id="2147480480"/>
            <p14:sldId id="2147480760"/>
            <p14:sldId id="2147480481"/>
            <p14:sldId id="2147480482"/>
            <p14:sldId id="2147477433"/>
            <p14:sldId id="2147477432"/>
            <p14:sldId id="2147477430"/>
            <p14:sldId id="2147480506"/>
            <p14:sldId id="2147480483"/>
            <p14:sldId id="2147477434"/>
            <p14:sldId id="2147480484"/>
            <p14:sldId id="2147480485"/>
            <p14:sldId id="2147480761"/>
            <p14:sldId id="2147480803"/>
            <p14:sldId id="2147480587"/>
            <p14:sldId id="2147480488"/>
            <p14:sldId id="2147480489"/>
            <p14:sldId id="2147480490"/>
            <p14:sldId id="2147477385"/>
            <p14:sldId id="2147480491"/>
            <p14:sldId id="2147480492"/>
            <p14:sldId id="2147477373"/>
            <p14:sldId id="2147480804"/>
            <p14:sldId id="2147480465"/>
            <p14:sldId id="2147477394"/>
            <p14:sldId id="2147480805"/>
            <p14:sldId id="2147480498"/>
            <p14:sldId id="2147480809"/>
          </p14:sldIdLst>
        </p14:section>
        <p14:section name="５. ポストコロナの感染症対策の推進" id="{7EF44E36-0EA8-44B3-8643-91F7EE6B8803}">
          <p14:sldIdLst>
            <p14:sldId id="2147480774"/>
            <p14:sldId id="2147480673"/>
            <p14:sldId id="2147480862"/>
            <p14:sldId id="2147477372"/>
            <p14:sldId id="2147477375"/>
            <p14:sldId id="2147480530"/>
            <p14:sldId id="2147480861"/>
            <p14:sldId id="2147477374"/>
            <p14:sldId id="2147480517"/>
          </p14:sldIdLst>
        </p14:section>
        <p14:section name="６.（１）地域包括医療病棟の新設" id="{7EAE9ADB-E9DF-4CD3-84B1-67EE9AA829DA}">
          <p14:sldIdLst>
            <p14:sldId id="2147480775"/>
            <p14:sldId id="2147471368"/>
            <p14:sldId id="2147471159"/>
            <p14:sldId id="2147471160"/>
            <p14:sldId id="2147471161"/>
            <p14:sldId id="2147477369"/>
            <p14:sldId id="2147477365"/>
            <p14:sldId id="2147480629"/>
            <p14:sldId id="2147480705"/>
            <p14:sldId id="2147480364"/>
            <p14:sldId id="2147471197"/>
            <p14:sldId id="2147480614"/>
            <p14:sldId id="2147471385"/>
            <p14:sldId id="2147471344"/>
          </p14:sldIdLst>
        </p14:section>
        <p14:section name="６.（２）急性期・高度急性期入院医療" id="{BC478EB4-D481-48D1-AC7F-1D13B10C7E56}">
          <p14:sldIdLst>
            <p14:sldId id="2147480780"/>
            <p14:sldId id="2147477393"/>
            <p14:sldId id="2147471377"/>
            <p14:sldId id="2147471447"/>
            <p14:sldId id="2147471448"/>
            <p14:sldId id="2147477390"/>
            <p14:sldId id="2147477392"/>
            <p14:sldId id="2147477391"/>
            <p14:sldId id="2147480829"/>
            <p14:sldId id="2147480627"/>
            <p14:sldId id="2147477418"/>
            <p14:sldId id="2147480831"/>
            <p14:sldId id="2147477400"/>
            <p14:sldId id="2147480613"/>
            <p14:sldId id="1169"/>
            <p14:sldId id="2147480863"/>
            <p14:sldId id="2147477401"/>
            <p14:sldId id="2147480539"/>
            <p14:sldId id="2147480708"/>
            <p14:sldId id="2147471375"/>
            <p14:sldId id="2147480319"/>
            <p14:sldId id="2147471376"/>
            <p14:sldId id="2147480430"/>
            <p14:sldId id="2147480322"/>
            <p14:sldId id="2147471234"/>
          </p14:sldIdLst>
        </p14:section>
        <p14:section name="６.（３）回復期入院医療" id="{A2937883-1E27-40DF-BEE4-F945C6FE5DB6}">
          <p14:sldIdLst>
            <p14:sldId id="2147480781"/>
            <p14:sldId id="2147471381"/>
            <p14:sldId id="2147480328"/>
            <p14:sldId id="2147480329"/>
            <p14:sldId id="2147480420"/>
            <p14:sldId id="2147480363"/>
            <p14:sldId id="2147471370"/>
            <p14:sldId id="2147477403"/>
            <p14:sldId id="2147480431"/>
            <p14:sldId id="2147471380"/>
            <p14:sldId id="2147477402"/>
            <p14:sldId id="2147480538"/>
            <p14:sldId id="2147477404"/>
          </p14:sldIdLst>
        </p14:section>
        <p14:section name="６.（４）慢性期入院医療" id="{77E8B921-99D5-493D-8E61-34B326F2E066}">
          <p14:sldIdLst>
            <p14:sldId id="2147480782"/>
            <p14:sldId id="2147471373"/>
            <p14:sldId id="2147477290"/>
            <p14:sldId id="2147480440"/>
            <p14:sldId id="2147477366"/>
            <p14:sldId id="2147471186"/>
            <p14:sldId id="2147471187"/>
            <p14:sldId id="2147480441"/>
            <p14:sldId id="2147471180"/>
            <p14:sldId id="2147480442"/>
            <p14:sldId id="2147477367"/>
            <p14:sldId id="2147480832"/>
            <p14:sldId id="2147477355"/>
            <p14:sldId id="2147480443"/>
            <p14:sldId id="2147480444"/>
            <p14:sldId id="2147480445"/>
          </p14:sldIdLst>
        </p14:section>
        <p14:section name="７.　働き方改革・横断的事項" id="{B47B92C5-F9CB-47AA-BE78-215613224641}">
          <p14:sldIdLst>
            <p14:sldId id="2147480783"/>
            <p14:sldId id="2147480833"/>
            <p14:sldId id="2147480427"/>
            <p14:sldId id="2147480428"/>
            <p14:sldId id="2147480426"/>
            <p14:sldId id="2147480834"/>
            <p14:sldId id="2147480311"/>
            <p14:sldId id="2147480320"/>
            <p14:sldId id="2147480714"/>
            <p14:sldId id="2147480516"/>
            <p14:sldId id="2147471407"/>
            <p14:sldId id="2147471050"/>
            <p14:sldId id="2147477364"/>
            <p14:sldId id="2147480508"/>
            <p14:sldId id="2147480509"/>
            <p14:sldId id="2147480835"/>
            <p14:sldId id="2147477386"/>
            <p14:sldId id="2147477387"/>
          </p14:sldIdLst>
        </p14:section>
        <p14:section name="８. 同時報酬改定における対応" id="{1E6F7938-B519-4393-A3F1-26B979265B27}">
          <p14:sldIdLst>
            <p14:sldId id="2147480784"/>
            <p14:sldId id="2147477288"/>
            <p14:sldId id="2147477412"/>
            <p14:sldId id="2147480836"/>
            <p14:sldId id="2147480616"/>
            <p14:sldId id="2147480417"/>
            <p14:sldId id="2147480837"/>
            <p14:sldId id="2147480418"/>
            <p14:sldId id="2147480533"/>
            <p14:sldId id="2147477362"/>
            <p14:sldId id="2147480411"/>
            <p14:sldId id="2147480785"/>
            <p14:sldId id="2147477289"/>
            <p14:sldId id="2147480838"/>
            <p14:sldId id="2147480419"/>
            <p14:sldId id="2147480527"/>
            <p14:sldId id="2147480535"/>
            <p14:sldId id="2147480536"/>
            <p14:sldId id="2147477414"/>
            <p14:sldId id="2147480437"/>
          </p14:sldIdLst>
        </p14:section>
        <p14:section name="９. 質の高い訪問診療・訪問看護の確保" id="{44F1E541-5939-4F32-AD13-621835168D04}">
          <p14:sldIdLst>
            <p14:sldId id="2147480786"/>
            <p14:sldId id="2145706122"/>
            <p14:sldId id="1699"/>
            <p14:sldId id="1700"/>
            <p14:sldId id="2147480325"/>
            <p14:sldId id="2147480839"/>
            <p14:sldId id="2147480394"/>
            <p14:sldId id="2147480716"/>
            <p14:sldId id="2147477321"/>
            <p14:sldId id="2147480840"/>
            <p14:sldId id="2147477320"/>
            <p14:sldId id="1747"/>
            <p14:sldId id="2147477331"/>
            <p14:sldId id="2146848472"/>
            <p14:sldId id="2147480841"/>
            <p14:sldId id="2147477376"/>
            <p14:sldId id="2147477377"/>
            <p14:sldId id="2147477354"/>
            <p14:sldId id="2147471265"/>
            <p14:sldId id="2147480717"/>
            <p14:sldId id="2147480842"/>
            <p14:sldId id="2147480433"/>
            <p14:sldId id="2147471397"/>
            <p14:sldId id="2147471398"/>
            <p14:sldId id="2147480866"/>
            <p14:sldId id="2147480466"/>
            <p14:sldId id="2147471343"/>
            <p14:sldId id="2147480812"/>
            <p14:sldId id="2147471345"/>
            <p14:sldId id="2147471348"/>
            <p14:sldId id="2147480718"/>
            <p14:sldId id="2147480501"/>
            <p14:sldId id="2147480787"/>
            <p14:sldId id="2147480467"/>
            <p14:sldId id="2147480856"/>
            <p14:sldId id="2147480719"/>
            <p14:sldId id="2147480619"/>
            <p14:sldId id="2147480720"/>
            <p14:sldId id="2147480476"/>
            <p14:sldId id="2147477306"/>
            <p14:sldId id="2147480475"/>
            <p14:sldId id="2147480857"/>
            <p14:sldId id="2147477299"/>
            <p14:sldId id="2147477300"/>
            <p14:sldId id="2147477301"/>
            <p14:sldId id="2147477291"/>
            <p14:sldId id="2147477296"/>
            <p14:sldId id="2147480858"/>
            <p14:sldId id="2147477302"/>
            <p14:sldId id="2147480474"/>
            <p14:sldId id="2147477303"/>
            <p14:sldId id="2147480664"/>
          </p14:sldIdLst>
        </p14:section>
        <p14:section name="10.　救急医療" id="{34CD19FB-4984-4D0F-AAF9-BE282FA60D25}">
          <p14:sldIdLst>
            <p14:sldId id="2147480788"/>
            <p14:sldId id="2147480843"/>
            <p14:sldId id="2147477396"/>
            <p14:sldId id="2147480621"/>
            <p14:sldId id="2147471411"/>
            <p14:sldId id="2147471350"/>
            <p14:sldId id="2147471351"/>
            <p14:sldId id="2147480534"/>
            <p14:sldId id="2147471352"/>
          </p14:sldIdLst>
        </p14:section>
        <p14:section name="11. 小児医療及び周産期医療" id="{8910E8CC-EF3E-42B1-8B11-2B2D73E43CB0}">
          <p14:sldIdLst>
            <p14:sldId id="2147480789"/>
            <p14:sldId id="2147471392"/>
            <p14:sldId id="2147471342"/>
            <p14:sldId id="2147471341"/>
            <p14:sldId id="2147480460"/>
            <p14:sldId id="2147480526"/>
            <p14:sldId id="2147480723"/>
            <p14:sldId id="2147480844"/>
            <p14:sldId id="2147480458"/>
            <p14:sldId id="2147480524"/>
            <p14:sldId id="2147480722"/>
            <p14:sldId id="2147480724"/>
            <p14:sldId id="2147480845"/>
            <p14:sldId id="2147480455"/>
            <p14:sldId id="2147477370"/>
            <p14:sldId id="2147480846"/>
            <p14:sldId id="2147480540"/>
            <p14:sldId id="2147480528"/>
            <p14:sldId id="2147480847"/>
            <p14:sldId id="2147480525"/>
          </p14:sldIdLst>
        </p14:section>
        <p14:section name="12. がん医療及び緩和ケア" id="{E841CAB8-7BE2-4C77-93D2-A623C5E53E99}">
          <p14:sldIdLst>
            <p14:sldId id="2147480790"/>
            <p14:sldId id="2147480665"/>
            <p14:sldId id="2147480848"/>
            <p14:sldId id="2147480372"/>
            <p14:sldId id="2147480662"/>
            <p14:sldId id="2147480703"/>
            <p14:sldId id="2147477382"/>
            <p14:sldId id="2147480864"/>
            <p14:sldId id="2147480666"/>
            <p14:sldId id="2147480727"/>
            <p14:sldId id="2147480523"/>
          </p14:sldIdLst>
        </p14:section>
        <p14:section name="13. 精神医療" id="{8ED8728C-9B45-4767-A4D2-1840C1438156}">
          <p14:sldIdLst>
            <p14:sldId id="2147480791"/>
            <p14:sldId id="2147480729"/>
            <p14:sldId id="2147477415"/>
            <p14:sldId id="2147480849"/>
            <p14:sldId id="2147480660"/>
            <p14:sldId id="2147480697"/>
            <p14:sldId id="2147480867"/>
            <p14:sldId id="2147480730"/>
            <p14:sldId id="2147480850"/>
            <p14:sldId id="2147480731"/>
            <p14:sldId id="2147480654"/>
            <p14:sldId id="2147480694"/>
            <p14:sldId id="2147480851"/>
            <p14:sldId id="2147480732"/>
            <p14:sldId id="2147480733"/>
            <p14:sldId id="2147480656"/>
            <p14:sldId id="2147480670"/>
            <p14:sldId id="2147480734"/>
            <p14:sldId id="2147480669"/>
            <p14:sldId id="2147480735"/>
          </p14:sldIdLst>
        </p14:section>
        <p14:section name="14. 認知症" id="{C4A56786-7440-433B-92ED-9C2FFA4A19C3}">
          <p14:sldIdLst>
            <p14:sldId id="2147480792"/>
            <p14:sldId id="2147480852"/>
            <p14:sldId id="2147480649"/>
            <p14:sldId id="2147480728"/>
            <p14:sldId id="2147480522"/>
          </p14:sldIdLst>
        </p14:section>
        <p14:section name="15. リハビリテーション" id="{25F34798-ECBD-4461-8401-4917BAEFF7B1}">
          <p14:sldIdLst>
            <p14:sldId id="2147480793"/>
            <p14:sldId id="2147480830"/>
            <p14:sldId id="2147480439"/>
            <p14:sldId id="2147480457"/>
            <p14:sldId id="2147480450"/>
            <p14:sldId id="2147480853"/>
            <p14:sldId id="2147477363"/>
            <p14:sldId id="2147480438"/>
          </p14:sldIdLst>
        </p14:section>
        <p14:section name="16. 医薬品の安定供給等" id="{BEC3BA33-B379-4E11-BC24-ECD5087A2C02}">
          <p14:sldIdLst>
            <p14:sldId id="2147480795"/>
            <p14:sldId id="2147480302"/>
            <p14:sldId id="2147471429"/>
            <p14:sldId id="2147471219"/>
            <p14:sldId id="2147471220"/>
            <p14:sldId id="2147471221"/>
            <p14:sldId id="2147471298"/>
            <p14:sldId id="2147471299"/>
            <p14:sldId id="2147471304"/>
            <p14:sldId id="2147471305"/>
            <p14:sldId id="2147471434"/>
            <p14:sldId id="2147471464"/>
            <p14:sldId id="2147480854"/>
            <p14:sldId id="2147480425"/>
            <p14:sldId id="2147480813"/>
            <p14:sldId id="2147480855"/>
            <p14:sldId id="2147477327"/>
            <p14:sldId id="2147477341"/>
            <p14:sldId id="2147480464"/>
          </p14:sldIdLst>
        </p14:section>
        <p14:section name="17.DPC/PDPS・短期滞在手術等" id="{A75C5CBB-90C0-463D-826F-E73C173C2EF5}">
          <p14:sldIdLst>
            <p14:sldId id="2147480794"/>
            <p14:sldId id="2147480564"/>
            <p14:sldId id="2147480565"/>
            <p14:sldId id="2147480566"/>
            <p14:sldId id="2147480567"/>
            <p14:sldId id="2147480568"/>
            <p14:sldId id="2147480569"/>
            <p14:sldId id="2147477338"/>
            <p14:sldId id="2147477339"/>
            <p14:sldId id="2147477482"/>
            <p14:sldId id="2147477340"/>
            <p14:sldId id="2147480570"/>
            <p14:sldId id="2147477342"/>
            <p14:sldId id="2147477477"/>
            <p14:sldId id="2147477479"/>
            <p14:sldId id="2147477478"/>
            <p14:sldId id="2147480571"/>
            <p14:sldId id="2147480572"/>
            <p14:sldId id="2147480573"/>
            <p14:sldId id="2147477486"/>
            <p14:sldId id="2147477491"/>
            <p14:sldId id="2147477490"/>
            <p14:sldId id="2147477494"/>
            <p14:sldId id="2147480584"/>
            <p14:sldId id="2147477498"/>
            <p14:sldId id="2147480575"/>
            <p14:sldId id="2147480576"/>
            <p14:sldId id="2147480577"/>
            <p14:sldId id="2147480578"/>
            <p14:sldId id="2147477484"/>
            <p14:sldId id="2147480579"/>
            <p14:sldId id="2147477472"/>
            <p14:sldId id="2147477473"/>
            <p14:sldId id="2147477475"/>
            <p14:sldId id="2147477329"/>
            <p14:sldId id="2147477330"/>
            <p14:sldId id="2147480583"/>
            <p14:sldId id="2147480604"/>
            <p14:sldId id="2147477496"/>
            <p14:sldId id="2147477499"/>
            <p14:sldId id="2147477480"/>
            <p14:sldId id="2147480605"/>
            <p14:sldId id="2147477345"/>
            <p14:sldId id="1755"/>
            <p14:sldId id="2147477464"/>
          </p14:sldIdLst>
        </p14:section>
        <p14:section name="18. 医療資源の少ない地域等" id="{EAC6EA63-3C62-48EC-83FA-AF5F58F7F7BC}">
          <p14:sldIdLst>
            <p14:sldId id="2147480796"/>
            <p14:sldId id="2147480423"/>
            <p14:sldId id="2147480507"/>
            <p14:sldId id="2147480529"/>
            <p14:sldId id="2147477357"/>
            <p14:sldId id="2147480585"/>
            <p14:sldId id="2147480424"/>
            <p14:sldId id="2147480422"/>
          </p14:sldIdLst>
        </p14:section>
        <p14:section name="19. その他" id="{7465C34F-4F8D-4514-88A3-52C405CE84D7}">
          <p14:sldIdLst>
            <p14:sldId id="2147480798"/>
            <p14:sldId id="2147480755"/>
            <p14:sldId id="2147480643"/>
            <p14:sldId id="2147477435"/>
            <p14:sldId id="2147480521"/>
            <p14:sldId id="2147480756"/>
            <p14:sldId id="2147480667"/>
            <p14:sldId id="2147480757"/>
          </p14:sldIdLst>
        </p14:section>
        <p14:section name="20. 経過措置・施設基準の届出" id="{9BFAE32E-2ED9-444B-B94B-C69066D77786}">
          <p14:sldIdLst>
            <p14:sldId id="2147480802"/>
            <p14:sldId id="2147480763"/>
            <p14:sldId id="2147480765"/>
            <p14:sldId id="6295"/>
          </p14:sldIdLst>
        </p14:section>
        <p14:section name="既定のセクション" id="{96123C4A-DDAF-4100-AF2C-C67A736E29D5}">
          <p14:sldIdLst/>
        </p14:section>
      </p14:sectionLst>
    </p:ex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9EFF7"/>
    <a:srgbClr val="E8EBF7"/>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間スタイル 2 - アクセント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4765" autoAdjust="0"/>
    <p:restoredTop sz="96353" autoAdjust="0"/>
  </p:normalViewPr>
  <p:slideViewPr>
    <p:cSldViewPr snapToGrid="0">
      <p:cViewPr varScale="1">
        <p:scale>
          <a:sx n="110" d="100"/>
          <a:sy n="110" d="100"/>
        </p:scale>
        <p:origin x="858" y="108"/>
      </p:cViewPr>
      <p:guideLst/>
    </p:cSldViewPr>
  </p:slideViewPr>
  <p:outlineViewPr>
    <p:cViewPr>
      <p:scale>
        <a:sx n="33" d="100"/>
        <a:sy n="33" d="100"/>
      </p:scale>
      <p:origin x="0" y="-5184"/>
    </p:cViewPr>
  </p:outlineViewPr>
  <p:notesTextViewPr>
    <p:cViewPr>
      <p:scale>
        <a:sx n="1" d="1"/>
        <a:sy n="1" d="1"/>
      </p:scale>
      <p:origin x="0" y="0"/>
    </p:cViewPr>
  </p:notesTextViewPr>
  <p:sorterViewPr>
    <p:cViewPr>
      <p:scale>
        <a:sx n="140" d="100"/>
        <a:sy n="140" d="100"/>
      </p:scale>
      <p:origin x="0" y="-36084"/>
    </p:cViewPr>
  </p:sorterViewPr>
  <p:notesViewPr>
    <p:cSldViewPr snapToGrid="0">
      <p:cViewPr varScale="1">
        <p:scale>
          <a:sx n="86" d="100"/>
          <a:sy n="86" d="100"/>
        </p:scale>
        <p:origin x="3864" y="108"/>
      </p:cViewPr>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93.xml"/><Relationship Id="rId299" Type="http://schemas.openxmlformats.org/officeDocument/2006/relationships/slide" Target="slides/slide275.xml"/><Relationship Id="rId21" Type="http://schemas.openxmlformats.org/officeDocument/2006/relationships/slideMaster" Target="slideMasters/slideMaster18.xml"/><Relationship Id="rId63" Type="http://schemas.openxmlformats.org/officeDocument/2006/relationships/slide" Target="slides/slide39.xml"/><Relationship Id="rId159" Type="http://schemas.openxmlformats.org/officeDocument/2006/relationships/slide" Target="slides/slide135.xml"/><Relationship Id="rId324" Type="http://schemas.openxmlformats.org/officeDocument/2006/relationships/slide" Target="slides/slide300.xml"/><Relationship Id="rId366" Type="http://schemas.openxmlformats.org/officeDocument/2006/relationships/slide" Target="slides/slide342.xml"/><Relationship Id="rId531" Type="http://schemas.openxmlformats.org/officeDocument/2006/relationships/slide" Target="slides/slide507.xml"/><Relationship Id="rId573" Type="http://schemas.openxmlformats.org/officeDocument/2006/relationships/slide" Target="slides/slide549.xml"/><Relationship Id="rId170" Type="http://schemas.openxmlformats.org/officeDocument/2006/relationships/slide" Target="slides/slide146.xml"/><Relationship Id="rId226" Type="http://schemas.openxmlformats.org/officeDocument/2006/relationships/slide" Target="slides/slide202.xml"/><Relationship Id="rId433" Type="http://schemas.openxmlformats.org/officeDocument/2006/relationships/slide" Target="slides/slide409.xml"/><Relationship Id="rId268" Type="http://schemas.openxmlformats.org/officeDocument/2006/relationships/slide" Target="slides/slide244.xml"/><Relationship Id="rId475" Type="http://schemas.openxmlformats.org/officeDocument/2006/relationships/slide" Target="slides/slide451.xml"/><Relationship Id="rId32" Type="http://schemas.openxmlformats.org/officeDocument/2006/relationships/slide" Target="slides/slide8.xml"/><Relationship Id="rId74" Type="http://schemas.openxmlformats.org/officeDocument/2006/relationships/slide" Target="slides/slide50.xml"/><Relationship Id="rId128" Type="http://schemas.openxmlformats.org/officeDocument/2006/relationships/slide" Target="slides/slide104.xml"/><Relationship Id="rId335" Type="http://schemas.openxmlformats.org/officeDocument/2006/relationships/slide" Target="slides/slide311.xml"/><Relationship Id="rId377" Type="http://schemas.openxmlformats.org/officeDocument/2006/relationships/slide" Target="slides/slide353.xml"/><Relationship Id="rId500" Type="http://schemas.openxmlformats.org/officeDocument/2006/relationships/slide" Target="slides/slide476.xml"/><Relationship Id="rId542" Type="http://schemas.openxmlformats.org/officeDocument/2006/relationships/slide" Target="slides/slide518.xml"/><Relationship Id="rId584" Type="http://schemas.openxmlformats.org/officeDocument/2006/relationships/slide" Target="slides/slide560.xml"/><Relationship Id="rId5" Type="http://schemas.openxmlformats.org/officeDocument/2006/relationships/slideMaster" Target="slideMasters/slideMaster2.xml"/><Relationship Id="rId181" Type="http://schemas.openxmlformats.org/officeDocument/2006/relationships/slide" Target="slides/slide157.xml"/><Relationship Id="rId237" Type="http://schemas.openxmlformats.org/officeDocument/2006/relationships/slide" Target="slides/slide213.xml"/><Relationship Id="rId402" Type="http://schemas.openxmlformats.org/officeDocument/2006/relationships/slide" Target="slides/slide378.xml"/><Relationship Id="rId279" Type="http://schemas.openxmlformats.org/officeDocument/2006/relationships/slide" Target="slides/slide255.xml"/><Relationship Id="rId444" Type="http://schemas.openxmlformats.org/officeDocument/2006/relationships/slide" Target="slides/slide420.xml"/><Relationship Id="rId486" Type="http://schemas.openxmlformats.org/officeDocument/2006/relationships/slide" Target="slides/slide462.xml"/><Relationship Id="rId43" Type="http://schemas.openxmlformats.org/officeDocument/2006/relationships/slide" Target="slides/slide19.xml"/><Relationship Id="rId139" Type="http://schemas.openxmlformats.org/officeDocument/2006/relationships/slide" Target="slides/slide115.xml"/><Relationship Id="rId290" Type="http://schemas.openxmlformats.org/officeDocument/2006/relationships/slide" Target="slides/slide266.xml"/><Relationship Id="rId304" Type="http://schemas.openxmlformats.org/officeDocument/2006/relationships/slide" Target="slides/slide280.xml"/><Relationship Id="rId346" Type="http://schemas.openxmlformats.org/officeDocument/2006/relationships/slide" Target="slides/slide322.xml"/><Relationship Id="rId388" Type="http://schemas.openxmlformats.org/officeDocument/2006/relationships/slide" Target="slides/slide364.xml"/><Relationship Id="rId511" Type="http://schemas.openxmlformats.org/officeDocument/2006/relationships/slide" Target="slides/slide487.xml"/><Relationship Id="rId553" Type="http://schemas.openxmlformats.org/officeDocument/2006/relationships/slide" Target="slides/slide529.xml"/><Relationship Id="rId85" Type="http://schemas.openxmlformats.org/officeDocument/2006/relationships/slide" Target="slides/slide61.xml"/><Relationship Id="rId150" Type="http://schemas.openxmlformats.org/officeDocument/2006/relationships/slide" Target="slides/slide126.xml"/><Relationship Id="rId192" Type="http://schemas.openxmlformats.org/officeDocument/2006/relationships/slide" Target="slides/slide168.xml"/><Relationship Id="rId206" Type="http://schemas.openxmlformats.org/officeDocument/2006/relationships/slide" Target="slides/slide182.xml"/><Relationship Id="rId413" Type="http://schemas.openxmlformats.org/officeDocument/2006/relationships/slide" Target="slides/slide389.xml"/><Relationship Id="rId595" Type="http://schemas.openxmlformats.org/officeDocument/2006/relationships/slide" Target="slides/slide571.xml"/><Relationship Id="rId248" Type="http://schemas.openxmlformats.org/officeDocument/2006/relationships/slide" Target="slides/slide224.xml"/><Relationship Id="rId455" Type="http://schemas.openxmlformats.org/officeDocument/2006/relationships/slide" Target="slides/slide431.xml"/><Relationship Id="rId497" Type="http://schemas.openxmlformats.org/officeDocument/2006/relationships/slide" Target="slides/slide473.xml"/><Relationship Id="rId12" Type="http://schemas.openxmlformats.org/officeDocument/2006/relationships/slideMaster" Target="slideMasters/slideMaster9.xml"/><Relationship Id="rId108" Type="http://schemas.openxmlformats.org/officeDocument/2006/relationships/slide" Target="slides/slide84.xml"/><Relationship Id="rId315" Type="http://schemas.openxmlformats.org/officeDocument/2006/relationships/slide" Target="slides/slide291.xml"/><Relationship Id="rId357" Type="http://schemas.openxmlformats.org/officeDocument/2006/relationships/slide" Target="slides/slide333.xml"/><Relationship Id="rId522" Type="http://schemas.openxmlformats.org/officeDocument/2006/relationships/slide" Target="slides/slide498.xml"/><Relationship Id="rId54" Type="http://schemas.openxmlformats.org/officeDocument/2006/relationships/slide" Target="slides/slide30.xml"/><Relationship Id="rId96" Type="http://schemas.openxmlformats.org/officeDocument/2006/relationships/slide" Target="slides/slide72.xml"/><Relationship Id="rId161" Type="http://schemas.openxmlformats.org/officeDocument/2006/relationships/slide" Target="slides/slide137.xml"/><Relationship Id="rId217" Type="http://schemas.openxmlformats.org/officeDocument/2006/relationships/slide" Target="slides/slide193.xml"/><Relationship Id="rId399" Type="http://schemas.openxmlformats.org/officeDocument/2006/relationships/slide" Target="slides/slide375.xml"/><Relationship Id="rId564" Type="http://schemas.openxmlformats.org/officeDocument/2006/relationships/slide" Target="slides/slide540.xml"/><Relationship Id="rId259" Type="http://schemas.openxmlformats.org/officeDocument/2006/relationships/slide" Target="slides/slide235.xml"/><Relationship Id="rId424" Type="http://schemas.openxmlformats.org/officeDocument/2006/relationships/slide" Target="slides/slide400.xml"/><Relationship Id="rId466" Type="http://schemas.openxmlformats.org/officeDocument/2006/relationships/slide" Target="slides/slide442.xml"/><Relationship Id="rId23" Type="http://schemas.openxmlformats.org/officeDocument/2006/relationships/slideMaster" Target="slideMasters/slideMaster20.xml"/><Relationship Id="rId119" Type="http://schemas.openxmlformats.org/officeDocument/2006/relationships/slide" Target="slides/slide95.xml"/><Relationship Id="rId270" Type="http://schemas.openxmlformats.org/officeDocument/2006/relationships/slide" Target="slides/slide246.xml"/><Relationship Id="rId326" Type="http://schemas.openxmlformats.org/officeDocument/2006/relationships/slide" Target="slides/slide302.xml"/><Relationship Id="rId533" Type="http://schemas.openxmlformats.org/officeDocument/2006/relationships/slide" Target="slides/slide509.xml"/><Relationship Id="rId65" Type="http://schemas.openxmlformats.org/officeDocument/2006/relationships/slide" Target="slides/slide41.xml"/><Relationship Id="rId130" Type="http://schemas.openxmlformats.org/officeDocument/2006/relationships/slide" Target="slides/slide106.xml"/><Relationship Id="rId368" Type="http://schemas.openxmlformats.org/officeDocument/2006/relationships/slide" Target="slides/slide344.xml"/><Relationship Id="rId575" Type="http://schemas.openxmlformats.org/officeDocument/2006/relationships/slide" Target="slides/slide551.xml"/><Relationship Id="rId172" Type="http://schemas.openxmlformats.org/officeDocument/2006/relationships/slide" Target="slides/slide148.xml"/><Relationship Id="rId228" Type="http://schemas.openxmlformats.org/officeDocument/2006/relationships/slide" Target="slides/slide204.xml"/><Relationship Id="rId435" Type="http://schemas.openxmlformats.org/officeDocument/2006/relationships/slide" Target="slides/slide411.xml"/><Relationship Id="rId477" Type="http://schemas.openxmlformats.org/officeDocument/2006/relationships/slide" Target="slides/slide453.xml"/><Relationship Id="rId600" Type="http://schemas.openxmlformats.org/officeDocument/2006/relationships/viewProps" Target="viewProps.xml"/><Relationship Id="rId281" Type="http://schemas.openxmlformats.org/officeDocument/2006/relationships/slide" Target="slides/slide257.xml"/><Relationship Id="rId337" Type="http://schemas.openxmlformats.org/officeDocument/2006/relationships/slide" Target="slides/slide313.xml"/><Relationship Id="rId502" Type="http://schemas.openxmlformats.org/officeDocument/2006/relationships/slide" Target="slides/slide478.xml"/><Relationship Id="rId34" Type="http://schemas.openxmlformats.org/officeDocument/2006/relationships/slide" Target="slides/slide10.xml"/><Relationship Id="rId76" Type="http://schemas.openxmlformats.org/officeDocument/2006/relationships/slide" Target="slides/slide52.xml"/><Relationship Id="rId141" Type="http://schemas.openxmlformats.org/officeDocument/2006/relationships/slide" Target="slides/slide117.xml"/><Relationship Id="rId379" Type="http://schemas.openxmlformats.org/officeDocument/2006/relationships/slide" Target="slides/slide355.xml"/><Relationship Id="rId544" Type="http://schemas.openxmlformats.org/officeDocument/2006/relationships/slide" Target="slides/slide520.xml"/><Relationship Id="rId586" Type="http://schemas.openxmlformats.org/officeDocument/2006/relationships/slide" Target="slides/slide562.xml"/><Relationship Id="rId7" Type="http://schemas.openxmlformats.org/officeDocument/2006/relationships/slideMaster" Target="slideMasters/slideMaster4.xml"/><Relationship Id="rId183" Type="http://schemas.openxmlformats.org/officeDocument/2006/relationships/slide" Target="slides/slide159.xml"/><Relationship Id="rId239" Type="http://schemas.openxmlformats.org/officeDocument/2006/relationships/slide" Target="slides/slide215.xml"/><Relationship Id="rId390" Type="http://schemas.openxmlformats.org/officeDocument/2006/relationships/slide" Target="slides/slide366.xml"/><Relationship Id="rId404" Type="http://schemas.openxmlformats.org/officeDocument/2006/relationships/slide" Target="slides/slide380.xml"/><Relationship Id="rId446" Type="http://schemas.openxmlformats.org/officeDocument/2006/relationships/slide" Target="slides/slide422.xml"/><Relationship Id="rId250" Type="http://schemas.openxmlformats.org/officeDocument/2006/relationships/slide" Target="slides/slide226.xml"/><Relationship Id="rId292" Type="http://schemas.openxmlformats.org/officeDocument/2006/relationships/slide" Target="slides/slide268.xml"/><Relationship Id="rId306" Type="http://schemas.openxmlformats.org/officeDocument/2006/relationships/slide" Target="slides/slide282.xml"/><Relationship Id="rId488" Type="http://schemas.openxmlformats.org/officeDocument/2006/relationships/slide" Target="slides/slide464.xml"/><Relationship Id="rId45" Type="http://schemas.openxmlformats.org/officeDocument/2006/relationships/slide" Target="slides/slide21.xml"/><Relationship Id="rId87" Type="http://schemas.openxmlformats.org/officeDocument/2006/relationships/slide" Target="slides/slide63.xml"/><Relationship Id="rId110" Type="http://schemas.openxmlformats.org/officeDocument/2006/relationships/slide" Target="slides/slide86.xml"/><Relationship Id="rId348" Type="http://schemas.openxmlformats.org/officeDocument/2006/relationships/slide" Target="slides/slide324.xml"/><Relationship Id="rId513" Type="http://schemas.openxmlformats.org/officeDocument/2006/relationships/slide" Target="slides/slide489.xml"/><Relationship Id="rId555" Type="http://schemas.openxmlformats.org/officeDocument/2006/relationships/slide" Target="slides/slide531.xml"/><Relationship Id="rId597" Type="http://schemas.openxmlformats.org/officeDocument/2006/relationships/notesMaster" Target="notesMasters/notesMaster1.xml"/><Relationship Id="rId152" Type="http://schemas.openxmlformats.org/officeDocument/2006/relationships/slide" Target="slides/slide128.xml"/><Relationship Id="rId194" Type="http://schemas.openxmlformats.org/officeDocument/2006/relationships/slide" Target="slides/slide170.xml"/><Relationship Id="rId208" Type="http://schemas.openxmlformats.org/officeDocument/2006/relationships/slide" Target="slides/slide184.xml"/><Relationship Id="rId415" Type="http://schemas.openxmlformats.org/officeDocument/2006/relationships/slide" Target="slides/slide391.xml"/><Relationship Id="rId457" Type="http://schemas.openxmlformats.org/officeDocument/2006/relationships/slide" Target="slides/slide433.xml"/><Relationship Id="rId261" Type="http://schemas.openxmlformats.org/officeDocument/2006/relationships/slide" Target="slides/slide237.xml"/><Relationship Id="rId499" Type="http://schemas.openxmlformats.org/officeDocument/2006/relationships/slide" Target="slides/slide475.xml"/><Relationship Id="rId14" Type="http://schemas.openxmlformats.org/officeDocument/2006/relationships/slideMaster" Target="slideMasters/slideMaster11.xml"/><Relationship Id="rId56" Type="http://schemas.openxmlformats.org/officeDocument/2006/relationships/slide" Target="slides/slide32.xml"/><Relationship Id="rId317" Type="http://schemas.openxmlformats.org/officeDocument/2006/relationships/slide" Target="slides/slide293.xml"/><Relationship Id="rId359" Type="http://schemas.openxmlformats.org/officeDocument/2006/relationships/slide" Target="slides/slide335.xml"/><Relationship Id="rId524" Type="http://schemas.openxmlformats.org/officeDocument/2006/relationships/slide" Target="slides/slide500.xml"/><Relationship Id="rId566" Type="http://schemas.openxmlformats.org/officeDocument/2006/relationships/slide" Target="slides/slide542.xml"/><Relationship Id="rId98" Type="http://schemas.openxmlformats.org/officeDocument/2006/relationships/slide" Target="slides/slide74.xml"/><Relationship Id="rId121" Type="http://schemas.openxmlformats.org/officeDocument/2006/relationships/slide" Target="slides/slide97.xml"/><Relationship Id="rId163" Type="http://schemas.openxmlformats.org/officeDocument/2006/relationships/slide" Target="slides/slide139.xml"/><Relationship Id="rId219" Type="http://schemas.openxmlformats.org/officeDocument/2006/relationships/slide" Target="slides/slide195.xml"/><Relationship Id="rId370" Type="http://schemas.openxmlformats.org/officeDocument/2006/relationships/slide" Target="slides/slide346.xml"/><Relationship Id="rId426" Type="http://schemas.openxmlformats.org/officeDocument/2006/relationships/slide" Target="slides/slide402.xml"/><Relationship Id="rId230" Type="http://schemas.openxmlformats.org/officeDocument/2006/relationships/slide" Target="slides/slide206.xml"/><Relationship Id="rId468" Type="http://schemas.openxmlformats.org/officeDocument/2006/relationships/slide" Target="slides/slide444.xml"/><Relationship Id="rId25" Type="http://schemas.openxmlformats.org/officeDocument/2006/relationships/slide" Target="slides/slide1.xml"/><Relationship Id="rId67" Type="http://schemas.openxmlformats.org/officeDocument/2006/relationships/slide" Target="slides/slide43.xml"/><Relationship Id="rId272" Type="http://schemas.openxmlformats.org/officeDocument/2006/relationships/slide" Target="slides/slide248.xml"/><Relationship Id="rId328" Type="http://schemas.openxmlformats.org/officeDocument/2006/relationships/slide" Target="slides/slide304.xml"/><Relationship Id="rId535" Type="http://schemas.openxmlformats.org/officeDocument/2006/relationships/slide" Target="slides/slide511.xml"/><Relationship Id="rId577" Type="http://schemas.openxmlformats.org/officeDocument/2006/relationships/slide" Target="slides/slide553.xml"/><Relationship Id="rId132" Type="http://schemas.openxmlformats.org/officeDocument/2006/relationships/slide" Target="slides/slide108.xml"/><Relationship Id="rId174" Type="http://schemas.openxmlformats.org/officeDocument/2006/relationships/slide" Target="slides/slide150.xml"/><Relationship Id="rId381" Type="http://schemas.openxmlformats.org/officeDocument/2006/relationships/slide" Target="slides/slide357.xml"/><Relationship Id="rId602" Type="http://schemas.openxmlformats.org/officeDocument/2006/relationships/tableStyles" Target="tableStyles.xml"/><Relationship Id="rId241" Type="http://schemas.openxmlformats.org/officeDocument/2006/relationships/slide" Target="slides/slide217.xml"/><Relationship Id="rId437" Type="http://schemas.openxmlformats.org/officeDocument/2006/relationships/slide" Target="slides/slide413.xml"/><Relationship Id="rId479" Type="http://schemas.openxmlformats.org/officeDocument/2006/relationships/slide" Target="slides/slide455.xml"/><Relationship Id="rId36" Type="http://schemas.openxmlformats.org/officeDocument/2006/relationships/slide" Target="slides/slide12.xml"/><Relationship Id="rId283" Type="http://schemas.openxmlformats.org/officeDocument/2006/relationships/slide" Target="slides/slide259.xml"/><Relationship Id="rId339" Type="http://schemas.openxmlformats.org/officeDocument/2006/relationships/slide" Target="slides/slide315.xml"/><Relationship Id="rId490" Type="http://schemas.openxmlformats.org/officeDocument/2006/relationships/slide" Target="slides/slide466.xml"/><Relationship Id="rId504" Type="http://schemas.openxmlformats.org/officeDocument/2006/relationships/slide" Target="slides/slide480.xml"/><Relationship Id="rId546" Type="http://schemas.openxmlformats.org/officeDocument/2006/relationships/slide" Target="slides/slide522.xml"/><Relationship Id="rId78" Type="http://schemas.openxmlformats.org/officeDocument/2006/relationships/slide" Target="slides/slide54.xml"/><Relationship Id="rId101" Type="http://schemas.openxmlformats.org/officeDocument/2006/relationships/slide" Target="slides/slide77.xml"/><Relationship Id="rId143" Type="http://schemas.openxmlformats.org/officeDocument/2006/relationships/slide" Target="slides/slide119.xml"/><Relationship Id="rId185" Type="http://schemas.openxmlformats.org/officeDocument/2006/relationships/slide" Target="slides/slide161.xml"/><Relationship Id="rId350" Type="http://schemas.openxmlformats.org/officeDocument/2006/relationships/slide" Target="slides/slide326.xml"/><Relationship Id="rId406" Type="http://schemas.openxmlformats.org/officeDocument/2006/relationships/slide" Target="slides/slide382.xml"/><Relationship Id="rId588" Type="http://schemas.openxmlformats.org/officeDocument/2006/relationships/slide" Target="slides/slide564.xml"/><Relationship Id="rId9" Type="http://schemas.openxmlformats.org/officeDocument/2006/relationships/slideMaster" Target="slideMasters/slideMaster6.xml"/><Relationship Id="rId210" Type="http://schemas.openxmlformats.org/officeDocument/2006/relationships/slide" Target="slides/slide186.xml"/><Relationship Id="rId392" Type="http://schemas.openxmlformats.org/officeDocument/2006/relationships/slide" Target="slides/slide368.xml"/><Relationship Id="rId448" Type="http://schemas.openxmlformats.org/officeDocument/2006/relationships/slide" Target="slides/slide424.xml"/><Relationship Id="rId252" Type="http://schemas.openxmlformats.org/officeDocument/2006/relationships/slide" Target="slides/slide228.xml"/><Relationship Id="rId294" Type="http://schemas.openxmlformats.org/officeDocument/2006/relationships/slide" Target="slides/slide270.xml"/><Relationship Id="rId308" Type="http://schemas.openxmlformats.org/officeDocument/2006/relationships/slide" Target="slides/slide284.xml"/><Relationship Id="rId515" Type="http://schemas.openxmlformats.org/officeDocument/2006/relationships/slide" Target="slides/slide491.xml"/><Relationship Id="rId47" Type="http://schemas.openxmlformats.org/officeDocument/2006/relationships/slide" Target="slides/slide23.xml"/><Relationship Id="rId89" Type="http://schemas.openxmlformats.org/officeDocument/2006/relationships/slide" Target="slides/slide65.xml"/><Relationship Id="rId112" Type="http://schemas.openxmlformats.org/officeDocument/2006/relationships/slide" Target="slides/slide88.xml"/><Relationship Id="rId154" Type="http://schemas.openxmlformats.org/officeDocument/2006/relationships/slide" Target="slides/slide130.xml"/><Relationship Id="rId361" Type="http://schemas.openxmlformats.org/officeDocument/2006/relationships/slide" Target="slides/slide337.xml"/><Relationship Id="rId557" Type="http://schemas.openxmlformats.org/officeDocument/2006/relationships/slide" Target="slides/slide533.xml"/><Relationship Id="rId599" Type="http://schemas.openxmlformats.org/officeDocument/2006/relationships/presProps" Target="presProps.xml"/><Relationship Id="rId196" Type="http://schemas.openxmlformats.org/officeDocument/2006/relationships/slide" Target="slides/slide172.xml"/><Relationship Id="rId417" Type="http://schemas.openxmlformats.org/officeDocument/2006/relationships/slide" Target="slides/slide393.xml"/><Relationship Id="rId459" Type="http://schemas.openxmlformats.org/officeDocument/2006/relationships/slide" Target="slides/slide435.xml"/><Relationship Id="rId16" Type="http://schemas.openxmlformats.org/officeDocument/2006/relationships/slideMaster" Target="slideMasters/slideMaster13.xml"/><Relationship Id="rId221" Type="http://schemas.openxmlformats.org/officeDocument/2006/relationships/slide" Target="slides/slide197.xml"/><Relationship Id="rId263" Type="http://schemas.openxmlformats.org/officeDocument/2006/relationships/slide" Target="slides/slide239.xml"/><Relationship Id="rId319" Type="http://schemas.openxmlformats.org/officeDocument/2006/relationships/slide" Target="slides/slide295.xml"/><Relationship Id="rId470" Type="http://schemas.openxmlformats.org/officeDocument/2006/relationships/slide" Target="slides/slide446.xml"/><Relationship Id="rId526" Type="http://schemas.openxmlformats.org/officeDocument/2006/relationships/slide" Target="slides/slide502.xml"/><Relationship Id="rId58" Type="http://schemas.openxmlformats.org/officeDocument/2006/relationships/slide" Target="slides/slide34.xml"/><Relationship Id="rId123" Type="http://schemas.openxmlformats.org/officeDocument/2006/relationships/slide" Target="slides/slide99.xml"/><Relationship Id="rId330" Type="http://schemas.openxmlformats.org/officeDocument/2006/relationships/slide" Target="slides/slide306.xml"/><Relationship Id="rId568" Type="http://schemas.openxmlformats.org/officeDocument/2006/relationships/slide" Target="slides/slide544.xml"/><Relationship Id="rId90" Type="http://schemas.openxmlformats.org/officeDocument/2006/relationships/slide" Target="slides/slide66.xml"/><Relationship Id="rId165" Type="http://schemas.openxmlformats.org/officeDocument/2006/relationships/slide" Target="slides/slide141.xml"/><Relationship Id="rId186" Type="http://schemas.openxmlformats.org/officeDocument/2006/relationships/slide" Target="slides/slide162.xml"/><Relationship Id="rId351" Type="http://schemas.openxmlformats.org/officeDocument/2006/relationships/slide" Target="slides/slide327.xml"/><Relationship Id="rId372" Type="http://schemas.openxmlformats.org/officeDocument/2006/relationships/slide" Target="slides/slide348.xml"/><Relationship Id="rId393" Type="http://schemas.openxmlformats.org/officeDocument/2006/relationships/slide" Target="slides/slide369.xml"/><Relationship Id="rId407" Type="http://schemas.openxmlformats.org/officeDocument/2006/relationships/slide" Target="slides/slide383.xml"/><Relationship Id="rId428" Type="http://schemas.openxmlformats.org/officeDocument/2006/relationships/slide" Target="slides/slide404.xml"/><Relationship Id="rId449" Type="http://schemas.openxmlformats.org/officeDocument/2006/relationships/slide" Target="slides/slide425.xml"/><Relationship Id="rId211" Type="http://schemas.openxmlformats.org/officeDocument/2006/relationships/slide" Target="slides/slide187.xml"/><Relationship Id="rId232" Type="http://schemas.openxmlformats.org/officeDocument/2006/relationships/slide" Target="slides/slide208.xml"/><Relationship Id="rId253" Type="http://schemas.openxmlformats.org/officeDocument/2006/relationships/slide" Target="slides/slide229.xml"/><Relationship Id="rId274" Type="http://schemas.openxmlformats.org/officeDocument/2006/relationships/slide" Target="slides/slide250.xml"/><Relationship Id="rId295" Type="http://schemas.openxmlformats.org/officeDocument/2006/relationships/slide" Target="slides/slide271.xml"/><Relationship Id="rId309" Type="http://schemas.openxmlformats.org/officeDocument/2006/relationships/slide" Target="slides/slide285.xml"/><Relationship Id="rId460" Type="http://schemas.openxmlformats.org/officeDocument/2006/relationships/slide" Target="slides/slide436.xml"/><Relationship Id="rId481" Type="http://schemas.openxmlformats.org/officeDocument/2006/relationships/slide" Target="slides/slide457.xml"/><Relationship Id="rId516" Type="http://schemas.openxmlformats.org/officeDocument/2006/relationships/slide" Target="slides/slide492.xml"/><Relationship Id="rId27" Type="http://schemas.openxmlformats.org/officeDocument/2006/relationships/slide" Target="slides/slide3.xml"/><Relationship Id="rId48" Type="http://schemas.openxmlformats.org/officeDocument/2006/relationships/slide" Target="slides/slide24.xml"/><Relationship Id="rId69" Type="http://schemas.openxmlformats.org/officeDocument/2006/relationships/slide" Target="slides/slide45.xml"/><Relationship Id="rId113" Type="http://schemas.openxmlformats.org/officeDocument/2006/relationships/slide" Target="slides/slide89.xml"/><Relationship Id="rId134" Type="http://schemas.openxmlformats.org/officeDocument/2006/relationships/slide" Target="slides/slide110.xml"/><Relationship Id="rId320" Type="http://schemas.openxmlformats.org/officeDocument/2006/relationships/slide" Target="slides/slide296.xml"/><Relationship Id="rId537" Type="http://schemas.openxmlformats.org/officeDocument/2006/relationships/slide" Target="slides/slide513.xml"/><Relationship Id="rId558" Type="http://schemas.openxmlformats.org/officeDocument/2006/relationships/slide" Target="slides/slide534.xml"/><Relationship Id="rId579" Type="http://schemas.openxmlformats.org/officeDocument/2006/relationships/slide" Target="slides/slide555.xml"/><Relationship Id="rId80" Type="http://schemas.openxmlformats.org/officeDocument/2006/relationships/slide" Target="slides/slide56.xml"/><Relationship Id="rId155" Type="http://schemas.openxmlformats.org/officeDocument/2006/relationships/slide" Target="slides/slide131.xml"/><Relationship Id="rId176" Type="http://schemas.openxmlformats.org/officeDocument/2006/relationships/slide" Target="slides/slide152.xml"/><Relationship Id="rId197" Type="http://schemas.openxmlformats.org/officeDocument/2006/relationships/slide" Target="slides/slide173.xml"/><Relationship Id="rId341" Type="http://schemas.openxmlformats.org/officeDocument/2006/relationships/slide" Target="slides/slide317.xml"/><Relationship Id="rId362" Type="http://schemas.openxmlformats.org/officeDocument/2006/relationships/slide" Target="slides/slide338.xml"/><Relationship Id="rId383" Type="http://schemas.openxmlformats.org/officeDocument/2006/relationships/slide" Target="slides/slide359.xml"/><Relationship Id="rId418" Type="http://schemas.openxmlformats.org/officeDocument/2006/relationships/slide" Target="slides/slide394.xml"/><Relationship Id="rId439" Type="http://schemas.openxmlformats.org/officeDocument/2006/relationships/slide" Target="slides/slide415.xml"/><Relationship Id="rId590" Type="http://schemas.openxmlformats.org/officeDocument/2006/relationships/slide" Target="slides/slide566.xml"/><Relationship Id="rId201" Type="http://schemas.openxmlformats.org/officeDocument/2006/relationships/slide" Target="slides/slide177.xml"/><Relationship Id="rId222" Type="http://schemas.openxmlformats.org/officeDocument/2006/relationships/slide" Target="slides/slide198.xml"/><Relationship Id="rId243" Type="http://schemas.openxmlformats.org/officeDocument/2006/relationships/slide" Target="slides/slide219.xml"/><Relationship Id="rId264" Type="http://schemas.openxmlformats.org/officeDocument/2006/relationships/slide" Target="slides/slide240.xml"/><Relationship Id="rId285" Type="http://schemas.openxmlformats.org/officeDocument/2006/relationships/slide" Target="slides/slide261.xml"/><Relationship Id="rId450" Type="http://schemas.openxmlformats.org/officeDocument/2006/relationships/slide" Target="slides/slide426.xml"/><Relationship Id="rId471" Type="http://schemas.openxmlformats.org/officeDocument/2006/relationships/slide" Target="slides/slide447.xml"/><Relationship Id="rId506" Type="http://schemas.openxmlformats.org/officeDocument/2006/relationships/slide" Target="slides/slide482.xml"/><Relationship Id="rId17" Type="http://schemas.openxmlformats.org/officeDocument/2006/relationships/slideMaster" Target="slideMasters/slideMaster14.xml"/><Relationship Id="rId38" Type="http://schemas.openxmlformats.org/officeDocument/2006/relationships/slide" Target="slides/slide14.xml"/><Relationship Id="rId59" Type="http://schemas.openxmlformats.org/officeDocument/2006/relationships/slide" Target="slides/slide35.xml"/><Relationship Id="rId103" Type="http://schemas.openxmlformats.org/officeDocument/2006/relationships/slide" Target="slides/slide79.xml"/><Relationship Id="rId124" Type="http://schemas.openxmlformats.org/officeDocument/2006/relationships/slide" Target="slides/slide100.xml"/><Relationship Id="rId310" Type="http://schemas.openxmlformats.org/officeDocument/2006/relationships/slide" Target="slides/slide286.xml"/><Relationship Id="rId492" Type="http://schemas.openxmlformats.org/officeDocument/2006/relationships/slide" Target="slides/slide468.xml"/><Relationship Id="rId527" Type="http://schemas.openxmlformats.org/officeDocument/2006/relationships/slide" Target="slides/slide503.xml"/><Relationship Id="rId548" Type="http://schemas.openxmlformats.org/officeDocument/2006/relationships/slide" Target="slides/slide524.xml"/><Relationship Id="rId569" Type="http://schemas.openxmlformats.org/officeDocument/2006/relationships/slide" Target="slides/slide545.xml"/><Relationship Id="rId70" Type="http://schemas.openxmlformats.org/officeDocument/2006/relationships/slide" Target="slides/slide46.xml"/><Relationship Id="rId91" Type="http://schemas.openxmlformats.org/officeDocument/2006/relationships/slide" Target="slides/slide67.xml"/><Relationship Id="rId145" Type="http://schemas.openxmlformats.org/officeDocument/2006/relationships/slide" Target="slides/slide121.xml"/><Relationship Id="rId166" Type="http://schemas.openxmlformats.org/officeDocument/2006/relationships/slide" Target="slides/slide142.xml"/><Relationship Id="rId187" Type="http://schemas.openxmlformats.org/officeDocument/2006/relationships/slide" Target="slides/slide163.xml"/><Relationship Id="rId331" Type="http://schemas.openxmlformats.org/officeDocument/2006/relationships/slide" Target="slides/slide307.xml"/><Relationship Id="rId352" Type="http://schemas.openxmlformats.org/officeDocument/2006/relationships/slide" Target="slides/slide328.xml"/><Relationship Id="rId373" Type="http://schemas.openxmlformats.org/officeDocument/2006/relationships/slide" Target="slides/slide349.xml"/><Relationship Id="rId394" Type="http://schemas.openxmlformats.org/officeDocument/2006/relationships/slide" Target="slides/slide370.xml"/><Relationship Id="rId408" Type="http://schemas.openxmlformats.org/officeDocument/2006/relationships/slide" Target="slides/slide384.xml"/><Relationship Id="rId429" Type="http://schemas.openxmlformats.org/officeDocument/2006/relationships/slide" Target="slides/slide405.xml"/><Relationship Id="rId580" Type="http://schemas.openxmlformats.org/officeDocument/2006/relationships/slide" Target="slides/slide556.xml"/><Relationship Id="rId1" Type="http://schemas.openxmlformats.org/officeDocument/2006/relationships/customXml" Target="../customXml/item1.xml"/><Relationship Id="rId212" Type="http://schemas.openxmlformats.org/officeDocument/2006/relationships/slide" Target="slides/slide188.xml"/><Relationship Id="rId233" Type="http://schemas.openxmlformats.org/officeDocument/2006/relationships/slide" Target="slides/slide209.xml"/><Relationship Id="rId254" Type="http://schemas.openxmlformats.org/officeDocument/2006/relationships/slide" Target="slides/slide230.xml"/><Relationship Id="rId440" Type="http://schemas.openxmlformats.org/officeDocument/2006/relationships/slide" Target="slides/slide416.xml"/><Relationship Id="rId28" Type="http://schemas.openxmlformats.org/officeDocument/2006/relationships/slide" Target="slides/slide4.xml"/><Relationship Id="rId49" Type="http://schemas.openxmlformats.org/officeDocument/2006/relationships/slide" Target="slides/slide25.xml"/><Relationship Id="rId114" Type="http://schemas.openxmlformats.org/officeDocument/2006/relationships/slide" Target="slides/slide90.xml"/><Relationship Id="rId275" Type="http://schemas.openxmlformats.org/officeDocument/2006/relationships/slide" Target="slides/slide251.xml"/><Relationship Id="rId296" Type="http://schemas.openxmlformats.org/officeDocument/2006/relationships/slide" Target="slides/slide272.xml"/><Relationship Id="rId300" Type="http://schemas.openxmlformats.org/officeDocument/2006/relationships/slide" Target="slides/slide276.xml"/><Relationship Id="rId461" Type="http://schemas.openxmlformats.org/officeDocument/2006/relationships/slide" Target="slides/slide437.xml"/><Relationship Id="rId482" Type="http://schemas.openxmlformats.org/officeDocument/2006/relationships/slide" Target="slides/slide458.xml"/><Relationship Id="rId517" Type="http://schemas.openxmlformats.org/officeDocument/2006/relationships/slide" Target="slides/slide493.xml"/><Relationship Id="rId538" Type="http://schemas.openxmlformats.org/officeDocument/2006/relationships/slide" Target="slides/slide514.xml"/><Relationship Id="rId559" Type="http://schemas.openxmlformats.org/officeDocument/2006/relationships/slide" Target="slides/slide535.xml"/><Relationship Id="rId60" Type="http://schemas.openxmlformats.org/officeDocument/2006/relationships/slide" Target="slides/slide36.xml"/><Relationship Id="rId81" Type="http://schemas.openxmlformats.org/officeDocument/2006/relationships/slide" Target="slides/slide57.xml"/><Relationship Id="rId135" Type="http://schemas.openxmlformats.org/officeDocument/2006/relationships/slide" Target="slides/slide111.xml"/><Relationship Id="rId156" Type="http://schemas.openxmlformats.org/officeDocument/2006/relationships/slide" Target="slides/slide132.xml"/><Relationship Id="rId177" Type="http://schemas.openxmlformats.org/officeDocument/2006/relationships/slide" Target="slides/slide153.xml"/><Relationship Id="rId198" Type="http://schemas.openxmlformats.org/officeDocument/2006/relationships/slide" Target="slides/slide174.xml"/><Relationship Id="rId321" Type="http://schemas.openxmlformats.org/officeDocument/2006/relationships/slide" Target="slides/slide297.xml"/><Relationship Id="rId342" Type="http://schemas.openxmlformats.org/officeDocument/2006/relationships/slide" Target="slides/slide318.xml"/><Relationship Id="rId363" Type="http://schemas.openxmlformats.org/officeDocument/2006/relationships/slide" Target="slides/slide339.xml"/><Relationship Id="rId384" Type="http://schemas.openxmlformats.org/officeDocument/2006/relationships/slide" Target="slides/slide360.xml"/><Relationship Id="rId419" Type="http://schemas.openxmlformats.org/officeDocument/2006/relationships/slide" Target="slides/slide395.xml"/><Relationship Id="rId570" Type="http://schemas.openxmlformats.org/officeDocument/2006/relationships/slide" Target="slides/slide546.xml"/><Relationship Id="rId591" Type="http://schemas.openxmlformats.org/officeDocument/2006/relationships/slide" Target="slides/slide567.xml"/><Relationship Id="rId202" Type="http://schemas.openxmlformats.org/officeDocument/2006/relationships/slide" Target="slides/slide178.xml"/><Relationship Id="rId223" Type="http://schemas.openxmlformats.org/officeDocument/2006/relationships/slide" Target="slides/slide199.xml"/><Relationship Id="rId244" Type="http://schemas.openxmlformats.org/officeDocument/2006/relationships/slide" Target="slides/slide220.xml"/><Relationship Id="rId430" Type="http://schemas.openxmlformats.org/officeDocument/2006/relationships/slide" Target="slides/slide406.xml"/><Relationship Id="rId18" Type="http://schemas.openxmlformats.org/officeDocument/2006/relationships/slideMaster" Target="slideMasters/slideMaster15.xml"/><Relationship Id="rId39" Type="http://schemas.openxmlformats.org/officeDocument/2006/relationships/slide" Target="slides/slide15.xml"/><Relationship Id="rId265" Type="http://schemas.openxmlformats.org/officeDocument/2006/relationships/slide" Target="slides/slide241.xml"/><Relationship Id="rId286" Type="http://schemas.openxmlformats.org/officeDocument/2006/relationships/slide" Target="slides/slide262.xml"/><Relationship Id="rId451" Type="http://schemas.openxmlformats.org/officeDocument/2006/relationships/slide" Target="slides/slide427.xml"/><Relationship Id="rId472" Type="http://schemas.openxmlformats.org/officeDocument/2006/relationships/slide" Target="slides/slide448.xml"/><Relationship Id="rId493" Type="http://schemas.openxmlformats.org/officeDocument/2006/relationships/slide" Target="slides/slide469.xml"/><Relationship Id="rId507" Type="http://schemas.openxmlformats.org/officeDocument/2006/relationships/slide" Target="slides/slide483.xml"/><Relationship Id="rId528" Type="http://schemas.openxmlformats.org/officeDocument/2006/relationships/slide" Target="slides/slide504.xml"/><Relationship Id="rId549" Type="http://schemas.openxmlformats.org/officeDocument/2006/relationships/slide" Target="slides/slide525.xml"/><Relationship Id="rId50" Type="http://schemas.openxmlformats.org/officeDocument/2006/relationships/slide" Target="slides/slide26.xml"/><Relationship Id="rId104" Type="http://schemas.openxmlformats.org/officeDocument/2006/relationships/slide" Target="slides/slide80.xml"/><Relationship Id="rId125" Type="http://schemas.openxmlformats.org/officeDocument/2006/relationships/slide" Target="slides/slide101.xml"/><Relationship Id="rId146" Type="http://schemas.openxmlformats.org/officeDocument/2006/relationships/slide" Target="slides/slide122.xml"/><Relationship Id="rId167" Type="http://schemas.openxmlformats.org/officeDocument/2006/relationships/slide" Target="slides/slide143.xml"/><Relationship Id="rId188" Type="http://schemas.openxmlformats.org/officeDocument/2006/relationships/slide" Target="slides/slide164.xml"/><Relationship Id="rId311" Type="http://schemas.openxmlformats.org/officeDocument/2006/relationships/slide" Target="slides/slide287.xml"/><Relationship Id="rId332" Type="http://schemas.openxmlformats.org/officeDocument/2006/relationships/slide" Target="slides/slide308.xml"/><Relationship Id="rId353" Type="http://schemas.openxmlformats.org/officeDocument/2006/relationships/slide" Target="slides/slide329.xml"/><Relationship Id="rId374" Type="http://schemas.openxmlformats.org/officeDocument/2006/relationships/slide" Target="slides/slide350.xml"/><Relationship Id="rId395" Type="http://schemas.openxmlformats.org/officeDocument/2006/relationships/slide" Target="slides/slide371.xml"/><Relationship Id="rId409" Type="http://schemas.openxmlformats.org/officeDocument/2006/relationships/slide" Target="slides/slide385.xml"/><Relationship Id="rId560" Type="http://schemas.openxmlformats.org/officeDocument/2006/relationships/slide" Target="slides/slide536.xml"/><Relationship Id="rId581" Type="http://schemas.openxmlformats.org/officeDocument/2006/relationships/slide" Target="slides/slide557.xml"/><Relationship Id="rId71" Type="http://schemas.openxmlformats.org/officeDocument/2006/relationships/slide" Target="slides/slide47.xml"/><Relationship Id="rId92" Type="http://schemas.openxmlformats.org/officeDocument/2006/relationships/slide" Target="slides/slide68.xml"/><Relationship Id="rId213" Type="http://schemas.openxmlformats.org/officeDocument/2006/relationships/slide" Target="slides/slide189.xml"/><Relationship Id="rId234" Type="http://schemas.openxmlformats.org/officeDocument/2006/relationships/slide" Target="slides/slide210.xml"/><Relationship Id="rId420" Type="http://schemas.openxmlformats.org/officeDocument/2006/relationships/slide" Target="slides/slide396.xml"/><Relationship Id="rId2" Type="http://schemas.openxmlformats.org/officeDocument/2006/relationships/customXml" Target="../customXml/item2.xml"/><Relationship Id="rId29" Type="http://schemas.openxmlformats.org/officeDocument/2006/relationships/slide" Target="slides/slide5.xml"/><Relationship Id="rId255" Type="http://schemas.openxmlformats.org/officeDocument/2006/relationships/slide" Target="slides/slide231.xml"/><Relationship Id="rId276" Type="http://schemas.openxmlformats.org/officeDocument/2006/relationships/slide" Target="slides/slide252.xml"/><Relationship Id="rId297" Type="http://schemas.openxmlformats.org/officeDocument/2006/relationships/slide" Target="slides/slide273.xml"/><Relationship Id="rId441" Type="http://schemas.openxmlformats.org/officeDocument/2006/relationships/slide" Target="slides/slide417.xml"/><Relationship Id="rId462" Type="http://schemas.openxmlformats.org/officeDocument/2006/relationships/slide" Target="slides/slide438.xml"/><Relationship Id="rId483" Type="http://schemas.openxmlformats.org/officeDocument/2006/relationships/slide" Target="slides/slide459.xml"/><Relationship Id="rId518" Type="http://schemas.openxmlformats.org/officeDocument/2006/relationships/slide" Target="slides/slide494.xml"/><Relationship Id="rId539" Type="http://schemas.openxmlformats.org/officeDocument/2006/relationships/slide" Target="slides/slide515.xml"/><Relationship Id="rId40" Type="http://schemas.openxmlformats.org/officeDocument/2006/relationships/slide" Target="slides/slide16.xml"/><Relationship Id="rId115" Type="http://schemas.openxmlformats.org/officeDocument/2006/relationships/slide" Target="slides/slide91.xml"/><Relationship Id="rId136" Type="http://schemas.openxmlformats.org/officeDocument/2006/relationships/slide" Target="slides/slide112.xml"/><Relationship Id="rId157" Type="http://schemas.openxmlformats.org/officeDocument/2006/relationships/slide" Target="slides/slide133.xml"/><Relationship Id="rId178" Type="http://schemas.openxmlformats.org/officeDocument/2006/relationships/slide" Target="slides/slide154.xml"/><Relationship Id="rId301" Type="http://schemas.openxmlformats.org/officeDocument/2006/relationships/slide" Target="slides/slide277.xml"/><Relationship Id="rId322" Type="http://schemas.openxmlformats.org/officeDocument/2006/relationships/slide" Target="slides/slide298.xml"/><Relationship Id="rId343" Type="http://schemas.openxmlformats.org/officeDocument/2006/relationships/slide" Target="slides/slide319.xml"/><Relationship Id="rId364" Type="http://schemas.openxmlformats.org/officeDocument/2006/relationships/slide" Target="slides/slide340.xml"/><Relationship Id="rId550" Type="http://schemas.openxmlformats.org/officeDocument/2006/relationships/slide" Target="slides/slide526.xml"/><Relationship Id="rId61" Type="http://schemas.openxmlformats.org/officeDocument/2006/relationships/slide" Target="slides/slide37.xml"/><Relationship Id="rId82" Type="http://schemas.openxmlformats.org/officeDocument/2006/relationships/slide" Target="slides/slide58.xml"/><Relationship Id="rId199" Type="http://schemas.openxmlformats.org/officeDocument/2006/relationships/slide" Target="slides/slide175.xml"/><Relationship Id="rId203" Type="http://schemas.openxmlformats.org/officeDocument/2006/relationships/slide" Target="slides/slide179.xml"/><Relationship Id="rId385" Type="http://schemas.openxmlformats.org/officeDocument/2006/relationships/slide" Target="slides/slide361.xml"/><Relationship Id="rId571" Type="http://schemas.openxmlformats.org/officeDocument/2006/relationships/slide" Target="slides/slide547.xml"/><Relationship Id="rId592" Type="http://schemas.openxmlformats.org/officeDocument/2006/relationships/slide" Target="slides/slide568.xml"/><Relationship Id="rId19" Type="http://schemas.openxmlformats.org/officeDocument/2006/relationships/slideMaster" Target="slideMasters/slideMaster16.xml"/><Relationship Id="rId224" Type="http://schemas.openxmlformats.org/officeDocument/2006/relationships/slide" Target="slides/slide200.xml"/><Relationship Id="rId245" Type="http://schemas.openxmlformats.org/officeDocument/2006/relationships/slide" Target="slides/slide221.xml"/><Relationship Id="rId266" Type="http://schemas.openxmlformats.org/officeDocument/2006/relationships/slide" Target="slides/slide242.xml"/><Relationship Id="rId287" Type="http://schemas.openxmlformats.org/officeDocument/2006/relationships/slide" Target="slides/slide263.xml"/><Relationship Id="rId410" Type="http://schemas.openxmlformats.org/officeDocument/2006/relationships/slide" Target="slides/slide386.xml"/><Relationship Id="rId431" Type="http://schemas.openxmlformats.org/officeDocument/2006/relationships/slide" Target="slides/slide407.xml"/><Relationship Id="rId452" Type="http://schemas.openxmlformats.org/officeDocument/2006/relationships/slide" Target="slides/slide428.xml"/><Relationship Id="rId473" Type="http://schemas.openxmlformats.org/officeDocument/2006/relationships/slide" Target="slides/slide449.xml"/><Relationship Id="rId494" Type="http://schemas.openxmlformats.org/officeDocument/2006/relationships/slide" Target="slides/slide470.xml"/><Relationship Id="rId508" Type="http://schemas.openxmlformats.org/officeDocument/2006/relationships/slide" Target="slides/slide484.xml"/><Relationship Id="rId529" Type="http://schemas.openxmlformats.org/officeDocument/2006/relationships/slide" Target="slides/slide505.xml"/><Relationship Id="rId30" Type="http://schemas.openxmlformats.org/officeDocument/2006/relationships/slide" Target="slides/slide6.xml"/><Relationship Id="rId105" Type="http://schemas.openxmlformats.org/officeDocument/2006/relationships/slide" Target="slides/slide81.xml"/><Relationship Id="rId126" Type="http://schemas.openxmlformats.org/officeDocument/2006/relationships/slide" Target="slides/slide102.xml"/><Relationship Id="rId147" Type="http://schemas.openxmlformats.org/officeDocument/2006/relationships/slide" Target="slides/slide123.xml"/><Relationship Id="rId168" Type="http://schemas.openxmlformats.org/officeDocument/2006/relationships/slide" Target="slides/slide144.xml"/><Relationship Id="rId312" Type="http://schemas.openxmlformats.org/officeDocument/2006/relationships/slide" Target="slides/slide288.xml"/><Relationship Id="rId333" Type="http://schemas.openxmlformats.org/officeDocument/2006/relationships/slide" Target="slides/slide309.xml"/><Relationship Id="rId354" Type="http://schemas.openxmlformats.org/officeDocument/2006/relationships/slide" Target="slides/slide330.xml"/><Relationship Id="rId540" Type="http://schemas.openxmlformats.org/officeDocument/2006/relationships/slide" Target="slides/slide516.xml"/><Relationship Id="rId51" Type="http://schemas.openxmlformats.org/officeDocument/2006/relationships/slide" Target="slides/slide27.xml"/><Relationship Id="rId72" Type="http://schemas.openxmlformats.org/officeDocument/2006/relationships/slide" Target="slides/slide48.xml"/><Relationship Id="rId93" Type="http://schemas.openxmlformats.org/officeDocument/2006/relationships/slide" Target="slides/slide69.xml"/><Relationship Id="rId189" Type="http://schemas.openxmlformats.org/officeDocument/2006/relationships/slide" Target="slides/slide165.xml"/><Relationship Id="rId375" Type="http://schemas.openxmlformats.org/officeDocument/2006/relationships/slide" Target="slides/slide351.xml"/><Relationship Id="rId396" Type="http://schemas.openxmlformats.org/officeDocument/2006/relationships/slide" Target="slides/slide372.xml"/><Relationship Id="rId561" Type="http://schemas.openxmlformats.org/officeDocument/2006/relationships/slide" Target="slides/slide537.xml"/><Relationship Id="rId582" Type="http://schemas.openxmlformats.org/officeDocument/2006/relationships/slide" Target="slides/slide558.xml"/><Relationship Id="rId3" Type="http://schemas.openxmlformats.org/officeDocument/2006/relationships/customXml" Target="../customXml/item3.xml"/><Relationship Id="rId214" Type="http://schemas.openxmlformats.org/officeDocument/2006/relationships/slide" Target="slides/slide190.xml"/><Relationship Id="rId235" Type="http://schemas.openxmlformats.org/officeDocument/2006/relationships/slide" Target="slides/slide211.xml"/><Relationship Id="rId256" Type="http://schemas.openxmlformats.org/officeDocument/2006/relationships/slide" Target="slides/slide232.xml"/><Relationship Id="rId277" Type="http://schemas.openxmlformats.org/officeDocument/2006/relationships/slide" Target="slides/slide253.xml"/><Relationship Id="rId298" Type="http://schemas.openxmlformats.org/officeDocument/2006/relationships/slide" Target="slides/slide274.xml"/><Relationship Id="rId400" Type="http://schemas.openxmlformats.org/officeDocument/2006/relationships/slide" Target="slides/slide376.xml"/><Relationship Id="rId421" Type="http://schemas.openxmlformats.org/officeDocument/2006/relationships/slide" Target="slides/slide397.xml"/><Relationship Id="rId442" Type="http://schemas.openxmlformats.org/officeDocument/2006/relationships/slide" Target="slides/slide418.xml"/><Relationship Id="rId463" Type="http://schemas.openxmlformats.org/officeDocument/2006/relationships/slide" Target="slides/slide439.xml"/><Relationship Id="rId484" Type="http://schemas.openxmlformats.org/officeDocument/2006/relationships/slide" Target="slides/slide460.xml"/><Relationship Id="rId519" Type="http://schemas.openxmlformats.org/officeDocument/2006/relationships/slide" Target="slides/slide495.xml"/><Relationship Id="rId116" Type="http://schemas.openxmlformats.org/officeDocument/2006/relationships/slide" Target="slides/slide92.xml"/><Relationship Id="rId137" Type="http://schemas.openxmlformats.org/officeDocument/2006/relationships/slide" Target="slides/slide113.xml"/><Relationship Id="rId158" Type="http://schemas.openxmlformats.org/officeDocument/2006/relationships/slide" Target="slides/slide134.xml"/><Relationship Id="rId302" Type="http://schemas.openxmlformats.org/officeDocument/2006/relationships/slide" Target="slides/slide278.xml"/><Relationship Id="rId323" Type="http://schemas.openxmlformats.org/officeDocument/2006/relationships/slide" Target="slides/slide299.xml"/><Relationship Id="rId344" Type="http://schemas.openxmlformats.org/officeDocument/2006/relationships/slide" Target="slides/slide320.xml"/><Relationship Id="rId530" Type="http://schemas.openxmlformats.org/officeDocument/2006/relationships/slide" Target="slides/slide506.xml"/><Relationship Id="rId20" Type="http://schemas.openxmlformats.org/officeDocument/2006/relationships/slideMaster" Target="slideMasters/slideMaster17.xml"/><Relationship Id="rId41" Type="http://schemas.openxmlformats.org/officeDocument/2006/relationships/slide" Target="slides/slide17.xml"/><Relationship Id="rId62" Type="http://schemas.openxmlformats.org/officeDocument/2006/relationships/slide" Target="slides/slide38.xml"/><Relationship Id="rId83" Type="http://schemas.openxmlformats.org/officeDocument/2006/relationships/slide" Target="slides/slide59.xml"/><Relationship Id="rId179" Type="http://schemas.openxmlformats.org/officeDocument/2006/relationships/slide" Target="slides/slide155.xml"/><Relationship Id="rId365" Type="http://schemas.openxmlformats.org/officeDocument/2006/relationships/slide" Target="slides/slide341.xml"/><Relationship Id="rId386" Type="http://schemas.openxmlformats.org/officeDocument/2006/relationships/slide" Target="slides/slide362.xml"/><Relationship Id="rId551" Type="http://schemas.openxmlformats.org/officeDocument/2006/relationships/slide" Target="slides/slide527.xml"/><Relationship Id="rId572" Type="http://schemas.openxmlformats.org/officeDocument/2006/relationships/slide" Target="slides/slide548.xml"/><Relationship Id="rId593" Type="http://schemas.openxmlformats.org/officeDocument/2006/relationships/slide" Target="slides/slide569.xml"/><Relationship Id="rId190" Type="http://schemas.openxmlformats.org/officeDocument/2006/relationships/slide" Target="slides/slide166.xml"/><Relationship Id="rId204" Type="http://schemas.openxmlformats.org/officeDocument/2006/relationships/slide" Target="slides/slide180.xml"/><Relationship Id="rId225" Type="http://schemas.openxmlformats.org/officeDocument/2006/relationships/slide" Target="slides/slide201.xml"/><Relationship Id="rId246" Type="http://schemas.openxmlformats.org/officeDocument/2006/relationships/slide" Target="slides/slide222.xml"/><Relationship Id="rId267" Type="http://schemas.openxmlformats.org/officeDocument/2006/relationships/slide" Target="slides/slide243.xml"/><Relationship Id="rId288" Type="http://schemas.openxmlformats.org/officeDocument/2006/relationships/slide" Target="slides/slide264.xml"/><Relationship Id="rId411" Type="http://schemas.openxmlformats.org/officeDocument/2006/relationships/slide" Target="slides/slide387.xml"/><Relationship Id="rId432" Type="http://schemas.openxmlformats.org/officeDocument/2006/relationships/slide" Target="slides/slide408.xml"/><Relationship Id="rId453" Type="http://schemas.openxmlformats.org/officeDocument/2006/relationships/slide" Target="slides/slide429.xml"/><Relationship Id="rId474" Type="http://schemas.openxmlformats.org/officeDocument/2006/relationships/slide" Target="slides/slide450.xml"/><Relationship Id="rId509" Type="http://schemas.openxmlformats.org/officeDocument/2006/relationships/slide" Target="slides/slide485.xml"/><Relationship Id="rId106" Type="http://schemas.openxmlformats.org/officeDocument/2006/relationships/slide" Target="slides/slide82.xml"/><Relationship Id="rId127" Type="http://schemas.openxmlformats.org/officeDocument/2006/relationships/slide" Target="slides/slide103.xml"/><Relationship Id="rId313" Type="http://schemas.openxmlformats.org/officeDocument/2006/relationships/slide" Target="slides/slide289.xml"/><Relationship Id="rId495" Type="http://schemas.openxmlformats.org/officeDocument/2006/relationships/slide" Target="slides/slide471.xml"/><Relationship Id="rId10" Type="http://schemas.openxmlformats.org/officeDocument/2006/relationships/slideMaster" Target="slideMasters/slideMaster7.xml"/><Relationship Id="rId31" Type="http://schemas.openxmlformats.org/officeDocument/2006/relationships/slide" Target="slides/slide7.xml"/><Relationship Id="rId52" Type="http://schemas.openxmlformats.org/officeDocument/2006/relationships/slide" Target="slides/slide28.xml"/><Relationship Id="rId73" Type="http://schemas.openxmlformats.org/officeDocument/2006/relationships/slide" Target="slides/slide49.xml"/><Relationship Id="rId94" Type="http://schemas.openxmlformats.org/officeDocument/2006/relationships/slide" Target="slides/slide70.xml"/><Relationship Id="rId148" Type="http://schemas.openxmlformats.org/officeDocument/2006/relationships/slide" Target="slides/slide124.xml"/><Relationship Id="rId169" Type="http://schemas.openxmlformats.org/officeDocument/2006/relationships/slide" Target="slides/slide145.xml"/><Relationship Id="rId334" Type="http://schemas.openxmlformats.org/officeDocument/2006/relationships/slide" Target="slides/slide310.xml"/><Relationship Id="rId355" Type="http://schemas.openxmlformats.org/officeDocument/2006/relationships/slide" Target="slides/slide331.xml"/><Relationship Id="rId376" Type="http://schemas.openxmlformats.org/officeDocument/2006/relationships/slide" Target="slides/slide352.xml"/><Relationship Id="rId397" Type="http://schemas.openxmlformats.org/officeDocument/2006/relationships/slide" Target="slides/slide373.xml"/><Relationship Id="rId520" Type="http://schemas.openxmlformats.org/officeDocument/2006/relationships/slide" Target="slides/slide496.xml"/><Relationship Id="rId541" Type="http://schemas.openxmlformats.org/officeDocument/2006/relationships/slide" Target="slides/slide517.xml"/><Relationship Id="rId562" Type="http://schemas.openxmlformats.org/officeDocument/2006/relationships/slide" Target="slides/slide538.xml"/><Relationship Id="rId583" Type="http://schemas.openxmlformats.org/officeDocument/2006/relationships/slide" Target="slides/slide559.xml"/><Relationship Id="rId4" Type="http://schemas.openxmlformats.org/officeDocument/2006/relationships/slideMaster" Target="slideMasters/slideMaster1.xml"/><Relationship Id="rId180" Type="http://schemas.openxmlformats.org/officeDocument/2006/relationships/slide" Target="slides/slide156.xml"/><Relationship Id="rId215" Type="http://schemas.openxmlformats.org/officeDocument/2006/relationships/slide" Target="slides/slide191.xml"/><Relationship Id="rId236" Type="http://schemas.openxmlformats.org/officeDocument/2006/relationships/slide" Target="slides/slide212.xml"/><Relationship Id="rId257" Type="http://schemas.openxmlformats.org/officeDocument/2006/relationships/slide" Target="slides/slide233.xml"/><Relationship Id="rId278" Type="http://schemas.openxmlformats.org/officeDocument/2006/relationships/slide" Target="slides/slide254.xml"/><Relationship Id="rId401" Type="http://schemas.openxmlformats.org/officeDocument/2006/relationships/slide" Target="slides/slide377.xml"/><Relationship Id="rId422" Type="http://schemas.openxmlformats.org/officeDocument/2006/relationships/slide" Target="slides/slide398.xml"/><Relationship Id="rId443" Type="http://schemas.openxmlformats.org/officeDocument/2006/relationships/slide" Target="slides/slide419.xml"/><Relationship Id="rId464" Type="http://schemas.openxmlformats.org/officeDocument/2006/relationships/slide" Target="slides/slide440.xml"/><Relationship Id="rId303" Type="http://schemas.openxmlformats.org/officeDocument/2006/relationships/slide" Target="slides/slide279.xml"/><Relationship Id="rId485" Type="http://schemas.openxmlformats.org/officeDocument/2006/relationships/slide" Target="slides/slide461.xml"/><Relationship Id="rId42" Type="http://schemas.openxmlformats.org/officeDocument/2006/relationships/slide" Target="slides/slide18.xml"/><Relationship Id="rId84" Type="http://schemas.openxmlformats.org/officeDocument/2006/relationships/slide" Target="slides/slide60.xml"/><Relationship Id="rId138" Type="http://schemas.openxmlformats.org/officeDocument/2006/relationships/slide" Target="slides/slide114.xml"/><Relationship Id="rId345" Type="http://schemas.openxmlformats.org/officeDocument/2006/relationships/slide" Target="slides/slide321.xml"/><Relationship Id="rId387" Type="http://schemas.openxmlformats.org/officeDocument/2006/relationships/slide" Target="slides/slide363.xml"/><Relationship Id="rId510" Type="http://schemas.openxmlformats.org/officeDocument/2006/relationships/slide" Target="slides/slide486.xml"/><Relationship Id="rId552" Type="http://schemas.openxmlformats.org/officeDocument/2006/relationships/slide" Target="slides/slide528.xml"/><Relationship Id="rId594" Type="http://schemas.openxmlformats.org/officeDocument/2006/relationships/slide" Target="slides/slide570.xml"/><Relationship Id="rId191" Type="http://schemas.openxmlformats.org/officeDocument/2006/relationships/slide" Target="slides/slide167.xml"/><Relationship Id="rId205" Type="http://schemas.openxmlformats.org/officeDocument/2006/relationships/slide" Target="slides/slide181.xml"/><Relationship Id="rId247" Type="http://schemas.openxmlformats.org/officeDocument/2006/relationships/slide" Target="slides/slide223.xml"/><Relationship Id="rId412" Type="http://schemas.openxmlformats.org/officeDocument/2006/relationships/slide" Target="slides/slide388.xml"/><Relationship Id="rId107" Type="http://schemas.openxmlformats.org/officeDocument/2006/relationships/slide" Target="slides/slide83.xml"/><Relationship Id="rId289" Type="http://schemas.openxmlformats.org/officeDocument/2006/relationships/slide" Target="slides/slide265.xml"/><Relationship Id="rId454" Type="http://schemas.openxmlformats.org/officeDocument/2006/relationships/slide" Target="slides/slide430.xml"/><Relationship Id="rId496" Type="http://schemas.openxmlformats.org/officeDocument/2006/relationships/slide" Target="slides/slide472.xml"/><Relationship Id="rId11" Type="http://schemas.openxmlformats.org/officeDocument/2006/relationships/slideMaster" Target="slideMasters/slideMaster8.xml"/><Relationship Id="rId53" Type="http://schemas.openxmlformats.org/officeDocument/2006/relationships/slide" Target="slides/slide29.xml"/><Relationship Id="rId149" Type="http://schemas.openxmlformats.org/officeDocument/2006/relationships/slide" Target="slides/slide125.xml"/><Relationship Id="rId314" Type="http://schemas.openxmlformats.org/officeDocument/2006/relationships/slide" Target="slides/slide290.xml"/><Relationship Id="rId356" Type="http://schemas.openxmlformats.org/officeDocument/2006/relationships/slide" Target="slides/slide332.xml"/><Relationship Id="rId398" Type="http://schemas.openxmlformats.org/officeDocument/2006/relationships/slide" Target="slides/slide374.xml"/><Relationship Id="rId521" Type="http://schemas.openxmlformats.org/officeDocument/2006/relationships/slide" Target="slides/slide497.xml"/><Relationship Id="rId563" Type="http://schemas.openxmlformats.org/officeDocument/2006/relationships/slide" Target="slides/slide539.xml"/><Relationship Id="rId95" Type="http://schemas.openxmlformats.org/officeDocument/2006/relationships/slide" Target="slides/slide71.xml"/><Relationship Id="rId160" Type="http://schemas.openxmlformats.org/officeDocument/2006/relationships/slide" Target="slides/slide136.xml"/><Relationship Id="rId216" Type="http://schemas.openxmlformats.org/officeDocument/2006/relationships/slide" Target="slides/slide192.xml"/><Relationship Id="rId423" Type="http://schemas.openxmlformats.org/officeDocument/2006/relationships/slide" Target="slides/slide399.xml"/><Relationship Id="rId258" Type="http://schemas.openxmlformats.org/officeDocument/2006/relationships/slide" Target="slides/slide234.xml"/><Relationship Id="rId465" Type="http://schemas.openxmlformats.org/officeDocument/2006/relationships/slide" Target="slides/slide441.xml"/><Relationship Id="rId22" Type="http://schemas.openxmlformats.org/officeDocument/2006/relationships/slideMaster" Target="slideMasters/slideMaster19.xml"/><Relationship Id="rId64" Type="http://schemas.openxmlformats.org/officeDocument/2006/relationships/slide" Target="slides/slide40.xml"/><Relationship Id="rId118" Type="http://schemas.openxmlformats.org/officeDocument/2006/relationships/slide" Target="slides/slide94.xml"/><Relationship Id="rId325" Type="http://schemas.openxmlformats.org/officeDocument/2006/relationships/slide" Target="slides/slide301.xml"/><Relationship Id="rId367" Type="http://schemas.openxmlformats.org/officeDocument/2006/relationships/slide" Target="slides/slide343.xml"/><Relationship Id="rId532" Type="http://schemas.openxmlformats.org/officeDocument/2006/relationships/slide" Target="slides/slide508.xml"/><Relationship Id="rId574" Type="http://schemas.openxmlformats.org/officeDocument/2006/relationships/slide" Target="slides/slide550.xml"/><Relationship Id="rId171" Type="http://schemas.openxmlformats.org/officeDocument/2006/relationships/slide" Target="slides/slide147.xml"/><Relationship Id="rId227" Type="http://schemas.openxmlformats.org/officeDocument/2006/relationships/slide" Target="slides/slide203.xml"/><Relationship Id="rId269" Type="http://schemas.openxmlformats.org/officeDocument/2006/relationships/slide" Target="slides/slide245.xml"/><Relationship Id="rId434" Type="http://schemas.openxmlformats.org/officeDocument/2006/relationships/slide" Target="slides/slide410.xml"/><Relationship Id="rId476" Type="http://schemas.openxmlformats.org/officeDocument/2006/relationships/slide" Target="slides/slide452.xml"/><Relationship Id="rId33" Type="http://schemas.openxmlformats.org/officeDocument/2006/relationships/slide" Target="slides/slide9.xml"/><Relationship Id="rId129" Type="http://schemas.openxmlformats.org/officeDocument/2006/relationships/slide" Target="slides/slide105.xml"/><Relationship Id="rId280" Type="http://schemas.openxmlformats.org/officeDocument/2006/relationships/slide" Target="slides/slide256.xml"/><Relationship Id="rId336" Type="http://schemas.openxmlformats.org/officeDocument/2006/relationships/slide" Target="slides/slide312.xml"/><Relationship Id="rId501" Type="http://schemas.openxmlformats.org/officeDocument/2006/relationships/slide" Target="slides/slide477.xml"/><Relationship Id="rId543" Type="http://schemas.openxmlformats.org/officeDocument/2006/relationships/slide" Target="slides/slide519.xml"/><Relationship Id="rId75" Type="http://schemas.openxmlformats.org/officeDocument/2006/relationships/slide" Target="slides/slide51.xml"/><Relationship Id="rId140" Type="http://schemas.openxmlformats.org/officeDocument/2006/relationships/slide" Target="slides/slide116.xml"/><Relationship Id="rId182" Type="http://schemas.openxmlformats.org/officeDocument/2006/relationships/slide" Target="slides/slide158.xml"/><Relationship Id="rId378" Type="http://schemas.openxmlformats.org/officeDocument/2006/relationships/slide" Target="slides/slide354.xml"/><Relationship Id="rId403" Type="http://schemas.openxmlformats.org/officeDocument/2006/relationships/slide" Target="slides/slide379.xml"/><Relationship Id="rId585" Type="http://schemas.openxmlformats.org/officeDocument/2006/relationships/slide" Target="slides/slide561.xml"/><Relationship Id="rId6" Type="http://schemas.openxmlformats.org/officeDocument/2006/relationships/slideMaster" Target="slideMasters/slideMaster3.xml"/><Relationship Id="rId238" Type="http://schemas.openxmlformats.org/officeDocument/2006/relationships/slide" Target="slides/slide214.xml"/><Relationship Id="rId445" Type="http://schemas.openxmlformats.org/officeDocument/2006/relationships/slide" Target="slides/slide421.xml"/><Relationship Id="rId487" Type="http://schemas.openxmlformats.org/officeDocument/2006/relationships/slide" Target="slides/slide463.xml"/><Relationship Id="rId291" Type="http://schemas.openxmlformats.org/officeDocument/2006/relationships/slide" Target="slides/slide267.xml"/><Relationship Id="rId305" Type="http://schemas.openxmlformats.org/officeDocument/2006/relationships/slide" Target="slides/slide281.xml"/><Relationship Id="rId347" Type="http://schemas.openxmlformats.org/officeDocument/2006/relationships/slide" Target="slides/slide323.xml"/><Relationship Id="rId512" Type="http://schemas.openxmlformats.org/officeDocument/2006/relationships/slide" Target="slides/slide488.xml"/><Relationship Id="rId44" Type="http://schemas.openxmlformats.org/officeDocument/2006/relationships/slide" Target="slides/slide20.xml"/><Relationship Id="rId86" Type="http://schemas.openxmlformats.org/officeDocument/2006/relationships/slide" Target="slides/slide62.xml"/><Relationship Id="rId151" Type="http://schemas.openxmlformats.org/officeDocument/2006/relationships/slide" Target="slides/slide127.xml"/><Relationship Id="rId389" Type="http://schemas.openxmlformats.org/officeDocument/2006/relationships/slide" Target="slides/slide365.xml"/><Relationship Id="rId554" Type="http://schemas.openxmlformats.org/officeDocument/2006/relationships/slide" Target="slides/slide530.xml"/><Relationship Id="rId596" Type="http://schemas.openxmlformats.org/officeDocument/2006/relationships/slide" Target="slides/slide572.xml"/><Relationship Id="rId193" Type="http://schemas.openxmlformats.org/officeDocument/2006/relationships/slide" Target="slides/slide169.xml"/><Relationship Id="rId207" Type="http://schemas.openxmlformats.org/officeDocument/2006/relationships/slide" Target="slides/slide183.xml"/><Relationship Id="rId249" Type="http://schemas.openxmlformats.org/officeDocument/2006/relationships/slide" Target="slides/slide225.xml"/><Relationship Id="rId414" Type="http://schemas.openxmlformats.org/officeDocument/2006/relationships/slide" Target="slides/slide390.xml"/><Relationship Id="rId456" Type="http://schemas.openxmlformats.org/officeDocument/2006/relationships/slide" Target="slides/slide432.xml"/><Relationship Id="rId498" Type="http://schemas.openxmlformats.org/officeDocument/2006/relationships/slide" Target="slides/slide474.xml"/><Relationship Id="rId13" Type="http://schemas.openxmlformats.org/officeDocument/2006/relationships/slideMaster" Target="slideMasters/slideMaster10.xml"/><Relationship Id="rId109" Type="http://schemas.openxmlformats.org/officeDocument/2006/relationships/slide" Target="slides/slide85.xml"/><Relationship Id="rId260" Type="http://schemas.openxmlformats.org/officeDocument/2006/relationships/slide" Target="slides/slide236.xml"/><Relationship Id="rId316" Type="http://schemas.openxmlformats.org/officeDocument/2006/relationships/slide" Target="slides/slide292.xml"/><Relationship Id="rId523" Type="http://schemas.openxmlformats.org/officeDocument/2006/relationships/slide" Target="slides/slide499.xml"/><Relationship Id="rId55" Type="http://schemas.openxmlformats.org/officeDocument/2006/relationships/slide" Target="slides/slide31.xml"/><Relationship Id="rId97" Type="http://schemas.openxmlformats.org/officeDocument/2006/relationships/slide" Target="slides/slide73.xml"/><Relationship Id="rId120" Type="http://schemas.openxmlformats.org/officeDocument/2006/relationships/slide" Target="slides/slide96.xml"/><Relationship Id="rId358" Type="http://schemas.openxmlformats.org/officeDocument/2006/relationships/slide" Target="slides/slide334.xml"/><Relationship Id="rId565" Type="http://schemas.openxmlformats.org/officeDocument/2006/relationships/slide" Target="slides/slide541.xml"/><Relationship Id="rId162" Type="http://schemas.openxmlformats.org/officeDocument/2006/relationships/slide" Target="slides/slide138.xml"/><Relationship Id="rId218" Type="http://schemas.openxmlformats.org/officeDocument/2006/relationships/slide" Target="slides/slide194.xml"/><Relationship Id="rId425" Type="http://schemas.openxmlformats.org/officeDocument/2006/relationships/slide" Target="slides/slide401.xml"/><Relationship Id="rId467" Type="http://schemas.openxmlformats.org/officeDocument/2006/relationships/slide" Target="slides/slide443.xml"/><Relationship Id="rId271" Type="http://schemas.openxmlformats.org/officeDocument/2006/relationships/slide" Target="slides/slide247.xml"/><Relationship Id="rId24" Type="http://schemas.openxmlformats.org/officeDocument/2006/relationships/slideMaster" Target="slideMasters/slideMaster21.xml"/><Relationship Id="rId66" Type="http://schemas.openxmlformats.org/officeDocument/2006/relationships/slide" Target="slides/slide42.xml"/><Relationship Id="rId131" Type="http://schemas.openxmlformats.org/officeDocument/2006/relationships/slide" Target="slides/slide107.xml"/><Relationship Id="rId327" Type="http://schemas.openxmlformats.org/officeDocument/2006/relationships/slide" Target="slides/slide303.xml"/><Relationship Id="rId369" Type="http://schemas.openxmlformats.org/officeDocument/2006/relationships/slide" Target="slides/slide345.xml"/><Relationship Id="rId534" Type="http://schemas.openxmlformats.org/officeDocument/2006/relationships/slide" Target="slides/slide510.xml"/><Relationship Id="rId576" Type="http://schemas.openxmlformats.org/officeDocument/2006/relationships/slide" Target="slides/slide552.xml"/><Relationship Id="rId173" Type="http://schemas.openxmlformats.org/officeDocument/2006/relationships/slide" Target="slides/slide149.xml"/><Relationship Id="rId229" Type="http://schemas.openxmlformats.org/officeDocument/2006/relationships/slide" Target="slides/slide205.xml"/><Relationship Id="rId380" Type="http://schemas.openxmlformats.org/officeDocument/2006/relationships/slide" Target="slides/slide356.xml"/><Relationship Id="rId436" Type="http://schemas.openxmlformats.org/officeDocument/2006/relationships/slide" Target="slides/slide412.xml"/><Relationship Id="rId601" Type="http://schemas.openxmlformats.org/officeDocument/2006/relationships/theme" Target="theme/theme1.xml"/><Relationship Id="rId240" Type="http://schemas.openxmlformats.org/officeDocument/2006/relationships/slide" Target="slides/slide216.xml"/><Relationship Id="rId478" Type="http://schemas.openxmlformats.org/officeDocument/2006/relationships/slide" Target="slides/slide454.xml"/><Relationship Id="rId35" Type="http://schemas.openxmlformats.org/officeDocument/2006/relationships/slide" Target="slides/slide11.xml"/><Relationship Id="rId77" Type="http://schemas.openxmlformats.org/officeDocument/2006/relationships/slide" Target="slides/slide53.xml"/><Relationship Id="rId100" Type="http://schemas.openxmlformats.org/officeDocument/2006/relationships/slide" Target="slides/slide76.xml"/><Relationship Id="rId282" Type="http://schemas.openxmlformats.org/officeDocument/2006/relationships/slide" Target="slides/slide258.xml"/><Relationship Id="rId338" Type="http://schemas.openxmlformats.org/officeDocument/2006/relationships/slide" Target="slides/slide314.xml"/><Relationship Id="rId503" Type="http://schemas.openxmlformats.org/officeDocument/2006/relationships/slide" Target="slides/slide479.xml"/><Relationship Id="rId545" Type="http://schemas.openxmlformats.org/officeDocument/2006/relationships/slide" Target="slides/slide521.xml"/><Relationship Id="rId587" Type="http://schemas.openxmlformats.org/officeDocument/2006/relationships/slide" Target="slides/slide563.xml"/><Relationship Id="rId8" Type="http://schemas.openxmlformats.org/officeDocument/2006/relationships/slideMaster" Target="slideMasters/slideMaster5.xml"/><Relationship Id="rId142" Type="http://schemas.openxmlformats.org/officeDocument/2006/relationships/slide" Target="slides/slide118.xml"/><Relationship Id="rId184" Type="http://schemas.openxmlformats.org/officeDocument/2006/relationships/slide" Target="slides/slide160.xml"/><Relationship Id="rId391" Type="http://schemas.openxmlformats.org/officeDocument/2006/relationships/slide" Target="slides/slide367.xml"/><Relationship Id="rId405" Type="http://schemas.openxmlformats.org/officeDocument/2006/relationships/slide" Target="slides/slide381.xml"/><Relationship Id="rId447" Type="http://schemas.openxmlformats.org/officeDocument/2006/relationships/slide" Target="slides/slide423.xml"/><Relationship Id="rId251" Type="http://schemas.openxmlformats.org/officeDocument/2006/relationships/slide" Target="slides/slide227.xml"/><Relationship Id="rId489" Type="http://schemas.openxmlformats.org/officeDocument/2006/relationships/slide" Target="slides/slide465.xml"/><Relationship Id="rId46" Type="http://schemas.openxmlformats.org/officeDocument/2006/relationships/slide" Target="slides/slide22.xml"/><Relationship Id="rId293" Type="http://schemas.openxmlformats.org/officeDocument/2006/relationships/slide" Target="slides/slide269.xml"/><Relationship Id="rId307" Type="http://schemas.openxmlformats.org/officeDocument/2006/relationships/slide" Target="slides/slide283.xml"/><Relationship Id="rId349" Type="http://schemas.openxmlformats.org/officeDocument/2006/relationships/slide" Target="slides/slide325.xml"/><Relationship Id="rId514" Type="http://schemas.openxmlformats.org/officeDocument/2006/relationships/slide" Target="slides/slide490.xml"/><Relationship Id="rId556" Type="http://schemas.openxmlformats.org/officeDocument/2006/relationships/slide" Target="slides/slide532.xml"/><Relationship Id="rId88" Type="http://schemas.openxmlformats.org/officeDocument/2006/relationships/slide" Target="slides/slide64.xml"/><Relationship Id="rId111" Type="http://schemas.openxmlformats.org/officeDocument/2006/relationships/slide" Target="slides/slide87.xml"/><Relationship Id="rId153" Type="http://schemas.openxmlformats.org/officeDocument/2006/relationships/slide" Target="slides/slide129.xml"/><Relationship Id="rId195" Type="http://schemas.openxmlformats.org/officeDocument/2006/relationships/slide" Target="slides/slide171.xml"/><Relationship Id="rId209" Type="http://schemas.openxmlformats.org/officeDocument/2006/relationships/slide" Target="slides/slide185.xml"/><Relationship Id="rId360" Type="http://schemas.openxmlformats.org/officeDocument/2006/relationships/slide" Target="slides/slide336.xml"/><Relationship Id="rId416" Type="http://schemas.openxmlformats.org/officeDocument/2006/relationships/slide" Target="slides/slide392.xml"/><Relationship Id="rId598" Type="http://schemas.openxmlformats.org/officeDocument/2006/relationships/handoutMaster" Target="handoutMasters/handoutMaster1.xml"/><Relationship Id="rId220" Type="http://schemas.openxmlformats.org/officeDocument/2006/relationships/slide" Target="slides/slide196.xml"/><Relationship Id="rId458" Type="http://schemas.openxmlformats.org/officeDocument/2006/relationships/slide" Target="slides/slide434.xml"/><Relationship Id="rId15" Type="http://schemas.openxmlformats.org/officeDocument/2006/relationships/slideMaster" Target="slideMasters/slideMaster12.xml"/><Relationship Id="rId57" Type="http://schemas.openxmlformats.org/officeDocument/2006/relationships/slide" Target="slides/slide33.xml"/><Relationship Id="rId262" Type="http://schemas.openxmlformats.org/officeDocument/2006/relationships/slide" Target="slides/slide238.xml"/><Relationship Id="rId318" Type="http://schemas.openxmlformats.org/officeDocument/2006/relationships/slide" Target="slides/slide294.xml"/><Relationship Id="rId525" Type="http://schemas.openxmlformats.org/officeDocument/2006/relationships/slide" Target="slides/slide501.xml"/><Relationship Id="rId567" Type="http://schemas.openxmlformats.org/officeDocument/2006/relationships/slide" Target="slides/slide543.xml"/><Relationship Id="rId99" Type="http://schemas.openxmlformats.org/officeDocument/2006/relationships/slide" Target="slides/slide75.xml"/><Relationship Id="rId122" Type="http://schemas.openxmlformats.org/officeDocument/2006/relationships/slide" Target="slides/slide98.xml"/><Relationship Id="rId164" Type="http://schemas.openxmlformats.org/officeDocument/2006/relationships/slide" Target="slides/slide140.xml"/><Relationship Id="rId371" Type="http://schemas.openxmlformats.org/officeDocument/2006/relationships/slide" Target="slides/slide347.xml"/><Relationship Id="rId427" Type="http://schemas.openxmlformats.org/officeDocument/2006/relationships/slide" Target="slides/slide403.xml"/><Relationship Id="rId469" Type="http://schemas.openxmlformats.org/officeDocument/2006/relationships/slide" Target="slides/slide445.xml"/><Relationship Id="rId26" Type="http://schemas.openxmlformats.org/officeDocument/2006/relationships/slide" Target="slides/slide2.xml"/><Relationship Id="rId231" Type="http://schemas.openxmlformats.org/officeDocument/2006/relationships/slide" Target="slides/slide207.xml"/><Relationship Id="rId273" Type="http://schemas.openxmlformats.org/officeDocument/2006/relationships/slide" Target="slides/slide249.xml"/><Relationship Id="rId329" Type="http://schemas.openxmlformats.org/officeDocument/2006/relationships/slide" Target="slides/slide305.xml"/><Relationship Id="rId480" Type="http://schemas.openxmlformats.org/officeDocument/2006/relationships/slide" Target="slides/slide456.xml"/><Relationship Id="rId536" Type="http://schemas.openxmlformats.org/officeDocument/2006/relationships/slide" Target="slides/slide512.xml"/><Relationship Id="rId68" Type="http://schemas.openxmlformats.org/officeDocument/2006/relationships/slide" Target="slides/slide44.xml"/><Relationship Id="rId133" Type="http://schemas.openxmlformats.org/officeDocument/2006/relationships/slide" Target="slides/slide109.xml"/><Relationship Id="rId175" Type="http://schemas.openxmlformats.org/officeDocument/2006/relationships/slide" Target="slides/slide151.xml"/><Relationship Id="rId340" Type="http://schemas.openxmlformats.org/officeDocument/2006/relationships/slide" Target="slides/slide316.xml"/><Relationship Id="rId578" Type="http://schemas.openxmlformats.org/officeDocument/2006/relationships/slide" Target="slides/slide554.xml"/><Relationship Id="rId200" Type="http://schemas.openxmlformats.org/officeDocument/2006/relationships/slide" Target="slides/slide176.xml"/><Relationship Id="rId382" Type="http://schemas.openxmlformats.org/officeDocument/2006/relationships/slide" Target="slides/slide358.xml"/><Relationship Id="rId438" Type="http://schemas.openxmlformats.org/officeDocument/2006/relationships/slide" Target="slides/slide414.xml"/><Relationship Id="rId242" Type="http://schemas.openxmlformats.org/officeDocument/2006/relationships/slide" Target="slides/slide218.xml"/><Relationship Id="rId284" Type="http://schemas.openxmlformats.org/officeDocument/2006/relationships/slide" Target="slides/slide260.xml"/><Relationship Id="rId491" Type="http://schemas.openxmlformats.org/officeDocument/2006/relationships/slide" Target="slides/slide467.xml"/><Relationship Id="rId505" Type="http://schemas.openxmlformats.org/officeDocument/2006/relationships/slide" Target="slides/slide481.xml"/><Relationship Id="rId37" Type="http://schemas.openxmlformats.org/officeDocument/2006/relationships/slide" Target="slides/slide13.xml"/><Relationship Id="rId79" Type="http://schemas.openxmlformats.org/officeDocument/2006/relationships/slide" Target="slides/slide55.xml"/><Relationship Id="rId102" Type="http://schemas.openxmlformats.org/officeDocument/2006/relationships/slide" Target="slides/slide78.xml"/><Relationship Id="rId144" Type="http://schemas.openxmlformats.org/officeDocument/2006/relationships/slide" Target="slides/slide120.xml"/><Relationship Id="rId547" Type="http://schemas.openxmlformats.org/officeDocument/2006/relationships/slide" Target="slides/slide523.xml"/><Relationship Id="rId589" Type="http://schemas.openxmlformats.org/officeDocument/2006/relationships/slide" Target="slides/slide565.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56.emf"/></Relationships>
</file>

<file path=ppt/drawings/_rels/vmlDrawing2.vml.rels><?xml version="1.0" encoding="UTF-8" standalone="yes"?>
<Relationships xmlns="http://schemas.openxmlformats.org/package/2006/relationships"><Relationship Id="rId2" Type="http://schemas.openxmlformats.org/officeDocument/2006/relationships/image" Target="../media/image58.emf"/><Relationship Id="rId1" Type="http://schemas.openxmlformats.org/officeDocument/2006/relationships/image" Target="../media/image57.emf"/></Relationships>
</file>

<file path=ppt/drawings/_rels/vmlDrawing3.vml.rels><?xml version="1.0" encoding="UTF-8" standalone="yes"?>
<Relationships xmlns="http://schemas.openxmlformats.org/package/2006/relationships"><Relationship Id="rId2" Type="http://schemas.openxmlformats.org/officeDocument/2006/relationships/image" Target="../media/image60.emf"/><Relationship Id="rId1" Type="http://schemas.openxmlformats.org/officeDocument/2006/relationships/image" Target="../media/image59.emf"/></Relationships>
</file>

<file path=ppt/drawings/_rels/vmlDrawing4.vml.rels><?xml version="1.0" encoding="UTF-8" standalone="yes"?>
<Relationships xmlns="http://schemas.openxmlformats.org/package/2006/relationships"><Relationship Id="rId2" Type="http://schemas.openxmlformats.org/officeDocument/2006/relationships/image" Target="../media/image62.emf"/><Relationship Id="rId1" Type="http://schemas.openxmlformats.org/officeDocument/2006/relationships/image" Target="../media/image61.emf"/></Relationships>
</file>

<file path=ppt/drawings/_rels/vmlDrawing5.vml.rels><?xml version="1.0" encoding="UTF-8" standalone="yes"?>
<Relationships xmlns="http://schemas.openxmlformats.org/package/2006/relationships"><Relationship Id="rId2" Type="http://schemas.openxmlformats.org/officeDocument/2006/relationships/image" Target="../media/image64.emf"/><Relationship Id="rId1" Type="http://schemas.openxmlformats.org/officeDocument/2006/relationships/image" Target="../media/image63.e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65.emf"/></Relationships>
</file>

<file path=ppt/drawings/_rels/vmlDrawing7.vml.rels><?xml version="1.0" encoding="UTF-8" standalone="yes"?>
<Relationships xmlns="http://schemas.openxmlformats.org/package/2006/relationships"><Relationship Id="rId2" Type="http://schemas.openxmlformats.org/officeDocument/2006/relationships/image" Target="../media/image67.emf"/><Relationship Id="rId1" Type="http://schemas.openxmlformats.org/officeDocument/2006/relationships/image" Target="../media/image66.emf"/></Relationships>
</file>

<file path=ppt/drawings/_rels/vmlDrawing8.vml.rels><?xml version="1.0" encoding="UTF-8" standalone="yes"?>
<Relationships xmlns="http://schemas.openxmlformats.org/package/2006/relationships"><Relationship Id="rId2" Type="http://schemas.openxmlformats.org/officeDocument/2006/relationships/image" Target="../media/image69.emf"/><Relationship Id="rId1" Type="http://schemas.openxmlformats.org/officeDocument/2006/relationships/image" Target="../media/image68.emf"/></Relationships>
</file>

<file path=ppt/drawings/_rels/vmlDrawing9.vml.rels><?xml version="1.0" encoding="UTF-8" standalone="yes"?>
<Relationships xmlns="http://schemas.openxmlformats.org/package/2006/relationships"><Relationship Id="rId2" Type="http://schemas.openxmlformats.org/officeDocument/2006/relationships/image" Target="../media/image71.emf"/><Relationship Id="rId1" Type="http://schemas.openxmlformats.org/officeDocument/2006/relationships/image" Target="../media/image70.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2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ヘッダー プレースホルダー 1">
            <a:extLst>
              <a:ext uri="{FF2B5EF4-FFF2-40B4-BE49-F238E27FC236}">
                <a16:creationId xmlns:a16="http://schemas.microsoft.com/office/drawing/2014/main" id="{D2BD166E-D726-E1A6-776D-3A13C96A3A1B}"/>
              </a:ext>
            </a:extLst>
          </p:cNvPr>
          <p:cNvSpPr>
            <a:spLocks noGrp="1"/>
          </p:cNvSpPr>
          <p:nvPr>
            <p:ph type="hdr" sz="quarter"/>
          </p:nvPr>
        </p:nvSpPr>
        <p:spPr>
          <a:xfrm>
            <a:off x="0" y="0"/>
            <a:ext cx="2918831" cy="495029"/>
          </a:xfrm>
          <a:prstGeom prst="rect">
            <a:avLst/>
          </a:prstGeom>
        </p:spPr>
        <p:txBody>
          <a:bodyPr vert="horz" lIns="91440" tIns="45720" rIns="91440" bIns="45720" rtlCol="0"/>
          <a:lstStyle>
            <a:lvl1pPr algn="l">
              <a:defRPr sz="1200"/>
            </a:lvl1pPr>
          </a:lstStyle>
          <a:p>
            <a:endParaRPr kumimoji="1" lang="ja-JP" altLang="en-US"/>
          </a:p>
        </p:txBody>
      </p:sp>
      <p:sp>
        <p:nvSpPr>
          <p:cNvPr id="3" name="日付プレースホルダー 2">
            <a:extLst>
              <a:ext uri="{FF2B5EF4-FFF2-40B4-BE49-F238E27FC236}">
                <a16:creationId xmlns:a16="http://schemas.microsoft.com/office/drawing/2014/main" id="{B02966B2-4EAD-E7B8-BB47-6D0E15AB7957}"/>
              </a:ext>
            </a:extLst>
          </p:cNvPr>
          <p:cNvSpPr>
            <a:spLocks noGrp="1"/>
          </p:cNvSpPr>
          <p:nvPr>
            <p:ph type="dt" sz="quarter" idx="1"/>
          </p:nvPr>
        </p:nvSpPr>
        <p:spPr>
          <a:xfrm>
            <a:off x="3815373" y="0"/>
            <a:ext cx="2918831" cy="495029"/>
          </a:xfrm>
          <a:prstGeom prst="rect">
            <a:avLst/>
          </a:prstGeom>
        </p:spPr>
        <p:txBody>
          <a:bodyPr vert="horz" lIns="91440" tIns="45720" rIns="91440" bIns="45720" rtlCol="0"/>
          <a:lstStyle>
            <a:lvl1pPr algn="r">
              <a:defRPr sz="1200"/>
            </a:lvl1pPr>
          </a:lstStyle>
          <a:p>
            <a:fld id="{C870ED2A-E7AC-4012-B7C3-1D8132D64F68}" type="datetimeFigureOut">
              <a:rPr kumimoji="1" lang="ja-JP" altLang="en-US" smtClean="0"/>
              <a:t>2024/4/4</a:t>
            </a:fld>
            <a:endParaRPr kumimoji="1" lang="ja-JP" altLang="en-US"/>
          </a:p>
        </p:txBody>
      </p:sp>
      <p:sp>
        <p:nvSpPr>
          <p:cNvPr id="4" name="フッター プレースホルダー 3">
            <a:extLst>
              <a:ext uri="{FF2B5EF4-FFF2-40B4-BE49-F238E27FC236}">
                <a16:creationId xmlns:a16="http://schemas.microsoft.com/office/drawing/2014/main" id="{E3C81500-44A3-B347-BEFE-C988FFEF114E}"/>
              </a:ext>
            </a:extLst>
          </p:cNvPr>
          <p:cNvSpPr>
            <a:spLocks noGrp="1"/>
          </p:cNvSpPr>
          <p:nvPr>
            <p:ph type="ftr" sz="quarter" idx="2"/>
          </p:nvPr>
        </p:nvSpPr>
        <p:spPr>
          <a:xfrm>
            <a:off x="0" y="9371286"/>
            <a:ext cx="2918831" cy="495028"/>
          </a:xfrm>
          <a:prstGeom prst="rect">
            <a:avLst/>
          </a:prstGeom>
        </p:spPr>
        <p:txBody>
          <a:bodyPr vert="horz" lIns="91440" tIns="45720" rIns="91440" bIns="45720" rtlCol="0" anchor="b"/>
          <a:lstStyle>
            <a:lvl1pPr algn="l">
              <a:defRPr sz="1200"/>
            </a:lvl1pPr>
          </a:lstStyle>
          <a:p>
            <a:endParaRPr kumimoji="1" lang="ja-JP" altLang="en-US"/>
          </a:p>
        </p:txBody>
      </p:sp>
      <p:sp>
        <p:nvSpPr>
          <p:cNvPr id="5" name="スライド番号プレースホルダー 4">
            <a:extLst>
              <a:ext uri="{FF2B5EF4-FFF2-40B4-BE49-F238E27FC236}">
                <a16:creationId xmlns:a16="http://schemas.microsoft.com/office/drawing/2014/main" id="{819C68E6-1B39-10CF-FCD1-96B3D44EF5FF}"/>
              </a:ext>
            </a:extLst>
          </p:cNvPr>
          <p:cNvSpPr>
            <a:spLocks noGrp="1"/>
          </p:cNvSpPr>
          <p:nvPr>
            <p:ph type="sldNum" sz="quarter" idx="3"/>
          </p:nvPr>
        </p:nvSpPr>
        <p:spPr>
          <a:xfrm>
            <a:off x="3815373" y="9371286"/>
            <a:ext cx="2918831" cy="495028"/>
          </a:xfrm>
          <a:prstGeom prst="rect">
            <a:avLst/>
          </a:prstGeom>
        </p:spPr>
        <p:txBody>
          <a:bodyPr vert="horz" lIns="91440" tIns="45720" rIns="91440" bIns="45720" rtlCol="0" anchor="b"/>
          <a:lstStyle>
            <a:lvl1pPr algn="r">
              <a:defRPr sz="1200"/>
            </a:lvl1pPr>
          </a:lstStyle>
          <a:p>
            <a:fld id="{25358F98-25CD-4F0F-AC47-19B6D87D8F7A}" type="slidenum">
              <a:rPr kumimoji="1" lang="ja-JP" altLang="en-US" smtClean="0"/>
              <a:t>‹#›</a:t>
            </a:fld>
            <a:endParaRPr kumimoji="1" lang="ja-JP" altLang="en-US"/>
          </a:p>
        </p:txBody>
      </p:sp>
    </p:spTree>
    <p:extLst>
      <p:ext uri="{BB962C8B-B14F-4D97-AF65-F5344CB8AC3E}">
        <p14:creationId xmlns:p14="http://schemas.microsoft.com/office/powerpoint/2010/main" val="58383149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ヘッダー プレースホルダー 1"/>
          <p:cNvSpPr>
            <a:spLocks noGrp="1"/>
          </p:cNvSpPr>
          <p:nvPr>
            <p:ph type="hdr" sz="quarter"/>
          </p:nvPr>
        </p:nvSpPr>
        <p:spPr>
          <a:xfrm>
            <a:off x="0" y="0"/>
            <a:ext cx="2918831" cy="495029"/>
          </a:xfrm>
          <a:prstGeom prst="rect">
            <a:avLst/>
          </a:prstGeom>
        </p:spPr>
        <p:txBody>
          <a:bodyPr vert="horz" lIns="91440" tIns="45720" rIns="91440" bIns="45720" rtlCol="0"/>
          <a:lstStyle>
            <a:lvl1pPr algn="l">
              <a:defRPr sz="1200"/>
            </a:lvl1pPr>
          </a:lstStyle>
          <a:p>
            <a:endParaRPr kumimoji="1" lang="ja-JP" altLang="en-US"/>
          </a:p>
        </p:txBody>
      </p:sp>
      <p:sp>
        <p:nvSpPr>
          <p:cNvPr id="3" name="日付プレースホルダー 2"/>
          <p:cNvSpPr>
            <a:spLocks noGrp="1"/>
          </p:cNvSpPr>
          <p:nvPr>
            <p:ph type="dt" idx="1"/>
          </p:nvPr>
        </p:nvSpPr>
        <p:spPr>
          <a:xfrm>
            <a:off x="3815373" y="0"/>
            <a:ext cx="2918831" cy="495029"/>
          </a:xfrm>
          <a:prstGeom prst="rect">
            <a:avLst/>
          </a:prstGeom>
        </p:spPr>
        <p:txBody>
          <a:bodyPr vert="horz" lIns="91440" tIns="45720" rIns="91440" bIns="45720" rtlCol="0"/>
          <a:lstStyle>
            <a:lvl1pPr algn="r">
              <a:defRPr sz="1200"/>
            </a:lvl1pPr>
          </a:lstStyle>
          <a:p>
            <a:fld id="{FD661168-FAB7-4844-BA3A-6E78EF4AF7D9}" type="datetimeFigureOut">
              <a:rPr kumimoji="1" lang="ja-JP" altLang="en-US" smtClean="0"/>
              <a:t>2024/4/4</a:t>
            </a:fld>
            <a:endParaRPr kumimoji="1" lang="ja-JP" altLang="en-US"/>
          </a:p>
        </p:txBody>
      </p:sp>
      <p:sp>
        <p:nvSpPr>
          <p:cNvPr id="4" name="スライド イメージ プレースホルダー 3"/>
          <p:cNvSpPr>
            <a:spLocks noGrp="1" noRot="1" noChangeAspect="1"/>
          </p:cNvSpPr>
          <p:nvPr>
            <p:ph type="sldImg" idx="2"/>
          </p:nvPr>
        </p:nvSpPr>
        <p:spPr>
          <a:xfrm>
            <a:off x="963613" y="1233488"/>
            <a:ext cx="4808537" cy="3328987"/>
          </a:xfrm>
          <a:prstGeom prst="rect">
            <a:avLst/>
          </a:prstGeom>
          <a:noFill/>
          <a:ln w="12700">
            <a:solidFill>
              <a:prstClr val="black"/>
            </a:solidFill>
          </a:ln>
        </p:spPr>
        <p:txBody>
          <a:bodyPr vert="horz" lIns="91440" tIns="45720" rIns="91440" bIns="45720" rtlCol="0" anchor="ctr"/>
          <a:lstStyle/>
          <a:p>
            <a:endParaRPr lang="ja-JP" altLang="en-US"/>
          </a:p>
        </p:txBody>
      </p:sp>
      <p:sp>
        <p:nvSpPr>
          <p:cNvPr id="5" name="ノート プレースホルダー 4"/>
          <p:cNvSpPr>
            <a:spLocks noGrp="1"/>
          </p:cNvSpPr>
          <p:nvPr>
            <p:ph type="body" sz="quarter" idx="3"/>
          </p:nvPr>
        </p:nvSpPr>
        <p:spPr>
          <a:xfrm>
            <a:off x="673577" y="4748163"/>
            <a:ext cx="5388610" cy="3884861"/>
          </a:xfrm>
          <a:prstGeom prst="rect">
            <a:avLst/>
          </a:prstGeom>
        </p:spPr>
        <p:txBody>
          <a:bodyPr vert="horz" lIns="91440" tIns="45720" rIns="91440" bIns="45720" rtlCol="0"/>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6" name="フッター プレースホルダー 5"/>
          <p:cNvSpPr>
            <a:spLocks noGrp="1"/>
          </p:cNvSpPr>
          <p:nvPr>
            <p:ph type="ftr" sz="quarter" idx="4"/>
          </p:nvPr>
        </p:nvSpPr>
        <p:spPr>
          <a:xfrm>
            <a:off x="0" y="9371286"/>
            <a:ext cx="2918831" cy="495028"/>
          </a:xfrm>
          <a:prstGeom prst="rect">
            <a:avLst/>
          </a:prstGeom>
        </p:spPr>
        <p:txBody>
          <a:bodyPr vert="horz" lIns="91440" tIns="45720" rIns="91440" bIns="45720" rtlCol="0" anchor="b"/>
          <a:lstStyle>
            <a:lvl1pPr algn="l">
              <a:defRPr sz="1200"/>
            </a:lvl1pPr>
          </a:lstStyle>
          <a:p>
            <a:endParaRPr kumimoji="1" lang="ja-JP" altLang="en-US"/>
          </a:p>
        </p:txBody>
      </p:sp>
      <p:sp>
        <p:nvSpPr>
          <p:cNvPr id="7" name="スライド番号プレースホルダー 6"/>
          <p:cNvSpPr>
            <a:spLocks noGrp="1"/>
          </p:cNvSpPr>
          <p:nvPr>
            <p:ph type="sldNum" sz="quarter" idx="5"/>
          </p:nvPr>
        </p:nvSpPr>
        <p:spPr>
          <a:xfrm>
            <a:off x="3815373" y="9371286"/>
            <a:ext cx="2918831" cy="495028"/>
          </a:xfrm>
          <a:prstGeom prst="rect">
            <a:avLst/>
          </a:prstGeom>
        </p:spPr>
        <p:txBody>
          <a:bodyPr vert="horz" lIns="91440" tIns="45720" rIns="91440" bIns="45720" rtlCol="0" anchor="b"/>
          <a:lstStyle>
            <a:lvl1pPr algn="r">
              <a:defRPr sz="1200"/>
            </a:lvl1pPr>
          </a:lstStyle>
          <a:p>
            <a:fld id="{0A0937AB-2ECF-4077-84DE-0C74FCFD19B7}" type="slidenum">
              <a:rPr kumimoji="1" lang="ja-JP" altLang="en-US" smtClean="0"/>
              <a:t>‹#›</a:t>
            </a:fld>
            <a:endParaRPr kumimoji="1" lang="ja-JP" altLang="en-US"/>
          </a:p>
        </p:txBody>
      </p:sp>
    </p:spTree>
    <p:extLst>
      <p:ext uri="{BB962C8B-B14F-4D97-AF65-F5344CB8AC3E}">
        <p14:creationId xmlns:p14="http://schemas.microsoft.com/office/powerpoint/2010/main" val="408458598"/>
      </p:ext>
    </p:extLst>
  </p:cSld>
  <p:clrMap bg1="lt1" tx1="dk1" bg2="lt2" tx2="dk2" accent1="accent1" accent2="accent2" accent3="accent3" accent4="accent4" accent5="accent5" accent6="accent6" hlink="hlink" folHlink="folHlink"/>
  <p:notesStyle>
    <a:lvl1pPr marL="0" algn="l" defTabSz="914400" rtl="0" eaLnBrk="1" latinLnBrk="0" hangingPunct="1">
      <a:defRPr kumimoji="1" sz="1200" kern="1200">
        <a:solidFill>
          <a:schemeClr val="tx1"/>
        </a:solidFill>
        <a:latin typeface="+mn-lt"/>
        <a:ea typeface="+mn-ea"/>
        <a:cs typeface="+mn-cs"/>
      </a:defRPr>
    </a:lvl1pPr>
    <a:lvl2pPr marL="457200" algn="l" defTabSz="914400" rtl="0" eaLnBrk="1" latinLnBrk="0" hangingPunct="1">
      <a:defRPr kumimoji="1" sz="1200" kern="1200">
        <a:solidFill>
          <a:schemeClr val="tx1"/>
        </a:solidFill>
        <a:latin typeface="+mn-lt"/>
        <a:ea typeface="+mn-ea"/>
        <a:cs typeface="+mn-cs"/>
      </a:defRPr>
    </a:lvl2pPr>
    <a:lvl3pPr marL="914400" algn="l" defTabSz="914400" rtl="0" eaLnBrk="1" latinLnBrk="0" hangingPunct="1">
      <a:defRPr kumimoji="1" sz="1200" kern="1200">
        <a:solidFill>
          <a:schemeClr val="tx1"/>
        </a:solidFill>
        <a:latin typeface="+mn-lt"/>
        <a:ea typeface="+mn-ea"/>
        <a:cs typeface="+mn-cs"/>
      </a:defRPr>
    </a:lvl3pPr>
    <a:lvl4pPr marL="1371600" algn="l" defTabSz="914400" rtl="0" eaLnBrk="1" latinLnBrk="0" hangingPunct="1">
      <a:defRPr kumimoji="1" sz="1200" kern="1200">
        <a:solidFill>
          <a:schemeClr val="tx1"/>
        </a:solidFill>
        <a:latin typeface="+mn-lt"/>
        <a:ea typeface="+mn-ea"/>
        <a:cs typeface="+mn-cs"/>
      </a:defRPr>
    </a:lvl4pPr>
    <a:lvl5pPr marL="1828800" algn="l" defTabSz="914400" rtl="0" eaLnBrk="1" latinLnBrk="0" hangingPunct="1">
      <a:defRPr kumimoji="1" sz="1200" kern="1200">
        <a:solidFill>
          <a:schemeClr val="tx1"/>
        </a:solidFill>
        <a:latin typeface="+mn-lt"/>
        <a:ea typeface="+mn-ea"/>
        <a:cs typeface="+mn-cs"/>
      </a:defRPr>
    </a:lvl5pPr>
    <a:lvl6pPr marL="2286000" algn="l" defTabSz="914400" rtl="0" eaLnBrk="1" latinLnBrk="0" hangingPunct="1">
      <a:defRPr kumimoji="1" sz="1200" kern="1200">
        <a:solidFill>
          <a:schemeClr val="tx1"/>
        </a:solidFill>
        <a:latin typeface="+mn-lt"/>
        <a:ea typeface="+mn-ea"/>
        <a:cs typeface="+mn-cs"/>
      </a:defRPr>
    </a:lvl6pPr>
    <a:lvl7pPr marL="2743200" algn="l" defTabSz="914400" rtl="0" eaLnBrk="1" latinLnBrk="0" hangingPunct="1">
      <a:defRPr kumimoji="1" sz="1200" kern="1200">
        <a:solidFill>
          <a:schemeClr val="tx1"/>
        </a:solidFill>
        <a:latin typeface="+mn-lt"/>
        <a:ea typeface="+mn-ea"/>
        <a:cs typeface="+mn-cs"/>
      </a:defRPr>
    </a:lvl7pPr>
    <a:lvl8pPr marL="3200400" algn="l" defTabSz="914400" rtl="0" eaLnBrk="1" latinLnBrk="0" hangingPunct="1">
      <a:defRPr kumimoji="1" sz="1200" kern="1200">
        <a:solidFill>
          <a:schemeClr val="tx1"/>
        </a:solidFill>
        <a:latin typeface="+mn-lt"/>
        <a:ea typeface="+mn-ea"/>
        <a:cs typeface="+mn-cs"/>
      </a:defRPr>
    </a:lvl8pPr>
    <a:lvl9pPr marL="3657600" algn="l" defTabSz="914400" rtl="0" eaLnBrk="1" latinLnBrk="0" hangingPunct="1">
      <a:defRPr kumimoji="1"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397.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399.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400.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401.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402.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403.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404.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407.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409.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410.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412.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413.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419.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423.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4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430.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431.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433.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434.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435.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436.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438.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439.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441.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44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444.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448.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449.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450.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451.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453.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454.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455.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457.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458.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460.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461.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463.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465.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466.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469.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470.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471.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472.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47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474.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475.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478.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479.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480.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483.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484.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485.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487.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488.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490.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502.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505.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506.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507.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509.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510.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521.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522.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52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525.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526.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527.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528.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529.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530.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531.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532.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2" Type="http://schemas.openxmlformats.org/officeDocument/2006/relationships/slide" Target="../slides/slide533.xml"/><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2" Type="http://schemas.openxmlformats.org/officeDocument/2006/relationships/slide" Target="../slides/slide5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2" Type="http://schemas.openxmlformats.org/officeDocument/2006/relationships/slide" Target="../slides/slide535.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2" Type="http://schemas.openxmlformats.org/officeDocument/2006/relationships/slide" Target="../slides/slide536.xml"/><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2" Type="http://schemas.openxmlformats.org/officeDocument/2006/relationships/slide" Target="../slides/slide537.xml"/><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2" Type="http://schemas.openxmlformats.org/officeDocument/2006/relationships/slide" Target="../slides/slide538.xml"/><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2" Type="http://schemas.openxmlformats.org/officeDocument/2006/relationships/slide" Target="../slides/slide539.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2" Type="http://schemas.openxmlformats.org/officeDocument/2006/relationships/slide" Target="../slides/slide540.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2" Type="http://schemas.openxmlformats.org/officeDocument/2006/relationships/slide" Target="../slides/slide541.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2" Type="http://schemas.openxmlformats.org/officeDocument/2006/relationships/slide" Target="../slides/slide542.xml"/><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2" Type="http://schemas.openxmlformats.org/officeDocument/2006/relationships/slide" Target="../slides/slide543.xml"/><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2" Type="http://schemas.openxmlformats.org/officeDocument/2006/relationships/slide" Target="../slides/slide544.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2" Type="http://schemas.openxmlformats.org/officeDocument/2006/relationships/slide" Target="../slides/slide545.xml"/><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2" Type="http://schemas.openxmlformats.org/officeDocument/2006/relationships/slide" Target="../slides/slide546.xml"/><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2" Type="http://schemas.openxmlformats.org/officeDocument/2006/relationships/slide" Target="../slides/slide547.xml"/><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2" Type="http://schemas.openxmlformats.org/officeDocument/2006/relationships/slide" Target="../slides/slide548.xml"/><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2" Type="http://schemas.openxmlformats.org/officeDocument/2006/relationships/slide" Target="../slides/slide549.xml"/><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2" Type="http://schemas.openxmlformats.org/officeDocument/2006/relationships/slide" Target="../slides/slide550.xml"/><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2" Type="http://schemas.openxmlformats.org/officeDocument/2006/relationships/slide" Target="../slides/slide551.xml"/><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2" Type="http://schemas.openxmlformats.org/officeDocument/2006/relationships/slide" Target="../slides/slide552.xml"/><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2" Type="http://schemas.openxmlformats.org/officeDocument/2006/relationships/slide" Target="../slides/slide554.xml"/><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2" Type="http://schemas.openxmlformats.org/officeDocument/2006/relationships/slide" Target="../slides/slide555.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2" Type="http://schemas.openxmlformats.org/officeDocument/2006/relationships/slide" Target="../slides/slide556.xml"/><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2" Type="http://schemas.openxmlformats.org/officeDocument/2006/relationships/slide" Target="../slides/slide557.xml"/><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2" Type="http://schemas.openxmlformats.org/officeDocument/2006/relationships/slide" Target="../slides/slide558.xml"/><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2" Type="http://schemas.openxmlformats.org/officeDocument/2006/relationships/slide" Target="../slides/slide559.xml"/><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2" Type="http://schemas.openxmlformats.org/officeDocument/2006/relationships/slide" Target="../slides/slide560.xml"/><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2" Type="http://schemas.openxmlformats.org/officeDocument/2006/relationships/slide" Target="../slides/slide562.xml"/><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2" Type="http://schemas.openxmlformats.org/officeDocument/2006/relationships/slide" Target="../slides/slide563.xml"/><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2" Type="http://schemas.openxmlformats.org/officeDocument/2006/relationships/slide" Target="../slides/slide564.xml"/><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2" Type="http://schemas.openxmlformats.org/officeDocument/2006/relationships/slide" Target="../slides/slide565.xml"/><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2" Type="http://schemas.openxmlformats.org/officeDocument/2006/relationships/slide" Target="../slides/slide566.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2" Type="http://schemas.openxmlformats.org/officeDocument/2006/relationships/slide" Target="../slides/slide567.xml"/><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2" Type="http://schemas.openxmlformats.org/officeDocument/2006/relationships/slide" Target="../slides/slide568.xml"/><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2" Type="http://schemas.openxmlformats.org/officeDocument/2006/relationships/slide" Target="../slides/slide571.xml"/><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2" Type="http://schemas.openxmlformats.org/officeDocument/2006/relationships/slide" Target="../slides/slide57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2914650" y="549275"/>
            <a:ext cx="3962400" cy="2744788"/>
          </a:xfrm>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61886616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pPr marL="0" marR="0" lvl="0" indent="0" algn="r" defTabSz="824075"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824075" rtl="0" eaLnBrk="1" fontAlgn="auto" latinLnBrk="0" hangingPunct="1">
                <a:lnSpc>
                  <a:spcPct val="100000"/>
                </a:lnSpc>
                <a:spcBef>
                  <a:spcPts val="0"/>
                </a:spcBef>
                <a:spcAft>
                  <a:spcPts val="0"/>
                </a:spcAft>
                <a:buClrTx/>
                <a:buSzTx/>
                <a:buFontTx/>
                <a:buNone/>
                <a:tabLst/>
                <a:defRPr/>
              </a:pPr>
              <a:t>14</a:t>
            </a:fld>
            <a:endPar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259326416"/>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a:xfrm>
            <a:off x="2954338" y="554038"/>
            <a:ext cx="3989387" cy="2763837"/>
          </a:xfrm>
        </p:spPr>
      </p:sp>
      <p:sp>
        <p:nvSpPr>
          <p:cNvPr id="3" name="ノート プレースホルダ 2"/>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2508177618"/>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312F3B8C-CC4D-52E5-582F-21973BEBFC3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6940709"/>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312F3B8C-CC4D-52E5-582F-21973BEBFC3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232149029"/>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0660AF27-03A2-F857-F875-3F3B746E39C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765585060"/>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98712C4E-727E-9E4B-81AC-651A987471C4}"/>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698772569"/>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4C53E94B-6B50-EA53-21A2-3E69DD63881B}"/>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860656917"/>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4C53E94B-6B50-EA53-21A2-3E69DD63881B}"/>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550505436"/>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4C53E94B-6B50-EA53-21A2-3E69DD63881B}"/>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8790085"/>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36BDC7D1-4CA3-FB22-DC42-67C22F5CFDD8}"/>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712197424"/>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558D5C06-C346-AD26-B79C-43DB466426FE}"/>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19300585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首相官邸：第二百十二回国会における岸田内閣総理大臣所信表明演説（令和</a:t>
            </a:r>
            <a:r>
              <a:rPr kumimoji="1" lang="en-US" altLang="ja-JP" dirty="0"/>
              <a:t>5</a:t>
            </a:r>
            <a:r>
              <a:rPr kumimoji="1" lang="ja-JP" altLang="en-US" dirty="0"/>
              <a:t>年</a:t>
            </a:r>
            <a:r>
              <a:rPr kumimoji="1" lang="en-US" altLang="ja-JP" dirty="0"/>
              <a:t>10</a:t>
            </a:r>
            <a:r>
              <a:rPr kumimoji="1" lang="ja-JP" altLang="en-US" dirty="0"/>
              <a:t>月</a:t>
            </a:r>
            <a:r>
              <a:rPr kumimoji="1" lang="en-US" altLang="ja-JP" dirty="0"/>
              <a:t>23</a:t>
            </a:r>
            <a:r>
              <a:rPr kumimoji="1" lang="ja-JP" altLang="en-US" dirty="0"/>
              <a:t>日）</a:t>
            </a:r>
            <a:endParaRPr kumimoji="1" lang="en-US" altLang="ja-JP" dirty="0"/>
          </a:p>
          <a:p>
            <a:r>
              <a:rPr kumimoji="1" lang="en-US" altLang="ja-JP" dirty="0"/>
              <a:t>https://www.kantei.go.jp/jp/101_kishida/statement/2023/1023shoshinhyomei.html</a:t>
            </a:r>
          </a:p>
          <a:p>
            <a:endParaRPr kumimoji="1" lang="en-US" altLang="ja-JP" dirty="0"/>
          </a:p>
          <a:p>
            <a:r>
              <a:rPr kumimoji="1" lang="ja-JP" altLang="en-US" dirty="0"/>
              <a:t>*</a:t>
            </a:r>
            <a:r>
              <a:rPr kumimoji="1" lang="en-US" altLang="ja-JP" dirty="0"/>
              <a:t>MEDIFAX</a:t>
            </a:r>
            <a:r>
              <a:rPr kumimoji="1" lang="ja-JP" altLang="en-US" dirty="0"/>
              <a:t>「トリプル改定の処遇改善、自民から異論続出　政府の経済対策で」 （令和</a:t>
            </a:r>
            <a:r>
              <a:rPr kumimoji="1" lang="en-US" altLang="ja-JP" dirty="0"/>
              <a:t>5</a:t>
            </a:r>
            <a:r>
              <a:rPr kumimoji="1" lang="ja-JP" altLang="en-US" dirty="0"/>
              <a:t>年</a:t>
            </a:r>
            <a:r>
              <a:rPr kumimoji="1" lang="en-US" altLang="ja-JP" dirty="0"/>
              <a:t>10</a:t>
            </a:r>
            <a:r>
              <a:rPr kumimoji="1" lang="ja-JP" altLang="en-US" dirty="0"/>
              <a:t>月</a:t>
            </a:r>
            <a:r>
              <a:rPr kumimoji="1" lang="en-US" altLang="ja-JP" dirty="0"/>
              <a:t>24</a:t>
            </a:r>
            <a:r>
              <a:rPr kumimoji="1" lang="ja-JP" altLang="en-US" dirty="0"/>
              <a:t>日）を基に作成</a:t>
            </a:r>
          </a:p>
          <a:p>
            <a:r>
              <a:rPr kumimoji="1" lang="en-US" altLang="ja-JP" dirty="0"/>
              <a:t>https://mf.jiho.jp/article/245114?searched_keyword[]=%E3%83%88%E3%83%AA%E3%83%97%E3%83%AB%E6%94%B9%E5%AE%9A%E3%81%AE%E5%87%A6%E9%81%87%E6%94%B9%E5%96%84%E3%80%81%E8%87%AA%E6%B0%91%E3%81%8B%E3%82%89%E7%95%B0%E8%AB%96%E7%B6%9A%E5%87%BA&amp;searched_keyword[]=%E6%94%BF%E5%BA%9C%E3%81%AE%E7%B5%8C%E6%B8%88%E5%AF%BE%E7%AD%96%E3%81%A7</a:t>
            </a:r>
          </a:p>
          <a:p>
            <a:endParaRPr kumimoji="1" lang="en-US" altLang="ja-JP" dirty="0"/>
          </a:p>
          <a:p>
            <a:r>
              <a:rPr kumimoji="1" lang="ja-JP" altLang="en-US" dirty="0"/>
              <a:t>内閣府：デフレ完全脱却のための総合経済対策～日本経済の新たなステージに向けて～（令和５年</a:t>
            </a:r>
            <a:r>
              <a:rPr kumimoji="1" lang="en-US" altLang="ja-JP" dirty="0"/>
              <a:t>11</a:t>
            </a:r>
            <a:r>
              <a:rPr kumimoji="1" lang="ja-JP" altLang="en-US" dirty="0"/>
              <a:t>月２日）</a:t>
            </a:r>
            <a:endParaRPr kumimoji="1" lang="en-US" altLang="ja-JP" dirty="0"/>
          </a:p>
          <a:p>
            <a:r>
              <a:rPr kumimoji="1" lang="en-US" altLang="ja-JP" dirty="0"/>
              <a:t>https://www5.cao.go.jp/keizai1/keizaitaisaku/2023/20231102_taisaku.pdf</a:t>
            </a:r>
            <a:endParaRPr kumimoji="1" lang="ja-JP" altLang="en-US" dirty="0"/>
          </a:p>
        </p:txBody>
      </p:sp>
      <p:sp>
        <p:nvSpPr>
          <p:cNvPr id="4" name="スライド番号プレースホルダー 3"/>
          <p:cNvSpPr>
            <a:spLocks noGrp="1"/>
          </p:cNvSpPr>
          <p:nvPr>
            <p:ph type="sldNum" sz="quarter" idx="5"/>
          </p:nvPr>
        </p:nvSpPr>
        <p:spPr/>
        <p:txBody>
          <a:bodyPr/>
          <a:lstStyle/>
          <a:p>
            <a:pPr marL="0" marR="0" lvl="0" indent="0" algn="r" defTabSz="860202"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860202" rtl="0" eaLnBrk="1" fontAlgn="auto" latinLnBrk="0" hangingPunct="1">
                <a:lnSpc>
                  <a:spcPct val="100000"/>
                </a:lnSpc>
                <a:spcBef>
                  <a:spcPts val="0"/>
                </a:spcBef>
                <a:spcAft>
                  <a:spcPts val="0"/>
                </a:spcAft>
                <a:buClrTx/>
                <a:buSzTx/>
                <a:buFontTx/>
                <a:buNone/>
                <a:tabLst/>
                <a:defRPr/>
              </a:pPr>
              <a:t>15</a:t>
            </a:fld>
            <a:endPar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795026122"/>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558D5C06-C346-AD26-B79C-43DB466426FE}"/>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911117776"/>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46678"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46678" rtl="0" eaLnBrk="1" fontAlgn="auto" latinLnBrk="0" hangingPunct="1">
                <a:lnSpc>
                  <a:spcPct val="100000"/>
                </a:lnSpc>
                <a:spcBef>
                  <a:spcPts val="0"/>
                </a:spcBef>
                <a:spcAft>
                  <a:spcPts val="0"/>
                </a:spcAft>
                <a:buClrTx/>
                <a:buSzTx/>
                <a:buFontTx/>
                <a:buNone/>
                <a:tabLst/>
                <a:defRPr/>
              </a:pPr>
              <a:t>136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460241575"/>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46678"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46678" rtl="0" eaLnBrk="1" fontAlgn="auto" latinLnBrk="0" hangingPunct="1">
                <a:lnSpc>
                  <a:spcPct val="100000"/>
                </a:lnSpc>
                <a:spcBef>
                  <a:spcPts val="0"/>
                </a:spcBef>
                <a:spcAft>
                  <a:spcPts val="0"/>
                </a:spcAft>
                <a:buClrTx/>
                <a:buSzTx/>
                <a:buFontTx/>
                <a:buNone/>
                <a:tabLst/>
                <a:defRPr/>
              </a:pPr>
              <a:t>137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134884132"/>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46678"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46678" rtl="0" eaLnBrk="1" fontAlgn="auto" latinLnBrk="0" hangingPunct="1">
                <a:lnSpc>
                  <a:spcPct val="100000"/>
                </a:lnSpc>
                <a:spcBef>
                  <a:spcPts val="0"/>
                </a:spcBef>
                <a:spcAft>
                  <a:spcPts val="0"/>
                </a:spcAft>
                <a:buClrTx/>
                <a:buSzTx/>
                <a:buFontTx/>
                <a:buNone/>
                <a:tabLst/>
                <a:defRPr/>
              </a:pPr>
              <a:t>138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050711999"/>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46678"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46678" rtl="0" eaLnBrk="1" fontAlgn="auto" latinLnBrk="0" hangingPunct="1">
                <a:lnSpc>
                  <a:spcPct val="100000"/>
                </a:lnSpc>
                <a:spcBef>
                  <a:spcPts val="0"/>
                </a:spcBef>
                <a:spcAft>
                  <a:spcPts val="0"/>
                </a:spcAft>
                <a:buClrTx/>
                <a:buSzTx/>
                <a:buFontTx/>
                <a:buNone/>
                <a:tabLst/>
                <a:defRPr/>
              </a:pPr>
              <a:t>139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181774998"/>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9396DB57-6200-D844-6DC6-A398F8183BE1}"/>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216968844"/>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AE0386DA-8D3B-43F5-ED89-686CD488224D}"/>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794879028"/>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8FCC8B03-E71F-BF35-772B-738B283D5C4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370916462"/>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AE0386DA-8D3B-43F5-ED89-686CD488224D}"/>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507746875"/>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8FCC8B03-E71F-BF35-772B-738B283D5C4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67229555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defTabSz="962483">
              <a:defRPr/>
            </a:pPr>
            <a:r>
              <a:rPr lang="ja-JP" altLang="en-US" sz="1300" dirty="0">
                <a:solidFill>
                  <a:prstClr val="black"/>
                </a:solidFill>
                <a:latin typeface="Arial"/>
                <a:ea typeface="ＭＳ Ｐゴシック"/>
              </a:rPr>
              <a:t>（出所）日本医師会定例記者会見「令和６年度診療報酬改定について～財政制度等審議会財政制度分科会「社会保障」の議論を受けて～（総論）」（令和</a:t>
            </a:r>
            <a:r>
              <a:rPr lang="en-US" altLang="ja-JP" sz="1300" dirty="0">
                <a:solidFill>
                  <a:prstClr val="black"/>
                </a:solidFill>
                <a:latin typeface="Arial"/>
                <a:ea typeface="ＭＳ Ｐゴシック"/>
              </a:rPr>
              <a:t>5</a:t>
            </a:r>
            <a:r>
              <a:rPr lang="ja-JP" altLang="en-US" sz="1300" dirty="0">
                <a:solidFill>
                  <a:prstClr val="black"/>
                </a:solidFill>
                <a:latin typeface="Arial"/>
                <a:ea typeface="ＭＳ Ｐゴシック"/>
              </a:rPr>
              <a:t>年</a:t>
            </a:r>
            <a:r>
              <a:rPr lang="en-US" altLang="ja-JP" sz="1300" dirty="0">
                <a:solidFill>
                  <a:prstClr val="black"/>
                </a:solidFill>
                <a:latin typeface="Arial"/>
                <a:ea typeface="ＭＳ Ｐゴシック"/>
              </a:rPr>
              <a:t>11</a:t>
            </a:r>
            <a:r>
              <a:rPr lang="ja-JP" altLang="en-US" sz="1300" dirty="0">
                <a:solidFill>
                  <a:prstClr val="black"/>
                </a:solidFill>
                <a:latin typeface="Arial"/>
                <a:ea typeface="ＭＳ Ｐゴシック"/>
              </a:rPr>
              <a:t>月</a:t>
            </a:r>
            <a:r>
              <a:rPr lang="en-US" altLang="ja-JP" sz="1300" dirty="0">
                <a:solidFill>
                  <a:prstClr val="black"/>
                </a:solidFill>
                <a:latin typeface="Arial"/>
                <a:ea typeface="ＭＳ Ｐゴシック"/>
              </a:rPr>
              <a:t>2</a:t>
            </a:r>
            <a:r>
              <a:rPr lang="ja-JP" altLang="en-US" sz="1300" dirty="0">
                <a:solidFill>
                  <a:prstClr val="black"/>
                </a:solidFill>
                <a:latin typeface="Arial"/>
                <a:ea typeface="ＭＳ Ｐゴシック"/>
              </a:rPr>
              <a:t>日）</a:t>
            </a:r>
            <a:endParaRPr kumimoji="1" lang="en-US" altLang="ja-JP" dirty="0"/>
          </a:p>
          <a:p>
            <a:r>
              <a:rPr kumimoji="1" lang="en-US" altLang="ja-JP" dirty="0"/>
              <a:t>https://www.med.or.jp/nichiionline/article/011413.html</a:t>
            </a:r>
            <a:endParaRPr kumimoji="1" lang="ja-JP" altLang="en-US" dirty="0"/>
          </a:p>
        </p:txBody>
      </p:sp>
      <p:sp>
        <p:nvSpPr>
          <p:cNvPr id="4" name="スライド番号プレースホルダー 3"/>
          <p:cNvSpPr>
            <a:spLocks noGrp="1"/>
          </p:cNvSpPr>
          <p:nvPr>
            <p:ph type="sldNum" sz="quarter" idx="5"/>
          </p:nvPr>
        </p:nvSpPr>
        <p:spPr/>
        <p:txBody>
          <a:bodyPr/>
          <a:lstStyle/>
          <a:p>
            <a:pPr marL="0" marR="0" lvl="0" indent="0" algn="r" defTabSz="898333"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898333" rtl="0" eaLnBrk="1" fontAlgn="auto" latinLnBrk="0" hangingPunct="1">
                <a:lnSpc>
                  <a:spcPct val="100000"/>
                </a:lnSpc>
                <a:spcBef>
                  <a:spcPts val="0"/>
                </a:spcBef>
                <a:spcAft>
                  <a:spcPts val="0"/>
                </a:spcAft>
                <a:buClrTx/>
                <a:buSzTx/>
                <a:buFontTx/>
                <a:buNone/>
                <a:tabLst/>
                <a:defRPr/>
              </a:pPr>
              <a:t>16</a:t>
            </a:fld>
            <a:endParaRPr kumimoji="1" lang="ja-JP" altLang="en-US"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737720419"/>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lang="ja-JP" altLang="en-US"/>
          </a:p>
        </p:txBody>
      </p:sp>
      <p:sp>
        <p:nvSpPr>
          <p:cNvPr id="4" name="フッター プレースホルダー 3"/>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スライド番号プレースホルダー 4"/>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CF00EA60-74F3-4C62-9197-4E304052D6BA}"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160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90959064"/>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D3BBB800-1D50-0BC8-7FBC-D88A0E1EB8CE}"/>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083688755"/>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D3BBB800-1D50-0BC8-7FBC-D88A0E1EB8CE}"/>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966021092"/>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D3BBB800-1D50-0BC8-7FBC-D88A0E1EB8CE}"/>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690074905"/>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D3BBB800-1D50-0BC8-7FBC-D88A0E1EB8CE}"/>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393093126"/>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411122664"/>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312F3B8C-CC4D-52E5-582F-21973BEBFC3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656456718"/>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2806A6E1-A0EE-B91A-9227-CB502B75F40B}"/>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102779465"/>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2806A6E1-A0EE-B91A-9227-CB502B75F40B}"/>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014964992"/>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28916870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defTabSz="962483">
              <a:defRPr/>
            </a:pPr>
            <a:r>
              <a:rPr lang="ja-JP" altLang="en-US" sz="1300" dirty="0">
                <a:solidFill>
                  <a:prstClr val="black"/>
                </a:solidFill>
                <a:latin typeface="Arial"/>
                <a:ea typeface="ＭＳ Ｐゴシック"/>
              </a:rPr>
              <a:t>（出所）日本医師会定例記者会見「令和６年度診療報酬改定について～財政制度等審議会財政制度分科会「社会保障」の議論を受けて～（総論）」（令和</a:t>
            </a:r>
            <a:r>
              <a:rPr lang="en-US" altLang="ja-JP" sz="1300" dirty="0">
                <a:solidFill>
                  <a:prstClr val="black"/>
                </a:solidFill>
                <a:latin typeface="Arial"/>
                <a:ea typeface="ＭＳ Ｐゴシック"/>
              </a:rPr>
              <a:t>5</a:t>
            </a:r>
            <a:r>
              <a:rPr lang="ja-JP" altLang="en-US" sz="1300" dirty="0">
                <a:solidFill>
                  <a:prstClr val="black"/>
                </a:solidFill>
                <a:latin typeface="Arial"/>
                <a:ea typeface="ＭＳ Ｐゴシック"/>
              </a:rPr>
              <a:t>年</a:t>
            </a:r>
            <a:r>
              <a:rPr lang="en-US" altLang="ja-JP" sz="1300" dirty="0">
                <a:solidFill>
                  <a:prstClr val="black"/>
                </a:solidFill>
                <a:latin typeface="Arial"/>
                <a:ea typeface="ＭＳ Ｐゴシック"/>
              </a:rPr>
              <a:t>11</a:t>
            </a:r>
            <a:r>
              <a:rPr lang="ja-JP" altLang="en-US" sz="1300" dirty="0">
                <a:solidFill>
                  <a:prstClr val="black"/>
                </a:solidFill>
                <a:latin typeface="Arial"/>
                <a:ea typeface="ＭＳ Ｐゴシック"/>
              </a:rPr>
              <a:t>月</a:t>
            </a:r>
            <a:r>
              <a:rPr lang="en-US" altLang="ja-JP" sz="1300" dirty="0">
                <a:solidFill>
                  <a:prstClr val="black"/>
                </a:solidFill>
                <a:latin typeface="Arial"/>
                <a:ea typeface="ＭＳ Ｐゴシック"/>
              </a:rPr>
              <a:t>2</a:t>
            </a:r>
            <a:r>
              <a:rPr lang="ja-JP" altLang="en-US" sz="1300" dirty="0">
                <a:solidFill>
                  <a:prstClr val="black"/>
                </a:solidFill>
                <a:latin typeface="Arial"/>
                <a:ea typeface="ＭＳ Ｐゴシック"/>
              </a:rPr>
              <a:t>日）</a:t>
            </a:r>
            <a:endParaRPr kumimoji="1" lang="en-US" altLang="ja-JP" dirty="0"/>
          </a:p>
          <a:p>
            <a:r>
              <a:rPr kumimoji="1" lang="en-US" altLang="ja-JP" dirty="0"/>
              <a:t>https://www.med.or.jp/nichiionline/article/011413.html</a:t>
            </a:r>
            <a:endParaRPr kumimoji="1" lang="ja-JP" altLang="en-US" dirty="0"/>
          </a:p>
        </p:txBody>
      </p:sp>
      <p:sp>
        <p:nvSpPr>
          <p:cNvPr id="4" name="スライド番号プレースホルダー 3"/>
          <p:cNvSpPr>
            <a:spLocks noGrp="1"/>
          </p:cNvSpPr>
          <p:nvPr>
            <p:ph type="sldNum" sz="quarter" idx="5"/>
          </p:nvPr>
        </p:nvSpPr>
        <p:spPr/>
        <p:txBody>
          <a:bodyPr/>
          <a:lstStyle/>
          <a:p>
            <a:pPr marL="0" marR="0" lvl="0" indent="0" algn="r" defTabSz="898333"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898333" rtl="0" eaLnBrk="1" fontAlgn="auto" latinLnBrk="0" hangingPunct="1">
                <a:lnSpc>
                  <a:spcPct val="100000"/>
                </a:lnSpc>
                <a:spcBef>
                  <a:spcPts val="0"/>
                </a:spcBef>
                <a:spcAft>
                  <a:spcPts val="0"/>
                </a:spcAft>
                <a:buClrTx/>
                <a:buSzTx/>
                <a:buFontTx/>
                <a:buNone/>
                <a:tabLst/>
                <a:defRPr/>
              </a:pPr>
              <a:t>17</a:t>
            </a:fld>
            <a:endParaRPr kumimoji="1" lang="ja-JP" altLang="en-US"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124467314"/>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2806A6E1-A0EE-B91A-9227-CB502B75F40B}"/>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587013217"/>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AE0386DA-8D3B-43F5-ED89-686CD488224D}"/>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660304302"/>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19795072-0434-2E00-CDEC-3CE081853624}"/>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143063940"/>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19795072-0434-2E00-CDEC-3CE081853624}"/>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453182173"/>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19795072-0434-2E00-CDEC-3CE081853624}"/>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777949408"/>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312F3B8C-CC4D-52E5-582F-21973BEBFC3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61894464"/>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312F3B8C-CC4D-52E5-582F-21973BEBFC3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316155260"/>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312F3B8C-CC4D-52E5-582F-21973BEBFC3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35628370"/>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2806A6E1-A0EE-B91A-9227-CB502B75F40B}"/>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702967265"/>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フッター プレースホルダー 3"/>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スライド番号プレースホルダー 4"/>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CF00EA60-74F3-4C62-9197-4E304052D6BA}"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195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39020326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defTabSz="962483">
              <a:defRPr/>
            </a:pPr>
            <a:r>
              <a:rPr lang="ja-JP" altLang="en-US" sz="1300" dirty="0">
                <a:solidFill>
                  <a:prstClr val="black"/>
                </a:solidFill>
                <a:latin typeface="Arial"/>
                <a:ea typeface="ＭＳ Ｐゴシック"/>
              </a:rPr>
              <a:t>（出所）日本医師会定例記者会見「令和６年度診療報酬改定について～財政制度等審議会財政制度分科会「社会保障」の議論を受けて～（各論）」（令和</a:t>
            </a:r>
            <a:r>
              <a:rPr lang="en-US" altLang="ja-JP" sz="1300" dirty="0">
                <a:solidFill>
                  <a:prstClr val="black"/>
                </a:solidFill>
                <a:latin typeface="Arial"/>
                <a:ea typeface="ＭＳ Ｐゴシック"/>
              </a:rPr>
              <a:t>5</a:t>
            </a:r>
            <a:r>
              <a:rPr lang="ja-JP" altLang="en-US" sz="1300" dirty="0">
                <a:solidFill>
                  <a:prstClr val="black"/>
                </a:solidFill>
                <a:latin typeface="Arial"/>
                <a:ea typeface="ＭＳ Ｐゴシック"/>
              </a:rPr>
              <a:t>年</a:t>
            </a:r>
            <a:r>
              <a:rPr lang="en-US" altLang="ja-JP" sz="1300" dirty="0">
                <a:solidFill>
                  <a:prstClr val="black"/>
                </a:solidFill>
                <a:latin typeface="Arial"/>
                <a:ea typeface="ＭＳ Ｐゴシック"/>
              </a:rPr>
              <a:t>11</a:t>
            </a:r>
            <a:r>
              <a:rPr lang="ja-JP" altLang="en-US" sz="1300" dirty="0">
                <a:solidFill>
                  <a:prstClr val="black"/>
                </a:solidFill>
                <a:latin typeface="Arial"/>
                <a:ea typeface="ＭＳ Ｐゴシック"/>
              </a:rPr>
              <a:t>月</a:t>
            </a:r>
            <a:r>
              <a:rPr lang="en-US" altLang="ja-JP" sz="1300" dirty="0">
                <a:solidFill>
                  <a:prstClr val="black"/>
                </a:solidFill>
                <a:latin typeface="Arial"/>
                <a:ea typeface="ＭＳ Ｐゴシック"/>
              </a:rPr>
              <a:t>2</a:t>
            </a:r>
            <a:r>
              <a:rPr lang="ja-JP" altLang="en-US" sz="1300" dirty="0">
                <a:solidFill>
                  <a:prstClr val="black"/>
                </a:solidFill>
                <a:latin typeface="Arial"/>
                <a:ea typeface="ＭＳ Ｐゴシック"/>
              </a:rPr>
              <a:t>日）</a:t>
            </a:r>
            <a:endParaRPr kumimoji="1" lang="en-US" altLang="ja-JP" dirty="0"/>
          </a:p>
          <a:p>
            <a:r>
              <a:rPr kumimoji="1" lang="en-US" altLang="ja-JP" dirty="0"/>
              <a:t>https://www.med.or.jp/nichiionline/article/011410.html</a:t>
            </a:r>
            <a:endParaRPr kumimoji="1" lang="ja-JP" altLang="en-US" dirty="0"/>
          </a:p>
        </p:txBody>
      </p:sp>
      <p:sp>
        <p:nvSpPr>
          <p:cNvPr id="4" name="スライド番号プレースホルダー 3"/>
          <p:cNvSpPr>
            <a:spLocks noGrp="1"/>
          </p:cNvSpPr>
          <p:nvPr>
            <p:ph type="sldNum" sz="quarter" idx="5"/>
          </p:nvPr>
        </p:nvSpPr>
        <p:spPr/>
        <p:txBody>
          <a:bodyPr/>
          <a:lstStyle/>
          <a:p>
            <a:pPr marL="0" marR="0" lvl="0" indent="0" algn="r" defTabSz="898333"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898333" rtl="0" eaLnBrk="1" fontAlgn="auto" latinLnBrk="0" hangingPunct="1">
                <a:lnSpc>
                  <a:spcPct val="100000"/>
                </a:lnSpc>
                <a:spcBef>
                  <a:spcPts val="0"/>
                </a:spcBef>
                <a:spcAft>
                  <a:spcPts val="0"/>
                </a:spcAft>
                <a:buClrTx/>
                <a:buSzTx/>
                <a:buFontTx/>
                <a:buNone/>
                <a:tabLst/>
                <a:defRPr/>
              </a:pPr>
              <a:t>18</a:t>
            </a:fld>
            <a:endParaRPr kumimoji="1" lang="ja-JP" altLang="en-US"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936448394"/>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fld id="{7A3651F4-647C-4D0A-BCAC-BCED4C3E39AC}" type="slidenum">
              <a:rPr kumimoji="1" lang="ja-JP" altLang="en-US" smtClean="0"/>
              <a:t>199</a:t>
            </a:fld>
            <a:endParaRPr kumimoji="1" lang="ja-JP" altLang="en-US"/>
          </a:p>
        </p:txBody>
      </p:sp>
    </p:spTree>
    <p:extLst>
      <p:ext uri="{BB962C8B-B14F-4D97-AF65-F5344CB8AC3E}">
        <p14:creationId xmlns:p14="http://schemas.microsoft.com/office/powerpoint/2010/main" val="3486224620"/>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fld id="{7A3651F4-647C-4D0A-BCAC-BCED4C3E39AC}" type="slidenum">
              <a:rPr kumimoji="1" lang="ja-JP" altLang="en-US" smtClean="0"/>
              <a:t>200</a:t>
            </a:fld>
            <a:endParaRPr kumimoji="1" lang="ja-JP" altLang="en-US"/>
          </a:p>
        </p:txBody>
      </p:sp>
    </p:spTree>
    <p:extLst>
      <p:ext uri="{BB962C8B-B14F-4D97-AF65-F5344CB8AC3E}">
        <p14:creationId xmlns:p14="http://schemas.microsoft.com/office/powerpoint/2010/main" val="2718992696"/>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9CBA658C-CA94-82CA-476D-7F85BC2954BD}"/>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277838057"/>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561571997"/>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9CBA658C-CA94-82CA-476D-7F85BC2954BD}"/>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239754124"/>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00B91382-DB94-B666-0FCE-C7802BE0E439}"/>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107684061"/>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078349910"/>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403252102"/>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816368970"/>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22896322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defTabSz="962483">
              <a:defRPr/>
            </a:pPr>
            <a:r>
              <a:rPr lang="ja-JP" altLang="en-US" sz="1300" dirty="0">
                <a:solidFill>
                  <a:prstClr val="black"/>
                </a:solidFill>
                <a:latin typeface="Arial"/>
                <a:ea typeface="ＭＳ Ｐゴシック"/>
              </a:rPr>
              <a:t>（出所）日本医師会定例記者会見「令和６年度診療報酬改定について～財政制度等審議会財政制度分科会「社会保障」の議論を受けて～（各論）」（令和</a:t>
            </a:r>
            <a:r>
              <a:rPr lang="en-US" altLang="ja-JP" sz="1300" dirty="0">
                <a:solidFill>
                  <a:prstClr val="black"/>
                </a:solidFill>
                <a:latin typeface="Arial"/>
                <a:ea typeface="ＭＳ Ｐゴシック"/>
              </a:rPr>
              <a:t>5</a:t>
            </a:r>
            <a:r>
              <a:rPr lang="ja-JP" altLang="en-US" sz="1300" dirty="0">
                <a:solidFill>
                  <a:prstClr val="black"/>
                </a:solidFill>
                <a:latin typeface="Arial"/>
                <a:ea typeface="ＭＳ Ｐゴシック"/>
              </a:rPr>
              <a:t>年</a:t>
            </a:r>
            <a:r>
              <a:rPr lang="en-US" altLang="ja-JP" sz="1300" dirty="0">
                <a:solidFill>
                  <a:prstClr val="black"/>
                </a:solidFill>
                <a:latin typeface="Arial"/>
                <a:ea typeface="ＭＳ Ｐゴシック"/>
              </a:rPr>
              <a:t>11</a:t>
            </a:r>
            <a:r>
              <a:rPr lang="ja-JP" altLang="en-US" sz="1300" dirty="0">
                <a:solidFill>
                  <a:prstClr val="black"/>
                </a:solidFill>
                <a:latin typeface="Arial"/>
                <a:ea typeface="ＭＳ Ｐゴシック"/>
              </a:rPr>
              <a:t>月</a:t>
            </a:r>
            <a:r>
              <a:rPr lang="en-US" altLang="ja-JP" sz="1300" dirty="0">
                <a:solidFill>
                  <a:prstClr val="black"/>
                </a:solidFill>
                <a:latin typeface="Arial"/>
                <a:ea typeface="ＭＳ Ｐゴシック"/>
              </a:rPr>
              <a:t>2</a:t>
            </a:r>
            <a:r>
              <a:rPr lang="ja-JP" altLang="en-US" sz="1300" dirty="0">
                <a:solidFill>
                  <a:prstClr val="black"/>
                </a:solidFill>
                <a:latin typeface="Arial"/>
                <a:ea typeface="ＭＳ Ｐゴシック"/>
              </a:rPr>
              <a:t>日）</a:t>
            </a:r>
            <a:endParaRPr kumimoji="1" lang="en-US" altLang="ja-JP" dirty="0"/>
          </a:p>
          <a:p>
            <a:r>
              <a:rPr kumimoji="1" lang="en-US" altLang="ja-JP" dirty="0"/>
              <a:t>https://www.med.or.jp/nichiionline/article/011410.html</a:t>
            </a:r>
            <a:endParaRPr kumimoji="1" lang="ja-JP" altLang="en-US" dirty="0"/>
          </a:p>
        </p:txBody>
      </p:sp>
      <p:sp>
        <p:nvSpPr>
          <p:cNvPr id="4" name="スライド番号プレースホルダー 3"/>
          <p:cNvSpPr>
            <a:spLocks noGrp="1"/>
          </p:cNvSpPr>
          <p:nvPr>
            <p:ph type="sldNum" sz="quarter" idx="5"/>
          </p:nvPr>
        </p:nvSpPr>
        <p:spPr/>
        <p:txBody>
          <a:bodyPr/>
          <a:lstStyle/>
          <a:p>
            <a:pPr marL="0" marR="0" lvl="0" indent="0" algn="r" defTabSz="898333"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898333" rtl="0" eaLnBrk="1" fontAlgn="auto" latinLnBrk="0" hangingPunct="1">
                <a:lnSpc>
                  <a:spcPct val="100000"/>
                </a:lnSpc>
                <a:spcBef>
                  <a:spcPts val="0"/>
                </a:spcBef>
                <a:spcAft>
                  <a:spcPts val="0"/>
                </a:spcAft>
                <a:buClrTx/>
                <a:buSzTx/>
                <a:buFontTx/>
                <a:buNone/>
                <a:tabLst/>
                <a:defRPr/>
              </a:pPr>
              <a:t>19</a:t>
            </a:fld>
            <a:endParaRPr kumimoji="1" lang="ja-JP" altLang="en-US"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310827978"/>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305811998"/>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510558349"/>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419922138"/>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05816309"/>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462259086"/>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037237606"/>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981413119"/>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6744846"/>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274993381"/>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89504241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defTabSz="962483">
              <a:defRPr/>
            </a:pPr>
            <a:r>
              <a:rPr lang="ja-JP" altLang="en-US" sz="1300" dirty="0">
                <a:solidFill>
                  <a:prstClr val="black"/>
                </a:solidFill>
                <a:latin typeface="Arial"/>
                <a:ea typeface="ＭＳ Ｐゴシック"/>
              </a:rPr>
              <a:t>（出所）日本医師会定例記者会見「令和６年度診療報酬改定について～財政制度等審議会財政制度分科会「社会保障」の議論を受けて～（各論）」（令和</a:t>
            </a:r>
            <a:r>
              <a:rPr lang="en-US" altLang="ja-JP" sz="1300" dirty="0">
                <a:solidFill>
                  <a:prstClr val="black"/>
                </a:solidFill>
                <a:latin typeface="Arial"/>
                <a:ea typeface="ＭＳ Ｐゴシック"/>
              </a:rPr>
              <a:t>5</a:t>
            </a:r>
            <a:r>
              <a:rPr lang="ja-JP" altLang="en-US" sz="1300" dirty="0">
                <a:solidFill>
                  <a:prstClr val="black"/>
                </a:solidFill>
                <a:latin typeface="Arial"/>
                <a:ea typeface="ＭＳ Ｐゴシック"/>
              </a:rPr>
              <a:t>年</a:t>
            </a:r>
            <a:r>
              <a:rPr lang="en-US" altLang="ja-JP" sz="1300" dirty="0">
                <a:solidFill>
                  <a:prstClr val="black"/>
                </a:solidFill>
                <a:latin typeface="Arial"/>
                <a:ea typeface="ＭＳ Ｐゴシック"/>
              </a:rPr>
              <a:t>11</a:t>
            </a:r>
            <a:r>
              <a:rPr lang="ja-JP" altLang="en-US" sz="1300" dirty="0">
                <a:solidFill>
                  <a:prstClr val="black"/>
                </a:solidFill>
                <a:latin typeface="Arial"/>
                <a:ea typeface="ＭＳ Ｐゴシック"/>
              </a:rPr>
              <a:t>月</a:t>
            </a:r>
            <a:r>
              <a:rPr lang="en-US" altLang="ja-JP" sz="1300" dirty="0">
                <a:solidFill>
                  <a:prstClr val="black"/>
                </a:solidFill>
                <a:latin typeface="Arial"/>
                <a:ea typeface="ＭＳ Ｐゴシック"/>
              </a:rPr>
              <a:t>2</a:t>
            </a:r>
            <a:r>
              <a:rPr lang="ja-JP" altLang="en-US" sz="1300" dirty="0">
                <a:solidFill>
                  <a:prstClr val="black"/>
                </a:solidFill>
                <a:latin typeface="Arial"/>
                <a:ea typeface="ＭＳ Ｐゴシック"/>
              </a:rPr>
              <a:t>日）</a:t>
            </a:r>
            <a:endParaRPr kumimoji="1" lang="en-US" altLang="ja-JP" dirty="0"/>
          </a:p>
          <a:p>
            <a:r>
              <a:rPr kumimoji="1" lang="en-US" altLang="ja-JP" dirty="0"/>
              <a:t>https://www.med.or.jp/nichiionline/article/011410.html</a:t>
            </a:r>
            <a:endParaRPr kumimoji="1" lang="ja-JP" altLang="en-US" dirty="0"/>
          </a:p>
        </p:txBody>
      </p:sp>
      <p:sp>
        <p:nvSpPr>
          <p:cNvPr id="4" name="スライド番号プレースホルダー 3"/>
          <p:cNvSpPr>
            <a:spLocks noGrp="1"/>
          </p:cNvSpPr>
          <p:nvPr>
            <p:ph type="sldNum" sz="quarter" idx="5"/>
          </p:nvPr>
        </p:nvSpPr>
        <p:spPr/>
        <p:txBody>
          <a:bodyPr/>
          <a:lstStyle/>
          <a:p>
            <a:pPr marL="0" marR="0" lvl="0" indent="0" algn="r" defTabSz="898333"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898333" rtl="0" eaLnBrk="1" fontAlgn="auto" latinLnBrk="0" hangingPunct="1">
                <a:lnSpc>
                  <a:spcPct val="100000"/>
                </a:lnSpc>
                <a:spcBef>
                  <a:spcPts val="0"/>
                </a:spcBef>
                <a:spcAft>
                  <a:spcPts val="0"/>
                </a:spcAft>
                <a:buClrTx/>
                <a:buSzTx/>
                <a:buFontTx/>
                <a:buNone/>
                <a:tabLst/>
                <a:defRPr/>
              </a:pPr>
              <a:t>20</a:t>
            </a:fld>
            <a:endParaRPr kumimoji="1" lang="ja-JP" altLang="en-US"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296447502"/>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285492989"/>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943062972"/>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844547781"/>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94523490"/>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581193007"/>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22795895"/>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73539296"/>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444087732"/>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962421898"/>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192740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defTabSz="921856">
              <a:defRPr/>
            </a:pPr>
            <a:r>
              <a:rPr lang="ja-JP" altLang="en-US" dirty="0">
                <a:solidFill>
                  <a:prstClr val="black"/>
                </a:solidFill>
                <a:latin typeface="Arial"/>
                <a:ea typeface="ＭＳ Ｐゴシック"/>
              </a:rPr>
              <a:t>（出所）令和６年度診療報酬改定に向けた日本医師会・四病院団体協議会合同声明（令和</a:t>
            </a:r>
            <a:r>
              <a:rPr lang="en-US" altLang="ja-JP" dirty="0">
                <a:solidFill>
                  <a:prstClr val="black"/>
                </a:solidFill>
                <a:latin typeface="Arial"/>
                <a:ea typeface="ＭＳ Ｐゴシック"/>
              </a:rPr>
              <a:t>5</a:t>
            </a:r>
            <a:r>
              <a:rPr lang="ja-JP" altLang="en-US" dirty="0">
                <a:solidFill>
                  <a:prstClr val="black"/>
                </a:solidFill>
                <a:latin typeface="Arial"/>
                <a:ea typeface="ＭＳ Ｐゴシック"/>
              </a:rPr>
              <a:t>年</a:t>
            </a:r>
            <a:r>
              <a:rPr lang="en-US" altLang="ja-JP" dirty="0">
                <a:solidFill>
                  <a:prstClr val="black"/>
                </a:solidFill>
                <a:latin typeface="Arial"/>
                <a:ea typeface="ＭＳ Ｐゴシック"/>
              </a:rPr>
              <a:t>11</a:t>
            </a:r>
            <a:r>
              <a:rPr lang="ja-JP" altLang="en-US" dirty="0">
                <a:solidFill>
                  <a:prstClr val="black"/>
                </a:solidFill>
                <a:latin typeface="Arial"/>
                <a:ea typeface="ＭＳ Ｐゴシック"/>
              </a:rPr>
              <a:t>月</a:t>
            </a:r>
            <a:r>
              <a:rPr lang="en-US" altLang="ja-JP" dirty="0">
                <a:solidFill>
                  <a:prstClr val="black"/>
                </a:solidFill>
                <a:latin typeface="Arial"/>
                <a:ea typeface="ＭＳ Ｐゴシック"/>
              </a:rPr>
              <a:t>15</a:t>
            </a:r>
            <a:r>
              <a:rPr lang="ja-JP" altLang="en-US" dirty="0">
                <a:solidFill>
                  <a:prstClr val="black"/>
                </a:solidFill>
                <a:latin typeface="Arial"/>
                <a:ea typeface="ＭＳ Ｐゴシック"/>
              </a:rPr>
              <a:t>日）</a:t>
            </a:r>
            <a:endParaRPr lang="en-US" altLang="ja-JP" dirty="0">
              <a:solidFill>
                <a:prstClr val="black"/>
              </a:solidFill>
              <a:latin typeface="Arial"/>
              <a:ea typeface="ＭＳ Ｐゴシック"/>
            </a:endParaRPr>
          </a:p>
          <a:p>
            <a:pPr defTabSz="921856">
              <a:defRPr/>
            </a:pPr>
            <a:r>
              <a:rPr kumimoji="1" lang="en-US" altLang="ja-JP" dirty="0"/>
              <a:t>https://www.med.or.jp/nichiionline/article/011416.html</a:t>
            </a:r>
            <a:endParaRPr kumimoji="1" lang="ja-JP" altLang="en-US" dirty="0"/>
          </a:p>
        </p:txBody>
      </p:sp>
      <p:sp>
        <p:nvSpPr>
          <p:cNvPr id="4" name="スライド番号プレースホルダー 3"/>
          <p:cNvSpPr>
            <a:spLocks noGrp="1"/>
          </p:cNvSpPr>
          <p:nvPr>
            <p:ph type="sldNum" sz="quarter" idx="5"/>
          </p:nvPr>
        </p:nvSpPr>
        <p:spPr/>
        <p:txBody>
          <a:bodyPr/>
          <a:lstStyle/>
          <a:p>
            <a:pPr marL="0" marR="0" lvl="0" indent="0" algn="r" defTabSz="860415"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860415" rtl="0" eaLnBrk="1" fontAlgn="auto" latinLnBrk="0" hangingPunct="1">
                <a:lnSpc>
                  <a:spcPct val="100000"/>
                </a:lnSpc>
                <a:spcBef>
                  <a:spcPts val="0"/>
                </a:spcBef>
                <a:spcAft>
                  <a:spcPts val="0"/>
                </a:spcAft>
                <a:buClrTx/>
                <a:buSzTx/>
                <a:buFontTx/>
                <a:buNone/>
                <a:tabLst/>
                <a:defRPr/>
              </a:pPr>
              <a:t>22</a:t>
            </a:fld>
            <a:endPar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413468267"/>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141256329"/>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902843541"/>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108706470"/>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921498782"/>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224484446"/>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141887357"/>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121774776"/>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120366239"/>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853422753"/>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98651272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defTabSz="913766">
              <a:defRPr/>
            </a:pPr>
            <a:r>
              <a:rPr lang="ja-JP" altLang="en-US" dirty="0">
                <a:solidFill>
                  <a:prstClr val="black"/>
                </a:solidFill>
                <a:latin typeface="Arial"/>
                <a:ea typeface="ＭＳ Ｐゴシック"/>
              </a:rPr>
              <a:t>（出所）「日医君」だより</a:t>
            </a:r>
            <a:r>
              <a:rPr lang="en-US" altLang="ja-JP" dirty="0">
                <a:solidFill>
                  <a:prstClr val="black"/>
                </a:solidFill>
                <a:latin typeface="Arial"/>
                <a:ea typeface="ＭＳ Ｐゴシック"/>
              </a:rPr>
              <a:t>No.1074</a:t>
            </a:r>
            <a:r>
              <a:rPr lang="ja-JP" altLang="en-US" dirty="0">
                <a:solidFill>
                  <a:prstClr val="black"/>
                </a:solidFill>
                <a:latin typeface="Arial"/>
                <a:ea typeface="ＭＳ Ｐゴシック"/>
              </a:rPr>
              <a:t>「三師会　岸田総理に令和</a:t>
            </a:r>
            <a:r>
              <a:rPr lang="en-US" altLang="ja-JP" dirty="0">
                <a:solidFill>
                  <a:prstClr val="black"/>
                </a:solidFill>
                <a:latin typeface="Arial"/>
                <a:ea typeface="ＭＳ Ｐゴシック"/>
              </a:rPr>
              <a:t>6</a:t>
            </a:r>
            <a:r>
              <a:rPr lang="ja-JP" altLang="en-US" dirty="0">
                <a:solidFill>
                  <a:prstClr val="black"/>
                </a:solidFill>
                <a:latin typeface="Arial"/>
                <a:ea typeface="ＭＳ Ｐゴシック"/>
              </a:rPr>
              <a:t>年度診療報酬改定に向け、適切な財源の確保を要望」（令和</a:t>
            </a:r>
            <a:r>
              <a:rPr lang="en-US" altLang="ja-JP" dirty="0">
                <a:solidFill>
                  <a:prstClr val="black"/>
                </a:solidFill>
                <a:latin typeface="Arial"/>
                <a:ea typeface="ＭＳ Ｐゴシック"/>
              </a:rPr>
              <a:t>5</a:t>
            </a:r>
            <a:r>
              <a:rPr lang="ja-JP" altLang="en-US" dirty="0">
                <a:solidFill>
                  <a:prstClr val="black"/>
                </a:solidFill>
                <a:latin typeface="Arial"/>
                <a:ea typeface="ＭＳ Ｐゴシック"/>
              </a:rPr>
              <a:t>年</a:t>
            </a:r>
            <a:r>
              <a:rPr lang="en-US" altLang="ja-JP" dirty="0">
                <a:solidFill>
                  <a:prstClr val="black"/>
                </a:solidFill>
                <a:latin typeface="Arial"/>
                <a:ea typeface="ＭＳ Ｐゴシック"/>
              </a:rPr>
              <a:t>11</a:t>
            </a:r>
            <a:r>
              <a:rPr lang="ja-JP" altLang="en-US" dirty="0">
                <a:solidFill>
                  <a:prstClr val="black"/>
                </a:solidFill>
                <a:latin typeface="Arial"/>
                <a:ea typeface="ＭＳ Ｐゴシック"/>
              </a:rPr>
              <a:t>月</a:t>
            </a:r>
            <a:r>
              <a:rPr lang="en-US" altLang="ja-JP" dirty="0">
                <a:solidFill>
                  <a:prstClr val="black"/>
                </a:solidFill>
                <a:latin typeface="Arial"/>
                <a:ea typeface="ＭＳ Ｐゴシック"/>
              </a:rPr>
              <a:t>15</a:t>
            </a:r>
            <a:r>
              <a:rPr lang="ja-JP" altLang="en-US" dirty="0">
                <a:solidFill>
                  <a:prstClr val="black"/>
                </a:solidFill>
                <a:latin typeface="Arial"/>
                <a:ea typeface="ＭＳ Ｐゴシック"/>
              </a:rPr>
              <a:t>日）</a:t>
            </a:r>
          </a:p>
        </p:txBody>
      </p:sp>
      <p:sp>
        <p:nvSpPr>
          <p:cNvPr id="4" name="スライド番号プレースホルダー 3"/>
          <p:cNvSpPr>
            <a:spLocks noGrp="1"/>
          </p:cNvSpPr>
          <p:nvPr>
            <p:ph type="sldNum" sz="quarter" idx="5"/>
          </p:nvPr>
        </p:nvSpPr>
        <p:spPr/>
        <p:txBody>
          <a:bodyPr/>
          <a:lstStyle/>
          <a:p>
            <a:pPr marL="0" marR="0" lvl="0" indent="0" algn="r" defTabSz="852864"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852864" rtl="0" eaLnBrk="1" fontAlgn="auto" latinLnBrk="0" hangingPunct="1">
                <a:lnSpc>
                  <a:spcPct val="100000"/>
                </a:lnSpc>
                <a:spcBef>
                  <a:spcPts val="0"/>
                </a:spcBef>
                <a:spcAft>
                  <a:spcPts val="0"/>
                </a:spcAft>
                <a:buClrTx/>
                <a:buSzTx/>
                <a:buFontTx/>
                <a:buNone/>
                <a:tabLst/>
                <a:defRPr/>
              </a:pPr>
              <a:t>23</a:t>
            </a:fld>
            <a:endPar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516759322"/>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647470969"/>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551061377"/>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842143839"/>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270853323"/>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42082756"/>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525017169"/>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633119054"/>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fld id="{7A3651F4-647C-4D0A-BCAC-BCED4C3E39AC}" type="slidenum">
              <a:rPr kumimoji="1" lang="ja-JP" altLang="en-US" smtClean="0"/>
              <a:t>260</a:t>
            </a:fld>
            <a:endParaRPr kumimoji="1" lang="ja-JP" altLang="en-US"/>
          </a:p>
        </p:txBody>
      </p:sp>
    </p:spTree>
    <p:extLst>
      <p:ext uri="{BB962C8B-B14F-4D97-AF65-F5344CB8AC3E}">
        <p14:creationId xmlns:p14="http://schemas.microsoft.com/office/powerpoint/2010/main" val="1675329752"/>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263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667931115"/>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264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00B91382-DB94-B666-0FCE-C7802BE0E439}"/>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10768406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defTabSz="913836">
              <a:defRPr/>
            </a:pPr>
            <a:r>
              <a:rPr lang="ja-JP" altLang="en-US" dirty="0">
                <a:solidFill>
                  <a:prstClr val="black"/>
                </a:solidFill>
                <a:latin typeface="Arial"/>
                <a:ea typeface="ＭＳ Ｐゴシック"/>
              </a:rPr>
              <a:t>（出所）令和６年度診療報酬改定に向けた日本医師会・四病院団体協議会合同声明（令和</a:t>
            </a:r>
            <a:r>
              <a:rPr lang="en-US" altLang="ja-JP" dirty="0">
                <a:solidFill>
                  <a:prstClr val="black"/>
                </a:solidFill>
                <a:latin typeface="Arial"/>
                <a:ea typeface="ＭＳ Ｐゴシック"/>
              </a:rPr>
              <a:t>5</a:t>
            </a:r>
            <a:r>
              <a:rPr lang="ja-JP" altLang="en-US" dirty="0">
                <a:solidFill>
                  <a:prstClr val="black"/>
                </a:solidFill>
                <a:latin typeface="Arial"/>
                <a:ea typeface="ＭＳ Ｐゴシック"/>
              </a:rPr>
              <a:t>年</a:t>
            </a:r>
            <a:r>
              <a:rPr lang="en-US" altLang="ja-JP" dirty="0">
                <a:solidFill>
                  <a:prstClr val="black"/>
                </a:solidFill>
                <a:latin typeface="Arial"/>
                <a:ea typeface="ＭＳ Ｐゴシック"/>
              </a:rPr>
              <a:t>11</a:t>
            </a:r>
            <a:r>
              <a:rPr lang="ja-JP" altLang="en-US" dirty="0">
                <a:solidFill>
                  <a:prstClr val="black"/>
                </a:solidFill>
                <a:latin typeface="Arial"/>
                <a:ea typeface="ＭＳ Ｐゴシック"/>
              </a:rPr>
              <a:t>月</a:t>
            </a:r>
            <a:r>
              <a:rPr lang="en-US" altLang="ja-JP" dirty="0">
                <a:solidFill>
                  <a:prstClr val="black"/>
                </a:solidFill>
                <a:latin typeface="Arial"/>
                <a:ea typeface="ＭＳ Ｐゴシック"/>
              </a:rPr>
              <a:t>15</a:t>
            </a:r>
            <a:r>
              <a:rPr lang="ja-JP" altLang="en-US" dirty="0">
                <a:solidFill>
                  <a:prstClr val="black"/>
                </a:solidFill>
                <a:latin typeface="Arial"/>
                <a:ea typeface="ＭＳ Ｐゴシック"/>
              </a:rPr>
              <a:t>日）</a:t>
            </a:r>
            <a:endParaRPr lang="en-US" altLang="ja-JP" dirty="0">
              <a:solidFill>
                <a:prstClr val="black"/>
              </a:solidFill>
              <a:latin typeface="Arial"/>
              <a:ea typeface="ＭＳ Ｐゴシック"/>
            </a:endParaRPr>
          </a:p>
          <a:p>
            <a:pPr defTabSz="913836">
              <a:defRPr/>
            </a:pPr>
            <a:r>
              <a:rPr kumimoji="1" lang="en-US" altLang="ja-JP" dirty="0"/>
              <a:t>https://www.med.or.jp/nichiionline/article/011416.html</a:t>
            </a:r>
            <a:endParaRPr kumimoji="1" lang="ja-JP" altLang="en-US" dirty="0"/>
          </a:p>
        </p:txBody>
      </p:sp>
      <p:sp>
        <p:nvSpPr>
          <p:cNvPr id="4" name="スライド番号プレースホルダー 3"/>
          <p:cNvSpPr>
            <a:spLocks noGrp="1"/>
          </p:cNvSpPr>
          <p:nvPr>
            <p:ph type="sldNum" sz="quarter" idx="5"/>
          </p:nvPr>
        </p:nvSpPr>
        <p:spPr/>
        <p:txBody>
          <a:bodyPr/>
          <a:lstStyle/>
          <a:p>
            <a:pPr marL="0" marR="0" lvl="0" indent="0" algn="r" defTabSz="852929"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852929" rtl="0" eaLnBrk="1" fontAlgn="auto" latinLnBrk="0" hangingPunct="1">
                <a:lnSpc>
                  <a:spcPct val="100000"/>
                </a:lnSpc>
                <a:spcBef>
                  <a:spcPts val="0"/>
                </a:spcBef>
                <a:spcAft>
                  <a:spcPts val="0"/>
                </a:spcAft>
                <a:buClrTx/>
                <a:buSzTx/>
                <a:buFontTx/>
                <a:buNone/>
                <a:tabLst/>
                <a:defRPr/>
              </a:pPr>
              <a:t>24</a:t>
            </a:fld>
            <a:endPar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413468267"/>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265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00B91382-DB94-B666-0FCE-C7802BE0E439}"/>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487598193"/>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266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00B91382-DB94-B666-0FCE-C7802BE0E439}"/>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146176770"/>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267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510487568"/>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lang="en-US" altLang="ja-JP"/>
          </a:p>
        </p:txBody>
      </p:sp>
      <p:sp>
        <p:nvSpPr>
          <p:cNvPr id="4" name="スライド番号プレースホルダー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D942A8A-851E-4CB7-80C0-C0B3C0EC8C44}" type="slidenum">
              <a:rPr kumimoji="1" lang="ja-JP" altLang="en-US" sz="12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271</a:t>
            </a:fld>
            <a:endPar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897960913"/>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273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358212413"/>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277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535523603"/>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278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132791588"/>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279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993410037"/>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281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312F3B8C-CC4D-52E5-582F-21973BEBFC3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530536329"/>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282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312F3B8C-CC4D-52E5-582F-21973BEBFC3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79436117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○令和６年度の診療報酬等の改定率については、診療報酬本体が＋０．８８％、薬価の改定率がマイナス０．９７％、材料価格の改定率が０．０２％となりました。</a:t>
            </a:r>
            <a:endParaRPr kumimoji="1" lang="en-US" altLang="ja-JP" dirty="0"/>
          </a:p>
          <a:p>
            <a:r>
              <a:rPr kumimoji="1" lang="ja-JP" altLang="en-US" dirty="0"/>
              <a:t>○令和６年度改定の施行は令和６年６月１日から、ただし薬価改定については４月１日からとなります。</a:t>
            </a:r>
            <a:endParaRPr kumimoji="1" lang="en-US" altLang="ja-JP" dirty="0"/>
          </a:p>
          <a:p>
            <a:endParaRPr kumimoji="1" lang="ja-JP" altLang="en-US" dirty="0"/>
          </a:p>
        </p:txBody>
      </p:sp>
      <p:sp>
        <p:nvSpPr>
          <p:cNvPr id="4" name="スライド番号プレースホルダー 3"/>
          <p:cNvSpPr>
            <a:spLocks noGrp="1"/>
          </p:cNvSpPr>
          <p:nvPr>
            <p:ph type="sldNum" sz="quarter" idx="5"/>
          </p:nvPr>
        </p:nvSpPr>
        <p:spPr/>
        <p:txBody>
          <a:bodyPr/>
          <a:lstStyle/>
          <a:p>
            <a:pPr marL="0" marR="0" lvl="0" indent="0" algn="r" defTabSz="457166" rtl="0" eaLnBrk="1" fontAlgn="auto" latinLnBrk="0" hangingPunct="1">
              <a:lnSpc>
                <a:spcPct val="100000"/>
              </a:lnSpc>
              <a:spcBef>
                <a:spcPts val="0"/>
              </a:spcBef>
              <a:spcAft>
                <a:spcPts val="0"/>
              </a:spcAft>
              <a:buClrTx/>
              <a:buSzTx/>
              <a:buFontTx/>
              <a:buNone/>
              <a:tabLst/>
              <a:defRPr/>
            </a:pPr>
            <a:fld id="{844F3F95-1DE9-F948-9ABE-A8F6E5B8157B}" type="slidenum">
              <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457166" rtl="0" eaLnBrk="1" fontAlgn="auto" latinLnBrk="0" hangingPunct="1">
                <a:lnSpc>
                  <a:spcPct val="100000"/>
                </a:lnSpc>
                <a:spcBef>
                  <a:spcPts val="0"/>
                </a:spcBef>
                <a:spcAft>
                  <a:spcPts val="0"/>
                </a:spcAft>
                <a:buClrTx/>
                <a:buSzTx/>
                <a:buFontTx/>
                <a:buNone/>
                <a:tabLst/>
                <a:defRPr/>
              </a:pPr>
              <a:t>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2896800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https://www.med.or.jp/nichiionline/article/011416.html</a:t>
            </a:r>
            <a:endParaRPr kumimoji="1" lang="ja-JP" altLang="en-US" dirty="0"/>
          </a:p>
        </p:txBody>
      </p:sp>
      <p:sp>
        <p:nvSpPr>
          <p:cNvPr id="4" name="スライド番号プレースホルダー 3"/>
          <p:cNvSpPr>
            <a:spLocks noGrp="1"/>
          </p:cNvSpPr>
          <p:nvPr>
            <p:ph type="sldNum" sz="quarter" idx="5"/>
          </p:nvPr>
        </p:nvSpPr>
        <p:spPr/>
        <p:txBody>
          <a:bodyPr/>
          <a:lstStyle/>
          <a:p>
            <a:pPr marL="0" marR="0" lvl="0" indent="0" algn="r" defTabSz="860473"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860473" rtl="0" eaLnBrk="1" fontAlgn="auto" latinLnBrk="0" hangingPunct="1">
                <a:lnSpc>
                  <a:spcPct val="100000"/>
                </a:lnSpc>
                <a:spcBef>
                  <a:spcPts val="0"/>
                </a:spcBef>
                <a:spcAft>
                  <a:spcPts val="0"/>
                </a:spcAft>
                <a:buClrTx/>
                <a:buSzTx/>
                <a:buFontTx/>
                <a:buNone/>
                <a:tabLst/>
                <a:defRPr/>
              </a:pPr>
              <a:t>25</a:t>
            </a:fld>
            <a:endPar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418113765"/>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284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9CBA658C-CA94-82CA-476D-7F85BC2954BD}"/>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24136847"/>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285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9CBA658C-CA94-82CA-476D-7F85BC2954BD}"/>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972770060"/>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288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9CBA658C-CA94-82CA-476D-7F85BC2954BD}"/>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593664292"/>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289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901573963"/>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290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9CBA658C-CA94-82CA-476D-7F85BC2954BD}"/>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525705453"/>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292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548922586"/>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294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418514023"/>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295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314427510"/>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299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2482909"/>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3689960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pPr marL="0" marR="0" lvl="0" indent="0" algn="r" defTabSz="860473"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860473" rtl="0" eaLnBrk="1" fontAlgn="auto" latinLnBrk="0" hangingPunct="1">
                <a:lnSpc>
                  <a:spcPct val="100000"/>
                </a:lnSpc>
                <a:spcBef>
                  <a:spcPts val="0"/>
                </a:spcBef>
                <a:spcAft>
                  <a:spcPts val="0"/>
                </a:spcAft>
                <a:buClrTx/>
                <a:buSzTx/>
                <a:buFontTx/>
                <a:buNone/>
                <a:tabLst/>
                <a:defRPr/>
              </a:pPr>
              <a:t>26</a:t>
            </a:fld>
            <a:endPar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80970184"/>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438681332"/>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217896104"/>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707005567"/>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588986016"/>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310147890"/>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713045478"/>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926458516"/>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312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AC9CAE9C-D329-1B23-F9F9-602BA95FCB5E}"/>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253852868"/>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313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AC9CAE9C-D329-1B23-F9F9-602BA95FCB5E}"/>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133299198"/>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314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723D35C3-12F8-C033-0A70-FBD35312A69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02350650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lang="ja-JP" altLang="en-US" dirty="0">
                <a:solidFill>
                  <a:srgbClr val="000000"/>
                </a:solidFill>
                <a:latin typeface="ＭＳ Ｐゴシック" pitchFamily="1" charset="-128"/>
                <a:ea typeface="ＭＳ Ｐゴシック"/>
              </a:rPr>
              <a:t>日本医師会　国民医療を守るための国民運動　「国民医療を守るための総決起大会」（令和</a:t>
            </a:r>
            <a:r>
              <a:rPr lang="en-US" altLang="ja-JP" dirty="0">
                <a:solidFill>
                  <a:srgbClr val="000000"/>
                </a:solidFill>
                <a:latin typeface="ＭＳ Ｐゴシック" pitchFamily="1" charset="-128"/>
                <a:ea typeface="ＭＳ Ｐゴシック"/>
              </a:rPr>
              <a:t>5</a:t>
            </a:r>
            <a:r>
              <a:rPr lang="ja-JP" altLang="en-US" dirty="0">
                <a:solidFill>
                  <a:srgbClr val="000000"/>
                </a:solidFill>
                <a:latin typeface="ＭＳ Ｐゴシック" pitchFamily="1" charset="-128"/>
                <a:ea typeface="ＭＳ Ｐゴシック"/>
              </a:rPr>
              <a:t>年</a:t>
            </a:r>
            <a:r>
              <a:rPr lang="en-US" altLang="ja-JP" dirty="0">
                <a:solidFill>
                  <a:srgbClr val="000000"/>
                </a:solidFill>
                <a:latin typeface="ＭＳ Ｐゴシック" pitchFamily="1" charset="-128"/>
                <a:ea typeface="ＭＳ Ｐゴシック"/>
              </a:rPr>
              <a:t>12</a:t>
            </a:r>
            <a:r>
              <a:rPr lang="ja-JP" altLang="en-US" dirty="0">
                <a:solidFill>
                  <a:srgbClr val="000000"/>
                </a:solidFill>
                <a:latin typeface="ＭＳ Ｐゴシック" pitchFamily="1" charset="-128"/>
                <a:ea typeface="ＭＳ Ｐゴシック"/>
              </a:rPr>
              <a:t>月</a:t>
            </a:r>
            <a:r>
              <a:rPr lang="en-US" altLang="ja-JP" dirty="0">
                <a:solidFill>
                  <a:srgbClr val="000000"/>
                </a:solidFill>
                <a:latin typeface="ＭＳ Ｐゴシック" pitchFamily="1" charset="-128"/>
                <a:ea typeface="ＭＳ Ｐゴシック"/>
              </a:rPr>
              <a:t>4</a:t>
            </a:r>
            <a:r>
              <a:rPr lang="ja-JP" altLang="en-US" dirty="0">
                <a:solidFill>
                  <a:srgbClr val="000000"/>
                </a:solidFill>
                <a:latin typeface="ＭＳ Ｐゴシック" pitchFamily="1" charset="-128"/>
                <a:ea typeface="ＭＳ Ｐゴシック"/>
              </a:rPr>
              <a:t>日開催）</a:t>
            </a:r>
            <a:endParaRPr kumimoji="1" lang="en-US" altLang="ja-JP" dirty="0"/>
          </a:p>
          <a:p>
            <a:r>
              <a:rPr kumimoji="1" lang="en-US" altLang="ja-JP" dirty="0"/>
              <a:t>https://www.med.or.jp/people/movement/</a:t>
            </a:r>
            <a:endParaRPr kumimoji="1" lang="ja-JP" altLang="en-US" dirty="0"/>
          </a:p>
        </p:txBody>
      </p:sp>
      <p:sp>
        <p:nvSpPr>
          <p:cNvPr id="4" name="スライド番号プレースホルダー 3"/>
          <p:cNvSpPr>
            <a:spLocks noGrp="1"/>
          </p:cNvSpPr>
          <p:nvPr>
            <p:ph type="sldNum" sz="quarter" idx="5"/>
          </p:nvPr>
        </p:nvSpPr>
        <p:spPr/>
        <p:txBody>
          <a:bodyPr/>
          <a:lstStyle/>
          <a:p>
            <a:pPr marL="0" marR="0" lvl="0" indent="0" algn="r" defTabSz="929869"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929869" rtl="0" eaLnBrk="1" fontAlgn="auto" latinLnBrk="0" hangingPunct="1">
                <a:lnSpc>
                  <a:spcPct val="100000"/>
                </a:lnSpc>
                <a:spcBef>
                  <a:spcPts val="0"/>
                </a:spcBef>
                <a:spcAft>
                  <a:spcPts val="0"/>
                </a:spcAft>
                <a:buClrTx/>
                <a:buSzTx/>
                <a:buFontTx/>
                <a:buNone/>
                <a:tabLst/>
                <a:defRPr/>
              </a:pPr>
              <a:t>27</a:t>
            </a:fld>
            <a:endPar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865357101"/>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317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AC9CAE9C-D329-1B23-F9F9-602BA95FCB5E}"/>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903520178"/>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319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AC9CAE9C-D329-1B23-F9F9-602BA95FCB5E}"/>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176952003"/>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320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44AC835D-E26E-6BD7-F28A-4683E99DA480}"/>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453345128"/>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322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723D35C3-12F8-C033-0A70-FBD35312A69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02209030"/>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323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2806A6E1-A0EE-B91A-9227-CB502B75F40B}"/>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786406812"/>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324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2806A6E1-A0EE-B91A-9227-CB502B75F40B}"/>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281031522"/>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325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2806A6E1-A0EE-B91A-9227-CB502B75F40B}"/>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737630360"/>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328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737066601"/>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329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829359676"/>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330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03352766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pPr marL="0" marR="0" lvl="0" indent="0" algn="r" defTabSz="929869"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929869" rtl="0" eaLnBrk="1" fontAlgn="auto" latinLnBrk="0" hangingPunct="1">
                <a:lnSpc>
                  <a:spcPct val="100000"/>
                </a:lnSpc>
                <a:spcBef>
                  <a:spcPts val="0"/>
                </a:spcBef>
                <a:spcAft>
                  <a:spcPts val="0"/>
                </a:spcAft>
                <a:buClrTx/>
                <a:buSzTx/>
                <a:buFontTx/>
                <a:buNone/>
                <a:tabLst/>
                <a:defRPr/>
              </a:pPr>
              <a:t>28</a:t>
            </a:fld>
            <a:endPar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040130363"/>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332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931282697"/>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333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691126721"/>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334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633119054"/>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335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484703191"/>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defTabSz="945960">
              <a:defRPr/>
            </a:pPr>
            <a:r>
              <a:rPr lang="ja-JP" altLang="en-US" dirty="0">
                <a:latin typeface="Arial"/>
                <a:ea typeface="ＭＳ Ｐゴシック"/>
              </a:rPr>
              <a:t>（出所）厚生労働省 社会保障審議会 医療保険部会（令和</a:t>
            </a:r>
            <a:r>
              <a:rPr lang="en-US" altLang="ja-JP" dirty="0">
                <a:latin typeface="Arial"/>
                <a:ea typeface="ＭＳ Ｐゴシック"/>
              </a:rPr>
              <a:t>5</a:t>
            </a:r>
            <a:r>
              <a:rPr lang="ja-JP" altLang="en-US" dirty="0">
                <a:latin typeface="Arial"/>
                <a:ea typeface="ＭＳ Ｐゴシック"/>
              </a:rPr>
              <a:t>年</a:t>
            </a:r>
            <a:r>
              <a:rPr lang="en-US" altLang="ja-JP" dirty="0">
                <a:latin typeface="Arial"/>
                <a:ea typeface="ＭＳ Ｐゴシック"/>
              </a:rPr>
              <a:t>11</a:t>
            </a:r>
            <a:r>
              <a:rPr lang="ja-JP" altLang="en-US" dirty="0">
                <a:latin typeface="Arial"/>
                <a:ea typeface="ＭＳ Ｐゴシック"/>
              </a:rPr>
              <a:t>月</a:t>
            </a:r>
            <a:r>
              <a:rPr lang="en-US" altLang="ja-JP" dirty="0">
                <a:latin typeface="Arial"/>
                <a:ea typeface="ＭＳ Ｐゴシック"/>
              </a:rPr>
              <a:t>9</a:t>
            </a:r>
            <a:r>
              <a:rPr lang="ja-JP" altLang="en-US" dirty="0">
                <a:latin typeface="Arial"/>
                <a:ea typeface="ＭＳ Ｐゴシック"/>
              </a:rPr>
              <a:t>日開催）資料</a:t>
            </a:r>
            <a:r>
              <a:rPr lang="en-US" altLang="ja-JP" dirty="0">
                <a:latin typeface="Arial"/>
                <a:ea typeface="ＭＳ Ｐゴシック"/>
              </a:rPr>
              <a:t>3</a:t>
            </a:r>
            <a:r>
              <a:rPr lang="ja-JP" altLang="en-US" dirty="0">
                <a:latin typeface="Arial"/>
                <a:ea typeface="ＭＳ Ｐゴシック"/>
              </a:rPr>
              <a:t>「入院時の食費について」</a:t>
            </a:r>
            <a:endParaRPr kumimoji="1" lang="en-US" altLang="ja-JP" dirty="0"/>
          </a:p>
          <a:p>
            <a:pPr defTabSz="945960">
              <a:defRPr/>
            </a:pPr>
            <a:r>
              <a:rPr kumimoji="1" lang="en-US" altLang="ja-JP" dirty="0"/>
              <a:t>https://www.mhlw.go.jp/content/12401000/001165397.pdf</a:t>
            </a:r>
            <a:endParaRPr kumimoji="1" lang="ja-JP" altLang="en-US" dirty="0"/>
          </a:p>
        </p:txBody>
      </p:sp>
      <p:sp>
        <p:nvSpPr>
          <p:cNvPr id="4" name="スライド番号プレースホルダー 3"/>
          <p:cNvSpPr>
            <a:spLocks noGrp="1"/>
          </p:cNvSpPr>
          <p:nvPr>
            <p:ph type="sldNum" sz="quarter" idx="5"/>
          </p:nvPr>
        </p:nvSpPr>
        <p:spPr/>
        <p:txBody>
          <a:bodyPr/>
          <a:lstStyle/>
          <a:p>
            <a:pPr defTabSz="882911">
              <a:defRPr/>
            </a:pPr>
            <a:fld id="{7A3651F4-647C-4D0A-BCAC-BCED4C3E39AC}" type="slidenum">
              <a:rPr lang="ja-JP" altLang="en-US" sz="1300">
                <a:solidFill>
                  <a:prstClr val="black"/>
                </a:solidFill>
                <a:latin typeface="Calibri"/>
                <a:ea typeface="ＭＳ Ｐゴシック" panose="020B0600070205080204" pitchFamily="50" charset="-128"/>
              </a:rPr>
              <a:pPr defTabSz="882911">
                <a:defRPr/>
              </a:pPr>
              <a:t>337</a:t>
            </a:fld>
            <a:endParaRPr lang="ja-JP" altLang="en-US" sz="1300">
              <a:solidFill>
                <a:prstClr val="black"/>
              </a:solidFill>
              <a:latin typeface="Calibri"/>
              <a:ea typeface="ＭＳ Ｐゴシック" panose="020B0600070205080204" pitchFamily="50" charset="-128"/>
            </a:endParaRPr>
          </a:p>
        </p:txBody>
      </p:sp>
    </p:spTree>
    <p:extLst>
      <p:ext uri="{BB962C8B-B14F-4D97-AF65-F5344CB8AC3E}">
        <p14:creationId xmlns:p14="http://schemas.microsoft.com/office/powerpoint/2010/main" val="184839308"/>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338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120328809"/>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339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702372939"/>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340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688080750"/>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342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2705599"/>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343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58350708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E4F6E1-6FF6-FEFA-AABD-4FB7659A5D6F}"/>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14AB25B7-BDA8-5D22-9709-974E543ACB7E}"/>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F7ADD9D1-36EE-61C3-5266-B8AA2853E23D}"/>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23101285-D9B9-EA79-19CC-461CB8B3CD8B}"/>
              </a:ext>
            </a:extLst>
          </p:cNvPr>
          <p:cNvSpPr>
            <a:spLocks noGrp="1"/>
          </p:cNvSpPr>
          <p:nvPr>
            <p:ph type="sldNum" sz="quarter" idx="5"/>
          </p:nvPr>
        </p:nvSpPr>
        <p:spPr/>
        <p:txBody>
          <a:bodyPr/>
          <a:lstStyle/>
          <a:p>
            <a:pPr marL="0" marR="0" lvl="0" indent="0" algn="r" defTabSz="883269"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883269" rtl="0" eaLnBrk="1" fontAlgn="auto" latinLnBrk="0" hangingPunct="1">
                <a:lnSpc>
                  <a:spcPct val="100000"/>
                </a:lnSpc>
                <a:spcBef>
                  <a:spcPts val="0"/>
                </a:spcBef>
                <a:spcAft>
                  <a:spcPts val="0"/>
                </a:spcAft>
                <a:buClrTx/>
                <a:buSzTx/>
                <a:buFontTx/>
                <a:buNone/>
                <a:tabLst/>
                <a:defRPr/>
              </a:pPr>
              <a:t>30</a:t>
            </a:fld>
            <a:endPar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17351855"/>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345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8D788E42-7D42-C694-5E34-40863F941DBD}"/>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253852868"/>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346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15D808D1-3D45-7D53-65C4-1C2E3507C36B}"/>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792361950"/>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348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AE0386DA-8D3B-43F5-ED89-686CD488224D}"/>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476104174"/>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349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AE0386DA-8D3B-43F5-ED89-686CD488224D}"/>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646482038"/>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AE0386DA-8D3B-43F5-ED89-686CD488224D}"/>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531168016"/>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848218920"/>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2806A6E1-A0EE-B91A-9227-CB502B75F40B}"/>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934419273"/>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8FCC8B03-E71F-BF35-772B-738B283D5C4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479679217"/>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DE0FCAB5-D41E-F146-393E-4E3D5F0DC271}"/>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009093119"/>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AE0386DA-8D3B-43F5-ED89-686CD488224D}"/>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53116801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E4F6E1-6FF6-FEFA-AABD-4FB7659A5D6F}"/>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14AB25B7-BDA8-5D22-9709-974E543ACB7E}"/>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F7ADD9D1-36EE-61C3-5266-B8AA2853E23D}"/>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23101285-D9B9-EA79-19CC-461CB8B3CD8B}"/>
              </a:ext>
            </a:extLst>
          </p:cNvPr>
          <p:cNvSpPr>
            <a:spLocks noGrp="1"/>
          </p:cNvSpPr>
          <p:nvPr>
            <p:ph type="sldNum" sz="quarter" idx="5"/>
          </p:nvPr>
        </p:nvSpPr>
        <p:spPr/>
        <p:txBody>
          <a:bodyPr/>
          <a:lstStyle/>
          <a:p>
            <a:pPr marL="0" marR="0" lvl="0" indent="0" algn="r" defTabSz="883269"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883269" rtl="0" eaLnBrk="1" fontAlgn="auto" latinLnBrk="0" hangingPunct="1">
                <a:lnSpc>
                  <a:spcPct val="100000"/>
                </a:lnSpc>
                <a:spcBef>
                  <a:spcPts val="0"/>
                </a:spcBef>
                <a:spcAft>
                  <a:spcPts val="0"/>
                </a:spcAft>
                <a:buClrTx/>
                <a:buSzTx/>
                <a:buFontTx/>
                <a:buNone/>
                <a:tabLst/>
                <a:defRPr/>
              </a:pPr>
              <a:t>31</a:t>
            </a:fld>
            <a:endPar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681970518"/>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683862405"/>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360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414826780"/>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361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596978344"/>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362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2806A6E1-A0EE-B91A-9227-CB502B75F40B}"/>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694525230"/>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363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2806A6E1-A0EE-B91A-9227-CB502B75F40B}"/>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361639452"/>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366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051773715"/>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368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6B0F369D-DA4C-2770-F581-502398A0F3F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675101451"/>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370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15D808D1-3D45-7D53-65C4-1C2E3507C36B}"/>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650891816"/>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371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092349867"/>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372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79994910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E4F6E1-6FF6-FEFA-AABD-4FB7659A5D6F}"/>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14AB25B7-BDA8-5D22-9709-974E543ACB7E}"/>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F7ADD9D1-36EE-61C3-5266-B8AA2853E23D}"/>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23101285-D9B9-EA79-19CC-461CB8B3CD8B}"/>
              </a:ext>
            </a:extLst>
          </p:cNvPr>
          <p:cNvSpPr>
            <a:spLocks noGrp="1"/>
          </p:cNvSpPr>
          <p:nvPr>
            <p:ph type="sldNum" sz="quarter" idx="5"/>
          </p:nvPr>
        </p:nvSpPr>
        <p:spPr/>
        <p:txBody>
          <a:bodyPr/>
          <a:lstStyle/>
          <a:p>
            <a:pPr marL="0" marR="0" lvl="0" indent="0" algn="r" defTabSz="883269"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883269" rtl="0" eaLnBrk="1" fontAlgn="auto" latinLnBrk="0" hangingPunct="1">
                <a:lnSpc>
                  <a:spcPct val="100000"/>
                </a:lnSpc>
                <a:spcBef>
                  <a:spcPts val="0"/>
                </a:spcBef>
                <a:spcAft>
                  <a:spcPts val="0"/>
                </a:spcAft>
                <a:buClrTx/>
                <a:buSzTx/>
                <a:buFontTx/>
                <a:buNone/>
                <a:tabLst/>
                <a:defRPr/>
              </a:pPr>
              <a:t>32</a:t>
            </a:fld>
            <a:endPar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890682745"/>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374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596278912"/>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376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822078882"/>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Espace réservé de l'image des diapositives 1"/>
          <p:cNvSpPr>
            <a:spLocks noGrp="1" noRot="1" noChangeAspect="1" noTextEdit="1"/>
          </p:cNvSpPr>
          <p:nvPr>
            <p:ph type="sldImg"/>
          </p:nvPr>
        </p:nvSpPr>
        <p:spPr>
          <a:xfrm>
            <a:off x="2220913" y="708025"/>
            <a:ext cx="5105400" cy="3535363"/>
          </a:xfrm>
          <a:ln/>
        </p:spPr>
      </p:sp>
      <p:sp>
        <p:nvSpPr>
          <p:cNvPr id="71683" name="Espace réservé des commentaires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ltLang="ja-JP">
              <a:latin typeface="Arial" panose="020B0604020202020204" pitchFamily="34" charset="0"/>
            </a:endParaRPr>
          </a:p>
        </p:txBody>
      </p:sp>
      <p:sp>
        <p:nvSpPr>
          <p:cNvPr id="71684" name="Espace réservé du pied de page 3"/>
          <p:cNvSpPr>
            <a:spLocks noGrp="1"/>
          </p:cNvSpPr>
          <p:nvPr>
            <p:ph type="ftr" sz="quarter" idx="4"/>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Garamond" panose="02020404030301010803" pitchFamily="18" charset="0"/>
              </a:defRPr>
            </a:lvl1pPr>
            <a:lvl2pPr marL="742802" indent="-285693" eaLnBrk="0" hangingPunct="0">
              <a:defRPr>
                <a:solidFill>
                  <a:schemeClr val="tx1"/>
                </a:solidFill>
                <a:latin typeface="Garamond" panose="02020404030301010803" pitchFamily="18" charset="0"/>
              </a:defRPr>
            </a:lvl2pPr>
            <a:lvl3pPr marL="1142774" indent="-228554" eaLnBrk="0" hangingPunct="0">
              <a:defRPr>
                <a:solidFill>
                  <a:schemeClr val="tx1"/>
                </a:solidFill>
                <a:latin typeface="Garamond" panose="02020404030301010803" pitchFamily="18" charset="0"/>
              </a:defRPr>
            </a:lvl3pPr>
            <a:lvl4pPr marL="1599883" indent="-228554" eaLnBrk="0" hangingPunct="0">
              <a:defRPr>
                <a:solidFill>
                  <a:schemeClr val="tx1"/>
                </a:solidFill>
                <a:latin typeface="Garamond" panose="02020404030301010803" pitchFamily="18" charset="0"/>
              </a:defRPr>
            </a:lvl4pPr>
            <a:lvl5pPr marL="2056992" indent="-228554" eaLnBrk="0" hangingPunct="0">
              <a:defRPr>
                <a:solidFill>
                  <a:schemeClr val="tx1"/>
                </a:solidFill>
                <a:latin typeface="Garamond" panose="02020404030301010803" pitchFamily="18" charset="0"/>
              </a:defRPr>
            </a:lvl5pPr>
            <a:lvl6pPr marL="2514101" indent="-228554" eaLnBrk="0" fontAlgn="base" hangingPunct="0">
              <a:spcBef>
                <a:spcPct val="0"/>
              </a:spcBef>
              <a:spcAft>
                <a:spcPct val="0"/>
              </a:spcAft>
              <a:defRPr>
                <a:solidFill>
                  <a:schemeClr val="tx1"/>
                </a:solidFill>
                <a:latin typeface="Garamond" panose="02020404030301010803" pitchFamily="18" charset="0"/>
              </a:defRPr>
            </a:lvl6pPr>
            <a:lvl7pPr marL="2971210" indent="-228554" eaLnBrk="0" fontAlgn="base" hangingPunct="0">
              <a:spcBef>
                <a:spcPct val="0"/>
              </a:spcBef>
              <a:spcAft>
                <a:spcPct val="0"/>
              </a:spcAft>
              <a:defRPr>
                <a:solidFill>
                  <a:schemeClr val="tx1"/>
                </a:solidFill>
                <a:latin typeface="Garamond" panose="02020404030301010803" pitchFamily="18" charset="0"/>
              </a:defRPr>
            </a:lvl7pPr>
            <a:lvl8pPr marL="3428321" indent="-228554" eaLnBrk="0" fontAlgn="base" hangingPunct="0">
              <a:spcBef>
                <a:spcPct val="0"/>
              </a:spcBef>
              <a:spcAft>
                <a:spcPct val="0"/>
              </a:spcAft>
              <a:defRPr>
                <a:solidFill>
                  <a:schemeClr val="tx1"/>
                </a:solidFill>
                <a:latin typeface="Garamond" panose="02020404030301010803" pitchFamily="18" charset="0"/>
              </a:defRPr>
            </a:lvl8pPr>
            <a:lvl9pPr marL="3885429" indent="-228554" eaLnBrk="0" fontAlgn="base" hangingPunct="0">
              <a:spcBef>
                <a:spcPct val="0"/>
              </a:spcBef>
              <a:spcAft>
                <a:spcPct val="0"/>
              </a:spcAft>
              <a:defRPr>
                <a:solidFill>
                  <a:schemeClr val="tx1"/>
                </a:solidFill>
                <a:latin typeface="Garamond" panose="02020404030301010803" pitchFamily="18" charset="0"/>
              </a:defRPr>
            </a:lvl9pPr>
          </a:lstStyle>
          <a:p>
            <a:pPr marL="0" marR="0" lvl="0" indent="0" algn="l" defTabSz="914321" rtl="0" eaLnBrk="1" fontAlgn="auto" latinLnBrk="0" hangingPunct="1">
              <a:lnSpc>
                <a:spcPct val="100000"/>
              </a:lnSpc>
              <a:spcBef>
                <a:spcPts val="0"/>
              </a:spcBef>
              <a:spcAft>
                <a:spcPts val="0"/>
              </a:spcAft>
              <a:buClrTx/>
              <a:buSzTx/>
              <a:buFontTx/>
              <a:buNone/>
              <a:tabLst/>
              <a:defRPr/>
            </a:pPr>
            <a:r>
              <a:rPr kumimoji="1" lang="fr-FR" altLang="ja-JP" sz="1200" b="0" i="0" u="none" strike="noStrike" kern="1200" cap="none" spc="0" normalizeH="0" baseline="0" noProof="0">
                <a:ln>
                  <a:noFill/>
                </a:ln>
                <a:solidFill>
                  <a:prstClr val="black"/>
                </a:solidFill>
                <a:effectLst/>
                <a:uLnTx/>
                <a:uFillTx/>
                <a:latin typeface="Arial" panose="020B0604020202020204" pitchFamily="34" charset="0"/>
                <a:ea typeface="游ゴシック" panose="020B0400000000000000" pitchFamily="50" charset="-128"/>
                <a:cs typeface="+mn-cs"/>
              </a:rPr>
              <a:t>EMS project - 06/09/06</a:t>
            </a:r>
          </a:p>
        </p:txBody>
      </p:sp>
      <p:sp>
        <p:nvSpPr>
          <p:cNvPr id="71685" name="Espace réservé du numéro de diapositive 4"/>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Garamond" panose="02020404030301010803" pitchFamily="18" charset="0"/>
              </a:defRPr>
            </a:lvl1pPr>
            <a:lvl2pPr marL="742802" indent="-285693" eaLnBrk="0" hangingPunct="0">
              <a:defRPr>
                <a:solidFill>
                  <a:schemeClr val="tx1"/>
                </a:solidFill>
                <a:latin typeface="Garamond" panose="02020404030301010803" pitchFamily="18" charset="0"/>
              </a:defRPr>
            </a:lvl2pPr>
            <a:lvl3pPr marL="1142774" indent="-228554" eaLnBrk="0" hangingPunct="0">
              <a:defRPr>
                <a:solidFill>
                  <a:schemeClr val="tx1"/>
                </a:solidFill>
                <a:latin typeface="Garamond" panose="02020404030301010803" pitchFamily="18" charset="0"/>
              </a:defRPr>
            </a:lvl3pPr>
            <a:lvl4pPr marL="1599883" indent="-228554" eaLnBrk="0" hangingPunct="0">
              <a:defRPr>
                <a:solidFill>
                  <a:schemeClr val="tx1"/>
                </a:solidFill>
                <a:latin typeface="Garamond" panose="02020404030301010803" pitchFamily="18" charset="0"/>
              </a:defRPr>
            </a:lvl4pPr>
            <a:lvl5pPr marL="2056992" indent="-228554" eaLnBrk="0" hangingPunct="0">
              <a:defRPr>
                <a:solidFill>
                  <a:schemeClr val="tx1"/>
                </a:solidFill>
                <a:latin typeface="Garamond" panose="02020404030301010803" pitchFamily="18" charset="0"/>
              </a:defRPr>
            </a:lvl5pPr>
            <a:lvl6pPr marL="2514101" indent="-228554" eaLnBrk="0" fontAlgn="base" hangingPunct="0">
              <a:spcBef>
                <a:spcPct val="0"/>
              </a:spcBef>
              <a:spcAft>
                <a:spcPct val="0"/>
              </a:spcAft>
              <a:defRPr>
                <a:solidFill>
                  <a:schemeClr val="tx1"/>
                </a:solidFill>
                <a:latin typeface="Garamond" panose="02020404030301010803" pitchFamily="18" charset="0"/>
              </a:defRPr>
            </a:lvl6pPr>
            <a:lvl7pPr marL="2971210" indent="-228554" eaLnBrk="0" fontAlgn="base" hangingPunct="0">
              <a:spcBef>
                <a:spcPct val="0"/>
              </a:spcBef>
              <a:spcAft>
                <a:spcPct val="0"/>
              </a:spcAft>
              <a:defRPr>
                <a:solidFill>
                  <a:schemeClr val="tx1"/>
                </a:solidFill>
                <a:latin typeface="Garamond" panose="02020404030301010803" pitchFamily="18" charset="0"/>
              </a:defRPr>
            </a:lvl7pPr>
            <a:lvl8pPr marL="3428321" indent="-228554" eaLnBrk="0" fontAlgn="base" hangingPunct="0">
              <a:spcBef>
                <a:spcPct val="0"/>
              </a:spcBef>
              <a:spcAft>
                <a:spcPct val="0"/>
              </a:spcAft>
              <a:defRPr>
                <a:solidFill>
                  <a:schemeClr val="tx1"/>
                </a:solidFill>
                <a:latin typeface="Garamond" panose="02020404030301010803" pitchFamily="18" charset="0"/>
              </a:defRPr>
            </a:lvl8pPr>
            <a:lvl9pPr marL="3885429" indent="-228554" eaLnBrk="0" fontAlgn="base" hangingPunct="0">
              <a:spcBef>
                <a:spcPct val="0"/>
              </a:spcBef>
              <a:spcAft>
                <a:spcPct val="0"/>
              </a:spcAft>
              <a:defRPr>
                <a:solidFill>
                  <a:schemeClr val="tx1"/>
                </a:solidFill>
                <a:latin typeface="Garamond" panose="02020404030301010803" pitchFamily="18" charset="0"/>
              </a:defRPr>
            </a:lvl9pPr>
          </a:lstStyle>
          <a:p>
            <a:pPr marL="0" marR="0" lvl="0" indent="0" algn="r" defTabSz="914321" rtl="0" eaLnBrk="1" fontAlgn="auto" latinLnBrk="0" hangingPunct="1">
              <a:lnSpc>
                <a:spcPct val="100000"/>
              </a:lnSpc>
              <a:spcBef>
                <a:spcPts val="0"/>
              </a:spcBef>
              <a:spcAft>
                <a:spcPts val="0"/>
              </a:spcAft>
              <a:buClrTx/>
              <a:buSzTx/>
              <a:buFontTx/>
              <a:buNone/>
              <a:tabLst/>
              <a:defRPr/>
            </a:pPr>
            <a:fld id="{44B232AD-E820-43A4-9E36-A54ADA8CB585}" type="slidenum">
              <a:rPr kumimoji="1" lang="fr-FR" altLang="ja-JP" sz="1200" b="0" i="0" u="none" strike="noStrike" kern="1200" cap="none" spc="0" normalizeH="0" baseline="0" noProof="0">
                <a:ln>
                  <a:noFill/>
                </a:ln>
                <a:solidFill>
                  <a:prstClr val="black"/>
                </a:solidFill>
                <a:effectLst/>
                <a:uLnTx/>
                <a:uFillTx/>
                <a:latin typeface="Arial" panose="020B0604020202020204" pitchFamily="34" charset="0"/>
                <a:ea typeface="游ゴシック" panose="020B0400000000000000" pitchFamily="50" charset="-128"/>
                <a:cs typeface="+mn-cs"/>
              </a:rPr>
              <a:pPr marL="0" marR="0" lvl="0" indent="0" algn="r" defTabSz="914321" rtl="0" eaLnBrk="1" fontAlgn="auto" latinLnBrk="0" hangingPunct="1">
                <a:lnSpc>
                  <a:spcPct val="100000"/>
                </a:lnSpc>
                <a:spcBef>
                  <a:spcPts val="0"/>
                </a:spcBef>
                <a:spcAft>
                  <a:spcPts val="0"/>
                </a:spcAft>
                <a:buClrTx/>
                <a:buSzTx/>
                <a:buFontTx/>
                <a:buNone/>
                <a:tabLst/>
                <a:defRPr/>
              </a:pPr>
              <a:t>377</a:t>
            </a:fld>
            <a:endParaRPr kumimoji="1" lang="fr-FR" altLang="ja-JP" sz="1200" b="0" i="0" u="none" strike="noStrike" kern="1200" cap="none" spc="0" normalizeH="0" baseline="0" noProof="0">
              <a:ln>
                <a:noFill/>
              </a:ln>
              <a:solidFill>
                <a:prstClr val="black"/>
              </a:solidFill>
              <a:effectLst/>
              <a:uLnTx/>
              <a:uFillTx/>
              <a:latin typeface="Arial" panose="020B0604020202020204" pitchFamily="34" charset="0"/>
              <a:ea typeface="游ゴシック" panose="020B0400000000000000" pitchFamily="50" charset="-128"/>
              <a:cs typeface="+mn-cs"/>
            </a:endParaRPr>
          </a:p>
        </p:txBody>
      </p:sp>
    </p:spTree>
    <p:extLst>
      <p:ext uri="{BB962C8B-B14F-4D97-AF65-F5344CB8AC3E}">
        <p14:creationId xmlns:p14="http://schemas.microsoft.com/office/powerpoint/2010/main" val="3358898366"/>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379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CC3190B1-3DFF-5841-74FE-31BBB39F3441}"/>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937371294"/>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380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173182164"/>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381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8FCC8B03-E71F-BF35-772B-738B283D5C4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927627111"/>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385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924341997"/>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389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352277267"/>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426838675"/>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98085416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pPr marL="0" marR="0" lvl="0" indent="0" algn="r" defTabSz="914331"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914331" rtl="0" eaLnBrk="1" fontAlgn="auto" latinLnBrk="0" hangingPunct="1">
                <a:lnSpc>
                  <a:spcPct val="100000"/>
                </a:lnSpc>
                <a:spcBef>
                  <a:spcPts val="0"/>
                </a:spcBef>
                <a:spcAft>
                  <a:spcPts val="0"/>
                </a:spcAft>
                <a:buClrTx/>
                <a:buSzTx/>
                <a:buFontTx/>
                <a:buNone/>
                <a:tabLst/>
                <a:defRPr/>
              </a:pPr>
              <a:t>34</a:t>
            </a:fld>
            <a:endPar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505718557"/>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547798482"/>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518325097"/>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171986180"/>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77709734"/>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u="none">
              <a:solidFill>
                <a:srgbClr val="0070C0"/>
              </a:solidFill>
              <a:latin typeface="メイリオ" panose="020B0604030504040204" pitchFamily="50" charset="-128"/>
              <a:ea typeface="メイリオ" panose="020B0604030504040204" pitchFamily="50" charset="-128"/>
            </a:endParaRPr>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59000915"/>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u="none">
              <a:solidFill>
                <a:srgbClr val="0070C0"/>
              </a:solidFill>
              <a:latin typeface="メイリオ" panose="020B0604030504040204" pitchFamily="50" charset="-128"/>
              <a:ea typeface="メイリオ" panose="020B0604030504040204" pitchFamily="50" charset="-128"/>
            </a:endParaRPr>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751223261"/>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ja-JP"/>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084671641"/>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754628935"/>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768340580"/>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26539861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○令和６年度診療報酬改定の基本方針の概要について、今般の改定における基本認識として、</a:t>
            </a:r>
            <a:endParaRPr kumimoji="1" lang="en-US" altLang="ja-JP" dirty="0"/>
          </a:p>
          <a:p>
            <a:r>
              <a:rPr kumimoji="1" lang="ja-JP" altLang="en-US" dirty="0"/>
              <a:t>・物価高騰、賃金上昇等を踏まえた対応、</a:t>
            </a:r>
            <a:endParaRPr kumimoji="1" lang="en-US" altLang="ja-JP" dirty="0"/>
          </a:p>
          <a:p>
            <a:r>
              <a:rPr kumimoji="1" lang="ja-JP" altLang="en-US" dirty="0"/>
              <a:t>・全世代型社会保障の実現や医療介護の連携強化、新興感染症等への対応、</a:t>
            </a:r>
            <a:endParaRPr kumimoji="1" lang="en-US" altLang="ja-JP" dirty="0"/>
          </a:p>
          <a:p>
            <a:r>
              <a:rPr kumimoji="1" lang="ja-JP" altLang="en-US" dirty="0"/>
              <a:t>・医療</a:t>
            </a:r>
            <a:r>
              <a:rPr kumimoji="1" lang="en-US" altLang="ja-JP" dirty="0"/>
              <a:t>DX</a:t>
            </a:r>
            <a:r>
              <a:rPr kumimoji="1" lang="ja-JP" altLang="en-US" dirty="0"/>
              <a:t>やイノベーションの推進等による質の高い医療の実現</a:t>
            </a:r>
            <a:endParaRPr kumimoji="1" lang="en-US" altLang="ja-JP" dirty="0"/>
          </a:p>
          <a:p>
            <a:r>
              <a:rPr kumimoji="1" lang="ja-JP" altLang="en-US" dirty="0"/>
              <a:t>・社会保障制度の安定性・持続可能性の確保</a:t>
            </a:r>
            <a:endParaRPr kumimoji="1" lang="en-US" altLang="ja-JP" dirty="0"/>
          </a:p>
          <a:p>
            <a:r>
              <a:rPr kumimoji="1" lang="ja-JP" altLang="en-US" dirty="0"/>
              <a:t>といった観点からに対応してまいりました。</a:t>
            </a:r>
            <a:endParaRPr kumimoji="1" lang="en-US" altLang="ja-JP" dirty="0"/>
          </a:p>
        </p:txBody>
      </p:sp>
      <p:sp>
        <p:nvSpPr>
          <p:cNvPr id="4" name="フッター プレースホルダー 3"/>
          <p:cNvSpPr>
            <a:spLocks noGrp="1"/>
          </p:cNvSpPr>
          <p:nvPr>
            <p:ph type="ftr" sz="quarter" idx="4"/>
          </p:nvPr>
        </p:nvSpPr>
        <p:spPr/>
        <p:txBody>
          <a:bodyPr/>
          <a:lstStyle/>
          <a:p>
            <a:pPr marL="0" marR="0" lvl="0" indent="0" algn="l" defTabSz="457166"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スライド番号プレースホルダー 4"/>
          <p:cNvSpPr>
            <a:spLocks noGrp="1"/>
          </p:cNvSpPr>
          <p:nvPr>
            <p:ph type="sldNum" sz="quarter" idx="5"/>
          </p:nvPr>
        </p:nvSpPr>
        <p:spPr/>
        <p:txBody>
          <a:bodyPr/>
          <a:lstStyle/>
          <a:p>
            <a:pPr marL="0" marR="0" lvl="0" indent="0" algn="r" defTabSz="457166" rtl="0" eaLnBrk="1" fontAlgn="auto" latinLnBrk="0" hangingPunct="1">
              <a:lnSpc>
                <a:spcPct val="100000"/>
              </a:lnSpc>
              <a:spcBef>
                <a:spcPts val="0"/>
              </a:spcBef>
              <a:spcAft>
                <a:spcPts val="0"/>
              </a:spcAft>
              <a:buClrTx/>
              <a:buSzTx/>
              <a:buFontTx/>
              <a:buNone/>
              <a:tabLst/>
              <a:defRPr/>
            </a:pPr>
            <a:fld id="{CF00EA60-74F3-4C62-9197-4E304052D6BA}" type="slidenum">
              <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457166" rtl="0" eaLnBrk="1" fontAlgn="auto" latinLnBrk="0" hangingPunct="1">
                <a:lnSpc>
                  <a:spcPct val="100000"/>
                </a:lnSpc>
                <a:spcBef>
                  <a:spcPts val="0"/>
                </a:spcBef>
                <a:spcAft>
                  <a:spcPts val="0"/>
                </a:spcAft>
                <a:buClrTx/>
                <a:buSzTx/>
                <a:buFontTx/>
                <a:buNone/>
                <a:tabLst/>
                <a:defRPr/>
              </a:pPr>
              <a:t>35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587581263"/>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554373816"/>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410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137308403"/>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412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239543053"/>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413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277055837"/>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414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865066587"/>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415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927129402"/>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418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274040176"/>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フッター プレースホルダー 3"/>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スライド番号プレースホルダー 4"/>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CF00EA60-74F3-4C62-9197-4E304052D6BA}"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419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830180557"/>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423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576431119"/>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429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26028578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a:xfrm>
            <a:off x="682625" y="736600"/>
            <a:ext cx="5299075" cy="3668713"/>
          </a:xfrm>
        </p:spPr>
      </p:sp>
      <p:sp>
        <p:nvSpPr>
          <p:cNvPr id="3" name="ノート プレースホルダ 2"/>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128930301"/>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340419024"/>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728557418"/>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D13AE529-1708-AE0E-637E-2376CB331AA3}"/>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36098594"/>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498670088"/>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185141940"/>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312052201"/>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8FCC8B03-E71F-BF35-772B-738B283D5C4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357876104"/>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8FCC8B03-E71F-BF35-772B-738B283D5C4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093444782"/>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441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8FCC8B03-E71F-BF35-772B-738B283D5C4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164242194"/>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442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29728316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934F5F-AB13-B492-BBD8-C15B15EBD94E}"/>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2B5DBF2D-98BE-9F5F-C349-CB3DF67EE15F}"/>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5E51D8E9-C72E-A661-23E1-75828A2B3D6F}"/>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75DEAEA0-55A4-E204-9D57-00064809E6DA}"/>
              </a:ext>
            </a:extLst>
          </p:cNvPr>
          <p:cNvSpPr>
            <a:spLocks noGrp="1"/>
          </p:cNvSpPr>
          <p:nvPr>
            <p:ph type="sldNum" sz="quarter" idx="5"/>
          </p:nvPr>
        </p:nvSpPr>
        <p:spPr/>
        <p:txBody>
          <a:bodyPr/>
          <a:lstStyle/>
          <a:p>
            <a:pPr marL="0" marR="0" lvl="0" indent="0" algn="r" defTabSz="883269"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883269" rtl="0" eaLnBrk="1" fontAlgn="auto" latinLnBrk="0" hangingPunct="1">
                <a:lnSpc>
                  <a:spcPct val="100000"/>
                </a:lnSpc>
                <a:spcBef>
                  <a:spcPts val="0"/>
                </a:spcBef>
                <a:spcAft>
                  <a:spcPts val="0"/>
                </a:spcAft>
                <a:buClrTx/>
                <a:buSzTx/>
                <a:buFontTx/>
                <a:buNone/>
                <a:tabLst/>
                <a:defRPr/>
              </a:pPr>
              <a:t>6</a:t>
            </a:fld>
            <a:endPar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41429172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CDC90B-0659-6660-4ADB-E0737EA996C7}"/>
            </a:ext>
          </a:extLst>
        </p:cNvPr>
        <p:cNvGrpSpPr/>
        <p:nvPr/>
      </p:nvGrpSpPr>
      <p:grpSpPr>
        <a:xfrm>
          <a:off x="0" y="0"/>
          <a:ext cx="0" cy="0"/>
          <a:chOff x="0" y="0"/>
          <a:chExt cx="0" cy="0"/>
        </a:xfrm>
      </p:grpSpPr>
      <p:sp>
        <p:nvSpPr>
          <p:cNvPr id="2" name="スライド イメージ プレースホルダ 1">
            <a:extLst>
              <a:ext uri="{FF2B5EF4-FFF2-40B4-BE49-F238E27FC236}">
                <a16:creationId xmlns:a16="http://schemas.microsoft.com/office/drawing/2014/main" id="{513C9420-5D88-F307-62F4-AAB912963A50}"/>
              </a:ext>
            </a:extLst>
          </p:cNvPr>
          <p:cNvSpPr>
            <a:spLocks noGrp="1" noRot="1" noChangeAspect="1"/>
          </p:cNvSpPr>
          <p:nvPr>
            <p:ph type="sldImg"/>
          </p:nvPr>
        </p:nvSpPr>
        <p:spPr>
          <a:xfrm>
            <a:off x="682625" y="736600"/>
            <a:ext cx="5299075" cy="3668713"/>
          </a:xfrm>
        </p:spPr>
      </p:sp>
      <p:sp>
        <p:nvSpPr>
          <p:cNvPr id="3" name="ノート プレースホルダ 2">
            <a:extLst>
              <a:ext uri="{FF2B5EF4-FFF2-40B4-BE49-F238E27FC236}">
                <a16:creationId xmlns:a16="http://schemas.microsoft.com/office/drawing/2014/main" id="{C2126D2A-EB54-764E-3D84-F373D6F722C4}"/>
              </a:ext>
            </a:extLst>
          </p:cNvPr>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1849322234"/>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444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337313673"/>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448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334794117"/>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449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92910314"/>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450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072894902"/>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451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283600173"/>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453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211407642"/>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454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288481971"/>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455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999772334"/>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フッター プレースホルダー 3"/>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スライド番号プレースホルダー 4"/>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CF00EA60-74F3-4C62-9197-4E304052D6BA}"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457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530248248"/>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458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32494590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B74BCE-DEC8-62C7-B569-6D5E0A8F0440}"/>
            </a:ext>
          </a:extLst>
        </p:cNvPr>
        <p:cNvGrpSpPr/>
        <p:nvPr/>
      </p:nvGrpSpPr>
      <p:grpSpPr>
        <a:xfrm>
          <a:off x="0" y="0"/>
          <a:ext cx="0" cy="0"/>
          <a:chOff x="0" y="0"/>
          <a:chExt cx="0" cy="0"/>
        </a:xfrm>
      </p:grpSpPr>
      <p:sp>
        <p:nvSpPr>
          <p:cNvPr id="2" name="スライド イメージ プレースホルダ 1">
            <a:extLst>
              <a:ext uri="{FF2B5EF4-FFF2-40B4-BE49-F238E27FC236}">
                <a16:creationId xmlns:a16="http://schemas.microsoft.com/office/drawing/2014/main" id="{0968C757-A28E-D92A-DA85-68262984540C}"/>
              </a:ext>
            </a:extLst>
          </p:cNvPr>
          <p:cNvSpPr>
            <a:spLocks noGrp="1" noRot="1" noChangeAspect="1"/>
          </p:cNvSpPr>
          <p:nvPr>
            <p:ph type="sldImg"/>
          </p:nvPr>
        </p:nvSpPr>
        <p:spPr>
          <a:xfrm>
            <a:off x="682625" y="736600"/>
            <a:ext cx="5299075" cy="3668713"/>
          </a:xfrm>
        </p:spPr>
      </p:sp>
      <p:sp>
        <p:nvSpPr>
          <p:cNvPr id="3" name="ノート プレースホルダ 2">
            <a:extLst>
              <a:ext uri="{FF2B5EF4-FFF2-40B4-BE49-F238E27FC236}">
                <a16:creationId xmlns:a16="http://schemas.microsoft.com/office/drawing/2014/main" id="{BD3A45E5-878B-FB1A-D383-6AB6D34E69E3}"/>
              </a:ext>
            </a:extLst>
          </p:cNvPr>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3046216022"/>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460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8FCC8B03-E71F-BF35-772B-738B283D5C4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983993458"/>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461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8FCC8B03-E71F-BF35-772B-738B283D5C4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382211570"/>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463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868392694"/>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465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92386671"/>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466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966304707"/>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469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01641625"/>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470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186058218"/>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471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607653387"/>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472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291284286"/>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473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48376646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0A4C20-5267-74DB-2616-2E5F989EC877}"/>
            </a:ext>
          </a:extLst>
        </p:cNvPr>
        <p:cNvGrpSpPr/>
        <p:nvPr/>
      </p:nvGrpSpPr>
      <p:grpSpPr>
        <a:xfrm>
          <a:off x="0" y="0"/>
          <a:ext cx="0" cy="0"/>
          <a:chOff x="0" y="0"/>
          <a:chExt cx="0" cy="0"/>
        </a:xfrm>
      </p:grpSpPr>
      <p:sp>
        <p:nvSpPr>
          <p:cNvPr id="2" name="スライド イメージ プレースホルダ 1">
            <a:extLst>
              <a:ext uri="{FF2B5EF4-FFF2-40B4-BE49-F238E27FC236}">
                <a16:creationId xmlns:a16="http://schemas.microsoft.com/office/drawing/2014/main" id="{F5DE4A38-735E-39A9-402A-52C70C2B516A}"/>
              </a:ext>
            </a:extLst>
          </p:cNvPr>
          <p:cNvSpPr>
            <a:spLocks noGrp="1" noRot="1" noChangeAspect="1"/>
          </p:cNvSpPr>
          <p:nvPr>
            <p:ph type="sldImg"/>
          </p:nvPr>
        </p:nvSpPr>
        <p:spPr>
          <a:xfrm>
            <a:off x="682625" y="736600"/>
            <a:ext cx="5299075" cy="3668713"/>
          </a:xfrm>
        </p:spPr>
      </p:sp>
      <p:sp>
        <p:nvSpPr>
          <p:cNvPr id="3" name="ノート プレースホルダ 2">
            <a:extLst>
              <a:ext uri="{FF2B5EF4-FFF2-40B4-BE49-F238E27FC236}">
                <a16:creationId xmlns:a16="http://schemas.microsoft.com/office/drawing/2014/main" id="{DFAC3339-2E8E-AF4F-6776-81231247C509}"/>
              </a:ext>
            </a:extLst>
          </p:cNvPr>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2850422821"/>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474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778930737"/>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475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341487055"/>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478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9CBA658C-CA94-82CA-476D-7F85BC2954BD}"/>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44678126"/>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479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8FCC8B03-E71F-BF35-772B-738B283D5C4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948927348"/>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480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930895898"/>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483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2806A6E1-A0EE-B91A-9227-CB502B75F40B}"/>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602120721"/>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484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2806A6E1-A0EE-B91A-9227-CB502B75F40B}"/>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854576218"/>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485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2806A6E1-A0EE-B91A-9227-CB502B75F40B}"/>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702486898"/>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487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2806A6E1-A0EE-B91A-9227-CB502B75F40B}"/>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157179767"/>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488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2806A6E1-A0EE-B91A-9227-CB502B75F40B}"/>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05661140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3F1516F-5393-2E48-6A3D-82E1E08C7FCB}"/>
            </a:ext>
          </a:extLst>
        </p:cNvPr>
        <p:cNvGrpSpPr/>
        <p:nvPr/>
      </p:nvGrpSpPr>
      <p:grpSpPr>
        <a:xfrm>
          <a:off x="0" y="0"/>
          <a:ext cx="0" cy="0"/>
          <a:chOff x="0" y="0"/>
          <a:chExt cx="0" cy="0"/>
        </a:xfrm>
      </p:grpSpPr>
      <p:sp>
        <p:nvSpPr>
          <p:cNvPr id="2" name="スライド イメージ プレースホルダ 1">
            <a:extLst>
              <a:ext uri="{FF2B5EF4-FFF2-40B4-BE49-F238E27FC236}">
                <a16:creationId xmlns:a16="http://schemas.microsoft.com/office/drawing/2014/main" id="{9911D407-FB16-DECD-D2EB-5C2210CFD60E}"/>
              </a:ext>
            </a:extLst>
          </p:cNvPr>
          <p:cNvSpPr>
            <a:spLocks noGrp="1" noRot="1" noChangeAspect="1"/>
          </p:cNvSpPr>
          <p:nvPr>
            <p:ph type="sldImg"/>
          </p:nvPr>
        </p:nvSpPr>
        <p:spPr>
          <a:xfrm>
            <a:off x="682625" y="736600"/>
            <a:ext cx="5299075" cy="3668713"/>
          </a:xfrm>
        </p:spPr>
      </p:sp>
      <p:sp>
        <p:nvSpPr>
          <p:cNvPr id="3" name="ノート プレースホルダ 2">
            <a:extLst>
              <a:ext uri="{FF2B5EF4-FFF2-40B4-BE49-F238E27FC236}">
                <a16:creationId xmlns:a16="http://schemas.microsoft.com/office/drawing/2014/main" id="{168141CB-46A4-B6B2-4B80-59474DAB235F}"/>
              </a:ext>
            </a:extLst>
          </p:cNvPr>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1699503702"/>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200" b="0" i="0" u="none" strike="noStrike" kern="0" cap="none" spc="0" normalizeH="0" baseline="0" noProof="0">
              <a:ln>
                <a:noFill/>
              </a:ln>
              <a:solidFill>
                <a:prstClr val="black"/>
              </a:solidFill>
              <a:effectLst/>
              <a:uLnTx/>
              <a:uFillTx/>
              <a:latin typeface="+mn-ea"/>
              <a:cs typeface="+mn-cs"/>
            </a:endParaRPr>
          </a:p>
        </p:txBody>
      </p:sp>
      <p:sp>
        <p:nvSpPr>
          <p:cNvPr id="4" name="フッター プレースホルダー 3"/>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スライド番号プレースホルダー 4"/>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CF00EA60-74F3-4C62-9197-4E304052D6BA}"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490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25151506"/>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502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43321734"/>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505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8BE81958-90D0-316F-0584-A16BF552D3C8}"/>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26983"/>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506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C2418C70-EFBD-A479-4E8C-DBCBFC15645D}"/>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169762559"/>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507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249982925"/>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D9E271-3E40-FB41-939D-7F90B5384DE3}"/>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B3AA9CD9-AE7F-72D0-E704-04D974450497}"/>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D2EDF468-609C-022C-EA0D-04CE0418E510}"/>
              </a:ext>
            </a:extLst>
          </p:cNvPr>
          <p:cNvSpPr>
            <a:spLocks noGrp="1"/>
          </p:cNvSpPr>
          <p:nvPr>
            <p:ph type="body" idx="1"/>
          </p:nvPr>
        </p:nvSpPr>
        <p:spPr/>
        <p:txBody>
          <a:bodyPr/>
          <a:lstStyle/>
          <a:p>
            <a:endParaRPr lang="en-US" altLang="ja-JP"/>
          </a:p>
        </p:txBody>
      </p:sp>
      <p:sp>
        <p:nvSpPr>
          <p:cNvPr id="4" name="スライド番号プレースホルダー 3">
            <a:extLst>
              <a:ext uri="{FF2B5EF4-FFF2-40B4-BE49-F238E27FC236}">
                <a16:creationId xmlns:a16="http://schemas.microsoft.com/office/drawing/2014/main" id="{627B6BC3-4567-29C2-E038-A7D67921ED30}"/>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401664FB-10D7-4B99-9C26-BDEC793CF707}"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509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260327879"/>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510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085746492"/>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521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618071333"/>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522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570347192"/>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524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92087825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293904-43E3-1A51-B674-1A5A08C4A159}"/>
            </a:ext>
          </a:extLst>
        </p:cNvPr>
        <p:cNvGrpSpPr/>
        <p:nvPr/>
      </p:nvGrpSpPr>
      <p:grpSpPr>
        <a:xfrm>
          <a:off x="0" y="0"/>
          <a:ext cx="0" cy="0"/>
          <a:chOff x="0" y="0"/>
          <a:chExt cx="0" cy="0"/>
        </a:xfrm>
      </p:grpSpPr>
      <p:sp>
        <p:nvSpPr>
          <p:cNvPr id="2" name="スライド イメージ プレースホルダ 1">
            <a:extLst>
              <a:ext uri="{FF2B5EF4-FFF2-40B4-BE49-F238E27FC236}">
                <a16:creationId xmlns:a16="http://schemas.microsoft.com/office/drawing/2014/main" id="{AD5F51F2-6561-A31C-4417-17D29256E9FE}"/>
              </a:ext>
            </a:extLst>
          </p:cNvPr>
          <p:cNvSpPr>
            <a:spLocks noGrp="1" noRot="1" noChangeAspect="1"/>
          </p:cNvSpPr>
          <p:nvPr>
            <p:ph type="sldImg"/>
          </p:nvPr>
        </p:nvSpPr>
        <p:spPr>
          <a:xfrm>
            <a:off x="682625" y="736600"/>
            <a:ext cx="5299075" cy="3668713"/>
          </a:xfrm>
        </p:spPr>
      </p:sp>
      <p:sp>
        <p:nvSpPr>
          <p:cNvPr id="3" name="ノート プレースホルダ 2">
            <a:extLst>
              <a:ext uri="{FF2B5EF4-FFF2-40B4-BE49-F238E27FC236}">
                <a16:creationId xmlns:a16="http://schemas.microsoft.com/office/drawing/2014/main" id="{1D9109C7-6F1B-E779-BD32-6BC388E30466}"/>
              </a:ext>
            </a:extLst>
          </p:cNvPr>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3043622195"/>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525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116431635"/>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526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578179443"/>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527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752925416"/>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528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126358139"/>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529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770201158"/>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530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240378514"/>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531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411799538"/>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532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019868218"/>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34677E-D32E-7A73-74D8-B28D65242CDA}"/>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5C33D283-1230-05A4-9858-5E0BAF396B77}"/>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521EEB69-6E69-E1D7-2371-DC5ED277BC95}"/>
              </a:ext>
            </a:extLst>
          </p:cNvPr>
          <p:cNvSpPr>
            <a:spLocks noGrp="1"/>
          </p:cNvSpPr>
          <p:nvPr>
            <p:ph type="body" idx="1"/>
          </p:nvPr>
        </p:nvSpPr>
        <p:spPr/>
        <p:txBody>
          <a:bodyPr/>
          <a:lstStyle/>
          <a:p>
            <a:endParaRPr lang="ja-JP" altLang="en-US"/>
          </a:p>
        </p:txBody>
      </p:sp>
      <p:sp>
        <p:nvSpPr>
          <p:cNvPr id="4" name="スライド番号プレースホルダー 3">
            <a:extLst>
              <a:ext uri="{FF2B5EF4-FFF2-40B4-BE49-F238E27FC236}">
                <a16:creationId xmlns:a16="http://schemas.microsoft.com/office/drawing/2014/main" id="{B9AD9757-FB98-28A5-252C-29C77D9C7F83}"/>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533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392252997"/>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584638-867F-3E1A-1C87-A2770F2BA252}"/>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A0FD14F5-6C04-4834-12B0-0E1AB055DDA2}"/>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5ACB8648-AD2C-E137-54A4-F2CF7C88180A}"/>
              </a:ext>
            </a:extLst>
          </p:cNvPr>
          <p:cNvSpPr>
            <a:spLocks noGrp="1"/>
          </p:cNvSpPr>
          <p:nvPr>
            <p:ph type="body" idx="1"/>
          </p:nvPr>
        </p:nvSpPr>
        <p:spPr/>
        <p:txBody>
          <a:bodyPr/>
          <a:lstStyle/>
          <a:p>
            <a:endParaRPr lang="ja-JP" altLang="en-US"/>
          </a:p>
        </p:txBody>
      </p:sp>
      <p:sp>
        <p:nvSpPr>
          <p:cNvPr id="4" name="スライド番号プレースホルダー 3">
            <a:extLst>
              <a:ext uri="{FF2B5EF4-FFF2-40B4-BE49-F238E27FC236}">
                <a16:creationId xmlns:a16="http://schemas.microsoft.com/office/drawing/2014/main" id="{F93EB60A-7DB7-FEAB-7D75-DC2FA9445545}"/>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534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16868496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3AD57B-228C-88B5-4DE4-7CFACFD91DEE}"/>
            </a:ext>
          </a:extLst>
        </p:cNvPr>
        <p:cNvGrpSpPr/>
        <p:nvPr/>
      </p:nvGrpSpPr>
      <p:grpSpPr>
        <a:xfrm>
          <a:off x="0" y="0"/>
          <a:ext cx="0" cy="0"/>
          <a:chOff x="0" y="0"/>
          <a:chExt cx="0" cy="0"/>
        </a:xfrm>
      </p:grpSpPr>
      <p:sp>
        <p:nvSpPr>
          <p:cNvPr id="2" name="スライド イメージ プレースホルダ 1">
            <a:extLst>
              <a:ext uri="{FF2B5EF4-FFF2-40B4-BE49-F238E27FC236}">
                <a16:creationId xmlns:a16="http://schemas.microsoft.com/office/drawing/2014/main" id="{5DD33CBE-9EB3-F0D2-30C4-22180514DCBC}"/>
              </a:ext>
            </a:extLst>
          </p:cNvPr>
          <p:cNvSpPr>
            <a:spLocks noGrp="1" noRot="1" noChangeAspect="1"/>
          </p:cNvSpPr>
          <p:nvPr>
            <p:ph type="sldImg"/>
          </p:nvPr>
        </p:nvSpPr>
        <p:spPr>
          <a:xfrm>
            <a:off x="682625" y="736600"/>
            <a:ext cx="5299075" cy="3668713"/>
          </a:xfrm>
        </p:spPr>
      </p:sp>
      <p:sp>
        <p:nvSpPr>
          <p:cNvPr id="3" name="ノート プレースホルダ 2">
            <a:extLst>
              <a:ext uri="{FF2B5EF4-FFF2-40B4-BE49-F238E27FC236}">
                <a16:creationId xmlns:a16="http://schemas.microsoft.com/office/drawing/2014/main" id="{7B42498E-F02B-F741-EBFE-59ABFA22040E}"/>
              </a:ext>
            </a:extLst>
          </p:cNvPr>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2838297113"/>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721821-DED8-896F-AAFA-40FA1EA19961}"/>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BF0D08E2-A2B0-3A19-67BF-0299B7DCB3BA}"/>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2C258DE6-CF8C-B321-6A9A-E50E39180BEE}"/>
              </a:ext>
            </a:extLst>
          </p:cNvPr>
          <p:cNvSpPr>
            <a:spLocks noGrp="1"/>
          </p:cNvSpPr>
          <p:nvPr>
            <p:ph type="body" idx="1"/>
          </p:nvPr>
        </p:nvSpPr>
        <p:spPr/>
        <p:txBody>
          <a:bodyPr/>
          <a:lstStyle/>
          <a:p>
            <a:endParaRPr lang="ja-JP" altLang="en-US"/>
          </a:p>
        </p:txBody>
      </p:sp>
      <p:sp>
        <p:nvSpPr>
          <p:cNvPr id="4" name="スライド番号プレースホルダー 3">
            <a:extLst>
              <a:ext uri="{FF2B5EF4-FFF2-40B4-BE49-F238E27FC236}">
                <a16:creationId xmlns:a16="http://schemas.microsoft.com/office/drawing/2014/main" id="{4E8F52D9-F7DD-C0B6-8FB2-73A152EFD5EE}"/>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535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43762737"/>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D8688B-9513-A8DB-D440-F7CC65E1953B}"/>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2D91E9C6-6425-E4CC-4143-06B23D904B7C}"/>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3C147D9B-C718-2F47-5541-708C045DD011}"/>
              </a:ext>
            </a:extLst>
          </p:cNvPr>
          <p:cNvSpPr>
            <a:spLocks noGrp="1"/>
          </p:cNvSpPr>
          <p:nvPr>
            <p:ph type="body" idx="1"/>
          </p:nvPr>
        </p:nvSpPr>
        <p:spPr/>
        <p:txBody>
          <a:bodyPr/>
          <a:lstStyle/>
          <a:p>
            <a:endParaRPr lang="ja-JP" altLang="en-US"/>
          </a:p>
        </p:txBody>
      </p:sp>
      <p:sp>
        <p:nvSpPr>
          <p:cNvPr id="4" name="スライド番号プレースホルダー 3">
            <a:extLst>
              <a:ext uri="{FF2B5EF4-FFF2-40B4-BE49-F238E27FC236}">
                <a16:creationId xmlns:a16="http://schemas.microsoft.com/office/drawing/2014/main" id="{551F6115-747E-F917-3BAF-DCC7F543D5AD}"/>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536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869458499"/>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537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796625209"/>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538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88988472"/>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539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388284266"/>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540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908018005"/>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541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955485229"/>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542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560109086"/>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543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847570775"/>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544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30313949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3E1C13-2BB1-679D-2FBF-505AFCD564BE}"/>
            </a:ext>
          </a:extLst>
        </p:cNvPr>
        <p:cNvGrpSpPr/>
        <p:nvPr/>
      </p:nvGrpSpPr>
      <p:grpSpPr>
        <a:xfrm>
          <a:off x="0" y="0"/>
          <a:ext cx="0" cy="0"/>
          <a:chOff x="0" y="0"/>
          <a:chExt cx="0" cy="0"/>
        </a:xfrm>
      </p:grpSpPr>
      <p:sp>
        <p:nvSpPr>
          <p:cNvPr id="2" name="スライド イメージ プレースホルダ 1">
            <a:extLst>
              <a:ext uri="{FF2B5EF4-FFF2-40B4-BE49-F238E27FC236}">
                <a16:creationId xmlns:a16="http://schemas.microsoft.com/office/drawing/2014/main" id="{8D807796-1F30-7150-E68A-FDF202E1A15E}"/>
              </a:ext>
            </a:extLst>
          </p:cNvPr>
          <p:cNvSpPr>
            <a:spLocks noGrp="1" noRot="1" noChangeAspect="1"/>
          </p:cNvSpPr>
          <p:nvPr>
            <p:ph type="sldImg"/>
          </p:nvPr>
        </p:nvSpPr>
        <p:spPr>
          <a:xfrm>
            <a:off x="682625" y="736600"/>
            <a:ext cx="5299075" cy="3668713"/>
          </a:xfrm>
        </p:spPr>
      </p:sp>
      <p:sp>
        <p:nvSpPr>
          <p:cNvPr id="3" name="ノート プレースホルダ 2">
            <a:extLst>
              <a:ext uri="{FF2B5EF4-FFF2-40B4-BE49-F238E27FC236}">
                <a16:creationId xmlns:a16="http://schemas.microsoft.com/office/drawing/2014/main" id="{03A2D70E-255F-17C0-F33D-6DBE36CE3E7C}"/>
              </a:ext>
            </a:extLst>
          </p:cNvPr>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1477614231"/>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545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018535249"/>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546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575453548"/>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547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553968308"/>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548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584733700"/>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549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40824028"/>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550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365590831"/>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551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912671735"/>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552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354552808"/>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554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AE0386DA-8D3B-43F5-ED89-686CD488224D}"/>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420778865"/>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555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272966560"/>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4E129A-1D75-06E9-59FD-F88546E1DFB9}"/>
            </a:ext>
          </a:extLst>
        </p:cNvPr>
        <p:cNvGrpSpPr/>
        <p:nvPr/>
      </p:nvGrpSpPr>
      <p:grpSpPr>
        <a:xfrm>
          <a:off x="0" y="0"/>
          <a:ext cx="0" cy="0"/>
          <a:chOff x="0" y="0"/>
          <a:chExt cx="0" cy="0"/>
        </a:xfrm>
      </p:grpSpPr>
      <p:sp>
        <p:nvSpPr>
          <p:cNvPr id="2" name="スライド イメージ プレースホルダ 1">
            <a:extLst>
              <a:ext uri="{FF2B5EF4-FFF2-40B4-BE49-F238E27FC236}">
                <a16:creationId xmlns:a16="http://schemas.microsoft.com/office/drawing/2014/main" id="{D5CA83BC-50AE-C1B9-83FD-CAC807F57902}"/>
              </a:ext>
            </a:extLst>
          </p:cNvPr>
          <p:cNvSpPr>
            <a:spLocks noGrp="1" noRot="1" noChangeAspect="1"/>
          </p:cNvSpPr>
          <p:nvPr>
            <p:ph type="sldImg"/>
          </p:nvPr>
        </p:nvSpPr>
        <p:spPr>
          <a:xfrm>
            <a:off x="682625" y="736600"/>
            <a:ext cx="5299075" cy="3668713"/>
          </a:xfrm>
        </p:spPr>
      </p:sp>
      <p:sp>
        <p:nvSpPr>
          <p:cNvPr id="3" name="ノート プレースホルダ 2">
            <a:extLst>
              <a:ext uri="{FF2B5EF4-FFF2-40B4-BE49-F238E27FC236}">
                <a16:creationId xmlns:a16="http://schemas.microsoft.com/office/drawing/2014/main" id="{299788B8-3E2F-66DE-B9D8-A7F537951EE6}"/>
              </a:ext>
            </a:extLst>
          </p:cNvPr>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3062415151"/>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556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825802410"/>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321" rtl="0" eaLnBrk="1" fontAlgn="auto" latinLnBrk="0" hangingPunct="1">
              <a:lnSpc>
                <a:spcPct val="100000"/>
              </a:lnSpc>
              <a:spcBef>
                <a:spcPts val="0"/>
              </a:spcBef>
              <a:spcAft>
                <a:spcPts val="0"/>
              </a:spcAft>
              <a:buClrTx/>
              <a:buSzTx/>
              <a:buFontTx/>
              <a:buNone/>
              <a:tabLst/>
              <a:defRPr/>
            </a:pPr>
            <a:fld id="{96AC9331-FD0E-4D84-8757-073662E1CEDF}" type="slidenum">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914321" rtl="0" eaLnBrk="1" fontAlgn="auto" latinLnBrk="0" hangingPunct="1">
                <a:lnSpc>
                  <a:spcPct val="100000"/>
                </a:lnSpc>
                <a:spcBef>
                  <a:spcPts val="0"/>
                </a:spcBef>
                <a:spcAft>
                  <a:spcPts val="0"/>
                </a:spcAft>
                <a:buClrTx/>
                <a:buSzTx/>
                <a:buFontTx/>
                <a:buNone/>
                <a:tabLst/>
                <a:defRPr/>
              </a:pPr>
              <a:t>557</a:t>
            </a:fld>
            <a:endPar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987741431"/>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558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AE0386DA-8D3B-43F5-ED89-686CD488224D}"/>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077840570"/>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559</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AE0386DA-8D3B-43F5-ED89-686CD488224D}"/>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815526094"/>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560</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AE0386DA-8D3B-43F5-ED89-686CD488224D}"/>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137204136"/>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562</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22585170"/>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563</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478704307"/>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564</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2331180554"/>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565</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926326015"/>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566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39621383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282575-3BFB-F1D2-5EF1-D9843DADF72F}"/>
            </a:ext>
          </a:extLst>
        </p:cNvPr>
        <p:cNvGrpSpPr/>
        <p:nvPr/>
      </p:nvGrpSpPr>
      <p:grpSpPr>
        <a:xfrm>
          <a:off x="0" y="0"/>
          <a:ext cx="0" cy="0"/>
          <a:chOff x="0" y="0"/>
          <a:chExt cx="0" cy="0"/>
        </a:xfrm>
      </p:grpSpPr>
      <p:sp>
        <p:nvSpPr>
          <p:cNvPr id="2" name="スライド イメージ プレースホルダ 1">
            <a:extLst>
              <a:ext uri="{FF2B5EF4-FFF2-40B4-BE49-F238E27FC236}">
                <a16:creationId xmlns:a16="http://schemas.microsoft.com/office/drawing/2014/main" id="{EE05B1F8-58B6-950F-F5EF-A080BAFCB717}"/>
              </a:ext>
            </a:extLst>
          </p:cNvPr>
          <p:cNvSpPr>
            <a:spLocks noGrp="1" noRot="1" noChangeAspect="1"/>
          </p:cNvSpPr>
          <p:nvPr>
            <p:ph type="sldImg"/>
          </p:nvPr>
        </p:nvSpPr>
        <p:spPr>
          <a:xfrm>
            <a:off x="682625" y="736600"/>
            <a:ext cx="5299075" cy="3668713"/>
          </a:xfrm>
        </p:spPr>
      </p:sp>
      <p:sp>
        <p:nvSpPr>
          <p:cNvPr id="3" name="ノート プレースホルダ 2">
            <a:extLst>
              <a:ext uri="{FF2B5EF4-FFF2-40B4-BE49-F238E27FC236}">
                <a16:creationId xmlns:a16="http://schemas.microsoft.com/office/drawing/2014/main" id="{FCAA4552-AD8B-BD3F-E43C-752F099C894C}"/>
              </a:ext>
            </a:extLst>
          </p:cNvPr>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2340381287"/>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567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AE0386DA-8D3B-43F5-ED89-686CD488224D}"/>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621614079"/>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568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フッター プレースホルダー 4">
            <a:extLst>
              <a:ext uri="{FF2B5EF4-FFF2-40B4-BE49-F238E27FC236}">
                <a16:creationId xmlns:a16="http://schemas.microsoft.com/office/drawing/2014/main" id="{AE0386DA-8D3B-43F5-ED89-686CD488224D}"/>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1704933117"/>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571</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623952594"/>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2914650" y="549275"/>
            <a:ext cx="3963988" cy="2744788"/>
          </a:xfrm>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61886616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2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90588276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934F5F-AB13-B492-BBD8-C15B15EBD94E}"/>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2B5DBF2D-98BE-9F5F-C349-CB3DF67EE15F}"/>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5E51D8E9-C72E-A661-23E1-75828A2B3D6F}"/>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75DEAEA0-55A4-E204-9D57-00064809E6DA}"/>
              </a:ext>
            </a:extLst>
          </p:cNvPr>
          <p:cNvSpPr>
            <a:spLocks noGrp="1"/>
          </p:cNvSpPr>
          <p:nvPr>
            <p:ph type="sldNum" sz="quarter" idx="5"/>
          </p:nvPr>
        </p:nvSpPr>
        <p:spPr/>
        <p:txBody>
          <a:bodyPr/>
          <a:lstStyle/>
          <a:p>
            <a:pPr marL="0" marR="0" lvl="0" indent="0" algn="r" defTabSz="883269"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883269" rtl="0" eaLnBrk="1" fontAlgn="auto" latinLnBrk="0" hangingPunct="1">
                <a:lnSpc>
                  <a:spcPct val="100000"/>
                </a:lnSpc>
                <a:spcBef>
                  <a:spcPts val="0"/>
                </a:spcBef>
                <a:spcAft>
                  <a:spcPts val="0"/>
                </a:spcAft>
                <a:buClrTx/>
                <a:buSzTx/>
                <a:buFontTx/>
                <a:buNone/>
                <a:tabLst/>
                <a:defRPr/>
              </a:pPr>
              <a:t>7</a:t>
            </a:fld>
            <a:endPar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72860283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pPr marL="0" marR="0" lvl="0" indent="0" algn="r" defTabSz="913985"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913985" rtl="0" eaLnBrk="1" fontAlgn="auto" latinLnBrk="0" hangingPunct="1">
                <a:lnSpc>
                  <a:spcPct val="100000"/>
                </a:lnSpc>
                <a:spcBef>
                  <a:spcPts val="0"/>
                </a:spcBef>
                <a:spcAft>
                  <a:spcPts val="0"/>
                </a:spcAft>
                <a:buClrTx/>
                <a:buSzTx/>
                <a:buFontTx/>
                <a:buNone/>
                <a:tabLst/>
                <a:defRPr/>
              </a:pPr>
              <a:t>47</a:t>
            </a:fld>
            <a:endPar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426513734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70" name="Rectangle 7"/>
          <p:cNvSpPr txBox="1">
            <a:spLocks noGrp="1" noChangeArrowheads="1"/>
          </p:cNvSpPr>
          <p:nvPr/>
        </p:nvSpPr>
        <p:spPr bwMode="auto">
          <a:xfrm>
            <a:off x="3735118" y="9233821"/>
            <a:ext cx="2858458" cy="4864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88991" tIns="44491" rIns="88991" bIns="44491" anchor="b"/>
          <a:lstStyle>
            <a:lvl1pPr defTabSz="904875" eaLnBrk="0" hangingPunct="0">
              <a:spcBef>
                <a:spcPct val="30000"/>
              </a:spcBef>
              <a:defRPr kumimoji="1" sz="1200">
                <a:solidFill>
                  <a:schemeClr val="tx1"/>
                </a:solidFill>
                <a:latin typeface="Arial" charset="0"/>
                <a:ea typeface="ＭＳ Ｐ明朝" pitchFamily="18" charset="-128"/>
              </a:defRPr>
            </a:lvl1pPr>
            <a:lvl2pPr marL="742950" indent="-285750" defTabSz="904875" eaLnBrk="0" hangingPunct="0">
              <a:spcBef>
                <a:spcPct val="30000"/>
              </a:spcBef>
              <a:defRPr kumimoji="1" sz="1200">
                <a:solidFill>
                  <a:schemeClr val="tx1"/>
                </a:solidFill>
                <a:latin typeface="Arial" charset="0"/>
                <a:ea typeface="ＭＳ Ｐ明朝" pitchFamily="18" charset="-128"/>
              </a:defRPr>
            </a:lvl2pPr>
            <a:lvl3pPr marL="1143000" indent="-228600" defTabSz="904875" eaLnBrk="0" hangingPunct="0">
              <a:spcBef>
                <a:spcPct val="30000"/>
              </a:spcBef>
              <a:defRPr kumimoji="1" sz="1200">
                <a:solidFill>
                  <a:schemeClr val="tx1"/>
                </a:solidFill>
                <a:latin typeface="Arial" charset="0"/>
                <a:ea typeface="ＭＳ Ｐ明朝" pitchFamily="18" charset="-128"/>
              </a:defRPr>
            </a:lvl3pPr>
            <a:lvl4pPr marL="1600200" indent="-228600" defTabSz="904875" eaLnBrk="0" hangingPunct="0">
              <a:spcBef>
                <a:spcPct val="30000"/>
              </a:spcBef>
              <a:defRPr kumimoji="1" sz="1200">
                <a:solidFill>
                  <a:schemeClr val="tx1"/>
                </a:solidFill>
                <a:latin typeface="Arial" charset="0"/>
                <a:ea typeface="ＭＳ Ｐ明朝" pitchFamily="18" charset="-128"/>
              </a:defRPr>
            </a:lvl4pPr>
            <a:lvl5pPr marL="2057400" indent="-228600" defTabSz="904875" eaLnBrk="0" hangingPunct="0">
              <a:spcBef>
                <a:spcPct val="30000"/>
              </a:spcBef>
              <a:defRPr kumimoji="1" sz="1200">
                <a:solidFill>
                  <a:schemeClr val="tx1"/>
                </a:solidFill>
                <a:latin typeface="Arial" charset="0"/>
                <a:ea typeface="ＭＳ Ｐ明朝" pitchFamily="18" charset="-128"/>
              </a:defRPr>
            </a:lvl5pPr>
            <a:lvl6pPr marL="25146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6pPr>
            <a:lvl7pPr marL="29718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7pPr>
            <a:lvl8pPr marL="34290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8pPr>
            <a:lvl9pPr marL="38862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9pPr>
          </a:lstStyle>
          <a:p>
            <a:pPr marL="0" marR="0" lvl="0" indent="0" algn="r" defTabSz="888425" rtl="0" eaLnBrk="1" fontAlgn="base" latinLnBrk="0" hangingPunct="1">
              <a:lnSpc>
                <a:spcPct val="100000"/>
              </a:lnSpc>
              <a:spcBef>
                <a:spcPct val="0"/>
              </a:spcBef>
              <a:spcAft>
                <a:spcPct val="0"/>
              </a:spcAft>
              <a:buClrTx/>
              <a:buSzTx/>
              <a:buFontTx/>
              <a:buNone/>
              <a:tabLst/>
              <a:defRPr/>
            </a:pPr>
            <a:fld id="{AE325786-69CF-4877-9B12-E4D15D68017F}" type="slidenum">
              <a:rPr kumimoji="1" lang="en-US" altLang="ja-JP" sz="1200" b="0" i="0" u="none" strike="noStrike" kern="1200" cap="none" spc="0" normalizeH="0" baseline="0" noProof="0">
                <a:ln>
                  <a:noFill/>
                </a:ln>
                <a:solidFill>
                  <a:srgbClr val="000000"/>
                </a:solidFill>
                <a:effectLst/>
                <a:uLnTx/>
                <a:uFillTx/>
                <a:latin typeface="Calibri" pitchFamily="34" charset="0"/>
                <a:ea typeface="ＭＳ Ｐゴシック" pitchFamily="50" charset="-128"/>
                <a:cs typeface="+mn-cs"/>
              </a:rPr>
              <a:pPr marL="0" marR="0" lvl="0" indent="0" algn="r" defTabSz="888425" rtl="0" eaLnBrk="1" fontAlgn="base" latinLnBrk="0" hangingPunct="1">
                <a:lnSpc>
                  <a:spcPct val="100000"/>
                </a:lnSpc>
                <a:spcBef>
                  <a:spcPct val="0"/>
                </a:spcBef>
                <a:spcAft>
                  <a:spcPct val="0"/>
                </a:spcAft>
                <a:buClrTx/>
                <a:buSzTx/>
                <a:buFontTx/>
                <a:buNone/>
                <a:tabLst/>
                <a:defRPr/>
              </a:pPr>
              <a:t>51</a:t>
            </a:fld>
            <a:endParaRPr kumimoji="1" lang="en-US" altLang="ja-JP" sz="1200" b="0" i="0" u="none" strike="noStrike" kern="1200" cap="none" spc="0" normalizeH="0" baseline="0" noProof="0" dirty="0">
              <a:ln>
                <a:noFill/>
              </a:ln>
              <a:solidFill>
                <a:srgbClr val="000000"/>
              </a:solidFill>
              <a:effectLst/>
              <a:uLnTx/>
              <a:uFillTx/>
              <a:latin typeface="Calibri" pitchFamily="34" charset="0"/>
              <a:ea typeface="ＭＳ Ｐゴシック" pitchFamily="50" charset="-128"/>
              <a:cs typeface="+mn-cs"/>
            </a:endParaRPr>
          </a:p>
        </p:txBody>
      </p:sp>
      <p:sp>
        <p:nvSpPr>
          <p:cNvPr id="314371" name="Rectangle 2"/>
          <p:cNvSpPr>
            <a:spLocks noGrp="1" noRot="1" noChangeAspect="1" noChangeArrowheads="1" noTextEdit="1"/>
          </p:cNvSpPr>
          <p:nvPr>
            <p:ph type="sldImg"/>
          </p:nvPr>
        </p:nvSpPr>
        <p:spPr>
          <a:xfrm>
            <a:off x="665163" y="731838"/>
            <a:ext cx="5260975" cy="3643312"/>
          </a:xfrm>
          <a:ln/>
        </p:spPr>
      </p:sp>
      <p:sp>
        <p:nvSpPr>
          <p:cNvPr id="314372" name="Rectangle 3"/>
          <p:cNvSpPr>
            <a:spLocks noGrp="1" noChangeArrowheads="1"/>
          </p:cNvSpPr>
          <p:nvPr>
            <p:ph type="body" idx="1"/>
          </p:nvPr>
        </p:nvSpPr>
        <p:spPr>
          <a:xfrm>
            <a:off x="660612" y="4617700"/>
            <a:ext cx="5273927" cy="4373668"/>
          </a:xfrm>
          <a:noFill/>
        </p:spPr>
        <p:txBody>
          <a:bodyPr lIns="88991" tIns="44491" rIns="88991" bIns="44491"/>
          <a:lstStyle/>
          <a:p>
            <a:pPr eaLnBrk="1" hangingPunct="1">
              <a:spcBef>
                <a:spcPct val="0"/>
              </a:spcBef>
            </a:pPr>
            <a:endParaRPr lang="ja-JP" altLang="ja-JP" dirty="0">
              <a:latin typeface="Arial" charset="0"/>
            </a:endParaRPr>
          </a:p>
        </p:txBody>
      </p:sp>
    </p:spTree>
    <p:extLst>
      <p:ext uri="{BB962C8B-B14F-4D97-AF65-F5344CB8AC3E}">
        <p14:creationId xmlns:p14="http://schemas.microsoft.com/office/powerpoint/2010/main" val="78175234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2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15952812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a:xfrm>
            <a:off x="714375" y="746125"/>
            <a:ext cx="5380038" cy="3725863"/>
          </a:xfrm>
        </p:spPr>
      </p:sp>
      <p:sp>
        <p:nvSpPr>
          <p:cNvPr id="3" name="ノート プレースホルダ 2"/>
          <p:cNvSpPr>
            <a:spLocks noGrp="1"/>
          </p:cNvSpPr>
          <p:nvPr>
            <p:ph type="body" idx="1"/>
          </p:nvPr>
        </p:nvSpPr>
        <p:spPr/>
        <p:txBody>
          <a:bodyPr>
            <a:normAutofit/>
          </a:bodyPr>
          <a:lstStyle/>
          <a:p>
            <a:endParaRPr kumimoji="1" lang="ja-JP" altLang="en-US" dirty="0"/>
          </a:p>
        </p:txBody>
      </p:sp>
      <p:sp>
        <p:nvSpPr>
          <p:cNvPr id="4" name="スライド番号プレースホルダ 3"/>
          <p:cNvSpPr>
            <a:spLocks noGrp="1"/>
          </p:cNvSpPr>
          <p:nvPr>
            <p:ph type="sldNum" sz="quarter" idx="10"/>
          </p:nvPr>
        </p:nvSpPr>
        <p:spPr/>
        <p:txBody>
          <a:bodyPr/>
          <a:lstStyle/>
          <a:p>
            <a:pPr marL="0" marR="0" lvl="0" indent="0" algn="r" defTabSz="914331" rtl="0" eaLnBrk="1" fontAlgn="auto" latinLnBrk="0" hangingPunct="1">
              <a:lnSpc>
                <a:spcPct val="100000"/>
              </a:lnSpc>
              <a:spcBef>
                <a:spcPts val="0"/>
              </a:spcBef>
              <a:spcAft>
                <a:spcPts val="0"/>
              </a:spcAft>
              <a:buClrTx/>
              <a:buSzTx/>
              <a:buFontTx/>
              <a:buNone/>
              <a:tabLst/>
              <a:defRPr/>
            </a:pPr>
            <a:fld id="{98CE9DB4-46B7-4F1E-B9C8-D4FE2C291DE5}" type="slidenum">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914331" rtl="0" eaLnBrk="1" fontAlgn="auto" latinLnBrk="0" hangingPunct="1">
                <a:lnSpc>
                  <a:spcPct val="100000"/>
                </a:lnSpc>
                <a:spcBef>
                  <a:spcPts val="0"/>
                </a:spcBef>
                <a:spcAft>
                  <a:spcPts val="0"/>
                </a:spcAft>
                <a:buClrTx/>
                <a:buSzTx/>
                <a:buFontTx/>
                <a:buNone/>
                <a:tabLst/>
                <a:defRPr/>
              </a:pPr>
              <a:t>54</a:t>
            </a:fld>
            <a:endPar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91051153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88E31D-3CF1-E9C6-A811-E2E688176275}"/>
            </a:ext>
          </a:extLst>
        </p:cNvPr>
        <p:cNvGrpSpPr/>
        <p:nvPr/>
      </p:nvGrpSpPr>
      <p:grpSpPr>
        <a:xfrm>
          <a:off x="0" y="0"/>
          <a:ext cx="0" cy="0"/>
          <a:chOff x="0" y="0"/>
          <a:chExt cx="0" cy="0"/>
        </a:xfrm>
      </p:grpSpPr>
      <p:sp>
        <p:nvSpPr>
          <p:cNvPr id="313346" name="Rectangle 7">
            <a:extLst>
              <a:ext uri="{FF2B5EF4-FFF2-40B4-BE49-F238E27FC236}">
                <a16:creationId xmlns:a16="http://schemas.microsoft.com/office/drawing/2014/main" id="{DF413592-C683-900E-7FDF-C107455AF6B3}"/>
              </a:ext>
            </a:extLst>
          </p:cNvPr>
          <p:cNvSpPr txBox="1">
            <a:spLocks noGrp="1" noChangeArrowheads="1"/>
          </p:cNvSpPr>
          <p:nvPr/>
        </p:nvSpPr>
        <p:spPr bwMode="auto">
          <a:xfrm>
            <a:off x="3774729" y="9302163"/>
            <a:ext cx="2888775" cy="490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89819" tIns="44908" rIns="89819" bIns="44908" anchor="b"/>
          <a:lstStyle>
            <a:lvl1pPr defTabSz="904875" eaLnBrk="0" hangingPunct="0">
              <a:spcBef>
                <a:spcPct val="30000"/>
              </a:spcBef>
              <a:defRPr kumimoji="1" sz="1200">
                <a:solidFill>
                  <a:schemeClr val="tx1"/>
                </a:solidFill>
                <a:latin typeface="Arial" charset="0"/>
                <a:ea typeface="ＭＳ Ｐ明朝" pitchFamily="18" charset="-128"/>
              </a:defRPr>
            </a:lvl1pPr>
            <a:lvl2pPr marL="742950" indent="-285750" defTabSz="904875" eaLnBrk="0" hangingPunct="0">
              <a:spcBef>
                <a:spcPct val="30000"/>
              </a:spcBef>
              <a:defRPr kumimoji="1" sz="1200">
                <a:solidFill>
                  <a:schemeClr val="tx1"/>
                </a:solidFill>
                <a:latin typeface="Arial" charset="0"/>
                <a:ea typeface="ＭＳ Ｐ明朝" pitchFamily="18" charset="-128"/>
              </a:defRPr>
            </a:lvl2pPr>
            <a:lvl3pPr marL="1143000" indent="-228600" defTabSz="904875" eaLnBrk="0" hangingPunct="0">
              <a:spcBef>
                <a:spcPct val="30000"/>
              </a:spcBef>
              <a:defRPr kumimoji="1" sz="1200">
                <a:solidFill>
                  <a:schemeClr val="tx1"/>
                </a:solidFill>
                <a:latin typeface="Arial" charset="0"/>
                <a:ea typeface="ＭＳ Ｐ明朝" pitchFamily="18" charset="-128"/>
              </a:defRPr>
            </a:lvl3pPr>
            <a:lvl4pPr marL="1600200" indent="-228600" defTabSz="904875" eaLnBrk="0" hangingPunct="0">
              <a:spcBef>
                <a:spcPct val="30000"/>
              </a:spcBef>
              <a:defRPr kumimoji="1" sz="1200">
                <a:solidFill>
                  <a:schemeClr val="tx1"/>
                </a:solidFill>
                <a:latin typeface="Arial" charset="0"/>
                <a:ea typeface="ＭＳ Ｐ明朝" pitchFamily="18" charset="-128"/>
              </a:defRPr>
            </a:lvl4pPr>
            <a:lvl5pPr marL="2057400" indent="-228600" defTabSz="904875" eaLnBrk="0" hangingPunct="0">
              <a:spcBef>
                <a:spcPct val="30000"/>
              </a:spcBef>
              <a:defRPr kumimoji="1" sz="1200">
                <a:solidFill>
                  <a:schemeClr val="tx1"/>
                </a:solidFill>
                <a:latin typeface="Arial" charset="0"/>
                <a:ea typeface="ＭＳ Ｐ明朝" pitchFamily="18" charset="-128"/>
              </a:defRPr>
            </a:lvl5pPr>
            <a:lvl6pPr marL="25146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6pPr>
            <a:lvl7pPr marL="29718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7pPr>
            <a:lvl8pPr marL="34290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8pPr>
            <a:lvl9pPr marL="38862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9pPr>
          </a:lstStyle>
          <a:p>
            <a:pPr marL="0" marR="0" lvl="0" indent="0" algn="r" defTabSz="896664" rtl="0" eaLnBrk="1" fontAlgn="base" latinLnBrk="0" hangingPunct="1">
              <a:lnSpc>
                <a:spcPct val="100000"/>
              </a:lnSpc>
              <a:spcBef>
                <a:spcPct val="0"/>
              </a:spcBef>
              <a:spcAft>
                <a:spcPct val="0"/>
              </a:spcAft>
              <a:buClrTx/>
              <a:buSzTx/>
              <a:buFontTx/>
              <a:buNone/>
              <a:tabLst/>
              <a:defRPr/>
            </a:pPr>
            <a:fld id="{BD3CAA1E-5F5D-43AA-B265-1028BBD91603}" type="slidenum">
              <a:rPr kumimoji="1" lang="en-US" altLang="ja-JP" sz="1200" b="0" i="0" u="none" strike="noStrike" kern="1200" cap="none" spc="0" normalizeH="0" baseline="0" noProof="0">
                <a:ln>
                  <a:noFill/>
                </a:ln>
                <a:solidFill>
                  <a:srgbClr val="000000"/>
                </a:solidFill>
                <a:effectLst/>
                <a:uLnTx/>
                <a:uFillTx/>
                <a:latin typeface="Calibri" pitchFamily="34" charset="0"/>
                <a:ea typeface="ＭＳ Ｐゴシック" pitchFamily="50" charset="-128"/>
                <a:cs typeface="+mn-cs"/>
              </a:rPr>
              <a:pPr marL="0" marR="0" lvl="0" indent="0" algn="r" defTabSz="896664" rtl="0" eaLnBrk="1" fontAlgn="base" latinLnBrk="0" hangingPunct="1">
                <a:lnSpc>
                  <a:spcPct val="100000"/>
                </a:lnSpc>
                <a:spcBef>
                  <a:spcPct val="0"/>
                </a:spcBef>
                <a:spcAft>
                  <a:spcPct val="0"/>
                </a:spcAft>
                <a:buClrTx/>
                <a:buSzTx/>
                <a:buFontTx/>
                <a:buNone/>
                <a:tabLst/>
                <a:defRPr/>
              </a:pPr>
              <a:t>55</a:t>
            </a:fld>
            <a:endParaRPr kumimoji="1" lang="en-US" altLang="ja-JP" sz="1200" b="0" i="0" u="none" strike="noStrike" kern="1200" cap="none" spc="0" normalizeH="0" baseline="0" noProof="0" dirty="0">
              <a:ln>
                <a:noFill/>
              </a:ln>
              <a:solidFill>
                <a:srgbClr val="000000"/>
              </a:solidFill>
              <a:effectLst/>
              <a:uLnTx/>
              <a:uFillTx/>
              <a:latin typeface="Calibri" pitchFamily="34" charset="0"/>
              <a:ea typeface="ＭＳ Ｐゴシック" pitchFamily="50" charset="-128"/>
              <a:cs typeface="+mn-cs"/>
            </a:endParaRPr>
          </a:p>
        </p:txBody>
      </p:sp>
      <p:sp>
        <p:nvSpPr>
          <p:cNvPr id="313347" name="Rectangle 2">
            <a:extLst>
              <a:ext uri="{FF2B5EF4-FFF2-40B4-BE49-F238E27FC236}">
                <a16:creationId xmlns:a16="http://schemas.microsoft.com/office/drawing/2014/main" id="{E8A0C586-E36E-F51F-46BB-1367C3493A5A}"/>
              </a:ext>
            </a:extLst>
          </p:cNvPr>
          <p:cNvSpPr>
            <a:spLocks noGrp="1" noRot="1" noChangeAspect="1" noChangeArrowheads="1" noTextEdit="1"/>
          </p:cNvSpPr>
          <p:nvPr>
            <p:ph type="sldImg"/>
          </p:nvPr>
        </p:nvSpPr>
        <p:spPr>
          <a:xfrm>
            <a:off x="685800" y="736600"/>
            <a:ext cx="5299075" cy="3668713"/>
          </a:xfrm>
          <a:ln/>
        </p:spPr>
      </p:sp>
      <p:sp>
        <p:nvSpPr>
          <p:cNvPr id="313348" name="Rectangle 3">
            <a:extLst>
              <a:ext uri="{FF2B5EF4-FFF2-40B4-BE49-F238E27FC236}">
                <a16:creationId xmlns:a16="http://schemas.microsoft.com/office/drawing/2014/main" id="{D03D200E-5DB6-14FE-37B3-8E343AC90671}"/>
              </a:ext>
            </a:extLst>
          </p:cNvPr>
          <p:cNvSpPr>
            <a:spLocks noGrp="1" noChangeArrowheads="1"/>
          </p:cNvSpPr>
          <p:nvPr>
            <p:ph type="body" idx="1"/>
          </p:nvPr>
        </p:nvSpPr>
        <p:spPr>
          <a:xfrm>
            <a:off x="667610" y="4651869"/>
            <a:ext cx="5329860" cy="4406039"/>
          </a:xfrm>
          <a:noFill/>
        </p:spPr>
        <p:txBody>
          <a:bodyPr lIns="89819" tIns="44908" rIns="89819" bIns="44908"/>
          <a:lstStyle/>
          <a:p>
            <a:pPr eaLnBrk="1" hangingPunct="1">
              <a:spcBef>
                <a:spcPct val="0"/>
              </a:spcBef>
            </a:pPr>
            <a:endParaRPr lang="ja-JP" altLang="ja-JP" dirty="0">
              <a:latin typeface="Arial" charset="0"/>
            </a:endParaRPr>
          </a:p>
        </p:txBody>
      </p:sp>
    </p:spTree>
    <p:extLst>
      <p:ext uri="{BB962C8B-B14F-4D97-AF65-F5344CB8AC3E}">
        <p14:creationId xmlns:p14="http://schemas.microsoft.com/office/powerpoint/2010/main" val="193431259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Rectangle 7"/>
          <p:cNvSpPr txBox="1">
            <a:spLocks noGrp="1" noChangeArrowheads="1"/>
          </p:cNvSpPr>
          <p:nvPr/>
        </p:nvSpPr>
        <p:spPr bwMode="auto">
          <a:xfrm>
            <a:off x="3774729" y="9302163"/>
            <a:ext cx="2888775" cy="490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89819" tIns="44908" rIns="89819" bIns="44908" anchor="b"/>
          <a:lstStyle>
            <a:lvl1pPr defTabSz="904875" eaLnBrk="0" hangingPunct="0">
              <a:spcBef>
                <a:spcPct val="30000"/>
              </a:spcBef>
              <a:defRPr kumimoji="1" sz="1200">
                <a:solidFill>
                  <a:schemeClr val="tx1"/>
                </a:solidFill>
                <a:latin typeface="Arial" charset="0"/>
                <a:ea typeface="ＭＳ Ｐ明朝" pitchFamily="18" charset="-128"/>
              </a:defRPr>
            </a:lvl1pPr>
            <a:lvl2pPr marL="742950" indent="-285750" defTabSz="904875" eaLnBrk="0" hangingPunct="0">
              <a:spcBef>
                <a:spcPct val="30000"/>
              </a:spcBef>
              <a:defRPr kumimoji="1" sz="1200">
                <a:solidFill>
                  <a:schemeClr val="tx1"/>
                </a:solidFill>
                <a:latin typeface="Arial" charset="0"/>
                <a:ea typeface="ＭＳ Ｐ明朝" pitchFamily="18" charset="-128"/>
              </a:defRPr>
            </a:lvl2pPr>
            <a:lvl3pPr marL="1143000" indent="-228600" defTabSz="904875" eaLnBrk="0" hangingPunct="0">
              <a:spcBef>
                <a:spcPct val="30000"/>
              </a:spcBef>
              <a:defRPr kumimoji="1" sz="1200">
                <a:solidFill>
                  <a:schemeClr val="tx1"/>
                </a:solidFill>
                <a:latin typeface="Arial" charset="0"/>
                <a:ea typeface="ＭＳ Ｐ明朝" pitchFamily="18" charset="-128"/>
              </a:defRPr>
            </a:lvl3pPr>
            <a:lvl4pPr marL="1600200" indent="-228600" defTabSz="904875" eaLnBrk="0" hangingPunct="0">
              <a:spcBef>
                <a:spcPct val="30000"/>
              </a:spcBef>
              <a:defRPr kumimoji="1" sz="1200">
                <a:solidFill>
                  <a:schemeClr val="tx1"/>
                </a:solidFill>
                <a:latin typeface="Arial" charset="0"/>
                <a:ea typeface="ＭＳ Ｐ明朝" pitchFamily="18" charset="-128"/>
              </a:defRPr>
            </a:lvl4pPr>
            <a:lvl5pPr marL="2057400" indent="-228600" defTabSz="904875" eaLnBrk="0" hangingPunct="0">
              <a:spcBef>
                <a:spcPct val="30000"/>
              </a:spcBef>
              <a:defRPr kumimoji="1" sz="1200">
                <a:solidFill>
                  <a:schemeClr val="tx1"/>
                </a:solidFill>
                <a:latin typeface="Arial" charset="0"/>
                <a:ea typeface="ＭＳ Ｐ明朝" pitchFamily="18" charset="-128"/>
              </a:defRPr>
            </a:lvl5pPr>
            <a:lvl6pPr marL="25146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6pPr>
            <a:lvl7pPr marL="29718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7pPr>
            <a:lvl8pPr marL="34290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8pPr>
            <a:lvl9pPr marL="38862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9pPr>
          </a:lstStyle>
          <a:p>
            <a:pPr marL="0" marR="0" lvl="0" indent="0" algn="r" defTabSz="896664" rtl="0" eaLnBrk="1" fontAlgn="base" latinLnBrk="0" hangingPunct="1">
              <a:lnSpc>
                <a:spcPct val="100000"/>
              </a:lnSpc>
              <a:spcBef>
                <a:spcPct val="0"/>
              </a:spcBef>
              <a:spcAft>
                <a:spcPct val="0"/>
              </a:spcAft>
              <a:buClrTx/>
              <a:buSzTx/>
              <a:buFontTx/>
              <a:buNone/>
              <a:tabLst/>
              <a:defRPr/>
            </a:pPr>
            <a:fld id="{D302878A-FEAA-4C13-AB52-8FA9BA6BFB4D}" type="slidenum">
              <a:rPr kumimoji="1" lang="en-US" altLang="ja-JP" sz="1200" b="0" i="0" u="none" strike="noStrike" kern="1200" cap="none" spc="0" normalizeH="0" baseline="0" noProof="0">
                <a:ln>
                  <a:noFill/>
                </a:ln>
                <a:solidFill>
                  <a:srgbClr val="000000"/>
                </a:solidFill>
                <a:effectLst/>
                <a:uLnTx/>
                <a:uFillTx/>
                <a:latin typeface="Calibri" pitchFamily="34" charset="0"/>
                <a:ea typeface="ＭＳ Ｐゴシック" pitchFamily="50" charset="-128"/>
                <a:cs typeface="+mn-cs"/>
              </a:rPr>
              <a:pPr marL="0" marR="0" lvl="0" indent="0" algn="r" defTabSz="896664" rtl="0" eaLnBrk="1" fontAlgn="base" latinLnBrk="0" hangingPunct="1">
                <a:lnSpc>
                  <a:spcPct val="100000"/>
                </a:lnSpc>
                <a:spcBef>
                  <a:spcPct val="0"/>
                </a:spcBef>
                <a:spcAft>
                  <a:spcPct val="0"/>
                </a:spcAft>
                <a:buClrTx/>
                <a:buSzTx/>
                <a:buFontTx/>
                <a:buNone/>
                <a:tabLst/>
                <a:defRPr/>
              </a:pPr>
              <a:t>56</a:t>
            </a:fld>
            <a:endParaRPr kumimoji="1" lang="en-US" altLang="ja-JP" sz="1200" b="0" i="0" u="none" strike="noStrike" kern="1200" cap="none" spc="0" normalizeH="0" baseline="0" noProof="0" dirty="0">
              <a:ln>
                <a:noFill/>
              </a:ln>
              <a:solidFill>
                <a:srgbClr val="000000"/>
              </a:solidFill>
              <a:effectLst/>
              <a:uLnTx/>
              <a:uFillTx/>
              <a:latin typeface="Calibri" pitchFamily="34" charset="0"/>
              <a:ea typeface="ＭＳ Ｐゴシック" pitchFamily="50" charset="-128"/>
              <a:cs typeface="+mn-cs"/>
            </a:endParaRPr>
          </a:p>
        </p:txBody>
      </p:sp>
      <p:sp>
        <p:nvSpPr>
          <p:cNvPr id="312323" name="Rectangle 2"/>
          <p:cNvSpPr>
            <a:spLocks noGrp="1" noRot="1" noChangeAspect="1" noChangeArrowheads="1" noTextEdit="1"/>
          </p:cNvSpPr>
          <p:nvPr>
            <p:ph type="sldImg"/>
          </p:nvPr>
        </p:nvSpPr>
        <p:spPr>
          <a:xfrm>
            <a:off x="685800" y="736600"/>
            <a:ext cx="5299075" cy="3668713"/>
          </a:xfrm>
          <a:ln/>
        </p:spPr>
      </p:sp>
      <p:sp>
        <p:nvSpPr>
          <p:cNvPr id="312324" name="Rectangle 3"/>
          <p:cNvSpPr>
            <a:spLocks noGrp="1" noChangeArrowheads="1"/>
          </p:cNvSpPr>
          <p:nvPr>
            <p:ph type="body" idx="1"/>
          </p:nvPr>
        </p:nvSpPr>
        <p:spPr>
          <a:xfrm>
            <a:off x="667610" y="4651869"/>
            <a:ext cx="5329860" cy="4406039"/>
          </a:xfrm>
          <a:noFill/>
        </p:spPr>
        <p:txBody>
          <a:bodyPr lIns="89819" tIns="44908" rIns="89819" bIns="44908"/>
          <a:lstStyle/>
          <a:p>
            <a:pPr eaLnBrk="1" hangingPunct="1">
              <a:spcBef>
                <a:spcPct val="0"/>
              </a:spcBef>
            </a:pPr>
            <a:endParaRPr lang="ja-JP" altLang="ja-JP" dirty="0">
              <a:latin typeface="Arial" charset="0"/>
            </a:endParaRPr>
          </a:p>
        </p:txBody>
      </p:sp>
    </p:spTree>
    <p:extLst>
      <p:ext uri="{BB962C8B-B14F-4D97-AF65-F5344CB8AC3E}">
        <p14:creationId xmlns:p14="http://schemas.microsoft.com/office/powerpoint/2010/main" val="204432290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Rectangle 7"/>
          <p:cNvSpPr txBox="1">
            <a:spLocks noGrp="1" noChangeArrowheads="1"/>
          </p:cNvSpPr>
          <p:nvPr/>
        </p:nvSpPr>
        <p:spPr bwMode="auto">
          <a:xfrm>
            <a:off x="3774729" y="9302163"/>
            <a:ext cx="2888775" cy="490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89819" tIns="44908" rIns="89819" bIns="44908" anchor="b"/>
          <a:lstStyle>
            <a:lvl1pPr defTabSz="904875" eaLnBrk="0" hangingPunct="0">
              <a:spcBef>
                <a:spcPct val="30000"/>
              </a:spcBef>
              <a:defRPr kumimoji="1" sz="1200">
                <a:solidFill>
                  <a:schemeClr val="tx1"/>
                </a:solidFill>
                <a:latin typeface="Arial" charset="0"/>
                <a:ea typeface="ＭＳ Ｐ明朝" pitchFamily="18" charset="-128"/>
              </a:defRPr>
            </a:lvl1pPr>
            <a:lvl2pPr marL="742950" indent="-285750" defTabSz="904875" eaLnBrk="0" hangingPunct="0">
              <a:spcBef>
                <a:spcPct val="30000"/>
              </a:spcBef>
              <a:defRPr kumimoji="1" sz="1200">
                <a:solidFill>
                  <a:schemeClr val="tx1"/>
                </a:solidFill>
                <a:latin typeface="Arial" charset="0"/>
                <a:ea typeface="ＭＳ Ｐ明朝" pitchFamily="18" charset="-128"/>
              </a:defRPr>
            </a:lvl2pPr>
            <a:lvl3pPr marL="1143000" indent="-228600" defTabSz="904875" eaLnBrk="0" hangingPunct="0">
              <a:spcBef>
                <a:spcPct val="30000"/>
              </a:spcBef>
              <a:defRPr kumimoji="1" sz="1200">
                <a:solidFill>
                  <a:schemeClr val="tx1"/>
                </a:solidFill>
                <a:latin typeface="Arial" charset="0"/>
                <a:ea typeface="ＭＳ Ｐ明朝" pitchFamily="18" charset="-128"/>
              </a:defRPr>
            </a:lvl3pPr>
            <a:lvl4pPr marL="1600200" indent="-228600" defTabSz="904875" eaLnBrk="0" hangingPunct="0">
              <a:spcBef>
                <a:spcPct val="30000"/>
              </a:spcBef>
              <a:defRPr kumimoji="1" sz="1200">
                <a:solidFill>
                  <a:schemeClr val="tx1"/>
                </a:solidFill>
                <a:latin typeface="Arial" charset="0"/>
                <a:ea typeface="ＭＳ Ｐ明朝" pitchFamily="18" charset="-128"/>
              </a:defRPr>
            </a:lvl4pPr>
            <a:lvl5pPr marL="2057400" indent="-228600" defTabSz="904875" eaLnBrk="0" hangingPunct="0">
              <a:spcBef>
                <a:spcPct val="30000"/>
              </a:spcBef>
              <a:defRPr kumimoji="1" sz="1200">
                <a:solidFill>
                  <a:schemeClr val="tx1"/>
                </a:solidFill>
                <a:latin typeface="Arial" charset="0"/>
                <a:ea typeface="ＭＳ Ｐ明朝" pitchFamily="18" charset="-128"/>
              </a:defRPr>
            </a:lvl5pPr>
            <a:lvl6pPr marL="25146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6pPr>
            <a:lvl7pPr marL="29718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7pPr>
            <a:lvl8pPr marL="34290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8pPr>
            <a:lvl9pPr marL="38862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9pPr>
          </a:lstStyle>
          <a:p>
            <a:pPr marL="0" marR="0" lvl="0" indent="0" algn="r" defTabSz="896664" rtl="0" eaLnBrk="1" fontAlgn="base" latinLnBrk="0" hangingPunct="1">
              <a:lnSpc>
                <a:spcPct val="100000"/>
              </a:lnSpc>
              <a:spcBef>
                <a:spcPct val="0"/>
              </a:spcBef>
              <a:spcAft>
                <a:spcPct val="0"/>
              </a:spcAft>
              <a:buClrTx/>
              <a:buSzTx/>
              <a:buFontTx/>
              <a:buNone/>
              <a:tabLst/>
              <a:defRPr/>
            </a:pPr>
            <a:fld id="{D302878A-FEAA-4C13-AB52-8FA9BA6BFB4D}" type="slidenum">
              <a:rPr kumimoji="1" lang="en-US" altLang="ja-JP" sz="1200" b="0" i="0" u="none" strike="noStrike" kern="1200" cap="none" spc="0" normalizeH="0" baseline="0" noProof="0">
                <a:ln>
                  <a:noFill/>
                </a:ln>
                <a:solidFill>
                  <a:srgbClr val="000000"/>
                </a:solidFill>
                <a:effectLst/>
                <a:uLnTx/>
                <a:uFillTx/>
                <a:latin typeface="Calibri" pitchFamily="34" charset="0"/>
                <a:ea typeface="ＭＳ Ｐゴシック" pitchFamily="50" charset="-128"/>
                <a:cs typeface="+mn-cs"/>
              </a:rPr>
              <a:pPr marL="0" marR="0" lvl="0" indent="0" algn="r" defTabSz="896664" rtl="0" eaLnBrk="1" fontAlgn="base" latinLnBrk="0" hangingPunct="1">
                <a:lnSpc>
                  <a:spcPct val="100000"/>
                </a:lnSpc>
                <a:spcBef>
                  <a:spcPct val="0"/>
                </a:spcBef>
                <a:spcAft>
                  <a:spcPct val="0"/>
                </a:spcAft>
                <a:buClrTx/>
                <a:buSzTx/>
                <a:buFontTx/>
                <a:buNone/>
                <a:tabLst/>
                <a:defRPr/>
              </a:pPr>
              <a:t>57</a:t>
            </a:fld>
            <a:endParaRPr kumimoji="1" lang="en-US" altLang="ja-JP" sz="1200" b="0" i="0" u="none" strike="noStrike" kern="1200" cap="none" spc="0" normalizeH="0" baseline="0" noProof="0" dirty="0">
              <a:ln>
                <a:noFill/>
              </a:ln>
              <a:solidFill>
                <a:srgbClr val="000000"/>
              </a:solidFill>
              <a:effectLst/>
              <a:uLnTx/>
              <a:uFillTx/>
              <a:latin typeface="Calibri" pitchFamily="34" charset="0"/>
              <a:ea typeface="ＭＳ Ｐゴシック" pitchFamily="50" charset="-128"/>
              <a:cs typeface="+mn-cs"/>
            </a:endParaRPr>
          </a:p>
        </p:txBody>
      </p:sp>
      <p:sp>
        <p:nvSpPr>
          <p:cNvPr id="312323" name="Rectangle 2"/>
          <p:cNvSpPr>
            <a:spLocks noGrp="1" noRot="1" noChangeAspect="1" noChangeArrowheads="1" noTextEdit="1"/>
          </p:cNvSpPr>
          <p:nvPr>
            <p:ph type="sldImg"/>
          </p:nvPr>
        </p:nvSpPr>
        <p:spPr>
          <a:xfrm>
            <a:off x="685800" y="736600"/>
            <a:ext cx="5299075" cy="3668713"/>
          </a:xfrm>
          <a:ln/>
        </p:spPr>
      </p:sp>
      <p:sp>
        <p:nvSpPr>
          <p:cNvPr id="312324" name="Rectangle 3"/>
          <p:cNvSpPr>
            <a:spLocks noGrp="1" noChangeArrowheads="1"/>
          </p:cNvSpPr>
          <p:nvPr>
            <p:ph type="body" idx="1"/>
          </p:nvPr>
        </p:nvSpPr>
        <p:spPr>
          <a:xfrm>
            <a:off x="667610" y="4651869"/>
            <a:ext cx="5329860" cy="4406039"/>
          </a:xfrm>
          <a:noFill/>
        </p:spPr>
        <p:txBody>
          <a:bodyPr lIns="89819" tIns="44908" rIns="89819" bIns="44908"/>
          <a:lstStyle/>
          <a:p>
            <a:pPr eaLnBrk="1" hangingPunct="1">
              <a:spcBef>
                <a:spcPct val="0"/>
              </a:spcBef>
            </a:pPr>
            <a:endParaRPr lang="ja-JP" altLang="ja-JP" dirty="0">
              <a:latin typeface="Arial" charset="0"/>
            </a:endParaRPr>
          </a:p>
        </p:txBody>
      </p:sp>
    </p:spTree>
    <p:extLst>
      <p:ext uri="{BB962C8B-B14F-4D97-AF65-F5344CB8AC3E}">
        <p14:creationId xmlns:p14="http://schemas.microsoft.com/office/powerpoint/2010/main" val="204432290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Rectangle 7"/>
          <p:cNvSpPr txBox="1">
            <a:spLocks noGrp="1" noChangeArrowheads="1"/>
          </p:cNvSpPr>
          <p:nvPr/>
        </p:nvSpPr>
        <p:spPr bwMode="auto">
          <a:xfrm>
            <a:off x="3774729" y="9302163"/>
            <a:ext cx="2888775" cy="4900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89819" tIns="44908" rIns="89819" bIns="44908" anchor="b"/>
          <a:lstStyle>
            <a:lvl1pPr defTabSz="904875" eaLnBrk="0" hangingPunct="0">
              <a:spcBef>
                <a:spcPct val="30000"/>
              </a:spcBef>
              <a:defRPr kumimoji="1" sz="1200">
                <a:solidFill>
                  <a:schemeClr val="tx1"/>
                </a:solidFill>
                <a:latin typeface="Arial" charset="0"/>
                <a:ea typeface="ＭＳ Ｐ明朝" pitchFamily="18" charset="-128"/>
              </a:defRPr>
            </a:lvl1pPr>
            <a:lvl2pPr marL="742950" indent="-285750" defTabSz="904875" eaLnBrk="0" hangingPunct="0">
              <a:spcBef>
                <a:spcPct val="30000"/>
              </a:spcBef>
              <a:defRPr kumimoji="1" sz="1200">
                <a:solidFill>
                  <a:schemeClr val="tx1"/>
                </a:solidFill>
                <a:latin typeface="Arial" charset="0"/>
                <a:ea typeface="ＭＳ Ｐ明朝" pitchFamily="18" charset="-128"/>
              </a:defRPr>
            </a:lvl2pPr>
            <a:lvl3pPr marL="1143000" indent="-228600" defTabSz="904875" eaLnBrk="0" hangingPunct="0">
              <a:spcBef>
                <a:spcPct val="30000"/>
              </a:spcBef>
              <a:defRPr kumimoji="1" sz="1200">
                <a:solidFill>
                  <a:schemeClr val="tx1"/>
                </a:solidFill>
                <a:latin typeface="Arial" charset="0"/>
                <a:ea typeface="ＭＳ Ｐ明朝" pitchFamily="18" charset="-128"/>
              </a:defRPr>
            </a:lvl3pPr>
            <a:lvl4pPr marL="1600200" indent="-228600" defTabSz="904875" eaLnBrk="0" hangingPunct="0">
              <a:spcBef>
                <a:spcPct val="30000"/>
              </a:spcBef>
              <a:defRPr kumimoji="1" sz="1200">
                <a:solidFill>
                  <a:schemeClr val="tx1"/>
                </a:solidFill>
                <a:latin typeface="Arial" charset="0"/>
                <a:ea typeface="ＭＳ Ｐ明朝" pitchFamily="18" charset="-128"/>
              </a:defRPr>
            </a:lvl4pPr>
            <a:lvl5pPr marL="2057400" indent="-228600" defTabSz="904875" eaLnBrk="0" hangingPunct="0">
              <a:spcBef>
                <a:spcPct val="30000"/>
              </a:spcBef>
              <a:defRPr kumimoji="1" sz="1200">
                <a:solidFill>
                  <a:schemeClr val="tx1"/>
                </a:solidFill>
                <a:latin typeface="Arial" charset="0"/>
                <a:ea typeface="ＭＳ Ｐ明朝" pitchFamily="18" charset="-128"/>
              </a:defRPr>
            </a:lvl5pPr>
            <a:lvl6pPr marL="25146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6pPr>
            <a:lvl7pPr marL="29718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7pPr>
            <a:lvl8pPr marL="34290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8pPr>
            <a:lvl9pPr marL="38862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9pPr>
          </a:lstStyle>
          <a:p>
            <a:pPr marL="0" marR="0" lvl="0" indent="0" algn="r" defTabSz="896664" rtl="0" eaLnBrk="1" fontAlgn="base" latinLnBrk="0" hangingPunct="1">
              <a:lnSpc>
                <a:spcPct val="100000"/>
              </a:lnSpc>
              <a:spcBef>
                <a:spcPct val="0"/>
              </a:spcBef>
              <a:spcAft>
                <a:spcPct val="0"/>
              </a:spcAft>
              <a:buClrTx/>
              <a:buSzTx/>
              <a:buFontTx/>
              <a:buNone/>
              <a:tabLst/>
              <a:defRPr/>
            </a:pPr>
            <a:fld id="{D302878A-FEAA-4C13-AB52-8FA9BA6BFB4D}" type="slidenum">
              <a:rPr kumimoji="1" lang="en-US" altLang="ja-JP" sz="1200" b="0" i="0" u="none" strike="noStrike" kern="1200" cap="none" spc="0" normalizeH="0" baseline="0" noProof="0">
                <a:ln>
                  <a:noFill/>
                </a:ln>
                <a:solidFill>
                  <a:srgbClr val="000000"/>
                </a:solidFill>
                <a:effectLst/>
                <a:uLnTx/>
                <a:uFillTx/>
                <a:latin typeface="Calibri" pitchFamily="34" charset="0"/>
                <a:ea typeface="ＭＳ Ｐゴシック" pitchFamily="50" charset="-128"/>
                <a:cs typeface="+mn-cs"/>
              </a:rPr>
              <a:pPr marL="0" marR="0" lvl="0" indent="0" algn="r" defTabSz="896664" rtl="0" eaLnBrk="1" fontAlgn="base" latinLnBrk="0" hangingPunct="1">
                <a:lnSpc>
                  <a:spcPct val="100000"/>
                </a:lnSpc>
                <a:spcBef>
                  <a:spcPct val="0"/>
                </a:spcBef>
                <a:spcAft>
                  <a:spcPct val="0"/>
                </a:spcAft>
                <a:buClrTx/>
                <a:buSzTx/>
                <a:buFontTx/>
                <a:buNone/>
                <a:tabLst/>
                <a:defRPr/>
              </a:pPr>
              <a:t>58</a:t>
            </a:fld>
            <a:endParaRPr kumimoji="1" lang="en-US" altLang="ja-JP" sz="1200" b="0" i="0" u="none" strike="noStrike" kern="1200" cap="none" spc="0" normalizeH="0" baseline="0" noProof="0" dirty="0">
              <a:ln>
                <a:noFill/>
              </a:ln>
              <a:solidFill>
                <a:srgbClr val="000000"/>
              </a:solidFill>
              <a:effectLst/>
              <a:uLnTx/>
              <a:uFillTx/>
              <a:latin typeface="Calibri" pitchFamily="34" charset="0"/>
              <a:ea typeface="ＭＳ Ｐゴシック" pitchFamily="50" charset="-128"/>
              <a:cs typeface="+mn-cs"/>
            </a:endParaRPr>
          </a:p>
        </p:txBody>
      </p:sp>
      <p:sp>
        <p:nvSpPr>
          <p:cNvPr id="312323" name="Rectangle 2"/>
          <p:cNvSpPr>
            <a:spLocks noGrp="1" noRot="1" noChangeAspect="1" noChangeArrowheads="1" noTextEdit="1"/>
          </p:cNvSpPr>
          <p:nvPr>
            <p:ph type="sldImg"/>
          </p:nvPr>
        </p:nvSpPr>
        <p:spPr>
          <a:xfrm>
            <a:off x="685800" y="736600"/>
            <a:ext cx="5299075" cy="3668713"/>
          </a:xfrm>
          <a:ln/>
        </p:spPr>
      </p:sp>
      <p:sp>
        <p:nvSpPr>
          <p:cNvPr id="312324" name="Rectangle 3"/>
          <p:cNvSpPr>
            <a:spLocks noGrp="1" noChangeArrowheads="1"/>
          </p:cNvSpPr>
          <p:nvPr>
            <p:ph type="body" idx="1"/>
          </p:nvPr>
        </p:nvSpPr>
        <p:spPr>
          <a:xfrm>
            <a:off x="667610" y="4651869"/>
            <a:ext cx="5329860" cy="4406039"/>
          </a:xfrm>
          <a:noFill/>
        </p:spPr>
        <p:txBody>
          <a:bodyPr lIns="89819" tIns="44908" rIns="89819" bIns="44908"/>
          <a:lstStyle/>
          <a:p>
            <a:pPr eaLnBrk="1" hangingPunct="1">
              <a:spcBef>
                <a:spcPct val="0"/>
              </a:spcBef>
            </a:pPr>
            <a:endParaRPr lang="ja-JP" altLang="ja-JP" dirty="0">
              <a:latin typeface="Arial" charset="0"/>
            </a:endParaRPr>
          </a:p>
        </p:txBody>
      </p:sp>
    </p:spTree>
    <p:extLst>
      <p:ext uri="{BB962C8B-B14F-4D97-AF65-F5344CB8AC3E}">
        <p14:creationId xmlns:p14="http://schemas.microsoft.com/office/powerpoint/2010/main" val="361301059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714375" y="747713"/>
            <a:ext cx="5378450" cy="3724275"/>
          </a:xfrm>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61252521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6ABF78-AD10-1868-798B-F36664D84415}"/>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1A26EDDC-D31A-2418-5373-48CDCA702D3E}"/>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E65337B2-4B2F-3029-7943-8C12E61735E9}"/>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89163443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8F7496-0D8E-179C-37C7-F457E8A87A0B}"/>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A422A366-7D5F-C19E-8A35-BF1BD82582B6}"/>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D75703BC-F26C-1B14-56E7-8D7CFCE51998}"/>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69DEED58-6E00-796C-520C-5604F44E4126}"/>
              </a:ext>
            </a:extLst>
          </p:cNvPr>
          <p:cNvSpPr>
            <a:spLocks noGrp="1"/>
          </p:cNvSpPr>
          <p:nvPr>
            <p:ph type="sldNum" sz="quarter" idx="5"/>
          </p:nvPr>
        </p:nvSpPr>
        <p:spPr/>
        <p:txBody>
          <a:bodyPr/>
          <a:lstStyle/>
          <a:p>
            <a:pPr marL="0" marR="0" lvl="0" indent="0" algn="r" defTabSz="883269"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883269" rtl="0" eaLnBrk="1" fontAlgn="auto" latinLnBrk="0" hangingPunct="1">
                <a:lnSpc>
                  <a:spcPct val="100000"/>
                </a:lnSpc>
                <a:spcBef>
                  <a:spcPts val="0"/>
                </a:spcBef>
                <a:spcAft>
                  <a:spcPts val="0"/>
                </a:spcAft>
                <a:buClrTx/>
                <a:buSzTx/>
                <a:buFontTx/>
                <a:buNone/>
                <a:tabLst/>
                <a:defRPr/>
              </a:pPr>
              <a:t>8</a:t>
            </a:fld>
            <a:endPar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70869430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2D6A3B-A38E-FA38-136D-7D2919A3A437}"/>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547F34A8-90FD-7A50-D2EA-30640DE97F63}"/>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6B8362A5-7F90-DC2E-5B0C-5D990B020408}"/>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30406855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31987E-67F0-EAD2-B1F8-07AA89EFE04C}"/>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BE2F0D56-58D0-159B-191E-D70A9A182CFD}"/>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C1474F3B-50DF-8115-3705-46B2DDA7E024}"/>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70781140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714375" y="747713"/>
            <a:ext cx="5378450" cy="3724275"/>
          </a:xfrm>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957532748"/>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BA1F7A-FA5D-FEA1-27BC-05CF2B4ADB67}"/>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DB65F50E-4011-50A4-E3F5-C3DEFA5BA877}"/>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2248A13D-C851-63A9-E17A-13A9CF3D30DE}"/>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358630382"/>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CFA60E-30B4-5459-19D6-5BBB2AA9D493}"/>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819C4E47-9943-BB7C-6393-6C21699E8285}"/>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434FD0F9-402D-7400-C118-583D7A5D95DA}"/>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257969337"/>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AC8D0D-EF2B-385C-2D06-BA94E10A5001}"/>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6F34CB9A-520C-47E4-F4B6-D73326D6780D}"/>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E64E5AC9-8F67-F3E3-5981-D4F834D85413}"/>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487805545"/>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388B9F-4534-FBD5-E8FE-2E78D95BC86B}"/>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9FB59AB6-7BD4-910C-71B5-4357D7D6E9A6}"/>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11BF9FDA-62CA-1AD3-DD3B-4403EBAB6D81}"/>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43697126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5642AE-5797-FF10-3C12-E2219CB2CB76}"/>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14CC5D13-7D1C-8AE9-45AE-5F2AFF880B6D}"/>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C1280856-FE6C-5184-A567-04A1CF9B0CB5}"/>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73564182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CCB9AE-B390-F5A6-1DC2-87D63492BB0D}"/>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C7D34B32-2432-C2E7-9263-2A6CEF97B04B}"/>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D35EB0F3-84CC-DD5B-0E01-F8E9AC39B3AB}"/>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142525066"/>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F05CCF-0B6E-EDAE-5255-FDFC4C332FCE}"/>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9FA8E0B1-8013-2857-60A0-42C2BF3682FC}"/>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CC349620-8CBE-B493-56B9-3B2D03B34909}"/>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99834793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163FC5-A34C-D8A3-E8FF-8D31D520DE7B}"/>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A2EA9E99-2B74-4DC3-7F7D-EEA9DEE2A42D}"/>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7E83E0E0-D3AC-5D25-212F-EAAE31929497}"/>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D3889796-6CBE-9B2C-8200-E4B81C705C52}"/>
              </a:ext>
            </a:extLst>
          </p:cNvPr>
          <p:cNvSpPr>
            <a:spLocks noGrp="1"/>
          </p:cNvSpPr>
          <p:nvPr>
            <p:ph type="sldNum" sz="quarter" idx="5"/>
          </p:nvPr>
        </p:nvSpPr>
        <p:spPr/>
        <p:txBody>
          <a:bodyPr/>
          <a:lstStyle/>
          <a:p>
            <a:pPr marL="0" marR="0" lvl="0" indent="0" algn="r" defTabSz="883269"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883269" rtl="0" eaLnBrk="1" fontAlgn="auto" latinLnBrk="0" hangingPunct="1">
                <a:lnSpc>
                  <a:spcPct val="100000"/>
                </a:lnSpc>
                <a:spcBef>
                  <a:spcPts val="0"/>
                </a:spcBef>
                <a:spcAft>
                  <a:spcPts val="0"/>
                </a:spcAft>
                <a:buClrTx/>
                <a:buSzTx/>
                <a:buFontTx/>
                <a:buNone/>
                <a:tabLst/>
                <a:defRPr/>
              </a:pPr>
              <a:t>9</a:t>
            </a:fld>
            <a:endPar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73167958"/>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79C296-42DC-29E7-A17D-8930B02419C9}"/>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252BF7A8-1E5D-857D-8C4F-B7A984C57944}"/>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F5353EB4-DEBE-F6B6-BE87-5E40AB377804}"/>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61645257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95E5D2-5D47-ACAC-3B53-63C237BEB56A}"/>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0B068D48-728B-F143-05CF-8048CC843B7E}"/>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10D37189-4A7A-7675-CEBB-D8E020E008BE}"/>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873695966"/>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714375" y="747713"/>
            <a:ext cx="5378450" cy="3724275"/>
          </a:xfrm>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016515765"/>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F28108-8AB8-A4F4-47AD-45047B221214}"/>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DCA3C1FC-72B9-1145-8F35-A1F7B09F7BF9}"/>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B4A070C0-BB2A-40F1-12D1-92A9770C67EB}"/>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852714284"/>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54C557-1989-94A1-062A-064A85186CB4}"/>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1188E5C5-46AF-19A2-16A7-75A430EA306D}"/>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DDEC943A-AF16-E9AF-557C-FC16BC78F72E}"/>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23635473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3C167F-50F6-D288-9F5A-026F9DDD5B11}"/>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BFBA71B7-B36D-47D3-C79D-09A4E12650EA}"/>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BA655AD5-AC78-B381-1370-202B1712D175}"/>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48931559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213827-1B70-4848-E558-7165023EF799}"/>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27747C68-4DBF-FDBF-F123-4122B963A618}"/>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2DC57C01-6FC3-0C1B-E4C2-C7A1A1CE5155}"/>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27257834"/>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47A664-C6C8-C74A-4074-15D67032D46D}"/>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E30F1E13-243E-53EB-5DB0-51641C01A9B4}"/>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3E597573-5DC7-ED9C-C876-3E32CFAC41D0}"/>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81285755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04F594-580A-375D-21AD-F61B18FBCCDB}"/>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AFB36F4E-B6C0-FC23-C2EF-2759532C72FB}"/>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8EE5E476-E9BE-854D-3B9F-C9474594E61B}"/>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065395751"/>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5EBDCD-D82D-8FD4-315C-F563908F700E}"/>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A16F0391-969D-E03D-F6B5-2D2E34F0703B}"/>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AA7C4FDE-BFA7-8F05-E74E-C544716EF6F1}"/>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07808714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BFBBA5-A978-A6B5-E415-3082734C4BC5}"/>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AF7E6C21-7293-B2D6-3AAA-712F1BA2B048}"/>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EC54530B-E2E5-226F-AAB8-7E070802735C}"/>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F7254E8E-E50E-3052-31AF-9F23BAC76984}"/>
              </a:ext>
            </a:extLst>
          </p:cNvPr>
          <p:cNvSpPr>
            <a:spLocks noGrp="1"/>
          </p:cNvSpPr>
          <p:nvPr>
            <p:ph type="sldNum" sz="quarter" idx="5"/>
          </p:nvPr>
        </p:nvSpPr>
        <p:spPr/>
        <p:txBody>
          <a:bodyPr/>
          <a:lstStyle/>
          <a:p>
            <a:pPr marL="0" marR="0" lvl="0" indent="0" algn="r" defTabSz="883269"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883269" rtl="0" eaLnBrk="1" fontAlgn="auto" latinLnBrk="0" hangingPunct="1">
                <a:lnSpc>
                  <a:spcPct val="100000"/>
                </a:lnSpc>
                <a:spcBef>
                  <a:spcPts val="0"/>
                </a:spcBef>
                <a:spcAft>
                  <a:spcPts val="0"/>
                </a:spcAft>
                <a:buClrTx/>
                <a:buSzTx/>
                <a:buFontTx/>
                <a:buNone/>
                <a:tabLst/>
                <a:defRPr/>
              </a:pPr>
              <a:t>10</a:t>
            </a:fld>
            <a:endPar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422616507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E51508-8C5E-39E9-6934-253FAC11834F}"/>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9159EE4C-F6CF-E530-8C5C-F8C9D9B58F59}"/>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7B49FEFD-E18E-C532-3BB0-E88E356173A5}"/>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944995704"/>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81BB52-DCA0-829A-C973-3741BDE2BE01}"/>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D8636215-FBC2-922C-D729-707A56744BBE}"/>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4F529200-4DD3-05EC-99DA-B427361BBB30}"/>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854659976"/>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BF4241-070E-233E-FAAC-AB304CF7F292}"/>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F781D046-E351-5AAA-EA65-1B37EC69BBA9}"/>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500D460B-7EB2-C621-8513-71ED335E7A54}"/>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148633175"/>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86E8BD-E0B0-4456-D285-5C99BEDA5436}"/>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E1182E1D-03FF-4FE7-D6D5-66CDA1569D80}"/>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CA08AF34-15D4-7D9D-E844-21F01383B629}"/>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692883330"/>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E7C2DA-1B37-CDC4-6546-5A2A53232A50}"/>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E87C7E7C-19CB-5D4E-C0C6-E284EA3C293F}"/>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274BDDE7-29BD-341B-C0EA-B528951B0C84}"/>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4145777393"/>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B40DAA-C705-6FFF-8293-BBCB2BCB6383}"/>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1DAB8F62-CC67-3552-688B-44C82931F981}"/>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BFBB086C-888D-D57F-5E28-A808BFAC3567}"/>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53747326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19D768-5178-6573-6F22-AD370BE0BFD6}"/>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EC4F9F36-B2C1-B24F-66A3-4DFA7A11927E}"/>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02D495D6-47BD-769D-8D34-B365D900B9A0}"/>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374852027"/>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94288F-018E-3BE3-D435-346826E2CD7C}"/>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6D09DFD3-BB14-57B4-FB7B-0D89E88C2516}"/>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9B2B64B7-1C85-E6F5-DE13-D5D272F57439}"/>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4002858805"/>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02E841-955F-4993-379F-E27027E2AECF}"/>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F0416291-8252-1B69-A8DF-65571DE5A77D}"/>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9F6211BB-4801-C3B7-74B9-39C011EED759}"/>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615630992"/>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44CDD9-B3CE-279C-53B0-CA7FF64C923D}"/>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A232673F-1A3D-282A-1961-960D10969926}"/>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8C8A9D75-C69C-BA10-0CCB-75FFFFD68242}"/>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58668983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544D0C-F6F6-322D-1F84-B949424D9097}"/>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DA88E591-60E9-AD28-CBEF-E6F5FDCDA96F}"/>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AFD5C3C9-A646-D7A8-D6A5-5D43ABE9C6EB}"/>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B3D6CC19-B8F1-71F0-3E5E-9C15758A8E01}"/>
              </a:ext>
            </a:extLst>
          </p:cNvPr>
          <p:cNvSpPr>
            <a:spLocks noGrp="1"/>
          </p:cNvSpPr>
          <p:nvPr>
            <p:ph type="sldNum" sz="quarter" idx="5"/>
          </p:nvPr>
        </p:nvSpPr>
        <p:spPr/>
        <p:txBody>
          <a:bodyPr/>
          <a:lstStyle/>
          <a:p>
            <a:pPr marL="0" marR="0" lvl="0" indent="0" algn="r" defTabSz="883269"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883269" rtl="0" eaLnBrk="1" fontAlgn="auto" latinLnBrk="0" hangingPunct="1">
                <a:lnSpc>
                  <a:spcPct val="100000"/>
                </a:lnSpc>
                <a:spcBef>
                  <a:spcPts val="0"/>
                </a:spcBef>
                <a:spcAft>
                  <a:spcPts val="0"/>
                </a:spcAft>
                <a:buClrTx/>
                <a:buSzTx/>
                <a:buFontTx/>
                <a:buNone/>
                <a:tabLst/>
                <a:defRPr/>
              </a:pPr>
              <a:t>11</a:t>
            </a:fld>
            <a:endPar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518582901"/>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936127-C58B-6F7F-06A5-16F3C06094D5}"/>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A60ABB91-9744-1ED5-2911-7D57D002E413}"/>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081A16A5-F3ED-0CFB-DFC5-6FEAC20CA681}"/>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94111907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98950F-601E-77CF-0B62-0599F9861522}"/>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BAE4C096-A48D-7764-0178-69C8FCC3C9C5}"/>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3BCEF9CE-D3E2-FD06-8075-7AF27392FE36}"/>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292411498"/>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170E51-42DE-7078-078F-B42098F3CA24}"/>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3D92AFBE-3C9F-208E-8017-6A528015DA91}"/>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7364E4A6-046D-AC4C-9D5F-CB9DAA0FB60D}"/>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4256669874"/>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FFA0AC-4A88-8679-AD04-3A28B407F968}"/>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1A52C678-F979-9631-2ABA-E7C2271B41F7}"/>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51F6B7E5-F0E1-88AC-1A0B-D3A732CD3C82}"/>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73858170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3D136C-161E-3F9F-800B-115FC5CA049C}"/>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847531D9-39C5-08F0-9079-A0EAB5B402E2}"/>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95273E98-DA24-E379-966F-DE7D8121FE31}"/>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696984041"/>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E49CDD-59F5-5F75-E2B5-8DF241FA8195}"/>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D5532AEF-C54F-EF4C-34E8-8025DBA3BC10}"/>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379883D9-3A30-3EE4-EE2E-CD1CDFC4F869}"/>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575088319"/>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59EB5A-A869-88DF-83F0-293C45BE92B4}"/>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DB6635A0-342F-E84A-9223-5B1CB68818FF}"/>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8FC6557B-1671-0416-6732-68AC4C409FC3}"/>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483945818"/>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76C51B-0A8F-F12F-C5AB-0A87E39832A9}"/>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C562908F-5DA9-8825-6F9F-A938F5C8BC4C}"/>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746897A1-B63A-8DEF-65C7-9EBAC8CDD9B5}"/>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537399088"/>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394" name="Rectangle 7"/>
          <p:cNvSpPr txBox="1">
            <a:spLocks noGrp="1" noChangeArrowheads="1"/>
          </p:cNvSpPr>
          <p:nvPr/>
        </p:nvSpPr>
        <p:spPr bwMode="auto">
          <a:xfrm>
            <a:off x="3814763" y="9371013"/>
            <a:ext cx="2919412" cy="493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606" tIns="45297" rIns="90606" bIns="45297" anchor="b"/>
          <a:lstStyle>
            <a:lvl1pPr defTabSz="904875" eaLnBrk="0" hangingPunct="0">
              <a:spcBef>
                <a:spcPct val="30000"/>
              </a:spcBef>
              <a:defRPr kumimoji="1" sz="1200">
                <a:solidFill>
                  <a:schemeClr val="tx1"/>
                </a:solidFill>
                <a:latin typeface="Arial" charset="0"/>
                <a:ea typeface="ＭＳ Ｐ明朝" pitchFamily="18" charset="-128"/>
              </a:defRPr>
            </a:lvl1pPr>
            <a:lvl2pPr marL="742950" indent="-285750" defTabSz="904875" eaLnBrk="0" hangingPunct="0">
              <a:spcBef>
                <a:spcPct val="30000"/>
              </a:spcBef>
              <a:defRPr kumimoji="1" sz="1200">
                <a:solidFill>
                  <a:schemeClr val="tx1"/>
                </a:solidFill>
                <a:latin typeface="Arial" charset="0"/>
                <a:ea typeface="ＭＳ Ｐ明朝" pitchFamily="18" charset="-128"/>
              </a:defRPr>
            </a:lvl2pPr>
            <a:lvl3pPr marL="1143000" indent="-228600" defTabSz="904875" eaLnBrk="0" hangingPunct="0">
              <a:spcBef>
                <a:spcPct val="30000"/>
              </a:spcBef>
              <a:defRPr kumimoji="1" sz="1200">
                <a:solidFill>
                  <a:schemeClr val="tx1"/>
                </a:solidFill>
                <a:latin typeface="Arial" charset="0"/>
                <a:ea typeface="ＭＳ Ｐ明朝" pitchFamily="18" charset="-128"/>
              </a:defRPr>
            </a:lvl3pPr>
            <a:lvl4pPr marL="1600200" indent="-228600" defTabSz="904875" eaLnBrk="0" hangingPunct="0">
              <a:spcBef>
                <a:spcPct val="30000"/>
              </a:spcBef>
              <a:defRPr kumimoji="1" sz="1200">
                <a:solidFill>
                  <a:schemeClr val="tx1"/>
                </a:solidFill>
                <a:latin typeface="Arial" charset="0"/>
                <a:ea typeface="ＭＳ Ｐ明朝" pitchFamily="18" charset="-128"/>
              </a:defRPr>
            </a:lvl4pPr>
            <a:lvl5pPr marL="2057400" indent="-228600" defTabSz="904875" eaLnBrk="0" hangingPunct="0">
              <a:spcBef>
                <a:spcPct val="30000"/>
              </a:spcBef>
              <a:defRPr kumimoji="1" sz="1200">
                <a:solidFill>
                  <a:schemeClr val="tx1"/>
                </a:solidFill>
                <a:latin typeface="Arial" charset="0"/>
                <a:ea typeface="ＭＳ Ｐ明朝" pitchFamily="18" charset="-128"/>
              </a:defRPr>
            </a:lvl5pPr>
            <a:lvl6pPr marL="25146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6pPr>
            <a:lvl7pPr marL="29718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7pPr>
            <a:lvl8pPr marL="34290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8pPr>
            <a:lvl9pPr marL="38862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9pPr>
          </a:lstStyle>
          <a:p>
            <a:pPr marL="0" marR="0" lvl="0" indent="0" algn="r" defTabSz="904533" rtl="0" eaLnBrk="1" fontAlgn="base" latinLnBrk="0" hangingPunct="1">
              <a:lnSpc>
                <a:spcPct val="100000"/>
              </a:lnSpc>
              <a:spcBef>
                <a:spcPct val="0"/>
              </a:spcBef>
              <a:spcAft>
                <a:spcPct val="0"/>
              </a:spcAft>
              <a:buClrTx/>
              <a:buSzTx/>
              <a:buFontTx/>
              <a:buNone/>
              <a:tabLst/>
              <a:defRPr/>
            </a:pPr>
            <a:fld id="{E6F7EAC6-004F-4549-BB05-2EF292B46EB2}" type="slidenum">
              <a:rPr kumimoji="1" lang="en-US" altLang="ja-JP" sz="1200" b="0" i="0" u="none" strike="noStrike" kern="1200" cap="none" spc="0" normalizeH="0" baseline="0" noProof="0">
                <a:ln>
                  <a:noFill/>
                </a:ln>
                <a:solidFill>
                  <a:srgbClr val="000000"/>
                </a:solidFill>
                <a:effectLst/>
                <a:uLnTx/>
                <a:uFillTx/>
                <a:latin typeface="Calibri" pitchFamily="34" charset="0"/>
                <a:ea typeface="ＭＳ Ｐゴシック" pitchFamily="50" charset="-128"/>
                <a:cs typeface="+mn-cs"/>
              </a:rPr>
              <a:pPr marL="0" marR="0" lvl="0" indent="0" algn="r" defTabSz="904533" rtl="0" eaLnBrk="1" fontAlgn="base" latinLnBrk="0" hangingPunct="1">
                <a:lnSpc>
                  <a:spcPct val="100000"/>
                </a:lnSpc>
                <a:spcBef>
                  <a:spcPct val="0"/>
                </a:spcBef>
                <a:spcAft>
                  <a:spcPct val="0"/>
                </a:spcAft>
                <a:buClrTx/>
                <a:buSzTx/>
                <a:buFontTx/>
                <a:buNone/>
                <a:tabLst/>
                <a:defRPr/>
              </a:pPr>
              <a:t>99</a:t>
            </a:fld>
            <a:endParaRPr kumimoji="1" lang="en-US" altLang="ja-JP" sz="1200" b="0" i="0" u="none" strike="noStrike" kern="1200" cap="none" spc="0" normalizeH="0" baseline="0" noProof="0" dirty="0">
              <a:ln>
                <a:noFill/>
              </a:ln>
              <a:solidFill>
                <a:srgbClr val="000000"/>
              </a:solidFill>
              <a:effectLst/>
              <a:uLnTx/>
              <a:uFillTx/>
              <a:latin typeface="Calibri" pitchFamily="34" charset="0"/>
              <a:ea typeface="ＭＳ Ｐゴシック" pitchFamily="50" charset="-128"/>
              <a:cs typeface="+mn-cs"/>
            </a:endParaRPr>
          </a:p>
        </p:txBody>
      </p:sp>
      <p:sp>
        <p:nvSpPr>
          <p:cNvPr id="315395" name="Rectangle 2"/>
          <p:cNvSpPr>
            <a:spLocks noGrp="1" noRot="1" noChangeAspect="1" noChangeArrowheads="1" noTextEdit="1"/>
          </p:cNvSpPr>
          <p:nvPr>
            <p:ph type="sldImg"/>
          </p:nvPr>
        </p:nvSpPr>
        <p:spPr>
          <a:xfrm>
            <a:off x="701675" y="741363"/>
            <a:ext cx="5338763" cy="3697287"/>
          </a:xfrm>
          <a:ln/>
        </p:spPr>
      </p:sp>
      <p:sp>
        <p:nvSpPr>
          <p:cNvPr id="315396" name="Rectangle 3"/>
          <p:cNvSpPr>
            <a:spLocks noGrp="1" noChangeArrowheads="1"/>
          </p:cNvSpPr>
          <p:nvPr>
            <p:ph type="body" idx="1"/>
          </p:nvPr>
        </p:nvSpPr>
        <p:spPr>
          <a:xfrm>
            <a:off x="674695" y="4686300"/>
            <a:ext cx="5386387" cy="4438650"/>
          </a:xfrm>
          <a:noFill/>
        </p:spPr>
        <p:txBody>
          <a:bodyPr lIns="90606" tIns="45297" rIns="90606" bIns="45297"/>
          <a:lstStyle/>
          <a:p>
            <a:pPr eaLnBrk="1" hangingPunct="1">
              <a:spcBef>
                <a:spcPct val="0"/>
              </a:spcBef>
            </a:pPr>
            <a:endParaRPr lang="ja-JP" altLang="ja-JP" dirty="0">
              <a:latin typeface="Arial" charset="0"/>
            </a:endParaRPr>
          </a:p>
        </p:txBody>
      </p:sp>
    </p:spTree>
    <p:extLst>
      <p:ext uri="{BB962C8B-B14F-4D97-AF65-F5344CB8AC3E}">
        <p14:creationId xmlns:p14="http://schemas.microsoft.com/office/powerpoint/2010/main" val="918975462"/>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70" name="Rectangle 7"/>
          <p:cNvSpPr txBox="1">
            <a:spLocks noGrp="1" noChangeArrowheads="1"/>
          </p:cNvSpPr>
          <p:nvPr/>
        </p:nvSpPr>
        <p:spPr bwMode="auto">
          <a:xfrm>
            <a:off x="3814763" y="9371013"/>
            <a:ext cx="2919412" cy="493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606" tIns="45297" rIns="90606" bIns="45297" anchor="b"/>
          <a:lstStyle>
            <a:lvl1pPr defTabSz="904875" eaLnBrk="0" hangingPunct="0">
              <a:spcBef>
                <a:spcPct val="30000"/>
              </a:spcBef>
              <a:defRPr kumimoji="1" sz="1200">
                <a:solidFill>
                  <a:schemeClr val="tx1"/>
                </a:solidFill>
                <a:latin typeface="Arial" charset="0"/>
                <a:ea typeface="ＭＳ Ｐ明朝" pitchFamily="18" charset="-128"/>
              </a:defRPr>
            </a:lvl1pPr>
            <a:lvl2pPr marL="742950" indent="-285750" defTabSz="904875" eaLnBrk="0" hangingPunct="0">
              <a:spcBef>
                <a:spcPct val="30000"/>
              </a:spcBef>
              <a:defRPr kumimoji="1" sz="1200">
                <a:solidFill>
                  <a:schemeClr val="tx1"/>
                </a:solidFill>
                <a:latin typeface="Arial" charset="0"/>
                <a:ea typeface="ＭＳ Ｐ明朝" pitchFamily="18" charset="-128"/>
              </a:defRPr>
            </a:lvl2pPr>
            <a:lvl3pPr marL="1143000" indent="-228600" defTabSz="904875" eaLnBrk="0" hangingPunct="0">
              <a:spcBef>
                <a:spcPct val="30000"/>
              </a:spcBef>
              <a:defRPr kumimoji="1" sz="1200">
                <a:solidFill>
                  <a:schemeClr val="tx1"/>
                </a:solidFill>
                <a:latin typeface="Arial" charset="0"/>
                <a:ea typeface="ＭＳ Ｐ明朝" pitchFamily="18" charset="-128"/>
              </a:defRPr>
            </a:lvl3pPr>
            <a:lvl4pPr marL="1600200" indent="-228600" defTabSz="904875" eaLnBrk="0" hangingPunct="0">
              <a:spcBef>
                <a:spcPct val="30000"/>
              </a:spcBef>
              <a:defRPr kumimoji="1" sz="1200">
                <a:solidFill>
                  <a:schemeClr val="tx1"/>
                </a:solidFill>
                <a:latin typeface="Arial" charset="0"/>
                <a:ea typeface="ＭＳ Ｐ明朝" pitchFamily="18" charset="-128"/>
              </a:defRPr>
            </a:lvl4pPr>
            <a:lvl5pPr marL="2057400" indent="-228600" defTabSz="904875" eaLnBrk="0" hangingPunct="0">
              <a:spcBef>
                <a:spcPct val="30000"/>
              </a:spcBef>
              <a:defRPr kumimoji="1" sz="1200">
                <a:solidFill>
                  <a:schemeClr val="tx1"/>
                </a:solidFill>
                <a:latin typeface="Arial" charset="0"/>
                <a:ea typeface="ＭＳ Ｐ明朝" pitchFamily="18" charset="-128"/>
              </a:defRPr>
            </a:lvl5pPr>
            <a:lvl6pPr marL="25146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6pPr>
            <a:lvl7pPr marL="29718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7pPr>
            <a:lvl8pPr marL="34290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8pPr>
            <a:lvl9pPr marL="38862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9pPr>
          </a:lstStyle>
          <a:p>
            <a:pPr marL="0" marR="0" lvl="0" indent="0" algn="r" defTabSz="904533" rtl="0" eaLnBrk="1" fontAlgn="base" latinLnBrk="0" hangingPunct="1">
              <a:lnSpc>
                <a:spcPct val="100000"/>
              </a:lnSpc>
              <a:spcBef>
                <a:spcPct val="0"/>
              </a:spcBef>
              <a:spcAft>
                <a:spcPct val="0"/>
              </a:spcAft>
              <a:buClrTx/>
              <a:buSzTx/>
              <a:buFontTx/>
              <a:buNone/>
              <a:tabLst/>
              <a:defRPr/>
            </a:pPr>
            <a:fld id="{AE325786-69CF-4877-9B12-E4D15D68017F}" type="slidenum">
              <a:rPr kumimoji="1" lang="en-US" altLang="ja-JP" sz="1200" b="0" i="0" u="none" strike="noStrike" kern="1200" cap="none" spc="0" normalizeH="0" baseline="0" noProof="0">
                <a:ln>
                  <a:noFill/>
                </a:ln>
                <a:solidFill>
                  <a:srgbClr val="000000"/>
                </a:solidFill>
                <a:effectLst/>
                <a:uLnTx/>
                <a:uFillTx/>
                <a:latin typeface="Calibri" pitchFamily="34" charset="0"/>
                <a:ea typeface="ＭＳ Ｐゴシック" pitchFamily="50" charset="-128"/>
                <a:cs typeface="+mn-cs"/>
              </a:rPr>
              <a:pPr marL="0" marR="0" lvl="0" indent="0" algn="r" defTabSz="904533" rtl="0" eaLnBrk="1" fontAlgn="base" latinLnBrk="0" hangingPunct="1">
                <a:lnSpc>
                  <a:spcPct val="100000"/>
                </a:lnSpc>
                <a:spcBef>
                  <a:spcPct val="0"/>
                </a:spcBef>
                <a:spcAft>
                  <a:spcPct val="0"/>
                </a:spcAft>
                <a:buClrTx/>
                <a:buSzTx/>
                <a:buFontTx/>
                <a:buNone/>
                <a:tabLst/>
                <a:defRPr/>
              </a:pPr>
              <a:t>100</a:t>
            </a:fld>
            <a:endParaRPr kumimoji="1" lang="en-US" altLang="ja-JP" sz="1200" b="0" i="0" u="none" strike="noStrike" kern="1200" cap="none" spc="0" normalizeH="0" baseline="0" noProof="0" dirty="0">
              <a:ln>
                <a:noFill/>
              </a:ln>
              <a:solidFill>
                <a:srgbClr val="000000"/>
              </a:solidFill>
              <a:effectLst/>
              <a:uLnTx/>
              <a:uFillTx/>
              <a:latin typeface="Calibri" pitchFamily="34" charset="0"/>
              <a:ea typeface="ＭＳ Ｐゴシック" pitchFamily="50" charset="-128"/>
              <a:cs typeface="+mn-cs"/>
            </a:endParaRPr>
          </a:p>
        </p:txBody>
      </p:sp>
      <p:sp>
        <p:nvSpPr>
          <p:cNvPr id="314371" name="Rectangle 2"/>
          <p:cNvSpPr>
            <a:spLocks noGrp="1" noRot="1" noChangeAspect="1" noChangeArrowheads="1" noTextEdit="1"/>
          </p:cNvSpPr>
          <p:nvPr>
            <p:ph type="sldImg"/>
          </p:nvPr>
        </p:nvSpPr>
        <p:spPr>
          <a:xfrm>
            <a:off x="701675" y="741363"/>
            <a:ext cx="5338763" cy="3697287"/>
          </a:xfrm>
          <a:ln/>
        </p:spPr>
      </p:sp>
      <p:sp>
        <p:nvSpPr>
          <p:cNvPr id="314372" name="Rectangle 3"/>
          <p:cNvSpPr>
            <a:spLocks noGrp="1" noChangeArrowheads="1"/>
          </p:cNvSpPr>
          <p:nvPr>
            <p:ph type="body" idx="1"/>
          </p:nvPr>
        </p:nvSpPr>
        <p:spPr>
          <a:xfrm>
            <a:off x="674695" y="4686300"/>
            <a:ext cx="5386387" cy="4438650"/>
          </a:xfrm>
          <a:noFill/>
        </p:spPr>
        <p:txBody>
          <a:bodyPr lIns="90606" tIns="45297" rIns="90606" bIns="45297"/>
          <a:lstStyle/>
          <a:p>
            <a:pPr eaLnBrk="1" hangingPunct="1">
              <a:spcBef>
                <a:spcPct val="0"/>
              </a:spcBef>
            </a:pPr>
            <a:endParaRPr lang="ja-JP" altLang="ja-JP" dirty="0">
              <a:latin typeface="Arial" charset="0"/>
            </a:endParaRPr>
          </a:p>
        </p:txBody>
      </p:sp>
    </p:spTree>
    <p:extLst>
      <p:ext uri="{BB962C8B-B14F-4D97-AF65-F5344CB8AC3E}">
        <p14:creationId xmlns:p14="http://schemas.microsoft.com/office/powerpoint/2010/main" val="265119380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E4F6E1-6FF6-FEFA-AABD-4FB7659A5D6F}"/>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14AB25B7-BDA8-5D22-9709-974E543ACB7E}"/>
              </a:ext>
            </a:extLst>
          </p:cNvPr>
          <p:cNvSpPr>
            <a:spLocks noGrp="1" noRot="1" noChangeAspect="1"/>
          </p:cNvSpPr>
          <p:nvPr>
            <p:ph type="sldImg"/>
          </p:nvPr>
        </p:nvSpPr>
        <p:spPr/>
      </p:sp>
      <p:sp>
        <p:nvSpPr>
          <p:cNvPr id="3" name="ノート プレースホルダー 2">
            <a:extLst>
              <a:ext uri="{FF2B5EF4-FFF2-40B4-BE49-F238E27FC236}">
                <a16:creationId xmlns:a16="http://schemas.microsoft.com/office/drawing/2014/main" id="{F7ADD9D1-36EE-61C3-5266-B8AA2853E23D}"/>
              </a:ext>
            </a:extLst>
          </p:cNvPr>
          <p:cNvSpPr>
            <a:spLocks noGrp="1"/>
          </p:cNvSpPr>
          <p:nvPr>
            <p:ph type="body" idx="1"/>
          </p:nvPr>
        </p:nvSpPr>
        <p:spPr/>
        <p:txBody>
          <a:bodyPr/>
          <a:lstStyle/>
          <a:p>
            <a:endParaRPr kumimoji="1" lang="ja-JP" altLang="en-US" dirty="0"/>
          </a:p>
        </p:txBody>
      </p:sp>
      <p:sp>
        <p:nvSpPr>
          <p:cNvPr id="4" name="スライド番号プレースホルダー 3">
            <a:extLst>
              <a:ext uri="{FF2B5EF4-FFF2-40B4-BE49-F238E27FC236}">
                <a16:creationId xmlns:a16="http://schemas.microsoft.com/office/drawing/2014/main" id="{23101285-D9B9-EA79-19CC-461CB8B3CD8B}"/>
              </a:ext>
            </a:extLst>
          </p:cNvPr>
          <p:cNvSpPr>
            <a:spLocks noGrp="1"/>
          </p:cNvSpPr>
          <p:nvPr>
            <p:ph type="sldNum" sz="quarter" idx="5"/>
          </p:nvPr>
        </p:nvSpPr>
        <p:spPr/>
        <p:txBody>
          <a:bodyPr/>
          <a:lstStyle/>
          <a:p>
            <a:pPr marL="0" marR="0" lvl="0" indent="0" algn="r" defTabSz="883269" rtl="0" eaLnBrk="1" fontAlgn="auto" latinLnBrk="0" hangingPunct="1">
              <a:lnSpc>
                <a:spcPct val="100000"/>
              </a:lnSpc>
              <a:spcBef>
                <a:spcPts val="0"/>
              </a:spcBef>
              <a:spcAft>
                <a:spcPts val="0"/>
              </a:spcAft>
              <a:buClrTx/>
              <a:buSzTx/>
              <a:buFontTx/>
              <a:buNone/>
              <a:tabLst/>
              <a:defRPr/>
            </a:pPr>
            <a:fld id="{7A3651F4-647C-4D0A-BCAC-BCED4C3E39AC}" type="slidenum">
              <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pPr marL="0" marR="0" lvl="0" indent="0" algn="r" defTabSz="883269" rtl="0" eaLnBrk="1" fontAlgn="auto" latinLnBrk="0" hangingPunct="1">
                <a:lnSpc>
                  <a:spcPct val="100000"/>
                </a:lnSpc>
                <a:spcBef>
                  <a:spcPts val="0"/>
                </a:spcBef>
                <a:spcAft>
                  <a:spcPts val="0"/>
                </a:spcAft>
                <a:buClrTx/>
                <a:buSzTx/>
                <a:buFontTx/>
                <a:buNone/>
                <a:tabLst/>
                <a:defRPr/>
              </a:pPr>
              <a:t>13</a:t>
            </a:fld>
            <a:endPar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097078177"/>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4ECE76-BEEE-EE5D-F714-57E0E765E3A8}"/>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729C59A9-2310-FFD1-9055-DC0D7F2B5AB1}"/>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6D96261B-21CD-D168-35C6-6EDECEC923B3}"/>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493234986"/>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E00577-2EF9-4285-F67C-F028565C4C7C}"/>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EC8D33AB-2902-0E32-07E1-73124B6E31C0}"/>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4C47C2E9-EC59-3755-C606-E6881F92FDE4}"/>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503477458"/>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331"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331" rtl="0" eaLnBrk="1" fontAlgn="auto" latinLnBrk="0" hangingPunct="1">
                <a:lnSpc>
                  <a:spcPct val="100000"/>
                </a:lnSpc>
                <a:spcBef>
                  <a:spcPts val="0"/>
                </a:spcBef>
                <a:spcAft>
                  <a:spcPts val="0"/>
                </a:spcAft>
                <a:buClrTx/>
                <a:buSzTx/>
                <a:buFontTx/>
                <a:buNone/>
                <a:tabLst/>
                <a:defRPr/>
              </a:pPr>
              <a:t>106</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4009863409"/>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a:t>・　令和６年度保険医療材料制度改革等における主な事項です。</a:t>
            </a:r>
          </a:p>
          <a:p>
            <a:r>
              <a:rPr kumimoji="1" lang="ja-JP" altLang="en-US"/>
              <a:t>・　まず、イノベーションに対する評価として、チャレンジ申請の対象拡大、経済性に優れた医療機器に対する加算の新設、希少疾患等に用いる体外診断用医薬品等に対する評価の見直し、プログラム医療機器の特性を踏まえた評価制度の導入などを行っています。</a:t>
            </a:r>
          </a:p>
          <a:p>
            <a:r>
              <a:rPr kumimoji="1" lang="ja-JP" altLang="en-US"/>
              <a:t>・　また、保険診療上必要な医療機器の安定供給の確保のための対応として、外国価格再算定における価格算出式の見直し、不採算品再算定の柔軟な対応、価格の下支え制度の導入を行っています。</a:t>
            </a:r>
          </a:p>
          <a:p>
            <a:endParaRPr kumimoji="1" lang="ja-JP" altLang="en-US"/>
          </a:p>
        </p:txBody>
      </p:sp>
      <p:sp>
        <p:nvSpPr>
          <p:cNvPr id="4" name="フッター プレースホルダー 3"/>
          <p:cNvSpPr>
            <a:spLocks noGrp="1"/>
          </p:cNvSpPr>
          <p:nvPr>
            <p:ph type="ftr" sz="quarter" idx="4"/>
          </p:nvPr>
        </p:nvSpPr>
        <p:spPr/>
        <p:txBody>
          <a:bodyPr/>
          <a:lstStyle/>
          <a:p>
            <a:pPr marL="0" marR="0" lvl="0" indent="0" algn="l" defTabSz="457166"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5" name="スライド番号プレースホルダー 4"/>
          <p:cNvSpPr>
            <a:spLocks noGrp="1"/>
          </p:cNvSpPr>
          <p:nvPr>
            <p:ph type="sldNum" sz="quarter" idx="5"/>
          </p:nvPr>
        </p:nvSpPr>
        <p:spPr/>
        <p:txBody>
          <a:bodyPr/>
          <a:lstStyle/>
          <a:p>
            <a:pPr marL="0" marR="0" lvl="0" indent="0" algn="r" defTabSz="457166" rtl="0" eaLnBrk="1" fontAlgn="auto" latinLnBrk="0" hangingPunct="1">
              <a:lnSpc>
                <a:spcPct val="100000"/>
              </a:lnSpc>
              <a:spcBef>
                <a:spcPts val="0"/>
              </a:spcBef>
              <a:spcAft>
                <a:spcPts val="0"/>
              </a:spcAft>
              <a:buClrTx/>
              <a:buSzTx/>
              <a:buFontTx/>
              <a:buNone/>
              <a:tabLst/>
              <a:defRPr/>
            </a:pPr>
            <a:fld id="{CF00EA60-74F3-4C62-9197-4E304052D6BA}" type="slidenum">
              <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457166" rtl="0" eaLnBrk="1" fontAlgn="auto" latinLnBrk="0" hangingPunct="1">
                <a:lnSpc>
                  <a:spcPct val="100000"/>
                </a:lnSpc>
                <a:spcBef>
                  <a:spcPts val="0"/>
                </a:spcBef>
                <a:spcAft>
                  <a:spcPts val="0"/>
                </a:spcAft>
                <a:buClrTx/>
                <a:buSzTx/>
                <a:buFontTx/>
                <a:buNone/>
                <a:tabLst/>
                <a:defRPr/>
              </a:pPr>
              <a:t>107</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13013436"/>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marL="0" marR="0" lvl="0" indent="0" algn="r" defTabSz="914331" rtl="0" eaLnBrk="1" fontAlgn="auto" latinLnBrk="0" hangingPunct="1">
              <a:lnSpc>
                <a:spcPct val="100000"/>
              </a:lnSpc>
              <a:spcBef>
                <a:spcPts val="0"/>
              </a:spcBef>
              <a:spcAft>
                <a:spcPts val="0"/>
              </a:spcAft>
              <a:buClrTx/>
              <a:buSzTx/>
              <a:buFontTx/>
              <a:buNone/>
              <a:tabLst/>
              <a:defRPr/>
            </a:pPr>
            <a:fld id="{6E8FBE57-151D-451E-ACC6-8AD33162C013}" type="slidenum">
              <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331" rtl="0" eaLnBrk="1" fontAlgn="auto" latinLnBrk="0" hangingPunct="1">
                <a:lnSpc>
                  <a:spcPct val="100000"/>
                </a:lnSpc>
                <a:spcBef>
                  <a:spcPts val="0"/>
                </a:spcBef>
                <a:spcAft>
                  <a:spcPts val="0"/>
                </a:spcAft>
                <a:buClrTx/>
                <a:buSzTx/>
                <a:buFontTx/>
                <a:buNone/>
                <a:tabLst/>
                <a:defRPr/>
              </a:pPr>
              <a:t>108</a:t>
            </a:fld>
            <a:endParaRPr kumimoji="1" lang="ja-JP" altLang="en-US" sz="1200"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640500003"/>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5EB4D0-39ED-6BE9-47FA-CB6C8A3F297D}"/>
            </a:ext>
          </a:extLst>
        </p:cNvPr>
        <p:cNvGrpSpPr/>
        <p:nvPr/>
      </p:nvGrpSpPr>
      <p:grpSpPr>
        <a:xfrm>
          <a:off x="0" y="0"/>
          <a:ext cx="0" cy="0"/>
          <a:chOff x="0" y="0"/>
          <a:chExt cx="0" cy="0"/>
        </a:xfrm>
      </p:grpSpPr>
      <p:sp>
        <p:nvSpPr>
          <p:cNvPr id="2" name="スライド イメージ プレースホルダー 1">
            <a:extLst>
              <a:ext uri="{FF2B5EF4-FFF2-40B4-BE49-F238E27FC236}">
                <a16:creationId xmlns:a16="http://schemas.microsoft.com/office/drawing/2014/main" id="{330C2FE5-5678-D29C-39E4-0DA1E6B7B28F}"/>
              </a:ext>
            </a:extLst>
          </p:cNvPr>
          <p:cNvSpPr>
            <a:spLocks noGrp="1" noRot="1" noChangeAspect="1"/>
          </p:cNvSpPr>
          <p:nvPr>
            <p:ph type="sldImg"/>
          </p:nvPr>
        </p:nvSpPr>
        <p:spPr>
          <a:xfrm>
            <a:off x="714375" y="747713"/>
            <a:ext cx="5378450" cy="3724275"/>
          </a:xfrm>
        </p:spPr>
      </p:sp>
      <p:sp>
        <p:nvSpPr>
          <p:cNvPr id="3" name="ノート プレースホルダー 2">
            <a:extLst>
              <a:ext uri="{FF2B5EF4-FFF2-40B4-BE49-F238E27FC236}">
                <a16:creationId xmlns:a16="http://schemas.microsoft.com/office/drawing/2014/main" id="{E051D783-3190-2B84-419E-5A3446CAF03A}"/>
              </a:ext>
            </a:extLst>
          </p:cNvPr>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24913144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1CD750-57C4-2FF7-DF4A-42A2763989D7}"/>
            </a:ext>
          </a:extLst>
        </p:cNvPr>
        <p:cNvGrpSpPr/>
        <p:nvPr/>
      </p:nvGrpSpPr>
      <p:grpSpPr>
        <a:xfrm>
          <a:off x="0" y="0"/>
          <a:ext cx="0" cy="0"/>
          <a:chOff x="0" y="0"/>
          <a:chExt cx="0" cy="0"/>
        </a:xfrm>
      </p:grpSpPr>
      <p:sp>
        <p:nvSpPr>
          <p:cNvPr id="316418" name="Rectangle 7">
            <a:extLst>
              <a:ext uri="{FF2B5EF4-FFF2-40B4-BE49-F238E27FC236}">
                <a16:creationId xmlns:a16="http://schemas.microsoft.com/office/drawing/2014/main" id="{FA9E3959-2F6A-0445-583D-DE5F94D72F5D}"/>
              </a:ext>
            </a:extLst>
          </p:cNvPr>
          <p:cNvSpPr txBox="1">
            <a:spLocks noGrp="1" noChangeArrowheads="1"/>
          </p:cNvSpPr>
          <p:nvPr/>
        </p:nvSpPr>
        <p:spPr bwMode="auto">
          <a:xfrm>
            <a:off x="3814763" y="9371013"/>
            <a:ext cx="2919412" cy="493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606" tIns="45297" rIns="90606" bIns="45297" anchor="b"/>
          <a:lstStyle>
            <a:lvl1pPr defTabSz="904875" eaLnBrk="0" hangingPunct="0">
              <a:spcBef>
                <a:spcPct val="30000"/>
              </a:spcBef>
              <a:defRPr kumimoji="1" sz="1200">
                <a:solidFill>
                  <a:schemeClr val="tx1"/>
                </a:solidFill>
                <a:latin typeface="Arial" charset="0"/>
                <a:ea typeface="ＭＳ Ｐ明朝" pitchFamily="18" charset="-128"/>
              </a:defRPr>
            </a:lvl1pPr>
            <a:lvl2pPr marL="742950" indent="-285750" defTabSz="904875" eaLnBrk="0" hangingPunct="0">
              <a:spcBef>
                <a:spcPct val="30000"/>
              </a:spcBef>
              <a:defRPr kumimoji="1" sz="1200">
                <a:solidFill>
                  <a:schemeClr val="tx1"/>
                </a:solidFill>
                <a:latin typeface="Arial" charset="0"/>
                <a:ea typeface="ＭＳ Ｐ明朝" pitchFamily="18" charset="-128"/>
              </a:defRPr>
            </a:lvl2pPr>
            <a:lvl3pPr marL="1143000" indent="-228600" defTabSz="904875" eaLnBrk="0" hangingPunct="0">
              <a:spcBef>
                <a:spcPct val="30000"/>
              </a:spcBef>
              <a:defRPr kumimoji="1" sz="1200">
                <a:solidFill>
                  <a:schemeClr val="tx1"/>
                </a:solidFill>
                <a:latin typeface="Arial" charset="0"/>
                <a:ea typeface="ＭＳ Ｐ明朝" pitchFamily="18" charset="-128"/>
              </a:defRPr>
            </a:lvl3pPr>
            <a:lvl4pPr marL="1600200" indent="-228600" defTabSz="904875" eaLnBrk="0" hangingPunct="0">
              <a:spcBef>
                <a:spcPct val="30000"/>
              </a:spcBef>
              <a:defRPr kumimoji="1" sz="1200">
                <a:solidFill>
                  <a:schemeClr val="tx1"/>
                </a:solidFill>
                <a:latin typeface="Arial" charset="0"/>
                <a:ea typeface="ＭＳ Ｐ明朝" pitchFamily="18" charset="-128"/>
              </a:defRPr>
            </a:lvl4pPr>
            <a:lvl5pPr marL="2057400" indent="-228600" defTabSz="904875" eaLnBrk="0" hangingPunct="0">
              <a:spcBef>
                <a:spcPct val="30000"/>
              </a:spcBef>
              <a:defRPr kumimoji="1" sz="1200">
                <a:solidFill>
                  <a:schemeClr val="tx1"/>
                </a:solidFill>
                <a:latin typeface="Arial" charset="0"/>
                <a:ea typeface="ＭＳ Ｐ明朝" pitchFamily="18" charset="-128"/>
              </a:defRPr>
            </a:lvl5pPr>
            <a:lvl6pPr marL="25146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6pPr>
            <a:lvl7pPr marL="29718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7pPr>
            <a:lvl8pPr marL="34290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8pPr>
            <a:lvl9pPr marL="38862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9pPr>
          </a:lstStyle>
          <a:p>
            <a:pPr marL="0" marR="0" lvl="0" indent="0" algn="r" defTabSz="904533" rtl="0" eaLnBrk="1" fontAlgn="base" latinLnBrk="0" hangingPunct="1">
              <a:lnSpc>
                <a:spcPct val="100000"/>
              </a:lnSpc>
              <a:spcBef>
                <a:spcPct val="0"/>
              </a:spcBef>
              <a:spcAft>
                <a:spcPct val="0"/>
              </a:spcAft>
              <a:buClrTx/>
              <a:buSzTx/>
              <a:buFontTx/>
              <a:buNone/>
              <a:tabLst/>
              <a:defRPr/>
            </a:pPr>
            <a:fld id="{813A2704-713B-40C0-A09B-BD974FCA743F}" type="slidenum">
              <a:rPr kumimoji="1" lang="en-US" altLang="ja-JP" sz="1200" b="0" i="0" u="none" strike="noStrike" kern="1200" cap="none" spc="0" normalizeH="0" baseline="0" noProof="0">
                <a:ln>
                  <a:noFill/>
                </a:ln>
                <a:solidFill>
                  <a:srgbClr val="000000"/>
                </a:solidFill>
                <a:effectLst/>
                <a:uLnTx/>
                <a:uFillTx/>
                <a:latin typeface="Calibri" pitchFamily="34" charset="0"/>
                <a:ea typeface="ＭＳ Ｐゴシック" pitchFamily="50" charset="-128"/>
                <a:cs typeface="+mn-cs"/>
              </a:rPr>
              <a:pPr marL="0" marR="0" lvl="0" indent="0" algn="r" defTabSz="904533" rtl="0" eaLnBrk="1" fontAlgn="base" latinLnBrk="0" hangingPunct="1">
                <a:lnSpc>
                  <a:spcPct val="100000"/>
                </a:lnSpc>
                <a:spcBef>
                  <a:spcPct val="0"/>
                </a:spcBef>
                <a:spcAft>
                  <a:spcPct val="0"/>
                </a:spcAft>
                <a:buClrTx/>
                <a:buSzTx/>
                <a:buFontTx/>
                <a:buNone/>
                <a:tabLst/>
                <a:defRPr/>
              </a:pPr>
              <a:t>110</a:t>
            </a:fld>
            <a:endParaRPr kumimoji="1" lang="en-US" altLang="ja-JP" sz="1200" b="0" i="0" u="none" strike="noStrike" kern="1200" cap="none" spc="0" normalizeH="0" baseline="0" noProof="0" dirty="0">
              <a:ln>
                <a:noFill/>
              </a:ln>
              <a:solidFill>
                <a:srgbClr val="000000"/>
              </a:solidFill>
              <a:effectLst/>
              <a:uLnTx/>
              <a:uFillTx/>
              <a:latin typeface="Calibri" pitchFamily="34" charset="0"/>
              <a:ea typeface="ＭＳ Ｐゴシック" pitchFamily="50" charset="-128"/>
              <a:cs typeface="+mn-cs"/>
            </a:endParaRPr>
          </a:p>
        </p:txBody>
      </p:sp>
      <p:sp>
        <p:nvSpPr>
          <p:cNvPr id="316419" name="Rectangle 2">
            <a:extLst>
              <a:ext uri="{FF2B5EF4-FFF2-40B4-BE49-F238E27FC236}">
                <a16:creationId xmlns:a16="http://schemas.microsoft.com/office/drawing/2014/main" id="{6C75EF40-C2A4-3B64-D5D5-37535E9794F4}"/>
              </a:ext>
            </a:extLst>
          </p:cNvPr>
          <p:cNvSpPr>
            <a:spLocks noGrp="1" noRot="1" noChangeAspect="1" noChangeArrowheads="1" noTextEdit="1"/>
          </p:cNvSpPr>
          <p:nvPr>
            <p:ph type="sldImg"/>
          </p:nvPr>
        </p:nvSpPr>
        <p:spPr>
          <a:xfrm>
            <a:off x="701675" y="741363"/>
            <a:ext cx="5338763" cy="3697287"/>
          </a:xfrm>
          <a:ln/>
        </p:spPr>
      </p:sp>
      <p:sp>
        <p:nvSpPr>
          <p:cNvPr id="316420" name="Rectangle 3">
            <a:extLst>
              <a:ext uri="{FF2B5EF4-FFF2-40B4-BE49-F238E27FC236}">
                <a16:creationId xmlns:a16="http://schemas.microsoft.com/office/drawing/2014/main" id="{0C8F5DF9-D57E-BDD2-7204-E03680F270C6}"/>
              </a:ext>
            </a:extLst>
          </p:cNvPr>
          <p:cNvSpPr>
            <a:spLocks noGrp="1" noChangeArrowheads="1"/>
          </p:cNvSpPr>
          <p:nvPr>
            <p:ph type="body" idx="1"/>
          </p:nvPr>
        </p:nvSpPr>
        <p:spPr>
          <a:xfrm>
            <a:off x="674695" y="4686300"/>
            <a:ext cx="5386387" cy="4438650"/>
          </a:xfrm>
          <a:noFill/>
        </p:spPr>
        <p:txBody>
          <a:bodyPr lIns="90606" tIns="45297" rIns="90606" bIns="45297"/>
          <a:lstStyle/>
          <a:p>
            <a:pPr eaLnBrk="1" hangingPunct="1">
              <a:spcBef>
                <a:spcPct val="0"/>
              </a:spcBef>
            </a:pPr>
            <a:endParaRPr lang="ja-JP" altLang="ja-JP" dirty="0">
              <a:latin typeface="Arial" charset="0"/>
            </a:endParaRPr>
          </a:p>
        </p:txBody>
      </p:sp>
    </p:spTree>
    <p:extLst>
      <p:ext uri="{BB962C8B-B14F-4D97-AF65-F5344CB8AC3E}">
        <p14:creationId xmlns:p14="http://schemas.microsoft.com/office/powerpoint/2010/main" val="164178306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6A98A5-7E3B-6B92-0C6B-FD30F937B0C9}"/>
            </a:ext>
          </a:extLst>
        </p:cNvPr>
        <p:cNvGrpSpPr/>
        <p:nvPr/>
      </p:nvGrpSpPr>
      <p:grpSpPr>
        <a:xfrm>
          <a:off x="0" y="0"/>
          <a:ext cx="0" cy="0"/>
          <a:chOff x="0" y="0"/>
          <a:chExt cx="0" cy="0"/>
        </a:xfrm>
      </p:grpSpPr>
      <p:sp>
        <p:nvSpPr>
          <p:cNvPr id="316418" name="Rectangle 7">
            <a:extLst>
              <a:ext uri="{FF2B5EF4-FFF2-40B4-BE49-F238E27FC236}">
                <a16:creationId xmlns:a16="http://schemas.microsoft.com/office/drawing/2014/main" id="{B16B79BC-F26C-CDAF-A678-C55FFEB807AB}"/>
              </a:ext>
            </a:extLst>
          </p:cNvPr>
          <p:cNvSpPr txBox="1">
            <a:spLocks noGrp="1" noChangeArrowheads="1"/>
          </p:cNvSpPr>
          <p:nvPr/>
        </p:nvSpPr>
        <p:spPr bwMode="auto">
          <a:xfrm>
            <a:off x="3814763" y="9371013"/>
            <a:ext cx="2919412" cy="493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606" tIns="45297" rIns="90606" bIns="45297" anchor="b"/>
          <a:lstStyle>
            <a:lvl1pPr defTabSz="904875" eaLnBrk="0" hangingPunct="0">
              <a:spcBef>
                <a:spcPct val="30000"/>
              </a:spcBef>
              <a:defRPr kumimoji="1" sz="1200">
                <a:solidFill>
                  <a:schemeClr val="tx1"/>
                </a:solidFill>
                <a:latin typeface="Arial" charset="0"/>
                <a:ea typeface="ＭＳ Ｐ明朝" pitchFamily="18" charset="-128"/>
              </a:defRPr>
            </a:lvl1pPr>
            <a:lvl2pPr marL="742950" indent="-285750" defTabSz="904875" eaLnBrk="0" hangingPunct="0">
              <a:spcBef>
                <a:spcPct val="30000"/>
              </a:spcBef>
              <a:defRPr kumimoji="1" sz="1200">
                <a:solidFill>
                  <a:schemeClr val="tx1"/>
                </a:solidFill>
                <a:latin typeface="Arial" charset="0"/>
                <a:ea typeface="ＭＳ Ｐ明朝" pitchFamily="18" charset="-128"/>
              </a:defRPr>
            </a:lvl2pPr>
            <a:lvl3pPr marL="1143000" indent="-228600" defTabSz="904875" eaLnBrk="0" hangingPunct="0">
              <a:spcBef>
                <a:spcPct val="30000"/>
              </a:spcBef>
              <a:defRPr kumimoji="1" sz="1200">
                <a:solidFill>
                  <a:schemeClr val="tx1"/>
                </a:solidFill>
                <a:latin typeface="Arial" charset="0"/>
                <a:ea typeface="ＭＳ Ｐ明朝" pitchFamily="18" charset="-128"/>
              </a:defRPr>
            </a:lvl3pPr>
            <a:lvl4pPr marL="1600200" indent="-228600" defTabSz="904875" eaLnBrk="0" hangingPunct="0">
              <a:spcBef>
                <a:spcPct val="30000"/>
              </a:spcBef>
              <a:defRPr kumimoji="1" sz="1200">
                <a:solidFill>
                  <a:schemeClr val="tx1"/>
                </a:solidFill>
                <a:latin typeface="Arial" charset="0"/>
                <a:ea typeface="ＭＳ Ｐ明朝" pitchFamily="18" charset="-128"/>
              </a:defRPr>
            </a:lvl4pPr>
            <a:lvl5pPr marL="2057400" indent="-228600" defTabSz="904875" eaLnBrk="0" hangingPunct="0">
              <a:spcBef>
                <a:spcPct val="30000"/>
              </a:spcBef>
              <a:defRPr kumimoji="1" sz="1200">
                <a:solidFill>
                  <a:schemeClr val="tx1"/>
                </a:solidFill>
                <a:latin typeface="Arial" charset="0"/>
                <a:ea typeface="ＭＳ Ｐ明朝" pitchFamily="18" charset="-128"/>
              </a:defRPr>
            </a:lvl5pPr>
            <a:lvl6pPr marL="25146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6pPr>
            <a:lvl7pPr marL="29718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7pPr>
            <a:lvl8pPr marL="34290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8pPr>
            <a:lvl9pPr marL="38862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9pPr>
          </a:lstStyle>
          <a:p>
            <a:pPr marL="0" marR="0" lvl="0" indent="0" algn="r" defTabSz="904533" rtl="0" eaLnBrk="1" fontAlgn="base" latinLnBrk="0" hangingPunct="1">
              <a:lnSpc>
                <a:spcPct val="100000"/>
              </a:lnSpc>
              <a:spcBef>
                <a:spcPct val="0"/>
              </a:spcBef>
              <a:spcAft>
                <a:spcPct val="0"/>
              </a:spcAft>
              <a:buClrTx/>
              <a:buSzTx/>
              <a:buFontTx/>
              <a:buNone/>
              <a:tabLst/>
              <a:defRPr/>
            </a:pPr>
            <a:fld id="{813A2704-713B-40C0-A09B-BD974FCA743F}" type="slidenum">
              <a:rPr kumimoji="1" lang="en-US" altLang="ja-JP" sz="1200" b="0" i="0" u="none" strike="noStrike" kern="1200" cap="none" spc="0" normalizeH="0" baseline="0" noProof="0">
                <a:ln>
                  <a:noFill/>
                </a:ln>
                <a:solidFill>
                  <a:srgbClr val="000000"/>
                </a:solidFill>
                <a:effectLst/>
                <a:uLnTx/>
                <a:uFillTx/>
                <a:latin typeface="Calibri" pitchFamily="34" charset="0"/>
                <a:ea typeface="ＭＳ Ｐゴシック" pitchFamily="50" charset="-128"/>
                <a:cs typeface="+mn-cs"/>
              </a:rPr>
              <a:pPr marL="0" marR="0" lvl="0" indent="0" algn="r" defTabSz="904533" rtl="0" eaLnBrk="1" fontAlgn="base" latinLnBrk="0" hangingPunct="1">
                <a:lnSpc>
                  <a:spcPct val="100000"/>
                </a:lnSpc>
                <a:spcBef>
                  <a:spcPct val="0"/>
                </a:spcBef>
                <a:spcAft>
                  <a:spcPct val="0"/>
                </a:spcAft>
                <a:buClrTx/>
                <a:buSzTx/>
                <a:buFontTx/>
                <a:buNone/>
                <a:tabLst/>
                <a:defRPr/>
              </a:pPr>
              <a:t>111</a:t>
            </a:fld>
            <a:endParaRPr kumimoji="1" lang="en-US" altLang="ja-JP" sz="1200" b="0" i="0" u="none" strike="noStrike" kern="1200" cap="none" spc="0" normalizeH="0" baseline="0" noProof="0" dirty="0">
              <a:ln>
                <a:noFill/>
              </a:ln>
              <a:solidFill>
                <a:srgbClr val="000000"/>
              </a:solidFill>
              <a:effectLst/>
              <a:uLnTx/>
              <a:uFillTx/>
              <a:latin typeface="Calibri" pitchFamily="34" charset="0"/>
              <a:ea typeface="ＭＳ Ｐゴシック" pitchFamily="50" charset="-128"/>
              <a:cs typeface="+mn-cs"/>
            </a:endParaRPr>
          </a:p>
        </p:txBody>
      </p:sp>
      <p:sp>
        <p:nvSpPr>
          <p:cNvPr id="316419" name="Rectangle 2">
            <a:extLst>
              <a:ext uri="{FF2B5EF4-FFF2-40B4-BE49-F238E27FC236}">
                <a16:creationId xmlns:a16="http://schemas.microsoft.com/office/drawing/2014/main" id="{CDD5F525-207B-4F9E-4701-F18B7641F2EE}"/>
              </a:ext>
            </a:extLst>
          </p:cNvPr>
          <p:cNvSpPr>
            <a:spLocks noGrp="1" noRot="1" noChangeAspect="1" noChangeArrowheads="1" noTextEdit="1"/>
          </p:cNvSpPr>
          <p:nvPr>
            <p:ph type="sldImg"/>
          </p:nvPr>
        </p:nvSpPr>
        <p:spPr>
          <a:xfrm>
            <a:off x="701675" y="741363"/>
            <a:ext cx="5338763" cy="3697287"/>
          </a:xfrm>
          <a:ln/>
        </p:spPr>
      </p:sp>
      <p:sp>
        <p:nvSpPr>
          <p:cNvPr id="316420" name="Rectangle 3">
            <a:extLst>
              <a:ext uri="{FF2B5EF4-FFF2-40B4-BE49-F238E27FC236}">
                <a16:creationId xmlns:a16="http://schemas.microsoft.com/office/drawing/2014/main" id="{BA0B9F6D-555E-BDD1-21D4-2841F8675BB8}"/>
              </a:ext>
            </a:extLst>
          </p:cNvPr>
          <p:cNvSpPr>
            <a:spLocks noGrp="1" noChangeArrowheads="1"/>
          </p:cNvSpPr>
          <p:nvPr>
            <p:ph type="body" idx="1"/>
          </p:nvPr>
        </p:nvSpPr>
        <p:spPr>
          <a:xfrm>
            <a:off x="674695" y="4686300"/>
            <a:ext cx="5386387" cy="4438650"/>
          </a:xfrm>
          <a:noFill/>
        </p:spPr>
        <p:txBody>
          <a:bodyPr lIns="90606" tIns="45297" rIns="90606" bIns="45297"/>
          <a:lstStyle/>
          <a:p>
            <a:pPr eaLnBrk="1" hangingPunct="1">
              <a:spcBef>
                <a:spcPct val="0"/>
              </a:spcBef>
            </a:pPr>
            <a:endParaRPr lang="ja-JP" altLang="ja-JP" dirty="0">
              <a:latin typeface="Arial" charset="0"/>
            </a:endParaRPr>
          </a:p>
        </p:txBody>
      </p:sp>
    </p:spTree>
    <p:extLst>
      <p:ext uri="{BB962C8B-B14F-4D97-AF65-F5344CB8AC3E}">
        <p14:creationId xmlns:p14="http://schemas.microsoft.com/office/powerpoint/2010/main" val="393882199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567D9D-2901-5025-1E06-7A2D38D13F08}"/>
            </a:ext>
          </a:extLst>
        </p:cNvPr>
        <p:cNvGrpSpPr/>
        <p:nvPr/>
      </p:nvGrpSpPr>
      <p:grpSpPr>
        <a:xfrm>
          <a:off x="0" y="0"/>
          <a:ext cx="0" cy="0"/>
          <a:chOff x="0" y="0"/>
          <a:chExt cx="0" cy="0"/>
        </a:xfrm>
      </p:grpSpPr>
      <p:sp>
        <p:nvSpPr>
          <p:cNvPr id="316418" name="Rectangle 7">
            <a:extLst>
              <a:ext uri="{FF2B5EF4-FFF2-40B4-BE49-F238E27FC236}">
                <a16:creationId xmlns:a16="http://schemas.microsoft.com/office/drawing/2014/main" id="{4C4830A0-F87A-8287-F2CE-B2B1A0DB59AD}"/>
              </a:ext>
            </a:extLst>
          </p:cNvPr>
          <p:cNvSpPr txBox="1">
            <a:spLocks noGrp="1" noChangeArrowheads="1"/>
          </p:cNvSpPr>
          <p:nvPr/>
        </p:nvSpPr>
        <p:spPr bwMode="auto">
          <a:xfrm>
            <a:off x="3814763" y="9371013"/>
            <a:ext cx="2919412" cy="493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606" tIns="45297" rIns="90606" bIns="45297" anchor="b"/>
          <a:lstStyle>
            <a:lvl1pPr defTabSz="904875" eaLnBrk="0" hangingPunct="0">
              <a:spcBef>
                <a:spcPct val="30000"/>
              </a:spcBef>
              <a:defRPr kumimoji="1" sz="1200">
                <a:solidFill>
                  <a:schemeClr val="tx1"/>
                </a:solidFill>
                <a:latin typeface="Arial" charset="0"/>
                <a:ea typeface="ＭＳ Ｐ明朝" pitchFamily="18" charset="-128"/>
              </a:defRPr>
            </a:lvl1pPr>
            <a:lvl2pPr marL="742950" indent="-285750" defTabSz="904875" eaLnBrk="0" hangingPunct="0">
              <a:spcBef>
                <a:spcPct val="30000"/>
              </a:spcBef>
              <a:defRPr kumimoji="1" sz="1200">
                <a:solidFill>
                  <a:schemeClr val="tx1"/>
                </a:solidFill>
                <a:latin typeface="Arial" charset="0"/>
                <a:ea typeface="ＭＳ Ｐ明朝" pitchFamily="18" charset="-128"/>
              </a:defRPr>
            </a:lvl2pPr>
            <a:lvl3pPr marL="1143000" indent="-228600" defTabSz="904875" eaLnBrk="0" hangingPunct="0">
              <a:spcBef>
                <a:spcPct val="30000"/>
              </a:spcBef>
              <a:defRPr kumimoji="1" sz="1200">
                <a:solidFill>
                  <a:schemeClr val="tx1"/>
                </a:solidFill>
                <a:latin typeface="Arial" charset="0"/>
                <a:ea typeface="ＭＳ Ｐ明朝" pitchFamily="18" charset="-128"/>
              </a:defRPr>
            </a:lvl3pPr>
            <a:lvl4pPr marL="1600200" indent="-228600" defTabSz="904875" eaLnBrk="0" hangingPunct="0">
              <a:spcBef>
                <a:spcPct val="30000"/>
              </a:spcBef>
              <a:defRPr kumimoji="1" sz="1200">
                <a:solidFill>
                  <a:schemeClr val="tx1"/>
                </a:solidFill>
                <a:latin typeface="Arial" charset="0"/>
                <a:ea typeface="ＭＳ Ｐ明朝" pitchFamily="18" charset="-128"/>
              </a:defRPr>
            </a:lvl4pPr>
            <a:lvl5pPr marL="2057400" indent="-228600" defTabSz="904875" eaLnBrk="0" hangingPunct="0">
              <a:spcBef>
                <a:spcPct val="30000"/>
              </a:spcBef>
              <a:defRPr kumimoji="1" sz="1200">
                <a:solidFill>
                  <a:schemeClr val="tx1"/>
                </a:solidFill>
                <a:latin typeface="Arial" charset="0"/>
                <a:ea typeface="ＭＳ Ｐ明朝" pitchFamily="18" charset="-128"/>
              </a:defRPr>
            </a:lvl5pPr>
            <a:lvl6pPr marL="25146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6pPr>
            <a:lvl7pPr marL="29718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7pPr>
            <a:lvl8pPr marL="34290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8pPr>
            <a:lvl9pPr marL="38862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9pPr>
          </a:lstStyle>
          <a:p>
            <a:pPr marL="0" marR="0" lvl="0" indent="0" algn="r" defTabSz="904533" rtl="0" eaLnBrk="1" fontAlgn="base" latinLnBrk="0" hangingPunct="1">
              <a:lnSpc>
                <a:spcPct val="100000"/>
              </a:lnSpc>
              <a:spcBef>
                <a:spcPct val="0"/>
              </a:spcBef>
              <a:spcAft>
                <a:spcPct val="0"/>
              </a:spcAft>
              <a:buClrTx/>
              <a:buSzTx/>
              <a:buFontTx/>
              <a:buNone/>
              <a:tabLst/>
              <a:defRPr/>
            </a:pPr>
            <a:fld id="{813A2704-713B-40C0-A09B-BD974FCA743F}" type="slidenum">
              <a:rPr kumimoji="1" lang="en-US" altLang="ja-JP" sz="1200" b="0" i="0" u="none" strike="noStrike" kern="1200" cap="none" spc="0" normalizeH="0" baseline="0" noProof="0">
                <a:ln>
                  <a:noFill/>
                </a:ln>
                <a:solidFill>
                  <a:srgbClr val="000000"/>
                </a:solidFill>
                <a:effectLst/>
                <a:uLnTx/>
                <a:uFillTx/>
                <a:latin typeface="Calibri" pitchFamily="34" charset="0"/>
                <a:ea typeface="ＭＳ Ｐゴシック" pitchFamily="50" charset="-128"/>
                <a:cs typeface="+mn-cs"/>
              </a:rPr>
              <a:pPr marL="0" marR="0" lvl="0" indent="0" algn="r" defTabSz="904533" rtl="0" eaLnBrk="1" fontAlgn="base" latinLnBrk="0" hangingPunct="1">
                <a:lnSpc>
                  <a:spcPct val="100000"/>
                </a:lnSpc>
                <a:spcBef>
                  <a:spcPct val="0"/>
                </a:spcBef>
                <a:spcAft>
                  <a:spcPct val="0"/>
                </a:spcAft>
                <a:buClrTx/>
                <a:buSzTx/>
                <a:buFontTx/>
                <a:buNone/>
                <a:tabLst/>
                <a:defRPr/>
              </a:pPr>
              <a:t>112</a:t>
            </a:fld>
            <a:endParaRPr kumimoji="1" lang="en-US" altLang="ja-JP" sz="1200" b="0" i="0" u="none" strike="noStrike" kern="1200" cap="none" spc="0" normalizeH="0" baseline="0" noProof="0" dirty="0">
              <a:ln>
                <a:noFill/>
              </a:ln>
              <a:solidFill>
                <a:srgbClr val="000000"/>
              </a:solidFill>
              <a:effectLst/>
              <a:uLnTx/>
              <a:uFillTx/>
              <a:latin typeface="Calibri" pitchFamily="34" charset="0"/>
              <a:ea typeface="ＭＳ Ｐゴシック" pitchFamily="50" charset="-128"/>
              <a:cs typeface="+mn-cs"/>
            </a:endParaRPr>
          </a:p>
        </p:txBody>
      </p:sp>
      <p:sp>
        <p:nvSpPr>
          <p:cNvPr id="316419" name="Rectangle 2">
            <a:extLst>
              <a:ext uri="{FF2B5EF4-FFF2-40B4-BE49-F238E27FC236}">
                <a16:creationId xmlns:a16="http://schemas.microsoft.com/office/drawing/2014/main" id="{C566CE4C-244B-92AD-8E71-8382588210CC}"/>
              </a:ext>
            </a:extLst>
          </p:cNvPr>
          <p:cNvSpPr>
            <a:spLocks noGrp="1" noRot="1" noChangeAspect="1" noChangeArrowheads="1" noTextEdit="1"/>
          </p:cNvSpPr>
          <p:nvPr>
            <p:ph type="sldImg"/>
          </p:nvPr>
        </p:nvSpPr>
        <p:spPr>
          <a:xfrm>
            <a:off x="701675" y="741363"/>
            <a:ext cx="5338763" cy="3697287"/>
          </a:xfrm>
          <a:ln/>
        </p:spPr>
      </p:sp>
      <p:sp>
        <p:nvSpPr>
          <p:cNvPr id="316420" name="Rectangle 3">
            <a:extLst>
              <a:ext uri="{FF2B5EF4-FFF2-40B4-BE49-F238E27FC236}">
                <a16:creationId xmlns:a16="http://schemas.microsoft.com/office/drawing/2014/main" id="{F06D8831-5D98-1222-87F9-D40CEC24F16B}"/>
              </a:ext>
            </a:extLst>
          </p:cNvPr>
          <p:cNvSpPr>
            <a:spLocks noGrp="1" noChangeArrowheads="1"/>
          </p:cNvSpPr>
          <p:nvPr>
            <p:ph type="body" idx="1"/>
          </p:nvPr>
        </p:nvSpPr>
        <p:spPr>
          <a:xfrm>
            <a:off x="674695" y="4686300"/>
            <a:ext cx="5386387" cy="4438650"/>
          </a:xfrm>
          <a:noFill/>
        </p:spPr>
        <p:txBody>
          <a:bodyPr lIns="90606" tIns="45297" rIns="90606" bIns="45297"/>
          <a:lstStyle/>
          <a:p>
            <a:pPr eaLnBrk="1" hangingPunct="1">
              <a:spcBef>
                <a:spcPct val="0"/>
              </a:spcBef>
            </a:pPr>
            <a:endParaRPr lang="ja-JP" altLang="ja-JP" dirty="0">
              <a:latin typeface="Arial" charset="0"/>
            </a:endParaRPr>
          </a:p>
        </p:txBody>
      </p:sp>
    </p:spTree>
    <p:extLst>
      <p:ext uri="{BB962C8B-B14F-4D97-AF65-F5344CB8AC3E}">
        <p14:creationId xmlns:p14="http://schemas.microsoft.com/office/powerpoint/2010/main" val="1064455728"/>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1C3E47-BD16-9162-5565-C7CCB60321E4}"/>
            </a:ext>
          </a:extLst>
        </p:cNvPr>
        <p:cNvGrpSpPr/>
        <p:nvPr/>
      </p:nvGrpSpPr>
      <p:grpSpPr>
        <a:xfrm>
          <a:off x="0" y="0"/>
          <a:ext cx="0" cy="0"/>
          <a:chOff x="0" y="0"/>
          <a:chExt cx="0" cy="0"/>
        </a:xfrm>
      </p:grpSpPr>
      <p:sp>
        <p:nvSpPr>
          <p:cNvPr id="316418" name="Rectangle 7">
            <a:extLst>
              <a:ext uri="{FF2B5EF4-FFF2-40B4-BE49-F238E27FC236}">
                <a16:creationId xmlns:a16="http://schemas.microsoft.com/office/drawing/2014/main" id="{619EBE1D-1D40-5AAE-022C-88D5B43F6C81}"/>
              </a:ext>
            </a:extLst>
          </p:cNvPr>
          <p:cNvSpPr txBox="1">
            <a:spLocks noGrp="1" noChangeArrowheads="1"/>
          </p:cNvSpPr>
          <p:nvPr/>
        </p:nvSpPr>
        <p:spPr bwMode="auto">
          <a:xfrm>
            <a:off x="3814763" y="9371013"/>
            <a:ext cx="2919412" cy="493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606" tIns="45297" rIns="90606" bIns="45297" anchor="b"/>
          <a:lstStyle>
            <a:lvl1pPr defTabSz="904875" eaLnBrk="0" hangingPunct="0">
              <a:spcBef>
                <a:spcPct val="30000"/>
              </a:spcBef>
              <a:defRPr kumimoji="1" sz="1200">
                <a:solidFill>
                  <a:schemeClr val="tx1"/>
                </a:solidFill>
                <a:latin typeface="Arial" charset="0"/>
                <a:ea typeface="ＭＳ Ｐ明朝" pitchFamily="18" charset="-128"/>
              </a:defRPr>
            </a:lvl1pPr>
            <a:lvl2pPr marL="742950" indent="-285750" defTabSz="904875" eaLnBrk="0" hangingPunct="0">
              <a:spcBef>
                <a:spcPct val="30000"/>
              </a:spcBef>
              <a:defRPr kumimoji="1" sz="1200">
                <a:solidFill>
                  <a:schemeClr val="tx1"/>
                </a:solidFill>
                <a:latin typeface="Arial" charset="0"/>
                <a:ea typeface="ＭＳ Ｐ明朝" pitchFamily="18" charset="-128"/>
              </a:defRPr>
            </a:lvl2pPr>
            <a:lvl3pPr marL="1143000" indent="-228600" defTabSz="904875" eaLnBrk="0" hangingPunct="0">
              <a:spcBef>
                <a:spcPct val="30000"/>
              </a:spcBef>
              <a:defRPr kumimoji="1" sz="1200">
                <a:solidFill>
                  <a:schemeClr val="tx1"/>
                </a:solidFill>
                <a:latin typeface="Arial" charset="0"/>
                <a:ea typeface="ＭＳ Ｐ明朝" pitchFamily="18" charset="-128"/>
              </a:defRPr>
            </a:lvl3pPr>
            <a:lvl4pPr marL="1600200" indent="-228600" defTabSz="904875" eaLnBrk="0" hangingPunct="0">
              <a:spcBef>
                <a:spcPct val="30000"/>
              </a:spcBef>
              <a:defRPr kumimoji="1" sz="1200">
                <a:solidFill>
                  <a:schemeClr val="tx1"/>
                </a:solidFill>
                <a:latin typeface="Arial" charset="0"/>
                <a:ea typeface="ＭＳ Ｐ明朝" pitchFamily="18" charset="-128"/>
              </a:defRPr>
            </a:lvl4pPr>
            <a:lvl5pPr marL="2057400" indent="-228600" defTabSz="904875" eaLnBrk="0" hangingPunct="0">
              <a:spcBef>
                <a:spcPct val="30000"/>
              </a:spcBef>
              <a:defRPr kumimoji="1" sz="1200">
                <a:solidFill>
                  <a:schemeClr val="tx1"/>
                </a:solidFill>
                <a:latin typeface="Arial" charset="0"/>
                <a:ea typeface="ＭＳ Ｐ明朝" pitchFamily="18" charset="-128"/>
              </a:defRPr>
            </a:lvl5pPr>
            <a:lvl6pPr marL="25146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6pPr>
            <a:lvl7pPr marL="29718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7pPr>
            <a:lvl8pPr marL="34290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8pPr>
            <a:lvl9pPr marL="38862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9pPr>
          </a:lstStyle>
          <a:p>
            <a:pPr marL="0" marR="0" lvl="0" indent="0" algn="r" defTabSz="904533" rtl="0" eaLnBrk="1" fontAlgn="base" latinLnBrk="0" hangingPunct="1">
              <a:lnSpc>
                <a:spcPct val="100000"/>
              </a:lnSpc>
              <a:spcBef>
                <a:spcPct val="0"/>
              </a:spcBef>
              <a:spcAft>
                <a:spcPct val="0"/>
              </a:spcAft>
              <a:buClrTx/>
              <a:buSzTx/>
              <a:buFontTx/>
              <a:buNone/>
              <a:tabLst/>
              <a:defRPr/>
            </a:pPr>
            <a:fld id="{813A2704-713B-40C0-A09B-BD974FCA743F}" type="slidenum">
              <a:rPr kumimoji="1" lang="en-US" altLang="ja-JP" sz="1200" b="0" i="0" u="none" strike="noStrike" kern="1200" cap="none" spc="0" normalizeH="0" baseline="0" noProof="0">
                <a:ln>
                  <a:noFill/>
                </a:ln>
                <a:solidFill>
                  <a:srgbClr val="000000"/>
                </a:solidFill>
                <a:effectLst/>
                <a:uLnTx/>
                <a:uFillTx/>
                <a:latin typeface="Calibri" pitchFamily="34" charset="0"/>
                <a:ea typeface="ＭＳ Ｐゴシック" pitchFamily="50" charset="-128"/>
                <a:cs typeface="+mn-cs"/>
              </a:rPr>
              <a:pPr marL="0" marR="0" lvl="0" indent="0" algn="r" defTabSz="904533" rtl="0" eaLnBrk="1" fontAlgn="base" latinLnBrk="0" hangingPunct="1">
                <a:lnSpc>
                  <a:spcPct val="100000"/>
                </a:lnSpc>
                <a:spcBef>
                  <a:spcPct val="0"/>
                </a:spcBef>
                <a:spcAft>
                  <a:spcPct val="0"/>
                </a:spcAft>
                <a:buClrTx/>
                <a:buSzTx/>
                <a:buFontTx/>
                <a:buNone/>
                <a:tabLst/>
                <a:defRPr/>
              </a:pPr>
              <a:t>113</a:t>
            </a:fld>
            <a:endParaRPr kumimoji="1" lang="en-US" altLang="ja-JP" sz="1200" b="0" i="0" u="none" strike="noStrike" kern="1200" cap="none" spc="0" normalizeH="0" baseline="0" noProof="0" dirty="0">
              <a:ln>
                <a:noFill/>
              </a:ln>
              <a:solidFill>
                <a:srgbClr val="000000"/>
              </a:solidFill>
              <a:effectLst/>
              <a:uLnTx/>
              <a:uFillTx/>
              <a:latin typeface="Calibri" pitchFamily="34" charset="0"/>
              <a:ea typeface="ＭＳ Ｐゴシック" pitchFamily="50" charset="-128"/>
              <a:cs typeface="+mn-cs"/>
            </a:endParaRPr>
          </a:p>
        </p:txBody>
      </p:sp>
      <p:sp>
        <p:nvSpPr>
          <p:cNvPr id="316419" name="Rectangle 2">
            <a:extLst>
              <a:ext uri="{FF2B5EF4-FFF2-40B4-BE49-F238E27FC236}">
                <a16:creationId xmlns:a16="http://schemas.microsoft.com/office/drawing/2014/main" id="{2E1F9D86-E162-3088-1659-651AEED248F0}"/>
              </a:ext>
            </a:extLst>
          </p:cNvPr>
          <p:cNvSpPr>
            <a:spLocks noGrp="1" noRot="1" noChangeAspect="1" noChangeArrowheads="1" noTextEdit="1"/>
          </p:cNvSpPr>
          <p:nvPr>
            <p:ph type="sldImg"/>
          </p:nvPr>
        </p:nvSpPr>
        <p:spPr>
          <a:xfrm>
            <a:off x="701675" y="741363"/>
            <a:ext cx="5338763" cy="3697287"/>
          </a:xfrm>
          <a:ln/>
        </p:spPr>
      </p:sp>
      <p:sp>
        <p:nvSpPr>
          <p:cNvPr id="316420" name="Rectangle 3">
            <a:extLst>
              <a:ext uri="{FF2B5EF4-FFF2-40B4-BE49-F238E27FC236}">
                <a16:creationId xmlns:a16="http://schemas.microsoft.com/office/drawing/2014/main" id="{3D17454E-6B14-3CAF-788F-D8EFB7177057}"/>
              </a:ext>
            </a:extLst>
          </p:cNvPr>
          <p:cNvSpPr>
            <a:spLocks noGrp="1" noChangeArrowheads="1"/>
          </p:cNvSpPr>
          <p:nvPr>
            <p:ph type="body" idx="1"/>
          </p:nvPr>
        </p:nvSpPr>
        <p:spPr>
          <a:xfrm>
            <a:off x="674695" y="4686300"/>
            <a:ext cx="5386387" cy="4438650"/>
          </a:xfrm>
          <a:noFill/>
        </p:spPr>
        <p:txBody>
          <a:bodyPr lIns="90606" tIns="45297" rIns="90606" bIns="45297"/>
          <a:lstStyle/>
          <a:p>
            <a:pPr eaLnBrk="1" hangingPunct="1">
              <a:spcBef>
                <a:spcPct val="0"/>
              </a:spcBef>
            </a:pPr>
            <a:endParaRPr lang="ja-JP" altLang="ja-JP" dirty="0">
              <a:latin typeface="Arial" charset="0"/>
            </a:endParaRPr>
          </a:p>
        </p:txBody>
      </p:sp>
    </p:spTree>
    <p:extLst>
      <p:ext uri="{BB962C8B-B14F-4D97-AF65-F5344CB8AC3E}">
        <p14:creationId xmlns:p14="http://schemas.microsoft.com/office/powerpoint/2010/main" val="334184505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8.wmf"/><Relationship Id="rId1" Type="http://schemas.openxmlformats.org/officeDocument/2006/relationships/slideMaster" Target="../slideMasters/slideMaster8.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8.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8.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8.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6.wmf"/><Relationship Id="rId1" Type="http://schemas.openxmlformats.org/officeDocument/2006/relationships/slideMaster" Target="../slideMasters/slideMaster8.xml"/></Relationships>
</file>

<file path=ppt/slideLayouts/_rels/slideLayout97.xml.rels><?xml version="1.0" encoding="UTF-8" standalone="yes"?>
<Relationships xmlns="http://schemas.openxmlformats.org/package/2006/relationships"><Relationship Id="rId3" Type="http://schemas.openxmlformats.org/officeDocument/2006/relationships/image" Target="../media/image8.wmf"/><Relationship Id="rId2" Type="http://schemas.openxmlformats.org/officeDocument/2006/relationships/image" Target="../media/image7.emf"/><Relationship Id="rId1" Type="http://schemas.openxmlformats.org/officeDocument/2006/relationships/slideMaster" Target="../slideMasters/slideMaster8.xml"/></Relationships>
</file>

<file path=ppt/slideLayouts/_rels/slideLayout98.xml.rels><?xml version="1.0" encoding="UTF-8" standalone="yes"?>
<Relationships xmlns="http://schemas.openxmlformats.org/package/2006/relationships"><Relationship Id="rId2" Type="http://schemas.openxmlformats.org/officeDocument/2006/relationships/image" Target="../media/image8.wmf"/><Relationship Id="rId1" Type="http://schemas.openxmlformats.org/officeDocument/2006/relationships/slideMaster" Target="../slideMasters/slideMaster8.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8.wmf"/><Relationship Id="rId1" Type="http://schemas.openxmlformats.org/officeDocument/2006/relationships/slideMaster" Target="../slideMasters/slideMaster8.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Title 1"/>
          <p:cNvSpPr>
            <a:spLocks noGrp="1"/>
          </p:cNvSpPr>
          <p:nvPr>
            <p:ph type="ctrTitle"/>
          </p:nvPr>
        </p:nvSpPr>
        <p:spPr>
          <a:xfrm>
            <a:off x="742950" y="1122363"/>
            <a:ext cx="8420100" cy="2387600"/>
          </a:xfrm>
        </p:spPr>
        <p:txBody>
          <a:bodyPr anchor="b"/>
          <a:lstStyle>
            <a:lvl1pPr algn="ctr">
              <a:defRPr sz="6000"/>
            </a:lvl1pPr>
          </a:lstStyle>
          <a:p>
            <a:r>
              <a:rPr lang="ja-JP" altLang="en-US"/>
              <a:t>マスター タイトルの書式設定</a:t>
            </a:r>
            <a:endParaRPr lang="en-US"/>
          </a:p>
        </p:txBody>
      </p:sp>
      <p:sp>
        <p:nvSpPr>
          <p:cNvPr id="3" name="Subtitle 2"/>
          <p:cNvSpPr>
            <a:spLocks noGrp="1"/>
          </p:cNvSpPr>
          <p:nvPr>
            <p:ph type="subTitle" idx="1"/>
          </p:nvPr>
        </p:nvSpPr>
        <p:spPr>
          <a:xfrm>
            <a:off x="1238250" y="3602038"/>
            <a:ext cx="74295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ja-JP" altLang="en-US"/>
              <a:t>マスター サブタイトルの書式設定</a:t>
            </a:r>
            <a:endParaRPr lang="en-US"/>
          </a:p>
        </p:txBody>
      </p:sp>
      <p:sp>
        <p:nvSpPr>
          <p:cNvPr id="4" name="Date Placeholder 3"/>
          <p:cNvSpPr>
            <a:spLocks noGrp="1"/>
          </p:cNvSpPr>
          <p:nvPr>
            <p:ph type="dt" sz="half" idx="10"/>
          </p:nvPr>
        </p:nvSpPr>
        <p:spPr/>
        <p:txBody>
          <a:bodyPr/>
          <a:lstStyle/>
          <a:p>
            <a:endParaRPr kumimoji="1" lang="ja-JP" altLang="en-US"/>
          </a:p>
        </p:txBody>
      </p:sp>
      <p:sp>
        <p:nvSpPr>
          <p:cNvPr id="5" name="Footer Placeholder 4"/>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344508307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タイトルと縦書きテキスト">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ja-JP" altLang="en-US"/>
              <a:t>マスター タイトルの書式設定</a:t>
            </a:r>
            <a:endParaRPr lang="en-US"/>
          </a:p>
        </p:txBody>
      </p:sp>
      <p:sp>
        <p:nvSpPr>
          <p:cNvPr id="3" name="Vertical Text Placeholder 2"/>
          <p:cNvSpPr>
            <a:spLocks noGrp="1"/>
          </p:cNvSpPr>
          <p:nvPr>
            <p:ph type="body" orient="vert" idx="1"/>
          </p:nvPr>
        </p:nvSpPr>
        <p:spPr/>
        <p:txBody>
          <a:bodyPr vert="eaVert"/>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a:p>
        </p:txBody>
      </p:sp>
      <p:sp>
        <p:nvSpPr>
          <p:cNvPr id="4" name="Date Placeholder 3"/>
          <p:cNvSpPr>
            <a:spLocks noGrp="1"/>
          </p:cNvSpPr>
          <p:nvPr>
            <p:ph type="dt" sz="half" idx="10"/>
          </p:nvPr>
        </p:nvSpPr>
        <p:spPr/>
        <p:txBody>
          <a:bodyPr/>
          <a:lstStyle/>
          <a:p>
            <a:endParaRPr kumimoji="1" lang="ja-JP" altLang="en-US"/>
          </a:p>
        </p:txBody>
      </p:sp>
      <p:sp>
        <p:nvSpPr>
          <p:cNvPr id="5" name="Footer Placeholder 4"/>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2735069405"/>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中扉・目次3">
    <p:spTree>
      <p:nvGrpSpPr>
        <p:cNvPr id="1" name=""/>
        <p:cNvGrpSpPr/>
        <p:nvPr/>
      </p:nvGrpSpPr>
      <p:grpSpPr>
        <a:xfrm>
          <a:off x="0" y="0"/>
          <a:ext cx="0" cy="0"/>
          <a:chOff x="0" y="0"/>
          <a:chExt cx="0" cy="0"/>
        </a:xfrm>
      </p:grpSpPr>
      <p:sp>
        <p:nvSpPr>
          <p:cNvPr id="100" name="テキスト プレースホルダー 6">
            <a:extLst>
              <a:ext uri="{FF2B5EF4-FFF2-40B4-BE49-F238E27FC236}">
                <a16:creationId xmlns:a16="http://schemas.microsoft.com/office/drawing/2014/main" id="{4EA809F9-0C86-CF4D-85E3-67D8D37806DE}"/>
              </a:ext>
            </a:extLst>
          </p:cNvPr>
          <p:cNvSpPr txBox="1">
            <a:spLocks/>
          </p:cNvSpPr>
          <p:nvPr userDrawn="1"/>
        </p:nvSpPr>
        <p:spPr>
          <a:xfrm>
            <a:off x="0" y="3027"/>
            <a:ext cx="2362200" cy="6854973"/>
          </a:xfrm>
          <a:prstGeom prst="rect">
            <a:avLst/>
          </a:prstGeom>
          <a:pattFill prst="dkUpDiag">
            <a:fgClr>
              <a:schemeClr val="accent3"/>
            </a:fgClr>
            <a:bgClr>
              <a:srgbClr val="7EC4C1"/>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ctr"/>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101" name="テキスト プレースホルダー 6">
            <a:extLst>
              <a:ext uri="{FF2B5EF4-FFF2-40B4-BE49-F238E27FC236}">
                <a16:creationId xmlns:a16="http://schemas.microsoft.com/office/drawing/2014/main" id="{94ADDCFC-76A6-3E4C-9786-2004A991C4E2}"/>
              </a:ext>
            </a:extLst>
          </p:cNvPr>
          <p:cNvSpPr txBox="1">
            <a:spLocks/>
          </p:cNvSpPr>
          <p:nvPr userDrawn="1"/>
        </p:nvSpPr>
        <p:spPr>
          <a:xfrm rot="5400000" flipV="1">
            <a:off x="-679881" y="3815921"/>
            <a:ext cx="3721963" cy="2362198"/>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3540809 w 9907200"/>
              <a:gd name="connsiteY0" fmla="*/ 9052 h 827999"/>
              <a:gd name="connsiteX1" fmla="*/ 9907200 w 9907200"/>
              <a:gd name="connsiteY1" fmla="*/ 0 h 827999"/>
              <a:gd name="connsiteX2" fmla="*/ 9907200 w 9907200"/>
              <a:gd name="connsiteY2" fmla="*/ 827999 h 827999"/>
              <a:gd name="connsiteX3" fmla="*/ 0 w 9907200"/>
              <a:gd name="connsiteY3" fmla="*/ 827999 h 827999"/>
              <a:gd name="connsiteX4" fmla="*/ 3540809 w 9907200"/>
              <a:gd name="connsiteY4" fmla="*/ 9052 h 827999"/>
              <a:gd name="connsiteX0" fmla="*/ 6219564 w 9907200"/>
              <a:gd name="connsiteY0" fmla="*/ 2673 h 827999"/>
              <a:gd name="connsiteX1" fmla="*/ 9907200 w 9907200"/>
              <a:gd name="connsiteY1" fmla="*/ 0 h 827999"/>
              <a:gd name="connsiteX2" fmla="*/ 9907200 w 9907200"/>
              <a:gd name="connsiteY2" fmla="*/ 827999 h 827999"/>
              <a:gd name="connsiteX3" fmla="*/ 0 w 9907200"/>
              <a:gd name="connsiteY3" fmla="*/ 827999 h 827999"/>
              <a:gd name="connsiteX4" fmla="*/ 6219564 w 9907200"/>
              <a:gd name="connsiteY4" fmla="*/ 2673 h 827999"/>
              <a:gd name="connsiteX0" fmla="*/ 6255281 w 9942917"/>
              <a:gd name="connsiteY0" fmla="*/ 2673 h 827999"/>
              <a:gd name="connsiteX1" fmla="*/ 9942917 w 9942917"/>
              <a:gd name="connsiteY1" fmla="*/ 0 h 827999"/>
              <a:gd name="connsiteX2" fmla="*/ 9942917 w 9942917"/>
              <a:gd name="connsiteY2" fmla="*/ 827999 h 827999"/>
              <a:gd name="connsiteX3" fmla="*/ 0 w 9942917"/>
              <a:gd name="connsiteY3" fmla="*/ 826404 h 827999"/>
              <a:gd name="connsiteX4" fmla="*/ 6255281 w 9942917"/>
              <a:gd name="connsiteY4" fmla="*/ 2673 h 827999"/>
              <a:gd name="connsiteX0" fmla="*/ 6160036 w 9847672"/>
              <a:gd name="connsiteY0" fmla="*/ 2673 h 827999"/>
              <a:gd name="connsiteX1" fmla="*/ 9847672 w 9847672"/>
              <a:gd name="connsiteY1" fmla="*/ 0 h 827999"/>
              <a:gd name="connsiteX2" fmla="*/ 9847672 w 9847672"/>
              <a:gd name="connsiteY2" fmla="*/ 827999 h 827999"/>
              <a:gd name="connsiteX3" fmla="*/ 0 w 9847672"/>
              <a:gd name="connsiteY3" fmla="*/ 823215 h 827999"/>
              <a:gd name="connsiteX4" fmla="*/ 6160036 w 9847672"/>
              <a:gd name="connsiteY4" fmla="*/ 2673 h 827999"/>
              <a:gd name="connsiteX0" fmla="*/ 6052887 w 9740523"/>
              <a:gd name="connsiteY0" fmla="*/ 2673 h 827999"/>
              <a:gd name="connsiteX1" fmla="*/ 9740523 w 9740523"/>
              <a:gd name="connsiteY1" fmla="*/ 0 h 827999"/>
              <a:gd name="connsiteX2" fmla="*/ 9740523 w 9740523"/>
              <a:gd name="connsiteY2" fmla="*/ 827999 h 827999"/>
              <a:gd name="connsiteX3" fmla="*/ 0 w 9740523"/>
              <a:gd name="connsiteY3" fmla="*/ 821621 h 827999"/>
              <a:gd name="connsiteX4" fmla="*/ 6052887 w 9740523"/>
              <a:gd name="connsiteY4" fmla="*/ 2673 h 827999"/>
              <a:gd name="connsiteX0" fmla="*/ 6052887 w 9740523"/>
              <a:gd name="connsiteY0" fmla="*/ 2673 h 827999"/>
              <a:gd name="connsiteX1" fmla="*/ 9740523 w 9740523"/>
              <a:gd name="connsiteY1" fmla="*/ 0 h 827999"/>
              <a:gd name="connsiteX2" fmla="*/ 9740523 w 9740523"/>
              <a:gd name="connsiteY2" fmla="*/ 827999 h 827999"/>
              <a:gd name="connsiteX3" fmla="*/ 1 w 9740523"/>
              <a:gd name="connsiteY3" fmla="*/ 826683 h 827999"/>
              <a:gd name="connsiteX4" fmla="*/ 6052887 w 9740523"/>
              <a:gd name="connsiteY4" fmla="*/ 2673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523" h="827999">
                <a:moveTo>
                  <a:pt x="6052887" y="2673"/>
                </a:moveTo>
                <a:lnTo>
                  <a:pt x="9740523" y="0"/>
                </a:lnTo>
                <a:lnTo>
                  <a:pt x="9740523" y="827999"/>
                </a:lnTo>
                <a:lnTo>
                  <a:pt x="1" y="826683"/>
                </a:lnTo>
                <a:lnTo>
                  <a:pt x="6052887" y="2673"/>
                </a:lnTo>
                <a:close/>
              </a:path>
            </a:pathLst>
          </a:custGeom>
          <a:gradFill flip="none" rotWithShape="1">
            <a:gsLst>
              <a:gs pos="26000">
                <a:schemeClr val="accent5"/>
              </a:gs>
              <a:gs pos="67000">
                <a:schemeClr val="accent3">
                  <a:alpha val="20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6" name="正方形/長方形 5">
            <a:extLst>
              <a:ext uri="{FF2B5EF4-FFF2-40B4-BE49-F238E27FC236}">
                <a16:creationId xmlns:a16="http://schemas.microsoft.com/office/drawing/2014/main" id="{ED030BBF-1018-E14A-AC2B-DC996F9E0808}"/>
              </a:ext>
            </a:extLst>
          </p:cNvPr>
          <p:cNvSpPr/>
          <p:nvPr userDrawn="1"/>
        </p:nvSpPr>
        <p:spPr>
          <a:xfrm>
            <a:off x="2362200" y="0"/>
            <a:ext cx="7543799" cy="6854972"/>
          </a:xfrm>
          <a:prstGeom prst="rect">
            <a:avLst/>
          </a:prstGeom>
          <a:gradFill flip="none" rotWithShape="1">
            <a:gsLst>
              <a:gs pos="0">
                <a:srgbClr val="FFFFFF">
                  <a:alpha val="31000"/>
                </a:srgbClr>
              </a:gs>
              <a:gs pos="99000">
                <a:srgbClr val="EDEEF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176246" rIns="326585" bIns="176246" rtlCol="0" anchor="ctr"/>
          <a:lstStyle/>
          <a:p>
            <a:pPr>
              <a:lnSpc>
                <a:spcPct val="130000"/>
              </a:lnSpc>
              <a:spcAft>
                <a:spcPts val="1089"/>
              </a:spcAft>
            </a:pPr>
            <a:endParaRPr kumimoji="1" lang="ja-JP" altLang="en-US" sz="1200" kern="900" spc="69">
              <a:solidFill>
                <a:prstClr val="white"/>
              </a:solidFill>
              <a:latin typeface="Meiryo" panose="020B0604030504040204" pitchFamily="34" charset="-128"/>
              <a:ea typeface="Meiryo" panose="020B0604030504040204" pitchFamily="34" charset="-128"/>
            </a:endParaRPr>
          </a:p>
        </p:txBody>
      </p:sp>
      <p:sp>
        <p:nvSpPr>
          <p:cNvPr id="12" name="テキスト プレースホルダー 13">
            <a:extLst>
              <a:ext uri="{FF2B5EF4-FFF2-40B4-BE49-F238E27FC236}">
                <a16:creationId xmlns:a16="http://schemas.microsoft.com/office/drawing/2014/main" id="{013672E4-8361-284E-8D6A-CC652AA0D4A3}"/>
              </a:ext>
            </a:extLst>
          </p:cNvPr>
          <p:cNvSpPr>
            <a:spLocks noGrp="1"/>
          </p:cNvSpPr>
          <p:nvPr>
            <p:ph type="body" sz="quarter" idx="10"/>
          </p:nvPr>
        </p:nvSpPr>
        <p:spPr>
          <a:xfrm>
            <a:off x="2675088" y="2130336"/>
            <a:ext cx="4440062" cy="3054682"/>
          </a:xfrm>
        </p:spPr>
        <p:txBody>
          <a:bodyPr wrap="none" anchor="ctr">
            <a:spAutoFit/>
          </a:bodyPr>
          <a:lstStyle>
            <a:lvl1pPr>
              <a:defRPr lang="ja-JP" altLang="en-US" sz="2000" spc="272" smtClean="0"/>
            </a:lvl1pPr>
            <a:lvl2pPr>
              <a:defRPr lang="ja-JP" altLang="en-US" sz="1800" smtClean="0">
                <a:latin typeface="+mn-lt"/>
                <a:ea typeface="+mn-ea"/>
              </a:defRPr>
            </a:lvl2pPr>
            <a:lvl3pPr>
              <a:defRPr lang="ja-JP" altLang="en-US" sz="1800" smtClean="0">
                <a:latin typeface="+mn-lt"/>
                <a:ea typeface="+mn-ea"/>
              </a:defRPr>
            </a:lvl3pPr>
            <a:lvl4pPr>
              <a:defRPr lang="ja-JP" altLang="en-US" sz="1800" smtClean="0">
                <a:latin typeface="+mn-lt"/>
                <a:ea typeface="+mn-ea"/>
              </a:defRPr>
            </a:lvl4pPr>
            <a:lvl5pPr>
              <a:defRPr lang="ja-JP" altLang="en-US" sz="1800">
                <a:latin typeface="+mn-lt"/>
                <a:ea typeface="+mn-ea"/>
              </a:defRPr>
            </a:lvl5pPr>
          </a:lstStyle>
          <a:p>
            <a:pPr marL="342900" lvl="0" indent="-342900" defTabSz="457200">
              <a:lnSpc>
                <a:spcPct val="150000"/>
              </a:lnSpc>
              <a:buFont typeface="+mj-lt"/>
              <a:buAutoNum type="arabicPeriod"/>
            </a:pPr>
            <a:r>
              <a:rPr kumimoji="1" lang="ja-JP" altLang="en-US"/>
              <a:t>マスター テキストの書式設定</a:t>
            </a:r>
          </a:p>
          <a:p>
            <a:pPr marL="0" lvl="0" defTabSz="457200"/>
            <a:r>
              <a:rPr kumimoji="1" lang="ja-JP" altLang="en-US"/>
              <a:t>第 </a:t>
            </a:r>
            <a:r>
              <a:rPr kumimoji="1" lang="en-US" altLang="ja-JP"/>
              <a:t>2 </a:t>
            </a:r>
            <a:r>
              <a:rPr kumimoji="1" lang="ja-JP" altLang="en-US"/>
              <a:t>レベル</a:t>
            </a:r>
          </a:p>
          <a:p>
            <a:pPr marL="0" lvl="0" defTabSz="457200"/>
            <a:r>
              <a:rPr kumimoji="1" lang="ja-JP" altLang="en-US"/>
              <a:t>第 </a:t>
            </a:r>
            <a:r>
              <a:rPr kumimoji="1" lang="en-US" altLang="ja-JP"/>
              <a:t>3 </a:t>
            </a:r>
            <a:r>
              <a:rPr kumimoji="1" lang="ja-JP" altLang="en-US"/>
              <a:t>レベル</a:t>
            </a:r>
          </a:p>
          <a:p>
            <a:pPr marL="0" lvl="0" defTabSz="457200"/>
            <a:r>
              <a:rPr kumimoji="1" lang="ja-JP" altLang="en-US"/>
              <a:t>第 </a:t>
            </a:r>
            <a:r>
              <a:rPr kumimoji="1" lang="en-US" altLang="ja-JP"/>
              <a:t>4 </a:t>
            </a:r>
            <a:r>
              <a:rPr kumimoji="1" lang="ja-JP" altLang="en-US"/>
              <a:t>レベル</a:t>
            </a:r>
          </a:p>
          <a:p>
            <a:pPr marL="0" lvl="0" defTabSz="457200"/>
            <a:r>
              <a:rPr kumimoji="1" lang="ja-JP" altLang="en-US"/>
              <a:t>第 </a:t>
            </a:r>
            <a:r>
              <a:rPr kumimoji="1" lang="en-US" altLang="ja-JP"/>
              <a:t>5 </a:t>
            </a:r>
            <a:r>
              <a:rPr kumimoji="1" lang="ja-JP" altLang="en-US"/>
              <a:t>レベル</a:t>
            </a:r>
          </a:p>
        </p:txBody>
      </p:sp>
      <p:grpSp>
        <p:nvGrpSpPr>
          <p:cNvPr id="16" name="グループ化 15"/>
          <p:cNvGrpSpPr/>
          <p:nvPr userDrawn="1"/>
        </p:nvGrpSpPr>
        <p:grpSpPr>
          <a:xfrm rot="16200000">
            <a:off x="-1117606" y="1574806"/>
            <a:ext cx="2819400" cy="126987"/>
            <a:chOff x="900632" y="1414463"/>
            <a:chExt cx="7938089" cy="357535"/>
          </a:xfrm>
          <a:solidFill>
            <a:schemeClr val="bg1">
              <a:alpha val="17000"/>
            </a:schemeClr>
          </a:solidFill>
        </p:grpSpPr>
        <p:sp>
          <p:nvSpPr>
            <p:cNvPr id="17" name="Freeform 5"/>
            <p:cNvSpPr>
              <a:spLocks/>
            </p:cNvSpPr>
            <p:nvPr userDrawn="1"/>
          </p:nvSpPr>
          <p:spPr bwMode="auto">
            <a:xfrm>
              <a:off x="900632" y="1414463"/>
              <a:ext cx="250067" cy="283134"/>
            </a:xfrm>
            <a:custGeom>
              <a:avLst/>
              <a:gdLst>
                <a:gd name="T0" fmla="*/ 0 w 140"/>
                <a:gd name="T1" fmla="*/ 3 h 158"/>
                <a:gd name="T2" fmla="*/ 2 w 140"/>
                <a:gd name="T3" fmla="*/ 0 h 158"/>
                <a:gd name="T4" fmla="*/ 23 w 140"/>
                <a:gd name="T5" fmla="*/ 0 h 158"/>
                <a:gd name="T6" fmla="*/ 27 w 140"/>
                <a:gd name="T7" fmla="*/ 3 h 158"/>
                <a:gd name="T8" fmla="*/ 70 w 140"/>
                <a:gd name="T9" fmla="*/ 100 h 158"/>
                <a:gd name="T10" fmla="*/ 71 w 140"/>
                <a:gd name="T11" fmla="*/ 100 h 158"/>
                <a:gd name="T12" fmla="*/ 113 w 140"/>
                <a:gd name="T13" fmla="*/ 3 h 158"/>
                <a:gd name="T14" fmla="*/ 117 w 140"/>
                <a:gd name="T15" fmla="*/ 0 h 158"/>
                <a:gd name="T16" fmla="*/ 138 w 140"/>
                <a:gd name="T17" fmla="*/ 0 h 158"/>
                <a:gd name="T18" fmla="*/ 140 w 140"/>
                <a:gd name="T19" fmla="*/ 3 h 158"/>
                <a:gd name="T20" fmla="*/ 140 w 140"/>
                <a:gd name="T21" fmla="*/ 156 h 158"/>
                <a:gd name="T22" fmla="*/ 138 w 140"/>
                <a:gd name="T23" fmla="*/ 158 h 158"/>
                <a:gd name="T24" fmla="*/ 118 w 140"/>
                <a:gd name="T25" fmla="*/ 158 h 158"/>
                <a:gd name="T26" fmla="*/ 115 w 140"/>
                <a:gd name="T27" fmla="*/ 156 h 158"/>
                <a:gd name="T28" fmla="*/ 115 w 140"/>
                <a:gd name="T29" fmla="*/ 59 h 158"/>
                <a:gd name="T30" fmla="*/ 114 w 140"/>
                <a:gd name="T31" fmla="*/ 59 h 158"/>
                <a:gd name="T32" fmla="*/ 81 w 140"/>
                <a:gd name="T33" fmla="*/ 133 h 158"/>
                <a:gd name="T34" fmla="*/ 77 w 140"/>
                <a:gd name="T35" fmla="*/ 136 h 158"/>
                <a:gd name="T36" fmla="*/ 63 w 140"/>
                <a:gd name="T37" fmla="*/ 136 h 158"/>
                <a:gd name="T38" fmla="*/ 59 w 140"/>
                <a:gd name="T39" fmla="*/ 133 h 158"/>
                <a:gd name="T40" fmla="*/ 25 w 140"/>
                <a:gd name="T41" fmla="*/ 59 h 158"/>
                <a:gd name="T42" fmla="*/ 25 w 140"/>
                <a:gd name="T43" fmla="*/ 59 h 158"/>
                <a:gd name="T44" fmla="*/ 25 w 140"/>
                <a:gd name="T45" fmla="*/ 156 h 158"/>
                <a:gd name="T46" fmla="*/ 22 w 140"/>
                <a:gd name="T47" fmla="*/ 158 h 158"/>
                <a:gd name="T48" fmla="*/ 2 w 140"/>
                <a:gd name="T49" fmla="*/ 158 h 158"/>
                <a:gd name="T50" fmla="*/ 0 w 140"/>
                <a:gd name="T51" fmla="*/ 156 h 158"/>
                <a:gd name="T52" fmla="*/ 0 w 140"/>
                <a:gd name="T53"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158">
                  <a:moveTo>
                    <a:pt x="0" y="3"/>
                  </a:moveTo>
                  <a:cubicBezTo>
                    <a:pt x="0" y="1"/>
                    <a:pt x="1" y="0"/>
                    <a:pt x="2" y="0"/>
                  </a:cubicBezTo>
                  <a:cubicBezTo>
                    <a:pt x="23" y="0"/>
                    <a:pt x="23" y="0"/>
                    <a:pt x="23" y="0"/>
                  </a:cubicBezTo>
                  <a:cubicBezTo>
                    <a:pt x="25" y="0"/>
                    <a:pt x="26" y="1"/>
                    <a:pt x="27" y="3"/>
                  </a:cubicBezTo>
                  <a:cubicBezTo>
                    <a:pt x="70" y="100"/>
                    <a:pt x="70" y="100"/>
                    <a:pt x="70" y="100"/>
                  </a:cubicBezTo>
                  <a:cubicBezTo>
                    <a:pt x="71" y="100"/>
                    <a:pt x="71" y="100"/>
                    <a:pt x="71" y="100"/>
                  </a:cubicBezTo>
                  <a:cubicBezTo>
                    <a:pt x="113" y="3"/>
                    <a:pt x="113" y="3"/>
                    <a:pt x="113" y="3"/>
                  </a:cubicBezTo>
                  <a:cubicBezTo>
                    <a:pt x="114" y="1"/>
                    <a:pt x="115" y="0"/>
                    <a:pt x="117" y="0"/>
                  </a:cubicBezTo>
                  <a:cubicBezTo>
                    <a:pt x="138" y="0"/>
                    <a:pt x="138" y="0"/>
                    <a:pt x="138" y="0"/>
                  </a:cubicBezTo>
                  <a:cubicBezTo>
                    <a:pt x="139" y="0"/>
                    <a:pt x="140" y="1"/>
                    <a:pt x="140" y="3"/>
                  </a:cubicBezTo>
                  <a:cubicBezTo>
                    <a:pt x="140" y="156"/>
                    <a:pt x="140" y="156"/>
                    <a:pt x="140" y="156"/>
                  </a:cubicBezTo>
                  <a:cubicBezTo>
                    <a:pt x="140" y="157"/>
                    <a:pt x="139" y="158"/>
                    <a:pt x="138" y="158"/>
                  </a:cubicBezTo>
                  <a:cubicBezTo>
                    <a:pt x="118" y="158"/>
                    <a:pt x="118" y="158"/>
                    <a:pt x="118" y="158"/>
                  </a:cubicBezTo>
                  <a:cubicBezTo>
                    <a:pt x="116" y="158"/>
                    <a:pt x="115" y="157"/>
                    <a:pt x="115" y="156"/>
                  </a:cubicBezTo>
                  <a:cubicBezTo>
                    <a:pt x="115" y="59"/>
                    <a:pt x="115" y="59"/>
                    <a:pt x="115" y="59"/>
                  </a:cubicBezTo>
                  <a:cubicBezTo>
                    <a:pt x="114" y="59"/>
                    <a:pt x="114" y="59"/>
                    <a:pt x="114" y="59"/>
                  </a:cubicBezTo>
                  <a:cubicBezTo>
                    <a:pt x="81" y="133"/>
                    <a:pt x="81" y="133"/>
                    <a:pt x="81" y="133"/>
                  </a:cubicBezTo>
                  <a:cubicBezTo>
                    <a:pt x="80" y="136"/>
                    <a:pt x="79" y="136"/>
                    <a:pt x="77" y="136"/>
                  </a:cubicBezTo>
                  <a:cubicBezTo>
                    <a:pt x="63" y="136"/>
                    <a:pt x="63" y="136"/>
                    <a:pt x="63" y="136"/>
                  </a:cubicBezTo>
                  <a:cubicBezTo>
                    <a:pt x="61" y="136"/>
                    <a:pt x="60" y="136"/>
                    <a:pt x="59" y="133"/>
                  </a:cubicBezTo>
                  <a:cubicBezTo>
                    <a:pt x="25" y="59"/>
                    <a:pt x="25" y="59"/>
                    <a:pt x="25" y="59"/>
                  </a:cubicBezTo>
                  <a:cubicBezTo>
                    <a:pt x="25" y="59"/>
                    <a:pt x="25" y="59"/>
                    <a:pt x="25" y="59"/>
                  </a:cubicBezTo>
                  <a:cubicBezTo>
                    <a:pt x="25" y="156"/>
                    <a:pt x="25" y="156"/>
                    <a:pt x="25" y="156"/>
                  </a:cubicBezTo>
                  <a:cubicBezTo>
                    <a:pt x="25" y="157"/>
                    <a:pt x="24" y="158"/>
                    <a:pt x="22"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 name="Freeform 6"/>
            <p:cNvSpPr>
              <a:spLocks noEditPoints="1"/>
            </p:cNvSpPr>
            <p:nvPr userDrawn="1"/>
          </p:nvSpPr>
          <p:spPr bwMode="auto">
            <a:xfrm>
              <a:off x="1202367" y="1414463"/>
              <a:ext cx="45467" cy="283134"/>
            </a:xfrm>
            <a:custGeom>
              <a:avLst/>
              <a:gdLst>
                <a:gd name="T0" fmla="*/ 2 w 26"/>
                <a:gd name="T1" fmla="*/ 25 h 158"/>
                <a:gd name="T2" fmla="*/ 0 w 26"/>
                <a:gd name="T3" fmla="*/ 23 h 158"/>
                <a:gd name="T4" fmla="*/ 0 w 26"/>
                <a:gd name="T5" fmla="*/ 3 h 158"/>
                <a:gd name="T6" fmla="*/ 2 w 26"/>
                <a:gd name="T7" fmla="*/ 0 h 158"/>
                <a:gd name="T8" fmla="*/ 24 w 26"/>
                <a:gd name="T9" fmla="*/ 0 h 158"/>
                <a:gd name="T10" fmla="*/ 26 w 26"/>
                <a:gd name="T11" fmla="*/ 3 h 158"/>
                <a:gd name="T12" fmla="*/ 26 w 26"/>
                <a:gd name="T13" fmla="*/ 23 h 158"/>
                <a:gd name="T14" fmla="*/ 24 w 26"/>
                <a:gd name="T15" fmla="*/ 25 h 158"/>
                <a:gd name="T16" fmla="*/ 2 w 26"/>
                <a:gd name="T17" fmla="*/ 25 h 158"/>
                <a:gd name="T18" fmla="*/ 2 w 26"/>
                <a:gd name="T19" fmla="*/ 158 h 158"/>
                <a:gd name="T20" fmla="*/ 0 w 26"/>
                <a:gd name="T21" fmla="*/ 156 h 158"/>
                <a:gd name="T22" fmla="*/ 0 w 26"/>
                <a:gd name="T23" fmla="*/ 49 h 158"/>
                <a:gd name="T24" fmla="*/ 2 w 26"/>
                <a:gd name="T25" fmla="*/ 46 h 158"/>
                <a:gd name="T26" fmla="*/ 24 w 26"/>
                <a:gd name="T27" fmla="*/ 46 h 158"/>
                <a:gd name="T28" fmla="*/ 26 w 26"/>
                <a:gd name="T29" fmla="*/ 49 h 158"/>
                <a:gd name="T30" fmla="*/ 26 w 26"/>
                <a:gd name="T31" fmla="*/ 156 h 158"/>
                <a:gd name="T32" fmla="*/ 24 w 26"/>
                <a:gd name="T33" fmla="*/ 158 h 158"/>
                <a:gd name="T34" fmla="*/ 2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2" y="25"/>
                  </a:moveTo>
                  <a:cubicBezTo>
                    <a:pt x="1" y="25"/>
                    <a:pt x="0" y="24"/>
                    <a:pt x="0" y="23"/>
                  </a:cubicBezTo>
                  <a:cubicBezTo>
                    <a:pt x="0" y="3"/>
                    <a:pt x="0" y="3"/>
                    <a:pt x="0" y="3"/>
                  </a:cubicBezTo>
                  <a:cubicBezTo>
                    <a:pt x="0" y="1"/>
                    <a:pt x="1" y="0"/>
                    <a:pt x="2" y="0"/>
                  </a:cubicBezTo>
                  <a:cubicBezTo>
                    <a:pt x="24" y="0"/>
                    <a:pt x="24" y="0"/>
                    <a:pt x="24" y="0"/>
                  </a:cubicBezTo>
                  <a:cubicBezTo>
                    <a:pt x="25" y="0"/>
                    <a:pt x="26" y="1"/>
                    <a:pt x="26" y="3"/>
                  </a:cubicBezTo>
                  <a:cubicBezTo>
                    <a:pt x="26" y="23"/>
                    <a:pt x="26" y="23"/>
                    <a:pt x="26" y="23"/>
                  </a:cubicBezTo>
                  <a:cubicBezTo>
                    <a:pt x="26" y="24"/>
                    <a:pt x="25" y="25"/>
                    <a:pt x="24" y="25"/>
                  </a:cubicBezTo>
                  <a:lnTo>
                    <a:pt x="2" y="25"/>
                  </a:lnTo>
                  <a:close/>
                  <a:moveTo>
                    <a:pt x="2" y="158"/>
                  </a:moveTo>
                  <a:cubicBezTo>
                    <a:pt x="1" y="158"/>
                    <a:pt x="0" y="157"/>
                    <a:pt x="0" y="156"/>
                  </a:cubicBezTo>
                  <a:cubicBezTo>
                    <a:pt x="0" y="49"/>
                    <a:pt x="0" y="49"/>
                    <a:pt x="0" y="49"/>
                  </a:cubicBezTo>
                  <a:cubicBezTo>
                    <a:pt x="0" y="47"/>
                    <a:pt x="1" y="46"/>
                    <a:pt x="2" y="46"/>
                  </a:cubicBezTo>
                  <a:cubicBezTo>
                    <a:pt x="24" y="46"/>
                    <a:pt x="24" y="46"/>
                    <a:pt x="24" y="46"/>
                  </a:cubicBezTo>
                  <a:cubicBezTo>
                    <a:pt x="25" y="46"/>
                    <a:pt x="26" y="47"/>
                    <a:pt x="26" y="49"/>
                  </a:cubicBezTo>
                  <a:cubicBezTo>
                    <a:pt x="26" y="156"/>
                    <a:pt x="26" y="156"/>
                    <a:pt x="26" y="156"/>
                  </a:cubicBezTo>
                  <a:cubicBezTo>
                    <a:pt x="26" y="157"/>
                    <a:pt x="25" y="158"/>
                    <a:pt x="24" y="158"/>
                  </a:cubicBezTo>
                  <a:lnTo>
                    <a:pt x="2"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 name="Freeform 7"/>
            <p:cNvSpPr>
              <a:spLocks/>
            </p:cNvSpPr>
            <p:nvPr userDrawn="1"/>
          </p:nvSpPr>
          <p:spPr bwMode="auto">
            <a:xfrm>
              <a:off x="1297433" y="1492997"/>
              <a:ext cx="167400"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6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1"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 name="Freeform 8"/>
            <p:cNvSpPr>
              <a:spLocks noEditPoints="1"/>
            </p:cNvSpPr>
            <p:nvPr userDrawn="1"/>
          </p:nvSpPr>
          <p:spPr bwMode="auto">
            <a:xfrm>
              <a:off x="1512367" y="1414463"/>
              <a:ext cx="45467" cy="283134"/>
            </a:xfrm>
            <a:custGeom>
              <a:avLst/>
              <a:gdLst>
                <a:gd name="T0" fmla="*/ 3 w 26"/>
                <a:gd name="T1" fmla="*/ 25 h 158"/>
                <a:gd name="T2" fmla="*/ 0 w 26"/>
                <a:gd name="T3" fmla="*/ 23 h 158"/>
                <a:gd name="T4" fmla="*/ 0 w 26"/>
                <a:gd name="T5" fmla="*/ 3 h 158"/>
                <a:gd name="T6" fmla="*/ 3 w 26"/>
                <a:gd name="T7" fmla="*/ 0 h 158"/>
                <a:gd name="T8" fmla="*/ 24 w 26"/>
                <a:gd name="T9" fmla="*/ 0 h 158"/>
                <a:gd name="T10" fmla="*/ 26 w 26"/>
                <a:gd name="T11" fmla="*/ 3 h 158"/>
                <a:gd name="T12" fmla="*/ 26 w 26"/>
                <a:gd name="T13" fmla="*/ 23 h 158"/>
                <a:gd name="T14" fmla="*/ 24 w 26"/>
                <a:gd name="T15" fmla="*/ 25 h 158"/>
                <a:gd name="T16" fmla="*/ 3 w 26"/>
                <a:gd name="T17" fmla="*/ 25 h 158"/>
                <a:gd name="T18" fmla="*/ 3 w 26"/>
                <a:gd name="T19" fmla="*/ 158 h 158"/>
                <a:gd name="T20" fmla="*/ 0 w 26"/>
                <a:gd name="T21" fmla="*/ 156 h 158"/>
                <a:gd name="T22" fmla="*/ 0 w 26"/>
                <a:gd name="T23" fmla="*/ 49 h 158"/>
                <a:gd name="T24" fmla="*/ 3 w 26"/>
                <a:gd name="T25" fmla="*/ 46 h 158"/>
                <a:gd name="T26" fmla="*/ 24 w 26"/>
                <a:gd name="T27" fmla="*/ 46 h 158"/>
                <a:gd name="T28" fmla="*/ 26 w 26"/>
                <a:gd name="T29" fmla="*/ 49 h 158"/>
                <a:gd name="T30" fmla="*/ 26 w 26"/>
                <a:gd name="T31" fmla="*/ 156 h 158"/>
                <a:gd name="T32" fmla="*/ 24 w 26"/>
                <a:gd name="T33" fmla="*/ 158 h 158"/>
                <a:gd name="T34" fmla="*/ 3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3" y="25"/>
                  </a:moveTo>
                  <a:cubicBezTo>
                    <a:pt x="1" y="25"/>
                    <a:pt x="0" y="24"/>
                    <a:pt x="0" y="23"/>
                  </a:cubicBezTo>
                  <a:cubicBezTo>
                    <a:pt x="0" y="3"/>
                    <a:pt x="0" y="3"/>
                    <a:pt x="0" y="3"/>
                  </a:cubicBezTo>
                  <a:cubicBezTo>
                    <a:pt x="0" y="1"/>
                    <a:pt x="1" y="0"/>
                    <a:pt x="3" y="0"/>
                  </a:cubicBezTo>
                  <a:cubicBezTo>
                    <a:pt x="24" y="0"/>
                    <a:pt x="24" y="0"/>
                    <a:pt x="24" y="0"/>
                  </a:cubicBezTo>
                  <a:cubicBezTo>
                    <a:pt x="25" y="0"/>
                    <a:pt x="26" y="1"/>
                    <a:pt x="26" y="3"/>
                  </a:cubicBezTo>
                  <a:cubicBezTo>
                    <a:pt x="26" y="23"/>
                    <a:pt x="26" y="23"/>
                    <a:pt x="26" y="23"/>
                  </a:cubicBezTo>
                  <a:cubicBezTo>
                    <a:pt x="26" y="24"/>
                    <a:pt x="25" y="25"/>
                    <a:pt x="24" y="25"/>
                  </a:cubicBezTo>
                  <a:lnTo>
                    <a:pt x="3" y="25"/>
                  </a:lnTo>
                  <a:close/>
                  <a:moveTo>
                    <a:pt x="3" y="158"/>
                  </a:moveTo>
                  <a:cubicBezTo>
                    <a:pt x="1" y="158"/>
                    <a:pt x="0" y="157"/>
                    <a:pt x="0" y="156"/>
                  </a:cubicBezTo>
                  <a:cubicBezTo>
                    <a:pt x="0" y="49"/>
                    <a:pt x="0" y="49"/>
                    <a:pt x="0" y="49"/>
                  </a:cubicBezTo>
                  <a:cubicBezTo>
                    <a:pt x="0" y="47"/>
                    <a:pt x="1" y="46"/>
                    <a:pt x="3" y="46"/>
                  </a:cubicBezTo>
                  <a:cubicBezTo>
                    <a:pt x="24" y="46"/>
                    <a:pt x="24" y="46"/>
                    <a:pt x="24" y="46"/>
                  </a:cubicBezTo>
                  <a:cubicBezTo>
                    <a:pt x="25" y="46"/>
                    <a:pt x="26" y="47"/>
                    <a:pt x="26" y="49"/>
                  </a:cubicBezTo>
                  <a:cubicBezTo>
                    <a:pt x="26" y="156"/>
                    <a:pt x="26" y="156"/>
                    <a:pt x="26" y="156"/>
                  </a:cubicBezTo>
                  <a:cubicBezTo>
                    <a:pt x="26" y="157"/>
                    <a:pt x="25" y="158"/>
                    <a:pt x="24" y="158"/>
                  </a:cubicBezTo>
                  <a:lnTo>
                    <a:pt x="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 name="Freeform 9"/>
            <p:cNvSpPr>
              <a:spLocks/>
            </p:cNvSpPr>
            <p:nvPr userDrawn="1"/>
          </p:nvSpPr>
          <p:spPr bwMode="auto">
            <a:xfrm>
              <a:off x="1595034" y="1492997"/>
              <a:ext cx="167400" cy="208734"/>
            </a:xfrm>
            <a:custGeom>
              <a:avLst/>
              <a:gdLst>
                <a:gd name="T0" fmla="*/ 1 w 95"/>
                <a:gd name="T1" fmla="*/ 99 h 117"/>
                <a:gd name="T2" fmla="*/ 1 w 95"/>
                <a:gd name="T3" fmla="*/ 96 h 117"/>
                <a:gd name="T4" fmla="*/ 14 w 95"/>
                <a:gd name="T5" fmla="*/ 82 h 117"/>
                <a:gd name="T6" fmla="*/ 17 w 95"/>
                <a:gd name="T7" fmla="*/ 82 h 117"/>
                <a:gd name="T8" fmla="*/ 50 w 95"/>
                <a:gd name="T9" fmla="*/ 95 h 117"/>
                <a:gd name="T10" fmla="*/ 70 w 95"/>
                <a:gd name="T11" fmla="*/ 81 h 117"/>
                <a:gd name="T12" fmla="*/ 52 w 95"/>
                <a:gd name="T13" fmla="*/ 69 h 117"/>
                <a:gd name="T14" fmla="*/ 40 w 95"/>
                <a:gd name="T15" fmla="*/ 68 h 117"/>
                <a:gd name="T16" fmla="*/ 5 w 95"/>
                <a:gd name="T17" fmla="*/ 35 h 117"/>
                <a:gd name="T18" fmla="*/ 49 w 95"/>
                <a:gd name="T19" fmla="*/ 0 h 117"/>
                <a:gd name="T20" fmla="*/ 91 w 95"/>
                <a:gd name="T21" fmla="*/ 13 h 117"/>
                <a:gd name="T22" fmla="*/ 91 w 95"/>
                <a:gd name="T23" fmla="*/ 17 h 117"/>
                <a:gd name="T24" fmla="*/ 80 w 95"/>
                <a:gd name="T25" fmla="*/ 30 h 117"/>
                <a:gd name="T26" fmla="*/ 77 w 95"/>
                <a:gd name="T27" fmla="*/ 31 h 117"/>
                <a:gd name="T28" fmla="*/ 47 w 95"/>
                <a:gd name="T29" fmla="*/ 22 h 117"/>
                <a:gd name="T30" fmla="*/ 30 w 95"/>
                <a:gd name="T31" fmla="*/ 33 h 117"/>
                <a:gd name="T32" fmla="*/ 49 w 95"/>
                <a:gd name="T33" fmla="*/ 45 h 117"/>
                <a:gd name="T34" fmla="*/ 61 w 95"/>
                <a:gd name="T35" fmla="*/ 46 h 117"/>
                <a:gd name="T36" fmla="*/ 95 w 95"/>
                <a:gd name="T37" fmla="*/ 79 h 117"/>
                <a:gd name="T38" fmla="*/ 49 w 95"/>
                <a:gd name="T39" fmla="*/ 117 h 117"/>
                <a:gd name="T40" fmla="*/ 1 w 95"/>
                <a:gd name="T41" fmla="*/ 9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17">
                  <a:moveTo>
                    <a:pt x="1" y="99"/>
                  </a:moveTo>
                  <a:cubicBezTo>
                    <a:pt x="0" y="98"/>
                    <a:pt x="0" y="97"/>
                    <a:pt x="1" y="96"/>
                  </a:cubicBezTo>
                  <a:cubicBezTo>
                    <a:pt x="14" y="82"/>
                    <a:pt x="14" y="82"/>
                    <a:pt x="14" y="82"/>
                  </a:cubicBezTo>
                  <a:cubicBezTo>
                    <a:pt x="15" y="81"/>
                    <a:pt x="16" y="81"/>
                    <a:pt x="17" y="82"/>
                  </a:cubicBezTo>
                  <a:cubicBezTo>
                    <a:pt x="25" y="89"/>
                    <a:pt x="38" y="95"/>
                    <a:pt x="50" y="95"/>
                  </a:cubicBezTo>
                  <a:cubicBezTo>
                    <a:pt x="63" y="95"/>
                    <a:pt x="70" y="89"/>
                    <a:pt x="70" y="81"/>
                  </a:cubicBezTo>
                  <a:cubicBezTo>
                    <a:pt x="70" y="75"/>
                    <a:pt x="66" y="70"/>
                    <a:pt x="52" y="69"/>
                  </a:cubicBezTo>
                  <a:cubicBezTo>
                    <a:pt x="40" y="68"/>
                    <a:pt x="40" y="68"/>
                    <a:pt x="40" y="68"/>
                  </a:cubicBezTo>
                  <a:cubicBezTo>
                    <a:pt x="17" y="66"/>
                    <a:pt x="5" y="54"/>
                    <a:pt x="5" y="35"/>
                  </a:cubicBezTo>
                  <a:cubicBezTo>
                    <a:pt x="5" y="13"/>
                    <a:pt x="21" y="0"/>
                    <a:pt x="49" y="0"/>
                  </a:cubicBezTo>
                  <a:cubicBezTo>
                    <a:pt x="66" y="0"/>
                    <a:pt x="81" y="6"/>
                    <a:pt x="91" y="13"/>
                  </a:cubicBezTo>
                  <a:cubicBezTo>
                    <a:pt x="92" y="14"/>
                    <a:pt x="92" y="16"/>
                    <a:pt x="91" y="17"/>
                  </a:cubicBezTo>
                  <a:cubicBezTo>
                    <a:pt x="80" y="30"/>
                    <a:pt x="80" y="30"/>
                    <a:pt x="80" y="30"/>
                  </a:cubicBezTo>
                  <a:cubicBezTo>
                    <a:pt x="79" y="32"/>
                    <a:pt x="78" y="32"/>
                    <a:pt x="77" y="31"/>
                  </a:cubicBezTo>
                  <a:cubicBezTo>
                    <a:pt x="70" y="26"/>
                    <a:pt x="58" y="22"/>
                    <a:pt x="47" y="22"/>
                  </a:cubicBezTo>
                  <a:cubicBezTo>
                    <a:pt x="36" y="22"/>
                    <a:pt x="30" y="26"/>
                    <a:pt x="30" y="33"/>
                  </a:cubicBezTo>
                  <a:cubicBezTo>
                    <a:pt x="30" y="40"/>
                    <a:pt x="34" y="44"/>
                    <a:pt x="49" y="45"/>
                  </a:cubicBezTo>
                  <a:cubicBezTo>
                    <a:pt x="61" y="46"/>
                    <a:pt x="61" y="46"/>
                    <a:pt x="61" y="46"/>
                  </a:cubicBezTo>
                  <a:cubicBezTo>
                    <a:pt x="84" y="48"/>
                    <a:pt x="95" y="60"/>
                    <a:pt x="95" y="79"/>
                  </a:cubicBezTo>
                  <a:cubicBezTo>
                    <a:pt x="95" y="101"/>
                    <a:pt x="79" y="117"/>
                    <a:pt x="49" y="117"/>
                  </a:cubicBezTo>
                  <a:cubicBezTo>
                    <a:pt x="26" y="117"/>
                    <a:pt x="10" y="107"/>
                    <a:pt x="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 name="Freeform 10"/>
            <p:cNvSpPr>
              <a:spLocks/>
            </p:cNvSpPr>
            <p:nvPr userDrawn="1"/>
          </p:nvSpPr>
          <p:spPr bwMode="auto">
            <a:xfrm>
              <a:off x="1789301"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3" name="Freeform 11"/>
            <p:cNvSpPr>
              <a:spLocks/>
            </p:cNvSpPr>
            <p:nvPr userDrawn="1"/>
          </p:nvSpPr>
          <p:spPr bwMode="auto">
            <a:xfrm>
              <a:off x="1925702"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4" name="Freeform 12"/>
            <p:cNvSpPr>
              <a:spLocks/>
            </p:cNvSpPr>
            <p:nvPr userDrawn="1"/>
          </p:nvSpPr>
          <p:spPr bwMode="auto">
            <a:xfrm>
              <a:off x="2084836" y="1497130"/>
              <a:ext cx="183934" cy="274867"/>
            </a:xfrm>
            <a:custGeom>
              <a:avLst/>
              <a:gdLst>
                <a:gd name="T0" fmla="*/ 17 w 104"/>
                <a:gd name="T1" fmla="*/ 154 h 154"/>
                <a:gd name="T2" fmla="*/ 14 w 104"/>
                <a:gd name="T3" fmla="*/ 151 h 154"/>
                <a:gd name="T4" fmla="*/ 14 w 104"/>
                <a:gd name="T5" fmla="*/ 133 h 154"/>
                <a:gd name="T6" fmla="*/ 17 w 104"/>
                <a:gd name="T7" fmla="*/ 131 h 154"/>
                <a:gd name="T8" fmla="*/ 21 w 104"/>
                <a:gd name="T9" fmla="*/ 131 h 154"/>
                <a:gd name="T10" fmla="*/ 38 w 104"/>
                <a:gd name="T11" fmla="*/ 117 h 154"/>
                <a:gd name="T12" fmla="*/ 41 w 104"/>
                <a:gd name="T13" fmla="*/ 108 h 154"/>
                <a:gd name="T14" fmla="*/ 0 w 104"/>
                <a:gd name="T15" fmla="*/ 3 h 154"/>
                <a:gd name="T16" fmla="*/ 2 w 104"/>
                <a:gd name="T17" fmla="*/ 0 h 154"/>
                <a:gd name="T18" fmla="*/ 25 w 104"/>
                <a:gd name="T19" fmla="*/ 0 h 154"/>
                <a:gd name="T20" fmla="*/ 28 w 104"/>
                <a:gd name="T21" fmla="*/ 3 h 154"/>
                <a:gd name="T22" fmla="*/ 53 w 104"/>
                <a:gd name="T23" fmla="*/ 76 h 154"/>
                <a:gd name="T24" fmla="*/ 53 w 104"/>
                <a:gd name="T25" fmla="*/ 76 h 154"/>
                <a:gd name="T26" fmla="*/ 77 w 104"/>
                <a:gd name="T27" fmla="*/ 3 h 154"/>
                <a:gd name="T28" fmla="*/ 80 w 104"/>
                <a:gd name="T29" fmla="*/ 0 h 154"/>
                <a:gd name="T30" fmla="*/ 102 w 104"/>
                <a:gd name="T31" fmla="*/ 0 h 154"/>
                <a:gd name="T32" fmla="*/ 104 w 104"/>
                <a:gd name="T33" fmla="*/ 3 h 154"/>
                <a:gd name="T34" fmla="*/ 61 w 104"/>
                <a:gd name="T35" fmla="*/ 119 h 154"/>
                <a:gd name="T36" fmla="*/ 24 w 104"/>
                <a:gd name="T37" fmla="*/ 154 h 154"/>
                <a:gd name="T38" fmla="*/ 17 w 104"/>
                <a:gd name="T3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154">
                  <a:moveTo>
                    <a:pt x="17" y="154"/>
                  </a:moveTo>
                  <a:cubicBezTo>
                    <a:pt x="15" y="154"/>
                    <a:pt x="14" y="153"/>
                    <a:pt x="14" y="151"/>
                  </a:cubicBezTo>
                  <a:cubicBezTo>
                    <a:pt x="14" y="133"/>
                    <a:pt x="14" y="133"/>
                    <a:pt x="14" y="133"/>
                  </a:cubicBezTo>
                  <a:cubicBezTo>
                    <a:pt x="14" y="131"/>
                    <a:pt x="15" y="131"/>
                    <a:pt x="17" y="131"/>
                  </a:cubicBezTo>
                  <a:cubicBezTo>
                    <a:pt x="21" y="131"/>
                    <a:pt x="21" y="131"/>
                    <a:pt x="21" y="131"/>
                  </a:cubicBezTo>
                  <a:cubicBezTo>
                    <a:pt x="30" y="131"/>
                    <a:pt x="34" y="127"/>
                    <a:pt x="38" y="117"/>
                  </a:cubicBezTo>
                  <a:cubicBezTo>
                    <a:pt x="41" y="108"/>
                    <a:pt x="41" y="108"/>
                    <a:pt x="41" y="108"/>
                  </a:cubicBezTo>
                  <a:cubicBezTo>
                    <a:pt x="0" y="3"/>
                    <a:pt x="0" y="3"/>
                    <a:pt x="0" y="3"/>
                  </a:cubicBezTo>
                  <a:cubicBezTo>
                    <a:pt x="0" y="1"/>
                    <a:pt x="0" y="0"/>
                    <a:pt x="2" y="0"/>
                  </a:cubicBezTo>
                  <a:cubicBezTo>
                    <a:pt x="25" y="0"/>
                    <a:pt x="25" y="0"/>
                    <a:pt x="25" y="0"/>
                  </a:cubicBezTo>
                  <a:cubicBezTo>
                    <a:pt x="26" y="0"/>
                    <a:pt x="27" y="1"/>
                    <a:pt x="28" y="3"/>
                  </a:cubicBezTo>
                  <a:cubicBezTo>
                    <a:pt x="53" y="76"/>
                    <a:pt x="53" y="76"/>
                    <a:pt x="53" y="76"/>
                  </a:cubicBezTo>
                  <a:cubicBezTo>
                    <a:pt x="53" y="76"/>
                    <a:pt x="53" y="76"/>
                    <a:pt x="53" y="76"/>
                  </a:cubicBezTo>
                  <a:cubicBezTo>
                    <a:pt x="77" y="3"/>
                    <a:pt x="77" y="3"/>
                    <a:pt x="77" y="3"/>
                  </a:cubicBezTo>
                  <a:cubicBezTo>
                    <a:pt x="78" y="1"/>
                    <a:pt x="79" y="0"/>
                    <a:pt x="80" y="0"/>
                  </a:cubicBezTo>
                  <a:cubicBezTo>
                    <a:pt x="102" y="0"/>
                    <a:pt x="102" y="0"/>
                    <a:pt x="102" y="0"/>
                  </a:cubicBezTo>
                  <a:cubicBezTo>
                    <a:pt x="104" y="0"/>
                    <a:pt x="104" y="1"/>
                    <a:pt x="104" y="3"/>
                  </a:cubicBezTo>
                  <a:cubicBezTo>
                    <a:pt x="61" y="119"/>
                    <a:pt x="61" y="119"/>
                    <a:pt x="61" y="119"/>
                  </a:cubicBezTo>
                  <a:cubicBezTo>
                    <a:pt x="52" y="145"/>
                    <a:pt x="42" y="154"/>
                    <a:pt x="24" y="154"/>
                  </a:cubicBezTo>
                  <a:lnTo>
                    <a:pt x="17"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5" name="Freeform 13"/>
            <p:cNvSpPr>
              <a:spLocks noEditPoints="1"/>
            </p:cNvSpPr>
            <p:nvPr userDrawn="1"/>
          </p:nvSpPr>
          <p:spPr bwMode="auto">
            <a:xfrm>
              <a:off x="235350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6" name="Freeform 14"/>
            <p:cNvSpPr>
              <a:spLocks/>
            </p:cNvSpPr>
            <p:nvPr userDrawn="1"/>
          </p:nvSpPr>
          <p:spPr bwMode="auto">
            <a:xfrm>
              <a:off x="2553970" y="1414463"/>
              <a:ext cx="109534" cy="283134"/>
            </a:xfrm>
            <a:custGeom>
              <a:avLst/>
              <a:gdLst>
                <a:gd name="T0" fmla="*/ 14 w 61"/>
                <a:gd name="T1" fmla="*/ 158 h 158"/>
                <a:gd name="T2" fmla="*/ 12 w 61"/>
                <a:gd name="T3" fmla="*/ 156 h 158"/>
                <a:gd name="T4" fmla="*/ 12 w 61"/>
                <a:gd name="T5" fmla="*/ 68 h 158"/>
                <a:gd name="T6" fmla="*/ 10 w 61"/>
                <a:gd name="T7" fmla="*/ 66 h 158"/>
                <a:gd name="T8" fmla="*/ 3 w 61"/>
                <a:gd name="T9" fmla="*/ 66 h 158"/>
                <a:gd name="T10" fmla="*/ 0 w 61"/>
                <a:gd name="T11" fmla="*/ 64 h 158"/>
                <a:gd name="T12" fmla="*/ 0 w 61"/>
                <a:gd name="T13" fmla="*/ 49 h 158"/>
                <a:gd name="T14" fmla="*/ 3 w 61"/>
                <a:gd name="T15" fmla="*/ 46 h 158"/>
                <a:gd name="T16" fmla="*/ 10 w 61"/>
                <a:gd name="T17" fmla="*/ 46 h 158"/>
                <a:gd name="T18" fmla="*/ 12 w 61"/>
                <a:gd name="T19" fmla="*/ 45 h 158"/>
                <a:gd name="T20" fmla="*/ 12 w 61"/>
                <a:gd name="T21" fmla="*/ 38 h 158"/>
                <a:gd name="T22" fmla="*/ 49 w 61"/>
                <a:gd name="T23" fmla="*/ 0 h 158"/>
                <a:gd name="T24" fmla="*/ 59 w 61"/>
                <a:gd name="T25" fmla="*/ 0 h 158"/>
                <a:gd name="T26" fmla="*/ 61 w 61"/>
                <a:gd name="T27" fmla="*/ 3 h 158"/>
                <a:gd name="T28" fmla="*/ 61 w 61"/>
                <a:gd name="T29" fmla="*/ 21 h 158"/>
                <a:gd name="T30" fmla="*/ 59 w 61"/>
                <a:gd name="T31" fmla="*/ 24 h 158"/>
                <a:gd name="T32" fmla="*/ 52 w 61"/>
                <a:gd name="T33" fmla="*/ 24 h 158"/>
                <a:gd name="T34" fmla="*/ 37 w 61"/>
                <a:gd name="T35" fmla="*/ 37 h 158"/>
                <a:gd name="T36" fmla="*/ 37 w 61"/>
                <a:gd name="T37" fmla="*/ 45 h 158"/>
                <a:gd name="T38" fmla="*/ 39 w 61"/>
                <a:gd name="T39" fmla="*/ 46 h 158"/>
                <a:gd name="T40" fmla="*/ 59 w 61"/>
                <a:gd name="T41" fmla="*/ 46 h 158"/>
                <a:gd name="T42" fmla="*/ 61 w 61"/>
                <a:gd name="T43" fmla="*/ 49 h 158"/>
                <a:gd name="T44" fmla="*/ 61 w 61"/>
                <a:gd name="T45" fmla="*/ 64 h 158"/>
                <a:gd name="T46" fmla="*/ 59 w 61"/>
                <a:gd name="T47" fmla="*/ 66 h 158"/>
                <a:gd name="T48" fmla="*/ 39 w 61"/>
                <a:gd name="T49" fmla="*/ 66 h 158"/>
                <a:gd name="T50" fmla="*/ 37 w 61"/>
                <a:gd name="T51" fmla="*/ 68 h 158"/>
                <a:gd name="T52" fmla="*/ 37 w 61"/>
                <a:gd name="T53" fmla="*/ 156 h 158"/>
                <a:gd name="T54" fmla="*/ 35 w 61"/>
                <a:gd name="T55" fmla="*/ 158 h 158"/>
                <a:gd name="T56" fmla="*/ 14 w 61"/>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158">
                  <a:moveTo>
                    <a:pt x="14" y="158"/>
                  </a:moveTo>
                  <a:cubicBezTo>
                    <a:pt x="12" y="158"/>
                    <a:pt x="12" y="157"/>
                    <a:pt x="12" y="156"/>
                  </a:cubicBezTo>
                  <a:cubicBezTo>
                    <a:pt x="12" y="68"/>
                    <a:pt x="12" y="68"/>
                    <a:pt x="12" y="68"/>
                  </a:cubicBezTo>
                  <a:cubicBezTo>
                    <a:pt x="12" y="67"/>
                    <a:pt x="11" y="66"/>
                    <a:pt x="10" y="66"/>
                  </a:cubicBezTo>
                  <a:cubicBezTo>
                    <a:pt x="3" y="66"/>
                    <a:pt x="3" y="66"/>
                    <a:pt x="3" y="66"/>
                  </a:cubicBezTo>
                  <a:cubicBezTo>
                    <a:pt x="1" y="66"/>
                    <a:pt x="0" y="66"/>
                    <a:pt x="0" y="64"/>
                  </a:cubicBezTo>
                  <a:cubicBezTo>
                    <a:pt x="0" y="49"/>
                    <a:pt x="0" y="49"/>
                    <a:pt x="0" y="49"/>
                  </a:cubicBezTo>
                  <a:cubicBezTo>
                    <a:pt x="0" y="47"/>
                    <a:pt x="1" y="46"/>
                    <a:pt x="3" y="46"/>
                  </a:cubicBezTo>
                  <a:cubicBezTo>
                    <a:pt x="10" y="46"/>
                    <a:pt x="10" y="46"/>
                    <a:pt x="10" y="46"/>
                  </a:cubicBezTo>
                  <a:cubicBezTo>
                    <a:pt x="11" y="46"/>
                    <a:pt x="12" y="46"/>
                    <a:pt x="12" y="45"/>
                  </a:cubicBezTo>
                  <a:cubicBezTo>
                    <a:pt x="12" y="38"/>
                    <a:pt x="12" y="38"/>
                    <a:pt x="12" y="38"/>
                  </a:cubicBezTo>
                  <a:cubicBezTo>
                    <a:pt x="12" y="12"/>
                    <a:pt x="24" y="0"/>
                    <a:pt x="49" y="0"/>
                  </a:cubicBezTo>
                  <a:cubicBezTo>
                    <a:pt x="59" y="0"/>
                    <a:pt x="59" y="0"/>
                    <a:pt x="59" y="0"/>
                  </a:cubicBezTo>
                  <a:cubicBezTo>
                    <a:pt x="60" y="0"/>
                    <a:pt x="61" y="1"/>
                    <a:pt x="61" y="3"/>
                  </a:cubicBezTo>
                  <a:cubicBezTo>
                    <a:pt x="61" y="21"/>
                    <a:pt x="61" y="21"/>
                    <a:pt x="61" y="21"/>
                  </a:cubicBezTo>
                  <a:cubicBezTo>
                    <a:pt x="61" y="23"/>
                    <a:pt x="60" y="24"/>
                    <a:pt x="59" y="24"/>
                  </a:cubicBezTo>
                  <a:cubicBezTo>
                    <a:pt x="52" y="24"/>
                    <a:pt x="52" y="24"/>
                    <a:pt x="52" y="24"/>
                  </a:cubicBezTo>
                  <a:cubicBezTo>
                    <a:pt x="40" y="24"/>
                    <a:pt x="37" y="26"/>
                    <a:pt x="37" y="37"/>
                  </a:cubicBezTo>
                  <a:cubicBezTo>
                    <a:pt x="37" y="45"/>
                    <a:pt x="37" y="45"/>
                    <a:pt x="37" y="45"/>
                  </a:cubicBezTo>
                  <a:cubicBezTo>
                    <a:pt x="37" y="46"/>
                    <a:pt x="38" y="46"/>
                    <a:pt x="39" y="46"/>
                  </a:cubicBezTo>
                  <a:cubicBezTo>
                    <a:pt x="59" y="46"/>
                    <a:pt x="59" y="46"/>
                    <a:pt x="59" y="46"/>
                  </a:cubicBezTo>
                  <a:cubicBezTo>
                    <a:pt x="60" y="46"/>
                    <a:pt x="61" y="47"/>
                    <a:pt x="61" y="49"/>
                  </a:cubicBezTo>
                  <a:cubicBezTo>
                    <a:pt x="61" y="64"/>
                    <a:pt x="61" y="64"/>
                    <a:pt x="61" y="64"/>
                  </a:cubicBezTo>
                  <a:cubicBezTo>
                    <a:pt x="61" y="66"/>
                    <a:pt x="60" y="66"/>
                    <a:pt x="59" y="66"/>
                  </a:cubicBezTo>
                  <a:cubicBezTo>
                    <a:pt x="39" y="66"/>
                    <a:pt x="39" y="66"/>
                    <a:pt x="39" y="66"/>
                  </a:cubicBezTo>
                  <a:cubicBezTo>
                    <a:pt x="38" y="66"/>
                    <a:pt x="37" y="67"/>
                    <a:pt x="37" y="68"/>
                  </a:cubicBezTo>
                  <a:cubicBezTo>
                    <a:pt x="37" y="156"/>
                    <a:pt x="37" y="156"/>
                    <a:pt x="37" y="156"/>
                  </a:cubicBezTo>
                  <a:cubicBezTo>
                    <a:pt x="37" y="157"/>
                    <a:pt x="37" y="158"/>
                    <a:pt x="35" y="158"/>
                  </a:cubicBezTo>
                  <a:lnTo>
                    <a:pt x="14"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7" name="Freeform 15"/>
            <p:cNvSpPr>
              <a:spLocks/>
            </p:cNvSpPr>
            <p:nvPr userDrawn="1"/>
          </p:nvSpPr>
          <p:spPr bwMode="auto">
            <a:xfrm>
              <a:off x="2762704" y="1414463"/>
              <a:ext cx="208734" cy="283134"/>
            </a:xfrm>
            <a:custGeom>
              <a:avLst/>
              <a:gdLst>
                <a:gd name="T0" fmla="*/ 0 w 117"/>
                <a:gd name="T1" fmla="*/ 3 h 158"/>
                <a:gd name="T2" fmla="*/ 2 w 117"/>
                <a:gd name="T3" fmla="*/ 0 h 158"/>
                <a:gd name="T4" fmla="*/ 25 w 117"/>
                <a:gd name="T5" fmla="*/ 0 h 158"/>
                <a:gd name="T6" fmla="*/ 27 w 117"/>
                <a:gd name="T7" fmla="*/ 3 h 158"/>
                <a:gd name="T8" fmla="*/ 27 w 117"/>
                <a:gd name="T9" fmla="*/ 65 h 158"/>
                <a:gd name="T10" fmla="*/ 29 w 117"/>
                <a:gd name="T11" fmla="*/ 66 h 158"/>
                <a:gd name="T12" fmla="*/ 89 w 117"/>
                <a:gd name="T13" fmla="*/ 66 h 158"/>
                <a:gd name="T14" fmla="*/ 90 w 117"/>
                <a:gd name="T15" fmla="*/ 65 h 158"/>
                <a:gd name="T16" fmla="*/ 90 w 117"/>
                <a:gd name="T17" fmla="*/ 3 h 158"/>
                <a:gd name="T18" fmla="*/ 92 w 117"/>
                <a:gd name="T19" fmla="*/ 0 h 158"/>
                <a:gd name="T20" fmla="*/ 115 w 117"/>
                <a:gd name="T21" fmla="*/ 0 h 158"/>
                <a:gd name="T22" fmla="*/ 117 w 117"/>
                <a:gd name="T23" fmla="*/ 3 h 158"/>
                <a:gd name="T24" fmla="*/ 117 w 117"/>
                <a:gd name="T25" fmla="*/ 156 h 158"/>
                <a:gd name="T26" fmla="*/ 115 w 117"/>
                <a:gd name="T27" fmla="*/ 158 h 158"/>
                <a:gd name="T28" fmla="*/ 92 w 117"/>
                <a:gd name="T29" fmla="*/ 158 h 158"/>
                <a:gd name="T30" fmla="*/ 90 w 117"/>
                <a:gd name="T31" fmla="*/ 156 h 158"/>
                <a:gd name="T32" fmla="*/ 90 w 117"/>
                <a:gd name="T33" fmla="*/ 92 h 158"/>
                <a:gd name="T34" fmla="*/ 89 w 117"/>
                <a:gd name="T35" fmla="*/ 91 h 158"/>
                <a:gd name="T36" fmla="*/ 29 w 117"/>
                <a:gd name="T37" fmla="*/ 91 h 158"/>
                <a:gd name="T38" fmla="*/ 27 w 117"/>
                <a:gd name="T39" fmla="*/ 92 h 158"/>
                <a:gd name="T40" fmla="*/ 27 w 117"/>
                <a:gd name="T41" fmla="*/ 156 h 158"/>
                <a:gd name="T42" fmla="*/ 25 w 117"/>
                <a:gd name="T43" fmla="*/ 158 h 158"/>
                <a:gd name="T44" fmla="*/ 2 w 117"/>
                <a:gd name="T45" fmla="*/ 158 h 158"/>
                <a:gd name="T46" fmla="*/ 0 w 117"/>
                <a:gd name="T47" fmla="*/ 156 h 158"/>
                <a:gd name="T48" fmla="*/ 0 w 117"/>
                <a:gd name="T49"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158">
                  <a:moveTo>
                    <a:pt x="0" y="3"/>
                  </a:moveTo>
                  <a:cubicBezTo>
                    <a:pt x="0" y="1"/>
                    <a:pt x="1" y="0"/>
                    <a:pt x="2" y="0"/>
                  </a:cubicBezTo>
                  <a:cubicBezTo>
                    <a:pt x="25" y="0"/>
                    <a:pt x="25" y="0"/>
                    <a:pt x="25" y="0"/>
                  </a:cubicBezTo>
                  <a:cubicBezTo>
                    <a:pt x="26" y="0"/>
                    <a:pt x="27" y="1"/>
                    <a:pt x="27" y="3"/>
                  </a:cubicBezTo>
                  <a:cubicBezTo>
                    <a:pt x="27" y="65"/>
                    <a:pt x="27" y="65"/>
                    <a:pt x="27" y="65"/>
                  </a:cubicBezTo>
                  <a:cubicBezTo>
                    <a:pt x="27" y="66"/>
                    <a:pt x="28" y="66"/>
                    <a:pt x="29" y="66"/>
                  </a:cubicBezTo>
                  <a:cubicBezTo>
                    <a:pt x="89" y="66"/>
                    <a:pt x="89" y="66"/>
                    <a:pt x="89" y="66"/>
                  </a:cubicBezTo>
                  <a:cubicBezTo>
                    <a:pt x="89" y="66"/>
                    <a:pt x="90" y="66"/>
                    <a:pt x="90" y="65"/>
                  </a:cubicBezTo>
                  <a:cubicBezTo>
                    <a:pt x="90" y="3"/>
                    <a:pt x="90" y="3"/>
                    <a:pt x="90" y="3"/>
                  </a:cubicBezTo>
                  <a:cubicBezTo>
                    <a:pt x="90" y="1"/>
                    <a:pt x="91" y="0"/>
                    <a:pt x="92" y="0"/>
                  </a:cubicBezTo>
                  <a:cubicBezTo>
                    <a:pt x="115" y="0"/>
                    <a:pt x="115" y="0"/>
                    <a:pt x="115" y="0"/>
                  </a:cubicBezTo>
                  <a:cubicBezTo>
                    <a:pt x="116" y="0"/>
                    <a:pt x="117" y="1"/>
                    <a:pt x="117" y="3"/>
                  </a:cubicBezTo>
                  <a:cubicBezTo>
                    <a:pt x="117" y="156"/>
                    <a:pt x="117" y="156"/>
                    <a:pt x="117" y="156"/>
                  </a:cubicBezTo>
                  <a:cubicBezTo>
                    <a:pt x="117" y="157"/>
                    <a:pt x="116" y="158"/>
                    <a:pt x="115" y="158"/>
                  </a:cubicBezTo>
                  <a:cubicBezTo>
                    <a:pt x="92" y="158"/>
                    <a:pt x="92" y="158"/>
                    <a:pt x="92" y="158"/>
                  </a:cubicBezTo>
                  <a:cubicBezTo>
                    <a:pt x="91" y="158"/>
                    <a:pt x="90" y="157"/>
                    <a:pt x="90" y="156"/>
                  </a:cubicBezTo>
                  <a:cubicBezTo>
                    <a:pt x="90" y="92"/>
                    <a:pt x="90" y="92"/>
                    <a:pt x="90" y="92"/>
                  </a:cubicBezTo>
                  <a:cubicBezTo>
                    <a:pt x="90" y="91"/>
                    <a:pt x="89" y="91"/>
                    <a:pt x="89" y="91"/>
                  </a:cubicBezTo>
                  <a:cubicBezTo>
                    <a:pt x="29" y="91"/>
                    <a:pt x="29" y="91"/>
                    <a:pt x="29" y="91"/>
                  </a:cubicBezTo>
                  <a:cubicBezTo>
                    <a:pt x="28" y="91"/>
                    <a:pt x="27" y="91"/>
                    <a:pt x="27" y="92"/>
                  </a:cubicBezTo>
                  <a:cubicBezTo>
                    <a:pt x="27" y="156"/>
                    <a:pt x="27" y="156"/>
                    <a:pt x="27" y="156"/>
                  </a:cubicBezTo>
                  <a:cubicBezTo>
                    <a:pt x="27" y="157"/>
                    <a:pt x="26" y="158"/>
                    <a:pt x="25"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8" name="Freeform 16"/>
            <p:cNvSpPr>
              <a:spLocks noEditPoints="1"/>
            </p:cNvSpPr>
            <p:nvPr userDrawn="1"/>
          </p:nvSpPr>
          <p:spPr bwMode="auto">
            <a:xfrm>
              <a:off x="3014838" y="1492997"/>
              <a:ext cx="175667" cy="208734"/>
            </a:xfrm>
            <a:custGeom>
              <a:avLst/>
              <a:gdLst>
                <a:gd name="T0" fmla="*/ 4 w 99"/>
                <a:gd name="T1" fmla="*/ 85 h 117"/>
                <a:gd name="T2" fmla="*/ 0 w 99"/>
                <a:gd name="T3" fmla="*/ 58 h 117"/>
                <a:gd name="T4" fmla="*/ 4 w 99"/>
                <a:gd name="T5" fmla="*/ 31 h 117"/>
                <a:gd name="T6" fmla="*/ 49 w 99"/>
                <a:gd name="T7" fmla="*/ 0 h 117"/>
                <a:gd name="T8" fmla="*/ 95 w 99"/>
                <a:gd name="T9" fmla="*/ 31 h 117"/>
                <a:gd name="T10" fmla="*/ 99 w 99"/>
                <a:gd name="T11" fmla="*/ 64 h 117"/>
                <a:gd name="T12" fmla="*/ 97 w 99"/>
                <a:gd name="T13" fmla="*/ 66 h 117"/>
                <a:gd name="T14" fmla="*/ 28 w 99"/>
                <a:gd name="T15" fmla="*/ 66 h 117"/>
                <a:gd name="T16" fmla="*/ 26 w 99"/>
                <a:gd name="T17" fmla="*/ 68 h 117"/>
                <a:gd name="T18" fmla="*/ 28 w 99"/>
                <a:gd name="T19" fmla="*/ 76 h 117"/>
                <a:gd name="T20" fmla="*/ 53 w 99"/>
                <a:gd name="T21" fmla="*/ 93 h 117"/>
                <a:gd name="T22" fmla="*/ 79 w 99"/>
                <a:gd name="T23" fmla="*/ 83 h 117"/>
                <a:gd name="T24" fmla="*/ 83 w 99"/>
                <a:gd name="T25" fmla="*/ 82 h 117"/>
                <a:gd name="T26" fmla="*/ 96 w 99"/>
                <a:gd name="T27" fmla="*/ 94 h 117"/>
                <a:gd name="T28" fmla="*/ 97 w 99"/>
                <a:gd name="T29" fmla="*/ 98 h 117"/>
                <a:gd name="T30" fmla="*/ 51 w 99"/>
                <a:gd name="T31" fmla="*/ 117 h 117"/>
                <a:gd name="T32" fmla="*/ 4 w 99"/>
                <a:gd name="T33" fmla="*/ 85 h 117"/>
                <a:gd name="T34" fmla="*/ 71 w 99"/>
                <a:gd name="T35" fmla="*/ 36 h 117"/>
                <a:gd name="T36" fmla="*/ 50 w 99"/>
                <a:gd name="T37" fmla="*/ 22 h 117"/>
                <a:gd name="T38" fmla="*/ 28 w 99"/>
                <a:gd name="T39" fmla="*/ 36 h 117"/>
                <a:gd name="T40" fmla="*/ 26 w 99"/>
                <a:gd name="T41" fmla="*/ 46 h 117"/>
                <a:gd name="T42" fmla="*/ 28 w 99"/>
                <a:gd name="T43" fmla="*/ 47 h 117"/>
                <a:gd name="T44" fmla="*/ 71 w 99"/>
                <a:gd name="T45" fmla="*/ 47 h 117"/>
                <a:gd name="T46" fmla="*/ 73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2" y="78"/>
                    <a:pt x="0" y="70"/>
                    <a:pt x="0" y="58"/>
                  </a:cubicBezTo>
                  <a:cubicBezTo>
                    <a:pt x="0" y="47"/>
                    <a:pt x="2" y="38"/>
                    <a:pt x="4" y="31"/>
                  </a:cubicBezTo>
                  <a:cubicBezTo>
                    <a:pt x="10" y="11"/>
                    <a:pt x="27" y="0"/>
                    <a:pt x="49" y="0"/>
                  </a:cubicBezTo>
                  <a:cubicBezTo>
                    <a:pt x="72" y="0"/>
                    <a:pt x="89" y="12"/>
                    <a:pt x="95" y="31"/>
                  </a:cubicBezTo>
                  <a:cubicBezTo>
                    <a:pt x="98" y="38"/>
                    <a:pt x="99" y="46"/>
                    <a:pt x="99" y="64"/>
                  </a:cubicBezTo>
                  <a:cubicBezTo>
                    <a:pt x="99" y="66"/>
                    <a:pt x="98" y="66"/>
                    <a:pt x="97" y="66"/>
                  </a:cubicBezTo>
                  <a:cubicBezTo>
                    <a:pt x="28" y="66"/>
                    <a:pt x="28" y="66"/>
                    <a:pt x="28" y="66"/>
                  </a:cubicBezTo>
                  <a:cubicBezTo>
                    <a:pt x="27" y="66"/>
                    <a:pt x="26" y="67"/>
                    <a:pt x="26" y="68"/>
                  </a:cubicBezTo>
                  <a:cubicBezTo>
                    <a:pt x="26" y="71"/>
                    <a:pt x="27" y="74"/>
                    <a:pt x="28" y="76"/>
                  </a:cubicBezTo>
                  <a:cubicBezTo>
                    <a:pt x="32" y="87"/>
                    <a:pt x="40" y="93"/>
                    <a:pt x="53" y="93"/>
                  </a:cubicBezTo>
                  <a:cubicBezTo>
                    <a:pt x="65" y="93"/>
                    <a:pt x="74" y="89"/>
                    <a:pt x="79" y="83"/>
                  </a:cubicBezTo>
                  <a:cubicBezTo>
                    <a:pt x="80" y="82"/>
                    <a:pt x="81" y="81"/>
                    <a:pt x="83" y="82"/>
                  </a:cubicBezTo>
                  <a:cubicBezTo>
                    <a:pt x="96" y="94"/>
                    <a:pt x="96" y="94"/>
                    <a:pt x="96" y="94"/>
                  </a:cubicBezTo>
                  <a:cubicBezTo>
                    <a:pt x="97" y="95"/>
                    <a:pt x="97" y="96"/>
                    <a:pt x="97" y="98"/>
                  </a:cubicBezTo>
                  <a:cubicBezTo>
                    <a:pt x="87" y="109"/>
                    <a:pt x="71" y="117"/>
                    <a:pt x="51" y="117"/>
                  </a:cubicBezTo>
                  <a:cubicBezTo>
                    <a:pt x="27" y="117"/>
                    <a:pt x="10" y="105"/>
                    <a:pt x="4" y="85"/>
                  </a:cubicBezTo>
                  <a:close/>
                  <a:moveTo>
                    <a:pt x="71" y="36"/>
                  </a:moveTo>
                  <a:cubicBezTo>
                    <a:pt x="68" y="27"/>
                    <a:pt x="60" y="22"/>
                    <a:pt x="50" y="22"/>
                  </a:cubicBezTo>
                  <a:cubicBezTo>
                    <a:pt x="39" y="22"/>
                    <a:pt x="31" y="27"/>
                    <a:pt x="28" y="36"/>
                  </a:cubicBezTo>
                  <a:cubicBezTo>
                    <a:pt x="27" y="39"/>
                    <a:pt x="26" y="42"/>
                    <a:pt x="26" y="46"/>
                  </a:cubicBezTo>
                  <a:cubicBezTo>
                    <a:pt x="26" y="47"/>
                    <a:pt x="27" y="47"/>
                    <a:pt x="28" y="47"/>
                  </a:cubicBezTo>
                  <a:cubicBezTo>
                    <a:pt x="71" y="47"/>
                    <a:pt x="71" y="47"/>
                    <a:pt x="71" y="47"/>
                  </a:cubicBezTo>
                  <a:cubicBezTo>
                    <a:pt x="72" y="47"/>
                    <a:pt x="73" y="47"/>
                    <a:pt x="73" y="46"/>
                  </a:cubicBezTo>
                  <a:cubicBezTo>
                    <a:pt x="73"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9" name="Freeform 17"/>
            <p:cNvSpPr>
              <a:spLocks noEditPoints="1"/>
            </p:cNvSpPr>
            <p:nvPr userDrawn="1"/>
          </p:nvSpPr>
          <p:spPr bwMode="auto">
            <a:xfrm>
              <a:off x="322150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8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1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4" y="111"/>
                    <a:pt x="53" y="117"/>
                    <a:pt x="37"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8"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1"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0" name="Freeform 18"/>
            <p:cNvSpPr>
              <a:spLocks/>
            </p:cNvSpPr>
            <p:nvPr userDrawn="1"/>
          </p:nvSpPr>
          <p:spPr bwMode="auto">
            <a:xfrm>
              <a:off x="3434373" y="1414463"/>
              <a:ext cx="76467" cy="285201"/>
            </a:xfrm>
            <a:custGeom>
              <a:avLst/>
              <a:gdLst>
                <a:gd name="T0" fmla="*/ 30 w 43"/>
                <a:gd name="T1" fmla="*/ 159 h 159"/>
                <a:gd name="T2" fmla="*/ 0 w 43"/>
                <a:gd name="T3" fmla="*/ 127 h 159"/>
                <a:gd name="T4" fmla="*/ 0 w 43"/>
                <a:gd name="T5" fmla="*/ 3 h 159"/>
                <a:gd name="T6" fmla="*/ 2 w 43"/>
                <a:gd name="T7" fmla="*/ 0 h 159"/>
                <a:gd name="T8" fmla="*/ 23 w 43"/>
                <a:gd name="T9" fmla="*/ 0 h 159"/>
                <a:gd name="T10" fmla="*/ 26 w 43"/>
                <a:gd name="T11" fmla="*/ 3 h 159"/>
                <a:gd name="T12" fmla="*/ 26 w 43"/>
                <a:gd name="T13" fmla="*/ 126 h 159"/>
                <a:gd name="T14" fmla="*/ 35 w 43"/>
                <a:gd name="T15" fmla="*/ 136 h 159"/>
                <a:gd name="T16" fmla="*/ 41 w 43"/>
                <a:gd name="T17" fmla="*/ 136 h 159"/>
                <a:gd name="T18" fmla="*/ 43 w 43"/>
                <a:gd name="T19" fmla="*/ 139 h 159"/>
                <a:gd name="T20" fmla="*/ 43 w 43"/>
                <a:gd name="T21" fmla="*/ 157 h 159"/>
                <a:gd name="T22" fmla="*/ 41 w 43"/>
                <a:gd name="T23" fmla="*/ 159 h 159"/>
                <a:gd name="T24" fmla="*/ 30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0" y="159"/>
                  </a:moveTo>
                  <a:cubicBezTo>
                    <a:pt x="9" y="159"/>
                    <a:pt x="0" y="149"/>
                    <a:pt x="0" y="127"/>
                  </a:cubicBezTo>
                  <a:cubicBezTo>
                    <a:pt x="0" y="3"/>
                    <a:pt x="0" y="3"/>
                    <a:pt x="0" y="3"/>
                  </a:cubicBezTo>
                  <a:cubicBezTo>
                    <a:pt x="0" y="1"/>
                    <a:pt x="1" y="0"/>
                    <a:pt x="2" y="0"/>
                  </a:cubicBezTo>
                  <a:cubicBezTo>
                    <a:pt x="23" y="0"/>
                    <a:pt x="23" y="0"/>
                    <a:pt x="23" y="0"/>
                  </a:cubicBezTo>
                  <a:cubicBezTo>
                    <a:pt x="25" y="0"/>
                    <a:pt x="26" y="1"/>
                    <a:pt x="26" y="3"/>
                  </a:cubicBezTo>
                  <a:cubicBezTo>
                    <a:pt x="26" y="126"/>
                    <a:pt x="26" y="126"/>
                    <a:pt x="26" y="126"/>
                  </a:cubicBezTo>
                  <a:cubicBezTo>
                    <a:pt x="26" y="134"/>
                    <a:pt x="29" y="136"/>
                    <a:pt x="35"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0"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1" name="Freeform 19"/>
            <p:cNvSpPr>
              <a:spLocks/>
            </p:cNvSpPr>
            <p:nvPr userDrawn="1"/>
          </p:nvSpPr>
          <p:spPr bwMode="auto">
            <a:xfrm>
              <a:off x="3525306"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2" name="Freeform 20"/>
            <p:cNvSpPr>
              <a:spLocks/>
            </p:cNvSpPr>
            <p:nvPr userDrawn="1"/>
          </p:nvSpPr>
          <p:spPr bwMode="auto">
            <a:xfrm>
              <a:off x="3663773" y="1414463"/>
              <a:ext cx="167400" cy="283134"/>
            </a:xfrm>
            <a:custGeom>
              <a:avLst/>
              <a:gdLst>
                <a:gd name="T0" fmla="*/ 71 w 94"/>
                <a:gd name="T1" fmla="*/ 158 h 158"/>
                <a:gd name="T2" fmla="*/ 69 w 94"/>
                <a:gd name="T3" fmla="*/ 156 h 158"/>
                <a:gd name="T4" fmla="*/ 69 w 94"/>
                <a:gd name="T5" fmla="*/ 91 h 158"/>
                <a:gd name="T6" fmla="*/ 47 w 94"/>
                <a:gd name="T7" fmla="*/ 67 h 158"/>
                <a:gd name="T8" fmla="*/ 26 w 94"/>
                <a:gd name="T9" fmla="*/ 91 h 158"/>
                <a:gd name="T10" fmla="*/ 26 w 94"/>
                <a:gd name="T11" fmla="*/ 156 h 158"/>
                <a:gd name="T12" fmla="*/ 24 w 94"/>
                <a:gd name="T13" fmla="*/ 158 h 158"/>
                <a:gd name="T14" fmla="*/ 3 w 94"/>
                <a:gd name="T15" fmla="*/ 158 h 158"/>
                <a:gd name="T16" fmla="*/ 0 w 94"/>
                <a:gd name="T17" fmla="*/ 156 h 158"/>
                <a:gd name="T18" fmla="*/ 0 w 94"/>
                <a:gd name="T19" fmla="*/ 3 h 158"/>
                <a:gd name="T20" fmla="*/ 3 w 94"/>
                <a:gd name="T21" fmla="*/ 0 h 158"/>
                <a:gd name="T22" fmla="*/ 24 w 94"/>
                <a:gd name="T23" fmla="*/ 0 h 158"/>
                <a:gd name="T24" fmla="*/ 26 w 94"/>
                <a:gd name="T25" fmla="*/ 3 h 158"/>
                <a:gd name="T26" fmla="*/ 26 w 94"/>
                <a:gd name="T27" fmla="*/ 57 h 158"/>
                <a:gd name="T28" fmla="*/ 26 w 94"/>
                <a:gd name="T29" fmla="*/ 57 h 158"/>
                <a:gd name="T30" fmla="*/ 56 w 94"/>
                <a:gd name="T31" fmla="*/ 44 h 158"/>
                <a:gd name="T32" fmla="*/ 94 w 94"/>
                <a:gd name="T33" fmla="*/ 85 h 158"/>
                <a:gd name="T34" fmla="*/ 94 w 94"/>
                <a:gd name="T35" fmla="*/ 156 h 158"/>
                <a:gd name="T36" fmla="*/ 92 w 94"/>
                <a:gd name="T37" fmla="*/ 158 h 158"/>
                <a:gd name="T38" fmla="*/ 71 w 94"/>
                <a:gd name="T3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8">
                  <a:moveTo>
                    <a:pt x="71" y="158"/>
                  </a:moveTo>
                  <a:cubicBezTo>
                    <a:pt x="69" y="158"/>
                    <a:pt x="69" y="157"/>
                    <a:pt x="69" y="156"/>
                  </a:cubicBezTo>
                  <a:cubicBezTo>
                    <a:pt x="69" y="91"/>
                    <a:pt x="69" y="91"/>
                    <a:pt x="69" y="91"/>
                  </a:cubicBezTo>
                  <a:cubicBezTo>
                    <a:pt x="69" y="77"/>
                    <a:pt x="61" y="67"/>
                    <a:pt x="47" y="67"/>
                  </a:cubicBezTo>
                  <a:cubicBezTo>
                    <a:pt x="34" y="67"/>
                    <a:pt x="26" y="77"/>
                    <a:pt x="26" y="91"/>
                  </a:cubicBezTo>
                  <a:cubicBezTo>
                    <a:pt x="26" y="156"/>
                    <a:pt x="26" y="156"/>
                    <a:pt x="26" y="156"/>
                  </a:cubicBezTo>
                  <a:cubicBezTo>
                    <a:pt x="26" y="157"/>
                    <a:pt x="25" y="158"/>
                    <a:pt x="24" y="158"/>
                  </a:cubicBezTo>
                  <a:cubicBezTo>
                    <a:pt x="3" y="158"/>
                    <a:pt x="3" y="158"/>
                    <a:pt x="3" y="158"/>
                  </a:cubicBezTo>
                  <a:cubicBezTo>
                    <a:pt x="1" y="158"/>
                    <a:pt x="0" y="157"/>
                    <a:pt x="0" y="156"/>
                  </a:cubicBezTo>
                  <a:cubicBezTo>
                    <a:pt x="0" y="3"/>
                    <a:pt x="0" y="3"/>
                    <a:pt x="0" y="3"/>
                  </a:cubicBezTo>
                  <a:cubicBezTo>
                    <a:pt x="0" y="1"/>
                    <a:pt x="1" y="0"/>
                    <a:pt x="3" y="0"/>
                  </a:cubicBezTo>
                  <a:cubicBezTo>
                    <a:pt x="24" y="0"/>
                    <a:pt x="24" y="0"/>
                    <a:pt x="24" y="0"/>
                  </a:cubicBezTo>
                  <a:cubicBezTo>
                    <a:pt x="25" y="0"/>
                    <a:pt x="26" y="1"/>
                    <a:pt x="26" y="3"/>
                  </a:cubicBezTo>
                  <a:cubicBezTo>
                    <a:pt x="26" y="57"/>
                    <a:pt x="26" y="57"/>
                    <a:pt x="26" y="57"/>
                  </a:cubicBezTo>
                  <a:cubicBezTo>
                    <a:pt x="26" y="57"/>
                    <a:pt x="26" y="57"/>
                    <a:pt x="26" y="57"/>
                  </a:cubicBezTo>
                  <a:cubicBezTo>
                    <a:pt x="31" y="50"/>
                    <a:pt x="41" y="44"/>
                    <a:pt x="56" y="44"/>
                  </a:cubicBezTo>
                  <a:cubicBezTo>
                    <a:pt x="80" y="44"/>
                    <a:pt x="94" y="61"/>
                    <a:pt x="94" y="85"/>
                  </a:cubicBezTo>
                  <a:cubicBezTo>
                    <a:pt x="94" y="156"/>
                    <a:pt x="94" y="156"/>
                    <a:pt x="94" y="156"/>
                  </a:cubicBezTo>
                  <a:cubicBezTo>
                    <a:pt x="94" y="157"/>
                    <a:pt x="94" y="158"/>
                    <a:pt x="92" y="158"/>
                  </a:cubicBezTo>
                  <a:lnTo>
                    <a:pt x="71"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3" name="Freeform 21"/>
            <p:cNvSpPr>
              <a:spLocks/>
            </p:cNvSpPr>
            <p:nvPr userDrawn="1"/>
          </p:nvSpPr>
          <p:spPr bwMode="auto">
            <a:xfrm>
              <a:off x="3880774" y="1647997"/>
              <a:ext cx="45467" cy="95067"/>
            </a:xfrm>
            <a:custGeom>
              <a:avLst/>
              <a:gdLst>
                <a:gd name="T0" fmla="*/ 0 w 26"/>
                <a:gd name="T1" fmla="*/ 2 h 54"/>
                <a:gd name="T2" fmla="*/ 2 w 26"/>
                <a:gd name="T3" fmla="*/ 0 h 54"/>
                <a:gd name="T4" fmla="*/ 24 w 26"/>
                <a:gd name="T5" fmla="*/ 0 h 54"/>
                <a:gd name="T6" fmla="*/ 26 w 26"/>
                <a:gd name="T7" fmla="*/ 2 h 54"/>
                <a:gd name="T8" fmla="*/ 26 w 26"/>
                <a:gd name="T9" fmla="*/ 27 h 54"/>
                <a:gd name="T10" fmla="*/ 24 w 26"/>
                <a:gd name="T11" fmla="*/ 32 h 54"/>
                <a:gd name="T12" fmla="*/ 5 w 26"/>
                <a:gd name="T13" fmla="*/ 52 h 54"/>
                <a:gd name="T14" fmla="*/ 2 w 26"/>
                <a:gd name="T15" fmla="*/ 54 h 54"/>
                <a:gd name="T16" fmla="*/ 0 w 26"/>
                <a:gd name="T17" fmla="*/ 51 h 54"/>
                <a:gd name="T18" fmla="*/ 0 w 26"/>
                <a:gd name="T19"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54">
                  <a:moveTo>
                    <a:pt x="0" y="2"/>
                  </a:moveTo>
                  <a:cubicBezTo>
                    <a:pt x="0" y="1"/>
                    <a:pt x="0" y="0"/>
                    <a:pt x="2" y="0"/>
                  </a:cubicBezTo>
                  <a:cubicBezTo>
                    <a:pt x="24" y="0"/>
                    <a:pt x="24" y="0"/>
                    <a:pt x="24" y="0"/>
                  </a:cubicBezTo>
                  <a:cubicBezTo>
                    <a:pt x="25" y="0"/>
                    <a:pt x="26" y="1"/>
                    <a:pt x="26" y="2"/>
                  </a:cubicBezTo>
                  <a:cubicBezTo>
                    <a:pt x="26" y="27"/>
                    <a:pt x="26" y="27"/>
                    <a:pt x="26" y="27"/>
                  </a:cubicBezTo>
                  <a:cubicBezTo>
                    <a:pt x="26" y="30"/>
                    <a:pt x="26" y="31"/>
                    <a:pt x="24" y="32"/>
                  </a:cubicBezTo>
                  <a:cubicBezTo>
                    <a:pt x="5" y="52"/>
                    <a:pt x="5" y="52"/>
                    <a:pt x="5" y="52"/>
                  </a:cubicBezTo>
                  <a:cubicBezTo>
                    <a:pt x="4" y="53"/>
                    <a:pt x="3" y="54"/>
                    <a:pt x="2" y="54"/>
                  </a:cubicBezTo>
                  <a:cubicBezTo>
                    <a:pt x="0" y="54"/>
                    <a:pt x="0" y="53"/>
                    <a:pt x="0" y="5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4" name="Freeform 22"/>
            <p:cNvSpPr>
              <a:spLocks/>
            </p:cNvSpPr>
            <p:nvPr userDrawn="1"/>
          </p:nvSpPr>
          <p:spPr bwMode="auto">
            <a:xfrm>
              <a:off x="4041974" y="1414463"/>
              <a:ext cx="183934" cy="283134"/>
            </a:xfrm>
            <a:custGeom>
              <a:avLst/>
              <a:gdLst>
                <a:gd name="T0" fmla="*/ 0 w 103"/>
                <a:gd name="T1" fmla="*/ 3 h 158"/>
                <a:gd name="T2" fmla="*/ 2 w 103"/>
                <a:gd name="T3" fmla="*/ 0 h 158"/>
                <a:gd name="T4" fmla="*/ 25 w 103"/>
                <a:gd name="T5" fmla="*/ 0 h 158"/>
                <a:gd name="T6" fmla="*/ 27 w 103"/>
                <a:gd name="T7" fmla="*/ 3 h 158"/>
                <a:gd name="T8" fmla="*/ 27 w 103"/>
                <a:gd name="T9" fmla="*/ 132 h 158"/>
                <a:gd name="T10" fmla="*/ 29 w 103"/>
                <a:gd name="T11" fmla="*/ 133 h 158"/>
                <a:gd name="T12" fmla="*/ 101 w 103"/>
                <a:gd name="T13" fmla="*/ 133 h 158"/>
                <a:gd name="T14" fmla="*/ 103 w 103"/>
                <a:gd name="T15" fmla="*/ 136 h 158"/>
                <a:gd name="T16" fmla="*/ 103 w 103"/>
                <a:gd name="T17" fmla="*/ 156 h 158"/>
                <a:gd name="T18" fmla="*/ 101 w 103"/>
                <a:gd name="T19" fmla="*/ 158 h 158"/>
                <a:gd name="T20" fmla="*/ 2 w 103"/>
                <a:gd name="T21" fmla="*/ 158 h 158"/>
                <a:gd name="T22" fmla="*/ 0 w 103"/>
                <a:gd name="T23" fmla="*/ 156 h 158"/>
                <a:gd name="T24" fmla="*/ 0 w 103"/>
                <a:gd name="T25"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58">
                  <a:moveTo>
                    <a:pt x="0" y="3"/>
                  </a:moveTo>
                  <a:cubicBezTo>
                    <a:pt x="0" y="1"/>
                    <a:pt x="1" y="0"/>
                    <a:pt x="2" y="0"/>
                  </a:cubicBezTo>
                  <a:cubicBezTo>
                    <a:pt x="25" y="0"/>
                    <a:pt x="25" y="0"/>
                    <a:pt x="25" y="0"/>
                  </a:cubicBezTo>
                  <a:cubicBezTo>
                    <a:pt x="26" y="0"/>
                    <a:pt x="27" y="1"/>
                    <a:pt x="27" y="3"/>
                  </a:cubicBezTo>
                  <a:cubicBezTo>
                    <a:pt x="27" y="132"/>
                    <a:pt x="27" y="132"/>
                    <a:pt x="27" y="132"/>
                  </a:cubicBezTo>
                  <a:cubicBezTo>
                    <a:pt x="27" y="133"/>
                    <a:pt x="28" y="133"/>
                    <a:pt x="29" y="133"/>
                  </a:cubicBezTo>
                  <a:cubicBezTo>
                    <a:pt x="101" y="133"/>
                    <a:pt x="101" y="133"/>
                    <a:pt x="101" y="133"/>
                  </a:cubicBezTo>
                  <a:cubicBezTo>
                    <a:pt x="102" y="133"/>
                    <a:pt x="103" y="134"/>
                    <a:pt x="103" y="136"/>
                  </a:cubicBezTo>
                  <a:cubicBezTo>
                    <a:pt x="103" y="156"/>
                    <a:pt x="103" y="156"/>
                    <a:pt x="103" y="156"/>
                  </a:cubicBezTo>
                  <a:cubicBezTo>
                    <a:pt x="103" y="157"/>
                    <a:pt x="102" y="158"/>
                    <a:pt x="101"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5" name="Freeform 23"/>
            <p:cNvSpPr>
              <a:spLocks noEditPoints="1"/>
            </p:cNvSpPr>
            <p:nvPr userDrawn="1"/>
          </p:nvSpPr>
          <p:spPr bwMode="auto">
            <a:xfrm>
              <a:off x="4254842" y="1492997"/>
              <a:ext cx="167400" cy="208734"/>
            </a:xfrm>
            <a:custGeom>
              <a:avLst/>
              <a:gdLst>
                <a:gd name="T0" fmla="*/ 72 w 94"/>
                <a:gd name="T1" fmla="*/ 114 h 117"/>
                <a:gd name="T2" fmla="*/ 70 w 94"/>
                <a:gd name="T3" fmla="*/ 112 h 117"/>
                <a:gd name="T4" fmla="*/ 70 w 94"/>
                <a:gd name="T5" fmla="*/ 104 h 117"/>
                <a:gd name="T6" fmla="*/ 69 w 94"/>
                <a:gd name="T7" fmla="*/ 104 h 117"/>
                <a:gd name="T8" fmla="*/ 38 w 94"/>
                <a:gd name="T9" fmla="*/ 117 h 117"/>
                <a:gd name="T10" fmla="*/ 0 w 94"/>
                <a:gd name="T11" fmla="*/ 82 h 117"/>
                <a:gd name="T12" fmla="*/ 45 w 94"/>
                <a:gd name="T13" fmla="*/ 47 h 117"/>
                <a:gd name="T14" fmla="*/ 68 w 94"/>
                <a:gd name="T15" fmla="*/ 47 h 117"/>
                <a:gd name="T16" fmla="*/ 69 w 94"/>
                <a:gd name="T17" fmla="*/ 46 h 117"/>
                <a:gd name="T18" fmla="*/ 69 w 94"/>
                <a:gd name="T19" fmla="*/ 40 h 117"/>
                <a:gd name="T20" fmla="*/ 44 w 94"/>
                <a:gd name="T21" fmla="*/ 22 h 117"/>
                <a:gd name="T22" fmla="*/ 19 w 94"/>
                <a:gd name="T23" fmla="*/ 29 h 117"/>
                <a:gd name="T24" fmla="*/ 16 w 94"/>
                <a:gd name="T25" fmla="*/ 29 h 117"/>
                <a:gd name="T26" fmla="*/ 7 w 94"/>
                <a:gd name="T27" fmla="*/ 14 h 117"/>
                <a:gd name="T28" fmla="*/ 8 w 94"/>
                <a:gd name="T29" fmla="*/ 11 h 117"/>
                <a:gd name="T30" fmla="*/ 47 w 94"/>
                <a:gd name="T31" fmla="*/ 0 h 117"/>
                <a:gd name="T32" fmla="*/ 94 w 94"/>
                <a:gd name="T33" fmla="*/ 39 h 117"/>
                <a:gd name="T34" fmla="*/ 94 w 94"/>
                <a:gd name="T35" fmla="*/ 112 h 117"/>
                <a:gd name="T36" fmla="*/ 91 w 94"/>
                <a:gd name="T37" fmla="*/ 114 h 117"/>
                <a:gd name="T38" fmla="*/ 72 w 94"/>
                <a:gd name="T39" fmla="*/ 114 h 117"/>
                <a:gd name="T40" fmla="*/ 69 w 94"/>
                <a:gd name="T41" fmla="*/ 76 h 117"/>
                <a:gd name="T42" fmla="*/ 69 w 94"/>
                <a:gd name="T43" fmla="*/ 68 h 117"/>
                <a:gd name="T44" fmla="*/ 68 w 94"/>
                <a:gd name="T45" fmla="*/ 66 h 117"/>
                <a:gd name="T46" fmla="*/ 49 w 94"/>
                <a:gd name="T47" fmla="*/ 66 h 117"/>
                <a:gd name="T48" fmla="*/ 25 w 94"/>
                <a:gd name="T49" fmla="*/ 82 h 117"/>
                <a:gd name="T50" fmla="*/ 44 w 94"/>
                <a:gd name="T51" fmla="*/ 95 h 117"/>
                <a:gd name="T52" fmla="*/ 69 w 94"/>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4" h="117">
                  <a:moveTo>
                    <a:pt x="72" y="114"/>
                  </a:moveTo>
                  <a:cubicBezTo>
                    <a:pt x="71" y="114"/>
                    <a:pt x="70" y="113"/>
                    <a:pt x="70" y="112"/>
                  </a:cubicBezTo>
                  <a:cubicBezTo>
                    <a:pt x="70" y="104"/>
                    <a:pt x="70" y="104"/>
                    <a:pt x="70" y="104"/>
                  </a:cubicBezTo>
                  <a:cubicBezTo>
                    <a:pt x="69" y="104"/>
                    <a:pt x="69" y="104"/>
                    <a:pt x="69" y="104"/>
                  </a:cubicBezTo>
                  <a:cubicBezTo>
                    <a:pt x="64" y="111"/>
                    <a:pt x="54" y="117"/>
                    <a:pt x="38" y="117"/>
                  </a:cubicBezTo>
                  <a:cubicBezTo>
                    <a:pt x="17" y="117"/>
                    <a:pt x="0" y="106"/>
                    <a:pt x="0" y="82"/>
                  </a:cubicBezTo>
                  <a:cubicBezTo>
                    <a:pt x="0" y="58"/>
                    <a:pt x="17" y="47"/>
                    <a:pt x="45" y="47"/>
                  </a:cubicBezTo>
                  <a:cubicBezTo>
                    <a:pt x="68" y="47"/>
                    <a:pt x="68" y="47"/>
                    <a:pt x="68" y="47"/>
                  </a:cubicBezTo>
                  <a:cubicBezTo>
                    <a:pt x="69" y="47"/>
                    <a:pt x="69" y="47"/>
                    <a:pt x="69" y="46"/>
                  </a:cubicBezTo>
                  <a:cubicBezTo>
                    <a:pt x="69" y="40"/>
                    <a:pt x="69" y="40"/>
                    <a:pt x="69" y="40"/>
                  </a:cubicBezTo>
                  <a:cubicBezTo>
                    <a:pt x="69" y="28"/>
                    <a:pt x="63" y="22"/>
                    <a:pt x="44" y="22"/>
                  </a:cubicBezTo>
                  <a:cubicBezTo>
                    <a:pt x="32" y="22"/>
                    <a:pt x="24" y="25"/>
                    <a:pt x="19" y="29"/>
                  </a:cubicBezTo>
                  <a:cubicBezTo>
                    <a:pt x="18" y="30"/>
                    <a:pt x="16" y="30"/>
                    <a:pt x="16" y="29"/>
                  </a:cubicBezTo>
                  <a:cubicBezTo>
                    <a:pt x="7" y="14"/>
                    <a:pt x="7" y="14"/>
                    <a:pt x="7" y="14"/>
                  </a:cubicBezTo>
                  <a:cubicBezTo>
                    <a:pt x="6" y="13"/>
                    <a:pt x="7" y="11"/>
                    <a:pt x="8" y="11"/>
                  </a:cubicBezTo>
                  <a:cubicBezTo>
                    <a:pt x="17" y="4"/>
                    <a:pt x="29" y="0"/>
                    <a:pt x="47" y="0"/>
                  </a:cubicBezTo>
                  <a:cubicBezTo>
                    <a:pt x="81" y="0"/>
                    <a:pt x="94" y="11"/>
                    <a:pt x="94" y="39"/>
                  </a:cubicBezTo>
                  <a:cubicBezTo>
                    <a:pt x="94" y="112"/>
                    <a:pt x="94" y="112"/>
                    <a:pt x="94" y="112"/>
                  </a:cubicBezTo>
                  <a:cubicBezTo>
                    <a:pt x="94" y="113"/>
                    <a:pt x="93" y="114"/>
                    <a:pt x="91" y="114"/>
                  </a:cubicBezTo>
                  <a:lnTo>
                    <a:pt x="72" y="114"/>
                  </a:lnTo>
                  <a:close/>
                  <a:moveTo>
                    <a:pt x="69" y="76"/>
                  </a:moveTo>
                  <a:cubicBezTo>
                    <a:pt x="69" y="68"/>
                    <a:pt x="69" y="68"/>
                    <a:pt x="69" y="68"/>
                  </a:cubicBezTo>
                  <a:cubicBezTo>
                    <a:pt x="69" y="67"/>
                    <a:pt x="69" y="66"/>
                    <a:pt x="68" y="66"/>
                  </a:cubicBezTo>
                  <a:cubicBezTo>
                    <a:pt x="49" y="66"/>
                    <a:pt x="49" y="66"/>
                    <a:pt x="49" y="66"/>
                  </a:cubicBezTo>
                  <a:cubicBezTo>
                    <a:pt x="33" y="66"/>
                    <a:pt x="25" y="71"/>
                    <a:pt x="25" y="82"/>
                  </a:cubicBezTo>
                  <a:cubicBezTo>
                    <a:pt x="25" y="91"/>
                    <a:pt x="32"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6" name="Freeform 24"/>
            <p:cNvSpPr>
              <a:spLocks noEditPoints="1"/>
            </p:cNvSpPr>
            <p:nvPr userDrawn="1"/>
          </p:nvSpPr>
          <p:spPr bwMode="auto">
            <a:xfrm>
              <a:off x="4469776" y="1414463"/>
              <a:ext cx="175667" cy="287267"/>
            </a:xfrm>
            <a:custGeom>
              <a:avLst/>
              <a:gdLst>
                <a:gd name="T0" fmla="*/ 26 w 98"/>
                <a:gd name="T1" fmla="*/ 147 h 161"/>
                <a:gd name="T2" fmla="*/ 26 w 98"/>
                <a:gd name="T3" fmla="*/ 147 h 161"/>
                <a:gd name="T4" fmla="*/ 26 w 98"/>
                <a:gd name="T5" fmla="*/ 156 h 161"/>
                <a:gd name="T6" fmla="*/ 23 w 98"/>
                <a:gd name="T7" fmla="*/ 158 h 161"/>
                <a:gd name="T8" fmla="*/ 2 w 98"/>
                <a:gd name="T9" fmla="*/ 158 h 161"/>
                <a:gd name="T10" fmla="*/ 0 w 98"/>
                <a:gd name="T11" fmla="*/ 156 h 161"/>
                <a:gd name="T12" fmla="*/ 0 w 98"/>
                <a:gd name="T13" fmla="*/ 3 h 161"/>
                <a:gd name="T14" fmla="*/ 2 w 98"/>
                <a:gd name="T15" fmla="*/ 0 h 161"/>
                <a:gd name="T16" fmla="*/ 23 w 98"/>
                <a:gd name="T17" fmla="*/ 0 h 161"/>
                <a:gd name="T18" fmla="*/ 26 w 98"/>
                <a:gd name="T19" fmla="*/ 3 h 161"/>
                <a:gd name="T20" fmla="*/ 26 w 98"/>
                <a:gd name="T21" fmla="*/ 57 h 161"/>
                <a:gd name="T22" fmla="*/ 26 w 98"/>
                <a:gd name="T23" fmla="*/ 57 h 161"/>
                <a:gd name="T24" fmla="*/ 56 w 98"/>
                <a:gd name="T25" fmla="*/ 44 h 161"/>
                <a:gd name="T26" fmla="*/ 94 w 98"/>
                <a:gd name="T27" fmla="*/ 71 h 161"/>
                <a:gd name="T28" fmla="*/ 98 w 98"/>
                <a:gd name="T29" fmla="*/ 102 h 161"/>
                <a:gd name="T30" fmla="*/ 94 w 98"/>
                <a:gd name="T31" fmla="*/ 134 h 161"/>
                <a:gd name="T32" fmla="*/ 56 w 98"/>
                <a:gd name="T33" fmla="*/ 161 h 161"/>
                <a:gd name="T34" fmla="*/ 26 w 98"/>
                <a:gd name="T35" fmla="*/ 147 h 161"/>
                <a:gd name="T36" fmla="*/ 69 w 98"/>
                <a:gd name="T37" fmla="*/ 123 h 161"/>
                <a:gd name="T38" fmla="*/ 72 w 98"/>
                <a:gd name="T39" fmla="*/ 102 h 161"/>
                <a:gd name="T40" fmla="*/ 69 w 98"/>
                <a:gd name="T41" fmla="*/ 81 h 161"/>
                <a:gd name="T42" fmla="*/ 49 w 98"/>
                <a:gd name="T43" fmla="*/ 67 h 161"/>
                <a:gd name="T44" fmla="*/ 28 w 98"/>
                <a:gd name="T45" fmla="*/ 81 h 161"/>
                <a:gd name="T46" fmla="*/ 26 w 98"/>
                <a:gd name="T47" fmla="*/ 102 h 161"/>
                <a:gd name="T48" fmla="*/ 28 w 98"/>
                <a:gd name="T49" fmla="*/ 123 h 161"/>
                <a:gd name="T50" fmla="*/ 49 w 98"/>
                <a:gd name="T51" fmla="*/ 137 h 161"/>
                <a:gd name="T52" fmla="*/ 69 w 98"/>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61">
                  <a:moveTo>
                    <a:pt x="26" y="147"/>
                  </a:moveTo>
                  <a:cubicBezTo>
                    <a:pt x="26" y="147"/>
                    <a:pt x="26" y="147"/>
                    <a:pt x="26" y="147"/>
                  </a:cubicBezTo>
                  <a:cubicBezTo>
                    <a:pt x="26" y="156"/>
                    <a:pt x="26" y="156"/>
                    <a:pt x="26" y="156"/>
                  </a:cubicBezTo>
                  <a:cubicBezTo>
                    <a:pt x="26" y="157"/>
                    <a:pt x="25" y="158"/>
                    <a:pt x="23" y="158"/>
                  </a:cubicBezTo>
                  <a:cubicBezTo>
                    <a:pt x="2" y="158"/>
                    <a:pt x="2" y="158"/>
                    <a:pt x="2" y="158"/>
                  </a:cubicBezTo>
                  <a:cubicBezTo>
                    <a:pt x="1" y="158"/>
                    <a:pt x="0" y="157"/>
                    <a:pt x="0" y="156"/>
                  </a:cubicBezTo>
                  <a:cubicBezTo>
                    <a:pt x="0" y="3"/>
                    <a:pt x="0" y="3"/>
                    <a:pt x="0" y="3"/>
                  </a:cubicBezTo>
                  <a:cubicBezTo>
                    <a:pt x="0" y="1"/>
                    <a:pt x="1" y="0"/>
                    <a:pt x="2" y="0"/>
                  </a:cubicBezTo>
                  <a:cubicBezTo>
                    <a:pt x="23" y="0"/>
                    <a:pt x="23" y="0"/>
                    <a:pt x="23" y="0"/>
                  </a:cubicBezTo>
                  <a:cubicBezTo>
                    <a:pt x="25" y="0"/>
                    <a:pt x="26" y="1"/>
                    <a:pt x="26" y="3"/>
                  </a:cubicBezTo>
                  <a:cubicBezTo>
                    <a:pt x="26" y="57"/>
                    <a:pt x="26" y="57"/>
                    <a:pt x="26" y="57"/>
                  </a:cubicBezTo>
                  <a:cubicBezTo>
                    <a:pt x="26" y="57"/>
                    <a:pt x="26" y="57"/>
                    <a:pt x="26" y="57"/>
                  </a:cubicBezTo>
                  <a:cubicBezTo>
                    <a:pt x="31" y="49"/>
                    <a:pt x="40" y="44"/>
                    <a:pt x="56" y="44"/>
                  </a:cubicBezTo>
                  <a:cubicBezTo>
                    <a:pt x="75" y="44"/>
                    <a:pt x="88" y="53"/>
                    <a:pt x="94" y="71"/>
                  </a:cubicBezTo>
                  <a:cubicBezTo>
                    <a:pt x="97" y="79"/>
                    <a:pt x="98" y="87"/>
                    <a:pt x="98" y="102"/>
                  </a:cubicBezTo>
                  <a:cubicBezTo>
                    <a:pt x="98" y="117"/>
                    <a:pt x="97" y="125"/>
                    <a:pt x="94" y="134"/>
                  </a:cubicBezTo>
                  <a:cubicBezTo>
                    <a:pt x="88" y="151"/>
                    <a:pt x="75" y="161"/>
                    <a:pt x="56" y="161"/>
                  </a:cubicBezTo>
                  <a:cubicBezTo>
                    <a:pt x="40" y="161"/>
                    <a:pt x="31" y="155"/>
                    <a:pt x="26" y="147"/>
                  </a:cubicBezTo>
                  <a:close/>
                  <a:moveTo>
                    <a:pt x="69" y="123"/>
                  </a:moveTo>
                  <a:cubicBezTo>
                    <a:pt x="71" y="118"/>
                    <a:pt x="72" y="112"/>
                    <a:pt x="72" y="102"/>
                  </a:cubicBezTo>
                  <a:cubicBezTo>
                    <a:pt x="72" y="92"/>
                    <a:pt x="71" y="86"/>
                    <a:pt x="69" y="81"/>
                  </a:cubicBezTo>
                  <a:cubicBezTo>
                    <a:pt x="66" y="72"/>
                    <a:pt x="59" y="67"/>
                    <a:pt x="49" y="67"/>
                  </a:cubicBezTo>
                  <a:cubicBezTo>
                    <a:pt x="38" y="67"/>
                    <a:pt x="31" y="72"/>
                    <a:pt x="28" y="81"/>
                  </a:cubicBezTo>
                  <a:cubicBezTo>
                    <a:pt x="26" y="86"/>
                    <a:pt x="26" y="92"/>
                    <a:pt x="26" y="102"/>
                  </a:cubicBezTo>
                  <a:cubicBezTo>
                    <a:pt x="26" y="112"/>
                    <a:pt x="26" y="118"/>
                    <a:pt x="28" y="123"/>
                  </a:cubicBezTo>
                  <a:cubicBezTo>
                    <a:pt x="31" y="132"/>
                    <a:pt x="38" y="137"/>
                    <a:pt x="49" y="137"/>
                  </a:cubicBezTo>
                  <a:cubicBezTo>
                    <a:pt x="59" y="137"/>
                    <a:pt x="66" y="132"/>
                    <a:pt x="69"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7" name="Freeform 25"/>
            <p:cNvSpPr>
              <a:spLocks noEditPoints="1"/>
            </p:cNvSpPr>
            <p:nvPr userDrawn="1"/>
          </p:nvSpPr>
          <p:spPr bwMode="auto">
            <a:xfrm>
              <a:off x="467644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8" name="Freeform 26"/>
            <p:cNvSpPr>
              <a:spLocks/>
            </p:cNvSpPr>
            <p:nvPr userDrawn="1"/>
          </p:nvSpPr>
          <p:spPr bwMode="auto">
            <a:xfrm>
              <a:off x="4891377" y="1497130"/>
              <a:ext cx="167400" cy="204601"/>
            </a:xfrm>
            <a:custGeom>
              <a:avLst/>
              <a:gdLst>
                <a:gd name="T0" fmla="*/ 70 w 94"/>
                <a:gd name="T1" fmla="*/ 112 h 115"/>
                <a:gd name="T2" fmla="*/ 68 w 94"/>
                <a:gd name="T3" fmla="*/ 110 h 115"/>
                <a:gd name="T4" fmla="*/ 68 w 94"/>
                <a:gd name="T5" fmla="*/ 102 h 115"/>
                <a:gd name="T6" fmla="*/ 68 w 94"/>
                <a:gd name="T7" fmla="*/ 102 h 115"/>
                <a:gd name="T8" fmla="*/ 39 w 94"/>
                <a:gd name="T9" fmla="*/ 115 h 115"/>
                <a:gd name="T10" fmla="*/ 0 w 94"/>
                <a:gd name="T11" fmla="*/ 73 h 115"/>
                <a:gd name="T12" fmla="*/ 0 w 94"/>
                <a:gd name="T13" fmla="*/ 3 h 115"/>
                <a:gd name="T14" fmla="*/ 3 w 94"/>
                <a:gd name="T15" fmla="*/ 0 h 115"/>
                <a:gd name="T16" fmla="*/ 24 w 94"/>
                <a:gd name="T17" fmla="*/ 0 h 115"/>
                <a:gd name="T18" fmla="*/ 26 w 94"/>
                <a:gd name="T19" fmla="*/ 3 h 115"/>
                <a:gd name="T20" fmla="*/ 26 w 94"/>
                <a:gd name="T21" fmla="*/ 67 h 115"/>
                <a:gd name="T22" fmla="*/ 47 w 94"/>
                <a:gd name="T23" fmla="*/ 91 h 115"/>
                <a:gd name="T24" fmla="*/ 68 w 94"/>
                <a:gd name="T25" fmla="*/ 67 h 115"/>
                <a:gd name="T26" fmla="*/ 68 w 94"/>
                <a:gd name="T27" fmla="*/ 3 h 115"/>
                <a:gd name="T28" fmla="*/ 70 w 94"/>
                <a:gd name="T29" fmla="*/ 0 h 115"/>
                <a:gd name="T30" fmla="*/ 91 w 94"/>
                <a:gd name="T31" fmla="*/ 0 h 115"/>
                <a:gd name="T32" fmla="*/ 94 w 94"/>
                <a:gd name="T33" fmla="*/ 3 h 115"/>
                <a:gd name="T34" fmla="*/ 94 w 94"/>
                <a:gd name="T35" fmla="*/ 110 h 115"/>
                <a:gd name="T36" fmla="*/ 91 w 94"/>
                <a:gd name="T37" fmla="*/ 112 h 115"/>
                <a:gd name="T38" fmla="*/ 70 w 94"/>
                <a:gd name="T39" fmla="*/ 11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5">
                  <a:moveTo>
                    <a:pt x="70" y="112"/>
                  </a:moveTo>
                  <a:cubicBezTo>
                    <a:pt x="69" y="112"/>
                    <a:pt x="68" y="111"/>
                    <a:pt x="68" y="110"/>
                  </a:cubicBezTo>
                  <a:cubicBezTo>
                    <a:pt x="68" y="102"/>
                    <a:pt x="68" y="102"/>
                    <a:pt x="68" y="102"/>
                  </a:cubicBezTo>
                  <a:cubicBezTo>
                    <a:pt x="68" y="102"/>
                    <a:pt x="68" y="102"/>
                    <a:pt x="68" y="102"/>
                  </a:cubicBezTo>
                  <a:cubicBezTo>
                    <a:pt x="62" y="109"/>
                    <a:pt x="53" y="115"/>
                    <a:pt x="39" y="115"/>
                  </a:cubicBezTo>
                  <a:cubicBezTo>
                    <a:pt x="15" y="115"/>
                    <a:pt x="0" y="97"/>
                    <a:pt x="0" y="73"/>
                  </a:cubicBezTo>
                  <a:cubicBezTo>
                    <a:pt x="0" y="3"/>
                    <a:pt x="0" y="3"/>
                    <a:pt x="0" y="3"/>
                  </a:cubicBezTo>
                  <a:cubicBezTo>
                    <a:pt x="0" y="1"/>
                    <a:pt x="1" y="0"/>
                    <a:pt x="3" y="0"/>
                  </a:cubicBezTo>
                  <a:cubicBezTo>
                    <a:pt x="24" y="0"/>
                    <a:pt x="24" y="0"/>
                    <a:pt x="24" y="0"/>
                  </a:cubicBezTo>
                  <a:cubicBezTo>
                    <a:pt x="25" y="0"/>
                    <a:pt x="26" y="1"/>
                    <a:pt x="26" y="3"/>
                  </a:cubicBezTo>
                  <a:cubicBezTo>
                    <a:pt x="26" y="67"/>
                    <a:pt x="26" y="67"/>
                    <a:pt x="26" y="67"/>
                  </a:cubicBezTo>
                  <a:cubicBezTo>
                    <a:pt x="26" y="81"/>
                    <a:pt x="33" y="91"/>
                    <a:pt x="47" y="91"/>
                  </a:cubicBezTo>
                  <a:cubicBezTo>
                    <a:pt x="60" y="91"/>
                    <a:pt x="68" y="81"/>
                    <a:pt x="68" y="67"/>
                  </a:cubicBezTo>
                  <a:cubicBezTo>
                    <a:pt x="68" y="3"/>
                    <a:pt x="68" y="3"/>
                    <a:pt x="68" y="3"/>
                  </a:cubicBezTo>
                  <a:cubicBezTo>
                    <a:pt x="68" y="1"/>
                    <a:pt x="69" y="0"/>
                    <a:pt x="70" y="0"/>
                  </a:cubicBezTo>
                  <a:cubicBezTo>
                    <a:pt x="91" y="0"/>
                    <a:pt x="91" y="0"/>
                    <a:pt x="91" y="0"/>
                  </a:cubicBezTo>
                  <a:cubicBezTo>
                    <a:pt x="93" y="0"/>
                    <a:pt x="94" y="1"/>
                    <a:pt x="94" y="3"/>
                  </a:cubicBezTo>
                  <a:cubicBezTo>
                    <a:pt x="94" y="110"/>
                    <a:pt x="94" y="110"/>
                    <a:pt x="94" y="110"/>
                  </a:cubicBezTo>
                  <a:cubicBezTo>
                    <a:pt x="94" y="111"/>
                    <a:pt x="93" y="112"/>
                    <a:pt x="91" y="112"/>
                  </a:cubicBezTo>
                  <a:lnTo>
                    <a:pt x="7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9" name="Freeform 27"/>
            <p:cNvSpPr>
              <a:spLocks/>
            </p:cNvSpPr>
            <p:nvPr userDrawn="1"/>
          </p:nvSpPr>
          <p:spPr bwMode="auto">
            <a:xfrm>
              <a:off x="5108377"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7 w 80"/>
                <a:gd name="T15" fmla="*/ 14 h 114"/>
                <a:gd name="T16" fmla="*/ 56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7" y="14"/>
                    <a:pt x="27" y="14"/>
                    <a:pt x="27" y="14"/>
                  </a:cubicBezTo>
                  <a:cubicBezTo>
                    <a:pt x="32" y="6"/>
                    <a:pt x="41" y="0"/>
                    <a:pt x="56"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0" name="Freeform 28"/>
            <p:cNvSpPr>
              <a:spLocks noEditPoints="1"/>
            </p:cNvSpPr>
            <p:nvPr userDrawn="1"/>
          </p:nvSpPr>
          <p:spPr bwMode="auto">
            <a:xfrm>
              <a:off x="5331578"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1" name="Freeform 29"/>
            <p:cNvSpPr>
              <a:spLocks/>
            </p:cNvSpPr>
            <p:nvPr userDrawn="1"/>
          </p:nvSpPr>
          <p:spPr bwMode="auto">
            <a:xfrm>
              <a:off x="5546512" y="1492997"/>
              <a:ext cx="167400" cy="204601"/>
            </a:xfrm>
            <a:custGeom>
              <a:avLst/>
              <a:gdLst>
                <a:gd name="T0" fmla="*/ 71 w 94"/>
                <a:gd name="T1" fmla="*/ 114 h 114"/>
                <a:gd name="T2" fmla="*/ 68 w 94"/>
                <a:gd name="T3" fmla="*/ 112 h 114"/>
                <a:gd name="T4" fmla="*/ 68 w 94"/>
                <a:gd name="T5" fmla="*/ 47 h 114"/>
                <a:gd name="T6" fmla="*/ 47 w 94"/>
                <a:gd name="T7" fmla="*/ 23 h 114"/>
                <a:gd name="T8" fmla="*/ 26 w 94"/>
                <a:gd name="T9" fmla="*/ 47 h 114"/>
                <a:gd name="T10" fmla="*/ 26 w 94"/>
                <a:gd name="T11" fmla="*/ 112 h 114"/>
                <a:gd name="T12" fmla="*/ 24 w 94"/>
                <a:gd name="T13" fmla="*/ 114 h 114"/>
                <a:gd name="T14" fmla="*/ 2 w 94"/>
                <a:gd name="T15" fmla="*/ 114 h 114"/>
                <a:gd name="T16" fmla="*/ 0 w 94"/>
                <a:gd name="T17" fmla="*/ 112 h 114"/>
                <a:gd name="T18" fmla="*/ 0 w 94"/>
                <a:gd name="T19" fmla="*/ 5 h 114"/>
                <a:gd name="T20" fmla="*/ 2 w 94"/>
                <a:gd name="T21" fmla="*/ 2 h 114"/>
                <a:gd name="T22" fmla="*/ 24 w 94"/>
                <a:gd name="T23" fmla="*/ 2 h 114"/>
                <a:gd name="T24" fmla="*/ 26 w 94"/>
                <a:gd name="T25" fmla="*/ 5 h 114"/>
                <a:gd name="T26" fmla="*/ 26 w 94"/>
                <a:gd name="T27" fmla="*/ 13 h 114"/>
                <a:gd name="T28" fmla="*/ 26 w 94"/>
                <a:gd name="T29" fmla="*/ 13 h 114"/>
                <a:gd name="T30" fmla="*/ 56 w 94"/>
                <a:gd name="T31" fmla="*/ 0 h 114"/>
                <a:gd name="T32" fmla="*/ 94 w 94"/>
                <a:gd name="T33" fmla="*/ 41 h 114"/>
                <a:gd name="T34" fmla="*/ 94 w 94"/>
                <a:gd name="T35" fmla="*/ 112 h 114"/>
                <a:gd name="T36" fmla="*/ 92 w 94"/>
                <a:gd name="T37" fmla="*/ 114 h 114"/>
                <a:gd name="T38" fmla="*/ 71 w 94"/>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4">
                  <a:moveTo>
                    <a:pt x="71" y="114"/>
                  </a:moveTo>
                  <a:cubicBezTo>
                    <a:pt x="69" y="114"/>
                    <a:pt x="68" y="113"/>
                    <a:pt x="68" y="112"/>
                  </a:cubicBezTo>
                  <a:cubicBezTo>
                    <a:pt x="68" y="47"/>
                    <a:pt x="68" y="47"/>
                    <a:pt x="68" y="47"/>
                  </a:cubicBezTo>
                  <a:cubicBezTo>
                    <a:pt x="68" y="33"/>
                    <a:pt x="61" y="23"/>
                    <a:pt x="47" y="23"/>
                  </a:cubicBezTo>
                  <a:cubicBezTo>
                    <a:pt x="34" y="23"/>
                    <a:pt x="26" y="33"/>
                    <a:pt x="26" y="47"/>
                  </a:cubicBezTo>
                  <a:cubicBezTo>
                    <a:pt x="26" y="112"/>
                    <a:pt x="26" y="112"/>
                    <a:pt x="26" y="112"/>
                  </a:cubicBezTo>
                  <a:cubicBezTo>
                    <a:pt x="26" y="113"/>
                    <a:pt x="25" y="114"/>
                    <a:pt x="24" y="114"/>
                  </a:cubicBezTo>
                  <a:cubicBezTo>
                    <a:pt x="2" y="114"/>
                    <a:pt x="2" y="114"/>
                    <a:pt x="2" y="114"/>
                  </a:cubicBez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79" y="0"/>
                    <a:pt x="94" y="17"/>
                    <a:pt x="94" y="41"/>
                  </a:cubicBezTo>
                  <a:cubicBezTo>
                    <a:pt x="94" y="112"/>
                    <a:pt x="94" y="112"/>
                    <a:pt x="94" y="112"/>
                  </a:cubicBezTo>
                  <a:cubicBezTo>
                    <a:pt x="94" y="113"/>
                    <a:pt x="93"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2" name="Freeform 30"/>
            <p:cNvSpPr>
              <a:spLocks noEditPoints="1"/>
            </p:cNvSpPr>
            <p:nvPr userDrawn="1"/>
          </p:nvSpPr>
          <p:spPr bwMode="auto">
            <a:xfrm>
              <a:off x="5753179" y="1414463"/>
              <a:ext cx="175667" cy="287267"/>
            </a:xfrm>
            <a:custGeom>
              <a:avLst/>
              <a:gdLst>
                <a:gd name="T0" fmla="*/ 75 w 99"/>
                <a:gd name="T1" fmla="*/ 158 h 161"/>
                <a:gd name="T2" fmla="*/ 73 w 99"/>
                <a:gd name="T3" fmla="*/ 156 h 161"/>
                <a:gd name="T4" fmla="*/ 73 w 99"/>
                <a:gd name="T5" fmla="*/ 147 h 161"/>
                <a:gd name="T6" fmla="*/ 73 w 99"/>
                <a:gd name="T7" fmla="*/ 147 h 161"/>
                <a:gd name="T8" fmla="*/ 43 w 99"/>
                <a:gd name="T9" fmla="*/ 161 h 161"/>
                <a:gd name="T10" fmla="*/ 4 w 99"/>
                <a:gd name="T11" fmla="*/ 134 h 161"/>
                <a:gd name="T12" fmla="*/ 0 w 99"/>
                <a:gd name="T13" fmla="*/ 102 h 161"/>
                <a:gd name="T14" fmla="*/ 4 w 99"/>
                <a:gd name="T15" fmla="*/ 71 h 161"/>
                <a:gd name="T16" fmla="*/ 43 w 99"/>
                <a:gd name="T17" fmla="*/ 44 h 161"/>
                <a:gd name="T18" fmla="*/ 73 w 99"/>
                <a:gd name="T19" fmla="*/ 57 h 161"/>
                <a:gd name="T20" fmla="*/ 73 w 99"/>
                <a:gd name="T21" fmla="*/ 57 h 161"/>
                <a:gd name="T22" fmla="*/ 73 w 99"/>
                <a:gd name="T23" fmla="*/ 3 h 161"/>
                <a:gd name="T24" fmla="*/ 75 w 99"/>
                <a:gd name="T25" fmla="*/ 0 h 161"/>
                <a:gd name="T26" fmla="*/ 97 w 99"/>
                <a:gd name="T27" fmla="*/ 0 h 161"/>
                <a:gd name="T28" fmla="*/ 99 w 99"/>
                <a:gd name="T29" fmla="*/ 3 h 161"/>
                <a:gd name="T30" fmla="*/ 99 w 99"/>
                <a:gd name="T31" fmla="*/ 156 h 161"/>
                <a:gd name="T32" fmla="*/ 97 w 99"/>
                <a:gd name="T33" fmla="*/ 158 h 161"/>
                <a:gd name="T34" fmla="*/ 75 w 99"/>
                <a:gd name="T35" fmla="*/ 158 h 161"/>
                <a:gd name="T36" fmla="*/ 71 w 99"/>
                <a:gd name="T37" fmla="*/ 123 h 161"/>
                <a:gd name="T38" fmla="*/ 73 w 99"/>
                <a:gd name="T39" fmla="*/ 102 h 161"/>
                <a:gd name="T40" fmla="*/ 71 w 99"/>
                <a:gd name="T41" fmla="*/ 81 h 161"/>
                <a:gd name="T42" fmla="*/ 50 w 99"/>
                <a:gd name="T43" fmla="*/ 67 h 161"/>
                <a:gd name="T44" fmla="*/ 29 w 99"/>
                <a:gd name="T45" fmla="*/ 81 h 161"/>
                <a:gd name="T46" fmla="*/ 27 w 99"/>
                <a:gd name="T47" fmla="*/ 102 h 161"/>
                <a:gd name="T48" fmla="*/ 29 w 99"/>
                <a:gd name="T49" fmla="*/ 123 h 161"/>
                <a:gd name="T50" fmla="*/ 50 w 99"/>
                <a:gd name="T51" fmla="*/ 137 h 161"/>
                <a:gd name="T52" fmla="*/ 71 w 99"/>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161">
                  <a:moveTo>
                    <a:pt x="75" y="158"/>
                  </a:moveTo>
                  <a:cubicBezTo>
                    <a:pt x="74" y="158"/>
                    <a:pt x="73" y="157"/>
                    <a:pt x="73" y="156"/>
                  </a:cubicBezTo>
                  <a:cubicBezTo>
                    <a:pt x="73" y="147"/>
                    <a:pt x="73" y="147"/>
                    <a:pt x="73" y="147"/>
                  </a:cubicBezTo>
                  <a:cubicBezTo>
                    <a:pt x="73" y="147"/>
                    <a:pt x="73" y="147"/>
                    <a:pt x="73" y="147"/>
                  </a:cubicBezTo>
                  <a:cubicBezTo>
                    <a:pt x="67" y="155"/>
                    <a:pt x="58" y="161"/>
                    <a:pt x="43" y="161"/>
                  </a:cubicBezTo>
                  <a:cubicBezTo>
                    <a:pt x="24" y="161"/>
                    <a:pt x="10" y="151"/>
                    <a:pt x="4" y="134"/>
                  </a:cubicBezTo>
                  <a:cubicBezTo>
                    <a:pt x="2" y="125"/>
                    <a:pt x="0" y="117"/>
                    <a:pt x="0" y="102"/>
                  </a:cubicBezTo>
                  <a:cubicBezTo>
                    <a:pt x="0" y="87"/>
                    <a:pt x="2" y="79"/>
                    <a:pt x="4" y="71"/>
                  </a:cubicBezTo>
                  <a:cubicBezTo>
                    <a:pt x="10" y="53"/>
                    <a:pt x="24" y="44"/>
                    <a:pt x="43" y="44"/>
                  </a:cubicBezTo>
                  <a:cubicBezTo>
                    <a:pt x="58" y="44"/>
                    <a:pt x="67" y="49"/>
                    <a:pt x="73" y="57"/>
                  </a:cubicBezTo>
                  <a:cubicBezTo>
                    <a:pt x="73" y="57"/>
                    <a:pt x="73" y="57"/>
                    <a:pt x="73" y="57"/>
                  </a:cubicBezTo>
                  <a:cubicBezTo>
                    <a:pt x="73" y="3"/>
                    <a:pt x="73" y="3"/>
                    <a:pt x="73" y="3"/>
                  </a:cubicBezTo>
                  <a:cubicBezTo>
                    <a:pt x="73" y="1"/>
                    <a:pt x="74" y="0"/>
                    <a:pt x="75" y="0"/>
                  </a:cubicBezTo>
                  <a:cubicBezTo>
                    <a:pt x="97" y="0"/>
                    <a:pt x="97" y="0"/>
                    <a:pt x="97" y="0"/>
                  </a:cubicBezTo>
                  <a:cubicBezTo>
                    <a:pt x="98" y="0"/>
                    <a:pt x="99" y="1"/>
                    <a:pt x="99" y="3"/>
                  </a:cubicBezTo>
                  <a:cubicBezTo>
                    <a:pt x="99" y="156"/>
                    <a:pt x="99" y="156"/>
                    <a:pt x="99" y="156"/>
                  </a:cubicBezTo>
                  <a:cubicBezTo>
                    <a:pt x="99" y="157"/>
                    <a:pt x="98" y="158"/>
                    <a:pt x="97" y="158"/>
                  </a:cubicBezTo>
                  <a:lnTo>
                    <a:pt x="75" y="158"/>
                  </a:lnTo>
                  <a:close/>
                  <a:moveTo>
                    <a:pt x="71" y="123"/>
                  </a:moveTo>
                  <a:cubicBezTo>
                    <a:pt x="72" y="118"/>
                    <a:pt x="73" y="112"/>
                    <a:pt x="73" y="102"/>
                  </a:cubicBezTo>
                  <a:cubicBezTo>
                    <a:pt x="73" y="92"/>
                    <a:pt x="72" y="86"/>
                    <a:pt x="71" y="81"/>
                  </a:cubicBezTo>
                  <a:cubicBezTo>
                    <a:pt x="68" y="72"/>
                    <a:pt x="60" y="67"/>
                    <a:pt x="50" y="67"/>
                  </a:cubicBezTo>
                  <a:cubicBezTo>
                    <a:pt x="39" y="67"/>
                    <a:pt x="32" y="72"/>
                    <a:pt x="29" y="81"/>
                  </a:cubicBezTo>
                  <a:cubicBezTo>
                    <a:pt x="28" y="86"/>
                    <a:pt x="27" y="92"/>
                    <a:pt x="27" y="102"/>
                  </a:cubicBezTo>
                  <a:cubicBezTo>
                    <a:pt x="27" y="112"/>
                    <a:pt x="28" y="118"/>
                    <a:pt x="29" y="123"/>
                  </a:cubicBezTo>
                  <a:cubicBezTo>
                    <a:pt x="32" y="132"/>
                    <a:pt x="39" y="137"/>
                    <a:pt x="50" y="137"/>
                  </a:cubicBezTo>
                  <a:cubicBezTo>
                    <a:pt x="60" y="137"/>
                    <a:pt x="68" y="132"/>
                    <a:pt x="71"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3" name="Freeform 31"/>
            <p:cNvSpPr>
              <a:spLocks/>
            </p:cNvSpPr>
            <p:nvPr userDrawn="1"/>
          </p:nvSpPr>
          <p:spPr bwMode="auto">
            <a:xfrm>
              <a:off x="6023913" y="1414463"/>
              <a:ext cx="328601" cy="283134"/>
            </a:xfrm>
            <a:custGeom>
              <a:avLst/>
              <a:gdLst>
                <a:gd name="T0" fmla="*/ 125 w 184"/>
                <a:gd name="T1" fmla="*/ 158 h 158"/>
                <a:gd name="T2" fmla="*/ 122 w 184"/>
                <a:gd name="T3" fmla="*/ 156 h 158"/>
                <a:gd name="T4" fmla="*/ 92 w 184"/>
                <a:gd name="T5" fmla="*/ 48 h 158"/>
                <a:gd name="T6" fmla="*/ 92 w 184"/>
                <a:gd name="T7" fmla="*/ 48 h 158"/>
                <a:gd name="T8" fmla="*/ 61 w 184"/>
                <a:gd name="T9" fmla="*/ 156 h 158"/>
                <a:gd name="T10" fmla="*/ 59 w 184"/>
                <a:gd name="T11" fmla="*/ 158 h 158"/>
                <a:gd name="T12" fmla="*/ 41 w 184"/>
                <a:gd name="T13" fmla="*/ 158 h 158"/>
                <a:gd name="T14" fmla="*/ 39 w 184"/>
                <a:gd name="T15" fmla="*/ 156 h 158"/>
                <a:gd name="T16" fmla="*/ 0 w 184"/>
                <a:gd name="T17" fmla="*/ 3 h 158"/>
                <a:gd name="T18" fmla="*/ 2 w 184"/>
                <a:gd name="T19" fmla="*/ 0 h 158"/>
                <a:gd name="T20" fmla="*/ 23 w 184"/>
                <a:gd name="T21" fmla="*/ 0 h 158"/>
                <a:gd name="T22" fmla="*/ 26 w 184"/>
                <a:gd name="T23" fmla="*/ 3 h 158"/>
                <a:gd name="T24" fmla="*/ 51 w 184"/>
                <a:gd name="T25" fmla="*/ 109 h 158"/>
                <a:gd name="T26" fmla="*/ 52 w 184"/>
                <a:gd name="T27" fmla="*/ 109 h 158"/>
                <a:gd name="T28" fmla="*/ 81 w 184"/>
                <a:gd name="T29" fmla="*/ 3 h 158"/>
                <a:gd name="T30" fmla="*/ 84 w 184"/>
                <a:gd name="T31" fmla="*/ 0 h 158"/>
                <a:gd name="T32" fmla="*/ 100 w 184"/>
                <a:gd name="T33" fmla="*/ 0 h 158"/>
                <a:gd name="T34" fmla="*/ 103 w 184"/>
                <a:gd name="T35" fmla="*/ 3 h 158"/>
                <a:gd name="T36" fmla="*/ 133 w 184"/>
                <a:gd name="T37" fmla="*/ 109 h 158"/>
                <a:gd name="T38" fmla="*/ 133 w 184"/>
                <a:gd name="T39" fmla="*/ 109 h 158"/>
                <a:gd name="T40" fmla="*/ 158 w 184"/>
                <a:gd name="T41" fmla="*/ 3 h 158"/>
                <a:gd name="T42" fmla="*/ 161 w 184"/>
                <a:gd name="T43" fmla="*/ 0 h 158"/>
                <a:gd name="T44" fmla="*/ 182 w 184"/>
                <a:gd name="T45" fmla="*/ 0 h 158"/>
                <a:gd name="T46" fmla="*/ 184 w 184"/>
                <a:gd name="T47" fmla="*/ 3 h 158"/>
                <a:gd name="T48" fmla="*/ 146 w 184"/>
                <a:gd name="T49" fmla="*/ 156 h 158"/>
                <a:gd name="T50" fmla="*/ 143 w 184"/>
                <a:gd name="T51" fmla="*/ 158 h 158"/>
                <a:gd name="T52" fmla="*/ 125 w 184"/>
                <a:gd name="T53"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4" h="158">
                  <a:moveTo>
                    <a:pt x="125" y="158"/>
                  </a:moveTo>
                  <a:cubicBezTo>
                    <a:pt x="124" y="158"/>
                    <a:pt x="123" y="157"/>
                    <a:pt x="122" y="156"/>
                  </a:cubicBezTo>
                  <a:cubicBezTo>
                    <a:pt x="92" y="48"/>
                    <a:pt x="92" y="48"/>
                    <a:pt x="92" y="48"/>
                  </a:cubicBezTo>
                  <a:cubicBezTo>
                    <a:pt x="92" y="48"/>
                    <a:pt x="92" y="48"/>
                    <a:pt x="92" y="48"/>
                  </a:cubicBezTo>
                  <a:cubicBezTo>
                    <a:pt x="61" y="156"/>
                    <a:pt x="61" y="156"/>
                    <a:pt x="61" y="156"/>
                  </a:cubicBezTo>
                  <a:cubicBezTo>
                    <a:pt x="61" y="157"/>
                    <a:pt x="60" y="158"/>
                    <a:pt x="59" y="158"/>
                  </a:cubicBezTo>
                  <a:cubicBezTo>
                    <a:pt x="41" y="158"/>
                    <a:pt x="41" y="158"/>
                    <a:pt x="41" y="158"/>
                  </a:cubicBezTo>
                  <a:cubicBezTo>
                    <a:pt x="40" y="158"/>
                    <a:pt x="39" y="157"/>
                    <a:pt x="39" y="156"/>
                  </a:cubicBezTo>
                  <a:cubicBezTo>
                    <a:pt x="0" y="3"/>
                    <a:pt x="0" y="3"/>
                    <a:pt x="0" y="3"/>
                  </a:cubicBezTo>
                  <a:cubicBezTo>
                    <a:pt x="0" y="1"/>
                    <a:pt x="0" y="0"/>
                    <a:pt x="2" y="0"/>
                  </a:cubicBezTo>
                  <a:cubicBezTo>
                    <a:pt x="23" y="0"/>
                    <a:pt x="23" y="0"/>
                    <a:pt x="23" y="0"/>
                  </a:cubicBezTo>
                  <a:cubicBezTo>
                    <a:pt x="25" y="0"/>
                    <a:pt x="26" y="1"/>
                    <a:pt x="26" y="3"/>
                  </a:cubicBezTo>
                  <a:cubicBezTo>
                    <a:pt x="51" y="109"/>
                    <a:pt x="51" y="109"/>
                    <a:pt x="51" y="109"/>
                  </a:cubicBezTo>
                  <a:cubicBezTo>
                    <a:pt x="52" y="109"/>
                    <a:pt x="52" y="109"/>
                    <a:pt x="52" y="109"/>
                  </a:cubicBezTo>
                  <a:cubicBezTo>
                    <a:pt x="81" y="3"/>
                    <a:pt x="81" y="3"/>
                    <a:pt x="81" y="3"/>
                  </a:cubicBezTo>
                  <a:cubicBezTo>
                    <a:pt x="82" y="1"/>
                    <a:pt x="83" y="0"/>
                    <a:pt x="84" y="0"/>
                  </a:cubicBezTo>
                  <a:cubicBezTo>
                    <a:pt x="100" y="0"/>
                    <a:pt x="100" y="0"/>
                    <a:pt x="100" y="0"/>
                  </a:cubicBezTo>
                  <a:cubicBezTo>
                    <a:pt x="102" y="0"/>
                    <a:pt x="102" y="1"/>
                    <a:pt x="103" y="3"/>
                  </a:cubicBezTo>
                  <a:cubicBezTo>
                    <a:pt x="133" y="109"/>
                    <a:pt x="133" y="109"/>
                    <a:pt x="133" y="109"/>
                  </a:cubicBezTo>
                  <a:cubicBezTo>
                    <a:pt x="133" y="109"/>
                    <a:pt x="133" y="109"/>
                    <a:pt x="133" y="109"/>
                  </a:cubicBezTo>
                  <a:cubicBezTo>
                    <a:pt x="158" y="3"/>
                    <a:pt x="158" y="3"/>
                    <a:pt x="158" y="3"/>
                  </a:cubicBezTo>
                  <a:cubicBezTo>
                    <a:pt x="158" y="1"/>
                    <a:pt x="159" y="0"/>
                    <a:pt x="161" y="0"/>
                  </a:cubicBezTo>
                  <a:cubicBezTo>
                    <a:pt x="182" y="0"/>
                    <a:pt x="182" y="0"/>
                    <a:pt x="182" y="0"/>
                  </a:cubicBezTo>
                  <a:cubicBezTo>
                    <a:pt x="184" y="0"/>
                    <a:pt x="184" y="1"/>
                    <a:pt x="184" y="3"/>
                  </a:cubicBezTo>
                  <a:cubicBezTo>
                    <a:pt x="146" y="156"/>
                    <a:pt x="146" y="156"/>
                    <a:pt x="146" y="156"/>
                  </a:cubicBezTo>
                  <a:cubicBezTo>
                    <a:pt x="145" y="157"/>
                    <a:pt x="144" y="158"/>
                    <a:pt x="143" y="158"/>
                  </a:cubicBezTo>
                  <a:lnTo>
                    <a:pt x="125"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4" name="Freeform 32"/>
            <p:cNvSpPr>
              <a:spLocks noEditPoints="1"/>
            </p:cNvSpPr>
            <p:nvPr userDrawn="1"/>
          </p:nvSpPr>
          <p:spPr bwMode="auto">
            <a:xfrm>
              <a:off x="6360781" y="1492997"/>
              <a:ext cx="175667" cy="208734"/>
            </a:xfrm>
            <a:custGeom>
              <a:avLst/>
              <a:gdLst>
                <a:gd name="T0" fmla="*/ 4 w 99"/>
                <a:gd name="T1" fmla="*/ 85 h 117"/>
                <a:gd name="T2" fmla="*/ 0 w 99"/>
                <a:gd name="T3" fmla="*/ 58 h 117"/>
                <a:gd name="T4" fmla="*/ 3 w 99"/>
                <a:gd name="T5" fmla="*/ 31 h 117"/>
                <a:gd name="T6" fmla="*/ 49 w 99"/>
                <a:gd name="T7" fmla="*/ 0 h 117"/>
                <a:gd name="T8" fmla="*/ 95 w 99"/>
                <a:gd name="T9" fmla="*/ 31 h 117"/>
                <a:gd name="T10" fmla="*/ 99 w 99"/>
                <a:gd name="T11" fmla="*/ 64 h 117"/>
                <a:gd name="T12" fmla="*/ 96 w 99"/>
                <a:gd name="T13" fmla="*/ 66 h 117"/>
                <a:gd name="T14" fmla="*/ 27 w 99"/>
                <a:gd name="T15" fmla="*/ 66 h 117"/>
                <a:gd name="T16" fmla="*/ 26 w 99"/>
                <a:gd name="T17" fmla="*/ 68 h 117"/>
                <a:gd name="T18" fmla="*/ 27 w 99"/>
                <a:gd name="T19" fmla="*/ 76 h 117"/>
                <a:gd name="T20" fmla="*/ 52 w 99"/>
                <a:gd name="T21" fmla="*/ 93 h 117"/>
                <a:gd name="T22" fmla="*/ 79 w 99"/>
                <a:gd name="T23" fmla="*/ 83 h 117"/>
                <a:gd name="T24" fmla="*/ 82 w 99"/>
                <a:gd name="T25" fmla="*/ 82 h 117"/>
                <a:gd name="T26" fmla="*/ 96 w 99"/>
                <a:gd name="T27" fmla="*/ 94 h 117"/>
                <a:gd name="T28" fmla="*/ 96 w 99"/>
                <a:gd name="T29" fmla="*/ 98 h 117"/>
                <a:gd name="T30" fmla="*/ 50 w 99"/>
                <a:gd name="T31" fmla="*/ 117 h 117"/>
                <a:gd name="T32" fmla="*/ 4 w 99"/>
                <a:gd name="T33" fmla="*/ 85 h 117"/>
                <a:gd name="T34" fmla="*/ 71 w 99"/>
                <a:gd name="T35" fmla="*/ 36 h 117"/>
                <a:gd name="T36" fmla="*/ 49 w 99"/>
                <a:gd name="T37" fmla="*/ 22 h 117"/>
                <a:gd name="T38" fmla="*/ 27 w 99"/>
                <a:gd name="T39" fmla="*/ 36 h 117"/>
                <a:gd name="T40" fmla="*/ 26 w 99"/>
                <a:gd name="T41" fmla="*/ 46 h 117"/>
                <a:gd name="T42" fmla="*/ 27 w 99"/>
                <a:gd name="T43" fmla="*/ 47 h 117"/>
                <a:gd name="T44" fmla="*/ 71 w 99"/>
                <a:gd name="T45" fmla="*/ 47 h 117"/>
                <a:gd name="T46" fmla="*/ 72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9" y="46"/>
                    <a:pt x="99" y="64"/>
                  </a:cubicBezTo>
                  <a:cubicBezTo>
                    <a:pt x="99" y="66"/>
                    <a:pt x="98" y="66"/>
                    <a:pt x="96" y="66"/>
                  </a:cubicBezTo>
                  <a:cubicBezTo>
                    <a:pt x="27" y="66"/>
                    <a:pt x="27" y="66"/>
                    <a:pt x="27" y="66"/>
                  </a:cubicBezTo>
                  <a:cubicBezTo>
                    <a:pt x="26" y="66"/>
                    <a:pt x="26" y="67"/>
                    <a:pt x="26" y="68"/>
                  </a:cubicBezTo>
                  <a:cubicBezTo>
                    <a:pt x="26" y="71"/>
                    <a:pt x="27"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7" y="109"/>
                    <a:pt x="71" y="117"/>
                    <a:pt x="50" y="117"/>
                  </a:cubicBezTo>
                  <a:cubicBezTo>
                    <a:pt x="27"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5" name="Freeform 33"/>
            <p:cNvSpPr>
              <a:spLocks/>
            </p:cNvSpPr>
            <p:nvPr userDrawn="1"/>
          </p:nvSpPr>
          <p:spPr bwMode="auto">
            <a:xfrm>
              <a:off x="6573648" y="1414463"/>
              <a:ext cx="76467" cy="285201"/>
            </a:xfrm>
            <a:custGeom>
              <a:avLst/>
              <a:gdLst>
                <a:gd name="T0" fmla="*/ 31 w 43"/>
                <a:gd name="T1" fmla="*/ 159 h 159"/>
                <a:gd name="T2" fmla="*/ 0 w 43"/>
                <a:gd name="T3" fmla="*/ 127 h 159"/>
                <a:gd name="T4" fmla="*/ 0 w 43"/>
                <a:gd name="T5" fmla="*/ 3 h 159"/>
                <a:gd name="T6" fmla="*/ 3 w 43"/>
                <a:gd name="T7" fmla="*/ 0 h 159"/>
                <a:gd name="T8" fmla="*/ 24 w 43"/>
                <a:gd name="T9" fmla="*/ 0 h 159"/>
                <a:gd name="T10" fmla="*/ 26 w 43"/>
                <a:gd name="T11" fmla="*/ 3 h 159"/>
                <a:gd name="T12" fmla="*/ 26 w 43"/>
                <a:gd name="T13" fmla="*/ 126 h 159"/>
                <a:gd name="T14" fmla="*/ 36 w 43"/>
                <a:gd name="T15" fmla="*/ 136 h 159"/>
                <a:gd name="T16" fmla="*/ 41 w 43"/>
                <a:gd name="T17" fmla="*/ 136 h 159"/>
                <a:gd name="T18" fmla="*/ 43 w 43"/>
                <a:gd name="T19" fmla="*/ 139 h 159"/>
                <a:gd name="T20" fmla="*/ 43 w 43"/>
                <a:gd name="T21" fmla="*/ 157 h 159"/>
                <a:gd name="T22" fmla="*/ 41 w 43"/>
                <a:gd name="T23" fmla="*/ 159 h 159"/>
                <a:gd name="T24" fmla="*/ 31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1" y="159"/>
                  </a:moveTo>
                  <a:cubicBezTo>
                    <a:pt x="9" y="159"/>
                    <a:pt x="0" y="149"/>
                    <a:pt x="0" y="127"/>
                  </a:cubicBezTo>
                  <a:cubicBezTo>
                    <a:pt x="0" y="3"/>
                    <a:pt x="0" y="3"/>
                    <a:pt x="0" y="3"/>
                  </a:cubicBezTo>
                  <a:cubicBezTo>
                    <a:pt x="0" y="1"/>
                    <a:pt x="1" y="0"/>
                    <a:pt x="3" y="0"/>
                  </a:cubicBezTo>
                  <a:cubicBezTo>
                    <a:pt x="24" y="0"/>
                    <a:pt x="24" y="0"/>
                    <a:pt x="24" y="0"/>
                  </a:cubicBezTo>
                  <a:cubicBezTo>
                    <a:pt x="25" y="0"/>
                    <a:pt x="26" y="1"/>
                    <a:pt x="26" y="3"/>
                  </a:cubicBezTo>
                  <a:cubicBezTo>
                    <a:pt x="26" y="126"/>
                    <a:pt x="26" y="126"/>
                    <a:pt x="26" y="126"/>
                  </a:cubicBezTo>
                  <a:cubicBezTo>
                    <a:pt x="26" y="134"/>
                    <a:pt x="29" y="136"/>
                    <a:pt x="36"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1"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6" name="Freeform 34"/>
            <p:cNvSpPr>
              <a:spLocks/>
            </p:cNvSpPr>
            <p:nvPr userDrawn="1"/>
          </p:nvSpPr>
          <p:spPr bwMode="auto">
            <a:xfrm>
              <a:off x="6668715"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4"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7" name="Freeform 35"/>
            <p:cNvSpPr>
              <a:spLocks noEditPoints="1"/>
            </p:cNvSpPr>
            <p:nvPr userDrawn="1"/>
          </p:nvSpPr>
          <p:spPr bwMode="auto">
            <a:xfrm>
              <a:off x="679891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8" name="Freeform 36"/>
            <p:cNvSpPr>
              <a:spLocks/>
            </p:cNvSpPr>
            <p:nvPr userDrawn="1"/>
          </p:nvSpPr>
          <p:spPr bwMode="auto">
            <a:xfrm>
              <a:off x="7011783" y="1492997"/>
              <a:ext cx="142600" cy="204601"/>
            </a:xfrm>
            <a:custGeom>
              <a:avLst/>
              <a:gdLst>
                <a:gd name="T0" fmla="*/ 2 w 80"/>
                <a:gd name="T1" fmla="*/ 114 h 114"/>
                <a:gd name="T2" fmla="*/ 0 w 80"/>
                <a:gd name="T3" fmla="*/ 112 h 114"/>
                <a:gd name="T4" fmla="*/ 0 w 80"/>
                <a:gd name="T5" fmla="*/ 5 h 114"/>
                <a:gd name="T6" fmla="*/ 2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3 w 80"/>
                <a:gd name="T25" fmla="*/ 28 h 114"/>
                <a:gd name="T26" fmla="*/ 47 w 80"/>
                <a:gd name="T27" fmla="*/ 23 h 114"/>
                <a:gd name="T28" fmla="*/ 26 w 80"/>
                <a:gd name="T29" fmla="*/ 51 h 114"/>
                <a:gd name="T30" fmla="*/ 26 w 80"/>
                <a:gd name="T31" fmla="*/ 112 h 114"/>
                <a:gd name="T32" fmla="*/ 24 w 80"/>
                <a:gd name="T33" fmla="*/ 114 h 114"/>
                <a:gd name="T34" fmla="*/ 2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2" y="114"/>
                  </a:move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3" y="28"/>
                  </a:cubicBezTo>
                  <a:cubicBezTo>
                    <a:pt x="58" y="25"/>
                    <a:pt x="53" y="23"/>
                    <a:pt x="47" y="23"/>
                  </a:cubicBezTo>
                  <a:cubicBezTo>
                    <a:pt x="32" y="23"/>
                    <a:pt x="26" y="33"/>
                    <a:pt x="26" y="51"/>
                  </a:cubicBezTo>
                  <a:cubicBezTo>
                    <a:pt x="26" y="112"/>
                    <a:pt x="26" y="112"/>
                    <a:pt x="26" y="112"/>
                  </a:cubicBezTo>
                  <a:cubicBezTo>
                    <a:pt x="26" y="113"/>
                    <a:pt x="25" y="114"/>
                    <a:pt x="24" y="114"/>
                  </a:cubicBezTo>
                  <a:lnTo>
                    <a:pt x="2"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9" name="Freeform 37"/>
            <p:cNvSpPr>
              <a:spLocks noEditPoints="1"/>
            </p:cNvSpPr>
            <p:nvPr userDrawn="1"/>
          </p:nvSpPr>
          <p:spPr bwMode="auto">
            <a:xfrm>
              <a:off x="7166783" y="1492997"/>
              <a:ext cx="175667" cy="208734"/>
            </a:xfrm>
            <a:custGeom>
              <a:avLst/>
              <a:gdLst>
                <a:gd name="T0" fmla="*/ 4 w 98"/>
                <a:gd name="T1" fmla="*/ 85 h 117"/>
                <a:gd name="T2" fmla="*/ 0 w 98"/>
                <a:gd name="T3" fmla="*/ 58 h 117"/>
                <a:gd name="T4" fmla="*/ 3 w 98"/>
                <a:gd name="T5" fmla="*/ 31 h 117"/>
                <a:gd name="T6" fmla="*/ 49 w 98"/>
                <a:gd name="T7" fmla="*/ 0 h 117"/>
                <a:gd name="T8" fmla="*/ 95 w 98"/>
                <a:gd name="T9" fmla="*/ 31 h 117"/>
                <a:gd name="T10" fmla="*/ 98 w 98"/>
                <a:gd name="T11" fmla="*/ 64 h 117"/>
                <a:gd name="T12" fmla="*/ 96 w 98"/>
                <a:gd name="T13" fmla="*/ 66 h 117"/>
                <a:gd name="T14" fmla="*/ 27 w 98"/>
                <a:gd name="T15" fmla="*/ 66 h 117"/>
                <a:gd name="T16" fmla="*/ 26 w 98"/>
                <a:gd name="T17" fmla="*/ 68 h 117"/>
                <a:gd name="T18" fmla="*/ 27 w 98"/>
                <a:gd name="T19" fmla="*/ 76 h 117"/>
                <a:gd name="T20" fmla="*/ 52 w 98"/>
                <a:gd name="T21" fmla="*/ 93 h 117"/>
                <a:gd name="T22" fmla="*/ 79 w 98"/>
                <a:gd name="T23" fmla="*/ 83 h 117"/>
                <a:gd name="T24" fmla="*/ 82 w 98"/>
                <a:gd name="T25" fmla="*/ 82 h 117"/>
                <a:gd name="T26" fmla="*/ 96 w 98"/>
                <a:gd name="T27" fmla="*/ 94 h 117"/>
                <a:gd name="T28" fmla="*/ 96 w 98"/>
                <a:gd name="T29" fmla="*/ 98 h 117"/>
                <a:gd name="T30" fmla="*/ 50 w 98"/>
                <a:gd name="T31" fmla="*/ 117 h 117"/>
                <a:gd name="T32" fmla="*/ 4 w 98"/>
                <a:gd name="T33" fmla="*/ 85 h 117"/>
                <a:gd name="T34" fmla="*/ 71 w 98"/>
                <a:gd name="T35" fmla="*/ 36 h 117"/>
                <a:gd name="T36" fmla="*/ 49 w 98"/>
                <a:gd name="T37" fmla="*/ 22 h 117"/>
                <a:gd name="T38" fmla="*/ 27 w 98"/>
                <a:gd name="T39" fmla="*/ 36 h 117"/>
                <a:gd name="T40" fmla="*/ 26 w 98"/>
                <a:gd name="T41" fmla="*/ 46 h 117"/>
                <a:gd name="T42" fmla="*/ 27 w 98"/>
                <a:gd name="T43" fmla="*/ 47 h 117"/>
                <a:gd name="T44" fmla="*/ 71 w 98"/>
                <a:gd name="T45" fmla="*/ 47 h 117"/>
                <a:gd name="T46" fmla="*/ 72 w 98"/>
                <a:gd name="T47" fmla="*/ 46 h 117"/>
                <a:gd name="T48" fmla="*/ 71 w 98"/>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8" y="46"/>
                    <a:pt x="98" y="64"/>
                  </a:cubicBezTo>
                  <a:cubicBezTo>
                    <a:pt x="98" y="66"/>
                    <a:pt x="98" y="66"/>
                    <a:pt x="96" y="66"/>
                  </a:cubicBezTo>
                  <a:cubicBezTo>
                    <a:pt x="27" y="66"/>
                    <a:pt x="27" y="66"/>
                    <a:pt x="27" y="66"/>
                  </a:cubicBezTo>
                  <a:cubicBezTo>
                    <a:pt x="26" y="66"/>
                    <a:pt x="26" y="67"/>
                    <a:pt x="26" y="68"/>
                  </a:cubicBezTo>
                  <a:cubicBezTo>
                    <a:pt x="26" y="71"/>
                    <a:pt x="26"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6" y="109"/>
                    <a:pt x="71" y="117"/>
                    <a:pt x="50" y="117"/>
                  </a:cubicBezTo>
                  <a:cubicBezTo>
                    <a:pt x="26"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0" name="Freeform 38"/>
            <p:cNvSpPr>
              <a:spLocks noEditPoints="1"/>
            </p:cNvSpPr>
            <p:nvPr userDrawn="1"/>
          </p:nvSpPr>
          <p:spPr bwMode="auto">
            <a:xfrm>
              <a:off x="7439584" y="1492997"/>
              <a:ext cx="177734" cy="208734"/>
            </a:xfrm>
            <a:custGeom>
              <a:avLst/>
              <a:gdLst>
                <a:gd name="T0" fmla="*/ 3 w 99"/>
                <a:gd name="T1" fmla="*/ 86 h 117"/>
                <a:gd name="T2" fmla="*/ 0 w 99"/>
                <a:gd name="T3" fmla="*/ 58 h 117"/>
                <a:gd name="T4" fmla="*/ 3 w 99"/>
                <a:gd name="T5" fmla="*/ 31 h 117"/>
                <a:gd name="T6" fmla="*/ 49 w 99"/>
                <a:gd name="T7" fmla="*/ 0 h 117"/>
                <a:gd name="T8" fmla="*/ 95 w 99"/>
                <a:gd name="T9" fmla="*/ 31 h 117"/>
                <a:gd name="T10" fmla="*/ 99 w 99"/>
                <a:gd name="T11" fmla="*/ 58 h 117"/>
                <a:gd name="T12" fmla="*/ 95 w 99"/>
                <a:gd name="T13" fmla="*/ 86 h 117"/>
                <a:gd name="T14" fmla="*/ 49 w 99"/>
                <a:gd name="T15" fmla="*/ 117 h 117"/>
                <a:gd name="T16" fmla="*/ 3 w 99"/>
                <a:gd name="T17" fmla="*/ 86 h 117"/>
                <a:gd name="T18" fmla="*/ 70 w 99"/>
                <a:gd name="T19" fmla="*/ 79 h 117"/>
                <a:gd name="T20" fmla="*/ 73 w 99"/>
                <a:gd name="T21" fmla="*/ 58 h 117"/>
                <a:gd name="T22" fmla="*/ 70 w 99"/>
                <a:gd name="T23" fmla="*/ 38 h 117"/>
                <a:gd name="T24" fmla="*/ 49 w 99"/>
                <a:gd name="T25" fmla="*/ 23 h 117"/>
                <a:gd name="T26" fmla="*/ 28 w 99"/>
                <a:gd name="T27" fmla="*/ 38 h 117"/>
                <a:gd name="T28" fmla="*/ 26 w 99"/>
                <a:gd name="T29" fmla="*/ 58 h 117"/>
                <a:gd name="T30" fmla="*/ 28 w 99"/>
                <a:gd name="T31" fmla="*/ 79 h 117"/>
                <a:gd name="T32" fmla="*/ 49 w 99"/>
                <a:gd name="T33" fmla="*/ 93 h 117"/>
                <a:gd name="T34" fmla="*/ 70 w 99"/>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17">
                  <a:moveTo>
                    <a:pt x="3" y="86"/>
                  </a:moveTo>
                  <a:cubicBezTo>
                    <a:pt x="1" y="78"/>
                    <a:pt x="0" y="70"/>
                    <a:pt x="0" y="58"/>
                  </a:cubicBezTo>
                  <a:cubicBezTo>
                    <a:pt x="0" y="46"/>
                    <a:pt x="1" y="38"/>
                    <a:pt x="3" y="31"/>
                  </a:cubicBezTo>
                  <a:cubicBezTo>
                    <a:pt x="10" y="11"/>
                    <a:pt x="27" y="0"/>
                    <a:pt x="49" y="0"/>
                  </a:cubicBezTo>
                  <a:cubicBezTo>
                    <a:pt x="72" y="0"/>
                    <a:pt x="89" y="11"/>
                    <a:pt x="95" y="31"/>
                  </a:cubicBezTo>
                  <a:cubicBezTo>
                    <a:pt x="98" y="38"/>
                    <a:pt x="99" y="46"/>
                    <a:pt x="99" y="58"/>
                  </a:cubicBezTo>
                  <a:cubicBezTo>
                    <a:pt x="99" y="70"/>
                    <a:pt x="98" y="78"/>
                    <a:pt x="95" y="86"/>
                  </a:cubicBezTo>
                  <a:cubicBezTo>
                    <a:pt x="89" y="105"/>
                    <a:pt x="72" y="117"/>
                    <a:pt x="49" y="117"/>
                  </a:cubicBezTo>
                  <a:cubicBezTo>
                    <a:pt x="27" y="117"/>
                    <a:pt x="10" y="105"/>
                    <a:pt x="3" y="86"/>
                  </a:cubicBezTo>
                  <a:close/>
                  <a:moveTo>
                    <a:pt x="70" y="79"/>
                  </a:moveTo>
                  <a:cubicBezTo>
                    <a:pt x="72" y="73"/>
                    <a:pt x="73" y="68"/>
                    <a:pt x="73" y="58"/>
                  </a:cubicBezTo>
                  <a:cubicBezTo>
                    <a:pt x="73" y="49"/>
                    <a:pt x="72" y="44"/>
                    <a:pt x="70" y="38"/>
                  </a:cubicBezTo>
                  <a:cubicBezTo>
                    <a:pt x="67" y="28"/>
                    <a:pt x="60" y="23"/>
                    <a:pt x="49" y="23"/>
                  </a:cubicBezTo>
                  <a:cubicBezTo>
                    <a:pt x="39" y="23"/>
                    <a:pt x="32" y="28"/>
                    <a:pt x="28" y="38"/>
                  </a:cubicBezTo>
                  <a:cubicBezTo>
                    <a:pt x="27" y="44"/>
                    <a:pt x="26" y="49"/>
                    <a:pt x="26" y="58"/>
                  </a:cubicBezTo>
                  <a:cubicBezTo>
                    <a:pt x="26" y="68"/>
                    <a:pt x="27" y="73"/>
                    <a:pt x="28" y="79"/>
                  </a:cubicBezTo>
                  <a:cubicBezTo>
                    <a:pt x="32" y="88"/>
                    <a:pt x="39"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1" name="Freeform 39"/>
            <p:cNvSpPr>
              <a:spLocks/>
            </p:cNvSpPr>
            <p:nvPr userDrawn="1"/>
          </p:nvSpPr>
          <p:spPr bwMode="auto">
            <a:xfrm>
              <a:off x="7642118"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3"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2" name="Freeform 40"/>
            <p:cNvSpPr>
              <a:spLocks/>
            </p:cNvSpPr>
            <p:nvPr userDrawn="1"/>
          </p:nvSpPr>
          <p:spPr bwMode="auto">
            <a:xfrm>
              <a:off x="7826052" y="1414463"/>
              <a:ext cx="171534" cy="287267"/>
            </a:xfrm>
            <a:custGeom>
              <a:avLst/>
              <a:gdLst>
                <a:gd name="T0" fmla="*/ 1 w 96"/>
                <a:gd name="T1" fmla="*/ 138 h 161"/>
                <a:gd name="T2" fmla="*/ 18 w 96"/>
                <a:gd name="T3" fmla="*/ 126 h 161"/>
                <a:gd name="T4" fmla="*/ 21 w 96"/>
                <a:gd name="T5" fmla="*/ 126 h 161"/>
                <a:gd name="T6" fmla="*/ 42 w 96"/>
                <a:gd name="T7" fmla="*/ 136 h 161"/>
                <a:gd name="T8" fmla="*/ 68 w 96"/>
                <a:gd name="T9" fmla="*/ 105 h 161"/>
                <a:gd name="T10" fmla="*/ 68 w 96"/>
                <a:gd name="T11" fmla="*/ 3 h 161"/>
                <a:gd name="T12" fmla="*/ 71 w 96"/>
                <a:gd name="T13" fmla="*/ 0 h 161"/>
                <a:gd name="T14" fmla="*/ 93 w 96"/>
                <a:gd name="T15" fmla="*/ 0 h 161"/>
                <a:gd name="T16" fmla="*/ 96 w 96"/>
                <a:gd name="T17" fmla="*/ 3 h 161"/>
                <a:gd name="T18" fmla="*/ 96 w 96"/>
                <a:gd name="T19" fmla="*/ 105 h 161"/>
                <a:gd name="T20" fmla="*/ 41 w 96"/>
                <a:gd name="T21" fmla="*/ 161 h 161"/>
                <a:gd name="T22" fmla="*/ 0 w 96"/>
                <a:gd name="T23" fmla="*/ 142 h 161"/>
                <a:gd name="T24" fmla="*/ 1 w 96"/>
                <a:gd name="T25" fmla="*/ 1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61">
                  <a:moveTo>
                    <a:pt x="1" y="138"/>
                  </a:moveTo>
                  <a:cubicBezTo>
                    <a:pt x="18" y="126"/>
                    <a:pt x="18" y="126"/>
                    <a:pt x="18" y="126"/>
                  </a:cubicBezTo>
                  <a:cubicBezTo>
                    <a:pt x="19" y="125"/>
                    <a:pt x="20" y="125"/>
                    <a:pt x="21" y="126"/>
                  </a:cubicBezTo>
                  <a:cubicBezTo>
                    <a:pt x="25" y="131"/>
                    <a:pt x="33" y="136"/>
                    <a:pt x="42" y="136"/>
                  </a:cubicBezTo>
                  <a:cubicBezTo>
                    <a:pt x="59" y="136"/>
                    <a:pt x="68" y="126"/>
                    <a:pt x="68" y="105"/>
                  </a:cubicBezTo>
                  <a:cubicBezTo>
                    <a:pt x="68" y="3"/>
                    <a:pt x="68" y="3"/>
                    <a:pt x="68" y="3"/>
                  </a:cubicBezTo>
                  <a:cubicBezTo>
                    <a:pt x="68" y="1"/>
                    <a:pt x="69" y="0"/>
                    <a:pt x="71" y="0"/>
                  </a:cubicBezTo>
                  <a:cubicBezTo>
                    <a:pt x="93" y="0"/>
                    <a:pt x="93" y="0"/>
                    <a:pt x="93" y="0"/>
                  </a:cubicBezTo>
                  <a:cubicBezTo>
                    <a:pt x="95" y="0"/>
                    <a:pt x="96" y="1"/>
                    <a:pt x="96" y="3"/>
                  </a:cubicBezTo>
                  <a:cubicBezTo>
                    <a:pt x="96" y="105"/>
                    <a:pt x="96" y="105"/>
                    <a:pt x="96" y="105"/>
                  </a:cubicBezTo>
                  <a:cubicBezTo>
                    <a:pt x="96" y="141"/>
                    <a:pt x="75" y="161"/>
                    <a:pt x="41" y="161"/>
                  </a:cubicBezTo>
                  <a:cubicBezTo>
                    <a:pt x="23" y="161"/>
                    <a:pt x="7" y="152"/>
                    <a:pt x="0" y="142"/>
                  </a:cubicBezTo>
                  <a:cubicBezTo>
                    <a:pt x="0" y="140"/>
                    <a:pt x="0" y="139"/>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3" name="Freeform 41"/>
            <p:cNvSpPr>
              <a:spLocks noEditPoints="1"/>
            </p:cNvSpPr>
            <p:nvPr userDrawn="1"/>
          </p:nvSpPr>
          <p:spPr bwMode="auto">
            <a:xfrm>
              <a:off x="8034786"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8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8" y="66"/>
                    <a:pt x="48" y="66"/>
                    <a:pt x="48"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4" name="Freeform 42"/>
            <p:cNvSpPr>
              <a:spLocks noEditPoints="1"/>
            </p:cNvSpPr>
            <p:nvPr userDrawn="1"/>
          </p:nvSpPr>
          <p:spPr bwMode="auto">
            <a:xfrm>
              <a:off x="8249720" y="1492997"/>
              <a:ext cx="173600" cy="279001"/>
            </a:xfrm>
            <a:custGeom>
              <a:avLst/>
              <a:gdLst>
                <a:gd name="T0" fmla="*/ 2 w 98"/>
                <a:gd name="T1" fmla="*/ 156 h 156"/>
                <a:gd name="T2" fmla="*/ 0 w 98"/>
                <a:gd name="T3" fmla="*/ 153 h 156"/>
                <a:gd name="T4" fmla="*/ 0 w 98"/>
                <a:gd name="T5" fmla="*/ 5 h 156"/>
                <a:gd name="T6" fmla="*/ 2 w 98"/>
                <a:gd name="T7" fmla="*/ 2 h 156"/>
                <a:gd name="T8" fmla="*/ 24 w 98"/>
                <a:gd name="T9" fmla="*/ 2 h 156"/>
                <a:gd name="T10" fmla="*/ 26 w 98"/>
                <a:gd name="T11" fmla="*/ 5 h 156"/>
                <a:gd name="T12" fmla="*/ 26 w 98"/>
                <a:gd name="T13" fmla="*/ 13 h 156"/>
                <a:gd name="T14" fmla="*/ 26 w 98"/>
                <a:gd name="T15" fmla="*/ 13 h 156"/>
                <a:gd name="T16" fmla="*/ 56 w 98"/>
                <a:gd name="T17" fmla="*/ 0 h 156"/>
                <a:gd name="T18" fmla="*/ 94 w 98"/>
                <a:gd name="T19" fmla="*/ 27 h 156"/>
                <a:gd name="T20" fmla="*/ 98 w 98"/>
                <a:gd name="T21" fmla="*/ 58 h 156"/>
                <a:gd name="T22" fmla="*/ 94 w 98"/>
                <a:gd name="T23" fmla="*/ 90 h 156"/>
                <a:gd name="T24" fmla="*/ 56 w 98"/>
                <a:gd name="T25" fmla="*/ 117 h 156"/>
                <a:gd name="T26" fmla="*/ 26 w 98"/>
                <a:gd name="T27" fmla="*/ 103 h 156"/>
                <a:gd name="T28" fmla="*/ 26 w 98"/>
                <a:gd name="T29" fmla="*/ 103 h 156"/>
                <a:gd name="T30" fmla="*/ 26 w 98"/>
                <a:gd name="T31" fmla="*/ 153 h 156"/>
                <a:gd name="T32" fmla="*/ 24 w 98"/>
                <a:gd name="T33" fmla="*/ 156 h 156"/>
                <a:gd name="T34" fmla="*/ 2 w 98"/>
                <a:gd name="T35" fmla="*/ 156 h 156"/>
                <a:gd name="T36" fmla="*/ 70 w 98"/>
                <a:gd name="T37" fmla="*/ 79 h 156"/>
                <a:gd name="T38" fmla="*/ 72 w 98"/>
                <a:gd name="T39" fmla="*/ 58 h 156"/>
                <a:gd name="T40" fmla="*/ 70 w 98"/>
                <a:gd name="T41" fmla="*/ 37 h 156"/>
                <a:gd name="T42" fmla="*/ 49 w 98"/>
                <a:gd name="T43" fmla="*/ 23 h 156"/>
                <a:gd name="T44" fmla="*/ 28 w 98"/>
                <a:gd name="T45" fmla="*/ 37 h 156"/>
                <a:gd name="T46" fmla="*/ 26 w 98"/>
                <a:gd name="T47" fmla="*/ 58 h 156"/>
                <a:gd name="T48" fmla="*/ 28 w 98"/>
                <a:gd name="T49" fmla="*/ 79 h 156"/>
                <a:gd name="T50" fmla="*/ 49 w 98"/>
                <a:gd name="T51" fmla="*/ 93 h 156"/>
                <a:gd name="T52" fmla="*/ 70 w 98"/>
                <a:gd name="T53" fmla="*/ 7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56">
                  <a:moveTo>
                    <a:pt x="2" y="156"/>
                  </a:moveTo>
                  <a:cubicBezTo>
                    <a:pt x="1" y="156"/>
                    <a:pt x="0" y="155"/>
                    <a:pt x="0" y="153"/>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5"/>
                    <a:pt x="41" y="0"/>
                    <a:pt x="56" y="0"/>
                  </a:cubicBezTo>
                  <a:cubicBezTo>
                    <a:pt x="75" y="0"/>
                    <a:pt x="89" y="9"/>
                    <a:pt x="94" y="27"/>
                  </a:cubicBezTo>
                  <a:cubicBezTo>
                    <a:pt x="97" y="35"/>
                    <a:pt x="98" y="43"/>
                    <a:pt x="98" y="58"/>
                  </a:cubicBezTo>
                  <a:cubicBezTo>
                    <a:pt x="98" y="73"/>
                    <a:pt x="97" y="81"/>
                    <a:pt x="94" y="90"/>
                  </a:cubicBezTo>
                  <a:cubicBezTo>
                    <a:pt x="89" y="107"/>
                    <a:pt x="75" y="117"/>
                    <a:pt x="56" y="117"/>
                  </a:cubicBezTo>
                  <a:cubicBezTo>
                    <a:pt x="41" y="117"/>
                    <a:pt x="31" y="111"/>
                    <a:pt x="26" y="103"/>
                  </a:cubicBezTo>
                  <a:cubicBezTo>
                    <a:pt x="26" y="103"/>
                    <a:pt x="26" y="103"/>
                    <a:pt x="26" y="103"/>
                  </a:cubicBezTo>
                  <a:cubicBezTo>
                    <a:pt x="26" y="153"/>
                    <a:pt x="26" y="153"/>
                    <a:pt x="26" y="153"/>
                  </a:cubicBezTo>
                  <a:cubicBezTo>
                    <a:pt x="26" y="155"/>
                    <a:pt x="25" y="156"/>
                    <a:pt x="24" y="156"/>
                  </a:cubicBezTo>
                  <a:lnTo>
                    <a:pt x="2" y="156"/>
                  </a:lnTo>
                  <a:close/>
                  <a:moveTo>
                    <a:pt x="70" y="79"/>
                  </a:moveTo>
                  <a:cubicBezTo>
                    <a:pt x="71" y="74"/>
                    <a:pt x="72" y="68"/>
                    <a:pt x="72" y="58"/>
                  </a:cubicBezTo>
                  <a:cubicBezTo>
                    <a:pt x="72" y="48"/>
                    <a:pt x="71" y="42"/>
                    <a:pt x="70" y="37"/>
                  </a:cubicBezTo>
                  <a:cubicBezTo>
                    <a:pt x="67" y="28"/>
                    <a:pt x="60" y="23"/>
                    <a:pt x="49" y="23"/>
                  </a:cubicBezTo>
                  <a:cubicBezTo>
                    <a:pt x="38" y="23"/>
                    <a:pt x="31" y="28"/>
                    <a:pt x="28" y="37"/>
                  </a:cubicBezTo>
                  <a:cubicBezTo>
                    <a:pt x="27" y="42"/>
                    <a:pt x="26" y="48"/>
                    <a:pt x="26" y="58"/>
                  </a:cubicBezTo>
                  <a:cubicBezTo>
                    <a:pt x="26" y="68"/>
                    <a:pt x="27" y="74"/>
                    <a:pt x="28" y="79"/>
                  </a:cubicBezTo>
                  <a:cubicBezTo>
                    <a:pt x="31" y="88"/>
                    <a:pt x="38"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5" name="Freeform 43"/>
            <p:cNvSpPr>
              <a:spLocks noEditPoints="1"/>
            </p:cNvSpPr>
            <p:nvPr userDrawn="1"/>
          </p:nvSpPr>
          <p:spPr bwMode="auto">
            <a:xfrm>
              <a:off x="8456387" y="1492997"/>
              <a:ext cx="165334" cy="208734"/>
            </a:xfrm>
            <a:custGeom>
              <a:avLst/>
              <a:gdLst>
                <a:gd name="T0" fmla="*/ 72 w 93"/>
                <a:gd name="T1" fmla="*/ 114 h 117"/>
                <a:gd name="T2" fmla="*/ 69 w 93"/>
                <a:gd name="T3" fmla="*/ 112 h 117"/>
                <a:gd name="T4" fmla="*/ 69 w 93"/>
                <a:gd name="T5" fmla="*/ 104 h 117"/>
                <a:gd name="T6" fmla="*/ 69 w 93"/>
                <a:gd name="T7" fmla="*/ 104 h 117"/>
                <a:gd name="T8" fmla="*/ 38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9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2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2" y="114"/>
                  </a:moveTo>
                  <a:cubicBezTo>
                    <a:pt x="70" y="114"/>
                    <a:pt x="69" y="113"/>
                    <a:pt x="69" y="112"/>
                  </a:cubicBezTo>
                  <a:cubicBezTo>
                    <a:pt x="69" y="104"/>
                    <a:pt x="69" y="104"/>
                    <a:pt x="69" y="104"/>
                  </a:cubicBezTo>
                  <a:cubicBezTo>
                    <a:pt x="69" y="104"/>
                    <a:pt x="69" y="104"/>
                    <a:pt x="69" y="104"/>
                  </a:cubicBezTo>
                  <a:cubicBezTo>
                    <a:pt x="64" y="111"/>
                    <a:pt x="53" y="117"/>
                    <a:pt x="38"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9"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2"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6" name="Freeform 44"/>
            <p:cNvSpPr>
              <a:spLocks/>
            </p:cNvSpPr>
            <p:nvPr userDrawn="1"/>
          </p:nvSpPr>
          <p:spPr bwMode="auto">
            <a:xfrm>
              <a:off x="8669254" y="1492997"/>
              <a:ext cx="169467"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7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2"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7" y="13"/>
                    <a:pt x="27" y="13"/>
                    <a:pt x="27"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7" name="Freeform 45"/>
            <p:cNvSpPr>
              <a:spLocks/>
            </p:cNvSpPr>
            <p:nvPr userDrawn="1"/>
          </p:nvSpPr>
          <p:spPr bwMode="auto">
            <a:xfrm>
              <a:off x="900632" y="1414463"/>
              <a:ext cx="250067" cy="283134"/>
            </a:xfrm>
            <a:custGeom>
              <a:avLst/>
              <a:gdLst>
                <a:gd name="T0" fmla="*/ 0 w 140"/>
                <a:gd name="T1" fmla="*/ 3 h 158"/>
                <a:gd name="T2" fmla="*/ 2 w 140"/>
                <a:gd name="T3" fmla="*/ 0 h 158"/>
                <a:gd name="T4" fmla="*/ 23 w 140"/>
                <a:gd name="T5" fmla="*/ 0 h 158"/>
                <a:gd name="T6" fmla="*/ 27 w 140"/>
                <a:gd name="T7" fmla="*/ 3 h 158"/>
                <a:gd name="T8" fmla="*/ 70 w 140"/>
                <a:gd name="T9" fmla="*/ 100 h 158"/>
                <a:gd name="T10" fmla="*/ 71 w 140"/>
                <a:gd name="T11" fmla="*/ 100 h 158"/>
                <a:gd name="T12" fmla="*/ 113 w 140"/>
                <a:gd name="T13" fmla="*/ 3 h 158"/>
                <a:gd name="T14" fmla="*/ 117 w 140"/>
                <a:gd name="T15" fmla="*/ 0 h 158"/>
                <a:gd name="T16" fmla="*/ 138 w 140"/>
                <a:gd name="T17" fmla="*/ 0 h 158"/>
                <a:gd name="T18" fmla="*/ 140 w 140"/>
                <a:gd name="T19" fmla="*/ 3 h 158"/>
                <a:gd name="T20" fmla="*/ 140 w 140"/>
                <a:gd name="T21" fmla="*/ 156 h 158"/>
                <a:gd name="T22" fmla="*/ 138 w 140"/>
                <a:gd name="T23" fmla="*/ 158 h 158"/>
                <a:gd name="T24" fmla="*/ 118 w 140"/>
                <a:gd name="T25" fmla="*/ 158 h 158"/>
                <a:gd name="T26" fmla="*/ 115 w 140"/>
                <a:gd name="T27" fmla="*/ 156 h 158"/>
                <a:gd name="T28" fmla="*/ 115 w 140"/>
                <a:gd name="T29" fmla="*/ 59 h 158"/>
                <a:gd name="T30" fmla="*/ 114 w 140"/>
                <a:gd name="T31" fmla="*/ 59 h 158"/>
                <a:gd name="T32" fmla="*/ 81 w 140"/>
                <a:gd name="T33" fmla="*/ 133 h 158"/>
                <a:gd name="T34" fmla="*/ 77 w 140"/>
                <a:gd name="T35" fmla="*/ 136 h 158"/>
                <a:gd name="T36" fmla="*/ 63 w 140"/>
                <a:gd name="T37" fmla="*/ 136 h 158"/>
                <a:gd name="T38" fmla="*/ 59 w 140"/>
                <a:gd name="T39" fmla="*/ 133 h 158"/>
                <a:gd name="T40" fmla="*/ 25 w 140"/>
                <a:gd name="T41" fmla="*/ 59 h 158"/>
                <a:gd name="T42" fmla="*/ 25 w 140"/>
                <a:gd name="T43" fmla="*/ 59 h 158"/>
                <a:gd name="T44" fmla="*/ 25 w 140"/>
                <a:gd name="T45" fmla="*/ 156 h 158"/>
                <a:gd name="T46" fmla="*/ 22 w 140"/>
                <a:gd name="T47" fmla="*/ 158 h 158"/>
                <a:gd name="T48" fmla="*/ 2 w 140"/>
                <a:gd name="T49" fmla="*/ 158 h 158"/>
                <a:gd name="T50" fmla="*/ 0 w 140"/>
                <a:gd name="T51" fmla="*/ 156 h 158"/>
                <a:gd name="T52" fmla="*/ 0 w 140"/>
                <a:gd name="T53"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158">
                  <a:moveTo>
                    <a:pt x="0" y="3"/>
                  </a:moveTo>
                  <a:cubicBezTo>
                    <a:pt x="0" y="1"/>
                    <a:pt x="1" y="0"/>
                    <a:pt x="2" y="0"/>
                  </a:cubicBezTo>
                  <a:cubicBezTo>
                    <a:pt x="23" y="0"/>
                    <a:pt x="23" y="0"/>
                    <a:pt x="23" y="0"/>
                  </a:cubicBezTo>
                  <a:cubicBezTo>
                    <a:pt x="25" y="0"/>
                    <a:pt x="26" y="1"/>
                    <a:pt x="27" y="3"/>
                  </a:cubicBezTo>
                  <a:cubicBezTo>
                    <a:pt x="70" y="100"/>
                    <a:pt x="70" y="100"/>
                    <a:pt x="70" y="100"/>
                  </a:cubicBezTo>
                  <a:cubicBezTo>
                    <a:pt x="71" y="100"/>
                    <a:pt x="71" y="100"/>
                    <a:pt x="71" y="100"/>
                  </a:cubicBezTo>
                  <a:cubicBezTo>
                    <a:pt x="113" y="3"/>
                    <a:pt x="113" y="3"/>
                    <a:pt x="113" y="3"/>
                  </a:cubicBezTo>
                  <a:cubicBezTo>
                    <a:pt x="114" y="1"/>
                    <a:pt x="115" y="0"/>
                    <a:pt x="117" y="0"/>
                  </a:cubicBezTo>
                  <a:cubicBezTo>
                    <a:pt x="138" y="0"/>
                    <a:pt x="138" y="0"/>
                    <a:pt x="138" y="0"/>
                  </a:cubicBezTo>
                  <a:cubicBezTo>
                    <a:pt x="139" y="0"/>
                    <a:pt x="140" y="1"/>
                    <a:pt x="140" y="3"/>
                  </a:cubicBezTo>
                  <a:cubicBezTo>
                    <a:pt x="140" y="156"/>
                    <a:pt x="140" y="156"/>
                    <a:pt x="140" y="156"/>
                  </a:cubicBezTo>
                  <a:cubicBezTo>
                    <a:pt x="140" y="157"/>
                    <a:pt x="139" y="158"/>
                    <a:pt x="138" y="158"/>
                  </a:cubicBezTo>
                  <a:cubicBezTo>
                    <a:pt x="118" y="158"/>
                    <a:pt x="118" y="158"/>
                    <a:pt x="118" y="158"/>
                  </a:cubicBezTo>
                  <a:cubicBezTo>
                    <a:pt x="116" y="158"/>
                    <a:pt x="115" y="157"/>
                    <a:pt x="115" y="156"/>
                  </a:cubicBezTo>
                  <a:cubicBezTo>
                    <a:pt x="115" y="59"/>
                    <a:pt x="115" y="59"/>
                    <a:pt x="115" y="59"/>
                  </a:cubicBezTo>
                  <a:cubicBezTo>
                    <a:pt x="114" y="59"/>
                    <a:pt x="114" y="59"/>
                    <a:pt x="114" y="59"/>
                  </a:cubicBezTo>
                  <a:cubicBezTo>
                    <a:pt x="81" y="133"/>
                    <a:pt x="81" y="133"/>
                    <a:pt x="81" y="133"/>
                  </a:cubicBezTo>
                  <a:cubicBezTo>
                    <a:pt x="80" y="136"/>
                    <a:pt x="79" y="136"/>
                    <a:pt x="77" y="136"/>
                  </a:cubicBezTo>
                  <a:cubicBezTo>
                    <a:pt x="63" y="136"/>
                    <a:pt x="63" y="136"/>
                    <a:pt x="63" y="136"/>
                  </a:cubicBezTo>
                  <a:cubicBezTo>
                    <a:pt x="61" y="136"/>
                    <a:pt x="60" y="136"/>
                    <a:pt x="59" y="133"/>
                  </a:cubicBezTo>
                  <a:cubicBezTo>
                    <a:pt x="25" y="59"/>
                    <a:pt x="25" y="59"/>
                    <a:pt x="25" y="59"/>
                  </a:cubicBezTo>
                  <a:cubicBezTo>
                    <a:pt x="25" y="59"/>
                    <a:pt x="25" y="59"/>
                    <a:pt x="25" y="59"/>
                  </a:cubicBezTo>
                  <a:cubicBezTo>
                    <a:pt x="25" y="156"/>
                    <a:pt x="25" y="156"/>
                    <a:pt x="25" y="156"/>
                  </a:cubicBezTo>
                  <a:cubicBezTo>
                    <a:pt x="25" y="157"/>
                    <a:pt x="24" y="158"/>
                    <a:pt x="22"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8" name="Freeform 46"/>
            <p:cNvSpPr>
              <a:spLocks noEditPoints="1"/>
            </p:cNvSpPr>
            <p:nvPr userDrawn="1"/>
          </p:nvSpPr>
          <p:spPr bwMode="auto">
            <a:xfrm>
              <a:off x="1202367" y="1414463"/>
              <a:ext cx="45467" cy="283134"/>
            </a:xfrm>
            <a:custGeom>
              <a:avLst/>
              <a:gdLst>
                <a:gd name="T0" fmla="*/ 2 w 26"/>
                <a:gd name="T1" fmla="*/ 25 h 158"/>
                <a:gd name="T2" fmla="*/ 0 w 26"/>
                <a:gd name="T3" fmla="*/ 23 h 158"/>
                <a:gd name="T4" fmla="*/ 0 w 26"/>
                <a:gd name="T5" fmla="*/ 3 h 158"/>
                <a:gd name="T6" fmla="*/ 2 w 26"/>
                <a:gd name="T7" fmla="*/ 0 h 158"/>
                <a:gd name="T8" fmla="*/ 24 w 26"/>
                <a:gd name="T9" fmla="*/ 0 h 158"/>
                <a:gd name="T10" fmla="*/ 26 w 26"/>
                <a:gd name="T11" fmla="*/ 3 h 158"/>
                <a:gd name="T12" fmla="*/ 26 w 26"/>
                <a:gd name="T13" fmla="*/ 23 h 158"/>
                <a:gd name="T14" fmla="*/ 24 w 26"/>
                <a:gd name="T15" fmla="*/ 25 h 158"/>
                <a:gd name="T16" fmla="*/ 2 w 26"/>
                <a:gd name="T17" fmla="*/ 25 h 158"/>
                <a:gd name="T18" fmla="*/ 2 w 26"/>
                <a:gd name="T19" fmla="*/ 158 h 158"/>
                <a:gd name="T20" fmla="*/ 0 w 26"/>
                <a:gd name="T21" fmla="*/ 156 h 158"/>
                <a:gd name="T22" fmla="*/ 0 w 26"/>
                <a:gd name="T23" fmla="*/ 49 h 158"/>
                <a:gd name="T24" fmla="*/ 2 w 26"/>
                <a:gd name="T25" fmla="*/ 46 h 158"/>
                <a:gd name="T26" fmla="*/ 24 w 26"/>
                <a:gd name="T27" fmla="*/ 46 h 158"/>
                <a:gd name="T28" fmla="*/ 26 w 26"/>
                <a:gd name="T29" fmla="*/ 49 h 158"/>
                <a:gd name="T30" fmla="*/ 26 w 26"/>
                <a:gd name="T31" fmla="*/ 156 h 158"/>
                <a:gd name="T32" fmla="*/ 24 w 26"/>
                <a:gd name="T33" fmla="*/ 158 h 158"/>
                <a:gd name="T34" fmla="*/ 2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2" y="25"/>
                  </a:moveTo>
                  <a:cubicBezTo>
                    <a:pt x="1" y="25"/>
                    <a:pt x="0" y="24"/>
                    <a:pt x="0" y="23"/>
                  </a:cubicBezTo>
                  <a:cubicBezTo>
                    <a:pt x="0" y="3"/>
                    <a:pt x="0" y="3"/>
                    <a:pt x="0" y="3"/>
                  </a:cubicBezTo>
                  <a:cubicBezTo>
                    <a:pt x="0" y="1"/>
                    <a:pt x="1" y="0"/>
                    <a:pt x="2" y="0"/>
                  </a:cubicBezTo>
                  <a:cubicBezTo>
                    <a:pt x="24" y="0"/>
                    <a:pt x="24" y="0"/>
                    <a:pt x="24" y="0"/>
                  </a:cubicBezTo>
                  <a:cubicBezTo>
                    <a:pt x="25" y="0"/>
                    <a:pt x="26" y="1"/>
                    <a:pt x="26" y="3"/>
                  </a:cubicBezTo>
                  <a:cubicBezTo>
                    <a:pt x="26" y="23"/>
                    <a:pt x="26" y="23"/>
                    <a:pt x="26" y="23"/>
                  </a:cubicBezTo>
                  <a:cubicBezTo>
                    <a:pt x="26" y="24"/>
                    <a:pt x="25" y="25"/>
                    <a:pt x="24" y="25"/>
                  </a:cubicBezTo>
                  <a:lnTo>
                    <a:pt x="2" y="25"/>
                  </a:lnTo>
                  <a:close/>
                  <a:moveTo>
                    <a:pt x="2" y="158"/>
                  </a:moveTo>
                  <a:cubicBezTo>
                    <a:pt x="1" y="158"/>
                    <a:pt x="0" y="157"/>
                    <a:pt x="0" y="156"/>
                  </a:cubicBezTo>
                  <a:cubicBezTo>
                    <a:pt x="0" y="49"/>
                    <a:pt x="0" y="49"/>
                    <a:pt x="0" y="49"/>
                  </a:cubicBezTo>
                  <a:cubicBezTo>
                    <a:pt x="0" y="47"/>
                    <a:pt x="1" y="46"/>
                    <a:pt x="2" y="46"/>
                  </a:cubicBezTo>
                  <a:cubicBezTo>
                    <a:pt x="24" y="46"/>
                    <a:pt x="24" y="46"/>
                    <a:pt x="24" y="46"/>
                  </a:cubicBezTo>
                  <a:cubicBezTo>
                    <a:pt x="25" y="46"/>
                    <a:pt x="26" y="47"/>
                    <a:pt x="26" y="49"/>
                  </a:cubicBezTo>
                  <a:cubicBezTo>
                    <a:pt x="26" y="156"/>
                    <a:pt x="26" y="156"/>
                    <a:pt x="26" y="156"/>
                  </a:cubicBezTo>
                  <a:cubicBezTo>
                    <a:pt x="26" y="157"/>
                    <a:pt x="25" y="158"/>
                    <a:pt x="24" y="158"/>
                  </a:cubicBezTo>
                  <a:lnTo>
                    <a:pt x="2"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9" name="Freeform 47"/>
            <p:cNvSpPr>
              <a:spLocks/>
            </p:cNvSpPr>
            <p:nvPr userDrawn="1"/>
          </p:nvSpPr>
          <p:spPr bwMode="auto">
            <a:xfrm>
              <a:off x="1297433" y="1492997"/>
              <a:ext cx="167400"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6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1"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0" name="Freeform 48"/>
            <p:cNvSpPr>
              <a:spLocks noEditPoints="1"/>
            </p:cNvSpPr>
            <p:nvPr userDrawn="1"/>
          </p:nvSpPr>
          <p:spPr bwMode="auto">
            <a:xfrm>
              <a:off x="1512367" y="1414463"/>
              <a:ext cx="45467" cy="283134"/>
            </a:xfrm>
            <a:custGeom>
              <a:avLst/>
              <a:gdLst>
                <a:gd name="T0" fmla="*/ 3 w 26"/>
                <a:gd name="T1" fmla="*/ 25 h 158"/>
                <a:gd name="T2" fmla="*/ 0 w 26"/>
                <a:gd name="T3" fmla="*/ 23 h 158"/>
                <a:gd name="T4" fmla="*/ 0 w 26"/>
                <a:gd name="T5" fmla="*/ 3 h 158"/>
                <a:gd name="T6" fmla="*/ 3 w 26"/>
                <a:gd name="T7" fmla="*/ 0 h 158"/>
                <a:gd name="T8" fmla="*/ 24 w 26"/>
                <a:gd name="T9" fmla="*/ 0 h 158"/>
                <a:gd name="T10" fmla="*/ 26 w 26"/>
                <a:gd name="T11" fmla="*/ 3 h 158"/>
                <a:gd name="T12" fmla="*/ 26 w 26"/>
                <a:gd name="T13" fmla="*/ 23 h 158"/>
                <a:gd name="T14" fmla="*/ 24 w 26"/>
                <a:gd name="T15" fmla="*/ 25 h 158"/>
                <a:gd name="T16" fmla="*/ 3 w 26"/>
                <a:gd name="T17" fmla="*/ 25 h 158"/>
                <a:gd name="T18" fmla="*/ 3 w 26"/>
                <a:gd name="T19" fmla="*/ 158 h 158"/>
                <a:gd name="T20" fmla="*/ 0 w 26"/>
                <a:gd name="T21" fmla="*/ 156 h 158"/>
                <a:gd name="T22" fmla="*/ 0 w 26"/>
                <a:gd name="T23" fmla="*/ 49 h 158"/>
                <a:gd name="T24" fmla="*/ 3 w 26"/>
                <a:gd name="T25" fmla="*/ 46 h 158"/>
                <a:gd name="T26" fmla="*/ 24 w 26"/>
                <a:gd name="T27" fmla="*/ 46 h 158"/>
                <a:gd name="T28" fmla="*/ 26 w 26"/>
                <a:gd name="T29" fmla="*/ 49 h 158"/>
                <a:gd name="T30" fmla="*/ 26 w 26"/>
                <a:gd name="T31" fmla="*/ 156 h 158"/>
                <a:gd name="T32" fmla="*/ 24 w 26"/>
                <a:gd name="T33" fmla="*/ 158 h 158"/>
                <a:gd name="T34" fmla="*/ 3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3" y="25"/>
                  </a:moveTo>
                  <a:cubicBezTo>
                    <a:pt x="1" y="25"/>
                    <a:pt x="0" y="24"/>
                    <a:pt x="0" y="23"/>
                  </a:cubicBezTo>
                  <a:cubicBezTo>
                    <a:pt x="0" y="3"/>
                    <a:pt x="0" y="3"/>
                    <a:pt x="0" y="3"/>
                  </a:cubicBezTo>
                  <a:cubicBezTo>
                    <a:pt x="0" y="1"/>
                    <a:pt x="1" y="0"/>
                    <a:pt x="3" y="0"/>
                  </a:cubicBezTo>
                  <a:cubicBezTo>
                    <a:pt x="24" y="0"/>
                    <a:pt x="24" y="0"/>
                    <a:pt x="24" y="0"/>
                  </a:cubicBezTo>
                  <a:cubicBezTo>
                    <a:pt x="25" y="0"/>
                    <a:pt x="26" y="1"/>
                    <a:pt x="26" y="3"/>
                  </a:cubicBezTo>
                  <a:cubicBezTo>
                    <a:pt x="26" y="23"/>
                    <a:pt x="26" y="23"/>
                    <a:pt x="26" y="23"/>
                  </a:cubicBezTo>
                  <a:cubicBezTo>
                    <a:pt x="26" y="24"/>
                    <a:pt x="25" y="25"/>
                    <a:pt x="24" y="25"/>
                  </a:cubicBezTo>
                  <a:lnTo>
                    <a:pt x="3" y="25"/>
                  </a:lnTo>
                  <a:close/>
                  <a:moveTo>
                    <a:pt x="3" y="158"/>
                  </a:moveTo>
                  <a:cubicBezTo>
                    <a:pt x="1" y="158"/>
                    <a:pt x="0" y="157"/>
                    <a:pt x="0" y="156"/>
                  </a:cubicBezTo>
                  <a:cubicBezTo>
                    <a:pt x="0" y="49"/>
                    <a:pt x="0" y="49"/>
                    <a:pt x="0" y="49"/>
                  </a:cubicBezTo>
                  <a:cubicBezTo>
                    <a:pt x="0" y="47"/>
                    <a:pt x="1" y="46"/>
                    <a:pt x="3" y="46"/>
                  </a:cubicBezTo>
                  <a:cubicBezTo>
                    <a:pt x="24" y="46"/>
                    <a:pt x="24" y="46"/>
                    <a:pt x="24" y="46"/>
                  </a:cubicBezTo>
                  <a:cubicBezTo>
                    <a:pt x="25" y="46"/>
                    <a:pt x="26" y="47"/>
                    <a:pt x="26" y="49"/>
                  </a:cubicBezTo>
                  <a:cubicBezTo>
                    <a:pt x="26" y="156"/>
                    <a:pt x="26" y="156"/>
                    <a:pt x="26" y="156"/>
                  </a:cubicBezTo>
                  <a:cubicBezTo>
                    <a:pt x="26" y="157"/>
                    <a:pt x="25" y="158"/>
                    <a:pt x="24" y="158"/>
                  </a:cubicBezTo>
                  <a:lnTo>
                    <a:pt x="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1" name="Freeform 49"/>
            <p:cNvSpPr>
              <a:spLocks/>
            </p:cNvSpPr>
            <p:nvPr userDrawn="1"/>
          </p:nvSpPr>
          <p:spPr bwMode="auto">
            <a:xfrm>
              <a:off x="1595034" y="1492997"/>
              <a:ext cx="167400" cy="208734"/>
            </a:xfrm>
            <a:custGeom>
              <a:avLst/>
              <a:gdLst>
                <a:gd name="T0" fmla="*/ 1 w 95"/>
                <a:gd name="T1" fmla="*/ 99 h 117"/>
                <a:gd name="T2" fmla="*/ 1 w 95"/>
                <a:gd name="T3" fmla="*/ 96 h 117"/>
                <a:gd name="T4" fmla="*/ 14 w 95"/>
                <a:gd name="T5" fmla="*/ 82 h 117"/>
                <a:gd name="T6" fmla="*/ 17 w 95"/>
                <a:gd name="T7" fmla="*/ 82 h 117"/>
                <a:gd name="T8" fmla="*/ 50 w 95"/>
                <a:gd name="T9" fmla="*/ 95 h 117"/>
                <a:gd name="T10" fmla="*/ 70 w 95"/>
                <a:gd name="T11" fmla="*/ 81 h 117"/>
                <a:gd name="T12" fmla="*/ 52 w 95"/>
                <a:gd name="T13" fmla="*/ 69 h 117"/>
                <a:gd name="T14" fmla="*/ 40 w 95"/>
                <a:gd name="T15" fmla="*/ 68 h 117"/>
                <a:gd name="T16" fmla="*/ 5 w 95"/>
                <a:gd name="T17" fmla="*/ 35 h 117"/>
                <a:gd name="T18" fmla="*/ 49 w 95"/>
                <a:gd name="T19" fmla="*/ 0 h 117"/>
                <a:gd name="T20" fmla="*/ 91 w 95"/>
                <a:gd name="T21" fmla="*/ 13 h 117"/>
                <a:gd name="T22" fmla="*/ 91 w 95"/>
                <a:gd name="T23" fmla="*/ 17 h 117"/>
                <a:gd name="T24" fmla="*/ 80 w 95"/>
                <a:gd name="T25" fmla="*/ 30 h 117"/>
                <a:gd name="T26" fmla="*/ 77 w 95"/>
                <a:gd name="T27" fmla="*/ 31 h 117"/>
                <a:gd name="T28" fmla="*/ 47 w 95"/>
                <a:gd name="T29" fmla="*/ 22 h 117"/>
                <a:gd name="T30" fmla="*/ 30 w 95"/>
                <a:gd name="T31" fmla="*/ 33 h 117"/>
                <a:gd name="T32" fmla="*/ 49 w 95"/>
                <a:gd name="T33" fmla="*/ 45 h 117"/>
                <a:gd name="T34" fmla="*/ 61 w 95"/>
                <a:gd name="T35" fmla="*/ 46 h 117"/>
                <a:gd name="T36" fmla="*/ 95 w 95"/>
                <a:gd name="T37" fmla="*/ 79 h 117"/>
                <a:gd name="T38" fmla="*/ 49 w 95"/>
                <a:gd name="T39" fmla="*/ 117 h 117"/>
                <a:gd name="T40" fmla="*/ 1 w 95"/>
                <a:gd name="T41" fmla="*/ 9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17">
                  <a:moveTo>
                    <a:pt x="1" y="99"/>
                  </a:moveTo>
                  <a:cubicBezTo>
                    <a:pt x="0" y="98"/>
                    <a:pt x="0" y="97"/>
                    <a:pt x="1" y="96"/>
                  </a:cubicBezTo>
                  <a:cubicBezTo>
                    <a:pt x="14" y="82"/>
                    <a:pt x="14" y="82"/>
                    <a:pt x="14" y="82"/>
                  </a:cubicBezTo>
                  <a:cubicBezTo>
                    <a:pt x="15" y="81"/>
                    <a:pt x="16" y="81"/>
                    <a:pt x="17" y="82"/>
                  </a:cubicBezTo>
                  <a:cubicBezTo>
                    <a:pt x="25" y="89"/>
                    <a:pt x="38" y="95"/>
                    <a:pt x="50" y="95"/>
                  </a:cubicBezTo>
                  <a:cubicBezTo>
                    <a:pt x="63" y="95"/>
                    <a:pt x="70" y="89"/>
                    <a:pt x="70" y="81"/>
                  </a:cubicBezTo>
                  <a:cubicBezTo>
                    <a:pt x="70" y="75"/>
                    <a:pt x="66" y="70"/>
                    <a:pt x="52" y="69"/>
                  </a:cubicBezTo>
                  <a:cubicBezTo>
                    <a:pt x="40" y="68"/>
                    <a:pt x="40" y="68"/>
                    <a:pt x="40" y="68"/>
                  </a:cubicBezTo>
                  <a:cubicBezTo>
                    <a:pt x="17" y="66"/>
                    <a:pt x="5" y="54"/>
                    <a:pt x="5" y="35"/>
                  </a:cubicBezTo>
                  <a:cubicBezTo>
                    <a:pt x="5" y="13"/>
                    <a:pt x="21" y="0"/>
                    <a:pt x="49" y="0"/>
                  </a:cubicBezTo>
                  <a:cubicBezTo>
                    <a:pt x="66" y="0"/>
                    <a:pt x="81" y="6"/>
                    <a:pt x="91" y="13"/>
                  </a:cubicBezTo>
                  <a:cubicBezTo>
                    <a:pt x="92" y="14"/>
                    <a:pt x="92" y="16"/>
                    <a:pt x="91" y="17"/>
                  </a:cubicBezTo>
                  <a:cubicBezTo>
                    <a:pt x="80" y="30"/>
                    <a:pt x="80" y="30"/>
                    <a:pt x="80" y="30"/>
                  </a:cubicBezTo>
                  <a:cubicBezTo>
                    <a:pt x="79" y="32"/>
                    <a:pt x="78" y="32"/>
                    <a:pt x="77" y="31"/>
                  </a:cubicBezTo>
                  <a:cubicBezTo>
                    <a:pt x="70" y="26"/>
                    <a:pt x="58" y="22"/>
                    <a:pt x="47" y="22"/>
                  </a:cubicBezTo>
                  <a:cubicBezTo>
                    <a:pt x="36" y="22"/>
                    <a:pt x="30" y="26"/>
                    <a:pt x="30" y="33"/>
                  </a:cubicBezTo>
                  <a:cubicBezTo>
                    <a:pt x="30" y="40"/>
                    <a:pt x="34" y="44"/>
                    <a:pt x="49" y="45"/>
                  </a:cubicBezTo>
                  <a:cubicBezTo>
                    <a:pt x="61" y="46"/>
                    <a:pt x="61" y="46"/>
                    <a:pt x="61" y="46"/>
                  </a:cubicBezTo>
                  <a:cubicBezTo>
                    <a:pt x="84" y="48"/>
                    <a:pt x="95" y="60"/>
                    <a:pt x="95" y="79"/>
                  </a:cubicBezTo>
                  <a:cubicBezTo>
                    <a:pt x="95" y="101"/>
                    <a:pt x="79" y="117"/>
                    <a:pt x="49" y="117"/>
                  </a:cubicBezTo>
                  <a:cubicBezTo>
                    <a:pt x="26" y="117"/>
                    <a:pt x="10" y="107"/>
                    <a:pt x="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2" name="Freeform 50"/>
            <p:cNvSpPr>
              <a:spLocks/>
            </p:cNvSpPr>
            <p:nvPr userDrawn="1"/>
          </p:nvSpPr>
          <p:spPr bwMode="auto">
            <a:xfrm>
              <a:off x="1789301"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3" name="Freeform 51"/>
            <p:cNvSpPr>
              <a:spLocks/>
            </p:cNvSpPr>
            <p:nvPr userDrawn="1"/>
          </p:nvSpPr>
          <p:spPr bwMode="auto">
            <a:xfrm>
              <a:off x="1925702"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4" name="Freeform 52"/>
            <p:cNvSpPr>
              <a:spLocks/>
            </p:cNvSpPr>
            <p:nvPr userDrawn="1"/>
          </p:nvSpPr>
          <p:spPr bwMode="auto">
            <a:xfrm>
              <a:off x="2084836" y="1497130"/>
              <a:ext cx="183934" cy="274867"/>
            </a:xfrm>
            <a:custGeom>
              <a:avLst/>
              <a:gdLst>
                <a:gd name="T0" fmla="*/ 17 w 104"/>
                <a:gd name="T1" fmla="*/ 154 h 154"/>
                <a:gd name="T2" fmla="*/ 14 w 104"/>
                <a:gd name="T3" fmla="*/ 151 h 154"/>
                <a:gd name="T4" fmla="*/ 14 w 104"/>
                <a:gd name="T5" fmla="*/ 133 h 154"/>
                <a:gd name="T6" fmla="*/ 17 w 104"/>
                <a:gd name="T7" fmla="*/ 131 h 154"/>
                <a:gd name="T8" fmla="*/ 21 w 104"/>
                <a:gd name="T9" fmla="*/ 131 h 154"/>
                <a:gd name="T10" fmla="*/ 38 w 104"/>
                <a:gd name="T11" fmla="*/ 117 h 154"/>
                <a:gd name="T12" fmla="*/ 41 w 104"/>
                <a:gd name="T13" fmla="*/ 108 h 154"/>
                <a:gd name="T14" fmla="*/ 0 w 104"/>
                <a:gd name="T15" fmla="*/ 3 h 154"/>
                <a:gd name="T16" fmla="*/ 2 w 104"/>
                <a:gd name="T17" fmla="*/ 0 h 154"/>
                <a:gd name="T18" fmla="*/ 25 w 104"/>
                <a:gd name="T19" fmla="*/ 0 h 154"/>
                <a:gd name="T20" fmla="*/ 28 w 104"/>
                <a:gd name="T21" fmla="*/ 3 h 154"/>
                <a:gd name="T22" fmla="*/ 53 w 104"/>
                <a:gd name="T23" fmla="*/ 76 h 154"/>
                <a:gd name="T24" fmla="*/ 53 w 104"/>
                <a:gd name="T25" fmla="*/ 76 h 154"/>
                <a:gd name="T26" fmla="*/ 77 w 104"/>
                <a:gd name="T27" fmla="*/ 3 h 154"/>
                <a:gd name="T28" fmla="*/ 80 w 104"/>
                <a:gd name="T29" fmla="*/ 0 h 154"/>
                <a:gd name="T30" fmla="*/ 102 w 104"/>
                <a:gd name="T31" fmla="*/ 0 h 154"/>
                <a:gd name="T32" fmla="*/ 104 w 104"/>
                <a:gd name="T33" fmla="*/ 3 h 154"/>
                <a:gd name="T34" fmla="*/ 61 w 104"/>
                <a:gd name="T35" fmla="*/ 119 h 154"/>
                <a:gd name="T36" fmla="*/ 24 w 104"/>
                <a:gd name="T37" fmla="*/ 154 h 154"/>
                <a:gd name="T38" fmla="*/ 17 w 104"/>
                <a:gd name="T3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154">
                  <a:moveTo>
                    <a:pt x="17" y="154"/>
                  </a:moveTo>
                  <a:cubicBezTo>
                    <a:pt x="15" y="154"/>
                    <a:pt x="14" y="153"/>
                    <a:pt x="14" y="151"/>
                  </a:cubicBezTo>
                  <a:cubicBezTo>
                    <a:pt x="14" y="133"/>
                    <a:pt x="14" y="133"/>
                    <a:pt x="14" y="133"/>
                  </a:cubicBezTo>
                  <a:cubicBezTo>
                    <a:pt x="14" y="131"/>
                    <a:pt x="15" y="131"/>
                    <a:pt x="17" y="131"/>
                  </a:cubicBezTo>
                  <a:cubicBezTo>
                    <a:pt x="21" y="131"/>
                    <a:pt x="21" y="131"/>
                    <a:pt x="21" y="131"/>
                  </a:cubicBezTo>
                  <a:cubicBezTo>
                    <a:pt x="30" y="131"/>
                    <a:pt x="34" y="127"/>
                    <a:pt x="38" y="117"/>
                  </a:cubicBezTo>
                  <a:cubicBezTo>
                    <a:pt x="41" y="108"/>
                    <a:pt x="41" y="108"/>
                    <a:pt x="41" y="108"/>
                  </a:cubicBezTo>
                  <a:cubicBezTo>
                    <a:pt x="0" y="3"/>
                    <a:pt x="0" y="3"/>
                    <a:pt x="0" y="3"/>
                  </a:cubicBezTo>
                  <a:cubicBezTo>
                    <a:pt x="0" y="1"/>
                    <a:pt x="0" y="0"/>
                    <a:pt x="2" y="0"/>
                  </a:cubicBezTo>
                  <a:cubicBezTo>
                    <a:pt x="25" y="0"/>
                    <a:pt x="25" y="0"/>
                    <a:pt x="25" y="0"/>
                  </a:cubicBezTo>
                  <a:cubicBezTo>
                    <a:pt x="26" y="0"/>
                    <a:pt x="27" y="1"/>
                    <a:pt x="28" y="3"/>
                  </a:cubicBezTo>
                  <a:cubicBezTo>
                    <a:pt x="53" y="76"/>
                    <a:pt x="53" y="76"/>
                    <a:pt x="53" y="76"/>
                  </a:cubicBezTo>
                  <a:cubicBezTo>
                    <a:pt x="53" y="76"/>
                    <a:pt x="53" y="76"/>
                    <a:pt x="53" y="76"/>
                  </a:cubicBezTo>
                  <a:cubicBezTo>
                    <a:pt x="77" y="3"/>
                    <a:pt x="77" y="3"/>
                    <a:pt x="77" y="3"/>
                  </a:cubicBezTo>
                  <a:cubicBezTo>
                    <a:pt x="78" y="1"/>
                    <a:pt x="79" y="0"/>
                    <a:pt x="80" y="0"/>
                  </a:cubicBezTo>
                  <a:cubicBezTo>
                    <a:pt x="102" y="0"/>
                    <a:pt x="102" y="0"/>
                    <a:pt x="102" y="0"/>
                  </a:cubicBezTo>
                  <a:cubicBezTo>
                    <a:pt x="104" y="0"/>
                    <a:pt x="104" y="1"/>
                    <a:pt x="104" y="3"/>
                  </a:cubicBezTo>
                  <a:cubicBezTo>
                    <a:pt x="61" y="119"/>
                    <a:pt x="61" y="119"/>
                    <a:pt x="61" y="119"/>
                  </a:cubicBezTo>
                  <a:cubicBezTo>
                    <a:pt x="52" y="145"/>
                    <a:pt x="42" y="154"/>
                    <a:pt x="24" y="154"/>
                  </a:cubicBezTo>
                  <a:lnTo>
                    <a:pt x="17"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5" name="Freeform 53"/>
            <p:cNvSpPr>
              <a:spLocks noEditPoints="1"/>
            </p:cNvSpPr>
            <p:nvPr userDrawn="1"/>
          </p:nvSpPr>
          <p:spPr bwMode="auto">
            <a:xfrm>
              <a:off x="235350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6" name="Freeform 54"/>
            <p:cNvSpPr>
              <a:spLocks/>
            </p:cNvSpPr>
            <p:nvPr userDrawn="1"/>
          </p:nvSpPr>
          <p:spPr bwMode="auto">
            <a:xfrm>
              <a:off x="2553970" y="1414463"/>
              <a:ext cx="109534" cy="283134"/>
            </a:xfrm>
            <a:custGeom>
              <a:avLst/>
              <a:gdLst>
                <a:gd name="T0" fmla="*/ 14 w 61"/>
                <a:gd name="T1" fmla="*/ 158 h 158"/>
                <a:gd name="T2" fmla="*/ 12 w 61"/>
                <a:gd name="T3" fmla="*/ 156 h 158"/>
                <a:gd name="T4" fmla="*/ 12 w 61"/>
                <a:gd name="T5" fmla="*/ 68 h 158"/>
                <a:gd name="T6" fmla="*/ 10 w 61"/>
                <a:gd name="T7" fmla="*/ 66 h 158"/>
                <a:gd name="T8" fmla="*/ 3 w 61"/>
                <a:gd name="T9" fmla="*/ 66 h 158"/>
                <a:gd name="T10" fmla="*/ 0 w 61"/>
                <a:gd name="T11" fmla="*/ 64 h 158"/>
                <a:gd name="T12" fmla="*/ 0 w 61"/>
                <a:gd name="T13" fmla="*/ 49 h 158"/>
                <a:gd name="T14" fmla="*/ 3 w 61"/>
                <a:gd name="T15" fmla="*/ 46 h 158"/>
                <a:gd name="T16" fmla="*/ 10 w 61"/>
                <a:gd name="T17" fmla="*/ 46 h 158"/>
                <a:gd name="T18" fmla="*/ 12 w 61"/>
                <a:gd name="T19" fmla="*/ 45 h 158"/>
                <a:gd name="T20" fmla="*/ 12 w 61"/>
                <a:gd name="T21" fmla="*/ 38 h 158"/>
                <a:gd name="T22" fmla="*/ 49 w 61"/>
                <a:gd name="T23" fmla="*/ 0 h 158"/>
                <a:gd name="T24" fmla="*/ 59 w 61"/>
                <a:gd name="T25" fmla="*/ 0 h 158"/>
                <a:gd name="T26" fmla="*/ 61 w 61"/>
                <a:gd name="T27" fmla="*/ 3 h 158"/>
                <a:gd name="T28" fmla="*/ 61 w 61"/>
                <a:gd name="T29" fmla="*/ 21 h 158"/>
                <a:gd name="T30" fmla="*/ 59 w 61"/>
                <a:gd name="T31" fmla="*/ 24 h 158"/>
                <a:gd name="T32" fmla="*/ 52 w 61"/>
                <a:gd name="T33" fmla="*/ 24 h 158"/>
                <a:gd name="T34" fmla="*/ 37 w 61"/>
                <a:gd name="T35" fmla="*/ 37 h 158"/>
                <a:gd name="T36" fmla="*/ 37 w 61"/>
                <a:gd name="T37" fmla="*/ 45 h 158"/>
                <a:gd name="T38" fmla="*/ 39 w 61"/>
                <a:gd name="T39" fmla="*/ 46 h 158"/>
                <a:gd name="T40" fmla="*/ 59 w 61"/>
                <a:gd name="T41" fmla="*/ 46 h 158"/>
                <a:gd name="T42" fmla="*/ 61 w 61"/>
                <a:gd name="T43" fmla="*/ 49 h 158"/>
                <a:gd name="T44" fmla="*/ 61 w 61"/>
                <a:gd name="T45" fmla="*/ 64 h 158"/>
                <a:gd name="T46" fmla="*/ 59 w 61"/>
                <a:gd name="T47" fmla="*/ 66 h 158"/>
                <a:gd name="T48" fmla="*/ 39 w 61"/>
                <a:gd name="T49" fmla="*/ 66 h 158"/>
                <a:gd name="T50" fmla="*/ 37 w 61"/>
                <a:gd name="T51" fmla="*/ 68 h 158"/>
                <a:gd name="T52" fmla="*/ 37 w 61"/>
                <a:gd name="T53" fmla="*/ 156 h 158"/>
                <a:gd name="T54" fmla="*/ 35 w 61"/>
                <a:gd name="T55" fmla="*/ 158 h 158"/>
                <a:gd name="T56" fmla="*/ 14 w 61"/>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158">
                  <a:moveTo>
                    <a:pt x="14" y="158"/>
                  </a:moveTo>
                  <a:cubicBezTo>
                    <a:pt x="12" y="158"/>
                    <a:pt x="12" y="157"/>
                    <a:pt x="12" y="156"/>
                  </a:cubicBezTo>
                  <a:cubicBezTo>
                    <a:pt x="12" y="68"/>
                    <a:pt x="12" y="68"/>
                    <a:pt x="12" y="68"/>
                  </a:cubicBezTo>
                  <a:cubicBezTo>
                    <a:pt x="12" y="67"/>
                    <a:pt x="11" y="66"/>
                    <a:pt x="10" y="66"/>
                  </a:cubicBezTo>
                  <a:cubicBezTo>
                    <a:pt x="3" y="66"/>
                    <a:pt x="3" y="66"/>
                    <a:pt x="3" y="66"/>
                  </a:cubicBezTo>
                  <a:cubicBezTo>
                    <a:pt x="1" y="66"/>
                    <a:pt x="0" y="66"/>
                    <a:pt x="0" y="64"/>
                  </a:cubicBezTo>
                  <a:cubicBezTo>
                    <a:pt x="0" y="49"/>
                    <a:pt x="0" y="49"/>
                    <a:pt x="0" y="49"/>
                  </a:cubicBezTo>
                  <a:cubicBezTo>
                    <a:pt x="0" y="47"/>
                    <a:pt x="1" y="46"/>
                    <a:pt x="3" y="46"/>
                  </a:cubicBezTo>
                  <a:cubicBezTo>
                    <a:pt x="10" y="46"/>
                    <a:pt x="10" y="46"/>
                    <a:pt x="10" y="46"/>
                  </a:cubicBezTo>
                  <a:cubicBezTo>
                    <a:pt x="11" y="46"/>
                    <a:pt x="12" y="46"/>
                    <a:pt x="12" y="45"/>
                  </a:cubicBezTo>
                  <a:cubicBezTo>
                    <a:pt x="12" y="38"/>
                    <a:pt x="12" y="38"/>
                    <a:pt x="12" y="38"/>
                  </a:cubicBezTo>
                  <a:cubicBezTo>
                    <a:pt x="12" y="12"/>
                    <a:pt x="24" y="0"/>
                    <a:pt x="49" y="0"/>
                  </a:cubicBezTo>
                  <a:cubicBezTo>
                    <a:pt x="59" y="0"/>
                    <a:pt x="59" y="0"/>
                    <a:pt x="59" y="0"/>
                  </a:cubicBezTo>
                  <a:cubicBezTo>
                    <a:pt x="60" y="0"/>
                    <a:pt x="61" y="1"/>
                    <a:pt x="61" y="3"/>
                  </a:cubicBezTo>
                  <a:cubicBezTo>
                    <a:pt x="61" y="21"/>
                    <a:pt x="61" y="21"/>
                    <a:pt x="61" y="21"/>
                  </a:cubicBezTo>
                  <a:cubicBezTo>
                    <a:pt x="61" y="23"/>
                    <a:pt x="60" y="24"/>
                    <a:pt x="59" y="24"/>
                  </a:cubicBezTo>
                  <a:cubicBezTo>
                    <a:pt x="52" y="24"/>
                    <a:pt x="52" y="24"/>
                    <a:pt x="52" y="24"/>
                  </a:cubicBezTo>
                  <a:cubicBezTo>
                    <a:pt x="40" y="24"/>
                    <a:pt x="37" y="26"/>
                    <a:pt x="37" y="37"/>
                  </a:cubicBezTo>
                  <a:cubicBezTo>
                    <a:pt x="37" y="45"/>
                    <a:pt x="37" y="45"/>
                    <a:pt x="37" y="45"/>
                  </a:cubicBezTo>
                  <a:cubicBezTo>
                    <a:pt x="37" y="46"/>
                    <a:pt x="38" y="46"/>
                    <a:pt x="39" y="46"/>
                  </a:cubicBezTo>
                  <a:cubicBezTo>
                    <a:pt x="59" y="46"/>
                    <a:pt x="59" y="46"/>
                    <a:pt x="59" y="46"/>
                  </a:cubicBezTo>
                  <a:cubicBezTo>
                    <a:pt x="60" y="46"/>
                    <a:pt x="61" y="47"/>
                    <a:pt x="61" y="49"/>
                  </a:cubicBezTo>
                  <a:cubicBezTo>
                    <a:pt x="61" y="64"/>
                    <a:pt x="61" y="64"/>
                    <a:pt x="61" y="64"/>
                  </a:cubicBezTo>
                  <a:cubicBezTo>
                    <a:pt x="61" y="66"/>
                    <a:pt x="60" y="66"/>
                    <a:pt x="59" y="66"/>
                  </a:cubicBezTo>
                  <a:cubicBezTo>
                    <a:pt x="39" y="66"/>
                    <a:pt x="39" y="66"/>
                    <a:pt x="39" y="66"/>
                  </a:cubicBezTo>
                  <a:cubicBezTo>
                    <a:pt x="38" y="66"/>
                    <a:pt x="37" y="67"/>
                    <a:pt x="37" y="68"/>
                  </a:cubicBezTo>
                  <a:cubicBezTo>
                    <a:pt x="37" y="156"/>
                    <a:pt x="37" y="156"/>
                    <a:pt x="37" y="156"/>
                  </a:cubicBezTo>
                  <a:cubicBezTo>
                    <a:pt x="37" y="157"/>
                    <a:pt x="37" y="158"/>
                    <a:pt x="35" y="158"/>
                  </a:cubicBezTo>
                  <a:lnTo>
                    <a:pt x="14"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7" name="Freeform 55"/>
            <p:cNvSpPr>
              <a:spLocks/>
            </p:cNvSpPr>
            <p:nvPr userDrawn="1"/>
          </p:nvSpPr>
          <p:spPr bwMode="auto">
            <a:xfrm>
              <a:off x="2762704" y="1414463"/>
              <a:ext cx="208734" cy="283134"/>
            </a:xfrm>
            <a:custGeom>
              <a:avLst/>
              <a:gdLst>
                <a:gd name="T0" fmla="*/ 0 w 117"/>
                <a:gd name="T1" fmla="*/ 3 h 158"/>
                <a:gd name="T2" fmla="*/ 2 w 117"/>
                <a:gd name="T3" fmla="*/ 0 h 158"/>
                <a:gd name="T4" fmla="*/ 25 w 117"/>
                <a:gd name="T5" fmla="*/ 0 h 158"/>
                <a:gd name="T6" fmla="*/ 27 w 117"/>
                <a:gd name="T7" fmla="*/ 3 h 158"/>
                <a:gd name="T8" fmla="*/ 27 w 117"/>
                <a:gd name="T9" fmla="*/ 65 h 158"/>
                <a:gd name="T10" fmla="*/ 29 w 117"/>
                <a:gd name="T11" fmla="*/ 66 h 158"/>
                <a:gd name="T12" fmla="*/ 89 w 117"/>
                <a:gd name="T13" fmla="*/ 66 h 158"/>
                <a:gd name="T14" fmla="*/ 90 w 117"/>
                <a:gd name="T15" fmla="*/ 65 h 158"/>
                <a:gd name="T16" fmla="*/ 90 w 117"/>
                <a:gd name="T17" fmla="*/ 3 h 158"/>
                <a:gd name="T18" fmla="*/ 92 w 117"/>
                <a:gd name="T19" fmla="*/ 0 h 158"/>
                <a:gd name="T20" fmla="*/ 115 w 117"/>
                <a:gd name="T21" fmla="*/ 0 h 158"/>
                <a:gd name="T22" fmla="*/ 117 w 117"/>
                <a:gd name="T23" fmla="*/ 3 h 158"/>
                <a:gd name="T24" fmla="*/ 117 w 117"/>
                <a:gd name="T25" fmla="*/ 156 h 158"/>
                <a:gd name="T26" fmla="*/ 115 w 117"/>
                <a:gd name="T27" fmla="*/ 158 h 158"/>
                <a:gd name="T28" fmla="*/ 92 w 117"/>
                <a:gd name="T29" fmla="*/ 158 h 158"/>
                <a:gd name="T30" fmla="*/ 90 w 117"/>
                <a:gd name="T31" fmla="*/ 156 h 158"/>
                <a:gd name="T32" fmla="*/ 90 w 117"/>
                <a:gd name="T33" fmla="*/ 92 h 158"/>
                <a:gd name="T34" fmla="*/ 89 w 117"/>
                <a:gd name="T35" fmla="*/ 91 h 158"/>
                <a:gd name="T36" fmla="*/ 29 w 117"/>
                <a:gd name="T37" fmla="*/ 91 h 158"/>
                <a:gd name="T38" fmla="*/ 27 w 117"/>
                <a:gd name="T39" fmla="*/ 92 h 158"/>
                <a:gd name="T40" fmla="*/ 27 w 117"/>
                <a:gd name="T41" fmla="*/ 156 h 158"/>
                <a:gd name="T42" fmla="*/ 25 w 117"/>
                <a:gd name="T43" fmla="*/ 158 h 158"/>
                <a:gd name="T44" fmla="*/ 2 w 117"/>
                <a:gd name="T45" fmla="*/ 158 h 158"/>
                <a:gd name="T46" fmla="*/ 0 w 117"/>
                <a:gd name="T47" fmla="*/ 156 h 158"/>
                <a:gd name="T48" fmla="*/ 0 w 117"/>
                <a:gd name="T49"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158">
                  <a:moveTo>
                    <a:pt x="0" y="3"/>
                  </a:moveTo>
                  <a:cubicBezTo>
                    <a:pt x="0" y="1"/>
                    <a:pt x="1" y="0"/>
                    <a:pt x="2" y="0"/>
                  </a:cubicBezTo>
                  <a:cubicBezTo>
                    <a:pt x="25" y="0"/>
                    <a:pt x="25" y="0"/>
                    <a:pt x="25" y="0"/>
                  </a:cubicBezTo>
                  <a:cubicBezTo>
                    <a:pt x="26" y="0"/>
                    <a:pt x="27" y="1"/>
                    <a:pt x="27" y="3"/>
                  </a:cubicBezTo>
                  <a:cubicBezTo>
                    <a:pt x="27" y="65"/>
                    <a:pt x="27" y="65"/>
                    <a:pt x="27" y="65"/>
                  </a:cubicBezTo>
                  <a:cubicBezTo>
                    <a:pt x="27" y="66"/>
                    <a:pt x="28" y="66"/>
                    <a:pt x="29" y="66"/>
                  </a:cubicBezTo>
                  <a:cubicBezTo>
                    <a:pt x="89" y="66"/>
                    <a:pt x="89" y="66"/>
                    <a:pt x="89" y="66"/>
                  </a:cubicBezTo>
                  <a:cubicBezTo>
                    <a:pt x="89" y="66"/>
                    <a:pt x="90" y="66"/>
                    <a:pt x="90" y="65"/>
                  </a:cubicBezTo>
                  <a:cubicBezTo>
                    <a:pt x="90" y="3"/>
                    <a:pt x="90" y="3"/>
                    <a:pt x="90" y="3"/>
                  </a:cubicBezTo>
                  <a:cubicBezTo>
                    <a:pt x="90" y="1"/>
                    <a:pt x="91" y="0"/>
                    <a:pt x="92" y="0"/>
                  </a:cubicBezTo>
                  <a:cubicBezTo>
                    <a:pt x="115" y="0"/>
                    <a:pt x="115" y="0"/>
                    <a:pt x="115" y="0"/>
                  </a:cubicBezTo>
                  <a:cubicBezTo>
                    <a:pt x="116" y="0"/>
                    <a:pt x="117" y="1"/>
                    <a:pt x="117" y="3"/>
                  </a:cubicBezTo>
                  <a:cubicBezTo>
                    <a:pt x="117" y="156"/>
                    <a:pt x="117" y="156"/>
                    <a:pt x="117" y="156"/>
                  </a:cubicBezTo>
                  <a:cubicBezTo>
                    <a:pt x="117" y="157"/>
                    <a:pt x="116" y="158"/>
                    <a:pt x="115" y="158"/>
                  </a:cubicBezTo>
                  <a:cubicBezTo>
                    <a:pt x="92" y="158"/>
                    <a:pt x="92" y="158"/>
                    <a:pt x="92" y="158"/>
                  </a:cubicBezTo>
                  <a:cubicBezTo>
                    <a:pt x="91" y="158"/>
                    <a:pt x="90" y="157"/>
                    <a:pt x="90" y="156"/>
                  </a:cubicBezTo>
                  <a:cubicBezTo>
                    <a:pt x="90" y="92"/>
                    <a:pt x="90" y="92"/>
                    <a:pt x="90" y="92"/>
                  </a:cubicBezTo>
                  <a:cubicBezTo>
                    <a:pt x="90" y="91"/>
                    <a:pt x="89" y="91"/>
                    <a:pt x="89" y="91"/>
                  </a:cubicBezTo>
                  <a:cubicBezTo>
                    <a:pt x="29" y="91"/>
                    <a:pt x="29" y="91"/>
                    <a:pt x="29" y="91"/>
                  </a:cubicBezTo>
                  <a:cubicBezTo>
                    <a:pt x="28" y="91"/>
                    <a:pt x="27" y="91"/>
                    <a:pt x="27" y="92"/>
                  </a:cubicBezTo>
                  <a:cubicBezTo>
                    <a:pt x="27" y="156"/>
                    <a:pt x="27" y="156"/>
                    <a:pt x="27" y="156"/>
                  </a:cubicBezTo>
                  <a:cubicBezTo>
                    <a:pt x="27" y="157"/>
                    <a:pt x="26" y="158"/>
                    <a:pt x="25"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8" name="Freeform 56"/>
            <p:cNvSpPr>
              <a:spLocks noEditPoints="1"/>
            </p:cNvSpPr>
            <p:nvPr userDrawn="1"/>
          </p:nvSpPr>
          <p:spPr bwMode="auto">
            <a:xfrm>
              <a:off x="3014838" y="1492997"/>
              <a:ext cx="175667" cy="208734"/>
            </a:xfrm>
            <a:custGeom>
              <a:avLst/>
              <a:gdLst>
                <a:gd name="T0" fmla="*/ 4 w 99"/>
                <a:gd name="T1" fmla="*/ 85 h 117"/>
                <a:gd name="T2" fmla="*/ 0 w 99"/>
                <a:gd name="T3" fmla="*/ 58 h 117"/>
                <a:gd name="T4" fmla="*/ 4 w 99"/>
                <a:gd name="T5" fmla="*/ 31 h 117"/>
                <a:gd name="T6" fmla="*/ 49 w 99"/>
                <a:gd name="T7" fmla="*/ 0 h 117"/>
                <a:gd name="T8" fmla="*/ 95 w 99"/>
                <a:gd name="T9" fmla="*/ 31 h 117"/>
                <a:gd name="T10" fmla="*/ 99 w 99"/>
                <a:gd name="T11" fmla="*/ 64 h 117"/>
                <a:gd name="T12" fmla="*/ 97 w 99"/>
                <a:gd name="T13" fmla="*/ 66 h 117"/>
                <a:gd name="T14" fmla="*/ 28 w 99"/>
                <a:gd name="T15" fmla="*/ 66 h 117"/>
                <a:gd name="T16" fmla="*/ 26 w 99"/>
                <a:gd name="T17" fmla="*/ 68 h 117"/>
                <a:gd name="T18" fmla="*/ 28 w 99"/>
                <a:gd name="T19" fmla="*/ 76 h 117"/>
                <a:gd name="T20" fmla="*/ 53 w 99"/>
                <a:gd name="T21" fmla="*/ 93 h 117"/>
                <a:gd name="T22" fmla="*/ 79 w 99"/>
                <a:gd name="T23" fmla="*/ 83 h 117"/>
                <a:gd name="T24" fmla="*/ 83 w 99"/>
                <a:gd name="T25" fmla="*/ 82 h 117"/>
                <a:gd name="T26" fmla="*/ 96 w 99"/>
                <a:gd name="T27" fmla="*/ 94 h 117"/>
                <a:gd name="T28" fmla="*/ 97 w 99"/>
                <a:gd name="T29" fmla="*/ 98 h 117"/>
                <a:gd name="T30" fmla="*/ 51 w 99"/>
                <a:gd name="T31" fmla="*/ 117 h 117"/>
                <a:gd name="T32" fmla="*/ 4 w 99"/>
                <a:gd name="T33" fmla="*/ 85 h 117"/>
                <a:gd name="T34" fmla="*/ 71 w 99"/>
                <a:gd name="T35" fmla="*/ 36 h 117"/>
                <a:gd name="T36" fmla="*/ 50 w 99"/>
                <a:gd name="T37" fmla="*/ 22 h 117"/>
                <a:gd name="T38" fmla="*/ 28 w 99"/>
                <a:gd name="T39" fmla="*/ 36 h 117"/>
                <a:gd name="T40" fmla="*/ 26 w 99"/>
                <a:gd name="T41" fmla="*/ 46 h 117"/>
                <a:gd name="T42" fmla="*/ 28 w 99"/>
                <a:gd name="T43" fmla="*/ 47 h 117"/>
                <a:gd name="T44" fmla="*/ 71 w 99"/>
                <a:gd name="T45" fmla="*/ 47 h 117"/>
                <a:gd name="T46" fmla="*/ 73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2" y="78"/>
                    <a:pt x="0" y="70"/>
                    <a:pt x="0" y="58"/>
                  </a:cubicBezTo>
                  <a:cubicBezTo>
                    <a:pt x="0" y="47"/>
                    <a:pt x="2" y="38"/>
                    <a:pt x="4" y="31"/>
                  </a:cubicBezTo>
                  <a:cubicBezTo>
                    <a:pt x="10" y="11"/>
                    <a:pt x="27" y="0"/>
                    <a:pt x="49" y="0"/>
                  </a:cubicBezTo>
                  <a:cubicBezTo>
                    <a:pt x="72" y="0"/>
                    <a:pt x="89" y="12"/>
                    <a:pt x="95" y="31"/>
                  </a:cubicBezTo>
                  <a:cubicBezTo>
                    <a:pt x="98" y="38"/>
                    <a:pt x="99" y="46"/>
                    <a:pt x="99" y="64"/>
                  </a:cubicBezTo>
                  <a:cubicBezTo>
                    <a:pt x="99" y="66"/>
                    <a:pt x="98" y="66"/>
                    <a:pt x="97" y="66"/>
                  </a:cubicBezTo>
                  <a:cubicBezTo>
                    <a:pt x="28" y="66"/>
                    <a:pt x="28" y="66"/>
                    <a:pt x="28" y="66"/>
                  </a:cubicBezTo>
                  <a:cubicBezTo>
                    <a:pt x="27" y="66"/>
                    <a:pt x="26" y="67"/>
                    <a:pt x="26" y="68"/>
                  </a:cubicBezTo>
                  <a:cubicBezTo>
                    <a:pt x="26" y="71"/>
                    <a:pt x="27" y="74"/>
                    <a:pt x="28" y="76"/>
                  </a:cubicBezTo>
                  <a:cubicBezTo>
                    <a:pt x="32" y="87"/>
                    <a:pt x="40" y="93"/>
                    <a:pt x="53" y="93"/>
                  </a:cubicBezTo>
                  <a:cubicBezTo>
                    <a:pt x="65" y="93"/>
                    <a:pt x="74" y="89"/>
                    <a:pt x="79" y="83"/>
                  </a:cubicBezTo>
                  <a:cubicBezTo>
                    <a:pt x="80" y="82"/>
                    <a:pt x="81" y="81"/>
                    <a:pt x="83" y="82"/>
                  </a:cubicBezTo>
                  <a:cubicBezTo>
                    <a:pt x="96" y="94"/>
                    <a:pt x="96" y="94"/>
                    <a:pt x="96" y="94"/>
                  </a:cubicBezTo>
                  <a:cubicBezTo>
                    <a:pt x="97" y="95"/>
                    <a:pt x="97" y="96"/>
                    <a:pt x="97" y="98"/>
                  </a:cubicBezTo>
                  <a:cubicBezTo>
                    <a:pt x="87" y="109"/>
                    <a:pt x="71" y="117"/>
                    <a:pt x="51" y="117"/>
                  </a:cubicBezTo>
                  <a:cubicBezTo>
                    <a:pt x="27" y="117"/>
                    <a:pt x="10" y="105"/>
                    <a:pt x="4" y="85"/>
                  </a:cubicBezTo>
                  <a:close/>
                  <a:moveTo>
                    <a:pt x="71" y="36"/>
                  </a:moveTo>
                  <a:cubicBezTo>
                    <a:pt x="68" y="27"/>
                    <a:pt x="60" y="22"/>
                    <a:pt x="50" y="22"/>
                  </a:cubicBezTo>
                  <a:cubicBezTo>
                    <a:pt x="39" y="22"/>
                    <a:pt x="31" y="27"/>
                    <a:pt x="28" y="36"/>
                  </a:cubicBezTo>
                  <a:cubicBezTo>
                    <a:pt x="27" y="39"/>
                    <a:pt x="26" y="42"/>
                    <a:pt x="26" y="46"/>
                  </a:cubicBezTo>
                  <a:cubicBezTo>
                    <a:pt x="26" y="47"/>
                    <a:pt x="27" y="47"/>
                    <a:pt x="28" y="47"/>
                  </a:cubicBezTo>
                  <a:cubicBezTo>
                    <a:pt x="71" y="47"/>
                    <a:pt x="71" y="47"/>
                    <a:pt x="71" y="47"/>
                  </a:cubicBezTo>
                  <a:cubicBezTo>
                    <a:pt x="72" y="47"/>
                    <a:pt x="73" y="47"/>
                    <a:pt x="73" y="46"/>
                  </a:cubicBezTo>
                  <a:cubicBezTo>
                    <a:pt x="73"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9" name="Freeform 57"/>
            <p:cNvSpPr>
              <a:spLocks noEditPoints="1"/>
            </p:cNvSpPr>
            <p:nvPr userDrawn="1"/>
          </p:nvSpPr>
          <p:spPr bwMode="auto">
            <a:xfrm>
              <a:off x="322150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8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1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4" y="111"/>
                    <a:pt x="53" y="117"/>
                    <a:pt x="37"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8"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1"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0" name="Freeform 58"/>
            <p:cNvSpPr>
              <a:spLocks/>
            </p:cNvSpPr>
            <p:nvPr userDrawn="1"/>
          </p:nvSpPr>
          <p:spPr bwMode="auto">
            <a:xfrm>
              <a:off x="3434373" y="1414463"/>
              <a:ext cx="76467" cy="285201"/>
            </a:xfrm>
            <a:custGeom>
              <a:avLst/>
              <a:gdLst>
                <a:gd name="T0" fmla="*/ 30 w 43"/>
                <a:gd name="T1" fmla="*/ 159 h 159"/>
                <a:gd name="T2" fmla="*/ 0 w 43"/>
                <a:gd name="T3" fmla="*/ 127 h 159"/>
                <a:gd name="T4" fmla="*/ 0 w 43"/>
                <a:gd name="T5" fmla="*/ 3 h 159"/>
                <a:gd name="T6" fmla="*/ 2 w 43"/>
                <a:gd name="T7" fmla="*/ 0 h 159"/>
                <a:gd name="T8" fmla="*/ 23 w 43"/>
                <a:gd name="T9" fmla="*/ 0 h 159"/>
                <a:gd name="T10" fmla="*/ 26 w 43"/>
                <a:gd name="T11" fmla="*/ 3 h 159"/>
                <a:gd name="T12" fmla="*/ 26 w 43"/>
                <a:gd name="T13" fmla="*/ 126 h 159"/>
                <a:gd name="T14" fmla="*/ 35 w 43"/>
                <a:gd name="T15" fmla="*/ 136 h 159"/>
                <a:gd name="T16" fmla="*/ 41 w 43"/>
                <a:gd name="T17" fmla="*/ 136 h 159"/>
                <a:gd name="T18" fmla="*/ 43 w 43"/>
                <a:gd name="T19" fmla="*/ 139 h 159"/>
                <a:gd name="T20" fmla="*/ 43 w 43"/>
                <a:gd name="T21" fmla="*/ 157 h 159"/>
                <a:gd name="T22" fmla="*/ 41 w 43"/>
                <a:gd name="T23" fmla="*/ 159 h 159"/>
                <a:gd name="T24" fmla="*/ 30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0" y="159"/>
                  </a:moveTo>
                  <a:cubicBezTo>
                    <a:pt x="9" y="159"/>
                    <a:pt x="0" y="149"/>
                    <a:pt x="0" y="127"/>
                  </a:cubicBezTo>
                  <a:cubicBezTo>
                    <a:pt x="0" y="3"/>
                    <a:pt x="0" y="3"/>
                    <a:pt x="0" y="3"/>
                  </a:cubicBezTo>
                  <a:cubicBezTo>
                    <a:pt x="0" y="1"/>
                    <a:pt x="1" y="0"/>
                    <a:pt x="2" y="0"/>
                  </a:cubicBezTo>
                  <a:cubicBezTo>
                    <a:pt x="23" y="0"/>
                    <a:pt x="23" y="0"/>
                    <a:pt x="23" y="0"/>
                  </a:cubicBezTo>
                  <a:cubicBezTo>
                    <a:pt x="25" y="0"/>
                    <a:pt x="26" y="1"/>
                    <a:pt x="26" y="3"/>
                  </a:cubicBezTo>
                  <a:cubicBezTo>
                    <a:pt x="26" y="126"/>
                    <a:pt x="26" y="126"/>
                    <a:pt x="26" y="126"/>
                  </a:cubicBezTo>
                  <a:cubicBezTo>
                    <a:pt x="26" y="134"/>
                    <a:pt x="29" y="136"/>
                    <a:pt x="35"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0"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1" name="Freeform 59"/>
            <p:cNvSpPr>
              <a:spLocks/>
            </p:cNvSpPr>
            <p:nvPr userDrawn="1"/>
          </p:nvSpPr>
          <p:spPr bwMode="auto">
            <a:xfrm>
              <a:off x="3525306"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2" name="Freeform 60"/>
            <p:cNvSpPr>
              <a:spLocks/>
            </p:cNvSpPr>
            <p:nvPr userDrawn="1"/>
          </p:nvSpPr>
          <p:spPr bwMode="auto">
            <a:xfrm>
              <a:off x="3663773" y="1414463"/>
              <a:ext cx="167400" cy="283134"/>
            </a:xfrm>
            <a:custGeom>
              <a:avLst/>
              <a:gdLst>
                <a:gd name="T0" fmla="*/ 71 w 94"/>
                <a:gd name="T1" fmla="*/ 158 h 158"/>
                <a:gd name="T2" fmla="*/ 69 w 94"/>
                <a:gd name="T3" fmla="*/ 156 h 158"/>
                <a:gd name="T4" fmla="*/ 69 w 94"/>
                <a:gd name="T5" fmla="*/ 91 h 158"/>
                <a:gd name="T6" fmla="*/ 47 w 94"/>
                <a:gd name="T7" fmla="*/ 67 h 158"/>
                <a:gd name="T8" fmla="*/ 26 w 94"/>
                <a:gd name="T9" fmla="*/ 91 h 158"/>
                <a:gd name="T10" fmla="*/ 26 w 94"/>
                <a:gd name="T11" fmla="*/ 156 h 158"/>
                <a:gd name="T12" fmla="*/ 24 w 94"/>
                <a:gd name="T13" fmla="*/ 158 h 158"/>
                <a:gd name="T14" fmla="*/ 3 w 94"/>
                <a:gd name="T15" fmla="*/ 158 h 158"/>
                <a:gd name="T16" fmla="*/ 0 w 94"/>
                <a:gd name="T17" fmla="*/ 156 h 158"/>
                <a:gd name="T18" fmla="*/ 0 w 94"/>
                <a:gd name="T19" fmla="*/ 3 h 158"/>
                <a:gd name="T20" fmla="*/ 3 w 94"/>
                <a:gd name="T21" fmla="*/ 0 h 158"/>
                <a:gd name="T22" fmla="*/ 24 w 94"/>
                <a:gd name="T23" fmla="*/ 0 h 158"/>
                <a:gd name="T24" fmla="*/ 26 w 94"/>
                <a:gd name="T25" fmla="*/ 3 h 158"/>
                <a:gd name="T26" fmla="*/ 26 w 94"/>
                <a:gd name="T27" fmla="*/ 57 h 158"/>
                <a:gd name="T28" fmla="*/ 26 w 94"/>
                <a:gd name="T29" fmla="*/ 57 h 158"/>
                <a:gd name="T30" fmla="*/ 56 w 94"/>
                <a:gd name="T31" fmla="*/ 44 h 158"/>
                <a:gd name="T32" fmla="*/ 94 w 94"/>
                <a:gd name="T33" fmla="*/ 85 h 158"/>
                <a:gd name="T34" fmla="*/ 94 w 94"/>
                <a:gd name="T35" fmla="*/ 156 h 158"/>
                <a:gd name="T36" fmla="*/ 92 w 94"/>
                <a:gd name="T37" fmla="*/ 158 h 158"/>
                <a:gd name="T38" fmla="*/ 71 w 94"/>
                <a:gd name="T3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8">
                  <a:moveTo>
                    <a:pt x="71" y="158"/>
                  </a:moveTo>
                  <a:cubicBezTo>
                    <a:pt x="69" y="158"/>
                    <a:pt x="69" y="157"/>
                    <a:pt x="69" y="156"/>
                  </a:cubicBezTo>
                  <a:cubicBezTo>
                    <a:pt x="69" y="91"/>
                    <a:pt x="69" y="91"/>
                    <a:pt x="69" y="91"/>
                  </a:cubicBezTo>
                  <a:cubicBezTo>
                    <a:pt x="69" y="77"/>
                    <a:pt x="61" y="67"/>
                    <a:pt x="47" y="67"/>
                  </a:cubicBezTo>
                  <a:cubicBezTo>
                    <a:pt x="34" y="67"/>
                    <a:pt x="26" y="77"/>
                    <a:pt x="26" y="91"/>
                  </a:cubicBezTo>
                  <a:cubicBezTo>
                    <a:pt x="26" y="156"/>
                    <a:pt x="26" y="156"/>
                    <a:pt x="26" y="156"/>
                  </a:cubicBezTo>
                  <a:cubicBezTo>
                    <a:pt x="26" y="157"/>
                    <a:pt x="25" y="158"/>
                    <a:pt x="24" y="158"/>
                  </a:cubicBezTo>
                  <a:cubicBezTo>
                    <a:pt x="3" y="158"/>
                    <a:pt x="3" y="158"/>
                    <a:pt x="3" y="158"/>
                  </a:cubicBezTo>
                  <a:cubicBezTo>
                    <a:pt x="1" y="158"/>
                    <a:pt x="0" y="157"/>
                    <a:pt x="0" y="156"/>
                  </a:cubicBezTo>
                  <a:cubicBezTo>
                    <a:pt x="0" y="3"/>
                    <a:pt x="0" y="3"/>
                    <a:pt x="0" y="3"/>
                  </a:cubicBezTo>
                  <a:cubicBezTo>
                    <a:pt x="0" y="1"/>
                    <a:pt x="1" y="0"/>
                    <a:pt x="3" y="0"/>
                  </a:cubicBezTo>
                  <a:cubicBezTo>
                    <a:pt x="24" y="0"/>
                    <a:pt x="24" y="0"/>
                    <a:pt x="24" y="0"/>
                  </a:cubicBezTo>
                  <a:cubicBezTo>
                    <a:pt x="25" y="0"/>
                    <a:pt x="26" y="1"/>
                    <a:pt x="26" y="3"/>
                  </a:cubicBezTo>
                  <a:cubicBezTo>
                    <a:pt x="26" y="57"/>
                    <a:pt x="26" y="57"/>
                    <a:pt x="26" y="57"/>
                  </a:cubicBezTo>
                  <a:cubicBezTo>
                    <a:pt x="26" y="57"/>
                    <a:pt x="26" y="57"/>
                    <a:pt x="26" y="57"/>
                  </a:cubicBezTo>
                  <a:cubicBezTo>
                    <a:pt x="31" y="50"/>
                    <a:pt x="41" y="44"/>
                    <a:pt x="56" y="44"/>
                  </a:cubicBezTo>
                  <a:cubicBezTo>
                    <a:pt x="80" y="44"/>
                    <a:pt x="94" y="61"/>
                    <a:pt x="94" y="85"/>
                  </a:cubicBezTo>
                  <a:cubicBezTo>
                    <a:pt x="94" y="156"/>
                    <a:pt x="94" y="156"/>
                    <a:pt x="94" y="156"/>
                  </a:cubicBezTo>
                  <a:cubicBezTo>
                    <a:pt x="94" y="157"/>
                    <a:pt x="94" y="158"/>
                    <a:pt x="92" y="158"/>
                  </a:cubicBezTo>
                  <a:lnTo>
                    <a:pt x="71"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3" name="Freeform 61"/>
            <p:cNvSpPr>
              <a:spLocks/>
            </p:cNvSpPr>
            <p:nvPr userDrawn="1"/>
          </p:nvSpPr>
          <p:spPr bwMode="auto">
            <a:xfrm>
              <a:off x="3880774" y="1647997"/>
              <a:ext cx="45467" cy="95067"/>
            </a:xfrm>
            <a:custGeom>
              <a:avLst/>
              <a:gdLst>
                <a:gd name="T0" fmla="*/ 0 w 26"/>
                <a:gd name="T1" fmla="*/ 2 h 54"/>
                <a:gd name="T2" fmla="*/ 2 w 26"/>
                <a:gd name="T3" fmla="*/ 0 h 54"/>
                <a:gd name="T4" fmla="*/ 24 w 26"/>
                <a:gd name="T5" fmla="*/ 0 h 54"/>
                <a:gd name="T6" fmla="*/ 26 w 26"/>
                <a:gd name="T7" fmla="*/ 2 h 54"/>
                <a:gd name="T8" fmla="*/ 26 w 26"/>
                <a:gd name="T9" fmla="*/ 27 h 54"/>
                <a:gd name="T10" fmla="*/ 24 w 26"/>
                <a:gd name="T11" fmla="*/ 32 h 54"/>
                <a:gd name="T12" fmla="*/ 5 w 26"/>
                <a:gd name="T13" fmla="*/ 52 h 54"/>
                <a:gd name="T14" fmla="*/ 2 w 26"/>
                <a:gd name="T15" fmla="*/ 54 h 54"/>
                <a:gd name="T16" fmla="*/ 0 w 26"/>
                <a:gd name="T17" fmla="*/ 51 h 54"/>
                <a:gd name="T18" fmla="*/ 0 w 26"/>
                <a:gd name="T19"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54">
                  <a:moveTo>
                    <a:pt x="0" y="2"/>
                  </a:moveTo>
                  <a:cubicBezTo>
                    <a:pt x="0" y="1"/>
                    <a:pt x="0" y="0"/>
                    <a:pt x="2" y="0"/>
                  </a:cubicBezTo>
                  <a:cubicBezTo>
                    <a:pt x="24" y="0"/>
                    <a:pt x="24" y="0"/>
                    <a:pt x="24" y="0"/>
                  </a:cubicBezTo>
                  <a:cubicBezTo>
                    <a:pt x="25" y="0"/>
                    <a:pt x="26" y="1"/>
                    <a:pt x="26" y="2"/>
                  </a:cubicBezTo>
                  <a:cubicBezTo>
                    <a:pt x="26" y="27"/>
                    <a:pt x="26" y="27"/>
                    <a:pt x="26" y="27"/>
                  </a:cubicBezTo>
                  <a:cubicBezTo>
                    <a:pt x="26" y="30"/>
                    <a:pt x="26" y="31"/>
                    <a:pt x="24" y="32"/>
                  </a:cubicBezTo>
                  <a:cubicBezTo>
                    <a:pt x="5" y="52"/>
                    <a:pt x="5" y="52"/>
                    <a:pt x="5" y="52"/>
                  </a:cubicBezTo>
                  <a:cubicBezTo>
                    <a:pt x="4" y="53"/>
                    <a:pt x="3" y="54"/>
                    <a:pt x="2" y="54"/>
                  </a:cubicBezTo>
                  <a:cubicBezTo>
                    <a:pt x="0" y="54"/>
                    <a:pt x="0" y="53"/>
                    <a:pt x="0" y="5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4" name="Freeform 62"/>
            <p:cNvSpPr>
              <a:spLocks/>
            </p:cNvSpPr>
            <p:nvPr userDrawn="1"/>
          </p:nvSpPr>
          <p:spPr bwMode="auto">
            <a:xfrm>
              <a:off x="4041974" y="1414463"/>
              <a:ext cx="183934" cy="283134"/>
            </a:xfrm>
            <a:custGeom>
              <a:avLst/>
              <a:gdLst>
                <a:gd name="T0" fmla="*/ 0 w 103"/>
                <a:gd name="T1" fmla="*/ 3 h 158"/>
                <a:gd name="T2" fmla="*/ 2 w 103"/>
                <a:gd name="T3" fmla="*/ 0 h 158"/>
                <a:gd name="T4" fmla="*/ 25 w 103"/>
                <a:gd name="T5" fmla="*/ 0 h 158"/>
                <a:gd name="T6" fmla="*/ 27 w 103"/>
                <a:gd name="T7" fmla="*/ 3 h 158"/>
                <a:gd name="T8" fmla="*/ 27 w 103"/>
                <a:gd name="T9" fmla="*/ 132 h 158"/>
                <a:gd name="T10" fmla="*/ 29 w 103"/>
                <a:gd name="T11" fmla="*/ 133 h 158"/>
                <a:gd name="T12" fmla="*/ 101 w 103"/>
                <a:gd name="T13" fmla="*/ 133 h 158"/>
                <a:gd name="T14" fmla="*/ 103 w 103"/>
                <a:gd name="T15" fmla="*/ 136 h 158"/>
                <a:gd name="T16" fmla="*/ 103 w 103"/>
                <a:gd name="T17" fmla="*/ 156 h 158"/>
                <a:gd name="T18" fmla="*/ 101 w 103"/>
                <a:gd name="T19" fmla="*/ 158 h 158"/>
                <a:gd name="T20" fmla="*/ 2 w 103"/>
                <a:gd name="T21" fmla="*/ 158 h 158"/>
                <a:gd name="T22" fmla="*/ 0 w 103"/>
                <a:gd name="T23" fmla="*/ 156 h 158"/>
                <a:gd name="T24" fmla="*/ 0 w 103"/>
                <a:gd name="T25"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58">
                  <a:moveTo>
                    <a:pt x="0" y="3"/>
                  </a:moveTo>
                  <a:cubicBezTo>
                    <a:pt x="0" y="1"/>
                    <a:pt x="1" y="0"/>
                    <a:pt x="2" y="0"/>
                  </a:cubicBezTo>
                  <a:cubicBezTo>
                    <a:pt x="25" y="0"/>
                    <a:pt x="25" y="0"/>
                    <a:pt x="25" y="0"/>
                  </a:cubicBezTo>
                  <a:cubicBezTo>
                    <a:pt x="26" y="0"/>
                    <a:pt x="27" y="1"/>
                    <a:pt x="27" y="3"/>
                  </a:cubicBezTo>
                  <a:cubicBezTo>
                    <a:pt x="27" y="132"/>
                    <a:pt x="27" y="132"/>
                    <a:pt x="27" y="132"/>
                  </a:cubicBezTo>
                  <a:cubicBezTo>
                    <a:pt x="27" y="133"/>
                    <a:pt x="28" y="133"/>
                    <a:pt x="29" y="133"/>
                  </a:cubicBezTo>
                  <a:cubicBezTo>
                    <a:pt x="101" y="133"/>
                    <a:pt x="101" y="133"/>
                    <a:pt x="101" y="133"/>
                  </a:cubicBezTo>
                  <a:cubicBezTo>
                    <a:pt x="102" y="133"/>
                    <a:pt x="103" y="134"/>
                    <a:pt x="103" y="136"/>
                  </a:cubicBezTo>
                  <a:cubicBezTo>
                    <a:pt x="103" y="156"/>
                    <a:pt x="103" y="156"/>
                    <a:pt x="103" y="156"/>
                  </a:cubicBezTo>
                  <a:cubicBezTo>
                    <a:pt x="103" y="157"/>
                    <a:pt x="102" y="158"/>
                    <a:pt x="101"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5" name="Freeform 63"/>
            <p:cNvSpPr>
              <a:spLocks noEditPoints="1"/>
            </p:cNvSpPr>
            <p:nvPr userDrawn="1"/>
          </p:nvSpPr>
          <p:spPr bwMode="auto">
            <a:xfrm>
              <a:off x="4254842" y="1492997"/>
              <a:ext cx="167400" cy="208734"/>
            </a:xfrm>
            <a:custGeom>
              <a:avLst/>
              <a:gdLst>
                <a:gd name="T0" fmla="*/ 72 w 94"/>
                <a:gd name="T1" fmla="*/ 114 h 117"/>
                <a:gd name="T2" fmla="*/ 70 w 94"/>
                <a:gd name="T3" fmla="*/ 112 h 117"/>
                <a:gd name="T4" fmla="*/ 70 w 94"/>
                <a:gd name="T5" fmla="*/ 104 h 117"/>
                <a:gd name="T6" fmla="*/ 69 w 94"/>
                <a:gd name="T7" fmla="*/ 104 h 117"/>
                <a:gd name="T8" fmla="*/ 38 w 94"/>
                <a:gd name="T9" fmla="*/ 117 h 117"/>
                <a:gd name="T10" fmla="*/ 0 w 94"/>
                <a:gd name="T11" fmla="*/ 82 h 117"/>
                <a:gd name="T12" fmla="*/ 45 w 94"/>
                <a:gd name="T13" fmla="*/ 47 h 117"/>
                <a:gd name="T14" fmla="*/ 68 w 94"/>
                <a:gd name="T15" fmla="*/ 47 h 117"/>
                <a:gd name="T16" fmla="*/ 69 w 94"/>
                <a:gd name="T17" fmla="*/ 46 h 117"/>
                <a:gd name="T18" fmla="*/ 69 w 94"/>
                <a:gd name="T19" fmla="*/ 40 h 117"/>
                <a:gd name="T20" fmla="*/ 44 w 94"/>
                <a:gd name="T21" fmla="*/ 22 h 117"/>
                <a:gd name="T22" fmla="*/ 19 w 94"/>
                <a:gd name="T23" fmla="*/ 29 h 117"/>
                <a:gd name="T24" fmla="*/ 16 w 94"/>
                <a:gd name="T25" fmla="*/ 29 h 117"/>
                <a:gd name="T26" fmla="*/ 7 w 94"/>
                <a:gd name="T27" fmla="*/ 14 h 117"/>
                <a:gd name="T28" fmla="*/ 8 w 94"/>
                <a:gd name="T29" fmla="*/ 11 h 117"/>
                <a:gd name="T30" fmla="*/ 47 w 94"/>
                <a:gd name="T31" fmla="*/ 0 h 117"/>
                <a:gd name="T32" fmla="*/ 94 w 94"/>
                <a:gd name="T33" fmla="*/ 39 h 117"/>
                <a:gd name="T34" fmla="*/ 94 w 94"/>
                <a:gd name="T35" fmla="*/ 112 h 117"/>
                <a:gd name="T36" fmla="*/ 91 w 94"/>
                <a:gd name="T37" fmla="*/ 114 h 117"/>
                <a:gd name="T38" fmla="*/ 72 w 94"/>
                <a:gd name="T39" fmla="*/ 114 h 117"/>
                <a:gd name="T40" fmla="*/ 69 w 94"/>
                <a:gd name="T41" fmla="*/ 76 h 117"/>
                <a:gd name="T42" fmla="*/ 69 w 94"/>
                <a:gd name="T43" fmla="*/ 68 h 117"/>
                <a:gd name="T44" fmla="*/ 68 w 94"/>
                <a:gd name="T45" fmla="*/ 66 h 117"/>
                <a:gd name="T46" fmla="*/ 49 w 94"/>
                <a:gd name="T47" fmla="*/ 66 h 117"/>
                <a:gd name="T48" fmla="*/ 25 w 94"/>
                <a:gd name="T49" fmla="*/ 82 h 117"/>
                <a:gd name="T50" fmla="*/ 44 w 94"/>
                <a:gd name="T51" fmla="*/ 95 h 117"/>
                <a:gd name="T52" fmla="*/ 69 w 94"/>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4" h="117">
                  <a:moveTo>
                    <a:pt x="72" y="114"/>
                  </a:moveTo>
                  <a:cubicBezTo>
                    <a:pt x="71" y="114"/>
                    <a:pt x="70" y="113"/>
                    <a:pt x="70" y="112"/>
                  </a:cubicBezTo>
                  <a:cubicBezTo>
                    <a:pt x="70" y="104"/>
                    <a:pt x="70" y="104"/>
                    <a:pt x="70" y="104"/>
                  </a:cubicBezTo>
                  <a:cubicBezTo>
                    <a:pt x="69" y="104"/>
                    <a:pt x="69" y="104"/>
                    <a:pt x="69" y="104"/>
                  </a:cubicBezTo>
                  <a:cubicBezTo>
                    <a:pt x="64" y="111"/>
                    <a:pt x="54" y="117"/>
                    <a:pt x="38" y="117"/>
                  </a:cubicBezTo>
                  <a:cubicBezTo>
                    <a:pt x="17" y="117"/>
                    <a:pt x="0" y="106"/>
                    <a:pt x="0" y="82"/>
                  </a:cubicBezTo>
                  <a:cubicBezTo>
                    <a:pt x="0" y="58"/>
                    <a:pt x="17" y="47"/>
                    <a:pt x="45" y="47"/>
                  </a:cubicBezTo>
                  <a:cubicBezTo>
                    <a:pt x="68" y="47"/>
                    <a:pt x="68" y="47"/>
                    <a:pt x="68" y="47"/>
                  </a:cubicBezTo>
                  <a:cubicBezTo>
                    <a:pt x="69" y="47"/>
                    <a:pt x="69" y="47"/>
                    <a:pt x="69" y="46"/>
                  </a:cubicBezTo>
                  <a:cubicBezTo>
                    <a:pt x="69" y="40"/>
                    <a:pt x="69" y="40"/>
                    <a:pt x="69" y="40"/>
                  </a:cubicBezTo>
                  <a:cubicBezTo>
                    <a:pt x="69" y="28"/>
                    <a:pt x="63" y="22"/>
                    <a:pt x="44" y="22"/>
                  </a:cubicBezTo>
                  <a:cubicBezTo>
                    <a:pt x="32" y="22"/>
                    <a:pt x="24" y="25"/>
                    <a:pt x="19" y="29"/>
                  </a:cubicBezTo>
                  <a:cubicBezTo>
                    <a:pt x="18" y="30"/>
                    <a:pt x="16" y="30"/>
                    <a:pt x="16" y="29"/>
                  </a:cubicBezTo>
                  <a:cubicBezTo>
                    <a:pt x="7" y="14"/>
                    <a:pt x="7" y="14"/>
                    <a:pt x="7" y="14"/>
                  </a:cubicBezTo>
                  <a:cubicBezTo>
                    <a:pt x="6" y="13"/>
                    <a:pt x="7" y="11"/>
                    <a:pt x="8" y="11"/>
                  </a:cubicBezTo>
                  <a:cubicBezTo>
                    <a:pt x="17" y="4"/>
                    <a:pt x="29" y="0"/>
                    <a:pt x="47" y="0"/>
                  </a:cubicBezTo>
                  <a:cubicBezTo>
                    <a:pt x="81" y="0"/>
                    <a:pt x="94" y="11"/>
                    <a:pt x="94" y="39"/>
                  </a:cubicBezTo>
                  <a:cubicBezTo>
                    <a:pt x="94" y="112"/>
                    <a:pt x="94" y="112"/>
                    <a:pt x="94" y="112"/>
                  </a:cubicBezTo>
                  <a:cubicBezTo>
                    <a:pt x="94" y="113"/>
                    <a:pt x="93" y="114"/>
                    <a:pt x="91" y="114"/>
                  </a:cubicBezTo>
                  <a:lnTo>
                    <a:pt x="72" y="114"/>
                  </a:lnTo>
                  <a:close/>
                  <a:moveTo>
                    <a:pt x="69" y="76"/>
                  </a:moveTo>
                  <a:cubicBezTo>
                    <a:pt x="69" y="68"/>
                    <a:pt x="69" y="68"/>
                    <a:pt x="69" y="68"/>
                  </a:cubicBezTo>
                  <a:cubicBezTo>
                    <a:pt x="69" y="67"/>
                    <a:pt x="69" y="66"/>
                    <a:pt x="68" y="66"/>
                  </a:cubicBezTo>
                  <a:cubicBezTo>
                    <a:pt x="49" y="66"/>
                    <a:pt x="49" y="66"/>
                    <a:pt x="49" y="66"/>
                  </a:cubicBezTo>
                  <a:cubicBezTo>
                    <a:pt x="33" y="66"/>
                    <a:pt x="25" y="71"/>
                    <a:pt x="25" y="82"/>
                  </a:cubicBezTo>
                  <a:cubicBezTo>
                    <a:pt x="25" y="91"/>
                    <a:pt x="32"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6" name="Freeform 64"/>
            <p:cNvSpPr>
              <a:spLocks noEditPoints="1"/>
            </p:cNvSpPr>
            <p:nvPr userDrawn="1"/>
          </p:nvSpPr>
          <p:spPr bwMode="auto">
            <a:xfrm>
              <a:off x="4469776" y="1414463"/>
              <a:ext cx="175667" cy="287267"/>
            </a:xfrm>
            <a:custGeom>
              <a:avLst/>
              <a:gdLst>
                <a:gd name="T0" fmla="*/ 26 w 98"/>
                <a:gd name="T1" fmla="*/ 147 h 161"/>
                <a:gd name="T2" fmla="*/ 26 w 98"/>
                <a:gd name="T3" fmla="*/ 147 h 161"/>
                <a:gd name="T4" fmla="*/ 26 w 98"/>
                <a:gd name="T5" fmla="*/ 156 h 161"/>
                <a:gd name="T6" fmla="*/ 23 w 98"/>
                <a:gd name="T7" fmla="*/ 158 h 161"/>
                <a:gd name="T8" fmla="*/ 2 w 98"/>
                <a:gd name="T9" fmla="*/ 158 h 161"/>
                <a:gd name="T10" fmla="*/ 0 w 98"/>
                <a:gd name="T11" fmla="*/ 156 h 161"/>
                <a:gd name="T12" fmla="*/ 0 w 98"/>
                <a:gd name="T13" fmla="*/ 3 h 161"/>
                <a:gd name="T14" fmla="*/ 2 w 98"/>
                <a:gd name="T15" fmla="*/ 0 h 161"/>
                <a:gd name="T16" fmla="*/ 23 w 98"/>
                <a:gd name="T17" fmla="*/ 0 h 161"/>
                <a:gd name="T18" fmla="*/ 26 w 98"/>
                <a:gd name="T19" fmla="*/ 3 h 161"/>
                <a:gd name="T20" fmla="*/ 26 w 98"/>
                <a:gd name="T21" fmla="*/ 57 h 161"/>
                <a:gd name="T22" fmla="*/ 26 w 98"/>
                <a:gd name="T23" fmla="*/ 57 h 161"/>
                <a:gd name="T24" fmla="*/ 56 w 98"/>
                <a:gd name="T25" fmla="*/ 44 h 161"/>
                <a:gd name="T26" fmla="*/ 94 w 98"/>
                <a:gd name="T27" fmla="*/ 71 h 161"/>
                <a:gd name="T28" fmla="*/ 98 w 98"/>
                <a:gd name="T29" fmla="*/ 102 h 161"/>
                <a:gd name="T30" fmla="*/ 94 w 98"/>
                <a:gd name="T31" fmla="*/ 134 h 161"/>
                <a:gd name="T32" fmla="*/ 56 w 98"/>
                <a:gd name="T33" fmla="*/ 161 h 161"/>
                <a:gd name="T34" fmla="*/ 26 w 98"/>
                <a:gd name="T35" fmla="*/ 147 h 161"/>
                <a:gd name="T36" fmla="*/ 69 w 98"/>
                <a:gd name="T37" fmla="*/ 123 h 161"/>
                <a:gd name="T38" fmla="*/ 72 w 98"/>
                <a:gd name="T39" fmla="*/ 102 h 161"/>
                <a:gd name="T40" fmla="*/ 69 w 98"/>
                <a:gd name="T41" fmla="*/ 81 h 161"/>
                <a:gd name="T42" fmla="*/ 49 w 98"/>
                <a:gd name="T43" fmla="*/ 67 h 161"/>
                <a:gd name="T44" fmla="*/ 28 w 98"/>
                <a:gd name="T45" fmla="*/ 81 h 161"/>
                <a:gd name="T46" fmla="*/ 26 w 98"/>
                <a:gd name="T47" fmla="*/ 102 h 161"/>
                <a:gd name="T48" fmla="*/ 28 w 98"/>
                <a:gd name="T49" fmla="*/ 123 h 161"/>
                <a:gd name="T50" fmla="*/ 49 w 98"/>
                <a:gd name="T51" fmla="*/ 137 h 161"/>
                <a:gd name="T52" fmla="*/ 69 w 98"/>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61">
                  <a:moveTo>
                    <a:pt x="26" y="147"/>
                  </a:moveTo>
                  <a:cubicBezTo>
                    <a:pt x="26" y="147"/>
                    <a:pt x="26" y="147"/>
                    <a:pt x="26" y="147"/>
                  </a:cubicBezTo>
                  <a:cubicBezTo>
                    <a:pt x="26" y="156"/>
                    <a:pt x="26" y="156"/>
                    <a:pt x="26" y="156"/>
                  </a:cubicBezTo>
                  <a:cubicBezTo>
                    <a:pt x="26" y="157"/>
                    <a:pt x="25" y="158"/>
                    <a:pt x="23" y="158"/>
                  </a:cubicBezTo>
                  <a:cubicBezTo>
                    <a:pt x="2" y="158"/>
                    <a:pt x="2" y="158"/>
                    <a:pt x="2" y="158"/>
                  </a:cubicBezTo>
                  <a:cubicBezTo>
                    <a:pt x="1" y="158"/>
                    <a:pt x="0" y="157"/>
                    <a:pt x="0" y="156"/>
                  </a:cubicBezTo>
                  <a:cubicBezTo>
                    <a:pt x="0" y="3"/>
                    <a:pt x="0" y="3"/>
                    <a:pt x="0" y="3"/>
                  </a:cubicBezTo>
                  <a:cubicBezTo>
                    <a:pt x="0" y="1"/>
                    <a:pt x="1" y="0"/>
                    <a:pt x="2" y="0"/>
                  </a:cubicBezTo>
                  <a:cubicBezTo>
                    <a:pt x="23" y="0"/>
                    <a:pt x="23" y="0"/>
                    <a:pt x="23" y="0"/>
                  </a:cubicBezTo>
                  <a:cubicBezTo>
                    <a:pt x="25" y="0"/>
                    <a:pt x="26" y="1"/>
                    <a:pt x="26" y="3"/>
                  </a:cubicBezTo>
                  <a:cubicBezTo>
                    <a:pt x="26" y="57"/>
                    <a:pt x="26" y="57"/>
                    <a:pt x="26" y="57"/>
                  </a:cubicBezTo>
                  <a:cubicBezTo>
                    <a:pt x="26" y="57"/>
                    <a:pt x="26" y="57"/>
                    <a:pt x="26" y="57"/>
                  </a:cubicBezTo>
                  <a:cubicBezTo>
                    <a:pt x="31" y="49"/>
                    <a:pt x="40" y="44"/>
                    <a:pt x="56" y="44"/>
                  </a:cubicBezTo>
                  <a:cubicBezTo>
                    <a:pt x="75" y="44"/>
                    <a:pt x="88" y="53"/>
                    <a:pt x="94" y="71"/>
                  </a:cubicBezTo>
                  <a:cubicBezTo>
                    <a:pt x="97" y="79"/>
                    <a:pt x="98" y="87"/>
                    <a:pt x="98" y="102"/>
                  </a:cubicBezTo>
                  <a:cubicBezTo>
                    <a:pt x="98" y="117"/>
                    <a:pt x="97" y="125"/>
                    <a:pt x="94" y="134"/>
                  </a:cubicBezTo>
                  <a:cubicBezTo>
                    <a:pt x="88" y="151"/>
                    <a:pt x="75" y="161"/>
                    <a:pt x="56" y="161"/>
                  </a:cubicBezTo>
                  <a:cubicBezTo>
                    <a:pt x="40" y="161"/>
                    <a:pt x="31" y="155"/>
                    <a:pt x="26" y="147"/>
                  </a:cubicBezTo>
                  <a:close/>
                  <a:moveTo>
                    <a:pt x="69" y="123"/>
                  </a:moveTo>
                  <a:cubicBezTo>
                    <a:pt x="71" y="118"/>
                    <a:pt x="72" y="112"/>
                    <a:pt x="72" y="102"/>
                  </a:cubicBezTo>
                  <a:cubicBezTo>
                    <a:pt x="72" y="92"/>
                    <a:pt x="71" y="86"/>
                    <a:pt x="69" y="81"/>
                  </a:cubicBezTo>
                  <a:cubicBezTo>
                    <a:pt x="66" y="72"/>
                    <a:pt x="59" y="67"/>
                    <a:pt x="49" y="67"/>
                  </a:cubicBezTo>
                  <a:cubicBezTo>
                    <a:pt x="38" y="67"/>
                    <a:pt x="31" y="72"/>
                    <a:pt x="28" y="81"/>
                  </a:cubicBezTo>
                  <a:cubicBezTo>
                    <a:pt x="26" y="86"/>
                    <a:pt x="26" y="92"/>
                    <a:pt x="26" y="102"/>
                  </a:cubicBezTo>
                  <a:cubicBezTo>
                    <a:pt x="26" y="112"/>
                    <a:pt x="26" y="118"/>
                    <a:pt x="28" y="123"/>
                  </a:cubicBezTo>
                  <a:cubicBezTo>
                    <a:pt x="31" y="132"/>
                    <a:pt x="38" y="137"/>
                    <a:pt x="49" y="137"/>
                  </a:cubicBezTo>
                  <a:cubicBezTo>
                    <a:pt x="59" y="137"/>
                    <a:pt x="66" y="132"/>
                    <a:pt x="69"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7" name="Freeform 65"/>
            <p:cNvSpPr>
              <a:spLocks noEditPoints="1"/>
            </p:cNvSpPr>
            <p:nvPr userDrawn="1"/>
          </p:nvSpPr>
          <p:spPr bwMode="auto">
            <a:xfrm>
              <a:off x="467644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8" name="Freeform 66"/>
            <p:cNvSpPr>
              <a:spLocks/>
            </p:cNvSpPr>
            <p:nvPr userDrawn="1"/>
          </p:nvSpPr>
          <p:spPr bwMode="auto">
            <a:xfrm>
              <a:off x="4891377" y="1497130"/>
              <a:ext cx="167400" cy="204601"/>
            </a:xfrm>
            <a:custGeom>
              <a:avLst/>
              <a:gdLst>
                <a:gd name="T0" fmla="*/ 70 w 94"/>
                <a:gd name="T1" fmla="*/ 112 h 115"/>
                <a:gd name="T2" fmla="*/ 68 w 94"/>
                <a:gd name="T3" fmla="*/ 110 h 115"/>
                <a:gd name="T4" fmla="*/ 68 w 94"/>
                <a:gd name="T5" fmla="*/ 102 h 115"/>
                <a:gd name="T6" fmla="*/ 68 w 94"/>
                <a:gd name="T7" fmla="*/ 102 h 115"/>
                <a:gd name="T8" fmla="*/ 39 w 94"/>
                <a:gd name="T9" fmla="*/ 115 h 115"/>
                <a:gd name="T10" fmla="*/ 0 w 94"/>
                <a:gd name="T11" fmla="*/ 73 h 115"/>
                <a:gd name="T12" fmla="*/ 0 w 94"/>
                <a:gd name="T13" fmla="*/ 3 h 115"/>
                <a:gd name="T14" fmla="*/ 3 w 94"/>
                <a:gd name="T15" fmla="*/ 0 h 115"/>
                <a:gd name="T16" fmla="*/ 24 w 94"/>
                <a:gd name="T17" fmla="*/ 0 h 115"/>
                <a:gd name="T18" fmla="*/ 26 w 94"/>
                <a:gd name="T19" fmla="*/ 3 h 115"/>
                <a:gd name="T20" fmla="*/ 26 w 94"/>
                <a:gd name="T21" fmla="*/ 67 h 115"/>
                <a:gd name="T22" fmla="*/ 47 w 94"/>
                <a:gd name="T23" fmla="*/ 91 h 115"/>
                <a:gd name="T24" fmla="*/ 68 w 94"/>
                <a:gd name="T25" fmla="*/ 67 h 115"/>
                <a:gd name="T26" fmla="*/ 68 w 94"/>
                <a:gd name="T27" fmla="*/ 3 h 115"/>
                <a:gd name="T28" fmla="*/ 70 w 94"/>
                <a:gd name="T29" fmla="*/ 0 h 115"/>
                <a:gd name="T30" fmla="*/ 91 w 94"/>
                <a:gd name="T31" fmla="*/ 0 h 115"/>
                <a:gd name="T32" fmla="*/ 94 w 94"/>
                <a:gd name="T33" fmla="*/ 3 h 115"/>
                <a:gd name="T34" fmla="*/ 94 w 94"/>
                <a:gd name="T35" fmla="*/ 110 h 115"/>
                <a:gd name="T36" fmla="*/ 91 w 94"/>
                <a:gd name="T37" fmla="*/ 112 h 115"/>
                <a:gd name="T38" fmla="*/ 70 w 94"/>
                <a:gd name="T39" fmla="*/ 11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5">
                  <a:moveTo>
                    <a:pt x="70" y="112"/>
                  </a:moveTo>
                  <a:cubicBezTo>
                    <a:pt x="69" y="112"/>
                    <a:pt x="68" y="111"/>
                    <a:pt x="68" y="110"/>
                  </a:cubicBezTo>
                  <a:cubicBezTo>
                    <a:pt x="68" y="102"/>
                    <a:pt x="68" y="102"/>
                    <a:pt x="68" y="102"/>
                  </a:cubicBezTo>
                  <a:cubicBezTo>
                    <a:pt x="68" y="102"/>
                    <a:pt x="68" y="102"/>
                    <a:pt x="68" y="102"/>
                  </a:cubicBezTo>
                  <a:cubicBezTo>
                    <a:pt x="62" y="109"/>
                    <a:pt x="53" y="115"/>
                    <a:pt x="39" y="115"/>
                  </a:cubicBezTo>
                  <a:cubicBezTo>
                    <a:pt x="15" y="115"/>
                    <a:pt x="0" y="97"/>
                    <a:pt x="0" y="73"/>
                  </a:cubicBezTo>
                  <a:cubicBezTo>
                    <a:pt x="0" y="3"/>
                    <a:pt x="0" y="3"/>
                    <a:pt x="0" y="3"/>
                  </a:cubicBezTo>
                  <a:cubicBezTo>
                    <a:pt x="0" y="1"/>
                    <a:pt x="1" y="0"/>
                    <a:pt x="3" y="0"/>
                  </a:cubicBezTo>
                  <a:cubicBezTo>
                    <a:pt x="24" y="0"/>
                    <a:pt x="24" y="0"/>
                    <a:pt x="24" y="0"/>
                  </a:cubicBezTo>
                  <a:cubicBezTo>
                    <a:pt x="25" y="0"/>
                    <a:pt x="26" y="1"/>
                    <a:pt x="26" y="3"/>
                  </a:cubicBezTo>
                  <a:cubicBezTo>
                    <a:pt x="26" y="67"/>
                    <a:pt x="26" y="67"/>
                    <a:pt x="26" y="67"/>
                  </a:cubicBezTo>
                  <a:cubicBezTo>
                    <a:pt x="26" y="81"/>
                    <a:pt x="33" y="91"/>
                    <a:pt x="47" y="91"/>
                  </a:cubicBezTo>
                  <a:cubicBezTo>
                    <a:pt x="60" y="91"/>
                    <a:pt x="68" y="81"/>
                    <a:pt x="68" y="67"/>
                  </a:cubicBezTo>
                  <a:cubicBezTo>
                    <a:pt x="68" y="3"/>
                    <a:pt x="68" y="3"/>
                    <a:pt x="68" y="3"/>
                  </a:cubicBezTo>
                  <a:cubicBezTo>
                    <a:pt x="68" y="1"/>
                    <a:pt x="69" y="0"/>
                    <a:pt x="70" y="0"/>
                  </a:cubicBezTo>
                  <a:cubicBezTo>
                    <a:pt x="91" y="0"/>
                    <a:pt x="91" y="0"/>
                    <a:pt x="91" y="0"/>
                  </a:cubicBezTo>
                  <a:cubicBezTo>
                    <a:pt x="93" y="0"/>
                    <a:pt x="94" y="1"/>
                    <a:pt x="94" y="3"/>
                  </a:cubicBezTo>
                  <a:cubicBezTo>
                    <a:pt x="94" y="110"/>
                    <a:pt x="94" y="110"/>
                    <a:pt x="94" y="110"/>
                  </a:cubicBezTo>
                  <a:cubicBezTo>
                    <a:pt x="94" y="111"/>
                    <a:pt x="93" y="112"/>
                    <a:pt x="91" y="112"/>
                  </a:cubicBezTo>
                  <a:lnTo>
                    <a:pt x="7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9" name="Freeform 67"/>
            <p:cNvSpPr>
              <a:spLocks/>
            </p:cNvSpPr>
            <p:nvPr userDrawn="1"/>
          </p:nvSpPr>
          <p:spPr bwMode="auto">
            <a:xfrm>
              <a:off x="5108377"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7 w 80"/>
                <a:gd name="T15" fmla="*/ 14 h 114"/>
                <a:gd name="T16" fmla="*/ 56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7" y="14"/>
                    <a:pt x="27" y="14"/>
                    <a:pt x="27" y="14"/>
                  </a:cubicBezTo>
                  <a:cubicBezTo>
                    <a:pt x="32" y="6"/>
                    <a:pt x="41" y="0"/>
                    <a:pt x="56"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0" name="Freeform 68"/>
            <p:cNvSpPr>
              <a:spLocks noEditPoints="1"/>
            </p:cNvSpPr>
            <p:nvPr userDrawn="1"/>
          </p:nvSpPr>
          <p:spPr bwMode="auto">
            <a:xfrm>
              <a:off x="5331578"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1" name="Freeform 69"/>
            <p:cNvSpPr>
              <a:spLocks/>
            </p:cNvSpPr>
            <p:nvPr userDrawn="1"/>
          </p:nvSpPr>
          <p:spPr bwMode="auto">
            <a:xfrm>
              <a:off x="5546512" y="1492997"/>
              <a:ext cx="167400" cy="204601"/>
            </a:xfrm>
            <a:custGeom>
              <a:avLst/>
              <a:gdLst>
                <a:gd name="T0" fmla="*/ 71 w 94"/>
                <a:gd name="T1" fmla="*/ 114 h 114"/>
                <a:gd name="T2" fmla="*/ 68 w 94"/>
                <a:gd name="T3" fmla="*/ 112 h 114"/>
                <a:gd name="T4" fmla="*/ 68 w 94"/>
                <a:gd name="T5" fmla="*/ 47 h 114"/>
                <a:gd name="T6" fmla="*/ 47 w 94"/>
                <a:gd name="T7" fmla="*/ 23 h 114"/>
                <a:gd name="T8" fmla="*/ 26 w 94"/>
                <a:gd name="T9" fmla="*/ 47 h 114"/>
                <a:gd name="T10" fmla="*/ 26 w 94"/>
                <a:gd name="T11" fmla="*/ 112 h 114"/>
                <a:gd name="T12" fmla="*/ 24 w 94"/>
                <a:gd name="T13" fmla="*/ 114 h 114"/>
                <a:gd name="T14" fmla="*/ 2 w 94"/>
                <a:gd name="T15" fmla="*/ 114 h 114"/>
                <a:gd name="T16" fmla="*/ 0 w 94"/>
                <a:gd name="T17" fmla="*/ 112 h 114"/>
                <a:gd name="T18" fmla="*/ 0 w 94"/>
                <a:gd name="T19" fmla="*/ 5 h 114"/>
                <a:gd name="T20" fmla="*/ 2 w 94"/>
                <a:gd name="T21" fmla="*/ 2 h 114"/>
                <a:gd name="T22" fmla="*/ 24 w 94"/>
                <a:gd name="T23" fmla="*/ 2 h 114"/>
                <a:gd name="T24" fmla="*/ 26 w 94"/>
                <a:gd name="T25" fmla="*/ 5 h 114"/>
                <a:gd name="T26" fmla="*/ 26 w 94"/>
                <a:gd name="T27" fmla="*/ 13 h 114"/>
                <a:gd name="T28" fmla="*/ 26 w 94"/>
                <a:gd name="T29" fmla="*/ 13 h 114"/>
                <a:gd name="T30" fmla="*/ 56 w 94"/>
                <a:gd name="T31" fmla="*/ 0 h 114"/>
                <a:gd name="T32" fmla="*/ 94 w 94"/>
                <a:gd name="T33" fmla="*/ 41 h 114"/>
                <a:gd name="T34" fmla="*/ 94 w 94"/>
                <a:gd name="T35" fmla="*/ 112 h 114"/>
                <a:gd name="T36" fmla="*/ 92 w 94"/>
                <a:gd name="T37" fmla="*/ 114 h 114"/>
                <a:gd name="T38" fmla="*/ 71 w 94"/>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4">
                  <a:moveTo>
                    <a:pt x="71" y="114"/>
                  </a:moveTo>
                  <a:cubicBezTo>
                    <a:pt x="69" y="114"/>
                    <a:pt x="68" y="113"/>
                    <a:pt x="68" y="112"/>
                  </a:cubicBezTo>
                  <a:cubicBezTo>
                    <a:pt x="68" y="47"/>
                    <a:pt x="68" y="47"/>
                    <a:pt x="68" y="47"/>
                  </a:cubicBezTo>
                  <a:cubicBezTo>
                    <a:pt x="68" y="33"/>
                    <a:pt x="61" y="23"/>
                    <a:pt x="47" y="23"/>
                  </a:cubicBezTo>
                  <a:cubicBezTo>
                    <a:pt x="34" y="23"/>
                    <a:pt x="26" y="33"/>
                    <a:pt x="26" y="47"/>
                  </a:cubicBezTo>
                  <a:cubicBezTo>
                    <a:pt x="26" y="112"/>
                    <a:pt x="26" y="112"/>
                    <a:pt x="26" y="112"/>
                  </a:cubicBezTo>
                  <a:cubicBezTo>
                    <a:pt x="26" y="113"/>
                    <a:pt x="25" y="114"/>
                    <a:pt x="24" y="114"/>
                  </a:cubicBezTo>
                  <a:cubicBezTo>
                    <a:pt x="2" y="114"/>
                    <a:pt x="2" y="114"/>
                    <a:pt x="2" y="114"/>
                  </a:cubicBez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79" y="0"/>
                    <a:pt x="94" y="17"/>
                    <a:pt x="94" y="41"/>
                  </a:cubicBezTo>
                  <a:cubicBezTo>
                    <a:pt x="94" y="112"/>
                    <a:pt x="94" y="112"/>
                    <a:pt x="94" y="112"/>
                  </a:cubicBezTo>
                  <a:cubicBezTo>
                    <a:pt x="94" y="113"/>
                    <a:pt x="93"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2" name="Freeform 70"/>
            <p:cNvSpPr>
              <a:spLocks noEditPoints="1"/>
            </p:cNvSpPr>
            <p:nvPr userDrawn="1"/>
          </p:nvSpPr>
          <p:spPr bwMode="auto">
            <a:xfrm>
              <a:off x="5753179" y="1414463"/>
              <a:ext cx="175667" cy="287267"/>
            </a:xfrm>
            <a:custGeom>
              <a:avLst/>
              <a:gdLst>
                <a:gd name="T0" fmla="*/ 75 w 99"/>
                <a:gd name="T1" fmla="*/ 158 h 161"/>
                <a:gd name="T2" fmla="*/ 73 w 99"/>
                <a:gd name="T3" fmla="*/ 156 h 161"/>
                <a:gd name="T4" fmla="*/ 73 w 99"/>
                <a:gd name="T5" fmla="*/ 147 h 161"/>
                <a:gd name="T6" fmla="*/ 73 w 99"/>
                <a:gd name="T7" fmla="*/ 147 h 161"/>
                <a:gd name="T8" fmla="*/ 43 w 99"/>
                <a:gd name="T9" fmla="*/ 161 h 161"/>
                <a:gd name="T10" fmla="*/ 4 w 99"/>
                <a:gd name="T11" fmla="*/ 134 h 161"/>
                <a:gd name="T12" fmla="*/ 0 w 99"/>
                <a:gd name="T13" fmla="*/ 102 h 161"/>
                <a:gd name="T14" fmla="*/ 4 w 99"/>
                <a:gd name="T15" fmla="*/ 71 h 161"/>
                <a:gd name="T16" fmla="*/ 43 w 99"/>
                <a:gd name="T17" fmla="*/ 44 h 161"/>
                <a:gd name="T18" fmla="*/ 73 w 99"/>
                <a:gd name="T19" fmla="*/ 57 h 161"/>
                <a:gd name="T20" fmla="*/ 73 w 99"/>
                <a:gd name="T21" fmla="*/ 57 h 161"/>
                <a:gd name="T22" fmla="*/ 73 w 99"/>
                <a:gd name="T23" fmla="*/ 3 h 161"/>
                <a:gd name="T24" fmla="*/ 75 w 99"/>
                <a:gd name="T25" fmla="*/ 0 h 161"/>
                <a:gd name="T26" fmla="*/ 97 w 99"/>
                <a:gd name="T27" fmla="*/ 0 h 161"/>
                <a:gd name="T28" fmla="*/ 99 w 99"/>
                <a:gd name="T29" fmla="*/ 3 h 161"/>
                <a:gd name="T30" fmla="*/ 99 w 99"/>
                <a:gd name="T31" fmla="*/ 156 h 161"/>
                <a:gd name="T32" fmla="*/ 97 w 99"/>
                <a:gd name="T33" fmla="*/ 158 h 161"/>
                <a:gd name="T34" fmla="*/ 75 w 99"/>
                <a:gd name="T35" fmla="*/ 158 h 161"/>
                <a:gd name="T36" fmla="*/ 71 w 99"/>
                <a:gd name="T37" fmla="*/ 123 h 161"/>
                <a:gd name="T38" fmla="*/ 73 w 99"/>
                <a:gd name="T39" fmla="*/ 102 h 161"/>
                <a:gd name="T40" fmla="*/ 71 w 99"/>
                <a:gd name="T41" fmla="*/ 81 h 161"/>
                <a:gd name="T42" fmla="*/ 50 w 99"/>
                <a:gd name="T43" fmla="*/ 67 h 161"/>
                <a:gd name="T44" fmla="*/ 29 w 99"/>
                <a:gd name="T45" fmla="*/ 81 h 161"/>
                <a:gd name="T46" fmla="*/ 27 w 99"/>
                <a:gd name="T47" fmla="*/ 102 h 161"/>
                <a:gd name="T48" fmla="*/ 29 w 99"/>
                <a:gd name="T49" fmla="*/ 123 h 161"/>
                <a:gd name="T50" fmla="*/ 50 w 99"/>
                <a:gd name="T51" fmla="*/ 137 h 161"/>
                <a:gd name="T52" fmla="*/ 71 w 99"/>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161">
                  <a:moveTo>
                    <a:pt x="75" y="158"/>
                  </a:moveTo>
                  <a:cubicBezTo>
                    <a:pt x="74" y="158"/>
                    <a:pt x="73" y="157"/>
                    <a:pt x="73" y="156"/>
                  </a:cubicBezTo>
                  <a:cubicBezTo>
                    <a:pt x="73" y="147"/>
                    <a:pt x="73" y="147"/>
                    <a:pt x="73" y="147"/>
                  </a:cubicBezTo>
                  <a:cubicBezTo>
                    <a:pt x="73" y="147"/>
                    <a:pt x="73" y="147"/>
                    <a:pt x="73" y="147"/>
                  </a:cubicBezTo>
                  <a:cubicBezTo>
                    <a:pt x="67" y="155"/>
                    <a:pt x="58" y="161"/>
                    <a:pt x="43" y="161"/>
                  </a:cubicBezTo>
                  <a:cubicBezTo>
                    <a:pt x="24" y="161"/>
                    <a:pt x="10" y="151"/>
                    <a:pt x="4" y="134"/>
                  </a:cubicBezTo>
                  <a:cubicBezTo>
                    <a:pt x="2" y="125"/>
                    <a:pt x="0" y="117"/>
                    <a:pt x="0" y="102"/>
                  </a:cubicBezTo>
                  <a:cubicBezTo>
                    <a:pt x="0" y="87"/>
                    <a:pt x="2" y="79"/>
                    <a:pt x="4" y="71"/>
                  </a:cubicBezTo>
                  <a:cubicBezTo>
                    <a:pt x="10" y="53"/>
                    <a:pt x="24" y="44"/>
                    <a:pt x="43" y="44"/>
                  </a:cubicBezTo>
                  <a:cubicBezTo>
                    <a:pt x="58" y="44"/>
                    <a:pt x="67" y="49"/>
                    <a:pt x="73" y="57"/>
                  </a:cubicBezTo>
                  <a:cubicBezTo>
                    <a:pt x="73" y="57"/>
                    <a:pt x="73" y="57"/>
                    <a:pt x="73" y="57"/>
                  </a:cubicBezTo>
                  <a:cubicBezTo>
                    <a:pt x="73" y="3"/>
                    <a:pt x="73" y="3"/>
                    <a:pt x="73" y="3"/>
                  </a:cubicBezTo>
                  <a:cubicBezTo>
                    <a:pt x="73" y="1"/>
                    <a:pt x="74" y="0"/>
                    <a:pt x="75" y="0"/>
                  </a:cubicBezTo>
                  <a:cubicBezTo>
                    <a:pt x="97" y="0"/>
                    <a:pt x="97" y="0"/>
                    <a:pt x="97" y="0"/>
                  </a:cubicBezTo>
                  <a:cubicBezTo>
                    <a:pt x="98" y="0"/>
                    <a:pt x="99" y="1"/>
                    <a:pt x="99" y="3"/>
                  </a:cubicBezTo>
                  <a:cubicBezTo>
                    <a:pt x="99" y="156"/>
                    <a:pt x="99" y="156"/>
                    <a:pt x="99" y="156"/>
                  </a:cubicBezTo>
                  <a:cubicBezTo>
                    <a:pt x="99" y="157"/>
                    <a:pt x="98" y="158"/>
                    <a:pt x="97" y="158"/>
                  </a:cubicBezTo>
                  <a:lnTo>
                    <a:pt x="75" y="158"/>
                  </a:lnTo>
                  <a:close/>
                  <a:moveTo>
                    <a:pt x="71" y="123"/>
                  </a:moveTo>
                  <a:cubicBezTo>
                    <a:pt x="72" y="118"/>
                    <a:pt x="73" y="112"/>
                    <a:pt x="73" y="102"/>
                  </a:cubicBezTo>
                  <a:cubicBezTo>
                    <a:pt x="73" y="92"/>
                    <a:pt x="72" y="86"/>
                    <a:pt x="71" y="81"/>
                  </a:cubicBezTo>
                  <a:cubicBezTo>
                    <a:pt x="68" y="72"/>
                    <a:pt x="60" y="67"/>
                    <a:pt x="50" y="67"/>
                  </a:cubicBezTo>
                  <a:cubicBezTo>
                    <a:pt x="39" y="67"/>
                    <a:pt x="32" y="72"/>
                    <a:pt x="29" y="81"/>
                  </a:cubicBezTo>
                  <a:cubicBezTo>
                    <a:pt x="28" y="86"/>
                    <a:pt x="27" y="92"/>
                    <a:pt x="27" y="102"/>
                  </a:cubicBezTo>
                  <a:cubicBezTo>
                    <a:pt x="27" y="112"/>
                    <a:pt x="28" y="118"/>
                    <a:pt x="29" y="123"/>
                  </a:cubicBezTo>
                  <a:cubicBezTo>
                    <a:pt x="32" y="132"/>
                    <a:pt x="39" y="137"/>
                    <a:pt x="50" y="137"/>
                  </a:cubicBezTo>
                  <a:cubicBezTo>
                    <a:pt x="60" y="137"/>
                    <a:pt x="68" y="132"/>
                    <a:pt x="71"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3" name="Freeform 71"/>
            <p:cNvSpPr>
              <a:spLocks/>
            </p:cNvSpPr>
            <p:nvPr userDrawn="1"/>
          </p:nvSpPr>
          <p:spPr bwMode="auto">
            <a:xfrm>
              <a:off x="6023913" y="1414463"/>
              <a:ext cx="328601" cy="283134"/>
            </a:xfrm>
            <a:custGeom>
              <a:avLst/>
              <a:gdLst>
                <a:gd name="T0" fmla="*/ 125 w 184"/>
                <a:gd name="T1" fmla="*/ 158 h 158"/>
                <a:gd name="T2" fmla="*/ 122 w 184"/>
                <a:gd name="T3" fmla="*/ 156 h 158"/>
                <a:gd name="T4" fmla="*/ 92 w 184"/>
                <a:gd name="T5" fmla="*/ 48 h 158"/>
                <a:gd name="T6" fmla="*/ 92 w 184"/>
                <a:gd name="T7" fmla="*/ 48 h 158"/>
                <a:gd name="T8" fmla="*/ 61 w 184"/>
                <a:gd name="T9" fmla="*/ 156 h 158"/>
                <a:gd name="T10" fmla="*/ 59 w 184"/>
                <a:gd name="T11" fmla="*/ 158 h 158"/>
                <a:gd name="T12" fmla="*/ 41 w 184"/>
                <a:gd name="T13" fmla="*/ 158 h 158"/>
                <a:gd name="T14" fmla="*/ 39 w 184"/>
                <a:gd name="T15" fmla="*/ 156 h 158"/>
                <a:gd name="T16" fmla="*/ 0 w 184"/>
                <a:gd name="T17" fmla="*/ 3 h 158"/>
                <a:gd name="T18" fmla="*/ 2 w 184"/>
                <a:gd name="T19" fmla="*/ 0 h 158"/>
                <a:gd name="T20" fmla="*/ 23 w 184"/>
                <a:gd name="T21" fmla="*/ 0 h 158"/>
                <a:gd name="T22" fmla="*/ 26 w 184"/>
                <a:gd name="T23" fmla="*/ 3 h 158"/>
                <a:gd name="T24" fmla="*/ 51 w 184"/>
                <a:gd name="T25" fmla="*/ 109 h 158"/>
                <a:gd name="T26" fmla="*/ 52 w 184"/>
                <a:gd name="T27" fmla="*/ 109 h 158"/>
                <a:gd name="T28" fmla="*/ 81 w 184"/>
                <a:gd name="T29" fmla="*/ 3 h 158"/>
                <a:gd name="T30" fmla="*/ 84 w 184"/>
                <a:gd name="T31" fmla="*/ 0 h 158"/>
                <a:gd name="T32" fmla="*/ 100 w 184"/>
                <a:gd name="T33" fmla="*/ 0 h 158"/>
                <a:gd name="T34" fmla="*/ 103 w 184"/>
                <a:gd name="T35" fmla="*/ 3 h 158"/>
                <a:gd name="T36" fmla="*/ 133 w 184"/>
                <a:gd name="T37" fmla="*/ 109 h 158"/>
                <a:gd name="T38" fmla="*/ 133 w 184"/>
                <a:gd name="T39" fmla="*/ 109 h 158"/>
                <a:gd name="T40" fmla="*/ 158 w 184"/>
                <a:gd name="T41" fmla="*/ 3 h 158"/>
                <a:gd name="T42" fmla="*/ 161 w 184"/>
                <a:gd name="T43" fmla="*/ 0 h 158"/>
                <a:gd name="T44" fmla="*/ 182 w 184"/>
                <a:gd name="T45" fmla="*/ 0 h 158"/>
                <a:gd name="T46" fmla="*/ 184 w 184"/>
                <a:gd name="T47" fmla="*/ 3 h 158"/>
                <a:gd name="T48" fmla="*/ 146 w 184"/>
                <a:gd name="T49" fmla="*/ 156 h 158"/>
                <a:gd name="T50" fmla="*/ 143 w 184"/>
                <a:gd name="T51" fmla="*/ 158 h 158"/>
                <a:gd name="T52" fmla="*/ 125 w 184"/>
                <a:gd name="T53"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4" h="158">
                  <a:moveTo>
                    <a:pt x="125" y="158"/>
                  </a:moveTo>
                  <a:cubicBezTo>
                    <a:pt x="124" y="158"/>
                    <a:pt x="123" y="157"/>
                    <a:pt x="122" y="156"/>
                  </a:cubicBezTo>
                  <a:cubicBezTo>
                    <a:pt x="92" y="48"/>
                    <a:pt x="92" y="48"/>
                    <a:pt x="92" y="48"/>
                  </a:cubicBezTo>
                  <a:cubicBezTo>
                    <a:pt x="92" y="48"/>
                    <a:pt x="92" y="48"/>
                    <a:pt x="92" y="48"/>
                  </a:cubicBezTo>
                  <a:cubicBezTo>
                    <a:pt x="61" y="156"/>
                    <a:pt x="61" y="156"/>
                    <a:pt x="61" y="156"/>
                  </a:cubicBezTo>
                  <a:cubicBezTo>
                    <a:pt x="61" y="157"/>
                    <a:pt x="60" y="158"/>
                    <a:pt x="59" y="158"/>
                  </a:cubicBezTo>
                  <a:cubicBezTo>
                    <a:pt x="41" y="158"/>
                    <a:pt x="41" y="158"/>
                    <a:pt x="41" y="158"/>
                  </a:cubicBezTo>
                  <a:cubicBezTo>
                    <a:pt x="40" y="158"/>
                    <a:pt x="39" y="157"/>
                    <a:pt x="39" y="156"/>
                  </a:cubicBezTo>
                  <a:cubicBezTo>
                    <a:pt x="0" y="3"/>
                    <a:pt x="0" y="3"/>
                    <a:pt x="0" y="3"/>
                  </a:cubicBezTo>
                  <a:cubicBezTo>
                    <a:pt x="0" y="1"/>
                    <a:pt x="0" y="0"/>
                    <a:pt x="2" y="0"/>
                  </a:cubicBezTo>
                  <a:cubicBezTo>
                    <a:pt x="23" y="0"/>
                    <a:pt x="23" y="0"/>
                    <a:pt x="23" y="0"/>
                  </a:cubicBezTo>
                  <a:cubicBezTo>
                    <a:pt x="25" y="0"/>
                    <a:pt x="26" y="1"/>
                    <a:pt x="26" y="3"/>
                  </a:cubicBezTo>
                  <a:cubicBezTo>
                    <a:pt x="51" y="109"/>
                    <a:pt x="51" y="109"/>
                    <a:pt x="51" y="109"/>
                  </a:cubicBezTo>
                  <a:cubicBezTo>
                    <a:pt x="52" y="109"/>
                    <a:pt x="52" y="109"/>
                    <a:pt x="52" y="109"/>
                  </a:cubicBezTo>
                  <a:cubicBezTo>
                    <a:pt x="81" y="3"/>
                    <a:pt x="81" y="3"/>
                    <a:pt x="81" y="3"/>
                  </a:cubicBezTo>
                  <a:cubicBezTo>
                    <a:pt x="82" y="1"/>
                    <a:pt x="83" y="0"/>
                    <a:pt x="84" y="0"/>
                  </a:cubicBezTo>
                  <a:cubicBezTo>
                    <a:pt x="100" y="0"/>
                    <a:pt x="100" y="0"/>
                    <a:pt x="100" y="0"/>
                  </a:cubicBezTo>
                  <a:cubicBezTo>
                    <a:pt x="102" y="0"/>
                    <a:pt x="102" y="1"/>
                    <a:pt x="103" y="3"/>
                  </a:cubicBezTo>
                  <a:cubicBezTo>
                    <a:pt x="133" y="109"/>
                    <a:pt x="133" y="109"/>
                    <a:pt x="133" y="109"/>
                  </a:cubicBezTo>
                  <a:cubicBezTo>
                    <a:pt x="133" y="109"/>
                    <a:pt x="133" y="109"/>
                    <a:pt x="133" y="109"/>
                  </a:cubicBezTo>
                  <a:cubicBezTo>
                    <a:pt x="158" y="3"/>
                    <a:pt x="158" y="3"/>
                    <a:pt x="158" y="3"/>
                  </a:cubicBezTo>
                  <a:cubicBezTo>
                    <a:pt x="158" y="1"/>
                    <a:pt x="159" y="0"/>
                    <a:pt x="161" y="0"/>
                  </a:cubicBezTo>
                  <a:cubicBezTo>
                    <a:pt x="182" y="0"/>
                    <a:pt x="182" y="0"/>
                    <a:pt x="182" y="0"/>
                  </a:cubicBezTo>
                  <a:cubicBezTo>
                    <a:pt x="184" y="0"/>
                    <a:pt x="184" y="1"/>
                    <a:pt x="184" y="3"/>
                  </a:cubicBezTo>
                  <a:cubicBezTo>
                    <a:pt x="146" y="156"/>
                    <a:pt x="146" y="156"/>
                    <a:pt x="146" y="156"/>
                  </a:cubicBezTo>
                  <a:cubicBezTo>
                    <a:pt x="145" y="157"/>
                    <a:pt x="144" y="158"/>
                    <a:pt x="143" y="158"/>
                  </a:cubicBezTo>
                  <a:lnTo>
                    <a:pt x="125"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4" name="Freeform 72"/>
            <p:cNvSpPr>
              <a:spLocks noEditPoints="1"/>
            </p:cNvSpPr>
            <p:nvPr userDrawn="1"/>
          </p:nvSpPr>
          <p:spPr bwMode="auto">
            <a:xfrm>
              <a:off x="6360781" y="1492997"/>
              <a:ext cx="175667" cy="208734"/>
            </a:xfrm>
            <a:custGeom>
              <a:avLst/>
              <a:gdLst>
                <a:gd name="T0" fmla="*/ 4 w 99"/>
                <a:gd name="T1" fmla="*/ 85 h 117"/>
                <a:gd name="T2" fmla="*/ 0 w 99"/>
                <a:gd name="T3" fmla="*/ 58 h 117"/>
                <a:gd name="T4" fmla="*/ 3 w 99"/>
                <a:gd name="T5" fmla="*/ 31 h 117"/>
                <a:gd name="T6" fmla="*/ 49 w 99"/>
                <a:gd name="T7" fmla="*/ 0 h 117"/>
                <a:gd name="T8" fmla="*/ 95 w 99"/>
                <a:gd name="T9" fmla="*/ 31 h 117"/>
                <a:gd name="T10" fmla="*/ 99 w 99"/>
                <a:gd name="T11" fmla="*/ 64 h 117"/>
                <a:gd name="T12" fmla="*/ 96 w 99"/>
                <a:gd name="T13" fmla="*/ 66 h 117"/>
                <a:gd name="T14" fmla="*/ 27 w 99"/>
                <a:gd name="T15" fmla="*/ 66 h 117"/>
                <a:gd name="T16" fmla="*/ 26 w 99"/>
                <a:gd name="T17" fmla="*/ 68 h 117"/>
                <a:gd name="T18" fmla="*/ 27 w 99"/>
                <a:gd name="T19" fmla="*/ 76 h 117"/>
                <a:gd name="T20" fmla="*/ 52 w 99"/>
                <a:gd name="T21" fmla="*/ 93 h 117"/>
                <a:gd name="T22" fmla="*/ 79 w 99"/>
                <a:gd name="T23" fmla="*/ 83 h 117"/>
                <a:gd name="T24" fmla="*/ 82 w 99"/>
                <a:gd name="T25" fmla="*/ 82 h 117"/>
                <a:gd name="T26" fmla="*/ 96 w 99"/>
                <a:gd name="T27" fmla="*/ 94 h 117"/>
                <a:gd name="T28" fmla="*/ 96 w 99"/>
                <a:gd name="T29" fmla="*/ 98 h 117"/>
                <a:gd name="T30" fmla="*/ 50 w 99"/>
                <a:gd name="T31" fmla="*/ 117 h 117"/>
                <a:gd name="T32" fmla="*/ 4 w 99"/>
                <a:gd name="T33" fmla="*/ 85 h 117"/>
                <a:gd name="T34" fmla="*/ 71 w 99"/>
                <a:gd name="T35" fmla="*/ 36 h 117"/>
                <a:gd name="T36" fmla="*/ 49 w 99"/>
                <a:gd name="T37" fmla="*/ 22 h 117"/>
                <a:gd name="T38" fmla="*/ 27 w 99"/>
                <a:gd name="T39" fmla="*/ 36 h 117"/>
                <a:gd name="T40" fmla="*/ 26 w 99"/>
                <a:gd name="T41" fmla="*/ 46 h 117"/>
                <a:gd name="T42" fmla="*/ 27 w 99"/>
                <a:gd name="T43" fmla="*/ 47 h 117"/>
                <a:gd name="T44" fmla="*/ 71 w 99"/>
                <a:gd name="T45" fmla="*/ 47 h 117"/>
                <a:gd name="T46" fmla="*/ 72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9" y="46"/>
                    <a:pt x="99" y="64"/>
                  </a:cubicBezTo>
                  <a:cubicBezTo>
                    <a:pt x="99" y="66"/>
                    <a:pt x="98" y="66"/>
                    <a:pt x="96" y="66"/>
                  </a:cubicBezTo>
                  <a:cubicBezTo>
                    <a:pt x="27" y="66"/>
                    <a:pt x="27" y="66"/>
                    <a:pt x="27" y="66"/>
                  </a:cubicBezTo>
                  <a:cubicBezTo>
                    <a:pt x="26" y="66"/>
                    <a:pt x="26" y="67"/>
                    <a:pt x="26" y="68"/>
                  </a:cubicBezTo>
                  <a:cubicBezTo>
                    <a:pt x="26" y="71"/>
                    <a:pt x="27"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7" y="109"/>
                    <a:pt x="71" y="117"/>
                    <a:pt x="50" y="117"/>
                  </a:cubicBezTo>
                  <a:cubicBezTo>
                    <a:pt x="27"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5" name="Freeform 73"/>
            <p:cNvSpPr>
              <a:spLocks/>
            </p:cNvSpPr>
            <p:nvPr userDrawn="1"/>
          </p:nvSpPr>
          <p:spPr bwMode="auto">
            <a:xfrm>
              <a:off x="6573648" y="1414463"/>
              <a:ext cx="76467" cy="285201"/>
            </a:xfrm>
            <a:custGeom>
              <a:avLst/>
              <a:gdLst>
                <a:gd name="T0" fmla="*/ 31 w 43"/>
                <a:gd name="T1" fmla="*/ 159 h 159"/>
                <a:gd name="T2" fmla="*/ 0 w 43"/>
                <a:gd name="T3" fmla="*/ 127 h 159"/>
                <a:gd name="T4" fmla="*/ 0 w 43"/>
                <a:gd name="T5" fmla="*/ 3 h 159"/>
                <a:gd name="T6" fmla="*/ 3 w 43"/>
                <a:gd name="T7" fmla="*/ 0 h 159"/>
                <a:gd name="T8" fmla="*/ 24 w 43"/>
                <a:gd name="T9" fmla="*/ 0 h 159"/>
                <a:gd name="T10" fmla="*/ 26 w 43"/>
                <a:gd name="T11" fmla="*/ 3 h 159"/>
                <a:gd name="T12" fmla="*/ 26 w 43"/>
                <a:gd name="T13" fmla="*/ 126 h 159"/>
                <a:gd name="T14" fmla="*/ 36 w 43"/>
                <a:gd name="T15" fmla="*/ 136 h 159"/>
                <a:gd name="T16" fmla="*/ 41 w 43"/>
                <a:gd name="T17" fmla="*/ 136 h 159"/>
                <a:gd name="T18" fmla="*/ 43 w 43"/>
                <a:gd name="T19" fmla="*/ 139 h 159"/>
                <a:gd name="T20" fmla="*/ 43 w 43"/>
                <a:gd name="T21" fmla="*/ 157 h 159"/>
                <a:gd name="T22" fmla="*/ 41 w 43"/>
                <a:gd name="T23" fmla="*/ 159 h 159"/>
                <a:gd name="T24" fmla="*/ 31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1" y="159"/>
                  </a:moveTo>
                  <a:cubicBezTo>
                    <a:pt x="9" y="159"/>
                    <a:pt x="0" y="149"/>
                    <a:pt x="0" y="127"/>
                  </a:cubicBezTo>
                  <a:cubicBezTo>
                    <a:pt x="0" y="3"/>
                    <a:pt x="0" y="3"/>
                    <a:pt x="0" y="3"/>
                  </a:cubicBezTo>
                  <a:cubicBezTo>
                    <a:pt x="0" y="1"/>
                    <a:pt x="1" y="0"/>
                    <a:pt x="3" y="0"/>
                  </a:cubicBezTo>
                  <a:cubicBezTo>
                    <a:pt x="24" y="0"/>
                    <a:pt x="24" y="0"/>
                    <a:pt x="24" y="0"/>
                  </a:cubicBezTo>
                  <a:cubicBezTo>
                    <a:pt x="25" y="0"/>
                    <a:pt x="26" y="1"/>
                    <a:pt x="26" y="3"/>
                  </a:cubicBezTo>
                  <a:cubicBezTo>
                    <a:pt x="26" y="126"/>
                    <a:pt x="26" y="126"/>
                    <a:pt x="26" y="126"/>
                  </a:cubicBezTo>
                  <a:cubicBezTo>
                    <a:pt x="26" y="134"/>
                    <a:pt x="29" y="136"/>
                    <a:pt x="36"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1"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6" name="Freeform 74"/>
            <p:cNvSpPr>
              <a:spLocks/>
            </p:cNvSpPr>
            <p:nvPr userDrawn="1"/>
          </p:nvSpPr>
          <p:spPr bwMode="auto">
            <a:xfrm>
              <a:off x="6668715"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4"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7" name="Freeform 75"/>
            <p:cNvSpPr>
              <a:spLocks noEditPoints="1"/>
            </p:cNvSpPr>
            <p:nvPr userDrawn="1"/>
          </p:nvSpPr>
          <p:spPr bwMode="auto">
            <a:xfrm>
              <a:off x="679891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8" name="Freeform 76"/>
            <p:cNvSpPr>
              <a:spLocks/>
            </p:cNvSpPr>
            <p:nvPr userDrawn="1"/>
          </p:nvSpPr>
          <p:spPr bwMode="auto">
            <a:xfrm>
              <a:off x="7011783" y="1492997"/>
              <a:ext cx="142600" cy="204601"/>
            </a:xfrm>
            <a:custGeom>
              <a:avLst/>
              <a:gdLst>
                <a:gd name="T0" fmla="*/ 2 w 80"/>
                <a:gd name="T1" fmla="*/ 114 h 114"/>
                <a:gd name="T2" fmla="*/ 0 w 80"/>
                <a:gd name="T3" fmla="*/ 112 h 114"/>
                <a:gd name="T4" fmla="*/ 0 w 80"/>
                <a:gd name="T5" fmla="*/ 5 h 114"/>
                <a:gd name="T6" fmla="*/ 2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3 w 80"/>
                <a:gd name="T25" fmla="*/ 28 h 114"/>
                <a:gd name="T26" fmla="*/ 47 w 80"/>
                <a:gd name="T27" fmla="*/ 23 h 114"/>
                <a:gd name="T28" fmla="*/ 26 w 80"/>
                <a:gd name="T29" fmla="*/ 51 h 114"/>
                <a:gd name="T30" fmla="*/ 26 w 80"/>
                <a:gd name="T31" fmla="*/ 112 h 114"/>
                <a:gd name="T32" fmla="*/ 24 w 80"/>
                <a:gd name="T33" fmla="*/ 114 h 114"/>
                <a:gd name="T34" fmla="*/ 2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2" y="114"/>
                  </a:move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3" y="28"/>
                  </a:cubicBezTo>
                  <a:cubicBezTo>
                    <a:pt x="58" y="25"/>
                    <a:pt x="53" y="23"/>
                    <a:pt x="47" y="23"/>
                  </a:cubicBezTo>
                  <a:cubicBezTo>
                    <a:pt x="32" y="23"/>
                    <a:pt x="26" y="33"/>
                    <a:pt x="26" y="51"/>
                  </a:cubicBezTo>
                  <a:cubicBezTo>
                    <a:pt x="26" y="112"/>
                    <a:pt x="26" y="112"/>
                    <a:pt x="26" y="112"/>
                  </a:cubicBezTo>
                  <a:cubicBezTo>
                    <a:pt x="26" y="113"/>
                    <a:pt x="25" y="114"/>
                    <a:pt x="24" y="114"/>
                  </a:cubicBezTo>
                  <a:lnTo>
                    <a:pt x="2"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9" name="Freeform 77"/>
            <p:cNvSpPr>
              <a:spLocks noEditPoints="1"/>
            </p:cNvSpPr>
            <p:nvPr userDrawn="1"/>
          </p:nvSpPr>
          <p:spPr bwMode="auto">
            <a:xfrm>
              <a:off x="7166783" y="1492997"/>
              <a:ext cx="175667" cy="208734"/>
            </a:xfrm>
            <a:custGeom>
              <a:avLst/>
              <a:gdLst>
                <a:gd name="T0" fmla="*/ 4 w 98"/>
                <a:gd name="T1" fmla="*/ 85 h 117"/>
                <a:gd name="T2" fmla="*/ 0 w 98"/>
                <a:gd name="T3" fmla="*/ 58 h 117"/>
                <a:gd name="T4" fmla="*/ 3 w 98"/>
                <a:gd name="T5" fmla="*/ 31 h 117"/>
                <a:gd name="T6" fmla="*/ 49 w 98"/>
                <a:gd name="T7" fmla="*/ 0 h 117"/>
                <a:gd name="T8" fmla="*/ 95 w 98"/>
                <a:gd name="T9" fmla="*/ 31 h 117"/>
                <a:gd name="T10" fmla="*/ 98 w 98"/>
                <a:gd name="T11" fmla="*/ 64 h 117"/>
                <a:gd name="T12" fmla="*/ 96 w 98"/>
                <a:gd name="T13" fmla="*/ 66 h 117"/>
                <a:gd name="T14" fmla="*/ 27 w 98"/>
                <a:gd name="T15" fmla="*/ 66 h 117"/>
                <a:gd name="T16" fmla="*/ 26 w 98"/>
                <a:gd name="T17" fmla="*/ 68 h 117"/>
                <a:gd name="T18" fmla="*/ 27 w 98"/>
                <a:gd name="T19" fmla="*/ 76 h 117"/>
                <a:gd name="T20" fmla="*/ 52 w 98"/>
                <a:gd name="T21" fmla="*/ 93 h 117"/>
                <a:gd name="T22" fmla="*/ 79 w 98"/>
                <a:gd name="T23" fmla="*/ 83 h 117"/>
                <a:gd name="T24" fmla="*/ 82 w 98"/>
                <a:gd name="T25" fmla="*/ 82 h 117"/>
                <a:gd name="T26" fmla="*/ 96 w 98"/>
                <a:gd name="T27" fmla="*/ 94 h 117"/>
                <a:gd name="T28" fmla="*/ 96 w 98"/>
                <a:gd name="T29" fmla="*/ 98 h 117"/>
                <a:gd name="T30" fmla="*/ 50 w 98"/>
                <a:gd name="T31" fmla="*/ 117 h 117"/>
                <a:gd name="T32" fmla="*/ 4 w 98"/>
                <a:gd name="T33" fmla="*/ 85 h 117"/>
                <a:gd name="T34" fmla="*/ 71 w 98"/>
                <a:gd name="T35" fmla="*/ 36 h 117"/>
                <a:gd name="T36" fmla="*/ 49 w 98"/>
                <a:gd name="T37" fmla="*/ 22 h 117"/>
                <a:gd name="T38" fmla="*/ 27 w 98"/>
                <a:gd name="T39" fmla="*/ 36 h 117"/>
                <a:gd name="T40" fmla="*/ 26 w 98"/>
                <a:gd name="T41" fmla="*/ 46 h 117"/>
                <a:gd name="T42" fmla="*/ 27 w 98"/>
                <a:gd name="T43" fmla="*/ 47 h 117"/>
                <a:gd name="T44" fmla="*/ 71 w 98"/>
                <a:gd name="T45" fmla="*/ 47 h 117"/>
                <a:gd name="T46" fmla="*/ 72 w 98"/>
                <a:gd name="T47" fmla="*/ 46 h 117"/>
                <a:gd name="T48" fmla="*/ 71 w 98"/>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8" y="46"/>
                    <a:pt x="98" y="64"/>
                  </a:cubicBezTo>
                  <a:cubicBezTo>
                    <a:pt x="98" y="66"/>
                    <a:pt x="98" y="66"/>
                    <a:pt x="96" y="66"/>
                  </a:cubicBezTo>
                  <a:cubicBezTo>
                    <a:pt x="27" y="66"/>
                    <a:pt x="27" y="66"/>
                    <a:pt x="27" y="66"/>
                  </a:cubicBezTo>
                  <a:cubicBezTo>
                    <a:pt x="26" y="66"/>
                    <a:pt x="26" y="67"/>
                    <a:pt x="26" y="68"/>
                  </a:cubicBezTo>
                  <a:cubicBezTo>
                    <a:pt x="26" y="71"/>
                    <a:pt x="26"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6" y="109"/>
                    <a:pt x="71" y="117"/>
                    <a:pt x="50" y="117"/>
                  </a:cubicBezTo>
                  <a:cubicBezTo>
                    <a:pt x="26"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0" name="Freeform 78"/>
            <p:cNvSpPr>
              <a:spLocks noEditPoints="1"/>
            </p:cNvSpPr>
            <p:nvPr userDrawn="1"/>
          </p:nvSpPr>
          <p:spPr bwMode="auto">
            <a:xfrm>
              <a:off x="7439584" y="1492997"/>
              <a:ext cx="177734" cy="208734"/>
            </a:xfrm>
            <a:custGeom>
              <a:avLst/>
              <a:gdLst>
                <a:gd name="T0" fmla="*/ 3 w 99"/>
                <a:gd name="T1" fmla="*/ 86 h 117"/>
                <a:gd name="T2" fmla="*/ 0 w 99"/>
                <a:gd name="T3" fmla="*/ 58 h 117"/>
                <a:gd name="T4" fmla="*/ 3 w 99"/>
                <a:gd name="T5" fmla="*/ 31 h 117"/>
                <a:gd name="T6" fmla="*/ 49 w 99"/>
                <a:gd name="T7" fmla="*/ 0 h 117"/>
                <a:gd name="T8" fmla="*/ 95 w 99"/>
                <a:gd name="T9" fmla="*/ 31 h 117"/>
                <a:gd name="T10" fmla="*/ 99 w 99"/>
                <a:gd name="T11" fmla="*/ 58 h 117"/>
                <a:gd name="T12" fmla="*/ 95 w 99"/>
                <a:gd name="T13" fmla="*/ 86 h 117"/>
                <a:gd name="T14" fmla="*/ 49 w 99"/>
                <a:gd name="T15" fmla="*/ 117 h 117"/>
                <a:gd name="T16" fmla="*/ 3 w 99"/>
                <a:gd name="T17" fmla="*/ 86 h 117"/>
                <a:gd name="T18" fmla="*/ 70 w 99"/>
                <a:gd name="T19" fmla="*/ 79 h 117"/>
                <a:gd name="T20" fmla="*/ 73 w 99"/>
                <a:gd name="T21" fmla="*/ 58 h 117"/>
                <a:gd name="T22" fmla="*/ 70 w 99"/>
                <a:gd name="T23" fmla="*/ 38 h 117"/>
                <a:gd name="T24" fmla="*/ 49 w 99"/>
                <a:gd name="T25" fmla="*/ 23 h 117"/>
                <a:gd name="T26" fmla="*/ 28 w 99"/>
                <a:gd name="T27" fmla="*/ 38 h 117"/>
                <a:gd name="T28" fmla="*/ 26 w 99"/>
                <a:gd name="T29" fmla="*/ 58 h 117"/>
                <a:gd name="T30" fmla="*/ 28 w 99"/>
                <a:gd name="T31" fmla="*/ 79 h 117"/>
                <a:gd name="T32" fmla="*/ 49 w 99"/>
                <a:gd name="T33" fmla="*/ 93 h 117"/>
                <a:gd name="T34" fmla="*/ 70 w 99"/>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17">
                  <a:moveTo>
                    <a:pt x="3" y="86"/>
                  </a:moveTo>
                  <a:cubicBezTo>
                    <a:pt x="1" y="78"/>
                    <a:pt x="0" y="70"/>
                    <a:pt x="0" y="58"/>
                  </a:cubicBezTo>
                  <a:cubicBezTo>
                    <a:pt x="0" y="46"/>
                    <a:pt x="1" y="38"/>
                    <a:pt x="3" y="31"/>
                  </a:cubicBezTo>
                  <a:cubicBezTo>
                    <a:pt x="10" y="11"/>
                    <a:pt x="27" y="0"/>
                    <a:pt x="49" y="0"/>
                  </a:cubicBezTo>
                  <a:cubicBezTo>
                    <a:pt x="72" y="0"/>
                    <a:pt x="89" y="11"/>
                    <a:pt x="95" y="31"/>
                  </a:cubicBezTo>
                  <a:cubicBezTo>
                    <a:pt x="98" y="38"/>
                    <a:pt x="99" y="46"/>
                    <a:pt x="99" y="58"/>
                  </a:cubicBezTo>
                  <a:cubicBezTo>
                    <a:pt x="99" y="70"/>
                    <a:pt x="98" y="78"/>
                    <a:pt x="95" y="86"/>
                  </a:cubicBezTo>
                  <a:cubicBezTo>
                    <a:pt x="89" y="105"/>
                    <a:pt x="72" y="117"/>
                    <a:pt x="49" y="117"/>
                  </a:cubicBezTo>
                  <a:cubicBezTo>
                    <a:pt x="27" y="117"/>
                    <a:pt x="10" y="105"/>
                    <a:pt x="3" y="86"/>
                  </a:cubicBezTo>
                  <a:close/>
                  <a:moveTo>
                    <a:pt x="70" y="79"/>
                  </a:moveTo>
                  <a:cubicBezTo>
                    <a:pt x="72" y="73"/>
                    <a:pt x="73" y="68"/>
                    <a:pt x="73" y="58"/>
                  </a:cubicBezTo>
                  <a:cubicBezTo>
                    <a:pt x="73" y="49"/>
                    <a:pt x="72" y="44"/>
                    <a:pt x="70" y="38"/>
                  </a:cubicBezTo>
                  <a:cubicBezTo>
                    <a:pt x="67" y="28"/>
                    <a:pt x="60" y="23"/>
                    <a:pt x="49" y="23"/>
                  </a:cubicBezTo>
                  <a:cubicBezTo>
                    <a:pt x="39" y="23"/>
                    <a:pt x="32" y="28"/>
                    <a:pt x="28" y="38"/>
                  </a:cubicBezTo>
                  <a:cubicBezTo>
                    <a:pt x="27" y="44"/>
                    <a:pt x="26" y="49"/>
                    <a:pt x="26" y="58"/>
                  </a:cubicBezTo>
                  <a:cubicBezTo>
                    <a:pt x="26" y="68"/>
                    <a:pt x="27" y="73"/>
                    <a:pt x="28" y="79"/>
                  </a:cubicBezTo>
                  <a:cubicBezTo>
                    <a:pt x="32" y="88"/>
                    <a:pt x="39"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1" name="Freeform 79"/>
            <p:cNvSpPr>
              <a:spLocks/>
            </p:cNvSpPr>
            <p:nvPr userDrawn="1"/>
          </p:nvSpPr>
          <p:spPr bwMode="auto">
            <a:xfrm>
              <a:off x="7642118"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3"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2" name="Freeform 80"/>
            <p:cNvSpPr>
              <a:spLocks/>
            </p:cNvSpPr>
            <p:nvPr userDrawn="1"/>
          </p:nvSpPr>
          <p:spPr bwMode="auto">
            <a:xfrm>
              <a:off x="7826052" y="1414463"/>
              <a:ext cx="171534" cy="287267"/>
            </a:xfrm>
            <a:custGeom>
              <a:avLst/>
              <a:gdLst>
                <a:gd name="T0" fmla="*/ 1 w 96"/>
                <a:gd name="T1" fmla="*/ 138 h 161"/>
                <a:gd name="T2" fmla="*/ 18 w 96"/>
                <a:gd name="T3" fmla="*/ 126 h 161"/>
                <a:gd name="T4" fmla="*/ 21 w 96"/>
                <a:gd name="T5" fmla="*/ 126 h 161"/>
                <a:gd name="T6" fmla="*/ 42 w 96"/>
                <a:gd name="T7" fmla="*/ 136 h 161"/>
                <a:gd name="T8" fmla="*/ 68 w 96"/>
                <a:gd name="T9" fmla="*/ 105 h 161"/>
                <a:gd name="T10" fmla="*/ 68 w 96"/>
                <a:gd name="T11" fmla="*/ 3 h 161"/>
                <a:gd name="T12" fmla="*/ 71 w 96"/>
                <a:gd name="T13" fmla="*/ 0 h 161"/>
                <a:gd name="T14" fmla="*/ 93 w 96"/>
                <a:gd name="T15" fmla="*/ 0 h 161"/>
                <a:gd name="T16" fmla="*/ 96 w 96"/>
                <a:gd name="T17" fmla="*/ 3 h 161"/>
                <a:gd name="T18" fmla="*/ 96 w 96"/>
                <a:gd name="T19" fmla="*/ 105 h 161"/>
                <a:gd name="T20" fmla="*/ 41 w 96"/>
                <a:gd name="T21" fmla="*/ 161 h 161"/>
                <a:gd name="T22" fmla="*/ 0 w 96"/>
                <a:gd name="T23" fmla="*/ 142 h 161"/>
                <a:gd name="T24" fmla="*/ 1 w 96"/>
                <a:gd name="T25" fmla="*/ 1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61">
                  <a:moveTo>
                    <a:pt x="1" y="138"/>
                  </a:moveTo>
                  <a:cubicBezTo>
                    <a:pt x="18" y="126"/>
                    <a:pt x="18" y="126"/>
                    <a:pt x="18" y="126"/>
                  </a:cubicBezTo>
                  <a:cubicBezTo>
                    <a:pt x="19" y="125"/>
                    <a:pt x="20" y="125"/>
                    <a:pt x="21" y="126"/>
                  </a:cubicBezTo>
                  <a:cubicBezTo>
                    <a:pt x="25" y="131"/>
                    <a:pt x="33" y="136"/>
                    <a:pt x="42" y="136"/>
                  </a:cubicBezTo>
                  <a:cubicBezTo>
                    <a:pt x="59" y="136"/>
                    <a:pt x="68" y="126"/>
                    <a:pt x="68" y="105"/>
                  </a:cubicBezTo>
                  <a:cubicBezTo>
                    <a:pt x="68" y="3"/>
                    <a:pt x="68" y="3"/>
                    <a:pt x="68" y="3"/>
                  </a:cubicBezTo>
                  <a:cubicBezTo>
                    <a:pt x="68" y="1"/>
                    <a:pt x="69" y="0"/>
                    <a:pt x="71" y="0"/>
                  </a:cubicBezTo>
                  <a:cubicBezTo>
                    <a:pt x="93" y="0"/>
                    <a:pt x="93" y="0"/>
                    <a:pt x="93" y="0"/>
                  </a:cubicBezTo>
                  <a:cubicBezTo>
                    <a:pt x="95" y="0"/>
                    <a:pt x="96" y="1"/>
                    <a:pt x="96" y="3"/>
                  </a:cubicBezTo>
                  <a:cubicBezTo>
                    <a:pt x="96" y="105"/>
                    <a:pt x="96" y="105"/>
                    <a:pt x="96" y="105"/>
                  </a:cubicBezTo>
                  <a:cubicBezTo>
                    <a:pt x="96" y="141"/>
                    <a:pt x="75" y="161"/>
                    <a:pt x="41" y="161"/>
                  </a:cubicBezTo>
                  <a:cubicBezTo>
                    <a:pt x="23" y="161"/>
                    <a:pt x="7" y="152"/>
                    <a:pt x="0" y="142"/>
                  </a:cubicBezTo>
                  <a:cubicBezTo>
                    <a:pt x="0" y="140"/>
                    <a:pt x="0" y="139"/>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3" name="Freeform 81"/>
            <p:cNvSpPr>
              <a:spLocks noEditPoints="1"/>
            </p:cNvSpPr>
            <p:nvPr userDrawn="1"/>
          </p:nvSpPr>
          <p:spPr bwMode="auto">
            <a:xfrm>
              <a:off x="8034786"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8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8" y="66"/>
                    <a:pt x="48" y="66"/>
                    <a:pt x="48"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4" name="Freeform 82"/>
            <p:cNvSpPr>
              <a:spLocks noEditPoints="1"/>
            </p:cNvSpPr>
            <p:nvPr userDrawn="1"/>
          </p:nvSpPr>
          <p:spPr bwMode="auto">
            <a:xfrm>
              <a:off x="8249720" y="1492997"/>
              <a:ext cx="173600" cy="279001"/>
            </a:xfrm>
            <a:custGeom>
              <a:avLst/>
              <a:gdLst>
                <a:gd name="T0" fmla="*/ 2 w 98"/>
                <a:gd name="T1" fmla="*/ 156 h 156"/>
                <a:gd name="T2" fmla="*/ 0 w 98"/>
                <a:gd name="T3" fmla="*/ 153 h 156"/>
                <a:gd name="T4" fmla="*/ 0 w 98"/>
                <a:gd name="T5" fmla="*/ 5 h 156"/>
                <a:gd name="T6" fmla="*/ 2 w 98"/>
                <a:gd name="T7" fmla="*/ 2 h 156"/>
                <a:gd name="T8" fmla="*/ 24 w 98"/>
                <a:gd name="T9" fmla="*/ 2 h 156"/>
                <a:gd name="T10" fmla="*/ 26 w 98"/>
                <a:gd name="T11" fmla="*/ 5 h 156"/>
                <a:gd name="T12" fmla="*/ 26 w 98"/>
                <a:gd name="T13" fmla="*/ 13 h 156"/>
                <a:gd name="T14" fmla="*/ 26 w 98"/>
                <a:gd name="T15" fmla="*/ 13 h 156"/>
                <a:gd name="T16" fmla="*/ 56 w 98"/>
                <a:gd name="T17" fmla="*/ 0 h 156"/>
                <a:gd name="T18" fmla="*/ 94 w 98"/>
                <a:gd name="T19" fmla="*/ 27 h 156"/>
                <a:gd name="T20" fmla="*/ 98 w 98"/>
                <a:gd name="T21" fmla="*/ 58 h 156"/>
                <a:gd name="T22" fmla="*/ 94 w 98"/>
                <a:gd name="T23" fmla="*/ 90 h 156"/>
                <a:gd name="T24" fmla="*/ 56 w 98"/>
                <a:gd name="T25" fmla="*/ 117 h 156"/>
                <a:gd name="T26" fmla="*/ 26 w 98"/>
                <a:gd name="T27" fmla="*/ 103 h 156"/>
                <a:gd name="T28" fmla="*/ 26 w 98"/>
                <a:gd name="T29" fmla="*/ 103 h 156"/>
                <a:gd name="T30" fmla="*/ 26 w 98"/>
                <a:gd name="T31" fmla="*/ 153 h 156"/>
                <a:gd name="T32" fmla="*/ 24 w 98"/>
                <a:gd name="T33" fmla="*/ 156 h 156"/>
                <a:gd name="T34" fmla="*/ 2 w 98"/>
                <a:gd name="T35" fmla="*/ 156 h 156"/>
                <a:gd name="T36" fmla="*/ 70 w 98"/>
                <a:gd name="T37" fmla="*/ 79 h 156"/>
                <a:gd name="T38" fmla="*/ 72 w 98"/>
                <a:gd name="T39" fmla="*/ 58 h 156"/>
                <a:gd name="T40" fmla="*/ 70 w 98"/>
                <a:gd name="T41" fmla="*/ 37 h 156"/>
                <a:gd name="T42" fmla="*/ 49 w 98"/>
                <a:gd name="T43" fmla="*/ 23 h 156"/>
                <a:gd name="T44" fmla="*/ 28 w 98"/>
                <a:gd name="T45" fmla="*/ 37 h 156"/>
                <a:gd name="T46" fmla="*/ 26 w 98"/>
                <a:gd name="T47" fmla="*/ 58 h 156"/>
                <a:gd name="T48" fmla="*/ 28 w 98"/>
                <a:gd name="T49" fmla="*/ 79 h 156"/>
                <a:gd name="T50" fmla="*/ 49 w 98"/>
                <a:gd name="T51" fmla="*/ 93 h 156"/>
                <a:gd name="T52" fmla="*/ 70 w 98"/>
                <a:gd name="T53" fmla="*/ 7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56">
                  <a:moveTo>
                    <a:pt x="2" y="156"/>
                  </a:moveTo>
                  <a:cubicBezTo>
                    <a:pt x="1" y="156"/>
                    <a:pt x="0" y="155"/>
                    <a:pt x="0" y="153"/>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5"/>
                    <a:pt x="41" y="0"/>
                    <a:pt x="56" y="0"/>
                  </a:cubicBezTo>
                  <a:cubicBezTo>
                    <a:pt x="75" y="0"/>
                    <a:pt x="89" y="9"/>
                    <a:pt x="94" y="27"/>
                  </a:cubicBezTo>
                  <a:cubicBezTo>
                    <a:pt x="97" y="35"/>
                    <a:pt x="98" y="43"/>
                    <a:pt x="98" y="58"/>
                  </a:cubicBezTo>
                  <a:cubicBezTo>
                    <a:pt x="98" y="73"/>
                    <a:pt x="97" y="81"/>
                    <a:pt x="94" y="90"/>
                  </a:cubicBezTo>
                  <a:cubicBezTo>
                    <a:pt x="89" y="107"/>
                    <a:pt x="75" y="117"/>
                    <a:pt x="56" y="117"/>
                  </a:cubicBezTo>
                  <a:cubicBezTo>
                    <a:pt x="41" y="117"/>
                    <a:pt x="31" y="111"/>
                    <a:pt x="26" y="103"/>
                  </a:cubicBezTo>
                  <a:cubicBezTo>
                    <a:pt x="26" y="103"/>
                    <a:pt x="26" y="103"/>
                    <a:pt x="26" y="103"/>
                  </a:cubicBezTo>
                  <a:cubicBezTo>
                    <a:pt x="26" y="153"/>
                    <a:pt x="26" y="153"/>
                    <a:pt x="26" y="153"/>
                  </a:cubicBezTo>
                  <a:cubicBezTo>
                    <a:pt x="26" y="155"/>
                    <a:pt x="25" y="156"/>
                    <a:pt x="24" y="156"/>
                  </a:cubicBezTo>
                  <a:lnTo>
                    <a:pt x="2" y="156"/>
                  </a:lnTo>
                  <a:close/>
                  <a:moveTo>
                    <a:pt x="70" y="79"/>
                  </a:moveTo>
                  <a:cubicBezTo>
                    <a:pt x="71" y="74"/>
                    <a:pt x="72" y="68"/>
                    <a:pt x="72" y="58"/>
                  </a:cubicBezTo>
                  <a:cubicBezTo>
                    <a:pt x="72" y="48"/>
                    <a:pt x="71" y="42"/>
                    <a:pt x="70" y="37"/>
                  </a:cubicBezTo>
                  <a:cubicBezTo>
                    <a:pt x="67" y="28"/>
                    <a:pt x="60" y="23"/>
                    <a:pt x="49" y="23"/>
                  </a:cubicBezTo>
                  <a:cubicBezTo>
                    <a:pt x="38" y="23"/>
                    <a:pt x="31" y="28"/>
                    <a:pt x="28" y="37"/>
                  </a:cubicBezTo>
                  <a:cubicBezTo>
                    <a:pt x="27" y="42"/>
                    <a:pt x="26" y="48"/>
                    <a:pt x="26" y="58"/>
                  </a:cubicBezTo>
                  <a:cubicBezTo>
                    <a:pt x="26" y="68"/>
                    <a:pt x="27" y="74"/>
                    <a:pt x="28" y="79"/>
                  </a:cubicBezTo>
                  <a:cubicBezTo>
                    <a:pt x="31" y="88"/>
                    <a:pt x="38"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5" name="Freeform 83"/>
            <p:cNvSpPr>
              <a:spLocks noEditPoints="1"/>
            </p:cNvSpPr>
            <p:nvPr userDrawn="1"/>
          </p:nvSpPr>
          <p:spPr bwMode="auto">
            <a:xfrm>
              <a:off x="8456387" y="1492997"/>
              <a:ext cx="165334" cy="208734"/>
            </a:xfrm>
            <a:custGeom>
              <a:avLst/>
              <a:gdLst>
                <a:gd name="T0" fmla="*/ 72 w 93"/>
                <a:gd name="T1" fmla="*/ 114 h 117"/>
                <a:gd name="T2" fmla="*/ 69 w 93"/>
                <a:gd name="T3" fmla="*/ 112 h 117"/>
                <a:gd name="T4" fmla="*/ 69 w 93"/>
                <a:gd name="T5" fmla="*/ 104 h 117"/>
                <a:gd name="T6" fmla="*/ 69 w 93"/>
                <a:gd name="T7" fmla="*/ 104 h 117"/>
                <a:gd name="T8" fmla="*/ 38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9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2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2" y="114"/>
                  </a:moveTo>
                  <a:cubicBezTo>
                    <a:pt x="70" y="114"/>
                    <a:pt x="69" y="113"/>
                    <a:pt x="69" y="112"/>
                  </a:cubicBezTo>
                  <a:cubicBezTo>
                    <a:pt x="69" y="104"/>
                    <a:pt x="69" y="104"/>
                    <a:pt x="69" y="104"/>
                  </a:cubicBezTo>
                  <a:cubicBezTo>
                    <a:pt x="69" y="104"/>
                    <a:pt x="69" y="104"/>
                    <a:pt x="69" y="104"/>
                  </a:cubicBezTo>
                  <a:cubicBezTo>
                    <a:pt x="64" y="111"/>
                    <a:pt x="53" y="117"/>
                    <a:pt x="38"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9"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2"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6" name="Freeform 84"/>
            <p:cNvSpPr>
              <a:spLocks/>
            </p:cNvSpPr>
            <p:nvPr userDrawn="1"/>
          </p:nvSpPr>
          <p:spPr bwMode="auto">
            <a:xfrm>
              <a:off x="8669254" y="1492997"/>
              <a:ext cx="169467"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7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2"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7" y="13"/>
                    <a:pt x="27" y="13"/>
                    <a:pt x="27"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grpSp>
      <p:pic>
        <p:nvPicPr>
          <p:cNvPr id="97" name="図 9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8505089" y="5715000"/>
            <a:ext cx="1172311" cy="1011490"/>
          </a:xfrm>
          <a:prstGeom prst="rect">
            <a:avLst/>
          </a:prstGeom>
        </p:spPr>
      </p:pic>
    </p:spTree>
    <p:extLst>
      <p:ext uri="{BB962C8B-B14F-4D97-AF65-F5344CB8AC3E}">
        <p14:creationId xmlns:p14="http://schemas.microsoft.com/office/powerpoint/2010/main" val="2587700822"/>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742950" y="2130429"/>
            <a:ext cx="8420100" cy="1470025"/>
          </a:xfrm>
        </p:spPr>
        <p:txBody>
          <a:bodyPr/>
          <a:lstStyle/>
          <a:p>
            <a:r>
              <a:rPr kumimoji="1" lang="ja-JP" altLang="en-US"/>
              <a:t>マスター タイトルの書式設定</a:t>
            </a:r>
          </a:p>
        </p:txBody>
      </p:sp>
      <p:sp>
        <p:nvSpPr>
          <p:cNvPr id="3" name="サブタイトル 2"/>
          <p:cNvSpPr>
            <a:spLocks noGrp="1"/>
          </p:cNvSpPr>
          <p:nvPr>
            <p:ph type="subTitle" idx="1"/>
          </p:nvPr>
        </p:nvSpPr>
        <p:spPr>
          <a:xfrm>
            <a:off x="1485900" y="3886200"/>
            <a:ext cx="6934200" cy="1752600"/>
          </a:xfrm>
        </p:spPr>
        <p:txBody>
          <a:bodyPr/>
          <a:lstStyle>
            <a:lvl1pPr marL="0" indent="0" algn="ctr">
              <a:buNone/>
              <a:defRPr>
                <a:solidFill>
                  <a:schemeClr val="tx1">
                    <a:tint val="75000"/>
                  </a:schemeClr>
                </a:solidFill>
              </a:defRPr>
            </a:lvl1pPr>
            <a:lvl2pPr marL="371464" indent="0" algn="ctr">
              <a:buNone/>
              <a:defRPr>
                <a:solidFill>
                  <a:schemeClr val="tx1">
                    <a:tint val="75000"/>
                  </a:schemeClr>
                </a:solidFill>
              </a:defRPr>
            </a:lvl2pPr>
            <a:lvl3pPr marL="742928" indent="0" algn="ctr">
              <a:buNone/>
              <a:defRPr>
                <a:solidFill>
                  <a:schemeClr val="tx1">
                    <a:tint val="75000"/>
                  </a:schemeClr>
                </a:solidFill>
              </a:defRPr>
            </a:lvl3pPr>
            <a:lvl4pPr marL="1114391" indent="0" algn="ctr">
              <a:buNone/>
              <a:defRPr>
                <a:solidFill>
                  <a:schemeClr val="tx1">
                    <a:tint val="75000"/>
                  </a:schemeClr>
                </a:solidFill>
              </a:defRPr>
            </a:lvl4pPr>
            <a:lvl5pPr marL="1485854" indent="0" algn="ctr">
              <a:buNone/>
              <a:defRPr>
                <a:solidFill>
                  <a:schemeClr val="tx1">
                    <a:tint val="75000"/>
                  </a:schemeClr>
                </a:solidFill>
              </a:defRPr>
            </a:lvl5pPr>
            <a:lvl6pPr marL="1857318" indent="0" algn="ctr">
              <a:buNone/>
              <a:defRPr>
                <a:solidFill>
                  <a:schemeClr val="tx1">
                    <a:tint val="75000"/>
                  </a:schemeClr>
                </a:solidFill>
              </a:defRPr>
            </a:lvl6pPr>
            <a:lvl7pPr marL="2228782" indent="0" algn="ctr">
              <a:buNone/>
              <a:defRPr>
                <a:solidFill>
                  <a:schemeClr val="tx1">
                    <a:tint val="75000"/>
                  </a:schemeClr>
                </a:solidFill>
              </a:defRPr>
            </a:lvl7pPr>
            <a:lvl8pPr marL="2600245" indent="0" algn="ctr">
              <a:buNone/>
              <a:defRPr>
                <a:solidFill>
                  <a:schemeClr val="tx1">
                    <a:tint val="75000"/>
                  </a:schemeClr>
                </a:solidFill>
              </a:defRPr>
            </a:lvl8pPr>
            <a:lvl9pPr marL="2971709" indent="0" algn="ctr">
              <a:buNone/>
              <a:defRPr>
                <a:solidFill>
                  <a:schemeClr val="tx1">
                    <a:tint val="75000"/>
                  </a:schemeClr>
                </a:solidFill>
              </a:defRPr>
            </a:lvl9pPr>
          </a:lstStyle>
          <a:p>
            <a:r>
              <a:rPr kumimoji="1" lang="ja-JP" altLang="en-US"/>
              <a:t>マスター サブタイトルの書式設定</a:t>
            </a:r>
          </a:p>
        </p:txBody>
      </p:sp>
      <p:sp>
        <p:nvSpPr>
          <p:cNvPr id="4" name="日付プレースホルダー 3"/>
          <p:cNvSpPr>
            <a:spLocks noGrp="1"/>
          </p:cNvSpPr>
          <p:nvPr>
            <p:ph type="dt" sz="half" idx="10"/>
          </p:nvPr>
        </p:nvSpPr>
        <p:spPr/>
        <p:txBody>
          <a:bodyPr/>
          <a:lstStyle/>
          <a:p>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lvl1pPr>
              <a:defRPr sz="975"/>
            </a:lvl1pPr>
          </a:lstStyle>
          <a:p>
            <a:fld id="{9E2A29CB-BA86-48A6-80E1-CB8750A963B5}" type="slidenum">
              <a:rPr lang="ja-JP" altLang="en-US" smtClean="0"/>
              <a:pPr/>
              <a:t>‹#›</a:t>
            </a:fld>
            <a:endParaRPr lang="ja-JP" altLang="en-US" dirty="0"/>
          </a:p>
        </p:txBody>
      </p:sp>
    </p:spTree>
    <p:extLst>
      <p:ext uri="{BB962C8B-B14F-4D97-AF65-F5344CB8AC3E}">
        <p14:creationId xmlns:p14="http://schemas.microsoft.com/office/powerpoint/2010/main" val="2760854692"/>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コンテンツ プレースホルダー 2"/>
          <p:cNvSpPr>
            <a:spLocks noGrp="1"/>
          </p:cNvSpPr>
          <p:nvPr>
            <p:ph idx="1"/>
          </p:nvPr>
        </p:nvSpPr>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lvl1pPr>
              <a:defRPr sz="975"/>
            </a:lvl1pPr>
          </a:lstStyle>
          <a:p>
            <a:fld id="{9E2A29CB-BA86-48A6-80E1-CB8750A963B5}" type="slidenum">
              <a:rPr lang="ja-JP" altLang="en-US" smtClean="0"/>
              <a:pPr/>
              <a:t>‹#›</a:t>
            </a:fld>
            <a:endParaRPr lang="ja-JP" altLang="en-US" dirty="0"/>
          </a:p>
        </p:txBody>
      </p:sp>
    </p:spTree>
    <p:extLst>
      <p:ext uri="{BB962C8B-B14F-4D97-AF65-F5344CB8AC3E}">
        <p14:creationId xmlns:p14="http://schemas.microsoft.com/office/powerpoint/2010/main" val="1770760625"/>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日付プレースホルダー 2"/>
          <p:cNvSpPr>
            <a:spLocks noGrp="1"/>
          </p:cNvSpPr>
          <p:nvPr>
            <p:ph type="dt" sz="half" idx="10"/>
          </p:nvPr>
        </p:nvSpPr>
        <p:spPr/>
        <p:txBody>
          <a:bodyPr/>
          <a:lstStyle/>
          <a:p>
            <a:endParaRPr kumimoji="1" lang="ja-JP" altLang="en-US"/>
          </a:p>
        </p:txBody>
      </p:sp>
      <p:sp>
        <p:nvSpPr>
          <p:cNvPr id="4" name="フッター プレースホルダー 3"/>
          <p:cNvSpPr>
            <a:spLocks noGrp="1"/>
          </p:cNvSpPr>
          <p:nvPr>
            <p:ph type="ftr" sz="quarter" idx="11"/>
          </p:nvPr>
        </p:nvSpPr>
        <p:spPr/>
        <p:txBody>
          <a:bodyPr/>
          <a:lstStyle/>
          <a:p>
            <a:endParaRPr kumimoji="1" lang="ja-JP" altLang="en-US"/>
          </a:p>
        </p:txBody>
      </p:sp>
      <p:sp>
        <p:nvSpPr>
          <p:cNvPr id="5" name="スライド番号プレースホルダー 4"/>
          <p:cNvSpPr>
            <a:spLocks noGrp="1"/>
          </p:cNvSpPr>
          <p:nvPr>
            <p:ph type="sldNum" sz="quarter" idx="12"/>
          </p:nvPr>
        </p:nvSpPr>
        <p:spPr/>
        <p:txBody>
          <a:bodyPr/>
          <a:lstStyle>
            <a:lvl1pPr>
              <a:defRPr sz="975"/>
            </a:lvl1pPr>
          </a:lstStyle>
          <a:p>
            <a:fld id="{9E2A29CB-BA86-48A6-80E1-CB8750A963B5}" type="slidenum">
              <a:rPr lang="ja-JP" altLang="en-US" smtClean="0"/>
              <a:pPr/>
              <a:t>‹#›</a:t>
            </a:fld>
            <a:endParaRPr lang="ja-JP" altLang="en-US" dirty="0"/>
          </a:p>
        </p:txBody>
      </p:sp>
    </p:spTree>
    <p:extLst>
      <p:ext uri="{BB962C8B-B14F-4D97-AF65-F5344CB8AC3E}">
        <p14:creationId xmlns:p14="http://schemas.microsoft.com/office/powerpoint/2010/main" val="650540762"/>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1"/>
          <p:cNvSpPr>
            <a:spLocks noGrp="1"/>
          </p:cNvSpPr>
          <p:nvPr>
            <p:ph type="dt" sz="half" idx="10"/>
          </p:nvPr>
        </p:nvSpPr>
        <p:spPr/>
        <p:txBody>
          <a:bodyPr/>
          <a:lstStyle/>
          <a:p>
            <a:endParaRPr kumimoji="1" lang="ja-JP" altLang="en-US"/>
          </a:p>
        </p:txBody>
      </p:sp>
      <p:sp>
        <p:nvSpPr>
          <p:cNvPr id="3" name="フッター プレースホルダー 2"/>
          <p:cNvSpPr>
            <a:spLocks noGrp="1"/>
          </p:cNvSpPr>
          <p:nvPr>
            <p:ph type="ftr" sz="quarter" idx="11"/>
          </p:nvPr>
        </p:nvSpPr>
        <p:spPr/>
        <p:txBody>
          <a:bodyPr/>
          <a:lstStyle/>
          <a:p>
            <a:endParaRPr kumimoji="1" lang="ja-JP" altLang="en-US"/>
          </a:p>
        </p:txBody>
      </p:sp>
      <p:sp>
        <p:nvSpPr>
          <p:cNvPr id="4" name="スライド番号プレースホルダー 3"/>
          <p:cNvSpPr>
            <a:spLocks noGrp="1"/>
          </p:cNvSpPr>
          <p:nvPr>
            <p:ph type="sldNum" sz="quarter" idx="12"/>
          </p:nvPr>
        </p:nvSpPr>
        <p:spPr/>
        <p:txBody>
          <a:bodyPr/>
          <a:lstStyle/>
          <a:p>
            <a:fld id="{9E2A29CB-BA86-48A6-80E1-CB8750A963B5}" type="slidenum">
              <a:rPr kumimoji="1" lang="ja-JP" altLang="en-US" smtClean="0"/>
              <a:t>‹#›</a:t>
            </a:fld>
            <a:endParaRPr kumimoji="1" lang="ja-JP" altLang="en-US" dirty="0"/>
          </a:p>
        </p:txBody>
      </p:sp>
    </p:spTree>
    <p:extLst>
      <p:ext uri="{BB962C8B-B14F-4D97-AF65-F5344CB8AC3E}">
        <p14:creationId xmlns:p14="http://schemas.microsoft.com/office/powerpoint/2010/main" val="623218476"/>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userDrawn="1">
  <p:cSld name="ロゴ無し-タイトル">
    <p:spTree>
      <p:nvGrpSpPr>
        <p:cNvPr id="1" name=""/>
        <p:cNvGrpSpPr/>
        <p:nvPr/>
      </p:nvGrpSpPr>
      <p:grpSpPr>
        <a:xfrm>
          <a:off x="0" y="0"/>
          <a:ext cx="0" cy="0"/>
          <a:chOff x="0" y="0"/>
          <a:chExt cx="0" cy="0"/>
        </a:xfrm>
      </p:grpSpPr>
      <p:sp>
        <p:nvSpPr>
          <p:cNvPr id="4" name="Footer Placeholder 3"/>
          <p:cNvSpPr>
            <a:spLocks noGrp="1"/>
          </p:cNvSpPr>
          <p:nvPr>
            <p:ph type="ftr" sz="quarter" idx="11"/>
          </p:nvPr>
        </p:nvSpPr>
        <p:spPr/>
        <p:txBody>
          <a:bodyPr/>
          <a:lstStyle/>
          <a:p>
            <a:endParaRPr lang="en-US" dirty="0"/>
          </a:p>
        </p:txBody>
      </p:sp>
      <p:sp>
        <p:nvSpPr>
          <p:cNvPr id="6" name="テキスト プレースホルダー 6">
            <a:extLst>
              <a:ext uri="{FF2B5EF4-FFF2-40B4-BE49-F238E27FC236}">
                <a16:creationId xmlns:a16="http://schemas.microsoft.com/office/drawing/2014/main" id="{4B66BDE1-5ABE-1A49-831A-CACBD5DC5471}"/>
              </a:ext>
            </a:extLst>
          </p:cNvPr>
          <p:cNvSpPr txBox="1">
            <a:spLocks/>
          </p:cNvSpPr>
          <p:nvPr userDrawn="1"/>
        </p:nvSpPr>
        <p:spPr>
          <a:xfrm>
            <a:off x="0" y="3030"/>
            <a:ext cx="9907200" cy="827999"/>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270000" tIns="244939" rIns="244939" bIns="97976"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361" b="1" spc="204" dirty="0">
              <a:solidFill>
                <a:schemeClr val="bg1"/>
              </a:solidFill>
              <a:latin typeface="Meiryo" panose="020B0604030504040204" pitchFamily="34" charset="-128"/>
              <a:ea typeface="Meiryo" panose="020B0604030504040204" pitchFamily="34" charset="-128"/>
            </a:endParaRPr>
          </a:p>
        </p:txBody>
      </p:sp>
      <p:sp>
        <p:nvSpPr>
          <p:cNvPr id="7" name="テキスト プレースホルダー 6">
            <a:extLst>
              <a:ext uri="{FF2B5EF4-FFF2-40B4-BE49-F238E27FC236}">
                <a16:creationId xmlns:a16="http://schemas.microsoft.com/office/drawing/2014/main" id="{128C7BBE-DA91-2546-9948-0ECF38C7D752}"/>
              </a:ext>
            </a:extLst>
          </p:cNvPr>
          <p:cNvSpPr txBox="1">
            <a:spLocks/>
          </p:cNvSpPr>
          <p:nvPr userDrawn="1"/>
        </p:nvSpPr>
        <p:spPr>
          <a:xfrm>
            <a:off x="6019801" y="3"/>
            <a:ext cx="3896710" cy="827999"/>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2146971 w 9907200"/>
              <a:gd name="connsiteY0" fmla="*/ 82296 h 827999"/>
              <a:gd name="connsiteX1" fmla="*/ 9907200 w 9907200"/>
              <a:gd name="connsiteY1" fmla="*/ 0 h 827999"/>
              <a:gd name="connsiteX2" fmla="*/ 9907200 w 9907200"/>
              <a:gd name="connsiteY2" fmla="*/ 827999 h 827999"/>
              <a:gd name="connsiteX3" fmla="*/ 0 w 9907200"/>
              <a:gd name="connsiteY3" fmla="*/ 827999 h 827999"/>
              <a:gd name="connsiteX4" fmla="*/ 2146971 w 9907200"/>
              <a:gd name="connsiteY4" fmla="*/ 82296 h 827999"/>
              <a:gd name="connsiteX0" fmla="*/ 2100475 w 9907200"/>
              <a:gd name="connsiteY0" fmla="*/ 4572 h 827999"/>
              <a:gd name="connsiteX1" fmla="*/ 9907200 w 9907200"/>
              <a:gd name="connsiteY1" fmla="*/ 0 h 827999"/>
              <a:gd name="connsiteX2" fmla="*/ 9907200 w 9907200"/>
              <a:gd name="connsiteY2" fmla="*/ 827999 h 827999"/>
              <a:gd name="connsiteX3" fmla="*/ 0 w 9907200"/>
              <a:gd name="connsiteY3" fmla="*/ 827999 h 827999"/>
              <a:gd name="connsiteX4" fmla="*/ 2100475 w 9907200"/>
              <a:gd name="connsiteY4" fmla="*/ 4572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7200" h="827999">
                <a:moveTo>
                  <a:pt x="2100475" y="4572"/>
                </a:moveTo>
                <a:lnTo>
                  <a:pt x="9907200" y="0"/>
                </a:lnTo>
                <a:lnTo>
                  <a:pt x="9907200" y="827999"/>
                </a:lnTo>
                <a:lnTo>
                  <a:pt x="0" y="827999"/>
                </a:lnTo>
                <a:lnTo>
                  <a:pt x="2100475" y="4572"/>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270000" tIns="244939" rIns="244939" bIns="97976"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361" b="1" spc="204" dirty="0">
              <a:solidFill>
                <a:schemeClr val="bg1"/>
              </a:solidFill>
              <a:latin typeface="Meiryo" panose="020B0604030504040204" pitchFamily="34" charset="-128"/>
              <a:ea typeface="Meiryo" panose="020B0604030504040204" pitchFamily="34" charset="-128"/>
            </a:endParaRPr>
          </a:p>
        </p:txBody>
      </p:sp>
      <p:sp>
        <p:nvSpPr>
          <p:cNvPr id="8" name="Title 1">
            <a:extLst>
              <a:ext uri="{FF2B5EF4-FFF2-40B4-BE49-F238E27FC236}">
                <a16:creationId xmlns:a16="http://schemas.microsoft.com/office/drawing/2014/main" id="{24636362-6DC1-7D45-87A6-A2F4247CD968}"/>
              </a:ext>
            </a:extLst>
          </p:cNvPr>
          <p:cNvSpPr>
            <a:spLocks noGrp="1"/>
          </p:cNvSpPr>
          <p:nvPr>
            <p:ph type="title"/>
          </p:nvPr>
        </p:nvSpPr>
        <p:spPr>
          <a:xfrm>
            <a:off x="0" y="-1"/>
            <a:ext cx="9906000" cy="827999"/>
          </a:xfrm>
        </p:spPr>
        <p:txBody>
          <a:bodyPr/>
          <a:lstStyle/>
          <a:p>
            <a:r>
              <a:rPr lang="ja-JP" altLang="en-US"/>
              <a:t>マスター タイトルの書式設定</a:t>
            </a:r>
            <a:endParaRPr lang="en-US" dirty="0"/>
          </a:p>
        </p:txBody>
      </p:sp>
      <p:sp>
        <p:nvSpPr>
          <p:cNvPr id="10" name="Slide Number Placeholder 5">
            <a:extLst>
              <a:ext uri="{FF2B5EF4-FFF2-40B4-BE49-F238E27FC236}">
                <a16:creationId xmlns:a16="http://schemas.microsoft.com/office/drawing/2014/main" id="{45C1C095-3D5F-3846-A68B-623E5D5B3BA2}"/>
              </a:ext>
            </a:extLst>
          </p:cNvPr>
          <p:cNvSpPr>
            <a:spLocks noGrp="1"/>
          </p:cNvSpPr>
          <p:nvPr>
            <p:ph type="sldNum" sz="quarter" idx="4"/>
          </p:nvPr>
        </p:nvSpPr>
        <p:spPr>
          <a:xfrm>
            <a:off x="8915314" y="6536161"/>
            <a:ext cx="630513" cy="278421"/>
          </a:xfrm>
          <a:prstGeom prst="rect">
            <a:avLst/>
          </a:prstGeom>
        </p:spPr>
        <p:txBody>
          <a:bodyPr vert="horz" lIns="0" tIns="0" rIns="0" bIns="0" rtlCol="0" anchor="t"/>
          <a:lstStyle>
            <a:lvl1pPr algn="r">
              <a:defRPr sz="975" b="0">
                <a:solidFill>
                  <a:schemeClr val="tx1"/>
                </a:solidFill>
                <a:latin typeface="ＭＳ ゴシック" panose="020B0609070205080204" pitchFamily="49" charset="-128"/>
                <a:ea typeface="ＭＳ ゴシック" panose="020B0609070205080204" pitchFamily="49" charset="-128"/>
                <a:cs typeface="Arial" panose="020B0604020202020204" pitchFamily="34" charset="0"/>
              </a:defRPr>
            </a:lvl1pPr>
          </a:lstStyle>
          <a:p>
            <a:fld id="{48F63A3B-78C7-47BE-AE5E-E10140E04643}" type="slidenum">
              <a:rPr lang="en-US" smtClean="0"/>
              <a:pPr/>
              <a:t>‹#›</a:t>
            </a:fld>
            <a:endParaRPr lang="en-US" dirty="0"/>
          </a:p>
        </p:txBody>
      </p:sp>
      <p:sp>
        <p:nvSpPr>
          <p:cNvPr id="12" name="テキスト プレースホルダー 12">
            <a:extLst>
              <a:ext uri="{FF2B5EF4-FFF2-40B4-BE49-F238E27FC236}">
                <a16:creationId xmlns:a16="http://schemas.microsoft.com/office/drawing/2014/main" id="{E32FF9E2-AACC-F14F-A96C-A0E9FD2730C0}"/>
              </a:ext>
            </a:extLst>
          </p:cNvPr>
          <p:cNvSpPr>
            <a:spLocks noGrp="1"/>
          </p:cNvSpPr>
          <p:nvPr>
            <p:ph type="body" sz="quarter" idx="13"/>
          </p:nvPr>
        </p:nvSpPr>
        <p:spPr>
          <a:xfrm>
            <a:off x="0" y="828001"/>
            <a:ext cx="9907200" cy="440854"/>
          </a:xfr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144000" rIns="360000" bIns="144000" rtlCol="0" anchor="t">
            <a:spAutoFit/>
          </a:bodyPr>
          <a:lstStyle>
            <a:lvl1pPr marL="0" indent="0">
              <a:buNone/>
              <a:defRPr lang="ja-JP" altLang="en-US" sz="975" kern="900" spc="52" smtClean="0">
                <a:solidFill>
                  <a:schemeClr val="tx1"/>
                </a:solidFill>
              </a:defRPr>
            </a:lvl1pPr>
            <a:lvl2pPr>
              <a:defRPr lang="ja-JP" altLang="en-US" sz="1350" smtClean="0">
                <a:solidFill>
                  <a:schemeClr val="tx1"/>
                </a:solidFill>
                <a:latin typeface="+mn-lt"/>
                <a:ea typeface="+mn-ea"/>
              </a:defRPr>
            </a:lvl2pPr>
            <a:lvl3pPr>
              <a:defRPr lang="ja-JP" altLang="en-US" sz="1350" smtClean="0">
                <a:solidFill>
                  <a:schemeClr val="tx1"/>
                </a:solidFill>
                <a:latin typeface="+mn-lt"/>
                <a:ea typeface="+mn-ea"/>
              </a:defRPr>
            </a:lvl3pPr>
            <a:lvl4pPr>
              <a:defRPr lang="ja-JP" altLang="en-US" sz="1350" smtClean="0">
                <a:solidFill>
                  <a:schemeClr val="tx1"/>
                </a:solidFill>
                <a:latin typeface="+mn-lt"/>
                <a:ea typeface="+mn-ea"/>
              </a:defRPr>
            </a:lvl4pPr>
            <a:lvl5pPr>
              <a:defRPr lang="ja-JP" altLang="en-US" sz="1350">
                <a:solidFill>
                  <a:schemeClr val="tx1"/>
                </a:solidFill>
                <a:latin typeface="+mn-lt"/>
                <a:ea typeface="+mn-ea"/>
              </a:defRPr>
            </a:lvl5pPr>
          </a:lstStyle>
          <a:p>
            <a:pPr marL="0" lvl="0" defTabSz="342900">
              <a:spcAft>
                <a:spcPts val="750"/>
              </a:spcAft>
            </a:pPr>
            <a:r>
              <a:rPr kumimoji="1" lang="ja-JP" altLang="en-US"/>
              <a:t>マスター テキストの書式設定</a:t>
            </a:r>
          </a:p>
        </p:txBody>
      </p:sp>
    </p:spTree>
    <p:extLst>
      <p:ext uri="{BB962C8B-B14F-4D97-AF65-F5344CB8AC3E}">
        <p14:creationId xmlns:p14="http://schemas.microsoft.com/office/powerpoint/2010/main" val="3502403605"/>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userDrawn="1">
  <p:cSld name="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1800">
                <a:latin typeface="メイリオ" panose="020B0604030504040204" pitchFamily="50" charset="-128"/>
                <a:ea typeface="メイリオ" panose="020B0604030504040204" pitchFamily="50" charset="-128"/>
              </a:defRPr>
            </a:lvl1pPr>
          </a:lstStyle>
          <a:p>
            <a:r>
              <a:rPr kumimoji="1" lang="ja-JP" altLang="en-US" dirty="0"/>
              <a:t>マスター タイトルの書式設定</a:t>
            </a:r>
          </a:p>
        </p:txBody>
      </p:sp>
      <p:sp>
        <p:nvSpPr>
          <p:cNvPr id="3" name="スライド番号プレースホルダー 5">
            <a:extLst>
              <a:ext uri="{FF2B5EF4-FFF2-40B4-BE49-F238E27FC236}">
                <a16:creationId xmlns:a16="http://schemas.microsoft.com/office/drawing/2014/main" id="{43F7BDBD-C3D8-4EFA-AD2C-AD81AD41E2E1}"/>
              </a:ext>
            </a:extLst>
          </p:cNvPr>
          <p:cNvSpPr>
            <a:spLocks noGrp="1"/>
          </p:cNvSpPr>
          <p:nvPr>
            <p:ph type="sldNum" sz="quarter" idx="4"/>
          </p:nvPr>
        </p:nvSpPr>
        <p:spPr>
          <a:xfrm>
            <a:off x="7099300" y="6356354"/>
            <a:ext cx="2311400" cy="365125"/>
          </a:xfrm>
          <a:prstGeom prst="rect">
            <a:avLst/>
          </a:prstGeom>
        </p:spPr>
        <p:txBody>
          <a:bodyPr vert="horz" lIns="91440" tIns="45720" rIns="91440" bIns="45720" rtlCol="0" anchor="ctr"/>
          <a:lstStyle>
            <a:lvl1pPr algn="r">
              <a:defRPr sz="975" b="0">
                <a:solidFill>
                  <a:schemeClr val="tx1">
                    <a:tint val="75000"/>
                  </a:schemeClr>
                </a:solidFill>
                <a:latin typeface="ＭＳ ゴシック" panose="020B0609070205080204" pitchFamily="49" charset="-128"/>
                <a:ea typeface="ＭＳ ゴシック" panose="020B0609070205080204" pitchFamily="49" charset="-128"/>
              </a:defRPr>
            </a:lvl1pPr>
          </a:lstStyle>
          <a:p>
            <a:fld id="{9E2A29CB-BA86-48A6-80E1-CB8750A963B5}" type="slidenum">
              <a:rPr lang="ja-JP" altLang="en-US" smtClean="0"/>
              <a:pPr/>
              <a:t>‹#›</a:t>
            </a:fld>
            <a:endParaRPr lang="ja-JP" altLang="en-US" dirty="0"/>
          </a:p>
        </p:txBody>
      </p:sp>
    </p:spTree>
    <p:extLst>
      <p:ext uri="{BB962C8B-B14F-4D97-AF65-F5344CB8AC3E}">
        <p14:creationId xmlns:p14="http://schemas.microsoft.com/office/powerpoint/2010/main" val="2783355482"/>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userDrawn="1">
  <p:cSld name="1_ロゴ無し-タイトル">
    <p:spTree>
      <p:nvGrpSpPr>
        <p:cNvPr id="1" name=""/>
        <p:cNvGrpSpPr/>
        <p:nvPr/>
      </p:nvGrpSpPr>
      <p:grpSpPr>
        <a:xfrm>
          <a:off x="0" y="0"/>
          <a:ext cx="0" cy="0"/>
          <a:chOff x="0" y="0"/>
          <a:chExt cx="0" cy="0"/>
        </a:xfrm>
      </p:grpSpPr>
      <p:sp>
        <p:nvSpPr>
          <p:cNvPr id="6" name="テキスト プレースホルダー 6">
            <a:extLst>
              <a:ext uri="{FF2B5EF4-FFF2-40B4-BE49-F238E27FC236}">
                <a16:creationId xmlns:a16="http://schemas.microsoft.com/office/drawing/2014/main" id="{4B66BDE1-5ABE-1A49-831A-CACBD5DC5471}"/>
              </a:ext>
            </a:extLst>
          </p:cNvPr>
          <p:cNvSpPr txBox="1">
            <a:spLocks/>
          </p:cNvSpPr>
          <p:nvPr userDrawn="1"/>
        </p:nvSpPr>
        <p:spPr>
          <a:xfrm>
            <a:off x="0" y="3027"/>
            <a:ext cx="9907200" cy="504000"/>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249231" tIns="226097" rIns="226097" bIns="90439"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247" b="1" spc="188" dirty="0">
              <a:solidFill>
                <a:schemeClr val="bg1"/>
              </a:solidFill>
              <a:latin typeface="Meiryo" panose="020B0604030504040204" pitchFamily="34" charset="-128"/>
              <a:ea typeface="Meiryo" panose="020B0604030504040204" pitchFamily="34" charset="-128"/>
            </a:endParaRPr>
          </a:p>
        </p:txBody>
      </p:sp>
      <p:sp>
        <p:nvSpPr>
          <p:cNvPr id="7" name="テキスト プレースホルダー 6">
            <a:extLst>
              <a:ext uri="{FF2B5EF4-FFF2-40B4-BE49-F238E27FC236}">
                <a16:creationId xmlns:a16="http://schemas.microsoft.com/office/drawing/2014/main" id="{128C7BBE-DA91-2546-9948-0ECF38C7D752}"/>
              </a:ext>
            </a:extLst>
          </p:cNvPr>
          <p:cNvSpPr txBox="1">
            <a:spLocks/>
          </p:cNvSpPr>
          <p:nvPr userDrawn="1"/>
        </p:nvSpPr>
        <p:spPr>
          <a:xfrm>
            <a:off x="6019802" y="0"/>
            <a:ext cx="3896710" cy="504000"/>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2146971 w 9907200"/>
              <a:gd name="connsiteY0" fmla="*/ 82296 h 827999"/>
              <a:gd name="connsiteX1" fmla="*/ 9907200 w 9907200"/>
              <a:gd name="connsiteY1" fmla="*/ 0 h 827999"/>
              <a:gd name="connsiteX2" fmla="*/ 9907200 w 9907200"/>
              <a:gd name="connsiteY2" fmla="*/ 827999 h 827999"/>
              <a:gd name="connsiteX3" fmla="*/ 0 w 9907200"/>
              <a:gd name="connsiteY3" fmla="*/ 827999 h 827999"/>
              <a:gd name="connsiteX4" fmla="*/ 2146971 w 9907200"/>
              <a:gd name="connsiteY4" fmla="*/ 82296 h 827999"/>
              <a:gd name="connsiteX0" fmla="*/ 2100475 w 9907200"/>
              <a:gd name="connsiteY0" fmla="*/ 4572 h 827999"/>
              <a:gd name="connsiteX1" fmla="*/ 9907200 w 9907200"/>
              <a:gd name="connsiteY1" fmla="*/ 0 h 827999"/>
              <a:gd name="connsiteX2" fmla="*/ 9907200 w 9907200"/>
              <a:gd name="connsiteY2" fmla="*/ 827999 h 827999"/>
              <a:gd name="connsiteX3" fmla="*/ 0 w 9907200"/>
              <a:gd name="connsiteY3" fmla="*/ 827999 h 827999"/>
              <a:gd name="connsiteX4" fmla="*/ 2100475 w 9907200"/>
              <a:gd name="connsiteY4" fmla="*/ 4572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7200" h="827999">
                <a:moveTo>
                  <a:pt x="2100475" y="4572"/>
                </a:moveTo>
                <a:lnTo>
                  <a:pt x="9907200" y="0"/>
                </a:lnTo>
                <a:lnTo>
                  <a:pt x="9907200" y="827999"/>
                </a:lnTo>
                <a:lnTo>
                  <a:pt x="0" y="827999"/>
                </a:lnTo>
                <a:lnTo>
                  <a:pt x="2100475" y="4572"/>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249231" tIns="226097" rIns="226097" bIns="90439"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256" b="1" spc="188" dirty="0">
              <a:solidFill>
                <a:schemeClr val="bg1"/>
              </a:solidFill>
              <a:latin typeface="Meiryo" panose="020B0604030504040204" pitchFamily="34" charset="-128"/>
              <a:ea typeface="Meiryo" panose="020B0604030504040204" pitchFamily="34" charset="-128"/>
            </a:endParaRPr>
          </a:p>
        </p:txBody>
      </p:sp>
      <p:sp>
        <p:nvSpPr>
          <p:cNvPr id="8" name="Title 1">
            <a:extLst>
              <a:ext uri="{FF2B5EF4-FFF2-40B4-BE49-F238E27FC236}">
                <a16:creationId xmlns:a16="http://schemas.microsoft.com/office/drawing/2014/main" id="{24636362-6DC1-7D45-87A6-A2F4247CD968}"/>
              </a:ext>
            </a:extLst>
          </p:cNvPr>
          <p:cNvSpPr>
            <a:spLocks noGrp="1"/>
          </p:cNvSpPr>
          <p:nvPr>
            <p:ph type="title"/>
          </p:nvPr>
        </p:nvSpPr>
        <p:spPr>
          <a:xfrm>
            <a:off x="0" y="-1"/>
            <a:ext cx="9906000" cy="576000"/>
          </a:xfrm>
        </p:spPr>
        <p:txBody>
          <a:bodyPr lIns="432000"/>
          <a:lstStyle>
            <a:lvl1pPr algn="l">
              <a:defRPr sz="1247">
                <a:solidFill>
                  <a:schemeClr val="bg1"/>
                </a:solidFill>
              </a:defRPr>
            </a:lvl1pPr>
          </a:lstStyle>
          <a:p>
            <a:r>
              <a:rPr lang="ja-JP" altLang="en-US" dirty="0"/>
              <a:t>マスター タイトルの書式設定</a:t>
            </a:r>
            <a:endParaRPr lang="en-US" dirty="0"/>
          </a:p>
        </p:txBody>
      </p:sp>
      <p:sp>
        <p:nvSpPr>
          <p:cNvPr id="11" name="Slide Number Placeholder 5">
            <a:extLst>
              <a:ext uri="{FF2B5EF4-FFF2-40B4-BE49-F238E27FC236}">
                <a16:creationId xmlns:a16="http://schemas.microsoft.com/office/drawing/2014/main" id="{45C1C095-3D5F-3846-A68B-623E5D5B3BA2}"/>
              </a:ext>
            </a:extLst>
          </p:cNvPr>
          <p:cNvSpPr>
            <a:spLocks noGrp="1"/>
          </p:cNvSpPr>
          <p:nvPr>
            <p:ph type="sldNum" sz="quarter" idx="4"/>
          </p:nvPr>
        </p:nvSpPr>
        <p:spPr>
          <a:xfrm>
            <a:off x="9275487" y="6579583"/>
            <a:ext cx="630513" cy="278421"/>
          </a:xfrm>
          <a:prstGeom prst="rect">
            <a:avLst/>
          </a:prstGeom>
        </p:spPr>
        <p:txBody>
          <a:bodyPr vert="horz" lIns="72000" tIns="72000" rIns="72000" bIns="72000" rtlCol="0" anchor="ctr" anchorCtr="0"/>
          <a:lstStyle>
            <a:lvl1pPr algn="r">
              <a:defRPr sz="831" b="1">
                <a:solidFill>
                  <a:schemeClr val="tx1"/>
                </a:solidFill>
                <a:latin typeface="Verdana" panose="020B0604030504040204" pitchFamily="34" charset="0"/>
                <a:cs typeface="Verdana" panose="020B0604030504040204" pitchFamily="34" charset="0"/>
              </a:defRPr>
            </a:lvl1pPr>
          </a:lstStyle>
          <a:p>
            <a:fld id="{48F63A3B-78C7-47BE-AE5E-E10140E04643}" type="slidenum">
              <a:rPr lang="en-US" smtClean="0">
                <a:ea typeface="Verdana" panose="020B0604030504040204" pitchFamily="34" charset="0"/>
              </a:rPr>
              <a:pPr/>
              <a:t>‹#›</a:t>
            </a:fld>
            <a:endParaRPr lang="en-US" dirty="0">
              <a:ea typeface="Verdana" panose="020B0604030504040204" pitchFamily="34" charset="0"/>
            </a:endParaRPr>
          </a:p>
        </p:txBody>
      </p:sp>
    </p:spTree>
    <p:extLst>
      <p:ext uri="{BB962C8B-B14F-4D97-AF65-F5344CB8AC3E}">
        <p14:creationId xmlns:p14="http://schemas.microsoft.com/office/powerpoint/2010/main" val="2506860869"/>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742950" y="2130428"/>
            <a:ext cx="8420100" cy="1470025"/>
          </a:xfrm>
        </p:spPr>
        <p:txBody>
          <a:bodyPr/>
          <a:lstStyle/>
          <a:p>
            <a:r>
              <a:rPr kumimoji="1" lang="ja-JP" altLang="en-US"/>
              <a:t>マスター タイトルの書式設定</a:t>
            </a:r>
          </a:p>
        </p:txBody>
      </p:sp>
      <p:sp>
        <p:nvSpPr>
          <p:cNvPr id="3" name="サブタイトル 2"/>
          <p:cNvSpPr>
            <a:spLocks noGrp="1"/>
          </p:cNvSpPr>
          <p:nvPr>
            <p:ph type="subTitle" idx="1"/>
          </p:nvPr>
        </p:nvSpPr>
        <p:spPr>
          <a:xfrm>
            <a:off x="1485900" y="3886200"/>
            <a:ext cx="6934200" cy="1752600"/>
          </a:xfrm>
        </p:spPr>
        <p:txBody>
          <a:bodyPr/>
          <a:lstStyle>
            <a:lvl1pPr marL="0" indent="0" algn="ctr">
              <a:buNone/>
              <a:defRPr>
                <a:solidFill>
                  <a:schemeClr val="tx1">
                    <a:tint val="75000"/>
                  </a:schemeClr>
                </a:solidFill>
              </a:defRPr>
            </a:lvl1pPr>
            <a:lvl2pPr marL="402419" indent="0" algn="ctr">
              <a:buNone/>
              <a:defRPr>
                <a:solidFill>
                  <a:schemeClr val="tx1">
                    <a:tint val="75000"/>
                  </a:schemeClr>
                </a:solidFill>
              </a:defRPr>
            </a:lvl2pPr>
            <a:lvl3pPr marL="804838" indent="0" algn="ctr">
              <a:buNone/>
              <a:defRPr>
                <a:solidFill>
                  <a:schemeClr val="tx1">
                    <a:tint val="75000"/>
                  </a:schemeClr>
                </a:solidFill>
              </a:defRPr>
            </a:lvl3pPr>
            <a:lvl4pPr marL="1207256" indent="0" algn="ctr">
              <a:buNone/>
              <a:defRPr>
                <a:solidFill>
                  <a:schemeClr val="tx1">
                    <a:tint val="75000"/>
                  </a:schemeClr>
                </a:solidFill>
              </a:defRPr>
            </a:lvl4pPr>
            <a:lvl5pPr marL="1609675" indent="0" algn="ctr">
              <a:buNone/>
              <a:defRPr>
                <a:solidFill>
                  <a:schemeClr val="tx1">
                    <a:tint val="75000"/>
                  </a:schemeClr>
                </a:solidFill>
              </a:defRPr>
            </a:lvl5pPr>
            <a:lvl6pPr marL="2012095" indent="0" algn="ctr">
              <a:buNone/>
              <a:defRPr>
                <a:solidFill>
                  <a:schemeClr val="tx1">
                    <a:tint val="75000"/>
                  </a:schemeClr>
                </a:solidFill>
              </a:defRPr>
            </a:lvl6pPr>
            <a:lvl7pPr marL="2414514" indent="0" algn="ctr">
              <a:buNone/>
              <a:defRPr>
                <a:solidFill>
                  <a:schemeClr val="tx1">
                    <a:tint val="75000"/>
                  </a:schemeClr>
                </a:solidFill>
              </a:defRPr>
            </a:lvl7pPr>
            <a:lvl8pPr marL="2816932" indent="0" algn="ctr">
              <a:buNone/>
              <a:defRPr>
                <a:solidFill>
                  <a:schemeClr val="tx1">
                    <a:tint val="75000"/>
                  </a:schemeClr>
                </a:solidFill>
              </a:defRPr>
            </a:lvl8pPr>
            <a:lvl9pPr marL="3219351" indent="0" algn="ctr">
              <a:buNone/>
              <a:defRPr>
                <a:solidFill>
                  <a:schemeClr val="tx1">
                    <a:tint val="75000"/>
                  </a:schemeClr>
                </a:solidFill>
              </a:defRPr>
            </a:lvl9pPr>
          </a:lstStyle>
          <a:p>
            <a:r>
              <a:rPr kumimoji="1" lang="ja-JP" altLang="en-US"/>
              <a:t>マスター サブタイトルの書式設定</a:t>
            </a:r>
          </a:p>
        </p:txBody>
      </p:sp>
      <p:sp>
        <p:nvSpPr>
          <p:cNvPr id="4" name="日付プレースホルダー 3"/>
          <p:cNvSpPr>
            <a:spLocks noGrp="1"/>
          </p:cNvSpPr>
          <p:nvPr>
            <p:ph type="dt" sz="half" idx="10"/>
          </p:nvPr>
        </p:nvSpPr>
        <p:spPr/>
        <p:txBody>
          <a:bodyPr/>
          <a:lstStyle/>
          <a:p>
            <a:endParaRPr kumimoji="1" lang="ja-JP" altLang="en-US"/>
          </a:p>
        </p:txBody>
      </p:sp>
      <p:sp>
        <p:nvSpPr>
          <p:cNvPr id="5" name="フッター プレースホルダー 4"/>
          <p:cNvSpPr>
            <a:spLocks noGrp="1"/>
          </p:cNvSpPr>
          <p:nvPr>
            <p:ph type="ftr" sz="quarter" idx="11"/>
          </p:nvPr>
        </p:nvSpPr>
        <p:spPr/>
        <p:txBody>
          <a:bodyPr/>
          <a:lstStyle/>
          <a:p>
            <a:r>
              <a:rPr kumimoji="1" lang="zh-CN" altLang="en-US"/>
              <a:t>公益社団法人 日本医師会</a:t>
            </a:r>
            <a:endParaRPr kumimoji="1" lang="ja-JP" altLang="en-US"/>
          </a:p>
        </p:txBody>
      </p:sp>
      <p:sp>
        <p:nvSpPr>
          <p:cNvPr id="6" name="スライド番号プレースホルダー 5"/>
          <p:cNvSpPr>
            <a:spLocks noGrp="1"/>
          </p:cNvSpPr>
          <p:nvPr>
            <p:ph type="sldNum" sz="quarter" idx="12"/>
          </p:nvPr>
        </p:nvSpPr>
        <p:spPr/>
        <p:txBody>
          <a:bodyPr/>
          <a:lstStyle/>
          <a:p>
            <a:fld id="{1C9087CC-3509-4D82-BE71-522589A25874}" type="slidenum">
              <a:rPr kumimoji="1" lang="ja-JP" altLang="en-US" smtClean="0"/>
              <a:t>‹#›</a:t>
            </a:fld>
            <a:endParaRPr kumimoji="1" lang="ja-JP" altLang="en-US"/>
          </a:p>
        </p:txBody>
      </p:sp>
    </p:spTree>
    <p:extLst>
      <p:ext uri="{BB962C8B-B14F-4D97-AF65-F5344CB8AC3E}">
        <p14:creationId xmlns:p14="http://schemas.microsoft.com/office/powerpoint/2010/main" val="3878624544"/>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コンテンツ プレースホルダー 2"/>
          <p:cNvSpPr>
            <a:spLocks noGrp="1"/>
          </p:cNvSpPr>
          <p:nvPr>
            <p:ph idx="1"/>
          </p:nvPr>
        </p:nvSpPr>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7" name="Rectangle 5"/>
          <p:cNvSpPr>
            <a:spLocks noGrp="1" noChangeArrowheads="1"/>
          </p:cNvSpPr>
          <p:nvPr>
            <p:ph type="ftr" sz="quarter" idx="10"/>
          </p:nvPr>
        </p:nvSpPr>
        <p:spPr>
          <a:xfrm>
            <a:off x="736072" y="6553797"/>
            <a:ext cx="8433858" cy="268288"/>
          </a:xfrm>
        </p:spPr>
        <p:txBody>
          <a:bodyPr/>
          <a:lstStyle>
            <a:lvl1pPr>
              <a:defRPr>
                <a:latin typeface="ＭＳ Ｐゴシック" panose="020B0600070205080204" pitchFamily="50" charset="-128"/>
                <a:ea typeface="ＭＳ Ｐゴシック" panose="020B0600070205080204" pitchFamily="50" charset="-128"/>
              </a:defRPr>
            </a:lvl1pPr>
          </a:lstStyle>
          <a:p>
            <a:pPr>
              <a:defRPr/>
            </a:pPr>
            <a:r>
              <a:rPr lang="zh-CN" altLang="en-US"/>
              <a:t>公益社団法人 日本医師会</a:t>
            </a:r>
            <a:endParaRPr lang="en-US" altLang="ja-JP"/>
          </a:p>
        </p:txBody>
      </p:sp>
      <p:sp>
        <p:nvSpPr>
          <p:cNvPr id="8" name="Rectangle 8"/>
          <p:cNvSpPr>
            <a:spLocks noGrp="1" noChangeArrowheads="1"/>
          </p:cNvSpPr>
          <p:nvPr>
            <p:ph type="sldNum" sz="quarter" idx="11"/>
          </p:nvPr>
        </p:nvSpPr>
        <p:spPr>
          <a:xfrm>
            <a:off x="7257256" y="6354763"/>
            <a:ext cx="2311400" cy="476250"/>
          </a:xfrm>
        </p:spPr>
        <p:txBody>
          <a:bodyPr/>
          <a:lstStyle>
            <a:lvl1pPr>
              <a:defRPr sz="2600">
                <a:solidFill>
                  <a:schemeClr val="tx1"/>
                </a:solidFill>
                <a:latin typeface="ＭＳ Ｐゴシック" panose="020B0600070205080204" pitchFamily="50" charset="-128"/>
                <a:ea typeface="ＭＳ Ｐゴシック" panose="020B0600070205080204" pitchFamily="50" charset="-128"/>
              </a:defRPr>
            </a:lvl1pPr>
          </a:lstStyle>
          <a:p>
            <a:pPr>
              <a:defRPr/>
            </a:pPr>
            <a:fld id="{54512D34-44EA-4A9C-B3DF-7B6D0D121667}" type="slidenum">
              <a:rPr lang="en-US" altLang="ja-JP" smtClean="0"/>
              <a:pPr>
                <a:defRPr/>
              </a:pPr>
              <a:t>‹#›</a:t>
            </a:fld>
            <a:endParaRPr lang="en-US" altLang="ja-JP" dirty="0"/>
          </a:p>
        </p:txBody>
      </p:sp>
    </p:spTree>
    <p:extLst>
      <p:ext uri="{BB962C8B-B14F-4D97-AF65-F5344CB8AC3E}">
        <p14:creationId xmlns:p14="http://schemas.microsoft.com/office/powerpoint/2010/main" val="389649916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88982" y="365125"/>
            <a:ext cx="2135981" cy="5811838"/>
          </a:xfrm>
        </p:spPr>
        <p:txBody>
          <a:bodyPr vert="eaVert"/>
          <a:lstStyle/>
          <a:p>
            <a:r>
              <a:rPr lang="ja-JP" altLang="en-US"/>
              <a:t>マスター タイトルの書式設定</a:t>
            </a:r>
            <a:endParaRPr lang="en-US"/>
          </a:p>
        </p:txBody>
      </p:sp>
      <p:sp>
        <p:nvSpPr>
          <p:cNvPr id="3" name="Vertical Text Placeholder 2"/>
          <p:cNvSpPr>
            <a:spLocks noGrp="1"/>
          </p:cNvSpPr>
          <p:nvPr>
            <p:ph type="body" orient="vert" idx="1"/>
          </p:nvPr>
        </p:nvSpPr>
        <p:spPr>
          <a:xfrm>
            <a:off x="681038" y="365125"/>
            <a:ext cx="6284119" cy="5811838"/>
          </a:xfrm>
        </p:spPr>
        <p:txBody>
          <a:bodyPr vert="eaVert"/>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a:p>
        </p:txBody>
      </p:sp>
      <p:sp>
        <p:nvSpPr>
          <p:cNvPr id="4" name="Date Placeholder 3"/>
          <p:cNvSpPr>
            <a:spLocks noGrp="1"/>
          </p:cNvSpPr>
          <p:nvPr>
            <p:ph type="dt" sz="half" idx="10"/>
          </p:nvPr>
        </p:nvSpPr>
        <p:spPr/>
        <p:txBody>
          <a:bodyPr/>
          <a:lstStyle/>
          <a:p>
            <a:endParaRPr kumimoji="1" lang="ja-JP" altLang="en-US"/>
          </a:p>
        </p:txBody>
      </p:sp>
      <p:sp>
        <p:nvSpPr>
          <p:cNvPr id="5" name="Footer Placeholder 4"/>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3419559314"/>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titleOnly">
  <p:cSld name="タイトルのみ">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CB580486-1BFB-43EF-A254-C41C67C5A28D}"/>
              </a:ext>
            </a:extLst>
          </p:cNvPr>
          <p:cNvSpPr>
            <a:spLocks noGrp="1"/>
          </p:cNvSpPr>
          <p:nvPr>
            <p:ph type="title"/>
          </p:nvPr>
        </p:nvSpPr>
        <p:spPr/>
        <p:txBody>
          <a:bodyPr/>
          <a:lstStyle/>
          <a:p>
            <a:r>
              <a:rPr kumimoji="1" lang="ja-JP" altLang="en-US"/>
              <a:t>マスター タイトルの書式設定</a:t>
            </a:r>
          </a:p>
        </p:txBody>
      </p:sp>
      <p:sp>
        <p:nvSpPr>
          <p:cNvPr id="3" name="日付プレースホルダー 2">
            <a:extLst>
              <a:ext uri="{FF2B5EF4-FFF2-40B4-BE49-F238E27FC236}">
                <a16:creationId xmlns:a16="http://schemas.microsoft.com/office/drawing/2014/main" id="{C428E2C3-BF6D-4849-8AFF-AF692C2FB65B}"/>
              </a:ext>
            </a:extLst>
          </p:cNvPr>
          <p:cNvSpPr>
            <a:spLocks noGrp="1"/>
          </p:cNvSpPr>
          <p:nvPr>
            <p:ph type="dt" sz="half" idx="10"/>
          </p:nvPr>
        </p:nvSpPr>
        <p:spPr/>
        <p:txBody>
          <a:bodyPr/>
          <a:lstStyle/>
          <a:p>
            <a:fld id="{A013F07F-A92A-48F5-9D80-47DAB6A6F470}" type="datetime1">
              <a:rPr kumimoji="1" lang="ja-JP" altLang="en-US" smtClean="0"/>
              <a:t>2024/4/4</a:t>
            </a:fld>
            <a:endParaRPr kumimoji="1" lang="ja-JP" altLang="en-US"/>
          </a:p>
        </p:txBody>
      </p:sp>
      <p:sp>
        <p:nvSpPr>
          <p:cNvPr id="4" name="フッター プレースホルダー 3">
            <a:extLst>
              <a:ext uri="{FF2B5EF4-FFF2-40B4-BE49-F238E27FC236}">
                <a16:creationId xmlns:a16="http://schemas.microsoft.com/office/drawing/2014/main" id="{21365B48-B5CC-46CF-AF4D-2B4B5C3714FA}"/>
              </a:ext>
            </a:extLst>
          </p:cNvPr>
          <p:cNvSpPr>
            <a:spLocks noGrp="1"/>
          </p:cNvSpPr>
          <p:nvPr>
            <p:ph type="ftr" sz="quarter" idx="11"/>
          </p:nvPr>
        </p:nvSpPr>
        <p:spPr/>
        <p:txBody>
          <a:bodyPr/>
          <a:lstStyle/>
          <a:p>
            <a:endParaRPr kumimoji="1" lang="ja-JP" altLang="en-US"/>
          </a:p>
        </p:txBody>
      </p:sp>
      <p:sp>
        <p:nvSpPr>
          <p:cNvPr id="5" name="スライド番号プレースホルダー 4">
            <a:extLst>
              <a:ext uri="{FF2B5EF4-FFF2-40B4-BE49-F238E27FC236}">
                <a16:creationId xmlns:a16="http://schemas.microsoft.com/office/drawing/2014/main" id="{E9617436-9175-493D-BC8A-1739FF077B0E}"/>
              </a:ext>
            </a:extLst>
          </p:cNvPr>
          <p:cNvSpPr>
            <a:spLocks noGrp="1"/>
          </p:cNvSpPr>
          <p:nvPr>
            <p:ph type="sldNum" sz="quarter" idx="12"/>
          </p:nvPr>
        </p:nvSpPr>
        <p:spPr/>
        <p:txBody>
          <a:bodyPr/>
          <a:lstStyle/>
          <a:p>
            <a:fld id="{8EFCC36A-ABC2-4722-A204-0B67289EFEB5}" type="slidenum">
              <a:rPr kumimoji="1" lang="ja-JP" altLang="en-US" smtClean="0"/>
              <a:t>‹#›</a:t>
            </a:fld>
            <a:endParaRPr kumimoji="1" lang="ja-JP" altLang="en-US"/>
          </a:p>
        </p:txBody>
      </p:sp>
    </p:spTree>
    <p:extLst>
      <p:ext uri="{BB962C8B-B14F-4D97-AF65-F5344CB8AC3E}">
        <p14:creationId xmlns:p14="http://schemas.microsoft.com/office/powerpoint/2010/main" val="3471050313"/>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ロゴ無し-タイトル">
    <p:spTree>
      <p:nvGrpSpPr>
        <p:cNvPr id="1" name=""/>
        <p:cNvGrpSpPr/>
        <p:nvPr/>
      </p:nvGrpSpPr>
      <p:grpSpPr>
        <a:xfrm>
          <a:off x="0" y="0"/>
          <a:ext cx="0" cy="0"/>
          <a:chOff x="0" y="0"/>
          <a:chExt cx="0" cy="0"/>
        </a:xfrm>
      </p:grpSpPr>
      <p:sp>
        <p:nvSpPr>
          <p:cNvPr id="4" name="Footer Placeholder 3"/>
          <p:cNvSpPr>
            <a:spLocks noGrp="1"/>
          </p:cNvSpPr>
          <p:nvPr>
            <p:ph type="ftr" sz="quarter" idx="11"/>
          </p:nvPr>
        </p:nvSpPr>
        <p:spPr/>
        <p:txBody>
          <a:bodyPr/>
          <a:lstStyle/>
          <a:p>
            <a:endParaRPr lang="en-US" dirty="0"/>
          </a:p>
        </p:txBody>
      </p:sp>
      <p:sp>
        <p:nvSpPr>
          <p:cNvPr id="6" name="テキスト プレースホルダー 6">
            <a:extLst>
              <a:ext uri="{FF2B5EF4-FFF2-40B4-BE49-F238E27FC236}">
                <a16:creationId xmlns:a16="http://schemas.microsoft.com/office/drawing/2014/main" id="{4B66BDE1-5ABE-1A49-831A-CACBD5DC5471}"/>
              </a:ext>
            </a:extLst>
          </p:cNvPr>
          <p:cNvSpPr txBox="1">
            <a:spLocks/>
          </p:cNvSpPr>
          <p:nvPr userDrawn="1"/>
        </p:nvSpPr>
        <p:spPr>
          <a:xfrm>
            <a:off x="0" y="3035"/>
            <a:ext cx="9907200" cy="827999"/>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270000" tIns="244939" rIns="244939" bIns="97975"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361" b="1" spc="204" dirty="0">
              <a:solidFill>
                <a:schemeClr val="bg1"/>
              </a:solidFill>
              <a:latin typeface="Meiryo" panose="020B0604030504040204" pitchFamily="34" charset="-128"/>
              <a:ea typeface="Meiryo" panose="020B0604030504040204" pitchFamily="34" charset="-128"/>
            </a:endParaRPr>
          </a:p>
        </p:txBody>
      </p:sp>
      <p:sp>
        <p:nvSpPr>
          <p:cNvPr id="7" name="テキスト プレースホルダー 6">
            <a:extLst>
              <a:ext uri="{FF2B5EF4-FFF2-40B4-BE49-F238E27FC236}">
                <a16:creationId xmlns:a16="http://schemas.microsoft.com/office/drawing/2014/main" id="{128C7BBE-DA91-2546-9948-0ECF38C7D752}"/>
              </a:ext>
            </a:extLst>
          </p:cNvPr>
          <p:cNvSpPr txBox="1">
            <a:spLocks/>
          </p:cNvSpPr>
          <p:nvPr userDrawn="1"/>
        </p:nvSpPr>
        <p:spPr>
          <a:xfrm>
            <a:off x="6019802" y="8"/>
            <a:ext cx="3896710" cy="827999"/>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2146971 w 9907200"/>
              <a:gd name="connsiteY0" fmla="*/ 82296 h 827999"/>
              <a:gd name="connsiteX1" fmla="*/ 9907200 w 9907200"/>
              <a:gd name="connsiteY1" fmla="*/ 0 h 827999"/>
              <a:gd name="connsiteX2" fmla="*/ 9907200 w 9907200"/>
              <a:gd name="connsiteY2" fmla="*/ 827999 h 827999"/>
              <a:gd name="connsiteX3" fmla="*/ 0 w 9907200"/>
              <a:gd name="connsiteY3" fmla="*/ 827999 h 827999"/>
              <a:gd name="connsiteX4" fmla="*/ 2146971 w 9907200"/>
              <a:gd name="connsiteY4" fmla="*/ 82296 h 827999"/>
              <a:gd name="connsiteX0" fmla="*/ 2100475 w 9907200"/>
              <a:gd name="connsiteY0" fmla="*/ 4572 h 827999"/>
              <a:gd name="connsiteX1" fmla="*/ 9907200 w 9907200"/>
              <a:gd name="connsiteY1" fmla="*/ 0 h 827999"/>
              <a:gd name="connsiteX2" fmla="*/ 9907200 w 9907200"/>
              <a:gd name="connsiteY2" fmla="*/ 827999 h 827999"/>
              <a:gd name="connsiteX3" fmla="*/ 0 w 9907200"/>
              <a:gd name="connsiteY3" fmla="*/ 827999 h 827999"/>
              <a:gd name="connsiteX4" fmla="*/ 2100475 w 9907200"/>
              <a:gd name="connsiteY4" fmla="*/ 4572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7200" h="827999">
                <a:moveTo>
                  <a:pt x="2100475" y="4572"/>
                </a:moveTo>
                <a:lnTo>
                  <a:pt x="9907200" y="0"/>
                </a:lnTo>
                <a:lnTo>
                  <a:pt x="9907200" y="827999"/>
                </a:lnTo>
                <a:lnTo>
                  <a:pt x="0" y="827999"/>
                </a:lnTo>
                <a:lnTo>
                  <a:pt x="2100475" y="4572"/>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270000" tIns="244939" rIns="244939" bIns="97975"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361" b="1" spc="204" dirty="0">
              <a:solidFill>
                <a:schemeClr val="bg1"/>
              </a:solidFill>
              <a:latin typeface="Meiryo" panose="020B0604030504040204" pitchFamily="34" charset="-128"/>
              <a:ea typeface="Meiryo" panose="020B0604030504040204" pitchFamily="34" charset="-128"/>
            </a:endParaRPr>
          </a:p>
        </p:txBody>
      </p:sp>
      <p:sp>
        <p:nvSpPr>
          <p:cNvPr id="8" name="Title 1">
            <a:extLst>
              <a:ext uri="{FF2B5EF4-FFF2-40B4-BE49-F238E27FC236}">
                <a16:creationId xmlns:a16="http://schemas.microsoft.com/office/drawing/2014/main" id="{24636362-6DC1-7D45-87A6-A2F4247CD968}"/>
              </a:ext>
            </a:extLst>
          </p:cNvPr>
          <p:cNvSpPr>
            <a:spLocks noGrp="1"/>
          </p:cNvSpPr>
          <p:nvPr>
            <p:ph type="title"/>
          </p:nvPr>
        </p:nvSpPr>
        <p:spPr>
          <a:xfrm>
            <a:off x="0" y="-1"/>
            <a:ext cx="9906000" cy="827999"/>
          </a:xfrm>
        </p:spPr>
        <p:txBody>
          <a:bodyPr/>
          <a:lstStyle/>
          <a:p>
            <a:r>
              <a:rPr lang="ja-JP" altLang="en-US"/>
              <a:t>マスター タイトルの書式設定</a:t>
            </a:r>
            <a:endParaRPr lang="en-US" dirty="0"/>
          </a:p>
        </p:txBody>
      </p:sp>
      <p:sp>
        <p:nvSpPr>
          <p:cNvPr id="9" name="Date Placeholder 3">
            <a:extLst>
              <a:ext uri="{FF2B5EF4-FFF2-40B4-BE49-F238E27FC236}">
                <a16:creationId xmlns:a16="http://schemas.microsoft.com/office/drawing/2014/main" id="{7A7A2EE5-AF89-5B47-A63C-DED06F0883A2}"/>
              </a:ext>
            </a:extLst>
          </p:cNvPr>
          <p:cNvSpPr>
            <a:spLocks noGrp="1"/>
          </p:cNvSpPr>
          <p:nvPr>
            <p:ph type="dt" sz="half" idx="10"/>
          </p:nvPr>
        </p:nvSpPr>
        <p:spPr>
          <a:xfrm>
            <a:off x="7306040" y="427042"/>
            <a:ext cx="2228850" cy="365125"/>
          </a:xfrm>
        </p:spPr>
        <p:txBody>
          <a:bodyPr/>
          <a:lstStyle/>
          <a:p>
            <a:endParaRPr lang="en-US" dirty="0"/>
          </a:p>
        </p:txBody>
      </p:sp>
      <p:sp>
        <p:nvSpPr>
          <p:cNvPr id="10" name="Slide Number Placeholder 5">
            <a:extLst>
              <a:ext uri="{FF2B5EF4-FFF2-40B4-BE49-F238E27FC236}">
                <a16:creationId xmlns:a16="http://schemas.microsoft.com/office/drawing/2014/main" id="{45C1C095-3D5F-3846-A68B-623E5D5B3BA2}"/>
              </a:ext>
            </a:extLst>
          </p:cNvPr>
          <p:cNvSpPr>
            <a:spLocks noGrp="1"/>
          </p:cNvSpPr>
          <p:nvPr>
            <p:ph type="sldNum" sz="quarter" idx="4"/>
          </p:nvPr>
        </p:nvSpPr>
        <p:spPr>
          <a:xfrm>
            <a:off x="8915315" y="6536166"/>
            <a:ext cx="630513" cy="278421"/>
          </a:xfrm>
          <a:prstGeom prst="rect">
            <a:avLst/>
          </a:prstGeom>
        </p:spPr>
        <p:txBody>
          <a:bodyPr vert="horz" lIns="0" tIns="0" rIns="0" bIns="0" rtlCol="0" anchor="t"/>
          <a:lstStyle>
            <a:lvl1pPr algn="r">
              <a:defRPr sz="900" b="0">
                <a:solidFill>
                  <a:schemeClr val="tx1"/>
                </a:solidFill>
                <a:latin typeface="Arial" panose="020B0604020202020204" pitchFamily="34" charset="0"/>
                <a:cs typeface="Arial" panose="020B0604020202020204" pitchFamily="34" charset="0"/>
              </a:defRPr>
            </a:lvl1pPr>
          </a:lstStyle>
          <a:p>
            <a:fld id="{48F63A3B-78C7-47BE-AE5E-E10140E04643}" type="slidenum">
              <a:rPr lang="en-US" smtClean="0"/>
              <a:pPr/>
              <a:t>‹#›</a:t>
            </a:fld>
            <a:endParaRPr lang="en-US" dirty="0"/>
          </a:p>
        </p:txBody>
      </p:sp>
      <p:sp>
        <p:nvSpPr>
          <p:cNvPr id="12" name="テキスト プレースホルダー 12">
            <a:extLst>
              <a:ext uri="{FF2B5EF4-FFF2-40B4-BE49-F238E27FC236}">
                <a16:creationId xmlns:a16="http://schemas.microsoft.com/office/drawing/2014/main" id="{E32FF9E2-AACC-F14F-A96C-A0E9FD2730C0}"/>
              </a:ext>
            </a:extLst>
          </p:cNvPr>
          <p:cNvSpPr>
            <a:spLocks noGrp="1"/>
          </p:cNvSpPr>
          <p:nvPr>
            <p:ph type="body" sz="quarter" idx="13"/>
          </p:nvPr>
        </p:nvSpPr>
        <p:spPr>
          <a:xfrm>
            <a:off x="0" y="828001"/>
            <a:ext cx="9907200" cy="331799"/>
          </a:xfrm>
          <a:solidFill>
            <a:srgbClr val="E4E2ED"/>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6000" rIns="360000" bIns="144000" rtlCol="0" anchor="t">
            <a:spAutoFit/>
          </a:bodyPr>
          <a:lstStyle>
            <a:lvl1pPr marL="0" indent="0">
              <a:buNone/>
              <a:defRPr lang="ja-JP" altLang="en-US" sz="975" kern="900" spc="52" smtClean="0">
                <a:solidFill>
                  <a:schemeClr val="tx1"/>
                </a:solidFill>
              </a:defRPr>
            </a:lvl1pPr>
            <a:lvl2pPr>
              <a:defRPr lang="ja-JP" altLang="en-US" sz="1350" smtClean="0">
                <a:solidFill>
                  <a:schemeClr val="tx1"/>
                </a:solidFill>
                <a:latin typeface="+mn-lt"/>
                <a:ea typeface="+mn-ea"/>
              </a:defRPr>
            </a:lvl2pPr>
            <a:lvl3pPr>
              <a:defRPr lang="ja-JP" altLang="en-US" sz="1350" smtClean="0">
                <a:solidFill>
                  <a:schemeClr val="tx1"/>
                </a:solidFill>
                <a:latin typeface="+mn-lt"/>
                <a:ea typeface="+mn-ea"/>
              </a:defRPr>
            </a:lvl3pPr>
            <a:lvl4pPr>
              <a:defRPr lang="ja-JP" altLang="en-US" sz="1350" smtClean="0">
                <a:solidFill>
                  <a:schemeClr val="tx1"/>
                </a:solidFill>
                <a:latin typeface="+mn-lt"/>
                <a:ea typeface="+mn-ea"/>
              </a:defRPr>
            </a:lvl4pPr>
            <a:lvl5pPr>
              <a:defRPr lang="ja-JP" altLang="en-US" sz="1350">
                <a:solidFill>
                  <a:schemeClr val="tx1"/>
                </a:solidFill>
                <a:latin typeface="+mn-lt"/>
                <a:ea typeface="+mn-ea"/>
              </a:defRPr>
            </a:lvl5pPr>
          </a:lstStyle>
          <a:p>
            <a:pPr marL="0" lvl="0" defTabSz="342907">
              <a:spcAft>
                <a:spcPts val="750"/>
              </a:spcAft>
            </a:pPr>
            <a:r>
              <a:rPr kumimoji="1" lang="ja-JP" altLang="en-US" dirty="0"/>
              <a:t>マスター テキストの書式設定</a:t>
            </a:r>
          </a:p>
        </p:txBody>
      </p:sp>
    </p:spTree>
    <p:extLst>
      <p:ext uri="{BB962C8B-B14F-4D97-AF65-F5344CB8AC3E}">
        <p14:creationId xmlns:p14="http://schemas.microsoft.com/office/powerpoint/2010/main" val="241763692"/>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742950" y="2130428"/>
            <a:ext cx="8420100" cy="1470025"/>
          </a:xfrm>
        </p:spPr>
        <p:txBody>
          <a:bodyPr/>
          <a:lstStyle/>
          <a:p>
            <a:r>
              <a:rPr kumimoji="1" lang="ja-JP" altLang="en-US"/>
              <a:t>マスター タイトルの書式設定</a:t>
            </a:r>
          </a:p>
        </p:txBody>
      </p:sp>
      <p:sp>
        <p:nvSpPr>
          <p:cNvPr id="3" name="サブタイトル 2"/>
          <p:cNvSpPr>
            <a:spLocks noGrp="1"/>
          </p:cNvSpPr>
          <p:nvPr>
            <p:ph type="subTitle" idx="1"/>
          </p:nvPr>
        </p:nvSpPr>
        <p:spPr>
          <a:xfrm>
            <a:off x="1485900" y="3886200"/>
            <a:ext cx="6934200" cy="1752600"/>
          </a:xfrm>
        </p:spPr>
        <p:txBody>
          <a:bodyPr/>
          <a:lstStyle>
            <a:lvl1pPr marL="0" indent="0" algn="ctr">
              <a:buNone/>
              <a:defRPr>
                <a:solidFill>
                  <a:schemeClr val="tx1">
                    <a:tint val="75000"/>
                  </a:schemeClr>
                </a:solidFill>
              </a:defRPr>
            </a:lvl1pPr>
            <a:lvl2pPr marL="402419" indent="0" algn="ctr">
              <a:buNone/>
              <a:defRPr>
                <a:solidFill>
                  <a:schemeClr val="tx1">
                    <a:tint val="75000"/>
                  </a:schemeClr>
                </a:solidFill>
              </a:defRPr>
            </a:lvl2pPr>
            <a:lvl3pPr marL="804838" indent="0" algn="ctr">
              <a:buNone/>
              <a:defRPr>
                <a:solidFill>
                  <a:schemeClr val="tx1">
                    <a:tint val="75000"/>
                  </a:schemeClr>
                </a:solidFill>
              </a:defRPr>
            </a:lvl3pPr>
            <a:lvl4pPr marL="1207256" indent="0" algn="ctr">
              <a:buNone/>
              <a:defRPr>
                <a:solidFill>
                  <a:schemeClr val="tx1">
                    <a:tint val="75000"/>
                  </a:schemeClr>
                </a:solidFill>
              </a:defRPr>
            </a:lvl4pPr>
            <a:lvl5pPr marL="1609675" indent="0" algn="ctr">
              <a:buNone/>
              <a:defRPr>
                <a:solidFill>
                  <a:schemeClr val="tx1">
                    <a:tint val="75000"/>
                  </a:schemeClr>
                </a:solidFill>
              </a:defRPr>
            </a:lvl5pPr>
            <a:lvl6pPr marL="2012095" indent="0" algn="ctr">
              <a:buNone/>
              <a:defRPr>
                <a:solidFill>
                  <a:schemeClr val="tx1">
                    <a:tint val="75000"/>
                  </a:schemeClr>
                </a:solidFill>
              </a:defRPr>
            </a:lvl6pPr>
            <a:lvl7pPr marL="2414514" indent="0" algn="ctr">
              <a:buNone/>
              <a:defRPr>
                <a:solidFill>
                  <a:schemeClr val="tx1">
                    <a:tint val="75000"/>
                  </a:schemeClr>
                </a:solidFill>
              </a:defRPr>
            </a:lvl7pPr>
            <a:lvl8pPr marL="2816932" indent="0" algn="ctr">
              <a:buNone/>
              <a:defRPr>
                <a:solidFill>
                  <a:schemeClr val="tx1">
                    <a:tint val="75000"/>
                  </a:schemeClr>
                </a:solidFill>
              </a:defRPr>
            </a:lvl8pPr>
            <a:lvl9pPr marL="3219351" indent="0" algn="ctr">
              <a:buNone/>
              <a:defRPr>
                <a:solidFill>
                  <a:schemeClr val="tx1">
                    <a:tint val="75000"/>
                  </a:schemeClr>
                </a:solidFill>
              </a:defRPr>
            </a:lvl9pPr>
          </a:lstStyle>
          <a:p>
            <a:r>
              <a:rPr kumimoji="1" lang="ja-JP" altLang="en-US"/>
              <a:t>マスター サブタイトルの書式設定</a:t>
            </a:r>
          </a:p>
        </p:txBody>
      </p:sp>
      <p:sp>
        <p:nvSpPr>
          <p:cNvPr id="4" name="日付プレースホルダー 3"/>
          <p:cNvSpPr>
            <a:spLocks noGrp="1"/>
          </p:cNvSpPr>
          <p:nvPr>
            <p:ph type="dt" sz="half" idx="10"/>
          </p:nvPr>
        </p:nvSpPr>
        <p:spPr/>
        <p:txBody>
          <a:bodyPr/>
          <a:lstStyle/>
          <a:p>
            <a:endParaRPr kumimoji="1" lang="ja-JP" altLang="en-US"/>
          </a:p>
        </p:txBody>
      </p:sp>
      <p:sp>
        <p:nvSpPr>
          <p:cNvPr id="5" name="フッター プレースホルダー 4"/>
          <p:cNvSpPr>
            <a:spLocks noGrp="1"/>
          </p:cNvSpPr>
          <p:nvPr>
            <p:ph type="ftr" sz="quarter" idx="11"/>
          </p:nvPr>
        </p:nvSpPr>
        <p:spPr/>
        <p:txBody>
          <a:bodyPr/>
          <a:lstStyle/>
          <a:p>
            <a:r>
              <a:rPr kumimoji="1" lang="zh-CN" altLang="en-US"/>
              <a:t>公益社団法人 日本医師会</a:t>
            </a:r>
            <a:endParaRPr kumimoji="1" lang="ja-JP" altLang="en-US"/>
          </a:p>
        </p:txBody>
      </p:sp>
      <p:sp>
        <p:nvSpPr>
          <p:cNvPr id="6" name="スライド番号プレースホルダー 5"/>
          <p:cNvSpPr>
            <a:spLocks noGrp="1"/>
          </p:cNvSpPr>
          <p:nvPr>
            <p:ph type="sldNum" sz="quarter" idx="12"/>
          </p:nvPr>
        </p:nvSpPr>
        <p:spPr/>
        <p:txBody>
          <a:bodyPr/>
          <a:lstStyle/>
          <a:p>
            <a:fld id="{1C9087CC-3509-4D82-BE71-522589A25874}" type="slidenum">
              <a:rPr kumimoji="1" lang="ja-JP" altLang="en-US" smtClean="0"/>
              <a:t>‹#›</a:t>
            </a:fld>
            <a:endParaRPr kumimoji="1" lang="ja-JP" altLang="en-US"/>
          </a:p>
        </p:txBody>
      </p:sp>
    </p:spTree>
    <p:extLst>
      <p:ext uri="{BB962C8B-B14F-4D97-AF65-F5344CB8AC3E}">
        <p14:creationId xmlns:p14="http://schemas.microsoft.com/office/powerpoint/2010/main" val="1194346777"/>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コンテンツ プレースホルダー 2"/>
          <p:cNvSpPr>
            <a:spLocks noGrp="1"/>
          </p:cNvSpPr>
          <p:nvPr>
            <p:ph idx="1"/>
          </p:nvPr>
        </p:nvSpPr>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7" name="Rectangle 5"/>
          <p:cNvSpPr>
            <a:spLocks noGrp="1" noChangeArrowheads="1"/>
          </p:cNvSpPr>
          <p:nvPr>
            <p:ph type="ftr" sz="quarter" idx="10"/>
          </p:nvPr>
        </p:nvSpPr>
        <p:spPr>
          <a:xfrm>
            <a:off x="736072" y="6553797"/>
            <a:ext cx="8433858" cy="268288"/>
          </a:xfrm>
        </p:spPr>
        <p:txBody>
          <a:bodyPr/>
          <a:lstStyle>
            <a:lvl1pPr>
              <a:defRPr>
                <a:latin typeface="ＭＳ Ｐゴシック" panose="020B0600070205080204" pitchFamily="50" charset="-128"/>
                <a:ea typeface="ＭＳ Ｐゴシック" panose="020B0600070205080204" pitchFamily="50" charset="-128"/>
              </a:defRPr>
            </a:lvl1pPr>
          </a:lstStyle>
          <a:p>
            <a:pPr>
              <a:defRPr/>
            </a:pPr>
            <a:r>
              <a:rPr lang="zh-CN" altLang="en-US"/>
              <a:t>公益社団法人 日本医師会</a:t>
            </a:r>
            <a:endParaRPr lang="en-US" altLang="ja-JP"/>
          </a:p>
        </p:txBody>
      </p:sp>
      <p:sp>
        <p:nvSpPr>
          <p:cNvPr id="8" name="Rectangle 8"/>
          <p:cNvSpPr>
            <a:spLocks noGrp="1" noChangeArrowheads="1"/>
          </p:cNvSpPr>
          <p:nvPr>
            <p:ph type="sldNum" sz="quarter" idx="11"/>
          </p:nvPr>
        </p:nvSpPr>
        <p:spPr>
          <a:xfrm>
            <a:off x="7257256" y="6354763"/>
            <a:ext cx="2311400" cy="476250"/>
          </a:xfrm>
        </p:spPr>
        <p:txBody>
          <a:bodyPr/>
          <a:lstStyle>
            <a:lvl1pPr>
              <a:defRPr sz="2600">
                <a:solidFill>
                  <a:schemeClr val="tx1"/>
                </a:solidFill>
                <a:latin typeface="ＭＳ Ｐゴシック" panose="020B0600070205080204" pitchFamily="50" charset="-128"/>
                <a:ea typeface="ＭＳ Ｐゴシック" panose="020B0600070205080204" pitchFamily="50" charset="-128"/>
              </a:defRPr>
            </a:lvl1pPr>
          </a:lstStyle>
          <a:p>
            <a:pPr>
              <a:defRPr/>
            </a:pPr>
            <a:fld id="{54512D34-44EA-4A9C-B3DF-7B6D0D121667}" type="slidenum">
              <a:rPr lang="en-US" altLang="ja-JP" smtClean="0"/>
              <a:pPr>
                <a:defRPr/>
              </a:pPr>
              <a:t>‹#›</a:t>
            </a:fld>
            <a:endParaRPr lang="en-US" altLang="ja-JP" dirty="0"/>
          </a:p>
        </p:txBody>
      </p:sp>
    </p:spTree>
    <p:extLst>
      <p:ext uri="{BB962C8B-B14F-4D97-AF65-F5344CB8AC3E}">
        <p14:creationId xmlns:p14="http://schemas.microsoft.com/office/powerpoint/2010/main" val="3018266845"/>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titleOnly">
  <p:cSld name="タイトルのみ">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CB580486-1BFB-43EF-A254-C41C67C5A28D}"/>
              </a:ext>
            </a:extLst>
          </p:cNvPr>
          <p:cNvSpPr>
            <a:spLocks noGrp="1"/>
          </p:cNvSpPr>
          <p:nvPr>
            <p:ph type="title"/>
          </p:nvPr>
        </p:nvSpPr>
        <p:spPr/>
        <p:txBody>
          <a:bodyPr/>
          <a:lstStyle/>
          <a:p>
            <a:r>
              <a:rPr kumimoji="1" lang="ja-JP" altLang="en-US"/>
              <a:t>マスター タイトルの書式設定</a:t>
            </a:r>
          </a:p>
        </p:txBody>
      </p:sp>
      <p:sp>
        <p:nvSpPr>
          <p:cNvPr id="3" name="日付プレースホルダー 2">
            <a:extLst>
              <a:ext uri="{FF2B5EF4-FFF2-40B4-BE49-F238E27FC236}">
                <a16:creationId xmlns:a16="http://schemas.microsoft.com/office/drawing/2014/main" id="{C428E2C3-BF6D-4849-8AFF-AF692C2FB65B}"/>
              </a:ext>
            </a:extLst>
          </p:cNvPr>
          <p:cNvSpPr>
            <a:spLocks noGrp="1"/>
          </p:cNvSpPr>
          <p:nvPr>
            <p:ph type="dt" sz="half" idx="10"/>
          </p:nvPr>
        </p:nvSpPr>
        <p:spPr/>
        <p:txBody>
          <a:bodyPr/>
          <a:lstStyle/>
          <a:p>
            <a:pPr defTabSz="742950">
              <a:defRPr/>
            </a:pPr>
            <a:fld id="{A013F07F-A92A-48F5-9D80-47DAB6A6F470}" type="datetime1">
              <a:rPr lang="ja-JP" altLang="en-US" smtClean="0">
                <a:solidFill>
                  <a:prstClr val="black">
                    <a:tint val="75000"/>
                  </a:prstClr>
                </a:solidFill>
              </a:rPr>
              <a:pPr defTabSz="742950">
                <a:defRPr/>
              </a:pPr>
              <a:t>2024/4/4</a:t>
            </a:fld>
            <a:endParaRPr lang="ja-JP" altLang="en-US">
              <a:solidFill>
                <a:prstClr val="black">
                  <a:tint val="75000"/>
                </a:prstClr>
              </a:solidFill>
            </a:endParaRPr>
          </a:p>
        </p:txBody>
      </p:sp>
      <p:sp>
        <p:nvSpPr>
          <p:cNvPr id="4" name="フッター プレースホルダー 3">
            <a:extLst>
              <a:ext uri="{FF2B5EF4-FFF2-40B4-BE49-F238E27FC236}">
                <a16:creationId xmlns:a16="http://schemas.microsoft.com/office/drawing/2014/main" id="{21365B48-B5CC-46CF-AF4D-2B4B5C3714FA}"/>
              </a:ext>
            </a:extLst>
          </p:cNvPr>
          <p:cNvSpPr>
            <a:spLocks noGrp="1"/>
          </p:cNvSpPr>
          <p:nvPr>
            <p:ph type="ftr" sz="quarter" idx="11"/>
          </p:nvPr>
        </p:nvSpPr>
        <p:spPr/>
        <p:txBody>
          <a:bodyPr/>
          <a:lstStyle/>
          <a:p>
            <a:pPr defTabSz="742950">
              <a:defRPr/>
            </a:pPr>
            <a:endParaRPr lang="ja-JP" altLang="en-US">
              <a:solidFill>
                <a:prstClr val="black">
                  <a:tint val="75000"/>
                </a:prstClr>
              </a:solidFill>
            </a:endParaRPr>
          </a:p>
        </p:txBody>
      </p:sp>
      <p:sp>
        <p:nvSpPr>
          <p:cNvPr id="5" name="スライド番号プレースホルダー 4">
            <a:extLst>
              <a:ext uri="{FF2B5EF4-FFF2-40B4-BE49-F238E27FC236}">
                <a16:creationId xmlns:a16="http://schemas.microsoft.com/office/drawing/2014/main" id="{E9617436-9175-493D-BC8A-1739FF077B0E}"/>
              </a:ext>
            </a:extLst>
          </p:cNvPr>
          <p:cNvSpPr>
            <a:spLocks noGrp="1"/>
          </p:cNvSpPr>
          <p:nvPr>
            <p:ph type="sldNum" sz="quarter" idx="12"/>
          </p:nvPr>
        </p:nvSpPr>
        <p:spPr/>
        <p:txBody>
          <a:bodyPr/>
          <a:lstStyle/>
          <a:p>
            <a:pPr defTabSz="742950">
              <a:defRPr/>
            </a:pPr>
            <a:fld id="{8EFCC36A-ABC2-4722-A204-0B67289EFEB5}" type="slidenum">
              <a:rPr lang="ja-JP" altLang="en-US" smtClean="0">
                <a:solidFill>
                  <a:prstClr val="black">
                    <a:tint val="75000"/>
                  </a:prstClr>
                </a:solidFill>
              </a:rPr>
              <a:pPr defTabSz="742950">
                <a:defRPr/>
              </a:pPr>
              <a:t>‹#›</a:t>
            </a:fld>
            <a:endParaRPr lang="ja-JP" altLang="en-US">
              <a:solidFill>
                <a:prstClr val="black">
                  <a:tint val="75000"/>
                </a:prstClr>
              </a:solidFill>
            </a:endParaRPr>
          </a:p>
        </p:txBody>
      </p:sp>
    </p:spTree>
    <p:extLst>
      <p:ext uri="{BB962C8B-B14F-4D97-AF65-F5344CB8AC3E}">
        <p14:creationId xmlns:p14="http://schemas.microsoft.com/office/powerpoint/2010/main" val="2388878885"/>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742950" y="2130427"/>
            <a:ext cx="8420100" cy="1470025"/>
          </a:xfrm>
        </p:spPr>
        <p:txBody>
          <a:bodyPr/>
          <a:lstStyle/>
          <a:p>
            <a:r>
              <a:rPr lang="ja-JP" altLang="en-US"/>
              <a:t>マスタ タイトルの書式設定</a:t>
            </a:r>
          </a:p>
        </p:txBody>
      </p:sp>
      <p:sp>
        <p:nvSpPr>
          <p:cNvPr id="3" name="サブタイトル 2"/>
          <p:cNvSpPr>
            <a:spLocks noGrp="1"/>
          </p:cNvSpPr>
          <p:nvPr>
            <p:ph type="subTitle" idx="1"/>
          </p:nvPr>
        </p:nvSpPr>
        <p:spPr>
          <a:xfrm>
            <a:off x="1485900" y="3886200"/>
            <a:ext cx="6934200" cy="1752600"/>
          </a:xfrm>
        </p:spPr>
        <p:txBody>
          <a:bodyPr/>
          <a:lstStyle>
            <a:lvl1pPr marL="0" indent="0" algn="ctr">
              <a:buNone/>
              <a:defRPr/>
            </a:lvl1pPr>
            <a:lvl2pPr marL="371475" indent="0" algn="ctr">
              <a:buNone/>
              <a:defRPr/>
            </a:lvl2pPr>
            <a:lvl3pPr marL="742950" indent="0" algn="ctr">
              <a:buNone/>
              <a:defRPr/>
            </a:lvl3pPr>
            <a:lvl4pPr marL="1114425" indent="0" algn="ctr">
              <a:buNone/>
              <a:defRPr/>
            </a:lvl4pPr>
            <a:lvl5pPr marL="1485900" indent="0" algn="ctr">
              <a:buNone/>
              <a:defRPr/>
            </a:lvl5pPr>
            <a:lvl6pPr marL="1857375" indent="0" algn="ctr">
              <a:buNone/>
              <a:defRPr/>
            </a:lvl6pPr>
            <a:lvl7pPr marL="2228850" indent="0" algn="ctr">
              <a:buNone/>
              <a:defRPr/>
            </a:lvl7pPr>
            <a:lvl8pPr marL="2600325" indent="0" algn="ctr">
              <a:buNone/>
              <a:defRPr/>
            </a:lvl8pPr>
            <a:lvl9pPr marL="2971800" indent="0" algn="ctr">
              <a:buNone/>
              <a:defRPr/>
            </a:lvl9pPr>
          </a:lstStyle>
          <a:p>
            <a:r>
              <a:rPr lang="ja-JP" altLang="en-US"/>
              <a:t>マスタ サブタイトルの書式設定</a:t>
            </a:r>
          </a:p>
        </p:txBody>
      </p:sp>
      <p:sp>
        <p:nvSpPr>
          <p:cNvPr id="4" name="Rectangle 4">
            <a:extLst>
              <a:ext uri="{FF2B5EF4-FFF2-40B4-BE49-F238E27FC236}">
                <a16:creationId xmlns:a16="http://schemas.microsoft.com/office/drawing/2014/main" id="{DA5CD001-4779-5D18-EC90-E5DC1FE73374}"/>
              </a:ext>
            </a:extLst>
          </p:cNvPr>
          <p:cNvSpPr>
            <a:spLocks noGrp="1" noChangeArrowheads="1"/>
          </p:cNvSpPr>
          <p:nvPr>
            <p:ph type="dt" sz="half" idx="10"/>
          </p:nvPr>
        </p:nvSpPr>
        <p:spPr>
          <a:ln/>
        </p:spPr>
        <p:txBody>
          <a:bodyPr/>
          <a:lstStyle>
            <a:lvl1pPr>
              <a:defRPr/>
            </a:lvl1pPr>
          </a:lstStyle>
          <a:p>
            <a:pPr>
              <a:defRPr/>
            </a:pPr>
            <a:endParaRPr lang="en-US" altLang="ja-JP"/>
          </a:p>
        </p:txBody>
      </p:sp>
      <p:sp>
        <p:nvSpPr>
          <p:cNvPr id="5" name="Rectangle 5">
            <a:extLst>
              <a:ext uri="{FF2B5EF4-FFF2-40B4-BE49-F238E27FC236}">
                <a16:creationId xmlns:a16="http://schemas.microsoft.com/office/drawing/2014/main" id="{968AC606-61E9-2560-3129-75A650780D9E}"/>
              </a:ext>
            </a:extLst>
          </p:cNvPr>
          <p:cNvSpPr>
            <a:spLocks noGrp="1" noChangeArrowheads="1"/>
          </p:cNvSpPr>
          <p:nvPr>
            <p:ph type="ftr" sz="quarter" idx="11"/>
          </p:nvPr>
        </p:nvSpPr>
        <p:spPr>
          <a:ln/>
        </p:spPr>
        <p:txBody>
          <a:bodyPr/>
          <a:lstStyle>
            <a:lvl1pPr>
              <a:defRPr/>
            </a:lvl1pPr>
          </a:lstStyle>
          <a:p>
            <a:pPr>
              <a:defRPr/>
            </a:pPr>
            <a:endParaRPr lang="en-US" altLang="ja-JP"/>
          </a:p>
        </p:txBody>
      </p:sp>
      <p:sp>
        <p:nvSpPr>
          <p:cNvPr id="6" name="Rectangle 6">
            <a:extLst>
              <a:ext uri="{FF2B5EF4-FFF2-40B4-BE49-F238E27FC236}">
                <a16:creationId xmlns:a16="http://schemas.microsoft.com/office/drawing/2014/main" id="{7BA83714-C7C6-3543-0C2C-DEFD119A6B8F}"/>
              </a:ext>
            </a:extLst>
          </p:cNvPr>
          <p:cNvSpPr>
            <a:spLocks noGrp="1" noChangeArrowheads="1"/>
          </p:cNvSpPr>
          <p:nvPr>
            <p:ph type="sldNum" sz="quarter" idx="12"/>
          </p:nvPr>
        </p:nvSpPr>
        <p:spPr>
          <a:ln/>
        </p:spPr>
        <p:txBody>
          <a:bodyPr/>
          <a:lstStyle>
            <a:lvl1pPr>
              <a:defRPr/>
            </a:lvl1pPr>
          </a:lstStyle>
          <a:p>
            <a:fld id="{FD4DA2CA-F49D-46E0-8576-34A09D092F4C}" type="slidenum">
              <a:rPr lang="en-US" altLang="ja-JP"/>
              <a:pPr/>
              <a:t>‹#›</a:t>
            </a:fld>
            <a:endParaRPr lang="en-US" altLang="ja-JP"/>
          </a:p>
        </p:txBody>
      </p:sp>
    </p:spTree>
    <p:extLst>
      <p:ext uri="{BB962C8B-B14F-4D97-AF65-F5344CB8AC3E}">
        <p14:creationId xmlns:p14="http://schemas.microsoft.com/office/powerpoint/2010/main" val="1391001008"/>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 タイトルの書式設定</a:t>
            </a:r>
          </a:p>
        </p:txBody>
      </p:sp>
      <p:sp>
        <p:nvSpPr>
          <p:cNvPr id="3" name="コンテンツ プレースホルダ 2"/>
          <p:cNvSpPr>
            <a:spLocks noGrp="1"/>
          </p:cNvSpPr>
          <p:nvPr>
            <p:ph idx="1"/>
          </p:nvPr>
        </p:nvSpPr>
        <p:spPr/>
        <p:txBody>
          <a:bodyPr/>
          <a:lstStyle/>
          <a:p>
            <a:pPr lvl="0"/>
            <a:r>
              <a:rPr lang="ja-JP" altLang="en-US"/>
              <a:t>マスタ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Rectangle 4">
            <a:extLst>
              <a:ext uri="{FF2B5EF4-FFF2-40B4-BE49-F238E27FC236}">
                <a16:creationId xmlns:a16="http://schemas.microsoft.com/office/drawing/2014/main" id="{8BB272B1-A500-A164-F8A3-A2FC35C22831}"/>
              </a:ext>
            </a:extLst>
          </p:cNvPr>
          <p:cNvSpPr>
            <a:spLocks noGrp="1" noChangeArrowheads="1"/>
          </p:cNvSpPr>
          <p:nvPr>
            <p:ph type="dt" sz="half" idx="10"/>
          </p:nvPr>
        </p:nvSpPr>
        <p:spPr>
          <a:ln/>
        </p:spPr>
        <p:txBody>
          <a:bodyPr/>
          <a:lstStyle>
            <a:lvl1pPr>
              <a:defRPr/>
            </a:lvl1pPr>
          </a:lstStyle>
          <a:p>
            <a:pPr>
              <a:defRPr/>
            </a:pPr>
            <a:endParaRPr lang="en-US" altLang="ja-JP"/>
          </a:p>
        </p:txBody>
      </p:sp>
      <p:sp>
        <p:nvSpPr>
          <p:cNvPr id="5" name="Rectangle 5">
            <a:extLst>
              <a:ext uri="{FF2B5EF4-FFF2-40B4-BE49-F238E27FC236}">
                <a16:creationId xmlns:a16="http://schemas.microsoft.com/office/drawing/2014/main" id="{6D6C06C1-76ED-1ECD-B700-A498094ADFEF}"/>
              </a:ext>
            </a:extLst>
          </p:cNvPr>
          <p:cNvSpPr>
            <a:spLocks noGrp="1" noChangeArrowheads="1"/>
          </p:cNvSpPr>
          <p:nvPr>
            <p:ph type="ftr" sz="quarter" idx="11"/>
          </p:nvPr>
        </p:nvSpPr>
        <p:spPr>
          <a:ln/>
        </p:spPr>
        <p:txBody>
          <a:bodyPr/>
          <a:lstStyle>
            <a:lvl1pPr>
              <a:defRPr/>
            </a:lvl1pPr>
          </a:lstStyle>
          <a:p>
            <a:pPr>
              <a:defRPr/>
            </a:pPr>
            <a:endParaRPr lang="en-US" altLang="ja-JP"/>
          </a:p>
        </p:txBody>
      </p:sp>
      <p:sp>
        <p:nvSpPr>
          <p:cNvPr id="6" name="Rectangle 6">
            <a:extLst>
              <a:ext uri="{FF2B5EF4-FFF2-40B4-BE49-F238E27FC236}">
                <a16:creationId xmlns:a16="http://schemas.microsoft.com/office/drawing/2014/main" id="{45B6FCBB-7B29-9033-9BAF-B579AA5B86C8}"/>
              </a:ext>
            </a:extLst>
          </p:cNvPr>
          <p:cNvSpPr>
            <a:spLocks noGrp="1" noChangeArrowheads="1"/>
          </p:cNvSpPr>
          <p:nvPr>
            <p:ph type="sldNum" sz="quarter" idx="12"/>
          </p:nvPr>
        </p:nvSpPr>
        <p:spPr>
          <a:ln/>
        </p:spPr>
        <p:txBody>
          <a:bodyPr/>
          <a:lstStyle>
            <a:lvl1pPr>
              <a:defRPr/>
            </a:lvl1pPr>
          </a:lstStyle>
          <a:p>
            <a:fld id="{7DADFD2A-CFC7-4DEC-AFE2-A27F446B0401}" type="slidenum">
              <a:rPr lang="en-US" altLang="ja-JP"/>
              <a:pPr/>
              <a:t>‹#›</a:t>
            </a:fld>
            <a:endParaRPr lang="en-US" altLang="ja-JP"/>
          </a:p>
        </p:txBody>
      </p:sp>
    </p:spTree>
    <p:extLst>
      <p:ext uri="{BB962C8B-B14F-4D97-AF65-F5344CB8AC3E}">
        <p14:creationId xmlns:p14="http://schemas.microsoft.com/office/powerpoint/2010/main" val="3349088433"/>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タイトル 1"/>
          <p:cNvSpPr>
            <a:spLocks noGrp="1"/>
          </p:cNvSpPr>
          <p:nvPr>
            <p:ph type="title"/>
          </p:nvPr>
        </p:nvSpPr>
        <p:spPr>
          <a:xfrm>
            <a:off x="782697" y="4406902"/>
            <a:ext cx="8420100" cy="1362075"/>
          </a:xfrm>
        </p:spPr>
        <p:txBody>
          <a:bodyPr anchor="t"/>
          <a:lstStyle>
            <a:lvl1pPr algn="l">
              <a:defRPr sz="3250" b="1" cap="all"/>
            </a:lvl1pPr>
          </a:lstStyle>
          <a:p>
            <a:r>
              <a:rPr lang="ja-JP" altLang="en-US"/>
              <a:t>マスタ タイトルの書式設定</a:t>
            </a:r>
          </a:p>
        </p:txBody>
      </p:sp>
      <p:sp>
        <p:nvSpPr>
          <p:cNvPr id="3" name="テキスト プレースホルダ 2"/>
          <p:cNvSpPr>
            <a:spLocks noGrp="1"/>
          </p:cNvSpPr>
          <p:nvPr>
            <p:ph type="body" idx="1"/>
          </p:nvPr>
        </p:nvSpPr>
        <p:spPr>
          <a:xfrm>
            <a:off x="782697" y="2906713"/>
            <a:ext cx="8420100" cy="1500187"/>
          </a:xfrm>
        </p:spPr>
        <p:txBody>
          <a:bodyPr anchor="b"/>
          <a:lstStyle>
            <a:lvl1pPr marL="0" indent="0">
              <a:buNone/>
              <a:defRPr sz="1625"/>
            </a:lvl1pPr>
            <a:lvl2pPr marL="371475" indent="0">
              <a:buNone/>
              <a:defRPr sz="1463"/>
            </a:lvl2pPr>
            <a:lvl3pPr marL="742950" indent="0">
              <a:buNone/>
              <a:defRPr sz="1300"/>
            </a:lvl3pPr>
            <a:lvl4pPr marL="1114425" indent="0">
              <a:buNone/>
              <a:defRPr sz="1138"/>
            </a:lvl4pPr>
            <a:lvl5pPr marL="1485900" indent="0">
              <a:buNone/>
              <a:defRPr sz="1138"/>
            </a:lvl5pPr>
            <a:lvl6pPr marL="1857375" indent="0">
              <a:buNone/>
              <a:defRPr sz="1138"/>
            </a:lvl6pPr>
            <a:lvl7pPr marL="2228850" indent="0">
              <a:buNone/>
              <a:defRPr sz="1138"/>
            </a:lvl7pPr>
            <a:lvl8pPr marL="2600325" indent="0">
              <a:buNone/>
              <a:defRPr sz="1138"/>
            </a:lvl8pPr>
            <a:lvl9pPr marL="2971800" indent="0">
              <a:buNone/>
              <a:defRPr sz="1138"/>
            </a:lvl9pPr>
          </a:lstStyle>
          <a:p>
            <a:pPr lvl="0"/>
            <a:r>
              <a:rPr lang="ja-JP" altLang="en-US"/>
              <a:t>マスタ テキストの書式設定</a:t>
            </a:r>
          </a:p>
        </p:txBody>
      </p:sp>
      <p:sp>
        <p:nvSpPr>
          <p:cNvPr id="4" name="Rectangle 4">
            <a:extLst>
              <a:ext uri="{FF2B5EF4-FFF2-40B4-BE49-F238E27FC236}">
                <a16:creationId xmlns:a16="http://schemas.microsoft.com/office/drawing/2014/main" id="{AA81698F-F62B-39E2-752C-A902315E186D}"/>
              </a:ext>
            </a:extLst>
          </p:cNvPr>
          <p:cNvSpPr>
            <a:spLocks noGrp="1" noChangeArrowheads="1"/>
          </p:cNvSpPr>
          <p:nvPr>
            <p:ph type="dt" sz="half" idx="10"/>
          </p:nvPr>
        </p:nvSpPr>
        <p:spPr>
          <a:ln/>
        </p:spPr>
        <p:txBody>
          <a:bodyPr/>
          <a:lstStyle>
            <a:lvl1pPr>
              <a:defRPr/>
            </a:lvl1pPr>
          </a:lstStyle>
          <a:p>
            <a:pPr>
              <a:defRPr/>
            </a:pPr>
            <a:endParaRPr lang="en-US" altLang="ja-JP"/>
          </a:p>
        </p:txBody>
      </p:sp>
      <p:sp>
        <p:nvSpPr>
          <p:cNvPr id="5" name="Rectangle 5">
            <a:extLst>
              <a:ext uri="{FF2B5EF4-FFF2-40B4-BE49-F238E27FC236}">
                <a16:creationId xmlns:a16="http://schemas.microsoft.com/office/drawing/2014/main" id="{0A0B01C4-9BC6-1BF6-3E7B-4A1D7C725536}"/>
              </a:ext>
            </a:extLst>
          </p:cNvPr>
          <p:cNvSpPr>
            <a:spLocks noGrp="1" noChangeArrowheads="1"/>
          </p:cNvSpPr>
          <p:nvPr>
            <p:ph type="ftr" sz="quarter" idx="11"/>
          </p:nvPr>
        </p:nvSpPr>
        <p:spPr>
          <a:ln/>
        </p:spPr>
        <p:txBody>
          <a:bodyPr/>
          <a:lstStyle>
            <a:lvl1pPr>
              <a:defRPr/>
            </a:lvl1pPr>
          </a:lstStyle>
          <a:p>
            <a:pPr>
              <a:defRPr/>
            </a:pPr>
            <a:endParaRPr lang="en-US" altLang="ja-JP"/>
          </a:p>
        </p:txBody>
      </p:sp>
      <p:sp>
        <p:nvSpPr>
          <p:cNvPr id="6" name="Rectangle 6">
            <a:extLst>
              <a:ext uri="{FF2B5EF4-FFF2-40B4-BE49-F238E27FC236}">
                <a16:creationId xmlns:a16="http://schemas.microsoft.com/office/drawing/2014/main" id="{99A00047-FA5C-9DB3-A72A-325D66DA0462}"/>
              </a:ext>
            </a:extLst>
          </p:cNvPr>
          <p:cNvSpPr>
            <a:spLocks noGrp="1" noChangeArrowheads="1"/>
          </p:cNvSpPr>
          <p:nvPr>
            <p:ph type="sldNum" sz="quarter" idx="12"/>
          </p:nvPr>
        </p:nvSpPr>
        <p:spPr>
          <a:ln/>
        </p:spPr>
        <p:txBody>
          <a:bodyPr/>
          <a:lstStyle>
            <a:lvl1pPr>
              <a:defRPr/>
            </a:lvl1pPr>
          </a:lstStyle>
          <a:p>
            <a:fld id="{07BD820D-BBB1-4AD1-BE71-673A26F35CB3}" type="slidenum">
              <a:rPr lang="en-US" altLang="ja-JP"/>
              <a:pPr/>
              <a:t>‹#›</a:t>
            </a:fld>
            <a:endParaRPr lang="en-US" altLang="ja-JP"/>
          </a:p>
        </p:txBody>
      </p:sp>
    </p:spTree>
    <p:extLst>
      <p:ext uri="{BB962C8B-B14F-4D97-AF65-F5344CB8AC3E}">
        <p14:creationId xmlns:p14="http://schemas.microsoft.com/office/powerpoint/2010/main" val="1720508532"/>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 タイトルの書式設定</a:t>
            </a:r>
          </a:p>
        </p:txBody>
      </p:sp>
      <p:sp>
        <p:nvSpPr>
          <p:cNvPr id="3" name="コンテンツ プレースホルダ 2"/>
          <p:cNvSpPr>
            <a:spLocks noGrp="1"/>
          </p:cNvSpPr>
          <p:nvPr>
            <p:ph sz="half" idx="1"/>
          </p:nvPr>
        </p:nvSpPr>
        <p:spPr>
          <a:xfrm>
            <a:off x="742951" y="1981200"/>
            <a:ext cx="4136672" cy="4114800"/>
          </a:xfrm>
        </p:spPr>
        <p:txBody>
          <a:bodyPr/>
          <a:lstStyle>
            <a:lvl1pPr>
              <a:defRPr sz="2275"/>
            </a:lvl1pPr>
            <a:lvl2pPr>
              <a:defRPr sz="1950"/>
            </a:lvl2pPr>
            <a:lvl3pPr>
              <a:defRPr sz="1625"/>
            </a:lvl3pPr>
            <a:lvl4pPr>
              <a:defRPr sz="1463"/>
            </a:lvl4pPr>
            <a:lvl5pPr>
              <a:defRPr sz="1463"/>
            </a:lvl5pPr>
            <a:lvl6pPr>
              <a:defRPr sz="1463"/>
            </a:lvl6pPr>
            <a:lvl7pPr>
              <a:defRPr sz="1463"/>
            </a:lvl7pPr>
            <a:lvl8pPr>
              <a:defRPr sz="1463"/>
            </a:lvl8pPr>
            <a:lvl9pPr>
              <a:defRPr sz="1463"/>
            </a:lvl9pPr>
          </a:lstStyle>
          <a:p>
            <a:pPr lvl="0"/>
            <a:r>
              <a:rPr lang="ja-JP" altLang="en-US"/>
              <a:t>マスタ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コンテンツ プレースホルダ 3"/>
          <p:cNvSpPr>
            <a:spLocks noGrp="1"/>
          </p:cNvSpPr>
          <p:nvPr>
            <p:ph sz="half" idx="2"/>
          </p:nvPr>
        </p:nvSpPr>
        <p:spPr>
          <a:xfrm>
            <a:off x="5026379" y="1981200"/>
            <a:ext cx="4136672" cy="4114800"/>
          </a:xfrm>
        </p:spPr>
        <p:txBody>
          <a:bodyPr/>
          <a:lstStyle>
            <a:lvl1pPr>
              <a:defRPr sz="2275"/>
            </a:lvl1pPr>
            <a:lvl2pPr>
              <a:defRPr sz="1950"/>
            </a:lvl2pPr>
            <a:lvl3pPr>
              <a:defRPr sz="1625"/>
            </a:lvl3pPr>
            <a:lvl4pPr>
              <a:defRPr sz="1463"/>
            </a:lvl4pPr>
            <a:lvl5pPr>
              <a:defRPr sz="1463"/>
            </a:lvl5pPr>
            <a:lvl6pPr>
              <a:defRPr sz="1463"/>
            </a:lvl6pPr>
            <a:lvl7pPr>
              <a:defRPr sz="1463"/>
            </a:lvl7pPr>
            <a:lvl8pPr>
              <a:defRPr sz="1463"/>
            </a:lvl8pPr>
            <a:lvl9pPr>
              <a:defRPr sz="1463"/>
            </a:lvl9pPr>
          </a:lstStyle>
          <a:p>
            <a:pPr lvl="0"/>
            <a:r>
              <a:rPr lang="ja-JP" altLang="en-US"/>
              <a:t>マスタ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5" name="Rectangle 4">
            <a:extLst>
              <a:ext uri="{FF2B5EF4-FFF2-40B4-BE49-F238E27FC236}">
                <a16:creationId xmlns:a16="http://schemas.microsoft.com/office/drawing/2014/main" id="{A4A8DFE1-E898-96D5-870F-0BF3BD000C49}"/>
              </a:ext>
            </a:extLst>
          </p:cNvPr>
          <p:cNvSpPr>
            <a:spLocks noGrp="1" noChangeArrowheads="1"/>
          </p:cNvSpPr>
          <p:nvPr>
            <p:ph type="dt" sz="half" idx="10"/>
          </p:nvPr>
        </p:nvSpPr>
        <p:spPr>
          <a:ln/>
        </p:spPr>
        <p:txBody>
          <a:bodyPr/>
          <a:lstStyle>
            <a:lvl1pPr>
              <a:defRPr/>
            </a:lvl1pPr>
          </a:lstStyle>
          <a:p>
            <a:pPr>
              <a:defRPr/>
            </a:pPr>
            <a:endParaRPr lang="en-US" altLang="ja-JP"/>
          </a:p>
        </p:txBody>
      </p:sp>
      <p:sp>
        <p:nvSpPr>
          <p:cNvPr id="6" name="Rectangle 5">
            <a:extLst>
              <a:ext uri="{FF2B5EF4-FFF2-40B4-BE49-F238E27FC236}">
                <a16:creationId xmlns:a16="http://schemas.microsoft.com/office/drawing/2014/main" id="{3CB8E30C-2272-0895-067E-61DF3034510A}"/>
              </a:ext>
            </a:extLst>
          </p:cNvPr>
          <p:cNvSpPr>
            <a:spLocks noGrp="1" noChangeArrowheads="1"/>
          </p:cNvSpPr>
          <p:nvPr>
            <p:ph type="ftr" sz="quarter" idx="11"/>
          </p:nvPr>
        </p:nvSpPr>
        <p:spPr>
          <a:ln/>
        </p:spPr>
        <p:txBody>
          <a:bodyPr/>
          <a:lstStyle>
            <a:lvl1pPr>
              <a:defRPr/>
            </a:lvl1pPr>
          </a:lstStyle>
          <a:p>
            <a:pPr>
              <a:defRPr/>
            </a:pPr>
            <a:endParaRPr lang="en-US" altLang="ja-JP"/>
          </a:p>
        </p:txBody>
      </p:sp>
      <p:sp>
        <p:nvSpPr>
          <p:cNvPr id="7" name="Rectangle 6">
            <a:extLst>
              <a:ext uri="{FF2B5EF4-FFF2-40B4-BE49-F238E27FC236}">
                <a16:creationId xmlns:a16="http://schemas.microsoft.com/office/drawing/2014/main" id="{4B421DD7-D13F-CB03-67D0-E29840AD79B7}"/>
              </a:ext>
            </a:extLst>
          </p:cNvPr>
          <p:cNvSpPr>
            <a:spLocks noGrp="1" noChangeArrowheads="1"/>
          </p:cNvSpPr>
          <p:nvPr>
            <p:ph type="sldNum" sz="quarter" idx="12"/>
          </p:nvPr>
        </p:nvSpPr>
        <p:spPr>
          <a:ln/>
        </p:spPr>
        <p:txBody>
          <a:bodyPr/>
          <a:lstStyle>
            <a:lvl1pPr>
              <a:defRPr/>
            </a:lvl1pPr>
          </a:lstStyle>
          <a:p>
            <a:fld id="{481A8F26-9E32-40F0-BAE3-4E976865FF94}" type="slidenum">
              <a:rPr lang="en-US" altLang="ja-JP"/>
              <a:pPr/>
              <a:t>‹#›</a:t>
            </a:fld>
            <a:endParaRPr lang="en-US" altLang="ja-JP"/>
          </a:p>
        </p:txBody>
      </p:sp>
    </p:spTree>
    <p:extLst>
      <p:ext uri="{BB962C8B-B14F-4D97-AF65-F5344CB8AC3E}">
        <p14:creationId xmlns:p14="http://schemas.microsoft.com/office/powerpoint/2010/main" val="3075960547"/>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タイトル 1"/>
          <p:cNvSpPr>
            <a:spLocks noGrp="1"/>
          </p:cNvSpPr>
          <p:nvPr>
            <p:ph type="title"/>
          </p:nvPr>
        </p:nvSpPr>
        <p:spPr>
          <a:xfrm>
            <a:off x="495300" y="274638"/>
            <a:ext cx="8915400" cy="1143000"/>
          </a:xfrm>
        </p:spPr>
        <p:txBody>
          <a:bodyPr/>
          <a:lstStyle>
            <a:lvl1pPr>
              <a:defRPr/>
            </a:lvl1pPr>
          </a:lstStyle>
          <a:p>
            <a:r>
              <a:rPr lang="ja-JP" altLang="en-US"/>
              <a:t>マスタ タイトルの書式設定</a:t>
            </a:r>
          </a:p>
        </p:txBody>
      </p:sp>
      <p:sp>
        <p:nvSpPr>
          <p:cNvPr id="3" name="テキスト プレースホルダ 2"/>
          <p:cNvSpPr>
            <a:spLocks noGrp="1"/>
          </p:cNvSpPr>
          <p:nvPr>
            <p:ph type="body" idx="1"/>
          </p:nvPr>
        </p:nvSpPr>
        <p:spPr>
          <a:xfrm>
            <a:off x="495301" y="1535113"/>
            <a:ext cx="4376679" cy="639762"/>
          </a:xfrm>
        </p:spPr>
        <p:txBody>
          <a:bodyPr anchor="b"/>
          <a:lstStyle>
            <a:lvl1pPr marL="0" indent="0">
              <a:buNone/>
              <a:defRPr sz="1950" b="1"/>
            </a:lvl1pPr>
            <a:lvl2pPr marL="371475" indent="0">
              <a:buNone/>
              <a:defRPr sz="1625" b="1"/>
            </a:lvl2pPr>
            <a:lvl3pPr marL="742950" indent="0">
              <a:buNone/>
              <a:defRPr sz="1463" b="1"/>
            </a:lvl3pPr>
            <a:lvl4pPr marL="1114425" indent="0">
              <a:buNone/>
              <a:defRPr sz="1300" b="1"/>
            </a:lvl4pPr>
            <a:lvl5pPr marL="1485900" indent="0">
              <a:buNone/>
              <a:defRPr sz="1300" b="1"/>
            </a:lvl5pPr>
            <a:lvl6pPr marL="1857375" indent="0">
              <a:buNone/>
              <a:defRPr sz="1300" b="1"/>
            </a:lvl6pPr>
            <a:lvl7pPr marL="2228850" indent="0">
              <a:buNone/>
              <a:defRPr sz="1300" b="1"/>
            </a:lvl7pPr>
            <a:lvl8pPr marL="2600325" indent="0">
              <a:buNone/>
              <a:defRPr sz="1300" b="1"/>
            </a:lvl8pPr>
            <a:lvl9pPr marL="2971800" indent="0">
              <a:buNone/>
              <a:defRPr sz="1300" b="1"/>
            </a:lvl9pPr>
          </a:lstStyle>
          <a:p>
            <a:pPr lvl="0"/>
            <a:r>
              <a:rPr lang="ja-JP" altLang="en-US"/>
              <a:t>マスタ テキストの書式設定</a:t>
            </a:r>
          </a:p>
        </p:txBody>
      </p:sp>
      <p:sp>
        <p:nvSpPr>
          <p:cNvPr id="4" name="コンテンツ プレースホルダ 3"/>
          <p:cNvSpPr>
            <a:spLocks noGrp="1"/>
          </p:cNvSpPr>
          <p:nvPr>
            <p:ph sz="half" idx="2"/>
          </p:nvPr>
        </p:nvSpPr>
        <p:spPr>
          <a:xfrm>
            <a:off x="495301" y="2174875"/>
            <a:ext cx="4376679" cy="3951288"/>
          </a:xfrm>
        </p:spPr>
        <p:txBody>
          <a:bodyPr/>
          <a:lstStyle>
            <a:lvl1pPr>
              <a:defRPr sz="1950"/>
            </a:lvl1pPr>
            <a:lvl2pPr>
              <a:defRPr sz="1625"/>
            </a:lvl2pPr>
            <a:lvl3pPr>
              <a:defRPr sz="1463"/>
            </a:lvl3pPr>
            <a:lvl4pPr>
              <a:defRPr sz="1300"/>
            </a:lvl4pPr>
            <a:lvl5pPr>
              <a:defRPr sz="1300"/>
            </a:lvl5pPr>
            <a:lvl6pPr>
              <a:defRPr sz="1300"/>
            </a:lvl6pPr>
            <a:lvl7pPr>
              <a:defRPr sz="1300"/>
            </a:lvl7pPr>
            <a:lvl8pPr>
              <a:defRPr sz="1300"/>
            </a:lvl8pPr>
            <a:lvl9pPr>
              <a:defRPr sz="1300"/>
            </a:lvl9pPr>
          </a:lstStyle>
          <a:p>
            <a:pPr lvl="0"/>
            <a:r>
              <a:rPr lang="ja-JP" altLang="en-US"/>
              <a:t>マスタ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5" name="テキスト プレースホルダ 4"/>
          <p:cNvSpPr>
            <a:spLocks noGrp="1"/>
          </p:cNvSpPr>
          <p:nvPr>
            <p:ph type="body" sz="quarter" idx="3"/>
          </p:nvPr>
        </p:nvSpPr>
        <p:spPr>
          <a:xfrm>
            <a:off x="5032493" y="1535113"/>
            <a:ext cx="4378207" cy="639762"/>
          </a:xfrm>
        </p:spPr>
        <p:txBody>
          <a:bodyPr anchor="b"/>
          <a:lstStyle>
            <a:lvl1pPr marL="0" indent="0">
              <a:buNone/>
              <a:defRPr sz="1950" b="1"/>
            </a:lvl1pPr>
            <a:lvl2pPr marL="371475" indent="0">
              <a:buNone/>
              <a:defRPr sz="1625" b="1"/>
            </a:lvl2pPr>
            <a:lvl3pPr marL="742950" indent="0">
              <a:buNone/>
              <a:defRPr sz="1463" b="1"/>
            </a:lvl3pPr>
            <a:lvl4pPr marL="1114425" indent="0">
              <a:buNone/>
              <a:defRPr sz="1300" b="1"/>
            </a:lvl4pPr>
            <a:lvl5pPr marL="1485900" indent="0">
              <a:buNone/>
              <a:defRPr sz="1300" b="1"/>
            </a:lvl5pPr>
            <a:lvl6pPr marL="1857375" indent="0">
              <a:buNone/>
              <a:defRPr sz="1300" b="1"/>
            </a:lvl6pPr>
            <a:lvl7pPr marL="2228850" indent="0">
              <a:buNone/>
              <a:defRPr sz="1300" b="1"/>
            </a:lvl7pPr>
            <a:lvl8pPr marL="2600325" indent="0">
              <a:buNone/>
              <a:defRPr sz="1300" b="1"/>
            </a:lvl8pPr>
            <a:lvl9pPr marL="2971800" indent="0">
              <a:buNone/>
              <a:defRPr sz="1300" b="1"/>
            </a:lvl9pPr>
          </a:lstStyle>
          <a:p>
            <a:pPr lvl="0"/>
            <a:r>
              <a:rPr lang="ja-JP" altLang="en-US"/>
              <a:t>マスタ テキストの書式設定</a:t>
            </a:r>
          </a:p>
        </p:txBody>
      </p:sp>
      <p:sp>
        <p:nvSpPr>
          <p:cNvPr id="6" name="コンテンツ プレースホルダ 5"/>
          <p:cNvSpPr>
            <a:spLocks noGrp="1"/>
          </p:cNvSpPr>
          <p:nvPr>
            <p:ph sz="quarter" idx="4"/>
          </p:nvPr>
        </p:nvSpPr>
        <p:spPr>
          <a:xfrm>
            <a:off x="5032493" y="2174875"/>
            <a:ext cx="4378207" cy="3951288"/>
          </a:xfrm>
        </p:spPr>
        <p:txBody>
          <a:bodyPr/>
          <a:lstStyle>
            <a:lvl1pPr>
              <a:defRPr sz="1950"/>
            </a:lvl1pPr>
            <a:lvl2pPr>
              <a:defRPr sz="1625"/>
            </a:lvl2pPr>
            <a:lvl3pPr>
              <a:defRPr sz="1463"/>
            </a:lvl3pPr>
            <a:lvl4pPr>
              <a:defRPr sz="1300"/>
            </a:lvl4pPr>
            <a:lvl5pPr>
              <a:defRPr sz="1300"/>
            </a:lvl5pPr>
            <a:lvl6pPr>
              <a:defRPr sz="1300"/>
            </a:lvl6pPr>
            <a:lvl7pPr>
              <a:defRPr sz="1300"/>
            </a:lvl7pPr>
            <a:lvl8pPr>
              <a:defRPr sz="1300"/>
            </a:lvl8pPr>
            <a:lvl9pPr>
              <a:defRPr sz="1300"/>
            </a:lvl9pPr>
          </a:lstStyle>
          <a:p>
            <a:pPr lvl="0"/>
            <a:r>
              <a:rPr lang="ja-JP" altLang="en-US"/>
              <a:t>マスタ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7" name="Rectangle 4">
            <a:extLst>
              <a:ext uri="{FF2B5EF4-FFF2-40B4-BE49-F238E27FC236}">
                <a16:creationId xmlns:a16="http://schemas.microsoft.com/office/drawing/2014/main" id="{7B1C8918-EBBD-8F6E-4A74-48B01C9B1D98}"/>
              </a:ext>
            </a:extLst>
          </p:cNvPr>
          <p:cNvSpPr>
            <a:spLocks noGrp="1" noChangeArrowheads="1"/>
          </p:cNvSpPr>
          <p:nvPr>
            <p:ph type="dt" sz="half" idx="10"/>
          </p:nvPr>
        </p:nvSpPr>
        <p:spPr>
          <a:ln/>
        </p:spPr>
        <p:txBody>
          <a:bodyPr/>
          <a:lstStyle>
            <a:lvl1pPr>
              <a:defRPr/>
            </a:lvl1pPr>
          </a:lstStyle>
          <a:p>
            <a:pPr>
              <a:defRPr/>
            </a:pPr>
            <a:endParaRPr lang="en-US" altLang="ja-JP"/>
          </a:p>
        </p:txBody>
      </p:sp>
      <p:sp>
        <p:nvSpPr>
          <p:cNvPr id="8" name="Rectangle 5">
            <a:extLst>
              <a:ext uri="{FF2B5EF4-FFF2-40B4-BE49-F238E27FC236}">
                <a16:creationId xmlns:a16="http://schemas.microsoft.com/office/drawing/2014/main" id="{E4D194FB-AE25-1493-E090-16C8CA043B5F}"/>
              </a:ext>
            </a:extLst>
          </p:cNvPr>
          <p:cNvSpPr>
            <a:spLocks noGrp="1" noChangeArrowheads="1"/>
          </p:cNvSpPr>
          <p:nvPr>
            <p:ph type="ftr" sz="quarter" idx="11"/>
          </p:nvPr>
        </p:nvSpPr>
        <p:spPr>
          <a:ln/>
        </p:spPr>
        <p:txBody>
          <a:bodyPr/>
          <a:lstStyle>
            <a:lvl1pPr>
              <a:defRPr/>
            </a:lvl1pPr>
          </a:lstStyle>
          <a:p>
            <a:pPr>
              <a:defRPr/>
            </a:pPr>
            <a:endParaRPr lang="en-US" altLang="ja-JP"/>
          </a:p>
        </p:txBody>
      </p:sp>
      <p:sp>
        <p:nvSpPr>
          <p:cNvPr id="9" name="Rectangle 6">
            <a:extLst>
              <a:ext uri="{FF2B5EF4-FFF2-40B4-BE49-F238E27FC236}">
                <a16:creationId xmlns:a16="http://schemas.microsoft.com/office/drawing/2014/main" id="{9FAF432E-ECF9-A1DB-E283-6D533F3BCB09}"/>
              </a:ext>
            </a:extLst>
          </p:cNvPr>
          <p:cNvSpPr>
            <a:spLocks noGrp="1" noChangeArrowheads="1"/>
          </p:cNvSpPr>
          <p:nvPr>
            <p:ph type="sldNum" sz="quarter" idx="12"/>
          </p:nvPr>
        </p:nvSpPr>
        <p:spPr>
          <a:ln/>
        </p:spPr>
        <p:txBody>
          <a:bodyPr/>
          <a:lstStyle>
            <a:lvl1pPr>
              <a:defRPr/>
            </a:lvl1pPr>
          </a:lstStyle>
          <a:p>
            <a:fld id="{D5EEE975-87EC-4DC9-893D-1D02FBEFAC27}" type="slidenum">
              <a:rPr lang="en-US" altLang="ja-JP"/>
              <a:pPr/>
              <a:t>‹#›</a:t>
            </a:fld>
            <a:endParaRPr lang="en-US" altLang="ja-JP"/>
          </a:p>
        </p:txBody>
      </p:sp>
    </p:spTree>
    <p:extLst>
      <p:ext uri="{BB962C8B-B14F-4D97-AF65-F5344CB8AC3E}">
        <p14:creationId xmlns:p14="http://schemas.microsoft.com/office/powerpoint/2010/main" val="96145204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C450D2F3-30A5-6054-DE0C-18613FAB32A5}"/>
              </a:ext>
            </a:extLst>
          </p:cNvPr>
          <p:cNvSpPr>
            <a:spLocks noGrp="1"/>
          </p:cNvSpPr>
          <p:nvPr>
            <p:ph type="ctrTitle"/>
          </p:nvPr>
        </p:nvSpPr>
        <p:spPr>
          <a:xfrm>
            <a:off x="1238250" y="1122363"/>
            <a:ext cx="7429500" cy="2387600"/>
          </a:xfrm>
        </p:spPr>
        <p:txBody>
          <a:bodyPr anchor="b"/>
          <a:lstStyle>
            <a:lvl1pPr algn="ctr">
              <a:defRPr sz="4875"/>
            </a:lvl1pPr>
          </a:lstStyle>
          <a:p>
            <a:r>
              <a:rPr kumimoji="1" lang="ja-JP" altLang="en-US"/>
              <a:t>マスター タイトルの書式設定</a:t>
            </a:r>
          </a:p>
        </p:txBody>
      </p:sp>
      <p:sp>
        <p:nvSpPr>
          <p:cNvPr id="3" name="字幕 2">
            <a:extLst>
              <a:ext uri="{FF2B5EF4-FFF2-40B4-BE49-F238E27FC236}">
                <a16:creationId xmlns:a16="http://schemas.microsoft.com/office/drawing/2014/main" id="{1B5A2FFC-6230-57D1-2997-1D1458E1CC5E}"/>
              </a:ext>
            </a:extLst>
          </p:cNvPr>
          <p:cNvSpPr>
            <a:spLocks noGrp="1"/>
          </p:cNvSpPr>
          <p:nvPr>
            <p:ph type="subTitle" idx="1"/>
          </p:nvPr>
        </p:nvSpPr>
        <p:spPr>
          <a:xfrm>
            <a:off x="1238250" y="3602038"/>
            <a:ext cx="7429500" cy="1655762"/>
          </a:xfrm>
        </p:spPr>
        <p:txBody>
          <a:bodyPr/>
          <a:lstStyle>
            <a:lvl1pPr marL="0" indent="0" algn="ctr">
              <a:buNone/>
              <a:defRPr sz="1950"/>
            </a:lvl1pPr>
            <a:lvl2pPr marL="371475" indent="0" algn="ctr">
              <a:buNone/>
              <a:defRPr sz="1625"/>
            </a:lvl2pPr>
            <a:lvl3pPr marL="742950" indent="0" algn="ctr">
              <a:buNone/>
              <a:defRPr sz="1463"/>
            </a:lvl3pPr>
            <a:lvl4pPr marL="1114425" indent="0" algn="ctr">
              <a:buNone/>
              <a:defRPr sz="1300"/>
            </a:lvl4pPr>
            <a:lvl5pPr marL="1485900" indent="0" algn="ctr">
              <a:buNone/>
              <a:defRPr sz="1300"/>
            </a:lvl5pPr>
            <a:lvl6pPr marL="1857375" indent="0" algn="ctr">
              <a:buNone/>
              <a:defRPr sz="1300"/>
            </a:lvl6pPr>
            <a:lvl7pPr marL="2228850" indent="0" algn="ctr">
              <a:buNone/>
              <a:defRPr sz="1300"/>
            </a:lvl7pPr>
            <a:lvl8pPr marL="2600325" indent="0" algn="ctr">
              <a:buNone/>
              <a:defRPr sz="1300"/>
            </a:lvl8pPr>
            <a:lvl9pPr marL="2971800" indent="0" algn="ctr">
              <a:buNone/>
              <a:defRPr sz="1300"/>
            </a:lvl9pPr>
          </a:lstStyle>
          <a:p>
            <a:r>
              <a:rPr kumimoji="1" lang="ja-JP" altLang="en-US"/>
              <a:t>マスター サブタイトルの書式設定</a:t>
            </a:r>
          </a:p>
        </p:txBody>
      </p:sp>
      <p:sp>
        <p:nvSpPr>
          <p:cNvPr id="4" name="日付プレースホルダー 3">
            <a:extLst>
              <a:ext uri="{FF2B5EF4-FFF2-40B4-BE49-F238E27FC236}">
                <a16:creationId xmlns:a16="http://schemas.microsoft.com/office/drawing/2014/main" id="{6CA098E7-52C0-3FFE-A666-8B26006A4100}"/>
              </a:ext>
            </a:extLst>
          </p:cNvPr>
          <p:cNvSpPr>
            <a:spLocks noGrp="1"/>
          </p:cNvSpPr>
          <p:nvPr>
            <p:ph type="dt" sz="half" idx="10"/>
          </p:nvPr>
        </p:nvSpPr>
        <p:spPr/>
        <p:txBody>
          <a:bodyPr/>
          <a:lstStyle/>
          <a:p>
            <a:endParaRPr kumimoji="1" lang="ja-JP" altLang="en-US"/>
          </a:p>
        </p:txBody>
      </p:sp>
      <p:sp>
        <p:nvSpPr>
          <p:cNvPr id="5" name="フッター プレースホルダー 4">
            <a:extLst>
              <a:ext uri="{FF2B5EF4-FFF2-40B4-BE49-F238E27FC236}">
                <a16:creationId xmlns:a16="http://schemas.microsoft.com/office/drawing/2014/main" id="{70F8F46F-7171-9FB9-015A-F8158BF88592}"/>
              </a:ext>
            </a:extLst>
          </p:cNvPr>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1698433047"/>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 タイトルの書式設定</a:t>
            </a:r>
          </a:p>
        </p:txBody>
      </p:sp>
      <p:sp>
        <p:nvSpPr>
          <p:cNvPr id="3" name="Rectangle 4">
            <a:extLst>
              <a:ext uri="{FF2B5EF4-FFF2-40B4-BE49-F238E27FC236}">
                <a16:creationId xmlns:a16="http://schemas.microsoft.com/office/drawing/2014/main" id="{05DA27FC-F585-3D2B-3FCD-DD879875D47F}"/>
              </a:ext>
            </a:extLst>
          </p:cNvPr>
          <p:cNvSpPr>
            <a:spLocks noGrp="1" noChangeArrowheads="1"/>
          </p:cNvSpPr>
          <p:nvPr>
            <p:ph type="dt" sz="half" idx="10"/>
          </p:nvPr>
        </p:nvSpPr>
        <p:spPr>
          <a:ln/>
        </p:spPr>
        <p:txBody>
          <a:bodyPr/>
          <a:lstStyle>
            <a:lvl1pPr>
              <a:defRPr/>
            </a:lvl1pPr>
          </a:lstStyle>
          <a:p>
            <a:pPr>
              <a:defRPr/>
            </a:pPr>
            <a:endParaRPr lang="en-US" altLang="ja-JP"/>
          </a:p>
        </p:txBody>
      </p:sp>
      <p:sp>
        <p:nvSpPr>
          <p:cNvPr id="4" name="Rectangle 5">
            <a:extLst>
              <a:ext uri="{FF2B5EF4-FFF2-40B4-BE49-F238E27FC236}">
                <a16:creationId xmlns:a16="http://schemas.microsoft.com/office/drawing/2014/main" id="{481A49D4-516A-6A5F-571A-5193D3009FE0}"/>
              </a:ext>
            </a:extLst>
          </p:cNvPr>
          <p:cNvSpPr>
            <a:spLocks noGrp="1" noChangeArrowheads="1"/>
          </p:cNvSpPr>
          <p:nvPr>
            <p:ph type="ftr" sz="quarter" idx="11"/>
          </p:nvPr>
        </p:nvSpPr>
        <p:spPr>
          <a:ln/>
        </p:spPr>
        <p:txBody>
          <a:bodyPr/>
          <a:lstStyle>
            <a:lvl1pPr>
              <a:defRPr/>
            </a:lvl1pPr>
          </a:lstStyle>
          <a:p>
            <a:pPr>
              <a:defRPr/>
            </a:pPr>
            <a:endParaRPr lang="en-US" altLang="ja-JP"/>
          </a:p>
        </p:txBody>
      </p:sp>
      <p:sp>
        <p:nvSpPr>
          <p:cNvPr id="5" name="Rectangle 6">
            <a:extLst>
              <a:ext uri="{FF2B5EF4-FFF2-40B4-BE49-F238E27FC236}">
                <a16:creationId xmlns:a16="http://schemas.microsoft.com/office/drawing/2014/main" id="{8C40382F-0BA0-BF38-E848-596017EAEFA4}"/>
              </a:ext>
            </a:extLst>
          </p:cNvPr>
          <p:cNvSpPr>
            <a:spLocks noGrp="1" noChangeArrowheads="1"/>
          </p:cNvSpPr>
          <p:nvPr>
            <p:ph type="sldNum" sz="quarter" idx="12"/>
          </p:nvPr>
        </p:nvSpPr>
        <p:spPr>
          <a:ln/>
        </p:spPr>
        <p:txBody>
          <a:bodyPr/>
          <a:lstStyle>
            <a:lvl1pPr>
              <a:defRPr/>
            </a:lvl1pPr>
          </a:lstStyle>
          <a:p>
            <a:fld id="{30816BF4-2C73-48D4-B6A0-AFE86B7DA02A}" type="slidenum">
              <a:rPr lang="en-US" altLang="ja-JP"/>
              <a:pPr/>
              <a:t>‹#›</a:t>
            </a:fld>
            <a:endParaRPr lang="en-US" altLang="ja-JP"/>
          </a:p>
        </p:txBody>
      </p:sp>
    </p:spTree>
    <p:extLst>
      <p:ext uri="{BB962C8B-B14F-4D97-AF65-F5344CB8AC3E}">
        <p14:creationId xmlns:p14="http://schemas.microsoft.com/office/powerpoint/2010/main" val="1463916970"/>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AB7E0460-C5DB-48C0-AED0-2D29871FB1F9}"/>
              </a:ext>
            </a:extLst>
          </p:cNvPr>
          <p:cNvSpPr>
            <a:spLocks noGrp="1" noChangeArrowheads="1"/>
          </p:cNvSpPr>
          <p:nvPr>
            <p:ph type="dt" sz="half" idx="10"/>
          </p:nvPr>
        </p:nvSpPr>
        <p:spPr>
          <a:ln/>
        </p:spPr>
        <p:txBody>
          <a:bodyPr/>
          <a:lstStyle>
            <a:lvl1pPr>
              <a:defRPr/>
            </a:lvl1pPr>
          </a:lstStyle>
          <a:p>
            <a:pPr>
              <a:defRPr/>
            </a:pPr>
            <a:endParaRPr lang="en-US" altLang="ja-JP"/>
          </a:p>
        </p:txBody>
      </p:sp>
      <p:sp>
        <p:nvSpPr>
          <p:cNvPr id="3" name="Rectangle 5">
            <a:extLst>
              <a:ext uri="{FF2B5EF4-FFF2-40B4-BE49-F238E27FC236}">
                <a16:creationId xmlns:a16="http://schemas.microsoft.com/office/drawing/2014/main" id="{886A0704-694B-8159-C628-7EE42D5D5C4B}"/>
              </a:ext>
            </a:extLst>
          </p:cNvPr>
          <p:cNvSpPr>
            <a:spLocks noGrp="1" noChangeArrowheads="1"/>
          </p:cNvSpPr>
          <p:nvPr>
            <p:ph type="ftr" sz="quarter" idx="11"/>
          </p:nvPr>
        </p:nvSpPr>
        <p:spPr>
          <a:ln/>
        </p:spPr>
        <p:txBody>
          <a:bodyPr/>
          <a:lstStyle>
            <a:lvl1pPr>
              <a:defRPr/>
            </a:lvl1pPr>
          </a:lstStyle>
          <a:p>
            <a:pPr>
              <a:defRPr/>
            </a:pPr>
            <a:endParaRPr lang="en-US" altLang="ja-JP"/>
          </a:p>
        </p:txBody>
      </p:sp>
      <p:sp>
        <p:nvSpPr>
          <p:cNvPr id="4" name="Rectangle 6">
            <a:extLst>
              <a:ext uri="{FF2B5EF4-FFF2-40B4-BE49-F238E27FC236}">
                <a16:creationId xmlns:a16="http://schemas.microsoft.com/office/drawing/2014/main" id="{5FD62C39-3CDB-5EDE-1A91-22B5A90A0B81}"/>
              </a:ext>
            </a:extLst>
          </p:cNvPr>
          <p:cNvSpPr>
            <a:spLocks noGrp="1" noChangeArrowheads="1"/>
          </p:cNvSpPr>
          <p:nvPr>
            <p:ph type="sldNum" sz="quarter" idx="12"/>
          </p:nvPr>
        </p:nvSpPr>
        <p:spPr>
          <a:ln/>
        </p:spPr>
        <p:txBody>
          <a:bodyPr/>
          <a:lstStyle>
            <a:lvl1pPr>
              <a:defRPr/>
            </a:lvl1pPr>
          </a:lstStyle>
          <a:p>
            <a:fld id="{FEF70FD6-8A39-4E06-BE66-5FFEFC504523}" type="slidenum">
              <a:rPr lang="en-US" altLang="ja-JP"/>
              <a:pPr/>
              <a:t>‹#›</a:t>
            </a:fld>
            <a:endParaRPr lang="en-US" altLang="ja-JP"/>
          </a:p>
        </p:txBody>
      </p:sp>
    </p:spTree>
    <p:extLst>
      <p:ext uri="{BB962C8B-B14F-4D97-AF65-F5344CB8AC3E}">
        <p14:creationId xmlns:p14="http://schemas.microsoft.com/office/powerpoint/2010/main" val="3128471262"/>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type="objTx" preserve="1">
  <p:cSld name="タイトル付きのコンテンツ">
    <p:spTree>
      <p:nvGrpSpPr>
        <p:cNvPr id="1" name=""/>
        <p:cNvGrpSpPr/>
        <p:nvPr/>
      </p:nvGrpSpPr>
      <p:grpSpPr>
        <a:xfrm>
          <a:off x="0" y="0"/>
          <a:ext cx="0" cy="0"/>
          <a:chOff x="0" y="0"/>
          <a:chExt cx="0" cy="0"/>
        </a:xfrm>
      </p:grpSpPr>
      <p:sp>
        <p:nvSpPr>
          <p:cNvPr id="2" name="タイトル 1"/>
          <p:cNvSpPr>
            <a:spLocks noGrp="1"/>
          </p:cNvSpPr>
          <p:nvPr>
            <p:ph type="title"/>
          </p:nvPr>
        </p:nvSpPr>
        <p:spPr>
          <a:xfrm>
            <a:off x="495300" y="273050"/>
            <a:ext cx="3259197" cy="1162050"/>
          </a:xfrm>
        </p:spPr>
        <p:txBody>
          <a:bodyPr anchor="b"/>
          <a:lstStyle>
            <a:lvl1pPr algn="l">
              <a:defRPr sz="1625" b="1"/>
            </a:lvl1pPr>
          </a:lstStyle>
          <a:p>
            <a:r>
              <a:rPr lang="ja-JP" altLang="en-US"/>
              <a:t>マスタ タイトルの書式設定</a:t>
            </a:r>
          </a:p>
        </p:txBody>
      </p:sp>
      <p:sp>
        <p:nvSpPr>
          <p:cNvPr id="3" name="コンテンツ プレースホルダ 2"/>
          <p:cNvSpPr>
            <a:spLocks noGrp="1"/>
          </p:cNvSpPr>
          <p:nvPr>
            <p:ph idx="1"/>
          </p:nvPr>
        </p:nvSpPr>
        <p:spPr>
          <a:xfrm>
            <a:off x="3873736" y="273052"/>
            <a:ext cx="5536965" cy="5853113"/>
          </a:xfrm>
        </p:spPr>
        <p:txBody>
          <a:bodyPr/>
          <a:lstStyle>
            <a:lvl1pPr>
              <a:defRPr sz="2600"/>
            </a:lvl1pPr>
            <a:lvl2pPr>
              <a:defRPr sz="2275"/>
            </a:lvl2pPr>
            <a:lvl3pPr>
              <a:defRPr sz="1950"/>
            </a:lvl3pPr>
            <a:lvl4pPr>
              <a:defRPr sz="1625"/>
            </a:lvl4pPr>
            <a:lvl5pPr>
              <a:defRPr sz="1625"/>
            </a:lvl5pPr>
            <a:lvl6pPr>
              <a:defRPr sz="1625"/>
            </a:lvl6pPr>
            <a:lvl7pPr>
              <a:defRPr sz="1625"/>
            </a:lvl7pPr>
            <a:lvl8pPr>
              <a:defRPr sz="1625"/>
            </a:lvl8pPr>
            <a:lvl9pPr>
              <a:defRPr sz="1625"/>
            </a:lvl9pPr>
          </a:lstStyle>
          <a:p>
            <a:pPr lvl="0"/>
            <a:r>
              <a:rPr lang="ja-JP" altLang="en-US"/>
              <a:t>マスタ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テキスト プレースホルダ 3"/>
          <p:cNvSpPr>
            <a:spLocks noGrp="1"/>
          </p:cNvSpPr>
          <p:nvPr>
            <p:ph type="body" sz="half" idx="2"/>
          </p:nvPr>
        </p:nvSpPr>
        <p:spPr>
          <a:xfrm>
            <a:off x="495300" y="1435102"/>
            <a:ext cx="3259197" cy="4691063"/>
          </a:xfrm>
        </p:spPr>
        <p:txBody>
          <a:bodyPr/>
          <a:lstStyle>
            <a:lvl1pPr marL="0" indent="0">
              <a:buNone/>
              <a:defRPr sz="1138"/>
            </a:lvl1pPr>
            <a:lvl2pPr marL="371475" indent="0">
              <a:buNone/>
              <a:defRPr sz="975"/>
            </a:lvl2pPr>
            <a:lvl3pPr marL="742950" indent="0">
              <a:buNone/>
              <a:defRPr sz="813"/>
            </a:lvl3pPr>
            <a:lvl4pPr marL="1114425" indent="0">
              <a:buNone/>
              <a:defRPr sz="731"/>
            </a:lvl4pPr>
            <a:lvl5pPr marL="1485900" indent="0">
              <a:buNone/>
              <a:defRPr sz="731"/>
            </a:lvl5pPr>
            <a:lvl6pPr marL="1857375" indent="0">
              <a:buNone/>
              <a:defRPr sz="731"/>
            </a:lvl6pPr>
            <a:lvl7pPr marL="2228850" indent="0">
              <a:buNone/>
              <a:defRPr sz="731"/>
            </a:lvl7pPr>
            <a:lvl8pPr marL="2600325" indent="0">
              <a:buNone/>
              <a:defRPr sz="731"/>
            </a:lvl8pPr>
            <a:lvl9pPr marL="2971800" indent="0">
              <a:buNone/>
              <a:defRPr sz="731"/>
            </a:lvl9pPr>
          </a:lstStyle>
          <a:p>
            <a:pPr lvl="0"/>
            <a:r>
              <a:rPr lang="ja-JP" altLang="en-US"/>
              <a:t>マスタ テキストの書式設定</a:t>
            </a:r>
          </a:p>
        </p:txBody>
      </p:sp>
      <p:sp>
        <p:nvSpPr>
          <p:cNvPr id="5" name="Rectangle 4">
            <a:extLst>
              <a:ext uri="{FF2B5EF4-FFF2-40B4-BE49-F238E27FC236}">
                <a16:creationId xmlns:a16="http://schemas.microsoft.com/office/drawing/2014/main" id="{DEE6FA55-5735-EB27-6B53-834E8E295012}"/>
              </a:ext>
            </a:extLst>
          </p:cNvPr>
          <p:cNvSpPr>
            <a:spLocks noGrp="1" noChangeArrowheads="1"/>
          </p:cNvSpPr>
          <p:nvPr>
            <p:ph type="dt" sz="half" idx="10"/>
          </p:nvPr>
        </p:nvSpPr>
        <p:spPr>
          <a:ln/>
        </p:spPr>
        <p:txBody>
          <a:bodyPr/>
          <a:lstStyle>
            <a:lvl1pPr>
              <a:defRPr/>
            </a:lvl1pPr>
          </a:lstStyle>
          <a:p>
            <a:pPr>
              <a:defRPr/>
            </a:pPr>
            <a:endParaRPr lang="en-US" altLang="ja-JP"/>
          </a:p>
        </p:txBody>
      </p:sp>
      <p:sp>
        <p:nvSpPr>
          <p:cNvPr id="6" name="Rectangle 5">
            <a:extLst>
              <a:ext uri="{FF2B5EF4-FFF2-40B4-BE49-F238E27FC236}">
                <a16:creationId xmlns:a16="http://schemas.microsoft.com/office/drawing/2014/main" id="{78591156-DAE6-7E87-1B8A-DE0ED94A1D70}"/>
              </a:ext>
            </a:extLst>
          </p:cNvPr>
          <p:cNvSpPr>
            <a:spLocks noGrp="1" noChangeArrowheads="1"/>
          </p:cNvSpPr>
          <p:nvPr>
            <p:ph type="ftr" sz="quarter" idx="11"/>
          </p:nvPr>
        </p:nvSpPr>
        <p:spPr>
          <a:ln/>
        </p:spPr>
        <p:txBody>
          <a:bodyPr/>
          <a:lstStyle>
            <a:lvl1pPr>
              <a:defRPr/>
            </a:lvl1pPr>
          </a:lstStyle>
          <a:p>
            <a:pPr>
              <a:defRPr/>
            </a:pPr>
            <a:endParaRPr lang="en-US" altLang="ja-JP"/>
          </a:p>
        </p:txBody>
      </p:sp>
      <p:sp>
        <p:nvSpPr>
          <p:cNvPr id="7" name="Rectangle 6">
            <a:extLst>
              <a:ext uri="{FF2B5EF4-FFF2-40B4-BE49-F238E27FC236}">
                <a16:creationId xmlns:a16="http://schemas.microsoft.com/office/drawing/2014/main" id="{7D26EA40-9824-5EC8-46FE-8603B8150192}"/>
              </a:ext>
            </a:extLst>
          </p:cNvPr>
          <p:cNvSpPr>
            <a:spLocks noGrp="1" noChangeArrowheads="1"/>
          </p:cNvSpPr>
          <p:nvPr>
            <p:ph type="sldNum" sz="quarter" idx="12"/>
          </p:nvPr>
        </p:nvSpPr>
        <p:spPr>
          <a:ln/>
        </p:spPr>
        <p:txBody>
          <a:bodyPr/>
          <a:lstStyle>
            <a:lvl1pPr>
              <a:defRPr/>
            </a:lvl1pPr>
          </a:lstStyle>
          <a:p>
            <a:fld id="{43675AFF-E135-41D7-8625-BE1A45413B0B}" type="slidenum">
              <a:rPr lang="en-US" altLang="ja-JP"/>
              <a:pPr/>
              <a:t>‹#›</a:t>
            </a:fld>
            <a:endParaRPr lang="en-US" altLang="ja-JP"/>
          </a:p>
        </p:txBody>
      </p:sp>
    </p:spTree>
    <p:extLst>
      <p:ext uri="{BB962C8B-B14F-4D97-AF65-F5344CB8AC3E}">
        <p14:creationId xmlns:p14="http://schemas.microsoft.com/office/powerpoint/2010/main" val="4057028498"/>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タイトル 1"/>
          <p:cNvSpPr>
            <a:spLocks noGrp="1"/>
          </p:cNvSpPr>
          <p:nvPr>
            <p:ph type="title"/>
          </p:nvPr>
        </p:nvSpPr>
        <p:spPr>
          <a:xfrm>
            <a:off x="1941453" y="4800600"/>
            <a:ext cx="5943600" cy="566738"/>
          </a:xfrm>
        </p:spPr>
        <p:txBody>
          <a:bodyPr anchor="b"/>
          <a:lstStyle>
            <a:lvl1pPr algn="l">
              <a:defRPr sz="1625" b="1"/>
            </a:lvl1pPr>
          </a:lstStyle>
          <a:p>
            <a:r>
              <a:rPr lang="ja-JP" altLang="en-US"/>
              <a:t>マスタ タイトルの書式設定</a:t>
            </a:r>
          </a:p>
        </p:txBody>
      </p:sp>
      <p:sp>
        <p:nvSpPr>
          <p:cNvPr id="3" name="図プレースホルダ 2"/>
          <p:cNvSpPr>
            <a:spLocks noGrp="1"/>
          </p:cNvSpPr>
          <p:nvPr>
            <p:ph type="pic" idx="1"/>
          </p:nvPr>
        </p:nvSpPr>
        <p:spPr>
          <a:xfrm>
            <a:off x="1941453" y="612775"/>
            <a:ext cx="5943600" cy="4114800"/>
          </a:xfrm>
        </p:spPr>
        <p:txBody>
          <a:bodyPr/>
          <a:lstStyle>
            <a:lvl1pPr marL="0" indent="0">
              <a:buNone/>
              <a:defRPr sz="2600"/>
            </a:lvl1pPr>
            <a:lvl2pPr marL="371475" indent="0">
              <a:buNone/>
              <a:defRPr sz="2275"/>
            </a:lvl2pPr>
            <a:lvl3pPr marL="742950" indent="0">
              <a:buNone/>
              <a:defRPr sz="1950"/>
            </a:lvl3pPr>
            <a:lvl4pPr marL="1114425" indent="0">
              <a:buNone/>
              <a:defRPr sz="1625"/>
            </a:lvl4pPr>
            <a:lvl5pPr marL="1485900" indent="0">
              <a:buNone/>
              <a:defRPr sz="1625"/>
            </a:lvl5pPr>
            <a:lvl6pPr marL="1857375" indent="0">
              <a:buNone/>
              <a:defRPr sz="1625"/>
            </a:lvl6pPr>
            <a:lvl7pPr marL="2228850" indent="0">
              <a:buNone/>
              <a:defRPr sz="1625"/>
            </a:lvl7pPr>
            <a:lvl8pPr marL="2600325" indent="0">
              <a:buNone/>
              <a:defRPr sz="1625"/>
            </a:lvl8pPr>
            <a:lvl9pPr marL="2971800" indent="0">
              <a:buNone/>
              <a:defRPr sz="1625"/>
            </a:lvl9pPr>
          </a:lstStyle>
          <a:p>
            <a:pPr lvl="0"/>
            <a:endParaRPr lang="ja-JP" altLang="en-US" noProof="0"/>
          </a:p>
        </p:txBody>
      </p:sp>
      <p:sp>
        <p:nvSpPr>
          <p:cNvPr id="4" name="テキスト プレースホルダ 3"/>
          <p:cNvSpPr>
            <a:spLocks noGrp="1"/>
          </p:cNvSpPr>
          <p:nvPr>
            <p:ph type="body" sz="half" idx="2"/>
          </p:nvPr>
        </p:nvSpPr>
        <p:spPr>
          <a:xfrm>
            <a:off x="1941453" y="5367338"/>
            <a:ext cx="5943600" cy="804862"/>
          </a:xfrm>
        </p:spPr>
        <p:txBody>
          <a:bodyPr/>
          <a:lstStyle>
            <a:lvl1pPr marL="0" indent="0">
              <a:buNone/>
              <a:defRPr sz="1138"/>
            </a:lvl1pPr>
            <a:lvl2pPr marL="371475" indent="0">
              <a:buNone/>
              <a:defRPr sz="975"/>
            </a:lvl2pPr>
            <a:lvl3pPr marL="742950" indent="0">
              <a:buNone/>
              <a:defRPr sz="813"/>
            </a:lvl3pPr>
            <a:lvl4pPr marL="1114425" indent="0">
              <a:buNone/>
              <a:defRPr sz="731"/>
            </a:lvl4pPr>
            <a:lvl5pPr marL="1485900" indent="0">
              <a:buNone/>
              <a:defRPr sz="731"/>
            </a:lvl5pPr>
            <a:lvl6pPr marL="1857375" indent="0">
              <a:buNone/>
              <a:defRPr sz="731"/>
            </a:lvl6pPr>
            <a:lvl7pPr marL="2228850" indent="0">
              <a:buNone/>
              <a:defRPr sz="731"/>
            </a:lvl7pPr>
            <a:lvl8pPr marL="2600325" indent="0">
              <a:buNone/>
              <a:defRPr sz="731"/>
            </a:lvl8pPr>
            <a:lvl9pPr marL="2971800" indent="0">
              <a:buNone/>
              <a:defRPr sz="731"/>
            </a:lvl9pPr>
          </a:lstStyle>
          <a:p>
            <a:pPr lvl="0"/>
            <a:r>
              <a:rPr lang="ja-JP" altLang="en-US"/>
              <a:t>マスタ テキストの書式設定</a:t>
            </a:r>
          </a:p>
        </p:txBody>
      </p:sp>
      <p:sp>
        <p:nvSpPr>
          <p:cNvPr id="5" name="Rectangle 4">
            <a:extLst>
              <a:ext uri="{FF2B5EF4-FFF2-40B4-BE49-F238E27FC236}">
                <a16:creationId xmlns:a16="http://schemas.microsoft.com/office/drawing/2014/main" id="{1CCE2CA5-CBCF-BDC7-4B98-FC9C96EA28BA}"/>
              </a:ext>
            </a:extLst>
          </p:cNvPr>
          <p:cNvSpPr>
            <a:spLocks noGrp="1" noChangeArrowheads="1"/>
          </p:cNvSpPr>
          <p:nvPr>
            <p:ph type="dt" sz="half" idx="10"/>
          </p:nvPr>
        </p:nvSpPr>
        <p:spPr>
          <a:ln/>
        </p:spPr>
        <p:txBody>
          <a:bodyPr/>
          <a:lstStyle>
            <a:lvl1pPr>
              <a:defRPr/>
            </a:lvl1pPr>
          </a:lstStyle>
          <a:p>
            <a:pPr>
              <a:defRPr/>
            </a:pPr>
            <a:endParaRPr lang="en-US" altLang="ja-JP"/>
          </a:p>
        </p:txBody>
      </p:sp>
      <p:sp>
        <p:nvSpPr>
          <p:cNvPr id="6" name="Rectangle 5">
            <a:extLst>
              <a:ext uri="{FF2B5EF4-FFF2-40B4-BE49-F238E27FC236}">
                <a16:creationId xmlns:a16="http://schemas.microsoft.com/office/drawing/2014/main" id="{D0D1B99D-5D59-DFF3-4608-201678A895EF}"/>
              </a:ext>
            </a:extLst>
          </p:cNvPr>
          <p:cNvSpPr>
            <a:spLocks noGrp="1" noChangeArrowheads="1"/>
          </p:cNvSpPr>
          <p:nvPr>
            <p:ph type="ftr" sz="quarter" idx="11"/>
          </p:nvPr>
        </p:nvSpPr>
        <p:spPr>
          <a:ln/>
        </p:spPr>
        <p:txBody>
          <a:bodyPr/>
          <a:lstStyle>
            <a:lvl1pPr>
              <a:defRPr/>
            </a:lvl1pPr>
          </a:lstStyle>
          <a:p>
            <a:pPr>
              <a:defRPr/>
            </a:pPr>
            <a:endParaRPr lang="en-US" altLang="ja-JP"/>
          </a:p>
        </p:txBody>
      </p:sp>
      <p:sp>
        <p:nvSpPr>
          <p:cNvPr id="7" name="Rectangle 6">
            <a:extLst>
              <a:ext uri="{FF2B5EF4-FFF2-40B4-BE49-F238E27FC236}">
                <a16:creationId xmlns:a16="http://schemas.microsoft.com/office/drawing/2014/main" id="{6C4EF889-5459-EA27-3521-4A440CF3AF5E}"/>
              </a:ext>
            </a:extLst>
          </p:cNvPr>
          <p:cNvSpPr>
            <a:spLocks noGrp="1" noChangeArrowheads="1"/>
          </p:cNvSpPr>
          <p:nvPr>
            <p:ph type="sldNum" sz="quarter" idx="12"/>
          </p:nvPr>
        </p:nvSpPr>
        <p:spPr>
          <a:ln/>
        </p:spPr>
        <p:txBody>
          <a:bodyPr/>
          <a:lstStyle>
            <a:lvl1pPr>
              <a:defRPr/>
            </a:lvl1pPr>
          </a:lstStyle>
          <a:p>
            <a:fld id="{F0CF2C54-2DDF-430E-A5C7-33B24320AE67}" type="slidenum">
              <a:rPr lang="en-US" altLang="ja-JP"/>
              <a:pPr/>
              <a:t>‹#›</a:t>
            </a:fld>
            <a:endParaRPr lang="en-US" altLang="ja-JP"/>
          </a:p>
        </p:txBody>
      </p:sp>
    </p:spTree>
    <p:extLst>
      <p:ext uri="{BB962C8B-B14F-4D97-AF65-F5344CB8AC3E}">
        <p14:creationId xmlns:p14="http://schemas.microsoft.com/office/powerpoint/2010/main" val="2964375187"/>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type="vertTx" preserve="1">
  <p:cSld name="タイトルと縦書きテキスト">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 タイトルの書式設定</a:t>
            </a:r>
          </a:p>
        </p:txBody>
      </p:sp>
      <p:sp>
        <p:nvSpPr>
          <p:cNvPr id="3" name="縦書きテキスト プレースホルダ 2"/>
          <p:cNvSpPr>
            <a:spLocks noGrp="1"/>
          </p:cNvSpPr>
          <p:nvPr>
            <p:ph type="body" orient="vert" idx="1"/>
          </p:nvPr>
        </p:nvSpPr>
        <p:spPr/>
        <p:txBody>
          <a:bodyPr vert="eaVert"/>
          <a:lstStyle/>
          <a:p>
            <a:pPr lvl="0"/>
            <a:r>
              <a:rPr lang="ja-JP" altLang="en-US"/>
              <a:t>マスタ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Rectangle 4">
            <a:extLst>
              <a:ext uri="{FF2B5EF4-FFF2-40B4-BE49-F238E27FC236}">
                <a16:creationId xmlns:a16="http://schemas.microsoft.com/office/drawing/2014/main" id="{D92ED3F9-B12F-D3DA-BB5D-86FB5D42411A}"/>
              </a:ext>
            </a:extLst>
          </p:cNvPr>
          <p:cNvSpPr>
            <a:spLocks noGrp="1" noChangeArrowheads="1"/>
          </p:cNvSpPr>
          <p:nvPr>
            <p:ph type="dt" sz="half" idx="10"/>
          </p:nvPr>
        </p:nvSpPr>
        <p:spPr>
          <a:ln/>
        </p:spPr>
        <p:txBody>
          <a:bodyPr/>
          <a:lstStyle>
            <a:lvl1pPr>
              <a:defRPr/>
            </a:lvl1pPr>
          </a:lstStyle>
          <a:p>
            <a:pPr>
              <a:defRPr/>
            </a:pPr>
            <a:endParaRPr lang="en-US" altLang="ja-JP"/>
          </a:p>
        </p:txBody>
      </p:sp>
      <p:sp>
        <p:nvSpPr>
          <p:cNvPr id="5" name="Rectangle 5">
            <a:extLst>
              <a:ext uri="{FF2B5EF4-FFF2-40B4-BE49-F238E27FC236}">
                <a16:creationId xmlns:a16="http://schemas.microsoft.com/office/drawing/2014/main" id="{AA14234E-1BB3-8B4E-1C26-9EB774836FD3}"/>
              </a:ext>
            </a:extLst>
          </p:cNvPr>
          <p:cNvSpPr>
            <a:spLocks noGrp="1" noChangeArrowheads="1"/>
          </p:cNvSpPr>
          <p:nvPr>
            <p:ph type="ftr" sz="quarter" idx="11"/>
          </p:nvPr>
        </p:nvSpPr>
        <p:spPr>
          <a:ln/>
        </p:spPr>
        <p:txBody>
          <a:bodyPr/>
          <a:lstStyle>
            <a:lvl1pPr>
              <a:defRPr/>
            </a:lvl1pPr>
          </a:lstStyle>
          <a:p>
            <a:pPr>
              <a:defRPr/>
            </a:pPr>
            <a:endParaRPr lang="en-US" altLang="ja-JP"/>
          </a:p>
        </p:txBody>
      </p:sp>
      <p:sp>
        <p:nvSpPr>
          <p:cNvPr id="6" name="Rectangle 6">
            <a:extLst>
              <a:ext uri="{FF2B5EF4-FFF2-40B4-BE49-F238E27FC236}">
                <a16:creationId xmlns:a16="http://schemas.microsoft.com/office/drawing/2014/main" id="{53C26559-166A-6D89-EFEC-00E1351E0C82}"/>
              </a:ext>
            </a:extLst>
          </p:cNvPr>
          <p:cNvSpPr>
            <a:spLocks noGrp="1" noChangeArrowheads="1"/>
          </p:cNvSpPr>
          <p:nvPr>
            <p:ph type="sldNum" sz="quarter" idx="12"/>
          </p:nvPr>
        </p:nvSpPr>
        <p:spPr>
          <a:ln/>
        </p:spPr>
        <p:txBody>
          <a:bodyPr/>
          <a:lstStyle>
            <a:lvl1pPr>
              <a:defRPr/>
            </a:lvl1pPr>
          </a:lstStyle>
          <a:p>
            <a:fld id="{94E25410-7DAD-4B72-9617-0AE2D0442417}" type="slidenum">
              <a:rPr lang="en-US" altLang="ja-JP"/>
              <a:pPr/>
              <a:t>‹#›</a:t>
            </a:fld>
            <a:endParaRPr lang="en-US" altLang="ja-JP"/>
          </a:p>
        </p:txBody>
      </p:sp>
    </p:spTree>
    <p:extLst>
      <p:ext uri="{BB962C8B-B14F-4D97-AF65-F5344CB8AC3E}">
        <p14:creationId xmlns:p14="http://schemas.microsoft.com/office/powerpoint/2010/main" val="3637193858"/>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type="vertTitleAndTx" preserve="1">
  <p:cSld name="縦書きタイトルと縦書きテキスト">
    <p:spTree>
      <p:nvGrpSpPr>
        <p:cNvPr id="1" name=""/>
        <p:cNvGrpSpPr/>
        <p:nvPr/>
      </p:nvGrpSpPr>
      <p:grpSpPr>
        <a:xfrm>
          <a:off x="0" y="0"/>
          <a:ext cx="0" cy="0"/>
          <a:chOff x="0" y="0"/>
          <a:chExt cx="0" cy="0"/>
        </a:xfrm>
      </p:grpSpPr>
      <p:sp>
        <p:nvSpPr>
          <p:cNvPr id="2" name="縦書きタイトル 1"/>
          <p:cNvSpPr>
            <a:spLocks noGrp="1"/>
          </p:cNvSpPr>
          <p:nvPr>
            <p:ph type="title" orient="vert"/>
          </p:nvPr>
        </p:nvSpPr>
        <p:spPr>
          <a:xfrm>
            <a:off x="7058026" y="609600"/>
            <a:ext cx="2105024" cy="5486400"/>
          </a:xfrm>
        </p:spPr>
        <p:txBody>
          <a:bodyPr vert="eaVert"/>
          <a:lstStyle/>
          <a:p>
            <a:r>
              <a:rPr lang="ja-JP" altLang="en-US"/>
              <a:t>マスタ タイトルの書式設定</a:t>
            </a:r>
          </a:p>
        </p:txBody>
      </p:sp>
      <p:sp>
        <p:nvSpPr>
          <p:cNvPr id="3" name="縦書きテキスト プレースホルダ 2"/>
          <p:cNvSpPr>
            <a:spLocks noGrp="1"/>
          </p:cNvSpPr>
          <p:nvPr>
            <p:ph type="body" orient="vert" idx="1"/>
          </p:nvPr>
        </p:nvSpPr>
        <p:spPr>
          <a:xfrm>
            <a:off x="742951" y="609600"/>
            <a:ext cx="6168320" cy="5486400"/>
          </a:xfrm>
        </p:spPr>
        <p:txBody>
          <a:bodyPr vert="eaVert"/>
          <a:lstStyle/>
          <a:p>
            <a:pPr lvl="0"/>
            <a:r>
              <a:rPr lang="ja-JP" altLang="en-US"/>
              <a:t>マスタ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Rectangle 4">
            <a:extLst>
              <a:ext uri="{FF2B5EF4-FFF2-40B4-BE49-F238E27FC236}">
                <a16:creationId xmlns:a16="http://schemas.microsoft.com/office/drawing/2014/main" id="{8D1BC435-529E-B917-C88A-12A052649AF6}"/>
              </a:ext>
            </a:extLst>
          </p:cNvPr>
          <p:cNvSpPr>
            <a:spLocks noGrp="1" noChangeArrowheads="1"/>
          </p:cNvSpPr>
          <p:nvPr>
            <p:ph type="dt" sz="half" idx="10"/>
          </p:nvPr>
        </p:nvSpPr>
        <p:spPr>
          <a:ln/>
        </p:spPr>
        <p:txBody>
          <a:bodyPr/>
          <a:lstStyle>
            <a:lvl1pPr>
              <a:defRPr/>
            </a:lvl1pPr>
          </a:lstStyle>
          <a:p>
            <a:pPr>
              <a:defRPr/>
            </a:pPr>
            <a:endParaRPr lang="en-US" altLang="ja-JP"/>
          </a:p>
        </p:txBody>
      </p:sp>
      <p:sp>
        <p:nvSpPr>
          <p:cNvPr id="5" name="Rectangle 5">
            <a:extLst>
              <a:ext uri="{FF2B5EF4-FFF2-40B4-BE49-F238E27FC236}">
                <a16:creationId xmlns:a16="http://schemas.microsoft.com/office/drawing/2014/main" id="{F24E55BE-740C-99E0-CCBE-C1589AA963C1}"/>
              </a:ext>
            </a:extLst>
          </p:cNvPr>
          <p:cNvSpPr>
            <a:spLocks noGrp="1" noChangeArrowheads="1"/>
          </p:cNvSpPr>
          <p:nvPr>
            <p:ph type="ftr" sz="quarter" idx="11"/>
          </p:nvPr>
        </p:nvSpPr>
        <p:spPr>
          <a:ln/>
        </p:spPr>
        <p:txBody>
          <a:bodyPr/>
          <a:lstStyle>
            <a:lvl1pPr>
              <a:defRPr/>
            </a:lvl1pPr>
          </a:lstStyle>
          <a:p>
            <a:pPr>
              <a:defRPr/>
            </a:pPr>
            <a:endParaRPr lang="en-US" altLang="ja-JP"/>
          </a:p>
        </p:txBody>
      </p:sp>
      <p:sp>
        <p:nvSpPr>
          <p:cNvPr id="6" name="Rectangle 6">
            <a:extLst>
              <a:ext uri="{FF2B5EF4-FFF2-40B4-BE49-F238E27FC236}">
                <a16:creationId xmlns:a16="http://schemas.microsoft.com/office/drawing/2014/main" id="{9A0A7423-DB56-3D02-04DA-F40A1A10FA63}"/>
              </a:ext>
            </a:extLst>
          </p:cNvPr>
          <p:cNvSpPr>
            <a:spLocks noGrp="1" noChangeArrowheads="1"/>
          </p:cNvSpPr>
          <p:nvPr>
            <p:ph type="sldNum" sz="quarter" idx="12"/>
          </p:nvPr>
        </p:nvSpPr>
        <p:spPr>
          <a:ln/>
        </p:spPr>
        <p:txBody>
          <a:bodyPr/>
          <a:lstStyle>
            <a:lvl1pPr>
              <a:defRPr/>
            </a:lvl1pPr>
          </a:lstStyle>
          <a:p>
            <a:fld id="{74409EBE-7D70-4788-B6BD-F3F315E6C15E}" type="slidenum">
              <a:rPr lang="en-US" altLang="ja-JP"/>
              <a:pPr/>
              <a:t>‹#›</a:t>
            </a:fld>
            <a:endParaRPr lang="en-US" altLang="ja-JP"/>
          </a:p>
        </p:txBody>
      </p:sp>
    </p:spTree>
    <p:extLst>
      <p:ext uri="{BB962C8B-B14F-4D97-AF65-F5344CB8AC3E}">
        <p14:creationId xmlns:p14="http://schemas.microsoft.com/office/powerpoint/2010/main" val="1809416315"/>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35764EC-4C6F-4FF5-A0AC-E10C4F7F4856}"/>
              </a:ext>
            </a:extLst>
          </p:cNvPr>
          <p:cNvSpPr>
            <a:spLocks noGrp="1"/>
          </p:cNvSpPr>
          <p:nvPr>
            <p:ph type="ctrTitle"/>
          </p:nvPr>
        </p:nvSpPr>
        <p:spPr>
          <a:xfrm>
            <a:off x="1238250" y="1122363"/>
            <a:ext cx="7429500" cy="2387600"/>
          </a:xfrm>
        </p:spPr>
        <p:txBody>
          <a:bodyPr anchor="b"/>
          <a:lstStyle>
            <a:lvl1pPr algn="ctr">
              <a:defRPr sz="4875"/>
            </a:lvl1pPr>
          </a:lstStyle>
          <a:p>
            <a:r>
              <a:rPr kumimoji="1" lang="ja-JP" altLang="en-US"/>
              <a:t>マスター タイトルの書式設定</a:t>
            </a:r>
          </a:p>
        </p:txBody>
      </p:sp>
      <p:sp>
        <p:nvSpPr>
          <p:cNvPr id="3" name="字幕 2">
            <a:extLst>
              <a:ext uri="{FF2B5EF4-FFF2-40B4-BE49-F238E27FC236}">
                <a16:creationId xmlns:a16="http://schemas.microsoft.com/office/drawing/2014/main" id="{C20543B1-E34E-42FE-AA0E-413F81E86060}"/>
              </a:ext>
            </a:extLst>
          </p:cNvPr>
          <p:cNvSpPr>
            <a:spLocks noGrp="1"/>
          </p:cNvSpPr>
          <p:nvPr>
            <p:ph type="subTitle" idx="1"/>
          </p:nvPr>
        </p:nvSpPr>
        <p:spPr>
          <a:xfrm>
            <a:off x="1238250" y="3602038"/>
            <a:ext cx="7429500" cy="1655762"/>
          </a:xfrm>
        </p:spPr>
        <p:txBody>
          <a:bodyPr/>
          <a:lstStyle>
            <a:lvl1pPr marL="0" indent="0" algn="ctr">
              <a:buNone/>
              <a:defRPr sz="1950"/>
            </a:lvl1pPr>
            <a:lvl2pPr marL="371475" indent="0" algn="ctr">
              <a:buNone/>
              <a:defRPr sz="1625"/>
            </a:lvl2pPr>
            <a:lvl3pPr marL="742950" indent="0" algn="ctr">
              <a:buNone/>
              <a:defRPr sz="1463"/>
            </a:lvl3pPr>
            <a:lvl4pPr marL="1114425" indent="0" algn="ctr">
              <a:buNone/>
              <a:defRPr sz="1300"/>
            </a:lvl4pPr>
            <a:lvl5pPr marL="1485900" indent="0" algn="ctr">
              <a:buNone/>
              <a:defRPr sz="1300"/>
            </a:lvl5pPr>
            <a:lvl6pPr marL="1857375" indent="0" algn="ctr">
              <a:buNone/>
              <a:defRPr sz="1300"/>
            </a:lvl6pPr>
            <a:lvl7pPr marL="2228850" indent="0" algn="ctr">
              <a:buNone/>
              <a:defRPr sz="1300"/>
            </a:lvl7pPr>
            <a:lvl8pPr marL="2600325" indent="0" algn="ctr">
              <a:buNone/>
              <a:defRPr sz="1300"/>
            </a:lvl8pPr>
            <a:lvl9pPr marL="2971800" indent="0" algn="ctr">
              <a:buNone/>
              <a:defRPr sz="1300"/>
            </a:lvl9pPr>
          </a:lstStyle>
          <a:p>
            <a:r>
              <a:rPr kumimoji="1" lang="ja-JP" altLang="en-US"/>
              <a:t>マスター サブタイトルの書式設定</a:t>
            </a:r>
          </a:p>
        </p:txBody>
      </p:sp>
      <p:sp>
        <p:nvSpPr>
          <p:cNvPr id="4" name="日付プレースホルダー 3">
            <a:extLst>
              <a:ext uri="{FF2B5EF4-FFF2-40B4-BE49-F238E27FC236}">
                <a16:creationId xmlns:a16="http://schemas.microsoft.com/office/drawing/2014/main" id="{6514F1FD-1182-49EB-9859-86B1F16F8ABE}"/>
              </a:ext>
            </a:extLst>
          </p:cNvPr>
          <p:cNvSpPr>
            <a:spLocks noGrp="1"/>
          </p:cNvSpPr>
          <p:nvPr>
            <p:ph type="dt" sz="half" idx="10"/>
          </p:nvPr>
        </p:nvSpPr>
        <p:spPr/>
        <p:txBody>
          <a:bodyPr/>
          <a:lstStyle/>
          <a:p>
            <a:fld id="{7B7D156E-F229-497C-A786-2B7A9939ACC5}" type="datetime1">
              <a:rPr kumimoji="1" lang="ja-JP" altLang="en-US" smtClean="0"/>
              <a:t>2024/4/4</a:t>
            </a:fld>
            <a:endParaRPr kumimoji="1" lang="ja-JP" altLang="en-US"/>
          </a:p>
        </p:txBody>
      </p:sp>
      <p:sp>
        <p:nvSpPr>
          <p:cNvPr id="5" name="フッター プレースホルダー 4">
            <a:extLst>
              <a:ext uri="{FF2B5EF4-FFF2-40B4-BE49-F238E27FC236}">
                <a16:creationId xmlns:a16="http://schemas.microsoft.com/office/drawing/2014/main" id="{46CA8481-54C2-4001-B7E1-A3E504B5387B}"/>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C35ED057-E93B-4FEA-9700-DEA3778C86F5}"/>
              </a:ext>
            </a:extLst>
          </p:cNvPr>
          <p:cNvSpPr>
            <a:spLocks noGrp="1"/>
          </p:cNvSpPr>
          <p:nvPr>
            <p:ph type="sldNum" sz="quarter" idx="12"/>
          </p:nvPr>
        </p:nvSpPr>
        <p:spPr/>
        <p:txBody>
          <a:bodyPr/>
          <a:lstStyle/>
          <a:p>
            <a:fld id="{8EFCC36A-ABC2-4722-A204-0B67289EFEB5}" type="slidenum">
              <a:rPr kumimoji="1" lang="ja-JP" altLang="en-US" smtClean="0"/>
              <a:t>‹#›</a:t>
            </a:fld>
            <a:endParaRPr kumimoji="1" lang="ja-JP" altLang="en-US"/>
          </a:p>
        </p:txBody>
      </p:sp>
    </p:spTree>
    <p:extLst>
      <p:ext uri="{BB962C8B-B14F-4D97-AF65-F5344CB8AC3E}">
        <p14:creationId xmlns:p14="http://schemas.microsoft.com/office/powerpoint/2010/main" val="1334498593"/>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5649C09-B1BD-42E4-B564-DEA5D8C5F895}"/>
              </a:ext>
            </a:extLst>
          </p:cNvPr>
          <p:cNvSpPr>
            <a:spLocks noGrp="1"/>
          </p:cNvSpPr>
          <p:nvPr>
            <p:ph type="title"/>
          </p:nvPr>
        </p:nvSpPr>
        <p:spPr/>
        <p:txBody>
          <a:bodyPr/>
          <a:lstStyle/>
          <a:p>
            <a:r>
              <a:rPr kumimoji="1" lang="ja-JP" altLang="en-US"/>
              <a:t>マスター タイトルの書式設定</a:t>
            </a:r>
          </a:p>
        </p:txBody>
      </p:sp>
      <p:sp>
        <p:nvSpPr>
          <p:cNvPr id="3" name="コンテンツ プレースホルダー 2">
            <a:extLst>
              <a:ext uri="{FF2B5EF4-FFF2-40B4-BE49-F238E27FC236}">
                <a16:creationId xmlns:a16="http://schemas.microsoft.com/office/drawing/2014/main" id="{757F8C58-D109-42A4-B573-19B126B0BE98}"/>
              </a:ext>
            </a:extLst>
          </p:cNvPr>
          <p:cNvSpPr>
            <a:spLocks noGrp="1"/>
          </p:cNvSpPr>
          <p:nvPr>
            <p:ph idx="1"/>
          </p:nvPr>
        </p:nvSpPr>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B5EB3AE1-063D-4EBA-A9E8-3DFF47C6C3A8}"/>
              </a:ext>
            </a:extLst>
          </p:cNvPr>
          <p:cNvSpPr>
            <a:spLocks noGrp="1"/>
          </p:cNvSpPr>
          <p:nvPr>
            <p:ph type="dt" sz="half" idx="10"/>
          </p:nvPr>
        </p:nvSpPr>
        <p:spPr/>
        <p:txBody>
          <a:bodyPr/>
          <a:lstStyle/>
          <a:p>
            <a:fld id="{5DFC4E1A-BE78-431F-A08C-C59501B671C5}" type="datetime1">
              <a:rPr kumimoji="1" lang="ja-JP" altLang="en-US" smtClean="0"/>
              <a:t>2024/4/4</a:t>
            </a:fld>
            <a:endParaRPr kumimoji="1" lang="ja-JP" altLang="en-US"/>
          </a:p>
        </p:txBody>
      </p:sp>
      <p:sp>
        <p:nvSpPr>
          <p:cNvPr id="5" name="フッター プレースホルダー 4">
            <a:extLst>
              <a:ext uri="{FF2B5EF4-FFF2-40B4-BE49-F238E27FC236}">
                <a16:creationId xmlns:a16="http://schemas.microsoft.com/office/drawing/2014/main" id="{7D3B811C-81F1-4F00-BF38-96582F1198AA}"/>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F0F1EB5A-F51E-4B93-9D9A-8E897CBDD28E}"/>
              </a:ext>
            </a:extLst>
          </p:cNvPr>
          <p:cNvSpPr>
            <a:spLocks noGrp="1"/>
          </p:cNvSpPr>
          <p:nvPr>
            <p:ph type="sldNum" sz="quarter" idx="12"/>
          </p:nvPr>
        </p:nvSpPr>
        <p:spPr/>
        <p:txBody>
          <a:bodyPr/>
          <a:lstStyle>
            <a:lvl1pPr>
              <a:defRPr sz="1138"/>
            </a:lvl1pPr>
          </a:lstStyle>
          <a:p>
            <a:endParaRPr lang="en-US" altLang="ja-JP" dirty="0"/>
          </a:p>
        </p:txBody>
      </p:sp>
    </p:spTree>
    <p:extLst>
      <p:ext uri="{BB962C8B-B14F-4D97-AF65-F5344CB8AC3E}">
        <p14:creationId xmlns:p14="http://schemas.microsoft.com/office/powerpoint/2010/main" val="2185387410"/>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0AD9011E-6C6F-4249-BD58-8E4D98859773}"/>
              </a:ext>
            </a:extLst>
          </p:cNvPr>
          <p:cNvSpPr>
            <a:spLocks noGrp="1"/>
          </p:cNvSpPr>
          <p:nvPr>
            <p:ph type="title"/>
          </p:nvPr>
        </p:nvSpPr>
        <p:spPr>
          <a:xfrm>
            <a:off x="675878" y="1709739"/>
            <a:ext cx="8543925" cy="2852737"/>
          </a:xfrm>
        </p:spPr>
        <p:txBody>
          <a:bodyPr anchor="b"/>
          <a:lstStyle>
            <a:lvl1pPr>
              <a:defRPr sz="4875"/>
            </a:lvl1pPr>
          </a:lstStyle>
          <a:p>
            <a:r>
              <a:rPr kumimoji="1" lang="ja-JP" altLang="en-US"/>
              <a:t>マスター タイトルの書式設定</a:t>
            </a:r>
          </a:p>
        </p:txBody>
      </p:sp>
      <p:sp>
        <p:nvSpPr>
          <p:cNvPr id="3" name="テキスト プレースホルダー 2">
            <a:extLst>
              <a:ext uri="{FF2B5EF4-FFF2-40B4-BE49-F238E27FC236}">
                <a16:creationId xmlns:a16="http://schemas.microsoft.com/office/drawing/2014/main" id="{77B0A7A7-CDE0-49DF-AD8D-9127B1111CC6}"/>
              </a:ext>
            </a:extLst>
          </p:cNvPr>
          <p:cNvSpPr>
            <a:spLocks noGrp="1"/>
          </p:cNvSpPr>
          <p:nvPr>
            <p:ph type="body" idx="1"/>
          </p:nvPr>
        </p:nvSpPr>
        <p:spPr>
          <a:xfrm>
            <a:off x="675878" y="4589464"/>
            <a:ext cx="8543925" cy="1500187"/>
          </a:xfrm>
        </p:spPr>
        <p:txBody>
          <a:bodyPr/>
          <a:lstStyle>
            <a:lvl1pPr marL="0" indent="0">
              <a:buNone/>
              <a:defRPr sz="1950">
                <a:solidFill>
                  <a:schemeClr val="tx1">
                    <a:tint val="75000"/>
                  </a:schemeClr>
                </a:solidFill>
              </a:defRPr>
            </a:lvl1pPr>
            <a:lvl2pPr marL="371475" indent="0">
              <a:buNone/>
              <a:defRPr sz="1625">
                <a:solidFill>
                  <a:schemeClr val="tx1">
                    <a:tint val="75000"/>
                  </a:schemeClr>
                </a:solidFill>
              </a:defRPr>
            </a:lvl2pPr>
            <a:lvl3pPr marL="742950" indent="0">
              <a:buNone/>
              <a:defRPr sz="1463">
                <a:solidFill>
                  <a:schemeClr val="tx1">
                    <a:tint val="75000"/>
                  </a:schemeClr>
                </a:solidFill>
              </a:defRPr>
            </a:lvl3pPr>
            <a:lvl4pPr marL="1114425" indent="0">
              <a:buNone/>
              <a:defRPr sz="1300">
                <a:solidFill>
                  <a:schemeClr val="tx1">
                    <a:tint val="75000"/>
                  </a:schemeClr>
                </a:solidFill>
              </a:defRPr>
            </a:lvl4pPr>
            <a:lvl5pPr marL="1485900" indent="0">
              <a:buNone/>
              <a:defRPr sz="1300">
                <a:solidFill>
                  <a:schemeClr val="tx1">
                    <a:tint val="75000"/>
                  </a:schemeClr>
                </a:solidFill>
              </a:defRPr>
            </a:lvl5pPr>
            <a:lvl6pPr marL="1857375" indent="0">
              <a:buNone/>
              <a:defRPr sz="1300">
                <a:solidFill>
                  <a:schemeClr val="tx1">
                    <a:tint val="75000"/>
                  </a:schemeClr>
                </a:solidFill>
              </a:defRPr>
            </a:lvl6pPr>
            <a:lvl7pPr marL="2228850" indent="0">
              <a:buNone/>
              <a:defRPr sz="1300">
                <a:solidFill>
                  <a:schemeClr val="tx1">
                    <a:tint val="75000"/>
                  </a:schemeClr>
                </a:solidFill>
              </a:defRPr>
            </a:lvl7pPr>
            <a:lvl8pPr marL="2600325" indent="0">
              <a:buNone/>
              <a:defRPr sz="1300">
                <a:solidFill>
                  <a:schemeClr val="tx1">
                    <a:tint val="75000"/>
                  </a:schemeClr>
                </a:solidFill>
              </a:defRPr>
            </a:lvl8pPr>
            <a:lvl9pPr marL="2971800" indent="0">
              <a:buNone/>
              <a:defRPr sz="1300">
                <a:solidFill>
                  <a:schemeClr val="tx1">
                    <a:tint val="75000"/>
                  </a:schemeClr>
                </a:solidFill>
              </a:defRPr>
            </a:lvl9pPr>
          </a:lstStyle>
          <a:p>
            <a:pPr lvl="0"/>
            <a:r>
              <a:rPr kumimoji="1" lang="ja-JP" altLang="en-US"/>
              <a:t>マスター テキストの書式設定</a:t>
            </a:r>
          </a:p>
        </p:txBody>
      </p:sp>
      <p:sp>
        <p:nvSpPr>
          <p:cNvPr id="4" name="日付プレースホルダー 3">
            <a:extLst>
              <a:ext uri="{FF2B5EF4-FFF2-40B4-BE49-F238E27FC236}">
                <a16:creationId xmlns:a16="http://schemas.microsoft.com/office/drawing/2014/main" id="{9F3FB3A6-CE9A-47DB-A295-D5CEC72D33C6}"/>
              </a:ext>
            </a:extLst>
          </p:cNvPr>
          <p:cNvSpPr>
            <a:spLocks noGrp="1"/>
          </p:cNvSpPr>
          <p:nvPr>
            <p:ph type="dt" sz="half" idx="10"/>
          </p:nvPr>
        </p:nvSpPr>
        <p:spPr/>
        <p:txBody>
          <a:bodyPr/>
          <a:lstStyle/>
          <a:p>
            <a:fld id="{D2BCA967-1234-4103-9E21-9B4994FB37E8}" type="datetime1">
              <a:rPr kumimoji="1" lang="ja-JP" altLang="en-US" smtClean="0"/>
              <a:t>2024/4/4</a:t>
            </a:fld>
            <a:endParaRPr kumimoji="1" lang="ja-JP" altLang="en-US"/>
          </a:p>
        </p:txBody>
      </p:sp>
      <p:sp>
        <p:nvSpPr>
          <p:cNvPr id="5" name="フッター プレースホルダー 4">
            <a:extLst>
              <a:ext uri="{FF2B5EF4-FFF2-40B4-BE49-F238E27FC236}">
                <a16:creationId xmlns:a16="http://schemas.microsoft.com/office/drawing/2014/main" id="{E3328365-5213-4E4D-8704-CDCD65B0B860}"/>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C6A9B82D-28F3-439D-9F45-B9024F9CD1A1}"/>
              </a:ext>
            </a:extLst>
          </p:cNvPr>
          <p:cNvSpPr>
            <a:spLocks noGrp="1"/>
          </p:cNvSpPr>
          <p:nvPr>
            <p:ph type="sldNum" sz="quarter" idx="12"/>
          </p:nvPr>
        </p:nvSpPr>
        <p:spPr/>
        <p:txBody>
          <a:bodyPr/>
          <a:lstStyle/>
          <a:p>
            <a:fld id="{8EFCC36A-ABC2-4722-A204-0B67289EFEB5}" type="slidenum">
              <a:rPr kumimoji="1" lang="ja-JP" altLang="en-US" smtClean="0"/>
              <a:t>‹#›</a:t>
            </a:fld>
            <a:endParaRPr kumimoji="1" lang="ja-JP" altLang="en-US"/>
          </a:p>
        </p:txBody>
      </p:sp>
    </p:spTree>
    <p:extLst>
      <p:ext uri="{BB962C8B-B14F-4D97-AF65-F5344CB8AC3E}">
        <p14:creationId xmlns:p14="http://schemas.microsoft.com/office/powerpoint/2010/main" val="3565001338"/>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F562F6A4-6731-418E-9602-40667680F5A4}"/>
              </a:ext>
            </a:extLst>
          </p:cNvPr>
          <p:cNvSpPr>
            <a:spLocks noGrp="1"/>
          </p:cNvSpPr>
          <p:nvPr>
            <p:ph type="title"/>
          </p:nvPr>
        </p:nvSpPr>
        <p:spPr/>
        <p:txBody>
          <a:bodyPr/>
          <a:lstStyle/>
          <a:p>
            <a:r>
              <a:rPr kumimoji="1" lang="ja-JP" altLang="en-US"/>
              <a:t>マスター タイトルの書式設定</a:t>
            </a:r>
          </a:p>
        </p:txBody>
      </p:sp>
      <p:sp>
        <p:nvSpPr>
          <p:cNvPr id="3" name="コンテンツ プレースホルダー 2">
            <a:extLst>
              <a:ext uri="{FF2B5EF4-FFF2-40B4-BE49-F238E27FC236}">
                <a16:creationId xmlns:a16="http://schemas.microsoft.com/office/drawing/2014/main" id="{06B8DD64-D0F7-45A3-AD89-D62DF8032A08}"/>
              </a:ext>
            </a:extLst>
          </p:cNvPr>
          <p:cNvSpPr>
            <a:spLocks noGrp="1"/>
          </p:cNvSpPr>
          <p:nvPr>
            <p:ph sz="half" idx="1"/>
          </p:nvPr>
        </p:nvSpPr>
        <p:spPr>
          <a:xfrm>
            <a:off x="681038" y="1825625"/>
            <a:ext cx="4210050" cy="435133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コンテンツ プレースホルダー 3">
            <a:extLst>
              <a:ext uri="{FF2B5EF4-FFF2-40B4-BE49-F238E27FC236}">
                <a16:creationId xmlns:a16="http://schemas.microsoft.com/office/drawing/2014/main" id="{E3C57B5E-C598-46D9-8A1A-7DB517F473B6}"/>
              </a:ext>
            </a:extLst>
          </p:cNvPr>
          <p:cNvSpPr>
            <a:spLocks noGrp="1"/>
          </p:cNvSpPr>
          <p:nvPr>
            <p:ph sz="half" idx="2"/>
          </p:nvPr>
        </p:nvSpPr>
        <p:spPr>
          <a:xfrm>
            <a:off x="5014913" y="1825625"/>
            <a:ext cx="4210050" cy="435133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日付プレースホルダー 4">
            <a:extLst>
              <a:ext uri="{FF2B5EF4-FFF2-40B4-BE49-F238E27FC236}">
                <a16:creationId xmlns:a16="http://schemas.microsoft.com/office/drawing/2014/main" id="{0737D07B-732C-4526-BA8B-92F47D6BDE87}"/>
              </a:ext>
            </a:extLst>
          </p:cNvPr>
          <p:cNvSpPr>
            <a:spLocks noGrp="1"/>
          </p:cNvSpPr>
          <p:nvPr>
            <p:ph type="dt" sz="half" idx="10"/>
          </p:nvPr>
        </p:nvSpPr>
        <p:spPr/>
        <p:txBody>
          <a:bodyPr/>
          <a:lstStyle/>
          <a:p>
            <a:fld id="{938CCF10-CE74-4D4E-AC41-3BAB70CA4D65}" type="datetime1">
              <a:rPr kumimoji="1" lang="ja-JP" altLang="en-US" smtClean="0"/>
              <a:t>2024/4/4</a:t>
            </a:fld>
            <a:endParaRPr kumimoji="1" lang="ja-JP" altLang="en-US"/>
          </a:p>
        </p:txBody>
      </p:sp>
      <p:sp>
        <p:nvSpPr>
          <p:cNvPr id="6" name="フッター プレースホルダー 5">
            <a:extLst>
              <a:ext uri="{FF2B5EF4-FFF2-40B4-BE49-F238E27FC236}">
                <a16:creationId xmlns:a16="http://schemas.microsoft.com/office/drawing/2014/main" id="{127A45A5-DE9E-45F8-95C7-85FEDC6427FC}"/>
              </a:ext>
            </a:extLst>
          </p:cNvPr>
          <p:cNvSpPr>
            <a:spLocks noGrp="1"/>
          </p:cNvSpPr>
          <p:nvPr>
            <p:ph type="ftr" sz="quarter" idx="11"/>
          </p:nvPr>
        </p:nvSpPr>
        <p:spPr/>
        <p:txBody>
          <a:bodyPr/>
          <a:lstStyle/>
          <a:p>
            <a:endParaRPr kumimoji="1" lang="ja-JP" altLang="en-US"/>
          </a:p>
        </p:txBody>
      </p:sp>
      <p:sp>
        <p:nvSpPr>
          <p:cNvPr id="7" name="スライド番号プレースホルダー 6">
            <a:extLst>
              <a:ext uri="{FF2B5EF4-FFF2-40B4-BE49-F238E27FC236}">
                <a16:creationId xmlns:a16="http://schemas.microsoft.com/office/drawing/2014/main" id="{E614C11B-5A5B-4426-A0D9-BD7E70CAB998}"/>
              </a:ext>
            </a:extLst>
          </p:cNvPr>
          <p:cNvSpPr>
            <a:spLocks noGrp="1"/>
          </p:cNvSpPr>
          <p:nvPr>
            <p:ph type="sldNum" sz="quarter" idx="12"/>
          </p:nvPr>
        </p:nvSpPr>
        <p:spPr/>
        <p:txBody>
          <a:bodyPr/>
          <a:lstStyle/>
          <a:p>
            <a:fld id="{8EFCC36A-ABC2-4722-A204-0B67289EFEB5}" type="slidenum">
              <a:rPr kumimoji="1" lang="ja-JP" altLang="en-US" smtClean="0"/>
              <a:t>‹#›</a:t>
            </a:fld>
            <a:endParaRPr kumimoji="1" lang="ja-JP" altLang="en-US"/>
          </a:p>
        </p:txBody>
      </p:sp>
    </p:spTree>
    <p:extLst>
      <p:ext uri="{BB962C8B-B14F-4D97-AF65-F5344CB8AC3E}">
        <p14:creationId xmlns:p14="http://schemas.microsoft.com/office/powerpoint/2010/main" val="290712235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9EEFC0A1-B149-144D-5380-3FDA4BCAE9D5}"/>
              </a:ext>
            </a:extLst>
          </p:cNvPr>
          <p:cNvSpPr>
            <a:spLocks noGrp="1"/>
          </p:cNvSpPr>
          <p:nvPr>
            <p:ph type="title"/>
          </p:nvPr>
        </p:nvSpPr>
        <p:spPr/>
        <p:txBody>
          <a:bodyPr/>
          <a:lstStyle/>
          <a:p>
            <a:r>
              <a:rPr kumimoji="1" lang="ja-JP" altLang="en-US"/>
              <a:t>マスター タイトルの書式設定</a:t>
            </a:r>
          </a:p>
        </p:txBody>
      </p:sp>
      <p:sp>
        <p:nvSpPr>
          <p:cNvPr id="3" name="コンテンツ プレースホルダー 2">
            <a:extLst>
              <a:ext uri="{FF2B5EF4-FFF2-40B4-BE49-F238E27FC236}">
                <a16:creationId xmlns:a16="http://schemas.microsoft.com/office/drawing/2014/main" id="{03893D88-CA4E-0975-0212-A901ED0E000A}"/>
              </a:ext>
            </a:extLst>
          </p:cNvPr>
          <p:cNvSpPr>
            <a:spLocks noGrp="1"/>
          </p:cNvSpPr>
          <p:nvPr>
            <p:ph idx="1"/>
          </p:nvPr>
        </p:nvSpPr>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CBF7852A-4696-3B48-91C4-A25E12CCD4EC}"/>
              </a:ext>
            </a:extLst>
          </p:cNvPr>
          <p:cNvSpPr>
            <a:spLocks noGrp="1"/>
          </p:cNvSpPr>
          <p:nvPr>
            <p:ph type="dt" sz="half" idx="10"/>
          </p:nvPr>
        </p:nvSpPr>
        <p:spPr/>
        <p:txBody>
          <a:bodyPr/>
          <a:lstStyle/>
          <a:p>
            <a:endParaRPr kumimoji="1" lang="ja-JP" altLang="en-US"/>
          </a:p>
        </p:txBody>
      </p:sp>
      <p:sp>
        <p:nvSpPr>
          <p:cNvPr id="5" name="フッター プレースホルダー 4">
            <a:extLst>
              <a:ext uri="{FF2B5EF4-FFF2-40B4-BE49-F238E27FC236}">
                <a16:creationId xmlns:a16="http://schemas.microsoft.com/office/drawing/2014/main" id="{E62BF02E-B772-964F-66A1-6FD3DF8449D9}"/>
              </a:ext>
            </a:extLst>
          </p:cNvPr>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3399162507"/>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37859672-FB62-4A44-8E4D-1FBF4AE47601}"/>
              </a:ext>
            </a:extLst>
          </p:cNvPr>
          <p:cNvSpPr>
            <a:spLocks noGrp="1"/>
          </p:cNvSpPr>
          <p:nvPr>
            <p:ph type="title"/>
          </p:nvPr>
        </p:nvSpPr>
        <p:spPr>
          <a:xfrm>
            <a:off x="682328" y="365126"/>
            <a:ext cx="8543925" cy="1325563"/>
          </a:xfrm>
        </p:spPr>
        <p:txBody>
          <a:bodyPr/>
          <a:lstStyle/>
          <a:p>
            <a:r>
              <a:rPr kumimoji="1" lang="ja-JP" altLang="en-US"/>
              <a:t>マスター タイトルの書式設定</a:t>
            </a:r>
          </a:p>
        </p:txBody>
      </p:sp>
      <p:sp>
        <p:nvSpPr>
          <p:cNvPr id="3" name="テキスト プレースホルダー 2">
            <a:extLst>
              <a:ext uri="{FF2B5EF4-FFF2-40B4-BE49-F238E27FC236}">
                <a16:creationId xmlns:a16="http://schemas.microsoft.com/office/drawing/2014/main" id="{DD7EE506-65D9-4D32-B225-48C83038D50A}"/>
              </a:ext>
            </a:extLst>
          </p:cNvPr>
          <p:cNvSpPr>
            <a:spLocks noGrp="1"/>
          </p:cNvSpPr>
          <p:nvPr>
            <p:ph type="body" idx="1"/>
          </p:nvPr>
        </p:nvSpPr>
        <p:spPr>
          <a:xfrm>
            <a:off x="682328" y="1681163"/>
            <a:ext cx="4190702" cy="823912"/>
          </a:xfrm>
        </p:spPr>
        <p:txBody>
          <a:bodyPr anchor="b"/>
          <a:lstStyle>
            <a:lvl1pPr marL="0" indent="0">
              <a:buNone/>
              <a:defRPr sz="1950" b="1"/>
            </a:lvl1pPr>
            <a:lvl2pPr marL="371475" indent="0">
              <a:buNone/>
              <a:defRPr sz="1625" b="1"/>
            </a:lvl2pPr>
            <a:lvl3pPr marL="742950" indent="0">
              <a:buNone/>
              <a:defRPr sz="1463" b="1"/>
            </a:lvl3pPr>
            <a:lvl4pPr marL="1114425" indent="0">
              <a:buNone/>
              <a:defRPr sz="1300" b="1"/>
            </a:lvl4pPr>
            <a:lvl5pPr marL="1485900" indent="0">
              <a:buNone/>
              <a:defRPr sz="1300" b="1"/>
            </a:lvl5pPr>
            <a:lvl6pPr marL="1857375" indent="0">
              <a:buNone/>
              <a:defRPr sz="1300" b="1"/>
            </a:lvl6pPr>
            <a:lvl7pPr marL="2228850" indent="0">
              <a:buNone/>
              <a:defRPr sz="1300" b="1"/>
            </a:lvl7pPr>
            <a:lvl8pPr marL="2600325" indent="0">
              <a:buNone/>
              <a:defRPr sz="1300" b="1"/>
            </a:lvl8pPr>
            <a:lvl9pPr marL="2971800" indent="0">
              <a:buNone/>
              <a:defRPr sz="1300" b="1"/>
            </a:lvl9pPr>
          </a:lstStyle>
          <a:p>
            <a:pPr lvl="0"/>
            <a:r>
              <a:rPr kumimoji="1" lang="ja-JP" altLang="en-US"/>
              <a:t>マスター テキストの書式設定</a:t>
            </a:r>
          </a:p>
        </p:txBody>
      </p:sp>
      <p:sp>
        <p:nvSpPr>
          <p:cNvPr id="4" name="コンテンツ プレースホルダー 3">
            <a:extLst>
              <a:ext uri="{FF2B5EF4-FFF2-40B4-BE49-F238E27FC236}">
                <a16:creationId xmlns:a16="http://schemas.microsoft.com/office/drawing/2014/main" id="{82F22385-678D-4CD1-89A7-D0B79298ABAA}"/>
              </a:ext>
            </a:extLst>
          </p:cNvPr>
          <p:cNvSpPr>
            <a:spLocks noGrp="1"/>
          </p:cNvSpPr>
          <p:nvPr>
            <p:ph sz="half" idx="2"/>
          </p:nvPr>
        </p:nvSpPr>
        <p:spPr>
          <a:xfrm>
            <a:off x="682328" y="2505075"/>
            <a:ext cx="4190702" cy="368458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テキスト プレースホルダー 4">
            <a:extLst>
              <a:ext uri="{FF2B5EF4-FFF2-40B4-BE49-F238E27FC236}">
                <a16:creationId xmlns:a16="http://schemas.microsoft.com/office/drawing/2014/main" id="{5D66112F-FE0C-4719-BF4B-B0B8383F38AE}"/>
              </a:ext>
            </a:extLst>
          </p:cNvPr>
          <p:cNvSpPr>
            <a:spLocks noGrp="1"/>
          </p:cNvSpPr>
          <p:nvPr>
            <p:ph type="body" sz="quarter" idx="3"/>
          </p:nvPr>
        </p:nvSpPr>
        <p:spPr>
          <a:xfrm>
            <a:off x="5014913" y="1681163"/>
            <a:ext cx="4211340" cy="823912"/>
          </a:xfrm>
        </p:spPr>
        <p:txBody>
          <a:bodyPr anchor="b"/>
          <a:lstStyle>
            <a:lvl1pPr marL="0" indent="0">
              <a:buNone/>
              <a:defRPr sz="1950" b="1"/>
            </a:lvl1pPr>
            <a:lvl2pPr marL="371475" indent="0">
              <a:buNone/>
              <a:defRPr sz="1625" b="1"/>
            </a:lvl2pPr>
            <a:lvl3pPr marL="742950" indent="0">
              <a:buNone/>
              <a:defRPr sz="1463" b="1"/>
            </a:lvl3pPr>
            <a:lvl4pPr marL="1114425" indent="0">
              <a:buNone/>
              <a:defRPr sz="1300" b="1"/>
            </a:lvl4pPr>
            <a:lvl5pPr marL="1485900" indent="0">
              <a:buNone/>
              <a:defRPr sz="1300" b="1"/>
            </a:lvl5pPr>
            <a:lvl6pPr marL="1857375" indent="0">
              <a:buNone/>
              <a:defRPr sz="1300" b="1"/>
            </a:lvl6pPr>
            <a:lvl7pPr marL="2228850" indent="0">
              <a:buNone/>
              <a:defRPr sz="1300" b="1"/>
            </a:lvl7pPr>
            <a:lvl8pPr marL="2600325" indent="0">
              <a:buNone/>
              <a:defRPr sz="1300" b="1"/>
            </a:lvl8pPr>
            <a:lvl9pPr marL="2971800" indent="0">
              <a:buNone/>
              <a:defRPr sz="1300" b="1"/>
            </a:lvl9pPr>
          </a:lstStyle>
          <a:p>
            <a:pPr lvl="0"/>
            <a:r>
              <a:rPr kumimoji="1" lang="ja-JP" altLang="en-US"/>
              <a:t>マスター テキストの書式設定</a:t>
            </a:r>
          </a:p>
        </p:txBody>
      </p:sp>
      <p:sp>
        <p:nvSpPr>
          <p:cNvPr id="6" name="コンテンツ プレースホルダー 5">
            <a:extLst>
              <a:ext uri="{FF2B5EF4-FFF2-40B4-BE49-F238E27FC236}">
                <a16:creationId xmlns:a16="http://schemas.microsoft.com/office/drawing/2014/main" id="{60B8BE75-FBBE-4198-8B04-7048A1755F1D}"/>
              </a:ext>
            </a:extLst>
          </p:cNvPr>
          <p:cNvSpPr>
            <a:spLocks noGrp="1"/>
          </p:cNvSpPr>
          <p:nvPr>
            <p:ph sz="quarter" idx="4"/>
          </p:nvPr>
        </p:nvSpPr>
        <p:spPr>
          <a:xfrm>
            <a:off x="5014913" y="2505075"/>
            <a:ext cx="4211340" cy="368458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7" name="日付プレースホルダー 6">
            <a:extLst>
              <a:ext uri="{FF2B5EF4-FFF2-40B4-BE49-F238E27FC236}">
                <a16:creationId xmlns:a16="http://schemas.microsoft.com/office/drawing/2014/main" id="{A3F1A680-5479-48C5-A8B2-FA7BCF8DD72D}"/>
              </a:ext>
            </a:extLst>
          </p:cNvPr>
          <p:cNvSpPr>
            <a:spLocks noGrp="1"/>
          </p:cNvSpPr>
          <p:nvPr>
            <p:ph type="dt" sz="half" idx="10"/>
          </p:nvPr>
        </p:nvSpPr>
        <p:spPr/>
        <p:txBody>
          <a:bodyPr/>
          <a:lstStyle/>
          <a:p>
            <a:fld id="{D3592D21-DD19-4025-99F7-8DBBB24EA29E}" type="datetime1">
              <a:rPr kumimoji="1" lang="ja-JP" altLang="en-US" smtClean="0"/>
              <a:t>2024/4/4</a:t>
            </a:fld>
            <a:endParaRPr kumimoji="1" lang="ja-JP" altLang="en-US"/>
          </a:p>
        </p:txBody>
      </p:sp>
      <p:sp>
        <p:nvSpPr>
          <p:cNvPr id="8" name="フッター プレースホルダー 7">
            <a:extLst>
              <a:ext uri="{FF2B5EF4-FFF2-40B4-BE49-F238E27FC236}">
                <a16:creationId xmlns:a16="http://schemas.microsoft.com/office/drawing/2014/main" id="{3C776262-C629-4DE4-B0E8-623434E20C60}"/>
              </a:ext>
            </a:extLst>
          </p:cNvPr>
          <p:cNvSpPr>
            <a:spLocks noGrp="1"/>
          </p:cNvSpPr>
          <p:nvPr>
            <p:ph type="ftr" sz="quarter" idx="11"/>
          </p:nvPr>
        </p:nvSpPr>
        <p:spPr/>
        <p:txBody>
          <a:bodyPr/>
          <a:lstStyle/>
          <a:p>
            <a:endParaRPr kumimoji="1" lang="ja-JP" altLang="en-US"/>
          </a:p>
        </p:txBody>
      </p:sp>
      <p:sp>
        <p:nvSpPr>
          <p:cNvPr id="9" name="スライド番号プレースホルダー 8">
            <a:extLst>
              <a:ext uri="{FF2B5EF4-FFF2-40B4-BE49-F238E27FC236}">
                <a16:creationId xmlns:a16="http://schemas.microsoft.com/office/drawing/2014/main" id="{04E5BBE3-8012-46C4-9E3E-CC8479232529}"/>
              </a:ext>
            </a:extLst>
          </p:cNvPr>
          <p:cNvSpPr>
            <a:spLocks noGrp="1"/>
          </p:cNvSpPr>
          <p:nvPr>
            <p:ph type="sldNum" sz="quarter" idx="12"/>
          </p:nvPr>
        </p:nvSpPr>
        <p:spPr/>
        <p:txBody>
          <a:bodyPr/>
          <a:lstStyle/>
          <a:p>
            <a:fld id="{8EFCC36A-ABC2-4722-A204-0B67289EFEB5}" type="slidenum">
              <a:rPr kumimoji="1" lang="ja-JP" altLang="en-US" smtClean="0"/>
              <a:t>‹#›</a:t>
            </a:fld>
            <a:endParaRPr kumimoji="1" lang="ja-JP" altLang="en-US"/>
          </a:p>
        </p:txBody>
      </p:sp>
    </p:spTree>
    <p:extLst>
      <p:ext uri="{BB962C8B-B14F-4D97-AF65-F5344CB8AC3E}">
        <p14:creationId xmlns:p14="http://schemas.microsoft.com/office/powerpoint/2010/main" val="3273969126"/>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CB580486-1BFB-43EF-A254-C41C67C5A28D}"/>
              </a:ext>
            </a:extLst>
          </p:cNvPr>
          <p:cNvSpPr>
            <a:spLocks noGrp="1"/>
          </p:cNvSpPr>
          <p:nvPr>
            <p:ph type="title"/>
          </p:nvPr>
        </p:nvSpPr>
        <p:spPr/>
        <p:txBody>
          <a:bodyPr/>
          <a:lstStyle/>
          <a:p>
            <a:r>
              <a:rPr kumimoji="1" lang="ja-JP" altLang="en-US"/>
              <a:t>マスター タイトルの書式設定</a:t>
            </a:r>
          </a:p>
        </p:txBody>
      </p:sp>
      <p:sp>
        <p:nvSpPr>
          <p:cNvPr id="3" name="日付プレースホルダー 2">
            <a:extLst>
              <a:ext uri="{FF2B5EF4-FFF2-40B4-BE49-F238E27FC236}">
                <a16:creationId xmlns:a16="http://schemas.microsoft.com/office/drawing/2014/main" id="{C428E2C3-BF6D-4849-8AFF-AF692C2FB65B}"/>
              </a:ext>
            </a:extLst>
          </p:cNvPr>
          <p:cNvSpPr>
            <a:spLocks noGrp="1"/>
          </p:cNvSpPr>
          <p:nvPr>
            <p:ph type="dt" sz="half" idx="10"/>
          </p:nvPr>
        </p:nvSpPr>
        <p:spPr/>
        <p:txBody>
          <a:bodyPr/>
          <a:lstStyle/>
          <a:p>
            <a:fld id="{A013F07F-A92A-48F5-9D80-47DAB6A6F470}" type="datetime1">
              <a:rPr kumimoji="1" lang="ja-JP" altLang="en-US" smtClean="0"/>
              <a:t>2024/4/4</a:t>
            </a:fld>
            <a:endParaRPr kumimoji="1" lang="ja-JP" altLang="en-US"/>
          </a:p>
        </p:txBody>
      </p:sp>
      <p:sp>
        <p:nvSpPr>
          <p:cNvPr id="4" name="フッター プレースホルダー 3">
            <a:extLst>
              <a:ext uri="{FF2B5EF4-FFF2-40B4-BE49-F238E27FC236}">
                <a16:creationId xmlns:a16="http://schemas.microsoft.com/office/drawing/2014/main" id="{21365B48-B5CC-46CF-AF4D-2B4B5C3714FA}"/>
              </a:ext>
            </a:extLst>
          </p:cNvPr>
          <p:cNvSpPr>
            <a:spLocks noGrp="1"/>
          </p:cNvSpPr>
          <p:nvPr>
            <p:ph type="ftr" sz="quarter" idx="11"/>
          </p:nvPr>
        </p:nvSpPr>
        <p:spPr/>
        <p:txBody>
          <a:bodyPr/>
          <a:lstStyle/>
          <a:p>
            <a:endParaRPr kumimoji="1" lang="ja-JP" altLang="en-US"/>
          </a:p>
        </p:txBody>
      </p:sp>
      <p:sp>
        <p:nvSpPr>
          <p:cNvPr id="5" name="スライド番号プレースホルダー 4">
            <a:extLst>
              <a:ext uri="{FF2B5EF4-FFF2-40B4-BE49-F238E27FC236}">
                <a16:creationId xmlns:a16="http://schemas.microsoft.com/office/drawing/2014/main" id="{E9617436-9175-493D-BC8A-1739FF077B0E}"/>
              </a:ext>
            </a:extLst>
          </p:cNvPr>
          <p:cNvSpPr>
            <a:spLocks noGrp="1"/>
          </p:cNvSpPr>
          <p:nvPr>
            <p:ph type="sldNum" sz="quarter" idx="12"/>
          </p:nvPr>
        </p:nvSpPr>
        <p:spPr/>
        <p:txBody>
          <a:bodyPr/>
          <a:lstStyle/>
          <a:p>
            <a:fld id="{8EFCC36A-ABC2-4722-A204-0B67289EFEB5}" type="slidenum">
              <a:rPr kumimoji="1" lang="ja-JP" altLang="en-US" smtClean="0"/>
              <a:t>‹#›</a:t>
            </a:fld>
            <a:endParaRPr kumimoji="1" lang="ja-JP" altLang="en-US"/>
          </a:p>
        </p:txBody>
      </p:sp>
    </p:spTree>
    <p:extLst>
      <p:ext uri="{BB962C8B-B14F-4D97-AF65-F5344CB8AC3E}">
        <p14:creationId xmlns:p14="http://schemas.microsoft.com/office/powerpoint/2010/main" val="1340027939"/>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1">
            <a:extLst>
              <a:ext uri="{FF2B5EF4-FFF2-40B4-BE49-F238E27FC236}">
                <a16:creationId xmlns:a16="http://schemas.microsoft.com/office/drawing/2014/main" id="{F0FD7C01-5601-4617-8170-DED19AE459F1}"/>
              </a:ext>
            </a:extLst>
          </p:cNvPr>
          <p:cNvSpPr>
            <a:spLocks noGrp="1"/>
          </p:cNvSpPr>
          <p:nvPr>
            <p:ph type="dt" sz="half" idx="10"/>
          </p:nvPr>
        </p:nvSpPr>
        <p:spPr/>
        <p:txBody>
          <a:bodyPr/>
          <a:lstStyle/>
          <a:p>
            <a:fld id="{78ACA077-DAB6-4464-842D-705B85A7AA68}" type="datetime1">
              <a:rPr kumimoji="1" lang="ja-JP" altLang="en-US" smtClean="0"/>
              <a:t>2024/4/4</a:t>
            </a:fld>
            <a:endParaRPr kumimoji="1" lang="ja-JP" altLang="en-US"/>
          </a:p>
        </p:txBody>
      </p:sp>
      <p:sp>
        <p:nvSpPr>
          <p:cNvPr id="3" name="フッター プレースホルダー 2">
            <a:extLst>
              <a:ext uri="{FF2B5EF4-FFF2-40B4-BE49-F238E27FC236}">
                <a16:creationId xmlns:a16="http://schemas.microsoft.com/office/drawing/2014/main" id="{B0272627-7EFD-47B5-B27D-E68CDD995BB3}"/>
              </a:ext>
            </a:extLst>
          </p:cNvPr>
          <p:cNvSpPr>
            <a:spLocks noGrp="1"/>
          </p:cNvSpPr>
          <p:nvPr>
            <p:ph type="ftr" sz="quarter" idx="11"/>
          </p:nvPr>
        </p:nvSpPr>
        <p:spPr/>
        <p:txBody>
          <a:bodyPr/>
          <a:lstStyle/>
          <a:p>
            <a:endParaRPr kumimoji="1" lang="ja-JP" altLang="en-US"/>
          </a:p>
        </p:txBody>
      </p:sp>
      <p:sp>
        <p:nvSpPr>
          <p:cNvPr id="4" name="スライド番号プレースホルダー 3">
            <a:extLst>
              <a:ext uri="{FF2B5EF4-FFF2-40B4-BE49-F238E27FC236}">
                <a16:creationId xmlns:a16="http://schemas.microsoft.com/office/drawing/2014/main" id="{3C85C5EA-8873-4F9E-A445-1FC1102E6ED9}"/>
              </a:ext>
            </a:extLst>
          </p:cNvPr>
          <p:cNvSpPr>
            <a:spLocks noGrp="1"/>
          </p:cNvSpPr>
          <p:nvPr>
            <p:ph type="sldNum" sz="quarter" idx="12"/>
          </p:nvPr>
        </p:nvSpPr>
        <p:spPr>
          <a:xfrm>
            <a:off x="7677150" y="6311901"/>
            <a:ext cx="2228850" cy="365125"/>
          </a:xfrm>
        </p:spPr>
        <p:txBody>
          <a:bodyPr/>
          <a:lstStyle>
            <a:lvl1pPr>
              <a:defRPr sz="1138" b="1"/>
            </a:lvl1pPr>
          </a:lstStyle>
          <a:p>
            <a:fld id="{8EFCC36A-ABC2-4722-A204-0B67289EFEB5}" type="slidenum">
              <a:rPr lang="ja-JP" altLang="en-US" smtClean="0"/>
              <a:pPr/>
              <a:t>‹#›</a:t>
            </a:fld>
            <a:endParaRPr lang="ja-JP" altLang="en-US" dirty="0"/>
          </a:p>
        </p:txBody>
      </p:sp>
    </p:spTree>
    <p:extLst>
      <p:ext uri="{BB962C8B-B14F-4D97-AF65-F5344CB8AC3E}">
        <p14:creationId xmlns:p14="http://schemas.microsoft.com/office/powerpoint/2010/main" val="4043463898"/>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type="objTx" preserve="1">
  <p:cSld name="タイトル付きのコンテンツ">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5282C013-532F-478E-825B-B7967A9B77AC}"/>
              </a:ext>
            </a:extLst>
          </p:cNvPr>
          <p:cNvSpPr>
            <a:spLocks noGrp="1"/>
          </p:cNvSpPr>
          <p:nvPr>
            <p:ph type="title"/>
          </p:nvPr>
        </p:nvSpPr>
        <p:spPr>
          <a:xfrm>
            <a:off x="682328" y="457200"/>
            <a:ext cx="3194943" cy="1600200"/>
          </a:xfrm>
        </p:spPr>
        <p:txBody>
          <a:bodyPr anchor="b"/>
          <a:lstStyle>
            <a:lvl1pPr>
              <a:defRPr sz="2600"/>
            </a:lvl1pPr>
          </a:lstStyle>
          <a:p>
            <a:r>
              <a:rPr kumimoji="1" lang="ja-JP" altLang="en-US"/>
              <a:t>マスター タイトルの書式設定</a:t>
            </a:r>
          </a:p>
        </p:txBody>
      </p:sp>
      <p:sp>
        <p:nvSpPr>
          <p:cNvPr id="3" name="コンテンツ プレースホルダー 2">
            <a:extLst>
              <a:ext uri="{FF2B5EF4-FFF2-40B4-BE49-F238E27FC236}">
                <a16:creationId xmlns:a16="http://schemas.microsoft.com/office/drawing/2014/main" id="{8BAD633E-AA1D-41B7-946B-CECAABD3486B}"/>
              </a:ext>
            </a:extLst>
          </p:cNvPr>
          <p:cNvSpPr>
            <a:spLocks noGrp="1"/>
          </p:cNvSpPr>
          <p:nvPr>
            <p:ph idx="1"/>
          </p:nvPr>
        </p:nvSpPr>
        <p:spPr>
          <a:xfrm>
            <a:off x="4211340" y="987426"/>
            <a:ext cx="5014913" cy="4873625"/>
          </a:xfrm>
        </p:spPr>
        <p:txBody>
          <a:bodyPr/>
          <a:lstStyle>
            <a:lvl1pPr>
              <a:defRPr sz="2600"/>
            </a:lvl1pPr>
            <a:lvl2pPr>
              <a:defRPr sz="2275"/>
            </a:lvl2pPr>
            <a:lvl3pPr>
              <a:defRPr sz="1950"/>
            </a:lvl3pPr>
            <a:lvl4pPr>
              <a:defRPr sz="1625"/>
            </a:lvl4pPr>
            <a:lvl5pPr>
              <a:defRPr sz="1625"/>
            </a:lvl5pPr>
            <a:lvl6pPr>
              <a:defRPr sz="1625"/>
            </a:lvl6pPr>
            <a:lvl7pPr>
              <a:defRPr sz="1625"/>
            </a:lvl7pPr>
            <a:lvl8pPr>
              <a:defRPr sz="1625"/>
            </a:lvl8pPr>
            <a:lvl9pPr>
              <a:defRPr sz="1625"/>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テキスト プレースホルダー 3">
            <a:extLst>
              <a:ext uri="{FF2B5EF4-FFF2-40B4-BE49-F238E27FC236}">
                <a16:creationId xmlns:a16="http://schemas.microsoft.com/office/drawing/2014/main" id="{62252E76-36A6-42C3-9394-29E1E4395375}"/>
              </a:ext>
            </a:extLst>
          </p:cNvPr>
          <p:cNvSpPr>
            <a:spLocks noGrp="1"/>
          </p:cNvSpPr>
          <p:nvPr>
            <p:ph type="body" sz="half" idx="2"/>
          </p:nvPr>
        </p:nvSpPr>
        <p:spPr>
          <a:xfrm>
            <a:off x="682328" y="2057400"/>
            <a:ext cx="3194943" cy="3811588"/>
          </a:xfrm>
        </p:spPr>
        <p:txBody>
          <a:bodyPr/>
          <a:lstStyle>
            <a:lvl1pPr marL="0" indent="0">
              <a:buNone/>
              <a:defRPr sz="1300"/>
            </a:lvl1pPr>
            <a:lvl2pPr marL="371475" indent="0">
              <a:buNone/>
              <a:defRPr sz="1138"/>
            </a:lvl2pPr>
            <a:lvl3pPr marL="742950" indent="0">
              <a:buNone/>
              <a:defRPr sz="975"/>
            </a:lvl3pPr>
            <a:lvl4pPr marL="1114425" indent="0">
              <a:buNone/>
              <a:defRPr sz="813"/>
            </a:lvl4pPr>
            <a:lvl5pPr marL="1485900" indent="0">
              <a:buNone/>
              <a:defRPr sz="813"/>
            </a:lvl5pPr>
            <a:lvl6pPr marL="1857375" indent="0">
              <a:buNone/>
              <a:defRPr sz="813"/>
            </a:lvl6pPr>
            <a:lvl7pPr marL="2228850" indent="0">
              <a:buNone/>
              <a:defRPr sz="813"/>
            </a:lvl7pPr>
            <a:lvl8pPr marL="2600325" indent="0">
              <a:buNone/>
              <a:defRPr sz="813"/>
            </a:lvl8pPr>
            <a:lvl9pPr marL="2971800" indent="0">
              <a:buNone/>
              <a:defRPr sz="813"/>
            </a:lvl9pPr>
          </a:lstStyle>
          <a:p>
            <a:pPr lvl="0"/>
            <a:r>
              <a:rPr kumimoji="1" lang="ja-JP" altLang="en-US"/>
              <a:t>マスター テキストの書式設定</a:t>
            </a:r>
          </a:p>
        </p:txBody>
      </p:sp>
      <p:sp>
        <p:nvSpPr>
          <p:cNvPr id="5" name="日付プレースホルダー 4">
            <a:extLst>
              <a:ext uri="{FF2B5EF4-FFF2-40B4-BE49-F238E27FC236}">
                <a16:creationId xmlns:a16="http://schemas.microsoft.com/office/drawing/2014/main" id="{611C2F51-CF30-4584-A91C-6202B2F5567B}"/>
              </a:ext>
            </a:extLst>
          </p:cNvPr>
          <p:cNvSpPr>
            <a:spLocks noGrp="1"/>
          </p:cNvSpPr>
          <p:nvPr>
            <p:ph type="dt" sz="half" idx="10"/>
          </p:nvPr>
        </p:nvSpPr>
        <p:spPr/>
        <p:txBody>
          <a:bodyPr/>
          <a:lstStyle/>
          <a:p>
            <a:fld id="{4B6F3B66-57A2-4C5C-B8B1-623969219FD1}" type="datetime1">
              <a:rPr kumimoji="1" lang="ja-JP" altLang="en-US" smtClean="0"/>
              <a:t>2024/4/4</a:t>
            </a:fld>
            <a:endParaRPr kumimoji="1" lang="ja-JP" altLang="en-US"/>
          </a:p>
        </p:txBody>
      </p:sp>
      <p:sp>
        <p:nvSpPr>
          <p:cNvPr id="6" name="フッター プレースホルダー 5">
            <a:extLst>
              <a:ext uri="{FF2B5EF4-FFF2-40B4-BE49-F238E27FC236}">
                <a16:creationId xmlns:a16="http://schemas.microsoft.com/office/drawing/2014/main" id="{0AC8AB82-E414-4D71-AEA9-DAE1C085C0A8}"/>
              </a:ext>
            </a:extLst>
          </p:cNvPr>
          <p:cNvSpPr>
            <a:spLocks noGrp="1"/>
          </p:cNvSpPr>
          <p:nvPr>
            <p:ph type="ftr" sz="quarter" idx="11"/>
          </p:nvPr>
        </p:nvSpPr>
        <p:spPr/>
        <p:txBody>
          <a:bodyPr/>
          <a:lstStyle/>
          <a:p>
            <a:endParaRPr kumimoji="1" lang="ja-JP" altLang="en-US"/>
          </a:p>
        </p:txBody>
      </p:sp>
      <p:sp>
        <p:nvSpPr>
          <p:cNvPr id="7" name="スライド番号プレースホルダー 6">
            <a:extLst>
              <a:ext uri="{FF2B5EF4-FFF2-40B4-BE49-F238E27FC236}">
                <a16:creationId xmlns:a16="http://schemas.microsoft.com/office/drawing/2014/main" id="{7187466A-865F-46CF-B2AD-E3C47F9924D1}"/>
              </a:ext>
            </a:extLst>
          </p:cNvPr>
          <p:cNvSpPr>
            <a:spLocks noGrp="1"/>
          </p:cNvSpPr>
          <p:nvPr>
            <p:ph type="sldNum" sz="quarter" idx="12"/>
          </p:nvPr>
        </p:nvSpPr>
        <p:spPr/>
        <p:txBody>
          <a:bodyPr/>
          <a:lstStyle/>
          <a:p>
            <a:fld id="{8EFCC36A-ABC2-4722-A204-0B67289EFEB5}" type="slidenum">
              <a:rPr kumimoji="1" lang="ja-JP" altLang="en-US" smtClean="0"/>
              <a:t>‹#›</a:t>
            </a:fld>
            <a:endParaRPr kumimoji="1" lang="ja-JP" altLang="en-US"/>
          </a:p>
        </p:txBody>
      </p:sp>
    </p:spTree>
    <p:extLst>
      <p:ext uri="{BB962C8B-B14F-4D97-AF65-F5344CB8AC3E}">
        <p14:creationId xmlns:p14="http://schemas.microsoft.com/office/powerpoint/2010/main" val="2330586464"/>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CCD2C286-CCCA-4A59-9968-38F415AC9ADF}"/>
              </a:ext>
            </a:extLst>
          </p:cNvPr>
          <p:cNvSpPr>
            <a:spLocks noGrp="1"/>
          </p:cNvSpPr>
          <p:nvPr>
            <p:ph type="title"/>
          </p:nvPr>
        </p:nvSpPr>
        <p:spPr>
          <a:xfrm>
            <a:off x="682328" y="457200"/>
            <a:ext cx="3194943" cy="1600200"/>
          </a:xfrm>
        </p:spPr>
        <p:txBody>
          <a:bodyPr anchor="b"/>
          <a:lstStyle>
            <a:lvl1pPr>
              <a:defRPr sz="2600"/>
            </a:lvl1pPr>
          </a:lstStyle>
          <a:p>
            <a:r>
              <a:rPr kumimoji="1" lang="ja-JP" altLang="en-US"/>
              <a:t>マスター タイトルの書式設定</a:t>
            </a:r>
          </a:p>
        </p:txBody>
      </p:sp>
      <p:sp>
        <p:nvSpPr>
          <p:cNvPr id="3" name="図プレースホルダー 2">
            <a:extLst>
              <a:ext uri="{FF2B5EF4-FFF2-40B4-BE49-F238E27FC236}">
                <a16:creationId xmlns:a16="http://schemas.microsoft.com/office/drawing/2014/main" id="{50A1F7C9-4C4C-40B9-8D22-2998A6FA1482}"/>
              </a:ext>
            </a:extLst>
          </p:cNvPr>
          <p:cNvSpPr>
            <a:spLocks noGrp="1"/>
          </p:cNvSpPr>
          <p:nvPr>
            <p:ph type="pic" idx="1"/>
          </p:nvPr>
        </p:nvSpPr>
        <p:spPr>
          <a:xfrm>
            <a:off x="4211340" y="987426"/>
            <a:ext cx="5014913" cy="4873625"/>
          </a:xfrm>
        </p:spPr>
        <p:txBody>
          <a:bodyPr/>
          <a:lstStyle>
            <a:lvl1pPr marL="0" indent="0">
              <a:buNone/>
              <a:defRPr sz="2600"/>
            </a:lvl1pPr>
            <a:lvl2pPr marL="371475" indent="0">
              <a:buNone/>
              <a:defRPr sz="2275"/>
            </a:lvl2pPr>
            <a:lvl3pPr marL="742950" indent="0">
              <a:buNone/>
              <a:defRPr sz="1950"/>
            </a:lvl3pPr>
            <a:lvl4pPr marL="1114425" indent="0">
              <a:buNone/>
              <a:defRPr sz="1625"/>
            </a:lvl4pPr>
            <a:lvl5pPr marL="1485900" indent="0">
              <a:buNone/>
              <a:defRPr sz="1625"/>
            </a:lvl5pPr>
            <a:lvl6pPr marL="1857375" indent="0">
              <a:buNone/>
              <a:defRPr sz="1625"/>
            </a:lvl6pPr>
            <a:lvl7pPr marL="2228850" indent="0">
              <a:buNone/>
              <a:defRPr sz="1625"/>
            </a:lvl7pPr>
            <a:lvl8pPr marL="2600325" indent="0">
              <a:buNone/>
              <a:defRPr sz="1625"/>
            </a:lvl8pPr>
            <a:lvl9pPr marL="2971800" indent="0">
              <a:buNone/>
              <a:defRPr sz="1625"/>
            </a:lvl9pPr>
          </a:lstStyle>
          <a:p>
            <a:endParaRPr kumimoji="1" lang="ja-JP" altLang="en-US"/>
          </a:p>
        </p:txBody>
      </p:sp>
      <p:sp>
        <p:nvSpPr>
          <p:cNvPr id="4" name="テキスト プレースホルダー 3">
            <a:extLst>
              <a:ext uri="{FF2B5EF4-FFF2-40B4-BE49-F238E27FC236}">
                <a16:creationId xmlns:a16="http://schemas.microsoft.com/office/drawing/2014/main" id="{6792C824-F355-49E3-AA03-E9FDD4CC6EBB}"/>
              </a:ext>
            </a:extLst>
          </p:cNvPr>
          <p:cNvSpPr>
            <a:spLocks noGrp="1"/>
          </p:cNvSpPr>
          <p:nvPr>
            <p:ph type="body" sz="half" idx="2"/>
          </p:nvPr>
        </p:nvSpPr>
        <p:spPr>
          <a:xfrm>
            <a:off x="682328" y="2057400"/>
            <a:ext cx="3194943" cy="3811588"/>
          </a:xfrm>
        </p:spPr>
        <p:txBody>
          <a:bodyPr/>
          <a:lstStyle>
            <a:lvl1pPr marL="0" indent="0">
              <a:buNone/>
              <a:defRPr sz="1300"/>
            </a:lvl1pPr>
            <a:lvl2pPr marL="371475" indent="0">
              <a:buNone/>
              <a:defRPr sz="1138"/>
            </a:lvl2pPr>
            <a:lvl3pPr marL="742950" indent="0">
              <a:buNone/>
              <a:defRPr sz="975"/>
            </a:lvl3pPr>
            <a:lvl4pPr marL="1114425" indent="0">
              <a:buNone/>
              <a:defRPr sz="813"/>
            </a:lvl4pPr>
            <a:lvl5pPr marL="1485900" indent="0">
              <a:buNone/>
              <a:defRPr sz="813"/>
            </a:lvl5pPr>
            <a:lvl6pPr marL="1857375" indent="0">
              <a:buNone/>
              <a:defRPr sz="813"/>
            </a:lvl6pPr>
            <a:lvl7pPr marL="2228850" indent="0">
              <a:buNone/>
              <a:defRPr sz="813"/>
            </a:lvl7pPr>
            <a:lvl8pPr marL="2600325" indent="0">
              <a:buNone/>
              <a:defRPr sz="813"/>
            </a:lvl8pPr>
            <a:lvl9pPr marL="2971800" indent="0">
              <a:buNone/>
              <a:defRPr sz="813"/>
            </a:lvl9pPr>
          </a:lstStyle>
          <a:p>
            <a:pPr lvl="0"/>
            <a:r>
              <a:rPr kumimoji="1" lang="ja-JP" altLang="en-US"/>
              <a:t>マスター テキストの書式設定</a:t>
            </a:r>
          </a:p>
        </p:txBody>
      </p:sp>
      <p:sp>
        <p:nvSpPr>
          <p:cNvPr id="5" name="日付プレースホルダー 4">
            <a:extLst>
              <a:ext uri="{FF2B5EF4-FFF2-40B4-BE49-F238E27FC236}">
                <a16:creationId xmlns:a16="http://schemas.microsoft.com/office/drawing/2014/main" id="{2D8AD6C5-33E0-4B70-B1D5-9899E7417C62}"/>
              </a:ext>
            </a:extLst>
          </p:cNvPr>
          <p:cNvSpPr>
            <a:spLocks noGrp="1"/>
          </p:cNvSpPr>
          <p:nvPr>
            <p:ph type="dt" sz="half" idx="10"/>
          </p:nvPr>
        </p:nvSpPr>
        <p:spPr/>
        <p:txBody>
          <a:bodyPr/>
          <a:lstStyle/>
          <a:p>
            <a:fld id="{5257D75E-0753-489B-A422-CCEE878162A7}" type="datetime1">
              <a:rPr kumimoji="1" lang="ja-JP" altLang="en-US" smtClean="0"/>
              <a:t>2024/4/4</a:t>
            </a:fld>
            <a:endParaRPr kumimoji="1" lang="ja-JP" altLang="en-US"/>
          </a:p>
        </p:txBody>
      </p:sp>
      <p:sp>
        <p:nvSpPr>
          <p:cNvPr id="6" name="フッター プレースホルダー 5">
            <a:extLst>
              <a:ext uri="{FF2B5EF4-FFF2-40B4-BE49-F238E27FC236}">
                <a16:creationId xmlns:a16="http://schemas.microsoft.com/office/drawing/2014/main" id="{B8E37F9D-DD33-495B-85B1-EFD61DDAAE42}"/>
              </a:ext>
            </a:extLst>
          </p:cNvPr>
          <p:cNvSpPr>
            <a:spLocks noGrp="1"/>
          </p:cNvSpPr>
          <p:nvPr>
            <p:ph type="ftr" sz="quarter" idx="11"/>
          </p:nvPr>
        </p:nvSpPr>
        <p:spPr/>
        <p:txBody>
          <a:bodyPr/>
          <a:lstStyle/>
          <a:p>
            <a:endParaRPr kumimoji="1" lang="ja-JP" altLang="en-US"/>
          </a:p>
        </p:txBody>
      </p:sp>
      <p:sp>
        <p:nvSpPr>
          <p:cNvPr id="7" name="スライド番号プレースホルダー 6">
            <a:extLst>
              <a:ext uri="{FF2B5EF4-FFF2-40B4-BE49-F238E27FC236}">
                <a16:creationId xmlns:a16="http://schemas.microsoft.com/office/drawing/2014/main" id="{B3B5D207-D0AA-4964-9BFF-2FA7A37B10AC}"/>
              </a:ext>
            </a:extLst>
          </p:cNvPr>
          <p:cNvSpPr>
            <a:spLocks noGrp="1"/>
          </p:cNvSpPr>
          <p:nvPr>
            <p:ph type="sldNum" sz="quarter" idx="12"/>
          </p:nvPr>
        </p:nvSpPr>
        <p:spPr/>
        <p:txBody>
          <a:bodyPr/>
          <a:lstStyle/>
          <a:p>
            <a:fld id="{8EFCC36A-ABC2-4722-A204-0B67289EFEB5}" type="slidenum">
              <a:rPr kumimoji="1" lang="ja-JP" altLang="en-US" smtClean="0"/>
              <a:t>‹#›</a:t>
            </a:fld>
            <a:endParaRPr kumimoji="1" lang="ja-JP" altLang="en-US"/>
          </a:p>
        </p:txBody>
      </p:sp>
    </p:spTree>
    <p:extLst>
      <p:ext uri="{BB962C8B-B14F-4D97-AF65-F5344CB8AC3E}">
        <p14:creationId xmlns:p14="http://schemas.microsoft.com/office/powerpoint/2010/main" val="1440635947"/>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type="vertTx" preserve="1">
  <p:cSld name="タイトルと縦書きテキスト">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DFB41E5F-F0EF-4888-9FB1-7AD959C84DB8}"/>
              </a:ext>
            </a:extLst>
          </p:cNvPr>
          <p:cNvSpPr>
            <a:spLocks noGrp="1"/>
          </p:cNvSpPr>
          <p:nvPr>
            <p:ph type="title"/>
          </p:nvPr>
        </p:nvSpPr>
        <p:spPr/>
        <p:txBody>
          <a:bodyPr/>
          <a:lstStyle/>
          <a:p>
            <a:r>
              <a:rPr kumimoji="1" lang="ja-JP" altLang="en-US"/>
              <a:t>マスター タイトルの書式設定</a:t>
            </a:r>
          </a:p>
        </p:txBody>
      </p:sp>
      <p:sp>
        <p:nvSpPr>
          <p:cNvPr id="3" name="縦書きテキスト プレースホルダー 2">
            <a:extLst>
              <a:ext uri="{FF2B5EF4-FFF2-40B4-BE49-F238E27FC236}">
                <a16:creationId xmlns:a16="http://schemas.microsoft.com/office/drawing/2014/main" id="{B380F140-0001-42CB-ACB2-0FCFD746FC8D}"/>
              </a:ext>
            </a:extLst>
          </p:cNvPr>
          <p:cNvSpPr>
            <a:spLocks noGrp="1"/>
          </p:cNvSpPr>
          <p:nvPr>
            <p:ph type="body" orient="vert" idx="1"/>
          </p:nvPr>
        </p:nvSpPr>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61592D88-A9B7-4F4A-ADFB-E77FAF35DBEE}"/>
              </a:ext>
            </a:extLst>
          </p:cNvPr>
          <p:cNvSpPr>
            <a:spLocks noGrp="1"/>
          </p:cNvSpPr>
          <p:nvPr>
            <p:ph type="dt" sz="half" idx="10"/>
          </p:nvPr>
        </p:nvSpPr>
        <p:spPr/>
        <p:txBody>
          <a:bodyPr/>
          <a:lstStyle/>
          <a:p>
            <a:fld id="{B0724A60-56BB-4B17-BF35-D2D46DB50834}" type="datetime1">
              <a:rPr kumimoji="1" lang="ja-JP" altLang="en-US" smtClean="0"/>
              <a:t>2024/4/4</a:t>
            </a:fld>
            <a:endParaRPr kumimoji="1" lang="ja-JP" altLang="en-US"/>
          </a:p>
        </p:txBody>
      </p:sp>
      <p:sp>
        <p:nvSpPr>
          <p:cNvPr id="5" name="フッター プレースホルダー 4">
            <a:extLst>
              <a:ext uri="{FF2B5EF4-FFF2-40B4-BE49-F238E27FC236}">
                <a16:creationId xmlns:a16="http://schemas.microsoft.com/office/drawing/2014/main" id="{AF184739-7BBB-4F91-A46F-FC4BD48294DD}"/>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6E49EE89-C58A-42F8-8677-104822B05307}"/>
              </a:ext>
            </a:extLst>
          </p:cNvPr>
          <p:cNvSpPr>
            <a:spLocks noGrp="1"/>
          </p:cNvSpPr>
          <p:nvPr>
            <p:ph type="sldNum" sz="quarter" idx="12"/>
          </p:nvPr>
        </p:nvSpPr>
        <p:spPr/>
        <p:txBody>
          <a:bodyPr/>
          <a:lstStyle/>
          <a:p>
            <a:fld id="{8EFCC36A-ABC2-4722-A204-0B67289EFEB5}" type="slidenum">
              <a:rPr kumimoji="1" lang="ja-JP" altLang="en-US" smtClean="0"/>
              <a:t>‹#›</a:t>
            </a:fld>
            <a:endParaRPr kumimoji="1" lang="ja-JP" altLang="en-US"/>
          </a:p>
        </p:txBody>
      </p:sp>
    </p:spTree>
    <p:extLst>
      <p:ext uri="{BB962C8B-B14F-4D97-AF65-F5344CB8AC3E}">
        <p14:creationId xmlns:p14="http://schemas.microsoft.com/office/powerpoint/2010/main" val="2103972156"/>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縦書きタイトル 1">
            <a:extLst>
              <a:ext uri="{FF2B5EF4-FFF2-40B4-BE49-F238E27FC236}">
                <a16:creationId xmlns:a16="http://schemas.microsoft.com/office/drawing/2014/main" id="{430E8558-030E-488E-87F0-AF49F73B16E3}"/>
              </a:ext>
            </a:extLst>
          </p:cNvPr>
          <p:cNvSpPr>
            <a:spLocks noGrp="1"/>
          </p:cNvSpPr>
          <p:nvPr>
            <p:ph type="title" orient="vert"/>
          </p:nvPr>
        </p:nvSpPr>
        <p:spPr>
          <a:xfrm>
            <a:off x="7088981" y="365125"/>
            <a:ext cx="2135981" cy="5811838"/>
          </a:xfrm>
        </p:spPr>
        <p:txBody>
          <a:bodyPr vert="eaVert"/>
          <a:lstStyle/>
          <a:p>
            <a:r>
              <a:rPr kumimoji="1" lang="ja-JP" altLang="en-US"/>
              <a:t>マスター タイトルの書式設定</a:t>
            </a:r>
          </a:p>
        </p:txBody>
      </p:sp>
      <p:sp>
        <p:nvSpPr>
          <p:cNvPr id="3" name="縦書きテキスト プレースホルダー 2">
            <a:extLst>
              <a:ext uri="{FF2B5EF4-FFF2-40B4-BE49-F238E27FC236}">
                <a16:creationId xmlns:a16="http://schemas.microsoft.com/office/drawing/2014/main" id="{6B0E6242-06B1-4B16-8147-E9CE908FF850}"/>
              </a:ext>
            </a:extLst>
          </p:cNvPr>
          <p:cNvSpPr>
            <a:spLocks noGrp="1"/>
          </p:cNvSpPr>
          <p:nvPr>
            <p:ph type="body" orient="vert" idx="1"/>
          </p:nvPr>
        </p:nvSpPr>
        <p:spPr>
          <a:xfrm>
            <a:off x="681037" y="365125"/>
            <a:ext cx="6284119" cy="5811838"/>
          </a:xfrm>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654E32D8-9A7D-44A2-AFA8-CE0C49141261}"/>
              </a:ext>
            </a:extLst>
          </p:cNvPr>
          <p:cNvSpPr>
            <a:spLocks noGrp="1"/>
          </p:cNvSpPr>
          <p:nvPr>
            <p:ph type="dt" sz="half" idx="10"/>
          </p:nvPr>
        </p:nvSpPr>
        <p:spPr/>
        <p:txBody>
          <a:bodyPr/>
          <a:lstStyle/>
          <a:p>
            <a:fld id="{6A8FDBBB-AF7E-449F-8581-B20367E73611}" type="datetime1">
              <a:rPr kumimoji="1" lang="ja-JP" altLang="en-US" smtClean="0"/>
              <a:t>2024/4/4</a:t>
            </a:fld>
            <a:endParaRPr kumimoji="1" lang="ja-JP" altLang="en-US"/>
          </a:p>
        </p:txBody>
      </p:sp>
      <p:sp>
        <p:nvSpPr>
          <p:cNvPr id="5" name="フッター プレースホルダー 4">
            <a:extLst>
              <a:ext uri="{FF2B5EF4-FFF2-40B4-BE49-F238E27FC236}">
                <a16:creationId xmlns:a16="http://schemas.microsoft.com/office/drawing/2014/main" id="{9BD255B1-8030-48A5-B00B-D4A1C174976B}"/>
              </a:ext>
            </a:extLst>
          </p:cNvPr>
          <p:cNvSpPr>
            <a:spLocks noGrp="1"/>
          </p:cNvSpPr>
          <p:nvPr>
            <p:ph type="ftr" sz="quarter" idx="11"/>
          </p:nvPr>
        </p:nvSpPr>
        <p:spPr/>
        <p:txBody>
          <a:bodyPr/>
          <a:lstStyle/>
          <a:p>
            <a:endParaRPr kumimoji="1" lang="ja-JP" altLang="en-US"/>
          </a:p>
        </p:txBody>
      </p:sp>
      <p:sp>
        <p:nvSpPr>
          <p:cNvPr id="6" name="スライド番号プレースホルダー 5">
            <a:extLst>
              <a:ext uri="{FF2B5EF4-FFF2-40B4-BE49-F238E27FC236}">
                <a16:creationId xmlns:a16="http://schemas.microsoft.com/office/drawing/2014/main" id="{E1EEC54F-F358-4183-9A57-41EBCEFEC1B0}"/>
              </a:ext>
            </a:extLst>
          </p:cNvPr>
          <p:cNvSpPr>
            <a:spLocks noGrp="1"/>
          </p:cNvSpPr>
          <p:nvPr>
            <p:ph type="sldNum" sz="quarter" idx="12"/>
          </p:nvPr>
        </p:nvSpPr>
        <p:spPr/>
        <p:txBody>
          <a:bodyPr/>
          <a:lstStyle/>
          <a:p>
            <a:fld id="{8EFCC36A-ABC2-4722-A204-0B67289EFEB5}" type="slidenum">
              <a:rPr kumimoji="1" lang="ja-JP" altLang="en-US" smtClean="0"/>
              <a:t>‹#›</a:t>
            </a:fld>
            <a:endParaRPr kumimoji="1" lang="ja-JP" altLang="en-US"/>
          </a:p>
        </p:txBody>
      </p:sp>
    </p:spTree>
    <p:extLst>
      <p:ext uri="{BB962C8B-B14F-4D97-AF65-F5344CB8AC3E}">
        <p14:creationId xmlns:p14="http://schemas.microsoft.com/office/powerpoint/2010/main" val="532685254"/>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type="objOnly">
  <p:cSld name="コンテンツ">
    <p:spTree>
      <p:nvGrpSpPr>
        <p:cNvPr id="1" name=""/>
        <p:cNvGrpSpPr/>
        <p:nvPr/>
      </p:nvGrpSpPr>
      <p:grpSpPr>
        <a:xfrm>
          <a:off x="0" y="0"/>
          <a:ext cx="0" cy="0"/>
          <a:chOff x="0" y="0"/>
          <a:chExt cx="0" cy="0"/>
        </a:xfrm>
      </p:grpSpPr>
      <p:sp>
        <p:nvSpPr>
          <p:cNvPr id="2" name="コンテンツ プレースホルダー 1"/>
          <p:cNvSpPr>
            <a:spLocks noGrp="1"/>
          </p:cNvSpPr>
          <p:nvPr>
            <p:ph/>
          </p:nvPr>
        </p:nvSpPr>
        <p:spPr>
          <a:xfrm>
            <a:off x="495300" y="274645"/>
            <a:ext cx="8915400" cy="5851525"/>
          </a:xfrm>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3" name="Rectangle 5"/>
          <p:cNvSpPr>
            <a:spLocks noGrp="1" noChangeArrowheads="1"/>
          </p:cNvSpPr>
          <p:nvPr>
            <p:ph type="ftr" sz="quarter" idx="10"/>
          </p:nvPr>
        </p:nvSpPr>
        <p:spPr>
          <a:ln/>
        </p:spPr>
        <p:txBody>
          <a:bodyPr/>
          <a:lstStyle>
            <a:lvl1pPr>
              <a:defRPr/>
            </a:lvl1pPr>
          </a:lstStyle>
          <a:p>
            <a:pPr>
              <a:defRPr/>
            </a:pPr>
            <a:endParaRPr lang="ja-JP" altLang="en-US" dirty="0"/>
          </a:p>
        </p:txBody>
      </p:sp>
      <p:sp>
        <p:nvSpPr>
          <p:cNvPr id="4" name="Rectangle 8"/>
          <p:cNvSpPr>
            <a:spLocks noGrp="1" noChangeArrowheads="1"/>
          </p:cNvSpPr>
          <p:nvPr>
            <p:ph type="sldNum" sz="quarter" idx="11"/>
          </p:nvPr>
        </p:nvSpPr>
        <p:spPr>
          <a:ln/>
        </p:spPr>
        <p:txBody>
          <a:bodyPr/>
          <a:lstStyle>
            <a:lvl1pPr>
              <a:defRPr/>
            </a:lvl1pPr>
          </a:lstStyle>
          <a:p>
            <a:pPr>
              <a:defRPr/>
            </a:pPr>
            <a:fld id="{DB9B16D7-0B03-48A3-B37C-9518F1A6CF20}" type="slidenum">
              <a:rPr lang="en-US" altLang="ja-JP"/>
              <a:pPr>
                <a:defRPr/>
              </a:pPr>
              <a:t>‹#›</a:t>
            </a:fld>
            <a:endParaRPr lang="en-US" altLang="ja-JP" dirty="0"/>
          </a:p>
        </p:txBody>
      </p:sp>
    </p:spTree>
    <p:extLst>
      <p:ext uri="{BB962C8B-B14F-4D97-AF65-F5344CB8AC3E}">
        <p14:creationId xmlns:p14="http://schemas.microsoft.com/office/powerpoint/2010/main" val="2595530512"/>
      </p:ext>
    </p:extLst>
  </p:cSld>
  <p:clrMapOvr>
    <a:masterClrMapping/>
  </p:clrMapOvr>
  <mc:AlternateContent xmlns:mc="http://schemas.openxmlformats.org/markup-compatibility/2006" xmlns:p14="http://schemas.microsoft.com/office/powerpoint/2010/main">
    <mc:Choice Requires="p14">
      <p:transition spd="slow" p14:dur="1500">
        <p14:prism/>
      </p:transition>
    </mc:Choice>
    <mc:Fallback xmlns="">
      <p:transition spd="slow">
        <p:fade/>
      </p:transition>
    </mc:Fallback>
  </mc:AlternateContent>
</p:sldLayout>
</file>

<file path=ppt/slideLayouts/slideLayout138.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Title 1"/>
          <p:cNvSpPr>
            <a:spLocks noGrp="1"/>
          </p:cNvSpPr>
          <p:nvPr>
            <p:ph type="ctrTitle"/>
          </p:nvPr>
        </p:nvSpPr>
        <p:spPr>
          <a:xfrm>
            <a:off x="742950" y="1122363"/>
            <a:ext cx="8420100" cy="2387600"/>
          </a:xfrm>
        </p:spPr>
        <p:txBody>
          <a:bodyPr anchor="b"/>
          <a:lstStyle>
            <a:lvl1pPr algn="ctr">
              <a:defRPr sz="6000"/>
            </a:lvl1pPr>
          </a:lstStyle>
          <a:p>
            <a:r>
              <a:rPr lang="ja-JP" altLang="en-US"/>
              <a:t>マスター タイトルの書式設定</a:t>
            </a:r>
            <a:endParaRPr lang="en-US" dirty="0"/>
          </a:p>
        </p:txBody>
      </p:sp>
      <p:sp>
        <p:nvSpPr>
          <p:cNvPr id="3" name="Subtitle 2"/>
          <p:cNvSpPr>
            <a:spLocks noGrp="1"/>
          </p:cNvSpPr>
          <p:nvPr>
            <p:ph type="subTitle" idx="1"/>
          </p:nvPr>
        </p:nvSpPr>
        <p:spPr>
          <a:xfrm>
            <a:off x="1238250" y="3602038"/>
            <a:ext cx="74295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ja-JP" altLang="en-US"/>
              <a:t>マスター サブタイトルの書式設定</a:t>
            </a:r>
            <a:endParaRPr lang="en-US" dirty="0"/>
          </a:p>
        </p:txBody>
      </p:sp>
      <p:sp>
        <p:nvSpPr>
          <p:cNvPr id="4" name="Date Placeholder 3"/>
          <p:cNvSpPr>
            <a:spLocks noGrp="1"/>
          </p:cNvSpPr>
          <p:nvPr>
            <p:ph type="dt" sz="half" idx="10"/>
          </p:nvPr>
        </p:nvSpPr>
        <p:spPr/>
        <p:txBody>
          <a:bodyPr/>
          <a:lstStyle/>
          <a:p>
            <a:fld id="{82535604-B725-4A02-B7A8-96E8ACB1238F}" type="datetimeFigureOut">
              <a:rPr kumimoji="1" lang="ja-JP" altLang="en-US" smtClean="0"/>
              <a:t>2024/4/4</a:t>
            </a:fld>
            <a:endParaRPr kumimoji="1" lang="ja-JP" altLang="en-US"/>
          </a:p>
        </p:txBody>
      </p:sp>
      <p:sp>
        <p:nvSpPr>
          <p:cNvPr id="5" name="Footer Placeholder 4"/>
          <p:cNvSpPr>
            <a:spLocks noGrp="1"/>
          </p:cNvSpPr>
          <p:nvPr>
            <p:ph type="ftr" sz="quarter" idx="11"/>
          </p:nvPr>
        </p:nvSpPr>
        <p:spPr/>
        <p:txBody>
          <a:bodyPr/>
          <a:lstStyle/>
          <a:p>
            <a:endParaRPr kumimoji="1" lang="ja-JP" altLang="en-US"/>
          </a:p>
        </p:txBody>
      </p:sp>
      <p:sp>
        <p:nvSpPr>
          <p:cNvPr id="6" name="Slide Number Placeholder 5"/>
          <p:cNvSpPr>
            <a:spLocks noGrp="1"/>
          </p:cNvSpPr>
          <p:nvPr>
            <p:ph type="sldNum" sz="quarter" idx="12"/>
          </p:nvPr>
        </p:nvSpPr>
        <p:spPr/>
        <p:txBody>
          <a:bodyPr/>
          <a:lstStyle/>
          <a:p>
            <a:fld id="{C7E445ED-4092-4A8B-9C2C-68D0F14EEFE6}" type="slidenum">
              <a:rPr kumimoji="1" lang="ja-JP" altLang="en-US" smtClean="0"/>
              <a:t>‹#›</a:t>
            </a:fld>
            <a:endParaRPr kumimoji="1" lang="ja-JP" altLang="en-US"/>
          </a:p>
        </p:txBody>
      </p:sp>
    </p:spTree>
    <p:extLst>
      <p:ext uri="{BB962C8B-B14F-4D97-AF65-F5344CB8AC3E}">
        <p14:creationId xmlns:p14="http://schemas.microsoft.com/office/powerpoint/2010/main" val="3612910180"/>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ja-JP" altLang="en-US"/>
              <a:t>マスター タイトルの書式設定</a:t>
            </a:r>
            <a:endParaRPr lang="en-US" dirty="0"/>
          </a:p>
        </p:txBody>
      </p:sp>
      <p:sp>
        <p:nvSpPr>
          <p:cNvPr id="3" name="Content Placeholder 2"/>
          <p:cNvSpPr>
            <a:spLocks noGrp="1"/>
          </p:cNvSpPr>
          <p:nvPr>
            <p:ph idx="1"/>
          </p:nvPr>
        </p:nvSpPr>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Date Placeholder 3"/>
          <p:cNvSpPr>
            <a:spLocks noGrp="1"/>
          </p:cNvSpPr>
          <p:nvPr>
            <p:ph type="dt" sz="half" idx="10"/>
          </p:nvPr>
        </p:nvSpPr>
        <p:spPr/>
        <p:txBody>
          <a:bodyPr/>
          <a:lstStyle/>
          <a:p>
            <a:fld id="{82535604-B725-4A02-B7A8-96E8ACB1238F}" type="datetimeFigureOut">
              <a:rPr kumimoji="1" lang="ja-JP" altLang="en-US" smtClean="0"/>
              <a:t>2024/4/4</a:t>
            </a:fld>
            <a:endParaRPr kumimoji="1" lang="ja-JP" altLang="en-US"/>
          </a:p>
        </p:txBody>
      </p:sp>
      <p:sp>
        <p:nvSpPr>
          <p:cNvPr id="5" name="Footer Placeholder 4"/>
          <p:cNvSpPr>
            <a:spLocks noGrp="1"/>
          </p:cNvSpPr>
          <p:nvPr>
            <p:ph type="ftr" sz="quarter" idx="11"/>
          </p:nvPr>
        </p:nvSpPr>
        <p:spPr/>
        <p:txBody>
          <a:bodyPr/>
          <a:lstStyle/>
          <a:p>
            <a:endParaRPr kumimoji="1" lang="ja-JP" altLang="en-US"/>
          </a:p>
        </p:txBody>
      </p:sp>
      <p:sp>
        <p:nvSpPr>
          <p:cNvPr id="6" name="Slide Number Placeholder 5"/>
          <p:cNvSpPr>
            <a:spLocks noGrp="1"/>
          </p:cNvSpPr>
          <p:nvPr>
            <p:ph type="sldNum" sz="quarter" idx="12"/>
          </p:nvPr>
        </p:nvSpPr>
        <p:spPr/>
        <p:txBody>
          <a:bodyPr/>
          <a:lstStyle/>
          <a:p>
            <a:fld id="{C7E445ED-4092-4A8B-9C2C-68D0F14EEFE6}" type="slidenum">
              <a:rPr kumimoji="1" lang="ja-JP" altLang="en-US" smtClean="0"/>
              <a:t>‹#›</a:t>
            </a:fld>
            <a:endParaRPr kumimoji="1" lang="ja-JP" altLang="en-US"/>
          </a:p>
        </p:txBody>
      </p:sp>
    </p:spTree>
    <p:extLst>
      <p:ext uri="{BB962C8B-B14F-4D97-AF65-F5344CB8AC3E}">
        <p14:creationId xmlns:p14="http://schemas.microsoft.com/office/powerpoint/2010/main" val="425691082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2FB72FF4-E747-551F-6E13-D92A52B9C8EE}"/>
              </a:ext>
            </a:extLst>
          </p:cNvPr>
          <p:cNvSpPr>
            <a:spLocks noGrp="1"/>
          </p:cNvSpPr>
          <p:nvPr>
            <p:ph type="title"/>
          </p:nvPr>
        </p:nvSpPr>
        <p:spPr>
          <a:xfrm>
            <a:off x="675878" y="1709739"/>
            <a:ext cx="8543925" cy="2852737"/>
          </a:xfrm>
        </p:spPr>
        <p:txBody>
          <a:bodyPr anchor="b"/>
          <a:lstStyle>
            <a:lvl1pPr>
              <a:defRPr sz="4875"/>
            </a:lvl1pPr>
          </a:lstStyle>
          <a:p>
            <a:r>
              <a:rPr kumimoji="1" lang="ja-JP" altLang="en-US"/>
              <a:t>マスター タイトルの書式設定</a:t>
            </a:r>
          </a:p>
        </p:txBody>
      </p:sp>
      <p:sp>
        <p:nvSpPr>
          <p:cNvPr id="3" name="テキスト プレースホルダー 2">
            <a:extLst>
              <a:ext uri="{FF2B5EF4-FFF2-40B4-BE49-F238E27FC236}">
                <a16:creationId xmlns:a16="http://schemas.microsoft.com/office/drawing/2014/main" id="{EEB44C8B-8ED3-904C-EF94-4488A4418C81}"/>
              </a:ext>
            </a:extLst>
          </p:cNvPr>
          <p:cNvSpPr>
            <a:spLocks noGrp="1"/>
          </p:cNvSpPr>
          <p:nvPr>
            <p:ph type="body" idx="1"/>
          </p:nvPr>
        </p:nvSpPr>
        <p:spPr>
          <a:xfrm>
            <a:off x="675878" y="4589464"/>
            <a:ext cx="8543925" cy="1500187"/>
          </a:xfrm>
        </p:spPr>
        <p:txBody>
          <a:bodyPr/>
          <a:lstStyle>
            <a:lvl1pPr marL="0" indent="0">
              <a:buNone/>
              <a:defRPr sz="1950">
                <a:solidFill>
                  <a:schemeClr val="tx1">
                    <a:tint val="75000"/>
                  </a:schemeClr>
                </a:solidFill>
              </a:defRPr>
            </a:lvl1pPr>
            <a:lvl2pPr marL="371475" indent="0">
              <a:buNone/>
              <a:defRPr sz="1625">
                <a:solidFill>
                  <a:schemeClr val="tx1">
                    <a:tint val="75000"/>
                  </a:schemeClr>
                </a:solidFill>
              </a:defRPr>
            </a:lvl2pPr>
            <a:lvl3pPr marL="742950" indent="0">
              <a:buNone/>
              <a:defRPr sz="1463">
                <a:solidFill>
                  <a:schemeClr val="tx1">
                    <a:tint val="75000"/>
                  </a:schemeClr>
                </a:solidFill>
              </a:defRPr>
            </a:lvl3pPr>
            <a:lvl4pPr marL="1114425" indent="0">
              <a:buNone/>
              <a:defRPr sz="1300">
                <a:solidFill>
                  <a:schemeClr val="tx1">
                    <a:tint val="75000"/>
                  </a:schemeClr>
                </a:solidFill>
              </a:defRPr>
            </a:lvl4pPr>
            <a:lvl5pPr marL="1485900" indent="0">
              <a:buNone/>
              <a:defRPr sz="1300">
                <a:solidFill>
                  <a:schemeClr val="tx1">
                    <a:tint val="75000"/>
                  </a:schemeClr>
                </a:solidFill>
              </a:defRPr>
            </a:lvl5pPr>
            <a:lvl6pPr marL="1857375" indent="0">
              <a:buNone/>
              <a:defRPr sz="1300">
                <a:solidFill>
                  <a:schemeClr val="tx1">
                    <a:tint val="75000"/>
                  </a:schemeClr>
                </a:solidFill>
              </a:defRPr>
            </a:lvl6pPr>
            <a:lvl7pPr marL="2228850" indent="0">
              <a:buNone/>
              <a:defRPr sz="1300">
                <a:solidFill>
                  <a:schemeClr val="tx1">
                    <a:tint val="75000"/>
                  </a:schemeClr>
                </a:solidFill>
              </a:defRPr>
            </a:lvl7pPr>
            <a:lvl8pPr marL="2600325" indent="0">
              <a:buNone/>
              <a:defRPr sz="1300">
                <a:solidFill>
                  <a:schemeClr val="tx1">
                    <a:tint val="75000"/>
                  </a:schemeClr>
                </a:solidFill>
              </a:defRPr>
            </a:lvl8pPr>
            <a:lvl9pPr marL="2971800" indent="0">
              <a:buNone/>
              <a:defRPr sz="1300">
                <a:solidFill>
                  <a:schemeClr val="tx1">
                    <a:tint val="75000"/>
                  </a:schemeClr>
                </a:solidFill>
              </a:defRPr>
            </a:lvl9pPr>
          </a:lstStyle>
          <a:p>
            <a:pPr lvl="0"/>
            <a:r>
              <a:rPr kumimoji="1" lang="ja-JP" altLang="en-US"/>
              <a:t>マスター テキストの書式設定</a:t>
            </a:r>
          </a:p>
        </p:txBody>
      </p:sp>
      <p:sp>
        <p:nvSpPr>
          <p:cNvPr id="4" name="日付プレースホルダー 3">
            <a:extLst>
              <a:ext uri="{FF2B5EF4-FFF2-40B4-BE49-F238E27FC236}">
                <a16:creationId xmlns:a16="http://schemas.microsoft.com/office/drawing/2014/main" id="{B20DD212-00D8-ACFF-A7FA-625F12685D90}"/>
              </a:ext>
            </a:extLst>
          </p:cNvPr>
          <p:cNvSpPr>
            <a:spLocks noGrp="1"/>
          </p:cNvSpPr>
          <p:nvPr>
            <p:ph type="dt" sz="half" idx="10"/>
          </p:nvPr>
        </p:nvSpPr>
        <p:spPr/>
        <p:txBody>
          <a:bodyPr/>
          <a:lstStyle/>
          <a:p>
            <a:endParaRPr kumimoji="1" lang="ja-JP" altLang="en-US"/>
          </a:p>
        </p:txBody>
      </p:sp>
      <p:sp>
        <p:nvSpPr>
          <p:cNvPr id="5" name="フッター プレースホルダー 4">
            <a:extLst>
              <a:ext uri="{FF2B5EF4-FFF2-40B4-BE49-F238E27FC236}">
                <a16:creationId xmlns:a16="http://schemas.microsoft.com/office/drawing/2014/main" id="{C3AFD8EC-0EC3-F282-8104-87CE1F4CA9F9}"/>
              </a:ext>
            </a:extLst>
          </p:cNvPr>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2358819713"/>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Title 1"/>
          <p:cNvSpPr>
            <a:spLocks noGrp="1"/>
          </p:cNvSpPr>
          <p:nvPr>
            <p:ph type="title"/>
          </p:nvPr>
        </p:nvSpPr>
        <p:spPr>
          <a:xfrm>
            <a:off x="675879" y="1709740"/>
            <a:ext cx="8543925" cy="2852737"/>
          </a:xfrm>
        </p:spPr>
        <p:txBody>
          <a:bodyPr anchor="b"/>
          <a:lstStyle>
            <a:lvl1pPr>
              <a:defRPr sz="6000"/>
            </a:lvl1pPr>
          </a:lstStyle>
          <a:p>
            <a:r>
              <a:rPr lang="ja-JP" altLang="en-US"/>
              <a:t>マスター タイトルの書式設定</a:t>
            </a:r>
            <a:endParaRPr lang="en-US" dirty="0"/>
          </a:p>
        </p:txBody>
      </p:sp>
      <p:sp>
        <p:nvSpPr>
          <p:cNvPr id="3" name="Text Placeholder 2"/>
          <p:cNvSpPr>
            <a:spLocks noGrp="1"/>
          </p:cNvSpPr>
          <p:nvPr>
            <p:ph type="body" idx="1"/>
          </p:nvPr>
        </p:nvSpPr>
        <p:spPr>
          <a:xfrm>
            <a:off x="675879" y="4589465"/>
            <a:ext cx="8543925"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ja-JP" altLang="en-US"/>
              <a:t>マスター テキストの書式設定</a:t>
            </a:r>
          </a:p>
        </p:txBody>
      </p:sp>
      <p:sp>
        <p:nvSpPr>
          <p:cNvPr id="4" name="Date Placeholder 3"/>
          <p:cNvSpPr>
            <a:spLocks noGrp="1"/>
          </p:cNvSpPr>
          <p:nvPr>
            <p:ph type="dt" sz="half" idx="10"/>
          </p:nvPr>
        </p:nvSpPr>
        <p:spPr/>
        <p:txBody>
          <a:bodyPr/>
          <a:lstStyle/>
          <a:p>
            <a:fld id="{82535604-B725-4A02-B7A8-96E8ACB1238F}" type="datetimeFigureOut">
              <a:rPr kumimoji="1" lang="ja-JP" altLang="en-US" smtClean="0"/>
              <a:t>2024/4/4</a:t>
            </a:fld>
            <a:endParaRPr kumimoji="1" lang="ja-JP" altLang="en-US"/>
          </a:p>
        </p:txBody>
      </p:sp>
      <p:sp>
        <p:nvSpPr>
          <p:cNvPr id="5" name="Footer Placeholder 4"/>
          <p:cNvSpPr>
            <a:spLocks noGrp="1"/>
          </p:cNvSpPr>
          <p:nvPr>
            <p:ph type="ftr" sz="quarter" idx="11"/>
          </p:nvPr>
        </p:nvSpPr>
        <p:spPr/>
        <p:txBody>
          <a:bodyPr/>
          <a:lstStyle/>
          <a:p>
            <a:endParaRPr kumimoji="1" lang="ja-JP" altLang="en-US"/>
          </a:p>
        </p:txBody>
      </p:sp>
      <p:sp>
        <p:nvSpPr>
          <p:cNvPr id="6" name="Slide Number Placeholder 5"/>
          <p:cNvSpPr>
            <a:spLocks noGrp="1"/>
          </p:cNvSpPr>
          <p:nvPr>
            <p:ph type="sldNum" sz="quarter" idx="12"/>
          </p:nvPr>
        </p:nvSpPr>
        <p:spPr/>
        <p:txBody>
          <a:bodyPr/>
          <a:lstStyle/>
          <a:p>
            <a:fld id="{C7E445ED-4092-4A8B-9C2C-68D0F14EEFE6}" type="slidenum">
              <a:rPr kumimoji="1" lang="ja-JP" altLang="en-US" smtClean="0"/>
              <a:t>‹#›</a:t>
            </a:fld>
            <a:endParaRPr kumimoji="1" lang="ja-JP" altLang="en-US"/>
          </a:p>
        </p:txBody>
      </p:sp>
    </p:spTree>
    <p:extLst>
      <p:ext uri="{BB962C8B-B14F-4D97-AF65-F5344CB8AC3E}">
        <p14:creationId xmlns:p14="http://schemas.microsoft.com/office/powerpoint/2010/main" val="2363372533"/>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ja-JP" altLang="en-US"/>
              <a:t>マスター タイトルの書式設定</a:t>
            </a:r>
            <a:endParaRPr lang="en-US" dirty="0"/>
          </a:p>
        </p:txBody>
      </p:sp>
      <p:sp>
        <p:nvSpPr>
          <p:cNvPr id="3" name="Content Placeholder 2"/>
          <p:cNvSpPr>
            <a:spLocks noGrp="1"/>
          </p:cNvSpPr>
          <p:nvPr>
            <p:ph sz="half" idx="1"/>
          </p:nvPr>
        </p:nvSpPr>
        <p:spPr>
          <a:xfrm>
            <a:off x="681038" y="1825625"/>
            <a:ext cx="4210050" cy="4351338"/>
          </a:xfrm>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Content Placeholder 3"/>
          <p:cNvSpPr>
            <a:spLocks noGrp="1"/>
          </p:cNvSpPr>
          <p:nvPr>
            <p:ph sz="half" idx="2"/>
          </p:nvPr>
        </p:nvSpPr>
        <p:spPr>
          <a:xfrm>
            <a:off x="5014913" y="1825625"/>
            <a:ext cx="4210050" cy="4351338"/>
          </a:xfrm>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5" name="Date Placeholder 4"/>
          <p:cNvSpPr>
            <a:spLocks noGrp="1"/>
          </p:cNvSpPr>
          <p:nvPr>
            <p:ph type="dt" sz="half" idx="10"/>
          </p:nvPr>
        </p:nvSpPr>
        <p:spPr/>
        <p:txBody>
          <a:bodyPr/>
          <a:lstStyle/>
          <a:p>
            <a:fld id="{82535604-B725-4A02-B7A8-96E8ACB1238F}" type="datetimeFigureOut">
              <a:rPr kumimoji="1" lang="ja-JP" altLang="en-US" smtClean="0"/>
              <a:t>2024/4/4</a:t>
            </a:fld>
            <a:endParaRPr kumimoji="1" lang="ja-JP" altLang="en-US"/>
          </a:p>
        </p:txBody>
      </p:sp>
      <p:sp>
        <p:nvSpPr>
          <p:cNvPr id="6" name="Footer Placeholder 5"/>
          <p:cNvSpPr>
            <a:spLocks noGrp="1"/>
          </p:cNvSpPr>
          <p:nvPr>
            <p:ph type="ftr" sz="quarter" idx="11"/>
          </p:nvPr>
        </p:nvSpPr>
        <p:spPr/>
        <p:txBody>
          <a:bodyPr/>
          <a:lstStyle/>
          <a:p>
            <a:endParaRPr kumimoji="1" lang="ja-JP" altLang="en-US"/>
          </a:p>
        </p:txBody>
      </p:sp>
      <p:sp>
        <p:nvSpPr>
          <p:cNvPr id="7" name="Slide Number Placeholder 6"/>
          <p:cNvSpPr>
            <a:spLocks noGrp="1"/>
          </p:cNvSpPr>
          <p:nvPr>
            <p:ph type="sldNum" sz="quarter" idx="12"/>
          </p:nvPr>
        </p:nvSpPr>
        <p:spPr/>
        <p:txBody>
          <a:bodyPr/>
          <a:lstStyle/>
          <a:p>
            <a:fld id="{C7E445ED-4092-4A8B-9C2C-68D0F14EEFE6}" type="slidenum">
              <a:rPr kumimoji="1" lang="ja-JP" altLang="en-US" smtClean="0"/>
              <a:t>‹#›</a:t>
            </a:fld>
            <a:endParaRPr kumimoji="1" lang="ja-JP" altLang="en-US"/>
          </a:p>
        </p:txBody>
      </p:sp>
    </p:spTree>
    <p:extLst>
      <p:ext uri="{BB962C8B-B14F-4D97-AF65-F5344CB8AC3E}">
        <p14:creationId xmlns:p14="http://schemas.microsoft.com/office/powerpoint/2010/main" val="304662169"/>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Title 1"/>
          <p:cNvSpPr>
            <a:spLocks noGrp="1"/>
          </p:cNvSpPr>
          <p:nvPr>
            <p:ph type="title"/>
          </p:nvPr>
        </p:nvSpPr>
        <p:spPr>
          <a:xfrm>
            <a:off x="682328" y="365127"/>
            <a:ext cx="8543925" cy="1325563"/>
          </a:xfrm>
        </p:spPr>
        <p:txBody>
          <a:bodyPr/>
          <a:lstStyle/>
          <a:p>
            <a:r>
              <a:rPr lang="ja-JP" altLang="en-US"/>
              <a:t>マスター タイトルの書式設定</a:t>
            </a:r>
            <a:endParaRPr lang="en-US" dirty="0"/>
          </a:p>
        </p:txBody>
      </p:sp>
      <p:sp>
        <p:nvSpPr>
          <p:cNvPr id="3" name="Text Placeholder 2"/>
          <p:cNvSpPr>
            <a:spLocks noGrp="1"/>
          </p:cNvSpPr>
          <p:nvPr>
            <p:ph type="body" idx="1"/>
          </p:nvPr>
        </p:nvSpPr>
        <p:spPr>
          <a:xfrm>
            <a:off x="682329" y="1681163"/>
            <a:ext cx="4190702"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ja-JP" altLang="en-US"/>
              <a:t>マスター テキストの書式設定</a:t>
            </a:r>
          </a:p>
        </p:txBody>
      </p:sp>
      <p:sp>
        <p:nvSpPr>
          <p:cNvPr id="4" name="Content Placeholder 3"/>
          <p:cNvSpPr>
            <a:spLocks noGrp="1"/>
          </p:cNvSpPr>
          <p:nvPr>
            <p:ph sz="half" idx="2"/>
          </p:nvPr>
        </p:nvSpPr>
        <p:spPr>
          <a:xfrm>
            <a:off x="682329" y="2505075"/>
            <a:ext cx="4190702" cy="3684588"/>
          </a:xfrm>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5" name="Text Placeholder 4"/>
          <p:cNvSpPr>
            <a:spLocks noGrp="1"/>
          </p:cNvSpPr>
          <p:nvPr>
            <p:ph type="body" sz="quarter" idx="3"/>
          </p:nvPr>
        </p:nvSpPr>
        <p:spPr>
          <a:xfrm>
            <a:off x="5014913" y="1681163"/>
            <a:ext cx="4211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ja-JP" altLang="en-US"/>
              <a:t>マスター テキストの書式設定</a:t>
            </a:r>
          </a:p>
        </p:txBody>
      </p:sp>
      <p:sp>
        <p:nvSpPr>
          <p:cNvPr id="6" name="Content Placeholder 5"/>
          <p:cNvSpPr>
            <a:spLocks noGrp="1"/>
          </p:cNvSpPr>
          <p:nvPr>
            <p:ph sz="quarter" idx="4"/>
          </p:nvPr>
        </p:nvSpPr>
        <p:spPr>
          <a:xfrm>
            <a:off x="5014913" y="2505075"/>
            <a:ext cx="4211340" cy="3684588"/>
          </a:xfrm>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7" name="Date Placeholder 6"/>
          <p:cNvSpPr>
            <a:spLocks noGrp="1"/>
          </p:cNvSpPr>
          <p:nvPr>
            <p:ph type="dt" sz="half" idx="10"/>
          </p:nvPr>
        </p:nvSpPr>
        <p:spPr/>
        <p:txBody>
          <a:bodyPr/>
          <a:lstStyle/>
          <a:p>
            <a:fld id="{82535604-B725-4A02-B7A8-96E8ACB1238F}" type="datetimeFigureOut">
              <a:rPr kumimoji="1" lang="ja-JP" altLang="en-US" smtClean="0"/>
              <a:t>2024/4/4</a:t>
            </a:fld>
            <a:endParaRPr kumimoji="1" lang="ja-JP" altLang="en-US"/>
          </a:p>
        </p:txBody>
      </p:sp>
      <p:sp>
        <p:nvSpPr>
          <p:cNvPr id="8" name="Footer Placeholder 7"/>
          <p:cNvSpPr>
            <a:spLocks noGrp="1"/>
          </p:cNvSpPr>
          <p:nvPr>
            <p:ph type="ftr" sz="quarter" idx="11"/>
          </p:nvPr>
        </p:nvSpPr>
        <p:spPr/>
        <p:txBody>
          <a:bodyPr/>
          <a:lstStyle/>
          <a:p>
            <a:endParaRPr kumimoji="1" lang="ja-JP" altLang="en-US"/>
          </a:p>
        </p:txBody>
      </p:sp>
      <p:sp>
        <p:nvSpPr>
          <p:cNvPr id="9" name="Slide Number Placeholder 8"/>
          <p:cNvSpPr>
            <a:spLocks noGrp="1"/>
          </p:cNvSpPr>
          <p:nvPr>
            <p:ph type="sldNum" sz="quarter" idx="12"/>
          </p:nvPr>
        </p:nvSpPr>
        <p:spPr/>
        <p:txBody>
          <a:bodyPr/>
          <a:lstStyle/>
          <a:p>
            <a:fld id="{C7E445ED-4092-4A8B-9C2C-68D0F14EEFE6}" type="slidenum">
              <a:rPr kumimoji="1" lang="ja-JP" altLang="en-US" smtClean="0"/>
              <a:t>‹#›</a:t>
            </a:fld>
            <a:endParaRPr kumimoji="1" lang="ja-JP" altLang="en-US"/>
          </a:p>
        </p:txBody>
      </p:sp>
    </p:spTree>
    <p:extLst>
      <p:ext uri="{BB962C8B-B14F-4D97-AF65-F5344CB8AC3E}">
        <p14:creationId xmlns:p14="http://schemas.microsoft.com/office/powerpoint/2010/main" val="1342347676"/>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ja-JP" altLang="en-US"/>
              <a:t>マスター タイトルの書式設定</a:t>
            </a:r>
            <a:endParaRPr lang="en-US" dirty="0"/>
          </a:p>
        </p:txBody>
      </p:sp>
      <p:sp>
        <p:nvSpPr>
          <p:cNvPr id="3" name="Date Placeholder 2"/>
          <p:cNvSpPr>
            <a:spLocks noGrp="1"/>
          </p:cNvSpPr>
          <p:nvPr>
            <p:ph type="dt" sz="half" idx="10"/>
          </p:nvPr>
        </p:nvSpPr>
        <p:spPr/>
        <p:txBody>
          <a:bodyPr/>
          <a:lstStyle/>
          <a:p>
            <a:fld id="{82535604-B725-4A02-B7A8-96E8ACB1238F}" type="datetimeFigureOut">
              <a:rPr kumimoji="1" lang="ja-JP" altLang="en-US" smtClean="0"/>
              <a:t>2024/4/4</a:t>
            </a:fld>
            <a:endParaRPr kumimoji="1" lang="ja-JP" altLang="en-US"/>
          </a:p>
        </p:txBody>
      </p:sp>
      <p:sp>
        <p:nvSpPr>
          <p:cNvPr id="4" name="Footer Placeholder 3"/>
          <p:cNvSpPr>
            <a:spLocks noGrp="1"/>
          </p:cNvSpPr>
          <p:nvPr>
            <p:ph type="ftr" sz="quarter" idx="11"/>
          </p:nvPr>
        </p:nvSpPr>
        <p:spPr/>
        <p:txBody>
          <a:bodyPr/>
          <a:lstStyle/>
          <a:p>
            <a:endParaRPr kumimoji="1" lang="ja-JP" altLang="en-US"/>
          </a:p>
        </p:txBody>
      </p:sp>
      <p:sp>
        <p:nvSpPr>
          <p:cNvPr id="5" name="Slide Number Placeholder 4"/>
          <p:cNvSpPr>
            <a:spLocks noGrp="1"/>
          </p:cNvSpPr>
          <p:nvPr>
            <p:ph type="sldNum" sz="quarter" idx="12"/>
          </p:nvPr>
        </p:nvSpPr>
        <p:spPr/>
        <p:txBody>
          <a:bodyPr/>
          <a:lstStyle/>
          <a:p>
            <a:fld id="{C7E445ED-4092-4A8B-9C2C-68D0F14EEFE6}" type="slidenum">
              <a:rPr kumimoji="1" lang="ja-JP" altLang="en-US" smtClean="0"/>
              <a:t>‹#›</a:t>
            </a:fld>
            <a:endParaRPr kumimoji="1" lang="ja-JP" altLang="en-US"/>
          </a:p>
        </p:txBody>
      </p:sp>
    </p:spTree>
    <p:extLst>
      <p:ext uri="{BB962C8B-B14F-4D97-AF65-F5344CB8AC3E}">
        <p14:creationId xmlns:p14="http://schemas.microsoft.com/office/powerpoint/2010/main" val="798059839"/>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2535604-B725-4A02-B7A8-96E8ACB1238F}" type="datetimeFigureOut">
              <a:rPr kumimoji="1" lang="ja-JP" altLang="en-US" smtClean="0"/>
              <a:t>2024/4/4</a:t>
            </a:fld>
            <a:endParaRPr kumimoji="1" lang="ja-JP" altLang="en-US"/>
          </a:p>
        </p:txBody>
      </p:sp>
      <p:sp>
        <p:nvSpPr>
          <p:cNvPr id="3" name="Footer Placeholder 2"/>
          <p:cNvSpPr>
            <a:spLocks noGrp="1"/>
          </p:cNvSpPr>
          <p:nvPr>
            <p:ph type="ftr" sz="quarter" idx="11"/>
          </p:nvPr>
        </p:nvSpPr>
        <p:spPr/>
        <p:txBody>
          <a:bodyPr/>
          <a:lstStyle/>
          <a:p>
            <a:endParaRPr kumimoji="1" lang="ja-JP" altLang="en-US"/>
          </a:p>
        </p:txBody>
      </p:sp>
      <p:sp>
        <p:nvSpPr>
          <p:cNvPr id="4" name="Slide Number Placeholder 3"/>
          <p:cNvSpPr>
            <a:spLocks noGrp="1"/>
          </p:cNvSpPr>
          <p:nvPr>
            <p:ph type="sldNum" sz="quarter" idx="12"/>
          </p:nvPr>
        </p:nvSpPr>
        <p:spPr/>
        <p:txBody>
          <a:bodyPr/>
          <a:lstStyle/>
          <a:p>
            <a:fld id="{C7E445ED-4092-4A8B-9C2C-68D0F14EEFE6}" type="slidenum">
              <a:rPr kumimoji="1" lang="ja-JP" altLang="en-US" smtClean="0"/>
              <a:t>‹#›</a:t>
            </a:fld>
            <a:endParaRPr kumimoji="1" lang="ja-JP" altLang="en-US"/>
          </a:p>
        </p:txBody>
      </p:sp>
    </p:spTree>
    <p:extLst>
      <p:ext uri="{BB962C8B-B14F-4D97-AF65-F5344CB8AC3E}">
        <p14:creationId xmlns:p14="http://schemas.microsoft.com/office/powerpoint/2010/main" val="450990663"/>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type="objTx" preserve="1">
  <p:cSld name="タイトル付きのコンテンツ">
    <p:spTree>
      <p:nvGrpSpPr>
        <p:cNvPr id="1" name=""/>
        <p:cNvGrpSpPr/>
        <p:nvPr/>
      </p:nvGrpSpPr>
      <p:grpSpPr>
        <a:xfrm>
          <a:off x="0" y="0"/>
          <a:ext cx="0" cy="0"/>
          <a:chOff x="0" y="0"/>
          <a:chExt cx="0" cy="0"/>
        </a:xfrm>
      </p:grpSpPr>
      <p:sp>
        <p:nvSpPr>
          <p:cNvPr id="2" name="Title 1"/>
          <p:cNvSpPr>
            <a:spLocks noGrp="1"/>
          </p:cNvSpPr>
          <p:nvPr>
            <p:ph type="title"/>
          </p:nvPr>
        </p:nvSpPr>
        <p:spPr>
          <a:xfrm>
            <a:off x="682328" y="457200"/>
            <a:ext cx="3194943" cy="1600200"/>
          </a:xfrm>
        </p:spPr>
        <p:txBody>
          <a:bodyPr anchor="b"/>
          <a:lstStyle>
            <a:lvl1pPr>
              <a:defRPr sz="3200"/>
            </a:lvl1pPr>
          </a:lstStyle>
          <a:p>
            <a:r>
              <a:rPr lang="ja-JP" altLang="en-US"/>
              <a:t>マスター タイトルの書式設定</a:t>
            </a:r>
            <a:endParaRPr lang="en-US" dirty="0"/>
          </a:p>
        </p:txBody>
      </p:sp>
      <p:sp>
        <p:nvSpPr>
          <p:cNvPr id="3" name="Content Placeholder 2"/>
          <p:cNvSpPr>
            <a:spLocks noGrp="1"/>
          </p:cNvSpPr>
          <p:nvPr>
            <p:ph idx="1"/>
          </p:nvPr>
        </p:nvSpPr>
        <p:spPr>
          <a:xfrm>
            <a:off x="4211340" y="987427"/>
            <a:ext cx="5014913"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Text Placeholder 3"/>
          <p:cNvSpPr>
            <a:spLocks noGrp="1"/>
          </p:cNvSpPr>
          <p:nvPr>
            <p:ph type="body" sz="half" idx="2"/>
          </p:nvPr>
        </p:nvSpPr>
        <p:spPr>
          <a:xfrm>
            <a:off x="682328" y="2057400"/>
            <a:ext cx="3194943"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ja-JP" altLang="en-US"/>
              <a:t>マスター テキストの書式設定</a:t>
            </a:r>
          </a:p>
        </p:txBody>
      </p:sp>
      <p:sp>
        <p:nvSpPr>
          <p:cNvPr id="5" name="Date Placeholder 4"/>
          <p:cNvSpPr>
            <a:spLocks noGrp="1"/>
          </p:cNvSpPr>
          <p:nvPr>
            <p:ph type="dt" sz="half" idx="10"/>
          </p:nvPr>
        </p:nvSpPr>
        <p:spPr/>
        <p:txBody>
          <a:bodyPr/>
          <a:lstStyle/>
          <a:p>
            <a:fld id="{82535604-B725-4A02-B7A8-96E8ACB1238F}" type="datetimeFigureOut">
              <a:rPr kumimoji="1" lang="ja-JP" altLang="en-US" smtClean="0"/>
              <a:t>2024/4/4</a:t>
            </a:fld>
            <a:endParaRPr kumimoji="1" lang="ja-JP" altLang="en-US"/>
          </a:p>
        </p:txBody>
      </p:sp>
      <p:sp>
        <p:nvSpPr>
          <p:cNvPr id="6" name="Footer Placeholder 5"/>
          <p:cNvSpPr>
            <a:spLocks noGrp="1"/>
          </p:cNvSpPr>
          <p:nvPr>
            <p:ph type="ftr" sz="quarter" idx="11"/>
          </p:nvPr>
        </p:nvSpPr>
        <p:spPr/>
        <p:txBody>
          <a:bodyPr/>
          <a:lstStyle/>
          <a:p>
            <a:endParaRPr kumimoji="1" lang="ja-JP" altLang="en-US"/>
          </a:p>
        </p:txBody>
      </p:sp>
      <p:sp>
        <p:nvSpPr>
          <p:cNvPr id="7" name="Slide Number Placeholder 6"/>
          <p:cNvSpPr>
            <a:spLocks noGrp="1"/>
          </p:cNvSpPr>
          <p:nvPr>
            <p:ph type="sldNum" sz="quarter" idx="12"/>
          </p:nvPr>
        </p:nvSpPr>
        <p:spPr/>
        <p:txBody>
          <a:bodyPr/>
          <a:lstStyle/>
          <a:p>
            <a:fld id="{C7E445ED-4092-4A8B-9C2C-68D0F14EEFE6}" type="slidenum">
              <a:rPr kumimoji="1" lang="ja-JP" altLang="en-US" smtClean="0"/>
              <a:t>‹#›</a:t>
            </a:fld>
            <a:endParaRPr kumimoji="1" lang="ja-JP" altLang="en-US"/>
          </a:p>
        </p:txBody>
      </p:sp>
    </p:spTree>
    <p:extLst>
      <p:ext uri="{BB962C8B-B14F-4D97-AF65-F5344CB8AC3E}">
        <p14:creationId xmlns:p14="http://schemas.microsoft.com/office/powerpoint/2010/main" val="1309596414"/>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Title 1"/>
          <p:cNvSpPr>
            <a:spLocks noGrp="1"/>
          </p:cNvSpPr>
          <p:nvPr>
            <p:ph type="title"/>
          </p:nvPr>
        </p:nvSpPr>
        <p:spPr>
          <a:xfrm>
            <a:off x="682328" y="457200"/>
            <a:ext cx="3194943" cy="1600200"/>
          </a:xfrm>
        </p:spPr>
        <p:txBody>
          <a:bodyPr anchor="b"/>
          <a:lstStyle>
            <a:lvl1pPr>
              <a:defRPr sz="3200"/>
            </a:lvl1pPr>
          </a:lstStyle>
          <a:p>
            <a:r>
              <a:rPr lang="ja-JP" altLang="en-US"/>
              <a:t>マスター タイトルの書式設定</a:t>
            </a:r>
            <a:endParaRPr lang="en-US" dirty="0"/>
          </a:p>
        </p:txBody>
      </p:sp>
      <p:sp>
        <p:nvSpPr>
          <p:cNvPr id="3" name="Picture Placeholder 2"/>
          <p:cNvSpPr>
            <a:spLocks noGrp="1" noChangeAspect="1"/>
          </p:cNvSpPr>
          <p:nvPr>
            <p:ph type="pic" idx="1"/>
          </p:nvPr>
        </p:nvSpPr>
        <p:spPr>
          <a:xfrm>
            <a:off x="4211340" y="987427"/>
            <a:ext cx="5014913"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ja-JP" altLang="en-US"/>
              <a:t>アイコンをクリックして図を追加</a:t>
            </a:r>
            <a:endParaRPr lang="en-US" dirty="0"/>
          </a:p>
        </p:txBody>
      </p:sp>
      <p:sp>
        <p:nvSpPr>
          <p:cNvPr id="4" name="Text Placeholder 3"/>
          <p:cNvSpPr>
            <a:spLocks noGrp="1"/>
          </p:cNvSpPr>
          <p:nvPr>
            <p:ph type="body" sz="half" idx="2"/>
          </p:nvPr>
        </p:nvSpPr>
        <p:spPr>
          <a:xfrm>
            <a:off x="682328" y="2057400"/>
            <a:ext cx="3194943"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ja-JP" altLang="en-US"/>
              <a:t>マスター テキストの書式設定</a:t>
            </a:r>
          </a:p>
        </p:txBody>
      </p:sp>
      <p:sp>
        <p:nvSpPr>
          <p:cNvPr id="5" name="Date Placeholder 4"/>
          <p:cNvSpPr>
            <a:spLocks noGrp="1"/>
          </p:cNvSpPr>
          <p:nvPr>
            <p:ph type="dt" sz="half" idx="10"/>
          </p:nvPr>
        </p:nvSpPr>
        <p:spPr/>
        <p:txBody>
          <a:bodyPr/>
          <a:lstStyle/>
          <a:p>
            <a:fld id="{82535604-B725-4A02-B7A8-96E8ACB1238F}" type="datetimeFigureOut">
              <a:rPr kumimoji="1" lang="ja-JP" altLang="en-US" smtClean="0"/>
              <a:t>2024/4/4</a:t>
            </a:fld>
            <a:endParaRPr kumimoji="1" lang="ja-JP" altLang="en-US"/>
          </a:p>
        </p:txBody>
      </p:sp>
      <p:sp>
        <p:nvSpPr>
          <p:cNvPr id="6" name="Footer Placeholder 5"/>
          <p:cNvSpPr>
            <a:spLocks noGrp="1"/>
          </p:cNvSpPr>
          <p:nvPr>
            <p:ph type="ftr" sz="quarter" idx="11"/>
          </p:nvPr>
        </p:nvSpPr>
        <p:spPr/>
        <p:txBody>
          <a:bodyPr/>
          <a:lstStyle/>
          <a:p>
            <a:endParaRPr kumimoji="1" lang="ja-JP" altLang="en-US"/>
          </a:p>
        </p:txBody>
      </p:sp>
      <p:sp>
        <p:nvSpPr>
          <p:cNvPr id="7" name="Slide Number Placeholder 6"/>
          <p:cNvSpPr>
            <a:spLocks noGrp="1"/>
          </p:cNvSpPr>
          <p:nvPr>
            <p:ph type="sldNum" sz="quarter" idx="12"/>
          </p:nvPr>
        </p:nvSpPr>
        <p:spPr/>
        <p:txBody>
          <a:bodyPr/>
          <a:lstStyle/>
          <a:p>
            <a:fld id="{C7E445ED-4092-4A8B-9C2C-68D0F14EEFE6}" type="slidenum">
              <a:rPr kumimoji="1" lang="ja-JP" altLang="en-US" smtClean="0"/>
              <a:t>‹#›</a:t>
            </a:fld>
            <a:endParaRPr kumimoji="1" lang="ja-JP" altLang="en-US"/>
          </a:p>
        </p:txBody>
      </p:sp>
    </p:spTree>
    <p:extLst>
      <p:ext uri="{BB962C8B-B14F-4D97-AF65-F5344CB8AC3E}">
        <p14:creationId xmlns:p14="http://schemas.microsoft.com/office/powerpoint/2010/main" val="2273421350"/>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type="vertTx" preserve="1">
  <p:cSld name="タイトルと縦書きテキスト">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ja-JP" altLang="en-US"/>
              <a:t>マスター タイトルの書式設定</a:t>
            </a:r>
            <a:endParaRPr lang="en-US" dirty="0"/>
          </a:p>
        </p:txBody>
      </p:sp>
      <p:sp>
        <p:nvSpPr>
          <p:cNvPr id="3" name="Vertical Text Placeholder 2"/>
          <p:cNvSpPr>
            <a:spLocks noGrp="1"/>
          </p:cNvSpPr>
          <p:nvPr>
            <p:ph type="body" orient="vert" idx="1"/>
          </p:nvPr>
        </p:nvSpPr>
        <p:spPr/>
        <p:txBody>
          <a:bodyPr vert="eaVert"/>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Date Placeholder 3"/>
          <p:cNvSpPr>
            <a:spLocks noGrp="1"/>
          </p:cNvSpPr>
          <p:nvPr>
            <p:ph type="dt" sz="half" idx="10"/>
          </p:nvPr>
        </p:nvSpPr>
        <p:spPr/>
        <p:txBody>
          <a:bodyPr/>
          <a:lstStyle/>
          <a:p>
            <a:fld id="{82535604-B725-4A02-B7A8-96E8ACB1238F}" type="datetimeFigureOut">
              <a:rPr kumimoji="1" lang="ja-JP" altLang="en-US" smtClean="0"/>
              <a:t>2024/4/4</a:t>
            </a:fld>
            <a:endParaRPr kumimoji="1" lang="ja-JP" altLang="en-US"/>
          </a:p>
        </p:txBody>
      </p:sp>
      <p:sp>
        <p:nvSpPr>
          <p:cNvPr id="5" name="Footer Placeholder 4"/>
          <p:cNvSpPr>
            <a:spLocks noGrp="1"/>
          </p:cNvSpPr>
          <p:nvPr>
            <p:ph type="ftr" sz="quarter" idx="11"/>
          </p:nvPr>
        </p:nvSpPr>
        <p:spPr/>
        <p:txBody>
          <a:bodyPr/>
          <a:lstStyle/>
          <a:p>
            <a:endParaRPr kumimoji="1" lang="ja-JP" altLang="en-US"/>
          </a:p>
        </p:txBody>
      </p:sp>
      <p:sp>
        <p:nvSpPr>
          <p:cNvPr id="6" name="Slide Number Placeholder 5"/>
          <p:cNvSpPr>
            <a:spLocks noGrp="1"/>
          </p:cNvSpPr>
          <p:nvPr>
            <p:ph type="sldNum" sz="quarter" idx="12"/>
          </p:nvPr>
        </p:nvSpPr>
        <p:spPr/>
        <p:txBody>
          <a:bodyPr/>
          <a:lstStyle/>
          <a:p>
            <a:fld id="{C7E445ED-4092-4A8B-9C2C-68D0F14EEFE6}" type="slidenum">
              <a:rPr kumimoji="1" lang="ja-JP" altLang="en-US" smtClean="0"/>
              <a:t>‹#›</a:t>
            </a:fld>
            <a:endParaRPr kumimoji="1" lang="ja-JP" altLang="en-US"/>
          </a:p>
        </p:txBody>
      </p:sp>
    </p:spTree>
    <p:extLst>
      <p:ext uri="{BB962C8B-B14F-4D97-AF65-F5344CB8AC3E}">
        <p14:creationId xmlns:p14="http://schemas.microsoft.com/office/powerpoint/2010/main" val="255221293"/>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88982" y="365125"/>
            <a:ext cx="2135981" cy="5811838"/>
          </a:xfrm>
        </p:spPr>
        <p:txBody>
          <a:bodyPr vert="eaVert"/>
          <a:lstStyle/>
          <a:p>
            <a:r>
              <a:rPr lang="ja-JP" altLang="en-US"/>
              <a:t>マスター タイトルの書式設定</a:t>
            </a:r>
            <a:endParaRPr lang="en-US" dirty="0"/>
          </a:p>
        </p:txBody>
      </p:sp>
      <p:sp>
        <p:nvSpPr>
          <p:cNvPr id="3" name="Vertical Text Placeholder 2"/>
          <p:cNvSpPr>
            <a:spLocks noGrp="1"/>
          </p:cNvSpPr>
          <p:nvPr>
            <p:ph type="body" orient="vert" idx="1"/>
          </p:nvPr>
        </p:nvSpPr>
        <p:spPr>
          <a:xfrm>
            <a:off x="681038" y="365125"/>
            <a:ext cx="6284119" cy="5811838"/>
          </a:xfrm>
        </p:spPr>
        <p:txBody>
          <a:bodyPr vert="eaVert"/>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Date Placeholder 3"/>
          <p:cNvSpPr>
            <a:spLocks noGrp="1"/>
          </p:cNvSpPr>
          <p:nvPr>
            <p:ph type="dt" sz="half" idx="10"/>
          </p:nvPr>
        </p:nvSpPr>
        <p:spPr/>
        <p:txBody>
          <a:bodyPr/>
          <a:lstStyle/>
          <a:p>
            <a:fld id="{82535604-B725-4A02-B7A8-96E8ACB1238F}" type="datetimeFigureOut">
              <a:rPr kumimoji="1" lang="ja-JP" altLang="en-US" smtClean="0"/>
              <a:t>2024/4/4</a:t>
            </a:fld>
            <a:endParaRPr kumimoji="1" lang="ja-JP" altLang="en-US"/>
          </a:p>
        </p:txBody>
      </p:sp>
      <p:sp>
        <p:nvSpPr>
          <p:cNvPr id="5" name="Footer Placeholder 4"/>
          <p:cNvSpPr>
            <a:spLocks noGrp="1"/>
          </p:cNvSpPr>
          <p:nvPr>
            <p:ph type="ftr" sz="quarter" idx="11"/>
          </p:nvPr>
        </p:nvSpPr>
        <p:spPr/>
        <p:txBody>
          <a:bodyPr/>
          <a:lstStyle/>
          <a:p>
            <a:endParaRPr kumimoji="1" lang="ja-JP" altLang="en-US"/>
          </a:p>
        </p:txBody>
      </p:sp>
      <p:sp>
        <p:nvSpPr>
          <p:cNvPr id="6" name="Slide Number Placeholder 5"/>
          <p:cNvSpPr>
            <a:spLocks noGrp="1"/>
          </p:cNvSpPr>
          <p:nvPr>
            <p:ph type="sldNum" sz="quarter" idx="12"/>
          </p:nvPr>
        </p:nvSpPr>
        <p:spPr/>
        <p:txBody>
          <a:bodyPr/>
          <a:lstStyle/>
          <a:p>
            <a:fld id="{C7E445ED-4092-4A8B-9C2C-68D0F14EEFE6}" type="slidenum">
              <a:rPr kumimoji="1" lang="ja-JP" altLang="en-US" smtClean="0"/>
              <a:t>‹#›</a:t>
            </a:fld>
            <a:endParaRPr kumimoji="1" lang="ja-JP" altLang="en-US"/>
          </a:p>
        </p:txBody>
      </p:sp>
    </p:spTree>
    <p:extLst>
      <p:ext uri="{BB962C8B-B14F-4D97-AF65-F5344CB8AC3E}">
        <p14:creationId xmlns:p14="http://schemas.microsoft.com/office/powerpoint/2010/main" val="1939861562"/>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Title 1"/>
          <p:cNvSpPr>
            <a:spLocks noGrp="1"/>
          </p:cNvSpPr>
          <p:nvPr>
            <p:ph type="ctrTitle"/>
          </p:nvPr>
        </p:nvSpPr>
        <p:spPr>
          <a:xfrm>
            <a:off x="742950" y="1122363"/>
            <a:ext cx="8420100" cy="2387600"/>
          </a:xfrm>
        </p:spPr>
        <p:txBody>
          <a:bodyPr anchor="b"/>
          <a:lstStyle>
            <a:lvl1pPr algn="ctr">
              <a:defRPr sz="6000"/>
            </a:lvl1pPr>
          </a:lstStyle>
          <a:p>
            <a:r>
              <a:rPr lang="ja-JP" altLang="en-US"/>
              <a:t>マスター タイトルの書式設定</a:t>
            </a:r>
            <a:endParaRPr lang="en-US" dirty="0"/>
          </a:p>
        </p:txBody>
      </p:sp>
      <p:sp>
        <p:nvSpPr>
          <p:cNvPr id="3" name="Subtitle 2"/>
          <p:cNvSpPr>
            <a:spLocks noGrp="1"/>
          </p:cNvSpPr>
          <p:nvPr>
            <p:ph type="subTitle" idx="1"/>
          </p:nvPr>
        </p:nvSpPr>
        <p:spPr>
          <a:xfrm>
            <a:off x="1238250" y="3602038"/>
            <a:ext cx="74295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ja-JP" altLang="en-US"/>
              <a:t>マスター サブタイトルの書式設定</a:t>
            </a:r>
            <a:endParaRPr lang="en-US" dirty="0"/>
          </a:p>
        </p:txBody>
      </p:sp>
      <p:sp>
        <p:nvSpPr>
          <p:cNvPr id="4" name="Date Placeholder 3"/>
          <p:cNvSpPr>
            <a:spLocks noGrp="1"/>
          </p:cNvSpPr>
          <p:nvPr>
            <p:ph type="dt" sz="half" idx="10"/>
          </p:nvPr>
        </p:nvSpPr>
        <p:spPr/>
        <p:txBody>
          <a:bodyPr/>
          <a:lstStyle/>
          <a:p>
            <a:pPr>
              <a:defRPr/>
            </a:pPr>
            <a:fld id="{3F4909AC-A87F-44BF-A4E9-51BE0B432A0C}" type="datetime1">
              <a:rPr lang="ja-JP" altLang="en-US" smtClean="0">
                <a:solidFill>
                  <a:prstClr val="black">
                    <a:tint val="75000"/>
                  </a:prstClr>
                </a:solidFill>
              </a:rPr>
              <a:pPr>
                <a:defRPr/>
              </a:pPr>
              <a:t>2024/4/4</a:t>
            </a:fld>
            <a:endParaRPr lang="ja-JP" altLang="en-US" dirty="0">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ja-JP" altLang="en-US" dirty="0">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3CD7FEE9-580A-4EA0-A7DE-8D177AC2609D}" type="slidenum">
              <a:rPr lang="ja-JP" altLang="en-US" smtClean="0">
                <a:solidFill>
                  <a:prstClr val="black"/>
                </a:solidFill>
              </a:rPr>
              <a:pPr>
                <a:defRPr/>
              </a:pPr>
              <a:t>‹#›</a:t>
            </a:fld>
            <a:endParaRPr lang="ja-JP" altLang="en-US" dirty="0">
              <a:solidFill>
                <a:prstClr val="black"/>
              </a:solidFill>
            </a:endParaRPr>
          </a:p>
        </p:txBody>
      </p:sp>
    </p:spTree>
    <p:extLst>
      <p:ext uri="{BB962C8B-B14F-4D97-AF65-F5344CB8AC3E}">
        <p14:creationId xmlns:p14="http://schemas.microsoft.com/office/powerpoint/2010/main" val="449706293"/>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1D204625-A2B6-81F1-0E5A-E0D971C42ED2}"/>
              </a:ext>
            </a:extLst>
          </p:cNvPr>
          <p:cNvSpPr>
            <a:spLocks noGrp="1"/>
          </p:cNvSpPr>
          <p:nvPr>
            <p:ph type="title"/>
          </p:nvPr>
        </p:nvSpPr>
        <p:spPr/>
        <p:txBody>
          <a:bodyPr/>
          <a:lstStyle/>
          <a:p>
            <a:r>
              <a:rPr kumimoji="1" lang="ja-JP" altLang="en-US"/>
              <a:t>マスター タイトルの書式設定</a:t>
            </a:r>
          </a:p>
        </p:txBody>
      </p:sp>
      <p:sp>
        <p:nvSpPr>
          <p:cNvPr id="3" name="コンテンツ プレースホルダー 2">
            <a:extLst>
              <a:ext uri="{FF2B5EF4-FFF2-40B4-BE49-F238E27FC236}">
                <a16:creationId xmlns:a16="http://schemas.microsoft.com/office/drawing/2014/main" id="{7A77BEA2-D141-39EE-3FE9-2E182D42C41B}"/>
              </a:ext>
            </a:extLst>
          </p:cNvPr>
          <p:cNvSpPr>
            <a:spLocks noGrp="1"/>
          </p:cNvSpPr>
          <p:nvPr>
            <p:ph sz="half" idx="1"/>
          </p:nvPr>
        </p:nvSpPr>
        <p:spPr>
          <a:xfrm>
            <a:off x="681038" y="1825625"/>
            <a:ext cx="4210050" cy="435133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コンテンツ プレースホルダー 3">
            <a:extLst>
              <a:ext uri="{FF2B5EF4-FFF2-40B4-BE49-F238E27FC236}">
                <a16:creationId xmlns:a16="http://schemas.microsoft.com/office/drawing/2014/main" id="{93D8DBBC-15AA-E999-8993-216413070E62}"/>
              </a:ext>
            </a:extLst>
          </p:cNvPr>
          <p:cNvSpPr>
            <a:spLocks noGrp="1"/>
          </p:cNvSpPr>
          <p:nvPr>
            <p:ph sz="half" idx="2"/>
          </p:nvPr>
        </p:nvSpPr>
        <p:spPr>
          <a:xfrm>
            <a:off x="5014913" y="1825625"/>
            <a:ext cx="4210050" cy="435133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日付プレースホルダー 4">
            <a:extLst>
              <a:ext uri="{FF2B5EF4-FFF2-40B4-BE49-F238E27FC236}">
                <a16:creationId xmlns:a16="http://schemas.microsoft.com/office/drawing/2014/main" id="{A181709C-C154-D326-EA18-E2CD607E7722}"/>
              </a:ext>
            </a:extLst>
          </p:cNvPr>
          <p:cNvSpPr>
            <a:spLocks noGrp="1"/>
          </p:cNvSpPr>
          <p:nvPr>
            <p:ph type="dt" sz="half" idx="10"/>
          </p:nvPr>
        </p:nvSpPr>
        <p:spPr/>
        <p:txBody>
          <a:bodyPr/>
          <a:lstStyle/>
          <a:p>
            <a:endParaRPr kumimoji="1" lang="ja-JP" altLang="en-US"/>
          </a:p>
        </p:txBody>
      </p:sp>
      <p:sp>
        <p:nvSpPr>
          <p:cNvPr id="6" name="フッター プレースホルダー 5">
            <a:extLst>
              <a:ext uri="{FF2B5EF4-FFF2-40B4-BE49-F238E27FC236}">
                <a16:creationId xmlns:a16="http://schemas.microsoft.com/office/drawing/2014/main" id="{937D1E85-6741-3EC9-3F52-FDB57FF3D24D}"/>
              </a:ext>
            </a:extLst>
          </p:cNvPr>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2127087927"/>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ja-JP" altLang="en-US"/>
              <a:t>マスター タイトルの書式設定</a:t>
            </a:r>
            <a:endParaRPr lang="en-US" dirty="0"/>
          </a:p>
        </p:txBody>
      </p:sp>
      <p:sp>
        <p:nvSpPr>
          <p:cNvPr id="3" name="Content Placeholder 2"/>
          <p:cNvSpPr>
            <a:spLocks noGrp="1"/>
          </p:cNvSpPr>
          <p:nvPr>
            <p:ph idx="1"/>
          </p:nvPr>
        </p:nvSpPr>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Date Placeholder 3"/>
          <p:cNvSpPr>
            <a:spLocks noGrp="1"/>
          </p:cNvSpPr>
          <p:nvPr>
            <p:ph type="dt" sz="half" idx="10"/>
          </p:nvPr>
        </p:nvSpPr>
        <p:spPr/>
        <p:txBody>
          <a:bodyPr/>
          <a:lstStyle/>
          <a:p>
            <a:pPr>
              <a:defRPr/>
            </a:pPr>
            <a:fld id="{5DEC3B40-BE74-4D84-898C-532855A5B32B}" type="datetime1">
              <a:rPr lang="ja-JP" altLang="en-US" smtClean="0">
                <a:solidFill>
                  <a:prstClr val="black">
                    <a:tint val="75000"/>
                  </a:prstClr>
                </a:solidFill>
              </a:rPr>
              <a:pPr>
                <a:defRPr/>
              </a:pPr>
              <a:t>2024/4/4</a:t>
            </a:fld>
            <a:endParaRPr lang="ja-JP" altLang="en-US" dirty="0">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ja-JP" altLang="en-US" dirty="0">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3CD7FEE9-580A-4EA0-A7DE-8D177AC2609D}" type="slidenum">
              <a:rPr lang="ja-JP" altLang="en-US" smtClean="0">
                <a:solidFill>
                  <a:prstClr val="black"/>
                </a:solidFill>
              </a:rPr>
              <a:pPr>
                <a:defRPr/>
              </a:pPr>
              <a:t>‹#›</a:t>
            </a:fld>
            <a:endParaRPr lang="ja-JP" altLang="en-US" dirty="0">
              <a:solidFill>
                <a:prstClr val="black"/>
              </a:solidFill>
            </a:endParaRPr>
          </a:p>
        </p:txBody>
      </p:sp>
    </p:spTree>
    <p:extLst>
      <p:ext uri="{BB962C8B-B14F-4D97-AF65-F5344CB8AC3E}">
        <p14:creationId xmlns:p14="http://schemas.microsoft.com/office/powerpoint/2010/main" val="4251319432"/>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Title 1"/>
          <p:cNvSpPr>
            <a:spLocks noGrp="1"/>
          </p:cNvSpPr>
          <p:nvPr>
            <p:ph type="title"/>
          </p:nvPr>
        </p:nvSpPr>
        <p:spPr>
          <a:xfrm>
            <a:off x="675883" y="1709748"/>
            <a:ext cx="8543925" cy="2852737"/>
          </a:xfrm>
        </p:spPr>
        <p:txBody>
          <a:bodyPr anchor="b"/>
          <a:lstStyle>
            <a:lvl1pPr>
              <a:defRPr sz="6000"/>
            </a:lvl1pPr>
          </a:lstStyle>
          <a:p>
            <a:r>
              <a:rPr lang="ja-JP" altLang="en-US"/>
              <a:t>マスター タイトルの書式設定</a:t>
            </a:r>
            <a:endParaRPr lang="en-US" dirty="0"/>
          </a:p>
        </p:txBody>
      </p:sp>
      <p:sp>
        <p:nvSpPr>
          <p:cNvPr id="3" name="Text Placeholder 2"/>
          <p:cNvSpPr>
            <a:spLocks noGrp="1"/>
          </p:cNvSpPr>
          <p:nvPr>
            <p:ph type="body" idx="1"/>
          </p:nvPr>
        </p:nvSpPr>
        <p:spPr>
          <a:xfrm>
            <a:off x="675883" y="4589503"/>
            <a:ext cx="8543925"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ja-JP" altLang="en-US"/>
              <a:t>マスター テキストの書式設定</a:t>
            </a:r>
          </a:p>
        </p:txBody>
      </p:sp>
      <p:sp>
        <p:nvSpPr>
          <p:cNvPr id="4" name="Date Placeholder 3"/>
          <p:cNvSpPr>
            <a:spLocks noGrp="1"/>
          </p:cNvSpPr>
          <p:nvPr>
            <p:ph type="dt" sz="half" idx="10"/>
          </p:nvPr>
        </p:nvSpPr>
        <p:spPr/>
        <p:txBody>
          <a:bodyPr/>
          <a:lstStyle/>
          <a:p>
            <a:pPr>
              <a:defRPr/>
            </a:pPr>
            <a:fld id="{0E438DDB-CC0E-4150-AED1-F5EDF4CC95FF}" type="datetime1">
              <a:rPr lang="ja-JP" altLang="en-US" smtClean="0">
                <a:solidFill>
                  <a:prstClr val="black">
                    <a:tint val="75000"/>
                  </a:prstClr>
                </a:solidFill>
              </a:rPr>
              <a:pPr>
                <a:defRPr/>
              </a:pPr>
              <a:t>2024/4/4</a:t>
            </a:fld>
            <a:endParaRPr lang="ja-JP" altLang="en-US" dirty="0">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ja-JP" altLang="en-US" dirty="0">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3CD7FEE9-580A-4EA0-A7DE-8D177AC2609D}" type="slidenum">
              <a:rPr lang="ja-JP" altLang="en-US" smtClean="0">
                <a:solidFill>
                  <a:prstClr val="black"/>
                </a:solidFill>
              </a:rPr>
              <a:pPr>
                <a:defRPr/>
              </a:pPr>
              <a:t>‹#›</a:t>
            </a:fld>
            <a:endParaRPr lang="ja-JP" altLang="en-US" dirty="0">
              <a:solidFill>
                <a:prstClr val="black"/>
              </a:solidFill>
            </a:endParaRPr>
          </a:p>
        </p:txBody>
      </p:sp>
    </p:spTree>
    <p:extLst>
      <p:ext uri="{BB962C8B-B14F-4D97-AF65-F5344CB8AC3E}">
        <p14:creationId xmlns:p14="http://schemas.microsoft.com/office/powerpoint/2010/main" val="47238499"/>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ja-JP" altLang="en-US"/>
              <a:t>マスター タイトルの書式設定</a:t>
            </a:r>
            <a:endParaRPr lang="en-US" dirty="0"/>
          </a:p>
        </p:txBody>
      </p:sp>
      <p:sp>
        <p:nvSpPr>
          <p:cNvPr id="3" name="Content Placeholder 2"/>
          <p:cNvSpPr>
            <a:spLocks noGrp="1"/>
          </p:cNvSpPr>
          <p:nvPr>
            <p:ph sz="half" idx="1"/>
          </p:nvPr>
        </p:nvSpPr>
        <p:spPr>
          <a:xfrm>
            <a:off x="681038" y="1825625"/>
            <a:ext cx="4210050" cy="4351338"/>
          </a:xfrm>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Content Placeholder 3"/>
          <p:cNvSpPr>
            <a:spLocks noGrp="1"/>
          </p:cNvSpPr>
          <p:nvPr>
            <p:ph sz="half" idx="2"/>
          </p:nvPr>
        </p:nvSpPr>
        <p:spPr>
          <a:xfrm>
            <a:off x="5014913" y="1825625"/>
            <a:ext cx="4210050" cy="4351338"/>
          </a:xfrm>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5" name="Date Placeholder 4"/>
          <p:cNvSpPr>
            <a:spLocks noGrp="1"/>
          </p:cNvSpPr>
          <p:nvPr>
            <p:ph type="dt" sz="half" idx="10"/>
          </p:nvPr>
        </p:nvSpPr>
        <p:spPr/>
        <p:txBody>
          <a:bodyPr/>
          <a:lstStyle/>
          <a:p>
            <a:pPr>
              <a:defRPr/>
            </a:pPr>
            <a:fld id="{754C86D7-746F-4758-AA4A-E489813A9571}" type="datetime1">
              <a:rPr lang="ja-JP" altLang="en-US" smtClean="0">
                <a:solidFill>
                  <a:prstClr val="black">
                    <a:tint val="75000"/>
                  </a:prstClr>
                </a:solidFill>
              </a:rPr>
              <a:pPr>
                <a:defRPr/>
              </a:pPr>
              <a:t>2024/4/4</a:t>
            </a:fld>
            <a:endParaRPr lang="ja-JP" altLang="en-US" dirty="0">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ja-JP" altLang="en-US" dirty="0">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3CD7FEE9-580A-4EA0-A7DE-8D177AC2609D}" type="slidenum">
              <a:rPr lang="ja-JP" altLang="en-US" smtClean="0">
                <a:solidFill>
                  <a:prstClr val="black"/>
                </a:solidFill>
              </a:rPr>
              <a:pPr>
                <a:defRPr/>
              </a:pPr>
              <a:t>‹#›</a:t>
            </a:fld>
            <a:endParaRPr lang="ja-JP" altLang="en-US" dirty="0">
              <a:solidFill>
                <a:prstClr val="black"/>
              </a:solidFill>
            </a:endParaRPr>
          </a:p>
        </p:txBody>
      </p:sp>
    </p:spTree>
    <p:extLst>
      <p:ext uri="{BB962C8B-B14F-4D97-AF65-F5344CB8AC3E}">
        <p14:creationId xmlns:p14="http://schemas.microsoft.com/office/powerpoint/2010/main" val="2407819541"/>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Title 1"/>
          <p:cNvSpPr>
            <a:spLocks noGrp="1"/>
          </p:cNvSpPr>
          <p:nvPr>
            <p:ph type="title"/>
          </p:nvPr>
        </p:nvSpPr>
        <p:spPr>
          <a:xfrm>
            <a:off x="682331" y="365129"/>
            <a:ext cx="8543925" cy="1325563"/>
          </a:xfrm>
        </p:spPr>
        <p:txBody>
          <a:bodyPr/>
          <a:lstStyle/>
          <a:p>
            <a:r>
              <a:rPr lang="ja-JP" altLang="en-US"/>
              <a:t>マスター タイトルの書式設定</a:t>
            </a:r>
            <a:endParaRPr lang="en-US" dirty="0"/>
          </a:p>
        </p:txBody>
      </p:sp>
      <p:sp>
        <p:nvSpPr>
          <p:cNvPr id="3" name="Text Placeholder 2"/>
          <p:cNvSpPr>
            <a:spLocks noGrp="1"/>
          </p:cNvSpPr>
          <p:nvPr>
            <p:ph type="body" idx="1"/>
          </p:nvPr>
        </p:nvSpPr>
        <p:spPr>
          <a:xfrm>
            <a:off x="682329" y="1681163"/>
            <a:ext cx="4190702"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ja-JP" altLang="en-US"/>
              <a:t>マスター テキストの書式設定</a:t>
            </a:r>
          </a:p>
        </p:txBody>
      </p:sp>
      <p:sp>
        <p:nvSpPr>
          <p:cNvPr id="4" name="Content Placeholder 3"/>
          <p:cNvSpPr>
            <a:spLocks noGrp="1"/>
          </p:cNvSpPr>
          <p:nvPr>
            <p:ph sz="half" idx="2"/>
          </p:nvPr>
        </p:nvSpPr>
        <p:spPr>
          <a:xfrm>
            <a:off x="682329" y="2505075"/>
            <a:ext cx="4190702" cy="3684588"/>
          </a:xfrm>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5" name="Text Placeholder 4"/>
          <p:cNvSpPr>
            <a:spLocks noGrp="1"/>
          </p:cNvSpPr>
          <p:nvPr>
            <p:ph type="body" sz="quarter" idx="3"/>
          </p:nvPr>
        </p:nvSpPr>
        <p:spPr>
          <a:xfrm>
            <a:off x="5014913" y="1681163"/>
            <a:ext cx="4211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ja-JP" altLang="en-US"/>
              <a:t>マスター テキストの書式設定</a:t>
            </a:r>
          </a:p>
        </p:txBody>
      </p:sp>
      <p:sp>
        <p:nvSpPr>
          <p:cNvPr id="6" name="Content Placeholder 5"/>
          <p:cNvSpPr>
            <a:spLocks noGrp="1"/>
          </p:cNvSpPr>
          <p:nvPr>
            <p:ph sz="quarter" idx="4"/>
          </p:nvPr>
        </p:nvSpPr>
        <p:spPr>
          <a:xfrm>
            <a:off x="5014913" y="2505075"/>
            <a:ext cx="4211340" cy="3684588"/>
          </a:xfrm>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7" name="Date Placeholder 6"/>
          <p:cNvSpPr>
            <a:spLocks noGrp="1"/>
          </p:cNvSpPr>
          <p:nvPr>
            <p:ph type="dt" sz="half" idx="10"/>
          </p:nvPr>
        </p:nvSpPr>
        <p:spPr/>
        <p:txBody>
          <a:bodyPr/>
          <a:lstStyle/>
          <a:p>
            <a:pPr>
              <a:defRPr/>
            </a:pPr>
            <a:fld id="{503E679E-B338-43EB-8D88-4A8C85328F3C}" type="datetime1">
              <a:rPr lang="ja-JP" altLang="en-US" smtClean="0">
                <a:solidFill>
                  <a:prstClr val="black">
                    <a:tint val="75000"/>
                  </a:prstClr>
                </a:solidFill>
              </a:rPr>
              <a:pPr>
                <a:defRPr/>
              </a:pPr>
              <a:t>2024/4/4</a:t>
            </a:fld>
            <a:endParaRPr lang="ja-JP" altLang="en-US" dirty="0">
              <a:solidFill>
                <a:prstClr val="black">
                  <a:tint val="75000"/>
                </a:prstClr>
              </a:solidFill>
            </a:endParaRPr>
          </a:p>
        </p:txBody>
      </p:sp>
      <p:sp>
        <p:nvSpPr>
          <p:cNvPr id="8" name="Footer Placeholder 7"/>
          <p:cNvSpPr>
            <a:spLocks noGrp="1"/>
          </p:cNvSpPr>
          <p:nvPr>
            <p:ph type="ftr" sz="quarter" idx="11"/>
          </p:nvPr>
        </p:nvSpPr>
        <p:spPr/>
        <p:txBody>
          <a:bodyPr/>
          <a:lstStyle/>
          <a:p>
            <a:pPr>
              <a:defRPr/>
            </a:pPr>
            <a:endParaRPr lang="ja-JP" altLang="en-US" dirty="0">
              <a:solidFill>
                <a:prstClr val="black">
                  <a:tint val="75000"/>
                </a:prstClr>
              </a:solidFill>
            </a:endParaRPr>
          </a:p>
        </p:txBody>
      </p:sp>
      <p:sp>
        <p:nvSpPr>
          <p:cNvPr id="9" name="Slide Number Placeholder 8"/>
          <p:cNvSpPr>
            <a:spLocks noGrp="1"/>
          </p:cNvSpPr>
          <p:nvPr>
            <p:ph type="sldNum" sz="quarter" idx="12"/>
          </p:nvPr>
        </p:nvSpPr>
        <p:spPr/>
        <p:txBody>
          <a:bodyPr/>
          <a:lstStyle/>
          <a:p>
            <a:pPr>
              <a:defRPr/>
            </a:pPr>
            <a:fld id="{3CD7FEE9-580A-4EA0-A7DE-8D177AC2609D}" type="slidenum">
              <a:rPr lang="ja-JP" altLang="en-US" smtClean="0">
                <a:solidFill>
                  <a:prstClr val="black"/>
                </a:solidFill>
              </a:rPr>
              <a:pPr>
                <a:defRPr/>
              </a:pPr>
              <a:t>‹#›</a:t>
            </a:fld>
            <a:endParaRPr lang="ja-JP" altLang="en-US" dirty="0">
              <a:solidFill>
                <a:prstClr val="black"/>
              </a:solidFill>
            </a:endParaRPr>
          </a:p>
        </p:txBody>
      </p:sp>
    </p:spTree>
    <p:extLst>
      <p:ext uri="{BB962C8B-B14F-4D97-AF65-F5344CB8AC3E}">
        <p14:creationId xmlns:p14="http://schemas.microsoft.com/office/powerpoint/2010/main" val="1550879721"/>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ja-JP" altLang="en-US"/>
              <a:t>マスター タイトルの書式設定</a:t>
            </a:r>
            <a:endParaRPr lang="en-US" dirty="0"/>
          </a:p>
        </p:txBody>
      </p:sp>
      <p:sp>
        <p:nvSpPr>
          <p:cNvPr id="3" name="Date Placeholder 2"/>
          <p:cNvSpPr>
            <a:spLocks noGrp="1"/>
          </p:cNvSpPr>
          <p:nvPr>
            <p:ph type="dt" sz="half" idx="10"/>
          </p:nvPr>
        </p:nvSpPr>
        <p:spPr/>
        <p:txBody>
          <a:bodyPr/>
          <a:lstStyle/>
          <a:p>
            <a:pPr>
              <a:defRPr/>
            </a:pPr>
            <a:fld id="{B593A5F9-8D78-4FC0-84B1-B9F6616CFC3A}" type="datetime1">
              <a:rPr lang="ja-JP" altLang="en-US" smtClean="0">
                <a:solidFill>
                  <a:prstClr val="black">
                    <a:tint val="75000"/>
                  </a:prstClr>
                </a:solidFill>
              </a:rPr>
              <a:pPr>
                <a:defRPr/>
              </a:pPr>
              <a:t>2024/4/4</a:t>
            </a:fld>
            <a:endParaRPr lang="ja-JP" altLang="en-US" dirty="0">
              <a:solidFill>
                <a:prstClr val="black">
                  <a:tint val="75000"/>
                </a:prstClr>
              </a:solidFill>
            </a:endParaRPr>
          </a:p>
        </p:txBody>
      </p:sp>
      <p:sp>
        <p:nvSpPr>
          <p:cNvPr id="4" name="Footer Placeholder 3"/>
          <p:cNvSpPr>
            <a:spLocks noGrp="1"/>
          </p:cNvSpPr>
          <p:nvPr>
            <p:ph type="ftr" sz="quarter" idx="11"/>
          </p:nvPr>
        </p:nvSpPr>
        <p:spPr/>
        <p:txBody>
          <a:bodyPr/>
          <a:lstStyle/>
          <a:p>
            <a:pPr>
              <a:defRPr/>
            </a:pPr>
            <a:endParaRPr lang="ja-JP" altLang="en-US" dirty="0">
              <a:solidFill>
                <a:prstClr val="black">
                  <a:tint val="75000"/>
                </a:prstClr>
              </a:solidFill>
            </a:endParaRPr>
          </a:p>
        </p:txBody>
      </p:sp>
      <p:sp>
        <p:nvSpPr>
          <p:cNvPr id="5" name="Slide Number Placeholder 4"/>
          <p:cNvSpPr>
            <a:spLocks noGrp="1"/>
          </p:cNvSpPr>
          <p:nvPr>
            <p:ph type="sldNum" sz="quarter" idx="12"/>
          </p:nvPr>
        </p:nvSpPr>
        <p:spPr/>
        <p:txBody>
          <a:bodyPr/>
          <a:lstStyle/>
          <a:p>
            <a:pPr>
              <a:defRPr/>
            </a:pPr>
            <a:fld id="{3CD7FEE9-580A-4EA0-A7DE-8D177AC2609D}" type="slidenum">
              <a:rPr lang="ja-JP" altLang="en-US" smtClean="0">
                <a:solidFill>
                  <a:prstClr val="black"/>
                </a:solidFill>
              </a:rPr>
              <a:pPr>
                <a:defRPr/>
              </a:pPr>
              <a:t>‹#›</a:t>
            </a:fld>
            <a:endParaRPr lang="ja-JP" altLang="en-US" dirty="0">
              <a:solidFill>
                <a:prstClr val="black"/>
              </a:solidFill>
            </a:endParaRPr>
          </a:p>
        </p:txBody>
      </p:sp>
    </p:spTree>
    <p:extLst>
      <p:ext uri="{BB962C8B-B14F-4D97-AF65-F5344CB8AC3E}">
        <p14:creationId xmlns:p14="http://schemas.microsoft.com/office/powerpoint/2010/main" val="3059828521"/>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a:defRPr/>
            </a:pPr>
            <a:fld id="{953C774D-194F-428B-824C-63DB517E34F8}" type="datetime1">
              <a:rPr lang="ja-JP" altLang="en-US" smtClean="0">
                <a:solidFill>
                  <a:prstClr val="black">
                    <a:tint val="75000"/>
                  </a:prstClr>
                </a:solidFill>
              </a:rPr>
              <a:pPr>
                <a:defRPr/>
              </a:pPr>
              <a:t>2024/4/4</a:t>
            </a:fld>
            <a:endParaRPr lang="ja-JP" altLang="en-US" dirty="0">
              <a:solidFill>
                <a:prstClr val="black">
                  <a:tint val="75000"/>
                </a:prstClr>
              </a:solidFill>
            </a:endParaRPr>
          </a:p>
        </p:txBody>
      </p:sp>
      <p:sp>
        <p:nvSpPr>
          <p:cNvPr id="3" name="Footer Placeholder 2"/>
          <p:cNvSpPr>
            <a:spLocks noGrp="1"/>
          </p:cNvSpPr>
          <p:nvPr>
            <p:ph type="ftr" sz="quarter" idx="11"/>
          </p:nvPr>
        </p:nvSpPr>
        <p:spPr/>
        <p:txBody>
          <a:bodyPr/>
          <a:lstStyle/>
          <a:p>
            <a:pPr>
              <a:defRPr/>
            </a:pPr>
            <a:endParaRPr lang="ja-JP" altLang="en-US" dirty="0">
              <a:solidFill>
                <a:prstClr val="black">
                  <a:tint val="75000"/>
                </a:prstClr>
              </a:solidFill>
            </a:endParaRPr>
          </a:p>
        </p:txBody>
      </p:sp>
      <p:sp>
        <p:nvSpPr>
          <p:cNvPr id="4" name="Slide Number Placeholder 3"/>
          <p:cNvSpPr>
            <a:spLocks noGrp="1"/>
          </p:cNvSpPr>
          <p:nvPr>
            <p:ph type="sldNum" sz="quarter" idx="12"/>
          </p:nvPr>
        </p:nvSpPr>
        <p:spPr/>
        <p:txBody>
          <a:bodyPr/>
          <a:lstStyle/>
          <a:p>
            <a:pPr>
              <a:defRPr/>
            </a:pPr>
            <a:fld id="{3CD7FEE9-580A-4EA0-A7DE-8D177AC2609D}" type="slidenum">
              <a:rPr lang="ja-JP" altLang="en-US" smtClean="0">
                <a:solidFill>
                  <a:prstClr val="black"/>
                </a:solidFill>
              </a:rPr>
              <a:pPr>
                <a:defRPr/>
              </a:pPr>
              <a:t>‹#›</a:t>
            </a:fld>
            <a:endParaRPr lang="ja-JP" altLang="en-US" dirty="0">
              <a:solidFill>
                <a:prstClr val="black"/>
              </a:solidFill>
            </a:endParaRPr>
          </a:p>
        </p:txBody>
      </p:sp>
    </p:spTree>
    <p:extLst>
      <p:ext uri="{BB962C8B-B14F-4D97-AF65-F5344CB8AC3E}">
        <p14:creationId xmlns:p14="http://schemas.microsoft.com/office/powerpoint/2010/main" val="3633739412"/>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type="objTx" preserve="1">
  <p:cSld name="タイトル付きの&#10;コンテンツ">
    <p:spTree>
      <p:nvGrpSpPr>
        <p:cNvPr id="1" name=""/>
        <p:cNvGrpSpPr/>
        <p:nvPr/>
      </p:nvGrpSpPr>
      <p:grpSpPr>
        <a:xfrm>
          <a:off x="0" y="0"/>
          <a:ext cx="0" cy="0"/>
          <a:chOff x="0" y="0"/>
          <a:chExt cx="0" cy="0"/>
        </a:xfrm>
      </p:grpSpPr>
      <p:sp>
        <p:nvSpPr>
          <p:cNvPr id="2" name="Title 1"/>
          <p:cNvSpPr>
            <a:spLocks noGrp="1"/>
          </p:cNvSpPr>
          <p:nvPr>
            <p:ph type="title"/>
          </p:nvPr>
        </p:nvSpPr>
        <p:spPr>
          <a:xfrm>
            <a:off x="682332" y="457200"/>
            <a:ext cx="3194943" cy="1600200"/>
          </a:xfrm>
        </p:spPr>
        <p:txBody>
          <a:bodyPr anchor="b"/>
          <a:lstStyle>
            <a:lvl1pPr>
              <a:defRPr sz="3200"/>
            </a:lvl1pPr>
          </a:lstStyle>
          <a:p>
            <a:r>
              <a:rPr lang="ja-JP" altLang="en-US"/>
              <a:t>マスター タイトルの書式設定</a:t>
            </a:r>
            <a:endParaRPr lang="en-US" dirty="0"/>
          </a:p>
        </p:txBody>
      </p:sp>
      <p:sp>
        <p:nvSpPr>
          <p:cNvPr id="3" name="Content Placeholder 2"/>
          <p:cNvSpPr>
            <a:spLocks noGrp="1"/>
          </p:cNvSpPr>
          <p:nvPr>
            <p:ph idx="1"/>
          </p:nvPr>
        </p:nvSpPr>
        <p:spPr>
          <a:xfrm>
            <a:off x="4211340" y="987436"/>
            <a:ext cx="5014913"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Text Placeholder 3"/>
          <p:cNvSpPr>
            <a:spLocks noGrp="1"/>
          </p:cNvSpPr>
          <p:nvPr>
            <p:ph type="body" sz="half" idx="2"/>
          </p:nvPr>
        </p:nvSpPr>
        <p:spPr>
          <a:xfrm>
            <a:off x="682332" y="2057400"/>
            <a:ext cx="3194943"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ja-JP" altLang="en-US"/>
              <a:t>マスター テキストの書式設定</a:t>
            </a:r>
          </a:p>
        </p:txBody>
      </p:sp>
      <p:sp>
        <p:nvSpPr>
          <p:cNvPr id="5" name="Date Placeholder 4"/>
          <p:cNvSpPr>
            <a:spLocks noGrp="1"/>
          </p:cNvSpPr>
          <p:nvPr>
            <p:ph type="dt" sz="half" idx="10"/>
          </p:nvPr>
        </p:nvSpPr>
        <p:spPr/>
        <p:txBody>
          <a:bodyPr/>
          <a:lstStyle/>
          <a:p>
            <a:pPr>
              <a:defRPr/>
            </a:pPr>
            <a:fld id="{7746290E-6566-4B0E-AFF4-B45AA06EB909}" type="datetime1">
              <a:rPr lang="ja-JP" altLang="en-US" smtClean="0">
                <a:solidFill>
                  <a:prstClr val="black">
                    <a:tint val="75000"/>
                  </a:prstClr>
                </a:solidFill>
              </a:rPr>
              <a:pPr>
                <a:defRPr/>
              </a:pPr>
              <a:t>2024/4/4</a:t>
            </a:fld>
            <a:endParaRPr lang="ja-JP" altLang="en-US" dirty="0">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ja-JP" altLang="en-US" dirty="0">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3CD7FEE9-580A-4EA0-A7DE-8D177AC2609D}" type="slidenum">
              <a:rPr lang="ja-JP" altLang="en-US" smtClean="0">
                <a:solidFill>
                  <a:prstClr val="black"/>
                </a:solidFill>
              </a:rPr>
              <a:pPr>
                <a:defRPr/>
              </a:pPr>
              <a:t>‹#›</a:t>
            </a:fld>
            <a:endParaRPr lang="ja-JP" altLang="en-US" dirty="0">
              <a:solidFill>
                <a:prstClr val="black"/>
              </a:solidFill>
            </a:endParaRPr>
          </a:p>
        </p:txBody>
      </p:sp>
    </p:spTree>
    <p:extLst>
      <p:ext uri="{BB962C8B-B14F-4D97-AF65-F5344CB8AC3E}">
        <p14:creationId xmlns:p14="http://schemas.microsoft.com/office/powerpoint/2010/main" val="1652525307"/>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Title 1"/>
          <p:cNvSpPr>
            <a:spLocks noGrp="1"/>
          </p:cNvSpPr>
          <p:nvPr>
            <p:ph type="title"/>
          </p:nvPr>
        </p:nvSpPr>
        <p:spPr>
          <a:xfrm>
            <a:off x="682332" y="457200"/>
            <a:ext cx="3194943" cy="1600200"/>
          </a:xfrm>
        </p:spPr>
        <p:txBody>
          <a:bodyPr anchor="b"/>
          <a:lstStyle>
            <a:lvl1pPr>
              <a:defRPr sz="3200"/>
            </a:lvl1pPr>
          </a:lstStyle>
          <a:p>
            <a:r>
              <a:rPr lang="ja-JP" altLang="en-US"/>
              <a:t>マスター タイトルの書式設定</a:t>
            </a:r>
            <a:endParaRPr lang="en-US" dirty="0"/>
          </a:p>
        </p:txBody>
      </p:sp>
      <p:sp>
        <p:nvSpPr>
          <p:cNvPr id="3" name="Picture Placeholder 2"/>
          <p:cNvSpPr>
            <a:spLocks noGrp="1" noChangeAspect="1"/>
          </p:cNvSpPr>
          <p:nvPr>
            <p:ph type="pic" idx="1"/>
          </p:nvPr>
        </p:nvSpPr>
        <p:spPr>
          <a:xfrm>
            <a:off x="4211340" y="987436"/>
            <a:ext cx="5014913"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ja-JP" altLang="en-US" dirty="0"/>
              <a:t>図を追加</a:t>
            </a:r>
            <a:endParaRPr lang="en-US" dirty="0"/>
          </a:p>
        </p:txBody>
      </p:sp>
      <p:sp>
        <p:nvSpPr>
          <p:cNvPr id="4" name="Text Placeholder 3"/>
          <p:cNvSpPr>
            <a:spLocks noGrp="1"/>
          </p:cNvSpPr>
          <p:nvPr>
            <p:ph type="body" sz="half" idx="2"/>
          </p:nvPr>
        </p:nvSpPr>
        <p:spPr>
          <a:xfrm>
            <a:off x="682332" y="2057400"/>
            <a:ext cx="3194943"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ja-JP" altLang="en-US"/>
              <a:t>マスター テキストの書式設定</a:t>
            </a:r>
          </a:p>
        </p:txBody>
      </p:sp>
      <p:sp>
        <p:nvSpPr>
          <p:cNvPr id="5" name="Date Placeholder 4"/>
          <p:cNvSpPr>
            <a:spLocks noGrp="1"/>
          </p:cNvSpPr>
          <p:nvPr>
            <p:ph type="dt" sz="half" idx="10"/>
          </p:nvPr>
        </p:nvSpPr>
        <p:spPr/>
        <p:txBody>
          <a:bodyPr/>
          <a:lstStyle/>
          <a:p>
            <a:pPr>
              <a:defRPr/>
            </a:pPr>
            <a:fld id="{0835678B-E627-4C45-B325-2837CF6852C0}" type="datetime1">
              <a:rPr lang="ja-JP" altLang="en-US" smtClean="0">
                <a:solidFill>
                  <a:prstClr val="black">
                    <a:tint val="75000"/>
                  </a:prstClr>
                </a:solidFill>
              </a:rPr>
              <a:pPr>
                <a:defRPr/>
              </a:pPr>
              <a:t>2024/4/4</a:t>
            </a:fld>
            <a:endParaRPr lang="ja-JP" altLang="en-US" dirty="0">
              <a:solidFill>
                <a:prstClr val="black">
                  <a:tint val="75000"/>
                </a:prstClr>
              </a:solidFill>
            </a:endParaRPr>
          </a:p>
        </p:txBody>
      </p:sp>
      <p:sp>
        <p:nvSpPr>
          <p:cNvPr id="6" name="Footer Placeholder 5"/>
          <p:cNvSpPr>
            <a:spLocks noGrp="1"/>
          </p:cNvSpPr>
          <p:nvPr>
            <p:ph type="ftr" sz="quarter" idx="11"/>
          </p:nvPr>
        </p:nvSpPr>
        <p:spPr/>
        <p:txBody>
          <a:bodyPr/>
          <a:lstStyle/>
          <a:p>
            <a:pPr>
              <a:defRPr/>
            </a:pPr>
            <a:endParaRPr lang="ja-JP" altLang="en-US" dirty="0">
              <a:solidFill>
                <a:prstClr val="black">
                  <a:tint val="75000"/>
                </a:prstClr>
              </a:solidFill>
            </a:endParaRPr>
          </a:p>
        </p:txBody>
      </p:sp>
      <p:sp>
        <p:nvSpPr>
          <p:cNvPr id="7" name="Slide Number Placeholder 6"/>
          <p:cNvSpPr>
            <a:spLocks noGrp="1"/>
          </p:cNvSpPr>
          <p:nvPr>
            <p:ph type="sldNum" sz="quarter" idx="12"/>
          </p:nvPr>
        </p:nvSpPr>
        <p:spPr/>
        <p:txBody>
          <a:bodyPr/>
          <a:lstStyle/>
          <a:p>
            <a:pPr>
              <a:defRPr/>
            </a:pPr>
            <a:fld id="{3CD7FEE9-580A-4EA0-A7DE-8D177AC2609D}" type="slidenum">
              <a:rPr lang="ja-JP" altLang="en-US" smtClean="0">
                <a:solidFill>
                  <a:prstClr val="black"/>
                </a:solidFill>
              </a:rPr>
              <a:pPr>
                <a:defRPr/>
              </a:pPr>
              <a:t>‹#›</a:t>
            </a:fld>
            <a:endParaRPr lang="ja-JP" altLang="en-US" dirty="0">
              <a:solidFill>
                <a:prstClr val="black"/>
              </a:solidFill>
            </a:endParaRPr>
          </a:p>
        </p:txBody>
      </p:sp>
    </p:spTree>
    <p:extLst>
      <p:ext uri="{BB962C8B-B14F-4D97-AF65-F5344CB8AC3E}">
        <p14:creationId xmlns:p14="http://schemas.microsoft.com/office/powerpoint/2010/main" val="3518862792"/>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type="vertTx" preserve="1">
  <p:cSld name="タイトルと&#10;縦書きテキスト">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ja-JP" altLang="en-US"/>
              <a:t>マスター タイトルの書式設定</a:t>
            </a:r>
            <a:endParaRPr lang="en-US" dirty="0"/>
          </a:p>
        </p:txBody>
      </p:sp>
      <p:sp>
        <p:nvSpPr>
          <p:cNvPr id="3" name="Vertical Text Placeholder 2"/>
          <p:cNvSpPr>
            <a:spLocks noGrp="1"/>
          </p:cNvSpPr>
          <p:nvPr>
            <p:ph type="body" orient="vert" idx="1"/>
          </p:nvPr>
        </p:nvSpPr>
        <p:spPr/>
        <p:txBody>
          <a:bodyPr vert="eaVert"/>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Date Placeholder 3"/>
          <p:cNvSpPr>
            <a:spLocks noGrp="1"/>
          </p:cNvSpPr>
          <p:nvPr>
            <p:ph type="dt" sz="half" idx="10"/>
          </p:nvPr>
        </p:nvSpPr>
        <p:spPr/>
        <p:txBody>
          <a:bodyPr/>
          <a:lstStyle/>
          <a:p>
            <a:pPr>
              <a:defRPr/>
            </a:pPr>
            <a:fld id="{F260FDBB-9EDA-44C4-AAC5-C73127C22EDC}" type="datetime1">
              <a:rPr lang="ja-JP" altLang="en-US" smtClean="0">
                <a:solidFill>
                  <a:prstClr val="black">
                    <a:tint val="75000"/>
                  </a:prstClr>
                </a:solidFill>
              </a:rPr>
              <a:pPr>
                <a:defRPr/>
              </a:pPr>
              <a:t>2024/4/4</a:t>
            </a:fld>
            <a:endParaRPr lang="ja-JP" altLang="en-US" dirty="0">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ja-JP" altLang="en-US" dirty="0">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3CD7FEE9-580A-4EA0-A7DE-8D177AC2609D}" type="slidenum">
              <a:rPr lang="ja-JP" altLang="en-US" smtClean="0">
                <a:solidFill>
                  <a:prstClr val="black"/>
                </a:solidFill>
              </a:rPr>
              <a:pPr>
                <a:defRPr/>
              </a:pPr>
              <a:t>‹#›</a:t>
            </a:fld>
            <a:endParaRPr lang="ja-JP" altLang="en-US" dirty="0">
              <a:solidFill>
                <a:prstClr val="black"/>
              </a:solidFill>
            </a:endParaRPr>
          </a:p>
        </p:txBody>
      </p:sp>
    </p:spTree>
    <p:extLst>
      <p:ext uri="{BB962C8B-B14F-4D97-AF65-F5344CB8AC3E}">
        <p14:creationId xmlns:p14="http://schemas.microsoft.com/office/powerpoint/2010/main" val="569815428"/>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89003" y="365125"/>
            <a:ext cx="2135981" cy="5811838"/>
          </a:xfrm>
        </p:spPr>
        <p:txBody>
          <a:bodyPr vert="eaVert"/>
          <a:lstStyle/>
          <a:p>
            <a:r>
              <a:rPr lang="ja-JP" altLang="en-US"/>
              <a:t>マスター タイトルの書式設定</a:t>
            </a:r>
            <a:endParaRPr lang="en-US" dirty="0"/>
          </a:p>
        </p:txBody>
      </p:sp>
      <p:sp>
        <p:nvSpPr>
          <p:cNvPr id="3" name="Vertical Text Placeholder 2"/>
          <p:cNvSpPr>
            <a:spLocks noGrp="1"/>
          </p:cNvSpPr>
          <p:nvPr>
            <p:ph type="body" orient="vert" idx="1"/>
          </p:nvPr>
        </p:nvSpPr>
        <p:spPr>
          <a:xfrm>
            <a:off x="681059" y="365125"/>
            <a:ext cx="6284119" cy="5811838"/>
          </a:xfrm>
        </p:spPr>
        <p:txBody>
          <a:bodyPr vert="eaVert"/>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Date Placeholder 3"/>
          <p:cNvSpPr>
            <a:spLocks noGrp="1"/>
          </p:cNvSpPr>
          <p:nvPr>
            <p:ph type="dt" sz="half" idx="10"/>
          </p:nvPr>
        </p:nvSpPr>
        <p:spPr/>
        <p:txBody>
          <a:bodyPr/>
          <a:lstStyle/>
          <a:p>
            <a:pPr>
              <a:defRPr/>
            </a:pPr>
            <a:fld id="{A42AE4EE-8035-4107-859B-DBA0C9D39586}" type="datetime1">
              <a:rPr lang="ja-JP" altLang="en-US" smtClean="0">
                <a:solidFill>
                  <a:prstClr val="black">
                    <a:tint val="75000"/>
                  </a:prstClr>
                </a:solidFill>
              </a:rPr>
              <a:pPr>
                <a:defRPr/>
              </a:pPr>
              <a:t>2024/4/4</a:t>
            </a:fld>
            <a:endParaRPr lang="ja-JP" altLang="en-US" dirty="0">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ja-JP" altLang="en-US" dirty="0">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3CD7FEE9-580A-4EA0-A7DE-8D177AC2609D}" type="slidenum">
              <a:rPr lang="ja-JP" altLang="en-US" smtClean="0">
                <a:solidFill>
                  <a:prstClr val="black"/>
                </a:solidFill>
              </a:rPr>
              <a:pPr>
                <a:defRPr/>
              </a:pPr>
              <a:t>‹#›</a:t>
            </a:fld>
            <a:endParaRPr lang="ja-JP" altLang="en-US" dirty="0">
              <a:solidFill>
                <a:prstClr val="black"/>
              </a:solidFill>
            </a:endParaRPr>
          </a:p>
        </p:txBody>
      </p:sp>
    </p:spTree>
    <p:extLst>
      <p:ext uri="{BB962C8B-B14F-4D97-AF65-F5344CB8AC3E}">
        <p14:creationId xmlns:p14="http://schemas.microsoft.com/office/powerpoint/2010/main" val="184874324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89C28E1D-75D7-45ED-8DDA-CD6460966630}"/>
              </a:ext>
            </a:extLst>
          </p:cNvPr>
          <p:cNvSpPr>
            <a:spLocks noGrp="1"/>
          </p:cNvSpPr>
          <p:nvPr>
            <p:ph type="title"/>
          </p:nvPr>
        </p:nvSpPr>
        <p:spPr>
          <a:xfrm>
            <a:off x="682328" y="365126"/>
            <a:ext cx="8543925" cy="1325563"/>
          </a:xfrm>
        </p:spPr>
        <p:txBody>
          <a:bodyPr/>
          <a:lstStyle/>
          <a:p>
            <a:r>
              <a:rPr kumimoji="1" lang="ja-JP" altLang="en-US"/>
              <a:t>マスター タイトルの書式設定</a:t>
            </a:r>
          </a:p>
        </p:txBody>
      </p:sp>
      <p:sp>
        <p:nvSpPr>
          <p:cNvPr id="3" name="テキスト プレースホルダー 2">
            <a:extLst>
              <a:ext uri="{FF2B5EF4-FFF2-40B4-BE49-F238E27FC236}">
                <a16:creationId xmlns:a16="http://schemas.microsoft.com/office/drawing/2014/main" id="{E343BE60-0120-759D-5CF6-1F435C2C033C}"/>
              </a:ext>
            </a:extLst>
          </p:cNvPr>
          <p:cNvSpPr>
            <a:spLocks noGrp="1"/>
          </p:cNvSpPr>
          <p:nvPr>
            <p:ph type="body" idx="1"/>
          </p:nvPr>
        </p:nvSpPr>
        <p:spPr>
          <a:xfrm>
            <a:off x="682328" y="1681163"/>
            <a:ext cx="4190702" cy="823912"/>
          </a:xfrm>
        </p:spPr>
        <p:txBody>
          <a:bodyPr anchor="b"/>
          <a:lstStyle>
            <a:lvl1pPr marL="0" indent="0">
              <a:buNone/>
              <a:defRPr sz="1950" b="1"/>
            </a:lvl1pPr>
            <a:lvl2pPr marL="371475" indent="0">
              <a:buNone/>
              <a:defRPr sz="1625" b="1"/>
            </a:lvl2pPr>
            <a:lvl3pPr marL="742950" indent="0">
              <a:buNone/>
              <a:defRPr sz="1463" b="1"/>
            </a:lvl3pPr>
            <a:lvl4pPr marL="1114425" indent="0">
              <a:buNone/>
              <a:defRPr sz="1300" b="1"/>
            </a:lvl4pPr>
            <a:lvl5pPr marL="1485900" indent="0">
              <a:buNone/>
              <a:defRPr sz="1300" b="1"/>
            </a:lvl5pPr>
            <a:lvl6pPr marL="1857375" indent="0">
              <a:buNone/>
              <a:defRPr sz="1300" b="1"/>
            </a:lvl6pPr>
            <a:lvl7pPr marL="2228850" indent="0">
              <a:buNone/>
              <a:defRPr sz="1300" b="1"/>
            </a:lvl7pPr>
            <a:lvl8pPr marL="2600325" indent="0">
              <a:buNone/>
              <a:defRPr sz="1300" b="1"/>
            </a:lvl8pPr>
            <a:lvl9pPr marL="2971800" indent="0">
              <a:buNone/>
              <a:defRPr sz="1300" b="1"/>
            </a:lvl9pPr>
          </a:lstStyle>
          <a:p>
            <a:pPr lvl="0"/>
            <a:r>
              <a:rPr kumimoji="1" lang="ja-JP" altLang="en-US"/>
              <a:t>マスター テキストの書式設定</a:t>
            </a:r>
          </a:p>
        </p:txBody>
      </p:sp>
      <p:sp>
        <p:nvSpPr>
          <p:cNvPr id="4" name="コンテンツ プレースホルダー 3">
            <a:extLst>
              <a:ext uri="{FF2B5EF4-FFF2-40B4-BE49-F238E27FC236}">
                <a16:creationId xmlns:a16="http://schemas.microsoft.com/office/drawing/2014/main" id="{05F65A8F-A658-FE86-DE15-4C8C6B61C720}"/>
              </a:ext>
            </a:extLst>
          </p:cNvPr>
          <p:cNvSpPr>
            <a:spLocks noGrp="1"/>
          </p:cNvSpPr>
          <p:nvPr>
            <p:ph sz="half" idx="2"/>
          </p:nvPr>
        </p:nvSpPr>
        <p:spPr>
          <a:xfrm>
            <a:off x="682328" y="2505075"/>
            <a:ext cx="4190702" cy="368458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テキスト プレースホルダー 4">
            <a:extLst>
              <a:ext uri="{FF2B5EF4-FFF2-40B4-BE49-F238E27FC236}">
                <a16:creationId xmlns:a16="http://schemas.microsoft.com/office/drawing/2014/main" id="{E7FFC5AE-5D04-61AD-ED60-AC06B64497ED}"/>
              </a:ext>
            </a:extLst>
          </p:cNvPr>
          <p:cNvSpPr>
            <a:spLocks noGrp="1"/>
          </p:cNvSpPr>
          <p:nvPr>
            <p:ph type="body" sz="quarter" idx="3"/>
          </p:nvPr>
        </p:nvSpPr>
        <p:spPr>
          <a:xfrm>
            <a:off x="5014913" y="1681163"/>
            <a:ext cx="4211340" cy="823912"/>
          </a:xfrm>
        </p:spPr>
        <p:txBody>
          <a:bodyPr anchor="b"/>
          <a:lstStyle>
            <a:lvl1pPr marL="0" indent="0">
              <a:buNone/>
              <a:defRPr sz="1950" b="1"/>
            </a:lvl1pPr>
            <a:lvl2pPr marL="371475" indent="0">
              <a:buNone/>
              <a:defRPr sz="1625" b="1"/>
            </a:lvl2pPr>
            <a:lvl3pPr marL="742950" indent="0">
              <a:buNone/>
              <a:defRPr sz="1463" b="1"/>
            </a:lvl3pPr>
            <a:lvl4pPr marL="1114425" indent="0">
              <a:buNone/>
              <a:defRPr sz="1300" b="1"/>
            </a:lvl4pPr>
            <a:lvl5pPr marL="1485900" indent="0">
              <a:buNone/>
              <a:defRPr sz="1300" b="1"/>
            </a:lvl5pPr>
            <a:lvl6pPr marL="1857375" indent="0">
              <a:buNone/>
              <a:defRPr sz="1300" b="1"/>
            </a:lvl6pPr>
            <a:lvl7pPr marL="2228850" indent="0">
              <a:buNone/>
              <a:defRPr sz="1300" b="1"/>
            </a:lvl7pPr>
            <a:lvl8pPr marL="2600325" indent="0">
              <a:buNone/>
              <a:defRPr sz="1300" b="1"/>
            </a:lvl8pPr>
            <a:lvl9pPr marL="2971800" indent="0">
              <a:buNone/>
              <a:defRPr sz="1300" b="1"/>
            </a:lvl9pPr>
          </a:lstStyle>
          <a:p>
            <a:pPr lvl="0"/>
            <a:r>
              <a:rPr kumimoji="1" lang="ja-JP" altLang="en-US"/>
              <a:t>マスター テキストの書式設定</a:t>
            </a:r>
          </a:p>
        </p:txBody>
      </p:sp>
      <p:sp>
        <p:nvSpPr>
          <p:cNvPr id="6" name="コンテンツ プレースホルダー 5">
            <a:extLst>
              <a:ext uri="{FF2B5EF4-FFF2-40B4-BE49-F238E27FC236}">
                <a16:creationId xmlns:a16="http://schemas.microsoft.com/office/drawing/2014/main" id="{AF370451-591D-4C22-1434-334C330366AA}"/>
              </a:ext>
            </a:extLst>
          </p:cNvPr>
          <p:cNvSpPr>
            <a:spLocks noGrp="1"/>
          </p:cNvSpPr>
          <p:nvPr>
            <p:ph sz="quarter" idx="4"/>
          </p:nvPr>
        </p:nvSpPr>
        <p:spPr>
          <a:xfrm>
            <a:off x="5014913" y="2505075"/>
            <a:ext cx="4211340" cy="3684588"/>
          </a:xfrm>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7" name="日付プレースホルダー 6">
            <a:extLst>
              <a:ext uri="{FF2B5EF4-FFF2-40B4-BE49-F238E27FC236}">
                <a16:creationId xmlns:a16="http://schemas.microsoft.com/office/drawing/2014/main" id="{F7966785-F4E2-5536-9BA3-B4E6E1577495}"/>
              </a:ext>
            </a:extLst>
          </p:cNvPr>
          <p:cNvSpPr>
            <a:spLocks noGrp="1"/>
          </p:cNvSpPr>
          <p:nvPr>
            <p:ph type="dt" sz="half" idx="10"/>
          </p:nvPr>
        </p:nvSpPr>
        <p:spPr/>
        <p:txBody>
          <a:bodyPr/>
          <a:lstStyle/>
          <a:p>
            <a:endParaRPr kumimoji="1" lang="ja-JP" altLang="en-US"/>
          </a:p>
        </p:txBody>
      </p:sp>
      <p:sp>
        <p:nvSpPr>
          <p:cNvPr id="8" name="フッター プレースホルダー 7">
            <a:extLst>
              <a:ext uri="{FF2B5EF4-FFF2-40B4-BE49-F238E27FC236}">
                <a16:creationId xmlns:a16="http://schemas.microsoft.com/office/drawing/2014/main" id="{C23AB623-A5DC-438D-FD00-8578A1BD503A}"/>
              </a:ext>
            </a:extLst>
          </p:cNvPr>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478644361"/>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742950" y="2130426"/>
            <a:ext cx="8420100" cy="1470025"/>
          </a:xfrm>
        </p:spPr>
        <p:txBody>
          <a:bodyPr/>
          <a:lstStyle/>
          <a:p>
            <a:r>
              <a:rPr kumimoji="1" lang="ja-JP" altLang="en-US"/>
              <a:t>マスター タイトルの書式設定</a:t>
            </a:r>
          </a:p>
        </p:txBody>
      </p:sp>
      <p:sp>
        <p:nvSpPr>
          <p:cNvPr id="3" name="サブタイトル 2"/>
          <p:cNvSpPr>
            <a:spLocks noGrp="1"/>
          </p:cNvSpPr>
          <p:nvPr>
            <p:ph type="subTitle" idx="1"/>
          </p:nvPr>
        </p:nvSpPr>
        <p:spPr>
          <a:xfrm>
            <a:off x="1485900" y="3886200"/>
            <a:ext cx="6934200" cy="1752600"/>
          </a:xfrm>
        </p:spPr>
        <p:txBody>
          <a:bodyPr/>
          <a:lstStyle>
            <a:lvl1pPr marL="0" indent="0" algn="ctr">
              <a:buNone/>
              <a:defRPr>
                <a:solidFill>
                  <a:schemeClr val="tx1">
                    <a:tint val="75000"/>
                  </a:schemeClr>
                </a:solidFill>
              </a:defRPr>
            </a:lvl1pPr>
            <a:lvl2pPr marL="495285" indent="0" algn="ctr">
              <a:buNone/>
              <a:defRPr>
                <a:solidFill>
                  <a:schemeClr val="tx1">
                    <a:tint val="75000"/>
                  </a:schemeClr>
                </a:solidFill>
              </a:defRPr>
            </a:lvl2pPr>
            <a:lvl3pPr marL="990570" indent="0" algn="ctr">
              <a:buNone/>
              <a:defRPr>
                <a:solidFill>
                  <a:schemeClr val="tx1">
                    <a:tint val="75000"/>
                  </a:schemeClr>
                </a:solidFill>
              </a:defRPr>
            </a:lvl3pPr>
            <a:lvl4pPr marL="1485854" indent="0" algn="ctr">
              <a:buNone/>
              <a:defRPr>
                <a:solidFill>
                  <a:schemeClr val="tx1">
                    <a:tint val="75000"/>
                  </a:schemeClr>
                </a:solidFill>
              </a:defRPr>
            </a:lvl4pPr>
            <a:lvl5pPr marL="1981139" indent="0" algn="ctr">
              <a:buNone/>
              <a:defRPr>
                <a:solidFill>
                  <a:schemeClr val="tx1">
                    <a:tint val="75000"/>
                  </a:schemeClr>
                </a:solidFill>
              </a:defRPr>
            </a:lvl5pPr>
            <a:lvl6pPr marL="2476424" indent="0" algn="ctr">
              <a:buNone/>
              <a:defRPr>
                <a:solidFill>
                  <a:schemeClr val="tx1">
                    <a:tint val="75000"/>
                  </a:schemeClr>
                </a:solidFill>
              </a:defRPr>
            </a:lvl6pPr>
            <a:lvl7pPr marL="2971709" indent="0" algn="ctr">
              <a:buNone/>
              <a:defRPr>
                <a:solidFill>
                  <a:schemeClr val="tx1">
                    <a:tint val="75000"/>
                  </a:schemeClr>
                </a:solidFill>
              </a:defRPr>
            </a:lvl7pPr>
            <a:lvl8pPr marL="3466993" indent="0" algn="ctr">
              <a:buNone/>
              <a:defRPr>
                <a:solidFill>
                  <a:schemeClr val="tx1">
                    <a:tint val="75000"/>
                  </a:schemeClr>
                </a:solidFill>
              </a:defRPr>
            </a:lvl8pPr>
            <a:lvl9pPr marL="3962278" indent="0" algn="ctr">
              <a:buNone/>
              <a:defRPr>
                <a:solidFill>
                  <a:schemeClr val="tx1">
                    <a:tint val="75000"/>
                  </a:schemeClr>
                </a:solidFill>
              </a:defRPr>
            </a:lvl9pPr>
          </a:lstStyle>
          <a:p>
            <a:r>
              <a:rPr kumimoji="1" lang="ja-JP" altLang="en-US"/>
              <a:t>マスター サブタイトルの書式設定</a:t>
            </a:r>
          </a:p>
        </p:txBody>
      </p:sp>
      <p:sp>
        <p:nvSpPr>
          <p:cNvPr id="4" name="日付プレースホルダー 3"/>
          <p:cNvSpPr>
            <a:spLocks noGrp="1"/>
          </p:cNvSpPr>
          <p:nvPr>
            <p:ph type="dt" sz="half" idx="10"/>
          </p:nvPr>
        </p:nvSpPr>
        <p:spPr/>
        <p:txBody>
          <a:bodyPr/>
          <a:lstStyle/>
          <a:p>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lvl1pPr>
              <a:defRPr sz="1300"/>
            </a:lvl1pPr>
          </a:lstStyle>
          <a:p>
            <a:fld id="{9E2A29CB-BA86-48A6-80E1-CB8750A963B5}" type="slidenum">
              <a:rPr lang="ja-JP" altLang="en-US" smtClean="0"/>
              <a:pPr/>
              <a:t>‹#›</a:t>
            </a:fld>
            <a:endParaRPr lang="ja-JP" altLang="en-US" dirty="0"/>
          </a:p>
        </p:txBody>
      </p:sp>
    </p:spTree>
    <p:extLst>
      <p:ext uri="{BB962C8B-B14F-4D97-AF65-F5344CB8AC3E}">
        <p14:creationId xmlns:p14="http://schemas.microsoft.com/office/powerpoint/2010/main" val="4061885180"/>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コンテンツ プレースホルダー 2"/>
          <p:cNvSpPr>
            <a:spLocks noGrp="1"/>
          </p:cNvSpPr>
          <p:nvPr>
            <p:ph idx="1"/>
          </p:nvPr>
        </p:nvSpPr>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lvl1pPr>
              <a:defRPr sz="1300"/>
            </a:lvl1pPr>
          </a:lstStyle>
          <a:p>
            <a:fld id="{9E2A29CB-BA86-48A6-80E1-CB8750A963B5}" type="slidenum">
              <a:rPr lang="ja-JP" altLang="en-US" smtClean="0"/>
              <a:pPr/>
              <a:t>‹#›</a:t>
            </a:fld>
            <a:endParaRPr lang="ja-JP" altLang="en-US" dirty="0"/>
          </a:p>
        </p:txBody>
      </p:sp>
    </p:spTree>
    <p:extLst>
      <p:ext uri="{BB962C8B-B14F-4D97-AF65-F5344CB8AC3E}">
        <p14:creationId xmlns:p14="http://schemas.microsoft.com/office/powerpoint/2010/main" val="644153882"/>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日付プレースホルダー 2"/>
          <p:cNvSpPr>
            <a:spLocks noGrp="1"/>
          </p:cNvSpPr>
          <p:nvPr>
            <p:ph type="dt" sz="half" idx="10"/>
          </p:nvPr>
        </p:nvSpPr>
        <p:spPr/>
        <p:txBody>
          <a:bodyPr/>
          <a:lstStyle/>
          <a:p>
            <a:endParaRPr kumimoji="1" lang="ja-JP" altLang="en-US"/>
          </a:p>
        </p:txBody>
      </p:sp>
      <p:sp>
        <p:nvSpPr>
          <p:cNvPr id="4" name="フッター プレースホルダー 3"/>
          <p:cNvSpPr>
            <a:spLocks noGrp="1"/>
          </p:cNvSpPr>
          <p:nvPr>
            <p:ph type="ftr" sz="quarter" idx="11"/>
          </p:nvPr>
        </p:nvSpPr>
        <p:spPr/>
        <p:txBody>
          <a:bodyPr/>
          <a:lstStyle/>
          <a:p>
            <a:endParaRPr kumimoji="1" lang="ja-JP" altLang="en-US"/>
          </a:p>
        </p:txBody>
      </p:sp>
      <p:sp>
        <p:nvSpPr>
          <p:cNvPr id="5" name="スライド番号プレースホルダー 4"/>
          <p:cNvSpPr>
            <a:spLocks noGrp="1"/>
          </p:cNvSpPr>
          <p:nvPr>
            <p:ph type="sldNum" sz="quarter" idx="12"/>
          </p:nvPr>
        </p:nvSpPr>
        <p:spPr/>
        <p:txBody>
          <a:bodyPr/>
          <a:lstStyle>
            <a:lvl1pPr>
              <a:defRPr sz="1300"/>
            </a:lvl1pPr>
          </a:lstStyle>
          <a:p>
            <a:fld id="{9E2A29CB-BA86-48A6-80E1-CB8750A963B5}" type="slidenum">
              <a:rPr lang="ja-JP" altLang="en-US" smtClean="0"/>
              <a:pPr/>
              <a:t>‹#›</a:t>
            </a:fld>
            <a:endParaRPr lang="ja-JP" altLang="en-US" dirty="0"/>
          </a:p>
        </p:txBody>
      </p:sp>
    </p:spTree>
    <p:extLst>
      <p:ext uri="{BB962C8B-B14F-4D97-AF65-F5344CB8AC3E}">
        <p14:creationId xmlns:p14="http://schemas.microsoft.com/office/powerpoint/2010/main" val="2026752523"/>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1"/>
          <p:cNvSpPr>
            <a:spLocks noGrp="1"/>
          </p:cNvSpPr>
          <p:nvPr>
            <p:ph type="dt" sz="half" idx="10"/>
          </p:nvPr>
        </p:nvSpPr>
        <p:spPr/>
        <p:txBody>
          <a:bodyPr/>
          <a:lstStyle/>
          <a:p>
            <a:endParaRPr kumimoji="1" lang="ja-JP" altLang="en-US"/>
          </a:p>
        </p:txBody>
      </p:sp>
      <p:sp>
        <p:nvSpPr>
          <p:cNvPr id="3" name="フッター プレースホルダー 2"/>
          <p:cNvSpPr>
            <a:spLocks noGrp="1"/>
          </p:cNvSpPr>
          <p:nvPr>
            <p:ph type="ftr" sz="quarter" idx="11"/>
          </p:nvPr>
        </p:nvSpPr>
        <p:spPr/>
        <p:txBody>
          <a:bodyPr/>
          <a:lstStyle/>
          <a:p>
            <a:endParaRPr kumimoji="1" lang="ja-JP" altLang="en-US"/>
          </a:p>
        </p:txBody>
      </p:sp>
      <p:sp>
        <p:nvSpPr>
          <p:cNvPr id="4" name="スライド番号プレースホルダー 3"/>
          <p:cNvSpPr>
            <a:spLocks noGrp="1"/>
          </p:cNvSpPr>
          <p:nvPr>
            <p:ph type="sldNum" sz="quarter" idx="12"/>
          </p:nvPr>
        </p:nvSpPr>
        <p:spPr/>
        <p:txBody>
          <a:bodyPr/>
          <a:lstStyle/>
          <a:p>
            <a:fld id="{9E2A29CB-BA86-48A6-80E1-CB8750A963B5}" type="slidenum">
              <a:rPr kumimoji="1" lang="ja-JP" altLang="en-US" smtClean="0"/>
              <a:t>‹#›</a:t>
            </a:fld>
            <a:endParaRPr kumimoji="1" lang="ja-JP" altLang="en-US" dirty="0"/>
          </a:p>
        </p:txBody>
      </p:sp>
    </p:spTree>
    <p:extLst>
      <p:ext uri="{BB962C8B-B14F-4D97-AF65-F5344CB8AC3E}">
        <p14:creationId xmlns:p14="http://schemas.microsoft.com/office/powerpoint/2010/main" val="1768925433"/>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userDrawn="1">
  <p:cSld name="ロゴ無し-タイトル">
    <p:spTree>
      <p:nvGrpSpPr>
        <p:cNvPr id="1" name=""/>
        <p:cNvGrpSpPr/>
        <p:nvPr/>
      </p:nvGrpSpPr>
      <p:grpSpPr>
        <a:xfrm>
          <a:off x="0" y="0"/>
          <a:ext cx="0" cy="0"/>
          <a:chOff x="0" y="0"/>
          <a:chExt cx="0" cy="0"/>
        </a:xfrm>
      </p:grpSpPr>
      <p:sp>
        <p:nvSpPr>
          <p:cNvPr id="4" name="Footer Placeholder 3"/>
          <p:cNvSpPr>
            <a:spLocks noGrp="1"/>
          </p:cNvSpPr>
          <p:nvPr>
            <p:ph type="ftr" sz="quarter" idx="11"/>
          </p:nvPr>
        </p:nvSpPr>
        <p:spPr/>
        <p:txBody>
          <a:bodyPr/>
          <a:lstStyle/>
          <a:p>
            <a:endParaRPr lang="en-US" dirty="0"/>
          </a:p>
        </p:txBody>
      </p:sp>
      <p:sp>
        <p:nvSpPr>
          <p:cNvPr id="6" name="テキスト プレースホルダー 6">
            <a:extLst>
              <a:ext uri="{FF2B5EF4-FFF2-40B4-BE49-F238E27FC236}">
                <a16:creationId xmlns:a16="http://schemas.microsoft.com/office/drawing/2014/main" id="{4B66BDE1-5ABE-1A49-831A-CACBD5DC5471}"/>
              </a:ext>
            </a:extLst>
          </p:cNvPr>
          <p:cNvSpPr txBox="1">
            <a:spLocks/>
          </p:cNvSpPr>
          <p:nvPr userDrawn="1"/>
        </p:nvSpPr>
        <p:spPr>
          <a:xfrm>
            <a:off x="0" y="3027"/>
            <a:ext cx="9907200" cy="827999"/>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dirty="0">
              <a:solidFill>
                <a:schemeClr val="bg1"/>
              </a:solidFill>
              <a:latin typeface="Meiryo" panose="020B0604030504040204" pitchFamily="34" charset="-128"/>
              <a:ea typeface="Meiryo" panose="020B0604030504040204" pitchFamily="34" charset="-128"/>
            </a:endParaRPr>
          </a:p>
        </p:txBody>
      </p:sp>
      <p:sp>
        <p:nvSpPr>
          <p:cNvPr id="7" name="テキスト プレースホルダー 6">
            <a:extLst>
              <a:ext uri="{FF2B5EF4-FFF2-40B4-BE49-F238E27FC236}">
                <a16:creationId xmlns:a16="http://schemas.microsoft.com/office/drawing/2014/main" id="{128C7BBE-DA91-2546-9948-0ECF38C7D752}"/>
              </a:ext>
            </a:extLst>
          </p:cNvPr>
          <p:cNvSpPr txBox="1">
            <a:spLocks/>
          </p:cNvSpPr>
          <p:nvPr userDrawn="1"/>
        </p:nvSpPr>
        <p:spPr>
          <a:xfrm>
            <a:off x="6019800" y="0"/>
            <a:ext cx="3896710" cy="827999"/>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2146971 w 9907200"/>
              <a:gd name="connsiteY0" fmla="*/ 82296 h 827999"/>
              <a:gd name="connsiteX1" fmla="*/ 9907200 w 9907200"/>
              <a:gd name="connsiteY1" fmla="*/ 0 h 827999"/>
              <a:gd name="connsiteX2" fmla="*/ 9907200 w 9907200"/>
              <a:gd name="connsiteY2" fmla="*/ 827999 h 827999"/>
              <a:gd name="connsiteX3" fmla="*/ 0 w 9907200"/>
              <a:gd name="connsiteY3" fmla="*/ 827999 h 827999"/>
              <a:gd name="connsiteX4" fmla="*/ 2146971 w 9907200"/>
              <a:gd name="connsiteY4" fmla="*/ 82296 h 827999"/>
              <a:gd name="connsiteX0" fmla="*/ 2100475 w 9907200"/>
              <a:gd name="connsiteY0" fmla="*/ 4572 h 827999"/>
              <a:gd name="connsiteX1" fmla="*/ 9907200 w 9907200"/>
              <a:gd name="connsiteY1" fmla="*/ 0 h 827999"/>
              <a:gd name="connsiteX2" fmla="*/ 9907200 w 9907200"/>
              <a:gd name="connsiteY2" fmla="*/ 827999 h 827999"/>
              <a:gd name="connsiteX3" fmla="*/ 0 w 9907200"/>
              <a:gd name="connsiteY3" fmla="*/ 827999 h 827999"/>
              <a:gd name="connsiteX4" fmla="*/ 2100475 w 9907200"/>
              <a:gd name="connsiteY4" fmla="*/ 4572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7200" h="827999">
                <a:moveTo>
                  <a:pt x="2100475" y="4572"/>
                </a:moveTo>
                <a:lnTo>
                  <a:pt x="9907200" y="0"/>
                </a:lnTo>
                <a:lnTo>
                  <a:pt x="9907200" y="827999"/>
                </a:lnTo>
                <a:lnTo>
                  <a:pt x="0" y="827999"/>
                </a:lnTo>
                <a:lnTo>
                  <a:pt x="2100475" y="4572"/>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dirty="0">
              <a:solidFill>
                <a:schemeClr val="bg1"/>
              </a:solidFill>
              <a:latin typeface="Meiryo" panose="020B0604030504040204" pitchFamily="34" charset="-128"/>
              <a:ea typeface="Meiryo" panose="020B0604030504040204" pitchFamily="34" charset="-128"/>
            </a:endParaRPr>
          </a:p>
        </p:txBody>
      </p:sp>
      <p:sp>
        <p:nvSpPr>
          <p:cNvPr id="8" name="Title 1">
            <a:extLst>
              <a:ext uri="{FF2B5EF4-FFF2-40B4-BE49-F238E27FC236}">
                <a16:creationId xmlns:a16="http://schemas.microsoft.com/office/drawing/2014/main" id="{24636362-6DC1-7D45-87A6-A2F4247CD968}"/>
              </a:ext>
            </a:extLst>
          </p:cNvPr>
          <p:cNvSpPr>
            <a:spLocks noGrp="1"/>
          </p:cNvSpPr>
          <p:nvPr>
            <p:ph type="title"/>
          </p:nvPr>
        </p:nvSpPr>
        <p:spPr>
          <a:xfrm>
            <a:off x="0" y="-1"/>
            <a:ext cx="9906000" cy="827999"/>
          </a:xfrm>
        </p:spPr>
        <p:txBody>
          <a:bodyPr/>
          <a:lstStyle/>
          <a:p>
            <a:r>
              <a:rPr lang="ja-JP" altLang="en-US"/>
              <a:t>マスター タイトルの書式設定</a:t>
            </a:r>
            <a:endParaRPr lang="en-US" dirty="0"/>
          </a:p>
        </p:txBody>
      </p:sp>
      <p:sp>
        <p:nvSpPr>
          <p:cNvPr id="10" name="Slide Number Placeholder 5">
            <a:extLst>
              <a:ext uri="{FF2B5EF4-FFF2-40B4-BE49-F238E27FC236}">
                <a16:creationId xmlns:a16="http://schemas.microsoft.com/office/drawing/2014/main" id="{45C1C095-3D5F-3846-A68B-623E5D5B3BA2}"/>
              </a:ext>
            </a:extLst>
          </p:cNvPr>
          <p:cNvSpPr>
            <a:spLocks noGrp="1"/>
          </p:cNvSpPr>
          <p:nvPr>
            <p:ph type="sldNum" sz="quarter" idx="4"/>
          </p:nvPr>
        </p:nvSpPr>
        <p:spPr>
          <a:xfrm>
            <a:off x="8915314" y="6536158"/>
            <a:ext cx="630513" cy="278421"/>
          </a:xfrm>
          <a:prstGeom prst="rect">
            <a:avLst/>
          </a:prstGeom>
        </p:spPr>
        <p:txBody>
          <a:bodyPr vert="horz" lIns="0" tIns="0" rIns="0" bIns="0" rtlCol="0" anchor="t"/>
          <a:lstStyle>
            <a:lvl1pPr algn="r">
              <a:defRPr sz="1300" b="0">
                <a:solidFill>
                  <a:schemeClr val="tx1"/>
                </a:solidFill>
                <a:latin typeface="ＭＳ ゴシック" panose="020B0609070205080204" pitchFamily="49" charset="-128"/>
                <a:ea typeface="ＭＳ ゴシック" panose="020B0609070205080204" pitchFamily="49" charset="-128"/>
                <a:cs typeface="Arial" panose="020B0604020202020204" pitchFamily="34" charset="0"/>
              </a:defRPr>
            </a:lvl1pPr>
          </a:lstStyle>
          <a:p>
            <a:fld id="{48F63A3B-78C7-47BE-AE5E-E10140E04643}" type="slidenum">
              <a:rPr lang="en-US" smtClean="0"/>
              <a:pPr/>
              <a:t>‹#›</a:t>
            </a:fld>
            <a:endParaRPr lang="en-US" dirty="0"/>
          </a:p>
        </p:txBody>
      </p:sp>
      <p:sp>
        <p:nvSpPr>
          <p:cNvPr id="12" name="テキスト プレースホルダー 12">
            <a:extLst>
              <a:ext uri="{FF2B5EF4-FFF2-40B4-BE49-F238E27FC236}">
                <a16:creationId xmlns:a16="http://schemas.microsoft.com/office/drawing/2014/main" id="{E32FF9E2-AACC-F14F-A96C-A0E9FD2730C0}"/>
              </a:ext>
            </a:extLst>
          </p:cNvPr>
          <p:cNvSpPr>
            <a:spLocks noGrp="1"/>
          </p:cNvSpPr>
          <p:nvPr>
            <p:ph type="body" sz="quarter" idx="13"/>
          </p:nvPr>
        </p:nvSpPr>
        <p:spPr>
          <a:xfrm>
            <a:off x="0" y="828000"/>
            <a:ext cx="9907200" cy="535880"/>
          </a:xfr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144000" rIns="360000" bIns="144000" rtlCol="0" anchor="t">
            <a:spAutoFit/>
          </a:bodyPr>
          <a:lstStyle>
            <a:lvl1pPr marL="0" indent="0">
              <a:buNone/>
              <a:defRPr lang="ja-JP" altLang="en-US" sz="1300" kern="900" spc="69" smtClean="0">
                <a:solidFill>
                  <a:schemeClr val="tx1"/>
                </a:solidFill>
              </a:defRPr>
            </a:lvl1pPr>
            <a:lvl2pPr>
              <a:defRPr lang="ja-JP" altLang="en-US" sz="1800" smtClean="0">
                <a:solidFill>
                  <a:schemeClr val="tx1"/>
                </a:solidFill>
                <a:latin typeface="+mn-lt"/>
                <a:ea typeface="+mn-ea"/>
              </a:defRPr>
            </a:lvl2pPr>
            <a:lvl3pPr>
              <a:defRPr lang="ja-JP" altLang="en-US" sz="1800" smtClean="0">
                <a:solidFill>
                  <a:schemeClr val="tx1"/>
                </a:solidFill>
                <a:latin typeface="+mn-lt"/>
                <a:ea typeface="+mn-ea"/>
              </a:defRPr>
            </a:lvl3pPr>
            <a:lvl4pPr>
              <a:defRPr lang="ja-JP" altLang="en-US" sz="1800" smtClean="0">
                <a:solidFill>
                  <a:schemeClr val="tx1"/>
                </a:solidFill>
                <a:latin typeface="+mn-lt"/>
                <a:ea typeface="+mn-ea"/>
              </a:defRPr>
            </a:lvl4pPr>
            <a:lvl5pPr>
              <a:defRPr lang="ja-JP" altLang="en-US" sz="1800">
                <a:solidFill>
                  <a:schemeClr val="tx1"/>
                </a:solidFill>
                <a:latin typeface="+mn-lt"/>
                <a:ea typeface="+mn-ea"/>
              </a:defRPr>
            </a:lvl5pPr>
          </a:lstStyle>
          <a:p>
            <a:pPr marL="0" lvl="0" defTabSz="457200">
              <a:spcAft>
                <a:spcPts val="1000"/>
              </a:spcAft>
            </a:pPr>
            <a:r>
              <a:rPr kumimoji="1" lang="ja-JP" altLang="en-US"/>
              <a:t>マスター テキストの書式設定</a:t>
            </a:r>
          </a:p>
        </p:txBody>
      </p:sp>
    </p:spTree>
    <p:extLst>
      <p:ext uri="{BB962C8B-B14F-4D97-AF65-F5344CB8AC3E}">
        <p14:creationId xmlns:p14="http://schemas.microsoft.com/office/powerpoint/2010/main" val="2467192656"/>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userDrawn="1">
  <p:cSld name="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2400">
                <a:latin typeface="メイリオ" panose="020B0604030504040204" pitchFamily="50" charset="-128"/>
                <a:ea typeface="メイリオ" panose="020B0604030504040204" pitchFamily="50" charset="-128"/>
              </a:defRPr>
            </a:lvl1pPr>
          </a:lstStyle>
          <a:p>
            <a:r>
              <a:rPr kumimoji="1" lang="ja-JP" altLang="en-US" dirty="0"/>
              <a:t>マスター タイトルの書式設定</a:t>
            </a:r>
          </a:p>
        </p:txBody>
      </p:sp>
      <p:sp>
        <p:nvSpPr>
          <p:cNvPr id="3" name="スライド番号プレースホルダー 5">
            <a:extLst>
              <a:ext uri="{FF2B5EF4-FFF2-40B4-BE49-F238E27FC236}">
                <a16:creationId xmlns:a16="http://schemas.microsoft.com/office/drawing/2014/main" id="{43F7BDBD-C3D8-4EFA-AD2C-AD81AD41E2E1}"/>
              </a:ext>
            </a:extLst>
          </p:cNvPr>
          <p:cNvSpPr>
            <a:spLocks noGrp="1"/>
          </p:cNvSpPr>
          <p:nvPr>
            <p:ph type="sldNum" sz="quarter" idx="4"/>
          </p:nvPr>
        </p:nvSpPr>
        <p:spPr>
          <a:xfrm>
            <a:off x="7099300" y="6356351"/>
            <a:ext cx="2311400" cy="365125"/>
          </a:xfrm>
          <a:prstGeom prst="rect">
            <a:avLst/>
          </a:prstGeom>
        </p:spPr>
        <p:txBody>
          <a:bodyPr vert="horz" lIns="91440" tIns="45720" rIns="91440" bIns="45720" rtlCol="0" anchor="ctr"/>
          <a:lstStyle>
            <a:lvl1pPr algn="r">
              <a:defRPr sz="1300" b="0">
                <a:solidFill>
                  <a:schemeClr val="tx1">
                    <a:tint val="75000"/>
                  </a:schemeClr>
                </a:solidFill>
                <a:latin typeface="ＭＳ ゴシック" panose="020B0609070205080204" pitchFamily="49" charset="-128"/>
                <a:ea typeface="ＭＳ ゴシック" panose="020B0609070205080204" pitchFamily="49" charset="-128"/>
              </a:defRPr>
            </a:lvl1pPr>
          </a:lstStyle>
          <a:p>
            <a:fld id="{9E2A29CB-BA86-48A6-80E1-CB8750A963B5}" type="slidenum">
              <a:rPr lang="ja-JP" altLang="en-US" smtClean="0"/>
              <a:pPr/>
              <a:t>‹#›</a:t>
            </a:fld>
            <a:endParaRPr lang="ja-JP" altLang="en-US" dirty="0"/>
          </a:p>
        </p:txBody>
      </p:sp>
    </p:spTree>
    <p:extLst>
      <p:ext uri="{BB962C8B-B14F-4D97-AF65-F5344CB8AC3E}">
        <p14:creationId xmlns:p14="http://schemas.microsoft.com/office/powerpoint/2010/main" val="1371520880"/>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742950" y="2130426"/>
            <a:ext cx="8420100" cy="1470025"/>
          </a:xfrm>
        </p:spPr>
        <p:txBody>
          <a:bodyPr/>
          <a:lstStyle/>
          <a:p>
            <a:r>
              <a:rPr kumimoji="1" lang="ja-JP" altLang="en-US"/>
              <a:t>マスター タイトルの書式設定</a:t>
            </a:r>
          </a:p>
        </p:txBody>
      </p:sp>
      <p:sp>
        <p:nvSpPr>
          <p:cNvPr id="3" name="サブタイトル 2"/>
          <p:cNvSpPr>
            <a:spLocks noGrp="1"/>
          </p:cNvSpPr>
          <p:nvPr>
            <p:ph type="subTitle" idx="1"/>
          </p:nvPr>
        </p:nvSpPr>
        <p:spPr>
          <a:xfrm>
            <a:off x="1485900" y="3886200"/>
            <a:ext cx="69342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kumimoji="1" lang="ja-JP" altLang="en-US"/>
              <a:t>マスター サブタイトルの書式設定</a:t>
            </a:r>
          </a:p>
        </p:txBody>
      </p:sp>
      <p:sp>
        <p:nvSpPr>
          <p:cNvPr id="4" name="日付プレースホルダー 3"/>
          <p:cNvSpPr>
            <a:spLocks noGrp="1"/>
          </p:cNvSpPr>
          <p:nvPr>
            <p:ph type="dt" sz="half" idx="10"/>
          </p:nvPr>
        </p:nvSpPr>
        <p:spPr/>
        <p:txBody>
          <a:bodyPr/>
          <a:lstStyle/>
          <a:p>
            <a:fld id="{3C24B90B-9960-4929-9F96-C8D87F8A9126}" type="datetime1">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529632FD-773F-466A-A9AC-58DEEE93610F}" type="slidenum">
              <a:rPr kumimoji="1" lang="ja-JP" altLang="en-US" smtClean="0"/>
              <a:t>‹#›</a:t>
            </a:fld>
            <a:endParaRPr kumimoji="1" lang="ja-JP" altLang="en-US"/>
          </a:p>
        </p:txBody>
      </p:sp>
    </p:spTree>
    <p:extLst>
      <p:ext uri="{BB962C8B-B14F-4D97-AF65-F5344CB8AC3E}">
        <p14:creationId xmlns:p14="http://schemas.microsoft.com/office/powerpoint/2010/main" val="2811826177"/>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コンテンツ プレースホルダー 2"/>
          <p:cNvSpPr>
            <a:spLocks noGrp="1"/>
          </p:cNvSpPr>
          <p:nvPr>
            <p:ph idx="1"/>
          </p:nvPr>
        </p:nvSpPr>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fld id="{4CE7943A-7EDE-4629-98E6-47BA939A0A0A}" type="datetime1">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529632FD-773F-466A-A9AC-58DEEE93610F}" type="slidenum">
              <a:rPr kumimoji="1" lang="ja-JP" altLang="en-US" smtClean="0"/>
              <a:t>‹#›</a:t>
            </a:fld>
            <a:endParaRPr kumimoji="1" lang="ja-JP" altLang="en-US"/>
          </a:p>
        </p:txBody>
      </p:sp>
    </p:spTree>
    <p:extLst>
      <p:ext uri="{BB962C8B-B14F-4D97-AF65-F5344CB8AC3E}">
        <p14:creationId xmlns:p14="http://schemas.microsoft.com/office/powerpoint/2010/main" val="388928200"/>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タイトル 1"/>
          <p:cNvSpPr>
            <a:spLocks noGrp="1"/>
          </p:cNvSpPr>
          <p:nvPr>
            <p:ph type="title"/>
          </p:nvPr>
        </p:nvSpPr>
        <p:spPr>
          <a:xfrm>
            <a:off x="782506" y="4406901"/>
            <a:ext cx="8420100" cy="1362075"/>
          </a:xfrm>
        </p:spPr>
        <p:txBody>
          <a:bodyPr anchor="t"/>
          <a:lstStyle>
            <a:lvl1pPr algn="l">
              <a:defRPr sz="4000" b="1" cap="all"/>
            </a:lvl1pPr>
          </a:lstStyle>
          <a:p>
            <a:r>
              <a:rPr kumimoji="1" lang="ja-JP" altLang="en-US"/>
              <a:t>マスター タイトルの書式設定</a:t>
            </a:r>
          </a:p>
        </p:txBody>
      </p:sp>
      <p:sp>
        <p:nvSpPr>
          <p:cNvPr id="3" name="テキスト プレースホルダー 2"/>
          <p:cNvSpPr>
            <a:spLocks noGrp="1"/>
          </p:cNvSpPr>
          <p:nvPr>
            <p:ph type="body" idx="1"/>
          </p:nvPr>
        </p:nvSpPr>
        <p:spPr>
          <a:xfrm>
            <a:off x="782506" y="2906713"/>
            <a:ext cx="84201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kumimoji="1" lang="ja-JP" altLang="en-US"/>
              <a:t>マスター テキストの書式設定</a:t>
            </a:r>
          </a:p>
        </p:txBody>
      </p:sp>
      <p:sp>
        <p:nvSpPr>
          <p:cNvPr id="4" name="日付プレースホルダー 3"/>
          <p:cNvSpPr>
            <a:spLocks noGrp="1"/>
          </p:cNvSpPr>
          <p:nvPr>
            <p:ph type="dt" sz="half" idx="10"/>
          </p:nvPr>
        </p:nvSpPr>
        <p:spPr/>
        <p:txBody>
          <a:bodyPr/>
          <a:lstStyle/>
          <a:p>
            <a:fld id="{921AAF7B-50CF-4A6F-8049-68849FF3AF61}" type="datetime1">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529632FD-773F-466A-A9AC-58DEEE93610F}" type="slidenum">
              <a:rPr kumimoji="1" lang="ja-JP" altLang="en-US" smtClean="0"/>
              <a:t>‹#›</a:t>
            </a:fld>
            <a:endParaRPr kumimoji="1" lang="ja-JP" altLang="en-US"/>
          </a:p>
        </p:txBody>
      </p:sp>
    </p:spTree>
    <p:extLst>
      <p:ext uri="{BB962C8B-B14F-4D97-AF65-F5344CB8AC3E}">
        <p14:creationId xmlns:p14="http://schemas.microsoft.com/office/powerpoint/2010/main" val="3507112981"/>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コンテンツ プレースホルダー 2"/>
          <p:cNvSpPr>
            <a:spLocks noGrp="1"/>
          </p:cNvSpPr>
          <p:nvPr>
            <p:ph sz="half" idx="1"/>
          </p:nvPr>
        </p:nvSpPr>
        <p:spPr>
          <a:xfrm>
            <a:off x="536575" y="1600201"/>
            <a:ext cx="4746625"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コンテンツ プレースホルダー 3"/>
          <p:cNvSpPr>
            <a:spLocks noGrp="1"/>
          </p:cNvSpPr>
          <p:nvPr>
            <p:ph sz="half" idx="2"/>
          </p:nvPr>
        </p:nvSpPr>
        <p:spPr>
          <a:xfrm>
            <a:off x="5448300" y="1600201"/>
            <a:ext cx="4746625"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日付プレースホルダー 4"/>
          <p:cNvSpPr>
            <a:spLocks noGrp="1"/>
          </p:cNvSpPr>
          <p:nvPr>
            <p:ph type="dt" sz="half" idx="10"/>
          </p:nvPr>
        </p:nvSpPr>
        <p:spPr/>
        <p:txBody>
          <a:bodyPr/>
          <a:lstStyle/>
          <a:p>
            <a:fld id="{F1541415-8170-4273-958B-8D03DB1F0A40}" type="datetime1">
              <a:rPr kumimoji="1" lang="ja-JP" altLang="en-US" smtClean="0"/>
              <a:t>2024/4/4</a:t>
            </a:fld>
            <a:endParaRPr kumimoji="1" lang="ja-JP" altLang="en-US"/>
          </a:p>
        </p:txBody>
      </p:sp>
      <p:sp>
        <p:nvSpPr>
          <p:cNvPr id="6" name="フッター プレースホルダー 5"/>
          <p:cNvSpPr>
            <a:spLocks noGrp="1"/>
          </p:cNvSpPr>
          <p:nvPr>
            <p:ph type="ftr" sz="quarter" idx="11"/>
          </p:nvPr>
        </p:nvSpPr>
        <p:spPr/>
        <p:txBody>
          <a:bodyPr/>
          <a:lstStyle/>
          <a:p>
            <a:endParaRPr kumimoji="1" lang="ja-JP" altLang="en-US"/>
          </a:p>
        </p:txBody>
      </p:sp>
      <p:sp>
        <p:nvSpPr>
          <p:cNvPr id="7" name="スライド番号プレースホルダー 6"/>
          <p:cNvSpPr>
            <a:spLocks noGrp="1"/>
          </p:cNvSpPr>
          <p:nvPr>
            <p:ph type="sldNum" sz="quarter" idx="12"/>
          </p:nvPr>
        </p:nvSpPr>
        <p:spPr/>
        <p:txBody>
          <a:bodyPr/>
          <a:lstStyle/>
          <a:p>
            <a:fld id="{529632FD-773F-466A-A9AC-58DEEE93610F}" type="slidenum">
              <a:rPr kumimoji="1" lang="ja-JP" altLang="en-US" smtClean="0"/>
              <a:t>‹#›</a:t>
            </a:fld>
            <a:endParaRPr kumimoji="1" lang="ja-JP" altLang="en-US"/>
          </a:p>
        </p:txBody>
      </p:sp>
    </p:spTree>
    <p:extLst>
      <p:ext uri="{BB962C8B-B14F-4D97-AF65-F5344CB8AC3E}">
        <p14:creationId xmlns:p14="http://schemas.microsoft.com/office/powerpoint/2010/main" val="118372877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27E42F32-2BA4-A9D4-CAFD-AF4B26F35BFA}"/>
              </a:ext>
            </a:extLst>
          </p:cNvPr>
          <p:cNvSpPr>
            <a:spLocks noGrp="1"/>
          </p:cNvSpPr>
          <p:nvPr>
            <p:ph type="title"/>
          </p:nvPr>
        </p:nvSpPr>
        <p:spPr/>
        <p:txBody>
          <a:bodyPr/>
          <a:lstStyle/>
          <a:p>
            <a:r>
              <a:rPr kumimoji="1" lang="ja-JP" altLang="en-US"/>
              <a:t>マスター タイトルの書式設定</a:t>
            </a:r>
          </a:p>
        </p:txBody>
      </p:sp>
      <p:sp>
        <p:nvSpPr>
          <p:cNvPr id="3" name="日付プレースホルダー 2">
            <a:extLst>
              <a:ext uri="{FF2B5EF4-FFF2-40B4-BE49-F238E27FC236}">
                <a16:creationId xmlns:a16="http://schemas.microsoft.com/office/drawing/2014/main" id="{0DA9703D-F795-0C90-B850-6C31EC1E7BE9}"/>
              </a:ext>
            </a:extLst>
          </p:cNvPr>
          <p:cNvSpPr>
            <a:spLocks noGrp="1"/>
          </p:cNvSpPr>
          <p:nvPr>
            <p:ph type="dt" sz="half" idx="10"/>
          </p:nvPr>
        </p:nvSpPr>
        <p:spPr/>
        <p:txBody>
          <a:bodyPr/>
          <a:lstStyle/>
          <a:p>
            <a:endParaRPr kumimoji="1" lang="ja-JP" altLang="en-US"/>
          </a:p>
        </p:txBody>
      </p:sp>
      <p:sp>
        <p:nvSpPr>
          <p:cNvPr id="4" name="フッター プレースホルダー 3">
            <a:extLst>
              <a:ext uri="{FF2B5EF4-FFF2-40B4-BE49-F238E27FC236}">
                <a16:creationId xmlns:a16="http://schemas.microsoft.com/office/drawing/2014/main" id="{0D25EDBC-F6D8-AF93-4022-FDE2844FFD8F}"/>
              </a:ext>
            </a:extLst>
          </p:cNvPr>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1958434899"/>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タイトル 1"/>
          <p:cNvSpPr>
            <a:spLocks noGrp="1"/>
          </p:cNvSpPr>
          <p:nvPr>
            <p:ph type="title"/>
          </p:nvPr>
        </p:nvSpPr>
        <p:spPr>
          <a:xfrm>
            <a:off x="495300" y="274638"/>
            <a:ext cx="8915400" cy="1143000"/>
          </a:xfrm>
        </p:spPr>
        <p:txBody>
          <a:bodyPr/>
          <a:lstStyle>
            <a:lvl1pPr>
              <a:defRPr/>
            </a:lvl1pPr>
          </a:lstStyle>
          <a:p>
            <a:r>
              <a:rPr kumimoji="1" lang="ja-JP" altLang="en-US"/>
              <a:t>マスター タイトルの書式設定</a:t>
            </a:r>
          </a:p>
        </p:txBody>
      </p:sp>
      <p:sp>
        <p:nvSpPr>
          <p:cNvPr id="3" name="テキスト プレースホルダー 2"/>
          <p:cNvSpPr>
            <a:spLocks noGrp="1"/>
          </p:cNvSpPr>
          <p:nvPr>
            <p:ph type="body" idx="1"/>
          </p:nvPr>
        </p:nvSpPr>
        <p:spPr>
          <a:xfrm>
            <a:off x="495300" y="1535113"/>
            <a:ext cx="4376870"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ja-JP" altLang="en-US"/>
              <a:t>マスター テキストの書式設定</a:t>
            </a:r>
          </a:p>
        </p:txBody>
      </p:sp>
      <p:sp>
        <p:nvSpPr>
          <p:cNvPr id="4" name="コンテンツ プレースホルダー 3"/>
          <p:cNvSpPr>
            <a:spLocks noGrp="1"/>
          </p:cNvSpPr>
          <p:nvPr>
            <p:ph sz="half" idx="2"/>
          </p:nvPr>
        </p:nvSpPr>
        <p:spPr>
          <a:xfrm>
            <a:off x="495300" y="2174875"/>
            <a:ext cx="4376870"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テキスト プレースホルダー 4"/>
          <p:cNvSpPr>
            <a:spLocks noGrp="1"/>
          </p:cNvSpPr>
          <p:nvPr>
            <p:ph type="body" sz="quarter" idx="3"/>
          </p:nvPr>
        </p:nvSpPr>
        <p:spPr>
          <a:xfrm>
            <a:off x="5032111" y="1535113"/>
            <a:ext cx="4378590"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ja-JP" altLang="en-US"/>
              <a:t>マスター テキストの書式設定</a:t>
            </a:r>
          </a:p>
        </p:txBody>
      </p:sp>
      <p:sp>
        <p:nvSpPr>
          <p:cNvPr id="6" name="コンテンツ プレースホルダー 5"/>
          <p:cNvSpPr>
            <a:spLocks noGrp="1"/>
          </p:cNvSpPr>
          <p:nvPr>
            <p:ph sz="quarter" idx="4"/>
          </p:nvPr>
        </p:nvSpPr>
        <p:spPr>
          <a:xfrm>
            <a:off x="5032111" y="2174875"/>
            <a:ext cx="4378590"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7" name="日付プレースホルダー 6"/>
          <p:cNvSpPr>
            <a:spLocks noGrp="1"/>
          </p:cNvSpPr>
          <p:nvPr>
            <p:ph type="dt" sz="half" idx="10"/>
          </p:nvPr>
        </p:nvSpPr>
        <p:spPr/>
        <p:txBody>
          <a:bodyPr/>
          <a:lstStyle/>
          <a:p>
            <a:fld id="{89A63830-1238-4777-BF9C-309E772877D2}" type="datetime1">
              <a:rPr kumimoji="1" lang="ja-JP" altLang="en-US" smtClean="0"/>
              <a:t>2024/4/4</a:t>
            </a:fld>
            <a:endParaRPr kumimoji="1" lang="ja-JP" altLang="en-US"/>
          </a:p>
        </p:txBody>
      </p:sp>
      <p:sp>
        <p:nvSpPr>
          <p:cNvPr id="8" name="フッター プレースホルダー 7"/>
          <p:cNvSpPr>
            <a:spLocks noGrp="1"/>
          </p:cNvSpPr>
          <p:nvPr>
            <p:ph type="ftr" sz="quarter" idx="11"/>
          </p:nvPr>
        </p:nvSpPr>
        <p:spPr/>
        <p:txBody>
          <a:bodyPr/>
          <a:lstStyle/>
          <a:p>
            <a:endParaRPr kumimoji="1" lang="ja-JP" altLang="en-US"/>
          </a:p>
        </p:txBody>
      </p:sp>
      <p:sp>
        <p:nvSpPr>
          <p:cNvPr id="9" name="スライド番号プレースホルダー 8"/>
          <p:cNvSpPr>
            <a:spLocks noGrp="1"/>
          </p:cNvSpPr>
          <p:nvPr>
            <p:ph type="sldNum" sz="quarter" idx="12"/>
          </p:nvPr>
        </p:nvSpPr>
        <p:spPr/>
        <p:txBody>
          <a:bodyPr/>
          <a:lstStyle/>
          <a:p>
            <a:fld id="{529632FD-773F-466A-A9AC-58DEEE93610F}" type="slidenum">
              <a:rPr kumimoji="1" lang="ja-JP" altLang="en-US" smtClean="0"/>
              <a:t>‹#›</a:t>
            </a:fld>
            <a:endParaRPr kumimoji="1" lang="ja-JP" altLang="en-US"/>
          </a:p>
        </p:txBody>
      </p:sp>
    </p:spTree>
    <p:extLst>
      <p:ext uri="{BB962C8B-B14F-4D97-AF65-F5344CB8AC3E}">
        <p14:creationId xmlns:p14="http://schemas.microsoft.com/office/powerpoint/2010/main" val="1988488292"/>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日付プレースホルダー 2"/>
          <p:cNvSpPr>
            <a:spLocks noGrp="1"/>
          </p:cNvSpPr>
          <p:nvPr>
            <p:ph type="dt" sz="half" idx="10"/>
          </p:nvPr>
        </p:nvSpPr>
        <p:spPr/>
        <p:txBody>
          <a:bodyPr/>
          <a:lstStyle/>
          <a:p>
            <a:fld id="{71C220A2-B3E8-4C2A-B834-5D4F101CE09C}" type="datetime1">
              <a:rPr kumimoji="1" lang="ja-JP" altLang="en-US" smtClean="0"/>
              <a:t>2024/4/4</a:t>
            </a:fld>
            <a:endParaRPr kumimoji="1" lang="ja-JP" altLang="en-US"/>
          </a:p>
        </p:txBody>
      </p:sp>
      <p:sp>
        <p:nvSpPr>
          <p:cNvPr id="4" name="フッター プレースホルダー 3"/>
          <p:cNvSpPr>
            <a:spLocks noGrp="1"/>
          </p:cNvSpPr>
          <p:nvPr>
            <p:ph type="ftr" sz="quarter" idx="11"/>
          </p:nvPr>
        </p:nvSpPr>
        <p:spPr/>
        <p:txBody>
          <a:bodyPr/>
          <a:lstStyle/>
          <a:p>
            <a:endParaRPr kumimoji="1" lang="ja-JP" altLang="en-US"/>
          </a:p>
        </p:txBody>
      </p:sp>
      <p:sp>
        <p:nvSpPr>
          <p:cNvPr id="5" name="スライド番号プレースホルダー 4"/>
          <p:cNvSpPr>
            <a:spLocks noGrp="1"/>
          </p:cNvSpPr>
          <p:nvPr>
            <p:ph type="sldNum" sz="quarter" idx="12"/>
          </p:nvPr>
        </p:nvSpPr>
        <p:spPr/>
        <p:txBody>
          <a:bodyPr/>
          <a:lstStyle/>
          <a:p>
            <a:fld id="{529632FD-773F-466A-A9AC-58DEEE93610F}" type="slidenum">
              <a:rPr kumimoji="1" lang="ja-JP" altLang="en-US" smtClean="0"/>
              <a:t>‹#›</a:t>
            </a:fld>
            <a:endParaRPr kumimoji="1" lang="ja-JP" altLang="en-US"/>
          </a:p>
        </p:txBody>
      </p:sp>
    </p:spTree>
    <p:extLst>
      <p:ext uri="{BB962C8B-B14F-4D97-AF65-F5344CB8AC3E}">
        <p14:creationId xmlns:p14="http://schemas.microsoft.com/office/powerpoint/2010/main" val="3799322793"/>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1"/>
          <p:cNvSpPr>
            <a:spLocks noGrp="1"/>
          </p:cNvSpPr>
          <p:nvPr>
            <p:ph type="dt" sz="half" idx="10"/>
          </p:nvPr>
        </p:nvSpPr>
        <p:spPr/>
        <p:txBody>
          <a:bodyPr/>
          <a:lstStyle/>
          <a:p>
            <a:fld id="{EC29A38E-7BB3-4FB8-93CE-4957F427DC77}" type="datetime1">
              <a:rPr kumimoji="1" lang="ja-JP" altLang="en-US" smtClean="0"/>
              <a:t>2024/4/4</a:t>
            </a:fld>
            <a:endParaRPr kumimoji="1" lang="ja-JP" altLang="en-US"/>
          </a:p>
        </p:txBody>
      </p:sp>
      <p:sp>
        <p:nvSpPr>
          <p:cNvPr id="3" name="フッター プレースホルダー 2"/>
          <p:cNvSpPr>
            <a:spLocks noGrp="1"/>
          </p:cNvSpPr>
          <p:nvPr>
            <p:ph type="ftr" sz="quarter" idx="11"/>
          </p:nvPr>
        </p:nvSpPr>
        <p:spPr/>
        <p:txBody>
          <a:bodyPr/>
          <a:lstStyle/>
          <a:p>
            <a:endParaRPr kumimoji="1" lang="ja-JP" altLang="en-US"/>
          </a:p>
        </p:txBody>
      </p:sp>
      <p:sp>
        <p:nvSpPr>
          <p:cNvPr id="4" name="スライド番号プレースホルダー 3"/>
          <p:cNvSpPr>
            <a:spLocks noGrp="1"/>
          </p:cNvSpPr>
          <p:nvPr>
            <p:ph type="sldNum" sz="quarter" idx="12"/>
          </p:nvPr>
        </p:nvSpPr>
        <p:spPr/>
        <p:txBody>
          <a:bodyPr/>
          <a:lstStyle/>
          <a:p>
            <a:fld id="{529632FD-773F-466A-A9AC-58DEEE93610F}" type="slidenum">
              <a:rPr kumimoji="1" lang="ja-JP" altLang="en-US" smtClean="0"/>
              <a:t>‹#›</a:t>
            </a:fld>
            <a:endParaRPr kumimoji="1" lang="ja-JP" altLang="en-US"/>
          </a:p>
        </p:txBody>
      </p:sp>
    </p:spTree>
    <p:extLst>
      <p:ext uri="{BB962C8B-B14F-4D97-AF65-F5344CB8AC3E}">
        <p14:creationId xmlns:p14="http://schemas.microsoft.com/office/powerpoint/2010/main" val="620959532"/>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type="objTx" preserve="1">
  <p:cSld name="タイトル付きの&#10;コンテンツ">
    <p:spTree>
      <p:nvGrpSpPr>
        <p:cNvPr id="1" name=""/>
        <p:cNvGrpSpPr/>
        <p:nvPr/>
      </p:nvGrpSpPr>
      <p:grpSpPr>
        <a:xfrm>
          <a:off x="0" y="0"/>
          <a:ext cx="0" cy="0"/>
          <a:chOff x="0" y="0"/>
          <a:chExt cx="0" cy="0"/>
        </a:xfrm>
      </p:grpSpPr>
      <p:sp>
        <p:nvSpPr>
          <p:cNvPr id="2" name="タイトル 1"/>
          <p:cNvSpPr>
            <a:spLocks noGrp="1"/>
          </p:cNvSpPr>
          <p:nvPr>
            <p:ph type="title"/>
          </p:nvPr>
        </p:nvSpPr>
        <p:spPr>
          <a:xfrm>
            <a:off x="495300" y="273050"/>
            <a:ext cx="3259006" cy="1162050"/>
          </a:xfrm>
        </p:spPr>
        <p:txBody>
          <a:bodyPr anchor="b"/>
          <a:lstStyle>
            <a:lvl1pPr algn="l">
              <a:defRPr sz="2000" b="1"/>
            </a:lvl1pPr>
          </a:lstStyle>
          <a:p>
            <a:r>
              <a:rPr kumimoji="1" lang="ja-JP" altLang="en-US"/>
              <a:t>マスター タイトルの書式設定</a:t>
            </a:r>
          </a:p>
        </p:txBody>
      </p:sp>
      <p:sp>
        <p:nvSpPr>
          <p:cNvPr id="3" name="コンテンツ プレースホルダー 2"/>
          <p:cNvSpPr>
            <a:spLocks noGrp="1"/>
          </p:cNvSpPr>
          <p:nvPr>
            <p:ph idx="1"/>
          </p:nvPr>
        </p:nvSpPr>
        <p:spPr>
          <a:xfrm>
            <a:off x="3872971" y="273051"/>
            <a:ext cx="5537729"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テキスト プレースホルダー 3"/>
          <p:cNvSpPr>
            <a:spLocks noGrp="1"/>
          </p:cNvSpPr>
          <p:nvPr>
            <p:ph type="body" sz="half" idx="2"/>
          </p:nvPr>
        </p:nvSpPr>
        <p:spPr>
          <a:xfrm>
            <a:off x="495300" y="1435101"/>
            <a:ext cx="3259006"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kumimoji="1" lang="ja-JP" altLang="en-US"/>
              <a:t>マスター テキストの書式設定</a:t>
            </a:r>
          </a:p>
        </p:txBody>
      </p:sp>
      <p:sp>
        <p:nvSpPr>
          <p:cNvPr id="5" name="日付プレースホルダー 4"/>
          <p:cNvSpPr>
            <a:spLocks noGrp="1"/>
          </p:cNvSpPr>
          <p:nvPr>
            <p:ph type="dt" sz="half" idx="10"/>
          </p:nvPr>
        </p:nvSpPr>
        <p:spPr/>
        <p:txBody>
          <a:bodyPr/>
          <a:lstStyle/>
          <a:p>
            <a:fld id="{AC889304-0806-4785-82D1-0B213484B6EA}" type="datetime1">
              <a:rPr kumimoji="1" lang="ja-JP" altLang="en-US" smtClean="0"/>
              <a:t>2024/4/4</a:t>
            </a:fld>
            <a:endParaRPr kumimoji="1" lang="ja-JP" altLang="en-US"/>
          </a:p>
        </p:txBody>
      </p:sp>
      <p:sp>
        <p:nvSpPr>
          <p:cNvPr id="6" name="フッター プレースホルダー 5"/>
          <p:cNvSpPr>
            <a:spLocks noGrp="1"/>
          </p:cNvSpPr>
          <p:nvPr>
            <p:ph type="ftr" sz="quarter" idx="11"/>
          </p:nvPr>
        </p:nvSpPr>
        <p:spPr/>
        <p:txBody>
          <a:bodyPr/>
          <a:lstStyle/>
          <a:p>
            <a:endParaRPr kumimoji="1" lang="ja-JP" altLang="en-US"/>
          </a:p>
        </p:txBody>
      </p:sp>
      <p:sp>
        <p:nvSpPr>
          <p:cNvPr id="7" name="スライド番号プレースホルダー 6"/>
          <p:cNvSpPr>
            <a:spLocks noGrp="1"/>
          </p:cNvSpPr>
          <p:nvPr>
            <p:ph type="sldNum" sz="quarter" idx="12"/>
          </p:nvPr>
        </p:nvSpPr>
        <p:spPr/>
        <p:txBody>
          <a:bodyPr/>
          <a:lstStyle/>
          <a:p>
            <a:fld id="{529632FD-773F-466A-A9AC-58DEEE93610F}" type="slidenum">
              <a:rPr kumimoji="1" lang="ja-JP" altLang="en-US" smtClean="0"/>
              <a:t>‹#›</a:t>
            </a:fld>
            <a:endParaRPr kumimoji="1" lang="ja-JP" altLang="en-US"/>
          </a:p>
        </p:txBody>
      </p:sp>
    </p:spTree>
    <p:extLst>
      <p:ext uri="{BB962C8B-B14F-4D97-AF65-F5344CB8AC3E}">
        <p14:creationId xmlns:p14="http://schemas.microsoft.com/office/powerpoint/2010/main" val="3096173629"/>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タイトル 1"/>
          <p:cNvSpPr>
            <a:spLocks noGrp="1"/>
          </p:cNvSpPr>
          <p:nvPr>
            <p:ph type="title"/>
          </p:nvPr>
        </p:nvSpPr>
        <p:spPr>
          <a:xfrm>
            <a:off x="1941645" y="4800600"/>
            <a:ext cx="5943600" cy="566738"/>
          </a:xfrm>
        </p:spPr>
        <p:txBody>
          <a:bodyPr anchor="b"/>
          <a:lstStyle>
            <a:lvl1pPr algn="l">
              <a:defRPr sz="2000" b="1"/>
            </a:lvl1pPr>
          </a:lstStyle>
          <a:p>
            <a:r>
              <a:rPr kumimoji="1" lang="ja-JP" altLang="en-US"/>
              <a:t>マスター タイトルの書式設定</a:t>
            </a:r>
          </a:p>
        </p:txBody>
      </p:sp>
      <p:sp>
        <p:nvSpPr>
          <p:cNvPr id="3" name="図プレースホルダー 2"/>
          <p:cNvSpPr>
            <a:spLocks noGrp="1"/>
          </p:cNvSpPr>
          <p:nvPr>
            <p:ph type="pic" idx="1"/>
          </p:nvPr>
        </p:nvSpPr>
        <p:spPr>
          <a:xfrm>
            <a:off x="1941645" y="612775"/>
            <a:ext cx="59436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kumimoji="1" lang="ja-JP" altLang="en-US"/>
          </a:p>
        </p:txBody>
      </p:sp>
      <p:sp>
        <p:nvSpPr>
          <p:cNvPr id="4" name="テキスト プレースホルダー 3"/>
          <p:cNvSpPr>
            <a:spLocks noGrp="1"/>
          </p:cNvSpPr>
          <p:nvPr>
            <p:ph type="body" sz="half" idx="2"/>
          </p:nvPr>
        </p:nvSpPr>
        <p:spPr>
          <a:xfrm>
            <a:off x="1941645" y="5367338"/>
            <a:ext cx="59436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kumimoji="1" lang="ja-JP" altLang="en-US"/>
              <a:t>マスター テキストの書式設定</a:t>
            </a:r>
          </a:p>
        </p:txBody>
      </p:sp>
      <p:sp>
        <p:nvSpPr>
          <p:cNvPr id="5" name="日付プレースホルダー 4"/>
          <p:cNvSpPr>
            <a:spLocks noGrp="1"/>
          </p:cNvSpPr>
          <p:nvPr>
            <p:ph type="dt" sz="half" idx="10"/>
          </p:nvPr>
        </p:nvSpPr>
        <p:spPr/>
        <p:txBody>
          <a:bodyPr/>
          <a:lstStyle/>
          <a:p>
            <a:fld id="{024BCFD4-F901-48DE-8D6E-28D4C3AC8A5D}" type="datetime1">
              <a:rPr kumimoji="1" lang="ja-JP" altLang="en-US" smtClean="0"/>
              <a:t>2024/4/4</a:t>
            </a:fld>
            <a:endParaRPr kumimoji="1" lang="ja-JP" altLang="en-US"/>
          </a:p>
        </p:txBody>
      </p:sp>
      <p:sp>
        <p:nvSpPr>
          <p:cNvPr id="6" name="フッター プレースホルダー 5"/>
          <p:cNvSpPr>
            <a:spLocks noGrp="1"/>
          </p:cNvSpPr>
          <p:nvPr>
            <p:ph type="ftr" sz="quarter" idx="11"/>
          </p:nvPr>
        </p:nvSpPr>
        <p:spPr/>
        <p:txBody>
          <a:bodyPr/>
          <a:lstStyle/>
          <a:p>
            <a:endParaRPr kumimoji="1" lang="ja-JP" altLang="en-US"/>
          </a:p>
        </p:txBody>
      </p:sp>
      <p:sp>
        <p:nvSpPr>
          <p:cNvPr id="7" name="スライド番号プレースホルダー 6"/>
          <p:cNvSpPr>
            <a:spLocks noGrp="1"/>
          </p:cNvSpPr>
          <p:nvPr>
            <p:ph type="sldNum" sz="quarter" idx="12"/>
          </p:nvPr>
        </p:nvSpPr>
        <p:spPr/>
        <p:txBody>
          <a:bodyPr/>
          <a:lstStyle/>
          <a:p>
            <a:fld id="{529632FD-773F-466A-A9AC-58DEEE93610F}" type="slidenum">
              <a:rPr kumimoji="1" lang="ja-JP" altLang="en-US" smtClean="0"/>
              <a:t>‹#›</a:t>
            </a:fld>
            <a:endParaRPr kumimoji="1" lang="ja-JP" altLang="en-US"/>
          </a:p>
        </p:txBody>
      </p:sp>
    </p:spTree>
    <p:extLst>
      <p:ext uri="{BB962C8B-B14F-4D97-AF65-F5344CB8AC3E}">
        <p14:creationId xmlns:p14="http://schemas.microsoft.com/office/powerpoint/2010/main" val="1724736055"/>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type="vertTx" preserve="1">
  <p:cSld name="タイトルと&#10;縦書きテキスト">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縦書きテキスト プレースホルダー 2"/>
          <p:cNvSpPr>
            <a:spLocks noGrp="1"/>
          </p:cNvSpPr>
          <p:nvPr>
            <p:ph type="body" orient="vert" idx="1"/>
          </p:nvPr>
        </p:nvSpPr>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fld id="{F1FDEF92-3BFF-44C5-83B5-2E72F186FF1F}" type="datetime1">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529632FD-773F-466A-A9AC-58DEEE93610F}" type="slidenum">
              <a:rPr kumimoji="1" lang="ja-JP" altLang="en-US" smtClean="0"/>
              <a:t>‹#›</a:t>
            </a:fld>
            <a:endParaRPr kumimoji="1" lang="ja-JP" altLang="en-US"/>
          </a:p>
        </p:txBody>
      </p:sp>
    </p:spTree>
    <p:extLst>
      <p:ext uri="{BB962C8B-B14F-4D97-AF65-F5344CB8AC3E}">
        <p14:creationId xmlns:p14="http://schemas.microsoft.com/office/powerpoint/2010/main" val="787267903"/>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縦書きタイトル 1"/>
          <p:cNvSpPr>
            <a:spLocks noGrp="1"/>
          </p:cNvSpPr>
          <p:nvPr>
            <p:ph type="title" orient="vert"/>
          </p:nvPr>
        </p:nvSpPr>
        <p:spPr>
          <a:xfrm>
            <a:off x="7780337" y="274639"/>
            <a:ext cx="2414588" cy="5851525"/>
          </a:xfrm>
        </p:spPr>
        <p:txBody>
          <a:bodyPr vert="eaVert"/>
          <a:lstStyle/>
          <a:p>
            <a:r>
              <a:rPr kumimoji="1" lang="ja-JP" altLang="en-US"/>
              <a:t>マスター タイトルの書式設定</a:t>
            </a:r>
          </a:p>
        </p:txBody>
      </p:sp>
      <p:sp>
        <p:nvSpPr>
          <p:cNvPr id="3" name="縦書きテキスト プレースホルダー 2"/>
          <p:cNvSpPr>
            <a:spLocks noGrp="1"/>
          </p:cNvSpPr>
          <p:nvPr>
            <p:ph type="body" orient="vert" idx="1"/>
          </p:nvPr>
        </p:nvSpPr>
        <p:spPr>
          <a:xfrm>
            <a:off x="536575" y="274639"/>
            <a:ext cx="7078663" cy="5851525"/>
          </a:xfrm>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fld id="{65842EFF-C2ED-406C-AC61-40F8165FDDF8}" type="datetime1">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529632FD-773F-466A-A9AC-58DEEE93610F}" type="slidenum">
              <a:rPr kumimoji="1" lang="ja-JP" altLang="en-US" smtClean="0"/>
              <a:t>‹#›</a:t>
            </a:fld>
            <a:endParaRPr kumimoji="1" lang="ja-JP" altLang="en-US"/>
          </a:p>
        </p:txBody>
      </p:sp>
    </p:spTree>
    <p:extLst>
      <p:ext uri="{BB962C8B-B14F-4D97-AF65-F5344CB8AC3E}">
        <p14:creationId xmlns:p14="http://schemas.microsoft.com/office/powerpoint/2010/main" val="945231572"/>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表紙1">
    <p:spTree>
      <p:nvGrpSpPr>
        <p:cNvPr id="1" name=""/>
        <p:cNvGrpSpPr/>
        <p:nvPr/>
      </p:nvGrpSpPr>
      <p:grpSpPr>
        <a:xfrm>
          <a:off x="0" y="0"/>
          <a:ext cx="0" cy="0"/>
          <a:chOff x="0" y="0"/>
          <a:chExt cx="0" cy="0"/>
        </a:xfrm>
      </p:grpSpPr>
      <p:sp>
        <p:nvSpPr>
          <p:cNvPr id="6" name="テキスト プレースホルダー 6">
            <a:extLst>
              <a:ext uri="{FF2B5EF4-FFF2-40B4-BE49-F238E27FC236}">
                <a16:creationId xmlns:a16="http://schemas.microsoft.com/office/drawing/2014/main" id="{947288C7-7203-D54E-8629-CD9317DDB283}"/>
              </a:ext>
            </a:extLst>
          </p:cNvPr>
          <p:cNvSpPr txBox="1">
            <a:spLocks/>
          </p:cNvSpPr>
          <p:nvPr userDrawn="1"/>
        </p:nvSpPr>
        <p:spPr>
          <a:xfrm>
            <a:off x="0" y="3886200"/>
            <a:ext cx="9906000" cy="3000118"/>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ctr"/>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dirty="0">
              <a:solidFill>
                <a:schemeClr val="bg1"/>
              </a:solidFill>
              <a:latin typeface="Meiryo" panose="020B0604030504040204" pitchFamily="34" charset="-128"/>
              <a:ea typeface="Meiryo" panose="020B0604030504040204" pitchFamily="34" charset="-128"/>
            </a:endParaRPr>
          </a:p>
        </p:txBody>
      </p:sp>
      <p:sp>
        <p:nvSpPr>
          <p:cNvPr id="7" name="テキスト プレースホルダー 6">
            <a:extLst>
              <a:ext uri="{FF2B5EF4-FFF2-40B4-BE49-F238E27FC236}">
                <a16:creationId xmlns:a16="http://schemas.microsoft.com/office/drawing/2014/main" id="{C430249E-AE45-AB46-9462-F239EA5FB436}"/>
              </a:ext>
            </a:extLst>
          </p:cNvPr>
          <p:cNvSpPr txBox="1">
            <a:spLocks/>
          </p:cNvSpPr>
          <p:nvPr userDrawn="1"/>
        </p:nvSpPr>
        <p:spPr>
          <a:xfrm>
            <a:off x="4165600" y="3886200"/>
            <a:ext cx="5740400" cy="3000118"/>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3540809 w 9907200"/>
              <a:gd name="connsiteY0" fmla="*/ 9052 h 827999"/>
              <a:gd name="connsiteX1" fmla="*/ 9907200 w 9907200"/>
              <a:gd name="connsiteY1" fmla="*/ 0 h 827999"/>
              <a:gd name="connsiteX2" fmla="*/ 9907200 w 9907200"/>
              <a:gd name="connsiteY2" fmla="*/ 827999 h 827999"/>
              <a:gd name="connsiteX3" fmla="*/ 0 w 9907200"/>
              <a:gd name="connsiteY3" fmla="*/ 827999 h 827999"/>
              <a:gd name="connsiteX4" fmla="*/ 3540809 w 9907200"/>
              <a:gd name="connsiteY4" fmla="*/ 9052 h 827999"/>
              <a:gd name="connsiteX0" fmla="*/ 3858857 w 9907200"/>
              <a:gd name="connsiteY0" fmla="*/ 5588 h 827999"/>
              <a:gd name="connsiteX1" fmla="*/ 9907200 w 9907200"/>
              <a:gd name="connsiteY1" fmla="*/ 0 h 827999"/>
              <a:gd name="connsiteX2" fmla="*/ 9907200 w 9907200"/>
              <a:gd name="connsiteY2" fmla="*/ 827999 h 827999"/>
              <a:gd name="connsiteX3" fmla="*/ 0 w 9907200"/>
              <a:gd name="connsiteY3" fmla="*/ 827999 h 827999"/>
              <a:gd name="connsiteX4" fmla="*/ 3858857 w 9907200"/>
              <a:gd name="connsiteY4" fmla="*/ 5588 h 827999"/>
              <a:gd name="connsiteX0" fmla="*/ 5052983 w 9907200"/>
              <a:gd name="connsiteY0" fmla="*/ 5588 h 827999"/>
              <a:gd name="connsiteX1" fmla="*/ 9907200 w 9907200"/>
              <a:gd name="connsiteY1" fmla="*/ 0 h 827999"/>
              <a:gd name="connsiteX2" fmla="*/ 9907200 w 9907200"/>
              <a:gd name="connsiteY2" fmla="*/ 827999 h 827999"/>
              <a:gd name="connsiteX3" fmla="*/ 0 w 9907200"/>
              <a:gd name="connsiteY3" fmla="*/ 827999 h 827999"/>
              <a:gd name="connsiteX4" fmla="*/ 5052983 w 9907200"/>
              <a:gd name="connsiteY4" fmla="*/ 5588 h 827999"/>
              <a:gd name="connsiteX0" fmla="*/ 3331732 w 9907200"/>
              <a:gd name="connsiteY0" fmla="*/ 0 h 828042"/>
              <a:gd name="connsiteX1" fmla="*/ 9907200 w 9907200"/>
              <a:gd name="connsiteY1" fmla="*/ 43 h 828042"/>
              <a:gd name="connsiteX2" fmla="*/ 9907200 w 9907200"/>
              <a:gd name="connsiteY2" fmla="*/ 828042 h 828042"/>
              <a:gd name="connsiteX3" fmla="*/ 0 w 9907200"/>
              <a:gd name="connsiteY3" fmla="*/ 828042 h 828042"/>
              <a:gd name="connsiteX4" fmla="*/ 3331732 w 9907200"/>
              <a:gd name="connsiteY4" fmla="*/ 0 h 828042"/>
              <a:gd name="connsiteX0" fmla="*/ 4732750 w 11308218"/>
              <a:gd name="connsiteY0" fmla="*/ 0 h 828042"/>
              <a:gd name="connsiteX1" fmla="*/ 11308218 w 11308218"/>
              <a:gd name="connsiteY1" fmla="*/ 43 h 828042"/>
              <a:gd name="connsiteX2" fmla="*/ 11308218 w 11308218"/>
              <a:gd name="connsiteY2" fmla="*/ 828042 h 828042"/>
              <a:gd name="connsiteX3" fmla="*/ 0 w 11308218"/>
              <a:gd name="connsiteY3" fmla="*/ 828042 h 828042"/>
              <a:gd name="connsiteX4" fmla="*/ 4732750 w 11308218"/>
              <a:gd name="connsiteY4" fmla="*/ 0 h 828042"/>
              <a:gd name="connsiteX0" fmla="*/ 5153056 w 11308218"/>
              <a:gd name="connsiteY0" fmla="*/ 0 h 828042"/>
              <a:gd name="connsiteX1" fmla="*/ 11308218 w 11308218"/>
              <a:gd name="connsiteY1" fmla="*/ 43 h 828042"/>
              <a:gd name="connsiteX2" fmla="*/ 11308218 w 11308218"/>
              <a:gd name="connsiteY2" fmla="*/ 828042 h 828042"/>
              <a:gd name="connsiteX3" fmla="*/ 0 w 11308218"/>
              <a:gd name="connsiteY3" fmla="*/ 828042 h 828042"/>
              <a:gd name="connsiteX4" fmla="*/ 5153056 w 11308218"/>
              <a:gd name="connsiteY4" fmla="*/ 0 h 828042"/>
              <a:gd name="connsiteX0" fmla="*/ 5613390 w 11308218"/>
              <a:gd name="connsiteY0" fmla="*/ 5588 h 827999"/>
              <a:gd name="connsiteX1" fmla="*/ 11308218 w 11308218"/>
              <a:gd name="connsiteY1" fmla="*/ 0 h 827999"/>
              <a:gd name="connsiteX2" fmla="*/ 11308218 w 11308218"/>
              <a:gd name="connsiteY2" fmla="*/ 827999 h 827999"/>
              <a:gd name="connsiteX3" fmla="*/ 0 w 11308218"/>
              <a:gd name="connsiteY3" fmla="*/ 827999 h 827999"/>
              <a:gd name="connsiteX4" fmla="*/ 5613390 w 11308218"/>
              <a:gd name="connsiteY4" fmla="*/ 5588 h 827999"/>
              <a:gd name="connsiteX0" fmla="*/ 5702896 w 11308218"/>
              <a:gd name="connsiteY0" fmla="*/ 5588 h 827999"/>
              <a:gd name="connsiteX1" fmla="*/ 11308218 w 11308218"/>
              <a:gd name="connsiteY1" fmla="*/ 0 h 827999"/>
              <a:gd name="connsiteX2" fmla="*/ 11308218 w 11308218"/>
              <a:gd name="connsiteY2" fmla="*/ 827999 h 827999"/>
              <a:gd name="connsiteX3" fmla="*/ 0 w 11308218"/>
              <a:gd name="connsiteY3" fmla="*/ 827999 h 827999"/>
              <a:gd name="connsiteX4" fmla="*/ 5702896 w 11308218"/>
              <a:gd name="connsiteY4" fmla="*/ 5588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8218" h="827999">
                <a:moveTo>
                  <a:pt x="5702896" y="5588"/>
                </a:moveTo>
                <a:lnTo>
                  <a:pt x="11308218" y="0"/>
                </a:lnTo>
                <a:lnTo>
                  <a:pt x="11308218" y="827999"/>
                </a:lnTo>
                <a:lnTo>
                  <a:pt x="0" y="827999"/>
                </a:lnTo>
                <a:lnTo>
                  <a:pt x="5702896" y="5588"/>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dirty="0">
              <a:solidFill>
                <a:schemeClr val="bg1"/>
              </a:solidFill>
              <a:latin typeface="Meiryo" panose="020B0604030504040204" pitchFamily="34" charset="-128"/>
              <a:ea typeface="Meiryo" panose="020B0604030504040204" pitchFamily="34" charset="-128"/>
            </a:endParaRPr>
          </a:p>
        </p:txBody>
      </p:sp>
      <p:sp>
        <p:nvSpPr>
          <p:cNvPr id="15" name="タイトル 17">
            <a:extLst>
              <a:ext uri="{FF2B5EF4-FFF2-40B4-BE49-F238E27FC236}">
                <a16:creationId xmlns:a16="http://schemas.microsoft.com/office/drawing/2014/main" id="{74E58C1A-9531-3C45-9E29-C7A0D7F2876F}"/>
              </a:ext>
            </a:extLst>
          </p:cNvPr>
          <p:cNvSpPr>
            <a:spLocks noGrp="1"/>
          </p:cNvSpPr>
          <p:nvPr>
            <p:ph type="title"/>
          </p:nvPr>
        </p:nvSpPr>
        <p:spPr>
          <a:xfrm>
            <a:off x="0" y="1981200"/>
            <a:ext cx="9897010" cy="1904457"/>
          </a:xfrm>
        </p:spPr>
        <p:txBody>
          <a:bodyPr lIns="288000" tIns="180000" rIns="360000" bIns="72000" anchor="b"/>
          <a:lstStyle>
            <a:lvl1pPr>
              <a:defRPr sz="2400">
                <a:solidFill>
                  <a:schemeClr val="tx1"/>
                </a:solidFill>
              </a:defRPr>
            </a:lvl1pPr>
          </a:lstStyle>
          <a:p>
            <a:r>
              <a:rPr kumimoji="1" lang="ja-JP" altLang="en-US" dirty="0"/>
              <a:t>マスター タイトルの書式設定</a:t>
            </a:r>
          </a:p>
        </p:txBody>
      </p:sp>
      <p:sp>
        <p:nvSpPr>
          <p:cNvPr id="16" name="テキスト プレースホルダー 14">
            <a:extLst>
              <a:ext uri="{FF2B5EF4-FFF2-40B4-BE49-F238E27FC236}">
                <a16:creationId xmlns:a16="http://schemas.microsoft.com/office/drawing/2014/main" id="{D77FD104-BAAE-1E43-B733-8EE9CC9EC49D}"/>
              </a:ext>
            </a:extLst>
          </p:cNvPr>
          <p:cNvSpPr>
            <a:spLocks noGrp="1"/>
          </p:cNvSpPr>
          <p:nvPr>
            <p:ph type="body" sz="quarter" idx="13"/>
          </p:nvPr>
        </p:nvSpPr>
        <p:spPr bwMode="gray">
          <a:xfrm>
            <a:off x="-9227" y="3901925"/>
            <a:ext cx="9924453" cy="412805"/>
          </a:xfrm>
        </p:spPr>
        <p:txBody>
          <a:bodyPr wrap="square" lIns="288000">
            <a:spAutoFit/>
          </a:bodyPr>
          <a:lstStyle>
            <a:lvl1pPr marL="0" indent="0">
              <a:buNone/>
              <a:defRPr lang="ja-JP" altLang="en-US" sz="1700" spc="150" smtClean="0">
                <a:solidFill>
                  <a:schemeClr val="bg1"/>
                </a:solidFill>
              </a:defRPr>
            </a:lvl1pPr>
            <a:lvl2pPr marL="228600" indent="0">
              <a:buNone/>
              <a:defRPr lang="ja-JP" altLang="en-US" sz="1700" smtClean="0">
                <a:solidFill>
                  <a:schemeClr val="bg1"/>
                </a:solidFill>
                <a:latin typeface="+mn-lt"/>
                <a:ea typeface="+mn-ea"/>
              </a:defRPr>
            </a:lvl2pPr>
            <a:lvl3pPr marL="685800" indent="0">
              <a:buNone/>
              <a:defRPr lang="ja-JP" altLang="en-US" sz="1700" smtClean="0">
                <a:solidFill>
                  <a:schemeClr val="bg1"/>
                </a:solidFill>
                <a:latin typeface="+mn-lt"/>
                <a:ea typeface="+mn-ea"/>
              </a:defRPr>
            </a:lvl3pPr>
            <a:lvl4pPr marL="1143000" indent="0">
              <a:buNone/>
              <a:defRPr lang="ja-JP" altLang="en-US" sz="1700" smtClean="0">
                <a:solidFill>
                  <a:schemeClr val="bg1"/>
                </a:solidFill>
                <a:latin typeface="+mn-lt"/>
                <a:ea typeface="+mn-ea"/>
              </a:defRPr>
            </a:lvl4pPr>
            <a:lvl5pPr marL="1600200" indent="0">
              <a:buNone/>
              <a:defRPr lang="ja-JP" altLang="en-US" sz="1700">
                <a:solidFill>
                  <a:schemeClr val="bg1"/>
                </a:solidFill>
                <a:latin typeface="+mn-lt"/>
                <a:ea typeface="+mn-ea"/>
              </a:defRPr>
            </a:lvl5pPr>
          </a:lstStyle>
          <a:p>
            <a:pPr marL="0" lvl="0" defTabSz="457200"/>
            <a:r>
              <a:rPr kumimoji="1" lang="ja-JP" altLang="en-US" dirty="0"/>
              <a:t>マスター テキストの書式設定</a:t>
            </a:r>
          </a:p>
        </p:txBody>
      </p:sp>
    </p:spTree>
    <p:extLst>
      <p:ext uri="{BB962C8B-B14F-4D97-AF65-F5344CB8AC3E}">
        <p14:creationId xmlns:p14="http://schemas.microsoft.com/office/powerpoint/2010/main" val="1401435866"/>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1_中扉・目次1">
    <p:spTree>
      <p:nvGrpSpPr>
        <p:cNvPr id="1" name=""/>
        <p:cNvGrpSpPr/>
        <p:nvPr/>
      </p:nvGrpSpPr>
      <p:grpSpPr>
        <a:xfrm>
          <a:off x="0" y="0"/>
          <a:ext cx="0" cy="0"/>
          <a:chOff x="0" y="0"/>
          <a:chExt cx="0" cy="0"/>
        </a:xfrm>
      </p:grpSpPr>
      <p:sp>
        <p:nvSpPr>
          <p:cNvPr id="7" name="テキスト プレースホルダー 6">
            <a:extLst>
              <a:ext uri="{FF2B5EF4-FFF2-40B4-BE49-F238E27FC236}">
                <a16:creationId xmlns:a16="http://schemas.microsoft.com/office/drawing/2014/main" id="{4EA809F9-0C86-CF4D-85E3-67D8D37806DE}"/>
              </a:ext>
            </a:extLst>
          </p:cNvPr>
          <p:cNvSpPr txBox="1">
            <a:spLocks/>
          </p:cNvSpPr>
          <p:nvPr userDrawn="1"/>
        </p:nvSpPr>
        <p:spPr>
          <a:xfrm>
            <a:off x="0" y="3027"/>
            <a:ext cx="2362200" cy="6854973"/>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ctr"/>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dirty="0">
              <a:solidFill>
                <a:schemeClr val="bg1"/>
              </a:solidFill>
              <a:latin typeface="Meiryo" panose="020B0604030504040204" pitchFamily="34" charset="-128"/>
              <a:ea typeface="Meiryo" panose="020B0604030504040204" pitchFamily="34" charset="-128"/>
            </a:endParaRPr>
          </a:p>
        </p:txBody>
      </p:sp>
      <p:sp>
        <p:nvSpPr>
          <p:cNvPr id="14" name="テキスト プレースホルダー 13">
            <a:extLst>
              <a:ext uri="{FF2B5EF4-FFF2-40B4-BE49-F238E27FC236}">
                <a16:creationId xmlns:a16="http://schemas.microsoft.com/office/drawing/2014/main" id="{A93A36DD-2A38-364A-8A47-8780ED7B4FED}"/>
              </a:ext>
            </a:extLst>
          </p:cNvPr>
          <p:cNvSpPr>
            <a:spLocks noGrp="1"/>
          </p:cNvSpPr>
          <p:nvPr>
            <p:ph type="body" sz="quarter" idx="10"/>
          </p:nvPr>
        </p:nvSpPr>
        <p:spPr>
          <a:xfrm>
            <a:off x="2675088" y="2130336"/>
            <a:ext cx="4440062" cy="3054682"/>
          </a:xfrm>
        </p:spPr>
        <p:txBody>
          <a:bodyPr wrap="none" anchor="ctr">
            <a:spAutoFit/>
          </a:bodyPr>
          <a:lstStyle>
            <a:lvl1pPr>
              <a:defRPr lang="ja-JP" altLang="en-US" sz="2000" spc="272" smtClean="0"/>
            </a:lvl1pPr>
            <a:lvl2pPr>
              <a:defRPr lang="ja-JP" altLang="en-US" sz="1800" smtClean="0">
                <a:latin typeface="+mn-lt"/>
                <a:ea typeface="+mn-ea"/>
              </a:defRPr>
            </a:lvl2pPr>
            <a:lvl3pPr>
              <a:defRPr lang="ja-JP" altLang="en-US" sz="1800" smtClean="0">
                <a:latin typeface="+mn-lt"/>
                <a:ea typeface="+mn-ea"/>
              </a:defRPr>
            </a:lvl3pPr>
            <a:lvl4pPr>
              <a:defRPr lang="ja-JP" altLang="en-US" sz="1800" smtClean="0">
                <a:latin typeface="+mn-lt"/>
                <a:ea typeface="+mn-ea"/>
              </a:defRPr>
            </a:lvl4pPr>
            <a:lvl5pPr>
              <a:defRPr lang="ja-JP" altLang="en-US" sz="1800">
                <a:latin typeface="+mn-lt"/>
                <a:ea typeface="+mn-ea"/>
              </a:defRPr>
            </a:lvl5pPr>
          </a:lstStyle>
          <a:p>
            <a:pPr marL="342900" lvl="0" indent="-342900" defTabSz="457200">
              <a:lnSpc>
                <a:spcPct val="150000"/>
              </a:lnSpc>
              <a:buFont typeface="+mj-lt"/>
              <a:buAutoNum type="arabicPeriod"/>
            </a:pPr>
            <a:r>
              <a:rPr kumimoji="1" lang="ja-JP" altLang="en-US" dirty="0"/>
              <a:t>マスター テキストの書式設定</a:t>
            </a:r>
          </a:p>
          <a:p>
            <a:pPr marL="0" lvl="0" defTabSz="457200"/>
            <a:r>
              <a:rPr kumimoji="1" lang="ja-JP" altLang="en-US" dirty="0"/>
              <a:t>第 </a:t>
            </a:r>
            <a:r>
              <a:rPr kumimoji="1" lang="en-US" altLang="ja-JP" dirty="0"/>
              <a:t>2 </a:t>
            </a:r>
            <a:r>
              <a:rPr kumimoji="1" lang="ja-JP" altLang="en-US" dirty="0"/>
              <a:t>レベル</a:t>
            </a:r>
          </a:p>
          <a:p>
            <a:pPr marL="0" lvl="0" defTabSz="457200"/>
            <a:r>
              <a:rPr kumimoji="1" lang="ja-JP" altLang="en-US" dirty="0"/>
              <a:t>第 </a:t>
            </a:r>
            <a:r>
              <a:rPr kumimoji="1" lang="en-US" altLang="ja-JP" dirty="0"/>
              <a:t>3 </a:t>
            </a:r>
            <a:r>
              <a:rPr kumimoji="1" lang="ja-JP" altLang="en-US" dirty="0"/>
              <a:t>レベル</a:t>
            </a:r>
          </a:p>
          <a:p>
            <a:pPr marL="0" lvl="0" defTabSz="457200"/>
            <a:r>
              <a:rPr kumimoji="1" lang="ja-JP" altLang="en-US" dirty="0"/>
              <a:t>第 </a:t>
            </a:r>
            <a:r>
              <a:rPr kumimoji="1" lang="en-US" altLang="ja-JP" dirty="0"/>
              <a:t>4 </a:t>
            </a:r>
            <a:r>
              <a:rPr kumimoji="1" lang="ja-JP" altLang="en-US" dirty="0"/>
              <a:t>レベル</a:t>
            </a:r>
          </a:p>
          <a:p>
            <a:pPr marL="0" lvl="0" defTabSz="457200"/>
            <a:r>
              <a:rPr kumimoji="1" lang="ja-JP" altLang="en-US" dirty="0"/>
              <a:t>第 </a:t>
            </a:r>
            <a:r>
              <a:rPr kumimoji="1" lang="en-US" altLang="ja-JP" dirty="0"/>
              <a:t>5 </a:t>
            </a:r>
            <a:r>
              <a:rPr kumimoji="1" lang="ja-JP" altLang="en-US" dirty="0"/>
              <a:t>レベル</a:t>
            </a:r>
          </a:p>
        </p:txBody>
      </p:sp>
      <p:sp>
        <p:nvSpPr>
          <p:cNvPr id="89" name="テキスト プレースホルダー 6">
            <a:extLst>
              <a:ext uri="{FF2B5EF4-FFF2-40B4-BE49-F238E27FC236}">
                <a16:creationId xmlns:a16="http://schemas.microsoft.com/office/drawing/2014/main" id="{94ADDCFC-76A6-3E4C-9786-2004A991C4E2}"/>
              </a:ext>
            </a:extLst>
          </p:cNvPr>
          <p:cNvSpPr txBox="1">
            <a:spLocks/>
          </p:cNvSpPr>
          <p:nvPr userDrawn="1"/>
        </p:nvSpPr>
        <p:spPr>
          <a:xfrm rot="5400000" flipV="1">
            <a:off x="-679881" y="3815921"/>
            <a:ext cx="3721963" cy="2362198"/>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3540809 w 9907200"/>
              <a:gd name="connsiteY0" fmla="*/ 9052 h 827999"/>
              <a:gd name="connsiteX1" fmla="*/ 9907200 w 9907200"/>
              <a:gd name="connsiteY1" fmla="*/ 0 h 827999"/>
              <a:gd name="connsiteX2" fmla="*/ 9907200 w 9907200"/>
              <a:gd name="connsiteY2" fmla="*/ 827999 h 827999"/>
              <a:gd name="connsiteX3" fmla="*/ 0 w 9907200"/>
              <a:gd name="connsiteY3" fmla="*/ 827999 h 827999"/>
              <a:gd name="connsiteX4" fmla="*/ 3540809 w 9907200"/>
              <a:gd name="connsiteY4" fmla="*/ 9052 h 827999"/>
              <a:gd name="connsiteX0" fmla="*/ 6219564 w 9907200"/>
              <a:gd name="connsiteY0" fmla="*/ 2673 h 827999"/>
              <a:gd name="connsiteX1" fmla="*/ 9907200 w 9907200"/>
              <a:gd name="connsiteY1" fmla="*/ 0 h 827999"/>
              <a:gd name="connsiteX2" fmla="*/ 9907200 w 9907200"/>
              <a:gd name="connsiteY2" fmla="*/ 827999 h 827999"/>
              <a:gd name="connsiteX3" fmla="*/ 0 w 9907200"/>
              <a:gd name="connsiteY3" fmla="*/ 827999 h 827999"/>
              <a:gd name="connsiteX4" fmla="*/ 6219564 w 9907200"/>
              <a:gd name="connsiteY4" fmla="*/ 2673 h 827999"/>
              <a:gd name="connsiteX0" fmla="*/ 6255281 w 9942917"/>
              <a:gd name="connsiteY0" fmla="*/ 2673 h 827999"/>
              <a:gd name="connsiteX1" fmla="*/ 9942917 w 9942917"/>
              <a:gd name="connsiteY1" fmla="*/ 0 h 827999"/>
              <a:gd name="connsiteX2" fmla="*/ 9942917 w 9942917"/>
              <a:gd name="connsiteY2" fmla="*/ 827999 h 827999"/>
              <a:gd name="connsiteX3" fmla="*/ 0 w 9942917"/>
              <a:gd name="connsiteY3" fmla="*/ 826404 h 827999"/>
              <a:gd name="connsiteX4" fmla="*/ 6255281 w 9942917"/>
              <a:gd name="connsiteY4" fmla="*/ 2673 h 827999"/>
              <a:gd name="connsiteX0" fmla="*/ 6160036 w 9847672"/>
              <a:gd name="connsiteY0" fmla="*/ 2673 h 827999"/>
              <a:gd name="connsiteX1" fmla="*/ 9847672 w 9847672"/>
              <a:gd name="connsiteY1" fmla="*/ 0 h 827999"/>
              <a:gd name="connsiteX2" fmla="*/ 9847672 w 9847672"/>
              <a:gd name="connsiteY2" fmla="*/ 827999 h 827999"/>
              <a:gd name="connsiteX3" fmla="*/ 0 w 9847672"/>
              <a:gd name="connsiteY3" fmla="*/ 823215 h 827999"/>
              <a:gd name="connsiteX4" fmla="*/ 6160036 w 9847672"/>
              <a:gd name="connsiteY4" fmla="*/ 2673 h 827999"/>
              <a:gd name="connsiteX0" fmla="*/ 6052887 w 9740523"/>
              <a:gd name="connsiteY0" fmla="*/ 2673 h 827999"/>
              <a:gd name="connsiteX1" fmla="*/ 9740523 w 9740523"/>
              <a:gd name="connsiteY1" fmla="*/ 0 h 827999"/>
              <a:gd name="connsiteX2" fmla="*/ 9740523 w 9740523"/>
              <a:gd name="connsiteY2" fmla="*/ 827999 h 827999"/>
              <a:gd name="connsiteX3" fmla="*/ 0 w 9740523"/>
              <a:gd name="connsiteY3" fmla="*/ 821621 h 827999"/>
              <a:gd name="connsiteX4" fmla="*/ 6052887 w 9740523"/>
              <a:gd name="connsiteY4" fmla="*/ 2673 h 827999"/>
              <a:gd name="connsiteX0" fmla="*/ 6052887 w 9740523"/>
              <a:gd name="connsiteY0" fmla="*/ 2673 h 827999"/>
              <a:gd name="connsiteX1" fmla="*/ 9740523 w 9740523"/>
              <a:gd name="connsiteY1" fmla="*/ 0 h 827999"/>
              <a:gd name="connsiteX2" fmla="*/ 9740523 w 9740523"/>
              <a:gd name="connsiteY2" fmla="*/ 827999 h 827999"/>
              <a:gd name="connsiteX3" fmla="*/ 1 w 9740523"/>
              <a:gd name="connsiteY3" fmla="*/ 826683 h 827999"/>
              <a:gd name="connsiteX4" fmla="*/ 6052887 w 9740523"/>
              <a:gd name="connsiteY4" fmla="*/ 2673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523" h="827999">
                <a:moveTo>
                  <a:pt x="6052887" y="2673"/>
                </a:moveTo>
                <a:lnTo>
                  <a:pt x="9740523" y="0"/>
                </a:lnTo>
                <a:lnTo>
                  <a:pt x="9740523" y="827999"/>
                </a:lnTo>
                <a:lnTo>
                  <a:pt x="1" y="826683"/>
                </a:lnTo>
                <a:lnTo>
                  <a:pt x="6052887" y="2673"/>
                </a:lnTo>
                <a:close/>
              </a:path>
            </a:pathLst>
          </a:custGeom>
          <a:gradFill flip="none" rotWithShape="1">
            <a:gsLst>
              <a:gs pos="0">
                <a:schemeClr val="bg2"/>
              </a:gs>
              <a:gs pos="62000">
                <a:schemeClr val="tx2">
                  <a:alpha val="31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dirty="0">
              <a:solidFill>
                <a:schemeClr val="bg1"/>
              </a:solidFill>
              <a:latin typeface="Meiryo" panose="020B0604030504040204" pitchFamily="34" charset="-128"/>
              <a:ea typeface="Meiryo" panose="020B0604030504040204" pitchFamily="34" charset="-128"/>
            </a:endParaRPr>
          </a:p>
        </p:txBody>
      </p:sp>
    </p:spTree>
    <p:extLst>
      <p:ext uri="{BB962C8B-B14F-4D97-AF65-F5344CB8AC3E}">
        <p14:creationId xmlns:p14="http://schemas.microsoft.com/office/powerpoint/2010/main" val="3083161548"/>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ロゴ無し-タイトル">
    <p:spTree>
      <p:nvGrpSpPr>
        <p:cNvPr id="1" name=""/>
        <p:cNvGrpSpPr/>
        <p:nvPr/>
      </p:nvGrpSpPr>
      <p:grpSpPr>
        <a:xfrm>
          <a:off x="0" y="0"/>
          <a:ext cx="0" cy="0"/>
          <a:chOff x="0" y="0"/>
          <a:chExt cx="0" cy="0"/>
        </a:xfrm>
      </p:grpSpPr>
      <p:sp>
        <p:nvSpPr>
          <p:cNvPr id="6" name="テキスト プレースホルダー 6">
            <a:extLst>
              <a:ext uri="{FF2B5EF4-FFF2-40B4-BE49-F238E27FC236}">
                <a16:creationId xmlns:a16="http://schemas.microsoft.com/office/drawing/2014/main" id="{4B66BDE1-5ABE-1A49-831A-CACBD5DC5471}"/>
              </a:ext>
            </a:extLst>
          </p:cNvPr>
          <p:cNvSpPr txBox="1">
            <a:spLocks/>
          </p:cNvSpPr>
          <p:nvPr userDrawn="1"/>
        </p:nvSpPr>
        <p:spPr>
          <a:xfrm>
            <a:off x="0" y="3027"/>
            <a:ext cx="9907200" cy="827999"/>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dirty="0">
              <a:solidFill>
                <a:schemeClr val="bg1"/>
              </a:solidFill>
              <a:latin typeface="Meiryo" panose="020B0604030504040204" pitchFamily="34" charset="-128"/>
              <a:ea typeface="Meiryo" panose="020B0604030504040204" pitchFamily="34" charset="-128"/>
            </a:endParaRPr>
          </a:p>
        </p:txBody>
      </p:sp>
      <p:sp>
        <p:nvSpPr>
          <p:cNvPr id="7" name="テキスト プレースホルダー 6">
            <a:extLst>
              <a:ext uri="{FF2B5EF4-FFF2-40B4-BE49-F238E27FC236}">
                <a16:creationId xmlns:a16="http://schemas.microsoft.com/office/drawing/2014/main" id="{128C7BBE-DA91-2546-9948-0ECF38C7D752}"/>
              </a:ext>
            </a:extLst>
          </p:cNvPr>
          <p:cNvSpPr txBox="1">
            <a:spLocks/>
          </p:cNvSpPr>
          <p:nvPr userDrawn="1"/>
        </p:nvSpPr>
        <p:spPr>
          <a:xfrm>
            <a:off x="6019800" y="0"/>
            <a:ext cx="3896710" cy="827999"/>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2146971 w 9907200"/>
              <a:gd name="connsiteY0" fmla="*/ 82296 h 827999"/>
              <a:gd name="connsiteX1" fmla="*/ 9907200 w 9907200"/>
              <a:gd name="connsiteY1" fmla="*/ 0 h 827999"/>
              <a:gd name="connsiteX2" fmla="*/ 9907200 w 9907200"/>
              <a:gd name="connsiteY2" fmla="*/ 827999 h 827999"/>
              <a:gd name="connsiteX3" fmla="*/ 0 w 9907200"/>
              <a:gd name="connsiteY3" fmla="*/ 827999 h 827999"/>
              <a:gd name="connsiteX4" fmla="*/ 2146971 w 9907200"/>
              <a:gd name="connsiteY4" fmla="*/ 82296 h 827999"/>
              <a:gd name="connsiteX0" fmla="*/ 2100475 w 9907200"/>
              <a:gd name="connsiteY0" fmla="*/ 4572 h 827999"/>
              <a:gd name="connsiteX1" fmla="*/ 9907200 w 9907200"/>
              <a:gd name="connsiteY1" fmla="*/ 0 h 827999"/>
              <a:gd name="connsiteX2" fmla="*/ 9907200 w 9907200"/>
              <a:gd name="connsiteY2" fmla="*/ 827999 h 827999"/>
              <a:gd name="connsiteX3" fmla="*/ 0 w 9907200"/>
              <a:gd name="connsiteY3" fmla="*/ 827999 h 827999"/>
              <a:gd name="connsiteX4" fmla="*/ 2100475 w 9907200"/>
              <a:gd name="connsiteY4" fmla="*/ 4572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7200" h="827999">
                <a:moveTo>
                  <a:pt x="2100475" y="4572"/>
                </a:moveTo>
                <a:lnTo>
                  <a:pt x="9907200" y="0"/>
                </a:lnTo>
                <a:lnTo>
                  <a:pt x="9907200" y="827999"/>
                </a:lnTo>
                <a:lnTo>
                  <a:pt x="0" y="827999"/>
                </a:lnTo>
                <a:lnTo>
                  <a:pt x="2100475" y="4572"/>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dirty="0">
              <a:solidFill>
                <a:schemeClr val="bg1"/>
              </a:solidFill>
              <a:latin typeface="Meiryo" panose="020B0604030504040204" pitchFamily="34" charset="-128"/>
              <a:ea typeface="Meiryo" panose="020B0604030504040204" pitchFamily="34" charset="-128"/>
            </a:endParaRPr>
          </a:p>
        </p:txBody>
      </p:sp>
      <p:sp>
        <p:nvSpPr>
          <p:cNvPr id="8" name="Title 1">
            <a:extLst>
              <a:ext uri="{FF2B5EF4-FFF2-40B4-BE49-F238E27FC236}">
                <a16:creationId xmlns:a16="http://schemas.microsoft.com/office/drawing/2014/main" id="{24636362-6DC1-7D45-87A6-A2F4247CD968}"/>
              </a:ext>
            </a:extLst>
          </p:cNvPr>
          <p:cNvSpPr>
            <a:spLocks noGrp="1"/>
          </p:cNvSpPr>
          <p:nvPr>
            <p:ph type="title"/>
          </p:nvPr>
        </p:nvSpPr>
        <p:spPr bwMode="gray">
          <a:xfrm>
            <a:off x="0" y="-1"/>
            <a:ext cx="9906000" cy="827999"/>
          </a:xfrm>
        </p:spPr>
        <p:txBody>
          <a:bodyPr/>
          <a:lstStyle>
            <a:lvl1pPr>
              <a:defRPr sz="1800"/>
            </a:lvl1pPr>
          </a:lstStyle>
          <a:p>
            <a:r>
              <a:rPr lang="ja-JP" altLang="en-US" dirty="0"/>
              <a:t>マスター タイトルの書式設定</a:t>
            </a:r>
            <a:endParaRPr lang="en-US" dirty="0"/>
          </a:p>
        </p:txBody>
      </p:sp>
      <p:sp>
        <p:nvSpPr>
          <p:cNvPr id="3" name="正方形/長方形 2">
            <a:extLst>
              <a:ext uri="{FF2B5EF4-FFF2-40B4-BE49-F238E27FC236}">
                <a16:creationId xmlns:a16="http://schemas.microsoft.com/office/drawing/2014/main" id="{F2111AB3-5915-7F77-69FC-BC213D631315}"/>
              </a:ext>
            </a:extLst>
          </p:cNvPr>
          <p:cNvSpPr/>
          <p:nvPr userDrawn="1"/>
        </p:nvSpPr>
        <p:spPr>
          <a:xfrm>
            <a:off x="0" y="834054"/>
            <a:ext cx="9906000" cy="72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200" dirty="0">
              <a:solidFill>
                <a:sysClr val="windowText" lastClr="000000"/>
              </a:solidFill>
            </a:endParaRPr>
          </a:p>
        </p:txBody>
      </p:sp>
    </p:spTree>
    <p:extLst>
      <p:ext uri="{BB962C8B-B14F-4D97-AF65-F5344CB8AC3E}">
        <p14:creationId xmlns:p14="http://schemas.microsoft.com/office/powerpoint/2010/main" val="202706334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1">
            <a:extLst>
              <a:ext uri="{FF2B5EF4-FFF2-40B4-BE49-F238E27FC236}">
                <a16:creationId xmlns:a16="http://schemas.microsoft.com/office/drawing/2014/main" id="{6615941B-EC90-F4D0-1AD0-F53FA54FE5C0}"/>
              </a:ext>
            </a:extLst>
          </p:cNvPr>
          <p:cNvSpPr>
            <a:spLocks noGrp="1"/>
          </p:cNvSpPr>
          <p:nvPr>
            <p:ph type="dt" sz="half" idx="10"/>
          </p:nvPr>
        </p:nvSpPr>
        <p:spPr/>
        <p:txBody>
          <a:bodyPr/>
          <a:lstStyle/>
          <a:p>
            <a:endParaRPr kumimoji="1" lang="ja-JP" altLang="en-US"/>
          </a:p>
        </p:txBody>
      </p:sp>
      <p:sp>
        <p:nvSpPr>
          <p:cNvPr id="3" name="フッター プレースホルダー 2">
            <a:extLst>
              <a:ext uri="{FF2B5EF4-FFF2-40B4-BE49-F238E27FC236}">
                <a16:creationId xmlns:a16="http://schemas.microsoft.com/office/drawing/2014/main" id="{7088BA23-DCBA-874B-7486-C996EBE18E14}"/>
              </a:ext>
            </a:extLst>
          </p:cNvPr>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3241517190"/>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userDrawn="1">
  <p:cSld name="白紙">
    <p:spTree>
      <p:nvGrpSpPr>
        <p:cNvPr id="1" name=""/>
        <p:cNvGrpSpPr/>
        <p:nvPr/>
      </p:nvGrpSpPr>
      <p:grpSpPr>
        <a:xfrm>
          <a:off x="0" y="0"/>
          <a:ext cx="0" cy="0"/>
          <a:chOff x="0" y="0"/>
          <a:chExt cx="0" cy="0"/>
        </a:xfrm>
      </p:grpSpPr>
    </p:spTree>
    <p:extLst>
      <p:ext uri="{BB962C8B-B14F-4D97-AF65-F5344CB8AC3E}">
        <p14:creationId xmlns:p14="http://schemas.microsoft.com/office/powerpoint/2010/main" val="2732446244"/>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742950" y="2130426"/>
            <a:ext cx="8420100" cy="1470025"/>
          </a:xfrm>
        </p:spPr>
        <p:txBody>
          <a:bodyPr/>
          <a:lstStyle/>
          <a:p>
            <a:r>
              <a:rPr kumimoji="1" lang="ja-JP" altLang="en-US"/>
              <a:t>マスター タイトルの書式設定</a:t>
            </a:r>
          </a:p>
        </p:txBody>
      </p:sp>
      <p:sp>
        <p:nvSpPr>
          <p:cNvPr id="3" name="サブタイトル 2"/>
          <p:cNvSpPr>
            <a:spLocks noGrp="1"/>
          </p:cNvSpPr>
          <p:nvPr>
            <p:ph type="subTitle" idx="1"/>
          </p:nvPr>
        </p:nvSpPr>
        <p:spPr>
          <a:xfrm>
            <a:off x="1485900" y="3886200"/>
            <a:ext cx="6934200" cy="1752600"/>
          </a:xfrm>
        </p:spPr>
        <p:txBody>
          <a:bodyPr/>
          <a:lstStyle>
            <a:lvl1pPr marL="0" indent="0" algn="ctr">
              <a:buNone/>
              <a:defRPr>
                <a:solidFill>
                  <a:schemeClr val="tx1">
                    <a:tint val="75000"/>
                  </a:schemeClr>
                </a:solidFill>
              </a:defRPr>
            </a:lvl1pPr>
            <a:lvl2pPr marL="495285" indent="0" algn="ctr">
              <a:buNone/>
              <a:defRPr>
                <a:solidFill>
                  <a:schemeClr val="tx1">
                    <a:tint val="75000"/>
                  </a:schemeClr>
                </a:solidFill>
              </a:defRPr>
            </a:lvl2pPr>
            <a:lvl3pPr marL="990570" indent="0" algn="ctr">
              <a:buNone/>
              <a:defRPr>
                <a:solidFill>
                  <a:schemeClr val="tx1">
                    <a:tint val="75000"/>
                  </a:schemeClr>
                </a:solidFill>
              </a:defRPr>
            </a:lvl3pPr>
            <a:lvl4pPr marL="1485854" indent="0" algn="ctr">
              <a:buNone/>
              <a:defRPr>
                <a:solidFill>
                  <a:schemeClr val="tx1">
                    <a:tint val="75000"/>
                  </a:schemeClr>
                </a:solidFill>
              </a:defRPr>
            </a:lvl4pPr>
            <a:lvl5pPr marL="1981139" indent="0" algn="ctr">
              <a:buNone/>
              <a:defRPr>
                <a:solidFill>
                  <a:schemeClr val="tx1">
                    <a:tint val="75000"/>
                  </a:schemeClr>
                </a:solidFill>
              </a:defRPr>
            </a:lvl5pPr>
            <a:lvl6pPr marL="2476424" indent="0" algn="ctr">
              <a:buNone/>
              <a:defRPr>
                <a:solidFill>
                  <a:schemeClr val="tx1">
                    <a:tint val="75000"/>
                  </a:schemeClr>
                </a:solidFill>
              </a:defRPr>
            </a:lvl6pPr>
            <a:lvl7pPr marL="2971709" indent="0" algn="ctr">
              <a:buNone/>
              <a:defRPr>
                <a:solidFill>
                  <a:schemeClr val="tx1">
                    <a:tint val="75000"/>
                  </a:schemeClr>
                </a:solidFill>
              </a:defRPr>
            </a:lvl7pPr>
            <a:lvl8pPr marL="3466993" indent="0" algn="ctr">
              <a:buNone/>
              <a:defRPr>
                <a:solidFill>
                  <a:schemeClr val="tx1">
                    <a:tint val="75000"/>
                  </a:schemeClr>
                </a:solidFill>
              </a:defRPr>
            </a:lvl8pPr>
            <a:lvl9pPr marL="3962278" indent="0" algn="ctr">
              <a:buNone/>
              <a:defRPr>
                <a:solidFill>
                  <a:schemeClr val="tx1">
                    <a:tint val="75000"/>
                  </a:schemeClr>
                </a:solidFill>
              </a:defRPr>
            </a:lvl9pPr>
          </a:lstStyle>
          <a:p>
            <a:r>
              <a:rPr kumimoji="1" lang="ja-JP" altLang="en-US"/>
              <a:t>マスター サブタイトルの書式設定</a:t>
            </a:r>
          </a:p>
        </p:txBody>
      </p:sp>
      <p:sp>
        <p:nvSpPr>
          <p:cNvPr id="4" name="日付プレースホルダー 3"/>
          <p:cNvSpPr>
            <a:spLocks noGrp="1"/>
          </p:cNvSpPr>
          <p:nvPr>
            <p:ph type="dt" sz="half" idx="10"/>
          </p:nvPr>
        </p:nvSpPr>
        <p:spPr/>
        <p:txBody>
          <a:bodyPr/>
          <a:lstStyle/>
          <a:p>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9E2A29CB-BA86-48A6-80E1-CB8750A963B5}" type="slidenum">
              <a:rPr kumimoji="1" lang="ja-JP" altLang="en-US" smtClean="0"/>
              <a:t>‹#›</a:t>
            </a:fld>
            <a:endParaRPr kumimoji="1" lang="ja-JP" altLang="en-US"/>
          </a:p>
        </p:txBody>
      </p:sp>
    </p:spTree>
    <p:extLst>
      <p:ext uri="{BB962C8B-B14F-4D97-AF65-F5344CB8AC3E}">
        <p14:creationId xmlns:p14="http://schemas.microsoft.com/office/powerpoint/2010/main" val="3769134199"/>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コンテンツ プレースホルダー 2"/>
          <p:cNvSpPr>
            <a:spLocks noGrp="1"/>
          </p:cNvSpPr>
          <p:nvPr>
            <p:ph idx="1"/>
          </p:nvPr>
        </p:nvSpPr>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9E2A29CB-BA86-48A6-80E1-CB8750A963B5}" type="slidenum">
              <a:rPr kumimoji="1" lang="ja-JP" altLang="en-US" smtClean="0"/>
              <a:t>‹#›</a:t>
            </a:fld>
            <a:endParaRPr kumimoji="1" lang="ja-JP" altLang="en-US"/>
          </a:p>
        </p:txBody>
      </p:sp>
    </p:spTree>
    <p:extLst>
      <p:ext uri="{BB962C8B-B14F-4D97-AF65-F5344CB8AC3E}">
        <p14:creationId xmlns:p14="http://schemas.microsoft.com/office/powerpoint/2010/main" val="3650091636"/>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タイトル 1"/>
          <p:cNvSpPr>
            <a:spLocks noGrp="1"/>
          </p:cNvSpPr>
          <p:nvPr>
            <p:ph type="title"/>
          </p:nvPr>
        </p:nvSpPr>
        <p:spPr>
          <a:xfrm>
            <a:off x="782506" y="4406901"/>
            <a:ext cx="8420100" cy="1362075"/>
          </a:xfrm>
        </p:spPr>
        <p:txBody>
          <a:bodyPr anchor="t"/>
          <a:lstStyle>
            <a:lvl1pPr algn="l">
              <a:defRPr sz="4333" b="1" cap="all"/>
            </a:lvl1pPr>
          </a:lstStyle>
          <a:p>
            <a:r>
              <a:rPr kumimoji="1" lang="ja-JP" altLang="en-US"/>
              <a:t>マスター タイトルの書式設定</a:t>
            </a:r>
          </a:p>
        </p:txBody>
      </p:sp>
      <p:sp>
        <p:nvSpPr>
          <p:cNvPr id="3" name="テキスト プレースホルダー 2"/>
          <p:cNvSpPr>
            <a:spLocks noGrp="1"/>
          </p:cNvSpPr>
          <p:nvPr>
            <p:ph type="body" idx="1"/>
          </p:nvPr>
        </p:nvSpPr>
        <p:spPr>
          <a:xfrm>
            <a:off x="782506" y="2906713"/>
            <a:ext cx="8420100" cy="1500187"/>
          </a:xfrm>
        </p:spPr>
        <p:txBody>
          <a:bodyPr anchor="b"/>
          <a:lstStyle>
            <a:lvl1pPr marL="0" indent="0">
              <a:buNone/>
              <a:defRPr sz="2167">
                <a:solidFill>
                  <a:schemeClr val="tx1">
                    <a:tint val="75000"/>
                  </a:schemeClr>
                </a:solidFill>
              </a:defRPr>
            </a:lvl1pPr>
            <a:lvl2pPr marL="495285" indent="0">
              <a:buNone/>
              <a:defRPr sz="1950">
                <a:solidFill>
                  <a:schemeClr val="tx1">
                    <a:tint val="75000"/>
                  </a:schemeClr>
                </a:solidFill>
              </a:defRPr>
            </a:lvl2pPr>
            <a:lvl3pPr marL="990570" indent="0">
              <a:buNone/>
              <a:defRPr sz="1733">
                <a:solidFill>
                  <a:schemeClr val="tx1">
                    <a:tint val="75000"/>
                  </a:schemeClr>
                </a:solidFill>
              </a:defRPr>
            </a:lvl3pPr>
            <a:lvl4pPr marL="1485854" indent="0">
              <a:buNone/>
              <a:defRPr sz="1517">
                <a:solidFill>
                  <a:schemeClr val="tx1">
                    <a:tint val="75000"/>
                  </a:schemeClr>
                </a:solidFill>
              </a:defRPr>
            </a:lvl4pPr>
            <a:lvl5pPr marL="1981139" indent="0">
              <a:buNone/>
              <a:defRPr sz="1517">
                <a:solidFill>
                  <a:schemeClr val="tx1">
                    <a:tint val="75000"/>
                  </a:schemeClr>
                </a:solidFill>
              </a:defRPr>
            </a:lvl5pPr>
            <a:lvl6pPr marL="2476424" indent="0">
              <a:buNone/>
              <a:defRPr sz="1517">
                <a:solidFill>
                  <a:schemeClr val="tx1">
                    <a:tint val="75000"/>
                  </a:schemeClr>
                </a:solidFill>
              </a:defRPr>
            </a:lvl6pPr>
            <a:lvl7pPr marL="2971709" indent="0">
              <a:buNone/>
              <a:defRPr sz="1517">
                <a:solidFill>
                  <a:schemeClr val="tx1">
                    <a:tint val="75000"/>
                  </a:schemeClr>
                </a:solidFill>
              </a:defRPr>
            </a:lvl7pPr>
            <a:lvl8pPr marL="3466993" indent="0">
              <a:buNone/>
              <a:defRPr sz="1517">
                <a:solidFill>
                  <a:schemeClr val="tx1">
                    <a:tint val="75000"/>
                  </a:schemeClr>
                </a:solidFill>
              </a:defRPr>
            </a:lvl8pPr>
            <a:lvl9pPr marL="3962278" indent="0">
              <a:buNone/>
              <a:defRPr sz="1517">
                <a:solidFill>
                  <a:schemeClr val="tx1">
                    <a:tint val="75000"/>
                  </a:schemeClr>
                </a:solidFill>
              </a:defRPr>
            </a:lvl9pPr>
          </a:lstStyle>
          <a:p>
            <a:pPr lvl="0"/>
            <a:r>
              <a:rPr kumimoji="1" lang="ja-JP" altLang="en-US"/>
              <a:t>マスター テキストの書式設定</a:t>
            </a:r>
          </a:p>
        </p:txBody>
      </p:sp>
      <p:sp>
        <p:nvSpPr>
          <p:cNvPr id="4" name="日付プレースホルダー 3"/>
          <p:cNvSpPr>
            <a:spLocks noGrp="1"/>
          </p:cNvSpPr>
          <p:nvPr>
            <p:ph type="dt" sz="half" idx="10"/>
          </p:nvPr>
        </p:nvSpPr>
        <p:spPr/>
        <p:txBody>
          <a:bodyPr/>
          <a:lstStyle/>
          <a:p>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9E2A29CB-BA86-48A6-80E1-CB8750A963B5}" type="slidenum">
              <a:rPr kumimoji="1" lang="ja-JP" altLang="en-US" smtClean="0"/>
              <a:t>‹#›</a:t>
            </a:fld>
            <a:endParaRPr kumimoji="1" lang="ja-JP" altLang="en-US"/>
          </a:p>
        </p:txBody>
      </p:sp>
    </p:spTree>
    <p:extLst>
      <p:ext uri="{BB962C8B-B14F-4D97-AF65-F5344CB8AC3E}">
        <p14:creationId xmlns:p14="http://schemas.microsoft.com/office/powerpoint/2010/main" val="1644327208"/>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コンテンツ プレースホルダー 2"/>
          <p:cNvSpPr>
            <a:spLocks noGrp="1"/>
          </p:cNvSpPr>
          <p:nvPr>
            <p:ph sz="half" idx="1"/>
          </p:nvPr>
        </p:nvSpPr>
        <p:spPr>
          <a:xfrm>
            <a:off x="495300" y="1600201"/>
            <a:ext cx="4375150" cy="4525963"/>
          </a:xfrm>
        </p:spPr>
        <p:txBody>
          <a:bodyPr/>
          <a:lstStyle>
            <a:lvl1pPr>
              <a:defRPr sz="3033"/>
            </a:lvl1pPr>
            <a:lvl2pPr>
              <a:defRPr sz="2600"/>
            </a:lvl2pPr>
            <a:lvl3pPr>
              <a:defRPr sz="2167"/>
            </a:lvl3pPr>
            <a:lvl4pPr>
              <a:defRPr sz="1950"/>
            </a:lvl4pPr>
            <a:lvl5pPr>
              <a:defRPr sz="1950"/>
            </a:lvl5pPr>
            <a:lvl6pPr>
              <a:defRPr sz="1950"/>
            </a:lvl6pPr>
            <a:lvl7pPr>
              <a:defRPr sz="1950"/>
            </a:lvl7pPr>
            <a:lvl8pPr>
              <a:defRPr sz="1950"/>
            </a:lvl8pPr>
            <a:lvl9pPr>
              <a:defRPr sz="195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コンテンツ プレースホルダー 3"/>
          <p:cNvSpPr>
            <a:spLocks noGrp="1"/>
          </p:cNvSpPr>
          <p:nvPr>
            <p:ph sz="half" idx="2"/>
          </p:nvPr>
        </p:nvSpPr>
        <p:spPr>
          <a:xfrm>
            <a:off x="5035550" y="1600201"/>
            <a:ext cx="4375150" cy="4525963"/>
          </a:xfrm>
        </p:spPr>
        <p:txBody>
          <a:bodyPr/>
          <a:lstStyle>
            <a:lvl1pPr>
              <a:defRPr sz="3033"/>
            </a:lvl1pPr>
            <a:lvl2pPr>
              <a:defRPr sz="2600"/>
            </a:lvl2pPr>
            <a:lvl3pPr>
              <a:defRPr sz="2167"/>
            </a:lvl3pPr>
            <a:lvl4pPr>
              <a:defRPr sz="1950"/>
            </a:lvl4pPr>
            <a:lvl5pPr>
              <a:defRPr sz="1950"/>
            </a:lvl5pPr>
            <a:lvl6pPr>
              <a:defRPr sz="1950"/>
            </a:lvl6pPr>
            <a:lvl7pPr>
              <a:defRPr sz="1950"/>
            </a:lvl7pPr>
            <a:lvl8pPr>
              <a:defRPr sz="1950"/>
            </a:lvl8pPr>
            <a:lvl9pPr>
              <a:defRPr sz="195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日付プレースホルダー 4"/>
          <p:cNvSpPr>
            <a:spLocks noGrp="1"/>
          </p:cNvSpPr>
          <p:nvPr>
            <p:ph type="dt" sz="half" idx="10"/>
          </p:nvPr>
        </p:nvSpPr>
        <p:spPr/>
        <p:txBody>
          <a:bodyPr/>
          <a:lstStyle/>
          <a:p>
            <a:endParaRPr kumimoji="1" lang="ja-JP" altLang="en-US"/>
          </a:p>
        </p:txBody>
      </p:sp>
      <p:sp>
        <p:nvSpPr>
          <p:cNvPr id="6" name="フッター プレースホルダー 5"/>
          <p:cNvSpPr>
            <a:spLocks noGrp="1"/>
          </p:cNvSpPr>
          <p:nvPr>
            <p:ph type="ftr" sz="quarter" idx="11"/>
          </p:nvPr>
        </p:nvSpPr>
        <p:spPr/>
        <p:txBody>
          <a:bodyPr/>
          <a:lstStyle/>
          <a:p>
            <a:endParaRPr kumimoji="1" lang="ja-JP" altLang="en-US"/>
          </a:p>
        </p:txBody>
      </p:sp>
      <p:sp>
        <p:nvSpPr>
          <p:cNvPr id="7" name="スライド番号プレースホルダー 6"/>
          <p:cNvSpPr>
            <a:spLocks noGrp="1"/>
          </p:cNvSpPr>
          <p:nvPr>
            <p:ph type="sldNum" sz="quarter" idx="12"/>
          </p:nvPr>
        </p:nvSpPr>
        <p:spPr/>
        <p:txBody>
          <a:bodyPr/>
          <a:lstStyle/>
          <a:p>
            <a:fld id="{9E2A29CB-BA86-48A6-80E1-CB8750A963B5}" type="slidenum">
              <a:rPr kumimoji="1" lang="ja-JP" altLang="en-US" smtClean="0"/>
              <a:t>‹#›</a:t>
            </a:fld>
            <a:endParaRPr kumimoji="1" lang="ja-JP" altLang="en-US"/>
          </a:p>
        </p:txBody>
      </p:sp>
    </p:spTree>
    <p:extLst>
      <p:ext uri="{BB962C8B-B14F-4D97-AF65-F5344CB8AC3E}">
        <p14:creationId xmlns:p14="http://schemas.microsoft.com/office/powerpoint/2010/main" val="661108610"/>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lvl1pPr>
              <a:defRPr/>
            </a:lvl1pPr>
          </a:lstStyle>
          <a:p>
            <a:r>
              <a:rPr kumimoji="1" lang="ja-JP" altLang="en-US"/>
              <a:t>マスター タイトルの書式設定</a:t>
            </a:r>
          </a:p>
        </p:txBody>
      </p:sp>
      <p:sp>
        <p:nvSpPr>
          <p:cNvPr id="3" name="テキスト プレースホルダー 2"/>
          <p:cNvSpPr>
            <a:spLocks noGrp="1"/>
          </p:cNvSpPr>
          <p:nvPr>
            <p:ph type="body" idx="1"/>
          </p:nvPr>
        </p:nvSpPr>
        <p:spPr>
          <a:xfrm>
            <a:off x="495300" y="1535113"/>
            <a:ext cx="4376870" cy="639762"/>
          </a:xfrm>
        </p:spPr>
        <p:txBody>
          <a:bodyPr anchor="b"/>
          <a:lstStyle>
            <a:lvl1pPr marL="0" indent="0">
              <a:buNone/>
              <a:defRPr sz="2600" b="1"/>
            </a:lvl1pPr>
            <a:lvl2pPr marL="495285" indent="0">
              <a:buNone/>
              <a:defRPr sz="2167" b="1"/>
            </a:lvl2pPr>
            <a:lvl3pPr marL="990570" indent="0">
              <a:buNone/>
              <a:defRPr sz="1950" b="1"/>
            </a:lvl3pPr>
            <a:lvl4pPr marL="1485854" indent="0">
              <a:buNone/>
              <a:defRPr sz="1733" b="1"/>
            </a:lvl4pPr>
            <a:lvl5pPr marL="1981139" indent="0">
              <a:buNone/>
              <a:defRPr sz="1733" b="1"/>
            </a:lvl5pPr>
            <a:lvl6pPr marL="2476424" indent="0">
              <a:buNone/>
              <a:defRPr sz="1733" b="1"/>
            </a:lvl6pPr>
            <a:lvl7pPr marL="2971709" indent="0">
              <a:buNone/>
              <a:defRPr sz="1733" b="1"/>
            </a:lvl7pPr>
            <a:lvl8pPr marL="3466993" indent="0">
              <a:buNone/>
              <a:defRPr sz="1733" b="1"/>
            </a:lvl8pPr>
            <a:lvl9pPr marL="3962278" indent="0">
              <a:buNone/>
              <a:defRPr sz="1733" b="1"/>
            </a:lvl9pPr>
          </a:lstStyle>
          <a:p>
            <a:pPr lvl="0"/>
            <a:r>
              <a:rPr kumimoji="1" lang="ja-JP" altLang="en-US"/>
              <a:t>マスター テキストの書式設定</a:t>
            </a:r>
          </a:p>
        </p:txBody>
      </p:sp>
      <p:sp>
        <p:nvSpPr>
          <p:cNvPr id="4" name="コンテンツ プレースホルダー 3"/>
          <p:cNvSpPr>
            <a:spLocks noGrp="1"/>
          </p:cNvSpPr>
          <p:nvPr>
            <p:ph sz="half" idx="2"/>
          </p:nvPr>
        </p:nvSpPr>
        <p:spPr>
          <a:xfrm>
            <a:off x="495300" y="2174875"/>
            <a:ext cx="4376870" cy="3951288"/>
          </a:xfrm>
        </p:spPr>
        <p:txBody>
          <a:bodyPr/>
          <a:lstStyle>
            <a:lvl1pPr>
              <a:defRPr sz="2600"/>
            </a:lvl1pPr>
            <a:lvl2pPr>
              <a:defRPr sz="2167"/>
            </a:lvl2pPr>
            <a:lvl3pPr>
              <a:defRPr sz="1950"/>
            </a:lvl3pPr>
            <a:lvl4pPr>
              <a:defRPr sz="1733"/>
            </a:lvl4pPr>
            <a:lvl5pPr>
              <a:defRPr sz="1733"/>
            </a:lvl5pPr>
            <a:lvl6pPr>
              <a:defRPr sz="1733"/>
            </a:lvl6pPr>
            <a:lvl7pPr>
              <a:defRPr sz="1733"/>
            </a:lvl7pPr>
            <a:lvl8pPr>
              <a:defRPr sz="1733"/>
            </a:lvl8pPr>
            <a:lvl9pPr>
              <a:defRPr sz="1733"/>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テキスト プレースホルダー 4"/>
          <p:cNvSpPr>
            <a:spLocks noGrp="1"/>
          </p:cNvSpPr>
          <p:nvPr>
            <p:ph type="body" sz="quarter" idx="3"/>
          </p:nvPr>
        </p:nvSpPr>
        <p:spPr>
          <a:xfrm>
            <a:off x="5032111" y="1535113"/>
            <a:ext cx="4378590" cy="639762"/>
          </a:xfrm>
        </p:spPr>
        <p:txBody>
          <a:bodyPr anchor="b"/>
          <a:lstStyle>
            <a:lvl1pPr marL="0" indent="0">
              <a:buNone/>
              <a:defRPr sz="2600" b="1"/>
            </a:lvl1pPr>
            <a:lvl2pPr marL="495285" indent="0">
              <a:buNone/>
              <a:defRPr sz="2167" b="1"/>
            </a:lvl2pPr>
            <a:lvl3pPr marL="990570" indent="0">
              <a:buNone/>
              <a:defRPr sz="1950" b="1"/>
            </a:lvl3pPr>
            <a:lvl4pPr marL="1485854" indent="0">
              <a:buNone/>
              <a:defRPr sz="1733" b="1"/>
            </a:lvl4pPr>
            <a:lvl5pPr marL="1981139" indent="0">
              <a:buNone/>
              <a:defRPr sz="1733" b="1"/>
            </a:lvl5pPr>
            <a:lvl6pPr marL="2476424" indent="0">
              <a:buNone/>
              <a:defRPr sz="1733" b="1"/>
            </a:lvl6pPr>
            <a:lvl7pPr marL="2971709" indent="0">
              <a:buNone/>
              <a:defRPr sz="1733" b="1"/>
            </a:lvl7pPr>
            <a:lvl8pPr marL="3466993" indent="0">
              <a:buNone/>
              <a:defRPr sz="1733" b="1"/>
            </a:lvl8pPr>
            <a:lvl9pPr marL="3962278" indent="0">
              <a:buNone/>
              <a:defRPr sz="1733" b="1"/>
            </a:lvl9pPr>
          </a:lstStyle>
          <a:p>
            <a:pPr lvl="0"/>
            <a:r>
              <a:rPr kumimoji="1" lang="ja-JP" altLang="en-US"/>
              <a:t>マスター テキストの書式設定</a:t>
            </a:r>
          </a:p>
        </p:txBody>
      </p:sp>
      <p:sp>
        <p:nvSpPr>
          <p:cNvPr id="6" name="コンテンツ プレースホルダー 5"/>
          <p:cNvSpPr>
            <a:spLocks noGrp="1"/>
          </p:cNvSpPr>
          <p:nvPr>
            <p:ph sz="quarter" idx="4"/>
          </p:nvPr>
        </p:nvSpPr>
        <p:spPr>
          <a:xfrm>
            <a:off x="5032111" y="2174875"/>
            <a:ext cx="4378590" cy="3951288"/>
          </a:xfrm>
        </p:spPr>
        <p:txBody>
          <a:bodyPr/>
          <a:lstStyle>
            <a:lvl1pPr>
              <a:defRPr sz="2600"/>
            </a:lvl1pPr>
            <a:lvl2pPr>
              <a:defRPr sz="2167"/>
            </a:lvl2pPr>
            <a:lvl3pPr>
              <a:defRPr sz="1950"/>
            </a:lvl3pPr>
            <a:lvl4pPr>
              <a:defRPr sz="1733"/>
            </a:lvl4pPr>
            <a:lvl5pPr>
              <a:defRPr sz="1733"/>
            </a:lvl5pPr>
            <a:lvl6pPr>
              <a:defRPr sz="1733"/>
            </a:lvl6pPr>
            <a:lvl7pPr>
              <a:defRPr sz="1733"/>
            </a:lvl7pPr>
            <a:lvl8pPr>
              <a:defRPr sz="1733"/>
            </a:lvl8pPr>
            <a:lvl9pPr>
              <a:defRPr sz="1733"/>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7" name="日付プレースホルダー 6"/>
          <p:cNvSpPr>
            <a:spLocks noGrp="1"/>
          </p:cNvSpPr>
          <p:nvPr>
            <p:ph type="dt" sz="half" idx="10"/>
          </p:nvPr>
        </p:nvSpPr>
        <p:spPr/>
        <p:txBody>
          <a:bodyPr/>
          <a:lstStyle/>
          <a:p>
            <a:endParaRPr kumimoji="1" lang="ja-JP" altLang="en-US"/>
          </a:p>
        </p:txBody>
      </p:sp>
      <p:sp>
        <p:nvSpPr>
          <p:cNvPr id="8" name="フッター プレースホルダー 7"/>
          <p:cNvSpPr>
            <a:spLocks noGrp="1"/>
          </p:cNvSpPr>
          <p:nvPr>
            <p:ph type="ftr" sz="quarter" idx="11"/>
          </p:nvPr>
        </p:nvSpPr>
        <p:spPr/>
        <p:txBody>
          <a:bodyPr/>
          <a:lstStyle/>
          <a:p>
            <a:endParaRPr kumimoji="1" lang="ja-JP" altLang="en-US"/>
          </a:p>
        </p:txBody>
      </p:sp>
      <p:sp>
        <p:nvSpPr>
          <p:cNvPr id="9" name="スライド番号プレースホルダー 8"/>
          <p:cNvSpPr>
            <a:spLocks noGrp="1"/>
          </p:cNvSpPr>
          <p:nvPr>
            <p:ph type="sldNum" sz="quarter" idx="12"/>
          </p:nvPr>
        </p:nvSpPr>
        <p:spPr/>
        <p:txBody>
          <a:bodyPr/>
          <a:lstStyle/>
          <a:p>
            <a:fld id="{9E2A29CB-BA86-48A6-80E1-CB8750A963B5}" type="slidenum">
              <a:rPr kumimoji="1" lang="ja-JP" altLang="en-US" smtClean="0"/>
              <a:t>‹#›</a:t>
            </a:fld>
            <a:endParaRPr kumimoji="1" lang="ja-JP" altLang="en-US"/>
          </a:p>
        </p:txBody>
      </p:sp>
    </p:spTree>
    <p:extLst>
      <p:ext uri="{BB962C8B-B14F-4D97-AF65-F5344CB8AC3E}">
        <p14:creationId xmlns:p14="http://schemas.microsoft.com/office/powerpoint/2010/main" val="4043683378"/>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日付プレースホルダー 2"/>
          <p:cNvSpPr>
            <a:spLocks noGrp="1"/>
          </p:cNvSpPr>
          <p:nvPr>
            <p:ph type="dt" sz="half" idx="10"/>
          </p:nvPr>
        </p:nvSpPr>
        <p:spPr/>
        <p:txBody>
          <a:bodyPr/>
          <a:lstStyle/>
          <a:p>
            <a:endParaRPr kumimoji="1" lang="ja-JP" altLang="en-US"/>
          </a:p>
        </p:txBody>
      </p:sp>
      <p:sp>
        <p:nvSpPr>
          <p:cNvPr id="4" name="フッター プレースホルダー 3"/>
          <p:cNvSpPr>
            <a:spLocks noGrp="1"/>
          </p:cNvSpPr>
          <p:nvPr>
            <p:ph type="ftr" sz="quarter" idx="11"/>
          </p:nvPr>
        </p:nvSpPr>
        <p:spPr/>
        <p:txBody>
          <a:bodyPr/>
          <a:lstStyle/>
          <a:p>
            <a:endParaRPr kumimoji="1" lang="ja-JP" altLang="en-US"/>
          </a:p>
        </p:txBody>
      </p:sp>
      <p:sp>
        <p:nvSpPr>
          <p:cNvPr id="5" name="スライド番号プレースホルダー 4"/>
          <p:cNvSpPr>
            <a:spLocks noGrp="1"/>
          </p:cNvSpPr>
          <p:nvPr>
            <p:ph type="sldNum" sz="quarter" idx="12"/>
          </p:nvPr>
        </p:nvSpPr>
        <p:spPr/>
        <p:txBody>
          <a:bodyPr/>
          <a:lstStyle/>
          <a:p>
            <a:fld id="{9E2A29CB-BA86-48A6-80E1-CB8750A963B5}" type="slidenum">
              <a:rPr kumimoji="1" lang="ja-JP" altLang="en-US" smtClean="0"/>
              <a:t>‹#›</a:t>
            </a:fld>
            <a:endParaRPr kumimoji="1" lang="ja-JP" altLang="en-US"/>
          </a:p>
        </p:txBody>
      </p:sp>
    </p:spTree>
    <p:extLst>
      <p:ext uri="{BB962C8B-B14F-4D97-AF65-F5344CB8AC3E}">
        <p14:creationId xmlns:p14="http://schemas.microsoft.com/office/powerpoint/2010/main" val="3393963529"/>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1"/>
          <p:cNvSpPr>
            <a:spLocks noGrp="1"/>
          </p:cNvSpPr>
          <p:nvPr>
            <p:ph type="dt" sz="half" idx="10"/>
          </p:nvPr>
        </p:nvSpPr>
        <p:spPr/>
        <p:txBody>
          <a:bodyPr/>
          <a:lstStyle/>
          <a:p>
            <a:endParaRPr kumimoji="1" lang="ja-JP" altLang="en-US"/>
          </a:p>
        </p:txBody>
      </p:sp>
      <p:sp>
        <p:nvSpPr>
          <p:cNvPr id="3" name="フッター プレースホルダー 2"/>
          <p:cNvSpPr>
            <a:spLocks noGrp="1"/>
          </p:cNvSpPr>
          <p:nvPr>
            <p:ph type="ftr" sz="quarter" idx="11"/>
          </p:nvPr>
        </p:nvSpPr>
        <p:spPr/>
        <p:txBody>
          <a:bodyPr/>
          <a:lstStyle/>
          <a:p>
            <a:endParaRPr kumimoji="1" lang="ja-JP" altLang="en-US"/>
          </a:p>
        </p:txBody>
      </p:sp>
      <p:sp>
        <p:nvSpPr>
          <p:cNvPr id="4" name="スライド番号プレースホルダー 3"/>
          <p:cNvSpPr>
            <a:spLocks noGrp="1"/>
          </p:cNvSpPr>
          <p:nvPr>
            <p:ph type="sldNum" sz="quarter" idx="12"/>
          </p:nvPr>
        </p:nvSpPr>
        <p:spPr/>
        <p:txBody>
          <a:bodyPr/>
          <a:lstStyle/>
          <a:p>
            <a:fld id="{9E2A29CB-BA86-48A6-80E1-CB8750A963B5}" type="slidenum">
              <a:rPr kumimoji="1" lang="ja-JP" altLang="en-US" smtClean="0"/>
              <a:t>‹#›</a:t>
            </a:fld>
            <a:endParaRPr kumimoji="1" lang="ja-JP" altLang="en-US"/>
          </a:p>
        </p:txBody>
      </p:sp>
    </p:spTree>
    <p:extLst>
      <p:ext uri="{BB962C8B-B14F-4D97-AF65-F5344CB8AC3E}">
        <p14:creationId xmlns:p14="http://schemas.microsoft.com/office/powerpoint/2010/main" val="4231035366"/>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type="objTx" preserve="1">
  <p:cSld name="タイトル付きの&#10;コンテンツ">
    <p:spTree>
      <p:nvGrpSpPr>
        <p:cNvPr id="1" name=""/>
        <p:cNvGrpSpPr/>
        <p:nvPr/>
      </p:nvGrpSpPr>
      <p:grpSpPr>
        <a:xfrm>
          <a:off x="0" y="0"/>
          <a:ext cx="0" cy="0"/>
          <a:chOff x="0" y="0"/>
          <a:chExt cx="0" cy="0"/>
        </a:xfrm>
      </p:grpSpPr>
      <p:sp>
        <p:nvSpPr>
          <p:cNvPr id="2" name="タイトル 1"/>
          <p:cNvSpPr>
            <a:spLocks noGrp="1"/>
          </p:cNvSpPr>
          <p:nvPr>
            <p:ph type="title"/>
          </p:nvPr>
        </p:nvSpPr>
        <p:spPr>
          <a:xfrm>
            <a:off x="495300" y="273050"/>
            <a:ext cx="3259006" cy="1162050"/>
          </a:xfrm>
        </p:spPr>
        <p:txBody>
          <a:bodyPr anchor="b"/>
          <a:lstStyle>
            <a:lvl1pPr algn="l">
              <a:defRPr sz="2167" b="1"/>
            </a:lvl1pPr>
          </a:lstStyle>
          <a:p>
            <a:r>
              <a:rPr kumimoji="1" lang="ja-JP" altLang="en-US"/>
              <a:t>マスター タイトルの書式設定</a:t>
            </a:r>
          </a:p>
        </p:txBody>
      </p:sp>
      <p:sp>
        <p:nvSpPr>
          <p:cNvPr id="3" name="コンテンツ プレースホルダー 2"/>
          <p:cNvSpPr>
            <a:spLocks noGrp="1"/>
          </p:cNvSpPr>
          <p:nvPr>
            <p:ph idx="1"/>
          </p:nvPr>
        </p:nvSpPr>
        <p:spPr>
          <a:xfrm>
            <a:off x="3872971" y="273051"/>
            <a:ext cx="5537729" cy="5853113"/>
          </a:xfrm>
        </p:spPr>
        <p:txBody>
          <a:bodyPr/>
          <a:lstStyle>
            <a:lvl1pPr>
              <a:defRPr sz="3467"/>
            </a:lvl1pPr>
            <a:lvl2pPr>
              <a:defRPr sz="3033"/>
            </a:lvl2pPr>
            <a:lvl3pPr>
              <a:defRPr sz="2600"/>
            </a:lvl3pPr>
            <a:lvl4pPr>
              <a:defRPr sz="2167"/>
            </a:lvl4pPr>
            <a:lvl5pPr>
              <a:defRPr sz="2167"/>
            </a:lvl5pPr>
            <a:lvl6pPr>
              <a:defRPr sz="2167"/>
            </a:lvl6pPr>
            <a:lvl7pPr>
              <a:defRPr sz="2167"/>
            </a:lvl7pPr>
            <a:lvl8pPr>
              <a:defRPr sz="2167"/>
            </a:lvl8pPr>
            <a:lvl9pPr>
              <a:defRPr sz="2167"/>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テキスト プレースホルダー 3"/>
          <p:cNvSpPr>
            <a:spLocks noGrp="1"/>
          </p:cNvSpPr>
          <p:nvPr>
            <p:ph type="body" sz="half" idx="2"/>
          </p:nvPr>
        </p:nvSpPr>
        <p:spPr>
          <a:xfrm>
            <a:off x="495300" y="1435101"/>
            <a:ext cx="3259006" cy="4691063"/>
          </a:xfrm>
        </p:spPr>
        <p:txBody>
          <a:bodyPr/>
          <a:lstStyle>
            <a:lvl1pPr marL="0" indent="0">
              <a:buNone/>
              <a:defRPr sz="1517"/>
            </a:lvl1pPr>
            <a:lvl2pPr marL="495285" indent="0">
              <a:buNone/>
              <a:defRPr sz="1300"/>
            </a:lvl2pPr>
            <a:lvl3pPr marL="990570" indent="0">
              <a:buNone/>
              <a:defRPr sz="1083"/>
            </a:lvl3pPr>
            <a:lvl4pPr marL="1485854" indent="0">
              <a:buNone/>
              <a:defRPr sz="975"/>
            </a:lvl4pPr>
            <a:lvl5pPr marL="1981139" indent="0">
              <a:buNone/>
              <a:defRPr sz="975"/>
            </a:lvl5pPr>
            <a:lvl6pPr marL="2476424" indent="0">
              <a:buNone/>
              <a:defRPr sz="975"/>
            </a:lvl6pPr>
            <a:lvl7pPr marL="2971709" indent="0">
              <a:buNone/>
              <a:defRPr sz="975"/>
            </a:lvl7pPr>
            <a:lvl8pPr marL="3466993" indent="0">
              <a:buNone/>
              <a:defRPr sz="975"/>
            </a:lvl8pPr>
            <a:lvl9pPr marL="3962278" indent="0">
              <a:buNone/>
              <a:defRPr sz="975"/>
            </a:lvl9pPr>
          </a:lstStyle>
          <a:p>
            <a:pPr lvl="0"/>
            <a:r>
              <a:rPr kumimoji="1" lang="ja-JP" altLang="en-US"/>
              <a:t>マスター テキストの書式設定</a:t>
            </a:r>
          </a:p>
        </p:txBody>
      </p:sp>
      <p:sp>
        <p:nvSpPr>
          <p:cNvPr id="5" name="日付プレースホルダー 4"/>
          <p:cNvSpPr>
            <a:spLocks noGrp="1"/>
          </p:cNvSpPr>
          <p:nvPr>
            <p:ph type="dt" sz="half" idx="10"/>
          </p:nvPr>
        </p:nvSpPr>
        <p:spPr/>
        <p:txBody>
          <a:bodyPr/>
          <a:lstStyle/>
          <a:p>
            <a:endParaRPr kumimoji="1" lang="ja-JP" altLang="en-US"/>
          </a:p>
        </p:txBody>
      </p:sp>
      <p:sp>
        <p:nvSpPr>
          <p:cNvPr id="6" name="フッター プレースホルダー 5"/>
          <p:cNvSpPr>
            <a:spLocks noGrp="1"/>
          </p:cNvSpPr>
          <p:nvPr>
            <p:ph type="ftr" sz="quarter" idx="11"/>
          </p:nvPr>
        </p:nvSpPr>
        <p:spPr/>
        <p:txBody>
          <a:bodyPr/>
          <a:lstStyle/>
          <a:p>
            <a:endParaRPr kumimoji="1" lang="ja-JP" altLang="en-US"/>
          </a:p>
        </p:txBody>
      </p:sp>
      <p:sp>
        <p:nvSpPr>
          <p:cNvPr id="7" name="スライド番号プレースホルダー 6"/>
          <p:cNvSpPr>
            <a:spLocks noGrp="1"/>
          </p:cNvSpPr>
          <p:nvPr>
            <p:ph type="sldNum" sz="quarter" idx="12"/>
          </p:nvPr>
        </p:nvSpPr>
        <p:spPr/>
        <p:txBody>
          <a:bodyPr/>
          <a:lstStyle/>
          <a:p>
            <a:fld id="{9E2A29CB-BA86-48A6-80E1-CB8750A963B5}" type="slidenum">
              <a:rPr kumimoji="1" lang="ja-JP" altLang="en-US" smtClean="0"/>
              <a:t>‹#›</a:t>
            </a:fld>
            <a:endParaRPr kumimoji="1" lang="ja-JP" altLang="en-US"/>
          </a:p>
        </p:txBody>
      </p:sp>
    </p:spTree>
    <p:extLst>
      <p:ext uri="{BB962C8B-B14F-4D97-AF65-F5344CB8AC3E}">
        <p14:creationId xmlns:p14="http://schemas.microsoft.com/office/powerpoint/2010/main" val="2821171613"/>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タイトル 1"/>
          <p:cNvSpPr>
            <a:spLocks noGrp="1"/>
          </p:cNvSpPr>
          <p:nvPr>
            <p:ph type="title"/>
          </p:nvPr>
        </p:nvSpPr>
        <p:spPr>
          <a:xfrm>
            <a:off x="1941645" y="4800600"/>
            <a:ext cx="5943600" cy="566738"/>
          </a:xfrm>
        </p:spPr>
        <p:txBody>
          <a:bodyPr anchor="b"/>
          <a:lstStyle>
            <a:lvl1pPr algn="l">
              <a:defRPr sz="2167" b="1"/>
            </a:lvl1pPr>
          </a:lstStyle>
          <a:p>
            <a:r>
              <a:rPr kumimoji="1" lang="ja-JP" altLang="en-US"/>
              <a:t>マスター タイトルの書式設定</a:t>
            </a:r>
          </a:p>
        </p:txBody>
      </p:sp>
      <p:sp>
        <p:nvSpPr>
          <p:cNvPr id="3" name="図プレースホルダー 2"/>
          <p:cNvSpPr>
            <a:spLocks noGrp="1"/>
          </p:cNvSpPr>
          <p:nvPr>
            <p:ph type="pic" idx="1"/>
          </p:nvPr>
        </p:nvSpPr>
        <p:spPr>
          <a:xfrm>
            <a:off x="1941645" y="612775"/>
            <a:ext cx="5943600" cy="4114800"/>
          </a:xfrm>
        </p:spPr>
        <p:txBody>
          <a:bodyPr/>
          <a:lstStyle>
            <a:lvl1pPr marL="0" indent="0">
              <a:buNone/>
              <a:defRPr sz="3467"/>
            </a:lvl1pPr>
            <a:lvl2pPr marL="495285" indent="0">
              <a:buNone/>
              <a:defRPr sz="3033"/>
            </a:lvl2pPr>
            <a:lvl3pPr marL="990570" indent="0">
              <a:buNone/>
              <a:defRPr sz="2600"/>
            </a:lvl3pPr>
            <a:lvl4pPr marL="1485854" indent="0">
              <a:buNone/>
              <a:defRPr sz="2167"/>
            </a:lvl4pPr>
            <a:lvl5pPr marL="1981139" indent="0">
              <a:buNone/>
              <a:defRPr sz="2167"/>
            </a:lvl5pPr>
            <a:lvl6pPr marL="2476424" indent="0">
              <a:buNone/>
              <a:defRPr sz="2167"/>
            </a:lvl6pPr>
            <a:lvl7pPr marL="2971709" indent="0">
              <a:buNone/>
              <a:defRPr sz="2167"/>
            </a:lvl7pPr>
            <a:lvl8pPr marL="3466993" indent="0">
              <a:buNone/>
              <a:defRPr sz="2167"/>
            </a:lvl8pPr>
            <a:lvl9pPr marL="3962278" indent="0">
              <a:buNone/>
              <a:defRPr sz="2167"/>
            </a:lvl9pPr>
          </a:lstStyle>
          <a:p>
            <a:r>
              <a:rPr kumimoji="1" lang="ja-JP" altLang="en-US"/>
              <a:t>図を追加</a:t>
            </a:r>
          </a:p>
        </p:txBody>
      </p:sp>
      <p:sp>
        <p:nvSpPr>
          <p:cNvPr id="4" name="テキスト プレースホルダー 3"/>
          <p:cNvSpPr>
            <a:spLocks noGrp="1"/>
          </p:cNvSpPr>
          <p:nvPr>
            <p:ph type="body" sz="half" idx="2"/>
          </p:nvPr>
        </p:nvSpPr>
        <p:spPr>
          <a:xfrm>
            <a:off x="1941645" y="5367338"/>
            <a:ext cx="5943600" cy="804862"/>
          </a:xfrm>
        </p:spPr>
        <p:txBody>
          <a:bodyPr/>
          <a:lstStyle>
            <a:lvl1pPr marL="0" indent="0">
              <a:buNone/>
              <a:defRPr sz="1517"/>
            </a:lvl1pPr>
            <a:lvl2pPr marL="495285" indent="0">
              <a:buNone/>
              <a:defRPr sz="1300"/>
            </a:lvl2pPr>
            <a:lvl3pPr marL="990570" indent="0">
              <a:buNone/>
              <a:defRPr sz="1083"/>
            </a:lvl3pPr>
            <a:lvl4pPr marL="1485854" indent="0">
              <a:buNone/>
              <a:defRPr sz="975"/>
            </a:lvl4pPr>
            <a:lvl5pPr marL="1981139" indent="0">
              <a:buNone/>
              <a:defRPr sz="975"/>
            </a:lvl5pPr>
            <a:lvl6pPr marL="2476424" indent="0">
              <a:buNone/>
              <a:defRPr sz="975"/>
            </a:lvl6pPr>
            <a:lvl7pPr marL="2971709" indent="0">
              <a:buNone/>
              <a:defRPr sz="975"/>
            </a:lvl7pPr>
            <a:lvl8pPr marL="3466993" indent="0">
              <a:buNone/>
              <a:defRPr sz="975"/>
            </a:lvl8pPr>
            <a:lvl9pPr marL="3962278" indent="0">
              <a:buNone/>
              <a:defRPr sz="975"/>
            </a:lvl9pPr>
          </a:lstStyle>
          <a:p>
            <a:pPr lvl="0"/>
            <a:r>
              <a:rPr kumimoji="1" lang="ja-JP" altLang="en-US"/>
              <a:t>マスター テキストの書式設定</a:t>
            </a:r>
          </a:p>
        </p:txBody>
      </p:sp>
      <p:sp>
        <p:nvSpPr>
          <p:cNvPr id="5" name="日付プレースホルダー 4"/>
          <p:cNvSpPr>
            <a:spLocks noGrp="1"/>
          </p:cNvSpPr>
          <p:nvPr>
            <p:ph type="dt" sz="half" idx="10"/>
          </p:nvPr>
        </p:nvSpPr>
        <p:spPr/>
        <p:txBody>
          <a:bodyPr/>
          <a:lstStyle/>
          <a:p>
            <a:endParaRPr kumimoji="1" lang="ja-JP" altLang="en-US"/>
          </a:p>
        </p:txBody>
      </p:sp>
      <p:sp>
        <p:nvSpPr>
          <p:cNvPr id="6" name="フッター プレースホルダー 5"/>
          <p:cNvSpPr>
            <a:spLocks noGrp="1"/>
          </p:cNvSpPr>
          <p:nvPr>
            <p:ph type="ftr" sz="quarter" idx="11"/>
          </p:nvPr>
        </p:nvSpPr>
        <p:spPr/>
        <p:txBody>
          <a:bodyPr/>
          <a:lstStyle/>
          <a:p>
            <a:endParaRPr kumimoji="1" lang="ja-JP" altLang="en-US"/>
          </a:p>
        </p:txBody>
      </p:sp>
      <p:sp>
        <p:nvSpPr>
          <p:cNvPr id="7" name="スライド番号プレースホルダー 6"/>
          <p:cNvSpPr>
            <a:spLocks noGrp="1"/>
          </p:cNvSpPr>
          <p:nvPr>
            <p:ph type="sldNum" sz="quarter" idx="12"/>
          </p:nvPr>
        </p:nvSpPr>
        <p:spPr/>
        <p:txBody>
          <a:bodyPr/>
          <a:lstStyle/>
          <a:p>
            <a:fld id="{9E2A29CB-BA86-48A6-80E1-CB8750A963B5}" type="slidenum">
              <a:rPr kumimoji="1" lang="ja-JP" altLang="en-US" smtClean="0"/>
              <a:t>‹#›</a:t>
            </a:fld>
            <a:endParaRPr kumimoji="1" lang="ja-JP" altLang="en-US"/>
          </a:p>
        </p:txBody>
      </p:sp>
    </p:spTree>
    <p:extLst>
      <p:ext uri="{BB962C8B-B14F-4D97-AF65-F5344CB8AC3E}">
        <p14:creationId xmlns:p14="http://schemas.microsoft.com/office/powerpoint/2010/main" val="308313598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タイトル付きのコンテンツ">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34AED89-7C5F-DAB0-8A63-43B32E63D9B7}"/>
              </a:ext>
            </a:extLst>
          </p:cNvPr>
          <p:cNvSpPr>
            <a:spLocks noGrp="1"/>
          </p:cNvSpPr>
          <p:nvPr>
            <p:ph type="title"/>
          </p:nvPr>
        </p:nvSpPr>
        <p:spPr>
          <a:xfrm>
            <a:off x="682328" y="457200"/>
            <a:ext cx="3194943" cy="1600200"/>
          </a:xfrm>
        </p:spPr>
        <p:txBody>
          <a:bodyPr anchor="b"/>
          <a:lstStyle>
            <a:lvl1pPr>
              <a:defRPr sz="2600"/>
            </a:lvl1pPr>
          </a:lstStyle>
          <a:p>
            <a:r>
              <a:rPr kumimoji="1" lang="ja-JP" altLang="en-US"/>
              <a:t>マスター タイトルの書式設定</a:t>
            </a:r>
          </a:p>
        </p:txBody>
      </p:sp>
      <p:sp>
        <p:nvSpPr>
          <p:cNvPr id="3" name="コンテンツ プレースホルダー 2">
            <a:extLst>
              <a:ext uri="{FF2B5EF4-FFF2-40B4-BE49-F238E27FC236}">
                <a16:creationId xmlns:a16="http://schemas.microsoft.com/office/drawing/2014/main" id="{67849021-3ED0-0E50-340D-FB42DA08D111}"/>
              </a:ext>
            </a:extLst>
          </p:cNvPr>
          <p:cNvSpPr>
            <a:spLocks noGrp="1"/>
          </p:cNvSpPr>
          <p:nvPr>
            <p:ph idx="1"/>
          </p:nvPr>
        </p:nvSpPr>
        <p:spPr>
          <a:xfrm>
            <a:off x="4211340" y="987426"/>
            <a:ext cx="5014913" cy="4873625"/>
          </a:xfrm>
        </p:spPr>
        <p:txBody>
          <a:bodyPr/>
          <a:lstStyle>
            <a:lvl1pPr>
              <a:defRPr sz="2600"/>
            </a:lvl1pPr>
            <a:lvl2pPr>
              <a:defRPr sz="2275"/>
            </a:lvl2pPr>
            <a:lvl3pPr>
              <a:defRPr sz="1950"/>
            </a:lvl3pPr>
            <a:lvl4pPr>
              <a:defRPr sz="1625"/>
            </a:lvl4pPr>
            <a:lvl5pPr>
              <a:defRPr sz="1625"/>
            </a:lvl5pPr>
            <a:lvl6pPr>
              <a:defRPr sz="1625"/>
            </a:lvl6pPr>
            <a:lvl7pPr>
              <a:defRPr sz="1625"/>
            </a:lvl7pPr>
            <a:lvl8pPr>
              <a:defRPr sz="1625"/>
            </a:lvl8pPr>
            <a:lvl9pPr>
              <a:defRPr sz="1625"/>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テキスト プレースホルダー 3">
            <a:extLst>
              <a:ext uri="{FF2B5EF4-FFF2-40B4-BE49-F238E27FC236}">
                <a16:creationId xmlns:a16="http://schemas.microsoft.com/office/drawing/2014/main" id="{17814889-37E2-F9D3-888D-3738EABDC857}"/>
              </a:ext>
            </a:extLst>
          </p:cNvPr>
          <p:cNvSpPr>
            <a:spLocks noGrp="1"/>
          </p:cNvSpPr>
          <p:nvPr>
            <p:ph type="body" sz="half" idx="2"/>
          </p:nvPr>
        </p:nvSpPr>
        <p:spPr>
          <a:xfrm>
            <a:off x="682328" y="2057400"/>
            <a:ext cx="3194943" cy="3811588"/>
          </a:xfrm>
        </p:spPr>
        <p:txBody>
          <a:bodyPr/>
          <a:lstStyle>
            <a:lvl1pPr marL="0" indent="0">
              <a:buNone/>
              <a:defRPr sz="1300"/>
            </a:lvl1pPr>
            <a:lvl2pPr marL="371475" indent="0">
              <a:buNone/>
              <a:defRPr sz="1138"/>
            </a:lvl2pPr>
            <a:lvl3pPr marL="742950" indent="0">
              <a:buNone/>
              <a:defRPr sz="975"/>
            </a:lvl3pPr>
            <a:lvl4pPr marL="1114425" indent="0">
              <a:buNone/>
              <a:defRPr sz="813"/>
            </a:lvl4pPr>
            <a:lvl5pPr marL="1485900" indent="0">
              <a:buNone/>
              <a:defRPr sz="813"/>
            </a:lvl5pPr>
            <a:lvl6pPr marL="1857375" indent="0">
              <a:buNone/>
              <a:defRPr sz="813"/>
            </a:lvl6pPr>
            <a:lvl7pPr marL="2228850" indent="0">
              <a:buNone/>
              <a:defRPr sz="813"/>
            </a:lvl7pPr>
            <a:lvl8pPr marL="2600325" indent="0">
              <a:buNone/>
              <a:defRPr sz="813"/>
            </a:lvl8pPr>
            <a:lvl9pPr marL="2971800" indent="0">
              <a:buNone/>
              <a:defRPr sz="813"/>
            </a:lvl9pPr>
          </a:lstStyle>
          <a:p>
            <a:pPr lvl="0"/>
            <a:r>
              <a:rPr kumimoji="1" lang="ja-JP" altLang="en-US"/>
              <a:t>マスター テキストの書式設定</a:t>
            </a:r>
          </a:p>
        </p:txBody>
      </p:sp>
      <p:sp>
        <p:nvSpPr>
          <p:cNvPr id="5" name="日付プレースホルダー 4">
            <a:extLst>
              <a:ext uri="{FF2B5EF4-FFF2-40B4-BE49-F238E27FC236}">
                <a16:creationId xmlns:a16="http://schemas.microsoft.com/office/drawing/2014/main" id="{BED59908-3D1C-7057-E486-109D7143A64D}"/>
              </a:ext>
            </a:extLst>
          </p:cNvPr>
          <p:cNvSpPr>
            <a:spLocks noGrp="1"/>
          </p:cNvSpPr>
          <p:nvPr>
            <p:ph type="dt" sz="half" idx="10"/>
          </p:nvPr>
        </p:nvSpPr>
        <p:spPr/>
        <p:txBody>
          <a:bodyPr/>
          <a:lstStyle/>
          <a:p>
            <a:endParaRPr kumimoji="1" lang="ja-JP" altLang="en-US"/>
          </a:p>
        </p:txBody>
      </p:sp>
      <p:sp>
        <p:nvSpPr>
          <p:cNvPr id="6" name="フッター プレースホルダー 5">
            <a:extLst>
              <a:ext uri="{FF2B5EF4-FFF2-40B4-BE49-F238E27FC236}">
                <a16:creationId xmlns:a16="http://schemas.microsoft.com/office/drawing/2014/main" id="{B9CC4068-B495-DF58-A6ED-0D033FADB4B7}"/>
              </a:ext>
            </a:extLst>
          </p:cNvPr>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2503348211"/>
      </p:ext>
    </p:extLst>
  </p:cSld>
  <p:clrMapOvr>
    <a:masterClrMapping/>
  </p:clrMapOvr>
  <p:hf hdr="0" dt="0"/>
</p:sldLayout>
</file>

<file path=ppt/slideLayouts/slideLayout190.xml><?xml version="1.0" encoding="utf-8"?>
<p:sldLayout xmlns:a="http://schemas.openxmlformats.org/drawingml/2006/main" xmlns:r="http://schemas.openxmlformats.org/officeDocument/2006/relationships" xmlns:p="http://schemas.openxmlformats.org/presentationml/2006/main" type="vertTx" preserve="1">
  <p:cSld name="タイトルと&#10;縦書きテキスト">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縦書きテキスト プレースホルダー 2"/>
          <p:cNvSpPr>
            <a:spLocks noGrp="1"/>
          </p:cNvSpPr>
          <p:nvPr>
            <p:ph type="body" orient="vert" idx="1"/>
          </p:nvPr>
        </p:nvSpPr>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9E2A29CB-BA86-48A6-80E1-CB8750A963B5}" type="slidenum">
              <a:rPr kumimoji="1" lang="ja-JP" altLang="en-US" smtClean="0"/>
              <a:t>‹#›</a:t>
            </a:fld>
            <a:endParaRPr kumimoji="1" lang="ja-JP" altLang="en-US"/>
          </a:p>
        </p:txBody>
      </p:sp>
    </p:spTree>
    <p:extLst>
      <p:ext uri="{BB962C8B-B14F-4D97-AF65-F5344CB8AC3E}">
        <p14:creationId xmlns:p14="http://schemas.microsoft.com/office/powerpoint/2010/main" val="1770072795"/>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縦書きタイトル 1"/>
          <p:cNvSpPr>
            <a:spLocks noGrp="1"/>
          </p:cNvSpPr>
          <p:nvPr>
            <p:ph type="title" orient="vert"/>
          </p:nvPr>
        </p:nvSpPr>
        <p:spPr>
          <a:xfrm>
            <a:off x="7181850" y="274639"/>
            <a:ext cx="2228850" cy="5851525"/>
          </a:xfrm>
        </p:spPr>
        <p:txBody>
          <a:bodyPr vert="eaVert"/>
          <a:lstStyle/>
          <a:p>
            <a:r>
              <a:rPr kumimoji="1" lang="ja-JP" altLang="en-US"/>
              <a:t>マスター タイトルの書式設定</a:t>
            </a:r>
          </a:p>
        </p:txBody>
      </p:sp>
      <p:sp>
        <p:nvSpPr>
          <p:cNvPr id="3" name="縦書きテキスト プレースホルダー 2"/>
          <p:cNvSpPr>
            <a:spLocks noGrp="1"/>
          </p:cNvSpPr>
          <p:nvPr>
            <p:ph type="body" orient="vert" idx="1"/>
          </p:nvPr>
        </p:nvSpPr>
        <p:spPr>
          <a:xfrm>
            <a:off x="495300" y="274639"/>
            <a:ext cx="6521450" cy="5851525"/>
          </a:xfrm>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9E2A29CB-BA86-48A6-80E1-CB8750A963B5}" type="slidenum">
              <a:rPr kumimoji="1" lang="ja-JP" altLang="en-US" smtClean="0"/>
              <a:t>‹#›</a:t>
            </a:fld>
            <a:endParaRPr kumimoji="1" lang="ja-JP" altLang="en-US"/>
          </a:p>
        </p:txBody>
      </p:sp>
    </p:spTree>
    <p:extLst>
      <p:ext uri="{BB962C8B-B14F-4D97-AF65-F5344CB8AC3E}">
        <p14:creationId xmlns:p14="http://schemas.microsoft.com/office/powerpoint/2010/main" val="511439224"/>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userDrawn="1">
  <p:cSld name="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2400">
                <a:latin typeface="メイリオ" panose="020B0604030504040204" pitchFamily="50" charset="-128"/>
                <a:ea typeface="メイリオ" panose="020B0604030504040204" pitchFamily="50" charset="-128"/>
              </a:defRPr>
            </a:lvl1pPr>
          </a:lstStyle>
          <a:p>
            <a:r>
              <a:rPr kumimoji="1" lang="ja-JP" altLang="en-US"/>
              <a:t>マスター タイトルの書式設定</a:t>
            </a:r>
          </a:p>
        </p:txBody>
      </p:sp>
    </p:spTree>
    <p:extLst>
      <p:ext uri="{BB962C8B-B14F-4D97-AF65-F5344CB8AC3E}">
        <p14:creationId xmlns:p14="http://schemas.microsoft.com/office/powerpoint/2010/main" val="4182147683"/>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742950" y="2130426"/>
            <a:ext cx="8420100" cy="1470025"/>
          </a:xfrm>
        </p:spPr>
        <p:txBody>
          <a:bodyPr/>
          <a:lstStyle/>
          <a:p>
            <a:r>
              <a:rPr kumimoji="1" lang="ja-JP" altLang="en-US"/>
              <a:t>マスター タイトルの書式設定</a:t>
            </a:r>
          </a:p>
        </p:txBody>
      </p:sp>
      <p:sp>
        <p:nvSpPr>
          <p:cNvPr id="3" name="サブタイトル 2"/>
          <p:cNvSpPr>
            <a:spLocks noGrp="1"/>
          </p:cNvSpPr>
          <p:nvPr>
            <p:ph type="subTitle" idx="1"/>
          </p:nvPr>
        </p:nvSpPr>
        <p:spPr>
          <a:xfrm>
            <a:off x="1485900" y="3886200"/>
            <a:ext cx="6934200" cy="1752600"/>
          </a:xfrm>
        </p:spPr>
        <p:txBody>
          <a:bodyPr/>
          <a:lstStyle>
            <a:lvl1pPr marL="0" indent="0" algn="ctr">
              <a:buNone/>
              <a:defRPr>
                <a:solidFill>
                  <a:schemeClr val="tx1">
                    <a:tint val="75000"/>
                  </a:schemeClr>
                </a:solidFill>
              </a:defRPr>
            </a:lvl1pPr>
            <a:lvl2pPr marL="495285" indent="0" algn="ctr">
              <a:buNone/>
              <a:defRPr>
                <a:solidFill>
                  <a:schemeClr val="tx1">
                    <a:tint val="75000"/>
                  </a:schemeClr>
                </a:solidFill>
              </a:defRPr>
            </a:lvl2pPr>
            <a:lvl3pPr marL="990570" indent="0" algn="ctr">
              <a:buNone/>
              <a:defRPr>
                <a:solidFill>
                  <a:schemeClr val="tx1">
                    <a:tint val="75000"/>
                  </a:schemeClr>
                </a:solidFill>
              </a:defRPr>
            </a:lvl3pPr>
            <a:lvl4pPr marL="1485854" indent="0" algn="ctr">
              <a:buNone/>
              <a:defRPr>
                <a:solidFill>
                  <a:schemeClr val="tx1">
                    <a:tint val="75000"/>
                  </a:schemeClr>
                </a:solidFill>
              </a:defRPr>
            </a:lvl4pPr>
            <a:lvl5pPr marL="1981139" indent="0" algn="ctr">
              <a:buNone/>
              <a:defRPr>
                <a:solidFill>
                  <a:schemeClr val="tx1">
                    <a:tint val="75000"/>
                  </a:schemeClr>
                </a:solidFill>
              </a:defRPr>
            </a:lvl5pPr>
            <a:lvl6pPr marL="2476424" indent="0" algn="ctr">
              <a:buNone/>
              <a:defRPr>
                <a:solidFill>
                  <a:schemeClr val="tx1">
                    <a:tint val="75000"/>
                  </a:schemeClr>
                </a:solidFill>
              </a:defRPr>
            </a:lvl6pPr>
            <a:lvl7pPr marL="2971709" indent="0" algn="ctr">
              <a:buNone/>
              <a:defRPr>
                <a:solidFill>
                  <a:schemeClr val="tx1">
                    <a:tint val="75000"/>
                  </a:schemeClr>
                </a:solidFill>
              </a:defRPr>
            </a:lvl7pPr>
            <a:lvl8pPr marL="3466993" indent="0" algn="ctr">
              <a:buNone/>
              <a:defRPr>
                <a:solidFill>
                  <a:schemeClr val="tx1">
                    <a:tint val="75000"/>
                  </a:schemeClr>
                </a:solidFill>
              </a:defRPr>
            </a:lvl8pPr>
            <a:lvl9pPr marL="3962278" indent="0" algn="ctr">
              <a:buNone/>
              <a:defRPr>
                <a:solidFill>
                  <a:schemeClr val="tx1">
                    <a:tint val="75000"/>
                  </a:schemeClr>
                </a:solidFill>
              </a:defRPr>
            </a:lvl9pPr>
          </a:lstStyle>
          <a:p>
            <a:r>
              <a:rPr kumimoji="1" lang="ja-JP" altLang="en-US"/>
              <a:t>マスター サブタイトルの書式設定</a:t>
            </a:r>
          </a:p>
        </p:txBody>
      </p:sp>
      <p:sp>
        <p:nvSpPr>
          <p:cNvPr id="4" name="日付プレースホルダー 3"/>
          <p:cNvSpPr>
            <a:spLocks noGrp="1"/>
          </p:cNvSpPr>
          <p:nvPr>
            <p:ph type="dt" sz="half" idx="10"/>
          </p:nvPr>
        </p:nvSpPr>
        <p:spPr/>
        <p:txBody>
          <a:bodyPr/>
          <a:lstStyle/>
          <a:p>
            <a:fld id="{7372D545-8467-428C-B4B7-668AFE11EB3F}" type="datetimeFigureOut">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425271274"/>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コンテンツ プレースホルダー 2"/>
          <p:cNvSpPr>
            <a:spLocks noGrp="1"/>
          </p:cNvSpPr>
          <p:nvPr>
            <p:ph idx="1"/>
          </p:nvPr>
        </p:nvSpPr>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fld id="{7372D545-8467-428C-B4B7-668AFE11EB3F}" type="datetimeFigureOut">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805606435"/>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タイトル 1"/>
          <p:cNvSpPr>
            <a:spLocks noGrp="1"/>
          </p:cNvSpPr>
          <p:nvPr>
            <p:ph type="title"/>
          </p:nvPr>
        </p:nvSpPr>
        <p:spPr>
          <a:xfrm>
            <a:off x="782506" y="4406901"/>
            <a:ext cx="8420100" cy="1362075"/>
          </a:xfrm>
        </p:spPr>
        <p:txBody>
          <a:bodyPr anchor="t"/>
          <a:lstStyle>
            <a:lvl1pPr algn="l">
              <a:defRPr sz="4333" b="1" cap="all"/>
            </a:lvl1pPr>
          </a:lstStyle>
          <a:p>
            <a:r>
              <a:rPr kumimoji="1" lang="ja-JP" altLang="en-US"/>
              <a:t>マスター タイトルの書式設定</a:t>
            </a:r>
          </a:p>
        </p:txBody>
      </p:sp>
      <p:sp>
        <p:nvSpPr>
          <p:cNvPr id="3" name="テキスト プレースホルダー 2"/>
          <p:cNvSpPr>
            <a:spLocks noGrp="1"/>
          </p:cNvSpPr>
          <p:nvPr>
            <p:ph type="body" idx="1"/>
          </p:nvPr>
        </p:nvSpPr>
        <p:spPr>
          <a:xfrm>
            <a:off x="782506" y="2906713"/>
            <a:ext cx="8420100" cy="1500187"/>
          </a:xfrm>
        </p:spPr>
        <p:txBody>
          <a:bodyPr anchor="b"/>
          <a:lstStyle>
            <a:lvl1pPr marL="0" indent="0">
              <a:buNone/>
              <a:defRPr sz="2167">
                <a:solidFill>
                  <a:schemeClr val="tx1">
                    <a:tint val="75000"/>
                  </a:schemeClr>
                </a:solidFill>
              </a:defRPr>
            </a:lvl1pPr>
            <a:lvl2pPr marL="495285" indent="0">
              <a:buNone/>
              <a:defRPr sz="1950">
                <a:solidFill>
                  <a:schemeClr val="tx1">
                    <a:tint val="75000"/>
                  </a:schemeClr>
                </a:solidFill>
              </a:defRPr>
            </a:lvl2pPr>
            <a:lvl3pPr marL="990570" indent="0">
              <a:buNone/>
              <a:defRPr sz="1733">
                <a:solidFill>
                  <a:schemeClr val="tx1">
                    <a:tint val="75000"/>
                  </a:schemeClr>
                </a:solidFill>
              </a:defRPr>
            </a:lvl3pPr>
            <a:lvl4pPr marL="1485854" indent="0">
              <a:buNone/>
              <a:defRPr sz="1517">
                <a:solidFill>
                  <a:schemeClr val="tx1">
                    <a:tint val="75000"/>
                  </a:schemeClr>
                </a:solidFill>
              </a:defRPr>
            </a:lvl4pPr>
            <a:lvl5pPr marL="1981139" indent="0">
              <a:buNone/>
              <a:defRPr sz="1517">
                <a:solidFill>
                  <a:schemeClr val="tx1">
                    <a:tint val="75000"/>
                  </a:schemeClr>
                </a:solidFill>
              </a:defRPr>
            </a:lvl5pPr>
            <a:lvl6pPr marL="2476424" indent="0">
              <a:buNone/>
              <a:defRPr sz="1517">
                <a:solidFill>
                  <a:schemeClr val="tx1">
                    <a:tint val="75000"/>
                  </a:schemeClr>
                </a:solidFill>
              </a:defRPr>
            </a:lvl6pPr>
            <a:lvl7pPr marL="2971709" indent="0">
              <a:buNone/>
              <a:defRPr sz="1517">
                <a:solidFill>
                  <a:schemeClr val="tx1">
                    <a:tint val="75000"/>
                  </a:schemeClr>
                </a:solidFill>
              </a:defRPr>
            </a:lvl7pPr>
            <a:lvl8pPr marL="3466993" indent="0">
              <a:buNone/>
              <a:defRPr sz="1517">
                <a:solidFill>
                  <a:schemeClr val="tx1">
                    <a:tint val="75000"/>
                  </a:schemeClr>
                </a:solidFill>
              </a:defRPr>
            </a:lvl8pPr>
            <a:lvl9pPr marL="3962278" indent="0">
              <a:buNone/>
              <a:defRPr sz="1517">
                <a:solidFill>
                  <a:schemeClr val="tx1">
                    <a:tint val="75000"/>
                  </a:schemeClr>
                </a:solidFill>
              </a:defRPr>
            </a:lvl9pPr>
          </a:lstStyle>
          <a:p>
            <a:pPr lvl="0"/>
            <a:r>
              <a:rPr kumimoji="1" lang="ja-JP" altLang="en-US"/>
              <a:t>マスター テキストの書式設定</a:t>
            </a:r>
          </a:p>
        </p:txBody>
      </p:sp>
      <p:sp>
        <p:nvSpPr>
          <p:cNvPr id="4" name="日付プレースホルダー 3"/>
          <p:cNvSpPr>
            <a:spLocks noGrp="1"/>
          </p:cNvSpPr>
          <p:nvPr>
            <p:ph type="dt" sz="half" idx="10"/>
          </p:nvPr>
        </p:nvSpPr>
        <p:spPr/>
        <p:txBody>
          <a:bodyPr/>
          <a:lstStyle/>
          <a:p>
            <a:fld id="{7372D545-8467-428C-B4B7-668AFE11EB3F}" type="datetimeFigureOut">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3808408856"/>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コンテンツ プレースホルダー 2"/>
          <p:cNvSpPr>
            <a:spLocks noGrp="1"/>
          </p:cNvSpPr>
          <p:nvPr>
            <p:ph sz="half" idx="1"/>
          </p:nvPr>
        </p:nvSpPr>
        <p:spPr>
          <a:xfrm>
            <a:off x="495300" y="1600201"/>
            <a:ext cx="4375150" cy="4525963"/>
          </a:xfrm>
        </p:spPr>
        <p:txBody>
          <a:bodyPr/>
          <a:lstStyle>
            <a:lvl1pPr>
              <a:defRPr sz="3033"/>
            </a:lvl1pPr>
            <a:lvl2pPr>
              <a:defRPr sz="2600"/>
            </a:lvl2pPr>
            <a:lvl3pPr>
              <a:defRPr sz="2167"/>
            </a:lvl3pPr>
            <a:lvl4pPr>
              <a:defRPr sz="1950"/>
            </a:lvl4pPr>
            <a:lvl5pPr>
              <a:defRPr sz="1950"/>
            </a:lvl5pPr>
            <a:lvl6pPr>
              <a:defRPr sz="1950"/>
            </a:lvl6pPr>
            <a:lvl7pPr>
              <a:defRPr sz="1950"/>
            </a:lvl7pPr>
            <a:lvl8pPr>
              <a:defRPr sz="1950"/>
            </a:lvl8pPr>
            <a:lvl9pPr>
              <a:defRPr sz="195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コンテンツ プレースホルダー 3"/>
          <p:cNvSpPr>
            <a:spLocks noGrp="1"/>
          </p:cNvSpPr>
          <p:nvPr>
            <p:ph sz="half" idx="2"/>
          </p:nvPr>
        </p:nvSpPr>
        <p:spPr>
          <a:xfrm>
            <a:off x="5035550" y="1600201"/>
            <a:ext cx="4375150" cy="4525963"/>
          </a:xfrm>
        </p:spPr>
        <p:txBody>
          <a:bodyPr/>
          <a:lstStyle>
            <a:lvl1pPr>
              <a:defRPr sz="3033"/>
            </a:lvl1pPr>
            <a:lvl2pPr>
              <a:defRPr sz="2600"/>
            </a:lvl2pPr>
            <a:lvl3pPr>
              <a:defRPr sz="2167"/>
            </a:lvl3pPr>
            <a:lvl4pPr>
              <a:defRPr sz="1950"/>
            </a:lvl4pPr>
            <a:lvl5pPr>
              <a:defRPr sz="1950"/>
            </a:lvl5pPr>
            <a:lvl6pPr>
              <a:defRPr sz="1950"/>
            </a:lvl6pPr>
            <a:lvl7pPr>
              <a:defRPr sz="1950"/>
            </a:lvl7pPr>
            <a:lvl8pPr>
              <a:defRPr sz="1950"/>
            </a:lvl8pPr>
            <a:lvl9pPr>
              <a:defRPr sz="195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日付プレースホルダー 4"/>
          <p:cNvSpPr>
            <a:spLocks noGrp="1"/>
          </p:cNvSpPr>
          <p:nvPr>
            <p:ph type="dt" sz="half" idx="10"/>
          </p:nvPr>
        </p:nvSpPr>
        <p:spPr/>
        <p:txBody>
          <a:bodyPr/>
          <a:lstStyle/>
          <a:p>
            <a:fld id="{7372D545-8467-428C-B4B7-668AFE11EB3F}" type="datetimeFigureOut">
              <a:rPr kumimoji="1" lang="ja-JP" altLang="en-US" smtClean="0"/>
              <a:t>2024/4/4</a:t>
            </a:fld>
            <a:endParaRPr kumimoji="1" lang="ja-JP" altLang="en-US"/>
          </a:p>
        </p:txBody>
      </p:sp>
      <p:sp>
        <p:nvSpPr>
          <p:cNvPr id="6" name="フッター プレースホルダー 5"/>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1134143672"/>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lvl1pPr>
              <a:defRPr/>
            </a:lvl1pPr>
          </a:lstStyle>
          <a:p>
            <a:r>
              <a:rPr kumimoji="1" lang="ja-JP" altLang="en-US"/>
              <a:t>マスター タイトルの書式設定</a:t>
            </a:r>
          </a:p>
        </p:txBody>
      </p:sp>
      <p:sp>
        <p:nvSpPr>
          <p:cNvPr id="3" name="テキスト プレースホルダー 2"/>
          <p:cNvSpPr>
            <a:spLocks noGrp="1"/>
          </p:cNvSpPr>
          <p:nvPr>
            <p:ph type="body" idx="1"/>
          </p:nvPr>
        </p:nvSpPr>
        <p:spPr>
          <a:xfrm>
            <a:off x="495300" y="1535113"/>
            <a:ext cx="4376870" cy="639762"/>
          </a:xfrm>
        </p:spPr>
        <p:txBody>
          <a:bodyPr anchor="b"/>
          <a:lstStyle>
            <a:lvl1pPr marL="0" indent="0">
              <a:buNone/>
              <a:defRPr sz="2600" b="1"/>
            </a:lvl1pPr>
            <a:lvl2pPr marL="495285" indent="0">
              <a:buNone/>
              <a:defRPr sz="2167" b="1"/>
            </a:lvl2pPr>
            <a:lvl3pPr marL="990570" indent="0">
              <a:buNone/>
              <a:defRPr sz="1950" b="1"/>
            </a:lvl3pPr>
            <a:lvl4pPr marL="1485854" indent="0">
              <a:buNone/>
              <a:defRPr sz="1733" b="1"/>
            </a:lvl4pPr>
            <a:lvl5pPr marL="1981139" indent="0">
              <a:buNone/>
              <a:defRPr sz="1733" b="1"/>
            </a:lvl5pPr>
            <a:lvl6pPr marL="2476424" indent="0">
              <a:buNone/>
              <a:defRPr sz="1733" b="1"/>
            </a:lvl6pPr>
            <a:lvl7pPr marL="2971709" indent="0">
              <a:buNone/>
              <a:defRPr sz="1733" b="1"/>
            </a:lvl7pPr>
            <a:lvl8pPr marL="3466993" indent="0">
              <a:buNone/>
              <a:defRPr sz="1733" b="1"/>
            </a:lvl8pPr>
            <a:lvl9pPr marL="3962278" indent="0">
              <a:buNone/>
              <a:defRPr sz="1733" b="1"/>
            </a:lvl9pPr>
          </a:lstStyle>
          <a:p>
            <a:pPr lvl="0"/>
            <a:r>
              <a:rPr kumimoji="1" lang="ja-JP" altLang="en-US"/>
              <a:t>マスター テキストの書式設定</a:t>
            </a:r>
          </a:p>
        </p:txBody>
      </p:sp>
      <p:sp>
        <p:nvSpPr>
          <p:cNvPr id="4" name="コンテンツ プレースホルダー 3"/>
          <p:cNvSpPr>
            <a:spLocks noGrp="1"/>
          </p:cNvSpPr>
          <p:nvPr>
            <p:ph sz="half" idx="2"/>
          </p:nvPr>
        </p:nvSpPr>
        <p:spPr>
          <a:xfrm>
            <a:off x="495300" y="2174875"/>
            <a:ext cx="4376870" cy="3951288"/>
          </a:xfrm>
        </p:spPr>
        <p:txBody>
          <a:bodyPr/>
          <a:lstStyle>
            <a:lvl1pPr>
              <a:defRPr sz="2600"/>
            </a:lvl1pPr>
            <a:lvl2pPr>
              <a:defRPr sz="2167"/>
            </a:lvl2pPr>
            <a:lvl3pPr>
              <a:defRPr sz="1950"/>
            </a:lvl3pPr>
            <a:lvl4pPr>
              <a:defRPr sz="1733"/>
            </a:lvl4pPr>
            <a:lvl5pPr>
              <a:defRPr sz="1733"/>
            </a:lvl5pPr>
            <a:lvl6pPr>
              <a:defRPr sz="1733"/>
            </a:lvl6pPr>
            <a:lvl7pPr>
              <a:defRPr sz="1733"/>
            </a:lvl7pPr>
            <a:lvl8pPr>
              <a:defRPr sz="1733"/>
            </a:lvl8pPr>
            <a:lvl9pPr>
              <a:defRPr sz="1733"/>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テキスト プレースホルダー 4"/>
          <p:cNvSpPr>
            <a:spLocks noGrp="1"/>
          </p:cNvSpPr>
          <p:nvPr>
            <p:ph type="body" sz="quarter" idx="3"/>
          </p:nvPr>
        </p:nvSpPr>
        <p:spPr>
          <a:xfrm>
            <a:off x="5032111" y="1535113"/>
            <a:ext cx="4378590" cy="639762"/>
          </a:xfrm>
        </p:spPr>
        <p:txBody>
          <a:bodyPr anchor="b"/>
          <a:lstStyle>
            <a:lvl1pPr marL="0" indent="0">
              <a:buNone/>
              <a:defRPr sz="2600" b="1"/>
            </a:lvl1pPr>
            <a:lvl2pPr marL="495285" indent="0">
              <a:buNone/>
              <a:defRPr sz="2167" b="1"/>
            </a:lvl2pPr>
            <a:lvl3pPr marL="990570" indent="0">
              <a:buNone/>
              <a:defRPr sz="1950" b="1"/>
            </a:lvl3pPr>
            <a:lvl4pPr marL="1485854" indent="0">
              <a:buNone/>
              <a:defRPr sz="1733" b="1"/>
            </a:lvl4pPr>
            <a:lvl5pPr marL="1981139" indent="0">
              <a:buNone/>
              <a:defRPr sz="1733" b="1"/>
            </a:lvl5pPr>
            <a:lvl6pPr marL="2476424" indent="0">
              <a:buNone/>
              <a:defRPr sz="1733" b="1"/>
            </a:lvl6pPr>
            <a:lvl7pPr marL="2971709" indent="0">
              <a:buNone/>
              <a:defRPr sz="1733" b="1"/>
            </a:lvl7pPr>
            <a:lvl8pPr marL="3466993" indent="0">
              <a:buNone/>
              <a:defRPr sz="1733" b="1"/>
            </a:lvl8pPr>
            <a:lvl9pPr marL="3962278" indent="0">
              <a:buNone/>
              <a:defRPr sz="1733" b="1"/>
            </a:lvl9pPr>
          </a:lstStyle>
          <a:p>
            <a:pPr lvl="0"/>
            <a:r>
              <a:rPr kumimoji="1" lang="ja-JP" altLang="en-US"/>
              <a:t>マスター テキストの書式設定</a:t>
            </a:r>
          </a:p>
        </p:txBody>
      </p:sp>
      <p:sp>
        <p:nvSpPr>
          <p:cNvPr id="6" name="コンテンツ プレースホルダー 5"/>
          <p:cNvSpPr>
            <a:spLocks noGrp="1"/>
          </p:cNvSpPr>
          <p:nvPr>
            <p:ph sz="quarter" idx="4"/>
          </p:nvPr>
        </p:nvSpPr>
        <p:spPr>
          <a:xfrm>
            <a:off x="5032111" y="2174875"/>
            <a:ext cx="4378590" cy="3951288"/>
          </a:xfrm>
        </p:spPr>
        <p:txBody>
          <a:bodyPr/>
          <a:lstStyle>
            <a:lvl1pPr>
              <a:defRPr sz="2600"/>
            </a:lvl1pPr>
            <a:lvl2pPr>
              <a:defRPr sz="2167"/>
            </a:lvl2pPr>
            <a:lvl3pPr>
              <a:defRPr sz="1950"/>
            </a:lvl3pPr>
            <a:lvl4pPr>
              <a:defRPr sz="1733"/>
            </a:lvl4pPr>
            <a:lvl5pPr>
              <a:defRPr sz="1733"/>
            </a:lvl5pPr>
            <a:lvl6pPr>
              <a:defRPr sz="1733"/>
            </a:lvl6pPr>
            <a:lvl7pPr>
              <a:defRPr sz="1733"/>
            </a:lvl7pPr>
            <a:lvl8pPr>
              <a:defRPr sz="1733"/>
            </a:lvl8pPr>
            <a:lvl9pPr>
              <a:defRPr sz="1733"/>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7" name="日付プレースホルダー 6"/>
          <p:cNvSpPr>
            <a:spLocks noGrp="1"/>
          </p:cNvSpPr>
          <p:nvPr>
            <p:ph type="dt" sz="half" idx="10"/>
          </p:nvPr>
        </p:nvSpPr>
        <p:spPr/>
        <p:txBody>
          <a:bodyPr/>
          <a:lstStyle/>
          <a:p>
            <a:fld id="{7372D545-8467-428C-B4B7-668AFE11EB3F}" type="datetimeFigureOut">
              <a:rPr kumimoji="1" lang="ja-JP" altLang="en-US" smtClean="0"/>
              <a:t>2024/4/4</a:t>
            </a:fld>
            <a:endParaRPr kumimoji="1" lang="ja-JP" altLang="en-US"/>
          </a:p>
        </p:txBody>
      </p:sp>
      <p:sp>
        <p:nvSpPr>
          <p:cNvPr id="8" name="フッター プレースホルダー 7"/>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3263243085"/>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日付プレースホルダー 2"/>
          <p:cNvSpPr>
            <a:spLocks noGrp="1"/>
          </p:cNvSpPr>
          <p:nvPr>
            <p:ph type="dt" sz="half" idx="10"/>
          </p:nvPr>
        </p:nvSpPr>
        <p:spPr/>
        <p:txBody>
          <a:bodyPr/>
          <a:lstStyle/>
          <a:p>
            <a:fld id="{7372D545-8467-428C-B4B7-668AFE11EB3F}" type="datetimeFigureOut">
              <a:rPr kumimoji="1" lang="ja-JP" altLang="en-US" smtClean="0"/>
              <a:t>2024/4/4</a:t>
            </a:fld>
            <a:endParaRPr kumimoji="1" lang="ja-JP" altLang="en-US"/>
          </a:p>
        </p:txBody>
      </p:sp>
      <p:sp>
        <p:nvSpPr>
          <p:cNvPr id="4" name="フッター プレースホルダー 3"/>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1417655043"/>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1"/>
          <p:cNvSpPr>
            <a:spLocks noGrp="1"/>
          </p:cNvSpPr>
          <p:nvPr>
            <p:ph type="dt" sz="half" idx="10"/>
          </p:nvPr>
        </p:nvSpPr>
        <p:spPr/>
        <p:txBody>
          <a:bodyPr/>
          <a:lstStyle/>
          <a:p>
            <a:fld id="{7372D545-8467-428C-B4B7-668AFE11EB3F}" type="datetimeFigureOut">
              <a:rPr kumimoji="1" lang="ja-JP" altLang="en-US" smtClean="0"/>
              <a:t>2024/4/4</a:t>
            </a:fld>
            <a:endParaRPr kumimoji="1" lang="ja-JP" altLang="en-US"/>
          </a:p>
        </p:txBody>
      </p:sp>
      <p:sp>
        <p:nvSpPr>
          <p:cNvPr id="3" name="フッター プレースホルダー 2"/>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171565265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ja-JP" altLang="en-US"/>
              <a:t>マスター タイトルの書式設定</a:t>
            </a:r>
            <a:endParaRPr lang="en-US"/>
          </a:p>
        </p:txBody>
      </p:sp>
      <p:sp>
        <p:nvSpPr>
          <p:cNvPr id="3" name="Content Placeholder 2"/>
          <p:cNvSpPr>
            <a:spLocks noGrp="1"/>
          </p:cNvSpPr>
          <p:nvPr>
            <p:ph idx="1"/>
          </p:nvPr>
        </p:nvSpPr>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a:p>
        </p:txBody>
      </p:sp>
      <p:sp>
        <p:nvSpPr>
          <p:cNvPr id="4" name="Date Placeholder 3"/>
          <p:cNvSpPr>
            <a:spLocks noGrp="1"/>
          </p:cNvSpPr>
          <p:nvPr>
            <p:ph type="dt" sz="half" idx="10"/>
          </p:nvPr>
        </p:nvSpPr>
        <p:spPr/>
        <p:txBody>
          <a:bodyPr/>
          <a:lstStyle/>
          <a:p>
            <a:endParaRPr kumimoji="1" lang="ja-JP" altLang="en-US"/>
          </a:p>
        </p:txBody>
      </p:sp>
      <p:sp>
        <p:nvSpPr>
          <p:cNvPr id="5" name="Footer Placeholder 4"/>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378033438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2D84CBFE-30A2-0DB8-3C24-8F46C1C316D8}"/>
              </a:ext>
            </a:extLst>
          </p:cNvPr>
          <p:cNvSpPr>
            <a:spLocks noGrp="1"/>
          </p:cNvSpPr>
          <p:nvPr>
            <p:ph type="title"/>
          </p:nvPr>
        </p:nvSpPr>
        <p:spPr>
          <a:xfrm>
            <a:off x="682328" y="457200"/>
            <a:ext cx="3194943" cy="1600200"/>
          </a:xfrm>
        </p:spPr>
        <p:txBody>
          <a:bodyPr anchor="b"/>
          <a:lstStyle>
            <a:lvl1pPr>
              <a:defRPr sz="2600"/>
            </a:lvl1pPr>
          </a:lstStyle>
          <a:p>
            <a:r>
              <a:rPr kumimoji="1" lang="ja-JP" altLang="en-US"/>
              <a:t>マスター タイトルの書式設定</a:t>
            </a:r>
          </a:p>
        </p:txBody>
      </p:sp>
      <p:sp>
        <p:nvSpPr>
          <p:cNvPr id="3" name="図プレースホルダー 2">
            <a:extLst>
              <a:ext uri="{FF2B5EF4-FFF2-40B4-BE49-F238E27FC236}">
                <a16:creationId xmlns:a16="http://schemas.microsoft.com/office/drawing/2014/main" id="{FDC618A5-FD83-5602-2644-4F0EEF62891C}"/>
              </a:ext>
            </a:extLst>
          </p:cNvPr>
          <p:cNvSpPr>
            <a:spLocks noGrp="1"/>
          </p:cNvSpPr>
          <p:nvPr>
            <p:ph type="pic" idx="1"/>
          </p:nvPr>
        </p:nvSpPr>
        <p:spPr>
          <a:xfrm>
            <a:off x="4211340" y="987426"/>
            <a:ext cx="5014913" cy="4873625"/>
          </a:xfrm>
        </p:spPr>
        <p:txBody>
          <a:bodyPr/>
          <a:lstStyle>
            <a:lvl1pPr marL="0" indent="0">
              <a:buNone/>
              <a:defRPr sz="2600"/>
            </a:lvl1pPr>
            <a:lvl2pPr marL="371475" indent="0">
              <a:buNone/>
              <a:defRPr sz="2275"/>
            </a:lvl2pPr>
            <a:lvl3pPr marL="742950" indent="0">
              <a:buNone/>
              <a:defRPr sz="1950"/>
            </a:lvl3pPr>
            <a:lvl4pPr marL="1114425" indent="0">
              <a:buNone/>
              <a:defRPr sz="1625"/>
            </a:lvl4pPr>
            <a:lvl5pPr marL="1485900" indent="0">
              <a:buNone/>
              <a:defRPr sz="1625"/>
            </a:lvl5pPr>
            <a:lvl6pPr marL="1857375" indent="0">
              <a:buNone/>
              <a:defRPr sz="1625"/>
            </a:lvl6pPr>
            <a:lvl7pPr marL="2228850" indent="0">
              <a:buNone/>
              <a:defRPr sz="1625"/>
            </a:lvl7pPr>
            <a:lvl8pPr marL="2600325" indent="0">
              <a:buNone/>
              <a:defRPr sz="1625"/>
            </a:lvl8pPr>
            <a:lvl9pPr marL="2971800" indent="0">
              <a:buNone/>
              <a:defRPr sz="1625"/>
            </a:lvl9pPr>
          </a:lstStyle>
          <a:p>
            <a:endParaRPr kumimoji="1" lang="ja-JP" altLang="en-US"/>
          </a:p>
        </p:txBody>
      </p:sp>
      <p:sp>
        <p:nvSpPr>
          <p:cNvPr id="4" name="テキスト プレースホルダー 3">
            <a:extLst>
              <a:ext uri="{FF2B5EF4-FFF2-40B4-BE49-F238E27FC236}">
                <a16:creationId xmlns:a16="http://schemas.microsoft.com/office/drawing/2014/main" id="{702647FF-1640-AB69-F5DE-2A5E5D99A526}"/>
              </a:ext>
            </a:extLst>
          </p:cNvPr>
          <p:cNvSpPr>
            <a:spLocks noGrp="1"/>
          </p:cNvSpPr>
          <p:nvPr>
            <p:ph type="body" sz="half" idx="2"/>
          </p:nvPr>
        </p:nvSpPr>
        <p:spPr>
          <a:xfrm>
            <a:off x="682328" y="2057400"/>
            <a:ext cx="3194943" cy="3811588"/>
          </a:xfrm>
        </p:spPr>
        <p:txBody>
          <a:bodyPr/>
          <a:lstStyle>
            <a:lvl1pPr marL="0" indent="0">
              <a:buNone/>
              <a:defRPr sz="1300"/>
            </a:lvl1pPr>
            <a:lvl2pPr marL="371475" indent="0">
              <a:buNone/>
              <a:defRPr sz="1138"/>
            </a:lvl2pPr>
            <a:lvl3pPr marL="742950" indent="0">
              <a:buNone/>
              <a:defRPr sz="975"/>
            </a:lvl3pPr>
            <a:lvl4pPr marL="1114425" indent="0">
              <a:buNone/>
              <a:defRPr sz="813"/>
            </a:lvl4pPr>
            <a:lvl5pPr marL="1485900" indent="0">
              <a:buNone/>
              <a:defRPr sz="813"/>
            </a:lvl5pPr>
            <a:lvl6pPr marL="1857375" indent="0">
              <a:buNone/>
              <a:defRPr sz="813"/>
            </a:lvl6pPr>
            <a:lvl7pPr marL="2228850" indent="0">
              <a:buNone/>
              <a:defRPr sz="813"/>
            </a:lvl7pPr>
            <a:lvl8pPr marL="2600325" indent="0">
              <a:buNone/>
              <a:defRPr sz="813"/>
            </a:lvl8pPr>
            <a:lvl9pPr marL="2971800" indent="0">
              <a:buNone/>
              <a:defRPr sz="813"/>
            </a:lvl9pPr>
          </a:lstStyle>
          <a:p>
            <a:pPr lvl="0"/>
            <a:r>
              <a:rPr kumimoji="1" lang="ja-JP" altLang="en-US"/>
              <a:t>マスター テキストの書式設定</a:t>
            </a:r>
          </a:p>
        </p:txBody>
      </p:sp>
      <p:sp>
        <p:nvSpPr>
          <p:cNvPr id="5" name="日付プレースホルダー 4">
            <a:extLst>
              <a:ext uri="{FF2B5EF4-FFF2-40B4-BE49-F238E27FC236}">
                <a16:creationId xmlns:a16="http://schemas.microsoft.com/office/drawing/2014/main" id="{6A627373-A207-59BB-7555-736AF3B0932F}"/>
              </a:ext>
            </a:extLst>
          </p:cNvPr>
          <p:cNvSpPr>
            <a:spLocks noGrp="1"/>
          </p:cNvSpPr>
          <p:nvPr>
            <p:ph type="dt" sz="half" idx="10"/>
          </p:nvPr>
        </p:nvSpPr>
        <p:spPr/>
        <p:txBody>
          <a:bodyPr/>
          <a:lstStyle/>
          <a:p>
            <a:endParaRPr kumimoji="1" lang="ja-JP" altLang="en-US"/>
          </a:p>
        </p:txBody>
      </p:sp>
      <p:sp>
        <p:nvSpPr>
          <p:cNvPr id="6" name="フッター プレースホルダー 5">
            <a:extLst>
              <a:ext uri="{FF2B5EF4-FFF2-40B4-BE49-F238E27FC236}">
                <a16:creationId xmlns:a16="http://schemas.microsoft.com/office/drawing/2014/main" id="{96AC888A-34C5-9187-CEB6-98FE7F5C2A97}"/>
              </a:ext>
            </a:extLst>
          </p:cNvPr>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3675740810"/>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type="objTx" preserve="1">
  <p:cSld name="タイトル付きの&#10;コンテンツ">
    <p:spTree>
      <p:nvGrpSpPr>
        <p:cNvPr id="1" name=""/>
        <p:cNvGrpSpPr/>
        <p:nvPr/>
      </p:nvGrpSpPr>
      <p:grpSpPr>
        <a:xfrm>
          <a:off x="0" y="0"/>
          <a:ext cx="0" cy="0"/>
          <a:chOff x="0" y="0"/>
          <a:chExt cx="0" cy="0"/>
        </a:xfrm>
      </p:grpSpPr>
      <p:sp>
        <p:nvSpPr>
          <p:cNvPr id="2" name="タイトル 1"/>
          <p:cNvSpPr>
            <a:spLocks noGrp="1"/>
          </p:cNvSpPr>
          <p:nvPr>
            <p:ph type="title"/>
          </p:nvPr>
        </p:nvSpPr>
        <p:spPr>
          <a:xfrm>
            <a:off x="495300" y="273050"/>
            <a:ext cx="3259006" cy="1162050"/>
          </a:xfrm>
        </p:spPr>
        <p:txBody>
          <a:bodyPr anchor="b"/>
          <a:lstStyle>
            <a:lvl1pPr algn="l">
              <a:defRPr sz="2167" b="1"/>
            </a:lvl1pPr>
          </a:lstStyle>
          <a:p>
            <a:r>
              <a:rPr kumimoji="1" lang="ja-JP" altLang="en-US"/>
              <a:t>マスター タイトルの書式設定</a:t>
            </a:r>
          </a:p>
        </p:txBody>
      </p:sp>
      <p:sp>
        <p:nvSpPr>
          <p:cNvPr id="3" name="コンテンツ プレースホルダー 2"/>
          <p:cNvSpPr>
            <a:spLocks noGrp="1"/>
          </p:cNvSpPr>
          <p:nvPr>
            <p:ph idx="1"/>
          </p:nvPr>
        </p:nvSpPr>
        <p:spPr>
          <a:xfrm>
            <a:off x="3872971" y="273051"/>
            <a:ext cx="5537729" cy="5853113"/>
          </a:xfrm>
        </p:spPr>
        <p:txBody>
          <a:bodyPr/>
          <a:lstStyle>
            <a:lvl1pPr>
              <a:defRPr sz="3467"/>
            </a:lvl1pPr>
            <a:lvl2pPr>
              <a:defRPr sz="3033"/>
            </a:lvl2pPr>
            <a:lvl3pPr>
              <a:defRPr sz="2600"/>
            </a:lvl3pPr>
            <a:lvl4pPr>
              <a:defRPr sz="2167"/>
            </a:lvl4pPr>
            <a:lvl5pPr>
              <a:defRPr sz="2167"/>
            </a:lvl5pPr>
            <a:lvl6pPr>
              <a:defRPr sz="2167"/>
            </a:lvl6pPr>
            <a:lvl7pPr>
              <a:defRPr sz="2167"/>
            </a:lvl7pPr>
            <a:lvl8pPr>
              <a:defRPr sz="2167"/>
            </a:lvl8pPr>
            <a:lvl9pPr>
              <a:defRPr sz="2167"/>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テキスト プレースホルダー 3"/>
          <p:cNvSpPr>
            <a:spLocks noGrp="1"/>
          </p:cNvSpPr>
          <p:nvPr>
            <p:ph type="body" sz="half" idx="2"/>
          </p:nvPr>
        </p:nvSpPr>
        <p:spPr>
          <a:xfrm>
            <a:off x="495300" y="1435101"/>
            <a:ext cx="3259006" cy="4691063"/>
          </a:xfrm>
        </p:spPr>
        <p:txBody>
          <a:bodyPr/>
          <a:lstStyle>
            <a:lvl1pPr marL="0" indent="0">
              <a:buNone/>
              <a:defRPr sz="1517"/>
            </a:lvl1pPr>
            <a:lvl2pPr marL="495285" indent="0">
              <a:buNone/>
              <a:defRPr sz="1300"/>
            </a:lvl2pPr>
            <a:lvl3pPr marL="990570" indent="0">
              <a:buNone/>
              <a:defRPr sz="1083"/>
            </a:lvl3pPr>
            <a:lvl4pPr marL="1485854" indent="0">
              <a:buNone/>
              <a:defRPr sz="975"/>
            </a:lvl4pPr>
            <a:lvl5pPr marL="1981139" indent="0">
              <a:buNone/>
              <a:defRPr sz="975"/>
            </a:lvl5pPr>
            <a:lvl6pPr marL="2476424" indent="0">
              <a:buNone/>
              <a:defRPr sz="975"/>
            </a:lvl6pPr>
            <a:lvl7pPr marL="2971709" indent="0">
              <a:buNone/>
              <a:defRPr sz="975"/>
            </a:lvl7pPr>
            <a:lvl8pPr marL="3466993" indent="0">
              <a:buNone/>
              <a:defRPr sz="975"/>
            </a:lvl8pPr>
            <a:lvl9pPr marL="3962278" indent="0">
              <a:buNone/>
              <a:defRPr sz="975"/>
            </a:lvl9pPr>
          </a:lstStyle>
          <a:p>
            <a:pPr lvl="0"/>
            <a:r>
              <a:rPr kumimoji="1" lang="ja-JP" altLang="en-US"/>
              <a:t>マスター テキストの書式設定</a:t>
            </a:r>
          </a:p>
        </p:txBody>
      </p:sp>
      <p:sp>
        <p:nvSpPr>
          <p:cNvPr id="5" name="日付プレースホルダー 4"/>
          <p:cNvSpPr>
            <a:spLocks noGrp="1"/>
          </p:cNvSpPr>
          <p:nvPr>
            <p:ph type="dt" sz="half" idx="10"/>
          </p:nvPr>
        </p:nvSpPr>
        <p:spPr/>
        <p:txBody>
          <a:bodyPr/>
          <a:lstStyle/>
          <a:p>
            <a:fld id="{7372D545-8467-428C-B4B7-668AFE11EB3F}" type="datetimeFigureOut">
              <a:rPr kumimoji="1" lang="ja-JP" altLang="en-US" smtClean="0"/>
              <a:t>2024/4/4</a:t>
            </a:fld>
            <a:endParaRPr kumimoji="1" lang="ja-JP" altLang="en-US"/>
          </a:p>
        </p:txBody>
      </p:sp>
      <p:sp>
        <p:nvSpPr>
          <p:cNvPr id="6" name="フッター プレースホルダー 5"/>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16044614"/>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タイトル 1"/>
          <p:cNvSpPr>
            <a:spLocks noGrp="1"/>
          </p:cNvSpPr>
          <p:nvPr>
            <p:ph type="title"/>
          </p:nvPr>
        </p:nvSpPr>
        <p:spPr>
          <a:xfrm>
            <a:off x="1941645" y="4800600"/>
            <a:ext cx="5943600" cy="566738"/>
          </a:xfrm>
        </p:spPr>
        <p:txBody>
          <a:bodyPr anchor="b"/>
          <a:lstStyle>
            <a:lvl1pPr algn="l">
              <a:defRPr sz="2167" b="1"/>
            </a:lvl1pPr>
          </a:lstStyle>
          <a:p>
            <a:r>
              <a:rPr kumimoji="1" lang="ja-JP" altLang="en-US"/>
              <a:t>マスター タイトルの書式設定</a:t>
            </a:r>
          </a:p>
        </p:txBody>
      </p:sp>
      <p:sp>
        <p:nvSpPr>
          <p:cNvPr id="3" name="図プレースホルダー 2"/>
          <p:cNvSpPr>
            <a:spLocks noGrp="1"/>
          </p:cNvSpPr>
          <p:nvPr>
            <p:ph type="pic" idx="1"/>
          </p:nvPr>
        </p:nvSpPr>
        <p:spPr>
          <a:xfrm>
            <a:off x="1941645" y="612775"/>
            <a:ext cx="5943600" cy="4114800"/>
          </a:xfrm>
        </p:spPr>
        <p:txBody>
          <a:bodyPr/>
          <a:lstStyle>
            <a:lvl1pPr marL="0" indent="0">
              <a:buNone/>
              <a:defRPr sz="3467"/>
            </a:lvl1pPr>
            <a:lvl2pPr marL="495285" indent="0">
              <a:buNone/>
              <a:defRPr sz="3033"/>
            </a:lvl2pPr>
            <a:lvl3pPr marL="990570" indent="0">
              <a:buNone/>
              <a:defRPr sz="2600"/>
            </a:lvl3pPr>
            <a:lvl4pPr marL="1485854" indent="0">
              <a:buNone/>
              <a:defRPr sz="2167"/>
            </a:lvl4pPr>
            <a:lvl5pPr marL="1981139" indent="0">
              <a:buNone/>
              <a:defRPr sz="2167"/>
            </a:lvl5pPr>
            <a:lvl6pPr marL="2476424" indent="0">
              <a:buNone/>
              <a:defRPr sz="2167"/>
            </a:lvl6pPr>
            <a:lvl7pPr marL="2971709" indent="0">
              <a:buNone/>
              <a:defRPr sz="2167"/>
            </a:lvl7pPr>
            <a:lvl8pPr marL="3466993" indent="0">
              <a:buNone/>
              <a:defRPr sz="2167"/>
            </a:lvl8pPr>
            <a:lvl9pPr marL="3962278" indent="0">
              <a:buNone/>
              <a:defRPr sz="2167"/>
            </a:lvl9pPr>
          </a:lstStyle>
          <a:p>
            <a:r>
              <a:rPr kumimoji="1" lang="ja-JP" altLang="en-US"/>
              <a:t>図を追加</a:t>
            </a:r>
          </a:p>
        </p:txBody>
      </p:sp>
      <p:sp>
        <p:nvSpPr>
          <p:cNvPr id="4" name="テキスト プレースホルダー 3"/>
          <p:cNvSpPr>
            <a:spLocks noGrp="1"/>
          </p:cNvSpPr>
          <p:nvPr>
            <p:ph type="body" sz="half" idx="2"/>
          </p:nvPr>
        </p:nvSpPr>
        <p:spPr>
          <a:xfrm>
            <a:off x="1941645" y="5367338"/>
            <a:ext cx="5943600" cy="804862"/>
          </a:xfrm>
        </p:spPr>
        <p:txBody>
          <a:bodyPr/>
          <a:lstStyle>
            <a:lvl1pPr marL="0" indent="0">
              <a:buNone/>
              <a:defRPr sz="1517"/>
            </a:lvl1pPr>
            <a:lvl2pPr marL="495285" indent="0">
              <a:buNone/>
              <a:defRPr sz="1300"/>
            </a:lvl2pPr>
            <a:lvl3pPr marL="990570" indent="0">
              <a:buNone/>
              <a:defRPr sz="1083"/>
            </a:lvl3pPr>
            <a:lvl4pPr marL="1485854" indent="0">
              <a:buNone/>
              <a:defRPr sz="975"/>
            </a:lvl4pPr>
            <a:lvl5pPr marL="1981139" indent="0">
              <a:buNone/>
              <a:defRPr sz="975"/>
            </a:lvl5pPr>
            <a:lvl6pPr marL="2476424" indent="0">
              <a:buNone/>
              <a:defRPr sz="975"/>
            </a:lvl6pPr>
            <a:lvl7pPr marL="2971709" indent="0">
              <a:buNone/>
              <a:defRPr sz="975"/>
            </a:lvl7pPr>
            <a:lvl8pPr marL="3466993" indent="0">
              <a:buNone/>
              <a:defRPr sz="975"/>
            </a:lvl8pPr>
            <a:lvl9pPr marL="3962278" indent="0">
              <a:buNone/>
              <a:defRPr sz="975"/>
            </a:lvl9pPr>
          </a:lstStyle>
          <a:p>
            <a:pPr lvl="0"/>
            <a:r>
              <a:rPr kumimoji="1" lang="ja-JP" altLang="en-US"/>
              <a:t>マスター テキストの書式設定</a:t>
            </a:r>
          </a:p>
        </p:txBody>
      </p:sp>
      <p:sp>
        <p:nvSpPr>
          <p:cNvPr id="5" name="日付プレースホルダー 4"/>
          <p:cNvSpPr>
            <a:spLocks noGrp="1"/>
          </p:cNvSpPr>
          <p:nvPr>
            <p:ph type="dt" sz="half" idx="10"/>
          </p:nvPr>
        </p:nvSpPr>
        <p:spPr/>
        <p:txBody>
          <a:bodyPr/>
          <a:lstStyle/>
          <a:p>
            <a:fld id="{7372D545-8467-428C-B4B7-668AFE11EB3F}" type="datetimeFigureOut">
              <a:rPr kumimoji="1" lang="ja-JP" altLang="en-US" smtClean="0"/>
              <a:t>2024/4/4</a:t>
            </a:fld>
            <a:endParaRPr kumimoji="1" lang="ja-JP" altLang="en-US"/>
          </a:p>
        </p:txBody>
      </p:sp>
      <p:sp>
        <p:nvSpPr>
          <p:cNvPr id="6" name="フッター プレースホルダー 5"/>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1949286265"/>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type="vertTx" preserve="1">
  <p:cSld name="タイトルと&#10;縦書きテキスト">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縦書きテキスト プレースホルダー 2"/>
          <p:cNvSpPr>
            <a:spLocks noGrp="1"/>
          </p:cNvSpPr>
          <p:nvPr>
            <p:ph type="body" orient="vert" idx="1"/>
          </p:nvPr>
        </p:nvSpPr>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fld id="{7372D545-8467-428C-B4B7-668AFE11EB3F}" type="datetimeFigureOut">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531314273"/>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縦書きタイトル 1"/>
          <p:cNvSpPr>
            <a:spLocks noGrp="1"/>
          </p:cNvSpPr>
          <p:nvPr>
            <p:ph type="title" orient="vert"/>
          </p:nvPr>
        </p:nvSpPr>
        <p:spPr>
          <a:xfrm>
            <a:off x="7181850" y="274639"/>
            <a:ext cx="2228850" cy="5851525"/>
          </a:xfrm>
        </p:spPr>
        <p:txBody>
          <a:bodyPr vert="eaVert"/>
          <a:lstStyle/>
          <a:p>
            <a:r>
              <a:rPr kumimoji="1" lang="ja-JP" altLang="en-US"/>
              <a:t>マスター タイトルの書式設定</a:t>
            </a:r>
          </a:p>
        </p:txBody>
      </p:sp>
      <p:sp>
        <p:nvSpPr>
          <p:cNvPr id="3" name="縦書きテキスト プレースホルダー 2"/>
          <p:cNvSpPr>
            <a:spLocks noGrp="1"/>
          </p:cNvSpPr>
          <p:nvPr>
            <p:ph type="body" orient="vert" idx="1"/>
          </p:nvPr>
        </p:nvSpPr>
        <p:spPr>
          <a:xfrm>
            <a:off x="495300" y="274639"/>
            <a:ext cx="6521450" cy="5851525"/>
          </a:xfrm>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fld id="{7372D545-8467-428C-B4B7-668AFE11EB3F}" type="datetimeFigureOut">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405653361"/>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userDrawn="1">
  <p:cSld name="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2400">
                <a:latin typeface="メイリオ" panose="020B0604030504040204" pitchFamily="50" charset="-128"/>
                <a:ea typeface="メイリオ" panose="020B0604030504040204" pitchFamily="50" charset="-128"/>
              </a:defRPr>
            </a:lvl1pPr>
          </a:lstStyle>
          <a:p>
            <a:r>
              <a:rPr kumimoji="1" lang="ja-JP" altLang="en-US"/>
              <a:t>マスター タイトルの書式設定</a:t>
            </a:r>
          </a:p>
        </p:txBody>
      </p:sp>
    </p:spTree>
    <p:extLst>
      <p:ext uri="{BB962C8B-B14F-4D97-AF65-F5344CB8AC3E}">
        <p14:creationId xmlns:p14="http://schemas.microsoft.com/office/powerpoint/2010/main" val="1556413137"/>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742950" y="2130431"/>
            <a:ext cx="8420100" cy="1470025"/>
          </a:xfrm>
        </p:spPr>
        <p:txBody>
          <a:bodyPr/>
          <a:lstStyle/>
          <a:p>
            <a:r>
              <a:rPr kumimoji="1" lang="ja-JP" altLang="en-US"/>
              <a:t>マスター タイトルの書式設定</a:t>
            </a:r>
          </a:p>
        </p:txBody>
      </p:sp>
      <p:sp>
        <p:nvSpPr>
          <p:cNvPr id="3" name="サブタイトル 2"/>
          <p:cNvSpPr>
            <a:spLocks noGrp="1"/>
          </p:cNvSpPr>
          <p:nvPr>
            <p:ph type="subTitle" idx="1"/>
          </p:nvPr>
        </p:nvSpPr>
        <p:spPr>
          <a:xfrm>
            <a:off x="1485900" y="3886200"/>
            <a:ext cx="6934200" cy="1752600"/>
          </a:xfrm>
        </p:spPr>
        <p:txBody>
          <a:bodyPr/>
          <a:lstStyle>
            <a:lvl1pPr marL="0" indent="0" algn="ctr">
              <a:buNone/>
              <a:defRPr>
                <a:solidFill>
                  <a:schemeClr val="tx1">
                    <a:tint val="75000"/>
                  </a:schemeClr>
                </a:solidFill>
              </a:defRPr>
            </a:lvl1pPr>
            <a:lvl2pPr marL="301815" indent="0" algn="ctr">
              <a:buNone/>
              <a:defRPr>
                <a:solidFill>
                  <a:schemeClr val="tx1">
                    <a:tint val="75000"/>
                  </a:schemeClr>
                </a:solidFill>
              </a:defRPr>
            </a:lvl2pPr>
            <a:lvl3pPr marL="603629" indent="0" algn="ctr">
              <a:buNone/>
              <a:defRPr>
                <a:solidFill>
                  <a:schemeClr val="tx1">
                    <a:tint val="75000"/>
                  </a:schemeClr>
                </a:solidFill>
              </a:defRPr>
            </a:lvl3pPr>
            <a:lvl4pPr marL="905443" indent="0" algn="ctr">
              <a:buNone/>
              <a:defRPr>
                <a:solidFill>
                  <a:schemeClr val="tx1">
                    <a:tint val="75000"/>
                  </a:schemeClr>
                </a:solidFill>
              </a:defRPr>
            </a:lvl4pPr>
            <a:lvl5pPr marL="1207256" indent="0" algn="ctr">
              <a:buNone/>
              <a:defRPr>
                <a:solidFill>
                  <a:schemeClr val="tx1">
                    <a:tint val="75000"/>
                  </a:schemeClr>
                </a:solidFill>
              </a:defRPr>
            </a:lvl5pPr>
            <a:lvl6pPr marL="1509071" indent="0" algn="ctr">
              <a:buNone/>
              <a:defRPr>
                <a:solidFill>
                  <a:schemeClr val="tx1">
                    <a:tint val="75000"/>
                  </a:schemeClr>
                </a:solidFill>
              </a:defRPr>
            </a:lvl6pPr>
            <a:lvl7pPr marL="1810885" indent="0" algn="ctr">
              <a:buNone/>
              <a:defRPr>
                <a:solidFill>
                  <a:schemeClr val="tx1">
                    <a:tint val="75000"/>
                  </a:schemeClr>
                </a:solidFill>
              </a:defRPr>
            </a:lvl7pPr>
            <a:lvl8pPr marL="2112699" indent="0" algn="ctr">
              <a:buNone/>
              <a:defRPr>
                <a:solidFill>
                  <a:schemeClr val="tx1">
                    <a:tint val="75000"/>
                  </a:schemeClr>
                </a:solidFill>
              </a:defRPr>
            </a:lvl8pPr>
            <a:lvl9pPr marL="2414514" indent="0" algn="ctr">
              <a:buNone/>
              <a:defRPr>
                <a:solidFill>
                  <a:schemeClr val="tx1">
                    <a:tint val="75000"/>
                  </a:schemeClr>
                </a:solidFill>
              </a:defRPr>
            </a:lvl9pPr>
          </a:lstStyle>
          <a:p>
            <a:r>
              <a:rPr kumimoji="1" lang="ja-JP" altLang="en-US"/>
              <a:t>マスター サブタイトルの書式設定</a:t>
            </a:r>
          </a:p>
        </p:txBody>
      </p:sp>
      <p:sp>
        <p:nvSpPr>
          <p:cNvPr id="4" name="日付プレースホルダー 3"/>
          <p:cNvSpPr>
            <a:spLocks noGrp="1"/>
          </p:cNvSpPr>
          <p:nvPr>
            <p:ph type="dt" sz="half" idx="10"/>
          </p:nvPr>
        </p:nvSpPr>
        <p:spPr/>
        <p:txBody>
          <a:bodyPr/>
          <a:lstStyle/>
          <a:p>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lvl1pPr>
              <a:defRPr sz="792"/>
            </a:lvl1pPr>
          </a:lstStyle>
          <a:p>
            <a:fld id="{9E2A29CB-BA86-48A6-80E1-CB8750A963B5}" type="slidenum">
              <a:rPr lang="ja-JP" altLang="en-US" smtClean="0"/>
              <a:pPr/>
              <a:t>‹#›</a:t>
            </a:fld>
            <a:endParaRPr lang="ja-JP" altLang="en-US" dirty="0"/>
          </a:p>
        </p:txBody>
      </p:sp>
    </p:spTree>
    <p:extLst>
      <p:ext uri="{BB962C8B-B14F-4D97-AF65-F5344CB8AC3E}">
        <p14:creationId xmlns:p14="http://schemas.microsoft.com/office/powerpoint/2010/main" val="3750691090"/>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コンテンツ プレースホルダー 2"/>
          <p:cNvSpPr>
            <a:spLocks noGrp="1"/>
          </p:cNvSpPr>
          <p:nvPr>
            <p:ph idx="1"/>
          </p:nvPr>
        </p:nvSpPr>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lvl1pPr>
              <a:defRPr sz="792"/>
            </a:lvl1pPr>
          </a:lstStyle>
          <a:p>
            <a:fld id="{9E2A29CB-BA86-48A6-80E1-CB8750A963B5}" type="slidenum">
              <a:rPr lang="ja-JP" altLang="en-US" smtClean="0"/>
              <a:pPr/>
              <a:t>‹#›</a:t>
            </a:fld>
            <a:endParaRPr lang="ja-JP" altLang="en-US" dirty="0"/>
          </a:p>
        </p:txBody>
      </p:sp>
    </p:spTree>
    <p:extLst>
      <p:ext uri="{BB962C8B-B14F-4D97-AF65-F5344CB8AC3E}">
        <p14:creationId xmlns:p14="http://schemas.microsoft.com/office/powerpoint/2010/main" val="1635462094"/>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日付プレースホルダー 2"/>
          <p:cNvSpPr>
            <a:spLocks noGrp="1"/>
          </p:cNvSpPr>
          <p:nvPr>
            <p:ph type="dt" sz="half" idx="10"/>
          </p:nvPr>
        </p:nvSpPr>
        <p:spPr/>
        <p:txBody>
          <a:bodyPr/>
          <a:lstStyle/>
          <a:p>
            <a:endParaRPr kumimoji="1" lang="ja-JP" altLang="en-US"/>
          </a:p>
        </p:txBody>
      </p:sp>
      <p:sp>
        <p:nvSpPr>
          <p:cNvPr id="4" name="フッター プレースホルダー 3"/>
          <p:cNvSpPr>
            <a:spLocks noGrp="1"/>
          </p:cNvSpPr>
          <p:nvPr>
            <p:ph type="ftr" sz="quarter" idx="11"/>
          </p:nvPr>
        </p:nvSpPr>
        <p:spPr/>
        <p:txBody>
          <a:bodyPr/>
          <a:lstStyle/>
          <a:p>
            <a:endParaRPr kumimoji="1" lang="ja-JP" altLang="en-US"/>
          </a:p>
        </p:txBody>
      </p:sp>
      <p:sp>
        <p:nvSpPr>
          <p:cNvPr id="5" name="スライド番号プレースホルダー 4"/>
          <p:cNvSpPr>
            <a:spLocks noGrp="1"/>
          </p:cNvSpPr>
          <p:nvPr>
            <p:ph type="sldNum" sz="quarter" idx="12"/>
          </p:nvPr>
        </p:nvSpPr>
        <p:spPr/>
        <p:txBody>
          <a:bodyPr/>
          <a:lstStyle>
            <a:lvl1pPr>
              <a:defRPr sz="792"/>
            </a:lvl1pPr>
          </a:lstStyle>
          <a:p>
            <a:fld id="{9E2A29CB-BA86-48A6-80E1-CB8750A963B5}" type="slidenum">
              <a:rPr lang="ja-JP" altLang="en-US" smtClean="0"/>
              <a:pPr/>
              <a:t>‹#›</a:t>
            </a:fld>
            <a:endParaRPr lang="ja-JP" altLang="en-US" dirty="0"/>
          </a:p>
        </p:txBody>
      </p:sp>
    </p:spTree>
    <p:extLst>
      <p:ext uri="{BB962C8B-B14F-4D97-AF65-F5344CB8AC3E}">
        <p14:creationId xmlns:p14="http://schemas.microsoft.com/office/powerpoint/2010/main" val="1801642404"/>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1"/>
          <p:cNvSpPr>
            <a:spLocks noGrp="1"/>
          </p:cNvSpPr>
          <p:nvPr>
            <p:ph type="dt" sz="half" idx="10"/>
          </p:nvPr>
        </p:nvSpPr>
        <p:spPr/>
        <p:txBody>
          <a:bodyPr/>
          <a:lstStyle/>
          <a:p>
            <a:endParaRPr kumimoji="1" lang="ja-JP" altLang="en-US"/>
          </a:p>
        </p:txBody>
      </p:sp>
      <p:sp>
        <p:nvSpPr>
          <p:cNvPr id="3" name="フッター プレースホルダー 2"/>
          <p:cNvSpPr>
            <a:spLocks noGrp="1"/>
          </p:cNvSpPr>
          <p:nvPr>
            <p:ph type="ftr" sz="quarter" idx="11"/>
          </p:nvPr>
        </p:nvSpPr>
        <p:spPr/>
        <p:txBody>
          <a:bodyPr/>
          <a:lstStyle/>
          <a:p>
            <a:endParaRPr kumimoji="1" lang="ja-JP" altLang="en-US"/>
          </a:p>
        </p:txBody>
      </p:sp>
      <p:sp>
        <p:nvSpPr>
          <p:cNvPr id="4" name="スライド番号プレースホルダー 3"/>
          <p:cNvSpPr>
            <a:spLocks noGrp="1"/>
          </p:cNvSpPr>
          <p:nvPr>
            <p:ph type="sldNum" sz="quarter" idx="12"/>
          </p:nvPr>
        </p:nvSpPr>
        <p:spPr/>
        <p:txBody>
          <a:bodyPr/>
          <a:lstStyle/>
          <a:p>
            <a:fld id="{9E2A29CB-BA86-48A6-80E1-CB8750A963B5}" type="slidenum">
              <a:rPr kumimoji="1" lang="ja-JP" altLang="en-US" smtClean="0"/>
              <a:t>‹#›</a:t>
            </a:fld>
            <a:endParaRPr kumimoji="1" lang="ja-JP" altLang="en-US" dirty="0"/>
          </a:p>
        </p:txBody>
      </p:sp>
    </p:spTree>
    <p:extLst>
      <p:ext uri="{BB962C8B-B14F-4D97-AF65-F5344CB8AC3E}">
        <p14:creationId xmlns:p14="http://schemas.microsoft.com/office/powerpoint/2010/main" val="3287817068"/>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userDrawn="1">
  <p:cSld name="ロゴ無し-タイトル">
    <p:spTree>
      <p:nvGrpSpPr>
        <p:cNvPr id="1" name=""/>
        <p:cNvGrpSpPr/>
        <p:nvPr/>
      </p:nvGrpSpPr>
      <p:grpSpPr>
        <a:xfrm>
          <a:off x="0" y="0"/>
          <a:ext cx="0" cy="0"/>
          <a:chOff x="0" y="0"/>
          <a:chExt cx="0" cy="0"/>
        </a:xfrm>
      </p:grpSpPr>
      <p:sp>
        <p:nvSpPr>
          <p:cNvPr id="4" name="Footer Placeholder 3"/>
          <p:cNvSpPr>
            <a:spLocks noGrp="1"/>
          </p:cNvSpPr>
          <p:nvPr>
            <p:ph type="ftr" sz="quarter" idx="11"/>
          </p:nvPr>
        </p:nvSpPr>
        <p:spPr/>
        <p:txBody>
          <a:bodyPr/>
          <a:lstStyle/>
          <a:p>
            <a:endParaRPr lang="en-US" dirty="0"/>
          </a:p>
        </p:txBody>
      </p:sp>
      <p:sp>
        <p:nvSpPr>
          <p:cNvPr id="6" name="テキスト プレースホルダー 6">
            <a:extLst>
              <a:ext uri="{FF2B5EF4-FFF2-40B4-BE49-F238E27FC236}">
                <a16:creationId xmlns:a16="http://schemas.microsoft.com/office/drawing/2014/main" id="{4B66BDE1-5ABE-1A49-831A-CACBD5DC5471}"/>
              </a:ext>
            </a:extLst>
          </p:cNvPr>
          <p:cNvSpPr txBox="1">
            <a:spLocks/>
          </p:cNvSpPr>
          <p:nvPr userDrawn="1"/>
        </p:nvSpPr>
        <p:spPr>
          <a:xfrm>
            <a:off x="0" y="3032"/>
            <a:ext cx="9907200" cy="827999"/>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219375" tIns="199013" rIns="199013" bIns="79606"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106" b="1" spc="166" dirty="0">
              <a:solidFill>
                <a:schemeClr val="bg1"/>
              </a:solidFill>
              <a:latin typeface="Meiryo" panose="020B0604030504040204" pitchFamily="34" charset="-128"/>
              <a:ea typeface="Meiryo" panose="020B0604030504040204" pitchFamily="34" charset="-128"/>
            </a:endParaRPr>
          </a:p>
        </p:txBody>
      </p:sp>
      <p:sp>
        <p:nvSpPr>
          <p:cNvPr id="7" name="テキスト プレースホルダー 6">
            <a:extLst>
              <a:ext uri="{FF2B5EF4-FFF2-40B4-BE49-F238E27FC236}">
                <a16:creationId xmlns:a16="http://schemas.microsoft.com/office/drawing/2014/main" id="{128C7BBE-DA91-2546-9948-0ECF38C7D752}"/>
              </a:ext>
            </a:extLst>
          </p:cNvPr>
          <p:cNvSpPr txBox="1">
            <a:spLocks/>
          </p:cNvSpPr>
          <p:nvPr userDrawn="1"/>
        </p:nvSpPr>
        <p:spPr>
          <a:xfrm>
            <a:off x="6019802" y="5"/>
            <a:ext cx="3896710" cy="827999"/>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2146971 w 9907200"/>
              <a:gd name="connsiteY0" fmla="*/ 82296 h 827999"/>
              <a:gd name="connsiteX1" fmla="*/ 9907200 w 9907200"/>
              <a:gd name="connsiteY1" fmla="*/ 0 h 827999"/>
              <a:gd name="connsiteX2" fmla="*/ 9907200 w 9907200"/>
              <a:gd name="connsiteY2" fmla="*/ 827999 h 827999"/>
              <a:gd name="connsiteX3" fmla="*/ 0 w 9907200"/>
              <a:gd name="connsiteY3" fmla="*/ 827999 h 827999"/>
              <a:gd name="connsiteX4" fmla="*/ 2146971 w 9907200"/>
              <a:gd name="connsiteY4" fmla="*/ 82296 h 827999"/>
              <a:gd name="connsiteX0" fmla="*/ 2100475 w 9907200"/>
              <a:gd name="connsiteY0" fmla="*/ 4572 h 827999"/>
              <a:gd name="connsiteX1" fmla="*/ 9907200 w 9907200"/>
              <a:gd name="connsiteY1" fmla="*/ 0 h 827999"/>
              <a:gd name="connsiteX2" fmla="*/ 9907200 w 9907200"/>
              <a:gd name="connsiteY2" fmla="*/ 827999 h 827999"/>
              <a:gd name="connsiteX3" fmla="*/ 0 w 9907200"/>
              <a:gd name="connsiteY3" fmla="*/ 827999 h 827999"/>
              <a:gd name="connsiteX4" fmla="*/ 2100475 w 9907200"/>
              <a:gd name="connsiteY4" fmla="*/ 4572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7200" h="827999">
                <a:moveTo>
                  <a:pt x="2100475" y="4572"/>
                </a:moveTo>
                <a:lnTo>
                  <a:pt x="9907200" y="0"/>
                </a:lnTo>
                <a:lnTo>
                  <a:pt x="9907200" y="827999"/>
                </a:lnTo>
                <a:lnTo>
                  <a:pt x="0" y="827999"/>
                </a:lnTo>
                <a:lnTo>
                  <a:pt x="2100475" y="4572"/>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219375" tIns="199013" rIns="199013" bIns="79606"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106" b="1" spc="166" dirty="0">
              <a:solidFill>
                <a:schemeClr val="bg1"/>
              </a:solidFill>
              <a:latin typeface="Meiryo" panose="020B0604030504040204" pitchFamily="34" charset="-128"/>
              <a:ea typeface="Meiryo" panose="020B0604030504040204" pitchFamily="34" charset="-128"/>
            </a:endParaRPr>
          </a:p>
        </p:txBody>
      </p:sp>
      <p:sp>
        <p:nvSpPr>
          <p:cNvPr id="8" name="Title 1">
            <a:extLst>
              <a:ext uri="{FF2B5EF4-FFF2-40B4-BE49-F238E27FC236}">
                <a16:creationId xmlns:a16="http://schemas.microsoft.com/office/drawing/2014/main" id="{24636362-6DC1-7D45-87A6-A2F4247CD968}"/>
              </a:ext>
            </a:extLst>
          </p:cNvPr>
          <p:cNvSpPr>
            <a:spLocks noGrp="1"/>
          </p:cNvSpPr>
          <p:nvPr>
            <p:ph type="title"/>
          </p:nvPr>
        </p:nvSpPr>
        <p:spPr>
          <a:xfrm>
            <a:off x="0" y="-1"/>
            <a:ext cx="9906000" cy="827999"/>
          </a:xfrm>
        </p:spPr>
        <p:txBody>
          <a:bodyPr/>
          <a:lstStyle/>
          <a:p>
            <a:r>
              <a:rPr lang="ja-JP" altLang="en-US"/>
              <a:t>マスター タイトルの書式設定</a:t>
            </a:r>
            <a:endParaRPr lang="en-US" dirty="0"/>
          </a:p>
        </p:txBody>
      </p:sp>
      <p:sp>
        <p:nvSpPr>
          <p:cNvPr id="10" name="Slide Number Placeholder 5">
            <a:extLst>
              <a:ext uri="{FF2B5EF4-FFF2-40B4-BE49-F238E27FC236}">
                <a16:creationId xmlns:a16="http://schemas.microsoft.com/office/drawing/2014/main" id="{45C1C095-3D5F-3846-A68B-623E5D5B3BA2}"/>
              </a:ext>
            </a:extLst>
          </p:cNvPr>
          <p:cNvSpPr>
            <a:spLocks noGrp="1"/>
          </p:cNvSpPr>
          <p:nvPr>
            <p:ph type="sldNum" sz="quarter" idx="4"/>
          </p:nvPr>
        </p:nvSpPr>
        <p:spPr>
          <a:xfrm>
            <a:off x="8915315" y="6536163"/>
            <a:ext cx="630513" cy="278421"/>
          </a:xfrm>
          <a:prstGeom prst="rect">
            <a:avLst/>
          </a:prstGeom>
        </p:spPr>
        <p:txBody>
          <a:bodyPr vert="horz" lIns="0" tIns="0" rIns="0" bIns="0" rtlCol="0" anchor="t"/>
          <a:lstStyle>
            <a:lvl1pPr algn="r">
              <a:defRPr sz="792" b="0">
                <a:solidFill>
                  <a:schemeClr val="tx1"/>
                </a:solidFill>
                <a:latin typeface="ＭＳ ゴシック" panose="020B0609070205080204" pitchFamily="49" charset="-128"/>
                <a:ea typeface="ＭＳ ゴシック" panose="020B0609070205080204" pitchFamily="49" charset="-128"/>
                <a:cs typeface="Arial" panose="020B0604020202020204" pitchFamily="34" charset="0"/>
              </a:defRPr>
            </a:lvl1pPr>
          </a:lstStyle>
          <a:p>
            <a:fld id="{48F63A3B-78C7-47BE-AE5E-E10140E04643}" type="slidenum">
              <a:rPr lang="en-US" smtClean="0"/>
              <a:pPr/>
              <a:t>‹#›</a:t>
            </a:fld>
            <a:endParaRPr lang="en-US" dirty="0"/>
          </a:p>
        </p:txBody>
      </p:sp>
      <p:sp>
        <p:nvSpPr>
          <p:cNvPr id="12" name="テキスト プレースホルダー 12">
            <a:extLst>
              <a:ext uri="{FF2B5EF4-FFF2-40B4-BE49-F238E27FC236}">
                <a16:creationId xmlns:a16="http://schemas.microsoft.com/office/drawing/2014/main" id="{E32FF9E2-AACC-F14F-A96C-A0E9FD2730C0}"/>
              </a:ext>
            </a:extLst>
          </p:cNvPr>
          <p:cNvSpPr>
            <a:spLocks noGrp="1"/>
          </p:cNvSpPr>
          <p:nvPr>
            <p:ph type="body" sz="quarter" idx="13"/>
          </p:nvPr>
        </p:nvSpPr>
        <p:spPr>
          <a:xfrm>
            <a:off x="0" y="828002"/>
            <a:ext cx="9907200" cy="412705"/>
          </a:xfr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144000" rIns="360000" bIns="144000" rtlCol="0" anchor="t">
            <a:spAutoFit/>
          </a:bodyPr>
          <a:lstStyle>
            <a:lvl1pPr marL="0" indent="0">
              <a:buNone/>
              <a:defRPr lang="ja-JP" altLang="en-US" sz="792" kern="900" spc="42" smtClean="0">
                <a:solidFill>
                  <a:schemeClr val="tx1"/>
                </a:solidFill>
              </a:defRPr>
            </a:lvl1pPr>
            <a:lvl2pPr>
              <a:defRPr lang="ja-JP" altLang="en-US" sz="1097" smtClean="0">
                <a:solidFill>
                  <a:schemeClr val="tx1"/>
                </a:solidFill>
                <a:latin typeface="+mn-lt"/>
                <a:ea typeface="+mn-ea"/>
              </a:defRPr>
            </a:lvl2pPr>
            <a:lvl3pPr>
              <a:defRPr lang="ja-JP" altLang="en-US" sz="1097" smtClean="0">
                <a:solidFill>
                  <a:schemeClr val="tx1"/>
                </a:solidFill>
                <a:latin typeface="+mn-lt"/>
                <a:ea typeface="+mn-ea"/>
              </a:defRPr>
            </a:lvl3pPr>
            <a:lvl4pPr>
              <a:defRPr lang="ja-JP" altLang="en-US" sz="1097" smtClean="0">
                <a:solidFill>
                  <a:schemeClr val="tx1"/>
                </a:solidFill>
                <a:latin typeface="+mn-lt"/>
                <a:ea typeface="+mn-ea"/>
              </a:defRPr>
            </a:lvl4pPr>
            <a:lvl5pPr>
              <a:defRPr lang="ja-JP" altLang="en-US" sz="1097">
                <a:solidFill>
                  <a:schemeClr val="tx1"/>
                </a:solidFill>
                <a:latin typeface="+mn-lt"/>
                <a:ea typeface="+mn-ea"/>
              </a:defRPr>
            </a:lvl5pPr>
          </a:lstStyle>
          <a:p>
            <a:pPr marL="0" lvl="0" defTabSz="278606">
              <a:spcAft>
                <a:spcPts val="609"/>
              </a:spcAft>
            </a:pPr>
            <a:r>
              <a:rPr kumimoji="1" lang="ja-JP" altLang="en-US"/>
              <a:t>マスター テキストの書式設定</a:t>
            </a:r>
          </a:p>
        </p:txBody>
      </p:sp>
    </p:spTree>
    <p:extLst>
      <p:ext uri="{BB962C8B-B14F-4D97-AF65-F5344CB8AC3E}">
        <p14:creationId xmlns:p14="http://schemas.microsoft.com/office/powerpoint/2010/main" val="62888245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タイトルと縦書きテキスト">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871BA282-E8DF-2C64-7F44-F5E118F9DC39}"/>
              </a:ext>
            </a:extLst>
          </p:cNvPr>
          <p:cNvSpPr>
            <a:spLocks noGrp="1"/>
          </p:cNvSpPr>
          <p:nvPr>
            <p:ph type="title"/>
          </p:nvPr>
        </p:nvSpPr>
        <p:spPr/>
        <p:txBody>
          <a:bodyPr/>
          <a:lstStyle/>
          <a:p>
            <a:r>
              <a:rPr kumimoji="1" lang="ja-JP" altLang="en-US"/>
              <a:t>マスター タイトルの書式設定</a:t>
            </a:r>
          </a:p>
        </p:txBody>
      </p:sp>
      <p:sp>
        <p:nvSpPr>
          <p:cNvPr id="3" name="縦書きテキスト プレースホルダー 2">
            <a:extLst>
              <a:ext uri="{FF2B5EF4-FFF2-40B4-BE49-F238E27FC236}">
                <a16:creationId xmlns:a16="http://schemas.microsoft.com/office/drawing/2014/main" id="{E8437108-6AD1-9FEA-49D8-D5618834FCFB}"/>
              </a:ext>
            </a:extLst>
          </p:cNvPr>
          <p:cNvSpPr>
            <a:spLocks noGrp="1"/>
          </p:cNvSpPr>
          <p:nvPr>
            <p:ph type="body" orient="vert" idx="1"/>
          </p:nvPr>
        </p:nvSpPr>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24E239BB-A172-6592-C962-3A8CDF2827D1}"/>
              </a:ext>
            </a:extLst>
          </p:cNvPr>
          <p:cNvSpPr>
            <a:spLocks noGrp="1"/>
          </p:cNvSpPr>
          <p:nvPr>
            <p:ph type="dt" sz="half" idx="10"/>
          </p:nvPr>
        </p:nvSpPr>
        <p:spPr/>
        <p:txBody>
          <a:bodyPr/>
          <a:lstStyle/>
          <a:p>
            <a:endParaRPr kumimoji="1" lang="ja-JP" altLang="en-US"/>
          </a:p>
        </p:txBody>
      </p:sp>
      <p:sp>
        <p:nvSpPr>
          <p:cNvPr id="5" name="フッター プレースホルダー 4">
            <a:extLst>
              <a:ext uri="{FF2B5EF4-FFF2-40B4-BE49-F238E27FC236}">
                <a16:creationId xmlns:a16="http://schemas.microsoft.com/office/drawing/2014/main" id="{525340CC-8395-FD7E-2FE5-E1B3E857ABCE}"/>
              </a:ext>
            </a:extLst>
          </p:cNvPr>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3136958550"/>
      </p:ext>
    </p:extLst>
  </p:cSld>
  <p:clrMapOvr>
    <a:masterClrMapping/>
  </p:clrMapOvr>
  <p:hf hdr="0" dt="0"/>
</p:sldLayout>
</file>

<file path=ppt/slideLayouts/slideLayout210.xml><?xml version="1.0" encoding="utf-8"?>
<p:sldLayout xmlns:a="http://schemas.openxmlformats.org/drawingml/2006/main" xmlns:r="http://schemas.openxmlformats.org/officeDocument/2006/relationships" xmlns:p="http://schemas.openxmlformats.org/presentationml/2006/main" userDrawn="1">
  <p:cSld name="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1463">
                <a:latin typeface="メイリオ" panose="020B0604030504040204" pitchFamily="50" charset="-128"/>
                <a:ea typeface="メイリオ" panose="020B0604030504040204" pitchFamily="50" charset="-128"/>
              </a:defRPr>
            </a:lvl1pPr>
          </a:lstStyle>
          <a:p>
            <a:r>
              <a:rPr kumimoji="1" lang="ja-JP" altLang="en-US" dirty="0"/>
              <a:t>マスター タイトルの書式設定</a:t>
            </a:r>
          </a:p>
        </p:txBody>
      </p:sp>
      <p:sp>
        <p:nvSpPr>
          <p:cNvPr id="3" name="スライド番号プレースホルダー 5">
            <a:extLst>
              <a:ext uri="{FF2B5EF4-FFF2-40B4-BE49-F238E27FC236}">
                <a16:creationId xmlns:a16="http://schemas.microsoft.com/office/drawing/2014/main" id="{43F7BDBD-C3D8-4EFA-AD2C-AD81AD41E2E1}"/>
              </a:ext>
            </a:extLst>
          </p:cNvPr>
          <p:cNvSpPr>
            <a:spLocks noGrp="1"/>
          </p:cNvSpPr>
          <p:nvPr>
            <p:ph type="sldNum" sz="quarter" idx="4"/>
          </p:nvPr>
        </p:nvSpPr>
        <p:spPr>
          <a:xfrm>
            <a:off x="7099300" y="6356356"/>
            <a:ext cx="2311400" cy="365125"/>
          </a:xfrm>
          <a:prstGeom prst="rect">
            <a:avLst/>
          </a:prstGeom>
        </p:spPr>
        <p:txBody>
          <a:bodyPr vert="horz" lIns="91440" tIns="45720" rIns="91440" bIns="45720" rtlCol="0" anchor="ctr"/>
          <a:lstStyle>
            <a:lvl1pPr algn="r">
              <a:defRPr sz="792" b="0">
                <a:solidFill>
                  <a:schemeClr val="tx1">
                    <a:tint val="75000"/>
                  </a:schemeClr>
                </a:solidFill>
                <a:latin typeface="ＭＳ ゴシック" panose="020B0609070205080204" pitchFamily="49" charset="-128"/>
                <a:ea typeface="ＭＳ ゴシック" panose="020B0609070205080204" pitchFamily="49" charset="-128"/>
              </a:defRPr>
            </a:lvl1pPr>
          </a:lstStyle>
          <a:p>
            <a:fld id="{9E2A29CB-BA86-48A6-80E1-CB8750A963B5}" type="slidenum">
              <a:rPr lang="ja-JP" altLang="en-US" smtClean="0"/>
              <a:pPr/>
              <a:t>‹#›</a:t>
            </a:fld>
            <a:endParaRPr lang="ja-JP" altLang="en-US" dirty="0"/>
          </a:p>
        </p:txBody>
      </p:sp>
    </p:spTree>
    <p:extLst>
      <p:ext uri="{BB962C8B-B14F-4D97-AF65-F5344CB8AC3E}">
        <p14:creationId xmlns:p14="http://schemas.microsoft.com/office/powerpoint/2010/main" val="3315206868"/>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userDrawn="1">
  <p:cSld name="1_ロゴ無し-タイトル">
    <p:spTree>
      <p:nvGrpSpPr>
        <p:cNvPr id="1" name=""/>
        <p:cNvGrpSpPr/>
        <p:nvPr/>
      </p:nvGrpSpPr>
      <p:grpSpPr>
        <a:xfrm>
          <a:off x="0" y="0"/>
          <a:ext cx="0" cy="0"/>
          <a:chOff x="0" y="0"/>
          <a:chExt cx="0" cy="0"/>
        </a:xfrm>
      </p:grpSpPr>
      <p:sp>
        <p:nvSpPr>
          <p:cNvPr id="6" name="テキスト プレースホルダー 6">
            <a:extLst>
              <a:ext uri="{FF2B5EF4-FFF2-40B4-BE49-F238E27FC236}">
                <a16:creationId xmlns:a16="http://schemas.microsoft.com/office/drawing/2014/main" id="{4B66BDE1-5ABE-1A49-831A-CACBD5DC5471}"/>
              </a:ext>
            </a:extLst>
          </p:cNvPr>
          <p:cNvSpPr txBox="1">
            <a:spLocks/>
          </p:cNvSpPr>
          <p:nvPr userDrawn="1"/>
        </p:nvSpPr>
        <p:spPr>
          <a:xfrm>
            <a:off x="0" y="3027"/>
            <a:ext cx="9907200" cy="504000"/>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202500" tIns="183704" rIns="183704" bIns="73482"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013" b="1" spc="153" dirty="0">
              <a:solidFill>
                <a:schemeClr val="bg1"/>
              </a:solidFill>
              <a:latin typeface="Meiryo" panose="020B0604030504040204" pitchFamily="34" charset="-128"/>
              <a:ea typeface="Meiryo" panose="020B0604030504040204" pitchFamily="34" charset="-128"/>
            </a:endParaRPr>
          </a:p>
        </p:txBody>
      </p:sp>
      <p:sp>
        <p:nvSpPr>
          <p:cNvPr id="7" name="テキスト プレースホルダー 6">
            <a:extLst>
              <a:ext uri="{FF2B5EF4-FFF2-40B4-BE49-F238E27FC236}">
                <a16:creationId xmlns:a16="http://schemas.microsoft.com/office/drawing/2014/main" id="{128C7BBE-DA91-2546-9948-0ECF38C7D752}"/>
              </a:ext>
            </a:extLst>
          </p:cNvPr>
          <p:cNvSpPr txBox="1">
            <a:spLocks/>
          </p:cNvSpPr>
          <p:nvPr userDrawn="1"/>
        </p:nvSpPr>
        <p:spPr>
          <a:xfrm>
            <a:off x="6019802" y="0"/>
            <a:ext cx="3896710" cy="504000"/>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2146971 w 9907200"/>
              <a:gd name="connsiteY0" fmla="*/ 82296 h 827999"/>
              <a:gd name="connsiteX1" fmla="*/ 9907200 w 9907200"/>
              <a:gd name="connsiteY1" fmla="*/ 0 h 827999"/>
              <a:gd name="connsiteX2" fmla="*/ 9907200 w 9907200"/>
              <a:gd name="connsiteY2" fmla="*/ 827999 h 827999"/>
              <a:gd name="connsiteX3" fmla="*/ 0 w 9907200"/>
              <a:gd name="connsiteY3" fmla="*/ 827999 h 827999"/>
              <a:gd name="connsiteX4" fmla="*/ 2146971 w 9907200"/>
              <a:gd name="connsiteY4" fmla="*/ 82296 h 827999"/>
              <a:gd name="connsiteX0" fmla="*/ 2100475 w 9907200"/>
              <a:gd name="connsiteY0" fmla="*/ 4572 h 827999"/>
              <a:gd name="connsiteX1" fmla="*/ 9907200 w 9907200"/>
              <a:gd name="connsiteY1" fmla="*/ 0 h 827999"/>
              <a:gd name="connsiteX2" fmla="*/ 9907200 w 9907200"/>
              <a:gd name="connsiteY2" fmla="*/ 827999 h 827999"/>
              <a:gd name="connsiteX3" fmla="*/ 0 w 9907200"/>
              <a:gd name="connsiteY3" fmla="*/ 827999 h 827999"/>
              <a:gd name="connsiteX4" fmla="*/ 2100475 w 9907200"/>
              <a:gd name="connsiteY4" fmla="*/ 4572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7200" h="827999">
                <a:moveTo>
                  <a:pt x="2100475" y="4572"/>
                </a:moveTo>
                <a:lnTo>
                  <a:pt x="9907200" y="0"/>
                </a:lnTo>
                <a:lnTo>
                  <a:pt x="9907200" y="827999"/>
                </a:lnTo>
                <a:lnTo>
                  <a:pt x="0" y="827999"/>
                </a:lnTo>
                <a:lnTo>
                  <a:pt x="2100475" y="4572"/>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202500" tIns="183704" rIns="183704" bIns="73482"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021" b="1" spc="153" dirty="0">
              <a:solidFill>
                <a:schemeClr val="bg1"/>
              </a:solidFill>
              <a:latin typeface="Meiryo" panose="020B0604030504040204" pitchFamily="34" charset="-128"/>
              <a:ea typeface="Meiryo" panose="020B0604030504040204" pitchFamily="34" charset="-128"/>
            </a:endParaRPr>
          </a:p>
        </p:txBody>
      </p:sp>
      <p:sp>
        <p:nvSpPr>
          <p:cNvPr id="8" name="Title 1">
            <a:extLst>
              <a:ext uri="{FF2B5EF4-FFF2-40B4-BE49-F238E27FC236}">
                <a16:creationId xmlns:a16="http://schemas.microsoft.com/office/drawing/2014/main" id="{24636362-6DC1-7D45-87A6-A2F4247CD968}"/>
              </a:ext>
            </a:extLst>
          </p:cNvPr>
          <p:cNvSpPr>
            <a:spLocks noGrp="1"/>
          </p:cNvSpPr>
          <p:nvPr>
            <p:ph type="title"/>
          </p:nvPr>
        </p:nvSpPr>
        <p:spPr>
          <a:xfrm>
            <a:off x="0" y="-1"/>
            <a:ext cx="9906000" cy="576000"/>
          </a:xfrm>
        </p:spPr>
        <p:txBody>
          <a:bodyPr lIns="432000"/>
          <a:lstStyle>
            <a:lvl1pPr algn="l">
              <a:defRPr sz="1013">
                <a:solidFill>
                  <a:schemeClr val="bg1"/>
                </a:solidFill>
              </a:defRPr>
            </a:lvl1pPr>
          </a:lstStyle>
          <a:p>
            <a:r>
              <a:rPr lang="ja-JP" altLang="en-US" dirty="0"/>
              <a:t>マスター タイトルの書式設定</a:t>
            </a:r>
            <a:endParaRPr lang="en-US" dirty="0"/>
          </a:p>
        </p:txBody>
      </p:sp>
      <p:sp>
        <p:nvSpPr>
          <p:cNvPr id="11" name="Slide Number Placeholder 5">
            <a:extLst>
              <a:ext uri="{FF2B5EF4-FFF2-40B4-BE49-F238E27FC236}">
                <a16:creationId xmlns:a16="http://schemas.microsoft.com/office/drawing/2014/main" id="{45C1C095-3D5F-3846-A68B-623E5D5B3BA2}"/>
              </a:ext>
            </a:extLst>
          </p:cNvPr>
          <p:cNvSpPr>
            <a:spLocks noGrp="1"/>
          </p:cNvSpPr>
          <p:nvPr>
            <p:ph type="sldNum" sz="quarter" idx="4"/>
          </p:nvPr>
        </p:nvSpPr>
        <p:spPr>
          <a:xfrm>
            <a:off x="9275488" y="6579585"/>
            <a:ext cx="630513" cy="278421"/>
          </a:xfrm>
          <a:prstGeom prst="rect">
            <a:avLst/>
          </a:prstGeom>
        </p:spPr>
        <p:txBody>
          <a:bodyPr vert="horz" lIns="72000" tIns="72000" rIns="72000" bIns="72000" rtlCol="0" anchor="ctr" anchorCtr="0"/>
          <a:lstStyle>
            <a:lvl1pPr algn="r">
              <a:defRPr sz="675" b="1">
                <a:solidFill>
                  <a:schemeClr val="tx1"/>
                </a:solidFill>
                <a:latin typeface="Verdana" panose="020B0604030504040204" pitchFamily="34" charset="0"/>
                <a:cs typeface="Verdana" panose="020B0604030504040204" pitchFamily="34" charset="0"/>
              </a:defRPr>
            </a:lvl1pPr>
          </a:lstStyle>
          <a:p>
            <a:fld id="{48F63A3B-78C7-47BE-AE5E-E10140E04643}" type="slidenum">
              <a:rPr lang="en-US" smtClean="0">
                <a:ea typeface="Verdana" panose="020B0604030504040204" pitchFamily="34" charset="0"/>
              </a:rPr>
              <a:pPr/>
              <a:t>‹#›</a:t>
            </a:fld>
            <a:endParaRPr lang="en-US" dirty="0">
              <a:ea typeface="Verdana" panose="020B0604030504040204" pitchFamily="34" charset="0"/>
            </a:endParaRPr>
          </a:p>
        </p:txBody>
      </p:sp>
    </p:spTree>
    <p:extLst>
      <p:ext uri="{BB962C8B-B14F-4D97-AF65-F5344CB8AC3E}">
        <p14:creationId xmlns:p14="http://schemas.microsoft.com/office/powerpoint/2010/main" val="3301627726"/>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縦書きタイトル 1">
            <a:extLst>
              <a:ext uri="{FF2B5EF4-FFF2-40B4-BE49-F238E27FC236}">
                <a16:creationId xmlns:a16="http://schemas.microsoft.com/office/drawing/2014/main" id="{E2417EF4-EC56-D978-00A0-F4AFA9117ABF}"/>
              </a:ext>
            </a:extLst>
          </p:cNvPr>
          <p:cNvSpPr>
            <a:spLocks noGrp="1"/>
          </p:cNvSpPr>
          <p:nvPr>
            <p:ph type="title" orient="vert"/>
          </p:nvPr>
        </p:nvSpPr>
        <p:spPr>
          <a:xfrm>
            <a:off x="7088981" y="365125"/>
            <a:ext cx="2135981" cy="5811838"/>
          </a:xfrm>
        </p:spPr>
        <p:txBody>
          <a:bodyPr vert="eaVert"/>
          <a:lstStyle/>
          <a:p>
            <a:r>
              <a:rPr kumimoji="1" lang="ja-JP" altLang="en-US"/>
              <a:t>マスター タイトルの書式設定</a:t>
            </a:r>
          </a:p>
        </p:txBody>
      </p:sp>
      <p:sp>
        <p:nvSpPr>
          <p:cNvPr id="3" name="縦書きテキスト プレースホルダー 2">
            <a:extLst>
              <a:ext uri="{FF2B5EF4-FFF2-40B4-BE49-F238E27FC236}">
                <a16:creationId xmlns:a16="http://schemas.microsoft.com/office/drawing/2014/main" id="{9B604AD1-CFF0-CD80-C131-8C92831FF1A0}"/>
              </a:ext>
            </a:extLst>
          </p:cNvPr>
          <p:cNvSpPr>
            <a:spLocks noGrp="1"/>
          </p:cNvSpPr>
          <p:nvPr>
            <p:ph type="body" orient="vert" idx="1"/>
          </p:nvPr>
        </p:nvSpPr>
        <p:spPr>
          <a:xfrm>
            <a:off x="681037" y="365125"/>
            <a:ext cx="6284119" cy="5811838"/>
          </a:xfrm>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88CD08E4-F211-C60D-8648-ACAA1ED85A35}"/>
              </a:ext>
            </a:extLst>
          </p:cNvPr>
          <p:cNvSpPr>
            <a:spLocks noGrp="1"/>
          </p:cNvSpPr>
          <p:nvPr>
            <p:ph type="dt" sz="half" idx="10"/>
          </p:nvPr>
        </p:nvSpPr>
        <p:spPr/>
        <p:txBody>
          <a:bodyPr/>
          <a:lstStyle/>
          <a:p>
            <a:endParaRPr kumimoji="1" lang="ja-JP" altLang="en-US"/>
          </a:p>
        </p:txBody>
      </p:sp>
      <p:sp>
        <p:nvSpPr>
          <p:cNvPr id="5" name="フッター プレースホルダー 4">
            <a:extLst>
              <a:ext uri="{FF2B5EF4-FFF2-40B4-BE49-F238E27FC236}">
                <a16:creationId xmlns:a16="http://schemas.microsoft.com/office/drawing/2014/main" id="{D00E0308-CE21-DA7B-A816-05D08AD4B0B3}"/>
              </a:ext>
            </a:extLst>
          </p:cNvPr>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3206055390"/>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2400">
                <a:latin typeface="メイリオ" panose="020B0604030504040204" pitchFamily="50" charset="-128"/>
                <a:ea typeface="メイリオ" panose="020B0604030504040204" pitchFamily="50" charset="-128"/>
              </a:defRPr>
            </a:lvl1pPr>
          </a:lstStyle>
          <a:p>
            <a:r>
              <a:rPr kumimoji="1" lang="ja-JP" altLang="en-US"/>
              <a:t>マスター タイトルの書式設定</a:t>
            </a:r>
          </a:p>
        </p:txBody>
      </p:sp>
    </p:spTree>
    <p:extLst>
      <p:ext uri="{BB962C8B-B14F-4D97-AF65-F5344CB8AC3E}">
        <p14:creationId xmlns:p14="http://schemas.microsoft.com/office/powerpoint/2010/main" val="3774562244"/>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標準スライド">
    <p:spTree>
      <p:nvGrpSpPr>
        <p:cNvPr id="1" name=""/>
        <p:cNvGrpSpPr/>
        <p:nvPr/>
      </p:nvGrpSpPr>
      <p:grpSpPr>
        <a:xfrm>
          <a:off x="0" y="0"/>
          <a:ext cx="0" cy="0"/>
          <a:chOff x="0" y="0"/>
          <a:chExt cx="0" cy="0"/>
        </a:xfrm>
      </p:grpSpPr>
      <p:sp>
        <p:nvSpPr>
          <p:cNvPr id="3" name="日付プレースホルダー 2"/>
          <p:cNvSpPr>
            <a:spLocks noGrp="1"/>
          </p:cNvSpPr>
          <p:nvPr>
            <p:ph type="dt" sz="half" idx="10"/>
          </p:nvPr>
        </p:nvSpPr>
        <p:spPr>
          <a:xfrm>
            <a:off x="495299" y="6356511"/>
            <a:ext cx="2311400" cy="365125"/>
          </a:xfrm>
          <a:prstGeom prst="rect">
            <a:avLst/>
          </a:prstGeom>
        </p:spPr>
        <p:txBody>
          <a:bodyPr/>
          <a:lstStyle/>
          <a:p>
            <a:endParaRPr kumimoji="1" lang="ja-JP" altLang="en-US"/>
          </a:p>
        </p:txBody>
      </p:sp>
      <p:sp>
        <p:nvSpPr>
          <p:cNvPr id="4" name="フッター プレースホルダー 3"/>
          <p:cNvSpPr>
            <a:spLocks noGrp="1"/>
          </p:cNvSpPr>
          <p:nvPr>
            <p:ph type="ftr" sz="quarter" idx="11"/>
          </p:nvPr>
        </p:nvSpPr>
        <p:spPr>
          <a:xfrm>
            <a:off x="3384592" y="6356511"/>
            <a:ext cx="3136900" cy="365125"/>
          </a:xfrm>
          <a:prstGeom prst="rect">
            <a:avLst/>
          </a:prstGeom>
        </p:spPr>
        <p:txBody>
          <a:bodyPr/>
          <a:lstStyle/>
          <a:p>
            <a:endParaRPr kumimoji="1" lang="ja-JP" altLang="en-US"/>
          </a:p>
        </p:txBody>
      </p:sp>
      <p:sp>
        <p:nvSpPr>
          <p:cNvPr id="6" name="タイトル 1"/>
          <p:cNvSpPr>
            <a:spLocks noGrp="1"/>
          </p:cNvSpPr>
          <p:nvPr>
            <p:ph type="title"/>
          </p:nvPr>
        </p:nvSpPr>
        <p:spPr>
          <a:xfrm>
            <a:off x="-15741" y="61173"/>
            <a:ext cx="9932438" cy="369332"/>
          </a:xfrm>
        </p:spPr>
        <p:txBody>
          <a:bodyPr wrap="square">
            <a:spAutoFit/>
          </a:bodyPr>
          <a:lstStyle>
            <a:lvl1pPr algn="ctr">
              <a:defRPr lang="ja-JP" altLang="en-US" sz="1800" b="1">
                <a:latin typeface="Meiryo UI" panose="020B0604030504040204" pitchFamily="50" charset="-128"/>
                <a:ea typeface="Meiryo UI" panose="020B0604030504040204" pitchFamily="50" charset="-128"/>
                <a:cs typeface="Meiryo UI" panose="020B0604030504040204" pitchFamily="50" charset="-128"/>
              </a:defRPr>
            </a:lvl1pPr>
          </a:lstStyle>
          <a:p>
            <a:pPr marL="0" lvl="0" algn="l"/>
            <a:r>
              <a:rPr kumimoji="1" lang="ja-JP" altLang="en-US"/>
              <a:t>マスター タイトルの書式設定</a:t>
            </a:r>
          </a:p>
        </p:txBody>
      </p:sp>
      <p:sp>
        <p:nvSpPr>
          <p:cNvPr id="8" name="テキスト プレースホルダー 9"/>
          <p:cNvSpPr>
            <a:spLocks noGrp="1"/>
          </p:cNvSpPr>
          <p:nvPr>
            <p:ph type="body" sz="quarter" idx="13" hasCustomPrompt="1"/>
          </p:nvPr>
        </p:nvSpPr>
        <p:spPr>
          <a:xfrm>
            <a:off x="200794" y="6309321"/>
            <a:ext cx="9396722" cy="121252"/>
          </a:xfrm>
          <a:noFill/>
        </p:spPr>
        <p:txBody>
          <a:bodyPr wrap="square" lIns="0" tIns="0" rIns="0" bIns="0">
            <a:spAutoFit/>
          </a:bodyPr>
          <a:lstStyle>
            <a:lvl1pPr marL="0" indent="0">
              <a:spcBef>
                <a:spcPts val="0"/>
              </a:spcBef>
              <a:spcAft>
                <a:spcPts val="0"/>
              </a:spcAft>
              <a:buNone/>
              <a:defRPr sz="788">
                <a:latin typeface="ＭＳ Ｐゴシック" panose="020B0600070205080204" pitchFamily="50" charset="-128"/>
                <a:ea typeface="ＭＳ Ｐゴシック" panose="020B0600070205080204" pitchFamily="50" charset="-128"/>
                <a:cs typeface="ＭＳ Ｐゴシック" panose="020B0600070205080204" pitchFamily="50" charset="-128"/>
              </a:defRPr>
            </a:lvl1pPr>
          </a:lstStyle>
          <a:p>
            <a:pPr lvl="0"/>
            <a:r>
              <a:rPr kumimoji="1" lang="ja-JP" altLang="en-US"/>
              <a:t>（資料）●●</a:t>
            </a:r>
          </a:p>
        </p:txBody>
      </p:sp>
      <p:sp>
        <p:nvSpPr>
          <p:cNvPr id="9" name="テキスト プレースホルダー 9"/>
          <p:cNvSpPr>
            <a:spLocks noGrp="1"/>
          </p:cNvSpPr>
          <p:nvPr>
            <p:ph type="body" sz="quarter" idx="14" hasCustomPrompt="1"/>
          </p:nvPr>
        </p:nvSpPr>
        <p:spPr>
          <a:xfrm>
            <a:off x="200792" y="3104971"/>
            <a:ext cx="1125308" cy="230832"/>
          </a:xfrm>
          <a:noFill/>
        </p:spPr>
        <p:txBody>
          <a:bodyPr wrap="none" lIns="0" tIns="0" rIns="0" bIns="0">
            <a:spAutoFit/>
          </a:bodyPr>
          <a:lstStyle>
            <a:lvl1pPr marL="0" indent="0">
              <a:spcBef>
                <a:spcPts val="0"/>
              </a:spcBef>
              <a:spcAft>
                <a:spcPts val="0"/>
              </a:spcAft>
              <a:buNone/>
              <a:defRPr sz="1500">
                <a:latin typeface="ＭＳ Ｐゴシック" panose="020B0600070205080204" pitchFamily="50" charset="-128"/>
                <a:ea typeface="ＭＳ Ｐゴシック" panose="020B0600070205080204" pitchFamily="50" charset="-128"/>
                <a:cs typeface="ＭＳ Ｐゴシック" panose="020B0600070205080204" pitchFamily="50" charset="-128"/>
              </a:defRPr>
            </a:lvl1pPr>
          </a:lstStyle>
          <a:p>
            <a:pPr lvl="0"/>
            <a:r>
              <a:rPr kumimoji="1" lang="ja-JP" altLang="en-US"/>
              <a:t>説明文（</a:t>
            </a:r>
            <a:r>
              <a:rPr kumimoji="1" lang="en-US" altLang="ja-JP"/>
              <a:t>20pt</a:t>
            </a:r>
            <a:r>
              <a:rPr kumimoji="1" lang="ja-JP" altLang="en-US"/>
              <a:t>）</a:t>
            </a:r>
          </a:p>
        </p:txBody>
      </p:sp>
      <p:sp>
        <p:nvSpPr>
          <p:cNvPr id="10" name="テキスト プレースホルダー 9"/>
          <p:cNvSpPr>
            <a:spLocks noGrp="1"/>
          </p:cNvSpPr>
          <p:nvPr>
            <p:ph type="body" sz="quarter" idx="15" hasCustomPrompt="1"/>
          </p:nvPr>
        </p:nvSpPr>
        <p:spPr>
          <a:xfrm>
            <a:off x="200477" y="3769300"/>
            <a:ext cx="788677" cy="161583"/>
          </a:xfrm>
          <a:noFill/>
        </p:spPr>
        <p:txBody>
          <a:bodyPr wrap="none" lIns="0" tIns="0" rIns="0" bIns="0">
            <a:spAutoFit/>
          </a:bodyPr>
          <a:lstStyle>
            <a:lvl1pPr marL="0" indent="0">
              <a:spcBef>
                <a:spcPts val="0"/>
              </a:spcBef>
              <a:spcAft>
                <a:spcPts val="0"/>
              </a:spcAft>
              <a:buNone/>
              <a:defRPr sz="1050">
                <a:latin typeface="ＭＳ Ｐゴシック" panose="020B0600070205080204" pitchFamily="50" charset="-128"/>
                <a:ea typeface="ＭＳ Ｐゴシック" panose="020B0600070205080204" pitchFamily="50" charset="-128"/>
                <a:cs typeface="ＭＳ Ｐゴシック" panose="020B0600070205080204" pitchFamily="50" charset="-128"/>
              </a:defRPr>
            </a:lvl1pPr>
          </a:lstStyle>
          <a:p>
            <a:pPr lvl="0"/>
            <a:r>
              <a:rPr kumimoji="1" lang="ja-JP" altLang="en-US"/>
              <a:t>説明文（</a:t>
            </a:r>
            <a:r>
              <a:rPr kumimoji="1" lang="en-US" altLang="ja-JP"/>
              <a:t>14pt</a:t>
            </a:r>
            <a:r>
              <a:rPr kumimoji="1" lang="ja-JP" altLang="en-US"/>
              <a:t>）</a:t>
            </a:r>
          </a:p>
        </p:txBody>
      </p:sp>
      <p:sp>
        <p:nvSpPr>
          <p:cNvPr id="11" name="テキスト プレースホルダー 9"/>
          <p:cNvSpPr>
            <a:spLocks noGrp="1"/>
          </p:cNvSpPr>
          <p:nvPr>
            <p:ph type="body" sz="quarter" idx="16" hasCustomPrompt="1"/>
          </p:nvPr>
        </p:nvSpPr>
        <p:spPr>
          <a:xfrm>
            <a:off x="200476" y="4365105"/>
            <a:ext cx="665247" cy="121252"/>
          </a:xfrm>
          <a:noFill/>
        </p:spPr>
        <p:txBody>
          <a:bodyPr wrap="none" lIns="0" tIns="0" rIns="0" bIns="0">
            <a:spAutoFit/>
          </a:bodyPr>
          <a:lstStyle>
            <a:lvl1pPr marL="0" indent="0">
              <a:spcBef>
                <a:spcPts val="0"/>
              </a:spcBef>
              <a:spcAft>
                <a:spcPts val="0"/>
              </a:spcAft>
              <a:buNone/>
              <a:defRPr sz="788">
                <a:latin typeface="ＭＳ Ｐゴシック" panose="020B0600070205080204" pitchFamily="50" charset="-128"/>
                <a:ea typeface="ＭＳ Ｐゴシック" panose="020B0600070205080204" pitchFamily="50" charset="-128"/>
                <a:cs typeface="ＭＳ Ｐゴシック" panose="020B0600070205080204" pitchFamily="50" charset="-128"/>
              </a:defRPr>
            </a:lvl1pPr>
          </a:lstStyle>
          <a:p>
            <a:pPr lvl="0"/>
            <a:r>
              <a:rPr kumimoji="1" lang="ja-JP" altLang="en-US"/>
              <a:t>説明文（</a:t>
            </a:r>
            <a:r>
              <a:rPr kumimoji="1" lang="en-US" altLang="ja-JP"/>
              <a:t>10.5pt</a:t>
            </a:r>
            <a:r>
              <a:rPr kumimoji="1" lang="ja-JP" altLang="en-US"/>
              <a:t>）</a:t>
            </a:r>
          </a:p>
        </p:txBody>
      </p:sp>
      <p:sp>
        <p:nvSpPr>
          <p:cNvPr id="12" name="テキスト プレースホルダー 11"/>
          <p:cNvSpPr>
            <a:spLocks noGrp="1"/>
          </p:cNvSpPr>
          <p:nvPr>
            <p:ph type="body" sz="quarter" idx="17"/>
          </p:nvPr>
        </p:nvSpPr>
        <p:spPr>
          <a:xfrm>
            <a:off x="98795" y="561864"/>
            <a:ext cx="9720957" cy="346865"/>
          </a:xfrm>
          <a:noFill/>
          <a:ln w="28575" cmpd="thinThick">
            <a:solidFill>
              <a:schemeClr val="tx1"/>
            </a:solidFill>
            <a:prstDash val="solid"/>
          </a:ln>
        </p:spPr>
        <p:style>
          <a:lnRef idx="2">
            <a:schemeClr val="accent6"/>
          </a:lnRef>
          <a:fillRef idx="1">
            <a:schemeClr val="lt1"/>
          </a:fillRef>
          <a:effectRef idx="0">
            <a:schemeClr val="accent6"/>
          </a:effectRef>
          <a:fontRef idx="minor">
            <a:schemeClr val="dk1"/>
          </a:fontRef>
        </p:style>
        <p:txBody>
          <a:bodyPr lIns="95944" tIns="47974" rIns="95944" bIns="47974" rtlCol="0" anchor="ctr"/>
          <a:lstStyle>
            <a:lvl1pPr>
              <a:defRPr lang="ja-JP" altLang="en-US" sz="1200" dirty="0" smtClean="0">
                <a:solidFill>
                  <a:schemeClr val="dk1"/>
                </a:solidFill>
                <a:latin typeface="Meiryo UI" panose="020B0604030504040204" pitchFamily="50" charset="-128"/>
                <a:ea typeface="Meiryo UI" panose="020B0604030504040204" pitchFamily="50" charset="-128"/>
                <a:cs typeface="+mn-cs"/>
              </a:defRPr>
            </a:lvl1pPr>
          </a:lstStyle>
          <a:p>
            <a:pPr marL="214318" lvl="0" indent="-214318" algn="just" defTabSz="342909">
              <a:spcAft>
                <a:spcPts val="375"/>
              </a:spcAft>
              <a:buFont typeface="ＭＳ Ｐゴシック" panose="020B0600070205080204" pitchFamily="50" charset="-128"/>
              <a:buChar char="○"/>
            </a:pPr>
            <a:r>
              <a:rPr kumimoji="1" lang="ja-JP" altLang="en-US"/>
              <a:t>マスター テキストの書式設定</a:t>
            </a:r>
          </a:p>
        </p:txBody>
      </p:sp>
    </p:spTree>
    <p:extLst>
      <p:ext uri="{BB962C8B-B14F-4D97-AF65-F5344CB8AC3E}">
        <p14:creationId xmlns:p14="http://schemas.microsoft.com/office/powerpoint/2010/main" val="1466286943"/>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1_タイトル スライド">
    <p:spTree>
      <p:nvGrpSpPr>
        <p:cNvPr id="1" name=""/>
        <p:cNvGrpSpPr/>
        <p:nvPr/>
      </p:nvGrpSpPr>
      <p:grpSpPr>
        <a:xfrm>
          <a:off x="0" y="0"/>
          <a:ext cx="0" cy="0"/>
          <a:chOff x="0" y="0"/>
          <a:chExt cx="0" cy="0"/>
        </a:xfrm>
      </p:grpSpPr>
      <p:sp>
        <p:nvSpPr>
          <p:cNvPr id="11" name="タイトル 1"/>
          <p:cNvSpPr>
            <a:spLocks noGrp="1"/>
          </p:cNvSpPr>
          <p:nvPr>
            <p:ph type="ctrTitle" idx="4294967295" hasCustomPrompt="1"/>
          </p:nvPr>
        </p:nvSpPr>
        <p:spPr>
          <a:xfrm>
            <a:off x="13" y="-42190"/>
            <a:ext cx="9906000" cy="461665"/>
          </a:xfrm>
        </p:spPr>
        <p:txBody>
          <a:bodyPr>
            <a:noAutofit/>
          </a:bodyPr>
          <a:lstStyle/>
          <a:p>
            <a:r>
              <a:rPr lang="ja-JP" altLang="en-US" sz="2216"/>
              <a:t>中期工程表　「○○」</a:t>
            </a:r>
            <a:endParaRPr kumimoji="1" lang="ja-JP" altLang="en-US" sz="2216"/>
          </a:p>
        </p:txBody>
      </p:sp>
    </p:spTree>
    <p:extLst>
      <p:ext uri="{BB962C8B-B14F-4D97-AF65-F5344CB8AC3E}">
        <p14:creationId xmlns:p14="http://schemas.microsoft.com/office/powerpoint/2010/main" val="2802385234"/>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2_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 タイトルの書式設定</a:t>
            </a:r>
          </a:p>
        </p:txBody>
      </p:sp>
      <p:sp>
        <p:nvSpPr>
          <p:cNvPr id="3" name="日付プレースホルダ 3"/>
          <p:cNvSpPr>
            <a:spLocks noGrp="1"/>
          </p:cNvSpPr>
          <p:nvPr>
            <p:ph type="dt" sz="half" idx="10"/>
          </p:nvPr>
        </p:nvSpPr>
        <p:spPr>
          <a:xfrm>
            <a:off x="495299" y="6356511"/>
            <a:ext cx="2311400" cy="365125"/>
          </a:xfrm>
          <a:prstGeom prst="rect">
            <a:avLst/>
          </a:prstGeom>
        </p:spPr>
        <p:txBody>
          <a:bodyPr/>
          <a:lstStyle>
            <a:lvl1pPr>
              <a:defRPr/>
            </a:lvl1pPr>
          </a:lstStyle>
          <a:p>
            <a:pPr>
              <a:defRPr/>
            </a:pPr>
            <a:endParaRPr lang="ja-JP" altLang="en-US">
              <a:solidFill>
                <a:prstClr val="black">
                  <a:tint val="75000"/>
                </a:prstClr>
              </a:solidFill>
            </a:endParaRPr>
          </a:p>
        </p:txBody>
      </p:sp>
      <p:sp>
        <p:nvSpPr>
          <p:cNvPr id="4" name="フッター プレースホルダ 4"/>
          <p:cNvSpPr>
            <a:spLocks noGrp="1"/>
          </p:cNvSpPr>
          <p:nvPr>
            <p:ph type="ftr" sz="quarter" idx="11"/>
          </p:nvPr>
        </p:nvSpPr>
        <p:spPr>
          <a:xfrm>
            <a:off x="3384592" y="6356511"/>
            <a:ext cx="3136900" cy="365125"/>
          </a:xfrm>
          <a:prstGeom prst="rect">
            <a:avLst/>
          </a:prstGeom>
        </p:spPr>
        <p:txBody>
          <a:bodyPr/>
          <a:lstStyle>
            <a:lvl1pPr>
              <a:defRPr/>
            </a:lvl1pPr>
          </a:lstStyle>
          <a:p>
            <a:pPr>
              <a:defRPr/>
            </a:pPr>
            <a:endParaRPr lang="ja-JP" altLang="en-US">
              <a:solidFill>
                <a:prstClr val="black">
                  <a:tint val="75000"/>
                </a:prstClr>
              </a:solidFill>
            </a:endParaRPr>
          </a:p>
        </p:txBody>
      </p:sp>
    </p:spTree>
    <p:extLst>
      <p:ext uri="{BB962C8B-B14F-4D97-AF65-F5344CB8AC3E}">
        <p14:creationId xmlns:p14="http://schemas.microsoft.com/office/powerpoint/2010/main" val="2733300183"/>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3_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 タイトルの書式設定</a:t>
            </a:r>
          </a:p>
        </p:txBody>
      </p:sp>
      <p:sp>
        <p:nvSpPr>
          <p:cNvPr id="3" name="日付プレースホルダ 3"/>
          <p:cNvSpPr>
            <a:spLocks noGrp="1"/>
          </p:cNvSpPr>
          <p:nvPr>
            <p:ph type="dt" sz="half" idx="10"/>
          </p:nvPr>
        </p:nvSpPr>
        <p:spPr>
          <a:xfrm>
            <a:off x="495300" y="6356479"/>
            <a:ext cx="2311400" cy="365125"/>
          </a:xfrm>
          <a:prstGeom prst="rect">
            <a:avLst/>
          </a:prstGeom>
        </p:spPr>
        <p:txBody>
          <a:bodyPr/>
          <a:lstStyle>
            <a:lvl1pPr>
              <a:defRPr/>
            </a:lvl1pPr>
          </a:lstStyle>
          <a:p>
            <a:pPr>
              <a:defRPr/>
            </a:pPr>
            <a:endParaRPr lang="ja-JP" altLang="en-US">
              <a:solidFill>
                <a:prstClr val="black">
                  <a:tint val="75000"/>
                </a:prstClr>
              </a:solidFill>
            </a:endParaRPr>
          </a:p>
        </p:txBody>
      </p:sp>
      <p:sp>
        <p:nvSpPr>
          <p:cNvPr id="4" name="フッター プレースホルダ 4"/>
          <p:cNvSpPr>
            <a:spLocks noGrp="1"/>
          </p:cNvSpPr>
          <p:nvPr>
            <p:ph type="ftr" sz="quarter" idx="11"/>
          </p:nvPr>
        </p:nvSpPr>
        <p:spPr>
          <a:xfrm>
            <a:off x="3384550" y="6356479"/>
            <a:ext cx="3136900" cy="365125"/>
          </a:xfrm>
          <a:prstGeom prst="rect">
            <a:avLst/>
          </a:prstGeom>
        </p:spPr>
        <p:txBody>
          <a:bodyPr/>
          <a:lstStyle>
            <a:lvl1pPr>
              <a:defRPr>
                <a:solidFill>
                  <a:schemeClr val="tx1"/>
                </a:solidFill>
              </a:defRPr>
            </a:lvl1pPr>
          </a:lstStyle>
          <a:p>
            <a:pPr>
              <a:defRPr/>
            </a:pPr>
            <a:endParaRPr lang="ja-JP" altLang="en-US"/>
          </a:p>
        </p:txBody>
      </p:sp>
      <p:sp>
        <p:nvSpPr>
          <p:cNvPr id="5" name="スライド番号プレースホルダ 5"/>
          <p:cNvSpPr>
            <a:spLocks noGrp="1"/>
          </p:cNvSpPr>
          <p:nvPr>
            <p:ph type="sldNum" sz="quarter" idx="12"/>
          </p:nvPr>
        </p:nvSpPr>
        <p:spPr>
          <a:xfrm>
            <a:off x="3797300" y="6356479"/>
            <a:ext cx="2311400" cy="365125"/>
          </a:xfrm>
          <a:prstGeom prst="rect">
            <a:avLst/>
          </a:prstGeom>
        </p:spPr>
        <p:txBody>
          <a:bodyPr/>
          <a:lstStyle>
            <a:lvl1pPr>
              <a:defRPr>
                <a:solidFill>
                  <a:schemeClr val="tx1"/>
                </a:solidFill>
              </a:defRPr>
            </a:lvl1pPr>
          </a:lstStyle>
          <a:p>
            <a:pPr>
              <a:defRPr/>
            </a:pPr>
            <a:fld id="{B8937E47-EE80-4FA4-97EF-F81DFB500D88}" type="slidenum">
              <a:rPr lang="ja-JP" altLang="en-US" smtClean="0"/>
              <a:pPr>
                <a:defRPr/>
              </a:pPr>
              <a:t>‹#›</a:t>
            </a:fld>
            <a:endParaRPr lang="ja-JP" altLang="en-US"/>
          </a:p>
        </p:txBody>
      </p:sp>
    </p:spTree>
    <p:extLst>
      <p:ext uri="{BB962C8B-B14F-4D97-AF65-F5344CB8AC3E}">
        <p14:creationId xmlns:p14="http://schemas.microsoft.com/office/powerpoint/2010/main" val="1727193629"/>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2_タイトル スライド">
    <p:spTree>
      <p:nvGrpSpPr>
        <p:cNvPr id="1" name=""/>
        <p:cNvGrpSpPr/>
        <p:nvPr/>
      </p:nvGrpSpPr>
      <p:grpSpPr>
        <a:xfrm>
          <a:off x="0" y="0"/>
          <a:ext cx="0" cy="0"/>
          <a:chOff x="0" y="0"/>
          <a:chExt cx="0" cy="0"/>
        </a:xfrm>
      </p:grpSpPr>
      <p:sp>
        <p:nvSpPr>
          <p:cNvPr id="4" name="日付プレースホルダー 3"/>
          <p:cNvSpPr>
            <a:spLocks noGrp="1"/>
          </p:cNvSpPr>
          <p:nvPr>
            <p:ph type="dt" sz="half" idx="10"/>
          </p:nvPr>
        </p:nvSpPr>
        <p:spPr>
          <a:xfrm>
            <a:off x="-14146" y="6563806"/>
            <a:ext cx="2311400" cy="365125"/>
          </a:xfrm>
          <a:prstGeom prst="rect">
            <a:avLst/>
          </a:prstGeom>
        </p:spPr>
        <p:txBody>
          <a:bodyPr/>
          <a:lstStyle/>
          <a:p>
            <a:pPr>
              <a:defRPr/>
            </a:pPr>
            <a:endParaRPr lang="ja-JP" altLang="en-US">
              <a:solidFill>
                <a:prstClr val="black">
                  <a:tint val="75000"/>
                </a:prstClr>
              </a:solidFill>
            </a:endParaRPr>
          </a:p>
        </p:txBody>
      </p:sp>
      <p:sp>
        <p:nvSpPr>
          <p:cNvPr id="5" name="フッター プレースホルダー 4"/>
          <p:cNvSpPr>
            <a:spLocks noGrp="1"/>
          </p:cNvSpPr>
          <p:nvPr>
            <p:ph type="ftr" sz="quarter" idx="11"/>
          </p:nvPr>
        </p:nvSpPr>
        <p:spPr>
          <a:xfrm>
            <a:off x="3281363" y="6356352"/>
            <a:ext cx="3343275" cy="365125"/>
          </a:xfrm>
          <a:prstGeom prst="rect">
            <a:avLst/>
          </a:prstGeom>
        </p:spPr>
        <p:txBody>
          <a:bodyPr/>
          <a:lstStyle/>
          <a:p>
            <a:pPr>
              <a:defRPr/>
            </a:pPr>
            <a:endParaRPr lang="ja-JP" altLang="en-US">
              <a:solidFill>
                <a:prstClr val="black">
                  <a:tint val="75000"/>
                </a:prstClr>
              </a:solidFill>
            </a:endParaRPr>
          </a:p>
        </p:txBody>
      </p:sp>
    </p:spTree>
    <p:extLst>
      <p:ext uri="{BB962C8B-B14F-4D97-AF65-F5344CB8AC3E}">
        <p14:creationId xmlns:p14="http://schemas.microsoft.com/office/powerpoint/2010/main" val="3807955612"/>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ロゴ無し-タイトル＆コンテンツ">
    <p:spTree>
      <p:nvGrpSpPr>
        <p:cNvPr id="1" name=""/>
        <p:cNvGrpSpPr/>
        <p:nvPr/>
      </p:nvGrpSpPr>
      <p:grpSpPr>
        <a:xfrm>
          <a:off x="0" y="0"/>
          <a:ext cx="0" cy="0"/>
          <a:chOff x="0" y="0"/>
          <a:chExt cx="0" cy="0"/>
        </a:xfrm>
      </p:grpSpPr>
      <p:sp>
        <p:nvSpPr>
          <p:cNvPr id="7" name="テキスト プレースホルダー 6">
            <a:extLst>
              <a:ext uri="{FF2B5EF4-FFF2-40B4-BE49-F238E27FC236}">
                <a16:creationId xmlns:a16="http://schemas.microsoft.com/office/drawing/2014/main" id="{3E570A37-384E-DC43-806F-95BD4EF48678}"/>
              </a:ext>
            </a:extLst>
          </p:cNvPr>
          <p:cNvSpPr txBox="1">
            <a:spLocks/>
          </p:cNvSpPr>
          <p:nvPr userDrawn="1"/>
        </p:nvSpPr>
        <p:spPr>
          <a:xfrm>
            <a:off x="0" y="0"/>
            <a:ext cx="9907200" cy="827999"/>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8" name="テキスト プレースホルダー 6">
            <a:extLst>
              <a:ext uri="{FF2B5EF4-FFF2-40B4-BE49-F238E27FC236}">
                <a16:creationId xmlns:a16="http://schemas.microsoft.com/office/drawing/2014/main" id="{B714221B-43CA-D24B-BCAF-0768E1FC8C9F}"/>
              </a:ext>
            </a:extLst>
          </p:cNvPr>
          <p:cNvSpPr txBox="1">
            <a:spLocks/>
          </p:cNvSpPr>
          <p:nvPr userDrawn="1"/>
        </p:nvSpPr>
        <p:spPr>
          <a:xfrm>
            <a:off x="6019800" y="0"/>
            <a:ext cx="3896710" cy="827999"/>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2146971 w 9907200"/>
              <a:gd name="connsiteY0" fmla="*/ 82296 h 827999"/>
              <a:gd name="connsiteX1" fmla="*/ 9907200 w 9907200"/>
              <a:gd name="connsiteY1" fmla="*/ 0 h 827999"/>
              <a:gd name="connsiteX2" fmla="*/ 9907200 w 9907200"/>
              <a:gd name="connsiteY2" fmla="*/ 827999 h 827999"/>
              <a:gd name="connsiteX3" fmla="*/ 0 w 9907200"/>
              <a:gd name="connsiteY3" fmla="*/ 827999 h 827999"/>
              <a:gd name="connsiteX4" fmla="*/ 2146971 w 9907200"/>
              <a:gd name="connsiteY4" fmla="*/ 82296 h 827999"/>
              <a:gd name="connsiteX0" fmla="*/ 2100475 w 9907200"/>
              <a:gd name="connsiteY0" fmla="*/ 4572 h 827999"/>
              <a:gd name="connsiteX1" fmla="*/ 9907200 w 9907200"/>
              <a:gd name="connsiteY1" fmla="*/ 0 h 827999"/>
              <a:gd name="connsiteX2" fmla="*/ 9907200 w 9907200"/>
              <a:gd name="connsiteY2" fmla="*/ 827999 h 827999"/>
              <a:gd name="connsiteX3" fmla="*/ 0 w 9907200"/>
              <a:gd name="connsiteY3" fmla="*/ 827999 h 827999"/>
              <a:gd name="connsiteX4" fmla="*/ 2100475 w 9907200"/>
              <a:gd name="connsiteY4" fmla="*/ 4572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7200" h="827999">
                <a:moveTo>
                  <a:pt x="2100475" y="4572"/>
                </a:moveTo>
                <a:lnTo>
                  <a:pt x="9907200" y="0"/>
                </a:lnTo>
                <a:lnTo>
                  <a:pt x="9907200" y="827999"/>
                </a:lnTo>
                <a:lnTo>
                  <a:pt x="0" y="827999"/>
                </a:lnTo>
                <a:lnTo>
                  <a:pt x="2100475" y="4572"/>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2" name="Title 1"/>
          <p:cNvSpPr>
            <a:spLocks noGrp="1"/>
          </p:cNvSpPr>
          <p:nvPr>
            <p:ph type="title"/>
          </p:nvPr>
        </p:nvSpPr>
        <p:spPr/>
        <p:txBody>
          <a:bodyPr/>
          <a:lstStyle/>
          <a:p>
            <a:r>
              <a:rPr lang="ja-JP" altLang="en-US"/>
              <a:t>マスター タイトルの書式設定</a:t>
            </a:r>
            <a:endParaRPr lang="en-US"/>
          </a:p>
        </p:txBody>
      </p:sp>
      <p:sp>
        <p:nvSpPr>
          <p:cNvPr id="3" name="Content Placeholder 2"/>
          <p:cNvSpPr>
            <a:spLocks noGrp="1"/>
          </p:cNvSpPr>
          <p:nvPr>
            <p:ph idx="1"/>
          </p:nvPr>
        </p:nvSpPr>
        <p:spPr>
          <a:xfrm>
            <a:off x="360086" y="1879526"/>
            <a:ext cx="9185828" cy="4449838"/>
          </a:xfrm>
        </p:spPr>
        <p:txBody>
          <a:bodyPr>
            <a:normAutofit/>
          </a:bodyPr>
          <a:lstStyle>
            <a:lvl1pPr>
              <a:defRPr sz="1200"/>
            </a:lvl1pPr>
            <a:lvl2pPr>
              <a:defRPr sz="1200"/>
            </a:lvl2pPr>
            <a:lvl3pPr>
              <a:defRPr sz="1200"/>
            </a:lvl3pPr>
            <a:lvl4pPr>
              <a:defRPr sz="1200"/>
            </a:lvl4pPr>
            <a:lvl5pPr>
              <a:defRPr sz="1200"/>
            </a:lvl5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a:p>
        </p:txBody>
      </p:sp>
      <p:sp>
        <p:nvSpPr>
          <p:cNvPr id="4" name="Date Placeholder 3"/>
          <p:cNvSpPr>
            <a:spLocks noGrp="1"/>
          </p:cNvSpPr>
          <p:nvPr>
            <p:ph type="dt" sz="half" idx="10"/>
          </p:nvPr>
        </p:nvSpPr>
        <p:spPr/>
        <p:txBody>
          <a:bodyPr/>
          <a:lstStyle/>
          <a:p>
            <a:endParaRPr lang="en-US"/>
          </a:p>
        </p:txBody>
      </p:sp>
      <p:sp>
        <p:nvSpPr>
          <p:cNvPr id="5" name="Footer Placeholder 4"/>
          <p:cNvSpPr>
            <a:spLocks noGrp="1"/>
          </p:cNvSpPr>
          <p:nvPr>
            <p:ph type="ftr" sz="quarter" idx="11"/>
          </p:nvPr>
        </p:nvSpPr>
        <p:spPr/>
        <p:txBody>
          <a:bodyPr/>
          <a:lstStyle/>
          <a:p>
            <a:endParaRPr lang="en-US"/>
          </a:p>
        </p:txBody>
      </p:sp>
      <p:sp>
        <p:nvSpPr>
          <p:cNvPr id="9" name="Slide Number Placeholder 5">
            <a:extLst>
              <a:ext uri="{FF2B5EF4-FFF2-40B4-BE49-F238E27FC236}">
                <a16:creationId xmlns:a16="http://schemas.microsoft.com/office/drawing/2014/main" id="{48E6ABEB-2A7D-D846-8DE5-D6E43210D2E6}"/>
              </a:ext>
            </a:extLst>
          </p:cNvPr>
          <p:cNvSpPr>
            <a:spLocks noGrp="1"/>
          </p:cNvSpPr>
          <p:nvPr>
            <p:ph type="sldNum" sz="quarter" idx="4"/>
          </p:nvPr>
        </p:nvSpPr>
        <p:spPr>
          <a:xfrm>
            <a:off x="8915314" y="6536158"/>
            <a:ext cx="630513" cy="278421"/>
          </a:xfrm>
          <a:prstGeom prst="rect">
            <a:avLst/>
          </a:prstGeom>
        </p:spPr>
        <p:txBody>
          <a:bodyPr vert="horz" lIns="0" tIns="0" rIns="0" bIns="0" rtlCol="0" anchor="t"/>
          <a:lstStyle>
            <a:lvl1pPr algn="r">
              <a:defRPr sz="1200" b="0">
                <a:solidFill>
                  <a:schemeClr val="tx1"/>
                </a:solidFill>
                <a:latin typeface="Arial" panose="020B0604020202020204" pitchFamily="34" charset="0"/>
                <a:cs typeface="Arial" panose="020B0604020202020204" pitchFamily="34" charset="0"/>
              </a:defRPr>
            </a:lvl1pPr>
          </a:lstStyle>
          <a:p>
            <a:fld id="{48F63A3B-78C7-47BE-AE5E-E10140E04643}" type="slidenum">
              <a:rPr lang="en-US" smtClean="0"/>
              <a:pPr/>
              <a:t>‹#›</a:t>
            </a:fld>
            <a:endParaRPr lang="en-US"/>
          </a:p>
        </p:txBody>
      </p:sp>
      <p:sp>
        <p:nvSpPr>
          <p:cNvPr id="10" name="テキスト プレースホルダー 12">
            <a:extLst>
              <a:ext uri="{FF2B5EF4-FFF2-40B4-BE49-F238E27FC236}">
                <a16:creationId xmlns:a16="http://schemas.microsoft.com/office/drawing/2014/main" id="{2B853A86-3EEA-354D-94D1-2263E9AA6352}"/>
              </a:ext>
            </a:extLst>
          </p:cNvPr>
          <p:cNvSpPr>
            <a:spLocks noGrp="1"/>
          </p:cNvSpPr>
          <p:nvPr>
            <p:ph type="body" sz="quarter" idx="13"/>
          </p:nvPr>
        </p:nvSpPr>
        <p:spPr>
          <a:xfrm>
            <a:off x="0" y="828000"/>
            <a:ext cx="9907200" cy="550884"/>
          </a:xfr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0" tIns="144000" rIns="360000" bIns="144000" rtlCol="0" anchor="t">
            <a:spAutoFit/>
          </a:bodyPr>
          <a:lstStyle>
            <a:lvl1pPr marL="0" indent="0">
              <a:buNone/>
              <a:defRPr lang="ja-JP" altLang="en-US" sz="1300" kern="900" spc="69" smtClean="0">
                <a:solidFill>
                  <a:schemeClr val="tx1"/>
                </a:solidFill>
              </a:defRPr>
            </a:lvl1pPr>
            <a:lvl2pPr>
              <a:defRPr lang="ja-JP" altLang="en-US" sz="1800" smtClean="0">
                <a:solidFill>
                  <a:schemeClr val="tx1"/>
                </a:solidFill>
                <a:latin typeface="+mn-lt"/>
                <a:ea typeface="+mn-ea"/>
              </a:defRPr>
            </a:lvl2pPr>
            <a:lvl3pPr>
              <a:defRPr lang="ja-JP" altLang="en-US" sz="1800" smtClean="0">
                <a:solidFill>
                  <a:schemeClr val="tx1"/>
                </a:solidFill>
                <a:latin typeface="+mn-lt"/>
                <a:ea typeface="+mn-ea"/>
              </a:defRPr>
            </a:lvl3pPr>
            <a:lvl4pPr>
              <a:defRPr lang="ja-JP" altLang="en-US" sz="1800" smtClean="0">
                <a:solidFill>
                  <a:schemeClr val="tx1"/>
                </a:solidFill>
                <a:latin typeface="+mn-lt"/>
                <a:ea typeface="+mn-ea"/>
              </a:defRPr>
            </a:lvl4pPr>
            <a:lvl5pPr>
              <a:defRPr lang="ja-JP" altLang="en-US" sz="1800">
                <a:solidFill>
                  <a:schemeClr val="tx1"/>
                </a:solidFill>
                <a:latin typeface="+mn-lt"/>
                <a:ea typeface="+mn-ea"/>
              </a:defRPr>
            </a:lvl5pPr>
          </a:lstStyle>
          <a:p>
            <a:pPr marL="0" lvl="0" defTabSz="457200">
              <a:spcAft>
                <a:spcPts val="1000"/>
              </a:spcAft>
            </a:pPr>
            <a:r>
              <a:rPr kumimoji="1" lang="ja-JP" altLang="en-US"/>
              <a:t>マスター テキストの書式設定</a:t>
            </a:r>
          </a:p>
        </p:txBody>
      </p:sp>
    </p:spTree>
    <p:extLst>
      <p:ext uri="{BB962C8B-B14F-4D97-AF65-F5344CB8AC3E}">
        <p14:creationId xmlns:p14="http://schemas.microsoft.com/office/powerpoint/2010/main" val="418546464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Title 1"/>
          <p:cNvSpPr>
            <a:spLocks noGrp="1"/>
          </p:cNvSpPr>
          <p:nvPr>
            <p:ph type="title"/>
          </p:nvPr>
        </p:nvSpPr>
        <p:spPr>
          <a:xfrm>
            <a:off x="675879" y="1709740"/>
            <a:ext cx="8543925" cy="2852737"/>
          </a:xfrm>
        </p:spPr>
        <p:txBody>
          <a:bodyPr anchor="b"/>
          <a:lstStyle>
            <a:lvl1pPr>
              <a:defRPr sz="6000"/>
            </a:lvl1pPr>
          </a:lstStyle>
          <a:p>
            <a:r>
              <a:rPr lang="ja-JP" altLang="en-US"/>
              <a:t>マスター タイトルの書式設定</a:t>
            </a:r>
            <a:endParaRPr lang="en-US"/>
          </a:p>
        </p:txBody>
      </p:sp>
      <p:sp>
        <p:nvSpPr>
          <p:cNvPr id="3" name="Text Placeholder 2"/>
          <p:cNvSpPr>
            <a:spLocks noGrp="1"/>
          </p:cNvSpPr>
          <p:nvPr>
            <p:ph type="body" idx="1"/>
          </p:nvPr>
        </p:nvSpPr>
        <p:spPr>
          <a:xfrm>
            <a:off x="675879" y="4589465"/>
            <a:ext cx="8543925"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ja-JP" altLang="en-US"/>
              <a:t>マスター テキストの書式設定</a:t>
            </a:r>
          </a:p>
        </p:txBody>
      </p:sp>
      <p:sp>
        <p:nvSpPr>
          <p:cNvPr id="4" name="Date Placeholder 3"/>
          <p:cNvSpPr>
            <a:spLocks noGrp="1"/>
          </p:cNvSpPr>
          <p:nvPr>
            <p:ph type="dt" sz="half" idx="10"/>
          </p:nvPr>
        </p:nvSpPr>
        <p:spPr/>
        <p:txBody>
          <a:bodyPr/>
          <a:lstStyle/>
          <a:p>
            <a:endParaRPr kumimoji="1" lang="ja-JP" altLang="en-US"/>
          </a:p>
        </p:txBody>
      </p:sp>
      <p:sp>
        <p:nvSpPr>
          <p:cNvPr id="5" name="Footer Placeholder 4"/>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4022773945"/>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ロゴ無し-タイトル">
    <p:spTree>
      <p:nvGrpSpPr>
        <p:cNvPr id="1" name=""/>
        <p:cNvGrpSpPr/>
        <p:nvPr/>
      </p:nvGrpSpPr>
      <p:grpSpPr>
        <a:xfrm>
          <a:off x="0" y="0"/>
          <a:ext cx="0" cy="0"/>
          <a:chOff x="0" y="0"/>
          <a:chExt cx="0" cy="0"/>
        </a:xfrm>
      </p:grpSpPr>
      <p:sp>
        <p:nvSpPr>
          <p:cNvPr id="4" name="Footer Placeholder 3"/>
          <p:cNvSpPr>
            <a:spLocks noGrp="1"/>
          </p:cNvSpPr>
          <p:nvPr>
            <p:ph type="ftr" sz="quarter" idx="11"/>
          </p:nvPr>
        </p:nvSpPr>
        <p:spPr/>
        <p:txBody>
          <a:bodyPr/>
          <a:lstStyle/>
          <a:p>
            <a:endParaRPr lang="en-US"/>
          </a:p>
        </p:txBody>
      </p:sp>
      <p:sp>
        <p:nvSpPr>
          <p:cNvPr id="6" name="テキスト プレースホルダー 6">
            <a:extLst>
              <a:ext uri="{FF2B5EF4-FFF2-40B4-BE49-F238E27FC236}">
                <a16:creationId xmlns:a16="http://schemas.microsoft.com/office/drawing/2014/main" id="{4B66BDE1-5ABE-1A49-831A-CACBD5DC5471}"/>
              </a:ext>
            </a:extLst>
          </p:cNvPr>
          <p:cNvSpPr txBox="1">
            <a:spLocks/>
          </p:cNvSpPr>
          <p:nvPr userDrawn="1"/>
        </p:nvSpPr>
        <p:spPr>
          <a:xfrm>
            <a:off x="0" y="3027"/>
            <a:ext cx="9907200" cy="827999"/>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7" name="テキスト プレースホルダー 6">
            <a:extLst>
              <a:ext uri="{FF2B5EF4-FFF2-40B4-BE49-F238E27FC236}">
                <a16:creationId xmlns:a16="http://schemas.microsoft.com/office/drawing/2014/main" id="{128C7BBE-DA91-2546-9948-0ECF38C7D752}"/>
              </a:ext>
            </a:extLst>
          </p:cNvPr>
          <p:cNvSpPr txBox="1">
            <a:spLocks/>
          </p:cNvSpPr>
          <p:nvPr userDrawn="1"/>
        </p:nvSpPr>
        <p:spPr>
          <a:xfrm>
            <a:off x="6019800" y="0"/>
            <a:ext cx="3896710" cy="827999"/>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2146971 w 9907200"/>
              <a:gd name="connsiteY0" fmla="*/ 82296 h 827999"/>
              <a:gd name="connsiteX1" fmla="*/ 9907200 w 9907200"/>
              <a:gd name="connsiteY1" fmla="*/ 0 h 827999"/>
              <a:gd name="connsiteX2" fmla="*/ 9907200 w 9907200"/>
              <a:gd name="connsiteY2" fmla="*/ 827999 h 827999"/>
              <a:gd name="connsiteX3" fmla="*/ 0 w 9907200"/>
              <a:gd name="connsiteY3" fmla="*/ 827999 h 827999"/>
              <a:gd name="connsiteX4" fmla="*/ 2146971 w 9907200"/>
              <a:gd name="connsiteY4" fmla="*/ 82296 h 827999"/>
              <a:gd name="connsiteX0" fmla="*/ 2100475 w 9907200"/>
              <a:gd name="connsiteY0" fmla="*/ 4572 h 827999"/>
              <a:gd name="connsiteX1" fmla="*/ 9907200 w 9907200"/>
              <a:gd name="connsiteY1" fmla="*/ 0 h 827999"/>
              <a:gd name="connsiteX2" fmla="*/ 9907200 w 9907200"/>
              <a:gd name="connsiteY2" fmla="*/ 827999 h 827999"/>
              <a:gd name="connsiteX3" fmla="*/ 0 w 9907200"/>
              <a:gd name="connsiteY3" fmla="*/ 827999 h 827999"/>
              <a:gd name="connsiteX4" fmla="*/ 2100475 w 9907200"/>
              <a:gd name="connsiteY4" fmla="*/ 4572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7200" h="827999">
                <a:moveTo>
                  <a:pt x="2100475" y="4572"/>
                </a:moveTo>
                <a:lnTo>
                  <a:pt x="9907200" y="0"/>
                </a:lnTo>
                <a:lnTo>
                  <a:pt x="9907200" y="827999"/>
                </a:lnTo>
                <a:lnTo>
                  <a:pt x="0" y="827999"/>
                </a:lnTo>
                <a:lnTo>
                  <a:pt x="2100475" y="4572"/>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8" name="Title 1">
            <a:extLst>
              <a:ext uri="{FF2B5EF4-FFF2-40B4-BE49-F238E27FC236}">
                <a16:creationId xmlns:a16="http://schemas.microsoft.com/office/drawing/2014/main" id="{24636362-6DC1-7D45-87A6-A2F4247CD968}"/>
              </a:ext>
            </a:extLst>
          </p:cNvPr>
          <p:cNvSpPr>
            <a:spLocks noGrp="1"/>
          </p:cNvSpPr>
          <p:nvPr>
            <p:ph type="title"/>
          </p:nvPr>
        </p:nvSpPr>
        <p:spPr>
          <a:xfrm>
            <a:off x="0" y="-1"/>
            <a:ext cx="9906000" cy="827999"/>
          </a:xfrm>
        </p:spPr>
        <p:txBody>
          <a:bodyPr/>
          <a:lstStyle/>
          <a:p>
            <a:r>
              <a:rPr lang="ja-JP" altLang="en-US"/>
              <a:t>マスター タイトルの書式設定</a:t>
            </a:r>
            <a:endParaRPr lang="en-US"/>
          </a:p>
        </p:txBody>
      </p:sp>
      <p:sp>
        <p:nvSpPr>
          <p:cNvPr id="9" name="Date Placeholder 3">
            <a:extLst>
              <a:ext uri="{FF2B5EF4-FFF2-40B4-BE49-F238E27FC236}">
                <a16:creationId xmlns:a16="http://schemas.microsoft.com/office/drawing/2014/main" id="{7A7A2EE5-AF89-5B47-A63C-DED06F0883A2}"/>
              </a:ext>
            </a:extLst>
          </p:cNvPr>
          <p:cNvSpPr>
            <a:spLocks noGrp="1"/>
          </p:cNvSpPr>
          <p:nvPr>
            <p:ph type="dt" sz="half" idx="10"/>
          </p:nvPr>
        </p:nvSpPr>
        <p:spPr>
          <a:xfrm>
            <a:off x="7306040" y="427034"/>
            <a:ext cx="2228850" cy="365125"/>
          </a:xfrm>
        </p:spPr>
        <p:txBody>
          <a:bodyPr/>
          <a:lstStyle/>
          <a:p>
            <a:endParaRPr lang="en-US"/>
          </a:p>
        </p:txBody>
      </p:sp>
      <p:sp>
        <p:nvSpPr>
          <p:cNvPr id="10" name="Slide Number Placeholder 5">
            <a:extLst>
              <a:ext uri="{FF2B5EF4-FFF2-40B4-BE49-F238E27FC236}">
                <a16:creationId xmlns:a16="http://schemas.microsoft.com/office/drawing/2014/main" id="{45C1C095-3D5F-3846-A68B-623E5D5B3BA2}"/>
              </a:ext>
            </a:extLst>
          </p:cNvPr>
          <p:cNvSpPr>
            <a:spLocks noGrp="1"/>
          </p:cNvSpPr>
          <p:nvPr>
            <p:ph type="sldNum" sz="quarter" idx="4"/>
          </p:nvPr>
        </p:nvSpPr>
        <p:spPr>
          <a:xfrm>
            <a:off x="8915314" y="6536158"/>
            <a:ext cx="630513" cy="278421"/>
          </a:xfrm>
          <a:prstGeom prst="rect">
            <a:avLst/>
          </a:prstGeom>
        </p:spPr>
        <p:txBody>
          <a:bodyPr vert="horz" lIns="0" tIns="0" rIns="0" bIns="0" rtlCol="0" anchor="t"/>
          <a:lstStyle>
            <a:lvl1pPr algn="r">
              <a:defRPr sz="1200" b="0">
                <a:solidFill>
                  <a:schemeClr val="tx1"/>
                </a:solidFill>
                <a:latin typeface="Arial" panose="020B0604020202020204" pitchFamily="34" charset="0"/>
                <a:cs typeface="Arial" panose="020B0604020202020204" pitchFamily="34" charset="0"/>
              </a:defRPr>
            </a:lvl1pPr>
          </a:lstStyle>
          <a:p>
            <a:fld id="{48F63A3B-78C7-47BE-AE5E-E10140E04643}" type="slidenum">
              <a:rPr lang="en-US" smtClean="0"/>
              <a:pPr/>
              <a:t>‹#›</a:t>
            </a:fld>
            <a:endParaRPr lang="en-US"/>
          </a:p>
        </p:txBody>
      </p:sp>
      <p:sp>
        <p:nvSpPr>
          <p:cNvPr id="12" name="テキスト プレースホルダー 12">
            <a:extLst>
              <a:ext uri="{FF2B5EF4-FFF2-40B4-BE49-F238E27FC236}">
                <a16:creationId xmlns:a16="http://schemas.microsoft.com/office/drawing/2014/main" id="{E32FF9E2-AACC-F14F-A96C-A0E9FD2730C0}"/>
              </a:ext>
            </a:extLst>
          </p:cNvPr>
          <p:cNvSpPr>
            <a:spLocks noGrp="1"/>
          </p:cNvSpPr>
          <p:nvPr>
            <p:ph type="body" sz="quarter" idx="13"/>
          </p:nvPr>
        </p:nvSpPr>
        <p:spPr>
          <a:xfrm>
            <a:off x="0" y="828000"/>
            <a:ext cx="9907200" cy="535880"/>
          </a:xfr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144000" rIns="360000" bIns="144000" rtlCol="0" anchor="t">
            <a:spAutoFit/>
          </a:bodyPr>
          <a:lstStyle>
            <a:lvl1pPr marL="0" indent="0">
              <a:buNone/>
              <a:defRPr lang="ja-JP" altLang="en-US" sz="1300" kern="900" spc="69" smtClean="0">
                <a:solidFill>
                  <a:schemeClr val="tx1"/>
                </a:solidFill>
              </a:defRPr>
            </a:lvl1pPr>
            <a:lvl2pPr>
              <a:defRPr lang="ja-JP" altLang="en-US" sz="1800" smtClean="0">
                <a:solidFill>
                  <a:schemeClr val="tx1"/>
                </a:solidFill>
                <a:latin typeface="+mn-lt"/>
                <a:ea typeface="+mn-ea"/>
              </a:defRPr>
            </a:lvl2pPr>
            <a:lvl3pPr>
              <a:defRPr lang="ja-JP" altLang="en-US" sz="1800" smtClean="0">
                <a:solidFill>
                  <a:schemeClr val="tx1"/>
                </a:solidFill>
                <a:latin typeface="+mn-lt"/>
                <a:ea typeface="+mn-ea"/>
              </a:defRPr>
            </a:lvl3pPr>
            <a:lvl4pPr>
              <a:defRPr lang="ja-JP" altLang="en-US" sz="1800" smtClean="0">
                <a:solidFill>
                  <a:schemeClr val="tx1"/>
                </a:solidFill>
                <a:latin typeface="+mn-lt"/>
                <a:ea typeface="+mn-ea"/>
              </a:defRPr>
            </a:lvl4pPr>
            <a:lvl5pPr>
              <a:defRPr lang="ja-JP" altLang="en-US" sz="1800">
                <a:solidFill>
                  <a:schemeClr val="tx1"/>
                </a:solidFill>
                <a:latin typeface="+mn-lt"/>
                <a:ea typeface="+mn-ea"/>
              </a:defRPr>
            </a:lvl5pPr>
          </a:lstStyle>
          <a:p>
            <a:pPr marL="0" lvl="0" defTabSz="457200">
              <a:spcAft>
                <a:spcPts val="1000"/>
              </a:spcAft>
            </a:pPr>
            <a:r>
              <a:rPr kumimoji="1" lang="ja-JP" altLang="en-US"/>
              <a:t>マスター テキストの書式設定</a:t>
            </a:r>
          </a:p>
        </p:txBody>
      </p:sp>
    </p:spTree>
    <p:extLst>
      <p:ext uri="{BB962C8B-B14F-4D97-AF65-F5344CB8AC3E}">
        <p14:creationId xmlns:p14="http://schemas.microsoft.com/office/powerpoint/2010/main" val="3223741434"/>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ロゴ無し-白紙">
    <p:spTree>
      <p:nvGrpSpPr>
        <p:cNvPr id="1" name=""/>
        <p:cNvGrpSpPr/>
        <p:nvPr/>
      </p:nvGrpSpPr>
      <p:grpSpPr>
        <a:xfrm>
          <a:off x="0" y="0"/>
          <a:ext cx="0" cy="0"/>
          <a:chOff x="0" y="0"/>
          <a:chExt cx="0" cy="0"/>
        </a:xfrm>
      </p:grpSpPr>
      <p:sp>
        <p:nvSpPr>
          <p:cNvPr id="18" name="Slide Number Placeholder 5">
            <a:extLst>
              <a:ext uri="{FF2B5EF4-FFF2-40B4-BE49-F238E27FC236}">
                <a16:creationId xmlns:a16="http://schemas.microsoft.com/office/drawing/2014/main" id="{45C1C095-3D5F-3846-A68B-623E5D5B3BA2}"/>
              </a:ext>
            </a:extLst>
          </p:cNvPr>
          <p:cNvSpPr>
            <a:spLocks noGrp="1"/>
          </p:cNvSpPr>
          <p:nvPr>
            <p:ph type="sldNum" sz="quarter" idx="4"/>
          </p:nvPr>
        </p:nvSpPr>
        <p:spPr>
          <a:xfrm>
            <a:off x="8915314" y="6536158"/>
            <a:ext cx="630513" cy="278421"/>
          </a:xfrm>
          <a:prstGeom prst="rect">
            <a:avLst/>
          </a:prstGeom>
        </p:spPr>
        <p:txBody>
          <a:bodyPr vert="horz" lIns="0" tIns="0" rIns="0" bIns="0" rtlCol="0" anchor="t"/>
          <a:lstStyle>
            <a:lvl1pPr algn="r">
              <a:defRPr sz="1200" b="0">
                <a:solidFill>
                  <a:schemeClr val="tx1"/>
                </a:solidFill>
                <a:latin typeface="Arial" panose="020B0604020202020204" pitchFamily="34" charset="0"/>
                <a:cs typeface="Arial" panose="020B0604020202020204" pitchFamily="34" charset="0"/>
              </a:defRPr>
            </a:lvl1pPr>
          </a:lstStyle>
          <a:p>
            <a:fld id="{48F63A3B-78C7-47BE-AE5E-E10140E04643}" type="slidenum">
              <a:rPr lang="en-US" smtClean="0"/>
              <a:pPr/>
              <a:t>‹#›</a:t>
            </a:fld>
            <a:endParaRPr lang="en-US"/>
          </a:p>
        </p:txBody>
      </p:sp>
    </p:spTree>
    <p:extLst>
      <p:ext uri="{BB962C8B-B14F-4D97-AF65-F5344CB8AC3E}">
        <p14:creationId xmlns:p14="http://schemas.microsoft.com/office/powerpoint/2010/main" val="209900953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ロゴ有-タイトル＆コンテンツ">
    <p:spTree>
      <p:nvGrpSpPr>
        <p:cNvPr id="1" name=""/>
        <p:cNvGrpSpPr/>
        <p:nvPr/>
      </p:nvGrpSpPr>
      <p:grpSpPr>
        <a:xfrm>
          <a:off x="0" y="0"/>
          <a:ext cx="0" cy="0"/>
          <a:chOff x="0" y="0"/>
          <a:chExt cx="0" cy="0"/>
        </a:xfrm>
      </p:grpSpPr>
      <p:sp>
        <p:nvSpPr>
          <p:cNvPr id="3" name="Content Placeholder 2"/>
          <p:cNvSpPr>
            <a:spLocks noGrp="1"/>
          </p:cNvSpPr>
          <p:nvPr>
            <p:ph idx="1"/>
          </p:nvPr>
        </p:nvSpPr>
        <p:spPr>
          <a:xfrm>
            <a:off x="360086" y="1879526"/>
            <a:ext cx="9185828" cy="4449838"/>
          </a:xfrm>
        </p:spPr>
        <p:txBody>
          <a:bodyPr>
            <a:normAutofit/>
          </a:bodyPr>
          <a:lstStyle>
            <a:lvl1pPr>
              <a:defRPr sz="1200"/>
            </a:lvl1pPr>
            <a:lvl2pPr>
              <a:defRPr sz="1200"/>
            </a:lvl2pPr>
            <a:lvl3pPr>
              <a:defRPr sz="1200"/>
            </a:lvl3pPr>
            <a:lvl4pPr>
              <a:defRPr sz="1200"/>
            </a:lvl4pPr>
            <a:lvl5pPr>
              <a:defRPr sz="1200"/>
            </a:lvl5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a:p>
        </p:txBody>
      </p:sp>
      <p:sp>
        <p:nvSpPr>
          <p:cNvPr id="5" name="Footer Placeholder 4"/>
          <p:cNvSpPr>
            <a:spLocks noGrp="1"/>
          </p:cNvSpPr>
          <p:nvPr>
            <p:ph type="ftr" sz="quarter" idx="11"/>
          </p:nvPr>
        </p:nvSpPr>
        <p:spPr/>
        <p:txBody>
          <a:bodyPr/>
          <a:lstStyle/>
          <a:p>
            <a:endParaRPr lang="en-US"/>
          </a:p>
        </p:txBody>
      </p:sp>
      <p:sp>
        <p:nvSpPr>
          <p:cNvPr id="9" name="Slide Number Placeholder 5">
            <a:extLst>
              <a:ext uri="{FF2B5EF4-FFF2-40B4-BE49-F238E27FC236}">
                <a16:creationId xmlns:a16="http://schemas.microsoft.com/office/drawing/2014/main" id="{48E6ABEB-2A7D-D846-8DE5-D6E43210D2E6}"/>
              </a:ext>
            </a:extLst>
          </p:cNvPr>
          <p:cNvSpPr>
            <a:spLocks noGrp="1"/>
          </p:cNvSpPr>
          <p:nvPr>
            <p:ph type="sldNum" sz="quarter" idx="4"/>
          </p:nvPr>
        </p:nvSpPr>
        <p:spPr>
          <a:xfrm>
            <a:off x="8904203" y="6536158"/>
            <a:ext cx="630513" cy="278421"/>
          </a:xfrm>
          <a:prstGeom prst="rect">
            <a:avLst/>
          </a:prstGeom>
        </p:spPr>
        <p:txBody>
          <a:bodyPr vert="horz" lIns="0" tIns="0" rIns="0" bIns="0" rtlCol="0" anchor="t"/>
          <a:lstStyle>
            <a:lvl1pPr algn="r">
              <a:defRPr sz="1200" b="0">
                <a:solidFill>
                  <a:schemeClr val="tx1"/>
                </a:solidFill>
                <a:latin typeface="Arial" panose="020B0604020202020204" pitchFamily="34" charset="0"/>
                <a:cs typeface="Arial" panose="020B0604020202020204" pitchFamily="34" charset="0"/>
              </a:defRPr>
            </a:lvl1pPr>
          </a:lstStyle>
          <a:p>
            <a:fld id="{48F63A3B-78C7-47BE-AE5E-E10140E04643}" type="slidenum">
              <a:rPr lang="en-US" smtClean="0"/>
              <a:pPr/>
              <a:t>‹#›</a:t>
            </a:fld>
            <a:endParaRPr lang="en-US"/>
          </a:p>
        </p:txBody>
      </p:sp>
      <p:sp>
        <p:nvSpPr>
          <p:cNvPr id="12" name="テキスト プレースホルダー 6">
            <a:extLst>
              <a:ext uri="{FF2B5EF4-FFF2-40B4-BE49-F238E27FC236}">
                <a16:creationId xmlns:a16="http://schemas.microsoft.com/office/drawing/2014/main" id="{4B66BDE1-5ABE-1A49-831A-CACBD5DC5471}"/>
              </a:ext>
            </a:extLst>
          </p:cNvPr>
          <p:cNvSpPr txBox="1">
            <a:spLocks/>
          </p:cNvSpPr>
          <p:nvPr userDrawn="1"/>
        </p:nvSpPr>
        <p:spPr>
          <a:xfrm>
            <a:off x="0" y="0"/>
            <a:ext cx="9907200" cy="827999"/>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13" name="テキスト プレースホルダー 6">
            <a:extLst>
              <a:ext uri="{FF2B5EF4-FFF2-40B4-BE49-F238E27FC236}">
                <a16:creationId xmlns:a16="http://schemas.microsoft.com/office/drawing/2014/main" id="{128C7BBE-DA91-2546-9948-0ECF38C7D752}"/>
              </a:ext>
            </a:extLst>
          </p:cNvPr>
          <p:cNvSpPr txBox="1">
            <a:spLocks/>
          </p:cNvSpPr>
          <p:nvPr userDrawn="1"/>
        </p:nvSpPr>
        <p:spPr>
          <a:xfrm>
            <a:off x="6019800" y="0"/>
            <a:ext cx="3896710" cy="827999"/>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2146971 w 9907200"/>
              <a:gd name="connsiteY0" fmla="*/ 82296 h 827999"/>
              <a:gd name="connsiteX1" fmla="*/ 9907200 w 9907200"/>
              <a:gd name="connsiteY1" fmla="*/ 0 h 827999"/>
              <a:gd name="connsiteX2" fmla="*/ 9907200 w 9907200"/>
              <a:gd name="connsiteY2" fmla="*/ 827999 h 827999"/>
              <a:gd name="connsiteX3" fmla="*/ 0 w 9907200"/>
              <a:gd name="connsiteY3" fmla="*/ 827999 h 827999"/>
              <a:gd name="connsiteX4" fmla="*/ 2146971 w 9907200"/>
              <a:gd name="connsiteY4" fmla="*/ 82296 h 827999"/>
              <a:gd name="connsiteX0" fmla="*/ 2100475 w 9907200"/>
              <a:gd name="connsiteY0" fmla="*/ 4572 h 827999"/>
              <a:gd name="connsiteX1" fmla="*/ 9907200 w 9907200"/>
              <a:gd name="connsiteY1" fmla="*/ 0 h 827999"/>
              <a:gd name="connsiteX2" fmla="*/ 9907200 w 9907200"/>
              <a:gd name="connsiteY2" fmla="*/ 827999 h 827999"/>
              <a:gd name="connsiteX3" fmla="*/ 0 w 9907200"/>
              <a:gd name="connsiteY3" fmla="*/ 827999 h 827999"/>
              <a:gd name="connsiteX4" fmla="*/ 2100475 w 9907200"/>
              <a:gd name="connsiteY4" fmla="*/ 4572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7200" h="827999">
                <a:moveTo>
                  <a:pt x="2100475" y="4572"/>
                </a:moveTo>
                <a:lnTo>
                  <a:pt x="9907200" y="0"/>
                </a:lnTo>
                <a:lnTo>
                  <a:pt x="9907200" y="827999"/>
                </a:lnTo>
                <a:lnTo>
                  <a:pt x="0" y="827999"/>
                </a:lnTo>
                <a:lnTo>
                  <a:pt x="2100475" y="4572"/>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14" name="Title 1">
            <a:extLst>
              <a:ext uri="{FF2B5EF4-FFF2-40B4-BE49-F238E27FC236}">
                <a16:creationId xmlns:a16="http://schemas.microsoft.com/office/drawing/2014/main" id="{24636362-6DC1-7D45-87A6-A2F4247CD968}"/>
              </a:ext>
            </a:extLst>
          </p:cNvPr>
          <p:cNvSpPr>
            <a:spLocks noGrp="1"/>
          </p:cNvSpPr>
          <p:nvPr>
            <p:ph type="title"/>
          </p:nvPr>
        </p:nvSpPr>
        <p:spPr>
          <a:xfrm>
            <a:off x="0" y="-1"/>
            <a:ext cx="9906000" cy="827999"/>
          </a:xfrm>
        </p:spPr>
        <p:txBody>
          <a:bodyPr/>
          <a:lstStyle/>
          <a:p>
            <a:r>
              <a:rPr lang="ja-JP" altLang="en-US"/>
              <a:t>マスター タイトルの書式設定</a:t>
            </a:r>
            <a:endParaRPr lang="en-US"/>
          </a:p>
        </p:txBody>
      </p:sp>
      <p:sp>
        <p:nvSpPr>
          <p:cNvPr id="15" name="Date Placeholder 3">
            <a:extLst>
              <a:ext uri="{FF2B5EF4-FFF2-40B4-BE49-F238E27FC236}">
                <a16:creationId xmlns:a16="http://schemas.microsoft.com/office/drawing/2014/main" id="{7A7A2EE5-AF89-5B47-A63C-DED06F0883A2}"/>
              </a:ext>
            </a:extLst>
          </p:cNvPr>
          <p:cNvSpPr>
            <a:spLocks noGrp="1"/>
          </p:cNvSpPr>
          <p:nvPr>
            <p:ph type="dt" sz="half" idx="10"/>
          </p:nvPr>
        </p:nvSpPr>
        <p:spPr>
          <a:xfrm>
            <a:off x="7306040" y="427034"/>
            <a:ext cx="2228850" cy="365125"/>
          </a:xfrm>
        </p:spPr>
        <p:txBody>
          <a:bodyPr/>
          <a:lstStyle/>
          <a:p>
            <a:endParaRPr lang="en-US"/>
          </a:p>
        </p:txBody>
      </p:sp>
      <p:sp>
        <p:nvSpPr>
          <p:cNvPr id="16" name="テキスト プレースホルダー 12">
            <a:extLst>
              <a:ext uri="{FF2B5EF4-FFF2-40B4-BE49-F238E27FC236}">
                <a16:creationId xmlns:a16="http://schemas.microsoft.com/office/drawing/2014/main" id="{E32FF9E2-AACC-F14F-A96C-A0E9FD2730C0}"/>
              </a:ext>
            </a:extLst>
          </p:cNvPr>
          <p:cNvSpPr>
            <a:spLocks noGrp="1"/>
          </p:cNvSpPr>
          <p:nvPr>
            <p:ph type="body" sz="quarter" idx="13"/>
          </p:nvPr>
        </p:nvSpPr>
        <p:spPr>
          <a:xfrm>
            <a:off x="0" y="828000"/>
            <a:ext cx="9907200" cy="535880"/>
          </a:xfr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144000" rIns="360000" bIns="144000" rtlCol="0" anchor="t">
            <a:spAutoFit/>
          </a:bodyPr>
          <a:lstStyle>
            <a:lvl1pPr marL="0" indent="0">
              <a:buNone/>
              <a:defRPr lang="ja-JP" altLang="en-US" sz="1300" kern="900" spc="69" smtClean="0">
                <a:solidFill>
                  <a:schemeClr val="tx1"/>
                </a:solidFill>
              </a:defRPr>
            </a:lvl1pPr>
            <a:lvl2pPr>
              <a:defRPr lang="ja-JP" altLang="en-US" sz="1800" smtClean="0">
                <a:solidFill>
                  <a:schemeClr val="tx1"/>
                </a:solidFill>
                <a:latin typeface="+mn-lt"/>
                <a:ea typeface="+mn-ea"/>
              </a:defRPr>
            </a:lvl2pPr>
            <a:lvl3pPr>
              <a:defRPr lang="ja-JP" altLang="en-US" sz="1800" smtClean="0">
                <a:solidFill>
                  <a:schemeClr val="tx1"/>
                </a:solidFill>
                <a:latin typeface="+mn-lt"/>
                <a:ea typeface="+mn-ea"/>
              </a:defRPr>
            </a:lvl3pPr>
            <a:lvl4pPr>
              <a:defRPr lang="ja-JP" altLang="en-US" sz="1800" smtClean="0">
                <a:solidFill>
                  <a:schemeClr val="tx1"/>
                </a:solidFill>
                <a:latin typeface="+mn-lt"/>
                <a:ea typeface="+mn-ea"/>
              </a:defRPr>
            </a:lvl4pPr>
            <a:lvl5pPr>
              <a:defRPr lang="ja-JP" altLang="en-US" sz="1800">
                <a:solidFill>
                  <a:schemeClr val="tx1"/>
                </a:solidFill>
                <a:latin typeface="+mn-lt"/>
                <a:ea typeface="+mn-ea"/>
              </a:defRPr>
            </a:lvl5pPr>
          </a:lstStyle>
          <a:p>
            <a:pPr marL="0" lvl="0" defTabSz="457200">
              <a:spcAft>
                <a:spcPts val="1000"/>
              </a:spcAft>
            </a:pPr>
            <a:r>
              <a:rPr kumimoji="1" lang="ja-JP" altLang="en-US"/>
              <a:t>マスター テキストの書式設定</a:t>
            </a:r>
          </a:p>
        </p:txBody>
      </p:sp>
      <p:pic>
        <p:nvPicPr>
          <p:cNvPr id="2" name="図 1"/>
          <p:cNvPicPr>
            <a:picLocks noChangeAspect="1"/>
          </p:cNvPicPr>
          <p:nvPr userDrawn="1"/>
        </p:nvPicPr>
        <p:blipFill>
          <a:blip r:embed="rId2"/>
          <a:stretch>
            <a:fillRect/>
          </a:stretch>
        </p:blipFill>
        <p:spPr>
          <a:xfrm>
            <a:off x="360086" y="6534000"/>
            <a:ext cx="2030144" cy="207282"/>
          </a:xfrm>
          <a:prstGeom prst="rect">
            <a:avLst/>
          </a:prstGeom>
        </p:spPr>
      </p:pic>
    </p:spTree>
    <p:extLst>
      <p:ext uri="{BB962C8B-B14F-4D97-AF65-F5344CB8AC3E}">
        <p14:creationId xmlns:p14="http://schemas.microsoft.com/office/powerpoint/2010/main" val="186415422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ロゴ有-タイトル">
    <p:spTree>
      <p:nvGrpSpPr>
        <p:cNvPr id="1" name=""/>
        <p:cNvGrpSpPr/>
        <p:nvPr/>
      </p:nvGrpSpPr>
      <p:grpSpPr>
        <a:xfrm>
          <a:off x="0" y="0"/>
          <a:ext cx="0" cy="0"/>
          <a:chOff x="0" y="0"/>
          <a:chExt cx="0" cy="0"/>
        </a:xfrm>
      </p:grpSpPr>
      <p:sp>
        <p:nvSpPr>
          <p:cNvPr id="4" name="Footer Placeholder 3"/>
          <p:cNvSpPr>
            <a:spLocks noGrp="1"/>
          </p:cNvSpPr>
          <p:nvPr>
            <p:ph type="ftr" sz="quarter" idx="11"/>
          </p:nvPr>
        </p:nvSpPr>
        <p:spPr/>
        <p:txBody>
          <a:bodyPr/>
          <a:lstStyle/>
          <a:p>
            <a:endParaRPr lang="en-US"/>
          </a:p>
        </p:txBody>
      </p:sp>
      <p:sp>
        <p:nvSpPr>
          <p:cNvPr id="10" name="Slide Number Placeholder 5">
            <a:extLst>
              <a:ext uri="{FF2B5EF4-FFF2-40B4-BE49-F238E27FC236}">
                <a16:creationId xmlns:a16="http://schemas.microsoft.com/office/drawing/2014/main" id="{45C1C095-3D5F-3846-A68B-623E5D5B3BA2}"/>
              </a:ext>
            </a:extLst>
          </p:cNvPr>
          <p:cNvSpPr>
            <a:spLocks noGrp="1"/>
          </p:cNvSpPr>
          <p:nvPr>
            <p:ph type="sldNum" sz="quarter" idx="4"/>
          </p:nvPr>
        </p:nvSpPr>
        <p:spPr>
          <a:xfrm>
            <a:off x="8915314" y="6536158"/>
            <a:ext cx="630513" cy="278421"/>
          </a:xfrm>
          <a:prstGeom prst="rect">
            <a:avLst/>
          </a:prstGeom>
        </p:spPr>
        <p:txBody>
          <a:bodyPr vert="horz" lIns="0" tIns="0" rIns="0" bIns="0" rtlCol="0" anchor="t"/>
          <a:lstStyle>
            <a:lvl1pPr algn="r">
              <a:defRPr sz="1200" b="0">
                <a:solidFill>
                  <a:schemeClr val="tx1"/>
                </a:solidFill>
                <a:latin typeface="Arial" panose="020B0604020202020204" pitchFamily="34" charset="0"/>
                <a:cs typeface="Arial" panose="020B0604020202020204" pitchFamily="34" charset="0"/>
              </a:defRPr>
            </a:lvl1pPr>
          </a:lstStyle>
          <a:p>
            <a:fld id="{48F63A3B-78C7-47BE-AE5E-E10140E04643}" type="slidenum">
              <a:rPr lang="en-US" smtClean="0"/>
              <a:pPr/>
              <a:t>‹#›</a:t>
            </a:fld>
            <a:endParaRPr lang="en-US"/>
          </a:p>
        </p:txBody>
      </p:sp>
      <p:sp>
        <p:nvSpPr>
          <p:cNvPr id="11" name="テキスト プレースホルダー 6">
            <a:extLst>
              <a:ext uri="{FF2B5EF4-FFF2-40B4-BE49-F238E27FC236}">
                <a16:creationId xmlns:a16="http://schemas.microsoft.com/office/drawing/2014/main" id="{4B66BDE1-5ABE-1A49-831A-CACBD5DC5471}"/>
              </a:ext>
            </a:extLst>
          </p:cNvPr>
          <p:cNvSpPr txBox="1">
            <a:spLocks/>
          </p:cNvSpPr>
          <p:nvPr userDrawn="1"/>
        </p:nvSpPr>
        <p:spPr>
          <a:xfrm>
            <a:off x="0" y="0"/>
            <a:ext cx="9907200" cy="827999"/>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14" name="テキスト プレースホルダー 6">
            <a:extLst>
              <a:ext uri="{FF2B5EF4-FFF2-40B4-BE49-F238E27FC236}">
                <a16:creationId xmlns:a16="http://schemas.microsoft.com/office/drawing/2014/main" id="{128C7BBE-DA91-2546-9948-0ECF38C7D752}"/>
              </a:ext>
            </a:extLst>
          </p:cNvPr>
          <p:cNvSpPr txBox="1">
            <a:spLocks/>
          </p:cNvSpPr>
          <p:nvPr userDrawn="1"/>
        </p:nvSpPr>
        <p:spPr>
          <a:xfrm>
            <a:off x="6019800" y="0"/>
            <a:ext cx="3896710" cy="827999"/>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2146971 w 9907200"/>
              <a:gd name="connsiteY0" fmla="*/ 82296 h 827999"/>
              <a:gd name="connsiteX1" fmla="*/ 9907200 w 9907200"/>
              <a:gd name="connsiteY1" fmla="*/ 0 h 827999"/>
              <a:gd name="connsiteX2" fmla="*/ 9907200 w 9907200"/>
              <a:gd name="connsiteY2" fmla="*/ 827999 h 827999"/>
              <a:gd name="connsiteX3" fmla="*/ 0 w 9907200"/>
              <a:gd name="connsiteY3" fmla="*/ 827999 h 827999"/>
              <a:gd name="connsiteX4" fmla="*/ 2146971 w 9907200"/>
              <a:gd name="connsiteY4" fmla="*/ 82296 h 827999"/>
              <a:gd name="connsiteX0" fmla="*/ 2100475 w 9907200"/>
              <a:gd name="connsiteY0" fmla="*/ 4572 h 827999"/>
              <a:gd name="connsiteX1" fmla="*/ 9907200 w 9907200"/>
              <a:gd name="connsiteY1" fmla="*/ 0 h 827999"/>
              <a:gd name="connsiteX2" fmla="*/ 9907200 w 9907200"/>
              <a:gd name="connsiteY2" fmla="*/ 827999 h 827999"/>
              <a:gd name="connsiteX3" fmla="*/ 0 w 9907200"/>
              <a:gd name="connsiteY3" fmla="*/ 827999 h 827999"/>
              <a:gd name="connsiteX4" fmla="*/ 2100475 w 9907200"/>
              <a:gd name="connsiteY4" fmla="*/ 4572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7200" h="827999">
                <a:moveTo>
                  <a:pt x="2100475" y="4572"/>
                </a:moveTo>
                <a:lnTo>
                  <a:pt x="9907200" y="0"/>
                </a:lnTo>
                <a:lnTo>
                  <a:pt x="9907200" y="827999"/>
                </a:lnTo>
                <a:lnTo>
                  <a:pt x="0" y="827999"/>
                </a:lnTo>
                <a:lnTo>
                  <a:pt x="2100475" y="4572"/>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15" name="Title 1">
            <a:extLst>
              <a:ext uri="{FF2B5EF4-FFF2-40B4-BE49-F238E27FC236}">
                <a16:creationId xmlns:a16="http://schemas.microsoft.com/office/drawing/2014/main" id="{24636362-6DC1-7D45-87A6-A2F4247CD968}"/>
              </a:ext>
            </a:extLst>
          </p:cNvPr>
          <p:cNvSpPr>
            <a:spLocks noGrp="1"/>
          </p:cNvSpPr>
          <p:nvPr>
            <p:ph type="title"/>
          </p:nvPr>
        </p:nvSpPr>
        <p:spPr>
          <a:xfrm>
            <a:off x="0" y="-1"/>
            <a:ext cx="9906000" cy="827999"/>
          </a:xfrm>
        </p:spPr>
        <p:txBody>
          <a:bodyPr/>
          <a:lstStyle/>
          <a:p>
            <a:r>
              <a:rPr lang="ja-JP" altLang="en-US"/>
              <a:t>マスター タイトルの書式設定</a:t>
            </a:r>
            <a:endParaRPr lang="en-US"/>
          </a:p>
        </p:txBody>
      </p:sp>
      <p:sp>
        <p:nvSpPr>
          <p:cNvPr id="16" name="Date Placeholder 3">
            <a:extLst>
              <a:ext uri="{FF2B5EF4-FFF2-40B4-BE49-F238E27FC236}">
                <a16:creationId xmlns:a16="http://schemas.microsoft.com/office/drawing/2014/main" id="{7A7A2EE5-AF89-5B47-A63C-DED06F0883A2}"/>
              </a:ext>
            </a:extLst>
          </p:cNvPr>
          <p:cNvSpPr>
            <a:spLocks noGrp="1"/>
          </p:cNvSpPr>
          <p:nvPr>
            <p:ph type="dt" sz="half" idx="10"/>
          </p:nvPr>
        </p:nvSpPr>
        <p:spPr>
          <a:xfrm>
            <a:off x="7306040" y="427034"/>
            <a:ext cx="2228850" cy="365125"/>
          </a:xfrm>
        </p:spPr>
        <p:txBody>
          <a:bodyPr/>
          <a:lstStyle/>
          <a:p>
            <a:endParaRPr lang="en-US"/>
          </a:p>
        </p:txBody>
      </p:sp>
      <p:sp>
        <p:nvSpPr>
          <p:cNvPr id="17" name="テキスト プレースホルダー 12">
            <a:extLst>
              <a:ext uri="{FF2B5EF4-FFF2-40B4-BE49-F238E27FC236}">
                <a16:creationId xmlns:a16="http://schemas.microsoft.com/office/drawing/2014/main" id="{E32FF9E2-AACC-F14F-A96C-A0E9FD2730C0}"/>
              </a:ext>
            </a:extLst>
          </p:cNvPr>
          <p:cNvSpPr>
            <a:spLocks noGrp="1"/>
          </p:cNvSpPr>
          <p:nvPr>
            <p:ph type="body" sz="quarter" idx="13"/>
          </p:nvPr>
        </p:nvSpPr>
        <p:spPr>
          <a:xfrm>
            <a:off x="0" y="828000"/>
            <a:ext cx="9907200" cy="535880"/>
          </a:xfr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144000" rIns="360000" bIns="144000" rtlCol="0" anchor="t">
            <a:spAutoFit/>
          </a:bodyPr>
          <a:lstStyle>
            <a:lvl1pPr marL="0" indent="0">
              <a:buNone/>
              <a:defRPr lang="ja-JP" altLang="en-US" sz="1300" kern="900" spc="69" smtClean="0">
                <a:solidFill>
                  <a:schemeClr val="tx1"/>
                </a:solidFill>
              </a:defRPr>
            </a:lvl1pPr>
            <a:lvl2pPr>
              <a:defRPr lang="ja-JP" altLang="en-US" sz="1800" smtClean="0">
                <a:solidFill>
                  <a:schemeClr val="tx1"/>
                </a:solidFill>
                <a:latin typeface="+mn-lt"/>
                <a:ea typeface="+mn-ea"/>
              </a:defRPr>
            </a:lvl2pPr>
            <a:lvl3pPr>
              <a:defRPr lang="ja-JP" altLang="en-US" sz="1800" smtClean="0">
                <a:solidFill>
                  <a:schemeClr val="tx1"/>
                </a:solidFill>
                <a:latin typeface="+mn-lt"/>
                <a:ea typeface="+mn-ea"/>
              </a:defRPr>
            </a:lvl3pPr>
            <a:lvl4pPr>
              <a:defRPr lang="ja-JP" altLang="en-US" sz="1800" smtClean="0">
                <a:solidFill>
                  <a:schemeClr val="tx1"/>
                </a:solidFill>
                <a:latin typeface="+mn-lt"/>
                <a:ea typeface="+mn-ea"/>
              </a:defRPr>
            </a:lvl4pPr>
            <a:lvl5pPr>
              <a:defRPr lang="ja-JP" altLang="en-US" sz="1800">
                <a:solidFill>
                  <a:schemeClr val="tx1"/>
                </a:solidFill>
                <a:latin typeface="+mn-lt"/>
                <a:ea typeface="+mn-ea"/>
              </a:defRPr>
            </a:lvl5pPr>
          </a:lstStyle>
          <a:p>
            <a:pPr marL="0" lvl="0" defTabSz="457200">
              <a:spcAft>
                <a:spcPts val="1000"/>
              </a:spcAft>
            </a:pPr>
            <a:r>
              <a:rPr kumimoji="1" lang="ja-JP" altLang="en-US"/>
              <a:t>マスター テキストの書式設定</a:t>
            </a:r>
          </a:p>
        </p:txBody>
      </p:sp>
      <p:pic>
        <p:nvPicPr>
          <p:cNvPr id="2" name="図 1"/>
          <p:cNvPicPr>
            <a:picLocks noChangeAspect="1"/>
          </p:cNvPicPr>
          <p:nvPr userDrawn="1"/>
        </p:nvPicPr>
        <p:blipFill>
          <a:blip r:embed="rId2"/>
          <a:stretch>
            <a:fillRect/>
          </a:stretch>
        </p:blipFill>
        <p:spPr>
          <a:xfrm>
            <a:off x="360086" y="6534000"/>
            <a:ext cx="2030144" cy="207282"/>
          </a:xfrm>
          <a:prstGeom prst="rect">
            <a:avLst/>
          </a:prstGeom>
        </p:spPr>
      </p:pic>
    </p:spTree>
    <p:extLst>
      <p:ext uri="{BB962C8B-B14F-4D97-AF65-F5344CB8AC3E}">
        <p14:creationId xmlns:p14="http://schemas.microsoft.com/office/powerpoint/2010/main" val="101939270"/>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ロゴ有-白紙">
    <p:spTree>
      <p:nvGrpSpPr>
        <p:cNvPr id="1" name=""/>
        <p:cNvGrpSpPr/>
        <p:nvPr/>
      </p:nvGrpSpPr>
      <p:grpSpPr>
        <a:xfrm>
          <a:off x="0" y="0"/>
          <a:ext cx="0" cy="0"/>
          <a:chOff x="0" y="0"/>
          <a:chExt cx="0" cy="0"/>
        </a:xfrm>
      </p:grpSpPr>
      <p:sp>
        <p:nvSpPr>
          <p:cNvPr id="3" name="Slide Number Placeholder 5">
            <a:extLst>
              <a:ext uri="{FF2B5EF4-FFF2-40B4-BE49-F238E27FC236}">
                <a16:creationId xmlns:a16="http://schemas.microsoft.com/office/drawing/2014/main" id="{45C1C095-3D5F-3846-A68B-623E5D5B3BA2}"/>
              </a:ext>
            </a:extLst>
          </p:cNvPr>
          <p:cNvSpPr>
            <a:spLocks noGrp="1"/>
          </p:cNvSpPr>
          <p:nvPr>
            <p:ph type="sldNum" sz="quarter" idx="4"/>
          </p:nvPr>
        </p:nvSpPr>
        <p:spPr>
          <a:xfrm>
            <a:off x="8915314" y="6536158"/>
            <a:ext cx="630513" cy="278421"/>
          </a:xfrm>
          <a:prstGeom prst="rect">
            <a:avLst/>
          </a:prstGeom>
        </p:spPr>
        <p:txBody>
          <a:bodyPr vert="horz" lIns="0" tIns="0" rIns="0" bIns="0" rtlCol="0" anchor="t"/>
          <a:lstStyle>
            <a:lvl1pPr algn="r">
              <a:defRPr sz="1200" b="0">
                <a:solidFill>
                  <a:schemeClr val="tx1"/>
                </a:solidFill>
                <a:latin typeface="Arial" panose="020B0604020202020204" pitchFamily="34" charset="0"/>
                <a:cs typeface="Arial" panose="020B0604020202020204" pitchFamily="34" charset="0"/>
              </a:defRPr>
            </a:lvl1pPr>
          </a:lstStyle>
          <a:p>
            <a:fld id="{48F63A3B-78C7-47BE-AE5E-E10140E04643}" type="slidenum">
              <a:rPr lang="en-US" smtClean="0"/>
              <a:pPr/>
              <a:t>‹#›</a:t>
            </a:fld>
            <a:endParaRPr lang="en-US"/>
          </a:p>
        </p:txBody>
      </p:sp>
      <p:pic>
        <p:nvPicPr>
          <p:cNvPr id="4" name="図 3"/>
          <p:cNvPicPr>
            <a:picLocks noChangeAspect="1"/>
          </p:cNvPicPr>
          <p:nvPr userDrawn="1"/>
        </p:nvPicPr>
        <p:blipFill>
          <a:blip r:embed="rId2"/>
          <a:stretch>
            <a:fillRect/>
          </a:stretch>
        </p:blipFill>
        <p:spPr>
          <a:xfrm>
            <a:off x="360086" y="6534000"/>
            <a:ext cx="2030144" cy="207282"/>
          </a:xfrm>
          <a:prstGeom prst="rect">
            <a:avLst/>
          </a:prstGeom>
        </p:spPr>
      </p:pic>
    </p:spTree>
    <p:extLst>
      <p:ext uri="{BB962C8B-B14F-4D97-AF65-F5344CB8AC3E}">
        <p14:creationId xmlns:p14="http://schemas.microsoft.com/office/powerpoint/2010/main" val="1370496446"/>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表紙1">
    <p:spTree>
      <p:nvGrpSpPr>
        <p:cNvPr id="1" name=""/>
        <p:cNvGrpSpPr/>
        <p:nvPr/>
      </p:nvGrpSpPr>
      <p:grpSpPr>
        <a:xfrm>
          <a:off x="0" y="0"/>
          <a:ext cx="0" cy="0"/>
          <a:chOff x="0" y="0"/>
          <a:chExt cx="0" cy="0"/>
        </a:xfrm>
      </p:grpSpPr>
      <p:sp>
        <p:nvSpPr>
          <p:cNvPr id="6" name="テキスト プレースホルダー 6">
            <a:extLst>
              <a:ext uri="{FF2B5EF4-FFF2-40B4-BE49-F238E27FC236}">
                <a16:creationId xmlns:a16="http://schemas.microsoft.com/office/drawing/2014/main" id="{947288C7-7203-D54E-8629-CD9317DDB283}"/>
              </a:ext>
            </a:extLst>
          </p:cNvPr>
          <p:cNvSpPr txBox="1">
            <a:spLocks/>
          </p:cNvSpPr>
          <p:nvPr userDrawn="1"/>
        </p:nvSpPr>
        <p:spPr>
          <a:xfrm>
            <a:off x="0" y="3886200"/>
            <a:ext cx="9906000" cy="3000118"/>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ctr"/>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7" name="テキスト プレースホルダー 6">
            <a:extLst>
              <a:ext uri="{FF2B5EF4-FFF2-40B4-BE49-F238E27FC236}">
                <a16:creationId xmlns:a16="http://schemas.microsoft.com/office/drawing/2014/main" id="{C430249E-AE45-AB46-9462-F239EA5FB436}"/>
              </a:ext>
            </a:extLst>
          </p:cNvPr>
          <p:cNvSpPr txBox="1">
            <a:spLocks/>
          </p:cNvSpPr>
          <p:nvPr userDrawn="1"/>
        </p:nvSpPr>
        <p:spPr>
          <a:xfrm>
            <a:off x="4165600" y="3886200"/>
            <a:ext cx="5740400" cy="3000118"/>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3540809 w 9907200"/>
              <a:gd name="connsiteY0" fmla="*/ 9052 h 827999"/>
              <a:gd name="connsiteX1" fmla="*/ 9907200 w 9907200"/>
              <a:gd name="connsiteY1" fmla="*/ 0 h 827999"/>
              <a:gd name="connsiteX2" fmla="*/ 9907200 w 9907200"/>
              <a:gd name="connsiteY2" fmla="*/ 827999 h 827999"/>
              <a:gd name="connsiteX3" fmla="*/ 0 w 9907200"/>
              <a:gd name="connsiteY3" fmla="*/ 827999 h 827999"/>
              <a:gd name="connsiteX4" fmla="*/ 3540809 w 9907200"/>
              <a:gd name="connsiteY4" fmla="*/ 9052 h 827999"/>
              <a:gd name="connsiteX0" fmla="*/ 3858857 w 9907200"/>
              <a:gd name="connsiteY0" fmla="*/ 5588 h 827999"/>
              <a:gd name="connsiteX1" fmla="*/ 9907200 w 9907200"/>
              <a:gd name="connsiteY1" fmla="*/ 0 h 827999"/>
              <a:gd name="connsiteX2" fmla="*/ 9907200 w 9907200"/>
              <a:gd name="connsiteY2" fmla="*/ 827999 h 827999"/>
              <a:gd name="connsiteX3" fmla="*/ 0 w 9907200"/>
              <a:gd name="connsiteY3" fmla="*/ 827999 h 827999"/>
              <a:gd name="connsiteX4" fmla="*/ 3858857 w 9907200"/>
              <a:gd name="connsiteY4" fmla="*/ 5588 h 827999"/>
              <a:gd name="connsiteX0" fmla="*/ 5052983 w 9907200"/>
              <a:gd name="connsiteY0" fmla="*/ 5588 h 827999"/>
              <a:gd name="connsiteX1" fmla="*/ 9907200 w 9907200"/>
              <a:gd name="connsiteY1" fmla="*/ 0 h 827999"/>
              <a:gd name="connsiteX2" fmla="*/ 9907200 w 9907200"/>
              <a:gd name="connsiteY2" fmla="*/ 827999 h 827999"/>
              <a:gd name="connsiteX3" fmla="*/ 0 w 9907200"/>
              <a:gd name="connsiteY3" fmla="*/ 827999 h 827999"/>
              <a:gd name="connsiteX4" fmla="*/ 5052983 w 9907200"/>
              <a:gd name="connsiteY4" fmla="*/ 5588 h 827999"/>
              <a:gd name="connsiteX0" fmla="*/ 3331732 w 9907200"/>
              <a:gd name="connsiteY0" fmla="*/ 0 h 828042"/>
              <a:gd name="connsiteX1" fmla="*/ 9907200 w 9907200"/>
              <a:gd name="connsiteY1" fmla="*/ 43 h 828042"/>
              <a:gd name="connsiteX2" fmla="*/ 9907200 w 9907200"/>
              <a:gd name="connsiteY2" fmla="*/ 828042 h 828042"/>
              <a:gd name="connsiteX3" fmla="*/ 0 w 9907200"/>
              <a:gd name="connsiteY3" fmla="*/ 828042 h 828042"/>
              <a:gd name="connsiteX4" fmla="*/ 3331732 w 9907200"/>
              <a:gd name="connsiteY4" fmla="*/ 0 h 828042"/>
              <a:gd name="connsiteX0" fmla="*/ 4732750 w 11308218"/>
              <a:gd name="connsiteY0" fmla="*/ 0 h 828042"/>
              <a:gd name="connsiteX1" fmla="*/ 11308218 w 11308218"/>
              <a:gd name="connsiteY1" fmla="*/ 43 h 828042"/>
              <a:gd name="connsiteX2" fmla="*/ 11308218 w 11308218"/>
              <a:gd name="connsiteY2" fmla="*/ 828042 h 828042"/>
              <a:gd name="connsiteX3" fmla="*/ 0 w 11308218"/>
              <a:gd name="connsiteY3" fmla="*/ 828042 h 828042"/>
              <a:gd name="connsiteX4" fmla="*/ 4732750 w 11308218"/>
              <a:gd name="connsiteY4" fmla="*/ 0 h 828042"/>
              <a:gd name="connsiteX0" fmla="*/ 5153056 w 11308218"/>
              <a:gd name="connsiteY0" fmla="*/ 0 h 828042"/>
              <a:gd name="connsiteX1" fmla="*/ 11308218 w 11308218"/>
              <a:gd name="connsiteY1" fmla="*/ 43 h 828042"/>
              <a:gd name="connsiteX2" fmla="*/ 11308218 w 11308218"/>
              <a:gd name="connsiteY2" fmla="*/ 828042 h 828042"/>
              <a:gd name="connsiteX3" fmla="*/ 0 w 11308218"/>
              <a:gd name="connsiteY3" fmla="*/ 828042 h 828042"/>
              <a:gd name="connsiteX4" fmla="*/ 5153056 w 11308218"/>
              <a:gd name="connsiteY4" fmla="*/ 0 h 828042"/>
              <a:gd name="connsiteX0" fmla="*/ 5613390 w 11308218"/>
              <a:gd name="connsiteY0" fmla="*/ 5588 h 827999"/>
              <a:gd name="connsiteX1" fmla="*/ 11308218 w 11308218"/>
              <a:gd name="connsiteY1" fmla="*/ 0 h 827999"/>
              <a:gd name="connsiteX2" fmla="*/ 11308218 w 11308218"/>
              <a:gd name="connsiteY2" fmla="*/ 827999 h 827999"/>
              <a:gd name="connsiteX3" fmla="*/ 0 w 11308218"/>
              <a:gd name="connsiteY3" fmla="*/ 827999 h 827999"/>
              <a:gd name="connsiteX4" fmla="*/ 5613390 w 11308218"/>
              <a:gd name="connsiteY4" fmla="*/ 5588 h 827999"/>
              <a:gd name="connsiteX0" fmla="*/ 5702896 w 11308218"/>
              <a:gd name="connsiteY0" fmla="*/ 5588 h 827999"/>
              <a:gd name="connsiteX1" fmla="*/ 11308218 w 11308218"/>
              <a:gd name="connsiteY1" fmla="*/ 0 h 827999"/>
              <a:gd name="connsiteX2" fmla="*/ 11308218 w 11308218"/>
              <a:gd name="connsiteY2" fmla="*/ 827999 h 827999"/>
              <a:gd name="connsiteX3" fmla="*/ 0 w 11308218"/>
              <a:gd name="connsiteY3" fmla="*/ 827999 h 827999"/>
              <a:gd name="connsiteX4" fmla="*/ 5702896 w 11308218"/>
              <a:gd name="connsiteY4" fmla="*/ 5588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8218" h="827999">
                <a:moveTo>
                  <a:pt x="5702896" y="5588"/>
                </a:moveTo>
                <a:lnTo>
                  <a:pt x="11308218" y="0"/>
                </a:lnTo>
                <a:lnTo>
                  <a:pt x="11308218" y="827999"/>
                </a:lnTo>
                <a:lnTo>
                  <a:pt x="0" y="827999"/>
                </a:lnTo>
                <a:lnTo>
                  <a:pt x="5702896" y="5588"/>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9" name="正方形/長方形 8">
            <a:extLst>
              <a:ext uri="{FF2B5EF4-FFF2-40B4-BE49-F238E27FC236}">
                <a16:creationId xmlns:a16="http://schemas.microsoft.com/office/drawing/2014/main" id="{2BE08920-B0C0-9B48-A34C-F8D99A48DBF8}"/>
              </a:ext>
            </a:extLst>
          </p:cNvPr>
          <p:cNvSpPr/>
          <p:nvPr userDrawn="1"/>
        </p:nvSpPr>
        <p:spPr>
          <a:xfrm>
            <a:off x="-17980" y="0"/>
            <a:ext cx="9923980" cy="3874149"/>
          </a:xfrm>
          <a:prstGeom prst="rect">
            <a:avLst/>
          </a:prstGeom>
          <a:gradFill flip="none" rotWithShape="1">
            <a:gsLst>
              <a:gs pos="50000">
                <a:srgbClr val="FFFFFF">
                  <a:alpha val="31000"/>
                </a:srgbClr>
              </a:gs>
              <a:gs pos="82000">
                <a:srgbClr val="EDEEF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176246" rIns="326585" bIns="176246" rtlCol="0" anchor="ctr"/>
          <a:lstStyle/>
          <a:p>
            <a:pPr>
              <a:lnSpc>
                <a:spcPct val="130000"/>
              </a:lnSpc>
              <a:spcAft>
                <a:spcPts val="1089"/>
              </a:spcAft>
            </a:pPr>
            <a:endParaRPr kumimoji="1" lang="ja-JP" altLang="en-US" sz="1200" kern="900" spc="69">
              <a:solidFill>
                <a:prstClr val="white"/>
              </a:solidFill>
              <a:latin typeface="Meiryo" panose="020B0604030504040204" pitchFamily="34" charset="-128"/>
              <a:ea typeface="Meiryo" panose="020B0604030504040204" pitchFamily="34" charset="-128"/>
            </a:endParaRPr>
          </a:p>
        </p:txBody>
      </p:sp>
      <p:sp>
        <p:nvSpPr>
          <p:cNvPr id="8" name="テキスト プレースホルダー 14">
            <a:extLst>
              <a:ext uri="{FF2B5EF4-FFF2-40B4-BE49-F238E27FC236}">
                <a16:creationId xmlns:a16="http://schemas.microsoft.com/office/drawing/2014/main" id="{61738D56-6561-1C48-AB89-C7F65FB15878}"/>
              </a:ext>
            </a:extLst>
          </p:cNvPr>
          <p:cNvSpPr>
            <a:spLocks noGrp="1"/>
          </p:cNvSpPr>
          <p:nvPr>
            <p:ph type="body" sz="quarter" idx="12"/>
          </p:nvPr>
        </p:nvSpPr>
        <p:spPr>
          <a:xfrm>
            <a:off x="5620281" y="5866857"/>
            <a:ext cx="3913874" cy="340093"/>
          </a:xfrm>
        </p:spPr>
        <p:txBody>
          <a:bodyPr wrap="square" lIns="0" tIns="0" rIns="0" bIns="0" anchor="b">
            <a:spAutoFit/>
          </a:bodyPr>
          <a:lstStyle>
            <a:lvl1pPr marL="0" indent="0">
              <a:spcAft>
                <a:spcPts val="400"/>
              </a:spcAft>
              <a:buNone/>
              <a:defRPr lang="ja-JP" altLang="en-US" sz="1700" spc="150" smtClean="0">
                <a:solidFill>
                  <a:schemeClr val="bg1"/>
                </a:solidFill>
              </a:defRPr>
            </a:lvl1pPr>
            <a:lvl2pPr marL="228600" indent="0">
              <a:spcAft>
                <a:spcPts val="400"/>
              </a:spcAft>
              <a:buNone/>
              <a:defRPr lang="ja-JP" altLang="en-US" sz="1800" smtClean="0">
                <a:latin typeface="+mn-lt"/>
                <a:ea typeface="+mn-ea"/>
              </a:defRPr>
            </a:lvl2pPr>
            <a:lvl3pPr marL="685800" indent="0">
              <a:spcAft>
                <a:spcPts val="400"/>
              </a:spcAft>
              <a:buNone/>
              <a:defRPr lang="ja-JP" altLang="en-US" sz="1800" smtClean="0">
                <a:latin typeface="+mn-lt"/>
                <a:ea typeface="+mn-ea"/>
              </a:defRPr>
            </a:lvl3pPr>
            <a:lvl4pPr marL="1143000" indent="0">
              <a:spcAft>
                <a:spcPts val="400"/>
              </a:spcAft>
              <a:buNone/>
              <a:defRPr lang="ja-JP" altLang="en-US" sz="1800" smtClean="0">
                <a:latin typeface="+mn-lt"/>
                <a:ea typeface="+mn-ea"/>
              </a:defRPr>
            </a:lvl4pPr>
            <a:lvl5pPr marL="1600200" indent="0">
              <a:spcAft>
                <a:spcPts val="400"/>
              </a:spcAft>
              <a:buNone/>
              <a:defRPr lang="ja-JP" altLang="en-US" sz="1800">
                <a:latin typeface="+mn-lt"/>
                <a:ea typeface="+mn-ea"/>
              </a:defRPr>
            </a:lvl5pPr>
          </a:lstStyle>
          <a:p>
            <a:pPr marL="0" lvl="0" defTabSz="457200"/>
            <a:r>
              <a:rPr kumimoji="1" lang="ja-JP" altLang="en-US"/>
              <a:t>マスター テキストの書式設定</a:t>
            </a:r>
          </a:p>
        </p:txBody>
      </p:sp>
      <p:sp>
        <p:nvSpPr>
          <p:cNvPr id="12" name="テキスト プレースホルダー 6">
            <a:extLst>
              <a:ext uri="{FF2B5EF4-FFF2-40B4-BE49-F238E27FC236}">
                <a16:creationId xmlns:a16="http://schemas.microsoft.com/office/drawing/2014/main" id="{F717D99F-273F-B847-B6C4-5B4E29D01E4E}"/>
              </a:ext>
            </a:extLst>
          </p:cNvPr>
          <p:cNvSpPr txBox="1">
            <a:spLocks/>
          </p:cNvSpPr>
          <p:nvPr userDrawn="1"/>
        </p:nvSpPr>
        <p:spPr>
          <a:xfrm>
            <a:off x="7237314" y="2838996"/>
            <a:ext cx="2291003" cy="318273"/>
          </a:xfrm>
          <a:prstGeom prst="rect">
            <a:avLst/>
          </a:prstGeom>
          <a:noFill/>
          <a:ln>
            <a:noFill/>
          </a:ln>
        </p:spPr>
        <p:txBody>
          <a:bodyPr wrap="none" lIns="105747" tIns="0" rIns="105747" bIns="0" anchor="ctr"/>
          <a:lstStyle>
            <a:lvl1pPr marL="0" indent="0" algn="l" defTabSz="742950" rtl="0" eaLnBrk="1" latinLnBrk="0" hangingPunct="1">
              <a:lnSpc>
                <a:spcPct val="130000"/>
              </a:lnSpc>
              <a:spcBef>
                <a:spcPts val="0"/>
              </a:spcBef>
              <a:spcAft>
                <a:spcPts val="1000"/>
              </a:spcAft>
              <a:buFont typeface="Arial"/>
              <a:buNone/>
              <a:defRPr kumimoji="1" sz="1200" b="0" i="0" kern="1200">
                <a:solidFill>
                  <a:schemeClr val="tx1"/>
                </a:solidFill>
                <a:latin typeface="+mn-ea"/>
                <a:ea typeface="+mn-ea"/>
                <a:cs typeface="Noto Sans CJK JP DemiLight" charset="-128"/>
              </a:defRPr>
            </a:lvl1pPr>
            <a:lvl2pPr marL="371475" indent="0" algn="l" defTabSz="742950" rtl="0" eaLnBrk="1" latinLnBrk="0" hangingPunct="1">
              <a:lnSpc>
                <a:spcPct val="130000"/>
              </a:lnSpc>
              <a:spcBef>
                <a:spcPts val="406"/>
              </a:spcBef>
              <a:spcAft>
                <a:spcPts val="1000"/>
              </a:spcAft>
              <a:buFont typeface="Arial"/>
              <a:buNone/>
              <a:defRPr kumimoji="1" sz="1200" b="0" i="0" kern="1200">
                <a:solidFill>
                  <a:schemeClr val="tx1"/>
                </a:solidFill>
                <a:latin typeface="+mn-ea"/>
                <a:ea typeface="+mn-ea"/>
                <a:cs typeface="Noto Sans CJK JP DemiLight" charset="-128"/>
              </a:defRPr>
            </a:lvl2pPr>
            <a:lvl3pPr marL="742950" indent="0" algn="l" defTabSz="742950" rtl="0" eaLnBrk="1" latinLnBrk="0" hangingPunct="1">
              <a:lnSpc>
                <a:spcPct val="130000"/>
              </a:lnSpc>
              <a:spcBef>
                <a:spcPts val="406"/>
              </a:spcBef>
              <a:spcAft>
                <a:spcPts val="1000"/>
              </a:spcAft>
              <a:buFont typeface="Arial"/>
              <a:buNone/>
              <a:defRPr kumimoji="1" sz="1200" b="0" i="0" kern="1200">
                <a:solidFill>
                  <a:schemeClr val="tx1"/>
                </a:solidFill>
                <a:latin typeface="+mn-ea"/>
                <a:ea typeface="+mn-ea"/>
                <a:cs typeface="Noto Sans CJK JP DemiLight" charset="-128"/>
              </a:defRPr>
            </a:lvl3pPr>
            <a:lvl4pPr marL="1114425" indent="0" algn="l" defTabSz="742950" rtl="0" eaLnBrk="1" latinLnBrk="0" hangingPunct="1">
              <a:lnSpc>
                <a:spcPct val="130000"/>
              </a:lnSpc>
              <a:spcBef>
                <a:spcPts val="406"/>
              </a:spcBef>
              <a:spcAft>
                <a:spcPts val="1000"/>
              </a:spcAft>
              <a:buFont typeface="Arial"/>
              <a:buNone/>
              <a:defRPr kumimoji="1" sz="1200" b="0" i="0" kern="1200">
                <a:solidFill>
                  <a:schemeClr val="tx1"/>
                </a:solidFill>
                <a:latin typeface="+mn-ea"/>
                <a:ea typeface="+mn-ea"/>
                <a:cs typeface="Noto Sans CJK JP DemiLight" charset="-128"/>
              </a:defRPr>
            </a:lvl4pPr>
            <a:lvl5pPr marL="1485900" indent="0" algn="l" defTabSz="742950" rtl="0" eaLnBrk="1" latinLnBrk="0" hangingPunct="1">
              <a:lnSpc>
                <a:spcPct val="130000"/>
              </a:lnSpc>
              <a:spcBef>
                <a:spcPts val="406"/>
              </a:spcBef>
              <a:spcAft>
                <a:spcPts val="1000"/>
              </a:spcAft>
              <a:buFont typeface="Arial"/>
              <a:buNone/>
              <a:defRPr kumimoji="1" sz="1200" b="0" i="0" kern="1200">
                <a:solidFill>
                  <a:schemeClr val="tx1"/>
                </a:solidFill>
                <a:latin typeface="+mn-ea"/>
                <a:ea typeface="+mn-ea"/>
                <a:cs typeface="Noto Sans CJK JP DemiLight" charset="-128"/>
              </a:defRPr>
            </a:lvl5pPr>
            <a:lvl6pPr marL="2043113" indent="-185738" algn="l" defTabSz="742950" rtl="0" eaLnBrk="1" latinLnBrk="0" hangingPunct="1">
              <a:lnSpc>
                <a:spcPct val="90000"/>
              </a:lnSpc>
              <a:spcBef>
                <a:spcPts val="406"/>
              </a:spcBef>
              <a:buFont typeface="Arial"/>
              <a:buChar char="•"/>
              <a:defRPr kumimoji="1" sz="1463" kern="1200">
                <a:solidFill>
                  <a:schemeClr val="tx1"/>
                </a:solidFill>
                <a:latin typeface="+mn-lt"/>
                <a:ea typeface="+mn-ea"/>
                <a:cs typeface="+mn-cs"/>
              </a:defRPr>
            </a:lvl6pPr>
            <a:lvl7pPr marL="2414588" indent="-185738" algn="l" defTabSz="742950" rtl="0" eaLnBrk="1" latinLnBrk="0" hangingPunct="1">
              <a:lnSpc>
                <a:spcPct val="90000"/>
              </a:lnSpc>
              <a:spcBef>
                <a:spcPts val="406"/>
              </a:spcBef>
              <a:buFont typeface="Arial"/>
              <a:buChar char="•"/>
              <a:defRPr kumimoji="1" sz="1463" kern="1200">
                <a:solidFill>
                  <a:schemeClr val="tx1"/>
                </a:solidFill>
                <a:latin typeface="+mn-lt"/>
                <a:ea typeface="+mn-ea"/>
                <a:cs typeface="+mn-cs"/>
              </a:defRPr>
            </a:lvl7pPr>
            <a:lvl8pPr marL="2786063" indent="-185738" algn="l" defTabSz="742950" rtl="0" eaLnBrk="1" latinLnBrk="0" hangingPunct="1">
              <a:lnSpc>
                <a:spcPct val="90000"/>
              </a:lnSpc>
              <a:spcBef>
                <a:spcPts val="406"/>
              </a:spcBef>
              <a:buFont typeface="Arial"/>
              <a:buChar char="•"/>
              <a:defRPr kumimoji="1" sz="1463" kern="1200">
                <a:solidFill>
                  <a:schemeClr val="tx1"/>
                </a:solidFill>
                <a:latin typeface="+mn-lt"/>
                <a:ea typeface="+mn-ea"/>
                <a:cs typeface="+mn-cs"/>
              </a:defRPr>
            </a:lvl8pPr>
            <a:lvl9pPr marL="3157538" indent="-185738" algn="l" defTabSz="742950" rtl="0" eaLnBrk="1" latinLnBrk="0" hangingPunct="1">
              <a:lnSpc>
                <a:spcPct val="90000"/>
              </a:lnSpc>
              <a:spcBef>
                <a:spcPts val="406"/>
              </a:spcBef>
              <a:buFont typeface="Arial"/>
              <a:buChar char="•"/>
              <a:defRPr kumimoji="1" sz="1463" kern="1200">
                <a:solidFill>
                  <a:schemeClr val="tx1"/>
                </a:solidFill>
                <a:latin typeface="+mn-lt"/>
                <a:ea typeface="+mn-ea"/>
                <a:cs typeface="+mn-cs"/>
              </a:defRPr>
            </a:lvl9pPr>
          </a:lstStyle>
          <a:p>
            <a:pPr algn="r">
              <a:lnSpc>
                <a:spcPct val="150000"/>
              </a:lnSpc>
            </a:pPr>
            <a:r>
              <a:rPr lang="en-US" altLang="ja-JP" sz="1400">
                <a:solidFill>
                  <a:schemeClr val="bg1"/>
                </a:solidFill>
                <a:latin typeface="Meiryo" panose="020B0604030504040204" pitchFamily="34" charset="-128"/>
                <a:ea typeface="Meiryo" panose="020B0604030504040204" pitchFamily="34" charset="-128"/>
              </a:rPr>
              <a:t>2021</a:t>
            </a:r>
            <a:r>
              <a:rPr lang="ja-JP" altLang="en-US" sz="1400">
                <a:solidFill>
                  <a:schemeClr val="bg1"/>
                </a:solidFill>
                <a:latin typeface="Meiryo" panose="020B0604030504040204" pitchFamily="34" charset="-128"/>
                <a:ea typeface="Meiryo" panose="020B0604030504040204" pitchFamily="34" charset="-128"/>
              </a:rPr>
              <a:t>年</a:t>
            </a:r>
            <a:r>
              <a:rPr lang="en-US" altLang="ja-JP" sz="1400">
                <a:solidFill>
                  <a:schemeClr val="bg1"/>
                </a:solidFill>
                <a:latin typeface="Meiryo" panose="020B0604030504040204" pitchFamily="34" charset="-128"/>
                <a:ea typeface="Meiryo" panose="020B0604030504040204" pitchFamily="34" charset="-128"/>
              </a:rPr>
              <a:t>4</a:t>
            </a:r>
            <a:r>
              <a:rPr lang="ja-JP" altLang="en-US" sz="1400">
                <a:solidFill>
                  <a:schemeClr val="bg1"/>
                </a:solidFill>
                <a:latin typeface="Meiryo" panose="020B0604030504040204" pitchFamily="34" charset="-128"/>
                <a:ea typeface="Meiryo" panose="020B0604030504040204" pitchFamily="34" charset="-128"/>
              </a:rPr>
              <a:t>月</a:t>
            </a:r>
            <a:r>
              <a:rPr lang="en-US" altLang="ja-JP" sz="1400">
                <a:solidFill>
                  <a:schemeClr val="bg1"/>
                </a:solidFill>
                <a:latin typeface="Meiryo" panose="020B0604030504040204" pitchFamily="34" charset="-128"/>
                <a:ea typeface="Meiryo" panose="020B0604030504040204" pitchFamily="34" charset="-128"/>
              </a:rPr>
              <a:t>1</a:t>
            </a:r>
            <a:r>
              <a:rPr lang="ja-JP" altLang="en-US" sz="1400">
                <a:solidFill>
                  <a:schemeClr val="bg1"/>
                </a:solidFill>
                <a:latin typeface="Meiryo" panose="020B0604030504040204" pitchFamily="34" charset="-128"/>
                <a:ea typeface="Meiryo" panose="020B0604030504040204" pitchFamily="34" charset="-128"/>
              </a:rPr>
              <a:t>日</a:t>
            </a:r>
          </a:p>
        </p:txBody>
      </p:sp>
      <p:sp>
        <p:nvSpPr>
          <p:cNvPr id="13" name="Date Placeholder 1">
            <a:extLst>
              <a:ext uri="{FF2B5EF4-FFF2-40B4-BE49-F238E27FC236}">
                <a16:creationId xmlns:a16="http://schemas.microsoft.com/office/drawing/2014/main" id="{B4AD2287-6E3C-6647-80BD-596F7E84AFCC}"/>
              </a:ext>
            </a:extLst>
          </p:cNvPr>
          <p:cNvSpPr>
            <a:spLocks noGrp="1"/>
          </p:cNvSpPr>
          <p:nvPr>
            <p:ph type="dt" sz="half" idx="10"/>
          </p:nvPr>
        </p:nvSpPr>
        <p:spPr>
          <a:xfrm>
            <a:off x="5620019" y="4878176"/>
            <a:ext cx="2228850" cy="365125"/>
          </a:xfrm>
        </p:spPr>
        <p:txBody>
          <a:bodyPr/>
          <a:lstStyle>
            <a:lvl1pPr algn="l">
              <a:defRPr/>
            </a:lvl1pPr>
          </a:lstStyle>
          <a:p>
            <a:endParaRPr lang="en-US"/>
          </a:p>
        </p:txBody>
      </p:sp>
      <p:sp>
        <p:nvSpPr>
          <p:cNvPr id="14" name="Footer Placeholder 2">
            <a:extLst>
              <a:ext uri="{FF2B5EF4-FFF2-40B4-BE49-F238E27FC236}">
                <a16:creationId xmlns:a16="http://schemas.microsoft.com/office/drawing/2014/main" id="{00B915E3-9721-E14D-9069-1E3398AC9B47}"/>
              </a:ext>
            </a:extLst>
          </p:cNvPr>
          <p:cNvSpPr>
            <a:spLocks noGrp="1"/>
          </p:cNvSpPr>
          <p:nvPr>
            <p:ph type="ftr" sz="quarter" idx="11"/>
          </p:nvPr>
        </p:nvSpPr>
        <p:spPr>
          <a:xfrm>
            <a:off x="377683" y="6469296"/>
            <a:ext cx="3757975" cy="263263"/>
          </a:xfrm>
        </p:spPr>
        <p:txBody>
          <a:bodyPr/>
          <a:lstStyle/>
          <a:p>
            <a:endParaRPr lang="en-US"/>
          </a:p>
        </p:txBody>
      </p:sp>
      <p:sp>
        <p:nvSpPr>
          <p:cNvPr id="15" name="タイトル 17">
            <a:extLst>
              <a:ext uri="{FF2B5EF4-FFF2-40B4-BE49-F238E27FC236}">
                <a16:creationId xmlns:a16="http://schemas.microsoft.com/office/drawing/2014/main" id="{74E58C1A-9531-3C45-9E29-C7A0D7F2876F}"/>
              </a:ext>
            </a:extLst>
          </p:cNvPr>
          <p:cNvSpPr>
            <a:spLocks noGrp="1"/>
          </p:cNvSpPr>
          <p:nvPr>
            <p:ph type="title"/>
          </p:nvPr>
        </p:nvSpPr>
        <p:spPr>
          <a:xfrm>
            <a:off x="0" y="1981200"/>
            <a:ext cx="9897010" cy="1904457"/>
          </a:xfrm>
        </p:spPr>
        <p:txBody>
          <a:bodyPr lIns="288000" tIns="180000" rIns="360000" bIns="72000" anchor="b"/>
          <a:lstStyle>
            <a:lvl1pPr>
              <a:defRPr sz="2400">
                <a:solidFill>
                  <a:schemeClr val="tx1"/>
                </a:solidFill>
              </a:defRPr>
            </a:lvl1pPr>
          </a:lstStyle>
          <a:p>
            <a:r>
              <a:rPr kumimoji="1" lang="ja-JP" altLang="en-US"/>
              <a:t>マスター タイトルの書式設定</a:t>
            </a:r>
          </a:p>
        </p:txBody>
      </p:sp>
      <p:sp>
        <p:nvSpPr>
          <p:cNvPr id="16" name="テキスト プレースホルダー 14">
            <a:extLst>
              <a:ext uri="{FF2B5EF4-FFF2-40B4-BE49-F238E27FC236}">
                <a16:creationId xmlns:a16="http://schemas.microsoft.com/office/drawing/2014/main" id="{D77FD104-BAAE-1E43-B733-8EE9CC9EC49D}"/>
              </a:ext>
            </a:extLst>
          </p:cNvPr>
          <p:cNvSpPr>
            <a:spLocks noGrp="1"/>
          </p:cNvSpPr>
          <p:nvPr>
            <p:ph type="body" sz="quarter" idx="13"/>
          </p:nvPr>
        </p:nvSpPr>
        <p:spPr>
          <a:xfrm>
            <a:off x="-9227" y="3901925"/>
            <a:ext cx="9924453" cy="412805"/>
          </a:xfrm>
        </p:spPr>
        <p:txBody>
          <a:bodyPr wrap="square" lIns="288000">
            <a:spAutoFit/>
          </a:bodyPr>
          <a:lstStyle>
            <a:lvl1pPr marL="0" indent="0">
              <a:buNone/>
              <a:defRPr lang="ja-JP" altLang="en-US" sz="1700" spc="150" smtClean="0">
                <a:solidFill>
                  <a:schemeClr val="bg1"/>
                </a:solidFill>
              </a:defRPr>
            </a:lvl1pPr>
            <a:lvl2pPr marL="228600" indent="0">
              <a:buNone/>
              <a:defRPr lang="ja-JP" altLang="en-US" sz="1700" smtClean="0">
                <a:solidFill>
                  <a:schemeClr val="bg1"/>
                </a:solidFill>
                <a:latin typeface="+mn-lt"/>
                <a:ea typeface="+mn-ea"/>
              </a:defRPr>
            </a:lvl2pPr>
            <a:lvl3pPr marL="685800" indent="0">
              <a:buNone/>
              <a:defRPr lang="ja-JP" altLang="en-US" sz="1700" smtClean="0">
                <a:solidFill>
                  <a:schemeClr val="bg1"/>
                </a:solidFill>
                <a:latin typeface="+mn-lt"/>
                <a:ea typeface="+mn-ea"/>
              </a:defRPr>
            </a:lvl3pPr>
            <a:lvl4pPr marL="1143000" indent="0">
              <a:buNone/>
              <a:defRPr lang="ja-JP" altLang="en-US" sz="1700" smtClean="0">
                <a:solidFill>
                  <a:schemeClr val="bg1"/>
                </a:solidFill>
                <a:latin typeface="+mn-lt"/>
                <a:ea typeface="+mn-ea"/>
              </a:defRPr>
            </a:lvl4pPr>
            <a:lvl5pPr marL="1600200" indent="0">
              <a:buNone/>
              <a:defRPr lang="ja-JP" altLang="en-US" sz="1700">
                <a:solidFill>
                  <a:schemeClr val="bg1"/>
                </a:solidFill>
                <a:latin typeface="+mn-lt"/>
                <a:ea typeface="+mn-ea"/>
              </a:defRPr>
            </a:lvl5pPr>
          </a:lstStyle>
          <a:p>
            <a:pPr marL="0" lvl="0" defTabSz="457200"/>
            <a:r>
              <a:rPr kumimoji="1" lang="ja-JP" altLang="en-US"/>
              <a:t>マスター テキストの書式設定</a:t>
            </a:r>
          </a:p>
        </p:txBody>
      </p:sp>
      <p:grpSp>
        <p:nvGrpSpPr>
          <p:cNvPr id="99" name="グループ化 98"/>
          <p:cNvGrpSpPr/>
          <p:nvPr userDrawn="1"/>
        </p:nvGrpSpPr>
        <p:grpSpPr>
          <a:xfrm>
            <a:off x="5638800" y="6379733"/>
            <a:ext cx="3851369" cy="173467"/>
            <a:chOff x="900632" y="1414463"/>
            <a:chExt cx="7938089" cy="357535"/>
          </a:xfrm>
          <a:solidFill>
            <a:schemeClr val="bg1">
              <a:alpha val="17000"/>
            </a:schemeClr>
          </a:solidFill>
        </p:grpSpPr>
        <p:sp>
          <p:nvSpPr>
            <p:cNvPr id="19" name="Freeform 5"/>
            <p:cNvSpPr>
              <a:spLocks/>
            </p:cNvSpPr>
            <p:nvPr userDrawn="1"/>
          </p:nvSpPr>
          <p:spPr bwMode="auto">
            <a:xfrm>
              <a:off x="900632" y="1414463"/>
              <a:ext cx="250067" cy="283134"/>
            </a:xfrm>
            <a:custGeom>
              <a:avLst/>
              <a:gdLst>
                <a:gd name="T0" fmla="*/ 0 w 140"/>
                <a:gd name="T1" fmla="*/ 3 h 158"/>
                <a:gd name="T2" fmla="*/ 2 w 140"/>
                <a:gd name="T3" fmla="*/ 0 h 158"/>
                <a:gd name="T4" fmla="*/ 23 w 140"/>
                <a:gd name="T5" fmla="*/ 0 h 158"/>
                <a:gd name="T6" fmla="*/ 27 w 140"/>
                <a:gd name="T7" fmla="*/ 3 h 158"/>
                <a:gd name="T8" fmla="*/ 70 w 140"/>
                <a:gd name="T9" fmla="*/ 100 h 158"/>
                <a:gd name="T10" fmla="*/ 71 w 140"/>
                <a:gd name="T11" fmla="*/ 100 h 158"/>
                <a:gd name="T12" fmla="*/ 113 w 140"/>
                <a:gd name="T13" fmla="*/ 3 h 158"/>
                <a:gd name="T14" fmla="*/ 117 w 140"/>
                <a:gd name="T15" fmla="*/ 0 h 158"/>
                <a:gd name="T16" fmla="*/ 138 w 140"/>
                <a:gd name="T17" fmla="*/ 0 h 158"/>
                <a:gd name="T18" fmla="*/ 140 w 140"/>
                <a:gd name="T19" fmla="*/ 3 h 158"/>
                <a:gd name="T20" fmla="*/ 140 w 140"/>
                <a:gd name="T21" fmla="*/ 156 h 158"/>
                <a:gd name="T22" fmla="*/ 138 w 140"/>
                <a:gd name="T23" fmla="*/ 158 h 158"/>
                <a:gd name="T24" fmla="*/ 118 w 140"/>
                <a:gd name="T25" fmla="*/ 158 h 158"/>
                <a:gd name="T26" fmla="*/ 115 w 140"/>
                <a:gd name="T27" fmla="*/ 156 h 158"/>
                <a:gd name="T28" fmla="*/ 115 w 140"/>
                <a:gd name="T29" fmla="*/ 59 h 158"/>
                <a:gd name="T30" fmla="*/ 114 w 140"/>
                <a:gd name="T31" fmla="*/ 59 h 158"/>
                <a:gd name="T32" fmla="*/ 81 w 140"/>
                <a:gd name="T33" fmla="*/ 133 h 158"/>
                <a:gd name="T34" fmla="*/ 77 w 140"/>
                <a:gd name="T35" fmla="*/ 136 h 158"/>
                <a:gd name="T36" fmla="*/ 63 w 140"/>
                <a:gd name="T37" fmla="*/ 136 h 158"/>
                <a:gd name="T38" fmla="*/ 59 w 140"/>
                <a:gd name="T39" fmla="*/ 133 h 158"/>
                <a:gd name="T40" fmla="*/ 25 w 140"/>
                <a:gd name="T41" fmla="*/ 59 h 158"/>
                <a:gd name="T42" fmla="*/ 25 w 140"/>
                <a:gd name="T43" fmla="*/ 59 h 158"/>
                <a:gd name="T44" fmla="*/ 25 w 140"/>
                <a:gd name="T45" fmla="*/ 156 h 158"/>
                <a:gd name="T46" fmla="*/ 22 w 140"/>
                <a:gd name="T47" fmla="*/ 158 h 158"/>
                <a:gd name="T48" fmla="*/ 2 w 140"/>
                <a:gd name="T49" fmla="*/ 158 h 158"/>
                <a:gd name="T50" fmla="*/ 0 w 140"/>
                <a:gd name="T51" fmla="*/ 156 h 158"/>
                <a:gd name="T52" fmla="*/ 0 w 140"/>
                <a:gd name="T53"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158">
                  <a:moveTo>
                    <a:pt x="0" y="3"/>
                  </a:moveTo>
                  <a:cubicBezTo>
                    <a:pt x="0" y="1"/>
                    <a:pt x="1" y="0"/>
                    <a:pt x="2" y="0"/>
                  </a:cubicBezTo>
                  <a:cubicBezTo>
                    <a:pt x="23" y="0"/>
                    <a:pt x="23" y="0"/>
                    <a:pt x="23" y="0"/>
                  </a:cubicBezTo>
                  <a:cubicBezTo>
                    <a:pt x="25" y="0"/>
                    <a:pt x="26" y="1"/>
                    <a:pt x="27" y="3"/>
                  </a:cubicBezTo>
                  <a:cubicBezTo>
                    <a:pt x="70" y="100"/>
                    <a:pt x="70" y="100"/>
                    <a:pt x="70" y="100"/>
                  </a:cubicBezTo>
                  <a:cubicBezTo>
                    <a:pt x="71" y="100"/>
                    <a:pt x="71" y="100"/>
                    <a:pt x="71" y="100"/>
                  </a:cubicBezTo>
                  <a:cubicBezTo>
                    <a:pt x="113" y="3"/>
                    <a:pt x="113" y="3"/>
                    <a:pt x="113" y="3"/>
                  </a:cubicBezTo>
                  <a:cubicBezTo>
                    <a:pt x="114" y="1"/>
                    <a:pt x="115" y="0"/>
                    <a:pt x="117" y="0"/>
                  </a:cubicBezTo>
                  <a:cubicBezTo>
                    <a:pt x="138" y="0"/>
                    <a:pt x="138" y="0"/>
                    <a:pt x="138" y="0"/>
                  </a:cubicBezTo>
                  <a:cubicBezTo>
                    <a:pt x="139" y="0"/>
                    <a:pt x="140" y="1"/>
                    <a:pt x="140" y="3"/>
                  </a:cubicBezTo>
                  <a:cubicBezTo>
                    <a:pt x="140" y="156"/>
                    <a:pt x="140" y="156"/>
                    <a:pt x="140" y="156"/>
                  </a:cubicBezTo>
                  <a:cubicBezTo>
                    <a:pt x="140" y="157"/>
                    <a:pt x="139" y="158"/>
                    <a:pt x="138" y="158"/>
                  </a:cubicBezTo>
                  <a:cubicBezTo>
                    <a:pt x="118" y="158"/>
                    <a:pt x="118" y="158"/>
                    <a:pt x="118" y="158"/>
                  </a:cubicBezTo>
                  <a:cubicBezTo>
                    <a:pt x="116" y="158"/>
                    <a:pt x="115" y="157"/>
                    <a:pt x="115" y="156"/>
                  </a:cubicBezTo>
                  <a:cubicBezTo>
                    <a:pt x="115" y="59"/>
                    <a:pt x="115" y="59"/>
                    <a:pt x="115" y="59"/>
                  </a:cubicBezTo>
                  <a:cubicBezTo>
                    <a:pt x="114" y="59"/>
                    <a:pt x="114" y="59"/>
                    <a:pt x="114" y="59"/>
                  </a:cubicBezTo>
                  <a:cubicBezTo>
                    <a:pt x="81" y="133"/>
                    <a:pt x="81" y="133"/>
                    <a:pt x="81" y="133"/>
                  </a:cubicBezTo>
                  <a:cubicBezTo>
                    <a:pt x="80" y="136"/>
                    <a:pt x="79" y="136"/>
                    <a:pt x="77" y="136"/>
                  </a:cubicBezTo>
                  <a:cubicBezTo>
                    <a:pt x="63" y="136"/>
                    <a:pt x="63" y="136"/>
                    <a:pt x="63" y="136"/>
                  </a:cubicBezTo>
                  <a:cubicBezTo>
                    <a:pt x="61" y="136"/>
                    <a:pt x="60" y="136"/>
                    <a:pt x="59" y="133"/>
                  </a:cubicBezTo>
                  <a:cubicBezTo>
                    <a:pt x="25" y="59"/>
                    <a:pt x="25" y="59"/>
                    <a:pt x="25" y="59"/>
                  </a:cubicBezTo>
                  <a:cubicBezTo>
                    <a:pt x="25" y="59"/>
                    <a:pt x="25" y="59"/>
                    <a:pt x="25" y="59"/>
                  </a:cubicBezTo>
                  <a:cubicBezTo>
                    <a:pt x="25" y="156"/>
                    <a:pt x="25" y="156"/>
                    <a:pt x="25" y="156"/>
                  </a:cubicBezTo>
                  <a:cubicBezTo>
                    <a:pt x="25" y="157"/>
                    <a:pt x="24" y="158"/>
                    <a:pt x="22"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 name="Freeform 6"/>
            <p:cNvSpPr>
              <a:spLocks noEditPoints="1"/>
            </p:cNvSpPr>
            <p:nvPr userDrawn="1"/>
          </p:nvSpPr>
          <p:spPr bwMode="auto">
            <a:xfrm>
              <a:off x="1202367" y="1414463"/>
              <a:ext cx="45467" cy="283134"/>
            </a:xfrm>
            <a:custGeom>
              <a:avLst/>
              <a:gdLst>
                <a:gd name="T0" fmla="*/ 2 w 26"/>
                <a:gd name="T1" fmla="*/ 25 h 158"/>
                <a:gd name="T2" fmla="*/ 0 w 26"/>
                <a:gd name="T3" fmla="*/ 23 h 158"/>
                <a:gd name="T4" fmla="*/ 0 w 26"/>
                <a:gd name="T5" fmla="*/ 3 h 158"/>
                <a:gd name="T6" fmla="*/ 2 w 26"/>
                <a:gd name="T7" fmla="*/ 0 h 158"/>
                <a:gd name="T8" fmla="*/ 24 w 26"/>
                <a:gd name="T9" fmla="*/ 0 h 158"/>
                <a:gd name="T10" fmla="*/ 26 w 26"/>
                <a:gd name="T11" fmla="*/ 3 h 158"/>
                <a:gd name="T12" fmla="*/ 26 w 26"/>
                <a:gd name="T13" fmla="*/ 23 h 158"/>
                <a:gd name="T14" fmla="*/ 24 w 26"/>
                <a:gd name="T15" fmla="*/ 25 h 158"/>
                <a:gd name="T16" fmla="*/ 2 w 26"/>
                <a:gd name="T17" fmla="*/ 25 h 158"/>
                <a:gd name="T18" fmla="*/ 2 w 26"/>
                <a:gd name="T19" fmla="*/ 158 h 158"/>
                <a:gd name="T20" fmla="*/ 0 w 26"/>
                <a:gd name="T21" fmla="*/ 156 h 158"/>
                <a:gd name="T22" fmla="*/ 0 w 26"/>
                <a:gd name="T23" fmla="*/ 49 h 158"/>
                <a:gd name="T24" fmla="*/ 2 w 26"/>
                <a:gd name="T25" fmla="*/ 46 h 158"/>
                <a:gd name="T26" fmla="*/ 24 w 26"/>
                <a:gd name="T27" fmla="*/ 46 h 158"/>
                <a:gd name="T28" fmla="*/ 26 w 26"/>
                <a:gd name="T29" fmla="*/ 49 h 158"/>
                <a:gd name="T30" fmla="*/ 26 w 26"/>
                <a:gd name="T31" fmla="*/ 156 h 158"/>
                <a:gd name="T32" fmla="*/ 24 w 26"/>
                <a:gd name="T33" fmla="*/ 158 h 158"/>
                <a:gd name="T34" fmla="*/ 2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2" y="25"/>
                  </a:moveTo>
                  <a:cubicBezTo>
                    <a:pt x="1" y="25"/>
                    <a:pt x="0" y="24"/>
                    <a:pt x="0" y="23"/>
                  </a:cubicBezTo>
                  <a:cubicBezTo>
                    <a:pt x="0" y="3"/>
                    <a:pt x="0" y="3"/>
                    <a:pt x="0" y="3"/>
                  </a:cubicBezTo>
                  <a:cubicBezTo>
                    <a:pt x="0" y="1"/>
                    <a:pt x="1" y="0"/>
                    <a:pt x="2" y="0"/>
                  </a:cubicBezTo>
                  <a:cubicBezTo>
                    <a:pt x="24" y="0"/>
                    <a:pt x="24" y="0"/>
                    <a:pt x="24" y="0"/>
                  </a:cubicBezTo>
                  <a:cubicBezTo>
                    <a:pt x="25" y="0"/>
                    <a:pt x="26" y="1"/>
                    <a:pt x="26" y="3"/>
                  </a:cubicBezTo>
                  <a:cubicBezTo>
                    <a:pt x="26" y="23"/>
                    <a:pt x="26" y="23"/>
                    <a:pt x="26" y="23"/>
                  </a:cubicBezTo>
                  <a:cubicBezTo>
                    <a:pt x="26" y="24"/>
                    <a:pt x="25" y="25"/>
                    <a:pt x="24" y="25"/>
                  </a:cubicBezTo>
                  <a:lnTo>
                    <a:pt x="2" y="25"/>
                  </a:lnTo>
                  <a:close/>
                  <a:moveTo>
                    <a:pt x="2" y="158"/>
                  </a:moveTo>
                  <a:cubicBezTo>
                    <a:pt x="1" y="158"/>
                    <a:pt x="0" y="157"/>
                    <a:pt x="0" y="156"/>
                  </a:cubicBezTo>
                  <a:cubicBezTo>
                    <a:pt x="0" y="49"/>
                    <a:pt x="0" y="49"/>
                    <a:pt x="0" y="49"/>
                  </a:cubicBezTo>
                  <a:cubicBezTo>
                    <a:pt x="0" y="47"/>
                    <a:pt x="1" y="46"/>
                    <a:pt x="2" y="46"/>
                  </a:cubicBezTo>
                  <a:cubicBezTo>
                    <a:pt x="24" y="46"/>
                    <a:pt x="24" y="46"/>
                    <a:pt x="24" y="46"/>
                  </a:cubicBezTo>
                  <a:cubicBezTo>
                    <a:pt x="25" y="46"/>
                    <a:pt x="26" y="47"/>
                    <a:pt x="26" y="49"/>
                  </a:cubicBezTo>
                  <a:cubicBezTo>
                    <a:pt x="26" y="156"/>
                    <a:pt x="26" y="156"/>
                    <a:pt x="26" y="156"/>
                  </a:cubicBezTo>
                  <a:cubicBezTo>
                    <a:pt x="26" y="157"/>
                    <a:pt x="25" y="158"/>
                    <a:pt x="24" y="158"/>
                  </a:cubicBezTo>
                  <a:lnTo>
                    <a:pt x="2"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 name="Freeform 7"/>
            <p:cNvSpPr>
              <a:spLocks/>
            </p:cNvSpPr>
            <p:nvPr userDrawn="1"/>
          </p:nvSpPr>
          <p:spPr bwMode="auto">
            <a:xfrm>
              <a:off x="1297433" y="1492997"/>
              <a:ext cx="167400"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6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1"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 name="Freeform 8"/>
            <p:cNvSpPr>
              <a:spLocks noEditPoints="1"/>
            </p:cNvSpPr>
            <p:nvPr userDrawn="1"/>
          </p:nvSpPr>
          <p:spPr bwMode="auto">
            <a:xfrm>
              <a:off x="1512367" y="1414463"/>
              <a:ext cx="45467" cy="283134"/>
            </a:xfrm>
            <a:custGeom>
              <a:avLst/>
              <a:gdLst>
                <a:gd name="T0" fmla="*/ 3 w 26"/>
                <a:gd name="T1" fmla="*/ 25 h 158"/>
                <a:gd name="T2" fmla="*/ 0 w 26"/>
                <a:gd name="T3" fmla="*/ 23 h 158"/>
                <a:gd name="T4" fmla="*/ 0 w 26"/>
                <a:gd name="T5" fmla="*/ 3 h 158"/>
                <a:gd name="T6" fmla="*/ 3 w 26"/>
                <a:gd name="T7" fmla="*/ 0 h 158"/>
                <a:gd name="T8" fmla="*/ 24 w 26"/>
                <a:gd name="T9" fmla="*/ 0 h 158"/>
                <a:gd name="T10" fmla="*/ 26 w 26"/>
                <a:gd name="T11" fmla="*/ 3 h 158"/>
                <a:gd name="T12" fmla="*/ 26 w 26"/>
                <a:gd name="T13" fmla="*/ 23 h 158"/>
                <a:gd name="T14" fmla="*/ 24 w 26"/>
                <a:gd name="T15" fmla="*/ 25 h 158"/>
                <a:gd name="T16" fmla="*/ 3 w 26"/>
                <a:gd name="T17" fmla="*/ 25 h 158"/>
                <a:gd name="T18" fmla="*/ 3 w 26"/>
                <a:gd name="T19" fmla="*/ 158 h 158"/>
                <a:gd name="T20" fmla="*/ 0 w 26"/>
                <a:gd name="T21" fmla="*/ 156 h 158"/>
                <a:gd name="T22" fmla="*/ 0 w 26"/>
                <a:gd name="T23" fmla="*/ 49 h 158"/>
                <a:gd name="T24" fmla="*/ 3 w 26"/>
                <a:gd name="T25" fmla="*/ 46 h 158"/>
                <a:gd name="T26" fmla="*/ 24 w 26"/>
                <a:gd name="T27" fmla="*/ 46 h 158"/>
                <a:gd name="T28" fmla="*/ 26 w 26"/>
                <a:gd name="T29" fmla="*/ 49 h 158"/>
                <a:gd name="T30" fmla="*/ 26 w 26"/>
                <a:gd name="T31" fmla="*/ 156 h 158"/>
                <a:gd name="T32" fmla="*/ 24 w 26"/>
                <a:gd name="T33" fmla="*/ 158 h 158"/>
                <a:gd name="T34" fmla="*/ 3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3" y="25"/>
                  </a:moveTo>
                  <a:cubicBezTo>
                    <a:pt x="1" y="25"/>
                    <a:pt x="0" y="24"/>
                    <a:pt x="0" y="23"/>
                  </a:cubicBezTo>
                  <a:cubicBezTo>
                    <a:pt x="0" y="3"/>
                    <a:pt x="0" y="3"/>
                    <a:pt x="0" y="3"/>
                  </a:cubicBezTo>
                  <a:cubicBezTo>
                    <a:pt x="0" y="1"/>
                    <a:pt x="1" y="0"/>
                    <a:pt x="3" y="0"/>
                  </a:cubicBezTo>
                  <a:cubicBezTo>
                    <a:pt x="24" y="0"/>
                    <a:pt x="24" y="0"/>
                    <a:pt x="24" y="0"/>
                  </a:cubicBezTo>
                  <a:cubicBezTo>
                    <a:pt x="25" y="0"/>
                    <a:pt x="26" y="1"/>
                    <a:pt x="26" y="3"/>
                  </a:cubicBezTo>
                  <a:cubicBezTo>
                    <a:pt x="26" y="23"/>
                    <a:pt x="26" y="23"/>
                    <a:pt x="26" y="23"/>
                  </a:cubicBezTo>
                  <a:cubicBezTo>
                    <a:pt x="26" y="24"/>
                    <a:pt x="25" y="25"/>
                    <a:pt x="24" y="25"/>
                  </a:cubicBezTo>
                  <a:lnTo>
                    <a:pt x="3" y="25"/>
                  </a:lnTo>
                  <a:close/>
                  <a:moveTo>
                    <a:pt x="3" y="158"/>
                  </a:moveTo>
                  <a:cubicBezTo>
                    <a:pt x="1" y="158"/>
                    <a:pt x="0" y="157"/>
                    <a:pt x="0" y="156"/>
                  </a:cubicBezTo>
                  <a:cubicBezTo>
                    <a:pt x="0" y="49"/>
                    <a:pt x="0" y="49"/>
                    <a:pt x="0" y="49"/>
                  </a:cubicBezTo>
                  <a:cubicBezTo>
                    <a:pt x="0" y="47"/>
                    <a:pt x="1" y="46"/>
                    <a:pt x="3" y="46"/>
                  </a:cubicBezTo>
                  <a:cubicBezTo>
                    <a:pt x="24" y="46"/>
                    <a:pt x="24" y="46"/>
                    <a:pt x="24" y="46"/>
                  </a:cubicBezTo>
                  <a:cubicBezTo>
                    <a:pt x="25" y="46"/>
                    <a:pt x="26" y="47"/>
                    <a:pt x="26" y="49"/>
                  </a:cubicBezTo>
                  <a:cubicBezTo>
                    <a:pt x="26" y="156"/>
                    <a:pt x="26" y="156"/>
                    <a:pt x="26" y="156"/>
                  </a:cubicBezTo>
                  <a:cubicBezTo>
                    <a:pt x="26" y="157"/>
                    <a:pt x="25" y="158"/>
                    <a:pt x="24" y="158"/>
                  </a:cubicBezTo>
                  <a:lnTo>
                    <a:pt x="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3" name="Freeform 9"/>
            <p:cNvSpPr>
              <a:spLocks/>
            </p:cNvSpPr>
            <p:nvPr userDrawn="1"/>
          </p:nvSpPr>
          <p:spPr bwMode="auto">
            <a:xfrm>
              <a:off x="1595034" y="1492997"/>
              <a:ext cx="167400" cy="208734"/>
            </a:xfrm>
            <a:custGeom>
              <a:avLst/>
              <a:gdLst>
                <a:gd name="T0" fmla="*/ 1 w 95"/>
                <a:gd name="T1" fmla="*/ 99 h 117"/>
                <a:gd name="T2" fmla="*/ 1 w 95"/>
                <a:gd name="T3" fmla="*/ 96 h 117"/>
                <a:gd name="T4" fmla="*/ 14 w 95"/>
                <a:gd name="T5" fmla="*/ 82 h 117"/>
                <a:gd name="T6" fmla="*/ 17 w 95"/>
                <a:gd name="T7" fmla="*/ 82 h 117"/>
                <a:gd name="T8" fmla="*/ 50 w 95"/>
                <a:gd name="T9" fmla="*/ 95 h 117"/>
                <a:gd name="T10" fmla="*/ 70 w 95"/>
                <a:gd name="T11" fmla="*/ 81 h 117"/>
                <a:gd name="T12" fmla="*/ 52 w 95"/>
                <a:gd name="T13" fmla="*/ 69 h 117"/>
                <a:gd name="T14" fmla="*/ 40 w 95"/>
                <a:gd name="T15" fmla="*/ 68 h 117"/>
                <a:gd name="T16" fmla="*/ 5 w 95"/>
                <a:gd name="T17" fmla="*/ 35 h 117"/>
                <a:gd name="T18" fmla="*/ 49 w 95"/>
                <a:gd name="T19" fmla="*/ 0 h 117"/>
                <a:gd name="T20" fmla="*/ 91 w 95"/>
                <a:gd name="T21" fmla="*/ 13 h 117"/>
                <a:gd name="T22" fmla="*/ 91 w 95"/>
                <a:gd name="T23" fmla="*/ 17 h 117"/>
                <a:gd name="T24" fmla="*/ 80 w 95"/>
                <a:gd name="T25" fmla="*/ 30 h 117"/>
                <a:gd name="T26" fmla="*/ 77 w 95"/>
                <a:gd name="T27" fmla="*/ 31 h 117"/>
                <a:gd name="T28" fmla="*/ 47 w 95"/>
                <a:gd name="T29" fmla="*/ 22 h 117"/>
                <a:gd name="T30" fmla="*/ 30 w 95"/>
                <a:gd name="T31" fmla="*/ 33 h 117"/>
                <a:gd name="T32" fmla="*/ 49 w 95"/>
                <a:gd name="T33" fmla="*/ 45 h 117"/>
                <a:gd name="T34" fmla="*/ 61 w 95"/>
                <a:gd name="T35" fmla="*/ 46 h 117"/>
                <a:gd name="T36" fmla="*/ 95 w 95"/>
                <a:gd name="T37" fmla="*/ 79 h 117"/>
                <a:gd name="T38" fmla="*/ 49 w 95"/>
                <a:gd name="T39" fmla="*/ 117 h 117"/>
                <a:gd name="T40" fmla="*/ 1 w 95"/>
                <a:gd name="T41" fmla="*/ 9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17">
                  <a:moveTo>
                    <a:pt x="1" y="99"/>
                  </a:moveTo>
                  <a:cubicBezTo>
                    <a:pt x="0" y="98"/>
                    <a:pt x="0" y="97"/>
                    <a:pt x="1" y="96"/>
                  </a:cubicBezTo>
                  <a:cubicBezTo>
                    <a:pt x="14" y="82"/>
                    <a:pt x="14" y="82"/>
                    <a:pt x="14" y="82"/>
                  </a:cubicBezTo>
                  <a:cubicBezTo>
                    <a:pt x="15" y="81"/>
                    <a:pt x="16" y="81"/>
                    <a:pt x="17" y="82"/>
                  </a:cubicBezTo>
                  <a:cubicBezTo>
                    <a:pt x="25" y="89"/>
                    <a:pt x="38" y="95"/>
                    <a:pt x="50" y="95"/>
                  </a:cubicBezTo>
                  <a:cubicBezTo>
                    <a:pt x="63" y="95"/>
                    <a:pt x="70" y="89"/>
                    <a:pt x="70" y="81"/>
                  </a:cubicBezTo>
                  <a:cubicBezTo>
                    <a:pt x="70" y="75"/>
                    <a:pt x="66" y="70"/>
                    <a:pt x="52" y="69"/>
                  </a:cubicBezTo>
                  <a:cubicBezTo>
                    <a:pt x="40" y="68"/>
                    <a:pt x="40" y="68"/>
                    <a:pt x="40" y="68"/>
                  </a:cubicBezTo>
                  <a:cubicBezTo>
                    <a:pt x="17" y="66"/>
                    <a:pt x="5" y="54"/>
                    <a:pt x="5" y="35"/>
                  </a:cubicBezTo>
                  <a:cubicBezTo>
                    <a:pt x="5" y="13"/>
                    <a:pt x="21" y="0"/>
                    <a:pt x="49" y="0"/>
                  </a:cubicBezTo>
                  <a:cubicBezTo>
                    <a:pt x="66" y="0"/>
                    <a:pt x="81" y="6"/>
                    <a:pt x="91" y="13"/>
                  </a:cubicBezTo>
                  <a:cubicBezTo>
                    <a:pt x="92" y="14"/>
                    <a:pt x="92" y="16"/>
                    <a:pt x="91" y="17"/>
                  </a:cubicBezTo>
                  <a:cubicBezTo>
                    <a:pt x="80" y="30"/>
                    <a:pt x="80" y="30"/>
                    <a:pt x="80" y="30"/>
                  </a:cubicBezTo>
                  <a:cubicBezTo>
                    <a:pt x="79" y="32"/>
                    <a:pt x="78" y="32"/>
                    <a:pt x="77" y="31"/>
                  </a:cubicBezTo>
                  <a:cubicBezTo>
                    <a:pt x="70" y="26"/>
                    <a:pt x="58" y="22"/>
                    <a:pt x="47" y="22"/>
                  </a:cubicBezTo>
                  <a:cubicBezTo>
                    <a:pt x="36" y="22"/>
                    <a:pt x="30" y="26"/>
                    <a:pt x="30" y="33"/>
                  </a:cubicBezTo>
                  <a:cubicBezTo>
                    <a:pt x="30" y="40"/>
                    <a:pt x="34" y="44"/>
                    <a:pt x="49" y="45"/>
                  </a:cubicBezTo>
                  <a:cubicBezTo>
                    <a:pt x="61" y="46"/>
                    <a:pt x="61" y="46"/>
                    <a:pt x="61" y="46"/>
                  </a:cubicBezTo>
                  <a:cubicBezTo>
                    <a:pt x="84" y="48"/>
                    <a:pt x="95" y="60"/>
                    <a:pt x="95" y="79"/>
                  </a:cubicBezTo>
                  <a:cubicBezTo>
                    <a:pt x="95" y="101"/>
                    <a:pt x="79" y="117"/>
                    <a:pt x="49" y="117"/>
                  </a:cubicBezTo>
                  <a:cubicBezTo>
                    <a:pt x="26" y="117"/>
                    <a:pt x="10" y="107"/>
                    <a:pt x="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4" name="Freeform 10"/>
            <p:cNvSpPr>
              <a:spLocks/>
            </p:cNvSpPr>
            <p:nvPr userDrawn="1"/>
          </p:nvSpPr>
          <p:spPr bwMode="auto">
            <a:xfrm>
              <a:off x="1789301"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5" name="Freeform 11"/>
            <p:cNvSpPr>
              <a:spLocks/>
            </p:cNvSpPr>
            <p:nvPr userDrawn="1"/>
          </p:nvSpPr>
          <p:spPr bwMode="auto">
            <a:xfrm>
              <a:off x="1925702"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6" name="Freeform 12"/>
            <p:cNvSpPr>
              <a:spLocks/>
            </p:cNvSpPr>
            <p:nvPr userDrawn="1"/>
          </p:nvSpPr>
          <p:spPr bwMode="auto">
            <a:xfrm>
              <a:off x="2084836" y="1497130"/>
              <a:ext cx="183934" cy="274867"/>
            </a:xfrm>
            <a:custGeom>
              <a:avLst/>
              <a:gdLst>
                <a:gd name="T0" fmla="*/ 17 w 104"/>
                <a:gd name="T1" fmla="*/ 154 h 154"/>
                <a:gd name="T2" fmla="*/ 14 w 104"/>
                <a:gd name="T3" fmla="*/ 151 h 154"/>
                <a:gd name="T4" fmla="*/ 14 w 104"/>
                <a:gd name="T5" fmla="*/ 133 h 154"/>
                <a:gd name="T6" fmla="*/ 17 w 104"/>
                <a:gd name="T7" fmla="*/ 131 h 154"/>
                <a:gd name="T8" fmla="*/ 21 w 104"/>
                <a:gd name="T9" fmla="*/ 131 h 154"/>
                <a:gd name="T10" fmla="*/ 38 w 104"/>
                <a:gd name="T11" fmla="*/ 117 h 154"/>
                <a:gd name="T12" fmla="*/ 41 w 104"/>
                <a:gd name="T13" fmla="*/ 108 h 154"/>
                <a:gd name="T14" fmla="*/ 0 w 104"/>
                <a:gd name="T15" fmla="*/ 3 h 154"/>
                <a:gd name="T16" fmla="*/ 2 w 104"/>
                <a:gd name="T17" fmla="*/ 0 h 154"/>
                <a:gd name="T18" fmla="*/ 25 w 104"/>
                <a:gd name="T19" fmla="*/ 0 h 154"/>
                <a:gd name="T20" fmla="*/ 28 w 104"/>
                <a:gd name="T21" fmla="*/ 3 h 154"/>
                <a:gd name="T22" fmla="*/ 53 w 104"/>
                <a:gd name="T23" fmla="*/ 76 h 154"/>
                <a:gd name="T24" fmla="*/ 53 w 104"/>
                <a:gd name="T25" fmla="*/ 76 h 154"/>
                <a:gd name="T26" fmla="*/ 77 w 104"/>
                <a:gd name="T27" fmla="*/ 3 h 154"/>
                <a:gd name="T28" fmla="*/ 80 w 104"/>
                <a:gd name="T29" fmla="*/ 0 h 154"/>
                <a:gd name="T30" fmla="*/ 102 w 104"/>
                <a:gd name="T31" fmla="*/ 0 h 154"/>
                <a:gd name="T32" fmla="*/ 104 w 104"/>
                <a:gd name="T33" fmla="*/ 3 h 154"/>
                <a:gd name="T34" fmla="*/ 61 w 104"/>
                <a:gd name="T35" fmla="*/ 119 h 154"/>
                <a:gd name="T36" fmla="*/ 24 w 104"/>
                <a:gd name="T37" fmla="*/ 154 h 154"/>
                <a:gd name="T38" fmla="*/ 17 w 104"/>
                <a:gd name="T3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154">
                  <a:moveTo>
                    <a:pt x="17" y="154"/>
                  </a:moveTo>
                  <a:cubicBezTo>
                    <a:pt x="15" y="154"/>
                    <a:pt x="14" y="153"/>
                    <a:pt x="14" y="151"/>
                  </a:cubicBezTo>
                  <a:cubicBezTo>
                    <a:pt x="14" y="133"/>
                    <a:pt x="14" y="133"/>
                    <a:pt x="14" y="133"/>
                  </a:cubicBezTo>
                  <a:cubicBezTo>
                    <a:pt x="14" y="131"/>
                    <a:pt x="15" y="131"/>
                    <a:pt x="17" y="131"/>
                  </a:cubicBezTo>
                  <a:cubicBezTo>
                    <a:pt x="21" y="131"/>
                    <a:pt x="21" y="131"/>
                    <a:pt x="21" y="131"/>
                  </a:cubicBezTo>
                  <a:cubicBezTo>
                    <a:pt x="30" y="131"/>
                    <a:pt x="34" y="127"/>
                    <a:pt x="38" y="117"/>
                  </a:cubicBezTo>
                  <a:cubicBezTo>
                    <a:pt x="41" y="108"/>
                    <a:pt x="41" y="108"/>
                    <a:pt x="41" y="108"/>
                  </a:cubicBezTo>
                  <a:cubicBezTo>
                    <a:pt x="0" y="3"/>
                    <a:pt x="0" y="3"/>
                    <a:pt x="0" y="3"/>
                  </a:cubicBezTo>
                  <a:cubicBezTo>
                    <a:pt x="0" y="1"/>
                    <a:pt x="0" y="0"/>
                    <a:pt x="2" y="0"/>
                  </a:cubicBezTo>
                  <a:cubicBezTo>
                    <a:pt x="25" y="0"/>
                    <a:pt x="25" y="0"/>
                    <a:pt x="25" y="0"/>
                  </a:cubicBezTo>
                  <a:cubicBezTo>
                    <a:pt x="26" y="0"/>
                    <a:pt x="27" y="1"/>
                    <a:pt x="28" y="3"/>
                  </a:cubicBezTo>
                  <a:cubicBezTo>
                    <a:pt x="53" y="76"/>
                    <a:pt x="53" y="76"/>
                    <a:pt x="53" y="76"/>
                  </a:cubicBezTo>
                  <a:cubicBezTo>
                    <a:pt x="53" y="76"/>
                    <a:pt x="53" y="76"/>
                    <a:pt x="53" y="76"/>
                  </a:cubicBezTo>
                  <a:cubicBezTo>
                    <a:pt x="77" y="3"/>
                    <a:pt x="77" y="3"/>
                    <a:pt x="77" y="3"/>
                  </a:cubicBezTo>
                  <a:cubicBezTo>
                    <a:pt x="78" y="1"/>
                    <a:pt x="79" y="0"/>
                    <a:pt x="80" y="0"/>
                  </a:cubicBezTo>
                  <a:cubicBezTo>
                    <a:pt x="102" y="0"/>
                    <a:pt x="102" y="0"/>
                    <a:pt x="102" y="0"/>
                  </a:cubicBezTo>
                  <a:cubicBezTo>
                    <a:pt x="104" y="0"/>
                    <a:pt x="104" y="1"/>
                    <a:pt x="104" y="3"/>
                  </a:cubicBezTo>
                  <a:cubicBezTo>
                    <a:pt x="61" y="119"/>
                    <a:pt x="61" y="119"/>
                    <a:pt x="61" y="119"/>
                  </a:cubicBezTo>
                  <a:cubicBezTo>
                    <a:pt x="52" y="145"/>
                    <a:pt x="42" y="154"/>
                    <a:pt x="24" y="154"/>
                  </a:cubicBezTo>
                  <a:lnTo>
                    <a:pt x="17"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7" name="Freeform 13"/>
            <p:cNvSpPr>
              <a:spLocks noEditPoints="1"/>
            </p:cNvSpPr>
            <p:nvPr userDrawn="1"/>
          </p:nvSpPr>
          <p:spPr bwMode="auto">
            <a:xfrm>
              <a:off x="235350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8" name="Freeform 14"/>
            <p:cNvSpPr>
              <a:spLocks/>
            </p:cNvSpPr>
            <p:nvPr userDrawn="1"/>
          </p:nvSpPr>
          <p:spPr bwMode="auto">
            <a:xfrm>
              <a:off x="2553970" y="1414463"/>
              <a:ext cx="109534" cy="283134"/>
            </a:xfrm>
            <a:custGeom>
              <a:avLst/>
              <a:gdLst>
                <a:gd name="T0" fmla="*/ 14 w 61"/>
                <a:gd name="T1" fmla="*/ 158 h 158"/>
                <a:gd name="T2" fmla="*/ 12 w 61"/>
                <a:gd name="T3" fmla="*/ 156 h 158"/>
                <a:gd name="T4" fmla="*/ 12 w 61"/>
                <a:gd name="T5" fmla="*/ 68 h 158"/>
                <a:gd name="T6" fmla="*/ 10 w 61"/>
                <a:gd name="T7" fmla="*/ 66 h 158"/>
                <a:gd name="T8" fmla="*/ 3 w 61"/>
                <a:gd name="T9" fmla="*/ 66 h 158"/>
                <a:gd name="T10" fmla="*/ 0 w 61"/>
                <a:gd name="T11" fmla="*/ 64 h 158"/>
                <a:gd name="T12" fmla="*/ 0 w 61"/>
                <a:gd name="T13" fmla="*/ 49 h 158"/>
                <a:gd name="T14" fmla="*/ 3 w 61"/>
                <a:gd name="T15" fmla="*/ 46 h 158"/>
                <a:gd name="T16" fmla="*/ 10 w 61"/>
                <a:gd name="T17" fmla="*/ 46 h 158"/>
                <a:gd name="T18" fmla="*/ 12 w 61"/>
                <a:gd name="T19" fmla="*/ 45 h 158"/>
                <a:gd name="T20" fmla="*/ 12 w 61"/>
                <a:gd name="T21" fmla="*/ 38 h 158"/>
                <a:gd name="T22" fmla="*/ 49 w 61"/>
                <a:gd name="T23" fmla="*/ 0 h 158"/>
                <a:gd name="T24" fmla="*/ 59 w 61"/>
                <a:gd name="T25" fmla="*/ 0 h 158"/>
                <a:gd name="T26" fmla="*/ 61 w 61"/>
                <a:gd name="T27" fmla="*/ 3 h 158"/>
                <a:gd name="T28" fmla="*/ 61 w 61"/>
                <a:gd name="T29" fmla="*/ 21 h 158"/>
                <a:gd name="T30" fmla="*/ 59 w 61"/>
                <a:gd name="T31" fmla="*/ 24 h 158"/>
                <a:gd name="T32" fmla="*/ 52 w 61"/>
                <a:gd name="T33" fmla="*/ 24 h 158"/>
                <a:gd name="T34" fmla="*/ 37 w 61"/>
                <a:gd name="T35" fmla="*/ 37 h 158"/>
                <a:gd name="T36" fmla="*/ 37 w 61"/>
                <a:gd name="T37" fmla="*/ 45 h 158"/>
                <a:gd name="T38" fmla="*/ 39 w 61"/>
                <a:gd name="T39" fmla="*/ 46 h 158"/>
                <a:gd name="T40" fmla="*/ 59 w 61"/>
                <a:gd name="T41" fmla="*/ 46 h 158"/>
                <a:gd name="T42" fmla="*/ 61 w 61"/>
                <a:gd name="T43" fmla="*/ 49 h 158"/>
                <a:gd name="T44" fmla="*/ 61 w 61"/>
                <a:gd name="T45" fmla="*/ 64 h 158"/>
                <a:gd name="T46" fmla="*/ 59 w 61"/>
                <a:gd name="T47" fmla="*/ 66 h 158"/>
                <a:gd name="T48" fmla="*/ 39 w 61"/>
                <a:gd name="T49" fmla="*/ 66 h 158"/>
                <a:gd name="T50" fmla="*/ 37 w 61"/>
                <a:gd name="T51" fmla="*/ 68 h 158"/>
                <a:gd name="T52" fmla="*/ 37 w 61"/>
                <a:gd name="T53" fmla="*/ 156 h 158"/>
                <a:gd name="T54" fmla="*/ 35 w 61"/>
                <a:gd name="T55" fmla="*/ 158 h 158"/>
                <a:gd name="T56" fmla="*/ 14 w 61"/>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158">
                  <a:moveTo>
                    <a:pt x="14" y="158"/>
                  </a:moveTo>
                  <a:cubicBezTo>
                    <a:pt x="12" y="158"/>
                    <a:pt x="12" y="157"/>
                    <a:pt x="12" y="156"/>
                  </a:cubicBezTo>
                  <a:cubicBezTo>
                    <a:pt x="12" y="68"/>
                    <a:pt x="12" y="68"/>
                    <a:pt x="12" y="68"/>
                  </a:cubicBezTo>
                  <a:cubicBezTo>
                    <a:pt x="12" y="67"/>
                    <a:pt x="11" y="66"/>
                    <a:pt x="10" y="66"/>
                  </a:cubicBezTo>
                  <a:cubicBezTo>
                    <a:pt x="3" y="66"/>
                    <a:pt x="3" y="66"/>
                    <a:pt x="3" y="66"/>
                  </a:cubicBezTo>
                  <a:cubicBezTo>
                    <a:pt x="1" y="66"/>
                    <a:pt x="0" y="66"/>
                    <a:pt x="0" y="64"/>
                  </a:cubicBezTo>
                  <a:cubicBezTo>
                    <a:pt x="0" y="49"/>
                    <a:pt x="0" y="49"/>
                    <a:pt x="0" y="49"/>
                  </a:cubicBezTo>
                  <a:cubicBezTo>
                    <a:pt x="0" y="47"/>
                    <a:pt x="1" y="46"/>
                    <a:pt x="3" y="46"/>
                  </a:cubicBezTo>
                  <a:cubicBezTo>
                    <a:pt x="10" y="46"/>
                    <a:pt x="10" y="46"/>
                    <a:pt x="10" y="46"/>
                  </a:cubicBezTo>
                  <a:cubicBezTo>
                    <a:pt x="11" y="46"/>
                    <a:pt x="12" y="46"/>
                    <a:pt x="12" y="45"/>
                  </a:cubicBezTo>
                  <a:cubicBezTo>
                    <a:pt x="12" y="38"/>
                    <a:pt x="12" y="38"/>
                    <a:pt x="12" y="38"/>
                  </a:cubicBezTo>
                  <a:cubicBezTo>
                    <a:pt x="12" y="12"/>
                    <a:pt x="24" y="0"/>
                    <a:pt x="49" y="0"/>
                  </a:cubicBezTo>
                  <a:cubicBezTo>
                    <a:pt x="59" y="0"/>
                    <a:pt x="59" y="0"/>
                    <a:pt x="59" y="0"/>
                  </a:cubicBezTo>
                  <a:cubicBezTo>
                    <a:pt x="60" y="0"/>
                    <a:pt x="61" y="1"/>
                    <a:pt x="61" y="3"/>
                  </a:cubicBezTo>
                  <a:cubicBezTo>
                    <a:pt x="61" y="21"/>
                    <a:pt x="61" y="21"/>
                    <a:pt x="61" y="21"/>
                  </a:cubicBezTo>
                  <a:cubicBezTo>
                    <a:pt x="61" y="23"/>
                    <a:pt x="60" y="24"/>
                    <a:pt x="59" y="24"/>
                  </a:cubicBezTo>
                  <a:cubicBezTo>
                    <a:pt x="52" y="24"/>
                    <a:pt x="52" y="24"/>
                    <a:pt x="52" y="24"/>
                  </a:cubicBezTo>
                  <a:cubicBezTo>
                    <a:pt x="40" y="24"/>
                    <a:pt x="37" y="26"/>
                    <a:pt x="37" y="37"/>
                  </a:cubicBezTo>
                  <a:cubicBezTo>
                    <a:pt x="37" y="45"/>
                    <a:pt x="37" y="45"/>
                    <a:pt x="37" y="45"/>
                  </a:cubicBezTo>
                  <a:cubicBezTo>
                    <a:pt x="37" y="46"/>
                    <a:pt x="38" y="46"/>
                    <a:pt x="39" y="46"/>
                  </a:cubicBezTo>
                  <a:cubicBezTo>
                    <a:pt x="59" y="46"/>
                    <a:pt x="59" y="46"/>
                    <a:pt x="59" y="46"/>
                  </a:cubicBezTo>
                  <a:cubicBezTo>
                    <a:pt x="60" y="46"/>
                    <a:pt x="61" y="47"/>
                    <a:pt x="61" y="49"/>
                  </a:cubicBezTo>
                  <a:cubicBezTo>
                    <a:pt x="61" y="64"/>
                    <a:pt x="61" y="64"/>
                    <a:pt x="61" y="64"/>
                  </a:cubicBezTo>
                  <a:cubicBezTo>
                    <a:pt x="61" y="66"/>
                    <a:pt x="60" y="66"/>
                    <a:pt x="59" y="66"/>
                  </a:cubicBezTo>
                  <a:cubicBezTo>
                    <a:pt x="39" y="66"/>
                    <a:pt x="39" y="66"/>
                    <a:pt x="39" y="66"/>
                  </a:cubicBezTo>
                  <a:cubicBezTo>
                    <a:pt x="38" y="66"/>
                    <a:pt x="37" y="67"/>
                    <a:pt x="37" y="68"/>
                  </a:cubicBezTo>
                  <a:cubicBezTo>
                    <a:pt x="37" y="156"/>
                    <a:pt x="37" y="156"/>
                    <a:pt x="37" y="156"/>
                  </a:cubicBezTo>
                  <a:cubicBezTo>
                    <a:pt x="37" y="157"/>
                    <a:pt x="37" y="158"/>
                    <a:pt x="35" y="158"/>
                  </a:cubicBezTo>
                  <a:lnTo>
                    <a:pt x="14"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9" name="Freeform 15"/>
            <p:cNvSpPr>
              <a:spLocks/>
            </p:cNvSpPr>
            <p:nvPr userDrawn="1"/>
          </p:nvSpPr>
          <p:spPr bwMode="auto">
            <a:xfrm>
              <a:off x="2762704" y="1414463"/>
              <a:ext cx="208734" cy="283134"/>
            </a:xfrm>
            <a:custGeom>
              <a:avLst/>
              <a:gdLst>
                <a:gd name="T0" fmla="*/ 0 w 117"/>
                <a:gd name="T1" fmla="*/ 3 h 158"/>
                <a:gd name="T2" fmla="*/ 2 w 117"/>
                <a:gd name="T3" fmla="*/ 0 h 158"/>
                <a:gd name="T4" fmla="*/ 25 w 117"/>
                <a:gd name="T5" fmla="*/ 0 h 158"/>
                <a:gd name="T6" fmla="*/ 27 w 117"/>
                <a:gd name="T7" fmla="*/ 3 h 158"/>
                <a:gd name="T8" fmla="*/ 27 w 117"/>
                <a:gd name="T9" fmla="*/ 65 h 158"/>
                <a:gd name="T10" fmla="*/ 29 w 117"/>
                <a:gd name="T11" fmla="*/ 66 h 158"/>
                <a:gd name="T12" fmla="*/ 89 w 117"/>
                <a:gd name="T13" fmla="*/ 66 h 158"/>
                <a:gd name="T14" fmla="*/ 90 w 117"/>
                <a:gd name="T15" fmla="*/ 65 h 158"/>
                <a:gd name="T16" fmla="*/ 90 w 117"/>
                <a:gd name="T17" fmla="*/ 3 h 158"/>
                <a:gd name="T18" fmla="*/ 92 w 117"/>
                <a:gd name="T19" fmla="*/ 0 h 158"/>
                <a:gd name="T20" fmla="*/ 115 w 117"/>
                <a:gd name="T21" fmla="*/ 0 h 158"/>
                <a:gd name="T22" fmla="*/ 117 w 117"/>
                <a:gd name="T23" fmla="*/ 3 h 158"/>
                <a:gd name="T24" fmla="*/ 117 w 117"/>
                <a:gd name="T25" fmla="*/ 156 h 158"/>
                <a:gd name="T26" fmla="*/ 115 w 117"/>
                <a:gd name="T27" fmla="*/ 158 h 158"/>
                <a:gd name="T28" fmla="*/ 92 w 117"/>
                <a:gd name="T29" fmla="*/ 158 h 158"/>
                <a:gd name="T30" fmla="*/ 90 w 117"/>
                <a:gd name="T31" fmla="*/ 156 h 158"/>
                <a:gd name="T32" fmla="*/ 90 w 117"/>
                <a:gd name="T33" fmla="*/ 92 h 158"/>
                <a:gd name="T34" fmla="*/ 89 w 117"/>
                <a:gd name="T35" fmla="*/ 91 h 158"/>
                <a:gd name="T36" fmla="*/ 29 w 117"/>
                <a:gd name="T37" fmla="*/ 91 h 158"/>
                <a:gd name="T38" fmla="*/ 27 w 117"/>
                <a:gd name="T39" fmla="*/ 92 h 158"/>
                <a:gd name="T40" fmla="*/ 27 w 117"/>
                <a:gd name="T41" fmla="*/ 156 h 158"/>
                <a:gd name="T42" fmla="*/ 25 w 117"/>
                <a:gd name="T43" fmla="*/ 158 h 158"/>
                <a:gd name="T44" fmla="*/ 2 w 117"/>
                <a:gd name="T45" fmla="*/ 158 h 158"/>
                <a:gd name="T46" fmla="*/ 0 w 117"/>
                <a:gd name="T47" fmla="*/ 156 h 158"/>
                <a:gd name="T48" fmla="*/ 0 w 117"/>
                <a:gd name="T49"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158">
                  <a:moveTo>
                    <a:pt x="0" y="3"/>
                  </a:moveTo>
                  <a:cubicBezTo>
                    <a:pt x="0" y="1"/>
                    <a:pt x="1" y="0"/>
                    <a:pt x="2" y="0"/>
                  </a:cubicBezTo>
                  <a:cubicBezTo>
                    <a:pt x="25" y="0"/>
                    <a:pt x="25" y="0"/>
                    <a:pt x="25" y="0"/>
                  </a:cubicBezTo>
                  <a:cubicBezTo>
                    <a:pt x="26" y="0"/>
                    <a:pt x="27" y="1"/>
                    <a:pt x="27" y="3"/>
                  </a:cubicBezTo>
                  <a:cubicBezTo>
                    <a:pt x="27" y="65"/>
                    <a:pt x="27" y="65"/>
                    <a:pt x="27" y="65"/>
                  </a:cubicBezTo>
                  <a:cubicBezTo>
                    <a:pt x="27" y="66"/>
                    <a:pt x="28" y="66"/>
                    <a:pt x="29" y="66"/>
                  </a:cubicBezTo>
                  <a:cubicBezTo>
                    <a:pt x="89" y="66"/>
                    <a:pt x="89" y="66"/>
                    <a:pt x="89" y="66"/>
                  </a:cubicBezTo>
                  <a:cubicBezTo>
                    <a:pt x="89" y="66"/>
                    <a:pt x="90" y="66"/>
                    <a:pt x="90" y="65"/>
                  </a:cubicBezTo>
                  <a:cubicBezTo>
                    <a:pt x="90" y="3"/>
                    <a:pt x="90" y="3"/>
                    <a:pt x="90" y="3"/>
                  </a:cubicBezTo>
                  <a:cubicBezTo>
                    <a:pt x="90" y="1"/>
                    <a:pt x="91" y="0"/>
                    <a:pt x="92" y="0"/>
                  </a:cubicBezTo>
                  <a:cubicBezTo>
                    <a:pt x="115" y="0"/>
                    <a:pt x="115" y="0"/>
                    <a:pt x="115" y="0"/>
                  </a:cubicBezTo>
                  <a:cubicBezTo>
                    <a:pt x="116" y="0"/>
                    <a:pt x="117" y="1"/>
                    <a:pt x="117" y="3"/>
                  </a:cubicBezTo>
                  <a:cubicBezTo>
                    <a:pt x="117" y="156"/>
                    <a:pt x="117" y="156"/>
                    <a:pt x="117" y="156"/>
                  </a:cubicBezTo>
                  <a:cubicBezTo>
                    <a:pt x="117" y="157"/>
                    <a:pt x="116" y="158"/>
                    <a:pt x="115" y="158"/>
                  </a:cubicBezTo>
                  <a:cubicBezTo>
                    <a:pt x="92" y="158"/>
                    <a:pt x="92" y="158"/>
                    <a:pt x="92" y="158"/>
                  </a:cubicBezTo>
                  <a:cubicBezTo>
                    <a:pt x="91" y="158"/>
                    <a:pt x="90" y="157"/>
                    <a:pt x="90" y="156"/>
                  </a:cubicBezTo>
                  <a:cubicBezTo>
                    <a:pt x="90" y="92"/>
                    <a:pt x="90" y="92"/>
                    <a:pt x="90" y="92"/>
                  </a:cubicBezTo>
                  <a:cubicBezTo>
                    <a:pt x="90" y="91"/>
                    <a:pt x="89" y="91"/>
                    <a:pt x="89" y="91"/>
                  </a:cubicBezTo>
                  <a:cubicBezTo>
                    <a:pt x="29" y="91"/>
                    <a:pt x="29" y="91"/>
                    <a:pt x="29" y="91"/>
                  </a:cubicBezTo>
                  <a:cubicBezTo>
                    <a:pt x="28" y="91"/>
                    <a:pt x="27" y="91"/>
                    <a:pt x="27" y="92"/>
                  </a:cubicBezTo>
                  <a:cubicBezTo>
                    <a:pt x="27" y="156"/>
                    <a:pt x="27" y="156"/>
                    <a:pt x="27" y="156"/>
                  </a:cubicBezTo>
                  <a:cubicBezTo>
                    <a:pt x="27" y="157"/>
                    <a:pt x="26" y="158"/>
                    <a:pt x="25"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0" name="Freeform 16"/>
            <p:cNvSpPr>
              <a:spLocks noEditPoints="1"/>
            </p:cNvSpPr>
            <p:nvPr userDrawn="1"/>
          </p:nvSpPr>
          <p:spPr bwMode="auto">
            <a:xfrm>
              <a:off x="3014838" y="1492997"/>
              <a:ext cx="175667" cy="208734"/>
            </a:xfrm>
            <a:custGeom>
              <a:avLst/>
              <a:gdLst>
                <a:gd name="T0" fmla="*/ 4 w 99"/>
                <a:gd name="T1" fmla="*/ 85 h 117"/>
                <a:gd name="T2" fmla="*/ 0 w 99"/>
                <a:gd name="T3" fmla="*/ 58 h 117"/>
                <a:gd name="T4" fmla="*/ 4 w 99"/>
                <a:gd name="T5" fmla="*/ 31 h 117"/>
                <a:gd name="T6" fmla="*/ 49 w 99"/>
                <a:gd name="T7" fmla="*/ 0 h 117"/>
                <a:gd name="T8" fmla="*/ 95 w 99"/>
                <a:gd name="T9" fmla="*/ 31 h 117"/>
                <a:gd name="T10" fmla="*/ 99 w 99"/>
                <a:gd name="T11" fmla="*/ 64 h 117"/>
                <a:gd name="T12" fmla="*/ 97 w 99"/>
                <a:gd name="T13" fmla="*/ 66 h 117"/>
                <a:gd name="T14" fmla="*/ 28 w 99"/>
                <a:gd name="T15" fmla="*/ 66 h 117"/>
                <a:gd name="T16" fmla="*/ 26 w 99"/>
                <a:gd name="T17" fmla="*/ 68 h 117"/>
                <a:gd name="T18" fmla="*/ 28 w 99"/>
                <a:gd name="T19" fmla="*/ 76 h 117"/>
                <a:gd name="T20" fmla="*/ 53 w 99"/>
                <a:gd name="T21" fmla="*/ 93 h 117"/>
                <a:gd name="T22" fmla="*/ 79 w 99"/>
                <a:gd name="T23" fmla="*/ 83 h 117"/>
                <a:gd name="T24" fmla="*/ 83 w 99"/>
                <a:gd name="T25" fmla="*/ 82 h 117"/>
                <a:gd name="T26" fmla="*/ 96 w 99"/>
                <a:gd name="T27" fmla="*/ 94 h 117"/>
                <a:gd name="T28" fmla="*/ 97 w 99"/>
                <a:gd name="T29" fmla="*/ 98 h 117"/>
                <a:gd name="T30" fmla="*/ 51 w 99"/>
                <a:gd name="T31" fmla="*/ 117 h 117"/>
                <a:gd name="T32" fmla="*/ 4 w 99"/>
                <a:gd name="T33" fmla="*/ 85 h 117"/>
                <a:gd name="T34" fmla="*/ 71 w 99"/>
                <a:gd name="T35" fmla="*/ 36 h 117"/>
                <a:gd name="T36" fmla="*/ 50 w 99"/>
                <a:gd name="T37" fmla="*/ 22 h 117"/>
                <a:gd name="T38" fmla="*/ 28 w 99"/>
                <a:gd name="T39" fmla="*/ 36 h 117"/>
                <a:gd name="T40" fmla="*/ 26 w 99"/>
                <a:gd name="T41" fmla="*/ 46 h 117"/>
                <a:gd name="T42" fmla="*/ 28 w 99"/>
                <a:gd name="T43" fmla="*/ 47 h 117"/>
                <a:gd name="T44" fmla="*/ 71 w 99"/>
                <a:gd name="T45" fmla="*/ 47 h 117"/>
                <a:gd name="T46" fmla="*/ 73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2" y="78"/>
                    <a:pt x="0" y="70"/>
                    <a:pt x="0" y="58"/>
                  </a:cubicBezTo>
                  <a:cubicBezTo>
                    <a:pt x="0" y="47"/>
                    <a:pt x="2" y="38"/>
                    <a:pt x="4" y="31"/>
                  </a:cubicBezTo>
                  <a:cubicBezTo>
                    <a:pt x="10" y="11"/>
                    <a:pt x="27" y="0"/>
                    <a:pt x="49" y="0"/>
                  </a:cubicBezTo>
                  <a:cubicBezTo>
                    <a:pt x="72" y="0"/>
                    <a:pt x="89" y="12"/>
                    <a:pt x="95" y="31"/>
                  </a:cubicBezTo>
                  <a:cubicBezTo>
                    <a:pt x="98" y="38"/>
                    <a:pt x="99" y="46"/>
                    <a:pt x="99" y="64"/>
                  </a:cubicBezTo>
                  <a:cubicBezTo>
                    <a:pt x="99" y="66"/>
                    <a:pt x="98" y="66"/>
                    <a:pt x="97" y="66"/>
                  </a:cubicBezTo>
                  <a:cubicBezTo>
                    <a:pt x="28" y="66"/>
                    <a:pt x="28" y="66"/>
                    <a:pt x="28" y="66"/>
                  </a:cubicBezTo>
                  <a:cubicBezTo>
                    <a:pt x="27" y="66"/>
                    <a:pt x="26" y="67"/>
                    <a:pt x="26" y="68"/>
                  </a:cubicBezTo>
                  <a:cubicBezTo>
                    <a:pt x="26" y="71"/>
                    <a:pt x="27" y="74"/>
                    <a:pt x="28" y="76"/>
                  </a:cubicBezTo>
                  <a:cubicBezTo>
                    <a:pt x="32" y="87"/>
                    <a:pt x="40" y="93"/>
                    <a:pt x="53" y="93"/>
                  </a:cubicBezTo>
                  <a:cubicBezTo>
                    <a:pt x="65" y="93"/>
                    <a:pt x="74" y="89"/>
                    <a:pt x="79" y="83"/>
                  </a:cubicBezTo>
                  <a:cubicBezTo>
                    <a:pt x="80" y="82"/>
                    <a:pt x="81" y="81"/>
                    <a:pt x="83" y="82"/>
                  </a:cubicBezTo>
                  <a:cubicBezTo>
                    <a:pt x="96" y="94"/>
                    <a:pt x="96" y="94"/>
                    <a:pt x="96" y="94"/>
                  </a:cubicBezTo>
                  <a:cubicBezTo>
                    <a:pt x="97" y="95"/>
                    <a:pt x="97" y="96"/>
                    <a:pt x="97" y="98"/>
                  </a:cubicBezTo>
                  <a:cubicBezTo>
                    <a:pt x="87" y="109"/>
                    <a:pt x="71" y="117"/>
                    <a:pt x="51" y="117"/>
                  </a:cubicBezTo>
                  <a:cubicBezTo>
                    <a:pt x="27" y="117"/>
                    <a:pt x="10" y="105"/>
                    <a:pt x="4" y="85"/>
                  </a:cubicBezTo>
                  <a:close/>
                  <a:moveTo>
                    <a:pt x="71" y="36"/>
                  </a:moveTo>
                  <a:cubicBezTo>
                    <a:pt x="68" y="27"/>
                    <a:pt x="60" y="22"/>
                    <a:pt x="50" y="22"/>
                  </a:cubicBezTo>
                  <a:cubicBezTo>
                    <a:pt x="39" y="22"/>
                    <a:pt x="31" y="27"/>
                    <a:pt x="28" y="36"/>
                  </a:cubicBezTo>
                  <a:cubicBezTo>
                    <a:pt x="27" y="39"/>
                    <a:pt x="26" y="42"/>
                    <a:pt x="26" y="46"/>
                  </a:cubicBezTo>
                  <a:cubicBezTo>
                    <a:pt x="26" y="47"/>
                    <a:pt x="27" y="47"/>
                    <a:pt x="28" y="47"/>
                  </a:cubicBezTo>
                  <a:cubicBezTo>
                    <a:pt x="71" y="47"/>
                    <a:pt x="71" y="47"/>
                    <a:pt x="71" y="47"/>
                  </a:cubicBezTo>
                  <a:cubicBezTo>
                    <a:pt x="72" y="47"/>
                    <a:pt x="73" y="47"/>
                    <a:pt x="73" y="46"/>
                  </a:cubicBezTo>
                  <a:cubicBezTo>
                    <a:pt x="73"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1" name="Freeform 17"/>
            <p:cNvSpPr>
              <a:spLocks noEditPoints="1"/>
            </p:cNvSpPr>
            <p:nvPr userDrawn="1"/>
          </p:nvSpPr>
          <p:spPr bwMode="auto">
            <a:xfrm>
              <a:off x="322150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8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1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4" y="111"/>
                    <a:pt x="53" y="117"/>
                    <a:pt x="37"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8"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1"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2" name="Freeform 18"/>
            <p:cNvSpPr>
              <a:spLocks/>
            </p:cNvSpPr>
            <p:nvPr userDrawn="1"/>
          </p:nvSpPr>
          <p:spPr bwMode="auto">
            <a:xfrm>
              <a:off x="3434373" y="1414463"/>
              <a:ext cx="76467" cy="285201"/>
            </a:xfrm>
            <a:custGeom>
              <a:avLst/>
              <a:gdLst>
                <a:gd name="T0" fmla="*/ 30 w 43"/>
                <a:gd name="T1" fmla="*/ 159 h 159"/>
                <a:gd name="T2" fmla="*/ 0 w 43"/>
                <a:gd name="T3" fmla="*/ 127 h 159"/>
                <a:gd name="T4" fmla="*/ 0 w 43"/>
                <a:gd name="T5" fmla="*/ 3 h 159"/>
                <a:gd name="T6" fmla="*/ 2 w 43"/>
                <a:gd name="T7" fmla="*/ 0 h 159"/>
                <a:gd name="T8" fmla="*/ 23 w 43"/>
                <a:gd name="T9" fmla="*/ 0 h 159"/>
                <a:gd name="T10" fmla="*/ 26 w 43"/>
                <a:gd name="T11" fmla="*/ 3 h 159"/>
                <a:gd name="T12" fmla="*/ 26 w 43"/>
                <a:gd name="T13" fmla="*/ 126 h 159"/>
                <a:gd name="T14" fmla="*/ 35 w 43"/>
                <a:gd name="T15" fmla="*/ 136 h 159"/>
                <a:gd name="T16" fmla="*/ 41 w 43"/>
                <a:gd name="T17" fmla="*/ 136 h 159"/>
                <a:gd name="T18" fmla="*/ 43 w 43"/>
                <a:gd name="T19" fmla="*/ 139 h 159"/>
                <a:gd name="T20" fmla="*/ 43 w 43"/>
                <a:gd name="T21" fmla="*/ 157 h 159"/>
                <a:gd name="T22" fmla="*/ 41 w 43"/>
                <a:gd name="T23" fmla="*/ 159 h 159"/>
                <a:gd name="T24" fmla="*/ 30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0" y="159"/>
                  </a:moveTo>
                  <a:cubicBezTo>
                    <a:pt x="9" y="159"/>
                    <a:pt x="0" y="149"/>
                    <a:pt x="0" y="127"/>
                  </a:cubicBezTo>
                  <a:cubicBezTo>
                    <a:pt x="0" y="3"/>
                    <a:pt x="0" y="3"/>
                    <a:pt x="0" y="3"/>
                  </a:cubicBezTo>
                  <a:cubicBezTo>
                    <a:pt x="0" y="1"/>
                    <a:pt x="1" y="0"/>
                    <a:pt x="2" y="0"/>
                  </a:cubicBezTo>
                  <a:cubicBezTo>
                    <a:pt x="23" y="0"/>
                    <a:pt x="23" y="0"/>
                    <a:pt x="23" y="0"/>
                  </a:cubicBezTo>
                  <a:cubicBezTo>
                    <a:pt x="25" y="0"/>
                    <a:pt x="26" y="1"/>
                    <a:pt x="26" y="3"/>
                  </a:cubicBezTo>
                  <a:cubicBezTo>
                    <a:pt x="26" y="126"/>
                    <a:pt x="26" y="126"/>
                    <a:pt x="26" y="126"/>
                  </a:cubicBezTo>
                  <a:cubicBezTo>
                    <a:pt x="26" y="134"/>
                    <a:pt x="29" y="136"/>
                    <a:pt x="35"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0"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3" name="Freeform 19"/>
            <p:cNvSpPr>
              <a:spLocks/>
            </p:cNvSpPr>
            <p:nvPr userDrawn="1"/>
          </p:nvSpPr>
          <p:spPr bwMode="auto">
            <a:xfrm>
              <a:off x="3525306"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4" name="Freeform 20"/>
            <p:cNvSpPr>
              <a:spLocks/>
            </p:cNvSpPr>
            <p:nvPr userDrawn="1"/>
          </p:nvSpPr>
          <p:spPr bwMode="auto">
            <a:xfrm>
              <a:off x="3663773" y="1414463"/>
              <a:ext cx="167400" cy="283134"/>
            </a:xfrm>
            <a:custGeom>
              <a:avLst/>
              <a:gdLst>
                <a:gd name="T0" fmla="*/ 71 w 94"/>
                <a:gd name="T1" fmla="*/ 158 h 158"/>
                <a:gd name="T2" fmla="*/ 69 w 94"/>
                <a:gd name="T3" fmla="*/ 156 h 158"/>
                <a:gd name="T4" fmla="*/ 69 w 94"/>
                <a:gd name="T5" fmla="*/ 91 h 158"/>
                <a:gd name="T6" fmla="*/ 47 w 94"/>
                <a:gd name="T7" fmla="*/ 67 h 158"/>
                <a:gd name="T8" fmla="*/ 26 w 94"/>
                <a:gd name="T9" fmla="*/ 91 h 158"/>
                <a:gd name="T10" fmla="*/ 26 w 94"/>
                <a:gd name="T11" fmla="*/ 156 h 158"/>
                <a:gd name="T12" fmla="*/ 24 w 94"/>
                <a:gd name="T13" fmla="*/ 158 h 158"/>
                <a:gd name="T14" fmla="*/ 3 w 94"/>
                <a:gd name="T15" fmla="*/ 158 h 158"/>
                <a:gd name="T16" fmla="*/ 0 w 94"/>
                <a:gd name="T17" fmla="*/ 156 h 158"/>
                <a:gd name="T18" fmla="*/ 0 w 94"/>
                <a:gd name="T19" fmla="*/ 3 h 158"/>
                <a:gd name="T20" fmla="*/ 3 w 94"/>
                <a:gd name="T21" fmla="*/ 0 h 158"/>
                <a:gd name="T22" fmla="*/ 24 w 94"/>
                <a:gd name="T23" fmla="*/ 0 h 158"/>
                <a:gd name="T24" fmla="*/ 26 w 94"/>
                <a:gd name="T25" fmla="*/ 3 h 158"/>
                <a:gd name="T26" fmla="*/ 26 w 94"/>
                <a:gd name="T27" fmla="*/ 57 h 158"/>
                <a:gd name="T28" fmla="*/ 26 w 94"/>
                <a:gd name="T29" fmla="*/ 57 h 158"/>
                <a:gd name="T30" fmla="*/ 56 w 94"/>
                <a:gd name="T31" fmla="*/ 44 h 158"/>
                <a:gd name="T32" fmla="*/ 94 w 94"/>
                <a:gd name="T33" fmla="*/ 85 h 158"/>
                <a:gd name="T34" fmla="*/ 94 w 94"/>
                <a:gd name="T35" fmla="*/ 156 h 158"/>
                <a:gd name="T36" fmla="*/ 92 w 94"/>
                <a:gd name="T37" fmla="*/ 158 h 158"/>
                <a:gd name="T38" fmla="*/ 71 w 94"/>
                <a:gd name="T3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8">
                  <a:moveTo>
                    <a:pt x="71" y="158"/>
                  </a:moveTo>
                  <a:cubicBezTo>
                    <a:pt x="69" y="158"/>
                    <a:pt x="69" y="157"/>
                    <a:pt x="69" y="156"/>
                  </a:cubicBezTo>
                  <a:cubicBezTo>
                    <a:pt x="69" y="91"/>
                    <a:pt x="69" y="91"/>
                    <a:pt x="69" y="91"/>
                  </a:cubicBezTo>
                  <a:cubicBezTo>
                    <a:pt x="69" y="77"/>
                    <a:pt x="61" y="67"/>
                    <a:pt x="47" y="67"/>
                  </a:cubicBezTo>
                  <a:cubicBezTo>
                    <a:pt x="34" y="67"/>
                    <a:pt x="26" y="77"/>
                    <a:pt x="26" y="91"/>
                  </a:cubicBezTo>
                  <a:cubicBezTo>
                    <a:pt x="26" y="156"/>
                    <a:pt x="26" y="156"/>
                    <a:pt x="26" y="156"/>
                  </a:cubicBezTo>
                  <a:cubicBezTo>
                    <a:pt x="26" y="157"/>
                    <a:pt x="25" y="158"/>
                    <a:pt x="24" y="158"/>
                  </a:cubicBezTo>
                  <a:cubicBezTo>
                    <a:pt x="3" y="158"/>
                    <a:pt x="3" y="158"/>
                    <a:pt x="3" y="158"/>
                  </a:cubicBezTo>
                  <a:cubicBezTo>
                    <a:pt x="1" y="158"/>
                    <a:pt x="0" y="157"/>
                    <a:pt x="0" y="156"/>
                  </a:cubicBezTo>
                  <a:cubicBezTo>
                    <a:pt x="0" y="3"/>
                    <a:pt x="0" y="3"/>
                    <a:pt x="0" y="3"/>
                  </a:cubicBezTo>
                  <a:cubicBezTo>
                    <a:pt x="0" y="1"/>
                    <a:pt x="1" y="0"/>
                    <a:pt x="3" y="0"/>
                  </a:cubicBezTo>
                  <a:cubicBezTo>
                    <a:pt x="24" y="0"/>
                    <a:pt x="24" y="0"/>
                    <a:pt x="24" y="0"/>
                  </a:cubicBezTo>
                  <a:cubicBezTo>
                    <a:pt x="25" y="0"/>
                    <a:pt x="26" y="1"/>
                    <a:pt x="26" y="3"/>
                  </a:cubicBezTo>
                  <a:cubicBezTo>
                    <a:pt x="26" y="57"/>
                    <a:pt x="26" y="57"/>
                    <a:pt x="26" y="57"/>
                  </a:cubicBezTo>
                  <a:cubicBezTo>
                    <a:pt x="26" y="57"/>
                    <a:pt x="26" y="57"/>
                    <a:pt x="26" y="57"/>
                  </a:cubicBezTo>
                  <a:cubicBezTo>
                    <a:pt x="31" y="50"/>
                    <a:pt x="41" y="44"/>
                    <a:pt x="56" y="44"/>
                  </a:cubicBezTo>
                  <a:cubicBezTo>
                    <a:pt x="80" y="44"/>
                    <a:pt x="94" y="61"/>
                    <a:pt x="94" y="85"/>
                  </a:cubicBezTo>
                  <a:cubicBezTo>
                    <a:pt x="94" y="156"/>
                    <a:pt x="94" y="156"/>
                    <a:pt x="94" y="156"/>
                  </a:cubicBezTo>
                  <a:cubicBezTo>
                    <a:pt x="94" y="157"/>
                    <a:pt x="94" y="158"/>
                    <a:pt x="92" y="158"/>
                  </a:cubicBezTo>
                  <a:lnTo>
                    <a:pt x="71"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5" name="Freeform 21"/>
            <p:cNvSpPr>
              <a:spLocks/>
            </p:cNvSpPr>
            <p:nvPr userDrawn="1"/>
          </p:nvSpPr>
          <p:spPr bwMode="auto">
            <a:xfrm>
              <a:off x="3880774" y="1647997"/>
              <a:ext cx="45467" cy="95067"/>
            </a:xfrm>
            <a:custGeom>
              <a:avLst/>
              <a:gdLst>
                <a:gd name="T0" fmla="*/ 0 w 26"/>
                <a:gd name="T1" fmla="*/ 2 h 54"/>
                <a:gd name="T2" fmla="*/ 2 w 26"/>
                <a:gd name="T3" fmla="*/ 0 h 54"/>
                <a:gd name="T4" fmla="*/ 24 w 26"/>
                <a:gd name="T5" fmla="*/ 0 h 54"/>
                <a:gd name="T6" fmla="*/ 26 w 26"/>
                <a:gd name="T7" fmla="*/ 2 h 54"/>
                <a:gd name="T8" fmla="*/ 26 w 26"/>
                <a:gd name="T9" fmla="*/ 27 h 54"/>
                <a:gd name="T10" fmla="*/ 24 w 26"/>
                <a:gd name="T11" fmla="*/ 32 h 54"/>
                <a:gd name="T12" fmla="*/ 5 w 26"/>
                <a:gd name="T13" fmla="*/ 52 h 54"/>
                <a:gd name="T14" fmla="*/ 2 w 26"/>
                <a:gd name="T15" fmla="*/ 54 h 54"/>
                <a:gd name="T16" fmla="*/ 0 w 26"/>
                <a:gd name="T17" fmla="*/ 51 h 54"/>
                <a:gd name="T18" fmla="*/ 0 w 26"/>
                <a:gd name="T19"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54">
                  <a:moveTo>
                    <a:pt x="0" y="2"/>
                  </a:moveTo>
                  <a:cubicBezTo>
                    <a:pt x="0" y="1"/>
                    <a:pt x="0" y="0"/>
                    <a:pt x="2" y="0"/>
                  </a:cubicBezTo>
                  <a:cubicBezTo>
                    <a:pt x="24" y="0"/>
                    <a:pt x="24" y="0"/>
                    <a:pt x="24" y="0"/>
                  </a:cubicBezTo>
                  <a:cubicBezTo>
                    <a:pt x="25" y="0"/>
                    <a:pt x="26" y="1"/>
                    <a:pt x="26" y="2"/>
                  </a:cubicBezTo>
                  <a:cubicBezTo>
                    <a:pt x="26" y="27"/>
                    <a:pt x="26" y="27"/>
                    <a:pt x="26" y="27"/>
                  </a:cubicBezTo>
                  <a:cubicBezTo>
                    <a:pt x="26" y="30"/>
                    <a:pt x="26" y="31"/>
                    <a:pt x="24" y="32"/>
                  </a:cubicBezTo>
                  <a:cubicBezTo>
                    <a:pt x="5" y="52"/>
                    <a:pt x="5" y="52"/>
                    <a:pt x="5" y="52"/>
                  </a:cubicBezTo>
                  <a:cubicBezTo>
                    <a:pt x="4" y="53"/>
                    <a:pt x="3" y="54"/>
                    <a:pt x="2" y="54"/>
                  </a:cubicBezTo>
                  <a:cubicBezTo>
                    <a:pt x="0" y="54"/>
                    <a:pt x="0" y="53"/>
                    <a:pt x="0" y="5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6" name="Freeform 22"/>
            <p:cNvSpPr>
              <a:spLocks/>
            </p:cNvSpPr>
            <p:nvPr userDrawn="1"/>
          </p:nvSpPr>
          <p:spPr bwMode="auto">
            <a:xfrm>
              <a:off x="4041974" y="1414463"/>
              <a:ext cx="183934" cy="283134"/>
            </a:xfrm>
            <a:custGeom>
              <a:avLst/>
              <a:gdLst>
                <a:gd name="T0" fmla="*/ 0 w 103"/>
                <a:gd name="T1" fmla="*/ 3 h 158"/>
                <a:gd name="T2" fmla="*/ 2 w 103"/>
                <a:gd name="T3" fmla="*/ 0 h 158"/>
                <a:gd name="T4" fmla="*/ 25 w 103"/>
                <a:gd name="T5" fmla="*/ 0 h 158"/>
                <a:gd name="T6" fmla="*/ 27 w 103"/>
                <a:gd name="T7" fmla="*/ 3 h 158"/>
                <a:gd name="T8" fmla="*/ 27 w 103"/>
                <a:gd name="T9" fmla="*/ 132 h 158"/>
                <a:gd name="T10" fmla="*/ 29 w 103"/>
                <a:gd name="T11" fmla="*/ 133 h 158"/>
                <a:gd name="T12" fmla="*/ 101 w 103"/>
                <a:gd name="T13" fmla="*/ 133 h 158"/>
                <a:gd name="T14" fmla="*/ 103 w 103"/>
                <a:gd name="T15" fmla="*/ 136 h 158"/>
                <a:gd name="T16" fmla="*/ 103 w 103"/>
                <a:gd name="T17" fmla="*/ 156 h 158"/>
                <a:gd name="T18" fmla="*/ 101 w 103"/>
                <a:gd name="T19" fmla="*/ 158 h 158"/>
                <a:gd name="T20" fmla="*/ 2 w 103"/>
                <a:gd name="T21" fmla="*/ 158 h 158"/>
                <a:gd name="T22" fmla="*/ 0 w 103"/>
                <a:gd name="T23" fmla="*/ 156 h 158"/>
                <a:gd name="T24" fmla="*/ 0 w 103"/>
                <a:gd name="T25"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58">
                  <a:moveTo>
                    <a:pt x="0" y="3"/>
                  </a:moveTo>
                  <a:cubicBezTo>
                    <a:pt x="0" y="1"/>
                    <a:pt x="1" y="0"/>
                    <a:pt x="2" y="0"/>
                  </a:cubicBezTo>
                  <a:cubicBezTo>
                    <a:pt x="25" y="0"/>
                    <a:pt x="25" y="0"/>
                    <a:pt x="25" y="0"/>
                  </a:cubicBezTo>
                  <a:cubicBezTo>
                    <a:pt x="26" y="0"/>
                    <a:pt x="27" y="1"/>
                    <a:pt x="27" y="3"/>
                  </a:cubicBezTo>
                  <a:cubicBezTo>
                    <a:pt x="27" y="132"/>
                    <a:pt x="27" y="132"/>
                    <a:pt x="27" y="132"/>
                  </a:cubicBezTo>
                  <a:cubicBezTo>
                    <a:pt x="27" y="133"/>
                    <a:pt x="28" y="133"/>
                    <a:pt x="29" y="133"/>
                  </a:cubicBezTo>
                  <a:cubicBezTo>
                    <a:pt x="101" y="133"/>
                    <a:pt x="101" y="133"/>
                    <a:pt x="101" y="133"/>
                  </a:cubicBezTo>
                  <a:cubicBezTo>
                    <a:pt x="102" y="133"/>
                    <a:pt x="103" y="134"/>
                    <a:pt x="103" y="136"/>
                  </a:cubicBezTo>
                  <a:cubicBezTo>
                    <a:pt x="103" y="156"/>
                    <a:pt x="103" y="156"/>
                    <a:pt x="103" y="156"/>
                  </a:cubicBezTo>
                  <a:cubicBezTo>
                    <a:pt x="103" y="157"/>
                    <a:pt x="102" y="158"/>
                    <a:pt x="101"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7" name="Freeform 23"/>
            <p:cNvSpPr>
              <a:spLocks noEditPoints="1"/>
            </p:cNvSpPr>
            <p:nvPr userDrawn="1"/>
          </p:nvSpPr>
          <p:spPr bwMode="auto">
            <a:xfrm>
              <a:off x="4254842" y="1492997"/>
              <a:ext cx="167400" cy="208734"/>
            </a:xfrm>
            <a:custGeom>
              <a:avLst/>
              <a:gdLst>
                <a:gd name="T0" fmla="*/ 72 w 94"/>
                <a:gd name="T1" fmla="*/ 114 h 117"/>
                <a:gd name="T2" fmla="*/ 70 w 94"/>
                <a:gd name="T3" fmla="*/ 112 h 117"/>
                <a:gd name="T4" fmla="*/ 70 w 94"/>
                <a:gd name="T5" fmla="*/ 104 h 117"/>
                <a:gd name="T6" fmla="*/ 69 w 94"/>
                <a:gd name="T7" fmla="*/ 104 h 117"/>
                <a:gd name="T8" fmla="*/ 38 w 94"/>
                <a:gd name="T9" fmla="*/ 117 h 117"/>
                <a:gd name="T10" fmla="*/ 0 w 94"/>
                <a:gd name="T11" fmla="*/ 82 h 117"/>
                <a:gd name="T12" fmla="*/ 45 w 94"/>
                <a:gd name="T13" fmla="*/ 47 h 117"/>
                <a:gd name="T14" fmla="*/ 68 w 94"/>
                <a:gd name="T15" fmla="*/ 47 h 117"/>
                <a:gd name="T16" fmla="*/ 69 w 94"/>
                <a:gd name="T17" fmla="*/ 46 h 117"/>
                <a:gd name="T18" fmla="*/ 69 w 94"/>
                <a:gd name="T19" fmla="*/ 40 h 117"/>
                <a:gd name="T20" fmla="*/ 44 w 94"/>
                <a:gd name="T21" fmla="*/ 22 h 117"/>
                <a:gd name="T22" fmla="*/ 19 w 94"/>
                <a:gd name="T23" fmla="*/ 29 h 117"/>
                <a:gd name="T24" fmla="*/ 16 w 94"/>
                <a:gd name="T25" fmla="*/ 29 h 117"/>
                <a:gd name="T26" fmla="*/ 7 w 94"/>
                <a:gd name="T27" fmla="*/ 14 h 117"/>
                <a:gd name="T28" fmla="*/ 8 w 94"/>
                <a:gd name="T29" fmla="*/ 11 h 117"/>
                <a:gd name="T30" fmla="*/ 47 w 94"/>
                <a:gd name="T31" fmla="*/ 0 h 117"/>
                <a:gd name="T32" fmla="*/ 94 w 94"/>
                <a:gd name="T33" fmla="*/ 39 h 117"/>
                <a:gd name="T34" fmla="*/ 94 w 94"/>
                <a:gd name="T35" fmla="*/ 112 h 117"/>
                <a:gd name="T36" fmla="*/ 91 w 94"/>
                <a:gd name="T37" fmla="*/ 114 h 117"/>
                <a:gd name="T38" fmla="*/ 72 w 94"/>
                <a:gd name="T39" fmla="*/ 114 h 117"/>
                <a:gd name="T40" fmla="*/ 69 w 94"/>
                <a:gd name="T41" fmla="*/ 76 h 117"/>
                <a:gd name="T42" fmla="*/ 69 w 94"/>
                <a:gd name="T43" fmla="*/ 68 h 117"/>
                <a:gd name="T44" fmla="*/ 68 w 94"/>
                <a:gd name="T45" fmla="*/ 66 h 117"/>
                <a:gd name="T46" fmla="*/ 49 w 94"/>
                <a:gd name="T47" fmla="*/ 66 h 117"/>
                <a:gd name="T48" fmla="*/ 25 w 94"/>
                <a:gd name="T49" fmla="*/ 82 h 117"/>
                <a:gd name="T50" fmla="*/ 44 w 94"/>
                <a:gd name="T51" fmla="*/ 95 h 117"/>
                <a:gd name="T52" fmla="*/ 69 w 94"/>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4" h="117">
                  <a:moveTo>
                    <a:pt x="72" y="114"/>
                  </a:moveTo>
                  <a:cubicBezTo>
                    <a:pt x="71" y="114"/>
                    <a:pt x="70" y="113"/>
                    <a:pt x="70" y="112"/>
                  </a:cubicBezTo>
                  <a:cubicBezTo>
                    <a:pt x="70" y="104"/>
                    <a:pt x="70" y="104"/>
                    <a:pt x="70" y="104"/>
                  </a:cubicBezTo>
                  <a:cubicBezTo>
                    <a:pt x="69" y="104"/>
                    <a:pt x="69" y="104"/>
                    <a:pt x="69" y="104"/>
                  </a:cubicBezTo>
                  <a:cubicBezTo>
                    <a:pt x="64" y="111"/>
                    <a:pt x="54" y="117"/>
                    <a:pt x="38" y="117"/>
                  </a:cubicBezTo>
                  <a:cubicBezTo>
                    <a:pt x="17" y="117"/>
                    <a:pt x="0" y="106"/>
                    <a:pt x="0" y="82"/>
                  </a:cubicBezTo>
                  <a:cubicBezTo>
                    <a:pt x="0" y="58"/>
                    <a:pt x="17" y="47"/>
                    <a:pt x="45" y="47"/>
                  </a:cubicBezTo>
                  <a:cubicBezTo>
                    <a:pt x="68" y="47"/>
                    <a:pt x="68" y="47"/>
                    <a:pt x="68" y="47"/>
                  </a:cubicBezTo>
                  <a:cubicBezTo>
                    <a:pt x="69" y="47"/>
                    <a:pt x="69" y="47"/>
                    <a:pt x="69" y="46"/>
                  </a:cubicBezTo>
                  <a:cubicBezTo>
                    <a:pt x="69" y="40"/>
                    <a:pt x="69" y="40"/>
                    <a:pt x="69" y="40"/>
                  </a:cubicBezTo>
                  <a:cubicBezTo>
                    <a:pt x="69" y="28"/>
                    <a:pt x="63" y="22"/>
                    <a:pt x="44" y="22"/>
                  </a:cubicBezTo>
                  <a:cubicBezTo>
                    <a:pt x="32" y="22"/>
                    <a:pt x="24" y="25"/>
                    <a:pt x="19" y="29"/>
                  </a:cubicBezTo>
                  <a:cubicBezTo>
                    <a:pt x="18" y="30"/>
                    <a:pt x="16" y="30"/>
                    <a:pt x="16" y="29"/>
                  </a:cubicBezTo>
                  <a:cubicBezTo>
                    <a:pt x="7" y="14"/>
                    <a:pt x="7" y="14"/>
                    <a:pt x="7" y="14"/>
                  </a:cubicBezTo>
                  <a:cubicBezTo>
                    <a:pt x="6" y="13"/>
                    <a:pt x="7" y="11"/>
                    <a:pt x="8" y="11"/>
                  </a:cubicBezTo>
                  <a:cubicBezTo>
                    <a:pt x="17" y="4"/>
                    <a:pt x="29" y="0"/>
                    <a:pt x="47" y="0"/>
                  </a:cubicBezTo>
                  <a:cubicBezTo>
                    <a:pt x="81" y="0"/>
                    <a:pt x="94" y="11"/>
                    <a:pt x="94" y="39"/>
                  </a:cubicBezTo>
                  <a:cubicBezTo>
                    <a:pt x="94" y="112"/>
                    <a:pt x="94" y="112"/>
                    <a:pt x="94" y="112"/>
                  </a:cubicBezTo>
                  <a:cubicBezTo>
                    <a:pt x="94" y="113"/>
                    <a:pt x="93" y="114"/>
                    <a:pt x="91" y="114"/>
                  </a:cubicBezTo>
                  <a:lnTo>
                    <a:pt x="72" y="114"/>
                  </a:lnTo>
                  <a:close/>
                  <a:moveTo>
                    <a:pt x="69" y="76"/>
                  </a:moveTo>
                  <a:cubicBezTo>
                    <a:pt x="69" y="68"/>
                    <a:pt x="69" y="68"/>
                    <a:pt x="69" y="68"/>
                  </a:cubicBezTo>
                  <a:cubicBezTo>
                    <a:pt x="69" y="67"/>
                    <a:pt x="69" y="66"/>
                    <a:pt x="68" y="66"/>
                  </a:cubicBezTo>
                  <a:cubicBezTo>
                    <a:pt x="49" y="66"/>
                    <a:pt x="49" y="66"/>
                    <a:pt x="49" y="66"/>
                  </a:cubicBezTo>
                  <a:cubicBezTo>
                    <a:pt x="33" y="66"/>
                    <a:pt x="25" y="71"/>
                    <a:pt x="25" y="82"/>
                  </a:cubicBezTo>
                  <a:cubicBezTo>
                    <a:pt x="25" y="91"/>
                    <a:pt x="32"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8" name="Freeform 24"/>
            <p:cNvSpPr>
              <a:spLocks noEditPoints="1"/>
            </p:cNvSpPr>
            <p:nvPr userDrawn="1"/>
          </p:nvSpPr>
          <p:spPr bwMode="auto">
            <a:xfrm>
              <a:off x="4469776" y="1414463"/>
              <a:ext cx="175667" cy="287267"/>
            </a:xfrm>
            <a:custGeom>
              <a:avLst/>
              <a:gdLst>
                <a:gd name="T0" fmla="*/ 26 w 98"/>
                <a:gd name="T1" fmla="*/ 147 h 161"/>
                <a:gd name="T2" fmla="*/ 26 w 98"/>
                <a:gd name="T3" fmla="*/ 147 h 161"/>
                <a:gd name="T4" fmla="*/ 26 w 98"/>
                <a:gd name="T5" fmla="*/ 156 h 161"/>
                <a:gd name="T6" fmla="*/ 23 w 98"/>
                <a:gd name="T7" fmla="*/ 158 h 161"/>
                <a:gd name="T8" fmla="*/ 2 w 98"/>
                <a:gd name="T9" fmla="*/ 158 h 161"/>
                <a:gd name="T10" fmla="*/ 0 w 98"/>
                <a:gd name="T11" fmla="*/ 156 h 161"/>
                <a:gd name="T12" fmla="*/ 0 w 98"/>
                <a:gd name="T13" fmla="*/ 3 h 161"/>
                <a:gd name="T14" fmla="*/ 2 w 98"/>
                <a:gd name="T15" fmla="*/ 0 h 161"/>
                <a:gd name="T16" fmla="*/ 23 w 98"/>
                <a:gd name="T17" fmla="*/ 0 h 161"/>
                <a:gd name="T18" fmla="*/ 26 w 98"/>
                <a:gd name="T19" fmla="*/ 3 h 161"/>
                <a:gd name="T20" fmla="*/ 26 w 98"/>
                <a:gd name="T21" fmla="*/ 57 h 161"/>
                <a:gd name="T22" fmla="*/ 26 w 98"/>
                <a:gd name="T23" fmla="*/ 57 h 161"/>
                <a:gd name="T24" fmla="*/ 56 w 98"/>
                <a:gd name="T25" fmla="*/ 44 h 161"/>
                <a:gd name="T26" fmla="*/ 94 w 98"/>
                <a:gd name="T27" fmla="*/ 71 h 161"/>
                <a:gd name="T28" fmla="*/ 98 w 98"/>
                <a:gd name="T29" fmla="*/ 102 h 161"/>
                <a:gd name="T30" fmla="*/ 94 w 98"/>
                <a:gd name="T31" fmla="*/ 134 h 161"/>
                <a:gd name="T32" fmla="*/ 56 w 98"/>
                <a:gd name="T33" fmla="*/ 161 h 161"/>
                <a:gd name="T34" fmla="*/ 26 w 98"/>
                <a:gd name="T35" fmla="*/ 147 h 161"/>
                <a:gd name="T36" fmla="*/ 69 w 98"/>
                <a:gd name="T37" fmla="*/ 123 h 161"/>
                <a:gd name="T38" fmla="*/ 72 w 98"/>
                <a:gd name="T39" fmla="*/ 102 h 161"/>
                <a:gd name="T40" fmla="*/ 69 w 98"/>
                <a:gd name="T41" fmla="*/ 81 h 161"/>
                <a:gd name="T42" fmla="*/ 49 w 98"/>
                <a:gd name="T43" fmla="*/ 67 h 161"/>
                <a:gd name="T44" fmla="*/ 28 w 98"/>
                <a:gd name="T45" fmla="*/ 81 h 161"/>
                <a:gd name="T46" fmla="*/ 26 w 98"/>
                <a:gd name="T47" fmla="*/ 102 h 161"/>
                <a:gd name="T48" fmla="*/ 28 w 98"/>
                <a:gd name="T49" fmla="*/ 123 h 161"/>
                <a:gd name="T50" fmla="*/ 49 w 98"/>
                <a:gd name="T51" fmla="*/ 137 h 161"/>
                <a:gd name="T52" fmla="*/ 69 w 98"/>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61">
                  <a:moveTo>
                    <a:pt x="26" y="147"/>
                  </a:moveTo>
                  <a:cubicBezTo>
                    <a:pt x="26" y="147"/>
                    <a:pt x="26" y="147"/>
                    <a:pt x="26" y="147"/>
                  </a:cubicBezTo>
                  <a:cubicBezTo>
                    <a:pt x="26" y="156"/>
                    <a:pt x="26" y="156"/>
                    <a:pt x="26" y="156"/>
                  </a:cubicBezTo>
                  <a:cubicBezTo>
                    <a:pt x="26" y="157"/>
                    <a:pt x="25" y="158"/>
                    <a:pt x="23" y="158"/>
                  </a:cubicBezTo>
                  <a:cubicBezTo>
                    <a:pt x="2" y="158"/>
                    <a:pt x="2" y="158"/>
                    <a:pt x="2" y="158"/>
                  </a:cubicBezTo>
                  <a:cubicBezTo>
                    <a:pt x="1" y="158"/>
                    <a:pt x="0" y="157"/>
                    <a:pt x="0" y="156"/>
                  </a:cubicBezTo>
                  <a:cubicBezTo>
                    <a:pt x="0" y="3"/>
                    <a:pt x="0" y="3"/>
                    <a:pt x="0" y="3"/>
                  </a:cubicBezTo>
                  <a:cubicBezTo>
                    <a:pt x="0" y="1"/>
                    <a:pt x="1" y="0"/>
                    <a:pt x="2" y="0"/>
                  </a:cubicBezTo>
                  <a:cubicBezTo>
                    <a:pt x="23" y="0"/>
                    <a:pt x="23" y="0"/>
                    <a:pt x="23" y="0"/>
                  </a:cubicBezTo>
                  <a:cubicBezTo>
                    <a:pt x="25" y="0"/>
                    <a:pt x="26" y="1"/>
                    <a:pt x="26" y="3"/>
                  </a:cubicBezTo>
                  <a:cubicBezTo>
                    <a:pt x="26" y="57"/>
                    <a:pt x="26" y="57"/>
                    <a:pt x="26" y="57"/>
                  </a:cubicBezTo>
                  <a:cubicBezTo>
                    <a:pt x="26" y="57"/>
                    <a:pt x="26" y="57"/>
                    <a:pt x="26" y="57"/>
                  </a:cubicBezTo>
                  <a:cubicBezTo>
                    <a:pt x="31" y="49"/>
                    <a:pt x="40" y="44"/>
                    <a:pt x="56" y="44"/>
                  </a:cubicBezTo>
                  <a:cubicBezTo>
                    <a:pt x="75" y="44"/>
                    <a:pt x="88" y="53"/>
                    <a:pt x="94" y="71"/>
                  </a:cubicBezTo>
                  <a:cubicBezTo>
                    <a:pt x="97" y="79"/>
                    <a:pt x="98" y="87"/>
                    <a:pt x="98" y="102"/>
                  </a:cubicBezTo>
                  <a:cubicBezTo>
                    <a:pt x="98" y="117"/>
                    <a:pt x="97" y="125"/>
                    <a:pt x="94" y="134"/>
                  </a:cubicBezTo>
                  <a:cubicBezTo>
                    <a:pt x="88" y="151"/>
                    <a:pt x="75" y="161"/>
                    <a:pt x="56" y="161"/>
                  </a:cubicBezTo>
                  <a:cubicBezTo>
                    <a:pt x="40" y="161"/>
                    <a:pt x="31" y="155"/>
                    <a:pt x="26" y="147"/>
                  </a:cubicBezTo>
                  <a:close/>
                  <a:moveTo>
                    <a:pt x="69" y="123"/>
                  </a:moveTo>
                  <a:cubicBezTo>
                    <a:pt x="71" y="118"/>
                    <a:pt x="72" y="112"/>
                    <a:pt x="72" y="102"/>
                  </a:cubicBezTo>
                  <a:cubicBezTo>
                    <a:pt x="72" y="92"/>
                    <a:pt x="71" y="86"/>
                    <a:pt x="69" y="81"/>
                  </a:cubicBezTo>
                  <a:cubicBezTo>
                    <a:pt x="66" y="72"/>
                    <a:pt x="59" y="67"/>
                    <a:pt x="49" y="67"/>
                  </a:cubicBezTo>
                  <a:cubicBezTo>
                    <a:pt x="38" y="67"/>
                    <a:pt x="31" y="72"/>
                    <a:pt x="28" y="81"/>
                  </a:cubicBezTo>
                  <a:cubicBezTo>
                    <a:pt x="26" y="86"/>
                    <a:pt x="26" y="92"/>
                    <a:pt x="26" y="102"/>
                  </a:cubicBezTo>
                  <a:cubicBezTo>
                    <a:pt x="26" y="112"/>
                    <a:pt x="26" y="118"/>
                    <a:pt x="28" y="123"/>
                  </a:cubicBezTo>
                  <a:cubicBezTo>
                    <a:pt x="31" y="132"/>
                    <a:pt x="38" y="137"/>
                    <a:pt x="49" y="137"/>
                  </a:cubicBezTo>
                  <a:cubicBezTo>
                    <a:pt x="59" y="137"/>
                    <a:pt x="66" y="132"/>
                    <a:pt x="69"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9" name="Freeform 25"/>
            <p:cNvSpPr>
              <a:spLocks noEditPoints="1"/>
            </p:cNvSpPr>
            <p:nvPr userDrawn="1"/>
          </p:nvSpPr>
          <p:spPr bwMode="auto">
            <a:xfrm>
              <a:off x="467644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0" name="Freeform 26"/>
            <p:cNvSpPr>
              <a:spLocks/>
            </p:cNvSpPr>
            <p:nvPr userDrawn="1"/>
          </p:nvSpPr>
          <p:spPr bwMode="auto">
            <a:xfrm>
              <a:off x="4891377" y="1497130"/>
              <a:ext cx="167400" cy="204601"/>
            </a:xfrm>
            <a:custGeom>
              <a:avLst/>
              <a:gdLst>
                <a:gd name="T0" fmla="*/ 70 w 94"/>
                <a:gd name="T1" fmla="*/ 112 h 115"/>
                <a:gd name="T2" fmla="*/ 68 w 94"/>
                <a:gd name="T3" fmla="*/ 110 h 115"/>
                <a:gd name="T4" fmla="*/ 68 w 94"/>
                <a:gd name="T5" fmla="*/ 102 h 115"/>
                <a:gd name="T6" fmla="*/ 68 w 94"/>
                <a:gd name="T7" fmla="*/ 102 h 115"/>
                <a:gd name="T8" fmla="*/ 39 w 94"/>
                <a:gd name="T9" fmla="*/ 115 h 115"/>
                <a:gd name="T10" fmla="*/ 0 w 94"/>
                <a:gd name="T11" fmla="*/ 73 h 115"/>
                <a:gd name="T12" fmla="*/ 0 w 94"/>
                <a:gd name="T13" fmla="*/ 3 h 115"/>
                <a:gd name="T14" fmla="*/ 3 w 94"/>
                <a:gd name="T15" fmla="*/ 0 h 115"/>
                <a:gd name="T16" fmla="*/ 24 w 94"/>
                <a:gd name="T17" fmla="*/ 0 h 115"/>
                <a:gd name="T18" fmla="*/ 26 w 94"/>
                <a:gd name="T19" fmla="*/ 3 h 115"/>
                <a:gd name="T20" fmla="*/ 26 w 94"/>
                <a:gd name="T21" fmla="*/ 67 h 115"/>
                <a:gd name="T22" fmla="*/ 47 w 94"/>
                <a:gd name="T23" fmla="*/ 91 h 115"/>
                <a:gd name="T24" fmla="*/ 68 w 94"/>
                <a:gd name="T25" fmla="*/ 67 h 115"/>
                <a:gd name="T26" fmla="*/ 68 w 94"/>
                <a:gd name="T27" fmla="*/ 3 h 115"/>
                <a:gd name="T28" fmla="*/ 70 w 94"/>
                <a:gd name="T29" fmla="*/ 0 h 115"/>
                <a:gd name="T30" fmla="*/ 91 w 94"/>
                <a:gd name="T31" fmla="*/ 0 h 115"/>
                <a:gd name="T32" fmla="*/ 94 w 94"/>
                <a:gd name="T33" fmla="*/ 3 h 115"/>
                <a:gd name="T34" fmla="*/ 94 w 94"/>
                <a:gd name="T35" fmla="*/ 110 h 115"/>
                <a:gd name="T36" fmla="*/ 91 w 94"/>
                <a:gd name="T37" fmla="*/ 112 h 115"/>
                <a:gd name="T38" fmla="*/ 70 w 94"/>
                <a:gd name="T39" fmla="*/ 11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5">
                  <a:moveTo>
                    <a:pt x="70" y="112"/>
                  </a:moveTo>
                  <a:cubicBezTo>
                    <a:pt x="69" y="112"/>
                    <a:pt x="68" y="111"/>
                    <a:pt x="68" y="110"/>
                  </a:cubicBezTo>
                  <a:cubicBezTo>
                    <a:pt x="68" y="102"/>
                    <a:pt x="68" y="102"/>
                    <a:pt x="68" y="102"/>
                  </a:cubicBezTo>
                  <a:cubicBezTo>
                    <a:pt x="68" y="102"/>
                    <a:pt x="68" y="102"/>
                    <a:pt x="68" y="102"/>
                  </a:cubicBezTo>
                  <a:cubicBezTo>
                    <a:pt x="62" y="109"/>
                    <a:pt x="53" y="115"/>
                    <a:pt x="39" y="115"/>
                  </a:cubicBezTo>
                  <a:cubicBezTo>
                    <a:pt x="15" y="115"/>
                    <a:pt x="0" y="97"/>
                    <a:pt x="0" y="73"/>
                  </a:cubicBezTo>
                  <a:cubicBezTo>
                    <a:pt x="0" y="3"/>
                    <a:pt x="0" y="3"/>
                    <a:pt x="0" y="3"/>
                  </a:cubicBezTo>
                  <a:cubicBezTo>
                    <a:pt x="0" y="1"/>
                    <a:pt x="1" y="0"/>
                    <a:pt x="3" y="0"/>
                  </a:cubicBezTo>
                  <a:cubicBezTo>
                    <a:pt x="24" y="0"/>
                    <a:pt x="24" y="0"/>
                    <a:pt x="24" y="0"/>
                  </a:cubicBezTo>
                  <a:cubicBezTo>
                    <a:pt x="25" y="0"/>
                    <a:pt x="26" y="1"/>
                    <a:pt x="26" y="3"/>
                  </a:cubicBezTo>
                  <a:cubicBezTo>
                    <a:pt x="26" y="67"/>
                    <a:pt x="26" y="67"/>
                    <a:pt x="26" y="67"/>
                  </a:cubicBezTo>
                  <a:cubicBezTo>
                    <a:pt x="26" y="81"/>
                    <a:pt x="33" y="91"/>
                    <a:pt x="47" y="91"/>
                  </a:cubicBezTo>
                  <a:cubicBezTo>
                    <a:pt x="60" y="91"/>
                    <a:pt x="68" y="81"/>
                    <a:pt x="68" y="67"/>
                  </a:cubicBezTo>
                  <a:cubicBezTo>
                    <a:pt x="68" y="3"/>
                    <a:pt x="68" y="3"/>
                    <a:pt x="68" y="3"/>
                  </a:cubicBezTo>
                  <a:cubicBezTo>
                    <a:pt x="68" y="1"/>
                    <a:pt x="69" y="0"/>
                    <a:pt x="70" y="0"/>
                  </a:cubicBezTo>
                  <a:cubicBezTo>
                    <a:pt x="91" y="0"/>
                    <a:pt x="91" y="0"/>
                    <a:pt x="91" y="0"/>
                  </a:cubicBezTo>
                  <a:cubicBezTo>
                    <a:pt x="93" y="0"/>
                    <a:pt x="94" y="1"/>
                    <a:pt x="94" y="3"/>
                  </a:cubicBezTo>
                  <a:cubicBezTo>
                    <a:pt x="94" y="110"/>
                    <a:pt x="94" y="110"/>
                    <a:pt x="94" y="110"/>
                  </a:cubicBezTo>
                  <a:cubicBezTo>
                    <a:pt x="94" y="111"/>
                    <a:pt x="93" y="112"/>
                    <a:pt x="91" y="112"/>
                  </a:cubicBezTo>
                  <a:lnTo>
                    <a:pt x="7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1" name="Freeform 27"/>
            <p:cNvSpPr>
              <a:spLocks/>
            </p:cNvSpPr>
            <p:nvPr userDrawn="1"/>
          </p:nvSpPr>
          <p:spPr bwMode="auto">
            <a:xfrm>
              <a:off x="5108377"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7 w 80"/>
                <a:gd name="T15" fmla="*/ 14 h 114"/>
                <a:gd name="T16" fmla="*/ 56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7" y="14"/>
                    <a:pt x="27" y="14"/>
                    <a:pt x="27" y="14"/>
                  </a:cubicBezTo>
                  <a:cubicBezTo>
                    <a:pt x="32" y="6"/>
                    <a:pt x="41" y="0"/>
                    <a:pt x="56"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2" name="Freeform 28"/>
            <p:cNvSpPr>
              <a:spLocks noEditPoints="1"/>
            </p:cNvSpPr>
            <p:nvPr userDrawn="1"/>
          </p:nvSpPr>
          <p:spPr bwMode="auto">
            <a:xfrm>
              <a:off x="5331578"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3" name="Freeform 29"/>
            <p:cNvSpPr>
              <a:spLocks/>
            </p:cNvSpPr>
            <p:nvPr userDrawn="1"/>
          </p:nvSpPr>
          <p:spPr bwMode="auto">
            <a:xfrm>
              <a:off x="5546512" y="1492997"/>
              <a:ext cx="167400" cy="204601"/>
            </a:xfrm>
            <a:custGeom>
              <a:avLst/>
              <a:gdLst>
                <a:gd name="T0" fmla="*/ 71 w 94"/>
                <a:gd name="T1" fmla="*/ 114 h 114"/>
                <a:gd name="T2" fmla="*/ 68 w 94"/>
                <a:gd name="T3" fmla="*/ 112 h 114"/>
                <a:gd name="T4" fmla="*/ 68 w 94"/>
                <a:gd name="T5" fmla="*/ 47 h 114"/>
                <a:gd name="T6" fmla="*/ 47 w 94"/>
                <a:gd name="T7" fmla="*/ 23 h 114"/>
                <a:gd name="T8" fmla="*/ 26 w 94"/>
                <a:gd name="T9" fmla="*/ 47 h 114"/>
                <a:gd name="T10" fmla="*/ 26 w 94"/>
                <a:gd name="T11" fmla="*/ 112 h 114"/>
                <a:gd name="T12" fmla="*/ 24 w 94"/>
                <a:gd name="T13" fmla="*/ 114 h 114"/>
                <a:gd name="T14" fmla="*/ 2 w 94"/>
                <a:gd name="T15" fmla="*/ 114 h 114"/>
                <a:gd name="T16" fmla="*/ 0 w 94"/>
                <a:gd name="T17" fmla="*/ 112 h 114"/>
                <a:gd name="T18" fmla="*/ 0 w 94"/>
                <a:gd name="T19" fmla="*/ 5 h 114"/>
                <a:gd name="T20" fmla="*/ 2 w 94"/>
                <a:gd name="T21" fmla="*/ 2 h 114"/>
                <a:gd name="T22" fmla="*/ 24 w 94"/>
                <a:gd name="T23" fmla="*/ 2 h 114"/>
                <a:gd name="T24" fmla="*/ 26 w 94"/>
                <a:gd name="T25" fmla="*/ 5 h 114"/>
                <a:gd name="T26" fmla="*/ 26 w 94"/>
                <a:gd name="T27" fmla="*/ 13 h 114"/>
                <a:gd name="T28" fmla="*/ 26 w 94"/>
                <a:gd name="T29" fmla="*/ 13 h 114"/>
                <a:gd name="T30" fmla="*/ 56 w 94"/>
                <a:gd name="T31" fmla="*/ 0 h 114"/>
                <a:gd name="T32" fmla="*/ 94 w 94"/>
                <a:gd name="T33" fmla="*/ 41 h 114"/>
                <a:gd name="T34" fmla="*/ 94 w 94"/>
                <a:gd name="T35" fmla="*/ 112 h 114"/>
                <a:gd name="T36" fmla="*/ 92 w 94"/>
                <a:gd name="T37" fmla="*/ 114 h 114"/>
                <a:gd name="T38" fmla="*/ 71 w 94"/>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4">
                  <a:moveTo>
                    <a:pt x="71" y="114"/>
                  </a:moveTo>
                  <a:cubicBezTo>
                    <a:pt x="69" y="114"/>
                    <a:pt x="68" y="113"/>
                    <a:pt x="68" y="112"/>
                  </a:cubicBezTo>
                  <a:cubicBezTo>
                    <a:pt x="68" y="47"/>
                    <a:pt x="68" y="47"/>
                    <a:pt x="68" y="47"/>
                  </a:cubicBezTo>
                  <a:cubicBezTo>
                    <a:pt x="68" y="33"/>
                    <a:pt x="61" y="23"/>
                    <a:pt x="47" y="23"/>
                  </a:cubicBezTo>
                  <a:cubicBezTo>
                    <a:pt x="34" y="23"/>
                    <a:pt x="26" y="33"/>
                    <a:pt x="26" y="47"/>
                  </a:cubicBezTo>
                  <a:cubicBezTo>
                    <a:pt x="26" y="112"/>
                    <a:pt x="26" y="112"/>
                    <a:pt x="26" y="112"/>
                  </a:cubicBezTo>
                  <a:cubicBezTo>
                    <a:pt x="26" y="113"/>
                    <a:pt x="25" y="114"/>
                    <a:pt x="24" y="114"/>
                  </a:cubicBezTo>
                  <a:cubicBezTo>
                    <a:pt x="2" y="114"/>
                    <a:pt x="2" y="114"/>
                    <a:pt x="2" y="114"/>
                  </a:cubicBez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79" y="0"/>
                    <a:pt x="94" y="17"/>
                    <a:pt x="94" y="41"/>
                  </a:cubicBezTo>
                  <a:cubicBezTo>
                    <a:pt x="94" y="112"/>
                    <a:pt x="94" y="112"/>
                    <a:pt x="94" y="112"/>
                  </a:cubicBezTo>
                  <a:cubicBezTo>
                    <a:pt x="94" y="113"/>
                    <a:pt x="93"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4" name="Freeform 30"/>
            <p:cNvSpPr>
              <a:spLocks noEditPoints="1"/>
            </p:cNvSpPr>
            <p:nvPr userDrawn="1"/>
          </p:nvSpPr>
          <p:spPr bwMode="auto">
            <a:xfrm>
              <a:off x="5753179" y="1414463"/>
              <a:ext cx="175667" cy="287267"/>
            </a:xfrm>
            <a:custGeom>
              <a:avLst/>
              <a:gdLst>
                <a:gd name="T0" fmla="*/ 75 w 99"/>
                <a:gd name="T1" fmla="*/ 158 h 161"/>
                <a:gd name="T2" fmla="*/ 73 w 99"/>
                <a:gd name="T3" fmla="*/ 156 h 161"/>
                <a:gd name="T4" fmla="*/ 73 w 99"/>
                <a:gd name="T5" fmla="*/ 147 h 161"/>
                <a:gd name="T6" fmla="*/ 73 w 99"/>
                <a:gd name="T7" fmla="*/ 147 h 161"/>
                <a:gd name="T8" fmla="*/ 43 w 99"/>
                <a:gd name="T9" fmla="*/ 161 h 161"/>
                <a:gd name="T10" fmla="*/ 4 w 99"/>
                <a:gd name="T11" fmla="*/ 134 h 161"/>
                <a:gd name="T12" fmla="*/ 0 w 99"/>
                <a:gd name="T13" fmla="*/ 102 h 161"/>
                <a:gd name="T14" fmla="*/ 4 w 99"/>
                <a:gd name="T15" fmla="*/ 71 h 161"/>
                <a:gd name="T16" fmla="*/ 43 w 99"/>
                <a:gd name="T17" fmla="*/ 44 h 161"/>
                <a:gd name="T18" fmla="*/ 73 w 99"/>
                <a:gd name="T19" fmla="*/ 57 h 161"/>
                <a:gd name="T20" fmla="*/ 73 w 99"/>
                <a:gd name="T21" fmla="*/ 57 h 161"/>
                <a:gd name="T22" fmla="*/ 73 w 99"/>
                <a:gd name="T23" fmla="*/ 3 h 161"/>
                <a:gd name="T24" fmla="*/ 75 w 99"/>
                <a:gd name="T25" fmla="*/ 0 h 161"/>
                <a:gd name="T26" fmla="*/ 97 w 99"/>
                <a:gd name="T27" fmla="*/ 0 h 161"/>
                <a:gd name="T28" fmla="*/ 99 w 99"/>
                <a:gd name="T29" fmla="*/ 3 h 161"/>
                <a:gd name="T30" fmla="*/ 99 w 99"/>
                <a:gd name="T31" fmla="*/ 156 h 161"/>
                <a:gd name="T32" fmla="*/ 97 w 99"/>
                <a:gd name="T33" fmla="*/ 158 h 161"/>
                <a:gd name="T34" fmla="*/ 75 w 99"/>
                <a:gd name="T35" fmla="*/ 158 h 161"/>
                <a:gd name="T36" fmla="*/ 71 w 99"/>
                <a:gd name="T37" fmla="*/ 123 h 161"/>
                <a:gd name="T38" fmla="*/ 73 w 99"/>
                <a:gd name="T39" fmla="*/ 102 h 161"/>
                <a:gd name="T40" fmla="*/ 71 w 99"/>
                <a:gd name="T41" fmla="*/ 81 h 161"/>
                <a:gd name="T42" fmla="*/ 50 w 99"/>
                <a:gd name="T43" fmla="*/ 67 h 161"/>
                <a:gd name="T44" fmla="*/ 29 w 99"/>
                <a:gd name="T45" fmla="*/ 81 h 161"/>
                <a:gd name="T46" fmla="*/ 27 w 99"/>
                <a:gd name="T47" fmla="*/ 102 h 161"/>
                <a:gd name="T48" fmla="*/ 29 w 99"/>
                <a:gd name="T49" fmla="*/ 123 h 161"/>
                <a:gd name="T50" fmla="*/ 50 w 99"/>
                <a:gd name="T51" fmla="*/ 137 h 161"/>
                <a:gd name="T52" fmla="*/ 71 w 99"/>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161">
                  <a:moveTo>
                    <a:pt x="75" y="158"/>
                  </a:moveTo>
                  <a:cubicBezTo>
                    <a:pt x="74" y="158"/>
                    <a:pt x="73" y="157"/>
                    <a:pt x="73" y="156"/>
                  </a:cubicBezTo>
                  <a:cubicBezTo>
                    <a:pt x="73" y="147"/>
                    <a:pt x="73" y="147"/>
                    <a:pt x="73" y="147"/>
                  </a:cubicBezTo>
                  <a:cubicBezTo>
                    <a:pt x="73" y="147"/>
                    <a:pt x="73" y="147"/>
                    <a:pt x="73" y="147"/>
                  </a:cubicBezTo>
                  <a:cubicBezTo>
                    <a:pt x="67" y="155"/>
                    <a:pt x="58" y="161"/>
                    <a:pt x="43" y="161"/>
                  </a:cubicBezTo>
                  <a:cubicBezTo>
                    <a:pt x="24" y="161"/>
                    <a:pt x="10" y="151"/>
                    <a:pt x="4" y="134"/>
                  </a:cubicBezTo>
                  <a:cubicBezTo>
                    <a:pt x="2" y="125"/>
                    <a:pt x="0" y="117"/>
                    <a:pt x="0" y="102"/>
                  </a:cubicBezTo>
                  <a:cubicBezTo>
                    <a:pt x="0" y="87"/>
                    <a:pt x="2" y="79"/>
                    <a:pt x="4" y="71"/>
                  </a:cubicBezTo>
                  <a:cubicBezTo>
                    <a:pt x="10" y="53"/>
                    <a:pt x="24" y="44"/>
                    <a:pt x="43" y="44"/>
                  </a:cubicBezTo>
                  <a:cubicBezTo>
                    <a:pt x="58" y="44"/>
                    <a:pt x="67" y="49"/>
                    <a:pt x="73" y="57"/>
                  </a:cubicBezTo>
                  <a:cubicBezTo>
                    <a:pt x="73" y="57"/>
                    <a:pt x="73" y="57"/>
                    <a:pt x="73" y="57"/>
                  </a:cubicBezTo>
                  <a:cubicBezTo>
                    <a:pt x="73" y="3"/>
                    <a:pt x="73" y="3"/>
                    <a:pt x="73" y="3"/>
                  </a:cubicBezTo>
                  <a:cubicBezTo>
                    <a:pt x="73" y="1"/>
                    <a:pt x="74" y="0"/>
                    <a:pt x="75" y="0"/>
                  </a:cubicBezTo>
                  <a:cubicBezTo>
                    <a:pt x="97" y="0"/>
                    <a:pt x="97" y="0"/>
                    <a:pt x="97" y="0"/>
                  </a:cubicBezTo>
                  <a:cubicBezTo>
                    <a:pt x="98" y="0"/>
                    <a:pt x="99" y="1"/>
                    <a:pt x="99" y="3"/>
                  </a:cubicBezTo>
                  <a:cubicBezTo>
                    <a:pt x="99" y="156"/>
                    <a:pt x="99" y="156"/>
                    <a:pt x="99" y="156"/>
                  </a:cubicBezTo>
                  <a:cubicBezTo>
                    <a:pt x="99" y="157"/>
                    <a:pt x="98" y="158"/>
                    <a:pt x="97" y="158"/>
                  </a:cubicBezTo>
                  <a:lnTo>
                    <a:pt x="75" y="158"/>
                  </a:lnTo>
                  <a:close/>
                  <a:moveTo>
                    <a:pt x="71" y="123"/>
                  </a:moveTo>
                  <a:cubicBezTo>
                    <a:pt x="72" y="118"/>
                    <a:pt x="73" y="112"/>
                    <a:pt x="73" y="102"/>
                  </a:cubicBezTo>
                  <a:cubicBezTo>
                    <a:pt x="73" y="92"/>
                    <a:pt x="72" y="86"/>
                    <a:pt x="71" y="81"/>
                  </a:cubicBezTo>
                  <a:cubicBezTo>
                    <a:pt x="68" y="72"/>
                    <a:pt x="60" y="67"/>
                    <a:pt x="50" y="67"/>
                  </a:cubicBezTo>
                  <a:cubicBezTo>
                    <a:pt x="39" y="67"/>
                    <a:pt x="32" y="72"/>
                    <a:pt x="29" y="81"/>
                  </a:cubicBezTo>
                  <a:cubicBezTo>
                    <a:pt x="28" y="86"/>
                    <a:pt x="27" y="92"/>
                    <a:pt x="27" y="102"/>
                  </a:cubicBezTo>
                  <a:cubicBezTo>
                    <a:pt x="27" y="112"/>
                    <a:pt x="28" y="118"/>
                    <a:pt x="29" y="123"/>
                  </a:cubicBezTo>
                  <a:cubicBezTo>
                    <a:pt x="32" y="132"/>
                    <a:pt x="39" y="137"/>
                    <a:pt x="50" y="137"/>
                  </a:cubicBezTo>
                  <a:cubicBezTo>
                    <a:pt x="60" y="137"/>
                    <a:pt x="68" y="132"/>
                    <a:pt x="71"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5" name="Freeform 31"/>
            <p:cNvSpPr>
              <a:spLocks/>
            </p:cNvSpPr>
            <p:nvPr userDrawn="1"/>
          </p:nvSpPr>
          <p:spPr bwMode="auto">
            <a:xfrm>
              <a:off x="6023913" y="1414463"/>
              <a:ext cx="328601" cy="283134"/>
            </a:xfrm>
            <a:custGeom>
              <a:avLst/>
              <a:gdLst>
                <a:gd name="T0" fmla="*/ 125 w 184"/>
                <a:gd name="T1" fmla="*/ 158 h 158"/>
                <a:gd name="T2" fmla="*/ 122 w 184"/>
                <a:gd name="T3" fmla="*/ 156 h 158"/>
                <a:gd name="T4" fmla="*/ 92 w 184"/>
                <a:gd name="T5" fmla="*/ 48 h 158"/>
                <a:gd name="T6" fmla="*/ 92 w 184"/>
                <a:gd name="T7" fmla="*/ 48 h 158"/>
                <a:gd name="T8" fmla="*/ 61 w 184"/>
                <a:gd name="T9" fmla="*/ 156 h 158"/>
                <a:gd name="T10" fmla="*/ 59 w 184"/>
                <a:gd name="T11" fmla="*/ 158 h 158"/>
                <a:gd name="T12" fmla="*/ 41 w 184"/>
                <a:gd name="T13" fmla="*/ 158 h 158"/>
                <a:gd name="T14" fmla="*/ 39 w 184"/>
                <a:gd name="T15" fmla="*/ 156 h 158"/>
                <a:gd name="T16" fmla="*/ 0 w 184"/>
                <a:gd name="T17" fmla="*/ 3 h 158"/>
                <a:gd name="T18" fmla="*/ 2 w 184"/>
                <a:gd name="T19" fmla="*/ 0 h 158"/>
                <a:gd name="T20" fmla="*/ 23 w 184"/>
                <a:gd name="T21" fmla="*/ 0 h 158"/>
                <a:gd name="T22" fmla="*/ 26 w 184"/>
                <a:gd name="T23" fmla="*/ 3 h 158"/>
                <a:gd name="T24" fmla="*/ 51 w 184"/>
                <a:gd name="T25" fmla="*/ 109 h 158"/>
                <a:gd name="T26" fmla="*/ 52 w 184"/>
                <a:gd name="T27" fmla="*/ 109 h 158"/>
                <a:gd name="T28" fmla="*/ 81 w 184"/>
                <a:gd name="T29" fmla="*/ 3 h 158"/>
                <a:gd name="T30" fmla="*/ 84 w 184"/>
                <a:gd name="T31" fmla="*/ 0 h 158"/>
                <a:gd name="T32" fmla="*/ 100 w 184"/>
                <a:gd name="T33" fmla="*/ 0 h 158"/>
                <a:gd name="T34" fmla="*/ 103 w 184"/>
                <a:gd name="T35" fmla="*/ 3 h 158"/>
                <a:gd name="T36" fmla="*/ 133 w 184"/>
                <a:gd name="T37" fmla="*/ 109 h 158"/>
                <a:gd name="T38" fmla="*/ 133 w 184"/>
                <a:gd name="T39" fmla="*/ 109 h 158"/>
                <a:gd name="T40" fmla="*/ 158 w 184"/>
                <a:gd name="T41" fmla="*/ 3 h 158"/>
                <a:gd name="T42" fmla="*/ 161 w 184"/>
                <a:gd name="T43" fmla="*/ 0 h 158"/>
                <a:gd name="T44" fmla="*/ 182 w 184"/>
                <a:gd name="T45" fmla="*/ 0 h 158"/>
                <a:gd name="T46" fmla="*/ 184 w 184"/>
                <a:gd name="T47" fmla="*/ 3 h 158"/>
                <a:gd name="T48" fmla="*/ 146 w 184"/>
                <a:gd name="T49" fmla="*/ 156 h 158"/>
                <a:gd name="T50" fmla="*/ 143 w 184"/>
                <a:gd name="T51" fmla="*/ 158 h 158"/>
                <a:gd name="T52" fmla="*/ 125 w 184"/>
                <a:gd name="T53"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4" h="158">
                  <a:moveTo>
                    <a:pt x="125" y="158"/>
                  </a:moveTo>
                  <a:cubicBezTo>
                    <a:pt x="124" y="158"/>
                    <a:pt x="123" y="157"/>
                    <a:pt x="122" y="156"/>
                  </a:cubicBezTo>
                  <a:cubicBezTo>
                    <a:pt x="92" y="48"/>
                    <a:pt x="92" y="48"/>
                    <a:pt x="92" y="48"/>
                  </a:cubicBezTo>
                  <a:cubicBezTo>
                    <a:pt x="92" y="48"/>
                    <a:pt x="92" y="48"/>
                    <a:pt x="92" y="48"/>
                  </a:cubicBezTo>
                  <a:cubicBezTo>
                    <a:pt x="61" y="156"/>
                    <a:pt x="61" y="156"/>
                    <a:pt x="61" y="156"/>
                  </a:cubicBezTo>
                  <a:cubicBezTo>
                    <a:pt x="61" y="157"/>
                    <a:pt x="60" y="158"/>
                    <a:pt x="59" y="158"/>
                  </a:cubicBezTo>
                  <a:cubicBezTo>
                    <a:pt x="41" y="158"/>
                    <a:pt x="41" y="158"/>
                    <a:pt x="41" y="158"/>
                  </a:cubicBezTo>
                  <a:cubicBezTo>
                    <a:pt x="40" y="158"/>
                    <a:pt x="39" y="157"/>
                    <a:pt x="39" y="156"/>
                  </a:cubicBezTo>
                  <a:cubicBezTo>
                    <a:pt x="0" y="3"/>
                    <a:pt x="0" y="3"/>
                    <a:pt x="0" y="3"/>
                  </a:cubicBezTo>
                  <a:cubicBezTo>
                    <a:pt x="0" y="1"/>
                    <a:pt x="0" y="0"/>
                    <a:pt x="2" y="0"/>
                  </a:cubicBezTo>
                  <a:cubicBezTo>
                    <a:pt x="23" y="0"/>
                    <a:pt x="23" y="0"/>
                    <a:pt x="23" y="0"/>
                  </a:cubicBezTo>
                  <a:cubicBezTo>
                    <a:pt x="25" y="0"/>
                    <a:pt x="26" y="1"/>
                    <a:pt x="26" y="3"/>
                  </a:cubicBezTo>
                  <a:cubicBezTo>
                    <a:pt x="51" y="109"/>
                    <a:pt x="51" y="109"/>
                    <a:pt x="51" y="109"/>
                  </a:cubicBezTo>
                  <a:cubicBezTo>
                    <a:pt x="52" y="109"/>
                    <a:pt x="52" y="109"/>
                    <a:pt x="52" y="109"/>
                  </a:cubicBezTo>
                  <a:cubicBezTo>
                    <a:pt x="81" y="3"/>
                    <a:pt x="81" y="3"/>
                    <a:pt x="81" y="3"/>
                  </a:cubicBezTo>
                  <a:cubicBezTo>
                    <a:pt x="82" y="1"/>
                    <a:pt x="83" y="0"/>
                    <a:pt x="84" y="0"/>
                  </a:cubicBezTo>
                  <a:cubicBezTo>
                    <a:pt x="100" y="0"/>
                    <a:pt x="100" y="0"/>
                    <a:pt x="100" y="0"/>
                  </a:cubicBezTo>
                  <a:cubicBezTo>
                    <a:pt x="102" y="0"/>
                    <a:pt x="102" y="1"/>
                    <a:pt x="103" y="3"/>
                  </a:cubicBezTo>
                  <a:cubicBezTo>
                    <a:pt x="133" y="109"/>
                    <a:pt x="133" y="109"/>
                    <a:pt x="133" y="109"/>
                  </a:cubicBezTo>
                  <a:cubicBezTo>
                    <a:pt x="133" y="109"/>
                    <a:pt x="133" y="109"/>
                    <a:pt x="133" y="109"/>
                  </a:cubicBezTo>
                  <a:cubicBezTo>
                    <a:pt x="158" y="3"/>
                    <a:pt x="158" y="3"/>
                    <a:pt x="158" y="3"/>
                  </a:cubicBezTo>
                  <a:cubicBezTo>
                    <a:pt x="158" y="1"/>
                    <a:pt x="159" y="0"/>
                    <a:pt x="161" y="0"/>
                  </a:cubicBezTo>
                  <a:cubicBezTo>
                    <a:pt x="182" y="0"/>
                    <a:pt x="182" y="0"/>
                    <a:pt x="182" y="0"/>
                  </a:cubicBezTo>
                  <a:cubicBezTo>
                    <a:pt x="184" y="0"/>
                    <a:pt x="184" y="1"/>
                    <a:pt x="184" y="3"/>
                  </a:cubicBezTo>
                  <a:cubicBezTo>
                    <a:pt x="146" y="156"/>
                    <a:pt x="146" y="156"/>
                    <a:pt x="146" y="156"/>
                  </a:cubicBezTo>
                  <a:cubicBezTo>
                    <a:pt x="145" y="157"/>
                    <a:pt x="144" y="158"/>
                    <a:pt x="143" y="158"/>
                  </a:cubicBezTo>
                  <a:lnTo>
                    <a:pt x="125"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6" name="Freeform 32"/>
            <p:cNvSpPr>
              <a:spLocks noEditPoints="1"/>
            </p:cNvSpPr>
            <p:nvPr userDrawn="1"/>
          </p:nvSpPr>
          <p:spPr bwMode="auto">
            <a:xfrm>
              <a:off x="6360781" y="1492997"/>
              <a:ext cx="175667" cy="208734"/>
            </a:xfrm>
            <a:custGeom>
              <a:avLst/>
              <a:gdLst>
                <a:gd name="T0" fmla="*/ 4 w 99"/>
                <a:gd name="T1" fmla="*/ 85 h 117"/>
                <a:gd name="T2" fmla="*/ 0 w 99"/>
                <a:gd name="T3" fmla="*/ 58 h 117"/>
                <a:gd name="T4" fmla="*/ 3 w 99"/>
                <a:gd name="T5" fmla="*/ 31 h 117"/>
                <a:gd name="T6" fmla="*/ 49 w 99"/>
                <a:gd name="T7" fmla="*/ 0 h 117"/>
                <a:gd name="T8" fmla="*/ 95 w 99"/>
                <a:gd name="T9" fmla="*/ 31 h 117"/>
                <a:gd name="T10" fmla="*/ 99 w 99"/>
                <a:gd name="T11" fmla="*/ 64 h 117"/>
                <a:gd name="T12" fmla="*/ 96 w 99"/>
                <a:gd name="T13" fmla="*/ 66 h 117"/>
                <a:gd name="T14" fmla="*/ 27 w 99"/>
                <a:gd name="T15" fmla="*/ 66 h 117"/>
                <a:gd name="T16" fmla="*/ 26 w 99"/>
                <a:gd name="T17" fmla="*/ 68 h 117"/>
                <a:gd name="T18" fmla="*/ 27 w 99"/>
                <a:gd name="T19" fmla="*/ 76 h 117"/>
                <a:gd name="T20" fmla="*/ 52 w 99"/>
                <a:gd name="T21" fmla="*/ 93 h 117"/>
                <a:gd name="T22" fmla="*/ 79 w 99"/>
                <a:gd name="T23" fmla="*/ 83 h 117"/>
                <a:gd name="T24" fmla="*/ 82 w 99"/>
                <a:gd name="T25" fmla="*/ 82 h 117"/>
                <a:gd name="T26" fmla="*/ 96 w 99"/>
                <a:gd name="T27" fmla="*/ 94 h 117"/>
                <a:gd name="T28" fmla="*/ 96 w 99"/>
                <a:gd name="T29" fmla="*/ 98 h 117"/>
                <a:gd name="T30" fmla="*/ 50 w 99"/>
                <a:gd name="T31" fmla="*/ 117 h 117"/>
                <a:gd name="T32" fmla="*/ 4 w 99"/>
                <a:gd name="T33" fmla="*/ 85 h 117"/>
                <a:gd name="T34" fmla="*/ 71 w 99"/>
                <a:gd name="T35" fmla="*/ 36 h 117"/>
                <a:gd name="T36" fmla="*/ 49 w 99"/>
                <a:gd name="T37" fmla="*/ 22 h 117"/>
                <a:gd name="T38" fmla="*/ 27 w 99"/>
                <a:gd name="T39" fmla="*/ 36 h 117"/>
                <a:gd name="T40" fmla="*/ 26 w 99"/>
                <a:gd name="T41" fmla="*/ 46 h 117"/>
                <a:gd name="T42" fmla="*/ 27 w 99"/>
                <a:gd name="T43" fmla="*/ 47 h 117"/>
                <a:gd name="T44" fmla="*/ 71 w 99"/>
                <a:gd name="T45" fmla="*/ 47 h 117"/>
                <a:gd name="T46" fmla="*/ 72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9" y="46"/>
                    <a:pt x="99" y="64"/>
                  </a:cubicBezTo>
                  <a:cubicBezTo>
                    <a:pt x="99" y="66"/>
                    <a:pt x="98" y="66"/>
                    <a:pt x="96" y="66"/>
                  </a:cubicBezTo>
                  <a:cubicBezTo>
                    <a:pt x="27" y="66"/>
                    <a:pt x="27" y="66"/>
                    <a:pt x="27" y="66"/>
                  </a:cubicBezTo>
                  <a:cubicBezTo>
                    <a:pt x="26" y="66"/>
                    <a:pt x="26" y="67"/>
                    <a:pt x="26" y="68"/>
                  </a:cubicBezTo>
                  <a:cubicBezTo>
                    <a:pt x="26" y="71"/>
                    <a:pt x="27"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7" y="109"/>
                    <a:pt x="71" y="117"/>
                    <a:pt x="50" y="117"/>
                  </a:cubicBezTo>
                  <a:cubicBezTo>
                    <a:pt x="27"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7" name="Freeform 33"/>
            <p:cNvSpPr>
              <a:spLocks/>
            </p:cNvSpPr>
            <p:nvPr userDrawn="1"/>
          </p:nvSpPr>
          <p:spPr bwMode="auto">
            <a:xfrm>
              <a:off x="6573648" y="1414463"/>
              <a:ext cx="76467" cy="285201"/>
            </a:xfrm>
            <a:custGeom>
              <a:avLst/>
              <a:gdLst>
                <a:gd name="T0" fmla="*/ 31 w 43"/>
                <a:gd name="T1" fmla="*/ 159 h 159"/>
                <a:gd name="T2" fmla="*/ 0 w 43"/>
                <a:gd name="T3" fmla="*/ 127 h 159"/>
                <a:gd name="T4" fmla="*/ 0 w 43"/>
                <a:gd name="T5" fmla="*/ 3 h 159"/>
                <a:gd name="T6" fmla="*/ 3 w 43"/>
                <a:gd name="T7" fmla="*/ 0 h 159"/>
                <a:gd name="T8" fmla="*/ 24 w 43"/>
                <a:gd name="T9" fmla="*/ 0 h 159"/>
                <a:gd name="T10" fmla="*/ 26 w 43"/>
                <a:gd name="T11" fmla="*/ 3 h 159"/>
                <a:gd name="T12" fmla="*/ 26 w 43"/>
                <a:gd name="T13" fmla="*/ 126 h 159"/>
                <a:gd name="T14" fmla="*/ 36 w 43"/>
                <a:gd name="T15" fmla="*/ 136 h 159"/>
                <a:gd name="T16" fmla="*/ 41 w 43"/>
                <a:gd name="T17" fmla="*/ 136 h 159"/>
                <a:gd name="T18" fmla="*/ 43 w 43"/>
                <a:gd name="T19" fmla="*/ 139 h 159"/>
                <a:gd name="T20" fmla="*/ 43 w 43"/>
                <a:gd name="T21" fmla="*/ 157 h 159"/>
                <a:gd name="T22" fmla="*/ 41 w 43"/>
                <a:gd name="T23" fmla="*/ 159 h 159"/>
                <a:gd name="T24" fmla="*/ 31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1" y="159"/>
                  </a:moveTo>
                  <a:cubicBezTo>
                    <a:pt x="9" y="159"/>
                    <a:pt x="0" y="149"/>
                    <a:pt x="0" y="127"/>
                  </a:cubicBezTo>
                  <a:cubicBezTo>
                    <a:pt x="0" y="3"/>
                    <a:pt x="0" y="3"/>
                    <a:pt x="0" y="3"/>
                  </a:cubicBezTo>
                  <a:cubicBezTo>
                    <a:pt x="0" y="1"/>
                    <a:pt x="1" y="0"/>
                    <a:pt x="3" y="0"/>
                  </a:cubicBezTo>
                  <a:cubicBezTo>
                    <a:pt x="24" y="0"/>
                    <a:pt x="24" y="0"/>
                    <a:pt x="24" y="0"/>
                  </a:cubicBezTo>
                  <a:cubicBezTo>
                    <a:pt x="25" y="0"/>
                    <a:pt x="26" y="1"/>
                    <a:pt x="26" y="3"/>
                  </a:cubicBezTo>
                  <a:cubicBezTo>
                    <a:pt x="26" y="126"/>
                    <a:pt x="26" y="126"/>
                    <a:pt x="26" y="126"/>
                  </a:cubicBezTo>
                  <a:cubicBezTo>
                    <a:pt x="26" y="134"/>
                    <a:pt x="29" y="136"/>
                    <a:pt x="36"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1"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8" name="Freeform 34"/>
            <p:cNvSpPr>
              <a:spLocks/>
            </p:cNvSpPr>
            <p:nvPr userDrawn="1"/>
          </p:nvSpPr>
          <p:spPr bwMode="auto">
            <a:xfrm>
              <a:off x="6668715"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4"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9" name="Freeform 35"/>
            <p:cNvSpPr>
              <a:spLocks noEditPoints="1"/>
            </p:cNvSpPr>
            <p:nvPr userDrawn="1"/>
          </p:nvSpPr>
          <p:spPr bwMode="auto">
            <a:xfrm>
              <a:off x="679891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0" name="Freeform 36"/>
            <p:cNvSpPr>
              <a:spLocks/>
            </p:cNvSpPr>
            <p:nvPr userDrawn="1"/>
          </p:nvSpPr>
          <p:spPr bwMode="auto">
            <a:xfrm>
              <a:off x="7011783" y="1492997"/>
              <a:ext cx="142600" cy="204601"/>
            </a:xfrm>
            <a:custGeom>
              <a:avLst/>
              <a:gdLst>
                <a:gd name="T0" fmla="*/ 2 w 80"/>
                <a:gd name="T1" fmla="*/ 114 h 114"/>
                <a:gd name="T2" fmla="*/ 0 w 80"/>
                <a:gd name="T3" fmla="*/ 112 h 114"/>
                <a:gd name="T4" fmla="*/ 0 w 80"/>
                <a:gd name="T5" fmla="*/ 5 h 114"/>
                <a:gd name="T6" fmla="*/ 2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3 w 80"/>
                <a:gd name="T25" fmla="*/ 28 h 114"/>
                <a:gd name="T26" fmla="*/ 47 w 80"/>
                <a:gd name="T27" fmla="*/ 23 h 114"/>
                <a:gd name="T28" fmla="*/ 26 w 80"/>
                <a:gd name="T29" fmla="*/ 51 h 114"/>
                <a:gd name="T30" fmla="*/ 26 w 80"/>
                <a:gd name="T31" fmla="*/ 112 h 114"/>
                <a:gd name="T32" fmla="*/ 24 w 80"/>
                <a:gd name="T33" fmla="*/ 114 h 114"/>
                <a:gd name="T34" fmla="*/ 2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2" y="114"/>
                  </a:move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3" y="28"/>
                  </a:cubicBezTo>
                  <a:cubicBezTo>
                    <a:pt x="58" y="25"/>
                    <a:pt x="53" y="23"/>
                    <a:pt x="47" y="23"/>
                  </a:cubicBezTo>
                  <a:cubicBezTo>
                    <a:pt x="32" y="23"/>
                    <a:pt x="26" y="33"/>
                    <a:pt x="26" y="51"/>
                  </a:cubicBezTo>
                  <a:cubicBezTo>
                    <a:pt x="26" y="112"/>
                    <a:pt x="26" y="112"/>
                    <a:pt x="26" y="112"/>
                  </a:cubicBezTo>
                  <a:cubicBezTo>
                    <a:pt x="26" y="113"/>
                    <a:pt x="25" y="114"/>
                    <a:pt x="24" y="114"/>
                  </a:cubicBezTo>
                  <a:lnTo>
                    <a:pt x="2"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1" name="Freeform 37"/>
            <p:cNvSpPr>
              <a:spLocks noEditPoints="1"/>
            </p:cNvSpPr>
            <p:nvPr userDrawn="1"/>
          </p:nvSpPr>
          <p:spPr bwMode="auto">
            <a:xfrm>
              <a:off x="7166783" y="1492997"/>
              <a:ext cx="175667" cy="208734"/>
            </a:xfrm>
            <a:custGeom>
              <a:avLst/>
              <a:gdLst>
                <a:gd name="T0" fmla="*/ 4 w 98"/>
                <a:gd name="T1" fmla="*/ 85 h 117"/>
                <a:gd name="T2" fmla="*/ 0 w 98"/>
                <a:gd name="T3" fmla="*/ 58 h 117"/>
                <a:gd name="T4" fmla="*/ 3 w 98"/>
                <a:gd name="T5" fmla="*/ 31 h 117"/>
                <a:gd name="T6" fmla="*/ 49 w 98"/>
                <a:gd name="T7" fmla="*/ 0 h 117"/>
                <a:gd name="T8" fmla="*/ 95 w 98"/>
                <a:gd name="T9" fmla="*/ 31 h 117"/>
                <a:gd name="T10" fmla="*/ 98 w 98"/>
                <a:gd name="T11" fmla="*/ 64 h 117"/>
                <a:gd name="T12" fmla="*/ 96 w 98"/>
                <a:gd name="T13" fmla="*/ 66 h 117"/>
                <a:gd name="T14" fmla="*/ 27 w 98"/>
                <a:gd name="T15" fmla="*/ 66 h 117"/>
                <a:gd name="T16" fmla="*/ 26 w 98"/>
                <a:gd name="T17" fmla="*/ 68 h 117"/>
                <a:gd name="T18" fmla="*/ 27 w 98"/>
                <a:gd name="T19" fmla="*/ 76 h 117"/>
                <a:gd name="T20" fmla="*/ 52 w 98"/>
                <a:gd name="T21" fmla="*/ 93 h 117"/>
                <a:gd name="T22" fmla="*/ 79 w 98"/>
                <a:gd name="T23" fmla="*/ 83 h 117"/>
                <a:gd name="T24" fmla="*/ 82 w 98"/>
                <a:gd name="T25" fmla="*/ 82 h 117"/>
                <a:gd name="T26" fmla="*/ 96 w 98"/>
                <a:gd name="T27" fmla="*/ 94 h 117"/>
                <a:gd name="T28" fmla="*/ 96 w 98"/>
                <a:gd name="T29" fmla="*/ 98 h 117"/>
                <a:gd name="T30" fmla="*/ 50 w 98"/>
                <a:gd name="T31" fmla="*/ 117 h 117"/>
                <a:gd name="T32" fmla="*/ 4 w 98"/>
                <a:gd name="T33" fmla="*/ 85 h 117"/>
                <a:gd name="T34" fmla="*/ 71 w 98"/>
                <a:gd name="T35" fmla="*/ 36 h 117"/>
                <a:gd name="T36" fmla="*/ 49 w 98"/>
                <a:gd name="T37" fmla="*/ 22 h 117"/>
                <a:gd name="T38" fmla="*/ 27 w 98"/>
                <a:gd name="T39" fmla="*/ 36 h 117"/>
                <a:gd name="T40" fmla="*/ 26 w 98"/>
                <a:gd name="T41" fmla="*/ 46 h 117"/>
                <a:gd name="T42" fmla="*/ 27 w 98"/>
                <a:gd name="T43" fmla="*/ 47 h 117"/>
                <a:gd name="T44" fmla="*/ 71 w 98"/>
                <a:gd name="T45" fmla="*/ 47 h 117"/>
                <a:gd name="T46" fmla="*/ 72 w 98"/>
                <a:gd name="T47" fmla="*/ 46 h 117"/>
                <a:gd name="T48" fmla="*/ 71 w 98"/>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8" y="46"/>
                    <a:pt x="98" y="64"/>
                  </a:cubicBezTo>
                  <a:cubicBezTo>
                    <a:pt x="98" y="66"/>
                    <a:pt x="98" y="66"/>
                    <a:pt x="96" y="66"/>
                  </a:cubicBezTo>
                  <a:cubicBezTo>
                    <a:pt x="27" y="66"/>
                    <a:pt x="27" y="66"/>
                    <a:pt x="27" y="66"/>
                  </a:cubicBezTo>
                  <a:cubicBezTo>
                    <a:pt x="26" y="66"/>
                    <a:pt x="26" y="67"/>
                    <a:pt x="26" y="68"/>
                  </a:cubicBezTo>
                  <a:cubicBezTo>
                    <a:pt x="26" y="71"/>
                    <a:pt x="26"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6" y="109"/>
                    <a:pt x="71" y="117"/>
                    <a:pt x="50" y="117"/>
                  </a:cubicBezTo>
                  <a:cubicBezTo>
                    <a:pt x="26"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2" name="Freeform 38"/>
            <p:cNvSpPr>
              <a:spLocks noEditPoints="1"/>
            </p:cNvSpPr>
            <p:nvPr userDrawn="1"/>
          </p:nvSpPr>
          <p:spPr bwMode="auto">
            <a:xfrm>
              <a:off x="7439584" y="1492997"/>
              <a:ext cx="177734" cy="208734"/>
            </a:xfrm>
            <a:custGeom>
              <a:avLst/>
              <a:gdLst>
                <a:gd name="T0" fmla="*/ 3 w 99"/>
                <a:gd name="T1" fmla="*/ 86 h 117"/>
                <a:gd name="T2" fmla="*/ 0 w 99"/>
                <a:gd name="T3" fmla="*/ 58 h 117"/>
                <a:gd name="T4" fmla="*/ 3 w 99"/>
                <a:gd name="T5" fmla="*/ 31 h 117"/>
                <a:gd name="T6" fmla="*/ 49 w 99"/>
                <a:gd name="T7" fmla="*/ 0 h 117"/>
                <a:gd name="T8" fmla="*/ 95 w 99"/>
                <a:gd name="T9" fmla="*/ 31 h 117"/>
                <a:gd name="T10" fmla="*/ 99 w 99"/>
                <a:gd name="T11" fmla="*/ 58 h 117"/>
                <a:gd name="T12" fmla="*/ 95 w 99"/>
                <a:gd name="T13" fmla="*/ 86 h 117"/>
                <a:gd name="T14" fmla="*/ 49 w 99"/>
                <a:gd name="T15" fmla="*/ 117 h 117"/>
                <a:gd name="T16" fmla="*/ 3 w 99"/>
                <a:gd name="T17" fmla="*/ 86 h 117"/>
                <a:gd name="T18" fmla="*/ 70 w 99"/>
                <a:gd name="T19" fmla="*/ 79 h 117"/>
                <a:gd name="T20" fmla="*/ 73 w 99"/>
                <a:gd name="T21" fmla="*/ 58 h 117"/>
                <a:gd name="T22" fmla="*/ 70 w 99"/>
                <a:gd name="T23" fmla="*/ 38 h 117"/>
                <a:gd name="T24" fmla="*/ 49 w 99"/>
                <a:gd name="T25" fmla="*/ 23 h 117"/>
                <a:gd name="T26" fmla="*/ 28 w 99"/>
                <a:gd name="T27" fmla="*/ 38 h 117"/>
                <a:gd name="T28" fmla="*/ 26 w 99"/>
                <a:gd name="T29" fmla="*/ 58 h 117"/>
                <a:gd name="T30" fmla="*/ 28 w 99"/>
                <a:gd name="T31" fmla="*/ 79 h 117"/>
                <a:gd name="T32" fmla="*/ 49 w 99"/>
                <a:gd name="T33" fmla="*/ 93 h 117"/>
                <a:gd name="T34" fmla="*/ 70 w 99"/>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17">
                  <a:moveTo>
                    <a:pt x="3" y="86"/>
                  </a:moveTo>
                  <a:cubicBezTo>
                    <a:pt x="1" y="78"/>
                    <a:pt x="0" y="70"/>
                    <a:pt x="0" y="58"/>
                  </a:cubicBezTo>
                  <a:cubicBezTo>
                    <a:pt x="0" y="46"/>
                    <a:pt x="1" y="38"/>
                    <a:pt x="3" y="31"/>
                  </a:cubicBezTo>
                  <a:cubicBezTo>
                    <a:pt x="10" y="11"/>
                    <a:pt x="27" y="0"/>
                    <a:pt x="49" y="0"/>
                  </a:cubicBezTo>
                  <a:cubicBezTo>
                    <a:pt x="72" y="0"/>
                    <a:pt x="89" y="11"/>
                    <a:pt x="95" y="31"/>
                  </a:cubicBezTo>
                  <a:cubicBezTo>
                    <a:pt x="98" y="38"/>
                    <a:pt x="99" y="46"/>
                    <a:pt x="99" y="58"/>
                  </a:cubicBezTo>
                  <a:cubicBezTo>
                    <a:pt x="99" y="70"/>
                    <a:pt x="98" y="78"/>
                    <a:pt x="95" y="86"/>
                  </a:cubicBezTo>
                  <a:cubicBezTo>
                    <a:pt x="89" y="105"/>
                    <a:pt x="72" y="117"/>
                    <a:pt x="49" y="117"/>
                  </a:cubicBezTo>
                  <a:cubicBezTo>
                    <a:pt x="27" y="117"/>
                    <a:pt x="10" y="105"/>
                    <a:pt x="3" y="86"/>
                  </a:cubicBezTo>
                  <a:close/>
                  <a:moveTo>
                    <a:pt x="70" y="79"/>
                  </a:moveTo>
                  <a:cubicBezTo>
                    <a:pt x="72" y="73"/>
                    <a:pt x="73" y="68"/>
                    <a:pt x="73" y="58"/>
                  </a:cubicBezTo>
                  <a:cubicBezTo>
                    <a:pt x="73" y="49"/>
                    <a:pt x="72" y="44"/>
                    <a:pt x="70" y="38"/>
                  </a:cubicBezTo>
                  <a:cubicBezTo>
                    <a:pt x="67" y="28"/>
                    <a:pt x="60" y="23"/>
                    <a:pt x="49" y="23"/>
                  </a:cubicBezTo>
                  <a:cubicBezTo>
                    <a:pt x="39" y="23"/>
                    <a:pt x="32" y="28"/>
                    <a:pt x="28" y="38"/>
                  </a:cubicBezTo>
                  <a:cubicBezTo>
                    <a:pt x="27" y="44"/>
                    <a:pt x="26" y="49"/>
                    <a:pt x="26" y="58"/>
                  </a:cubicBezTo>
                  <a:cubicBezTo>
                    <a:pt x="26" y="68"/>
                    <a:pt x="27" y="73"/>
                    <a:pt x="28" y="79"/>
                  </a:cubicBezTo>
                  <a:cubicBezTo>
                    <a:pt x="32" y="88"/>
                    <a:pt x="39"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3" name="Freeform 39"/>
            <p:cNvSpPr>
              <a:spLocks/>
            </p:cNvSpPr>
            <p:nvPr userDrawn="1"/>
          </p:nvSpPr>
          <p:spPr bwMode="auto">
            <a:xfrm>
              <a:off x="7642118"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3"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4" name="Freeform 40"/>
            <p:cNvSpPr>
              <a:spLocks/>
            </p:cNvSpPr>
            <p:nvPr userDrawn="1"/>
          </p:nvSpPr>
          <p:spPr bwMode="auto">
            <a:xfrm>
              <a:off x="7826052" y="1414463"/>
              <a:ext cx="171534" cy="287267"/>
            </a:xfrm>
            <a:custGeom>
              <a:avLst/>
              <a:gdLst>
                <a:gd name="T0" fmla="*/ 1 w 96"/>
                <a:gd name="T1" fmla="*/ 138 h 161"/>
                <a:gd name="T2" fmla="*/ 18 w 96"/>
                <a:gd name="T3" fmla="*/ 126 h 161"/>
                <a:gd name="T4" fmla="*/ 21 w 96"/>
                <a:gd name="T5" fmla="*/ 126 h 161"/>
                <a:gd name="T6" fmla="*/ 42 w 96"/>
                <a:gd name="T7" fmla="*/ 136 h 161"/>
                <a:gd name="T8" fmla="*/ 68 w 96"/>
                <a:gd name="T9" fmla="*/ 105 h 161"/>
                <a:gd name="T10" fmla="*/ 68 w 96"/>
                <a:gd name="T11" fmla="*/ 3 h 161"/>
                <a:gd name="T12" fmla="*/ 71 w 96"/>
                <a:gd name="T13" fmla="*/ 0 h 161"/>
                <a:gd name="T14" fmla="*/ 93 w 96"/>
                <a:gd name="T15" fmla="*/ 0 h 161"/>
                <a:gd name="T16" fmla="*/ 96 w 96"/>
                <a:gd name="T17" fmla="*/ 3 h 161"/>
                <a:gd name="T18" fmla="*/ 96 w 96"/>
                <a:gd name="T19" fmla="*/ 105 h 161"/>
                <a:gd name="T20" fmla="*/ 41 w 96"/>
                <a:gd name="T21" fmla="*/ 161 h 161"/>
                <a:gd name="T22" fmla="*/ 0 w 96"/>
                <a:gd name="T23" fmla="*/ 142 h 161"/>
                <a:gd name="T24" fmla="*/ 1 w 96"/>
                <a:gd name="T25" fmla="*/ 1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61">
                  <a:moveTo>
                    <a:pt x="1" y="138"/>
                  </a:moveTo>
                  <a:cubicBezTo>
                    <a:pt x="18" y="126"/>
                    <a:pt x="18" y="126"/>
                    <a:pt x="18" y="126"/>
                  </a:cubicBezTo>
                  <a:cubicBezTo>
                    <a:pt x="19" y="125"/>
                    <a:pt x="20" y="125"/>
                    <a:pt x="21" y="126"/>
                  </a:cubicBezTo>
                  <a:cubicBezTo>
                    <a:pt x="25" y="131"/>
                    <a:pt x="33" y="136"/>
                    <a:pt x="42" y="136"/>
                  </a:cubicBezTo>
                  <a:cubicBezTo>
                    <a:pt x="59" y="136"/>
                    <a:pt x="68" y="126"/>
                    <a:pt x="68" y="105"/>
                  </a:cubicBezTo>
                  <a:cubicBezTo>
                    <a:pt x="68" y="3"/>
                    <a:pt x="68" y="3"/>
                    <a:pt x="68" y="3"/>
                  </a:cubicBezTo>
                  <a:cubicBezTo>
                    <a:pt x="68" y="1"/>
                    <a:pt x="69" y="0"/>
                    <a:pt x="71" y="0"/>
                  </a:cubicBezTo>
                  <a:cubicBezTo>
                    <a:pt x="93" y="0"/>
                    <a:pt x="93" y="0"/>
                    <a:pt x="93" y="0"/>
                  </a:cubicBezTo>
                  <a:cubicBezTo>
                    <a:pt x="95" y="0"/>
                    <a:pt x="96" y="1"/>
                    <a:pt x="96" y="3"/>
                  </a:cubicBezTo>
                  <a:cubicBezTo>
                    <a:pt x="96" y="105"/>
                    <a:pt x="96" y="105"/>
                    <a:pt x="96" y="105"/>
                  </a:cubicBezTo>
                  <a:cubicBezTo>
                    <a:pt x="96" y="141"/>
                    <a:pt x="75" y="161"/>
                    <a:pt x="41" y="161"/>
                  </a:cubicBezTo>
                  <a:cubicBezTo>
                    <a:pt x="23" y="161"/>
                    <a:pt x="7" y="152"/>
                    <a:pt x="0" y="142"/>
                  </a:cubicBezTo>
                  <a:cubicBezTo>
                    <a:pt x="0" y="140"/>
                    <a:pt x="0" y="139"/>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5" name="Freeform 41"/>
            <p:cNvSpPr>
              <a:spLocks noEditPoints="1"/>
            </p:cNvSpPr>
            <p:nvPr userDrawn="1"/>
          </p:nvSpPr>
          <p:spPr bwMode="auto">
            <a:xfrm>
              <a:off x="8034786"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8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8" y="66"/>
                    <a:pt x="48" y="66"/>
                    <a:pt x="48"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6" name="Freeform 42"/>
            <p:cNvSpPr>
              <a:spLocks noEditPoints="1"/>
            </p:cNvSpPr>
            <p:nvPr userDrawn="1"/>
          </p:nvSpPr>
          <p:spPr bwMode="auto">
            <a:xfrm>
              <a:off x="8249720" y="1492997"/>
              <a:ext cx="173600" cy="279001"/>
            </a:xfrm>
            <a:custGeom>
              <a:avLst/>
              <a:gdLst>
                <a:gd name="T0" fmla="*/ 2 w 98"/>
                <a:gd name="T1" fmla="*/ 156 h 156"/>
                <a:gd name="T2" fmla="*/ 0 w 98"/>
                <a:gd name="T3" fmla="*/ 153 h 156"/>
                <a:gd name="T4" fmla="*/ 0 w 98"/>
                <a:gd name="T5" fmla="*/ 5 h 156"/>
                <a:gd name="T6" fmla="*/ 2 w 98"/>
                <a:gd name="T7" fmla="*/ 2 h 156"/>
                <a:gd name="T8" fmla="*/ 24 w 98"/>
                <a:gd name="T9" fmla="*/ 2 h 156"/>
                <a:gd name="T10" fmla="*/ 26 w 98"/>
                <a:gd name="T11" fmla="*/ 5 h 156"/>
                <a:gd name="T12" fmla="*/ 26 w 98"/>
                <a:gd name="T13" fmla="*/ 13 h 156"/>
                <a:gd name="T14" fmla="*/ 26 w 98"/>
                <a:gd name="T15" fmla="*/ 13 h 156"/>
                <a:gd name="T16" fmla="*/ 56 w 98"/>
                <a:gd name="T17" fmla="*/ 0 h 156"/>
                <a:gd name="T18" fmla="*/ 94 w 98"/>
                <a:gd name="T19" fmla="*/ 27 h 156"/>
                <a:gd name="T20" fmla="*/ 98 w 98"/>
                <a:gd name="T21" fmla="*/ 58 h 156"/>
                <a:gd name="T22" fmla="*/ 94 w 98"/>
                <a:gd name="T23" fmla="*/ 90 h 156"/>
                <a:gd name="T24" fmla="*/ 56 w 98"/>
                <a:gd name="T25" fmla="*/ 117 h 156"/>
                <a:gd name="T26" fmla="*/ 26 w 98"/>
                <a:gd name="T27" fmla="*/ 103 h 156"/>
                <a:gd name="T28" fmla="*/ 26 w 98"/>
                <a:gd name="T29" fmla="*/ 103 h 156"/>
                <a:gd name="T30" fmla="*/ 26 w 98"/>
                <a:gd name="T31" fmla="*/ 153 h 156"/>
                <a:gd name="T32" fmla="*/ 24 w 98"/>
                <a:gd name="T33" fmla="*/ 156 h 156"/>
                <a:gd name="T34" fmla="*/ 2 w 98"/>
                <a:gd name="T35" fmla="*/ 156 h 156"/>
                <a:gd name="T36" fmla="*/ 70 w 98"/>
                <a:gd name="T37" fmla="*/ 79 h 156"/>
                <a:gd name="T38" fmla="*/ 72 w 98"/>
                <a:gd name="T39" fmla="*/ 58 h 156"/>
                <a:gd name="T40" fmla="*/ 70 w 98"/>
                <a:gd name="T41" fmla="*/ 37 h 156"/>
                <a:gd name="T42" fmla="*/ 49 w 98"/>
                <a:gd name="T43" fmla="*/ 23 h 156"/>
                <a:gd name="T44" fmla="*/ 28 w 98"/>
                <a:gd name="T45" fmla="*/ 37 h 156"/>
                <a:gd name="T46" fmla="*/ 26 w 98"/>
                <a:gd name="T47" fmla="*/ 58 h 156"/>
                <a:gd name="T48" fmla="*/ 28 w 98"/>
                <a:gd name="T49" fmla="*/ 79 h 156"/>
                <a:gd name="T50" fmla="*/ 49 w 98"/>
                <a:gd name="T51" fmla="*/ 93 h 156"/>
                <a:gd name="T52" fmla="*/ 70 w 98"/>
                <a:gd name="T53" fmla="*/ 7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56">
                  <a:moveTo>
                    <a:pt x="2" y="156"/>
                  </a:moveTo>
                  <a:cubicBezTo>
                    <a:pt x="1" y="156"/>
                    <a:pt x="0" y="155"/>
                    <a:pt x="0" y="153"/>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5"/>
                    <a:pt x="41" y="0"/>
                    <a:pt x="56" y="0"/>
                  </a:cubicBezTo>
                  <a:cubicBezTo>
                    <a:pt x="75" y="0"/>
                    <a:pt x="89" y="9"/>
                    <a:pt x="94" y="27"/>
                  </a:cubicBezTo>
                  <a:cubicBezTo>
                    <a:pt x="97" y="35"/>
                    <a:pt x="98" y="43"/>
                    <a:pt x="98" y="58"/>
                  </a:cubicBezTo>
                  <a:cubicBezTo>
                    <a:pt x="98" y="73"/>
                    <a:pt x="97" y="81"/>
                    <a:pt x="94" y="90"/>
                  </a:cubicBezTo>
                  <a:cubicBezTo>
                    <a:pt x="89" y="107"/>
                    <a:pt x="75" y="117"/>
                    <a:pt x="56" y="117"/>
                  </a:cubicBezTo>
                  <a:cubicBezTo>
                    <a:pt x="41" y="117"/>
                    <a:pt x="31" y="111"/>
                    <a:pt x="26" y="103"/>
                  </a:cubicBezTo>
                  <a:cubicBezTo>
                    <a:pt x="26" y="103"/>
                    <a:pt x="26" y="103"/>
                    <a:pt x="26" y="103"/>
                  </a:cubicBezTo>
                  <a:cubicBezTo>
                    <a:pt x="26" y="153"/>
                    <a:pt x="26" y="153"/>
                    <a:pt x="26" y="153"/>
                  </a:cubicBezTo>
                  <a:cubicBezTo>
                    <a:pt x="26" y="155"/>
                    <a:pt x="25" y="156"/>
                    <a:pt x="24" y="156"/>
                  </a:cubicBezTo>
                  <a:lnTo>
                    <a:pt x="2" y="156"/>
                  </a:lnTo>
                  <a:close/>
                  <a:moveTo>
                    <a:pt x="70" y="79"/>
                  </a:moveTo>
                  <a:cubicBezTo>
                    <a:pt x="71" y="74"/>
                    <a:pt x="72" y="68"/>
                    <a:pt x="72" y="58"/>
                  </a:cubicBezTo>
                  <a:cubicBezTo>
                    <a:pt x="72" y="48"/>
                    <a:pt x="71" y="42"/>
                    <a:pt x="70" y="37"/>
                  </a:cubicBezTo>
                  <a:cubicBezTo>
                    <a:pt x="67" y="28"/>
                    <a:pt x="60" y="23"/>
                    <a:pt x="49" y="23"/>
                  </a:cubicBezTo>
                  <a:cubicBezTo>
                    <a:pt x="38" y="23"/>
                    <a:pt x="31" y="28"/>
                    <a:pt x="28" y="37"/>
                  </a:cubicBezTo>
                  <a:cubicBezTo>
                    <a:pt x="27" y="42"/>
                    <a:pt x="26" y="48"/>
                    <a:pt x="26" y="58"/>
                  </a:cubicBezTo>
                  <a:cubicBezTo>
                    <a:pt x="26" y="68"/>
                    <a:pt x="27" y="74"/>
                    <a:pt x="28" y="79"/>
                  </a:cubicBezTo>
                  <a:cubicBezTo>
                    <a:pt x="31" y="88"/>
                    <a:pt x="38"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7" name="Freeform 43"/>
            <p:cNvSpPr>
              <a:spLocks noEditPoints="1"/>
            </p:cNvSpPr>
            <p:nvPr userDrawn="1"/>
          </p:nvSpPr>
          <p:spPr bwMode="auto">
            <a:xfrm>
              <a:off x="8456387" y="1492997"/>
              <a:ext cx="165334" cy="208734"/>
            </a:xfrm>
            <a:custGeom>
              <a:avLst/>
              <a:gdLst>
                <a:gd name="T0" fmla="*/ 72 w 93"/>
                <a:gd name="T1" fmla="*/ 114 h 117"/>
                <a:gd name="T2" fmla="*/ 69 w 93"/>
                <a:gd name="T3" fmla="*/ 112 h 117"/>
                <a:gd name="T4" fmla="*/ 69 w 93"/>
                <a:gd name="T5" fmla="*/ 104 h 117"/>
                <a:gd name="T6" fmla="*/ 69 w 93"/>
                <a:gd name="T7" fmla="*/ 104 h 117"/>
                <a:gd name="T8" fmla="*/ 38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9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2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2" y="114"/>
                  </a:moveTo>
                  <a:cubicBezTo>
                    <a:pt x="70" y="114"/>
                    <a:pt x="69" y="113"/>
                    <a:pt x="69" y="112"/>
                  </a:cubicBezTo>
                  <a:cubicBezTo>
                    <a:pt x="69" y="104"/>
                    <a:pt x="69" y="104"/>
                    <a:pt x="69" y="104"/>
                  </a:cubicBezTo>
                  <a:cubicBezTo>
                    <a:pt x="69" y="104"/>
                    <a:pt x="69" y="104"/>
                    <a:pt x="69" y="104"/>
                  </a:cubicBezTo>
                  <a:cubicBezTo>
                    <a:pt x="64" y="111"/>
                    <a:pt x="53" y="117"/>
                    <a:pt x="38"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9"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2"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8" name="Freeform 44"/>
            <p:cNvSpPr>
              <a:spLocks/>
            </p:cNvSpPr>
            <p:nvPr userDrawn="1"/>
          </p:nvSpPr>
          <p:spPr bwMode="auto">
            <a:xfrm>
              <a:off x="8669254" y="1492997"/>
              <a:ext cx="169467"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7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2"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7" y="13"/>
                    <a:pt x="27" y="13"/>
                    <a:pt x="27"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9" name="Freeform 45"/>
            <p:cNvSpPr>
              <a:spLocks/>
            </p:cNvSpPr>
            <p:nvPr userDrawn="1"/>
          </p:nvSpPr>
          <p:spPr bwMode="auto">
            <a:xfrm>
              <a:off x="900632" y="1414463"/>
              <a:ext cx="250067" cy="283134"/>
            </a:xfrm>
            <a:custGeom>
              <a:avLst/>
              <a:gdLst>
                <a:gd name="T0" fmla="*/ 0 w 140"/>
                <a:gd name="T1" fmla="*/ 3 h 158"/>
                <a:gd name="T2" fmla="*/ 2 w 140"/>
                <a:gd name="T3" fmla="*/ 0 h 158"/>
                <a:gd name="T4" fmla="*/ 23 w 140"/>
                <a:gd name="T5" fmla="*/ 0 h 158"/>
                <a:gd name="T6" fmla="*/ 27 w 140"/>
                <a:gd name="T7" fmla="*/ 3 h 158"/>
                <a:gd name="T8" fmla="*/ 70 w 140"/>
                <a:gd name="T9" fmla="*/ 100 h 158"/>
                <a:gd name="T10" fmla="*/ 71 w 140"/>
                <a:gd name="T11" fmla="*/ 100 h 158"/>
                <a:gd name="T12" fmla="*/ 113 w 140"/>
                <a:gd name="T13" fmla="*/ 3 h 158"/>
                <a:gd name="T14" fmla="*/ 117 w 140"/>
                <a:gd name="T15" fmla="*/ 0 h 158"/>
                <a:gd name="T16" fmla="*/ 138 w 140"/>
                <a:gd name="T17" fmla="*/ 0 h 158"/>
                <a:gd name="T18" fmla="*/ 140 w 140"/>
                <a:gd name="T19" fmla="*/ 3 h 158"/>
                <a:gd name="T20" fmla="*/ 140 w 140"/>
                <a:gd name="T21" fmla="*/ 156 h 158"/>
                <a:gd name="T22" fmla="*/ 138 w 140"/>
                <a:gd name="T23" fmla="*/ 158 h 158"/>
                <a:gd name="T24" fmla="*/ 118 w 140"/>
                <a:gd name="T25" fmla="*/ 158 h 158"/>
                <a:gd name="T26" fmla="*/ 115 w 140"/>
                <a:gd name="T27" fmla="*/ 156 h 158"/>
                <a:gd name="T28" fmla="*/ 115 w 140"/>
                <a:gd name="T29" fmla="*/ 59 h 158"/>
                <a:gd name="T30" fmla="*/ 114 w 140"/>
                <a:gd name="T31" fmla="*/ 59 h 158"/>
                <a:gd name="T32" fmla="*/ 81 w 140"/>
                <a:gd name="T33" fmla="*/ 133 h 158"/>
                <a:gd name="T34" fmla="*/ 77 w 140"/>
                <a:gd name="T35" fmla="*/ 136 h 158"/>
                <a:gd name="T36" fmla="*/ 63 w 140"/>
                <a:gd name="T37" fmla="*/ 136 h 158"/>
                <a:gd name="T38" fmla="*/ 59 w 140"/>
                <a:gd name="T39" fmla="*/ 133 h 158"/>
                <a:gd name="T40" fmla="*/ 25 w 140"/>
                <a:gd name="T41" fmla="*/ 59 h 158"/>
                <a:gd name="T42" fmla="*/ 25 w 140"/>
                <a:gd name="T43" fmla="*/ 59 h 158"/>
                <a:gd name="T44" fmla="*/ 25 w 140"/>
                <a:gd name="T45" fmla="*/ 156 h 158"/>
                <a:gd name="T46" fmla="*/ 22 w 140"/>
                <a:gd name="T47" fmla="*/ 158 h 158"/>
                <a:gd name="T48" fmla="*/ 2 w 140"/>
                <a:gd name="T49" fmla="*/ 158 h 158"/>
                <a:gd name="T50" fmla="*/ 0 w 140"/>
                <a:gd name="T51" fmla="*/ 156 h 158"/>
                <a:gd name="T52" fmla="*/ 0 w 140"/>
                <a:gd name="T53"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158">
                  <a:moveTo>
                    <a:pt x="0" y="3"/>
                  </a:moveTo>
                  <a:cubicBezTo>
                    <a:pt x="0" y="1"/>
                    <a:pt x="1" y="0"/>
                    <a:pt x="2" y="0"/>
                  </a:cubicBezTo>
                  <a:cubicBezTo>
                    <a:pt x="23" y="0"/>
                    <a:pt x="23" y="0"/>
                    <a:pt x="23" y="0"/>
                  </a:cubicBezTo>
                  <a:cubicBezTo>
                    <a:pt x="25" y="0"/>
                    <a:pt x="26" y="1"/>
                    <a:pt x="27" y="3"/>
                  </a:cubicBezTo>
                  <a:cubicBezTo>
                    <a:pt x="70" y="100"/>
                    <a:pt x="70" y="100"/>
                    <a:pt x="70" y="100"/>
                  </a:cubicBezTo>
                  <a:cubicBezTo>
                    <a:pt x="71" y="100"/>
                    <a:pt x="71" y="100"/>
                    <a:pt x="71" y="100"/>
                  </a:cubicBezTo>
                  <a:cubicBezTo>
                    <a:pt x="113" y="3"/>
                    <a:pt x="113" y="3"/>
                    <a:pt x="113" y="3"/>
                  </a:cubicBezTo>
                  <a:cubicBezTo>
                    <a:pt x="114" y="1"/>
                    <a:pt x="115" y="0"/>
                    <a:pt x="117" y="0"/>
                  </a:cubicBezTo>
                  <a:cubicBezTo>
                    <a:pt x="138" y="0"/>
                    <a:pt x="138" y="0"/>
                    <a:pt x="138" y="0"/>
                  </a:cubicBezTo>
                  <a:cubicBezTo>
                    <a:pt x="139" y="0"/>
                    <a:pt x="140" y="1"/>
                    <a:pt x="140" y="3"/>
                  </a:cubicBezTo>
                  <a:cubicBezTo>
                    <a:pt x="140" y="156"/>
                    <a:pt x="140" y="156"/>
                    <a:pt x="140" y="156"/>
                  </a:cubicBezTo>
                  <a:cubicBezTo>
                    <a:pt x="140" y="157"/>
                    <a:pt x="139" y="158"/>
                    <a:pt x="138" y="158"/>
                  </a:cubicBezTo>
                  <a:cubicBezTo>
                    <a:pt x="118" y="158"/>
                    <a:pt x="118" y="158"/>
                    <a:pt x="118" y="158"/>
                  </a:cubicBezTo>
                  <a:cubicBezTo>
                    <a:pt x="116" y="158"/>
                    <a:pt x="115" y="157"/>
                    <a:pt x="115" y="156"/>
                  </a:cubicBezTo>
                  <a:cubicBezTo>
                    <a:pt x="115" y="59"/>
                    <a:pt x="115" y="59"/>
                    <a:pt x="115" y="59"/>
                  </a:cubicBezTo>
                  <a:cubicBezTo>
                    <a:pt x="114" y="59"/>
                    <a:pt x="114" y="59"/>
                    <a:pt x="114" y="59"/>
                  </a:cubicBezTo>
                  <a:cubicBezTo>
                    <a:pt x="81" y="133"/>
                    <a:pt x="81" y="133"/>
                    <a:pt x="81" y="133"/>
                  </a:cubicBezTo>
                  <a:cubicBezTo>
                    <a:pt x="80" y="136"/>
                    <a:pt x="79" y="136"/>
                    <a:pt x="77" y="136"/>
                  </a:cubicBezTo>
                  <a:cubicBezTo>
                    <a:pt x="63" y="136"/>
                    <a:pt x="63" y="136"/>
                    <a:pt x="63" y="136"/>
                  </a:cubicBezTo>
                  <a:cubicBezTo>
                    <a:pt x="61" y="136"/>
                    <a:pt x="60" y="136"/>
                    <a:pt x="59" y="133"/>
                  </a:cubicBezTo>
                  <a:cubicBezTo>
                    <a:pt x="25" y="59"/>
                    <a:pt x="25" y="59"/>
                    <a:pt x="25" y="59"/>
                  </a:cubicBezTo>
                  <a:cubicBezTo>
                    <a:pt x="25" y="59"/>
                    <a:pt x="25" y="59"/>
                    <a:pt x="25" y="59"/>
                  </a:cubicBezTo>
                  <a:cubicBezTo>
                    <a:pt x="25" y="156"/>
                    <a:pt x="25" y="156"/>
                    <a:pt x="25" y="156"/>
                  </a:cubicBezTo>
                  <a:cubicBezTo>
                    <a:pt x="25" y="157"/>
                    <a:pt x="24" y="158"/>
                    <a:pt x="22"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0" name="Freeform 46"/>
            <p:cNvSpPr>
              <a:spLocks noEditPoints="1"/>
            </p:cNvSpPr>
            <p:nvPr userDrawn="1"/>
          </p:nvSpPr>
          <p:spPr bwMode="auto">
            <a:xfrm>
              <a:off x="1202367" y="1414463"/>
              <a:ext cx="45467" cy="283134"/>
            </a:xfrm>
            <a:custGeom>
              <a:avLst/>
              <a:gdLst>
                <a:gd name="T0" fmla="*/ 2 w 26"/>
                <a:gd name="T1" fmla="*/ 25 h 158"/>
                <a:gd name="T2" fmla="*/ 0 w 26"/>
                <a:gd name="T3" fmla="*/ 23 h 158"/>
                <a:gd name="T4" fmla="*/ 0 w 26"/>
                <a:gd name="T5" fmla="*/ 3 h 158"/>
                <a:gd name="T6" fmla="*/ 2 w 26"/>
                <a:gd name="T7" fmla="*/ 0 h 158"/>
                <a:gd name="T8" fmla="*/ 24 w 26"/>
                <a:gd name="T9" fmla="*/ 0 h 158"/>
                <a:gd name="T10" fmla="*/ 26 w 26"/>
                <a:gd name="T11" fmla="*/ 3 h 158"/>
                <a:gd name="T12" fmla="*/ 26 w 26"/>
                <a:gd name="T13" fmla="*/ 23 h 158"/>
                <a:gd name="T14" fmla="*/ 24 w 26"/>
                <a:gd name="T15" fmla="*/ 25 h 158"/>
                <a:gd name="T16" fmla="*/ 2 w 26"/>
                <a:gd name="T17" fmla="*/ 25 h 158"/>
                <a:gd name="T18" fmla="*/ 2 w 26"/>
                <a:gd name="T19" fmla="*/ 158 h 158"/>
                <a:gd name="T20" fmla="*/ 0 w 26"/>
                <a:gd name="T21" fmla="*/ 156 h 158"/>
                <a:gd name="T22" fmla="*/ 0 w 26"/>
                <a:gd name="T23" fmla="*/ 49 h 158"/>
                <a:gd name="T24" fmla="*/ 2 w 26"/>
                <a:gd name="T25" fmla="*/ 46 h 158"/>
                <a:gd name="T26" fmla="*/ 24 w 26"/>
                <a:gd name="T27" fmla="*/ 46 h 158"/>
                <a:gd name="T28" fmla="*/ 26 w 26"/>
                <a:gd name="T29" fmla="*/ 49 h 158"/>
                <a:gd name="T30" fmla="*/ 26 w 26"/>
                <a:gd name="T31" fmla="*/ 156 h 158"/>
                <a:gd name="T32" fmla="*/ 24 w 26"/>
                <a:gd name="T33" fmla="*/ 158 h 158"/>
                <a:gd name="T34" fmla="*/ 2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2" y="25"/>
                  </a:moveTo>
                  <a:cubicBezTo>
                    <a:pt x="1" y="25"/>
                    <a:pt x="0" y="24"/>
                    <a:pt x="0" y="23"/>
                  </a:cubicBezTo>
                  <a:cubicBezTo>
                    <a:pt x="0" y="3"/>
                    <a:pt x="0" y="3"/>
                    <a:pt x="0" y="3"/>
                  </a:cubicBezTo>
                  <a:cubicBezTo>
                    <a:pt x="0" y="1"/>
                    <a:pt x="1" y="0"/>
                    <a:pt x="2" y="0"/>
                  </a:cubicBezTo>
                  <a:cubicBezTo>
                    <a:pt x="24" y="0"/>
                    <a:pt x="24" y="0"/>
                    <a:pt x="24" y="0"/>
                  </a:cubicBezTo>
                  <a:cubicBezTo>
                    <a:pt x="25" y="0"/>
                    <a:pt x="26" y="1"/>
                    <a:pt x="26" y="3"/>
                  </a:cubicBezTo>
                  <a:cubicBezTo>
                    <a:pt x="26" y="23"/>
                    <a:pt x="26" y="23"/>
                    <a:pt x="26" y="23"/>
                  </a:cubicBezTo>
                  <a:cubicBezTo>
                    <a:pt x="26" y="24"/>
                    <a:pt x="25" y="25"/>
                    <a:pt x="24" y="25"/>
                  </a:cubicBezTo>
                  <a:lnTo>
                    <a:pt x="2" y="25"/>
                  </a:lnTo>
                  <a:close/>
                  <a:moveTo>
                    <a:pt x="2" y="158"/>
                  </a:moveTo>
                  <a:cubicBezTo>
                    <a:pt x="1" y="158"/>
                    <a:pt x="0" y="157"/>
                    <a:pt x="0" y="156"/>
                  </a:cubicBezTo>
                  <a:cubicBezTo>
                    <a:pt x="0" y="49"/>
                    <a:pt x="0" y="49"/>
                    <a:pt x="0" y="49"/>
                  </a:cubicBezTo>
                  <a:cubicBezTo>
                    <a:pt x="0" y="47"/>
                    <a:pt x="1" y="46"/>
                    <a:pt x="2" y="46"/>
                  </a:cubicBezTo>
                  <a:cubicBezTo>
                    <a:pt x="24" y="46"/>
                    <a:pt x="24" y="46"/>
                    <a:pt x="24" y="46"/>
                  </a:cubicBezTo>
                  <a:cubicBezTo>
                    <a:pt x="25" y="46"/>
                    <a:pt x="26" y="47"/>
                    <a:pt x="26" y="49"/>
                  </a:cubicBezTo>
                  <a:cubicBezTo>
                    <a:pt x="26" y="156"/>
                    <a:pt x="26" y="156"/>
                    <a:pt x="26" y="156"/>
                  </a:cubicBezTo>
                  <a:cubicBezTo>
                    <a:pt x="26" y="157"/>
                    <a:pt x="25" y="158"/>
                    <a:pt x="24" y="158"/>
                  </a:cubicBezTo>
                  <a:lnTo>
                    <a:pt x="2"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1" name="Freeform 47"/>
            <p:cNvSpPr>
              <a:spLocks/>
            </p:cNvSpPr>
            <p:nvPr userDrawn="1"/>
          </p:nvSpPr>
          <p:spPr bwMode="auto">
            <a:xfrm>
              <a:off x="1297433" y="1492997"/>
              <a:ext cx="167400"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6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1"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2" name="Freeform 48"/>
            <p:cNvSpPr>
              <a:spLocks noEditPoints="1"/>
            </p:cNvSpPr>
            <p:nvPr userDrawn="1"/>
          </p:nvSpPr>
          <p:spPr bwMode="auto">
            <a:xfrm>
              <a:off x="1512367" y="1414463"/>
              <a:ext cx="45467" cy="283134"/>
            </a:xfrm>
            <a:custGeom>
              <a:avLst/>
              <a:gdLst>
                <a:gd name="T0" fmla="*/ 3 w 26"/>
                <a:gd name="T1" fmla="*/ 25 h 158"/>
                <a:gd name="T2" fmla="*/ 0 w 26"/>
                <a:gd name="T3" fmla="*/ 23 h 158"/>
                <a:gd name="T4" fmla="*/ 0 w 26"/>
                <a:gd name="T5" fmla="*/ 3 h 158"/>
                <a:gd name="T6" fmla="*/ 3 w 26"/>
                <a:gd name="T7" fmla="*/ 0 h 158"/>
                <a:gd name="T8" fmla="*/ 24 w 26"/>
                <a:gd name="T9" fmla="*/ 0 h 158"/>
                <a:gd name="T10" fmla="*/ 26 w 26"/>
                <a:gd name="T11" fmla="*/ 3 h 158"/>
                <a:gd name="T12" fmla="*/ 26 w 26"/>
                <a:gd name="T13" fmla="*/ 23 h 158"/>
                <a:gd name="T14" fmla="*/ 24 w 26"/>
                <a:gd name="T15" fmla="*/ 25 h 158"/>
                <a:gd name="T16" fmla="*/ 3 w 26"/>
                <a:gd name="T17" fmla="*/ 25 h 158"/>
                <a:gd name="T18" fmla="*/ 3 w 26"/>
                <a:gd name="T19" fmla="*/ 158 h 158"/>
                <a:gd name="T20" fmla="*/ 0 w 26"/>
                <a:gd name="T21" fmla="*/ 156 h 158"/>
                <a:gd name="T22" fmla="*/ 0 w 26"/>
                <a:gd name="T23" fmla="*/ 49 h 158"/>
                <a:gd name="T24" fmla="*/ 3 w 26"/>
                <a:gd name="T25" fmla="*/ 46 h 158"/>
                <a:gd name="T26" fmla="*/ 24 w 26"/>
                <a:gd name="T27" fmla="*/ 46 h 158"/>
                <a:gd name="T28" fmla="*/ 26 w 26"/>
                <a:gd name="T29" fmla="*/ 49 h 158"/>
                <a:gd name="T30" fmla="*/ 26 w 26"/>
                <a:gd name="T31" fmla="*/ 156 h 158"/>
                <a:gd name="T32" fmla="*/ 24 w 26"/>
                <a:gd name="T33" fmla="*/ 158 h 158"/>
                <a:gd name="T34" fmla="*/ 3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3" y="25"/>
                  </a:moveTo>
                  <a:cubicBezTo>
                    <a:pt x="1" y="25"/>
                    <a:pt x="0" y="24"/>
                    <a:pt x="0" y="23"/>
                  </a:cubicBezTo>
                  <a:cubicBezTo>
                    <a:pt x="0" y="3"/>
                    <a:pt x="0" y="3"/>
                    <a:pt x="0" y="3"/>
                  </a:cubicBezTo>
                  <a:cubicBezTo>
                    <a:pt x="0" y="1"/>
                    <a:pt x="1" y="0"/>
                    <a:pt x="3" y="0"/>
                  </a:cubicBezTo>
                  <a:cubicBezTo>
                    <a:pt x="24" y="0"/>
                    <a:pt x="24" y="0"/>
                    <a:pt x="24" y="0"/>
                  </a:cubicBezTo>
                  <a:cubicBezTo>
                    <a:pt x="25" y="0"/>
                    <a:pt x="26" y="1"/>
                    <a:pt x="26" y="3"/>
                  </a:cubicBezTo>
                  <a:cubicBezTo>
                    <a:pt x="26" y="23"/>
                    <a:pt x="26" y="23"/>
                    <a:pt x="26" y="23"/>
                  </a:cubicBezTo>
                  <a:cubicBezTo>
                    <a:pt x="26" y="24"/>
                    <a:pt x="25" y="25"/>
                    <a:pt x="24" y="25"/>
                  </a:cubicBezTo>
                  <a:lnTo>
                    <a:pt x="3" y="25"/>
                  </a:lnTo>
                  <a:close/>
                  <a:moveTo>
                    <a:pt x="3" y="158"/>
                  </a:moveTo>
                  <a:cubicBezTo>
                    <a:pt x="1" y="158"/>
                    <a:pt x="0" y="157"/>
                    <a:pt x="0" y="156"/>
                  </a:cubicBezTo>
                  <a:cubicBezTo>
                    <a:pt x="0" y="49"/>
                    <a:pt x="0" y="49"/>
                    <a:pt x="0" y="49"/>
                  </a:cubicBezTo>
                  <a:cubicBezTo>
                    <a:pt x="0" y="47"/>
                    <a:pt x="1" y="46"/>
                    <a:pt x="3" y="46"/>
                  </a:cubicBezTo>
                  <a:cubicBezTo>
                    <a:pt x="24" y="46"/>
                    <a:pt x="24" y="46"/>
                    <a:pt x="24" y="46"/>
                  </a:cubicBezTo>
                  <a:cubicBezTo>
                    <a:pt x="25" y="46"/>
                    <a:pt x="26" y="47"/>
                    <a:pt x="26" y="49"/>
                  </a:cubicBezTo>
                  <a:cubicBezTo>
                    <a:pt x="26" y="156"/>
                    <a:pt x="26" y="156"/>
                    <a:pt x="26" y="156"/>
                  </a:cubicBezTo>
                  <a:cubicBezTo>
                    <a:pt x="26" y="157"/>
                    <a:pt x="25" y="158"/>
                    <a:pt x="24" y="158"/>
                  </a:cubicBezTo>
                  <a:lnTo>
                    <a:pt x="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3" name="Freeform 49"/>
            <p:cNvSpPr>
              <a:spLocks/>
            </p:cNvSpPr>
            <p:nvPr userDrawn="1"/>
          </p:nvSpPr>
          <p:spPr bwMode="auto">
            <a:xfrm>
              <a:off x="1595034" y="1492997"/>
              <a:ext cx="167400" cy="208734"/>
            </a:xfrm>
            <a:custGeom>
              <a:avLst/>
              <a:gdLst>
                <a:gd name="T0" fmla="*/ 1 w 95"/>
                <a:gd name="T1" fmla="*/ 99 h 117"/>
                <a:gd name="T2" fmla="*/ 1 w 95"/>
                <a:gd name="T3" fmla="*/ 96 h 117"/>
                <a:gd name="T4" fmla="*/ 14 w 95"/>
                <a:gd name="T5" fmla="*/ 82 h 117"/>
                <a:gd name="T6" fmla="*/ 17 w 95"/>
                <a:gd name="T7" fmla="*/ 82 h 117"/>
                <a:gd name="T8" fmla="*/ 50 w 95"/>
                <a:gd name="T9" fmla="*/ 95 h 117"/>
                <a:gd name="T10" fmla="*/ 70 w 95"/>
                <a:gd name="T11" fmla="*/ 81 h 117"/>
                <a:gd name="T12" fmla="*/ 52 w 95"/>
                <a:gd name="T13" fmla="*/ 69 h 117"/>
                <a:gd name="T14" fmla="*/ 40 w 95"/>
                <a:gd name="T15" fmla="*/ 68 h 117"/>
                <a:gd name="T16" fmla="*/ 5 w 95"/>
                <a:gd name="T17" fmla="*/ 35 h 117"/>
                <a:gd name="T18" fmla="*/ 49 w 95"/>
                <a:gd name="T19" fmla="*/ 0 h 117"/>
                <a:gd name="T20" fmla="*/ 91 w 95"/>
                <a:gd name="T21" fmla="*/ 13 h 117"/>
                <a:gd name="T22" fmla="*/ 91 w 95"/>
                <a:gd name="T23" fmla="*/ 17 h 117"/>
                <a:gd name="T24" fmla="*/ 80 w 95"/>
                <a:gd name="T25" fmla="*/ 30 h 117"/>
                <a:gd name="T26" fmla="*/ 77 w 95"/>
                <a:gd name="T27" fmla="*/ 31 h 117"/>
                <a:gd name="T28" fmla="*/ 47 w 95"/>
                <a:gd name="T29" fmla="*/ 22 h 117"/>
                <a:gd name="T30" fmla="*/ 30 w 95"/>
                <a:gd name="T31" fmla="*/ 33 h 117"/>
                <a:gd name="T32" fmla="*/ 49 w 95"/>
                <a:gd name="T33" fmla="*/ 45 h 117"/>
                <a:gd name="T34" fmla="*/ 61 w 95"/>
                <a:gd name="T35" fmla="*/ 46 h 117"/>
                <a:gd name="T36" fmla="*/ 95 w 95"/>
                <a:gd name="T37" fmla="*/ 79 h 117"/>
                <a:gd name="T38" fmla="*/ 49 w 95"/>
                <a:gd name="T39" fmla="*/ 117 h 117"/>
                <a:gd name="T40" fmla="*/ 1 w 95"/>
                <a:gd name="T41" fmla="*/ 9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17">
                  <a:moveTo>
                    <a:pt x="1" y="99"/>
                  </a:moveTo>
                  <a:cubicBezTo>
                    <a:pt x="0" y="98"/>
                    <a:pt x="0" y="97"/>
                    <a:pt x="1" y="96"/>
                  </a:cubicBezTo>
                  <a:cubicBezTo>
                    <a:pt x="14" y="82"/>
                    <a:pt x="14" y="82"/>
                    <a:pt x="14" y="82"/>
                  </a:cubicBezTo>
                  <a:cubicBezTo>
                    <a:pt x="15" y="81"/>
                    <a:pt x="16" y="81"/>
                    <a:pt x="17" y="82"/>
                  </a:cubicBezTo>
                  <a:cubicBezTo>
                    <a:pt x="25" y="89"/>
                    <a:pt x="38" y="95"/>
                    <a:pt x="50" y="95"/>
                  </a:cubicBezTo>
                  <a:cubicBezTo>
                    <a:pt x="63" y="95"/>
                    <a:pt x="70" y="89"/>
                    <a:pt x="70" y="81"/>
                  </a:cubicBezTo>
                  <a:cubicBezTo>
                    <a:pt x="70" y="75"/>
                    <a:pt x="66" y="70"/>
                    <a:pt x="52" y="69"/>
                  </a:cubicBezTo>
                  <a:cubicBezTo>
                    <a:pt x="40" y="68"/>
                    <a:pt x="40" y="68"/>
                    <a:pt x="40" y="68"/>
                  </a:cubicBezTo>
                  <a:cubicBezTo>
                    <a:pt x="17" y="66"/>
                    <a:pt x="5" y="54"/>
                    <a:pt x="5" y="35"/>
                  </a:cubicBezTo>
                  <a:cubicBezTo>
                    <a:pt x="5" y="13"/>
                    <a:pt x="21" y="0"/>
                    <a:pt x="49" y="0"/>
                  </a:cubicBezTo>
                  <a:cubicBezTo>
                    <a:pt x="66" y="0"/>
                    <a:pt x="81" y="6"/>
                    <a:pt x="91" y="13"/>
                  </a:cubicBezTo>
                  <a:cubicBezTo>
                    <a:pt x="92" y="14"/>
                    <a:pt x="92" y="16"/>
                    <a:pt x="91" y="17"/>
                  </a:cubicBezTo>
                  <a:cubicBezTo>
                    <a:pt x="80" y="30"/>
                    <a:pt x="80" y="30"/>
                    <a:pt x="80" y="30"/>
                  </a:cubicBezTo>
                  <a:cubicBezTo>
                    <a:pt x="79" y="32"/>
                    <a:pt x="78" y="32"/>
                    <a:pt x="77" y="31"/>
                  </a:cubicBezTo>
                  <a:cubicBezTo>
                    <a:pt x="70" y="26"/>
                    <a:pt x="58" y="22"/>
                    <a:pt x="47" y="22"/>
                  </a:cubicBezTo>
                  <a:cubicBezTo>
                    <a:pt x="36" y="22"/>
                    <a:pt x="30" y="26"/>
                    <a:pt x="30" y="33"/>
                  </a:cubicBezTo>
                  <a:cubicBezTo>
                    <a:pt x="30" y="40"/>
                    <a:pt x="34" y="44"/>
                    <a:pt x="49" y="45"/>
                  </a:cubicBezTo>
                  <a:cubicBezTo>
                    <a:pt x="61" y="46"/>
                    <a:pt x="61" y="46"/>
                    <a:pt x="61" y="46"/>
                  </a:cubicBezTo>
                  <a:cubicBezTo>
                    <a:pt x="84" y="48"/>
                    <a:pt x="95" y="60"/>
                    <a:pt x="95" y="79"/>
                  </a:cubicBezTo>
                  <a:cubicBezTo>
                    <a:pt x="95" y="101"/>
                    <a:pt x="79" y="117"/>
                    <a:pt x="49" y="117"/>
                  </a:cubicBezTo>
                  <a:cubicBezTo>
                    <a:pt x="26" y="117"/>
                    <a:pt x="10" y="107"/>
                    <a:pt x="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4" name="Freeform 50"/>
            <p:cNvSpPr>
              <a:spLocks/>
            </p:cNvSpPr>
            <p:nvPr userDrawn="1"/>
          </p:nvSpPr>
          <p:spPr bwMode="auto">
            <a:xfrm>
              <a:off x="1789301"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5" name="Freeform 51"/>
            <p:cNvSpPr>
              <a:spLocks/>
            </p:cNvSpPr>
            <p:nvPr userDrawn="1"/>
          </p:nvSpPr>
          <p:spPr bwMode="auto">
            <a:xfrm>
              <a:off x="1925702"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6" name="Freeform 52"/>
            <p:cNvSpPr>
              <a:spLocks/>
            </p:cNvSpPr>
            <p:nvPr userDrawn="1"/>
          </p:nvSpPr>
          <p:spPr bwMode="auto">
            <a:xfrm>
              <a:off x="2084836" y="1497130"/>
              <a:ext cx="183934" cy="274867"/>
            </a:xfrm>
            <a:custGeom>
              <a:avLst/>
              <a:gdLst>
                <a:gd name="T0" fmla="*/ 17 w 104"/>
                <a:gd name="T1" fmla="*/ 154 h 154"/>
                <a:gd name="T2" fmla="*/ 14 w 104"/>
                <a:gd name="T3" fmla="*/ 151 h 154"/>
                <a:gd name="T4" fmla="*/ 14 w 104"/>
                <a:gd name="T5" fmla="*/ 133 h 154"/>
                <a:gd name="T6" fmla="*/ 17 w 104"/>
                <a:gd name="T7" fmla="*/ 131 h 154"/>
                <a:gd name="T8" fmla="*/ 21 w 104"/>
                <a:gd name="T9" fmla="*/ 131 h 154"/>
                <a:gd name="T10" fmla="*/ 38 w 104"/>
                <a:gd name="T11" fmla="*/ 117 h 154"/>
                <a:gd name="T12" fmla="*/ 41 w 104"/>
                <a:gd name="T13" fmla="*/ 108 h 154"/>
                <a:gd name="T14" fmla="*/ 0 w 104"/>
                <a:gd name="T15" fmla="*/ 3 h 154"/>
                <a:gd name="T16" fmla="*/ 2 w 104"/>
                <a:gd name="T17" fmla="*/ 0 h 154"/>
                <a:gd name="T18" fmla="*/ 25 w 104"/>
                <a:gd name="T19" fmla="*/ 0 h 154"/>
                <a:gd name="T20" fmla="*/ 28 w 104"/>
                <a:gd name="T21" fmla="*/ 3 h 154"/>
                <a:gd name="T22" fmla="*/ 53 w 104"/>
                <a:gd name="T23" fmla="*/ 76 h 154"/>
                <a:gd name="T24" fmla="*/ 53 w 104"/>
                <a:gd name="T25" fmla="*/ 76 h 154"/>
                <a:gd name="T26" fmla="*/ 77 w 104"/>
                <a:gd name="T27" fmla="*/ 3 h 154"/>
                <a:gd name="T28" fmla="*/ 80 w 104"/>
                <a:gd name="T29" fmla="*/ 0 h 154"/>
                <a:gd name="T30" fmla="*/ 102 w 104"/>
                <a:gd name="T31" fmla="*/ 0 h 154"/>
                <a:gd name="T32" fmla="*/ 104 w 104"/>
                <a:gd name="T33" fmla="*/ 3 h 154"/>
                <a:gd name="T34" fmla="*/ 61 w 104"/>
                <a:gd name="T35" fmla="*/ 119 h 154"/>
                <a:gd name="T36" fmla="*/ 24 w 104"/>
                <a:gd name="T37" fmla="*/ 154 h 154"/>
                <a:gd name="T38" fmla="*/ 17 w 104"/>
                <a:gd name="T3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154">
                  <a:moveTo>
                    <a:pt x="17" y="154"/>
                  </a:moveTo>
                  <a:cubicBezTo>
                    <a:pt x="15" y="154"/>
                    <a:pt x="14" y="153"/>
                    <a:pt x="14" y="151"/>
                  </a:cubicBezTo>
                  <a:cubicBezTo>
                    <a:pt x="14" y="133"/>
                    <a:pt x="14" y="133"/>
                    <a:pt x="14" y="133"/>
                  </a:cubicBezTo>
                  <a:cubicBezTo>
                    <a:pt x="14" y="131"/>
                    <a:pt x="15" y="131"/>
                    <a:pt x="17" y="131"/>
                  </a:cubicBezTo>
                  <a:cubicBezTo>
                    <a:pt x="21" y="131"/>
                    <a:pt x="21" y="131"/>
                    <a:pt x="21" y="131"/>
                  </a:cubicBezTo>
                  <a:cubicBezTo>
                    <a:pt x="30" y="131"/>
                    <a:pt x="34" y="127"/>
                    <a:pt x="38" y="117"/>
                  </a:cubicBezTo>
                  <a:cubicBezTo>
                    <a:pt x="41" y="108"/>
                    <a:pt x="41" y="108"/>
                    <a:pt x="41" y="108"/>
                  </a:cubicBezTo>
                  <a:cubicBezTo>
                    <a:pt x="0" y="3"/>
                    <a:pt x="0" y="3"/>
                    <a:pt x="0" y="3"/>
                  </a:cubicBezTo>
                  <a:cubicBezTo>
                    <a:pt x="0" y="1"/>
                    <a:pt x="0" y="0"/>
                    <a:pt x="2" y="0"/>
                  </a:cubicBezTo>
                  <a:cubicBezTo>
                    <a:pt x="25" y="0"/>
                    <a:pt x="25" y="0"/>
                    <a:pt x="25" y="0"/>
                  </a:cubicBezTo>
                  <a:cubicBezTo>
                    <a:pt x="26" y="0"/>
                    <a:pt x="27" y="1"/>
                    <a:pt x="28" y="3"/>
                  </a:cubicBezTo>
                  <a:cubicBezTo>
                    <a:pt x="53" y="76"/>
                    <a:pt x="53" y="76"/>
                    <a:pt x="53" y="76"/>
                  </a:cubicBezTo>
                  <a:cubicBezTo>
                    <a:pt x="53" y="76"/>
                    <a:pt x="53" y="76"/>
                    <a:pt x="53" y="76"/>
                  </a:cubicBezTo>
                  <a:cubicBezTo>
                    <a:pt x="77" y="3"/>
                    <a:pt x="77" y="3"/>
                    <a:pt x="77" y="3"/>
                  </a:cubicBezTo>
                  <a:cubicBezTo>
                    <a:pt x="78" y="1"/>
                    <a:pt x="79" y="0"/>
                    <a:pt x="80" y="0"/>
                  </a:cubicBezTo>
                  <a:cubicBezTo>
                    <a:pt x="102" y="0"/>
                    <a:pt x="102" y="0"/>
                    <a:pt x="102" y="0"/>
                  </a:cubicBezTo>
                  <a:cubicBezTo>
                    <a:pt x="104" y="0"/>
                    <a:pt x="104" y="1"/>
                    <a:pt x="104" y="3"/>
                  </a:cubicBezTo>
                  <a:cubicBezTo>
                    <a:pt x="61" y="119"/>
                    <a:pt x="61" y="119"/>
                    <a:pt x="61" y="119"/>
                  </a:cubicBezTo>
                  <a:cubicBezTo>
                    <a:pt x="52" y="145"/>
                    <a:pt x="42" y="154"/>
                    <a:pt x="24" y="154"/>
                  </a:cubicBezTo>
                  <a:lnTo>
                    <a:pt x="17"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7" name="Freeform 53"/>
            <p:cNvSpPr>
              <a:spLocks noEditPoints="1"/>
            </p:cNvSpPr>
            <p:nvPr userDrawn="1"/>
          </p:nvSpPr>
          <p:spPr bwMode="auto">
            <a:xfrm>
              <a:off x="235350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8" name="Freeform 54"/>
            <p:cNvSpPr>
              <a:spLocks/>
            </p:cNvSpPr>
            <p:nvPr userDrawn="1"/>
          </p:nvSpPr>
          <p:spPr bwMode="auto">
            <a:xfrm>
              <a:off x="2553970" y="1414463"/>
              <a:ext cx="109534" cy="283134"/>
            </a:xfrm>
            <a:custGeom>
              <a:avLst/>
              <a:gdLst>
                <a:gd name="T0" fmla="*/ 14 w 61"/>
                <a:gd name="T1" fmla="*/ 158 h 158"/>
                <a:gd name="T2" fmla="*/ 12 w 61"/>
                <a:gd name="T3" fmla="*/ 156 h 158"/>
                <a:gd name="T4" fmla="*/ 12 w 61"/>
                <a:gd name="T5" fmla="*/ 68 h 158"/>
                <a:gd name="T6" fmla="*/ 10 w 61"/>
                <a:gd name="T7" fmla="*/ 66 h 158"/>
                <a:gd name="T8" fmla="*/ 3 w 61"/>
                <a:gd name="T9" fmla="*/ 66 h 158"/>
                <a:gd name="T10" fmla="*/ 0 w 61"/>
                <a:gd name="T11" fmla="*/ 64 h 158"/>
                <a:gd name="T12" fmla="*/ 0 w 61"/>
                <a:gd name="T13" fmla="*/ 49 h 158"/>
                <a:gd name="T14" fmla="*/ 3 w 61"/>
                <a:gd name="T15" fmla="*/ 46 h 158"/>
                <a:gd name="T16" fmla="*/ 10 w 61"/>
                <a:gd name="T17" fmla="*/ 46 h 158"/>
                <a:gd name="T18" fmla="*/ 12 w 61"/>
                <a:gd name="T19" fmla="*/ 45 h 158"/>
                <a:gd name="T20" fmla="*/ 12 w 61"/>
                <a:gd name="T21" fmla="*/ 38 h 158"/>
                <a:gd name="T22" fmla="*/ 49 w 61"/>
                <a:gd name="T23" fmla="*/ 0 h 158"/>
                <a:gd name="T24" fmla="*/ 59 w 61"/>
                <a:gd name="T25" fmla="*/ 0 h 158"/>
                <a:gd name="T26" fmla="*/ 61 w 61"/>
                <a:gd name="T27" fmla="*/ 3 h 158"/>
                <a:gd name="T28" fmla="*/ 61 w 61"/>
                <a:gd name="T29" fmla="*/ 21 h 158"/>
                <a:gd name="T30" fmla="*/ 59 w 61"/>
                <a:gd name="T31" fmla="*/ 24 h 158"/>
                <a:gd name="T32" fmla="*/ 52 w 61"/>
                <a:gd name="T33" fmla="*/ 24 h 158"/>
                <a:gd name="T34" fmla="*/ 37 w 61"/>
                <a:gd name="T35" fmla="*/ 37 h 158"/>
                <a:gd name="T36" fmla="*/ 37 w 61"/>
                <a:gd name="T37" fmla="*/ 45 h 158"/>
                <a:gd name="T38" fmla="*/ 39 w 61"/>
                <a:gd name="T39" fmla="*/ 46 h 158"/>
                <a:gd name="T40" fmla="*/ 59 w 61"/>
                <a:gd name="T41" fmla="*/ 46 h 158"/>
                <a:gd name="T42" fmla="*/ 61 w 61"/>
                <a:gd name="T43" fmla="*/ 49 h 158"/>
                <a:gd name="T44" fmla="*/ 61 w 61"/>
                <a:gd name="T45" fmla="*/ 64 h 158"/>
                <a:gd name="T46" fmla="*/ 59 w 61"/>
                <a:gd name="T47" fmla="*/ 66 h 158"/>
                <a:gd name="T48" fmla="*/ 39 w 61"/>
                <a:gd name="T49" fmla="*/ 66 h 158"/>
                <a:gd name="T50" fmla="*/ 37 w 61"/>
                <a:gd name="T51" fmla="*/ 68 h 158"/>
                <a:gd name="T52" fmla="*/ 37 w 61"/>
                <a:gd name="T53" fmla="*/ 156 h 158"/>
                <a:gd name="T54" fmla="*/ 35 w 61"/>
                <a:gd name="T55" fmla="*/ 158 h 158"/>
                <a:gd name="T56" fmla="*/ 14 w 61"/>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158">
                  <a:moveTo>
                    <a:pt x="14" y="158"/>
                  </a:moveTo>
                  <a:cubicBezTo>
                    <a:pt x="12" y="158"/>
                    <a:pt x="12" y="157"/>
                    <a:pt x="12" y="156"/>
                  </a:cubicBezTo>
                  <a:cubicBezTo>
                    <a:pt x="12" y="68"/>
                    <a:pt x="12" y="68"/>
                    <a:pt x="12" y="68"/>
                  </a:cubicBezTo>
                  <a:cubicBezTo>
                    <a:pt x="12" y="67"/>
                    <a:pt x="11" y="66"/>
                    <a:pt x="10" y="66"/>
                  </a:cubicBezTo>
                  <a:cubicBezTo>
                    <a:pt x="3" y="66"/>
                    <a:pt x="3" y="66"/>
                    <a:pt x="3" y="66"/>
                  </a:cubicBezTo>
                  <a:cubicBezTo>
                    <a:pt x="1" y="66"/>
                    <a:pt x="0" y="66"/>
                    <a:pt x="0" y="64"/>
                  </a:cubicBezTo>
                  <a:cubicBezTo>
                    <a:pt x="0" y="49"/>
                    <a:pt x="0" y="49"/>
                    <a:pt x="0" y="49"/>
                  </a:cubicBezTo>
                  <a:cubicBezTo>
                    <a:pt x="0" y="47"/>
                    <a:pt x="1" y="46"/>
                    <a:pt x="3" y="46"/>
                  </a:cubicBezTo>
                  <a:cubicBezTo>
                    <a:pt x="10" y="46"/>
                    <a:pt x="10" y="46"/>
                    <a:pt x="10" y="46"/>
                  </a:cubicBezTo>
                  <a:cubicBezTo>
                    <a:pt x="11" y="46"/>
                    <a:pt x="12" y="46"/>
                    <a:pt x="12" y="45"/>
                  </a:cubicBezTo>
                  <a:cubicBezTo>
                    <a:pt x="12" y="38"/>
                    <a:pt x="12" y="38"/>
                    <a:pt x="12" y="38"/>
                  </a:cubicBezTo>
                  <a:cubicBezTo>
                    <a:pt x="12" y="12"/>
                    <a:pt x="24" y="0"/>
                    <a:pt x="49" y="0"/>
                  </a:cubicBezTo>
                  <a:cubicBezTo>
                    <a:pt x="59" y="0"/>
                    <a:pt x="59" y="0"/>
                    <a:pt x="59" y="0"/>
                  </a:cubicBezTo>
                  <a:cubicBezTo>
                    <a:pt x="60" y="0"/>
                    <a:pt x="61" y="1"/>
                    <a:pt x="61" y="3"/>
                  </a:cubicBezTo>
                  <a:cubicBezTo>
                    <a:pt x="61" y="21"/>
                    <a:pt x="61" y="21"/>
                    <a:pt x="61" y="21"/>
                  </a:cubicBezTo>
                  <a:cubicBezTo>
                    <a:pt x="61" y="23"/>
                    <a:pt x="60" y="24"/>
                    <a:pt x="59" y="24"/>
                  </a:cubicBezTo>
                  <a:cubicBezTo>
                    <a:pt x="52" y="24"/>
                    <a:pt x="52" y="24"/>
                    <a:pt x="52" y="24"/>
                  </a:cubicBezTo>
                  <a:cubicBezTo>
                    <a:pt x="40" y="24"/>
                    <a:pt x="37" y="26"/>
                    <a:pt x="37" y="37"/>
                  </a:cubicBezTo>
                  <a:cubicBezTo>
                    <a:pt x="37" y="45"/>
                    <a:pt x="37" y="45"/>
                    <a:pt x="37" y="45"/>
                  </a:cubicBezTo>
                  <a:cubicBezTo>
                    <a:pt x="37" y="46"/>
                    <a:pt x="38" y="46"/>
                    <a:pt x="39" y="46"/>
                  </a:cubicBezTo>
                  <a:cubicBezTo>
                    <a:pt x="59" y="46"/>
                    <a:pt x="59" y="46"/>
                    <a:pt x="59" y="46"/>
                  </a:cubicBezTo>
                  <a:cubicBezTo>
                    <a:pt x="60" y="46"/>
                    <a:pt x="61" y="47"/>
                    <a:pt x="61" y="49"/>
                  </a:cubicBezTo>
                  <a:cubicBezTo>
                    <a:pt x="61" y="64"/>
                    <a:pt x="61" y="64"/>
                    <a:pt x="61" y="64"/>
                  </a:cubicBezTo>
                  <a:cubicBezTo>
                    <a:pt x="61" y="66"/>
                    <a:pt x="60" y="66"/>
                    <a:pt x="59" y="66"/>
                  </a:cubicBezTo>
                  <a:cubicBezTo>
                    <a:pt x="39" y="66"/>
                    <a:pt x="39" y="66"/>
                    <a:pt x="39" y="66"/>
                  </a:cubicBezTo>
                  <a:cubicBezTo>
                    <a:pt x="38" y="66"/>
                    <a:pt x="37" y="67"/>
                    <a:pt x="37" y="68"/>
                  </a:cubicBezTo>
                  <a:cubicBezTo>
                    <a:pt x="37" y="156"/>
                    <a:pt x="37" y="156"/>
                    <a:pt x="37" y="156"/>
                  </a:cubicBezTo>
                  <a:cubicBezTo>
                    <a:pt x="37" y="157"/>
                    <a:pt x="37" y="158"/>
                    <a:pt x="35" y="158"/>
                  </a:cubicBezTo>
                  <a:lnTo>
                    <a:pt x="14"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9" name="Freeform 55"/>
            <p:cNvSpPr>
              <a:spLocks/>
            </p:cNvSpPr>
            <p:nvPr userDrawn="1"/>
          </p:nvSpPr>
          <p:spPr bwMode="auto">
            <a:xfrm>
              <a:off x="2762704" y="1414463"/>
              <a:ext cx="208734" cy="283134"/>
            </a:xfrm>
            <a:custGeom>
              <a:avLst/>
              <a:gdLst>
                <a:gd name="T0" fmla="*/ 0 w 117"/>
                <a:gd name="T1" fmla="*/ 3 h 158"/>
                <a:gd name="T2" fmla="*/ 2 w 117"/>
                <a:gd name="T3" fmla="*/ 0 h 158"/>
                <a:gd name="T4" fmla="*/ 25 w 117"/>
                <a:gd name="T5" fmla="*/ 0 h 158"/>
                <a:gd name="T6" fmla="*/ 27 w 117"/>
                <a:gd name="T7" fmla="*/ 3 h 158"/>
                <a:gd name="T8" fmla="*/ 27 w 117"/>
                <a:gd name="T9" fmla="*/ 65 h 158"/>
                <a:gd name="T10" fmla="*/ 29 w 117"/>
                <a:gd name="T11" fmla="*/ 66 h 158"/>
                <a:gd name="T12" fmla="*/ 89 w 117"/>
                <a:gd name="T13" fmla="*/ 66 h 158"/>
                <a:gd name="T14" fmla="*/ 90 w 117"/>
                <a:gd name="T15" fmla="*/ 65 h 158"/>
                <a:gd name="T16" fmla="*/ 90 w 117"/>
                <a:gd name="T17" fmla="*/ 3 h 158"/>
                <a:gd name="T18" fmla="*/ 92 w 117"/>
                <a:gd name="T19" fmla="*/ 0 h 158"/>
                <a:gd name="T20" fmla="*/ 115 w 117"/>
                <a:gd name="T21" fmla="*/ 0 h 158"/>
                <a:gd name="T22" fmla="*/ 117 w 117"/>
                <a:gd name="T23" fmla="*/ 3 h 158"/>
                <a:gd name="T24" fmla="*/ 117 w 117"/>
                <a:gd name="T25" fmla="*/ 156 h 158"/>
                <a:gd name="T26" fmla="*/ 115 w 117"/>
                <a:gd name="T27" fmla="*/ 158 h 158"/>
                <a:gd name="T28" fmla="*/ 92 w 117"/>
                <a:gd name="T29" fmla="*/ 158 h 158"/>
                <a:gd name="T30" fmla="*/ 90 w 117"/>
                <a:gd name="T31" fmla="*/ 156 h 158"/>
                <a:gd name="T32" fmla="*/ 90 w 117"/>
                <a:gd name="T33" fmla="*/ 92 h 158"/>
                <a:gd name="T34" fmla="*/ 89 w 117"/>
                <a:gd name="T35" fmla="*/ 91 h 158"/>
                <a:gd name="T36" fmla="*/ 29 w 117"/>
                <a:gd name="T37" fmla="*/ 91 h 158"/>
                <a:gd name="T38" fmla="*/ 27 w 117"/>
                <a:gd name="T39" fmla="*/ 92 h 158"/>
                <a:gd name="T40" fmla="*/ 27 w 117"/>
                <a:gd name="T41" fmla="*/ 156 h 158"/>
                <a:gd name="T42" fmla="*/ 25 w 117"/>
                <a:gd name="T43" fmla="*/ 158 h 158"/>
                <a:gd name="T44" fmla="*/ 2 w 117"/>
                <a:gd name="T45" fmla="*/ 158 h 158"/>
                <a:gd name="T46" fmla="*/ 0 w 117"/>
                <a:gd name="T47" fmla="*/ 156 h 158"/>
                <a:gd name="T48" fmla="*/ 0 w 117"/>
                <a:gd name="T49"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158">
                  <a:moveTo>
                    <a:pt x="0" y="3"/>
                  </a:moveTo>
                  <a:cubicBezTo>
                    <a:pt x="0" y="1"/>
                    <a:pt x="1" y="0"/>
                    <a:pt x="2" y="0"/>
                  </a:cubicBezTo>
                  <a:cubicBezTo>
                    <a:pt x="25" y="0"/>
                    <a:pt x="25" y="0"/>
                    <a:pt x="25" y="0"/>
                  </a:cubicBezTo>
                  <a:cubicBezTo>
                    <a:pt x="26" y="0"/>
                    <a:pt x="27" y="1"/>
                    <a:pt x="27" y="3"/>
                  </a:cubicBezTo>
                  <a:cubicBezTo>
                    <a:pt x="27" y="65"/>
                    <a:pt x="27" y="65"/>
                    <a:pt x="27" y="65"/>
                  </a:cubicBezTo>
                  <a:cubicBezTo>
                    <a:pt x="27" y="66"/>
                    <a:pt x="28" y="66"/>
                    <a:pt x="29" y="66"/>
                  </a:cubicBezTo>
                  <a:cubicBezTo>
                    <a:pt x="89" y="66"/>
                    <a:pt x="89" y="66"/>
                    <a:pt x="89" y="66"/>
                  </a:cubicBezTo>
                  <a:cubicBezTo>
                    <a:pt x="89" y="66"/>
                    <a:pt x="90" y="66"/>
                    <a:pt x="90" y="65"/>
                  </a:cubicBezTo>
                  <a:cubicBezTo>
                    <a:pt x="90" y="3"/>
                    <a:pt x="90" y="3"/>
                    <a:pt x="90" y="3"/>
                  </a:cubicBezTo>
                  <a:cubicBezTo>
                    <a:pt x="90" y="1"/>
                    <a:pt x="91" y="0"/>
                    <a:pt x="92" y="0"/>
                  </a:cubicBezTo>
                  <a:cubicBezTo>
                    <a:pt x="115" y="0"/>
                    <a:pt x="115" y="0"/>
                    <a:pt x="115" y="0"/>
                  </a:cubicBezTo>
                  <a:cubicBezTo>
                    <a:pt x="116" y="0"/>
                    <a:pt x="117" y="1"/>
                    <a:pt x="117" y="3"/>
                  </a:cubicBezTo>
                  <a:cubicBezTo>
                    <a:pt x="117" y="156"/>
                    <a:pt x="117" y="156"/>
                    <a:pt x="117" y="156"/>
                  </a:cubicBezTo>
                  <a:cubicBezTo>
                    <a:pt x="117" y="157"/>
                    <a:pt x="116" y="158"/>
                    <a:pt x="115" y="158"/>
                  </a:cubicBezTo>
                  <a:cubicBezTo>
                    <a:pt x="92" y="158"/>
                    <a:pt x="92" y="158"/>
                    <a:pt x="92" y="158"/>
                  </a:cubicBezTo>
                  <a:cubicBezTo>
                    <a:pt x="91" y="158"/>
                    <a:pt x="90" y="157"/>
                    <a:pt x="90" y="156"/>
                  </a:cubicBezTo>
                  <a:cubicBezTo>
                    <a:pt x="90" y="92"/>
                    <a:pt x="90" y="92"/>
                    <a:pt x="90" y="92"/>
                  </a:cubicBezTo>
                  <a:cubicBezTo>
                    <a:pt x="90" y="91"/>
                    <a:pt x="89" y="91"/>
                    <a:pt x="89" y="91"/>
                  </a:cubicBezTo>
                  <a:cubicBezTo>
                    <a:pt x="29" y="91"/>
                    <a:pt x="29" y="91"/>
                    <a:pt x="29" y="91"/>
                  </a:cubicBezTo>
                  <a:cubicBezTo>
                    <a:pt x="28" y="91"/>
                    <a:pt x="27" y="91"/>
                    <a:pt x="27" y="92"/>
                  </a:cubicBezTo>
                  <a:cubicBezTo>
                    <a:pt x="27" y="156"/>
                    <a:pt x="27" y="156"/>
                    <a:pt x="27" y="156"/>
                  </a:cubicBezTo>
                  <a:cubicBezTo>
                    <a:pt x="27" y="157"/>
                    <a:pt x="26" y="158"/>
                    <a:pt x="25"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0" name="Freeform 56"/>
            <p:cNvSpPr>
              <a:spLocks noEditPoints="1"/>
            </p:cNvSpPr>
            <p:nvPr userDrawn="1"/>
          </p:nvSpPr>
          <p:spPr bwMode="auto">
            <a:xfrm>
              <a:off x="3014838" y="1492997"/>
              <a:ext cx="175667" cy="208734"/>
            </a:xfrm>
            <a:custGeom>
              <a:avLst/>
              <a:gdLst>
                <a:gd name="T0" fmla="*/ 4 w 99"/>
                <a:gd name="T1" fmla="*/ 85 h 117"/>
                <a:gd name="T2" fmla="*/ 0 w 99"/>
                <a:gd name="T3" fmla="*/ 58 h 117"/>
                <a:gd name="T4" fmla="*/ 4 w 99"/>
                <a:gd name="T5" fmla="*/ 31 h 117"/>
                <a:gd name="T6" fmla="*/ 49 w 99"/>
                <a:gd name="T7" fmla="*/ 0 h 117"/>
                <a:gd name="T8" fmla="*/ 95 w 99"/>
                <a:gd name="T9" fmla="*/ 31 h 117"/>
                <a:gd name="T10" fmla="*/ 99 w 99"/>
                <a:gd name="T11" fmla="*/ 64 h 117"/>
                <a:gd name="T12" fmla="*/ 97 w 99"/>
                <a:gd name="T13" fmla="*/ 66 h 117"/>
                <a:gd name="T14" fmla="*/ 28 w 99"/>
                <a:gd name="T15" fmla="*/ 66 h 117"/>
                <a:gd name="T16" fmla="*/ 26 w 99"/>
                <a:gd name="T17" fmla="*/ 68 h 117"/>
                <a:gd name="T18" fmla="*/ 28 w 99"/>
                <a:gd name="T19" fmla="*/ 76 h 117"/>
                <a:gd name="T20" fmla="*/ 53 w 99"/>
                <a:gd name="T21" fmla="*/ 93 h 117"/>
                <a:gd name="T22" fmla="*/ 79 w 99"/>
                <a:gd name="T23" fmla="*/ 83 h 117"/>
                <a:gd name="T24" fmla="*/ 83 w 99"/>
                <a:gd name="T25" fmla="*/ 82 h 117"/>
                <a:gd name="T26" fmla="*/ 96 w 99"/>
                <a:gd name="T27" fmla="*/ 94 h 117"/>
                <a:gd name="T28" fmla="*/ 97 w 99"/>
                <a:gd name="T29" fmla="*/ 98 h 117"/>
                <a:gd name="T30" fmla="*/ 51 w 99"/>
                <a:gd name="T31" fmla="*/ 117 h 117"/>
                <a:gd name="T32" fmla="*/ 4 w 99"/>
                <a:gd name="T33" fmla="*/ 85 h 117"/>
                <a:gd name="T34" fmla="*/ 71 w 99"/>
                <a:gd name="T35" fmla="*/ 36 h 117"/>
                <a:gd name="T36" fmla="*/ 50 w 99"/>
                <a:gd name="T37" fmla="*/ 22 h 117"/>
                <a:gd name="T38" fmla="*/ 28 w 99"/>
                <a:gd name="T39" fmla="*/ 36 h 117"/>
                <a:gd name="T40" fmla="*/ 26 w 99"/>
                <a:gd name="T41" fmla="*/ 46 h 117"/>
                <a:gd name="T42" fmla="*/ 28 w 99"/>
                <a:gd name="T43" fmla="*/ 47 h 117"/>
                <a:gd name="T44" fmla="*/ 71 w 99"/>
                <a:gd name="T45" fmla="*/ 47 h 117"/>
                <a:gd name="T46" fmla="*/ 73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2" y="78"/>
                    <a:pt x="0" y="70"/>
                    <a:pt x="0" y="58"/>
                  </a:cubicBezTo>
                  <a:cubicBezTo>
                    <a:pt x="0" y="47"/>
                    <a:pt x="2" y="38"/>
                    <a:pt x="4" y="31"/>
                  </a:cubicBezTo>
                  <a:cubicBezTo>
                    <a:pt x="10" y="11"/>
                    <a:pt x="27" y="0"/>
                    <a:pt x="49" y="0"/>
                  </a:cubicBezTo>
                  <a:cubicBezTo>
                    <a:pt x="72" y="0"/>
                    <a:pt x="89" y="12"/>
                    <a:pt x="95" y="31"/>
                  </a:cubicBezTo>
                  <a:cubicBezTo>
                    <a:pt x="98" y="38"/>
                    <a:pt x="99" y="46"/>
                    <a:pt x="99" y="64"/>
                  </a:cubicBezTo>
                  <a:cubicBezTo>
                    <a:pt x="99" y="66"/>
                    <a:pt x="98" y="66"/>
                    <a:pt x="97" y="66"/>
                  </a:cubicBezTo>
                  <a:cubicBezTo>
                    <a:pt x="28" y="66"/>
                    <a:pt x="28" y="66"/>
                    <a:pt x="28" y="66"/>
                  </a:cubicBezTo>
                  <a:cubicBezTo>
                    <a:pt x="27" y="66"/>
                    <a:pt x="26" y="67"/>
                    <a:pt x="26" y="68"/>
                  </a:cubicBezTo>
                  <a:cubicBezTo>
                    <a:pt x="26" y="71"/>
                    <a:pt x="27" y="74"/>
                    <a:pt x="28" y="76"/>
                  </a:cubicBezTo>
                  <a:cubicBezTo>
                    <a:pt x="32" y="87"/>
                    <a:pt x="40" y="93"/>
                    <a:pt x="53" y="93"/>
                  </a:cubicBezTo>
                  <a:cubicBezTo>
                    <a:pt x="65" y="93"/>
                    <a:pt x="74" y="89"/>
                    <a:pt x="79" y="83"/>
                  </a:cubicBezTo>
                  <a:cubicBezTo>
                    <a:pt x="80" y="82"/>
                    <a:pt x="81" y="81"/>
                    <a:pt x="83" y="82"/>
                  </a:cubicBezTo>
                  <a:cubicBezTo>
                    <a:pt x="96" y="94"/>
                    <a:pt x="96" y="94"/>
                    <a:pt x="96" y="94"/>
                  </a:cubicBezTo>
                  <a:cubicBezTo>
                    <a:pt x="97" y="95"/>
                    <a:pt x="97" y="96"/>
                    <a:pt x="97" y="98"/>
                  </a:cubicBezTo>
                  <a:cubicBezTo>
                    <a:pt x="87" y="109"/>
                    <a:pt x="71" y="117"/>
                    <a:pt x="51" y="117"/>
                  </a:cubicBezTo>
                  <a:cubicBezTo>
                    <a:pt x="27" y="117"/>
                    <a:pt x="10" y="105"/>
                    <a:pt x="4" y="85"/>
                  </a:cubicBezTo>
                  <a:close/>
                  <a:moveTo>
                    <a:pt x="71" y="36"/>
                  </a:moveTo>
                  <a:cubicBezTo>
                    <a:pt x="68" y="27"/>
                    <a:pt x="60" y="22"/>
                    <a:pt x="50" y="22"/>
                  </a:cubicBezTo>
                  <a:cubicBezTo>
                    <a:pt x="39" y="22"/>
                    <a:pt x="31" y="27"/>
                    <a:pt x="28" y="36"/>
                  </a:cubicBezTo>
                  <a:cubicBezTo>
                    <a:pt x="27" y="39"/>
                    <a:pt x="26" y="42"/>
                    <a:pt x="26" y="46"/>
                  </a:cubicBezTo>
                  <a:cubicBezTo>
                    <a:pt x="26" y="47"/>
                    <a:pt x="27" y="47"/>
                    <a:pt x="28" y="47"/>
                  </a:cubicBezTo>
                  <a:cubicBezTo>
                    <a:pt x="71" y="47"/>
                    <a:pt x="71" y="47"/>
                    <a:pt x="71" y="47"/>
                  </a:cubicBezTo>
                  <a:cubicBezTo>
                    <a:pt x="72" y="47"/>
                    <a:pt x="73" y="47"/>
                    <a:pt x="73" y="46"/>
                  </a:cubicBezTo>
                  <a:cubicBezTo>
                    <a:pt x="73"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1" name="Freeform 57"/>
            <p:cNvSpPr>
              <a:spLocks noEditPoints="1"/>
            </p:cNvSpPr>
            <p:nvPr userDrawn="1"/>
          </p:nvSpPr>
          <p:spPr bwMode="auto">
            <a:xfrm>
              <a:off x="322150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8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1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4" y="111"/>
                    <a:pt x="53" y="117"/>
                    <a:pt x="37"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8"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1"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2" name="Freeform 58"/>
            <p:cNvSpPr>
              <a:spLocks/>
            </p:cNvSpPr>
            <p:nvPr userDrawn="1"/>
          </p:nvSpPr>
          <p:spPr bwMode="auto">
            <a:xfrm>
              <a:off x="3434373" y="1414463"/>
              <a:ext cx="76467" cy="285201"/>
            </a:xfrm>
            <a:custGeom>
              <a:avLst/>
              <a:gdLst>
                <a:gd name="T0" fmla="*/ 30 w 43"/>
                <a:gd name="T1" fmla="*/ 159 h 159"/>
                <a:gd name="T2" fmla="*/ 0 w 43"/>
                <a:gd name="T3" fmla="*/ 127 h 159"/>
                <a:gd name="T4" fmla="*/ 0 w 43"/>
                <a:gd name="T5" fmla="*/ 3 h 159"/>
                <a:gd name="T6" fmla="*/ 2 w 43"/>
                <a:gd name="T7" fmla="*/ 0 h 159"/>
                <a:gd name="T8" fmla="*/ 23 w 43"/>
                <a:gd name="T9" fmla="*/ 0 h 159"/>
                <a:gd name="T10" fmla="*/ 26 w 43"/>
                <a:gd name="T11" fmla="*/ 3 h 159"/>
                <a:gd name="T12" fmla="*/ 26 w 43"/>
                <a:gd name="T13" fmla="*/ 126 h 159"/>
                <a:gd name="T14" fmla="*/ 35 w 43"/>
                <a:gd name="T15" fmla="*/ 136 h 159"/>
                <a:gd name="T16" fmla="*/ 41 w 43"/>
                <a:gd name="T17" fmla="*/ 136 h 159"/>
                <a:gd name="T18" fmla="*/ 43 w 43"/>
                <a:gd name="T19" fmla="*/ 139 h 159"/>
                <a:gd name="T20" fmla="*/ 43 w 43"/>
                <a:gd name="T21" fmla="*/ 157 h 159"/>
                <a:gd name="T22" fmla="*/ 41 w 43"/>
                <a:gd name="T23" fmla="*/ 159 h 159"/>
                <a:gd name="T24" fmla="*/ 30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0" y="159"/>
                  </a:moveTo>
                  <a:cubicBezTo>
                    <a:pt x="9" y="159"/>
                    <a:pt x="0" y="149"/>
                    <a:pt x="0" y="127"/>
                  </a:cubicBezTo>
                  <a:cubicBezTo>
                    <a:pt x="0" y="3"/>
                    <a:pt x="0" y="3"/>
                    <a:pt x="0" y="3"/>
                  </a:cubicBezTo>
                  <a:cubicBezTo>
                    <a:pt x="0" y="1"/>
                    <a:pt x="1" y="0"/>
                    <a:pt x="2" y="0"/>
                  </a:cubicBezTo>
                  <a:cubicBezTo>
                    <a:pt x="23" y="0"/>
                    <a:pt x="23" y="0"/>
                    <a:pt x="23" y="0"/>
                  </a:cubicBezTo>
                  <a:cubicBezTo>
                    <a:pt x="25" y="0"/>
                    <a:pt x="26" y="1"/>
                    <a:pt x="26" y="3"/>
                  </a:cubicBezTo>
                  <a:cubicBezTo>
                    <a:pt x="26" y="126"/>
                    <a:pt x="26" y="126"/>
                    <a:pt x="26" y="126"/>
                  </a:cubicBezTo>
                  <a:cubicBezTo>
                    <a:pt x="26" y="134"/>
                    <a:pt x="29" y="136"/>
                    <a:pt x="35"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0"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3" name="Freeform 59"/>
            <p:cNvSpPr>
              <a:spLocks/>
            </p:cNvSpPr>
            <p:nvPr userDrawn="1"/>
          </p:nvSpPr>
          <p:spPr bwMode="auto">
            <a:xfrm>
              <a:off x="3525306"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4" name="Freeform 60"/>
            <p:cNvSpPr>
              <a:spLocks/>
            </p:cNvSpPr>
            <p:nvPr userDrawn="1"/>
          </p:nvSpPr>
          <p:spPr bwMode="auto">
            <a:xfrm>
              <a:off x="3663773" y="1414463"/>
              <a:ext cx="167400" cy="283134"/>
            </a:xfrm>
            <a:custGeom>
              <a:avLst/>
              <a:gdLst>
                <a:gd name="T0" fmla="*/ 71 w 94"/>
                <a:gd name="T1" fmla="*/ 158 h 158"/>
                <a:gd name="T2" fmla="*/ 69 w 94"/>
                <a:gd name="T3" fmla="*/ 156 h 158"/>
                <a:gd name="T4" fmla="*/ 69 w 94"/>
                <a:gd name="T5" fmla="*/ 91 h 158"/>
                <a:gd name="T6" fmla="*/ 47 w 94"/>
                <a:gd name="T7" fmla="*/ 67 h 158"/>
                <a:gd name="T8" fmla="*/ 26 w 94"/>
                <a:gd name="T9" fmla="*/ 91 h 158"/>
                <a:gd name="T10" fmla="*/ 26 w 94"/>
                <a:gd name="T11" fmla="*/ 156 h 158"/>
                <a:gd name="T12" fmla="*/ 24 w 94"/>
                <a:gd name="T13" fmla="*/ 158 h 158"/>
                <a:gd name="T14" fmla="*/ 3 w 94"/>
                <a:gd name="T15" fmla="*/ 158 h 158"/>
                <a:gd name="T16" fmla="*/ 0 w 94"/>
                <a:gd name="T17" fmla="*/ 156 h 158"/>
                <a:gd name="T18" fmla="*/ 0 w 94"/>
                <a:gd name="T19" fmla="*/ 3 h 158"/>
                <a:gd name="T20" fmla="*/ 3 w 94"/>
                <a:gd name="T21" fmla="*/ 0 h 158"/>
                <a:gd name="T22" fmla="*/ 24 w 94"/>
                <a:gd name="T23" fmla="*/ 0 h 158"/>
                <a:gd name="T24" fmla="*/ 26 w 94"/>
                <a:gd name="T25" fmla="*/ 3 h 158"/>
                <a:gd name="T26" fmla="*/ 26 w 94"/>
                <a:gd name="T27" fmla="*/ 57 h 158"/>
                <a:gd name="T28" fmla="*/ 26 w 94"/>
                <a:gd name="T29" fmla="*/ 57 h 158"/>
                <a:gd name="T30" fmla="*/ 56 w 94"/>
                <a:gd name="T31" fmla="*/ 44 h 158"/>
                <a:gd name="T32" fmla="*/ 94 w 94"/>
                <a:gd name="T33" fmla="*/ 85 h 158"/>
                <a:gd name="T34" fmla="*/ 94 w 94"/>
                <a:gd name="T35" fmla="*/ 156 h 158"/>
                <a:gd name="T36" fmla="*/ 92 w 94"/>
                <a:gd name="T37" fmla="*/ 158 h 158"/>
                <a:gd name="T38" fmla="*/ 71 w 94"/>
                <a:gd name="T3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8">
                  <a:moveTo>
                    <a:pt x="71" y="158"/>
                  </a:moveTo>
                  <a:cubicBezTo>
                    <a:pt x="69" y="158"/>
                    <a:pt x="69" y="157"/>
                    <a:pt x="69" y="156"/>
                  </a:cubicBezTo>
                  <a:cubicBezTo>
                    <a:pt x="69" y="91"/>
                    <a:pt x="69" y="91"/>
                    <a:pt x="69" y="91"/>
                  </a:cubicBezTo>
                  <a:cubicBezTo>
                    <a:pt x="69" y="77"/>
                    <a:pt x="61" y="67"/>
                    <a:pt x="47" y="67"/>
                  </a:cubicBezTo>
                  <a:cubicBezTo>
                    <a:pt x="34" y="67"/>
                    <a:pt x="26" y="77"/>
                    <a:pt x="26" y="91"/>
                  </a:cubicBezTo>
                  <a:cubicBezTo>
                    <a:pt x="26" y="156"/>
                    <a:pt x="26" y="156"/>
                    <a:pt x="26" y="156"/>
                  </a:cubicBezTo>
                  <a:cubicBezTo>
                    <a:pt x="26" y="157"/>
                    <a:pt x="25" y="158"/>
                    <a:pt x="24" y="158"/>
                  </a:cubicBezTo>
                  <a:cubicBezTo>
                    <a:pt x="3" y="158"/>
                    <a:pt x="3" y="158"/>
                    <a:pt x="3" y="158"/>
                  </a:cubicBezTo>
                  <a:cubicBezTo>
                    <a:pt x="1" y="158"/>
                    <a:pt x="0" y="157"/>
                    <a:pt x="0" y="156"/>
                  </a:cubicBezTo>
                  <a:cubicBezTo>
                    <a:pt x="0" y="3"/>
                    <a:pt x="0" y="3"/>
                    <a:pt x="0" y="3"/>
                  </a:cubicBezTo>
                  <a:cubicBezTo>
                    <a:pt x="0" y="1"/>
                    <a:pt x="1" y="0"/>
                    <a:pt x="3" y="0"/>
                  </a:cubicBezTo>
                  <a:cubicBezTo>
                    <a:pt x="24" y="0"/>
                    <a:pt x="24" y="0"/>
                    <a:pt x="24" y="0"/>
                  </a:cubicBezTo>
                  <a:cubicBezTo>
                    <a:pt x="25" y="0"/>
                    <a:pt x="26" y="1"/>
                    <a:pt x="26" y="3"/>
                  </a:cubicBezTo>
                  <a:cubicBezTo>
                    <a:pt x="26" y="57"/>
                    <a:pt x="26" y="57"/>
                    <a:pt x="26" y="57"/>
                  </a:cubicBezTo>
                  <a:cubicBezTo>
                    <a:pt x="26" y="57"/>
                    <a:pt x="26" y="57"/>
                    <a:pt x="26" y="57"/>
                  </a:cubicBezTo>
                  <a:cubicBezTo>
                    <a:pt x="31" y="50"/>
                    <a:pt x="41" y="44"/>
                    <a:pt x="56" y="44"/>
                  </a:cubicBezTo>
                  <a:cubicBezTo>
                    <a:pt x="80" y="44"/>
                    <a:pt x="94" y="61"/>
                    <a:pt x="94" y="85"/>
                  </a:cubicBezTo>
                  <a:cubicBezTo>
                    <a:pt x="94" y="156"/>
                    <a:pt x="94" y="156"/>
                    <a:pt x="94" y="156"/>
                  </a:cubicBezTo>
                  <a:cubicBezTo>
                    <a:pt x="94" y="157"/>
                    <a:pt x="94" y="158"/>
                    <a:pt x="92" y="158"/>
                  </a:cubicBezTo>
                  <a:lnTo>
                    <a:pt x="71"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5" name="Freeform 61"/>
            <p:cNvSpPr>
              <a:spLocks/>
            </p:cNvSpPr>
            <p:nvPr userDrawn="1"/>
          </p:nvSpPr>
          <p:spPr bwMode="auto">
            <a:xfrm>
              <a:off x="3880774" y="1647997"/>
              <a:ext cx="45467" cy="95067"/>
            </a:xfrm>
            <a:custGeom>
              <a:avLst/>
              <a:gdLst>
                <a:gd name="T0" fmla="*/ 0 w 26"/>
                <a:gd name="T1" fmla="*/ 2 h 54"/>
                <a:gd name="T2" fmla="*/ 2 w 26"/>
                <a:gd name="T3" fmla="*/ 0 h 54"/>
                <a:gd name="T4" fmla="*/ 24 w 26"/>
                <a:gd name="T5" fmla="*/ 0 h 54"/>
                <a:gd name="T6" fmla="*/ 26 w 26"/>
                <a:gd name="T7" fmla="*/ 2 h 54"/>
                <a:gd name="T8" fmla="*/ 26 w 26"/>
                <a:gd name="T9" fmla="*/ 27 h 54"/>
                <a:gd name="T10" fmla="*/ 24 w 26"/>
                <a:gd name="T11" fmla="*/ 32 h 54"/>
                <a:gd name="T12" fmla="*/ 5 w 26"/>
                <a:gd name="T13" fmla="*/ 52 h 54"/>
                <a:gd name="T14" fmla="*/ 2 w 26"/>
                <a:gd name="T15" fmla="*/ 54 h 54"/>
                <a:gd name="T16" fmla="*/ 0 w 26"/>
                <a:gd name="T17" fmla="*/ 51 h 54"/>
                <a:gd name="T18" fmla="*/ 0 w 26"/>
                <a:gd name="T19"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54">
                  <a:moveTo>
                    <a:pt x="0" y="2"/>
                  </a:moveTo>
                  <a:cubicBezTo>
                    <a:pt x="0" y="1"/>
                    <a:pt x="0" y="0"/>
                    <a:pt x="2" y="0"/>
                  </a:cubicBezTo>
                  <a:cubicBezTo>
                    <a:pt x="24" y="0"/>
                    <a:pt x="24" y="0"/>
                    <a:pt x="24" y="0"/>
                  </a:cubicBezTo>
                  <a:cubicBezTo>
                    <a:pt x="25" y="0"/>
                    <a:pt x="26" y="1"/>
                    <a:pt x="26" y="2"/>
                  </a:cubicBezTo>
                  <a:cubicBezTo>
                    <a:pt x="26" y="27"/>
                    <a:pt x="26" y="27"/>
                    <a:pt x="26" y="27"/>
                  </a:cubicBezTo>
                  <a:cubicBezTo>
                    <a:pt x="26" y="30"/>
                    <a:pt x="26" y="31"/>
                    <a:pt x="24" y="32"/>
                  </a:cubicBezTo>
                  <a:cubicBezTo>
                    <a:pt x="5" y="52"/>
                    <a:pt x="5" y="52"/>
                    <a:pt x="5" y="52"/>
                  </a:cubicBezTo>
                  <a:cubicBezTo>
                    <a:pt x="4" y="53"/>
                    <a:pt x="3" y="54"/>
                    <a:pt x="2" y="54"/>
                  </a:cubicBezTo>
                  <a:cubicBezTo>
                    <a:pt x="0" y="54"/>
                    <a:pt x="0" y="53"/>
                    <a:pt x="0" y="5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6" name="Freeform 62"/>
            <p:cNvSpPr>
              <a:spLocks/>
            </p:cNvSpPr>
            <p:nvPr userDrawn="1"/>
          </p:nvSpPr>
          <p:spPr bwMode="auto">
            <a:xfrm>
              <a:off x="4041974" y="1414463"/>
              <a:ext cx="183934" cy="283134"/>
            </a:xfrm>
            <a:custGeom>
              <a:avLst/>
              <a:gdLst>
                <a:gd name="T0" fmla="*/ 0 w 103"/>
                <a:gd name="T1" fmla="*/ 3 h 158"/>
                <a:gd name="T2" fmla="*/ 2 w 103"/>
                <a:gd name="T3" fmla="*/ 0 h 158"/>
                <a:gd name="T4" fmla="*/ 25 w 103"/>
                <a:gd name="T5" fmla="*/ 0 h 158"/>
                <a:gd name="T6" fmla="*/ 27 w 103"/>
                <a:gd name="T7" fmla="*/ 3 h 158"/>
                <a:gd name="T8" fmla="*/ 27 w 103"/>
                <a:gd name="T9" fmla="*/ 132 h 158"/>
                <a:gd name="T10" fmla="*/ 29 w 103"/>
                <a:gd name="T11" fmla="*/ 133 h 158"/>
                <a:gd name="T12" fmla="*/ 101 w 103"/>
                <a:gd name="T13" fmla="*/ 133 h 158"/>
                <a:gd name="T14" fmla="*/ 103 w 103"/>
                <a:gd name="T15" fmla="*/ 136 h 158"/>
                <a:gd name="T16" fmla="*/ 103 w 103"/>
                <a:gd name="T17" fmla="*/ 156 h 158"/>
                <a:gd name="T18" fmla="*/ 101 w 103"/>
                <a:gd name="T19" fmla="*/ 158 h 158"/>
                <a:gd name="T20" fmla="*/ 2 w 103"/>
                <a:gd name="T21" fmla="*/ 158 h 158"/>
                <a:gd name="T22" fmla="*/ 0 w 103"/>
                <a:gd name="T23" fmla="*/ 156 h 158"/>
                <a:gd name="T24" fmla="*/ 0 w 103"/>
                <a:gd name="T25"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58">
                  <a:moveTo>
                    <a:pt x="0" y="3"/>
                  </a:moveTo>
                  <a:cubicBezTo>
                    <a:pt x="0" y="1"/>
                    <a:pt x="1" y="0"/>
                    <a:pt x="2" y="0"/>
                  </a:cubicBezTo>
                  <a:cubicBezTo>
                    <a:pt x="25" y="0"/>
                    <a:pt x="25" y="0"/>
                    <a:pt x="25" y="0"/>
                  </a:cubicBezTo>
                  <a:cubicBezTo>
                    <a:pt x="26" y="0"/>
                    <a:pt x="27" y="1"/>
                    <a:pt x="27" y="3"/>
                  </a:cubicBezTo>
                  <a:cubicBezTo>
                    <a:pt x="27" y="132"/>
                    <a:pt x="27" y="132"/>
                    <a:pt x="27" y="132"/>
                  </a:cubicBezTo>
                  <a:cubicBezTo>
                    <a:pt x="27" y="133"/>
                    <a:pt x="28" y="133"/>
                    <a:pt x="29" y="133"/>
                  </a:cubicBezTo>
                  <a:cubicBezTo>
                    <a:pt x="101" y="133"/>
                    <a:pt x="101" y="133"/>
                    <a:pt x="101" y="133"/>
                  </a:cubicBezTo>
                  <a:cubicBezTo>
                    <a:pt x="102" y="133"/>
                    <a:pt x="103" y="134"/>
                    <a:pt x="103" y="136"/>
                  </a:cubicBezTo>
                  <a:cubicBezTo>
                    <a:pt x="103" y="156"/>
                    <a:pt x="103" y="156"/>
                    <a:pt x="103" y="156"/>
                  </a:cubicBezTo>
                  <a:cubicBezTo>
                    <a:pt x="103" y="157"/>
                    <a:pt x="102" y="158"/>
                    <a:pt x="101"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7" name="Freeform 63"/>
            <p:cNvSpPr>
              <a:spLocks noEditPoints="1"/>
            </p:cNvSpPr>
            <p:nvPr userDrawn="1"/>
          </p:nvSpPr>
          <p:spPr bwMode="auto">
            <a:xfrm>
              <a:off x="4254842" y="1492997"/>
              <a:ext cx="167400" cy="208734"/>
            </a:xfrm>
            <a:custGeom>
              <a:avLst/>
              <a:gdLst>
                <a:gd name="T0" fmla="*/ 72 w 94"/>
                <a:gd name="T1" fmla="*/ 114 h 117"/>
                <a:gd name="T2" fmla="*/ 70 w 94"/>
                <a:gd name="T3" fmla="*/ 112 h 117"/>
                <a:gd name="T4" fmla="*/ 70 w 94"/>
                <a:gd name="T5" fmla="*/ 104 h 117"/>
                <a:gd name="T6" fmla="*/ 69 w 94"/>
                <a:gd name="T7" fmla="*/ 104 h 117"/>
                <a:gd name="T8" fmla="*/ 38 w 94"/>
                <a:gd name="T9" fmla="*/ 117 h 117"/>
                <a:gd name="T10" fmla="*/ 0 w 94"/>
                <a:gd name="T11" fmla="*/ 82 h 117"/>
                <a:gd name="T12" fmla="*/ 45 w 94"/>
                <a:gd name="T13" fmla="*/ 47 h 117"/>
                <a:gd name="T14" fmla="*/ 68 w 94"/>
                <a:gd name="T15" fmla="*/ 47 h 117"/>
                <a:gd name="T16" fmla="*/ 69 w 94"/>
                <a:gd name="T17" fmla="*/ 46 h 117"/>
                <a:gd name="T18" fmla="*/ 69 w 94"/>
                <a:gd name="T19" fmla="*/ 40 h 117"/>
                <a:gd name="T20" fmla="*/ 44 w 94"/>
                <a:gd name="T21" fmla="*/ 22 h 117"/>
                <a:gd name="T22" fmla="*/ 19 w 94"/>
                <a:gd name="T23" fmla="*/ 29 h 117"/>
                <a:gd name="T24" fmla="*/ 16 w 94"/>
                <a:gd name="T25" fmla="*/ 29 h 117"/>
                <a:gd name="T26" fmla="*/ 7 w 94"/>
                <a:gd name="T27" fmla="*/ 14 h 117"/>
                <a:gd name="T28" fmla="*/ 8 w 94"/>
                <a:gd name="T29" fmla="*/ 11 h 117"/>
                <a:gd name="T30" fmla="*/ 47 w 94"/>
                <a:gd name="T31" fmla="*/ 0 h 117"/>
                <a:gd name="T32" fmla="*/ 94 w 94"/>
                <a:gd name="T33" fmla="*/ 39 h 117"/>
                <a:gd name="T34" fmla="*/ 94 w 94"/>
                <a:gd name="T35" fmla="*/ 112 h 117"/>
                <a:gd name="T36" fmla="*/ 91 w 94"/>
                <a:gd name="T37" fmla="*/ 114 h 117"/>
                <a:gd name="T38" fmla="*/ 72 w 94"/>
                <a:gd name="T39" fmla="*/ 114 h 117"/>
                <a:gd name="T40" fmla="*/ 69 w 94"/>
                <a:gd name="T41" fmla="*/ 76 h 117"/>
                <a:gd name="T42" fmla="*/ 69 w 94"/>
                <a:gd name="T43" fmla="*/ 68 h 117"/>
                <a:gd name="T44" fmla="*/ 68 w 94"/>
                <a:gd name="T45" fmla="*/ 66 h 117"/>
                <a:gd name="T46" fmla="*/ 49 w 94"/>
                <a:gd name="T47" fmla="*/ 66 h 117"/>
                <a:gd name="T48" fmla="*/ 25 w 94"/>
                <a:gd name="T49" fmla="*/ 82 h 117"/>
                <a:gd name="T50" fmla="*/ 44 w 94"/>
                <a:gd name="T51" fmla="*/ 95 h 117"/>
                <a:gd name="T52" fmla="*/ 69 w 94"/>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4" h="117">
                  <a:moveTo>
                    <a:pt x="72" y="114"/>
                  </a:moveTo>
                  <a:cubicBezTo>
                    <a:pt x="71" y="114"/>
                    <a:pt x="70" y="113"/>
                    <a:pt x="70" y="112"/>
                  </a:cubicBezTo>
                  <a:cubicBezTo>
                    <a:pt x="70" y="104"/>
                    <a:pt x="70" y="104"/>
                    <a:pt x="70" y="104"/>
                  </a:cubicBezTo>
                  <a:cubicBezTo>
                    <a:pt x="69" y="104"/>
                    <a:pt x="69" y="104"/>
                    <a:pt x="69" y="104"/>
                  </a:cubicBezTo>
                  <a:cubicBezTo>
                    <a:pt x="64" y="111"/>
                    <a:pt x="54" y="117"/>
                    <a:pt x="38" y="117"/>
                  </a:cubicBezTo>
                  <a:cubicBezTo>
                    <a:pt x="17" y="117"/>
                    <a:pt x="0" y="106"/>
                    <a:pt x="0" y="82"/>
                  </a:cubicBezTo>
                  <a:cubicBezTo>
                    <a:pt x="0" y="58"/>
                    <a:pt x="17" y="47"/>
                    <a:pt x="45" y="47"/>
                  </a:cubicBezTo>
                  <a:cubicBezTo>
                    <a:pt x="68" y="47"/>
                    <a:pt x="68" y="47"/>
                    <a:pt x="68" y="47"/>
                  </a:cubicBezTo>
                  <a:cubicBezTo>
                    <a:pt x="69" y="47"/>
                    <a:pt x="69" y="47"/>
                    <a:pt x="69" y="46"/>
                  </a:cubicBezTo>
                  <a:cubicBezTo>
                    <a:pt x="69" y="40"/>
                    <a:pt x="69" y="40"/>
                    <a:pt x="69" y="40"/>
                  </a:cubicBezTo>
                  <a:cubicBezTo>
                    <a:pt x="69" y="28"/>
                    <a:pt x="63" y="22"/>
                    <a:pt x="44" y="22"/>
                  </a:cubicBezTo>
                  <a:cubicBezTo>
                    <a:pt x="32" y="22"/>
                    <a:pt x="24" y="25"/>
                    <a:pt x="19" y="29"/>
                  </a:cubicBezTo>
                  <a:cubicBezTo>
                    <a:pt x="18" y="30"/>
                    <a:pt x="16" y="30"/>
                    <a:pt x="16" y="29"/>
                  </a:cubicBezTo>
                  <a:cubicBezTo>
                    <a:pt x="7" y="14"/>
                    <a:pt x="7" y="14"/>
                    <a:pt x="7" y="14"/>
                  </a:cubicBezTo>
                  <a:cubicBezTo>
                    <a:pt x="6" y="13"/>
                    <a:pt x="7" y="11"/>
                    <a:pt x="8" y="11"/>
                  </a:cubicBezTo>
                  <a:cubicBezTo>
                    <a:pt x="17" y="4"/>
                    <a:pt x="29" y="0"/>
                    <a:pt x="47" y="0"/>
                  </a:cubicBezTo>
                  <a:cubicBezTo>
                    <a:pt x="81" y="0"/>
                    <a:pt x="94" y="11"/>
                    <a:pt x="94" y="39"/>
                  </a:cubicBezTo>
                  <a:cubicBezTo>
                    <a:pt x="94" y="112"/>
                    <a:pt x="94" y="112"/>
                    <a:pt x="94" y="112"/>
                  </a:cubicBezTo>
                  <a:cubicBezTo>
                    <a:pt x="94" y="113"/>
                    <a:pt x="93" y="114"/>
                    <a:pt x="91" y="114"/>
                  </a:cubicBezTo>
                  <a:lnTo>
                    <a:pt x="72" y="114"/>
                  </a:lnTo>
                  <a:close/>
                  <a:moveTo>
                    <a:pt x="69" y="76"/>
                  </a:moveTo>
                  <a:cubicBezTo>
                    <a:pt x="69" y="68"/>
                    <a:pt x="69" y="68"/>
                    <a:pt x="69" y="68"/>
                  </a:cubicBezTo>
                  <a:cubicBezTo>
                    <a:pt x="69" y="67"/>
                    <a:pt x="69" y="66"/>
                    <a:pt x="68" y="66"/>
                  </a:cubicBezTo>
                  <a:cubicBezTo>
                    <a:pt x="49" y="66"/>
                    <a:pt x="49" y="66"/>
                    <a:pt x="49" y="66"/>
                  </a:cubicBezTo>
                  <a:cubicBezTo>
                    <a:pt x="33" y="66"/>
                    <a:pt x="25" y="71"/>
                    <a:pt x="25" y="82"/>
                  </a:cubicBezTo>
                  <a:cubicBezTo>
                    <a:pt x="25" y="91"/>
                    <a:pt x="32"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8" name="Freeform 64"/>
            <p:cNvSpPr>
              <a:spLocks noEditPoints="1"/>
            </p:cNvSpPr>
            <p:nvPr userDrawn="1"/>
          </p:nvSpPr>
          <p:spPr bwMode="auto">
            <a:xfrm>
              <a:off x="4469776" y="1414463"/>
              <a:ext cx="175667" cy="287267"/>
            </a:xfrm>
            <a:custGeom>
              <a:avLst/>
              <a:gdLst>
                <a:gd name="T0" fmla="*/ 26 w 98"/>
                <a:gd name="T1" fmla="*/ 147 h 161"/>
                <a:gd name="T2" fmla="*/ 26 w 98"/>
                <a:gd name="T3" fmla="*/ 147 h 161"/>
                <a:gd name="T4" fmla="*/ 26 w 98"/>
                <a:gd name="T5" fmla="*/ 156 h 161"/>
                <a:gd name="T6" fmla="*/ 23 w 98"/>
                <a:gd name="T7" fmla="*/ 158 h 161"/>
                <a:gd name="T8" fmla="*/ 2 w 98"/>
                <a:gd name="T9" fmla="*/ 158 h 161"/>
                <a:gd name="T10" fmla="*/ 0 w 98"/>
                <a:gd name="T11" fmla="*/ 156 h 161"/>
                <a:gd name="T12" fmla="*/ 0 w 98"/>
                <a:gd name="T13" fmla="*/ 3 h 161"/>
                <a:gd name="T14" fmla="*/ 2 w 98"/>
                <a:gd name="T15" fmla="*/ 0 h 161"/>
                <a:gd name="T16" fmla="*/ 23 w 98"/>
                <a:gd name="T17" fmla="*/ 0 h 161"/>
                <a:gd name="T18" fmla="*/ 26 w 98"/>
                <a:gd name="T19" fmla="*/ 3 h 161"/>
                <a:gd name="T20" fmla="*/ 26 w 98"/>
                <a:gd name="T21" fmla="*/ 57 h 161"/>
                <a:gd name="T22" fmla="*/ 26 w 98"/>
                <a:gd name="T23" fmla="*/ 57 h 161"/>
                <a:gd name="T24" fmla="*/ 56 w 98"/>
                <a:gd name="T25" fmla="*/ 44 h 161"/>
                <a:gd name="T26" fmla="*/ 94 w 98"/>
                <a:gd name="T27" fmla="*/ 71 h 161"/>
                <a:gd name="T28" fmla="*/ 98 w 98"/>
                <a:gd name="T29" fmla="*/ 102 h 161"/>
                <a:gd name="T30" fmla="*/ 94 w 98"/>
                <a:gd name="T31" fmla="*/ 134 h 161"/>
                <a:gd name="T32" fmla="*/ 56 w 98"/>
                <a:gd name="T33" fmla="*/ 161 h 161"/>
                <a:gd name="T34" fmla="*/ 26 w 98"/>
                <a:gd name="T35" fmla="*/ 147 h 161"/>
                <a:gd name="T36" fmla="*/ 69 w 98"/>
                <a:gd name="T37" fmla="*/ 123 h 161"/>
                <a:gd name="T38" fmla="*/ 72 w 98"/>
                <a:gd name="T39" fmla="*/ 102 h 161"/>
                <a:gd name="T40" fmla="*/ 69 w 98"/>
                <a:gd name="T41" fmla="*/ 81 h 161"/>
                <a:gd name="T42" fmla="*/ 49 w 98"/>
                <a:gd name="T43" fmla="*/ 67 h 161"/>
                <a:gd name="T44" fmla="*/ 28 w 98"/>
                <a:gd name="T45" fmla="*/ 81 h 161"/>
                <a:gd name="T46" fmla="*/ 26 w 98"/>
                <a:gd name="T47" fmla="*/ 102 h 161"/>
                <a:gd name="T48" fmla="*/ 28 w 98"/>
                <a:gd name="T49" fmla="*/ 123 h 161"/>
                <a:gd name="T50" fmla="*/ 49 w 98"/>
                <a:gd name="T51" fmla="*/ 137 h 161"/>
                <a:gd name="T52" fmla="*/ 69 w 98"/>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61">
                  <a:moveTo>
                    <a:pt x="26" y="147"/>
                  </a:moveTo>
                  <a:cubicBezTo>
                    <a:pt x="26" y="147"/>
                    <a:pt x="26" y="147"/>
                    <a:pt x="26" y="147"/>
                  </a:cubicBezTo>
                  <a:cubicBezTo>
                    <a:pt x="26" y="156"/>
                    <a:pt x="26" y="156"/>
                    <a:pt x="26" y="156"/>
                  </a:cubicBezTo>
                  <a:cubicBezTo>
                    <a:pt x="26" y="157"/>
                    <a:pt x="25" y="158"/>
                    <a:pt x="23" y="158"/>
                  </a:cubicBezTo>
                  <a:cubicBezTo>
                    <a:pt x="2" y="158"/>
                    <a:pt x="2" y="158"/>
                    <a:pt x="2" y="158"/>
                  </a:cubicBezTo>
                  <a:cubicBezTo>
                    <a:pt x="1" y="158"/>
                    <a:pt x="0" y="157"/>
                    <a:pt x="0" y="156"/>
                  </a:cubicBezTo>
                  <a:cubicBezTo>
                    <a:pt x="0" y="3"/>
                    <a:pt x="0" y="3"/>
                    <a:pt x="0" y="3"/>
                  </a:cubicBezTo>
                  <a:cubicBezTo>
                    <a:pt x="0" y="1"/>
                    <a:pt x="1" y="0"/>
                    <a:pt x="2" y="0"/>
                  </a:cubicBezTo>
                  <a:cubicBezTo>
                    <a:pt x="23" y="0"/>
                    <a:pt x="23" y="0"/>
                    <a:pt x="23" y="0"/>
                  </a:cubicBezTo>
                  <a:cubicBezTo>
                    <a:pt x="25" y="0"/>
                    <a:pt x="26" y="1"/>
                    <a:pt x="26" y="3"/>
                  </a:cubicBezTo>
                  <a:cubicBezTo>
                    <a:pt x="26" y="57"/>
                    <a:pt x="26" y="57"/>
                    <a:pt x="26" y="57"/>
                  </a:cubicBezTo>
                  <a:cubicBezTo>
                    <a:pt x="26" y="57"/>
                    <a:pt x="26" y="57"/>
                    <a:pt x="26" y="57"/>
                  </a:cubicBezTo>
                  <a:cubicBezTo>
                    <a:pt x="31" y="49"/>
                    <a:pt x="40" y="44"/>
                    <a:pt x="56" y="44"/>
                  </a:cubicBezTo>
                  <a:cubicBezTo>
                    <a:pt x="75" y="44"/>
                    <a:pt x="88" y="53"/>
                    <a:pt x="94" y="71"/>
                  </a:cubicBezTo>
                  <a:cubicBezTo>
                    <a:pt x="97" y="79"/>
                    <a:pt x="98" y="87"/>
                    <a:pt x="98" y="102"/>
                  </a:cubicBezTo>
                  <a:cubicBezTo>
                    <a:pt x="98" y="117"/>
                    <a:pt x="97" y="125"/>
                    <a:pt x="94" y="134"/>
                  </a:cubicBezTo>
                  <a:cubicBezTo>
                    <a:pt x="88" y="151"/>
                    <a:pt x="75" y="161"/>
                    <a:pt x="56" y="161"/>
                  </a:cubicBezTo>
                  <a:cubicBezTo>
                    <a:pt x="40" y="161"/>
                    <a:pt x="31" y="155"/>
                    <a:pt x="26" y="147"/>
                  </a:cubicBezTo>
                  <a:close/>
                  <a:moveTo>
                    <a:pt x="69" y="123"/>
                  </a:moveTo>
                  <a:cubicBezTo>
                    <a:pt x="71" y="118"/>
                    <a:pt x="72" y="112"/>
                    <a:pt x="72" y="102"/>
                  </a:cubicBezTo>
                  <a:cubicBezTo>
                    <a:pt x="72" y="92"/>
                    <a:pt x="71" y="86"/>
                    <a:pt x="69" y="81"/>
                  </a:cubicBezTo>
                  <a:cubicBezTo>
                    <a:pt x="66" y="72"/>
                    <a:pt x="59" y="67"/>
                    <a:pt x="49" y="67"/>
                  </a:cubicBezTo>
                  <a:cubicBezTo>
                    <a:pt x="38" y="67"/>
                    <a:pt x="31" y="72"/>
                    <a:pt x="28" y="81"/>
                  </a:cubicBezTo>
                  <a:cubicBezTo>
                    <a:pt x="26" y="86"/>
                    <a:pt x="26" y="92"/>
                    <a:pt x="26" y="102"/>
                  </a:cubicBezTo>
                  <a:cubicBezTo>
                    <a:pt x="26" y="112"/>
                    <a:pt x="26" y="118"/>
                    <a:pt x="28" y="123"/>
                  </a:cubicBezTo>
                  <a:cubicBezTo>
                    <a:pt x="31" y="132"/>
                    <a:pt x="38" y="137"/>
                    <a:pt x="49" y="137"/>
                  </a:cubicBezTo>
                  <a:cubicBezTo>
                    <a:pt x="59" y="137"/>
                    <a:pt x="66" y="132"/>
                    <a:pt x="69"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9" name="Freeform 65"/>
            <p:cNvSpPr>
              <a:spLocks noEditPoints="1"/>
            </p:cNvSpPr>
            <p:nvPr userDrawn="1"/>
          </p:nvSpPr>
          <p:spPr bwMode="auto">
            <a:xfrm>
              <a:off x="467644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0" name="Freeform 66"/>
            <p:cNvSpPr>
              <a:spLocks/>
            </p:cNvSpPr>
            <p:nvPr userDrawn="1"/>
          </p:nvSpPr>
          <p:spPr bwMode="auto">
            <a:xfrm>
              <a:off x="4891377" y="1497130"/>
              <a:ext cx="167400" cy="204601"/>
            </a:xfrm>
            <a:custGeom>
              <a:avLst/>
              <a:gdLst>
                <a:gd name="T0" fmla="*/ 70 w 94"/>
                <a:gd name="T1" fmla="*/ 112 h 115"/>
                <a:gd name="T2" fmla="*/ 68 w 94"/>
                <a:gd name="T3" fmla="*/ 110 h 115"/>
                <a:gd name="T4" fmla="*/ 68 w 94"/>
                <a:gd name="T5" fmla="*/ 102 h 115"/>
                <a:gd name="T6" fmla="*/ 68 w 94"/>
                <a:gd name="T7" fmla="*/ 102 h 115"/>
                <a:gd name="T8" fmla="*/ 39 w 94"/>
                <a:gd name="T9" fmla="*/ 115 h 115"/>
                <a:gd name="T10" fmla="*/ 0 w 94"/>
                <a:gd name="T11" fmla="*/ 73 h 115"/>
                <a:gd name="T12" fmla="*/ 0 w 94"/>
                <a:gd name="T13" fmla="*/ 3 h 115"/>
                <a:gd name="T14" fmla="*/ 3 w 94"/>
                <a:gd name="T15" fmla="*/ 0 h 115"/>
                <a:gd name="T16" fmla="*/ 24 w 94"/>
                <a:gd name="T17" fmla="*/ 0 h 115"/>
                <a:gd name="T18" fmla="*/ 26 w 94"/>
                <a:gd name="T19" fmla="*/ 3 h 115"/>
                <a:gd name="T20" fmla="*/ 26 w 94"/>
                <a:gd name="T21" fmla="*/ 67 h 115"/>
                <a:gd name="T22" fmla="*/ 47 w 94"/>
                <a:gd name="T23" fmla="*/ 91 h 115"/>
                <a:gd name="T24" fmla="*/ 68 w 94"/>
                <a:gd name="T25" fmla="*/ 67 h 115"/>
                <a:gd name="T26" fmla="*/ 68 w 94"/>
                <a:gd name="T27" fmla="*/ 3 h 115"/>
                <a:gd name="T28" fmla="*/ 70 w 94"/>
                <a:gd name="T29" fmla="*/ 0 h 115"/>
                <a:gd name="T30" fmla="*/ 91 w 94"/>
                <a:gd name="T31" fmla="*/ 0 h 115"/>
                <a:gd name="T32" fmla="*/ 94 w 94"/>
                <a:gd name="T33" fmla="*/ 3 h 115"/>
                <a:gd name="T34" fmla="*/ 94 w 94"/>
                <a:gd name="T35" fmla="*/ 110 h 115"/>
                <a:gd name="T36" fmla="*/ 91 w 94"/>
                <a:gd name="T37" fmla="*/ 112 h 115"/>
                <a:gd name="T38" fmla="*/ 70 w 94"/>
                <a:gd name="T39" fmla="*/ 11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5">
                  <a:moveTo>
                    <a:pt x="70" y="112"/>
                  </a:moveTo>
                  <a:cubicBezTo>
                    <a:pt x="69" y="112"/>
                    <a:pt x="68" y="111"/>
                    <a:pt x="68" y="110"/>
                  </a:cubicBezTo>
                  <a:cubicBezTo>
                    <a:pt x="68" y="102"/>
                    <a:pt x="68" y="102"/>
                    <a:pt x="68" y="102"/>
                  </a:cubicBezTo>
                  <a:cubicBezTo>
                    <a:pt x="68" y="102"/>
                    <a:pt x="68" y="102"/>
                    <a:pt x="68" y="102"/>
                  </a:cubicBezTo>
                  <a:cubicBezTo>
                    <a:pt x="62" y="109"/>
                    <a:pt x="53" y="115"/>
                    <a:pt x="39" y="115"/>
                  </a:cubicBezTo>
                  <a:cubicBezTo>
                    <a:pt x="15" y="115"/>
                    <a:pt x="0" y="97"/>
                    <a:pt x="0" y="73"/>
                  </a:cubicBezTo>
                  <a:cubicBezTo>
                    <a:pt x="0" y="3"/>
                    <a:pt x="0" y="3"/>
                    <a:pt x="0" y="3"/>
                  </a:cubicBezTo>
                  <a:cubicBezTo>
                    <a:pt x="0" y="1"/>
                    <a:pt x="1" y="0"/>
                    <a:pt x="3" y="0"/>
                  </a:cubicBezTo>
                  <a:cubicBezTo>
                    <a:pt x="24" y="0"/>
                    <a:pt x="24" y="0"/>
                    <a:pt x="24" y="0"/>
                  </a:cubicBezTo>
                  <a:cubicBezTo>
                    <a:pt x="25" y="0"/>
                    <a:pt x="26" y="1"/>
                    <a:pt x="26" y="3"/>
                  </a:cubicBezTo>
                  <a:cubicBezTo>
                    <a:pt x="26" y="67"/>
                    <a:pt x="26" y="67"/>
                    <a:pt x="26" y="67"/>
                  </a:cubicBezTo>
                  <a:cubicBezTo>
                    <a:pt x="26" y="81"/>
                    <a:pt x="33" y="91"/>
                    <a:pt x="47" y="91"/>
                  </a:cubicBezTo>
                  <a:cubicBezTo>
                    <a:pt x="60" y="91"/>
                    <a:pt x="68" y="81"/>
                    <a:pt x="68" y="67"/>
                  </a:cubicBezTo>
                  <a:cubicBezTo>
                    <a:pt x="68" y="3"/>
                    <a:pt x="68" y="3"/>
                    <a:pt x="68" y="3"/>
                  </a:cubicBezTo>
                  <a:cubicBezTo>
                    <a:pt x="68" y="1"/>
                    <a:pt x="69" y="0"/>
                    <a:pt x="70" y="0"/>
                  </a:cubicBezTo>
                  <a:cubicBezTo>
                    <a:pt x="91" y="0"/>
                    <a:pt x="91" y="0"/>
                    <a:pt x="91" y="0"/>
                  </a:cubicBezTo>
                  <a:cubicBezTo>
                    <a:pt x="93" y="0"/>
                    <a:pt x="94" y="1"/>
                    <a:pt x="94" y="3"/>
                  </a:cubicBezTo>
                  <a:cubicBezTo>
                    <a:pt x="94" y="110"/>
                    <a:pt x="94" y="110"/>
                    <a:pt x="94" y="110"/>
                  </a:cubicBezTo>
                  <a:cubicBezTo>
                    <a:pt x="94" y="111"/>
                    <a:pt x="93" y="112"/>
                    <a:pt x="91" y="112"/>
                  </a:cubicBezTo>
                  <a:lnTo>
                    <a:pt x="7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1" name="Freeform 67"/>
            <p:cNvSpPr>
              <a:spLocks/>
            </p:cNvSpPr>
            <p:nvPr userDrawn="1"/>
          </p:nvSpPr>
          <p:spPr bwMode="auto">
            <a:xfrm>
              <a:off x="5108377"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7 w 80"/>
                <a:gd name="T15" fmla="*/ 14 h 114"/>
                <a:gd name="T16" fmla="*/ 56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7" y="14"/>
                    <a:pt x="27" y="14"/>
                    <a:pt x="27" y="14"/>
                  </a:cubicBezTo>
                  <a:cubicBezTo>
                    <a:pt x="32" y="6"/>
                    <a:pt x="41" y="0"/>
                    <a:pt x="56"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2" name="Freeform 68"/>
            <p:cNvSpPr>
              <a:spLocks noEditPoints="1"/>
            </p:cNvSpPr>
            <p:nvPr userDrawn="1"/>
          </p:nvSpPr>
          <p:spPr bwMode="auto">
            <a:xfrm>
              <a:off x="5331578"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3" name="Freeform 69"/>
            <p:cNvSpPr>
              <a:spLocks/>
            </p:cNvSpPr>
            <p:nvPr userDrawn="1"/>
          </p:nvSpPr>
          <p:spPr bwMode="auto">
            <a:xfrm>
              <a:off x="5546512" y="1492997"/>
              <a:ext cx="167400" cy="204601"/>
            </a:xfrm>
            <a:custGeom>
              <a:avLst/>
              <a:gdLst>
                <a:gd name="T0" fmla="*/ 71 w 94"/>
                <a:gd name="T1" fmla="*/ 114 h 114"/>
                <a:gd name="T2" fmla="*/ 68 w 94"/>
                <a:gd name="T3" fmla="*/ 112 h 114"/>
                <a:gd name="T4" fmla="*/ 68 w 94"/>
                <a:gd name="T5" fmla="*/ 47 h 114"/>
                <a:gd name="T6" fmla="*/ 47 w 94"/>
                <a:gd name="T7" fmla="*/ 23 h 114"/>
                <a:gd name="T8" fmla="*/ 26 w 94"/>
                <a:gd name="T9" fmla="*/ 47 h 114"/>
                <a:gd name="T10" fmla="*/ 26 w 94"/>
                <a:gd name="T11" fmla="*/ 112 h 114"/>
                <a:gd name="T12" fmla="*/ 24 w 94"/>
                <a:gd name="T13" fmla="*/ 114 h 114"/>
                <a:gd name="T14" fmla="*/ 2 w 94"/>
                <a:gd name="T15" fmla="*/ 114 h 114"/>
                <a:gd name="T16" fmla="*/ 0 w 94"/>
                <a:gd name="T17" fmla="*/ 112 h 114"/>
                <a:gd name="T18" fmla="*/ 0 w 94"/>
                <a:gd name="T19" fmla="*/ 5 h 114"/>
                <a:gd name="T20" fmla="*/ 2 w 94"/>
                <a:gd name="T21" fmla="*/ 2 h 114"/>
                <a:gd name="T22" fmla="*/ 24 w 94"/>
                <a:gd name="T23" fmla="*/ 2 h 114"/>
                <a:gd name="T24" fmla="*/ 26 w 94"/>
                <a:gd name="T25" fmla="*/ 5 h 114"/>
                <a:gd name="T26" fmla="*/ 26 w 94"/>
                <a:gd name="T27" fmla="*/ 13 h 114"/>
                <a:gd name="T28" fmla="*/ 26 w 94"/>
                <a:gd name="T29" fmla="*/ 13 h 114"/>
                <a:gd name="T30" fmla="*/ 56 w 94"/>
                <a:gd name="T31" fmla="*/ 0 h 114"/>
                <a:gd name="T32" fmla="*/ 94 w 94"/>
                <a:gd name="T33" fmla="*/ 41 h 114"/>
                <a:gd name="T34" fmla="*/ 94 w 94"/>
                <a:gd name="T35" fmla="*/ 112 h 114"/>
                <a:gd name="T36" fmla="*/ 92 w 94"/>
                <a:gd name="T37" fmla="*/ 114 h 114"/>
                <a:gd name="T38" fmla="*/ 71 w 94"/>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4">
                  <a:moveTo>
                    <a:pt x="71" y="114"/>
                  </a:moveTo>
                  <a:cubicBezTo>
                    <a:pt x="69" y="114"/>
                    <a:pt x="68" y="113"/>
                    <a:pt x="68" y="112"/>
                  </a:cubicBezTo>
                  <a:cubicBezTo>
                    <a:pt x="68" y="47"/>
                    <a:pt x="68" y="47"/>
                    <a:pt x="68" y="47"/>
                  </a:cubicBezTo>
                  <a:cubicBezTo>
                    <a:pt x="68" y="33"/>
                    <a:pt x="61" y="23"/>
                    <a:pt x="47" y="23"/>
                  </a:cubicBezTo>
                  <a:cubicBezTo>
                    <a:pt x="34" y="23"/>
                    <a:pt x="26" y="33"/>
                    <a:pt x="26" y="47"/>
                  </a:cubicBezTo>
                  <a:cubicBezTo>
                    <a:pt x="26" y="112"/>
                    <a:pt x="26" y="112"/>
                    <a:pt x="26" y="112"/>
                  </a:cubicBezTo>
                  <a:cubicBezTo>
                    <a:pt x="26" y="113"/>
                    <a:pt x="25" y="114"/>
                    <a:pt x="24" y="114"/>
                  </a:cubicBezTo>
                  <a:cubicBezTo>
                    <a:pt x="2" y="114"/>
                    <a:pt x="2" y="114"/>
                    <a:pt x="2" y="114"/>
                  </a:cubicBez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79" y="0"/>
                    <a:pt x="94" y="17"/>
                    <a:pt x="94" y="41"/>
                  </a:cubicBezTo>
                  <a:cubicBezTo>
                    <a:pt x="94" y="112"/>
                    <a:pt x="94" y="112"/>
                    <a:pt x="94" y="112"/>
                  </a:cubicBezTo>
                  <a:cubicBezTo>
                    <a:pt x="94" y="113"/>
                    <a:pt x="93"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4" name="Freeform 70"/>
            <p:cNvSpPr>
              <a:spLocks noEditPoints="1"/>
            </p:cNvSpPr>
            <p:nvPr userDrawn="1"/>
          </p:nvSpPr>
          <p:spPr bwMode="auto">
            <a:xfrm>
              <a:off x="5753179" y="1414463"/>
              <a:ext cx="175667" cy="287267"/>
            </a:xfrm>
            <a:custGeom>
              <a:avLst/>
              <a:gdLst>
                <a:gd name="T0" fmla="*/ 75 w 99"/>
                <a:gd name="T1" fmla="*/ 158 h 161"/>
                <a:gd name="T2" fmla="*/ 73 w 99"/>
                <a:gd name="T3" fmla="*/ 156 h 161"/>
                <a:gd name="T4" fmla="*/ 73 w 99"/>
                <a:gd name="T5" fmla="*/ 147 h 161"/>
                <a:gd name="T6" fmla="*/ 73 w 99"/>
                <a:gd name="T7" fmla="*/ 147 h 161"/>
                <a:gd name="T8" fmla="*/ 43 w 99"/>
                <a:gd name="T9" fmla="*/ 161 h 161"/>
                <a:gd name="T10" fmla="*/ 4 w 99"/>
                <a:gd name="T11" fmla="*/ 134 h 161"/>
                <a:gd name="T12" fmla="*/ 0 w 99"/>
                <a:gd name="T13" fmla="*/ 102 h 161"/>
                <a:gd name="T14" fmla="*/ 4 w 99"/>
                <a:gd name="T15" fmla="*/ 71 h 161"/>
                <a:gd name="T16" fmla="*/ 43 w 99"/>
                <a:gd name="T17" fmla="*/ 44 h 161"/>
                <a:gd name="T18" fmla="*/ 73 w 99"/>
                <a:gd name="T19" fmla="*/ 57 h 161"/>
                <a:gd name="T20" fmla="*/ 73 w 99"/>
                <a:gd name="T21" fmla="*/ 57 h 161"/>
                <a:gd name="T22" fmla="*/ 73 w 99"/>
                <a:gd name="T23" fmla="*/ 3 h 161"/>
                <a:gd name="T24" fmla="*/ 75 w 99"/>
                <a:gd name="T25" fmla="*/ 0 h 161"/>
                <a:gd name="T26" fmla="*/ 97 w 99"/>
                <a:gd name="T27" fmla="*/ 0 h 161"/>
                <a:gd name="T28" fmla="*/ 99 w 99"/>
                <a:gd name="T29" fmla="*/ 3 h 161"/>
                <a:gd name="T30" fmla="*/ 99 w 99"/>
                <a:gd name="T31" fmla="*/ 156 h 161"/>
                <a:gd name="T32" fmla="*/ 97 w 99"/>
                <a:gd name="T33" fmla="*/ 158 h 161"/>
                <a:gd name="T34" fmla="*/ 75 w 99"/>
                <a:gd name="T35" fmla="*/ 158 h 161"/>
                <a:gd name="T36" fmla="*/ 71 w 99"/>
                <a:gd name="T37" fmla="*/ 123 h 161"/>
                <a:gd name="T38" fmla="*/ 73 w 99"/>
                <a:gd name="T39" fmla="*/ 102 h 161"/>
                <a:gd name="T40" fmla="*/ 71 w 99"/>
                <a:gd name="T41" fmla="*/ 81 h 161"/>
                <a:gd name="T42" fmla="*/ 50 w 99"/>
                <a:gd name="T43" fmla="*/ 67 h 161"/>
                <a:gd name="T44" fmla="*/ 29 w 99"/>
                <a:gd name="T45" fmla="*/ 81 h 161"/>
                <a:gd name="T46" fmla="*/ 27 w 99"/>
                <a:gd name="T47" fmla="*/ 102 h 161"/>
                <a:gd name="T48" fmla="*/ 29 w 99"/>
                <a:gd name="T49" fmla="*/ 123 h 161"/>
                <a:gd name="T50" fmla="*/ 50 w 99"/>
                <a:gd name="T51" fmla="*/ 137 h 161"/>
                <a:gd name="T52" fmla="*/ 71 w 99"/>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161">
                  <a:moveTo>
                    <a:pt x="75" y="158"/>
                  </a:moveTo>
                  <a:cubicBezTo>
                    <a:pt x="74" y="158"/>
                    <a:pt x="73" y="157"/>
                    <a:pt x="73" y="156"/>
                  </a:cubicBezTo>
                  <a:cubicBezTo>
                    <a:pt x="73" y="147"/>
                    <a:pt x="73" y="147"/>
                    <a:pt x="73" y="147"/>
                  </a:cubicBezTo>
                  <a:cubicBezTo>
                    <a:pt x="73" y="147"/>
                    <a:pt x="73" y="147"/>
                    <a:pt x="73" y="147"/>
                  </a:cubicBezTo>
                  <a:cubicBezTo>
                    <a:pt x="67" y="155"/>
                    <a:pt x="58" y="161"/>
                    <a:pt x="43" y="161"/>
                  </a:cubicBezTo>
                  <a:cubicBezTo>
                    <a:pt x="24" y="161"/>
                    <a:pt x="10" y="151"/>
                    <a:pt x="4" y="134"/>
                  </a:cubicBezTo>
                  <a:cubicBezTo>
                    <a:pt x="2" y="125"/>
                    <a:pt x="0" y="117"/>
                    <a:pt x="0" y="102"/>
                  </a:cubicBezTo>
                  <a:cubicBezTo>
                    <a:pt x="0" y="87"/>
                    <a:pt x="2" y="79"/>
                    <a:pt x="4" y="71"/>
                  </a:cubicBezTo>
                  <a:cubicBezTo>
                    <a:pt x="10" y="53"/>
                    <a:pt x="24" y="44"/>
                    <a:pt x="43" y="44"/>
                  </a:cubicBezTo>
                  <a:cubicBezTo>
                    <a:pt x="58" y="44"/>
                    <a:pt x="67" y="49"/>
                    <a:pt x="73" y="57"/>
                  </a:cubicBezTo>
                  <a:cubicBezTo>
                    <a:pt x="73" y="57"/>
                    <a:pt x="73" y="57"/>
                    <a:pt x="73" y="57"/>
                  </a:cubicBezTo>
                  <a:cubicBezTo>
                    <a:pt x="73" y="3"/>
                    <a:pt x="73" y="3"/>
                    <a:pt x="73" y="3"/>
                  </a:cubicBezTo>
                  <a:cubicBezTo>
                    <a:pt x="73" y="1"/>
                    <a:pt x="74" y="0"/>
                    <a:pt x="75" y="0"/>
                  </a:cubicBezTo>
                  <a:cubicBezTo>
                    <a:pt x="97" y="0"/>
                    <a:pt x="97" y="0"/>
                    <a:pt x="97" y="0"/>
                  </a:cubicBezTo>
                  <a:cubicBezTo>
                    <a:pt x="98" y="0"/>
                    <a:pt x="99" y="1"/>
                    <a:pt x="99" y="3"/>
                  </a:cubicBezTo>
                  <a:cubicBezTo>
                    <a:pt x="99" y="156"/>
                    <a:pt x="99" y="156"/>
                    <a:pt x="99" y="156"/>
                  </a:cubicBezTo>
                  <a:cubicBezTo>
                    <a:pt x="99" y="157"/>
                    <a:pt x="98" y="158"/>
                    <a:pt x="97" y="158"/>
                  </a:cubicBezTo>
                  <a:lnTo>
                    <a:pt x="75" y="158"/>
                  </a:lnTo>
                  <a:close/>
                  <a:moveTo>
                    <a:pt x="71" y="123"/>
                  </a:moveTo>
                  <a:cubicBezTo>
                    <a:pt x="72" y="118"/>
                    <a:pt x="73" y="112"/>
                    <a:pt x="73" y="102"/>
                  </a:cubicBezTo>
                  <a:cubicBezTo>
                    <a:pt x="73" y="92"/>
                    <a:pt x="72" y="86"/>
                    <a:pt x="71" y="81"/>
                  </a:cubicBezTo>
                  <a:cubicBezTo>
                    <a:pt x="68" y="72"/>
                    <a:pt x="60" y="67"/>
                    <a:pt x="50" y="67"/>
                  </a:cubicBezTo>
                  <a:cubicBezTo>
                    <a:pt x="39" y="67"/>
                    <a:pt x="32" y="72"/>
                    <a:pt x="29" y="81"/>
                  </a:cubicBezTo>
                  <a:cubicBezTo>
                    <a:pt x="28" y="86"/>
                    <a:pt x="27" y="92"/>
                    <a:pt x="27" y="102"/>
                  </a:cubicBezTo>
                  <a:cubicBezTo>
                    <a:pt x="27" y="112"/>
                    <a:pt x="28" y="118"/>
                    <a:pt x="29" y="123"/>
                  </a:cubicBezTo>
                  <a:cubicBezTo>
                    <a:pt x="32" y="132"/>
                    <a:pt x="39" y="137"/>
                    <a:pt x="50" y="137"/>
                  </a:cubicBezTo>
                  <a:cubicBezTo>
                    <a:pt x="60" y="137"/>
                    <a:pt x="68" y="132"/>
                    <a:pt x="71"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5" name="Freeform 71"/>
            <p:cNvSpPr>
              <a:spLocks/>
            </p:cNvSpPr>
            <p:nvPr userDrawn="1"/>
          </p:nvSpPr>
          <p:spPr bwMode="auto">
            <a:xfrm>
              <a:off x="6023913" y="1414463"/>
              <a:ext cx="328601" cy="283134"/>
            </a:xfrm>
            <a:custGeom>
              <a:avLst/>
              <a:gdLst>
                <a:gd name="T0" fmla="*/ 125 w 184"/>
                <a:gd name="T1" fmla="*/ 158 h 158"/>
                <a:gd name="T2" fmla="*/ 122 w 184"/>
                <a:gd name="T3" fmla="*/ 156 h 158"/>
                <a:gd name="T4" fmla="*/ 92 w 184"/>
                <a:gd name="T5" fmla="*/ 48 h 158"/>
                <a:gd name="T6" fmla="*/ 92 w 184"/>
                <a:gd name="T7" fmla="*/ 48 h 158"/>
                <a:gd name="T8" fmla="*/ 61 w 184"/>
                <a:gd name="T9" fmla="*/ 156 h 158"/>
                <a:gd name="T10" fmla="*/ 59 w 184"/>
                <a:gd name="T11" fmla="*/ 158 h 158"/>
                <a:gd name="T12" fmla="*/ 41 w 184"/>
                <a:gd name="T13" fmla="*/ 158 h 158"/>
                <a:gd name="T14" fmla="*/ 39 w 184"/>
                <a:gd name="T15" fmla="*/ 156 h 158"/>
                <a:gd name="T16" fmla="*/ 0 w 184"/>
                <a:gd name="T17" fmla="*/ 3 h 158"/>
                <a:gd name="T18" fmla="*/ 2 w 184"/>
                <a:gd name="T19" fmla="*/ 0 h 158"/>
                <a:gd name="T20" fmla="*/ 23 w 184"/>
                <a:gd name="T21" fmla="*/ 0 h 158"/>
                <a:gd name="T22" fmla="*/ 26 w 184"/>
                <a:gd name="T23" fmla="*/ 3 h 158"/>
                <a:gd name="T24" fmla="*/ 51 w 184"/>
                <a:gd name="T25" fmla="*/ 109 h 158"/>
                <a:gd name="T26" fmla="*/ 52 w 184"/>
                <a:gd name="T27" fmla="*/ 109 h 158"/>
                <a:gd name="T28" fmla="*/ 81 w 184"/>
                <a:gd name="T29" fmla="*/ 3 h 158"/>
                <a:gd name="T30" fmla="*/ 84 w 184"/>
                <a:gd name="T31" fmla="*/ 0 h 158"/>
                <a:gd name="T32" fmla="*/ 100 w 184"/>
                <a:gd name="T33" fmla="*/ 0 h 158"/>
                <a:gd name="T34" fmla="*/ 103 w 184"/>
                <a:gd name="T35" fmla="*/ 3 h 158"/>
                <a:gd name="T36" fmla="*/ 133 w 184"/>
                <a:gd name="T37" fmla="*/ 109 h 158"/>
                <a:gd name="T38" fmla="*/ 133 w 184"/>
                <a:gd name="T39" fmla="*/ 109 h 158"/>
                <a:gd name="T40" fmla="*/ 158 w 184"/>
                <a:gd name="T41" fmla="*/ 3 h 158"/>
                <a:gd name="T42" fmla="*/ 161 w 184"/>
                <a:gd name="T43" fmla="*/ 0 h 158"/>
                <a:gd name="T44" fmla="*/ 182 w 184"/>
                <a:gd name="T45" fmla="*/ 0 h 158"/>
                <a:gd name="T46" fmla="*/ 184 w 184"/>
                <a:gd name="T47" fmla="*/ 3 h 158"/>
                <a:gd name="T48" fmla="*/ 146 w 184"/>
                <a:gd name="T49" fmla="*/ 156 h 158"/>
                <a:gd name="T50" fmla="*/ 143 w 184"/>
                <a:gd name="T51" fmla="*/ 158 h 158"/>
                <a:gd name="T52" fmla="*/ 125 w 184"/>
                <a:gd name="T53"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4" h="158">
                  <a:moveTo>
                    <a:pt x="125" y="158"/>
                  </a:moveTo>
                  <a:cubicBezTo>
                    <a:pt x="124" y="158"/>
                    <a:pt x="123" y="157"/>
                    <a:pt x="122" y="156"/>
                  </a:cubicBezTo>
                  <a:cubicBezTo>
                    <a:pt x="92" y="48"/>
                    <a:pt x="92" y="48"/>
                    <a:pt x="92" y="48"/>
                  </a:cubicBezTo>
                  <a:cubicBezTo>
                    <a:pt x="92" y="48"/>
                    <a:pt x="92" y="48"/>
                    <a:pt x="92" y="48"/>
                  </a:cubicBezTo>
                  <a:cubicBezTo>
                    <a:pt x="61" y="156"/>
                    <a:pt x="61" y="156"/>
                    <a:pt x="61" y="156"/>
                  </a:cubicBezTo>
                  <a:cubicBezTo>
                    <a:pt x="61" y="157"/>
                    <a:pt x="60" y="158"/>
                    <a:pt x="59" y="158"/>
                  </a:cubicBezTo>
                  <a:cubicBezTo>
                    <a:pt x="41" y="158"/>
                    <a:pt x="41" y="158"/>
                    <a:pt x="41" y="158"/>
                  </a:cubicBezTo>
                  <a:cubicBezTo>
                    <a:pt x="40" y="158"/>
                    <a:pt x="39" y="157"/>
                    <a:pt x="39" y="156"/>
                  </a:cubicBezTo>
                  <a:cubicBezTo>
                    <a:pt x="0" y="3"/>
                    <a:pt x="0" y="3"/>
                    <a:pt x="0" y="3"/>
                  </a:cubicBezTo>
                  <a:cubicBezTo>
                    <a:pt x="0" y="1"/>
                    <a:pt x="0" y="0"/>
                    <a:pt x="2" y="0"/>
                  </a:cubicBezTo>
                  <a:cubicBezTo>
                    <a:pt x="23" y="0"/>
                    <a:pt x="23" y="0"/>
                    <a:pt x="23" y="0"/>
                  </a:cubicBezTo>
                  <a:cubicBezTo>
                    <a:pt x="25" y="0"/>
                    <a:pt x="26" y="1"/>
                    <a:pt x="26" y="3"/>
                  </a:cubicBezTo>
                  <a:cubicBezTo>
                    <a:pt x="51" y="109"/>
                    <a:pt x="51" y="109"/>
                    <a:pt x="51" y="109"/>
                  </a:cubicBezTo>
                  <a:cubicBezTo>
                    <a:pt x="52" y="109"/>
                    <a:pt x="52" y="109"/>
                    <a:pt x="52" y="109"/>
                  </a:cubicBezTo>
                  <a:cubicBezTo>
                    <a:pt x="81" y="3"/>
                    <a:pt x="81" y="3"/>
                    <a:pt x="81" y="3"/>
                  </a:cubicBezTo>
                  <a:cubicBezTo>
                    <a:pt x="82" y="1"/>
                    <a:pt x="83" y="0"/>
                    <a:pt x="84" y="0"/>
                  </a:cubicBezTo>
                  <a:cubicBezTo>
                    <a:pt x="100" y="0"/>
                    <a:pt x="100" y="0"/>
                    <a:pt x="100" y="0"/>
                  </a:cubicBezTo>
                  <a:cubicBezTo>
                    <a:pt x="102" y="0"/>
                    <a:pt x="102" y="1"/>
                    <a:pt x="103" y="3"/>
                  </a:cubicBezTo>
                  <a:cubicBezTo>
                    <a:pt x="133" y="109"/>
                    <a:pt x="133" y="109"/>
                    <a:pt x="133" y="109"/>
                  </a:cubicBezTo>
                  <a:cubicBezTo>
                    <a:pt x="133" y="109"/>
                    <a:pt x="133" y="109"/>
                    <a:pt x="133" y="109"/>
                  </a:cubicBezTo>
                  <a:cubicBezTo>
                    <a:pt x="158" y="3"/>
                    <a:pt x="158" y="3"/>
                    <a:pt x="158" y="3"/>
                  </a:cubicBezTo>
                  <a:cubicBezTo>
                    <a:pt x="158" y="1"/>
                    <a:pt x="159" y="0"/>
                    <a:pt x="161" y="0"/>
                  </a:cubicBezTo>
                  <a:cubicBezTo>
                    <a:pt x="182" y="0"/>
                    <a:pt x="182" y="0"/>
                    <a:pt x="182" y="0"/>
                  </a:cubicBezTo>
                  <a:cubicBezTo>
                    <a:pt x="184" y="0"/>
                    <a:pt x="184" y="1"/>
                    <a:pt x="184" y="3"/>
                  </a:cubicBezTo>
                  <a:cubicBezTo>
                    <a:pt x="146" y="156"/>
                    <a:pt x="146" y="156"/>
                    <a:pt x="146" y="156"/>
                  </a:cubicBezTo>
                  <a:cubicBezTo>
                    <a:pt x="145" y="157"/>
                    <a:pt x="144" y="158"/>
                    <a:pt x="143" y="158"/>
                  </a:cubicBezTo>
                  <a:lnTo>
                    <a:pt x="125"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6" name="Freeform 72"/>
            <p:cNvSpPr>
              <a:spLocks noEditPoints="1"/>
            </p:cNvSpPr>
            <p:nvPr userDrawn="1"/>
          </p:nvSpPr>
          <p:spPr bwMode="auto">
            <a:xfrm>
              <a:off x="6360781" y="1492997"/>
              <a:ext cx="175667" cy="208734"/>
            </a:xfrm>
            <a:custGeom>
              <a:avLst/>
              <a:gdLst>
                <a:gd name="T0" fmla="*/ 4 w 99"/>
                <a:gd name="T1" fmla="*/ 85 h 117"/>
                <a:gd name="T2" fmla="*/ 0 w 99"/>
                <a:gd name="T3" fmla="*/ 58 h 117"/>
                <a:gd name="T4" fmla="*/ 3 w 99"/>
                <a:gd name="T5" fmla="*/ 31 h 117"/>
                <a:gd name="T6" fmla="*/ 49 w 99"/>
                <a:gd name="T7" fmla="*/ 0 h 117"/>
                <a:gd name="T8" fmla="*/ 95 w 99"/>
                <a:gd name="T9" fmla="*/ 31 h 117"/>
                <a:gd name="T10" fmla="*/ 99 w 99"/>
                <a:gd name="T11" fmla="*/ 64 h 117"/>
                <a:gd name="T12" fmla="*/ 96 w 99"/>
                <a:gd name="T13" fmla="*/ 66 h 117"/>
                <a:gd name="T14" fmla="*/ 27 w 99"/>
                <a:gd name="T15" fmla="*/ 66 h 117"/>
                <a:gd name="T16" fmla="*/ 26 w 99"/>
                <a:gd name="T17" fmla="*/ 68 h 117"/>
                <a:gd name="T18" fmla="*/ 27 w 99"/>
                <a:gd name="T19" fmla="*/ 76 h 117"/>
                <a:gd name="T20" fmla="*/ 52 w 99"/>
                <a:gd name="T21" fmla="*/ 93 h 117"/>
                <a:gd name="T22" fmla="*/ 79 w 99"/>
                <a:gd name="T23" fmla="*/ 83 h 117"/>
                <a:gd name="T24" fmla="*/ 82 w 99"/>
                <a:gd name="T25" fmla="*/ 82 h 117"/>
                <a:gd name="T26" fmla="*/ 96 w 99"/>
                <a:gd name="T27" fmla="*/ 94 h 117"/>
                <a:gd name="T28" fmla="*/ 96 w 99"/>
                <a:gd name="T29" fmla="*/ 98 h 117"/>
                <a:gd name="T30" fmla="*/ 50 w 99"/>
                <a:gd name="T31" fmla="*/ 117 h 117"/>
                <a:gd name="T32" fmla="*/ 4 w 99"/>
                <a:gd name="T33" fmla="*/ 85 h 117"/>
                <a:gd name="T34" fmla="*/ 71 w 99"/>
                <a:gd name="T35" fmla="*/ 36 h 117"/>
                <a:gd name="T36" fmla="*/ 49 w 99"/>
                <a:gd name="T37" fmla="*/ 22 h 117"/>
                <a:gd name="T38" fmla="*/ 27 w 99"/>
                <a:gd name="T39" fmla="*/ 36 h 117"/>
                <a:gd name="T40" fmla="*/ 26 w 99"/>
                <a:gd name="T41" fmla="*/ 46 h 117"/>
                <a:gd name="T42" fmla="*/ 27 w 99"/>
                <a:gd name="T43" fmla="*/ 47 h 117"/>
                <a:gd name="T44" fmla="*/ 71 w 99"/>
                <a:gd name="T45" fmla="*/ 47 h 117"/>
                <a:gd name="T46" fmla="*/ 72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9" y="46"/>
                    <a:pt x="99" y="64"/>
                  </a:cubicBezTo>
                  <a:cubicBezTo>
                    <a:pt x="99" y="66"/>
                    <a:pt x="98" y="66"/>
                    <a:pt x="96" y="66"/>
                  </a:cubicBezTo>
                  <a:cubicBezTo>
                    <a:pt x="27" y="66"/>
                    <a:pt x="27" y="66"/>
                    <a:pt x="27" y="66"/>
                  </a:cubicBezTo>
                  <a:cubicBezTo>
                    <a:pt x="26" y="66"/>
                    <a:pt x="26" y="67"/>
                    <a:pt x="26" y="68"/>
                  </a:cubicBezTo>
                  <a:cubicBezTo>
                    <a:pt x="26" y="71"/>
                    <a:pt x="27"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7" y="109"/>
                    <a:pt x="71" y="117"/>
                    <a:pt x="50" y="117"/>
                  </a:cubicBezTo>
                  <a:cubicBezTo>
                    <a:pt x="27"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7" name="Freeform 73"/>
            <p:cNvSpPr>
              <a:spLocks/>
            </p:cNvSpPr>
            <p:nvPr userDrawn="1"/>
          </p:nvSpPr>
          <p:spPr bwMode="auto">
            <a:xfrm>
              <a:off x="6573648" y="1414463"/>
              <a:ext cx="76467" cy="285201"/>
            </a:xfrm>
            <a:custGeom>
              <a:avLst/>
              <a:gdLst>
                <a:gd name="T0" fmla="*/ 31 w 43"/>
                <a:gd name="T1" fmla="*/ 159 h 159"/>
                <a:gd name="T2" fmla="*/ 0 w 43"/>
                <a:gd name="T3" fmla="*/ 127 h 159"/>
                <a:gd name="T4" fmla="*/ 0 w 43"/>
                <a:gd name="T5" fmla="*/ 3 h 159"/>
                <a:gd name="T6" fmla="*/ 3 w 43"/>
                <a:gd name="T7" fmla="*/ 0 h 159"/>
                <a:gd name="T8" fmla="*/ 24 w 43"/>
                <a:gd name="T9" fmla="*/ 0 h 159"/>
                <a:gd name="T10" fmla="*/ 26 w 43"/>
                <a:gd name="T11" fmla="*/ 3 h 159"/>
                <a:gd name="T12" fmla="*/ 26 w 43"/>
                <a:gd name="T13" fmla="*/ 126 h 159"/>
                <a:gd name="T14" fmla="*/ 36 w 43"/>
                <a:gd name="T15" fmla="*/ 136 h 159"/>
                <a:gd name="T16" fmla="*/ 41 w 43"/>
                <a:gd name="T17" fmla="*/ 136 h 159"/>
                <a:gd name="T18" fmla="*/ 43 w 43"/>
                <a:gd name="T19" fmla="*/ 139 h 159"/>
                <a:gd name="T20" fmla="*/ 43 w 43"/>
                <a:gd name="T21" fmla="*/ 157 h 159"/>
                <a:gd name="T22" fmla="*/ 41 w 43"/>
                <a:gd name="T23" fmla="*/ 159 h 159"/>
                <a:gd name="T24" fmla="*/ 31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1" y="159"/>
                  </a:moveTo>
                  <a:cubicBezTo>
                    <a:pt x="9" y="159"/>
                    <a:pt x="0" y="149"/>
                    <a:pt x="0" y="127"/>
                  </a:cubicBezTo>
                  <a:cubicBezTo>
                    <a:pt x="0" y="3"/>
                    <a:pt x="0" y="3"/>
                    <a:pt x="0" y="3"/>
                  </a:cubicBezTo>
                  <a:cubicBezTo>
                    <a:pt x="0" y="1"/>
                    <a:pt x="1" y="0"/>
                    <a:pt x="3" y="0"/>
                  </a:cubicBezTo>
                  <a:cubicBezTo>
                    <a:pt x="24" y="0"/>
                    <a:pt x="24" y="0"/>
                    <a:pt x="24" y="0"/>
                  </a:cubicBezTo>
                  <a:cubicBezTo>
                    <a:pt x="25" y="0"/>
                    <a:pt x="26" y="1"/>
                    <a:pt x="26" y="3"/>
                  </a:cubicBezTo>
                  <a:cubicBezTo>
                    <a:pt x="26" y="126"/>
                    <a:pt x="26" y="126"/>
                    <a:pt x="26" y="126"/>
                  </a:cubicBezTo>
                  <a:cubicBezTo>
                    <a:pt x="26" y="134"/>
                    <a:pt x="29" y="136"/>
                    <a:pt x="36"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1"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8" name="Freeform 74"/>
            <p:cNvSpPr>
              <a:spLocks/>
            </p:cNvSpPr>
            <p:nvPr userDrawn="1"/>
          </p:nvSpPr>
          <p:spPr bwMode="auto">
            <a:xfrm>
              <a:off x="6668715"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4"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9" name="Freeform 75"/>
            <p:cNvSpPr>
              <a:spLocks noEditPoints="1"/>
            </p:cNvSpPr>
            <p:nvPr userDrawn="1"/>
          </p:nvSpPr>
          <p:spPr bwMode="auto">
            <a:xfrm>
              <a:off x="679891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0" name="Freeform 76"/>
            <p:cNvSpPr>
              <a:spLocks/>
            </p:cNvSpPr>
            <p:nvPr userDrawn="1"/>
          </p:nvSpPr>
          <p:spPr bwMode="auto">
            <a:xfrm>
              <a:off x="7011783" y="1492997"/>
              <a:ext cx="142600" cy="204601"/>
            </a:xfrm>
            <a:custGeom>
              <a:avLst/>
              <a:gdLst>
                <a:gd name="T0" fmla="*/ 2 w 80"/>
                <a:gd name="T1" fmla="*/ 114 h 114"/>
                <a:gd name="T2" fmla="*/ 0 w 80"/>
                <a:gd name="T3" fmla="*/ 112 h 114"/>
                <a:gd name="T4" fmla="*/ 0 w 80"/>
                <a:gd name="T5" fmla="*/ 5 h 114"/>
                <a:gd name="T6" fmla="*/ 2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3 w 80"/>
                <a:gd name="T25" fmla="*/ 28 h 114"/>
                <a:gd name="T26" fmla="*/ 47 w 80"/>
                <a:gd name="T27" fmla="*/ 23 h 114"/>
                <a:gd name="T28" fmla="*/ 26 w 80"/>
                <a:gd name="T29" fmla="*/ 51 h 114"/>
                <a:gd name="T30" fmla="*/ 26 w 80"/>
                <a:gd name="T31" fmla="*/ 112 h 114"/>
                <a:gd name="T32" fmla="*/ 24 w 80"/>
                <a:gd name="T33" fmla="*/ 114 h 114"/>
                <a:gd name="T34" fmla="*/ 2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2" y="114"/>
                  </a:move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3" y="28"/>
                  </a:cubicBezTo>
                  <a:cubicBezTo>
                    <a:pt x="58" y="25"/>
                    <a:pt x="53" y="23"/>
                    <a:pt x="47" y="23"/>
                  </a:cubicBezTo>
                  <a:cubicBezTo>
                    <a:pt x="32" y="23"/>
                    <a:pt x="26" y="33"/>
                    <a:pt x="26" y="51"/>
                  </a:cubicBezTo>
                  <a:cubicBezTo>
                    <a:pt x="26" y="112"/>
                    <a:pt x="26" y="112"/>
                    <a:pt x="26" y="112"/>
                  </a:cubicBezTo>
                  <a:cubicBezTo>
                    <a:pt x="26" y="113"/>
                    <a:pt x="25" y="114"/>
                    <a:pt x="24" y="114"/>
                  </a:cubicBezTo>
                  <a:lnTo>
                    <a:pt x="2"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1" name="Freeform 77"/>
            <p:cNvSpPr>
              <a:spLocks noEditPoints="1"/>
            </p:cNvSpPr>
            <p:nvPr userDrawn="1"/>
          </p:nvSpPr>
          <p:spPr bwMode="auto">
            <a:xfrm>
              <a:off x="7166783" y="1492997"/>
              <a:ext cx="175667" cy="208734"/>
            </a:xfrm>
            <a:custGeom>
              <a:avLst/>
              <a:gdLst>
                <a:gd name="T0" fmla="*/ 4 w 98"/>
                <a:gd name="T1" fmla="*/ 85 h 117"/>
                <a:gd name="T2" fmla="*/ 0 w 98"/>
                <a:gd name="T3" fmla="*/ 58 h 117"/>
                <a:gd name="T4" fmla="*/ 3 w 98"/>
                <a:gd name="T5" fmla="*/ 31 h 117"/>
                <a:gd name="T6" fmla="*/ 49 w 98"/>
                <a:gd name="T7" fmla="*/ 0 h 117"/>
                <a:gd name="T8" fmla="*/ 95 w 98"/>
                <a:gd name="T9" fmla="*/ 31 h 117"/>
                <a:gd name="T10" fmla="*/ 98 w 98"/>
                <a:gd name="T11" fmla="*/ 64 h 117"/>
                <a:gd name="T12" fmla="*/ 96 w 98"/>
                <a:gd name="T13" fmla="*/ 66 h 117"/>
                <a:gd name="T14" fmla="*/ 27 w 98"/>
                <a:gd name="T15" fmla="*/ 66 h 117"/>
                <a:gd name="T16" fmla="*/ 26 w 98"/>
                <a:gd name="T17" fmla="*/ 68 h 117"/>
                <a:gd name="T18" fmla="*/ 27 w 98"/>
                <a:gd name="T19" fmla="*/ 76 h 117"/>
                <a:gd name="T20" fmla="*/ 52 w 98"/>
                <a:gd name="T21" fmla="*/ 93 h 117"/>
                <a:gd name="T22" fmla="*/ 79 w 98"/>
                <a:gd name="T23" fmla="*/ 83 h 117"/>
                <a:gd name="T24" fmla="*/ 82 w 98"/>
                <a:gd name="T25" fmla="*/ 82 h 117"/>
                <a:gd name="T26" fmla="*/ 96 w 98"/>
                <a:gd name="T27" fmla="*/ 94 h 117"/>
                <a:gd name="T28" fmla="*/ 96 w 98"/>
                <a:gd name="T29" fmla="*/ 98 h 117"/>
                <a:gd name="T30" fmla="*/ 50 w 98"/>
                <a:gd name="T31" fmla="*/ 117 h 117"/>
                <a:gd name="T32" fmla="*/ 4 w 98"/>
                <a:gd name="T33" fmla="*/ 85 h 117"/>
                <a:gd name="T34" fmla="*/ 71 w 98"/>
                <a:gd name="T35" fmla="*/ 36 h 117"/>
                <a:gd name="T36" fmla="*/ 49 w 98"/>
                <a:gd name="T37" fmla="*/ 22 h 117"/>
                <a:gd name="T38" fmla="*/ 27 w 98"/>
                <a:gd name="T39" fmla="*/ 36 h 117"/>
                <a:gd name="T40" fmla="*/ 26 w 98"/>
                <a:gd name="T41" fmla="*/ 46 h 117"/>
                <a:gd name="T42" fmla="*/ 27 w 98"/>
                <a:gd name="T43" fmla="*/ 47 h 117"/>
                <a:gd name="T44" fmla="*/ 71 w 98"/>
                <a:gd name="T45" fmla="*/ 47 h 117"/>
                <a:gd name="T46" fmla="*/ 72 w 98"/>
                <a:gd name="T47" fmla="*/ 46 h 117"/>
                <a:gd name="T48" fmla="*/ 71 w 98"/>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8" y="46"/>
                    <a:pt x="98" y="64"/>
                  </a:cubicBezTo>
                  <a:cubicBezTo>
                    <a:pt x="98" y="66"/>
                    <a:pt x="98" y="66"/>
                    <a:pt x="96" y="66"/>
                  </a:cubicBezTo>
                  <a:cubicBezTo>
                    <a:pt x="27" y="66"/>
                    <a:pt x="27" y="66"/>
                    <a:pt x="27" y="66"/>
                  </a:cubicBezTo>
                  <a:cubicBezTo>
                    <a:pt x="26" y="66"/>
                    <a:pt x="26" y="67"/>
                    <a:pt x="26" y="68"/>
                  </a:cubicBezTo>
                  <a:cubicBezTo>
                    <a:pt x="26" y="71"/>
                    <a:pt x="26"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6" y="109"/>
                    <a:pt x="71" y="117"/>
                    <a:pt x="50" y="117"/>
                  </a:cubicBezTo>
                  <a:cubicBezTo>
                    <a:pt x="26"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2" name="Freeform 78"/>
            <p:cNvSpPr>
              <a:spLocks noEditPoints="1"/>
            </p:cNvSpPr>
            <p:nvPr userDrawn="1"/>
          </p:nvSpPr>
          <p:spPr bwMode="auto">
            <a:xfrm>
              <a:off x="7439584" y="1492997"/>
              <a:ext cx="177734" cy="208734"/>
            </a:xfrm>
            <a:custGeom>
              <a:avLst/>
              <a:gdLst>
                <a:gd name="T0" fmla="*/ 3 w 99"/>
                <a:gd name="T1" fmla="*/ 86 h 117"/>
                <a:gd name="T2" fmla="*/ 0 w 99"/>
                <a:gd name="T3" fmla="*/ 58 h 117"/>
                <a:gd name="T4" fmla="*/ 3 w 99"/>
                <a:gd name="T5" fmla="*/ 31 h 117"/>
                <a:gd name="T6" fmla="*/ 49 w 99"/>
                <a:gd name="T7" fmla="*/ 0 h 117"/>
                <a:gd name="T8" fmla="*/ 95 w 99"/>
                <a:gd name="T9" fmla="*/ 31 h 117"/>
                <a:gd name="T10" fmla="*/ 99 w 99"/>
                <a:gd name="T11" fmla="*/ 58 h 117"/>
                <a:gd name="T12" fmla="*/ 95 w 99"/>
                <a:gd name="T13" fmla="*/ 86 h 117"/>
                <a:gd name="T14" fmla="*/ 49 w 99"/>
                <a:gd name="T15" fmla="*/ 117 h 117"/>
                <a:gd name="T16" fmla="*/ 3 w 99"/>
                <a:gd name="T17" fmla="*/ 86 h 117"/>
                <a:gd name="T18" fmla="*/ 70 w 99"/>
                <a:gd name="T19" fmla="*/ 79 h 117"/>
                <a:gd name="T20" fmla="*/ 73 w 99"/>
                <a:gd name="T21" fmla="*/ 58 h 117"/>
                <a:gd name="T22" fmla="*/ 70 w 99"/>
                <a:gd name="T23" fmla="*/ 38 h 117"/>
                <a:gd name="T24" fmla="*/ 49 w 99"/>
                <a:gd name="T25" fmla="*/ 23 h 117"/>
                <a:gd name="T26" fmla="*/ 28 w 99"/>
                <a:gd name="T27" fmla="*/ 38 h 117"/>
                <a:gd name="T28" fmla="*/ 26 w 99"/>
                <a:gd name="T29" fmla="*/ 58 h 117"/>
                <a:gd name="T30" fmla="*/ 28 w 99"/>
                <a:gd name="T31" fmla="*/ 79 h 117"/>
                <a:gd name="T32" fmla="*/ 49 w 99"/>
                <a:gd name="T33" fmla="*/ 93 h 117"/>
                <a:gd name="T34" fmla="*/ 70 w 99"/>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17">
                  <a:moveTo>
                    <a:pt x="3" y="86"/>
                  </a:moveTo>
                  <a:cubicBezTo>
                    <a:pt x="1" y="78"/>
                    <a:pt x="0" y="70"/>
                    <a:pt x="0" y="58"/>
                  </a:cubicBezTo>
                  <a:cubicBezTo>
                    <a:pt x="0" y="46"/>
                    <a:pt x="1" y="38"/>
                    <a:pt x="3" y="31"/>
                  </a:cubicBezTo>
                  <a:cubicBezTo>
                    <a:pt x="10" y="11"/>
                    <a:pt x="27" y="0"/>
                    <a:pt x="49" y="0"/>
                  </a:cubicBezTo>
                  <a:cubicBezTo>
                    <a:pt x="72" y="0"/>
                    <a:pt x="89" y="11"/>
                    <a:pt x="95" y="31"/>
                  </a:cubicBezTo>
                  <a:cubicBezTo>
                    <a:pt x="98" y="38"/>
                    <a:pt x="99" y="46"/>
                    <a:pt x="99" y="58"/>
                  </a:cubicBezTo>
                  <a:cubicBezTo>
                    <a:pt x="99" y="70"/>
                    <a:pt x="98" y="78"/>
                    <a:pt x="95" y="86"/>
                  </a:cubicBezTo>
                  <a:cubicBezTo>
                    <a:pt x="89" y="105"/>
                    <a:pt x="72" y="117"/>
                    <a:pt x="49" y="117"/>
                  </a:cubicBezTo>
                  <a:cubicBezTo>
                    <a:pt x="27" y="117"/>
                    <a:pt x="10" y="105"/>
                    <a:pt x="3" y="86"/>
                  </a:cubicBezTo>
                  <a:close/>
                  <a:moveTo>
                    <a:pt x="70" y="79"/>
                  </a:moveTo>
                  <a:cubicBezTo>
                    <a:pt x="72" y="73"/>
                    <a:pt x="73" y="68"/>
                    <a:pt x="73" y="58"/>
                  </a:cubicBezTo>
                  <a:cubicBezTo>
                    <a:pt x="73" y="49"/>
                    <a:pt x="72" y="44"/>
                    <a:pt x="70" y="38"/>
                  </a:cubicBezTo>
                  <a:cubicBezTo>
                    <a:pt x="67" y="28"/>
                    <a:pt x="60" y="23"/>
                    <a:pt x="49" y="23"/>
                  </a:cubicBezTo>
                  <a:cubicBezTo>
                    <a:pt x="39" y="23"/>
                    <a:pt x="32" y="28"/>
                    <a:pt x="28" y="38"/>
                  </a:cubicBezTo>
                  <a:cubicBezTo>
                    <a:pt x="27" y="44"/>
                    <a:pt x="26" y="49"/>
                    <a:pt x="26" y="58"/>
                  </a:cubicBezTo>
                  <a:cubicBezTo>
                    <a:pt x="26" y="68"/>
                    <a:pt x="27" y="73"/>
                    <a:pt x="28" y="79"/>
                  </a:cubicBezTo>
                  <a:cubicBezTo>
                    <a:pt x="32" y="88"/>
                    <a:pt x="39"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3" name="Freeform 79"/>
            <p:cNvSpPr>
              <a:spLocks/>
            </p:cNvSpPr>
            <p:nvPr userDrawn="1"/>
          </p:nvSpPr>
          <p:spPr bwMode="auto">
            <a:xfrm>
              <a:off x="7642118"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3"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4" name="Freeform 80"/>
            <p:cNvSpPr>
              <a:spLocks/>
            </p:cNvSpPr>
            <p:nvPr userDrawn="1"/>
          </p:nvSpPr>
          <p:spPr bwMode="auto">
            <a:xfrm>
              <a:off x="7826052" y="1414463"/>
              <a:ext cx="171534" cy="287267"/>
            </a:xfrm>
            <a:custGeom>
              <a:avLst/>
              <a:gdLst>
                <a:gd name="T0" fmla="*/ 1 w 96"/>
                <a:gd name="T1" fmla="*/ 138 h 161"/>
                <a:gd name="T2" fmla="*/ 18 w 96"/>
                <a:gd name="T3" fmla="*/ 126 h 161"/>
                <a:gd name="T4" fmla="*/ 21 w 96"/>
                <a:gd name="T5" fmla="*/ 126 h 161"/>
                <a:gd name="T6" fmla="*/ 42 w 96"/>
                <a:gd name="T7" fmla="*/ 136 h 161"/>
                <a:gd name="T8" fmla="*/ 68 w 96"/>
                <a:gd name="T9" fmla="*/ 105 h 161"/>
                <a:gd name="T10" fmla="*/ 68 w 96"/>
                <a:gd name="T11" fmla="*/ 3 h 161"/>
                <a:gd name="T12" fmla="*/ 71 w 96"/>
                <a:gd name="T13" fmla="*/ 0 h 161"/>
                <a:gd name="T14" fmla="*/ 93 w 96"/>
                <a:gd name="T15" fmla="*/ 0 h 161"/>
                <a:gd name="T16" fmla="*/ 96 w 96"/>
                <a:gd name="T17" fmla="*/ 3 h 161"/>
                <a:gd name="T18" fmla="*/ 96 w 96"/>
                <a:gd name="T19" fmla="*/ 105 h 161"/>
                <a:gd name="T20" fmla="*/ 41 w 96"/>
                <a:gd name="T21" fmla="*/ 161 h 161"/>
                <a:gd name="T22" fmla="*/ 0 w 96"/>
                <a:gd name="T23" fmla="*/ 142 h 161"/>
                <a:gd name="T24" fmla="*/ 1 w 96"/>
                <a:gd name="T25" fmla="*/ 1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61">
                  <a:moveTo>
                    <a:pt x="1" y="138"/>
                  </a:moveTo>
                  <a:cubicBezTo>
                    <a:pt x="18" y="126"/>
                    <a:pt x="18" y="126"/>
                    <a:pt x="18" y="126"/>
                  </a:cubicBezTo>
                  <a:cubicBezTo>
                    <a:pt x="19" y="125"/>
                    <a:pt x="20" y="125"/>
                    <a:pt x="21" y="126"/>
                  </a:cubicBezTo>
                  <a:cubicBezTo>
                    <a:pt x="25" y="131"/>
                    <a:pt x="33" y="136"/>
                    <a:pt x="42" y="136"/>
                  </a:cubicBezTo>
                  <a:cubicBezTo>
                    <a:pt x="59" y="136"/>
                    <a:pt x="68" y="126"/>
                    <a:pt x="68" y="105"/>
                  </a:cubicBezTo>
                  <a:cubicBezTo>
                    <a:pt x="68" y="3"/>
                    <a:pt x="68" y="3"/>
                    <a:pt x="68" y="3"/>
                  </a:cubicBezTo>
                  <a:cubicBezTo>
                    <a:pt x="68" y="1"/>
                    <a:pt x="69" y="0"/>
                    <a:pt x="71" y="0"/>
                  </a:cubicBezTo>
                  <a:cubicBezTo>
                    <a:pt x="93" y="0"/>
                    <a:pt x="93" y="0"/>
                    <a:pt x="93" y="0"/>
                  </a:cubicBezTo>
                  <a:cubicBezTo>
                    <a:pt x="95" y="0"/>
                    <a:pt x="96" y="1"/>
                    <a:pt x="96" y="3"/>
                  </a:cubicBezTo>
                  <a:cubicBezTo>
                    <a:pt x="96" y="105"/>
                    <a:pt x="96" y="105"/>
                    <a:pt x="96" y="105"/>
                  </a:cubicBezTo>
                  <a:cubicBezTo>
                    <a:pt x="96" y="141"/>
                    <a:pt x="75" y="161"/>
                    <a:pt x="41" y="161"/>
                  </a:cubicBezTo>
                  <a:cubicBezTo>
                    <a:pt x="23" y="161"/>
                    <a:pt x="7" y="152"/>
                    <a:pt x="0" y="142"/>
                  </a:cubicBezTo>
                  <a:cubicBezTo>
                    <a:pt x="0" y="140"/>
                    <a:pt x="0" y="139"/>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5" name="Freeform 81"/>
            <p:cNvSpPr>
              <a:spLocks noEditPoints="1"/>
            </p:cNvSpPr>
            <p:nvPr userDrawn="1"/>
          </p:nvSpPr>
          <p:spPr bwMode="auto">
            <a:xfrm>
              <a:off x="8034786"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8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8" y="66"/>
                    <a:pt x="48" y="66"/>
                    <a:pt x="48"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6" name="Freeform 82"/>
            <p:cNvSpPr>
              <a:spLocks noEditPoints="1"/>
            </p:cNvSpPr>
            <p:nvPr userDrawn="1"/>
          </p:nvSpPr>
          <p:spPr bwMode="auto">
            <a:xfrm>
              <a:off x="8249720" y="1492997"/>
              <a:ext cx="173600" cy="279001"/>
            </a:xfrm>
            <a:custGeom>
              <a:avLst/>
              <a:gdLst>
                <a:gd name="T0" fmla="*/ 2 w 98"/>
                <a:gd name="T1" fmla="*/ 156 h 156"/>
                <a:gd name="T2" fmla="*/ 0 w 98"/>
                <a:gd name="T3" fmla="*/ 153 h 156"/>
                <a:gd name="T4" fmla="*/ 0 w 98"/>
                <a:gd name="T5" fmla="*/ 5 h 156"/>
                <a:gd name="T6" fmla="*/ 2 w 98"/>
                <a:gd name="T7" fmla="*/ 2 h 156"/>
                <a:gd name="T8" fmla="*/ 24 w 98"/>
                <a:gd name="T9" fmla="*/ 2 h 156"/>
                <a:gd name="T10" fmla="*/ 26 w 98"/>
                <a:gd name="T11" fmla="*/ 5 h 156"/>
                <a:gd name="T12" fmla="*/ 26 w 98"/>
                <a:gd name="T13" fmla="*/ 13 h 156"/>
                <a:gd name="T14" fmla="*/ 26 w 98"/>
                <a:gd name="T15" fmla="*/ 13 h 156"/>
                <a:gd name="T16" fmla="*/ 56 w 98"/>
                <a:gd name="T17" fmla="*/ 0 h 156"/>
                <a:gd name="T18" fmla="*/ 94 w 98"/>
                <a:gd name="T19" fmla="*/ 27 h 156"/>
                <a:gd name="T20" fmla="*/ 98 w 98"/>
                <a:gd name="T21" fmla="*/ 58 h 156"/>
                <a:gd name="T22" fmla="*/ 94 w 98"/>
                <a:gd name="T23" fmla="*/ 90 h 156"/>
                <a:gd name="T24" fmla="*/ 56 w 98"/>
                <a:gd name="T25" fmla="*/ 117 h 156"/>
                <a:gd name="T26" fmla="*/ 26 w 98"/>
                <a:gd name="T27" fmla="*/ 103 h 156"/>
                <a:gd name="T28" fmla="*/ 26 w 98"/>
                <a:gd name="T29" fmla="*/ 103 h 156"/>
                <a:gd name="T30" fmla="*/ 26 w 98"/>
                <a:gd name="T31" fmla="*/ 153 h 156"/>
                <a:gd name="T32" fmla="*/ 24 w 98"/>
                <a:gd name="T33" fmla="*/ 156 h 156"/>
                <a:gd name="T34" fmla="*/ 2 w 98"/>
                <a:gd name="T35" fmla="*/ 156 h 156"/>
                <a:gd name="T36" fmla="*/ 70 w 98"/>
                <a:gd name="T37" fmla="*/ 79 h 156"/>
                <a:gd name="T38" fmla="*/ 72 w 98"/>
                <a:gd name="T39" fmla="*/ 58 h 156"/>
                <a:gd name="T40" fmla="*/ 70 w 98"/>
                <a:gd name="T41" fmla="*/ 37 h 156"/>
                <a:gd name="T42" fmla="*/ 49 w 98"/>
                <a:gd name="T43" fmla="*/ 23 h 156"/>
                <a:gd name="T44" fmla="*/ 28 w 98"/>
                <a:gd name="T45" fmla="*/ 37 h 156"/>
                <a:gd name="T46" fmla="*/ 26 w 98"/>
                <a:gd name="T47" fmla="*/ 58 h 156"/>
                <a:gd name="T48" fmla="*/ 28 w 98"/>
                <a:gd name="T49" fmla="*/ 79 h 156"/>
                <a:gd name="T50" fmla="*/ 49 w 98"/>
                <a:gd name="T51" fmla="*/ 93 h 156"/>
                <a:gd name="T52" fmla="*/ 70 w 98"/>
                <a:gd name="T53" fmla="*/ 7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56">
                  <a:moveTo>
                    <a:pt x="2" y="156"/>
                  </a:moveTo>
                  <a:cubicBezTo>
                    <a:pt x="1" y="156"/>
                    <a:pt x="0" y="155"/>
                    <a:pt x="0" y="153"/>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5"/>
                    <a:pt x="41" y="0"/>
                    <a:pt x="56" y="0"/>
                  </a:cubicBezTo>
                  <a:cubicBezTo>
                    <a:pt x="75" y="0"/>
                    <a:pt x="89" y="9"/>
                    <a:pt x="94" y="27"/>
                  </a:cubicBezTo>
                  <a:cubicBezTo>
                    <a:pt x="97" y="35"/>
                    <a:pt x="98" y="43"/>
                    <a:pt x="98" y="58"/>
                  </a:cubicBezTo>
                  <a:cubicBezTo>
                    <a:pt x="98" y="73"/>
                    <a:pt x="97" y="81"/>
                    <a:pt x="94" y="90"/>
                  </a:cubicBezTo>
                  <a:cubicBezTo>
                    <a:pt x="89" y="107"/>
                    <a:pt x="75" y="117"/>
                    <a:pt x="56" y="117"/>
                  </a:cubicBezTo>
                  <a:cubicBezTo>
                    <a:pt x="41" y="117"/>
                    <a:pt x="31" y="111"/>
                    <a:pt x="26" y="103"/>
                  </a:cubicBezTo>
                  <a:cubicBezTo>
                    <a:pt x="26" y="103"/>
                    <a:pt x="26" y="103"/>
                    <a:pt x="26" y="103"/>
                  </a:cubicBezTo>
                  <a:cubicBezTo>
                    <a:pt x="26" y="153"/>
                    <a:pt x="26" y="153"/>
                    <a:pt x="26" y="153"/>
                  </a:cubicBezTo>
                  <a:cubicBezTo>
                    <a:pt x="26" y="155"/>
                    <a:pt x="25" y="156"/>
                    <a:pt x="24" y="156"/>
                  </a:cubicBezTo>
                  <a:lnTo>
                    <a:pt x="2" y="156"/>
                  </a:lnTo>
                  <a:close/>
                  <a:moveTo>
                    <a:pt x="70" y="79"/>
                  </a:moveTo>
                  <a:cubicBezTo>
                    <a:pt x="71" y="74"/>
                    <a:pt x="72" y="68"/>
                    <a:pt x="72" y="58"/>
                  </a:cubicBezTo>
                  <a:cubicBezTo>
                    <a:pt x="72" y="48"/>
                    <a:pt x="71" y="42"/>
                    <a:pt x="70" y="37"/>
                  </a:cubicBezTo>
                  <a:cubicBezTo>
                    <a:pt x="67" y="28"/>
                    <a:pt x="60" y="23"/>
                    <a:pt x="49" y="23"/>
                  </a:cubicBezTo>
                  <a:cubicBezTo>
                    <a:pt x="38" y="23"/>
                    <a:pt x="31" y="28"/>
                    <a:pt x="28" y="37"/>
                  </a:cubicBezTo>
                  <a:cubicBezTo>
                    <a:pt x="27" y="42"/>
                    <a:pt x="26" y="48"/>
                    <a:pt x="26" y="58"/>
                  </a:cubicBezTo>
                  <a:cubicBezTo>
                    <a:pt x="26" y="68"/>
                    <a:pt x="27" y="74"/>
                    <a:pt x="28" y="79"/>
                  </a:cubicBezTo>
                  <a:cubicBezTo>
                    <a:pt x="31" y="88"/>
                    <a:pt x="38"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7" name="Freeform 83"/>
            <p:cNvSpPr>
              <a:spLocks noEditPoints="1"/>
            </p:cNvSpPr>
            <p:nvPr userDrawn="1"/>
          </p:nvSpPr>
          <p:spPr bwMode="auto">
            <a:xfrm>
              <a:off x="8456387" y="1492997"/>
              <a:ext cx="165334" cy="208734"/>
            </a:xfrm>
            <a:custGeom>
              <a:avLst/>
              <a:gdLst>
                <a:gd name="T0" fmla="*/ 72 w 93"/>
                <a:gd name="T1" fmla="*/ 114 h 117"/>
                <a:gd name="T2" fmla="*/ 69 w 93"/>
                <a:gd name="T3" fmla="*/ 112 h 117"/>
                <a:gd name="T4" fmla="*/ 69 w 93"/>
                <a:gd name="T5" fmla="*/ 104 h 117"/>
                <a:gd name="T6" fmla="*/ 69 w 93"/>
                <a:gd name="T7" fmla="*/ 104 h 117"/>
                <a:gd name="T8" fmla="*/ 38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9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2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2" y="114"/>
                  </a:moveTo>
                  <a:cubicBezTo>
                    <a:pt x="70" y="114"/>
                    <a:pt x="69" y="113"/>
                    <a:pt x="69" y="112"/>
                  </a:cubicBezTo>
                  <a:cubicBezTo>
                    <a:pt x="69" y="104"/>
                    <a:pt x="69" y="104"/>
                    <a:pt x="69" y="104"/>
                  </a:cubicBezTo>
                  <a:cubicBezTo>
                    <a:pt x="69" y="104"/>
                    <a:pt x="69" y="104"/>
                    <a:pt x="69" y="104"/>
                  </a:cubicBezTo>
                  <a:cubicBezTo>
                    <a:pt x="64" y="111"/>
                    <a:pt x="53" y="117"/>
                    <a:pt x="38"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9"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2"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8" name="Freeform 84"/>
            <p:cNvSpPr>
              <a:spLocks/>
            </p:cNvSpPr>
            <p:nvPr userDrawn="1"/>
          </p:nvSpPr>
          <p:spPr bwMode="auto">
            <a:xfrm>
              <a:off x="8669254" y="1492997"/>
              <a:ext cx="169467"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7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2"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7" y="13"/>
                    <a:pt x="27" y="13"/>
                    <a:pt x="27"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grpSp>
      <p:pic>
        <p:nvPicPr>
          <p:cNvPr id="2" name="図 1"/>
          <p:cNvPicPr>
            <a:picLocks noChangeAspect="1"/>
          </p:cNvPicPr>
          <p:nvPr userDrawn="1"/>
        </p:nvPicPr>
        <p:blipFill>
          <a:blip r:embed="rId2"/>
          <a:stretch>
            <a:fillRect/>
          </a:stretch>
        </p:blipFill>
        <p:spPr>
          <a:xfrm>
            <a:off x="5477173" y="317901"/>
            <a:ext cx="4017612" cy="585267"/>
          </a:xfrm>
          <a:prstGeom prst="rect">
            <a:avLst/>
          </a:prstGeom>
        </p:spPr>
      </p:pic>
    </p:spTree>
    <p:extLst>
      <p:ext uri="{BB962C8B-B14F-4D97-AF65-F5344CB8AC3E}">
        <p14:creationId xmlns:p14="http://schemas.microsoft.com/office/powerpoint/2010/main" val="561829426"/>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表紙2">
    <p:spTree>
      <p:nvGrpSpPr>
        <p:cNvPr id="1" name=""/>
        <p:cNvGrpSpPr/>
        <p:nvPr/>
      </p:nvGrpSpPr>
      <p:grpSpPr>
        <a:xfrm>
          <a:off x="0" y="0"/>
          <a:ext cx="0" cy="0"/>
          <a:chOff x="0" y="0"/>
          <a:chExt cx="0" cy="0"/>
        </a:xfrm>
      </p:grpSpPr>
      <p:sp>
        <p:nvSpPr>
          <p:cNvPr id="170" name="テキスト プレースホルダー 6">
            <a:extLst>
              <a:ext uri="{FF2B5EF4-FFF2-40B4-BE49-F238E27FC236}">
                <a16:creationId xmlns:a16="http://schemas.microsoft.com/office/drawing/2014/main" id="{4EA809F9-0C86-CF4D-85E3-67D8D37806DE}"/>
              </a:ext>
            </a:extLst>
          </p:cNvPr>
          <p:cNvSpPr txBox="1">
            <a:spLocks/>
          </p:cNvSpPr>
          <p:nvPr userDrawn="1"/>
        </p:nvSpPr>
        <p:spPr>
          <a:xfrm>
            <a:off x="0" y="3027"/>
            <a:ext cx="2362200" cy="6854973"/>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ctr"/>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171" name="テキスト プレースホルダー 6">
            <a:extLst>
              <a:ext uri="{FF2B5EF4-FFF2-40B4-BE49-F238E27FC236}">
                <a16:creationId xmlns:a16="http://schemas.microsoft.com/office/drawing/2014/main" id="{94ADDCFC-76A6-3E4C-9786-2004A991C4E2}"/>
              </a:ext>
            </a:extLst>
          </p:cNvPr>
          <p:cNvSpPr txBox="1">
            <a:spLocks/>
          </p:cNvSpPr>
          <p:nvPr userDrawn="1"/>
        </p:nvSpPr>
        <p:spPr>
          <a:xfrm rot="5400000" flipV="1">
            <a:off x="-679881" y="3815921"/>
            <a:ext cx="3721963" cy="2362198"/>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3540809 w 9907200"/>
              <a:gd name="connsiteY0" fmla="*/ 9052 h 827999"/>
              <a:gd name="connsiteX1" fmla="*/ 9907200 w 9907200"/>
              <a:gd name="connsiteY1" fmla="*/ 0 h 827999"/>
              <a:gd name="connsiteX2" fmla="*/ 9907200 w 9907200"/>
              <a:gd name="connsiteY2" fmla="*/ 827999 h 827999"/>
              <a:gd name="connsiteX3" fmla="*/ 0 w 9907200"/>
              <a:gd name="connsiteY3" fmla="*/ 827999 h 827999"/>
              <a:gd name="connsiteX4" fmla="*/ 3540809 w 9907200"/>
              <a:gd name="connsiteY4" fmla="*/ 9052 h 827999"/>
              <a:gd name="connsiteX0" fmla="*/ 6219564 w 9907200"/>
              <a:gd name="connsiteY0" fmla="*/ 2673 h 827999"/>
              <a:gd name="connsiteX1" fmla="*/ 9907200 w 9907200"/>
              <a:gd name="connsiteY1" fmla="*/ 0 h 827999"/>
              <a:gd name="connsiteX2" fmla="*/ 9907200 w 9907200"/>
              <a:gd name="connsiteY2" fmla="*/ 827999 h 827999"/>
              <a:gd name="connsiteX3" fmla="*/ 0 w 9907200"/>
              <a:gd name="connsiteY3" fmla="*/ 827999 h 827999"/>
              <a:gd name="connsiteX4" fmla="*/ 6219564 w 9907200"/>
              <a:gd name="connsiteY4" fmla="*/ 2673 h 827999"/>
              <a:gd name="connsiteX0" fmla="*/ 6255281 w 9942917"/>
              <a:gd name="connsiteY0" fmla="*/ 2673 h 827999"/>
              <a:gd name="connsiteX1" fmla="*/ 9942917 w 9942917"/>
              <a:gd name="connsiteY1" fmla="*/ 0 h 827999"/>
              <a:gd name="connsiteX2" fmla="*/ 9942917 w 9942917"/>
              <a:gd name="connsiteY2" fmla="*/ 827999 h 827999"/>
              <a:gd name="connsiteX3" fmla="*/ 0 w 9942917"/>
              <a:gd name="connsiteY3" fmla="*/ 826404 h 827999"/>
              <a:gd name="connsiteX4" fmla="*/ 6255281 w 9942917"/>
              <a:gd name="connsiteY4" fmla="*/ 2673 h 827999"/>
              <a:gd name="connsiteX0" fmla="*/ 6160036 w 9847672"/>
              <a:gd name="connsiteY0" fmla="*/ 2673 h 827999"/>
              <a:gd name="connsiteX1" fmla="*/ 9847672 w 9847672"/>
              <a:gd name="connsiteY1" fmla="*/ 0 h 827999"/>
              <a:gd name="connsiteX2" fmla="*/ 9847672 w 9847672"/>
              <a:gd name="connsiteY2" fmla="*/ 827999 h 827999"/>
              <a:gd name="connsiteX3" fmla="*/ 0 w 9847672"/>
              <a:gd name="connsiteY3" fmla="*/ 823215 h 827999"/>
              <a:gd name="connsiteX4" fmla="*/ 6160036 w 9847672"/>
              <a:gd name="connsiteY4" fmla="*/ 2673 h 827999"/>
              <a:gd name="connsiteX0" fmla="*/ 6052887 w 9740523"/>
              <a:gd name="connsiteY0" fmla="*/ 2673 h 827999"/>
              <a:gd name="connsiteX1" fmla="*/ 9740523 w 9740523"/>
              <a:gd name="connsiteY1" fmla="*/ 0 h 827999"/>
              <a:gd name="connsiteX2" fmla="*/ 9740523 w 9740523"/>
              <a:gd name="connsiteY2" fmla="*/ 827999 h 827999"/>
              <a:gd name="connsiteX3" fmla="*/ 0 w 9740523"/>
              <a:gd name="connsiteY3" fmla="*/ 821621 h 827999"/>
              <a:gd name="connsiteX4" fmla="*/ 6052887 w 9740523"/>
              <a:gd name="connsiteY4" fmla="*/ 2673 h 827999"/>
              <a:gd name="connsiteX0" fmla="*/ 6052887 w 9740523"/>
              <a:gd name="connsiteY0" fmla="*/ 2673 h 827999"/>
              <a:gd name="connsiteX1" fmla="*/ 9740523 w 9740523"/>
              <a:gd name="connsiteY1" fmla="*/ 0 h 827999"/>
              <a:gd name="connsiteX2" fmla="*/ 9740523 w 9740523"/>
              <a:gd name="connsiteY2" fmla="*/ 827999 h 827999"/>
              <a:gd name="connsiteX3" fmla="*/ 1 w 9740523"/>
              <a:gd name="connsiteY3" fmla="*/ 826683 h 827999"/>
              <a:gd name="connsiteX4" fmla="*/ 6052887 w 9740523"/>
              <a:gd name="connsiteY4" fmla="*/ 2673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523" h="827999">
                <a:moveTo>
                  <a:pt x="6052887" y="2673"/>
                </a:moveTo>
                <a:lnTo>
                  <a:pt x="9740523" y="0"/>
                </a:lnTo>
                <a:lnTo>
                  <a:pt x="9740523" y="827999"/>
                </a:lnTo>
                <a:lnTo>
                  <a:pt x="1" y="826683"/>
                </a:lnTo>
                <a:lnTo>
                  <a:pt x="6052887" y="2673"/>
                </a:lnTo>
                <a:close/>
              </a:path>
            </a:pathLst>
          </a:custGeom>
          <a:gradFill flip="none" rotWithShape="1">
            <a:gsLst>
              <a:gs pos="0">
                <a:schemeClr val="bg2"/>
              </a:gs>
              <a:gs pos="62000">
                <a:schemeClr val="tx2">
                  <a:alpha val="31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9" name="正方形/長方形 8">
            <a:extLst>
              <a:ext uri="{FF2B5EF4-FFF2-40B4-BE49-F238E27FC236}">
                <a16:creationId xmlns:a16="http://schemas.microsoft.com/office/drawing/2014/main" id="{2BE08920-B0C0-9B48-A34C-F8D99A48DBF8}"/>
              </a:ext>
            </a:extLst>
          </p:cNvPr>
          <p:cNvSpPr/>
          <p:nvPr userDrawn="1"/>
        </p:nvSpPr>
        <p:spPr>
          <a:xfrm>
            <a:off x="2371426" y="3027"/>
            <a:ext cx="7543800" cy="6854973"/>
          </a:xfrm>
          <a:prstGeom prst="rect">
            <a:avLst/>
          </a:prstGeom>
          <a:gradFill flip="none" rotWithShape="1">
            <a:gsLst>
              <a:gs pos="50000">
                <a:srgbClr val="FFFFFF">
                  <a:alpha val="31000"/>
                </a:srgbClr>
              </a:gs>
              <a:gs pos="82000">
                <a:srgbClr val="EDEEF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288000" tIns="176246" rIns="326585" bIns="176246" rtlCol="0" anchor="ctr"/>
          <a:lstStyle/>
          <a:p>
            <a:pPr>
              <a:lnSpc>
                <a:spcPct val="130000"/>
              </a:lnSpc>
              <a:spcAft>
                <a:spcPts val="1089"/>
              </a:spcAft>
            </a:pPr>
            <a:endParaRPr kumimoji="1" lang="ja-JP" altLang="en-US" sz="1200" kern="900" spc="69">
              <a:solidFill>
                <a:prstClr val="white"/>
              </a:solidFill>
              <a:latin typeface="Meiryo" panose="020B0604030504040204" pitchFamily="34" charset="-128"/>
              <a:ea typeface="Meiryo" panose="020B0604030504040204" pitchFamily="34" charset="-128"/>
            </a:endParaRPr>
          </a:p>
        </p:txBody>
      </p:sp>
      <p:sp>
        <p:nvSpPr>
          <p:cNvPr id="8" name="テキスト プレースホルダー 14">
            <a:extLst>
              <a:ext uri="{FF2B5EF4-FFF2-40B4-BE49-F238E27FC236}">
                <a16:creationId xmlns:a16="http://schemas.microsoft.com/office/drawing/2014/main" id="{61738D56-6561-1C48-AB89-C7F65FB15878}"/>
              </a:ext>
            </a:extLst>
          </p:cNvPr>
          <p:cNvSpPr>
            <a:spLocks noGrp="1"/>
          </p:cNvSpPr>
          <p:nvPr>
            <p:ph type="body" sz="quarter" idx="12"/>
          </p:nvPr>
        </p:nvSpPr>
        <p:spPr>
          <a:xfrm>
            <a:off x="2362200" y="4042659"/>
            <a:ext cx="7534810" cy="412421"/>
          </a:xfrm>
        </p:spPr>
        <p:txBody>
          <a:bodyPr wrap="square" lIns="288000">
            <a:spAutoFit/>
          </a:bodyPr>
          <a:lstStyle>
            <a:lvl1pPr marL="0" indent="0">
              <a:spcAft>
                <a:spcPts val="400"/>
              </a:spcAft>
              <a:buNone/>
              <a:defRPr lang="ja-JP" altLang="en-US" sz="1600" spc="150" smtClean="0">
                <a:solidFill>
                  <a:schemeClr val="tx1"/>
                </a:solidFill>
              </a:defRPr>
            </a:lvl1pPr>
            <a:lvl2pPr marL="228600" indent="0">
              <a:spcAft>
                <a:spcPts val="400"/>
              </a:spcAft>
              <a:buNone/>
              <a:defRPr lang="ja-JP" altLang="en-US" sz="1600" smtClean="0">
                <a:solidFill>
                  <a:schemeClr val="tx1"/>
                </a:solidFill>
                <a:latin typeface="+mn-lt"/>
                <a:ea typeface="+mn-ea"/>
              </a:defRPr>
            </a:lvl2pPr>
            <a:lvl3pPr marL="685800" indent="0">
              <a:spcAft>
                <a:spcPts val="400"/>
              </a:spcAft>
              <a:buNone/>
              <a:defRPr lang="ja-JP" altLang="en-US" sz="1600" smtClean="0">
                <a:solidFill>
                  <a:schemeClr val="tx1"/>
                </a:solidFill>
                <a:latin typeface="+mn-lt"/>
                <a:ea typeface="+mn-ea"/>
              </a:defRPr>
            </a:lvl3pPr>
            <a:lvl4pPr marL="1143000" indent="0">
              <a:spcAft>
                <a:spcPts val="400"/>
              </a:spcAft>
              <a:buNone/>
              <a:defRPr lang="ja-JP" altLang="en-US" sz="1600" smtClean="0">
                <a:solidFill>
                  <a:schemeClr val="tx1"/>
                </a:solidFill>
                <a:latin typeface="+mn-lt"/>
                <a:ea typeface="+mn-ea"/>
              </a:defRPr>
            </a:lvl4pPr>
            <a:lvl5pPr marL="1600200" indent="0">
              <a:spcAft>
                <a:spcPts val="400"/>
              </a:spcAft>
              <a:buNone/>
              <a:defRPr lang="ja-JP" altLang="en-US" sz="1600">
                <a:solidFill>
                  <a:schemeClr val="tx1"/>
                </a:solidFill>
                <a:latin typeface="+mn-lt"/>
                <a:ea typeface="+mn-ea"/>
              </a:defRPr>
            </a:lvl5pPr>
          </a:lstStyle>
          <a:p>
            <a:pPr marL="0" lvl="0" defTabSz="457200"/>
            <a:r>
              <a:rPr kumimoji="1" lang="ja-JP" altLang="en-US"/>
              <a:t>マスター テキストの書式設定</a:t>
            </a:r>
          </a:p>
        </p:txBody>
      </p:sp>
      <p:sp>
        <p:nvSpPr>
          <p:cNvPr id="12" name="テキスト プレースホルダー 6">
            <a:extLst>
              <a:ext uri="{FF2B5EF4-FFF2-40B4-BE49-F238E27FC236}">
                <a16:creationId xmlns:a16="http://schemas.microsoft.com/office/drawing/2014/main" id="{F717D99F-273F-B847-B6C4-5B4E29D01E4E}"/>
              </a:ext>
            </a:extLst>
          </p:cNvPr>
          <p:cNvSpPr txBox="1">
            <a:spLocks/>
          </p:cNvSpPr>
          <p:nvPr userDrawn="1"/>
        </p:nvSpPr>
        <p:spPr>
          <a:xfrm>
            <a:off x="7237314" y="2838996"/>
            <a:ext cx="2291003" cy="318273"/>
          </a:xfrm>
          <a:prstGeom prst="rect">
            <a:avLst/>
          </a:prstGeom>
          <a:noFill/>
          <a:ln>
            <a:noFill/>
          </a:ln>
        </p:spPr>
        <p:txBody>
          <a:bodyPr wrap="none" lIns="105747" tIns="0" rIns="105747" bIns="0" anchor="ctr"/>
          <a:lstStyle>
            <a:lvl1pPr marL="0" indent="0" algn="l" defTabSz="742950" rtl="0" eaLnBrk="1" latinLnBrk="0" hangingPunct="1">
              <a:lnSpc>
                <a:spcPct val="130000"/>
              </a:lnSpc>
              <a:spcBef>
                <a:spcPts val="0"/>
              </a:spcBef>
              <a:spcAft>
                <a:spcPts val="1000"/>
              </a:spcAft>
              <a:buFont typeface="Arial"/>
              <a:buNone/>
              <a:defRPr kumimoji="1" sz="1200" b="0" i="0" kern="1200">
                <a:solidFill>
                  <a:schemeClr val="tx1"/>
                </a:solidFill>
                <a:latin typeface="+mn-ea"/>
                <a:ea typeface="+mn-ea"/>
                <a:cs typeface="Noto Sans CJK JP DemiLight" charset="-128"/>
              </a:defRPr>
            </a:lvl1pPr>
            <a:lvl2pPr marL="371475" indent="0" algn="l" defTabSz="742950" rtl="0" eaLnBrk="1" latinLnBrk="0" hangingPunct="1">
              <a:lnSpc>
                <a:spcPct val="130000"/>
              </a:lnSpc>
              <a:spcBef>
                <a:spcPts val="406"/>
              </a:spcBef>
              <a:spcAft>
                <a:spcPts val="1000"/>
              </a:spcAft>
              <a:buFont typeface="Arial"/>
              <a:buNone/>
              <a:defRPr kumimoji="1" sz="1200" b="0" i="0" kern="1200">
                <a:solidFill>
                  <a:schemeClr val="tx1"/>
                </a:solidFill>
                <a:latin typeface="+mn-ea"/>
                <a:ea typeface="+mn-ea"/>
                <a:cs typeface="Noto Sans CJK JP DemiLight" charset="-128"/>
              </a:defRPr>
            </a:lvl2pPr>
            <a:lvl3pPr marL="742950" indent="0" algn="l" defTabSz="742950" rtl="0" eaLnBrk="1" latinLnBrk="0" hangingPunct="1">
              <a:lnSpc>
                <a:spcPct val="130000"/>
              </a:lnSpc>
              <a:spcBef>
                <a:spcPts val="406"/>
              </a:spcBef>
              <a:spcAft>
                <a:spcPts val="1000"/>
              </a:spcAft>
              <a:buFont typeface="Arial"/>
              <a:buNone/>
              <a:defRPr kumimoji="1" sz="1200" b="0" i="0" kern="1200">
                <a:solidFill>
                  <a:schemeClr val="tx1"/>
                </a:solidFill>
                <a:latin typeface="+mn-ea"/>
                <a:ea typeface="+mn-ea"/>
                <a:cs typeface="Noto Sans CJK JP DemiLight" charset="-128"/>
              </a:defRPr>
            </a:lvl3pPr>
            <a:lvl4pPr marL="1114425" indent="0" algn="l" defTabSz="742950" rtl="0" eaLnBrk="1" latinLnBrk="0" hangingPunct="1">
              <a:lnSpc>
                <a:spcPct val="130000"/>
              </a:lnSpc>
              <a:spcBef>
                <a:spcPts val="406"/>
              </a:spcBef>
              <a:spcAft>
                <a:spcPts val="1000"/>
              </a:spcAft>
              <a:buFont typeface="Arial"/>
              <a:buNone/>
              <a:defRPr kumimoji="1" sz="1200" b="0" i="0" kern="1200">
                <a:solidFill>
                  <a:schemeClr val="tx1"/>
                </a:solidFill>
                <a:latin typeface="+mn-ea"/>
                <a:ea typeface="+mn-ea"/>
                <a:cs typeface="Noto Sans CJK JP DemiLight" charset="-128"/>
              </a:defRPr>
            </a:lvl4pPr>
            <a:lvl5pPr marL="1485900" indent="0" algn="l" defTabSz="742950" rtl="0" eaLnBrk="1" latinLnBrk="0" hangingPunct="1">
              <a:lnSpc>
                <a:spcPct val="130000"/>
              </a:lnSpc>
              <a:spcBef>
                <a:spcPts val="406"/>
              </a:spcBef>
              <a:spcAft>
                <a:spcPts val="1000"/>
              </a:spcAft>
              <a:buFont typeface="Arial"/>
              <a:buNone/>
              <a:defRPr kumimoji="1" sz="1200" b="0" i="0" kern="1200">
                <a:solidFill>
                  <a:schemeClr val="tx1"/>
                </a:solidFill>
                <a:latin typeface="+mn-ea"/>
                <a:ea typeface="+mn-ea"/>
                <a:cs typeface="Noto Sans CJK JP DemiLight" charset="-128"/>
              </a:defRPr>
            </a:lvl5pPr>
            <a:lvl6pPr marL="2043113" indent="-185738" algn="l" defTabSz="742950" rtl="0" eaLnBrk="1" latinLnBrk="0" hangingPunct="1">
              <a:lnSpc>
                <a:spcPct val="90000"/>
              </a:lnSpc>
              <a:spcBef>
                <a:spcPts val="406"/>
              </a:spcBef>
              <a:buFont typeface="Arial"/>
              <a:buChar char="•"/>
              <a:defRPr kumimoji="1" sz="1463" kern="1200">
                <a:solidFill>
                  <a:schemeClr val="tx1"/>
                </a:solidFill>
                <a:latin typeface="+mn-lt"/>
                <a:ea typeface="+mn-ea"/>
                <a:cs typeface="+mn-cs"/>
              </a:defRPr>
            </a:lvl6pPr>
            <a:lvl7pPr marL="2414588" indent="-185738" algn="l" defTabSz="742950" rtl="0" eaLnBrk="1" latinLnBrk="0" hangingPunct="1">
              <a:lnSpc>
                <a:spcPct val="90000"/>
              </a:lnSpc>
              <a:spcBef>
                <a:spcPts val="406"/>
              </a:spcBef>
              <a:buFont typeface="Arial"/>
              <a:buChar char="•"/>
              <a:defRPr kumimoji="1" sz="1463" kern="1200">
                <a:solidFill>
                  <a:schemeClr val="tx1"/>
                </a:solidFill>
                <a:latin typeface="+mn-lt"/>
                <a:ea typeface="+mn-ea"/>
                <a:cs typeface="+mn-cs"/>
              </a:defRPr>
            </a:lvl7pPr>
            <a:lvl8pPr marL="2786063" indent="-185738" algn="l" defTabSz="742950" rtl="0" eaLnBrk="1" latinLnBrk="0" hangingPunct="1">
              <a:lnSpc>
                <a:spcPct val="90000"/>
              </a:lnSpc>
              <a:spcBef>
                <a:spcPts val="406"/>
              </a:spcBef>
              <a:buFont typeface="Arial"/>
              <a:buChar char="•"/>
              <a:defRPr kumimoji="1" sz="1463" kern="1200">
                <a:solidFill>
                  <a:schemeClr val="tx1"/>
                </a:solidFill>
                <a:latin typeface="+mn-lt"/>
                <a:ea typeface="+mn-ea"/>
                <a:cs typeface="+mn-cs"/>
              </a:defRPr>
            </a:lvl8pPr>
            <a:lvl9pPr marL="3157538" indent="-185738" algn="l" defTabSz="742950" rtl="0" eaLnBrk="1" latinLnBrk="0" hangingPunct="1">
              <a:lnSpc>
                <a:spcPct val="90000"/>
              </a:lnSpc>
              <a:spcBef>
                <a:spcPts val="406"/>
              </a:spcBef>
              <a:buFont typeface="Arial"/>
              <a:buChar char="•"/>
              <a:defRPr kumimoji="1" sz="1463" kern="1200">
                <a:solidFill>
                  <a:schemeClr val="tx1"/>
                </a:solidFill>
                <a:latin typeface="+mn-lt"/>
                <a:ea typeface="+mn-ea"/>
                <a:cs typeface="+mn-cs"/>
              </a:defRPr>
            </a:lvl9pPr>
          </a:lstStyle>
          <a:p>
            <a:pPr algn="r">
              <a:lnSpc>
                <a:spcPct val="150000"/>
              </a:lnSpc>
            </a:pPr>
            <a:r>
              <a:rPr lang="en-US" altLang="ja-JP" sz="1400">
                <a:solidFill>
                  <a:schemeClr val="bg1"/>
                </a:solidFill>
                <a:latin typeface="Meiryo" panose="020B0604030504040204" pitchFamily="34" charset="-128"/>
                <a:ea typeface="Meiryo" panose="020B0604030504040204" pitchFamily="34" charset="-128"/>
              </a:rPr>
              <a:t>2021</a:t>
            </a:r>
            <a:r>
              <a:rPr lang="ja-JP" altLang="en-US" sz="1400">
                <a:solidFill>
                  <a:schemeClr val="bg1"/>
                </a:solidFill>
                <a:latin typeface="Meiryo" panose="020B0604030504040204" pitchFamily="34" charset="-128"/>
                <a:ea typeface="Meiryo" panose="020B0604030504040204" pitchFamily="34" charset="-128"/>
              </a:rPr>
              <a:t>年</a:t>
            </a:r>
            <a:r>
              <a:rPr lang="en-US" altLang="ja-JP" sz="1400">
                <a:solidFill>
                  <a:schemeClr val="bg1"/>
                </a:solidFill>
                <a:latin typeface="Meiryo" panose="020B0604030504040204" pitchFamily="34" charset="-128"/>
                <a:ea typeface="Meiryo" panose="020B0604030504040204" pitchFamily="34" charset="-128"/>
              </a:rPr>
              <a:t>4</a:t>
            </a:r>
            <a:r>
              <a:rPr lang="ja-JP" altLang="en-US" sz="1400">
                <a:solidFill>
                  <a:schemeClr val="bg1"/>
                </a:solidFill>
                <a:latin typeface="Meiryo" panose="020B0604030504040204" pitchFamily="34" charset="-128"/>
                <a:ea typeface="Meiryo" panose="020B0604030504040204" pitchFamily="34" charset="-128"/>
              </a:rPr>
              <a:t>月</a:t>
            </a:r>
            <a:r>
              <a:rPr lang="en-US" altLang="ja-JP" sz="1400">
                <a:solidFill>
                  <a:schemeClr val="bg1"/>
                </a:solidFill>
                <a:latin typeface="Meiryo" panose="020B0604030504040204" pitchFamily="34" charset="-128"/>
                <a:ea typeface="Meiryo" panose="020B0604030504040204" pitchFamily="34" charset="-128"/>
              </a:rPr>
              <a:t>1</a:t>
            </a:r>
            <a:r>
              <a:rPr lang="ja-JP" altLang="en-US" sz="1400">
                <a:solidFill>
                  <a:schemeClr val="bg1"/>
                </a:solidFill>
                <a:latin typeface="Meiryo" panose="020B0604030504040204" pitchFamily="34" charset="-128"/>
                <a:ea typeface="Meiryo" panose="020B0604030504040204" pitchFamily="34" charset="-128"/>
              </a:rPr>
              <a:t>日</a:t>
            </a:r>
          </a:p>
        </p:txBody>
      </p:sp>
      <p:sp>
        <p:nvSpPr>
          <p:cNvPr id="14" name="Footer Placeholder 2">
            <a:extLst>
              <a:ext uri="{FF2B5EF4-FFF2-40B4-BE49-F238E27FC236}">
                <a16:creationId xmlns:a16="http://schemas.microsoft.com/office/drawing/2014/main" id="{00B915E3-9721-E14D-9069-1E3398AC9B47}"/>
              </a:ext>
            </a:extLst>
          </p:cNvPr>
          <p:cNvSpPr>
            <a:spLocks noGrp="1"/>
          </p:cNvSpPr>
          <p:nvPr>
            <p:ph type="ftr" sz="quarter" idx="11"/>
          </p:nvPr>
        </p:nvSpPr>
        <p:spPr>
          <a:xfrm>
            <a:off x="4450710" y="6379365"/>
            <a:ext cx="3757975" cy="263263"/>
          </a:xfrm>
        </p:spPr>
        <p:txBody>
          <a:bodyPr/>
          <a:lstStyle/>
          <a:p>
            <a:endParaRPr lang="en-US"/>
          </a:p>
        </p:txBody>
      </p:sp>
      <p:sp>
        <p:nvSpPr>
          <p:cNvPr id="15" name="タイトル 17">
            <a:extLst>
              <a:ext uri="{FF2B5EF4-FFF2-40B4-BE49-F238E27FC236}">
                <a16:creationId xmlns:a16="http://schemas.microsoft.com/office/drawing/2014/main" id="{74E58C1A-9531-3C45-9E29-C7A0D7F2876F}"/>
              </a:ext>
            </a:extLst>
          </p:cNvPr>
          <p:cNvSpPr>
            <a:spLocks noGrp="1"/>
          </p:cNvSpPr>
          <p:nvPr>
            <p:ph type="title"/>
          </p:nvPr>
        </p:nvSpPr>
        <p:spPr>
          <a:xfrm>
            <a:off x="2362200" y="1447800"/>
            <a:ext cx="7534810" cy="2304191"/>
          </a:xfrm>
        </p:spPr>
        <p:txBody>
          <a:bodyPr lIns="288000" tIns="180000" rIns="360000" bIns="72000" anchor="b"/>
          <a:lstStyle>
            <a:lvl1pPr>
              <a:defRPr sz="2400">
                <a:solidFill>
                  <a:schemeClr val="tx1"/>
                </a:solidFill>
              </a:defRPr>
            </a:lvl1pPr>
          </a:lstStyle>
          <a:p>
            <a:r>
              <a:rPr kumimoji="1" lang="ja-JP" altLang="en-US"/>
              <a:t>マスター タイトルの書式設定</a:t>
            </a:r>
          </a:p>
        </p:txBody>
      </p:sp>
      <p:grpSp>
        <p:nvGrpSpPr>
          <p:cNvPr id="89" name="グループ化 88"/>
          <p:cNvGrpSpPr/>
          <p:nvPr userDrawn="1"/>
        </p:nvGrpSpPr>
        <p:grpSpPr>
          <a:xfrm rot="16200000">
            <a:off x="-1117606" y="1574806"/>
            <a:ext cx="2819400" cy="126987"/>
            <a:chOff x="900632" y="1414463"/>
            <a:chExt cx="7938089" cy="357535"/>
          </a:xfrm>
          <a:solidFill>
            <a:schemeClr val="bg1">
              <a:alpha val="17000"/>
            </a:schemeClr>
          </a:solidFill>
        </p:grpSpPr>
        <p:sp>
          <p:nvSpPr>
            <p:cNvPr id="90" name="Freeform 5"/>
            <p:cNvSpPr>
              <a:spLocks/>
            </p:cNvSpPr>
            <p:nvPr userDrawn="1"/>
          </p:nvSpPr>
          <p:spPr bwMode="auto">
            <a:xfrm>
              <a:off x="900632" y="1414463"/>
              <a:ext cx="250067" cy="283134"/>
            </a:xfrm>
            <a:custGeom>
              <a:avLst/>
              <a:gdLst>
                <a:gd name="T0" fmla="*/ 0 w 140"/>
                <a:gd name="T1" fmla="*/ 3 h 158"/>
                <a:gd name="T2" fmla="*/ 2 w 140"/>
                <a:gd name="T3" fmla="*/ 0 h 158"/>
                <a:gd name="T4" fmla="*/ 23 w 140"/>
                <a:gd name="T5" fmla="*/ 0 h 158"/>
                <a:gd name="T6" fmla="*/ 27 w 140"/>
                <a:gd name="T7" fmla="*/ 3 h 158"/>
                <a:gd name="T8" fmla="*/ 70 w 140"/>
                <a:gd name="T9" fmla="*/ 100 h 158"/>
                <a:gd name="T10" fmla="*/ 71 w 140"/>
                <a:gd name="T11" fmla="*/ 100 h 158"/>
                <a:gd name="T12" fmla="*/ 113 w 140"/>
                <a:gd name="T13" fmla="*/ 3 h 158"/>
                <a:gd name="T14" fmla="*/ 117 w 140"/>
                <a:gd name="T15" fmla="*/ 0 h 158"/>
                <a:gd name="T16" fmla="*/ 138 w 140"/>
                <a:gd name="T17" fmla="*/ 0 h 158"/>
                <a:gd name="T18" fmla="*/ 140 w 140"/>
                <a:gd name="T19" fmla="*/ 3 h 158"/>
                <a:gd name="T20" fmla="*/ 140 w 140"/>
                <a:gd name="T21" fmla="*/ 156 h 158"/>
                <a:gd name="T22" fmla="*/ 138 w 140"/>
                <a:gd name="T23" fmla="*/ 158 h 158"/>
                <a:gd name="T24" fmla="*/ 118 w 140"/>
                <a:gd name="T25" fmla="*/ 158 h 158"/>
                <a:gd name="T26" fmla="*/ 115 w 140"/>
                <a:gd name="T27" fmla="*/ 156 h 158"/>
                <a:gd name="T28" fmla="*/ 115 w 140"/>
                <a:gd name="T29" fmla="*/ 59 h 158"/>
                <a:gd name="T30" fmla="*/ 114 w 140"/>
                <a:gd name="T31" fmla="*/ 59 h 158"/>
                <a:gd name="T32" fmla="*/ 81 w 140"/>
                <a:gd name="T33" fmla="*/ 133 h 158"/>
                <a:gd name="T34" fmla="*/ 77 w 140"/>
                <a:gd name="T35" fmla="*/ 136 h 158"/>
                <a:gd name="T36" fmla="*/ 63 w 140"/>
                <a:gd name="T37" fmla="*/ 136 h 158"/>
                <a:gd name="T38" fmla="*/ 59 w 140"/>
                <a:gd name="T39" fmla="*/ 133 h 158"/>
                <a:gd name="T40" fmla="*/ 25 w 140"/>
                <a:gd name="T41" fmla="*/ 59 h 158"/>
                <a:gd name="T42" fmla="*/ 25 w 140"/>
                <a:gd name="T43" fmla="*/ 59 h 158"/>
                <a:gd name="T44" fmla="*/ 25 w 140"/>
                <a:gd name="T45" fmla="*/ 156 h 158"/>
                <a:gd name="T46" fmla="*/ 22 w 140"/>
                <a:gd name="T47" fmla="*/ 158 h 158"/>
                <a:gd name="T48" fmla="*/ 2 w 140"/>
                <a:gd name="T49" fmla="*/ 158 h 158"/>
                <a:gd name="T50" fmla="*/ 0 w 140"/>
                <a:gd name="T51" fmla="*/ 156 h 158"/>
                <a:gd name="T52" fmla="*/ 0 w 140"/>
                <a:gd name="T53"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158">
                  <a:moveTo>
                    <a:pt x="0" y="3"/>
                  </a:moveTo>
                  <a:cubicBezTo>
                    <a:pt x="0" y="1"/>
                    <a:pt x="1" y="0"/>
                    <a:pt x="2" y="0"/>
                  </a:cubicBezTo>
                  <a:cubicBezTo>
                    <a:pt x="23" y="0"/>
                    <a:pt x="23" y="0"/>
                    <a:pt x="23" y="0"/>
                  </a:cubicBezTo>
                  <a:cubicBezTo>
                    <a:pt x="25" y="0"/>
                    <a:pt x="26" y="1"/>
                    <a:pt x="27" y="3"/>
                  </a:cubicBezTo>
                  <a:cubicBezTo>
                    <a:pt x="70" y="100"/>
                    <a:pt x="70" y="100"/>
                    <a:pt x="70" y="100"/>
                  </a:cubicBezTo>
                  <a:cubicBezTo>
                    <a:pt x="71" y="100"/>
                    <a:pt x="71" y="100"/>
                    <a:pt x="71" y="100"/>
                  </a:cubicBezTo>
                  <a:cubicBezTo>
                    <a:pt x="113" y="3"/>
                    <a:pt x="113" y="3"/>
                    <a:pt x="113" y="3"/>
                  </a:cubicBezTo>
                  <a:cubicBezTo>
                    <a:pt x="114" y="1"/>
                    <a:pt x="115" y="0"/>
                    <a:pt x="117" y="0"/>
                  </a:cubicBezTo>
                  <a:cubicBezTo>
                    <a:pt x="138" y="0"/>
                    <a:pt x="138" y="0"/>
                    <a:pt x="138" y="0"/>
                  </a:cubicBezTo>
                  <a:cubicBezTo>
                    <a:pt x="139" y="0"/>
                    <a:pt x="140" y="1"/>
                    <a:pt x="140" y="3"/>
                  </a:cubicBezTo>
                  <a:cubicBezTo>
                    <a:pt x="140" y="156"/>
                    <a:pt x="140" y="156"/>
                    <a:pt x="140" y="156"/>
                  </a:cubicBezTo>
                  <a:cubicBezTo>
                    <a:pt x="140" y="157"/>
                    <a:pt x="139" y="158"/>
                    <a:pt x="138" y="158"/>
                  </a:cubicBezTo>
                  <a:cubicBezTo>
                    <a:pt x="118" y="158"/>
                    <a:pt x="118" y="158"/>
                    <a:pt x="118" y="158"/>
                  </a:cubicBezTo>
                  <a:cubicBezTo>
                    <a:pt x="116" y="158"/>
                    <a:pt x="115" y="157"/>
                    <a:pt x="115" y="156"/>
                  </a:cubicBezTo>
                  <a:cubicBezTo>
                    <a:pt x="115" y="59"/>
                    <a:pt x="115" y="59"/>
                    <a:pt x="115" y="59"/>
                  </a:cubicBezTo>
                  <a:cubicBezTo>
                    <a:pt x="114" y="59"/>
                    <a:pt x="114" y="59"/>
                    <a:pt x="114" y="59"/>
                  </a:cubicBezTo>
                  <a:cubicBezTo>
                    <a:pt x="81" y="133"/>
                    <a:pt x="81" y="133"/>
                    <a:pt x="81" y="133"/>
                  </a:cubicBezTo>
                  <a:cubicBezTo>
                    <a:pt x="80" y="136"/>
                    <a:pt x="79" y="136"/>
                    <a:pt x="77" y="136"/>
                  </a:cubicBezTo>
                  <a:cubicBezTo>
                    <a:pt x="63" y="136"/>
                    <a:pt x="63" y="136"/>
                    <a:pt x="63" y="136"/>
                  </a:cubicBezTo>
                  <a:cubicBezTo>
                    <a:pt x="61" y="136"/>
                    <a:pt x="60" y="136"/>
                    <a:pt x="59" y="133"/>
                  </a:cubicBezTo>
                  <a:cubicBezTo>
                    <a:pt x="25" y="59"/>
                    <a:pt x="25" y="59"/>
                    <a:pt x="25" y="59"/>
                  </a:cubicBezTo>
                  <a:cubicBezTo>
                    <a:pt x="25" y="59"/>
                    <a:pt x="25" y="59"/>
                    <a:pt x="25" y="59"/>
                  </a:cubicBezTo>
                  <a:cubicBezTo>
                    <a:pt x="25" y="156"/>
                    <a:pt x="25" y="156"/>
                    <a:pt x="25" y="156"/>
                  </a:cubicBezTo>
                  <a:cubicBezTo>
                    <a:pt x="25" y="157"/>
                    <a:pt x="24" y="158"/>
                    <a:pt x="22"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1" name="Freeform 6"/>
            <p:cNvSpPr>
              <a:spLocks noEditPoints="1"/>
            </p:cNvSpPr>
            <p:nvPr userDrawn="1"/>
          </p:nvSpPr>
          <p:spPr bwMode="auto">
            <a:xfrm>
              <a:off x="1202367" y="1414463"/>
              <a:ext cx="45467" cy="283134"/>
            </a:xfrm>
            <a:custGeom>
              <a:avLst/>
              <a:gdLst>
                <a:gd name="T0" fmla="*/ 2 w 26"/>
                <a:gd name="T1" fmla="*/ 25 h 158"/>
                <a:gd name="T2" fmla="*/ 0 w 26"/>
                <a:gd name="T3" fmla="*/ 23 h 158"/>
                <a:gd name="T4" fmla="*/ 0 w 26"/>
                <a:gd name="T5" fmla="*/ 3 h 158"/>
                <a:gd name="T6" fmla="*/ 2 w 26"/>
                <a:gd name="T7" fmla="*/ 0 h 158"/>
                <a:gd name="T8" fmla="*/ 24 w 26"/>
                <a:gd name="T9" fmla="*/ 0 h 158"/>
                <a:gd name="T10" fmla="*/ 26 w 26"/>
                <a:gd name="T11" fmla="*/ 3 h 158"/>
                <a:gd name="T12" fmla="*/ 26 w 26"/>
                <a:gd name="T13" fmla="*/ 23 h 158"/>
                <a:gd name="T14" fmla="*/ 24 w 26"/>
                <a:gd name="T15" fmla="*/ 25 h 158"/>
                <a:gd name="T16" fmla="*/ 2 w 26"/>
                <a:gd name="T17" fmla="*/ 25 h 158"/>
                <a:gd name="T18" fmla="*/ 2 w 26"/>
                <a:gd name="T19" fmla="*/ 158 h 158"/>
                <a:gd name="T20" fmla="*/ 0 w 26"/>
                <a:gd name="T21" fmla="*/ 156 h 158"/>
                <a:gd name="T22" fmla="*/ 0 w 26"/>
                <a:gd name="T23" fmla="*/ 49 h 158"/>
                <a:gd name="T24" fmla="*/ 2 w 26"/>
                <a:gd name="T25" fmla="*/ 46 h 158"/>
                <a:gd name="T26" fmla="*/ 24 w 26"/>
                <a:gd name="T27" fmla="*/ 46 h 158"/>
                <a:gd name="T28" fmla="*/ 26 w 26"/>
                <a:gd name="T29" fmla="*/ 49 h 158"/>
                <a:gd name="T30" fmla="*/ 26 w 26"/>
                <a:gd name="T31" fmla="*/ 156 h 158"/>
                <a:gd name="T32" fmla="*/ 24 w 26"/>
                <a:gd name="T33" fmla="*/ 158 h 158"/>
                <a:gd name="T34" fmla="*/ 2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2" y="25"/>
                  </a:moveTo>
                  <a:cubicBezTo>
                    <a:pt x="1" y="25"/>
                    <a:pt x="0" y="24"/>
                    <a:pt x="0" y="23"/>
                  </a:cubicBezTo>
                  <a:cubicBezTo>
                    <a:pt x="0" y="3"/>
                    <a:pt x="0" y="3"/>
                    <a:pt x="0" y="3"/>
                  </a:cubicBezTo>
                  <a:cubicBezTo>
                    <a:pt x="0" y="1"/>
                    <a:pt x="1" y="0"/>
                    <a:pt x="2" y="0"/>
                  </a:cubicBezTo>
                  <a:cubicBezTo>
                    <a:pt x="24" y="0"/>
                    <a:pt x="24" y="0"/>
                    <a:pt x="24" y="0"/>
                  </a:cubicBezTo>
                  <a:cubicBezTo>
                    <a:pt x="25" y="0"/>
                    <a:pt x="26" y="1"/>
                    <a:pt x="26" y="3"/>
                  </a:cubicBezTo>
                  <a:cubicBezTo>
                    <a:pt x="26" y="23"/>
                    <a:pt x="26" y="23"/>
                    <a:pt x="26" y="23"/>
                  </a:cubicBezTo>
                  <a:cubicBezTo>
                    <a:pt x="26" y="24"/>
                    <a:pt x="25" y="25"/>
                    <a:pt x="24" y="25"/>
                  </a:cubicBezTo>
                  <a:lnTo>
                    <a:pt x="2" y="25"/>
                  </a:lnTo>
                  <a:close/>
                  <a:moveTo>
                    <a:pt x="2" y="158"/>
                  </a:moveTo>
                  <a:cubicBezTo>
                    <a:pt x="1" y="158"/>
                    <a:pt x="0" y="157"/>
                    <a:pt x="0" y="156"/>
                  </a:cubicBezTo>
                  <a:cubicBezTo>
                    <a:pt x="0" y="49"/>
                    <a:pt x="0" y="49"/>
                    <a:pt x="0" y="49"/>
                  </a:cubicBezTo>
                  <a:cubicBezTo>
                    <a:pt x="0" y="47"/>
                    <a:pt x="1" y="46"/>
                    <a:pt x="2" y="46"/>
                  </a:cubicBezTo>
                  <a:cubicBezTo>
                    <a:pt x="24" y="46"/>
                    <a:pt x="24" y="46"/>
                    <a:pt x="24" y="46"/>
                  </a:cubicBezTo>
                  <a:cubicBezTo>
                    <a:pt x="25" y="46"/>
                    <a:pt x="26" y="47"/>
                    <a:pt x="26" y="49"/>
                  </a:cubicBezTo>
                  <a:cubicBezTo>
                    <a:pt x="26" y="156"/>
                    <a:pt x="26" y="156"/>
                    <a:pt x="26" y="156"/>
                  </a:cubicBezTo>
                  <a:cubicBezTo>
                    <a:pt x="26" y="157"/>
                    <a:pt x="25" y="158"/>
                    <a:pt x="24" y="158"/>
                  </a:cubicBezTo>
                  <a:lnTo>
                    <a:pt x="2"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2" name="Freeform 7"/>
            <p:cNvSpPr>
              <a:spLocks/>
            </p:cNvSpPr>
            <p:nvPr userDrawn="1"/>
          </p:nvSpPr>
          <p:spPr bwMode="auto">
            <a:xfrm>
              <a:off x="1297433" y="1492997"/>
              <a:ext cx="167400"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6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1"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3" name="Freeform 8"/>
            <p:cNvSpPr>
              <a:spLocks noEditPoints="1"/>
            </p:cNvSpPr>
            <p:nvPr userDrawn="1"/>
          </p:nvSpPr>
          <p:spPr bwMode="auto">
            <a:xfrm>
              <a:off x="1512367" y="1414463"/>
              <a:ext cx="45467" cy="283134"/>
            </a:xfrm>
            <a:custGeom>
              <a:avLst/>
              <a:gdLst>
                <a:gd name="T0" fmla="*/ 3 w 26"/>
                <a:gd name="T1" fmla="*/ 25 h 158"/>
                <a:gd name="T2" fmla="*/ 0 w 26"/>
                <a:gd name="T3" fmla="*/ 23 h 158"/>
                <a:gd name="T4" fmla="*/ 0 w 26"/>
                <a:gd name="T5" fmla="*/ 3 h 158"/>
                <a:gd name="T6" fmla="*/ 3 w 26"/>
                <a:gd name="T7" fmla="*/ 0 h 158"/>
                <a:gd name="T8" fmla="*/ 24 w 26"/>
                <a:gd name="T9" fmla="*/ 0 h 158"/>
                <a:gd name="T10" fmla="*/ 26 w 26"/>
                <a:gd name="T11" fmla="*/ 3 h 158"/>
                <a:gd name="T12" fmla="*/ 26 w 26"/>
                <a:gd name="T13" fmla="*/ 23 h 158"/>
                <a:gd name="T14" fmla="*/ 24 w 26"/>
                <a:gd name="T15" fmla="*/ 25 h 158"/>
                <a:gd name="T16" fmla="*/ 3 w 26"/>
                <a:gd name="T17" fmla="*/ 25 h 158"/>
                <a:gd name="T18" fmla="*/ 3 w 26"/>
                <a:gd name="T19" fmla="*/ 158 h 158"/>
                <a:gd name="T20" fmla="*/ 0 w 26"/>
                <a:gd name="T21" fmla="*/ 156 h 158"/>
                <a:gd name="T22" fmla="*/ 0 w 26"/>
                <a:gd name="T23" fmla="*/ 49 h 158"/>
                <a:gd name="T24" fmla="*/ 3 w 26"/>
                <a:gd name="T25" fmla="*/ 46 h 158"/>
                <a:gd name="T26" fmla="*/ 24 w 26"/>
                <a:gd name="T27" fmla="*/ 46 h 158"/>
                <a:gd name="T28" fmla="*/ 26 w 26"/>
                <a:gd name="T29" fmla="*/ 49 h 158"/>
                <a:gd name="T30" fmla="*/ 26 w 26"/>
                <a:gd name="T31" fmla="*/ 156 h 158"/>
                <a:gd name="T32" fmla="*/ 24 w 26"/>
                <a:gd name="T33" fmla="*/ 158 h 158"/>
                <a:gd name="T34" fmla="*/ 3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3" y="25"/>
                  </a:moveTo>
                  <a:cubicBezTo>
                    <a:pt x="1" y="25"/>
                    <a:pt x="0" y="24"/>
                    <a:pt x="0" y="23"/>
                  </a:cubicBezTo>
                  <a:cubicBezTo>
                    <a:pt x="0" y="3"/>
                    <a:pt x="0" y="3"/>
                    <a:pt x="0" y="3"/>
                  </a:cubicBezTo>
                  <a:cubicBezTo>
                    <a:pt x="0" y="1"/>
                    <a:pt x="1" y="0"/>
                    <a:pt x="3" y="0"/>
                  </a:cubicBezTo>
                  <a:cubicBezTo>
                    <a:pt x="24" y="0"/>
                    <a:pt x="24" y="0"/>
                    <a:pt x="24" y="0"/>
                  </a:cubicBezTo>
                  <a:cubicBezTo>
                    <a:pt x="25" y="0"/>
                    <a:pt x="26" y="1"/>
                    <a:pt x="26" y="3"/>
                  </a:cubicBezTo>
                  <a:cubicBezTo>
                    <a:pt x="26" y="23"/>
                    <a:pt x="26" y="23"/>
                    <a:pt x="26" y="23"/>
                  </a:cubicBezTo>
                  <a:cubicBezTo>
                    <a:pt x="26" y="24"/>
                    <a:pt x="25" y="25"/>
                    <a:pt x="24" y="25"/>
                  </a:cubicBezTo>
                  <a:lnTo>
                    <a:pt x="3" y="25"/>
                  </a:lnTo>
                  <a:close/>
                  <a:moveTo>
                    <a:pt x="3" y="158"/>
                  </a:moveTo>
                  <a:cubicBezTo>
                    <a:pt x="1" y="158"/>
                    <a:pt x="0" y="157"/>
                    <a:pt x="0" y="156"/>
                  </a:cubicBezTo>
                  <a:cubicBezTo>
                    <a:pt x="0" y="49"/>
                    <a:pt x="0" y="49"/>
                    <a:pt x="0" y="49"/>
                  </a:cubicBezTo>
                  <a:cubicBezTo>
                    <a:pt x="0" y="47"/>
                    <a:pt x="1" y="46"/>
                    <a:pt x="3" y="46"/>
                  </a:cubicBezTo>
                  <a:cubicBezTo>
                    <a:pt x="24" y="46"/>
                    <a:pt x="24" y="46"/>
                    <a:pt x="24" y="46"/>
                  </a:cubicBezTo>
                  <a:cubicBezTo>
                    <a:pt x="25" y="46"/>
                    <a:pt x="26" y="47"/>
                    <a:pt x="26" y="49"/>
                  </a:cubicBezTo>
                  <a:cubicBezTo>
                    <a:pt x="26" y="156"/>
                    <a:pt x="26" y="156"/>
                    <a:pt x="26" y="156"/>
                  </a:cubicBezTo>
                  <a:cubicBezTo>
                    <a:pt x="26" y="157"/>
                    <a:pt x="25" y="158"/>
                    <a:pt x="24" y="158"/>
                  </a:cubicBezTo>
                  <a:lnTo>
                    <a:pt x="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4" name="Freeform 9"/>
            <p:cNvSpPr>
              <a:spLocks/>
            </p:cNvSpPr>
            <p:nvPr userDrawn="1"/>
          </p:nvSpPr>
          <p:spPr bwMode="auto">
            <a:xfrm>
              <a:off x="1595034" y="1492997"/>
              <a:ext cx="167400" cy="208734"/>
            </a:xfrm>
            <a:custGeom>
              <a:avLst/>
              <a:gdLst>
                <a:gd name="T0" fmla="*/ 1 w 95"/>
                <a:gd name="T1" fmla="*/ 99 h 117"/>
                <a:gd name="T2" fmla="*/ 1 w 95"/>
                <a:gd name="T3" fmla="*/ 96 h 117"/>
                <a:gd name="T4" fmla="*/ 14 w 95"/>
                <a:gd name="T5" fmla="*/ 82 h 117"/>
                <a:gd name="T6" fmla="*/ 17 w 95"/>
                <a:gd name="T7" fmla="*/ 82 h 117"/>
                <a:gd name="T8" fmla="*/ 50 w 95"/>
                <a:gd name="T9" fmla="*/ 95 h 117"/>
                <a:gd name="T10" fmla="*/ 70 w 95"/>
                <a:gd name="T11" fmla="*/ 81 h 117"/>
                <a:gd name="T12" fmla="*/ 52 w 95"/>
                <a:gd name="T13" fmla="*/ 69 h 117"/>
                <a:gd name="T14" fmla="*/ 40 w 95"/>
                <a:gd name="T15" fmla="*/ 68 h 117"/>
                <a:gd name="T16" fmla="*/ 5 w 95"/>
                <a:gd name="T17" fmla="*/ 35 h 117"/>
                <a:gd name="T18" fmla="*/ 49 w 95"/>
                <a:gd name="T19" fmla="*/ 0 h 117"/>
                <a:gd name="T20" fmla="*/ 91 w 95"/>
                <a:gd name="T21" fmla="*/ 13 h 117"/>
                <a:gd name="T22" fmla="*/ 91 w 95"/>
                <a:gd name="T23" fmla="*/ 17 h 117"/>
                <a:gd name="T24" fmla="*/ 80 w 95"/>
                <a:gd name="T25" fmla="*/ 30 h 117"/>
                <a:gd name="T26" fmla="*/ 77 w 95"/>
                <a:gd name="T27" fmla="*/ 31 h 117"/>
                <a:gd name="T28" fmla="*/ 47 w 95"/>
                <a:gd name="T29" fmla="*/ 22 h 117"/>
                <a:gd name="T30" fmla="*/ 30 w 95"/>
                <a:gd name="T31" fmla="*/ 33 h 117"/>
                <a:gd name="T32" fmla="*/ 49 w 95"/>
                <a:gd name="T33" fmla="*/ 45 h 117"/>
                <a:gd name="T34" fmla="*/ 61 w 95"/>
                <a:gd name="T35" fmla="*/ 46 h 117"/>
                <a:gd name="T36" fmla="*/ 95 w 95"/>
                <a:gd name="T37" fmla="*/ 79 h 117"/>
                <a:gd name="T38" fmla="*/ 49 w 95"/>
                <a:gd name="T39" fmla="*/ 117 h 117"/>
                <a:gd name="T40" fmla="*/ 1 w 95"/>
                <a:gd name="T41" fmla="*/ 9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17">
                  <a:moveTo>
                    <a:pt x="1" y="99"/>
                  </a:moveTo>
                  <a:cubicBezTo>
                    <a:pt x="0" y="98"/>
                    <a:pt x="0" y="97"/>
                    <a:pt x="1" y="96"/>
                  </a:cubicBezTo>
                  <a:cubicBezTo>
                    <a:pt x="14" y="82"/>
                    <a:pt x="14" y="82"/>
                    <a:pt x="14" y="82"/>
                  </a:cubicBezTo>
                  <a:cubicBezTo>
                    <a:pt x="15" y="81"/>
                    <a:pt x="16" y="81"/>
                    <a:pt x="17" y="82"/>
                  </a:cubicBezTo>
                  <a:cubicBezTo>
                    <a:pt x="25" y="89"/>
                    <a:pt x="38" y="95"/>
                    <a:pt x="50" y="95"/>
                  </a:cubicBezTo>
                  <a:cubicBezTo>
                    <a:pt x="63" y="95"/>
                    <a:pt x="70" y="89"/>
                    <a:pt x="70" y="81"/>
                  </a:cubicBezTo>
                  <a:cubicBezTo>
                    <a:pt x="70" y="75"/>
                    <a:pt x="66" y="70"/>
                    <a:pt x="52" y="69"/>
                  </a:cubicBezTo>
                  <a:cubicBezTo>
                    <a:pt x="40" y="68"/>
                    <a:pt x="40" y="68"/>
                    <a:pt x="40" y="68"/>
                  </a:cubicBezTo>
                  <a:cubicBezTo>
                    <a:pt x="17" y="66"/>
                    <a:pt x="5" y="54"/>
                    <a:pt x="5" y="35"/>
                  </a:cubicBezTo>
                  <a:cubicBezTo>
                    <a:pt x="5" y="13"/>
                    <a:pt x="21" y="0"/>
                    <a:pt x="49" y="0"/>
                  </a:cubicBezTo>
                  <a:cubicBezTo>
                    <a:pt x="66" y="0"/>
                    <a:pt x="81" y="6"/>
                    <a:pt x="91" y="13"/>
                  </a:cubicBezTo>
                  <a:cubicBezTo>
                    <a:pt x="92" y="14"/>
                    <a:pt x="92" y="16"/>
                    <a:pt x="91" y="17"/>
                  </a:cubicBezTo>
                  <a:cubicBezTo>
                    <a:pt x="80" y="30"/>
                    <a:pt x="80" y="30"/>
                    <a:pt x="80" y="30"/>
                  </a:cubicBezTo>
                  <a:cubicBezTo>
                    <a:pt x="79" y="32"/>
                    <a:pt x="78" y="32"/>
                    <a:pt x="77" y="31"/>
                  </a:cubicBezTo>
                  <a:cubicBezTo>
                    <a:pt x="70" y="26"/>
                    <a:pt x="58" y="22"/>
                    <a:pt x="47" y="22"/>
                  </a:cubicBezTo>
                  <a:cubicBezTo>
                    <a:pt x="36" y="22"/>
                    <a:pt x="30" y="26"/>
                    <a:pt x="30" y="33"/>
                  </a:cubicBezTo>
                  <a:cubicBezTo>
                    <a:pt x="30" y="40"/>
                    <a:pt x="34" y="44"/>
                    <a:pt x="49" y="45"/>
                  </a:cubicBezTo>
                  <a:cubicBezTo>
                    <a:pt x="61" y="46"/>
                    <a:pt x="61" y="46"/>
                    <a:pt x="61" y="46"/>
                  </a:cubicBezTo>
                  <a:cubicBezTo>
                    <a:pt x="84" y="48"/>
                    <a:pt x="95" y="60"/>
                    <a:pt x="95" y="79"/>
                  </a:cubicBezTo>
                  <a:cubicBezTo>
                    <a:pt x="95" y="101"/>
                    <a:pt x="79" y="117"/>
                    <a:pt x="49" y="117"/>
                  </a:cubicBezTo>
                  <a:cubicBezTo>
                    <a:pt x="26" y="117"/>
                    <a:pt x="10" y="107"/>
                    <a:pt x="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5" name="Freeform 10"/>
            <p:cNvSpPr>
              <a:spLocks/>
            </p:cNvSpPr>
            <p:nvPr userDrawn="1"/>
          </p:nvSpPr>
          <p:spPr bwMode="auto">
            <a:xfrm>
              <a:off x="1789301"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6" name="Freeform 11"/>
            <p:cNvSpPr>
              <a:spLocks/>
            </p:cNvSpPr>
            <p:nvPr userDrawn="1"/>
          </p:nvSpPr>
          <p:spPr bwMode="auto">
            <a:xfrm>
              <a:off x="1925702"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7" name="Freeform 12"/>
            <p:cNvSpPr>
              <a:spLocks/>
            </p:cNvSpPr>
            <p:nvPr userDrawn="1"/>
          </p:nvSpPr>
          <p:spPr bwMode="auto">
            <a:xfrm>
              <a:off x="2084836" y="1497130"/>
              <a:ext cx="183934" cy="274867"/>
            </a:xfrm>
            <a:custGeom>
              <a:avLst/>
              <a:gdLst>
                <a:gd name="T0" fmla="*/ 17 w 104"/>
                <a:gd name="T1" fmla="*/ 154 h 154"/>
                <a:gd name="T2" fmla="*/ 14 w 104"/>
                <a:gd name="T3" fmla="*/ 151 h 154"/>
                <a:gd name="T4" fmla="*/ 14 w 104"/>
                <a:gd name="T5" fmla="*/ 133 h 154"/>
                <a:gd name="T6" fmla="*/ 17 w 104"/>
                <a:gd name="T7" fmla="*/ 131 h 154"/>
                <a:gd name="T8" fmla="*/ 21 w 104"/>
                <a:gd name="T9" fmla="*/ 131 h 154"/>
                <a:gd name="T10" fmla="*/ 38 w 104"/>
                <a:gd name="T11" fmla="*/ 117 h 154"/>
                <a:gd name="T12" fmla="*/ 41 w 104"/>
                <a:gd name="T13" fmla="*/ 108 h 154"/>
                <a:gd name="T14" fmla="*/ 0 w 104"/>
                <a:gd name="T15" fmla="*/ 3 h 154"/>
                <a:gd name="T16" fmla="*/ 2 w 104"/>
                <a:gd name="T17" fmla="*/ 0 h 154"/>
                <a:gd name="T18" fmla="*/ 25 w 104"/>
                <a:gd name="T19" fmla="*/ 0 h 154"/>
                <a:gd name="T20" fmla="*/ 28 w 104"/>
                <a:gd name="T21" fmla="*/ 3 h 154"/>
                <a:gd name="T22" fmla="*/ 53 w 104"/>
                <a:gd name="T23" fmla="*/ 76 h 154"/>
                <a:gd name="T24" fmla="*/ 53 w 104"/>
                <a:gd name="T25" fmla="*/ 76 h 154"/>
                <a:gd name="T26" fmla="*/ 77 w 104"/>
                <a:gd name="T27" fmla="*/ 3 h 154"/>
                <a:gd name="T28" fmla="*/ 80 w 104"/>
                <a:gd name="T29" fmla="*/ 0 h 154"/>
                <a:gd name="T30" fmla="*/ 102 w 104"/>
                <a:gd name="T31" fmla="*/ 0 h 154"/>
                <a:gd name="T32" fmla="*/ 104 w 104"/>
                <a:gd name="T33" fmla="*/ 3 h 154"/>
                <a:gd name="T34" fmla="*/ 61 w 104"/>
                <a:gd name="T35" fmla="*/ 119 h 154"/>
                <a:gd name="T36" fmla="*/ 24 w 104"/>
                <a:gd name="T37" fmla="*/ 154 h 154"/>
                <a:gd name="T38" fmla="*/ 17 w 104"/>
                <a:gd name="T3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154">
                  <a:moveTo>
                    <a:pt x="17" y="154"/>
                  </a:moveTo>
                  <a:cubicBezTo>
                    <a:pt x="15" y="154"/>
                    <a:pt x="14" y="153"/>
                    <a:pt x="14" y="151"/>
                  </a:cubicBezTo>
                  <a:cubicBezTo>
                    <a:pt x="14" y="133"/>
                    <a:pt x="14" y="133"/>
                    <a:pt x="14" y="133"/>
                  </a:cubicBezTo>
                  <a:cubicBezTo>
                    <a:pt x="14" y="131"/>
                    <a:pt x="15" y="131"/>
                    <a:pt x="17" y="131"/>
                  </a:cubicBezTo>
                  <a:cubicBezTo>
                    <a:pt x="21" y="131"/>
                    <a:pt x="21" y="131"/>
                    <a:pt x="21" y="131"/>
                  </a:cubicBezTo>
                  <a:cubicBezTo>
                    <a:pt x="30" y="131"/>
                    <a:pt x="34" y="127"/>
                    <a:pt x="38" y="117"/>
                  </a:cubicBezTo>
                  <a:cubicBezTo>
                    <a:pt x="41" y="108"/>
                    <a:pt x="41" y="108"/>
                    <a:pt x="41" y="108"/>
                  </a:cubicBezTo>
                  <a:cubicBezTo>
                    <a:pt x="0" y="3"/>
                    <a:pt x="0" y="3"/>
                    <a:pt x="0" y="3"/>
                  </a:cubicBezTo>
                  <a:cubicBezTo>
                    <a:pt x="0" y="1"/>
                    <a:pt x="0" y="0"/>
                    <a:pt x="2" y="0"/>
                  </a:cubicBezTo>
                  <a:cubicBezTo>
                    <a:pt x="25" y="0"/>
                    <a:pt x="25" y="0"/>
                    <a:pt x="25" y="0"/>
                  </a:cubicBezTo>
                  <a:cubicBezTo>
                    <a:pt x="26" y="0"/>
                    <a:pt x="27" y="1"/>
                    <a:pt x="28" y="3"/>
                  </a:cubicBezTo>
                  <a:cubicBezTo>
                    <a:pt x="53" y="76"/>
                    <a:pt x="53" y="76"/>
                    <a:pt x="53" y="76"/>
                  </a:cubicBezTo>
                  <a:cubicBezTo>
                    <a:pt x="53" y="76"/>
                    <a:pt x="53" y="76"/>
                    <a:pt x="53" y="76"/>
                  </a:cubicBezTo>
                  <a:cubicBezTo>
                    <a:pt x="77" y="3"/>
                    <a:pt x="77" y="3"/>
                    <a:pt x="77" y="3"/>
                  </a:cubicBezTo>
                  <a:cubicBezTo>
                    <a:pt x="78" y="1"/>
                    <a:pt x="79" y="0"/>
                    <a:pt x="80" y="0"/>
                  </a:cubicBezTo>
                  <a:cubicBezTo>
                    <a:pt x="102" y="0"/>
                    <a:pt x="102" y="0"/>
                    <a:pt x="102" y="0"/>
                  </a:cubicBezTo>
                  <a:cubicBezTo>
                    <a:pt x="104" y="0"/>
                    <a:pt x="104" y="1"/>
                    <a:pt x="104" y="3"/>
                  </a:cubicBezTo>
                  <a:cubicBezTo>
                    <a:pt x="61" y="119"/>
                    <a:pt x="61" y="119"/>
                    <a:pt x="61" y="119"/>
                  </a:cubicBezTo>
                  <a:cubicBezTo>
                    <a:pt x="52" y="145"/>
                    <a:pt x="42" y="154"/>
                    <a:pt x="24" y="154"/>
                  </a:cubicBezTo>
                  <a:lnTo>
                    <a:pt x="17"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8" name="Freeform 13"/>
            <p:cNvSpPr>
              <a:spLocks noEditPoints="1"/>
            </p:cNvSpPr>
            <p:nvPr userDrawn="1"/>
          </p:nvSpPr>
          <p:spPr bwMode="auto">
            <a:xfrm>
              <a:off x="235350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9" name="Freeform 14"/>
            <p:cNvSpPr>
              <a:spLocks/>
            </p:cNvSpPr>
            <p:nvPr userDrawn="1"/>
          </p:nvSpPr>
          <p:spPr bwMode="auto">
            <a:xfrm>
              <a:off x="2553970" y="1414463"/>
              <a:ext cx="109534" cy="283134"/>
            </a:xfrm>
            <a:custGeom>
              <a:avLst/>
              <a:gdLst>
                <a:gd name="T0" fmla="*/ 14 w 61"/>
                <a:gd name="T1" fmla="*/ 158 h 158"/>
                <a:gd name="T2" fmla="*/ 12 w 61"/>
                <a:gd name="T3" fmla="*/ 156 h 158"/>
                <a:gd name="T4" fmla="*/ 12 w 61"/>
                <a:gd name="T5" fmla="*/ 68 h 158"/>
                <a:gd name="T6" fmla="*/ 10 w 61"/>
                <a:gd name="T7" fmla="*/ 66 h 158"/>
                <a:gd name="T8" fmla="*/ 3 w 61"/>
                <a:gd name="T9" fmla="*/ 66 h 158"/>
                <a:gd name="T10" fmla="*/ 0 w 61"/>
                <a:gd name="T11" fmla="*/ 64 h 158"/>
                <a:gd name="T12" fmla="*/ 0 w 61"/>
                <a:gd name="T13" fmla="*/ 49 h 158"/>
                <a:gd name="T14" fmla="*/ 3 w 61"/>
                <a:gd name="T15" fmla="*/ 46 h 158"/>
                <a:gd name="T16" fmla="*/ 10 w 61"/>
                <a:gd name="T17" fmla="*/ 46 h 158"/>
                <a:gd name="T18" fmla="*/ 12 w 61"/>
                <a:gd name="T19" fmla="*/ 45 h 158"/>
                <a:gd name="T20" fmla="*/ 12 w 61"/>
                <a:gd name="T21" fmla="*/ 38 h 158"/>
                <a:gd name="T22" fmla="*/ 49 w 61"/>
                <a:gd name="T23" fmla="*/ 0 h 158"/>
                <a:gd name="T24" fmla="*/ 59 w 61"/>
                <a:gd name="T25" fmla="*/ 0 h 158"/>
                <a:gd name="T26" fmla="*/ 61 w 61"/>
                <a:gd name="T27" fmla="*/ 3 h 158"/>
                <a:gd name="T28" fmla="*/ 61 w 61"/>
                <a:gd name="T29" fmla="*/ 21 h 158"/>
                <a:gd name="T30" fmla="*/ 59 w 61"/>
                <a:gd name="T31" fmla="*/ 24 h 158"/>
                <a:gd name="T32" fmla="*/ 52 w 61"/>
                <a:gd name="T33" fmla="*/ 24 h 158"/>
                <a:gd name="T34" fmla="*/ 37 w 61"/>
                <a:gd name="T35" fmla="*/ 37 h 158"/>
                <a:gd name="T36" fmla="*/ 37 w 61"/>
                <a:gd name="T37" fmla="*/ 45 h 158"/>
                <a:gd name="T38" fmla="*/ 39 w 61"/>
                <a:gd name="T39" fmla="*/ 46 h 158"/>
                <a:gd name="T40" fmla="*/ 59 w 61"/>
                <a:gd name="T41" fmla="*/ 46 h 158"/>
                <a:gd name="T42" fmla="*/ 61 w 61"/>
                <a:gd name="T43" fmla="*/ 49 h 158"/>
                <a:gd name="T44" fmla="*/ 61 w 61"/>
                <a:gd name="T45" fmla="*/ 64 h 158"/>
                <a:gd name="T46" fmla="*/ 59 w 61"/>
                <a:gd name="T47" fmla="*/ 66 h 158"/>
                <a:gd name="T48" fmla="*/ 39 w 61"/>
                <a:gd name="T49" fmla="*/ 66 h 158"/>
                <a:gd name="T50" fmla="*/ 37 w 61"/>
                <a:gd name="T51" fmla="*/ 68 h 158"/>
                <a:gd name="T52" fmla="*/ 37 w 61"/>
                <a:gd name="T53" fmla="*/ 156 h 158"/>
                <a:gd name="T54" fmla="*/ 35 w 61"/>
                <a:gd name="T55" fmla="*/ 158 h 158"/>
                <a:gd name="T56" fmla="*/ 14 w 61"/>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158">
                  <a:moveTo>
                    <a:pt x="14" y="158"/>
                  </a:moveTo>
                  <a:cubicBezTo>
                    <a:pt x="12" y="158"/>
                    <a:pt x="12" y="157"/>
                    <a:pt x="12" y="156"/>
                  </a:cubicBezTo>
                  <a:cubicBezTo>
                    <a:pt x="12" y="68"/>
                    <a:pt x="12" y="68"/>
                    <a:pt x="12" y="68"/>
                  </a:cubicBezTo>
                  <a:cubicBezTo>
                    <a:pt x="12" y="67"/>
                    <a:pt x="11" y="66"/>
                    <a:pt x="10" y="66"/>
                  </a:cubicBezTo>
                  <a:cubicBezTo>
                    <a:pt x="3" y="66"/>
                    <a:pt x="3" y="66"/>
                    <a:pt x="3" y="66"/>
                  </a:cubicBezTo>
                  <a:cubicBezTo>
                    <a:pt x="1" y="66"/>
                    <a:pt x="0" y="66"/>
                    <a:pt x="0" y="64"/>
                  </a:cubicBezTo>
                  <a:cubicBezTo>
                    <a:pt x="0" y="49"/>
                    <a:pt x="0" y="49"/>
                    <a:pt x="0" y="49"/>
                  </a:cubicBezTo>
                  <a:cubicBezTo>
                    <a:pt x="0" y="47"/>
                    <a:pt x="1" y="46"/>
                    <a:pt x="3" y="46"/>
                  </a:cubicBezTo>
                  <a:cubicBezTo>
                    <a:pt x="10" y="46"/>
                    <a:pt x="10" y="46"/>
                    <a:pt x="10" y="46"/>
                  </a:cubicBezTo>
                  <a:cubicBezTo>
                    <a:pt x="11" y="46"/>
                    <a:pt x="12" y="46"/>
                    <a:pt x="12" y="45"/>
                  </a:cubicBezTo>
                  <a:cubicBezTo>
                    <a:pt x="12" y="38"/>
                    <a:pt x="12" y="38"/>
                    <a:pt x="12" y="38"/>
                  </a:cubicBezTo>
                  <a:cubicBezTo>
                    <a:pt x="12" y="12"/>
                    <a:pt x="24" y="0"/>
                    <a:pt x="49" y="0"/>
                  </a:cubicBezTo>
                  <a:cubicBezTo>
                    <a:pt x="59" y="0"/>
                    <a:pt x="59" y="0"/>
                    <a:pt x="59" y="0"/>
                  </a:cubicBezTo>
                  <a:cubicBezTo>
                    <a:pt x="60" y="0"/>
                    <a:pt x="61" y="1"/>
                    <a:pt x="61" y="3"/>
                  </a:cubicBezTo>
                  <a:cubicBezTo>
                    <a:pt x="61" y="21"/>
                    <a:pt x="61" y="21"/>
                    <a:pt x="61" y="21"/>
                  </a:cubicBezTo>
                  <a:cubicBezTo>
                    <a:pt x="61" y="23"/>
                    <a:pt x="60" y="24"/>
                    <a:pt x="59" y="24"/>
                  </a:cubicBezTo>
                  <a:cubicBezTo>
                    <a:pt x="52" y="24"/>
                    <a:pt x="52" y="24"/>
                    <a:pt x="52" y="24"/>
                  </a:cubicBezTo>
                  <a:cubicBezTo>
                    <a:pt x="40" y="24"/>
                    <a:pt x="37" y="26"/>
                    <a:pt x="37" y="37"/>
                  </a:cubicBezTo>
                  <a:cubicBezTo>
                    <a:pt x="37" y="45"/>
                    <a:pt x="37" y="45"/>
                    <a:pt x="37" y="45"/>
                  </a:cubicBezTo>
                  <a:cubicBezTo>
                    <a:pt x="37" y="46"/>
                    <a:pt x="38" y="46"/>
                    <a:pt x="39" y="46"/>
                  </a:cubicBezTo>
                  <a:cubicBezTo>
                    <a:pt x="59" y="46"/>
                    <a:pt x="59" y="46"/>
                    <a:pt x="59" y="46"/>
                  </a:cubicBezTo>
                  <a:cubicBezTo>
                    <a:pt x="60" y="46"/>
                    <a:pt x="61" y="47"/>
                    <a:pt x="61" y="49"/>
                  </a:cubicBezTo>
                  <a:cubicBezTo>
                    <a:pt x="61" y="64"/>
                    <a:pt x="61" y="64"/>
                    <a:pt x="61" y="64"/>
                  </a:cubicBezTo>
                  <a:cubicBezTo>
                    <a:pt x="61" y="66"/>
                    <a:pt x="60" y="66"/>
                    <a:pt x="59" y="66"/>
                  </a:cubicBezTo>
                  <a:cubicBezTo>
                    <a:pt x="39" y="66"/>
                    <a:pt x="39" y="66"/>
                    <a:pt x="39" y="66"/>
                  </a:cubicBezTo>
                  <a:cubicBezTo>
                    <a:pt x="38" y="66"/>
                    <a:pt x="37" y="67"/>
                    <a:pt x="37" y="68"/>
                  </a:cubicBezTo>
                  <a:cubicBezTo>
                    <a:pt x="37" y="156"/>
                    <a:pt x="37" y="156"/>
                    <a:pt x="37" y="156"/>
                  </a:cubicBezTo>
                  <a:cubicBezTo>
                    <a:pt x="37" y="157"/>
                    <a:pt x="37" y="158"/>
                    <a:pt x="35" y="158"/>
                  </a:cubicBezTo>
                  <a:lnTo>
                    <a:pt x="14"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00" name="Freeform 15"/>
            <p:cNvSpPr>
              <a:spLocks/>
            </p:cNvSpPr>
            <p:nvPr userDrawn="1"/>
          </p:nvSpPr>
          <p:spPr bwMode="auto">
            <a:xfrm>
              <a:off x="2762704" y="1414463"/>
              <a:ext cx="208734" cy="283134"/>
            </a:xfrm>
            <a:custGeom>
              <a:avLst/>
              <a:gdLst>
                <a:gd name="T0" fmla="*/ 0 w 117"/>
                <a:gd name="T1" fmla="*/ 3 h 158"/>
                <a:gd name="T2" fmla="*/ 2 w 117"/>
                <a:gd name="T3" fmla="*/ 0 h 158"/>
                <a:gd name="T4" fmla="*/ 25 w 117"/>
                <a:gd name="T5" fmla="*/ 0 h 158"/>
                <a:gd name="T6" fmla="*/ 27 w 117"/>
                <a:gd name="T7" fmla="*/ 3 h 158"/>
                <a:gd name="T8" fmla="*/ 27 w 117"/>
                <a:gd name="T9" fmla="*/ 65 h 158"/>
                <a:gd name="T10" fmla="*/ 29 w 117"/>
                <a:gd name="T11" fmla="*/ 66 h 158"/>
                <a:gd name="T12" fmla="*/ 89 w 117"/>
                <a:gd name="T13" fmla="*/ 66 h 158"/>
                <a:gd name="T14" fmla="*/ 90 w 117"/>
                <a:gd name="T15" fmla="*/ 65 h 158"/>
                <a:gd name="T16" fmla="*/ 90 w 117"/>
                <a:gd name="T17" fmla="*/ 3 h 158"/>
                <a:gd name="T18" fmla="*/ 92 w 117"/>
                <a:gd name="T19" fmla="*/ 0 h 158"/>
                <a:gd name="T20" fmla="*/ 115 w 117"/>
                <a:gd name="T21" fmla="*/ 0 h 158"/>
                <a:gd name="T22" fmla="*/ 117 w 117"/>
                <a:gd name="T23" fmla="*/ 3 h 158"/>
                <a:gd name="T24" fmla="*/ 117 w 117"/>
                <a:gd name="T25" fmla="*/ 156 h 158"/>
                <a:gd name="T26" fmla="*/ 115 w 117"/>
                <a:gd name="T27" fmla="*/ 158 h 158"/>
                <a:gd name="T28" fmla="*/ 92 w 117"/>
                <a:gd name="T29" fmla="*/ 158 h 158"/>
                <a:gd name="T30" fmla="*/ 90 w 117"/>
                <a:gd name="T31" fmla="*/ 156 h 158"/>
                <a:gd name="T32" fmla="*/ 90 w 117"/>
                <a:gd name="T33" fmla="*/ 92 h 158"/>
                <a:gd name="T34" fmla="*/ 89 w 117"/>
                <a:gd name="T35" fmla="*/ 91 h 158"/>
                <a:gd name="T36" fmla="*/ 29 w 117"/>
                <a:gd name="T37" fmla="*/ 91 h 158"/>
                <a:gd name="T38" fmla="*/ 27 w 117"/>
                <a:gd name="T39" fmla="*/ 92 h 158"/>
                <a:gd name="T40" fmla="*/ 27 w 117"/>
                <a:gd name="T41" fmla="*/ 156 h 158"/>
                <a:gd name="T42" fmla="*/ 25 w 117"/>
                <a:gd name="T43" fmla="*/ 158 h 158"/>
                <a:gd name="T44" fmla="*/ 2 w 117"/>
                <a:gd name="T45" fmla="*/ 158 h 158"/>
                <a:gd name="T46" fmla="*/ 0 w 117"/>
                <a:gd name="T47" fmla="*/ 156 h 158"/>
                <a:gd name="T48" fmla="*/ 0 w 117"/>
                <a:gd name="T49"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158">
                  <a:moveTo>
                    <a:pt x="0" y="3"/>
                  </a:moveTo>
                  <a:cubicBezTo>
                    <a:pt x="0" y="1"/>
                    <a:pt x="1" y="0"/>
                    <a:pt x="2" y="0"/>
                  </a:cubicBezTo>
                  <a:cubicBezTo>
                    <a:pt x="25" y="0"/>
                    <a:pt x="25" y="0"/>
                    <a:pt x="25" y="0"/>
                  </a:cubicBezTo>
                  <a:cubicBezTo>
                    <a:pt x="26" y="0"/>
                    <a:pt x="27" y="1"/>
                    <a:pt x="27" y="3"/>
                  </a:cubicBezTo>
                  <a:cubicBezTo>
                    <a:pt x="27" y="65"/>
                    <a:pt x="27" y="65"/>
                    <a:pt x="27" y="65"/>
                  </a:cubicBezTo>
                  <a:cubicBezTo>
                    <a:pt x="27" y="66"/>
                    <a:pt x="28" y="66"/>
                    <a:pt x="29" y="66"/>
                  </a:cubicBezTo>
                  <a:cubicBezTo>
                    <a:pt x="89" y="66"/>
                    <a:pt x="89" y="66"/>
                    <a:pt x="89" y="66"/>
                  </a:cubicBezTo>
                  <a:cubicBezTo>
                    <a:pt x="89" y="66"/>
                    <a:pt x="90" y="66"/>
                    <a:pt x="90" y="65"/>
                  </a:cubicBezTo>
                  <a:cubicBezTo>
                    <a:pt x="90" y="3"/>
                    <a:pt x="90" y="3"/>
                    <a:pt x="90" y="3"/>
                  </a:cubicBezTo>
                  <a:cubicBezTo>
                    <a:pt x="90" y="1"/>
                    <a:pt x="91" y="0"/>
                    <a:pt x="92" y="0"/>
                  </a:cubicBezTo>
                  <a:cubicBezTo>
                    <a:pt x="115" y="0"/>
                    <a:pt x="115" y="0"/>
                    <a:pt x="115" y="0"/>
                  </a:cubicBezTo>
                  <a:cubicBezTo>
                    <a:pt x="116" y="0"/>
                    <a:pt x="117" y="1"/>
                    <a:pt x="117" y="3"/>
                  </a:cubicBezTo>
                  <a:cubicBezTo>
                    <a:pt x="117" y="156"/>
                    <a:pt x="117" y="156"/>
                    <a:pt x="117" y="156"/>
                  </a:cubicBezTo>
                  <a:cubicBezTo>
                    <a:pt x="117" y="157"/>
                    <a:pt x="116" y="158"/>
                    <a:pt x="115" y="158"/>
                  </a:cubicBezTo>
                  <a:cubicBezTo>
                    <a:pt x="92" y="158"/>
                    <a:pt x="92" y="158"/>
                    <a:pt x="92" y="158"/>
                  </a:cubicBezTo>
                  <a:cubicBezTo>
                    <a:pt x="91" y="158"/>
                    <a:pt x="90" y="157"/>
                    <a:pt x="90" y="156"/>
                  </a:cubicBezTo>
                  <a:cubicBezTo>
                    <a:pt x="90" y="92"/>
                    <a:pt x="90" y="92"/>
                    <a:pt x="90" y="92"/>
                  </a:cubicBezTo>
                  <a:cubicBezTo>
                    <a:pt x="90" y="91"/>
                    <a:pt x="89" y="91"/>
                    <a:pt x="89" y="91"/>
                  </a:cubicBezTo>
                  <a:cubicBezTo>
                    <a:pt x="29" y="91"/>
                    <a:pt x="29" y="91"/>
                    <a:pt x="29" y="91"/>
                  </a:cubicBezTo>
                  <a:cubicBezTo>
                    <a:pt x="28" y="91"/>
                    <a:pt x="27" y="91"/>
                    <a:pt x="27" y="92"/>
                  </a:cubicBezTo>
                  <a:cubicBezTo>
                    <a:pt x="27" y="156"/>
                    <a:pt x="27" y="156"/>
                    <a:pt x="27" y="156"/>
                  </a:cubicBezTo>
                  <a:cubicBezTo>
                    <a:pt x="27" y="157"/>
                    <a:pt x="26" y="158"/>
                    <a:pt x="25"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01" name="Freeform 16"/>
            <p:cNvSpPr>
              <a:spLocks noEditPoints="1"/>
            </p:cNvSpPr>
            <p:nvPr userDrawn="1"/>
          </p:nvSpPr>
          <p:spPr bwMode="auto">
            <a:xfrm>
              <a:off x="3014838" y="1492997"/>
              <a:ext cx="175667" cy="208734"/>
            </a:xfrm>
            <a:custGeom>
              <a:avLst/>
              <a:gdLst>
                <a:gd name="T0" fmla="*/ 4 w 99"/>
                <a:gd name="T1" fmla="*/ 85 h 117"/>
                <a:gd name="T2" fmla="*/ 0 w 99"/>
                <a:gd name="T3" fmla="*/ 58 h 117"/>
                <a:gd name="T4" fmla="*/ 4 w 99"/>
                <a:gd name="T5" fmla="*/ 31 h 117"/>
                <a:gd name="T6" fmla="*/ 49 w 99"/>
                <a:gd name="T7" fmla="*/ 0 h 117"/>
                <a:gd name="T8" fmla="*/ 95 w 99"/>
                <a:gd name="T9" fmla="*/ 31 h 117"/>
                <a:gd name="T10" fmla="*/ 99 w 99"/>
                <a:gd name="T11" fmla="*/ 64 h 117"/>
                <a:gd name="T12" fmla="*/ 97 w 99"/>
                <a:gd name="T13" fmla="*/ 66 h 117"/>
                <a:gd name="T14" fmla="*/ 28 w 99"/>
                <a:gd name="T15" fmla="*/ 66 h 117"/>
                <a:gd name="T16" fmla="*/ 26 w 99"/>
                <a:gd name="T17" fmla="*/ 68 h 117"/>
                <a:gd name="T18" fmla="*/ 28 w 99"/>
                <a:gd name="T19" fmla="*/ 76 h 117"/>
                <a:gd name="T20" fmla="*/ 53 w 99"/>
                <a:gd name="T21" fmla="*/ 93 h 117"/>
                <a:gd name="T22" fmla="*/ 79 w 99"/>
                <a:gd name="T23" fmla="*/ 83 h 117"/>
                <a:gd name="T24" fmla="*/ 83 w 99"/>
                <a:gd name="T25" fmla="*/ 82 h 117"/>
                <a:gd name="T26" fmla="*/ 96 w 99"/>
                <a:gd name="T27" fmla="*/ 94 h 117"/>
                <a:gd name="T28" fmla="*/ 97 w 99"/>
                <a:gd name="T29" fmla="*/ 98 h 117"/>
                <a:gd name="T30" fmla="*/ 51 w 99"/>
                <a:gd name="T31" fmla="*/ 117 h 117"/>
                <a:gd name="T32" fmla="*/ 4 w 99"/>
                <a:gd name="T33" fmla="*/ 85 h 117"/>
                <a:gd name="T34" fmla="*/ 71 w 99"/>
                <a:gd name="T35" fmla="*/ 36 h 117"/>
                <a:gd name="T36" fmla="*/ 50 w 99"/>
                <a:gd name="T37" fmla="*/ 22 h 117"/>
                <a:gd name="T38" fmla="*/ 28 w 99"/>
                <a:gd name="T39" fmla="*/ 36 h 117"/>
                <a:gd name="T40" fmla="*/ 26 w 99"/>
                <a:gd name="T41" fmla="*/ 46 h 117"/>
                <a:gd name="T42" fmla="*/ 28 w 99"/>
                <a:gd name="T43" fmla="*/ 47 h 117"/>
                <a:gd name="T44" fmla="*/ 71 w 99"/>
                <a:gd name="T45" fmla="*/ 47 h 117"/>
                <a:gd name="T46" fmla="*/ 73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2" y="78"/>
                    <a:pt x="0" y="70"/>
                    <a:pt x="0" y="58"/>
                  </a:cubicBezTo>
                  <a:cubicBezTo>
                    <a:pt x="0" y="47"/>
                    <a:pt x="2" y="38"/>
                    <a:pt x="4" y="31"/>
                  </a:cubicBezTo>
                  <a:cubicBezTo>
                    <a:pt x="10" y="11"/>
                    <a:pt x="27" y="0"/>
                    <a:pt x="49" y="0"/>
                  </a:cubicBezTo>
                  <a:cubicBezTo>
                    <a:pt x="72" y="0"/>
                    <a:pt x="89" y="12"/>
                    <a:pt x="95" y="31"/>
                  </a:cubicBezTo>
                  <a:cubicBezTo>
                    <a:pt x="98" y="38"/>
                    <a:pt x="99" y="46"/>
                    <a:pt x="99" y="64"/>
                  </a:cubicBezTo>
                  <a:cubicBezTo>
                    <a:pt x="99" y="66"/>
                    <a:pt x="98" y="66"/>
                    <a:pt x="97" y="66"/>
                  </a:cubicBezTo>
                  <a:cubicBezTo>
                    <a:pt x="28" y="66"/>
                    <a:pt x="28" y="66"/>
                    <a:pt x="28" y="66"/>
                  </a:cubicBezTo>
                  <a:cubicBezTo>
                    <a:pt x="27" y="66"/>
                    <a:pt x="26" y="67"/>
                    <a:pt x="26" y="68"/>
                  </a:cubicBezTo>
                  <a:cubicBezTo>
                    <a:pt x="26" y="71"/>
                    <a:pt x="27" y="74"/>
                    <a:pt x="28" y="76"/>
                  </a:cubicBezTo>
                  <a:cubicBezTo>
                    <a:pt x="32" y="87"/>
                    <a:pt x="40" y="93"/>
                    <a:pt x="53" y="93"/>
                  </a:cubicBezTo>
                  <a:cubicBezTo>
                    <a:pt x="65" y="93"/>
                    <a:pt x="74" y="89"/>
                    <a:pt x="79" y="83"/>
                  </a:cubicBezTo>
                  <a:cubicBezTo>
                    <a:pt x="80" y="82"/>
                    <a:pt x="81" y="81"/>
                    <a:pt x="83" y="82"/>
                  </a:cubicBezTo>
                  <a:cubicBezTo>
                    <a:pt x="96" y="94"/>
                    <a:pt x="96" y="94"/>
                    <a:pt x="96" y="94"/>
                  </a:cubicBezTo>
                  <a:cubicBezTo>
                    <a:pt x="97" y="95"/>
                    <a:pt x="97" y="96"/>
                    <a:pt x="97" y="98"/>
                  </a:cubicBezTo>
                  <a:cubicBezTo>
                    <a:pt x="87" y="109"/>
                    <a:pt x="71" y="117"/>
                    <a:pt x="51" y="117"/>
                  </a:cubicBezTo>
                  <a:cubicBezTo>
                    <a:pt x="27" y="117"/>
                    <a:pt x="10" y="105"/>
                    <a:pt x="4" y="85"/>
                  </a:cubicBezTo>
                  <a:close/>
                  <a:moveTo>
                    <a:pt x="71" y="36"/>
                  </a:moveTo>
                  <a:cubicBezTo>
                    <a:pt x="68" y="27"/>
                    <a:pt x="60" y="22"/>
                    <a:pt x="50" y="22"/>
                  </a:cubicBezTo>
                  <a:cubicBezTo>
                    <a:pt x="39" y="22"/>
                    <a:pt x="31" y="27"/>
                    <a:pt x="28" y="36"/>
                  </a:cubicBezTo>
                  <a:cubicBezTo>
                    <a:pt x="27" y="39"/>
                    <a:pt x="26" y="42"/>
                    <a:pt x="26" y="46"/>
                  </a:cubicBezTo>
                  <a:cubicBezTo>
                    <a:pt x="26" y="47"/>
                    <a:pt x="27" y="47"/>
                    <a:pt x="28" y="47"/>
                  </a:cubicBezTo>
                  <a:cubicBezTo>
                    <a:pt x="71" y="47"/>
                    <a:pt x="71" y="47"/>
                    <a:pt x="71" y="47"/>
                  </a:cubicBezTo>
                  <a:cubicBezTo>
                    <a:pt x="72" y="47"/>
                    <a:pt x="73" y="47"/>
                    <a:pt x="73" y="46"/>
                  </a:cubicBezTo>
                  <a:cubicBezTo>
                    <a:pt x="73"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02" name="Freeform 17"/>
            <p:cNvSpPr>
              <a:spLocks noEditPoints="1"/>
            </p:cNvSpPr>
            <p:nvPr userDrawn="1"/>
          </p:nvSpPr>
          <p:spPr bwMode="auto">
            <a:xfrm>
              <a:off x="322150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8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1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4" y="111"/>
                    <a:pt x="53" y="117"/>
                    <a:pt x="37"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8"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1"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03" name="Freeform 18"/>
            <p:cNvSpPr>
              <a:spLocks/>
            </p:cNvSpPr>
            <p:nvPr userDrawn="1"/>
          </p:nvSpPr>
          <p:spPr bwMode="auto">
            <a:xfrm>
              <a:off x="3434373" y="1414463"/>
              <a:ext cx="76467" cy="285201"/>
            </a:xfrm>
            <a:custGeom>
              <a:avLst/>
              <a:gdLst>
                <a:gd name="T0" fmla="*/ 30 w 43"/>
                <a:gd name="T1" fmla="*/ 159 h 159"/>
                <a:gd name="T2" fmla="*/ 0 w 43"/>
                <a:gd name="T3" fmla="*/ 127 h 159"/>
                <a:gd name="T4" fmla="*/ 0 w 43"/>
                <a:gd name="T5" fmla="*/ 3 h 159"/>
                <a:gd name="T6" fmla="*/ 2 w 43"/>
                <a:gd name="T7" fmla="*/ 0 h 159"/>
                <a:gd name="T8" fmla="*/ 23 w 43"/>
                <a:gd name="T9" fmla="*/ 0 h 159"/>
                <a:gd name="T10" fmla="*/ 26 w 43"/>
                <a:gd name="T11" fmla="*/ 3 h 159"/>
                <a:gd name="T12" fmla="*/ 26 w 43"/>
                <a:gd name="T13" fmla="*/ 126 h 159"/>
                <a:gd name="T14" fmla="*/ 35 w 43"/>
                <a:gd name="T15" fmla="*/ 136 h 159"/>
                <a:gd name="T16" fmla="*/ 41 w 43"/>
                <a:gd name="T17" fmla="*/ 136 h 159"/>
                <a:gd name="T18" fmla="*/ 43 w 43"/>
                <a:gd name="T19" fmla="*/ 139 h 159"/>
                <a:gd name="T20" fmla="*/ 43 w 43"/>
                <a:gd name="T21" fmla="*/ 157 h 159"/>
                <a:gd name="T22" fmla="*/ 41 w 43"/>
                <a:gd name="T23" fmla="*/ 159 h 159"/>
                <a:gd name="T24" fmla="*/ 30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0" y="159"/>
                  </a:moveTo>
                  <a:cubicBezTo>
                    <a:pt x="9" y="159"/>
                    <a:pt x="0" y="149"/>
                    <a:pt x="0" y="127"/>
                  </a:cubicBezTo>
                  <a:cubicBezTo>
                    <a:pt x="0" y="3"/>
                    <a:pt x="0" y="3"/>
                    <a:pt x="0" y="3"/>
                  </a:cubicBezTo>
                  <a:cubicBezTo>
                    <a:pt x="0" y="1"/>
                    <a:pt x="1" y="0"/>
                    <a:pt x="2" y="0"/>
                  </a:cubicBezTo>
                  <a:cubicBezTo>
                    <a:pt x="23" y="0"/>
                    <a:pt x="23" y="0"/>
                    <a:pt x="23" y="0"/>
                  </a:cubicBezTo>
                  <a:cubicBezTo>
                    <a:pt x="25" y="0"/>
                    <a:pt x="26" y="1"/>
                    <a:pt x="26" y="3"/>
                  </a:cubicBezTo>
                  <a:cubicBezTo>
                    <a:pt x="26" y="126"/>
                    <a:pt x="26" y="126"/>
                    <a:pt x="26" y="126"/>
                  </a:cubicBezTo>
                  <a:cubicBezTo>
                    <a:pt x="26" y="134"/>
                    <a:pt x="29" y="136"/>
                    <a:pt x="35"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0"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04" name="Freeform 19"/>
            <p:cNvSpPr>
              <a:spLocks/>
            </p:cNvSpPr>
            <p:nvPr userDrawn="1"/>
          </p:nvSpPr>
          <p:spPr bwMode="auto">
            <a:xfrm>
              <a:off x="3525306"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05" name="Freeform 20"/>
            <p:cNvSpPr>
              <a:spLocks/>
            </p:cNvSpPr>
            <p:nvPr userDrawn="1"/>
          </p:nvSpPr>
          <p:spPr bwMode="auto">
            <a:xfrm>
              <a:off x="3663773" y="1414463"/>
              <a:ext cx="167400" cy="283134"/>
            </a:xfrm>
            <a:custGeom>
              <a:avLst/>
              <a:gdLst>
                <a:gd name="T0" fmla="*/ 71 w 94"/>
                <a:gd name="T1" fmla="*/ 158 h 158"/>
                <a:gd name="T2" fmla="*/ 69 w 94"/>
                <a:gd name="T3" fmla="*/ 156 h 158"/>
                <a:gd name="T4" fmla="*/ 69 w 94"/>
                <a:gd name="T5" fmla="*/ 91 h 158"/>
                <a:gd name="T6" fmla="*/ 47 w 94"/>
                <a:gd name="T7" fmla="*/ 67 h 158"/>
                <a:gd name="T8" fmla="*/ 26 w 94"/>
                <a:gd name="T9" fmla="*/ 91 h 158"/>
                <a:gd name="T10" fmla="*/ 26 w 94"/>
                <a:gd name="T11" fmla="*/ 156 h 158"/>
                <a:gd name="T12" fmla="*/ 24 w 94"/>
                <a:gd name="T13" fmla="*/ 158 h 158"/>
                <a:gd name="T14" fmla="*/ 3 w 94"/>
                <a:gd name="T15" fmla="*/ 158 h 158"/>
                <a:gd name="T16" fmla="*/ 0 w 94"/>
                <a:gd name="T17" fmla="*/ 156 h 158"/>
                <a:gd name="T18" fmla="*/ 0 w 94"/>
                <a:gd name="T19" fmla="*/ 3 h 158"/>
                <a:gd name="T20" fmla="*/ 3 w 94"/>
                <a:gd name="T21" fmla="*/ 0 h 158"/>
                <a:gd name="T22" fmla="*/ 24 w 94"/>
                <a:gd name="T23" fmla="*/ 0 h 158"/>
                <a:gd name="T24" fmla="*/ 26 w 94"/>
                <a:gd name="T25" fmla="*/ 3 h 158"/>
                <a:gd name="T26" fmla="*/ 26 w 94"/>
                <a:gd name="T27" fmla="*/ 57 h 158"/>
                <a:gd name="T28" fmla="*/ 26 w 94"/>
                <a:gd name="T29" fmla="*/ 57 h 158"/>
                <a:gd name="T30" fmla="*/ 56 w 94"/>
                <a:gd name="T31" fmla="*/ 44 h 158"/>
                <a:gd name="T32" fmla="*/ 94 w 94"/>
                <a:gd name="T33" fmla="*/ 85 h 158"/>
                <a:gd name="T34" fmla="*/ 94 w 94"/>
                <a:gd name="T35" fmla="*/ 156 h 158"/>
                <a:gd name="T36" fmla="*/ 92 w 94"/>
                <a:gd name="T37" fmla="*/ 158 h 158"/>
                <a:gd name="T38" fmla="*/ 71 w 94"/>
                <a:gd name="T3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8">
                  <a:moveTo>
                    <a:pt x="71" y="158"/>
                  </a:moveTo>
                  <a:cubicBezTo>
                    <a:pt x="69" y="158"/>
                    <a:pt x="69" y="157"/>
                    <a:pt x="69" y="156"/>
                  </a:cubicBezTo>
                  <a:cubicBezTo>
                    <a:pt x="69" y="91"/>
                    <a:pt x="69" y="91"/>
                    <a:pt x="69" y="91"/>
                  </a:cubicBezTo>
                  <a:cubicBezTo>
                    <a:pt x="69" y="77"/>
                    <a:pt x="61" y="67"/>
                    <a:pt x="47" y="67"/>
                  </a:cubicBezTo>
                  <a:cubicBezTo>
                    <a:pt x="34" y="67"/>
                    <a:pt x="26" y="77"/>
                    <a:pt x="26" y="91"/>
                  </a:cubicBezTo>
                  <a:cubicBezTo>
                    <a:pt x="26" y="156"/>
                    <a:pt x="26" y="156"/>
                    <a:pt x="26" y="156"/>
                  </a:cubicBezTo>
                  <a:cubicBezTo>
                    <a:pt x="26" y="157"/>
                    <a:pt x="25" y="158"/>
                    <a:pt x="24" y="158"/>
                  </a:cubicBezTo>
                  <a:cubicBezTo>
                    <a:pt x="3" y="158"/>
                    <a:pt x="3" y="158"/>
                    <a:pt x="3" y="158"/>
                  </a:cubicBezTo>
                  <a:cubicBezTo>
                    <a:pt x="1" y="158"/>
                    <a:pt x="0" y="157"/>
                    <a:pt x="0" y="156"/>
                  </a:cubicBezTo>
                  <a:cubicBezTo>
                    <a:pt x="0" y="3"/>
                    <a:pt x="0" y="3"/>
                    <a:pt x="0" y="3"/>
                  </a:cubicBezTo>
                  <a:cubicBezTo>
                    <a:pt x="0" y="1"/>
                    <a:pt x="1" y="0"/>
                    <a:pt x="3" y="0"/>
                  </a:cubicBezTo>
                  <a:cubicBezTo>
                    <a:pt x="24" y="0"/>
                    <a:pt x="24" y="0"/>
                    <a:pt x="24" y="0"/>
                  </a:cubicBezTo>
                  <a:cubicBezTo>
                    <a:pt x="25" y="0"/>
                    <a:pt x="26" y="1"/>
                    <a:pt x="26" y="3"/>
                  </a:cubicBezTo>
                  <a:cubicBezTo>
                    <a:pt x="26" y="57"/>
                    <a:pt x="26" y="57"/>
                    <a:pt x="26" y="57"/>
                  </a:cubicBezTo>
                  <a:cubicBezTo>
                    <a:pt x="26" y="57"/>
                    <a:pt x="26" y="57"/>
                    <a:pt x="26" y="57"/>
                  </a:cubicBezTo>
                  <a:cubicBezTo>
                    <a:pt x="31" y="50"/>
                    <a:pt x="41" y="44"/>
                    <a:pt x="56" y="44"/>
                  </a:cubicBezTo>
                  <a:cubicBezTo>
                    <a:pt x="80" y="44"/>
                    <a:pt x="94" y="61"/>
                    <a:pt x="94" y="85"/>
                  </a:cubicBezTo>
                  <a:cubicBezTo>
                    <a:pt x="94" y="156"/>
                    <a:pt x="94" y="156"/>
                    <a:pt x="94" y="156"/>
                  </a:cubicBezTo>
                  <a:cubicBezTo>
                    <a:pt x="94" y="157"/>
                    <a:pt x="94" y="158"/>
                    <a:pt x="92" y="158"/>
                  </a:cubicBezTo>
                  <a:lnTo>
                    <a:pt x="71"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06" name="Freeform 21"/>
            <p:cNvSpPr>
              <a:spLocks/>
            </p:cNvSpPr>
            <p:nvPr userDrawn="1"/>
          </p:nvSpPr>
          <p:spPr bwMode="auto">
            <a:xfrm>
              <a:off x="3880774" y="1647997"/>
              <a:ext cx="45467" cy="95067"/>
            </a:xfrm>
            <a:custGeom>
              <a:avLst/>
              <a:gdLst>
                <a:gd name="T0" fmla="*/ 0 w 26"/>
                <a:gd name="T1" fmla="*/ 2 h 54"/>
                <a:gd name="T2" fmla="*/ 2 w 26"/>
                <a:gd name="T3" fmla="*/ 0 h 54"/>
                <a:gd name="T4" fmla="*/ 24 w 26"/>
                <a:gd name="T5" fmla="*/ 0 h 54"/>
                <a:gd name="T6" fmla="*/ 26 w 26"/>
                <a:gd name="T7" fmla="*/ 2 h 54"/>
                <a:gd name="T8" fmla="*/ 26 w 26"/>
                <a:gd name="T9" fmla="*/ 27 h 54"/>
                <a:gd name="T10" fmla="*/ 24 w 26"/>
                <a:gd name="T11" fmla="*/ 32 h 54"/>
                <a:gd name="T12" fmla="*/ 5 w 26"/>
                <a:gd name="T13" fmla="*/ 52 h 54"/>
                <a:gd name="T14" fmla="*/ 2 w 26"/>
                <a:gd name="T15" fmla="*/ 54 h 54"/>
                <a:gd name="T16" fmla="*/ 0 w 26"/>
                <a:gd name="T17" fmla="*/ 51 h 54"/>
                <a:gd name="T18" fmla="*/ 0 w 26"/>
                <a:gd name="T19"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54">
                  <a:moveTo>
                    <a:pt x="0" y="2"/>
                  </a:moveTo>
                  <a:cubicBezTo>
                    <a:pt x="0" y="1"/>
                    <a:pt x="0" y="0"/>
                    <a:pt x="2" y="0"/>
                  </a:cubicBezTo>
                  <a:cubicBezTo>
                    <a:pt x="24" y="0"/>
                    <a:pt x="24" y="0"/>
                    <a:pt x="24" y="0"/>
                  </a:cubicBezTo>
                  <a:cubicBezTo>
                    <a:pt x="25" y="0"/>
                    <a:pt x="26" y="1"/>
                    <a:pt x="26" y="2"/>
                  </a:cubicBezTo>
                  <a:cubicBezTo>
                    <a:pt x="26" y="27"/>
                    <a:pt x="26" y="27"/>
                    <a:pt x="26" y="27"/>
                  </a:cubicBezTo>
                  <a:cubicBezTo>
                    <a:pt x="26" y="30"/>
                    <a:pt x="26" y="31"/>
                    <a:pt x="24" y="32"/>
                  </a:cubicBezTo>
                  <a:cubicBezTo>
                    <a:pt x="5" y="52"/>
                    <a:pt x="5" y="52"/>
                    <a:pt x="5" y="52"/>
                  </a:cubicBezTo>
                  <a:cubicBezTo>
                    <a:pt x="4" y="53"/>
                    <a:pt x="3" y="54"/>
                    <a:pt x="2" y="54"/>
                  </a:cubicBezTo>
                  <a:cubicBezTo>
                    <a:pt x="0" y="54"/>
                    <a:pt x="0" y="53"/>
                    <a:pt x="0" y="5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07" name="Freeform 22"/>
            <p:cNvSpPr>
              <a:spLocks/>
            </p:cNvSpPr>
            <p:nvPr userDrawn="1"/>
          </p:nvSpPr>
          <p:spPr bwMode="auto">
            <a:xfrm>
              <a:off x="4041974" y="1414463"/>
              <a:ext cx="183934" cy="283134"/>
            </a:xfrm>
            <a:custGeom>
              <a:avLst/>
              <a:gdLst>
                <a:gd name="T0" fmla="*/ 0 w 103"/>
                <a:gd name="T1" fmla="*/ 3 h 158"/>
                <a:gd name="T2" fmla="*/ 2 w 103"/>
                <a:gd name="T3" fmla="*/ 0 h 158"/>
                <a:gd name="T4" fmla="*/ 25 w 103"/>
                <a:gd name="T5" fmla="*/ 0 h 158"/>
                <a:gd name="T6" fmla="*/ 27 w 103"/>
                <a:gd name="T7" fmla="*/ 3 h 158"/>
                <a:gd name="T8" fmla="*/ 27 w 103"/>
                <a:gd name="T9" fmla="*/ 132 h 158"/>
                <a:gd name="T10" fmla="*/ 29 w 103"/>
                <a:gd name="T11" fmla="*/ 133 h 158"/>
                <a:gd name="T12" fmla="*/ 101 w 103"/>
                <a:gd name="T13" fmla="*/ 133 h 158"/>
                <a:gd name="T14" fmla="*/ 103 w 103"/>
                <a:gd name="T15" fmla="*/ 136 h 158"/>
                <a:gd name="T16" fmla="*/ 103 w 103"/>
                <a:gd name="T17" fmla="*/ 156 h 158"/>
                <a:gd name="T18" fmla="*/ 101 w 103"/>
                <a:gd name="T19" fmla="*/ 158 h 158"/>
                <a:gd name="T20" fmla="*/ 2 w 103"/>
                <a:gd name="T21" fmla="*/ 158 h 158"/>
                <a:gd name="T22" fmla="*/ 0 w 103"/>
                <a:gd name="T23" fmla="*/ 156 h 158"/>
                <a:gd name="T24" fmla="*/ 0 w 103"/>
                <a:gd name="T25"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58">
                  <a:moveTo>
                    <a:pt x="0" y="3"/>
                  </a:moveTo>
                  <a:cubicBezTo>
                    <a:pt x="0" y="1"/>
                    <a:pt x="1" y="0"/>
                    <a:pt x="2" y="0"/>
                  </a:cubicBezTo>
                  <a:cubicBezTo>
                    <a:pt x="25" y="0"/>
                    <a:pt x="25" y="0"/>
                    <a:pt x="25" y="0"/>
                  </a:cubicBezTo>
                  <a:cubicBezTo>
                    <a:pt x="26" y="0"/>
                    <a:pt x="27" y="1"/>
                    <a:pt x="27" y="3"/>
                  </a:cubicBezTo>
                  <a:cubicBezTo>
                    <a:pt x="27" y="132"/>
                    <a:pt x="27" y="132"/>
                    <a:pt x="27" y="132"/>
                  </a:cubicBezTo>
                  <a:cubicBezTo>
                    <a:pt x="27" y="133"/>
                    <a:pt x="28" y="133"/>
                    <a:pt x="29" y="133"/>
                  </a:cubicBezTo>
                  <a:cubicBezTo>
                    <a:pt x="101" y="133"/>
                    <a:pt x="101" y="133"/>
                    <a:pt x="101" y="133"/>
                  </a:cubicBezTo>
                  <a:cubicBezTo>
                    <a:pt x="102" y="133"/>
                    <a:pt x="103" y="134"/>
                    <a:pt x="103" y="136"/>
                  </a:cubicBezTo>
                  <a:cubicBezTo>
                    <a:pt x="103" y="156"/>
                    <a:pt x="103" y="156"/>
                    <a:pt x="103" y="156"/>
                  </a:cubicBezTo>
                  <a:cubicBezTo>
                    <a:pt x="103" y="157"/>
                    <a:pt x="102" y="158"/>
                    <a:pt x="101"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08" name="Freeform 23"/>
            <p:cNvSpPr>
              <a:spLocks noEditPoints="1"/>
            </p:cNvSpPr>
            <p:nvPr userDrawn="1"/>
          </p:nvSpPr>
          <p:spPr bwMode="auto">
            <a:xfrm>
              <a:off x="4254842" y="1492997"/>
              <a:ext cx="167400" cy="208734"/>
            </a:xfrm>
            <a:custGeom>
              <a:avLst/>
              <a:gdLst>
                <a:gd name="T0" fmla="*/ 72 w 94"/>
                <a:gd name="T1" fmla="*/ 114 h 117"/>
                <a:gd name="T2" fmla="*/ 70 w 94"/>
                <a:gd name="T3" fmla="*/ 112 h 117"/>
                <a:gd name="T4" fmla="*/ 70 w 94"/>
                <a:gd name="T5" fmla="*/ 104 h 117"/>
                <a:gd name="T6" fmla="*/ 69 w 94"/>
                <a:gd name="T7" fmla="*/ 104 h 117"/>
                <a:gd name="T8" fmla="*/ 38 w 94"/>
                <a:gd name="T9" fmla="*/ 117 h 117"/>
                <a:gd name="T10" fmla="*/ 0 w 94"/>
                <a:gd name="T11" fmla="*/ 82 h 117"/>
                <a:gd name="T12" fmla="*/ 45 w 94"/>
                <a:gd name="T13" fmla="*/ 47 h 117"/>
                <a:gd name="T14" fmla="*/ 68 w 94"/>
                <a:gd name="T15" fmla="*/ 47 h 117"/>
                <a:gd name="T16" fmla="*/ 69 w 94"/>
                <a:gd name="T17" fmla="*/ 46 h 117"/>
                <a:gd name="T18" fmla="*/ 69 w 94"/>
                <a:gd name="T19" fmla="*/ 40 h 117"/>
                <a:gd name="T20" fmla="*/ 44 w 94"/>
                <a:gd name="T21" fmla="*/ 22 h 117"/>
                <a:gd name="T22" fmla="*/ 19 w 94"/>
                <a:gd name="T23" fmla="*/ 29 h 117"/>
                <a:gd name="T24" fmla="*/ 16 w 94"/>
                <a:gd name="T25" fmla="*/ 29 h 117"/>
                <a:gd name="T26" fmla="*/ 7 w 94"/>
                <a:gd name="T27" fmla="*/ 14 h 117"/>
                <a:gd name="T28" fmla="*/ 8 w 94"/>
                <a:gd name="T29" fmla="*/ 11 h 117"/>
                <a:gd name="T30" fmla="*/ 47 w 94"/>
                <a:gd name="T31" fmla="*/ 0 h 117"/>
                <a:gd name="T32" fmla="*/ 94 w 94"/>
                <a:gd name="T33" fmla="*/ 39 h 117"/>
                <a:gd name="T34" fmla="*/ 94 w 94"/>
                <a:gd name="T35" fmla="*/ 112 h 117"/>
                <a:gd name="T36" fmla="*/ 91 w 94"/>
                <a:gd name="T37" fmla="*/ 114 h 117"/>
                <a:gd name="T38" fmla="*/ 72 w 94"/>
                <a:gd name="T39" fmla="*/ 114 h 117"/>
                <a:gd name="T40" fmla="*/ 69 w 94"/>
                <a:gd name="T41" fmla="*/ 76 h 117"/>
                <a:gd name="T42" fmla="*/ 69 w 94"/>
                <a:gd name="T43" fmla="*/ 68 h 117"/>
                <a:gd name="T44" fmla="*/ 68 w 94"/>
                <a:gd name="T45" fmla="*/ 66 h 117"/>
                <a:gd name="T46" fmla="*/ 49 w 94"/>
                <a:gd name="T47" fmla="*/ 66 h 117"/>
                <a:gd name="T48" fmla="*/ 25 w 94"/>
                <a:gd name="T49" fmla="*/ 82 h 117"/>
                <a:gd name="T50" fmla="*/ 44 w 94"/>
                <a:gd name="T51" fmla="*/ 95 h 117"/>
                <a:gd name="T52" fmla="*/ 69 w 94"/>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4" h="117">
                  <a:moveTo>
                    <a:pt x="72" y="114"/>
                  </a:moveTo>
                  <a:cubicBezTo>
                    <a:pt x="71" y="114"/>
                    <a:pt x="70" y="113"/>
                    <a:pt x="70" y="112"/>
                  </a:cubicBezTo>
                  <a:cubicBezTo>
                    <a:pt x="70" y="104"/>
                    <a:pt x="70" y="104"/>
                    <a:pt x="70" y="104"/>
                  </a:cubicBezTo>
                  <a:cubicBezTo>
                    <a:pt x="69" y="104"/>
                    <a:pt x="69" y="104"/>
                    <a:pt x="69" y="104"/>
                  </a:cubicBezTo>
                  <a:cubicBezTo>
                    <a:pt x="64" y="111"/>
                    <a:pt x="54" y="117"/>
                    <a:pt x="38" y="117"/>
                  </a:cubicBezTo>
                  <a:cubicBezTo>
                    <a:pt x="17" y="117"/>
                    <a:pt x="0" y="106"/>
                    <a:pt x="0" y="82"/>
                  </a:cubicBezTo>
                  <a:cubicBezTo>
                    <a:pt x="0" y="58"/>
                    <a:pt x="17" y="47"/>
                    <a:pt x="45" y="47"/>
                  </a:cubicBezTo>
                  <a:cubicBezTo>
                    <a:pt x="68" y="47"/>
                    <a:pt x="68" y="47"/>
                    <a:pt x="68" y="47"/>
                  </a:cubicBezTo>
                  <a:cubicBezTo>
                    <a:pt x="69" y="47"/>
                    <a:pt x="69" y="47"/>
                    <a:pt x="69" y="46"/>
                  </a:cubicBezTo>
                  <a:cubicBezTo>
                    <a:pt x="69" y="40"/>
                    <a:pt x="69" y="40"/>
                    <a:pt x="69" y="40"/>
                  </a:cubicBezTo>
                  <a:cubicBezTo>
                    <a:pt x="69" y="28"/>
                    <a:pt x="63" y="22"/>
                    <a:pt x="44" y="22"/>
                  </a:cubicBezTo>
                  <a:cubicBezTo>
                    <a:pt x="32" y="22"/>
                    <a:pt x="24" y="25"/>
                    <a:pt x="19" y="29"/>
                  </a:cubicBezTo>
                  <a:cubicBezTo>
                    <a:pt x="18" y="30"/>
                    <a:pt x="16" y="30"/>
                    <a:pt x="16" y="29"/>
                  </a:cubicBezTo>
                  <a:cubicBezTo>
                    <a:pt x="7" y="14"/>
                    <a:pt x="7" y="14"/>
                    <a:pt x="7" y="14"/>
                  </a:cubicBezTo>
                  <a:cubicBezTo>
                    <a:pt x="6" y="13"/>
                    <a:pt x="7" y="11"/>
                    <a:pt x="8" y="11"/>
                  </a:cubicBezTo>
                  <a:cubicBezTo>
                    <a:pt x="17" y="4"/>
                    <a:pt x="29" y="0"/>
                    <a:pt x="47" y="0"/>
                  </a:cubicBezTo>
                  <a:cubicBezTo>
                    <a:pt x="81" y="0"/>
                    <a:pt x="94" y="11"/>
                    <a:pt x="94" y="39"/>
                  </a:cubicBezTo>
                  <a:cubicBezTo>
                    <a:pt x="94" y="112"/>
                    <a:pt x="94" y="112"/>
                    <a:pt x="94" y="112"/>
                  </a:cubicBezTo>
                  <a:cubicBezTo>
                    <a:pt x="94" y="113"/>
                    <a:pt x="93" y="114"/>
                    <a:pt x="91" y="114"/>
                  </a:cubicBezTo>
                  <a:lnTo>
                    <a:pt x="72" y="114"/>
                  </a:lnTo>
                  <a:close/>
                  <a:moveTo>
                    <a:pt x="69" y="76"/>
                  </a:moveTo>
                  <a:cubicBezTo>
                    <a:pt x="69" y="68"/>
                    <a:pt x="69" y="68"/>
                    <a:pt x="69" y="68"/>
                  </a:cubicBezTo>
                  <a:cubicBezTo>
                    <a:pt x="69" y="67"/>
                    <a:pt x="69" y="66"/>
                    <a:pt x="68" y="66"/>
                  </a:cubicBezTo>
                  <a:cubicBezTo>
                    <a:pt x="49" y="66"/>
                    <a:pt x="49" y="66"/>
                    <a:pt x="49" y="66"/>
                  </a:cubicBezTo>
                  <a:cubicBezTo>
                    <a:pt x="33" y="66"/>
                    <a:pt x="25" y="71"/>
                    <a:pt x="25" y="82"/>
                  </a:cubicBezTo>
                  <a:cubicBezTo>
                    <a:pt x="25" y="91"/>
                    <a:pt x="32"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09" name="Freeform 24"/>
            <p:cNvSpPr>
              <a:spLocks noEditPoints="1"/>
            </p:cNvSpPr>
            <p:nvPr userDrawn="1"/>
          </p:nvSpPr>
          <p:spPr bwMode="auto">
            <a:xfrm>
              <a:off x="4469776" y="1414463"/>
              <a:ext cx="175667" cy="287267"/>
            </a:xfrm>
            <a:custGeom>
              <a:avLst/>
              <a:gdLst>
                <a:gd name="T0" fmla="*/ 26 w 98"/>
                <a:gd name="T1" fmla="*/ 147 h 161"/>
                <a:gd name="T2" fmla="*/ 26 w 98"/>
                <a:gd name="T3" fmla="*/ 147 h 161"/>
                <a:gd name="T4" fmla="*/ 26 w 98"/>
                <a:gd name="T5" fmla="*/ 156 h 161"/>
                <a:gd name="T6" fmla="*/ 23 w 98"/>
                <a:gd name="T7" fmla="*/ 158 h 161"/>
                <a:gd name="T8" fmla="*/ 2 w 98"/>
                <a:gd name="T9" fmla="*/ 158 h 161"/>
                <a:gd name="T10" fmla="*/ 0 w 98"/>
                <a:gd name="T11" fmla="*/ 156 h 161"/>
                <a:gd name="T12" fmla="*/ 0 w 98"/>
                <a:gd name="T13" fmla="*/ 3 h 161"/>
                <a:gd name="T14" fmla="*/ 2 w 98"/>
                <a:gd name="T15" fmla="*/ 0 h 161"/>
                <a:gd name="T16" fmla="*/ 23 w 98"/>
                <a:gd name="T17" fmla="*/ 0 h 161"/>
                <a:gd name="T18" fmla="*/ 26 w 98"/>
                <a:gd name="T19" fmla="*/ 3 h 161"/>
                <a:gd name="T20" fmla="*/ 26 w 98"/>
                <a:gd name="T21" fmla="*/ 57 h 161"/>
                <a:gd name="T22" fmla="*/ 26 w 98"/>
                <a:gd name="T23" fmla="*/ 57 h 161"/>
                <a:gd name="T24" fmla="*/ 56 w 98"/>
                <a:gd name="T25" fmla="*/ 44 h 161"/>
                <a:gd name="T26" fmla="*/ 94 w 98"/>
                <a:gd name="T27" fmla="*/ 71 h 161"/>
                <a:gd name="T28" fmla="*/ 98 w 98"/>
                <a:gd name="T29" fmla="*/ 102 h 161"/>
                <a:gd name="T30" fmla="*/ 94 w 98"/>
                <a:gd name="T31" fmla="*/ 134 h 161"/>
                <a:gd name="T32" fmla="*/ 56 w 98"/>
                <a:gd name="T33" fmla="*/ 161 h 161"/>
                <a:gd name="T34" fmla="*/ 26 w 98"/>
                <a:gd name="T35" fmla="*/ 147 h 161"/>
                <a:gd name="T36" fmla="*/ 69 w 98"/>
                <a:gd name="T37" fmla="*/ 123 h 161"/>
                <a:gd name="T38" fmla="*/ 72 w 98"/>
                <a:gd name="T39" fmla="*/ 102 h 161"/>
                <a:gd name="T40" fmla="*/ 69 w 98"/>
                <a:gd name="T41" fmla="*/ 81 h 161"/>
                <a:gd name="T42" fmla="*/ 49 w 98"/>
                <a:gd name="T43" fmla="*/ 67 h 161"/>
                <a:gd name="T44" fmla="*/ 28 w 98"/>
                <a:gd name="T45" fmla="*/ 81 h 161"/>
                <a:gd name="T46" fmla="*/ 26 w 98"/>
                <a:gd name="T47" fmla="*/ 102 h 161"/>
                <a:gd name="T48" fmla="*/ 28 w 98"/>
                <a:gd name="T49" fmla="*/ 123 h 161"/>
                <a:gd name="T50" fmla="*/ 49 w 98"/>
                <a:gd name="T51" fmla="*/ 137 h 161"/>
                <a:gd name="T52" fmla="*/ 69 w 98"/>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61">
                  <a:moveTo>
                    <a:pt x="26" y="147"/>
                  </a:moveTo>
                  <a:cubicBezTo>
                    <a:pt x="26" y="147"/>
                    <a:pt x="26" y="147"/>
                    <a:pt x="26" y="147"/>
                  </a:cubicBezTo>
                  <a:cubicBezTo>
                    <a:pt x="26" y="156"/>
                    <a:pt x="26" y="156"/>
                    <a:pt x="26" y="156"/>
                  </a:cubicBezTo>
                  <a:cubicBezTo>
                    <a:pt x="26" y="157"/>
                    <a:pt x="25" y="158"/>
                    <a:pt x="23" y="158"/>
                  </a:cubicBezTo>
                  <a:cubicBezTo>
                    <a:pt x="2" y="158"/>
                    <a:pt x="2" y="158"/>
                    <a:pt x="2" y="158"/>
                  </a:cubicBezTo>
                  <a:cubicBezTo>
                    <a:pt x="1" y="158"/>
                    <a:pt x="0" y="157"/>
                    <a:pt x="0" y="156"/>
                  </a:cubicBezTo>
                  <a:cubicBezTo>
                    <a:pt x="0" y="3"/>
                    <a:pt x="0" y="3"/>
                    <a:pt x="0" y="3"/>
                  </a:cubicBezTo>
                  <a:cubicBezTo>
                    <a:pt x="0" y="1"/>
                    <a:pt x="1" y="0"/>
                    <a:pt x="2" y="0"/>
                  </a:cubicBezTo>
                  <a:cubicBezTo>
                    <a:pt x="23" y="0"/>
                    <a:pt x="23" y="0"/>
                    <a:pt x="23" y="0"/>
                  </a:cubicBezTo>
                  <a:cubicBezTo>
                    <a:pt x="25" y="0"/>
                    <a:pt x="26" y="1"/>
                    <a:pt x="26" y="3"/>
                  </a:cubicBezTo>
                  <a:cubicBezTo>
                    <a:pt x="26" y="57"/>
                    <a:pt x="26" y="57"/>
                    <a:pt x="26" y="57"/>
                  </a:cubicBezTo>
                  <a:cubicBezTo>
                    <a:pt x="26" y="57"/>
                    <a:pt x="26" y="57"/>
                    <a:pt x="26" y="57"/>
                  </a:cubicBezTo>
                  <a:cubicBezTo>
                    <a:pt x="31" y="49"/>
                    <a:pt x="40" y="44"/>
                    <a:pt x="56" y="44"/>
                  </a:cubicBezTo>
                  <a:cubicBezTo>
                    <a:pt x="75" y="44"/>
                    <a:pt x="88" y="53"/>
                    <a:pt x="94" y="71"/>
                  </a:cubicBezTo>
                  <a:cubicBezTo>
                    <a:pt x="97" y="79"/>
                    <a:pt x="98" y="87"/>
                    <a:pt x="98" y="102"/>
                  </a:cubicBezTo>
                  <a:cubicBezTo>
                    <a:pt x="98" y="117"/>
                    <a:pt x="97" y="125"/>
                    <a:pt x="94" y="134"/>
                  </a:cubicBezTo>
                  <a:cubicBezTo>
                    <a:pt x="88" y="151"/>
                    <a:pt x="75" y="161"/>
                    <a:pt x="56" y="161"/>
                  </a:cubicBezTo>
                  <a:cubicBezTo>
                    <a:pt x="40" y="161"/>
                    <a:pt x="31" y="155"/>
                    <a:pt x="26" y="147"/>
                  </a:cubicBezTo>
                  <a:close/>
                  <a:moveTo>
                    <a:pt x="69" y="123"/>
                  </a:moveTo>
                  <a:cubicBezTo>
                    <a:pt x="71" y="118"/>
                    <a:pt x="72" y="112"/>
                    <a:pt x="72" y="102"/>
                  </a:cubicBezTo>
                  <a:cubicBezTo>
                    <a:pt x="72" y="92"/>
                    <a:pt x="71" y="86"/>
                    <a:pt x="69" y="81"/>
                  </a:cubicBezTo>
                  <a:cubicBezTo>
                    <a:pt x="66" y="72"/>
                    <a:pt x="59" y="67"/>
                    <a:pt x="49" y="67"/>
                  </a:cubicBezTo>
                  <a:cubicBezTo>
                    <a:pt x="38" y="67"/>
                    <a:pt x="31" y="72"/>
                    <a:pt x="28" y="81"/>
                  </a:cubicBezTo>
                  <a:cubicBezTo>
                    <a:pt x="26" y="86"/>
                    <a:pt x="26" y="92"/>
                    <a:pt x="26" y="102"/>
                  </a:cubicBezTo>
                  <a:cubicBezTo>
                    <a:pt x="26" y="112"/>
                    <a:pt x="26" y="118"/>
                    <a:pt x="28" y="123"/>
                  </a:cubicBezTo>
                  <a:cubicBezTo>
                    <a:pt x="31" y="132"/>
                    <a:pt x="38" y="137"/>
                    <a:pt x="49" y="137"/>
                  </a:cubicBezTo>
                  <a:cubicBezTo>
                    <a:pt x="59" y="137"/>
                    <a:pt x="66" y="132"/>
                    <a:pt x="69"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10" name="Freeform 25"/>
            <p:cNvSpPr>
              <a:spLocks noEditPoints="1"/>
            </p:cNvSpPr>
            <p:nvPr userDrawn="1"/>
          </p:nvSpPr>
          <p:spPr bwMode="auto">
            <a:xfrm>
              <a:off x="467644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11" name="Freeform 26"/>
            <p:cNvSpPr>
              <a:spLocks/>
            </p:cNvSpPr>
            <p:nvPr userDrawn="1"/>
          </p:nvSpPr>
          <p:spPr bwMode="auto">
            <a:xfrm>
              <a:off x="4891377" y="1497130"/>
              <a:ext cx="167400" cy="204601"/>
            </a:xfrm>
            <a:custGeom>
              <a:avLst/>
              <a:gdLst>
                <a:gd name="T0" fmla="*/ 70 w 94"/>
                <a:gd name="T1" fmla="*/ 112 h 115"/>
                <a:gd name="T2" fmla="*/ 68 w 94"/>
                <a:gd name="T3" fmla="*/ 110 h 115"/>
                <a:gd name="T4" fmla="*/ 68 w 94"/>
                <a:gd name="T5" fmla="*/ 102 h 115"/>
                <a:gd name="T6" fmla="*/ 68 w 94"/>
                <a:gd name="T7" fmla="*/ 102 h 115"/>
                <a:gd name="T8" fmla="*/ 39 w 94"/>
                <a:gd name="T9" fmla="*/ 115 h 115"/>
                <a:gd name="T10" fmla="*/ 0 w 94"/>
                <a:gd name="T11" fmla="*/ 73 h 115"/>
                <a:gd name="T12" fmla="*/ 0 w 94"/>
                <a:gd name="T13" fmla="*/ 3 h 115"/>
                <a:gd name="T14" fmla="*/ 3 w 94"/>
                <a:gd name="T15" fmla="*/ 0 h 115"/>
                <a:gd name="T16" fmla="*/ 24 w 94"/>
                <a:gd name="T17" fmla="*/ 0 h 115"/>
                <a:gd name="T18" fmla="*/ 26 w 94"/>
                <a:gd name="T19" fmla="*/ 3 h 115"/>
                <a:gd name="T20" fmla="*/ 26 w 94"/>
                <a:gd name="T21" fmla="*/ 67 h 115"/>
                <a:gd name="T22" fmla="*/ 47 w 94"/>
                <a:gd name="T23" fmla="*/ 91 h 115"/>
                <a:gd name="T24" fmla="*/ 68 w 94"/>
                <a:gd name="T25" fmla="*/ 67 h 115"/>
                <a:gd name="T26" fmla="*/ 68 w 94"/>
                <a:gd name="T27" fmla="*/ 3 h 115"/>
                <a:gd name="T28" fmla="*/ 70 w 94"/>
                <a:gd name="T29" fmla="*/ 0 h 115"/>
                <a:gd name="T30" fmla="*/ 91 w 94"/>
                <a:gd name="T31" fmla="*/ 0 h 115"/>
                <a:gd name="T32" fmla="*/ 94 w 94"/>
                <a:gd name="T33" fmla="*/ 3 h 115"/>
                <a:gd name="T34" fmla="*/ 94 w 94"/>
                <a:gd name="T35" fmla="*/ 110 h 115"/>
                <a:gd name="T36" fmla="*/ 91 w 94"/>
                <a:gd name="T37" fmla="*/ 112 h 115"/>
                <a:gd name="T38" fmla="*/ 70 w 94"/>
                <a:gd name="T39" fmla="*/ 11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5">
                  <a:moveTo>
                    <a:pt x="70" y="112"/>
                  </a:moveTo>
                  <a:cubicBezTo>
                    <a:pt x="69" y="112"/>
                    <a:pt x="68" y="111"/>
                    <a:pt x="68" y="110"/>
                  </a:cubicBezTo>
                  <a:cubicBezTo>
                    <a:pt x="68" y="102"/>
                    <a:pt x="68" y="102"/>
                    <a:pt x="68" y="102"/>
                  </a:cubicBezTo>
                  <a:cubicBezTo>
                    <a:pt x="68" y="102"/>
                    <a:pt x="68" y="102"/>
                    <a:pt x="68" y="102"/>
                  </a:cubicBezTo>
                  <a:cubicBezTo>
                    <a:pt x="62" y="109"/>
                    <a:pt x="53" y="115"/>
                    <a:pt x="39" y="115"/>
                  </a:cubicBezTo>
                  <a:cubicBezTo>
                    <a:pt x="15" y="115"/>
                    <a:pt x="0" y="97"/>
                    <a:pt x="0" y="73"/>
                  </a:cubicBezTo>
                  <a:cubicBezTo>
                    <a:pt x="0" y="3"/>
                    <a:pt x="0" y="3"/>
                    <a:pt x="0" y="3"/>
                  </a:cubicBezTo>
                  <a:cubicBezTo>
                    <a:pt x="0" y="1"/>
                    <a:pt x="1" y="0"/>
                    <a:pt x="3" y="0"/>
                  </a:cubicBezTo>
                  <a:cubicBezTo>
                    <a:pt x="24" y="0"/>
                    <a:pt x="24" y="0"/>
                    <a:pt x="24" y="0"/>
                  </a:cubicBezTo>
                  <a:cubicBezTo>
                    <a:pt x="25" y="0"/>
                    <a:pt x="26" y="1"/>
                    <a:pt x="26" y="3"/>
                  </a:cubicBezTo>
                  <a:cubicBezTo>
                    <a:pt x="26" y="67"/>
                    <a:pt x="26" y="67"/>
                    <a:pt x="26" y="67"/>
                  </a:cubicBezTo>
                  <a:cubicBezTo>
                    <a:pt x="26" y="81"/>
                    <a:pt x="33" y="91"/>
                    <a:pt x="47" y="91"/>
                  </a:cubicBezTo>
                  <a:cubicBezTo>
                    <a:pt x="60" y="91"/>
                    <a:pt x="68" y="81"/>
                    <a:pt x="68" y="67"/>
                  </a:cubicBezTo>
                  <a:cubicBezTo>
                    <a:pt x="68" y="3"/>
                    <a:pt x="68" y="3"/>
                    <a:pt x="68" y="3"/>
                  </a:cubicBezTo>
                  <a:cubicBezTo>
                    <a:pt x="68" y="1"/>
                    <a:pt x="69" y="0"/>
                    <a:pt x="70" y="0"/>
                  </a:cubicBezTo>
                  <a:cubicBezTo>
                    <a:pt x="91" y="0"/>
                    <a:pt x="91" y="0"/>
                    <a:pt x="91" y="0"/>
                  </a:cubicBezTo>
                  <a:cubicBezTo>
                    <a:pt x="93" y="0"/>
                    <a:pt x="94" y="1"/>
                    <a:pt x="94" y="3"/>
                  </a:cubicBezTo>
                  <a:cubicBezTo>
                    <a:pt x="94" y="110"/>
                    <a:pt x="94" y="110"/>
                    <a:pt x="94" y="110"/>
                  </a:cubicBezTo>
                  <a:cubicBezTo>
                    <a:pt x="94" y="111"/>
                    <a:pt x="93" y="112"/>
                    <a:pt x="91" y="112"/>
                  </a:cubicBezTo>
                  <a:lnTo>
                    <a:pt x="7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12" name="Freeform 27"/>
            <p:cNvSpPr>
              <a:spLocks/>
            </p:cNvSpPr>
            <p:nvPr userDrawn="1"/>
          </p:nvSpPr>
          <p:spPr bwMode="auto">
            <a:xfrm>
              <a:off x="5108377"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7 w 80"/>
                <a:gd name="T15" fmla="*/ 14 h 114"/>
                <a:gd name="T16" fmla="*/ 56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7" y="14"/>
                    <a:pt x="27" y="14"/>
                    <a:pt x="27" y="14"/>
                  </a:cubicBezTo>
                  <a:cubicBezTo>
                    <a:pt x="32" y="6"/>
                    <a:pt x="41" y="0"/>
                    <a:pt x="56"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13" name="Freeform 28"/>
            <p:cNvSpPr>
              <a:spLocks noEditPoints="1"/>
            </p:cNvSpPr>
            <p:nvPr userDrawn="1"/>
          </p:nvSpPr>
          <p:spPr bwMode="auto">
            <a:xfrm>
              <a:off x="5331578"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14" name="Freeform 29"/>
            <p:cNvSpPr>
              <a:spLocks/>
            </p:cNvSpPr>
            <p:nvPr userDrawn="1"/>
          </p:nvSpPr>
          <p:spPr bwMode="auto">
            <a:xfrm>
              <a:off x="5546512" y="1492997"/>
              <a:ext cx="167400" cy="204601"/>
            </a:xfrm>
            <a:custGeom>
              <a:avLst/>
              <a:gdLst>
                <a:gd name="T0" fmla="*/ 71 w 94"/>
                <a:gd name="T1" fmla="*/ 114 h 114"/>
                <a:gd name="T2" fmla="*/ 68 w 94"/>
                <a:gd name="T3" fmla="*/ 112 h 114"/>
                <a:gd name="T4" fmla="*/ 68 w 94"/>
                <a:gd name="T5" fmla="*/ 47 h 114"/>
                <a:gd name="T6" fmla="*/ 47 w 94"/>
                <a:gd name="T7" fmla="*/ 23 h 114"/>
                <a:gd name="T8" fmla="*/ 26 w 94"/>
                <a:gd name="T9" fmla="*/ 47 h 114"/>
                <a:gd name="T10" fmla="*/ 26 w 94"/>
                <a:gd name="T11" fmla="*/ 112 h 114"/>
                <a:gd name="T12" fmla="*/ 24 w 94"/>
                <a:gd name="T13" fmla="*/ 114 h 114"/>
                <a:gd name="T14" fmla="*/ 2 w 94"/>
                <a:gd name="T15" fmla="*/ 114 h 114"/>
                <a:gd name="T16" fmla="*/ 0 w 94"/>
                <a:gd name="T17" fmla="*/ 112 h 114"/>
                <a:gd name="T18" fmla="*/ 0 w 94"/>
                <a:gd name="T19" fmla="*/ 5 h 114"/>
                <a:gd name="T20" fmla="*/ 2 w 94"/>
                <a:gd name="T21" fmla="*/ 2 h 114"/>
                <a:gd name="T22" fmla="*/ 24 w 94"/>
                <a:gd name="T23" fmla="*/ 2 h 114"/>
                <a:gd name="T24" fmla="*/ 26 w 94"/>
                <a:gd name="T25" fmla="*/ 5 h 114"/>
                <a:gd name="T26" fmla="*/ 26 w 94"/>
                <a:gd name="T27" fmla="*/ 13 h 114"/>
                <a:gd name="T28" fmla="*/ 26 w 94"/>
                <a:gd name="T29" fmla="*/ 13 h 114"/>
                <a:gd name="T30" fmla="*/ 56 w 94"/>
                <a:gd name="T31" fmla="*/ 0 h 114"/>
                <a:gd name="T32" fmla="*/ 94 w 94"/>
                <a:gd name="T33" fmla="*/ 41 h 114"/>
                <a:gd name="T34" fmla="*/ 94 w 94"/>
                <a:gd name="T35" fmla="*/ 112 h 114"/>
                <a:gd name="T36" fmla="*/ 92 w 94"/>
                <a:gd name="T37" fmla="*/ 114 h 114"/>
                <a:gd name="T38" fmla="*/ 71 w 94"/>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4">
                  <a:moveTo>
                    <a:pt x="71" y="114"/>
                  </a:moveTo>
                  <a:cubicBezTo>
                    <a:pt x="69" y="114"/>
                    <a:pt x="68" y="113"/>
                    <a:pt x="68" y="112"/>
                  </a:cubicBezTo>
                  <a:cubicBezTo>
                    <a:pt x="68" y="47"/>
                    <a:pt x="68" y="47"/>
                    <a:pt x="68" y="47"/>
                  </a:cubicBezTo>
                  <a:cubicBezTo>
                    <a:pt x="68" y="33"/>
                    <a:pt x="61" y="23"/>
                    <a:pt x="47" y="23"/>
                  </a:cubicBezTo>
                  <a:cubicBezTo>
                    <a:pt x="34" y="23"/>
                    <a:pt x="26" y="33"/>
                    <a:pt x="26" y="47"/>
                  </a:cubicBezTo>
                  <a:cubicBezTo>
                    <a:pt x="26" y="112"/>
                    <a:pt x="26" y="112"/>
                    <a:pt x="26" y="112"/>
                  </a:cubicBezTo>
                  <a:cubicBezTo>
                    <a:pt x="26" y="113"/>
                    <a:pt x="25" y="114"/>
                    <a:pt x="24" y="114"/>
                  </a:cubicBezTo>
                  <a:cubicBezTo>
                    <a:pt x="2" y="114"/>
                    <a:pt x="2" y="114"/>
                    <a:pt x="2" y="114"/>
                  </a:cubicBez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79" y="0"/>
                    <a:pt x="94" y="17"/>
                    <a:pt x="94" y="41"/>
                  </a:cubicBezTo>
                  <a:cubicBezTo>
                    <a:pt x="94" y="112"/>
                    <a:pt x="94" y="112"/>
                    <a:pt x="94" y="112"/>
                  </a:cubicBezTo>
                  <a:cubicBezTo>
                    <a:pt x="94" y="113"/>
                    <a:pt x="93"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15" name="Freeform 30"/>
            <p:cNvSpPr>
              <a:spLocks noEditPoints="1"/>
            </p:cNvSpPr>
            <p:nvPr userDrawn="1"/>
          </p:nvSpPr>
          <p:spPr bwMode="auto">
            <a:xfrm>
              <a:off x="5753179" y="1414463"/>
              <a:ext cx="175667" cy="287267"/>
            </a:xfrm>
            <a:custGeom>
              <a:avLst/>
              <a:gdLst>
                <a:gd name="T0" fmla="*/ 75 w 99"/>
                <a:gd name="T1" fmla="*/ 158 h 161"/>
                <a:gd name="T2" fmla="*/ 73 w 99"/>
                <a:gd name="T3" fmla="*/ 156 h 161"/>
                <a:gd name="T4" fmla="*/ 73 w 99"/>
                <a:gd name="T5" fmla="*/ 147 h 161"/>
                <a:gd name="T6" fmla="*/ 73 w 99"/>
                <a:gd name="T7" fmla="*/ 147 h 161"/>
                <a:gd name="T8" fmla="*/ 43 w 99"/>
                <a:gd name="T9" fmla="*/ 161 h 161"/>
                <a:gd name="T10" fmla="*/ 4 w 99"/>
                <a:gd name="T11" fmla="*/ 134 h 161"/>
                <a:gd name="T12" fmla="*/ 0 w 99"/>
                <a:gd name="T13" fmla="*/ 102 h 161"/>
                <a:gd name="T14" fmla="*/ 4 w 99"/>
                <a:gd name="T15" fmla="*/ 71 h 161"/>
                <a:gd name="T16" fmla="*/ 43 w 99"/>
                <a:gd name="T17" fmla="*/ 44 h 161"/>
                <a:gd name="T18" fmla="*/ 73 w 99"/>
                <a:gd name="T19" fmla="*/ 57 h 161"/>
                <a:gd name="T20" fmla="*/ 73 w 99"/>
                <a:gd name="T21" fmla="*/ 57 h 161"/>
                <a:gd name="T22" fmla="*/ 73 w 99"/>
                <a:gd name="T23" fmla="*/ 3 h 161"/>
                <a:gd name="T24" fmla="*/ 75 w 99"/>
                <a:gd name="T25" fmla="*/ 0 h 161"/>
                <a:gd name="T26" fmla="*/ 97 w 99"/>
                <a:gd name="T27" fmla="*/ 0 h 161"/>
                <a:gd name="T28" fmla="*/ 99 w 99"/>
                <a:gd name="T29" fmla="*/ 3 h 161"/>
                <a:gd name="T30" fmla="*/ 99 w 99"/>
                <a:gd name="T31" fmla="*/ 156 h 161"/>
                <a:gd name="T32" fmla="*/ 97 w 99"/>
                <a:gd name="T33" fmla="*/ 158 h 161"/>
                <a:gd name="T34" fmla="*/ 75 w 99"/>
                <a:gd name="T35" fmla="*/ 158 h 161"/>
                <a:gd name="T36" fmla="*/ 71 w 99"/>
                <a:gd name="T37" fmla="*/ 123 h 161"/>
                <a:gd name="T38" fmla="*/ 73 w 99"/>
                <a:gd name="T39" fmla="*/ 102 h 161"/>
                <a:gd name="T40" fmla="*/ 71 w 99"/>
                <a:gd name="T41" fmla="*/ 81 h 161"/>
                <a:gd name="T42" fmla="*/ 50 w 99"/>
                <a:gd name="T43" fmla="*/ 67 h 161"/>
                <a:gd name="T44" fmla="*/ 29 w 99"/>
                <a:gd name="T45" fmla="*/ 81 h 161"/>
                <a:gd name="T46" fmla="*/ 27 w 99"/>
                <a:gd name="T47" fmla="*/ 102 h 161"/>
                <a:gd name="T48" fmla="*/ 29 w 99"/>
                <a:gd name="T49" fmla="*/ 123 h 161"/>
                <a:gd name="T50" fmla="*/ 50 w 99"/>
                <a:gd name="T51" fmla="*/ 137 h 161"/>
                <a:gd name="T52" fmla="*/ 71 w 99"/>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161">
                  <a:moveTo>
                    <a:pt x="75" y="158"/>
                  </a:moveTo>
                  <a:cubicBezTo>
                    <a:pt x="74" y="158"/>
                    <a:pt x="73" y="157"/>
                    <a:pt x="73" y="156"/>
                  </a:cubicBezTo>
                  <a:cubicBezTo>
                    <a:pt x="73" y="147"/>
                    <a:pt x="73" y="147"/>
                    <a:pt x="73" y="147"/>
                  </a:cubicBezTo>
                  <a:cubicBezTo>
                    <a:pt x="73" y="147"/>
                    <a:pt x="73" y="147"/>
                    <a:pt x="73" y="147"/>
                  </a:cubicBezTo>
                  <a:cubicBezTo>
                    <a:pt x="67" y="155"/>
                    <a:pt x="58" y="161"/>
                    <a:pt x="43" y="161"/>
                  </a:cubicBezTo>
                  <a:cubicBezTo>
                    <a:pt x="24" y="161"/>
                    <a:pt x="10" y="151"/>
                    <a:pt x="4" y="134"/>
                  </a:cubicBezTo>
                  <a:cubicBezTo>
                    <a:pt x="2" y="125"/>
                    <a:pt x="0" y="117"/>
                    <a:pt x="0" y="102"/>
                  </a:cubicBezTo>
                  <a:cubicBezTo>
                    <a:pt x="0" y="87"/>
                    <a:pt x="2" y="79"/>
                    <a:pt x="4" y="71"/>
                  </a:cubicBezTo>
                  <a:cubicBezTo>
                    <a:pt x="10" y="53"/>
                    <a:pt x="24" y="44"/>
                    <a:pt x="43" y="44"/>
                  </a:cubicBezTo>
                  <a:cubicBezTo>
                    <a:pt x="58" y="44"/>
                    <a:pt x="67" y="49"/>
                    <a:pt x="73" y="57"/>
                  </a:cubicBezTo>
                  <a:cubicBezTo>
                    <a:pt x="73" y="57"/>
                    <a:pt x="73" y="57"/>
                    <a:pt x="73" y="57"/>
                  </a:cubicBezTo>
                  <a:cubicBezTo>
                    <a:pt x="73" y="3"/>
                    <a:pt x="73" y="3"/>
                    <a:pt x="73" y="3"/>
                  </a:cubicBezTo>
                  <a:cubicBezTo>
                    <a:pt x="73" y="1"/>
                    <a:pt x="74" y="0"/>
                    <a:pt x="75" y="0"/>
                  </a:cubicBezTo>
                  <a:cubicBezTo>
                    <a:pt x="97" y="0"/>
                    <a:pt x="97" y="0"/>
                    <a:pt x="97" y="0"/>
                  </a:cubicBezTo>
                  <a:cubicBezTo>
                    <a:pt x="98" y="0"/>
                    <a:pt x="99" y="1"/>
                    <a:pt x="99" y="3"/>
                  </a:cubicBezTo>
                  <a:cubicBezTo>
                    <a:pt x="99" y="156"/>
                    <a:pt x="99" y="156"/>
                    <a:pt x="99" y="156"/>
                  </a:cubicBezTo>
                  <a:cubicBezTo>
                    <a:pt x="99" y="157"/>
                    <a:pt x="98" y="158"/>
                    <a:pt x="97" y="158"/>
                  </a:cubicBezTo>
                  <a:lnTo>
                    <a:pt x="75" y="158"/>
                  </a:lnTo>
                  <a:close/>
                  <a:moveTo>
                    <a:pt x="71" y="123"/>
                  </a:moveTo>
                  <a:cubicBezTo>
                    <a:pt x="72" y="118"/>
                    <a:pt x="73" y="112"/>
                    <a:pt x="73" y="102"/>
                  </a:cubicBezTo>
                  <a:cubicBezTo>
                    <a:pt x="73" y="92"/>
                    <a:pt x="72" y="86"/>
                    <a:pt x="71" y="81"/>
                  </a:cubicBezTo>
                  <a:cubicBezTo>
                    <a:pt x="68" y="72"/>
                    <a:pt x="60" y="67"/>
                    <a:pt x="50" y="67"/>
                  </a:cubicBezTo>
                  <a:cubicBezTo>
                    <a:pt x="39" y="67"/>
                    <a:pt x="32" y="72"/>
                    <a:pt x="29" y="81"/>
                  </a:cubicBezTo>
                  <a:cubicBezTo>
                    <a:pt x="28" y="86"/>
                    <a:pt x="27" y="92"/>
                    <a:pt x="27" y="102"/>
                  </a:cubicBezTo>
                  <a:cubicBezTo>
                    <a:pt x="27" y="112"/>
                    <a:pt x="28" y="118"/>
                    <a:pt x="29" y="123"/>
                  </a:cubicBezTo>
                  <a:cubicBezTo>
                    <a:pt x="32" y="132"/>
                    <a:pt x="39" y="137"/>
                    <a:pt x="50" y="137"/>
                  </a:cubicBezTo>
                  <a:cubicBezTo>
                    <a:pt x="60" y="137"/>
                    <a:pt x="68" y="132"/>
                    <a:pt x="71"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16" name="Freeform 31"/>
            <p:cNvSpPr>
              <a:spLocks/>
            </p:cNvSpPr>
            <p:nvPr userDrawn="1"/>
          </p:nvSpPr>
          <p:spPr bwMode="auto">
            <a:xfrm>
              <a:off x="6023913" y="1414463"/>
              <a:ext cx="328601" cy="283134"/>
            </a:xfrm>
            <a:custGeom>
              <a:avLst/>
              <a:gdLst>
                <a:gd name="T0" fmla="*/ 125 w 184"/>
                <a:gd name="T1" fmla="*/ 158 h 158"/>
                <a:gd name="T2" fmla="*/ 122 w 184"/>
                <a:gd name="T3" fmla="*/ 156 h 158"/>
                <a:gd name="T4" fmla="*/ 92 w 184"/>
                <a:gd name="T5" fmla="*/ 48 h 158"/>
                <a:gd name="T6" fmla="*/ 92 w 184"/>
                <a:gd name="T7" fmla="*/ 48 h 158"/>
                <a:gd name="T8" fmla="*/ 61 w 184"/>
                <a:gd name="T9" fmla="*/ 156 h 158"/>
                <a:gd name="T10" fmla="*/ 59 w 184"/>
                <a:gd name="T11" fmla="*/ 158 h 158"/>
                <a:gd name="T12" fmla="*/ 41 w 184"/>
                <a:gd name="T13" fmla="*/ 158 h 158"/>
                <a:gd name="T14" fmla="*/ 39 w 184"/>
                <a:gd name="T15" fmla="*/ 156 h 158"/>
                <a:gd name="T16" fmla="*/ 0 w 184"/>
                <a:gd name="T17" fmla="*/ 3 h 158"/>
                <a:gd name="T18" fmla="*/ 2 w 184"/>
                <a:gd name="T19" fmla="*/ 0 h 158"/>
                <a:gd name="T20" fmla="*/ 23 w 184"/>
                <a:gd name="T21" fmla="*/ 0 h 158"/>
                <a:gd name="T22" fmla="*/ 26 w 184"/>
                <a:gd name="T23" fmla="*/ 3 h 158"/>
                <a:gd name="T24" fmla="*/ 51 w 184"/>
                <a:gd name="T25" fmla="*/ 109 h 158"/>
                <a:gd name="T26" fmla="*/ 52 w 184"/>
                <a:gd name="T27" fmla="*/ 109 h 158"/>
                <a:gd name="T28" fmla="*/ 81 w 184"/>
                <a:gd name="T29" fmla="*/ 3 h 158"/>
                <a:gd name="T30" fmla="*/ 84 w 184"/>
                <a:gd name="T31" fmla="*/ 0 h 158"/>
                <a:gd name="T32" fmla="*/ 100 w 184"/>
                <a:gd name="T33" fmla="*/ 0 h 158"/>
                <a:gd name="T34" fmla="*/ 103 w 184"/>
                <a:gd name="T35" fmla="*/ 3 h 158"/>
                <a:gd name="T36" fmla="*/ 133 w 184"/>
                <a:gd name="T37" fmla="*/ 109 h 158"/>
                <a:gd name="T38" fmla="*/ 133 w 184"/>
                <a:gd name="T39" fmla="*/ 109 h 158"/>
                <a:gd name="T40" fmla="*/ 158 w 184"/>
                <a:gd name="T41" fmla="*/ 3 h 158"/>
                <a:gd name="T42" fmla="*/ 161 w 184"/>
                <a:gd name="T43" fmla="*/ 0 h 158"/>
                <a:gd name="T44" fmla="*/ 182 w 184"/>
                <a:gd name="T45" fmla="*/ 0 h 158"/>
                <a:gd name="T46" fmla="*/ 184 w 184"/>
                <a:gd name="T47" fmla="*/ 3 h 158"/>
                <a:gd name="T48" fmla="*/ 146 w 184"/>
                <a:gd name="T49" fmla="*/ 156 h 158"/>
                <a:gd name="T50" fmla="*/ 143 w 184"/>
                <a:gd name="T51" fmla="*/ 158 h 158"/>
                <a:gd name="T52" fmla="*/ 125 w 184"/>
                <a:gd name="T53"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4" h="158">
                  <a:moveTo>
                    <a:pt x="125" y="158"/>
                  </a:moveTo>
                  <a:cubicBezTo>
                    <a:pt x="124" y="158"/>
                    <a:pt x="123" y="157"/>
                    <a:pt x="122" y="156"/>
                  </a:cubicBezTo>
                  <a:cubicBezTo>
                    <a:pt x="92" y="48"/>
                    <a:pt x="92" y="48"/>
                    <a:pt x="92" y="48"/>
                  </a:cubicBezTo>
                  <a:cubicBezTo>
                    <a:pt x="92" y="48"/>
                    <a:pt x="92" y="48"/>
                    <a:pt x="92" y="48"/>
                  </a:cubicBezTo>
                  <a:cubicBezTo>
                    <a:pt x="61" y="156"/>
                    <a:pt x="61" y="156"/>
                    <a:pt x="61" y="156"/>
                  </a:cubicBezTo>
                  <a:cubicBezTo>
                    <a:pt x="61" y="157"/>
                    <a:pt x="60" y="158"/>
                    <a:pt x="59" y="158"/>
                  </a:cubicBezTo>
                  <a:cubicBezTo>
                    <a:pt x="41" y="158"/>
                    <a:pt x="41" y="158"/>
                    <a:pt x="41" y="158"/>
                  </a:cubicBezTo>
                  <a:cubicBezTo>
                    <a:pt x="40" y="158"/>
                    <a:pt x="39" y="157"/>
                    <a:pt x="39" y="156"/>
                  </a:cubicBezTo>
                  <a:cubicBezTo>
                    <a:pt x="0" y="3"/>
                    <a:pt x="0" y="3"/>
                    <a:pt x="0" y="3"/>
                  </a:cubicBezTo>
                  <a:cubicBezTo>
                    <a:pt x="0" y="1"/>
                    <a:pt x="0" y="0"/>
                    <a:pt x="2" y="0"/>
                  </a:cubicBezTo>
                  <a:cubicBezTo>
                    <a:pt x="23" y="0"/>
                    <a:pt x="23" y="0"/>
                    <a:pt x="23" y="0"/>
                  </a:cubicBezTo>
                  <a:cubicBezTo>
                    <a:pt x="25" y="0"/>
                    <a:pt x="26" y="1"/>
                    <a:pt x="26" y="3"/>
                  </a:cubicBezTo>
                  <a:cubicBezTo>
                    <a:pt x="51" y="109"/>
                    <a:pt x="51" y="109"/>
                    <a:pt x="51" y="109"/>
                  </a:cubicBezTo>
                  <a:cubicBezTo>
                    <a:pt x="52" y="109"/>
                    <a:pt x="52" y="109"/>
                    <a:pt x="52" y="109"/>
                  </a:cubicBezTo>
                  <a:cubicBezTo>
                    <a:pt x="81" y="3"/>
                    <a:pt x="81" y="3"/>
                    <a:pt x="81" y="3"/>
                  </a:cubicBezTo>
                  <a:cubicBezTo>
                    <a:pt x="82" y="1"/>
                    <a:pt x="83" y="0"/>
                    <a:pt x="84" y="0"/>
                  </a:cubicBezTo>
                  <a:cubicBezTo>
                    <a:pt x="100" y="0"/>
                    <a:pt x="100" y="0"/>
                    <a:pt x="100" y="0"/>
                  </a:cubicBezTo>
                  <a:cubicBezTo>
                    <a:pt x="102" y="0"/>
                    <a:pt x="102" y="1"/>
                    <a:pt x="103" y="3"/>
                  </a:cubicBezTo>
                  <a:cubicBezTo>
                    <a:pt x="133" y="109"/>
                    <a:pt x="133" y="109"/>
                    <a:pt x="133" y="109"/>
                  </a:cubicBezTo>
                  <a:cubicBezTo>
                    <a:pt x="133" y="109"/>
                    <a:pt x="133" y="109"/>
                    <a:pt x="133" y="109"/>
                  </a:cubicBezTo>
                  <a:cubicBezTo>
                    <a:pt x="158" y="3"/>
                    <a:pt x="158" y="3"/>
                    <a:pt x="158" y="3"/>
                  </a:cubicBezTo>
                  <a:cubicBezTo>
                    <a:pt x="158" y="1"/>
                    <a:pt x="159" y="0"/>
                    <a:pt x="161" y="0"/>
                  </a:cubicBezTo>
                  <a:cubicBezTo>
                    <a:pt x="182" y="0"/>
                    <a:pt x="182" y="0"/>
                    <a:pt x="182" y="0"/>
                  </a:cubicBezTo>
                  <a:cubicBezTo>
                    <a:pt x="184" y="0"/>
                    <a:pt x="184" y="1"/>
                    <a:pt x="184" y="3"/>
                  </a:cubicBezTo>
                  <a:cubicBezTo>
                    <a:pt x="146" y="156"/>
                    <a:pt x="146" y="156"/>
                    <a:pt x="146" y="156"/>
                  </a:cubicBezTo>
                  <a:cubicBezTo>
                    <a:pt x="145" y="157"/>
                    <a:pt x="144" y="158"/>
                    <a:pt x="143" y="158"/>
                  </a:cubicBezTo>
                  <a:lnTo>
                    <a:pt x="125"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17" name="Freeform 32"/>
            <p:cNvSpPr>
              <a:spLocks noEditPoints="1"/>
            </p:cNvSpPr>
            <p:nvPr userDrawn="1"/>
          </p:nvSpPr>
          <p:spPr bwMode="auto">
            <a:xfrm>
              <a:off x="6360781" y="1492997"/>
              <a:ext cx="175667" cy="208734"/>
            </a:xfrm>
            <a:custGeom>
              <a:avLst/>
              <a:gdLst>
                <a:gd name="T0" fmla="*/ 4 w 99"/>
                <a:gd name="T1" fmla="*/ 85 h 117"/>
                <a:gd name="T2" fmla="*/ 0 w 99"/>
                <a:gd name="T3" fmla="*/ 58 h 117"/>
                <a:gd name="T4" fmla="*/ 3 w 99"/>
                <a:gd name="T5" fmla="*/ 31 h 117"/>
                <a:gd name="T6" fmla="*/ 49 w 99"/>
                <a:gd name="T7" fmla="*/ 0 h 117"/>
                <a:gd name="T8" fmla="*/ 95 w 99"/>
                <a:gd name="T9" fmla="*/ 31 h 117"/>
                <a:gd name="T10" fmla="*/ 99 w 99"/>
                <a:gd name="T11" fmla="*/ 64 h 117"/>
                <a:gd name="T12" fmla="*/ 96 w 99"/>
                <a:gd name="T13" fmla="*/ 66 h 117"/>
                <a:gd name="T14" fmla="*/ 27 w 99"/>
                <a:gd name="T15" fmla="*/ 66 h 117"/>
                <a:gd name="T16" fmla="*/ 26 w 99"/>
                <a:gd name="T17" fmla="*/ 68 h 117"/>
                <a:gd name="T18" fmla="*/ 27 w 99"/>
                <a:gd name="T19" fmla="*/ 76 h 117"/>
                <a:gd name="T20" fmla="*/ 52 w 99"/>
                <a:gd name="T21" fmla="*/ 93 h 117"/>
                <a:gd name="T22" fmla="*/ 79 w 99"/>
                <a:gd name="T23" fmla="*/ 83 h 117"/>
                <a:gd name="T24" fmla="*/ 82 w 99"/>
                <a:gd name="T25" fmla="*/ 82 h 117"/>
                <a:gd name="T26" fmla="*/ 96 w 99"/>
                <a:gd name="T27" fmla="*/ 94 h 117"/>
                <a:gd name="T28" fmla="*/ 96 w 99"/>
                <a:gd name="T29" fmla="*/ 98 h 117"/>
                <a:gd name="T30" fmla="*/ 50 w 99"/>
                <a:gd name="T31" fmla="*/ 117 h 117"/>
                <a:gd name="T32" fmla="*/ 4 w 99"/>
                <a:gd name="T33" fmla="*/ 85 h 117"/>
                <a:gd name="T34" fmla="*/ 71 w 99"/>
                <a:gd name="T35" fmla="*/ 36 h 117"/>
                <a:gd name="T36" fmla="*/ 49 w 99"/>
                <a:gd name="T37" fmla="*/ 22 h 117"/>
                <a:gd name="T38" fmla="*/ 27 w 99"/>
                <a:gd name="T39" fmla="*/ 36 h 117"/>
                <a:gd name="T40" fmla="*/ 26 w 99"/>
                <a:gd name="T41" fmla="*/ 46 h 117"/>
                <a:gd name="T42" fmla="*/ 27 w 99"/>
                <a:gd name="T43" fmla="*/ 47 h 117"/>
                <a:gd name="T44" fmla="*/ 71 w 99"/>
                <a:gd name="T45" fmla="*/ 47 h 117"/>
                <a:gd name="T46" fmla="*/ 72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9" y="46"/>
                    <a:pt x="99" y="64"/>
                  </a:cubicBezTo>
                  <a:cubicBezTo>
                    <a:pt x="99" y="66"/>
                    <a:pt x="98" y="66"/>
                    <a:pt x="96" y="66"/>
                  </a:cubicBezTo>
                  <a:cubicBezTo>
                    <a:pt x="27" y="66"/>
                    <a:pt x="27" y="66"/>
                    <a:pt x="27" y="66"/>
                  </a:cubicBezTo>
                  <a:cubicBezTo>
                    <a:pt x="26" y="66"/>
                    <a:pt x="26" y="67"/>
                    <a:pt x="26" y="68"/>
                  </a:cubicBezTo>
                  <a:cubicBezTo>
                    <a:pt x="26" y="71"/>
                    <a:pt x="27"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7" y="109"/>
                    <a:pt x="71" y="117"/>
                    <a:pt x="50" y="117"/>
                  </a:cubicBezTo>
                  <a:cubicBezTo>
                    <a:pt x="27"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18" name="Freeform 33"/>
            <p:cNvSpPr>
              <a:spLocks/>
            </p:cNvSpPr>
            <p:nvPr userDrawn="1"/>
          </p:nvSpPr>
          <p:spPr bwMode="auto">
            <a:xfrm>
              <a:off x="6573648" y="1414463"/>
              <a:ext cx="76467" cy="285201"/>
            </a:xfrm>
            <a:custGeom>
              <a:avLst/>
              <a:gdLst>
                <a:gd name="T0" fmla="*/ 31 w 43"/>
                <a:gd name="T1" fmla="*/ 159 h 159"/>
                <a:gd name="T2" fmla="*/ 0 w 43"/>
                <a:gd name="T3" fmla="*/ 127 h 159"/>
                <a:gd name="T4" fmla="*/ 0 w 43"/>
                <a:gd name="T5" fmla="*/ 3 h 159"/>
                <a:gd name="T6" fmla="*/ 3 w 43"/>
                <a:gd name="T7" fmla="*/ 0 h 159"/>
                <a:gd name="T8" fmla="*/ 24 w 43"/>
                <a:gd name="T9" fmla="*/ 0 h 159"/>
                <a:gd name="T10" fmla="*/ 26 w 43"/>
                <a:gd name="T11" fmla="*/ 3 h 159"/>
                <a:gd name="T12" fmla="*/ 26 w 43"/>
                <a:gd name="T13" fmla="*/ 126 h 159"/>
                <a:gd name="T14" fmla="*/ 36 w 43"/>
                <a:gd name="T15" fmla="*/ 136 h 159"/>
                <a:gd name="T16" fmla="*/ 41 w 43"/>
                <a:gd name="T17" fmla="*/ 136 h 159"/>
                <a:gd name="T18" fmla="*/ 43 w 43"/>
                <a:gd name="T19" fmla="*/ 139 h 159"/>
                <a:gd name="T20" fmla="*/ 43 w 43"/>
                <a:gd name="T21" fmla="*/ 157 h 159"/>
                <a:gd name="T22" fmla="*/ 41 w 43"/>
                <a:gd name="T23" fmla="*/ 159 h 159"/>
                <a:gd name="T24" fmla="*/ 31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1" y="159"/>
                  </a:moveTo>
                  <a:cubicBezTo>
                    <a:pt x="9" y="159"/>
                    <a:pt x="0" y="149"/>
                    <a:pt x="0" y="127"/>
                  </a:cubicBezTo>
                  <a:cubicBezTo>
                    <a:pt x="0" y="3"/>
                    <a:pt x="0" y="3"/>
                    <a:pt x="0" y="3"/>
                  </a:cubicBezTo>
                  <a:cubicBezTo>
                    <a:pt x="0" y="1"/>
                    <a:pt x="1" y="0"/>
                    <a:pt x="3" y="0"/>
                  </a:cubicBezTo>
                  <a:cubicBezTo>
                    <a:pt x="24" y="0"/>
                    <a:pt x="24" y="0"/>
                    <a:pt x="24" y="0"/>
                  </a:cubicBezTo>
                  <a:cubicBezTo>
                    <a:pt x="25" y="0"/>
                    <a:pt x="26" y="1"/>
                    <a:pt x="26" y="3"/>
                  </a:cubicBezTo>
                  <a:cubicBezTo>
                    <a:pt x="26" y="126"/>
                    <a:pt x="26" y="126"/>
                    <a:pt x="26" y="126"/>
                  </a:cubicBezTo>
                  <a:cubicBezTo>
                    <a:pt x="26" y="134"/>
                    <a:pt x="29" y="136"/>
                    <a:pt x="36"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1"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19" name="Freeform 34"/>
            <p:cNvSpPr>
              <a:spLocks/>
            </p:cNvSpPr>
            <p:nvPr userDrawn="1"/>
          </p:nvSpPr>
          <p:spPr bwMode="auto">
            <a:xfrm>
              <a:off x="6668715"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4"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20" name="Freeform 35"/>
            <p:cNvSpPr>
              <a:spLocks noEditPoints="1"/>
            </p:cNvSpPr>
            <p:nvPr userDrawn="1"/>
          </p:nvSpPr>
          <p:spPr bwMode="auto">
            <a:xfrm>
              <a:off x="679891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21" name="Freeform 36"/>
            <p:cNvSpPr>
              <a:spLocks/>
            </p:cNvSpPr>
            <p:nvPr userDrawn="1"/>
          </p:nvSpPr>
          <p:spPr bwMode="auto">
            <a:xfrm>
              <a:off x="7011783" y="1492997"/>
              <a:ext cx="142600" cy="204601"/>
            </a:xfrm>
            <a:custGeom>
              <a:avLst/>
              <a:gdLst>
                <a:gd name="T0" fmla="*/ 2 w 80"/>
                <a:gd name="T1" fmla="*/ 114 h 114"/>
                <a:gd name="T2" fmla="*/ 0 w 80"/>
                <a:gd name="T3" fmla="*/ 112 h 114"/>
                <a:gd name="T4" fmla="*/ 0 w 80"/>
                <a:gd name="T5" fmla="*/ 5 h 114"/>
                <a:gd name="T6" fmla="*/ 2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3 w 80"/>
                <a:gd name="T25" fmla="*/ 28 h 114"/>
                <a:gd name="T26" fmla="*/ 47 w 80"/>
                <a:gd name="T27" fmla="*/ 23 h 114"/>
                <a:gd name="T28" fmla="*/ 26 w 80"/>
                <a:gd name="T29" fmla="*/ 51 h 114"/>
                <a:gd name="T30" fmla="*/ 26 w 80"/>
                <a:gd name="T31" fmla="*/ 112 h 114"/>
                <a:gd name="T32" fmla="*/ 24 w 80"/>
                <a:gd name="T33" fmla="*/ 114 h 114"/>
                <a:gd name="T34" fmla="*/ 2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2" y="114"/>
                  </a:move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3" y="28"/>
                  </a:cubicBezTo>
                  <a:cubicBezTo>
                    <a:pt x="58" y="25"/>
                    <a:pt x="53" y="23"/>
                    <a:pt x="47" y="23"/>
                  </a:cubicBezTo>
                  <a:cubicBezTo>
                    <a:pt x="32" y="23"/>
                    <a:pt x="26" y="33"/>
                    <a:pt x="26" y="51"/>
                  </a:cubicBezTo>
                  <a:cubicBezTo>
                    <a:pt x="26" y="112"/>
                    <a:pt x="26" y="112"/>
                    <a:pt x="26" y="112"/>
                  </a:cubicBezTo>
                  <a:cubicBezTo>
                    <a:pt x="26" y="113"/>
                    <a:pt x="25" y="114"/>
                    <a:pt x="24" y="114"/>
                  </a:cubicBezTo>
                  <a:lnTo>
                    <a:pt x="2"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22" name="Freeform 37"/>
            <p:cNvSpPr>
              <a:spLocks noEditPoints="1"/>
            </p:cNvSpPr>
            <p:nvPr userDrawn="1"/>
          </p:nvSpPr>
          <p:spPr bwMode="auto">
            <a:xfrm>
              <a:off x="7166783" y="1492997"/>
              <a:ext cx="175667" cy="208734"/>
            </a:xfrm>
            <a:custGeom>
              <a:avLst/>
              <a:gdLst>
                <a:gd name="T0" fmla="*/ 4 w 98"/>
                <a:gd name="T1" fmla="*/ 85 h 117"/>
                <a:gd name="T2" fmla="*/ 0 w 98"/>
                <a:gd name="T3" fmla="*/ 58 h 117"/>
                <a:gd name="T4" fmla="*/ 3 w 98"/>
                <a:gd name="T5" fmla="*/ 31 h 117"/>
                <a:gd name="T6" fmla="*/ 49 w 98"/>
                <a:gd name="T7" fmla="*/ 0 h 117"/>
                <a:gd name="T8" fmla="*/ 95 w 98"/>
                <a:gd name="T9" fmla="*/ 31 h 117"/>
                <a:gd name="T10" fmla="*/ 98 w 98"/>
                <a:gd name="T11" fmla="*/ 64 h 117"/>
                <a:gd name="T12" fmla="*/ 96 w 98"/>
                <a:gd name="T13" fmla="*/ 66 h 117"/>
                <a:gd name="T14" fmla="*/ 27 w 98"/>
                <a:gd name="T15" fmla="*/ 66 h 117"/>
                <a:gd name="T16" fmla="*/ 26 w 98"/>
                <a:gd name="T17" fmla="*/ 68 h 117"/>
                <a:gd name="T18" fmla="*/ 27 w 98"/>
                <a:gd name="T19" fmla="*/ 76 h 117"/>
                <a:gd name="T20" fmla="*/ 52 w 98"/>
                <a:gd name="T21" fmla="*/ 93 h 117"/>
                <a:gd name="T22" fmla="*/ 79 w 98"/>
                <a:gd name="T23" fmla="*/ 83 h 117"/>
                <a:gd name="T24" fmla="*/ 82 w 98"/>
                <a:gd name="T25" fmla="*/ 82 h 117"/>
                <a:gd name="T26" fmla="*/ 96 w 98"/>
                <a:gd name="T27" fmla="*/ 94 h 117"/>
                <a:gd name="T28" fmla="*/ 96 w 98"/>
                <a:gd name="T29" fmla="*/ 98 h 117"/>
                <a:gd name="T30" fmla="*/ 50 w 98"/>
                <a:gd name="T31" fmla="*/ 117 h 117"/>
                <a:gd name="T32" fmla="*/ 4 w 98"/>
                <a:gd name="T33" fmla="*/ 85 h 117"/>
                <a:gd name="T34" fmla="*/ 71 w 98"/>
                <a:gd name="T35" fmla="*/ 36 h 117"/>
                <a:gd name="T36" fmla="*/ 49 w 98"/>
                <a:gd name="T37" fmla="*/ 22 h 117"/>
                <a:gd name="T38" fmla="*/ 27 w 98"/>
                <a:gd name="T39" fmla="*/ 36 h 117"/>
                <a:gd name="T40" fmla="*/ 26 w 98"/>
                <a:gd name="T41" fmla="*/ 46 h 117"/>
                <a:gd name="T42" fmla="*/ 27 w 98"/>
                <a:gd name="T43" fmla="*/ 47 h 117"/>
                <a:gd name="T44" fmla="*/ 71 w 98"/>
                <a:gd name="T45" fmla="*/ 47 h 117"/>
                <a:gd name="T46" fmla="*/ 72 w 98"/>
                <a:gd name="T47" fmla="*/ 46 h 117"/>
                <a:gd name="T48" fmla="*/ 71 w 98"/>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8" y="46"/>
                    <a:pt x="98" y="64"/>
                  </a:cubicBezTo>
                  <a:cubicBezTo>
                    <a:pt x="98" y="66"/>
                    <a:pt x="98" y="66"/>
                    <a:pt x="96" y="66"/>
                  </a:cubicBezTo>
                  <a:cubicBezTo>
                    <a:pt x="27" y="66"/>
                    <a:pt x="27" y="66"/>
                    <a:pt x="27" y="66"/>
                  </a:cubicBezTo>
                  <a:cubicBezTo>
                    <a:pt x="26" y="66"/>
                    <a:pt x="26" y="67"/>
                    <a:pt x="26" y="68"/>
                  </a:cubicBezTo>
                  <a:cubicBezTo>
                    <a:pt x="26" y="71"/>
                    <a:pt x="26"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6" y="109"/>
                    <a:pt x="71" y="117"/>
                    <a:pt x="50" y="117"/>
                  </a:cubicBezTo>
                  <a:cubicBezTo>
                    <a:pt x="26"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23" name="Freeform 38"/>
            <p:cNvSpPr>
              <a:spLocks noEditPoints="1"/>
            </p:cNvSpPr>
            <p:nvPr userDrawn="1"/>
          </p:nvSpPr>
          <p:spPr bwMode="auto">
            <a:xfrm>
              <a:off x="7439584" y="1492997"/>
              <a:ext cx="177734" cy="208734"/>
            </a:xfrm>
            <a:custGeom>
              <a:avLst/>
              <a:gdLst>
                <a:gd name="T0" fmla="*/ 3 w 99"/>
                <a:gd name="T1" fmla="*/ 86 h 117"/>
                <a:gd name="T2" fmla="*/ 0 w 99"/>
                <a:gd name="T3" fmla="*/ 58 h 117"/>
                <a:gd name="T4" fmla="*/ 3 w 99"/>
                <a:gd name="T5" fmla="*/ 31 h 117"/>
                <a:gd name="T6" fmla="*/ 49 w 99"/>
                <a:gd name="T7" fmla="*/ 0 h 117"/>
                <a:gd name="T8" fmla="*/ 95 w 99"/>
                <a:gd name="T9" fmla="*/ 31 h 117"/>
                <a:gd name="T10" fmla="*/ 99 w 99"/>
                <a:gd name="T11" fmla="*/ 58 h 117"/>
                <a:gd name="T12" fmla="*/ 95 w 99"/>
                <a:gd name="T13" fmla="*/ 86 h 117"/>
                <a:gd name="T14" fmla="*/ 49 w 99"/>
                <a:gd name="T15" fmla="*/ 117 h 117"/>
                <a:gd name="T16" fmla="*/ 3 w 99"/>
                <a:gd name="T17" fmla="*/ 86 h 117"/>
                <a:gd name="T18" fmla="*/ 70 w 99"/>
                <a:gd name="T19" fmla="*/ 79 h 117"/>
                <a:gd name="T20" fmla="*/ 73 w 99"/>
                <a:gd name="T21" fmla="*/ 58 h 117"/>
                <a:gd name="T22" fmla="*/ 70 w 99"/>
                <a:gd name="T23" fmla="*/ 38 h 117"/>
                <a:gd name="T24" fmla="*/ 49 w 99"/>
                <a:gd name="T25" fmla="*/ 23 h 117"/>
                <a:gd name="T26" fmla="*/ 28 w 99"/>
                <a:gd name="T27" fmla="*/ 38 h 117"/>
                <a:gd name="T28" fmla="*/ 26 w 99"/>
                <a:gd name="T29" fmla="*/ 58 h 117"/>
                <a:gd name="T30" fmla="*/ 28 w 99"/>
                <a:gd name="T31" fmla="*/ 79 h 117"/>
                <a:gd name="T32" fmla="*/ 49 w 99"/>
                <a:gd name="T33" fmla="*/ 93 h 117"/>
                <a:gd name="T34" fmla="*/ 70 w 99"/>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17">
                  <a:moveTo>
                    <a:pt x="3" y="86"/>
                  </a:moveTo>
                  <a:cubicBezTo>
                    <a:pt x="1" y="78"/>
                    <a:pt x="0" y="70"/>
                    <a:pt x="0" y="58"/>
                  </a:cubicBezTo>
                  <a:cubicBezTo>
                    <a:pt x="0" y="46"/>
                    <a:pt x="1" y="38"/>
                    <a:pt x="3" y="31"/>
                  </a:cubicBezTo>
                  <a:cubicBezTo>
                    <a:pt x="10" y="11"/>
                    <a:pt x="27" y="0"/>
                    <a:pt x="49" y="0"/>
                  </a:cubicBezTo>
                  <a:cubicBezTo>
                    <a:pt x="72" y="0"/>
                    <a:pt x="89" y="11"/>
                    <a:pt x="95" y="31"/>
                  </a:cubicBezTo>
                  <a:cubicBezTo>
                    <a:pt x="98" y="38"/>
                    <a:pt x="99" y="46"/>
                    <a:pt x="99" y="58"/>
                  </a:cubicBezTo>
                  <a:cubicBezTo>
                    <a:pt x="99" y="70"/>
                    <a:pt x="98" y="78"/>
                    <a:pt x="95" y="86"/>
                  </a:cubicBezTo>
                  <a:cubicBezTo>
                    <a:pt x="89" y="105"/>
                    <a:pt x="72" y="117"/>
                    <a:pt x="49" y="117"/>
                  </a:cubicBezTo>
                  <a:cubicBezTo>
                    <a:pt x="27" y="117"/>
                    <a:pt x="10" y="105"/>
                    <a:pt x="3" y="86"/>
                  </a:cubicBezTo>
                  <a:close/>
                  <a:moveTo>
                    <a:pt x="70" y="79"/>
                  </a:moveTo>
                  <a:cubicBezTo>
                    <a:pt x="72" y="73"/>
                    <a:pt x="73" y="68"/>
                    <a:pt x="73" y="58"/>
                  </a:cubicBezTo>
                  <a:cubicBezTo>
                    <a:pt x="73" y="49"/>
                    <a:pt x="72" y="44"/>
                    <a:pt x="70" y="38"/>
                  </a:cubicBezTo>
                  <a:cubicBezTo>
                    <a:pt x="67" y="28"/>
                    <a:pt x="60" y="23"/>
                    <a:pt x="49" y="23"/>
                  </a:cubicBezTo>
                  <a:cubicBezTo>
                    <a:pt x="39" y="23"/>
                    <a:pt x="32" y="28"/>
                    <a:pt x="28" y="38"/>
                  </a:cubicBezTo>
                  <a:cubicBezTo>
                    <a:pt x="27" y="44"/>
                    <a:pt x="26" y="49"/>
                    <a:pt x="26" y="58"/>
                  </a:cubicBezTo>
                  <a:cubicBezTo>
                    <a:pt x="26" y="68"/>
                    <a:pt x="27" y="73"/>
                    <a:pt x="28" y="79"/>
                  </a:cubicBezTo>
                  <a:cubicBezTo>
                    <a:pt x="32" y="88"/>
                    <a:pt x="39"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24" name="Freeform 39"/>
            <p:cNvSpPr>
              <a:spLocks/>
            </p:cNvSpPr>
            <p:nvPr userDrawn="1"/>
          </p:nvSpPr>
          <p:spPr bwMode="auto">
            <a:xfrm>
              <a:off x="7642118"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3"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25" name="Freeform 40"/>
            <p:cNvSpPr>
              <a:spLocks/>
            </p:cNvSpPr>
            <p:nvPr userDrawn="1"/>
          </p:nvSpPr>
          <p:spPr bwMode="auto">
            <a:xfrm>
              <a:off x="7826052" y="1414463"/>
              <a:ext cx="171534" cy="287267"/>
            </a:xfrm>
            <a:custGeom>
              <a:avLst/>
              <a:gdLst>
                <a:gd name="T0" fmla="*/ 1 w 96"/>
                <a:gd name="T1" fmla="*/ 138 h 161"/>
                <a:gd name="T2" fmla="*/ 18 w 96"/>
                <a:gd name="T3" fmla="*/ 126 h 161"/>
                <a:gd name="T4" fmla="*/ 21 w 96"/>
                <a:gd name="T5" fmla="*/ 126 h 161"/>
                <a:gd name="T6" fmla="*/ 42 w 96"/>
                <a:gd name="T7" fmla="*/ 136 h 161"/>
                <a:gd name="T8" fmla="*/ 68 w 96"/>
                <a:gd name="T9" fmla="*/ 105 h 161"/>
                <a:gd name="T10" fmla="*/ 68 w 96"/>
                <a:gd name="T11" fmla="*/ 3 h 161"/>
                <a:gd name="T12" fmla="*/ 71 w 96"/>
                <a:gd name="T13" fmla="*/ 0 h 161"/>
                <a:gd name="T14" fmla="*/ 93 w 96"/>
                <a:gd name="T15" fmla="*/ 0 h 161"/>
                <a:gd name="T16" fmla="*/ 96 w 96"/>
                <a:gd name="T17" fmla="*/ 3 h 161"/>
                <a:gd name="T18" fmla="*/ 96 w 96"/>
                <a:gd name="T19" fmla="*/ 105 h 161"/>
                <a:gd name="T20" fmla="*/ 41 w 96"/>
                <a:gd name="T21" fmla="*/ 161 h 161"/>
                <a:gd name="T22" fmla="*/ 0 w 96"/>
                <a:gd name="T23" fmla="*/ 142 h 161"/>
                <a:gd name="T24" fmla="*/ 1 w 96"/>
                <a:gd name="T25" fmla="*/ 1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61">
                  <a:moveTo>
                    <a:pt x="1" y="138"/>
                  </a:moveTo>
                  <a:cubicBezTo>
                    <a:pt x="18" y="126"/>
                    <a:pt x="18" y="126"/>
                    <a:pt x="18" y="126"/>
                  </a:cubicBezTo>
                  <a:cubicBezTo>
                    <a:pt x="19" y="125"/>
                    <a:pt x="20" y="125"/>
                    <a:pt x="21" y="126"/>
                  </a:cubicBezTo>
                  <a:cubicBezTo>
                    <a:pt x="25" y="131"/>
                    <a:pt x="33" y="136"/>
                    <a:pt x="42" y="136"/>
                  </a:cubicBezTo>
                  <a:cubicBezTo>
                    <a:pt x="59" y="136"/>
                    <a:pt x="68" y="126"/>
                    <a:pt x="68" y="105"/>
                  </a:cubicBezTo>
                  <a:cubicBezTo>
                    <a:pt x="68" y="3"/>
                    <a:pt x="68" y="3"/>
                    <a:pt x="68" y="3"/>
                  </a:cubicBezTo>
                  <a:cubicBezTo>
                    <a:pt x="68" y="1"/>
                    <a:pt x="69" y="0"/>
                    <a:pt x="71" y="0"/>
                  </a:cubicBezTo>
                  <a:cubicBezTo>
                    <a:pt x="93" y="0"/>
                    <a:pt x="93" y="0"/>
                    <a:pt x="93" y="0"/>
                  </a:cubicBezTo>
                  <a:cubicBezTo>
                    <a:pt x="95" y="0"/>
                    <a:pt x="96" y="1"/>
                    <a:pt x="96" y="3"/>
                  </a:cubicBezTo>
                  <a:cubicBezTo>
                    <a:pt x="96" y="105"/>
                    <a:pt x="96" y="105"/>
                    <a:pt x="96" y="105"/>
                  </a:cubicBezTo>
                  <a:cubicBezTo>
                    <a:pt x="96" y="141"/>
                    <a:pt x="75" y="161"/>
                    <a:pt x="41" y="161"/>
                  </a:cubicBezTo>
                  <a:cubicBezTo>
                    <a:pt x="23" y="161"/>
                    <a:pt x="7" y="152"/>
                    <a:pt x="0" y="142"/>
                  </a:cubicBezTo>
                  <a:cubicBezTo>
                    <a:pt x="0" y="140"/>
                    <a:pt x="0" y="139"/>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26" name="Freeform 41"/>
            <p:cNvSpPr>
              <a:spLocks noEditPoints="1"/>
            </p:cNvSpPr>
            <p:nvPr userDrawn="1"/>
          </p:nvSpPr>
          <p:spPr bwMode="auto">
            <a:xfrm>
              <a:off x="8034786"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8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8" y="66"/>
                    <a:pt x="48" y="66"/>
                    <a:pt x="48"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27" name="Freeform 42"/>
            <p:cNvSpPr>
              <a:spLocks noEditPoints="1"/>
            </p:cNvSpPr>
            <p:nvPr userDrawn="1"/>
          </p:nvSpPr>
          <p:spPr bwMode="auto">
            <a:xfrm>
              <a:off x="8249720" y="1492997"/>
              <a:ext cx="173600" cy="279001"/>
            </a:xfrm>
            <a:custGeom>
              <a:avLst/>
              <a:gdLst>
                <a:gd name="T0" fmla="*/ 2 w 98"/>
                <a:gd name="T1" fmla="*/ 156 h 156"/>
                <a:gd name="T2" fmla="*/ 0 w 98"/>
                <a:gd name="T3" fmla="*/ 153 h 156"/>
                <a:gd name="T4" fmla="*/ 0 w 98"/>
                <a:gd name="T5" fmla="*/ 5 h 156"/>
                <a:gd name="T6" fmla="*/ 2 w 98"/>
                <a:gd name="T7" fmla="*/ 2 h 156"/>
                <a:gd name="T8" fmla="*/ 24 w 98"/>
                <a:gd name="T9" fmla="*/ 2 h 156"/>
                <a:gd name="T10" fmla="*/ 26 w 98"/>
                <a:gd name="T11" fmla="*/ 5 h 156"/>
                <a:gd name="T12" fmla="*/ 26 w 98"/>
                <a:gd name="T13" fmla="*/ 13 h 156"/>
                <a:gd name="T14" fmla="*/ 26 w 98"/>
                <a:gd name="T15" fmla="*/ 13 h 156"/>
                <a:gd name="T16" fmla="*/ 56 w 98"/>
                <a:gd name="T17" fmla="*/ 0 h 156"/>
                <a:gd name="T18" fmla="*/ 94 w 98"/>
                <a:gd name="T19" fmla="*/ 27 h 156"/>
                <a:gd name="T20" fmla="*/ 98 w 98"/>
                <a:gd name="T21" fmla="*/ 58 h 156"/>
                <a:gd name="T22" fmla="*/ 94 w 98"/>
                <a:gd name="T23" fmla="*/ 90 h 156"/>
                <a:gd name="T24" fmla="*/ 56 w 98"/>
                <a:gd name="T25" fmla="*/ 117 h 156"/>
                <a:gd name="T26" fmla="*/ 26 w 98"/>
                <a:gd name="T27" fmla="*/ 103 h 156"/>
                <a:gd name="T28" fmla="*/ 26 w 98"/>
                <a:gd name="T29" fmla="*/ 103 h 156"/>
                <a:gd name="T30" fmla="*/ 26 w 98"/>
                <a:gd name="T31" fmla="*/ 153 h 156"/>
                <a:gd name="T32" fmla="*/ 24 w 98"/>
                <a:gd name="T33" fmla="*/ 156 h 156"/>
                <a:gd name="T34" fmla="*/ 2 w 98"/>
                <a:gd name="T35" fmla="*/ 156 h 156"/>
                <a:gd name="T36" fmla="*/ 70 w 98"/>
                <a:gd name="T37" fmla="*/ 79 h 156"/>
                <a:gd name="T38" fmla="*/ 72 w 98"/>
                <a:gd name="T39" fmla="*/ 58 h 156"/>
                <a:gd name="T40" fmla="*/ 70 w 98"/>
                <a:gd name="T41" fmla="*/ 37 h 156"/>
                <a:gd name="T42" fmla="*/ 49 w 98"/>
                <a:gd name="T43" fmla="*/ 23 h 156"/>
                <a:gd name="T44" fmla="*/ 28 w 98"/>
                <a:gd name="T45" fmla="*/ 37 h 156"/>
                <a:gd name="T46" fmla="*/ 26 w 98"/>
                <a:gd name="T47" fmla="*/ 58 h 156"/>
                <a:gd name="T48" fmla="*/ 28 w 98"/>
                <a:gd name="T49" fmla="*/ 79 h 156"/>
                <a:gd name="T50" fmla="*/ 49 w 98"/>
                <a:gd name="T51" fmla="*/ 93 h 156"/>
                <a:gd name="T52" fmla="*/ 70 w 98"/>
                <a:gd name="T53" fmla="*/ 7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56">
                  <a:moveTo>
                    <a:pt x="2" y="156"/>
                  </a:moveTo>
                  <a:cubicBezTo>
                    <a:pt x="1" y="156"/>
                    <a:pt x="0" y="155"/>
                    <a:pt x="0" y="153"/>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5"/>
                    <a:pt x="41" y="0"/>
                    <a:pt x="56" y="0"/>
                  </a:cubicBezTo>
                  <a:cubicBezTo>
                    <a:pt x="75" y="0"/>
                    <a:pt x="89" y="9"/>
                    <a:pt x="94" y="27"/>
                  </a:cubicBezTo>
                  <a:cubicBezTo>
                    <a:pt x="97" y="35"/>
                    <a:pt x="98" y="43"/>
                    <a:pt x="98" y="58"/>
                  </a:cubicBezTo>
                  <a:cubicBezTo>
                    <a:pt x="98" y="73"/>
                    <a:pt x="97" y="81"/>
                    <a:pt x="94" y="90"/>
                  </a:cubicBezTo>
                  <a:cubicBezTo>
                    <a:pt x="89" y="107"/>
                    <a:pt x="75" y="117"/>
                    <a:pt x="56" y="117"/>
                  </a:cubicBezTo>
                  <a:cubicBezTo>
                    <a:pt x="41" y="117"/>
                    <a:pt x="31" y="111"/>
                    <a:pt x="26" y="103"/>
                  </a:cubicBezTo>
                  <a:cubicBezTo>
                    <a:pt x="26" y="103"/>
                    <a:pt x="26" y="103"/>
                    <a:pt x="26" y="103"/>
                  </a:cubicBezTo>
                  <a:cubicBezTo>
                    <a:pt x="26" y="153"/>
                    <a:pt x="26" y="153"/>
                    <a:pt x="26" y="153"/>
                  </a:cubicBezTo>
                  <a:cubicBezTo>
                    <a:pt x="26" y="155"/>
                    <a:pt x="25" y="156"/>
                    <a:pt x="24" y="156"/>
                  </a:cubicBezTo>
                  <a:lnTo>
                    <a:pt x="2" y="156"/>
                  </a:lnTo>
                  <a:close/>
                  <a:moveTo>
                    <a:pt x="70" y="79"/>
                  </a:moveTo>
                  <a:cubicBezTo>
                    <a:pt x="71" y="74"/>
                    <a:pt x="72" y="68"/>
                    <a:pt x="72" y="58"/>
                  </a:cubicBezTo>
                  <a:cubicBezTo>
                    <a:pt x="72" y="48"/>
                    <a:pt x="71" y="42"/>
                    <a:pt x="70" y="37"/>
                  </a:cubicBezTo>
                  <a:cubicBezTo>
                    <a:pt x="67" y="28"/>
                    <a:pt x="60" y="23"/>
                    <a:pt x="49" y="23"/>
                  </a:cubicBezTo>
                  <a:cubicBezTo>
                    <a:pt x="38" y="23"/>
                    <a:pt x="31" y="28"/>
                    <a:pt x="28" y="37"/>
                  </a:cubicBezTo>
                  <a:cubicBezTo>
                    <a:pt x="27" y="42"/>
                    <a:pt x="26" y="48"/>
                    <a:pt x="26" y="58"/>
                  </a:cubicBezTo>
                  <a:cubicBezTo>
                    <a:pt x="26" y="68"/>
                    <a:pt x="27" y="74"/>
                    <a:pt x="28" y="79"/>
                  </a:cubicBezTo>
                  <a:cubicBezTo>
                    <a:pt x="31" y="88"/>
                    <a:pt x="38"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28" name="Freeform 43"/>
            <p:cNvSpPr>
              <a:spLocks noEditPoints="1"/>
            </p:cNvSpPr>
            <p:nvPr userDrawn="1"/>
          </p:nvSpPr>
          <p:spPr bwMode="auto">
            <a:xfrm>
              <a:off x="8456387" y="1492997"/>
              <a:ext cx="165334" cy="208734"/>
            </a:xfrm>
            <a:custGeom>
              <a:avLst/>
              <a:gdLst>
                <a:gd name="T0" fmla="*/ 72 w 93"/>
                <a:gd name="T1" fmla="*/ 114 h 117"/>
                <a:gd name="T2" fmla="*/ 69 w 93"/>
                <a:gd name="T3" fmla="*/ 112 h 117"/>
                <a:gd name="T4" fmla="*/ 69 w 93"/>
                <a:gd name="T5" fmla="*/ 104 h 117"/>
                <a:gd name="T6" fmla="*/ 69 w 93"/>
                <a:gd name="T7" fmla="*/ 104 h 117"/>
                <a:gd name="T8" fmla="*/ 38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9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2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2" y="114"/>
                  </a:moveTo>
                  <a:cubicBezTo>
                    <a:pt x="70" y="114"/>
                    <a:pt x="69" y="113"/>
                    <a:pt x="69" y="112"/>
                  </a:cubicBezTo>
                  <a:cubicBezTo>
                    <a:pt x="69" y="104"/>
                    <a:pt x="69" y="104"/>
                    <a:pt x="69" y="104"/>
                  </a:cubicBezTo>
                  <a:cubicBezTo>
                    <a:pt x="69" y="104"/>
                    <a:pt x="69" y="104"/>
                    <a:pt x="69" y="104"/>
                  </a:cubicBezTo>
                  <a:cubicBezTo>
                    <a:pt x="64" y="111"/>
                    <a:pt x="53" y="117"/>
                    <a:pt x="38"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9"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2"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29" name="Freeform 44"/>
            <p:cNvSpPr>
              <a:spLocks/>
            </p:cNvSpPr>
            <p:nvPr userDrawn="1"/>
          </p:nvSpPr>
          <p:spPr bwMode="auto">
            <a:xfrm>
              <a:off x="8669254" y="1492997"/>
              <a:ext cx="169467"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7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2"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7" y="13"/>
                    <a:pt x="27" y="13"/>
                    <a:pt x="27"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30" name="Freeform 45"/>
            <p:cNvSpPr>
              <a:spLocks/>
            </p:cNvSpPr>
            <p:nvPr userDrawn="1"/>
          </p:nvSpPr>
          <p:spPr bwMode="auto">
            <a:xfrm>
              <a:off x="900632" y="1414463"/>
              <a:ext cx="250067" cy="283134"/>
            </a:xfrm>
            <a:custGeom>
              <a:avLst/>
              <a:gdLst>
                <a:gd name="T0" fmla="*/ 0 w 140"/>
                <a:gd name="T1" fmla="*/ 3 h 158"/>
                <a:gd name="T2" fmla="*/ 2 w 140"/>
                <a:gd name="T3" fmla="*/ 0 h 158"/>
                <a:gd name="T4" fmla="*/ 23 w 140"/>
                <a:gd name="T5" fmla="*/ 0 h 158"/>
                <a:gd name="T6" fmla="*/ 27 w 140"/>
                <a:gd name="T7" fmla="*/ 3 h 158"/>
                <a:gd name="T8" fmla="*/ 70 w 140"/>
                <a:gd name="T9" fmla="*/ 100 h 158"/>
                <a:gd name="T10" fmla="*/ 71 w 140"/>
                <a:gd name="T11" fmla="*/ 100 h 158"/>
                <a:gd name="T12" fmla="*/ 113 w 140"/>
                <a:gd name="T13" fmla="*/ 3 h 158"/>
                <a:gd name="T14" fmla="*/ 117 w 140"/>
                <a:gd name="T15" fmla="*/ 0 h 158"/>
                <a:gd name="T16" fmla="*/ 138 w 140"/>
                <a:gd name="T17" fmla="*/ 0 h 158"/>
                <a:gd name="T18" fmla="*/ 140 w 140"/>
                <a:gd name="T19" fmla="*/ 3 h 158"/>
                <a:gd name="T20" fmla="*/ 140 w 140"/>
                <a:gd name="T21" fmla="*/ 156 h 158"/>
                <a:gd name="T22" fmla="*/ 138 w 140"/>
                <a:gd name="T23" fmla="*/ 158 h 158"/>
                <a:gd name="T24" fmla="*/ 118 w 140"/>
                <a:gd name="T25" fmla="*/ 158 h 158"/>
                <a:gd name="T26" fmla="*/ 115 w 140"/>
                <a:gd name="T27" fmla="*/ 156 h 158"/>
                <a:gd name="T28" fmla="*/ 115 w 140"/>
                <a:gd name="T29" fmla="*/ 59 h 158"/>
                <a:gd name="T30" fmla="*/ 114 w 140"/>
                <a:gd name="T31" fmla="*/ 59 h 158"/>
                <a:gd name="T32" fmla="*/ 81 w 140"/>
                <a:gd name="T33" fmla="*/ 133 h 158"/>
                <a:gd name="T34" fmla="*/ 77 w 140"/>
                <a:gd name="T35" fmla="*/ 136 h 158"/>
                <a:gd name="T36" fmla="*/ 63 w 140"/>
                <a:gd name="T37" fmla="*/ 136 h 158"/>
                <a:gd name="T38" fmla="*/ 59 w 140"/>
                <a:gd name="T39" fmla="*/ 133 h 158"/>
                <a:gd name="T40" fmla="*/ 25 w 140"/>
                <a:gd name="T41" fmla="*/ 59 h 158"/>
                <a:gd name="T42" fmla="*/ 25 w 140"/>
                <a:gd name="T43" fmla="*/ 59 h 158"/>
                <a:gd name="T44" fmla="*/ 25 w 140"/>
                <a:gd name="T45" fmla="*/ 156 h 158"/>
                <a:gd name="T46" fmla="*/ 22 w 140"/>
                <a:gd name="T47" fmla="*/ 158 h 158"/>
                <a:gd name="T48" fmla="*/ 2 w 140"/>
                <a:gd name="T49" fmla="*/ 158 h 158"/>
                <a:gd name="T50" fmla="*/ 0 w 140"/>
                <a:gd name="T51" fmla="*/ 156 h 158"/>
                <a:gd name="T52" fmla="*/ 0 w 140"/>
                <a:gd name="T53"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158">
                  <a:moveTo>
                    <a:pt x="0" y="3"/>
                  </a:moveTo>
                  <a:cubicBezTo>
                    <a:pt x="0" y="1"/>
                    <a:pt x="1" y="0"/>
                    <a:pt x="2" y="0"/>
                  </a:cubicBezTo>
                  <a:cubicBezTo>
                    <a:pt x="23" y="0"/>
                    <a:pt x="23" y="0"/>
                    <a:pt x="23" y="0"/>
                  </a:cubicBezTo>
                  <a:cubicBezTo>
                    <a:pt x="25" y="0"/>
                    <a:pt x="26" y="1"/>
                    <a:pt x="27" y="3"/>
                  </a:cubicBezTo>
                  <a:cubicBezTo>
                    <a:pt x="70" y="100"/>
                    <a:pt x="70" y="100"/>
                    <a:pt x="70" y="100"/>
                  </a:cubicBezTo>
                  <a:cubicBezTo>
                    <a:pt x="71" y="100"/>
                    <a:pt x="71" y="100"/>
                    <a:pt x="71" y="100"/>
                  </a:cubicBezTo>
                  <a:cubicBezTo>
                    <a:pt x="113" y="3"/>
                    <a:pt x="113" y="3"/>
                    <a:pt x="113" y="3"/>
                  </a:cubicBezTo>
                  <a:cubicBezTo>
                    <a:pt x="114" y="1"/>
                    <a:pt x="115" y="0"/>
                    <a:pt x="117" y="0"/>
                  </a:cubicBezTo>
                  <a:cubicBezTo>
                    <a:pt x="138" y="0"/>
                    <a:pt x="138" y="0"/>
                    <a:pt x="138" y="0"/>
                  </a:cubicBezTo>
                  <a:cubicBezTo>
                    <a:pt x="139" y="0"/>
                    <a:pt x="140" y="1"/>
                    <a:pt x="140" y="3"/>
                  </a:cubicBezTo>
                  <a:cubicBezTo>
                    <a:pt x="140" y="156"/>
                    <a:pt x="140" y="156"/>
                    <a:pt x="140" y="156"/>
                  </a:cubicBezTo>
                  <a:cubicBezTo>
                    <a:pt x="140" y="157"/>
                    <a:pt x="139" y="158"/>
                    <a:pt x="138" y="158"/>
                  </a:cubicBezTo>
                  <a:cubicBezTo>
                    <a:pt x="118" y="158"/>
                    <a:pt x="118" y="158"/>
                    <a:pt x="118" y="158"/>
                  </a:cubicBezTo>
                  <a:cubicBezTo>
                    <a:pt x="116" y="158"/>
                    <a:pt x="115" y="157"/>
                    <a:pt x="115" y="156"/>
                  </a:cubicBezTo>
                  <a:cubicBezTo>
                    <a:pt x="115" y="59"/>
                    <a:pt x="115" y="59"/>
                    <a:pt x="115" y="59"/>
                  </a:cubicBezTo>
                  <a:cubicBezTo>
                    <a:pt x="114" y="59"/>
                    <a:pt x="114" y="59"/>
                    <a:pt x="114" y="59"/>
                  </a:cubicBezTo>
                  <a:cubicBezTo>
                    <a:pt x="81" y="133"/>
                    <a:pt x="81" y="133"/>
                    <a:pt x="81" y="133"/>
                  </a:cubicBezTo>
                  <a:cubicBezTo>
                    <a:pt x="80" y="136"/>
                    <a:pt x="79" y="136"/>
                    <a:pt x="77" y="136"/>
                  </a:cubicBezTo>
                  <a:cubicBezTo>
                    <a:pt x="63" y="136"/>
                    <a:pt x="63" y="136"/>
                    <a:pt x="63" y="136"/>
                  </a:cubicBezTo>
                  <a:cubicBezTo>
                    <a:pt x="61" y="136"/>
                    <a:pt x="60" y="136"/>
                    <a:pt x="59" y="133"/>
                  </a:cubicBezTo>
                  <a:cubicBezTo>
                    <a:pt x="25" y="59"/>
                    <a:pt x="25" y="59"/>
                    <a:pt x="25" y="59"/>
                  </a:cubicBezTo>
                  <a:cubicBezTo>
                    <a:pt x="25" y="59"/>
                    <a:pt x="25" y="59"/>
                    <a:pt x="25" y="59"/>
                  </a:cubicBezTo>
                  <a:cubicBezTo>
                    <a:pt x="25" y="156"/>
                    <a:pt x="25" y="156"/>
                    <a:pt x="25" y="156"/>
                  </a:cubicBezTo>
                  <a:cubicBezTo>
                    <a:pt x="25" y="157"/>
                    <a:pt x="24" y="158"/>
                    <a:pt x="22"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31" name="Freeform 46"/>
            <p:cNvSpPr>
              <a:spLocks noEditPoints="1"/>
            </p:cNvSpPr>
            <p:nvPr userDrawn="1"/>
          </p:nvSpPr>
          <p:spPr bwMode="auto">
            <a:xfrm>
              <a:off x="1202367" y="1414463"/>
              <a:ext cx="45467" cy="283134"/>
            </a:xfrm>
            <a:custGeom>
              <a:avLst/>
              <a:gdLst>
                <a:gd name="T0" fmla="*/ 2 w 26"/>
                <a:gd name="T1" fmla="*/ 25 h 158"/>
                <a:gd name="T2" fmla="*/ 0 w 26"/>
                <a:gd name="T3" fmla="*/ 23 h 158"/>
                <a:gd name="T4" fmla="*/ 0 w 26"/>
                <a:gd name="T5" fmla="*/ 3 h 158"/>
                <a:gd name="T6" fmla="*/ 2 w 26"/>
                <a:gd name="T7" fmla="*/ 0 h 158"/>
                <a:gd name="T8" fmla="*/ 24 w 26"/>
                <a:gd name="T9" fmla="*/ 0 h 158"/>
                <a:gd name="T10" fmla="*/ 26 w 26"/>
                <a:gd name="T11" fmla="*/ 3 h 158"/>
                <a:gd name="T12" fmla="*/ 26 w 26"/>
                <a:gd name="T13" fmla="*/ 23 h 158"/>
                <a:gd name="T14" fmla="*/ 24 w 26"/>
                <a:gd name="T15" fmla="*/ 25 h 158"/>
                <a:gd name="T16" fmla="*/ 2 w 26"/>
                <a:gd name="T17" fmla="*/ 25 h 158"/>
                <a:gd name="T18" fmla="*/ 2 w 26"/>
                <a:gd name="T19" fmla="*/ 158 h 158"/>
                <a:gd name="T20" fmla="*/ 0 w 26"/>
                <a:gd name="T21" fmla="*/ 156 h 158"/>
                <a:gd name="T22" fmla="*/ 0 w 26"/>
                <a:gd name="T23" fmla="*/ 49 h 158"/>
                <a:gd name="T24" fmla="*/ 2 w 26"/>
                <a:gd name="T25" fmla="*/ 46 h 158"/>
                <a:gd name="T26" fmla="*/ 24 w 26"/>
                <a:gd name="T27" fmla="*/ 46 h 158"/>
                <a:gd name="T28" fmla="*/ 26 w 26"/>
                <a:gd name="T29" fmla="*/ 49 h 158"/>
                <a:gd name="T30" fmla="*/ 26 w 26"/>
                <a:gd name="T31" fmla="*/ 156 h 158"/>
                <a:gd name="T32" fmla="*/ 24 w 26"/>
                <a:gd name="T33" fmla="*/ 158 h 158"/>
                <a:gd name="T34" fmla="*/ 2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2" y="25"/>
                  </a:moveTo>
                  <a:cubicBezTo>
                    <a:pt x="1" y="25"/>
                    <a:pt x="0" y="24"/>
                    <a:pt x="0" y="23"/>
                  </a:cubicBezTo>
                  <a:cubicBezTo>
                    <a:pt x="0" y="3"/>
                    <a:pt x="0" y="3"/>
                    <a:pt x="0" y="3"/>
                  </a:cubicBezTo>
                  <a:cubicBezTo>
                    <a:pt x="0" y="1"/>
                    <a:pt x="1" y="0"/>
                    <a:pt x="2" y="0"/>
                  </a:cubicBezTo>
                  <a:cubicBezTo>
                    <a:pt x="24" y="0"/>
                    <a:pt x="24" y="0"/>
                    <a:pt x="24" y="0"/>
                  </a:cubicBezTo>
                  <a:cubicBezTo>
                    <a:pt x="25" y="0"/>
                    <a:pt x="26" y="1"/>
                    <a:pt x="26" y="3"/>
                  </a:cubicBezTo>
                  <a:cubicBezTo>
                    <a:pt x="26" y="23"/>
                    <a:pt x="26" y="23"/>
                    <a:pt x="26" y="23"/>
                  </a:cubicBezTo>
                  <a:cubicBezTo>
                    <a:pt x="26" y="24"/>
                    <a:pt x="25" y="25"/>
                    <a:pt x="24" y="25"/>
                  </a:cubicBezTo>
                  <a:lnTo>
                    <a:pt x="2" y="25"/>
                  </a:lnTo>
                  <a:close/>
                  <a:moveTo>
                    <a:pt x="2" y="158"/>
                  </a:moveTo>
                  <a:cubicBezTo>
                    <a:pt x="1" y="158"/>
                    <a:pt x="0" y="157"/>
                    <a:pt x="0" y="156"/>
                  </a:cubicBezTo>
                  <a:cubicBezTo>
                    <a:pt x="0" y="49"/>
                    <a:pt x="0" y="49"/>
                    <a:pt x="0" y="49"/>
                  </a:cubicBezTo>
                  <a:cubicBezTo>
                    <a:pt x="0" y="47"/>
                    <a:pt x="1" y="46"/>
                    <a:pt x="2" y="46"/>
                  </a:cubicBezTo>
                  <a:cubicBezTo>
                    <a:pt x="24" y="46"/>
                    <a:pt x="24" y="46"/>
                    <a:pt x="24" y="46"/>
                  </a:cubicBezTo>
                  <a:cubicBezTo>
                    <a:pt x="25" y="46"/>
                    <a:pt x="26" y="47"/>
                    <a:pt x="26" y="49"/>
                  </a:cubicBezTo>
                  <a:cubicBezTo>
                    <a:pt x="26" y="156"/>
                    <a:pt x="26" y="156"/>
                    <a:pt x="26" y="156"/>
                  </a:cubicBezTo>
                  <a:cubicBezTo>
                    <a:pt x="26" y="157"/>
                    <a:pt x="25" y="158"/>
                    <a:pt x="24" y="158"/>
                  </a:cubicBezTo>
                  <a:lnTo>
                    <a:pt x="2"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32" name="Freeform 47"/>
            <p:cNvSpPr>
              <a:spLocks/>
            </p:cNvSpPr>
            <p:nvPr userDrawn="1"/>
          </p:nvSpPr>
          <p:spPr bwMode="auto">
            <a:xfrm>
              <a:off x="1297433" y="1492997"/>
              <a:ext cx="167400"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6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1"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33" name="Freeform 48"/>
            <p:cNvSpPr>
              <a:spLocks noEditPoints="1"/>
            </p:cNvSpPr>
            <p:nvPr userDrawn="1"/>
          </p:nvSpPr>
          <p:spPr bwMode="auto">
            <a:xfrm>
              <a:off x="1512367" y="1414463"/>
              <a:ext cx="45467" cy="283134"/>
            </a:xfrm>
            <a:custGeom>
              <a:avLst/>
              <a:gdLst>
                <a:gd name="T0" fmla="*/ 3 w 26"/>
                <a:gd name="T1" fmla="*/ 25 h 158"/>
                <a:gd name="T2" fmla="*/ 0 w 26"/>
                <a:gd name="T3" fmla="*/ 23 h 158"/>
                <a:gd name="T4" fmla="*/ 0 w 26"/>
                <a:gd name="T5" fmla="*/ 3 h 158"/>
                <a:gd name="T6" fmla="*/ 3 w 26"/>
                <a:gd name="T7" fmla="*/ 0 h 158"/>
                <a:gd name="T8" fmla="*/ 24 w 26"/>
                <a:gd name="T9" fmla="*/ 0 h 158"/>
                <a:gd name="T10" fmla="*/ 26 w 26"/>
                <a:gd name="T11" fmla="*/ 3 h 158"/>
                <a:gd name="T12" fmla="*/ 26 w 26"/>
                <a:gd name="T13" fmla="*/ 23 h 158"/>
                <a:gd name="T14" fmla="*/ 24 w 26"/>
                <a:gd name="T15" fmla="*/ 25 h 158"/>
                <a:gd name="T16" fmla="*/ 3 w 26"/>
                <a:gd name="T17" fmla="*/ 25 h 158"/>
                <a:gd name="T18" fmla="*/ 3 w 26"/>
                <a:gd name="T19" fmla="*/ 158 h 158"/>
                <a:gd name="T20" fmla="*/ 0 w 26"/>
                <a:gd name="T21" fmla="*/ 156 h 158"/>
                <a:gd name="T22" fmla="*/ 0 w 26"/>
                <a:gd name="T23" fmla="*/ 49 h 158"/>
                <a:gd name="T24" fmla="*/ 3 w 26"/>
                <a:gd name="T25" fmla="*/ 46 h 158"/>
                <a:gd name="T26" fmla="*/ 24 w 26"/>
                <a:gd name="T27" fmla="*/ 46 h 158"/>
                <a:gd name="T28" fmla="*/ 26 w 26"/>
                <a:gd name="T29" fmla="*/ 49 h 158"/>
                <a:gd name="T30" fmla="*/ 26 w 26"/>
                <a:gd name="T31" fmla="*/ 156 h 158"/>
                <a:gd name="T32" fmla="*/ 24 w 26"/>
                <a:gd name="T33" fmla="*/ 158 h 158"/>
                <a:gd name="T34" fmla="*/ 3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3" y="25"/>
                  </a:moveTo>
                  <a:cubicBezTo>
                    <a:pt x="1" y="25"/>
                    <a:pt x="0" y="24"/>
                    <a:pt x="0" y="23"/>
                  </a:cubicBezTo>
                  <a:cubicBezTo>
                    <a:pt x="0" y="3"/>
                    <a:pt x="0" y="3"/>
                    <a:pt x="0" y="3"/>
                  </a:cubicBezTo>
                  <a:cubicBezTo>
                    <a:pt x="0" y="1"/>
                    <a:pt x="1" y="0"/>
                    <a:pt x="3" y="0"/>
                  </a:cubicBezTo>
                  <a:cubicBezTo>
                    <a:pt x="24" y="0"/>
                    <a:pt x="24" y="0"/>
                    <a:pt x="24" y="0"/>
                  </a:cubicBezTo>
                  <a:cubicBezTo>
                    <a:pt x="25" y="0"/>
                    <a:pt x="26" y="1"/>
                    <a:pt x="26" y="3"/>
                  </a:cubicBezTo>
                  <a:cubicBezTo>
                    <a:pt x="26" y="23"/>
                    <a:pt x="26" y="23"/>
                    <a:pt x="26" y="23"/>
                  </a:cubicBezTo>
                  <a:cubicBezTo>
                    <a:pt x="26" y="24"/>
                    <a:pt x="25" y="25"/>
                    <a:pt x="24" y="25"/>
                  </a:cubicBezTo>
                  <a:lnTo>
                    <a:pt x="3" y="25"/>
                  </a:lnTo>
                  <a:close/>
                  <a:moveTo>
                    <a:pt x="3" y="158"/>
                  </a:moveTo>
                  <a:cubicBezTo>
                    <a:pt x="1" y="158"/>
                    <a:pt x="0" y="157"/>
                    <a:pt x="0" y="156"/>
                  </a:cubicBezTo>
                  <a:cubicBezTo>
                    <a:pt x="0" y="49"/>
                    <a:pt x="0" y="49"/>
                    <a:pt x="0" y="49"/>
                  </a:cubicBezTo>
                  <a:cubicBezTo>
                    <a:pt x="0" y="47"/>
                    <a:pt x="1" y="46"/>
                    <a:pt x="3" y="46"/>
                  </a:cubicBezTo>
                  <a:cubicBezTo>
                    <a:pt x="24" y="46"/>
                    <a:pt x="24" y="46"/>
                    <a:pt x="24" y="46"/>
                  </a:cubicBezTo>
                  <a:cubicBezTo>
                    <a:pt x="25" y="46"/>
                    <a:pt x="26" y="47"/>
                    <a:pt x="26" y="49"/>
                  </a:cubicBezTo>
                  <a:cubicBezTo>
                    <a:pt x="26" y="156"/>
                    <a:pt x="26" y="156"/>
                    <a:pt x="26" y="156"/>
                  </a:cubicBezTo>
                  <a:cubicBezTo>
                    <a:pt x="26" y="157"/>
                    <a:pt x="25" y="158"/>
                    <a:pt x="24" y="158"/>
                  </a:cubicBezTo>
                  <a:lnTo>
                    <a:pt x="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34" name="Freeform 49"/>
            <p:cNvSpPr>
              <a:spLocks/>
            </p:cNvSpPr>
            <p:nvPr userDrawn="1"/>
          </p:nvSpPr>
          <p:spPr bwMode="auto">
            <a:xfrm>
              <a:off x="1595034" y="1492997"/>
              <a:ext cx="167400" cy="208734"/>
            </a:xfrm>
            <a:custGeom>
              <a:avLst/>
              <a:gdLst>
                <a:gd name="T0" fmla="*/ 1 w 95"/>
                <a:gd name="T1" fmla="*/ 99 h 117"/>
                <a:gd name="T2" fmla="*/ 1 w 95"/>
                <a:gd name="T3" fmla="*/ 96 h 117"/>
                <a:gd name="T4" fmla="*/ 14 w 95"/>
                <a:gd name="T5" fmla="*/ 82 h 117"/>
                <a:gd name="T6" fmla="*/ 17 w 95"/>
                <a:gd name="T7" fmla="*/ 82 h 117"/>
                <a:gd name="T8" fmla="*/ 50 w 95"/>
                <a:gd name="T9" fmla="*/ 95 h 117"/>
                <a:gd name="T10" fmla="*/ 70 w 95"/>
                <a:gd name="T11" fmla="*/ 81 h 117"/>
                <a:gd name="T12" fmla="*/ 52 w 95"/>
                <a:gd name="T13" fmla="*/ 69 h 117"/>
                <a:gd name="T14" fmla="*/ 40 w 95"/>
                <a:gd name="T15" fmla="*/ 68 h 117"/>
                <a:gd name="T16" fmla="*/ 5 w 95"/>
                <a:gd name="T17" fmla="*/ 35 h 117"/>
                <a:gd name="T18" fmla="*/ 49 w 95"/>
                <a:gd name="T19" fmla="*/ 0 h 117"/>
                <a:gd name="T20" fmla="*/ 91 w 95"/>
                <a:gd name="T21" fmla="*/ 13 h 117"/>
                <a:gd name="T22" fmla="*/ 91 w 95"/>
                <a:gd name="T23" fmla="*/ 17 h 117"/>
                <a:gd name="T24" fmla="*/ 80 w 95"/>
                <a:gd name="T25" fmla="*/ 30 h 117"/>
                <a:gd name="T26" fmla="*/ 77 w 95"/>
                <a:gd name="T27" fmla="*/ 31 h 117"/>
                <a:gd name="T28" fmla="*/ 47 w 95"/>
                <a:gd name="T29" fmla="*/ 22 h 117"/>
                <a:gd name="T30" fmla="*/ 30 w 95"/>
                <a:gd name="T31" fmla="*/ 33 h 117"/>
                <a:gd name="T32" fmla="*/ 49 w 95"/>
                <a:gd name="T33" fmla="*/ 45 h 117"/>
                <a:gd name="T34" fmla="*/ 61 w 95"/>
                <a:gd name="T35" fmla="*/ 46 h 117"/>
                <a:gd name="T36" fmla="*/ 95 w 95"/>
                <a:gd name="T37" fmla="*/ 79 h 117"/>
                <a:gd name="T38" fmla="*/ 49 w 95"/>
                <a:gd name="T39" fmla="*/ 117 h 117"/>
                <a:gd name="T40" fmla="*/ 1 w 95"/>
                <a:gd name="T41" fmla="*/ 9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17">
                  <a:moveTo>
                    <a:pt x="1" y="99"/>
                  </a:moveTo>
                  <a:cubicBezTo>
                    <a:pt x="0" y="98"/>
                    <a:pt x="0" y="97"/>
                    <a:pt x="1" y="96"/>
                  </a:cubicBezTo>
                  <a:cubicBezTo>
                    <a:pt x="14" y="82"/>
                    <a:pt x="14" y="82"/>
                    <a:pt x="14" y="82"/>
                  </a:cubicBezTo>
                  <a:cubicBezTo>
                    <a:pt x="15" y="81"/>
                    <a:pt x="16" y="81"/>
                    <a:pt x="17" y="82"/>
                  </a:cubicBezTo>
                  <a:cubicBezTo>
                    <a:pt x="25" y="89"/>
                    <a:pt x="38" y="95"/>
                    <a:pt x="50" y="95"/>
                  </a:cubicBezTo>
                  <a:cubicBezTo>
                    <a:pt x="63" y="95"/>
                    <a:pt x="70" y="89"/>
                    <a:pt x="70" y="81"/>
                  </a:cubicBezTo>
                  <a:cubicBezTo>
                    <a:pt x="70" y="75"/>
                    <a:pt x="66" y="70"/>
                    <a:pt x="52" y="69"/>
                  </a:cubicBezTo>
                  <a:cubicBezTo>
                    <a:pt x="40" y="68"/>
                    <a:pt x="40" y="68"/>
                    <a:pt x="40" y="68"/>
                  </a:cubicBezTo>
                  <a:cubicBezTo>
                    <a:pt x="17" y="66"/>
                    <a:pt x="5" y="54"/>
                    <a:pt x="5" y="35"/>
                  </a:cubicBezTo>
                  <a:cubicBezTo>
                    <a:pt x="5" y="13"/>
                    <a:pt x="21" y="0"/>
                    <a:pt x="49" y="0"/>
                  </a:cubicBezTo>
                  <a:cubicBezTo>
                    <a:pt x="66" y="0"/>
                    <a:pt x="81" y="6"/>
                    <a:pt x="91" y="13"/>
                  </a:cubicBezTo>
                  <a:cubicBezTo>
                    <a:pt x="92" y="14"/>
                    <a:pt x="92" y="16"/>
                    <a:pt x="91" y="17"/>
                  </a:cubicBezTo>
                  <a:cubicBezTo>
                    <a:pt x="80" y="30"/>
                    <a:pt x="80" y="30"/>
                    <a:pt x="80" y="30"/>
                  </a:cubicBezTo>
                  <a:cubicBezTo>
                    <a:pt x="79" y="32"/>
                    <a:pt x="78" y="32"/>
                    <a:pt x="77" y="31"/>
                  </a:cubicBezTo>
                  <a:cubicBezTo>
                    <a:pt x="70" y="26"/>
                    <a:pt x="58" y="22"/>
                    <a:pt x="47" y="22"/>
                  </a:cubicBezTo>
                  <a:cubicBezTo>
                    <a:pt x="36" y="22"/>
                    <a:pt x="30" y="26"/>
                    <a:pt x="30" y="33"/>
                  </a:cubicBezTo>
                  <a:cubicBezTo>
                    <a:pt x="30" y="40"/>
                    <a:pt x="34" y="44"/>
                    <a:pt x="49" y="45"/>
                  </a:cubicBezTo>
                  <a:cubicBezTo>
                    <a:pt x="61" y="46"/>
                    <a:pt x="61" y="46"/>
                    <a:pt x="61" y="46"/>
                  </a:cubicBezTo>
                  <a:cubicBezTo>
                    <a:pt x="84" y="48"/>
                    <a:pt x="95" y="60"/>
                    <a:pt x="95" y="79"/>
                  </a:cubicBezTo>
                  <a:cubicBezTo>
                    <a:pt x="95" y="101"/>
                    <a:pt x="79" y="117"/>
                    <a:pt x="49" y="117"/>
                  </a:cubicBezTo>
                  <a:cubicBezTo>
                    <a:pt x="26" y="117"/>
                    <a:pt x="10" y="107"/>
                    <a:pt x="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35" name="Freeform 50"/>
            <p:cNvSpPr>
              <a:spLocks/>
            </p:cNvSpPr>
            <p:nvPr userDrawn="1"/>
          </p:nvSpPr>
          <p:spPr bwMode="auto">
            <a:xfrm>
              <a:off x="1789301"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36" name="Freeform 51"/>
            <p:cNvSpPr>
              <a:spLocks/>
            </p:cNvSpPr>
            <p:nvPr userDrawn="1"/>
          </p:nvSpPr>
          <p:spPr bwMode="auto">
            <a:xfrm>
              <a:off x="1925702"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37" name="Freeform 52"/>
            <p:cNvSpPr>
              <a:spLocks/>
            </p:cNvSpPr>
            <p:nvPr userDrawn="1"/>
          </p:nvSpPr>
          <p:spPr bwMode="auto">
            <a:xfrm>
              <a:off x="2084836" y="1497130"/>
              <a:ext cx="183934" cy="274867"/>
            </a:xfrm>
            <a:custGeom>
              <a:avLst/>
              <a:gdLst>
                <a:gd name="T0" fmla="*/ 17 w 104"/>
                <a:gd name="T1" fmla="*/ 154 h 154"/>
                <a:gd name="T2" fmla="*/ 14 w 104"/>
                <a:gd name="T3" fmla="*/ 151 h 154"/>
                <a:gd name="T4" fmla="*/ 14 w 104"/>
                <a:gd name="T5" fmla="*/ 133 h 154"/>
                <a:gd name="T6" fmla="*/ 17 w 104"/>
                <a:gd name="T7" fmla="*/ 131 h 154"/>
                <a:gd name="T8" fmla="*/ 21 w 104"/>
                <a:gd name="T9" fmla="*/ 131 h 154"/>
                <a:gd name="T10" fmla="*/ 38 w 104"/>
                <a:gd name="T11" fmla="*/ 117 h 154"/>
                <a:gd name="T12" fmla="*/ 41 w 104"/>
                <a:gd name="T13" fmla="*/ 108 h 154"/>
                <a:gd name="T14" fmla="*/ 0 w 104"/>
                <a:gd name="T15" fmla="*/ 3 h 154"/>
                <a:gd name="T16" fmla="*/ 2 w 104"/>
                <a:gd name="T17" fmla="*/ 0 h 154"/>
                <a:gd name="T18" fmla="*/ 25 w 104"/>
                <a:gd name="T19" fmla="*/ 0 h 154"/>
                <a:gd name="T20" fmla="*/ 28 w 104"/>
                <a:gd name="T21" fmla="*/ 3 h 154"/>
                <a:gd name="T22" fmla="*/ 53 w 104"/>
                <a:gd name="T23" fmla="*/ 76 h 154"/>
                <a:gd name="T24" fmla="*/ 53 w 104"/>
                <a:gd name="T25" fmla="*/ 76 h 154"/>
                <a:gd name="T26" fmla="*/ 77 w 104"/>
                <a:gd name="T27" fmla="*/ 3 h 154"/>
                <a:gd name="T28" fmla="*/ 80 w 104"/>
                <a:gd name="T29" fmla="*/ 0 h 154"/>
                <a:gd name="T30" fmla="*/ 102 w 104"/>
                <a:gd name="T31" fmla="*/ 0 h 154"/>
                <a:gd name="T32" fmla="*/ 104 w 104"/>
                <a:gd name="T33" fmla="*/ 3 h 154"/>
                <a:gd name="T34" fmla="*/ 61 w 104"/>
                <a:gd name="T35" fmla="*/ 119 h 154"/>
                <a:gd name="T36" fmla="*/ 24 w 104"/>
                <a:gd name="T37" fmla="*/ 154 h 154"/>
                <a:gd name="T38" fmla="*/ 17 w 104"/>
                <a:gd name="T3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154">
                  <a:moveTo>
                    <a:pt x="17" y="154"/>
                  </a:moveTo>
                  <a:cubicBezTo>
                    <a:pt x="15" y="154"/>
                    <a:pt x="14" y="153"/>
                    <a:pt x="14" y="151"/>
                  </a:cubicBezTo>
                  <a:cubicBezTo>
                    <a:pt x="14" y="133"/>
                    <a:pt x="14" y="133"/>
                    <a:pt x="14" y="133"/>
                  </a:cubicBezTo>
                  <a:cubicBezTo>
                    <a:pt x="14" y="131"/>
                    <a:pt x="15" y="131"/>
                    <a:pt x="17" y="131"/>
                  </a:cubicBezTo>
                  <a:cubicBezTo>
                    <a:pt x="21" y="131"/>
                    <a:pt x="21" y="131"/>
                    <a:pt x="21" y="131"/>
                  </a:cubicBezTo>
                  <a:cubicBezTo>
                    <a:pt x="30" y="131"/>
                    <a:pt x="34" y="127"/>
                    <a:pt x="38" y="117"/>
                  </a:cubicBezTo>
                  <a:cubicBezTo>
                    <a:pt x="41" y="108"/>
                    <a:pt x="41" y="108"/>
                    <a:pt x="41" y="108"/>
                  </a:cubicBezTo>
                  <a:cubicBezTo>
                    <a:pt x="0" y="3"/>
                    <a:pt x="0" y="3"/>
                    <a:pt x="0" y="3"/>
                  </a:cubicBezTo>
                  <a:cubicBezTo>
                    <a:pt x="0" y="1"/>
                    <a:pt x="0" y="0"/>
                    <a:pt x="2" y="0"/>
                  </a:cubicBezTo>
                  <a:cubicBezTo>
                    <a:pt x="25" y="0"/>
                    <a:pt x="25" y="0"/>
                    <a:pt x="25" y="0"/>
                  </a:cubicBezTo>
                  <a:cubicBezTo>
                    <a:pt x="26" y="0"/>
                    <a:pt x="27" y="1"/>
                    <a:pt x="28" y="3"/>
                  </a:cubicBezTo>
                  <a:cubicBezTo>
                    <a:pt x="53" y="76"/>
                    <a:pt x="53" y="76"/>
                    <a:pt x="53" y="76"/>
                  </a:cubicBezTo>
                  <a:cubicBezTo>
                    <a:pt x="53" y="76"/>
                    <a:pt x="53" y="76"/>
                    <a:pt x="53" y="76"/>
                  </a:cubicBezTo>
                  <a:cubicBezTo>
                    <a:pt x="77" y="3"/>
                    <a:pt x="77" y="3"/>
                    <a:pt x="77" y="3"/>
                  </a:cubicBezTo>
                  <a:cubicBezTo>
                    <a:pt x="78" y="1"/>
                    <a:pt x="79" y="0"/>
                    <a:pt x="80" y="0"/>
                  </a:cubicBezTo>
                  <a:cubicBezTo>
                    <a:pt x="102" y="0"/>
                    <a:pt x="102" y="0"/>
                    <a:pt x="102" y="0"/>
                  </a:cubicBezTo>
                  <a:cubicBezTo>
                    <a:pt x="104" y="0"/>
                    <a:pt x="104" y="1"/>
                    <a:pt x="104" y="3"/>
                  </a:cubicBezTo>
                  <a:cubicBezTo>
                    <a:pt x="61" y="119"/>
                    <a:pt x="61" y="119"/>
                    <a:pt x="61" y="119"/>
                  </a:cubicBezTo>
                  <a:cubicBezTo>
                    <a:pt x="52" y="145"/>
                    <a:pt x="42" y="154"/>
                    <a:pt x="24" y="154"/>
                  </a:cubicBezTo>
                  <a:lnTo>
                    <a:pt x="17"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38" name="Freeform 53"/>
            <p:cNvSpPr>
              <a:spLocks noEditPoints="1"/>
            </p:cNvSpPr>
            <p:nvPr userDrawn="1"/>
          </p:nvSpPr>
          <p:spPr bwMode="auto">
            <a:xfrm>
              <a:off x="235350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39" name="Freeform 54"/>
            <p:cNvSpPr>
              <a:spLocks/>
            </p:cNvSpPr>
            <p:nvPr userDrawn="1"/>
          </p:nvSpPr>
          <p:spPr bwMode="auto">
            <a:xfrm>
              <a:off x="2553970" y="1414463"/>
              <a:ext cx="109534" cy="283134"/>
            </a:xfrm>
            <a:custGeom>
              <a:avLst/>
              <a:gdLst>
                <a:gd name="T0" fmla="*/ 14 w 61"/>
                <a:gd name="T1" fmla="*/ 158 h 158"/>
                <a:gd name="T2" fmla="*/ 12 w 61"/>
                <a:gd name="T3" fmla="*/ 156 h 158"/>
                <a:gd name="T4" fmla="*/ 12 w 61"/>
                <a:gd name="T5" fmla="*/ 68 h 158"/>
                <a:gd name="T6" fmla="*/ 10 w 61"/>
                <a:gd name="T7" fmla="*/ 66 h 158"/>
                <a:gd name="T8" fmla="*/ 3 w 61"/>
                <a:gd name="T9" fmla="*/ 66 h 158"/>
                <a:gd name="T10" fmla="*/ 0 w 61"/>
                <a:gd name="T11" fmla="*/ 64 h 158"/>
                <a:gd name="T12" fmla="*/ 0 w 61"/>
                <a:gd name="T13" fmla="*/ 49 h 158"/>
                <a:gd name="T14" fmla="*/ 3 w 61"/>
                <a:gd name="T15" fmla="*/ 46 h 158"/>
                <a:gd name="T16" fmla="*/ 10 w 61"/>
                <a:gd name="T17" fmla="*/ 46 h 158"/>
                <a:gd name="T18" fmla="*/ 12 w 61"/>
                <a:gd name="T19" fmla="*/ 45 h 158"/>
                <a:gd name="T20" fmla="*/ 12 w 61"/>
                <a:gd name="T21" fmla="*/ 38 h 158"/>
                <a:gd name="T22" fmla="*/ 49 w 61"/>
                <a:gd name="T23" fmla="*/ 0 h 158"/>
                <a:gd name="T24" fmla="*/ 59 w 61"/>
                <a:gd name="T25" fmla="*/ 0 h 158"/>
                <a:gd name="T26" fmla="*/ 61 w 61"/>
                <a:gd name="T27" fmla="*/ 3 h 158"/>
                <a:gd name="T28" fmla="*/ 61 w 61"/>
                <a:gd name="T29" fmla="*/ 21 h 158"/>
                <a:gd name="T30" fmla="*/ 59 w 61"/>
                <a:gd name="T31" fmla="*/ 24 h 158"/>
                <a:gd name="T32" fmla="*/ 52 w 61"/>
                <a:gd name="T33" fmla="*/ 24 h 158"/>
                <a:gd name="T34" fmla="*/ 37 w 61"/>
                <a:gd name="T35" fmla="*/ 37 h 158"/>
                <a:gd name="T36" fmla="*/ 37 w 61"/>
                <a:gd name="T37" fmla="*/ 45 h 158"/>
                <a:gd name="T38" fmla="*/ 39 w 61"/>
                <a:gd name="T39" fmla="*/ 46 h 158"/>
                <a:gd name="T40" fmla="*/ 59 w 61"/>
                <a:gd name="T41" fmla="*/ 46 h 158"/>
                <a:gd name="T42" fmla="*/ 61 w 61"/>
                <a:gd name="T43" fmla="*/ 49 h 158"/>
                <a:gd name="T44" fmla="*/ 61 w 61"/>
                <a:gd name="T45" fmla="*/ 64 h 158"/>
                <a:gd name="T46" fmla="*/ 59 w 61"/>
                <a:gd name="T47" fmla="*/ 66 h 158"/>
                <a:gd name="T48" fmla="*/ 39 w 61"/>
                <a:gd name="T49" fmla="*/ 66 h 158"/>
                <a:gd name="T50" fmla="*/ 37 w 61"/>
                <a:gd name="T51" fmla="*/ 68 h 158"/>
                <a:gd name="T52" fmla="*/ 37 w 61"/>
                <a:gd name="T53" fmla="*/ 156 h 158"/>
                <a:gd name="T54" fmla="*/ 35 w 61"/>
                <a:gd name="T55" fmla="*/ 158 h 158"/>
                <a:gd name="T56" fmla="*/ 14 w 61"/>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158">
                  <a:moveTo>
                    <a:pt x="14" y="158"/>
                  </a:moveTo>
                  <a:cubicBezTo>
                    <a:pt x="12" y="158"/>
                    <a:pt x="12" y="157"/>
                    <a:pt x="12" y="156"/>
                  </a:cubicBezTo>
                  <a:cubicBezTo>
                    <a:pt x="12" y="68"/>
                    <a:pt x="12" y="68"/>
                    <a:pt x="12" y="68"/>
                  </a:cubicBezTo>
                  <a:cubicBezTo>
                    <a:pt x="12" y="67"/>
                    <a:pt x="11" y="66"/>
                    <a:pt x="10" y="66"/>
                  </a:cubicBezTo>
                  <a:cubicBezTo>
                    <a:pt x="3" y="66"/>
                    <a:pt x="3" y="66"/>
                    <a:pt x="3" y="66"/>
                  </a:cubicBezTo>
                  <a:cubicBezTo>
                    <a:pt x="1" y="66"/>
                    <a:pt x="0" y="66"/>
                    <a:pt x="0" y="64"/>
                  </a:cubicBezTo>
                  <a:cubicBezTo>
                    <a:pt x="0" y="49"/>
                    <a:pt x="0" y="49"/>
                    <a:pt x="0" y="49"/>
                  </a:cubicBezTo>
                  <a:cubicBezTo>
                    <a:pt x="0" y="47"/>
                    <a:pt x="1" y="46"/>
                    <a:pt x="3" y="46"/>
                  </a:cubicBezTo>
                  <a:cubicBezTo>
                    <a:pt x="10" y="46"/>
                    <a:pt x="10" y="46"/>
                    <a:pt x="10" y="46"/>
                  </a:cubicBezTo>
                  <a:cubicBezTo>
                    <a:pt x="11" y="46"/>
                    <a:pt x="12" y="46"/>
                    <a:pt x="12" y="45"/>
                  </a:cubicBezTo>
                  <a:cubicBezTo>
                    <a:pt x="12" y="38"/>
                    <a:pt x="12" y="38"/>
                    <a:pt x="12" y="38"/>
                  </a:cubicBezTo>
                  <a:cubicBezTo>
                    <a:pt x="12" y="12"/>
                    <a:pt x="24" y="0"/>
                    <a:pt x="49" y="0"/>
                  </a:cubicBezTo>
                  <a:cubicBezTo>
                    <a:pt x="59" y="0"/>
                    <a:pt x="59" y="0"/>
                    <a:pt x="59" y="0"/>
                  </a:cubicBezTo>
                  <a:cubicBezTo>
                    <a:pt x="60" y="0"/>
                    <a:pt x="61" y="1"/>
                    <a:pt x="61" y="3"/>
                  </a:cubicBezTo>
                  <a:cubicBezTo>
                    <a:pt x="61" y="21"/>
                    <a:pt x="61" y="21"/>
                    <a:pt x="61" y="21"/>
                  </a:cubicBezTo>
                  <a:cubicBezTo>
                    <a:pt x="61" y="23"/>
                    <a:pt x="60" y="24"/>
                    <a:pt x="59" y="24"/>
                  </a:cubicBezTo>
                  <a:cubicBezTo>
                    <a:pt x="52" y="24"/>
                    <a:pt x="52" y="24"/>
                    <a:pt x="52" y="24"/>
                  </a:cubicBezTo>
                  <a:cubicBezTo>
                    <a:pt x="40" y="24"/>
                    <a:pt x="37" y="26"/>
                    <a:pt x="37" y="37"/>
                  </a:cubicBezTo>
                  <a:cubicBezTo>
                    <a:pt x="37" y="45"/>
                    <a:pt x="37" y="45"/>
                    <a:pt x="37" y="45"/>
                  </a:cubicBezTo>
                  <a:cubicBezTo>
                    <a:pt x="37" y="46"/>
                    <a:pt x="38" y="46"/>
                    <a:pt x="39" y="46"/>
                  </a:cubicBezTo>
                  <a:cubicBezTo>
                    <a:pt x="59" y="46"/>
                    <a:pt x="59" y="46"/>
                    <a:pt x="59" y="46"/>
                  </a:cubicBezTo>
                  <a:cubicBezTo>
                    <a:pt x="60" y="46"/>
                    <a:pt x="61" y="47"/>
                    <a:pt x="61" y="49"/>
                  </a:cubicBezTo>
                  <a:cubicBezTo>
                    <a:pt x="61" y="64"/>
                    <a:pt x="61" y="64"/>
                    <a:pt x="61" y="64"/>
                  </a:cubicBezTo>
                  <a:cubicBezTo>
                    <a:pt x="61" y="66"/>
                    <a:pt x="60" y="66"/>
                    <a:pt x="59" y="66"/>
                  </a:cubicBezTo>
                  <a:cubicBezTo>
                    <a:pt x="39" y="66"/>
                    <a:pt x="39" y="66"/>
                    <a:pt x="39" y="66"/>
                  </a:cubicBezTo>
                  <a:cubicBezTo>
                    <a:pt x="38" y="66"/>
                    <a:pt x="37" y="67"/>
                    <a:pt x="37" y="68"/>
                  </a:cubicBezTo>
                  <a:cubicBezTo>
                    <a:pt x="37" y="156"/>
                    <a:pt x="37" y="156"/>
                    <a:pt x="37" y="156"/>
                  </a:cubicBezTo>
                  <a:cubicBezTo>
                    <a:pt x="37" y="157"/>
                    <a:pt x="37" y="158"/>
                    <a:pt x="35" y="158"/>
                  </a:cubicBezTo>
                  <a:lnTo>
                    <a:pt x="14"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40" name="Freeform 55"/>
            <p:cNvSpPr>
              <a:spLocks/>
            </p:cNvSpPr>
            <p:nvPr userDrawn="1"/>
          </p:nvSpPr>
          <p:spPr bwMode="auto">
            <a:xfrm>
              <a:off x="2762704" y="1414463"/>
              <a:ext cx="208734" cy="283134"/>
            </a:xfrm>
            <a:custGeom>
              <a:avLst/>
              <a:gdLst>
                <a:gd name="T0" fmla="*/ 0 w 117"/>
                <a:gd name="T1" fmla="*/ 3 h 158"/>
                <a:gd name="T2" fmla="*/ 2 w 117"/>
                <a:gd name="T3" fmla="*/ 0 h 158"/>
                <a:gd name="T4" fmla="*/ 25 w 117"/>
                <a:gd name="T5" fmla="*/ 0 h 158"/>
                <a:gd name="T6" fmla="*/ 27 w 117"/>
                <a:gd name="T7" fmla="*/ 3 h 158"/>
                <a:gd name="T8" fmla="*/ 27 w 117"/>
                <a:gd name="T9" fmla="*/ 65 h 158"/>
                <a:gd name="T10" fmla="*/ 29 w 117"/>
                <a:gd name="T11" fmla="*/ 66 h 158"/>
                <a:gd name="T12" fmla="*/ 89 w 117"/>
                <a:gd name="T13" fmla="*/ 66 h 158"/>
                <a:gd name="T14" fmla="*/ 90 w 117"/>
                <a:gd name="T15" fmla="*/ 65 h 158"/>
                <a:gd name="T16" fmla="*/ 90 w 117"/>
                <a:gd name="T17" fmla="*/ 3 h 158"/>
                <a:gd name="T18" fmla="*/ 92 w 117"/>
                <a:gd name="T19" fmla="*/ 0 h 158"/>
                <a:gd name="T20" fmla="*/ 115 w 117"/>
                <a:gd name="T21" fmla="*/ 0 h 158"/>
                <a:gd name="T22" fmla="*/ 117 w 117"/>
                <a:gd name="T23" fmla="*/ 3 h 158"/>
                <a:gd name="T24" fmla="*/ 117 w 117"/>
                <a:gd name="T25" fmla="*/ 156 h 158"/>
                <a:gd name="T26" fmla="*/ 115 w 117"/>
                <a:gd name="T27" fmla="*/ 158 h 158"/>
                <a:gd name="T28" fmla="*/ 92 w 117"/>
                <a:gd name="T29" fmla="*/ 158 h 158"/>
                <a:gd name="T30" fmla="*/ 90 w 117"/>
                <a:gd name="T31" fmla="*/ 156 h 158"/>
                <a:gd name="T32" fmla="*/ 90 w 117"/>
                <a:gd name="T33" fmla="*/ 92 h 158"/>
                <a:gd name="T34" fmla="*/ 89 w 117"/>
                <a:gd name="T35" fmla="*/ 91 h 158"/>
                <a:gd name="T36" fmla="*/ 29 w 117"/>
                <a:gd name="T37" fmla="*/ 91 h 158"/>
                <a:gd name="T38" fmla="*/ 27 w 117"/>
                <a:gd name="T39" fmla="*/ 92 h 158"/>
                <a:gd name="T40" fmla="*/ 27 w 117"/>
                <a:gd name="T41" fmla="*/ 156 h 158"/>
                <a:gd name="T42" fmla="*/ 25 w 117"/>
                <a:gd name="T43" fmla="*/ 158 h 158"/>
                <a:gd name="T44" fmla="*/ 2 w 117"/>
                <a:gd name="T45" fmla="*/ 158 h 158"/>
                <a:gd name="T46" fmla="*/ 0 w 117"/>
                <a:gd name="T47" fmla="*/ 156 h 158"/>
                <a:gd name="T48" fmla="*/ 0 w 117"/>
                <a:gd name="T49"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158">
                  <a:moveTo>
                    <a:pt x="0" y="3"/>
                  </a:moveTo>
                  <a:cubicBezTo>
                    <a:pt x="0" y="1"/>
                    <a:pt x="1" y="0"/>
                    <a:pt x="2" y="0"/>
                  </a:cubicBezTo>
                  <a:cubicBezTo>
                    <a:pt x="25" y="0"/>
                    <a:pt x="25" y="0"/>
                    <a:pt x="25" y="0"/>
                  </a:cubicBezTo>
                  <a:cubicBezTo>
                    <a:pt x="26" y="0"/>
                    <a:pt x="27" y="1"/>
                    <a:pt x="27" y="3"/>
                  </a:cubicBezTo>
                  <a:cubicBezTo>
                    <a:pt x="27" y="65"/>
                    <a:pt x="27" y="65"/>
                    <a:pt x="27" y="65"/>
                  </a:cubicBezTo>
                  <a:cubicBezTo>
                    <a:pt x="27" y="66"/>
                    <a:pt x="28" y="66"/>
                    <a:pt x="29" y="66"/>
                  </a:cubicBezTo>
                  <a:cubicBezTo>
                    <a:pt x="89" y="66"/>
                    <a:pt x="89" y="66"/>
                    <a:pt x="89" y="66"/>
                  </a:cubicBezTo>
                  <a:cubicBezTo>
                    <a:pt x="89" y="66"/>
                    <a:pt x="90" y="66"/>
                    <a:pt x="90" y="65"/>
                  </a:cubicBezTo>
                  <a:cubicBezTo>
                    <a:pt x="90" y="3"/>
                    <a:pt x="90" y="3"/>
                    <a:pt x="90" y="3"/>
                  </a:cubicBezTo>
                  <a:cubicBezTo>
                    <a:pt x="90" y="1"/>
                    <a:pt x="91" y="0"/>
                    <a:pt x="92" y="0"/>
                  </a:cubicBezTo>
                  <a:cubicBezTo>
                    <a:pt x="115" y="0"/>
                    <a:pt x="115" y="0"/>
                    <a:pt x="115" y="0"/>
                  </a:cubicBezTo>
                  <a:cubicBezTo>
                    <a:pt x="116" y="0"/>
                    <a:pt x="117" y="1"/>
                    <a:pt x="117" y="3"/>
                  </a:cubicBezTo>
                  <a:cubicBezTo>
                    <a:pt x="117" y="156"/>
                    <a:pt x="117" y="156"/>
                    <a:pt x="117" y="156"/>
                  </a:cubicBezTo>
                  <a:cubicBezTo>
                    <a:pt x="117" y="157"/>
                    <a:pt x="116" y="158"/>
                    <a:pt x="115" y="158"/>
                  </a:cubicBezTo>
                  <a:cubicBezTo>
                    <a:pt x="92" y="158"/>
                    <a:pt x="92" y="158"/>
                    <a:pt x="92" y="158"/>
                  </a:cubicBezTo>
                  <a:cubicBezTo>
                    <a:pt x="91" y="158"/>
                    <a:pt x="90" y="157"/>
                    <a:pt x="90" y="156"/>
                  </a:cubicBezTo>
                  <a:cubicBezTo>
                    <a:pt x="90" y="92"/>
                    <a:pt x="90" y="92"/>
                    <a:pt x="90" y="92"/>
                  </a:cubicBezTo>
                  <a:cubicBezTo>
                    <a:pt x="90" y="91"/>
                    <a:pt x="89" y="91"/>
                    <a:pt x="89" y="91"/>
                  </a:cubicBezTo>
                  <a:cubicBezTo>
                    <a:pt x="29" y="91"/>
                    <a:pt x="29" y="91"/>
                    <a:pt x="29" y="91"/>
                  </a:cubicBezTo>
                  <a:cubicBezTo>
                    <a:pt x="28" y="91"/>
                    <a:pt x="27" y="91"/>
                    <a:pt x="27" y="92"/>
                  </a:cubicBezTo>
                  <a:cubicBezTo>
                    <a:pt x="27" y="156"/>
                    <a:pt x="27" y="156"/>
                    <a:pt x="27" y="156"/>
                  </a:cubicBezTo>
                  <a:cubicBezTo>
                    <a:pt x="27" y="157"/>
                    <a:pt x="26" y="158"/>
                    <a:pt x="25"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41" name="Freeform 56"/>
            <p:cNvSpPr>
              <a:spLocks noEditPoints="1"/>
            </p:cNvSpPr>
            <p:nvPr userDrawn="1"/>
          </p:nvSpPr>
          <p:spPr bwMode="auto">
            <a:xfrm>
              <a:off x="3014838" y="1492997"/>
              <a:ext cx="175667" cy="208734"/>
            </a:xfrm>
            <a:custGeom>
              <a:avLst/>
              <a:gdLst>
                <a:gd name="T0" fmla="*/ 4 w 99"/>
                <a:gd name="T1" fmla="*/ 85 h 117"/>
                <a:gd name="T2" fmla="*/ 0 w 99"/>
                <a:gd name="T3" fmla="*/ 58 h 117"/>
                <a:gd name="T4" fmla="*/ 4 w 99"/>
                <a:gd name="T5" fmla="*/ 31 h 117"/>
                <a:gd name="T6" fmla="*/ 49 w 99"/>
                <a:gd name="T7" fmla="*/ 0 h 117"/>
                <a:gd name="T8" fmla="*/ 95 w 99"/>
                <a:gd name="T9" fmla="*/ 31 h 117"/>
                <a:gd name="T10" fmla="*/ 99 w 99"/>
                <a:gd name="T11" fmla="*/ 64 h 117"/>
                <a:gd name="T12" fmla="*/ 97 w 99"/>
                <a:gd name="T13" fmla="*/ 66 h 117"/>
                <a:gd name="T14" fmla="*/ 28 w 99"/>
                <a:gd name="T15" fmla="*/ 66 h 117"/>
                <a:gd name="T16" fmla="*/ 26 w 99"/>
                <a:gd name="T17" fmla="*/ 68 h 117"/>
                <a:gd name="T18" fmla="*/ 28 w 99"/>
                <a:gd name="T19" fmla="*/ 76 h 117"/>
                <a:gd name="T20" fmla="*/ 53 w 99"/>
                <a:gd name="T21" fmla="*/ 93 h 117"/>
                <a:gd name="T22" fmla="*/ 79 w 99"/>
                <a:gd name="T23" fmla="*/ 83 h 117"/>
                <a:gd name="T24" fmla="*/ 83 w 99"/>
                <a:gd name="T25" fmla="*/ 82 h 117"/>
                <a:gd name="T26" fmla="*/ 96 w 99"/>
                <a:gd name="T27" fmla="*/ 94 h 117"/>
                <a:gd name="T28" fmla="*/ 97 w 99"/>
                <a:gd name="T29" fmla="*/ 98 h 117"/>
                <a:gd name="T30" fmla="*/ 51 w 99"/>
                <a:gd name="T31" fmla="*/ 117 h 117"/>
                <a:gd name="T32" fmla="*/ 4 w 99"/>
                <a:gd name="T33" fmla="*/ 85 h 117"/>
                <a:gd name="T34" fmla="*/ 71 w 99"/>
                <a:gd name="T35" fmla="*/ 36 h 117"/>
                <a:gd name="T36" fmla="*/ 50 w 99"/>
                <a:gd name="T37" fmla="*/ 22 h 117"/>
                <a:gd name="T38" fmla="*/ 28 w 99"/>
                <a:gd name="T39" fmla="*/ 36 h 117"/>
                <a:gd name="T40" fmla="*/ 26 w 99"/>
                <a:gd name="T41" fmla="*/ 46 h 117"/>
                <a:gd name="T42" fmla="*/ 28 w 99"/>
                <a:gd name="T43" fmla="*/ 47 h 117"/>
                <a:gd name="T44" fmla="*/ 71 w 99"/>
                <a:gd name="T45" fmla="*/ 47 h 117"/>
                <a:gd name="T46" fmla="*/ 73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2" y="78"/>
                    <a:pt x="0" y="70"/>
                    <a:pt x="0" y="58"/>
                  </a:cubicBezTo>
                  <a:cubicBezTo>
                    <a:pt x="0" y="47"/>
                    <a:pt x="2" y="38"/>
                    <a:pt x="4" y="31"/>
                  </a:cubicBezTo>
                  <a:cubicBezTo>
                    <a:pt x="10" y="11"/>
                    <a:pt x="27" y="0"/>
                    <a:pt x="49" y="0"/>
                  </a:cubicBezTo>
                  <a:cubicBezTo>
                    <a:pt x="72" y="0"/>
                    <a:pt x="89" y="12"/>
                    <a:pt x="95" y="31"/>
                  </a:cubicBezTo>
                  <a:cubicBezTo>
                    <a:pt x="98" y="38"/>
                    <a:pt x="99" y="46"/>
                    <a:pt x="99" y="64"/>
                  </a:cubicBezTo>
                  <a:cubicBezTo>
                    <a:pt x="99" y="66"/>
                    <a:pt x="98" y="66"/>
                    <a:pt x="97" y="66"/>
                  </a:cubicBezTo>
                  <a:cubicBezTo>
                    <a:pt x="28" y="66"/>
                    <a:pt x="28" y="66"/>
                    <a:pt x="28" y="66"/>
                  </a:cubicBezTo>
                  <a:cubicBezTo>
                    <a:pt x="27" y="66"/>
                    <a:pt x="26" y="67"/>
                    <a:pt x="26" y="68"/>
                  </a:cubicBezTo>
                  <a:cubicBezTo>
                    <a:pt x="26" y="71"/>
                    <a:pt x="27" y="74"/>
                    <a:pt x="28" y="76"/>
                  </a:cubicBezTo>
                  <a:cubicBezTo>
                    <a:pt x="32" y="87"/>
                    <a:pt x="40" y="93"/>
                    <a:pt x="53" y="93"/>
                  </a:cubicBezTo>
                  <a:cubicBezTo>
                    <a:pt x="65" y="93"/>
                    <a:pt x="74" y="89"/>
                    <a:pt x="79" y="83"/>
                  </a:cubicBezTo>
                  <a:cubicBezTo>
                    <a:pt x="80" y="82"/>
                    <a:pt x="81" y="81"/>
                    <a:pt x="83" y="82"/>
                  </a:cubicBezTo>
                  <a:cubicBezTo>
                    <a:pt x="96" y="94"/>
                    <a:pt x="96" y="94"/>
                    <a:pt x="96" y="94"/>
                  </a:cubicBezTo>
                  <a:cubicBezTo>
                    <a:pt x="97" y="95"/>
                    <a:pt x="97" y="96"/>
                    <a:pt x="97" y="98"/>
                  </a:cubicBezTo>
                  <a:cubicBezTo>
                    <a:pt x="87" y="109"/>
                    <a:pt x="71" y="117"/>
                    <a:pt x="51" y="117"/>
                  </a:cubicBezTo>
                  <a:cubicBezTo>
                    <a:pt x="27" y="117"/>
                    <a:pt x="10" y="105"/>
                    <a:pt x="4" y="85"/>
                  </a:cubicBezTo>
                  <a:close/>
                  <a:moveTo>
                    <a:pt x="71" y="36"/>
                  </a:moveTo>
                  <a:cubicBezTo>
                    <a:pt x="68" y="27"/>
                    <a:pt x="60" y="22"/>
                    <a:pt x="50" y="22"/>
                  </a:cubicBezTo>
                  <a:cubicBezTo>
                    <a:pt x="39" y="22"/>
                    <a:pt x="31" y="27"/>
                    <a:pt x="28" y="36"/>
                  </a:cubicBezTo>
                  <a:cubicBezTo>
                    <a:pt x="27" y="39"/>
                    <a:pt x="26" y="42"/>
                    <a:pt x="26" y="46"/>
                  </a:cubicBezTo>
                  <a:cubicBezTo>
                    <a:pt x="26" y="47"/>
                    <a:pt x="27" y="47"/>
                    <a:pt x="28" y="47"/>
                  </a:cubicBezTo>
                  <a:cubicBezTo>
                    <a:pt x="71" y="47"/>
                    <a:pt x="71" y="47"/>
                    <a:pt x="71" y="47"/>
                  </a:cubicBezTo>
                  <a:cubicBezTo>
                    <a:pt x="72" y="47"/>
                    <a:pt x="73" y="47"/>
                    <a:pt x="73" y="46"/>
                  </a:cubicBezTo>
                  <a:cubicBezTo>
                    <a:pt x="73"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42" name="Freeform 57"/>
            <p:cNvSpPr>
              <a:spLocks noEditPoints="1"/>
            </p:cNvSpPr>
            <p:nvPr userDrawn="1"/>
          </p:nvSpPr>
          <p:spPr bwMode="auto">
            <a:xfrm>
              <a:off x="322150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8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1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4" y="111"/>
                    <a:pt x="53" y="117"/>
                    <a:pt x="37"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8"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1"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43" name="Freeform 58"/>
            <p:cNvSpPr>
              <a:spLocks/>
            </p:cNvSpPr>
            <p:nvPr userDrawn="1"/>
          </p:nvSpPr>
          <p:spPr bwMode="auto">
            <a:xfrm>
              <a:off x="3434373" y="1414463"/>
              <a:ext cx="76467" cy="285201"/>
            </a:xfrm>
            <a:custGeom>
              <a:avLst/>
              <a:gdLst>
                <a:gd name="T0" fmla="*/ 30 w 43"/>
                <a:gd name="T1" fmla="*/ 159 h 159"/>
                <a:gd name="T2" fmla="*/ 0 w 43"/>
                <a:gd name="T3" fmla="*/ 127 h 159"/>
                <a:gd name="T4" fmla="*/ 0 w 43"/>
                <a:gd name="T5" fmla="*/ 3 h 159"/>
                <a:gd name="T6" fmla="*/ 2 w 43"/>
                <a:gd name="T7" fmla="*/ 0 h 159"/>
                <a:gd name="T8" fmla="*/ 23 w 43"/>
                <a:gd name="T9" fmla="*/ 0 h 159"/>
                <a:gd name="T10" fmla="*/ 26 w 43"/>
                <a:gd name="T11" fmla="*/ 3 h 159"/>
                <a:gd name="T12" fmla="*/ 26 w 43"/>
                <a:gd name="T13" fmla="*/ 126 h 159"/>
                <a:gd name="T14" fmla="*/ 35 w 43"/>
                <a:gd name="T15" fmla="*/ 136 h 159"/>
                <a:gd name="T16" fmla="*/ 41 w 43"/>
                <a:gd name="T17" fmla="*/ 136 h 159"/>
                <a:gd name="T18" fmla="*/ 43 w 43"/>
                <a:gd name="T19" fmla="*/ 139 h 159"/>
                <a:gd name="T20" fmla="*/ 43 w 43"/>
                <a:gd name="T21" fmla="*/ 157 h 159"/>
                <a:gd name="T22" fmla="*/ 41 w 43"/>
                <a:gd name="T23" fmla="*/ 159 h 159"/>
                <a:gd name="T24" fmla="*/ 30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0" y="159"/>
                  </a:moveTo>
                  <a:cubicBezTo>
                    <a:pt x="9" y="159"/>
                    <a:pt x="0" y="149"/>
                    <a:pt x="0" y="127"/>
                  </a:cubicBezTo>
                  <a:cubicBezTo>
                    <a:pt x="0" y="3"/>
                    <a:pt x="0" y="3"/>
                    <a:pt x="0" y="3"/>
                  </a:cubicBezTo>
                  <a:cubicBezTo>
                    <a:pt x="0" y="1"/>
                    <a:pt x="1" y="0"/>
                    <a:pt x="2" y="0"/>
                  </a:cubicBezTo>
                  <a:cubicBezTo>
                    <a:pt x="23" y="0"/>
                    <a:pt x="23" y="0"/>
                    <a:pt x="23" y="0"/>
                  </a:cubicBezTo>
                  <a:cubicBezTo>
                    <a:pt x="25" y="0"/>
                    <a:pt x="26" y="1"/>
                    <a:pt x="26" y="3"/>
                  </a:cubicBezTo>
                  <a:cubicBezTo>
                    <a:pt x="26" y="126"/>
                    <a:pt x="26" y="126"/>
                    <a:pt x="26" y="126"/>
                  </a:cubicBezTo>
                  <a:cubicBezTo>
                    <a:pt x="26" y="134"/>
                    <a:pt x="29" y="136"/>
                    <a:pt x="35"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0"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44" name="Freeform 59"/>
            <p:cNvSpPr>
              <a:spLocks/>
            </p:cNvSpPr>
            <p:nvPr userDrawn="1"/>
          </p:nvSpPr>
          <p:spPr bwMode="auto">
            <a:xfrm>
              <a:off x="3525306"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45" name="Freeform 60"/>
            <p:cNvSpPr>
              <a:spLocks/>
            </p:cNvSpPr>
            <p:nvPr userDrawn="1"/>
          </p:nvSpPr>
          <p:spPr bwMode="auto">
            <a:xfrm>
              <a:off x="3663773" y="1414463"/>
              <a:ext cx="167400" cy="283134"/>
            </a:xfrm>
            <a:custGeom>
              <a:avLst/>
              <a:gdLst>
                <a:gd name="T0" fmla="*/ 71 w 94"/>
                <a:gd name="T1" fmla="*/ 158 h 158"/>
                <a:gd name="T2" fmla="*/ 69 w 94"/>
                <a:gd name="T3" fmla="*/ 156 h 158"/>
                <a:gd name="T4" fmla="*/ 69 w 94"/>
                <a:gd name="T5" fmla="*/ 91 h 158"/>
                <a:gd name="T6" fmla="*/ 47 w 94"/>
                <a:gd name="T7" fmla="*/ 67 h 158"/>
                <a:gd name="T8" fmla="*/ 26 w 94"/>
                <a:gd name="T9" fmla="*/ 91 h 158"/>
                <a:gd name="T10" fmla="*/ 26 w 94"/>
                <a:gd name="T11" fmla="*/ 156 h 158"/>
                <a:gd name="T12" fmla="*/ 24 w 94"/>
                <a:gd name="T13" fmla="*/ 158 h 158"/>
                <a:gd name="T14" fmla="*/ 3 w 94"/>
                <a:gd name="T15" fmla="*/ 158 h 158"/>
                <a:gd name="T16" fmla="*/ 0 w 94"/>
                <a:gd name="T17" fmla="*/ 156 h 158"/>
                <a:gd name="T18" fmla="*/ 0 w 94"/>
                <a:gd name="T19" fmla="*/ 3 h 158"/>
                <a:gd name="T20" fmla="*/ 3 w 94"/>
                <a:gd name="T21" fmla="*/ 0 h 158"/>
                <a:gd name="T22" fmla="*/ 24 w 94"/>
                <a:gd name="T23" fmla="*/ 0 h 158"/>
                <a:gd name="T24" fmla="*/ 26 w 94"/>
                <a:gd name="T25" fmla="*/ 3 h 158"/>
                <a:gd name="T26" fmla="*/ 26 w 94"/>
                <a:gd name="T27" fmla="*/ 57 h 158"/>
                <a:gd name="T28" fmla="*/ 26 w 94"/>
                <a:gd name="T29" fmla="*/ 57 h 158"/>
                <a:gd name="T30" fmla="*/ 56 w 94"/>
                <a:gd name="T31" fmla="*/ 44 h 158"/>
                <a:gd name="T32" fmla="*/ 94 w 94"/>
                <a:gd name="T33" fmla="*/ 85 h 158"/>
                <a:gd name="T34" fmla="*/ 94 w 94"/>
                <a:gd name="T35" fmla="*/ 156 h 158"/>
                <a:gd name="T36" fmla="*/ 92 w 94"/>
                <a:gd name="T37" fmla="*/ 158 h 158"/>
                <a:gd name="T38" fmla="*/ 71 w 94"/>
                <a:gd name="T3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8">
                  <a:moveTo>
                    <a:pt x="71" y="158"/>
                  </a:moveTo>
                  <a:cubicBezTo>
                    <a:pt x="69" y="158"/>
                    <a:pt x="69" y="157"/>
                    <a:pt x="69" y="156"/>
                  </a:cubicBezTo>
                  <a:cubicBezTo>
                    <a:pt x="69" y="91"/>
                    <a:pt x="69" y="91"/>
                    <a:pt x="69" y="91"/>
                  </a:cubicBezTo>
                  <a:cubicBezTo>
                    <a:pt x="69" y="77"/>
                    <a:pt x="61" y="67"/>
                    <a:pt x="47" y="67"/>
                  </a:cubicBezTo>
                  <a:cubicBezTo>
                    <a:pt x="34" y="67"/>
                    <a:pt x="26" y="77"/>
                    <a:pt x="26" y="91"/>
                  </a:cubicBezTo>
                  <a:cubicBezTo>
                    <a:pt x="26" y="156"/>
                    <a:pt x="26" y="156"/>
                    <a:pt x="26" y="156"/>
                  </a:cubicBezTo>
                  <a:cubicBezTo>
                    <a:pt x="26" y="157"/>
                    <a:pt x="25" y="158"/>
                    <a:pt x="24" y="158"/>
                  </a:cubicBezTo>
                  <a:cubicBezTo>
                    <a:pt x="3" y="158"/>
                    <a:pt x="3" y="158"/>
                    <a:pt x="3" y="158"/>
                  </a:cubicBezTo>
                  <a:cubicBezTo>
                    <a:pt x="1" y="158"/>
                    <a:pt x="0" y="157"/>
                    <a:pt x="0" y="156"/>
                  </a:cubicBezTo>
                  <a:cubicBezTo>
                    <a:pt x="0" y="3"/>
                    <a:pt x="0" y="3"/>
                    <a:pt x="0" y="3"/>
                  </a:cubicBezTo>
                  <a:cubicBezTo>
                    <a:pt x="0" y="1"/>
                    <a:pt x="1" y="0"/>
                    <a:pt x="3" y="0"/>
                  </a:cubicBezTo>
                  <a:cubicBezTo>
                    <a:pt x="24" y="0"/>
                    <a:pt x="24" y="0"/>
                    <a:pt x="24" y="0"/>
                  </a:cubicBezTo>
                  <a:cubicBezTo>
                    <a:pt x="25" y="0"/>
                    <a:pt x="26" y="1"/>
                    <a:pt x="26" y="3"/>
                  </a:cubicBezTo>
                  <a:cubicBezTo>
                    <a:pt x="26" y="57"/>
                    <a:pt x="26" y="57"/>
                    <a:pt x="26" y="57"/>
                  </a:cubicBezTo>
                  <a:cubicBezTo>
                    <a:pt x="26" y="57"/>
                    <a:pt x="26" y="57"/>
                    <a:pt x="26" y="57"/>
                  </a:cubicBezTo>
                  <a:cubicBezTo>
                    <a:pt x="31" y="50"/>
                    <a:pt x="41" y="44"/>
                    <a:pt x="56" y="44"/>
                  </a:cubicBezTo>
                  <a:cubicBezTo>
                    <a:pt x="80" y="44"/>
                    <a:pt x="94" y="61"/>
                    <a:pt x="94" y="85"/>
                  </a:cubicBezTo>
                  <a:cubicBezTo>
                    <a:pt x="94" y="156"/>
                    <a:pt x="94" y="156"/>
                    <a:pt x="94" y="156"/>
                  </a:cubicBezTo>
                  <a:cubicBezTo>
                    <a:pt x="94" y="157"/>
                    <a:pt x="94" y="158"/>
                    <a:pt x="92" y="158"/>
                  </a:cubicBezTo>
                  <a:lnTo>
                    <a:pt x="71"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46" name="Freeform 61"/>
            <p:cNvSpPr>
              <a:spLocks/>
            </p:cNvSpPr>
            <p:nvPr userDrawn="1"/>
          </p:nvSpPr>
          <p:spPr bwMode="auto">
            <a:xfrm>
              <a:off x="3880774" y="1647997"/>
              <a:ext cx="45467" cy="95067"/>
            </a:xfrm>
            <a:custGeom>
              <a:avLst/>
              <a:gdLst>
                <a:gd name="T0" fmla="*/ 0 w 26"/>
                <a:gd name="T1" fmla="*/ 2 h 54"/>
                <a:gd name="T2" fmla="*/ 2 w 26"/>
                <a:gd name="T3" fmla="*/ 0 h 54"/>
                <a:gd name="T4" fmla="*/ 24 w 26"/>
                <a:gd name="T5" fmla="*/ 0 h 54"/>
                <a:gd name="T6" fmla="*/ 26 w 26"/>
                <a:gd name="T7" fmla="*/ 2 h 54"/>
                <a:gd name="T8" fmla="*/ 26 w 26"/>
                <a:gd name="T9" fmla="*/ 27 h 54"/>
                <a:gd name="T10" fmla="*/ 24 w 26"/>
                <a:gd name="T11" fmla="*/ 32 h 54"/>
                <a:gd name="T12" fmla="*/ 5 w 26"/>
                <a:gd name="T13" fmla="*/ 52 h 54"/>
                <a:gd name="T14" fmla="*/ 2 w 26"/>
                <a:gd name="T15" fmla="*/ 54 h 54"/>
                <a:gd name="T16" fmla="*/ 0 w 26"/>
                <a:gd name="T17" fmla="*/ 51 h 54"/>
                <a:gd name="T18" fmla="*/ 0 w 26"/>
                <a:gd name="T19"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54">
                  <a:moveTo>
                    <a:pt x="0" y="2"/>
                  </a:moveTo>
                  <a:cubicBezTo>
                    <a:pt x="0" y="1"/>
                    <a:pt x="0" y="0"/>
                    <a:pt x="2" y="0"/>
                  </a:cubicBezTo>
                  <a:cubicBezTo>
                    <a:pt x="24" y="0"/>
                    <a:pt x="24" y="0"/>
                    <a:pt x="24" y="0"/>
                  </a:cubicBezTo>
                  <a:cubicBezTo>
                    <a:pt x="25" y="0"/>
                    <a:pt x="26" y="1"/>
                    <a:pt x="26" y="2"/>
                  </a:cubicBezTo>
                  <a:cubicBezTo>
                    <a:pt x="26" y="27"/>
                    <a:pt x="26" y="27"/>
                    <a:pt x="26" y="27"/>
                  </a:cubicBezTo>
                  <a:cubicBezTo>
                    <a:pt x="26" y="30"/>
                    <a:pt x="26" y="31"/>
                    <a:pt x="24" y="32"/>
                  </a:cubicBezTo>
                  <a:cubicBezTo>
                    <a:pt x="5" y="52"/>
                    <a:pt x="5" y="52"/>
                    <a:pt x="5" y="52"/>
                  </a:cubicBezTo>
                  <a:cubicBezTo>
                    <a:pt x="4" y="53"/>
                    <a:pt x="3" y="54"/>
                    <a:pt x="2" y="54"/>
                  </a:cubicBezTo>
                  <a:cubicBezTo>
                    <a:pt x="0" y="54"/>
                    <a:pt x="0" y="53"/>
                    <a:pt x="0" y="5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47" name="Freeform 62"/>
            <p:cNvSpPr>
              <a:spLocks/>
            </p:cNvSpPr>
            <p:nvPr userDrawn="1"/>
          </p:nvSpPr>
          <p:spPr bwMode="auto">
            <a:xfrm>
              <a:off x="4041974" y="1414463"/>
              <a:ext cx="183934" cy="283134"/>
            </a:xfrm>
            <a:custGeom>
              <a:avLst/>
              <a:gdLst>
                <a:gd name="T0" fmla="*/ 0 w 103"/>
                <a:gd name="T1" fmla="*/ 3 h 158"/>
                <a:gd name="T2" fmla="*/ 2 w 103"/>
                <a:gd name="T3" fmla="*/ 0 h 158"/>
                <a:gd name="T4" fmla="*/ 25 w 103"/>
                <a:gd name="T5" fmla="*/ 0 h 158"/>
                <a:gd name="T6" fmla="*/ 27 w 103"/>
                <a:gd name="T7" fmla="*/ 3 h 158"/>
                <a:gd name="T8" fmla="*/ 27 w 103"/>
                <a:gd name="T9" fmla="*/ 132 h 158"/>
                <a:gd name="T10" fmla="*/ 29 w 103"/>
                <a:gd name="T11" fmla="*/ 133 h 158"/>
                <a:gd name="T12" fmla="*/ 101 w 103"/>
                <a:gd name="T13" fmla="*/ 133 h 158"/>
                <a:gd name="T14" fmla="*/ 103 w 103"/>
                <a:gd name="T15" fmla="*/ 136 h 158"/>
                <a:gd name="T16" fmla="*/ 103 w 103"/>
                <a:gd name="T17" fmla="*/ 156 h 158"/>
                <a:gd name="T18" fmla="*/ 101 w 103"/>
                <a:gd name="T19" fmla="*/ 158 h 158"/>
                <a:gd name="T20" fmla="*/ 2 w 103"/>
                <a:gd name="T21" fmla="*/ 158 h 158"/>
                <a:gd name="T22" fmla="*/ 0 w 103"/>
                <a:gd name="T23" fmla="*/ 156 h 158"/>
                <a:gd name="T24" fmla="*/ 0 w 103"/>
                <a:gd name="T25"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58">
                  <a:moveTo>
                    <a:pt x="0" y="3"/>
                  </a:moveTo>
                  <a:cubicBezTo>
                    <a:pt x="0" y="1"/>
                    <a:pt x="1" y="0"/>
                    <a:pt x="2" y="0"/>
                  </a:cubicBezTo>
                  <a:cubicBezTo>
                    <a:pt x="25" y="0"/>
                    <a:pt x="25" y="0"/>
                    <a:pt x="25" y="0"/>
                  </a:cubicBezTo>
                  <a:cubicBezTo>
                    <a:pt x="26" y="0"/>
                    <a:pt x="27" y="1"/>
                    <a:pt x="27" y="3"/>
                  </a:cubicBezTo>
                  <a:cubicBezTo>
                    <a:pt x="27" y="132"/>
                    <a:pt x="27" y="132"/>
                    <a:pt x="27" y="132"/>
                  </a:cubicBezTo>
                  <a:cubicBezTo>
                    <a:pt x="27" y="133"/>
                    <a:pt x="28" y="133"/>
                    <a:pt x="29" y="133"/>
                  </a:cubicBezTo>
                  <a:cubicBezTo>
                    <a:pt x="101" y="133"/>
                    <a:pt x="101" y="133"/>
                    <a:pt x="101" y="133"/>
                  </a:cubicBezTo>
                  <a:cubicBezTo>
                    <a:pt x="102" y="133"/>
                    <a:pt x="103" y="134"/>
                    <a:pt x="103" y="136"/>
                  </a:cubicBezTo>
                  <a:cubicBezTo>
                    <a:pt x="103" y="156"/>
                    <a:pt x="103" y="156"/>
                    <a:pt x="103" y="156"/>
                  </a:cubicBezTo>
                  <a:cubicBezTo>
                    <a:pt x="103" y="157"/>
                    <a:pt x="102" y="158"/>
                    <a:pt x="101"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48" name="Freeform 63"/>
            <p:cNvSpPr>
              <a:spLocks noEditPoints="1"/>
            </p:cNvSpPr>
            <p:nvPr userDrawn="1"/>
          </p:nvSpPr>
          <p:spPr bwMode="auto">
            <a:xfrm>
              <a:off x="4254842" y="1492997"/>
              <a:ext cx="167400" cy="208734"/>
            </a:xfrm>
            <a:custGeom>
              <a:avLst/>
              <a:gdLst>
                <a:gd name="T0" fmla="*/ 72 w 94"/>
                <a:gd name="T1" fmla="*/ 114 h 117"/>
                <a:gd name="T2" fmla="*/ 70 w 94"/>
                <a:gd name="T3" fmla="*/ 112 h 117"/>
                <a:gd name="T4" fmla="*/ 70 w 94"/>
                <a:gd name="T5" fmla="*/ 104 h 117"/>
                <a:gd name="T6" fmla="*/ 69 w 94"/>
                <a:gd name="T7" fmla="*/ 104 h 117"/>
                <a:gd name="T8" fmla="*/ 38 w 94"/>
                <a:gd name="T9" fmla="*/ 117 h 117"/>
                <a:gd name="T10" fmla="*/ 0 w 94"/>
                <a:gd name="T11" fmla="*/ 82 h 117"/>
                <a:gd name="T12" fmla="*/ 45 w 94"/>
                <a:gd name="T13" fmla="*/ 47 h 117"/>
                <a:gd name="T14" fmla="*/ 68 w 94"/>
                <a:gd name="T15" fmla="*/ 47 h 117"/>
                <a:gd name="T16" fmla="*/ 69 w 94"/>
                <a:gd name="T17" fmla="*/ 46 h 117"/>
                <a:gd name="T18" fmla="*/ 69 w 94"/>
                <a:gd name="T19" fmla="*/ 40 h 117"/>
                <a:gd name="T20" fmla="*/ 44 w 94"/>
                <a:gd name="T21" fmla="*/ 22 h 117"/>
                <a:gd name="T22" fmla="*/ 19 w 94"/>
                <a:gd name="T23" fmla="*/ 29 h 117"/>
                <a:gd name="T24" fmla="*/ 16 w 94"/>
                <a:gd name="T25" fmla="*/ 29 h 117"/>
                <a:gd name="T26" fmla="*/ 7 w 94"/>
                <a:gd name="T27" fmla="*/ 14 h 117"/>
                <a:gd name="T28" fmla="*/ 8 w 94"/>
                <a:gd name="T29" fmla="*/ 11 h 117"/>
                <a:gd name="T30" fmla="*/ 47 w 94"/>
                <a:gd name="T31" fmla="*/ 0 h 117"/>
                <a:gd name="T32" fmla="*/ 94 w 94"/>
                <a:gd name="T33" fmla="*/ 39 h 117"/>
                <a:gd name="T34" fmla="*/ 94 w 94"/>
                <a:gd name="T35" fmla="*/ 112 h 117"/>
                <a:gd name="T36" fmla="*/ 91 w 94"/>
                <a:gd name="T37" fmla="*/ 114 h 117"/>
                <a:gd name="T38" fmla="*/ 72 w 94"/>
                <a:gd name="T39" fmla="*/ 114 h 117"/>
                <a:gd name="T40" fmla="*/ 69 w 94"/>
                <a:gd name="T41" fmla="*/ 76 h 117"/>
                <a:gd name="T42" fmla="*/ 69 w 94"/>
                <a:gd name="T43" fmla="*/ 68 h 117"/>
                <a:gd name="T44" fmla="*/ 68 w 94"/>
                <a:gd name="T45" fmla="*/ 66 h 117"/>
                <a:gd name="T46" fmla="*/ 49 w 94"/>
                <a:gd name="T47" fmla="*/ 66 h 117"/>
                <a:gd name="T48" fmla="*/ 25 w 94"/>
                <a:gd name="T49" fmla="*/ 82 h 117"/>
                <a:gd name="T50" fmla="*/ 44 w 94"/>
                <a:gd name="T51" fmla="*/ 95 h 117"/>
                <a:gd name="T52" fmla="*/ 69 w 94"/>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4" h="117">
                  <a:moveTo>
                    <a:pt x="72" y="114"/>
                  </a:moveTo>
                  <a:cubicBezTo>
                    <a:pt x="71" y="114"/>
                    <a:pt x="70" y="113"/>
                    <a:pt x="70" y="112"/>
                  </a:cubicBezTo>
                  <a:cubicBezTo>
                    <a:pt x="70" y="104"/>
                    <a:pt x="70" y="104"/>
                    <a:pt x="70" y="104"/>
                  </a:cubicBezTo>
                  <a:cubicBezTo>
                    <a:pt x="69" y="104"/>
                    <a:pt x="69" y="104"/>
                    <a:pt x="69" y="104"/>
                  </a:cubicBezTo>
                  <a:cubicBezTo>
                    <a:pt x="64" y="111"/>
                    <a:pt x="54" y="117"/>
                    <a:pt x="38" y="117"/>
                  </a:cubicBezTo>
                  <a:cubicBezTo>
                    <a:pt x="17" y="117"/>
                    <a:pt x="0" y="106"/>
                    <a:pt x="0" y="82"/>
                  </a:cubicBezTo>
                  <a:cubicBezTo>
                    <a:pt x="0" y="58"/>
                    <a:pt x="17" y="47"/>
                    <a:pt x="45" y="47"/>
                  </a:cubicBezTo>
                  <a:cubicBezTo>
                    <a:pt x="68" y="47"/>
                    <a:pt x="68" y="47"/>
                    <a:pt x="68" y="47"/>
                  </a:cubicBezTo>
                  <a:cubicBezTo>
                    <a:pt x="69" y="47"/>
                    <a:pt x="69" y="47"/>
                    <a:pt x="69" y="46"/>
                  </a:cubicBezTo>
                  <a:cubicBezTo>
                    <a:pt x="69" y="40"/>
                    <a:pt x="69" y="40"/>
                    <a:pt x="69" y="40"/>
                  </a:cubicBezTo>
                  <a:cubicBezTo>
                    <a:pt x="69" y="28"/>
                    <a:pt x="63" y="22"/>
                    <a:pt x="44" y="22"/>
                  </a:cubicBezTo>
                  <a:cubicBezTo>
                    <a:pt x="32" y="22"/>
                    <a:pt x="24" y="25"/>
                    <a:pt x="19" y="29"/>
                  </a:cubicBezTo>
                  <a:cubicBezTo>
                    <a:pt x="18" y="30"/>
                    <a:pt x="16" y="30"/>
                    <a:pt x="16" y="29"/>
                  </a:cubicBezTo>
                  <a:cubicBezTo>
                    <a:pt x="7" y="14"/>
                    <a:pt x="7" y="14"/>
                    <a:pt x="7" y="14"/>
                  </a:cubicBezTo>
                  <a:cubicBezTo>
                    <a:pt x="6" y="13"/>
                    <a:pt x="7" y="11"/>
                    <a:pt x="8" y="11"/>
                  </a:cubicBezTo>
                  <a:cubicBezTo>
                    <a:pt x="17" y="4"/>
                    <a:pt x="29" y="0"/>
                    <a:pt x="47" y="0"/>
                  </a:cubicBezTo>
                  <a:cubicBezTo>
                    <a:pt x="81" y="0"/>
                    <a:pt x="94" y="11"/>
                    <a:pt x="94" y="39"/>
                  </a:cubicBezTo>
                  <a:cubicBezTo>
                    <a:pt x="94" y="112"/>
                    <a:pt x="94" y="112"/>
                    <a:pt x="94" y="112"/>
                  </a:cubicBezTo>
                  <a:cubicBezTo>
                    <a:pt x="94" y="113"/>
                    <a:pt x="93" y="114"/>
                    <a:pt x="91" y="114"/>
                  </a:cubicBezTo>
                  <a:lnTo>
                    <a:pt x="72" y="114"/>
                  </a:lnTo>
                  <a:close/>
                  <a:moveTo>
                    <a:pt x="69" y="76"/>
                  </a:moveTo>
                  <a:cubicBezTo>
                    <a:pt x="69" y="68"/>
                    <a:pt x="69" y="68"/>
                    <a:pt x="69" y="68"/>
                  </a:cubicBezTo>
                  <a:cubicBezTo>
                    <a:pt x="69" y="67"/>
                    <a:pt x="69" y="66"/>
                    <a:pt x="68" y="66"/>
                  </a:cubicBezTo>
                  <a:cubicBezTo>
                    <a:pt x="49" y="66"/>
                    <a:pt x="49" y="66"/>
                    <a:pt x="49" y="66"/>
                  </a:cubicBezTo>
                  <a:cubicBezTo>
                    <a:pt x="33" y="66"/>
                    <a:pt x="25" y="71"/>
                    <a:pt x="25" y="82"/>
                  </a:cubicBezTo>
                  <a:cubicBezTo>
                    <a:pt x="25" y="91"/>
                    <a:pt x="32"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49" name="Freeform 64"/>
            <p:cNvSpPr>
              <a:spLocks noEditPoints="1"/>
            </p:cNvSpPr>
            <p:nvPr userDrawn="1"/>
          </p:nvSpPr>
          <p:spPr bwMode="auto">
            <a:xfrm>
              <a:off x="4469776" y="1414463"/>
              <a:ext cx="175667" cy="287267"/>
            </a:xfrm>
            <a:custGeom>
              <a:avLst/>
              <a:gdLst>
                <a:gd name="T0" fmla="*/ 26 w 98"/>
                <a:gd name="T1" fmla="*/ 147 h 161"/>
                <a:gd name="T2" fmla="*/ 26 w 98"/>
                <a:gd name="T3" fmla="*/ 147 h 161"/>
                <a:gd name="T4" fmla="*/ 26 w 98"/>
                <a:gd name="T5" fmla="*/ 156 h 161"/>
                <a:gd name="T6" fmla="*/ 23 w 98"/>
                <a:gd name="T7" fmla="*/ 158 h 161"/>
                <a:gd name="T8" fmla="*/ 2 w 98"/>
                <a:gd name="T9" fmla="*/ 158 h 161"/>
                <a:gd name="T10" fmla="*/ 0 w 98"/>
                <a:gd name="T11" fmla="*/ 156 h 161"/>
                <a:gd name="T12" fmla="*/ 0 w 98"/>
                <a:gd name="T13" fmla="*/ 3 h 161"/>
                <a:gd name="T14" fmla="*/ 2 w 98"/>
                <a:gd name="T15" fmla="*/ 0 h 161"/>
                <a:gd name="T16" fmla="*/ 23 w 98"/>
                <a:gd name="T17" fmla="*/ 0 h 161"/>
                <a:gd name="T18" fmla="*/ 26 w 98"/>
                <a:gd name="T19" fmla="*/ 3 h 161"/>
                <a:gd name="T20" fmla="*/ 26 w 98"/>
                <a:gd name="T21" fmla="*/ 57 h 161"/>
                <a:gd name="T22" fmla="*/ 26 w 98"/>
                <a:gd name="T23" fmla="*/ 57 h 161"/>
                <a:gd name="T24" fmla="*/ 56 w 98"/>
                <a:gd name="T25" fmla="*/ 44 h 161"/>
                <a:gd name="T26" fmla="*/ 94 w 98"/>
                <a:gd name="T27" fmla="*/ 71 h 161"/>
                <a:gd name="T28" fmla="*/ 98 w 98"/>
                <a:gd name="T29" fmla="*/ 102 h 161"/>
                <a:gd name="T30" fmla="*/ 94 w 98"/>
                <a:gd name="T31" fmla="*/ 134 h 161"/>
                <a:gd name="T32" fmla="*/ 56 w 98"/>
                <a:gd name="T33" fmla="*/ 161 h 161"/>
                <a:gd name="T34" fmla="*/ 26 w 98"/>
                <a:gd name="T35" fmla="*/ 147 h 161"/>
                <a:gd name="T36" fmla="*/ 69 w 98"/>
                <a:gd name="T37" fmla="*/ 123 h 161"/>
                <a:gd name="T38" fmla="*/ 72 w 98"/>
                <a:gd name="T39" fmla="*/ 102 h 161"/>
                <a:gd name="T40" fmla="*/ 69 w 98"/>
                <a:gd name="T41" fmla="*/ 81 h 161"/>
                <a:gd name="T42" fmla="*/ 49 w 98"/>
                <a:gd name="T43" fmla="*/ 67 h 161"/>
                <a:gd name="T44" fmla="*/ 28 w 98"/>
                <a:gd name="T45" fmla="*/ 81 h 161"/>
                <a:gd name="T46" fmla="*/ 26 w 98"/>
                <a:gd name="T47" fmla="*/ 102 h 161"/>
                <a:gd name="T48" fmla="*/ 28 w 98"/>
                <a:gd name="T49" fmla="*/ 123 h 161"/>
                <a:gd name="T50" fmla="*/ 49 w 98"/>
                <a:gd name="T51" fmla="*/ 137 h 161"/>
                <a:gd name="T52" fmla="*/ 69 w 98"/>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61">
                  <a:moveTo>
                    <a:pt x="26" y="147"/>
                  </a:moveTo>
                  <a:cubicBezTo>
                    <a:pt x="26" y="147"/>
                    <a:pt x="26" y="147"/>
                    <a:pt x="26" y="147"/>
                  </a:cubicBezTo>
                  <a:cubicBezTo>
                    <a:pt x="26" y="156"/>
                    <a:pt x="26" y="156"/>
                    <a:pt x="26" y="156"/>
                  </a:cubicBezTo>
                  <a:cubicBezTo>
                    <a:pt x="26" y="157"/>
                    <a:pt x="25" y="158"/>
                    <a:pt x="23" y="158"/>
                  </a:cubicBezTo>
                  <a:cubicBezTo>
                    <a:pt x="2" y="158"/>
                    <a:pt x="2" y="158"/>
                    <a:pt x="2" y="158"/>
                  </a:cubicBezTo>
                  <a:cubicBezTo>
                    <a:pt x="1" y="158"/>
                    <a:pt x="0" y="157"/>
                    <a:pt x="0" y="156"/>
                  </a:cubicBezTo>
                  <a:cubicBezTo>
                    <a:pt x="0" y="3"/>
                    <a:pt x="0" y="3"/>
                    <a:pt x="0" y="3"/>
                  </a:cubicBezTo>
                  <a:cubicBezTo>
                    <a:pt x="0" y="1"/>
                    <a:pt x="1" y="0"/>
                    <a:pt x="2" y="0"/>
                  </a:cubicBezTo>
                  <a:cubicBezTo>
                    <a:pt x="23" y="0"/>
                    <a:pt x="23" y="0"/>
                    <a:pt x="23" y="0"/>
                  </a:cubicBezTo>
                  <a:cubicBezTo>
                    <a:pt x="25" y="0"/>
                    <a:pt x="26" y="1"/>
                    <a:pt x="26" y="3"/>
                  </a:cubicBezTo>
                  <a:cubicBezTo>
                    <a:pt x="26" y="57"/>
                    <a:pt x="26" y="57"/>
                    <a:pt x="26" y="57"/>
                  </a:cubicBezTo>
                  <a:cubicBezTo>
                    <a:pt x="26" y="57"/>
                    <a:pt x="26" y="57"/>
                    <a:pt x="26" y="57"/>
                  </a:cubicBezTo>
                  <a:cubicBezTo>
                    <a:pt x="31" y="49"/>
                    <a:pt x="40" y="44"/>
                    <a:pt x="56" y="44"/>
                  </a:cubicBezTo>
                  <a:cubicBezTo>
                    <a:pt x="75" y="44"/>
                    <a:pt x="88" y="53"/>
                    <a:pt x="94" y="71"/>
                  </a:cubicBezTo>
                  <a:cubicBezTo>
                    <a:pt x="97" y="79"/>
                    <a:pt x="98" y="87"/>
                    <a:pt x="98" y="102"/>
                  </a:cubicBezTo>
                  <a:cubicBezTo>
                    <a:pt x="98" y="117"/>
                    <a:pt x="97" y="125"/>
                    <a:pt x="94" y="134"/>
                  </a:cubicBezTo>
                  <a:cubicBezTo>
                    <a:pt x="88" y="151"/>
                    <a:pt x="75" y="161"/>
                    <a:pt x="56" y="161"/>
                  </a:cubicBezTo>
                  <a:cubicBezTo>
                    <a:pt x="40" y="161"/>
                    <a:pt x="31" y="155"/>
                    <a:pt x="26" y="147"/>
                  </a:cubicBezTo>
                  <a:close/>
                  <a:moveTo>
                    <a:pt x="69" y="123"/>
                  </a:moveTo>
                  <a:cubicBezTo>
                    <a:pt x="71" y="118"/>
                    <a:pt x="72" y="112"/>
                    <a:pt x="72" y="102"/>
                  </a:cubicBezTo>
                  <a:cubicBezTo>
                    <a:pt x="72" y="92"/>
                    <a:pt x="71" y="86"/>
                    <a:pt x="69" y="81"/>
                  </a:cubicBezTo>
                  <a:cubicBezTo>
                    <a:pt x="66" y="72"/>
                    <a:pt x="59" y="67"/>
                    <a:pt x="49" y="67"/>
                  </a:cubicBezTo>
                  <a:cubicBezTo>
                    <a:pt x="38" y="67"/>
                    <a:pt x="31" y="72"/>
                    <a:pt x="28" y="81"/>
                  </a:cubicBezTo>
                  <a:cubicBezTo>
                    <a:pt x="26" y="86"/>
                    <a:pt x="26" y="92"/>
                    <a:pt x="26" y="102"/>
                  </a:cubicBezTo>
                  <a:cubicBezTo>
                    <a:pt x="26" y="112"/>
                    <a:pt x="26" y="118"/>
                    <a:pt x="28" y="123"/>
                  </a:cubicBezTo>
                  <a:cubicBezTo>
                    <a:pt x="31" y="132"/>
                    <a:pt x="38" y="137"/>
                    <a:pt x="49" y="137"/>
                  </a:cubicBezTo>
                  <a:cubicBezTo>
                    <a:pt x="59" y="137"/>
                    <a:pt x="66" y="132"/>
                    <a:pt x="69"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0" name="Freeform 65"/>
            <p:cNvSpPr>
              <a:spLocks noEditPoints="1"/>
            </p:cNvSpPr>
            <p:nvPr userDrawn="1"/>
          </p:nvSpPr>
          <p:spPr bwMode="auto">
            <a:xfrm>
              <a:off x="467644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1" name="Freeform 66"/>
            <p:cNvSpPr>
              <a:spLocks/>
            </p:cNvSpPr>
            <p:nvPr userDrawn="1"/>
          </p:nvSpPr>
          <p:spPr bwMode="auto">
            <a:xfrm>
              <a:off x="4891377" y="1497130"/>
              <a:ext cx="167400" cy="204601"/>
            </a:xfrm>
            <a:custGeom>
              <a:avLst/>
              <a:gdLst>
                <a:gd name="T0" fmla="*/ 70 w 94"/>
                <a:gd name="T1" fmla="*/ 112 h 115"/>
                <a:gd name="T2" fmla="*/ 68 w 94"/>
                <a:gd name="T3" fmla="*/ 110 h 115"/>
                <a:gd name="T4" fmla="*/ 68 w 94"/>
                <a:gd name="T5" fmla="*/ 102 h 115"/>
                <a:gd name="T6" fmla="*/ 68 w 94"/>
                <a:gd name="T7" fmla="*/ 102 h 115"/>
                <a:gd name="T8" fmla="*/ 39 w 94"/>
                <a:gd name="T9" fmla="*/ 115 h 115"/>
                <a:gd name="T10" fmla="*/ 0 w 94"/>
                <a:gd name="T11" fmla="*/ 73 h 115"/>
                <a:gd name="T12" fmla="*/ 0 w 94"/>
                <a:gd name="T13" fmla="*/ 3 h 115"/>
                <a:gd name="T14" fmla="*/ 3 w 94"/>
                <a:gd name="T15" fmla="*/ 0 h 115"/>
                <a:gd name="T16" fmla="*/ 24 w 94"/>
                <a:gd name="T17" fmla="*/ 0 h 115"/>
                <a:gd name="T18" fmla="*/ 26 w 94"/>
                <a:gd name="T19" fmla="*/ 3 h 115"/>
                <a:gd name="T20" fmla="*/ 26 w 94"/>
                <a:gd name="T21" fmla="*/ 67 h 115"/>
                <a:gd name="T22" fmla="*/ 47 w 94"/>
                <a:gd name="T23" fmla="*/ 91 h 115"/>
                <a:gd name="T24" fmla="*/ 68 w 94"/>
                <a:gd name="T25" fmla="*/ 67 h 115"/>
                <a:gd name="T26" fmla="*/ 68 w 94"/>
                <a:gd name="T27" fmla="*/ 3 h 115"/>
                <a:gd name="T28" fmla="*/ 70 w 94"/>
                <a:gd name="T29" fmla="*/ 0 h 115"/>
                <a:gd name="T30" fmla="*/ 91 w 94"/>
                <a:gd name="T31" fmla="*/ 0 h 115"/>
                <a:gd name="T32" fmla="*/ 94 w 94"/>
                <a:gd name="T33" fmla="*/ 3 h 115"/>
                <a:gd name="T34" fmla="*/ 94 w 94"/>
                <a:gd name="T35" fmla="*/ 110 h 115"/>
                <a:gd name="T36" fmla="*/ 91 w 94"/>
                <a:gd name="T37" fmla="*/ 112 h 115"/>
                <a:gd name="T38" fmla="*/ 70 w 94"/>
                <a:gd name="T39" fmla="*/ 11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5">
                  <a:moveTo>
                    <a:pt x="70" y="112"/>
                  </a:moveTo>
                  <a:cubicBezTo>
                    <a:pt x="69" y="112"/>
                    <a:pt x="68" y="111"/>
                    <a:pt x="68" y="110"/>
                  </a:cubicBezTo>
                  <a:cubicBezTo>
                    <a:pt x="68" y="102"/>
                    <a:pt x="68" y="102"/>
                    <a:pt x="68" y="102"/>
                  </a:cubicBezTo>
                  <a:cubicBezTo>
                    <a:pt x="68" y="102"/>
                    <a:pt x="68" y="102"/>
                    <a:pt x="68" y="102"/>
                  </a:cubicBezTo>
                  <a:cubicBezTo>
                    <a:pt x="62" y="109"/>
                    <a:pt x="53" y="115"/>
                    <a:pt x="39" y="115"/>
                  </a:cubicBezTo>
                  <a:cubicBezTo>
                    <a:pt x="15" y="115"/>
                    <a:pt x="0" y="97"/>
                    <a:pt x="0" y="73"/>
                  </a:cubicBezTo>
                  <a:cubicBezTo>
                    <a:pt x="0" y="3"/>
                    <a:pt x="0" y="3"/>
                    <a:pt x="0" y="3"/>
                  </a:cubicBezTo>
                  <a:cubicBezTo>
                    <a:pt x="0" y="1"/>
                    <a:pt x="1" y="0"/>
                    <a:pt x="3" y="0"/>
                  </a:cubicBezTo>
                  <a:cubicBezTo>
                    <a:pt x="24" y="0"/>
                    <a:pt x="24" y="0"/>
                    <a:pt x="24" y="0"/>
                  </a:cubicBezTo>
                  <a:cubicBezTo>
                    <a:pt x="25" y="0"/>
                    <a:pt x="26" y="1"/>
                    <a:pt x="26" y="3"/>
                  </a:cubicBezTo>
                  <a:cubicBezTo>
                    <a:pt x="26" y="67"/>
                    <a:pt x="26" y="67"/>
                    <a:pt x="26" y="67"/>
                  </a:cubicBezTo>
                  <a:cubicBezTo>
                    <a:pt x="26" y="81"/>
                    <a:pt x="33" y="91"/>
                    <a:pt x="47" y="91"/>
                  </a:cubicBezTo>
                  <a:cubicBezTo>
                    <a:pt x="60" y="91"/>
                    <a:pt x="68" y="81"/>
                    <a:pt x="68" y="67"/>
                  </a:cubicBezTo>
                  <a:cubicBezTo>
                    <a:pt x="68" y="3"/>
                    <a:pt x="68" y="3"/>
                    <a:pt x="68" y="3"/>
                  </a:cubicBezTo>
                  <a:cubicBezTo>
                    <a:pt x="68" y="1"/>
                    <a:pt x="69" y="0"/>
                    <a:pt x="70" y="0"/>
                  </a:cubicBezTo>
                  <a:cubicBezTo>
                    <a:pt x="91" y="0"/>
                    <a:pt x="91" y="0"/>
                    <a:pt x="91" y="0"/>
                  </a:cubicBezTo>
                  <a:cubicBezTo>
                    <a:pt x="93" y="0"/>
                    <a:pt x="94" y="1"/>
                    <a:pt x="94" y="3"/>
                  </a:cubicBezTo>
                  <a:cubicBezTo>
                    <a:pt x="94" y="110"/>
                    <a:pt x="94" y="110"/>
                    <a:pt x="94" y="110"/>
                  </a:cubicBezTo>
                  <a:cubicBezTo>
                    <a:pt x="94" y="111"/>
                    <a:pt x="93" y="112"/>
                    <a:pt x="91" y="112"/>
                  </a:cubicBezTo>
                  <a:lnTo>
                    <a:pt x="7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2" name="Freeform 67"/>
            <p:cNvSpPr>
              <a:spLocks/>
            </p:cNvSpPr>
            <p:nvPr userDrawn="1"/>
          </p:nvSpPr>
          <p:spPr bwMode="auto">
            <a:xfrm>
              <a:off x="5108377"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7 w 80"/>
                <a:gd name="T15" fmla="*/ 14 h 114"/>
                <a:gd name="T16" fmla="*/ 56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7" y="14"/>
                    <a:pt x="27" y="14"/>
                    <a:pt x="27" y="14"/>
                  </a:cubicBezTo>
                  <a:cubicBezTo>
                    <a:pt x="32" y="6"/>
                    <a:pt x="41" y="0"/>
                    <a:pt x="56"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3" name="Freeform 68"/>
            <p:cNvSpPr>
              <a:spLocks noEditPoints="1"/>
            </p:cNvSpPr>
            <p:nvPr userDrawn="1"/>
          </p:nvSpPr>
          <p:spPr bwMode="auto">
            <a:xfrm>
              <a:off x="5331578"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4" name="Freeform 69"/>
            <p:cNvSpPr>
              <a:spLocks/>
            </p:cNvSpPr>
            <p:nvPr userDrawn="1"/>
          </p:nvSpPr>
          <p:spPr bwMode="auto">
            <a:xfrm>
              <a:off x="5546512" y="1492997"/>
              <a:ext cx="167400" cy="204601"/>
            </a:xfrm>
            <a:custGeom>
              <a:avLst/>
              <a:gdLst>
                <a:gd name="T0" fmla="*/ 71 w 94"/>
                <a:gd name="T1" fmla="*/ 114 h 114"/>
                <a:gd name="T2" fmla="*/ 68 w 94"/>
                <a:gd name="T3" fmla="*/ 112 h 114"/>
                <a:gd name="T4" fmla="*/ 68 w 94"/>
                <a:gd name="T5" fmla="*/ 47 h 114"/>
                <a:gd name="T6" fmla="*/ 47 w 94"/>
                <a:gd name="T7" fmla="*/ 23 h 114"/>
                <a:gd name="T8" fmla="*/ 26 w 94"/>
                <a:gd name="T9" fmla="*/ 47 h 114"/>
                <a:gd name="T10" fmla="*/ 26 w 94"/>
                <a:gd name="T11" fmla="*/ 112 h 114"/>
                <a:gd name="T12" fmla="*/ 24 w 94"/>
                <a:gd name="T13" fmla="*/ 114 h 114"/>
                <a:gd name="T14" fmla="*/ 2 w 94"/>
                <a:gd name="T15" fmla="*/ 114 h 114"/>
                <a:gd name="T16" fmla="*/ 0 w 94"/>
                <a:gd name="T17" fmla="*/ 112 h 114"/>
                <a:gd name="T18" fmla="*/ 0 w 94"/>
                <a:gd name="T19" fmla="*/ 5 h 114"/>
                <a:gd name="T20" fmla="*/ 2 w 94"/>
                <a:gd name="T21" fmla="*/ 2 h 114"/>
                <a:gd name="T22" fmla="*/ 24 w 94"/>
                <a:gd name="T23" fmla="*/ 2 h 114"/>
                <a:gd name="T24" fmla="*/ 26 w 94"/>
                <a:gd name="T25" fmla="*/ 5 h 114"/>
                <a:gd name="T26" fmla="*/ 26 w 94"/>
                <a:gd name="T27" fmla="*/ 13 h 114"/>
                <a:gd name="T28" fmla="*/ 26 w 94"/>
                <a:gd name="T29" fmla="*/ 13 h 114"/>
                <a:gd name="T30" fmla="*/ 56 w 94"/>
                <a:gd name="T31" fmla="*/ 0 h 114"/>
                <a:gd name="T32" fmla="*/ 94 w 94"/>
                <a:gd name="T33" fmla="*/ 41 h 114"/>
                <a:gd name="T34" fmla="*/ 94 w 94"/>
                <a:gd name="T35" fmla="*/ 112 h 114"/>
                <a:gd name="T36" fmla="*/ 92 w 94"/>
                <a:gd name="T37" fmla="*/ 114 h 114"/>
                <a:gd name="T38" fmla="*/ 71 w 94"/>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4">
                  <a:moveTo>
                    <a:pt x="71" y="114"/>
                  </a:moveTo>
                  <a:cubicBezTo>
                    <a:pt x="69" y="114"/>
                    <a:pt x="68" y="113"/>
                    <a:pt x="68" y="112"/>
                  </a:cubicBezTo>
                  <a:cubicBezTo>
                    <a:pt x="68" y="47"/>
                    <a:pt x="68" y="47"/>
                    <a:pt x="68" y="47"/>
                  </a:cubicBezTo>
                  <a:cubicBezTo>
                    <a:pt x="68" y="33"/>
                    <a:pt x="61" y="23"/>
                    <a:pt x="47" y="23"/>
                  </a:cubicBezTo>
                  <a:cubicBezTo>
                    <a:pt x="34" y="23"/>
                    <a:pt x="26" y="33"/>
                    <a:pt x="26" y="47"/>
                  </a:cubicBezTo>
                  <a:cubicBezTo>
                    <a:pt x="26" y="112"/>
                    <a:pt x="26" y="112"/>
                    <a:pt x="26" y="112"/>
                  </a:cubicBezTo>
                  <a:cubicBezTo>
                    <a:pt x="26" y="113"/>
                    <a:pt x="25" y="114"/>
                    <a:pt x="24" y="114"/>
                  </a:cubicBezTo>
                  <a:cubicBezTo>
                    <a:pt x="2" y="114"/>
                    <a:pt x="2" y="114"/>
                    <a:pt x="2" y="114"/>
                  </a:cubicBez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79" y="0"/>
                    <a:pt x="94" y="17"/>
                    <a:pt x="94" y="41"/>
                  </a:cubicBezTo>
                  <a:cubicBezTo>
                    <a:pt x="94" y="112"/>
                    <a:pt x="94" y="112"/>
                    <a:pt x="94" y="112"/>
                  </a:cubicBezTo>
                  <a:cubicBezTo>
                    <a:pt x="94" y="113"/>
                    <a:pt x="93"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5" name="Freeform 70"/>
            <p:cNvSpPr>
              <a:spLocks noEditPoints="1"/>
            </p:cNvSpPr>
            <p:nvPr userDrawn="1"/>
          </p:nvSpPr>
          <p:spPr bwMode="auto">
            <a:xfrm>
              <a:off x="5753179" y="1414463"/>
              <a:ext cx="175667" cy="287267"/>
            </a:xfrm>
            <a:custGeom>
              <a:avLst/>
              <a:gdLst>
                <a:gd name="T0" fmla="*/ 75 w 99"/>
                <a:gd name="T1" fmla="*/ 158 h 161"/>
                <a:gd name="T2" fmla="*/ 73 w 99"/>
                <a:gd name="T3" fmla="*/ 156 h 161"/>
                <a:gd name="T4" fmla="*/ 73 w 99"/>
                <a:gd name="T5" fmla="*/ 147 h 161"/>
                <a:gd name="T6" fmla="*/ 73 w 99"/>
                <a:gd name="T7" fmla="*/ 147 h 161"/>
                <a:gd name="T8" fmla="*/ 43 w 99"/>
                <a:gd name="T9" fmla="*/ 161 h 161"/>
                <a:gd name="T10" fmla="*/ 4 w 99"/>
                <a:gd name="T11" fmla="*/ 134 h 161"/>
                <a:gd name="T12" fmla="*/ 0 w 99"/>
                <a:gd name="T13" fmla="*/ 102 h 161"/>
                <a:gd name="T14" fmla="*/ 4 w 99"/>
                <a:gd name="T15" fmla="*/ 71 h 161"/>
                <a:gd name="T16" fmla="*/ 43 w 99"/>
                <a:gd name="T17" fmla="*/ 44 h 161"/>
                <a:gd name="T18" fmla="*/ 73 w 99"/>
                <a:gd name="T19" fmla="*/ 57 h 161"/>
                <a:gd name="T20" fmla="*/ 73 w 99"/>
                <a:gd name="T21" fmla="*/ 57 h 161"/>
                <a:gd name="T22" fmla="*/ 73 w 99"/>
                <a:gd name="T23" fmla="*/ 3 h 161"/>
                <a:gd name="T24" fmla="*/ 75 w 99"/>
                <a:gd name="T25" fmla="*/ 0 h 161"/>
                <a:gd name="T26" fmla="*/ 97 w 99"/>
                <a:gd name="T27" fmla="*/ 0 h 161"/>
                <a:gd name="T28" fmla="*/ 99 w 99"/>
                <a:gd name="T29" fmla="*/ 3 h 161"/>
                <a:gd name="T30" fmla="*/ 99 w 99"/>
                <a:gd name="T31" fmla="*/ 156 h 161"/>
                <a:gd name="T32" fmla="*/ 97 w 99"/>
                <a:gd name="T33" fmla="*/ 158 h 161"/>
                <a:gd name="T34" fmla="*/ 75 w 99"/>
                <a:gd name="T35" fmla="*/ 158 h 161"/>
                <a:gd name="T36" fmla="*/ 71 w 99"/>
                <a:gd name="T37" fmla="*/ 123 h 161"/>
                <a:gd name="T38" fmla="*/ 73 w 99"/>
                <a:gd name="T39" fmla="*/ 102 h 161"/>
                <a:gd name="T40" fmla="*/ 71 w 99"/>
                <a:gd name="T41" fmla="*/ 81 h 161"/>
                <a:gd name="T42" fmla="*/ 50 w 99"/>
                <a:gd name="T43" fmla="*/ 67 h 161"/>
                <a:gd name="T44" fmla="*/ 29 w 99"/>
                <a:gd name="T45" fmla="*/ 81 h 161"/>
                <a:gd name="T46" fmla="*/ 27 w 99"/>
                <a:gd name="T47" fmla="*/ 102 h 161"/>
                <a:gd name="T48" fmla="*/ 29 w 99"/>
                <a:gd name="T49" fmla="*/ 123 h 161"/>
                <a:gd name="T50" fmla="*/ 50 w 99"/>
                <a:gd name="T51" fmla="*/ 137 h 161"/>
                <a:gd name="T52" fmla="*/ 71 w 99"/>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161">
                  <a:moveTo>
                    <a:pt x="75" y="158"/>
                  </a:moveTo>
                  <a:cubicBezTo>
                    <a:pt x="74" y="158"/>
                    <a:pt x="73" y="157"/>
                    <a:pt x="73" y="156"/>
                  </a:cubicBezTo>
                  <a:cubicBezTo>
                    <a:pt x="73" y="147"/>
                    <a:pt x="73" y="147"/>
                    <a:pt x="73" y="147"/>
                  </a:cubicBezTo>
                  <a:cubicBezTo>
                    <a:pt x="73" y="147"/>
                    <a:pt x="73" y="147"/>
                    <a:pt x="73" y="147"/>
                  </a:cubicBezTo>
                  <a:cubicBezTo>
                    <a:pt x="67" y="155"/>
                    <a:pt x="58" y="161"/>
                    <a:pt x="43" y="161"/>
                  </a:cubicBezTo>
                  <a:cubicBezTo>
                    <a:pt x="24" y="161"/>
                    <a:pt x="10" y="151"/>
                    <a:pt x="4" y="134"/>
                  </a:cubicBezTo>
                  <a:cubicBezTo>
                    <a:pt x="2" y="125"/>
                    <a:pt x="0" y="117"/>
                    <a:pt x="0" y="102"/>
                  </a:cubicBezTo>
                  <a:cubicBezTo>
                    <a:pt x="0" y="87"/>
                    <a:pt x="2" y="79"/>
                    <a:pt x="4" y="71"/>
                  </a:cubicBezTo>
                  <a:cubicBezTo>
                    <a:pt x="10" y="53"/>
                    <a:pt x="24" y="44"/>
                    <a:pt x="43" y="44"/>
                  </a:cubicBezTo>
                  <a:cubicBezTo>
                    <a:pt x="58" y="44"/>
                    <a:pt x="67" y="49"/>
                    <a:pt x="73" y="57"/>
                  </a:cubicBezTo>
                  <a:cubicBezTo>
                    <a:pt x="73" y="57"/>
                    <a:pt x="73" y="57"/>
                    <a:pt x="73" y="57"/>
                  </a:cubicBezTo>
                  <a:cubicBezTo>
                    <a:pt x="73" y="3"/>
                    <a:pt x="73" y="3"/>
                    <a:pt x="73" y="3"/>
                  </a:cubicBezTo>
                  <a:cubicBezTo>
                    <a:pt x="73" y="1"/>
                    <a:pt x="74" y="0"/>
                    <a:pt x="75" y="0"/>
                  </a:cubicBezTo>
                  <a:cubicBezTo>
                    <a:pt x="97" y="0"/>
                    <a:pt x="97" y="0"/>
                    <a:pt x="97" y="0"/>
                  </a:cubicBezTo>
                  <a:cubicBezTo>
                    <a:pt x="98" y="0"/>
                    <a:pt x="99" y="1"/>
                    <a:pt x="99" y="3"/>
                  </a:cubicBezTo>
                  <a:cubicBezTo>
                    <a:pt x="99" y="156"/>
                    <a:pt x="99" y="156"/>
                    <a:pt x="99" y="156"/>
                  </a:cubicBezTo>
                  <a:cubicBezTo>
                    <a:pt x="99" y="157"/>
                    <a:pt x="98" y="158"/>
                    <a:pt x="97" y="158"/>
                  </a:cubicBezTo>
                  <a:lnTo>
                    <a:pt x="75" y="158"/>
                  </a:lnTo>
                  <a:close/>
                  <a:moveTo>
                    <a:pt x="71" y="123"/>
                  </a:moveTo>
                  <a:cubicBezTo>
                    <a:pt x="72" y="118"/>
                    <a:pt x="73" y="112"/>
                    <a:pt x="73" y="102"/>
                  </a:cubicBezTo>
                  <a:cubicBezTo>
                    <a:pt x="73" y="92"/>
                    <a:pt x="72" y="86"/>
                    <a:pt x="71" y="81"/>
                  </a:cubicBezTo>
                  <a:cubicBezTo>
                    <a:pt x="68" y="72"/>
                    <a:pt x="60" y="67"/>
                    <a:pt x="50" y="67"/>
                  </a:cubicBezTo>
                  <a:cubicBezTo>
                    <a:pt x="39" y="67"/>
                    <a:pt x="32" y="72"/>
                    <a:pt x="29" y="81"/>
                  </a:cubicBezTo>
                  <a:cubicBezTo>
                    <a:pt x="28" y="86"/>
                    <a:pt x="27" y="92"/>
                    <a:pt x="27" y="102"/>
                  </a:cubicBezTo>
                  <a:cubicBezTo>
                    <a:pt x="27" y="112"/>
                    <a:pt x="28" y="118"/>
                    <a:pt x="29" y="123"/>
                  </a:cubicBezTo>
                  <a:cubicBezTo>
                    <a:pt x="32" y="132"/>
                    <a:pt x="39" y="137"/>
                    <a:pt x="50" y="137"/>
                  </a:cubicBezTo>
                  <a:cubicBezTo>
                    <a:pt x="60" y="137"/>
                    <a:pt x="68" y="132"/>
                    <a:pt x="71"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6" name="Freeform 71"/>
            <p:cNvSpPr>
              <a:spLocks/>
            </p:cNvSpPr>
            <p:nvPr userDrawn="1"/>
          </p:nvSpPr>
          <p:spPr bwMode="auto">
            <a:xfrm>
              <a:off x="6023913" y="1414463"/>
              <a:ext cx="328601" cy="283134"/>
            </a:xfrm>
            <a:custGeom>
              <a:avLst/>
              <a:gdLst>
                <a:gd name="T0" fmla="*/ 125 w 184"/>
                <a:gd name="T1" fmla="*/ 158 h 158"/>
                <a:gd name="T2" fmla="*/ 122 w 184"/>
                <a:gd name="T3" fmla="*/ 156 h 158"/>
                <a:gd name="T4" fmla="*/ 92 w 184"/>
                <a:gd name="T5" fmla="*/ 48 h 158"/>
                <a:gd name="T6" fmla="*/ 92 w 184"/>
                <a:gd name="T7" fmla="*/ 48 h 158"/>
                <a:gd name="T8" fmla="*/ 61 w 184"/>
                <a:gd name="T9" fmla="*/ 156 h 158"/>
                <a:gd name="T10" fmla="*/ 59 w 184"/>
                <a:gd name="T11" fmla="*/ 158 h 158"/>
                <a:gd name="T12" fmla="*/ 41 w 184"/>
                <a:gd name="T13" fmla="*/ 158 h 158"/>
                <a:gd name="T14" fmla="*/ 39 w 184"/>
                <a:gd name="T15" fmla="*/ 156 h 158"/>
                <a:gd name="T16" fmla="*/ 0 w 184"/>
                <a:gd name="T17" fmla="*/ 3 h 158"/>
                <a:gd name="T18" fmla="*/ 2 w 184"/>
                <a:gd name="T19" fmla="*/ 0 h 158"/>
                <a:gd name="T20" fmla="*/ 23 w 184"/>
                <a:gd name="T21" fmla="*/ 0 h 158"/>
                <a:gd name="T22" fmla="*/ 26 w 184"/>
                <a:gd name="T23" fmla="*/ 3 h 158"/>
                <a:gd name="T24" fmla="*/ 51 w 184"/>
                <a:gd name="T25" fmla="*/ 109 h 158"/>
                <a:gd name="T26" fmla="*/ 52 w 184"/>
                <a:gd name="T27" fmla="*/ 109 h 158"/>
                <a:gd name="T28" fmla="*/ 81 w 184"/>
                <a:gd name="T29" fmla="*/ 3 h 158"/>
                <a:gd name="T30" fmla="*/ 84 w 184"/>
                <a:gd name="T31" fmla="*/ 0 h 158"/>
                <a:gd name="T32" fmla="*/ 100 w 184"/>
                <a:gd name="T33" fmla="*/ 0 h 158"/>
                <a:gd name="T34" fmla="*/ 103 w 184"/>
                <a:gd name="T35" fmla="*/ 3 h 158"/>
                <a:gd name="T36" fmla="*/ 133 w 184"/>
                <a:gd name="T37" fmla="*/ 109 h 158"/>
                <a:gd name="T38" fmla="*/ 133 w 184"/>
                <a:gd name="T39" fmla="*/ 109 h 158"/>
                <a:gd name="T40" fmla="*/ 158 w 184"/>
                <a:gd name="T41" fmla="*/ 3 h 158"/>
                <a:gd name="T42" fmla="*/ 161 w 184"/>
                <a:gd name="T43" fmla="*/ 0 h 158"/>
                <a:gd name="T44" fmla="*/ 182 w 184"/>
                <a:gd name="T45" fmla="*/ 0 h 158"/>
                <a:gd name="T46" fmla="*/ 184 w 184"/>
                <a:gd name="T47" fmla="*/ 3 h 158"/>
                <a:gd name="T48" fmla="*/ 146 w 184"/>
                <a:gd name="T49" fmla="*/ 156 h 158"/>
                <a:gd name="T50" fmla="*/ 143 w 184"/>
                <a:gd name="T51" fmla="*/ 158 h 158"/>
                <a:gd name="T52" fmla="*/ 125 w 184"/>
                <a:gd name="T53"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4" h="158">
                  <a:moveTo>
                    <a:pt x="125" y="158"/>
                  </a:moveTo>
                  <a:cubicBezTo>
                    <a:pt x="124" y="158"/>
                    <a:pt x="123" y="157"/>
                    <a:pt x="122" y="156"/>
                  </a:cubicBezTo>
                  <a:cubicBezTo>
                    <a:pt x="92" y="48"/>
                    <a:pt x="92" y="48"/>
                    <a:pt x="92" y="48"/>
                  </a:cubicBezTo>
                  <a:cubicBezTo>
                    <a:pt x="92" y="48"/>
                    <a:pt x="92" y="48"/>
                    <a:pt x="92" y="48"/>
                  </a:cubicBezTo>
                  <a:cubicBezTo>
                    <a:pt x="61" y="156"/>
                    <a:pt x="61" y="156"/>
                    <a:pt x="61" y="156"/>
                  </a:cubicBezTo>
                  <a:cubicBezTo>
                    <a:pt x="61" y="157"/>
                    <a:pt x="60" y="158"/>
                    <a:pt x="59" y="158"/>
                  </a:cubicBezTo>
                  <a:cubicBezTo>
                    <a:pt x="41" y="158"/>
                    <a:pt x="41" y="158"/>
                    <a:pt x="41" y="158"/>
                  </a:cubicBezTo>
                  <a:cubicBezTo>
                    <a:pt x="40" y="158"/>
                    <a:pt x="39" y="157"/>
                    <a:pt x="39" y="156"/>
                  </a:cubicBezTo>
                  <a:cubicBezTo>
                    <a:pt x="0" y="3"/>
                    <a:pt x="0" y="3"/>
                    <a:pt x="0" y="3"/>
                  </a:cubicBezTo>
                  <a:cubicBezTo>
                    <a:pt x="0" y="1"/>
                    <a:pt x="0" y="0"/>
                    <a:pt x="2" y="0"/>
                  </a:cubicBezTo>
                  <a:cubicBezTo>
                    <a:pt x="23" y="0"/>
                    <a:pt x="23" y="0"/>
                    <a:pt x="23" y="0"/>
                  </a:cubicBezTo>
                  <a:cubicBezTo>
                    <a:pt x="25" y="0"/>
                    <a:pt x="26" y="1"/>
                    <a:pt x="26" y="3"/>
                  </a:cubicBezTo>
                  <a:cubicBezTo>
                    <a:pt x="51" y="109"/>
                    <a:pt x="51" y="109"/>
                    <a:pt x="51" y="109"/>
                  </a:cubicBezTo>
                  <a:cubicBezTo>
                    <a:pt x="52" y="109"/>
                    <a:pt x="52" y="109"/>
                    <a:pt x="52" y="109"/>
                  </a:cubicBezTo>
                  <a:cubicBezTo>
                    <a:pt x="81" y="3"/>
                    <a:pt x="81" y="3"/>
                    <a:pt x="81" y="3"/>
                  </a:cubicBezTo>
                  <a:cubicBezTo>
                    <a:pt x="82" y="1"/>
                    <a:pt x="83" y="0"/>
                    <a:pt x="84" y="0"/>
                  </a:cubicBezTo>
                  <a:cubicBezTo>
                    <a:pt x="100" y="0"/>
                    <a:pt x="100" y="0"/>
                    <a:pt x="100" y="0"/>
                  </a:cubicBezTo>
                  <a:cubicBezTo>
                    <a:pt x="102" y="0"/>
                    <a:pt x="102" y="1"/>
                    <a:pt x="103" y="3"/>
                  </a:cubicBezTo>
                  <a:cubicBezTo>
                    <a:pt x="133" y="109"/>
                    <a:pt x="133" y="109"/>
                    <a:pt x="133" y="109"/>
                  </a:cubicBezTo>
                  <a:cubicBezTo>
                    <a:pt x="133" y="109"/>
                    <a:pt x="133" y="109"/>
                    <a:pt x="133" y="109"/>
                  </a:cubicBezTo>
                  <a:cubicBezTo>
                    <a:pt x="158" y="3"/>
                    <a:pt x="158" y="3"/>
                    <a:pt x="158" y="3"/>
                  </a:cubicBezTo>
                  <a:cubicBezTo>
                    <a:pt x="158" y="1"/>
                    <a:pt x="159" y="0"/>
                    <a:pt x="161" y="0"/>
                  </a:cubicBezTo>
                  <a:cubicBezTo>
                    <a:pt x="182" y="0"/>
                    <a:pt x="182" y="0"/>
                    <a:pt x="182" y="0"/>
                  </a:cubicBezTo>
                  <a:cubicBezTo>
                    <a:pt x="184" y="0"/>
                    <a:pt x="184" y="1"/>
                    <a:pt x="184" y="3"/>
                  </a:cubicBezTo>
                  <a:cubicBezTo>
                    <a:pt x="146" y="156"/>
                    <a:pt x="146" y="156"/>
                    <a:pt x="146" y="156"/>
                  </a:cubicBezTo>
                  <a:cubicBezTo>
                    <a:pt x="145" y="157"/>
                    <a:pt x="144" y="158"/>
                    <a:pt x="143" y="158"/>
                  </a:cubicBezTo>
                  <a:lnTo>
                    <a:pt x="125"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7" name="Freeform 72"/>
            <p:cNvSpPr>
              <a:spLocks noEditPoints="1"/>
            </p:cNvSpPr>
            <p:nvPr userDrawn="1"/>
          </p:nvSpPr>
          <p:spPr bwMode="auto">
            <a:xfrm>
              <a:off x="6360781" y="1492997"/>
              <a:ext cx="175667" cy="208734"/>
            </a:xfrm>
            <a:custGeom>
              <a:avLst/>
              <a:gdLst>
                <a:gd name="T0" fmla="*/ 4 w 99"/>
                <a:gd name="T1" fmla="*/ 85 h 117"/>
                <a:gd name="T2" fmla="*/ 0 w 99"/>
                <a:gd name="T3" fmla="*/ 58 h 117"/>
                <a:gd name="T4" fmla="*/ 3 w 99"/>
                <a:gd name="T5" fmla="*/ 31 h 117"/>
                <a:gd name="T6" fmla="*/ 49 w 99"/>
                <a:gd name="T7" fmla="*/ 0 h 117"/>
                <a:gd name="T8" fmla="*/ 95 w 99"/>
                <a:gd name="T9" fmla="*/ 31 h 117"/>
                <a:gd name="T10" fmla="*/ 99 w 99"/>
                <a:gd name="T11" fmla="*/ 64 h 117"/>
                <a:gd name="T12" fmla="*/ 96 w 99"/>
                <a:gd name="T13" fmla="*/ 66 h 117"/>
                <a:gd name="T14" fmla="*/ 27 w 99"/>
                <a:gd name="T15" fmla="*/ 66 h 117"/>
                <a:gd name="T16" fmla="*/ 26 w 99"/>
                <a:gd name="T17" fmla="*/ 68 h 117"/>
                <a:gd name="T18" fmla="*/ 27 w 99"/>
                <a:gd name="T19" fmla="*/ 76 h 117"/>
                <a:gd name="T20" fmla="*/ 52 w 99"/>
                <a:gd name="T21" fmla="*/ 93 h 117"/>
                <a:gd name="T22" fmla="*/ 79 w 99"/>
                <a:gd name="T23" fmla="*/ 83 h 117"/>
                <a:gd name="T24" fmla="*/ 82 w 99"/>
                <a:gd name="T25" fmla="*/ 82 h 117"/>
                <a:gd name="T26" fmla="*/ 96 w 99"/>
                <a:gd name="T27" fmla="*/ 94 h 117"/>
                <a:gd name="T28" fmla="*/ 96 w 99"/>
                <a:gd name="T29" fmla="*/ 98 h 117"/>
                <a:gd name="T30" fmla="*/ 50 w 99"/>
                <a:gd name="T31" fmla="*/ 117 h 117"/>
                <a:gd name="T32" fmla="*/ 4 w 99"/>
                <a:gd name="T33" fmla="*/ 85 h 117"/>
                <a:gd name="T34" fmla="*/ 71 w 99"/>
                <a:gd name="T35" fmla="*/ 36 h 117"/>
                <a:gd name="T36" fmla="*/ 49 w 99"/>
                <a:gd name="T37" fmla="*/ 22 h 117"/>
                <a:gd name="T38" fmla="*/ 27 w 99"/>
                <a:gd name="T39" fmla="*/ 36 h 117"/>
                <a:gd name="T40" fmla="*/ 26 w 99"/>
                <a:gd name="T41" fmla="*/ 46 h 117"/>
                <a:gd name="T42" fmla="*/ 27 w 99"/>
                <a:gd name="T43" fmla="*/ 47 h 117"/>
                <a:gd name="T44" fmla="*/ 71 w 99"/>
                <a:gd name="T45" fmla="*/ 47 h 117"/>
                <a:gd name="T46" fmla="*/ 72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9" y="46"/>
                    <a:pt x="99" y="64"/>
                  </a:cubicBezTo>
                  <a:cubicBezTo>
                    <a:pt x="99" y="66"/>
                    <a:pt x="98" y="66"/>
                    <a:pt x="96" y="66"/>
                  </a:cubicBezTo>
                  <a:cubicBezTo>
                    <a:pt x="27" y="66"/>
                    <a:pt x="27" y="66"/>
                    <a:pt x="27" y="66"/>
                  </a:cubicBezTo>
                  <a:cubicBezTo>
                    <a:pt x="26" y="66"/>
                    <a:pt x="26" y="67"/>
                    <a:pt x="26" y="68"/>
                  </a:cubicBezTo>
                  <a:cubicBezTo>
                    <a:pt x="26" y="71"/>
                    <a:pt x="27"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7" y="109"/>
                    <a:pt x="71" y="117"/>
                    <a:pt x="50" y="117"/>
                  </a:cubicBezTo>
                  <a:cubicBezTo>
                    <a:pt x="27"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8" name="Freeform 73"/>
            <p:cNvSpPr>
              <a:spLocks/>
            </p:cNvSpPr>
            <p:nvPr userDrawn="1"/>
          </p:nvSpPr>
          <p:spPr bwMode="auto">
            <a:xfrm>
              <a:off x="6573648" y="1414463"/>
              <a:ext cx="76467" cy="285201"/>
            </a:xfrm>
            <a:custGeom>
              <a:avLst/>
              <a:gdLst>
                <a:gd name="T0" fmla="*/ 31 w 43"/>
                <a:gd name="T1" fmla="*/ 159 h 159"/>
                <a:gd name="T2" fmla="*/ 0 w 43"/>
                <a:gd name="T3" fmla="*/ 127 h 159"/>
                <a:gd name="T4" fmla="*/ 0 w 43"/>
                <a:gd name="T5" fmla="*/ 3 h 159"/>
                <a:gd name="T6" fmla="*/ 3 w 43"/>
                <a:gd name="T7" fmla="*/ 0 h 159"/>
                <a:gd name="T8" fmla="*/ 24 w 43"/>
                <a:gd name="T9" fmla="*/ 0 h 159"/>
                <a:gd name="T10" fmla="*/ 26 w 43"/>
                <a:gd name="T11" fmla="*/ 3 h 159"/>
                <a:gd name="T12" fmla="*/ 26 w 43"/>
                <a:gd name="T13" fmla="*/ 126 h 159"/>
                <a:gd name="T14" fmla="*/ 36 w 43"/>
                <a:gd name="T15" fmla="*/ 136 h 159"/>
                <a:gd name="T16" fmla="*/ 41 w 43"/>
                <a:gd name="T17" fmla="*/ 136 h 159"/>
                <a:gd name="T18" fmla="*/ 43 w 43"/>
                <a:gd name="T19" fmla="*/ 139 h 159"/>
                <a:gd name="T20" fmla="*/ 43 w 43"/>
                <a:gd name="T21" fmla="*/ 157 h 159"/>
                <a:gd name="T22" fmla="*/ 41 w 43"/>
                <a:gd name="T23" fmla="*/ 159 h 159"/>
                <a:gd name="T24" fmla="*/ 31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1" y="159"/>
                  </a:moveTo>
                  <a:cubicBezTo>
                    <a:pt x="9" y="159"/>
                    <a:pt x="0" y="149"/>
                    <a:pt x="0" y="127"/>
                  </a:cubicBezTo>
                  <a:cubicBezTo>
                    <a:pt x="0" y="3"/>
                    <a:pt x="0" y="3"/>
                    <a:pt x="0" y="3"/>
                  </a:cubicBezTo>
                  <a:cubicBezTo>
                    <a:pt x="0" y="1"/>
                    <a:pt x="1" y="0"/>
                    <a:pt x="3" y="0"/>
                  </a:cubicBezTo>
                  <a:cubicBezTo>
                    <a:pt x="24" y="0"/>
                    <a:pt x="24" y="0"/>
                    <a:pt x="24" y="0"/>
                  </a:cubicBezTo>
                  <a:cubicBezTo>
                    <a:pt x="25" y="0"/>
                    <a:pt x="26" y="1"/>
                    <a:pt x="26" y="3"/>
                  </a:cubicBezTo>
                  <a:cubicBezTo>
                    <a:pt x="26" y="126"/>
                    <a:pt x="26" y="126"/>
                    <a:pt x="26" y="126"/>
                  </a:cubicBezTo>
                  <a:cubicBezTo>
                    <a:pt x="26" y="134"/>
                    <a:pt x="29" y="136"/>
                    <a:pt x="36"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1"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9" name="Freeform 74"/>
            <p:cNvSpPr>
              <a:spLocks/>
            </p:cNvSpPr>
            <p:nvPr userDrawn="1"/>
          </p:nvSpPr>
          <p:spPr bwMode="auto">
            <a:xfrm>
              <a:off x="6668715"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4"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0" name="Freeform 75"/>
            <p:cNvSpPr>
              <a:spLocks noEditPoints="1"/>
            </p:cNvSpPr>
            <p:nvPr userDrawn="1"/>
          </p:nvSpPr>
          <p:spPr bwMode="auto">
            <a:xfrm>
              <a:off x="679891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1" name="Freeform 76"/>
            <p:cNvSpPr>
              <a:spLocks/>
            </p:cNvSpPr>
            <p:nvPr userDrawn="1"/>
          </p:nvSpPr>
          <p:spPr bwMode="auto">
            <a:xfrm>
              <a:off x="7011783" y="1492997"/>
              <a:ext cx="142600" cy="204601"/>
            </a:xfrm>
            <a:custGeom>
              <a:avLst/>
              <a:gdLst>
                <a:gd name="T0" fmla="*/ 2 w 80"/>
                <a:gd name="T1" fmla="*/ 114 h 114"/>
                <a:gd name="T2" fmla="*/ 0 w 80"/>
                <a:gd name="T3" fmla="*/ 112 h 114"/>
                <a:gd name="T4" fmla="*/ 0 w 80"/>
                <a:gd name="T5" fmla="*/ 5 h 114"/>
                <a:gd name="T6" fmla="*/ 2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3 w 80"/>
                <a:gd name="T25" fmla="*/ 28 h 114"/>
                <a:gd name="T26" fmla="*/ 47 w 80"/>
                <a:gd name="T27" fmla="*/ 23 h 114"/>
                <a:gd name="T28" fmla="*/ 26 w 80"/>
                <a:gd name="T29" fmla="*/ 51 h 114"/>
                <a:gd name="T30" fmla="*/ 26 w 80"/>
                <a:gd name="T31" fmla="*/ 112 h 114"/>
                <a:gd name="T32" fmla="*/ 24 w 80"/>
                <a:gd name="T33" fmla="*/ 114 h 114"/>
                <a:gd name="T34" fmla="*/ 2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2" y="114"/>
                  </a:move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3" y="28"/>
                  </a:cubicBezTo>
                  <a:cubicBezTo>
                    <a:pt x="58" y="25"/>
                    <a:pt x="53" y="23"/>
                    <a:pt x="47" y="23"/>
                  </a:cubicBezTo>
                  <a:cubicBezTo>
                    <a:pt x="32" y="23"/>
                    <a:pt x="26" y="33"/>
                    <a:pt x="26" y="51"/>
                  </a:cubicBezTo>
                  <a:cubicBezTo>
                    <a:pt x="26" y="112"/>
                    <a:pt x="26" y="112"/>
                    <a:pt x="26" y="112"/>
                  </a:cubicBezTo>
                  <a:cubicBezTo>
                    <a:pt x="26" y="113"/>
                    <a:pt x="25" y="114"/>
                    <a:pt x="24" y="114"/>
                  </a:cubicBezTo>
                  <a:lnTo>
                    <a:pt x="2"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2" name="Freeform 77"/>
            <p:cNvSpPr>
              <a:spLocks noEditPoints="1"/>
            </p:cNvSpPr>
            <p:nvPr userDrawn="1"/>
          </p:nvSpPr>
          <p:spPr bwMode="auto">
            <a:xfrm>
              <a:off x="7166783" y="1492997"/>
              <a:ext cx="175667" cy="208734"/>
            </a:xfrm>
            <a:custGeom>
              <a:avLst/>
              <a:gdLst>
                <a:gd name="T0" fmla="*/ 4 w 98"/>
                <a:gd name="T1" fmla="*/ 85 h 117"/>
                <a:gd name="T2" fmla="*/ 0 w 98"/>
                <a:gd name="T3" fmla="*/ 58 h 117"/>
                <a:gd name="T4" fmla="*/ 3 w 98"/>
                <a:gd name="T5" fmla="*/ 31 h 117"/>
                <a:gd name="T6" fmla="*/ 49 w 98"/>
                <a:gd name="T7" fmla="*/ 0 h 117"/>
                <a:gd name="T8" fmla="*/ 95 w 98"/>
                <a:gd name="T9" fmla="*/ 31 h 117"/>
                <a:gd name="T10" fmla="*/ 98 w 98"/>
                <a:gd name="T11" fmla="*/ 64 h 117"/>
                <a:gd name="T12" fmla="*/ 96 w 98"/>
                <a:gd name="T13" fmla="*/ 66 h 117"/>
                <a:gd name="T14" fmla="*/ 27 w 98"/>
                <a:gd name="T15" fmla="*/ 66 h 117"/>
                <a:gd name="T16" fmla="*/ 26 w 98"/>
                <a:gd name="T17" fmla="*/ 68 h 117"/>
                <a:gd name="T18" fmla="*/ 27 w 98"/>
                <a:gd name="T19" fmla="*/ 76 h 117"/>
                <a:gd name="T20" fmla="*/ 52 w 98"/>
                <a:gd name="T21" fmla="*/ 93 h 117"/>
                <a:gd name="T22" fmla="*/ 79 w 98"/>
                <a:gd name="T23" fmla="*/ 83 h 117"/>
                <a:gd name="T24" fmla="*/ 82 w 98"/>
                <a:gd name="T25" fmla="*/ 82 h 117"/>
                <a:gd name="T26" fmla="*/ 96 w 98"/>
                <a:gd name="T27" fmla="*/ 94 h 117"/>
                <a:gd name="T28" fmla="*/ 96 w 98"/>
                <a:gd name="T29" fmla="*/ 98 h 117"/>
                <a:gd name="T30" fmla="*/ 50 w 98"/>
                <a:gd name="T31" fmla="*/ 117 h 117"/>
                <a:gd name="T32" fmla="*/ 4 w 98"/>
                <a:gd name="T33" fmla="*/ 85 h 117"/>
                <a:gd name="T34" fmla="*/ 71 w 98"/>
                <a:gd name="T35" fmla="*/ 36 h 117"/>
                <a:gd name="T36" fmla="*/ 49 w 98"/>
                <a:gd name="T37" fmla="*/ 22 h 117"/>
                <a:gd name="T38" fmla="*/ 27 w 98"/>
                <a:gd name="T39" fmla="*/ 36 h 117"/>
                <a:gd name="T40" fmla="*/ 26 w 98"/>
                <a:gd name="T41" fmla="*/ 46 h 117"/>
                <a:gd name="T42" fmla="*/ 27 w 98"/>
                <a:gd name="T43" fmla="*/ 47 h 117"/>
                <a:gd name="T44" fmla="*/ 71 w 98"/>
                <a:gd name="T45" fmla="*/ 47 h 117"/>
                <a:gd name="T46" fmla="*/ 72 w 98"/>
                <a:gd name="T47" fmla="*/ 46 h 117"/>
                <a:gd name="T48" fmla="*/ 71 w 98"/>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8" y="46"/>
                    <a:pt x="98" y="64"/>
                  </a:cubicBezTo>
                  <a:cubicBezTo>
                    <a:pt x="98" y="66"/>
                    <a:pt x="98" y="66"/>
                    <a:pt x="96" y="66"/>
                  </a:cubicBezTo>
                  <a:cubicBezTo>
                    <a:pt x="27" y="66"/>
                    <a:pt x="27" y="66"/>
                    <a:pt x="27" y="66"/>
                  </a:cubicBezTo>
                  <a:cubicBezTo>
                    <a:pt x="26" y="66"/>
                    <a:pt x="26" y="67"/>
                    <a:pt x="26" y="68"/>
                  </a:cubicBezTo>
                  <a:cubicBezTo>
                    <a:pt x="26" y="71"/>
                    <a:pt x="26"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6" y="109"/>
                    <a:pt x="71" y="117"/>
                    <a:pt x="50" y="117"/>
                  </a:cubicBezTo>
                  <a:cubicBezTo>
                    <a:pt x="26"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3" name="Freeform 78"/>
            <p:cNvSpPr>
              <a:spLocks noEditPoints="1"/>
            </p:cNvSpPr>
            <p:nvPr userDrawn="1"/>
          </p:nvSpPr>
          <p:spPr bwMode="auto">
            <a:xfrm>
              <a:off x="7439584" y="1492997"/>
              <a:ext cx="177734" cy="208734"/>
            </a:xfrm>
            <a:custGeom>
              <a:avLst/>
              <a:gdLst>
                <a:gd name="T0" fmla="*/ 3 w 99"/>
                <a:gd name="T1" fmla="*/ 86 h 117"/>
                <a:gd name="T2" fmla="*/ 0 w 99"/>
                <a:gd name="T3" fmla="*/ 58 h 117"/>
                <a:gd name="T4" fmla="*/ 3 w 99"/>
                <a:gd name="T5" fmla="*/ 31 h 117"/>
                <a:gd name="T6" fmla="*/ 49 w 99"/>
                <a:gd name="T7" fmla="*/ 0 h 117"/>
                <a:gd name="T8" fmla="*/ 95 w 99"/>
                <a:gd name="T9" fmla="*/ 31 h 117"/>
                <a:gd name="T10" fmla="*/ 99 w 99"/>
                <a:gd name="T11" fmla="*/ 58 h 117"/>
                <a:gd name="T12" fmla="*/ 95 w 99"/>
                <a:gd name="T13" fmla="*/ 86 h 117"/>
                <a:gd name="T14" fmla="*/ 49 w 99"/>
                <a:gd name="T15" fmla="*/ 117 h 117"/>
                <a:gd name="T16" fmla="*/ 3 w 99"/>
                <a:gd name="T17" fmla="*/ 86 h 117"/>
                <a:gd name="T18" fmla="*/ 70 w 99"/>
                <a:gd name="T19" fmla="*/ 79 h 117"/>
                <a:gd name="T20" fmla="*/ 73 w 99"/>
                <a:gd name="T21" fmla="*/ 58 h 117"/>
                <a:gd name="T22" fmla="*/ 70 w 99"/>
                <a:gd name="T23" fmla="*/ 38 h 117"/>
                <a:gd name="T24" fmla="*/ 49 w 99"/>
                <a:gd name="T25" fmla="*/ 23 h 117"/>
                <a:gd name="T26" fmla="*/ 28 w 99"/>
                <a:gd name="T27" fmla="*/ 38 h 117"/>
                <a:gd name="T28" fmla="*/ 26 w 99"/>
                <a:gd name="T29" fmla="*/ 58 h 117"/>
                <a:gd name="T30" fmla="*/ 28 w 99"/>
                <a:gd name="T31" fmla="*/ 79 h 117"/>
                <a:gd name="T32" fmla="*/ 49 w 99"/>
                <a:gd name="T33" fmla="*/ 93 h 117"/>
                <a:gd name="T34" fmla="*/ 70 w 99"/>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17">
                  <a:moveTo>
                    <a:pt x="3" y="86"/>
                  </a:moveTo>
                  <a:cubicBezTo>
                    <a:pt x="1" y="78"/>
                    <a:pt x="0" y="70"/>
                    <a:pt x="0" y="58"/>
                  </a:cubicBezTo>
                  <a:cubicBezTo>
                    <a:pt x="0" y="46"/>
                    <a:pt x="1" y="38"/>
                    <a:pt x="3" y="31"/>
                  </a:cubicBezTo>
                  <a:cubicBezTo>
                    <a:pt x="10" y="11"/>
                    <a:pt x="27" y="0"/>
                    <a:pt x="49" y="0"/>
                  </a:cubicBezTo>
                  <a:cubicBezTo>
                    <a:pt x="72" y="0"/>
                    <a:pt x="89" y="11"/>
                    <a:pt x="95" y="31"/>
                  </a:cubicBezTo>
                  <a:cubicBezTo>
                    <a:pt x="98" y="38"/>
                    <a:pt x="99" y="46"/>
                    <a:pt x="99" y="58"/>
                  </a:cubicBezTo>
                  <a:cubicBezTo>
                    <a:pt x="99" y="70"/>
                    <a:pt x="98" y="78"/>
                    <a:pt x="95" y="86"/>
                  </a:cubicBezTo>
                  <a:cubicBezTo>
                    <a:pt x="89" y="105"/>
                    <a:pt x="72" y="117"/>
                    <a:pt x="49" y="117"/>
                  </a:cubicBezTo>
                  <a:cubicBezTo>
                    <a:pt x="27" y="117"/>
                    <a:pt x="10" y="105"/>
                    <a:pt x="3" y="86"/>
                  </a:cubicBezTo>
                  <a:close/>
                  <a:moveTo>
                    <a:pt x="70" y="79"/>
                  </a:moveTo>
                  <a:cubicBezTo>
                    <a:pt x="72" y="73"/>
                    <a:pt x="73" y="68"/>
                    <a:pt x="73" y="58"/>
                  </a:cubicBezTo>
                  <a:cubicBezTo>
                    <a:pt x="73" y="49"/>
                    <a:pt x="72" y="44"/>
                    <a:pt x="70" y="38"/>
                  </a:cubicBezTo>
                  <a:cubicBezTo>
                    <a:pt x="67" y="28"/>
                    <a:pt x="60" y="23"/>
                    <a:pt x="49" y="23"/>
                  </a:cubicBezTo>
                  <a:cubicBezTo>
                    <a:pt x="39" y="23"/>
                    <a:pt x="32" y="28"/>
                    <a:pt x="28" y="38"/>
                  </a:cubicBezTo>
                  <a:cubicBezTo>
                    <a:pt x="27" y="44"/>
                    <a:pt x="26" y="49"/>
                    <a:pt x="26" y="58"/>
                  </a:cubicBezTo>
                  <a:cubicBezTo>
                    <a:pt x="26" y="68"/>
                    <a:pt x="27" y="73"/>
                    <a:pt x="28" y="79"/>
                  </a:cubicBezTo>
                  <a:cubicBezTo>
                    <a:pt x="32" y="88"/>
                    <a:pt x="39"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4" name="Freeform 79"/>
            <p:cNvSpPr>
              <a:spLocks/>
            </p:cNvSpPr>
            <p:nvPr userDrawn="1"/>
          </p:nvSpPr>
          <p:spPr bwMode="auto">
            <a:xfrm>
              <a:off x="7642118"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3"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5" name="Freeform 80"/>
            <p:cNvSpPr>
              <a:spLocks/>
            </p:cNvSpPr>
            <p:nvPr userDrawn="1"/>
          </p:nvSpPr>
          <p:spPr bwMode="auto">
            <a:xfrm>
              <a:off x="7826052" y="1414463"/>
              <a:ext cx="171534" cy="287267"/>
            </a:xfrm>
            <a:custGeom>
              <a:avLst/>
              <a:gdLst>
                <a:gd name="T0" fmla="*/ 1 w 96"/>
                <a:gd name="T1" fmla="*/ 138 h 161"/>
                <a:gd name="T2" fmla="*/ 18 w 96"/>
                <a:gd name="T3" fmla="*/ 126 h 161"/>
                <a:gd name="T4" fmla="*/ 21 w 96"/>
                <a:gd name="T5" fmla="*/ 126 h 161"/>
                <a:gd name="T6" fmla="*/ 42 w 96"/>
                <a:gd name="T7" fmla="*/ 136 h 161"/>
                <a:gd name="T8" fmla="*/ 68 w 96"/>
                <a:gd name="T9" fmla="*/ 105 h 161"/>
                <a:gd name="T10" fmla="*/ 68 w 96"/>
                <a:gd name="T11" fmla="*/ 3 h 161"/>
                <a:gd name="T12" fmla="*/ 71 w 96"/>
                <a:gd name="T13" fmla="*/ 0 h 161"/>
                <a:gd name="T14" fmla="*/ 93 w 96"/>
                <a:gd name="T15" fmla="*/ 0 h 161"/>
                <a:gd name="T16" fmla="*/ 96 w 96"/>
                <a:gd name="T17" fmla="*/ 3 h 161"/>
                <a:gd name="T18" fmla="*/ 96 w 96"/>
                <a:gd name="T19" fmla="*/ 105 h 161"/>
                <a:gd name="T20" fmla="*/ 41 w 96"/>
                <a:gd name="T21" fmla="*/ 161 h 161"/>
                <a:gd name="T22" fmla="*/ 0 w 96"/>
                <a:gd name="T23" fmla="*/ 142 h 161"/>
                <a:gd name="T24" fmla="*/ 1 w 96"/>
                <a:gd name="T25" fmla="*/ 1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61">
                  <a:moveTo>
                    <a:pt x="1" y="138"/>
                  </a:moveTo>
                  <a:cubicBezTo>
                    <a:pt x="18" y="126"/>
                    <a:pt x="18" y="126"/>
                    <a:pt x="18" y="126"/>
                  </a:cubicBezTo>
                  <a:cubicBezTo>
                    <a:pt x="19" y="125"/>
                    <a:pt x="20" y="125"/>
                    <a:pt x="21" y="126"/>
                  </a:cubicBezTo>
                  <a:cubicBezTo>
                    <a:pt x="25" y="131"/>
                    <a:pt x="33" y="136"/>
                    <a:pt x="42" y="136"/>
                  </a:cubicBezTo>
                  <a:cubicBezTo>
                    <a:pt x="59" y="136"/>
                    <a:pt x="68" y="126"/>
                    <a:pt x="68" y="105"/>
                  </a:cubicBezTo>
                  <a:cubicBezTo>
                    <a:pt x="68" y="3"/>
                    <a:pt x="68" y="3"/>
                    <a:pt x="68" y="3"/>
                  </a:cubicBezTo>
                  <a:cubicBezTo>
                    <a:pt x="68" y="1"/>
                    <a:pt x="69" y="0"/>
                    <a:pt x="71" y="0"/>
                  </a:cubicBezTo>
                  <a:cubicBezTo>
                    <a:pt x="93" y="0"/>
                    <a:pt x="93" y="0"/>
                    <a:pt x="93" y="0"/>
                  </a:cubicBezTo>
                  <a:cubicBezTo>
                    <a:pt x="95" y="0"/>
                    <a:pt x="96" y="1"/>
                    <a:pt x="96" y="3"/>
                  </a:cubicBezTo>
                  <a:cubicBezTo>
                    <a:pt x="96" y="105"/>
                    <a:pt x="96" y="105"/>
                    <a:pt x="96" y="105"/>
                  </a:cubicBezTo>
                  <a:cubicBezTo>
                    <a:pt x="96" y="141"/>
                    <a:pt x="75" y="161"/>
                    <a:pt x="41" y="161"/>
                  </a:cubicBezTo>
                  <a:cubicBezTo>
                    <a:pt x="23" y="161"/>
                    <a:pt x="7" y="152"/>
                    <a:pt x="0" y="142"/>
                  </a:cubicBezTo>
                  <a:cubicBezTo>
                    <a:pt x="0" y="140"/>
                    <a:pt x="0" y="139"/>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6" name="Freeform 81"/>
            <p:cNvSpPr>
              <a:spLocks noEditPoints="1"/>
            </p:cNvSpPr>
            <p:nvPr userDrawn="1"/>
          </p:nvSpPr>
          <p:spPr bwMode="auto">
            <a:xfrm>
              <a:off x="8034786"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8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8" y="66"/>
                    <a:pt x="48" y="66"/>
                    <a:pt x="48"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7" name="Freeform 82"/>
            <p:cNvSpPr>
              <a:spLocks noEditPoints="1"/>
            </p:cNvSpPr>
            <p:nvPr userDrawn="1"/>
          </p:nvSpPr>
          <p:spPr bwMode="auto">
            <a:xfrm>
              <a:off x="8249720" y="1492997"/>
              <a:ext cx="173600" cy="279001"/>
            </a:xfrm>
            <a:custGeom>
              <a:avLst/>
              <a:gdLst>
                <a:gd name="T0" fmla="*/ 2 w 98"/>
                <a:gd name="T1" fmla="*/ 156 h 156"/>
                <a:gd name="T2" fmla="*/ 0 w 98"/>
                <a:gd name="T3" fmla="*/ 153 h 156"/>
                <a:gd name="T4" fmla="*/ 0 w 98"/>
                <a:gd name="T5" fmla="*/ 5 h 156"/>
                <a:gd name="T6" fmla="*/ 2 w 98"/>
                <a:gd name="T7" fmla="*/ 2 h 156"/>
                <a:gd name="T8" fmla="*/ 24 w 98"/>
                <a:gd name="T9" fmla="*/ 2 h 156"/>
                <a:gd name="T10" fmla="*/ 26 w 98"/>
                <a:gd name="T11" fmla="*/ 5 h 156"/>
                <a:gd name="T12" fmla="*/ 26 w 98"/>
                <a:gd name="T13" fmla="*/ 13 h 156"/>
                <a:gd name="T14" fmla="*/ 26 w 98"/>
                <a:gd name="T15" fmla="*/ 13 h 156"/>
                <a:gd name="T16" fmla="*/ 56 w 98"/>
                <a:gd name="T17" fmla="*/ 0 h 156"/>
                <a:gd name="T18" fmla="*/ 94 w 98"/>
                <a:gd name="T19" fmla="*/ 27 h 156"/>
                <a:gd name="T20" fmla="*/ 98 w 98"/>
                <a:gd name="T21" fmla="*/ 58 h 156"/>
                <a:gd name="T22" fmla="*/ 94 w 98"/>
                <a:gd name="T23" fmla="*/ 90 h 156"/>
                <a:gd name="T24" fmla="*/ 56 w 98"/>
                <a:gd name="T25" fmla="*/ 117 h 156"/>
                <a:gd name="T26" fmla="*/ 26 w 98"/>
                <a:gd name="T27" fmla="*/ 103 h 156"/>
                <a:gd name="T28" fmla="*/ 26 w 98"/>
                <a:gd name="T29" fmla="*/ 103 h 156"/>
                <a:gd name="T30" fmla="*/ 26 w 98"/>
                <a:gd name="T31" fmla="*/ 153 h 156"/>
                <a:gd name="T32" fmla="*/ 24 w 98"/>
                <a:gd name="T33" fmla="*/ 156 h 156"/>
                <a:gd name="T34" fmla="*/ 2 w 98"/>
                <a:gd name="T35" fmla="*/ 156 h 156"/>
                <a:gd name="T36" fmla="*/ 70 w 98"/>
                <a:gd name="T37" fmla="*/ 79 h 156"/>
                <a:gd name="T38" fmla="*/ 72 w 98"/>
                <a:gd name="T39" fmla="*/ 58 h 156"/>
                <a:gd name="T40" fmla="*/ 70 w 98"/>
                <a:gd name="T41" fmla="*/ 37 h 156"/>
                <a:gd name="T42" fmla="*/ 49 w 98"/>
                <a:gd name="T43" fmla="*/ 23 h 156"/>
                <a:gd name="T44" fmla="*/ 28 w 98"/>
                <a:gd name="T45" fmla="*/ 37 h 156"/>
                <a:gd name="T46" fmla="*/ 26 w 98"/>
                <a:gd name="T47" fmla="*/ 58 h 156"/>
                <a:gd name="T48" fmla="*/ 28 w 98"/>
                <a:gd name="T49" fmla="*/ 79 h 156"/>
                <a:gd name="T50" fmla="*/ 49 w 98"/>
                <a:gd name="T51" fmla="*/ 93 h 156"/>
                <a:gd name="T52" fmla="*/ 70 w 98"/>
                <a:gd name="T53" fmla="*/ 7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56">
                  <a:moveTo>
                    <a:pt x="2" y="156"/>
                  </a:moveTo>
                  <a:cubicBezTo>
                    <a:pt x="1" y="156"/>
                    <a:pt x="0" y="155"/>
                    <a:pt x="0" y="153"/>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5"/>
                    <a:pt x="41" y="0"/>
                    <a:pt x="56" y="0"/>
                  </a:cubicBezTo>
                  <a:cubicBezTo>
                    <a:pt x="75" y="0"/>
                    <a:pt x="89" y="9"/>
                    <a:pt x="94" y="27"/>
                  </a:cubicBezTo>
                  <a:cubicBezTo>
                    <a:pt x="97" y="35"/>
                    <a:pt x="98" y="43"/>
                    <a:pt x="98" y="58"/>
                  </a:cubicBezTo>
                  <a:cubicBezTo>
                    <a:pt x="98" y="73"/>
                    <a:pt x="97" y="81"/>
                    <a:pt x="94" y="90"/>
                  </a:cubicBezTo>
                  <a:cubicBezTo>
                    <a:pt x="89" y="107"/>
                    <a:pt x="75" y="117"/>
                    <a:pt x="56" y="117"/>
                  </a:cubicBezTo>
                  <a:cubicBezTo>
                    <a:pt x="41" y="117"/>
                    <a:pt x="31" y="111"/>
                    <a:pt x="26" y="103"/>
                  </a:cubicBezTo>
                  <a:cubicBezTo>
                    <a:pt x="26" y="103"/>
                    <a:pt x="26" y="103"/>
                    <a:pt x="26" y="103"/>
                  </a:cubicBezTo>
                  <a:cubicBezTo>
                    <a:pt x="26" y="153"/>
                    <a:pt x="26" y="153"/>
                    <a:pt x="26" y="153"/>
                  </a:cubicBezTo>
                  <a:cubicBezTo>
                    <a:pt x="26" y="155"/>
                    <a:pt x="25" y="156"/>
                    <a:pt x="24" y="156"/>
                  </a:cubicBezTo>
                  <a:lnTo>
                    <a:pt x="2" y="156"/>
                  </a:lnTo>
                  <a:close/>
                  <a:moveTo>
                    <a:pt x="70" y="79"/>
                  </a:moveTo>
                  <a:cubicBezTo>
                    <a:pt x="71" y="74"/>
                    <a:pt x="72" y="68"/>
                    <a:pt x="72" y="58"/>
                  </a:cubicBezTo>
                  <a:cubicBezTo>
                    <a:pt x="72" y="48"/>
                    <a:pt x="71" y="42"/>
                    <a:pt x="70" y="37"/>
                  </a:cubicBezTo>
                  <a:cubicBezTo>
                    <a:pt x="67" y="28"/>
                    <a:pt x="60" y="23"/>
                    <a:pt x="49" y="23"/>
                  </a:cubicBezTo>
                  <a:cubicBezTo>
                    <a:pt x="38" y="23"/>
                    <a:pt x="31" y="28"/>
                    <a:pt x="28" y="37"/>
                  </a:cubicBezTo>
                  <a:cubicBezTo>
                    <a:pt x="27" y="42"/>
                    <a:pt x="26" y="48"/>
                    <a:pt x="26" y="58"/>
                  </a:cubicBezTo>
                  <a:cubicBezTo>
                    <a:pt x="26" y="68"/>
                    <a:pt x="27" y="74"/>
                    <a:pt x="28" y="79"/>
                  </a:cubicBezTo>
                  <a:cubicBezTo>
                    <a:pt x="31" y="88"/>
                    <a:pt x="38"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8" name="Freeform 83"/>
            <p:cNvSpPr>
              <a:spLocks noEditPoints="1"/>
            </p:cNvSpPr>
            <p:nvPr userDrawn="1"/>
          </p:nvSpPr>
          <p:spPr bwMode="auto">
            <a:xfrm>
              <a:off x="8456387" y="1492997"/>
              <a:ext cx="165334" cy="208734"/>
            </a:xfrm>
            <a:custGeom>
              <a:avLst/>
              <a:gdLst>
                <a:gd name="T0" fmla="*/ 72 w 93"/>
                <a:gd name="T1" fmla="*/ 114 h 117"/>
                <a:gd name="T2" fmla="*/ 69 w 93"/>
                <a:gd name="T3" fmla="*/ 112 h 117"/>
                <a:gd name="T4" fmla="*/ 69 w 93"/>
                <a:gd name="T5" fmla="*/ 104 h 117"/>
                <a:gd name="T6" fmla="*/ 69 w 93"/>
                <a:gd name="T7" fmla="*/ 104 h 117"/>
                <a:gd name="T8" fmla="*/ 38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9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2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2" y="114"/>
                  </a:moveTo>
                  <a:cubicBezTo>
                    <a:pt x="70" y="114"/>
                    <a:pt x="69" y="113"/>
                    <a:pt x="69" y="112"/>
                  </a:cubicBezTo>
                  <a:cubicBezTo>
                    <a:pt x="69" y="104"/>
                    <a:pt x="69" y="104"/>
                    <a:pt x="69" y="104"/>
                  </a:cubicBezTo>
                  <a:cubicBezTo>
                    <a:pt x="69" y="104"/>
                    <a:pt x="69" y="104"/>
                    <a:pt x="69" y="104"/>
                  </a:cubicBezTo>
                  <a:cubicBezTo>
                    <a:pt x="64" y="111"/>
                    <a:pt x="53" y="117"/>
                    <a:pt x="38"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9"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2"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9" name="Freeform 84"/>
            <p:cNvSpPr>
              <a:spLocks/>
            </p:cNvSpPr>
            <p:nvPr userDrawn="1"/>
          </p:nvSpPr>
          <p:spPr bwMode="auto">
            <a:xfrm>
              <a:off x="8669254" y="1492997"/>
              <a:ext cx="169467"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7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2"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7" y="13"/>
                    <a:pt x="27" y="13"/>
                    <a:pt x="27"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grpSp>
      <p:pic>
        <p:nvPicPr>
          <p:cNvPr id="3" name="図 2"/>
          <p:cNvPicPr>
            <a:picLocks noChangeAspect="1"/>
          </p:cNvPicPr>
          <p:nvPr userDrawn="1"/>
        </p:nvPicPr>
        <p:blipFill>
          <a:blip r:embed="rId2"/>
          <a:stretch>
            <a:fillRect/>
          </a:stretch>
        </p:blipFill>
        <p:spPr>
          <a:xfrm>
            <a:off x="8505089" y="5715000"/>
            <a:ext cx="1176630" cy="1005927"/>
          </a:xfrm>
          <a:prstGeom prst="rect">
            <a:avLst/>
          </a:prstGeom>
        </p:spPr>
      </p:pic>
      <p:pic>
        <p:nvPicPr>
          <p:cNvPr id="4" name="図 3"/>
          <p:cNvPicPr>
            <a:picLocks noChangeAspect="1"/>
          </p:cNvPicPr>
          <p:nvPr userDrawn="1"/>
        </p:nvPicPr>
        <p:blipFill>
          <a:blip r:embed="rId3"/>
          <a:stretch>
            <a:fillRect/>
          </a:stretch>
        </p:blipFill>
        <p:spPr>
          <a:xfrm>
            <a:off x="5715000" y="6469296"/>
            <a:ext cx="3810330" cy="176799"/>
          </a:xfrm>
          <a:prstGeom prst="rect">
            <a:avLst/>
          </a:prstGeom>
        </p:spPr>
      </p:pic>
    </p:spTree>
    <p:extLst>
      <p:ext uri="{BB962C8B-B14F-4D97-AF65-F5344CB8AC3E}">
        <p14:creationId xmlns:p14="http://schemas.microsoft.com/office/powerpoint/2010/main" val="2243451843"/>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中扉・目次1">
    <p:spTree>
      <p:nvGrpSpPr>
        <p:cNvPr id="1" name=""/>
        <p:cNvGrpSpPr/>
        <p:nvPr/>
      </p:nvGrpSpPr>
      <p:grpSpPr>
        <a:xfrm>
          <a:off x="0" y="0"/>
          <a:ext cx="0" cy="0"/>
          <a:chOff x="0" y="0"/>
          <a:chExt cx="0" cy="0"/>
        </a:xfrm>
      </p:grpSpPr>
      <p:sp>
        <p:nvSpPr>
          <p:cNvPr id="6" name="正方形/長方形 5">
            <a:extLst>
              <a:ext uri="{FF2B5EF4-FFF2-40B4-BE49-F238E27FC236}">
                <a16:creationId xmlns:a16="http://schemas.microsoft.com/office/drawing/2014/main" id="{ED030BBF-1018-E14A-AC2B-DC996F9E0808}"/>
              </a:ext>
            </a:extLst>
          </p:cNvPr>
          <p:cNvSpPr/>
          <p:nvPr userDrawn="1"/>
        </p:nvSpPr>
        <p:spPr>
          <a:xfrm>
            <a:off x="2362200" y="0"/>
            <a:ext cx="7543799" cy="6854972"/>
          </a:xfrm>
          <a:prstGeom prst="rect">
            <a:avLst/>
          </a:prstGeom>
          <a:gradFill flip="none" rotWithShape="1">
            <a:gsLst>
              <a:gs pos="0">
                <a:srgbClr val="FFFFFF">
                  <a:alpha val="31000"/>
                </a:srgbClr>
              </a:gs>
              <a:gs pos="99000">
                <a:srgbClr val="EDEEF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176246" rIns="326585" bIns="176246" rtlCol="0" anchor="ctr"/>
          <a:lstStyle/>
          <a:p>
            <a:pPr>
              <a:lnSpc>
                <a:spcPct val="130000"/>
              </a:lnSpc>
              <a:spcAft>
                <a:spcPts val="1089"/>
              </a:spcAft>
            </a:pPr>
            <a:endParaRPr kumimoji="1" lang="ja-JP" altLang="en-US" sz="1200" kern="900" spc="69">
              <a:solidFill>
                <a:prstClr val="white"/>
              </a:solidFill>
              <a:latin typeface="Meiryo" panose="020B0604030504040204" pitchFamily="34" charset="-128"/>
              <a:ea typeface="Meiryo" panose="020B0604030504040204" pitchFamily="34" charset="-128"/>
            </a:endParaRPr>
          </a:p>
        </p:txBody>
      </p:sp>
      <p:sp>
        <p:nvSpPr>
          <p:cNvPr id="7" name="テキスト プレースホルダー 6">
            <a:extLst>
              <a:ext uri="{FF2B5EF4-FFF2-40B4-BE49-F238E27FC236}">
                <a16:creationId xmlns:a16="http://schemas.microsoft.com/office/drawing/2014/main" id="{4EA809F9-0C86-CF4D-85E3-67D8D37806DE}"/>
              </a:ext>
            </a:extLst>
          </p:cNvPr>
          <p:cNvSpPr txBox="1">
            <a:spLocks/>
          </p:cNvSpPr>
          <p:nvPr userDrawn="1"/>
        </p:nvSpPr>
        <p:spPr>
          <a:xfrm>
            <a:off x="0" y="3027"/>
            <a:ext cx="2362200" cy="6854973"/>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ctr"/>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14" name="テキスト プレースホルダー 13">
            <a:extLst>
              <a:ext uri="{FF2B5EF4-FFF2-40B4-BE49-F238E27FC236}">
                <a16:creationId xmlns:a16="http://schemas.microsoft.com/office/drawing/2014/main" id="{A93A36DD-2A38-364A-8A47-8780ED7B4FED}"/>
              </a:ext>
            </a:extLst>
          </p:cNvPr>
          <p:cNvSpPr>
            <a:spLocks noGrp="1"/>
          </p:cNvSpPr>
          <p:nvPr>
            <p:ph type="body" sz="quarter" idx="10"/>
          </p:nvPr>
        </p:nvSpPr>
        <p:spPr>
          <a:xfrm>
            <a:off x="2675088" y="2130336"/>
            <a:ext cx="4440062" cy="3054682"/>
          </a:xfrm>
        </p:spPr>
        <p:txBody>
          <a:bodyPr wrap="none" anchor="ctr">
            <a:spAutoFit/>
          </a:bodyPr>
          <a:lstStyle>
            <a:lvl1pPr>
              <a:defRPr lang="ja-JP" altLang="en-US" sz="2000" spc="272" smtClean="0"/>
            </a:lvl1pPr>
            <a:lvl2pPr>
              <a:defRPr lang="ja-JP" altLang="en-US" sz="1800" smtClean="0">
                <a:latin typeface="+mn-lt"/>
                <a:ea typeface="+mn-ea"/>
              </a:defRPr>
            </a:lvl2pPr>
            <a:lvl3pPr>
              <a:defRPr lang="ja-JP" altLang="en-US" sz="1800" smtClean="0">
                <a:latin typeface="+mn-lt"/>
                <a:ea typeface="+mn-ea"/>
              </a:defRPr>
            </a:lvl3pPr>
            <a:lvl4pPr>
              <a:defRPr lang="ja-JP" altLang="en-US" sz="1800" smtClean="0">
                <a:latin typeface="+mn-lt"/>
                <a:ea typeface="+mn-ea"/>
              </a:defRPr>
            </a:lvl4pPr>
            <a:lvl5pPr>
              <a:defRPr lang="ja-JP" altLang="en-US" sz="1800">
                <a:latin typeface="+mn-lt"/>
                <a:ea typeface="+mn-ea"/>
              </a:defRPr>
            </a:lvl5pPr>
          </a:lstStyle>
          <a:p>
            <a:pPr marL="342900" lvl="0" indent="-342900" defTabSz="457200">
              <a:lnSpc>
                <a:spcPct val="150000"/>
              </a:lnSpc>
              <a:buFont typeface="+mj-lt"/>
              <a:buAutoNum type="arabicPeriod"/>
            </a:pPr>
            <a:r>
              <a:rPr kumimoji="1" lang="ja-JP" altLang="en-US"/>
              <a:t>マスター テキストの書式設定</a:t>
            </a:r>
          </a:p>
          <a:p>
            <a:pPr marL="342900" lvl="1" indent="-342900" defTabSz="457200">
              <a:lnSpc>
                <a:spcPct val="150000"/>
              </a:lnSpc>
              <a:buFont typeface="+mj-lt"/>
              <a:buAutoNum type="arabicPeriod"/>
            </a:pPr>
            <a:r>
              <a:rPr kumimoji="1" lang="ja-JP" altLang="en-US"/>
              <a:t>第 </a:t>
            </a:r>
            <a:r>
              <a:rPr kumimoji="1" lang="en-US" altLang="ja-JP"/>
              <a:t>2 </a:t>
            </a:r>
            <a:r>
              <a:rPr kumimoji="1" lang="ja-JP" altLang="en-US"/>
              <a:t>レベル</a:t>
            </a:r>
          </a:p>
          <a:p>
            <a:pPr marL="342900" lvl="2" indent="-342900" defTabSz="457200">
              <a:lnSpc>
                <a:spcPct val="150000"/>
              </a:lnSpc>
              <a:buFont typeface="+mj-lt"/>
              <a:buAutoNum type="arabicPeriod"/>
            </a:pPr>
            <a:r>
              <a:rPr kumimoji="1" lang="ja-JP" altLang="en-US"/>
              <a:t>第 </a:t>
            </a:r>
            <a:r>
              <a:rPr kumimoji="1" lang="en-US" altLang="ja-JP"/>
              <a:t>3 </a:t>
            </a:r>
            <a:r>
              <a:rPr kumimoji="1" lang="ja-JP" altLang="en-US"/>
              <a:t>レベル</a:t>
            </a:r>
          </a:p>
          <a:p>
            <a:pPr marL="342900" lvl="3" indent="-342900" defTabSz="457200">
              <a:lnSpc>
                <a:spcPct val="150000"/>
              </a:lnSpc>
              <a:buFont typeface="+mj-lt"/>
              <a:buAutoNum type="arabicPeriod"/>
            </a:pPr>
            <a:r>
              <a:rPr kumimoji="1" lang="ja-JP" altLang="en-US"/>
              <a:t>第 </a:t>
            </a:r>
            <a:r>
              <a:rPr kumimoji="1" lang="en-US" altLang="ja-JP"/>
              <a:t>4 </a:t>
            </a:r>
            <a:r>
              <a:rPr kumimoji="1" lang="ja-JP" altLang="en-US"/>
              <a:t>レベル</a:t>
            </a:r>
          </a:p>
          <a:p>
            <a:pPr marL="342900" lvl="4" indent="-342900" defTabSz="457200">
              <a:lnSpc>
                <a:spcPct val="150000"/>
              </a:lnSpc>
              <a:buFont typeface="+mj-lt"/>
              <a:buAutoNum type="arabicPeriod"/>
            </a:pPr>
            <a:r>
              <a:rPr kumimoji="1" lang="ja-JP" altLang="en-US"/>
              <a:t>第 </a:t>
            </a:r>
            <a:r>
              <a:rPr kumimoji="1" lang="en-US" altLang="ja-JP"/>
              <a:t>5 </a:t>
            </a:r>
            <a:r>
              <a:rPr kumimoji="1" lang="ja-JP" altLang="en-US"/>
              <a:t>レベル</a:t>
            </a:r>
          </a:p>
        </p:txBody>
      </p:sp>
      <p:grpSp>
        <p:nvGrpSpPr>
          <p:cNvPr id="153" name="グループ化 152"/>
          <p:cNvGrpSpPr/>
          <p:nvPr userDrawn="1"/>
        </p:nvGrpSpPr>
        <p:grpSpPr>
          <a:xfrm rot="16200000">
            <a:off x="-1117606" y="1574806"/>
            <a:ext cx="2819400" cy="126987"/>
            <a:chOff x="900632" y="1414463"/>
            <a:chExt cx="7938089" cy="357535"/>
          </a:xfrm>
          <a:solidFill>
            <a:schemeClr val="bg1">
              <a:alpha val="17000"/>
            </a:schemeClr>
          </a:solidFill>
        </p:grpSpPr>
        <p:sp>
          <p:nvSpPr>
            <p:cNvPr id="154" name="Freeform 5"/>
            <p:cNvSpPr>
              <a:spLocks/>
            </p:cNvSpPr>
            <p:nvPr userDrawn="1"/>
          </p:nvSpPr>
          <p:spPr bwMode="auto">
            <a:xfrm>
              <a:off x="900632" y="1414463"/>
              <a:ext cx="250067" cy="283134"/>
            </a:xfrm>
            <a:custGeom>
              <a:avLst/>
              <a:gdLst>
                <a:gd name="T0" fmla="*/ 0 w 140"/>
                <a:gd name="T1" fmla="*/ 3 h 158"/>
                <a:gd name="T2" fmla="*/ 2 w 140"/>
                <a:gd name="T3" fmla="*/ 0 h 158"/>
                <a:gd name="T4" fmla="*/ 23 w 140"/>
                <a:gd name="T5" fmla="*/ 0 h 158"/>
                <a:gd name="T6" fmla="*/ 27 w 140"/>
                <a:gd name="T7" fmla="*/ 3 h 158"/>
                <a:gd name="T8" fmla="*/ 70 w 140"/>
                <a:gd name="T9" fmla="*/ 100 h 158"/>
                <a:gd name="T10" fmla="*/ 71 w 140"/>
                <a:gd name="T11" fmla="*/ 100 h 158"/>
                <a:gd name="T12" fmla="*/ 113 w 140"/>
                <a:gd name="T13" fmla="*/ 3 h 158"/>
                <a:gd name="T14" fmla="*/ 117 w 140"/>
                <a:gd name="T15" fmla="*/ 0 h 158"/>
                <a:gd name="T16" fmla="*/ 138 w 140"/>
                <a:gd name="T17" fmla="*/ 0 h 158"/>
                <a:gd name="T18" fmla="*/ 140 w 140"/>
                <a:gd name="T19" fmla="*/ 3 h 158"/>
                <a:gd name="T20" fmla="*/ 140 w 140"/>
                <a:gd name="T21" fmla="*/ 156 h 158"/>
                <a:gd name="T22" fmla="*/ 138 w 140"/>
                <a:gd name="T23" fmla="*/ 158 h 158"/>
                <a:gd name="T24" fmla="*/ 118 w 140"/>
                <a:gd name="T25" fmla="*/ 158 h 158"/>
                <a:gd name="T26" fmla="*/ 115 w 140"/>
                <a:gd name="T27" fmla="*/ 156 h 158"/>
                <a:gd name="T28" fmla="*/ 115 w 140"/>
                <a:gd name="T29" fmla="*/ 59 h 158"/>
                <a:gd name="T30" fmla="*/ 114 w 140"/>
                <a:gd name="T31" fmla="*/ 59 h 158"/>
                <a:gd name="T32" fmla="*/ 81 w 140"/>
                <a:gd name="T33" fmla="*/ 133 h 158"/>
                <a:gd name="T34" fmla="*/ 77 w 140"/>
                <a:gd name="T35" fmla="*/ 136 h 158"/>
                <a:gd name="T36" fmla="*/ 63 w 140"/>
                <a:gd name="T37" fmla="*/ 136 h 158"/>
                <a:gd name="T38" fmla="*/ 59 w 140"/>
                <a:gd name="T39" fmla="*/ 133 h 158"/>
                <a:gd name="T40" fmla="*/ 25 w 140"/>
                <a:gd name="T41" fmla="*/ 59 h 158"/>
                <a:gd name="T42" fmla="*/ 25 w 140"/>
                <a:gd name="T43" fmla="*/ 59 h 158"/>
                <a:gd name="T44" fmla="*/ 25 w 140"/>
                <a:gd name="T45" fmla="*/ 156 h 158"/>
                <a:gd name="T46" fmla="*/ 22 w 140"/>
                <a:gd name="T47" fmla="*/ 158 h 158"/>
                <a:gd name="T48" fmla="*/ 2 w 140"/>
                <a:gd name="T49" fmla="*/ 158 h 158"/>
                <a:gd name="T50" fmla="*/ 0 w 140"/>
                <a:gd name="T51" fmla="*/ 156 h 158"/>
                <a:gd name="T52" fmla="*/ 0 w 140"/>
                <a:gd name="T53"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158">
                  <a:moveTo>
                    <a:pt x="0" y="3"/>
                  </a:moveTo>
                  <a:cubicBezTo>
                    <a:pt x="0" y="1"/>
                    <a:pt x="1" y="0"/>
                    <a:pt x="2" y="0"/>
                  </a:cubicBezTo>
                  <a:cubicBezTo>
                    <a:pt x="23" y="0"/>
                    <a:pt x="23" y="0"/>
                    <a:pt x="23" y="0"/>
                  </a:cubicBezTo>
                  <a:cubicBezTo>
                    <a:pt x="25" y="0"/>
                    <a:pt x="26" y="1"/>
                    <a:pt x="27" y="3"/>
                  </a:cubicBezTo>
                  <a:cubicBezTo>
                    <a:pt x="70" y="100"/>
                    <a:pt x="70" y="100"/>
                    <a:pt x="70" y="100"/>
                  </a:cubicBezTo>
                  <a:cubicBezTo>
                    <a:pt x="71" y="100"/>
                    <a:pt x="71" y="100"/>
                    <a:pt x="71" y="100"/>
                  </a:cubicBezTo>
                  <a:cubicBezTo>
                    <a:pt x="113" y="3"/>
                    <a:pt x="113" y="3"/>
                    <a:pt x="113" y="3"/>
                  </a:cubicBezTo>
                  <a:cubicBezTo>
                    <a:pt x="114" y="1"/>
                    <a:pt x="115" y="0"/>
                    <a:pt x="117" y="0"/>
                  </a:cubicBezTo>
                  <a:cubicBezTo>
                    <a:pt x="138" y="0"/>
                    <a:pt x="138" y="0"/>
                    <a:pt x="138" y="0"/>
                  </a:cubicBezTo>
                  <a:cubicBezTo>
                    <a:pt x="139" y="0"/>
                    <a:pt x="140" y="1"/>
                    <a:pt x="140" y="3"/>
                  </a:cubicBezTo>
                  <a:cubicBezTo>
                    <a:pt x="140" y="156"/>
                    <a:pt x="140" y="156"/>
                    <a:pt x="140" y="156"/>
                  </a:cubicBezTo>
                  <a:cubicBezTo>
                    <a:pt x="140" y="157"/>
                    <a:pt x="139" y="158"/>
                    <a:pt x="138" y="158"/>
                  </a:cubicBezTo>
                  <a:cubicBezTo>
                    <a:pt x="118" y="158"/>
                    <a:pt x="118" y="158"/>
                    <a:pt x="118" y="158"/>
                  </a:cubicBezTo>
                  <a:cubicBezTo>
                    <a:pt x="116" y="158"/>
                    <a:pt x="115" y="157"/>
                    <a:pt x="115" y="156"/>
                  </a:cubicBezTo>
                  <a:cubicBezTo>
                    <a:pt x="115" y="59"/>
                    <a:pt x="115" y="59"/>
                    <a:pt x="115" y="59"/>
                  </a:cubicBezTo>
                  <a:cubicBezTo>
                    <a:pt x="114" y="59"/>
                    <a:pt x="114" y="59"/>
                    <a:pt x="114" y="59"/>
                  </a:cubicBezTo>
                  <a:cubicBezTo>
                    <a:pt x="81" y="133"/>
                    <a:pt x="81" y="133"/>
                    <a:pt x="81" y="133"/>
                  </a:cubicBezTo>
                  <a:cubicBezTo>
                    <a:pt x="80" y="136"/>
                    <a:pt x="79" y="136"/>
                    <a:pt x="77" y="136"/>
                  </a:cubicBezTo>
                  <a:cubicBezTo>
                    <a:pt x="63" y="136"/>
                    <a:pt x="63" y="136"/>
                    <a:pt x="63" y="136"/>
                  </a:cubicBezTo>
                  <a:cubicBezTo>
                    <a:pt x="61" y="136"/>
                    <a:pt x="60" y="136"/>
                    <a:pt x="59" y="133"/>
                  </a:cubicBezTo>
                  <a:cubicBezTo>
                    <a:pt x="25" y="59"/>
                    <a:pt x="25" y="59"/>
                    <a:pt x="25" y="59"/>
                  </a:cubicBezTo>
                  <a:cubicBezTo>
                    <a:pt x="25" y="59"/>
                    <a:pt x="25" y="59"/>
                    <a:pt x="25" y="59"/>
                  </a:cubicBezTo>
                  <a:cubicBezTo>
                    <a:pt x="25" y="156"/>
                    <a:pt x="25" y="156"/>
                    <a:pt x="25" y="156"/>
                  </a:cubicBezTo>
                  <a:cubicBezTo>
                    <a:pt x="25" y="157"/>
                    <a:pt x="24" y="158"/>
                    <a:pt x="22"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5" name="Freeform 6"/>
            <p:cNvSpPr>
              <a:spLocks noEditPoints="1"/>
            </p:cNvSpPr>
            <p:nvPr userDrawn="1"/>
          </p:nvSpPr>
          <p:spPr bwMode="auto">
            <a:xfrm>
              <a:off x="1202367" y="1414463"/>
              <a:ext cx="45467" cy="283134"/>
            </a:xfrm>
            <a:custGeom>
              <a:avLst/>
              <a:gdLst>
                <a:gd name="T0" fmla="*/ 2 w 26"/>
                <a:gd name="T1" fmla="*/ 25 h 158"/>
                <a:gd name="T2" fmla="*/ 0 w 26"/>
                <a:gd name="T3" fmla="*/ 23 h 158"/>
                <a:gd name="T4" fmla="*/ 0 w 26"/>
                <a:gd name="T5" fmla="*/ 3 h 158"/>
                <a:gd name="T6" fmla="*/ 2 w 26"/>
                <a:gd name="T7" fmla="*/ 0 h 158"/>
                <a:gd name="T8" fmla="*/ 24 w 26"/>
                <a:gd name="T9" fmla="*/ 0 h 158"/>
                <a:gd name="T10" fmla="*/ 26 w 26"/>
                <a:gd name="T11" fmla="*/ 3 h 158"/>
                <a:gd name="T12" fmla="*/ 26 w 26"/>
                <a:gd name="T13" fmla="*/ 23 h 158"/>
                <a:gd name="T14" fmla="*/ 24 w 26"/>
                <a:gd name="T15" fmla="*/ 25 h 158"/>
                <a:gd name="T16" fmla="*/ 2 w 26"/>
                <a:gd name="T17" fmla="*/ 25 h 158"/>
                <a:gd name="T18" fmla="*/ 2 w 26"/>
                <a:gd name="T19" fmla="*/ 158 h 158"/>
                <a:gd name="T20" fmla="*/ 0 w 26"/>
                <a:gd name="T21" fmla="*/ 156 h 158"/>
                <a:gd name="T22" fmla="*/ 0 w 26"/>
                <a:gd name="T23" fmla="*/ 49 h 158"/>
                <a:gd name="T24" fmla="*/ 2 w 26"/>
                <a:gd name="T25" fmla="*/ 46 h 158"/>
                <a:gd name="T26" fmla="*/ 24 w 26"/>
                <a:gd name="T27" fmla="*/ 46 h 158"/>
                <a:gd name="T28" fmla="*/ 26 w 26"/>
                <a:gd name="T29" fmla="*/ 49 h 158"/>
                <a:gd name="T30" fmla="*/ 26 w 26"/>
                <a:gd name="T31" fmla="*/ 156 h 158"/>
                <a:gd name="T32" fmla="*/ 24 w 26"/>
                <a:gd name="T33" fmla="*/ 158 h 158"/>
                <a:gd name="T34" fmla="*/ 2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2" y="25"/>
                  </a:moveTo>
                  <a:cubicBezTo>
                    <a:pt x="1" y="25"/>
                    <a:pt x="0" y="24"/>
                    <a:pt x="0" y="23"/>
                  </a:cubicBezTo>
                  <a:cubicBezTo>
                    <a:pt x="0" y="3"/>
                    <a:pt x="0" y="3"/>
                    <a:pt x="0" y="3"/>
                  </a:cubicBezTo>
                  <a:cubicBezTo>
                    <a:pt x="0" y="1"/>
                    <a:pt x="1" y="0"/>
                    <a:pt x="2" y="0"/>
                  </a:cubicBezTo>
                  <a:cubicBezTo>
                    <a:pt x="24" y="0"/>
                    <a:pt x="24" y="0"/>
                    <a:pt x="24" y="0"/>
                  </a:cubicBezTo>
                  <a:cubicBezTo>
                    <a:pt x="25" y="0"/>
                    <a:pt x="26" y="1"/>
                    <a:pt x="26" y="3"/>
                  </a:cubicBezTo>
                  <a:cubicBezTo>
                    <a:pt x="26" y="23"/>
                    <a:pt x="26" y="23"/>
                    <a:pt x="26" y="23"/>
                  </a:cubicBezTo>
                  <a:cubicBezTo>
                    <a:pt x="26" y="24"/>
                    <a:pt x="25" y="25"/>
                    <a:pt x="24" y="25"/>
                  </a:cubicBezTo>
                  <a:lnTo>
                    <a:pt x="2" y="25"/>
                  </a:lnTo>
                  <a:close/>
                  <a:moveTo>
                    <a:pt x="2" y="158"/>
                  </a:moveTo>
                  <a:cubicBezTo>
                    <a:pt x="1" y="158"/>
                    <a:pt x="0" y="157"/>
                    <a:pt x="0" y="156"/>
                  </a:cubicBezTo>
                  <a:cubicBezTo>
                    <a:pt x="0" y="49"/>
                    <a:pt x="0" y="49"/>
                    <a:pt x="0" y="49"/>
                  </a:cubicBezTo>
                  <a:cubicBezTo>
                    <a:pt x="0" y="47"/>
                    <a:pt x="1" y="46"/>
                    <a:pt x="2" y="46"/>
                  </a:cubicBezTo>
                  <a:cubicBezTo>
                    <a:pt x="24" y="46"/>
                    <a:pt x="24" y="46"/>
                    <a:pt x="24" y="46"/>
                  </a:cubicBezTo>
                  <a:cubicBezTo>
                    <a:pt x="25" y="46"/>
                    <a:pt x="26" y="47"/>
                    <a:pt x="26" y="49"/>
                  </a:cubicBezTo>
                  <a:cubicBezTo>
                    <a:pt x="26" y="156"/>
                    <a:pt x="26" y="156"/>
                    <a:pt x="26" y="156"/>
                  </a:cubicBezTo>
                  <a:cubicBezTo>
                    <a:pt x="26" y="157"/>
                    <a:pt x="25" y="158"/>
                    <a:pt x="24" y="158"/>
                  </a:cubicBezTo>
                  <a:lnTo>
                    <a:pt x="2"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6" name="Freeform 7"/>
            <p:cNvSpPr>
              <a:spLocks/>
            </p:cNvSpPr>
            <p:nvPr userDrawn="1"/>
          </p:nvSpPr>
          <p:spPr bwMode="auto">
            <a:xfrm>
              <a:off x="1297433" y="1492997"/>
              <a:ext cx="167400"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6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1"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7" name="Freeform 8"/>
            <p:cNvSpPr>
              <a:spLocks noEditPoints="1"/>
            </p:cNvSpPr>
            <p:nvPr userDrawn="1"/>
          </p:nvSpPr>
          <p:spPr bwMode="auto">
            <a:xfrm>
              <a:off x="1512367" y="1414463"/>
              <a:ext cx="45467" cy="283134"/>
            </a:xfrm>
            <a:custGeom>
              <a:avLst/>
              <a:gdLst>
                <a:gd name="T0" fmla="*/ 3 w 26"/>
                <a:gd name="T1" fmla="*/ 25 h 158"/>
                <a:gd name="T2" fmla="*/ 0 w 26"/>
                <a:gd name="T3" fmla="*/ 23 h 158"/>
                <a:gd name="T4" fmla="*/ 0 w 26"/>
                <a:gd name="T5" fmla="*/ 3 h 158"/>
                <a:gd name="T6" fmla="*/ 3 w 26"/>
                <a:gd name="T7" fmla="*/ 0 h 158"/>
                <a:gd name="T8" fmla="*/ 24 w 26"/>
                <a:gd name="T9" fmla="*/ 0 h 158"/>
                <a:gd name="T10" fmla="*/ 26 w 26"/>
                <a:gd name="T11" fmla="*/ 3 h 158"/>
                <a:gd name="T12" fmla="*/ 26 w 26"/>
                <a:gd name="T13" fmla="*/ 23 h 158"/>
                <a:gd name="T14" fmla="*/ 24 w 26"/>
                <a:gd name="T15" fmla="*/ 25 h 158"/>
                <a:gd name="T16" fmla="*/ 3 w 26"/>
                <a:gd name="T17" fmla="*/ 25 h 158"/>
                <a:gd name="T18" fmla="*/ 3 w 26"/>
                <a:gd name="T19" fmla="*/ 158 h 158"/>
                <a:gd name="T20" fmla="*/ 0 w 26"/>
                <a:gd name="T21" fmla="*/ 156 h 158"/>
                <a:gd name="T22" fmla="*/ 0 w 26"/>
                <a:gd name="T23" fmla="*/ 49 h 158"/>
                <a:gd name="T24" fmla="*/ 3 w 26"/>
                <a:gd name="T25" fmla="*/ 46 h 158"/>
                <a:gd name="T26" fmla="*/ 24 w 26"/>
                <a:gd name="T27" fmla="*/ 46 h 158"/>
                <a:gd name="T28" fmla="*/ 26 w 26"/>
                <a:gd name="T29" fmla="*/ 49 h 158"/>
                <a:gd name="T30" fmla="*/ 26 w 26"/>
                <a:gd name="T31" fmla="*/ 156 h 158"/>
                <a:gd name="T32" fmla="*/ 24 w 26"/>
                <a:gd name="T33" fmla="*/ 158 h 158"/>
                <a:gd name="T34" fmla="*/ 3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3" y="25"/>
                  </a:moveTo>
                  <a:cubicBezTo>
                    <a:pt x="1" y="25"/>
                    <a:pt x="0" y="24"/>
                    <a:pt x="0" y="23"/>
                  </a:cubicBezTo>
                  <a:cubicBezTo>
                    <a:pt x="0" y="3"/>
                    <a:pt x="0" y="3"/>
                    <a:pt x="0" y="3"/>
                  </a:cubicBezTo>
                  <a:cubicBezTo>
                    <a:pt x="0" y="1"/>
                    <a:pt x="1" y="0"/>
                    <a:pt x="3" y="0"/>
                  </a:cubicBezTo>
                  <a:cubicBezTo>
                    <a:pt x="24" y="0"/>
                    <a:pt x="24" y="0"/>
                    <a:pt x="24" y="0"/>
                  </a:cubicBezTo>
                  <a:cubicBezTo>
                    <a:pt x="25" y="0"/>
                    <a:pt x="26" y="1"/>
                    <a:pt x="26" y="3"/>
                  </a:cubicBezTo>
                  <a:cubicBezTo>
                    <a:pt x="26" y="23"/>
                    <a:pt x="26" y="23"/>
                    <a:pt x="26" y="23"/>
                  </a:cubicBezTo>
                  <a:cubicBezTo>
                    <a:pt x="26" y="24"/>
                    <a:pt x="25" y="25"/>
                    <a:pt x="24" y="25"/>
                  </a:cubicBezTo>
                  <a:lnTo>
                    <a:pt x="3" y="25"/>
                  </a:lnTo>
                  <a:close/>
                  <a:moveTo>
                    <a:pt x="3" y="158"/>
                  </a:moveTo>
                  <a:cubicBezTo>
                    <a:pt x="1" y="158"/>
                    <a:pt x="0" y="157"/>
                    <a:pt x="0" y="156"/>
                  </a:cubicBezTo>
                  <a:cubicBezTo>
                    <a:pt x="0" y="49"/>
                    <a:pt x="0" y="49"/>
                    <a:pt x="0" y="49"/>
                  </a:cubicBezTo>
                  <a:cubicBezTo>
                    <a:pt x="0" y="47"/>
                    <a:pt x="1" y="46"/>
                    <a:pt x="3" y="46"/>
                  </a:cubicBezTo>
                  <a:cubicBezTo>
                    <a:pt x="24" y="46"/>
                    <a:pt x="24" y="46"/>
                    <a:pt x="24" y="46"/>
                  </a:cubicBezTo>
                  <a:cubicBezTo>
                    <a:pt x="25" y="46"/>
                    <a:pt x="26" y="47"/>
                    <a:pt x="26" y="49"/>
                  </a:cubicBezTo>
                  <a:cubicBezTo>
                    <a:pt x="26" y="156"/>
                    <a:pt x="26" y="156"/>
                    <a:pt x="26" y="156"/>
                  </a:cubicBezTo>
                  <a:cubicBezTo>
                    <a:pt x="26" y="157"/>
                    <a:pt x="25" y="158"/>
                    <a:pt x="24" y="158"/>
                  </a:cubicBezTo>
                  <a:lnTo>
                    <a:pt x="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8" name="Freeform 9"/>
            <p:cNvSpPr>
              <a:spLocks/>
            </p:cNvSpPr>
            <p:nvPr userDrawn="1"/>
          </p:nvSpPr>
          <p:spPr bwMode="auto">
            <a:xfrm>
              <a:off x="1595034" y="1492997"/>
              <a:ext cx="167400" cy="208734"/>
            </a:xfrm>
            <a:custGeom>
              <a:avLst/>
              <a:gdLst>
                <a:gd name="T0" fmla="*/ 1 w 95"/>
                <a:gd name="T1" fmla="*/ 99 h 117"/>
                <a:gd name="T2" fmla="*/ 1 w 95"/>
                <a:gd name="T3" fmla="*/ 96 h 117"/>
                <a:gd name="T4" fmla="*/ 14 w 95"/>
                <a:gd name="T5" fmla="*/ 82 h 117"/>
                <a:gd name="T6" fmla="*/ 17 w 95"/>
                <a:gd name="T7" fmla="*/ 82 h 117"/>
                <a:gd name="T8" fmla="*/ 50 w 95"/>
                <a:gd name="T9" fmla="*/ 95 h 117"/>
                <a:gd name="T10" fmla="*/ 70 w 95"/>
                <a:gd name="T11" fmla="*/ 81 h 117"/>
                <a:gd name="T12" fmla="*/ 52 w 95"/>
                <a:gd name="T13" fmla="*/ 69 h 117"/>
                <a:gd name="T14" fmla="*/ 40 w 95"/>
                <a:gd name="T15" fmla="*/ 68 h 117"/>
                <a:gd name="T16" fmla="*/ 5 w 95"/>
                <a:gd name="T17" fmla="*/ 35 h 117"/>
                <a:gd name="T18" fmla="*/ 49 w 95"/>
                <a:gd name="T19" fmla="*/ 0 h 117"/>
                <a:gd name="T20" fmla="*/ 91 w 95"/>
                <a:gd name="T21" fmla="*/ 13 h 117"/>
                <a:gd name="T22" fmla="*/ 91 w 95"/>
                <a:gd name="T23" fmla="*/ 17 h 117"/>
                <a:gd name="T24" fmla="*/ 80 w 95"/>
                <a:gd name="T25" fmla="*/ 30 h 117"/>
                <a:gd name="T26" fmla="*/ 77 w 95"/>
                <a:gd name="T27" fmla="*/ 31 h 117"/>
                <a:gd name="T28" fmla="*/ 47 w 95"/>
                <a:gd name="T29" fmla="*/ 22 h 117"/>
                <a:gd name="T30" fmla="*/ 30 w 95"/>
                <a:gd name="T31" fmla="*/ 33 h 117"/>
                <a:gd name="T32" fmla="*/ 49 w 95"/>
                <a:gd name="T33" fmla="*/ 45 h 117"/>
                <a:gd name="T34" fmla="*/ 61 w 95"/>
                <a:gd name="T35" fmla="*/ 46 h 117"/>
                <a:gd name="T36" fmla="*/ 95 w 95"/>
                <a:gd name="T37" fmla="*/ 79 h 117"/>
                <a:gd name="T38" fmla="*/ 49 w 95"/>
                <a:gd name="T39" fmla="*/ 117 h 117"/>
                <a:gd name="T40" fmla="*/ 1 w 95"/>
                <a:gd name="T41" fmla="*/ 9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17">
                  <a:moveTo>
                    <a:pt x="1" y="99"/>
                  </a:moveTo>
                  <a:cubicBezTo>
                    <a:pt x="0" y="98"/>
                    <a:pt x="0" y="97"/>
                    <a:pt x="1" y="96"/>
                  </a:cubicBezTo>
                  <a:cubicBezTo>
                    <a:pt x="14" y="82"/>
                    <a:pt x="14" y="82"/>
                    <a:pt x="14" y="82"/>
                  </a:cubicBezTo>
                  <a:cubicBezTo>
                    <a:pt x="15" y="81"/>
                    <a:pt x="16" y="81"/>
                    <a:pt x="17" y="82"/>
                  </a:cubicBezTo>
                  <a:cubicBezTo>
                    <a:pt x="25" y="89"/>
                    <a:pt x="38" y="95"/>
                    <a:pt x="50" y="95"/>
                  </a:cubicBezTo>
                  <a:cubicBezTo>
                    <a:pt x="63" y="95"/>
                    <a:pt x="70" y="89"/>
                    <a:pt x="70" y="81"/>
                  </a:cubicBezTo>
                  <a:cubicBezTo>
                    <a:pt x="70" y="75"/>
                    <a:pt x="66" y="70"/>
                    <a:pt x="52" y="69"/>
                  </a:cubicBezTo>
                  <a:cubicBezTo>
                    <a:pt x="40" y="68"/>
                    <a:pt x="40" y="68"/>
                    <a:pt x="40" y="68"/>
                  </a:cubicBezTo>
                  <a:cubicBezTo>
                    <a:pt x="17" y="66"/>
                    <a:pt x="5" y="54"/>
                    <a:pt x="5" y="35"/>
                  </a:cubicBezTo>
                  <a:cubicBezTo>
                    <a:pt x="5" y="13"/>
                    <a:pt x="21" y="0"/>
                    <a:pt x="49" y="0"/>
                  </a:cubicBezTo>
                  <a:cubicBezTo>
                    <a:pt x="66" y="0"/>
                    <a:pt x="81" y="6"/>
                    <a:pt x="91" y="13"/>
                  </a:cubicBezTo>
                  <a:cubicBezTo>
                    <a:pt x="92" y="14"/>
                    <a:pt x="92" y="16"/>
                    <a:pt x="91" y="17"/>
                  </a:cubicBezTo>
                  <a:cubicBezTo>
                    <a:pt x="80" y="30"/>
                    <a:pt x="80" y="30"/>
                    <a:pt x="80" y="30"/>
                  </a:cubicBezTo>
                  <a:cubicBezTo>
                    <a:pt x="79" y="32"/>
                    <a:pt x="78" y="32"/>
                    <a:pt x="77" y="31"/>
                  </a:cubicBezTo>
                  <a:cubicBezTo>
                    <a:pt x="70" y="26"/>
                    <a:pt x="58" y="22"/>
                    <a:pt x="47" y="22"/>
                  </a:cubicBezTo>
                  <a:cubicBezTo>
                    <a:pt x="36" y="22"/>
                    <a:pt x="30" y="26"/>
                    <a:pt x="30" y="33"/>
                  </a:cubicBezTo>
                  <a:cubicBezTo>
                    <a:pt x="30" y="40"/>
                    <a:pt x="34" y="44"/>
                    <a:pt x="49" y="45"/>
                  </a:cubicBezTo>
                  <a:cubicBezTo>
                    <a:pt x="61" y="46"/>
                    <a:pt x="61" y="46"/>
                    <a:pt x="61" y="46"/>
                  </a:cubicBezTo>
                  <a:cubicBezTo>
                    <a:pt x="84" y="48"/>
                    <a:pt x="95" y="60"/>
                    <a:pt x="95" y="79"/>
                  </a:cubicBezTo>
                  <a:cubicBezTo>
                    <a:pt x="95" y="101"/>
                    <a:pt x="79" y="117"/>
                    <a:pt x="49" y="117"/>
                  </a:cubicBezTo>
                  <a:cubicBezTo>
                    <a:pt x="26" y="117"/>
                    <a:pt x="10" y="107"/>
                    <a:pt x="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9" name="Freeform 10"/>
            <p:cNvSpPr>
              <a:spLocks/>
            </p:cNvSpPr>
            <p:nvPr userDrawn="1"/>
          </p:nvSpPr>
          <p:spPr bwMode="auto">
            <a:xfrm>
              <a:off x="1789301"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0" name="Freeform 11"/>
            <p:cNvSpPr>
              <a:spLocks/>
            </p:cNvSpPr>
            <p:nvPr userDrawn="1"/>
          </p:nvSpPr>
          <p:spPr bwMode="auto">
            <a:xfrm>
              <a:off x="1925702"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1" name="Freeform 12"/>
            <p:cNvSpPr>
              <a:spLocks/>
            </p:cNvSpPr>
            <p:nvPr userDrawn="1"/>
          </p:nvSpPr>
          <p:spPr bwMode="auto">
            <a:xfrm>
              <a:off x="2084836" y="1497130"/>
              <a:ext cx="183934" cy="274867"/>
            </a:xfrm>
            <a:custGeom>
              <a:avLst/>
              <a:gdLst>
                <a:gd name="T0" fmla="*/ 17 w 104"/>
                <a:gd name="T1" fmla="*/ 154 h 154"/>
                <a:gd name="T2" fmla="*/ 14 w 104"/>
                <a:gd name="T3" fmla="*/ 151 h 154"/>
                <a:gd name="T4" fmla="*/ 14 w 104"/>
                <a:gd name="T5" fmla="*/ 133 h 154"/>
                <a:gd name="T6" fmla="*/ 17 w 104"/>
                <a:gd name="T7" fmla="*/ 131 h 154"/>
                <a:gd name="T8" fmla="*/ 21 w 104"/>
                <a:gd name="T9" fmla="*/ 131 h 154"/>
                <a:gd name="T10" fmla="*/ 38 w 104"/>
                <a:gd name="T11" fmla="*/ 117 h 154"/>
                <a:gd name="T12" fmla="*/ 41 w 104"/>
                <a:gd name="T13" fmla="*/ 108 h 154"/>
                <a:gd name="T14" fmla="*/ 0 w 104"/>
                <a:gd name="T15" fmla="*/ 3 h 154"/>
                <a:gd name="T16" fmla="*/ 2 w 104"/>
                <a:gd name="T17" fmla="*/ 0 h 154"/>
                <a:gd name="T18" fmla="*/ 25 w 104"/>
                <a:gd name="T19" fmla="*/ 0 h 154"/>
                <a:gd name="T20" fmla="*/ 28 w 104"/>
                <a:gd name="T21" fmla="*/ 3 h 154"/>
                <a:gd name="T22" fmla="*/ 53 w 104"/>
                <a:gd name="T23" fmla="*/ 76 h 154"/>
                <a:gd name="T24" fmla="*/ 53 w 104"/>
                <a:gd name="T25" fmla="*/ 76 h 154"/>
                <a:gd name="T26" fmla="*/ 77 w 104"/>
                <a:gd name="T27" fmla="*/ 3 h 154"/>
                <a:gd name="T28" fmla="*/ 80 w 104"/>
                <a:gd name="T29" fmla="*/ 0 h 154"/>
                <a:gd name="T30" fmla="*/ 102 w 104"/>
                <a:gd name="T31" fmla="*/ 0 h 154"/>
                <a:gd name="T32" fmla="*/ 104 w 104"/>
                <a:gd name="T33" fmla="*/ 3 h 154"/>
                <a:gd name="T34" fmla="*/ 61 w 104"/>
                <a:gd name="T35" fmla="*/ 119 h 154"/>
                <a:gd name="T36" fmla="*/ 24 w 104"/>
                <a:gd name="T37" fmla="*/ 154 h 154"/>
                <a:gd name="T38" fmla="*/ 17 w 104"/>
                <a:gd name="T3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154">
                  <a:moveTo>
                    <a:pt x="17" y="154"/>
                  </a:moveTo>
                  <a:cubicBezTo>
                    <a:pt x="15" y="154"/>
                    <a:pt x="14" y="153"/>
                    <a:pt x="14" y="151"/>
                  </a:cubicBezTo>
                  <a:cubicBezTo>
                    <a:pt x="14" y="133"/>
                    <a:pt x="14" y="133"/>
                    <a:pt x="14" y="133"/>
                  </a:cubicBezTo>
                  <a:cubicBezTo>
                    <a:pt x="14" y="131"/>
                    <a:pt x="15" y="131"/>
                    <a:pt x="17" y="131"/>
                  </a:cubicBezTo>
                  <a:cubicBezTo>
                    <a:pt x="21" y="131"/>
                    <a:pt x="21" y="131"/>
                    <a:pt x="21" y="131"/>
                  </a:cubicBezTo>
                  <a:cubicBezTo>
                    <a:pt x="30" y="131"/>
                    <a:pt x="34" y="127"/>
                    <a:pt x="38" y="117"/>
                  </a:cubicBezTo>
                  <a:cubicBezTo>
                    <a:pt x="41" y="108"/>
                    <a:pt x="41" y="108"/>
                    <a:pt x="41" y="108"/>
                  </a:cubicBezTo>
                  <a:cubicBezTo>
                    <a:pt x="0" y="3"/>
                    <a:pt x="0" y="3"/>
                    <a:pt x="0" y="3"/>
                  </a:cubicBezTo>
                  <a:cubicBezTo>
                    <a:pt x="0" y="1"/>
                    <a:pt x="0" y="0"/>
                    <a:pt x="2" y="0"/>
                  </a:cubicBezTo>
                  <a:cubicBezTo>
                    <a:pt x="25" y="0"/>
                    <a:pt x="25" y="0"/>
                    <a:pt x="25" y="0"/>
                  </a:cubicBezTo>
                  <a:cubicBezTo>
                    <a:pt x="26" y="0"/>
                    <a:pt x="27" y="1"/>
                    <a:pt x="28" y="3"/>
                  </a:cubicBezTo>
                  <a:cubicBezTo>
                    <a:pt x="53" y="76"/>
                    <a:pt x="53" y="76"/>
                    <a:pt x="53" y="76"/>
                  </a:cubicBezTo>
                  <a:cubicBezTo>
                    <a:pt x="53" y="76"/>
                    <a:pt x="53" y="76"/>
                    <a:pt x="53" y="76"/>
                  </a:cubicBezTo>
                  <a:cubicBezTo>
                    <a:pt x="77" y="3"/>
                    <a:pt x="77" y="3"/>
                    <a:pt x="77" y="3"/>
                  </a:cubicBezTo>
                  <a:cubicBezTo>
                    <a:pt x="78" y="1"/>
                    <a:pt x="79" y="0"/>
                    <a:pt x="80" y="0"/>
                  </a:cubicBezTo>
                  <a:cubicBezTo>
                    <a:pt x="102" y="0"/>
                    <a:pt x="102" y="0"/>
                    <a:pt x="102" y="0"/>
                  </a:cubicBezTo>
                  <a:cubicBezTo>
                    <a:pt x="104" y="0"/>
                    <a:pt x="104" y="1"/>
                    <a:pt x="104" y="3"/>
                  </a:cubicBezTo>
                  <a:cubicBezTo>
                    <a:pt x="61" y="119"/>
                    <a:pt x="61" y="119"/>
                    <a:pt x="61" y="119"/>
                  </a:cubicBezTo>
                  <a:cubicBezTo>
                    <a:pt x="52" y="145"/>
                    <a:pt x="42" y="154"/>
                    <a:pt x="24" y="154"/>
                  </a:cubicBezTo>
                  <a:lnTo>
                    <a:pt x="17"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2" name="Freeform 13"/>
            <p:cNvSpPr>
              <a:spLocks noEditPoints="1"/>
            </p:cNvSpPr>
            <p:nvPr userDrawn="1"/>
          </p:nvSpPr>
          <p:spPr bwMode="auto">
            <a:xfrm>
              <a:off x="235350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3" name="Freeform 14"/>
            <p:cNvSpPr>
              <a:spLocks/>
            </p:cNvSpPr>
            <p:nvPr userDrawn="1"/>
          </p:nvSpPr>
          <p:spPr bwMode="auto">
            <a:xfrm>
              <a:off x="2553970" y="1414463"/>
              <a:ext cx="109534" cy="283134"/>
            </a:xfrm>
            <a:custGeom>
              <a:avLst/>
              <a:gdLst>
                <a:gd name="T0" fmla="*/ 14 w 61"/>
                <a:gd name="T1" fmla="*/ 158 h 158"/>
                <a:gd name="T2" fmla="*/ 12 w 61"/>
                <a:gd name="T3" fmla="*/ 156 h 158"/>
                <a:gd name="T4" fmla="*/ 12 w 61"/>
                <a:gd name="T5" fmla="*/ 68 h 158"/>
                <a:gd name="T6" fmla="*/ 10 w 61"/>
                <a:gd name="T7" fmla="*/ 66 h 158"/>
                <a:gd name="T8" fmla="*/ 3 w 61"/>
                <a:gd name="T9" fmla="*/ 66 h 158"/>
                <a:gd name="T10" fmla="*/ 0 w 61"/>
                <a:gd name="T11" fmla="*/ 64 h 158"/>
                <a:gd name="T12" fmla="*/ 0 w 61"/>
                <a:gd name="T13" fmla="*/ 49 h 158"/>
                <a:gd name="T14" fmla="*/ 3 w 61"/>
                <a:gd name="T15" fmla="*/ 46 h 158"/>
                <a:gd name="T16" fmla="*/ 10 w 61"/>
                <a:gd name="T17" fmla="*/ 46 h 158"/>
                <a:gd name="T18" fmla="*/ 12 w 61"/>
                <a:gd name="T19" fmla="*/ 45 h 158"/>
                <a:gd name="T20" fmla="*/ 12 w 61"/>
                <a:gd name="T21" fmla="*/ 38 h 158"/>
                <a:gd name="T22" fmla="*/ 49 w 61"/>
                <a:gd name="T23" fmla="*/ 0 h 158"/>
                <a:gd name="T24" fmla="*/ 59 w 61"/>
                <a:gd name="T25" fmla="*/ 0 h 158"/>
                <a:gd name="T26" fmla="*/ 61 w 61"/>
                <a:gd name="T27" fmla="*/ 3 h 158"/>
                <a:gd name="T28" fmla="*/ 61 w 61"/>
                <a:gd name="T29" fmla="*/ 21 h 158"/>
                <a:gd name="T30" fmla="*/ 59 w 61"/>
                <a:gd name="T31" fmla="*/ 24 h 158"/>
                <a:gd name="T32" fmla="*/ 52 w 61"/>
                <a:gd name="T33" fmla="*/ 24 h 158"/>
                <a:gd name="T34" fmla="*/ 37 w 61"/>
                <a:gd name="T35" fmla="*/ 37 h 158"/>
                <a:gd name="T36" fmla="*/ 37 w 61"/>
                <a:gd name="T37" fmla="*/ 45 h 158"/>
                <a:gd name="T38" fmla="*/ 39 w 61"/>
                <a:gd name="T39" fmla="*/ 46 h 158"/>
                <a:gd name="T40" fmla="*/ 59 w 61"/>
                <a:gd name="T41" fmla="*/ 46 h 158"/>
                <a:gd name="T42" fmla="*/ 61 w 61"/>
                <a:gd name="T43" fmla="*/ 49 h 158"/>
                <a:gd name="T44" fmla="*/ 61 w 61"/>
                <a:gd name="T45" fmla="*/ 64 h 158"/>
                <a:gd name="T46" fmla="*/ 59 w 61"/>
                <a:gd name="T47" fmla="*/ 66 h 158"/>
                <a:gd name="T48" fmla="*/ 39 w 61"/>
                <a:gd name="T49" fmla="*/ 66 h 158"/>
                <a:gd name="T50" fmla="*/ 37 w 61"/>
                <a:gd name="T51" fmla="*/ 68 h 158"/>
                <a:gd name="T52" fmla="*/ 37 w 61"/>
                <a:gd name="T53" fmla="*/ 156 h 158"/>
                <a:gd name="T54" fmla="*/ 35 w 61"/>
                <a:gd name="T55" fmla="*/ 158 h 158"/>
                <a:gd name="T56" fmla="*/ 14 w 61"/>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158">
                  <a:moveTo>
                    <a:pt x="14" y="158"/>
                  </a:moveTo>
                  <a:cubicBezTo>
                    <a:pt x="12" y="158"/>
                    <a:pt x="12" y="157"/>
                    <a:pt x="12" y="156"/>
                  </a:cubicBezTo>
                  <a:cubicBezTo>
                    <a:pt x="12" y="68"/>
                    <a:pt x="12" y="68"/>
                    <a:pt x="12" y="68"/>
                  </a:cubicBezTo>
                  <a:cubicBezTo>
                    <a:pt x="12" y="67"/>
                    <a:pt x="11" y="66"/>
                    <a:pt x="10" y="66"/>
                  </a:cubicBezTo>
                  <a:cubicBezTo>
                    <a:pt x="3" y="66"/>
                    <a:pt x="3" y="66"/>
                    <a:pt x="3" y="66"/>
                  </a:cubicBezTo>
                  <a:cubicBezTo>
                    <a:pt x="1" y="66"/>
                    <a:pt x="0" y="66"/>
                    <a:pt x="0" y="64"/>
                  </a:cubicBezTo>
                  <a:cubicBezTo>
                    <a:pt x="0" y="49"/>
                    <a:pt x="0" y="49"/>
                    <a:pt x="0" y="49"/>
                  </a:cubicBezTo>
                  <a:cubicBezTo>
                    <a:pt x="0" y="47"/>
                    <a:pt x="1" y="46"/>
                    <a:pt x="3" y="46"/>
                  </a:cubicBezTo>
                  <a:cubicBezTo>
                    <a:pt x="10" y="46"/>
                    <a:pt x="10" y="46"/>
                    <a:pt x="10" y="46"/>
                  </a:cubicBezTo>
                  <a:cubicBezTo>
                    <a:pt x="11" y="46"/>
                    <a:pt x="12" y="46"/>
                    <a:pt x="12" y="45"/>
                  </a:cubicBezTo>
                  <a:cubicBezTo>
                    <a:pt x="12" y="38"/>
                    <a:pt x="12" y="38"/>
                    <a:pt x="12" y="38"/>
                  </a:cubicBezTo>
                  <a:cubicBezTo>
                    <a:pt x="12" y="12"/>
                    <a:pt x="24" y="0"/>
                    <a:pt x="49" y="0"/>
                  </a:cubicBezTo>
                  <a:cubicBezTo>
                    <a:pt x="59" y="0"/>
                    <a:pt x="59" y="0"/>
                    <a:pt x="59" y="0"/>
                  </a:cubicBezTo>
                  <a:cubicBezTo>
                    <a:pt x="60" y="0"/>
                    <a:pt x="61" y="1"/>
                    <a:pt x="61" y="3"/>
                  </a:cubicBezTo>
                  <a:cubicBezTo>
                    <a:pt x="61" y="21"/>
                    <a:pt x="61" y="21"/>
                    <a:pt x="61" y="21"/>
                  </a:cubicBezTo>
                  <a:cubicBezTo>
                    <a:pt x="61" y="23"/>
                    <a:pt x="60" y="24"/>
                    <a:pt x="59" y="24"/>
                  </a:cubicBezTo>
                  <a:cubicBezTo>
                    <a:pt x="52" y="24"/>
                    <a:pt x="52" y="24"/>
                    <a:pt x="52" y="24"/>
                  </a:cubicBezTo>
                  <a:cubicBezTo>
                    <a:pt x="40" y="24"/>
                    <a:pt x="37" y="26"/>
                    <a:pt x="37" y="37"/>
                  </a:cubicBezTo>
                  <a:cubicBezTo>
                    <a:pt x="37" y="45"/>
                    <a:pt x="37" y="45"/>
                    <a:pt x="37" y="45"/>
                  </a:cubicBezTo>
                  <a:cubicBezTo>
                    <a:pt x="37" y="46"/>
                    <a:pt x="38" y="46"/>
                    <a:pt x="39" y="46"/>
                  </a:cubicBezTo>
                  <a:cubicBezTo>
                    <a:pt x="59" y="46"/>
                    <a:pt x="59" y="46"/>
                    <a:pt x="59" y="46"/>
                  </a:cubicBezTo>
                  <a:cubicBezTo>
                    <a:pt x="60" y="46"/>
                    <a:pt x="61" y="47"/>
                    <a:pt x="61" y="49"/>
                  </a:cubicBezTo>
                  <a:cubicBezTo>
                    <a:pt x="61" y="64"/>
                    <a:pt x="61" y="64"/>
                    <a:pt x="61" y="64"/>
                  </a:cubicBezTo>
                  <a:cubicBezTo>
                    <a:pt x="61" y="66"/>
                    <a:pt x="60" y="66"/>
                    <a:pt x="59" y="66"/>
                  </a:cubicBezTo>
                  <a:cubicBezTo>
                    <a:pt x="39" y="66"/>
                    <a:pt x="39" y="66"/>
                    <a:pt x="39" y="66"/>
                  </a:cubicBezTo>
                  <a:cubicBezTo>
                    <a:pt x="38" y="66"/>
                    <a:pt x="37" y="67"/>
                    <a:pt x="37" y="68"/>
                  </a:cubicBezTo>
                  <a:cubicBezTo>
                    <a:pt x="37" y="156"/>
                    <a:pt x="37" y="156"/>
                    <a:pt x="37" y="156"/>
                  </a:cubicBezTo>
                  <a:cubicBezTo>
                    <a:pt x="37" y="157"/>
                    <a:pt x="37" y="158"/>
                    <a:pt x="35" y="158"/>
                  </a:cubicBezTo>
                  <a:lnTo>
                    <a:pt x="14"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4" name="Freeform 15"/>
            <p:cNvSpPr>
              <a:spLocks/>
            </p:cNvSpPr>
            <p:nvPr userDrawn="1"/>
          </p:nvSpPr>
          <p:spPr bwMode="auto">
            <a:xfrm>
              <a:off x="2762704" y="1414463"/>
              <a:ext cx="208734" cy="283134"/>
            </a:xfrm>
            <a:custGeom>
              <a:avLst/>
              <a:gdLst>
                <a:gd name="T0" fmla="*/ 0 w 117"/>
                <a:gd name="T1" fmla="*/ 3 h 158"/>
                <a:gd name="T2" fmla="*/ 2 w 117"/>
                <a:gd name="T3" fmla="*/ 0 h 158"/>
                <a:gd name="T4" fmla="*/ 25 w 117"/>
                <a:gd name="T5" fmla="*/ 0 h 158"/>
                <a:gd name="T6" fmla="*/ 27 w 117"/>
                <a:gd name="T7" fmla="*/ 3 h 158"/>
                <a:gd name="T8" fmla="*/ 27 w 117"/>
                <a:gd name="T9" fmla="*/ 65 h 158"/>
                <a:gd name="T10" fmla="*/ 29 w 117"/>
                <a:gd name="T11" fmla="*/ 66 h 158"/>
                <a:gd name="T12" fmla="*/ 89 w 117"/>
                <a:gd name="T13" fmla="*/ 66 h 158"/>
                <a:gd name="T14" fmla="*/ 90 w 117"/>
                <a:gd name="T15" fmla="*/ 65 h 158"/>
                <a:gd name="T16" fmla="*/ 90 w 117"/>
                <a:gd name="T17" fmla="*/ 3 h 158"/>
                <a:gd name="T18" fmla="*/ 92 w 117"/>
                <a:gd name="T19" fmla="*/ 0 h 158"/>
                <a:gd name="T20" fmla="*/ 115 w 117"/>
                <a:gd name="T21" fmla="*/ 0 h 158"/>
                <a:gd name="T22" fmla="*/ 117 w 117"/>
                <a:gd name="T23" fmla="*/ 3 h 158"/>
                <a:gd name="T24" fmla="*/ 117 w 117"/>
                <a:gd name="T25" fmla="*/ 156 h 158"/>
                <a:gd name="T26" fmla="*/ 115 w 117"/>
                <a:gd name="T27" fmla="*/ 158 h 158"/>
                <a:gd name="T28" fmla="*/ 92 w 117"/>
                <a:gd name="T29" fmla="*/ 158 h 158"/>
                <a:gd name="T30" fmla="*/ 90 w 117"/>
                <a:gd name="T31" fmla="*/ 156 h 158"/>
                <a:gd name="T32" fmla="*/ 90 w 117"/>
                <a:gd name="T33" fmla="*/ 92 h 158"/>
                <a:gd name="T34" fmla="*/ 89 w 117"/>
                <a:gd name="T35" fmla="*/ 91 h 158"/>
                <a:gd name="T36" fmla="*/ 29 w 117"/>
                <a:gd name="T37" fmla="*/ 91 h 158"/>
                <a:gd name="T38" fmla="*/ 27 w 117"/>
                <a:gd name="T39" fmla="*/ 92 h 158"/>
                <a:gd name="T40" fmla="*/ 27 w 117"/>
                <a:gd name="T41" fmla="*/ 156 h 158"/>
                <a:gd name="T42" fmla="*/ 25 w 117"/>
                <a:gd name="T43" fmla="*/ 158 h 158"/>
                <a:gd name="T44" fmla="*/ 2 w 117"/>
                <a:gd name="T45" fmla="*/ 158 h 158"/>
                <a:gd name="T46" fmla="*/ 0 w 117"/>
                <a:gd name="T47" fmla="*/ 156 h 158"/>
                <a:gd name="T48" fmla="*/ 0 w 117"/>
                <a:gd name="T49"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158">
                  <a:moveTo>
                    <a:pt x="0" y="3"/>
                  </a:moveTo>
                  <a:cubicBezTo>
                    <a:pt x="0" y="1"/>
                    <a:pt x="1" y="0"/>
                    <a:pt x="2" y="0"/>
                  </a:cubicBezTo>
                  <a:cubicBezTo>
                    <a:pt x="25" y="0"/>
                    <a:pt x="25" y="0"/>
                    <a:pt x="25" y="0"/>
                  </a:cubicBezTo>
                  <a:cubicBezTo>
                    <a:pt x="26" y="0"/>
                    <a:pt x="27" y="1"/>
                    <a:pt x="27" y="3"/>
                  </a:cubicBezTo>
                  <a:cubicBezTo>
                    <a:pt x="27" y="65"/>
                    <a:pt x="27" y="65"/>
                    <a:pt x="27" y="65"/>
                  </a:cubicBezTo>
                  <a:cubicBezTo>
                    <a:pt x="27" y="66"/>
                    <a:pt x="28" y="66"/>
                    <a:pt x="29" y="66"/>
                  </a:cubicBezTo>
                  <a:cubicBezTo>
                    <a:pt x="89" y="66"/>
                    <a:pt x="89" y="66"/>
                    <a:pt x="89" y="66"/>
                  </a:cubicBezTo>
                  <a:cubicBezTo>
                    <a:pt x="89" y="66"/>
                    <a:pt x="90" y="66"/>
                    <a:pt x="90" y="65"/>
                  </a:cubicBezTo>
                  <a:cubicBezTo>
                    <a:pt x="90" y="3"/>
                    <a:pt x="90" y="3"/>
                    <a:pt x="90" y="3"/>
                  </a:cubicBezTo>
                  <a:cubicBezTo>
                    <a:pt x="90" y="1"/>
                    <a:pt x="91" y="0"/>
                    <a:pt x="92" y="0"/>
                  </a:cubicBezTo>
                  <a:cubicBezTo>
                    <a:pt x="115" y="0"/>
                    <a:pt x="115" y="0"/>
                    <a:pt x="115" y="0"/>
                  </a:cubicBezTo>
                  <a:cubicBezTo>
                    <a:pt x="116" y="0"/>
                    <a:pt x="117" y="1"/>
                    <a:pt x="117" y="3"/>
                  </a:cubicBezTo>
                  <a:cubicBezTo>
                    <a:pt x="117" y="156"/>
                    <a:pt x="117" y="156"/>
                    <a:pt x="117" y="156"/>
                  </a:cubicBezTo>
                  <a:cubicBezTo>
                    <a:pt x="117" y="157"/>
                    <a:pt x="116" y="158"/>
                    <a:pt x="115" y="158"/>
                  </a:cubicBezTo>
                  <a:cubicBezTo>
                    <a:pt x="92" y="158"/>
                    <a:pt x="92" y="158"/>
                    <a:pt x="92" y="158"/>
                  </a:cubicBezTo>
                  <a:cubicBezTo>
                    <a:pt x="91" y="158"/>
                    <a:pt x="90" y="157"/>
                    <a:pt x="90" y="156"/>
                  </a:cubicBezTo>
                  <a:cubicBezTo>
                    <a:pt x="90" y="92"/>
                    <a:pt x="90" y="92"/>
                    <a:pt x="90" y="92"/>
                  </a:cubicBezTo>
                  <a:cubicBezTo>
                    <a:pt x="90" y="91"/>
                    <a:pt x="89" y="91"/>
                    <a:pt x="89" y="91"/>
                  </a:cubicBezTo>
                  <a:cubicBezTo>
                    <a:pt x="29" y="91"/>
                    <a:pt x="29" y="91"/>
                    <a:pt x="29" y="91"/>
                  </a:cubicBezTo>
                  <a:cubicBezTo>
                    <a:pt x="28" y="91"/>
                    <a:pt x="27" y="91"/>
                    <a:pt x="27" y="92"/>
                  </a:cubicBezTo>
                  <a:cubicBezTo>
                    <a:pt x="27" y="156"/>
                    <a:pt x="27" y="156"/>
                    <a:pt x="27" y="156"/>
                  </a:cubicBezTo>
                  <a:cubicBezTo>
                    <a:pt x="27" y="157"/>
                    <a:pt x="26" y="158"/>
                    <a:pt x="25"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5" name="Freeform 16"/>
            <p:cNvSpPr>
              <a:spLocks noEditPoints="1"/>
            </p:cNvSpPr>
            <p:nvPr userDrawn="1"/>
          </p:nvSpPr>
          <p:spPr bwMode="auto">
            <a:xfrm>
              <a:off x="3014838" y="1492997"/>
              <a:ext cx="175667" cy="208734"/>
            </a:xfrm>
            <a:custGeom>
              <a:avLst/>
              <a:gdLst>
                <a:gd name="T0" fmla="*/ 4 w 99"/>
                <a:gd name="T1" fmla="*/ 85 h 117"/>
                <a:gd name="T2" fmla="*/ 0 w 99"/>
                <a:gd name="T3" fmla="*/ 58 h 117"/>
                <a:gd name="T4" fmla="*/ 4 w 99"/>
                <a:gd name="T5" fmla="*/ 31 h 117"/>
                <a:gd name="T6" fmla="*/ 49 w 99"/>
                <a:gd name="T7" fmla="*/ 0 h 117"/>
                <a:gd name="T8" fmla="*/ 95 w 99"/>
                <a:gd name="T9" fmla="*/ 31 h 117"/>
                <a:gd name="T10" fmla="*/ 99 w 99"/>
                <a:gd name="T11" fmla="*/ 64 h 117"/>
                <a:gd name="T12" fmla="*/ 97 w 99"/>
                <a:gd name="T13" fmla="*/ 66 h 117"/>
                <a:gd name="T14" fmla="*/ 28 w 99"/>
                <a:gd name="T15" fmla="*/ 66 h 117"/>
                <a:gd name="T16" fmla="*/ 26 w 99"/>
                <a:gd name="T17" fmla="*/ 68 h 117"/>
                <a:gd name="T18" fmla="*/ 28 w 99"/>
                <a:gd name="T19" fmla="*/ 76 h 117"/>
                <a:gd name="T20" fmla="*/ 53 w 99"/>
                <a:gd name="T21" fmla="*/ 93 h 117"/>
                <a:gd name="T22" fmla="*/ 79 w 99"/>
                <a:gd name="T23" fmla="*/ 83 h 117"/>
                <a:gd name="T24" fmla="*/ 83 w 99"/>
                <a:gd name="T25" fmla="*/ 82 h 117"/>
                <a:gd name="T26" fmla="*/ 96 w 99"/>
                <a:gd name="T27" fmla="*/ 94 h 117"/>
                <a:gd name="T28" fmla="*/ 97 w 99"/>
                <a:gd name="T29" fmla="*/ 98 h 117"/>
                <a:gd name="T30" fmla="*/ 51 w 99"/>
                <a:gd name="T31" fmla="*/ 117 h 117"/>
                <a:gd name="T32" fmla="*/ 4 w 99"/>
                <a:gd name="T33" fmla="*/ 85 h 117"/>
                <a:gd name="T34" fmla="*/ 71 w 99"/>
                <a:gd name="T35" fmla="*/ 36 h 117"/>
                <a:gd name="T36" fmla="*/ 50 w 99"/>
                <a:gd name="T37" fmla="*/ 22 h 117"/>
                <a:gd name="T38" fmla="*/ 28 w 99"/>
                <a:gd name="T39" fmla="*/ 36 h 117"/>
                <a:gd name="T40" fmla="*/ 26 w 99"/>
                <a:gd name="T41" fmla="*/ 46 h 117"/>
                <a:gd name="T42" fmla="*/ 28 w 99"/>
                <a:gd name="T43" fmla="*/ 47 h 117"/>
                <a:gd name="T44" fmla="*/ 71 w 99"/>
                <a:gd name="T45" fmla="*/ 47 h 117"/>
                <a:gd name="T46" fmla="*/ 73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2" y="78"/>
                    <a:pt x="0" y="70"/>
                    <a:pt x="0" y="58"/>
                  </a:cubicBezTo>
                  <a:cubicBezTo>
                    <a:pt x="0" y="47"/>
                    <a:pt x="2" y="38"/>
                    <a:pt x="4" y="31"/>
                  </a:cubicBezTo>
                  <a:cubicBezTo>
                    <a:pt x="10" y="11"/>
                    <a:pt x="27" y="0"/>
                    <a:pt x="49" y="0"/>
                  </a:cubicBezTo>
                  <a:cubicBezTo>
                    <a:pt x="72" y="0"/>
                    <a:pt x="89" y="12"/>
                    <a:pt x="95" y="31"/>
                  </a:cubicBezTo>
                  <a:cubicBezTo>
                    <a:pt x="98" y="38"/>
                    <a:pt x="99" y="46"/>
                    <a:pt x="99" y="64"/>
                  </a:cubicBezTo>
                  <a:cubicBezTo>
                    <a:pt x="99" y="66"/>
                    <a:pt x="98" y="66"/>
                    <a:pt x="97" y="66"/>
                  </a:cubicBezTo>
                  <a:cubicBezTo>
                    <a:pt x="28" y="66"/>
                    <a:pt x="28" y="66"/>
                    <a:pt x="28" y="66"/>
                  </a:cubicBezTo>
                  <a:cubicBezTo>
                    <a:pt x="27" y="66"/>
                    <a:pt x="26" y="67"/>
                    <a:pt x="26" y="68"/>
                  </a:cubicBezTo>
                  <a:cubicBezTo>
                    <a:pt x="26" y="71"/>
                    <a:pt x="27" y="74"/>
                    <a:pt x="28" y="76"/>
                  </a:cubicBezTo>
                  <a:cubicBezTo>
                    <a:pt x="32" y="87"/>
                    <a:pt x="40" y="93"/>
                    <a:pt x="53" y="93"/>
                  </a:cubicBezTo>
                  <a:cubicBezTo>
                    <a:pt x="65" y="93"/>
                    <a:pt x="74" y="89"/>
                    <a:pt x="79" y="83"/>
                  </a:cubicBezTo>
                  <a:cubicBezTo>
                    <a:pt x="80" y="82"/>
                    <a:pt x="81" y="81"/>
                    <a:pt x="83" y="82"/>
                  </a:cubicBezTo>
                  <a:cubicBezTo>
                    <a:pt x="96" y="94"/>
                    <a:pt x="96" y="94"/>
                    <a:pt x="96" y="94"/>
                  </a:cubicBezTo>
                  <a:cubicBezTo>
                    <a:pt x="97" y="95"/>
                    <a:pt x="97" y="96"/>
                    <a:pt x="97" y="98"/>
                  </a:cubicBezTo>
                  <a:cubicBezTo>
                    <a:pt x="87" y="109"/>
                    <a:pt x="71" y="117"/>
                    <a:pt x="51" y="117"/>
                  </a:cubicBezTo>
                  <a:cubicBezTo>
                    <a:pt x="27" y="117"/>
                    <a:pt x="10" y="105"/>
                    <a:pt x="4" y="85"/>
                  </a:cubicBezTo>
                  <a:close/>
                  <a:moveTo>
                    <a:pt x="71" y="36"/>
                  </a:moveTo>
                  <a:cubicBezTo>
                    <a:pt x="68" y="27"/>
                    <a:pt x="60" y="22"/>
                    <a:pt x="50" y="22"/>
                  </a:cubicBezTo>
                  <a:cubicBezTo>
                    <a:pt x="39" y="22"/>
                    <a:pt x="31" y="27"/>
                    <a:pt x="28" y="36"/>
                  </a:cubicBezTo>
                  <a:cubicBezTo>
                    <a:pt x="27" y="39"/>
                    <a:pt x="26" y="42"/>
                    <a:pt x="26" y="46"/>
                  </a:cubicBezTo>
                  <a:cubicBezTo>
                    <a:pt x="26" y="47"/>
                    <a:pt x="27" y="47"/>
                    <a:pt x="28" y="47"/>
                  </a:cubicBezTo>
                  <a:cubicBezTo>
                    <a:pt x="71" y="47"/>
                    <a:pt x="71" y="47"/>
                    <a:pt x="71" y="47"/>
                  </a:cubicBezTo>
                  <a:cubicBezTo>
                    <a:pt x="72" y="47"/>
                    <a:pt x="73" y="47"/>
                    <a:pt x="73" y="46"/>
                  </a:cubicBezTo>
                  <a:cubicBezTo>
                    <a:pt x="73"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6" name="Freeform 17"/>
            <p:cNvSpPr>
              <a:spLocks noEditPoints="1"/>
            </p:cNvSpPr>
            <p:nvPr userDrawn="1"/>
          </p:nvSpPr>
          <p:spPr bwMode="auto">
            <a:xfrm>
              <a:off x="322150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8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1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4" y="111"/>
                    <a:pt x="53" y="117"/>
                    <a:pt x="37"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8"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1"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7" name="Freeform 18"/>
            <p:cNvSpPr>
              <a:spLocks/>
            </p:cNvSpPr>
            <p:nvPr userDrawn="1"/>
          </p:nvSpPr>
          <p:spPr bwMode="auto">
            <a:xfrm>
              <a:off x="3434373" y="1414463"/>
              <a:ext cx="76467" cy="285201"/>
            </a:xfrm>
            <a:custGeom>
              <a:avLst/>
              <a:gdLst>
                <a:gd name="T0" fmla="*/ 30 w 43"/>
                <a:gd name="T1" fmla="*/ 159 h 159"/>
                <a:gd name="T2" fmla="*/ 0 w 43"/>
                <a:gd name="T3" fmla="*/ 127 h 159"/>
                <a:gd name="T4" fmla="*/ 0 w 43"/>
                <a:gd name="T5" fmla="*/ 3 h 159"/>
                <a:gd name="T6" fmla="*/ 2 w 43"/>
                <a:gd name="T7" fmla="*/ 0 h 159"/>
                <a:gd name="T8" fmla="*/ 23 w 43"/>
                <a:gd name="T9" fmla="*/ 0 h 159"/>
                <a:gd name="T10" fmla="*/ 26 w 43"/>
                <a:gd name="T11" fmla="*/ 3 h 159"/>
                <a:gd name="T12" fmla="*/ 26 w 43"/>
                <a:gd name="T13" fmla="*/ 126 h 159"/>
                <a:gd name="T14" fmla="*/ 35 w 43"/>
                <a:gd name="T15" fmla="*/ 136 h 159"/>
                <a:gd name="T16" fmla="*/ 41 w 43"/>
                <a:gd name="T17" fmla="*/ 136 h 159"/>
                <a:gd name="T18" fmla="*/ 43 w 43"/>
                <a:gd name="T19" fmla="*/ 139 h 159"/>
                <a:gd name="T20" fmla="*/ 43 w 43"/>
                <a:gd name="T21" fmla="*/ 157 h 159"/>
                <a:gd name="T22" fmla="*/ 41 w 43"/>
                <a:gd name="T23" fmla="*/ 159 h 159"/>
                <a:gd name="T24" fmla="*/ 30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0" y="159"/>
                  </a:moveTo>
                  <a:cubicBezTo>
                    <a:pt x="9" y="159"/>
                    <a:pt x="0" y="149"/>
                    <a:pt x="0" y="127"/>
                  </a:cubicBezTo>
                  <a:cubicBezTo>
                    <a:pt x="0" y="3"/>
                    <a:pt x="0" y="3"/>
                    <a:pt x="0" y="3"/>
                  </a:cubicBezTo>
                  <a:cubicBezTo>
                    <a:pt x="0" y="1"/>
                    <a:pt x="1" y="0"/>
                    <a:pt x="2" y="0"/>
                  </a:cubicBezTo>
                  <a:cubicBezTo>
                    <a:pt x="23" y="0"/>
                    <a:pt x="23" y="0"/>
                    <a:pt x="23" y="0"/>
                  </a:cubicBezTo>
                  <a:cubicBezTo>
                    <a:pt x="25" y="0"/>
                    <a:pt x="26" y="1"/>
                    <a:pt x="26" y="3"/>
                  </a:cubicBezTo>
                  <a:cubicBezTo>
                    <a:pt x="26" y="126"/>
                    <a:pt x="26" y="126"/>
                    <a:pt x="26" y="126"/>
                  </a:cubicBezTo>
                  <a:cubicBezTo>
                    <a:pt x="26" y="134"/>
                    <a:pt x="29" y="136"/>
                    <a:pt x="35"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0"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8" name="Freeform 19"/>
            <p:cNvSpPr>
              <a:spLocks/>
            </p:cNvSpPr>
            <p:nvPr userDrawn="1"/>
          </p:nvSpPr>
          <p:spPr bwMode="auto">
            <a:xfrm>
              <a:off x="3525306"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9" name="Freeform 20"/>
            <p:cNvSpPr>
              <a:spLocks/>
            </p:cNvSpPr>
            <p:nvPr userDrawn="1"/>
          </p:nvSpPr>
          <p:spPr bwMode="auto">
            <a:xfrm>
              <a:off x="3663773" y="1414463"/>
              <a:ext cx="167400" cy="283134"/>
            </a:xfrm>
            <a:custGeom>
              <a:avLst/>
              <a:gdLst>
                <a:gd name="T0" fmla="*/ 71 w 94"/>
                <a:gd name="T1" fmla="*/ 158 h 158"/>
                <a:gd name="T2" fmla="*/ 69 w 94"/>
                <a:gd name="T3" fmla="*/ 156 h 158"/>
                <a:gd name="T4" fmla="*/ 69 w 94"/>
                <a:gd name="T5" fmla="*/ 91 h 158"/>
                <a:gd name="T6" fmla="*/ 47 w 94"/>
                <a:gd name="T7" fmla="*/ 67 h 158"/>
                <a:gd name="T8" fmla="*/ 26 w 94"/>
                <a:gd name="T9" fmla="*/ 91 h 158"/>
                <a:gd name="T10" fmla="*/ 26 w 94"/>
                <a:gd name="T11" fmla="*/ 156 h 158"/>
                <a:gd name="T12" fmla="*/ 24 w 94"/>
                <a:gd name="T13" fmla="*/ 158 h 158"/>
                <a:gd name="T14" fmla="*/ 3 w 94"/>
                <a:gd name="T15" fmla="*/ 158 h 158"/>
                <a:gd name="T16" fmla="*/ 0 w 94"/>
                <a:gd name="T17" fmla="*/ 156 h 158"/>
                <a:gd name="T18" fmla="*/ 0 w 94"/>
                <a:gd name="T19" fmla="*/ 3 h 158"/>
                <a:gd name="T20" fmla="*/ 3 w 94"/>
                <a:gd name="T21" fmla="*/ 0 h 158"/>
                <a:gd name="T22" fmla="*/ 24 w 94"/>
                <a:gd name="T23" fmla="*/ 0 h 158"/>
                <a:gd name="T24" fmla="*/ 26 w 94"/>
                <a:gd name="T25" fmla="*/ 3 h 158"/>
                <a:gd name="T26" fmla="*/ 26 w 94"/>
                <a:gd name="T27" fmla="*/ 57 h 158"/>
                <a:gd name="T28" fmla="*/ 26 w 94"/>
                <a:gd name="T29" fmla="*/ 57 h 158"/>
                <a:gd name="T30" fmla="*/ 56 w 94"/>
                <a:gd name="T31" fmla="*/ 44 h 158"/>
                <a:gd name="T32" fmla="*/ 94 w 94"/>
                <a:gd name="T33" fmla="*/ 85 h 158"/>
                <a:gd name="T34" fmla="*/ 94 w 94"/>
                <a:gd name="T35" fmla="*/ 156 h 158"/>
                <a:gd name="T36" fmla="*/ 92 w 94"/>
                <a:gd name="T37" fmla="*/ 158 h 158"/>
                <a:gd name="T38" fmla="*/ 71 w 94"/>
                <a:gd name="T3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8">
                  <a:moveTo>
                    <a:pt x="71" y="158"/>
                  </a:moveTo>
                  <a:cubicBezTo>
                    <a:pt x="69" y="158"/>
                    <a:pt x="69" y="157"/>
                    <a:pt x="69" y="156"/>
                  </a:cubicBezTo>
                  <a:cubicBezTo>
                    <a:pt x="69" y="91"/>
                    <a:pt x="69" y="91"/>
                    <a:pt x="69" y="91"/>
                  </a:cubicBezTo>
                  <a:cubicBezTo>
                    <a:pt x="69" y="77"/>
                    <a:pt x="61" y="67"/>
                    <a:pt x="47" y="67"/>
                  </a:cubicBezTo>
                  <a:cubicBezTo>
                    <a:pt x="34" y="67"/>
                    <a:pt x="26" y="77"/>
                    <a:pt x="26" y="91"/>
                  </a:cubicBezTo>
                  <a:cubicBezTo>
                    <a:pt x="26" y="156"/>
                    <a:pt x="26" y="156"/>
                    <a:pt x="26" y="156"/>
                  </a:cubicBezTo>
                  <a:cubicBezTo>
                    <a:pt x="26" y="157"/>
                    <a:pt x="25" y="158"/>
                    <a:pt x="24" y="158"/>
                  </a:cubicBezTo>
                  <a:cubicBezTo>
                    <a:pt x="3" y="158"/>
                    <a:pt x="3" y="158"/>
                    <a:pt x="3" y="158"/>
                  </a:cubicBezTo>
                  <a:cubicBezTo>
                    <a:pt x="1" y="158"/>
                    <a:pt x="0" y="157"/>
                    <a:pt x="0" y="156"/>
                  </a:cubicBezTo>
                  <a:cubicBezTo>
                    <a:pt x="0" y="3"/>
                    <a:pt x="0" y="3"/>
                    <a:pt x="0" y="3"/>
                  </a:cubicBezTo>
                  <a:cubicBezTo>
                    <a:pt x="0" y="1"/>
                    <a:pt x="1" y="0"/>
                    <a:pt x="3" y="0"/>
                  </a:cubicBezTo>
                  <a:cubicBezTo>
                    <a:pt x="24" y="0"/>
                    <a:pt x="24" y="0"/>
                    <a:pt x="24" y="0"/>
                  </a:cubicBezTo>
                  <a:cubicBezTo>
                    <a:pt x="25" y="0"/>
                    <a:pt x="26" y="1"/>
                    <a:pt x="26" y="3"/>
                  </a:cubicBezTo>
                  <a:cubicBezTo>
                    <a:pt x="26" y="57"/>
                    <a:pt x="26" y="57"/>
                    <a:pt x="26" y="57"/>
                  </a:cubicBezTo>
                  <a:cubicBezTo>
                    <a:pt x="26" y="57"/>
                    <a:pt x="26" y="57"/>
                    <a:pt x="26" y="57"/>
                  </a:cubicBezTo>
                  <a:cubicBezTo>
                    <a:pt x="31" y="50"/>
                    <a:pt x="41" y="44"/>
                    <a:pt x="56" y="44"/>
                  </a:cubicBezTo>
                  <a:cubicBezTo>
                    <a:pt x="80" y="44"/>
                    <a:pt x="94" y="61"/>
                    <a:pt x="94" y="85"/>
                  </a:cubicBezTo>
                  <a:cubicBezTo>
                    <a:pt x="94" y="156"/>
                    <a:pt x="94" y="156"/>
                    <a:pt x="94" y="156"/>
                  </a:cubicBezTo>
                  <a:cubicBezTo>
                    <a:pt x="94" y="157"/>
                    <a:pt x="94" y="158"/>
                    <a:pt x="92" y="158"/>
                  </a:cubicBezTo>
                  <a:lnTo>
                    <a:pt x="71"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70" name="Freeform 21"/>
            <p:cNvSpPr>
              <a:spLocks/>
            </p:cNvSpPr>
            <p:nvPr userDrawn="1"/>
          </p:nvSpPr>
          <p:spPr bwMode="auto">
            <a:xfrm>
              <a:off x="3880774" y="1647997"/>
              <a:ext cx="45467" cy="95067"/>
            </a:xfrm>
            <a:custGeom>
              <a:avLst/>
              <a:gdLst>
                <a:gd name="T0" fmla="*/ 0 w 26"/>
                <a:gd name="T1" fmla="*/ 2 h 54"/>
                <a:gd name="T2" fmla="*/ 2 w 26"/>
                <a:gd name="T3" fmla="*/ 0 h 54"/>
                <a:gd name="T4" fmla="*/ 24 w 26"/>
                <a:gd name="T5" fmla="*/ 0 h 54"/>
                <a:gd name="T6" fmla="*/ 26 w 26"/>
                <a:gd name="T7" fmla="*/ 2 h 54"/>
                <a:gd name="T8" fmla="*/ 26 w 26"/>
                <a:gd name="T9" fmla="*/ 27 h 54"/>
                <a:gd name="T10" fmla="*/ 24 w 26"/>
                <a:gd name="T11" fmla="*/ 32 h 54"/>
                <a:gd name="T12" fmla="*/ 5 w 26"/>
                <a:gd name="T13" fmla="*/ 52 h 54"/>
                <a:gd name="T14" fmla="*/ 2 w 26"/>
                <a:gd name="T15" fmla="*/ 54 h 54"/>
                <a:gd name="T16" fmla="*/ 0 w 26"/>
                <a:gd name="T17" fmla="*/ 51 h 54"/>
                <a:gd name="T18" fmla="*/ 0 w 26"/>
                <a:gd name="T19"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54">
                  <a:moveTo>
                    <a:pt x="0" y="2"/>
                  </a:moveTo>
                  <a:cubicBezTo>
                    <a:pt x="0" y="1"/>
                    <a:pt x="0" y="0"/>
                    <a:pt x="2" y="0"/>
                  </a:cubicBezTo>
                  <a:cubicBezTo>
                    <a:pt x="24" y="0"/>
                    <a:pt x="24" y="0"/>
                    <a:pt x="24" y="0"/>
                  </a:cubicBezTo>
                  <a:cubicBezTo>
                    <a:pt x="25" y="0"/>
                    <a:pt x="26" y="1"/>
                    <a:pt x="26" y="2"/>
                  </a:cubicBezTo>
                  <a:cubicBezTo>
                    <a:pt x="26" y="27"/>
                    <a:pt x="26" y="27"/>
                    <a:pt x="26" y="27"/>
                  </a:cubicBezTo>
                  <a:cubicBezTo>
                    <a:pt x="26" y="30"/>
                    <a:pt x="26" y="31"/>
                    <a:pt x="24" y="32"/>
                  </a:cubicBezTo>
                  <a:cubicBezTo>
                    <a:pt x="5" y="52"/>
                    <a:pt x="5" y="52"/>
                    <a:pt x="5" y="52"/>
                  </a:cubicBezTo>
                  <a:cubicBezTo>
                    <a:pt x="4" y="53"/>
                    <a:pt x="3" y="54"/>
                    <a:pt x="2" y="54"/>
                  </a:cubicBezTo>
                  <a:cubicBezTo>
                    <a:pt x="0" y="54"/>
                    <a:pt x="0" y="53"/>
                    <a:pt x="0" y="5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71" name="Freeform 22"/>
            <p:cNvSpPr>
              <a:spLocks/>
            </p:cNvSpPr>
            <p:nvPr userDrawn="1"/>
          </p:nvSpPr>
          <p:spPr bwMode="auto">
            <a:xfrm>
              <a:off x="4041974" y="1414463"/>
              <a:ext cx="183934" cy="283134"/>
            </a:xfrm>
            <a:custGeom>
              <a:avLst/>
              <a:gdLst>
                <a:gd name="T0" fmla="*/ 0 w 103"/>
                <a:gd name="T1" fmla="*/ 3 h 158"/>
                <a:gd name="T2" fmla="*/ 2 w 103"/>
                <a:gd name="T3" fmla="*/ 0 h 158"/>
                <a:gd name="T4" fmla="*/ 25 w 103"/>
                <a:gd name="T5" fmla="*/ 0 h 158"/>
                <a:gd name="T6" fmla="*/ 27 w 103"/>
                <a:gd name="T7" fmla="*/ 3 h 158"/>
                <a:gd name="T8" fmla="*/ 27 w 103"/>
                <a:gd name="T9" fmla="*/ 132 h 158"/>
                <a:gd name="T10" fmla="*/ 29 w 103"/>
                <a:gd name="T11" fmla="*/ 133 h 158"/>
                <a:gd name="T12" fmla="*/ 101 w 103"/>
                <a:gd name="T13" fmla="*/ 133 h 158"/>
                <a:gd name="T14" fmla="*/ 103 w 103"/>
                <a:gd name="T15" fmla="*/ 136 h 158"/>
                <a:gd name="T16" fmla="*/ 103 w 103"/>
                <a:gd name="T17" fmla="*/ 156 h 158"/>
                <a:gd name="T18" fmla="*/ 101 w 103"/>
                <a:gd name="T19" fmla="*/ 158 h 158"/>
                <a:gd name="T20" fmla="*/ 2 w 103"/>
                <a:gd name="T21" fmla="*/ 158 h 158"/>
                <a:gd name="T22" fmla="*/ 0 w 103"/>
                <a:gd name="T23" fmla="*/ 156 h 158"/>
                <a:gd name="T24" fmla="*/ 0 w 103"/>
                <a:gd name="T25"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58">
                  <a:moveTo>
                    <a:pt x="0" y="3"/>
                  </a:moveTo>
                  <a:cubicBezTo>
                    <a:pt x="0" y="1"/>
                    <a:pt x="1" y="0"/>
                    <a:pt x="2" y="0"/>
                  </a:cubicBezTo>
                  <a:cubicBezTo>
                    <a:pt x="25" y="0"/>
                    <a:pt x="25" y="0"/>
                    <a:pt x="25" y="0"/>
                  </a:cubicBezTo>
                  <a:cubicBezTo>
                    <a:pt x="26" y="0"/>
                    <a:pt x="27" y="1"/>
                    <a:pt x="27" y="3"/>
                  </a:cubicBezTo>
                  <a:cubicBezTo>
                    <a:pt x="27" y="132"/>
                    <a:pt x="27" y="132"/>
                    <a:pt x="27" y="132"/>
                  </a:cubicBezTo>
                  <a:cubicBezTo>
                    <a:pt x="27" y="133"/>
                    <a:pt x="28" y="133"/>
                    <a:pt x="29" y="133"/>
                  </a:cubicBezTo>
                  <a:cubicBezTo>
                    <a:pt x="101" y="133"/>
                    <a:pt x="101" y="133"/>
                    <a:pt x="101" y="133"/>
                  </a:cubicBezTo>
                  <a:cubicBezTo>
                    <a:pt x="102" y="133"/>
                    <a:pt x="103" y="134"/>
                    <a:pt x="103" y="136"/>
                  </a:cubicBezTo>
                  <a:cubicBezTo>
                    <a:pt x="103" y="156"/>
                    <a:pt x="103" y="156"/>
                    <a:pt x="103" y="156"/>
                  </a:cubicBezTo>
                  <a:cubicBezTo>
                    <a:pt x="103" y="157"/>
                    <a:pt x="102" y="158"/>
                    <a:pt x="101"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72" name="Freeform 23"/>
            <p:cNvSpPr>
              <a:spLocks noEditPoints="1"/>
            </p:cNvSpPr>
            <p:nvPr userDrawn="1"/>
          </p:nvSpPr>
          <p:spPr bwMode="auto">
            <a:xfrm>
              <a:off x="4254842" y="1492997"/>
              <a:ext cx="167400" cy="208734"/>
            </a:xfrm>
            <a:custGeom>
              <a:avLst/>
              <a:gdLst>
                <a:gd name="T0" fmla="*/ 72 w 94"/>
                <a:gd name="T1" fmla="*/ 114 h 117"/>
                <a:gd name="T2" fmla="*/ 70 w 94"/>
                <a:gd name="T3" fmla="*/ 112 h 117"/>
                <a:gd name="T4" fmla="*/ 70 w 94"/>
                <a:gd name="T5" fmla="*/ 104 h 117"/>
                <a:gd name="T6" fmla="*/ 69 w 94"/>
                <a:gd name="T7" fmla="*/ 104 h 117"/>
                <a:gd name="T8" fmla="*/ 38 w 94"/>
                <a:gd name="T9" fmla="*/ 117 h 117"/>
                <a:gd name="T10" fmla="*/ 0 w 94"/>
                <a:gd name="T11" fmla="*/ 82 h 117"/>
                <a:gd name="T12" fmla="*/ 45 w 94"/>
                <a:gd name="T13" fmla="*/ 47 h 117"/>
                <a:gd name="T14" fmla="*/ 68 w 94"/>
                <a:gd name="T15" fmla="*/ 47 h 117"/>
                <a:gd name="T16" fmla="*/ 69 w 94"/>
                <a:gd name="T17" fmla="*/ 46 h 117"/>
                <a:gd name="T18" fmla="*/ 69 w 94"/>
                <a:gd name="T19" fmla="*/ 40 h 117"/>
                <a:gd name="T20" fmla="*/ 44 w 94"/>
                <a:gd name="T21" fmla="*/ 22 h 117"/>
                <a:gd name="T22" fmla="*/ 19 w 94"/>
                <a:gd name="T23" fmla="*/ 29 h 117"/>
                <a:gd name="T24" fmla="*/ 16 w 94"/>
                <a:gd name="T25" fmla="*/ 29 h 117"/>
                <a:gd name="T26" fmla="*/ 7 w 94"/>
                <a:gd name="T27" fmla="*/ 14 h 117"/>
                <a:gd name="T28" fmla="*/ 8 w 94"/>
                <a:gd name="T29" fmla="*/ 11 h 117"/>
                <a:gd name="T30" fmla="*/ 47 w 94"/>
                <a:gd name="T31" fmla="*/ 0 h 117"/>
                <a:gd name="T32" fmla="*/ 94 w 94"/>
                <a:gd name="T33" fmla="*/ 39 h 117"/>
                <a:gd name="T34" fmla="*/ 94 w 94"/>
                <a:gd name="T35" fmla="*/ 112 h 117"/>
                <a:gd name="T36" fmla="*/ 91 w 94"/>
                <a:gd name="T37" fmla="*/ 114 h 117"/>
                <a:gd name="T38" fmla="*/ 72 w 94"/>
                <a:gd name="T39" fmla="*/ 114 h 117"/>
                <a:gd name="T40" fmla="*/ 69 w 94"/>
                <a:gd name="T41" fmla="*/ 76 h 117"/>
                <a:gd name="T42" fmla="*/ 69 w 94"/>
                <a:gd name="T43" fmla="*/ 68 h 117"/>
                <a:gd name="T44" fmla="*/ 68 w 94"/>
                <a:gd name="T45" fmla="*/ 66 h 117"/>
                <a:gd name="T46" fmla="*/ 49 w 94"/>
                <a:gd name="T47" fmla="*/ 66 h 117"/>
                <a:gd name="T48" fmla="*/ 25 w 94"/>
                <a:gd name="T49" fmla="*/ 82 h 117"/>
                <a:gd name="T50" fmla="*/ 44 w 94"/>
                <a:gd name="T51" fmla="*/ 95 h 117"/>
                <a:gd name="T52" fmla="*/ 69 w 94"/>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4" h="117">
                  <a:moveTo>
                    <a:pt x="72" y="114"/>
                  </a:moveTo>
                  <a:cubicBezTo>
                    <a:pt x="71" y="114"/>
                    <a:pt x="70" y="113"/>
                    <a:pt x="70" y="112"/>
                  </a:cubicBezTo>
                  <a:cubicBezTo>
                    <a:pt x="70" y="104"/>
                    <a:pt x="70" y="104"/>
                    <a:pt x="70" y="104"/>
                  </a:cubicBezTo>
                  <a:cubicBezTo>
                    <a:pt x="69" y="104"/>
                    <a:pt x="69" y="104"/>
                    <a:pt x="69" y="104"/>
                  </a:cubicBezTo>
                  <a:cubicBezTo>
                    <a:pt x="64" y="111"/>
                    <a:pt x="54" y="117"/>
                    <a:pt x="38" y="117"/>
                  </a:cubicBezTo>
                  <a:cubicBezTo>
                    <a:pt x="17" y="117"/>
                    <a:pt x="0" y="106"/>
                    <a:pt x="0" y="82"/>
                  </a:cubicBezTo>
                  <a:cubicBezTo>
                    <a:pt x="0" y="58"/>
                    <a:pt x="17" y="47"/>
                    <a:pt x="45" y="47"/>
                  </a:cubicBezTo>
                  <a:cubicBezTo>
                    <a:pt x="68" y="47"/>
                    <a:pt x="68" y="47"/>
                    <a:pt x="68" y="47"/>
                  </a:cubicBezTo>
                  <a:cubicBezTo>
                    <a:pt x="69" y="47"/>
                    <a:pt x="69" y="47"/>
                    <a:pt x="69" y="46"/>
                  </a:cubicBezTo>
                  <a:cubicBezTo>
                    <a:pt x="69" y="40"/>
                    <a:pt x="69" y="40"/>
                    <a:pt x="69" y="40"/>
                  </a:cubicBezTo>
                  <a:cubicBezTo>
                    <a:pt x="69" y="28"/>
                    <a:pt x="63" y="22"/>
                    <a:pt x="44" y="22"/>
                  </a:cubicBezTo>
                  <a:cubicBezTo>
                    <a:pt x="32" y="22"/>
                    <a:pt x="24" y="25"/>
                    <a:pt x="19" y="29"/>
                  </a:cubicBezTo>
                  <a:cubicBezTo>
                    <a:pt x="18" y="30"/>
                    <a:pt x="16" y="30"/>
                    <a:pt x="16" y="29"/>
                  </a:cubicBezTo>
                  <a:cubicBezTo>
                    <a:pt x="7" y="14"/>
                    <a:pt x="7" y="14"/>
                    <a:pt x="7" y="14"/>
                  </a:cubicBezTo>
                  <a:cubicBezTo>
                    <a:pt x="6" y="13"/>
                    <a:pt x="7" y="11"/>
                    <a:pt x="8" y="11"/>
                  </a:cubicBezTo>
                  <a:cubicBezTo>
                    <a:pt x="17" y="4"/>
                    <a:pt x="29" y="0"/>
                    <a:pt x="47" y="0"/>
                  </a:cubicBezTo>
                  <a:cubicBezTo>
                    <a:pt x="81" y="0"/>
                    <a:pt x="94" y="11"/>
                    <a:pt x="94" y="39"/>
                  </a:cubicBezTo>
                  <a:cubicBezTo>
                    <a:pt x="94" y="112"/>
                    <a:pt x="94" y="112"/>
                    <a:pt x="94" y="112"/>
                  </a:cubicBezTo>
                  <a:cubicBezTo>
                    <a:pt x="94" y="113"/>
                    <a:pt x="93" y="114"/>
                    <a:pt x="91" y="114"/>
                  </a:cubicBezTo>
                  <a:lnTo>
                    <a:pt x="72" y="114"/>
                  </a:lnTo>
                  <a:close/>
                  <a:moveTo>
                    <a:pt x="69" y="76"/>
                  </a:moveTo>
                  <a:cubicBezTo>
                    <a:pt x="69" y="68"/>
                    <a:pt x="69" y="68"/>
                    <a:pt x="69" y="68"/>
                  </a:cubicBezTo>
                  <a:cubicBezTo>
                    <a:pt x="69" y="67"/>
                    <a:pt x="69" y="66"/>
                    <a:pt x="68" y="66"/>
                  </a:cubicBezTo>
                  <a:cubicBezTo>
                    <a:pt x="49" y="66"/>
                    <a:pt x="49" y="66"/>
                    <a:pt x="49" y="66"/>
                  </a:cubicBezTo>
                  <a:cubicBezTo>
                    <a:pt x="33" y="66"/>
                    <a:pt x="25" y="71"/>
                    <a:pt x="25" y="82"/>
                  </a:cubicBezTo>
                  <a:cubicBezTo>
                    <a:pt x="25" y="91"/>
                    <a:pt x="32"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73" name="Freeform 24"/>
            <p:cNvSpPr>
              <a:spLocks noEditPoints="1"/>
            </p:cNvSpPr>
            <p:nvPr userDrawn="1"/>
          </p:nvSpPr>
          <p:spPr bwMode="auto">
            <a:xfrm>
              <a:off x="4469776" y="1414463"/>
              <a:ext cx="175667" cy="287267"/>
            </a:xfrm>
            <a:custGeom>
              <a:avLst/>
              <a:gdLst>
                <a:gd name="T0" fmla="*/ 26 w 98"/>
                <a:gd name="T1" fmla="*/ 147 h 161"/>
                <a:gd name="T2" fmla="*/ 26 w 98"/>
                <a:gd name="T3" fmla="*/ 147 h 161"/>
                <a:gd name="T4" fmla="*/ 26 w 98"/>
                <a:gd name="T5" fmla="*/ 156 h 161"/>
                <a:gd name="T6" fmla="*/ 23 w 98"/>
                <a:gd name="T7" fmla="*/ 158 h 161"/>
                <a:gd name="T8" fmla="*/ 2 w 98"/>
                <a:gd name="T9" fmla="*/ 158 h 161"/>
                <a:gd name="T10" fmla="*/ 0 w 98"/>
                <a:gd name="T11" fmla="*/ 156 h 161"/>
                <a:gd name="T12" fmla="*/ 0 w 98"/>
                <a:gd name="T13" fmla="*/ 3 h 161"/>
                <a:gd name="T14" fmla="*/ 2 w 98"/>
                <a:gd name="T15" fmla="*/ 0 h 161"/>
                <a:gd name="T16" fmla="*/ 23 w 98"/>
                <a:gd name="T17" fmla="*/ 0 h 161"/>
                <a:gd name="T18" fmla="*/ 26 w 98"/>
                <a:gd name="T19" fmla="*/ 3 h 161"/>
                <a:gd name="T20" fmla="*/ 26 w 98"/>
                <a:gd name="T21" fmla="*/ 57 h 161"/>
                <a:gd name="T22" fmla="*/ 26 w 98"/>
                <a:gd name="T23" fmla="*/ 57 h 161"/>
                <a:gd name="T24" fmla="*/ 56 w 98"/>
                <a:gd name="T25" fmla="*/ 44 h 161"/>
                <a:gd name="T26" fmla="*/ 94 w 98"/>
                <a:gd name="T27" fmla="*/ 71 h 161"/>
                <a:gd name="T28" fmla="*/ 98 w 98"/>
                <a:gd name="T29" fmla="*/ 102 h 161"/>
                <a:gd name="T30" fmla="*/ 94 w 98"/>
                <a:gd name="T31" fmla="*/ 134 h 161"/>
                <a:gd name="T32" fmla="*/ 56 w 98"/>
                <a:gd name="T33" fmla="*/ 161 h 161"/>
                <a:gd name="T34" fmla="*/ 26 w 98"/>
                <a:gd name="T35" fmla="*/ 147 h 161"/>
                <a:gd name="T36" fmla="*/ 69 w 98"/>
                <a:gd name="T37" fmla="*/ 123 h 161"/>
                <a:gd name="T38" fmla="*/ 72 w 98"/>
                <a:gd name="T39" fmla="*/ 102 h 161"/>
                <a:gd name="T40" fmla="*/ 69 w 98"/>
                <a:gd name="T41" fmla="*/ 81 h 161"/>
                <a:gd name="T42" fmla="*/ 49 w 98"/>
                <a:gd name="T43" fmla="*/ 67 h 161"/>
                <a:gd name="T44" fmla="*/ 28 w 98"/>
                <a:gd name="T45" fmla="*/ 81 h 161"/>
                <a:gd name="T46" fmla="*/ 26 w 98"/>
                <a:gd name="T47" fmla="*/ 102 h 161"/>
                <a:gd name="T48" fmla="*/ 28 w 98"/>
                <a:gd name="T49" fmla="*/ 123 h 161"/>
                <a:gd name="T50" fmla="*/ 49 w 98"/>
                <a:gd name="T51" fmla="*/ 137 h 161"/>
                <a:gd name="T52" fmla="*/ 69 w 98"/>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61">
                  <a:moveTo>
                    <a:pt x="26" y="147"/>
                  </a:moveTo>
                  <a:cubicBezTo>
                    <a:pt x="26" y="147"/>
                    <a:pt x="26" y="147"/>
                    <a:pt x="26" y="147"/>
                  </a:cubicBezTo>
                  <a:cubicBezTo>
                    <a:pt x="26" y="156"/>
                    <a:pt x="26" y="156"/>
                    <a:pt x="26" y="156"/>
                  </a:cubicBezTo>
                  <a:cubicBezTo>
                    <a:pt x="26" y="157"/>
                    <a:pt x="25" y="158"/>
                    <a:pt x="23" y="158"/>
                  </a:cubicBezTo>
                  <a:cubicBezTo>
                    <a:pt x="2" y="158"/>
                    <a:pt x="2" y="158"/>
                    <a:pt x="2" y="158"/>
                  </a:cubicBezTo>
                  <a:cubicBezTo>
                    <a:pt x="1" y="158"/>
                    <a:pt x="0" y="157"/>
                    <a:pt x="0" y="156"/>
                  </a:cubicBezTo>
                  <a:cubicBezTo>
                    <a:pt x="0" y="3"/>
                    <a:pt x="0" y="3"/>
                    <a:pt x="0" y="3"/>
                  </a:cubicBezTo>
                  <a:cubicBezTo>
                    <a:pt x="0" y="1"/>
                    <a:pt x="1" y="0"/>
                    <a:pt x="2" y="0"/>
                  </a:cubicBezTo>
                  <a:cubicBezTo>
                    <a:pt x="23" y="0"/>
                    <a:pt x="23" y="0"/>
                    <a:pt x="23" y="0"/>
                  </a:cubicBezTo>
                  <a:cubicBezTo>
                    <a:pt x="25" y="0"/>
                    <a:pt x="26" y="1"/>
                    <a:pt x="26" y="3"/>
                  </a:cubicBezTo>
                  <a:cubicBezTo>
                    <a:pt x="26" y="57"/>
                    <a:pt x="26" y="57"/>
                    <a:pt x="26" y="57"/>
                  </a:cubicBezTo>
                  <a:cubicBezTo>
                    <a:pt x="26" y="57"/>
                    <a:pt x="26" y="57"/>
                    <a:pt x="26" y="57"/>
                  </a:cubicBezTo>
                  <a:cubicBezTo>
                    <a:pt x="31" y="49"/>
                    <a:pt x="40" y="44"/>
                    <a:pt x="56" y="44"/>
                  </a:cubicBezTo>
                  <a:cubicBezTo>
                    <a:pt x="75" y="44"/>
                    <a:pt x="88" y="53"/>
                    <a:pt x="94" y="71"/>
                  </a:cubicBezTo>
                  <a:cubicBezTo>
                    <a:pt x="97" y="79"/>
                    <a:pt x="98" y="87"/>
                    <a:pt x="98" y="102"/>
                  </a:cubicBezTo>
                  <a:cubicBezTo>
                    <a:pt x="98" y="117"/>
                    <a:pt x="97" y="125"/>
                    <a:pt x="94" y="134"/>
                  </a:cubicBezTo>
                  <a:cubicBezTo>
                    <a:pt x="88" y="151"/>
                    <a:pt x="75" y="161"/>
                    <a:pt x="56" y="161"/>
                  </a:cubicBezTo>
                  <a:cubicBezTo>
                    <a:pt x="40" y="161"/>
                    <a:pt x="31" y="155"/>
                    <a:pt x="26" y="147"/>
                  </a:cubicBezTo>
                  <a:close/>
                  <a:moveTo>
                    <a:pt x="69" y="123"/>
                  </a:moveTo>
                  <a:cubicBezTo>
                    <a:pt x="71" y="118"/>
                    <a:pt x="72" y="112"/>
                    <a:pt x="72" y="102"/>
                  </a:cubicBezTo>
                  <a:cubicBezTo>
                    <a:pt x="72" y="92"/>
                    <a:pt x="71" y="86"/>
                    <a:pt x="69" y="81"/>
                  </a:cubicBezTo>
                  <a:cubicBezTo>
                    <a:pt x="66" y="72"/>
                    <a:pt x="59" y="67"/>
                    <a:pt x="49" y="67"/>
                  </a:cubicBezTo>
                  <a:cubicBezTo>
                    <a:pt x="38" y="67"/>
                    <a:pt x="31" y="72"/>
                    <a:pt x="28" y="81"/>
                  </a:cubicBezTo>
                  <a:cubicBezTo>
                    <a:pt x="26" y="86"/>
                    <a:pt x="26" y="92"/>
                    <a:pt x="26" y="102"/>
                  </a:cubicBezTo>
                  <a:cubicBezTo>
                    <a:pt x="26" y="112"/>
                    <a:pt x="26" y="118"/>
                    <a:pt x="28" y="123"/>
                  </a:cubicBezTo>
                  <a:cubicBezTo>
                    <a:pt x="31" y="132"/>
                    <a:pt x="38" y="137"/>
                    <a:pt x="49" y="137"/>
                  </a:cubicBezTo>
                  <a:cubicBezTo>
                    <a:pt x="59" y="137"/>
                    <a:pt x="66" y="132"/>
                    <a:pt x="69"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74" name="Freeform 25"/>
            <p:cNvSpPr>
              <a:spLocks noEditPoints="1"/>
            </p:cNvSpPr>
            <p:nvPr userDrawn="1"/>
          </p:nvSpPr>
          <p:spPr bwMode="auto">
            <a:xfrm>
              <a:off x="467644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75" name="Freeform 26"/>
            <p:cNvSpPr>
              <a:spLocks/>
            </p:cNvSpPr>
            <p:nvPr userDrawn="1"/>
          </p:nvSpPr>
          <p:spPr bwMode="auto">
            <a:xfrm>
              <a:off x="4891377" y="1497130"/>
              <a:ext cx="167400" cy="204601"/>
            </a:xfrm>
            <a:custGeom>
              <a:avLst/>
              <a:gdLst>
                <a:gd name="T0" fmla="*/ 70 w 94"/>
                <a:gd name="T1" fmla="*/ 112 h 115"/>
                <a:gd name="T2" fmla="*/ 68 w 94"/>
                <a:gd name="T3" fmla="*/ 110 h 115"/>
                <a:gd name="T4" fmla="*/ 68 w 94"/>
                <a:gd name="T5" fmla="*/ 102 h 115"/>
                <a:gd name="T6" fmla="*/ 68 w 94"/>
                <a:gd name="T7" fmla="*/ 102 h 115"/>
                <a:gd name="T8" fmla="*/ 39 w 94"/>
                <a:gd name="T9" fmla="*/ 115 h 115"/>
                <a:gd name="T10" fmla="*/ 0 w 94"/>
                <a:gd name="T11" fmla="*/ 73 h 115"/>
                <a:gd name="T12" fmla="*/ 0 w 94"/>
                <a:gd name="T13" fmla="*/ 3 h 115"/>
                <a:gd name="T14" fmla="*/ 3 w 94"/>
                <a:gd name="T15" fmla="*/ 0 h 115"/>
                <a:gd name="T16" fmla="*/ 24 w 94"/>
                <a:gd name="T17" fmla="*/ 0 h 115"/>
                <a:gd name="T18" fmla="*/ 26 w 94"/>
                <a:gd name="T19" fmla="*/ 3 h 115"/>
                <a:gd name="T20" fmla="*/ 26 w 94"/>
                <a:gd name="T21" fmla="*/ 67 h 115"/>
                <a:gd name="T22" fmla="*/ 47 w 94"/>
                <a:gd name="T23" fmla="*/ 91 h 115"/>
                <a:gd name="T24" fmla="*/ 68 w 94"/>
                <a:gd name="T25" fmla="*/ 67 h 115"/>
                <a:gd name="T26" fmla="*/ 68 w 94"/>
                <a:gd name="T27" fmla="*/ 3 h 115"/>
                <a:gd name="T28" fmla="*/ 70 w 94"/>
                <a:gd name="T29" fmla="*/ 0 h 115"/>
                <a:gd name="T30" fmla="*/ 91 w 94"/>
                <a:gd name="T31" fmla="*/ 0 h 115"/>
                <a:gd name="T32" fmla="*/ 94 w 94"/>
                <a:gd name="T33" fmla="*/ 3 h 115"/>
                <a:gd name="T34" fmla="*/ 94 w 94"/>
                <a:gd name="T35" fmla="*/ 110 h 115"/>
                <a:gd name="T36" fmla="*/ 91 w 94"/>
                <a:gd name="T37" fmla="*/ 112 h 115"/>
                <a:gd name="T38" fmla="*/ 70 w 94"/>
                <a:gd name="T39" fmla="*/ 11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5">
                  <a:moveTo>
                    <a:pt x="70" y="112"/>
                  </a:moveTo>
                  <a:cubicBezTo>
                    <a:pt x="69" y="112"/>
                    <a:pt x="68" y="111"/>
                    <a:pt x="68" y="110"/>
                  </a:cubicBezTo>
                  <a:cubicBezTo>
                    <a:pt x="68" y="102"/>
                    <a:pt x="68" y="102"/>
                    <a:pt x="68" y="102"/>
                  </a:cubicBezTo>
                  <a:cubicBezTo>
                    <a:pt x="68" y="102"/>
                    <a:pt x="68" y="102"/>
                    <a:pt x="68" y="102"/>
                  </a:cubicBezTo>
                  <a:cubicBezTo>
                    <a:pt x="62" y="109"/>
                    <a:pt x="53" y="115"/>
                    <a:pt x="39" y="115"/>
                  </a:cubicBezTo>
                  <a:cubicBezTo>
                    <a:pt x="15" y="115"/>
                    <a:pt x="0" y="97"/>
                    <a:pt x="0" y="73"/>
                  </a:cubicBezTo>
                  <a:cubicBezTo>
                    <a:pt x="0" y="3"/>
                    <a:pt x="0" y="3"/>
                    <a:pt x="0" y="3"/>
                  </a:cubicBezTo>
                  <a:cubicBezTo>
                    <a:pt x="0" y="1"/>
                    <a:pt x="1" y="0"/>
                    <a:pt x="3" y="0"/>
                  </a:cubicBezTo>
                  <a:cubicBezTo>
                    <a:pt x="24" y="0"/>
                    <a:pt x="24" y="0"/>
                    <a:pt x="24" y="0"/>
                  </a:cubicBezTo>
                  <a:cubicBezTo>
                    <a:pt x="25" y="0"/>
                    <a:pt x="26" y="1"/>
                    <a:pt x="26" y="3"/>
                  </a:cubicBezTo>
                  <a:cubicBezTo>
                    <a:pt x="26" y="67"/>
                    <a:pt x="26" y="67"/>
                    <a:pt x="26" y="67"/>
                  </a:cubicBezTo>
                  <a:cubicBezTo>
                    <a:pt x="26" y="81"/>
                    <a:pt x="33" y="91"/>
                    <a:pt x="47" y="91"/>
                  </a:cubicBezTo>
                  <a:cubicBezTo>
                    <a:pt x="60" y="91"/>
                    <a:pt x="68" y="81"/>
                    <a:pt x="68" y="67"/>
                  </a:cubicBezTo>
                  <a:cubicBezTo>
                    <a:pt x="68" y="3"/>
                    <a:pt x="68" y="3"/>
                    <a:pt x="68" y="3"/>
                  </a:cubicBezTo>
                  <a:cubicBezTo>
                    <a:pt x="68" y="1"/>
                    <a:pt x="69" y="0"/>
                    <a:pt x="70" y="0"/>
                  </a:cubicBezTo>
                  <a:cubicBezTo>
                    <a:pt x="91" y="0"/>
                    <a:pt x="91" y="0"/>
                    <a:pt x="91" y="0"/>
                  </a:cubicBezTo>
                  <a:cubicBezTo>
                    <a:pt x="93" y="0"/>
                    <a:pt x="94" y="1"/>
                    <a:pt x="94" y="3"/>
                  </a:cubicBezTo>
                  <a:cubicBezTo>
                    <a:pt x="94" y="110"/>
                    <a:pt x="94" y="110"/>
                    <a:pt x="94" y="110"/>
                  </a:cubicBezTo>
                  <a:cubicBezTo>
                    <a:pt x="94" y="111"/>
                    <a:pt x="93" y="112"/>
                    <a:pt x="91" y="112"/>
                  </a:cubicBezTo>
                  <a:lnTo>
                    <a:pt x="7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76" name="Freeform 27"/>
            <p:cNvSpPr>
              <a:spLocks/>
            </p:cNvSpPr>
            <p:nvPr userDrawn="1"/>
          </p:nvSpPr>
          <p:spPr bwMode="auto">
            <a:xfrm>
              <a:off x="5108377"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7 w 80"/>
                <a:gd name="T15" fmla="*/ 14 h 114"/>
                <a:gd name="T16" fmla="*/ 56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7" y="14"/>
                    <a:pt x="27" y="14"/>
                    <a:pt x="27" y="14"/>
                  </a:cubicBezTo>
                  <a:cubicBezTo>
                    <a:pt x="32" y="6"/>
                    <a:pt x="41" y="0"/>
                    <a:pt x="56"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77" name="Freeform 28"/>
            <p:cNvSpPr>
              <a:spLocks noEditPoints="1"/>
            </p:cNvSpPr>
            <p:nvPr userDrawn="1"/>
          </p:nvSpPr>
          <p:spPr bwMode="auto">
            <a:xfrm>
              <a:off x="5331578"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78" name="Freeform 29"/>
            <p:cNvSpPr>
              <a:spLocks/>
            </p:cNvSpPr>
            <p:nvPr userDrawn="1"/>
          </p:nvSpPr>
          <p:spPr bwMode="auto">
            <a:xfrm>
              <a:off x="5546512" y="1492997"/>
              <a:ext cx="167400" cy="204601"/>
            </a:xfrm>
            <a:custGeom>
              <a:avLst/>
              <a:gdLst>
                <a:gd name="T0" fmla="*/ 71 w 94"/>
                <a:gd name="T1" fmla="*/ 114 h 114"/>
                <a:gd name="T2" fmla="*/ 68 w 94"/>
                <a:gd name="T3" fmla="*/ 112 h 114"/>
                <a:gd name="T4" fmla="*/ 68 w 94"/>
                <a:gd name="T5" fmla="*/ 47 h 114"/>
                <a:gd name="T6" fmla="*/ 47 w 94"/>
                <a:gd name="T7" fmla="*/ 23 h 114"/>
                <a:gd name="T8" fmla="*/ 26 w 94"/>
                <a:gd name="T9" fmla="*/ 47 h 114"/>
                <a:gd name="T10" fmla="*/ 26 w 94"/>
                <a:gd name="T11" fmla="*/ 112 h 114"/>
                <a:gd name="T12" fmla="*/ 24 w 94"/>
                <a:gd name="T13" fmla="*/ 114 h 114"/>
                <a:gd name="T14" fmla="*/ 2 w 94"/>
                <a:gd name="T15" fmla="*/ 114 h 114"/>
                <a:gd name="T16" fmla="*/ 0 w 94"/>
                <a:gd name="T17" fmla="*/ 112 h 114"/>
                <a:gd name="T18" fmla="*/ 0 w 94"/>
                <a:gd name="T19" fmla="*/ 5 h 114"/>
                <a:gd name="T20" fmla="*/ 2 w 94"/>
                <a:gd name="T21" fmla="*/ 2 h 114"/>
                <a:gd name="T22" fmla="*/ 24 w 94"/>
                <a:gd name="T23" fmla="*/ 2 h 114"/>
                <a:gd name="T24" fmla="*/ 26 w 94"/>
                <a:gd name="T25" fmla="*/ 5 h 114"/>
                <a:gd name="T26" fmla="*/ 26 w 94"/>
                <a:gd name="T27" fmla="*/ 13 h 114"/>
                <a:gd name="T28" fmla="*/ 26 w 94"/>
                <a:gd name="T29" fmla="*/ 13 h 114"/>
                <a:gd name="T30" fmla="*/ 56 w 94"/>
                <a:gd name="T31" fmla="*/ 0 h 114"/>
                <a:gd name="T32" fmla="*/ 94 w 94"/>
                <a:gd name="T33" fmla="*/ 41 h 114"/>
                <a:gd name="T34" fmla="*/ 94 w 94"/>
                <a:gd name="T35" fmla="*/ 112 h 114"/>
                <a:gd name="T36" fmla="*/ 92 w 94"/>
                <a:gd name="T37" fmla="*/ 114 h 114"/>
                <a:gd name="T38" fmla="*/ 71 w 94"/>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4">
                  <a:moveTo>
                    <a:pt x="71" y="114"/>
                  </a:moveTo>
                  <a:cubicBezTo>
                    <a:pt x="69" y="114"/>
                    <a:pt x="68" y="113"/>
                    <a:pt x="68" y="112"/>
                  </a:cubicBezTo>
                  <a:cubicBezTo>
                    <a:pt x="68" y="47"/>
                    <a:pt x="68" y="47"/>
                    <a:pt x="68" y="47"/>
                  </a:cubicBezTo>
                  <a:cubicBezTo>
                    <a:pt x="68" y="33"/>
                    <a:pt x="61" y="23"/>
                    <a:pt x="47" y="23"/>
                  </a:cubicBezTo>
                  <a:cubicBezTo>
                    <a:pt x="34" y="23"/>
                    <a:pt x="26" y="33"/>
                    <a:pt x="26" y="47"/>
                  </a:cubicBezTo>
                  <a:cubicBezTo>
                    <a:pt x="26" y="112"/>
                    <a:pt x="26" y="112"/>
                    <a:pt x="26" y="112"/>
                  </a:cubicBezTo>
                  <a:cubicBezTo>
                    <a:pt x="26" y="113"/>
                    <a:pt x="25" y="114"/>
                    <a:pt x="24" y="114"/>
                  </a:cubicBezTo>
                  <a:cubicBezTo>
                    <a:pt x="2" y="114"/>
                    <a:pt x="2" y="114"/>
                    <a:pt x="2" y="114"/>
                  </a:cubicBez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79" y="0"/>
                    <a:pt x="94" y="17"/>
                    <a:pt x="94" y="41"/>
                  </a:cubicBezTo>
                  <a:cubicBezTo>
                    <a:pt x="94" y="112"/>
                    <a:pt x="94" y="112"/>
                    <a:pt x="94" y="112"/>
                  </a:cubicBezTo>
                  <a:cubicBezTo>
                    <a:pt x="94" y="113"/>
                    <a:pt x="93"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79" name="Freeform 30"/>
            <p:cNvSpPr>
              <a:spLocks noEditPoints="1"/>
            </p:cNvSpPr>
            <p:nvPr userDrawn="1"/>
          </p:nvSpPr>
          <p:spPr bwMode="auto">
            <a:xfrm>
              <a:off x="5753179" y="1414463"/>
              <a:ext cx="175667" cy="287267"/>
            </a:xfrm>
            <a:custGeom>
              <a:avLst/>
              <a:gdLst>
                <a:gd name="T0" fmla="*/ 75 w 99"/>
                <a:gd name="T1" fmla="*/ 158 h 161"/>
                <a:gd name="T2" fmla="*/ 73 w 99"/>
                <a:gd name="T3" fmla="*/ 156 h 161"/>
                <a:gd name="T4" fmla="*/ 73 w 99"/>
                <a:gd name="T5" fmla="*/ 147 h 161"/>
                <a:gd name="T6" fmla="*/ 73 w 99"/>
                <a:gd name="T7" fmla="*/ 147 h 161"/>
                <a:gd name="T8" fmla="*/ 43 w 99"/>
                <a:gd name="T9" fmla="*/ 161 h 161"/>
                <a:gd name="T10" fmla="*/ 4 w 99"/>
                <a:gd name="T11" fmla="*/ 134 h 161"/>
                <a:gd name="T12" fmla="*/ 0 w 99"/>
                <a:gd name="T13" fmla="*/ 102 h 161"/>
                <a:gd name="T14" fmla="*/ 4 w 99"/>
                <a:gd name="T15" fmla="*/ 71 h 161"/>
                <a:gd name="T16" fmla="*/ 43 w 99"/>
                <a:gd name="T17" fmla="*/ 44 h 161"/>
                <a:gd name="T18" fmla="*/ 73 w 99"/>
                <a:gd name="T19" fmla="*/ 57 h 161"/>
                <a:gd name="T20" fmla="*/ 73 w 99"/>
                <a:gd name="T21" fmla="*/ 57 h 161"/>
                <a:gd name="T22" fmla="*/ 73 w 99"/>
                <a:gd name="T23" fmla="*/ 3 h 161"/>
                <a:gd name="T24" fmla="*/ 75 w 99"/>
                <a:gd name="T25" fmla="*/ 0 h 161"/>
                <a:gd name="T26" fmla="*/ 97 w 99"/>
                <a:gd name="T27" fmla="*/ 0 h 161"/>
                <a:gd name="T28" fmla="*/ 99 w 99"/>
                <a:gd name="T29" fmla="*/ 3 h 161"/>
                <a:gd name="T30" fmla="*/ 99 w 99"/>
                <a:gd name="T31" fmla="*/ 156 h 161"/>
                <a:gd name="T32" fmla="*/ 97 w 99"/>
                <a:gd name="T33" fmla="*/ 158 h 161"/>
                <a:gd name="T34" fmla="*/ 75 w 99"/>
                <a:gd name="T35" fmla="*/ 158 h 161"/>
                <a:gd name="T36" fmla="*/ 71 w 99"/>
                <a:gd name="T37" fmla="*/ 123 h 161"/>
                <a:gd name="T38" fmla="*/ 73 w 99"/>
                <a:gd name="T39" fmla="*/ 102 h 161"/>
                <a:gd name="T40" fmla="*/ 71 w 99"/>
                <a:gd name="T41" fmla="*/ 81 h 161"/>
                <a:gd name="T42" fmla="*/ 50 w 99"/>
                <a:gd name="T43" fmla="*/ 67 h 161"/>
                <a:gd name="T44" fmla="*/ 29 w 99"/>
                <a:gd name="T45" fmla="*/ 81 h 161"/>
                <a:gd name="T46" fmla="*/ 27 w 99"/>
                <a:gd name="T47" fmla="*/ 102 h 161"/>
                <a:gd name="T48" fmla="*/ 29 w 99"/>
                <a:gd name="T49" fmla="*/ 123 h 161"/>
                <a:gd name="T50" fmla="*/ 50 w 99"/>
                <a:gd name="T51" fmla="*/ 137 h 161"/>
                <a:gd name="T52" fmla="*/ 71 w 99"/>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161">
                  <a:moveTo>
                    <a:pt x="75" y="158"/>
                  </a:moveTo>
                  <a:cubicBezTo>
                    <a:pt x="74" y="158"/>
                    <a:pt x="73" y="157"/>
                    <a:pt x="73" y="156"/>
                  </a:cubicBezTo>
                  <a:cubicBezTo>
                    <a:pt x="73" y="147"/>
                    <a:pt x="73" y="147"/>
                    <a:pt x="73" y="147"/>
                  </a:cubicBezTo>
                  <a:cubicBezTo>
                    <a:pt x="73" y="147"/>
                    <a:pt x="73" y="147"/>
                    <a:pt x="73" y="147"/>
                  </a:cubicBezTo>
                  <a:cubicBezTo>
                    <a:pt x="67" y="155"/>
                    <a:pt x="58" y="161"/>
                    <a:pt x="43" y="161"/>
                  </a:cubicBezTo>
                  <a:cubicBezTo>
                    <a:pt x="24" y="161"/>
                    <a:pt x="10" y="151"/>
                    <a:pt x="4" y="134"/>
                  </a:cubicBezTo>
                  <a:cubicBezTo>
                    <a:pt x="2" y="125"/>
                    <a:pt x="0" y="117"/>
                    <a:pt x="0" y="102"/>
                  </a:cubicBezTo>
                  <a:cubicBezTo>
                    <a:pt x="0" y="87"/>
                    <a:pt x="2" y="79"/>
                    <a:pt x="4" y="71"/>
                  </a:cubicBezTo>
                  <a:cubicBezTo>
                    <a:pt x="10" y="53"/>
                    <a:pt x="24" y="44"/>
                    <a:pt x="43" y="44"/>
                  </a:cubicBezTo>
                  <a:cubicBezTo>
                    <a:pt x="58" y="44"/>
                    <a:pt x="67" y="49"/>
                    <a:pt x="73" y="57"/>
                  </a:cubicBezTo>
                  <a:cubicBezTo>
                    <a:pt x="73" y="57"/>
                    <a:pt x="73" y="57"/>
                    <a:pt x="73" y="57"/>
                  </a:cubicBezTo>
                  <a:cubicBezTo>
                    <a:pt x="73" y="3"/>
                    <a:pt x="73" y="3"/>
                    <a:pt x="73" y="3"/>
                  </a:cubicBezTo>
                  <a:cubicBezTo>
                    <a:pt x="73" y="1"/>
                    <a:pt x="74" y="0"/>
                    <a:pt x="75" y="0"/>
                  </a:cubicBezTo>
                  <a:cubicBezTo>
                    <a:pt x="97" y="0"/>
                    <a:pt x="97" y="0"/>
                    <a:pt x="97" y="0"/>
                  </a:cubicBezTo>
                  <a:cubicBezTo>
                    <a:pt x="98" y="0"/>
                    <a:pt x="99" y="1"/>
                    <a:pt x="99" y="3"/>
                  </a:cubicBezTo>
                  <a:cubicBezTo>
                    <a:pt x="99" y="156"/>
                    <a:pt x="99" y="156"/>
                    <a:pt x="99" y="156"/>
                  </a:cubicBezTo>
                  <a:cubicBezTo>
                    <a:pt x="99" y="157"/>
                    <a:pt x="98" y="158"/>
                    <a:pt x="97" y="158"/>
                  </a:cubicBezTo>
                  <a:lnTo>
                    <a:pt x="75" y="158"/>
                  </a:lnTo>
                  <a:close/>
                  <a:moveTo>
                    <a:pt x="71" y="123"/>
                  </a:moveTo>
                  <a:cubicBezTo>
                    <a:pt x="72" y="118"/>
                    <a:pt x="73" y="112"/>
                    <a:pt x="73" y="102"/>
                  </a:cubicBezTo>
                  <a:cubicBezTo>
                    <a:pt x="73" y="92"/>
                    <a:pt x="72" y="86"/>
                    <a:pt x="71" y="81"/>
                  </a:cubicBezTo>
                  <a:cubicBezTo>
                    <a:pt x="68" y="72"/>
                    <a:pt x="60" y="67"/>
                    <a:pt x="50" y="67"/>
                  </a:cubicBezTo>
                  <a:cubicBezTo>
                    <a:pt x="39" y="67"/>
                    <a:pt x="32" y="72"/>
                    <a:pt x="29" y="81"/>
                  </a:cubicBezTo>
                  <a:cubicBezTo>
                    <a:pt x="28" y="86"/>
                    <a:pt x="27" y="92"/>
                    <a:pt x="27" y="102"/>
                  </a:cubicBezTo>
                  <a:cubicBezTo>
                    <a:pt x="27" y="112"/>
                    <a:pt x="28" y="118"/>
                    <a:pt x="29" y="123"/>
                  </a:cubicBezTo>
                  <a:cubicBezTo>
                    <a:pt x="32" y="132"/>
                    <a:pt x="39" y="137"/>
                    <a:pt x="50" y="137"/>
                  </a:cubicBezTo>
                  <a:cubicBezTo>
                    <a:pt x="60" y="137"/>
                    <a:pt x="68" y="132"/>
                    <a:pt x="71"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0" name="Freeform 31"/>
            <p:cNvSpPr>
              <a:spLocks/>
            </p:cNvSpPr>
            <p:nvPr userDrawn="1"/>
          </p:nvSpPr>
          <p:spPr bwMode="auto">
            <a:xfrm>
              <a:off x="6023913" y="1414463"/>
              <a:ext cx="328601" cy="283134"/>
            </a:xfrm>
            <a:custGeom>
              <a:avLst/>
              <a:gdLst>
                <a:gd name="T0" fmla="*/ 125 w 184"/>
                <a:gd name="T1" fmla="*/ 158 h 158"/>
                <a:gd name="T2" fmla="*/ 122 w 184"/>
                <a:gd name="T3" fmla="*/ 156 h 158"/>
                <a:gd name="T4" fmla="*/ 92 w 184"/>
                <a:gd name="T5" fmla="*/ 48 h 158"/>
                <a:gd name="T6" fmla="*/ 92 w 184"/>
                <a:gd name="T7" fmla="*/ 48 h 158"/>
                <a:gd name="T8" fmla="*/ 61 w 184"/>
                <a:gd name="T9" fmla="*/ 156 h 158"/>
                <a:gd name="T10" fmla="*/ 59 w 184"/>
                <a:gd name="T11" fmla="*/ 158 h 158"/>
                <a:gd name="T12" fmla="*/ 41 w 184"/>
                <a:gd name="T13" fmla="*/ 158 h 158"/>
                <a:gd name="T14" fmla="*/ 39 w 184"/>
                <a:gd name="T15" fmla="*/ 156 h 158"/>
                <a:gd name="T16" fmla="*/ 0 w 184"/>
                <a:gd name="T17" fmla="*/ 3 h 158"/>
                <a:gd name="T18" fmla="*/ 2 w 184"/>
                <a:gd name="T19" fmla="*/ 0 h 158"/>
                <a:gd name="T20" fmla="*/ 23 w 184"/>
                <a:gd name="T21" fmla="*/ 0 h 158"/>
                <a:gd name="T22" fmla="*/ 26 w 184"/>
                <a:gd name="T23" fmla="*/ 3 h 158"/>
                <a:gd name="T24" fmla="*/ 51 w 184"/>
                <a:gd name="T25" fmla="*/ 109 h 158"/>
                <a:gd name="T26" fmla="*/ 52 w 184"/>
                <a:gd name="T27" fmla="*/ 109 h 158"/>
                <a:gd name="T28" fmla="*/ 81 w 184"/>
                <a:gd name="T29" fmla="*/ 3 h 158"/>
                <a:gd name="T30" fmla="*/ 84 w 184"/>
                <a:gd name="T31" fmla="*/ 0 h 158"/>
                <a:gd name="T32" fmla="*/ 100 w 184"/>
                <a:gd name="T33" fmla="*/ 0 h 158"/>
                <a:gd name="T34" fmla="*/ 103 w 184"/>
                <a:gd name="T35" fmla="*/ 3 h 158"/>
                <a:gd name="T36" fmla="*/ 133 w 184"/>
                <a:gd name="T37" fmla="*/ 109 h 158"/>
                <a:gd name="T38" fmla="*/ 133 w 184"/>
                <a:gd name="T39" fmla="*/ 109 h 158"/>
                <a:gd name="T40" fmla="*/ 158 w 184"/>
                <a:gd name="T41" fmla="*/ 3 h 158"/>
                <a:gd name="T42" fmla="*/ 161 w 184"/>
                <a:gd name="T43" fmla="*/ 0 h 158"/>
                <a:gd name="T44" fmla="*/ 182 w 184"/>
                <a:gd name="T45" fmla="*/ 0 h 158"/>
                <a:gd name="T46" fmla="*/ 184 w 184"/>
                <a:gd name="T47" fmla="*/ 3 h 158"/>
                <a:gd name="T48" fmla="*/ 146 w 184"/>
                <a:gd name="T49" fmla="*/ 156 h 158"/>
                <a:gd name="T50" fmla="*/ 143 w 184"/>
                <a:gd name="T51" fmla="*/ 158 h 158"/>
                <a:gd name="T52" fmla="*/ 125 w 184"/>
                <a:gd name="T53"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4" h="158">
                  <a:moveTo>
                    <a:pt x="125" y="158"/>
                  </a:moveTo>
                  <a:cubicBezTo>
                    <a:pt x="124" y="158"/>
                    <a:pt x="123" y="157"/>
                    <a:pt x="122" y="156"/>
                  </a:cubicBezTo>
                  <a:cubicBezTo>
                    <a:pt x="92" y="48"/>
                    <a:pt x="92" y="48"/>
                    <a:pt x="92" y="48"/>
                  </a:cubicBezTo>
                  <a:cubicBezTo>
                    <a:pt x="92" y="48"/>
                    <a:pt x="92" y="48"/>
                    <a:pt x="92" y="48"/>
                  </a:cubicBezTo>
                  <a:cubicBezTo>
                    <a:pt x="61" y="156"/>
                    <a:pt x="61" y="156"/>
                    <a:pt x="61" y="156"/>
                  </a:cubicBezTo>
                  <a:cubicBezTo>
                    <a:pt x="61" y="157"/>
                    <a:pt x="60" y="158"/>
                    <a:pt x="59" y="158"/>
                  </a:cubicBezTo>
                  <a:cubicBezTo>
                    <a:pt x="41" y="158"/>
                    <a:pt x="41" y="158"/>
                    <a:pt x="41" y="158"/>
                  </a:cubicBezTo>
                  <a:cubicBezTo>
                    <a:pt x="40" y="158"/>
                    <a:pt x="39" y="157"/>
                    <a:pt x="39" y="156"/>
                  </a:cubicBezTo>
                  <a:cubicBezTo>
                    <a:pt x="0" y="3"/>
                    <a:pt x="0" y="3"/>
                    <a:pt x="0" y="3"/>
                  </a:cubicBezTo>
                  <a:cubicBezTo>
                    <a:pt x="0" y="1"/>
                    <a:pt x="0" y="0"/>
                    <a:pt x="2" y="0"/>
                  </a:cubicBezTo>
                  <a:cubicBezTo>
                    <a:pt x="23" y="0"/>
                    <a:pt x="23" y="0"/>
                    <a:pt x="23" y="0"/>
                  </a:cubicBezTo>
                  <a:cubicBezTo>
                    <a:pt x="25" y="0"/>
                    <a:pt x="26" y="1"/>
                    <a:pt x="26" y="3"/>
                  </a:cubicBezTo>
                  <a:cubicBezTo>
                    <a:pt x="51" y="109"/>
                    <a:pt x="51" y="109"/>
                    <a:pt x="51" y="109"/>
                  </a:cubicBezTo>
                  <a:cubicBezTo>
                    <a:pt x="52" y="109"/>
                    <a:pt x="52" y="109"/>
                    <a:pt x="52" y="109"/>
                  </a:cubicBezTo>
                  <a:cubicBezTo>
                    <a:pt x="81" y="3"/>
                    <a:pt x="81" y="3"/>
                    <a:pt x="81" y="3"/>
                  </a:cubicBezTo>
                  <a:cubicBezTo>
                    <a:pt x="82" y="1"/>
                    <a:pt x="83" y="0"/>
                    <a:pt x="84" y="0"/>
                  </a:cubicBezTo>
                  <a:cubicBezTo>
                    <a:pt x="100" y="0"/>
                    <a:pt x="100" y="0"/>
                    <a:pt x="100" y="0"/>
                  </a:cubicBezTo>
                  <a:cubicBezTo>
                    <a:pt x="102" y="0"/>
                    <a:pt x="102" y="1"/>
                    <a:pt x="103" y="3"/>
                  </a:cubicBezTo>
                  <a:cubicBezTo>
                    <a:pt x="133" y="109"/>
                    <a:pt x="133" y="109"/>
                    <a:pt x="133" y="109"/>
                  </a:cubicBezTo>
                  <a:cubicBezTo>
                    <a:pt x="133" y="109"/>
                    <a:pt x="133" y="109"/>
                    <a:pt x="133" y="109"/>
                  </a:cubicBezTo>
                  <a:cubicBezTo>
                    <a:pt x="158" y="3"/>
                    <a:pt x="158" y="3"/>
                    <a:pt x="158" y="3"/>
                  </a:cubicBezTo>
                  <a:cubicBezTo>
                    <a:pt x="158" y="1"/>
                    <a:pt x="159" y="0"/>
                    <a:pt x="161" y="0"/>
                  </a:cubicBezTo>
                  <a:cubicBezTo>
                    <a:pt x="182" y="0"/>
                    <a:pt x="182" y="0"/>
                    <a:pt x="182" y="0"/>
                  </a:cubicBezTo>
                  <a:cubicBezTo>
                    <a:pt x="184" y="0"/>
                    <a:pt x="184" y="1"/>
                    <a:pt x="184" y="3"/>
                  </a:cubicBezTo>
                  <a:cubicBezTo>
                    <a:pt x="146" y="156"/>
                    <a:pt x="146" y="156"/>
                    <a:pt x="146" y="156"/>
                  </a:cubicBezTo>
                  <a:cubicBezTo>
                    <a:pt x="145" y="157"/>
                    <a:pt x="144" y="158"/>
                    <a:pt x="143" y="158"/>
                  </a:cubicBezTo>
                  <a:lnTo>
                    <a:pt x="125"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1" name="Freeform 32"/>
            <p:cNvSpPr>
              <a:spLocks noEditPoints="1"/>
            </p:cNvSpPr>
            <p:nvPr userDrawn="1"/>
          </p:nvSpPr>
          <p:spPr bwMode="auto">
            <a:xfrm>
              <a:off x="6360781" y="1492997"/>
              <a:ext cx="175667" cy="208734"/>
            </a:xfrm>
            <a:custGeom>
              <a:avLst/>
              <a:gdLst>
                <a:gd name="T0" fmla="*/ 4 w 99"/>
                <a:gd name="T1" fmla="*/ 85 h 117"/>
                <a:gd name="T2" fmla="*/ 0 w 99"/>
                <a:gd name="T3" fmla="*/ 58 h 117"/>
                <a:gd name="T4" fmla="*/ 3 w 99"/>
                <a:gd name="T5" fmla="*/ 31 h 117"/>
                <a:gd name="T6" fmla="*/ 49 w 99"/>
                <a:gd name="T7" fmla="*/ 0 h 117"/>
                <a:gd name="T8" fmla="*/ 95 w 99"/>
                <a:gd name="T9" fmla="*/ 31 h 117"/>
                <a:gd name="T10" fmla="*/ 99 w 99"/>
                <a:gd name="T11" fmla="*/ 64 h 117"/>
                <a:gd name="T12" fmla="*/ 96 w 99"/>
                <a:gd name="T13" fmla="*/ 66 h 117"/>
                <a:gd name="T14" fmla="*/ 27 w 99"/>
                <a:gd name="T15" fmla="*/ 66 h 117"/>
                <a:gd name="T16" fmla="*/ 26 w 99"/>
                <a:gd name="T17" fmla="*/ 68 h 117"/>
                <a:gd name="T18" fmla="*/ 27 w 99"/>
                <a:gd name="T19" fmla="*/ 76 h 117"/>
                <a:gd name="T20" fmla="*/ 52 w 99"/>
                <a:gd name="T21" fmla="*/ 93 h 117"/>
                <a:gd name="T22" fmla="*/ 79 w 99"/>
                <a:gd name="T23" fmla="*/ 83 h 117"/>
                <a:gd name="T24" fmla="*/ 82 w 99"/>
                <a:gd name="T25" fmla="*/ 82 h 117"/>
                <a:gd name="T26" fmla="*/ 96 w 99"/>
                <a:gd name="T27" fmla="*/ 94 h 117"/>
                <a:gd name="T28" fmla="*/ 96 w 99"/>
                <a:gd name="T29" fmla="*/ 98 h 117"/>
                <a:gd name="T30" fmla="*/ 50 w 99"/>
                <a:gd name="T31" fmla="*/ 117 h 117"/>
                <a:gd name="T32" fmla="*/ 4 w 99"/>
                <a:gd name="T33" fmla="*/ 85 h 117"/>
                <a:gd name="T34" fmla="*/ 71 w 99"/>
                <a:gd name="T35" fmla="*/ 36 h 117"/>
                <a:gd name="T36" fmla="*/ 49 w 99"/>
                <a:gd name="T37" fmla="*/ 22 h 117"/>
                <a:gd name="T38" fmla="*/ 27 w 99"/>
                <a:gd name="T39" fmla="*/ 36 h 117"/>
                <a:gd name="T40" fmla="*/ 26 w 99"/>
                <a:gd name="T41" fmla="*/ 46 h 117"/>
                <a:gd name="T42" fmla="*/ 27 w 99"/>
                <a:gd name="T43" fmla="*/ 47 h 117"/>
                <a:gd name="T44" fmla="*/ 71 w 99"/>
                <a:gd name="T45" fmla="*/ 47 h 117"/>
                <a:gd name="T46" fmla="*/ 72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9" y="46"/>
                    <a:pt x="99" y="64"/>
                  </a:cubicBezTo>
                  <a:cubicBezTo>
                    <a:pt x="99" y="66"/>
                    <a:pt x="98" y="66"/>
                    <a:pt x="96" y="66"/>
                  </a:cubicBezTo>
                  <a:cubicBezTo>
                    <a:pt x="27" y="66"/>
                    <a:pt x="27" y="66"/>
                    <a:pt x="27" y="66"/>
                  </a:cubicBezTo>
                  <a:cubicBezTo>
                    <a:pt x="26" y="66"/>
                    <a:pt x="26" y="67"/>
                    <a:pt x="26" y="68"/>
                  </a:cubicBezTo>
                  <a:cubicBezTo>
                    <a:pt x="26" y="71"/>
                    <a:pt x="27"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7" y="109"/>
                    <a:pt x="71" y="117"/>
                    <a:pt x="50" y="117"/>
                  </a:cubicBezTo>
                  <a:cubicBezTo>
                    <a:pt x="27"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2" name="Freeform 33"/>
            <p:cNvSpPr>
              <a:spLocks/>
            </p:cNvSpPr>
            <p:nvPr userDrawn="1"/>
          </p:nvSpPr>
          <p:spPr bwMode="auto">
            <a:xfrm>
              <a:off x="6573648" y="1414463"/>
              <a:ext cx="76467" cy="285201"/>
            </a:xfrm>
            <a:custGeom>
              <a:avLst/>
              <a:gdLst>
                <a:gd name="T0" fmla="*/ 31 w 43"/>
                <a:gd name="T1" fmla="*/ 159 h 159"/>
                <a:gd name="T2" fmla="*/ 0 w 43"/>
                <a:gd name="T3" fmla="*/ 127 h 159"/>
                <a:gd name="T4" fmla="*/ 0 w 43"/>
                <a:gd name="T5" fmla="*/ 3 h 159"/>
                <a:gd name="T6" fmla="*/ 3 w 43"/>
                <a:gd name="T7" fmla="*/ 0 h 159"/>
                <a:gd name="T8" fmla="*/ 24 w 43"/>
                <a:gd name="T9" fmla="*/ 0 h 159"/>
                <a:gd name="T10" fmla="*/ 26 w 43"/>
                <a:gd name="T11" fmla="*/ 3 h 159"/>
                <a:gd name="T12" fmla="*/ 26 w 43"/>
                <a:gd name="T13" fmla="*/ 126 h 159"/>
                <a:gd name="T14" fmla="*/ 36 w 43"/>
                <a:gd name="T15" fmla="*/ 136 h 159"/>
                <a:gd name="T16" fmla="*/ 41 w 43"/>
                <a:gd name="T17" fmla="*/ 136 h 159"/>
                <a:gd name="T18" fmla="*/ 43 w 43"/>
                <a:gd name="T19" fmla="*/ 139 h 159"/>
                <a:gd name="T20" fmla="*/ 43 w 43"/>
                <a:gd name="T21" fmla="*/ 157 h 159"/>
                <a:gd name="T22" fmla="*/ 41 w 43"/>
                <a:gd name="T23" fmla="*/ 159 h 159"/>
                <a:gd name="T24" fmla="*/ 31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1" y="159"/>
                  </a:moveTo>
                  <a:cubicBezTo>
                    <a:pt x="9" y="159"/>
                    <a:pt x="0" y="149"/>
                    <a:pt x="0" y="127"/>
                  </a:cubicBezTo>
                  <a:cubicBezTo>
                    <a:pt x="0" y="3"/>
                    <a:pt x="0" y="3"/>
                    <a:pt x="0" y="3"/>
                  </a:cubicBezTo>
                  <a:cubicBezTo>
                    <a:pt x="0" y="1"/>
                    <a:pt x="1" y="0"/>
                    <a:pt x="3" y="0"/>
                  </a:cubicBezTo>
                  <a:cubicBezTo>
                    <a:pt x="24" y="0"/>
                    <a:pt x="24" y="0"/>
                    <a:pt x="24" y="0"/>
                  </a:cubicBezTo>
                  <a:cubicBezTo>
                    <a:pt x="25" y="0"/>
                    <a:pt x="26" y="1"/>
                    <a:pt x="26" y="3"/>
                  </a:cubicBezTo>
                  <a:cubicBezTo>
                    <a:pt x="26" y="126"/>
                    <a:pt x="26" y="126"/>
                    <a:pt x="26" y="126"/>
                  </a:cubicBezTo>
                  <a:cubicBezTo>
                    <a:pt x="26" y="134"/>
                    <a:pt x="29" y="136"/>
                    <a:pt x="36"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1"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3" name="Freeform 34"/>
            <p:cNvSpPr>
              <a:spLocks/>
            </p:cNvSpPr>
            <p:nvPr userDrawn="1"/>
          </p:nvSpPr>
          <p:spPr bwMode="auto">
            <a:xfrm>
              <a:off x="6668715"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4"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4" name="Freeform 35"/>
            <p:cNvSpPr>
              <a:spLocks noEditPoints="1"/>
            </p:cNvSpPr>
            <p:nvPr userDrawn="1"/>
          </p:nvSpPr>
          <p:spPr bwMode="auto">
            <a:xfrm>
              <a:off x="679891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5" name="Freeform 36"/>
            <p:cNvSpPr>
              <a:spLocks/>
            </p:cNvSpPr>
            <p:nvPr userDrawn="1"/>
          </p:nvSpPr>
          <p:spPr bwMode="auto">
            <a:xfrm>
              <a:off x="7011783" y="1492997"/>
              <a:ext cx="142600" cy="204601"/>
            </a:xfrm>
            <a:custGeom>
              <a:avLst/>
              <a:gdLst>
                <a:gd name="T0" fmla="*/ 2 w 80"/>
                <a:gd name="T1" fmla="*/ 114 h 114"/>
                <a:gd name="T2" fmla="*/ 0 w 80"/>
                <a:gd name="T3" fmla="*/ 112 h 114"/>
                <a:gd name="T4" fmla="*/ 0 w 80"/>
                <a:gd name="T5" fmla="*/ 5 h 114"/>
                <a:gd name="T6" fmla="*/ 2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3 w 80"/>
                <a:gd name="T25" fmla="*/ 28 h 114"/>
                <a:gd name="T26" fmla="*/ 47 w 80"/>
                <a:gd name="T27" fmla="*/ 23 h 114"/>
                <a:gd name="T28" fmla="*/ 26 w 80"/>
                <a:gd name="T29" fmla="*/ 51 h 114"/>
                <a:gd name="T30" fmla="*/ 26 w 80"/>
                <a:gd name="T31" fmla="*/ 112 h 114"/>
                <a:gd name="T32" fmla="*/ 24 w 80"/>
                <a:gd name="T33" fmla="*/ 114 h 114"/>
                <a:gd name="T34" fmla="*/ 2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2" y="114"/>
                  </a:move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3" y="28"/>
                  </a:cubicBezTo>
                  <a:cubicBezTo>
                    <a:pt x="58" y="25"/>
                    <a:pt x="53" y="23"/>
                    <a:pt x="47" y="23"/>
                  </a:cubicBezTo>
                  <a:cubicBezTo>
                    <a:pt x="32" y="23"/>
                    <a:pt x="26" y="33"/>
                    <a:pt x="26" y="51"/>
                  </a:cubicBezTo>
                  <a:cubicBezTo>
                    <a:pt x="26" y="112"/>
                    <a:pt x="26" y="112"/>
                    <a:pt x="26" y="112"/>
                  </a:cubicBezTo>
                  <a:cubicBezTo>
                    <a:pt x="26" y="113"/>
                    <a:pt x="25" y="114"/>
                    <a:pt x="24" y="114"/>
                  </a:cubicBezTo>
                  <a:lnTo>
                    <a:pt x="2"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6" name="Freeform 37"/>
            <p:cNvSpPr>
              <a:spLocks noEditPoints="1"/>
            </p:cNvSpPr>
            <p:nvPr userDrawn="1"/>
          </p:nvSpPr>
          <p:spPr bwMode="auto">
            <a:xfrm>
              <a:off x="7166783" y="1492997"/>
              <a:ext cx="175667" cy="208734"/>
            </a:xfrm>
            <a:custGeom>
              <a:avLst/>
              <a:gdLst>
                <a:gd name="T0" fmla="*/ 4 w 98"/>
                <a:gd name="T1" fmla="*/ 85 h 117"/>
                <a:gd name="T2" fmla="*/ 0 w 98"/>
                <a:gd name="T3" fmla="*/ 58 h 117"/>
                <a:gd name="T4" fmla="*/ 3 w 98"/>
                <a:gd name="T5" fmla="*/ 31 h 117"/>
                <a:gd name="T6" fmla="*/ 49 w 98"/>
                <a:gd name="T7" fmla="*/ 0 h 117"/>
                <a:gd name="T8" fmla="*/ 95 w 98"/>
                <a:gd name="T9" fmla="*/ 31 h 117"/>
                <a:gd name="T10" fmla="*/ 98 w 98"/>
                <a:gd name="T11" fmla="*/ 64 h 117"/>
                <a:gd name="T12" fmla="*/ 96 w 98"/>
                <a:gd name="T13" fmla="*/ 66 h 117"/>
                <a:gd name="T14" fmla="*/ 27 w 98"/>
                <a:gd name="T15" fmla="*/ 66 h 117"/>
                <a:gd name="T16" fmla="*/ 26 w 98"/>
                <a:gd name="T17" fmla="*/ 68 h 117"/>
                <a:gd name="T18" fmla="*/ 27 w 98"/>
                <a:gd name="T19" fmla="*/ 76 h 117"/>
                <a:gd name="T20" fmla="*/ 52 w 98"/>
                <a:gd name="T21" fmla="*/ 93 h 117"/>
                <a:gd name="T22" fmla="*/ 79 w 98"/>
                <a:gd name="T23" fmla="*/ 83 h 117"/>
                <a:gd name="T24" fmla="*/ 82 w 98"/>
                <a:gd name="T25" fmla="*/ 82 h 117"/>
                <a:gd name="T26" fmla="*/ 96 w 98"/>
                <a:gd name="T27" fmla="*/ 94 h 117"/>
                <a:gd name="T28" fmla="*/ 96 w 98"/>
                <a:gd name="T29" fmla="*/ 98 h 117"/>
                <a:gd name="T30" fmla="*/ 50 w 98"/>
                <a:gd name="T31" fmla="*/ 117 h 117"/>
                <a:gd name="T32" fmla="*/ 4 w 98"/>
                <a:gd name="T33" fmla="*/ 85 h 117"/>
                <a:gd name="T34" fmla="*/ 71 w 98"/>
                <a:gd name="T35" fmla="*/ 36 h 117"/>
                <a:gd name="T36" fmla="*/ 49 w 98"/>
                <a:gd name="T37" fmla="*/ 22 h 117"/>
                <a:gd name="T38" fmla="*/ 27 w 98"/>
                <a:gd name="T39" fmla="*/ 36 h 117"/>
                <a:gd name="T40" fmla="*/ 26 w 98"/>
                <a:gd name="T41" fmla="*/ 46 h 117"/>
                <a:gd name="T42" fmla="*/ 27 w 98"/>
                <a:gd name="T43" fmla="*/ 47 h 117"/>
                <a:gd name="T44" fmla="*/ 71 w 98"/>
                <a:gd name="T45" fmla="*/ 47 h 117"/>
                <a:gd name="T46" fmla="*/ 72 w 98"/>
                <a:gd name="T47" fmla="*/ 46 h 117"/>
                <a:gd name="T48" fmla="*/ 71 w 98"/>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8" y="46"/>
                    <a:pt x="98" y="64"/>
                  </a:cubicBezTo>
                  <a:cubicBezTo>
                    <a:pt x="98" y="66"/>
                    <a:pt x="98" y="66"/>
                    <a:pt x="96" y="66"/>
                  </a:cubicBezTo>
                  <a:cubicBezTo>
                    <a:pt x="27" y="66"/>
                    <a:pt x="27" y="66"/>
                    <a:pt x="27" y="66"/>
                  </a:cubicBezTo>
                  <a:cubicBezTo>
                    <a:pt x="26" y="66"/>
                    <a:pt x="26" y="67"/>
                    <a:pt x="26" y="68"/>
                  </a:cubicBezTo>
                  <a:cubicBezTo>
                    <a:pt x="26" y="71"/>
                    <a:pt x="26"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6" y="109"/>
                    <a:pt x="71" y="117"/>
                    <a:pt x="50" y="117"/>
                  </a:cubicBezTo>
                  <a:cubicBezTo>
                    <a:pt x="26"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7" name="Freeform 38"/>
            <p:cNvSpPr>
              <a:spLocks noEditPoints="1"/>
            </p:cNvSpPr>
            <p:nvPr userDrawn="1"/>
          </p:nvSpPr>
          <p:spPr bwMode="auto">
            <a:xfrm>
              <a:off x="7439584" y="1492997"/>
              <a:ext cx="177734" cy="208734"/>
            </a:xfrm>
            <a:custGeom>
              <a:avLst/>
              <a:gdLst>
                <a:gd name="T0" fmla="*/ 3 w 99"/>
                <a:gd name="T1" fmla="*/ 86 h 117"/>
                <a:gd name="T2" fmla="*/ 0 w 99"/>
                <a:gd name="T3" fmla="*/ 58 h 117"/>
                <a:gd name="T4" fmla="*/ 3 w 99"/>
                <a:gd name="T5" fmla="*/ 31 h 117"/>
                <a:gd name="T6" fmla="*/ 49 w 99"/>
                <a:gd name="T7" fmla="*/ 0 h 117"/>
                <a:gd name="T8" fmla="*/ 95 w 99"/>
                <a:gd name="T9" fmla="*/ 31 h 117"/>
                <a:gd name="T10" fmla="*/ 99 w 99"/>
                <a:gd name="T11" fmla="*/ 58 h 117"/>
                <a:gd name="T12" fmla="*/ 95 w 99"/>
                <a:gd name="T13" fmla="*/ 86 h 117"/>
                <a:gd name="T14" fmla="*/ 49 w 99"/>
                <a:gd name="T15" fmla="*/ 117 h 117"/>
                <a:gd name="T16" fmla="*/ 3 w 99"/>
                <a:gd name="T17" fmla="*/ 86 h 117"/>
                <a:gd name="T18" fmla="*/ 70 w 99"/>
                <a:gd name="T19" fmla="*/ 79 h 117"/>
                <a:gd name="T20" fmla="*/ 73 w 99"/>
                <a:gd name="T21" fmla="*/ 58 h 117"/>
                <a:gd name="T22" fmla="*/ 70 w 99"/>
                <a:gd name="T23" fmla="*/ 38 h 117"/>
                <a:gd name="T24" fmla="*/ 49 w 99"/>
                <a:gd name="T25" fmla="*/ 23 h 117"/>
                <a:gd name="T26" fmla="*/ 28 w 99"/>
                <a:gd name="T27" fmla="*/ 38 h 117"/>
                <a:gd name="T28" fmla="*/ 26 w 99"/>
                <a:gd name="T29" fmla="*/ 58 h 117"/>
                <a:gd name="T30" fmla="*/ 28 w 99"/>
                <a:gd name="T31" fmla="*/ 79 h 117"/>
                <a:gd name="T32" fmla="*/ 49 w 99"/>
                <a:gd name="T33" fmla="*/ 93 h 117"/>
                <a:gd name="T34" fmla="*/ 70 w 99"/>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17">
                  <a:moveTo>
                    <a:pt x="3" y="86"/>
                  </a:moveTo>
                  <a:cubicBezTo>
                    <a:pt x="1" y="78"/>
                    <a:pt x="0" y="70"/>
                    <a:pt x="0" y="58"/>
                  </a:cubicBezTo>
                  <a:cubicBezTo>
                    <a:pt x="0" y="46"/>
                    <a:pt x="1" y="38"/>
                    <a:pt x="3" y="31"/>
                  </a:cubicBezTo>
                  <a:cubicBezTo>
                    <a:pt x="10" y="11"/>
                    <a:pt x="27" y="0"/>
                    <a:pt x="49" y="0"/>
                  </a:cubicBezTo>
                  <a:cubicBezTo>
                    <a:pt x="72" y="0"/>
                    <a:pt x="89" y="11"/>
                    <a:pt x="95" y="31"/>
                  </a:cubicBezTo>
                  <a:cubicBezTo>
                    <a:pt x="98" y="38"/>
                    <a:pt x="99" y="46"/>
                    <a:pt x="99" y="58"/>
                  </a:cubicBezTo>
                  <a:cubicBezTo>
                    <a:pt x="99" y="70"/>
                    <a:pt x="98" y="78"/>
                    <a:pt x="95" y="86"/>
                  </a:cubicBezTo>
                  <a:cubicBezTo>
                    <a:pt x="89" y="105"/>
                    <a:pt x="72" y="117"/>
                    <a:pt x="49" y="117"/>
                  </a:cubicBezTo>
                  <a:cubicBezTo>
                    <a:pt x="27" y="117"/>
                    <a:pt x="10" y="105"/>
                    <a:pt x="3" y="86"/>
                  </a:cubicBezTo>
                  <a:close/>
                  <a:moveTo>
                    <a:pt x="70" y="79"/>
                  </a:moveTo>
                  <a:cubicBezTo>
                    <a:pt x="72" y="73"/>
                    <a:pt x="73" y="68"/>
                    <a:pt x="73" y="58"/>
                  </a:cubicBezTo>
                  <a:cubicBezTo>
                    <a:pt x="73" y="49"/>
                    <a:pt x="72" y="44"/>
                    <a:pt x="70" y="38"/>
                  </a:cubicBezTo>
                  <a:cubicBezTo>
                    <a:pt x="67" y="28"/>
                    <a:pt x="60" y="23"/>
                    <a:pt x="49" y="23"/>
                  </a:cubicBezTo>
                  <a:cubicBezTo>
                    <a:pt x="39" y="23"/>
                    <a:pt x="32" y="28"/>
                    <a:pt x="28" y="38"/>
                  </a:cubicBezTo>
                  <a:cubicBezTo>
                    <a:pt x="27" y="44"/>
                    <a:pt x="26" y="49"/>
                    <a:pt x="26" y="58"/>
                  </a:cubicBezTo>
                  <a:cubicBezTo>
                    <a:pt x="26" y="68"/>
                    <a:pt x="27" y="73"/>
                    <a:pt x="28" y="79"/>
                  </a:cubicBezTo>
                  <a:cubicBezTo>
                    <a:pt x="32" y="88"/>
                    <a:pt x="39"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8" name="Freeform 39"/>
            <p:cNvSpPr>
              <a:spLocks/>
            </p:cNvSpPr>
            <p:nvPr userDrawn="1"/>
          </p:nvSpPr>
          <p:spPr bwMode="auto">
            <a:xfrm>
              <a:off x="7642118"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3"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9" name="Freeform 40"/>
            <p:cNvSpPr>
              <a:spLocks/>
            </p:cNvSpPr>
            <p:nvPr userDrawn="1"/>
          </p:nvSpPr>
          <p:spPr bwMode="auto">
            <a:xfrm>
              <a:off x="7826052" y="1414463"/>
              <a:ext cx="171534" cy="287267"/>
            </a:xfrm>
            <a:custGeom>
              <a:avLst/>
              <a:gdLst>
                <a:gd name="T0" fmla="*/ 1 w 96"/>
                <a:gd name="T1" fmla="*/ 138 h 161"/>
                <a:gd name="T2" fmla="*/ 18 w 96"/>
                <a:gd name="T3" fmla="*/ 126 h 161"/>
                <a:gd name="T4" fmla="*/ 21 w 96"/>
                <a:gd name="T5" fmla="*/ 126 h 161"/>
                <a:gd name="T6" fmla="*/ 42 w 96"/>
                <a:gd name="T7" fmla="*/ 136 h 161"/>
                <a:gd name="T8" fmla="*/ 68 w 96"/>
                <a:gd name="T9" fmla="*/ 105 h 161"/>
                <a:gd name="T10" fmla="*/ 68 w 96"/>
                <a:gd name="T11" fmla="*/ 3 h 161"/>
                <a:gd name="T12" fmla="*/ 71 w 96"/>
                <a:gd name="T13" fmla="*/ 0 h 161"/>
                <a:gd name="T14" fmla="*/ 93 w 96"/>
                <a:gd name="T15" fmla="*/ 0 h 161"/>
                <a:gd name="T16" fmla="*/ 96 w 96"/>
                <a:gd name="T17" fmla="*/ 3 h 161"/>
                <a:gd name="T18" fmla="*/ 96 w 96"/>
                <a:gd name="T19" fmla="*/ 105 h 161"/>
                <a:gd name="T20" fmla="*/ 41 w 96"/>
                <a:gd name="T21" fmla="*/ 161 h 161"/>
                <a:gd name="T22" fmla="*/ 0 w 96"/>
                <a:gd name="T23" fmla="*/ 142 h 161"/>
                <a:gd name="T24" fmla="*/ 1 w 96"/>
                <a:gd name="T25" fmla="*/ 1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61">
                  <a:moveTo>
                    <a:pt x="1" y="138"/>
                  </a:moveTo>
                  <a:cubicBezTo>
                    <a:pt x="18" y="126"/>
                    <a:pt x="18" y="126"/>
                    <a:pt x="18" y="126"/>
                  </a:cubicBezTo>
                  <a:cubicBezTo>
                    <a:pt x="19" y="125"/>
                    <a:pt x="20" y="125"/>
                    <a:pt x="21" y="126"/>
                  </a:cubicBezTo>
                  <a:cubicBezTo>
                    <a:pt x="25" y="131"/>
                    <a:pt x="33" y="136"/>
                    <a:pt x="42" y="136"/>
                  </a:cubicBezTo>
                  <a:cubicBezTo>
                    <a:pt x="59" y="136"/>
                    <a:pt x="68" y="126"/>
                    <a:pt x="68" y="105"/>
                  </a:cubicBezTo>
                  <a:cubicBezTo>
                    <a:pt x="68" y="3"/>
                    <a:pt x="68" y="3"/>
                    <a:pt x="68" y="3"/>
                  </a:cubicBezTo>
                  <a:cubicBezTo>
                    <a:pt x="68" y="1"/>
                    <a:pt x="69" y="0"/>
                    <a:pt x="71" y="0"/>
                  </a:cubicBezTo>
                  <a:cubicBezTo>
                    <a:pt x="93" y="0"/>
                    <a:pt x="93" y="0"/>
                    <a:pt x="93" y="0"/>
                  </a:cubicBezTo>
                  <a:cubicBezTo>
                    <a:pt x="95" y="0"/>
                    <a:pt x="96" y="1"/>
                    <a:pt x="96" y="3"/>
                  </a:cubicBezTo>
                  <a:cubicBezTo>
                    <a:pt x="96" y="105"/>
                    <a:pt x="96" y="105"/>
                    <a:pt x="96" y="105"/>
                  </a:cubicBezTo>
                  <a:cubicBezTo>
                    <a:pt x="96" y="141"/>
                    <a:pt x="75" y="161"/>
                    <a:pt x="41" y="161"/>
                  </a:cubicBezTo>
                  <a:cubicBezTo>
                    <a:pt x="23" y="161"/>
                    <a:pt x="7" y="152"/>
                    <a:pt x="0" y="142"/>
                  </a:cubicBezTo>
                  <a:cubicBezTo>
                    <a:pt x="0" y="140"/>
                    <a:pt x="0" y="139"/>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0" name="Freeform 41"/>
            <p:cNvSpPr>
              <a:spLocks noEditPoints="1"/>
            </p:cNvSpPr>
            <p:nvPr userDrawn="1"/>
          </p:nvSpPr>
          <p:spPr bwMode="auto">
            <a:xfrm>
              <a:off x="8034786"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8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8" y="66"/>
                    <a:pt x="48" y="66"/>
                    <a:pt x="48"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1" name="Freeform 42"/>
            <p:cNvSpPr>
              <a:spLocks noEditPoints="1"/>
            </p:cNvSpPr>
            <p:nvPr userDrawn="1"/>
          </p:nvSpPr>
          <p:spPr bwMode="auto">
            <a:xfrm>
              <a:off x="8249720" y="1492997"/>
              <a:ext cx="173600" cy="279001"/>
            </a:xfrm>
            <a:custGeom>
              <a:avLst/>
              <a:gdLst>
                <a:gd name="T0" fmla="*/ 2 w 98"/>
                <a:gd name="T1" fmla="*/ 156 h 156"/>
                <a:gd name="T2" fmla="*/ 0 w 98"/>
                <a:gd name="T3" fmla="*/ 153 h 156"/>
                <a:gd name="T4" fmla="*/ 0 w 98"/>
                <a:gd name="T5" fmla="*/ 5 h 156"/>
                <a:gd name="T6" fmla="*/ 2 w 98"/>
                <a:gd name="T7" fmla="*/ 2 h 156"/>
                <a:gd name="T8" fmla="*/ 24 w 98"/>
                <a:gd name="T9" fmla="*/ 2 h 156"/>
                <a:gd name="T10" fmla="*/ 26 w 98"/>
                <a:gd name="T11" fmla="*/ 5 h 156"/>
                <a:gd name="T12" fmla="*/ 26 w 98"/>
                <a:gd name="T13" fmla="*/ 13 h 156"/>
                <a:gd name="T14" fmla="*/ 26 w 98"/>
                <a:gd name="T15" fmla="*/ 13 h 156"/>
                <a:gd name="T16" fmla="*/ 56 w 98"/>
                <a:gd name="T17" fmla="*/ 0 h 156"/>
                <a:gd name="T18" fmla="*/ 94 w 98"/>
                <a:gd name="T19" fmla="*/ 27 h 156"/>
                <a:gd name="T20" fmla="*/ 98 w 98"/>
                <a:gd name="T21" fmla="*/ 58 h 156"/>
                <a:gd name="T22" fmla="*/ 94 w 98"/>
                <a:gd name="T23" fmla="*/ 90 h 156"/>
                <a:gd name="T24" fmla="*/ 56 w 98"/>
                <a:gd name="T25" fmla="*/ 117 h 156"/>
                <a:gd name="T26" fmla="*/ 26 w 98"/>
                <a:gd name="T27" fmla="*/ 103 h 156"/>
                <a:gd name="T28" fmla="*/ 26 w 98"/>
                <a:gd name="T29" fmla="*/ 103 h 156"/>
                <a:gd name="T30" fmla="*/ 26 w 98"/>
                <a:gd name="T31" fmla="*/ 153 h 156"/>
                <a:gd name="T32" fmla="*/ 24 w 98"/>
                <a:gd name="T33" fmla="*/ 156 h 156"/>
                <a:gd name="T34" fmla="*/ 2 w 98"/>
                <a:gd name="T35" fmla="*/ 156 h 156"/>
                <a:gd name="T36" fmla="*/ 70 w 98"/>
                <a:gd name="T37" fmla="*/ 79 h 156"/>
                <a:gd name="T38" fmla="*/ 72 w 98"/>
                <a:gd name="T39" fmla="*/ 58 h 156"/>
                <a:gd name="T40" fmla="*/ 70 w 98"/>
                <a:gd name="T41" fmla="*/ 37 h 156"/>
                <a:gd name="T42" fmla="*/ 49 w 98"/>
                <a:gd name="T43" fmla="*/ 23 h 156"/>
                <a:gd name="T44" fmla="*/ 28 w 98"/>
                <a:gd name="T45" fmla="*/ 37 h 156"/>
                <a:gd name="T46" fmla="*/ 26 w 98"/>
                <a:gd name="T47" fmla="*/ 58 h 156"/>
                <a:gd name="T48" fmla="*/ 28 w 98"/>
                <a:gd name="T49" fmla="*/ 79 h 156"/>
                <a:gd name="T50" fmla="*/ 49 w 98"/>
                <a:gd name="T51" fmla="*/ 93 h 156"/>
                <a:gd name="T52" fmla="*/ 70 w 98"/>
                <a:gd name="T53" fmla="*/ 7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56">
                  <a:moveTo>
                    <a:pt x="2" y="156"/>
                  </a:moveTo>
                  <a:cubicBezTo>
                    <a:pt x="1" y="156"/>
                    <a:pt x="0" y="155"/>
                    <a:pt x="0" y="153"/>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5"/>
                    <a:pt x="41" y="0"/>
                    <a:pt x="56" y="0"/>
                  </a:cubicBezTo>
                  <a:cubicBezTo>
                    <a:pt x="75" y="0"/>
                    <a:pt x="89" y="9"/>
                    <a:pt x="94" y="27"/>
                  </a:cubicBezTo>
                  <a:cubicBezTo>
                    <a:pt x="97" y="35"/>
                    <a:pt x="98" y="43"/>
                    <a:pt x="98" y="58"/>
                  </a:cubicBezTo>
                  <a:cubicBezTo>
                    <a:pt x="98" y="73"/>
                    <a:pt x="97" y="81"/>
                    <a:pt x="94" y="90"/>
                  </a:cubicBezTo>
                  <a:cubicBezTo>
                    <a:pt x="89" y="107"/>
                    <a:pt x="75" y="117"/>
                    <a:pt x="56" y="117"/>
                  </a:cubicBezTo>
                  <a:cubicBezTo>
                    <a:pt x="41" y="117"/>
                    <a:pt x="31" y="111"/>
                    <a:pt x="26" y="103"/>
                  </a:cubicBezTo>
                  <a:cubicBezTo>
                    <a:pt x="26" y="103"/>
                    <a:pt x="26" y="103"/>
                    <a:pt x="26" y="103"/>
                  </a:cubicBezTo>
                  <a:cubicBezTo>
                    <a:pt x="26" y="153"/>
                    <a:pt x="26" y="153"/>
                    <a:pt x="26" y="153"/>
                  </a:cubicBezTo>
                  <a:cubicBezTo>
                    <a:pt x="26" y="155"/>
                    <a:pt x="25" y="156"/>
                    <a:pt x="24" y="156"/>
                  </a:cubicBezTo>
                  <a:lnTo>
                    <a:pt x="2" y="156"/>
                  </a:lnTo>
                  <a:close/>
                  <a:moveTo>
                    <a:pt x="70" y="79"/>
                  </a:moveTo>
                  <a:cubicBezTo>
                    <a:pt x="71" y="74"/>
                    <a:pt x="72" y="68"/>
                    <a:pt x="72" y="58"/>
                  </a:cubicBezTo>
                  <a:cubicBezTo>
                    <a:pt x="72" y="48"/>
                    <a:pt x="71" y="42"/>
                    <a:pt x="70" y="37"/>
                  </a:cubicBezTo>
                  <a:cubicBezTo>
                    <a:pt x="67" y="28"/>
                    <a:pt x="60" y="23"/>
                    <a:pt x="49" y="23"/>
                  </a:cubicBezTo>
                  <a:cubicBezTo>
                    <a:pt x="38" y="23"/>
                    <a:pt x="31" y="28"/>
                    <a:pt x="28" y="37"/>
                  </a:cubicBezTo>
                  <a:cubicBezTo>
                    <a:pt x="27" y="42"/>
                    <a:pt x="26" y="48"/>
                    <a:pt x="26" y="58"/>
                  </a:cubicBezTo>
                  <a:cubicBezTo>
                    <a:pt x="26" y="68"/>
                    <a:pt x="27" y="74"/>
                    <a:pt x="28" y="79"/>
                  </a:cubicBezTo>
                  <a:cubicBezTo>
                    <a:pt x="31" y="88"/>
                    <a:pt x="38"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2" name="Freeform 43"/>
            <p:cNvSpPr>
              <a:spLocks noEditPoints="1"/>
            </p:cNvSpPr>
            <p:nvPr userDrawn="1"/>
          </p:nvSpPr>
          <p:spPr bwMode="auto">
            <a:xfrm>
              <a:off x="8456387" y="1492997"/>
              <a:ext cx="165334" cy="208734"/>
            </a:xfrm>
            <a:custGeom>
              <a:avLst/>
              <a:gdLst>
                <a:gd name="T0" fmla="*/ 72 w 93"/>
                <a:gd name="T1" fmla="*/ 114 h 117"/>
                <a:gd name="T2" fmla="*/ 69 w 93"/>
                <a:gd name="T3" fmla="*/ 112 h 117"/>
                <a:gd name="T4" fmla="*/ 69 w 93"/>
                <a:gd name="T5" fmla="*/ 104 h 117"/>
                <a:gd name="T6" fmla="*/ 69 w 93"/>
                <a:gd name="T7" fmla="*/ 104 h 117"/>
                <a:gd name="T8" fmla="*/ 38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9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2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2" y="114"/>
                  </a:moveTo>
                  <a:cubicBezTo>
                    <a:pt x="70" y="114"/>
                    <a:pt x="69" y="113"/>
                    <a:pt x="69" y="112"/>
                  </a:cubicBezTo>
                  <a:cubicBezTo>
                    <a:pt x="69" y="104"/>
                    <a:pt x="69" y="104"/>
                    <a:pt x="69" y="104"/>
                  </a:cubicBezTo>
                  <a:cubicBezTo>
                    <a:pt x="69" y="104"/>
                    <a:pt x="69" y="104"/>
                    <a:pt x="69" y="104"/>
                  </a:cubicBezTo>
                  <a:cubicBezTo>
                    <a:pt x="64" y="111"/>
                    <a:pt x="53" y="117"/>
                    <a:pt x="38"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9"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2"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3" name="Freeform 44"/>
            <p:cNvSpPr>
              <a:spLocks/>
            </p:cNvSpPr>
            <p:nvPr userDrawn="1"/>
          </p:nvSpPr>
          <p:spPr bwMode="auto">
            <a:xfrm>
              <a:off x="8669254" y="1492997"/>
              <a:ext cx="169467"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7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2"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7" y="13"/>
                    <a:pt x="27" y="13"/>
                    <a:pt x="27"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4" name="Freeform 45"/>
            <p:cNvSpPr>
              <a:spLocks/>
            </p:cNvSpPr>
            <p:nvPr userDrawn="1"/>
          </p:nvSpPr>
          <p:spPr bwMode="auto">
            <a:xfrm>
              <a:off x="900632" y="1414463"/>
              <a:ext cx="250067" cy="283134"/>
            </a:xfrm>
            <a:custGeom>
              <a:avLst/>
              <a:gdLst>
                <a:gd name="T0" fmla="*/ 0 w 140"/>
                <a:gd name="T1" fmla="*/ 3 h 158"/>
                <a:gd name="T2" fmla="*/ 2 w 140"/>
                <a:gd name="T3" fmla="*/ 0 h 158"/>
                <a:gd name="T4" fmla="*/ 23 w 140"/>
                <a:gd name="T5" fmla="*/ 0 h 158"/>
                <a:gd name="T6" fmla="*/ 27 w 140"/>
                <a:gd name="T7" fmla="*/ 3 h 158"/>
                <a:gd name="T8" fmla="*/ 70 w 140"/>
                <a:gd name="T9" fmla="*/ 100 h 158"/>
                <a:gd name="T10" fmla="*/ 71 w 140"/>
                <a:gd name="T11" fmla="*/ 100 h 158"/>
                <a:gd name="T12" fmla="*/ 113 w 140"/>
                <a:gd name="T13" fmla="*/ 3 h 158"/>
                <a:gd name="T14" fmla="*/ 117 w 140"/>
                <a:gd name="T15" fmla="*/ 0 h 158"/>
                <a:gd name="T16" fmla="*/ 138 w 140"/>
                <a:gd name="T17" fmla="*/ 0 h 158"/>
                <a:gd name="T18" fmla="*/ 140 w 140"/>
                <a:gd name="T19" fmla="*/ 3 h 158"/>
                <a:gd name="T20" fmla="*/ 140 w 140"/>
                <a:gd name="T21" fmla="*/ 156 h 158"/>
                <a:gd name="T22" fmla="*/ 138 w 140"/>
                <a:gd name="T23" fmla="*/ 158 h 158"/>
                <a:gd name="T24" fmla="*/ 118 w 140"/>
                <a:gd name="T25" fmla="*/ 158 h 158"/>
                <a:gd name="T26" fmla="*/ 115 w 140"/>
                <a:gd name="T27" fmla="*/ 156 h 158"/>
                <a:gd name="T28" fmla="*/ 115 w 140"/>
                <a:gd name="T29" fmla="*/ 59 h 158"/>
                <a:gd name="T30" fmla="*/ 114 w 140"/>
                <a:gd name="T31" fmla="*/ 59 h 158"/>
                <a:gd name="T32" fmla="*/ 81 w 140"/>
                <a:gd name="T33" fmla="*/ 133 h 158"/>
                <a:gd name="T34" fmla="*/ 77 w 140"/>
                <a:gd name="T35" fmla="*/ 136 h 158"/>
                <a:gd name="T36" fmla="*/ 63 w 140"/>
                <a:gd name="T37" fmla="*/ 136 h 158"/>
                <a:gd name="T38" fmla="*/ 59 w 140"/>
                <a:gd name="T39" fmla="*/ 133 h 158"/>
                <a:gd name="T40" fmla="*/ 25 w 140"/>
                <a:gd name="T41" fmla="*/ 59 h 158"/>
                <a:gd name="T42" fmla="*/ 25 w 140"/>
                <a:gd name="T43" fmla="*/ 59 h 158"/>
                <a:gd name="T44" fmla="*/ 25 w 140"/>
                <a:gd name="T45" fmla="*/ 156 h 158"/>
                <a:gd name="T46" fmla="*/ 22 w 140"/>
                <a:gd name="T47" fmla="*/ 158 h 158"/>
                <a:gd name="T48" fmla="*/ 2 w 140"/>
                <a:gd name="T49" fmla="*/ 158 h 158"/>
                <a:gd name="T50" fmla="*/ 0 w 140"/>
                <a:gd name="T51" fmla="*/ 156 h 158"/>
                <a:gd name="T52" fmla="*/ 0 w 140"/>
                <a:gd name="T53"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158">
                  <a:moveTo>
                    <a:pt x="0" y="3"/>
                  </a:moveTo>
                  <a:cubicBezTo>
                    <a:pt x="0" y="1"/>
                    <a:pt x="1" y="0"/>
                    <a:pt x="2" y="0"/>
                  </a:cubicBezTo>
                  <a:cubicBezTo>
                    <a:pt x="23" y="0"/>
                    <a:pt x="23" y="0"/>
                    <a:pt x="23" y="0"/>
                  </a:cubicBezTo>
                  <a:cubicBezTo>
                    <a:pt x="25" y="0"/>
                    <a:pt x="26" y="1"/>
                    <a:pt x="27" y="3"/>
                  </a:cubicBezTo>
                  <a:cubicBezTo>
                    <a:pt x="70" y="100"/>
                    <a:pt x="70" y="100"/>
                    <a:pt x="70" y="100"/>
                  </a:cubicBezTo>
                  <a:cubicBezTo>
                    <a:pt x="71" y="100"/>
                    <a:pt x="71" y="100"/>
                    <a:pt x="71" y="100"/>
                  </a:cubicBezTo>
                  <a:cubicBezTo>
                    <a:pt x="113" y="3"/>
                    <a:pt x="113" y="3"/>
                    <a:pt x="113" y="3"/>
                  </a:cubicBezTo>
                  <a:cubicBezTo>
                    <a:pt x="114" y="1"/>
                    <a:pt x="115" y="0"/>
                    <a:pt x="117" y="0"/>
                  </a:cubicBezTo>
                  <a:cubicBezTo>
                    <a:pt x="138" y="0"/>
                    <a:pt x="138" y="0"/>
                    <a:pt x="138" y="0"/>
                  </a:cubicBezTo>
                  <a:cubicBezTo>
                    <a:pt x="139" y="0"/>
                    <a:pt x="140" y="1"/>
                    <a:pt x="140" y="3"/>
                  </a:cubicBezTo>
                  <a:cubicBezTo>
                    <a:pt x="140" y="156"/>
                    <a:pt x="140" y="156"/>
                    <a:pt x="140" y="156"/>
                  </a:cubicBezTo>
                  <a:cubicBezTo>
                    <a:pt x="140" y="157"/>
                    <a:pt x="139" y="158"/>
                    <a:pt x="138" y="158"/>
                  </a:cubicBezTo>
                  <a:cubicBezTo>
                    <a:pt x="118" y="158"/>
                    <a:pt x="118" y="158"/>
                    <a:pt x="118" y="158"/>
                  </a:cubicBezTo>
                  <a:cubicBezTo>
                    <a:pt x="116" y="158"/>
                    <a:pt x="115" y="157"/>
                    <a:pt x="115" y="156"/>
                  </a:cubicBezTo>
                  <a:cubicBezTo>
                    <a:pt x="115" y="59"/>
                    <a:pt x="115" y="59"/>
                    <a:pt x="115" y="59"/>
                  </a:cubicBezTo>
                  <a:cubicBezTo>
                    <a:pt x="114" y="59"/>
                    <a:pt x="114" y="59"/>
                    <a:pt x="114" y="59"/>
                  </a:cubicBezTo>
                  <a:cubicBezTo>
                    <a:pt x="81" y="133"/>
                    <a:pt x="81" y="133"/>
                    <a:pt x="81" y="133"/>
                  </a:cubicBezTo>
                  <a:cubicBezTo>
                    <a:pt x="80" y="136"/>
                    <a:pt x="79" y="136"/>
                    <a:pt x="77" y="136"/>
                  </a:cubicBezTo>
                  <a:cubicBezTo>
                    <a:pt x="63" y="136"/>
                    <a:pt x="63" y="136"/>
                    <a:pt x="63" y="136"/>
                  </a:cubicBezTo>
                  <a:cubicBezTo>
                    <a:pt x="61" y="136"/>
                    <a:pt x="60" y="136"/>
                    <a:pt x="59" y="133"/>
                  </a:cubicBezTo>
                  <a:cubicBezTo>
                    <a:pt x="25" y="59"/>
                    <a:pt x="25" y="59"/>
                    <a:pt x="25" y="59"/>
                  </a:cubicBezTo>
                  <a:cubicBezTo>
                    <a:pt x="25" y="59"/>
                    <a:pt x="25" y="59"/>
                    <a:pt x="25" y="59"/>
                  </a:cubicBezTo>
                  <a:cubicBezTo>
                    <a:pt x="25" y="156"/>
                    <a:pt x="25" y="156"/>
                    <a:pt x="25" y="156"/>
                  </a:cubicBezTo>
                  <a:cubicBezTo>
                    <a:pt x="25" y="157"/>
                    <a:pt x="24" y="158"/>
                    <a:pt x="22"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5" name="Freeform 46"/>
            <p:cNvSpPr>
              <a:spLocks noEditPoints="1"/>
            </p:cNvSpPr>
            <p:nvPr userDrawn="1"/>
          </p:nvSpPr>
          <p:spPr bwMode="auto">
            <a:xfrm>
              <a:off x="1202367" y="1414463"/>
              <a:ext cx="45467" cy="283134"/>
            </a:xfrm>
            <a:custGeom>
              <a:avLst/>
              <a:gdLst>
                <a:gd name="T0" fmla="*/ 2 w 26"/>
                <a:gd name="T1" fmla="*/ 25 h 158"/>
                <a:gd name="T2" fmla="*/ 0 w 26"/>
                <a:gd name="T3" fmla="*/ 23 h 158"/>
                <a:gd name="T4" fmla="*/ 0 w 26"/>
                <a:gd name="T5" fmla="*/ 3 h 158"/>
                <a:gd name="T6" fmla="*/ 2 w 26"/>
                <a:gd name="T7" fmla="*/ 0 h 158"/>
                <a:gd name="T8" fmla="*/ 24 w 26"/>
                <a:gd name="T9" fmla="*/ 0 h 158"/>
                <a:gd name="T10" fmla="*/ 26 w 26"/>
                <a:gd name="T11" fmla="*/ 3 h 158"/>
                <a:gd name="T12" fmla="*/ 26 w 26"/>
                <a:gd name="T13" fmla="*/ 23 h 158"/>
                <a:gd name="T14" fmla="*/ 24 w 26"/>
                <a:gd name="T15" fmla="*/ 25 h 158"/>
                <a:gd name="T16" fmla="*/ 2 w 26"/>
                <a:gd name="T17" fmla="*/ 25 h 158"/>
                <a:gd name="T18" fmla="*/ 2 w 26"/>
                <a:gd name="T19" fmla="*/ 158 h 158"/>
                <a:gd name="T20" fmla="*/ 0 w 26"/>
                <a:gd name="T21" fmla="*/ 156 h 158"/>
                <a:gd name="T22" fmla="*/ 0 w 26"/>
                <a:gd name="T23" fmla="*/ 49 h 158"/>
                <a:gd name="T24" fmla="*/ 2 w 26"/>
                <a:gd name="T25" fmla="*/ 46 h 158"/>
                <a:gd name="T26" fmla="*/ 24 w 26"/>
                <a:gd name="T27" fmla="*/ 46 h 158"/>
                <a:gd name="T28" fmla="*/ 26 w 26"/>
                <a:gd name="T29" fmla="*/ 49 h 158"/>
                <a:gd name="T30" fmla="*/ 26 w 26"/>
                <a:gd name="T31" fmla="*/ 156 h 158"/>
                <a:gd name="T32" fmla="*/ 24 w 26"/>
                <a:gd name="T33" fmla="*/ 158 h 158"/>
                <a:gd name="T34" fmla="*/ 2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2" y="25"/>
                  </a:moveTo>
                  <a:cubicBezTo>
                    <a:pt x="1" y="25"/>
                    <a:pt x="0" y="24"/>
                    <a:pt x="0" y="23"/>
                  </a:cubicBezTo>
                  <a:cubicBezTo>
                    <a:pt x="0" y="3"/>
                    <a:pt x="0" y="3"/>
                    <a:pt x="0" y="3"/>
                  </a:cubicBezTo>
                  <a:cubicBezTo>
                    <a:pt x="0" y="1"/>
                    <a:pt x="1" y="0"/>
                    <a:pt x="2" y="0"/>
                  </a:cubicBezTo>
                  <a:cubicBezTo>
                    <a:pt x="24" y="0"/>
                    <a:pt x="24" y="0"/>
                    <a:pt x="24" y="0"/>
                  </a:cubicBezTo>
                  <a:cubicBezTo>
                    <a:pt x="25" y="0"/>
                    <a:pt x="26" y="1"/>
                    <a:pt x="26" y="3"/>
                  </a:cubicBezTo>
                  <a:cubicBezTo>
                    <a:pt x="26" y="23"/>
                    <a:pt x="26" y="23"/>
                    <a:pt x="26" y="23"/>
                  </a:cubicBezTo>
                  <a:cubicBezTo>
                    <a:pt x="26" y="24"/>
                    <a:pt x="25" y="25"/>
                    <a:pt x="24" y="25"/>
                  </a:cubicBezTo>
                  <a:lnTo>
                    <a:pt x="2" y="25"/>
                  </a:lnTo>
                  <a:close/>
                  <a:moveTo>
                    <a:pt x="2" y="158"/>
                  </a:moveTo>
                  <a:cubicBezTo>
                    <a:pt x="1" y="158"/>
                    <a:pt x="0" y="157"/>
                    <a:pt x="0" y="156"/>
                  </a:cubicBezTo>
                  <a:cubicBezTo>
                    <a:pt x="0" y="49"/>
                    <a:pt x="0" y="49"/>
                    <a:pt x="0" y="49"/>
                  </a:cubicBezTo>
                  <a:cubicBezTo>
                    <a:pt x="0" y="47"/>
                    <a:pt x="1" y="46"/>
                    <a:pt x="2" y="46"/>
                  </a:cubicBezTo>
                  <a:cubicBezTo>
                    <a:pt x="24" y="46"/>
                    <a:pt x="24" y="46"/>
                    <a:pt x="24" y="46"/>
                  </a:cubicBezTo>
                  <a:cubicBezTo>
                    <a:pt x="25" y="46"/>
                    <a:pt x="26" y="47"/>
                    <a:pt x="26" y="49"/>
                  </a:cubicBezTo>
                  <a:cubicBezTo>
                    <a:pt x="26" y="156"/>
                    <a:pt x="26" y="156"/>
                    <a:pt x="26" y="156"/>
                  </a:cubicBezTo>
                  <a:cubicBezTo>
                    <a:pt x="26" y="157"/>
                    <a:pt x="25" y="158"/>
                    <a:pt x="24" y="158"/>
                  </a:cubicBezTo>
                  <a:lnTo>
                    <a:pt x="2"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6" name="Freeform 47"/>
            <p:cNvSpPr>
              <a:spLocks/>
            </p:cNvSpPr>
            <p:nvPr userDrawn="1"/>
          </p:nvSpPr>
          <p:spPr bwMode="auto">
            <a:xfrm>
              <a:off x="1297433" y="1492997"/>
              <a:ext cx="167400"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6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1"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7" name="Freeform 48"/>
            <p:cNvSpPr>
              <a:spLocks noEditPoints="1"/>
            </p:cNvSpPr>
            <p:nvPr userDrawn="1"/>
          </p:nvSpPr>
          <p:spPr bwMode="auto">
            <a:xfrm>
              <a:off x="1512367" y="1414463"/>
              <a:ext cx="45467" cy="283134"/>
            </a:xfrm>
            <a:custGeom>
              <a:avLst/>
              <a:gdLst>
                <a:gd name="T0" fmla="*/ 3 w 26"/>
                <a:gd name="T1" fmla="*/ 25 h 158"/>
                <a:gd name="T2" fmla="*/ 0 w 26"/>
                <a:gd name="T3" fmla="*/ 23 h 158"/>
                <a:gd name="T4" fmla="*/ 0 w 26"/>
                <a:gd name="T5" fmla="*/ 3 h 158"/>
                <a:gd name="T6" fmla="*/ 3 w 26"/>
                <a:gd name="T7" fmla="*/ 0 h 158"/>
                <a:gd name="T8" fmla="*/ 24 w 26"/>
                <a:gd name="T9" fmla="*/ 0 h 158"/>
                <a:gd name="T10" fmla="*/ 26 w 26"/>
                <a:gd name="T11" fmla="*/ 3 h 158"/>
                <a:gd name="T12" fmla="*/ 26 w 26"/>
                <a:gd name="T13" fmla="*/ 23 h 158"/>
                <a:gd name="T14" fmla="*/ 24 w 26"/>
                <a:gd name="T15" fmla="*/ 25 h 158"/>
                <a:gd name="T16" fmla="*/ 3 w 26"/>
                <a:gd name="T17" fmla="*/ 25 h 158"/>
                <a:gd name="T18" fmla="*/ 3 w 26"/>
                <a:gd name="T19" fmla="*/ 158 h 158"/>
                <a:gd name="T20" fmla="*/ 0 w 26"/>
                <a:gd name="T21" fmla="*/ 156 h 158"/>
                <a:gd name="T22" fmla="*/ 0 w 26"/>
                <a:gd name="T23" fmla="*/ 49 h 158"/>
                <a:gd name="T24" fmla="*/ 3 w 26"/>
                <a:gd name="T25" fmla="*/ 46 h 158"/>
                <a:gd name="T26" fmla="*/ 24 w 26"/>
                <a:gd name="T27" fmla="*/ 46 h 158"/>
                <a:gd name="T28" fmla="*/ 26 w 26"/>
                <a:gd name="T29" fmla="*/ 49 h 158"/>
                <a:gd name="T30" fmla="*/ 26 w 26"/>
                <a:gd name="T31" fmla="*/ 156 h 158"/>
                <a:gd name="T32" fmla="*/ 24 w 26"/>
                <a:gd name="T33" fmla="*/ 158 h 158"/>
                <a:gd name="T34" fmla="*/ 3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3" y="25"/>
                  </a:moveTo>
                  <a:cubicBezTo>
                    <a:pt x="1" y="25"/>
                    <a:pt x="0" y="24"/>
                    <a:pt x="0" y="23"/>
                  </a:cubicBezTo>
                  <a:cubicBezTo>
                    <a:pt x="0" y="3"/>
                    <a:pt x="0" y="3"/>
                    <a:pt x="0" y="3"/>
                  </a:cubicBezTo>
                  <a:cubicBezTo>
                    <a:pt x="0" y="1"/>
                    <a:pt x="1" y="0"/>
                    <a:pt x="3" y="0"/>
                  </a:cubicBezTo>
                  <a:cubicBezTo>
                    <a:pt x="24" y="0"/>
                    <a:pt x="24" y="0"/>
                    <a:pt x="24" y="0"/>
                  </a:cubicBezTo>
                  <a:cubicBezTo>
                    <a:pt x="25" y="0"/>
                    <a:pt x="26" y="1"/>
                    <a:pt x="26" y="3"/>
                  </a:cubicBezTo>
                  <a:cubicBezTo>
                    <a:pt x="26" y="23"/>
                    <a:pt x="26" y="23"/>
                    <a:pt x="26" y="23"/>
                  </a:cubicBezTo>
                  <a:cubicBezTo>
                    <a:pt x="26" y="24"/>
                    <a:pt x="25" y="25"/>
                    <a:pt x="24" y="25"/>
                  </a:cubicBezTo>
                  <a:lnTo>
                    <a:pt x="3" y="25"/>
                  </a:lnTo>
                  <a:close/>
                  <a:moveTo>
                    <a:pt x="3" y="158"/>
                  </a:moveTo>
                  <a:cubicBezTo>
                    <a:pt x="1" y="158"/>
                    <a:pt x="0" y="157"/>
                    <a:pt x="0" y="156"/>
                  </a:cubicBezTo>
                  <a:cubicBezTo>
                    <a:pt x="0" y="49"/>
                    <a:pt x="0" y="49"/>
                    <a:pt x="0" y="49"/>
                  </a:cubicBezTo>
                  <a:cubicBezTo>
                    <a:pt x="0" y="47"/>
                    <a:pt x="1" y="46"/>
                    <a:pt x="3" y="46"/>
                  </a:cubicBezTo>
                  <a:cubicBezTo>
                    <a:pt x="24" y="46"/>
                    <a:pt x="24" y="46"/>
                    <a:pt x="24" y="46"/>
                  </a:cubicBezTo>
                  <a:cubicBezTo>
                    <a:pt x="25" y="46"/>
                    <a:pt x="26" y="47"/>
                    <a:pt x="26" y="49"/>
                  </a:cubicBezTo>
                  <a:cubicBezTo>
                    <a:pt x="26" y="156"/>
                    <a:pt x="26" y="156"/>
                    <a:pt x="26" y="156"/>
                  </a:cubicBezTo>
                  <a:cubicBezTo>
                    <a:pt x="26" y="157"/>
                    <a:pt x="25" y="158"/>
                    <a:pt x="24" y="158"/>
                  </a:cubicBezTo>
                  <a:lnTo>
                    <a:pt x="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8" name="Freeform 49"/>
            <p:cNvSpPr>
              <a:spLocks/>
            </p:cNvSpPr>
            <p:nvPr userDrawn="1"/>
          </p:nvSpPr>
          <p:spPr bwMode="auto">
            <a:xfrm>
              <a:off x="1595034" y="1492997"/>
              <a:ext cx="167400" cy="208734"/>
            </a:xfrm>
            <a:custGeom>
              <a:avLst/>
              <a:gdLst>
                <a:gd name="T0" fmla="*/ 1 w 95"/>
                <a:gd name="T1" fmla="*/ 99 h 117"/>
                <a:gd name="T2" fmla="*/ 1 w 95"/>
                <a:gd name="T3" fmla="*/ 96 h 117"/>
                <a:gd name="T4" fmla="*/ 14 w 95"/>
                <a:gd name="T5" fmla="*/ 82 h 117"/>
                <a:gd name="T6" fmla="*/ 17 w 95"/>
                <a:gd name="T7" fmla="*/ 82 h 117"/>
                <a:gd name="T8" fmla="*/ 50 w 95"/>
                <a:gd name="T9" fmla="*/ 95 h 117"/>
                <a:gd name="T10" fmla="*/ 70 w 95"/>
                <a:gd name="T11" fmla="*/ 81 h 117"/>
                <a:gd name="T12" fmla="*/ 52 w 95"/>
                <a:gd name="T13" fmla="*/ 69 h 117"/>
                <a:gd name="T14" fmla="*/ 40 w 95"/>
                <a:gd name="T15" fmla="*/ 68 h 117"/>
                <a:gd name="T16" fmla="*/ 5 w 95"/>
                <a:gd name="T17" fmla="*/ 35 h 117"/>
                <a:gd name="T18" fmla="*/ 49 w 95"/>
                <a:gd name="T19" fmla="*/ 0 h 117"/>
                <a:gd name="T20" fmla="*/ 91 w 95"/>
                <a:gd name="T21" fmla="*/ 13 h 117"/>
                <a:gd name="T22" fmla="*/ 91 w 95"/>
                <a:gd name="T23" fmla="*/ 17 h 117"/>
                <a:gd name="T24" fmla="*/ 80 w 95"/>
                <a:gd name="T25" fmla="*/ 30 h 117"/>
                <a:gd name="T26" fmla="*/ 77 w 95"/>
                <a:gd name="T27" fmla="*/ 31 h 117"/>
                <a:gd name="T28" fmla="*/ 47 w 95"/>
                <a:gd name="T29" fmla="*/ 22 h 117"/>
                <a:gd name="T30" fmla="*/ 30 w 95"/>
                <a:gd name="T31" fmla="*/ 33 h 117"/>
                <a:gd name="T32" fmla="*/ 49 w 95"/>
                <a:gd name="T33" fmla="*/ 45 h 117"/>
                <a:gd name="T34" fmla="*/ 61 w 95"/>
                <a:gd name="T35" fmla="*/ 46 h 117"/>
                <a:gd name="T36" fmla="*/ 95 w 95"/>
                <a:gd name="T37" fmla="*/ 79 h 117"/>
                <a:gd name="T38" fmla="*/ 49 w 95"/>
                <a:gd name="T39" fmla="*/ 117 h 117"/>
                <a:gd name="T40" fmla="*/ 1 w 95"/>
                <a:gd name="T41" fmla="*/ 9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17">
                  <a:moveTo>
                    <a:pt x="1" y="99"/>
                  </a:moveTo>
                  <a:cubicBezTo>
                    <a:pt x="0" y="98"/>
                    <a:pt x="0" y="97"/>
                    <a:pt x="1" y="96"/>
                  </a:cubicBezTo>
                  <a:cubicBezTo>
                    <a:pt x="14" y="82"/>
                    <a:pt x="14" y="82"/>
                    <a:pt x="14" y="82"/>
                  </a:cubicBezTo>
                  <a:cubicBezTo>
                    <a:pt x="15" y="81"/>
                    <a:pt x="16" y="81"/>
                    <a:pt x="17" y="82"/>
                  </a:cubicBezTo>
                  <a:cubicBezTo>
                    <a:pt x="25" y="89"/>
                    <a:pt x="38" y="95"/>
                    <a:pt x="50" y="95"/>
                  </a:cubicBezTo>
                  <a:cubicBezTo>
                    <a:pt x="63" y="95"/>
                    <a:pt x="70" y="89"/>
                    <a:pt x="70" y="81"/>
                  </a:cubicBezTo>
                  <a:cubicBezTo>
                    <a:pt x="70" y="75"/>
                    <a:pt x="66" y="70"/>
                    <a:pt x="52" y="69"/>
                  </a:cubicBezTo>
                  <a:cubicBezTo>
                    <a:pt x="40" y="68"/>
                    <a:pt x="40" y="68"/>
                    <a:pt x="40" y="68"/>
                  </a:cubicBezTo>
                  <a:cubicBezTo>
                    <a:pt x="17" y="66"/>
                    <a:pt x="5" y="54"/>
                    <a:pt x="5" y="35"/>
                  </a:cubicBezTo>
                  <a:cubicBezTo>
                    <a:pt x="5" y="13"/>
                    <a:pt x="21" y="0"/>
                    <a:pt x="49" y="0"/>
                  </a:cubicBezTo>
                  <a:cubicBezTo>
                    <a:pt x="66" y="0"/>
                    <a:pt x="81" y="6"/>
                    <a:pt x="91" y="13"/>
                  </a:cubicBezTo>
                  <a:cubicBezTo>
                    <a:pt x="92" y="14"/>
                    <a:pt x="92" y="16"/>
                    <a:pt x="91" y="17"/>
                  </a:cubicBezTo>
                  <a:cubicBezTo>
                    <a:pt x="80" y="30"/>
                    <a:pt x="80" y="30"/>
                    <a:pt x="80" y="30"/>
                  </a:cubicBezTo>
                  <a:cubicBezTo>
                    <a:pt x="79" y="32"/>
                    <a:pt x="78" y="32"/>
                    <a:pt x="77" y="31"/>
                  </a:cubicBezTo>
                  <a:cubicBezTo>
                    <a:pt x="70" y="26"/>
                    <a:pt x="58" y="22"/>
                    <a:pt x="47" y="22"/>
                  </a:cubicBezTo>
                  <a:cubicBezTo>
                    <a:pt x="36" y="22"/>
                    <a:pt x="30" y="26"/>
                    <a:pt x="30" y="33"/>
                  </a:cubicBezTo>
                  <a:cubicBezTo>
                    <a:pt x="30" y="40"/>
                    <a:pt x="34" y="44"/>
                    <a:pt x="49" y="45"/>
                  </a:cubicBezTo>
                  <a:cubicBezTo>
                    <a:pt x="61" y="46"/>
                    <a:pt x="61" y="46"/>
                    <a:pt x="61" y="46"/>
                  </a:cubicBezTo>
                  <a:cubicBezTo>
                    <a:pt x="84" y="48"/>
                    <a:pt x="95" y="60"/>
                    <a:pt x="95" y="79"/>
                  </a:cubicBezTo>
                  <a:cubicBezTo>
                    <a:pt x="95" y="101"/>
                    <a:pt x="79" y="117"/>
                    <a:pt x="49" y="117"/>
                  </a:cubicBezTo>
                  <a:cubicBezTo>
                    <a:pt x="26" y="117"/>
                    <a:pt x="10" y="107"/>
                    <a:pt x="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9" name="Freeform 50"/>
            <p:cNvSpPr>
              <a:spLocks/>
            </p:cNvSpPr>
            <p:nvPr userDrawn="1"/>
          </p:nvSpPr>
          <p:spPr bwMode="auto">
            <a:xfrm>
              <a:off x="1789301"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0" name="Freeform 51"/>
            <p:cNvSpPr>
              <a:spLocks/>
            </p:cNvSpPr>
            <p:nvPr userDrawn="1"/>
          </p:nvSpPr>
          <p:spPr bwMode="auto">
            <a:xfrm>
              <a:off x="1925702"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1" name="Freeform 52"/>
            <p:cNvSpPr>
              <a:spLocks/>
            </p:cNvSpPr>
            <p:nvPr userDrawn="1"/>
          </p:nvSpPr>
          <p:spPr bwMode="auto">
            <a:xfrm>
              <a:off x="2084836" y="1497130"/>
              <a:ext cx="183934" cy="274867"/>
            </a:xfrm>
            <a:custGeom>
              <a:avLst/>
              <a:gdLst>
                <a:gd name="T0" fmla="*/ 17 w 104"/>
                <a:gd name="T1" fmla="*/ 154 h 154"/>
                <a:gd name="T2" fmla="*/ 14 w 104"/>
                <a:gd name="T3" fmla="*/ 151 h 154"/>
                <a:gd name="T4" fmla="*/ 14 w 104"/>
                <a:gd name="T5" fmla="*/ 133 h 154"/>
                <a:gd name="T6" fmla="*/ 17 w 104"/>
                <a:gd name="T7" fmla="*/ 131 h 154"/>
                <a:gd name="T8" fmla="*/ 21 w 104"/>
                <a:gd name="T9" fmla="*/ 131 h 154"/>
                <a:gd name="T10" fmla="*/ 38 w 104"/>
                <a:gd name="T11" fmla="*/ 117 h 154"/>
                <a:gd name="T12" fmla="*/ 41 w 104"/>
                <a:gd name="T13" fmla="*/ 108 h 154"/>
                <a:gd name="T14" fmla="*/ 0 w 104"/>
                <a:gd name="T15" fmla="*/ 3 h 154"/>
                <a:gd name="T16" fmla="*/ 2 w 104"/>
                <a:gd name="T17" fmla="*/ 0 h 154"/>
                <a:gd name="T18" fmla="*/ 25 w 104"/>
                <a:gd name="T19" fmla="*/ 0 h 154"/>
                <a:gd name="T20" fmla="*/ 28 w 104"/>
                <a:gd name="T21" fmla="*/ 3 h 154"/>
                <a:gd name="T22" fmla="*/ 53 w 104"/>
                <a:gd name="T23" fmla="*/ 76 h 154"/>
                <a:gd name="T24" fmla="*/ 53 w 104"/>
                <a:gd name="T25" fmla="*/ 76 h 154"/>
                <a:gd name="T26" fmla="*/ 77 w 104"/>
                <a:gd name="T27" fmla="*/ 3 h 154"/>
                <a:gd name="T28" fmla="*/ 80 w 104"/>
                <a:gd name="T29" fmla="*/ 0 h 154"/>
                <a:gd name="T30" fmla="*/ 102 w 104"/>
                <a:gd name="T31" fmla="*/ 0 h 154"/>
                <a:gd name="T32" fmla="*/ 104 w 104"/>
                <a:gd name="T33" fmla="*/ 3 h 154"/>
                <a:gd name="T34" fmla="*/ 61 w 104"/>
                <a:gd name="T35" fmla="*/ 119 h 154"/>
                <a:gd name="T36" fmla="*/ 24 w 104"/>
                <a:gd name="T37" fmla="*/ 154 h 154"/>
                <a:gd name="T38" fmla="*/ 17 w 104"/>
                <a:gd name="T3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154">
                  <a:moveTo>
                    <a:pt x="17" y="154"/>
                  </a:moveTo>
                  <a:cubicBezTo>
                    <a:pt x="15" y="154"/>
                    <a:pt x="14" y="153"/>
                    <a:pt x="14" y="151"/>
                  </a:cubicBezTo>
                  <a:cubicBezTo>
                    <a:pt x="14" y="133"/>
                    <a:pt x="14" y="133"/>
                    <a:pt x="14" y="133"/>
                  </a:cubicBezTo>
                  <a:cubicBezTo>
                    <a:pt x="14" y="131"/>
                    <a:pt x="15" y="131"/>
                    <a:pt x="17" y="131"/>
                  </a:cubicBezTo>
                  <a:cubicBezTo>
                    <a:pt x="21" y="131"/>
                    <a:pt x="21" y="131"/>
                    <a:pt x="21" y="131"/>
                  </a:cubicBezTo>
                  <a:cubicBezTo>
                    <a:pt x="30" y="131"/>
                    <a:pt x="34" y="127"/>
                    <a:pt x="38" y="117"/>
                  </a:cubicBezTo>
                  <a:cubicBezTo>
                    <a:pt x="41" y="108"/>
                    <a:pt x="41" y="108"/>
                    <a:pt x="41" y="108"/>
                  </a:cubicBezTo>
                  <a:cubicBezTo>
                    <a:pt x="0" y="3"/>
                    <a:pt x="0" y="3"/>
                    <a:pt x="0" y="3"/>
                  </a:cubicBezTo>
                  <a:cubicBezTo>
                    <a:pt x="0" y="1"/>
                    <a:pt x="0" y="0"/>
                    <a:pt x="2" y="0"/>
                  </a:cubicBezTo>
                  <a:cubicBezTo>
                    <a:pt x="25" y="0"/>
                    <a:pt x="25" y="0"/>
                    <a:pt x="25" y="0"/>
                  </a:cubicBezTo>
                  <a:cubicBezTo>
                    <a:pt x="26" y="0"/>
                    <a:pt x="27" y="1"/>
                    <a:pt x="28" y="3"/>
                  </a:cubicBezTo>
                  <a:cubicBezTo>
                    <a:pt x="53" y="76"/>
                    <a:pt x="53" y="76"/>
                    <a:pt x="53" y="76"/>
                  </a:cubicBezTo>
                  <a:cubicBezTo>
                    <a:pt x="53" y="76"/>
                    <a:pt x="53" y="76"/>
                    <a:pt x="53" y="76"/>
                  </a:cubicBezTo>
                  <a:cubicBezTo>
                    <a:pt x="77" y="3"/>
                    <a:pt x="77" y="3"/>
                    <a:pt x="77" y="3"/>
                  </a:cubicBezTo>
                  <a:cubicBezTo>
                    <a:pt x="78" y="1"/>
                    <a:pt x="79" y="0"/>
                    <a:pt x="80" y="0"/>
                  </a:cubicBezTo>
                  <a:cubicBezTo>
                    <a:pt x="102" y="0"/>
                    <a:pt x="102" y="0"/>
                    <a:pt x="102" y="0"/>
                  </a:cubicBezTo>
                  <a:cubicBezTo>
                    <a:pt x="104" y="0"/>
                    <a:pt x="104" y="1"/>
                    <a:pt x="104" y="3"/>
                  </a:cubicBezTo>
                  <a:cubicBezTo>
                    <a:pt x="61" y="119"/>
                    <a:pt x="61" y="119"/>
                    <a:pt x="61" y="119"/>
                  </a:cubicBezTo>
                  <a:cubicBezTo>
                    <a:pt x="52" y="145"/>
                    <a:pt x="42" y="154"/>
                    <a:pt x="24" y="154"/>
                  </a:cubicBezTo>
                  <a:lnTo>
                    <a:pt x="17"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2" name="Freeform 53"/>
            <p:cNvSpPr>
              <a:spLocks noEditPoints="1"/>
            </p:cNvSpPr>
            <p:nvPr userDrawn="1"/>
          </p:nvSpPr>
          <p:spPr bwMode="auto">
            <a:xfrm>
              <a:off x="235350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3" name="Freeform 54"/>
            <p:cNvSpPr>
              <a:spLocks/>
            </p:cNvSpPr>
            <p:nvPr userDrawn="1"/>
          </p:nvSpPr>
          <p:spPr bwMode="auto">
            <a:xfrm>
              <a:off x="2553970" y="1414463"/>
              <a:ext cx="109534" cy="283134"/>
            </a:xfrm>
            <a:custGeom>
              <a:avLst/>
              <a:gdLst>
                <a:gd name="T0" fmla="*/ 14 w 61"/>
                <a:gd name="T1" fmla="*/ 158 h 158"/>
                <a:gd name="T2" fmla="*/ 12 w 61"/>
                <a:gd name="T3" fmla="*/ 156 h 158"/>
                <a:gd name="T4" fmla="*/ 12 w 61"/>
                <a:gd name="T5" fmla="*/ 68 h 158"/>
                <a:gd name="T6" fmla="*/ 10 w 61"/>
                <a:gd name="T7" fmla="*/ 66 h 158"/>
                <a:gd name="T8" fmla="*/ 3 w 61"/>
                <a:gd name="T9" fmla="*/ 66 h 158"/>
                <a:gd name="T10" fmla="*/ 0 w 61"/>
                <a:gd name="T11" fmla="*/ 64 h 158"/>
                <a:gd name="T12" fmla="*/ 0 w 61"/>
                <a:gd name="T13" fmla="*/ 49 h 158"/>
                <a:gd name="T14" fmla="*/ 3 w 61"/>
                <a:gd name="T15" fmla="*/ 46 h 158"/>
                <a:gd name="T16" fmla="*/ 10 w 61"/>
                <a:gd name="T17" fmla="*/ 46 h 158"/>
                <a:gd name="T18" fmla="*/ 12 w 61"/>
                <a:gd name="T19" fmla="*/ 45 h 158"/>
                <a:gd name="T20" fmla="*/ 12 w 61"/>
                <a:gd name="T21" fmla="*/ 38 h 158"/>
                <a:gd name="T22" fmla="*/ 49 w 61"/>
                <a:gd name="T23" fmla="*/ 0 h 158"/>
                <a:gd name="T24" fmla="*/ 59 w 61"/>
                <a:gd name="T25" fmla="*/ 0 h 158"/>
                <a:gd name="T26" fmla="*/ 61 w 61"/>
                <a:gd name="T27" fmla="*/ 3 h 158"/>
                <a:gd name="T28" fmla="*/ 61 w 61"/>
                <a:gd name="T29" fmla="*/ 21 h 158"/>
                <a:gd name="T30" fmla="*/ 59 w 61"/>
                <a:gd name="T31" fmla="*/ 24 h 158"/>
                <a:gd name="T32" fmla="*/ 52 w 61"/>
                <a:gd name="T33" fmla="*/ 24 h 158"/>
                <a:gd name="T34" fmla="*/ 37 w 61"/>
                <a:gd name="T35" fmla="*/ 37 h 158"/>
                <a:gd name="T36" fmla="*/ 37 w 61"/>
                <a:gd name="T37" fmla="*/ 45 h 158"/>
                <a:gd name="T38" fmla="*/ 39 w 61"/>
                <a:gd name="T39" fmla="*/ 46 h 158"/>
                <a:gd name="T40" fmla="*/ 59 w 61"/>
                <a:gd name="T41" fmla="*/ 46 h 158"/>
                <a:gd name="T42" fmla="*/ 61 w 61"/>
                <a:gd name="T43" fmla="*/ 49 h 158"/>
                <a:gd name="T44" fmla="*/ 61 w 61"/>
                <a:gd name="T45" fmla="*/ 64 h 158"/>
                <a:gd name="T46" fmla="*/ 59 w 61"/>
                <a:gd name="T47" fmla="*/ 66 h 158"/>
                <a:gd name="T48" fmla="*/ 39 w 61"/>
                <a:gd name="T49" fmla="*/ 66 h 158"/>
                <a:gd name="T50" fmla="*/ 37 w 61"/>
                <a:gd name="T51" fmla="*/ 68 h 158"/>
                <a:gd name="T52" fmla="*/ 37 w 61"/>
                <a:gd name="T53" fmla="*/ 156 h 158"/>
                <a:gd name="T54" fmla="*/ 35 w 61"/>
                <a:gd name="T55" fmla="*/ 158 h 158"/>
                <a:gd name="T56" fmla="*/ 14 w 61"/>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158">
                  <a:moveTo>
                    <a:pt x="14" y="158"/>
                  </a:moveTo>
                  <a:cubicBezTo>
                    <a:pt x="12" y="158"/>
                    <a:pt x="12" y="157"/>
                    <a:pt x="12" y="156"/>
                  </a:cubicBezTo>
                  <a:cubicBezTo>
                    <a:pt x="12" y="68"/>
                    <a:pt x="12" y="68"/>
                    <a:pt x="12" y="68"/>
                  </a:cubicBezTo>
                  <a:cubicBezTo>
                    <a:pt x="12" y="67"/>
                    <a:pt x="11" y="66"/>
                    <a:pt x="10" y="66"/>
                  </a:cubicBezTo>
                  <a:cubicBezTo>
                    <a:pt x="3" y="66"/>
                    <a:pt x="3" y="66"/>
                    <a:pt x="3" y="66"/>
                  </a:cubicBezTo>
                  <a:cubicBezTo>
                    <a:pt x="1" y="66"/>
                    <a:pt x="0" y="66"/>
                    <a:pt x="0" y="64"/>
                  </a:cubicBezTo>
                  <a:cubicBezTo>
                    <a:pt x="0" y="49"/>
                    <a:pt x="0" y="49"/>
                    <a:pt x="0" y="49"/>
                  </a:cubicBezTo>
                  <a:cubicBezTo>
                    <a:pt x="0" y="47"/>
                    <a:pt x="1" y="46"/>
                    <a:pt x="3" y="46"/>
                  </a:cubicBezTo>
                  <a:cubicBezTo>
                    <a:pt x="10" y="46"/>
                    <a:pt x="10" y="46"/>
                    <a:pt x="10" y="46"/>
                  </a:cubicBezTo>
                  <a:cubicBezTo>
                    <a:pt x="11" y="46"/>
                    <a:pt x="12" y="46"/>
                    <a:pt x="12" y="45"/>
                  </a:cubicBezTo>
                  <a:cubicBezTo>
                    <a:pt x="12" y="38"/>
                    <a:pt x="12" y="38"/>
                    <a:pt x="12" y="38"/>
                  </a:cubicBezTo>
                  <a:cubicBezTo>
                    <a:pt x="12" y="12"/>
                    <a:pt x="24" y="0"/>
                    <a:pt x="49" y="0"/>
                  </a:cubicBezTo>
                  <a:cubicBezTo>
                    <a:pt x="59" y="0"/>
                    <a:pt x="59" y="0"/>
                    <a:pt x="59" y="0"/>
                  </a:cubicBezTo>
                  <a:cubicBezTo>
                    <a:pt x="60" y="0"/>
                    <a:pt x="61" y="1"/>
                    <a:pt x="61" y="3"/>
                  </a:cubicBezTo>
                  <a:cubicBezTo>
                    <a:pt x="61" y="21"/>
                    <a:pt x="61" y="21"/>
                    <a:pt x="61" y="21"/>
                  </a:cubicBezTo>
                  <a:cubicBezTo>
                    <a:pt x="61" y="23"/>
                    <a:pt x="60" y="24"/>
                    <a:pt x="59" y="24"/>
                  </a:cubicBezTo>
                  <a:cubicBezTo>
                    <a:pt x="52" y="24"/>
                    <a:pt x="52" y="24"/>
                    <a:pt x="52" y="24"/>
                  </a:cubicBezTo>
                  <a:cubicBezTo>
                    <a:pt x="40" y="24"/>
                    <a:pt x="37" y="26"/>
                    <a:pt x="37" y="37"/>
                  </a:cubicBezTo>
                  <a:cubicBezTo>
                    <a:pt x="37" y="45"/>
                    <a:pt x="37" y="45"/>
                    <a:pt x="37" y="45"/>
                  </a:cubicBezTo>
                  <a:cubicBezTo>
                    <a:pt x="37" y="46"/>
                    <a:pt x="38" y="46"/>
                    <a:pt x="39" y="46"/>
                  </a:cubicBezTo>
                  <a:cubicBezTo>
                    <a:pt x="59" y="46"/>
                    <a:pt x="59" y="46"/>
                    <a:pt x="59" y="46"/>
                  </a:cubicBezTo>
                  <a:cubicBezTo>
                    <a:pt x="60" y="46"/>
                    <a:pt x="61" y="47"/>
                    <a:pt x="61" y="49"/>
                  </a:cubicBezTo>
                  <a:cubicBezTo>
                    <a:pt x="61" y="64"/>
                    <a:pt x="61" y="64"/>
                    <a:pt x="61" y="64"/>
                  </a:cubicBezTo>
                  <a:cubicBezTo>
                    <a:pt x="61" y="66"/>
                    <a:pt x="60" y="66"/>
                    <a:pt x="59" y="66"/>
                  </a:cubicBezTo>
                  <a:cubicBezTo>
                    <a:pt x="39" y="66"/>
                    <a:pt x="39" y="66"/>
                    <a:pt x="39" y="66"/>
                  </a:cubicBezTo>
                  <a:cubicBezTo>
                    <a:pt x="38" y="66"/>
                    <a:pt x="37" y="67"/>
                    <a:pt x="37" y="68"/>
                  </a:cubicBezTo>
                  <a:cubicBezTo>
                    <a:pt x="37" y="156"/>
                    <a:pt x="37" y="156"/>
                    <a:pt x="37" y="156"/>
                  </a:cubicBezTo>
                  <a:cubicBezTo>
                    <a:pt x="37" y="157"/>
                    <a:pt x="37" y="158"/>
                    <a:pt x="35" y="158"/>
                  </a:cubicBezTo>
                  <a:lnTo>
                    <a:pt x="14"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4" name="Freeform 55"/>
            <p:cNvSpPr>
              <a:spLocks/>
            </p:cNvSpPr>
            <p:nvPr userDrawn="1"/>
          </p:nvSpPr>
          <p:spPr bwMode="auto">
            <a:xfrm>
              <a:off x="2762704" y="1414463"/>
              <a:ext cx="208734" cy="283134"/>
            </a:xfrm>
            <a:custGeom>
              <a:avLst/>
              <a:gdLst>
                <a:gd name="T0" fmla="*/ 0 w 117"/>
                <a:gd name="T1" fmla="*/ 3 h 158"/>
                <a:gd name="T2" fmla="*/ 2 w 117"/>
                <a:gd name="T3" fmla="*/ 0 h 158"/>
                <a:gd name="T4" fmla="*/ 25 w 117"/>
                <a:gd name="T5" fmla="*/ 0 h 158"/>
                <a:gd name="T6" fmla="*/ 27 w 117"/>
                <a:gd name="T7" fmla="*/ 3 h 158"/>
                <a:gd name="T8" fmla="*/ 27 w 117"/>
                <a:gd name="T9" fmla="*/ 65 h 158"/>
                <a:gd name="T10" fmla="*/ 29 w 117"/>
                <a:gd name="T11" fmla="*/ 66 h 158"/>
                <a:gd name="T12" fmla="*/ 89 w 117"/>
                <a:gd name="T13" fmla="*/ 66 h 158"/>
                <a:gd name="T14" fmla="*/ 90 w 117"/>
                <a:gd name="T15" fmla="*/ 65 h 158"/>
                <a:gd name="T16" fmla="*/ 90 w 117"/>
                <a:gd name="T17" fmla="*/ 3 h 158"/>
                <a:gd name="T18" fmla="*/ 92 w 117"/>
                <a:gd name="T19" fmla="*/ 0 h 158"/>
                <a:gd name="T20" fmla="*/ 115 w 117"/>
                <a:gd name="T21" fmla="*/ 0 h 158"/>
                <a:gd name="T22" fmla="*/ 117 w 117"/>
                <a:gd name="T23" fmla="*/ 3 h 158"/>
                <a:gd name="T24" fmla="*/ 117 w 117"/>
                <a:gd name="T25" fmla="*/ 156 h 158"/>
                <a:gd name="T26" fmla="*/ 115 w 117"/>
                <a:gd name="T27" fmla="*/ 158 h 158"/>
                <a:gd name="T28" fmla="*/ 92 w 117"/>
                <a:gd name="T29" fmla="*/ 158 h 158"/>
                <a:gd name="T30" fmla="*/ 90 w 117"/>
                <a:gd name="T31" fmla="*/ 156 h 158"/>
                <a:gd name="T32" fmla="*/ 90 w 117"/>
                <a:gd name="T33" fmla="*/ 92 h 158"/>
                <a:gd name="T34" fmla="*/ 89 w 117"/>
                <a:gd name="T35" fmla="*/ 91 h 158"/>
                <a:gd name="T36" fmla="*/ 29 w 117"/>
                <a:gd name="T37" fmla="*/ 91 h 158"/>
                <a:gd name="T38" fmla="*/ 27 w 117"/>
                <a:gd name="T39" fmla="*/ 92 h 158"/>
                <a:gd name="T40" fmla="*/ 27 w 117"/>
                <a:gd name="T41" fmla="*/ 156 h 158"/>
                <a:gd name="T42" fmla="*/ 25 w 117"/>
                <a:gd name="T43" fmla="*/ 158 h 158"/>
                <a:gd name="T44" fmla="*/ 2 w 117"/>
                <a:gd name="T45" fmla="*/ 158 h 158"/>
                <a:gd name="T46" fmla="*/ 0 w 117"/>
                <a:gd name="T47" fmla="*/ 156 h 158"/>
                <a:gd name="T48" fmla="*/ 0 w 117"/>
                <a:gd name="T49"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158">
                  <a:moveTo>
                    <a:pt x="0" y="3"/>
                  </a:moveTo>
                  <a:cubicBezTo>
                    <a:pt x="0" y="1"/>
                    <a:pt x="1" y="0"/>
                    <a:pt x="2" y="0"/>
                  </a:cubicBezTo>
                  <a:cubicBezTo>
                    <a:pt x="25" y="0"/>
                    <a:pt x="25" y="0"/>
                    <a:pt x="25" y="0"/>
                  </a:cubicBezTo>
                  <a:cubicBezTo>
                    <a:pt x="26" y="0"/>
                    <a:pt x="27" y="1"/>
                    <a:pt x="27" y="3"/>
                  </a:cubicBezTo>
                  <a:cubicBezTo>
                    <a:pt x="27" y="65"/>
                    <a:pt x="27" y="65"/>
                    <a:pt x="27" y="65"/>
                  </a:cubicBezTo>
                  <a:cubicBezTo>
                    <a:pt x="27" y="66"/>
                    <a:pt x="28" y="66"/>
                    <a:pt x="29" y="66"/>
                  </a:cubicBezTo>
                  <a:cubicBezTo>
                    <a:pt x="89" y="66"/>
                    <a:pt x="89" y="66"/>
                    <a:pt x="89" y="66"/>
                  </a:cubicBezTo>
                  <a:cubicBezTo>
                    <a:pt x="89" y="66"/>
                    <a:pt x="90" y="66"/>
                    <a:pt x="90" y="65"/>
                  </a:cubicBezTo>
                  <a:cubicBezTo>
                    <a:pt x="90" y="3"/>
                    <a:pt x="90" y="3"/>
                    <a:pt x="90" y="3"/>
                  </a:cubicBezTo>
                  <a:cubicBezTo>
                    <a:pt x="90" y="1"/>
                    <a:pt x="91" y="0"/>
                    <a:pt x="92" y="0"/>
                  </a:cubicBezTo>
                  <a:cubicBezTo>
                    <a:pt x="115" y="0"/>
                    <a:pt x="115" y="0"/>
                    <a:pt x="115" y="0"/>
                  </a:cubicBezTo>
                  <a:cubicBezTo>
                    <a:pt x="116" y="0"/>
                    <a:pt x="117" y="1"/>
                    <a:pt x="117" y="3"/>
                  </a:cubicBezTo>
                  <a:cubicBezTo>
                    <a:pt x="117" y="156"/>
                    <a:pt x="117" y="156"/>
                    <a:pt x="117" y="156"/>
                  </a:cubicBezTo>
                  <a:cubicBezTo>
                    <a:pt x="117" y="157"/>
                    <a:pt x="116" y="158"/>
                    <a:pt x="115" y="158"/>
                  </a:cubicBezTo>
                  <a:cubicBezTo>
                    <a:pt x="92" y="158"/>
                    <a:pt x="92" y="158"/>
                    <a:pt x="92" y="158"/>
                  </a:cubicBezTo>
                  <a:cubicBezTo>
                    <a:pt x="91" y="158"/>
                    <a:pt x="90" y="157"/>
                    <a:pt x="90" y="156"/>
                  </a:cubicBezTo>
                  <a:cubicBezTo>
                    <a:pt x="90" y="92"/>
                    <a:pt x="90" y="92"/>
                    <a:pt x="90" y="92"/>
                  </a:cubicBezTo>
                  <a:cubicBezTo>
                    <a:pt x="90" y="91"/>
                    <a:pt x="89" y="91"/>
                    <a:pt x="89" y="91"/>
                  </a:cubicBezTo>
                  <a:cubicBezTo>
                    <a:pt x="29" y="91"/>
                    <a:pt x="29" y="91"/>
                    <a:pt x="29" y="91"/>
                  </a:cubicBezTo>
                  <a:cubicBezTo>
                    <a:pt x="28" y="91"/>
                    <a:pt x="27" y="91"/>
                    <a:pt x="27" y="92"/>
                  </a:cubicBezTo>
                  <a:cubicBezTo>
                    <a:pt x="27" y="156"/>
                    <a:pt x="27" y="156"/>
                    <a:pt x="27" y="156"/>
                  </a:cubicBezTo>
                  <a:cubicBezTo>
                    <a:pt x="27" y="157"/>
                    <a:pt x="26" y="158"/>
                    <a:pt x="25"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5" name="Freeform 56"/>
            <p:cNvSpPr>
              <a:spLocks noEditPoints="1"/>
            </p:cNvSpPr>
            <p:nvPr userDrawn="1"/>
          </p:nvSpPr>
          <p:spPr bwMode="auto">
            <a:xfrm>
              <a:off x="3014838" y="1492997"/>
              <a:ext cx="175667" cy="208734"/>
            </a:xfrm>
            <a:custGeom>
              <a:avLst/>
              <a:gdLst>
                <a:gd name="T0" fmla="*/ 4 w 99"/>
                <a:gd name="T1" fmla="*/ 85 h 117"/>
                <a:gd name="T2" fmla="*/ 0 w 99"/>
                <a:gd name="T3" fmla="*/ 58 h 117"/>
                <a:gd name="T4" fmla="*/ 4 w 99"/>
                <a:gd name="T5" fmla="*/ 31 h 117"/>
                <a:gd name="T6" fmla="*/ 49 w 99"/>
                <a:gd name="T7" fmla="*/ 0 h 117"/>
                <a:gd name="T8" fmla="*/ 95 w 99"/>
                <a:gd name="T9" fmla="*/ 31 h 117"/>
                <a:gd name="T10" fmla="*/ 99 w 99"/>
                <a:gd name="T11" fmla="*/ 64 h 117"/>
                <a:gd name="T12" fmla="*/ 97 w 99"/>
                <a:gd name="T13" fmla="*/ 66 h 117"/>
                <a:gd name="T14" fmla="*/ 28 w 99"/>
                <a:gd name="T15" fmla="*/ 66 h 117"/>
                <a:gd name="T16" fmla="*/ 26 w 99"/>
                <a:gd name="T17" fmla="*/ 68 h 117"/>
                <a:gd name="T18" fmla="*/ 28 w 99"/>
                <a:gd name="T19" fmla="*/ 76 h 117"/>
                <a:gd name="T20" fmla="*/ 53 w 99"/>
                <a:gd name="T21" fmla="*/ 93 h 117"/>
                <a:gd name="T22" fmla="*/ 79 w 99"/>
                <a:gd name="T23" fmla="*/ 83 h 117"/>
                <a:gd name="T24" fmla="*/ 83 w 99"/>
                <a:gd name="T25" fmla="*/ 82 h 117"/>
                <a:gd name="T26" fmla="*/ 96 w 99"/>
                <a:gd name="T27" fmla="*/ 94 h 117"/>
                <a:gd name="T28" fmla="*/ 97 w 99"/>
                <a:gd name="T29" fmla="*/ 98 h 117"/>
                <a:gd name="T30" fmla="*/ 51 w 99"/>
                <a:gd name="T31" fmla="*/ 117 h 117"/>
                <a:gd name="T32" fmla="*/ 4 w 99"/>
                <a:gd name="T33" fmla="*/ 85 h 117"/>
                <a:gd name="T34" fmla="*/ 71 w 99"/>
                <a:gd name="T35" fmla="*/ 36 h 117"/>
                <a:gd name="T36" fmla="*/ 50 w 99"/>
                <a:gd name="T37" fmla="*/ 22 h 117"/>
                <a:gd name="T38" fmla="*/ 28 w 99"/>
                <a:gd name="T39" fmla="*/ 36 h 117"/>
                <a:gd name="T40" fmla="*/ 26 w 99"/>
                <a:gd name="T41" fmla="*/ 46 h 117"/>
                <a:gd name="T42" fmla="*/ 28 w 99"/>
                <a:gd name="T43" fmla="*/ 47 h 117"/>
                <a:gd name="T44" fmla="*/ 71 w 99"/>
                <a:gd name="T45" fmla="*/ 47 h 117"/>
                <a:gd name="T46" fmla="*/ 73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2" y="78"/>
                    <a:pt x="0" y="70"/>
                    <a:pt x="0" y="58"/>
                  </a:cubicBezTo>
                  <a:cubicBezTo>
                    <a:pt x="0" y="47"/>
                    <a:pt x="2" y="38"/>
                    <a:pt x="4" y="31"/>
                  </a:cubicBezTo>
                  <a:cubicBezTo>
                    <a:pt x="10" y="11"/>
                    <a:pt x="27" y="0"/>
                    <a:pt x="49" y="0"/>
                  </a:cubicBezTo>
                  <a:cubicBezTo>
                    <a:pt x="72" y="0"/>
                    <a:pt x="89" y="12"/>
                    <a:pt x="95" y="31"/>
                  </a:cubicBezTo>
                  <a:cubicBezTo>
                    <a:pt x="98" y="38"/>
                    <a:pt x="99" y="46"/>
                    <a:pt x="99" y="64"/>
                  </a:cubicBezTo>
                  <a:cubicBezTo>
                    <a:pt x="99" y="66"/>
                    <a:pt x="98" y="66"/>
                    <a:pt x="97" y="66"/>
                  </a:cubicBezTo>
                  <a:cubicBezTo>
                    <a:pt x="28" y="66"/>
                    <a:pt x="28" y="66"/>
                    <a:pt x="28" y="66"/>
                  </a:cubicBezTo>
                  <a:cubicBezTo>
                    <a:pt x="27" y="66"/>
                    <a:pt x="26" y="67"/>
                    <a:pt x="26" y="68"/>
                  </a:cubicBezTo>
                  <a:cubicBezTo>
                    <a:pt x="26" y="71"/>
                    <a:pt x="27" y="74"/>
                    <a:pt x="28" y="76"/>
                  </a:cubicBezTo>
                  <a:cubicBezTo>
                    <a:pt x="32" y="87"/>
                    <a:pt x="40" y="93"/>
                    <a:pt x="53" y="93"/>
                  </a:cubicBezTo>
                  <a:cubicBezTo>
                    <a:pt x="65" y="93"/>
                    <a:pt x="74" y="89"/>
                    <a:pt x="79" y="83"/>
                  </a:cubicBezTo>
                  <a:cubicBezTo>
                    <a:pt x="80" y="82"/>
                    <a:pt x="81" y="81"/>
                    <a:pt x="83" y="82"/>
                  </a:cubicBezTo>
                  <a:cubicBezTo>
                    <a:pt x="96" y="94"/>
                    <a:pt x="96" y="94"/>
                    <a:pt x="96" y="94"/>
                  </a:cubicBezTo>
                  <a:cubicBezTo>
                    <a:pt x="97" y="95"/>
                    <a:pt x="97" y="96"/>
                    <a:pt x="97" y="98"/>
                  </a:cubicBezTo>
                  <a:cubicBezTo>
                    <a:pt x="87" y="109"/>
                    <a:pt x="71" y="117"/>
                    <a:pt x="51" y="117"/>
                  </a:cubicBezTo>
                  <a:cubicBezTo>
                    <a:pt x="27" y="117"/>
                    <a:pt x="10" y="105"/>
                    <a:pt x="4" y="85"/>
                  </a:cubicBezTo>
                  <a:close/>
                  <a:moveTo>
                    <a:pt x="71" y="36"/>
                  </a:moveTo>
                  <a:cubicBezTo>
                    <a:pt x="68" y="27"/>
                    <a:pt x="60" y="22"/>
                    <a:pt x="50" y="22"/>
                  </a:cubicBezTo>
                  <a:cubicBezTo>
                    <a:pt x="39" y="22"/>
                    <a:pt x="31" y="27"/>
                    <a:pt x="28" y="36"/>
                  </a:cubicBezTo>
                  <a:cubicBezTo>
                    <a:pt x="27" y="39"/>
                    <a:pt x="26" y="42"/>
                    <a:pt x="26" y="46"/>
                  </a:cubicBezTo>
                  <a:cubicBezTo>
                    <a:pt x="26" y="47"/>
                    <a:pt x="27" y="47"/>
                    <a:pt x="28" y="47"/>
                  </a:cubicBezTo>
                  <a:cubicBezTo>
                    <a:pt x="71" y="47"/>
                    <a:pt x="71" y="47"/>
                    <a:pt x="71" y="47"/>
                  </a:cubicBezTo>
                  <a:cubicBezTo>
                    <a:pt x="72" y="47"/>
                    <a:pt x="73" y="47"/>
                    <a:pt x="73" y="46"/>
                  </a:cubicBezTo>
                  <a:cubicBezTo>
                    <a:pt x="73"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6" name="Freeform 57"/>
            <p:cNvSpPr>
              <a:spLocks noEditPoints="1"/>
            </p:cNvSpPr>
            <p:nvPr userDrawn="1"/>
          </p:nvSpPr>
          <p:spPr bwMode="auto">
            <a:xfrm>
              <a:off x="322150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8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1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4" y="111"/>
                    <a:pt x="53" y="117"/>
                    <a:pt x="37"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8"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1"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7" name="Freeform 58"/>
            <p:cNvSpPr>
              <a:spLocks/>
            </p:cNvSpPr>
            <p:nvPr userDrawn="1"/>
          </p:nvSpPr>
          <p:spPr bwMode="auto">
            <a:xfrm>
              <a:off x="3434373" y="1414463"/>
              <a:ext cx="76467" cy="285201"/>
            </a:xfrm>
            <a:custGeom>
              <a:avLst/>
              <a:gdLst>
                <a:gd name="T0" fmla="*/ 30 w 43"/>
                <a:gd name="T1" fmla="*/ 159 h 159"/>
                <a:gd name="T2" fmla="*/ 0 w 43"/>
                <a:gd name="T3" fmla="*/ 127 h 159"/>
                <a:gd name="T4" fmla="*/ 0 w 43"/>
                <a:gd name="T5" fmla="*/ 3 h 159"/>
                <a:gd name="T6" fmla="*/ 2 w 43"/>
                <a:gd name="T7" fmla="*/ 0 h 159"/>
                <a:gd name="T8" fmla="*/ 23 w 43"/>
                <a:gd name="T9" fmla="*/ 0 h 159"/>
                <a:gd name="T10" fmla="*/ 26 w 43"/>
                <a:gd name="T11" fmla="*/ 3 h 159"/>
                <a:gd name="T12" fmla="*/ 26 w 43"/>
                <a:gd name="T13" fmla="*/ 126 h 159"/>
                <a:gd name="T14" fmla="*/ 35 w 43"/>
                <a:gd name="T15" fmla="*/ 136 h 159"/>
                <a:gd name="T16" fmla="*/ 41 w 43"/>
                <a:gd name="T17" fmla="*/ 136 h 159"/>
                <a:gd name="T18" fmla="*/ 43 w 43"/>
                <a:gd name="T19" fmla="*/ 139 h 159"/>
                <a:gd name="T20" fmla="*/ 43 w 43"/>
                <a:gd name="T21" fmla="*/ 157 h 159"/>
                <a:gd name="T22" fmla="*/ 41 w 43"/>
                <a:gd name="T23" fmla="*/ 159 h 159"/>
                <a:gd name="T24" fmla="*/ 30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0" y="159"/>
                  </a:moveTo>
                  <a:cubicBezTo>
                    <a:pt x="9" y="159"/>
                    <a:pt x="0" y="149"/>
                    <a:pt x="0" y="127"/>
                  </a:cubicBezTo>
                  <a:cubicBezTo>
                    <a:pt x="0" y="3"/>
                    <a:pt x="0" y="3"/>
                    <a:pt x="0" y="3"/>
                  </a:cubicBezTo>
                  <a:cubicBezTo>
                    <a:pt x="0" y="1"/>
                    <a:pt x="1" y="0"/>
                    <a:pt x="2" y="0"/>
                  </a:cubicBezTo>
                  <a:cubicBezTo>
                    <a:pt x="23" y="0"/>
                    <a:pt x="23" y="0"/>
                    <a:pt x="23" y="0"/>
                  </a:cubicBezTo>
                  <a:cubicBezTo>
                    <a:pt x="25" y="0"/>
                    <a:pt x="26" y="1"/>
                    <a:pt x="26" y="3"/>
                  </a:cubicBezTo>
                  <a:cubicBezTo>
                    <a:pt x="26" y="126"/>
                    <a:pt x="26" y="126"/>
                    <a:pt x="26" y="126"/>
                  </a:cubicBezTo>
                  <a:cubicBezTo>
                    <a:pt x="26" y="134"/>
                    <a:pt x="29" y="136"/>
                    <a:pt x="35"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0"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8" name="Freeform 59"/>
            <p:cNvSpPr>
              <a:spLocks/>
            </p:cNvSpPr>
            <p:nvPr userDrawn="1"/>
          </p:nvSpPr>
          <p:spPr bwMode="auto">
            <a:xfrm>
              <a:off x="3525306"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9" name="Freeform 60"/>
            <p:cNvSpPr>
              <a:spLocks/>
            </p:cNvSpPr>
            <p:nvPr userDrawn="1"/>
          </p:nvSpPr>
          <p:spPr bwMode="auto">
            <a:xfrm>
              <a:off x="3663773" y="1414463"/>
              <a:ext cx="167400" cy="283134"/>
            </a:xfrm>
            <a:custGeom>
              <a:avLst/>
              <a:gdLst>
                <a:gd name="T0" fmla="*/ 71 w 94"/>
                <a:gd name="T1" fmla="*/ 158 h 158"/>
                <a:gd name="T2" fmla="*/ 69 w 94"/>
                <a:gd name="T3" fmla="*/ 156 h 158"/>
                <a:gd name="T4" fmla="*/ 69 w 94"/>
                <a:gd name="T5" fmla="*/ 91 h 158"/>
                <a:gd name="T6" fmla="*/ 47 w 94"/>
                <a:gd name="T7" fmla="*/ 67 h 158"/>
                <a:gd name="T8" fmla="*/ 26 w 94"/>
                <a:gd name="T9" fmla="*/ 91 h 158"/>
                <a:gd name="T10" fmla="*/ 26 w 94"/>
                <a:gd name="T11" fmla="*/ 156 h 158"/>
                <a:gd name="T12" fmla="*/ 24 w 94"/>
                <a:gd name="T13" fmla="*/ 158 h 158"/>
                <a:gd name="T14" fmla="*/ 3 w 94"/>
                <a:gd name="T15" fmla="*/ 158 h 158"/>
                <a:gd name="T16" fmla="*/ 0 w 94"/>
                <a:gd name="T17" fmla="*/ 156 h 158"/>
                <a:gd name="T18" fmla="*/ 0 w 94"/>
                <a:gd name="T19" fmla="*/ 3 h 158"/>
                <a:gd name="T20" fmla="*/ 3 w 94"/>
                <a:gd name="T21" fmla="*/ 0 h 158"/>
                <a:gd name="T22" fmla="*/ 24 w 94"/>
                <a:gd name="T23" fmla="*/ 0 h 158"/>
                <a:gd name="T24" fmla="*/ 26 w 94"/>
                <a:gd name="T25" fmla="*/ 3 h 158"/>
                <a:gd name="T26" fmla="*/ 26 w 94"/>
                <a:gd name="T27" fmla="*/ 57 h 158"/>
                <a:gd name="T28" fmla="*/ 26 w 94"/>
                <a:gd name="T29" fmla="*/ 57 h 158"/>
                <a:gd name="T30" fmla="*/ 56 w 94"/>
                <a:gd name="T31" fmla="*/ 44 h 158"/>
                <a:gd name="T32" fmla="*/ 94 w 94"/>
                <a:gd name="T33" fmla="*/ 85 h 158"/>
                <a:gd name="T34" fmla="*/ 94 w 94"/>
                <a:gd name="T35" fmla="*/ 156 h 158"/>
                <a:gd name="T36" fmla="*/ 92 w 94"/>
                <a:gd name="T37" fmla="*/ 158 h 158"/>
                <a:gd name="T38" fmla="*/ 71 w 94"/>
                <a:gd name="T3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8">
                  <a:moveTo>
                    <a:pt x="71" y="158"/>
                  </a:moveTo>
                  <a:cubicBezTo>
                    <a:pt x="69" y="158"/>
                    <a:pt x="69" y="157"/>
                    <a:pt x="69" y="156"/>
                  </a:cubicBezTo>
                  <a:cubicBezTo>
                    <a:pt x="69" y="91"/>
                    <a:pt x="69" y="91"/>
                    <a:pt x="69" y="91"/>
                  </a:cubicBezTo>
                  <a:cubicBezTo>
                    <a:pt x="69" y="77"/>
                    <a:pt x="61" y="67"/>
                    <a:pt x="47" y="67"/>
                  </a:cubicBezTo>
                  <a:cubicBezTo>
                    <a:pt x="34" y="67"/>
                    <a:pt x="26" y="77"/>
                    <a:pt x="26" y="91"/>
                  </a:cubicBezTo>
                  <a:cubicBezTo>
                    <a:pt x="26" y="156"/>
                    <a:pt x="26" y="156"/>
                    <a:pt x="26" y="156"/>
                  </a:cubicBezTo>
                  <a:cubicBezTo>
                    <a:pt x="26" y="157"/>
                    <a:pt x="25" y="158"/>
                    <a:pt x="24" y="158"/>
                  </a:cubicBezTo>
                  <a:cubicBezTo>
                    <a:pt x="3" y="158"/>
                    <a:pt x="3" y="158"/>
                    <a:pt x="3" y="158"/>
                  </a:cubicBezTo>
                  <a:cubicBezTo>
                    <a:pt x="1" y="158"/>
                    <a:pt x="0" y="157"/>
                    <a:pt x="0" y="156"/>
                  </a:cubicBezTo>
                  <a:cubicBezTo>
                    <a:pt x="0" y="3"/>
                    <a:pt x="0" y="3"/>
                    <a:pt x="0" y="3"/>
                  </a:cubicBezTo>
                  <a:cubicBezTo>
                    <a:pt x="0" y="1"/>
                    <a:pt x="1" y="0"/>
                    <a:pt x="3" y="0"/>
                  </a:cubicBezTo>
                  <a:cubicBezTo>
                    <a:pt x="24" y="0"/>
                    <a:pt x="24" y="0"/>
                    <a:pt x="24" y="0"/>
                  </a:cubicBezTo>
                  <a:cubicBezTo>
                    <a:pt x="25" y="0"/>
                    <a:pt x="26" y="1"/>
                    <a:pt x="26" y="3"/>
                  </a:cubicBezTo>
                  <a:cubicBezTo>
                    <a:pt x="26" y="57"/>
                    <a:pt x="26" y="57"/>
                    <a:pt x="26" y="57"/>
                  </a:cubicBezTo>
                  <a:cubicBezTo>
                    <a:pt x="26" y="57"/>
                    <a:pt x="26" y="57"/>
                    <a:pt x="26" y="57"/>
                  </a:cubicBezTo>
                  <a:cubicBezTo>
                    <a:pt x="31" y="50"/>
                    <a:pt x="41" y="44"/>
                    <a:pt x="56" y="44"/>
                  </a:cubicBezTo>
                  <a:cubicBezTo>
                    <a:pt x="80" y="44"/>
                    <a:pt x="94" y="61"/>
                    <a:pt x="94" y="85"/>
                  </a:cubicBezTo>
                  <a:cubicBezTo>
                    <a:pt x="94" y="156"/>
                    <a:pt x="94" y="156"/>
                    <a:pt x="94" y="156"/>
                  </a:cubicBezTo>
                  <a:cubicBezTo>
                    <a:pt x="94" y="157"/>
                    <a:pt x="94" y="158"/>
                    <a:pt x="92" y="158"/>
                  </a:cubicBezTo>
                  <a:lnTo>
                    <a:pt x="71"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0" name="Freeform 61"/>
            <p:cNvSpPr>
              <a:spLocks/>
            </p:cNvSpPr>
            <p:nvPr userDrawn="1"/>
          </p:nvSpPr>
          <p:spPr bwMode="auto">
            <a:xfrm>
              <a:off x="3880774" y="1647997"/>
              <a:ext cx="45467" cy="95067"/>
            </a:xfrm>
            <a:custGeom>
              <a:avLst/>
              <a:gdLst>
                <a:gd name="T0" fmla="*/ 0 w 26"/>
                <a:gd name="T1" fmla="*/ 2 h 54"/>
                <a:gd name="T2" fmla="*/ 2 w 26"/>
                <a:gd name="T3" fmla="*/ 0 h 54"/>
                <a:gd name="T4" fmla="*/ 24 w 26"/>
                <a:gd name="T5" fmla="*/ 0 h 54"/>
                <a:gd name="T6" fmla="*/ 26 w 26"/>
                <a:gd name="T7" fmla="*/ 2 h 54"/>
                <a:gd name="T8" fmla="*/ 26 w 26"/>
                <a:gd name="T9" fmla="*/ 27 h 54"/>
                <a:gd name="T10" fmla="*/ 24 w 26"/>
                <a:gd name="T11" fmla="*/ 32 h 54"/>
                <a:gd name="T12" fmla="*/ 5 w 26"/>
                <a:gd name="T13" fmla="*/ 52 h 54"/>
                <a:gd name="T14" fmla="*/ 2 w 26"/>
                <a:gd name="T15" fmla="*/ 54 h 54"/>
                <a:gd name="T16" fmla="*/ 0 w 26"/>
                <a:gd name="T17" fmla="*/ 51 h 54"/>
                <a:gd name="T18" fmla="*/ 0 w 26"/>
                <a:gd name="T19"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54">
                  <a:moveTo>
                    <a:pt x="0" y="2"/>
                  </a:moveTo>
                  <a:cubicBezTo>
                    <a:pt x="0" y="1"/>
                    <a:pt x="0" y="0"/>
                    <a:pt x="2" y="0"/>
                  </a:cubicBezTo>
                  <a:cubicBezTo>
                    <a:pt x="24" y="0"/>
                    <a:pt x="24" y="0"/>
                    <a:pt x="24" y="0"/>
                  </a:cubicBezTo>
                  <a:cubicBezTo>
                    <a:pt x="25" y="0"/>
                    <a:pt x="26" y="1"/>
                    <a:pt x="26" y="2"/>
                  </a:cubicBezTo>
                  <a:cubicBezTo>
                    <a:pt x="26" y="27"/>
                    <a:pt x="26" y="27"/>
                    <a:pt x="26" y="27"/>
                  </a:cubicBezTo>
                  <a:cubicBezTo>
                    <a:pt x="26" y="30"/>
                    <a:pt x="26" y="31"/>
                    <a:pt x="24" y="32"/>
                  </a:cubicBezTo>
                  <a:cubicBezTo>
                    <a:pt x="5" y="52"/>
                    <a:pt x="5" y="52"/>
                    <a:pt x="5" y="52"/>
                  </a:cubicBezTo>
                  <a:cubicBezTo>
                    <a:pt x="4" y="53"/>
                    <a:pt x="3" y="54"/>
                    <a:pt x="2" y="54"/>
                  </a:cubicBezTo>
                  <a:cubicBezTo>
                    <a:pt x="0" y="54"/>
                    <a:pt x="0" y="53"/>
                    <a:pt x="0" y="5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1" name="Freeform 62"/>
            <p:cNvSpPr>
              <a:spLocks/>
            </p:cNvSpPr>
            <p:nvPr userDrawn="1"/>
          </p:nvSpPr>
          <p:spPr bwMode="auto">
            <a:xfrm>
              <a:off x="4041974" y="1414463"/>
              <a:ext cx="183934" cy="283134"/>
            </a:xfrm>
            <a:custGeom>
              <a:avLst/>
              <a:gdLst>
                <a:gd name="T0" fmla="*/ 0 w 103"/>
                <a:gd name="T1" fmla="*/ 3 h 158"/>
                <a:gd name="T2" fmla="*/ 2 w 103"/>
                <a:gd name="T3" fmla="*/ 0 h 158"/>
                <a:gd name="T4" fmla="*/ 25 w 103"/>
                <a:gd name="T5" fmla="*/ 0 h 158"/>
                <a:gd name="T6" fmla="*/ 27 w 103"/>
                <a:gd name="T7" fmla="*/ 3 h 158"/>
                <a:gd name="T8" fmla="*/ 27 w 103"/>
                <a:gd name="T9" fmla="*/ 132 h 158"/>
                <a:gd name="T10" fmla="*/ 29 w 103"/>
                <a:gd name="T11" fmla="*/ 133 h 158"/>
                <a:gd name="T12" fmla="*/ 101 w 103"/>
                <a:gd name="T13" fmla="*/ 133 h 158"/>
                <a:gd name="T14" fmla="*/ 103 w 103"/>
                <a:gd name="T15" fmla="*/ 136 h 158"/>
                <a:gd name="T16" fmla="*/ 103 w 103"/>
                <a:gd name="T17" fmla="*/ 156 h 158"/>
                <a:gd name="T18" fmla="*/ 101 w 103"/>
                <a:gd name="T19" fmla="*/ 158 h 158"/>
                <a:gd name="T20" fmla="*/ 2 w 103"/>
                <a:gd name="T21" fmla="*/ 158 h 158"/>
                <a:gd name="T22" fmla="*/ 0 w 103"/>
                <a:gd name="T23" fmla="*/ 156 h 158"/>
                <a:gd name="T24" fmla="*/ 0 w 103"/>
                <a:gd name="T25"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58">
                  <a:moveTo>
                    <a:pt x="0" y="3"/>
                  </a:moveTo>
                  <a:cubicBezTo>
                    <a:pt x="0" y="1"/>
                    <a:pt x="1" y="0"/>
                    <a:pt x="2" y="0"/>
                  </a:cubicBezTo>
                  <a:cubicBezTo>
                    <a:pt x="25" y="0"/>
                    <a:pt x="25" y="0"/>
                    <a:pt x="25" y="0"/>
                  </a:cubicBezTo>
                  <a:cubicBezTo>
                    <a:pt x="26" y="0"/>
                    <a:pt x="27" y="1"/>
                    <a:pt x="27" y="3"/>
                  </a:cubicBezTo>
                  <a:cubicBezTo>
                    <a:pt x="27" y="132"/>
                    <a:pt x="27" y="132"/>
                    <a:pt x="27" y="132"/>
                  </a:cubicBezTo>
                  <a:cubicBezTo>
                    <a:pt x="27" y="133"/>
                    <a:pt x="28" y="133"/>
                    <a:pt x="29" y="133"/>
                  </a:cubicBezTo>
                  <a:cubicBezTo>
                    <a:pt x="101" y="133"/>
                    <a:pt x="101" y="133"/>
                    <a:pt x="101" y="133"/>
                  </a:cubicBezTo>
                  <a:cubicBezTo>
                    <a:pt x="102" y="133"/>
                    <a:pt x="103" y="134"/>
                    <a:pt x="103" y="136"/>
                  </a:cubicBezTo>
                  <a:cubicBezTo>
                    <a:pt x="103" y="156"/>
                    <a:pt x="103" y="156"/>
                    <a:pt x="103" y="156"/>
                  </a:cubicBezTo>
                  <a:cubicBezTo>
                    <a:pt x="103" y="157"/>
                    <a:pt x="102" y="158"/>
                    <a:pt x="101"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2" name="Freeform 63"/>
            <p:cNvSpPr>
              <a:spLocks noEditPoints="1"/>
            </p:cNvSpPr>
            <p:nvPr userDrawn="1"/>
          </p:nvSpPr>
          <p:spPr bwMode="auto">
            <a:xfrm>
              <a:off x="4254842" y="1492997"/>
              <a:ext cx="167400" cy="208734"/>
            </a:xfrm>
            <a:custGeom>
              <a:avLst/>
              <a:gdLst>
                <a:gd name="T0" fmla="*/ 72 w 94"/>
                <a:gd name="T1" fmla="*/ 114 h 117"/>
                <a:gd name="T2" fmla="*/ 70 w 94"/>
                <a:gd name="T3" fmla="*/ 112 h 117"/>
                <a:gd name="T4" fmla="*/ 70 w 94"/>
                <a:gd name="T5" fmla="*/ 104 h 117"/>
                <a:gd name="T6" fmla="*/ 69 w 94"/>
                <a:gd name="T7" fmla="*/ 104 h 117"/>
                <a:gd name="T8" fmla="*/ 38 w 94"/>
                <a:gd name="T9" fmla="*/ 117 h 117"/>
                <a:gd name="T10" fmla="*/ 0 w 94"/>
                <a:gd name="T11" fmla="*/ 82 h 117"/>
                <a:gd name="T12" fmla="*/ 45 w 94"/>
                <a:gd name="T13" fmla="*/ 47 h 117"/>
                <a:gd name="T14" fmla="*/ 68 w 94"/>
                <a:gd name="T15" fmla="*/ 47 h 117"/>
                <a:gd name="T16" fmla="*/ 69 w 94"/>
                <a:gd name="T17" fmla="*/ 46 h 117"/>
                <a:gd name="T18" fmla="*/ 69 w 94"/>
                <a:gd name="T19" fmla="*/ 40 h 117"/>
                <a:gd name="T20" fmla="*/ 44 w 94"/>
                <a:gd name="T21" fmla="*/ 22 h 117"/>
                <a:gd name="T22" fmla="*/ 19 w 94"/>
                <a:gd name="T23" fmla="*/ 29 h 117"/>
                <a:gd name="T24" fmla="*/ 16 w 94"/>
                <a:gd name="T25" fmla="*/ 29 h 117"/>
                <a:gd name="T26" fmla="*/ 7 w 94"/>
                <a:gd name="T27" fmla="*/ 14 h 117"/>
                <a:gd name="T28" fmla="*/ 8 w 94"/>
                <a:gd name="T29" fmla="*/ 11 h 117"/>
                <a:gd name="T30" fmla="*/ 47 w 94"/>
                <a:gd name="T31" fmla="*/ 0 h 117"/>
                <a:gd name="T32" fmla="*/ 94 w 94"/>
                <a:gd name="T33" fmla="*/ 39 h 117"/>
                <a:gd name="T34" fmla="*/ 94 w 94"/>
                <a:gd name="T35" fmla="*/ 112 h 117"/>
                <a:gd name="T36" fmla="*/ 91 w 94"/>
                <a:gd name="T37" fmla="*/ 114 h 117"/>
                <a:gd name="T38" fmla="*/ 72 w 94"/>
                <a:gd name="T39" fmla="*/ 114 h 117"/>
                <a:gd name="T40" fmla="*/ 69 w 94"/>
                <a:gd name="T41" fmla="*/ 76 h 117"/>
                <a:gd name="T42" fmla="*/ 69 w 94"/>
                <a:gd name="T43" fmla="*/ 68 h 117"/>
                <a:gd name="T44" fmla="*/ 68 w 94"/>
                <a:gd name="T45" fmla="*/ 66 h 117"/>
                <a:gd name="T46" fmla="*/ 49 w 94"/>
                <a:gd name="T47" fmla="*/ 66 h 117"/>
                <a:gd name="T48" fmla="*/ 25 w 94"/>
                <a:gd name="T49" fmla="*/ 82 h 117"/>
                <a:gd name="T50" fmla="*/ 44 w 94"/>
                <a:gd name="T51" fmla="*/ 95 h 117"/>
                <a:gd name="T52" fmla="*/ 69 w 94"/>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4" h="117">
                  <a:moveTo>
                    <a:pt x="72" y="114"/>
                  </a:moveTo>
                  <a:cubicBezTo>
                    <a:pt x="71" y="114"/>
                    <a:pt x="70" y="113"/>
                    <a:pt x="70" y="112"/>
                  </a:cubicBezTo>
                  <a:cubicBezTo>
                    <a:pt x="70" y="104"/>
                    <a:pt x="70" y="104"/>
                    <a:pt x="70" y="104"/>
                  </a:cubicBezTo>
                  <a:cubicBezTo>
                    <a:pt x="69" y="104"/>
                    <a:pt x="69" y="104"/>
                    <a:pt x="69" y="104"/>
                  </a:cubicBezTo>
                  <a:cubicBezTo>
                    <a:pt x="64" y="111"/>
                    <a:pt x="54" y="117"/>
                    <a:pt x="38" y="117"/>
                  </a:cubicBezTo>
                  <a:cubicBezTo>
                    <a:pt x="17" y="117"/>
                    <a:pt x="0" y="106"/>
                    <a:pt x="0" y="82"/>
                  </a:cubicBezTo>
                  <a:cubicBezTo>
                    <a:pt x="0" y="58"/>
                    <a:pt x="17" y="47"/>
                    <a:pt x="45" y="47"/>
                  </a:cubicBezTo>
                  <a:cubicBezTo>
                    <a:pt x="68" y="47"/>
                    <a:pt x="68" y="47"/>
                    <a:pt x="68" y="47"/>
                  </a:cubicBezTo>
                  <a:cubicBezTo>
                    <a:pt x="69" y="47"/>
                    <a:pt x="69" y="47"/>
                    <a:pt x="69" y="46"/>
                  </a:cubicBezTo>
                  <a:cubicBezTo>
                    <a:pt x="69" y="40"/>
                    <a:pt x="69" y="40"/>
                    <a:pt x="69" y="40"/>
                  </a:cubicBezTo>
                  <a:cubicBezTo>
                    <a:pt x="69" y="28"/>
                    <a:pt x="63" y="22"/>
                    <a:pt x="44" y="22"/>
                  </a:cubicBezTo>
                  <a:cubicBezTo>
                    <a:pt x="32" y="22"/>
                    <a:pt x="24" y="25"/>
                    <a:pt x="19" y="29"/>
                  </a:cubicBezTo>
                  <a:cubicBezTo>
                    <a:pt x="18" y="30"/>
                    <a:pt x="16" y="30"/>
                    <a:pt x="16" y="29"/>
                  </a:cubicBezTo>
                  <a:cubicBezTo>
                    <a:pt x="7" y="14"/>
                    <a:pt x="7" y="14"/>
                    <a:pt x="7" y="14"/>
                  </a:cubicBezTo>
                  <a:cubicBezTo>
                    <a:pt x="6" y="13"/>
                    <a:pt x="7" y="11"/>
                    <a:pt x="8" y="11"/>
                  </a:cubicBezTo>
                  <a:cubicBezTo>
                    <a:pt x="17" y="4"/>
                    <a:pt x="29" y="0"/>
                    <a:pt x="47" y="0"/>
                  </a:cubicBezTo>
                  <a:cubicBezTo>
                    <a:pt x="81" y="0"/>
                    <a:pt x="94" y="11"/>
                    <a:pt x="94" y="39"/>
                  </a:cubicBezTo>
                  <a:cubicBezTo>
                    <a:pt x="94" y="112"/>
                    <a:pt x="94" y="112"/>
                    <a:pt x="94" y="112"/>
                  </a:cubicBezTo>
                  <a:cubicBezTo>
                    <a:pt x="94" y="113"/>
                    <a:pt x="93" y="114"/>
                    <a:pt x="91" y="114"/>
                  </a:cubicBezTo>
                  <a:lnTo>
                    <a:pt x="72" y="114"/>
                  </a:lnTo>
                  <a:close/>
                  <a:moveTo>
                    <a:pt x="69" y="76"/>
                  </a:moveTo>
                  <a:cubicBezTo>
                    <a:pt x="69" y="68"/>
                    <a:pt x="69" y="68"/>
                    <a:pt x="69" y="68"/>
                  </a:cubicBezTo>
                  <a:cubicBezTo>
                    <a:pt x="69" y="67"/>
                    <a:pt x="69" y="66"/>
                    <a:pt x="68" y="66"/>
                  </a:cubicBezTo>
                  <a:cubicBezTo>
                    <a:pt x="49" y="66"/>
                    <a:pt x="49" y="66"/>
                    <a:pt x="49" y="66"/>
                  </a:cubicBezTo>
                  <a:cubicBezTo>
                    <a:pt x="33" y="66"/>
                    <a:pt x="25" y="71"/>
                    <a:pt x="25" y="82"/>
                  </a:cubicBezTo>
                  <a:cubicBezTo>
                    <a:pt x="25" y="91"/>
                    <a:pt x="32"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3" name="Freeform 64"/>
            <p:cNvSpPr>
              <a:spLocks noEditPoints="1"/>
            </p:cNvSpPr>
            <p:nvPr userDrawn="1"/>
          </p:nvSpPr>
          <p:spPr bwMode="auto">
            <a:xfrm>
              <a:off x="4469776" y="1414463"/>
              <a:ext cx="175667" cy="287267"/>
            </a:xfrm>
            <a:custGeom>
              <a:avLst/>
              <a:gdLst>
                <a:gd name="T0" fmla="*/ 26 w 98"/>
                <a:gd name="T1" fmla="*/ 147 h 161"/>
                <a:gd name="T2" fmla="*/ 26 w 98"/>
                <a:gd name="T3" fmla="*/ 147 h 161"/>
                <a:gd name="T4" fmla="*/ 26 w 98"/>
                <a:gd name="T5" fmla="*/ 156 h 161"/>
                <a:gd name="T6" fmla="*/ 23 w 98"/>
                <a:gd name="T7" fmla="*/ 158 h 161"/>
                <a:gd name="T8" fmla="*/ 2 w 98"/>
                <a:gd name="T9" fmla="*/ 158 h 161"/>
                <a:gd name="T10" fmla="*/ 0 w 98"/>
                <a:gd name="T11" fmla="*/ 156 h 161"/>
                <a:gd name="T12" fmla="*/ 0 w 98"/>
                <a:gd name="T13" fmla="*/ 3 h 161"/>
                <a:gd name="T14" fmla="*/ 2 w 98"/>
                <a:gd name="T15" fmla="*/ 0 h 161"/>
                <a:gd name="T16" fmla="*/ 23 w 98"/>
                <a:gd name="T17" fmla="*/ 0 h 161"/>
                <a:gd name="T18" fmla="*/ 26 w 98"/>
                <a:gd name="T19" fmla="*/ 3 h 161"/>
                <a:gd name="T20" fmla="*/ 26 w 98"/>
                <a:gd name="T21" fmla="*/ 57 h 161"/>
                <a:gd name="T22" fmla="*/ 26 w 98"/>
                <a:gd name="T23" fmla="*/ 57 h 161"/>
                <a:gd name="T24" fmla="*/ 56 w 98"/>
                <a:gd name="T25" fmla="*/ 44 h 161"/>
                <a:gd name="T26" fmla="*/ 94 w 98"/>
                <a:gd name="T27" fmla="*/ 71 h 161"/>
                <a:gd name="T28" fmla="*/ 98 w 98"/>
                <a:gd name="T29" fmla="*/ 102 h 161"/>
                <a:gd name="T30" fmla="*/ 94 w 98"/>
                <a:gd name="T31" fmla="*/ 134 h 161"/>
                <a:gd name="T32" fmla="*/ 56 w 98"/>
                <a:gd name="T33" fmla="*/ 161 h 161"/>
                <a:gd name="T34" fmla="*/ 26 w 98"/>
                <a:gd name="T35" fmla="*/ 147 h 161"/>
                <a:gd name="T36" fmla="*/ 69 w 98"/>
                <a:gd name="T37" fmla="*/ 123 h 161"/>
                <a:gd name="T38" fmla="*/ 72 w 98"/>
                <a:gd name="T39" fmla="*/ 102 h 161"/>
                <a:gd name="T40" fmla="*/ 69 w 98"/>
                <a:gd name="T41" fmla="*/ 81 h 161"/>
                <a:gd name="T42" fmla="*/ 49 w 98"/>
                <a:gd name="T43" fmla="*/ 67 h 161"/>
                <a:gd name="T44" fmla="*/ 28 w 98"/>
                <a:gd name="T45" fmla="*/ 81 h 161"/>
                <a:gd name="T46" fmla="*/ 26 w 98"/>
                <a:gd name="T47" fmla="*/ 102 h 161"/>
                <a:gd name="T48" fmla="*/ 28 w 98"/>
                <a:gd name="T49" fmla="*/ 123 h 161"/>
                <a:gd name="T50" fmla="*/ 49 w 98"/>
                <a:gd name="T51" fmla="*/ 137 h 161"/>
                <a:gd name="T52" fmla="*/ 69 w 98"/>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61">
                  <a:moveTo>
                    <a:pt x="26" y="147"/>
                  </a:moveTo>
                  <a:cubicBezTo>
                    <a:pt x="26" y="147"/>
                    <a:pt x="26" y="147"/>
                    <a:pt x="26" y="147"/>
                  </a:cubicBezTo>
                  <a:cubicBezTo>
                    <a:pt x="26" y="156"/>
                    <a:pt x="26" y="156"/>
                    <a:pt x="26" y="156"/>
                  </a:cubicBezTo>
                  <a:cubicBezTo>
                    <a:pt x="26" y="157"/>
                    <a:pt x="25" y="158"/>
                    <a:pt x="23" y="158"/>
                  </a:cubicBezTo>
                  <a:cubicBezTo>
                    <a:pt x="2" y="158"/>
                    <a:pt x="2" y="158"/>
                    <a:pt x="2" y="158"/>
                  </a:cubicBezTo>
                  <a:cubicBezTo>
                    <a:pt x="1" y="158"/>
                    <a:pt x="0" y="157"/>
                    <a:pt x="0" y="156"/>
                  </a:cubicBezTo>
                  <a:cubicBezTo>
                    <a:pt x="0" y="3"/>
                    <a:pt x="0" y="3"/>
                    <a:pt x="0" y="3"/>
                  </a:cubicBezTo>
                  <a:cubicBezTo>
                    <a:pt x="0" y="1"/>
                    <a:pt x="1" y="0"/>
                    <a:pt x="2" y="0"/>
                  </a:cubicBezTo>
                  <a:cubicBezTo>
                    <a:pt x="23" y="0"/>
                    <a:pt x="23" y="0"/>
                    <a:pt x="23" y="0"/>
                  </a:cubicBezTo>
                  <a:cubicBezTo>
                    <a:pt x="25" y="0"/>
                    <a:pt x="26" y="1"/>
                    <a:pt x="26" y="3"/>
                  </a:cubicBezTo>
                  <a:cubicBezTo>
                    <a:pt x="26" y="57"/>
                    <a:pt x="26" y="57"/>
                    <a:pt x="26" y="57"/>
                  </a:cubicBezTo>
                  <a:cubicBezTo>
                    <a:pt x="26" y="57"/>
                    <a:pt x="26" y="57"/>
                    <a:pt x="26" y="57"/>
                  </a:cubicBezTo>
                  <a:cubicBezTo>
                    <a:pt x="31" y="49"/>
                    <a:pt x="40" y="44"/>
                    <a:pt x="56" y="44"/>
                  </a:cubicBezTo>
                  <a:cubicBezTo>
                    <a:pt x="75" y="44"/>
                    <a:pt x="88" y="53"/>
                    <a:pt x="94" y="71"/>
                  </a:cubicBezTo>
                  <a:cubicBezTo>
                    <a:pt x="97" y="79"/>
                    <a:pt x="98" y="87"/>
                    <a:pt x="98" y="102"/>
                  </a:cubicBezTo>
                  <a:cubicBezTo>
                    <a:pt x="98" y="117"/>
                    <a:pt x="97" y="125"/>
                    <a:pt x="94" y="134"/>
                  </a:cubicBezTo>
                  <a:cubicBezTo>
                    <a:pt x="88" y="151"/>
                    <a:pt x="75" y="161"/>
                    <a:pt x="56" y="161"/>
                  </a:cubicBezTo>
                  <a:cubicBezTo>
                    <a:pt x="40" y="161"/>
                    <a:pt x="31" y="155"/>
                    <a:pt x="26" y="147"/>
                  </a:cubicBezTo>
                  <a:close/>
                  <a:moveTo>
                    <a:pt x="69" y="123"/>
                  </a:moveTo>
                  <a:cubicBezTo>
                    <a:pt x="71" y="118"/>
                    <a:pt x="72" y="112"/>
                    <a:pt x="72" y="102"/>
                  </a:cubicBezTo>
                  <a:cubicBezTo>
                    <a:pt x="72" y="92"/>
                    <a:pt x="71" y="86"/>
                    <a:pt x="69" y="81"/>
                  </a:cubicBezTo>
                  <a:cubicBezTo>
                    <a:pt x="66" y="72"/>
                    <a:pt x="59" y="67"/>
                    <a:pt x="49" y="67"/>
                  </a:cubicBezTo>
                  <a:cubicBezTo>
                    <a:pt x="38" y="67"/>
                    <a:pt x="31" y="72"/>
                    <a:pt x="28" y="81"/>
                  </a:cubicBezTo>
                  <a:cubicBezTo>
                    <a:pt x="26" y="86"/>
                    <a:pt x="26" y="92"/>
                    <a:pt x="26" y="102"/>
                  </a:cubicBezTo>
                  <a:cubicBezTo>
                    <a:pt x="26" y="112"/>
                    <a:pt x="26" y="118"/>
                    <a:pt x="28" y="123"/>
                  </a:cubicBezTo>
                  <a:cubicBezTo>
                    <a:pt x="31" y="132"/>
                    <a:pt x="38" y="137"/>
                    <a:pt x="49" y="137"/>
                  </a:cubicBezTo>
                  <a:cubicBezTo>
                    <a:pt x="59" y="137"/>
                    <a:pt x="66" y="132"/>
                    <a:pt x="69"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4" name="Freeform 65"/>
            <p:cNvSpPr>
              <a:spLocks noEditPoints="1"/>
            </p:cNvSpPr>
            <p:nvPr userDrawn="1"/>
          </p:nvSpPr>
          <p:spPr bwMode="auto">
            <a:xfrm>
              <a:off x="467644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5" name="Freeform 66"/>
            <p:cNvSpPr>
              <a:spLocks/>
            </p:cNvSpPr>
            <p:nvPr userDrawn="1"/>
          </p:nvSpPr>
          <p:spPr bwMode="auto">
            <a:xfrm>
              <a:off x="4891377" y="1497130"/>
              <a:ext cx="167400" cy="204601"/>
            </a:xfrm>
            <a:custGeom>
              <a:avLst/>
              <a:gdLst>
                <a:gd name="T0" fmla="*/ 70 w 94"/>
                <a:gd name="T1" fmla="*/ 112 h 115"/>
                <a:gd name="T2" fmla="*/ 68 w 94"/>
                <a:gd name="T3" fmla="*/ 110 h 115"/>
                <a:gd name="T4" fmla="*/ 68 w 94"/>
                <a:gd name="T5" fmla="*/ 102 h 115"/>
                <a:gd name="T6" fmla="*/ 68 w 94"/>
                <a:gd name="T7" fmla="*/ 102 h 115"/>
                <a:gd name="T8" fmla="*/ 39 w 94"/>
                <a:gd name="T9" fmla="*/ 115 h 115"/>
                <a:gd name="T10" fmla="*/ 0 w 94"/>
                <a:gd name="T11" fmla="*/ 73 h 115"/>
                <a:gd name="T12" fmla="*/ 0 w 94"/>
                <a:gd name="T13" fmla="*/ 3 h 115"/>
                <a:gd name="T14" fmla="*/ 3 w 94"/>
                <a:gd name="T15" fmla="*/ 0 h 115"/>
                <a:gd name="T16" fmla="*/ 24 w 94"/>
                <a:gd name="T17" fmla="*/ 0 h 115"/>
                <a:gd name="T18" fmla="*/ 26 w 94"/>
                <a:gd name="T19" fmla="*/ 3 h 115"/>
                <a:gd name="T20" fmla="*/ 26 w 94"/>
                <a:gd name="T21" fmla="*/ 67 h 115"/>
                <a:gd name="T22" fmla="*/ 47 w 94"/>
                <a:gd name="T23" fmla="*/ 91 h 115"/>
                <a:gd name="T24" fmla="*/ 68 w 94"/>
                <a:gd name="T25" fmla="*/ 67 h 115"/>
                <a:gd name="T26" fmla="*/ 68 w 94"/>
                <a:gd name="T27" fmla="*/ 3 h 115"/>
                <a:gd name="T28" fmla="*/ 70 w 94"/>
                <a:gd name="T29" fmla="*/ 0 h 115"/>
                <a:gd name="T30" fmla="*/ 91 w 94"/>
                <a:gd name="T31" fmla="*/ 0 h 115"/>
                <a:gd name="T32" fmla="*/ 94 w 94"/>
                <a:gd name="T33" fmla="*/ 3 h 115"/>
                <a:gd name="T34" fmla="*/ 94 w 94"/>
                <a:gd name="T35" fmla="*/ 110 h 115"/>
                <a:gd name="T36" fmla="*/ 91 w 94"/>
                <a:gd name="T37" fmla="*/ 112 h 115"/>
                <a:gd name="T38" fmla="*/ 70 w 94"/>
                <a:gd name="T39" fmla="*/ 11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5">
                  <a:moveTo>
                    <a:pt x="70" y="112"/>
                  </a:moveTo>
                  <a:cubicBezTo>
                    <a:pt x="69" y="112"/>
                    <a:pt x="68" y="111"/>
                    <a:pt x="68" y="110"/>
                  </a:cubicBezTo>
                  <a:cubicBezTo>
                    <a:pt x="68" y="102"/>
                    <a:pt x="68" y="102"/>
                    <a:pt x="68" y="102"/>
                  </a:cubicBezTo>
                  <a:cubicBezTo>
                    <a:pt x="68" y="102"/>
                    <a:pt x="68" y="102"/>
                    <a:pt x="68" y="102"/>
                  </a:cubicBezTo>
                  <a:cubicBezTo>
                    <a:pt x="62" y="109"/>
                    <a:pt x="53" y="115"/>
                    <a:pt x="39" y="115"/>
                  </a:cubicBezTo>
                  <a:cubicBezTo>
                    <a:pt x="15" y="115"/>
                    <a:pt x="0" y="97"/>
                    <a:pt x="0" y="73"/>
                  </a:cubicBezTo>
                  <a:cubicBezTo>
                    <a:pt x="0" y="3"/>
                    <a:pt x="0" y="3"/>
                    <a:pt x="0" y="3"/>
                  </a:cubicBezTo>
                  <a:cubicBezTo>
                    <a:pt x="0" y="1"/>
                    <a:pt x="1" y="0"/>
                    <a:pt x="3" y="0"/>
                  </a:cubicBezTo>
                  <a:cubicBezTo>
                    <a:pt x="24" y="0"/>
                    <a:pt x="24" y="0"/>
                    <a:pt x="24" y="0"/>
                  </a:cubicBezTo>
                  <a:cubicBezTo>
                    <a:pt x="25" y="0"/>
                    <a:pt x="26" y="1"/>
                    <a:pt x="26" y="3"/>
                  </a:cubicBezTo>
                  <a:cubicBezTo>
                    <a:pt x="26" y="67"/>
                    <a:pt x="26" y="67"/>
                    <a:pt x="26" y="67"/>
                  </a:cubicBezTo>
                  <a:cubicBezTo>
                    <a:pt x="26" y="81"/>
                    <a:pt x="33" y="91"/>
                    <a:pt x="47" y="91"/>
                  </a:cubicBezTo>
                  <a:cubicBezTo>
                    <a:pt x="60" y="91"/>
                    <a:pt x="68" y="81"/>
                    <a:pt x="68" y="67"/>
                  </a:cubicBezTo>
                  <a:cubicBezTo>
                    <a:pt x="68" y="3"/>
                    <a:pt x="68" y="3"/>
                    <a:pt x="68" y="3"/>
                  </a:cubicBezTo>
                  <a:cubicBezTo>
                    <a:pt x="68" y="1"/>
                    <a:pt x="69" y="0"/>
                    <a:pt x="70" y="0"/>
                  </a:cubicBezTo>
                  <a:cubicBezTo>
                    <a:pt x="91" y="0"/>
                    <a:pt x="91" y="0"/>
                    <a:pt x="91" y="0"/>
                  </a:cubicBezTo>
                  <a:cubicBezTo>
                    <a:pt x="93" y="0"/>
                    <a:pt x="94" y="1"/>
                    <a:pt x="94" y="3"/>
                  </a:cubicBezTo>
                  <a:cubicBezTo>
                    <a:pt x="94" y="110"/>
                    <a:pt x="94" y="110"/>
                    <a:pt x="94" y="110"/>
                  </a:cubicBezTo>
                  <a:cubicBezTo>
                    <a:pt x="94" y="111"/>
                    <a:pt x="93" y="112"/>
                    <a:pt x="91" y="112"/>
                  </a:cubicBezTo>
                  <a:lnTo>
                    <a:pt x="7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6" name="Freeform 67"/>
            <p:cNvSpPr>
              <a:spLocks/>
            </p:cNvSpPr>
            <p:nvPr userDrawn="1"/>
          </p:nvSpPr>
          <p:spPr bwMode="auto">
            <a:xfrm>
              <a:off x="5108377"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7 w 80"/>
                <a:gd name="T15" fmla="*/ 14 h 114"/>
                <a:gd name="T16" fmla="*/ 56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7" y="14"/>
                    <a:pt x="27" y="14"/>
                    <a:pt x="27" y="14"/>
                  </a:cubicBezTo>
                  <a:cubicBezTo>
                    <a:pt x="32" y="6"/>
                    <a:pt x="41" y="0"/>
                    <a:pt x="56"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7" name="Freeform 68"/>
            <p:cNvSpPr>
              <a:spLocks noEditPoints="1"/>
            </p:cNvSpPr>
            <p:nvPr userDrawn="1"/>
          </p:nvSpPr>
          <p:spPr bwMode="auto">
            <a:xfrm>
              <a:off x="5331578"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8" name="Freeform 69"/>
            <p:cNvSpPr>
              <a:spLocks/>
            </p:cNvSpPr>
            <p:nvPr userDrawn="1"/>
          </p:nvSpPr>
          <p:spPr bwMode="auto">
            <a:xfrm>
              <a:off x="5546512" y="1492997"/>
              <a:ext cx="167400" cy="204601"/>
            </a:xfrm>
            <a:custGeom>
              <a:avLst/>
              <a:gdLst>
                <a:gd name="T0" fmla="*/ 71 w 94"/>
                <a:gd name="T1" fmla="*/ 114 h 114"/>
                <a:gd name="T2" fmla="*/ 68 w 94"/>
                <a:gd name="T3" fmla="*/ 112 h 114"/>
                <a:gd name="T4" fmla="*/ 68 w 94"/>
                <a:gd name="T5" fmla="*/ 47 h 114"/>
                <a:gd name="T6" fmla="*/ 47 w 94"/>
                <a:gd name="T7" fmla="*/ 23 h 114"/>
                <a:gd name="T8" fmla="*/ 26 w 94"/>
                <a:gd name="T9" fmla="*/ 47 h 114"/>
                <a:gd name="T10" fmla="*/ 26 w 94"/>
                <a:gd name="T11" fmla="*/ 112 h 114"/>
                <a:gd name="T12" fmla="*/ 24 w 94"/>
                <a:gd name="T13" fmla="*/ 114 h 114"/>
                <a:gd name="T14" fmla="*/ 2 w 94"/>
                <a:gd name="T15" fmla="*/ 114 h 114"/>
                <a:gd name="T16" fmla="*/ 0 w 94"/>
                <a:gd name="T17" fmla="*/ 112 h 114"/>
                <a:gd name="T18" fmla="*/ 0 w 94"/>
                <a:gd name="T19" fmla="*/ 5 h 114"/>
                <a:gd name="T20" fmla="*/ 2 w 94"/>
                <a:gd name="T21" fmla="*/ 2 h 114"/>
                <a:gd name="T22" fmla="*/ 24 w 94"/>
                <a:gd name="T23" fmla="*/ 2 h 114"/>
                <a:gd name="T24" fmla="*/ 26 w 94"/>
                <a:gd name="T25" fmla="*/ 5 h 114"/>
                <a:gd name="T26" fmla="*/ 26 w 94"/>
                <a:gd name="T27" fmla="*/ 13 h 114"/>
                <a:gd name="T28" fmla="*/ 26 w 94"/>
                <a:gd name="T29" fmla="*/ 13 h 114"/>
                <a:gd name="T30" fmla="*/ 56 w 94"/>
                <a:gd name="T31" fmla="*/ 0 h 114"/>
                <a:gd name="T32" fmla="*/ 94 w 94"/>
                <a:gd name="T33" fmla="*/ 41 h 114"/>
                <a:gd name="T34" fmla="*/ 94 w 94"/>
                <a:gd name="T35" fmla="*/ 112 h 114"/>
                <a:gd name="T36" fmla="*/ 92 w 94"/>
                <a:gd name="T37" fmla="*/ 114 h 114"/>
                <a:gd name="T38" fmla="*/ 71 w 94"/>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4">
                  <a:moveTo>
                    <a:pt x="71" y="114"/>
                  </a:moveTo>
                  <a:cubicBezTo>
                    <a:pt x="69" y="114"/>
                    <a:pt x="68" y="113"/>
                    <a:pt x="68" y="112"/>
                  </a:cubicBezTo>
                  <a:cubicBezTo>
                    <a:pt x="68" y="47"/>
                    <a:pt x="68" y="47"/>
                    <a:pt x="68" y="47"/>
                  </a:cubicBezTo>
                  <a:cubicBezTo>
                    <a:pt x="68" y="33"/>
                    <a:pt x="61" y="23"/>
                    <a:pt x="47" y="23"/>
                  </a:cubicBezTo>
                  <a:cubicBezTo>
                    <a:pt x="34" y="23"/>
                    <a:pt x="26" y="33"/>
                    <a:pt x="26" y="47"/>
                  </a:cubicBezTo>
                  <a:cubicBezTo>
                    <a:pt x="26" y="112"/>
                    <a:pt x="26" y="112"/>
                    <a:pt x="26" y="112"/>
                  </a:cubicBezTo>
                  <a:cubicBezTo>
                    <a:pt x="26" y="113"/>
                    <a:pt x="25" y="114"/>
                    <a:pt x="24" y="114"/>
                  </a:cubicBezTo>
                  <a:cubicBezTo>
                    <a:pt x="2" y="114"/>
                    <a:pt x="2" y="114"/>
                    <a:pt x="2" y="114"/>
                  </a:cubicBez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79" y="0"/>
                    <a:pt x="94" y="17"/>
                    <a:pt x="94" y="41"/>
                  </a:cubicBezTo>
                  <a:cubicBezTo>
                    <a:pt x="94" y="112"/>
                    <a:pt x="94" y="112"/>
                    <a:pt x="94" y="112"/>
                  </a:cubicBezTo>
                  <a:cubicBezTo>
                    <a:pt x="94" y="113"/>
                    <a:pt x="93"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9" name="Freeform 70"/>
            <p:cNvSpPr>
              <a:spLocks noEditPoints="1"/>
            </p:cNvSpPr>
            <p:nvPr userDrawn="1"/>
          </p:nvSpPr>
          <p:spPr bwMode="auto">
            <a:xfrm>
              <a:off x="5753179" y="1414463"/>
              <a:ext cx="175667" cy="287267"/>
            </a:xfrm>
            <a:custGeom>
              <a:avLst/>
              <a:gdLst>
                <a:gd name="T0" fmla="*/ 75 w 99"/>
                <a:gd name="T1" fmla="*/ 158 h 161"/>
                <a:gd name="T2" fmla="*/ 73 w 99"/>
                <a:gd name="T3" fmla="*/ 156 h 161"/>
                <a:gd name="T4" fmla="*/ 73 w 99"/>
                <a:gd name="T5" fmla="*/ 147 h 161"/>
                <a:gd name="T6" fmla="*/ 73 w 99"/>
                <a:gd name="T7" fmla="*/ 147 h 161"/>
                <a:gd name="T8" fmla="*/ 43 w 99"/>
                <a:gd name="T9" fmla="*/ 161 h 161"/>
                <a:gd name="T10" fmla="*/ 4 w 99"/>
                <a:gd name="T11" fmla="*/ 134 h 161"/>
                <a:gd name="T12" fmla="*/ 0 w 99"/>
                <a:gd name="T13" fmla="*/ 102 h 161"/>
                <a:gd name="T14" fmla="*/ 4 w 99"/>
                <a:gd name="T15" fmla="*/ 71 h 161"/>
                <a:gd name="T16" fmla="*/ 43 w 99"/>
                <a:gd name="T17" fmla="*/ 44 h 161"/>
                <a:gd name="T18" fmla="*/ 73 w 99"/>
                <a:gd name="T19" fmla="*/ 57 h 161"/>
                <a:gd name="T20" fmla="*/ 73 w 99"/>
                <a:gd name="T21" fmla="*/ 57 h 161"/>
                <a:gd name="T22" fmla="*/ 73 w 99"/>
                <a:gd name="T23" fmla="*/ 3 h 161"/>
                <a:gd name="T24" fmla="*/ 75 w 99"/>
                <a:gd name="T25" fmla="*/ 0 h 161"/>
                <a:gd name="T26" fmla="*/ 97 w 99"/>
                <a:gd name="T27" fmla="*/ 0 h 161"/>
                <a:gd name="T28" fmla="*/ 99 w 99"/>
                <a:gd name="T29" fmla="*/ 3 h 161"/>
                <a:gd name="T30" fmla="*/ 99 w 99"/>
                <a:gd name="T31" fmla="*/ 156 h 161"/>
                <a:gd name="T32" fmla="*/ 97 w 99"/>
                <a:gd name="T33" fmla="*/ 158 h 161"/>
                <a:gd name="T34" fmla="*/ 75 w 99"/>
                <a:gd name="T35" fmla="*/ 158 h 161"/>
                <a:gd name="T36" fmla="*/ 71 w 99"/>
                <a:gd name="T37" fmla="*/ 123 h 161"/>
                <a:gd name="T38" fmla="*/ 73 w 99"/>
                <a:gd name="T39" fmla="*/ 102 h 161"/>
                <a:gd name="T40" fmla="*/ 71 w 99"/>
                <a:gd name="T41" fmla="*/ 81 h 161"/>
                <a:gd name="T42" fmla="*/ 50 w 99"/>
                <a:gd name="T43" fmla="*/ 67 h 161"/>
                <a:gd name="T44" fmla="*/ 29 w 99"/>
                <a:gd name="T45" fmla="*/ 81 h 161"/>
                <a:gd name="T46" fmla="*/ 27 w 99"/>
                <a:gd name="T47" fmla="*/ 102 h 161"/>
                <a:gd name="T48" fmla="*/ 29 w 99"/>
                <a:gd name="T49" fmla="*/ 123 h 161"/>
                <a:gd name="T50" fmla="*/ 50 w 99"/>
                <a:gd name="T51" fmla="*/ 137 h 161"/>
                <a:gd name="T52" fmla="*/ 71 w 99"/>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161">
                  <a:moveTo>
                    <a:pt x="75" y="158"/>
                  </a:moveTo>
                  <a:cubicBezTo>
                    <a:pt x="74" y="158"/>
                    <a:pt x="73" y="157"/>
                    <a:pt x="73" y="156"/>
                  </a:cubicBezTo>
                  <a:cubicBezTo>
                    <a:pt x="73" y="147"/>
                    <a:pt x="73" y="147"/>
                    <a:pt x="73" y="147"/>
                  </a:cubicBezTo>
                  <a:cubicBezTo>
                    <a:pt x="73" y="147"/>
                    <a:pt x="73" y="147"/>
                    <a:pt x="73" y="147"/>
                  </a:cubicBezTo>
                  <a:cubicBezTo>
                    <a:pt x="67" y="155"/>
                    <a:pt x="58" y="161"/>
                    <a:pt x="43" y="161"/>
                  </a:cubicBezTo>
                  <a:cubicBezTo>
                    <a:pt x="24" y="161"/>
                    <a:pt x="10" y="151"/>
                    <a:pt x="4" y="134"/>
                  </a:cubicBezTo>
                  <a:cubicBezTo>
                    <a:pt x="2" y="125"/>
                    <a:pt x="0" y="117"/>
                    <a:pt x="0" y="102"/>
                  </a:cubicBezTo>
                  <a:cubicBezTo>
                    <a:pt x="0" y="87"/>
                    <a:pt x="2" y="79"/>
                    <a:pt x="4" y="71"/>
                  </a:cubicBezTo>
                  <a:cubicBezTo>
                    <a:pt x="10" y="53"/>
                    <a:pt x="24" y="44"/>
                    <a:pt x="43" y="44"/>
                  </a:cubicBezTo>
                  <a:cubicBezTo>
                    <a:pt x="58" y="44"/>
                    <a:pt x="67" y="49"/>
                    <a:pt x="73" y="57"/>
                  </a:cubicBezTo>
                  <a:cubicBezTo>
                    <a:pt x="73" y="57"/>
                    <a:pt x="73" y="57"/>
                    <a:pt x="73" y="57"/>
                  </a:cubicBezTo>
                  <a:cubicBezTo>
                    <a:pt x="73" y="3"/>
                    <a:pt x="73" y="3"/>
                    <a:pt x="73" y="3"/>
                  </a:cubicBezTo>
                  <a:cubicBezTo>
                    <a:pt x="73" y="1"/>
                    <a:pt x="74" y="0"/>
                    <a:pt x="75" y="0"/>
                  </a:cubicBezTo>
                  <a:cubicBezTo>
                    <a:pt x="97" y="0"/>
                    <a:pt x="97" y="0"/>
                    <a:pt x="97" y="0"/>
                  </a:cubicBezTo>
                  <a:cubicBezTo>
                    <a:pt x="98" y="0"/>
                    <a:pt x="99" y="1"/>
                    <a:pt x="99" y="3"/>
                  </a:cubicBezTo>
                  <a:cubicBezTo>
                    <a:pt x="99" y="156"/>
                    <a:pt x="99" y="156"/>
                    <a:pt x="99" y="156"/>
                  </a:cubicBezTo>
                  <a:cubicBezTo>
                    <a:pt x="99" y="157"/>
                    <a:pt x="98" y="158"/>
                    <a:pt x="97" y="158"/>
                  </a:cubicBezTo>
                  <a:lnTo>
                    <a:pt x="75" y="158"/>
                  </a:lnTo>
                  <a:close/>
                  <a:moveTo>
                    <a:pt x="71" y="123"/>
                  </a:moveTo>
                  <a:cubicBezTo>
                    <a:pt x="72" y="118"/>
                    <a:pt x="73" y="112"/>
                    <a:pt x="73" y="102"/>
                  </a:cubicBezTo>
                  <a:cubicBezTo>
                    <a:pt x="73" y="92"/>
                    <a:pt x="72" y="86"/>
                    <a:pt x="71" y="81"/>
                  </a:cubicBezTo>
                  <a:cubicBezTo>
                    <a:pt x="68" y="72"/>
                    <a:pt x="60" y="67"/>
                    <a:pt x="50" y="67"/>
                  </a:cubicBezTo>
                  <a:cubicBezTo>
                    <a:pt x="39" y="67"/>
                    <a:pt x="32" y="72"/>
                    <a:pt x="29" y="81"/>
                  </a:cubicBezTo>
                  <a:cubicBezTo>
                    <a:pt x="28" y="86"/>
                    <a:pt x="27" y="92"/>
                    <a:pt x="27" y="102"/>
                  </a:cubicBezTo>
                  <a:cubicBezTo>
                    <a:pt x="27" y="112"/>
                    <a:pt x="28" y="118"/>
                    <a:pt x="29" y="123"/>
                  </a:cubicBezTo>
                  <a:cubicBezTo>
                    <a:pt x="32" y="132"/>
                    <a:pt x="39" y="137"/>
                    <a:pt x="50" y="137"/>
                  </a:cubicBezTo>
                  <a:cubicBezTo>
                    <a:pt x="60" y="137"/>
                    <a:pt x="68" y="132"/>
                    <a:pt x="71"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0" name="Freeform 71"/>
            <p:cNvSpPr>
              <a:spLocks/>
            </p:cNvSpPr>
            <p:nvPr userDrawn="1"/>
          </p:nvSpPr>
          <p:spPr bwMode="auto">
            <a:xfrm>
              <a:off x="6023913" y="1414463"/>
              <a:ext cx="328601" cy="283134"/>
            </a:xfrm>
            <a:custGeom>
              <a:avLst/>
              <a:gdLst>
                <a:gd name="T0" fmla="*/ 125 w 184"/>
                <a:gd name="T1" fmla="*/ 158 h 158"/>
                <a:gd name="T2" fmla="*/ 122 w 184"/>
                <a:gd name="T3" fmla="*/ 156 h 158"/>
                <a:gd name="T4" fmla="*/ 92 w 184"/>
                <a:gd name="T5" fmla="*/ 48 h 158"/>
                <a:gd name="T6" fmla="*/ 92 w 184"/>
                <a:gd name="T7" fmla="*/ 48 h 158"/>
                <a:gd name="T8" fmla="*/ 61 w 184"/>
                <a:gd name="T9" fmla="*/ 156 h 158"/>
                <a:gd name="T10" fmla="*/ 59 w 184"/>
                <a:gd name="T11" fmla="*/ 158 h 158"/>
                <a:gd name="T12" fmla="*/ 41 w 184"/>
                <a:gd name="T13" fmla="*/ 158 h 158"/>
                <a:gd name="T14" fmla="*/ 39 w 184"/>
                <a:gd name="T15" fmla="*/ 156 h 158"/>
                <a:gd name="T16" fmla="*/ 0 w 184"/>
                <a:gd name="T17" fmla="*/ 3 h 158"/>
                <a:gd name="T18" fmla="*/ 2 w 184"/>
                <a:gd name="T19" fmla="*/ 0 h 158"/>
                <a:gd name="T20" fmla="*/ 23 w 184"/>
                <a:gd name="T21" fmla="*/ 0 h 158"/>
                <a:gd name="T22" fmla="*/ 26 w 184"/>
                <a:gd name="T23" fmla="*/ 3 h 158"/>
                <a:gd name="T24" fmla="*/ 51 w 184"/>
                <a:gd name="T25" fmla="*/ 109 h 158"/>
                <a:gd name="T26" fmla="*/ 52 w 184"/>
                <a:gd name="T27" fmla="*/ 109 h 158"/>
                <a:gd name="T28" fmla="*/ 81 w 184"/>
                <a:gd name="T29" fmla="*/ 3 h 158"/>
                <a:gd name="T30" fmla="*/ 84 w 184"/>
                <a:gd name="T31" fmla="*/ 0 h 158"/>
                <a:gd name="T32" fmla="*/ 100 w 184"/>
                <a:gd name="T33" fmla="*/ 0 h 158"/>
                <a:gd name="T34" fmla="*/ 103 w 184"/>
                <a:gd name="T35" fmla="*/ 3 h 158"/>
                <a:gd name="T36" fmla="*/ 133 w 184"/>
                <a:gd name="T37" fmla="*/ 109 h 158"/>
                <a:gd name="T38" fmla="*/ 133 w 184"/>
                <a:gd name="T39" fmla="*/ 109 h 158"/>
                <a:gd name="T40" fmla="*/ 158 w 184"/>
                <a:gd name="T41" fmla="*/ 3 h 158"/>
                <a:gd name="T42" fmla="*/ 161 w 184"/>
                <a:gd name="T43" fmla="*/ 0 h 158"/>
                <a:gd name="T44" fmla="*/ 182 w 184"/>
                <a:gd name="T45" fmla="*/ 0 h 158"/>
                <a:gd name="T46" fmla="*/ 184 w 184"/>
                <a:gd name="T47" fmla="*/ 3 h 158"/>
                <a:gd name="T48" fmla="*/ 146 w 184"/>
                <a:gd name="T49" fmla="*/ 156 h 158"/>
                <a:gd name="T50" fmla="*/ 143 w 184"/>
                <a:gd name="T51" fmla="*/ 158 h 158"/>
                <a:gd name="T52" fmla="*/ 125 w 184"/>
                <a:gd name="T53"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4" h="158">
                  <a:moveTo>
                    <a:pt x="125" y="158"/>
                  </a:moveTo>
                  <a:cubicBezTo>
                    <a:pt x="124" y="158"/>
                    <a:pt x="123" y="157"/>
                    <a:pt x="122" y="156"/>
                  </a:cubicBezTo>
                  <a:cubicBezTo>
                    <a:pt x="92" y="48"/>
                    <a:pt x="92" y="48"/>
                    <a:pt x="92" y="48"/>
                  </a:cubicBezTo>
                  <a:cubicBezTo>
                    <a:pt x="92" y="48"/>
                    <a:pt x="92" y="48"/>
                    <a:pt x="92" y="48"/>
                  </a:cubicBezTo>
                  <a:cubicBezTo>
                    <a:pt x="61" y="156"/>
                    <a:pt x="61" y="156"/>
                    <a:pt x="61" y="156"/>
                  </a:cubicBezTo>
                  <a:cubicBezTo>
                    <a:pt x="61" y="157"/>
                    <a:pt x="60" y="158"/>
                    <a:pt x="59" y="158"/>
                  </a:cubicBezTo>
                  <a:cubicBezTo>
                    <a:pt x="41" y="158"/>
                    <a:pt x="41" y="158"/>
                    <a:pt x="41" y="158"/>
                  </a:cubicBezTo>
                  <a:cubicBezTo>
                    <a:pt x="40" y="158"/>
                    <a:pt x="39" y="157"/>
                    <a:pt x="39" y="156"/>
                  </a:cubicBezTo>
                  <a:cubicBezTo>
                    <a:pt x="0" y="3"/>
                    <a:pt x="0" y="3"/>
                    <a:pt x="0" y="3"/>
                  </a:cubicBezTo>
                  <a:cubicBezTo>
                    <a:pt x="0" y="1"/>
                    <a:pt x="0" y="0"/>
                    <a:pt x="2" y="0"/>
                  </a:cubicBezTo>
                  <a:cubicBezTo>
                    <a:pt x="23" y="0"/>
                    <a:pt x="23" y="0"/>
                    <a:pt x="23" y="0"/>
                  </a:cubicBezTo>
                  <a:cubicBezTo>
                    <a:pt x="25" y="0"/>
                    <a:pt x="26" y="1"/>
                    <a:pt x="26" y="3"/>
                  </a:cubicBezTo>
                  <a:cubicBezTo>
                    <a:pt x="51" y="109"/>
                    <a:pt x="51" y="109"/>
                    <a:pt x="51" y="109"/>
                  </a:cubicBezTo>
                  <a:cubicBezTo>
                    <a:pt x="52" y="109"/>
                    <a:pt x="52" y="109"/>
                    <a:pt x="52" y="109"/>
                  </a:cubicBezTo>
                  <a:cubicBezTo>
                    <a:pt x="81" y="3"/>
                    <a:pt x="81" y="3"/>
                    <a:pt x="81" y="3"/>
                  </a:cubicBezTo>
                  <a:cubicBezTo>
                    <a:pt x="82" y="1"/>
                    <a:pt x="83" y="0"/>
                    <a:pt x="84" y="0"/>
                  </a:cubicBezTo>
                  <a:cubicBezTo>
                    <a:pt x="100" y="0"/>
                    <a:pt x="100" y="0"/>
                    <a:pt x="100" y="0"/>
                  </a:cubicBezTo>
                  <a:cubicBezTo>
                    <a:pt x="102" y="0"/>
                    <a:pt x="102" y="1"/>
                    <a:pt x="103" y="3"/>
                  </a:cubicBezTo>
                  <a:cubicBezTo>
                    <a:pt x="133" y="109"/>
                    <a:pt x="133" y="109"/>
                    <a:pt x="133" y="109"/>
                  </a:cubicBezTo>
                  <a:cubicBezTo>
                    <a:pt x="133" y="109"/>
                    <a:pt x="133" y="109"/>
                    <a:pt x="133" y="109"/>
                  </a:cubicBezTo>
                  <a:cubicBezTo>
                    <a:pt x="158" y="3"/>
                    <a:pt x="158" y="3"/>
                    <a:pt x="158" y="3"/>
                  </a:cubicBezTo>
                  <a:cubicBezTo>
                    <a:pt x="158" y="1"/>
                    <a:pt x="159" y="0"/>
                    <a:pt x="161" y="0"/>
                  </a:cubicBezTo>
                  <a:cubicBezTo>
                    <a:pt x="182" y="0"/>
                    <a:pt x="182" y="0"/>
                    <a:pt x="182" y="0"/>
                  </a:cubicBezTo>
                  <a:cubicBezTo>
                    <a:pt x="184" y="0"/>
                    <a:pt x="184" y="1"/>
                    <a:pt x="184" y="3"/>
                  </a:cubicBezTo>
                  <a:cubicBezTo>
                    <a:pt x="146" y="156"/>
                    <a:pt x="146" y="156"/>
                    <a:pt x="146" y="156"/>
                  </a:cubicBezTo>
                  <a:cubicBezTo>
                    <a:pt x="145" y="157"/>
                    <a:pt x="144" y="158"/>
                    <a:pt x="143" y="158"/>
                  </a:cubicBezTo>
                  <a:lnTo>
                    <a:pt x="125"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1" name="Freeform 72"/>
            <p:cNvSpPr>
              <a:spLocks noEditPoints="1"/>
            </p:cNvSpPr>
            <p:nvPr userDrawn="1"/>
          </p:nvSpPr>
          <p:spPr bwMode="auto">
            <a:xfrm>
              <a:off x="6360781" y="1492997"/>
              <a:ext cx="175667" cy="208734"/>
            </a:xfrm>
            <a:custGeom>
              <a:avLst/>
              <a:gdLst>
                <a:gd name="T0" fmla="*/ 4 w 99"/>
                <a:gd name="T1" fmla="*/ 85 h 117"/>
                <a:gd name="T2" fmla="*/ 0 w 99"/>
                <a:gd name="T3" fmla="*/ 58 h 117"/>
                <a:gd name="T4" fmla="*/ 3 w 99"/>
                <a:gd name="T5" fmla="*/ 31 h 117"/>
                <a:gd name="T6" fmla="*/ 49 w 99"/>
                <a:gd name="T7" fmla="*/ 0 h 117"/>
                <a:gd name="T8" fmla="*/ 95 w 99"/>
                <a:gd name="T9" fmla="*/ 31 h 117"/>
                <a:gd name="T10" fmla="*/ 99 w 99"/>
                <a:gd name="T11" fmla="*/ 64 h 117"/>
                <a:gd name="T12" fmla="*/ 96 w 99"/>
                <a:gd name="T13" fmla="*/ 66 h 117"/>
                <a:gd name="T14" fmla="*/ 27 w 99"/>
                <a:gd name="T15" fmla="*/ 66 h 117"/>
                <a:gd name="T16" fmla="*/ 26 w 99"/>
                <a:gd name="T17" fmla="*/ 68 h 117"/>
                <a:gd name="T18" fmla="*/ 27 w 99"/>
                <a:gd name="T19" fmla="*/ 76 h 117"/>
                <a:gd name="T20" fmla="*/ 52 w 99"/>
                <a:gd name="T21" fmla="*/ 93 h 117"/>
                <a:gd name="T22" fmla="*/ 79 w 99"/>
                <a:gd name="T23" fmla="*/ 83 h 117"/>
                <a:gd name="T24" fmla="*/ 82 w 99"/>
                <a:gd name="T25" fmla="*/ 82 h 117"/>
                <a:gd name="T26" fmla="*/ 96 w 99"/>
                <a:gd name="T27" fmla="*/ 94 h 117"/>
                <a:gd name="T28" fmla="*/ 96 w 99"/>
                <a:gd name="T29" fmla="*/ 98 h 117"/>
                <a:gd name="T30" fmla="*/ 50 w 99"/>
                <a:gd name="T31" fmla="*/ 117 h 117"/>
                <a:gd name="T32" fmla="*/ 4 w 99"/>
                <a:gd name="T33" fmla="*/ 85 h 117"/>
                <a:gd name="T34" fmla="*/ 71 w 99"/>
                <a:gd name="T35" fmla="*/ 36 h 117"/>
                <a:gd name="T36" fmla="*/ 49 w 99"/>
                <a:gd name="T37" fmla="*/ 22 h 117"/>
                <a:gd name="T38" fmla="*/ 27 w 99"/>
                <a:gd name="T39" fmla="*/ 36 h 117"/>
                <a:gd name="T40" fmla="*/ 26 w 99"/>
                <a:gd name="T41" fmla="*/ 46 h 117"/>
                <a:gd name="T42" fmla="*/ 27 w 99"/>
                <a:gd name="T43" fmla="*/ 47 h 117"/>
                <a:gd name="T44" fmla="*/ 71 w 99"/>
                <a:gd name="T45" fmla="*/ 47 h 117"/>
                <a:gd name="T46" fmla="*/ 72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9" y="46"/>
                    <a:pt x="99" y="64"/>
                  </a:cubicBezTo>
                  <a:cubicBezTo>
                    <a:pt x="99" y="66"/>
                    <a:pt x="98" y="66"/>
                    <a:pt x="96" y="66"/>
                  </a:cubicBezTo>
                  <a:cubicBezTo>
                    <a:pt x="27" y="66"/>
                    <a:pt x="27" y="66"/>
                    <a:pt x="27" y="66"/>
                  </a:cubicBezTo>
                  <a:cubicBezTo>
                    <a:pt x="26" y="66"/>
                    <a:pt x="26" y="67"/>
                    <a:pt x="26" y="68"/>
                  </a:cubicBezTo>
                  <a:cubicBezTo>
                    <a:pt x="26" y="71"/>
                    <a:pt x="27"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7" y="109"/>
                    <a:pt x="71" y="117"/>
                    <a:pt x="50" y="117"/>
                  </a:cubicBezTo>
                  <a:cubicBezTo>
                    <a:pt x="27"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2" name="Freeform 73"/>
            <p:cNvSpPr>
              <a:spLocks/>
            </p:cNvSpPr>
            <p:nvPr userDrawn="1"/>
          </p:nvSpPr>
          <p:spPr bwMode="auto">
            <a:xfrm>
              <a:off x="6573648" y="1414463"/>
              <a:ext cx="76467" cy="285201"/>
            </a:xfrm>
            <a:custGeom>
              <a:avLst/>
              <a:gdLst>
                <a:gd name="T0" fmla="*/ 31 w 43"/>
                <a:gd name="T1" fmla="*/ 159 h 159"/>
                <a:gd name="T2" fmla="*/ 0 w 43"/>
                <a:gd name="T3" fmla="*/ 127 h 159"/>
                <a:gd name="T4" fmla="*/ 0 w 43"/>
                <a:gd name="T5" fmla="*/ 3 h 159"/>
                <a:gd name="T6" fmla="*/ 3 w 43"/>
                <a:gd name="T7" fmla="*/ 0 h 159"/>
                <a:gd name="T8" fmla="*/ 24 w 43"/>
                <a:gd name="T9" fmla="*/ 0 h 159"/>
                <a:gd name="T10" fmla="*/ 26 w 43"/>
                <a:gd name="T11" fmla="*/ 3 h 159"/>
                <a:gd name="T12" fmla="*/ 26 w 43"/>
                <a:gd name="T13" fmla="*/ 126 h 159"/>
                <a:gd name="T14" fmla="*/ 36 w 43"/>
                <a:gd name="T15" fmla="*/ 136 h 159"/>
                <a:gd name="T16" fmla="*/ 41 w 43"/>
                <a:gd name="T17" fmla="*/ 136 h 159"/>
                <a:gd name="T18" fmla="*/ 43 w 43"/>
                <a:gd name="T19" fmla="*/ 139 h 159"/>
                <a:gd name="T20" fmla="*/ 43 w 43"/>
                <a:gd name="T21" fmla="*/ 157 h 159"/>
                <a:gd name="T22" fmla="*/ 41 w 43"/>
                <a:gd name="T23" fmla="*/ 159 h 159"/>
                <a:gd name="T24" fmla="*/ 31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1" y="159"/>
                  </a:moveTo>
                  <a:cubicBezTo>
                    <a:pt x="9" y="159"/>
                    <a:pt x="0" y="149"/>
                    <a:pt x="0" y="127"/>
                  </a:cubicBezTo>
                  <a:cubicBezTo>
                    <a:pt x="0" y="3"/>
                    <a:pt x="0" y="3"/>
                    <a:pt x="0" y="3"/>
                  </a:cubicBezTo>
                  <a:cubicBezTo>
                    <a:pt x="0" y="1"/>
                    <a:pt x="1" y="0"/>
                    <a:pt x="3" y="0"/>
                  </a:cubicBezTo>
                  <a:cubicBezTo>
                    <a:pt x="24" y="0"/>
                    <a:pt x="24" y="0"/>
                    <a:pt x="24" y="0"/>
                  </a:cubicBezTo>
                  <a:cubicBezTo>
                    <a:pt x="25" y="0"/>
                    <a:pt x="26" y="1"/>
                    <a:pt x="26" y="3"/>
                  </a:cubicBezTo>
                  <a:cubicBezTo>
                    <a:pt x="26" y="126"/>
                    <a:pt x="26" y="126"/>
                    <a:pt x="26" y="126"/>
                  </a:cubicBezTo>
                  <a:cubicBezTo>
                    <a:pt x="26" y="134"/>
                    <a:pt x="29" y="136"/>
                    <a:pt x="36"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1"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3" name="Freeform 74"/>
            <p:cNvSpPr>
              <a:spLocks/>
            </p:cNvSpPr>
            <p:nvPr userDrawn="1"/>
          </p:nvSpPr>
          <p:spPr bwMode="auto">
            <a:xfrm>
              <a:off x="6668715"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4"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4" name="Freeform 75"/>
            <p:cNvSpPr>
              <a:spLocks noEditPoints="1"/>
            </p:cNvSpPr>
            <p:nvPr userDrawn="1"/>
          </p:nvSpPr>
          <p:spPr bwMode="auto">
            <a:xfrm>
              <a:off x="679891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5" name="Freeform 76"/>
            <p:cNvSpPr>
              <a:spLocks/>
            </p:cNvSpPr>
            <p:nvPr userDrawn="1"/>
          </p:nvSpPr>
          <p:spPr bwMode="auto">
            <a:xfrm>
              <a:off x="7011783" y="1492997"/>
              <a:ext cx="142600" cy="204601"/>
            </a:xfrm>
            <a:custGeom>
              <a:avLst/>
              <a:gdLst>
                <a:gd name="T0" fmla="*/ 2 w 80"/>
                <a:gd name="T1" fmla="*/ 114 h 114"/>
                <a:gd name="T2" fmla="*/ 0 w 80"/>
                <a:gd name="T3" fmla="*/ 112 h 114"/>
                <a:gd name="T4" fmla="*/ 0 w 80"/>
                <a:gd name="T5" fmla="*/ 5 h 114"/>
                <a:gd name="T6" fmla="*/ 2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3 w 80"/>
                <a:gd name="T25" fmla="*/ 28 h 114"/>
                <a:gd name="T26" fmla="*/ 47 w 80"/>
                <a:gd name="T27" fmla="*/ 23 h 114"/>
                <a:gd name="T28" fmla="*/ 26 w 80"/>
                <a:gd name="T29" fmla="*/ 51 h 114"/>
                <a:gd name="T30" fmla="*/ 26 w 80"/>
                <a:gd name="T31" fmla="*/ 112 h 114"/>
                <a:gd name="T32" fmla="*/ 24 w 80"/>
                <a:gd name="T33" fmla="*/ 114 h 114"/>
                <a:gd name="T34" fmla="*/ 2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2" y="114"/>
                  </a:move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3" y="28"/>
                  </a:cubicBezTo>
                  <a:cubicBezTo>
                    <a:pt x="58" y="25"/>
                    <a:pt x="53" y="23"/>
                    <a:pt x="47" y="23"/>
                  </a:cubicBezTo>
                  <a:cubicBezTo>
                    <a:pt x="32" y="23"/>
                    <a:pt x="26" y="33"/>
                    <a:pt x="26" y="51"/>
                  </a:cubicBezTo>
                  <a:cubicBezTo>
                    <a:pt x="26" y="112"/>
                    <a:pt x="26" y="112"/>
                    <a:pt x="26" y="112"/>
                  </a:cubicBezTo>
                  <a:cubicBezTo>
                    <a:pt x="26" y="113"/>
                    <a:pt x="25" y="114"/>
                    <a:pt x="24" y="114"/>
                  </a:cubicBezTo>
                  <a:lnTo>
                    <a:pt x="2"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6" name="Freeform 77"/>
            <p:cNvSpPr>
              <a:spLocks noEditPoints="1"/>
            </p:cNvSpPr>
            <p:nvPr userDrawn="1"/>
          </p:nvSpPr>
          <p:spPr bwMode="auto">
            <a:xfrm>
              <a:off x="7166783" y="1492997"/>
              <a:ext cx="175667" cy="208734"/>
            </a:xfrm>
            <a:custGeom>
              <a:avLst/>
              <a:gdLst>
                <a:gd name="T0" fmla="*/ 4 w 98"/>
                <a:gd name="T1" fmla="*/ 85 h 117"/>
                <a:gd name="T2" fmla="*/ 0 w 98"/>
                <a:gd name="T3" fmla="*/ 58 h 117"/>
                <a:gd name="T4" fmla="*/ 3 w 98"/>
                <a:gd name="T5" fmla="*/ 31 h 117"/>
                <a:gd name="T6" fmla="*/ 49 w 98"/>
                <a:gd name="T7" fmla="*/ 0 h 117"/>
                <a:gd name="T8" fmla="*/ 95 w 98"/>
                <a:gd name="T9" fmla="*/ 31 h 117"/>
                <a:gd name="T10" fmla="*/ 98 w 98"/>
                <a:gd name="T11" fmla="*/ 64 h 117"/>
                <a:gd name="T12" fmla="*/ 96 w 98"/>
                <a:gd name="T13" fmla="*/ 66 h 117"/>
                <a:gd name="T14" fmla="*/ 27 w 98"/>
                <a:gd name="T15" fmla="*/ 66 h 117"/>
                <a:gd name="T16" fmla="*/ 26 w 98"/>
                <a:gd name="T17" fmla="*/ 68 h 117"/>
                <a:gd name="T18" fmla="*/ 27 w 98"/>
                <a:gd name="T19" fmla="*/ 76 h 117"/>
                <a:gd name="T20" fmla="*/ 52 w 98"/>
                <a:gd name="T21" fmla="*/ 93 h 117"/>
                <a:gd name="T22" fmla="*/ 79 w 98"/>
                <a:gd name="T23" fmla="*/ 83 h 117"/>
                <a:gd name="T24" fmla="*/ 82 w 98"/>
                <a:gd name="T25" fmla="*/ 82 h 117"/>
                <a:gd name="T26" fmla="*/ 96 w 98"/>
                <a:gd name="T27" fmla="*/ 94 h 117"/>
                <a:gd name="T28" fmla="*/ 96 w 98"/>
                <a:gd name="T29" fmla="*/ 98 h 117"/>
                <a:gd name="T30" fmla="*/ 50 w 98"/>
                <a:gd name="T31" fmla="*/ 117 h 117"/>
                <a:gd name="T32" fmla="*/ 4 w 98"/>
                <a:gd name="T33" fmla="*/ 85 h 117"/>
                <a:gd name="T34" fmla="*/ 71 w 98"/>
                <a:gd name="T35" fmla="*/ 36 h 117"/>
                <a:gd name="T36" fmla="*/ 49 w 98"/>
                <a:gd name="T37" fmla="*/ 22 h 117"/>
                <a:gd name="T38" fmla="*/ 27 w 98"/>
                <a:gd name="T39" fmla="*/ 36 h 117"/>
                <a:gd name="T40" fmla="*/ 26 w 98"/>
                <a:gd name="T41" fmla="*/ 46 h 117"/>
                <a:gd name="T42" fmla="*/ 27 w 98"/>
                <a:gd name="T43" fmla="*/ 47 h 117"/>
                <a:gd name="T44" fmla="*/ 71 w 98"/>
                <a:gd name="T45" fmla="*/ 47 h 117"/>
                <a:gd name="T46" fmla="*/ 72 w 98"/>
                <a:gd name="T47" fmla="*/ 46 h 117"/>
                <a:gd name="T48" fmla="*/ 71 w 98"/>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8" y="46"/>
                    <a:pt x="98" y="64"/>
                  </a:cubicBezTo>
                  <a:cubicBezTo>
                    <a:pt x="98" y="66"/>
                    <a:pt x="98" y="66"/>
                    <a:pt x="96" y="66"/>
                  </a:cubicBezTo>
                  <a:cubicBezTo>
                    <a:pt x="27" y="66"/>
                    <a:pt x="27" y="66"/>
                    <a:pt x="27" y="66"/>
                  </a:cubicBezTo>
                  <a:cubicBezTo>
                    <a:pt x="26" y="66"/>
                    <a:pt x="26" y="67"/>
                    <a:pt x="26" y="68"/>
                  </a:cubicBezTo>
                  <a:cubicBezTo>
                    <a:pt x="26" y="71"/>
                    <a:pt x="26"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6" y="109"/>
                    <a:pt x="71" y="117"/>
                    <a:pt x="50" y="117"/>
                  </a:cubicBezTo>
                  <a:cubicBezTo>
                    <a:pt x="26"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7" name="Freeform 78"/>
            <p:cNvSpPr>
              <a:spLocks noEditPoints="1"/>
            </p:cNvSpPr>
            <p:nvPr userDrawn="1"/>
          </p:nvSpPr>
          <p:spPr bwMode="auto">
            <a:xfrm>
              <a:off x="7439584" y="1492997"/>
              <a:ext cx="177734" cy="208734"/>
            </a:xfrm>
            <a:custGeom>
              <a:avLst/>
              <a:gdLst>
                <a:gd name="T0" fmla="*/ 3 w 99"/>
                <a:gd name="T1" fmla="*/ 86 h 117"/>
                <a:gd name="T2" fmla="*/ 0 w 99"/>
                <a:gd name="T3" fmla="*/ 58 h 117"/>
                <a:gd name="T4" fmla="*/ 3 w 99"/>
                <a:gd name="T5" fmla="*/ 31 h 117"/>
                <a:gd name="T6" fmla="*/ 49 w 99"/>
                <a:gd name="T7" fmla="*/ 0 h 117"/>
                <a:gd name="T8" fmla="*/ 95 w 99"/>
                <a:gd name="T9" fmla="*/ 31 h 117"/>
                <a:gd name="T10" fmla="*/ 99 w 99"/>
                <a:gd name="T11" fmla="*/ 58 h 117"/>
                <a:gd name="T12" fmla="*/ 95 w 99"/>
                <a:gd name="T13" fmla="*/ 86 h 117"/>
                <a:gd name="T14" fmla="*/ 49 w 99"/>
                <a:gd name="T15" fmla="*/ 117 h 117"/>
                <a:gd name="T16" fmla="*/ 3 w 99"/>
                <a:gd name="T17" fmla="*/ 86 h 117"/>
                <a:gd name="T18" fmla="*/ 70 w 99"/>
                <a:gd name="T19" fmla="*/ 79 h 117"/>
                <a:gd name="T20" fmla="*/ 73 w 99"/>
                <a:gd name="T21" fmla="*/ 58 h 117"/>
                <a:gd name="T22" fmla="*/ 70 w 99"/>
                <a:gd name="T23" fmla="*/ 38 h 117"/>
                <a:gd name="T24" fmla="*/ 49 w 99"/>
                <a:gd name="T25" fmla="*/ 23 h 117"/>
                <a:gd name="T26" fmla="*/ 28 w 99"/>
                <a:gd name="T27" fmla="*/ 38 h 117"/>
                <a:gd name="T28" fmla="*/ 26 w 99"/>
                <a:gd name="T29" fmla="*/ 58 h 117"/>
                <a:gd name="T30" fmla="*/ 28 w 99"/>
                <a:gd name="T31" fmla="*/ 79 h 117"/>
                <a:gd name="T32" fmla="*/ 49 w 99"/>
                <a:gd name="T33" fmla="*/ 93 h 117"/>
                <a:gd name="T34" fmla="*/ 70 w 99"/>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17">
                  <a:moveTo>
                    <a:pt x="3" y="86"/>
                  </a:moveTo>
                  <a:cubicBezTo>
                    <a:pt x="1" y="78"/>
                    <a:pt x="0" y="70"/>
                    <a:pt x="0" y="58"/>
                  </a:cubicBezTo>
                  <a:cubicBezTo>
                    <a:pt x="0" y="46"/>
                    <a:pt x="1" y="38"/>
                    <a:pt x="3" y="31"/>
                  </a:cubicBezTo>
                  <a:cubicBezTo>
                    <a:pt x="10" y="11"/>
                    <a:pt x="27" y="0"/>
                    <a:pt x="49" y="0"/>
                  </a:cubicBezTo>
                  <a:cubicBezTo>
                    <a:pt x="72" y="0"/>
                    <a:pt x="89" y="11"/>
                    <a:pt x="95" y="31"/>
                  </a:cubicBezTo>
                  <a:cubicBezTo>
                    <a:pt x="98" y="38"/>
                    <a:pt x="99" y="46"/>
                    <a:pt x="99" y="58"/>
                  </a:cubicBezTo>
                  <a:cubicBezTo>
                    <a:pt x="99" y="70"/>
                    <a:pt x="98" y="78"/>
                    <a:pt x="95" y="86"/>
                  </a:cubicBezTo>
                  <a:cubicBezTo>
                    <a:pt x="89" y="105"/>
                    <a:pt x="72" y="117"/>
                    <a:pt x="49" y="117"/>
                  </a:cubicBezTo>
                  <a:cubicBezTo>
                    <a:pt x="27" y="117"/>
                    <a:pt x="10" y="105"/>
                    <a:pt x="3" y="86"/>
                  </a:cubicBezTo>
                  <a:close/>
                  <a:moveTo>
                    <a:pt x="70" y="79"/>
                  </a:moveTo>
                  <a:cubicBezTo>
                    <a:pt x="72" y="73"/>
                    <a:pt x="73" y="68"/>
                    <a:pt x="73" y="58"/>
                  </a:cubicBezTo>
                  <a:cubicBezTo>
                    <a:pt x="73" y="49"/>
                    <a:pt x="72" y="44"/>
                    <a:pt x="70" y="38"/>
                  </a:cubicBezTo>
                  <a:cubicBezTo>
                    <a:pt x="67" y="28"/>
                    <a:pt x="60" y="23"/>
                    <a:pt x="49" y="23"/>
                  </a:cubicBezTo>
                  <a:cubicBezTo>
                    <a:pt x="39" y="23"/>
                    <a:pt x="32" y="28"/>
                    <a:pt x="28" y="38"/>
                  </a:cubicBezTo>
                  <a:cubicBezTo>
                    <a:pt x="27" y="44"/>
                    <a:pt x="26" y="49"/>
                    <a:pt x="26" y="58"/>
                  </a:cubicBezTo>
                  <a:cubicBezTo>
                    <a:pt x="26" y="68"/>
                    <a:pt x="27" y="73"/>
                    <a:pt x="28" y="79"/>
                  </a:cubicBezTo>
                  <a:cubicBezTo>
                    <a:pt x="32" y="88"/>
                    <a:pt x="39"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8" name="Freeform 79"/>
            <p:cNvSpPr>
              <a:spLocks/>
            </p:cNvSpPr>
            <p:nvPr userDrawn="1"/>
          </p:nvSpPr>
          <p:spPr bwMode="auto">
            <a:xfrm>
              <a:off x="7642118"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3"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9" name="Freeform 80"/>
            <p:cNvSpPr>
              <a:spLocks/>
            </p:cNvSpPr>
            <p:nvPr userDrawn="1"/>
          </p:nvSpPr>
          <p:spPr bwMode="auto">
            <a:xfrm>
              <a:off x="7826052" y="1414463"/>
              <a:ext cx="171534" cy="287267"/>
            </a:xfrm>
            <a:custGeom>
              <a:avLst/>
              <a:gdLst>
                <a:gd name="T0" fmla="*/ 1 w 96"/>
                <a:gd name="T1" fmla="*/ 138 h 161"/>
                <a:gd name="T2" fmla="*/ 18 w 96"/>
                <a:gd name="T3" fmla="*/ 126 h 161"/>
                <a:gd name="T4" fmla="*/ 21 w 96"/>
                <a:gd name="T5" fmla="*/ 126 h 161"/>
                <a:gd name="T6" fmla="*/ 42 w 96"/>
                <a:gd name="T7" fmla="*/ 136 h 161"/>
                <a:gd name="T8" fmla="*/ 68 w 96"/>
                <a:gd name="T9" fmla="*/ 105 h 161"/>
                <a:gd name="T10" fmla="*/ 68 w 96"/>
                <a:gd name="T11" fmla="*/ 3 h 161"/>
                <a:gd name="T12" fmla="*/ 71 w 96"/>
                <a:gd name="T13" fmla="*/ 0 h 161"/>
                <a:gd name="T14" fmla="*/ 93 w 96"/>
                <a:gd name="T15" fmla="*/ 0 h 161"/>
                <a:gd name="T16" fmla="*/ 96 w 96"/>
                <a:gd name="T17" fmla="*/ 3 h 161"/>
                <a:gd name="T18" fmla="*/ 96 w 96"/>
                <a:gd name="T19" fmla="*/ 105 h 161"/>
                <a:gd name="T20" fmla="*/ 41 w 96"/>
                <a:gd name="T21" fmla="*/ 161 h 161"/>
                <a:gd name="T22" fmla="*/ 0 w 96"/>
                <a:gd name="T23" fmla="*/ 142 h 161"/>
                <a:gd name="T24" fmla="*/ 1 w 96"/>
                <a:gd name="T25" fmla="*/ 1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61">
                  <a:moveTo>
                    <a:pt x="1" y="138"/>
                  </a:moveTo>
                  <a:cubicBezTo>
                    <a:pt x="18" y="126"/>
                    <a:pt x="18" y="126"/>
                    <a:pt x="18" y="126"/>
                  </a:cubicBezTo>
                  <a:cubicBezTo>
                    <a:pt x="19" y="125"/>
                    <a:pt x="20" y="125"/>
                    <a:pt x="21" y="126"/>
                  </a:cubicBezTo>
                  <a:cubicBezTo>
                    <a:pt x="25" y="131"/>
                    <a:pt x="33" y="136"/>
                    <a:pt x="42" y="136"/>
                  </a:cubicBezTo>
                  <a:cubicBezTo>
                    <a:pt x="59" y="136"/>
                    <a:pt x="68" y="126"/>
                    <a:pt x="68" y="105"/>
                  </a:cubicBezTo>
                  <a:cubicBezTo>
                    <a:pt x="68" y="3"/>
                    <a:pt x="68" y="3"/>
                    <a:pt x="68" y="3"/>
                  </a:cubicBezTo>
                  <a:cubicBezTo>
                    <a:pt x="68" y="1"/>
                    <a:pt x="69" y="0"/>
                    <a:pt x="71" y="0"/>
                  </a:cubicBezTo>
                  <a:cubicBezTo>
                    <a:pt x="93" y="0"/>
                    <a:pt x="93" y="0"/>
                    <a:pt x="93" y="0"/>
                  </a:cubicBezTo>
                  <a:cubicBezTo>
                    <a:pt x="95" y="0"/>
                    <a:pt x="96" y="1"/>
                    <a:pt x="96" y="3"/>
                  </a:cubicBezTo>
                  <a:cubicBezTo>
                    <a:pt x="96" y="105"/>
                    <a:pt x="96" y="105"/>
                    <a:pt x="96" y="105"/>
                  </a:cubicBezTo>
                  <a:cubicBezTo>
                    <a:pt x="96" y="141"/>
                    <a:pt x="75" y="161"/>
                    <a:pt x="41" y="161"/>
                  </a:cubicBezTo>
                  <a:cubicBezTo>
                    <a:pt x="23" y="161"/>
                    <a:pt x="7" y="152"/>
                    <a:pt x="0" y="142"/>
                  </a:cubicBezTo>
                  <a:cubicBezTo>
                    <a:pt x="0" y="140"/>
                    <a:pt x="0" y="139"/>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30" name="Freeform 81"/>
            <p:cNvSpPr>
              <a:spLocks noEditPoints="1"/>
            </p:cNvSpPr>
            <p:nvPr userDrawn="1"/>
          </p:nvSpPr>
          <p:spPr bwMode="auto">
            <a:xfrm>
              <a:off x="8034786"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8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8" y="66"/>
                    <a:pt x="48" y="66"/>
                    <a:pt x="48"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31" name="Freeform 82"/>
            <p:cNvSpPr>
              <a:spLocks noEditPoints="1"/>
            </p:cNvSpPr>
            <p:nvPr userDrawn="1"/>
          </p:nvSpPr>
          <p:spPr bwMode="auto">
            <a:xfrm>
              <a:off x="8249720" y="1492997"/>
              <a:ext cx="173600" cy="279001"/>
            </a:xfrm>
            <a:custGeom>
              <a:avLst/>
              <a:gdLst>
                <a:gd name="T0" fmla="*/ 2 w 98"/>
                <a:gd name="T1" fmla="*/ 156 h 156"/>
                <a:gd name="T2" fmla="*/ 0 w 98"/>
                <a:gd name="T3" fmla="*/ 153 h 156"/>
                <a:gd name="T4" fmla="*/ 0 w 98"/>
                <a:gd name="T5" fmla="*/ 5 h 156"/>
                <a:gd name="T6" fmla="*/ 2 w 98"/>
                <a:gd name="T7" fmla="*/ 2 h 156"/>
                <a:gd name="T8" fmla="*/ 24 w 98"/>
                <a:gd name="T9" fmla="*/ 2 h 156"/>
                <a:gd name="T10" fmla="*/ 26 w 98"/>
                <a:gd name="T11" fmla="*/ 5 h 156"/>
                <a:gd name="T12" fmla="*/ 26 w 98"/>
                <a:gd name="T13" fmla="*/ 13 h 156"/>
                <a:gd name="T14" fmla="*/ 26 w 98"/>
                <a:gd name="T15" fmla="*/ 13 h 156"/>
                <a:gd name="T16" fmla="*/ 56 w 98"/>
                <a:gd name="T17" fmla="*/ 0 h 156"/>
                <a:gd name="T18" fmla="*/ 94 w 98"/>
                <a:gd name="T19" fmla="*/ 27 h 156"/>
                <a:gd name="T20" fmla="*/ 98 w 98"/>
                <a:gd name="T21" fmla="*/ 58 h 156"/>
                <a:gd name="T22" fmla="*/ 94 w 98"/>
                <a:gd name="T23" fmla="*/ 90 h 156"/>
                <a:gd name="T24" fmla="*/ 56 w 98"/>
                <a:gd name="T25" fmla="*/ 117 h 156"/>
                <a:gd name="T26" fmla="*/ 26 w 98"/>
                <a:gd name="T27" fmla="*/ 103 h 156"/>
                <a:gd name="T28" fmla="*/ 26 w 98"/>
                <a:gd name="T29" fmla="*/ 103 h 156"/>
                <a:gd name="T30" fmla="*/ 26 w 98"/>
                <a:gd name="T31" fmla="*/ 153 h 156"/>
                <a:gd name="T32" fmla="*/ 24 w 98"/>
                <a:gd name="T33" fmla="*/ 156 h 156"/>
                <a:gd name="T34" fmla="*/ 2 w 98"/>
                <a:gd name="T35" fmla="*/ 156 h 156"/>
                <a:gd name="T36" fmla="*/ 70 w 98"/>
                <a:gd name="T37" fmla="*/ 79 h 156"/>
                <a:gd name="T38" fmla="*/ 72 w 98"/>
                <a:gd name="T39" fmla="*/ 58 h 156"/>
                <a:gd name="T40" fmla="*/ 70 w 98"/>
                <a:gd name="T41" fmla="*/ 37 h 156"/>
                <a:gd name="T42" fmla="*/ 49 w 98"/>
                <a:gd name="T43" fmla="*/ 23 h 156"/>
                <a:gd name="T44" fmla="*/ 28 w 98"/>
                <a:gd name="T45" fmla="*/ 37 h 156"/>
                <a:gd name="T46" fmla="*/ 26 w 98"/>
                <a:gd name="T47" fmla="*/ 58 h 156"/>
                <a:gd name="T48" fmla="*/ 28 w 98"/>
                <a:gd name="T49" fmla="*/ 79 h 156"/>
                <a:gd name="T50" fmla="*/ 49 w 98"/>
                <a:gd name="T51" fmla="*/ 93 h 156"/>
                <a:gd name="T52" fmla="*/ 70 w 98"/>
                <a:gd name="T53" fmla="*/ 7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56">
                  <a:moveTo>
                    <a:pt x="2" y="156"/>
                  </a:moveTo>
                  <a:cubicBezTo>
                    <a:pt x="1" y="156"/>
                    <a:pt x="0" y="155"/>
                    <a:pt x="0" y="153"/>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5"/>
                    <a:pt x="41" y="0"/>
                    <a:pt x="56" y="0"/>
                  </a:cubicBezTo>
                  <a:cubicBezTo>
                    <a:pt x="75" y="0"/>
                    <a:pt x="89" y="9"/>
                    <a:pt x="94" y="27"/>
                  </a:cubicBezTo>
                  <a:cubicBezTo>
                    <a:pt x="97" y="35"/>
                    <a:pt x="98" y="43"/>
                    <a:pt x="98" y="58"/>
                  </a:cubicBezTo>
                  <a:cubicBezTo>
                    <a:pt x="98" y="73"/>
                    <a:pt x="97" y="81"/>
                    <a:pt x="94" y="90"/>
                  </a:cubicBezTo>
                  <a:cubicBezTo>
                    <a:pt x="89" y="107"/>
                    <a:pt x="75" y="117"/>
                    <a:pt x="56" y="117"/>
                  </a:cubicBezTo>
                  <a:cubicBezTo>
                    <a:pt x="41" y="117"/>
                    <a:pt x="31" y="111"/>
                    <a:pt x="26" y="103"/>
                  </a:cubicBezTo>
                  <a:cubicBezTo>
                    <a:pt x="26" y="103"/>
                    <a:pt x="26" y="103"/>
                    <a:pt x="26" y="103"/>
                  </a:cubicBezTo>
                  <a:cubicBezTo>
                    <a:pt x="26" y="153"/>
                    <a:pt x="26" y="153"/>
                    <a:pt x="26" y="153"/>
                  </a:cubicBezTo>
                  <a:cubicBezTo>
                    <a:pt x="26" y="155"/>
                    <a:pt x="25" y="156"/>
                    <a:pt x="24" y="156"/>
                  </a:cubicBezTo>
                  <a:lnTo>
                    <a:pt x="2" y="156"/>
                  </a:lnTo>
                  <a:close/>
                  <a:moveTo>
                    <a:pt x="70" y="79"/>
                  </a:moveTo>
                  <a:cubicBezTo>
                    <a:pt x="71" y="74"/>
                    <a:pt x="72" y="68"/>
                    <a:pt x="72" y="58"/>
                  </a:cubicBezTo>
                  <a:cubicBezTo>
                    <a:pt x="72" y="48"/>
                    <a:pt x="71" y="42"/>
                    <a:pt x="70" y="37"/>
                  </a:cubicBezTo>
                  <a:cubicBezTo>
                    <a:pt x="67" y="28"/>
                    <a:pt x="60" y="23"/>
                    <a:pt x="49" y="23"/>
                  </a:cubicBezTo>
                  <a:cubicBezTo>
                    <a:pt x="38" y="23"/>
                    <a:pt x="31" y="28"/>
                    <a:pt x="28" y="37"/>
                  </a:cubicBezTo>
                  <a:cubicBezTo>
                    <a:pt x="27" y="42"/>
                    <a:pt x="26" y="48"/>
                    <a:pt x="26" y="58"/>
                  </a:cubicBezTo>
                  <a:cubicBezTo>
                    <a:pt x="26" y="68"/>
                    <a:pt x="27" y="74"/>
                    <a:pt x="28" y="79"/>
                  </a:cubicBezTo>
                  <a:cubicBezTo>
                    <a:pt x="31" y="88"/>
                    <a:pt x="38"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32" name="Freeform 83"/>
            <p:cNvSpPr>
              <a:spLocks noEditPoints="1"/>
            </p:cNvSpPr>
            <p:nvPr userDrawn="1"/>
          </p:nvSpPr>
          <p:spPr bwMode="auto">
            <a:xfrm>
              <a:off x="8456387" y="1492997"/>
              <a:ext cx="165334" cy="208734"/>
            </a:xfrm>
            <a:custGeom>
              <a:avLst/>
              <a:gdLst>
                <a:gd name="T0" fmla="*/ 72 w 93"/>
                <a:gd name="T1" fmla="*/ 114 h 117"/>
                <a:gd name="T2" fmla="*/ 69 w 93"/>
                <a:gd name="T3" fmla="*/ 112 h 117"/>
                <a:gd name="T4" fmla="*/ 69 w 93"/>
                <a:gd name="T5" fmla="*/ 104 h 117"/>
                <a:gd name="T6" fmla="*/ 69 w 93"/>
                <a:gd name="T7" fmla="*/ 104 h 117"/>
                <a:gd name="T8" fmla="*/ 38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9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2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2" y="114"/>
                  </a:moveTo>
                  <a:cubicBezTo>
                    <a:pt x="70" y="114"/>
                    <a:pt x="69" y="113"/>
                    <a:pt x="69" y="112"/>
                  </a:cubicBezTo>
                  <a:cubicBezTo>
                    <a:pt x="69" y="104"/>
                    <a:pt x="69" y="104"/>
                    <a:pt x="69" y="104"/>
                  </a:cubicBezTo>
                  <a:cubicBezTo>
                    <a:pt x="69" y="104"/>
                    <a:pt x="69" y="104"/>
                    <a:pt x="69" y="104"/>
                  </a:cubicBezTo>
                  <a:cubicBezTo>
                    <a:pt x="64" y="111"/>
                    <a:pt x="53" y="117"/>
                    <a:pt x="38"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9"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2"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33" name="Freeform 84"/>
            <p:cNvSpPr>
              <a:spLocks/>
            </p:cNvSpPr>
            <p:nvPr userDrawn="1"/>
          </p:nvSpPr>
          <p:spPr bwMode="auto">
            <a:xfrm>
              <a:off x="8669254" y="1492997"/>
              <a:ext cx="169467"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7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2"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7" y="13"/>
                    <a:pt x="27" y="13"/>
                    <a:pt x="27"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grpSp>
      <p:sp>
        <p:nvSpPr>
          <p:cNvPr id="89" name="テキスト プレースホルダー 6">
            <a:extLst>
              <a:ext uri="{FF2B5EF4-FFF2-40B4-BE49-F238E27FC236}">
                <a16:creationId xmlns:a16="http://schemas.microsoft.com/office/drawing/2014/main" id="{94ADDCFC-76A6-3E4C-9786-2004A991C4E2}"/>
              </a:ext>
            </a:extLst>
          </p:cNvPr>
          <p:cNvSpPr txBox="1">
            <a:spLocks/>
          </p:cNvSpPr>
          <p:nvPr userDrawn="1"/>
        </p:nvSpPr>
        <p:spPr>
          <a:xfrm rot="5400000" flipV="1">
            <a:off x="-679881" y="3815921"/>
            <a:ext cx="3721963" cy="2362198"/>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3540809 w 9907200"/>
              <a:gd name="connsiteY0" fmla="*/ 9052 h 827999"/>
              <a:gd name="connsiteX1" fmla="*/ 9907200 w 9907200"/>
              <a:gd name="connsiteY1" fmla="*/ 0 h 827999"/>
              <a:gd name="connsiteX2" fmla="*/ 9907200 w 9907200"/>
              <a:gd name="connsiteY2" fmla="*/ 827999 h 827999"/>
              <a:gd name="connsiteX3" fmla="*/ 0 w 9907200"/>
              <a:gd name="connsiteY3" fmla="*/ 827999 h 827999"/>
              <a:gd name="connsiteX4" fmla="*/ 3540809 w 9907200"/>
              <a:gd name="connsiteY4" fmla="*/ 9052 h 827999"/>
              <a:gd name="connsiteX0" fmla="*/ 6219564 w 9907200"/>
              <a:gd name="connsiteY0" fmla="*/ 2673 h 827999"/>
              <a:gd name="connsiteX1" fmla="*/ 9907200 w 9907200"/>
              <a:gd name="connsiteY1" fmla="*/ 0 h 827999"/>
              <a:gd name="connsiteX2" fmla="*/ 9907200 w 9907200"/>
              <a:gd name="connsiteY2" fmla="*/ 827999 h 827999"/>
              <a:gd name="connsiteX3" fmla="*/ 0 w 9907200"/>
              <a:gd name="connsiteY3" fmla="*/ 827999 h 827999"/>
              <a:gd name="connsiteX4" fmla="*/ 6219564 w 9907200"/>
              <a:gd name="connsiteY4" fmla="*/ 2673 h 827999"/>
              <a:gd name="connsiteX0" fmla="*/ 6255281 w 9942917"/>
              <a:gd name="connsiteY0" fmla="*/ 2673 h 827999"/>
              <a:gd name="connsiteX1" fmla="*/ 9942917 w 9942917"/>
              <a:gd name="connsiteY1" fmla="*/ 0 h 827999"/>
              <a:gd name="connsiteX2" fmla="*/ 9942917 w 9942917"/>
              <a:gd name="connsiteY2" fmla="*/ 827999 h 827999"/>
              <a:gd name="connsiteX3" fmla="*/ 0 w 9942917"/>
              <a:gd name="connsiteY3" fmla="*/ 826404 h 827999"/>
              <a:gd name="connsiteX4" fmla="*/ 6255281 w 9942917"/>
              <a:gd name="connsiteY4" fmla="*/ 2673 h 827999"/>
              <a:gd name="connsiteX0" fmla="*/ 6160036 w 9847672"/>
              <a:gd name="connsiteY0" fmla="*/ 2673 h 827999"/>
              <a:gd name="connsiteX1" fmla="*/ 9847672 w 9847672"/>
              <a:gd name="connsiteY1" fmla="*/ 0 h 827999"/>
              <a:gd name="connsiteX2" fmla="*/ 9847672 w 9847672"/>
              <a:gd name="connsiteY2" fmla="*/ 827999 h 827999"/>
              <a:gd name="connsiteX3" fmla="*/ 0 w 9847672"/>
              <a:gd name="connsiteY3" fmla="*/ 823215 h 827999"/>
              <a:gd name="connsiteX4" fmla="*/ 6160036 w 9847672"/>
              <a:gd name="connsiteY4" fmla="*/ 2673 h 827999"/>
              <a:gd name="connsiteX0" fmla="*/ 6052887 w 9740523"/>
              <a:gd name="connsiteY0" fmla="*/ 2673 h 827999"/>
              <a:gd name="connsiteX1" fmla="*/ 9740523 w 9740523"/>
              <a:gd name="connsiteY1" fmla="*/ 0 h 827999"/>
              <a:gd name="connsiteX2" fmla="*/ 9740523 w 9740523"/>
              <a:gd name="connsiteY2" fmla="*/ 827999 h 827999"/>
              <a:gd name="connsiteX3" fmla="*/ 0 w 9740523"/>
              <a:gd name="connsiteY3" fmla="*/ 821621 h 827999"/>
              <a:gd name="connsiteX4" fmla="*/ 6052887 w 9740523"/>
              <a:gd name="connsiteY4" fmla="*/ 2673 h 827999"/>
              <a:gd name="connsiteX0" fmla="*/ 6052887 w 9740523"/>
              <a:gd name="connsiteY0" fmla="*/ 2673 h 827999"/>
              <a:gd name="connsiteX1" fmla="*/ 9740523 w 9740523"/>
              <a:gd name="connsiteY1" fmla="*/ 0 h 827999"/>
              <a:gd name="connsiteX2" fmla="*/ 9740523 w 9740523"/>
              <a:gd name="connsiteY2" fmla="*/ 827999 h 827999"/>
              <a:gd name="connsiteX3" fmla="*/ 1 w 9740523"/>
              <a:gd name="connsiteY3" fmla="*/ 826683 h 827999"/>
              <a:gd name="connsiteX4" fmla="*/ 6052887 w 9740523"/>
              <a:gd name="connsiteY4" fmla="*/ 2673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523" h="827999">
                <a:moveTo>
                  <a:pt x="6052887" y="2673"/>
                </a:moveTo>
                <a:lnTo>
                  <a:pt x="9740523" y="0"/>
                </a:lnTo>
                <a:lnTo>
                  <a:pt x="9740523" y="827999"/>
                </a:lnTo>
                <a:lnTo>
                  <a:pt x="1" y="826683"/>
                </a:lnTo>
                <a:lnTo>
                  <a:pt x="6052887" y="2673"/>
                </a:lnTo>
                <a:close/>
              </a:path>
            </a:pathLst>
          </a:custGeom>
          <a:gradFill flip="none" rotWithShape="1">
            <a:gsLst>
              <a:gs pos="0">
                <a:schemeClr val="bg2"/>
              </a:gs>
              <a:gs pos="62000">
                <a:schemeClr val="tx2">
                  <a:alpha val="31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pic>
        <p:nvPicPr>
          <p:cNvPr id="2" name="図 1"/>
          <p:cNvPicPr>
            <a:picLocks noChangeAspect="1"/>
          </p:cNvPicPr>
          <p:nvPr userDrawn="1"/>
        </p:nvPicPr>
        <p:blipFill>
          <a:blip r:embed="rId2"/>
          <a:stretch>
            <a:fillRect/>
          </a:stretch>
        </p:blipFill>
        <p:spPr>
          <a:xfrm>
            <a:off x="8505089" y="5715000"/>
            <a:ext cx="1176630" cy="1005927"/>
          </a:xfrm>
          <a:prstGeom prst="rect">
            <a:avLst/>
          </a:prstGeom>
        </p:spPr>
      </p:pic>
    </p:spTree>
    <p:extLst>
      <p:ext uri="{BB962C8B-B14F-4D97-AF65-F5344CB8AC3E}">
        <p14:creationId xmlns:p14="http://schemas.microsoft.com/office/powerpoint/2010/main" val="2836001870"/>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中扉・目次2">
    <p:spTree>
      <p:nvGrpSpPr>
        <p:cNvPr id="1" name=""/>
        <p:cNvGrpSpPr/>
        <p:nvPr/>
      </p:nvGrpSpPr>
      <p:grpSpPr>
        <a:xfrm>
          <a:off x="0" y="0"/>
          <a:ext cx="0" cy="0"/>
          <a:chOff x="0" y="0"/>
          <a:chExt cx="0" cy="0"/>
        </a:xfrm>
      </p:grpSpPr>
      <p:sp>
        <p:nvSpPr>
          <p:cNvPr id="101" name="テキスト プレースホルダー 6">
            <a:extLst>
              <a:ext uri="{FF2B5EF4-FFF2-40B4-BE49-F238E27FC236}">
                <a16:creationId xmlns:a16="http://schemas.microsoft.com/office/drawing/2014/main" id="{4EA809F9-0C86-CF4D-85E3-67D8D37806DE}"/>
              </a:ext>
            </a:extLst>
          </p:cNvPr>
          <p:cNvSpPr txBox="1">
            <a:spLocks/>
          </p:cNvSpPr>
          <p:nvPr userDrawn="1"/>
        </p:nvSpPr>
        <p:spPr>
          <a:xfrm>
            <a:off x="0" y="3027"/>
            <a:ext cx="2362200" cy="6854973"/>
          </a:xfrm>
          <a:prstGeom prst="rect">
            <a:avLst/>
          </a:prstGeom>
          <a:pattFill prst="dkUpDiag">
            <a:fgClr>
              <a:schemeClr val="accent2"/>
            </a:fgClr>
            <a:bgClr>
              <a:srgbClr val="DF637E"/>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ctr"/>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102" name="テキスト プレースホルダー 6">
            <a:extLst>
              <a:ext uri="{FF2B5EF4-FFF2-40B4-BE49-F238E27FC236}">
                <a16:creationId xmlns:a16="http://schemas.microsoft.com/office/drawing/2014/main" id="{94ADDCFC-76A6-3E4C-9786-2004A991C4E2}"/>
              </a:ext>
            </a:extLst>
          </p:cNvPr>
          <p:cNvSpPr txBox="1">
            <a:spLocks/>
          </p:cNvSpPr>
          <p:nvPr userDrawn="1"/>
        </p:nvSpPr>
        <p:spPr>
          <a:xfrm rot="5400000" flipV="1">
            <a:off x="-679881" y="3815921"/>
            <a:ext cx="3721963" cy="2362198"/>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3540809 w 9907200"/>
              <a:gd name="connsiteY0" fmla="*/ 9052 h 827999"/>
              <a:gd name="connsiteX1" fmla="*/ 9907200 w 9907200"/>
              <a:gd name="connsiteY1" fmla="*/ 0 h 827999"/>
              <a:gd name="connsiteX2" fmla="*/ 9907200 w 9907200"/>
              <a:gd name="connsiteY2" fmla="*/ 827999 h 827999"/>
              <a:gd name="connsiteX3" fmla="*/ 0 w 9907200"/>
              <a:gd name="connsiteY3" fmla="*/ 827999 h 827999"/>
              <a:gd name="connsiteX4" fmla="*/ 3540809 w 9907200"/>
              <a:gd name="connsiteY4" fmla="*/ 9052 h 827999"/>
              <a:gd name="connsiteX0" fmla="*/ 6219564 w 9907200"/>
              <a:gd name="connsiteY0" fmla="*/ 2673 h 827999"/>
              <a:gd name="connsiteX1" fmla="*/ 9907200 w 9907200"/>
              <a:gd name="connsiteY1" fmla="*/ 0 h 827999"/>
              <a:gd name="connsiteX2" fmla="*/ 9907200 w 9907200"/>
              <a:gd name="connsiteY2" fmla="*/ 827999 h 827999"/>
              <a:gd name="connsiteX3" fmla="*/ 0 w 9907200"/>
              <a:gd name="connsiteY3" fmla="*/ 827999 h 827999"/>
              <a:gd name="connsiteX4" fmla="*/ 6219564 w 9907200"/>
              <a:gd name="connsiteY4" fmla="*/ 2673 h 827999"/>
              <a:gd name="connsiteX0" fmla="*/ 6255281 w 9942917"/>
              <a:gd name="connsiteY0" fmla="*/ 2673 h 827999"/>
              <a:gd name="connsiteX1" fmla="*/ 9942917 w 9942917"/>
              <a:gd name="connsiteY1" fmla="*/ 0 h 827999"/>
              <a:gd name="connsiteX2" fmla="*/ 9942917 w 9942917"/>
              <a:gd name="connsiteY2" fmla="*/ 827999 h 827999"/>
              <a:gd name="connsiteX3" fmla="*/ 0 w 9942917"/>
              <a:gd name="connsiteY3" fmla="*/ 826404 h 827999"/>
              <a:gd name="connsiteX4" fmla="*/ 6255281 w 9942917"/>
              <a:gd name="connsiteY4" fmla="*/ 2673 h 827999"/>
              <a:gd name="connsiteX0" fmla="*/ 6160036 w 9847672"/>
              <a:gd name="connsiteY0" fmla="*/ 2673 h 827999"/>
              <a:gd name="connsiteX1" fmla="*/ 9847672 w 9847672"/>
              <a:gd name="connsiteY1" fmla="*/ 0 h 827999"/>
              <a:gd name="connsiteX2" fmla="*/ 9847672 w 9847672"/>
              <a:gd name="connsiteY2" fmla="*/ 827999 h 827999"/>
              <a:gd name="connsiteX3" fmla="*/ 0 w 9847672"/>
              <a:gd name="connsiteY3" fmla="*/ 823215 h 827999"/>
              <a:gd name="connsiteX4" fmla="*/ 6160036 w 9847672"/>
              <a:gd name="connsiteY4" fmla="*/ 2673 h 827999"/>
              <a:gd name="connsiteX0" fmla="*/ 6052887 w 9740523"/>
              <a:gd name="connsiteY0" fmla="*/ 2673 h 827999"/>
              <a:gd name="connsiteX1" fmla="*/ 9740523 w 9740523"/>
              <a:gd name="connsiteY1" fmla="*/ 0 h 827999"/>
              <a:gd name="connsiteX2" fmla="*/ 9740523 w 9740523"/>
              <a:gd name="connsiteY2" fmla="*/ 827999 h 827999"/>
              <a:gd name="connsiteX3" fmla="*/ 0 w 9740523"/>
              <a:gd name="connsiteY3" fmla="*/ 821621 h 827999"/>
              <a:gd name="connsiteX4" fmla="*/ 6052887 w 9740523"/>
              <a:gd name="connsiteY4" fmla="*/ 2673 h 827999"/>
              <a:gd name="connsiteX0" fmla="*/ 6052887 w 9740523"/>
              <a:gd name="connsiteY0" fmla="*/ 2673 h 827999"/>
              <a:gd name="connsiteX1" fmla="*/ 9740523 w 9740523"/>
              <a:gd name="connsiteY1" fmla="*/ 0 h 827999"/>
              <a:gd name="connsiteX2" fmla="*/ 9740523 w 9740523"/>
              <a:gd name="connsiteY2" fmla="*/ 827999 h 827999"/>
              <a:gd name="connsiteX3" fmla="*/ 1 w 9740523"/>
              <a:gd name="connsiteY3" fmla="*/ 826683 h 827999"/>
              <a:gd name="connsiteX4" fmla="*/ 6052887 w 9740523"/>
              <a:gd name="connsiteY4" fmla="*/ 2673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523" h="827999">
                <a:moveTo>
                  <a:pt x="6052887" y="2673"/>
                </a:moveTo>
                <a:lnTo>
                  <a:pt x="9740523" y="0"/>
                </a:lnTo>
                <a:lnTo>
                  <a:pt x="9740523" y="827999"/>
                </a:lnTo>
                <a:lnTo>
                  <a:pt x="1" y="826683"/>
                </a:lnTo>
                <a:lnTo>
                  <a:pt x="6052887" y="2673"/>
                </a:lnTo>
                <a:close/>
              </a:path>
            </a:pathLst>
          </a:custGeom>
          <a:gradFill flip="none" rotWithShape="1">
            <a:gsLst>
              <a:gs pos="21000">
                <a:schemeClr val="accent4"/>
              </a:gs>
              <a:gs pos="62000">
                <a:schemeClr val="accent2">
                  <a:alpha val="20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6" name="正方形/長方形 5">
            <a:extLst>
              <a:ext uri="{FF2B5EF4-FFF2-40B4-BE49-F238E27FC236}">
                <a16:creationId xmlns:a16="http://schemas.microsoft.com/office/drawing/2014/main" id="{ED030BBF-1018-E14A-AC2B-DC996F9E0808}"/>
              </a:ext>
            </a:extLst>
          </p:cNvPr>
          <p:cNvSpPr/>
          <p:nvPr userDrawn="1"/>
        </p:nvSpPr>
        <p:spPr>
          <a:xfrm>
            <a:off x="2362200" y="0"/>
            <a:ext cx="7543799" cy="6854972"/>
          </a:xfrm>
          <a:prstGeom prst="rect">
            <a:avLst/>
          </a:prstGeom>
          <a:gradFill flip="none" rotWithShape="1">
            <a:gsLst>
              <a:gs pos="0">
                <a:srgbClr val="FFFFFF">
                  <a:alpha val="31000"/>
                </a:srgbClr>
              </a:gs>
              <a:gs pos="99000">
                <a:srgbClr val="EDEEF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176246" rIns="326585" bIns="176246" rtlCol="0" anchor="ctr"/>
          <a:lstStyle/>
          <a:p>
            <a:pPr>
              <a:lnSpc>
                <a:spcPct val="130000"/>
              </a:lnSpc>
              <a:spcAft>
                <a:spcPts val="1089"/>
              </a:spcAft>
            </a:pPr>
            <a:endParaRPr kumimoji="1" lang="ja-JP" altLang="en-US" sz="1200" kern="900" spc="69">
              <a:solidFill>
                <a:prstClr val="white"/>
              </a:solidFill>
              <a:latin typeface="Meiryo" panose="020B0604030504040204" pitchFamily="34" charset="-128"/>
              <a:ea typeface="Meiryo" panose="020B0604030504040204" pitchFamily="34" charset="-128"/>
            </a:endParaRPr>
          </a:p>
        </p:txBody>
      </p:sp>
      <p:grpSp>
        <p:nvGrpSpPr>
          <p:cNvPr id="16" name="グループ化 15"/>
          <p:cNvGrpSpPr/>
          <p:nvPr userDrawn="1"/>
        </p:nvGrpSpPr>
        <p:grpSpPr>
          <a:xfrm rot="16200000">
            <a:off x="-1117606" y="1574806"/>
            <a:ext cx="2819400" cy="126987"/>
            <a:chOff x="900632" y="1414463"/>
            <a:chExt cx="7938089" cy="357535"/>
          </a:xfrm>
          <a:solidFill>
            <a:schemeClr val="bg1">
              <a:alpha val="17000"/>
            </a:schemeClr>
          </a:solidFill>
        </p:grpSpPr>
        <p:sp>
          <p:nvSpPr>
            <p:cNvPr id="17" name="Freeform 5"/>
            <p:cNvSpPr>
              <a:spLocks/>
            </p:cNvSpPr>
            <p:nvPr userDrawn="1"/>
          </p:nvSpPr>
          <p:spPr bwMode="auto">
            <a:xfrm>
              <a:off x="900632" y="1414463"/>
              <a:ext cx="250067" cy="283134"/>
            </a:xfrm>
            <a:custGeom>
              <a:avLst/>
              <a:gdLst>
                <a:gd name="T0" fmla="*/ 0 w 140"/>
                <a:gd name="T1" fmla="*/ 3 h 158"/>
                <a:gd name="T2" fmla="*/ 2 w 140"/>
                <a:gd name="T3" fmla="*/ 0 h 158"/>
                <a:gd name="T4" fmla="*/ 23 w 140"/>
                <a:gd name="T5" fmla="*/ 0 h 158"/>
                <a:gd name="T6" fmla="*/ 27 w 140"/>
                <a:gd name="T7" fmla="*/ 3 h 158"/>
                <a:gd name="T8" fmla="*/ 70 w 140"/>
                <a:gd name="T9" fmla="*/ 100 h 158"/>
                <a:gd name="T10" fmla="*/ 71 w 140"/>
                <a:gd name="T11" fmla="*/ 100 h 158"/>
                <a:gd name="T12" fmla="*/ 113 w 140"/>
                <a:gd name="T13" fmla="*/ 3 h 158"/>
                <a:gd name="T14" fmla="*/ 117 w 140"/>
                <a:gd name="T15" fmla="*/ 0 h 158"/>
                <a:gd name="T16" fmla="*/ 138 w 140"/>
                <a:gd name="T17" fmla="*/ 0 h 158"/>
                <a:gd name="T18" fmla="*/ 140 w 140"/>
                <a:gd name="T19" fmla="*/ 3 h 158"/>
                <a:gd name="T20" fmla="*/ 140 w 140"/>
                <a:gd name="T21" fmla="*/ 156 h 158"/>
                <a:gd name="T22" fmla="*/ 138 w 140"/>
                <a:gd name="T23" fmla="*/ 158 h 158"/>
                <a:gd name="T24" fmla="*/ 118 w 140"/>
                <a:gd name="T25" fmla="*/ 158 h 158"/>
                <a:gd name="T26" fmla="*/ 115 w 140"/>
                <a:gd name="T27" fmla="*/ 156 h 158"/>
                <a:gd name="T28" fmla="*/ 115 w 140"/>
                <a:gd name="T29" fmla="*/ 59 h 158"/>
                <a:gd name="T30" fmla="*/ 114 w 140"/>
                <a:gd name="T31" fmla="*/ 59 h 158"/>
                <a:gd name="T32" fmla="*/ 81 w 140"/>
                <a:gd name="T33" fmla="*/ 133 h 158"/>
                <a:gd name="T34" fmla="*/ 77 w 140"/>
                <a:gd name="T35" fmla="*/ 136 h 158"/>
                <a:gd name="T36" fmla="*/ 63 w 140"/>
                <a:gd name="T37" fmla="*/ 136 h 158"/>
                <a:gd name="T38" fmla="*/ 59 w 140"/>
                <a:gd name="T39" fmla="*/ 133 h 158"/>
                <a:gd name="T40" fmla="*/ 25 w 140"/>
                <a:gd name="T41" fmla="*/ 59 h 158"/>
                <a:gd name="T42" fmla="*/ 25 w 140"/>
                <a:gd name="T43" fmla="*/ 59 h 158"/>
                <a:gd name="T44" fmla="*/ 25 w 140"/>
                <a:gd name="T45" fmla="*/ 156 h 158"/>
                <a:gd name="T46" fmla="*/ 22 w 140"/>
                <a:gd name="T47" fmla="*/ 158 h 158"/>
                <a:gd name="T48" fmla="*/ 2 w 140"/>
                <a:gd name="T49" fmla="*/ 158 h 158"/>
                <a:gd name="T50" fmla="*/ 0 w 140"/>
                <a:gd name="T51" fmla="*/ 156 h 158"/>
                <a:gd name="T52" fmla="*/ 0 w 140"/>
                <a:gd name="T53"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158">
                  <a:moveTo>
                    <a:pt x="0" y="3"/>
                  </a:moveTo>
                  <a:cubicBezTo>
                    <a:pt x="0" y="1"/>
                    <a:pt x="1" y="0"/>
                    <a:pt x="2" y="0"/>
                  </a:cubicBezTo>
                  <a:cubicBezTo>
                    <a:pt x="23" y="0"/>
                    <a:pt x="23" y="0"/>
                    <a:pt x="23" y="0"/>
                  </a:cubicBezTo>
                  <a:cubicBezTo>
                    <a:pt x="25" y="0"/>
                    <a:pt x="26" y="1"/>
                    <a:pt x="27" y="3"/>
                  </a:cubicBezTo>
                  <a:cubicBezTo>
                    <a:pt x="70" y="100"/>
                    <a:pt x="70" y="100"/>
                    <a:pt x="70" y="100"/>
                  </a:cubicBezTo>
                  <a:cubicBezTo>
                    <a:pt x="71" y="100"/>
                    <a:pt x="71" y="100"/>
                    <a:pt x="71" y="100"/>
                  </a:cubicBezTo>
                  <a:cubicBezTo>
                    <a:pt x="113" y="3"/>
                    <a:pt x="113" y="3"/>
                    <a:pt x="113" y="3"/>
                  </a:cubicBezTo>
                  <a:cubicBezTo>
                    <a:pt x="114" y="1"/>
                    <a:pt x="115" y="0"/>
                    <a:pt x="117" y="0"/>
                  </a:cubicBezTo>
                  <a:cubicBezTo>
                    <a:pt x="138" y="0"/>
                    <a:pt x="138" y="0"/>
                    <a:pt x="138" y="0"/>
                  </a:cubicBezTo>
                  <a:cubicBezTo>
                    <a:pt x="139" y="0"/>
                    <a:pt x="140" y="1"/>
                    <a:pt x="140" y="3"/>
                  </a:cubicBezTo>
                  <a:cubicBezTo>
                    <a:pt x="140" y="156"/>
                    <a:pt x="140" y="156"/>
                    <a:pt x="140" y="156"/>
                  </a:cubicBezTo>
                  <a:cubicBezTo>
                    <a:pt x="140" y="157"/>
                    <a:pt x="139" y="158"/>
                    <a:pt x="138" y="158"/>
                  </a:cubicBezTo>
                  <a:cubicBezTo>
                    <a:pt x="118" y="158"/>
                    <a:pt x="118" y="158"/>
                    <a:pt x="118" y="158"/>
                  </a:cubicBezTo>
                  <a:cubicBezTo>
                    <a:pt x="116" y="158"/>
                    <a:pt x="115" y="157"/>
                    <a:pt x="115" y="156"/>
                  </a:cubicBezTo>
                  <a:cubicBezTo>
                    <a:pt x="115" y="59"/>
                    <a:pt x="115" y="59"/>
                    <a:pt x="115" y="59"/>
                  </a:cubicBezTo>
                  <a:cubicBezTo>
                    <a:pt x="114" y="59"/>
                    <a:pt x="114" y="59"/>
                    <a:pt x="114" y="59"/>
                  </a:cubicBezTo>
                  <a:cubicBezTo>
                    <a:pt x="81" y="133"/>
                    <a:pt x="81" y="133"/>
                    <a:pt x="81" y="133"/>
                  </a:cubicBezTo>
                  <a:cubicBezTo>
                    <a:pt x="80" y="136"/>
                    <a:pt x="79" y="136"/>
                    <a:pt x="77" y="136"/>
                  </a:cubicBezTo>
                  <a:cubicBezTo>
                    <a:pt x="63" y="136"/>
                    <a:pt x="63" y="136"/>
                    <a:pt x="63" y="136"/>
                  </a:cubicBezTo>
                  <a:cubicBezTo>
                    <a:pt x="61" y="136"/>
                    <a:pt x="60" y="136"/>
                    <a:pt x="59" y="133"/>
                  </a:cubicBezTo>
                  <a:cubicBezTo>
                    <a:pt x="25" y="59"/>
                    <a:pt x="25" y="59"/>
                    <a:pt x="25" y="59"/>
                  </a:cubicBezTo>
                  <a:cubicBezTo>
                    <a:pt x="25" y="59"/>
                    <a:pt x="25" y="59"/>
                    <a:pt x="25" y="59"/>
                  </a:cubicBezTo>
                  <a:cubicBezTo>
                    <a:pt x="25" y="156"/>
                    <a:pt x="25" y="156"/>
                    <a:pt x="25" y="156"/>
                  </a:cubicBezTo>
                  <a:cubicBezTo>
                    <a:pt x="25" y="157"/>
                    <a:pt x="24" y="158"/>
                    <a:pt x="22"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 name="Freeform 6"/>
            <p:cNvSpPr>
              <a:spLocks noEditPoints="1"/>
            </p:cNvSpPr>
            <p:nvPr userDrawn="1"/>
          </p:nvSpPr>
          <p:spPr bwMode="auto">
            <a:xfrm>
              <a:off x="1202367" y="1414463"/>
              <a:ext cx="45467" cy="283134"/>
            </a:xfrm>
            <a:custGeom>
              <a:avLst/>
              <a:gdLst>
                <a:gd name="T0" fmla="*/ 2 w 26"/>
                <a:gd name="T1" fmla="*/ 25 h 158"/>
                <a:gd name="T2" fmla="*/ 0 w 26"/>
                <a:gd name="T3" fmla="*/ 23 h 158"/>
                <a:gd name="T4" fmla="*/ 0 w 26"/>
                <a:gd name="T5" fmla="*/ 3 h 158"/>
                <a:gd name="T6" fmla="*/ 2 w 26"/>
                <a:gd name="T7" fmla="*/ 0 h 158"/>
                <a:gd name="T8" fmla="*/ 24 w 26"/>
                <a:gd name="T9" fmla="*/ 0 h 158"/>
                <a:gd name="T10" fmla="*/ 26 w 26"/>
                <a:gd name="T11" fmla="*/ 3 h 158"/>
                <a:gd name="T12" fmla="*/ 26 w 26"/>
                <a:gd name="T13" fmla="*/ 23 h 158"/>
                <a:gd name="T14" fmla="*/ 24 w 26"/>
                <a:gd name="T15" fmla="*/ 25 h 158"/>
                <a:gd name="T16" fmla="*/ 2 w 26"/>
                <a:gd name="T17" fmla="*/ 25 h 158"/>
                <a:gd name="T18" fmla="*/ 2 w 26"/>
                <a:gd name="T19" fmla="*/ 158 h 158"/>
                <a:gd name="T20" fmla="*/ 0 w 26"/>
                <a:gd name="T21" fmla="*/ 156 h 158"/>
                <a:gd name="T22" fmla="*/ 0 w 26"/>
                <a:gd name="T23" fmla="*/ 49 h 158"/>
                <a:gd name="T24" fmla="*/ 2 w 26"/>
                <a:gd name="T25" fmla="*/ 46 h 158"/>
                <a:gd name="T26" fmla="*/ 24 w 26"/>
                <a:gd name="T27" fmla="*/ 46 h 158"/>
                <a:gd name="T28" fmla="*/ 26 w 26"/>
                <a:gd name="T29" fmla="*/ 49 h 158"/>
                <a:gd name="T30" fmla="*/ 26 w 26"/>
                <a:gd name="T31" fmla="*/ 156 h 158"/>
                <a:gd name="T32" fmla="*/ 24 w 26"/>
                <a:gd name="T33" fmla="*/ 158 h 158"/>
                <a:gd name="T34" fmla="*/ 2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2" y="25"/>
                  </a:moveTo>
                  <a:cubicBezTo>
                    <a:pt x="1" y="25"/>
                    <a:pt x="0" y="24"/>
                    <a:pt x="0" y="23"/>
                  </a:cubicBezTo>
                  <a:cubicBezTo>
                    <a:pt x="0" y="3"/>
                    <a:pt x="0" y="3"/>
                    <a:pt x="0" y="3"/>
                  </a:cubicBezTo>
                  <a:cubicBezTo>
                    <a:pt x="0" y="1"/>
                    <a:pt x="1" y="0"/>
                    <a:pt x="2" y="0"/>
                  </a:cubicBezTo>
                  <a:cubicBezTo>
                    <a:pt x="24" y="0"/>
                    <a:pt x="24" y="0"/>
                    <a:pt x="24" y="0"/>
                  </a:cubicBezTo>
                  <a:cubicBezTo>
                    <a:pt x="25" y="0"/>
                    <a:pt x="26" y="1"/>
                    <a:pt x="26" y="3"/>
                  </a:cubicBezTo>
                  <a:cubicBezTo>
                    <a:pt x="26" y="23"/>
                    <a:pt x="26" y="23"/>
                    <a:pt x="26" y="23"/>
                  </a:cubicBezTo>
                  <a:cubicBezTo>
                    <a:pt x="26" y="24"/>
                    <a:pt x="25" y="25"/>
                    <a:pt x="24" y="25"/>
                  </a:cubicBezTo>
                  <a:lnTo>
                    <a:pt x="2" y="25"/>
                  </a:lnTo>
                  <a:close/>
                  <a:moveTo>
                    <a:pt x="2" y="158"/>
                  </a:moveTo>
                  <a:cubicBezTo>
                    <a:pt x="1" y="158"/>
                    <a:pt x="0" y="157"/>
                    <a:pt x="0" y="156"/>
                  </a:cubicBezTo>
                  <a:cubicBezTo>
                    <a:pt x="0" y="49"/>
                    <a:pt x="0" y="49"/>
                    <a:pt x="0" y="49"/>
                  </a:cubicBezTo>
                  <a:cubicBezTo>
                    <a:pt x="0" y="47"/>
                    <a:pt x="1" y="46"/>
                    <a:pt x="2" y="46"/>
                  </a:cubicBezTo>
                  <a:cubicBezTo>
                    <a:pt x="24" y="46"/>
                    <a:pt x="24" y="46"/>
                    <a:pt x="24" y="46"/>
                  </a:cubicBezTo>
                  <a:cubicBezTo>
                    <a:pt x="25" y="46"/>
                    <a:pt x="26" y="47"/>
                    <a:pt x="26" y="49"/>
                  </a:cubicBezTo>
                  <a:cubicBezTo>
                    <a:pt x="26" y="156"/>
                    <a:pt x="26" y="156"/>
                    <a:pt x="26" y="156"/>
                  </a:cubicBezTo>
                  <a:cubicBezTo>
                    <a:pt x="26" y="157"/>
                    <a:pt x="25" y="158"/>
                    <a:pt x="24" y="158"/>
                  </a:cubicBezTo>
                  <a:lnTo>
                    <a:pt x="2"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 name="Freeform 7"/>
            <p:cNvSpPr>
              <a:spLocks/>
            </p:cNvSpPr>
            <p:nvPr userDrawn="1"/>
          </p:nvSpPr>
          <p:spPr bwMode="auto">
            <a:xfrm>
              <a:off x="1297433" y="1492997"/>
              <a:ext cx="167400"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6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1"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 name="Freeform 8"/>
            <p:cNvSpPr>
              <a:spLocks noEditPoints="1"/>
            </p:cNvSpPr>
            <p:nvPr userDrawn="1"/>
          </p:nvSpPr>
          <p:spPr bwMode="auto">
            <a:xfrm>
              <a:off x="1512367" y="1414463"/>
              <a:ext cx="45467" cy="283134"/>
            </a:xfrm>
            <a:custGeom>
              <a:avLst/>
              <a:gdLst>
                <a:gd name="T0" fmla="*/ 3 w 26"/>
                <a:gd name="T1" fmla="*/ 25 h 158"/>
                <a:gd name="T2" fmla="*/ 0 w 26"/>
                <a:gd name="T3" fmla="*/ 23 h 158"/>
                <a:gd name="T4" fmla="*/ 0 w 26"/>
                <a:gd name="T5" fmla="*/ 3 h 158"/>
                <a:gd name="T6" fmla="*/ 3 w 26"/>
                <a:gd name="T7" fmla="*/ 0 h 158"/>
                <a:gd name="T8" fmla="*/ 24 w 26"/>
                <a:gd name="T9" fmla="*/ 0 h 158"/>
                <a:gd name="T10" fmla="*/ 26 w 26"/>
                <a:gd name="T11" fmla="*/ 3 h 158"/>
                <a:gd name="T12" fmla="*/ 26 w 26"/>
                <a:gd name="T13" fmla="*/ 23 h 158"/>
                <a:gd name="T14" fmla="*/ 24 w 26"/>
                <a:gd name="T15" fmla="*/ 25 h 158"/>
                <a:gd name="T16" fmla="*/ 3 w 26"/>
                <a:gd name="T17" fmla="*/ 25 h 158"/>
                <a:gd name="T18" fmla="*/ 3 w 26"/>
                <a:gd name="T19" fmla="*/ 158 h 158"/>
                <a:gd name="T20" fmla="*/ 0 w 26"/>
                <a:gd name="T21" fmla="*/ 156 h 158"/>
                <a:gd name="T22" fmla="*/ 0 w 26"/>
                <a:gd name="T23" fmla="*/ 49 h 158"/>
                <a:gd name="T24" fmla="*/ 3 w 26"/>
                <a:gd name="T25" fmla="*/ 46 h 158"/>
                <a:gd name="T26" fmla="*/ 24 w 26"/>
                <a:gd name="T27" fmla="*/ 46 h 158"/>
                <a:gd name="T28" fmla="*/ 26 w 26"/>
                <a:gd name="T29" fmla="*/ 49 h 158"/>
                <a:gd name="T30" fmla="*/ 26 w 26"/>
                <a:gd name="T31" fmla="*/ 156 h 158"/>
                <a:gd name="T32" fmla="*/ 24 w 26"/>
                <a:gd name="T33" fmla="*/ 158 h 158"/>
                <a:gd name="T34" fmla="*/ 3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3" y="25"/>
                  </a:moveTo>
                  <a:cubicBezTo>
                    <a:pt x="1" y="25"/>
                    <a:pt x="0" y="24"/>
                    <a:pt x="0" y="23"/>
                  </a:cubicBezTo>
                  <a:cubicBezTo>
                    <a:pt x="0" y="3"/>
                    <a:pt x="0" y="3"/>
                    <a:pt x="0" y="3"/>
                  </a:cubicBezTo>
                  <a:cubicBezTo>
                    <a:pt x="0" y="1"/>
                    <a:pt x="1" y="0"/>
                    <a:pt x="3" y="0"/>
                  </a:cubicBezTo>
                  <a:cubicBezTo>
                    <a:pt x="24" y="0"/>
                    <a:pt x="24" y="0"/>
                    <a:pt x="24" y="0"/>
                  </a:cubicBezTo>
                  <a:cubicBezTo>
                    <a:pt x="25" y="0"/>
                    <a:pt x="26" y="1"/>
                    <a:pt x="26" y="3"/>
                  </a:cubicBezTo>
                  <a:cubicBezTo>
                    <a:pt x="26" y="23"/>
                    <a:pt x="26" y="23"/>
                    <a:pt x="26" y="23"/>
                  </a:cubicBezTo>
                  <a:cubicBezTo>
                    <a:pt x="26" y="24"/>
                    <a:pt x="25" y="25"/>
                    <a:pt x="24" y="25"/>
                  </a:cubicBezTo>
                  <a:lnTo>
                    <a:pt x="3" y="25"/>
                  </a:lnTo>
                  <a:close/>
                  <a:moveTo>
                    <a:pt x="3" y="158"/>
                  </a:moveTo>
                  <a:cubicBezTo>
                    <a:pt x="1" y="158"/>
                    <a:pt x="0" y="157"/>
                    <a:pt x="0" y="156"/>
                  </a:cubicBezTo>
                  <a:cubicBezTo>
                    <a:pt x="0" y="49"/>
                    <a:pt x="0" y="49"/>
                    <a:pt x="0" y="49"/>
                  </a:cubicBezTo>
                  <a:cubicBezTo>
                    <a:pt x="0" y="47"/>
                    <a:pt x="1" y="46"/>
                    <a:pt x="3" y="46"/>
                  </a:cubicBezTo>
                  <a:cubicBezTo>
                    <a:pt x="24" y="46"/>
                    <a:pt x="24" y="46"/>
                    <a:pt x="24" y="46"/>
                  </a:cubicBezTo>
                  <a:cubicBezTo>
                    <a:pt x="25" y="46"/>
                    <a:pt x="26" y="47"/>
                    <a:pt x="26" y="49"/>
                  </a:cubicBezTo>
                  <a:cubicBezTo>
                    <a:pt x="26" y="156"/>
                    <a:pt x="26" y="156"/>
                    <a:pt x="26" y="156"/>
                  </a:cubicBezTo>
                  <a:cubicBezTo>
                    <a:pt x="26" y="157"/>
                    <a:pt x="25" y="158"/>
                    <a:pt x="24" y="158"/>
                  </a:cubicBezTo>
                  <a:lnTo>
                    <a:pt x="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 name="Freeform 9"/>
            <p:cNvSpPr>
              <a:spLocks/>
            </p:cNvSpPr>
            <p:nvPr userDrawn="1"/>
          </p:nvSpPr>
          <p:spPr bwMode="auto">
            <a:xfrm>
              <a:off x="1595034" y="1492997"/>
              <a:ext cx="167400" cy="208734"/>
            </a:xfrm>
            <a:custGeom>
              <a:avLst/>
              <a:gdLst>
                <a:gd name="T0" fmla="*/ 1 w 95"/>
                <a:gd name="T1" fmla="*/ 99 h 117"/>
                <a:gd name="T2" fmla="*/ 1 w 95"/>
                <a:gd name="T3" fmla="*/ 96 h 117"/>
                <a:gd name="T4" fmla="*/ 14 w 95"/>
                <a:gd name="T5" fmla="*/ 82 h 117"/>
                <a:gd name="T6" fmla="*/ 17 w 95"/>
                <a:gd name="T7" fmla="*/ 82 h 117"/>
                <a:gd name="T8" fmla="*/ 50 w 95"/>
                <a:gd name="T9" fmla="*/ 95 h 117"/>
                <a:gd name="T10" fmla="*/ 70 w 95"/>
                <a:gd name="T11" fmla="*/ 81 h 117"/>
                <a:gd name="T12" fmla="*/ 52 w 95"/>
                <a:gd name="T13" fmla="*/ 69 h 117"/>
                <a:gd name="T14" fmla="*/ 40 w 95"/>
                <a:gd name="T15" fmla="*/ 68 h 117"/>
                <a:gd name="T16" fmla="*/ 5 w 95"/>
                <a:gd name="T17" fmla="*/ 35 h 117"/>
                <a:gd name="T18" fmla="*/ 49 w 95"/>
                <a:gd name="T19" fmla="*/ 0 h 117"/>
                <a:gd name="T20" fmla="*/ 91 w 95"/>
                <a:gd name="T21" fmla="*/ 13 h 117"/>
                <a:gd name="T22" fmla="*/ 91 w 95"/>
                <a:gd name="T23" fmla="*/ 17 h 117"/>
                <a:gd name="T24" fmla="*/ 80 w 95"/>
                <a:gd name="T25" fmla="*/ 30 h 117"/>
                <a:gd name="T26" fmla="*/ 77 w 95"/>
                <a:gd name="T27" fmla="*/ 31 h 117"/>
                <a:gd name="T28" fmla="*/ 47 w 95"/>
                <a:gd name="T29" fmla="*/ 22 h 117"/>
                <a:gd name="T30" fmla="*/ 30 w 95"/>
                <a:gd name="T31" fmla="*/ 33 h 117"/>
                <a:gd name="T32" fmla="*/ 49 w 95"/>
                <a:gd name="T33" fmla="*/ 45 h 117"/>
                <a:gd name="T34" fmla="*/ 61 w 95"/>
                <a:gd name="T35" fmla="*/ 46 h 117"/>
                <a:gd name="T36" fmla="*/ 95 w 95"/>
                <a:gd name="T37" fmla="*/ 79 h 117"/>
                <a:gd name="T38" fmla="*/ 49 w 95"/>
                <a:gd name="T39" fmla="*/ 117 h 117"/>
                <a:gd name="T40" fmla="*/ 1 w 95"/>
                <a:gd name="T41" fmla="*/ 9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17">
                  <a:moveTo>
                    <a:pt x="1" y="99"/>
                  </a:moveTo>
                  <a:cubicBezTo>
                    <a:pt x="0" y="98"/>
                    <a:pt x="0" y="97"/>
                    <a:pt x="1" y="96"/>
                  </a:cubicBezTo>
                  <a:cubicBezTo>
                    <a:pt x="14" y="82"/>
                    <a:pt x="14" y="82"/>
                    <a:pt x="14" y="82"/>
                  </a:cubicBezTo>
                  <a:cubicBezTo>
                    <a:pt x="15" y="81"/>
                    <a:pt x="16" y="81"/>
                    <a:pt x="17" y="82"/>
                  </a:cubicBezTo>
                  <a:cubicBezTo>
                    <a:pt x="25" y="89"/>
                    <a:pt x="38" y="95"/>
                    <a:pt x="50" y="95"/>
                  </a:cubicBezTo>
                  <a:cubicBezTo>
                    <a:pt x="63" y="95"/>
                    <a:pt x="70" y="89"/>
                    <a:pt x="70" y="81"/>
                  </a:cubicBezTo>
                  <a:cubicBezTo>
                    <a:pt x="70" y="75"/>
                    <a:pt x="66" y="70"/>
                    <a:pt x="52" y="69"/>
                  </a:cubicBezTo>
                  <a:cubicBezTo>
                    <a:pt x="40" y="68"/>
                    <a:pt x="40" y="68"/>
                    <a:pt x="40" y="68"/>
                  </a:cubicBezTo>
                  <a:cubicBezTo>
                    <a:pt x="17" y="66"/>
                    <a:pt x="5" y="54"/>
                    <a:pt x="5" y="35"/>
                  </a:cubicBezTo>
                  <a:cubicBezTo>
                    <a:pt x="5" y="13"/>
                    <a:pt x="21" y="0"/>
                    <a:pt x="49" y="0"/>
                  </a:cubicBezTo>
                  <a:cubicBezTo>
                    <a:pt x="66" y="0"/>
                    <a:pt x="81" y="6"/>
                    <a:pt x="91" y="13"/>
                  </a:cubicBezTo>
                  <a:cubicBezTo>
                    <a:pt x="92" y="14"/>
                    <a:pt x="92" y="16"/>
                    <a:pt x="91" y="17"/>
                  </a:cubicBezTo>
                  <a:cubicBezTo>
                    <a:pt x="80" y="30"/>
                    <a:pt x="80" y="30"/>
                    <a:pt x="80" y="30"/>
                  </a:cubicBezTo>
                  <a:cubicBezTo>
                    <a:pt x="79" y="32"/>
                    <a:pt x="78" y="32"/>
                    <a:pt x="77" y="31"/>
                  </a:cubicBezTo>
                  <a:cubicBezTo>
                    <a:pt x="70" y="26"/>
                    <a:pt x="58" y="22"/>
                    <a:pt x="47" y="22"/>
                  </a:cubicBezTo>
                  <a:cubicBezTo>
                    <a:pt x="36" y="22"/>
                    <a:pt x="30" y="26"/>
                    <a:pt x="30" y="33"/>
                  </a:cubicBezTo>
                  <a:cubicBezTo>
                    <a:pt x="30" y="40"/>
                    <a:pt x="34" y="44"/>
                    <a:pt x="49" y="45"/>
                  </a:cubicBezTo>
                  <a:cubicBezTo>
                    <a:pt x="61" y="46"/>
                    <a:pt x="61" y="46"/>
                    <a:pt x="61" y="46"/>
                  </a:cubicBezTo>
                  <a:cubicBezTo>
                    <a:pt x="84" y="48"/>
                    <a:pt x="95" y="60"/>
                    <a:pt x="95" y="79"/>
                  </a:cubicBezTo>
                  <a:cubicBezTo>
                    <a:pt x="95" y="101"/>
                    <a:pt x="79" y="117"/>
                    <a:pt x="49" y="117"/>
                  </a:cubicBezTo>
                  <a:cubicBezTo>
                    <a:pt x="26" y="117"/>
                    <a:pt x="10" y="107"/>
                    <a:pt x="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 name="Freeform 10"/>
            <p:cNvSpPr>
              <a:spLocks/>
            </p:cNvSpPr>
            <p:nvPr userDrawn="1"/>
          </p:nvSpPr>
          <p:spPr bwMode="auto">
            <a:xfrm>
              <a:off x="1789301"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3" name="Freeform 11"/>
            <p:cNvSpPr>
              <a:spLocks/>
            </p:cNvSpPr>
            <p:nvPr userDrawn="1"/>
          </p:nvSpPr>
          <p:spPr bwMode="auto">
            <a:xfrm>
              <a:off x="1925702"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4" name="Freeform 12"/>
            <p:cNvSpPr>
              <a:spLocks/>
            </p:cNvSpPr>
            <p:nvPr userDrawn="1"/>
          </p:nvSpPr>
          <p:spPr bwMode="auto">
            <a:xfrm>
              <a:off x="2084836" y="1497130"/>
              <a:ext cx="183934" cy="274867"/>
            </a:xfrm>
            <a:custGeom>
              <a:avLst/>
              <a:gdLst>
                <a:gd name="T0" fmla="*/ 17 w 104"/>
                <a:gd name="T1" fmla="*/ 154 h 154"/>
                <a:gd name="T2" fmla="*/ 14 w 104"/>
                <a:gd name="T3" fmla="*/ 151 h 154"/>
                <a:gd name="T4" fmla="*/ 14 w 104"/>
                <a:gd name="T5" fmla="*/ 133 h 154"/>
                <a:gd name="T6" fmla="*/ 17 w 104"/>
                <a:gd name="T7" fmla="*/ 131 h 154"/>
                <a:gd name="T8" fmla="*/ 21 w 104"/>
                <a:gd name="T9" fmla="*/ 131 h 154"/>
                <a:gd name="T10" fmla="*/ 38 w 104"/>
                <a:gd name="T11" fmla="*/ 117 h 154"/>
                <a:gd name="T12" fmla="*/ 41 w 104"/>
                <a:gd name="T13" fmla="*/ 108 h 154"/>
                <a:gd name="T14" fmla="*/ 0 w 104"/>
                <a:gd name="T15" fmla="*/ 3 h 154"/>
                <a:gd name="T16" fmla="*/ 2 w 104"/>
                <a:gd name="T17" fmla="*/ 0 h 154"/>
                <a:gd name="T18" fmla="*/ 25 w 104"/>
                <a:gd name="T19" fmla="*/ 0 h 154"/>
                <a:gd name="T20" fmla="*/ 28 w 104"/>
                <a:gd name="T21" fmla="*/ 3 h 154"/>
                <a:gd name="T22" fmla="*/ 53 w 104"/>
                <a:gd name="T23" fmla="*/ 76 h 154"/>
                <a:gd name="T24" fmla="*/ 53 w 104"/>
                <a:gd name="T25" fmla="*/ 76 h 154"/>
                <a:gd name="T26" fmla="*/ 77 w 104"/>
                <a:gd name="T27" fmla="*/ 3 h 154"/>
                <a:gd name="T28" fmla="*/ 80 w 104"/>
                <a:gd name="T29" fmla="*/ 0 h 154"/>
                <a:gd name="T30" fmla="*/ 102 w 104"/>
                <a:gd name="T31" fmla="*/ 0 h 154"/>
                <a:gd name="T32" fmla="*/ 104 w 104"/>
                <a:gd name="T33" fmla="*/ 3 h 154"/>
                <a:gd name="T34" fmla="*/ 61 w 104"/>
                <a:gd name="T35" fmla="*/ 119 h 154"/>
                <a:gd name="T36" fmla="*/ 24 w 104"/>
                <a:gd name="T37" fmla="*/ 154 h 154"/>
                <a:gd name="T38" fmla="*/ 17 w 104"/>
                <a:gd name="T3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154">
                  <a:moveTo>
                    <a:pt x="17" y="154"/>
                  </a:moveTo>
                  <a:cubicBezTo>
                    <a:pt x="15" y="154"/>
                    <a:pt x="14" y="153"/>
                    <a:pt x="14" y="151"/>
                  </a:cubicBezTo>
                  <a:cubicBezTo>
                    <a:pt x="14" y="133"/>
                    <a:pt x="14" y="133"/>
                    <a:pt x="14" y="133"/>
                  </a:cubicBezTo>
                  <a:cubicBezTo>
                    <a:pt x="14" y="131"/>
                    <a:pt x="15" y="131"/>
                    <a:pt x="17" y="131"/>
                  </a:cubicBezTo>
                  <a:cubicBezTo>
                    <a:pt x="21" y="131"/>
                    <a:pt x="21" y="131"/>
                    <a:pt x="21" y="131"/>
                  </a:cubicBezTo>
                  <a:cubicBezTo>
                    <a:pt x="30" y="131"/>
                    <a:pt x="34" y="127"/>
                    <a:pt x="38" y="117"/>
                  </a:cubicBezTo>
                  <a:cubicBezTo>
                    <a:pt x="41" y="108"/>
                    <a:pt x="41" y="108"/>
                    <a:pt x="41" y="108"/>
                  </a:cubicBezTo>
                  <a:cubicBezTo>
                    <a:pt x="0" y="3"/>
                    <a:pt x="0" y="3"/>
                    <a:pt x="0" y="3"/>
                  </a:cubicBezTo>
                  <a:cubicBezTo>
                    <a:pt x="0" y="1"/>
                    <a:pt x="0" y="0"/>
                    <a:pt x="2" y="0"/>
                  </a:cubicBezTo>
                  <a:cubicBezTo>
                    <a:pt x="25" y="0"/>
                    <a:pt x="25" y="0"/>
                    <a:pt x="25" y="0"/>
                  </a:cubicBezTo>
                  <a:cubicBezTo>
                    <a:pt x="26" y="0"/>
                    <a:pt x="27" y="1"/>
                    <a:pt x="28" y="3"/>
                  </a:cubicBezTo>
                  <a:cubicBezTo>
                    <a:pt x="53" y="76"/>
                    <a:pt x="53" y="76"/>
                    <a:pt x="53" y="76"/>
                  </a:cubicBezTo>
                  <a:cubicBezTo>
                    <a:pt x="53" y="76"/>
                    <a:pt x="53" y="76"/>
                    <a:pt x="53" y="76"/>
                  </a:cubicBezTo>
                  <a:cubicBezTo>
                    <a:pt x="77" y="3"/>
                    <a:pt x="77" y="3"/>
                    <a:pt x="77" y="3"/>
                  </a:cubicBezTo>
                  <a:cubicBezTo>
                    <a:pt x="78" y="1"/>
                    <a:pt x="79" y="0"/>
                    <a:pt x="80" y="0"/>
                  </a:cubicBezTo>
                  <a:cubicBezTo>
                    <a:pt x="102" y="0"/>
                    <a:pt x="102" y="0"/>
                    <a:pt x="102" y="0"/>
                  </a:cubicBezTo>
                  <a:cubicBezTo>
                    <a:pt x="104" y="0"/>
                    <a:pt x="104" y="1"/>
                    <a:pt x="104" y="3"/>
                  </a:cubicBezTo>
                  <a:cubicBezTo>
                    <a:pt x="61" y="119"/>
                    <a:pt x="61" y="119"/>
                    <a:pt x="61" y="119"/>
                  </a:cubicBezTo>
                  <a:cubicBezTo>
                    <a:pt x="52" y="145"/>
                    <a:pt x="42" y="154"/>
                    <a:pt x="24" y="154"/>
                  </a:cubicBezTo>
                  <a:lnTo>
                    <a:pt x="17"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5" name="Freeform 13"/>
            <p:cNvSpPr>
              <a:spLocks noEditPoints="1"/>
            </p:cNvSpPr>
            <p:nvPr userDrawn="1"/>
          </p:nvSpPr>
          <p:spPr bwMode="auto">
            <a:xfrm>
              <a:off x="235350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6" name="Freeform 14"/>
            <p:cNvSpPr>
              <a:spLocks/>
            </p:cNvSpPr>
            <p:nvPr userDrawn="1"/>
          </p:nvSpPr>
          <p:spPr bwMode="auto">
            <a:xfrm>
              <a:off x="2553970" y="1414463"/>
              <a:ext cx="109534" cy="283134"/>
            </a:xfrm>
            <a:custGeom>
              <a:avLst/>
              <a:gdLst>
                <a:gd name="T0" fmla="*/ 14 w 61"/>
                <a:gd name="T1" fmla="*/ 158 h 158"/>
                <a:gd name="T2" fmla="*/ 12 w 61"/>
                <a:gd name="T3" fmla="*/ 156 h 158"/>
                <a:gd name="T4" fmla="*/ 12 w 61"/>
                <a:gd name="T5" fmla="*/ 68 h 158"/>
                <a:gd name="T6" fmla="*/ 10 w 61"/>
                <a:gd name="T7" fmla="*/ 66 h 158"/>
                <a:gd name="T8" fmla="*/ 3 w 61"/>
                <a:gd name="T9" fmla="*/ 66 h 158"/>
                <a:gd name="T10" fmla="*/ 0 w 61"/>
                <a:gd name="T11" fmla="*/ 64 h 158"/>
                <a:gd name="T12" fmla="*/ 0 w 61"/>
                <a:gd name="T13" fmla="*/ 49 h 158"/>
                <a:gd name="T14" fmla="*/ 3 w 61"/>
                <a:gd name="T15" fmla="*/ 46 h 158"/>
                <a:gd name="T16" fmla="*/ 10 w 61"/>
                <a:gd name="T17" fmla="*/ 46 h 158"/>
                <a:gd name="T18" fmla="*/ 12 w 61"/>
                <a:gd name="T19" fmla="*/ 45 h 158"/>
                <a:gd name="T20" fmla="*/ 12 w 61"/>
                <a:gd name="T21" fmla="*/ 38 h 158"/>
                <a:gd name="T22" fmla="*/ 49 w 61"/>
                <a:gd name="T23" fmla="*/ 0 h 158"/>
                <a:gd name="T24" fmla="*/ 59 w 61"/>
                <a:gd name="T25" fmla="*/ 0 h 158"/>
                <a:gd name="T26" fmla="*/ 61 w 61"/>
                <a:gd name="T27" fmla="*/ 3 h 158"/>
                <a:gd name="T28" fmla="*/ 61 w 61"/>
                <a:gd name="T29" fmla="*/ 21 h 158"/>
                <a:gd name="T30" fmla="*/ 59 w 61"/>
                <a:gd name="T31" fmla="*/ 24 h 158"/>
                <a:gd name="T32" fmla="*/ 52 w 61"/>
                <a:gd name="T33" fmla="*/ 24 h 158"/>
                <a:gd name="T34" fmla="*/ 37 w 61"/>
                <a:gd name="T35" fmla="*/ 37 h 158"/>
                <a:gd name="T36" fmla="*/ 37 w 61"/>
                <a:gd name="T37" fmla="*/ 45 h 158"/>
                <a:gd name="T38" fmla="*/ 39 w 61"/>
                <a:gd name="T39" fmla="*/ 46 h 158"/>
                <a:gd name="T40" fmla="*/ 59 w 61"/>
                <a:gd name="T41" fmla="*/ 46 h 158"/>
                <a:gd name="T42" fmla="*/ 61 w 61"/>
                <a:gd name="T43" fmla="*/ 49 h 158"/>
                <a:gd name="T44" fmla="*/ 61 w 61"/>
                <a:gd name="T45" fmla="*/ 64 h 158"/>
                <a:gd name="T46" fmla="*/ 59 w 61"/>
                <a:gd name="T47" fmla="*/ 66 h 158"/>
                <a:gd name="T48" fmla="*/ 39 w 61"/>
                <a:gd name="T49" fmla="*/ 66 h 158"/>
                <a:gd name="T50" fmla="*/ 37 w 61"/>
                <a:gd name="T51" fmla="*/ 68 h 158"/>
                <a:gd name="T52" fmla="*/ 37 w 61"/>
                <a:gd name="T53" fmla="*/ 156 h 158"/>
                <a:gd name="T54" fmla="*/ 35 w 61"/>
                <a:gd name="T55" fmla="*/ 158 h 158"/>
                <a:gd name="T56" fmla="*/ 14 w 61"/>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158">
                  <a:moveTo>
                    <a:pt x="14" y="158"/>
                  </a:moveTo>
                  <a:cubicBezTo>
                    <a:pt x="12" y="158"/>
                    <a:pt x="12" y="157"/>
                    <a:pt x="12" y="156"/>
                  </a:cubicBezTo>
                  <a:cubicBezTo>
                    <a:pt x="12" y="68"/>
                    <a:pt x="12" y="68"/>
                    <a:pt x="12" y="68"/>
                  </a:cubicBezTo>
                  <a:cubicBezTo>
                    <a:pt x="12" y="67"/>
                    <a:pt x="11" y="66"/>
                    <a:pt x="10" y="66"/>
                  </a:cubicBezTo>
                  <a:cubicBezTo>
                    <a:pt x="3" y="66"/>
                    <a:pt x="3" y="66"/>
                    <a:pt x="3" y="66"/>
                  </a:cubicBezTo>
                  <a:cubicBezTo>
                    <a:pt x="1" y="66"/>
                    <a:pt x="0" y="66"/>
                    <a:pt x="0" y="64"/>
                  </a:cubicBezTo>
                  <a:cubicBezTo>
                    <a:pt x="0" y="49"/>
                    <a:pt x="0" y="49"/>
                    <a:pt x="0" y="49"/>
                  </a:cubicBezTo>
                  <a:cubicBezTo>
                    <a:pt x="0" y="47"/>
                    <a:pt x="1" y="46"/>
                    <a:pt x="3" y="46"/>
                  </a:cubicBezTo>
                  <a:cubicBezTo>
                    <a:pt x="10" y="46"/>
                    <a:pt x="10" y="46"/>
                    <a:pt x="10" y="46"/>
                  </a:cubicBezTo>
                  <a:cubicBezTo>
                    <a:pt x="11" y="46"/>
                    <a:pt x="12" y="46"/>
                    <a:pt x="12" y="45"/>
                  </a:cubicBezTo>
                  <a:cubicBezTo>
                    <a:pt x="12" y="38"/>
                    <a:pt x="12" y="38"/>
                    <a:pt x="12" y="38"/>
                  </a:cubicBezTo>
                  <a:cubicBezTo>
                    <a:pt x="12" y="12"/>
                    <a:pt x="24" y="0"/>
                    <a:pt x="49" y="0"/>
                  </a:cubicBezTo>
                  <a:cubicBezTo>
                    <a:pt x="59" y="0"/>
                    <a:pt x="59" y="0"/>
                    <a:pt x="59" y="0"/>
                  </a:cubicBezTo>
                  <a:cubicBezTo>
                    <a:pt x="60" y="0"/>
                    <a:pt x="61" y="1"/>
                    <a:pt x="61" y="3"/>
                  </a:cubicBezTo>
                  <a:cubicBezTo>
                    <a:pt x="61" y="21"/>
                    <a:pt x="61" y="21"/>
                    <a:pt x="61" y="21"/>
                  </a:cubicBezTo>
                  <a:cubicBezTo>
                    <a:pt x="61" y="23"/>
                    <a:pt x="60" y="24"/>
                    <a:pt x="59" y="24"/>
                  </a:cubicBezTo>
                  <a:cubicBezTo>
                    <a:pt x="52" y="24"/>
                    <a:pt x="52" y="24"/>
                    <a:pt x="52" y="24"/>
                  </a:cubicBezTo>
                  <a:cubicBezTo>
                    <a:pt x="40" y="24"/>
                    <a:pt x="37" y="26"/>
                    <a:pt x="37" y="37"/>
                  </a:cubicBezTo>
                  <a:cubicBezTo>
                    <a:pt x="37" y="45"/>
                    <a:pt x="37" y="45"/>
                    <a:pt x="37" y="45"/>
                  </a:cubicBezTo>
                  <a:cubicBezTo>
                    <a:pt x="37" y="46"/>
                    <a:pt x="38" y="46"/>
                    <a:pt x="39" y="46"/>
                  </a:cubicBezTo>
                  <a:cubicBezTo>
                    <a:pt x="59" y="46"/>
                    <a:pt x="59" y="46"/>
                    <a:pt x="59" y="46"/>
                  </a:cubicBezTo>
                  <a:cubicBezTo>
                    <a:pt x="60" y="46"/>
                    <a:pt x="61" y="47"/>
                    <a:pt x="61" y="49"/>
                  </a:cubicBezTo>
                  <a:cubicBezTo>
                    <a:pt x="61" y="64"/>
                    <a:pt x="61" y="64"/>
                    <a:pt x="61" y="64"/>
                  </a:cubicBezTo>
                  <a:cubicBezTo>
                    <a:pt x="61" y="66"/>
                    <a:pt x="60" y="66"/>
                    <a:pt x="59" y="66"/>
                  </a:cubicBezTo>
                  <a:cubicBezTo>
                    <a:pt x="39" y="66"/>
                    <a:pt x="39" y="66"/>
                    <a:pt x="39" y="66"/>
                  </a:cubicBezTo>
                  <a:cubicBezTo>
                    <a:pt x="38" y="66"/>
                    <a:pt x="37" y="67"/>
                    <a:pt x="37" y="68"/>
                  </a:cubicBezTo>
                  <a:cubicBezTo>
                    <a:pt x="37" y="156"/>
                    <a:pt x="37" y="156"/>
                    <a:pt x="37" y="156"/>
                  </a:cubicBezTo>
                  <a:cubicBezTo>
                    <a:pt x="37" y="157"/>
                    <a:pt x="37" y="158"/>
                    <a:pt x="35" y="158"/>
                  </a:cubicBezTo>
                  <a:lnTo>
                    <a:pt x="14"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7" name="Freeform 15"/>
            <p:cNvSpPr>
              <a:spLocks/>
            </p:cNvSpPr>
            <p:nvPr userDrawn="1"/>
          </p:nvSpPr>
          <p:spPr bwMode="auto">
            <a:xfrm>
              <a:off x="2762704" y="1414463"/>
              <a:ext cx="208734" cy="283134"/>
            </a:xfrm>
            <a:custGeom>
              <a:avLst/>
              <a:gdLst>
                <a:gd name="T0" fmla="*/ 0 w 117"/>
                <a:gd name="T1" fmla="*/ 3 h 158"/>
                <a:gd name="T2" fmla="*/ 2 w 117"/>
                <a:gd name="T3" fmla="*/ 0 h 158"/>
                <a:gd name="T4" fmla="*/ 25 w 117"/>
                <a:gd name="T5" fmla="*/ 0 h 158"/>
                <a:gd name="T6" fmla="*/ 27 w 117"/>
                <a:gd name="T7" fmla="*/ 3 h 158"/>
                <a:gd name="T8" fmla="*/ 27 w 117"/>
                <a:gd name="T9" fmla="*/ 65 h 158"/>
                <a:gd name="T10" fmla="*/ 29 w 117"/>
                <a:gd name="T11" fmla="*/ 66 h 158"/>
                <a:gd name="T12" fmla="*/ 89 w 117"/>
                <a:gd name="T13" fmla="*/ 66 h 158"/>
                <a:gd name="T14" fmla="*/ 90 w 117"/>
                <a:gd name="T15" fmla="*/ 65 h 158"/>
                <a:gd name="T16" fmla="*/ 90 w 117"/>
                <a:gd name="T17" fmla="*/ 3 h 158"/>
                <a:gd name="T18" fmla="*/ 92 w 117"/>
                <a:gd name="T19" fmla="*/ 0 h 158"/>
                <a:gd name="T20" fmla="*/ 115 w 117"/>
                <a:gd name="T21" fmla="*/ 0 h 158"/>
                <a:gd name="T22" fmla="*/ 117 w 117"/>
                <a:gd name="T23" fmla="*/ 3 h 158"/>
                <a:gd name="T24" fmla="*/ 117 w 117"/>
                <a:gd name="T25" fmla="*/ 156 h 158"/>
                <a:gd name="T26" fmla="*/ 115 w 117"/>
                <a:gd name="T27" fmla="*/ 158 h 158"/>
                <a:gd name="T28" fmla="*/ 92 w 117"/>
                <a:gd name="T29" fmla="*/ 158 h 158"/>
                <a:gd name="T30" fmla="*/ 90 w 117"/>
                <a:gd name="T31" fmla="*/ 156 h 158"/>
                <a:gd name="T32" fmla="*/ 90 w 117"/>
                <a:gd name="T33" fmla="*/ 92 h 158"/>
                <a:gd name="T34" fmla="*/ 89 w 117"/>
                <a:gd name="T35" fmla="*/ 91 h 158"/>
                <a:gd name="T36" fmla="*/ 29 w 117"/>
                <a:gd name="T37" fmla="*/ 91 h 158"/>
                <a:gd name="T38" fmla="*/ 27 w 117"/>
                <a:gd name="T39" fmla="*/ 92 h 158"/>
                <a:gd name="T40" fmla="*/ 27 w 117"/>
                <a:gd name="T41" fmla="*/ 156 h 158"/>
                <a:gd name="T42" fmla="*/ 25 w 117"/>
                <a:gd name="T43" fmla="*/ 158 h 158"/>
                <a:gd name="T44" fmla="*/ 2 w 117"/>
                <a:gd name="T45" fmla="*/ 158 h 158"/>
                <a:gd name="T46" fmla="*/ 0 w 117"/>
                <a:gd name="T47" fmla="*/ 156 h 158"/>
                <a:gd name="T48" fmla="*/ 0 w 117"/>
                <a:gd name="T49"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158">
                  <a:moveTo>
                    <a:pt x="0" y="3"/>
                  </a:moveTo>
                  <a:cubicBezTo>
                    <a:pt x="0" y="1"/>
                    <a:pt x="1" y="0"/>
                    <a:pt x="2" y="0"/>
                  </a:cubicBezTo>
                  <a:cubicBezTo>
                    <a:pt x="25" y="0"/>
                    <a:pt x="25" y="0"/>
                    <a:pt x="25" y="0"/>
                  </a:cubicBezTo>
                  <a:cubicBezTo>
                    <a:pt x="26" y="0"/>
                    <a:pt x="27" y="1"/>
                    <a:pt x="27" y="3"/>
                  </a:cubicBezTo>
                  <a:cubicBezTo>
                    <a:pt x="27" y="65"/>
                    <a:pt x="27" y="65"/>
                    <a:pt x="27" y="65"/>
                  </a:cubicBezTo>
                  <a:cubicBezTo>
                    <a:pt x="27" y="66"/>
                    <a:pt x="28" y="66"/>
                    <a:pt x="29" y="66"/>
                  </a:cubicBezTo>
                  <a:cubicBezTo>
                    <a:pt x="89" y="66"/>
                    <a:pt x="89" y="66"/>
                    <a:pt x="89" y="66"/>
                  </a:cubicBezTo>
                  <a:cubicBezTo>
                    <a:pt x="89" y="66"/>
                    <a:pt x="90" y="66"/>
                    <a:pt x="90" y="65"/>
                  </a:cubicBezTo>
                  <a:cubicBezTo>
                    <a:pt x="90" y="3"/>
                    <a:pt x="90" y="3"/>
                    <a:pt x="90" y="3"/>
                  </a:cubicBezTo>
                  <a:cubicBezTo>
                    <a:pt x="90" y="1"/>
                    <a:pt x="91" y="0"/>
                    <a:pt x="92" y="0"/>
                  </a:cubicBezTo>
                  <a:cubicBezTo>
                    <a:pt x="115" y="0"/>
                    <a:pt x="115" y="0"/>
                    <a:pt x="115" y="0"/>
                  </a:cubicBezTo>
                  <a:cubicBezTo>
                    <a:pt x="116" y="0"/>
                    <a:pt x="117" y="1"/>
                    <a:pt x="117" y="3"/>
                  </a:cubicBezTo>
                  <a:cubicBezTo>
                    <a:pt x="117" y="156"/>
                    <a:pt x="117" y="156"/>
                    <a:pt x="117" y="156"/>
                  </a:cubicBezTo>
                  <a:cubicBezTo>
                    <a:pt x="117" y="157"/>
                    <a:pt x="116" y="158"/>
                    <a:pt x="115" y="158"/>
                  </a:cubicBezTo>
                  <a:cubicBezTo>
                    <a:pt x="92" y="158"/>
                    <a:pt x="92" y="158"/>
                    <a:pt x="92" y="158"/>
                  </a:cubicBezTo>
                  <a:cubicBezTo>
                    <a:pt x="91" y="158"/>
                    <a:pt x="90" y="157"/>
                    <a:pt x="90" y="156"/>
                  </a:cubicBezTo>
                  <a:cubicBezTo>
                    <a:pt x="90" y="92"/>
                    <a:pt x="90" y="92"/>
                    <a:pt x="90" y="92"/>
                  </a:cubicBezTo>
                  <a:cubicBezTo>
                    <a:pt x="90" y="91"/>
                    <a:pt x="89" y="91"/>
                    <a:pt x="89" y="91"/>
                  </a:cubicBezTo>
                  <a:cubicBezTo>
                    <a:pt x="29" y="91"/>
                    <a:pt x="29" y="91"/>
                    <a:pt x="29" y="91"/>
                  </a:cubicBezTo>
                  <a:cubicBezTo>
                    <a:pt x="28" y="91"/>
                    <a:pt x="27" y="91"/>
                    <a:pt x="27" y="92"/>
                  </a:cubicBezTo>
                  <a:cubicBezTo>
                    <a:pt x="27" y="156"/>
                    <a:pt x="27" y="156"/>
                    <a:pt x="27" y="156"/>
                  </a:cubicBezTo>
                  <a:cubicBezTo>
                    <a:pt x="27" y="157"/>
                    <a:pt x="26" y="158"/>
                    <a:pt x="25"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8" name="Freeform 16"/>
            <p:cNvSpPr>
              <a:spLocks noEditPoints="1"/>
            </p:cNvSpPr>
            <p:nvPr userDrawn="1"/>
          </p:nvSpPr>
          <p:spPr bwMode="auto">
            <a:xfrm>
              <a:off x="3014838" y="1492997"/>
              <a:ext cx="175667" cy="208734"/>
            </a:xfrm>
            <a:custGeom>
              <a:avLst/>
              <a:gdLst>
                <a:gd name="T0" fmla="*/ 4 w 99"/>
                <a:gd name="T1" fmla="*/ 85 h 117"/>
                <a:gd name="T2" fmla="*/ 0 w 99"/>
                <a:gd name="T3" fmla="*/ 58 h 117"/>
                <a:gd name="T4" fmla="*/ 4 w 99"/>
                <a:gd name="T5" fmla="*/ 31 h 117"/>
                <a:gd name="T6" fmla="*/ 49 w 99"/>
                <a:gd name="T7" fmla="*/ 0 h 117"/>
                <a:gd name="T8" fmla="*/ 95 w 99"/>
                <a:gd name="T9" fmla="*/ 31 h 117"/>
                <a:gd name="T10" fmla="*/ 99 w 99"/>
                <a:gd name="T11" fmla="*/ 64 h 117"/>
                <a:gd name="T12" fmla="*/ 97 w 99"/>
                <a:gd name="T13" fmla="*/ 66 h 117"/>
                <a:gd name="T14" fmla="*/ 28 w 99"/>
                <a:gd name="T15" fmla="*/ 66 h 117"/>
                <a:gd name="T16" fmla="*/ 26 w 99"/>
                <a:gd name="T17" fmla="*/ 68 h 117"/>
                <a:gd name="T18" fmla="*/ 28 w 99"/>
                <a:gd name="T19" fmla="*/ 76 h 117"/>
                <a:gd name="T20" fmla="*/ 53 w 99"/>
                <a:gd name="T21" fmla="*/ 93 h 117"/>
                <a:gd name="T22" fmla="*/ 79 w 99"/>
                <a:gd name="T23" fmla="*/ 83 h 117"/>
                <a:gd name="T24" fmla="*/ 83 w 99"/>
                <a:gd name="T25" fmla="*/ 82 h 117"/>
                <a:gd name="T26" fmla="*/ 96 w 99"/>
                <a:gd name="T27" fmla="*/ 94 h 117"/>
                <a:gd name="T28" fmla="*/ 97 w 99"/>
                <a:gd name="T29" fmla="*/ 98 h 117"/>
                <a:gd name="T30" fmla="*/ 51 w 99"/>
                <a:gd name="T31" fmla="*/ 117 h 117"/>
                <a:gd name="T32" fmla="*/ 4 w 99"/>
                <a:gd name="T33" fmla="*/ 85 h 117"/>
                <a:gd name="T34" fmla="*/ 71 w 99"/>
                <a:gd name="T35" fmla="*/ 36 h 117"/>
                <a:gd name="T36" fmla="*/ 50 w 99"/>
                <a:gd name="T37" fmla="*/ 22 h 117"/>
                <a:gd name="T38" fmla="*/ 28 w 99"/>
                <a:gd name="T39" fmla="*/ 36 h 117"/>
                <a:gd name="T40" fmla="*/ 26 w 99"/>
                <a:gd name="T41" fmla="*/ 46 h 117"/>
                <a:gd name="T42" fmla="*/ 28 w 99"/>
                <a:gd name="T43" fmla="*/ 47 h 117"/>
                <a:gd name="T44" fmla="*/ 71 w 99"/>
                <a:gd name="T45" fmla="*/ 47 h 117"/>
                <a:gd name="T46" fmla="*/ 73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2" y="78"/>
                    <a:pt x="0" y="70"/>
                    <a:pt x="0" y="58"/>
                  </a:cubicBezTo>
                  <a:cubicBezTo>
                    <a:pt x="0" y="47"/>
                    <a:pt x="2" y="38"/>
                    <a:pt x="4" y="31"/>
                  </a:cubicBezTo>
                  <a:cubicBezTo>
                    <a:pt x="10" y="11"/>
                    <a:pt x="27" y="0"/>
                    <a:pt x="49" y="0"/>
                  </a:cubicBezTo>
                  <a:cubicBezTo>
                    <a:pt x="72" y="0"/>
                    <a:pt x="89" y="12"/>
                    <a:pt x="95" y="31"/>
                  </a:cubicBezTo>
                  <a:cubicBezTo>
                    <a:pt x="98" y="38"/>
                    <a:pt x="99" y="46"/>
                    <a:pt x="99" y="64"/>
                  </a:cubicBezTo>
                  <a:cubicBezTo>
                    <a:pt x="99" y="66"/>
                    <a:pt x="98" y="66"/>
                    <a:pt x="97" y="66"/>
                  </a:cubicBezTo>
                  <a:cubicBezTo>
                    <a:pt x="28" y="66"/>
                    <a:pt x="28" y="66"/>
                    <a:pt x="28" y="66"/>
                  </a:cubicBezTo>
                  <a:cubicBezTo>
                    <a:pt x="27" y="66"/>
                    <a:pt x="26" y="67"/>
                    <a:pt x="26" y="68"/>
                  </a:cubicBezTo>
                  <a:cubicBezTo>
                    <a:pt x="26" y="71"/>
                    <a:pt x="27" y="74"/>
                    <a:pt x="28" y="76"/>
                  </a:cubicBezTo>
                  <a:cubicBezTo>
                    <a:pt x="32" y="87"/>
                    <a:pt x="40" y="93"/>
                    <a:pt x="53" y="93"/>
                  </a:cubicBezTo>
                  <a:cubicBezTo>
                    <a:pt x="65" y="93"/>
                    <a:pt x="74" y="89"/>
                    <a:pt x="79" y="83"/>
                  </a:cubicBezTo>
                  <a:cubicBezTo>
                    <a:pt x="80" y="82"/>
                    <a:pt x="81" y="81"/>
                    <a:pt x="83" y="82"/>
                  </a:cubicBezTo>
                  <a:cubicBezTo>
                    <a:pt x="96" y="94"/>
                    <a:pt x="96" y="94"/>
                    <a:pt x="96" y="94"/>
                  </a:cubicBezTo>
                  <a:cubicBezTo>
                    <a:pt x="97" y="95"/>
                    <a:pt x="97" y="96"/>
                    <a:pt x="97" y="98"/>
                  </a:cubicBezTo>
                  <a:cubicBezTo>
                    <a:pt x="87" y="109"/>
                    <a:pt x="71" y="117"/>
                    <a:pt x="51" y="117"/>
                  </a:cubicBezTo>
                  <a:cubicBezTo>
                    <a:pt x="27" y="117"/>
                    <a:pt x="10" y="105"/>
                    <a:pt x="4" y="85"/>
                  </a:cubicBezTo>
                  <a:close/>
                  <a:moveTo>
                    <a:pt x="71" y="36"/>
                  </a:moveTo>
                  <a:cubicBezTo>
                    <a:pt x="68" y="27"/>
                    <a:pt x="60" y="22"/>
                    <a:pt x="50" y="22"/>
                  </a:cubicBezTo>
                  <a:cubicBezTo>
                    <a:pt x="39" y="22"/>
                    <a:pt x="31" y="27"/>
                    <a:pt x="28" y="36"/>
                  </a:cubicBezTo>
                  <a:cubicBezTo>
                    <a:pt x="27" y="39"/>
                    <a:pt x="26" y="42"/>
                    <a:pt x="26" y="46"/>
                  </a:cubicBezTo>
                  <a:cubicBezTo>
                    <a:pt x="26" y="47"/>
                    <a:pt x="27" y="47"/>
                    <a:pt x="28" y="47"/>
                  </a:cubicBezTo>
                  <a:cubicBezTo>
                    <a:pt x="71" y="47"/>
                    <a:pt x="71" y="47"/>
                    <a:pt x="71" y="47"/>
                  </a:cubicBezTo>
                  <a:cubicBezTo>
                    <a:pt x="72" y="47"/>
                    <a:pt x="73" y="47"/>
                    <a:pt x="73" y="46"/>
                  </a:cubicBezTo>
                  <a:cubicBezTo>
                    <a:pt x="73"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9" name="Freeform 17"/>
            <p:cNvSpPr>
              <a:spLocks noEditPoints="1"/>
            </p:cNvSpPr>
            <p:nvPr userDrawn="1"/>
          </p:nvSpPr>
          <p:spPr bwMode="auto">
            <a:xfrm>
              <a:off x="322150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8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1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4" y="111"/>
                    <a:pt x="53" y="117"/>
                    <a:pt x="37"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8"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1"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0" name="Freeform 18"/>
            <p:cNvSpPr>
              <a:spLocks/>
            </p:cNvSpPr>
            <p:nvPr userDrawn="1"/>
          </p:nvSpPr>
          <p:spPr bwMode="auto">
            <a:xfrm>
              <a:off x="3434373" y="1414463"/>
              <a:ext cx="76467" cy="285201"/>
            </a:xfrm>
            <a:custGeom>
              <a:avLst/>
              <a:gdLst>
                <a:gd name="T0" fmla="*/ 30 w 43"/>
                <a:gd name="T1" fmla="*/ 159 h 159"/>
                <a:gd name="T2" fmla="*/ 0 w 43"/>
                <a:gd name="T3" fmla="*/ 127 h 159"/>
                <a:gd name="T4" fmla="*/ 0 w 43"/>
                <a:gd name="T5" fmla="*/ 3 h 159"/>
                <a:gd name="T6" fmla="*/ 2 w 43"/>
                <a:gd name="T7" fmla="*/ 0 h 159"/>
                <a:gd name="T8" fmla="*/ 23 w 43"/>
                <a:gd name="T9" fmla="*/ 0 h 159"/>
                <a:gd name="T10" fmla="*/ 26 w 43"/>
                <a:gd name="T11" fmla="*/ 3 h 159"/>
                <a:gd name="T12" fmla="*/ 26 w 43"/>
                <a:gd name="T13" fmla="*/ 126 h 159"/>
                <a:gd name="T14" fmla="*/ 35 w 43"/>
                <a:gd name="T15" fmla="*/ 136 h 159"/>
                <a:gd name="T16" fmla="*/ 41 w 43"/>
                <a:gd name="T17" fmla="*/ 136 h 159"/>
                <a:gd name="T18" fmla="*/ 43 w 43"/>
                <a:gd name="T19" fmla="*/ 139 h 159"/>
                <a:gd name="T20" fmla="*/ 43 w 43"/>
                <a:gd name="T21" fmla="*/ 157 h 159"/>
                <a:gd name="T22" fmla="*/ 41 w 43"/>
                <a:gd name="T23" fmla="*/ 159 h 159"/>
                <a:gd name="T24" fmla="*/ 30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0" y="159"/>
                  </a:moveTo>
                  <a:cubicBezTo>
                    <a:pt x="9" y="159"/>
                    <a:pt x="0" y="149"/>
                    <a:pt x="0" y="127"/>
                  </a:cubicBezTo>
                  <a:cubicBezTo>
                    <a:pt x="0" y="3"/>
                    <a:pt x="0" y="3"/>
                    <a:pt x="0" y="3"/>
                  </a:cubicBezTo>
                  <a:cubicBezTo>
                    <a:pt x="0" y="1"/>
                    <a:pt x="1" y="0"/>
                    <a:pt x="2" y="0"/>
                  </a:cubicBezTo>
                  <a:cubicBezTo>
                    <a:pt x="23" y="0"/>
                    <a:pt x="23" y="0"/>
                    <a:pt x="23" y="0"/>
                  </a:cubicBezTo>
                  <a:cubicBezTo>
                    <a:pt x="25" y="0"/>
                    <a:pt x="26" y="1"/>
                    <a:pt x="26" y="3"/>
                  </a:cubicBezTo>
                  <a:cubicBezTo>
                    <a:pt x="26" y="126"/>
                    <a:pt x="26" y="126"/>
                    <a:pt x="26" y="126"/>
                  </a:cubicBezTo>
                  <a:cubicBezTo>
                    <a:pt x="26" y="134"/>
                    <a:pt x="29" y="136"/>
                    <a:pt x="35"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0"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1" name="Freeform 19"/>
            <p:cNvSpPr>
              <a:spLocks/>
            </p:cNvSpPr>
            <p:nvPr userDrawn="1"/>
          </p:nvSpPr>
          <p:spPr bwMode="auto">
            <a:xfrm>
              <a:off x="3525306"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2" name="Freeform 20"/>
            <p:cNvSpPr>
              <a:spLocks/>
            </p:cNvSpPr>
            <p:nvPr userDrawn="1"/>
          </p:nvSpPr>
          <p:spPr bwMode="auto">
            <a:xfrm>
              <a:off x="3663773" y="1414463"/>
              <a:ext cx="167400" cy="283134"/>
            </a:xfrm>
            <a:custGeom>
              <a:avLst/>
              <a:gdLst>
                <a:gd name="T0" fmla="*/ 71 w 94"/>
                <a:gd name="T1" fmla="*/ 158 h 158"/>
                <a:gd name="T2" fmla="*/ 69 w 94"/>
                <a:gd name="T3" fmla="*/ 156 h 158"/>
                <a:gd name="T4" fmla="*/ 69 w 94"/>
                <a:gd name="T5" fmla="*/ 91 h 158"/>
                <a:gd name="T6" fmla="*/ 47 w 94"/>
                <a:gd name="T7" fmla="*/ 67 h 158"/>
                <a:gd name="T8" fmla="*/ 26 w 94"/>
                <a:gd name="T9" fmla="*/ 91 h 158"/>
                <a:gd name="T10" fmla="*/ 26 w 94"/>
                <a:gd name="T11" fmla="*/ 156 h 158"/>
                <a:gd name="T12" fmla="*/ 24 w 94"/>
                <a:gd name="T13" fmla="*/ 158 h 158"/>
                <a:gd name="T14" fmla="*/ 3 w 94"/>
                <a:gd name="T15" fmla="*/ 158 h 158"/>
                <a:gd name="T16" fmla="*/ 0 w 94"/>
                <a:gd name="T17" fmla="*/ 156 h 158"/>
                <a:gd name="T18" fmla="*/ 0 w 94"/>
                <a:gd name="T19" fmla="*/ 3 h 158"/>
                <a:gd name="T20" fmla="*/ 3 w 94"/>
                <a:gd name="T21" fmla="*/ 0 h 158"/>
                <a:gd name="T22" fmla="*/ 24 w 94"/>
                <a:gd name="T23" fmla="*/ 0 h 158"/>
                <a:gd name="T24" fmla="*/ 26 w 94"/>
                <a:gd name="T25" fmla="*/ 3 h 158"/>
                <a:gd name="T26" fmla="*/ 26 w 94"/>
                <a:gd name="T27" fmla="*/ 57 h 158"/>
                <a:gd name="T28" fmla="*/ 26 w 94"/>
                <a:gd name="T29" fmla="*/ 57 h 158"/>
                <a:gd name="T30" fmla="*/ 56 w 94"/>
                <a:gd name="T31" fmla="*/ 44 h 158"/>
                <a:gd name="T32" fmla="*/ 94 w 94"/>
                <a:gd name="T33" fmla="*/ 85 h 158"/>
                <a:gd name="T34" fmla="*/ 94 w 94"/>
                <a:gd name="T35" fmla="*/ 156 h 158"/>
                <a:gd name="T36" fmla="*/ 92 w 94"/>
                <a:gd name="T37" fmla="*/ 158 h 158"/>
                <a:gd name="T38" fmla="*/ 71 w 94"/>
                <a:gd name="T3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8">
                  <a:moveTo>
                    <a:pt x="71" y="158"/>
                  </a:moveTo>
                  <a:cubicBezTo>
                    <a:pt x="69" y="158"/>
                    <a:pt x="69" y="157"/>
                    <a:pt x="69" y="156"/>
                  </a:cubicBezTo>
                  <a:cubicBezTo>
                    <a:pt x="69" y="91"/>
                    <a:pt x="69" y="91"/>
                    <a:pt x="69" y="91"/>
                  </a:cubicBezTo>
                  <a:cubicBezTo>
                    <a:pt x="69" y="77"/>
                    <a:pt x="61" y="67"/>
                    <a:pt x="47" y="67"/>
                  </a:cubicBezTo>
                  <a:cubicBezTo>
                    <a:pt x="34" y="67"/>
                    <a:pt x="26" y="77"/>
                    <a:pt x="26" y="91"/>
                  </a:cubicBezTo>
                  <a:cubicBezTo>
                    <a:pt x="26" y="156"/>
                    <a:pt x="26" y="156"/>
                    <a:pt x="26" y="156"/>
                  </a:cubicBezTo>
                  <a:cubicBezTo>
                    <a:pt x="26" y="157"/>
                    <a:pt x="25" y="158"/>
                    <a:pt x="24" y="158"/>
                  </a:cubicBezTo>
                  <a:cubicBezTo>
                    <a:pt x="3" y="158"/>
                    <a:pt x="3" y="158"/>
                    <a:pt x="3" y="158"/>
                  </a:cubicBezTo>
                  <a:cubicBezTo>
                    <a:pt x="1" y="158"/>
                    <a:pt x="0" y="157"/>
                    <a:pt x="0" y="156"/>
                  </a:cubicBezTo>
                  <a:cubicBezTo>
                    <a:pt x="0" y="3"/>
                    <a:pt x="0" y="3"/>
                    <a:pt x="0" y="3"/>
                  </a:cubicBezTo>
                  <a:cubicBezTo>
                    <a:pt x="0" y="1"/>
                    <a:pt x="1" y="0"/>
                    <a:pt x="3" y="0"/>
                  </a:cubicBezTo>
                  <a:cubicBezTo>
                    <a:pt x="24" y="0"/>
                    <a:pt x="24" y="0"/>
                    <a:pt x="24" y="0"/>
                  </a:cubicBezTo>
                  <a:cubicBezTo>
                    <a:pt x="25" y="0"/>
                    <a:pt x="26" y="1"/>
                    <a:pt x="26" y="3"/>
                  </a:cubicBezTo>
                  <a:cubicBezTo>
                    <a:pt x="26" y="57"/>
                    <a:pt x="26" y="57"/>
                    <a:pt x="26" y="57"/>
                  </a:cubicBezTo>
                  <a:cubicBezTo>
                    <a:pt x="26" y="57"/>
                    <a:pt x="26" y="57"/>
                    <a:pt x="26" y="57"/>
                  </a:cubicBezTo>
                  <a:cubicBezTo>
                    <a:pt x="31" y="50"/>
                    <a:pt x="41" y="44"/>
                    <a:pt x="56" y="44"/>
                  </a:cubicBezTo>
                  <a:cubicBezTo>
                    <a:pt x="80" y="44"/>
                    <a:pt x="94" y="61"/>
                    <a:pt x="94" y="85"/>
                  </a:cubicBezTo>
                  <a:cubicBezTo>
                    <a:pt x="94" y="156"/>
                    <a:pt x="94" y="156"/>
                    <a:pt x="94" y="156"/>
                  </a:cubicBezTo>
                  <a:cubicBezTo>
                    <a:pt x="94" y="157"/>
                    <a:pt x="94" y="158"/>
                    <a:pt x="92" y="158"/>
                  </a:cubicBezTo>
                  <a:lnTo>
                    <a:pt x="71"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3" name="Freeform 21"/>
            <p:cNvSpPr>
              <a:spLocks/>
            </p:cNvSpPr>
            <p:nvPr userDrawn="1"/>
          </p:nvSpPr>
          <p:spPr bwMode="auto">
            <a:xfrm>
              <a:off x="3880774" y="1647997"/>
              <a:ext cx="45467" cy="95067"/>
            </a:xfrm>
            <a:custGeom>
              <a:avLst/>
              <a:gdLst>
                <a:gd name="T0" fmla="*/ 0 w 26"/>
                <a:gd name="T1" fmla="*/ 2 h 54"/>
                <a:gd name="T2" fmla="*/ 2 w 26"/>
                <a:gd name="T3" fmla="*/ 0 h 54"/>
                <a:gd name="T4" fmla="*/ 24 w 26"/>
                <a:gd name="T5" fmla="*/ 0 h 54"/>
                <a:gd name="T6" fmla="*/ 26 w 26"/>
                <a:gd name="T7" fmla="*/ 2 h 54"/>
                <a:gd name="T8" fmla="*/ 26 w 26"/>
                <a:gd name="T9" fmla="*/ 27 h 54"/>
                <a:gd name="T10" fmla="*/ 24 w 26"/>
                <a:gd name="T11" fmla="*/ 32 h 54"/>
                <a:gd name="T12" fmla="*/ 5 w 26"/>
                <a:gd name="T13" fmla="*/ 52 h 54"/>
                <a:gd name="T14" fmla="*/ 2 w 26"/>
                <a:gd name="T15" fmla="*/ 54 h 54"/>
                <a:gd name="T16" fmla="*/ 0 w 26"/>
                <a:gd name="T17" fmla="*/ 51 h 54"/>
                <a:gd name="T18" fmla="*/ 0 w 26"/>
                <a:gd name="T19"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54">
                  <a:moveTo>
                    <a:pt x="0" y="2"/>
                  </a:moveTo>
                  <a:cubicBezTo>
                    <a:pt x="0" y="1"/>
                    <a:pt x="0" y="0"/>
                    <a:pt x="2" y="0"/>
                  </a:cubicBezTo>
                  <a:cubicBezTo>
                    <a:pt x="24" y="0"/>
                    <a:pt x="24" y="0"/>
                    <a:pt x="24" y="0"/>
                  </a:cubicBezTo>
                  <a:cubicBezTo>
                    <a:pt x="25" y="0"/>
                    <a:pt x="26" y="1"/>
                    <a:pt x="26" y="2"/>
                  </a:cubicBezTo>
                  <a:cubicBezTo>
                    <a:pt x="26" y="27"/>
                    <a:pt x="26" y="27"/>
                    <a:pt x="26" y="27"/>
                  </a:cubicBezTo>
                  <a:cubicBezTo>
                    <a:pt x="26" y="30"/>
                    <a:pt x="26" y="31"/>
                    <a:pt x="24" y="32"/>
                  </a:cubicBezTo>
                  <a:cubicBezTo>
                    <a:pt x="5" y="52"/>
                    <a:pt x="5" y="52"/>
                    <a:pt x="5" y="52"/>
                  </a:cubicBezTo>
                  <a:cubicBezTo>
                    <a:pt x="4" y="53"/>
                    <a:pt x="3" y="54"/>
                    <a:pt x="2" y="54"/>
                  </a:cubicBezTo>
                  <a:cubicBezTo>
                    <a:pt x="0" y="54"/>
                    <a:pt x="0" y="53"/>
                    <a:pt x="0" y="5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4" name="Freeform 22"/>
            <p:cNvSpPr>
              <a:spLocks/>
            </p:cNvSpPr>
            <p:nvPr userDrawn="1"/>
          </p:nvSpPr>
          <p:spPr bwMode="auto">
            <a:xfrm>
              <a:off x="4041974" y="1414463"/>
              <a:ext cx="183934" cy="283134"/>
            </a:xfrm>
            <a:custGeom>
              <a:avLst/>
              <a:gdLst>
                <a:gd name="T0" fmla="*/ 0 w 103"/>
                <a:gd name="T1" fmla="*/ 3 h 158"/>
                <a:gd name="T2" fmla="*/ 2 w 103"/>
                <a:gd name="T3" fmla="*/ 0 h 158"/>
                <a:gd name="T4" fmla="*/ 25 w 103"/>
                <a:gd name="T5" fmla="*/ 0 h 158"/>
                <a:gd name="T6" fmla="*/ 27 w 103"/>
                <a:gd name="T7" fmla="*/ 3 h 158"/>
                <a:gd name="T8" fmla="*/ 27 w 103"/>
                <a:gd name="T9" fmla="*/ 132 h 158"/>
                <a:gd name="T10" fmla="*/ 29 w 103"/>
                <a:gd name="T11" fmla="*/ 133 h 158"/>
                <a:gd name="T12" fmla="*/ 101 w 103"/>
                <a:gd name="T13" fmla="*/ 133 h 158"/>
                <a:gd name="T14" fmla="*/ 103 w 103"/>
                <a:gd name="T15" fmla="*/ 136 h 158"/>
                <a:gd name="T16" fmla="*/ 103 w 103"/>
                <a:gd name="T17" fmla="*/ 156 h 158"/>
                <a:gd name="T18" fmla="*/ 101 w 103"/>
                <a:gd name="T19" fmla="*/ 158 h 158"/>
                <a:gd name="T20" fmla="*/ 2 w 103"/>
                <a:gd name="T21" fmla="*/ 158 h 158"/>
                <a:gd name="T22" fmla="*/ 0 w 103"/>
                <a:gd name="T23" fmla="*/ 156 h 158"/>
                <a:gd name="T24" fmla="*/ 0 w 103"/>
                <a:gd name="T25"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58">
                  <a:moveTo>
                    <a:pt x="0" y="3"/>
                  </a:moveTo>
                  <a:cubicBezTo>
                    <a:pt x="0" y="1"/>
                    <a:pt x="1" y="0"/>
                    <a:pt x="2" y="0"/>
                  </a:cubicBezTo>
                  <a:cubicBezTo>
                    <a:pt x="25" y="0"/>
                    <a:pt x="25" y="0"/>
                    <a:pt x="25" y="0"/>
                  </a:cubicBezTo>
                  <a:cubicBezTo>
                    <a:pt x="26" y="0"/>
                    <a:pt x="27" y="1"/>
                    <a:pt x="27" y="3"/>
                  </a:cubicBezTo>
                  <a:cubicBezTo>
                    <a:pt x="27" y="132"/>
                    <a:pt x="27" y="132"/>
                    <a:pt x="27" y="132"/>
                  </a:cubicBezTo>
                  <a:cubicBezTo>
                    <a:pt x="27" y="133"/>
                    <a:pt x="28" y="133"/>
                    <a:pt x="29" y="133"/>
                  </a:cubicBezTo>
                  <a:cubicBezTo>
                    <a:pt x="101" y="133"/>
                    <a:pt x="101" y="133"/>
                    <a:pt x="101" y="133"/>
                  </a:cubicBezTo>
                  <a:cubicBezTo>
                    <a:pt x="102" y="133"/>
                    <a:pt x="103" y="134"/>
                    <a:pt x="103" y="136"/>
                  </a:cubicBezTo>
                  <a:cubicBezTo>
                    <a:pt x="103" y="156"/>
                    <a:pt x="103" y="156"/>
                    <a:pt x="103" y="156"/>
                  </a:cubicBezTo>
                  <a:cubicBezTo>
                    <a:pt x="103" y="157"/>
                    <a:pt x="102" y="158"/>
                    <a:pt x="101"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5" name="Freeform 23"/>
            <p:cNvSpPr>
              <a:spLocks noEditPoints="1"/>
            </p:cNvSpPr>
            <p:nvPr userDrawn="1"/>
          </p:nvSpPr>
          <p:spPr bwMode="auto">
            <a:xfrm>
              <a:off x="4254842" y="1492997"/>
              <a:ext cx="167400" cy="208734"/>
            </a:xfrm>
            <a:custGeom>
              <a:avLst/>
              <a:gdLst>
                <a:gd name="T0" fmla="*/ 72 w 94"/>
                <a:gd name="T1" fmla="*/ 114 h 117"/>
                <a:gd name="T2" fmla="*/ 70 w 94"/>
                <a:gd name="T3" fmla="*/ 112 h 117"/>
                <a:gd name="T4" fmla="*/ 70 w 94"/>
                <a:gd name="T5" fmla="*/ 104 h 117"/>
                <a:gd name="T6" fmla="*/ 69 w 94"/>
                <a:gd name="T7" fmla="*/ 104 h 117"/>
                <a:gd name="T8" fmla="*/ 38 w 94"/>
                <a:gd name="T9" fmla="*/ 117 h 117"/>
                <a:gd name="T10" fmla="*/ 0 w 94"/>
                <a:gd name="T11" fmla="*/ 82 h 117"/>
                <a:gd name="T12" fmla="*/ 45 w 94"/>
                <a:gd name="T13" fmla="*/ 47 h 117"/>
                <a:gd name="T14" fmla="*/ 68 w 94"/>
                <a:gd name="T15" fmla="*/ 47 h 117"/>
                <a:gd name="T16" fmla="*/ 69 w 94"/>
                <a:gd name="T17" fmla="*/ 46 h 117"/>
                <a:gd name="T18" fmla="*/ 69 w 94"/>
                <a:gd name="T19" fmla="*/ 40 h 117"/>
                <a:gd name="T20" fmla="*/ 44 w 94"/>
                <a:gd name="T21" fmla="*/ 22 h 117"/>
                <a:gd name="T22" fmla="*/ 19 w 94"/>
                <a:gd name="T23" fmla="*/ 29 h 117"/>
                <a:gd name="T24" fmla="*/ 16 w 94"/>
                <a:gd name="T25" fmla="*/ 29 h 117"/>
                <a:gd name="T26" fmla="*/ 7 w 94"/>
                <a:gd name="T27" fmla="*/ 14 h 117"/>
                <a:gd name="T28" fmla="*/ 8 w 94"/>
                <a:gd name="T29" fmla="*/ 11 h 117"/>
                <a:gd name="T30" fmla="*/ 47 w 94"/>
                <a:gd name="T31" fmla="*/ 0 h 117"/>
                <a:gd name="T32" fmla="*/ 94 w 94"/>
                <a:gd name="T33" fmla="*/ 39 h 117"/>
                <a:gd name="T34" fmla="*/ 94 w 94"/>
                <a:gd name="T35" fmla="*/ 112 h 117"/>
                <a:gd name="T36" fmla="*/ 91 w 94"/>
                <a:gd name="T37" fmla="*/ 114 h 117"/>
                <a:gd name="T38" fmla="*/ 72 w 94"/>
                <a:gd name="T39" fmla="*/ 114 h 117"/>
                <a:gd name="T40" fmla="*/ 69 w 94"/>
                <a:gd name="T41" fmla="*/ 76 h 117"/>
                <a:gd name="T42" fmla="*/ 69 w 94"/>
                <a:gd name="T43" fmla="*/ 68 h 117"/>
                <a:gd name="T44" fmla="*/ 68 w 94"/>
                <a:gd name="T45" fmla="*/ 66 h 117"/>
                <a:gd name="T46" fmla="*/ 49 w 94"/>
                <a:gd name="T47" fmla="*/ 66 h 117"/>
                <a:gd name="T48" fmla="*/ 25 w 94"/>
                <a:gd name="T49" fmla="*/ 82 h 117"/>
                <a:gd name="T50" fmla="*/ 44 w 94"/>
                <a:gd name="T51" fmla="*/ 95 h 117"/>
                <a:gd name="T52" fmla="*/ 69 w 94"/>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4" h="117">
                  <a:moveTo>
                    <a:pt x="72" y="114"/>
                  </a:moveTo>
                  <a:cubicBezTo>
                    <a:pt x="71" y="114"/>
                    <a:pt x="70" y="113"/>
                    <a:pt x="70" y="112"/>
                  </a:cubicBezTo>
                  <a:cubicBezTo>
                    <a:pt x="70" y="104"/>
                    <a:pt x="70" y="104"/>
                    <a:pt x="70" y="104"/>
                  </a:cubicBezTo>
                  <a:cubicBezTo>
                    <a:pt x="69" y="104"/>
                    <a:pt x="69" y="104"/>
                    <a:pt x="69" y="104"/>
                  </a:cubicBezTo>
                  <a:cubicBezTo>
                    <a:pt x="64" y="111"/>
                    <a:pt x="54" y="117"/>
                    <a:pt x="38" y="117"/>
                  </a:cubicBezTo>
                  <a:cubicBezTo>
                    <a:pt x="17" y="117"/>
                    <a:pt x="0" y="106"/>
                    <a:pt x="0" y="82"/>
                  </a:cubicBezTo>
                  <a:cubicBezTo>
                    <a:pt x="0" y="58"/>
                    <a:pt x="17" y="47"/>
                    <a:pt x="45" y="47"/>
                  </a:cubicBezTo>
                  <a:cubicBezTo>
                    <a:pt x="68" y="47"/>
                    <a:pt x="68" y="47"/>
                    <a:pt x="68" y="47"/>
                  </a:cubicBezTo>
                  <a:cubicBezTo>
                    <a:pt x="69" y="47"/>
                    <a:pt x="69" y="47"/>
                    <a:pt x="69" y="46"/>
                  </a:cubicBezTo>
                  <a:cubicBezTo>
                    <a:pt x="69" y="40"/>
                    <a:pt x="69" y="40"/>
                    <a:pt x="69" y="40"/>
                  </a:cubicBezTo>
                  <a:cubicBezTo>
                    <a:pt x="69" y="28"/>
                    <a:pt x="63" y="22"/>
                    <a:pt x="44" y="22"/>
                  </a:cubicBezTo>
                  <a:cubicBezTo>
                    <a:pt x="32" y="22"/>
                    <a:pt x="24" y="25"/>
                    <a:pt x="19" y="29"/>
                  </a:cubicBezTo>
                  <a:cubicBezTo>
                    <a:pt x="18" y="30"/>
                    <a:pt x="16" y="30"/>
                    <a:pt x="16" y="29"/>
                  </a:cubicBezTo>
                  <a:cubicBezTo>
                    <a:pt x="7" y="14"/>
                    <a:pt x="7" y="14"/>
                    <a:pt x="7" y="14"/>
                  </a:cubicBezTo>
                  <a:cubicBezTo>
                    <a:pt x="6" y="13"/>
                    <a:pt x="7" y="11"/>
                    <a:pt x="8" y="11"/>
                  </a:cubicBezTo>
                  <a:cubicBezTo>
                    <a:pt x="17" y="4"/>
                    <a:pt x="29" y="0"/>
                    <a:pt x="47" y="0"/>
                  </a:cubicBezTo>
                  <a:cubicBezTo>
                    <a:pt x="81" y="0"/>
                    <a:pt x="94" y="11"/>
                    <a:pt x="94" y="39"/>
                  </a:cubicBezTo>
                  <a:cubicBezTo>
                    <a:pt x="94" y="112"/>
                    <a:pt x="94" y="112"/>
                    <a:pt x="94" y="112"/>
                  </a:cubicBezTo>
                  <a:cubicBezTo>
                    <a:pt x="94" y="113"/>
                    <a:pt x="93" y="114"/>
                    <a:pt x="91" y="114"/>
                  </a:cubicBezTo>
                  <a:lnTo>
                    <a:pt x="72" y="114"/>
                  </a:lnTo>
                  <a:close/>
                  <a:moveTo>
                    <a:pt x="69" y="76"/>
                  </a:moveTo>
                  <a:cubicBezTo>
                    <a:pt x="69" y="68"/>
                    <a:pt x="69" y="68"/>
                    <a:pt x="69" y="68"/>
                  </a:cubicBezTo>
                  <a:cubicBezTo>
                    <a:pt x="69" y="67"/>
                    <a:pt x="69" y="66"/>
                    <a:pt x="68" y="66"/>
                  </a:cubicBezTo>
                  <a:cubicBezTo>
                    <a:pt x="49" y="66"/>
                    <a:pt x="49" y="66"/>
                    <a:pt x="49" y="66"/>
                  </a:cubicBezTo>
                  <a:cubicBezTo>
                    <a:pt x="33" y="66"/>
                    <a:pt x="25" y="71"/>
                    <a:pt x="25" y="82"/>
                  </a:cubicBezTo>
                  <a:cubicBezTo>
                    <a:pt x="25" y="91"/>
                    <a:pt x="32"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6" name="Freeform 24"/>
            <p:cNvSpPr>
              <a:spLocks noEditPoints="1"/>
            </p:cNvSpPr>
            <p:nvPr userDrawn="1"/>
          </p:nvSpPr>
          <p:spPr bwMode="auto">
            <a:xfrm>
              <a:off x="4469776" y="1414463"/>
              <a:ext cx="175667" cy="287267"/>
            </a:xfrm>
            <a:custGeom>
              <a:avLst/>
              <a:gdLst>
                <a:gd name="T0" fmla="*/ 26 w 98"/>
                <a:gd name="T1" fmla="*/ 147 h 161"/>
                <a:gd name="T2" fmla="*/ 26 w 98"/>
                <a:gd name="T3" fmla="*/ 147 h 161"/>
                <a:gd name="T4" fmla="*/ 26 w 98"/>
                <a:gd name="T5" fmla="*/ 156 h 161"/>
                <a:gd name="T6" fmla="*/ 23 w 98"/>
                <a:gd name="T7" fmla="*/ 158 h 161"/>
                <a:gd name="T8" fmla="*/ 2 w 98"/>
                <a:gd name="T9" fmla="*/ 158 h 161"/>
                <a:gd name="T10" fmla="*/ 0 w 98"/>
                <a:gd name="T11" fmla="*/ 156 h 161"/>
                <a:gd name="T12" fmla="*/ 0 w 98"/>
                <a:gd name="T13" fmla="*/ 3 h 161"/>
                <a:gd name="T14" fmla="*/ 2 w 98"/>
                <a:gd name="T15" fmla="*/ 0 h 161"/>
                <a:gd name="T16" fmla="*/ 23 w 98"/>
                <a:gd name="T17" fmla="*/ 0 h 161"/>
                <a:gd name="T18" fmla="*/ 26 w 98"/>
                <a:gd name="T19" fmla="*/ 3 h 161"/>
                <a:gd name="T20" fmla="*/ 26 w 98"/>
                <a:gd name="T21" fmla="*/ 57 h 161"/>
                <a:gd name="T22" fmla="*/ 26 w 98"/>
                <a:gd name="T23" fmla="*/ 57 h 161"/>
                <a:gd name="T24" fmla="*/ 56 w 98"/>
                <a:gd name="T25" fmla="*/ 44 h 161"/>
                <a:gd name="T26" fmla="*/ 94 w 98"/>
                <a:gd name="T27" fmla="*/ 71 h 161"/>
                <a:gd name="T28" fmla="*/ 98 w 98"/>
                <a:gd name="T29" fmla="*/ 102 h 161"/>
                <a:gd name="T30" fmla="*/ 94 w 98"/>
                <a:gd name="T31" fmla="*/ 134 h 161"/>
                <a:gd name="T32" fmla="*/ 56 w 98"/>
                <a:gd name="T33" fmla="*/ 161 h 161"/>
                <a:gd name="T34" fmla="*/ 26 w 98"/>
                <a:gd name="T35" fmla="*/ 147 h 161"/>
                <a:gd name="T36" fmla="*/ 69 w 98"/>
                <a:gd name="T37" fmla="*/ 123 h 161"/>
                <a:gd name="T38" fmla="*/ 72 w 98"/>
                <a:gd name="T39" fmla="*/ 102 h 161"/>
                <a:gd name="T40" fmla="*/ 69 w 98"/>
                <a:gd name="T41" fmla="*/ 81 h 161"/>
                <a:gd name="T42" fmla="*/ 49 w 98"/>
                <a:gd name="T43" fmla="*/ 67 h 161"/>
                <a:gd name="T44" fmla="*/ 28 w 98"/>
                <a:gd name="T45" fmla="*/ 81 h 161"/>
                <a:gd name="T46" fmla="*/ 26 w 98"/>
                <a:gd name="T47" fmla="*/ 102 h 161"/>
                <a:gd name="T48" fmla="*/ 28 w 98"/>
                <a:gd name="T49" fmla="*/ 123 h 161"/>
                <a:gd name="T50" fmla="*/ 49 w 98"/>
                <a:gd name="T51" fmla="*/ 137 h 161"/>
                <a:gd name="T52" fmla="*/ 69 w 98"/>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61">
                  <a:moveTo>
                    <a:pt x="26" y="147"/>
                  </a:moveTo>
                  <a:cubicBezTo>
                    <a:pt x="26" y="147"/>
                    <a:pt x="26" y="147"/>
                    <a:pt x="26" y="147"/>
                  </a:cubicBezTo>
                  <a:cubicBezTo>
                    <a:pt x="26" y="156"/>
                    <a:pt x="26" y="156"/>
                    <a:pt x="26" y="156"/>
                  </a:cubicBezTo>
                  <a:cubicBezTo>
                    <a:pt x="26" y="157"/>
                    <a:pt x="25" y="158"/>
                    <a:pt x="23" y="158"/>
                  </a:cubicBezTo>
                  <a:cubicBezTo>
                    <a:pt x="2" y="158"/>
                    <a:pt x="2" y="158"/>
                    <a:pt x="2" y="158"/>
                  </a:cubicBezTo>
                  <a:cubicBezTo>
                    <a:pt x="1" y="158"/>
                    <a:pt x="0" y="157"/>
                    <a:pt x="0" y="156"/>
                  </a:cubicBezTo>
                  <a:cubicBezTo>
                    <a:pt x="0" y="3"/>
                    <a:pt x="0" y="3"/>
                    <a:pt x="0" y="3"/>
                  </a:cubicBezTo>
                  <a:cubicBezTo>
                    <a:pt x="0" y="1"/>
                    <a:pt x="1" y="0"/>
                    <a:pt x="2" y="0"/>
                  </a:cubicBezTo>
                  <a:cubicBezTo>
                    <a:pt x="23" y="0"/>
                    <a:pt x="23" y="0"/>
                    <a:pt x="23" y="0"/>
                  </a:cubicBezTo>
                  <a:cubicBezTo>
                    <a:pt x="25" y="0"/>
                    <a:pt x="26" y="1"/>
                    <a:pt x="26" y="3"/>
                  </a:cubicBezTo>
                  <a:cubicBezTo>
                    <a:pt x="26" y="57"/>
                    <a:pt x="26" y="57"/>
                    <a:pt x="26" y="57"/>
                  </a:cubicBezTo>
                  <a:cubicBezTo>
                    <a:pt x="26" y="57"/>
                    <a:pt x="26" y="57"/>
                    <a:pt x="26" y="57"/>
                  </a:cubicBezTo>
                  <a:cubicBezTo>
                    <a:pt x="31" y="49"/>
                    <a:pt x="40" y="44"/>
                    <a:pt x="56" y="44"/>
                  </a:cubicBezTo>
                  <a:cubicBezTo>
                    <a:pt x="75" y="44"/>
                    <a:pt x="88" y="53"/>
                    <a:pt x="94" y="71"/>
                  </a:cubicBezTo>
                  <a:cubicBezTo>
                    <a:pt x="97" y="79"/>
                    <a:pt x="98" y="87"/>
                    <a:pt x="98" y="102"/>
                  </a:cubicBezTo>
                  <a:cubicBezTo>
                    <a:pt x="98" y="117"/>
                    <a:pt x="97" y="125"/>
                    <a:pt x="94" y="134"/>
                  </a:cubicBezTo>
                  <a:cubicBezTo>
                    <a:pt x="88" y="151"/>
                    <a:pt x="75" y="161"/>
                    <a:pt x="56" y="161"/>
                  </a:cubicBezTo>
                  <a:cubicBezTo>
                    <a:pt x="40" y="161"/>
                    <a:pt x="31" y="155"/>
                    <a:pt x="26" y="147"/>
                  </a:cubicBezTo>
                  <a:close/>
                  <a:moveTo>
                    <a:pt x="69" y="123"/>
                  </a:moveTo>
                  <a:cubicBezTo>
                    <a:pt x="71" y="118"/>
                    <a:pt x="72" y="112"/>
                    <a:pt x="72" y="102"/>
                  </a:cubicBezTo>
                  <a:cubicBezTo>
                    <a:pt x="72" y="92"/>
                    <a:pt x="71" y="86"/>
                    <a:pt x="69" y="81"/>
                  </a:cubicBezTo>
                  <a:cubicBezTo>
                    <a:pt x="66" y="72"/>
                    <a:pt x="59" y="67"/>
                    <a:pt x="49" y="67"/>
                  </a:cubicBezTo>
                  <a:cubicBezTo>
                    <a:pt x="38" y="67"/>
                    <a:pt x="31" y="72"/>
                    <a:pt x="28" y="81"/>
                  </a:cubicBezTo>
                  <a:cubicBezTo>
                    <a:pt x="26" y="86"/>
                    <a:pt x="26" y="92"/>
                    <a:pt x="26" y="102"/>
                  </a:cubicBezTo>
                  <a:cubicBezTo>
                    <a:pt x="26" y="112"/>
                    <a:pt x="26" y="118"/>
                    <a:pt x="28" y="123"/>
                  </a:cubicBezTo>
                  <a:cubicBezTo>
                    <a:pt x="31" y="132"/>
                    <a:pt x="38" y="137"/>
                    <a:pt x="49" y="137"/>
                  </a:cubicBezTo>
                  <a:cubicBezTo>
                    <a:pt x="59" y="137"/>
                    <a:pt x="66" y="132"/>
                    <a:pt x="69"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7" name="Freeform 25"/>
            <p:cNvSpPr>
              <a:spLocks noEditPoints="1"/>
            </p:cNvSpPr>
            <p:nvPr userDrawn="1"/>
          </p:nvSpPr>
          <p:spPr bwMode="auto">
            <a:xfrm>
              <a:off x="467644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8" name="Freeform 26"/>
            <p:cNvSpPr>
              <a:spLocks/>
            </p:cNvSpPr>
            <p:nvPr userDrawn="1"/>
          </p:nvSpPr>
          <p:spPr bwMode="auto">
            <a:xfrm>
              <a:off x="4891377" y="1497130"/>
              <a:ext cx="167400" cy="204601"/>
            </a:xfrm>
            <a:custGeom>
              <a:avLst/>
              <a:gdLst>
                <a:gd name="T0" fmla="*/ 70 w 94"/>
                <a:gd name="T1" fmla="*/ 112 h 115"/>
                <a:gd name="T2" fmla="*/ 68 w 94"/>
                <a:gd name="T3" fmla="*/ 110 h 115"/>
                <a:gd name="T4" fmla="*/ 68 w 94"/>
                <a:gd name="T5" fmla="*/ 102 h 115"/>
                <a:gd name="T6" fmla="*/ 68 w 94"/>
                <a:gd name="T7" fmla="*/ 102 h 115"/>
                <a:gd name="T8" fmla="*/ 39 w 94"/>
                <a:gd name="T9" fmla="*/ 115 h 115"/>
                <a:gd name="T10" fmla="*/ 0 w 94"/>
                <a:gd name="T11" fmla="*/ 73 h 115"/>
                <a:gd name="T12" fmla="*/ 0 w 94"/>
                <a:gd name="T13" fmla="*/ 3 h 115"/>
                <a:gd name="T14" fmla="*/ 3 w 94"/>
                <a:gd name="T15" fmla="*/ 0 h 115"/>
                <a:gd name="T16" fmla="*/ 24 w 94"/>
                <a:gd name="T17" fmla="*/ 0 h 115"/>
                <a:gd name="T18" fmla="*/ 26 w 94"/>
                <a:gd name="T19" fmla="*/ 3 h 115"/>
                <a:gd name="T20" fmla="*/ 26 w 94"/>
                <a:gd name="T21" fmla="*/ 67 h 115"/>
                <a:gd name="T22" fmla="*/ 47 w 94"/>
                <a:gd name="T23" fmla="*/ 91 h 115"/>
                <a:gd name="T24" fmla="*/ 68 w 94"/>
                <a:gd name="T25" fmla="*/ 67 h 115"/>
                <a:gd name="T26" fmla="*/ 68 w 94"/>
                <a:gd name="T27" fmla="*/ 3 h 115"/>
                <a:gd name="T28" fmla="*/ 70 w 94"/>
                <a:gd name="T29" fmla="*/ 0 h 115"/>
                <a:gd name="T30" fmla="*/ 91 w 94"/>
                <a:gd name="T31" fmla="*/ 0 h 115"/>
                <a:gd name="T32" fmla="*/ 94 w 94"/>
                <a:gd name="T33" fmla="*/ 3 h 115"/>
                <a:gd name="T34" fmla="*/ 94 w 94"/>
                <a:gd name="T35" fmla="*/ 110 h 115"/>
                <a:gd name="T36" fmla="*/ 91 w 94"/>
                <a:gd name="T37" fmla="*/ 112 h 115"/>
                <a:gd name="T38" fmla="*/ 70 w 94"/>
                <a:gd name="T39" fmla="*/ 11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5">
                  <a:moveTo>
                    <a:pt x="70" y="112"/>
                  </a:moveTo>
                  <a:cubicBezTo>
                    <a:pt x="69" y="112"/>
                    <a:pt x="68" y="111"/>
                    <a:pt x="68" y="110"/>
                  </a:cubicBezTo>
                  <a:cubicBezTo>
                    <a:pt x="68" y="102"/>
                    <a:pt x="68" y="102"/>
                    <a:pt x="68" y="102"/>
                  </a:cubicBezTo>
                  <a:cubicBezTo>
                    <a:pt x="68" y="102"/>
                    <a:pt x="68" y="102"/>
                    <a:pt x="68" y="102"/>
                  </a:cubicBezTo>
                  <a:cubicBezTo>
                    <a:pt x="62" y="109"/>
                    <a:pt x="53" y="115"/>
                    <a:pt x="39" y="115"/>
                  </a:cubicBezTo>
                  <a:cubicBezTo>
                    <a:pt x="15" y="115"/>
                    <a:pt x="0" y="97"/>
                    <a:pt x="0" y="73"/>
                  </a:cubicBezTo>
                  <a:cubicBezTo>
                    <a:pt x="0" y="3"/>
                    <a:pt x="0" y="3"/>
                    <a:pt x="0" y="3"/>
                  </a:cubicBezTo>
                  <a:cubicBezTo>
                    <a:pt x="0" y="1"/>
                    <a:pt x="1" y="0"/>
                    <a:pt x="3" y="0"/>
                  </a:cubicBezTo>
                  <a:cubicBezTo>
                    <a:pt x="24" y="0"/>
                    <a:pt x="24" y="0"/>
                    <a:pt x="24" y="0"/>
                  </a:cubicBezTo>
                  <a:cubicBezTo>
                    <a:pt x="25" y="0"/>
                    <a:pt x="26" y="1"/>
                    <a:pt x="26" y="3"/>
                  </a:cubicBezTo>
                  <a:cubicBezTo>
                    <a:pt x="26" y="67"/>
                    <a:pt x="26" y="67"/>
                    <a:pt x="26" y="67"/>
                  </a:cubicBezTo>
                  <a:cubicBezTo>
                    <a:pt x="26" y="81"/>
                    <a:pt x="33" y="91"/>
                    <a:pt x="47" y="91"/>
                  </a:cubicBezTo>
                  <a:cubicBezTo>
                    <a:pt x="60" y="91"/>
                    <a:pt x="68" y="81"/>
                    <a:pt x="68" y="67"/>
                  </a:cubicBezTo>
                  <a:cubicBezTo>
                    <a:pt x="68" y="3"/>
                    <a:pt x="68" y="3"/>
                    <a:pt x="68" y="3"/>
                  </a:cubicBezTo>
                  <a:cubicBezTo>
                    <a:pt x="68" y="1"/>
                    <a:pt x="69" y="0"/>
                    <a:pt x="70" y="0"/>
                  </a:cubicBezTo>
                  <a:cubicBezTo>
                    <a:pt x="91" y="0"/>
                    <a:pt x="91" y="0"/>
                    <a:pt x="91" y="0"/>
                  </a:cubicBezTo>
                  <a:cubicBezTo>
                    <a:pt x="93" y="0"/>
                    <a:pt x="94" y="1"/>
                    <a:pt x="94" y="3"/>
                  </a:cubicBezTo>
                  <a:cubicBezTo>
                    <a:pt x="94" y="110"/>
                    <a:pt x="94" y="110"/>
                    <a:pt x="94" y="110"/>
                  </a:cubicBezTo>
                  <a:cubicBezTo>
                    <a:pt x="94" y="111"/>
                    <a:pt x="93" y="112"/>
                    <a:pt x="91" y="112"/>
                  </a:cubicBezTo>
                  <a:lnTo>
                    <a:pt x="7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9" name="Freeform 27"/>
            <p:cNvSpPr>
              <a:spLocks/>
            </p:cNvSpPr>
            <p:nvPr userDrawn="1"/>
          </p:nvSpPr>
          <p:spPr bwMode="auto">
            <a:xfrm>
              <a:off x="5108377"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7 w 80"/>
                <a:gd name="T15" fmla="*/ 14 h 114"/>
                <a:gd name="T16" fmla="*/ 56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7" y="14"/>
                    <a:pt x="27" y="14"/>
                    <a:pt x="27" y="14"/>
                  </a:cubicBezTo>
                  <a:cubicBezTo>
                    <a:pt x="32" y="6"/>
                    <a:pt x="41" y="0"/>
                    <a:pt x="56"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0" name="Freeform 28"/>
            <p:cNvSpPr>
              <a:spLocks noEditPoints="1"/>
            </p:cNvSpPr>
            <p:nvPr userDrawn="1"/>
          </p:nvSpPr>
          <p:spPr bwMode="auto">
            <a:xfrm>
              <a:off x="5331578"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1" name="Freeform 29"/>
            <p:cNvSpPr>
              <a:spLocks/>
            </p:cNvSpPr>
            <p:nvPr userDrawn="1"/>
          </p:nvSpPr>
          <p:spPr bwMode="auto">
            <a:xfrm>
              <a:off x="5546512" y="1492997"/>
              <a:ext cx="167400" cy="204601"/>
            </a:xfrm>
            <a:custGeom>
              <a:avLst/>
              <a:gdLst>
                <a:gd name="T0" fmla="*/ 71 w 94"/>
                <a:gd name="T1" fmla="*/ 114 h 114"/>
                <a:gd name="T2" fmla="*/ 68 w 94"/>
                <a:gd name="T3" fmla="*/ 112 h 114"/>
                <a:gd name="T4" fmla="*/ 68 w 94"/>
                <a:gd name="T5" fmla="*/ 47 h 114"/>
                <a:gd name="T6" fmla="*/ 47 w 94"/>
                <a:gd name="T7" fmla="*/ 23 h 114"/>
                <a:gd name="T8" fmla="*/ 26 w 94"/>
                <a:gd name="T9" fmla="*/ 47 h 114"/>
                <a:gd name="T10" fmla="*/ 26 w 94"/>
                <a:gd name="T11" fmla="*/ 112 h 114"/>
                <a:gd name="T12" fmla="*/ 24 w 94"/>
                <a:gd name="T13" fmla="*/ 114 h 114"/>
                <a:gd name="T14" fmla="*/ 2 w 94"/>
                <a:gd name="T15" fmla="*/ 114 h 114"/>
                <a:gd name="T16" fmla="*/ 0 w 94"/>
                <a:gd name="T17" fmla="*/ 112 h 114"/>
                <a:gd name="T18" fmla="*/ 0 w 94"/>
                <a:gd name="T19" fmla="*/ 5 h 114"/>
                <a:gd name="T20" fmla="*/ 2 w 94"/>
                <a:gd name="T21" fmla="*/ 2 h 114"/>
                <a:gd name="T22" fmla="*/ 24 w 94"/>
                <a:gd name="T23" fmla="*/ 2 h 114"/>
                <a:gd name="T24" fmla="*/ 26 w 94"/>
                <a:gd name="T25" fmla="*/ 5 h 114"/>
                <a:gd name="T26" fmla="*/ 26 w 94"/>
                <a:gd name="T27" fmla="*/ 13 h 114"/>
                <a:gd name="T28" fmla="*/ 26 w 94"/>
                <a:gd name="T29" fmla="*/ 13 h 114"/>
                <a:gd name="T30" fmla="*/ 56 w 94"/>
                <a:gd name="T31" fmla="*/ 0 h 114"/>
                <a:gd name="T32" fmla="*/ 94 w 94"/>
                <a:gd name="T33" fmla="*/ 41 h 114"/>
                <a:gd name="T34" fmla="*/ 94 w 94"/>
                <a:gd name="T35" fmla="*/ 112 h 114"/>
                <a:gd name="T36" fmla="*/ 92 w 94"/>
                <a:gd name="T37" fmla="*/ 114 h 114"/>
                <a:gd name="T38" fmla="*/ 71 w 94"/>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4">
                  <a:moveTo>
                    <a:pt x="71" y="114"/>
                  </a:moveTo>
                  <a:cubicBezTo>
                    <a:pt x="69" y="114"/>
                    <a:pt x="68" y="113"/>
                    <a:pt x="68" y="112"/>
                  </a:cubicBezTo>
                  <a:cubicBezTo>
                    <a:pt x="68" y="47"/>
                    <a:pt x="68" y="47"/>
                    <a:pt x="68" y="47"/>
                  </a:cubicBezTo>
                  <a:cubicBezTo>
                    <a:pt x="68" y="33"/>
                    <a:pt x="61" y="23"/>
                    <a:pt x="47" y="23"/>
                  </a:cubicBezTo>
                  <a:cubicBezTo>
                    <a:pt x="34" y="23"/>
                    <a:pt x="26" y="33"/>
                    <a:pt x="26" y="47"/>
                  </a:cubicBezTo>
                  <a:cubicBezTo>
                    <a:pt x="26" y="112"/>
                    <a:pt x="26" y="112"/>
                    <a:pt x="26" y="112"/>
                  </a:cubicBezTo>
                  <a:cubicBezTo>
                    <a:pt x="26" y="113"/>
                    <a:pt x="25" y="114"/>
                    <a:pt x="24" y="114"/>
                  </a:cubicBezTo>
                  <a:cubicBezTo>
                    <a:pt x="2" y="114"/>
                    <a:pt x="2" y="114"/>
                    <a:pt x="2" y="114"/>
                  </a:cubicBez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79" y="0"/>
                    <a:pt x="94" y="17"/>
                    <a:pt x="94" y="41"/>
                  </a:cubicBezTo>
                  <a:cubicBezTo>
                    <a:pt x="94" y="112"/>
                    <a:pt x="94" y="112"/>
                    <a:pt x="94" y="112"/>
                  </a:cubicBezTo>
                  <a:cubicBezTo>
                    <a:pt x="94" y="113"/>
                    <a:pt x="93"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2" name="Freeform 30"/>
            <p:cNvSpPr>
              <a:spLocks noEditPoints="1"/>
            </p:cNvSpPr>
            <p:nvPr userDrawn="1"/>
          </p:nvSpPr>
          <p:spPr bwMode="auto">
            <a:xfrm>
              <a:off x="5753179" y="1414463"/>
              <a:ext cx="175667" cy="287267"/>
            </a:xfrm>
            <a:custGeom>
              <a:avLst/>
              <a:gdLst>
                <a:gd name="T0" fmla="*/ 75 w 99"/>
                <a:gd name="T1" fmla="*/ 158 h 161"/>
                <a:gd name="T2" fmla="*/ 73 w 99"/>
                <a:gd name="T3" fmla="*/ 156 h 161"/>
                <a:gd name="T4" fmla="*/ 73 w 99"/>
                <a:gd name="T5" fmla="*/ 147 h 161"/>
                <a:gd name="T6" fmla="*/ 73 w 99"/>
                <a:gd name="T7" fmla="*/ 147 h 161"/>
                <a:gd name="T8" fmla="*/ 43 w 99"/>
                <a:gd name="T9" fmla="*/ 161 h 161"/>
                <a:gd name="T10" fmla="*/ 4 w 99"/>
                <a:gd name="T11" fmla="*/ 134 h 161"/>
                <a:gd name="T12" fmla="*/ 0 w 99"/>
                <a:gd name="T13" fmla="*/ 102 h 161"/>
                <a:gd name="T14" fmla="*/ 4 w 99"/>
                <a:gd name="T15" fmla="*/ 71 h 161"/>
                <a:gd name="T16" fmla="*/ 43 w 99"/>
                <a:gd name="T17" fmla="*/ 44 h 161"/>
                <a:gd name="T18" fmla="*/ 73 w 99"/>
                <a:gd name="T19" fmla="*/ 57 h 161"/>
                <a:gd name="T20" fmla="*/ 73 w 99"/>
                <a:gd name="T21" fmla="*/ 57 h 161"/>
                <a:gd name="T22" fmla="*/ 73 w 99"/>
                <a:gd name="T23" fmla="*/ 3 h 161"/>
                <a:gd name="T24" fmla="*/ 75 w 99"/>
                <a:gd name="T25" fmla="*/ 0 h 161"/>
                <a:gd name="T26" fmla="*/ 97 w 99"/>
                <a:gd name="T27" fmla="*/ 0 h 161"/>
                <a:gd name="T28" fmla="*/ 99 w 99"/>
                <a:gd name="T29" fmla="*/ 3 h 161"/>
                <a:gd name="T30" fmla="*/ 99 w 99"/>
                <a:gd name="T31" fmla="*/ 156 h 161"/>
                <a:gd name="T32" fmla="*/ 97 w 99"/>
                <a:gd name="T33" fmla="*/ 158 h 161"/>
                <a:gd name="T34" fmla="*/ 75 w 99"/>
                <a:gd name="T35" fmla="*/ 158 h 161"/>
                <a:gd name="T36" fmla="*/ 71 w 99"/>
                <a:gd name="T37" fmla="*/ 123 h 161"/>
                <a:gd name="T38" fmla="*/ 73 w 99"/>
                <a:gd name="T39" fmla="*/ 102 h 161"/>
                <a:gd name="T40" fmla="*/ 71 w 99"/>
                <a:gd name="T41" fmla="*/ 81 h 161"/>
                <a:gd name="T42" fmla="*/ 50 w 99"/>
                <a:gd name="T43" fmla="*/ 67 h 161"/>
                <a:gd name="T44" fmla="*/ 29 w 99"/>
                <a:gd name="T45" fmla="*/ 81 h 161"/>
                <a:gd name="T46" fmla="*/ 27 w 99"/>
                <a:gd name="T47" fmla="*/ 102 h 161"/>
                <a:gd name="T48" fmla="*/ 29 w 99"/>
                <a:gd name="T49" fmla="*/ 123 h 161"/>
                <a:gd name="T50" fmla="*/ 50 w 99"/>
                <a:gd name="T51" fmla="*/ 137 h 161"/>
                <a:gd name="T52" fmla="*/ 71 w 99"/>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161">
                  <a:moveTo>
                    <a:pt x="75" y="158"/>
                  </a:moveTo>
                  <a:cubicBezTo>
                    <a:pt x="74" y="158"/>
                    <a:pt x="73" y="157"/>
                    <a:pt x="73" y="156"/>
                  </a:cubicBezTo>
                  <a:cubicBezTo>
                    <a:pt x="73" y="147"/>
                    <a:pt x="73" y="147"/>
                    <a:pt x="73" y="147"/>
                  </a:cubicBezTo>
                  <a:cubicBezTo>
                    <a:pt x="73" y="147"/>
                    <a:pt x="73" y="147"/>
                    <a:pt x="73" y="147"/>
                  </a:cubicBezTo>
                  <a:cubicBezTo>
                    <a:pt x="67" y="155"/>
                    <a:pt x="58" y="161"/>
                    <a:pt x="43" y="161"/>
                  </a:cubicBezTo>
                  <a:cubicBezTo>
                    <a:pt x="24" y="161"/>
                    <a:pt x="10" y="151"/>
                    <a:pt x="4" y="134"/>
                  </a:cubicBezTo>
                  <a:cubicBezTo>
                    <a:pt x="2" y="125"/>
                    <a:pt x="0" y="117"/>
                    <a:pt x="0" y="102"/>
                  </a:cubicBezTo>
                  <a:cubicBezTo>
                    <a:pt x="0" y="87"/>
                    <a:pt x="2" y="79"/>
                    <a:pt x="4" y="71"/>
                  </a:cubicBezTo>
                  <a:cubicBezTo>
                    <a:pt x="10" y="53"/>
                    <a:pt x="24" y="44"/>
                    <a:pt x="43" y="44"/>
                  </a:cubicBezTo>
                  <a:cubicBezTo>
                    <a:pt x="58" y="44"/>
                    <a:pt x="67" y="49"/>
                    <a:pt x="73" y="57"/>
                  </a:cubicBezTo>
                  <a:cubicBezTo>
                    <a:pt x="73" y="57"/>
                    <a:pt x="73" y="57"/>
                    <a:pt x="73" y="57"/>
                  </a:cubicBezTo>
                  <a:cubicBezTo>
                    <a:pt x="73" y="3"/>
                    <a:pt x="73" y="3"/>
                    <a:pt x="73" y="3"/>
                  </a:cubicBezTo>
                  <a:cubicBezTo>
                    <a:pt x="73" y="1"/>
                    <a:pt x="74" y="0"/>
                    <a:pt x="75" y="0"/>
                  </a:cubicBezTo>
                  <a:cubicBezTo>
                    <a:pt x="97" y="0"/>
                    <a:pt x="97" y="0"/>
                    <a:pt x="97" y="0"/>
                  </a:cubicBezTo>
                  <a:cubicBezTo>
                    <a:pt x="98" y="0"/>
                    <a:pt x="99" y="1"/>
                    <a:pt x="99" y="3"/>
                  </a:cubicBezTo>
                  <a:cubicBezTo>
                    <a:pt x="99" y="156"/>
                    <a:pt x="99" y="156"/>
                    <a:pt x="99" y="156"/>
                  </a:cubicBezTo>
                  <a:cubicBezTo>
                    <a:pt x="99" y="157"/>
                    <a:pt x="98" y="158"/>
                    <a:pt x="97" y="158"/>
                  </a:cubicBezTo>
                  <a:lnTo>
                    <a:pt x="75" y="158"/>
                  </a:lnTo>
                  <a:close/>
                  <a:moveTo>
                    <a:pt x="71" y="123"/>
                  </a:moveTo>
                  <a:cubicBezTo>
                    <a:pt x="72" y="118"/>
                    <a:pt x="73" y="112"/>
                    <a:pt x="73" y="102"/>
                  </a:cubicBezTo>
                  <a:cubicBezTo>
                    <a:pt x="73" y="92"/>
                    <a:pt x="72" y="86"/>
                    <a:pt x="71" y="81"/>
                  </a:cubicBezTo>
                  <a:cubicBezTo>
                    <a:pt x="68" y="72"/>
                    <a:pt x="60" y="67"/>
                    <a:pt x="50" y="67"/>
                  </a:cubicBezTo>
                  <a:cubicBezTo>
                    <a:pt x="39" y="67"/>
                    <a:pt x="32" y="72"/>
                    <a:pt x="29" y="81"/>
                  </a:cubicBezTo>
                  <a:cubicBezTo>
                    <a:pt x="28" y="86"/>
                    <a:pt x="27" y="92"/>
                    <a:pt x="27" y="102"/>
                  </a:cubicBezTo>
                  <a:cubicBezTo>
                    <a:pt x="27" y="112"/>
                    <a:pt x="28" y="118"/>
                    <a:pt x="29" y="123"/>
                  </a:cubicBezTo>
                  <a:cubicBezTo>
                    <a:pt x="32" y="132"/>
                    <a:pt x="39" y="137"/>
                    <a:pt x="50" y="137"/>
                  </a:cubicBezTo>
                  <a:cubicBezTo>
                    <a:pt x="60" y="137"/>
                    <a:pt x="68" y="132"/>
                    <a:pt x="71"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3" name="Freeform 31"/>
            <p:cNvSpPr>
              <a:spLocks/>
            </p:cNvSpPr>
            <p:nvPr userDrawn="1"/>
          </p:nvSpPr>
          <p:spPr bwMode="auto">
            <a:xfrm>
              <a:off x="6023913" y="1414463"/>
              <a:ext cx="328601" cy="283134"/>
            </a:xfrm>
            <a:custGeom>
              <a:avLst/>
              <a:gdLst>
                <a:gd name="T0" fmla="*/ 125 w 184"/>
                <a:gd name="T1" fmla="*/ 158 h 158"/>
                <a:gd name="T2" fmla="*/ 122 w 184"/>
                <a:gd name="T3" fmla="*/ 156 h 158"/>
                <a:gd name="T4" fmla="*/ 92 w 184"/>
                <a:gd name="T5" fmla="*/ 48 h 158"/>
                <a:gd name="T6" fmla="*/ 92 w 184"/>
                <a:gd name="T7" fmla="*/ 48 h 158"/>
                <a:gd name="T8" fmla="*/ 61 w 184"/>
                <a:gd name="T9" fmla="*/ 156 h 158"/>
                <a:gd name="T10" fmla="*/ 59 w 184"/>
                <a:gd name="T11" fmla="*/ 158 h 158"/>
                <a:gd name="T12" fmla="*/ 41 w 184"/>
                <a:gd name="T13" fmla="*/ 158 h 158"/>
                <a:gd name="T14" fmla="*/ 39 w 184"/>
                <a:gd name="T15" fmla="*/ 156 h 158"/>
                <a:gd name="T16" fmla="*/ 0 w 184"/>
                <a:gd name="T17" fmla="*/ 3 h 158"/>
                <a:gd name="T18" fmla="*/ 2 w 184"/>
                <a:gd name="T19" fmla="*/ 0 h 158"/>
                <a:gd name="T20" fmla="*/ 23 w 184"/>
                <a:gd name="T21" fmla="*/ 0 h 158"/>
                <a:gd name="T22" fmla="*/ 26 w 184"/>
                <a:gd name="T23" fmla="*/ 3 h 158"/>
                <a:gd name="T24" fmla="*/ 51 w 184"/>
                <a:gd name="T25" fmla="*/ 109 h 158"/>
                <a:gd name="T26" fmla="*/ 52 w 184"/>
                <a:gd name="T27" fmla="*/ 109 h 158"/>
                <a:gd name="T28" fmla="*/ 81 w 184"/>
                <a:gd name="T29" fmla="*/ 3 h 158"/>
                <a:gd name="T30" fmla="*/ 84 w 184"/>
                <a:gd name="T31" fmla="*/ 0 h 158"/>
                <a:gd name="T32" fmla="*/ 100 w 184"/>
                <a:gd name="T33" fmla="*/ 0 h 158"/>
                <a:gd name="T34" fmla="*/ 103 w 184"/>
                <a:gd name="T35" fmla="*/ 3 h 158"/>
                <a:gd name="T36" fmla="*/ 133 w 184"/>
                <a:gd name="T37" fmla="*/ 109 h 158"/>
                <a:gd name="T38" fmla="*/ 133 w 184"/>
                <a:gd name="T39" fmla="*/ 109 h 158"/>
                <a:gd name="T40" fmla="*/ 158 w 184"/>
                <a:gd name="T41" fmla="*/ 3 h 158"/>
                <a:gd name="T42" fmla="*/ 161 w 184"/>
                <a:gd name="T43" fmla="*/ 0 h 158"/>
                <a:gd name="T44" fmla="*/ 182 w 184"/>
                <a:gd name="T45" fmla="*/ 0 h 158"/>
                <a:gd name="T46" fmla="*/ 184 w 184"/>
                <a:gd name="T47" fmla="*/ 3 h 158"/>
                <a:gd name="T48" fmla="*/ 146 w 184"/>
                <a:gd name="T49" fmla="*/ 156 h 158"/>
                <a:gd name="T50" fmla="*/ 143 w 184"/>
                <a:gd name="T51" fmla="*/ 158 h 158"/>
                <a:gd name="T52" fmla="*/ 125 w 184"/>
                <a:gd name="T53"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4" h="158">
                  <a:moveTo>
                    <a:pt x="125" y="158"/>
                  </a:moveTo>
                  <a:cubicBezTo>
                    <a:pt x="124" y="158"/>
                    <a:pt x="123" y="157"/>
                    <a:pt x="122" y="156"/>
                  </a:cubicBezTo>
                  <a:cubicBezTo>
                    <a:pt x="92" y="48"/>
                    <a:pt x="92" y="48"/>
                    <a:pt x="92" y="48"/>
                  </a:cubicBezTo>
                  <a:cubicBezTo>
                    <a:pt x="92" y="48"/>
                    <a:pt x="92" y="48"/>
                    <a:pt x="92" y="48"/>
                  </a:cubicBezTo>
                  <a:cubicBezTo>
                    <a:pt x="61" y="156"/>
                    <a:pt x="61" y="156"/>
                    <a:pt x="61" y="156"/>
                  </a:cubicBezTo>
                  <a:cubicBezTo>
                    <a:pt x="61" y="157"/>
                    <a:pt x="60" y="158"/>
                    <a:pt x="59" y="158"/>
                  </a:cubicBezTo>
                  <a:cubicBezTo>
                    <a:pt x="41" y="158"/>
                    <a:pt x="41" y="158"/>
                    <a:pt x="41" y="158"/>
                  </a:cubicBezTo>
                  <a:cubicBezTo>
                    <a:pt x="40" y="158"/>
                    <a:pt x="39" y="157"/>
                    <a:pt x="39" y="156"/>
                  </a:cubicBezTo>
                  <a:cubicBezTo>
                    <a:pt x="0" y="3"/>
                    <a:pt x="0" y="3"/>
                    <a:pt x="0" y="3"/>
                  </a:cubicBezTo>
                  <a:cubicBezTo>
                    <a:pt x="0" y="1"/>
                    <a:pt x="0" y="0"/>
                    <a:pt x="2" y="0"/>
                  </a:cubicBezTo>
                  <a:cubicBezTo>
                    <a:pt x="23" y="0"/>
                    <a:pt x="23" y="0"/>
                    <a:pt x="23" y="0"/>
                  </a:cubicBezTo>
                  <a:cubicBezTo>
                    <a:pt x="25" y="0"/>
                    <a:pt x="26" y="1"/>
                    <a:pt x="26" y="3"/>
                  </a:cubicBezTo>
                  <a:cubicBezTo>
                    <a:pt x="51" y="109"/>
                    <a:pt x="51" y="109"/>
                    <a:pt x="51" y="109"/>
                  </a:cubicBezTo>
                  <a:cubicBezTo>
                    <a:pt x="52" y="109"/>
                    <a:pt x="52" y="109"/>
                    <a:pt x="52" y="109"/>
                  </a:cubicBezTo>
                  <a:cubicBezTo>
                    <a:pt x="81" y="3"/>
                    <a:pt x="81" y="3"/>
                    <a:pt x="81" y="3"/>
                  </a:cubicBezTo>
                  <a:cubicBezTo>
                    <a:pt x="82" y="1"/>
                    <a:pt x="83" y="0"/>
                    <a:pt x="84" y="0"/>
                  </a:cubicBezTo>
                  <a:cubicBezTo>
                    <a:pt x="100" y="0"/>
                    <a:pt x="100" y="0"/>
                    <a:pt x="100" y="0"/>
                  </a:cubicBezTo>
                  <a:cubicBezTo>
                    <a:pt x="102" y="0"/>
                    <a:pt x="102" y="1"/>
                    <a:pt x="103" y="3"/>
                  </a:cubicBezTo>
                  <a:cubicBezTo>
                    <a:pt x="133" y="109"/>
                    <a:pt x="133" y="109"/>
                    <a:pt x="133" y="109"/>
                  </a:cubicBezTo>
                  <a:cubicBezTo>
                    <a:pt x="133" y="109"/>
                    <a:pt x="133" y="109"/>
                    <a:pt x="133" y="109"/>
                  </a:cubicBezTo>
                  <a:cubicBezTo>
                    <a:pt x="158" y="3"/>
                    <a:pt x="158" y="3"/>
                    <a:pt x="158" y="3"/>
                  </a:cubicBezTo>
                  <a:cubicBezTo>
                    <a:pt x="158" y="1"/>
                    <a:pt x="159" y="0"/>
                    <a:pt x="161" y="0"/>
                  </a:cubicBezTo>
                  <a:cubicBezTo>
                    <a:pt x="182" y="0"/>
                    <a:pt x="182" y="0"/>
                    <a:pt x="182" y="0"/>
                  </a:cubicBezTo>
                  <a:cubicBezTo>
                    <a:pt x="184" y="0"/>
                    <a:pt x="184" y="1"/>
                    <a:pt x="184" y="3"/>
                  </a:cubicBezTo>
                  <a:cubicBezTo>
                    <a:pt x="146" y="156"/>
                    <a:pt x="146" y="156"/>
                    <a:pt x="146" y="156"/>
                  </a:cubicBezTo>
                  <a:cubicBezTo>
                    <a:pt x="145" y="157"/>
                    <a:pt x="144" y="158"/>
                    <a:pt x="143" y="158"/>
                  </a:cubicBezTo>
                  <a:lnTo>
                    <a:pt x="125"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4" name="Freeform 32"/>
            <p:cNvSpPr>
              <a:spLocks noEditPoints="1"/>
            </p:cNvSpPr>
            <p:nvPr userDrawn="1"/>
          </p:nvSpPr>
          <p:spPr bwMode="auto">
            <a:xfrm>
              <a:off x="6360781" y="1492997"/>
              <a:ext cx="175667" cy="208734"/>
            </a:xfrm>
            <a:custGeom>
              <a:avLst/>
              <a:gdLst>
                <a:gd name="T0" fmla="*/ 4 w 99"/>
                <a:gd name="T1" fmla="*/ 85 h 117"/>
                <a:gd name="T2" fmla="*/ 0 w 99"/>
                <a:gd name="T3" fmla="*/ 58 h 117"/>
                <a:gd name="T4" fmla="*/ 3 w 99"/>
                <a:gd name="T5" fmla="*/ 31 h 117"/>
                <a:gd name="T6" fmla="*/ 49 w 99"/>
                <a:gd name="T7" fmla="*/ 0 h 117"/>
                <a:gd name="T8" fmla="*/ 95 w 99"/>
                <a:gd name="T9" fmla="*/ 31 h 117"/>
                <a:gd name="T10" fmla="*/ 99 w 99"/>
                <a:gd name="T11" fmla="*/ 64 h 117"/>
                <a:gd name="T12" fmla="*/ 96 w 99"/>
                <a:gd name="T13" fmla="*/ 66 h 117"/>
                <a:gd name="T14" fmla="*/ 27 w 99"/>
                <a:gd name="T15" fmla="*/ 66 h 117"/>
                <a:gd name="T16" fmla="*/ 26 w 99"/>
                <a:gd name="T17" fmla="*/ 68 h 117"/>
                <a:gd name="T18" fmla="*/ 27 w 99"/>
                <a:gd name="T19" fmla="*/ 76 h 117"/>
                <a:gd name="T20" fmla="*/ 52 w 99"/>
                <a:gd name="T21" fmla="*/ 93 h 117"/>
                <a:gd name="T22" fmla="*/ 79 w 99"/>
                <a:gd name="T23" fmla="*/ 83 h 117"/>
                <a:gd name="T24" fmla="*/ 82 w 99"/>
                <a:gd name="T25" fmla="*/ 82 h 117"/>
                <a:gd name="T26" fmla="*/ 96 w 99"/>
                <a:gd name="T27" fmla="*/ 94 h 117"/>
                <a:gd name="T28" fmla="*/ 96 w 99"/>
                <a:gd name="T29" fmla="*/ 98 h 117"/>
                <a:gd name="T30" fmla="*/ 50 w 99"/>
                <a:gd name="T31" fmla="*/ 117 h 117"/>
                <a:gd name="T32" fmla="*/ 4 w 99"/>
                <a:gd name="T33" fmla="*/ 85 h 117"/>
                <a:gd name="T34" fmla="*/ 71 w 99"/>
                <a:gd name="T35" fmla="*/ 36 h 117"/>
                <a:gd name="T36" fmla="*/ 49 w 99"/>
                <a:gd name="T37" fmla="*/ 22 h 117"/>
                <a:gd name="T38" fmla="*/ 27 w 99"/>
                <a:gd name="T39" fmla="*/ 36 h 117"/>
                <a:gd name="T40" fmla="*/ 26 w 99"/>
                <a:gd name="T41" fmla="*/ 46 h 117"/>
                <a:gd name="T42" fmla="*/ 27 w 99"/>
                <a:gd name="T43" fmla="*/ 47 h 117"/>
                <a:gd name="T44" fmla="*/ 71 w 99"/>
                <a:gd name="T45" fmla="*/ 47 h 117"/>
                <a:gd name="T46" fmla="*/ 72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9" y="46"/>
                    <a:pt x="99" y="64"/>
                  </a:cubicBezTo>
                  <a:cubicBezTo>
                    <a:pt x="99" y="66"/>
                    <a:pt x="98" y="66"/>
                    <a:pt x="96" y="66"/>
                  </a:cubicBezTo>
                  <a:cubicBezTo>
                    <a:pt x="27" y="66"/>
                    <a:pt x="27" y="66"/>
                    <a:pt x="27" y="66"/>
                  </a:cubicBezTo>
                  <a:cubicBezTo>
                    <a:pt x="26" y="66"/>
                    <a:pt x="26" y="67"/>
                    <a:pt x="26" y="68"/>
                  </a:cubicBezTo>
                  <a:cubicBezTo>
                    <a:pt x="26" y="71"/>
                    <a:pt x="27"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7" y="109"/>
                    <a:pt x="71" y="117"/>
                    <a:pt x="50" y="117"/>
                  </a:cubicBezTo>
                  <a:cubicBezTo>
                    <a:pt x="27"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5" name="Freeform 33"/>
            <p:cNvSpPr>
              <a:spLocks/>
            </p:cNvSpPr>
            <p:nvPr userDrawn="1"/>
          </p:nvSpPr>
          <p:spPr bwMode="auto">
            <a:xfrm>
              <a:off x="6573648" y="1414463"/>
              <a:ext cx="76467" cy="285201"/>
            </a:xfrm>
            <a:custGeom>
              <a:avLst/>
              <a:gdLst>
                <a:gd name="T0" fmla="*/ 31 w 43"/>
                <a:gd name="T1" fmla="*/ 159 h 159"/>
                <a:gd name="T2" fmla="*/ 0 w 43"/>
                <a:gd name="T3" fmla="*/ 127 h 159"/>
                <a:gd name="T4" fmla="*/ 0 w 43"/>
                <a:gd name="T5" fmla="*/ 3 h 159"/>
                <a:gd name="T6" fmla="*/ 3 w 43"/>
                <a:gd name="T7" fmla="*/ 0 h 159"/>
                <a:gd name="T8" fmla="*/ 24 w 43"/>
                <a:gd name="T9" fmla="*/ 0 h 159"/>
                <a:gd name="T10" fmla="*/ 26 w 43"/>
                <a:gd name="T11" fmla="*/ 3 h 159"/>
                <a:gd name="T12" fmla="*/ 26 w 43"/>
                <a:gd name="T13" fmla="*/ 126 h 159"/>
                <a:gd name="T14" fmla="*/ 36 w 43"/>
                <a:gd name="T15" fmla="*/ 136 h 159"/>
                <a:gd name="T16" fmla="*/ 41 w 43"/>
                <a:gd name="T17" fmla="*/ 136 h 159"/>
                <a:gd name="T18" fmla="*/ 43 w 43"/>
                <a:gd name="T19" fmla="*/ 139 h 159"/>
                <a:gd name="T20" fmla="*/ 43 w 43"/>
                <a:gd name="T21" fmla="*/ 157 h 159"/>
                <a:gd name="T22" fmla="*/ 41 w 43"/>
                <a:gd name="T23" fmla="*/ 159 h 159"/>
                <a:gd name="T24" fmla="*/ 31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1" y="159"/>
                  </a:moveTo>
                  <a:cubicBezTo>
                    <a:pt x="9" y="159"/>
                    <a:pt x="0" y="149"/>
                    <a:pt x="0" y="127"/>
                  </a:cubicBezTo>
                  <a:cubicBezTo>
                    <a:pt x="0" y="3"/>
                    <a:pt x="0" y="3"/>
                    <a:pt x="0" y="3"/>
                  </a:cubicBezTo>
                  <a:cubicBezTo>
                    <a:pt x="0" y="1"/>
                    <a:pt x="1" y="0"/>
                    <a:pt x="3" y="0"/>
                  </a:cubicBezTo>
                  <a:cubicBezTo>
                    <a:pt x="24" y="0"/>
                    <a:pt x="24" y="0"/>
                    <a:pt x="24" y="0"/>
                  </a:cubicBezTo>
                  <a:cubicBezTo>
                    <a:pt x="25" y="0"/>
                    <a:pt x="26" y="1"/>
                    <a:pt x="26" y="3"/>
                  </a:cubicBezTo>
                  <a:cubicBezTo>
                    <a:pt x="26" y="126"/>
                    <a:pt x="26" y="126"/>
                    <a:pt x="26" y="126"/>
                  </a:cubicBezTo>
                  <a:cubicBezTo>
                    <a:pt x="26" y="134"/>
                    <a:pt x="29" y="136"/>
                    <a:pt x="36"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1"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6" name="Freeform 34"/>
            <p:cNvSpPr>
              <a:spLocks/>
            </p:cNvSpPr>
            <p:nvPr userDrawn="1"/>
          </p:nvSpPr>
          <p:spPr bwMode="auto">
            <a:xfrm>
              <a:off x="6668715"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4"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7" name="Freeform 35"/>
            <p:cNvSpPr>
              <a:spLocks noEditPoints="1"/>
            </p:cNvSpPr>
            <p:nvPr userDrawn="1"/>
          </p:nvSpPr>
          <p:spPr bwMode="auto">
            <a:xfrm>
              <a:off x="679891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8" name="Freeform 36"/>
            <p:cNvSpPr>
              <a:spLocks/>
            </p:cNvSpPr>
            <p:nvPr userDrawn="1"/>
          </p:nvSpPr>
          <p:spPr bwMode="auto">
            <a:xfrm>
              <a:off x="7011783" y="1492997"/>
              <a:ext cx="142600" cy="204601"/>
            </a:xfrm>
            <a:custGeom>
              <a:avLst/>
              <a:gdLst>
                <a:gd name="T0" fmla="*/ 2 w 80"/>
                <a:gd name="T1" fmla="*/ 114 h 114"/>
                <a:gd name="T2" fmla="*/ 0 w 80"/>
                <a:gd name="T3" fmla="*/ 112 h 114"/>
                <a:gd name="T4" fmla="*/ 0 w 80"/>
                <a:gd name="T5" fmla="*/ 5 h 114"/>
                <a:gd name="T6" fmla="*/ 2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3 w 80"/>
                <a:gd name="T25" fmla="*/ 28 h 114"/>
                <a:gd name="T26" fmla="*/ 47 w 80"/>
                <a:gd name="T27" fmla="*/ 23 h 114"/>
                <a:gd name="T28" fmla="*/ 26 w 80"/>
                <a:gd name="T29" fmla="*/ 51 h 114"/>
                <a:gd name="T30" fmla="*/ 26 w 80"/>
                <a:gd name="T31" fmla="*/ 112 h 114"/>
                <a:gd name="T32" fmla="*/ 24 w 80"/>
                <a:gd name="T33" fmla="*/ 114 h 114"/>
                <a:gd name="T34" fmla="*/ 2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2" y="114"/>
                  </a:move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3" y="28"/>
                  </a:cubicBezTo>
                  <a:cubicBezTo>
                    <a:pt x="58" y="25"/>
                    <a:pt x="53" y="23"/>
                    <a:pt x="47" y="23"/>
                  </a:cubicBezTo>
                  <a:cubicBezTo>
                    <a:pt x="32" y="23"/>
                    <a:pt x="26" y="33"/>
                    <a:pt x="26" y="51"/>
                  </a:cubicBezTo>
                  <a:cubicBezTo>
                    <a:pt x="26" y="112"/>
                    <a:pt x="26" y="112"/>
                    <a:pt x="26" y="112"/>
                  </a:cubicBezTo>
                  <a:cubicBezTo>
                    <a:pt x="26" y="113"/>
                    <a:pt x="25" y="114"/>
                    <a:pt x="24" y="114"/>
                  </a:cubicBezTo>
                  <a:lnTo>
                    <a:pt x="2"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9" name="Freeform 37"/>
            <p:cNvSpPr>
              <a:spLocks noEditPoints="1"/>
            </p:cNvSpPr>
            <p:nvPr userDrawn="1"/>
          </p:nvSpPr>
          <p:spPr bwMode="auto">
            <a:xfrm>
              <a:off x="7166783" y="1492997"/>
              <a:ext cx="175667" cy="208734"/>
            </a:xfrm>
            <a:custGeom>
              <a:avLst/>
              <a:gdLst>
                <a:gd name="T0" fmla="*/ 4 w 98"/>
                <a:gd name="T1" fmla="*/ 85 h 117"/>
                <a:gd name="T2" fmla="*/ 0 w 98"/>
                <a:gd name="T3" fmla="*/ 58 h 117"/>
                <a:gd name="T4" fmla="*/ 3 w 98"/>
                <a:gd name="T5" fmla="*/ 31 h 117"/>
                <a:gd name="T6" fmla="*/ 49 w 98"/>
                <a:gd name="T7" fmla="*/ 0 h 117"/>
                <a:gd name="T8" fmla="*/ 95 w 98"/>
                <a:gd name="T9" fmla="*/ 31 h 117"/>
                <a:gd name="T10" fmla="*/ 98 w 98"/>
                <a:gd name="T11" fmla="*/ 64 h 117"/>
                <a:gd name="T12" fmla="*/ 96 w 98"/>
                <a:gd name="T13" fmla="*/ 66 h 117"/>
                <a:gd name="T14" fmla="*/ 27 w 98"/>
                <a:gd name="T15" fmla="*/ 66 h 117"/>
                <a:gd name="T16" fmla="*/ 26 w 98"/>
                <a:gd name="T17" fmla="*/ 68 h 117"/>
                <a:gd name="T18" fmla="*/ 27 w 98"/>
                <a:gd name="T19" fmla="*/ 76 h 117"/>
                <a:gd name="T20" fmla="*/ 52 w 98"/>
                <a:gd name="T21" fmla="*/ 93 h 117"/>
                <a:gd name="T22" fmla="*/ 79 w 98"/>
                <a:gd name="T23" fmla="*/ 83 h 117"/>
                <a:gd name="T24" fmla="*/ 82 w 98"/>
                <a:gd name="T25" fmla="*/ 82 h 117"/>
                <a:gd name="T26" fmla="*/ 96 w 98"/>
                <a:gd name="T27" fmla="*/ 94 h 117"/>
                <a:gd name="T28" fmla="*/ 96 w 98"/>
                <a:gd name="T29" fmla="*/ 98 h 117"/>
                <a:gd name="T30" fmla="*/ 50 w 98"/>
                <a:gd name="T31" fmla="*/ 117 h 117"/>
                <a:gd name="T32" fmla="*/ 4 w 98"/>
                <a:gd name="T33" fmla="*/ 85 h 117"/>
                <a:gd name="T34" fmla="*/ 71 w 98"/>
                <a:gd name="T35" fmla="*/ 36 h 117"/>
                <a:gd name="T36" fmla="*/ 49 w 98"/>
                <a:gd name="T37" fmla="*/ 22 h 117"/>
                <a:gd name="T38" fmla="*/ 27 w 98"/>
                <a:gd name="T39" fmla="*/ 36 h 117"/>
                <a:gd name="T40" fmla="*/ 26 w 98"/>
                <a:gd name="T41" fmla="*/ 46 h 117"/>
                <a:gd name="T42" fmla="*/ 27 w 98"/>
                <a:gd name="T43" fmla="*/ 47 h 117"/>
                <a:gd name="T44" fmla="*/ 71 w 98"/>
                <a:gd name="T45" fmla="*/ 47 h 117"/>
                <a:gd name="T46" fmla="*/ 72 w 98"/>
                <a:gd name="T47" fmla="*/ 46 h 117"/>
                <a:gd name="T48" fmla="*/ 71 w 98"/>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8" y="46"/>
                    <a:pt x="98" y="64"/>
                  </a:cubicBezTo>
                  <a:cubicBezTo>
                    <a:pt x="98" y="66"/>
                    <a:pt x="98" y="66"/>
                    <a:pt x="96" y="66"/>
                  </a:cubicBezTo>
                  <a:cubicBezTo>
                    <a:pt x="27" y="66"/>
                    <a:pt x="27" y="66"/>
                    <a:pt x="27" y="66"/>
                  </a:cubicBezTo>
                  <a:cubicBezTo>
                    <a:pt x="26" y="66"/>
                    <a:pt x="26" y="67"/>
                    <a:pt x="26" y="68"/>
                  </a:cubicBezTo>
                  <a:cubicBezTo>
                    <a:pt x="26" y="71"/>
                    <a:pt x="26"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6" y="109"/>
                    <a:pt x="71" y="117"/>
                    <a:pt x="50" y="117"/>
                  </a:cubicBezTo>
                  <a:cubicBezTo>
                    <a:pt x="26"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0" name="Freeform 38"/>
            <p:cNvSpPr>
              <a:spLocks noEditPoints="1"/>
            </p:cNvSpPr>
            <p:nvPr userDrawn="1"/>
          </p:nvSpPr>
          <p:spPr bwMode="auto">
            <a:xfrm>
              <a:off x="7439584" y="1492997"/>
              <a:ext cx="177734" cy="208734"/>
            </a:xfrm>
            <a:custGeom>
              <a:avLst/>
              <a:gdLst>
                <a:gd name="T0" fmla="*/ 3 w 99"/>
                <a:gd name="T1" fmla="*/ 86 h 117"/>
                <a:gd name="T2" fmla="*/ 0 w 99"/>
                <a:gd name="T3" fmla="*/ 58 h 117"/>
                <a:gd name="T4" fmla="*/ 3 w 99"/>
                <a:gd name="T5" fmla="*/ 31 h 117"/>
                <a:gd name="T6" fmla="*/ 49 w 99"/>
                <a:gd name="T7" fmla="*/ 0 h 117"/>
                <a:gd name="T8" fmla="*/ 95 w 99"/>
                <a:gd name="T9" fmla="*/ 31 h 117"/>
                <a:gd name="T10" fmla="*/ 99 w 99"/>
                <a:gd name="T11" fmla="*/ 58 h 117"/>
                <a:gd name="T12" fmla="*/ 95 w 99"/>
                <a:gd name="T13" fmla="*/ 86 h 117"/>
                <a:gd name="T14" fmla="*/ 49 w 99"/>
                <a:gd name="T15" fmla="*/ 117 h 117"/>
                <a:gd name="T16" fmla="*/ 3 w 99"/>
                <a:gd name="T17" fmla="*/ 86 h 117"/>
                <a:gd name="T18" fmla="*/ 70 w 99"/>
                <a:gd name="T19" fmla="*/ 79 h 117"/>
                <a:gd name="T20" fmla="*/ 73 w 99"/>
                <a:gd name="T21" fmla="*/ 58 h 117"/>
                <a:gd name="T22" fmla="*/ 70 w 99"/>
                <a:gd name="T23" fmla="*/ 38 h 117"/>
                <a:gd name="T24" fmla="*/ 49 w 99"/>
                <a:gd name="T25" fmla="*/ 23 h 117"/>
                <a:gd name="T26" fmla="*/ 28 w 99"/>
                <a:gd name="T27" fmla="*/ 38 h 117"/>
                <a:gd name="T28" fmla="*/ 26 w 99"/>
                <a:gd name="T29" fmla="*/ 58 h 117"/>
                <a:gd name="T30" fmla="*/ 28 w 99"/>
                <a:gd name="T31" fmla="*/ 79 h 117"/>
                <a:gd name="T32" fmla="*/ 49 w 99"/>
                <a:gd name="T33" fmla="*/ 93 h 117"/>
                <a:gd name="T34" fmla="*/ 70 w 99"/>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17">
                  <a:moveTo>
                    <a:pt x="3" y="86"/>
                  </a:moveTo>
                  <a:cubicBezTo>
                    <a:pt x="1" y="78"/>
                    <a:pt x="0" y="70"/>
                    <a:pt x="0" y="58"/>
                  </a:cubicBezTo>
                  <a:cubicBezTo>
                    <a:pt x="0" y="46"/>
                    <a:pt x="1" y="38"/>
                    <a:pt x="3" y="31"/>
                  </a:cubicBezTo>
                  <a:cubicBezTo>
                    <a:pt x="10" y="11"/>
                    <a:pt x="27" y="0"/>
                    <a:pt x="49" y="0"/>
                  </a:cubicBezTo>
                  <a:cubicBezTo>
                    <a:pt x="72" y="0"/>
                    <a:pt x="89" y="11"/>
                    <a:pt x="95" y="31"/>
                  </a:cubicBezTo>
                  <a:cubicBezTo>
                    <a:pt x="98" y="38"/>
                    <a:pt x="99" y="46"/>
                    <a:pt x="99" y="58"/>
                  </a:cubicBezTo>
                  <a:cubicBezTo>
                    <a:pt x="99" y="70"/>
                    <a:pt x="98" y="78"/>
                    <a:pt x="95" y="86"/>
                  </a:cubicBezTo>
                  <a:cubicBezTo>
                    <a:pt x="89" y="105"/>
                    <a:pt x="72" y="117"/>
                    <a:pt x="49" y="117"/>
                  </a:cubicBezTo>
                  <a:cubicBezTo>
                    <a:pt x="27" y="117"/>
                    <a:pt x="10" y="105"/>
                    <a:pt x="3" y="86"/>
                  </a:cubicBezTo>
                  <a:close/>
                  <a:moveTo>
                    <a:pt x="70" y="79"/>
                  </a:moveTo>
                  <a:cubicBezTo>
                    <a:pt x="72" y="73"/>
                    <a:pt x="73" y="68"/>
                    <a:pt x="73" y="58"/>
                  </a:cubicBezTo>
                  <a:cubicBezTo>
                    <a:pt x="73" y="49"/>
                    <a:pt x="72" y="44"/>
                    <a:pt x="70" y="38"/>
                  </a:cubicBezTo>
                  <a:cubicBezTo>
                    <a:pt x="67" y="28"/>
                    <a:pt x="60" y="23"/>
                    <a:pt x="49" y="23"/>
                  </a:cubicBezTo>
                  <a:cubicBezTo>
                    <a:pt x="39" y="23"/>
                    <a:pt x="32" y="28"/>
                    <a:pt x="28" y="38"/>
                  </a:cubicBezTo>
                  <a:cubicBezTo>
                    <a:pt x="27" y="44"/>
                    <a:pt x="26" y="49"/>
                    <a:pt x="26" y="58"/>
                  </a:cubicBezTo>
                  <a:cubicBezTo>
                    <a:pt x="26" y="68"/>
                    <a:pt x="27" y="73"/>
                    <a:pt x="28" y="79"/>
                  </a:cubicBezTo>
                  <a:cubicBezTo>
                    <a:pt x="32" y="88"/>
                    <a:pt x="39"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1" name="Freeform 39"/>
            <p:cNvSpPr>
              <a:spLocks/>
            </p:cNvSpPr>
            <p:nvPr userDrawn="1"/>
          </p:nvSpPr>
          <p:spPr bwMode="auto">
            <a:xfrm>
              <a:off x="7642118"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3"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2" name="Freeform 40"/>
            <p:cNvSpPr>
              <a:spLocks/>
            </p:cNvSpPr>
            <p:nvPr userDrawn="1"/>
          </p:nvSpPr>
          <p:spPr bwMode="auto">
            <a:xfrm>
              <a:off x="7826052" y="1414463"/>
              <a:ext cx="171534" cy="287267"/>
            </a:xfrm>
            <a:custGeom>
              <a:avLst/>
              <a:gdLst>
                <a:gd name="T0" fmla="*/ 1 w 96"/>
                <a:gd name="T1" fmla="*/ 138 h 161"/>
                <a:gd name="T2" fmla="*/ 18 w 96"/>
                <a:gd name="T3" fmla="*/ 126 h 161"/>
                <a:gd name="T4" fmla="*/ 21 w 96"/>
                <a:gd name="T5" fmla="*/ 126 h 161"/>
                <a:gd name="T6" fmla="*/ 42 w 96"/>
                <a:gd name="T7" fmla="*/ 136 h 161"/>
                <a:gd name="T8" fmla="*/ 68 w 96"/>
                <a:gd name="T9" fmla="*/ 105 h 161"/>
                <a:gd name="T10" fmla="*/ 68 w 96"/>
                <a:gd name="T11" fmla="*/ 3 h 161"/>
                <a:gd name="T12" fmla="*/ 71 w 96"/>
                <a:gd name="T13" fmla="*/ 0 h 161"/>
                <a:gd name="T14" fmla="*/ 93 w 96"/>
                <a:gd name="T15" fmla="*/ 0 h 161"/>
                <a:gd name="T16" fmla="*/ 96 w 96"/>
                <a:gd name="T17" fmla="*/ 3 h 161"/>
                <a:gd name="T18" fmla="*/ 96 w 96"/>
                <a:gd name="T19" fmla="*/ 105 h 161"/>
                <a:gd name="T20" fmla="*/ 41 w 96"/>
                <a:gd name="T21" fmla="*/ 161 h 161"/>
                <a:gd name="T22" fmla="*/ 0 w 96"/>
                <a:gd name="T23" fmla="*/ 142 h 161"/>
                <a:gd name="T24" fmla="*/ 1 w 96"/>
                <a:gd name="T25" fmla="*/ 1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61">
                  <a:moveTo>
                    <a:pt x="1" y="138"/>
                  </a:moveTo>
                  <a:cubicBezTo>
                    <a:pt x="18" y="126"/>
                    <a:pt x="18" y="126"/>
                    <a:pt x="18" y="126"/>
                  </a:cubicBezTo>
                  <a:cubicBezTo>
                    <a:pt x="19" y="125"/>
                    <a:pt x="20" y="125"/>
                    <a:pt x="21" y="126"/>
                  </a:cubicBezTo>
                  <a:cubicBezTo>
                    <a:pt x="25" y="131"/>
                    <a:pt x="33" y="136"/>
                    <a:pt x="42" y="136"/>
                  </a:cubicBezTo>
                  <a:cubicBezTo>
                    <a:pt x="59" y="136"/>
                    <a:pt x="68" y="126"/>
                    <a:pt x="68" y="105"/>
                  </a:cubicBezTo>
                  <a:cubicBezTo>
                    <a:pt x="68" y="3"/>
                    <a:pt x="68" y="3"/>
                    <a:pt x="68" y="3"/>
                  </a:cubicBezTo>
                  <a:cubicBezTo>
                    <a:pt x="68" y="1"/>
                    <a:pt x="69" y="0"/>
                    <a:pt x="71" y="0"/>
                  </a:cubicBezTo>
                  <a:cubicBezTo>
                    <a:pt x="93" y="0"/>
                    <a:pt x="93" y="0"/>
                    <a:pt x="93" y="0"/>
                  </a:cubicBezTo>
                  <a:cubicBezTo>
                    <a:pt x="95" y="0"/>
                    <a:pt x="96" y="1"/>
                    <a:pt x="96" y="3"/>
                  </a:cubicBezTo>
                  <a:cubicBezTo>
                    <a:pt x="96" y="105"/>
                    <a:pt x="96" y="105"/>
                    <a:pt x="96" y="105"/>
                  </a:cubicBezTo>
                  <a:cubicBezTo>
                    <a:pt x="96" y="141"/>
                    <a:pt x="75" y="161"/>
                    <a:pt x="41" y="161"/>
                  </a:cubicBezTo>
                  <a:cubicBezTo>
                    <a:pt x="23" y="161"/>
                    <a:pt x="7" y="152"/>
                    <a:pt x="0" y="142"/>
                  </a:cubicBezTo>
                  <a:cubicBezTo>
                    <a:pt x="0" y="140"/>
                    <a:pt x="0" y="139"/>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3" name="Freeform 41"/>
            <p:cNvSpPr>
              <a:spLocks noEditPoints="1"/>
            </p:cNvSpPr>
            <p:nvPr userDrawn="1"/>
          </p:nvSpPr>
          <p:spPr bwMode="auto">
            <a:xfrm>
              <a:off x="8034786"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8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8" y="66"/>
                    <a:pt x="48" y="66"/>
                    <a:pt x="48"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4" name="Freeform 42"/>
            <p:cNvSpPr>
              <a:spLocks noEditPoints="1"/>
            </p:cNvSpPr>
            <p:nvPr userDrawn="1"/>
          </p:nvSpPr>
          <p:spPr bwMode="auto">
            <a:xfrm>
              <a:off x="8249720" y="1492997"/>
              <a:ext cx="173600" cy="279001"/>
            </a:xfrm>
            <a:custGeom>
              <a:avLst/>
              <a:gdLst>
                <a:gd name="T0" fmla="*/ 2 w 98"/>
                <a:gd name="T1" fmla="*/ 156 h 156"/>
                <a:gd name="T2" fmla="*/ 0 w 98"/>
                <a:gd name="T3" fmla="*/ 153 h 156"/>
                <a:gd name="T4" fmla="*/ 0 w 98"/>
                <a:gd name="T5" fmla="*/ 5 h 156"/>
                <a:gd name="T6" fmla="*/ 2 w 98"/>
                <a:gd name="T7" fmla="*/ 2 h 156"/>
                <a:gd name="T8" fmla="*/ 24 w 98"/>
                <a:gd name="T9" fmla="*/ 2 h 156"/>
                <a:gd name="T10" fmla="*/ 26 w 98"/>
                <a:gd name="T11" fmla="*/ 5 h 156"/>
                <a:gd name="T12" fmla="*/ 26 w 98"/>
                <a:gd name="T13" fmla="*/ 13 h 156"/>
                <a:gd name="T14" fmla="*/ 26 w 98"/>
                <a:gd name="T15" fmla="*/ 13 h 156"/>
                <a:gd name="T16" fmla="*/ 56 w 98"/>
                <a:gd name="T17" fmla="*/ 0 h 156"/>
                <a:gd name="T18" fmla="*/ 94 w 98"/>
                <a:gd name="T19" fmla="*/ 27 h 156"/>
                <a:gd name="T20" fmla="*/ 98 w 98"/>
                <a:gd name="T21" fmla="*/ 58 h 156"/>
                <a:gd name="T22" fmla="*/ 94 w 98"/>
                <a:gd name="T23" fmla="*/ 90 h 156"/>
                <a:gd name="T24" fmla="*/ 56 w 98"/>
                <a:gd name="T25" fmla="*/ 117 h 156"/>
                <a:gd name="T26" fmla="*/ 26 w 98"/>
                <a:gd name="T27" fmla="*/ 103 h 156"/>
                <a:gd name="T28" fmla="*/ 26 w 98"/>
                <a:gd name="T29" fmla="*/ 103 h 156"/>
                <a:gd name="T30" fmla="*/ 26 w 98"/>
                <a:gd name="T31" fmla="*/ 153 h 156"/>
                <a:gd name="T32" fmla="*/ 24 w 98"/>
                <a:gd name="T33" fmla="*/ 156 h 156"/>
                <a:gd name="T34" fmla="*/ 2 w 98"/>
                <a:gd name="T35" fmla="*/ 156 h 156"/>
                <a:gd name="T36" fmla="*/ 70 w 98"/>
                <a:gd name="T37" fmla="*/ 79 h 156"/>
                <a:gd name="T38" fmla="*/ 72 w 98"/>
                <a:gd name="T39" fmla="*/ 58 h 156"/>
                <a:gd name="T40" fmla="*/ 70 w 98"/>
                <a:gd name="T41" fmla="*/ 37 h 156"/>
                <a:gd name="T42" fmla="*/ 49 w 98"/>
                <a:gd name="T43" fmla="*/ 23 h 156"/>
                <a:gd name="T44" fmla="*/ 28 w 98"/>
                <a:gd name="T45" fmla="*/ 37 h 156"/>
                <a:gd name="T46" fmla="*/ 26 w 98"/>
                <a:gd name="T47" fmla="*/ 58 h 156"/>
                <a:gd name="T48" fmla="*/ 28 w 98"/>
                <a:gd name="T49" fmla="*/ 79 h 156"/>
                <a:gd name="T50" fmla="*/ 49 w 98"/>
                <a:gd name="T51" fmla="*/ 93 h 156"/>
                <a:gd name="T52" fmla="*/ 70 w 98"/>
                <a:gd name="T53" fmla="*/ 7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56">
                  <a:moveTo>
                    <a:pt x="2" y="156"/>
                  </a:moveTo>
                  <a:cubicBezTo>
                    <a:pt x="1" y="156"/>
                    <a:pt x="0" y="155"/>
                    <a:pt x="0" y="153"/>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5"/>
                    <a:pt x="41" y="0"/>
                    <a:pt x="56" y="0"/>
                  </a:cubicBezTo>
                  <a:cubicBezTo>
                    <a:pt x="75" y="0"/>
                    <a:pt x="89" y="9"/>
                    <a:pt x="94" y="27"/>
                  </a:cubicBezTo>
                  <a:cubicBezTo>
                    <a:pt x="97" y="35"/>
                    <a:pt x="98" y="43"/>
                    <a:pt x="98" y="58"/>
                  </a:cubicBezTo>
                  <a:cubicBezTo>
                    <a:pt x="98" y="73"/>
                    <a:pt x="97" y="81"/>
                    <a:pt x="94" y="90"/>
                  </a:cubicBezTo>
                  <a:cubicBezTo>
                    <a:pt x="89" y="107"/>
                    <a:pt x="75" y="117"/>
                    <a:pt x="56" y="117"/>
                  </a:cubicBezTo>
                  <a:cubicBezTo>
                    <a:pt x="41" y="117"/>
                    <a:pt x="31" y="111"/>
                    <a:pt x="26" y="103"/>
                  </a:cubicBezTo>
                  <a:cubicBezTo>
                    <a:pt x="26" y="103"/>
                    <a:pt x="26" y="103"/>
                    <a:pt x="26" y="103"/>
                  </a:cubicBezTo>
                  <a:cubicBezTo>
                    <a:pt x="26" y="153"/>
                    <a:pt x="26" y="153"/>
                    <a:pt x="26" y="153"/>
                  </a:cubicBezTo>
                  <a:cubicBezTo>
                    <a:pt x="26" y="155"/>
                    <a:pt x="25" y="156"/>
                    <a:pt x="24" y="156"/>
                  </a:cubicBezTo>
                  <a:lnTo>
                    <a:pt x="2" y="156"/>
                  </a:lnTo>
                  <a:close/>
                  <a:moveTo>
                    <a:pt x="70" y="79"/>
                  </a:moveTo>
                  <a:cubicBezTo>
                    <a:pt x="71" y="74"/>
                    <a:pt x="72" y="68"/>
                    <a:pt x="72" y="58"/>
                  </a:cubicBezTo>
                  <a:cubicBezTo>
                    <a:pt x="72" y="48"/>
                    <a:pt x="71" y="42"/>
                    <a:pt x="70" y="37"/>
                  </a:cubicBezTo>
                  <a:cubicBezTo>
                    <a:pt x="67" y="28"/>
                    <a:pt x="60" y="23"/>
                    <a:pt x="49" y="23"/>
                  </a:cubicBezTo>
                  <a:cubicBezTo>
                    <a:pt x="38" y="23"/>
                    <a:pt x="31" y="28"/>
                    <a:pt x="28" y="37"/>
                  </a:cubicBezTo>
                  <a:cubicBezTo>
                    <a:pt x="27" y="42"/>
                    <a:pt x="26" y="48"/>
                    <a:pt x="26" y="58"/>
                  </a:cubicBezTo>
                  <a:cubicBezTo>
                    <a:pt x="26" y="68"/>
                    <a:pt x="27" y="74"/>
                    <a:pt x="28" y="79"/>
                  </a:cubicBezTo>
                  <a:cubicBezTo>
                    <a:pt x="31" y="88"/>
                    <a:pt x="38"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5" name="Freeform 43"/>
            <p:cNvSpPr>
              <a:spLocks noEditPoints="1"/>
            </p:cNvSpPr>
            <p:nvPr userDrawn="1"/>
          </p:nvSpPr>
          <p:spPr bwMode="auto">
            <a:xfrm>
              <a:off x="8456387" y="1492997"/>
              <a:ext cx="165334" cy="208734"/>
            </a:xfrm>
            <a:custGeom>
              <a:avLst/>
              <a:gdLst>
                <a:gd name="T0" fmla="*/ 72 w 93"/>
                <a:gd name="T1" fmla="*/ 114 h 117"/>
                <a:gd name="T2" fmla="*/ 69 w 93"/>
                <a:gd name="T3" fmla="*/ 112 h 117"/>
                <a:gd name="T4" fmla="*/ 69 w 93"/>
                <a:gd name="T5" fmla="*/ 104 h 117"/>
                <a:gd name="T6" fmla="*/ 69 w 93"/>
                <a:gd name="T7" fmla="*/ 104 h 117"/>
                <a:gd name="T8" fmla="*/ 38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9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2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2" y="114"/>
                  </a:moveTo>
                  <a:cubicBezTo>
                    <a:pt x="70" y="114"/>
                    <a:pt x="69" y="113"/>
                    <a:pt x="69" y="112"/>
                  </a:cubicBezTo>
                  <a:cubicBezTo>
                    <a:pt x="69" y="104"/>
                    <a:pt x="69" y="104"/>
                    <a:pt x="69" y="104"/>
                  </a:cubicBezTo>
                  <a:cubicBezTo>
                    <a:pt x="69" y="104"/>
                    <a:pt x="69" y="104"/>
                    <a:pt x="69" y="104"/>
                  </a:cubicBezTo>
                  <a:cubicBezTo>
                    <a:pt x="64" y="111"/>
                    <a:pt x="53" y="117"/>
                    <a:pt x="38"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9"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2"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6" name="Freeform 44"/>
            <p:cNvSpPr>
              <a:spLocks/>
            </p:cNvSpPr>
            <p:nvPr userDrawn="1"/>
          </p:nvSpPr>
          <p:spPr bwMode="auto">
            <a:xfrm>
              <a:off x="8669254" y="1492997"/>
              <a:ext cx="169467"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7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2"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7" y="13"/>
                    <a:pt x="27" y="13"/>
                    <a:pt x="27"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7" name="Freeform 45"/>
            <p:cNvSpPr>
              <a:spLocks/>
            </p:cNvSpPr>
            <p:nvPr userDrawn="1"/>
          </p:nvSpPr>
          <p:spPr bwMode="auto">
            <a:xfrm>
              <a:off x="900632" y="1414463"/>
              <a:ext cx="250067" cy="283134"/>
            </a:xfrm>
            <a:custGeom>
              <a:avLst/>
              <a:gdLst>
                <a:gd name="T0" fmla="*/ 0 w 140"/>
                <a:gd name="T1" fmla="*/ 3 h 158"/>
                <a:gd name="T2" fmla="*/ 2 w 140"/>
                <a:gd name="T3" fmla="*/ 0 h 158"/>
                <a:gd name="T4" fmla="*/ 23 w 140"/>
                <a:gd name="T5" fmla="*/ 0 h 158"/>
                <a:gd name="T6" fmla="*/ 27 w 140"/>
                <a:gd name="T7" fmla="*/ 3 h 158"/>
                <a:gd name="T8" fmla="*/ 70 w 140"/>
                <a:gd name="T9" fmla="*/ 100 h 158"/>
                <a:gd name="T10" fmla="*/ 71 w 140"/>
                <a:gd name="T11" fmla="*/ 100 h 158"/>
                <a:gd name="T12" fmla="*/ 113 w 140"/>
                <a:gd name="T13" fmla="*/ 3 h 158"/>
                <a:gd name="T14" fmla="*/ 117 w 140"/>
                <a:gd name="T15" fmla="*/ 0 h 158"/>
                <a:gd name="T16" fmla="*/ 138 w 140"/>
                <a:gd name="T17" fmla="*/ 0 h 158"/>
                <a:gd name="T18" fmla="*/ 140 w 140"/>
                <a:gd name="T19" fmla="*/ 3 h 158"/>
                <a:gd name="T20" fmla="*/ 140 w 140"/>
                <a:gd name="T21" fmla="*/ 156 h 158"/>
                <a:gd name="T22" fmla="*/ 138 w 140"/>
                <a:gd name="T23" fmla="*/ 158 h 158"/>
                <a:gd name="T24" fmla="*/ 118 w 140"/>
                <a:gd name="T25" fmla="*/ 158 h 158"/>
                <a:gd name="T26" fmla="*/ 115 w 140"/>
                <a:gd name="T27" fmla="*/ 156 h 158"/>
                <a:gd name="T28" fmla="*/ 115 w 140"/>
                <a:gd name="T29" fmla="*/ 59 h 158"/>
                <a:gd name="T30" fmla="*/ 114 w 140"/>
                <a:gd name="T31" fmla="*/ 59 h 158"/>
                <a:gd name="T32" fmla="*/ 81 w 140"/>
                <a:gd name="T33" fmla="*/ 133 h 158"/>
                <a:gd name="T34" fmla="*/ 77 w 140"/>
                <a:gd name="T35" fmla="*/ 136 h 158"/>
                <a:gd name="T36" fmla="*/ 63 w 140"/>
                <a:gd name="T37" fmla="*/ 136 h 158"/>
                <a:gd name="T38" fmla="*/ 59 w 140"/>
                <a:gd name="T39" fmla="*/ 133 h 158"/>
                <a:gd name="T40" fmla="*/ 25 w 140"/>
                <a:gd name="T41" fmla="*/ 59 h 158"/>
                <a:gd name="T42" fmla="*/ 25 w 140"/>
                <a:gd name="T43" fmla="*/ 59 h 158"/>
                <a:gd name="T44" fmla="*/ 25 w 140"/>
                <a:gd name="T45" fmla="*/ 156 h 158"/>
                <a:gd name="T46" fmla="*/ 22 w 140"/>
                <a:gd name="T47" fmla="*/ 158 h 158"/>
                <a:gd name="T48" fmla="*/ 2 w 140"/>
                <a:gd name="T49" fmla="*/ 158 h 158"/>
                <a:gd name="T50" fmla="*/ 0 w 140"/>
                <a:gd name="T51" fmla="*/ 156 h 158"/>
                <a:gd name="T52" fmla="*/ 0 w 140"/>
                <a:gd name="T53"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158">
                  <a:moveTo>
                    <a:pt x="0" y="3"/>
                  </a:moveTo>
                  <a:cubicBezTo>
                    <a:pt x="0" y="1"/>
                    <a:pt x="1" y="0"/>
                    <a:pt x="2" y="0"/>
                  </a:cubicBezTo>
                  <a:cubicBezTo>
                    <a:pt x="23" y="0"/>
                    <a:pt x="23" y="0"/>
                    <a:pt x="23" y="0"/>
                  </a:cubicBezTo>
                  <a:cubicBezTo>
                    <a:pt x="25" y="0"/>
                    <a:pt x="26" y="1"/>
                    <a:pt x="27" y="3"/>
                  </a:cubicBezTo>
                  <a:cubicBezTo>
                    <a:pt x="70" y="100"/>
                    <a:pt x="70" y="100"/>
                    <a:pt x="70" y="100"/>
                  </a:cubicBezTo>
                  <a:cubicBezTo>
                    <a:pt x="71" y="100"/>
                    <a:pt x="71" y="100"/>
                    <a:pt x="71" y="100"/>
                  </a:cubicBezTo>
                  <a:cubicBezTo>
                    <a:pt x="113" y="3"/>
                    <a:pt x="113" y="3"/>
                    <a:pt x="113" y="3"/>
                  </a:cubicBezTo>
                  <a:cubicBezTo>
                    <a:pt x="114" y="1"/>
                    <a:pt x="115" y="0"/>
                    <a:pt x="117" y="0"/>
                  </a:cubicBezTo>
                  <a:cubicBezTo>
                    <a:pt x="138" y="0"/>
                    <a:pt x="138" y="0"/>
                    <a:pt x="138" y="0"/>
                  </a:cubicBezTo>
                  <a:cubicBezTo>
                    <a:pt x="139" y="0"/>
                    <a:pt x="140" y="1"/>
                    <a:pt x="140" y="3"/>
                  </a:cubicBezTo>
                  <a:cubicBezTo>
                    <a:pt x="140" y="156"/>
                    <a:pt x="140" y="156"/>
                    <a:pt x="140" y="156"/>
                  </a:cubicBezTo>
                  <a:cubicBezTo>
                    <a:pt x="140" y="157"/>
                    <a:pt x="139" y="158"/>
                    <a:pt x="138" y="158"/>
                  </a:cubicBezTo>
                  <a:cubicBezTo>
                    <a:pt x="118" y="158"/>
                    <a:pt x="118" y="158"/>
                    <a:pt x="118" y="158"/>
                  </a:cubicBezTo>
                  <a:cubicBezTo>
                    <a:pt x="116" y="158"/>
                    <a:pt x="115" y="157"/>
                    <a:pt x="115" y="156"/>
                  </a:cubicBezTo>
                  <a:cubicBezTo>
                    <a:pt x="115" y="59"/>
                    <a:pt x="115" y="59"/>
                    <a:pt x="115" y="59"/>
                  </a:cubicBezTo>
                  <a:cubicBezTo>
                    <a:pt x="114" y="59"/>
                    <a:pt x="114" y="59"/>
                    <a:pt x="114" y="59"/>
                  </a:cubicBezTo>
                  <a:cubicBezTo>
                    <a:pt x="81" y="133"/>
                    <a:pt x="81" y="133"/>
                    <a:pt x="81" y="133"/>
                  </a:cubicBezTo>
                  <a:cubicBezTo>
                    <a:pt x="80" y="136"/>
                    <a:pt x="79" y="136"/>
                    <a:pt x="77" y="136"/>
                  </a:cubicBezTo>
                  <a:cubicBezTo>
                    <a:pt x="63" y="136"/>
                    <a:pt x="63" y="136"/>
                    <a:pt x="63" y="136"/>
                  </a:cubicBezTo>
                  <a:cubicBezTo>
                    <a:pt x="61" y="136"/>
                    <a:pt x="60" y="136"/>
                    <a:pt x="59" y="133"/>
                  </a:cubicBezTo>
                  <a:cubicBezTo>
                    <a:pt x="25" y="59"/>
                    <a:pt x="25" y="59"/>
                    <a:pt x="25" y="59"/>
                  </a:cubicBezTo>
                  <a:cubicBezTo>
                    <a:pt x="25" y="59"/>
                    <a:pt x="25" y="59"/>
                    <a:pt x="25" y="59"/>
                  </a:cubicBezTo>
                  <a:cubicBezTo>
                    <a:pt x="25" y="156"/>
                    <a:pt x="25" y="156"/>
                    <a:pt x="25" y="156"/>
                  </a:cubicBezTo>
                  <a:cubicBezTo>
                    <a:pt x="25" y="157"/>
                    <a:pt x="24" y="158"/>
                    <a:pt x="22"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8" name="Freeform 46"/>
            <p:cNvSpPr>
              <a:spLocks noEditPoints="1"/>
            </p:cNvSpPr>
            <p:nvPr userDrawn="1"/>
          </p:nvSpPr>
          <p:spPr bwMode="auto">
            <a:xfrm>
              <a:off x="1202367" y="1414463"/>
              <a:ext cx="45467" cy="283134"/>
            </a:xfrm>
            <a:custGeom>
              <a:avLst/>
              <a:gdLst>
                <a:gd name="T0" fmla="*/ 2 w 26"/>
                <a:gd name="T1" fmla="*/ 25 h 158"/>
                <a:gd name="T2" fmla="*/ 0 w 26"/>
                <a:gd name="T3" fmla="*/ 23 h 158"/>
                <a:gd name="T4" fmla="*/ 0 w 26"/>
                <a:gd name="T5" fmla="*/ 3 h 158"/>
                <a:gd name="T6" fmla="*/ 2 w 26"/>
                <a:gd name="T7" fmla="*/ 0 h 158"/>
                <a:gd name="T8" fmla="*/ 24 w 26"/>
                <a:gd name="T9" fmla="*/ 0 h 158"/>
                <a:gd name="T10" fmla="*/ 26 w 26"/>
                <a:gd name="T11" fmla="*/ 3 h 158"/>
                <a:gd name="T12" fmla="*/ 26 w 26"/>
                <a:gd name="T13" fmla="*/ 23 h 158"/>
                <a:gd name="T14" fmla="*/ 24 w 26"/>
                <a:gd name="T15" fmla="*/ 25 h 158"/>
                <a:gd name="T16" fmla="*/ 2 w 26"/>
                <a:gd name="T17" fmla="*/ 25 h 158"/>
                <a:gd name="T18" fmla="*/ 2 w 26"/>
                <a:gd name="T19" fmla="*/ 158 h 158"/>
                <a:gd name="T20" fmla="*/ 0 w 26"/>
                <a:gd name="T21" fmla="*/ 156 h 158"/>
                <a:gd name="T22" fmla="*/ 0 w 26"/>
                <a:gd name="T23" fmla="*/ 49 h 158"/>
                <a:gd name="T24" fmla="*/ 2 w 26"/>
                <a:gd name="T25" fmla="*/ 46 h 158"/>
                <a:gd name="T26" fmla="*/ 24 w 26"/>
                <a:gd name="T27" fmla="*/ 46 h 158"/>
                <a:gd name="T28" fmla="*/ 26 w 26"/>
                <a:gd name="T29" fmla="*/ 49 h 158"/>
                <a:gd name="T30" fmla="*/ 26 w 26"/>
                <a:gd name="T31" fmla="*/ 156 h 158"/>
                <a:gd name="T32" fmla="*/ 24 w 26"/>
                <a:gd name="T33" fmla="*/ 158 h 158"/>
                <a:gd name="T34" fmla="*/ 2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2" y="25"/>
                  </a:moveTo>
                  <a:cubicBezTo>
                    <a:pt x="1" y="25"/>
                    <a:pt x="0" y="24"/>
                    <a:pt x="0" y="23"/>
                  </a:cubicBezTo>
                  <a:cubicBezTo>
                    <a:pt x="0" y="3"/>
                    <a:pt x="0" y="3"/>
                    <a:pt x="0" y="3"/>
                  </a:cubicBezTo>
                  <a:cubicBezTo>
                    <a:pt x="0" y="1"/>
                    <a:pt x="1" y="0"/>
                    <a:pt x="2" y="0"/>
                  </a:cubicBezTo>
                  <a:cubicBezTo>
                    <a:pt x="24" y="0"/>
                    <a:pt x="24" y="0"/>
                    <a:pt x="24" y="0"/>
                  </a:cubicBezTo>
                  <a:cubicBezTo>
                    <a:pt x="25" y="0"/>
                    <a:pt x="26" y="1"/>
                    <a:pt x="26" y="3"/>
                  </a:cubicBezTo>
                  <a:cubicBezTo>
                    <a:pt x="26" y="23"/>
                    <a:pt x="26" y="23"/>
                    <a:pt x="26" y="23"/>
                  </a:cubicBezTo>
                  <a:cubicBezTo>
                    <a:pt x="26" y="24"/>
                    <a:pt x="25" y="25"/>
                    <a:pt x="24" y="25"/>
                  </a:cubicBezTo>
                  <a:lnTo>
                    <a:pt x="2" y="25"/>
                  </a:lnTo>
                  <a:close/>
                  <a:moveTo>
                    <a:pt x="2" y="158"/>
                  </a:moveTo>
                  <a:cubicBezTo>
                    <a:pt x="1" y="158"/>
                    <a:pt x="0" y="157"/>
                    <a:pt x="0" y="156"/>
                  </a:cubicBezTo>
                  <a:cubicBezTo>
                    <a:pt x="0" y="49"/>
                    <a:pt x="0" y="49"/>
                    <a:pt x="0" y="49"/>
                  </a:cubicBezTo>
                  <a:cubicBezTo>
                    <a:pt x="0" y="47"/>
                    <a:pt x="1" y="46"/>
                    <a:pt x="2" y="46"/>
                  </a:cubicBezTo>
                  <a:cubicBezTo>
                    <a:pt x="24" y="46"/>
                    <a:pt x="24" y="46"/>
                    <a:pt x="24" y="46"/>
                  </a:cubicBezTo>
                  <a:cubicBezTo>
                    <a:pt x="25" y="46"/>
                    <a:pt x="26" y="47"/>
                    <a:pt x="26" y="49"/>
                  </a:cubicBezTo>
                  <a:cubicBezTo>
                    <a:pt x="26" y="156"/>
                    <a:pt x="26" y="156"/>
                    <a:pt x="26" y="156"/>
                  </a:cubicBezTo>
                  <a:cubicBezTo>
                    <a:pt x="26" y="157"/>
                    <a:pt x="25" y="158"/>
                    <a:pt x="24" y="158"/>
                  </a:cubicBezTo>
                  <a:lnTo>
                    <a:pt x="2"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9" name="Freeform 47"/>
            <p:cNvSpPr>
              <a:spLocks/>
            </p:cNvSpPr>
            <p:nvPr userDrawn="1"/>
          </p:nvSpPr>
          <p:spPr bwMode="auto">
            <a:xfrm>
              <a:off x="1297433" y="1492997"/>
              <a:ext cx="167400"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6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1"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0" name="Freeform 48"/>
            <p:cNvSpPr>
              <a:spLocks noEditPoints="1"/>
            </p:cNvSpPr>
            <p:nvPr userDrawn="1"/>
          </p:nvSpPr>
          <p:spPr bwMode="auto">
            <a:xfrm>
              <a:off x="1512367" y="1414463"/>
              <a:ext cx="45467" cy="283134"/>
            </a:xfrm>
            <a:custGeom>
              <a:avLst/>
              <a:gdLst>
                <a:gd name="T0" fmla="*/ 3 w 26"/>
                <a:gd name="T1" fmla="*/ 25 h 158"/>
                <a:gd name="T2" fmla="*/ 0 w 26"/>
                <a:gd name="T3" fmla="*/ 23 h 158"/>
                <a:gd name="T4" fmla="*/ 0 w 26"/>
                <a:gd name="T5" fmla="*/ 3 h 158"/>
                <a:gd name="T6" fmla="*/ 3 w 26"/>
                <a:gd name="T7" fmla="*/ 0 h 158"/>
                <a:gd name="T8" fmla="*/ 24 w 26"/>
                <a:gd name="T9" fmla="*/ 0 h 158"/>
                <a:gd name="T10" fmla="*/ 26 w 26"/>
                <a:gd name="T11" fmla="*/ 3 h 158"/>
                <a:gd name="T12" fmla="*/ 26 w 26"/>
                <a:gd name="T13" fmla="*/ 23 h 158"/>
                <a:gd name="T14" fmla="*/ 24 w 26"/>
                <a:gd name="T15" fmla="*/ 25 h 158"/>
                <a:gd name="T16" fmla="*/ 3 w 26"/>
                <a:gd name="T17" fmla="*/ 25 h 158"/>
                <a:gd name="T18" fmla="*/ 3 w 26"/>
                <a:gd name="T19" fmla="*/ 158 h 158"/>
                <a:gd name="T20" fmla="*/ 0 w 26"/>
                <a:gd name="T21" fmla="*/ 156 h 158"/>
                <a:gd name="T22" fmla="*/ 0 w 26"/>
                <a:gd name="T23" fmla="*/ 49 h 158"/>
                <a:gd name="T24" fmla="*/ 3 w 26"/>
                <a:gd name="T25" fmla="*/ 46 h 158"/>
                <a:gd name="T26" fmla="*/ 24 w 26"/>
                <a:gd name="T27" fmla="*/ 46 h 158"/>
                <a:gd name="T28" fmla="*/ 26 w 26"/>
                <a:gd name="T29" fmla="*/ 49 h 158"/>
                <a:gd name="T30" fmla="*/ 26 w 26"/>
                <a:gd name="T31" fmla="*/ 156 h 158"/>
                <a:gd name="T32" fmla="*/ 24 w 26"/>
                <a:gd name="T33" fmla="*/ 158 h 158"/>
                <a:gd name="T34" fmla="*/ 3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3" y="25"/>
                  </a:moveTo>
                  <a:cubicBezTo>
                    <a:pt x="1" y="25"/>
                    <a:pt x="0" y="24"/>
                    <a:pt x="0" y="23"/>
                  </a:cubicBezTo>
                  <a:cubicBezTo>
                    <a:pt x="0" y="3"/>
                    <a:pt x="0" y="3"/>
                    <a:pt x="0" y="3"/>
                  </a:cubicBezTo>
                  <a:cubicBezTo>
                    <a:pt x="0" y="1"/>
                    <a:pt x="1" y="0"/>
                    <a:pt x="3" y="0"/>
                  </a:cubicBezTo>
                  <a:cubicBezTo>
                    <a:pt x="24" y="0"/>
                    <a:pt x="24" y="0"/>
                    <a:pt x="24" y="0"/>
                  </a:cubicBezTo>
                  <a:cubicBezTo>
                    <a:pt x="25" y="0"/>
                    <a:pt x="26" y="1"/>
                    <a:pt x="26" y="3"/>
                  </a:cubicBezTo>
                  <a:cubicBezTo>
                    <a:pt x="26" y="23"/>
                    <a:pt x="26" y="23"/>
                    <a:pt x="26" y="23"/>
                  </a:cubicBezTo>
                  <a:cubicBezTo>
                    <a:pt x="26" y="24"/>
                    <a:pt x="25" y="25"/>
                    <a:pt x="24" y="25"/>
                  </a:cubicBezTo>
                  <a:lnTo>
                    <a:pt x="3" y="25"/>
                  </a:lnTo>
                  <a:close/>
                  <a:moveTo>
                    <a:pt x="3" y="158"/>
                  </a:moveTo>
                  <a:cubicBezTo>
                    <a:pt x="1" y="158"/>
                    <a:pt x="0" y="157"/>
                    <a:pt x="0" y="156"/>
                  </a:cubicBezTo>
                  <a:cubicBezTo>
                    <a:pt x="0" y="49"/>
                    <a:pt x="0" y="49"/>
                    <a:pt x="0" y="49"/>
                  </a:cubicBezTo>
                  <a:cubicBezTo>
                    <a:pt x="0" y="47"/>
                    <a:pt x="1" y="46"/>
                    <a:pt x="3" y="46"/>
                  </a:cubicBezTo>
                  <a:cubicBezTo>
                    <a:pt x="24" y="46"/>
                    <a:pt x="24" y="46"/>
                    <a:pt x="24" y="46"/>
                  </a:cubicBezTo>
                  <a:cubicBezTo>
                    <a:pt x="25" y="46"/>
                    <a:pt x="26" y="47"/>
                    <a:pt x="26" y="49"/>
                  </a:cubicBezTo>
                  <a:cubicBezTo>
                    <a:pt x="26" y="156"/>
                    <a:pt x="26" y="156"/>
                    <a:pt x="26" y="156"/>
                  </a:cubicBezTo>
                  <a:cubicBezTo>
                    <a:pt x="26" y="157"/>
                    <a:pt x="25" y="158"/>
                    <a:pt x="24" y="158"/>
                  </a:cubicBezTo>
                  <a:lnTo>
                    <a:pt x="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1" name="Freeform 49"/>
            <p:cNvSpPr>
              <a:spLocks/>
            </p:cNvSpPr>
            <p:nvPr userDrawn="1"/>
          </p:nvSpPr>
          <p:spPr bwMode="auto">
            <a:xfrm>
              <a:off x="1595034" y="1492997"/>
              <a:ext cx="167400" cy="208734"/>
            </a:xfrm>
            <a:custGeom>
              <a:avLst/>
              <a:gdLst>
                <a:gd name="T0" fmla="*/ 1 w 95"/>
                <a:gd name="T1" fmla="*/ 99 h 117"/>
                <a:gd name="T2" fmla="*/ 1 w 95"/>
                <a:gd name="T3" fmla="*/ 96 h 117"/>
                <a:gd name="T4" fmla="*/ 14 w 95"/>
                <a:gd name="T5" fmla="*/ 82 h 117"/>
                <a:gd name="T6" fmla="*/ 17 w 95"/>
                <a:gd name="T7" fmla="*/ 82 h 117"/>
                <a:gd name="T8" fmla="*/ 50 w 95"/>
                <a:gd name="T9" fmla="*/ 95 h 117"/>
                <a:gd name="T10" fmla="*/ 70 w 95"/>
                <a:gd name="T11" fmla="*/ 81 h 117"/>
                <a:gd name="T12" fmla="*/ 52 w 95"/>
                <a:gd name="T13" fmla="*/ 69 h 117"/>
                <a:gd name="T14" fmla="*/ 40 w 95"/>
                <a:gd name="T15" fmla="*/ 68 h 117"/>
                <a:gd name="T16" fmla="*/ 5 w 95"/>
                <a:gd name="T17" fmla="*/ 35 h 117"/>
                <a:gd name="T18" fmla="*/ 49 w 95"/>
                <a:gd name="T19" fmla="*/ 0 h 117"/>
                <a:gd name="T20" fmla="*/ 91 w 95"/>
                <a:gd name="T21" fmla="*/ 13 h 117"/>
                <a:gd name="T22" fmla="*/ 91 w 95"/>
                <a:gd name="T23" fmla="*/ 17 h 117"/>
                <a:gd name="T24" fmla="*/ 80 w 95"/>
                <a:gd name="T25" fmla="*/ 30 h 117"/>
                <a:gd name="T26" fmla="*/ 77 w 95"/>
                <a:gd name="T27" fmla="*/ 31 h 117"/>
                <a:gd name="T28" fmla="*/ 47 w 95"/>
                <a:gd name="T29" fmla="*/ 22 h 117"/>
                <a:gd name="T30" fmla="*/ 30 w 95"/>
                <a:gd name="T31" fmla="*/ 33 h 117"/>
                <a:gd name="T32" fmla="*/ 49 w 95"/>
                <a:gd name="T33" fmla="*/ 45 h 117"/>
                <a:gd name="T34" fmla="*/ 61 w 95"/>
                <a:gd name="T35" fmla="*/ 46 h 117"/>
                <a:gd name="T36" fmla="*/ 95 w 95"/>
                <a:gd name="T37" fmla="*/ 79 h 117"/>
                <a:gd name="T38" fmla="*/ 49 w 95"/>
                <a:gd name="T39" fmla="*/ 117 h 117"/>
                <a:gd name="T40" fmla="*/ 1 w 95"/>
                <a:gd name="T41" fmla="*/ 9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17">
                  <a:moveTo>
                    <a:pt x="1" y="99"/>
                  </a:moveTo>
                  <a:cubicBezTo>
                    <a:pt x="0" y="98"/>
                    <a:pt x="0" y="97"/>
                    <a:pt x="1" y="96"/>
                  </a:cubicBezTo>
                  <a:cubicBezTo>
                    <a:pt x="14" y="82"/>
                    <a:pt x="14" y="82"/>
                    <a:pt x="14" y="82"/>
                  </a:cubicBezTo>
                  <a:cubicBezTo>
                    <a:pt x="15" y="81"/>
                    <a:pt x="16" y="81"/>
                    <a:pt x="17" y="82"/>
                  </a:cubicBezTo>
                  <a:cubicBezTo>
                    <a:pt x="25" y="89"/>
                    <a:pt x="38" y="95"/>
                    <a:pt x="50" y="95"/>
                  </a:cubicBezTo>
                  <a:cubicBezTo>
                    <a:pt x="63" y="95"/>
                    <a:pt x="70" y="89"/>
                    <a:pt x="70" y="81"/>
                  </a:cubicBezTo>
                  <a:cubicBezTo>
                    <a:pt x="70" y="75"/>
                    <a:pt x="66" y="70"/>
                    <a:pt x="52" y="69"/>
                  </a:cubicBezTo>
                  <a:cubicBezTo>
                    <a:pt x="40" y="68"/>
                    <a:pt x="40" y="68"/>
                    <a:pt x="40" y="68"/>
                  </a:cubicBezTo>
                  <a:cubicBezTo>
                    <a:pt x="17" y="66"/>
                    <a:pt x="5" y="54"/>
                    <a:pt x="5" y="35"/>
                  </a:cubicBezTo>
                  <a:cubicBezTo>
                    <a:pt x="5" y="13"/>
                    <a:pt x="21" y="0"/>
                    <a:pt x="49" y="0"/>
                  </a:cubicBezTo>
                  <a:cubicBezTo>
                    <a:pt x="66" y="0"/>
                    <a:pt x="81" y="6"/>
                    <a:pt x="91" y="13"/>
                  </a:cubicBezTo>
                  <a:cubicBezTo>
                    <a:pt x="92" y="14"/>
                    <a:pt x="92" y="16"/>
                    <a:pt x="91" y="17"/>
                  </a:cubicBezTo>
                  <a:cubicBezTo>
                    <a:pt x="80" y="30"/>
                    <a:pt x="80" y="30"/>
                    <a:pt x="80" y="30"/>
                  </a:cubicBezTo>
                  <a:cubicBezTo>
                    <a:pt x="79" y="32"/>
                    <a:pt x="78" y="32"/>
                    <a:pt x="77" y="31"/>
                  </a:cubicBezTo>
                  <a:cubicBezTo>
                    <a:pt x="70" y="26"/>
                    <a:pt x="58" y="22"/>
                    <a:pt x="47" y="22"/>
                  </a:cubicBezTo>
                  <a:cubicBezTo>
                    <a:pt x="36" y="22"/>
                    <a:pt x="30" y="26"/>
                    <a:pt x="30" y="33"/>
                  </a:cubicBezTo>
                  <a:cubicBezTo>
                    <a:pt x="30" y="40"/>
                    <a:pt x="34" y="44"/>
                    <a:pt x="49" y="45"/>
                  </a:cubicBezTo>
                  <a:cubicBezTo>
                    <a:pt x="61" y="46"/>
                    <a:pt x="61" y="46"/>
                    <a:pt x="61" y="46"/>
                  </a:cubicBezTo>
                  <a:cubicBezTo>
                    <a:pt x="84" y="48"/>
                    <a:pt x="95" y="60"/>
                    <a:pt x="95" y="79"/>
                  </a:cubicBezTo>
                  <a:cubicBezTo>
                    <a:pt x="95" y="101"/>
                    <a:pt x="79" y="117"/>
                    <a:pt x="49" y="117"/>
                  </a:cubicBezTo>
                  <a:cubicBezTo>
                    <a:pt x="26" y="117"/>
                    <a:pt x="10" y="107"/>
                    <a:pt x="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2" name="Freeform 50"/>
            <p:cNvSpPr>
              <a:spLocks/>
            </p:cNvSpPr>
            <p:nvPr userDrawn="1"/>
          </p:nvSpPr>
          <p:spPr bwMode="auto">
            <a:xfrm>
              <a:off x="1789301"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3" name="Freeform 51"/>
            <p:cNvSpPr>
              <a:spLocks/>
            </p:cNvSpPr>
            <p:nvPr userDrawn="1"/>
          </p:nvSpPr>
          <p:spPr bwMode="auto">
            <a:xfrm>
              <a:off x="1925702"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4" name="Freeform 52"/>
            <p:cNvSpPr>
              <a:spLocks/>
            </p:cNvSpPr>
            <p:nvPr userDrawn="1"/>
          </p:nvSpPr>
          <p:spPr bwMode="auto">
            <a:xfrm>
              <a:off x="2084836" y="1497130"/>
              <a:ext cx="183934" cy="274867"/>
            </a:xfrm>
            <a:custGeom>
              <a:avLst/>
              <a:gdLst>
                <a:gd name="T0" fmla="*/ 17 w 104"/>
                <a:gd name="T1" fmla="*/ 154 h 154"/>
                <a:gd name="T2" fmla="*/ 14 w 104"/>
                <a:gd name="T3" fmla="*/ 151 h 154"/>
                <a:gd name="T4" fmla="*/ 14 w 104"/>
                <a:gd name="T5" fmla="*/ 133 h 154"/>
                <a:gd name="T6" fmla="*/ 17 w 104"/>
                <a:gd name="T7" fmla="*/ 131 h 154"/>
                <a:gd name="T8" fmla="*/ 21 w 104"/>
                <a:gd name="T9" fmla="*/ 131 h 154"/>
                <a:gd name="T10" fmla="*/ 38 w 104"/>
                <a:gd name="T11" fmla="*/ 117 h 154"/>
                <a:gd name="T12" fmla="*/ 41 w 104"/>
                <a:gd name="T13" fmla="*/ 108 h 154"/>
                <a:gd name="T14" fmla="*/ 0 w 104"/>
                <a:gd name="T15" fmla="*/ 3 h 154"/>
                <a:gd name="T16" fmla="*/ 2 w 104"/>
                <a:gd name="T17" fmla="*/ 0 h 154"/>
                <a:gd name="T18" fmla="*/ 25 w 104"/>
                <a:gd name="T19" fmla="*/ 0 h 154"/>
                <a:gd name="T20" fmla="*/ 28 w 104"/>
                <a:gd name="T21" fmla="*/ 3 h 154"/>
                <a:gd name="T22" fmla="*/ 53 w 104"/>
                <a:gd name="T23" fmla="*/ 76 h 154"/>
                <a:gd name="T24" fmla="*/ 53 w 104"/>
                <a:gd name="T25" fmla="*/ 76 h 154"/>
                <a:gd name="T26" fmla="*/ 77 w 104"/>
                <a:gd name="T27" fmla="*/ 3 h 154"/>
                <a:gd name="T28" fmla="*/ 80 w 104"/>
                <a:gd name="T29" fmla="*/ 0 h 154"/>
                <a:gd name="T30" fmla="*/ 102 w 104"/>
                <a:gd name="T31" fmla="*/ 0 h 154"/>
                <a:gd name="T32" fmla="*/ 104 w 104"/>
                <a:gd name="T33" fmla="*/ 3 h 154"/>
                <a:gd name="T34" fmla="*/ 61 w 104"/>
                <a:gd name="T35" fmla="*/ 119 h 154"/>
                <a:gd name="T36" fmla="*/ 24 w 104"/>
                <a:gd name="T37" fmla="*/ 154 h 154"/>
                <a:gd name="T38" fmla="*/ 17 w 104"/>
                <a:gd name="T3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154">
                  <a:moveTo>
                    <a:pt x="17" y="154"/>
                  </a:moveTo>
                  <a:cubicBezTo>
                    <a:pt x="15" y="154"/>
                    <a:pt x="14" y="153"/>
                    <a:pt x="14" y="151"/>
                  </a:cubicBezTo>
                  <a:cubicBezTo>
                    <a:pt x="14" y="133"/>
                    <a:pt x="14" y="133"/>
                    <a:pt x="14" y="133"/>
                  </a:cubicBezTo>
                  <a:cubicBezTo>
                    <a:pt x="14" y="131"/>
                    <a:pt x="15" y="131"/>
                    <a:pt x="17" y="131"/>
                  </a:cubicBezTo>
                  <a:cubicBezTo>
                    <a:pt x="21" y="131"/>
                    <a:pt x="21" y="131"/>
                    <a:pt x="21" y="131"/>
                  </a:cubicBezTo>
                  <a:cubicBezTo>
                    <a:pt x="30" y="131"/>
                    <a:pt x="34" y="127"/>
                    <a:pt x="38" y="117"/>
                  </a:cubicBezTo>
                  <a:cubicBezTo>
                    <a:pt x="41" y="108"/>
                    <a:pt x="41" y="108"/>
                    <a:pt x="41" y="108"/>
                  </a:cubicBezTo>
                  <a:cubicBezTo>
                    <a:pt x="0" y="3"/>
                    <a:pt x="0" y="3"/>
                    <a:pt x="0" y="3"/>
                  </a:cubicBezTo>
                  <a:cubicBezTo>
                    <a:pt x="0" y="1"/>
                    <a:pt x="0" y="0"/>
                    <a:pt x="2" y="0"/>
                  </a:cubicBezTo>
                  <a:cubicBezTo>
                    <a:pt x="25" y="0"/>
                    <a:pt x="25" y="0"/>
                    <a:pt x="25" y="0"/>
                  </a:cubicBezTo>
                  <a:cubicBezTo>
                    <a:pt x="26" y="0"/>
                    <a:pt x="27" y="1"/>
                    <a:pt x="28" y="3"/>
                  </a:cubicBezTo>
                  <a:cubicBezTo>
                    <a:pt x="53" y="76"/>
                    <a:pt x="53" y="76"/>
                    <a:pt x="53" y="76"/>
                  </a:cubicBezTo>
                  <a:cubicBezTo>
                    <a:pt x="53" y="76"/>
                    <a:pt x="53" y="76"/>
                    <a:pt x="53" y="76"/>
                  </a:cubicBezTo>
                  <a:cubicBezTo>
                    <a:pt x="77" y="3"/>
                    <a:pt x="77" y="3"/>
                    <a:pt x="77" y="3"/>
                  </a:cubicBezTo>
                  <a:cubicBezTo>
                    <a:pt x="78" y="1"/>
                    <a:pt x="79" y="0"/>
                    <a:pt x="80" y="0"/>
                  </a:cubicBezTo>
                  <a:cubicBezTo>
                    <a:pt x="102" y="0"/>
                    <a:pt x="102" y="0"/>
                    <a:pt x="102" y="0"/>
                  </a:cubicBezTo>
                  <a:cubicBezTo>
                    <a:pt x="104" y="0"/>
                    <a:pt x="104" y="1"/>
                    <a:pt x="104" y="3"/>
                  </a:cubicBezTo>
                  <a:cubicBezTo>
                    <a:pt x="61" y="119"/>
                    <a:pt x="61" y="119"/>
                    <a:pt x="61" y="119"/>
                  </a:cubicBezTo>
                  <a:cubicBezTo>
                    <a:pt x="52" y="145"/>
                    <a:pt x="42" y="154"/>
                    <a:pt x="24" y="154"/>
                  </a:cubicBezTo>
                  <a:lnTo>
                    <a:pt x="17"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5" name="Freeform 53"/>
            <p:cNvSpPr>
              <a:spLocks noEditPoints="1"/>
            </p:cNvSpPr>
            <p:nvPr userDrawn="1"/>
          </p:nvSpPr>
          <p:spPr bwMode="auto">
            <a:xfrm>
              <a:off x="235350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6" name="Freeform 54"/>
            <p:cNvSpPr>
              <a:spLocks/>
            </p:cNvSpPr>
            <p:nvPr userDrawn="1"/>
          </p:nvSpPr>
          <p:spPr bwMode="auto">
            <a:xfrm>
              <a:off x="2553970" y="1414463"/>
              <a:ext cx="109534" cy="283134"/>
            </a:xfrm>
            <a:custGeom>
              <a:avLst/>
              <a:gdLst>
                <a:gd name="T0" fmla="*/ 14 w 61"/>
                <a:gd name="T1" fmla="*/ 158 h 158"/>
                <a:gd name="T2" fmla="*/ 12 w 61"/>
                <a:gd name="T3" fmla="*/ 156 h 158"/>
                <a:gd name="T4" fmla="*/ 12 w 61"/>
                <a:gd name="T5" fmla="*/ 68 h 158"/>
                <a:gd name="T6" fmla="*/ 10 w 61"/>
                <a:gd name="T7" fmla="*/ 66 h 158"/>
                <a:gd name="T8" fmla="*/ 3 w 61"/>
                <a:gd name="T9" fmla="*/ 66 h 158"/>
                <a:gd name="T10" fmla="*/ 0 w 61"/>
                <a:gd name="T11" fmla="*/ 64 h 158"/>
                <a:gd name="T12" fmla="*/ 0 w 61"/>
                <a:gd name="T13" fmla="*/ 49 h 158"/>
                <a:gd name="T14" fmla="*/ 3 w 61"/>
                <a:gd name="T15" fmla="*/ 46 h 158"/>
                <a:gd name="T16" fmla="*/ 10 w 61"/>
                <a:gd name="T17" fmla="*/ 46 h 158"/>
                <a:gd name="T18" fmla="*/ 12 w 61"/>
                <a:gd name="T19" fmla="*/ 45 h 158"/>
                <a:gd name="T20" fmla="*/ 12 w 61"/>
                <a:gd name="T21" fmla="*/ 38 h 158"/>
                <a:gd name="T22" fmla="*/ 49 w 61"/>
                <a:gd name="T23" fmla="*/ 0 h 158"/>
                <a:gd name="T24" fmla="*/ 59 w 61"/>
                <a:gd name="T25" fmla="*/ 0 h 158"/>
                <a:gd name="T26" fmla="*/ 61 w 61"/>
                <a:gd name="T27" fmla="*/ 3 h 158"/>
                <a:gd name="T28" fmla="*/ 61 w 61"/>
                <a:gd name="T29" fmla="*/ 21 h 158"/>
                <a:gd name="T30" fmla="*/ 59 w 61"/>
                <a:gd name="T31" fmla="*/ 24 h 158"/>
                <a:gd name="T32" fmla="*/ 52 w 61"/>
                <a:gd name="T33" fmla="*/ 24 h 158"/>
                <a:gd name="T34" fmla="*/ 37 w 61"/>
                <a:gd name="T35" fmla="*/ 37 h 158"/>
                <a:gd name="T36" fmla="*/ 37 w 61"/>
                <a:gd name="T37" fmla="*/ 45 h 158"/>
                <a:gd name="T38" fmla="*/ 39 w 61"/>
                <a:gd name="T39" fmla="*/ 46 h 158"/>
                <a:gd name="T40" fmla="*/ 59 w 61"/>
                <a:gd name="T41" fmla="*/ 46 h 158"/>
                <a:gd name="T42" fmla="*/ 61 w 61"/>
                <a:gd name="T43" fmla="*/ 49 h 158"/>
                <a:gd name="T44" fmla="*/ 61 w 61"/>
                <a:gd name="T45" fmla="*/ 64 h 158"/>
                <a:gd name="T46" fmla="*/ 59 w 61"/>
                <a:gd name="T47" fmla="*/ 66 h 158"/>
                <a:gd name="T48" fmla="*/ 39 w 61"/>
                <a:gd name="T49" fmla="*/ 66 h 158"/>
                <a:gd name="T50" fmla="*/ 37 w 61"/>
                <a:gd name="T51" fmla="*/ 68 h 158"/>
                <a:gd name="T52" fmla="*/ 37 w 61"/>
                <a:gd name="T53" fmla="*/ 156 h 158"/>
                <a:gd name="T54" fmla="*/ 35 w 61"/>
                <a:gd name="T55" fmla="*/ 158 h 158"/>
                <a:gd name="T56" fmla="*/ 14 w 61"/>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158">
                  <a:moveTo>
                    <a:pt x="14" y="158"/>
                  </a:moveTo>
                  <a:cubicBezTo>
                    <a:pt x="12" y="158"/>
                    <a:pt x="12" y="157"/>
                    <a:pt x="12" y="156"/>
                  </a:cubicBezTo>
                  <a:cubicBezTo>
                    <a:pt x="12" y="68"/>
                    <a:pt x="12" y="68"/>
                    <a:pt x="12" y="68"/>
                  </a:cubicBezTo>
                  <a:cubicBezTo>
                    <a:pt x="12" y="67"/>
                    <a:pt x="11" y="66"/>
                    <a:pt x="10" y="66"/>
                  </a:cubicBezTo>
                  <a:cubicBezTo>
                    <a:pt x="3" y="66"/>
                    <a:pt x="3" y="66"/>
                    <a:pt x="3" y="66"/>
                  </a:cubicBezTo>
                  <a:cubicBezTo>
                    <a:pt x="1" y="66"/>
                    <a:pt x="0" y="66"/>
                    <a:pt x="0" y="64"/>
                  </a:cubicBezTo>
                  <a:cubicBezTo>
                    <a:pt x="0" y="49"/>
                    <a:pt x="0" y="49"/>
                    <a:pt x="0" y="49"/>
                  </a:cubicBezTo>
                  <a:cubicBezTo>
                    <a:pt x="0" y="47"/>
                    <a:pt x="1" y="46"/>
                    <a:pt x="3" y="46"/>
                  </a:cubicBezTo>
                  <a:cubicBezTo>
                    <a:pt x="10" y="46"/>
                    <a:pt x="10" y="46"/>
                    <a:pt x="10" y="46"/>
                  </a:cubicBezTo>
                  <a:cubicBezTo>
                    <a:pt x="11" y="46"/>
                    <a:pt x="12" y="46"/>
                    <a:pt x="12" y="45"/>
                  </a:cubicBezTo>
                  <a:cubicBezTo>
                    <a:pt x="12" y="38"/>
                    <a:pt x="12" y="38"/>
                    <a:pt x="12" y="38"/>
                  </a:cubicBezTo>
                  <a:cubicBezTo>
                    <a:pt x="12" y="12"/>
                    <a:pt x="24" y="0"/>
                    <a:pt x="49" y="0"/>
                  </a:cubicBezTo>
                  <a:cubicBezTo>
                    <a:pt x="59" y="0"/>
                    <a:pt x="59" y="0"/>
                    <a:pt x="59" y="0"/>
                  </a:cubicBezTo>
                  <a:cubicBezTo>
                    <a:pt x="60" y="0"/>
                    <a:pt x="61" y="1"/>
                    <a:pt x="61" y="3"/>
                  </a:cubicBezTo>
                  <a:cubicBezTo>
                    <a:pt x="61" y="21"/>
                    <a:pt x="61" y="21"/>
                    <a:pt x="61" y="21"/>
                  </a:cubicBezTo>
                  <a:cubicBezTo>
                    <a:pt x="61" y="23"/>
                    <a:pt x="60" y="24"/>
                    <a:pt x="59" y="24"/>
                  </a:cubicBezTo>
                  <a:cubicBezTo>
                    <a:pt x="52" y="24"/>
                    <a:pt x="52" y="24"/>
                    <a:pt x="52" y="24"/>
                  </a:cubicBezTo>
                  <a:cubicBezTo>
                    <a:pt x="40" y="24"/>
                    <a:pt x="37" y="26"/>
                    <a:pt x="37" y="37"/>
                  </a:cubicBezTo>
                  <a:cubicBezTo>
                    <a:pt x="37" y="45"/>
                    <a:pt x="37" y="45"/>
                    <a:pt x="37" y="45"/>
                  </a:cubicBezTo>
                  <a:cubicBezTo>
                    <a:pt x="37" y="46"/>
                    <a:pt x="38" y="46"/>
                    <a:pt x="39" y="46"/>
                  </a:cubicBezTo>
                  <a:cubicBezTo>
                    <a:pt x="59" y="46"/>
                    <a:pt x="59" y="46"/>
                    <a:pt x="59" y="46"/>
                  </a:cubicBezTo>
                  <a:cubicBezTo>
                    <a:pt x="60" y="46"/>
                    <a:pt x="61" y="47"/>
                    <a:pt x="61" y="49"/>
                  </a:cubicBezTo>
                  <a:cubicBezTo>
                    <a:pt x="61" y="64"/>
                    <a:pt x="61" y="64"/>
                    <a:pt x="61" y="64"/>
                  </a:cubicBezTo>
                  <a:cubicBezTo>
                    <a:pt x="61" y="66"/>
                    <a:pt x="60" y="66"/>
                    <a:pt x="59" y="66"/>
                  </a:cubicBezTo>
                  <a:cubicBezTo>
                    <a:pt x="39" y="66"/>
                    <a:pt x="39" y="66"/>
                    <a:pt x="39" y="66"/>
                  </a:cubicBezTo>
                  <a:cubicBezTo>
                    <a:pt x="38" y="66"/>
                    <a:pt x="37" y="67"/>
                    <a:pt x="37" y="68"/>
                  </a:cubicBezTo>
                  <a:cubicBezTo>
                    <a:pt x="37" y="156"/>
                    <a:pt x="37" y="156"/>
                    <a:pt x="37" y="156"/>
                  </a:cubicBezTo>
                  <a:cubicBezTo>
                    <a:pt x="37" y="157"/>
                    <a:pt x="37" y="158"/>
                    <a:pt x="35" y="158"/>
                  </a:cubicBezTo>
                  <a:lnTo>
                    <a:pt x="14"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7" name="Freeform 55"/>
            <p:cNvSpPr>
              <a:spLocks/>
            </p:cNvSpPr>
            <p:nvPr userDrawn="1"/>
          </p:nvSpPr>
          <p:spPr bwMode="auto">
            <a:xfrm>
              <a:off x="2762704" y="1414463"/>
              <a:ext cx="208734" cy="283134"/>
            </a:xfrm>
            <a:custGeom>
              <a:avLst/>
              <a:gdLst>
                <a:gd name="T0" fmla="*/ 0 w 117"/>
                <a:gd name="T1" fmla="*/ 3 h 158"/>
                <a:gd name="T2" fmla="*/ 2 w 117"/>
                <a:gd name="T3" fmla="*/ 0 h 158"/>
                <a:gd name="T4" fmla="*/ 25 w 117"/>
                <a:gd name="T5" fmla="*/ 0 h 158"/>
                <a:gd name="T6" fmla="*/ 27 w 117"/>
                <a:gd name="T7" fmla="*/ 3 h 158"/>
                <a:gd name="T8" fmla="*/ 27 w 117"/>
                <a:gd name="T9" fmla="*/ 65 h 158"/>
                <a:gd name="T10" fmla="*/ 29 w 117"/>
                <a:gd name="T11" fmla="*/ 66 h 158"/>
                <a:gd name="T12" fmla="*/ 89 w 117"/>
                <a:gd name="T13" fmla="*/ 66 h 158"/>
                <a:gd name="T14" fmla="*/ 90 w 117"/>
                <a:gd name="T15" fmla="*/ 65 h 158"/>
                <a:gd name="T16" fmla="*/ 90 w 117"/>
                <a:gd name="T17" fmla="*/ 3 h 158"/>
                <a:gd name="T18" fmla="*/ 92 w 117"/>
                <a:gd name="T19" fmla="*/ 0 h 158"/>
                <a:gd name="T20" fmla="*/ 115 w 117"/>
                <a:gd name="T21" fmla="*/ 0 h 158"/>
                <a:gd name="T22" fmla="*/ 117 w 117"/>
                <a:gd name="T23" fmla="*/ 3 h 158"/>
                <a:gd name="T24" fmla="*/ 117 w 117"/>
                <a:gd name="T25" fmla="*/ 156 h 158"/>
                <a:gd name="T26" fmla="*/ 115 w 117"/>
                <a:gd name="T27" fmla="*/ 158 h 158"/>
                <a:gd name="T28" fmla="*/ 92 w 117"/>
                <a:gd name="T29" fmla="*/ 158 h 158"/>
                <a:gd name="T30" fmla="*/ 90 w 117"/>
                <a:gd name="T31" fmla="*/ 156 h 158"/>
                <a:gd name="T32" fmla="*/ 90 w 117"/>
                <a:gd name="T33" fmla="*/ 92 h 158"/>
                <a:gd name="T34" fmla="*/ 89 w 117"/>
                <a:gd name="T35" fmla="*/ 91 h 158"/>
                <a:gd name="T36" fmla="*/ 29 w 117"/>
                <a:gd name="T37" fmla="*/ 91 h 158"/>
                <a:gd name="T38" fmla="*/ 27 w 117"/>
                <a:gd name="T39" fmla="*/ 92 h 158"/>
                <a:gd name="T40" fmla="*/ 27 w 117"/>
                <a:gd name="T41" fmla="*/ 156 h 158"/>
                <a:gd name="T42" fmla="*/ 25 w 117"/>
                <a:gd name="T43" fmla="*/ 158 h 158"/>
                <a:gd name="T44" fmla="*/ 2 w 117"/>
                <a:gd name="T45" fmla="*/ 158 h 158"/>
                <a:gd name="T46" fmla="*/ 0 w 117"/>
                <a:gd name="T47" fmla="*/ 156 h 158"/>
                <a:gd name="T48" fmla="*/ 0 w 117"/>
                <a:gd name="T49"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158">
                  <a:moveTo>
                    <a:pt x="0" y="3"/>
                  </a:moveTo>
                  <a:cubicBezTo>
                    <a:pt x="0" y="1"/>
                    <a:pt x="1" y="0"/>
                    <a:pt x="2" y="0"/>
                  </a:cubicBezTo>
                  <a:cubicBezTo>
                    <a:pt x="25" y="0"/>
                    <a:pt x="25" y="0"/>
                    <a:pt x="25" y="0"/>
                  </a:cubicBezTo>
                  <a:cubicBezTo>
                    <a:pt x="26" y="0"/>
                    <a:pt x="27" y="1"/>
                    <a:pt x="27" y="3"/>
                  </a:cubicBezTo>
                  <a:cubicBezTo>
                    <a:pt x="27" y="65"/>
                    <a:pt x="27" y="65"/>
                    <a:pt x="27" y="65"/>
                  </a:cubicBezTo>
                  <a:cubicBezTo>
                    <a:pt x="27" y="66"/>
                    <a:pt x="28" y="66"/>
                    <a:pt x="29" y="66"/>
                  </a:cubicBezTo>
                  <a:cubicBezTo>
                    <a:pt x="89" y="66"/>
                    <a:pt x="89" y="66"/>
                    <a:pt x="89" y="66"/>
                  </a:cubicBezTo>
                  <a:cubicBezTo>
                    <a:pt x="89" y="66"/>
                    <a:pt x="90" y="66"/>
                    <a:pt x="90" y="65"/>
                  </a:cubicBezTo>
                  <a:cubicBezTo>
                    <a:pt x="90" y="3"/>
                    <a:pt x="90" y="3"/>
                    <a:pt x="90" y="3"/>
                  </a:cubicBezTo>
                  <a:cubicBezTo>
                    <a:pt x="90" y="1"/>
                    <a:pt x="91" y="0"/>
                    <a:pt x="92" y="0"/>
                  </a:cubicBezTo>
                  <a:cubicBezTo>
                    <a:pt x="115" y="0"/>
                    <a:pt x="115" y="0"/>
                    <a:pt x="115" y="0"/>
                  </a:cubicBezTo>
                  <a:cubicBezTo>
                    <a:pt x="116" y="0"/>
                    <a:pt x="117" y="1"/>
                    <a:pt x="117" y="3"/>
                  </a:cubicBezTo>
                  <a:cubicBezTo>
                    <a:pt x="117" y="156"/>
                    <a:pt x="117" y="156"/>
                    <a:pt x="117" y="156"/>
                  </a:cubicBezTo>
                  <a:cubicBezTo>
                    <a:pt x="117" y="157"/>
                    <a:pt x="116" y="158"/>
                    <a:pt x="115" y="158"/>
                  </a:cubicBezTo>
                  <a:cubicBezTo>
                    <a:pt x="92" y="158"/>
                    <a:pt x="92" y="158"/>
                    <a:pt x="92" y="158"/>
                  </a:cubicBezTo>
                  <a:cubicBezTo>
                    <a:pt x="91" y="158"/>
                    <a:pt x="90" y="157"/>
                    <a:pt x="90" y="156"/>
                  </a:cubicBezTo>
                  <a:cubicBezTo>
                    <a:pt x="90" y="92"/>
                    <a:pt x="90" y="92"/>
                    <a:pt x="90" y="92"/>
                  </a:cubicBezTo>
                  <a:cubicBezTo>
                    <a:pt x="90" y="91"/>
                    <a:pt x="89" y="91"/>
                    <a:pt x="89" y="91"/>
                  </a:cubicBezTo>
                  <a:cubicBezTo>
                    <a:pt x="29" y="91"/>
                    <a:pt x="29" y="91"/>
                    <a:pt x="29" y="91"/>
                  </a:cubicBezTo>
                  <a:cubicBezTo>
                    <a:pt x="28" y="91"/>
                    <a:pt x="27" y="91"/>
                    <a:pt x="27" y="92"/>
                  </a:cubicBezTo>
                  <a:cubicBezTo>
                    <a:pt x="27" y="156"/>
                    <a:pt x="27" y="156"/>
                    <a:pt x="27" y="156"/>
                  </a:cubicBezTo>
                  <a:cubicBezTo>
                    <a:pt x="27" y="157"/>
                    <a:pt x="26" y="158"/>
                    <a:pt x="25"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8" name="Freeform 56"/>
            <p:cNvSpPr>
              <a:spLocks noEditPoints="1"/>
            </p:cNvSpPr>
            <p:nvPr userDrawn="1"/>
          </p:nvSpPr>
          <p:spPr bwMode="auto">
            <a:xfrm>
              <a:off x="3014838" y="1492997"/>
              <a:ext cx="175667" cy="208734"/>
            </a:xfrm>
            <a:custGeom>
              <a:avLst/>
              <a:gdLst>
                <a:gd name="T0" fmla="*/ 4 w 99"/>
                <a:gd name="T1" fmla="*/ 85 h 117"/>
                <a:gd name="T2" fmla="*/ 0 w 99"/>
                <a:gd name="T3" fmla="*/ 58 h 117"/>
                <a:gd name="T4" fmla="*/ 4 w 99"/>
                <a:gd name="T5" fmla="*/ 31 h 117"/>
                <a:gd name="T6" fmla="*/ 49 w 99"/>
                <a:gd name="T7" fmla="*/ 0 h 117"/>
                <a:gd name="T8" fmla="*/ 95 w 99"/>
                <a:gd name="T9" fmla="*/ 31 h 117"/>
                <a:gd name="T10" fmla="*/ 99 w 99"/>
                <a:gd name="T11" fmla="*/ 64 h 117"/>
                <a:gd name="T12" fmla="*/ 97 w 99"/>
                <a:gd name="T13" fmla="*/ 66 h 117"/>
                <a:gd name="T14" fmla="*/ 28 w 99"/>
                <a:gd name="T15" fmla="*/ 66 h 117"/>
                <a:gd name="T16" fmla="*/ 26 w 99"/>
                <a:gd name="T17" fmla="*/ 68 h 117"/>
                <a:gd name="T18" fmla="*/ 28 w 99"/>
                <a:gd name="T19" fmla="*/ 76 h 117"/>
                <a:gd name="T20" fmla="*/ 53 w 99"/>
                <a:gd name="T21" fmla="*/ 93 h 117"/>
                <a:gd name="T22" fmla="*/ 79 w 99"/>
                <a:gd name="T23" fmla="*/ 83 h 117"/>
                <a:gd name="T24" fmla="*/ 83 w 99"/>
                <a:gd name="T25" fmla="*/ 82 h 117"/>
                <a:gd name="T26" fmla="*/ 96 w 99"/>
                <a:gd name="T27" fmla="*/ 94 h 117"/>
                <a:gd name="T28" fmla="*/ 97 w 99"/>
                <a:gd name="T29" fmla="*/ 98 h 117"/>
                <a:gd name="T30" fmla="*/ 51 w 99"/>
                <a:gd name="T31" fmla="*/ 117 h 117"/>
                <a:gd name="T32" fmla="*/ 4 w 99"/>
                <a:gd name="T33" fmla="*/ 85 h 117"/>
                <a:gd name="T34" fmla="*/ 71 w 99"/>
                <a:gd name="T35" fmla="*/ 36 h 117"/>
                <a:gd name="T36" fmla="*/ 50 w 99"/>
                <a:gd name="T37" fmla="*/ 22 h 117"/>
                <a:gd name="T38" fmla="*/ 28 w 99"/>
                <a:gd name="T39" fmla="*/ 36 h 117"/>
                <a:gd name="T40" fmla="*/ 26 w 99"/>
                <a:gd name="T41" fmla="*/ 46 h 117"/>
                <a:gd name="T42" fmla="*/ 28 w 99"/>
                <a:gd name="T43" fmla="*/ 47 h 117"/>
                <a:gd name="T44" fmla="*/ 71 w 99"/>
                <a:gd name="T45" fmla="*/ 47 h 117"/>
                <a:gd name="T46" fmla="*/ 73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2" y="78"/>
                    <a:pt x="0" y="70"/>
                    <a:pt x="0" y="58"/>
                  </a:cubicBezTo>
                  <a:cubicBezTo>
                    <a:pt x="0" y="47"/>
                    <a:pt x="2" y="38"/>
                    <a:pt x="4" y="31"/>
                  </a:cubicBezTo>
                  <a:cubicBezTo>
                    <a:pt x="10" y="11"/>
                    <a:pt x="27" y="0"/>
                    <a:pt x="49" y="0"/>
                  </a:cubicBezTo>
                  <a:cubicBezTo>
                    <a:pt x="72" y="0"/>
                    <a:pt x="89" y="12"/>
                    <a:pt x="95" y="31"/>
                  </a:cubicBezTo>
                  <a:cubicBezTo>
                    <a:pt x="98" y="38"/>
                    <a:pt x="99" y="46"/>
                    <a:pt x="99" y="64"/>
                  </a:cubicBezTo>
                  <a:cubicBezTo>
                    <a:pt x="99" y="66"/>
                    <a:pt x="98" y="66"/>
                    <a:pt x="97" y="66"/>
                  </a:cubicBezTo>
                  <a:cubicBezTo>
                    <a:pt x="28" y="66"/>
                    <a:pt x="28" y="66"/>
                    <a:pt x="28" y="66"/>
                  </a:cubicBezTo>
                  <a:cubicBezTo>
                    <a:pt x="27" y="66"/>
                    <a:pt x="26" y="67"/>
                    <a:pt x="26" y="68"/>
                  </a:cubicBezTo>
                  <a:cubicBezTo>
                    <a:pt x="26" y="71"/>
                    <a:pt x="27" y="74"/>
                    <a:pt x="28" y="76"/>
                  </a:cubicBezTo>
                  <a:cubicBezTo>
                    <a:pt x="32" y="87"/>
                    <a:pt x="40" y="93"/>
                    <a:pt x="53" y="93"/>
                  </a:cubicBezTo>
                  <a:cubicBezTo>
                    <a:pt x="65" y="93"/>
                    <a:pt x="74" y="89"/>
                    <a:pt x="79" y="83"/>
                  </a:cubicBezTo>
                  <a:cubicBezTo>
                    <a:pt x="80" y="82"/>
                    <a:pt x="81" y="81"/>
                    <a:pt x="83" y="82"/>
                  </a:cubicBezTo>
                  <a:cubicBezTo>
                    <a:pt x="96" y="94"/>
                    <a:pt x="96" y="94"/>
                    <a:pt x="96" y="94"/>
                  </a:cubicBezTo>
                  <a:cubicBezTo>
                    <a:pt x="97" y="95"/>
                    <a:pt x="97" y="96"/>
                    <a:pt x="97" y="98"/>
                  </a:cubicBezTo>
                  <a:cubicBezTo>
                    <a:pt x="87" y="109"/>
                    <a:pt x="71" y="117"/>
                    <a:pt x="51" y="117"/>
                  </a:cubicBezTo>
                  <a:cubicBezTo>
                    <a:pt x="27" y="117"/>
                    <a:pt x="10" y="105"/>
                    <a:pt x="4" y="85"/>
                  </a:cubicBezTo>
                  <a:close/>
                  <a:moveTo>
                    <a:pt x="71" y="36"/>
                  </a:moveTo>
                  <a:cubicBezTo>
                    <a:pt x="68" y="27"/>
                    <a:pt x="60" y="22"/>
                    <a:pt x="50" y="22"/>
                  </a:cubicBezTo>
                  <a:cubicBezTo>
                    <a:pt x="39" y="22"/>
                    <a:pt x="31" y="27"/>
                    <a:pt x="28" y="36"/>
                  </a:cubicBezTo>
                  <a:cubicBezTo>
                    <a:pt x="27" y="39"/>
                    <a:pt x="26" y="42"/>
                    <a:pt x="26" y="46"/>
                  </a:cubicBezTo>
                  <a:cubicBezTo>
                    <a:pt x="26" y="47"/>
                    <a:pt x="27" y="47"/>
                    <a:pt x="28" y="47"/>
                  </a:cubicBezTo>
                  <a:cubicBezTo>
                    <a:pt x="71" y="47"/>
                    <a:pt x="71" y="47"/>
                    <a:pt x="71" y="47"/>
                  </a:cubicBezTo>
                  <a:cubicBezTo>
                    <a:pt x="72" y="47"/>
                    <a:pt x="73" y="47"/>
                    <a:pt x="73" y="46"/>
                  </a:cubicBezTo>
                  <a:cubicBezTo>
                    <a:pt x="73"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9" name="Freeform 57"/>
            <p:cNvSpPr>
              <a:spLocks noEditPoints="1"/>
            </p:cNvSpPr>
            <p:nvPr userDrawn="1"/>
          </p:nvSpPr>
          <p:spPr bwMode="auto">
            <a:xfrm>
              <a:off x="322150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8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1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4" y="111"/>
                    <a:pt x="53" y="117"/>
                    <a:pt x="37"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8"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1"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0" name="Freeform 58"/>
            <p:cNvSpPr>
              <a:spLocks/>
            </p:cNvSpPr>
            <p:nvPr userDrawn="1"/>
          </p:nvSpPr>
          <p:spPr bwMode="auto">
            <a:xfrm>
              <a:off x="3434373" y="1414463"/>
              <a:ext cx="76467" cy="285201"/>
            </a:xfrm>
            <a:custGeom>
              <a:avLst/>
              <a:gdLst>
                <a:gd name="T0" fmla="*/ 30 w 43"/>
                <a:gd name="T1" fmla="*/ 159 h 159"/>
                <a:gd name="T2" fmla="*/ 0 w 43"/>
                <a:gd name="T3" fmla="*/ 127 h 159"/>
                <a:gd name="T4" fmla="*/ 0 w 43"/>
                <a:gd name="T5" fmla="*/ 3 h 159"/>
                <a:gd name="T6" fmla="*/ 2 w 43"/>
                <a:gd name="T7" fmla="*/ 0 h 159"/>
                <a:gd name="T8" fmla="*/ 23 w 43"/>
                <a:gd name="T9" fmla="*/ 0 h 159"/>
                <a:gd name="T10" fmla="*/ 26 w 43"/>
                <a:gd name="T11" fmla="*/ 3 h 159"/>
                <a:gd name="T12" fmla="*/ 26 w 43"/>
                <a:gd name="T13" fmla="*/ 126 h 159"/>
                <a:gd name="T14" fmla="*/ 35 w 43"/>
                <a:gd name="T15" fmla="*/ 136 h 159"/>
                <a:gd name="T16" fmla="*/ 41 w 43"/>
                <a:gd name="T17" fmla="*/ 136 h 159"/>
                <a:gd name="T18" fmla="*/ 43 w 43"/>
                <a:gd name="T19" fmla="*/ 139 h 159"/>
                <a:gd name="T20" fmla="*/ 43 w 43"/>
                <a:gd name="T21" fmla="*/ 157 h 159"/>
                <a:gd name="T22" fmla="*/ 41 w 43"/>
                <a:gd name="T23" fmla="*/ 159 h 159"/>
                <a:gd name="T24" fmla="*/ 30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0" y="159"/>
                  </a:moveTo>
                  <a:cubicBezTo>
                    <a:pt x="9" y="159"/>
                    <a:pt x="0" y="149"/>
                    <a:pt x="0" y="127"/>
                  </a:cubicBezTo>
                  <a:cubicBezTo>
                    <a:pt x="0" y="3"/>
                    <a:pt x="0" y="3"/>
                    <a:pt x="0" y="3"/>
                  </a:cubicBezTo>
                  <a:cubicBezTo>
                    <a:pt x="0" y="1"/>
                    <a:pt x="1" y="0"/>
                    <a:pt x="2" y="0"/>
                  </a:cubicBezTo>
                  <a:cubicBezTo>
                    <a:pt x="23" y="0"/>
                    <a:pt x="23" y="0"/>
                    <a:pt x="23" y="0"/>
                  </a:cubicBezTo>
                  <a:cubicBezTo>
                    <a:pt x="25" y="0"/>
                    <a:pt x="26" y="1"/>
                    <a:pt x="26" y="3"/>
                  </a:cubicBezTo>
                  <a:cubicBezTo>
                    <a:pt x="26" y="126"/>
                    <a:pt x="26" y="126"/>
                    <a:pt x="26" y="126"/>
                  </a:cubicBezTo>
                  <a:cubicBezTo>
                    <a:pt x="26" y="134"/>
                    <a:pt x="29" y="136"/>
                    <a:pt x="35"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0"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1" name="Freeform 59"/>
            <p:cNvSpPr>
              <a:spLocks/>
            </p:cNvSpPr>
            <p:nvPr userDrawn="1"/>
          </p:nvSpPr>
          <p:spPr bwMode="auto">
            <a:xfrm>
              <a:off x="3525306"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2" name="Freeform 60"/>
            <p:cNvSpPr>
              <a:spLocks/>
            </p:cNvSpPr>
            <p:nvPr userDrawn="1"/>
          </p:nvSpPr>
          <p:spPr bwMode="auto">
            <a:xfrm>
              <a:off x="3663773" y="1414463"/>
              <a:ext cx="167400" cy="283134"/>
            </a:xfrm>
            <a:custGeom>
              <a:avLst/>
              <a:gdLst>
                <a:gd name="T0" fmla="*/ 71 w 94"/>
                <a:gd name="T1" fmla="*/ 158 h 158"/>
                <a:gd name="T2" fmla="*/ 69 w 94"/>
                <a:gd name="T3" fmla="*/ 156 h 158"/>
                <a:gd name="T4" fmla="*/ 69 w 94"/>
                <a:gd name="T5" fmla="*/ 91 h 158"/>
                <a:gd name="T6" fmla="*/ 47 w 94"/>
                <a:gd name="T7" fmla="*/ 67 h 158"/>
                <a:gd name="T8" fmla="*/ 26 w 94"/>
                <a:gd name="T9" fmla="*/ 91 h 158"/>
                <a:gd name="T10" fmla="*/ 26 w 94"/>
                <a:gd name="T11" fmla="*/ 156 h 158"/>
                <a:gd name="T12" fmla="*/ 24 w 94"/>
                <a:gd name="T13" fmla="*/ 158 h 158"/>
                <a:gd name="T14" fmla="*/ 3 w 94"/>
                <a:gd name="T15" fmla="*/ 158 h 158"/>
                <a:gd name="T16" fmla="*/ 0 w 94"/>
                <a:gd name="T17" fmla="*/ 156 h 158"/>
                <a:gd name="T18" fmla="*/ 0 w 94"/>
                <a:gd name="T19" fmla="*/ 3 h 158"/>
                <a:gd name="T20" fmla="*/ 3 w 94"/>
                <a:gd name="T21" fmla="*/ 0 h 158"/>
                <a:gd name="T22" fmla="*/ 24 w 94"/>
                <a:gd name="T23" fmla="*/ 0 h 158"/>
                <a:gd name="T24" fmla="*/ 26 w 94"/>
                <a:gd name="T25" fmla="*/ 3 h 158"/>
                <a:gd name="T26" fmla="*/ 26 w 94"/>
                <a:gd name="T27" fmla="*/ 57 h 158"/>
                <a:gd name="T28" fmla="*/ 26 w 94"/>
                <a:gd name="T29" fmla="*/ 57 h 158"/>
                <a:gd name="T30" fmla="*/ 56 w 94"/>
                <a:gd name="T31" fmla="*/ 44 h 158"/>
                <a:gd name="T32" fmla="*/ 94 w 94"/>
                <a:gd name="T33" fmla="*/ 85 h 158"/>
                <a:gd name="T34" fmla="*/ 94 w 94"/>
                <a:gd name="T35" fmla="*/ 156 h 158"/>
                <a:gd name="T36" fmla="*/ 92 w 94"/>
                <a:gd name="T37" fmla="*/ 158 h 158"/>
                <a:gd name="T38" fmla="*/ 71 w 94"/>
                <a:gd name="T3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8">
                  <a:moveTo>
                    <a:pt x="71" y="158"/>
                  </a:moveTo>
                  <a:cubicBezTo>
                    <a:pt x="69" y="158"/>
                    <a:pt x="69" y="157"/>
                    <a:pt x="69" y="156"/>
                  </a:cubicBezTo>
                  <a:cubicBezTo>
                    <a:pt x="69" y="91"/>
                    <a:pt x="69" y="91"/>
                    <a:pt x="69" y="91"/>
                  </a:cubicBezTo>
                  <a:cubicBezTo>
                    <a:pt x="69" y="77"/>
                    <a:pt x="61" y="67"/>
                    <a:pt x="47" y="67"/>
                  </a:cubicBezTo>
                  <a:cubicBezTo>
                    <a:pt x="34" y="67"/>
                    <a:pt x="26" y="77"/>
                    <a:pt x="26" y="91"/>
                  </a:cubicBezTo>
                  <a:cubicBezTo>
                    <a:pt x="26" y="156"/>
                    <a:pt x="26" y="156"/>
                    <a:pt x="26" y="156"/>
                  </a:cubicBezTo>
                  <a:cubicBezTo>
                    <a:pt x="26" y="157"/>
                    <a:pt x="25" y="158"/>
                    <a:pt x="24" y="158"/>
                  </a:cubicBezTo>
                  <a:cubicBezTo>
                    <a:pt x="3" y="158"/>
                    <a:pt x="3" y="158"/>
                    <a:pt x="3" y="158"/>
                  </a:cubicBezTo>
                  <a:cubicBezTo>
                    <a:pt x="1" y="158"/>
                    <a:pt x="0" y="157"/>
                    <a:pt x="0" y="156"/>
                  </a:cubicBezTo>
                  <a:cubicBezTo>
                    <a:pt x="0" y="3"/>
                    <a:pt x="0" y="3"/>
                    <a:pt x="0" y="3"/>
                  </a:cubicBezTo>
                  <a:cubicBezTo>
                    <a:pt x="0" y="1"/>
                    <a:pt x="1" y="0"/>
                    <a:pt x="3" y="0"/>
                  </a:cubicBezTo>
                  <a:cubicBezTo>
                    <a:pt x="24" y="0"/>
                    <a:pt x="24" y="0"/>
                    <a:pt x="24" y="0"/>
                  </a:cubicBezTo>
                  <a:cubicBezTo>
                    <a:pt x="25" y="0"/>
                    <a:pt x="26" y="1"/>
                    <a:pt x="26" y="3"/>
                  </a:cubicBezTo>
                  <a:cubicBezTo>
                    <a:pt x="26" y="57"/>
                    <a:pt x="26" y="57"/>
                    <a:pt x="26" y="57"/>
                  </a:cubicBezTo>
                  <a:cubicBezTo>
                    <a:pt x="26" y="57"/>
                    <a:pt x="26" y="57"/>
                    <a:pt x="26" y="57"/>
                  </a:cubicBezTo>
                  <a:cubicBezTo>
                    <a:pt x="31" y="50"/>
                    <a:pt x="41" y="44"/>
                    <a:pt x="56" y="44"/>
                  </a:cubicBezTo>
                  <a:cubicBezTo>
                    <a:pt x="80" y="44"/>
                    <a:pt x="94" y="61"/>
                    <a:pt x="94" y="85"/>
                  </a:cubicBezTo>
                  <a:cubicBezTo>
                    <a:pt x="94" y="156"/>
                    <a:pt x="94" y="156"/>
                    <a:pt x="94" y="156"/>
                  </a:cubicBezTo>
                  <a:cubicBezTo>
                    <a:pt x="94" y="157"/>
                    <a:pt x="94" y="158"/>
                    <a:pt x="92" y="158"/>
                  </a:cubicBezTo>
                  <a:lnTo>
                    <a:pt x="71"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3" name="Freeform 61"/>
            <p:cNvSpPr>
              <a:spLocks/>
            </p:cNvSpPr>
            <p:nvPr userDrawn="1"/>
          </p:nvSpPr>
          <p:spPr bwMode="auto">
            <a:xfrm>
              <a:off x="3880774" y="1647997"/>
              <a:ext cx="45467" cy="95067"/>
            </a:xfrm>
            <a:custGeom>
              <a:avLst/>
              <a:gdLst>
                <a:gd name="T0" fmla="*/ 0 w 26"/>
                <a:gd name="T1" fmla="*/ 2 h 54"/>
                <a:gd name="T2" fmla="*/ 2 w 26"/>
                <a:gd name="T3" fmla="*/ 0 h 54"/>
                <a:gd name="T4" fmla="*/ 24 w 26"/>
                <a:gd name="T5" fmla="*/ 0 h 54"/>
                <a:gd name="T6" fmla="*/ 26 w 26"/>
                <a:gd name="T7" fmla="*/ 2 h 54"/>
                <a:gd name="T8" fmla="*/ 26 w 26"/>
                <a:gd name="T9" fmla="*/ 27 h 54"/>
                <a:gd name="T10" fmla="*/ 24 w 26"/>
                <a:gd name="T11" fmla="*/ 32 h 54"/>
                <a:gd name="T12" fmla="*/ 5 w 26"/>
                <a:gd name="T13" fmla="*/ 52 h 54"/>
                <a:gd name="T14" fmla="*/ 2 w 26"/>
                <a:gd name="T15" fmla="*/ 54 h 54"/>
                <a:gd name="T16" fmla="*/ 0 w 26"/>
                <a:gd name="T17" fmla="*/ 51 h 54"/>
                <a:gd name="T18" fmla="*/ 0 w 26"/>
                <a:gd name="T19"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54">
                  <a:moveTo>
                    <a:pt x="0" y="2"/>
                  </a:moveTo>
                  <a:cubicBezTo>
                    <a:pt x="0" y="1"/>
                    <a:pt x="0" y="0"/>
                    <a:pt x="2" y="0"/>
                  </a:cubicBezTo>
                  <a:cubicBezTo>
                    <a:pt x="24" y="0"/>
                    <a:pt x="24" y="0"/>
                    <a:pt x="24" y="0"/>
                  </a:cubicBezTo>
                  <a:cubicBezTo>
                    <a:pt x="25" y="0"/>
                    <a:pt x="26" y="1"/>
                    <a:pt x="26" y="2"/>
                  </a:cubicBezTo>
                  <a:cubicBezTo>
                    <a:pt x="26" y="27"/>
                    <a:pt x="26" y="27"/>
                    <a:pt x="26" y="27"/>
                  </a:cubicBezTo>
                  <a:cubicBezTo>
                    <a:pt x="26" y="30"/>
                    <a:pt x="26" y="31"/>
                    <a:pt x="24" y="32"/>
                  </a:cubicBezTo>
                  <a:cubicBezTo>
                    <a:pt x="5" y="52"/>
                    <a:pt x="5" y="52"/>
                    <a:pt x="5" y="52"/>
                  </a:cubicBezTo>
                  <a:cubicBezTo>
                    <a:pt x="4" y="53"/>
                    <a:pt x="3" y="54"/>
                    <a:pt x="2" y="54"/>
                  </a:cubicBezTo>
                  <a:cubicBezTo>
                    <a:pt x="0" y="54"/>
                    <a:pt x="0" y="53"/>
                    <a:pt x="0" y="5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4" name="Freeform 62"/>
            <p:cNvSpPr>
              <a:spLocks/>
            </p:cNvSpPr>
            <p:nvPr userDrawn="1"/>
          </p:nvSpPr>
          <p:spPr bwMode="auto">
            <a:xfrm>
              <a:off x="4041974" y="1414463"/>
              <a:ext cx="183934" cy="283134"/>
            </a:xfrm>
            <a:custGeom>
              <a:avLst/>
              <a:gdLst>
                <a:gd name="T0" fmla="*/ 0 w 103"/>
                <a:gd name="T1" fmla="*/ 3 h 158"/>
                <a:gd name="T2" fmla="*/ 2 w 103"/>
                <a:gd name="T3" fmla="*/ 0 h 158"/>
                <a:gd name="T4" fmla="*/ 25 w 103"/>
                <a:gd name="T5" fmla="*/ 0 h 158"/>
                <a:gd name="T6" fmla="*/ 27 w 103"/>
                <a:gd name="T7" fmla="*/ 3 h 158"/>
                <a:gd name="T8" fmla="*/ 27 w 103"/>
                <a:gd name="T9" fmla="*/ 132 h 158"/>
                <a:gd name="T10" fmla="*/ 29 w 103"/>
                <a:gd name="T11" fmla="*/ 133 h 158"/>
                <a:gd name="T12" fmla="*/ 101 w 103"/>
                <a:gd name="T13" fmla="*/ 133 h 158"/>
                <a:gd name="T14" fmla="*/ 103 w 103"/>
                <a:gd name="T15" fmla="*/ 136 h 158"/>
                <a:gd name="T16" fmla="*/ 103 w 103"/>
                <a:gd name="T17" fmla="*/ 156 h 158"/>
                <a:gd name="T18" fmla="*/ 101 w 103"/>
                <a:gd name="T19" fmla="*/ 158 h 158"/>
                <a:gd name="T20" fmla="*/ 2 w 103"/>
                <a:gd name="T21" fmla="*/ 158 h 158"/>
                <a:gd name="T22" fmla="*/ 0 w 103"/>
                <a:gd name="T23" fmla="*/ 156 h 158"/>
                <a:gd name="T24" fmla="*/ 0 w 103"/>
                <a:gd name="T25"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58">
                  <a:moveTo>
                    <a:pt x="0" y="3"/>
                  </a:moveTo>
                  <a:cubicBezTo>
                    <a:pt x="0" y="1"/>
                    <a:pt x="1" y="0"/>
                    <a:pt x="2" y="0"/>
                  </a:cubicBezTo>
                  <a:cubicBezTo>
                    <a:pt x="25" y="0"/>
                    <a:pt x="25" y="0"/>
                    <a:pt x="25" y="0"/>
                  </a:cubicBezTo>
                  <a:cubicBezTo>
                    <a:pt x="26" y="0"/>
                    <a:pt x="27" y="1"/>
                    <a:pt x="27" y="3"/>
                  </a:cubicBezTo>
                  <a:cubicBezTo>
                    <a:pt x="27" y="132"/>
                    <a:pt x="27" y="132"/>
                    <a:pt x="27" y="132"/>
                  </a:cubicBezTo>
                  <a:cubicBezTo>
                    <a:pt x="27" y="133"/>
                    <a:pt x="28" y="133"/>
                    <a:pt x="29" y="133"/>
                  </a:cubicBezTo>
                  <a:cubicBezTo>
                    <a:pt x="101" y="133"/>
                    <a:pt x="101" y="133"/>
                    <a:pt x="101" y="133"/>
                  </a:cubicBezTo>
                  <a:cubicBezTo>
                    <a:pt x="102" y="133"/>
                    <a:pt x="103" y="134"/>
                    <a:pt x="103" y="136"/>
                  </a:cubicBezTo>
                  <a:cubicBezTo>
                    <a:pt x="103" y="156"/>
                    <a:pt x="103" y="156"/>
                    <a:pt x="103" y="156"/>
                  </a:cubicBezTo>
                  <a:cubicBezTo>
                    <a:pt x="103" y="157"/>
                    <a:pt x="102" y="158"/>
                    <a:pt x="101"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5" name="Freeform 63"/>
            <p:cNvSpPr>
              <a:spLocks noEditPoints="1"/>
            </p:cNvSpPr>
            <p:nvPr userDrawn="1"/>
          </p:nvSpPr>
          <p:spPr bwMode="auto">
            <a:xfrm>
              <a:off x="4254842" y="1492997"/>
              <a:ext cx="167400" cy="208734"/>
            </a:xfrm>
            <a:custGeom>
              <a:avLst/>
              <a:gdLst>
                <a:gd name="T0" fmla="*/ 72 w 94"/>
                <a:gd name="T1" fmla="*/ 114 h 117"/>
                <a:gd name="T2" fmla="*/ 70 w 94"/>
                <a:gd name="T3" fmla="*/ 112 h 117"/>
                <a:gd name="T4" fmla="*/ 70 w 94"/>
                <a:gd name="T5" fmla="*/ 104 h 117"/>
                <a:gd name="T6" fmla="*/ 69 w 94"/>
                <a:gd name="T7" fmla="*/ 104 h 117"/>
                <a:gd name="T8" fmla="*/ 38 w 94"/>
                <a:gd name="T9" fmla="*/ 117 h 117"/>
                <a:gd name="T10" fmla="*/ 0 w 94"/>
                <a:gd name="T11" fmla="*/ 82 h 117"/>
                <a:gd name="T12" fmla="*/ 45 w 94"/>
                <a:gd name="T13" fmla="*/ 47 h 117"/>
                <a:gd name="T14" fmla="*/ 68 w 94"/>
                <a:gd name="T15" fmla="*/ 47 h 117"/>
                <a:gd name="T16" fmla="*/ 69 w 94"/>
                <a:gd name="T17" fmla="*/ 46 h 117"/>
                <a:gd name="T18" fmla="*/ 69 w 94"/>
                <a:gd name="T19" fmla="*/ 40 h 117"/>
                <a:gd name="T20" fmla="*/ 44 w 94"/>
                <a:gd name="T21" fmla="*/ 22 h 117"/>
                <a:gd name="T22" fmla="*/ 19 w 94"/>
                <a:gd name="T23" fmla="*/ 29 h 117"/>
                <a:gd name="T24" fmla="*/ 16 w 94"/>
                <a:gd name="T25" fmla="*/ 29 h 117"/>
                <a:gd name="T26" fmla="*/ 7 w 94"/>
                <a:gd name="T27" fmla="*/ 14 h 117"/>
                <a:gd name="T28" fmla="*/ 8 w 94"/>
                <a:gd name="T29" fmla="*/ 11 h 117"/>
                <a:gd name="T30" fmla="*/ 47 w 94"/>
                <a:gd name="T31" fmla="*/ 0 h 117"/>
                <a:gd name="T32" fmla="*/ 94 w 94"/>
                <a:gd name="T33" fmla="*/ 39 h 117"/>
                <a:gd name="T34" fmla="*/ 94 w 94"/>
                <a:gd name="T35" fmla="*/ 112 h 117"/>
                <a:gd name="T36" fmla="*/ 91 w 94"/>
                <a:gd name="T37" fmla="*/ 114 h 117"/>
                <a:gd name="T38" fmla="*/ 72 w 94"/>
                <a:gd name="T39" fmla="*/ 114 h 117"/>
                <a:gd name="T40" fmla="*/ 69 w 94"/>
                <a:gd name="T41" fmla="*/ 76 h 117"/>
                <a:gd name="T42" fmla="*/ 69 w 94"/>
                <a:gd name="T43" fmla="*/ 68 h 117"/>
                <a:gd name="T44" fmla="*/ 68 w 94"/>
                <a:gd name="T45" fmla="*/ 66 h 117"/>
                <a:gd name="T46" fmla="*/ 49 w 94"/>
                <a:gd name="T47" fmla="*/ 66 h 117"/>
                <a:gd name="T48" fmla="*/ 25 w 94"/>
                <a:gd name="T49" fmla="*/ 82 h 117"/>
                <a:gd name="T50" fmla="*/ 44 w 94"/>
                <a:gd name="T51" fmla="*/ 95 h 117"/>
                <a:gd name="T52" fmla="*/ 69 w 94"/>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4" h="117">
                  <a:moveTo>
                    <a:pt x="72" y="114"/>
                  </a:moveTo>
                  <a:cubicBezTo>
                    <a:pt x="71" y="114"/>
                    <a:pt x="70" y="113"/>
                    <a:pt x="70" y="112"/>
                  </a:cubicBezTo>
                  <a:cubicBezTo>
                    <a:pt x="70" y="104"/>
                    <a:pt x="70" y="104"/>
                    <a:pt x="70" y="104"/>
                  </a:cubicBezTo>
                  <a:cubicBezTo>
                    <a:pt x="69" y="104"/>
                    <a:pt x="69" y="104"/>
                    <a:pt x="69" y="104"/>
                  </a:cubicBezTo>
                  <a:cubicBezTo>
                    <a:pt x="64" y="111"/>
                    <a:pt x="54" y="117"/>
                    <a:pt x="38" y="117"/>
                  </a:cubicBezTo>
                  <a:cubicBezTo>
                    <a:pt x="17" y="117"/>
                    <a:pt x="0" y="106"/>
                    <a:pt x="0" y="82"/>
                  </a:cubicBezTo>
                  <a:cubicBezTo>
                    <a:pt x="0" y="58"/>
                    <a:pt x="17" y="47"/>
                    <a:pt x="45" y="47"/>
                  </a:cubicBezTo>
                  <a:cubicBezTo>
                    <a:pt x="68" y="47"/>
                    <a:pt x="68" y="47"/>
                    <a:pt x="68" y="47"/>
                  </a:cubicBezTo>
                  <a:cubicBezTo>
                    <a:pt x="69" y="47"/>
                    <a:pt x="69" y="47"/>
                    <a:pt x="69" y="46"/>
                  </a:cubicBezTo>
                  <a:cubicBezTo>
                    <a:pt x="69" y="40"/>
                    <a:pt x="69" y="40"/>
                    <a:pt x="69" y="40"/>
                  </a:cubicBezTo>
                  <a:cubicBezTo>
                    <a:pt x="69" y="28"/>
                    <a:pt x="63" y="22"/>
                    <a:pt x="44" y="22"/>
                  </a:cubicBezTo>
                  <a:cubicBezTo>
                    <a:pt x="32" y="22"/>
                    <a:pt x="24" y="25"/>
                    <a:pt x="19" y="29"/>
                  </a:cubicBezTo>
                  <a:cubicBezTo>
                    <a:pt x="18" y="30"/>
                    <a:pt x="16" y="30"/>
                    <a:pt x="16" y="29"/>
                  </a:cubicBezTo>
                  <a:cubicBezTo>
                    <a:pt x="7" y="14"/>
                    <a:pt x="7" y="14"/>
                    <a:pt x="7" y="14"/>
                  </a:cubicBezTo>
                  <a:cubicBezTo>
                    <a:pt x="6" y="13"/>
                    <a:pt x="7" y="11"/>
                    <a:pt x="8" y="11"/>
                  </a:cubicBezTo>
                  <a:cubicBezTo>
                    <a:pt x="17" y="4"/>
                    <a:pt x="29" y="0"/>
                    <a:pt x="47" y="0"/>
                  </a:cubicBezTo>
                  <a:cubicBezTo>
                    <a:pt x="81" y="0"/>
                    <a:pt x="94" y="11"/>
                    <a:pt x="94" y="39"/>
                  </a:cubicBezTo>
                  <a:cubicBezTo>
                    <a:pt x="94" y="112"/>
                    <a:pt x="94" y="112"/>
                    <a:pt x="94" y="112"/>
                  </a:cubicBezTo>
                  <a:cubicBezTo>
                    <a:pt x="94" y="113"/>
                    <a:pt x="93" y="114"/>
                    <a:pt x="91" y="114"/>
                  </a:cubicBezTo>
                  <a:lnTo>
                    <a:pt x="72" y="114"/>
                  </a:lnTo>
                  <a:close/>
                  <a:moveTo>
                    <a:pt x="69" y="76"/>
                  </a:moveTo>
                  <a:cubicBezTo>
                    <a:pt x="69" y="68"/>
                    <a:pt x="69" y="68"/>
                    <a:pt x="69" y="68"/>
                  </a:cubicBezTo>
                  <a:cubicBezTo>
                    <a:pt x="69" y="67"/>
                    <a:pt x="69" y="66"/>
                    <a:pt x="68" y="66"/>
                  </a:cubicBezTo>
                  <a:cubicBezTo>
                    <a:pt x="49" y="66"/>
                    <a:pt x="49" y="66"/>
                    <a:pt x="49" y="66"/>
                  </a:cubicBezTo>
                  <a:cubicBezTo>
                    <a:pt x="33" y="66"/>
                    <a:pt x="25" y="71"/>
                    <a:pt x="25" y="82"/>
                  </a:cubicBezTo>
                  <a:cubicBezTo>
                    <a:pt x="25" y="91"/>
                    <a:pt x="32"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6" name="Freeform 64"/>
            <p:cNvSpPr>
              <a:spLocks noEditPoints="1"/>
            </p:cNvSpPr>
            <p:nvPr userDrawn="1"/>
          </p:nvSpPr>
          <p:spPr bwMode="auto">
            <a:xfrm>
              <a:off x="4469776" y="1414463"/>
              <a:ext cx="175667" cy="287267"/>
            </a:xfrm>
            <a:custGeom>
              <a:avLst/>
              <a:gdLst>
                <a:gd name="T0" fmla="*/ 26 w 98"/>
                <a:gd name="T1" fmla="*/ 147 h 161"/>
                <a:gd name="T2" fmla="*/ 26 w 98"/>
                <a:gd name="T3" fmla="*/ 147 h 161"/>
                <a:gd name="T4" fmla="*/ 26 w 98"/>
                <a:gd name="T5" fmla="*/ 156 h 161"/>
                <a:gd name="T6" fmla="*/ 23 w 98"/>
                <a:gd name="T7" fmla="*/ 158 h 161"/>
                <a:gd name="T8" fmla="*/ 2 w 98"/>
                <a:gd name="T9" fmla="*/ 158 h 161"/>
                <a:gd name="T10" fmla="*/ 0 w 98"/>
                <a:gd name="T11" fmla="*/ 156 h 161"/>
                <a:gd name="T12" fmla="*/ 0 w 98"/>
                <a:gd name="T13" fmla="*/ 3 h 161"/>
                <a:gd name="T14" fmla="*/ 2 w 98"/>
                <a:gd name="T15" fmla="*/ 0 h 161"/>
                <a:gd name="T16" fmla="*/ 23 w 98"/>
                <a:gd name="T17" fmla="*/ 0 h 161"/>
                <a:gd name="T18" fmla="*/ 26 w 98"/>
                <a:gd name="T19" fmla="*/ 3 h 161"/>
                <a:gd name="T20" fmla="*/ 26 w 98"/>
                <a:gd name="T21" fmla="*/ 57 h 161"/>
                <a:gd name="T22" fmla="*/ 26 w 98"/>
                <a:gd name="T23" fmla="*/ 57 h 161"/>
                <a:gd name="T24" fmla="*/ 56 w 98"/>
                <a:gd name="T25" fmla="*/ 44 h 161"/>
                <a:gd name="T26" fmla="*/ 94 w 98"/>
                <a:gd name="T27" fmla="*/ 71 h 161"/>
                <a:gd name="T28" fmla="*/ 98 w 98"/>
                <a:gd name="T29" fmla="*/ 102 h 161"/>
                <a:gd name="T30" fmla="*/ 94 w 98"/>
                <a:gd name="T31" fmla="*/ 134 h 161"/>
                <a:gd name="T32" fmla="*/ 56 w 98"/>
                <a:gd name="T33" fmla="*/ 161 h 161"/>
                <a:gd name="T34" fmla="*/ 26 w 98"/>
                <a:gd name="T35" fmla="*/ 147 h 161"/>
                <a:gd name="T36" fmla="*/ 69 w 98"/>
                <a:gd name="T37" fmla="*/ 123 h 161"/>
                <a:gd name="T38" fmla="*/ 72 w 98"/>
                <a:gd name="T39" fmla="*/ 102 h 161"/>
                <a:gd name="T40" fmla="*/ 69 w 98"/>
                <a:gd name="T41" fmla="*/ 81 h 161"/>
                <a:gd name="T42" fmla="*/ 49 w 98"/>
                <a:gd name="T43" fmla="*/ 67 h 161"/>
                <a:gd name="T44" fmla="*/ 28 w 98"/>
                <a:gd name="T45" fmla="*/ 81 h 161"/>
                <a:gd name="T46" fmla="*/ 26 w 98"/>
                <a:gd name="T47" fmla="*/ 102 h 161"/>
                <a:gd name="T48" fmla="*/ 28 w 98"/>
                <a:gd name="T49" fmla="*/ 123 h 161"/>
                <a:gd name="T50" fmla="*/ 49 w 98"/>
                <a:gd name="T51" fmla="*/ 137 h 161"/>
                <a:gd name="T52" fmla="*/ 69 w 98"/>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61">
                  <a:moveTo>
                    <a:pt x="26" y="147"/>
                  </a:moveTo>
                  <a:cubicBezTo>
                    <a:pt x="26" y="147"/>
                    <a:pt x="26" y="147"/>
                    <a:pt x="26" y="147"/>
                  </a:cubicBezTo>
                  <a:cubicBezTo>
                    <a:pt x="26" y="156"/>
                    <a:pt x="26" y="156"/>
                    <a:pt x="26" y="156"/>
                  </a:cubicBezTo>
                  <a:cubicBezTo>
                    <a:pt x="26" y="157"/>
                    <a:pt x="25" y="158"/>
                    <a:pt x="23" y="158"/>
                  </a:cubicBezTo>
                  <a:cubicBezTo>
                    <a:pt x="2" y="158"/>
                    <a:pt x="2" y="158"/>
                    <a:pt x="2" y="158"/>
                  </a:cubicBezTo>
                  <a:cubicBezTo>
                    <a:pt x="1" y="158"/>
                    <a:pt x="0" y="157"/>
                    <a:pt x="0" y="156"/>
                  </a:cubicBezTo>
                  <a:cubicBezTo>
                    <a:pt x="0" y="3"/>
                    <a:pt x="0" y="3"/>
                    <a:pt x="0" y="3"/>
                  </a:cubicBezTo>
                  <a:cubicBezTo>
                    <a:pt x="0" y="1"/>
                    <a:pt x="1" y="0"/>
                    <a:pt x="2" y="0"/>
                  </a:cubicBezTo>
                  <a:cubicBezTo>
                    <a:pt x="23" y="0"/>
                    <a:pt x="23" y="0"/>
                    <a:pt x="23" y="0"/>
                  </a:cubicBezTo>
                  <a:cubicBezTo>
                    <a:pt x="25" y="0"/>
                    <a:pt x="26" y="1"/>
                    <a:pt x="26" y="3"/>
                  </a:cubicBezTo>
                  <a:cubicBezTo>
                    <a:pt x="26" y="57"/>
                    <a:pt x="26" y="57"/>
                    <a:pt x="26" y="57"/>
                  </a:cubicBezTo>
                  <a:cubicBezTo>
                    <a:pt x="26" y="57"/>
                    <a:pt x="26" y="57"/>
                    <a:pt x="26" y="57"/>
                  </a:cubicBezTo>
                  <a:cubicBezTo>
                    <a:pt x="31" y="49"/>
                    <a:pt x="40" y="44"/>
                    <a:pt x="56" y="44"/>
                  </a:cubicBezTo>
                  <a:cubicBezTo>
                    <a:pt x="75" y="44"/>
                    <a:pt x="88" y="53"/>
                    <a:pt x="94" y="71"/>
                  </a:cubicBezTo>
                  <a:cubicBezTo>
                    <a:pt x="97" y="79"/>
                    <a:pt x="98" y="87"/>
                    <a:pt x="98" y="102"/>
                  </a:cubicBezTo>
                  <a:cubicBezTo>
                    <a:pt x="98" y="117"/>
                    <a:pt x="97" y="125"/>
                    <a:pt x="94" y="134"/>
                  </a:cubicBezTo>
                  <a:cubicBezTo>
                    <a:pt x="88" y="151"/>
                    <a:pt x="75" y="161"/>
                    <a:pt x="56" y="161"/>
                  </a:cubicBezTo>
                  <a:cubicBezTo>
                    <a:pt x="40" y="161"/>
                    <a:pt x="31" y="155"/>
                    <a:pt x="26" y="147"/>
                  </a:cubicBezTo>
                  <a:close/>
                  <a:moveTo>
                    <a:pt x="69" y="123"/>
                  </a:moveTo>
                  <a:cubicBezTo>
                    <a:pt x="71" y="118"/>
                    <a:pt x="72" y="112"/>
                    <a:pt x="72" y="102"/>
                  </a:cubicBezTo>
                  <a:cubicBezTo>
                    <a:pt x="72" y="92"/>
                    <a:pt x="71" y="86"/>
                    <a:pt x="69" y="81"/>
                  </a:cubicBezTo>
                  <a:cubicBezTo>
                    <a:pt x="66" y="72"/>
                    <a:pt x="59" y="67"/>
                    <a:pt x="49" y="67"/>
                  </a:cubicBezTo>
                  <a:cubicBezTo>
                    <a:pt x="38" y="67"/>
                    <a:pt x="31" y="72"/>
                    <a:pt x="28" y="81"/>
                  </a:cubicBezTo>
                  <a:cubicBezTo>
                    <a:pt x="26" y="86"/>
                    <a:pt x="26" y="92"/>
                    <a:pt x="26" y="102"/>
                  </a:cubicBezTo>
                  <a:cubicBezTo>
                    <a:pt x="26" y="112"/>
                    <a:pt x="26" y="118"/>
                    <a:pt x="28" y="123"/>
                  </a:cubicBezTo>
                  <a:cubicBezTo>
                    <a:pt x="31" y="132"/>
                    <a:pt x="38" y="137"/>
                    <a:pt x="49" y="137"/>
                  </a:cubicBezTo>
                  <a:cubicBezTo>
                    <a:pt x="59" y="137"/>
                    <a:pt x="66" y="132"/>
                    <a:pt x="69"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7" name="Freeform 65"/>
            <p:cNvSpPr>
              <a:spLocks noEditPoints="1"/>
            </p:cNvSpPr>
            <p:nvPr userDrawn="1"/>
          </p:nvSpPr>
          <p:spPr bwMode="auto">
            <a:xfrm>
              <a:off x="467644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8" name="Freeform 66"/>
            <p:cNvSpPr>
              <a:spLocks/>
            </p:cNvSpPr>
            <p:nvPr userDrawn="1"/>
          </p:nvSpPr>
          <p:spPr bwMode="auto">
            <a:xfrm>
              <a:off x="4891377" y="1497130"/>
              <a:ext cx="167400" cy="204601"/>
            </a:xfrm>
            <a:custGeom>
              <a:avLst/>
              <a:gdLst>
                <a:gd name="T0" fmla="*/ 70 w 94"/>
                <a:gd name="T1" fmla="*/ 112 h 115"/>
                <a:gd name="T2" fmla="*/ 68 w 94"/>
                <a:gd name="T3" fmla="*/ 110 h 115"/>
                <a:gd name="T4" fmla="*/ 68 w 94"/>
                <a:gd name="T5" fmla="*/ 102 h 115"/>
                <a:gd name="T6" fmla="*/ 68 w 94"/>
                <a:gd name="T7" fmla="*/ 102 h 115"/>
                <a:gd name="T8" fmla="*/ 39 w 94"/>
                <a:gd name="T9" fmla="*/ 115 h 115"/>
                <a:gd name="T10" fmla="*/ 0 w 94"/>
                <a:gd name="T11" fmla="*/ 73 h 115"/>
                <a:gd name="T12" fmla="*/ 0 w 94"/>
                <a:gd name="T13" fmla="*/ 3 h 115"/>
                <a:gd name="T14" fmla="*/ 3 w 94"/>
                <a:gd name="T15" fmla="*/ 0 h 115"/>
                <a:gd name="T16" fmla="*/ 24 w 94"/>
                <a:gd name="T17" fmla="*/ 0 h 115"/>
                <a:gd name="T18" fmla="*/ 26 w 94"/>
                <a:gd name="T19" fmla="*/ 3 h 115"/>
                <a:gd name="T20" fmla="*/ 26 w 94"/>
                <a:gd name="T21" fmla="*/ 67 h 115"/>
                <a:gd name="T22" fmla="*/ 47 w 94"/>
                <a:gd name="T23" fmla="*/ 91 h 115"/>
                <a:gd name="T24" fmla="*/ 68 w 94"/>
                <a:gd name="T25" fmla="*/ 67 h 115"/>
                <a:gd name="T26" fmla="*/ 68 w 94"/>
                <a:gd name="T27" fmla="*/ 3 h 115"/>
                <a:gd name="T28" fmla="*/ 70 w 94"/>
                <a:gd name="T29" fmla="*/ 0 h 115"/>
                <a:gd name="T30" fmla="*/ 91 w 94"/>
                <a:gd name="T31" fmla="*/ 0 h 115"/>
                <a:gd name="T32" fmla="*/ 94 w 94"/>
                <a:gd name="T33" fmla="*/ 3 h 115"/>
                <a:gd name="T34" fmla="*/ 94 w 94"/>
                <a:gd name="T35" fmla="*/ 110 h 115"/>
                <a:gd name="T36" fmla="*/ 91 w 94"/>
                <a:gd name="T37" fmla="*/ 112 h 115"/>
                <a:gd name="T38" fmla="*/ 70 w 94"/>
                <a:gd name="T39" fmla="*/ 11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5">
                  <a:moveTo>
                    <a:pt x="70" y="112"/>
                  </a:moveTo>
                  <a:cubicBezTo>
                    <a:pt x="69" y="112"/>
                    <a:pt x="68" y="111"/>
                    <a:pt x="68" y="110"/>
                  </a:cubicBezTo>
                  <a:cubicBezTo>
                    <a:pt x="68" y="102"/>
                    <a:pt x="68" y="102"/>
                    <a:pt x="68" y="102"/>
                  </a:cubicBezTo>
                  <a:cubicBezTo>
                    <a:pt x="68" y="102"/>
                    <a:pt x="68" y="102"/>
                    <a:pt x="68" y="102"/>
                  </a:cubicBezTo>
                  <a:cubicBezTo>
                    <a:pt x="62" y="109"/>
                    <a:pt x="53" y="115"/>
                    <a:pt x="39" y="115"/>
                  </a:cubicBezTo>
                  <a:cubicBezTo>
                    <a:pt x="15" y="115"/>
                    <a:pt x="0" y="97"/>
                    <a:pt x="0" y="73"/>
                  </a:cubicBezTo>
                  <a:cubicBezTo>
                    <a:pt x="0" y="3"/>
                    <a:pt x="0" y="3"/>
                    <a:pt x="0" y="3"/>
                  </a:cubicBezTo>
                  <a:cubicBezTo>
                    <a:pt x="0" y="1"/>
                    <a:pt x="1" y="0"/>
                    <a:pt x="3" y="0"/>
                  </a:cubicBezTo>
                  <a:cubicBezTo>
                    <a:pt x="24" y="0"/>
                    <a:pt x="24" y="0"/>
                    <a:pt x="24" y="0"/>
                  </a:cubicBezTo>
                  <a:cubicBezTo>
                    <a:pt x="25" y="0"/>
                    <a:pt x="26" y="1"/>
                    <a:pt x="26" y="3"/>
                  </a:cubicBezTo>
                  <a:cubicBezTo>
                    <a:pt x="26" y="67"/>
                    <a:pt x="26" y="67"/>
                    <a:pt x="26" y="67"/>
                  </a:cubicBezTo>
                  <a:cubicBezTo>
                    <a:pt x="26" y="81"/>
                    <a:pt x="33" y="91"/>
                    <a:pt x="47" y="91"/>
                  </a:cubicBezTo>
                  <a:cubicBezTo>
                    <a:pt x="60" y="91"/>
                    <a:pt x="68" y="81"/>
                    <a:pt x="68" y="67"/>
                  </a:cubicBezTo>
                  <a:cubicBezTo>
                    <a:pt x="68" y="3"/>
                    <a:pt x="68" y="3"/>
                    <a:pt x="68" y="3"/>
                  </a:cubicBezTo>
                  <a:cubicBezTo>
                    <a:pt x="68" y="1"/>
                    <a:pt x="69" y="0"/>
                    <a:pt x="70" y="0"/>
                  </a:cubicBezTo>
                  <a:cubicBezTo>
                    <a:pt x="91" y="0"/>
                    <a:pt x="91" y="0"/>
                    <a:pt x="91" y="0"/>
                  </a:cubicBezTo>
                  <a:cubicBezTo>
                    <a:pt x="93" y="0"/>
                    <a:pt x="94" y="1"/>
                    <a:pt x="94" y="3"/>
                  </a:cubicBezTo>
                  <a:cubicBezTo>
                    <a:pt x="94" y="110"/>
                    <a:pt x="94" y="110"/>
                    <a:pt x="94" y="110"/>
                  </a:cubicBezTo>
                  <a:cubicBezTo>
                    <a:pt x="94" y="111"/>
                    <a:pt x="93" y="112"/>
                    <a:pt x="91" y="112"/>
                  </a:cubicBezTo>
                  <a:lnTo>
                    <a:pt x="7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9" name="Freeform 67"/>
            <p:cNvSpPr>
              <a:spLocks/>
            </p:cNvSpPr>
            <p:nvPr userDrawn="1"/>
          </p:nvSpPr>
          <p:spPr bwMode="auto">
            <a:xfrm>
              <a:off x="5108377"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7 w 80"/>
                <a:gd name="T15" fmla="*/ 14 h 114"/>
                <a:gd name="T16" fmla="*/ 56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7" y="14"/>
                    <a:pt x="27" y="14"/>
                    <a:pt x="27" y="14"/>
                  </a:cubicBezTo>
                  <a:cubicBezTo>
                    <a:pt x="32" y="6"/>
                    <a:pt x="41" y="0"/>
                    <a:pt x="56"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0" name="Freeform 68"/>
            <p:cNvSpPr>
              <a:spLocks noEditPoints="1"/>
            </p:cNvSpPr>
            <p:nvPr userDrawn="1"/>
          </p:nvSpPr>
          <p:spPr bwMode="auto">
            <a:xfrm>
              <a:off x="5331578"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1" name="Freeform 69"/>
            <p:cNvSpPr>
              <a:spLocks/>
            </p:cNvSpPr>
            <p:nvPr userDrawn="1"/>
          </p:nvSpPr>
          <p:spPr bwMode="auto">
            <a:xfrm>
              <a:off x="5546512" y="1492997"/>
              <a:ext cx="167400" cy="204601"/>
            </a:xfrm>
            <a:custGeom>
              <a:avLst/>
              <a:gdLst>
                <a:gd name="T0" fmla="*/ 71 w 94"/>
                <a:gd name="T1" fmla="*/ 114 h 114"/>
                <a:gd name="T2" fmla="*/ 68 w 94"/>
                <a:gd name="T3" fmla="*/ 112 h 114"/>
                <a:gd name="T4" fmla="*/ 68 w 94"/>
                <a:gd name="T5" fmla="*/ 47 h 114"/>
                <a:gd name="T6" fmla="*/ 47 w 94"/>
                <a:gd name="T7" fmla="*/ 23 h 114"/>
                <a:gd name="T8" fmla="*/ 26 w 94"/>
                <a:gd name="T9" fmla="*/ 47 h 114"/>
                <a:gd name="T10" fmla="*/ 26 w 94"/>
                <a:gd name="T11" fmla="*/ 112 h 114"/>
                <a:gd name="T12" fmla="*/ 24 w 94"/>
                <a:gd name="T13" fmla="*/ 114 h 114"/>
                <a:gd name="T14" fmla="*/ 2 w 94"/>
                <a:gd name="T15" fmla="*/ 114 h 114"/>
                <a:gd name="T16" fmla="*/ 0 w 94"/>
                <a:gd name="T17" fmla="*/ 112 h 114"/>
                <a:gd name="T18" fmla="*/ 0 w 94"/>
                <a:gd name="T19" fmla="*/ 5 h 114"/>
                <a:gd name="T20" fmla="*/ 2 w 94"/>
                <a:gd name="T21" fmla="*/ 2 h 114"/>
                <a:gd name="T22" fmla="*/ 24 w 94"/>
                <a:gd name="T23" fmla="*/ 2 h 114"/>
                <a:gd name="T24" fmla="*/ 26 w 94"/>
                <a:gd name="T25" fmla="*/ 5 h 114"/>
                <a:gd name="T26" fmla="*/ 26 w 94"/>
                <a:gd name="T27" fmla="*/ 13 h 114"/>
                <a:gd name="T28" fmla="*/ 26 w 94"/>
                <a:gd name="T29" fmla="*/ 13 h 114"/>
                <a:gd name="T30" fmla="*/ 56 w 94"/>
                <a:gd name="T31" fmla="*/ 0 h 114"/>
                <a:gd name="T32" fmla="*/ 94 w 94"/>
                <a:gd name="T33" fmla="*/ 41 h 114"/>
                <a:gd name="T34" fmla="*/ 94 w 94"/>
                <a:gd name="T35" fmla="*/ 112 h 114"/>
                <a:gd name="T36" fmla="*/ 92 w 94"/>
                <a:gd name="T37" fmla="*/ 114 h 114"/>
                <a:gd name="T38" fmla="*/ 71 w 94"/>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4">
                  <a:moveTo>
                    <a:pt x="71" y="114"/>
                  </a:moveTo>
                  <a:cubicBezTo>
                    <a:pt x="69" y="114"/>
                    <a:pt x="68" y="113"/>
                    <a:pt x="68" y="112"/>
                  </a:cubicBezTo>
                  <a:cubicBezTo>
                    <a:pt x="68" y="47"/>
                    <a:pt x="68" y="47"/>
                    <a:pt x="68" y="47"/>
                  </a:cubicBezTo>
                  <a:cubicBezTo>
                    <a:pt x="68" y="33"/>
                    <a:pt x="61" y="23"/>
                    <a:pt x="47" y="23"/>
                  </a:cubicBezTo>
                  <a:cubicBezTo>
                    <a:pt x="34" y="23"/>
                    <a:pt x="26" y="33"/>
                    <a:pt x="26" y="47"/>
                  </a:cubicBezTo>
                  <a:cubicBezTo>
                    <a:pt x="26" y="112"/>
                    <a:pt x="26" y="112"/>
                    <a:pt x="26" y="112"/>
                  </a:cubicBezTo>
                  <a:cubicBezTo>
                    <a:pt x="26" y="113"/>
                    <a:pt x="25" y="114"/>
                    <a:pt x="24" y="114"/>
                  </a:cubicBezTo>
                  <a:cubicBezTo>
                    <a:pt x="2" y="114"/>
                    <a:pt x="2" y="114"/>
                    <a:pt x="2" y="114"/>
                  </a:cubicBez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79" y="0"/>
                    <a:pt x="94" y="17"/>
                    <a:pt x="94" y="41"/>
                  </a:cubicBezTo>
                  <a:cubicBezTo>
                    <a:pt x="94" y="112"/>
                    <a:pt x="94" y="112"/>
                    <a:pt x="94" y="112"/>
                  </a:cubicBezTo>
                  <a:cubicBezTo>
                    <a:pt x="94" y="113"/>
                    <a:pt x="93"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2" name="Freeform 70"/>
            <p:cNvSpPr>
              <a:spLocks noEditPoints="1"/>
            </p:cNvSpPr>
            <p:nvPr userDrawn="1"/>
          </p:nvSpPr>
          <p:spPr bwMode="auto">
            <a:xfrm>
              <a:off x="5753179" y="1414463"/>
              <a:ext cx="175667" cy="287267"/>
            </a:xfrm>
            <a:custGeom>
              <a:avLst/>
              <a:gdLst>
                <a:gd name="T0" fmla="*/ 75 w 99"/>
                <a:gd name="T1" fmla="*/ 158 h 161"/>
                <a:gd name="T2" fmla="*/ 73 w 99"/>
                <a:gd name="T3" fmla="*/ 156 h 161"/>
                <a:gd name="T4" fmla="*/ 73 w 99"/>
                <a:gd name="T5" fmla="*/ 147 h 161"/>
                <a:gd name="T6" fmla="*/ 73 w 99"/>
                <a:gd name="T7" fmla="*/ 147 h 161"/>
                <a:gd name="T8" fmla="*/ 43 w 99"/>
                <a:gd name="T9" fmla="*/ 161 h 161"/>
                <a:gd name="T10" fmla="*/ 4 w 99"/>
                <a:gd name="T11" fmla="*/ 134 h 161"/>
                <a:gd name="T12" fmla="*/ 0 w 99"/>
                <a:gd name="T13" fmla="*/ 102 h 161"/>
                <a:gd name="T14" fmla="*/ 4 w 99"/>
                <a:gd name="T15" fmla="*/ 71 h 161"/>
                <a:gd name="T16" fmla="*/ 43 w 99"/>
                <a:gd name="T17" fmla="*/ 44 h 161"/>
                <a:gd name="T18" fmla="*/ 73 w 99"/>
                <a:gd name="T19" fmla="*/ 57 h 161"/>
                <a:gd name="T20" fmla="*/ 73 w 99"/>
                <a:gd name="T21" fmla="*/ 57 h 161"/>
                <a:gd name="T22" fmla="*/ 73 w 99"/>
                <a:gd name="T23" fmla="*/ 3 h 161"/>
                <a:gd name="T24" fmla="*/ 75 w 99"/>
                <a:gd name="T25" fmla="*/ 0 h 161"/>
                <a:gd name="T26" fmla="*/ 97 w 99"/>
                <a:gd name="T27" fmla="*/ 0 h 161"/>
                <a:gd name="T28" fmla="*/ 99 w 99"/>
                <a:gd name="T29" fmla="*/ 3 h 161"/>
                <a:gd name="T30" fmla="*/ 99 w 99"/>
                <a:gd name="T31" fmla="*/ 156 h 161"/>
                <a:gd name="T32" fmla="*/ 97 w 99"/>
                <a:gd name="T33" fmla="*/ 158 h 161"/>
                <a:gd name="T34" fmla="*/ 75 w 99"/>
                <a:gd name="T35" fmla="*/ 158 h 161"/>
                <a:gd name="T36" fmla="*/ 71 w 99"/>
                <a:gd name="T37" fmla="*/ 123 h 161"/>
                <a:gd name="T38" fmla="*/ 73 w 99"/>
                <a:gd name="T39" fmla="*/ 102 h 161"/>
                <a:gd name="T40" fmla="*/ 71 w 99"/>
                <a:gd name="T41" fmla="*/ 81 h 161"/>
                <a:gd name="T42" fmla="*/ 50 w 99"/>
                <a:gd name="T43" fmla="*/ 67 h 161"/>
                <a:gd name="T44" fmla="*/ 29 w 99"/>
                <a:gd name="T45" fmla="*/ 81 h 161"/>
                <a:gd name="T46" fmla="*/ 27 w 99"/>
                <a:gd name="T47" fmla="*/ 102 h 161"/>
                <a:gd name="T48" fmla="*/ 29 w 99"/>
                <a:gd name="T49" fmla="*/ 123 h 161"/>
                <a:gd name="T50" fmla="*/ 50 w 99"/>
                <a:gd name="T51" fmla="*/ 137 h 161"/>
                <a:gd name="T52" fmla="*/ 71 w 99"/>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161">
                  <a:moveTo>
                    <a:pt x="75" y="158"/>
                  </a:moveTo>
                  <a:cubicBezTo>
                    <a:pt x="74" y="158"/>
                    <a:pt x="73" y="157"/>
                    <a:pt x="73" y="156"/>
                  </a:cubicBezTo>
                  <a:cubicBezTo>
                    <a:pt x="73" y="147"/>
                    <a:pt x="73" y="147"/>
                    <a:pt x="73" y="147"/>
                  </a:cubicBezTo>
                  <a:cubicBezTo>
                    <a:pt x="73" y="147"/>
                    <a:pt x="73" y="147"/>
                    <a:pt x="73" y="147"/>
                  </a:cubicBezTo>
                  <a:cubicBezTo>
                    <a:pt x="67" y="155"/>
                    <a:pt x="58" y="161"/>
                    <a:pt x="43" y="161"/>
                  </a:cubicBezTo>
                  <a:cubicBezTo>
                    <a:pt x="24" y="161"/>
                    <a:pt x="10" y="151"/>
                    <a:pt x="4" y="134"/>
                  </a:cubicBezTo>
                  <a:cubicBezTo>
                    <a:pt x="2" y="125"/>
                    <a:pt x="0" y="117"/>
                    <a:pt x="0" y="102"/>
                  </a:cubicBezTo>
                  <a:cubicBezTo>
                    <a:pt x="0" y="87"/>
                    <a:pt x="2" y="79"/>
                    <a:pt x="4" y="71"/>
                  </a:cubicBezTo>
                  <a:cubicBezTo>
                    <a:pt x="10" y="53"/>
                    <a:pt x="24" y="44"/>
                    <a:pt x="43" y="44"/>
                  </a:cubicBezTo>
                  <a:cubicBezTo>
                    <a:pt x="58" y="44"/>
                    <a:pt x="67" y="49"/>
                    <a:pt x="73" y="57"/>
                  </a:cubicBezTo>
                  <a:cubicBezTo>
                    <a:pt x="73" y="57"/>
                    <a:pt x="73" y="57"/>
                    <a:pt x="73" y="57"/>
                  </a:cubicBezTo>
                  <a:cubicBezTo>
                    <a:pt x="73" y="3"/>
                    <a:pt x="73" y="3"/>
                    <a:pt x="73" y="3"/>
                  </a:cubicBezTo>
                  <a:cubicBezTo>
                    <a:pt x="73" y="1"/>
                    <a:pt x="74" y="0"/>
                    <a:pt x="75" y="0"/>
                  </a:cubicBezTo>
                  <a:cubicBezTo>
                    <a:pt x="97" y="0"/>
                    <a:pt x="97" y="0"/>
                    <a:pt x="97" y="0"/>
                  </a:cubicBezTo>
                  <a:cubicBezTo>
                    <a:pt x="98" y="0"/>
                    <a:pt x="99" y="1"/>
                    <a:pt x="99" y="3"/>
                  </a:cubicBezTo>
                  <a:cubicBezTo>
                    <a:pt x="99" y="156"/>
                    <a:pt x="99" y="156"/>
                    <a:pt x="99" y="156"/>
                  </a:cubicBezTo>
                  <a:cubicBezTo>
                    <a:pt x="99" y="157"/>
                    <a:pt x="98" y="158"/>
                    <a:pt x="97" y="158"/>
                  </a:cubicBezTo>
                  <a:lnTo>
                    <a:pt x="75" y="158"/>
                  </a:lnTo>
                  <a:close/>
                  <a:moveTo>
                    <a:pt x="71" y="123"/>
                  </a:moveTo>
                  <a:cubicBezTo>
                    <a:pt x="72" y="118"/>
                    <a:pt x="73" y="112"/>
                    <a:pt x="73" y="102"/>
                  </a:cubicBezTo>
                  <a:cubicBezTo>
                    <a:pt x="73" y="92"/>
                    <a:pt x="72" y="86"/>
                    <a:pt x="71" y="81"/>
                  </a:cubicBezTo>
                  <a:cubicBezTo>
                    <a:pt x="68" y="72"/>
                    <a:pt x="60" y="67"/>
                    <a:pt x="50" y="67"/>
                  </a:cubicBezTo>
                  <a:cubicBezTo>
                    <a:pt x="39" y="67"/>
                    <a:pt x="32" y="72"/>
                    <a:pt x="29" y="81"/>
                  </a:cubicBezTo>
                  <a:cubicBezTo>
                    <a:pt x="28" y="86"/>
                    <a:pt x="27" y="92"/>
                    <a:pt x="27" y="102"/>
                  </a:cubicBezTo>
                  <a:cubicBezTo>
                    <a:pt x="27" y="112"/>
                    <a:pt x="28" y="118"/>
                    <a:pt x="29" y="123"/>
                  </a:cubicBezTo>
                  <a:cubicBezTo>
                    <a:pt x="32" y="132"/>
                    <a:pt x="39" y="137"/>
                    <a:pt x="50" y="137"/>
                  </a:cubicBezTo>
                  <a:cubicBezTo>
                    <a:pt x="60" y="137"/>
                    <a:pt x="68" y="132"/>
                    <a:pt x="71"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3" name="Freeform 71"/>
            <p:cNvSpPr>
              <a:spLocks/>
            </p:cNvSpPr>
            <p:nvPr userDrawn="1"/>
          </p:nvSpPr>
          <p:spPr bwMode="auto">
            <a:xfrm>
              <a:off x="6023913" y="1414463"/>
              <a:ext cx="328601" cy="283134"/>
            </a:xfrm>
            <a:custGeom>
              <a:avLst/>
              <a:gdLst>
                <a:gd name="T0" fmla="*/ 125 w 184"/>
                <a:gd name="T1" fmla="*/ 158 h 158"/>
                <a:gd name="T2" fmla="*/ 122 w 184"/>
                <a:gd name="T3" fmla="*/ 156 h 158"/>
                <a:gd name="T4" fmla="*/ 92 w 184"/>
                <a:gd name="T5" fmla="*/ 48 h 158"/>
                <a:gd name="T6" fmla="*/ 92 w 184"/>
                <a:gd name="T7" fmla="*/ 48 h 158"/>
                <a:gd name="T8" fmla="*/ 61 w 184"/>
                <a:gd name="T9" fmla="*/ 156 h 158"/>
                <a:gd name="T10" fmla="*/ 59 w 184"/>
                <a:gd name="T11" fmla="*/ 158 h 158"/>
                <a:gd name="T12" fmla="*/ 41 w 184"/>
                <a:gd name="T13" fmla="*/ 158 h 158"/>
                <a:gd name="T14" fmla="*/ 39 w 184"/>
                <a:gd name="T15" fmla="*/ 156 h 158"/>
                <a:gd name="T16" fmla="*/ 0 w 184"/>
                <a:gd name="T17" fmla="*/ 3 h 158"/>
                <a:gd name="T18" fmla="*/ 2 w 184"/>
                <a:gd name="T19" fmla="*/ 0 h 158"/>
                <a:gd name="T20" fmla="*/ 23 w 184"/>
                <a:gd name="T21" fmla="*/ 0 h 158"/>
                <a:gd name="T22" fmla="*/ 26 w 184"/>
                <a:gd name="T23" fmla="*/ 3 h 158"/>
                <a:gd name="T24" fmla="*/ 51 w 184"/>
                <a:gd name="T25" fmla="*/ 109 h 158"/>
                <a:gd name="T26" fmla="*/ 52 w 184"/>
                <a:gd name="T27" fmla="*/ 109 h 158"/>
                <a:gd name="T28" fmla="*/ 81 w 184"/>
                <a:gd name="T29" fmla="*/ 3 h 158"/>
                <a:gd name="T30" fmla="*/ 84 w 184"/>
                <a:gd name="T31" fmla="*/ 0 h 158"/>
                <a:gd name="T32" fmla="*/ 100 w 184"/>
                <a:gd name="T33" fmla="*/ 0 h 158"/>
                <a:gd name="T34" fmla="*/ 103 w 184"/>
                <a:gd name="T35" fmla="*/ 3 h 158"/>
                <a:gd name="T36" fmla="*/ 133 w 184"/>
                <a:gd name="T37" fmla="*/ 109 h 158"/>
                <a:gd name="T38" fmla="*/ 133 w 184"/>
                <a:gd name="T39" fmla="*/ 109 h 158"/>
                <a:gd name="T40" fmla="*/ 158 w 184"/>
                <a:gd name="T41" fmla="*/ 3 h 158"/>
                <a:gd name="T42" fmla="*/ 161 w 184"/>
                <a:gd name="T43" fmla="*/ 0 h 158"/>
                <a:gd name="T44" fmla="*/ 182 w 184"/>
                <a:gd name="T45" fmla="*/ 0 h 158"/>
                <a:gd name="T46" fmla="*/ 184 w 184"/>
                <a:gd name="T47" fmla="*/ 3 h 158"/>
                <a:gd name="T48" fmla="*/ 146 w 184"/>
                <a:gd name="T49" fmla="*/ 156 h 158"/>
                <a:gd name="T50" fmla="*/ 143 w 184"/>
                <a:gd name="T51" fmla="*/ 158 h 158"/>
                <a:gd name="T52" fmla="*/ 125 w 184"/>
                <a:gd name="T53"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4" h="158">
                  <a:moveTo>
                    <a:pt x="125" y="158"/>
                  </a:moveTo>
                  <a:cubicBezTo>
                    <a:pt x="124" y="158"/>
                    <a:pt x="123" y="157"/>
                    <a:pt x="122" y="156"/>
                  </a:cubicBezTo>
                  <a:cubicBezTo>
                    <a:pt x="92" y="48"/>
                    <a:pt x="92" y="48"/>
                    <a:pt x="92" y="48"/>
                  </a:cubicBezTo>
                  <a:cubicBezTo>
                    <a:pt x="92" y="48"/>
                    <a:pt x="92" y="48"/>
                    <a:pt x="92" y="48"/>
                  </a:cubicBezTo>
                  <a:cubicBezTo>
                    <a:pt x="61" y="156"/>
                    <a:pt x="61" y="156"/>
                    <a:pt x="61" y="156"/>
                  </a:cubicBezTo>
                  <a:cubicBezTo>
                    <a:pt x="61" y="157"/>
                    <a:pt x="60" y="158"/>
                    <a:pt x="59" y="158"/>
                  </a:cubicBezTo>
                  <a:cubicBezTo>
                    <a:pt x="41" y="158"/>
                    <a:pt x="41" y="158"/>
                    <a:pt x="41" y="158"/>
                  </a:cubicBezTo>
                  <a:cubicBezTo>
                    <a:pt x="40" y="158"/>
                    <a:pt x="39" y="157"/>
                    <a:pt x="39" y="156"/>
                  </a:cubicBezTo>
                  <a:cubicBezTo>
                    <a:pt x="0" y="3"/>
                    <a:pt x="0" y="3"/>
                    <a:pt x="0" y="3"/>
                  </a:cubicBezTo>
                  <a:cubicBezTo>
                    <a:pt x="0" y="1"/>
                    <a:pt x="0" y="0"/>
                    <a:pt x="2" y="0"/>
                  </a:cubicBezTo>
                  <a:cubicBezTo>
                    <a:pt x="23" y="0"/>
                    <a:pt x="23" y="0"/>
                    <a:pt x="23" y="0"/>
                  </a:cubicBezTo>
                  <a:cubicBezTo>
                    <a:pt x="25" y="0"/>
                    <a:pt x="26" y="1"/>
                    <a:pt x="26" y="3"/>
                  </a:cubicBezTo>
                  <a:cubicBezTo>
                    <a:pt x="51" y="109"/>
                    <a:pt x="51" y="109"/>
                    <a:pt x="51" y="109"/>
                  </a:cubicBezTo>
                  <a:cubicBezTo>
                    <a:pt x="52" y="109"/>
                    <a:pt x="52" y="109"/>
                    <a:pt x="52" y="109"/>
                  </a:cubicBezTo>
                  <a:cubicBezTo>
                    <a:pt x="81" y="3"/>
                    <a:pt x="81" y="3"/>
                    <a:pt x="81" y="3"/>
                  </a:cubicBezTo>
                  <a:cubicBezTo>
                    <a:pt x="82" y="1"/>
                    <a:pt x="83" y="0"/>
                    <a:pt x="84" y="0"/>
                  </a:cubicBezTo>
                  <a:cubicBezTo>
                    <a:pt x="100" y="0"/>
                    <a:pt x="100" y="0"/>
                    <a:pt x="100" y="0"/>
                  </a:cubicBezTo>
                  <a:cubicBezTo>
                    <a:pt x="102" y="0"/>
                    <a:pt x="102" y="1"/>
                    <a:pt x="103" y="3"/>
                  </a:cubicBezTo>
                  <a:cubicBezTo>
                    <a:pt x="133" y="109"/>
                    <a:pt x="133" y="109"/>
                    <a:pt x="133" y="109"/>
                  </a:cubicBezTo>
                  <a:cubicBezTo>
                    <a:pt x="133" y="109"/>
                    <a:pt x="133" y="109"/>
                    <a:pt x="133" y="109"/>
                  </a:cubicBezTo>
                  <a:cubicBezTo>
                    <a:pt x="158" y="3"/>
                    <a:pt x="158" y="3"/>
                    <a:pt x="158" y="3"/>
                  </a:cubicBezTo>
                  <a:cubicBezTo>
                    <a:pt x="158" y="1"/>
                    <a:pt x="159" y="0"/>
                    <a:pt x="161" y="0"/>
                  </a:cubicBezTo>
                  <a:cubicBezTo>
                    <a:pt x="182" y="0"/>
                    <a:pt x="182" y="0"/>
                    <a:pt x="182" y="0"/>
                  </a:cubicBezTo>
                  <a:cubicBezTo>
                    <a:pt x="184" y="0"/>
                    <a:pt x="184" y="1"/>
                    <a:pt x="184" y="3"/>
                  </a:cubicBezTo>
                  <a:cubicBezTo>
                    <a:pt x="146" y="156"/>
                    <a:pt x="146" y="156"/>
                    <a:pt x="146" y="156"/>
                  </a:cubicBezTo>
                  <a:cubicBezTo>
                    <a:pt x="145" y="157"/>
                    <a:pt x="144" y="158"/>
                    <a:pt x="143" y="158"/>
                  </a:cubicBezTo>
                  <a:lnTo>
                    <a:pt x="125"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4" name="Freeform 72"/>
            <p:cNvSpPr>
              <a:spLocks noEditPoints="1"/>
            </p:cNvSpPr>
            <p:nvPr userDrawn="1"/>
          </p:nvSpPr>
          <p:spPr bwMode="auto">
            <a:xfrm>
              <a:off x="6360781" y="1492997"/>
              <a:ext cx="175667" cy="208734"/>
            </a:xfrm>
            <a:custGeom>
              <a:avLst/>
              <a:gdLst>
                <a:gd name="T0" fmla="*/ 4 w 99"/>
                <a:gd name="T1" fmla="*/ 85 h 117"/>
                <a:gd name="T2" fmla="*/ 0 w 99"/>
                <a:gd name="T3" fmla="*/ 58 h 117"/>
                <a:gd name="T4" fmla="*/ 3 w 99"/>
                <a:gd name="T5" fmla="*/ 31 h 117"/>
                <a:gd name="T6" fmla="*/ 49 w 99"/>
                <a:gd name="T7" fmla="*/ 0 h 117"/>
                <a:gd name="T8" fmla="*/ 95 w 99"/>
                <a:gd name="T9" fmla="*/ 31 h 117"/>
                <a:gd name="T10" fmla="*/ 99 w 99"/>
                <a:gd name="T11" fmla="*/ 64 h 117"/>
                <a:gd name="T12" fmla="*/ 96 w 99"/>
                <a:gd name="T13" fmla="*/ 66 h 117"/>
                <a:gd name="T14" fmla="*/ 27 w 99"/>
                <a:gd name="T15" fmla="*/ 66 h 117"/>
                <a:gd name="T16" fmla="*/ 26 w 99"/>
                <a:gd name="T17" fmla="*/ 68 h 117"/>
                <a:gd name="T18" fmla="*/ 27 w 99"/>
                <a:gd name="T19" fmla="*/ 76 h 117"/>
                <a:gd name="T20" fmla="*/ 52 w 99"/>
                <a:gd name="T21" fmla="*/ 93 h 117"/>
                <a:gd name="T22" fmla="*/ 79 w 99"/>
                <a:gd name="T23" fmla="*/ 83 h 117"/>
                <a:gd name="T24" fmla="*/ 82 w 99"/>
                <a:gd name="T25" fmla="*/ 82 h 117"/>
                <a:gd name="T26" fmla="*/ 96 w 99"/>
                <a:gd name="T27" fmla="*/ 94 h 117"/>
                <a:gd name="T28" fmla="*/ 96 w 99"/>
                <a:gd name="T29" fmla="*/ 98 h 117"/>
                <a:gd name="T30" fmla="*/ 50 w 99"/>
                <a:gd name="T31" fmla="*/ 117 h 117"/>
                <a:gd name="T32" fmla="*/ 4 w 99"/>
                <a:gd name="T33" fmla="*/ 85 h 117"/>
                <a:gd name="T34" fmla="*/ 71 w 99"/>
                <a:gd name="T35" fmla="*/ 36 h 117"/>
                <a:gd name="T36" fmla="*/ 49 w 99"/>
                <a:gd name="T37" fmla="*/ 22 h 117"/>
                <a:gd name="T38" fmla="*/ 27 w 99"/>
                <a:gd name="T39" fmla="*/ 36 h 117"/>
                <a:gd name="T40" fmla="*/ 26 w 99"/>
                <a:gd name="T41" fmla="*/ 46 h 117"/>
                <a:gd name="T42" fmla="*/ 27 w 99"/>
                <a:gd name="T43" fmla="*/ 47 h 117"/>
                <a:gd name="T44" fmla="*/ 71 w 99"/>
                <a:gd name="T45" fmla="*/ 47 h 117"/>
                <a:gd name="T46" fmla="*/ 72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9" y="46"/>
                    <a:pt x="99" y="64"/>
                  </a:cubicBezTo>
                  <a:cubicBezTo>
                    <a:pt x="99" y="66"/>
                    <a:pt x="98" y="66"/>
                    <a:pt x="96" y="66"/>
                  </a:cubicBezTo>
                  <a:cubicBezTo>
                    <a:pt x="27" y="66"/>
                    <a:pt x="27" y="66"/>
                    <a:pt x="27" y="66"/>
                  </a:cubicBezTo>
                  <a:cubicBezTo>
                    <a:pt x="26" y="66"/>
                    <a:pt x="26" y="67"/>
                    <a:pt x="26" y="68"/>
                  </a:cubicBezTo>
                  <a:cubicBezTo>
                    <a:pt x="26" y="71"/>
                    <a:pt x="27"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7" y="109"/>
                    <a:pt x="71" y="117"/>
                    <a:pt x="50" y="117"/>
                  </a:cubicBezTo>
                  <a:cubicBezTo>
                    <a:pt x="27"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5" name="Freeform 73"/>
            <p:cNvSpPr>
              <a:spLocks/>
            </p:cNvSpPr>
            <p:nvPr userDrawn="1"/>
          </p:nvSpPr>
          <p:spPr bwMode="auto">
            <a:xfrm>
              <a:off x="6573648" y="1414463"/>
              <a:ext cx="76467" cy="285201"/>
            </a:xfrm>
            <a:custGeom>
              <a:avLst/>
              <a:gdLst>
                <a:gd name="T0" fmla="*/ 31 w 43"/>
                <a:gd name="T1" fmla="*/ 159 h 159"/>
                <a:gd name="T2" fmla="*/ 0 w 43"/>
                <a:gd name="T3" fmla="*/ 127 h 159"/>
                <a:gd name="T4" fmla="*/ 0 w 43"/>
                <a:gd name="T5" fmla="*/ 3 h 159"/>
                <a:gd name="T6" fmla="*/ 3 w 43"/>
                <a:gd name="T7" fmla="*/ 0 h 159"/>
                <a:gd name="T8" fmla="*/ 24 w 43"/>
                <a:gd name="T9" fmla="*/ 0 h 159"/>
                <a:gd name="T10" fmla="*/ 26 w 43"/>
                <a:gd name="T11" fmla="*/ 3 h 159"/>
                <a:gd name="T12" fmla="*/ 26 w 43"/>
                <a:gd name="T13" fmla="*/ 126 h 159"/>
                <a:gd name="T14" fmla="*/ 36 w 43"/>
                <a:gd name="T15" fmla="*/ 136 h 159"/>
                <a:gd name="T16" fmla="*/ 41 w 43"/>
                <a:gd name="T17" fmla="*/ 136 h 159"/>
                <a:gd name="T18" fmla="*/ 43 w 43"/>
                <a:gd name="T19" fmla="*/ 139 h 159"/>
                <a:gd name="T20" fmla="*/ 43 w 43"/>
                <a:gd name="T21" fmla="*/ 157 h 159"/>
                <a:gd name="T22" fmla="*/ 41 w 43"/>
                <a:gd name="T23" fmla="*/ 159 h 159"/>
                <a:gd name="T24" fmla="*/ 31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1" y="159"/>
                  </a:moveTo>
                  <a:cubicBezTo>
                    <a:pt x="9" y="159"/>
                    <a:pt x="0" y="149"/>
                    <a:pt x="0" y="127"/>
                  </a:cubicBezTo>
                  <a:cubicBezTo>
                    <a:pt x="0" y="3"/>
                    <a:pt x="0" y="3"/>
                    <a:pt x="0" y="3"/>
                  </a:cubicBezTo>
                  <a:cubicBezTo>
                    <a:pt x="0" y="1"/>
                    <a:pt x="1" y="0"/>
                    <a:pt x="3" y="0"/>
                  </a:cubicBezTo>
                  <a:cubicBezTo>
                    <a:pt x="24" y="0"/>
                    <a:pt x="24" y="0"/>
                    <a:pt x="24" y="0"/>
                  </a:cubicBezTo>
                  <a:cubicBezTo>
                    <a:pt x="25" y="0"/>
                    <a:pt x="26" y="1"/>
                    <a:pt x="26" y="3"/>
                  </a:cubicBezTo>
                  <a:cubicBezTo>
                    <a:pt x="26" y="126"/>
                    <a:pt x="26" y="126"/>
                    <a:pt x="26" y="126"/>
                  </a:cubicBezTo>
                  <a:cubicBezTo>
                    <a:pt x="26" y="134"/>
                    <a:pt x="29" y="136"/>
                    <a:pt x="36"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1"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6" name="Freeform 74"/>
            <p:cNvSpPr>
              <a:spLocks/>
            </p:cNvSpPr>
            <p:nvPr userDrawn="1"/>
          </p:nvSpPr>
          <p:spPr bwMode="auto">
            <a:xfrm>
              <a:off x="6668715"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4"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7" name="Freeform 75"/>
            <p:cNvSpPr>
              <a:spLocks noEditPoints="1"/>
            </p:cNvSpPr>
            <p:nvPr userDrawn="1"/>
          </p:nvSpPr>
          <p:spPr bwMode="auto">
            <a:xfrm>
              <a:off x="679891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8" name="Freeform 76"/>
            <p:cNvSpPr>
              <a:spLocks/>
            </p:cNvSpPr>
            <p:nvPr userDrawn="1"/>
          </p:nvSpPr>
          <p:spPr bwMode="auto">
            <a:xfrm>
              <a:off x="7011783" y="1492997"/>
              <a:ext cx="142600" cy="204601"/>
            </a:xfrm>
            <a:custGeom>
              <a:avLst/>
              <a:gdLst>
                <a:gd name="T0" fmla="*/ 2 w 80"/>
                <a:gd name="T1" fmla="*/ 114 h 114"/>
                <a:gd name="T2" fmla="*/ 0 w 80"/>
                <a:gd name="T3" fmla="*/ 112 h 114"/>
                <a:gd name="T4" fmla="*/ 0 w 80"/>
                <a:gd name="T5" fmla="*/ 5 h 114"/>
                <a:gd name="T6" fmla="*/ 2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3 w 80"/>
                <a:gd name="T25" fmla="*/ 28 h 114"/>
                <a:gd name="T26" fmla="*/ 47 w 80"/>
                <a:gd name="T27" fmla="*/ 23 h 114"/>
                <a:gd name="T28" fmla="*/ 26 w 80"/>
                <a:gd name="T29" fmla="*/ 51 h 114"/>
                <a:gd name="T30" fmla="*/ 26 w 80"/>
                <a:gd name="T31" fmla="*/ 112 h 114"/>
                <a:gd name="T32" fmla="*/ 24 w 80"/>
                <a:gd name="T33" fmla="*/ 114 h 114"/>
                <a:gd name="T34" fmla="*/ 2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2" y="114"/>
                  </a:move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3" y="28"/>
                  </a:cubicBezTo>
                  <a:cubicBezTo>
                    <a:pt x="58" y="25"/>
                    <a:pt x="53" y="23"/>
                    <a:pt x="47" y="23"/>
                  </a:cubicBezTo>
                  <a:cubicBezTo>
                    <a:pt x="32" y="23"/>
                    <a:pt x="26" y="33"/>
                    <a:pt x="26" y="51"/>
                  </a:cubicBezTo>
                  <a:cubicBezTo>
                    <a:pt x="26" y="112"/>
                    <a:pt x="26" y="112"/>
                    <a:pt x="26" y="112"/>
                  </a:cubicBezTo>
                  <a:cubicBezTo>
                    <a:pt x="26" y="113"/>
                    <a:pt x="25" y="114"/>
                    <a:pt x="24" y="114"/>
                  </a:cubicBezTo>
                  <a:lnTo>
                    <a:pt x="2"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9" name="Freeform 77"/>
            <p:cNvSpPr>
              <a:spLocks noEditPoints="1"/>
            </p:cNvSpPr>
            <p:nvPr userDrawn="1"/>
          </p:nvSpPr>
          <p:spPr bwMode="auto">
            <a:xfrm>
              <a:off x="7166783" y="1492997"/>
              <a:ext cx="175667" cy="208734"/>
            </a:xfrm>
            <a:custGeom>
              <a:avLst/>
              <a:gdLst>
                <a:gd name="T0" fmla="*/ 4 w 98"/>
                <a:gd name="T1" fmla="*/ 85 h 117"/>
                <a:gd name="T2" fmla="*/ 0 w 98"/>
                <a:gd name="T3" fmla="*/ 58 h 117"/>
                <a:gd name="T4" fmla="*/ 3 w 98"/>
                <a:gd name="T5" fmla="*/ 31 h 117"/>
                <a:gd name="T6" fmla="*/ 49 w 98"/>
                <a:gd name="T7" fmla="*/ 0 h 117"/>
                <a:gd name="T8" fmla="*/ 95 w 98"/>
                <a:gd name="T9" fmla="*/ 31 h 117"/>
                <a:gd name="T10" fmla="*/ 98 w 98"/>
                <a:gd name="T11" fmla="*/ 64 h 117"/>
                <a:gd name="T12" fmla="*/ 96 w 98"/>
                <a:gd name="T13" fmla="*/ 66 h 117"/>
                <a:gd name="T14" fmla="*/ 27 w 98"/>
                <a:gd name="T15" fmla="*/ 66 h 117"/>
                <a:gd name="T16" fmla="*/ 26 w 98"/>
                <a:gd name="T17" fmla="*/ 68 h 117"/>
                <a:gd name="T18" fmla="*/ 27 w 98"/>
                <a:gd name="T19" fmla="*/ 76 h 117"/>
                <a:gd name="T20" fmla="*/ 52 w 98"/>
                <a:gd name="T21" fmla="*/ 93 h 117"/>
                <a:gd name="T22" fmla="*/ 79 w 98"/>
                <a:gd name="T23" fmla="*/ 83 h 117"/>
                <a:gd name="T24" fmla="*/ 82 w 98"/>
                <a:gd name="T25" fmla="*/ 82 h 117"/>
                <a:gd name="T26" fmla="*/ 96 w 98"/>
                <a:gd name="T27" fmla="*/ 94 h 117"/>
                <a:gd name="T28" fmla="*/ 96 w 98"/>
                <a:gd name="T29" fmla="*/ 98 h 117"/>
                <a:gd name="T30" fmla="*/ 50 w 98"/>
                <a:gd name="T31" fmla="*/ 117 h 117"/>
                <a:gd name="T32" fmla="*/ 4 w 98"/>
                <a:gd name="T33" fmla="*/ 85 h 117"/>
                <a:gd name="T34" fmla="*/ 71 w 98"/>
                <a:gd name="T35" fmla="*/ 36 h 117"/>
                <a:gd name="T36" fmla="*/ 49 w 98"/>
                <a:gd name="T37" fmla="*/ 22 h 117"/>
                <a:gd name="T38" fmla="*/ 27 w 98"/>
                <a:gd name="T39" fmla="*/ 36 h 117"/>
                <a:gd name="T40" fmla="*/ 26 w 98"/>
                <a:gd name="T41" fmla="*/ 46 h 117"/>
                <a:gd name="T42" fmla="*/ 27 w 98"/>
                <a:gd name="T43" fmla="*/ 47 h 117"/>
                <a:gd name="T44" fmla="*/ 71 w 98"/>
                <a:gd name="T45" fmla="*/ 47 h 117"/>
                <a:gd name="T46" fmla="*/ 72 w 98"/>
                <a:gd name="T47" fmla="*/ 46 h 117"/>
                <a:gd name="T48" fmla="*/ 71 w 98"/>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8" y="46"/>
                    <a:pt x="98" y="64"/>
                  </a:cubicBezTo>
                  <a:cubicBezTo>
                    <a:pt x="98" y="66"/>
                    <a:pt x="98" y="66"/>
                    <a:pt x="96" y="66"/>
                  </a:cubicBezTo>
                  <a:cubicBezTo>
                    <a:pt x="27" y="66"/>
                    <a:pt x="27" y="66"/>
                    <a:pt x="27" y="66"/>
                  </a:cubicBezTo>
                  <a:cubicBezTo>
                    <a:pt x="26" y="66"/>
                    <a:pt x="26" y="67"/>
                    <a:pt x="26" y="68"/>
                  </a:cubicBezTo>
                  <a:cubicBezTo>
                    <a:pt x="26" y="71"/>
                    <a:pt x="26"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6" y="109"/>
                    <a:pt x="71" y="117"/>
                    <a:pt x="50" y="117"/>
                  </a:cubicBezTo>
                  <a:cubicBezTo>
                    <a:pt x="26"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0" name="Freeform 78"/>
            <p:cNvSpPr>
              <a:spLocks noEditPoints="1"/>
            </p:cNvSpPr>
            <p:nvPr userDrawn="1"/>
          </p:nvSpPr>
          <p:spPr bwMode="auto">
            <a:xfrm>
              <a:off x="7439584" y="1492997"/>
              <a:ext cx="177734" cy="208734"/>
            </a:xfrm>
            <a:custGeom>
              <a:avLst/>
              <a:gdLst>
                <a:gd name="T0" fmla="*/ 3 w 99"/>
                <a:gd name="T1" fmla="*/ 86 h 117"/>
                <a:gd name="T2" fmla="*/ 0 w 99"/>
                <a:gd name="T3" fmla="*/ 58 h 117"/>
                <a:gd name="T4" fmla="*/ 3 w 99"/>
                <a:gd name="T5" fmla="*/ 31 h 117"/>
                <a:gd name="T6" fmla="*/ 49 w 99"/>
                <a:gd name="T7" fmla="*/ 0 h 117"/>
                <a:gd name="T8" fmla="*/ 95 w 99"/>
                <a:gd name="T9" fmla="*/ 31 h 117"/>
                <a:gd name="T10" fmla="*/ 99 w 99"/>
                <a:gd name="T11" fmla="*/ 58 h 117"/>
                <a:gd name="T12" fmla="*/ 95 w 99"/>
                <a:gd name="T13" fmla="*/ 86 h 117"/>
                <a:gd name="T14" fmla="*/ 49 w 99"/>
                <a:gd name="T15" fmla="*/ 117 h 117"/>
                <a:gd name="T16" fmla="*/ 3 w 99"/>
                <a:gd name="T17" fmla="*/ 86 h 117"/>
                <a:gd name="T18" fmla="*/ 70 w 99"/>
                <a:gd name="T19" fmla="*/ 79 h 117"/>
                <a:gd name="T20" fmla="*/ 73 w 99"/>
                <a:gd name="T21" fmla="*/ 58 h 117"/>
                <a:gd name="T22" fmla="*/ 70 w 99"/>
                <a:gd name="T23" fmla="*/ 38 h 117"/>
                <a:gd name="T24" fmla="*/ 49 w 99"/>
                <a:gd name="T25" fmla="*/ 23 h 117"/>
                <a:gd name="T26" fmla="*/ 28 w 99"/>
                <a:gd name="T27" fmla="*/ 38 h 117"/>
                <a:gd name="T28" fmla="*/ 26 w 99"/>
                <a:gd name="T29" fmla="*/ 58 h 117"/>
                <a:gd name="T30" fmla="*/ 28 w 99"/>
                <a:gd name="T31" fmla="*/ 79 h 117"/>
                <a:gd name="T32" fmla="*/ 49 w 99"/>
                <a:gd name="T33" fmla="*/ 93 h 117"/>
                <a:gd name="T34" fmla="*/ 70 w 99"/>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17">
                  <a:moveTo>
                    <a:pt x="3" y="86"/>
                  </a:moveTo>
                  <a:cubicBezTo>
                    <a:pt x="1" y="78"/>
                    <a:pt x="0" y="70"/>
                    <a:pt x="0" y="58"/>
                  </a:cubicBezTo>
                  <a:cubicBezTo>
                    <a:pt x="0" y="46"/>
                    <a:pt x="1" y="38"/>
                    <a:pt x="3" y="31"/>
                  </a:cubicBezTo>
                  <a:cubicBezTo>
                    <a:pt x="10" y="11"/>
                    <a:pt x="27" y="0"/>
                    <a:pt x="49" y="0"/>
                  </a:cubicBezTo>
                  <a:cubicBezTo>
                    <a:pt x="72" y="0"/>
                    <a:pt x="89" y="11"/>
                    <a:pt x="95" y="31"/>
                  </a:cubicBezTo>
                  <a:cubicBezTo>
                    <a:pt x="98" y="38"/>
                    <a:pt x="99" y="46"/>
                    <a:pt x="99" y="58"/>
                  </a:cubicBezTo>
                  <a:cubicBezTo>
                    <a:pt x="99" y="70"/>
                    <a:pt x="98" y="78"/>
                    <a:pt x="95" y="86"/>
                  </a:cubicBezTo>
                  <a:cubicBezTo>
                    <a:pt x="89" y="105"/>
                    <a:pt x="72" y="117"/>
                    <a:pt x="49" y="117"/>
                  </a:cubicBezTo>
                  <a:cubicBezTo>
                    <a:pt x="27" y="117"/>
                    <a:pt x="10" y="105"/>
                    <a:pt x="3" y="86"/>
                  </a:cubicBezTo>
                  <a:close/>
                  <a:moveTo>
                    <a:pt x="70" y="79"/>
                  </a:moveTo>
                  <a:cubicBezTo>
                    <a:pt x="72" y="73"/>
                    <a:pt x="73" y="68"/>
                    <a:pt x="73" y="58"/>
                  </a:cubicBezTo>
                  <a:cubicBezTo>
                    <a:pt x="73" y="49"/>
                    <a:pt x="72" y="44"/>
                    <a:pt x="70" y="38"/>
                  </a:cubicBezTo>
                  <a:cubicBezTo>
                    <a:pt x="67" y="28"/>
                    <a:pt x="60" y="23"/>
                    <a:pt x="49" y="23"/>
                  </a:cubicBezTo>
                  <a:cubicBezTo>
                    <a:pt x="39" y="23"/>
                    <a:pt x="32" y="28"/>
                    <a:pt x="28" y="38"/>
                  </a:cubicBezTo>
                  <a:cubicBezTo>
                    <a:pt x="27" y="44"/>
                    <a:pt x="26" y="49"/>
                    <a:pt x="26" y="58"/>
                  </a:cubicBezTo>
                  <a:cubicBezTo>
                    <a:pt x="26" y="68"/>
                    <a:pt x="27" y="73"/>
                    <a:pt x="28" y="79"/>
                  </a:cubicBezTo>
                  <a:cubicBezTo>
                    <a:pt x="32" y="88"/>
                    <a:pt x="39"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1" name="Freeform 79"/>
            <p:cNvSpPr>
              <a:spLocks/>
            </p:cNvSpPr>
            <p:nvPr userDrawn="1"/>
          </p:nvSpPr>
          <p:spPr bwMode="auto">
            <a:xfrm>
              <a:off x="7642118"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3"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2" name="Freeform 80"/>
            <p:cNvSpPr>
              <a:spLocks/>
            </p:cNvSpPr>
            <p:nvPr userDrawn="1"/>
          </p:nvSpPr>
          <p:spPr bwMode="auto">
            <a:xfrm>
              <a:off x="7826052" y="1414463"/>
              <a:ext cx="171534" cy="287267"/>
            </a:xfrm>
            <a:custGeom>
              <a:avLst/>
              <a:gdLst>
                <a:gd name="T0" fmla="*/ 1 w 96"/>
                <a:gd name="T1" fmla="*/ 138 h 161"/>
                <a:gd name="T2" fmla="*/ 18 w 96"/>
                <a:gd name="T3" fmla="*/ 126 h 161"/>
                <a:gd name="T4" fmla="*/ 21 w 96"/>
                <a:gd name="T5" fmla="*/ 126 h 161"/>
                <a:gd name="T6" fmla="*/ 42 w 96"/>
                <a:gd name="T7" fmla="*/ 136 h 161"/>
                <a:gd name="T8" fmla="*/ 68 w 96"/>
                <a:gd name="T9" fmla="*/ 105 h 161"/>
                <a:gd name="T10" fmla="*/ 68 w 96"/>
                <a:gd name="T11" fmla="*/ 3 h 161"/>
                <a:gd name="T12" fmla="*/ 71 w 96"/>
                <a:gd name="T13" fmla="*/ 0 h 161"/>
                <a:gd name="T14" fmla="*/ 93 w 96"/>
                <a:gd name="T15" fmla="*/ 0 h 161"/>
                <a:gd name="T16" fmla="*/ 96 w 96"/>
                <a:gd name="T17" fmla="*/ 3 h 161"/>
                <a:gd name="T18" fmla="*/ 96 w 96"/>
                <a:gd name="T19" fmla="*/ 105 h 161"/>
                <a:gd name="T20" fmla="*/ 41 w 96"/>
                <a:gd name="T21" fmla="*/ 161 h 161"/>
                <a:gd name="T22" fmla="*/ 0 w 96"/>
                <a:gd name="T23" fmla="*/ 142 h 161"/>
                <a:gd name="T24" fmla="*/ 1 w 96"/>
                <a:gd name="T25" fmla="*/ 1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61">
                  <a:moveTo>
                    <a:pt x="1" y="138"/>
                  </a:moveTo>
                  <a:cubicBezTo>
                    <a:pt x="18" y="126"/>
                    <a:pt x="18" y="126"/>
                    <a:pt x="18" y="126"/>
                  </a:cubicBezTo>
                  <a:cubicBezTo>
                    <a:pt x="19" y="125"/>
                    <a:pt x="20" y="125"/>
                    <a:pt x="21" y="126"/>
                  </a:cubicBezTo>
                  <a:cubicBezTo>
                    <a:pt x="25" y="131"/>
                    <a:pt x="33" y="136"/>
                    <a:pt x="42" y="136"/>
                  </a:cubicBezTo>
                  <a:cubicBezTo>
                    <a:pt x="59" y="136"/>
                    <a:pt x="68" y="126"/>
                    <a:pt x="68" y="105"/>
                  </a:cubicBezTo>
                  <a:cubicBezTo>
                    <a:pt x="68" y="3"/>
                    <a:pt x="68" y="3"/>
                    <a:pt x="68" y="3"/>
                  </a:cubicBezTo>
                  <a:cubicBezTo>
                    <a:pt x="68" y="1"/>
                    <a:pt x="69" y="0"/>
                    <a:pt x="71" y="0"/>
                  </a:cubicBezTo>
                  <a:cubicBezTo>
                    <a:pt x="93" y="0"/>
                    <a:pt x="93" y="0"/>
                    <a:pt x="93" y="0"/>
                  </a:cubicBezTo>
                  <a:cubicBezTo>
                    <a:pt x="95" y="0"/>
                    <a:pt x="96" y="1"/>
                    <a:pt x="96" y="3"/>
                  </a:cubicBezTo>
                  <a:cubicBezTo>
                    <a:pt x="96" y="105"/>
                    <a:pt x="96" y="105"/>
                    <a:pt x="96" y="105"/>
                  </a:cubicBezTo>
                  <a:cubicBezTo>
                    <a:pt x="96" y="141"/>
                    <a:pt x="75" y="161"/>
                    <a:pt x="41" y="161"/>
                  </a:cubicBezTo>
                  <a:cubicBezTo>
                    <a:pt x="23" y="161"/>
                    <a:pt x="7" y="152"/>
                    <a:pt x="0" y="142"/>
                  </a:cubicBezTo>
                  <a:cubicBezTo>
                    <a:pt x="0" y="140"/>
                    <a:pt x="0" y="139"/>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3" name="Freeform 81"/>
            <p:cNvSpPr>
              <a:spLocks noEditPoints="1"/>
            </p:cNvSpPr>
            <p:nvPr userDrawn="1"/>
          </p:nvSpPr>
          <p:spPr bwMode="auto">
            <a:xfrm>
              <a:off x="8034786"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8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8" y="66"/>
                    <a:pt x="48" y="66"/>
                    <a:pt x="48"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4" name="Freeform 82"/>
            <p:cNvSpPr>
              <a:spLocks noEditPoints="1"/>
            </p:cNvSpPr>
            <p:nvPr userDrawn="1"/>
          </p:nvSpPr>
          <p:spPr bwMode="auto">
            <a:xfrm>
              <a:off x="8249720" y="1492997"/>
              <a:ext cx="173600" cy="279001"/>
            </a:xfrm>
            <a:custGeom>
              <a:avLst/>
              <a:gdLst>
                <a:gd name="T0" fmla="*/ 2 w 98"/>
                <a:gd name="T1" fmla="*/ 156 h 156"/>
                <a:gd name="T2" fmla="*/ 0 w 98"/>
                <a:gd name="T3" fmla="*/ 153 h 156"/>
                <a:gd name="T4" fmla="*/ 0 w 98"/>
                <a:gd name="T5" fmla="*/ 5 h 156"/>
                <a:gd name="T6" fmla="*/ 2 w 98"/>
                <a:gd name="T7" fmla="*/ 2 h 156"/>
                <a:gd name="T8" fmla="*/ 24 w 98"/>
                <a:gd name="T9" fmla="*/ 2 h 156"/>
                <a:gd name="T10" fmla="*/ 26 w 98"/>
                <a:gd name="T11" fmla="*/ 5 h 156"/>
                <a:gd name="T12" fmla="*/ 26 w 98"/>
                <a:gd name="T13" fmla="*/ 13 h 156"/>
                <a:gd name="T14" fmla="*/ 26 w 98"/>
                <a:gd name="T15" fmla="*/ 13 h 156"/>
                <a:gd name="T16" fmla="*/ 56 w 98"/>
                <a:gd name="T17" fmla="*/ 0 h 156"/>
                <a:gd name="T18" fmla="*/ 94 w 98"/>
                <a:gd name="T19" fmla="*/ 27 h 156"/>
                <a:gd name="T20" fmla="*/ 98 w 98"/>
                <a:gd name="T21" fmla="*/ 58 h 156"/>
                <a:gd name="T22" fmla="*/ 94 w 98"/>
                <a:gd name="T23" fmla="*/ 90 h 156"/>
                <a:gd name="T24" fmla="*/ 56 w 98"/>
                <a:gd name="T25" fmla="*/ 117 h 156"/>
                <a:gd name="T26" fmla="*/ 26 w 98"/>
                <a:gd name="T27" fmla="*/ 103 h 156"/>
                <a:gd name="T28" fmla="*/ 26 w 98"/>
                <a:gd name="T29" fmla="*/ 103 h 156"/>
                <a:gd name="T30" fmla="*/ 26 w 98"/>
                <a:gd name="T31" fmla="*/ 153 h 156"/>
                <a:gd name="T32" fmla="*/ 24 w 98"/>
                <a:gd name="T33" fmla="*/ 156 h 156"/>
                <a:gd name="T34" fmla="*/ 2 w 98"/>
                <a:gd name="T35" fmla="*/ 156 h 156"/>
                <a:gd name="T36" fmla="*/ 70 w 98"/>
                <a:gd name="T37" fmla="*/ 79 h 156"/>
                <a:gd name="T38" fmla="*/ 72 w 98"/>
                <a:gd name="T39" fmla="*/ 58 h 156"/>
                <a:gd name="T40" fmla="*/ 70 w 98"/>
                <a:gd name="T41" fmla="*/ 37 h 156"/>
                <a:gd name="T42" fmla="*/ 49 w 98"/>
                <a:gd name="T43" fmla="*/ 23 h 156"/>
                <a:gd name="T44" fmla="*/ 28 w 98"/>
                <a:gd name="T45" fmla="*/ 37 h 156"/>
                <a:gd name="T46" fmla="*/ 26 w 98"/>
                <a:gd name="T47" fmla="*/ 58 h 156"/>
                <a:gd name="T48" fmla="*/ 28 w 98"/>
                <a:gd name="T49" fmla="*/ 79 h 156"/>
                <a:gd name="T50" fmla="*/ 49 w 98"/>
                <a:gd name="T51" fmla="*/ 93 h 156"/>
                <a:gd name="T52" fmla="*/ 70 w 98"/>
                <a:gd name="T53" fmla="*/ 7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56">
                  <a:moveTo>
                    <a:pt x="2" y="156"/>
                  </a:moveTo>
                  <a:cubicBezTo>
                    <a:pt x="1" y="156"/>
                    <a:pt x="0" y="155"/>
                    <a:pt x="0" y="153"/>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5"/>
                    <a:pt x="41" y="0"/>
                    <a:pt x="56" y="0"/>
                  </a:cubicBezTo>
                  <a:cubicBezTo>
                    <a:pt x="75" y="0"/>
                    <a:pt x="89" y="9"/>
                    <a:pt x="94" y="27"/>
                  </a:cubicBezTo>
                  <a:cubicBezTo>
                    <a:pt x="97" y="35"/>
                    <a:pt x="98" y="43"/>
                    <a:pt x="98" y="58"/>
                  </a:cubicBezTo>
                  <a:cubicBezTo>
                    <a:pt x="98" y="73"/>
                    <a:pt x="97" y="81"/>
                    <a:pt x="94" y="90"/>
                  </a:cubicBezTo>
                  <a:cubicBezTo>
                    <a:pt x="89" y="107"/>
                    <a:pt x="75" y="117"/>
                    <a:pt x="56" y="117"/>
                  </a:cubicBezTo>
                  <a:cubicBezTo>
                    <a:pt x="41" y="117"/>
                    <a:pt x="31" y="111"/>
                    <a:pt x="26" y="103"/>
                  </a:cubicBezTo>
                  <a:cubicBezTo>
                    <a:pt x="26" y="103"/>
                    <a:pt x="26" y="103"/>
                    <a:pt x="26" y="103"/>
                  </a:cubicBezTo>
                  <a:cubicBezTo>
                    <a:pt x="26" y="153"/>
                    <a:pt x="26" y="153"/>
                    <a:pt x="26" y="153"/>
                  </a:cubicBezTo>
                  <a:cubicBezTo>
                    <a:pt x="26" y="155"/>
                    <a:pt x="25" y="156"/>
                    <a:pt x="24" y="156"/>
                  </a:cubicBezTo>
                  <a:lnTo>
                    <a:pt x="2" y="156"/>
                  </a:lnTo>
                  <a:close/>
                  <a:moveTo>
                    <a:pt x="70" y="79"/>
                  </a:moveTo>
                  <a:cubicBezTo>
                    <a:pt x="71" y="74"/>
                    <a:pt x="72" y="68"/>
                    <a:pt x="72" y="58"/>
                  </a:cubicBezTo>
                  <a:cubicBezTo>
                    <a:pt x="72" y="48"/>
                    <a:pt x="71" y="42"/>
                    <a:pt x="70" y="37"/>
                  </a:cubicBezTo>
                  <a:cubicBezTo>
                    <a:pt x="67" y="28"/>
                    <a:pt x="60" y="23"/>
                    <a:pt x="49" y="23"/>
                  </a:cubicBezTo>
                  <a:cubicBezTo>
                    <a:pt x="38" y="23"/>
                    <a:pt x="31" y="28"/>
                    <a:pt x="28" y="37"/>
                  </a:cubicBezTo>
                  <a:cubicBezTo>
                    <a:pt x="27" y="42"/>
                    <a:pt x="26" y="48"/>
                    <a:pt x="26" y="58"/>
                  </a:cubicBezTo>
                  <a:cubicBezTo>
                    <a:pt x="26" y="68"/>
                    <a:pt x="27" y="74"/>
                    <a:pt x="28" y="79"/>
                  </a:cubicBezTo>
                  <a:cubicBezTo>
                    <a:pt x="31" y="88"/>
                    <a:pt x="38"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5" name="Freeform 83"/>
            <p:cNvSpPr>
              <a:spLocks noEditPoints="1"/>
            </p:cNvSpPr>
            <p:nvPr userDrawn="1"/>
          </p:nvSpPr>
          <p:spPr bwMode="auto">
            <a:xfrm>
              <a:off x="8456387" y="1492997"/>
              <a:ext cx="165334" cy="208734"/>
            </a:xfrm>
            <a:custGeom>
              <a:avLst/>
              <a:gdLst>
                <a:gd name="T0" fmla="*/ 72 w 93"/>
                <a:gd name="T1" fmla="*/ 114 h 117"/>
                <a:gd name="T2" fmla="*/ 69 w 93"/>
                <a:gd name="T3" fmla="*/ 112 h 117"/>
                <a:gd name="T4" fmla="*/ 69 w 93"/>
                <a:gd name="T5" fmla="*/ 104 h 117"/>
                <a:gd name="T6" fmla="*/ 69 w 93"/>
                <a:gd name="T7" fmla="*/ 104 h 117"/>
                <a:gd name="T8" fmla="*/ 38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9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2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2" y="114"/>
                  </a:moveTo>
                  <a:cubicBezTo>
                    <a:pt x="70" y="114"/>
                    <a:pt x="69" y="113"/>
                    <a:pt x="69" y="112"/>
                  </a:cubicBezTo>
                  <a:cubicBezTo>
                    <a:pt x="69" y="104"/>
                    <a:pt x="69" y="104"/>
                    <a:pt x="69" y="104"/>
                  </a:cubicBezTo>
                  <a:cubicBezTo>
                    <a:pt x="69" y="104"/>
                    <a:pt x="69" y="104"/>
                    <a:pt x="69" y="104"/>
                  </a:cubicBezTo>
                  <a:cubicBezTo>
                    <a:pt x="64" y="111"/>
                    <a:pt x="53" y="117"/>
                    <a:pt x="38"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9"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2"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6" name="Freeform 84"/>
            <p:cNvSpPr>
              <a:spLocks/>
            </p:cNvSpPr>
            <p:nvPr userDrawn="1"/>
          </p:nvSpPr>
          <p:spPr bwMode="auto">
            <a:xfrm>
              <a:off x="8669254" y="1492997"/>
              <a:ext cx="169467"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7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2"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7" y="13"/>
                    <a:pt x="27" y="13"/>
                    <a:pt x="27"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grpSp>
      <p:sp>
        <p:nvSpPr>
          <p:cNvPr id="97" name="テキスト プレースホルダー 13">
            <a:extLst>
              <a:ext uri="{FF2B5EF4-FFF2-40B4-BE49-F238E27FC236}">
                <a16:creationId xmlns:a16="http://schemas.microsoft.com/office/drawing/2014/main" id="{A93A36DD-2A38-364A-8A47-8780ED7B4FED}"/>
              </a:ext>
            </a:extLst>
          </p:cNvPr>
          <p:cNvSpPr>
            <a:spLocks noGrp="1"/>
          </p:cNvSpPr>
          <p:nvPr>
            <p:ph type="body" sz="quarter" idx="10"/>
          </p:nvPr>
        </p:nvSpPr>
        <p:spPr>
          <a:xfrm>
            <a:off x="2675088" y="2130336"/>
            <a:ext cx="4440062" cy="3054682"/>
          </a:xfrm>
        </p:spPr>
        <p:txBody>
          <a:bodyPr wrap="none" anchor="ctr">
            <a:spAutoFit/>
          </a:bodyPr>
          <a:lstStyle>
            <a:lvl1pPr>
              <a:defRPr lang="ja-JP" altLang="en-US" sz="2000" spc="272" smtClean="0"/>
            </a:lvl1pPr>
            <a:lvl2pPr>
              <a:defRPr lang="ja-JP" altLang="en-US" sz="1800" smtClean="0">
                <a:latin typeface="+mn-lt"/>
                <a:ea typeface="+mn-ea"/>
              </a:defRPr>
            </a:lvl2pPr>
            <a:lvl3pPr>
              <a:defRPr lang="ja-JP" altLang="en-US" sz="1800" smtClean="0">
                <a:latin typeface="+mn-lt"/>
                <a:ea typeface="+mn-ea"/>
              </a:defRPr>
            </a:lvl3pPr>
            <a:lvl4pPr>
              <a:defRPr lang="ja-JP" altLang="en-US" sz="1800" smtClean="0">
                <a:latin typeface="+mn-lt"/>
                <a:ea typeface="+mn-ea"/>
              </a:defRPr>
            </a:lvl4pPr>
            <a:lvl5pPr>
              <a:defRPr lang="ja-JP" altLang="en-US" sz="1800">
                <a:latin typeface="+mn-lt"/>
                <a:ea typeface="+mn-ea"/>
              </a:defRPr>
            </a:lvl5pPr>
          </a:lstStyle>
          <a:p>
            <a:pPr marL="342900" lvl="0" indent="-342900" defTabSz="457200">
              <a:lnSpc>
                <a:spcPct val="150000"/>
              </a:lnSpc>
              <a:buFont typeface="+mj-lt"/>
              <a:buAutoNum type="arabicPeriod"/>
            </a:pPr>
            <a:r>
              <a:rPr kumimoji="1" lang="ja-JP" altLang="en-US"/>
              <a:t>マスター テキストの書式設定</a:t>
            </a:r>
          </a:p>
          <a:p>
            <a:pPr marL="342900" lvl="1" indent="-342900" defTabSz="457200">
              <a:lnSpc>
                <a:spcPct val="150000"/>
              </a:lnSpc>
              <a:buFont typeface="+mj-lt"/>
              <a:buAutoNum type="arabicPeriod"/>
            </a:pPr>
            <a:r>
              <a:rPr kumimoji="1" lang="ja-JP" altLang="en-US"/>
              <a:t>第 </a:t>
            </a:r>
            <a:r>
              <a:rPr kumimoji="1" lang="en-US" altLang="ja-JP"/>
              <a:t>2 </a:t>
            </a:r>
            <a:r>
              <a:rPr kumimoji="1" lang="ja-JP" altLang="en-US"/>
              <a:t>レベル</a:t>
            </a:r>
          </a:p>
          <a:p>
            <a:pPr marL="342900" lvl="2" indent="-342900" defTabSz="457200">
              <a:lnSpc>
                <a:spcPct val="150000"/>
              </a:lnSpc>
              <a:buFont typeface="+mj-lt"/>
              <a:buAutoNum type="arabicPeriod"/>
            </a:pPr>
            <a:r>
              <a:rPr kumimoji="1" lang="ja-JP" altLang="en-US"/>
              <a:t>第 </a:t>
            </a:r>
            <a:r>
              <a:rPr kumimoji="1" lang="en-US" altLang="ja-JP"/>
              <a:t>3 </a:t>
            </a:r>
            <a:r>
              <a:rPr kumimoji="1" lang="ja-JP" altLang="en-US"/>
              <a:t>レベル</a:t>
            </a:r>
          </a:p>
          <a:p>
            <a:pPr marL="342900" lvl="3" indent="-342900" defTabSz="457200">
              <a:lnSpc>
                <a:spcPct val="150000"/>
              </a:lnSpc>
              <a:buFont typeface="+mj-lt"/>
              <a:buAutoNum type="arabicPeriod"/>
            </a:pPr>
            <a:r>
              <a:rPr kumimoji="1" lang="ja-JP" altLang="en-US"/>
              <a:t>第 </a:t>
            </a:r>
            <a:r>
              <a:rPr kumimoji="1" lang="en-US" altLang="ja-JP"/>
              <a:t>4 </a:t>
            </a:r>
            <a:r>
              <a:rPr kumimoji="1" lang="ja-JP" altLang="en-US"/>
              <a:t>レベル</a:t>
            </a:r>
          </a:p>
          <a:p>
            <a:pPr marL="342900" lvl="4" indent="-342900" defTabSz="457200">
              <a:lnSpc>
                <a:spcPct val="150000"/>
              </a:lnSpc>
              <a:buFont typeface="+mj-lt"/>
              <a:buAutoNum type="arabicPeriod"/>
            </a:pPr>
            <a:r>
              <a:rPr kumimoji="1" lang="ja-JP" altLang="en-US"/>
              <a:t>第 </a:t>
            </a:r>
            <a:r>
              <a:rPr kumimoji="1" lang="en-US" altLang="ja-JP"/>
              <a:t>5 </a:t>
            </a:r>
            <a:r>
              <a:rPr kumimoji="1" lang="ja-JP" altLang="en-US"/>
              <a:t>レベル</a:t>
            </a:r>
          </a:p>
        </p:txBody>
      </p:sp>
      <p:pic>
        <p:nvPicPr>
          <p:cNvPr id="2" name="図 1"/>
          <p:cNvPicPr>
            <a:picLocks noChangeAspect="1"/>
          </p:cNvPicPr>
          <p:nvPr userDrawn="1"/>
        </p:nvPicPr>
        <p:blipFill>
          <a:blip r:embed="rId2"/>
          <a:stretch>
            <a:fillRect/>
          </a:stretch>
        </p:blipFill>
        <p:spPr>
          <a:xfrm>
            <a:off x="8505089" y="5715000"/>
            <a:ext cx="1176630" cy="1005927"/>
          </a:xfrm>
          <a:prstGeom prst="rect">
            <a:avLst/>
          </a:prstGeom>
        </p:spPr>
      </p:pic>
    </p:spTree>
    <p:extLst>
      <p:ext uri="{BB962C8B-B14F-4D97-AF65-F5344CB8AC3E}">
        <p14:creationId xmlns:p14="http://schemas.microsoft.com/office/powerpoint/2010/main" val="191784243"/>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中扉・目次3">
    <p:spTree>
      <p:nvGrpSpPr>
        <p:cNvPr id="1" name=""/>
        <p:cNvGrpSpPr/>
        <p:nvPr/>
      </p:nvGrpSpPr>
      <p:grpSpPr>
        <a:xfrm>
          <a:off x="0" y="0"/>
          <a:ext cx="0" cy="0"/>
          <a:chOff x="0" y="0"/>
          <a:chExt cx="0" cy="0"/>
        </a:xfrm>
      </p:grpSpPr>
      <p:sp>
        <p:nvSpPr>
          <p:cNvPr id="100" name="テキスト プレースホルダー 6">
            <a:extLst>
              <a:ext uri="{FF2B5EF4-FFF2-40B4-BE49-F238E27FC236}">
                <a16:creationId xmlns:a16="http://schemas.microsoft.com/office/drawing/2014/main" id="{4EA809F9-0C86-CF4D-85E3-67D8D37806DE}"/>
              </a:ext>
            </a:extLst>
          </p:cNvPr>
          <p:cNvSpPr txBox="1">
            <a:spLocks/>
          </p:cNvSpPr>
          <p:nvPr userDrawn="1"/>
        </p:nvSpPr>
        <p:spPr>
          <a:xfrm>
            <a:off x="0" y="3027"/>
            <a:ext cx="2362200" cy="6854973"/>
          </a:xfrm>
          <a:prstGeom prst="rect">
            <a:avLst/>
          </a:prstGeom>
          <a:pattFill prst="dkUpDiag">
            <a:fgClr>
              <a:schemeClr val="accent3"/>
            </a:fgClr>
            <a:bgClr>
              <a:srgbClr val="7EC4C1"/>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ctr"/>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101" name="テキスト プレースホルダー 6">
            <a:extLst>
              <a:ext uri="{FF2B5EF4-FFF2-40B4-BE49-F238E27FC236}">
                <a16:creationId xmlns:a16="http://schemas.microsoft.com/office/drawing/2014/main" id="{94ADDCFC-76A6-3E4C-9786-2004A991C4E2}"/>
              </a:ext>
            </a:extLst>
          </p:cNvPr>
          <p:cNvSpPr txBox="1">
            <a:spLocks/>
          </p:cNvSpPr>
          <p:nvPr userDrawn="1"/>
        </p:nvSpPr>
        <p:spPr>
          <a:xfrm rot="5400000" flipV="1">
            <a:off x="-679881" y="3815921"/>
            <a:ext cx="3721963" cy="2362198"/>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3540809 w 9907200"/>
              <a:gd name="connsiteY0" fmla="*/ 9052 h 827999"/>
              <a:gd name="connsiteX1" fmla="*/ 9907200 w 9907200"/>
              <a:gd name="connsiteY1" fmla="*/ 0 h 827999"/>
              <a:gd name="connsiteX2" fmla="*/ 9907200 w 9907200"/>
              <a:gd name="connsiteY2" fmla="*/ 827999 h 827999"/>
              <a:gd name="connsiteX3" fmla="*/ 0 w 9907200"/>
              <a:gd name="connsiteY3" fmla="*/ 827999 h 827999"/>
              <a:gd name="connsiteX4" fmla="*/ 3540809 w 9907200"/>
              <a:gd name="connsiteY4" fmla="*/ 9052 h 827999"/>
              <a:gd name="connsiteX0" fmla="*/ 6219564 w 9907200"/>
              <a:gd name="connsiteY0" fmla="*/ 2673 h 827999"/>
              <a:gd name="connsiteX1" fmla="*/ 9907200 w 9907200"/>
              <a:gd name="connsiteY1" fmla="*/ 0 h 827999"/>
              <a:gd name="connsiteX2" fmla="*/ 9907200 w 9907200"/>
              <a:gd name="connsiteY2" fmla="*/ 827999 h 827999"/>
              <a:gd name="connsiteX3" fmla="*/ 0 w 9907200"/>
              <a:gd name="connsiteY3" fmla="*/ 827999 h 827999"/>
              <a:gd name="connsiteX4" fmla="*/ 6219564 w 9907200"/>
              <a:gd name="connsiteY4" fmla="*/ 2673 h 827999"/>
              <a:gd name="connsiteX0" fmla="*/ 6255281 w 9942917"/>
              <a:gd name="connsiteY0" fmla="*/ 2673 h 827999"/>
              <a:gd name="connsiteX1" fmla="*/ 9942917 w 9942917"/>
              <a:gd name="connsiteY1" fmla="*/ 0 h 827999"/>
              <a:gd name="connsiteX2" fmla="*/ 9942917 w 9942917"/>
              <a:gd name="connsiteY2" fmla="*/ 827999 h 827999"/>
              <a:gd name="connsiteX3" fmla="*/ 0 w 9942917"/>
              <a:gd name="connsiteY3" fmla="*/ 826404 h 827999"/>
              <a:gd name="connsiteX4" fmla="*/ 6255281 w 9942917"/>
              <a:gd name="connsiteY4" fmla="*/ 2673 h 827999"/>
              <a:gd name="connsiteX0" fmla="*/ 6160036 w 9847672"/>
              <a:gd name="connsiteY0" fmla="*/ 2673 h 827999"/>
              <a:gd name="connsiteX1" fmla="*/ 9847672 w 9847672"/>
              <a:gd name="connsiteY1" fmla="*/ 0 h 827999"/>
              <a:gd name="connsiteX2" fmla="*/ 9847672 w 9847672"/>
              <a:gd name="connsiteY2" fmla="*/ 827999 h 827999"/>
              <a:gd name="connsiteX3" fmla="*/ 0 w 9847672"/>
              <a:gd name="connsiteY3" fmla="*/ 823215 h 827999"/>
              <a:gd name="connsiteX4" fmla="*/ 6160036 w 9847672"/>
              <a:gd name="connsiteY4" fmla="*/ 2673 h 827999"/>
              <a:gd name="connsiteX0" fmla="*/ 6052887 w 9740523"/>
              <a:gd name="connsiteY0" fmla="*/ 2673 h 827999"/>
              <a:gd name="connsiteX1" fmla="*/ 9740523 w 9740523"/>
              <a:gd name="connsiteY1" fmla="*/ 0 h 827999"/>
              <a:gd name="connsiteX2" fmla="*/ 9740523 w 9740523"/>
              <a:gd name="connsiteY2" fmla="*/ 827999 h 827999"/>
              <a:gd name="connsiteX3" fmla="*/ 0 w 9740523"/>
              <a:gd name="connsiteY3" fmla="*/ 821621 h 827999"/>
              <a:gd name="connsiteX4" fmla="*/ 6052887 w 9740523"/>
              <a:gd name="connsiteY4" fmla="*/ 2673 h 827999"/>
              <a:gd name="connsiteX0" fmla="*/ 6052887 w 9740523"/>
              <a:gd name="connsiteY0" fmla="*/ 2673 h 827999"/>
              <a:gd name="connsiteX1" fmla="*/ 9740523 w 9740523"/>
              <a:gd name="connsiteY1" fmla="*/ 0 h 827999"/>
              <a:gd name="connsiteX2" fmla="*/ 9740523 w 9740523"/>
              <a:gd name="connsiteY2" fmla="*/ 827999 h 827999"/>
              <a:gd name="connsiteX3" fmla="*/ 1 w 9740523"/>
              <a:gd name="connsiteY3" fmla="*/ 826683 h 827999"/>
              <a:gd name="connsiteX4" fmla="*/ 6052887 w 9740523"/>
              <a:gd name="connsiteY4" fmla="*/ 2673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523" h="827999">
                <a:moveTo>
                  <a:pt x="6052887" y="2673"/>
                </a:moveTo>
                <a:lnTo>
                  <a:pt x="9740523" y="0"/>
                </a:lnTo>
                <a:lnTo>
                  <a:pt x="9740523" y="827999"/>
                </a:lnTo>
                <a:lnTo>
                  <a:pt x="1" y="826683"/>
                </a:lnTo>
                <a:lnTo>
                  <a:pt x="6052887" y="2673"/>
                </a:lnTo>
                <a:close/>
              </a:path>
            </a:pathLst>
          </a:custGeom>
          <a:gradFill flip="none" rotWithShape="1">
            <a:gsLst>
              <a:gs pos="26000">
                <a:schemeClr val="accent5"/>
              </a:gs>
              <a:gs pos="67000">
                <a:schemeClr val="accent3">
                  <a:alpha val="20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6" name="正方形/長方形 5">
            <a:extLst>
              <a:ext uri="{FF2B5EF4-FFF2-40B4-BE49-F238E27FC236}">
                <a16:creationId xmlns:a16="http://schemas.microsoft.com/office/drawing/2014/main" id="{ED030BBF-1018-E14A-AC2B-DC996F9E0808}"/>
              </a:ext>
            </a:extLst>
          </p:cNvPr>
          <p:cNvSpPr/>
          <p:nvPr userDrawn="1"/>
        </p:nvSpPr>
        <p:spPr>
          <a:xfrm>
            <a:off x="2362200" y="0"/>
            <a:ext cx="7543799" cy="6854972"/>
          </a:xfrm>
          <a:prstGeom prst="rect">
            <a:avLst/>
          </a:prstGeom>
          <a:gradFill flip="none" rotWithShape="1">
            <a:gsLst>
              <a:gs pos="0">
                <a:srgbClr val="FFFFFF">
                  <a:alpha val="31000"/>
                </a:srgbClr>
              </a:gs>
              <a:gs pos="99000">
                <a:srgbClr val="EDEEF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176246" rIns="326585" bIns="176246" rtlCol="0" anchor="ctr"/>
          <a:lstStyle/>
          <a:p>
            <a:pPr>
              <a:lnSpc>
                <a:spcPct val="130000"/>
              </a:lnSpc>
              <a:spcAft>
                <a:spcPts val="1089"/>
              </a:spcAft>
            </a:pPr>
            <a:endParaRPr kumimoji="1" lang="ja-JP" altLang="en-US" sz="1200" kern="900" spc="69">
              <a:solidFill>
                <a:prstClr val="white"/>
              </a:solidFill>
              <a:latin typeface="Meiryo" panose="020B0604030504040204" pitchFamily="34" charset="-128"/>
              <a:ea typeface="Meiryo" panose="020B0604030504040204" pitchFamily="34" charset="-128"/>
            </a:endParaRPr>
          </a:p>
        </p:txBody>
      </p:sp>
      <p:sp>
        <p:nvSpPr>
          <p:cNvPr id="12" name="テキスト プレースホルダー 13">
            <a:extLst>
              <a:ext uri="{FF2B5EF4-FFF2-40B4-BE49-F238E27FC236}">
                <a16:creationId xmlns:a16="http://schemas.microsoft.com/office/drawing/2014/main" id="{013672E4-8361-284E-8D6A-CC652AA0D4A3}"/>
              </a:ext>
            </a:extLst>
          </p:cNvPr>
          <p:cNvSpPr>
            <a:spLocks noGrp="1"/>
          </p:cNvSpPr>
          <p:nvPr>
            <p:ph type="body" sz="quarter" idx="10"/>
          </p:nvPr>
        </p:nvSpPr>
        <p:spPr>
          <a:xfrm>
            <a:off x="2675088" y="2130336"/>
            <a:ext cx="4440062" cy="3054682"/>
          </a:xfrm>
        </p:spPr>
        <p:txBody>
          <a:bodyPr wrap="none" anchor="ctr">
            <a:spAutoFit/>
          </a:bodyPr>
          <a:lstStyle>
            <a:lvl1pPr>
              <a:defRPr lang="ja-JP" altLang="en-US" sz="2000" spc="272" smtClean="0"/>
            </a:lvl1pPr>
            <a:lvl2pPr>
              <a:defRPr lang="ja-JP" altLang="en-US" sz="1800" smtClean="0">
                <a:latin typeface="+mn-lt"/>
                <a:ea typeface="+mn-ea"/>
              </a:defRPr>
            </a:lvl2pPr>
            <a:lvl3pPr>
              <a:defRPr lang="ja-JP" altLang="en-US" sz="1800" smtClean="0">
                <a:latin typeface="+mn-lt"/>
                <a:ea typeface="+mn-ea"/>
              </a:defRPr>
            </a:lvl3pPr>
            <a:lvl4pPr>
              <a:defRPr lang="ja-JP" altLang="en-US" sz="1800" smtClean="0">
                <a:latin typeface="+mn-lt"/>
                <a:ea typeface="+mn-ea"/>
              </a:defRPr>
            </a:lvl4pPr>
            <a:lvl5pPr>
              <a:defRPr lang="ja-JP" altLang="en-US" sz="1800">
                <a:latin typeface="+mn-lt"/>
                <a:ea typeface="+mn-ea"/>
              </a:defRPr>
            </a:lvl5pPr>
          </a:lstStyle>
          <a:p>
            <a:pPr marL="342900" lvl="0" indent="-342900" defTabSz="457200">
              <a:lnSpc>
                <a:spcPct val="150000"/>
              </a:lnSpc>
              <a:buFont typeface="+mj-lt"/>
              <a:buAutoNum type="arabicPeriod"/>
            </a:pPr>
            <a:r>
              <a:rPr kumimoji="1" lang="ja-JP" altLang="en-US"/>
              <a:t>マスター テキストの書式設定</a:t>
            </a:r>
          </a:p>
          <a:p>
            <a:pPr marL="342900" lvl="1" indent="-342900" defTabSz="457200">
              <a:lnSpc>
                <a:spcPct val="150000"/>
              </a:lnSpc>
              <a:buFont typeface="+mj-lt"/>
              <a:buAutoNum type="arabicPeriod"/>
            </a:pPr>
            <a:r>
              <a:rPr kumimoji="1" lang="ja-JP" altLang="en-US"/>
              <a:t>第 </a:t>
            </a:r>
            <a:r>
              <a:rPr kumimoji="1" lang="en-US" altLang="ja-JP"/>
              <a:t>2 </a:t>
            </a:r>
            <a:r>
              <a:rPr kumimoji="1" lang="ja-JP" altLang="en-US"/>
              <a:t>レベル</a:t>
            </a:r>
          </a:p>
          <a:p>
            <a:pPr marL="342900" lvl="2" indent="-342900" defTabSz="457200">
              <a:lnSpc>
                <a:spcPct val="150000"/>
              </a:lnSpc>
              <a:buFont typeface="+mj-lt"/>
              <a:buAutoNum type="arabicPeriod"/>
            </a:pPr>
            <a:r>
              <a:rPr kumimoji="1" lang="ja-JP" altLang="en-US"/>
              <a:t>第 </a:t>
            </a:r>
            <a:r>
              <a:rPr kumimoji="1" lang="en-US" altLang="ja-JP"/>
              <a:t>3 </a:t>
            </a:r>
            <a:r>
              <a:rPr kumimoji="1" lang="ja-JP" altLang="en-US"/>
              <a:t>レベル</a:t>
            </a:r>
          </a:p>
          <a:p>
            <a:pPr marL="342900" lvl="3" indent="-342900" defTabSz="457200">
              <a:lnSpc>
                <a:spcPct val="150000"/>
              </a:lnSpc>
              <a:buFont typeface="+mj-lt"/>
              <a:buAutoNum type="arabicPeriod"/>
            </a:pPr>
            <a:r>
              <a:rPr kumimoji="1" lang="ja-JP" altLang="en-US"/>
              <a:t>第 </a:t>
            </a:r>
            <a:r>
              <a:rPr kumimoji="1" lang="en-US" altLang="ja-JP"/>
              <a:t>4 </a:t>
            </a:r>
            <a:r>
              <a:rPr kumimoji="1" lang="ja-JP" altLang="en-US"/>
              <a:t>レベル</a:t>
            </a:r>
          </a:p>
          <a:p>
            <a:pPr marL="342900" lvl="4" indent="-342900" defTabSz="457200">
              <a:lnSpc>
                <a:spcPct val="150000"/>
              </a:lnSpc>
              <a:buFont typeface="+mj-lt"/>
              <a:buAutoNum type="arabicPeriod"/>
            </a:pPr>
            <a:r>
              <a:rPr kumimoji="1" lang="ja-JP" altLang="en-US"/>
              <a:t>第 </a:t>
            </a:r>
            <a:r>
              <a:rPr kumimoji="1" lang="en-US" altLang="ja-JP"/>
              <a:t>5 </a:t>
            </a:r>
            <a:r>
              <a:rPr kumimoji="1" lang="ja-JP" altLang="en-US"/>
              <a:t>レベル</a:t>
            </a:r>
          </a:p>
        </p:txBody>
      </p:sp>
      <p:grpSp>
        <p:nvGrpSpPr>
          <p:cNvPr id="16" name="グループ化 15"/>
          <p:cNvGrpSpPr/>
          <p:nvPr userDrawn="1"/>
        </p:nvGrpSpPr>
        <p:grpSpPr>
          <a:xfrm rot="16200000">
            <a:off x="-1117606" y="1574806"/>
            <a:ext cx="2819400" cy="126987"/>
            <a:chOff x="900632" y="1414463"/>
            <a:chExt cx="7938089" cy="357535"/>
          </a:xfrm>
          <a:solidFill>
            <a:schemeClr val="bg1">
              <a:alpha val="17000"/>
            </a:schemeClr>
          </a:solidFill>
        </p:grpSpPr>
        <p:sp>
          <p:nvSpPr>
            <p:cNvPr id="17" name="Freeform 5"/>
            <p:cNvSpPr>
              <a:spLocks/>
            </p:cNvSpPr>
            <p:nvPr userDrawn="1"/>
          </p:nvSpPr>
          <p:spPr bwMode="auto">
            <a:xfrm>
              <a:off x="900632" y="1414463"/>
              <a:ext cx="250067" cy="283134"/>
            </a:xfrm>
            <a:custGeom>
              <a:avLst/>
              <a:gdLst>
                <a:gd name="T0" fmla="*/ 0 w 140"/>
                <a:gd name="T1" fmla="*/ 3 h 158"/>
                <a:gd name="T2" fmla="*/ 2 w 140"/>
                <a:gd name="T3" fmla="*/ 0 h 158"/>
                <a:gd name="T4" fmla="*/ 23 w 140"/>
                <a:gd name="T5" fmla="*/ 0 h 158"/>
                <a:gd name="T6" fmla="*/ 27 w 140"/>
                <a:gd name="T7" fmla="*/ 3 h 158"/>
                <a:gd name="T8" fmla="*/ 70 w 140"/>
                <a:gd name="T9" fmla="*/ 100 h 158"/>
                <a:gd name="T10" fmla="*/ 71 w 140"/>
                <a:gd name="T11" fmla="*/ 100 h 158"/>
                <a:gd name="T12" fmla="*/ 113 w 140"/>
                <a:gd name="T13" fmla="*/ 3 h 158"/>
                <a:gd name="T14" fmla="*/ 117 w 140"/>
                <a:gd name="T15" fmla="*/ 0 h 158"/>
                <a:gd name="T16" fmla="*/ 138 w 140"/>
                <a:gd name="T17" fmla="*/ 0 h 158"/>
                <a:gd name="T18" fmla="*/ 140 w 140"/>
                <a:gd name="T19" fmla="*/ 3 h 158"/>
                <a:gd name="T20" fmla="*/ 140 w 140"/>
                <a:gd name="T21" fmla="*/ 156 h 158"/>
                <a:gd name="T22" fmla="*/ 138 w 140"/>
                <a:gd name="T23" fmla="*/ 158 h 158"/>
                <a:gd name="T24" fmla="*/ 118 w 140"/>
                <a:gd name="T25" fmla="*/ 158 h 158"/>
                <a:gd name="T26" fmla="*/ 115 w 140"/>
                <a:gd name="T27" fmla="*/ 156 h 158"/>
                <a:gd name="T28" fmla="*/ 115 w 140"/>
                <a:gd name="T29" fmla="*/ 59 h 158"/>
                <a:gd name="T30" fmla="*/ 114 w 140"/>
                <a:gd name="T31" fmla="*/ 59 h 158"/>
                <a:gd name="T32" fmla="*/ 81 w 140"/>
                <a:gd name="T33" fmla="*/ 133 h 158"/>
                <a:gd name="T34" fmla="*/ 77 w 140"/>
                <a:gd name="T35" fmla="*/ 136 h 158"/>
                <a:gd name="T36" fmla="*/ 63 w 140"/>
                <a:gd name="T37" fmla="*/ 136 h 158"/>
                <a:gd name="T38" fmla="*/ 59 w 140"/>
                <a:gd name="T39" fmla="*/ 133 h 158"/>
                <a:gd name="T40" fmla="*/ 25 w 140"/>
                <a:gd name="T41" fmla="*/ 59 h 158"/>
                <a:gd name="T42" fmla="*/ 25 w 140"/>
                <a:gd name="T43" fmla="*/ 59 h 158"/>
                <a:gd name="T44" fmla="*/ 25 w 140"/>
                <a:gd name="T45" fmla="*/ 156 h 158"/>
                <a:gd name="T46" fmla="*/ 22 w 140"/>
                <a:gd name="T47" fmla="*/ 158 h 158"/>
                <a:gd name="T48" fmla="*/ 2 w 140"/>
                <a:gd name="T49" fmla="*/ 158 h 158"/>
                <a:gd name="T50" fmla="*/ 0 w 140"/>
                <a:gd name="T51" fmla="*/ 156 h 158"/>
                <a:gd name="T52" fmla="*/ 0 w 140"/>
                <a:gd name="T53"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158">
                  <a:moveTo>
                    <a:pt x="0" y="3"/>
                  </a:moveTo>
                  <a:cubicBezTo>
                    <a:pt x="0" y="1"/>
                    <a:pt x="1" y="0"/>
                    <a:pt x="2" y="0"/>
                  </a:cubicBezTo>
                  <a:cubicBezTo>
                    <a:pt x="23" y="0"/>
                    <a:pt x="23" y="0"/>
                    <a:pt x="23" y="0"/>
                  </a:cubicBezTo>
                  <a:cubicBezTo>
                    <a:pt x="25" y="0"/>
                    <a:pt x="26" y="1"/>
                    <a:pt x="27" y="3"/>
                  </a:cubicBezTo>
                  <a:cubicBezTo>
                    <a:pt x="70" y="100"/>
                    <a:pt x="70" y="100"/>
                    <a:pt x="70" y="100"/>
                  </a:cubicBezTo>
                  <a:cubicBezTo>
                    <a:pt x="71" y="100"/>
                    <a:pt x="71" y="100"/>
                    <a:pt x="71" y="100"/>
                  </a:cubicBezTo>
                  <a:cubicBezTo>
                    <a:pt x="113" y="3"/>
                    <a:pt x="113" y="3"/>
                    <a:pt x="113" y="3"/>
                  </a:cubicBezTo>
                  <a:cubicBezTo>
                    <a:pt x="114" y="1"/>
                    <a:pt x="115" y="0"/>
                    <a:pt x="117" y="0"/>
                  </a:cubicBezTo>
                  <a:cubicBezTo>
                    <a:pt x="138" y="0"/>
                    <a:pt x="138" y="0"/>
                    <a:pt x="138" y="0"/>
                  </a:cubicBezTo>
                  <a:cubicBezTo>
                    <a:pt x="139" y="0"/>
                    <a:pt x="140" y="1"/>
                    <a:pt x="140" y="3"/>
                  </a:cubicBezTo>
                  <a:cubicBezTo>
                    <a:pt x="140" y="156"/>
                    <a:pt x="140" y="156"/>
                    <a:pt x="140" y="156"/>
                  </a:cubicBezTo>
                  <a:cubicBezTo>
                    <a:pt x="140" y="157"/>
                    <a:pt x="139" y="158"/>
                    <a:pt x="138" y="158"/>
                  </a:cubicBezTo>
                  <a:cubicBezTo>
                    <a:pt x="118" y="158"/>
                    <a:pt x="118" y="158"/>
                    <a:pt x="118" y="158"/>
                  </a:cubicBezTo>
                  <a:cubicBezTo>
                    <a:pt x="116" y="158"/>
                    <a:pt x="115" y="157"/>
                    <a:pt x="115" y="156"/>
                  </a:cubicBezTo>
                  <a:cubicBezTo>
                    <a:pt x="115" y="59"/>
                    <a:pt x="115" y="59"/>
                    <a:pt x="115" y="59"/>
                  </a:cubicBezTo>
                  <a:cubicBezTo>
                    <a:pt x="114" y="59"/>
                    <a:pt x="114" y="59"/>
                    <a:pt x="114" y="59"/>
                  </a:cubicBezTo>
                  <a:cubicBezTo>
                    <a:pt x="81" y="133"/>
                    <a:pt x="81" y="133"/>
                    <a:pt x="81" y="133"/>
                  </a:cubicBezTo>
                  <a:cubicBezTo>
                    <a:pt x="80" y="136"/>
                    <a:pt x="79" y="136"/>
                    <a:pt x="77" y="136"/>
                  </a:cubicBezTo>
                  <a:cubicBezTo>
                    <a:pt x="63" y="136"/>
                    <a:pt x="63" y="136"/>
                    <a:pt x="63" y="136"/>
                  </a:cubicBezTo>
                  <a:cubicBezTo>
                    <a:pt x="61" y="136"/>
                    <a:pt x="60" y="136"/>
                    <a:pt x="59" y="133"/>
                  </a:cubicBezTo>
                  <a:cubicBezTo>
                    <a:pt x="25" y="59"/>
                    <a:pt x="25" y="59"/>
                    <a:pt x="25" y="59"/>
                  </a:cubicBezTo>
                  <a:cubicBezTo>
                    <a:pt x="25" y="59"/>
                    <a:pt x="25" y="59"/>
                    <a:pt x="25" y="59"/>
                  </a:cubicBezTo>
                  <a:cubicBezTo>
                    <a:pt x="25" y="156"/>
                    <a:pt x="25" y="156"/>
                    <a:pt x="25" y="156"/>
                  </a:cubicBezTo>
                  <a:cubicBezTo>
                    <a:pt x="25" y="157"/>
                    <a:pt x="24" y="158"/>
                    <a:pt x="22"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 name="Freeform 6"/>
            <p:cNvSpPr>
              <a:spLocks noEditPoints="1"/>
            </p:cNvSpPr>
            <p:nvPr userDrawn="1"/>
          </p:nvSpPr>
          <p:spPr bwMode="auto">
            <a:xfrm>
              <a:off x="1202367" y="1414463"/>
              <a:ext cx="45467" cy="283134"/>
            </a:xfrm>
            <a:custGeom>
              <a:avLst/>
              <a:gdLst>
                <a:gd name="T0" fmla="*/ 2 w 26"/>
                <a:gd name="T1" fmla="*/ 25 h 158"/>
                <a:gd name="T2" fmla="*/ 0 w 26"/>
                <a:gd name="T3" fmla="*/ 23 h 158"/>
                <a:gd name="T4" fmla="*/ 0 w 26"/>
                <a:gd name="T5" fmla="*/ 3 h 158"/>
                <a:gd name="T6" fmla="*/ 2 w 26"/>
                <a:gd name="T7" fmla="*/ 0 h 158"/>
                <a:gd name="T8" fmla="*/ 24 w 26"/>
                <a:gd name="T9" fmla="*/ 0 h 158"/>
                <a:gd name="T10" fmla="*/ 26 w 26"/>
                <a:gd name="T11" fmla="*/ 3 h 158"/>
                <a:gd name="T12" fmla="*/ 26 w 26"/>
                <a:gd name="T13" fmla="*/ 23 h 158"/>
                <a:gd name="T14" fmla="*/ 24 w 26"/>
                <a:gd name="T15" fmla="*/ 25 h 158"/>
                <a:gd name="T16" fmla="*/ 2 w 26"/>
                <a:gd name="T17" fmla="*/ 25 h 158"/>
                <a:gd name="T18" fmla="*/ 2 w 26"/>
                <a:gd name="T19" fmla="*/ 158 h 158"/>
                <a:gd name="T20" fmla="*/ 0 w 26"/>
                <a:gd name="T21" fmla="*/ 156 h 158"/>
                <a:gd name="T22" fmla="*/ 0 w 26"/>
                <a:gd name="T23" fmla="*/ 49 h 158"/>
                <a:gd name="T24" fmla="*/ 2 w 26"/>
                <a:gd name="T25" fmla="*/ 46 h 158"/>
                <a:gd name="T26" fmla="*/ 24 w 26"/>
                <a:gd name="T27" fmla="*/ 46 h 158"/>
                <a:gd name="T28" fmla="*/ 26 w 26"/>
                <a:gd name="T29" fmla="*/ 49 h 158"/>
                <a:gd name="T30" fmla="*/ 26 w 26"/>
                <a:gd name="T31" fmla="*/ 156 h 158"/>
                <a:gd name="T32" fmla="*/ 24 w 26"/>
                <a:gd name="T33" fmla="*/ 158 h 158"/>
                <a:gd name="T34" fmla="*/ 2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2" y="25"/>
                  </a:moveTo>
                  <a:cubicBezTo>
                    <a:pt x="1" y="25"/>
                    <a:pt x="0" y="24"/>
                    <a:pt x="0" y="23"/>
                  </a:cubicBezTo>
                  <a:cubicBezTo>
                    <a:pt x="0" y="3"/>
                    <a:pt x="0" y="3"/>
                    <a:pt x="0" y="3"/>
                  </a:cubicBezTo>
                  <a:cubicBezTo>
                    <a:pt x="0" y="1"/>
                    <a:pt x="1" y="0"/>
                    <a:pt x="2" y="0"/>
                  </a:cubicBezTo>
                  <a:cubicBezTo>
                    <a:pt x="24" y="0"/>
                    <a:pt x="24" y="0"/>
                    <a:pt x="24" y="0"/>
                  </a:cubicBezTo>
                  <a:cubicBezTo>
                    <a:pt x="25" y="0"/>
                    <a:pt x="26" y="1"/>
                    <a:pt x="26" y="3"/>
                  </a:cubicBezTo>
                  <a:cubicBezTo>
                    <a:pt x="26" y="23"/>
                    <a:pt x="26" y="23"/>
                    <a:pt x="26" y="23"/>
                  </a:cubicBezTo>
                  <a:cubicBezTo>
                    <a:pt x="26" y="24"/>
                    <a:pt x="25" y="25"/>
                    <a:pt x="24" y="25"/>
                  </a:cubicBezTo>
                  <a:lnTo>
                    <a:pt x="2" y="25"/>
                  </a:lnTo>
                  <a:close/>
                  <a:moveTo>
                    <a:pt x="2" y="158"/>
                  </a:moveTo>
                  <a:cubicBezTo>
                    <a:pt x="1" y="158"/>
                    <a:pt x="0" y="157"/>
                    <a:pt x="0" y="156"/>
                  </a:cubicBezTo>
                  <a:cubicBezTo>
                    <a:pt x="0" y="49"/>
                    <a:pt x="0" y="49"/>
                    <a:pt x="0" y="49"/>
                  </a:cubicBezTo>
                  <a:cubicBezTo>
                    <a:pt x="0" y="47"/>
                    <a:pt x="1" y="46"/>
                    <a:pt x="2" y="46"/>
                  </a:cubicBezTo>
                  <a:cubicBezTo>
                    <a:pt x="24" y="46"/>
                    <a:pt x="24" y="46"/>
                    <a:pt x="24" y="46"/>
                  </a:cubicBezTo>
                  <a:cubicBezTo>
                    <a:pt x="25" y="46"/>
                    <a:pt x="26" y="47"/>
                    <a:pt x="26" y="49"/>
                  </a:cubicBezTo>
                  <a:cubicBezTo>
                    <a:pt x="26" y="156"/>
                    <a:pt x="26" y="156"/>
                    <a:pt x="26" y="156"/>
                  </a:cubicBezTo>
                  <a:cubicBezTo>
                    <a:pt x="26" y="157"/>
                    <a:pt x="25" y="158"/>
                    <a:pt x="24" y="158"/>
                  </a:cubicBezTo>
                  <a:lnTo>
                    <a:pt x="2"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 name="Freeform 7"/>
            <p:cNvSpPr>
              <a:spLocks/>
            </p:cNvSpPr>
            <p:nvPr userDrawn="1"/>
          </p:nvSpPr>
          <p:spPr bwMode="auto">
            <a:xfrm>
              <a:off x="1297433" y="1492997"/>
              <a:ext cx="167400"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6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1"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 name="Freeform 8"/>
            <p:cNvSpPr>
              <a:spLocks noEditPoints="1"/>
            </p:cNvSpPr>
            <p:nvPr userDrawn="1"/>
          </p:nvSpPr>
          <p:spPr bwMode="auto">
            <a:xfrm>
              <a:off x="1512367" y="1414463"/>
              <a:ext cx="45467" cy="283134"/>
            </a:xfrm>
            <a:custGeom>
              <a:avLst/>
              <a:gdLst>
                <a:gd name="T0" fmla="*/ 3 w 26"/>
                <a:gd name="T1" fmla="*/ 25 h 158"/>
                <a:gd name="T2" fmla="*/ 0 w 26"/>
                <a:gd name="T3" fmla="*/ 23 h 158"/>
                <a:gd name="T4" fmla="*/ 0 w 26"/>
                <a:gd name="T5" fmla="*/ 3 h 158"/>
                <a:gd name="T6" fmla="*/ 3 w 26"/>
                <a:gd name="T7" fmla="*/ 0 h 158"/>
                <a:gd name="T8" fmla="*/ 24 w 26"/>
                <a:gd name="T9" fmla="*/ 0 h 158"/>
                <a:gd name="T10" fmla="*/ 26 w 26"/>
                <a:gd name="T11" fmla="*/ 3 h 158"/>
                <a:gd name="T12" fmla="*/ 26 w 26"/>
                <a:gd name="T13" fmla="*/ 23 h 158"/>
                <a:gd name="T14" fmla="*/ 24 w 26"/>
                <a:gd name="T15" fmla="*/ 25 h 158"/>
                <a:gd name="T16" fmla="*/ 3 w 26"/>
                <a:gd name="T17" fmla="*/ 25 h 158"/>
                <a:gd name="T18" fmla="*/ 3 w 26"/>
                <a:gd name="T19" fmla="*/ 158 h 158"/>
                <a:gd name="T20" fmla="*/ 0 w 26"/>
                <a:gd name="T21" fmla="*/ 156 h 158"/>
                <a:gd name="T22" fmla="*/ 0 w 26"/>
                <a:gd name="T23" fmla="*/ 49 h 158"/>
                <a:gd name="T24" fmla="*/ 3 w 26"/>
                <a:gd name="T25" fmla="*/ 46 h 158"/>
                <a:gd name="T26" fmla="*/ 24 w 26"/>
                <a:gd name="T27" fmla="*/ 46 h 158"/>
                <a:gd name="T28" fmla="*/ 26 w 26"/>
                <a:gd name="T29" fmla="*/ 49 h 158"/>
                <a:gd name="T30" fmla="*/ 26 w 26"/>
                <a:gd name="T31" fmla="*/ 156 h 158"/>
                <a:gd name="T32" fmla="*/ 24 w 26"/>
                <a:gd name="T33" fmla="*/ 158 h 158"/>
                <a:gd name="T34" fmla="*/ 3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3" y="25"/>
                  </a:moveTo>
                  <a:cubicBezTo>
                    <a:pt x="1" y="25"/>
                    <a:pt x="0" y="24"/>
                    <a:pt x="0" y="23"/>
                  </a:cubicBezTo>
                  <a:cubicBezTo>
                    <a:pt x="0" y="3"/>
                    <a:pt x="0" y="3"/>
                    <a:pt x="0" y="3"/>
                  </a:cubicBezTo>
                  <a:cubicBezTo>
                    <a:pt x="0" y="1"/>
                    <a:pt x="1" y="0"/>
                    <a:pt x="3" y="0"/>
                  </a:cubicBezTo>
                  <a:cubicBezTo>
                    <a:pt x="24" y="0"/>
                    <a:pt x="24" y="0"/>
                    <a:pt x="24" y="0"/>
                  </a:cubicBezTo>
                  <a:cubicBezTo>
                    <a:pt x="25" y="0"/>
                    <a:pt x="26" y="1"/>
                    <a:pt x="26" y="3"/>
                  </a:cubicBezTo>
                  <a:cubicBezTo>
                    <a:pt x="26" y="23"/>
                    <a:pt x="26" y="23"/>
                    <a:pt x="26" y="23"/>
                  </a:cubicBezTo>
                  <a:cubicBezTo>
                    <a:pt x="26" y="24"/>
                    <a:pt x="25" y="25"/>
                    <a:pt x="24" y="25"/>
                  </a:cubicBezTo>
                  <a:lnTo>
                    <a:pt x="3" y="25"/>
                  </a:lnTo>
                  <a:close/>
                  <a:moveTo>
                    <a:pt x="3" y="158"/>
                  </a:moveTo>
                  <a:cubicBezTo>
                    <a:pt x="1" y="158"/>
                    <a:pt x="0" y="157"/>
                    <a:pt x="0" y="156"/>
                  </a:cubicBezTo>
                  <a:cubicBezTo>
                    <a:pt x="0" y="49"/>
                    <a:pt x="0" y="49"/>
                    <a:pt x="0" y="49"/>
                  </a:cubicBezTo>
                  <a:cubicBezTo>
                    <a:pt x="0" y="47"/>
                    <a:pt x="1" y="46"/>
                    <a:pt x="3" y="46"/>
                  </a:cubicBezTo>
                  <a:cubicBezTo>
                    <a:pt x="24" y="46"/>
                    <a:pt x="24" y="46"/>
                    <a:pt x="24" y="46"/>
                  </a:cubicBezTo>
                  <a:cubicBezTo>
                    <a:pt x="25" y="46"/>
                    <a:pt x="26" y="47"/>
                    <a:pt x="26" y="49"/>
                  </a:cubicBezTo>
                  <a:cubicBezTo>
                    <a:pt x="26" y="156"/>
                    <a:pt x="26" y="156"/>
                    <a:pt x="26" y="156"/>
                  </a:cubicBezTo>
                  <a:cubicBezTo>
                    <a:pt x="26" y="157"/>
                    <a:pt x="25" y="158"/>
                    <a:pt x="24" y="158"/>
                  </a:cubicBezTo>
                  <a:lnTo>
                    <a:pt x="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 name="Freeform 9"/>
            <p:cNvSpPr>
              <a:spLocks/>
            </p:cNvSpPr>
            <p:nvPr userDrawn="1"/>
          </p:nvSpPr>
          <p:spPr bwMode="auto">
            <a:xfrm>
              <a:off x="1595034" y="1492997"/>
              <a:ext cx="167400" cy="208734"/>
            </a:xfrm>
            <a:custGeom>
              <a:avLst/>
              <a:gdLst>
                <a:gd name="T0" fmla="*/ 1 w 95"/>
                <a:gd name="T1" fmla="*/ 99 h 117"/>
                <a:gd name="T2" fmla="*/ 1 w 95"/>
                <a:gd name="T3" fmla="*/ 96 h 117"/>
                <a:gd name="T4" fmla="*/ 14 w 95"/>
                <a:gd name="T5" fmla="*/ 82 h 117"/>
                <a:gd name="T6" fmla="*/ 17 w 95"/>
                <a:gd name="T7" fmla="*/ 82 h 117"/>
                <a:gd name="T8" fmla="*/ 50 w 95"/>
                <a:gd name="T9" fmla="*/ 95 h 117"/>
                <a:gd name="T10" fmla="*/ 70 w 95"/>
                <a:gd name="T11" fmla="*/ 81 h 117"/>
                <a:gd name="T12" fmla="*/ 52 w 95"/>
                <a:gd name="T13" fmla="*/ 69 h 117"/>
                <a:gd name="T14" fmla="*/ 40 w 95"/>
                <a:gd name="T15" fmla="*/ 68 h 117"/>
                <a:gd name="T16" fmla="*/ 5 w 95"/>
                <a:gd name="T17" fmla="*/ 35 h 117"/>
                <a:gd name="T18" fmla="*/ 49 w 95"/>
                <a:gd name="T19" fmla="*/ 0 h 117"/>
                <a:gd name="T20" fmla="*/ 91 w 95"/>
                <a:gd name="T21" fmla="*/ 13 h 117"/>
                <a:gd name="T22" fmla="*/ 91 w 95"/>
                <a:gd name="T23" fmla="*/ 17 h 117"/>
                <a:gd name="T24" fmla="*/ 80 w 95"/>
                <a:gd name="T25" fmla="*/ 30 h 117"/>
                <a:gd name="T26" fmla="*/ 77 w 95"/>
                <a:gd name="T27" fmla="*/ 31 h 117"/>
                <a:gd name="T28" fmla="*/ 47 w 95"/>
                <a:gd name="T29" fmla="*/ 22 h 117"/>
                <a:gd name="T30" fmla="*/ 30 w 95"/>
                <a:gd name="T31" fmla="*/ 33 h 117"/>
                <a:gd name="T32" fmla="*/ 49 w 95"/>
                <a:gd name="T33" fmla="*/ 45 h 117"/>
                <a:gd name="T34" fmla="*/ 61 w 95"/>
                <a:gd name="T35" fmla="*/ 46 h 117"/>
                <a:gd name="T36" fmla="*/ 95 w 95"/>
                <a:gd name="T37" fmla="*/ 79 h 117"/>
                <a:gd name="T38" fmla="*/ 49 w 95"/>
                <a:gd name="T39" fmla="*/ 117 h 117"/>
                <a:gd name="T40" fmla="*/ 1 w 95"/>
                <a:gd name="T41" fmla="*/ 9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17">
                  <a:moveTo>
                    <a:pt x="1" y="99"/>
                  </a:moveTo>
                  <a:cubicBezTo>
                    <a:pt x="0" y="98"/>
                    <a:pt x="0" y="97"/>
                    <a:pt x="1" y="96"/>
                  </a:cubicBezTo>
                  <a:cubicBezTo>
                    <a:pt x="14" y="82"/>
                    <a:pt x="14" y="82"/>
                    <a:pt x="14" y="82"/>
                  </a:cubicBezTo>
                  <a:cubicBezTo>
                    <a:pt x="15" y="81"/>
                    <a:pt x="16" y="81"/>
                    <a:pt x="17" y="82"/>
                  </a:cubicBezTo>
                  <a:cubicBezTo>
                    <a:pt x="25" y="89"/>
                    <a:pt x="38" y="95"/>
                    <a:pt x="50" y="95"/>
                  </a:cubicBezTo>
                  <a:cubicBezTo>
                    <a:pt x="63" y="95"/>
                    <a:pt x="70" y="89"/>
                    <a:pt x="70" y="81"/>
                  </a:cubicBezTo>
                  <a:cubicBezTo>
                    <a:pt x="70" y="75"/>
                    <a:pt x="66" y="70"/>
                    <a:pt x="52" y="69"/>
                  </a:cubicBezTo>
                  <a:cubicBezTo>
                    <a:pt x="40" y="68"/>
                    <a:pt x="40" y="68"/>
                    <a:pt x="40" y="68"/>
                  </a:cubicBezTo>
                  <a:cubicBezTo>
                    <a:pt x="17" y="66"/>
                    <a:pt x="5" y="54"/>
                    <a:pt x="5" y="35"/>
                  </a:cubicBezTo>
                  <a:cubicBezTo>
                    <a:pt x="5" y="13"/>
                    <a:pt x="21" y="0"/>
                    <a:pt x="49" y="0"/>
                  </a:cubicBezTo>
                  <a:cubicBezTo>
                    <a:pt x="66" y="0"/>
                    <a:pt x="81" y="6"/>
                    <a:pt x="91" y="13"/>
                  </a:cubicBezTo>
                  <a:cubicBezTo>
                    <a:pt x="92" y="14"/>
                    <a:pt x="92" y="16"/>
                    <a:pt x="91" y="17"/>
                  </a:cubicBezTo>
                  <a:cubicBezTo>
                    <a:pt x="80" y="30"/>
                    <a:pt x="80" y="30"/>
                    <a:pt x="80" y="30"/>
                  </a:cubicBezTo>
                  <a:cubicBezTo>
                    <a:pt x="79" y="32"/>
                    <a:pt x="78" y="32"/>
                    <a:pt x="77" y="31"/>
                  </a:cubicBezTo>
                  <a:cubicBezTo>
                    <a:pt x="70" y="26"/>
                    <a:pt x="58" y="22"/>
                    <a:pt x="47" y="22"/>
                  </a:cubicBezTo>
                  <a:cubicBezTo>
                    <a:pt x="36" y="22"/>
                    <a:pt x="30" y="26"/>
                    <a:pt x="30" y="33"/>
                  </a:cubicBezTo>
                  <a:cubicBezTo>
                    <a:pt x="30" y="40"/>
                    <a:pt x="34" y="44"/>
                    <a:pt x="49" y="45"/>
                  </a:cubicBezTo>
                  <a:cubicBezTo>
                    <a:pt x="61" y="46"/>
                    <a:pt x="61" y="46"/>
                    <a:pt x="61" y="46"/>
                  </a:cubicBezTo>
                  <a:cubicBezTo>
                    <a:pt x="84" y="48"/>
                    <a:pt x="95" y="60"/>
                    <a:pt x="95" y="79"/>
                  </a:cubicBezTo>
                  <a:cubicBezTo>
                    <a:pt x="95" y="101"/>
                    <a:pt x="79" y="117"/>
                    <a:pt x="49" y="117"/>
                  </a:cubicBezTo>
                  <a:cubicBezTo>
                    <a:pt x="26" y="117"/>
                    <a:pt x="10" y="107"/>
                    <a:pt x="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 name="Freeform 10"/>
            <p:cNvSpPr>
              <a:spLocks/>
            </p:cNvSpPr>
            <p:nvPr userDrawn="1"/>
          </p:nvSpPr>
          <p:spPr bwMode="auto">
            <a:xfrm>
              <a:off x="1789301"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3" name="Freeform 11"/>
            <p:cNvSpPr>
              <a:spLocks/>
            </p:cNvSpPr>
            <p:nvPr userDrawn="1"/>
          </p:nvSpPr>
          <p:spPr bwMode="auto">
            <a:xfrm>
              <a:off x="1925702"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4" name="Freeform 12"/>
            <p:cNvSpPr>
              <a:spLocks/>
            </p:cNvSpPr>
            <p:nvPr userDrawn="1"/>
          </p:nvSpPr>
          <p:spPr bwMode="auto">
            <a:xfrm>
              <a:off x="2084836" y="1497130"/>
              <a:ext cx="183934" cy="274867"/>
            </a:xfrm>
            <a:custGeom>
              <a:avLst/>
              <a:gdLst>
                <a:gd name="T0" fmla="*/ 17 w 104"/>
                <a:gd name="T1" fmla="*/ 154 h 154"/>
                <a:gd name="T2" fmla="*/ 14 w 104"/>
                <a:gd name="T3" fmla="*/ 151 h 154"/>
                <a:gd name="T4" fmla="*/ 14 w 104"/>
                <a:gd name="T5" fmla="*/ 133 h 154"/>
                <a:gd name="T6" fmla="*/ 17 w 104"/>
                <a:gd name="T7" fmla="*/ 131 h 154"/>
                <a:gd name="T8" fmla="*/ 21 w 104"/>
                <a:gd name="T9" fmla="*/ 131 h 154"/>
                <a:gd name="T10" fmla="*/ 38 w 104"/>
                <a:gd name="T11" fmla="*/ 117 h 154"/>
                <a:gd name="T12" fmla="*/ 41 w 104"/>
                <a:gd name="T13" fmla="*/ 108 h 154"/>
                <a:gd name="T14" fmla="*/ 0 w 104"/>
                <a:gd name="T15" fmla="*/ 3 h 154"/>
                <a:gd name="T16" fmla="*/ 2 w 104"/>
                <a:gd name="T17" fmla="*/ 0 h 154"/>
                <a:gd name="T18" fmla="*/ 25 w 104"/>
                <a:gd name="T19" fmla="*/ 0 h 154"/>
                <a:gd name="T20" fmla="*/ 28 w 104"/>
                <a:gd name="T21" fmla="*/ 3 h 154"/>
                <a:gd name="T22" fmla="*/ 53 w 104"/>
                <a:gd name="T23" fmla="*/ 76 h 154"/>
                <a:gd name="T24" fmla="*/ 53 w 104"/>
                <a:gd name="T25" fmla="*/ 76 h 154"/>
                <a:gd name="T26" fmla="*/ 77 w 104"/>
                <a:gd name="T27" fmla="*/ 3 h 154"/>
                <a:gd name="T28" fmla="*/ 80 w 104"/>
                <a:gd name="T29" fmla="*/ 0 h 154"/>
                <a:gd name="T30" fmla="*/ 102 w 104"/>
                <a:gd name="T31" fmla="*/ 0 h 154"/>
                <a:gd name="T32" fmla="*/ 104 w 104"/>
                <a:gd name="T33" fmla="*/ 3 h 154"/>
                <a:gd name="T34" fmla="*/ 61 w 104"/>
                <a:gd name="T35" fmla="*/ 119 h 154"/>
                <a:gd name="T36" fmla="*/ 24 w 104"/>
                <a:gd name="T37" fmla="*/ 154 h 154"/>
                <a:gd name="T38" fmla="*/ 17 w 104"/>
                <a:gd name="T3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154">
                  <a:moveTo>
                    <a:pt x="17" y="154"/>
                  </a:moveTo>
                  <a:cubicBezTo>
                    <a:pt x="15" y="154"/>
                    <a:pt x="14" y="153"/>
                    <a:pt x="14" y="151"/>
                  </a:cubicBezTo>
                  <a:cubicBezTo>
                    <a:pt x="14" y="133"/>
                    <a:pt x="14" y="133"/>
                    <a:pt x="14" y="133"/>
                  </a:cubicBezTo>
                  <a:cubicBezTo>
                    <a:pt x="14" y="131"/>
                    <a:pt x="15" y="131"/>
                    <a:pt x="17" y="131"/>
                  </a:cubicBezTo>
                  <a:cubicBezTo>
                    <a:pt x="21" y="131"/>
                    <a:pt x="21" y="131"/>
                    <a:pt x="21" y="131"/>
                  </a:cubicBezTo>
                  <a:cubicBezTo>
                    <a:pt x="30" y="131"/>
                    <a:pt x="34" y="127"/>
                    <a:pt x="38" y="117"/>
                  </a:cubicBezTo>
                  <a:cubicBezTo>
                    <a:pt x="41" y="108"/>
                    <a:pt x="41" y="108"/>
                    <a:pt x="41" y="108"/>
                  </a:cubicBezTo>
                  <a:cubicBezTo>
                    <a:pt x="0" y="3"/>
                    <a:pt x="0" y="3"/>
                    <a:pt x="0" y="3"/>
                  </a:cubicBezTo>
                  <a:cubicBezTo>
                    <a:pt x="0" y="1"/>
                    <a:pt x="0" y="0"/>
                    <a:pt x="2" y="0"/>
                  </a:cubicBezTo>
                  <a:cubicBezTo>
                    <a:pt x="25" y="0"/>
                    <a:pt x="25" y="0"/>
                    <a:pt x="25" y="0"/>
                  </a:cubicBezTo>
                  <a:cubicBezTo>
                    <a:pt x="26" y="0"/>
                    <a:pt x="27" y="1"/>
                    <a:pt x="28" y="3"/>
                  </a:cubicBezTo>
                  <a:cubicBezTo>
                    <a:pt x="53" y="76"/>
                    <a:pt x="53" y="76"/>
                    <a:pt x="53" y="76"/>
                  </a:cubicBezTo>
                  <a:cubicBezTo>
                    <a:pt x="53" y="76"/>
                    <a:pt x="53" y="76"/>
                    <a:pt x="53" y="76"/>
                  </a:cubicBezTo>
                  <a:cubicBezTo>
                    <a:pt x="77" y="3"/>
                    <a:pt x="77" y="3"/>
                    <a:pt x="77" y="3"/>
                  </a:cubicBezTo>
                  <a:cubicBezTo>
                    <a:pt x="78" y="1"/>
                    <a:pt x="79" y="0"/>
                    <a:pt x="80" y="0"/>
                  </a:cubicBezTo>
                  <a:cubicBezTo>
                    <a:pt x="102" y="0"/>
                    <a:pt x="102" y="0"/>
                    <a:pt x="102" y="0"/>
                  </a:cubicBezTo>
                  <a:cubicBezTo>
                    <a:pt x="104" y="0"/>
                    <a:pt x="104" y="1"/>
                    <a:pt x="104" y="3"/>
                  </a:cubicBezTo>
                  <a:cubicBezTo>
                    <a:pt x="61" y="119"/>
                    <a:pt x="61" y="119"/>
                    <a:pt x="61" y="119"/>
                  </a:cubicBezTo>
                  <a:cubicBezTo>
                    <a:pt x="52" y="145"/>
                    <a:pt x="42" y="154"/>
                    <a:pt x="24" y="154"/>
                  </a:cubicBezTo>
                  <a:lnTo>
                    <a:pt x="17"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5" name="Freeform 13"/>
            <p:cNvSpPr>
              <a:spLocks noEditPoints="1"/>
            </p:cNvSpPr>
            <p:nvPr userDrawn="1"/>
          </p:nvSpPr>
          <p:spPr bwMode="auto">
            <a:xfrm>
              <a:off x="235350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6" name="Freeform 14"/>
            <p:cNvSpPr>
              <a:spLocks/>
            </p:cNvSpPr>
            <p:nvPr userDrawn="1"/>
          </p:nvSpPr>
          <p:spPr bwMode="auto">
            <a:xfrm>
              <a:off x="2553970" y="1414463"/>
              <a:ext cx="109534" cy="283134"/>
            </a:xfrm>
            <a:custGeom>
              <a:avLst/>
              <a:gdLst>
                <a:gd name="T0" fmla="*/ 14 w 61"/>
                <a:gd name="T1" fmla="*/ 158 h 158"/>
                <a:gd name="T2" fmla="*/ 12 w 61"/>
                <a:gd name="T3" fmla="*/ 156 h 158"/>
                <a:gd name="T4" fmla="*/ 12 w 61"/>
                <a:gd name="T5" fmla="*/ 68 h 158"/>
                <a:gd name="T6" fmla="*/ 10 w 61"/>
                <a:gd name="T7" fmla="*/ 66 h 158"/>
                <a:gd name="T8" fmla="*/ 3 w 61"/>
                <a:gd name="T9" fmla="*/ 66 h 158"/>
                <a:gd name="T10" fmla="*/ 0 w 61"/>
                <a:gd name="T11" fmla="*/ 64 h 158"/>
                <a:gd name="T12" fmla="*/ 0 w 61"/>
                <a:gd name="T13" fmla="*/ 49 h 158"/>
                <a:gd name="T14" fmla="*/ 3 w 61"/>
                <a:gd name="T15" fmla="*/ 46 h 158"/>
                <a:gd name="T16" fmla="*/ 10 w 61"/>
                <a:gd name="T17" fmla="*/ 46 h 158"/>
                <a:gd name="T18" fmla="*/ 12 w 61"/>
                <a:gd name="T19" fmla="*/ 45 h 158"/>
                <a:gd name="T20" fmla="*/ 12 w 61"/>
                <a:gd name="T21" fmla="*/ 38 h 158"/>
                <a:gd name="T22" fmla="*/ 49 w 61"/>
                <a:gd name="T23" fmla="*/ 0 h 158"/>
                <a:gd name="T24" fmla="*/ 59 w 61"/>
                <a:gd name="T25" fmla="*/ 0 h 158"/>
                <a:gd name="T26" fmla="*/ 61 w 61"/>
                <a:gd name="T27" fmla="*/ 3 h 158"/>
                <a:gd name="T28" fmla="*/ 61 w 61"/>
                <a:gd name="T29" fmla="*/ 21 h 158"/>
                <a:gd name="T30" fmla="*/ 59 w 61"/>
                <a:gd name="T31" fmla="*/ 24 h 158"/>
                <a:gd name="T32" fmla="*/ 52 w 61"/>
                <a:gd name="T33" fmla="*/ 24 h 158"/>
                <a:gd name="T34" fmla="*/ 37 w 61"/>
                <a:gd name="T35" fmla="*/ 37 h 158"/>
                <a:gd name="T36" fmla="*/ 37 w 61"/>
                <a:gd name="T37" fmla="*/ 45 h 158"/>
                <a:gd name="T38" fmla="*/ 39 w 61"/>
                <a:gd name="T39" fmla="*/ 46 h 158"/>
                <a:gd name="T40" fmla="*/ 59 w 61"/>
                <a:gd name="T41" fmla="*/ 46 h 158"/>
                <a:gd name="T42" fmla="*/ 61 w 61"/>
                <a:gd name="T43" fmla="*/ 49 h 158"/>
                <a:gd name="T44" fmla="*/ 61 w 61"/>
                <a:gd name="T45" fmla="*/ 64 h 158"/>
                <a:gd name="T46" fmla="*/ 59 w 61"/>
                <a:gd name="T47" fmla="*/ 66 h 158"/>
                <a:gd name="T48" fmla="*/ 39 w 61"/>
                <a:gd name="T49" fmla="*/ 66 h 158"/>
                <a:gd name="T50" fmla="*/ 37 w 61"/>
                <a:gd name="T51" fmla="*/ 68 h 158"/>
                <a:gd name="T52" fmla="*/ 37 w 61"/>
                <a:gd name="T53" fmla="*/ 156 h 158"/>
                <a:gd name="T54" fmla="*/ 35 w 61"/>
                <a:gd name="T55" fmla="*/ 158 h 158"/>
                <a:gd name="T56" fmla="*/ 14 w 61"/>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158">
                  <a:moveTo>
                    <a:pt x="14" y="158"/>
                  </a:moveTo>
                  <a:cubicBezTo>
                    <a:pt x="12" y="158"/>
                    <a:pt x="12" y="157"/>
                    <a:pt x="12" y="156"/>
                  </a:cubicBezTo>
                  <a:cubicBezTo>
                    <a:pt x="12" y="68"/>
                    <a:pt x="12" y="68"/>
                    <a:pt x="12" y="68"/>
                  </a:cubicBezTo>
                  <a:cubicBezTo>
                    <a:pt x="12" y="67"/>
                    <a:pt x="11" y="66"/>
                    <a:pt x="10" y="66"/>
                  </a:cubicBezTo>
                  <a:cubicBezTo>
                    <a:pt x="3" y="66"/>
                    <a:pt x="3" y="66"/>
                    <a:pt x="3" y="66"/>
                  </a:cubicBezTo>
                  <a:cubicBezTo>
                    <a:pt x="1" y="66"/>
                    <a:pt x="0" y="66"/>
                    <a:pt x="0" y="64"/>
                  </a:cubicBezTo>
                  <a:cubicBezTo>
                    <a:pt x="0" y="49"/>
                    <a:pt x="0" y="49"/>
                    <a:pt x="0" y="49"/>
                  </a:cubicBezTo>
                  <a:cubicBezTo>
                    <a:pt x="0" y="47"/>
                    <a:pt x="1" y="46"/>
                    <a:pt x="3" y="46"/>
                  </a:cubicBezTo>
                  <a:cubicBezTo>
                    <a:pt x="10" y="46"/>
                    <a:pt x="10" y="46"/>
                    <a:pt x="10" y="46"/>
                  </a:cubicBezTo>
                  <a:cubicBezTo>
                    <a:pt x="11" y="46"/>
                    <a:pt x="12" y="46"/>
                    <a:pt x="12" y="45"/>
                  </a:cubicBezTo>
                  <a:cubicBezTo>
                    <a:pt x="12" y="38"/>
                    <a:pt x="12" y="38"/>
                    <a:pt x="12" y="38"/>
                  </a:cubicBezTo>
                  <a:cubicBezTo>
                    <a:pt x="12" y="12"/>
                    <a:pt x="24" y="0"/>
                    <a:pt x="49" y="0"/>
                  </a:cubicBezTo>
                  <a:cubicBezTo>
                    <a:pt x="59" y="0"/>
                    <a:pt x="59" y="0"/>
                    <a:pt x="59" y="0"/>
                  </a:cubicBezTo>
                  <a:cubicBezTo>
                    <a:pt x="60" y="0"/>
                    <a:pt x="61" y="1"/>
                    <a:pt x="61" y="3"/>
                  </a:cubicBezTo>
                  <a:cubicBezTo>
                    <a:pt x="61" y="21"/>
                    <a:pt x="61" y="21"/>
                    <a:pt x="61" y="21"/>
                  </a:cubicBezTo>
                  <a:cubicBezTo>
                    <a:pt x="61" y="23"/>
                    <a:pt x="60" y="24"/>
                    <a:pt x="59" y="24"/>
                  </a:cubicBezTo>
                  <a:cubicBezTo>
                    <a:pt x="52" y="24"/>
                    <a:pt x="52" y="24"/>
                    <a:pt x="52" y="24"/>
                  </a:cubicBezTo>
                  <a:cubicBezTo>
                    <a:pt x="40" y="24"/>
                    <a:pt x="37" y="26"/>
                    <a:pt x="37" y="37"/>
                  </a:cubicBezTo>
                  <a:cubicBezTo>
                    <a:pt x="37" y="45"/>
                    <a:pt x="37" y="45"/>
                    <a:pt x="37" y="45"/>
                  </a:cubicBezTo>
                  <a:cubicBezTo>
                    <a:pt x="37" y="46"/>
                    <a:pt x="38" y="46"/>
                    <a:pt x="39" y="46"/>
                  </a:cubicBezTo>
                  <a:cubicBezTo>
                    <a:pt x="59" y="46"/>
                    <a:pt x="59" y="46"/>
                    <a:pt x="59" y="46"/>
                  </a:cubicBezTo>
                  <a:cubicBezTo>
                    <a:pt x="60" y="46"/>
                    <a:pt x="61" y="47"/>
                    <a:pt x="61" y="49"/>
                  </a:cubicBezTo>
                  <a:cubicBezTo>
                    <a:pt x="61" y="64"/>
                    <a:pt x="61" y="64"/>
                    <a:pt x="61" y="64"/>
                  </a:cubicBezTo>
                  <a:cubicBezTo>
                    <a:pt x="61" y="66"/>
                    <a:pt x="60" y="66"/>
                    <a:pt x="59" y="66"/>
                  </a:cubicBezTo>
                  <a:cubicBezTo>
                    <a:pt x="39" y="66"/>
                    <a:pt x="39" y="66"/>
                    <a:pt x="39" y="66"/>
                  </a:cubicBezTo>
                  <a:cubicBezTo>
                    <a:pt x="38" y="66"/>
                    <a:pt x="37" y="67"/>
                    <a:pt x="37" y="68"/>
                  </a:cubicBezTo>
                  <a:cubicBezTo>
                    <a:pt x="37" y="156"/>
                    <a:pt x="37" y="156"/>
                    <a:pt x="37" y="156"/>
                  </a:cubicBezTo>
                  <a:cubicBezTo>
                    <a:pt x="37" y="157"/>
                    <a:pt x="37" y="158"/>
                    <a:pt x="35" y="158"/>
                  </a:cubicBezTo>
                  <a:lnTo>
                    <a:pt x="14"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7" name="Freeform 15"/>
            <p:cNvSpPr>
              <a:spLocks/>
            </p:cNvSpPr>
            <p:nvPr userDrawn="1"/>
          </p:nvSpPr>
          <p:spPr bwMode="auto">
            <a:xfrm>
              <a:off x="2762704" y="1414463"/>
              <a:ext cx="208734" cy="283134"/>
            </a:xfrm>
            <a:custGeom>
              <a:avLst/>
              <a:gdLst>
                <a:gd name="T0" fmla="*/ 0 w 117"/>
                <a:gd name="T1" fmla="*/ 3 h 158"/>
                <a:gd name="T2" fmla="*/ 2 w 117"/>
                <a:gd name="T3" fmla="*/ 0 h 158"/>
                <a:gd name="T4" fmla="*/ 25 w 117"/>
                <a:gd name="T5" fmla="*/ 0 h 158"/>
                <a:gd name="T6" fmla="*/ 27 w 117"/>
                <a:gd name="T7" fmla="*/ 3 h 158"/>
                <a:gd name="T8" fmla="*/ 27 w 117"/>
                <a:gd name="T9" fmla="*/ 65 h 158"/>
                <a:gd name="T10" fmla="*/ 29 w 117"/>
                <a:gd name="T11" fmla="*/ 66 h 158"/>
                <a:gd name="T12" fmla="*/ 89 w 117"/>
                <a:gd name="T13" fmla="*/ 66 h 158"/>
                <a:gd name="T14" fmla="*/ 90 w 117"/>
                <a:gd name="T15" fmla="*/ 65 h 158"/>
                <a:gd name="T16" fmla="*/ 90 w 117"/>
                <a:gd name="T17" fmla="*/ 3 h 158"/>
                <a:gd name="T18" fmla="*/ 92 w 117"/>
                <a:gd name="T19" fmla="*/ 0 h 158"/>
                <a:gd name="T20" fmla="*/ 115 w 117"/>
                <a:gd name="T21" fmla="*/ 0 h 158"/>
                <a:gd name="T22" fmla="*/ 117 w 117"/>
                <a:gd name="T23" fmla="*/ 3 h 158"/>
                <a:gd name="T24" fmla="*/ 117 w 117"/>
                <a:gd name="T25" fmla="*/ 156 h 158"/>
                <a:gd name="T26" fmla="*/ 115 w 117"/>
                <a:gd name="T27" fmla="*/ 158 h 158"/>
                <a:gd name="T28" fmla="*/ 92 w 117"/>
                <a:gd name="T29" fmla="*/ 158 h 158"/>
                <a:gd name="T30" fmla="*/ 90 w 117"/>
                <a:gd name="T31" fmla="*/ 156 h 158"/>
                <a:gd name="T32" fmla="*/ 90 w 117"/>
                <a:gd name="T33" fmla="*/ 92 h 158"/>
                <a:gd name="T34" fmla="*/ 89 w 117"/>
                <a:gd name="T35" fmla="*/ 91 h 158"/>
                <a:gd name="T36" fmla="*/ 29 w 117"/>
                <a:gd name="T37" fmla="*/ 91 h 158"/>
                <a:gd name="T38" fmla="*/ 27 w 117"/>
                <a:gd name="T39" fmla="*/ 92 h 158"/>
                <a:gd name="T40" fmla="*/ 27 w 117"/>
                <a:gd name="T41" fmla="*/ 156 h 158"/>
                <a:gd name="T42" fmla="*/ 25 w 117"/>
                <a:gd name="T43" fmla="*/ 158 h 158"/>
                <a:gd name="T44" fmla="*/ 2 w 117"/>
                <a:gd name="T45" fmla="*/ 158 h 158"/>
                <a:gd name="T46" fmla="*/ 0 w 117"/>
                <a:gd name="T47" fmla="*/ 156 h 158"/>
                <a:gd name="T48" fmla="*/ 0 w 117"/>
                <a:gd name="T49"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158">
                  <a:moveTo>
                    <a:pt x="0" y="3"/>
                  </a:moveTo>
                  <a:cubicBezTo>
                    <a:pt x="0" y="1"/>
                    <a:pt x="1" y="0"/>
                    <a:pt x="2" y="0"/>
                  </a:cubicBezTo>
                  <a:cubicBezTo>
                    <a:pt x="25" y="0"/>
                    <a:pt x="25" y="0"/>
                    <a:pt x="25" y="0"/>
                  </a:cubicBezTo>
                  <a:cubicBezTo>
                    <a:pt x="26" y="0"/>
                    <a:pt x="27" y="1"/>
                    <a:pt x="27" y="3"/>
                  </a:cubicBezTo>
                  <a:cubicBezTo>
                    <a:pt x="27" y="65"/>
                    <a:pt x="27" y="65"/>
                    <a:pt x="27" y="65"/>
                  </a:cubicBezTo>
                  <a:cubicBezTo>
                    <a:pt x="27" y="66"/>
                    <a:pt x="28" y="66"/>
                    <a:pt x="29" y="66"/>
                  </a:cubicBezTo>
                  <a:cubicBezTo>
                    <a:pt x="89" y="66"/>
                    <a:pt x="89" y="66"/>
                    <a:pt x="89" y="66"/>
                  </a:cubicBezTo>
                  <a:cubicBezTo>
                    <a:pt x="89" y="66"/>
                    <a:pt x="90" y="66"/>
                    <a:pt x="90" y="65"/>
                  </a:cubicBezTo>
                  <a:cubicBezTo>
                    <a:pt x="90" y="3"/>
                    <a:pt x="90" y="3"/>
                    <a:pt x="90" y="3"/>
                  </a:cubicBezTo>
                  <a:cubicBezTo>
                    <a:pt x="90" y="1"/>
                    <a:pt x="91" y="0"/>
                    <a:pt x="92" y="0"/>
                  </a:cubicBezTo>
                  <a:cubicBezTo>
                    <a:pt x="115" y="0"/>
                    <a:pt x="115" y="0"/>
                    <a:pt x="115" y="0"/>
                  </a:cubicBezTo>
                  <a:cubicBezTo>
                    <a:pt x="116" y="0"/>
                    <a:pt x="117" y="1"/>
                    <a:pt x="117" y="3"/>
                  </a:cubicBezTo>
                  <a:cubicBezTo>
                    <a:pt x="117" y="156"/>
                    <a:pt x="117" y="156"/>
                    <a:pt x="117" y="156"/>
                  </a:cubicBezTo>
                  <a:cubicBezTo>
                    <a:pt x="117" y="157"/>
                    <a:pt x="116" y="158"/>
                    <a:pt x="115" y="158"/>
                  </a:cubicBezTo>
                  <a:cubicBezTo>
                    <a:pt x="92" y="158"/>
                    <a:pt x="92" y="158"/>
                    <a:pt x="92" y="158"/>
                  </a:cubicBezTo>
                  <a:cubicBezTo>
                    <a:pt x="91" y="158"/>
                    <a:pt x="90" y="157"/>
                    <a:pt x="90" y="156"/>
                  </a:cubicBezTo>
                  <a:cubicBezTo>
                    <a:pt x="90" y="92"/>
                    <a:pt x="90" y="92"/>
                    <a:pt x="90" y="92"/>
                  </a:cubicBezTo>
                  <a:cubicBezTo>
                    <a:pt x="90" y="91"/>
                    <a:pt x="89" y="91"/>
                    <a:pt x="89" y="91"/>
                  </a:cubicBezTo>
                  <a:cubicBezTo>
                    <a:pt x="29" y="91"/>
                    <a:pt x="29" y="91"/>
                    <a:pt x="29" y="91"/>
                  </a:cubicBezTo>
                  <a:cubicBezTo>
                    <a:pt x="28" y="91"/>
                    <a:pt x="27" y="91"/>
                    <a:pt x="27" y="92"/>
                  </a:cubicBezTo>
                  <a:cubicBezTo>
                    <a:pt x="27" y="156"/>
                    <a:pt x="27" y="156"/>
                    <a:pt x="27" y="156"/>
                  </a:cubicBezTo>
                  <a:cubicBezTo>
                    <a:pt x="27" y="157"/>
                    <a:pt x="26" y="158"/>
                    <a:pt x="25"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8" name="Freeform 16"/>
            <p:cNvSpPr>
              <a:spLocks noEditPoints="1"/>
            </p:cNvSpPr>
            <p:nvPr userDrawn="1"/>
          </p:nvSpPr>
          <p:spPr bwMode="auto">
            <a:xfrm>
              <a:off x="3014838" y="1492997"/>
              <a:ext cx="175667" cy="208734"/>
            </a:xfrm>
            <a:custGeom>
              <a:avLst/>
              <a:gdLst>
                <a:gd name="T0" fmla="*/ 4 w 99"/>
                <a:gd name="T1" fmla="*/ 85 h 117"/>
                <a:gd name="T2" fmla="*/ 0 w 99"/>
                <a:gd name="T3" fmla="*/ 58 h 117"/>
                <a:gd name="T4" fmla="*/ 4 w 99"/>
                <a:gd name="T5" fmla="*/ 31 h 117"/>
                <a:gd name="T6" fmla="*/ 49 w 99"/>
                <a:gd name="T7" fmla="*/ 0 h 117"/>
                <a:gd name="T8" fmla="*/ 95 w 99"/>
                <a:gd name="T9" fmla="*/ 31 h 117"/>
                <a:gd name="T10" fmla="*/ 99 w 99"/>
                <a:gd name="T11" fmla="*/ 64 h 117"/>
                <a:gd name="T12" fmla="*/ 97 w 99"/>
                <a:gd name="T13" fmla="*/ 66 h 117"/>
                <a:gd name="T14" fmla="*/ 28 w 99"/>
                <a:gd name="T15" fmla="*/ 66 h 117"/>
                <a:gd name="T16" fmla="*/ 26 w 99"/>
                <a:gd name="T17" fmla="*/ 68 h 117"/>
                <a:gd name="T18" fmla="*/ 28 w 99"/>
                <a:gd name="T19" fmla="*/ 76 h 117"/>
                <a:gd name="T20" fmla="*/ 53 w 99"/>
                <a:gd name="T21" fmla="*/ 93 h 117"/>
                <a:gd name="T22" fmla="*/ 79 w 99"/>
                <a:gd name="T23" fmla="*/ 83 h 117"/>
                <a:gd name="T24" fmla="*/ 83 w 99"/>
                <a:gd name="T25" fmla="*/ 82 h 117"/>
                <a:gd name="T26" fmla="*/ 96 w 99"/>
                <a:gd name="T27" fmla="*/ 94 h 117"/>
                <a:gd name="T28" fmla="*/ 97 w 99"/>
                <a:gd name="T29" fmla="*/ 98 h 117"/>
                <a:gd name="T30" fmla="*/ 51 w 99"/>
                <a:gd name="T31" fmla="*/ 117 h 117"/>
                <a:gd name="T32" fmla="*/ 4 w 99"/>
                <a:gd name="T33" fmla="*/ 85 h 117"/>
                <a:gd name="T34" fmla="*/ 71 w 99"/>
                <a:gd name="T35" fmla="*/ 36 h 117"/>
                <a:gd name="T36" fmla="*/ 50 w 99"/>
                <a:gd name="T37" fmla="*/ 22 h 117"/>
                <a:gd name="T38" fmla="*/ 28 w 99"/>
                <a:gd name="T39" fmla="*/ 36 h 117"/>
                <a:gd name="T40" fmla="*/ 26 w 99"/>
                <a:gd name="T41" fmla="*/ 46 h 117"/>
                <a:gd name="T42" fmla="*/ 28 w 99"/>
                <a:gd name="T43" fmla="*/ 47 h 117"/>
                <a:gd name="T44" fmla="*/ 71 w 99"/>
                <a:gd name="T45" fmla="*/ 47 h 117"/>
                <a:gd name="T46" fmla="*/ 73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2" y="78"/>
                    <a:pt x="0" y="70"/>
                    <a:pt x="0" y="58"/>
                  </a:cubicBezTo>
                  <a:cubicBezTo>
                    <a:pt x="0" y="47"/>
                    <a:pt x="2" y="38"/>
                    <a:pt x="4" y="31"/>
                  </a:cubicBezTo>
                  <a:cubicBezTo>
                    <a:pt x="10" y="11"/>
                    <a:pt x="27" y="0"/>
                    <a:pt x="49" y="0"/>
                  </a:cubicBezTo>
                  <a:cubicBezTo>
                    <a:pt x="72" y="0"/>
                    <a:pt x="89" y="12"/>
                    <a:pt x="95" y="31"/>
                  </a:cubicBezTo>
                  <a:cubicBezTo>
                    <a:pt x="98" y="38"/>
                    <a:pt x="99" y="46"/>
                    <a:pt x="99" y="64"/>
                  </a:cubicBezTo>
                  <a:cubicBezTo>
                    <a:pt x="99" y="66"/>
                    <a:pt x="98" y="66"/>
                    <a:pt x="97" y="66"/>
                  </a:cubicBezTo>
                  <a:cubicBezTo>
                    <a:pt x="28" y="66"/>
                    <a:pt x="28" y="66"/>
                    <a:pt x="28" y="66"/>
                  </a:cubicBezTo>
                  <a:cubicBezTo>
                    <a:pt x="27" y="66"/>
                    <a:pt x="26" y="67"/>
                    <a:pt x="26" y="68"/>
                  </a:cubicBezTo>
                  <a:cubicBezTo>
                    <a:pt x="26" y="71"/>
                    <a:pt x="27" y="74"/>
                    <a:pt x="28" y="76"/>
                  </a:cubicBezTo>
                  <a:cubicBezTo>
                    <a:pt x="32" y="87"/>
                    <a:pt x="40" y="93"/>
                    <a:pt x="53" y="93"/>
                  </a:cubicBezTo>
                  <a:cubicBezTo>
                    <a:pt x="65" y="93"/>
                    <a:pt x="74" y="89"/>
                    <a:pt x="79" y="83"/>
                  </a:cubicBezTo>
                  <a:cubicBezTo>
                    <a:pt x="80" y="82"/>
                    <a:pt x="81" y="81"/>
                    <a:pt x="83" y="82"/>
                  </a:cubicBezTo>
                  <a:cubicBezTo>
                    <a:pt x="96" y="94"/>
                    <a:pt x="96" y="94"/>
                    <a:pt x="96" y="94"/>
                  </a:cubicBezTo>
                  <a:cubicBezTo>
                    <a:pt x="97" y="95"/>
                    <a:pt x="97" y="96"/>
                    <a:pt x="97" y="98"/>
                  </a:cubicBezTo>
                  <a:cubicBezTo>
                    <a:pt x="87" y="109"/>
                    <a:pt x="71" y="117"/>
                    <a:pt x="51" y="117"/>
                  </a:cubicBezTo>
                  <a:cubicBezTo>
                    <a:pt x="27" y="117"/>
                    <a:pt x="10" y="105"/>
                    <a:pt x="4" y="85"/>
                  </a:cubicBezTo>
                  <a:close/>
                  <a:moveTo>
                    <a:pt x="71" y="36"/>
                  </a:moveTo>
                  <a:cubicBezTo>
                    <a:pt x="68" y="27"/>
                    <a:pt x="60" y="22"/>
                    <a:pt x="50" y="22"/>
                  </a:cubicBezTo>
                  <a:cubicBezTo>
                    <a:pt x="39" y="22"/>
                    <a:pt x="31" y="27"/>
                    <a:pt x="28" y="36"/>
                  </a:cubicBezTo>
                  <a:cubicBezTo>
                    <a:pt x="27" y="39"/>
                    <a:pt x="26" y="42"/>
                    <a:pt x="26" y="46"/>
                  </a:cubicBezTo>
                  <a:cubicBezTo>
                    <a:pt x="26" y="47"/>
                    <a:pt x="27" y="47"/>
                    <a:pt x="28" y="47"/>
                  </a:cubicBezTo>
                  <a:cubicBezTo>
                    <a:pt x="71" y="47"/>
                    <a:pt x="71" y="47"/>
                    <a:pt x="71" y="47"/>
                  </a:cubicBezTo>
                  <a:cubicBezTo>
                    <a:pt x="72" y="47"/>
                    <a:pt x="73" y="47"/>
                    <a:pt x="73" y="46"/>
                  </a:cubicBezTo>
                  <a:cubicBezTo>
                    <a:pt x="73"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9" name="Freeform 17"/>
            <p:cNvSpPr>
              <a:spLocks noEditPoints="1"/>
            </p:cNvSpPr>
            <p:nvPr userDrawn="1"/>
          </p:nvSpPr>
          <p:spPr bwMode="auto">
            <a:xfrm>
              <a:off x="322150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8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1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4" y="111"/>
                    <a:pt x="53" y="117"/>
                    <a:pt x="37"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8"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1"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0" name="Freeform 18"/>
            <p:cNvSpPr>
              <a:spLocks/>
            </p:cNvSpPr>
            <p:nvPr userDrawn="1"/>
          </p:nvSpPr>
          <p:spPr bwMode="auto">
            <a:xfrm>
              <a:off x="3434373" y="1414463"/>
              <a:ext cx="76467" cy="285201"/>
            </a:xfrm>
            <a:custGeom>
              <a:avLst/>
              <a:gdLst>
                <a:gd name="T0" fmla="*/ 30 w 43"/>
                <a:gd name="T1" fmla="*/ 159 h 159"/>
                <a:gd name="T2" fmla="*/ 0 w 43"/>
                <a:gd name="T3" fmla="*/ 127 h 159"/>
                <a:gd name="T4" fmla="*/ 0 w 43"/>
                <a:gd name="T5" fmla="*/ 3 h 159"/>
                <a:gd name="T6" fmla="*/ 2 w 43"/>
                <a:gd name="T7" fmla="*/ 0 h 159"/>
                <a:gd name="T8" fmla="*/ 23 w 43"/>
                <a:gd name="T9" fmla="*/ 0 h 159"/>
                <a:gd name="T10" fmla="*/ 26 w 43"/>
                <a:gd name="T11" fmla="*/ 3 h 159"/>
                <a:gd name="T12" fmla="*/ 26 w 43"/>
                <a:gd name="T13" fmla="*/ 126 h 159"/>
                <a:gd name="T14" fmla="*/ 35 w 43"/>
                <a:gd name="T15" fmla="*/ 136 h 159"/>
                <a:gd name="T16" fmla="*/ 41 w 43"/>
                <a:gd name="T17" fmla="*/ 136 h 159"/>
                <a:gd name="T18" fmla="*/ 43 w 43"/>
                <a:gd name="T19" fmla="*/ 139 h 159"/>
                <a:gd name="T20" fmla="*/ 43 w 43"/>
                <a:gd name="T21" fmla="*/ 157 h 159"/>
                <a:gd name="T22" fmla="*/ 41 w 43"/>
                <a:gd name="T23" fmla="*/ 159 h 159"/>
                <a:gd name="T24" fmla="*/ 30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0" y="159"/>
                  </a:moveTo>
                  <a:cubicBezTo>
                    <a:pt x="9" y="159"/>
                    <a:pt x="0" y="149"/>
                    <a:pt x="0" y="127"/>
                  </a:cubicBezTo>
                  <a:cubicBezTo>
                    <a:pt x="0" y="3"/>
                    <a:pt x="0" y="3"/>
                    <a:pt x="0" y="3"/>
                  </a:cubicBezTo>
                  <a:cubicBezTo>
                    <a:pt x="0" y="1"/>
                    <a:pt x="1" y="0"/>
                    <a:pt x="2" y="0"/>
                  </a:cubicBezTo>
                  <a:cubicBezTo>
                    <a:pt x="23" y="0"/>
                    <a:pt x="23" y="0"/>
                    <a:pt x="23" y="0"/>
                  </a:cubicBezTo>
                  <a:cubicBezTo>
                    <a:pt x="25" y="0"/>
                    <a:pt x="26" y="1"/>
                    <a:pt x="26" y="3"/>
                  </a:cubicBezTo>
                  <a:cubicBezTo>
                    <a:pt x="26" y="126"/>
                    <a:pt x="26" y="126"/>
                    <a:pt x="26" y="126"/>
                  </a:cubicBezTo>
                  <a:cubicBezTo>
                    <a:pt x="26" y="134"/>
                    <a:pt x="29" y="136"/>
                    <a:pt x="35"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0"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1" name="Freeform 19"/>
            <p:cNvSpPr>
              <a:spLocks/>
            </p:cNvSpPr>
            <p:nvPr userDrawn="1"/>
          </p:nvSpPr>
          <p:spPr bwMode="auto">
            <a:xfrm>
              <a:off x="3525306"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2" name="Freeform 20"/>
            <p:cNvSpPr>
              <a:spLocks/>
            </p:cNvSpPr>
            <p:nvPr userDrawn="1"/>
          </p:nvSpPr>
          <p:spPr bwMode="auto">
            <a:xfrm>
              <a:off x="3663773" y="1414463"/>
              <a:ext cx="167400" cy="283134"/>
            </a:xfrm>
            <a:custGeom>
              <a:avLst/>
              <a:gdLst>
                <a:gd name="T0" fmla="*/ 71 w 94"/>
                <a:gd name="T1" fmla="*/ 158 h 158"/>
                <a:gd name="T2" fmla="*/ 69 w 94"/>
                <a:gd name="T3" fmla="*/ 156 h 158"/>
                <a:gd name="T4" fmla="*/ 69 w 94"/>
                <a:gd name="T5" fmla="*/ 91 h 158"/>
                <a:gd name="T6" fmla="*/ 47 w 94"/>
                <a:gd name="T7" fmla="*/ 67 h 158"/>
                <a:gd name="T8" fmla="*/ 26 w 94"/>
                <a:gd name="T9" fmla="*/ 91 h 158"/>
                <a:gd name="T10" fmla="*/ 26 w 94"/>
                <a:gd name="T11" fmla="*/ 156 h 158"/>
                <a:gd name="T12" fmla="*/ 24 w 94"/>
                <a:gd name="T13" fmla="*/ 158 h 158"/>
                <a:gd name="T14" fmla="*/ 3 w 94"/>
                <a:gd name="T15" fmla="*/ 158 h 158"/>
                <a:gd name="T16" fmla="*/ 0 w 94"/>
                <a:gd name="T17" fmla="*/ 156 h 158"/>
                <a:gd name="T18" fmla="*/ 0 w 94"/>
                <a:gd name="T19" fmla="*/ 3 h 158"/>
                <a:gd name="T20" fmla="*/ 3 w 94"/>
                <a:gd name="T21" fmla="*/ 0 h 158"/>
                <a:gd name="T22" fmla="*/ 24 w 94"/>
                <a:gd name="T23" fmla="*/ 0 h 158"/>
                <a:gd name="T24" fmla="*/ 26 w 94"/>
                <a:gd name="T25" fmla="*/ 3 h 158"/>
                <a:gd name="T26" fmla="*/ 26 w 94"/>
                <a:gd name="T27" fmla="*/ 57 h 158"/>
                <a:gd name="T28" fmla="*/ 26 w 94"/>
                <a:gd name="T29" fmla="*/ 57 h 158"/>
                <a:gd name="T30" fmla="*/ 56 w 94"/>
                <a:gd name="T31" fmla="*/ 44 h 158"/>
                <a:gd name="T32" fmla="*/ 94 w 94"/>
                <a:gd name="T33" fmla="*/ 85 h 158"/>
                <a:gd name="T34" fmla="*/ 94 w 94"/>
                <a:gd name="T35" fmla="*/ 156 h 158"/>
                <a:gd name="T36" fmla="*/ 92 w 94"/>
                <a:gd name="T37" fmla="*/ 158 h 158"/>
                <a:gd name="T38" fmla="*/ 71 w 94"/>
                <a:gd name="T3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8">
                  <a:moveTo>
                    <a:pt x="71" y="158"/>
                  </a:moveTo>
                  <a:cubicBezTo>
                    <a:pt x="69" y="158"/>
                    <a:pt x="69" y="157"/>
                    <a:pt x="69" y="156"/>
                  </a:cubicBezTo>
                  <a:cubicBezTo>
                    <a:pt x="69" y="91"/>
                    <a:pt x="69" y="91"/>
                    <a:pt x="69" y="91"/>
                  </a:cubicBezTo>
                  <a:cubicBezTo>
                    <a:pt x="69" y="77"/>
                    <a:pt x="61" y="67"/>
                    <a:pt x="47" y="67"/>
                  </a:cubicBezTo>
                  <a:cubicBezTo>
                    <a:pt x="34" y="67"/>
                    <a:pt x="26" y="77"/>
                    <a:pt x="26" y="91"/>
                  </a:cubicBezTo>
                  <a:cubicBezTo>
                    <a:pt x="26" y="156"/>
                    <a:pt x="26" y="156"/>
                    <a:pt x="26" y="156"/>
                  </a:cubicBezTo>
                  <a:cubicBezTo>
                    <a:pt x="26" y="157"/>
                    <a:pt x="25" y="158"/>
                    <a:pt x="24" y="158"/>
                  </a:cubicBezTo>
                  <a:cubicBezTo>
                    <a:pt x="3" y="158"/>
                    <a:pt x="3" y="158"/>
                    <a:pt x="3" y="158"/>
                  </a:cubicBezTo>
                  <a:cubicBezTo>
                    <a:pt x="1" y="158"/>
                    <a:pt x="0" y="157"/>
                    <a:pt x="0" y="156"/>
                  </a:cubicBezTo>
                  <a:cubicBezTo>
                    <a:pt x="0" y="3"/>
                    <a:pt x="0" y="3"/>
                    <a:pt x="0" y="3"/>
                  </a:cubicBezTo>
                  <a:cubicBezTo>
                    <a:pt x="0" y="1"/>
                    <a:pt x="1" y="0"/>
                    <a:pt x="3" y="0"/>
                  </a:cubicBezTo>
                  <a:cubicBezTo>
                    <a:pt x="24" y="0"/>
                    <a:pt x="24" y="0"/>
                    <a:pt x="24" y="0"/>
                  </a:cubicBezTo>
                  <a:cubicBezTo>
                    <a:pt x="25" y="0"/>
                    <a:pt x="26" y="1"/>
                    <a:pt x="26" y="3"/>
                  </a:cubicBezTo>
                  <a:cubicBezTo>
                    <a:pt x="26" y="57"/>
                    <a:pt x="26" y="57"/>
                    <a:pt x="26" y="57"/>
                  </a:cubicBezTo>
                  <a:cubicBezTo>
                    <a:pt x="26" y="57"/>
                    <a:pt x="26" y="57"/>
                    <a:pt x="26" y="57"/>
                  </a:cubicBezTo>
                  <a:cubicBezTo>
                    <a:pt x="31" y="50"/>
                    <a:pt x="41" y="44"/>
                    <a:pt x="56" y="44"/>
                  </a:cubicBezTo>
                  <a:cubicBezTo>
                    <a:pt x="80" y="44"/>
                    <a:pt x="94" y="61"/>
                    <a:pt x="94" y="85"/>
                  </a:cubicBezTo>
                  <a:cubicBezTo>
                    <a:pt x="94" y="156"/>
                    <a:pt x="94" y="156"/>
                    <a:pt x="94" y="156"/>
                  </a:cubicBezTo>
                  <a:cubicBezTo>
                    <a:pt x="94" y="157"/>
                    <a:pt x="94" y="158"/>
                    <a:pt x="92" y="158"/>
                  </a:cubicBezTo>
                  <a:lnTo>
                    <a:pt x="71"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3" name="Freeform 21"/>
            <p:cNvSpPr>
              <a:spLocks/>
            </p:cNvSpPr>
            <p:nvPr userDrawn="1"/>
          </p:nvSpPr>
          <p:spPr bwMode="auto">
            <a:xfrm>
              <a:off x="3880774" y="1647997"/>
              <a:ext cx="45467" cy="95067"/>
            </a:xfrm>
            <a:custGeom>
              <a:avLst/>
              <a:gdLst>
                <a:gd name="T0" fmla="*/ 0 w 26"/>
                <a:gd name="T1" fmla="*/ 2 h 54"/>
                <a:gd name="T2" fmla="*/ 2 w 26"/>
                <a:gd name="T3" fmla="*/ 0 h 54"/>
                <a:gd name="T4" fmla="*/ 24 w 26"/>
                <a:gd name="T5" fmla="*/ 0 h 54"/>
                <a:gd name="T6" fmla="*/ 26 w 26"/>
                <a:gd name="T7" fmla="*/ 2 h 54"/>
                <a:gd name="T8" fmla="*/ 26 w 26"/>
                <a:gd name="T9" fmla="*/ 27 h 54"/>
                <a:gd name="T10" fmla="*/ 24 w 26"/>
                <a:gd name="T11" fmla="*/ 32 h 54"/>
                <a:gd name="T12" fmla="*/ 5 w 26"/>
                <a:gd name="T13" fmla="*/ 52 h 54"/>
                <a:gd name="T14" fmla="*/ 2 w 26"/>
                <a:gd name="T15" fmla="*/ 54 h 54"/>
                <a:gd name="T16" fmla="*/ 0 w 26"/>
                <a:gd name="T17" fmla="*/ 51 h 54"/>
                <a:gd name="T18" fmla="*/ 0 w 26"/>
                <a:gd name="T19"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54">
                  <a:moveTo>
                    <a:pt x="0" y="2"/>
                  </a:moveTo>
                  <a:cubicBezTo>
                    <a:pt x="0" y="1"/>
                    <a:pt x="0" y="0"/>
                    <a:pt x="2" y="0"/>
                  </a:cubicBezTo>
                  <a:cubicBezTo>
                    <a:pt x="24" y="0"/>
                    <a:pt x="24" y="0"/>
                    <a:pt x="24" y="0"/>
                  </a:cubicBezTo>
                  <a:cubicBezTo>
                    <a:pt x="25" y="0"/>
                    <a:pt x="26" y="1"/>
                    <a:pt x="26" y="2"/>
                  </a:cubicBezTo>
                  <a:cubicBezTo>
                    <a:pt x="26" y="27"/>
                    <a:pt x="26" y="27"/>
                    <a:pt x="26" y="27"/>
                  </a:cubicBezTo>
                  <a:cubicBezTo>
                    <a:pt x="26" y="30"/>
                    <a:pt x="26" y="31"/>
                    <a:pt x="24" y="32"/>
                  </a:cubicBezTo>
                  <a:cubicBezTo>
                    <a:pt x="5" y="52"/>
                    <a:pt x="5" y="52"/>
                    <a:pt x="5" y="52"/>
                  </a:cubicBezTo>
                  <a:cubicBezTo>
                    <a:pt x="4" y="53"/>
                    <a:pt x="3" y="54"/>
                    <a:pt x="2" y="54"/>
                  </a:cubicBezTo>
                  <a:cubicBezTo>
                    <a:pt x="0" y="54"/>
                    <a:pt x="0" y="53"/>
                    <a:pt x="0" y="5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4" name="Freeform 22"/>
            <p:cNvSpPr>
              <a:spLocks/>
            </p:cNvSpPr>
            <p:nvPr userDrawn="1"/>
          </p:nvSpPr>
          <p:spPr bwMode="auto">
            <a:xfrm>
              <a:off x="4041974" y="1414463"/>
              <a:ext cx="183934" cy="283134"/>
            </a:xfrm>
            <a:custGeom>
              <a:avLst/>
              <a:gdLst>
                <a:gd name="T0" fmla="*/ 0 w 103"/>
                <a:gd name="T1" fmla="*/ 3 h 158"/>
                <a:gd name="T2" fmla="*/ 2 w 103"/>
                <a:gd name="T3" fmla="*/ 0 h 158"/>
                <a:gd name="T4" fmla="*/ 25 w 103"/>
                <a:gd name="T5" fmla="*/ 0 h 158"/>
                <a:gd name="T6" fmla="*/ 27 w 103"/>
                <a:gd name="T7" fmla="*/ 3 h 158"/>
                <a:gd name="T8" fmla="*/ 27 w 103"/>
                <a:gd name="T9" fmla="*/ 132 h 158"/>
                <a:gd name="T10" fmla="*/ 29 w 103"/>
                <a:gd name="T11" fmla="*/ 133 h 158"/>
                <a:gd name="T12" fmla="*/ 101 w 103"/>
                <a:gd name="T13" fmla="*/ 133 h 158"/>
                <a:gd name="T14" fmla="*/ 103 w 103"/>
                <a:gd name="T15" fmla="*/ 136 h 158"/>
                <a:gd name="T16" fmla="*/ 103 w 103"/>
                <a:gd name="T17" fmla="*/ 156 h 158"/>
                <a:gd name="T18" fmla="*/ 101 w 103"/>
                <a:gd name="T19" fmla="*/ 158 h 158"/>
                <a:gd name="T20" fmla="*/ 2 w 103"/>
                <a:gd name="T21" fmla="*/ 158 h 158"/>
                <a:gd name="T22" fmla="*/ 0 w 103"/>
                <a:gd name="T23" fmla="*/ 156 h 158"/>
                <a:gd name="T24" fmla="*/ 0 w 103"/>
                <a:gd name="T25"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58">
                  <a:moveTo>
                    <a:pt x="0" y="3"/>
                  </a:moveTo>
                  <a:cubicBezTo>
                    <a:pt x="0" y="1"/>
                    <a:pt x="1" y="0"/>
                    <a:pt x="2" y="0"/>
                  </a:cubicBezTo>
                  <a:cubicBezTo>
                    <a:pt x="25" y="0"/>
                    <a:pt x="25" y="0"/>
                    <a:pt x="25" y="0"/>
                  </a:cubicBezTo>
                  <a:cubicBezTo>
                    <a:pt x="26" y="0"/>
                    <a:pt x="27" y="1"/>
                    <a:pt x="27" y="3"/>
                  </a:cubicBezTo>
                  <a:cubicBezTo>
                    <a:pt x="27" y="132"/>
                    <a:pt x="27" y="132"/>
                    <a:pt x="27" y="132"/>
                  </a:cubicBezTo>
                  <a:cubicBezTo>
                    <a:pt x="27" y="133"/>
                    <a:pt x="28" y="133"/>
                    <a:pt x="29" y="133"/>
                  </a:cubicBezTo>
                  <a:cubicBezTo>
                    <a:pt x="101" y="133"/>
                    <a:pt x="101" y="133"/>
                    <a:pt x="101" y="133"/>
                  </a:cubicBezTo>
                  <a:cubicBezTo>
                    <a:pt x="102" y="133"/>
                    <a:pt x="103" y="134"/>
                    <a:pt x="103" y="136"/>
                  </a:cubicBezTo>
                  <a:cubicBezTo>
                    <a:pt x="103" y="156"/>
                    <a:pt x="103" y="156"/>
                    <a:pt x="103" y="156"/>
                  </a:cubicBezTo>
                  <a:cubicBezTo>
                    <a:pt x="103" y="157"/>
                    <a:pt x="102" y="158"/>
                    <a:pt x="101"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5" name="Freeform 23"/>
            <p:cNvSpPr>
              <a:spLocks noEditPoints="1"/>
            </p:cNvSpPr>
            <p:nvPr userDrawn="1"/>
          </p:nvSpPr>
          <p:spPr bwMode="auto">
            <a:xfrm>
              <a:off x="4254842" y="1492997"/>
              <a:ext cx="167400" cy="208734"/>
            </a:xfrm>
            <a:custGeom>
              <a:avLst/>
              <a:gdLst>
                <a:gd name="T0" fmla="*/ 72 w 94"/>
                <a:gd name="T1" fmla="*/ 114 h 117"/>
                <a:gd name="T2" fmla="*/ 70 w 94"/>
                <a:gd name="T3" fmla="*/ 112 h 117"/>
                <a:gd name="T4" fmla="*/ 70 w 94"/>
                <a:gd name="T5" fmla="*/ 104 h 117"/>
                <a:gd name="T6" fmla="*/ 69 w 94"/>
                <a:gd name="T7" fmla="*/ 104 h 117"/>
                <a:gd name="T8" fmla="*/ 38 w 94"/>
                <a:gd name="T9" fmla="*/ 117 h 117"/>
                <a:gd name="T10" fmla="*/ 0 w 94"/>
                <a:gd name="T11" fmla="*/ 82 h 117"/>
                <a:gd name="T12" fmla="*/ 45 w 94"/>
                <a:gd name="T13" fmla="*/ 47 h 117"/>
                <a:gd name="T14" fmla="*/ 68 w 94"/>
                <a:gd name="T15" fmla="*/ 47 h 117"/>
                <a:gd name="T16" fmla="*/ 69 w 94"/>
                <a:gd name="T17" fmla="*/ 46 h 117"/>
                <a:gd name="T18" fmla="*/ 69 w 94"/>
                <a:gd name="T19" fmla="*/ 40 h 117"/>
                <a:gd name="T20" fmla="*/ 44 w 94"/>
                <a:gd name="T21" fmla="*/ 22 h 117"/>
                <a:gd name="T22" fmla="*/ 19 w 94"/>
                <a:gd name="T23" fmla="*/ 29 h 117"/>
                <a:gd name="T24" fmla="*/ 16 w 94"/>
                <a:gd name="T25" fmla="*/ 29 h 117"/>
                <a:gd name="T26" fmla="*/ 7 w 94"/>
                <a:gd name="T27" fmla="*/ 14 h 117"/>
                <a:gd name="T28" fmla="*/ 8 w 94"/>
                <a:gd name="T29" fmla="*/ 11 h 117"/>
                <a:gd name="T30" fmla="*/ 47 w 94"/>
                <a:gd name="T31" fmla="*/ 0 h 117"/>
                <a:gd name="T32" fmla="*/ 94 w 94"/>
                <a:gd name="T33" fmla="*/ 39 h 117"/>
                <a:gd name="T34" fmla="*/ 94 w 94"/>
                <a:gd name="T35" fmla="*/ 112 h 117"/>
                <a:gd name="T36" fmla="*/ 91 w 94"/>
                <a:gd name="T37" fmla="*/ 114 h 117"/>
                <a:gd name="T38" fmla="*/ 72 w 94"/>
                <a:gd name="T39" fmla="*/ 114 h 117"/>
                <a:gd name="T40" fmla="*/ 69 w 94"/>
                <a:gd name="T41" fmla="*/ 76 h 117"/>
                <a:gd name="T42" fmla="*/ 69 w 94"/>
                <a:gd name="T43" fmla="*/ 68 h 117"/>
                <a:gd name="T44" fmla="*/ 68 w 94"/>
                <a:gd name="T45" fmla="*/ 66 h 117"/>
                <a:gd name="T46" fmla="*/ 49 w 94"/>
                <a:gd name="T47" fmla="*/ 66 h 117"/>
                <a:gd name="T48" fmla="*/ 25 w 94"/>
                <a:gd name="T49" fmla="*/ 82 h 117"/>
                <a:gd name="T50" fmla="*/ 44 w 94"/>
                <a:gd name="T51" fmla="*/ 95 h 117"/>
                <a:gd name="T52" fmla="*/ 69 w 94"/>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4" h="117">
                  <a:moveTo>
                    <a:pt x="72" y="114"/>
                  </a:moveTo>
                  <a:cubicBezTo>
                    <a:pt x="71" y="114"/>
                    <a:pt x="70" y="113"/>
                    <a:pt x="70" y="112"/>
                  </a:cubicBezTo>
                  <a:cubicBezTo>
                    <a:pt x="70" y="104"/>
                    <a:pt x="70" y="104"/>
                    <a:pt x="70" y="104"/>
                  </a:cubicBezTo>
                  <a:cubicBezTo>
                    <a:pt x="69" y="104"/>
                    <a:pt x="69" y="104"/>
                    <a:pt x="69" y="104"/>
                  </a:cubicBezTo>
                  <a:cubicBezTo>
                    <a:pt x="64" y="111"/>
                    <a:pt x="54" y="117"/>
                    <a:pt x="38" y="117"/>
                  </a:cubicBezTo>
                  <a:cubicBezTo>
                    <a:pt x="17" y="117"/>
                    <a:pt x="0" y="106"/>
                    <a:pt x="0" y="82"/>
                  </a:cubicBezTo>
                  <a:cubicBezTo>
                    <a:pt x="0" y="58"/>
                    <a:pt x="17" y="47"/>
                    <a:pt x="45" y="47"/>
                  </a:cubicBezTo>
                  <a:cubicBezTo>
                    <a:pt x="68" y="47"/>
                    <a:pt x="68" y="47"/>
                    <a:pt x="68" y="47"/>
                  </a:cubicBezTo>
                  <a:cubicBezTo>
                    <a:pt x="69" y="47"/>
                    <a:pt x="69" y="47"/>
                    <a:pt x="69" y="46"/>
                  </a:cubicBezTo>
                  <a:cubicBezTo>
                    <a:pt x="69" y="40"/>
                    <a:pt x="69" y="40"/>
                    <a:pt x="69" y="40"/>
                  </a:cubicBezTo>
                  <a:cubicBezTo>
                    <a:pt x="69" y="28"/>
                    <a:pt x="63" y="22"/>
                    <a:pt x="44" y="22"/>
                  </a:cubicBezTo>
                  <a:cubicBezTo>
                    <a:pt x="32" y="22"/>
                    <a:pt x="24" y="25"/>
                    <a:pt x="19" y="29"/>
                  </a:cubicBezTo>
                  <a:cubicBezTo>
                    <a:pt x="18" y="30"/>
                    <a:pt x="16" y="30"/>
                    <a:pt x="16" y="29"/>
                  </a:cubicBezTo>
                  <a:cubicBezTo>
                    <a:pt x="7" y="14"/>
                    <a:pt x="7" y="14"/>
                    <a:pt x="7" y="14"/>
                  </a:cubicBezTo>
                  <a:cubicBezTo>
                    <a:pt x="6" y="13"/>
                    <a:pt x="7" y="11"/>
                    <a:pt x="8" y="11"/>
                  </a:cubicBezTo>
                  <a:cubicBezTo>
                    <a:pt x="17" y="4"/>
                    <a:pt x="29" y="0"/>
                    <a:pt x="47" y="0"/>
                  </a:cubicBezTo>
                  <a:cubicBezTo>
                    <a:pt x="81" y="0"/>
                    <a:pt x="94" y="11"/>
                    <a:pt x="94" y="39"/>
                  </a:cubicBezTo>
                  <a:cubicBezTo>
                    <a:pt x="94" y="112"/>
                    <a:pt x="94" y="112"/>
                    <a:pt x="94" y="112"/>
                  </a:cubicBezTo>
                  <a:cubicBezTo>
                    <a:pt x="94" y="113"/>
                    <a:pt x="93" y="114"/>
                    <a:pt x="91" y="114"/>
                  </a:cubicBezTo>
                  <a:lnTo>
                    <a:pt x="72" y="114"/>
                  </a:lnTo>
                  <a:close/>
                  <a:moveTo>
                    <a:pt x="69" y="76"/>
                  </a:moveTo>
                  <a:cubicBezTo>
                    <a:pt x="69" y="68"/>
                    <a:pt x="69" y="68"/>
                    <a:pt x="69" y="68"/>
                  </a:cubicBezTo>
                  <a:cubicBezTo>
                    <a:pt x="69" y="67"/>
                    <a:pt x="69" y="66"/>
                    <a:pt x="68" y="66"/>
                  </a:cubicBezTo>
                  <a:cubicBezTo>
                    <a:pt x="49" y="66"/>
                    <a:pt x="49" y="66"/>
                    <a:pt x="49" y="66"/>
                  </a:cubicBezTo>
                  <a:cubicBezTo>
                    <a:pt x="33" y="66"/>
                    <a:pt x="25" y="71"/>
                    <a:pt x="25" y="82"/>
                  </a:cubicBezTo>
                  <a:cubicBezTo>
                    <a:pt x="25" y="91"/>
                    <a:pt x="32"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6" name="Freeform 24"/>
            <p:cNvSpPr>
              <a:spLocks noEditPoints="1"/>
            </p:cNvSpPr>
            <p:nvPr userDrawn="1"/>
          </p:nvSpPr>
          <p:spPr bwMode="auto">
            <a:xfrm>
              <a:off x="4469776" y="1414463"/>
              <a:ext cx="175667" cy="287267"/>
            </a:xfrm>
            <a:custGeom>
              <a:avLst/>
              <a:gdLst>
                <a:gd name="T0" fmla="*/ 26 w 98"/>
                <a:gd name="T1" fmla="*/ 147 h 161"/>
                <a:gd name="T2" fmla="*/ 26 w 98"/>
                <a:gd name="T3" fmla="*/ 147 h 161"/>
                <a:gd name="T4" fmla="*/ 26 w 98"/>
                <a:gd name="T5" fmla="*/ 156 h 161"/>
                <a:gd name="T6" fmla="*/ 23 w 98"/>
                <a:gd name="T7" fmla="*/ 158 h 161"/>
                <a:gd name="T8" fmla="*/ 2 w 98"/>
                <a:gd name="T9" fmla="*/ 158 h 161"/>
                <a:gd name="T10" fmla="*/ 0 w 98"/>
                <a:gd name="T11" fmla="*/ 156 h 161"/>
                <a:gd name="T12" fmla="*/ 0 w 98"/>
                <a:gd name="T13" fmla="*/ 3 h 161"/>
                <a:gd name="T14" fmla="*/ 2 w 98"/>
                <a:gd name="T15" fmla="*/ 0 h 161"/>
                <a:gd name="T16" fmla="*/ 23 w 98"/>
                <a:gd name="T17" fmla="*/ 0 h 161"/>
                <a:gd name="T18" fmla="*/ 26 w 98"/>
                <a:gd name="T19" fmla="*/ 3 h 161"/>
                <a:gd name="T20" fmla="*/ 26 w 98"/>
                <a:gd name="T21" fmla="*/ 57 h 161"/>
                <a:gd name="T22" fmla="*/ 26 w 98"/>
                <a:gd name="T23" fmla="*/ 57 h 161"/>
                <a:gd name="T24" fmla="*/ 56 w 98"/>
                <a:gd name="T25" fmla="*/ 44 h 161"/>
                <a:gd name="T26" fmla="*/ 94 w 98"/>
                <a:gd name="T27" fmla="*/ 71 h 161"/>
                <a:gd name="T28" fmla="*/ 98 w 98"/>
                <a:gd name="T29" fmla="*/ 102 h 161"/>
                <a:gd name="T30" fmla="*/ 94 w 98"/>
                <a:gd name="T31" fmla="*/ 134 h 161"/>
                <a:gd name="T32" fmla="*/ 56 w 98"/>
                <a:gd name="T33" fmla="*/ 161 h 161"/>
                <a:gd name="T34" fmla="*/ 26 w 98"/>
                <a:gd name="T35" fmla="*/ 147 h 161"/>
                <a:gd name="T36" fmla="*/ 69 w 98"/>
                <a:gd name="T37" fmla="*/ 123 h 161"/>
                <a:gd name="T38" fmla="*/ 72 w 98"/>
                <a:gd name="T39" fmla="*/ 102 h 161"/>
                <a:gd name="T40" fmla="*/ 69 w 98"/>
                <a:gd name="T41" fmla="*/ 81 h 161"/>
                <a:gd name="T42" fmla="*/ 49 w 98"/>
                <a:gd name="T43" fmla="*/ 67 h 161"/>
                <a:gd name="T44" fmla="*/ 28 w 98"/>
                <a:gd name="T45" fmla="*/ 81 h 161"/>
                <a:gd name="T46" fmla="*/ 26 w 98"/>
                <a:gd name="T47" fmla="*/ 102 h 161"/>
                <a:gd name="T48" fmla="*/ 28 w 98"/>
                <a:gd name="T49" fmla="*/ 123 h 161"/>
                <a:gd name="T50" fmla="*/ 49 w 98"/>
                <a:gd name="T51" fmla="*/ 137 h 161"/>
                <a:gd name="T52" fmla="*/ 69 w 98"/>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61">
                  <a:moveTo>
                    <a:pt x="26" y="147"/>
                  </a:moveTo>
                  <a:cubicBezTo>
                    <a:pt x="26" y="147"/>
                    <a:pt x="26" y="147"/>
                    <a:pt x="26" y="147"/>
                  </a:cubicBezTo>
                  <a:cubicBezTo>
                    <a:pt x="26" y="156"/>
                    <a:pt x="26" y="156"/>
                    <a:pt x="26" y="156"/>
                  </a:cubicBezTo>
                  <a:cubicBezTo>
                    <a:pt x="26" y="157"/>
                    <a:pt x="25" y="158"/>
                    <a:pt x="23" y="158"/>
                  </a:cubicBezTo>
                  <a:cubicBezTo>
                    <a:pt x="2" y="158"/>
                    <a:pt x="2" y="158"/>
                    <a:pt x="2" y="158"/>
                  </a:cubicBezTo>
                  <a:cubicBezTo>
                    <a:pt x="1" y="158"/>
                    <a:pt x="0" y="157"/>
                    <a:pt x="0" y="156"/>
                  </a:cubicBezTo>
                  <a:cubicBezTo>
                    <a:pt x="0" y="3"/>
                    <a:pt x="0" y="3"/>
                    <a:pt x="0" y="3"/>
                  </a:cubicBezTo>
                  <a:cubicBezTo>
                    <a:pt x="0" y="1"/>
                    <a:pt x="1" y="0"/>
                    <a:pt x="2" y="0"/>
                  </a:cubicBezTo>
                  <a:cubicBezTo>
                    <a:pt x="23" y="0"/>
                    <a:pt x="23" y="0"/>
                    <a:pt x="23" y="0"/>
                  </a:cubicBezTo>
                  <a:cubicBezTo>
                    <a:pt x="25" y="0"/>
                    <a:pt x="26" y="1"/>
                    <a:pt x="26" y="3"/>
                  </a:cubicBezTo>
                  <a:cubicBezTo>
                    <a:pt x="26" y="57"/>
                    <a:pt x="26" y="57"/>
                    <a:pt x="26" y="57"/>
                  </a:cubicBezTo>
                  <a:cubicBezTo>
                    <a:pt x="26" y="57"/>
                    <a:pt x="26" y="57"/>
                    <a:pt x="26" y="57"/>
                  </a:cubicBezTo>
                  <a:cubicBezTo>
                    <a:pt x="31" y="49"/>
                    <a:pt x="40" y="44"/>
                    <a:pt x="56" y="44"/>
                  </a:cubicBezTo>
                  <a:cubicBezTo>
                    <a:pt x="75" y="44"/>
                    <a:pt x="88" y="53"/>
                    <a:pt x="94" y="71"/>
                  </a:cubicBezTo>
                  <a:cubicBezTo>
                    <a:pt x="97" y="79"/>
                    <a:pt x="98" y="87"/>
                    <a:pt x="98" y="102"/>
                  </a:cubicBezTo>
                  <a:cubicBezTo>
                    <a:pt x="98" y="117"/>
                    <a:pt x="97" y="125"/>
                    <a:pt x="94" y="134"/>
                  </a:cubicBezTo>
                  <a:cubicBezTo>
                    <a:pt x="88" y="151"/>
                    <a:pt x="75" y="161"/>
                    <a:pt x="56" y="161"/>
                  </a:cubicBezTo>
                  <a:cubicBezTo>
                    <a:pt x="40" y="161"/>
                    <a:pt x="31" y="155"/>
                    <a:pt x="26" y="147"/>
                  </a:cubicBezTo>
                  <a:close/>
                  <a:moveTo>
                    <a:pt x="69" y="123"/>
                  </a:moveTo>
                  <a:cubicBezTo>
                    <a:pt x="71" y="118"/>
                    <a:pt x="72" y="112"/>
                    <a:pt x="72" y="102"/>
                  </a:cubicBezTo>
                  <a:cubicBezTo>
                    <a:pt x="72" y="92"/>
                    <a:pt x="71" y="86"/>
                    <a:pt x="69" y="81"/>
                  </a:cubicBezTo>
                  <a:cubicBezTo>
                    <a:pt x="66" y="72"/>
                    <a:pt x="59" y="67"/>
                    <a:pt x="49" y="67"/>
                  </a:cubicBezTo>
                  <a:cubicBezTo>
                    <a:pt x="38" y="67"/>
                    <a:pt x="31" y="72"/>
                    <a:pt x="28" y="81"/>
                  </a:cubicBezTo>
                  <a:cubicBezTo>
                    <a:pt x="26" y="86"/>
                    <a:pt x="26" y="92"/>
                    <a:pt x="26" y="102"/>
                  </a:cubicBezTo>
                  <a:cubicBezTo>
                    <a:pt x="26" y="112"/>
                    <a:pt x="26" y="118"/>
                    <a:pt x="28" y="123"/>
                  </a:cubicBezTo>
                  <a:cubicBezTo>
                    <a:pt x="31" y="132"/>
                    <a:pt x="38" y="137"/>
                    <a:pt x="49" y="137"/>
                  </a:cubicBezTo>
                  <a:cubicBezTo>
                    <a:pt x="59" y="137"/>
                    <a:pt x="66" y="132"/>
                    <a:pt x="69"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7" name="Freeform 25"/>
            <p:cNvSpPr>
              <a:spLocks noEditPoints="1"/>
            </p:cNvSpPr>
            <p:nvPr userDrawn="1"/>
          </p:nvSpPr>
          <p:spPr bwMode="auto">
            <a:xfrm>
              <a:off x="467644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8" name="Freeform 26"/>
            <p:cNvSpPr>
              <a:spLocks/>
            </p:cNvSpPr>
            <p:nvPr userDrawn="1"/>
          </p:nvSpPr>
          <p:spPr bwMode="auto">
            <a:xfrm>
              <a:off x="4891377" y="1497130"/>
              <a:ext cx="167400" cy="204601"/>
            </a:xfrm>
            <a:custGeom>
              <a:avLst/>
              <a:gdLst>
                <a:gd name="T0" fmla="*/ 70 w 94"/>
                <a:gd name="T1" fmla="*/ 112 h 115"/>
                <a:gd name="T2" fmla="*/ 68 w 94"/>
                <a:gd name="T3" fmla="*/ 110 h 115"/>
                <a:gd name="T4" fmla="*/ 68 w 94"/>
                <a:gd name="T5" fmla="*/ 102 h 115"/>
                <a:gd name="T6" fmla="*/ 68 w 94"/>
                <a:gd name="T7" fmla="*/ 102 h 115"/>
                <a:gd name="T8" fmla="*/ 39 w 94"/>
                <a:gd name="T9" fmla="*/ 115 h 115"/>
                <a:gd name="T10" fmla="*/ 0 w 94"/>
                <a:gd name="T11" fmla="*/ 73 h 115"/>
                <a:gd name="T12" fmla="*/ 0 w 94"/>
                <a:gd name="T13" fmla="*/ 3 h 115"/>
                <a:gd name="T14" fmla="*/ 3 w 94"/>
                <a:gd name="T15" fmla="*/ 0 h 115"/>
                <a:gd name="T16" fmla="*/ 24 w 94"/>
                <a:gd name="T17" fmla="*/ 0 h 115"/>
                <a:gd name="T18" fmla="*/ 26 w 94"/>
                <a:gd name="T19" fmla="*/ 3 h 115"/>
                <a:gd name="T20" fmla="*/ 26 w 94"/>
                <a:gd name="T21" fmla="*/ 67 h 115"/>
                <a:gd name="T22" fmla="*/ 47 w 94"/>
                <a:gd name="T23" fmla="*/ 91 h 115"/>
                <a:gd name="T24" fmla="*/ 68 w 94"/>
                <a:gd name="T25" fmla="*/ 67 h 115"/>
                <a:gd name="T26" fmla="*/ 68 w 94"/>
                <a:gd name="T27" fmla="*/ 3 h 115"/>
                <a:gd name="T28" fmla="*/ 70 w 94"/>
                <a:gd name="T29" fmla="*/ 0 h 115"/>
                <a:gd name="T30" fmla="*/ 91 w 94"/>
                <a:gd name="T31" fmla="*/ 0 h 115"/>
                <a:gd name="T32" fmla="*/ 94 w 94"/>
                <a:gd name="T33" fmla="*/ 3 h 115"/>
                <a:gd name="T34" fmla="*/ 94 w 94"/>
                <a:gd name="T35" fmla="*/ 110 h 115"/>
                <a:gd name="T36" fmla="*/ 91 w 94"/>
                <a:gd name="T37" fmla="*/ 112 h 115"/>
                <a:gd name="T38" fmla="*/ 70 w 94"/>
                <a:gd name="T39" fmla="*/ 11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5">
                  <a:moveTo>
                    <a:pt x="70" y="112"/>
                  </a:moveTo>
                  <a:cubicBezTo>
                    <a:pt x="69" y="112"/>
                    <a:pt x="68" y="111"/>
                    <a:pt x="68" y="110"/>
                  </a:cubicBezTo>
                  <a:cubicBezTo>
                    <a:pt x="68" y="102"/>
                    <a:pt x="68" y="102"/>
                    <a:pt x="68" y="102"/>
                  </a:cubicBezTo>
                  <a:cubicBezTo>
                    <a:pt x="68" y="102"/>
                    <a:pt x="68" y="102"/>
                    <a:pt x="68" y="102"/>
                  </a:cubicBezTo>
                  <a:cubicBezTo>
                    <a:pt x="62" y="109"/>
                    <a:pt x="53" y="115"/>
                    <a:pt x="39" y="115"/>
                  </a:cubicBezTo>
                  <a:cubicBezTo>
                    <a:pt x="15" y="115"/>
                    <a:pt x="0" y="97"/>
                    <a:pt x="0" y="73"/>
                  </a:cubicBezTo>
                  <a:cubicBezTo>
                    <a:pt x="0" y="3"/>
                    <a:pt x="0" y="3"/>
                    <a:pt x="0" y="3"/>
                  </a:cubicBezTo>
                  <a:cubicBezTo>
                    <a:pt x="0" y="1"/>
                    <a:pt x="1" y="0"/>
                    <a:pt x="3" y="0"/>
                  </a:cubicBezTo>
                  <a:cubicBezTo>
                    <a:pt x="24" y="0"/>
                    <a:pt x="24" y="0"/>
                    <a:pt x="24" y="0"/>
                  </a:cubicBezTo>
                  <a:cubicBezTo>
                    <a:pt x="25" y="0"/>
                    <a:pt x="26" y="1"/>
                    <a:pt x="26" y="3"/>
                  </a:cubicBezTo>
                  <a:cubicBezTo>
                    <a:pt x="26" y="67"/>
                    <a:pt x="26" y="67"/>
                    <a:pt x="26" y="67"/>
                  </a:cubicBezTo>
                  <a:cubicBezTo>
                    <a:pt x="26" y="81"/>
                    <a:pt x="33" y="91"/>
                    <a:pt x="47" y="91"/>
                  </a:cubicBezTo>
                  <a:cubicBezTo>
                    <a:pt x="60" y="91"/>
                    <a:pt x="68" y="81"/>
                    <a:pt x="68" y="67"/>
                  </a:cubicBezTo>
                  <a:cubicBezTo>
                    <a:pt x="68" y="3"/>
                    <a:pt x="68" y="3"/>
                    <a:pt x="68" y="3"/>
                  </a:cubicBezTo>
                  <a:cubicBezTo>
                    <a:pt x="68" y="1"/>
                    <a:pt x="69" y="0"/>
                    <a:pt x="70" y="0"/>
                  </a:cubicBezTo>
                  <a:cubicBezTo>
                    <a:pt x="91" y="0"/>
                    <a:pt x="91" y="0"/>
                    <a:pt x="91" y="0"/>
                  </a:cubicBezTo>
                  <a:cubicBezTo>
                    <a:pt x="93" y="0"/>
                    <a:pt x="94" y="1"/>
                    <a:pt x="94" y="3"/>
                  </a:cubicBezTo>
                  <a:cubicBezTo>
                    <a:pt x="94" y="110"/>
                    <a:pt x="94" y="110"/>
                    <a:pt x="94" y="110"/>
                  </a:cubicBezTo>
                  <a:cubicBezTo>
                    <a:pt x="94" y="111"/>
                    <a:pt x="93" y="112"/>
                    <a:pt x="91" y="112"/>
                  </a:cubicBezTo>
                  <a:lnTo>
                    <a:pt x="7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9" name="Freeform 27"/>
            <p:cNvSpPr>
              <a:spLocks/>
            </p:cNvSpPr>
            <p:nvPr userDrawn="1"/>
          </p:nvSpPr>
          <p:spPr bwMode="auto">
            <a:xfrm>
              <a:off x="5108377"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7 w 80"/>
                <a:gd name="T15" fmla="*/ 14 h 114"/>
                <a:gd name="T16" fmla="*/ 56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7" y="14"/>
                    <a:pt x="27" y="14"/>
                    <a:pt x="27" y="14"/>
                  </a:cubicBezTo>
                  <a:cubicBezTo>
                    <a:pt x="32" y="6"/>
                    <a:pt x="41" y="0"/>
                    <a:pt x="56"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0" name="Freeform 28"/>
            <p:cNvSpPr>
              <a:spLocks noEditPoints="1"/>
            </p:cNvSpPr>
            <p:nvPr userDrawn="1"/>
          </p:nvSpPr>
          <p:spPr bwMode="auto">
            <a:xfrm>
              <a:off x="5331578"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1" name="Freeform 29"/>
            <p:cNvSpPr>
              <a:spLocks/>
            </p:cNvSpPr>
            <p:nvPr userDrawn="1"/>
          </p:nvSpPr>
          <p:spPr bwMode="auto">
            <a:xfrm>
              <a:off x="5546512" y="1492997"/>
              <a:ext cx="167400" cy="204601"/>
            </a:xfrm>
            <a:custGeom>
              <a:avLst/>
              <a:gdLst>
                <a:gd name="T0" fmla="*/ 71 w 94"/>
                <a:gd name="T1" fmla="*/ 114 h 114"/>
                <a:gd name="T2" fmla="*/ 68 w 94"/>
                <a:gd name="T3" fmla="*/ 112 h 114"/>
                <a:gd name="T4" fmla="*/ 68 w 94"/>
                <a:gd name="T5" fmla="*/ 47 h 114"/>
                <a:gd name="T6" fmla="*/ 47 w 94"/>
                <a:gd name="T7" fmla="*/ 23 h 114"/>
                <a:gd name="T8" fmla="*/ 26 w 94"/>
                <a:gd name="T9" fmla="*/ 47 h 114"/>
                <a:gd name="T10" fmla="*/ 26 w 94"/>
                <a:gd name="T11" fmla="*/ 112 h 114"/>
                <a:gd name="T12" fmla="*/ 24 w 94"/>
                <a:gd name="T13" fmla="*/ 114 h 114"/>
                <a:gd name="T14" fmla="*/ 2 w 94"/>
                <a:gd name="T15" fmla="*/ 114 h 114"/>
                <a:gd name="T16" fmla="*/ 0 w 94"/>
                <a:gd name="T17" fmla="*/ 112 h 114"/>
                <a:gd name="T18" fmla="*/ 0 w 94"/>
                <a:gd name="T19" fmla="*/ 5 h 114"/>
                <a:gd name="T20" fmla="*/ 2 w 94"/>
                <a:gd name="T21" fmla="*/ 2 h 114"/>
                <a:gd name="T22" fmla="*/ 24 w 94"/>
                <a:gd name="T23" fmla="*/ 2 h 114"/>
                <a:gd name="T24" fmla="*/ 26 w 94"/>
                <a:gd name="T25" fmla="*/ 5 h 114"/>
                <a:gd name="T26" fmla="*/ 26 w 94"/>
                <a:gd name="T27" fmla="*/ 13 h 114"/>
                <a:gd name="T28" fmla="*/ 26 w 94"/>
                <a:gd name="T29" fmla="*/ 13 h 114"/>
                <a:gd name="T30" fmla="*/ 56 w 94"/>
                <a:gd name="T31" fmla="*/ 0 h 114"/>
                <a:gd name="T32" fmla="*/ 94 w 94"/>
                <a:gd name="T33" fmla="*/ 41 h 114"/>
                <a:gd name="T34" fmla="*/ 94 w 94"/>
                <a:gd name="T35" fmla="*/ 112 h 114"/>
                <a:gd name="T36" fmla="*/ 92 w 94"/>
                <a:gd name="T37" fmla="*/ 114 h 114"/>
                <a:gd name="T38" fmla="*/ 71 w 94"/>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4">
                  <a:moveTo>
                    <a:pt x="71" y="114"/>
                  </a:moveTo>
                  <a:cubicBezTo>
                    <a:pt x="69" y="114"/>
                    <a:pt x="68" y="113"/>
                    <a:pt x="68" y="112"/>
                  </a:cubicBezTo>
                  <a:cubicBezTo>
                    <a:pt x="68" y="47"/>
                    <a:pt x="68" y="47"/>
                    <a:pt x="68" y="47"/>
                  </a:cubicBezTo>
                  <a:cubicBezTo>
                    <a:pt x="68" y="33"/>
                    <a:pt x="61" y="23"/>
                    <a:pt x="47" y="23"/>
                  </a:cubicBezTo>
                  <a:cubicBezTo>
                    <a:pt x="34" y="23"/>
                    <a:pt x="26" y="33"/>
                    <a:pt x="26" y="47"/>
                  </a:cubicBezTo>
                  <a:cubicBezTo>
                    <a:pt x="26" y="112"/>
                    <a:pt x="26" y="112"/>
                    <a:pt x="26" y="112"/>
                  </a:cubicBezTo>
                  <a:cubicBezTo>
                    <a:pt x="26" y="113"/>
                    <a:pt x="25" y="114"/>
                    <a:pt x="24" y="114"/>
                  </a:cubicBezTo>
                  <a:cubicBezTo>
                    <a:pt x="2" y="114"/>
                    <a:pt x="2" y="114"/>
                    <a:pt x="2" y="114"/>
                  </a:cubicBez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79" y="0"/>
                    <a:pt x="94" y="17"/>
                    <a:pt x="94" y="41"/>
                  </a:cubicBezTo>
                  <a:cubicBezTo>
                    <a:pt x="94" y="112"/>
                    <a:pt x="94" y="112"/>
                    <a:pt x="94" y="112"/>
                  </a:cubicBezTo>
                  <a:cubicBezTo>
                    <a:pt x="94" y="113"/>
                    <a:pt x="93"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2" name="Freeform 30"/>
            <p:cNvSpPr>
              <a:spLocks noEditPoints="1"/>
            </p:cNvSpPr>
            <p:nvPr userDrawn="1"/>
          </p:nvSpPr>
          <p:spPr bwMode="auto">
            <a:xfrm>
              <a:off x="5753179" y="1414463"/>
              <a:ext cx="175667" cy="287267"/>
            </a:xfrm>
            <a:custGeom>
              <a:avLst/>
              <a:gdLst>
                <a:gd name="T0" fmla="*/ 75 w 99"/>
                <a:gd name="T1" fmla="*/ 158 h 161"/>
                <a:gd name="T2" fmla="*/ 73 w 99"/>
                <a:gd name="T3" fmla="*/ 156 h 161"/>
                <a:gd name="T4" fmla="*/ 73 w 99"/>
                <a:gd name="T5" fmla="*/ 147 h 161"/>
                <a:gd name="T6" fmla="*/ 73 w 99"/>
                <a:gd name="T7" fmla="*/ 147 h 161"/>
                <a:gd name="T8" fmla="*/ 43 w 99"/>
                <a:gd name="T9" fmla="*/ 161 h 161"/>
                <a:gd name="T10" fmla="*/ 4 w 99"/>
                <a:gd name="T11" fmla="*/ 134 h 161"/>
                <a:gd name="T12" fmla="*/ 0 w 99"/>
                <a:gd name="T13" fmla="*/ 102 h 161"/>
                <a:gd name="T14" fmla="*/ 4 w 99"/>
                <a:gd name="T15" fmla="*/ 71 h 161"/>
                <a:gd name="T16" fmla="*/ 43 w 99"/>
                <a:gd name="T17" fmla="*/ 44 h 161"/>
                <a:gd name="T18" fmla="*/ 73 w 99"/>
                <a:gd name="T19" fmla="*/ 57 h 161"/>
                <a:gd name="T20" fmla="*/ 73 w 99"/>
                <a:gd name="T21" fmla="*/ 57 h 161"/>
                <a:gd name="T22" fmla="*/ 73 w 99"/>
                <a:gd name="T23" fmla="*/ 3 h 161"/>
                <a:gd name="T24" fmla="*/ 75 w 99"/>
                <a:gd name="T25" fmla="*/ 0 h 161"/>
                <a:gd name="T26" fmla="*/ 97 w 99"/>
                <a:gd name="T27" fmla="*/ 0 h 161"/>
                <a:gd name="T28" fmla="*/ 99 w 99"/>
                <a:gd name="T29" fmla="*/ 3 h 161"/>
                <a:gd name="T30" fmla="*/ 99 w 99"/>
                <a:gd name="T31" fmla="*/ 156 h 161"/>
                <a:gd name="T32" fmla="*/ 97 w 99"/>
                <a:gd name="T33" fmla="*/ 158 h 161"/>
                <a:gd name="T34" fmla="*/ 75 w 99"/>
                <a:gd name="T35" fmla="*/ 158 h 161"/>
                <a:gd name="T36" fmla="*/ 71 w 99"/>
                <a:gd name="T37" fmla="*/ 123 h 161"/>
                <a:gd name="T38" fmla="*/ 73 w 99"/>
                <a:gd name="T39" fmla="*/ 102 h 161"/>
                <a:gd name="T40" fmla="*/ 71 w 99"/>
                <a:gd name="T41" fmla="*/ 81 h 161"/>
                <a:gd name="T42" fmla="*/ 50 w 99"/>
                <a:gd name="T43" fmla="*/ 67 h 161"/>
                <a:gd name="T44" fmla="*/ 29 w 99"/>
                <a:gd name="T45" fmla="*/ 81 h 161"/>
                <a:gd name="T46" fmla="*/ 27 w 99"/>
                <a:gd name="T47" fmla="*/ 102 h 161"/>
                <a:gd name="T48" fmla="*/ 29 w 99"/>
                <a:gd name="T49" fmla="*/ 123 h 161"/>
                <a:gd name="T50" fmla="*/ 50 w 99"/>
                <a:gd name="T51" fmla="*/ 137 h 161"/>
                <a:gd name="T52" fmla="*/ 71 w 99"/>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161">
                  <a:moveTo>
                    <a:pt x="75" y="158"/>
                  </a:moveTo>
                  <a:cubicBezTo>
                    <a:pt x="74" y="158"/>
                    <a:pt x="73" y="157"/>
                    <a:pt x="73" y="156"/>
                  </a:cubicBezTo>
                  <a:cubicBezTo>
                    <a:pt x="73" y="147"/>
                    <a:pt x="73" y="147"/>
                    <a:pt x="73" y="147"/>
                  </a:cubicBezTo>
                  <a:cubicBezTo>
                    <a:pt x="73" y="147"/>
                    <a:pt x="73" y="147"/>
                    <a:pt x="73" y="147"/>
                  </a:cubicBezTo>
                  <a:cubicBezTo>
                    <a:pt x="67" y="155"/>
                    <a:pt x="58" y="161"/>
                    <a:pt x="43" y="161"/>
                  </a:cubicBezTo>
                  <a:cubicBezTo>
                    <a:pt x="24" y="161"/>
                    <a:pt x="10" y="151"/>
                    <a:pt x="4" y="134"/>
                  </a:cubicBezTo>
                  <a:cubicBezTo>
                    <a:pt x="2" y="125"/>
                    <a:pt x="0" y="117"/>
                    <a:pt x="0" y="102"/>
                  </a:cubicBezTo>
                  <a:cubicBezTo>
                    <a:pt x="0" y="87"/>
                    <a:pt x="2" y="79"/>
                    <a:pt x="4" y="71"/>
                  </a:cubicBezTo>
                  <a:cubicBezTo>
                    <a:pt x="10" y="53"/>
                    <a:pt x="24" y="44"/>
                    <a:pt x="43" y="44"/>
                  </a:cubicBezTo>
                  <a:cubicBezTo>
                    <a:pt x="58" y="44"/>
                    <a:pt x="67" y="49"/>
                    <a:pt x="73" y="57"/>
                  </a:cubicBezTo>
                  <a:cubicBezTo>
                    <a:pt x="73" y="57"/>
                    <a:pt x="73" y="57"/>
                    <a:pt x="73" y="57"/>
                  </a:cubicBezTo>
                  <a:cubicBezTo>
                    <a:pt x="73" y="3"/>
                    <a:pt x="73" y="3"/>
                    <a:pt x="73" y="3"/>
                  </a:cubicBezTo>
                  <a:cubicBezTo>
                    <a:pt x="73" y="1"/>
                    <a:pt x="74" y="0"/>
                    <a:pt x="75" y="0"/>
                  </a:cubicBezTo>
                  <a:cubicBezTo>
                    <a:pt x="97" y="0"/>
                    <a:pt x="97" y="0"/>
                    <a:pt x="97" y="0"/>
                  </a:cubicBezTo>
                  <a:cubicBezTo>
                    <a:pt x="98" y="0"/>
                    <a:pt x="99" y="1"/>
                    <a:pt x="99" y="3"/>
                  </a:cubicBezTo>
                  <a:cubicBezTo>
                    <a:pt x="99" y="156"/>
                    <a:pt x="99" y="156"/>
                    <a:pt x="99" y="156"/>
                  </a:cubicBezTo>
                  <a:cubicBezTo>
                    <a:pt x="99" y="157"/>
                    <a:pt x="98" y="158"/>
                    <a:pt x="97" y="158"/>
                  </a:cubicBezTo>
                  <a:lnTo>
                    <a:pt x="75" y="158"/>
                  </a:lnTo>
                  <a:close/>
                  <a:moveTo>
                    <a:pt x="71" y="123"/>
                  </a:moveTo>
                  <a:cubicBezTo>
                    <a:pt x="72" y="118"/>
                    <a:pt x="73" y="112"/>
                    <a:pt x="73" y="102"/>
                  </a:cubicBezTo>
                  <a:cubicBezTo>
                    <a:pt x="73" y="92"/>
                    <a:pt x="72" y="86"/>
                    <a:pt x="71" y="81"/>
                  </a:cubicBezTo>
                  <a:cubicBezTo>
                    <a:pt x="68" y="72"/>
                    <a:pt x="60" y="67"/>
                    <a:pt x="50" y="67"/>
                  </a:cubicBezTo>
                  <a:cubicBezTo>
                    <a:pt x="39" y="67"/>
                    <a:pt x="32" y="72"/>
                    <a:pt x="29" y="81"/>
                  </a:cubicBezTo>
                  <a:cubicBezTo>
                    <a:pt x="28" y="86"/>
                    <a:pt x="27" y="92"/>
                    <a:pt x="27" y="102"/>
                  </a:cubicBezTo>
                  <a:cubicBezTo>
                    <a:pt x="27" y="112"/>
                    <a:pt x="28" y="118"/>
                    <a:pt x="29" y="123"/>
                  </a:cubicBezTo>
                  <a:cubicBezTo>
                    <a:pt x="32" y="132"/>
                    <a:pt x="39" y="137"/>
                    <a:pt x="50" y="137"/>
                  </a:cubicBezTo>
                  <a:cubicBezTo>
                    <a:pt x="60" y="137"/>
                    <a:pt x="68" y="132"/>
                    <a:pt x="71"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3" name="Freeform 31"/>
            <p:cNvSpPr>
              <a:spLocks/>
            </p:cNvSpPr>
            <p:nvPr userDrawn="1"/>
          </p:nvSpPr>
          <p:spPr bwMode="auto">
            <a:xfrm>
              <a:off x="6023913" y="1414463"/>
              <a:ext cx="328601" cy="283134"/>
            </a:xfrm>
            <a:custGeom>
              <a:avLst/>
              <a:gdLst>
                <a:gd name="T0" fmla="*/ 125 w 184"/>
                <a:gd name="T1" fmla="*/ 158 h 158"/>
                <a:gd name="T2" fmla="*/ 122 w 184"/>
                <a:gd name="T3" fmla="*/ 156 h 158"/>
                <a:gd name="T4" fmla="*/ 92 w 184"/>
                <a:gd name="T5" fmla="*/ 48 h 158"/>
                <a:gd name="T6" fmla="*/ 92 w 184"/>
                <a:gd name="T7" fmla="*/ 48 h 158"/>
                <a:gd name="T8" fmla="*/ 61 w 184"/>
                <a:gd name="T9" fmla="*/ 156 h 158"/>
                <a:gd name="T10" fmla="*/ 59 w 184"/>
                <a:gd name="T11" fmla="*/ 158 h 158"/>
                <a:gd name="T12" fmla="*/ 41 w 184"/>
                <a:gd name="T13" fmla="*/ 158 h 158"/>
                <a:gd name="T14" fmla="*/ 39 w 184"/>
                <a:gd name="T15" fmla="*/ 156 h 158"/>
                <a:gd name="T16" fmla="*/ 0 w 184"/>
                <a:gd name="T17" fmla="*/ 3 h 158"/>
                <a:gd name="T18" fmla="*/ 2 w 184"/>
                <a:gd name="T19" fmla="*/ 0 h 158"/>
                <a:gd name="T20" fmla="*/ 23 w 184"/>
                <a:gd name="T21" fmla="*/ 0 h 158"/>
                <a:gd name="T22" fmla="*/ 26 w 184"/>
                <a:gd name="T23" fmla="*/ 3 h 158"/>
                <a:gd name="T24" fmla="*/ 51 w 184"/>
                <a:gd name="T25" fmla="*/ 109 h 158"/>
                <a:gd name="T26" fmla="*/ 52 w 184"/>
                <a:gd name="T27" fmla="*/ 109 h 158"/>
                <a:gd name="T28" fmla="*/ 81 w 184"/>
                <a:gd name="T29" fmla="*/ 3 h 158"/>
                <a:gd name="T30" fmla="*/ 84 w 184"/>
                <a:gd name="T31" fmla="*/ 0 h 158"/>
                <a:gd name="T32" fmla="*/ 100 w 184"/>
                <a:gd name="T33" fmla="*/ 0 h 158"/>
                <a:gd name="T34" fmla="*/ 103 w 184"/>
                <a:gd name="T35" fmla="*/ 3 h 158"/>
                <a:gd name="T36" fmla="*/ 133 w 184"/>
                <a:gd name="T37" fmla="*/ 109 h 158"/>
                <a:gd name="T38" fmla="*/ 133 w 184"/>
                <a:gd name="T39" fmla="*/ 109 h 158"/>
                <a:gd name="T40" fmla="*/ 158 w 184"/>
                <a:gd name="T41" fmla="*/ 3 h 158"/>
                <a:gd name="T42" fmla="*/ 161 w 184"/>
                <a:gd name="T43" fmla="*/ 0 h 158"/>
                <a:gd name="T44" fmla="*/ 182 w 184"/>
                <a:gd name="T45" fmla="*/ 0 h 158"/>
                <a:gd name="T46" fmla="*/ 184 w 184"/>
                <a:gd name="T47" fmla="*/ 3 h 158"/>
                <a:gd name="T48" fmla="*/ 146 w 184"/>
                <a:gd name="T49" fmla="*/ 156 h 158"/>
                <a:gd name="T50" fmla="*/ 143 w 184"/>
                <a:gd name="T51" fmla="*/ 158 h 158"/>
                <a:gd name="T52" fmla="*/ 125 w 184"/>
                <a:gd name="T53"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4" h="158">
                  <a:moveTo>
                    <a:pt x="125" y="158"/>
                  </a:moveTo>
                  <a:cubicBezTo>
                    <a:pt x="124" y="158"/>
                    <a:pt x="123" y="157"/>
                    <a:pt x="122" y="156"/>
                  </a:cubicBezTo>
                  <a:cubicBezTo>
                    <a:pt x="92" y="48"/>
                    <a:pt x="92" y="48"/>
                    <a:pt x="92" y="48"/>
                  </a:cubicBezTo>
                  <a:cubicBezTo>
                    <a:pt x="92" y="48"/>
                    <a:pt x="92" y="48"/>
                    <a:pt x="92" y="48"/>
                  </a:cubicBezTo>
                  <a:cubicBezTo>
                    <a:pt x="61" y="156"/>
                    <a:pt x="61" y="156"/>
                    <a:pt x="61" y="156"/>
                  </a:cubicBezTo>
                  <a:cubicBezTo>
                    <a:pt x="61" y="157"/>
                    <a:pt x="60" y="158"/>
                    <a:pt x="59" y="158"/>
                  </a:cubicBezTo>
                  <a:cubicBezTo>
                    <a:pt x="41" y="158"/>
                    <a:pt x="41" y="158"/>
                    <a:pt x="41" y="158"/>
                  </a:cubicBezTo>
                  <a:cubicBezTo>
                    <a:pt x="40" y="158"/>
                    <a:pt x="39" y="157"/>
                    <a:pt x="39" y="156"/>
                  </a:cubicBezTo>
                  <a:cubicBezTo>
                    <a:pt x="0" y="3"/>
                    <a:pt x="0" y="3"/>
                    <a:pt x="0" y="3"/>
                  </a:cubicBezTo>
                  <a:cubicBezTo>
                    <a:pt x="0" y="1"/>
                    <a:pt x="0" y="0"/>
                    <a:pt x="2" y="0"/>
                  </a:cubicBezTo>
                  <a:cubicBezTo>
                    <a:pt x="23" y="0"/>
                    <a:pt x="23" y="0"/>
                    <a:pt x="23" y="0"/>
                  </a:cubicBezTo>
                  <a:cubicBezTo>
                    <a:pt x="25" y="0"/>
                    <a:pt x="26" y="1"/>
                    <a:pt x="26" y="3"/>
                  </a:cubicBezTo>
                  <a:cubicBezTo>
                    <a:pt x="51" y="109"/>
                    <a:pt x="51" y="109"/>
                    <a:pt x="51" y="109"/>
                  </a:cubicBezTo>
                  <a:cubicBezTo>
                    <a:pt x="52" y="109"/>
                    <a:pt x="52" y="109"/>
                    <a:pt x="52" y="109"/>
                  </a:cubicBezTo>
                  <a:cubicBezTo>
                    <a:pt x="81" y="3"/>
                    <a:pt x="81" y="3"/>
                    <a:pt x="81" y="3"/>
                  </a:cubicBezTo>
                  <a:cubicBezTo>
                    <a:pt x="82" y="1"/>
                    <a:pt x="83" y="0"/>
                    <a:pt x="84" y="0"/>
                  </a:cubicBezTo>
                  <a:cubicBezTo>
                    <a:pt x="100" y="0"/>
                    <a:pt x="100" y="0"/>
                    <a:pt x="100" y="0"/>
                  </a:cubicBezTo>
                  <a:cubicBezTo>
                    <a:pt x="102" y="0"/>
                    <a:pt x="102" y="1"/>
                    <a:pt x="103" y="3"/>
                  </a:cubicBezTo>
                  <a:cubicBezTo>
                    <a:pt x="133" y="109"/>
                    <a:pt x="133" y="109"/>
                    <a:pt x="133" y="109"/>
                  </a:cubicBezTo>
                  <a:cubicBezTo>
                    <a:pt x="133" y="109"/>
                    <a:pt x="133" y="109"/>
                    <a:pt x="133" y="109"/>
                  </a:cubicBezTo>
                  <a:cubicBezTo>
                    <a:pt x="158" y="3"/>
                    <a:pt x="158" y="3"/>
                    <a:pt x="158" y="3"/>
                  </a:cubicBezTo>
                  <a:cubicBezTo>
                    <a:pt x="158" y="1"/>
                    <a:pt x="159" y="0"/>
                    <a:pt x="161" y="0"/>
                  </a:cubicBezTo>
                  <a:cubicBezTo>
                    <a:pt x="182" y="0"/>
                    <a:pt x="182" y="0"/>
                    <a:pt x="182" y="0"/>
                  </a:cubicBezTo>
                  <a:cubicBezTo>
                    <a:pt x="184" y="0"/>
                    <a:pt x="184" y="1"/>
                    <a:pt x="184" y="3"/>
                  </a:cubicBezTo>
                  <a:cubicBezTo>
                    <a:pt x="146" y="156"/>
                    <a:pt x="146" y="156"/>
                    <a:pt x="146" y="156"/>
                  </a:cubicBezTo>
                  <a:cubicBezTo>
                    <a:pt x="145" y="157"/>
                    <a:pt x="144" y="158"/>
                    <a:pt x="143" y="158"/>
                  </a:cubicBezTo>
                  <a:lnTo>
                    <a:pt x="125"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4" name="Freeform 32"/>
            <p:cNvSpPr>
              <a:spLocks noEditPoints="1"/>
            </p:cNvSpPr>
            <p:nvPr userDrawn="1"/>
          </p:nvSpPr>
          <p:spPr bwMode="auto">
            <a:xfrm>
              <a:off x="6360781" y="1492997"/>
              <a:ext cx="175667" cy="208734"/>
            </a:xfrm>
            <a:custGeom>
              <a:avLst/>
              <a:gdLst>
                <a:gd name="T0" fmla="*/ 4 w 99"/>
                <a:gd name="T1" fmla="*/ 85 h 117"/>
                <a:gd name="T2" fmla="*/ 0 w 99"/>
                <a:gd name="T3" fmla="*/ 58 h 117"/>
                <a:gd name="T4" fmla="*/ 3 w 99"/>
                <a:gd name="T5" fmla="*/ 31 h 117"/>
                <a:gd name="T6" fmla="*/ 49 w 99"/>
                <a:gd name="T7" fmla="*/ 0 h 117"/>
                <a:gd name="T8" fmla="*/ 95 w 99"/>
                <a:gd name="T9" fmla="*/ 31 h 117"/>
                <a:gd name="T10" fmla="*/ 99 w 99"/>
                <a:gd name="T11" fmla="*/ 64 h 117"/>
                <a:gd name="T12" fmla="*/ 96 w 99"/>
                <a:gd name="T13" fmla="*/ 66 h 117"/>
                <a:gd name="T14" fmla="*/ 27 w 99"/>
                <a:gd name="T15" fmla="*/ 66 h 117"/>
                <a:gd name="T16" fmla="*/ 26 w 99"/>
                <a:gd name="T17" fmla="*/ 68 h 117"/>
                <a:gd name="T18" fmla="*/ 27 w 99"/>
                <a:gd name="T19" fmla="*/ 76 h 117"/>
                <a:gd name="T20" fmla="*/ 52 w 99"/>
                <a:gd name="T21" fmla="*/ 93 h 117"/>
                <a:gd name="T22" fmla="*/ 79 w 99"/>
                <a:gd name="T23" fmla="*/ 83 h 117"/>
                <a:gd name="T24" fmla="*/ 82 w 99"/>
                <a:gd name="T25" fmla="*/ 82 h 117"/>
                <a:gd name="T26" fmla="*/ 96 w 99"/>
                <a:gd name="T27" fmla="*/ 94 h 117"/>
                <a:gd name="T28" fmla="*/ 96 w 99"/>
                <a:gd name="T29" fmla="*/ 98 h 117"/>
                <a:gd name="T30" fmla="*/ 50 w 99"/>
                <a:gd name="T31" fmla="*/ 117 h 117"/>
                <a:gd name="T32" fmla="*/ 4 w 99"/>
                <a:gd name="T33" fmla="*/ 85 h 117"/>
                <a:gd name="T34" fmla="*/ 71 w 99"/>
                <a:gd name="T35" fmla="*/ 36 h 117"/>
                <a:gd name="T36" fmla="*/ 49 w 99"/>
                <a:gd name="T37" fmla="*/ 22 h 117"/>
                <a:gd name="T38" fmla="*/ 27 w 99"/>
                <a:gd name="T39" fmla="*/ 36 h 117"/>
                <a:gd name="T40" fmla="*/ 26 w 99"/>
                <a:gd name="T41" fmla="*/ 46 h 117"/>
                <a:gd name="T42" fmla="*/ 27 w 99"/>
                <a:gd name="T43" fmla="*/ 47 h 117"/>
                <a:gd name="T44" fmla="*/ 71 w 99"/>
                <a:gd name="T45" fmla="*/ 47 h 117"/>
                <a:gd name="T46" fmla="*/ 72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9" y="46"/>
                    <a:pt x="99" y="64"/>
                  </a:cubicBezTo>
                  <a:cubicBezTo>
                    <a:pt x="99" y="66"/>
                    <a:pt x="98" y="66"/>
                    <a:pt x="96" y="66"/>
                  </a:cubicBezTo>
                  <a:cubicBezTo>
                    <a:pt x="27" y="66"/>
                    <a:pt x="27" y="66"/>
                    <a:pt x="27" y="66"/>
                  </a:cubicBezTo>
                  <a:cubicBezTo>
                    <a:pt x="26" y="66"/>
                    <a:pt x="26" y="67"/>
                    <a:pt x="26" y="68"/>
                  </a:cubicBezTo>
                  <a:cubicBezTo>
                    <a:pt x="26" y="71"/>
                    <a:pt x="27"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7" y="109"/>
                    <a:pt x="71" y="117"/>
                    <a:pt x="50" y="117"/>
                  </a:cubicBezTo>
                  <a:cubicBezTo>
                    <a:pt x="27"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5" name="Freeform 33"/>
            <p:cNvSpPr>
              <a:spLocks/>
            </p:cNvSpPr>
            <p:nvPr userDrawn="1"/>
          </p:nvSpPr>
          <p:spPr bwMode="auto">
            <a:xfrm>
              <a:off x="6573648" y="1414463"/>
              <a:ext cx="76467" cy="285201"/>
            </a:xfrm>
            <a:custGeom>
              <a:avLst/>
              <a:gdLst>
                <a:gd name="T0" fmla="*/ 31 w 43"/>
                <a:gd name="T1" fmla="*/ 159 h 159"/>
                <a:gd name="T2" fmla="*/ 0 w 43"/>
                <a:gd name="T3" fmla="*/ 127 h 159"/>
                <a:gd name="T4" fmla="*/ 0 w 43"/>
                <a:gd name="T5" fmla="*/ 3 h 159"/>
                <a:gd name="T6" fmla="*/ 3 w 43"/>
                <a:gd name="T7" fmla="*/ 0 h 159"/>
                <a:gd name="T8" fmla="*/ 24 w 43"/>
                <a:gd name="T9" fmla="*/ 0 h 159"/>
                <a:gd name="T10" fmla="*/ 26 w 43"/>
                <a:gd name="T11" fmla="*/ 3 h 159"/>
                <a:gd name="T12" fmla="*/ 26 w 43"/>
                <a:gd name="T13" fmla="*/ 126 h 159"/>
                <a:gd name="T14" fmla="*/ 36 w 43"/>
                <a:gd name="T15" fmla="*/ 136 h 159"/>
                <a:gd name="T16" fmla="*/ 41 w 43"/>
                <a:gd name="T17" fmla="*/ 136 h 159"/>
                <a:gd name="T18" fmla="*/ 43 w 43"/>
                <a:gd name="T19" fmla="*/ 139 h 159"/>
                <a:gd name="T20" fmla="*/ 43 w 43"/>
                <a:gd name="T21" fmla="*/ 157 h 159"/>
                <a:gd name="T22" fmla="*/ 41 w 43"/>
                <a:gd name="T23" fmla="*/ 159 h 159"/>
                <a:gd name="T24" fmla="*/ 31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1" y="159"/>
                  </a:moveTo>
                  <a:cubicBezTo>
                    <a:pt x="9" y="159"/>
                    <a:pt x="0" y="149"/>
                    <a:pt x="0" y="127"/>
                  </a:cubicBezTo>
                  <a:cubicBezTo>
                    <a:pt x="0" y="3"/>
                    <a:pt x="0" y="3"/>
                    <a:pt x="0" y="3"/>
                  </a:cubicBezTo>
                  <a:cubicBezTo>
                    <a:pt x="0" y="1"/>
                    <a:pt x="1" y="0"/>
                    <a:pt x="3" y="0"/>
                  </a:cubicBezTo>
                  <a:cubicBezTo>
                    <a:pt x="24" y="0"/>
                    <a:pt x="24" y="0"/>
                    <a:pt x="24" y="0"/>
                  </a:cubicBezTo>
                  <a:cubicBezTo>
                    <a:pt x="25" y="0"/>
                    <a:pt x="26" y="1"/>
                    <a:pt x="26" y="3"/>
                  </a:cubicBezTo>
                  <a:cubicBezTo>
                    <a:pt x="26" y="126"/>
                    <a:pt x="26" y="126"/>
                    <a:pt x="26" y="126"/>
                  </a:cubicBezTo>
                  <a:cubicBezTo>
                    <a:pt x="26" y="134"/>
                    <a:pt x="29" y="136"/>
                    <a:pt x="36"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1"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6" name="Freeform 34"/>
            <p:cNvSpPr>
              <a:spLocks/>
            </p:cNvSpPr>
            <p:nvPr userDrawn="1"/>
          </p:nvSpPr>
          <p:spPr bwMode="auto">
            <a:xfrm>
              <a:off x="6668715"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4"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7" name="Freeform 35"/>
            <p:cNvSpPr>
              <a:spLocks noEditPoints="1"/>
            </p:cNvSpPr>
            <p:nvPr userDrawn="1"/>
          </p:nvSpPr>
          <p:spPr bwMode="auto">
            <a:xfrm>
              <a:off x="679891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8" name="Freeform 36"/>
            <p:cNvSpPr>
              <a:spLocks/>
            </p:cNvSpPr>
            <p:nvPr userDrawn="1"/>
          </p:nvSpPr>
          <p:spPr bwMode="auto">
            <a:xfrm>
              <a:off x="7011783" y="1492997"/>
              <a:ext cx="142600" cy="204601"/>
            </a:xfrm>
            <a:custGeom>
              <a:avLst/>
              <a:gdLst>
                <a:gd name="T0" fmla="*/ 2 w 80"/>
                <a:gd name="T1" fmla="*/ 114 h 114"/>
                <a:gd name="T2" fmla="*/ 0 w 80"/>
                <a:gd name="T3" fmla="*/ 112 h 114"/>
                <a:gd name="T4" fmla="*/ 0 w 80"/>
                <a:gd name="T5" fmla="*/ 5 h 114"/>
                <a:gd name="T6" fmla="*/ 2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3 w 80"/>
                <a:gd name="T25" fmla="*/ 28 h 114"/>
                <a:gd name="T26" fmla="*/ 47 w 80"/>
                <a:gd name="T27" fmla="*/ 23 h 114"/>
                <a:gd name="T28" fmla="*/ 26 w 80"/>
                <a:gd name="T29" fmla="*/ 51 h 114"/>
                <a:gd name="T30" fmla="*/ 26 w 80"/>
                <a:gd name="T31" fmla="*/ 112 h 114"/>
                <a:gd name="T32" fmla="*/ 24 w 80"/>
                <a:gd name="T33" fmla="*/ 114 h 114"/>
                <a:gd name="T34" fmla="*/ 2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2" y="114"/>
                  </a:move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3" y="28"/>
                  </a:cubicBezTo>
                  <a:cubicBezTo>
                    <a:pt x="58" y="25"/>
                    <a:pt x="53" y="23"/>
                    <a:pt x="47" y="23"/>
                  </a:cubicBezTo>
                  <a:cubicBezTo>
                    <a:pt x="32" y="23"/>
                    <a:pt x="26" y="33"/>
                    <a:pt x="26" y="51"/>
                  </a:cubicBezTo>
                  <a:cubicBezTo>
                    <a:pt x="26" y="112"/>
                    <a:pt x="26" y="112"/>
                    <a:pt x="26" y="112"/>
                  </a:cubicBezTo>
                  <a:cubicBezTo>
                    <a:pt x="26" y="113"/>
                    <a:pt x="25" y="114"/>
                    <a:pt x="24" y="114"/>
                  </a:cubicBezTo>
                  <a:lnTo>
                    <a:pt x="2"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9" name="Freeform 37"/>
            <p:cNvSpPr>
              <a:spLocks noEditPoints="1"/>
            </p:cNvSpPr>
            <p:nvPr userDrawn="1"/>
          </p:nvSpPr>
          <p:spPr bwMode="auto">
            <a:xfrm>
              <a:off x="7166783" y="1492997"/>
              <a:ext cx="175667" cy="208734"/>
            </a:xfrm>
            <a:custGeom>
              <a:avLst/>
              <a:gdLst>
                <a:gd name="T0" fmla="*/ 4 w 98"/>
                <a:gd name="T1" fmla="*/ 85 h 117"/>
                <a:gd name="T2" fmla="*/ 0 w 98"/>
                <a:gd name="T3" fmla="*/ 58 h 117"/>
                <a:gd name="T4" fmla="*/ 3 w 98"/>
                <a:gd name="T5" fmla="*/ 31 h 117"/>
                <a:gd name="T6" fmla="*/ 49 w 98"/>
                <a:gd name="T7" fmla="*/ 0 h 117"/>
                <a:gd name="T8" fmla="*/ 95 w 98"/>
                <a:gd name="T9" fmla="*/ 31 h 117"/>
                <a:gd name="T10" fmla="*/ 98 w 98"/>
                <a:gd name="T11" fmla="*/ 64 h 117"/>
                <a:gd name="T12" fmla="*/ 96 w 98"/>
                <a:gd name="T13" fmla="*/ 66 h 117"/>
                <a:gd name="T14" fmla="*/ 27 w 98"/>
                <a:gd name="T15" fmla="*/ 66 h 117"/>
                <a:gd name="T16" fmla="*/ 26 w 98"/>
                <a:gd name="T17" fmla="*/ 68 h 117"/>
                <a:gd name="T18" fmla="*/ 27 w 98"/>
                <a:gd name="T19" fmla="*/ 76 h 117"/>
                <a:gd name="T20" fmla="*/ 52 w 98"/>
                <a:gd name="T21" fmla="*/ 93 h 117"/>
                <a:gd name="T22" fmla="*/ 79 w 98"/>
                <a:gd name="T23" fmla="*/ 83 h 117"/>
                <a:gd name="T24" fmla="*/ 82 w 98"/>
                <a:gd name="T25" fmla="*/ 82 h 117"/>
                <a:gd name="T26" fmla="*/ 96 w 98"/>
                <a:gd name="T27" fmla="*/ 94 h 117"/>
                <a:gd name="T28" fmla="*/ 96 w 98"/>
                <a:gd name="T29" fmla="*/ 98 h 117"/>
                <a:gd name="T30" fmla="*/ 50 w 98"/>
                <a:gd name="T31" fmla="*/ 117 h 117"/>
                <a:gd name="T32" fmla="*/ 4 w 98"/>
                <a:gd name="T33" fmla="*/ 85 h 117"/>
                <a:gd name="T34" fmla="*/ 71 w 98"/>
                <a:gd name="T35" fmla="*/ 36 h 117"/>
                <a:gd name="T36" fmla="*/ 49 w 98"/>
                <a:gd name="T37" fmla="*/ 22 h 117"/>
                <a:gd name="T38" fmla="*/ 27 w 98"/>
                <a:gd name="T39" fmla="*/ 36 h 117"/>
                <a:gd name="T40" fmla="*/ 26 w 98"/>
                <a:gd name="T41" fmla="*/ 46 h 117"/>
                <a:gd name="T42" fmla="*/ 27 w 98"/>
                <a:gd name="T43" fmla="*/ 47 h 117"/>
                <a:gd name="T44" fmla="*/ 71 w 98"/>
                <a:gd name="T45" fmla="*/ 47 h 117"/>
                <a:gd name="T46" fmla="*/ 72 w 98"/>
                <a:gd name="T47" fmla="*/ 46 h 117"/>
                <a:gd name="T48" fmla="*/ 71 w 98"/>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8" y="46"/>
                    <a:pt x="98" y="64"/>
                  </a:cubicBezTo>
                  <a:cubicBezTo>
                    <a:pt x="98" y="66"/>
                    <a:pt x="98" y="66"/>
                    <a:pt x="96" y="66"/>
                  </a:cubicBezTo>
                  <a:cubicBezTo>
                    <a:pt x="27" y="66"/>
                    <a:pt x="27" y="66"/>
                    <a:pt x="27" y="66"/>
                  </a:cubicBezTo>
                  <a:cubicBezTo>
                    <a:pt x="26" y="66"/>
                    <a:pt x="26" y="67"/>
                    <a:pt x="26" y="68"/>
                  </a:cubicBezTo>
                  <a:cubicBezTo>
                    <a:pt x="26" y="71"/>
                    <a:pt x="26"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6" y="109"/>
                    <a:pt x="71" y="117"/>
                    <a:pt x="50" y="117"/>
                  </a:cubicBezTo>
                  <a:cubicBezTo>
                    <a:pt x="26"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0" name="Freeform 38"/>
            <p:cNvSpPr>
              <a:spLocks noEditPoints="1"/>
            </p:cNvSpPr>
            <p:nvPr userDrawn="1"/>
          </p:nvSpPr>
          <p:spPr bwMode="auto">
            <a:xfrm>
              <a:off x="7439584" y="1492997"/>
              <a:ext cx="177734" cy="208734"/>
            </a:xfrm>
            <a:custGeom>
              <a:avLst/>
              <a:gdLst>
                <a:gd name="T0" fmla="*/ 3 w 99"/>
                <a:gd name="T1" fmla="*/ 86 h 117"/>
                <a:gd name="T2" fmla="*/ 0 w 99"/>
                <a:gd name="T3" fmla="*/ 58 h 117"/>
                <a:gd name="T4" fmla="*/ 3 w 99"/>
                <a:gd name="T5" fmla="*/ 31 h 117"/>
                <a:gd name="T6" fmla="*/ 49 w 99"/>
                <a:gd name="T7" fmla="*/ 0 h 117"/>
                <a:gd name="T8" fmla="*/ 95 w 99"/>
                <a:gd name="T9" fmla="*/ 31 h 117"/>
                <a:gd name="T10" fmla="*/ 99 w 99"/>
                <a:gd name="T11" fmla="*/ 58 h 117"/>
                <a:gd name="T12" fmla="*/ 95 w 99"/>
                <a:gd name="T13" fmla="*/ 86 h 117"/>
                <a:gd name="T14" fmla="*/ 49 w 99"/>
                <a:gd name="T15" fmla="*/ 117 h 117"/>
                <a:gd name="T16" fmla="*/ 3 w 99"/>
                <a:gd name="T17" fmla="*/ 86 h 117"/>
                <a:gd name="T18" fmla="*/ 70 w 99"/>
                <a:gd name="T19" fmla="*/ 79 h 117"/>
                <a:gd name="T20" fmla="*/ 73 w 99"/>
                <a:gd name="T21" fmla="*/ 58 h 117"/>
                <a:gd name="T22" fmla="*/ 70 w 99"/>
                <a:gd name="T23" fmla="*/ 38 h 117"/>
                <a:gd name="T24" fmla="*/ 49 w 99"/>
                <a:gd name="T25" fmla="*/ 23 h 117"/>
                <a:gd name="T26" fmla="*/ 28 w 99"/>
                <a:gd name="T27" fmla="*/ 38 h 117"/>
                <a:gd name="T28" fmla="*/ 26 w 99"/>
                <a:gd name="T29" fmla="*/ 58 h 117"/>
                <a:gd name="T30" fmla="*/ 28 w 99"/>
                <a:gd name="T31" fmla="*/ 79 h 117"/>
                <a:gd name="T32" fmla="*/ 49 w 99"/>
                <a:gd name="T33" fmla="*/ 93 h 117"/>
                <a:gd name="T34" fmla="*/ 70 w 99"/>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17">
                  <a:moveTo>
                    <a:pt x="3" y="86"/>
                  </a:moveTo>
                  <a:cubicBezTo>
                    <a:pt x="1" y="78"/>
                    <a:pt x="0" y="70"/>
                    <a:pt x="0" y="58"/>
                  </a:cubicBezTo>
                  <a:cubicBezTo>
                    <a:pt x="0" y="46"/>
                    <a:pt x="1" y="38"/>
                    <a:pt x="3" y="31"/>
                  </a:cubicBezTo>
                  <a:cubicBezTo>
                    <a:pt x="10" y="11"/>
                    <a:pt x="27" y="0"/>
                    <a:pt x="49" y="0"/>
                  </a:cubicBezTo>
                  <a:cubicBezTo>
                    <a:pt x="72" y="0"/>
                    <a:pt x="89" y="11"/>
                    <a:pt x="95" y="31"/>
                  </a:cubicBezTo>
                  <a:cubicBezTo>
                    <a:pt x="98" y="38"/>
                    <a:pt x="99" y="46"/>
                    <a:pt x="99" y="58"/>
                  </a:cubicBezTo>
                  <a:cubicBezTo>
                    <a:pt x="99" y="70"/>
                    <a:pt x="98" y="78"/>
                    <a:pt x="95" y="86"/>
                  </a:cubicBezTo>
                  <a:cubicBezTo>
                    <a:pt x="89" y="105"/>
                    <a:pt x="72" y="117"/>
                    <a:pt x="49" y="117"/>
                  </a:cubicBezTo>
                  <a:cubicBezTo>
                    <a:pt x="27" y="117"/>
                    <a:pt x="10" y="105"/>
                    <a:pt x="3" y="86"/>
                  </a:cubicBezTo>
                  <a:close/>
                  <a:moveTo>
                    <a:pt x="70" y="79"/>
                  </a:moveTo>
                  <a:cubicBezTo>
                    <a:pt x="72" y="73"/>
                    <a:pt x="73" y="68"/>
                    <a:pt x="73" y="58"/>
                  </a:cubicBezTo>
                  <a:cubicBezTo>
                    <a:pt x="73" y="49"/>
                    <a:pt x="72" y="44"/>
                    <a:pt x="70" y="38"/>
                  </a:cubicBezTo>
                  <a:cubicBezTo>
                    <a:pt x="67" y="28"/>
                    <a:pt x="60" y="23"/>
                    <a:pt x="49" y="23"/>
                  </a:cubicBezTo>
                  <a:cubicBezTo>
                    <a:pt x="39" y="23"/>
                    <a:pt x="32" y="28"/>
                    <a:pt x="28" y="38"/>
                  </a:cubicBezTo>
                  <a:cubicBezTo>
                    <a:pt x="27" y="44"/>
                    <a:pt x="26" y="49"/>
                    <a:pt x="26" y="58"/>
                  </a:cubicBezTo>
                  <a:cubicBezTo>
                    <a:pt x="26" y="68"/>
                    <a:pt x="27" y="73"/>
                    <a:pt x="28" y="79"/>
                  </a:cubicBezTo>
                  <a:cubicBezTo>
                    <a:pt x="32" y="88"/>
                    <a:pt x="39"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1" name="Freeform 39"/>
            <p:cNvSpPr>
              <a:spLocks/>
            </p:cNvSpPr>
            <p:nvPr userDrawn="1"/>
          </p:nvSpPr>
          <p:spPr bwMode="auto">
            <a:xfrm>
              <a:off x="7642118"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3"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2" name="Freeform 40"/>
            <p:cNvSpPr>
              <a:spLocks/>
            </p:cNvSpPr>
            <p:nvPr userDrawn="1"/>
          </p:nvSpPr>
          <p:spPr bwMode="auto">
            <a:xfrm>
              <a:off x="7826052" y="1414463"/>
              <a:ext cx="171534" cy="287267"/>
            </a:xfrm>
            <a:custGeom>
              <a:avLst/>
              <a:gdLst>
                <a:gd name="T0" fmla="*/ 1 w 96"/>
                <a:gd name="T1" fmla="*/ 138 h 161"/>
                <a:gd name="T2" fmla="*/ 18 w 96"/>
                <a:gd name="T3" fmla="*/ 126 h 161"/>
                <a:gd name="T4" fmla="*/ 21 w 96"/>
                <a:gd name="T5" fmla="*/ 126 h 161"/>
                <a:gd name="T6" fmla="*/ 42 w 96"/>
                <a:gd name="T7" fmla="*/ 136 h 161"/>
                <a:gd name="T8" fmla="*/ 68 w 96"/>
                <a:gd name="T9" fmla="*/ 105 h 161"/>
                <a:gd name="T10" fmla="*/ 68 w 96"/>
                <a:gd name="T11" fmla="*/ 3 h 161"/>
                <a:gd name="T12" fmla="*/ 71 w 96"/>
                <a:gd name="T13" fmla="*/ 0 h 161"/>
                <a:gd name="T14" fmla="*/ 93 w 96"/>
                <a:gd name="T15" fmla="*/ 0 h 161"/>
                <a:gd name="T16" fmla="*/ 96 w 96"/>
                <a:gd name="T17" fmla="*/ 3 h 161"/>
                <a:gd name="T18" fmla="*/ 96 w 96"/>
                <a:gd name="T19" fmla="*/ 105 h 161"/>
                <a:gd name="T20" fmla="*/ 41 w 96"/>
                <a:gd name="T21" fmla="*/ 161 h 161"/>
                <a:gd name="T22" fmla="*/ 0 w 96"/>
                <a:gd name="T23" fmla="*/ 142 h 161"/>
                <a:gd name="T24" fmla="*/ 1 w 96"/>
                <a:gd name="T25" fmla="*/ 1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61">
                  <a:moveTo>
                    <a:pt x="1" y="138"/>
                  </a:moveTo>
                  <a:cubicBezTo>
                    <a:pt x="18" y="126"/>
                    <a:pt x="18" y="126"/>
                    <a:pt x="18" y="126"/>
                  </a:cubicBezTo>
                  <a:cubicBezTo>
                    <a:pt x="19" y="125"/>
                    <a:pt x="20" y="125"/>
                    <a:pt x="21" y="126"/>
                  </a:cubicBezTo>
                  <a:cubicBezTo>
                    <a:pt x="25" y="131"/>
                    <a:pt x="33" y="136"/>
                    <a:pt x="42" y="136"/>
                  </a:cubicBezTo>
                  <a:cubicBezTo>
                    <a:pt x="59" y="136"/>
                    <a:pt x="68" y="126"/>
                    <a:pt x="68" y="105"/>
                  </a:cubicBezTo>
                  <a:cubicBezTo>
                    <a:pt x="68" y="3"/>
                    <a:pt x="68" y="3"/>
                    <a:pt x="68" y="3"/>
                  </a:cubicBezTo>
                  <a:cubicBezTo>
                    <a:pt x="68" y="1"/>
                    <a:pt x="69" y="0"/>
                    <a:pt x="71" y="0"/>
                  </a:cubicBezTo>
                  <a:cubicBezTo>
                    <a:pt x="93" y="0"/>
                    <a:pt x="93" y="0"/>
                    <a:pt x="93" y="0"/>
                  </a:cubicBezTo>
                  <a:cubicBezTo>
                    <a:pt x="95" y="0"/>
                    <a:pt x="96" y="1"/>
                    <a:pt x="96" y="3"/>
                  </a:cubicBezTo>
                  <a:cubicBezTo>
                    <a:pt x="96" y="105"/>
                    <a:pt x="96" y="105"/>
                    <a:pt x="96" y="105"/>
                  </a:cubicBezTo>
                  <a:cubicBezTo>
                    <a:pt x="96" y="141"/>
                    <a:pt x="75" y="161"/>
                    <a:pt x="41" y="161"/>
                  </a:cubicBezTo>
                  <a:cubicBezTo>
                    <a:pt x="23" y="161"/>
                    <a:pt x="7" y="152"/>
                    <a:pt x="0" y="142"/>
                  </a:cubicBezTo>
                  <a:cubicBezTo>
                    <a:pt x="0" y="140"/>
                    <a:pt x="0" y="139"/>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3" name="Freeform 41"/>
            <p:cNvSpPr>
              <a:spLocks noEditPoints="1"/>
            </p:cNvSpPr>
            <p:nvPr userDrawn="1"/>
          </p:nvSpPr>
          <p:spPr bwMode="auto">
            <a:xfrm>
              <a:off x="8034786"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8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8" y="66"/>
                    <a:pt x="48" y="66"/>
                    <a:pt x="48"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4" name="Freeform 42"/>
            <p:cNvSpPr>
              <a:spLocks noEditPoints="1"/>
            </p:cNvSpPr>
            <p:nvPr userDrawn="1"/>
          </p:nvSpPr>
          <p:spPr bwMode="auto">
            <a:xfrm>
              <a:off x="8249720" y="1492997"/>
              <a:ext cx="173600" cy="279001"/>
            </a:xfrm>
            <a:custGeom>
              <a:avLst/>
              <a:gdLst>
                <a:gd name="T0" fmla="*/ 2 w 98"/>
                <a:gd name="T1" fmla="*/ 156 h 156"/>
                <a:gd name="T2" fmla="*/ 0 w 98"/>
                <a:gd name="T3" fmla="*/ 153 h 156"/>
                <a:gd name="T4" fmla="*/ 0 w 98"/>
                <a:gd name="T5" fmla="*/ 5 h 156"/>
                <a:gd name="T6" fmla="*/ 2 w 98"/>
                <a:gd name="T7" fmla="*/ 2 h 156"/>
                <a:gd name="T8" fmla="*/ 24 w 98"/>
                <a:gd name="T9" fmla="*/ 2 h 156"/>
                <a:gd name="T10" fmla="*/ 26 w 98"/>
                <a:gd name="T11" fmla="*/ 5 h 156"/>
                <a:gd name="T12" fmla="*/ 26 w 98"/>
                <a:gd name="T13" fmla="*/ 13 h 156"/>
                <a:gd name="T14" fmla="*/ 26 w 98"/>
                <a:gd name="T15" fmla="*/ 13 h 156"/>
                <a:gd name="T16" fmla="*/ 56 w 98"/>
                <a:gd name="T17" fmla="*/ 0 h 156"/>
                <a:gd name="T18" fmla="*/ 94 w 98"/>
                <a:gd name="T19" fmla="*/ 27 h 156"/>
                <a:gd name="T20" fmla="*/ 98 w 98"/>
                <a:gd name="T21" fmla="*/ 58 h 156"/>
                <a:gd name="T22" fmla="*/ 94 w 98"/>
                <a:gd name="T23" fmla="*/ 90 h 156"/>
                <a:gd name="T24" fmla="*/ 56 w 98"/>
                <a:gd name="T25" fmla="*/ 117 h 156"/>
                <a:gd name="T26" fmla="*/ 26 w 98"/>
                <a:gd name="T27" fmla="*/ 103 h 156"/>
                <a:gd name="T28" fmla="*/ 26 w 98"/>
                <a:gd name="T29" fmla="*/ 103 h 156"/>
                <a:gd name="T30" fmla="*/ 26 w 98"/>
                <a:gd name="T31" fmla="*/ 153 h 156"/>
                <a:gd name="T32" fmla="*/ 24 w 98"/>
                <a:gd name="T33" fmla="*/ 156 h 156"/>
                <a:gd name="T34" fmla="*/ 2 w 98"/>
                <a:gd name="T35" fmla="*/ 156 h 156"/>
                <a:gd name="T36" fmla="*/ 70 w 98"/>
                <a:gd name="T37" fmla="*/ 79 h 156"/>
                <a:gd name="T38" fmla="*/ 72 w 98"/>
                <a:gd name="T39" fmla="*/ 58 h 156"/>
                <a:gd name="T40" fmla="*/ 70 w 98"/>
                <a:gd name="T41" fmla="*/ 37 h 156"/>
                <a:gd name="T42" fmla="*/ 49 w 98"/>
                <a:gd name="T43" fmla="*/ 23 h 156"/>
                <a:gd name="T44" fmla="*/ 28 w 98"/>
                <a:gd name="T45" fmla="*/ 37 h 156"/>
                <a:gd name="T46" fmla="*/ 26 w 98"/>
                <a:gd name="T47" fmla="*/ 58 h 156"/>
                <a:gd name="T48" fmla="*/ 28 w 98"/>
                <a:gd name="T49" fmla="*/ 79 h 156"/>
                <a:gd name="T50" fmla="*/ 49 w 98"/>
                <a:gd name="T51" fmla="*/ 93 h 156"/>
                <a:gd name="T52" fmla="*/ 70 w 98"/>
                <a:gd name="T53" fmla="*/ 7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56">
                  <a:moveTo>
                    <a:pt x="2" y="156"/>
                  </a:moveTo>
                  <a:cubicBezTo>
                    <a:pt x="1" y="156"/>
                    <a:pt x="0" y="155"/>
                    <a:pt x="0" y="153"/>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5"/>
                    <a:pt x="41" y="0"/>
                    <a:pt x="56" y="0"/>
                  </a:cubicBezTo>
                  <a:cubicBezTo>
                    <a:pt x="75" y="0"/>
                    <a:pt x="89" y="9"/>
                    <a:pt x="94" y="27"/>
                  </a:cubicBezTo>
                  <a:cubicBezTo>
                    <a:pt x="97" y="35"/>
                    <a:pt x="98" y="43"/>
                    <a:pt x="98" y="58"/>
                  </a:cubicBezTo>
                  <a:cubicBezTo>
                    <a:pt x="98" y="73"/>
                    <a:pt x="97" y="81"/>
                    <a:pt x="94" y="90"/>
                  </a:cubicBezTo>
                  <a:cubicBezTo>
                    <a:pt x="89" y="107"/>
                    <a:pt x="75" y="117"/>
                    <a:pt x="56" y="117"/>
                  </a:cubicBezTo>
                  <a:cubicBezTo>
                    <a:pt x="41" y="117"/>
                    <a:pt x="31" y="111"/>
                    <a:pt x="26" y="103"/>
                  </a:cubicBezTo>
                  <a:cubicBezTo>
                    <a:pt x="26" y="103"/>
                    <a:pt x="26" y="103"/>
                    <a:pt x="26" y="103"/>
                  </a:cubicBezTo>
                  <a:cubicBezTo>
                    <a:pt x="26" y="153"/>
                    <a:pt x="26" y="153"/>
                    <a:pt x="26" y="153"/>
                  </a:cubicBezTo>
                  <a:cubicBezTo>
                    <a:pt x="26" y="155"/>
                    <a:pt x="25" y="156"/>
                    <a:pt x="24" y="156"/>
                  </a:cubicBezTo>
                  <a:lnTo>
                    <a:pt x="2" y="156"/>
                  </a:lnTo>
                  <a:close/>
                  <a:moveTo>
                    <a:pt x="70" y="79"/>
                  </a:moveTo>
                  <a:cubicBezTo>
                    <a:pt x="71" y="74"/>
                    <a:pt x="72" y="68"/>
                    <a:pt x="72" y="58"/>
                  </a:cubicBezTo>
                  <a:cubicBezTo>
                    <a:pt x="72" y="48"/>
                    <a:pt x="71" y="42"/>
                    <a:pt x="70" y="37"/>
                  </a:cubicBezTo>
                  <a:cubicBezTo>
                    <a:pt x="67" y="28"/>
                    <a:pt x="60" y="23"/>
                    <a:pt x="49" y="23"/>
                  </a:cubicBezTo>
                  <a:cubicBezTo>
                    <a:pt x="38" y="23"/>
                    <a:pt x="31" y="28"/>
                    <a:pt x="28" y="37"/>
                  </a:cubicBezTo>
                  <a:cubicBezTo>
                    <a:pt x="27" y="42"/>
                    <a:pt x="26" y="48"/>
                    <a:pt x="26" y="58"/>
                  </a:cubicBezTo>
                  <a:cubicBezTo>
                    <a:pt x="26" y="68"/>
                    <a:pt x="27" y="74"/>
                    <a:pt x="28" y="79"/>
                  </a:cubicBezTo>
                  <a:cubicBezTo>
                    <a:pt x="31" y="88"/>
                    <a:pt x="38"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5" name="Freeform 43"/>
            <p:cNvSpPr>
              <a:spLocks noEditPoints="1"/>
            </p:cNvSpPr>
            <p:nvPr userDrawn="1"/>
          </p:nvSpPr>
          <p:spPr bwMode="auto">
            <a:xfrm>
              <a:off x="8456387" y="1492997"/>
              <a:ext cx="165334" cy="208734"/>
            </a:xfrm>
            <a:custGeom>
              <a:avLst/>
              <a:gdLst>
                <a:gd name="T0" fmla="*/ 72 w 93"/>
                <a:gd name="T1" fmla="*/ 114 h 117"/>
                <a:gd name="T2" fmla="*/ 69 w 93"/>
                <a:gd name="T3" fmla="*/ 112 h 117"/>
                <a:gd name="T4" fmla="*/ 69 w 93"/>
                <a:gd name="T5" fmla="*/ 104 h 117"/>
                <a:gd name="T6" fmla="*/ 69 w 93"/>
                <a:gd name="T7" fmla="*/ 104 h 117"/>
                <a:gd name="T8" fmla="*/ 38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9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2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2" y="114"/>
                  </a:moveTo>
                  <a:cubicBezTo>
                    <a:pt x="70" y="114"/>
                    <a:pt x="69" y="113"/>
                    <a:pt x="69" y="112"/>
                  </a:cubicBezTo>
                  <a:cubicBezTo>
                    <a:pt x="69" y="104"/>
                    <a:pt x="69" y="104"/>
                    <a:pt x="69" y="104"/>
                  </a:cubicBezTo>
                  <a:cubicBezTo>
                    <a:pt x="69" y="104"/>
                    <a:pt x="69" y="104"/>
                    <a:pt x="69" y="104"/>
                  </a:cubicBezTo>
                  <a:cubicBezTo>
                    <a:pt x="64" y="111"/>
                    <a:pt x="53" y="117"/>
                    <a:pt x="38"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9"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2"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6" name="Freeform 44"/>
            <p:cNvSpPr>
              <a:spLocks/>
            </p:cNvSpPr>
            <p:nvPr userDrawn="1"/>
          </p:nvSpPr>
          <p:spPr bwMode="auto">
            <a:xfrm>
              <a:off x="8669254" y="1492997"/>
              <a:ext cx="169467"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7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2"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7" y="13"/>
                    <a:pt x="27" y="13"/>
                    <a:pt x="27"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7" name="Freeform 45"/>
            <p:cNvSpPr>
              <a:spLocks/>
            </p:cNvSpPr>
            <p:nvPr userDrawn="1"/>
          </p:nvSpPr>
          <p:spPr bwMode="auto">
            <a:xfrm>
              <a:off x="900632" y="1414463"/>
              <a:ext cx="250067" cy="283134"/>
            </a:xfrm>
            <a:custGeom>
              <a:avLst/>
              <a:gdLst>
                <a:gd name="T0" fmla="*/ 0 w 140"/>
                <a:gd name="T1" fmla="*/ 3 h 158"/>
                <a:gd name="T2" fmla="*/ 2 w 140"/>
                <a:gd name="T3" fmla="*/ 0 h 158"/>
                <a:gd name="T4" fmla="*/ 23 w 140"/>
                <a:gd name="T5" fmla="*/ 0 h 158"/>
                <a:gd name="T6" fmla="*/ 27 w 140"/>
                <a:gd name="T7" fmla="*/ 3 h 158"/>
                <a:gd name="T8" fmla="*/ 70 w 140"/>
                <a:gd name="T9" fmla="*/ 100 h 158"/>
                <a:gd name="T10" fmla="*/ 71 w 140"/>
                <a:gd name="T11" fmla="*/ 100 h 158"/>
                <a:gd name="T12" fmla="*/ 113 w 140"/>
                <a:gd name="T13" fmla="*/ 3 h 158"/>
                <a:gd name="T14" fmla="*/ 117 w 140"/>
                <a:gd name="T15" fmla="*/ 0 h 158"/>
                <a:gd name="T16" fmla="*/ 138 w 140"/>
                <a:gd name="T17" fmla="*/ 0 h 158"/>
                <a:gd name="T18" fmla="*/ 140 w 140"/>
                <a:gd name="T19" fmla="*/ 3 h 158"/>
                <a:gd name="T20" fmla="*/ 140 w 140"/>
                <a:gd name="T21" fmla="*/ 156 h 158"/>
                <a:gd name="T22" fmla="*/ 138 w 140"/>
                <a:gd name="T23" fmla="*/ 158 h 158"/>
                <a:gd name="T24" fmla="*/ 118 w 140"/>
                <a:gd name="T25" fmla="*/ 158 h 158"/>
                <a:gd name="T26" fmla="*/ 115 w 140"/>
                <a:gd name="T27" fmla="*/ 156 h 158"/>
                <a:gd name="T28" fmla="*/ 115 w 140"/>
                <a:gd name="T29" fmla="*/ 59 h 158"/>
                <a:gd name="T30" fmla="*/ 114 w 140"/>
                <a:gd name="T31" fmla="*/ 59 h 158"/>
                <a:gd name="T32" fmla="*/ 81 w 140"/>
                <a:gd name="T33" fmla="*/ 133 h 158"/>
                <a:gd name="T34" fmla="*/ 77 w 140"/>
                <a:gd name="T35" fmla="*/ 136 h 158"/>
                <a:gd name="T36" fmla="*/ 63 w 140"/>
                <a:gd name="T37" fmla="*/ 136 h 158"/>
                <a:gd name="T38" fmla="*/ 59 w 140"/>
                <a:gd name="T39" fmla="*/ 133 h 158"/>
                <a:gd name="T40" fmla="*/ 25 w 140"/>
                <a:gd name="T41" fmla="*/ 59 h 158"/>
                <a:gd name="T42" fmla="*/ 25 w 140"/>
                <a:gd name="T43" fmla="*/ 59 h 158"/>
                <a:gd name="T44" fmla="*/ 25 w 140"/>
                <a:gd name="T45" fmla="*/ 156 h 158"/>
                <a:gd name="T46" fmla="*/ 22 w 140"/>
                <a:gd name="T47" fmla="*/ 158 h 158"/>
                <a:gd name="T48" fmla="*/ 2 w 140"/>
                <a:gd name="T49" fmla="*/ 158 h 158"/>
                <a:gd name="T50" fmla="*/ 0 w 140"/>
                <a:gd name="T51" fmla="*/ 156 h 158"/>
                <a:gd name="T52" fmla="*/ 0 w 140"/>
                <a:gd name="T53"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158">
                  <a:moveTo>
                    <a:pt x="0" y="3"/>
                  </a:moveTo>
                  <a:cubicBezTo>
                    <a:pt x="0" y="1"/>
                    <a:pt x="1" y="0"/>
                    <a:pt x="2" y="0"/>
                  </a:cubicBezTo>
                  <a:cubicBezTo>
                    <a:pt x="23" y="0"/>
                    <a:pt x="23" y="0"/>
                    <a:pt x="23" y="0"/>
                  </a:cubicBezTo>
                  <a:cubicBezTo>
                    <a:pt x="25" y="0"/>
                    <a:pt x="26" y="1"/>
                    <a:pt x="27" y="3"/>
                  </a:cubicBezTo>
                  <a:cubicBezTo>
                    <a:pt x="70" y="100"/>
                    <a:pt x="70" y="100"/>
                    <a:pt x="70" y="100"/>
                  </a:cubicBezTo>
                  <a:cubicBezTo>
                    <a:pt x="71" y="100"/>
                    <a:pt x="71" y="100"/>
                    <a:pt x="71" y="100"/>
                  </a:cubicBezTo>
                  <a:cubicBezTo>
                    <a:pt x="113" y="3"/>
                    <a:pt x="113" y="3"/>
                    <a:pt x="113" y="3"/>
                  </a:cubicBezTo>
                  <a:cubicBezTo>
                    <a:pt x="114" y="1"/>
                    <a:pt x="115" y="0"/>
                    <a:pt x="117" y="0"/>
                  </a:cubicBezTo>
                  <a:cubicBezTo>
                    <a:pt x="138" y="0"/>
                    <a:pt x="138" y="0"/>
                    <a:pt x="138" y="0"/>
                  </a:cubicBezTo>
                  <a:cubicBezTo>
                    <a:pt x="139" y="0"/>
                    <a:pt x="140" y="1"/>
                    <a:pt x="140" y="3"/>
                  </a:cubicBezTo>
                  <a:cubicBezTo>
                    <a:pt x="140" y="156"/>
                    <a:pt x="140" y="156"/>
                    <a:pt x="140" y="156"/>
                  </a:cubicBezTo>
                  <a:cubicBezTo>
                    <a:pt x="140" y="157"/>
                    <a:pt x="139" y="158"/>
                    <a:pt x="138" y="158"/>
                  </a:cubicBezTo>
                  <a:cubicBezTo>
                    <a:pt x="118" y="158"/>
                    <a:pt x="118" y="158"/>
                    <a:pt x="118" y="158"/>
                  </a:cubicBezTo>
                  <a:cubicBezTo>
                    <a:pt x="116" y="158"/>
                    <a:pt x="115" y="157"/>
                    <a:pt x="115" y="156"/>
                  </a:cubicBezTo>
                  <a:cubicBezTo>
                    <a:pt x="115" y="59"/>
                    <a:pt x="115" y="59"/>
                    <a:pt x="115" y="59"/>
                  </a:cubicBezTo>
                  <a:cubicBezTo>
                    <a:pt x="114" y="59"/>
                    <a:pt x="114" y="59"/>
                    <a:pt x="114" y="59"/>
                  </a:cubicBezTo>
                  <a:cubicBezTo>
                    <a:pt x="81" y="133"/>
                    <a:pt x="81" y="133"/>
                    <a:pt x="81" y="133"/>
                  </a:cubicBezTo>
                  <a:cubicBezTo>
                    <a:pt x="80" y="136"/>
                    <a:pt x="79" y="136"/>
                    <a:pt x="77" y="136"/>
                  </a:cubicBezTo>
                  <a:cubicBezTo>
                    <a:pt x="63" y="136"/>
                    <a:pt x="63" y="136"/>
                    <a:pt x="63" y="136"/>
                  </a:cubicBezTo>
                  <a:cubicBezTo>
                    <a:pt x="61" y="136"/>
                    <a:pt x="60" y="136"/>
                    <a:pt x="59" y="133"/>
                  </a:cubicBezTo>
                  <a:cubicBezTo>
                    <a:pt x="25" y="59"/>
                    <a:pt x="25" y="59"/>
                    <a:pt x="25" y="59"/>
                  </a:cubicBezTo>
                  <a:cubicBezTo>
                    <a:pt x="25" y="59"/>
                    <a:pt x="25" y="59"/>
                    <a:pt x="25" y="59"/>
                  </a:cubicBezTo>
                  <a:cubicBezTo>
                    <a:pt x="25" y="156"/>
                    <a:pt x="25" y="156"/>
                    <a:pt x="25" y="156"/>
                  </a:cubicBezTo>
                  <a:cubicBezTo>
                    <a:pt x="25" y="157"/>
                    <a:pt x="24" y="158"/>
                    <a:pt x="22"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8" name="Freeform 46"/>
            <p:cNvSpPr>
              <a:spLocks noEditPoints="1"/>
            </p:cNvSpPr>
            <p:nvPr userDrawn="1"/>
          </p:nvSpPr>
          <p:spPr bwMode="auto">
            <a:xfrm>
              <a:off x="1202367" y="1414463"/>
              <a:ext cx="45467" cy="283134"/>
            </a:xfrm>
            <a:custGeom>
              <a:avLst/>
              <a:gdLst>
                <a:gd name="T0" fmla="*/ 2 w 26"/>
                <a:gd name="T1" fmla="*/ 25 h 158"/>
                <a:gd name="T2" fmla="*/ 0 w 26"/>
                <a:gd name="T3" fmla="*/ 23 h 158"/>
                <a:gd name="T4" fmla="*/ 0 w 26"/>
                <a:gd name="T5" fmla="*/ 3 h 158"/>
                <a:gd name="T6" fmla="*/ 2 w 26"/>
                <a:gd name="T7" fmla="*/ 0 h 158"/>
                <a:gd name="T8" fmla="*/ 24 w 26"/>
                <a:gd name="T9" fmla="*/ 0 h 158"/>
                <a:gd name="T10" fmla="*/ 26 w 26"/>
                <a:gd name="T11" fmla="*/ 3 h 158"/>
                <a:gd name="T12" fmla="*/ 26 w 26"/>
                <a:gd name="T13" fmla="*/ 23 h 158"/>
                <a:gd name="T14" fmla="*/ 24 w 26"/>
                <a:gd name="T15" fmla="*/ 25 h 158"/>
                <a:gd name="T16" fmla="*/ 2 w 26"/>
                <a:gd name="T17" fmla="*/ 25 h 158"/>
                <a:gd name="T18" fmla="*/ 2 w 26"/>
                <a:gd name="T19" fmla="*/ 158 h 158"/>
                <a:gd name="T20" fmla="*/ 0 w 26"/>
                <a:gd name="T21" fmla="*/ 156 h 158"/>
                <a:gd name="T22" fmla="*/ 0 w 26"/>
                <a:gd name="T23" fmla="*/ 49 h 158"/>
                <a:gd name="T24" fmla="*/ 2 w 26"/>
                <a:gd name="T25" fmla="*/ 46 h 158"/>
                <a:gd name="T26" fmla="*/ 24 w 26"/>
                <a:gd name="T27" fmla="*/ 46 h 158"/>
                <a:gd name="T28" fmla="*/ 26 w 26"/>
                <a:gd name="T29" fmla="*/ 49 h 158"/>
                <a:gd name="T30" fmla="*/ 26 w 26"/>
                <a:gd name="T31" fmla="*/ 156 h 158"/>
                <a:gd name="T32" fmla="*/ 24 w 26"/>
                <a:gd name="T33" fmla="*/ 158 h 158"/>
                <a:gd name="T34" fmla="*/ 2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2" y="25"/>
                  </a:moveTo>
                  <a:cubicBezTo>
                    <a:pt x="1" y="25"/>
                    <a:pt x="0" y="24"/>
                    <a:pt x="0" y="23"/>
                  </a:cubicBezTo>
                  <a:cubicBezTo>
                    <a:pt x="0" y="3"/>
                    <a:pt x="0" y="3"/>
                    <a:pt x="0" y="3"/>
                  </a:cubicBezTo>
                  <a:cubicBezTo>
                    <a:pt x="0" y="1"/>
                    <a:pt x="1" y="0"/>
                    <a:pt x="2" y="0"/>
                  </a:cubicBezTo>
                  <a:cubicBezTo>
                    <a:pt x="24" y="0"/>
                    <a:pt x="24" y="0"/>
                    <a:pt x="24" y="0"/>
                  </a:cubicBezTo>
                  <a:cubicBezTo>
                    <a:pt x="25" y="0"/>
                    <a:pt x="26" y="1"/>
                    <a:pt x="26" y="3"/>
                  </a:cubicBezTo>
                  <a:cubicBezTo>
                    <a:pt x="26" y="23"/>
                    <a:pt x="26" y="23"/>
                    <a:pt x="26" y="23"/>
                  </a:cubicBezTo>
                  <a:cubicBezTo>
                    <a:pt x="26" y="24"/>
                    <a:pt x="25" y="25"/>
                    <a:pt x="24" y="25"/>
                  </a:cubicBezTo>
                  <a:lnTo>
                    <a:pt x="2" y="25"/>
                  </a:lnTo>
                  <a:close/>
                  <a:moveTo>
                    <a:pt x="2" y="158"/>
                  </a:moveTo>
                  <a:cubicBezTo>
                    <a:pt x="1" y="158"/>
                    <a:pt x="0" y="157"/>
                    <a:pt x="0" y="156"/>
                  </a:cubicBezTo>
                  <a:cubicBezTo>
                    <a:pt x="0" y="49"/>
                    <a:pt x="0" y="49"/>
                    <a:pt x="0" y="49"/>
                  </a:cubicBezTo>
                  <a:cubicBezTo>
                    <a:pt x="0" y="47"/>
                    <a:pt x="1" y="46"/>
                    <a:pt x="2" y="46"/>
                  </a:cubicBezTo>
                  <a:cubicBezTo>
                    <a:pt x="24" y="46"/>
                    <a:pt x="24" y="46"/>
                    <a:pt x="24" y="46"/>
                  </a:cubicBezTo>
                  <a:cubicBezTo>
                    <a:pt x="25" y="46"/>
                    <a:pt x="26" y="47"/>
                    <a:pt x="26" y="49"/>
                  </a:cubicBezTo>
                  <a:cubicBezTo>
                    <a:pt x="26" y="156"/>
                    <a:pt x="26" y="156"/>
                    <a:pt x="26" y="156"/>
                  </a:cubicBezTo>
                  <a:cubicBezTo>
                    <a:pt x="26" y="157"/>
                    <a:pt x="25" y="158"/>
                    <a:pt x="24" y="158"/>
                  </a:cubicBezTo>
                  <a:lnTo>
                    <a:pt x="2"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9" name="Freeform 47"/>
            <p:cNvSpPr>
              <a:spLocks/>
            </p:cNvSpPr>
            <p:nvPr userDrawn="1"/>
          </p:nvSpPr>
          <p:spPr bwMode="auto">
            <a:xfrm>
              <a:off x="1297433" y="1492997"/>
              <a:ext cx="167400"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6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1"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0" name="Freeform 48"/>
            <p:cNvSpPr>
              <a:spLocks noEditPoints="1"/>
            </p:cNvSpPr>
            <p:nvPr userDrawn="1"/>
          </p:nvSpPr>
          <p:spPr bwMode="auto">
            <a:xfrm>
              <a:off x="1512367" y="1414463"/>
              <a:ext cx="45467" cy="283134"/>
            </a:xfrm>
            <a:custGeom>
              <a:avLst/>
              <a:gdLst>
                <a:gd name="T0" fmla="*/ 3 w 26"/>
                <a:gd name="T1" fmla="*/ 25 h 158"/>
                <a:gd name="T2" fmla="*/ 0 w 26"/>
                <a:gd name="T3" fmla="*/ 23 h 158"/>
                <a:gd name="T4" fmla="*/ 0 w 26"/>
                <a:gd name="T5" fmla="*/ 3 h 158"/>
                <a:gd name="T6" fmla="*/ 3 w 26"/>
                <a:gd name="T7" fmla="*/ 0 h 158"/>
                <a:gd name="T8" fmla="*/ 24 w 26"/>
                <a:gd name="T9" fmla="*/ 0 h 158"/>
                <a:gd name="T10" fmla="*/ 26 w 26"/>
                <a:gd name="T11" fmla="*/ 3 h 158"/>
                <a:gd name="T12" fmla="*/ 26 w 26"/>
                <a:gd name="T13" fmla="*/ 23 h 158"/>
                <a:gd name="T14" fmla="*/ 24 w 26"/>
                <a:gd name="T15" fmla="*/ 25 h 158"/>
                <a:gd name="T16" fmla="*/ 3 w 26"/>
                <a:gd name="T17" fmla="*/ 25 h 158"/>
                <a:gd name="T18" fmla="*/ 3 w 26"/>
                <a:gd name="T19" fmla="*/ 158 h 158"/>
                <a:gd name="T20" fmla="*/ 0 w 26"/>
                <a:gd name="T21" fmla="*/ 156 h 158"/>
                <a:gd name="T22" fmla="*/ 0 w 26"/>
                <a:gd name="T23" fmla="*/ 49 h 158"/>
                <a:gd name="T24" fmla="*/ 3 w 26"/>
                <a:gd name="T25" fmla="*/ 46 h 158"/>
                <a:gd name="T26" fmla="*/ 24 w 26"/>
                <a:gd name="T27" fmla="*/ 46 h 158"/>
                <a:gd name="T28" fmla="*/ 26 w 26"/>
                <a:gd name="T29" fmla="*/ 49 h 158"/>
                <a:gd name="T30" fmla="*/ 26 w 26"/>
                <a:gd name="T31" fmla="*/ 156 h 158"/>
                <a:gd name="T32" fmla="*/ 24 w 26"/>
                <a:gd name="T33" fmla="*/ 158 h 158"/>
                <a:gd name="T34" fmla="*/ 3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3" y="25"/>
                  </a:moveTo>
                  <a:cubicBezTo>
                    <a:pt x="1" y="25"/>
                    <a:pt x="0" y="24"/>
                    <a:pt x="0" y="23"/>
                  </a:cubicBezTo>
                  <a:cubicBezTo>
                    <a:pt x="0" y="3"/>
                    <a:pt x="0" y="3"/>
                    <a:pt x="0" y="3"/>
                  </a:cubicBezTo>
                  <a:cubicBezTo>
                    <a:pt x="0" y="1"/>
                    <a:pt x="1" y="0"/>
                    <a:pt x="3" y="0"/>
                  </a:cubicBezTo>
                  <a:cubicBezTo>
                    <a:pt x="24" y="0"/>
                    <a:pt x="24" y="0"/>
                    <a:pt x="24" y="0"/>
                  </a:cubicBezTo>
                  <a:cubicBezTo>
                    <a:pt x="25" y="0"/>
                    <a:pt x="26" y="1"/>
                    <a:pt x="26" y="3"/>
                  </a:cubicBezTo>
                  <a:cubicBezTo>
                    <a:pt x="26" y="23"/>
                    <a:pt x="26" y="23"/>
                    <a:pt x="26" y="23"/>
                  </a:cubicBezTo>
                  <a:cubicBezTo>
                    <a:pt x="26" y="24"/>
                    <a:pt x="25" y="25"/>
                    <a:pt x="24" y="25"/>
                  </a:cubicBezTo>
                  <a:lnTo>
                    <a:pt x="3" y="25"/>
                  </a:lnTo>
                  <a:close/>
                  <a:moveTo>
                    <a:pt x="3" y="158"/>
                  </a:moveTo>
                  <a:cubicBezTo>
                    <a:pt x="1" y="158"/>
                    <a:pt x="0" y="157"/>
                    <a:pt x="0" y="156"/>
                  </a:cubicBezTo>
                  <a:cubicBezTo>
                    <a:pt x="0" y="49"/>
                    <a:pt x="0" y="49"/>
                    <a:pt x="0" y="49"/>
                  </a:cubicBezTo>
                  <a:cubicBezTo>
                    <a:pt x="0" y="47"/>
                    <a:pt x="1" y="46"/>
                    <a:pt x="3" y="46"/>
                  </a:cubicBezTo>
                  <a:cubicBezTo>
                    <a:pt x="24" y="46"/>
                    <a:pt x="24" y="46"/>
                    <a:pt x="24" y="46"/>
                  </a:cubicBezTo>
                  <a:cubicBezTo>
                    <a:pt x="25" y="46"/>
                    <a:pt x="26" y="47"/>
                    <a:pt x="26" y="49"/>
                  </a:cubicBezTo>
                  <a:cubicBezTo>
                    <a:pt x="26" y="156"/>
                    <a:pt x="26" y="156"/>
                    <a:pt x="26" y="156"/>
                  </a:cubicBezTo>
                  <a:cubicBezTo>
                    <a:pt x="26" y="157"/>
                    <a:pt x="25" y="158"/>
                    <a:pt x="24" y="158"/>
                  </a:cubicBezTo>
                  <a:lnTo>
                    <a:pt x="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1" name="Freeform 49"/>
            <p:cNvSpPr>
              <a:spLocks/>
            </p:cNvSpPr>
            <p:nvPr userDrawn="1"/>
          </p:nvSpPr>
          <p:spPr bwMode="auto">
            <a:xfrm>
              <a:off x="1595034" y="1492997"/>
              <a:ext cx="167400" cy="208734"/>
            </a:xfrm>
            <a:custGeom>
              <a:avLst/>
              <a:gdLst>
                <a:gd name="T0" fmla="*/ 1 w 95"/>
                <a:gd name="T1" fmla="*/ 99 h 117"/>
                <a:gd name="T2" fmla="*/ 1 w 95"/>
                <a:gd name="T3" fmla="*/ 96 h 117"/>
                <a:gd name="T4" fmla="*/ 14 w 95"/>
                <a:gd name="T5" fmla="*/ 82 h 117"/>
                <a:gd name="T6" fmla="*/ 17 w 95"/>
                <a:gd name="T7" fmla="*/ 82 h 117"/>
                <a:gd name="T8" fmla="*/ 50 w 95"/>
                <a:gd name="T9" fmla="*/ 95 h 117"/>
                <a:gd name="T10" fmla="*/ 70 w 95"/>
                <a:gd name="T11" fmla="*/ 81 h 117"/>
                <a:gd name="T12" fmla="*/ 52 w 95"/>
                <a:gd name="T13" fmla="*/ 69 h 117"/>
                <a:gd name="T14" fmla="*/ 40 w 95"/>
                <a:gd name="T15" fmla="*/ 68 h 117"/>
                <a:gd name="T16" fmla="*/ 5 w 95"/>
                <a:gd name="T17" fmla="*/ 35 h 117"/>
                <a:gd name="T18" fmla="*/ 49 w 95"/>
                <a:gd name="T19" fmla="*/ 0 h 117"/>
                <a:gd name="T20" fmla="*/ 91 w 95"/>
                <a:gd name="T21" fmla="*/ 13 h 117"/>
                <a:gd name="T22" fmla="*/ 91 w 95"/>
                <a:gd name="T23" fmla="*/ 17 h 117"/>
                <a:gd name="T24" fmla="*/ 80 w 95"/>
                <a:gd name="T25" fmla="*/ 30 h 117"/>
                <a:gd name="T26" fmla="*/ 77 w 95"/>
                <a:gd name="T27" fmla="*/ 31 h 117"/>
                <a:gd name="T28" fmla="*/ 47 w 95"/>
                <a:gd name="T29" fmla="*/ 22 h 117"/>
                <a:gd name="T30" fmla="*/ 30 w 95"/>
                <a:gd name="T31" fmla="*/ 33 h 117"/>
                <a:gd name="T32" fmla="*/ 49 w 95"/>
                <a:gd name="T33" fmla="*/ 45 h 117"/>
                <a:gd name="T34" fmla="*/ 61 w 95"/>
                <a:gd name="T35" fmla="*/ 46 h 117"/>
                <a:gd name="T36" fmla="*/ 95 w 95"/>
                <a:gd name="T37" fmla="*/ 79 h 117"/>
                <a:gd name="T38" fmla="*/ 49 w 95"/>
                <a:gd name="T39" fmla="*/ 117 h 117"/>
                <a:gd name="T40" fmla="*/ 1 w 95"/>
                <a:gd name="T41" fmla="*/ 9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17">
                  <a:moveTo>
                    <a:pt x="1" y="99"/>
                  </a:moveTo>
                  <a:cubicBezTo>
                    <a:pt x="0" y="98"/>
                    <a:pt x="0" y="97"/>
                    <a:pt x="1" y="96"/>
                  </a:cubicBezTo>
                  <a:cubicBezTo>
                    <a:pt x="14" y="82"/>
                    <a:pt x="14" y="82"/>
                    <a:pt x="14" y="82"/>
                  </a:cubicBezTo>
                  <a:cubicBezTo>
                    <a:pt x="15" y="81"/>
                    <a:pt x="16" y="81"/>
                    <a:pt x="17" y="82"/>
                  </a:cubicBezTo>
                  <a:cubicBezTo>
                    <a:pt x="25" y="89"/>
                    <a:pt x="38" y="95"/>
                    <a:pt x="50" y="95"/>
                  </a:cubicBezTo>
                  <a:cubicBezTo>
                    <a:pt x="63" y="95"/>
                    <a:pt x="70" y="89"/>
                    <a:pt x="70" y="81"/>
                  </a:cubicBezTo>
                  <a:cubicBezTo>
                    <a:pt x="70" y="75"/>
                    <a:pt x="66" y="70"/>
                    <a:pt x="52" y="69"/>
                  </a:cubicBezTo>
                  <a:cubicBezTo>
                    <a:pt x="40" y="68"/>
                    <a:pt x="40" y="68"/>
                    <a:pt x="40" y="68"/>
                  </a:cubicBezTo>
                  <a:cubicBezTo>
                    <a:pt x="17" y="66"/>
                    <a:pt x="5" y="54"/>
                    <a:pt x="5" y="35"/>
                  </a:cubicBezTo>
                  <a:cubicBezTo>
                    <a:pt x="5" y="13"/>
                    <a:pt x="21" y="0"/>
                    <a:pt x="49" y="0"/>
                  </a:cubicBezTo>
                  <a:cubicBezTo>
                    <a:pt x="66" y="0"/>
                    <a:pt x="81" y="6"/>
                    <a:pt x="91" y="13"/>
                  </a:cubicBezTo>
                  <a:cubicBezTo>
                    <a:pt x="92" y="14"/>
                    <a:pt x="92" y="16"/>
                    <a:pt x="91" y="17"/>
                  </a:cubicBezTo>
                  <a:cubicBezTo>
                    <a:pt x="80" y="30"/>
                    <a:pt x="80" y="30"/>
                    <a:pt x="80" y="30"/>
                  </a:cubicBezTo>
                  <a:cubicBezTo>
                    <a:pt x="79" y="32"/>
                    <a:pt x="78" y="32"/>
                    <a:pt x="77" y="31"/>
                  </a:cubicBezTo>
                  <a:cubicBezTo>
                    <a:pt x="70" y="26"/>
                    <a:pt x="58" y="22"/>
                    <a:pt x="47" y="22"/>
                  </a:cubicBezTo>
                  <a:cubicBezTo>
                    <a:pt x="36" y="22"/>
                    <a:pt x="30" y="26"/>
                    <a:pt x="30" y="33"/>
                  </a:cubicBezTo>
                  <a:cubicBezTo>
                    <a:pt x="30" y="40"/>
                    <a:pt x="34" y="44"/>
                    <a:pt x="49" y="45"/>
                  </a:cubicBezTo>
                  <a:cubicBezTo>
                    <a:pt x="61" y="46"/>
                    <a:pt x="61" y="46"/>
                    <a:pt x="61" y="46"/>
                  </a:cubicBezTo>
                  <a:cubicBezTo>
                    <a:pt x="84" y="48"/>
                    <a:pt x="95" y="60"/>
                    <a:pt x="95" y="79"/>
                  </a:cubicBezTo>
                  <a:cubicBezTo>
                    <a:pt x="95" y="101"/>
                    <a:pt x="79" y="117"/>
                    <a:pt x="49" y="117"/>
                  </a:cubicBezTo>
                  <a:cubicBezTo>
                    <a:pt x="26" y="117"/>
                    <a:pt x="10" y="107"/>
                    <a:pt x="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2" name="Freeform 50"/>
            <p:cNvSpPr>
              <a:spLocks/>
            </p:cNvSpPr>
            <p:nvPr userDrawn="1"/>
          </p:nvSpPr>
          <p:spPr bwMode="auto">
            <a:xfrm>
              <a:off x="1789301"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3" name="Freeform 51"/>
            <p:cNvSpPr>
              <a:spLocks/>
            </p:cNvSpPr>
            <p:nvPr userDrawn="1"/>
          </p:nvSpPr>
          <p:spPr bwMode="auto">
            <a:xfrm>
              <a:off x="1925702"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4" name="Freeform 52"/>
            <p:cNvSpPr>
              <a:spLocks/>
            </p:cNvSpPr>
            <p:nvPr userDrawn="1"/>
          </p:nvSpPr>
          <p:spPr bwMode="auto">
            <a:xfrm>
              <a:off x="2084836" y="1497130"/>
              <a:ext cx="183934" cy="274867"/>
            </a:xfrm>
            <a:custGeom>
              <a:avLst/>
              <a:gdLst>
                <a:gd name="T0" fmla="*/ 17 w 104"/>
                <a:gd name="T1" fmla="*/ 154 h 154"/>
                <a:gd name="T2" fmla="*/ 14 w 104"/>
                <a:gd name="T3" fmla="*/ 151 h 154"/>
                <a:gd name="T4" fmla="*/ 14 w 104"/>
                <a:gd name="T5" fmla="*/ 133 h 154"/>
                <a:gd name="T6" fmla="*/ 17 w 104"/>
                <a:gd name="T7" fmla="*/ 131 h 154"/>
                <a:gd name="T8" fmla="*/ 21 w 104"/>
                <a:gd name="T9" fmla="*/ 131 h 154"/>
                <a:gd name="T10" fmla="*/ 38 w 104"/>
                <a:gd name="T11" fmla="*/ 117 h 154"/>
                <a:gd name="T12" fmla="*/ 41 w 104"/>
                <a:gd name="T13" fmla="*/ 108 h 154"/>
                <a:gd name="T14" fmla="*/ 0 w 104"/>
                <a:gd name="T15" fmla="*/ 3 h 154"/>
                <a:gd name="T16" fmla="*/ 2 w 104"/>
                <a:gd name="T17" fmla="*/ 0 h 154"/>
                <a:gd name="T18" fmla="*/ 25 w 104"/>
                <a:gd name="T19" fmla="*/ 0 h 154"/>
                <a:gd name="T20" fmla="*/ 28 w 104"/>
                <a:gd name="T21" fmla="*/ 3 h 154"/>
                <a:gd name="T22" fmla="*/ 53 w 104"/>
                <a:gd name="T23" fmla="*/ 76 h 154"/>
                <a:gd name="T24" fmla="*/ 53 w 104"/>
                <a:gd name="T25" fmla="*/ 76 h 154"/>
                <a:gd name="T26" fmla="*/ 77 w 104"/>
                <a:gd name="T27" fmla="*/ 3 h 154"/>
                <a:gd name="T28" fmla="*/ 80 w 104"/>
                <a:gd name="T29" fmla="*/ 0 h 154"/>
                <a:gd name="T30" fmla="*/ 102 w 104"/>
                <a:gd name="T31" fmla="*/ 0 h 154"/>
                <a:gd name="T32" fmla="*/ 104 w 104"/>
                <a:gd name="T33" fmla="*/ 3 h 154"/>
                <a:gd name="T34" fmla="*/ 61 w 104"/>
                <a:gd name="T35" fmla="*/ 119 h 154"/>
                <a:gd name="T36" fmla="*/ 24 w 104"/>
                <a:gd name="T37" fmla="*/ 154 h 154"/>
                <a:gd name="T38" fmla="*/ 17 w 104"/>
                <a:gd name="T3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154">
                  <a:moveTo>
                    <a:pt x="17" y="154"/>
                  </a:moveTo>
                  <a:cubicBezTo>
                    <a:pt x="15" y="154"/>
                    <a:pt x="14" y="153"/>
                    <a:pt x="14" y="151"/>
                  </a:cubicBezTo>
                  <a:cubicBezTo>
                    <a:pt x="14" y="133"/>
                    <a:pt x="14" y="133"/>
                    <a:pt x="14" y="133"/>
                  </a:cubicBezTo>
                  <a:cubicBezTo>
                    <a:pt x="14" y="131"/>
                    <a:pt x="15" y="131"/>
                    <a:pt x="17" y="131"/>
                  </a:cubicBezTo>
                  <a:cubicBezTo>
                    <a:pt x="21" y="131"/>
                    <a:pt x="21" y="131"/>
                    <a:pt x="21" y="131"/>
                  </a:cubicBezTo>
                  <a:cubicBezTo>
                    <a:pt x="30" y="131"/>
                    <a:pt x="34" y="127"/>
                    <a:pt x="38" y="117"/>
                  </a:cubicBezTo>
                  <a:cubicBezTo>
                    <a:pt x="41" y="108"/>
                    <a:pt x="41" y="108"/>
                    <a:pt x="41" y="108"/>
                  </a:cubicBezTo>
                  <a:cubicBezTo>
                    <a:pt x="0" y="3"/>
                    <a:pt x="0" y="3"/>
                    <a:pt x="0" y="3"/>
                  </a:cubicBezTo>
                  <a:cubicBezTo>
                    <a:pt x="0" y="1"/>
                    <a:pt x="0" y="0"/>
                    <a:pt x="2" y="0"/>
                  </a:cubicBezTo>
                  <a:cubicBezTo>
                    <a:pt x="25" y="0"/>
                    <a:pt x="25" y="0"/>
                    <a:pt x="25" y="0"/>
                  </a:cubicBezTo>
                  <a:cubicBezTo>
                    <a:pt x="26" y="0"/>
                    <a:pt x="27" y="1"/>
                    <a:pt x="28" y="3"/>
                  </a:cubicBezTo>
                  <a:cubicBezTo>
                    <a:pt x="53" y="76"/>
                    <a:pt x="53" y="76"/>
                    <a:pt x="53" y="76"/>
                  </a:cubicBezTo>
                  <a:cubicBezTo>
                    <a:pt x="53" y="76"/>
                    <a:pt x="53" y="76"/>
                    <a:pt x="53" y="76"/>
                  </a:cubicBezTo>
                  <a:cubicBezTo>
                    <a:pt x="77" y="3"/>
                    <a:pt x="77" y="3"/>
                    <a:pt x="77" y="3"/>
                  </a:cubicBezTo>
                  <a:cubicBezTo>
                    <a:pt x="78" y="1"/>
                    <a:pt x="79" y="0"/>
                    <a:pt x="80" y="0"/>
                  </a:cubicBezTo>
                  <a:cubicBezTo>
                    <a:pt x="102" y="0"/>
                    <a:pt x="102" y="0"/>
                    <a:pt x="102" y="0"/>
                  </a:cubicBezTo>
                  <a:cubicBezTo>
                    <a:pt x="104" y="0"/>
                    <a:pt x="104" y="1"/>
                    <a:pt x="104" y="3"/>
                  </a:cubicBezTo>
                  <a:cubicBezTo>
                    <a:pt x="61" y="119"/>
                    <a:pt x="61" y="119"/>
                    <a:pt x="61" y="119"/>
                  </a:cubicBezTo>
                  <a:cubicBezTo>
                    <a:pt x="52" y="145"/>
                    <a:pt x="42" y="154"/>
                    <a:pt x="24" y="154"/>
                  </a:cubicBezTo>
                  <a:lnTo>
                    <a:pt x="17"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5" name="Freeform 53"/>
            <p:cNvSpPr>
              <a:spLocks noEditPoints="1"/>
            </p:cNvSpPr>
            <p:nvPr userDrawn="1"/>
          </p:nvSpPr>
          <p:spPr bwMode="auto">
            <a:xfrm>
              <a:off x="235350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6" name="Freeform 54"/>
            <p:cNvSpPr>
              <a:spLocks/>
            </p:cNvSpPr>
            <p:nvPr userDrawn="1"/>
          </p:nvSpPr>
          <p:spPr bwMode="auto">
            <a:xfrm>
              <a:off x="2553970" y="1414463"/>
              <a:ext cx="109534" cy="283134"/>
            </a:xfrm>
            <a:custGeom>
              <a:avLst/>
              <a:gdLst>
                <a:gd name="T0" fmla="*/ 14 w 61"/>
                <a:gd name="T1" fmla="*/ 158 h 158"/>
                <a:gd name="T2" fmla="*/ 12 w 61"/>
                <a:gd name="T3" fmla="*/ 156 h 158"/>
                <a:gd name="T4" fmla="*/ 12 w 61"/>
                <a:gd name="T5" fmla="*/ 68 h 158"/>
                <a:gd name="T6" fmla="*/ 10 w 61"/>
                <a:gd name="T7" fmla="*/ 66 h 158"/>
                <a:gd name="T8" fmla="*/ 3 w 61"/>
                <a:gd name="T9" fmla="*/ 66 h 158"/>
                <a:gd name="T10" fmla="*/ 0 w 61"/>
                <a:gd name="T11" fmla="*/ 64 h 158"/>
                <a:gd name="T12" fmla="*/ 0 w 61"/>
                <a:gd name="T13" fmla="*/ 49 h 158"/>
                <a:gd name="T14" fmla="*/ 3 w 61"/>
                <a:gd name="T15" fmla="*/ 46 h 158"/>
                <a:gd name="T16" fmla="*/ 10 w 61"/>
                <a:gd name="T17" fmla="*/ 46 h 158"/>
                <a:gd name="T18" fmla="*/ 12 w 61"/>
                <a:gd name="T19" fmla="*/ 45 h 158"/>
                <a:gd name="T20" fmla="*/ 12 w 61"/>
                <a:gd name="T21" fmla="*/ 38 h 158"/>
                <a:gd name="T22" fmla="*/ 49 w 61"/>
                <a:gd name="T23" fmla="*/ 0 h 158"/>
                <a:gd name="T24" fmla="*/ 59 w 61"/>
                <a:gd name="T25" fmla="*/ 0 h 158"/>
                <a:gd name="T26" fmla="*/ 61 w 61"/>
                <a:gd name="T27" fmla="*/ 3 h 158"/>
                <a:gd name="T28" fmla="*/ 61 w 61"/>
                <a:gd name="T29" fmla="*/ 21 h 158"/>
                <a:gd name="T30" fmla="*/ 59 w 61"/>
                <a:gd name="T31" fmla="*/ 24 h 158"/>
                <a:gd name="T32" fmla="*/ 52 w 61"/>
                <a:gd name="T33" fmla="*/ 24 h 158"/>
                <a:gd name="T34" fmla="*/ 37 w 61"/>
                <a:gd name="T35" fmla="*/ 37 h 158"/>
                <a:gd name="T36" fmla="*/ 37 w 61"/>
                <a:gd name="T37" fmla="*/ 45 h 158"/>
                <a:gd name="T38" fmla="*/ 39 w 61"/>
                <a:gd name="T39" fmla="*/ 46 h 158"/>
                <a:gd name="T40" fmla="*/ 59 w 61"/>
                <a:gd name="T41" fmla="*/ 46 h 158"/>
                <a:gd name="T42" fmla="*/ 61 w 61"/>
                <a:gd name="T43" fmla="*/ 49 h 158"/>
                <a:gd name="T44" fmla="*/ 61 w 61"/>
                <a:gd name="T45" fmla="*/ 64 h 158"/>
                <a:gd name="T46" fmla="*/ 59 w 61"/>
                <a:gd name="T47" fmla="*/ 66 h 158"/>
                <a:gd name="T48" fmla="*/ 39 w 61"/>
                <a:gd name="T49" fmla="*/ 66 h 158"/>
                <a:gd name="T50" fmla="*/ 37 w 61"/>
                <a:gd name="T51" fmla="*/ 68 h 158"/>
                <a:gd name="T52" fmla="*/ 37 w 61"/>
                <a:gd name="T53" fmla="*/ 156 h 158"/>
                <a:gd name="T54" fmla="*/ 35 w 61"/>
                <a:gd name="T55" fmla="*/ 158 h 158"/>
                <a:gd name="T56" fmla="*/ 14 w 61"/>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158">
                  <a:moveTo>
                    <a:pt x="14" y="158"/>
                  </a:moveTo>
                  <a:cubicBezTo>
                    <a:pt x="12" y="158"/>
                    <a:pt x="12" y="157"/>
                    <a:pt x="12" y="156"/>
                  </a:cubicBezTo>
                  <a:cubicBezTo>
                    <a:pt x="12" y="68"/>
                    <a:pt x="12" y="68"/>
                    <a:pt x="12" y="68"/>
                  </a:cubicBezTo>
                  <a:cubicBezTo>
                    <a:pt x="12" y="67"/>
                    <a:pt x="11" y="66"/>
                    <a:pt x="10" y="66"/>
                  </a:cubicBezTo>
                  <a:cubicBezTo>
                    <a:pt x="3" y="66"/>
                    <a:pt x="3" y="66"/>
                    <a:pt x="3" y="66"/>
                  </a:cubicBezTo>
                  <a:cubicBezTo>
                    <a:pt x="1" y="66"/>
                    <a:pt x="0" y="66"/>
                    <a:pt x="0" y="64"/>
                  </a:cubicBezTo>
                  <a:cubicBezTo>
                    <a:pt x="0" y="49"/>
                    <a:pt x="0" y="49"/>
                    <a:pt x="0" y="49"/>
                  </a:cubicBezTo>
                  <a:cubicBezTo>
                    <a:pt x="0" y="47"/>
                    <a:pt x="1" y="46"/>
                    <a:pt x="3" y="46"/>
                  </a:cubicBezTo>
                  <a:cubicBezTo>
                    <a:pt x="10" y="46"/>
                    <a:pt x="10" y="46"/>
                    <a:pt x="10" y="46"/>
                  </a:cubicBezTo>
                  <a:cubicBezTo>
                    <a:pt x="11" y="46"/>
                    <a:pt x="12" y="46"/>
                    <a:pt x="12" y="45"/>
                  </a:cubicBezTo>
                  <a:cubicBezTo>
                    <a:pt x="12" y="38"/>
                    <a:pt x="12" y="38"/>
                    <a:pt x="12" y="38"/>
                  </a:cubicBezTo>
                  <a:cubicBezTo>
                    <a:pt x="12" y="12"/>
                    <a:pt x="24" y="0"/>
                    <a:pt x="49" y="0"/>
                  </a:cubicBezTo>
                  <a:cubicBezTo>
                    <a:pt x="59" y="0"/>
                    <a:pt x="59" y="0"/>
                    <a:pt x="59" y="0"/>
                  </a:cubicBezTo>
                  <a:cubicBezTo>
                    <a:pt x="60" y="0"/>
                    <a:pt x="61" y="1"/>
                    <a:pt x="61" y="3"/>
                  </a:cubicBezTo>
                  <a:cubicBezTo>
                    <a:pt x="61" y="21"/>
                    <a:pt x="61" y="21"/>
                    <a:pt x="61" y="21"/>
                  </a:cubicBezTo>
                  <a:cubicBezTo>
                    <a:pt x="61" y="23"/>
                    <a:pt x="60" y="24"/>
                    <a:pt x="59" y="24"/>
                  </a:cubicBezTo>
                  <a:cubicBezTo>
                    <a:pt x="52" y="24"/>
                    <a:pt x="52" y="24"/>
                    <a:pt x="52" y="24"/>
                  </a:cubicBezTo>
                  <a:cubicBezTo>
                    <a:pt x="40" y="24"/>
                    <a:pt x="37" y="26"/>
                    <a:pt x="37" y="37"/>
                  </a:cubicBezTo>
                  <a:cubicBezTo>
                    <a:pt x="37" y="45"/>
                    <a:pt x="37" y="45"/>
                    <a:pt x="37" y="45"/>
                  </a:cubicBezTo>
                  <a:cubicBezTo>
                    <a:pt x="37" y="46"/>
                    <a:pt x="38" y="46"/>
                    <a:pt x="39" y="46"/>
                  </a:cubicBezTo>
                  <a:cubicBezTo>
                    <a:pt x="59" y="46"/>
                    <a:pt x="59" y="46"/>
                    <a:pt x="59" y="46"/>
                  </a:cubicBezTo>
                  <a:cubicBezTo>
                    <a:pt x="60" y="46"/>
                    <a:pt x="61" y="47"/>
                    <a:pt x="61" y="49"/>
                  </a:cubicBezTo>
                  <a:cubicBezTo>
                    <a:pt x="61" y="64"/>
                    <a:pt x="61" y="64"/>
                    <a:pt x="61" y="64"/>
                  </a:cubicBezTo>
                  <a:cubicBezTo>
                    <a:pt x="61" y="66"/>
                    <a:pt x="60" y="66"/>
                    <a:pt x="59" y="66"/>
                  </a:cubicBezTo>
                  <a:cubicBezTo>
                    <a:pt x="39" y="66"/>
                    <a:pt x="39" y="66"/>
                    <a:pt x="39" y="66"/>
                  </a:cubicBezTo>
                  <a:cubicBezTo>
                    <a:pt x="38" y="66"/>
                    <a:pt x="37" y="67"/>
                    <a:pt x="37" y="68"/>
                  </a:cubicBezTo>
                  <a:cubicBezTo>
                    <a:pt x="37" y="156"/>
                    <a:pt x="37" y="156"/>
                    <a:pt x="37" y="156"/>
                  </a:cubicBezTo>
                  <a:cubicBezTo>
                    <a:pt x="37" y="157"/>
                    <a:pt x="37" y="158"/>
                    <a:pt x="35" y="158"/>
                  </a:cubicBezTo>
                  <a:lnTo>
                    <a:pt x="14"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7" name="Freeform 55"/>
            <p:cNvSpPr>
              <a:spLocks/>
            </p:cNvSpPr>
            <p:nvPr userDrawn="1"/>
          </p:nvSpPr>
          <p:spPr bwMode="auto">
            <a:xfrm>
              <a:off x="2762704" y="1414463"/>
              <a:ext cx="208734" cy="283134"/>
            </a:xfrm>
            <a:custGeom>
              <a:avLst/>
              <a:gdLst>
                <a:gd name="T0" fmla="*/ 0 w 117"/>
                <a:gd name="T1" fmla="*/ 3 h 158"/>
                <a:gd name="T2" fmla="*/ 2 w 117"/>
                <a:gd name="T3" fmla="*/ 0 h 158"/>
                <a:gd name="T4" fmla="*/ 25 w 117"/>
                <a:gd name="T5" fmla="*/ 0 h 158"/>
                <a:gd name="T6" fmla="*/ 27 w 117"/>
                <a:gd name="T7" fmla="*/ 3 h 158"/>
                <a:gd name="T8" fmla="*/ 27 w 117"/>
                <a:gd name="T9" fmla="*/ 65 h 158"/>
                <a:gd name="T10" fmla="*/ 29 w 117"/>
                <a:gd name="T11" fmla="*/ 66 h 158"/>
                <a:gd name="T12" fmla="*/ 89 w 117"/>
                <a:gd name="T13" fmla="*/ 66 h 158"/>
                <a:gd name="T14" fmla="*/ 90 w 117"/>
                <a:gd name="T15" fmla="*/ 65 h 158"/>
                <a:gd name="T16" fmla="*/ 90 w 117"/>
                <a:gd name="T17" fmla="*/ 3 h 158"/>
                <a:gd name="T18" fmla="*/ 92 w 117"/>
                <a:gd name="T19" fmla="*/ 0 h 158"/>
                <a:gd name="T20" fmla="*/ 115 w 117"/>
                <a:gd name="T21" fmla="*/ 0 h 158"/>
                <a:gd name="T22" fmla="*/ 117 w 117"/>
                <a:gd name="T23" fmla="*/ 3 h 158"/>
                <a:gd name="T24" fmla="*/ 117 w 117"/>
                <a:gd name="T25" fmla="*/ 156 h 158"/>
                <a:gd name="T26" fmla="*/ 115 w 117"/>
                <a:gd name="T27" fmla="*/ 158 h 158"/>
                <a:gd name="T28" fmla="*/ 92 w 117"/>
                <a:gd name="T29" fmla="*/ 158 h 158"/>
                <a:gd name="T30" fmla="*/ 90 w 117"/>
                <a:gd name="T31" fmla="*/ 156 h 158"/>
                <a:gd name="T32" fmla="*/ 90 w 117"/>
                <a:gd name="T33" fmla="*/ 92 h 158"/>
                <a:gd name="T34" fmla="*/ 89 w 117"/>
                <a:gd name="T35" fmla="*/ 91 h 158"/>
                <a:gd name="T36" fmla="*/ 29 w 117"/>
                <a:gd name="T37" fmla="*/ 91 h 158"/>
                <a:gd name="T38" fmla="*/ 27 w 117"/>
                <a:gd name="T39" fmla="*/ 92 h 158"/>
                <a:gd name="T40" fmla="*/ 27 w 117"/>
                <a:gd name="T41" fmla="*/ 156 h 158"/>
                <a:gd name="T42" fmla="*/ 25 w 117"/>
                <a:gd name="T43" fmla="*/ 158 h 158"/>
                <a:gd name="T44" fmla="*/ 2 w 117"/>
                <a:gd name="T45" fmla="*/ 158 h 158"/>
                <a:gd name="T46" fmla="*/ 0 w 117"/>
                <a:gd name="T47" fmla="*/ 156 h 158"/>
                <a:gd name="T48" fmla="*/ 0 w 117"/>
                <a:gd name="T49"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158">
                  <a:moveTo>
                    <a:pt x="0" y="3"/>
                  </a:moveTo>
                  <a:cubicBezTo>
                    <a:pt x="0" y="1"/>
                    <a:pt x="1" y="0"/>
                    <a:pt x="2" y="0"/>
                  </a:cubicBezTo>
                  <a:cubicBezTo>
                    <a:pt x="25" y="0"/>
                    <a:pt x="25" y="0"/>
                    <a:pt x="25" y="0"/>
                  </a:cubicBezTo>
                  <a:cubicBezTo>
                    <a:pt x="26" y="0"/>
                    <a:pt x="27" y="1"/>
                    <a:pt x="27" y="3"/>
                  </a:cubicBezTo>
                  <a:cubicBezTo>
                    <a:pt x="27" y="65"/>
                    <a:pt x="27" y="65"/>
                    <a:pt x="27" y="65"/>
                  </a:cubicBezTo>
                  <a:cubicBezTo>
                    <a:pt x="27" y="66"/>
                    <a:pt x="28" y="66"/>
                    <a:pt x="29" y="66"/>
                  </a:cubicBezTo>
                  <a:cubicBezTo>
                    <a:pt x="89" y="66"/>
                    <a:pt x="89" y="66"/>
                    <a:pt x="89" y="66"/>
                  </a:cubicBezTo>
                  <a:cubicBezTo>
                    <a:pt x="89" y="66"/>
                    <a:pt x="90" y="66"/>
                    <a:pt x="90" y="65"/>
                  </a:cubicBezTo>
                  <a:cubicBezTo>
                    <a:pt x="90" y="3"/>
                    <a:pt x="90" y="3"/>
                    <a:pt x="90" y="3"/>
                  </a:cubicBezTo>
                  <a:cubicBezTo>
                    <a:pt x="90" y="1"/>
                    <a:pt x="91" y="0"/>
                    <a:pt x="92" y="0"/>
                  </a:cubicBezTo>
                  <a:cubicBezTo>
                    <a:pt x="115" y="0"/>
                    <a:pt x="115" y="0"/>
                    <a:pt x="115" y="0"/>
                  </a:cubicBezTo>
                  <a:cubicBezTo>
                    <a:pt x="116" y="0"/>
                    <a:pt x="117" y="1"/>
                    <a:pt x="117" y="3"/>
                  </a:cubicBezTo>
                  <a:cubicBezTo>
                    <a:pt x="117" y="156"/>
                    <a:pt x="117" y="156"/>
                    <a:pt x="117" y="156"/>
                  </a:cubicBezTo>
                  <a:cubicBezTo>
                    <a:pt x="117" y="157"/>
                    <a:pt x="116" y="158"/>
                    <a:pt x="115" y="158"/>
                  </a:cubicBezTo>
                  <a:cubicBezTo>
                    <a:pt x="92" y="158"/>
                    <a:pt x="92" y="158"/>
                    <a:pt x="92" y="158"/>
                  </a:cubicBezTo>
                  <a:cubicBezTo>
                    <a:pt x="91" y="158"/>
                    <a:pt x="90" y="157"/>
                    <a:pt x="90" y="156"/>
                  </a:cubicBezTo>
                  <a:cubicBezTo>
                    <a:pt x="90" y="92"/>
                    <a:pt x="90" y="92"/>
                    <a:pt x="90" y="92"/>
                  </a:cubicBezTo>
                  <a:cubicBezTo>
                    <a:pt x="90" y="91"/>
                    <a:pt x="89" y="91"/>
                    <a:pt x="89" y="91"/>
                  </a:cubicBezTo>
                  <a:cubicBezTo>
                    <a:pt x="29" y="91"/>
                    <a:pt x="29" y="91"/>
                    <a:pt x="29" y="91"/>
                  </a:cubicBezTo>
                  <a:cubicBezTo>
                    <a:pt x="28" y="91"/>
                    <a:pt x="27" y="91"/>
                    <a:pt x="27" y="92"/>
                  </a:cubicBezTo>
                  <a:cubicBezTo>
                    <a:pt x="27" y="156"/>
                    <a:pt x="27" y="156"/>
                    <a:pt x="27" y="156"/>
                  </a:cubicBezTo>
                  <a:cubicBezTo>
                    <a:pt x="27" y="157"/>
                    <a:pt x="26" y="158"/>
                    <a:pt x="25"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8" name="Freeform 56"/>
            <p:cNvSpPr>
              <a:spLocks noEditPoints="1"/>
            </p:cNvSpPr>
            <p:nvPr userDrawn="1"/>
          </p:nvSpPr>
          <p:spPr bwMode="auto">
            <a:xfrm>
              <a:off x="3014838" y="1492997"/>
              <a:ext cx="175667" cy="208734"/>
            </a:xfrm>
            <a:custGeom>
              <a:avLst/>
              <a:gdLst>
                <a:gd name="T0" fmla="*/ 4 w 99"/>
                <a:gd name="T1" fmla="*/ 85 h 117"/>
                <a:gd name="T2" fmla="*/ 0 w 99"/>
                <a:gd name="T3" fmla="*/ 58 h 117"/>
                <a:gd name="T4" fmla="*/ 4 w 99"/>
                <a:gd name="T5" fmla="*/ 31 h 117"/>
                <a:gd name="T6" fmla="*/ 49 w 99"/>
                <a:gd name="T7" fmla="*/ 0 h 117"/>
                <a:gd name="T8" fmla="*/ 95 w 99"/>
                <a:gd name="T9" fmla="*/ 31 h 117"/>
                <a:gd name="T10" fmla="*/ 99 w 99"/>
                <a:gd name="T11" fmla="*/ 64 h 117"/>
                <a:gd name="T12" fmla="*/ 97 w 99"/>
                <a:gd name="T13" fmla="*/ 66 h 117"/>
                <a:gd name="T14" fmla="*/ 28 w 99"/>
                <a:gd name="T15" fmla="*/ 66 h 117"/>
                <a:gd name="T16" fmla="*/ 26 w 99"/>
                <a:gd name="T17" fmla="*/ 68 h 117"/>
                <a:gd name="T18" fmla="*/ 28 w 99"/>
                <a:gd name="T19" fmla="*/ 76 h 117"/>
                <a:gd name="T20" fmla="*/ 53 w 99"/>
                <a:gd name="T21" fmla="*/ 93 h 117"/>
                <a:gd name="T22" fmla="*/ 79 w 99"/>
                <a:gd name="T23" fmla="*/ 83 h 117"/>
                <a:gd name="T24" fmla="*/ 83 w 99"/>
                <a:gd name="T25" fmla="*/ 82 h 117"/>
                <a:gd name="T26" fmla="*/ 96 w 99"/>
                <a:gd name="T27" fmla="*/ 94 h 117"/>
                <a:gd name="T28" fmla="*/ 97 w 99"/>
                <a:gd name="T29" fmla="*/ 98 h 117"/>
                <a:gd name="T30" fmla="*/ 51 w 99"/>
                <a:gd name="T31" fmla="*/ 117 h 117"/>
                <a:gd name="T32" fmla="*/ 4 w 99"/>
                <a:gd name="T33" fmla="*/ 85 h 117"/>
                <a:gd name="T34" fmla="*/ 71 w 99"/>
                <a:gd name="T35" fmla="*/ 36 h 117"/>
                <a:gd name="T36" fmla="*/ 50 w 99"/>
                <a:gd name="T37" fmla="*/ 22 h 117"/>
                <a:gd name="T38" fmla="*/ 28 w 99"/>
                <a:gd name="T39" fmla="*/ 36 h 117"/>
                <a:gd name="T40" fmla="*/ 26 w 99"/>
                <a:gd name="T41" fmla="*/ 46 h 117"/>
                <a:gd name="T42" fmla="*/ 28 w 99"/>
                <a:gd name="T43" fmla="*/ 47 h 117"/>
                <a:gd name="T44" fmla="*/ 71 w 99"/>
                <a:gd name="T45" fmla="*/ 47 h 117"/>
                <a:gd name="T46" fmla="*/ 73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2" y="78"/>
                    <a:pt x="0" y="70"/>
                    <a:pt x="0" y="58"/>
                  </a:cubicBezTo>
                  <a:cubicBezTo>
                    <a:pt x="0" y="47"/>
                    <a:pt x="2" y="38"/>
                    <a:pt x="4" y="31"/>
                  </a:cubicBezTo>
                  <a:cubicBezTo>
                    <a:pt x="10" y="11"/>
                    <a:pt x="27" y="0"/>
                    <a:pt x="49" y="0"/>
                  </a:cubicBezTo>
                  <a:cubicBezTo>
                    <a:pt x="72" y="0"/>
                    <a:pt x="89" y="12"/>
                    <a:pt x="95" y="31"/>
                  </a:cubicBezTo>
                  <a:cubicBezTo>
                    <a:pt x="98" y="38"/>
                    <a:pt x="99" y="46"/>
                    <a:pt x="99" y="64"/>
                  </a:cubicBezTo>
                  <a:cubicBezTo>
                    <a:pt x="99" y="66"/>
                    <a:pt x="98" y="66"/>
                    <a:pt x="97" y="66"/>
                  </a:cubicBezTo>
                  <a:cubicBezTo>
                    <a:pt x="28" y="66"/>
                    <a:pt x="28" y="66"/>
                    <a:pt x="28" y="66"/>
                  </a:cubicBezTo>
                  <a:cubicBezTo>
                    <a:pt x="27" y="66"/>
                    <a:pt x="26" y="67"/>
                    <a:pt x="26" y="68"/>
                  </a:cubicBezTo>
                  <a:cubicBezTo>
                    <a:pt x="26" y="71"/>
                    <a:pt x="27" y="74"/>
                    <a:pt x="28" y="76"/>
                  </a:cubicBezTo>
                  <a:cubicBezTo>
                    <a:pt x="32" y="87"/>
                    <a:pt x="40" y="93"/>
                    <a:pt x="53" y="93"/>
                  </a:cubicBezTo>
                  <a:cubicBezTo>
                    <a:pt x="65" y="93"/>
                    <a:pt x="74" y="89"/>
                    <a:pt x="79" y="83"/>
                  </a:cubicBezTo>
                  <a:cubicBezTo>
                    <a:pt x="80" y="82"/>
                    <a:pt x="81" y="81"/>
                    <a:pt x="83" y="82"/>
                  </a:cubicBezTo>
                  <a:cubicBezTo>
                    <a:pt x="96" y="94"/>
                    <a:pt x="96" y="94"/>
                    <a:pt x="96" y="94"/>
                  </a:cubicBezTo>
                  <a:cubicBezTo>
                    <a:pt x="97" y="95"/>
                    <a:pt x="97" y="96"/>
                    <a:pt x="97" y="98"/>
                  </a:cubicBezTo>
                  <a:cubicBezTo>
                    <a:pt x="87" y="109"/>
                    <a:pt x="71" y="117"/>
                    <a:pt x="51" y="117"/>
                  </a:cubicBezTo>
                  <a:cubicBezTo>
                    <a:pt x="27" y="117"/>
                    <a:pt x="10" y="105"/>
                    <a:pt x="4" y="85"/>
                  </a:cubicBezTo>
                  <a:close/>
                  <a:moveTo>
                    <a:pt x="71" y="36"/>
                  </a:moveTo>
                  <a:cubicBezTo>
                    <a:pt x="68" y="27"/>
                    <a:pt x="60" y="22"/>
                    <a:pt x="50" y="22"/>
                  </a:cubicBezTo>
                  <a:cubicBezTo>
                    <a:pt x="39" y="22"/>
                    <a:pt x="31" y="27"/>
                    <a:pt x="28" y="36"/>
                  </a:cubicBezTo>
                  <a:cubicBezTo>
                    <a:pt x="27" y="39"/>
                    <a:pt x="26" y="42"/>
                    <a:pt x="26" y="46"/>
                  </a:cubicBezTo>
                  <a:cubicBezTo>
                    <a:pt x="26" y="47"/>
                    <a:pt x="27" y="47"/>
                    <a:pt x="28" y="47"/>
                  </a:cubicBezTo>
                  <a:cubicBezTo>
                    <a:pt x="71" y="47"/>
                    <a:pt x="71" y="47"/>
                    <a:pt x="71" y="47"/>
                  </a:cubicBezTo>
                  <a:cubicBezTo>
                    <a:pt x="72" y="47"/>
                    <a:pt x="73" y="47"/>
                    <a:pt x="73" y="46"/>
                  </a:cubicBezTo>
                  <a:cubicBezTo>
                    <a:pt x="73"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9" name="Freeform 57"/>
            <p:cNvSpPr>
              <a:spLocks noEditPoints="1"/>
            </p:cNvSpPr>
            <p:nvPr userDrawn="1"/>
          </p:nvSpPr>
          <p:spPr bwMode="auto">
            <a:xfrm>
              <a:off x="322150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8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1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4" y="111"/>
                    <a:pt x="53" y="117"/>
                    <a:pt x="37"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8"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1"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0" name="Freeform 58"/>
            <p:cNvSpPr>
              <a:spLocks/>
            </p:cNvSpPr>
            <p:nvPr userDrawn="1"/>
          </p:nvSpPr>
          <p:spPr bwMode="auto">
            <a:xfrm>
              <a:off x="3434373" y="1414463"/>
              <a:ext cx="76467" cy="285201"/>
            </a:xfrm>
            <a:custGeom>
              <a:avLst/>
              <a:gdLst>
                <a:gd name="T0" fmla="*/ 30 w 43"/>
                <a:gd name="T1" fmla="*/ 159 h 159"/>
                <a:gd name="T2" fmla="*/ 0 w 43"/>
                <a:gd name="T3" fmla="*/ 127 h 159"/>
                <a:gd name="T4" fmla="*/ 0 w 43"/>
                <a:gd name="T5" fmla="*/ 3 h 159"/>
                <a:gd name="T6" fmla="*/ 2 w 43"/>
                <a:gd name="T7" fmla="*/ 0 h 159"/>
                <a:gd name="T8" fmla="*/ 23 w 43"/>
                <a:gd name="T9" fmla="*/ 0 h 159"/>
                <a:gd name="T10" fmla="*/ 26 w 43"/>
                <a:gd name="T11" fmla="*/ 3 h 159"/>
                <a:gd name="T12" fmla="*/ 26 w 43"/>
                <a:gd name="T13" fmla="*/ 126 h 159"/>
                <a:gd name="T14" fmla="*/ 35 w 43"/>
                <a:gd name="T15" fmla="*/ 136 h 159"/>
                <a:gd name="T16" fmla="*/ 41 w 43"/>
                <a:gd name="T17" fmla="*/ 136 h 159"/>
                <a:gd name="T18" fmla="*/ 43 w 43"/>
                <a:gd name="T19" fmla="*/ 139 h 159"/>
                <a:gd name="T20" fmla="*/ 43 w 43"/>
                <a:gd name="T21" fmla="*/ 157 h 159"/>
                <a:gd name="T22" fmla="*/ 41 w 43"/>
                <a:gd name="T23" fmla="*/ 159 h 159"/>
                <a:gd name="T24" fmla="*/ 30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0" y="159"/>
                  </a:moveTo>
                  <a:cubicBezTo>
                    <a:pt x="9" y="159"/>
                    <a:pt x="0" y="149"/>
                    <a:pt x="0" y="127"/>
                  </a:cubicBezTo>
                  <a:cubicBezTo>
                    <a:pt x="0" y="3"/>
                    <a:pt x="0" y="3"/>
                    <a:pt x="0" y="3"/>
                  </a:cubicBezTo>
                  <a:cubicBezTo>
                    <a:pt x="0" y="1"/>
                    <a:pt x="1" y="0"/>
                    <a:pt x="2" y="0"/>
                  </a:cubicBezTo>
                  <a:cubicBezTo>
                    <a:pt x="23" y="0"/>
                    <a:pt x="23" y="0"/>
                    <a:pt x="23" y="0"/>
                  </a:cubicBezTo>
                  <a:cubicBezTo>
                    <a:pt x="25" y="0"/>
                    <a:pt x="26" y="1"/>
                    <a:pt x="26" y="3"/>
                  </a:cubicBezTo>
                  <a:cubicBezTo>
                    <a:pt x="26" y="126"/>
                    <a:pt x="26" y="126"/>
                    <a:pt x="26" y="126"/>
                  </a:cubicBezTo>
                  <a:cubicBezTo>
                    <a:pt x="26" y="134"/>
                    <a:pt x="29" y="136"/>
                    <a:pt x="35"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0"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1" name="Freeform 59"/>
            <p:cNvSpPr>
              <a:spLocks/>
            </p:cNvSpPr>
            <p:nvPr userDrawn="1"/>
          </p:nvSpPr>
          <p:spPr bwMode="auto">
            <a:xfrm>
              <a:off x="3525306"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2" name="Freeform 60"/>
            <p:cNvSpPr>
              <a:spLocks/>
            </p:cNvSpPr>
            <p:nvPr userDrawn="1"/>
          </p:nvSpPr>
          <p:spPr bwMode="auto">
            <a:xfrm>
              <a:off x="3663773" y="1414463"/>
              <a:ext cx="167400" cy="283134"/>
            </a:xfrm>
            <a:custGeom>
              <a:avLst/>
              <a:gdLst>
                <a:gd name="T0" fmla="*/ 71 w 94"/>
                <a:gd name="T1" fmla="*/ 158 h 158"/>
                <a:gd name="T2" fmla="*/ 69 w 94"/>
                <a:gd name="T3" fmla="*/ 156 h 158"/>
                <a:gd name="T4" fmla="*/ 69 w 94"/>
                <a:gd name="T5" fmla="*/ 91 h 158"/>
                <a:gd name="T6" fmla="*/ 47 w 94"/>
                <a:gd name="T7" fmla="*/ 67 h 158"/>
                <a:gd name="T8" fmla="*/ 26 w 94"/>
                <a:gd name="T9" fmla="*/ 91 h 158"/>
                <a:gd name="T10" fmla="*/ 26 w 94"/>
                <a:gd name="T11" fmla="*/ 156 h 158"/>
                <a:gd name="T12" fmla="*/ 24 w 94"/>
                <a:gd name="T13" fmla="*/ 158 h 158"/>
                <a:gd name="T14" fmla="*/ 3 w 94"/>
                <a:gd name="T15" fmla="*/ 158 h 158"/>
                <a:gd name="T16" fmla="*/ 0 w 94"/>
                <a:gd name="T17" fmla="*/ 156 h 158"/>
                <a:gd name="T18" fmla="*/ 0 w 94"/>
                <a:gd name="T19" fmla="*/ 3 h 158"/>
                <a:gd name="T20" fmla="*/ 3 w 94"/>
                <a:gd name="T21" fmla="*/ 0 h 158"/>
                <a:gd name="T22" fmla="*/ 24 w 94"/>
                <a:gd name="T23" fmla="*/ 0 h 158"/>
                <a:gd name="T24" fmla="*/ 26 w 94"/>
                <a:gd name="T25" fmla="*/ 3 h 158"/>
                <a:gd name="T26" fmla="*/ 26 w 94"/>
                <a:gd name="T27" fmla="*/ 57 h 158"/>
                <a:gd name="T28" fmla="*/ 26 w 94"/>
                <a:gd name="T29" fmla="*/ 57 h 158"/>
                <a:gd name="T30" fmla="*/ 56 w 94"/>
                <a:gd name="T31" fmla="*/ 44 h 158"/>
                <a:gd name="T32" fmla="*/ 94 w 94"/>
                <a:gd name="T33" fmla="*/ 85 h 158"/>
                <a:gd name="T34" fmla="*/ 94 w 94"/>
                <a:gd name="T35" fmla="*/ 156 h 158"/>
                <a:gd name="T36" fmla="*/ 92 w 94"/>
                <a:gd name="T37" fmla="*/ 158 h 158"/>
                <a:gd name="T38" fmla="*/ 71 w 94"/>
                <a:gd name="T3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8">
                  <a:moveTo>
                    <a:pt x="71" y="158"/>
                  </a:moveTo>
                  <a:cubicBezTo>
                    <a:pt x="69" y="158"/>
                    <a:pt x="69" y="157"/>
                    <a:pt x="69" y="156"/>
                  </a:cubicBezTo>
                  <a:cubicBezTo>
                    <a:pt x="69" y="91"/>
                    <a:pt x="69" y="91"/>
                    <a:pt x="69" y="91"/>
                  </a:cubicBezTo>
                  <a:cubicBezTo>
                    <a:pt x="69" y="77"/>
                    <a:pt x="61" y="67"/>
                    <a:pt x="47" y="67"/>
                  </a:cubicBezTo>
                  <a:cubicBezTo>
                    <a:pt x="34" y="67"/>
                    <a:pt x="26" y="77"/>
                    <a:pt x="26" y="91"/>
                  </a:cubicBezTo>
                  <a:cubicBezTo>
                    <a:pt x="26" y="156"/>
                    <a:pt x="26" y="156"/>
                    <a:pt x="26" y="156"/>
                  </a:cubicBezTo>
                  <a:cubicBezTo>
                    <a:pt x="26" y="157"/>
                    <a:pt x="25" y="158"/>
                    <a:pt x="24" y="158"/>
                  </a:cubicBezTo>
                  <a:cubicBezTo>
                    <a:pt x="3" y="158"/>
                    <a:pt x="3" y="158"/>
                    <a:pt x="3" y="158"/>
                  </a:cubicBezTo>
                  <a:cubicBezTo>
                    <a:pt x="1" y="158"/>
                    <a:pt x="0" y="157"/>
                    <a:pt x="0" y="156"/>
                  </a:cubicBezTo>
                  <a:cubicBezTo>
                    <a:pt x="0" y="3"/>
                    <a:pt x="0" y="3"/>
                    <a:pt x="0" y="3"/>
                  </a:cubicBezTo>
                  <a:cubicBezTo>
                    <a:pt x="0" y="1"/>
                    <a:pt x="1" y="0"/>
                    <a:pt x="3" y="0"/>
                  </a:cubicBezTo>
                  <a:cubicBezTo>
                    <a:pt x="24" y="0"/>
                    <a:pt x="24" y="0"/>
                    <a:pt x="24" y="0"/>
                  </a:cubicBezTo>
                  <a:cubicBezTo>
                    <a:pt x="25" y="0"/>
                    <a:pt x="26" y="1"/>
                    <a:pt x="26" y="3"/>
                  </a:cubicBezTo>
                  <a:cubicBezTo>
                    <a:pt x="26" y="57"/>
                    <a:pt x="26" y="57"/>
                    <a:pt x="26" y="57"/>
                  </a:cubicBezTo>
                  <a:cubicBezTo>
                    <a:pt x="26" y="57"/>
                    <a:pt x="26" y="57"/>
                    <a:pt x="26" y="57"/>
                  </a:cubicBezTo>
                  <a:cubicBezTo>
                    <a:pt x="31" y="50"/>
                    <a:pt x="41" y="44"/>
                    <a:pt x="56" y="44"/>
                  </a:cubicBezTo>
                  <a:cubicBezTo>
                    <a:pt x="80" y="44"/>
                    <a:pt x="94" y="61"/>
                    <a:pt x="94" y="85"/>
                  </a:cubicBezTo>
                  <a:cubicBezTo>
                    <a:pt x="94" y="156"/>
                    <a:pt x="94" y="156"/>
                    <a:pt x="94" y="156"/>
                  </a:cubicBezTo>
                  <a:cubicBezTo>
                    <a:pt x="94" y="157"/>
                    <a:pt x="94" y="158"/>
                    <a:pt x="92" y="158"/>
                  </a:cubicBezTo>
                  <a:lnTo>
                    <a:pt x="71"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3" name="Freeform 61"/>
            <p:cNvSpPr>
              <a:spLocks/>
            </p:cNvSpPr>
            <p:nvPr userDrawn="1"/>
          </p:nvSpPr>
          <p:spPr bwMode="auto">
            <a:xfrm>
              <a:off x="3880774" y="1647997"/>
              <a:ext cx="45467" cy="95067"/>
            </a:xfrm>
            <a:custGeom>
              <a:avLst/>
              <a:gdLst>
                <a:gd name="T0" fmla="*/ 0 w 26"/>
                <a:gd name="T1" fmla="*/ 2 h 54"/>
                <a:gd name="T2" fmla="*/ 2 w 26"/>
                <a:gd name="T3" fmla="*/ 0 h 54"/>
                <a:gd name="T4" fmla="*/ 24 w 26"/>
                <a:gd name="T5" fmla="*/ 0 h 54"/>
                <a:gd name="T6" fmla="*/ 26 w 26"/>
                <a:gd name="T7" fmla="*/ 2 h 54"/>
                <a:gd name="T8" fmla="*/ 26 w 26"/>
                <a:gd name="T9" fmla="*/ 27 h 54"/>
                <a:gd name="T10" fmla="*/ 24 w 26"/>
                <a:gd name="T11" fmla="*/ 32 h 54"/>
                <a:gd name="T12" fmla="*/ 5 w 26"/>
                <a:gd name="T13" fmla="*/ 52 h 54"/>
                <a:gd name="T14" fmla="*/ 2 w 26"/>
                <a:gd name="T15" fmla="*/ 54 h 54"/>
                <a:gd name="T16" fmla="*/ 0 w 26"/>
                <a:gd name="T17" fmla="*/ 51 h 54"/>
                <a:gd name="T18" fmla="*/ 0 w 26"/>
                <a:gd name="T19"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54">
                  <a:moveTo>
                    <a:pt x="0" y="2"/>
                  </a:moveTo>
                  <a:cubicBezTo>
                    <a:pt x="0" y="1"/>
                    <a:pt x="0" y="0"/>
                    <a:pt x="2" y="0"/>
                  </a:cubicBezTo>
                  <a:cubicBezTo>
                    <a:pt x="24" y="0"/>
                    <a:pt x="24" y="0"/>
                    <a:pt x="24" y="0"/>
                  </a:cubicBezTo>
                  <a:cubicBezTo>
                    <a:pt x="25" y="0"/>
                    <a:pt x="26" y="1"/>
                    <a:pt x="26" y="2"/>
                  </a:cubicBezTo>
                  <a:cubicBezTo>
                    <a:pt x="26" y="27"/>
                    <a:pt x="26" y="27"/>
                    <a:pt x="26" y="27"/>
                  </a:cubicBezTo>
                  <a:cubicBezTo>
                    <a:pt x="26" y="30"/>
                    <a:pt x="26" y="31"/>
                    <a:pt x="24" y="32"/>
                  </a:cubicBezTo>
                  <a:cubicBezTo>
                    <a:pt x="5" y="52"/>
                    <a:pt x="5" y="52"/>
                    <a:pt x="5" y="52"/>
                  </a:cubicBezTo>
                  <a:cubicBezTo>
                    <a:pt x="4" y="53"/>
                    <a:pt x="3" y="54"/>
                    <a:pt x="2" y="54"/>
                  </a:cubicBezTo>
                  <a:cubicBezTo>
                    <a:pt x="0" y="54"/>
                    <a:pt x="0" y="53"/>
                    <a:pt x="0" y="5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4" name="Freeform 62"/>
            <p:cNvSpPr>
              <a:spLocks/>
            </p:cNvSpPr>
            <p:nvPr userDrawn="1"/>
          </p:nvSpPr>
          <p:spPr bwMode="auto">
            <a:xfrm>
              <a:off x="4041974" y="1414463"/>
              <a:ext cx="183934" cy="283134"/>
            </a:xfrm>
            <a:custGeom>
              <a:avLst/>
              <a:gdLst>
                <a:gd name="T0" fmla="*/ 0 w 103"/>
                <a:gd name="T1" fmla="*/ 3 h 158"/>
                <a:gd name="T2" fmla="*/ 2 w 103"/>
                <a:gd name="T3" fmla="*/ 0 h 158"/>
                <a:gd name="T4" fmla="*/ 25 w 103"/>
                <a:gd name="T5" fmla="*/ 0 h 158"/>
                <a:gd name="T6" fmla="*/ 27 w 103"/>
                <a:gd name="T7" fmla="*/ 3 h 158"/>
                <a:gd name="T8" fmla="*/ 27 w 103"/>
                <a:gd name="T9" fmla="*/ 132 h 158"/>
                <a:gd name="T10" fmla="*/ 29 w 103"/>
                <a:gd name="T11" fmla="*/ 133 h 158"/>
                <a:gd name="T12" fmla="*/ 101 w 103"/>
                <a:gd name="T13" fmla="*/ 133 h 158"/>
                <a:gd name="T14" fmla="*/ 103 w 103"/>
                <a:gd name="T15" fmla="*/ 136 h 158"/>
                <a:gd name="T16" fmla="*/ 103 w 103"/>
                <a:gd name="T17" fmla="*/ 156 h 158"/>
                <a:gd name="T18" fmla="*/ 101 w 103"/>
                <a:gd name="T19" fmla="*/ 158 h 158"/>
                <a:gd name="T20" fmla="*/ 2 w 103"/>
                <a:gd name="T21" fmla="*/ 158 h 158"/>
                <a:gd name="T22" fmla="*/ 0 w 103"/>
                <a:gd name="T23" fmla="*/ 156 h 158"/>
                <a:gd name="T24" fmla="*/ 0 w 103"/>
                <a:gd name="T25"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58">
                  <a:moveTo>
                    <a:pt x="0" y="3"/>
                  </a:moveTo>
                  <a:cubicBezTo>
                    <a:pt x="0" y="1"/>
                    <a:pt x="1" y="0"/>
                    <a:pt x="2" y="0"/>
                  </a:cubicBezTo>
                  <a:cubicBezTo>
                    <a:pt x="25" y="0"/>
                    <a:pt x="25" y="0"/>
                    <a:pt x="25" y="0"/>
                  </a:cubicBezTo>
                  <a:cubicBezTo>
                    <a:pt x="26" y="0"/>
                    <a:pt x="27" y="1"/>
                    <a:pt x="27" y="3"/>
                  </a:cubicBezTo>
                  <a:cubicBezTo>
                    <a:pt x="27" y="132"/>
                    <a:pt x="27" y="132"/>
                    <a:pt x="27" y="132"/>
                  </a:cubicBezTo>
                  <a:cubicBezTo>
                    <a:pt x="27" y="133"/>
                    <a:pt x="28" y="133"/>
                    <a:pt x="29" y="133"/>
                  </a:cubicBezTo>
                  <a:cubicBezTo>
                    <a:pt x="101" y="133"/>
                    <a:pt x="101" y="133"/>
                    <a:pt x="101" y="133"/>
                  </a:cubicBezTo>
                  <a:cubicBezTo>
                    <a:pt x="102" y="133"/>
                    <a:pt x="103" y="134"/>
                    <a:pt x="103" y="136"/>
                  </a:cubicBezTo>
                  <a:cubicBezTo>
                    <a:pt x="103" y="156"/>
                    <a:pt x="103" y="156"/>
                    <a:pt x="103" y="156"/>
                  </a:cubicBezTo>
                  <a:cubicBezTo>
                    <a:pt x="103" y="157"/>
                    <a:pt x="102" y="158"/>
                    <a:pt x="101"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5" name="Freeform 63"/>
            <p:cNvSpPr>
              <a:spLocks noEditPoints="1"/>
            </p:cNvSpPr>
            <p:nvPr userDrawn="1"/>
          </p:nvSpPr>
          <p:spPr bwMode="auto">
            <a:xfrm>
              <a:off x="4254842" y="1492997"/>
              <a:ext cx="167400" cy="208734"/>
            </a:xfrm>
            <a:custGeom>
              <a:avLst/>
              <a:gdLst>
                <a:gd name="T0" fmla="*/ 72 w 94"/>
                <a:gd name="T1" fmla="*/ 114 h 117"/>
                <a:gd name="T2" fmla="*/ 70 w 94"/>
                <a:gd name="T3" fmla="*/ 112 h 117"/>
                <a:gd name="T4" fmla="*/ 70 w 94"/>
                <a:gd name="T5" fmla="*/ 104 h 117"/>
                <a:gd name="T6" fmla="*/ 69 w 94"/>
                <a:gd name="T7" fmla="*/ 104 h 117"/>
                <a:gd name="T8" fmla="*/ 38 w 94"/>
                <a:gd name="T9" fmla="*/ 117 h 117"/>
                <a:gd name="T10" fmla="*/ 0 w 94"/>
                <a:gd name="T11" fmla="*/ 82 h 117"/>
                <a:gd name="T12" fmla="*/ 45 w 94"/>
                <a:gd name="T13" fmla="*/ 47 h 117"/>
                <a:gd name="T14" fmla="*/ 68 w 94"/>
                <a:gd name="T15" fmla="*/ 47 h 117"/>
                <a:gd name="T16" fmla="*/ 69 w 94"/>
                <a:gd name="T17" fmla="*/ 46 h 117"/>
                <a:gd name="T18" fmla="*/ 69 w 94"/>
                <a:gd name="T19" fmla="*/ 40 h 117"/>
                <a:gd name="T20" fmla="*/ 44 w 94"/>
                <a:gd name="T21" fmla="*/ 22 h 117"/>
                <a:gd name="T22" fmla="*/ 19 w 94"/>
                <a:gd name="T23" fmla="*/ 29 h 117"/>
                <a:gd name="T24" fmla="*/ 16 w 94"/>
                <a:gd name="T25" fmla="*/ 29 h 117"/>
                <a:gd name="T26" fmla="*/ 7 w 94"/>
                <a:gd name="T27" fmla="*/ 14 h 117"/>
                <a:gd name="T28" fmla="*/ 8 w 94"/>
                <a:gd name="T29" fmla="*/ 11 h 117"/>
                <a:gd name="T30" fmla="*/ 47 w 94"/>
                <a:gd name="T31" fmla="*/ 0 h 117"/>
                <a:gd name="T32" fmla="*/ 94 w 94"/>
                <a:gd name="T33" fmla="*/ 39 h 117"/>
                <a:gd name="T34" fmla="*/ 94 w 94"/>
                <a:gd name="T35" fmla="*/ 112 h 117"/>
                <a:gd name="T36" fmla="*/ 91 w 94"/>
                <a:gd name="T37" fmla="*/ 114 h 117"/>
                <a:gd name="T38" fmla="*/ 72 w 94"/>
                <a:gd name="T39" fmla="*/ 114 h 117"/>
                <a:gd name="T40" fmla="*/ 69 w 94"/>
                <a:gd name="T41" fmla="*/ 76 h 117"/>
                <a:gd name="T42" fmla="*/ 69 w 94"/>
                <a:gd name="T43" fmla="*/ 68 h 117"/>
                <a:gd name="T44" fmla="*/ 68 w 94"/>
                <a:gd name="T45" fmla="*/ 66 h 117"/>
                <a:gd name="T46" fmla="*/ 49 w 94"/>
                <a:gd name="T47" fmla="*/ 66 h 117"/>
                <a:gd name="T48" fmla="*/ 25 w 94"/>
                <a:gd name="T49" fmla="*/ 82 h 117"/>
                <a:gd name="T50" fmla="*/ 44 w 94"/>
                <a:gd name="T51" fmla="*/ 95 h 117"/>
                <a:gd name="T52" fmla="*/ 69 w 94"/>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4" h="117">
                  <a:moveTo>
                    <a:pt x="72" y="114"/>
                  </a:moveTo>
                  <a:cubicBezTo>
                    <a:pt x="71" y="114"/>
                    <a:pt x="70" y="113"/>
                    <a:pt x="70" y="112"/>
                  </a:cubicBezTo>
                  <a:cubicBezTo>
                    <a:pt x="70" y="104"/>
                    <a:pt x="70" y="104"/>
                    <a:pt x="70" y="104"/>
                  </a:cubicBezTo>
                  <a:cubicBezTo>
                    <a:pt x="69" y="104"/>
                    <a:pt x="69" y="104"/>
                    <a:pt x="69" y="104"/>
                  </a:cubicBezTo>
                  <a:cubicBezTo>
                    <a:pt x="64" y="111"/>
                    <a:pt x="54" y="117"/>
                    <a:pt x="38" y="117"/>
                  </a:cubicBezTo>
                  <a:cubicBezTo>
                    <a:pt x="17" y="117"/>
                    <a:pt x="0" y="106"/>
                    <a:pt x="0" y="82"/>
                  </a:cubicBezTo>
                  <a:cubicBezTo>
                    <a:pt x="0" y="58"/>
                    <a:pt x="17" y="47"/>
                    <a:pt x="45" y="47"/>
                  </a:cubicBezTo>
                  <a:cubicBezTo>
                    <a:pt x="68" y="47"/>
                    <a:pt x="68" y="47"/>
                    <a:pt x="68" y="47"/>
                  </a:cubicBezTo>
                  <a:cubicBezTo>
                    <a:pt x="69" y="47"/>
                    <a:pt x="69" y="47"/>
                    <a:pt x="69" y="46"/>
                  </a:cubicBezTo>
                  <a:cubicBezTo>
                    <a:pt x="69" y="40"/>
                    <a:pt x="69" y="40"/>
                    <a:pt x="69" y="40"/>
                  </a:cubicBezTo>
                  <a:cubicBezTo>
                    <a:pt x="69" y="28"/>
                    <a:pt x="63" y="22"/>
                    <a:pt x="44" y="22"/>
                  </a:cubicBezTo>
                  <a:cubicBezTo>
                    <a:pt x="32" y="22"/>
                    <a:pt x="24" y="25"/>
                    <a:pt x="19" y="29"/>
                  </a:cubicBezTo>
                  <a:cubicBezTo>
                    <a:pt x="18" y="30"/>
                    <a:pt x="16" y="30"/>
                    <a:pt x="16" y="29"/>
                  </a:cubicBezTo>
                  <a:cubicBezTo>
                    <a:pt x="7" y="14"/>
                    <a:pt x="7" y="14"/>
                    <a:pt x="7" y="14"/>
                  </a:cubicBezTo>
                  <a:cubicBezTo>
                    <a:pt x="6" y="13"/>
                    <a:pt x="7" y="11"/>
                    <a:pt x="8" y="11"/>
                  </a:cubicBezTo>
                  <a:cubicBezTo>
                    <a:pt x="17" y="4"/>
                    <a:pt x="29" y="0"/>
                    <a:pt x="47" y="0"/>
                  </a:cubicBezTo>
                  <a:cubicBezTo>
                    <a:pt x="81" y="0"/>
                    <a:pt x="94" y="11"/>
                    <a:pt x="94" y="39"/>
                  </a:cubicBezTo>
                  <a:cubicBezTo>
                    <a:pt x="94" y="112"/>
                    <a:pt x="94" y="112"/>
                    <a:pt x="94" y="112"/>
                  </a:cubicBezTo>
                  <a:cubicBezTo>
                    <a:pt x="94" y="113"/>
                    <a:pt x="93" y="114"/>
                    <a:pt x="91" y="114"/>
                  </a:cubicBezTo>
                  <a:lnTo>
                    <a:pt x="72" y="114"/>
                  </a:lnTo>
                  <a:close/>
                  <a:moveTo>
                    <a:pt x="69" y="76"/>
                  </a:moveTo>
                  <a:cubicBezTo>
                    <a:pt x="69" y="68"/>
                    <a:pt x="69" y="68"/>
                    <a:pt x="69" y="68"/>
                  </a:cubicBezTo>
                  <a:cubicBezTo>
                    <a:pt x="69" y="67"/>
                    <a:pt x="69" y="66"/>
                    <a:pt x="68" y="66"/>
                  </a:cubicBezTo>
                  <a:cubicBezTo>
                    <a:pt x="49" y="66"/>
                    <a:pt x="49" y="66"/>
                    <a:pt x="49" y="66"/>
                  </a:cubicBezTo>
                  <a:cubicBezTo>
                    <a:pt x="33" y="66"/>
                    <a:pt x="25" y="71"/>
                    <a:pt x="25" y="82"/>
                  </a:cubicBezTo>
                  <a:cubicBezTo>
                    <a:pt x="25" y="91"/>
                    <a:pt x="32"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6" name="Freeform 64"/>
            <p:cNvSpPr>
              <a:spLocks noEditPoints="1"/>
            </p:cNvSpPr>
            <p:nvPr userDrawn="1"/>
          </p:nvSpPr>
          <p:spPr bwMode="auto">
            <a:xfrm>
              <a:off x="4469776" y="1414463"/>
              <a:ext cx="175667" cy="287267"/>
            </a:xfrm>
            <a:custGeom>
              <a:avLst/>
              <a:gdLst>
                <a:gd name="T0" fmla="*/ 26 w 98"/>
                <a:gd name="T1" fmla="*/ 147 h 161"/>
                <a:gd name="T2" fmla="*/ 26 w 98"/>
                <a:gd name="T3" fmla="*/ 147 h 161"/>
                <a:gd name="T4" fmla="*/ 26 w 98"/>
                <a:gd name="T5" fmla="*/ 156 h 161"/>
                <a:gd name="T6" fmla="*/ 23 w 98"/>
                <a:gd name="T7" fmla="*/ 158 h 161"/>
                <a:gd name="T8" fmla="*/ 2 w 98"/>
                <a:gd name="T9" fmla="*/ 158 h 161"/>
                <a:gd name="T10" fmla="*/ 0 w 98"/>
                <a:gd name="T11" fmla="*/ 156 h 161"/>
                <a:gd name="T12" fmla="*/ 0 w 98"/>
                <a:gd name="T13" fmla="*/ 3 h 161"/>
                <a:gd name="T14" fmla="*/ 2 w 98"/>
                <a:gd name="T15" fmla="*/ 0 h 161"/>
                <a:gd name="T16" fmla="*/ 23 w 98"/>
                <a:gd name="T17" fmla="*/ 0 h 161"/>
                <a:gd name="T18" fmla="*/ 26 w 98"/>
                <a:gd name="T19" fmla="*/ 3 h 161"/>
                <a:gd name="T20" fmla="*/ 26 w 98"/>
                <a:gd name="T21" fmla="*/ 57 h 161"/>
                <a:gd name="T22" fmla="*/ 26 w 98"/>
                <a:gd name="T23" fmla="*/ 57 h 161"/>
                <a:gd name="T24" fmla="*/ 56 w 98"/>
                <a:gd name="T25" fmla="*/ 44 h 161"/>
                <a:gd name="T26" fmla="*/ 94 w 98"/>
                <a:gd name="T27" fmla="*/ 71 h 161"/>
                <a:gd name="T28" fmla="*/ 98 w 98"/>
                <a:gd name="T29" fmla="*/ 102 h 161"/>
                <a:gd name="T30" fmla="*/ 94 w 98"/>
                <a:gd name="T31" fmla="*/ 134 h 161"/>
                <a:gd name="T32" fmla="*/ 56 w 98"/>
                <a:gd name="T33" fmla="*/ 161 h 161"/>
                <a:gd name="T34" fmla="*/ 26 w 98"/>
                <a:gd name="T35" fmla="*/ 147 h 161"/>
                <a:gd name="T36" fmla="*/ 69 w 98"/>
                <a:gd name="T37" fmla="*/ 123 h 161"/>
                <a:gd name="T38" fmla="*/ 72 w 98"/>
                <a:gd name="T39" fmla="*/ 102 h 161"/>
                <a:gd name="T40" fmla="*/ 69 w 98"/>
                <a:gd name="T41" fmla="*/ 81 h 161"/>
                <a:gd name="T42" fmla="*/ 49 w 98"/>
                <a:gd name="T43" fmla="*/ 67 h 161"/>
                <a:gd name="T44" fmla="*/ 28 w 98"/>
                <a:gd name="T45" fmla="*/ 81 h 161"/>
                <a:gd name="T46" fmla="*/ 26 w 98"/>
                <a:gd name="T47" fmla="*/ 102 h 161"/>
                <a:gd name="T48" fmla="*/ 28 w 98"/>
                <a:gd name="T49" fmla="*/ 123 h 161"/>
                <a:gd name="T50" fmla="*/ 49 w 98"/>
                <a:gd name="T51" fmla="*/ 137 h 161"/>
                <a:gd name="T52" fmla="*/ 69 w 98"/>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61">
                  <a:moveTo>
                    <a:pt x="26" y="147"/>
                  </a:moveTo>
                  <a:cubicBezTo>
                    <a:pt x="26" y="147"/>
                    <a:pt x="26" y="147"/>
                    <a:pt x="26" y="147"/>
                  </a:cubicBezTo>
                  <a:cubicBezTo>
                    <a:pt x="26" y="156"/>
                    <a:pt x="26" y="156"/>
                    <a:pt x="26" y="156"/>
                  </a:cubicBezTo>
                  <a:cubicBezTo>
                    <a:pt x="26" y="157"/>
                    <a:pt x="25" y="158"/>
                    <a:pt x="23" y="158"/>
                  </a:cubicBezTo>
                  <a:cubicBezTo>
                    <a:pt x="2" y="158"/>
                    <a:pt x="2" y="158"/>
                    <a:pt x="2" y="158"/>
                  </a:cubicBezTo>
                  <a:cubicBezTo>
                    <a:pt x="1" y="158"/>
                    <a:pt x="0" y="157"/>
                    <a:pt x="0" y="156"/>
                  </a:cubicBezTo>
                  <a:cubicBezTo>
                    <a:pt x="0" y="3"/>
                    <a:pt x="0" y="3"/>
                    <a:pt x="0" y="3"/>
                  </a:cubicBezTo>
                  <a:cubicBezTo>
                    <a:pt x="0" y="1"/>
                    <a:pt x="1" y="0"/>
                    <a:pt x="2" y="0"/>
                  </a:cubicBezTo>
                  <a:cubicBezTo>
                    <a:pt x="23" y="0"/>
                    <a:pt x="23" y="0"/>
                    <a:pt x="23" y="0"/>
                  </a:cubicBezTo>
                  <a:cubicBezTo>
                    <a:pt x="25" y="0"/>
                    <a:pt x="26" y="1"/>
                    <a:pt x="26" y="3"/>
                  </a:cubicBezTo>
                  <a:cubicBezTo>
                    <a:pt x="26" y="57"/>
                    <a:pt x="26" y="57"/>
                    <a:pt x="26" y="57"/>
                  </a:cubicBezTo>
                  <a:cubicBezTo>
                    <a:pt x="26" y="57"/>
                    <a:pt x="26" y="57"/>
                    <a:pt x="26" y="57"/>
                  </a:cubicBezTo>
                  <a:cubicBezTo>
                    <a:pt x="31" y="49"/>
                    <a:pt x="40" y="44"/>
                    <a:pt x="56" y="44"/>
                  </a:cubicBezTo>
                  <a:cubicBezTo>
                    <a:pt x="75" y="44"/>
                    <a:pt x="88" y="53"/>
                    <a:pt x="94" y="71"/>
                  </a:cubicBezTo>
                  <a:cubicBezTo>
                    <a:pt x="97" y="79"/>
                    <a:pt x="98" y="87"/>
                    <a:pt x="98" y="102"/>
                  </a:cubicBezTo>
                  <a:cubicBezTo>
                    <a:pt x="98" y="117"/>
                    <a:pt x="97" y="125"/>
                    <a:pt x="94" y="134"/>
                  </a:cubicBezTo>
                  <a:cubicBezTo>
                    <a:pt x="88" y="151"/>
                    <a:pt x="75" y="161"/>
                    <a:pt x="56" y="161"/>
                  </a:cubicBezTo>
                  <a:cubicBezTo>
                    <a:pt x="40" y="161"/>
                    <a:pt x="31" y="155"/>
                    <a:pt x="26" y="147"/>
                  </a:cubicBezTo>
                  <a:close/>
                  <a:moveTo>
                    <a:pt x="69" y="123"/>
                  </a:moveTo>
                  <a:cubicBezTo>
                    <a:pt x="71" y="118"/>
                    <a:pt x="72" y="112"/>
                    <a:pt x="72" y="102"/>
                  </a:cubicBezTo>
                  <a:cubicBezTo>
                    <a:pt x="72" y="92"/>
                    <a:pt x="71" y="86"/>
                    <a:pt x="69" y="81"/>
                  </a:cubicBezTo>
                  <a:cubicBezTo>
                    <a:pt x="66" y="72"/>
                    <a:pt x="59" y="67"/>
                    <a:pt x="49" y="67"/>
                  </a:cubicBezTo>
                  <a:cubicBezTo>
                    <a:pt x="38" y="67"/>
                    <a:pt x="31" y="72"/>
                    <a:pt x="28" y="81"/>
                  </a:cubicBezTo>
                  <a:cubicBezTo>
                    <a:pt x="26" y="86"/>
                    <a:pt x="26" y="92"/>
                    <a:pt x="26" y="102"/>
                  </a:cubicBezTo>
                  <a:cubicBezTo>
                    <a:pt x="26" y="112"/>
                    <a:pt x="26" y="118"/>
                    <a:pt x="28" y="123"/>
                  </a:cubicBezTo>
                  <a:cubicBezTo>
                    <a:pt x="31" y="132"/>
                    <a:pt x="38" y="137"/>
                    <a:pt x="49" y="137"/>
                  </a:cubicBezTo>
                  <a:cubicBezTo>
                    <a:pt x="59" y="137"/>
                    <a:pt x="66" y="132"/>
                    <a:pt x="69"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7" name="Freeform 65"/>
            <p:cNvSpPr>
              <a:spLocks noEditPoints="1"/>
            </p:cNvSpPr>
            <p:nvPr userDrawn="1"/>
          </p:nvSpPr>
          <p:spPr bwMode="auto">
            <a:xfrm>
              <a:off x="467644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8" name="Freeform 66"/>
            <p:cNvSpPr>
              <a:spLocks/>
            </p:cNvSpPr>
            <p:nvPr userDrawn="1"/>
          </p:nvSpPr>
          <p:spPr bwMode="auto">
            <a:xfrm>
              <a:off x="4891377" y="1497130"/>
              <a:ext cx="167400" cy="204601"/>
            </a:xfrm>
            <a:custGeom>
              <a:avLst/>
              <a:gdLst>
                <a:gd name="T0" fmla="*/ 70 w 94"/>
                <a:gd name="T1" fmla="*/ 112 h 115"/>
                <a:gd name="T2" fmla="*/ 68 w 94"/>
                <a:gd name="T3" fmla="*/ 110 h 115"/>
                <a:gd name="T4" fmla="*/ 68 w 94"/>
                <a:gd name="T5" fmla="*/ 102 h 115"/>
                <a:gd name="T6" fmla="*/ 68 w 94"/>
                <a:gd name="T7" fmla="*/ 102 h 115"/>
                <a:gd name="T8" fmla="*/ 39 w 94"/>
                <a:gd name="T9" fmla="*/ 115 h 115"/>
                <a:gd name="T10" fmla="*/ 0 w 94"/>
                <a:gd name="T11" fmla="*/ 73 h 115"/>
                <a:gd name="T12" fmla="*/ 0 w 94"/>
                <a:gd name="T13" fmla="*/ 3 h 115"/>
                <a:gd name="T14" fmla="*/ 3 w 94"/>
                <a:gd name="T15" fmla="*/ 0 h 115"/>
                <a:gd name="T16" fmla="*/ 24 w 94"/>
                <a:gd name="T17" fmla="*/ 0 h 115"/>
                <a:gd name="T18" fmla="*/ 26 w 94"/>
                <a:gd name="T19" fmla="*/ 3 h 115"/>
                <a:gd name="T20" fmla="*/ 26 w 94"/>
                <a:gd name="T21" fmla="*/ 67 h 115"/>
                <a:gd name="T22" fmla="*/ 47 w 94"/>
                <a:gd name="T23" fmla="*/ 91 h 115"/>
                <a:gd name="T24" fmla="*/ 68 w 94"/>
                <a:gd name="T25" fmla="*/ 67 h 115"/>
                <a:gd name="T26" fmla="*/ 68 w 94"/>
                <a:gd name="T27" fmla="*/ 3 h 115"/>
                <a:gd name="T28" fmla="*/ 70 w 94"/>
                <a:gd name="T29" fmla="*/ 0 h 115"/>
                <a:gd name="T30" fmla="*/ 91 w 94"/>
                <a:gd name="T31" fmla="*/ 0 h 115"/>
                <a:gd name="T32" fmla="*/ 94 w 94"/>
                <a:gd name="T33" fmla="*/ 3 h 115"/>
                <a:gd name="T34" fmla="*/ 94 w 94"/>
                <a:gd name="T35" fmla="*/ 110 h 115"/>
                <a:gd name="T36" fmla="*/ 91 w 94"/>
                <a:gd name="T37" fmla="*/ 112 h 115"/>
                <a:gd name="T38" fmla="*/ 70 w 94"/>
                <a:gd name="T39" fmla="*/ 11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5">
                  <a:moveTo>
                    <a:pt x="70" y="112"/>
                  </a:moveTo>
                  <a:cubicBezTo>
                    <a:pt x="69" y="112"/>
                    <a:pt x="68" y="111"/>
                    <a:pt x="68" y="110"/>
                  </a:cubicBezTo>
                  <a:cubicBezTo>
                    <a:pt x="68" y="102"/>
                    <a:pt x="68" y="102"/>
                    <a:pt x="68" y="102"/>
                  </a:cubicBezTo>
                  <a:cubicBezTo>
                    <a:pt x="68" y="102"/>
                    <a:pt x="68" y="102"/>
                    <a:pt x="68" y="102"/>
                  </a:cubicBezTo>
                  <a:cubicBezTo>
                    <a:pt x="62" y="109"/>
                    <a:pt x="53" y="115"/>
                    <a:pt x="39" y="115"/>
                  </a:cubicBezTo>
                  <a:cubicBezTo>
                    <a:pt x="15" y="115"/>
                    <a:pt x="0" y="97"/>
                    <a:pt x="0" y="73"/>
                  </a:cubicBezTo>
                  <a:cubicBezTo>
                    <a:pt x="0" y="3"/>
                    <a:pt x="0" y="3"/>
                    <a:pt x="0" y="3"/>
                  </a:cubicBezTo>
                  <a:cubicBezTo>
                    <a:pt x="0" y="1"/>
                    <a:pt x="1" y="0"/>
                    <a:pt x="3" y="0"/>
                  </a:cubicBezTo>
                  <a:cubicBezTo>
                    <a:pt x="24" y="0"/>
                    <a:pt x="24" y="0"/>
                    <a:pt x="24" y="0"/>
                  </a:cubicBezTo>
                  <a:cubicBezTo>
                    <a:pt x="25" y="0"/>
                    <a:pt x="26" y="1"/>
                    <a:pt x="26" y="3"/>
                  </a:cubicBezTo>
                  <a:cubicBezTo>
                    <a:pt x="26" y="67"/>
                    <a:pt x="26" y="67"/>
                    <a:pt x="26" y="67"/>
                  </a:cubicBezTo>
                  <a:cubicBezTo>
                    <a:pt x="26" y="81"/>
                    <a:pt x="33" y="91"/>
                    <a:pt x="47" y="91"/>
                  </a:cubicBezTo>
                  <a:cubicBezTo>
                    <a:pt x="60" y="91"/>
                    <a:pt x="68" y="81"/>
                    <a:pt x="68" y="67"/>
                  </a:cubicBezTo>
                  <a:cubicBezTo>
                    <a:pt x="68" y="3"/>
                    <a:pt x="68" y="3"/>
                    <a:pt x="68" y="3"/>
                  </a:cubicBezTo>
                  <a:cubicBezTo>
                    <a:pt x="68" y="1"/>
                    <a:pt x="69" y="0"/>
                    <a:pt x="70" y="0"/>
                  </a:cubicBezTo>
                  <a:cubicBezTo>
                    <a:pt x="91" y="0"/>
                    <a:pt x="91" y="0"/>
                    <a:pt x="91" y="0"/>
                  </a:cubicBezTo>
                  <a:cubicBezTo>
                    <a:pt x="93" y="0"/>
                    <a:pt x="94" y="1"/>
                    <a:pt x="94" y="3"/>
                  </a:cubicBezTo>
                  <a:cubicBezTo>
                    <a:pt x="94" y="110"/>
                    <a:pt x="94" y="110"/>
                    <a:pt x="94" y="110"/>
                  </a:cubicBezTo>
                  <a:cubicBezTo>
                    <a:pt x="94" y="111"/>
                    <a:pt x="93" y="112"/>
                    <a:pt x="91" y="112"/>
                  </a:cubicBezTo>
                  <a:lnTo>
                    <a:pt x="7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9" name="Freeform 67"/>
            <p:cNvSpPr>
              <a:spLocks/>
            </p:cNvSpPr>
            <p:nvPr userDrawn="1"/>
          </p:nvSpPr>
          <p:spPr bwMode="auto">
            <a:xfrm>
              <a:off x="5108377"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7 w 80"/>
                <a:gd name="T15" fmla="*/ 14 h 114"/>
                <a:gd name="T16" fmla="*/ 56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7" y="14"/>
                    <a:pt x="27" y="14"/>
                    <a:pt x="27" y="14"/>
                  </a:cubicBezTo>
                  <a:cubicBezTo>
                    <a:pt x="32" y="6"/>
                    <a:pt x="41" y="0"/>
                    <a:pt x="56"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0" name="Freeform 68"/>
            <p:cNvSpPr>
              <a:spLocks noEditPoints="1"/>
            </p:cNvSpPr>
            <p:nvPr userDrawn="1"/>
          </p:nvSpPr>
          <p:spPr bwMode="auto">
            <a:xfrm>
              <a:off x="5331578"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1" name="Freeform 69"/>
            <p:cNvSpPr>
              <a:spLocks/>
            </p:cNvSpPr>
            <p:nvPr userDrawn="1"/>
          </p:nvSpPr>
          <p:spPr bwMode="auto">
            <a:xfrm>
              <a:off x="5546512" y="1492997"/>
              <a:ext cx="167400" cy="204601"/>
            </a:xfrm>
            <a:custGeom>
              <a:avLst/>
              <a:gdLst>
                <a:gd name="T0" fmla="*/ 71 w 94"/>
                <a:gd name="T1" fmla="*/ 114 h 114"/>
                <a:gd name="T2" fmla="*/ 68 w 94"/>
                <a:gd name="T3" fmla="*/ 112 h 114"/>
                <a:gd name="T4" fmla="*/ 68 w 94"/>
                <a:gd name="T5" fmla="*/ 47 h 114"/>
                <a:gd name="T6" fmla="*/ 47 w 94"/>
                <a:gd name="T7" fmla="*/ 23 h 114"/>
                <a:gd name="T8" fmla="*/ 26 w 94"/>
                <a:gd name="T9" fmla="*/ 47 h 114"/>
                <a:gd name="T10" fmla="*/ 26 w 94"/>
                <a:gd name="T11" fmla="*/ 112 h 114"/>
                <a:gd name="T12" fmla="*/ 24 w 94"/>
                <a:gd name="T13" fmla="*/ 114 h 114"/>
                <a:gd name="T14" fmla="*/ 2 w 94"/>
                <a:gd name="T15" fmla="*/ 114 h 114"/>
                <a:gd name="T16" fmla="*/ 0 w 94"/>
                <a:gd name="T17" fmla="*/ 112 h 114"/>
                <a:gd name="T18" fmla="*/ 0 w 94"/>
                <a:gd name="T19" fmla="*/ 5 h 114"/>
                <a:gd name="T20" fmla="*/ 2 w 94"/>
                <a:gd name="T21" fmla="*/ 2 h 114"/>
                <a:gd name="T22" fmla="*/ 24 w 94"/>
                <a:gd name="T23" fmla="*/ 2 h 114"/>
                <a:gd name="T24" fmla="*/ 26 w 94"/>
                <a:gd name="T25" fmla="*/ 5 h 114"/>
                <a:gd name="T26" fmla="*/ 26 w 94"/>
                <a:gd name="T27" fmla="*/ 13 h 114"/>
                <a:gd name="T28" fmla="*/ 26 w 94"/>
                <a:gd name="T29" fmla="*/ 13 h 114"/>
                <a:gd name="T30" fmla="*/ 56 w 94"/>
                <a:gd name="T31" fmla="*/ 0 h 114"/>
                <a:gd name="T32" fmla="*/ 94 w 94"/>
                <a:gd name="T33" fmla="*/ 41 h 114"/>
                <a:gd name="T34" fmla="*/ 94 w 94"/>
                <a:gd name="T35" fmla="*/ 112 h 114"/>
                <a:gd name="T36" fmla="*/ 92 w 94"/>
                <a:gd name="T37" fmla="*/ 114 h 114"/>
                <a:gd name="T38" fmla="*/ 71 w 94"/>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4">
                  <a:moveTo>
                    <a:pt x="71" y="114"/>
                  </a:moveTo>
                  <a:cubicBezTo>
                    <a:pt x="69" y="114"/>
                    <a:pt x="68" y="113"/>
                    <a:pt x="68" y="112"/>
                  </a:cubicBezTo>
                  <a:cubicBezTo>
                    <a:pt x="68" y="47"/>
                    <a:pt x="68" y="47"/>
                    <a:pt x="68" y="47"/>
                  </a:cubicBezTo>
                  <a:cubicBezTo>
                    <a:pt x="68" y="33"/>
                    <a:pt x="61" y="23"/>
                    <a:pt x="47" y="23"/>
                  </a:cubicBezTo>
                  <a:cubicBezTo>
                    <a:pt x="34" y="23"/>
                    <a:pt x="26" y="33"/>
                    <a:pt x="26" y="47"/>
                  </a:cubicBezTo>
                  <a:cubicBezTo>
                    <a:pt x="26" y="112"/>
                    <a:pt x="26" y="112"/>
                    <a:pt x="26" y="112"/>
                  </a:cubicBezTo>
                  <a:cubicBezTo>
                    <a:pt x="26" y="113"/>
                    <a:pt x="25" y="114"/>
                    <a:pt x="24" y="114"/>
                  </a:cubicBezTo>
                  <a:cubicBezTo>
                    <a:pt x="2" y="114"/>
                    <a:pt x="2" y="114"/>
                    <a:pt x="2" y="114"/>
                  </a:cubicBez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79" y="0"/>
                    <a:pt x="94" y="17"/>
                    <a:pt x="94" y="41"/>
                  </a:cubicBezTo>
                  <a:cubicBezTo>
                    <a:pt x="94" y="112"/>
                    <a:pt x="94" y="112"/>
                    <a:pt x="94" y="112"/>
                  </a:cubicBezTo>
                  <a:cubicBezTo>
                    <a:pt x="94" y="113"/>
                    <a:pt x="93"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2" name="Freeform 70"/>
            <p:cNvSpPr>
              <a:spLocks noEditPoints="1"/>
            </p:cNvSpPr>
            <p:nvPr userDrawn="1"/>
          </p:nvSpPr>
          <p:spPr bwMode="auto">
            <a:xfrm>
              <a:off x="5753179" y="1414463"/>
              <a:ext cx="175667" cy="287267"/>
            </a:xfrm>
            <a:custGeom>
              <a:avLst/>
              <a:gdLst>
                <a:gd name="T0" fmla="*/ 75 w 99"/>
                <a:gd name="T1" fmla="*/ 158 h 161"/>
                <a:gd name="T2" fmla="*/ 73 w 99"/>
                <a:gd name="T3" fmla="*/ 156 h 161"/>
                <a:gd name="T4" fmla="*/ 73 w 99"/>
                <a:gd name="T5" fmla="*/ 147 h 161"/>
                <a:gd name="T6" fmla="*/ 73 w 99"/>
                <a:gd name="T7" fmla="*/ 147 h 161"/>
                <a:gd name="T8" fmla="*/ 43 w 99"/>
                <a:gd name="T9" fmla="*/ 161 h 161"/>
                <a:gd name="T10" fmla="*/ 4 w 99"/>
                <a:gd name="T11" fmla="*/ 134 h 161"/>
                <a:gd name="T12" fmla="*/ 0 w 99"/>
                <a:gd name="T13" fmla="*/ 102 h 161"/>
                <a:gd name="T14" fmla="*/ 4 w 99"/>
                <a:gd name="T15" fmla="*/ 71 h 161"/>
                <a:gd name="T16" fmla="*/ 43 w 99"/>
                <a:gd name="T17" fmla="*/ 44 h 161"/>
                <a:gd name="T18" fmla="*/ 73 w 99"/>
                <a:gd name="T19" fmla="*/ 57 h 161"/>
                <a:gd name="T20" fmla="*/ 73 w 99"/>
                <a:gd name="T21" fmla="*/ 57 h 161"/>
                <a:gd name="T22" fmla="*/ 73 w 99"/>
                <a:gd name="T23" fmla="*/ 3 h 161"/>
                <a:gd name="T24" fmla="*/ 75 w 99"/>
                <a:gd name="T25" fmla="*/ 0 h 161"/>
                <a:gd name="T26" fmla="*/ 97 w 99"/>
                <a:gd name="T27" fmla="*/ 0 h 161"/>
                <a:gd name="T28" fmla="*/ 99 w 99"/>
                <a:gd name="T29" fmla="*/ 3 h 161"/>
                <a:gd name="T30" fmla="*/ 99 w 99"/>
                <a:gd name="T31" fmla="*/ 156 h 161"/>
                <a:gd name="T32" fmla="*/ 97 w 99"/>
                <a:gd name="T33" fmla="*/ 158 h 161"/>
                <a:gd name="T34" fmla="*/ 75 w 99"/>
                <a:gd name="T35" fmla="*/ 158 h 161"/>
                <a:gd name="T36" fmla="*/ 71 w 99"/>
                <a:gd name="T37" fmla="*/ 123 h 161"/>
                <a:gd name="T38" fmla="*/ 73 w 99"/>
                <a:gd name="T39" fmla="*/ 102 h 161"/>
                <a:gd name="T40" fmla="*/ 71 w 99"/>
                <a:gd name="T41" fmla="*/ 81 h 161"/>
                <a:gd name="T42" fmla="*/ 50 w 99"/>
                <a:gd name="T43" fmla="*/ 67 h 161"/>
                <a:gd name="T44" fmla="*/ 29 w 99"/>
                <a:gd name="T45" fmla="*/ 81 h 161"/>
                <a:gd name="T46" fmla="*/ 27 w 99"/>
                <a:gd name="T47" fmla="*/ 102 h 161"/>
                <a:gd name="T48" fmla="*/ 29 w 99"/>
                <a:gd name="T49" fmla="*/ 123 h 161"/>
                <a:gd name="T50" fmla="*/ 50 w 99"/>
                <a:gd name="T51" fmla="*/ 137 h 161"/>
                <a:gd name="T52" fmla="*/ 71 w 99"/>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161">
                  <a:moveTo>
                    <a:pt x="75" y="158"/>
                  </a:moveTo>
                  <a:cubicBezTo>
                    <a:pt x="74" y="158"/>
                    <a:pt x="73" y="157"/>
                    <a:pt x="73" y="156"/>
                  </a:cubicBezTo>
                  <a:cubicBezTo>
                    <a:pt x="73" y="147"/>
                    <a:pt x="73" y="147"/>
                    <a:pt x="73" y="147"/>
                  </a:cubicBezTo>
                  <a:cubicBezTo>
                    <a:pt x="73" y="147"/>
                    <a:pt x="73" y="147"/>
                    <a:pt x="73" y="147"/>
                  </a:cubicBezTo>
                  <a:cubicBezTo>
                    <a:pt x="67" y="155"/>
                    <a:pt x="58" y="161"/>
                    <a:pt x="43" y="161"/>
                  </a:cubicBezTo>
                  <a:cubicBezTo>
                    <a:pt x="24" y="161"/>
                    <a:pt x="10" y="151"/>
                    <a:pt x="4" y="134"/>
                  </a:cubicBezTo>
                  <a:cubicBezTo>
                    <a:pt x="2" y="125"/>
                    <a:pt x="0" y="117"/>
                    <a:pt x="0" y="102"/>
                  </a:cubicBezTo>
                  <a:cubicBezTo>
                    <a:pt x="0" y="87"/>
                    <a:pt x="2" y="79"/>
                    <a:pt x="4" y="71"/>
                  </a:cubicBezTo>
                  <a:cubicBezTo>
                    <a:pt x="10" y="53"/>
                    <a:pt x="24" y="44"/>
                    <a:pt x="43" y="44"/>
                  </a:cubicBezTo>
                  <a:cubicBezTo>
                    <a:pt x="58" y="44"/>
                    <a:pt x="67" y="49"/>
                    <a:pt x="73" y="57"/>
                  </a:cubicBezTo>
                  <a:cubicBezTo>
                    <a:pt x="73" y="57"/>
                    <a:pt x="73" y="57"/>
                    <a:pt x="73" y="57"/>
                  </a:cubicBezTo>
                  <a:cubicBezTo>
                    <a:pt x="73" y="3"/>
                    <a:pt x="73" y="3"/>
                    <a:pt x="73" y="3"/>
                  </a:cubicBezTo>
                  <a:cubicBezTo>
                    <a:pt x="73" y="1"/>
                    <a:pt x="74" y="0"/>
                    <a:pt x="75" y="0"/>
                  </a:cubicBezTo>
                  <a:cubicBezTo>
                    <a:pt x="97" y="0"/>
                    <a:pt x="97" y="0"/>
                    <a:pt x="97" y="0"/>
                  </a:cubicBezTo>
                  <a:cubicBezTo>
                    <a:pt x="98" y="0"/>
                    <a:pt x="99" y="1"/>
                    <a:pt x="99" y="3"/>
                  </a:cubicBezTo>
                  <a:cubicBezTo>
                    <a:pt x="99" y="156"/>
                    <a:pt x="99" y="156"/>
                    <a:pt x="99" y="156"/>
                  </a:cubicBezTo>
                  <a:cubicBezTo>
                    <a:pt x="99" y="157"/>
                    <a:pt x="98" y="158"/>
                    <a:pt x="97" y="158"/>
                  </a:cubicBezTo>
                  <a:lnTo>
                    <a:pt x="75" y="158"/>
                  </a:lnTo>
                  <a:close/>
                  <a:moveTo>
                    <a:pt x="71" y="123"/>
                  </a:moveTo>
                  <a:cubicBezTo>
                    <a:pt x="72" y="118"/>
                    <a:pt x="73" y="112"/>
                    <a:pt x="73" y="102"/>
                  </a:cubicBezTo>
                  <a:cubicBezTo>
                    <a:pt x="73" y="92"/>
                    <a:pt x="72" y="86"/>
                    <a:pt x="71" y="81"/>
                  </a:cubicBezTo>
                  <a:cubicBezTo>
                    <a:pt x="68" y="72"/>
                    <a:pt x="60" y="67"/>
                    <a:pt x="50" y="67"/>
                  </a:cubicBezTo>
                  <a:cubicBezTo>
                    <a:pt x="39" y="67"/>
                    <a:pt x="32" y="72"/>
                    <a:pt x="29" y="81"/>
                  </a:cubicBezTo>
                  <a:cubicBezTo>
                    <a:pt x="28" y="86"/>
                    <a:pt x="27" y="92"/>
                    <a:pt x="27" y="102"/>
                  </a:cubicBezTo>
                  <a:cubicBezTo>
                    <a:pt x="27" y="112"/>
                    <a:pt x="28" y="118"/>
                    <a:pt x="29" y="123"/>
                  </a:cubicBezTo>
                  <a:cubicBezTo>
                    <a:pt x="32" y="132"/>
                    <a:pt x="39" y="137"/>
                    <a:pt x="50" y="137"/>
                  </a:cubicBezTo>
                  <a:cubicBezTo>
                    <a:pt x="60" y="137"/>
                    <a:pt x="68" y="132"/>
                    <a:pt x="71"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3" name="Freeform 71"/>
            <p:cNvSpPr>
              <a:spLocks/>
            </p:cNvSpPr>
            <p:nvPr userDrawn="1"/>
          </p:nvSpPr>
          <p:spPr bwMode="auto">
            <a:xfrm>
              <a:off x="6023913" y="1414463"/>
              <a:ext cx="328601" cy="283134"/>
            </a:xfrm>
            <a:custGeom>
              <a:avLst/>
              <a:gdLst>
                <a:gd name="T0" fmla="*/ 125 w 184"/>
                <a:gd name="T1" fmla="*/ 158 h 158"/>
                <a:gd name="T2" fmla="*/ 122 w 184"/>
                <a:gd name="T3" fmla="*/ 156 h 158"/>
                <a:gd name="T4" fmla="*/ 92 w 184"/>
                <a:gd name="T5" fmla="*/ 48 h 158"/>
                <a:gd name="T6" fmla="*/ 92 w 184"/>
                <a:gd name="T7" fmla="*/ 48 h 158"/>
                <a:gd name="T8" fmla="*/ 61 w 184"/>
                <a:gd name="T9" fmla="*/ 156 h 158"/>
                <a:gd name="T10" fmla="*/ 59 w 184"/>
                <a:gd name="T11" fmla="*/ 158 h 158"/>
                <a:gd name="T12" fmla="*/ 41 w 184"/>
                <a:gd name="T13" fmla="*/ 158 h 158"/>
                <a:gd name="T14" fmla="*/ 39 w 184"/>
                <a:gd name="T15" fmla="*/ 156 h 158"/>
                <a:gd name="T16" fmla="*/ 0 w 184"/>
                <a:gd name="T17" fmla="*/ 3 h 158"/>
                <a:gd name="T18" fmla="*/ 2 w 184"/>
                <a:gd name="T19" fmla="*/ 0 h 158"/>
                <a:gd name="T20" fmla="*/ 23 w 184"/>
                <a:gd name="T21" fmla="*/ 0 h 158"/>
                <a:gd name="T22" fmla="*/ 26 w 184"/>
                <a:gd name="T23" fmla="*/ 3 h 158"/>
                <a:gd name="T24" fmla="*/ 51 w 184"/>
                <a:gd name="T25" fmla="*/ 109 h 158"/>
                <a:gd name="T26" fmla="*/ 52 w 184"/>
                <a:gd name="T27" fmla="*/ 109 h 158"/>
                <a:gd name="T28" fmla="*/ 81 w 184"/>
                <a:gd name="T29" fmla="*/ 3 h 158"/>
                <a:gd name="T30" fmla="*/ 84 w 184"/>
                <a:gd name="T31" fmla="*/ 0 h 158"/>
                <a:gd name="T32" fmla="*/ 100 w 184"/>
                <a:gd name="T33" fmla="*/ 0 h 158"/>
                <a:gd name="T34" fmla="*/ 103 w 184"/>
                <a:gd name="T35" fmla="*/ 3 h 158"/>
                <a:gd name="T36" fmla="*/ 133 w 184"/>
                <a:gd name="T37" fmla="*/ 109 h 158"/>
                <a:gd name="T38" fmla="*/ 133 w 184"/>
                <a:gd name="T39" fmla="*/ 109 h 158"/>
                <a:gd name="T40" fmla="*/ 158 w 184"/>
                <a:gd name="T41" fmla="*/ 3 h 158"/>
                <a:gd name="T42" fmla="*/ 161 w 184"/>
                <a:gd name="T43" fmla="*/ 0 h 158"/>
                <a:gd name="T44" fmla="*/ 182 w 184"/>
                <a:gd name="T45" fmla="*/ 0 h 158"/>
                <a:gd name="T46" fmla="*/ 184 w 184"/>
                <a:gd name="T47" fmla="*/ 3 h 158"/>
                <a:gd name="T48" fmla="*/ 146 w 184"/>
                <a:gd name="T49" fmla="*/ 156 h 158"/>
                <a:gd name="T50" fmla="*/ 143 w 184"/>
                <a:gd name="T51" fmla="*/ 158 h 158"/>
                <a:gd name="T52" fmla="*/ 125 w 184"/>
                <a:gd name="T53"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4" h="158">
                  <a:moveTo>
                    <a:pt x="125" y="158"/>
                  </a:moveTo>
                  <a:cubicBezTo>
                    <a:pt x="124" y="158"/>
                    <a:pt x="123" y="157"/>
                    <a:pt x="122" y="156"/>
                  </a:cubicBezTo>
                  <a:cubicBezTo>
                    <a:pt x="92" y="48"/>
                    <a:pt x="92" y="48"/>
                    <a:pt x="92" y="48"/>
                  </a:cubicBezTo>
                  <a:cubicBezTo>
                    <a:pt x="92" y="48"/>
                    <a:pt x="92" y="48"/>
                    <a:pt x="92" y="48"/>
                  </a:cubicBezTo>
                  <a:cubicBezTo>
                    <a:pt x="61" y="156"/>
                    <a:pt x="61" y="156"/>
                    <a:pt x="61" y="156"/>
                  </a:cubicBezTo>
                  <a:cubicBezTo>
                    <a:pt x="61" y="157"/>
                    <a:pt x="60" y="158"/>
                    <a:pt x="59" y="158"/>
                  </a:cubicBezTo>
                  <a:cubicBezTo>
                    <a:pt x="41" y="158"/>
                    <a:pt x="41" y="158"/>
                    <a:pt x="41" y="158"/>
                  </a:cubicBezTo>
                  <a:cubicBezTo>
                    <a:pt x="40" y="158"/>
                    <a:pt x="39" y="157"/>
                    <a:pt x="39" y="156"/>
                  </a:cubicBezTo>
                  <a:cubicBezTo>
                    <a:pt x="0" y="3"/>
                    <a:pt x="0" y="3"/>
                    <a:pt x="0" y="3"/>
                  </a:cubicBezTo>
                  <a:cubicBezTo>
                    <a:pt x="0" y="1"/>
                    <a:pt x="0" y="0"/>
                    <a:pt x="2" y="0"/>
                  </a:cubicBezTo>
                  <a:cubicBezTo>
                    <a:pt x="23" y="0"/>
                    <a:pt x="23" y="0"/>
                    <a:pt x="23" y="0"/>
                  </a:cubicBezTo>
                  <a:cubicBezTo>
                    <a:pt x="25" y="0"/>
                    <a:pt x="26" y="1"/>
                    <a:pt x="26" y="3"/>
                  </a:cubicBezTo>
                  <a:cubicBezTo>
                    <a:pt x="51" y="109"/>
                    <a:pt x="51" y="109"/>
                    <a:pt x="51" y="109"/>
                  </a:cubicBezTo>
                  <a:cubicBezTo>
                    <a:pt x="52" y="109"/>
                    <a:pt x="52" y="109"/>
                    <a:pt x="52" y="109"/>
                  </a:cubicBezTo>
                  <a:cubicBezTo>
                    <a:pt x="81" y="3"/>
                    <a:pt x="81" y="3"/>
                    <a:pt x="81" y="3"/>
                  </a:cubicBezTo>
                  <a:cubicBezTo>
                    <a:pt x="82" y="1"/>
                    <a:pt x="83" y="0"/>
                    <a:pt x="84" y="0"/>
                  </a:cubicBezTo>
                  <a:cubicBezTo>
                    <a:pt x="100" y="0"/>
                    <a:pt x="100" y="0"/>
                    <a:pt x="100" y="0"/>
                  </a:cubicBezTo>
                  <a:cubicBezTo>
                    <a:pt x="102" y="0"/>
                    <a:pt x="102" y="1"/>
                    <a:pt x="103" y="3"/>
                  </a:cubicBezTo>
                  <a:cubicBezTo>
                    <a:pt x="133" y="109"/>
                    <a:pt x="133" y="109"/>
                    <a:pt x="133" y="109"/>
                  </a:cubicBezTo>
                  <a:cubicBezTo>
                    <a:pt x="133" y="109"/>
                    <a:pt x="133" y="109"/>
                    <a:pt x="133" y="109"/>
                  </a:cubicBezTo>
                  <a:cubicBezTo>
                    <a:pt x="158" y="3"/>
                    <a:pt x="158" y="3"/>
                    <a:pt x="158" y="3"/>
                  </a:cubicBezTo>
                  <a:cubicBezTo>
                    <a:pt x="158" y="1"/>
                    <a:pt x="159" y="0"/>
                    <a:pt x="161" y="0"/>
                  </a:cubicBezTo>
                  <a:cubicBezTo>
                    <a:pt x="182" y="0"/>
                    <a:pt x="182" y="0"/>
                    <a:pt x="182" y="0"/>
                  </a:cubicBezTo>
                  <a:cubicBezTo>
                    <a:pt x="184" y="0"/>
                    <a:pt x="184" y="1"/>
                    <a:pt x="184" y="3"/>
                  </a:cubicBezTo>
                  <a:cubicBezTo>
                    <a:pt x="146" y="156"/>
                    <a:pt x="146" y="156"/>
                    <a:pt x="146" y="156"/>
                  </a:cubicBezTo>
                  <a:cubicBezTo>
                    <a:pt x="145" y="157"/>
                    <a:pt x="144" y="158"/>
                    <a:pt x="143" y="158"/>
                  </a:cubicBezTo>
                  <a:lnTo>
                    <a:pt x="125"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4" name="Freeform 72"/>
            <p:cNvSpPr>
              <a:spLocks noEditPoints="1"/>
            </p:cNvSpPr>
            <p:nvPr userDrawn="1"/>
          </p:nvSpPr>
          <p:spPr bwMode="auto">
            <a:xfrm>
              <a:off x="6360781" y="1492997"/>
              <a:ext cx="175667" cy="208734"/>
            </a:xfrm>
            <a:custGeom>
              <a:avLst/>
              <a:gdLst>
                <a:gd name="T0" fmla="*/ 4 w 99"/>
                <a:gd name="T1" fmla="*/ 85 h 117"/>
                <a:gd name="T2" fmla="*/ 0 w 99"/>
                <a:gd name="T3" fmla="*/ 58 h 117"/>
                <a:gd name="T4" fmla="*/ 3 w 99"/>
                <a:gd name="T5" fmla="*/ 31 h 117"/>
                <a:gd name="T6" fmla="*/ 49 w 99"/>
                <a:gd name="T7" fmla="*/ 0 h 117"/>
                <a:gd name="T8" fmla="*/ 95 w 99"/>
                <a:gd name="T9" fmla="*/ 31 h 117"/>
                <a:gd name="T10" fmla="*/ 99 w 99"/>
                <a:gd name="T11" fmla="*/ 64 h 117"/>
                <a:gd name="T12" fmla="*/ 96 w 99"/>
                <a:gd name="T13" fmla="*/ 66 h 117"/>
                <a:gd name="T14" fmla="*/ 27 w 99"/>
                <a:gd name="T15" fmla="*/ 66 h 117"/>
                <a:gd name="T16" fmla="*/ 26 w 99"/>
                <a:gd name="T17" fmla="*/ 68 h 117"/>
                <a:gd name="T18" fmla="*/ 27 w 99"/>
                <a:gd name="T19" fmla="*/ 76 h 117"/>
                <a:gd name="T20" fmla="*/ 52 w 99"/>
                <a:gd name="T21" fmla="*/ 93 h 117"/>
                <a:gd name="T22" fmla="*/ 79 w 99"/>
                <a:gd name="T23" fmla="*/ 83 h 117"/>
                <a:gd name="T24" fmla="*/ 82 w 99"/>
                <a:gd name="T25" fmla="*/ 82 h 117"/>
                <a:gd name="T26" fmla="*/ 96 w 99"/>
                <a:gd name="T27" fmla="*/ 94 h 117"/>
                <a:gd name="T28" fmla="*/ 96 w 99"/>
                <a:gd name="T29" fmla="*/ 98 h 117"/>
                <a:gd name="T30" fmla="*/ 50 w 99"/>
                <a:gd name="T31" fmla="*/ 117 h 117"/>
                <a:gd name="T32" fmla="*/ 4 w 99"/>
                <a:gd name="T33" fmla="*/ 85 h 117"/>
                <a:gd name="T34" fmla="*/ 71 w 99"/>
                <a:gd name="T35" fmla="*/ 36 h 117"/>
                <a:gd name="T36" fmla="*/ 49 w 99"/>
                <a:gd name="T37" fmla="*/ 22 h 117"/>
                <a:gd name="T38" fmla="*/ 27 w 99"/>
                <a:gd name="T39" fmla="*/ 36 h 117"/>
                <a:gd name="T40" fmla="*/ 26 w 99"/>
                <a:gd name="T41" fmla="*/ 46 h 117"/>
                <a:gd name="T42" fmla="*/ 27 w 99"/>
                <a:gd name="T43" fmla="*/ 47 h 117"/>
                <a:gd name="T44" fmla="*/ 71 w 99"/>
                <a:gd name="T45" fmla="*/ 47 h 117"/>
                <a:gd name="T46" fmla="*/ 72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9" y="46"/>
                    <a:pt x="99" y="64"/>
                  </a:cubicBezTo>
                  <a:cubicBezTo>
                    <a:pt x="99" y="66"/>
                    <a:pt x="98" y="66"/>
                    <a:pt x="96" y="66"/>
                  </a:cubicBezTo>
                  <a:cubicBezTo>
                    <a:pt x="27" y="66"/>
                    <a:pt x="27" y="66"/>
                    <a:pt x="27" y="66"/>
                  </a:cubicBezTo>
                  <a:cubicBezTo>
                    <a:pt x="26" y="66"/>
                    <a:pt x="26" y="67"/>
                    <a:pt x="26" y="68"/>
                  </a:cubicBezTo>
                  <a:cubicBezTo>
                    <a:pt x="26" y="71"/>
                    <a:pt x="27"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7" y="109"/>
                    <a:pt x="71" y="117"/>
                    <a:pt x="50" y="117"/>
                  </a:cubicBezTo>
                  <a:cubicBezTo>
                    <a:pt x="27"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5" name="Freeform 73"/>
            <p:cNvSpPr>
              <a:spLocks/>
            </p:cNvSpPr>
            <p:nvPr userDrawn="1"/>
          </p:nvSpPr>
          <p:spPr bwMode="auto">
            <a:xfrm>
              <a:off x="6573648" y="1414463"/>
              <a:ext cx="76467" cy="285201"/>
            </a:xfrm>
            <a:custGeom>
              <a:avLst/>
              <a:gdLst>
                <a:gd name="T0" fmla="*/ 31 w 43"/>
                <a:gd name="T1" fmla="*/ 159 h 159"/>
                <a:gd name="T2" fmla="*/ 0 w 43"/>
                <a:gd name="T3" fmla="*/ 127 h 159"/>
                <a:gd name="T4" fmla="*/ 0 w 43"/>
                <a:gd name="T5" fmla="*/ 3 h 159"/>
                <a:gd name="T6" fmla="*/ 3 w 43"/>
                <a:gd name="T7" fmla="*/ 0 h 159"/>
                <a:gd name="T8" fmla="*/ 24 w 43"/>
                <a:gd name="T9" fmla="*/ 0 h 159"/>
                <a:gd name="T10" fmla="*/ 26 w 43"/>
                <a:gd name="T11" fmla="*/ 3 h 159"/>
                <a:gd name="T12" fmla="*/ 26 w 43"/>
                <a:gd name="T13" fmla="*/ 126 h 159"/>
                <a:gd name="T14" fmla="*/ 36 w 43"/>
                <a:gd name="T15" fmla="*/ 136 h 159"/>
                <a:gd name="T16" fmla="*/ 41 w 43"/>
                <a:gd name="T17" fmla="*/ 136 h 159"/>
                <a:gd name="T18" fmla="*/ 43 w 43"/>
                <a:gd name="T19" fmla="*/ 139 h 159"/>
                <a:gd name="T20" fmla="*/ 43 w 43"/>
                <a:gd name="T21" fmla="*/ 157 h 159"/>
                <a:gd name="T22" fmla="*/ 41 w 43"/>
                <a:gd name="T23" fmla="*/ 159 h 159"/>
                <a:gd name="T24" fmla="*/ 31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1" y="159"/>
                  </a:moveTo>
                  <a:cubicBezTo>
                    <a:pt x="9" y="159"/>
                    <a:pt x="0" y="149"/>
                    <a:pt x="0" y="127"/>
                  </a:cubicBezTo>
                  <a:cubicBezTo>
                    <a:pt x="0" y="3"/>
                    <a:pt x="0" y="3"/>
                    <a:pt x="0" y="3"/>
                  </a:cubicBezTo>
                  <a:cubicBezTo>
                    <a:pt x="0" y="1"/>
                    <a:pt x="1" y="0"/>
                    <a:pt x="3" y="0"/>
                  </a:cubicBezTo>
                  <a:cubicBezTo>
                    <a:pt x="24" y="0"/>
                    <a:pt x="24" y="0"/>
                    <a:pt x="24" y="0"/>
                  </a:cubicBezTo>
                  <a:cubicBezTo>
                    <a:pt x="25" y="0"/>
                    <a:pt x="26" y="1"/>
                    <a:pt x="26" y="3"/>
                  </a:cubicBezTo>
                  <a:cubicBezTo>
                    <a:pt x="26" y="126"/>
                    <a:pt x="26" y="126"/>
                    <a:pt x="26" y="126"/>
                  </a:cubicBezTo>
                  <a:cubicBezTo>
                    <a:pt x="26" y="134"/>
                    <a:pt x="29" y="136"/>
                    <a:pt x="36"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1"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6" name="Freeform 74"/>
            <p:cNvSpPr>
              <a:spLocks/>
            </p:cNvSpPr>
            <p:nvPr userDrawn="1"/>
          </p:nvSpPr>
          <p:spPr bwMode="auto">
            <a:xfrm>
              <a:off x="6668715"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4"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7" name="Freeform 75"/>
            <p:cNvSpPr>
              <a:spLocks noEditPoints="1"/>
            </p:cNvSpPr>
            <p:nvPr userDrawn="1"/>
          </p:nvSpPr>
          <p:spPr bwMode="auto">
            <a:xfrm>
              <a:off x="679891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8" name="Freeform 76"/>
            <p:cNvSpPr>
              <a:spLocks/>
            </p:cNvSpPr>
            <p:nvPr userDrawn="1"/>
          </p:nvSpPr>
          <p:spPr bwMode="auto">
            <a:xfrm>
              <a:off x="7011783" y="1492997"/>
              <a:ext cx="142600" cy="204601"/>
            </a:xfrm>
            <a:custGeom>
              <a:avLst/>
              <a:gdLst>
                <a:gd name="T0" fmla="*/ 2 w 80"/>
                <a:gd name="T1" fmla="*/ 114 h 114"/>
                <a:gd name="T2" fmla="*/ 0 w 80"/>
                <a:gd name="T3" fmla="*/ 112 h 114"/>
                <a:gd name="T4" fmla="*/ 0 w 80"/>
                <a:gd name="T5" fmla="*/ 5 h 114"/>
                <a:gd name="T6" fmla="*/ 2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3 w 80"/>
                <a:gd name="T25" fmla="*/ 28 h 114"/>
                <a:gd name="T26" fmla="*/ 47 w 80"/>
                <a:gd name="T27" fmla="*/ 23 h 114"/>
                <a:gd name="T28" fmla="*/ 26 w 80"/>
                <a:gd name="T29" fmla="*/ 51 h 114"/>
                <a:gd name="T30" fmla="*/ 26 w 80"/>
                <a:gd name="T31" fmla="*/ 112 h 114"/>
                <a:gd name="T32" fmla="*/ 24 w 80"/>
                <a:gd name="T33" fmla="*/ 114 h 114"/>
                <a:gd name="T34" fmla="*/ 2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2" y="114"/>
                  </a:move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3" y="28"/>
                  </a:cubicBezTo>
                  <a:cubicBezTo>
                    <a:pt x="58" y="25"/>
                    <a:pt x="53" y="23"/>
                    <a:pt x="47" y="23"/>
                  </a:cubicBezTo>
                  <a:cubicBezTo>
                    <a:pt x="32" y="23"/>
                    <a:pt x="26" y="33"/>
                    <a:pt x="26" y="51"/>
                  </a:cubicBezTo>
                  <a:cubicBezTo>
                    <a:pt x="26" y="112"/>
                    <a:pt x="26" y="112"/>
                    <a:pt x="26" y="112"/>
                  </a:cubicBezTo>
                  <a:cubicBezTo>
                    <a:pt x="26" y="113"/>
                    <a:pt x="25" y="114"/>
                    <a:pt x="24" y="114"/>
                  </a:cubicBezTo>
                  <a:lnTo>
                    <a:pt x="2"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9" name="Freeform 77"/>
            <p:cNvSpPr>
              <a:spLocks noEditPoints="1"/>
            </p:cNvSpPr>
            <p:nvPr userDrawn="1"/>
          </p:nvSpPr>
          <p:spPr bwMode="auto">
            <a:xfrm>
              <a:off x="7166783" y="1492997"/>
              <a:ext cx="175667" cy="208734"/>
            </a:xfrm>
            <a:custGeom>
              <a:avLst/>
              <a:gdLst>
                <a:gd name="T0" fmla="*/ 4 w 98"/>
                <a:gd name="T1" fmla="*/ 85 h 117"/>
                <a:gd name="T2" fmla="*/ 0 w 98"/>
                <a:gd name="T3" fmla="*/ 58 h 117"/>
                <a:gd name="T4" fmla="*/ 3 w 98"/>
                <a:gd name="T5" fmla="*/ 31 h 117"/>
                <a:gd name="T6" fmla="*/ 49 w 98"/>
                <a:gd name="T7" fmla="*/ 0 h 117"/>
                <a:gd name="T8" fmla="*/ 95 w 98"/>
                <a:gd name="T9" fmla="*/ 31 h 117"/>
                <a:gd name="T10" fmla="*/ 98 w 98"/>
                <a:gd name="T11" fmla="*/ 64 h 117"/>
                <a:gd name="T12" fmla="*/ 96 w 98"/>
                <a:gd name="T13" fmla="*/ 66 h 117"/>
                <a:gd name="T14" fmla="*/ 27 w 98"/>
                <a:gd name="T15" fmla="*/ 66 h 117"/>
                <a:gd name="T16" fmla="*/ 26 w 98"/>
                <a:gd name="T17" fmla="*/ 68 h 117"/>
                <a:gd name="T18" fmla="*/ 27 w 98"/>
                <a:gd name="T19" fmla="*/ 76 h 117"/>
                <a:gd name="T20" fmla="*/ 52 w 98"/>
                <a:gd name="T21" fmla="*/ 93 h 117"/>
                <a:gd name="T22" fmla="*/ 79 w 98"/>
                <a:gd name="T23" fmla="*/ 83 h 117"/>
                <a:gd name="T24" fmla="*/ 82 w 98"/>
                <a:gd name="T25" fmla="*/ 82 h 117"/>
                <a:gd name="T26" fmla="*/ 96 w 98"/>
                <a:gd name="T27" fmla="*/ 94 h 117"/>
                <a:gd name="T28" fmla="*/ 96 w 98"/>
                <a:gd name="T29" fmla="*/ 98 h 117"/>
                <a:gd name="T30" fmla="*/ 50 w 98"/>
                <a:gd name="T31" fmla="*/ 117 h 117"/>
                <a:gd name="T32" fmla="*/ 4 w 98"/>
                <a:gd name="T33" fmla="*/ 85 h 117"/>
                <a:gd name="T34" fmla="*/ 71 w 98"/>
                <a:gd name="T35" fmla="*/ 36 h 117"/>
                <a:gd name="T36" fmla="*/ 49 w 98"/>
                <a:gd name="T37" fmla="*/ 22 h 117"/>
                <a:gd name="T38" fmla="*/ 27 w 98"/>
                <a:gd name="T39" fmla="*/ 36 h 117"/>
                <a:gd name="T40" fmla="*/ 26 w 98"/>
                <a:gd name="T41" fmla="*/ 46 h 117"/>
                <a:gd name="T42" fmla="*/ 27 w 98"/>
                <a:gd name="T43" fmla="*/ 47 h 117"/>
                <a:gd name="T44" fmla="*/ 71 w 98"/>
                <a:gd name="T45" fmla="*/ 47 h 117"/>
                <a:gd name="T46" fmla="*/ 72 w 98"/>
                <a:gd name="T47" fmla="*/ 46 h 117"/>
                <a:gd name="T48" fmla="*/ 71 w 98"/>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8" y="46"/>
                    <a:pt x="98" y="64"/>
                  </a:cubicBezTo>
                  <a:cubicBezTo>
                    <a:pt x="98" y="66"/>
                    <a:pt x="98" y="66"/>
                    <a:pt x="96" y="66"/>
                  </a:cubicBezTo>
                  <a:cubicBezTo>
                    <a:pt x="27" y="66"/>
                    <a:pt x="27" y="66"/>
                    <a:pt x="27" y="66"/>
                  </a:cubicBezTo>
                  <a:cubicBezTo>
                    <a:pt x="26" y="66"/>
                    <a:pt x="26" y="67"/>
                    <a:pt x="26" y="68"/>
                  </a:cubicBezTo>
                  <a:cubicBezTo>
                    <a:pt x="26" y="71"/>
                    <a:pt x="26"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6" y="109"/>
                    <a:pt x="71" y="117"/>
                    <a:pt x="50" y="117"/>
                  </a:cubicBezTo>
                  <a:cubicBezTo>
                    <a:pt x="26"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0" name="Freeform 78"/>
            <p:cNvSpPr>
              <a:spLocks noEditPoints="1"/>
            </p:cNvSpPr>
            <p:nvPr userDrawn="1"/>
          </p:nvSpPr>
          <p:spPr bwMode="auto">
            <a:xfrm>
              <a:off x="7439584" y="1492997"/>
              <a:ext cx="177734" cy="208734"/>
            </a:xfrm>
            <a:custGeom>
              <a:avLst/>
              <a:gdLst>
                <a:gd name="T0" fmla="*/ 3 w 99"/>
                <a:gd name="T1" fmla="*/ 86 h 117"/>
                <a:gd name="T2" fmla="*/ 0 w 99"/>
                <a:gd name="T3" fmla="*/ 58 h 117"/>
                <a:gd name="T4" fmla="*/ 3 w 99"/>
                <a:gd name="T5" fmla="*/ 31 h 117"/>
                <a:gd name="T6" fmla="*/ 49 w 99"/>
                <a:gd name="T7" fmla="*/ 0 h 117"/>
                <a:gd name="T8" fmla="*/ 95 w 99"/>
                <a:gd name="T9" fmla="*/ 31 h 117"/>
                <a:gd name="T10" fmla="*/ 99 w 99"/>
                <a:gd name="T11" fmla="*/ 58 h 117"/>
                <a:gd name="T12" fmla="*/ 95 w 99"/>
                <a:gd name="T13" fmla="*/ 86 h 117"/>
                <a:gd name="T14" fmla="*/ 49 w 99"/>
                <a:gd name="T15" fmla="*/ 117 h 117"/>
                <a:gd name="T16" fmla="*/ 3 w 99"/>
                <a:gd name="T17" fmla="*/ 86 h 117"/>
                <a:gd name="T18" fmla="*/ 70 w 99"/>
                <a:gd name="T19" fmla="*/ 79 h 117"/>
                <a:gd name="T20" fmla="*/ 73 w 99"/>
                <a:gd name="T21" fmla="*/ 58 h 117"/>
                <a:gd name="T22" fmla="*/ 70 w 99"/>
                <a:gd name="T23" fmla="*/ 38 h 117"/>
                <a:gd name="T24" fmla="*/ 49 w 99"/>
                <a:gd name="T25" fmla="*/ 23 h 117"/>
                <a:gd name="T26" fmla="*/ 28 w 99"/>
                <a:gd name="T27" fmla="*/ 38 h 117"/>
                <a:gd name="T28" fmla="*/ 26 w 99"/>
                <a:gd name="T29" fmla="*/ 58 h 117"/>
                <a:gd name="T30" fmla="*/ 28 w 99"/>
                <a:gd name="T31" fmla="*/ 79 h 117"/>
                <a:gd name="T32" fmla="*/ 49 w 99"/>
                <a:gd name="T33" fmla="*/ 93 h 117"/>
                <a:gd name="T34" fmla="*/ 70 w 99"/>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17">
                  <a:moveTo>
                    <a:pt x="3" y="86"/>
                  </a:moveTo>
                  <a:cubicBezTo>
                    <a:pt x="1" y="78"/>
                    <a:pt x="0" y="70"/>
                    <a:pt x="0" y="58"/>
                  </a:cubicBezTo>
                  <a:cubicBezTo>
                    <a:pt x="0" y="46"/>
                    <a:pt x="1" y="38"/>
                    <a:pt x="3" y="31"/>
                  </a:cubicBezTo>
                  <a:cubicBezTo>
                    <a:pt x="10" y="11"/>
                    <a:pt x="27" y="0"/>
                    <a:pt x="49" y="0"/>
                  </a:cubicBezTo>
                  <a:cubicBezTo>
                    <a:pt x="72" y="0"/>
                    <a:pt x="89" y="11"/>
                    <a:pt x="95" y="31"/>
                  </a:cubicBezTo>
                  <a:cubicBezTo>
                    <a:pt x="98" y="38"/>
                    <a:pt x="99" y="46"/>
                    <a:pt x="99" y="58"/>
                  </a:cubicBezTo>
                  <a:cubicBezTo>
                    <a:pt x="99" y="70"/>
                    <a:pt x="98" y="78"/>
                    <a:pt x="95" y="86"/>
                  </a:cubicBezTo>
                  <a:cubicBezTo>
                    <a:pt x="89" y="105"/>
                    <a:pt x="72" y="117"/>
                    <a:pt x="49" y="117"/>
                  </a:cubicBezTo>
                  <a:cubicBezTo>
                    <a:pt x="27" y="117"/>
                    <a:pt x="10" y="105"/>
                    <a:pt x="3" y="86"/>
                  </a:cubicBezTo>
                  <a:close/>
                  <a:moveTo>
                    <a:pt x="70" y="79"/>
                  </a:moveTo>
                  <a:cubicBezTo>
                    <a:pt x="72" y="73"/>
                    <a:pt x="73" y="68"/>
                    <a:pt x="73" y="58"/>
                  </a:cubicBezTo>
                  <a:cubicBezTo>
                    <a:pt x="73" y="49"/>
                    <a:pt x="72" y="44"/>
                    <a:pt x="70" y="38"/>
                  </a:cubicBezTo>
                  <a:cubicBezTo>
                    <a:pt x="67" y="28"/>
                    <a:pt x="60" y="23"/>
                    <a:pt x="49" y="23"/>
                  </a:cubicBezTo>
                  <a:cubicBezTo>
                    <a:pt x="39" y="23"/>
                    <a:pt x="32" y="28"/>
                    <a:pt x="28" y="38"/>
                  </a:cubicBezTo>
                  <a:cubicBezTo>
                    <a:pt x="27" y="44"/>
                    <a:pt x="26" y="49"/>
                    <a:pt x="26" y="58"/>
                  </a:cubicBezTo>
                  <a:cubicBezTo>
                    <a:pt x="26" y="68"/>
                    <a:pt x="27" y="73"/>
                    <a:pt x="28" y="79"/>
                  </a:cubicBezTo>
                  <a:cubicBezTo>
                    <a:pt x="32" y="88"/>
                    <a:pt x="39"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1" name="Freeform 79"/>
            <p:cNvSpPr>
              <a:spLocks/>
            </p:cNvSpPr>
            <p:nvPr userDrawn="1"/>
          </p:nvSpPr>
          <p:spPr bwMode="auto">
            <a:xfrm>
              <a:off x="7642118"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3"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2" name="Freeform 80"/>
            <p:cNvSpPr>
              <a:spLocks/>
            </p:cNvSpPr>
            <p:nvPr userDrawn="1"/>
          </p:nvSpPr>
          <p:spPr bwMode="auto">
            <a:xfrm>
              <a:off x="7826052" y="1414463"/>
              <a:ext cx="171534" cy="287267"/>
            </a:xfrm>
            <a:custGeom>
              <a:avLst/>
              <a:gdLst>
                <a:gd name="T0" fmla="*/ 1 w 96"/>
                <a:gd name="T1" fmla="*/ 138 h 161"/>
                <a:gd name="T2" fmla="*/ 18 w 96"/>
                <a:gd name="T3" fmla="*/ 126 h 161"/>
                <a:gd name="T4" fmla="*/ 21 w 96"/>
                <a:gd name="T5" fmla="*/ 126 h 161"/>
                <a:gd name="T6" fmla="*/ 42 w 96"/>
                <a:gd name="T7" fmla="*/ 136 h 161"/>
                <a:gd name="T8" fmla="*/ 68 w 96"/>
                <a:gd name="T9" fmla="*/ 105 h 161"/>
                <a:gd name="T10" fmla="*/ 68 w 96"/>
                <a:gd name="T11" fmla="*/ 3 h 161"/>
                <a:gd name="T12" fmla="*/ 71 w 96"/>
                <a:gd name="T13" fmla="*/ 0 h 161"/>
                <a:gd name="T14" fmla="*/ 93 w 96"/>
                <a:gd name="T15" fmla="*/ 0 h 161"/>
                <a:gd name="T16" fmla="*/ 96 w 96"/>
                <a:gd name="T17" fmla="*/ 3 h 161"/>
                <a:gd name="T18" fmla="*/ 96 w 96"/>
                <a:gd name="T19" fmla="*/ 105 h 161"/>
                <a:gd name="T20" fmla="*/ 41 w 96"/>
                <a:gd name="T21" fmla="*/ 161 h 161"/>
                <a:gd name="T22" fmla="*/ 0 w 96"/>
                <a:gd name="T23" fmla="*/ 142 h 161"/>
                <a:gd name="T24" fmla="*/ 1 w 96"/>
                <a:gd name="T25" fmla="*/ 1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61">
                  <a:moveTo>
                    <a:pt x="1" y="138"/>
                  </a:moveTo>
                  <a:cubicBezTo>
                    <a:pt x="18" y="126"/>
                    <a:pt x="18" y="126"/>
                    <a:pt x="18" y="126"/>
                  </a:cubicBezTo>
                  <a:cubicBezTo>
                    <a:pt x="19" y="125"/>
                    <a:pt x="20" y="125"/>
                    <a:pt x="21" y="126"/>
                  </a:cubicBezTo>
                  <a:cubicBezTo>
                    <a:pt x="25" y="131"/>
                    <a:pt x="33" y="136"/>
                    <a:pt x="42" y="136"/>
                  </a:cubicBezTo>
                  <a:cubicBezTo>
                    <a:pt x="59" y="136"/>
                    <a:pt x="68" y="126"/>
                    <a:pt x="68" y="105"/>
                  </a:cubicBezTo>
                  <a:cubicBezTo>
                    <a:pt x="68" y="3"/>
                    <a:pt x="68" y="3"/>
                    <a:pt x="68" y="3"/>
                  </a:cubicBezTo>
                  <a:cubicBezTo>
                    <a:pt x="68" y="1"/>
                    <a:pt x="69" y="0"/>
                    <a:pt x="71" y="0"/>
                  </a:cubicBezTo>
                  <a:cubicBezTo>
                    <a:pt x="93" y="0"/>
                    <a:pt x="93" y="0"/>
                    <a:pt x="93" y="0"/>
                  </a:cubicBezTo>
                  <a:cubicBezTo>
                    <a:pt x="95" y="0"/>
                    <a:pt x="96" y="1"/>
                    <a:pt x="96" y="3"/>
                  </a:cubicBezTo>
                  <a:cubicBezTo>
                    <a:pt x="96" y="105"/>
                    <a:pt x="96" y="105"/>
                    <a:pt x="96" y="105"/>
                  </a:cubicBezTo>
                  <a:cubicBezTo>
                    <a:pt x="96" y="141"/>
                    <a:pt x="75" y="161"/>
                    <a:pt x="41" y="161"/>
                  </a:cubicBezTo>
                  <a:cubicBezTo>
                    <a:pt x="23" y="161"/>
                    <a:pt x="7" y="152"/>
                    <a:pt x="0" y="142"/>
                  </a:cubicBezTo>
                  <a:cubicBezTo>
                    <a:pt x="0" y="140"/>
                    <a:pt x="0" y="139"/>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3" name="Freeform 81"/>
            <p:cNvSpPr>
              <a:spLocks noEditPoints="1"/>
            </p:cNvSpPr>
            <p:nvPr userDrawn="1"/>
          </p:nvSpPr>
          <p:spPr bwMode="auto">
            <a:xfrm>
              <a:off x="8034786"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8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8" y="66"/>
                    <a:pt x="48" y="66"/>
                    <a:pt x="48"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4" name="Freeform 82"/>
            <p:cNvSpPr>
              <a:spLocks noEditPoints="1"/>
            </p:cNvSpPr>
            <p:nvPr userDrawn="1"/>
          </p:nvSpPr>
          <p:spPr bwMode="auto">
            <a:xfrm>
              <a:off x="8249720" y="1492997"/>
              <a:ext cx="173600" cy="279001"/>
            </a:xfrm>
            <a:custGeom>
              <a:avLst/>
              <a:gdLst>
                <a:gd name="T0" fmla="*/ 2 w 98"/>
                <a:gd name="T1" fmla="*/ 156 h 156"/>
                <a:gd name="T2" fmla="*/ 0 w 98"/>
                <a:gd name="T3" fmla="*/ 153 h 156"/>
                <a:gd name="T4" fmla="*/ 0 w 98"/>
                <a:gd name="T5" fmla="*/ 5 h 156"/>
                <a:gd name="T6" fmla="*/ 2 w 98"/>
                <a:gd name="T7" fmla="*/ 2 h 156"/>
                <a:gd name="T8" fmla="*/ 24 w 98"/>
                <a:gd name="T9" fmla="*/ 2 h 156"/>
                <a:gd name="T10" fmla="*/ 26 w 98"/>
                <a:gd name="T11" fmla="*/ 5 h 156"/>
                <a:gd name="T12" fmla="*/ 26 w 98"/>
                <a:gd name="T13" fmla="*/ 13 h 156"/>
                <a:gd name="T14" fmla="*/ 26 w 98"/>
                <a:gd name="T15" fmla="*/ 13 h 156"/>
                <a:gd name="T16" fmla="*/ 56 w 98"/>
                <a:gd name="T17" fmla="*/ 0 h 156"/>
                <a:gd name="T18" fmla="*/ 94 w 98"/>
                <a:gd name="T19" fmla="*/ 27 h 156"/>
                <a:gd name="T20" fmla="*/ 98 w 98"/>
                <a:gd name="T21" fmla="*/ 58 h 156"/>
                <a:gd name="T22" fmla="*/ 94 w 98"/>
                <a:gd name="T23" fmla="*/ 90 h 156"/>
                <a:gd name="T24" fmla="*/ 56 w 98"/>
                <a:gd name="T25" fmla="*/ 117 h 156"/>
                <a:gd name="T26" fmla="*/ 26 w 98"/>
                <a:gd name="T27" fmla="*/ 103 h 156"/>
                <a:gd name="T28" fmla="*/ 26 w 98"/>
                <a:gd name="T29" fmla="*/ 103 h 156"/>
                <a:gd name="T30" fmla="*/ 26 w 98"/>
                <a:gd name="T31" fmla="*/ 153 h 156"/>
                <a:gd name="T32" fmla="*/ 24 w 98"/>
                <a:gd name="T33" fmla="*/ 156 h 156"/>
                <a:gd name="T34" fmla="*/ 2 w 98"/>
                <a:gd name="T35" fmla="*/ 156 h 156"/>
                <a:gd name="T36" fmla="*/ 70 w 98"/>
                <a:gd name="T37" fmla="*/ 79 h 156"/>
                <a:gd name="T38" fmla="*/ 72 w 98"/>
                <a:gd name="T39" fmla="*/ 58 h 156"/>
                <a:gd name="T40" fmla="*/ 70 w 98"/>
                <a:gd name="T41" fmla="*/ 37 h 156"/>
                <a:gd name="T42" fmla="*/ 49 w 98"/>
                <a:gd name="T43" fmla="*/ 23 h 156"/>
                <a:gd name="T44" fmla="*/ 28 w 98"/>
                <a:gd name="T45" fmla="*/ 37 h 156"/>
                <a:gd name="T46" fmla="*/ 26 w 98"/>
                <a:gd name="T47" fmla="*/ 58 h 156"/>
                <a:gd name="T48" fmla="*/ 28 w 98"/>
                <a:gd name="T49" fmla="*/ 79 h 156"/>
                <a:gd name="T50" fmla="*/ 49 w 98"/>
                <a:gd name="T51" fmla="*/ 93 h 156"/>
                <a:gd name="T52" fmla="*/ 70 w 98"/>
                <a:gd name="T53" fmla="*/ 7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56">
                  <a:moveTo>
                    <a:pt x="2" y="156"/>
                  </a:moveTo>
                  <a:cubicBezTo>
                    <a:pt x="1" y="156"/>
                    <a:pt x="0" y="155"/>
                    <a:pt x="0" y="153"/>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5"/>
                    <a:pt x="41" y="0"/>
                    <a:pt x="56" y="0"/>
                  </a:cubicBezTo>
                  <a:cubicBezTo>
                    <a:pt x="75" y="0"/>
                    <a:pt x="89" y="9"/>
                    <a:pt x="94" y="27"/>
                  </a:cubicBezTo>
                  <a:cubicBezTo>
                    <a:pt x="97" y="35"/>
                    <a:pt x="98" y="43"/>
                    <a:pt x="98" y="58"/>
                  </a:cubicBezTo>
                  <a:cubicBezTo>
                    <a:pt x="98" y="73"/>
                    <a:pt x="97" y="81"/>
                    <a:pt x="94" y="90"/>
                  </a:cubicBezTo>
                  <a:cubicBezTo>
                    <a:pt x="89" y="107"/>
                    <a:pt x="75" y="117"/>
                    <a:pt x="56" y="117"/>
                  </a:cubicBezTo>
                  <a:cubicBezTo>
                    <a:pt x="41" y="117"/>
                    <a:pt x="31" y="111"/>
                    <a:pt x="26" y="103"/>
                  </a:cubicBezTo>
                  <a:cubicBezTo>
                    <a:pt x="26" y="103"/>
                    <a:pt x="26" y="103"/>
                    <a:pt x="26" y="103"/>
                  </a:cubicBezTo>
                  <a:cubicBezTo>
                    <a:pt x="26" y="153"/>
                    <a:pt x="26" y="153"/>
                    <a:pt x="26" y="153"/>
                  </a:cubicBezTo>
                  <a:cubicBezTo>
                    <a:pt x="26" y="155"/>
                    <a:pt x="25" y="156"/>
                    <a:pt x="24" y="156"/>
                  </a:cubicBezTo>
                  <a:lnTo>
                    <a:pt x="2" y="156"/>
                  </a:lnTo>
                  <a:close/>
                  <a:moveTo>
                    <a:pt x="70" y="79"/>
                  </a:moveTo>
                  <a:cubicBezTo>
                    <a:pt x="71" y="74"/>
                    <a:pt x="72" y="68"/>
                    <a:pt x="72" y="58"/>
                  </a:cubicBezTo>
                  <a:cubicBezTo>
                    <a:pt x="72" y="48"/>
                    <a:pt x="71" y="42"/>
                    <a:pt x="70" y="37"/>
                  </a:cubicBezTo>
                  <a:cubicBezTo>
                    <a:pt x="67" y="28"/>
                    <a:pt x="60" y="23"/>
                    <a:pt x="49" y="23"/>
                  </a:cubicBezTo>
                  <a:cubicBezTo>
                    <a:pt x="38" y="23"/>
                    <a:pt x="31" y="28"/>
                    <a:pt x="28" y="37"/>
                  </a:cubicBezTo>
                  <a:cubicBezTo>
                    <a:pt x="27" y="42"/>
                    <a:pt x="26" y="48"/>
                    <a:pt x="26" y="58"/>
                  </a:cubicBezTo>
                  <a:cubicBezTo>
                    <a:pt x="26" y="68"/>
                    <a:pt x="27" y="74"/>
                    <a:pt x="28" y="79"/>
                  </a:cubicBezTo>
                  <a:cubicBezTo>
                    <a:pt x="31" y="88"/>
                    <a:pt x="38"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5" name="Freeform 83"/>
            <p:cNvSpPr>
              <a:spLocks noEditPoints="1"/>
            </p:cNvSpPr>
            <p:nvPr userDrawn="1"/>
          </p:nvSpPr>
          <p:spPr bwMode="auto">
            <a:xfrm>
              <a:off x="8456387" y="1492997"/>
              <a:ext cx="165334" cy="208734"/>
            </a:xfrm>
            <a:custGeom>
              <a:avLst/>
              <a:gdLst>
                <a:gd name="T0" fmla="*/ 72 w 93"/>
                <a:gd name="T1" fmla="*/ 114 h 117"/>
                <a:gd name="T2" fmla="*/ 69 w 93"/>
                <a:gd name="T3" fmla="*/ 112 h 117"/>
                <a:gd name="T4" fmla="*/ 69 w 93"/>
                <a:gd name="T5" fmla="*/ 104 h 117"/>
                <a:gd name="T6" fmla="*/ 69 w 93"/>
                <a:gd name="T7" fmla="*/ 104 h 117"/>
                <a:gd name="T8" fmla="*/ 38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9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2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2" y="114"/>
                  </a:moveTo>
                  <a:cubicBezTo>
                    <a:pt x="70" y="114"/>
                    <a:pt x="69" y="113"/>
                    <a:pt x="69" y="112"/>
                  </a:cubicBezTo>
                  <a:cubicBezTo>
                    <a:pt x="69" y="104"/>
                    <a:pt x="69" y="104"/>
                    <a:pt x="69" y="104"/>
                  </a:cubicBezTo>
                  <a:cubicBezTo>
                    <a:pt x="69" y="104"/>
                    <a:pt x="69" y="104"/>
                    <a:pt x="69" y="104"/>
                  </a:cubicBezTo>
                  <a:cubicBezTo>
                    <a:pt x="64" y="111"/>
                    <a:pt x="53" y="117"/>
                    <a:pt x="38"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9"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2"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6" name="Freeform 84"/>
            <p:cNvSpPr>
              <a:spLocks/>
            </p:cNvSpPr>
            <p:nvPr userDrawn="1"/>
          </p:nvSpPr>
          <p:spPr bwMode="auto">
            <a:xfrm>
              <a:off x="8669254" y="1492997"/>
              <a:ext cx="169467"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7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2"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7" y="13"/>
                    <a:pt x="27" y="13"/>
                    <a:pt x="27"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grpSp>
      <p:pic>
        <p:nvPicPr>
          <p:cNvPr id="2" name="図 1"/>
          <p:cNvPicPr>
            <a:picLocks noChangeAspect="1"/>
          </p:cNvPicPr>
          <p:nvPr userDrawn="1"/>
        </p:nvPicPr>
        <p:blipFill>
          <a:blip r:embed="rId2"/>
          <a:stretch>
            <a:fillRect/>
          </a:stretch>
        </p:blipFill>
        <p:spPr>
          <a:xfrm>
            <a:off x="8505089" y="5715000"/>
            <a:ext cx="1176630" cy="1005927"/>
          </a:xfrm>
          <a:prstGeom prst="rect">
            <a:avLst/>
          </a:prstGeom>
        </p:spPr>
      </p:pic>
    </p:spTree>
    <p:extLst>
      <p:ext uri="{BB962C8B-B14F-4D97-AF65-F5344CB8AC3E}">
        <p14:creationId xmlns:p14="http://schemas.microsoft.com/office/powerpoint/2010/main" val="330610363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ja-JP" altLang="en-US"/>
              <a:t>マスター タイトルの書式設定</a:t>
            </a:r>
            <a:endParaRPr lang="en-US"/>
          </a:p>
        </p:txBody>
      </p:sp>
      <p:sp>
        <p:nvSpPr>
          <p:cNvPr id="3" name="Content Placeholder 2"/>
          <p:cNvSpPr>
            <a:spLocks noGrp="1"/>
          </p:cNvSpPr>
          <p:nvPr>
            <p:ph sz="half" idx="1"/>
          </p:nvPr>
        </p:nvSpPr>
        <p:spPr>
          <a:xfrm>
            <a:off x="681038" y="1825625"/>
            <a:ext cx="4210050" cy="4351338"/>
          </a:xfrm>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a:p>
        </p:txBody>
      </p:sp>
      <p:sp>
        <p:nvSpPr>
          <p:cNvPr id="4" name="Content Placeholder 3"/>
          <p:cNvSpPr>
            <a:spLocks noGrp="1"/>
          </p:cNvSpPr>
          <p:nvPr>
            <p:ph sz="half" idx="2"/>
          </p:nvPr>
        </p:nvSpPr>
        <p:spPr>
          <a:xfrm>
            <a:off x="5014913" y="1825625"/>
            <a:ext cx="4210050" cy="4351338"/>
          </a:xfrm>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a:p>
        </p:txBody>
      </p:sp>
      <p:sp>
        <p:nvSpPr>
          <p:cNvPr id="5" name="Date Placeholder 4"/>
          <p:cNvSpPr>
            <a:spLocks noGrp="1"/>
          </p:cNvSpPr>
          <p:nvPr>
            <p:ph type="dt" sz="half" idx="10"/>
          </p:nvPr>
        </p:nvSpPr>
        <p:spPr/>
        <p:txBody>
          <a:bodyPr/>
          <a:lstStyle/>
          <a:p>
            <a:endParaRPr kumimoji="1" lang="ja-JP" altLang="en-US"/>
          </a:p>
        </p:txBody>
      </p:sp>
      <p:sp>
        <p:nvSpPr>
          <p:cNvPr id="6" name="Footer Placeholder 5"/>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282737421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1_標準スライド">
    <p:spTree>
      <p:nvGrpSpPr>
        <p:cNvPr id="1" name=""/>
        <p:cNvGrpSpPr/>
        <p:nvPr/>
      </p:nvGrpSpPr>
      <p:grpSpPr>
        <a:xfrm>
          <a:off x="0" y="0"/>
          <a:ext cx="0" cy="0"/>
          <a:chOff x="0" y="0"/>
          <a:chExt cx="0" cy="0"/>
        </a:xfrm>
      </p:grpSpPr>
      <p:sp>
        <p:nvSpPr>
          <p:cNvPr id="3" name="日付プレースホルダー 2"/>
          <p:cNvSpPr>
            <a:spLocks noGrp="1"/>
          </p:cNvSpPr>
          <p:nvPr>
            <p:ph type="dt" sz="half" idx="10"/>
          </p:nvPr>
        </p:nvSpPr>
        <p:spPr>
          <a:xfrm>
            <a:off x="495299" y="6356511"/>
            <a:ext cx="2311400" cy="365125"/>
          </a:xfrm>
          <a:prstGeom prst="rect">
            <a:avLst/>
          </a:prstGeom>
        </p:spPr>
        <p:txBody>
          <a:bodyPr/>
          <a:lstStyle/>
          <a:p>
            <a:fld id="{1D4000D2-77AE-46BF-B6EA-D6BD585BF297}" type="datetime1">
              <a:rPr kumimoji="1" lang="ja-JP" altLang="en-US" smtClean="0"/>
              <a:t>2024/4/4</a:t>
            </a:fld>
            <a:endParaRPr kumimoji="1" lang="ja-JP" altLang="en-US"/>
          </a:p>
        </p:txBody>
      </p:sp>
      <p:sp>
        <p:nvSpPr>
          <p:cNvPr id="4" name="フッター プレースホルダー 3"/>
          <p:cNvSpPr>
            <a:spLocks noGrp="1"/>
          </p:cNvSpPr>
          <p:nvPr>
            <p:ph type="ftr" sz="quarter" idx="11"/>
          </p:nvPr>
        </p:nvSpPr>
        <p:spPr>
          <a:xfrm>
            <a:off x="3384592" y="6356511"/>
            <a:ext cx="3136900" cy="365125"/>
          </a:xfrm>
          <a:prstGeom prst="rect">
            <a:avLst/>
          </a:prstGeom>
        </p:spPr>
        <p:txBody>
          <a:bodyPr/>
          <a:lstStyle/>
          <a:p>
            <a:endParaRPr kumimoji="1" lang="ja-JP" altLang="en-US"/>
          </a:p>
        </p:txBody>
      </p:sp>
      <p:sp>
        <p:nvSpPr>
          <p:cNvPr id="6" name="タイトル 1"/>
          <p:cNvSpPr>
            <a:spLocks noGrp="1"/>
          </p:cNvSpPr>
          <p:nvPr>
            <p:ph type="title"/>
          </p:nvPr>
        </p:nvSpPr>
        <p:spPr>
          <a:xfrm>
            <a:off x="-15741" y="61173"/>
            <a:ext cx="9932438" cy="369332"/>
          </a:xfrm>
        </p:spPr>
        <p:txBody>
          <a:bodyPr wrap="square">
            <a:spAutoFit/>
          </a:bodyPr>
          <a:lstStyle>
            <a:lvl1pPr algn="ctr">
              <a:defRPr lang="ja-JP" altLang="en-US" sz="1800" b="1">
                <a:latin typeface="Meiryo UI" panose="020B0604030504040204" pitchFamily="50" charset="-128"/>
                <a:ea typeface="Meiryo UI" panose="020B0604030504040204" pitchFamily="50" charset="-128"/>
                <a:cs typeface="Meiryo UI" panose="020B0604030504040204" pitchFamily="50" charset="-128"/>
              </a:defRPr>
            </a:lvl1pPr>
          </a:lstStyle>
          <a:p>
            <a:pPr marL="0" lvl="0" algn="l"/>
            <a:r>
              <a:rPr kumimoji="1" lang="ja-JP" altLang="en-US"/>
              <a:t>マスター タイトルの書式設定</a:t>
            </a:r>
          </a:p>
        </p:txBody>
      </p:sp>
      <p:sp>
        <p:nvSpPr>
          <p:cNvPr id="8" name="テキスト プレースホルダー 9"/>
          <p:cNvSpPr>
            <a:spLocks noGrp="1"/>
          </p:cNvSpPr>
          <p:nvPr>
            <p:ph type="body" sz="quarter" idx="13" hasCustomPrompt="1"/>
          </p:nvPr>
        </p:nvSpPr>
        <p:spPr>
          <a:xfrm>
            <a:off x="200794" y="6309321"/>
            <a:ext cx="9396722" cy="121252"/>
          </a:xfrm>
          <a:noFill/>
        </p:spPr>
        <p:txBody>
          <a:bodyPr wrap="square" lIns="0" tIns="0" rIns="0" bIns="0">
            <a:spAutoFit/>
          </a:bodyPr>
          <a:lstStyle>
            <a:lvl1pPr marL="0" indent="0">
              <a:spcBef>
                <a:spcPts val="0"/>
              </a:spcBef>
              <a:spcAft>
                <a:spcPts val="0"/>
              </a:spcAft>
              <a:buNone/>
              <a:defRPr sz="788">
                <a:latin typeface="ＭＳ Ｐゴシック" panose="020B0600070205080204" pitchFamily="50" charset="-128"/>
                <a:ea typeface="ＭＳ Ｐゴシック" panose="020B0600070205080204" pitchFamily="50" charset="-128"/>
                <a:cs typeface="ＭＳ Ｐゴシック" panose="020B0600070205080204" pitchFamily="50" charset="-128"/>
              </a:defRPr>
            </a:lvl1pPr>
          </a:lstStyle>
          <a:p>
            <a:pPr lvl="0"/>
            <a:r>
              <a:rPr kumimoji="1" lang="ja-JP" altLang="en-US"/>
              <a:t>（資料）●●</a:t>
            </a:r>
          </a:p>
        </p:txBody>
      </p:sp>
      <p:sp>
        <p:nvSpPr>
          <p:cNvPr id="9" name="テキスト プレースホルダー 9"/>
          <p:cNvSpPr>
            <a:spLocks noGrp="1"/>
          </p:cNvSpPr>
          <p:nvPr>
            <p:ph type="body" sz="quarter" idx="14" hasCustomPrompt="1"/>
          </p:nvPr>
        </p:nvSpPr>
        <p:spPr>
          <a:xfrm>
            <a:off x="200792" y="3104971"/>
            <a:ext cx="1125308" cy="230832"/>
          </a:xfrm>
          <a:noFill/>
        </p:spPr>
        <p:txBody>
          <a:bodyPr wrap="none" lIns="0" tIns="0" rIns="0" bIns="0">
            <a:spAutoFit/>
          </a:bodyPr>
          <a:lstStyle>
            <a:lvl1pPr marL="0" indent="0">
              <a:spcBef>
                <a:spcPts val="0"/>
              </a:spcBef>
              <a:spcAft>
                <a:spcPts val="0"/>
              </a:spcAft>
              <a:buNone/>
              <a:defRPr sz="1500">
                <a:latin typeface="ＭＳ Ｐゴシック" panose="020B0600070205080204" pitchFamily="50" charset="-128"/>
                <a:ea typeface="ＭＳ Ｐゴシック" panose="020B0600070205080204" pitchFamily="50" charset="-128"/>
                <a:cs typeface="ＭＳ Ｐゴシック" panose="020B0600070205080204" pitchFamily="50" charset="-128"/>
              </a:defRPr>
            </a:lvl1pPr>
          </a:lstStyle>
          <a:p>
            <a:pPr lvl="0"/>
            <a:r>
              <a:rPr kumimoji="1" lang="ja-JP" altLang="en-US"/>
              <a:t>説明文（</a:t>
            </a:r>
            <a:r>
              <a:rPr kumimoji="1" lang="en-US" altLang="ja-JP"/>
              <a:t>20pt</a:t>
            </a:r>
            <a:r>
              <a:rPr kumimoji="1" lang="ja-JP" altLang="en-US"/>
              <a:t>）</a:t>
            </a:r>
          </a:p>
        </p:txBody>
      </p:sp>
      <p:sp>
        <p:nvSpPr>
          <p:cNvPr id="10" name="テキスト プレースホルダー 9"/>
          <p:cNvSpPr>
            <a:spLocks noGrp="1"/>
          </p:cNvSpPr>
          <p:nvPr>
            <p:ph type="body" sz="quarter" idx="15" hasCustomPrompt="1"/>
          </p:nvPr>
        </p:nvSpPr>
        <p:spPr>
          <a:xfrm>
            <a:off x="200477" y="3769300"/>
            <a:ext cx="788677" cy="161583"/>
          </a:xfrm>
          <a:noFill/>
        </p:spPr>
        <p:txBody>
          <a:bodyPr wrap="none" lIns="0" tIns="0" rIns="0" bIns="0">
            <a:spAutoFit/>
          </a:bodyPr>
          <a:lstStyle>
            <a:lvl1pPr marL="0" indent="0">
              <a:spcBef>
                <a:spcPts val="0"/>
              </a:spcBef>
              <a:spcAft>
                <a:spcPts val="0"/>
              </a:spcAft>
              <a:buNone/>
              <a:defRPr sz="1050">
                <a:latin typeface="ＭＳ Ｐゴシック" panose="020B0600070205080204" pitchFamily="50" charset="-128"/>
                <a:ea typeface="ＭＳ Ｐゴシック" panose="020B0600070205080204" pitchFamily="50" charset="-128"/>
                <a:cs typeface="ＭＳ Ｐゴシック" panose="020B0600070205080204" pitchFamily="50" charset="-128"/>
              </a:defRPr>
            </a:lvl1pPr>
          </a:lstStyle>
          <a:p>
            <a:pPr lvl="0"/>
            <a:r>
              <a:rPr kumimoji="1" lang="ja-JP" altLang="en-US"/>
              <a:t>説明文（</a:t>
            </a:r>
            <a:r>
              <a:rPr kumimoji="1" lang="en-US" altLang="ja-JP"/>
              <a:t>14pt</a:t>
            </a:r>
            <a:r>
              <a:rPr kumimoji="1" lang="ja-JP" altLang="en-US"/>
              <a:t>）</a:t>
            </a:r>
          </a:p>
        </p:txBody>
      </p:sp>
      <p:sp>
        <p:nvSpPr>
          <p:cNvPr id="11" name="テキスト プレースホルダー 9"/>
          <p:cNvSpPr>
            <a:spLocks noGrp="1"/>
          </p:cNvSpPr>
          <p:nvPr>
            <p:ph type="body" sz="quarter" idx="16" hasCustomPrompt="1"/>
          </p:nvPr>
        </p:nvSpPr>
        <p:spPr>
          <a:xfrm>
            <a:off x="200476" y="4365105"/>
            <a:ext cx="665247" cy="121252"/>
          </a:xfrm>
          <a:noFill/>
        </p:spPr>
        <p:txBody>
          <a:bodyPr wrap="none" lIns="0" tIns="0" rIns="0" bIns="0">
            <a:spAutoFit/>
          </a:bodyPr>
          <a:lstStyle>
            <a:lvl1pPr marL="0" indent="0">
              <a:spcBef>
                <a:spcPts val="0"/>
              </a:spcBef>
              <a:spcAft>
                <a:spcPts val="0"/>
              </a:spcAft>
              <a:buNone/>
              <a:defRPr sz="788">
                <a:latin typeface="ＭＳ Ｐゴシック" panose="020B0600070205080204" pitchFamily="50" charset="-128"/>
                <a:ea typeface="ＭＳ Ｐゴシック" panose="020B0600070205080204" pitchFamily="50" charset="-128"/>
                <a:cs typeface="ＭＳ Ｐゴシック" panose="020B0600070205080204" pitchFamily="50" charset="-128"/>
              </a:defRPr>
            </a:lvl1pPr>
          </a:lstStyle>
          <a:p>
            <a:pPr lvl="0"/>
            <a:r>
              <a:rPr kumimoji="1" lang="ja-JP" altLang="en-US"/>
              <a:t>説明文（</a:t>
            </a:r>
            <a:r>
              <a:rPr kumimoji="1" lang="en-US" altLang="ja-JP"/>
              <a:t>10.5pt</a:t>
            </a:r>
            <a:r>
              <a:rPr kumimoji="1" lang="ja-JP" altLang="en-US"/>
              <a:t>）</a:t>
            </a:r>
          </a:p>
        </p:txBody>
      </p:sp>
      <p:sp>
        <p:nvSpPr>
          <p:cNvPr id="12" name="テキスト プレースホルダー 11"/>
          <p:cNvSpPr>
            <a:spLocks noGrp="1"/>
          </p:cNvSpPr>
          <p:nvPr>
            <p:ph type="body" sz="quarter" idx="17"/>
          </p:nvPr>
        </p:nvSpPr>
        <p:spPr>
          <a:xfrm>
            <a:off x="98795" y="561864"/>
            <a:ext cx="9720957" cy="346865"/>
          </a:xfrm>
          <a:noFill/>
          <a:ln w="28575" cmpd="thinThick">
            <a:solidFill>
              <a:schemeClr val="tx1"/>
            </a:solidFill>
            <a:prstDash val="solid"/>
          </a:ln>
        </p:spPr>
        <p:style>
          <a:lnRef idx="2">
            <a:schemeClr val="accent6"/>
          </a:lnRef>
          <a:fillRef idx="1">
            <a:schemeClr val="lt1"/>
          </a:fillRef>
          <a:effectRef idx="0">
            <a:schemeClr val="accent6"/>
          </a:effectRef>
          <a:fontRef idx="minor">
            <a:schemeClr val="dk1"/>
          </a:fontRef>
        </p:style>
        <p:txBody>
          <a:bodyPr lIns="95944" tIns="47974" rIns="95944" bIns="47974" rtlCol="0" anchor="ctr"/>
          <a:lstStyle>
            <a:lvl1pPr>
              <a:defRPr lang="ja-JP" altLang="en-US" sz="1200" dirty="0" smtClean="0">
                <a:solidFill>
                  <a:schemeClr val="dk1"/>
                </a:solidFill>
                <a:latin typeface="Meiryo UI" panose="020B0604030504040204" pitchFamily="50" charset="-128"/>
                <a:ea typeface="Meiryo UI" panose="020B0604030504040204" pitchFamily="50" charset="-128"/>
                <a:cs typeface="+mn-cs"/>
              </a:defRPr>
            </a:lvl1pPr>
          </a:lstStyle>
          <a:p>
            <a:pPr marL="214318" lvl="0" indent="-214318" algn="just" defTabSz="342909">
              <a:spcAft>
                <a:spcPts val="375"/>
              </a:spcAft>
              <a:buFont typeface="ＭＳ Ｐゴシック" panose="020B0600070205080204" pitchFamily="50" charset="-128"/>
              <a:buChar char="○"/>
            </a:pPr>
            <a:r>
              <a:rPr kumimoji="1" lang="ja-JP" altLang="en-US"/>
              <a:t>マスター テキストの書式設定</a:t>
            </a:r>
          </a:p>
        </p:txBody>
      </p:sp>
    </p:spTree>
    <p:extLst>
      <p:ext uri="{BB962C8B-B14F-4D97-AF65-F5344CB8AC3E}">
        <p14:creationId xmlns:p14="http://schemas.microsoft.com/office/powerpoint/2010/main" val="655587069"/>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userDrawn="1">
  <p:cSld name="6_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 タイトルの書式設定</a:t>
            </a:r>
          </a:p>
        </p:txBody>
      </p:sp>
      <p:sp>
        <p:nvSpPr>
          <p:cNvPr id="3" name="日付プレースホルダ 3"/>
          <p:cNvSpPr>
            <a:spLocks noGrp="1"/>
          </p:cNvSpPr>
          <p:nvPr>
            <p:ph type="dt" sz="half" idx="10"/>
          </p:nvPr>
        </p:nvSpPr>
        <p:spPr>
          <a:xfrm>
            <a:off x="495299" y="6356511"/>
            <a:ext cx="2311400" cy="365125"/>
          </a:xfrm>
          <a:prstGeom prst="rect">
            <a:avLst/>
          </a:prstGeom>
        </p:spPr>
        <p:txBody>
          <a:bodyPr/>
          <a:lstStyle>
            <a:lvl1pPr>
              <a:defRPr/>
            </a:lvl1pPr>
          </a:lstStyle>
          <a:p>
            <a:pPr>
              <a:defRPr/>
            </a:pPr>
            <a:fld id="{2FEBAA76-3384-4948-8BB2-1BA54509C0D1}" type="datetime1">
              <a:rPr lang="ja-JP" altLang="en-US" smtClean="0">
                <a:solidFill>
                  <a:prstClr val="black">
                    <a:tint val="75000"/>
                  </a:prstClr>
                </a:solidFill>
              </a:rPr>
              <a:t>2024/4/4</a:t>
            </a:fld>
            <a:endParaRPr lang="ja-JP" altLang="en-US">
              <a:solidFill>
                <a:prstClr val="black">
                  <a:tint val="75000"/>
                </a:prstClr>
              </a:solidFill>
            </a:endParaRPr>
          </a:p>
        </p:txBody>
      </p:sp>
      <p:sp>
        <p:nvSpPr>
          <p:cNvPr id="4" name="フッター プレースホルダ 4"/>
          <p:cNvSpPr>
            <a:spLocks noGrp="1"/>
          </p:cNvSpPr>
          <p:nvPr>
            <p:ph type="ftr" sz="quarter" idx="11"/>
          </p:nvPr>
        </p:nvSpPr>
        <p:spPr>
          <a:xfrm>
            <a:off x="3384592" y="6356511"/>
            <a:ext cx="3136900" cy="365125"/>
          </a:xfrm>
          <a:prstGeom prst="rect">
            <a:avLst/>
          </a:prstGeom>
        </p:spPr>
        <p:txBody>
          <a:bodyPr/>
          <a:lstStyle>
            <a:lvl1pPr>
              <a:defRPr/>
            </a:lvl1pPr>
          </a:lstStyle>
          <a:p>
            <a:pPr>
              <a:defRPr/>
            </a:pPr>
            <a:endParaRPr lang="ja-JP" altLang="en-US">
              <a:solidFill>
                <a:prstClr val="black">
                  <a:tint val="75000"/>
                </a:prstClr>
              </a:solidFill>
            </a:endParaRPr>
          </a:p>
        </p:txBody>
      </p:sp>
    </p:spTree>
    <p:extLst>
      <p:ext uri="{BB962C8B-B14F-4D97-AF65-F5344CB8AC3E}">
        <p14:creationId xmlns:p14="http://schemas.microsoft.com/office/powerpoint/2010/main" val="2621748314"/>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7_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 タイトルの書式設定</a:t>
            </a:r>
          </a:p>
        </p:txBody>
      </p:sp>
      <p:sp>
        <p:nvSpPr>
          <p:cNvPr id="3" name="日付プレースホルダ 3"/>
          <p:cNvSpPr>
            <a:spLocks noGrp="1"/>
          </p:cNvSpPr>
          <p:nvPr>
            <p:ph type="dt" sz="half" idx="10"/>
          </p:nvPr>
        </p:nvSpPr>
        <p:spPr>
          <a:xfrm>
            <a:off x="495300" y="6356479"/>
            <a:ext cx="2311400" cy="365125"/>
          </a:xfrm>
          <a:prstGeom prst="rect">
            <a:avLst/>
          </a:prstGeom>
        </p:spPr>
        <p:txBody>
          <a:bodyPr/>
          <a:lstStyle>
            <a:lvl1pPr>
              <a:defRPr/>
            </a:lvl1pPr>
          </a:lstStyle>
          <a:p>
            <a:pPr>
              <a:defRPr/>
            </a:pPr>
            <a:fld id="{50F7E776-1FD6-4942-8A35-5A52A774B1AF}" type="datetime1">
              <a:rPr lang="ja-JP" altLang="en-US" smtClean="0">
                <a:solidFill>
                  <a:prstClr val="black">
                    <a:tint val="75000"/>
                  </a:prstClr>
                </a:solidFill>
              </a:rPr>
              <a:t>2024/4/4</a:t>
            </a:fld>
            <a:endParaRPr lang="ja-JP" altLang="en-US">
              <a:solidFill>
                <a:prstClr val="black">
                  <a:tint val="75000"/>
                </a:prstClr>
              </a:solidFill>
            </a:endParaRPr>
          </a:p>
        </p:txBody>
      </p:sp>
      <p:sp>
        <p:nvSpPr>
          <p:cNvPr id="4" name="フッター プレースホルダ 4"/>
          <p:cNvSpPr>
            <a:spLocks noGrp="1"/>
          </p:cNvSpPr>
          <p:nvPr>
            <p:ph type="ftr" sz="quarter" idx="11"/>
          </p:nvPr>
        </p:nvSpPr>
        <p:spPr>
          <a:xfrm>
            <a:off x="3384550" y="6356479"/>
            <a:ext cx="3136900" cy="365125"/>
          </a:xfrm>
          <a:prstGeom prst="rect">
            <a:avLst/>
          </a:prstGeom>
        </p:spPr>
        <p:txBody>
          <a:bodyPr/>
          <a:lstStyle>
            <a:lvl1pPr>
              <a:defRPr>
                <a:solidFill>
                  <a:schemeClr val="tx1"/>
                </a:solidFill>
              </a:defRPr>
            </a:lvl1pPr>
          </a:lstStyle>
          <a:p>
            <a:pPr>
              <a:defRPr/>
            </a:pPr>
            <a:endParaRPr lang="ja-JP" altLang="en-US"/>
          </a:p>
        </p:txBody>
      </p:sp>
    </p:spTree>
    <p:extLst>
      <p:ext uri="{BB962C8B-B14F-4D97-AF65-F5344CB8AC3E}">
        <p14:creationId xmlns:p14="http://schemas.microsoft.com/office/powerpoint/2010/main" val="295585481"/>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userDrawn="1">
  <p:cSld name="4_タイトル スライド">
    <p:spTree>
      <p:nvGrpSpPr>
        <p:cNvPr id="1" name=""/>
        <p:cNvGrpSpPr/>
        <p:nvPr/>
      </p:nvGrpSpPr>
      <p:grpSpPr>
        <a:xfrm>
          <a:off x="0" y="0"/>
          <a:ext cx="0" cy="0"/>
          <a:chOff x="0" y="0"/>
          <a:chExt cx="0" cy="0"/>
        </a:xfrm>
      </p:grpSpPr>
      <p:sp>
        <p:nvSpPr>
          <p:cNvPr id="4" name="日付プレースホルダー 3"/>
          <p:cNvSpPr>
            <a:spLocks noGrp="1"/>
          </p:cNvSpPr>
          <p:nvPr>
            <p:ph type="dt" sz="half" idx="10"/>
          </p:nvPr>
        </p:nvSpPr>
        <p:spPr>
          <a:xfrm>
            <a:off x="-14146" y="6563806"/>
            <a:ext cx="2311400" cy="365125"/>
          </a:xfrm>
          <a:prstGeom prst="rect">
            <a:avLst/>
          </a:prstGeom>
        </p:spPr>
        <p:txBody>
          <a:bodyPr/>
          <a:lstStyle/>
          <a:p>
            <a:pPr>
              <a:defRPr/>
            </a:pPr>
            <a:fld id="{4FAC238F-B04E-4274-8999-4AE1805C71BC}" type="datetime1">
              <a:rPr lang="ja-JP" altLang="en-US" smtClean="0">
                <a:solidFill>
                  <a:prstClr val="black">
                    <a:tint val="75000"/>
                  </a:prstClr>
                </a:solidFill>
              </a:rPr>
              <a:t>2024/4/4</a:t>
            </a:fld>
            <a:endParaRPr lang="ja-JP" altLang="en-US">
              <a:solidFill>
                <a:prstClr val="black">
                  <a:tint val="75000"/>
                </a:prstClr>
              </a:solidFill>
            </a:endParaRPr>
          </a:p>
        </p:txBody>
      </p:sp>
      <p:sp>
        <p:nvSpPr>
          <p:cNvPr id="5" name="フッター プレースホルダー 4"/>
          <p:cNvSpPr>
            <a:spLocks noGrp="1"/>
          </p:cNvSpPr>
          <p:nvPr>
            <p:ph type="ftr" sz="quarter" idx="11"/>
          </p:nvPr>
        </p:nvSpPr>
        <p:spPr>
          <a:xfrm>
            <a:off x="3281363" y="6356352"/>
            <a:ext cx="3343275" cy="365125"/>
          </a:xfrm>
          <a:prstGeom prst="rect">
            <a:avLst/>
          </a:prstGeom>
        </p:spPr>
        <p:txBody>
          <a:bodyPr/>
          <a:lstStyle/>
          <a:p>
            <a:pPr>
              <a:defRPr/>
            </a:pPr>
            <a:endParaRPr lang="ja-JP" altLang="en-US">
              <a:solidFill>
                <a:prstClr val="black">
                  <a:tint val="75000"/>
                </a:prstClr>
              </a:solidFill>
            </a:endParaRPr>
          </a:p>
        </p:txBody>
      </p:sp>
    </p:spTree>
    <p:extLst>
      <p:ext uri="{BB962C8B-B14F-4D97-AF65-F5344CB8AC3E}">
        <p14:creationId xmlns:p14="http://schemas.microsoft.com/office/powerpoint/2010/main" val="245367205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742950" y="2130432"/>
            <a:ext cx="8420100" cy="1470025"/>
          </a:xfrm>
        </p:spPr>
        <p:txBody>
          <a:bodyPr/>
          <a:lstStyle/>
          <a:p>
            <a:r>
              <a:rPr kumimoji="1" lang="ja-JP" altLang="en-US"/>
              <a:t>マスター タイトルの書式設定</a:t>
            </a:r>
          </a:p>
        </p:txBody>
      </p:sp>
      <p:sp>
        <p:nvSpPr>
          <p:cNvPr id="3" name="サブタイトル 2"/>
          <p:cNvSpPr>
            <a:spLocks noGrp="1"/>
          </p:cNvSpPr>
          <p:nvPr>
            <p:ph type="subTitle" idx="1"/>
          </p:nvPr>
        </p:nvSpPr>
        <p:spPr>
          <a:xfrm>
            <a:off x="1485900" y="3886200"/>
            <a:ext cx="69342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kumimoji="1" lang="ja-JP" altLang="en-US"/>
              <a:t>マスター サブタイトルの書式設定</a:t>
            </a:r>
          </a:p>
        </p:txBody>
      </p:sp>
      <p:sp>
        <p:nvSpPr>
          <p:cNvPr id="4" name="日付プレースホルダー 3"/>
          <p:cNvSpPr>
            <a:spLocks noGrp="1"/>
          </p:cNvSpPr>
          <p:nvPr>
            <p:ph type="dt" sz="half" idx="10"/>
          </p:nvPr>
        </p:nvSpPr>
        <p:spPr/>
        <p:txBody>
          <a:bodyPr/>
          <a:lstStyle/>
          <a:p>
            <a:fld id="{C9BA7648-7FF9-429A-84C5-C0CE90E9828F}" type="datetime1">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773545532"/>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コンテンツ プレースホルダー 2"/>
          <p:cNvSpPr>
            <a:spLocks noGrp="1"/>
          </p:cNvSpPr>
          <p:nvPr>
            <p:ph idx="1"/>
          </p:nvPr>
        </p:nvSpPr>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fld id="{65AEB23E-C0E6-48A4-9B8E-AF6B6114E2EE}" type="datetime1">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3595764160"/>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タイトル 1"/>
          <p:cNvSpPr>
            <a:spLocks noGrp="1"/>
          </p:cNvSpPr>
          <p:nvPr>
            <p:ph type="title"/>
          </p:nvPr>
        </p:nvSpPr>
        <p:spPr>
          <a:xfrm>
            <a:off x="782506" y="4406907"/>
            <a:ext cx="8420100" cy="1362075"/>
          </a:xfrm>
        </p:spPr>
        <p:txBody>
          <a:bodyPr anchor="t"/>
          <a:lstStyle>
            <a:lvl1pPr algn="l">
              <a:defRPr sz="4000" b="1" cap="all"/>
            </a:lvl1pPr>
          </a:lstStyle>
          <a:p>
            <a:r>
              <a:rPr kumimoji="1" lang="ja-JP" altLang="en-US"/>
              <a:t>マスター タイトルの書式設定</a:t>
            </a:r>
          </a:p>
        </p:txBody>
      </p:sp>
      <p:sp>
        <p:nvSpPr>
          <p:cNvPr id="3" name="テキスト プレースホルダー 2"/>
          <p:cNvSpPr>
            <a:spLocks noGrp="1"/>
          </p:cNvSpPr>
          <p:nvPr>
            <p:ph type="body" idx="1"/>
          </p:nvPr>
        </p:nvSpPr>
        <p:spPr>
          <a:xfrm>
            <a:off x="782506" y="2906713"/>
            <a:ext cx="84201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kumimoji="1" lang="ja-JP" altLang="en-US"/>
              <a:t>マスター テキストの書式設定</a:t>
            </a:r>
          </a:p>
        </p:txBody>
      </p:sp>
      <p:sp>
        <p:nvSpPr>
          <p:cNvPr id="4" name="日付プレースホルダー 3"/>
          <p:cNvSpPr>
            <a:spLocks noGrp="1"/>
          </p:cNvSpPr>
          <p:nvPr>
            <p:ph type="dt" sz="half" idx="10"/>
          </p:nvPr>
        </p:nvSpPr>
        <p:spPr/>
        <p:txBody>
          <a:bodyPr/>
          <a:lstStyle/>
          <a:p>
            <a:fld id="{AA9C6F27-AE18-437C-9D5C-E54B2C9023A9}" type="datetime1">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472198917"/>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コンテンツ プレースホルダー 2"/>
          <p:cNvSpPr>
            <a:spLocks noGrp="1"/>
          </p:cNvSpPr>
          <p:nvPr>
            <p:ph sz="half" idx="1"/>
          </p:nvPr>
        </p:nvSpPr>
        <p:spPr>
          <a:xfrm>
            <a:off x="495300" y="1600204"/>
            <a:ext cx="437515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コンテンツ プレースホルダー 3"/>
          <p:cNvSpPr>
            <a:spLocks noGrp="1"/>
          </p:cNvSpPr>
          <p:nvPr>
            <p:ph sz="half" idx="2"/>
          </p:nvPr>
        </p:nvSpPr>
        <p:spPr>
          <a:xfrm>
            <a:off x="5035550" y="1600204"/>
            <a:ext cx="437515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日付プレースホルダー 4"/>
          <p:cNvSpPr>
            <a:spLocks noGrp="1"/>
          </p:cNvSpPr>
          <p:nvPr>
            <p:ph type="dt" sz="half" idx="10"/>
          </p:nvPr>
        </p:nvSpPr>
        <p:spPr/>
        <p:txBody>
          <a:bodyPr/>
          <a:lstStyle/>
          <a:p>
            <a:fld id="{58984601-0766-4472-A555-54716E94029F}" type="datetime1">
              <a:rPr kumimoji="1" lang="ja-JP" altLang="en-US" smtClean="0"/>
              <a:t>2024/4/4</a:t>
            </a:fld>
            <a:endParaRPr kumimoji="1" lang="ja-JP" altLang="en-US"/>
          </a:p>
        </p:txBody>
      </p:sp>
      <p:sp>
        <p:nvSpPr>
          <p:cNvPr id="6" name="フッター プレースホルダー 5"/>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413627199"/>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lvl1pPr>
              <a:defRPr/>
            </a:lvl1pPr>
          </a:lstStyle>
          <a:p>
            <a:r>
              <a:rPr kumimoji="1" lang="ja-JP" altLang="en-US"/>
              <a:t>マスター タイトルの書式設定</a:t>
            </a:r>
          </a:p>
        </p:txBody>
      </p:sp>
      <p:sp>
        <p:nvSpPr>
          <p:cNvPr id="3" name="テキスト プレースホルダー 2"/>
          <p:cNvSpPr>
            <a:spLocks noGrp="1"/>
          </p:cNvSpPr>
          <p:nvPr>
            <p:ph type="body" idx="1"/>
          </p:nvPr>
        </p:nvSpPr>
        <p:spPr>
          <a:xfrm>
            <a:off x="495300" y="1535113"/>
            <a:ext cx="4376870"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ja-JP" altLang="en-US"/>
              <a:t>マスター テキストの書式設定</a:t>
            </a:r>
          </a:p>
        </p:txBody>
      </p:sp>
      <p:sp>
        <p:nvSpPr>
          <p:cNvPr id="4" name="コンテンツ プレースホルダー 3"/>
          <p:cNvSpPr>
            <a:spLocks noGrp="1"/>
          </p:cNvSpPr>
          <p:nvPr>
            <p:ph sz="half" idx="2"/>
          </p:nvPr>
        </p:nvSpPr>
        <p:spPr>
          <a:xfrm>
            <a:off x="495300" y="2174875"/>
            <a:ext cx="4376870"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テキスト プレースホルダー 4"/>
          <p:cNvSpPr>
            <a:spLocks noGrp="1"/>
          </p:cNvSpPr>
          <p:nvPr>
            <p:ph type="body" sz="quarter" idx="3"/>
          </p:nvPr>
        </p:nvSpPr>
        <p:spPr>
          <a:xfrm>
            <a:off x="5032111" y="1535113"/>
            <a:ext cx="4378590"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ja-JP" altLang="en-US"/>
              <a:t>マスター テキストの書式設定</a:t>
            </a:r>
          </a:p>
        </p:txBody>
      </p:sp>
      <p:sp>
        <p:nvSpPr>
          <p:cNvPr id="6" name="コンテンツ プレースホルダー 5"/>
          <p:cNvSpPr>
            <a:spLocks noGrp="1"/>
          </p:cNvSpPr>
          <p:nvPr>
            <p:ph sz="quarter" idx="4"/>
          </p:nvPr>
        </p:nvSpPr>
        <p:spPr>
          <a:xfrm>
            <a:off x="5032111" y="2174875"/>
            <a:ext cx="4378590"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7" name="日付プレースホルダー 6"/>
          <p:cNvSpPr>
            <a:spLocks noGrp="1"/>
          </p:cNvSpPr>
          <p:nvPr>
            <p:ph type="dt" sz="half" idx="10"/>
          </p:nvPr>
        </p:nvSpPr>
        <p:spPr/>
        <p:txBody>
          <a:bodyPr/>
          <a:lstStyle/>
          <a:p>
            <a:fld id="{E72DD5A9-1BDC-4DDD-8C65-E9F5514B04E2}" type="datetime1">
              <a:rPr kumimoji="1" lang="ja-JP" altLang="en-US" smtClean="0"/>
              <a:t>2024/4/4</a:t>
            </a:fld>
            <a:endParaRPr kumimoji="1" lang="ja-JP" altLang="en-US"/>
          </a:p>
        </p:txBody>
      </p:sp>
      <p:sp>
        <p:nvSpPr>
          <p:cNvPr id="8" name="フッター プレースホルダー 7"/>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2615036119"/>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日付プレースホルダー 2"/>
          <p:cNvSpPr>
            <a:spLocks noGrp="1"/>
          </p:cNvSpPr>
          <p:nvPr>
            <p:ph type="dt" sz="half" idx="10"/>
          </p:nvPr>
        </p:nvSpPr>
        <p:spPr/>
        <p:txBody>
          <a:bodyPr/>
          <a:lstStyle/>
          <a:p>
            <a:fld id="{9F9EF989-110F-49E5-8711-FA3EDDA0EF30}" type="datetime1">
              <a:rPr kumimoji="1" lang="ja-JP" altLang="en-US" smtClean="0"/>
              <a:t>2024/4/4</a:t>
            </a:fld>
            <a:endParaRPr kumimoji="1" lang="ja-JP" altLang="en-US"/>
          </a:p>
        </p:txBody>
      </p:sp>
      <p:sp>
        <p:nvSpPr>
          <p:cNvPr id="4" name="フッター プレースホルダー 3"/>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391238872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Title 1"/>
          <p:cNvSpPr>
            <a:spLocks noGrp="1"/>
          </p:cNvSpPr>
          <p:nvPr>
            <p:ph type="title"/>
          </p:nvPr>
        </p:nvSpPr>
        <p:spPr>
          <a:xfrm>
            <a:off x="682328" y="365127"/>
            <a:ext cx="8543925" cy="1325563"/>
          </a:xfrm>
        </p:spPr>
        <p:txBody>
          <a:bodyPr/>
          <a:lstStyle/>
          <a:p>
            <a:r>
              <a:rPr lang="ja-JP" altLang="en-US"/>
              <a:t>マスター タイトルの書式設定</a:t>
            </a:r>
            <a:endParaRPr lang="en-US"/>
          </a:p>
        </p:txBody>
      </p:sp>
      <p:sp>
        <p:nvSpPr>
          <p:cNvPr id="3" name="Text Placeholder 2"/>
          <p:cNvSpPr>
            <a:spLocks noGrp="1"/>
          </p:cNvSpPr>
          <p:nvPr>
            <p:ph type="body" idx="1"/>
          </p:nvPr>
        </p:nvSpPr>
        <p:spPr>
          <a:xfrm>
            <a:off x="682329" y="1681163"/>
            <a:ext cx="4190702"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ja-JP" altLang="en-US"/>
              <a:t>マスター テキストの書式設定</a:t>
            </a:r>
          </a:p>
        </p:txBody>
      </p:sp>
      <p:sp>
        <p:nvSpPr>
          <p:cNvPr id="4" name="Content Placeholder 3"/>
          <p:cNvSpPr>
            <a:spLocks noGrp="1"/>
          </p:cNvSpPr>
          <p:nvPr>
            <p:ph sz="half" idx="2"/>
          </p:nvPr>
        </p:nvSpPr>
        <p:spPr>
          <a:xfrm>
            <a:off x="682329" y="2505075"/>
            <a:ext cx="4190702" cy="3684588"/>
          </a:xfrm>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a:p>
        </p:txBody>
      </p:sp>
      <p:sp>
        <p:nvSpPr>
          <p:cNvPr id="5" name="Text Placeholder 4"/>
          <p:cNvSpPr>
            <a:spLocks noGrp="1"/>
          </p:cNvSpPr>
          <p:nvPr>
            <p:ph type="body" sz="quarter" idx="3"/>
          </p:nvPr>
        </p:nvSpPr>
        <p:spPr>
          <a:xfrm>
            <a:off x="5014913" y="1681163"/>
            <a:ext cx="4211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ja-JP" altLang="en-US"/>
              <a:t>マスター テキストの書式設定</a:t>
            </a:r>
          </a:p>
        </p:txBody>
      </p:sp>
      <p:sp>
        <p:nvSpPr>
          <p:cNvPr id="6" name="Content Placeholder 5"/>
          <p:cNvSpPr>
            <a:spLocks noGrp="1"/>
          </p:cNvSpPr>
          <p:nvPr>
            <p:ph sz="quarter" idx="4"/>
          </p:nvPr>
        </p:nvSpPr>
        <p:spPr>
          <a:xfrm>
            <a:off x="5014913" y="2505075"/>
            <a:ext cx="4211340" cy="3684588"/>
          </a:xfrm>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a:p>
        </p:txBody>
      </p:sp>
      <p:sp>
        <p:nvSpPr>
          <p:cNvPr id="7" name="Date Placeholder 6"/>
          <p:cNvSpPr>
            <a:spLocks noGrp="1"/>
          </p:cNvSpPr>
          <p:nvPr>
            <p:ph type="dt" sz="half" idx="10"/>
          </p:nvPr>
        </p:nvSpPr>
        <p:spPr/>
        <p:txBody>
          <a:bodyPr/>
          <a:lstStyle/>
          <a:p>
            <a:endParaRPr kumimoji="1" lang="ja-JP" altLang="en-US"/>
          </a:p>
        </p:txBody>
      </p:sp>
      <p:sp>
        <p:nvSpPr>
          <p:cNvPr id="8" name="Footer Placeholder 7"/>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830683756"/>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1"/>
          <p:cNvSpPr>
            <a:spLocks noGrp="1"/>
          </p:cNvSpPr>
          <p:nvPr>
            <p:ph type="dt" sz="half" idx="10"/>
          </p:nvPr>
        </p:nvSpPr>
        <p:spPr/>
        <p:txBody>
          <a:bodyPr/>
          <a:lstStyle/>
          <a:p>
            <a:fld id="{70F28AFC-2BB0-4C2A-94F4-9C9894568A3C}" type="datetime1">
              <a:rPr kumimoji="1" lang="ja-JP" altLang="en-US" smtClean="0"/>
              <a:t>2024/4/4</a:t>
            </a:fld>
            <a:endParaRPr kumimoji="1" lang="ja-JP" altLang="en-US"/>
          </a:p>
        </p:txBody>
      </p:sp>
      <p:sp>
        <p:nvSpPr>
          <p:cNvPr id="3" name="フッター プレースホルダー 2"/>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2947137568"/>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objTx" preserve="1">
  <p:cSld name="タイトル付きの&#10;コンテンツ">
    <p:spTree>
      <p:nvGrpSpPr>
        <p:cNvPr id="1" name=""/>
        <p:cNvGrpSpPr/>
        <p:nvPr/>
      </p:nvGrpSpPr>
      <p:grpSpPr>
        <a:xfrm>
          <a:off x="0" y="0"/>
          <a:ext cx="0" cy="0"/>
          <a:chOff x="0" y="0"/>
          <a:chExt cx="0" cy="0"/>
        </a:xfrm>
      </p:grpSpPr>
      <p:sp>
        <p:nvSpPr>
          <p:cNvPr id="2" name="タイトル 1"/>
          <p:cNvSpPr>
            <a:spLocks noGrp="1"/>
          </p:cNvSpPr>
          <p:nvPr>
            <p:ph type="title"/>
          </p:nvPr>
        </p:nvSpPr>
        <p:spPr>
          <a:xfrm>
            <a:off x="495300" y="273050"/>
            <a:ext cx="3259006" cy="1162050"/>
          </a:xfrm>
        </p:spPr>
        <p:txBody>
          <a:bodyPr anchor="b"/>
          <a:lstStyle>
            <a:lvl1pPr algn="l">
              <a:defRPr sz="2000" b="1"/>
            </a:lvl1pPr>
          </a:lstStyle>
          <a:p>
            <a:r>
              <a:rPr kumimoji="1" lang="ja-JP" altLang="en-US"/>
              <a:t>マスター タイトルの書式設定</a:t>
            </a:r>
          </a:p>
        </p:txBody>
      </p:sp>
      <p:sp>
        <p:nvSpPr>
          <p:cNvPr id="3" name="コンテンツ プレースホルダー 2"/>
          <p:cNvSpPr>
            <a:spLocks noGrp="1"/>
          </p:cNvSpPr>
          <p:nvPr>
            <p:ph idx="1"/>
          </p:nvPr>
        </p:nvSpPr>
        <p:spPr>
          <a:xfrm>
            <a:off x="3872971" y="273052"/>
            <a:ext cx="5537729"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テキスト プレースホルダー 3"/>
          <p:cNvSpPr>
            <a:spLocks noGrp="1"/>
          </p:cNvSpPr>
          <p:nvPr>
            <p:ph type="body" sz="half" idx="2"/>
          </p:nvPr>
        </p:nvSpPr>
        <p:spPr>
          <a:xfrm>
            <a:off x="495300" y="1435102"/>
            <a:ext cx="3259006"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kumimoji="1" lang="ja-JP" altLang="en-US"/>
              <a:t>マスター テキストの書式設定</a:t>
            </a:r>
          </a:p>
        </p:txBody>
      </p:sp>
      <p:sp>
        <p:nvSpPr>
          <p:cNvPr id="5" name="日付プレースホルダー 4"/>
          <p:cNvSpPr>
            <a:spLocks noGrp="1"/>
          </p:cNvSpPr>
          <p:nvPr>
            <p:ph type="dt" sz="half" idx="10"/>
          </p:nvPr>
        </p:nvSpPr>
        <p:spPr/>
        <p:txBody>
          <a:bodyPr/>
          <a:lstStyle/>
          <a:p>
            <a:fld id="{D29F96E3-9AAB-4047-8E12-766B59613591}" type="datetime1">
              <a:rPr kumimoji="1" lang="ja-JP" altLang="en-US" smtClean="0"/>
              <a:t>2024/4/4</a:t>
            </a:fld>
            <a:endParaRPr kumimoji="1" lang="ja-JP" altLang="en-US"/>
          </a:p>
        </p:txBody>
      </p:sp>
      <p:sp>
        <p:nvSpPr>
          <p:cNvPr id="6" name="フッター プレースホルダー 5"/>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2488104750"/>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タイトル 1"/>
          <p:cNvSpPr>
            <a:spLocks noGrp="1"/>
          </p:cNvSpPr>
          <p:nvPr>
            <p:ph type="title"/>
          </p:nvPr>
        </p:nvSpPr>
        <p:spPr>
          <a:xfrm>
            <a:off x="1941645" y="4800600"/>
            <a:ext cx="5943600" cy="566738"/>
          </a:xfrm>
        </p:spPr>
        <p:txBody>
          <a:bodyPr anchor="b"/>
          <a:lstStyle>
            <a:lvl1pPr algn="l">
              <a:defRPr sz="2000" b="1"/>
            </a:lvl1pPr>
          </a:lstStyle>
          <a:p>
            <a:r>
              <a:rPr kumimoji="1" lang="ja-JP" altLang="en-US"/>
              <a:t>マスター タイトルの書式設定</a:t>
            </a:r>
          </a:p>
        </p:txBody>
      </p:sp>
      <p:sp>
        <p:nvSpPr>
          <p:cNvPr id="3" name="図プレースホルダー 2"/>
          <p:cNvSpPr>
            <a:spLocks noGrp="1"/>
          </p:cNvSpPr>
          <p:nvPr>
            <p:ph type="pic" idx="1"/>
          </p:nvPr>
        </p:nvSpPr>
        <p:spPr>
          <a:xfrm>
            <a:off x="1941645" y="612775"/>
            <a:ext cx="59436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kumimoji="1" lang="ja-JP" altLang="en-US"/>
          </a:p>
        </p:txBody>
      </p:sp>
      <p:sp>
        <p:nvSpPr>
          <p:cNvPr id="4" name="テキスト プレースホルダー 3"/>
          <p:cNvSpPr>
            <a:spLocks noGrp="1"/>
          </p:cNvSpPr>
          <p:nvPr>
            <p:ph type="body" sz="half" idx="2"/>
          </p:nvPr>
        </p:nvSpPr>
        <p:spPr>
          <a:xfrm>
            <a:off x="1941645" y="5367338"/>
            <a:ext cx="59436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kumimoji="1" lang="ja-JP" altLang="en-US"/>
              <a:t>マスター テキストの書式設定</a:t>
            </a:r>
          </a:p>
        </p:txBody>
      </p:sp>
      <p:sp>
        <p:nvSpPr>
          <p:cNvPr id="5" name="日付プレースホルダー 4"/>
          <p:cNvSpPr>
            <a:spLocks noGrp="1"/>
          </p:cNvSpPr>
          <p:nvPr>
            <p:ph type="dt" sz="half" idx="10"/>
          </p:nvPr>
        </p:nvSpPr>
        <p:spPr/>
        <p:txBody>
          <a:bodyPr/>
          <a:lstStyle/>
          <a:p>
            <a:fld id="{C2112320-089F-4388-84B1-16D904911395}" type="datetime1">
              <a:rPr kumimoji="1" lang="ja-JP" altLang="en-US" smtClean="0"/>
              <a:t>2024/4/4</a:t>
            </a:fld>
            <a:endParaRPr kumimoji="1" lang="ja-JP" altLang="en-US"/>
          </a:p>
        </p:txBody>
      </p:sp>
      <p:sp>
        <p:nvSpPr>
          <p:cNvPr id="6" name="フッター プレースホルダー 5"/>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745433601"/>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vertTx" preserve="1">
  <p:cSld name="タイトルと&#10;縦書きテキスト">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縦書きテキスト プレースホルダー 2"/>
          <p:cNvSpPr>
            <a:spLocks noGrp="1"/>
          </p:cNvSpPr>
          <p:nvPr>
            <p:ph type="body" orient="vert" idx="1"/>
          </p:nvPr>
        </p:nvSpPr>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fld id="{F958C817-51DD-4A80-8C7D-B6EB4CB561F7}" type="datetime1">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1947069651"/>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縦書きタイトル 1"/>
          <p:cNvSpPr>
            <a:spLocks noGrp="1"/>
          </p:cNvSpPr>
          <p:nvPr>
            <p:ph type="title" orient="vert"/>
          </p:nvPr>
        </p:nvSpPr>
        <p:spPr>
          <a:xfrm>
            <a:off x="7181850" y="274639"/>
            <a:ext cx="2228850" cy="5851525"/>
          </a:xfrm>
        </p:spPr>
        <p:txBody>
          <a:bodyPr vert="eaVert"/>
          <a:lstStyle/>
          <a:p>
            <a:r>
              <a:rPr kumimoji="1" lang="ja-JP" altLang="en-US"/>
              <a:t>マスター タイトルの書式設定</a:t>
            </a:r>
          </a:p>
        </p:txBody>
      </p:sp>
      <p:sp>
        <p:nvSpPr>
          <p:cNvPr id="3" name="縦書きテキスト プレースホルダー 2"/>
          <p:cNvSpPr>
            <a:spLocks noGrp="1"/>
          </p:cNvSpPr>
          <p:nvPr>
            <p:ph type="body" orient="vert" idx="1"/>
          </p:nvPr>
        </p:nvSpPr>
        <p:spPr>
          <a:xfrm>
            <a:off x="495300" y="274639"/>
            <a:ext cx="6521450" cy="5851525"/>
          </a:xfrm>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fld id="{44F70A4A-36AC-4CB8-8AF3-87DAA7BA8282}" type="datetime1">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1100386348"/>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2400">
                <a:latin typeface="メイリオ" panose="020B0604030504040204" pitchFamily="50" charset="-128"/>
                <a:ea typeface="メイリオ" panose="020B0604030504040204" pitchFamily="50" charset="-128"/>
              </a:defRPr>
            </a:lvl1pPr>
          </a:lstStyle>
          <a:p>
            <a:r>
              <a:rPr kumimoji="1" lang="ja-JP" altLang="en-US"/>
              <a:t>マスター タイトルの書式設定</a:t>
            </a:r>
          </a:p>
        </p:txBody>
      </p:sp>
    </p:spTree>
    <p:extLst>
      <p:ext uri="{BB962C8B-B14F-4D97-AF65-F5344CB8AC3E}">
        <p14:creationId xmlns:p14="http://schemas.microsoft.com/office/powerpoint/2010/main" val="588059255"/>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742950" y="2130426"/>
            <a:ext cx="8420100" cy="1470025"/>
          </a:xfrm>
        </p:spPr>
        <p:txBody>
          <a:bodyPr tIns="108000"/>
          <a:lstStyle/>
          <a:p>
            <a:r>
              <a:rPr kumimoji="1" lang="ja-JP" altLang="en-US"/>
              <a:t>マスター タイトルの書式設定</a:t>
            </a:r>
          </a:p>
        </p:txBody>
      </p:sp>
      <p:sp>
        <p:nvSpPr>
          <p:cNvPr id="3" name="サブタイトル 2"/>
          <p:cNvSpPr>
            <a:spLocks noGrp="1"/>
          </p:cNvSpPr>
          <p:nvPr>
            <p:ph type="subTitle" idx="1"/>
          </p:nvPr>
        </p:nvSpPr>
        <p:spPr>
          <a:xfrm>
            <a:off x="1485900" y="3886200"/>
            <a:ext cx="6934200" cy="1752600"/>
          </a:xfrm>
        </p:spPr>
        <p:txBody>
          <a:bodyPr/>
          <a:lstStyle>
            <a:lvl1pPr marL="0" indent="0" algn="ctr">
              <a:buNone/>
              <a:defRPr>
                <a:solidFill>
                  <a:schemeClr val="tx1">
                    <a:tint val="75000"/>
                  </a:schemeClr>
                </a:solidFill>
              </a:defRPr>
            </a:lvl1pPr>
            <a:lvl2pPr marL="495285" indent="0" algn="ctr">
              <a:buNone/>
              <a:defRPr>
                <a:solidFill>
                  <a:schemeClr val="tx1">
                    <a:tint val="75000"/>
                  </a:schemeClr>
                </a:solidFill>
              </a:defRPr>
            </a:lvl2pPr>
            <a:lvl3pPr marL="990570" indent="0" algn="ctr">
              <a:buNone/>
              <a:defRPr>
                <a:solidFill>
                  <a:schemeClr val="tx1">
                    <a:tint val="75000"/>
                  </a:schemeClr>
                </a:solidFill>
              </a:defRPr>
            </a:lvl3pPr>
            <a:lvl4pPr marL="1485854" indent="0" algn="ctr">
              <a:buNone/>
              <a:defRPr>
                <a:solidFill>
                  <a:schemeClr val="tx1">
                    <a:tint val="75000"/>
                  </a:schemeClr>
                </a:solidFill>
              </a:defRPr>
            </a:lvl4pPr>
            <a:lvl5pPr marL="1981139" indent="0" algn="ctr">
              <a:buNone/>
              <a:defRPr>
                <a:solidFill>
                  <a:schemeClr val="tx1">
                    <a:tint val="75000"/>
                  </a:schemeClr>
                </a:solidFill>
              </a:defRPr>
            </a:lvl5pPr>
            <a:lvl6pPr marL="2476424" indent="0" algn="ctr">
              <a:buNone/>
              <a:defRPr>
                <a:solidFill>
                  <a:schemeClr val="tx1">
                    <a:tint val="75000"/>
                  </a:schemeClr>
                </a:solidFill>
              </a:defRPr>
            </a:lvl6pPr>
            <a:lvl7pPr marL="2971709" indent="0" algn="ctr">
              <a:buNone/>
              <a:defRPr>
                <a:solidFill>
                  <a:schemeClr val="tx1">
                    <a:tint val="75000"/>
                  </a:schemeClr>
                </a:solidFill>
              </a:defRPr>
            </a:lvl7pPr>
            <a:lvl8pPr marL="3466993" indent="0" algn="ctr">
              <a:buNone/>
              <a:defRPr>
                <a:solidFill>
                  <a:schemeClr val="tx1">
                    <a:tint val="75000"/>
                  </a:schemeClr>
                </a:solidFill>
              </a:defRPr>
            </a:lvl8pPr>
            <a:lvl9pPr marL="3962278" indent="0" algn="ctr">
              <a:buNone/>
              <a:defRPr>
                <a:solidFill>
                  <a:schemeClr val="tx1">
                    <a:tint val="75000"/>
                  </a:schemeClr>
                </a:solidFill>
              </a:defRPr>
            </a:lvl9pPr>
          </a:lstStyle>
          <a:p>
            <a:r>
              <a:rPr kumimoji="1" lang="ja-JP" altLang="en-US"/>
              <a:t>マスター サブタイトルの書式設定</a:t>
            </a:r>
          </a:p>
        </p:txBody>
      </p:sp>
    </p:spTree>
    <p:extLst>
      <p:ext uri="{BB962C8B-B14F-4D97-AF65-F5344CB8AC3E}">
        <p14:creationId xmlns:p14="http://schemas.microsoft.com/office/powerpoint/2010/main" val="1293111910"/>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2400">
                <a:latin typeface="メイリオ" panose="020B0604030504040204" pitchFamily="50" charset="-128"/>
                <a:ea typeface="メイリオ" panose="020B0604030504040204" pitchFamily="50" charset="-128"/>
              </a:defRPr>
            </a:lvl1pPr>
          </a:lstStyle>
          <a:p>
            <a:r>
              <a:rPr kumimoji="1" lang="ja-JP" altLang="en-US"/>
              <a:t>マスター タイトルの書式設定</a:t>
            </a:r>
          </a:p>
        </p:txBody>
      </p:sp>
    </p:spTree>
    <p:extLst>
      <p:ext uri="{BB962C8B-B14F-4D97-AF65-F5344CB8AC3E}">
        <p14:creationId xmlns:p14="http://schemas.microsoft.com/office/powerpoint/2010/main" val="2049669289"/>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Tree>
    <p:extLst>
      <p:ext uri="{BB962C8B-B14F-4D97-AF65-F5344CB8AC3E}">
        <p14:creationId xmlns:p14="http://schemas.microsoft.com/office/powerpoint/2010/main" val="2279734137"/>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標準スライド">
    <p:spTree>
      <p:nvGrpSpPr>
        <p:cNvPr id="1" name=""/>
        <p:cNvGrpSpPr/>
        <p:nvPr/>
      </p:nvGrpSpPr>
      <p:grpSpPr>
        <a:xfrm>
          <a:off x="0" y="0"/>
          <a:ext cx="0" cy="0"/>
          <a:chOff x="0" y="0"/>
          <a:chExt cx="0" cy="0"/>
        </a:xfrm>
      </p:grpSpPr>
      <p:sp>
        <p:nvSpPr>
          <p:cNvPr id="3" name="日付プレースホルダー 2"/>
          <p:cNvSpPr>
            <a:spLocks noGrp="1"/>
          </p:cNvSpPr>
          <p:nvPr>
            <p:ph type="dt" sz="half" idx="10"/>
          </p:nvPr>
        </p:nvSpPr>
        <p:spPr>
          <a:xfrm>
            <a:off x="495299" y="6356511"/>
            <a:ext cx="2311400" cy="365125"/>
          </a:xfrm>
          <a:prstGeom prst="rect">
            <a:avLst/>
          </a:prstGeom>
        </p:spPr>
        <p:txBody>
          <a:bodyPr/>
          <a:lstStyle/>
          <a:p>
            <a:fld id="{1D4000D2-77AE-46BF-B6EA-D6BD585BF297}" type="datetime1">
              <a:rPr kumimoji="1" lang="ja-JP" altLang="en-US" smtClean="0"/>
              <a:t>2024/4/4</a:t>
            </a:fld>
            <a:endParaRPr kumimoji="1" lang="ja-JP" altLang="en-US"/>
          </a:p>
        </p:txBody>
      </p:sp>
      <p:sp>
        <p:nvSpPr>
          <p:cNvPr id="4" name="フッター プレースホルダー 3"/>
          <p:cNvSpPr>
            <a:spLocks noGrp="1"/>
          </p:cNvSpPr>
          <p:nvPr>
            <p:ph type="ftr" sz="quarter" idx="11"/>
          </p:nvPr>
        </p:nvSpPr>
        <p:spPr>
          <a:xfrm>
            <a:off x="3384592" y="6356511"/>
            <a:ext cx="3136900" cy="365125"/>
          </a:xfrm>
          <a:prstGeom prst="rect">
            <a:avLst/>
          </a:prstGeom>
        </p:spPr>
        <p:txBody>
          <a:bodyPr/>
          <a:lstStyle/>
          <a:p>
            <a:endParaRPr kumimoji="1" lang="ja-JP" altLang="en-US"/>
          </a:p>
        </p:txBody>
      </p:sp>
      <p:sp>
        <p:nvSpPr>
          <p:cNvPr id="6" name="タイトル 1"/>
          <p:cNvSpPr>
            <a:spLocks noGrp="1"/>
          </p:cNvSpPr>
          <p:nvPr>
            <p:ph type="title"/>
          </p:nvPr>
        </p:nvSpPr>
        <p:spPr>
          <a:xfrm>
            <a:off x="-15741" y="61173"/>
            <a:ext cx="9932438" cy="369332"/>
          </a:xfrm>
        </p:spPr>
        <p:txBody>
          <a:bodyPr wrap="square">
            <a:spAutoFit/>
          </a:bodyPr>
          <a:lstStyle>
            <a:lvl1pPr algn="ctr">
              <a:defRPr lang="ja-JP" altLang="en-US" sz="1800" b="1">
                <a:latin typeface="Meiryo UI" panose="020B0604030504040204" pitchFamily="50" charset="-128"/>
                <a:ea typeface="Meiryo UI" panose="020B0604030504040204" pitchFamily="50" charset="-128"/>
                <a:cs typeface="Meiryo UI" panose="020B0604030504040204" pitchFamily="50" charset="-128"/>
              </a:defRPr>
            </a:lvl1pPr>
          </a:lstStyle>
          <a:p>
            <a:pPr marL="0" lvl="0" algn="l"/>
            <a:r>
              <a:rPr kumimoji="1" lang="ja-JP" altLang="en-US"/>
              <a:t>マスター タイトルの書式設定</a:t>
            </a:r>
          </a:p>
        </p:txBody>
      </p:sp>
      <p:sp>
        <p:nvSpPr>
          <p:cNvPr id="8" name="テキスト プレースホルダー 9"/>
          <p:cNvSpPr>
            <a:spLocks noGrp="1"/>
          </p:cNvSpPr>
          <p:nvPr>
            <p:ph type="body" sz="quarter" idx="13" hasCustomPrompt="1"/>
          </p:nvPr>
        </p:nvSpPr>
        <p:spPr>
          <a:xfrm>
            <a:off x="200794" y="6309321"/>
            <a:ext cx="9396722" cy="121252"/>
          </a:xfrm>
          <a:noFill/>
        </p:spPr>
        <p:txBody>
          <a:bodyPr wrap="square" lIns="0" tIns="0" rIns="0" bIns="0">
            <a:spAutoFit/>
          </a:bodyPr>
          <a:lstStyle>
            <a:lvl1pPr marL="0" indent="0">
              <a:spcBef>
                <a:spcPts val="0"/>
              </a:spcBef>
              <a:spcAft>
                <a:spcPts val="0"/>
              </a:spcAft>
              <a:buNone/>
              <a:defRPr sz="788">
                <a:latin typeface="ＭＳ Ｐゴシック" panose="020B0600070205080204" pitchFamily="50" charset="-128"/>
                <a:ea typeface="ＭＳ Ｐゴシック" panose="020B0600070205080204" pitchFamily="50" charset="-128"/>
                <a:cs typeface="ＭＳ Ｐゴシック" panose="020B0600070205080204" pitchFamily="50" charset="-128"/>
              </a:defRPr>
            </a:lvl1pPr>
          </a:lstStyle>
          <a:p>
            <a:pPr lvl="0"/>
            <a:r>
              <a:rPr kumimoji="1" lang="ja-JP" altLang="en-US"/>
              <a:t>（資料）●●</a:t>
            </a:r>
          </a:p>
        </p:txBody>
      </p:sp>
      <p:sp>
        <p:nvSpPr>
          <p:cNvPr id="9" name="テキスト プレースホルダー 9"/>
          <p:cNvSpPr>
            <a:spLocks noGrp="1"/>
          </p:cNvSpPr>
          <p:nvPr>
            <p:ph type="body" sz="quarter" idx="14" hasCustomPrompt="1"/>
          </p:nvPr>
        </p:nvSpPr>
        <p:spPr>
          <a:xfrm>
            <a:off x="200792" y="3104971"/>
            <a:ext cx="1125308" cy="230832"/>
          </a:xfrm>
          <a:noFill/>
        </p:spPr>
        <p:txBody>
          <a:bodyPr wrap="none" lIns="0" tIns="0" rIns="0" bIns="0">
            <a:spAutoFit/>
          </a:bodyPr>
          <a:lstStyle>
            <a:lvl1pPr marL="0" indent="0">
              <a:spcBef>
                <a:spcPts val="0"/>
              </a:spcBef>
              <a:spcAft>
                <a:spcPts val="0"/>
              </a:spcAft>
              <a:buNone/>
              <a:defRPr sz="1500">
                <a:latin typeface="ＭＳ Ｐゴシック" panose="020B0600070205080204" pitchFamily="50" charset="-128"/>
                <a:ea typeface="ＭＳ Ｐゴシック" panose="020B0600070205080204" pitchFamily="50" charset="-128"/>
                <a:cs typeface="ＭＳ Ｐゴシック" panose="020B0600070205080204" pitchFamily="50" charset="-128"/>
              </a:defRPr>
            </a:lvl1pPr>
          </a:lstStyle>
          <a:p>
            <a:pPr lvl="0"/>
            <a:r>
              <a:rPr kumimoji="1" lang="ja-JP" altLang="en-US"/>
              <a:t>説明文（</a:t>
            </a:r>
            <a:r>
              <a:rPr kumimoji="1" lang="en-US" altLang="ja-JP"/>
              <a:t>20pt</a:t>
            </a:r>
            <a:r>
              <a:rPr kumimoji="1" lang="ja-JP" altLang="en-US"/>
              <a:t>）</a:t>
            </a:r>
          </a:p>
        </p:txBody>
      </p:sp>
      <p:sp>
        <p:nvSpPr>
          <p:cNvPr id="10" name="テキスト プレースホルダー 9"/>
          <p:cNvSpPr>
            <a:spLocks noGrp="1"/>
          </p:cNvSpPr>
          <p:nvPr>
            <p:ph type="body" sz="quarter" idx="15" hasCustomPrompt="1"/>
          </p:nvPr>
        </p:nvSpPr>
        <p:spPr>
          <a:xfrm>
            <a:off x="200477" y="3769300"/>
            <a:ext cx="788677" cy="161583"/>
          </a:xfrm>
          <a:noFill/>
        </p:spPr>
        <p:txBody>
          <a:bodyPr wrap="none" lIns="0" tIns="0" rIns="0" bIns="0">
            <a:spAutoFit/>
          </a:bodyPr>
          <a:lstStyle>
            <a:lvl1pPr marL="0" indent="0">
              <a:spcBef>
                <a:spcPts val="0"/>
              </a:spcBef>
              <a:spcAft>
                <a:spcPts val="0"/>
              </a:spcAft>
              <a:buNone/>
              <a:defRPr sz="1050">
                <a:latin typeface="ＭＳ Ｐゴシック" panose="020B0600070205080204" pitchFamily="50" charset="-128"/>
                <a:ea typeface="ＭＳ Ｐゴシック" panose="020B0600070205080204" pitchFamily="50" charset="-128"/>
                <a:cs typeface="ＭＳ Ｐゴシック" panose="020B0600070205080204" pitchFamily="50" charset="-128"/>
              </a:defRPr>
            </a:lvl1pPr>
          </a:lstStyle>
          <a:p>
            <a:pPr lvl="0"/>
            <a:r>
              <a:rPr kumimoji="1" lang="ja-JP" altLang="en-US"/>
              <a:t>説明文（</a:t>
            </a:r>
            <a:r>
              <a:rPr kumimoji="1" lang="en-US" altLang="ja-JP"/>
              <a:t>14pt</a:t>
            </a:r>
            <a:r>
              <a:rPr kumimoji="1" lang="ja-JP" altLang="en-US"/>
              <a:t>）</a:t>
            </a:r>
          </a:p>
        </p:txBody>
      </p:sp>
      <p:sp>
        <p:nvSpPr>
          <p:cNvPr id="11" name="テキスト プレースホルダー 9"/>
          <p:cNvSpPr>
            <a:spLocks noGrp="1"/>
          </p:cNvSpPr>
          <p:nvPr>
            <p:ph type="body" sz="quarter" idx="16" hasCustomPrompt="1"/>
          </p:nvPr>
        </p:nvSpPr>
        <p:spPr>
          <a:xfrm>
            <a:off x="200476" y="4365105"/>
            <a:ext cx="665247" cy="121252"/>
          </a:xfrm>
          <a:noFill/>
        </p:spPr>
        <p:txBody>
          <a:bodyPr wrap="none" lIns="0" tIns="0" rIns="0" bIns="0">
            <a:spAutoFit/>
          </a:bodyPr>
          <a:lstStyle>
            <a:lvl1pPr marL="0" indent="0">
              <a:spcBef>
                <a:spcPts val="0"/>
              </a:spcBef>
              <a:spcAft>
                <a:spcPts val="0"/>
              </a:spcAft>
              <a:buNone/>
              <a:defRPr sz="788">
                <a:latin typeface="ＭＳ Ｐゴシック" panose="020B0600070205080204" pitchFamily="50" charset="-128"/>
                <a:ea typeface="ＭＳ Ｐゴシック" panose="020B0600070205080204" pitchFamily="50" charset="-128"/>
                <a:cs typeface="ＭＳ Ｐゴシック" panose="020B0600070205080204" pitchFamily="50" charset="-128"/>
              </a:defRPr>
            </a:lvl1pPr>
          </a:lstStyle>
          <a:p>
            <a:pPr lvl="0"/>
            <a:r>
              <a:rPr kumimoji="1" lang="ja-JP" altLang="en-US"/>
              <a:t>説明文（</a:t>
            </a:r>
            <a:r>
              <a:rPr kumimoji="1" lang="en-US" altLang="ja-JP"/>
              <a:t>10.5pt</a:t>
            </a:r>
            <a:r>
              <a:rPr kumimoji="1" lang="ja-JP" altLang="en-US"/>
              <a:t>）</a:t>
            </a:r>
          </a:p>
        </p:txBody>
      </p:sp>
      <p:sp>
        <p:nvSpPr>
          <p:cNvPr id="12" name="テキスト プレースホルダー 11"/>
          <p:cNvSpPr>
            <a:spLocks noGrp="1"/>
          </p:cNvSpPr>
          <p:nvPr>
            <p:ph type="body" sz="quarter" idx="17"/>
          </p:nvPr>
        </p:nvSpPr>
        <p:spPr>
          <a:xfrm>
            <a:off x="98795" y="561864"/>
            <a:ext cx="9720957" cy="346865"/>
          </a:xfrm>
          <a:noFill/>
          <a:ln w="28575" cmpd="thinThick">
            <a:solidFill>
              <a:schemeClr val="tx1"/>
            </a:solidFill>
            <a:prstDash val="solid"/>
          </a:ln>
        </p:spPr>
        <p:style>
          <a:lnRef idx="2">
            <a:schemeClr val="accent6"/>
          </a:lnRef>
          <a:fillRef idx="1">
            <a:schemeClr val="lt1"/>
          </a:fillRef>
          <a:effectRef idx="0">
            <a:schemeClr val="accent6"/>
          </a:effectRef>
          <a:fontRef idx="minor">
            <a:schemeClr val="dk1"/>
          </a:fontRef>
        </p:style>
        <p:txBody>
          <a:bodyPr lIns="95944" tIns="47974" rIns="95944" bIns="47974" rtlCol="0" anchor="ctr"/>
          <a:lstStyle>
            <a:lvl1pPr>
              <a:defRPr lang="ja-JP" altLang="en-US" sz="1200" dirty="0" smtClean="0">
                <a:solidFill>
                  <a:schemeClr val="dk1"/>
                </a:solidFill>
                <a:latin typeface="Meiryo UI" panose="020B0604030504040204" pitchFamily="50" charset="-128"/>
                <a:ea typeface="Meiryo UI" panose="020B0604030504040204" pitchFamily="50" charset="-128"/>
                <a:cs typeface="+mn-cs"/>
              </a:defRPr>
            </a:lvl1pPr>
          </a:lstStyle>
          <a:p>
            <a:pPr marL="214318" lvl="0" indent="-214318" algn="just" defTabSz="342909">
              <a:spcAft>
                <a:spcPts val="375"/>
              </a:spcAft>
              <a:buFont typeface="ＭＳ Ｐゴシック" panose="020B0600070205080204" pitchFamily="50" charset="-128"/>
              <a:buChar char="○"/>
            </a:pPr>
            <a:r>
              <a:rPr kumimoji="1" lang="ja-JP" altLang="en-US"/>
              <a:t>マスター テキストの書式設定</a:t>
            </a:r>
          </a:p>
        </p:txBody>
      </p:sp>
      <p:sp>
        <p:nvSpPr>
          <p:cNvPr id="13" name="スライド番号プレースホルダー 5"/>
          <p:cNvSpPr>
            <a:spLocks noGrp="1"/>
          </p:cNvSpPr>
          <p:nvPr>
            <p:ph type="sldNum" sz="quarter" idx="4"/>
          </p:nvPr>
        </p:nvSpPr>
        <p:spPr>
          <a:xfrm>
            <a:off x="7594605" y="6493037"/>
            <a:ext cx="2311400" cy="365125"/>
          </a:xfrm>
          <a:prstGeom prst="rect">
            <a:avLst/>
          </a:prstGeom>
        </p:spPr>
        <p:txBody>
          <a:bodyPr vert="horz" lIns="91440" tIns="45720" rIns="91440" bIns="45720" rtlCol="0" anchor="ctr"/>
          <a:lstStyle>
            <a:lvl1pPr algn="r">
              <a:defRPr sz="1200">
                <a:solidFill>
                  <a:schemeClr val="tx1"/>
                </a:solidFill>
                <a:latin typeface="+mn-ea"/>
                <a:ea typeface="+mn-ea"/>
              </a:defRPr>
            </a:lvl1pPr>
          </a:lstStyle>
          <a:p>
            <a:fld id="{7840FF25-6901-4537-94A5-4AE699ABB3BD}" type="slidenum">
              <a:rPr lang="ja-JP" altLang="en-US" smtClean="0"/>
              <a:pPr/>
              <a:t>‹#›</a:t>
            </a:fld>
            <a:endParaRPr lang="ja-JP" altLang="en-US"/>
          </a:p>
        </p:txBody>
      </p:sp>
    </p:spTree>
    <p:extLst>
      <p:ext uri="{BB962C8B-B14F-4D97-AF65-F5344CB8AC3E}">
        <p14:creationId xmlns:p14="http://schemas.microsoft.com/office/powerpoint/2010/main" val="222681658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ja-JP" altLang="en-US"/>
              <a:t>マスター タイトルの書式設定</a:t>
            </a:r>
            <a:endParaRPr lang="en-US"/>
          </a:p>
        </p:txBody>
      </p:sp>
      <p:sp>
        <p:nvSpPr>
          <p:cNvPr id="3" name="Date Placeholder 2"/>
          <p:cNvSpPr>
            <a:spLocks noGrp="1"/>
          </p:cNvSpPr>
          <p:nvPr>
            <p:ph type="dt" sz="half" idx="10"/>
          </p:nvPr>
        </p:nvSpPr>
        <p:spPr/>
        <p:txBody>
          <a:bodyPr/>
          <a:lstStyle/>
          <a:p>
            <a:endParaRPr kumimoji="1" lang="ja-JP" altLang="en-US"/>
          </a:p>
        </p:txBody>
      </p:sp>
      <p:sp>
        <p:nvSpPr>
          <p:cNvPr id="4" name="Footer Placeholder 3"/>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3519602324"/>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1_タイトル スライド">
    <p:spTree>
      <p:nvGrpSpPr>
        <p:cNvPr id="1" name=""/>
        <p:cNvGrpSpPr/>
        <p:nvPr/>
      </p:nvGrpSpPr>
      <p:grpSpPr>
        <a:xfrm>
          <a:off x="0" y="0"/>
          <a:ext cx="0" cy="0"/>
          <a:chOff x="0" y="0"/>
          <a:chExt cx="0" cy="0"/>
        </a:xfrm>
      </p:grpSpPr>
      <p:sp>
        <p:nvSpPr>
          <p:cNvPr id="11" name="タイトル 1"/>
          <p:cNvSpPr>
            <a:spLocks noGrp="1"/>
          </p:cNvSpPr>
          <p:nvPr>
            <p:ph type="ctrTitle" idx="4294967295" hasCustomPrompt="1"/>
          </p:nvPr>
        </p:nvSpPr>
        <p:spPr>
          <a:xfrm>
            <a:off x="13" y="-42190"/>
            <a:ext cx="9906000" cy="461665"/>
          </a:xfrm>
        </p:spPr>
        <p:txBody>
          <a:bodyPr>
            <a:noAutofit/>
          </a:bodyPr>
          <a:lstStyle/>
          <a:p>
            <a:r>
              <a:rPr lang="ja-JP" altLang="en-US" sz="2216"/>
              <a:t>中期工程表　「○○」</a:t>
            </a:r>
            <a:endParaRPr kumimoji="1" lang="ja-JP" altLang="en-US" sz="2216"/>
          </a:p>
        </p:txBody>
      </p:sp>
      <p:sp>
        <p:nvSpPr>
          <p:cNvPr id="4" name="スライド番号プレースホルダー 5"/>
          <p:cNvSpPr>
            <a:spLocks noGrp="1"/>
          </p:cNvSpPr>
          <p:nvPr>
            <p:ph type="sldNum" sz="quarter" idx="4"/>
          </p:nvPr>
        </p:nvSpPr>
        <p:spPr>
          <a:xfrm>
            <a:off x="7594605" y="6493037"/>
            <a:ext cx="2311400" cy="365125"/>
          </a:xfrm>
          <a:prstGeom prst="rect">
            <a:avLst/>
          </a:prstGeom>
        </p:spPr>
        <p:txBody>
          <a:bodyPr vert="horz" lIns="91440" tIns="45720" rIns="91440" bIns="45720" rtlCol="0" anchor="ctr"/>
          <a:lstStyle>
            <a:lvl1pPr algn="r">
              <a:defRPr sz="1200">
                <a:solidFill>
                  <a:schemeClr val="tx1"/>
                </a:solidFill>
                <a:latin typeface="+mn-ea"/>
                <a:ea typeface="+mn-ea"/>
              </a:defRPr>
            </a:lvl1pPr>
          </a:lstStyle>
          <a:p>
            <a:fld id="{7840FF25-6901-4537-94A5-4AE699ABB3BD}" type="slidenum">
              <a:rPr lang="ja-JP" altLang="en-US" smtClean="0"/>
              <a:pPr/>
              <a:t>‹#›</a:t>
            </a:fld>
            <a:endParaRPr lang="ja-JP" altLang="en-US"/>
          </a:p>
        </p:txBody>
      </p:sp>
    </p:spTree>
    <p:extLst>
      <p:ext uri="{BB962C8B-B14F-4D97-AF65-F5344CB8AC3E}">
        <p14:creationId xmlns:p14="http://schemas.microsoft.com/office/powerpoint/2010/main" val="2784036379"/>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1_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 タイトルの書式設定</a:t>
            </a:r>
          </a:p>
        </p:txBody>
      </p:sp>
      <p:sp>
        <p:nvSpPr>
          <p:cNvPr id="3" name="日付プレースホルダ 3"/>
          <p:cNvSpPr>
            <a:spLocks noGrp="1"/>
          </p:cNvSpPr>
          <p:nvPr>
            <p:ph type="dt" sz="half" idx="10"/>
          </p:nvPr>
        </p:nvSpPr>
        <p:spPr>
          <a:xfrm>
            <a:off x="495299" y="6356511"/>
            <a:ext cx="2311400" cy="365125"/>
          </a:xfrm>
          <a:prstGeom prst="rect">
            <a:avLst/>
          </a:prstGeom>
        </p:spPr>
        <p:txBody>
          <a:bodyPr/>
          <a:lstStyle>
            <a:lvl1pPr>
              <a:defRPr/>
            </a:lvl1pPr>
          </a:lstStyle>
          <a:p>
            <a:pPr>
              <a:defRPr/>
            </a:pPr>
            <a:fld id="{2FEBAA76-3384-4948-8BB2-1BA54509C0D1}" type="datetime1">
              <a:rPr lang="ja-JP" altLang="en-US" smtClean="0">
                <a:solidFill>
                  <a:prstClr val="black">
                    <a:tint val="75000"/>
                  </a:prstClr>
                </a:solidFill>
              </a:rPr>
              <a:t>2024/4/4</a:t>
            </a:fld>
            <a:endParaRPr lang="ja-JP" altLang="en-US">
              <a:solidFill>
                <a:prstClr val="black">
                  <a:tint val="75000"/>
                </a:prstClr>
              </a:solidFill>
            </a:endParaRPr>
          </a:p>
        </p:txBody>
      </p:sp>
      <p:sp>
        <p:nvSpPr>
          <p:cNvPr id="4" name="フッター プレースホルダ 4"/>
          <p:cNvSpPr>
            <a:spLocks noGrp="1"/>
          </p:cNvSpPr>
          <p:nvPr>
            <p:ph type="ftr" sz="quarter" idx="11"/>
          </p:nvPr>
        </p:nvSpPr>
        <p:spPr>
          <a:xfrm>
            <a:off x="3384592" y="6356511"/>
            <a:ext cx="3136900" cy="365125"/>
          </a:xfrm>
          <a:prstGeom prst="rect">
            <a:avLst/>
          </a:prstGeom>
        </p:spPr>
        <p:txBody>
          <a:bodyPr/>
          <a:lstStyle>
            <a:lvl1pPr>
              <a:defRPr/>
            </a:lvl1pPr>
          </a:lstStyle>
          <a:p>
            <a:pPr>
              <a:defRPr/>
            </a:pPr>
            <a:endParaRPr lang="ja-JP" altLang="en-US">
              <a:solidFill>
                <a:prstClr val="black">
                  <a:tint val="75000"/>
                </a:prstClr>
              </a:solidFill>
            </a:endParaRPr>
          </a:p>
        </p:txBody>
      </p:sp>
      <p:sp>
        <p:nvSpPr>
          <p:cNvPr id="6" name="スライド番号プレースホルダー 5"/>
          <p:cNvSpPr>
            <a:spLocks noGrp="1"/>
          </p:cNvSpPr>
          <p:nvPr>
            <p:ph type="sldNum" sz="quarter" idx="4"/>
          </p:nvPr>
        </p:nvSpPr>
        <p:spPr>
          <a:xfrm>
            <a:off x="7594605" y="6493037"/>
            <a:ext cx="2311400" cy="365125"/>
          </a:xfrm>
          <a:prstGeom prst="rect">
            <a:avLst/>
          </a:prstGeom>
        </p:spPr>
        <p:txBody>
          <a:bodyPr vert="horz" lIns="91440" tIns="45720" rIns="91440" bIns="45720" rtlCol="0" anchor="ctr"/>
          <a:lstStyle>
            <a:lvl1pPr algn="r">
              <a:defRPr sz="1200">
                <a:solidFill>
                  <a:schemeClr val="tx1"/>
                </a:solidFill>
                <a:latin typeface="+mn-ea"/>
                <a:ea typeface="+mn-ea"/>
              </a:defRPr>
            </a:lvl1pPr>
          </a:lstStyle>
          <a:p>
            <a:fld id="{7840FF25-6901-4537-94A5-4AE699ABB3BD}" type="slidenum">
              <a:rPr lang="ja-JP" altLang="en-US" smtClean="0"/>
              <a:pPr/>
              <a:t>‹#›</a:t>
            </a:fld>
            <a:endParaRPr lang="ja-JP" altLang="en-US"/>
          </a:p>
        </p:txBody>
      </p:sp>
    </p:spTree>
    <p:extLst>
      <p:ext uri="{BB962C8B-B14F-4D97-AF65-F5344CB8AC3E}">
        <p14:creationId xmlns:p14="http://schemas.microsoft.com/office/powerpoint/2010/main" val="4089905883"/>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userDrawn="1">
  <p:cSld name="2_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 タイトルの書式設定</a:t>
            </a:r>
          </a:p>
        </p:txBody>
      </p:sp>
      <p:sp>
        <p:nvSpPr>
          <p:cNvPr id="3" name="日付プレースホルダ 3"/>
          <p:cNvSpPr>
            <a:spLocks noGrp="1"/>
          </p:cNvSpPr>
          <p:nvPr>
            <p:ph type="dt" sz="half" idx="10"/>
          </p:nvPr>
        </p:nvSpPr>
        <p:spPr>
          <a:xfrm>
            <a:off x="495300" y="6356479"/>
            <a:ext cx="2311400" cy="365125"/>
          </a:xfrm>
          <a:prstGeom prst="rect">
            <a:avLst/>
          </a:prstGeom>
        </p:spPr>
        <p:txBody>
          <a:bodyPr/>
          <a:lstStyle>
            <a:lvl1pPr>
              <a:defRPr/>
            </a:lvl1pPr>
          </a:lstStyle>
          <a:p>
            <a:pPr>
              <a:defRPr/>
            </a:pPr>
            <a:fld id="{50F7E776-1FD6-4942-8A35-5A52A774B1AF}" type="datetime1">
              <a:rPr lang="ja-JP" altLang="en-US" smtClean="0">
                <a:solidFill>
                  <a:prstClr val="black">
                    <a:tint val="75000"/>
                  </a:prstClr>
                </a:solidFill>
              </a:rPr>
              <a:t>2024/4/4</a:t>
            </a:fld>
            <a:endParaRPr lang="ja-JP" altLang="en-US">
              <a:solidFill>
                <a:prstClr val="black">
                  <a:tint val="75000"/>
                </a:prstClr>
              </a:solidFill>
            </a:endParaRPr>
          </a:p>
        </p:txBody>
      </p:sp>
      <p:sp>
        <p:nvSpPr>
          <p:cNvPr id="4" name="フッター プレースホルダ 4"/>
          <p:cNvSpPr>
            <a:spLocks noGrp="1"/>
          </p:cNvSpPr>
          <p:nvPr>
            <p:ph type="ftr" sz="quarter" idx="11"/>
          </p:nvPr>
        </p:nvSpPr>
        <p:spPr>
          <a:xfrm>
            <a:off x="3384550" y="6356479"/>
            <a:ext cx="3136900" cy="365125"/>
          </a:xfrm>
          <a:prstGeom prst="rect">
            <a:avLst/>
          </a:prstGeom>
        </p:spPr>
        <p:txBody>
          <a:bodyPr/>
          <a:lstStyle>
            <a:lvl1pPr>
              <a:defRPr>
                <a:solidFill>
                  <a:schemeClr val="tx1"/>
                </a:solidFill>
              </a:defRPr>
            </a:lvl1pPr>
          </a:lstStyle>
          <a:p>
            <a:pPr>
              <a:defRPr/>
            </a:pPr>
            <a:endParaRPr lang="ja-JP" altLang="en-US"/>
          </a:p>
        </p:txBody>
      </p:sp>
      <p:sp>
        <p:nvSpPr>
          <p:cNvPr id="5" name="スライド番号プレースホルダ 5"/>
          <p:cNvSpPr>
            <a:spLocks noGrp="1"/>
          </p:cNvSpPr>
          <p:nvPr>
            <p:ph type="sldNum" sz="quarter" idx="12"/>
          </p:nvPr>
        </p:nvSpPr>
        <p:spPr>
          <a:xfrm>
            <a:off x="3797300" y="6356479"/>
            <a:ext cx="2311400" cy="365125"/>
          </a:xfrm>
          <a:prstGeom prst="rect">
            <a:avLst/>
          </a:prstGeom>
        </p:spPr>
        <p:txBody>
          <a:bodyPr/>
          <a:lstStyle>
            <a:lvl1pPr>
              <a:defRPr>
                <a:solidFill>
                  <a:schemeClr val="tx1"/>
                </a:solidFill>
              </a:defRPr>
            </a:lvl1pPr>
          </a:lstStyle>
          <a:p>
            <a:pPr>
              <a:defRPr/>
            </a:pPr>
            <a:fld id="{B8937E47-EE80-4FA4-97EF-F81DFB500D88}" type="slidenum">
              <a:rPr lang="ja-JP" altLang="en-US" smtClean="0"/>
              <a:pPr>
                <a:defRPr/>
              </a:pPr>
              <a:t>‹#›</a:t>
            </a:fld>
            <a:endParaRPr lang="ja-JP" altLang="en-US"/>
          </a:p>
        </p:txBody>
      </p:sp>
    </p:spTree>
    <p:extLst>
      <p:ext uri="{BB962C8B-B14F-4D97-AF65-F5344CB8AC3E}">
        <p14:creationId xmlns:p14="http://schemas.microsoft.com/office/powerpoint/2010/main" val="2892997698"/>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userDrawn="1">
  <p:cSld name="2_タイトル スライド">
    <p:spTree>
      <p:nvGrpSpPr>
        <p:cNvPr id="1" name=""/>
        <p:cNvGrpSpPr/>
        <p:nvPr/>
      </p:nvGrpSpPr>
      <p:grpSpPr>
        <a:xfrm>
          <a:off x="0" y="0"/>
          <a:ext cx="0" cy="0"/>
          <a:chOff x="0" y="0"/>
          <a:chExt cx="0" cy="0"/>
        </a:xfrm>
      </p:grpSpPr>
      <p:sp>
        <p:nvSpPr>
          <p:cNvPr id="4" name="日付プレースホルダー 3"/>
          <p:cNvSpPr>
            <a:spLocks noGrp="1"/>
          </p:cNvSpPr>
          <p:nvPr>
            <p:ph type="dt" sz="half" idx="10"/>
          </p:nvPr>
        </p:nvSpPr>
        <p:spPr>
          <a:xfrm>
            <a:off x="-14146" y="6563806"/>
            <a:ext cx="2311400" cy="365125"/>
          </a:xfrm>
          <a:prstGeom prst="rect">
            <a:avLst/>
          </a:prstGeom>
        </p:spPr>
        <p:txBody>
          <a:bodyPr/>
          <a:lstStyle/>
          <a:p>
            <a:pPr>
              <a:defRPr/>
            </a:pPr>
            <a:fld id="{4FAC238F-B04E-4274-8999-4AE1805C71BC}" type="datetime1">
              <a:rPr lang="ja-JP" altLang="en-US" smtClean="0">
                <a:solidFill>
                  <a:prstClr val="black">
                    <a:tint val="75000"/>
                  </a:prstClr>
                </a:solidFill>
              </a:rPr>
              <a:t>2024/4/4</a:t>
            </a:fld>
            <a:endParaRPr lang="ja-JP" altLang="en-US">
              <a:solidFill>
                <a:prstClr val="black">
                  <a:tint val="75000"/>
                </a:prstClr>
              </a:solidFill>
            </a:endParaRPr>
          </a:p>
        </p:txBody>
      </p:sp>
      <p:sp>
        <p:nvSpPr>
          <p:cNvPr id="5" name="フッター プレースホルダー 4"/>
          <p:cNvSpPr>
            <a:spLocks noGrp="1"/>
          </p:cNvSpPr>
          <p:nvPr>
            <p:ph type="ftr" sz="quarter" idx="11"/>
          </p:nvPr>
        </p:nvSpPr>
        <p:spPr>
          <a:xfrm>
            <a:off x="3281363" y="6356352"/>
            <a:ext cx="3343275" cy="365125"/>
          </a:xfrm>
          <a:prstGeom prst="rect">
            <a:avLst/>
          </a:prstGeom>
        </p:spPr>
        <p:txBody>
          <a:bodyPr/>
          <a:lstStyle/>
          <a:p>
            <a:pPr>
              <a:defRPr/>
            </a:pPr>
            <a:endParaRPr lang="ja-JP" altLang="en-US">
              <a:solidFill>
                <a:prstClr val="black">
                  <a:tint val="75000"/>
                </a:prstClr>
              </a:solidFill>
            </a:endParaRPr>
          </a:p>
        </p:txBody>
      </p:sp>
      <p:sp>
        <p:nvSpPr>
          <p:cNvPr id="6" name="スライド番号プレースホルダー 5"/>
          <p:cNvSpPr>
            <a:spLocks noGrp="1"/>
          </p:cNvSpPr>
          <p:nvPr>
            <p:ph type="sldNum" sz="quarter" idx="12"/>
          </p:nvPr>
        </p:nvSpPr>
        <p:spPr>
          <a:xfrm>
            <a:off x="7495026" y="6356705"/>
            <a:ext cx="2311400" cy="365125"/>
          </a:xfrm>
          <a:prstGeom prst="rect">
            <a:avLst/>
          </a:prstGeom>
        </p:spPr>
        <p:txBody>
          <a:bodyPr/>
          <a:lstStyle>
            <a:lvl1pPr>
              <a:defRPr>
                <a:solidFill>
                  <a:schemeClr val="tx1"/>
                </a:solidFill>
              </a:defRPr>
            </a:lvl1pPr>
          </a:lstStyle>
          <a:p>
            <a:pPr>
              <a:defRPr/>
            </a:pPr>
            <a:fld id="{17C4E106-E4D4-4543-B6B1-4D754DB78274}" type="slidenum">
              <a:rPr lang="ja-JP" altLang="en-US" smtClean="0"/>
              <a:pPr>
                <a:defRPr/>
              </a:pPr>
              <a:t>‹#›</a:t>
            </a:fld>
            <a:endParaRPr lang="ja-JP" altLang="en-US"/>
          </a:p>
        </p:txBody>
      </p:sp>
    </p:spTree>
    <p:extLst>
      <p:ext uri="{BB962C8B-B14F-4D97-AF65-F5344CB8AC3E}">
        <p14:creationId xmlns:p14="http://schemas.microsoft.com/office/powerpoint/2010/main" val="288308683"/>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742950" y="2130432"/>
            <a:ext cx="8420100" cy="1470025"/>
          </a:xfrm>
        </p:spPr>
        <p:txBody>
          <a:bodyPr/>
          <a:lstStyle/>
          <a:p>
            <a:r>
              <a:rPr kumimoji="1" lang="ja-JP" altLang="en-US"/>
              <a:t>マスター タイトルの書式設定</a:t>
            </a:r>
          </a:p>
        </p:txBody>
      </p:sp>
      <p:sp>
        <p:nvSpPr>
          <p:cNvPr id="3" name="サブタイトル 2"/>
          <p:cNvSpPr>
            <a:spLocks noGrp="1"/>
          </p:cNvSpPr>
          <p:nvPr>
            <p:ph type="subTitle" idx="1"/>
          </p:nvPr>
        </p:nvSpPr>
        <p:spPr>
          <a:xfrm>
            <a:off x="1485900" y="3886200"/>
            <a:ext cx="69342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kumimoji="1" lang="ja-JP" altLang="en-US"/>
              <a:t>マスター サブタイトルの書式設定</a:t>
            </a:r>
          </a:p>
        </p:txBody>
      </p:sp>
      <p:sp>
        <p:nvSpPr>
          <p:cNvPr id="4" name="日付プレースホルダー 3"/>
          <p:cNvSpPr>
            <a:spLocks noGrp="1"/>
          </p:cNvSpPr>
          <p:nvPr>
            <p:ph type="dt" sz="half" idx="10"/>
          </p:nvPr>
        </p:nvSpPr>
        <p:spPr/>
        <p:txBody>
          <a:bodyPr/>
          <a:lstStyle/>
          <a:p>
            <a:fld id="{EFC4994E-8A52-4372-83B5-04A21A53C4C2}" type="datetimeFigureOut">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67F6ED80-1196-40D3-82CE-FAD040A4C181}" type="slidenum">
              <a:rPr kumimoji="1" lang="ja-JP" altLang="en-US" smtClean="0"/>
              <a:t>‹#›</a:t>
            </a:fld>
            <a:endParaRPr kumimoji="1" lang="ja-JP" altLang="en-US"/>
          </a:p>
        </p:txBody>
      </p:sp>
    </p:spTree>
    <p:extLst>
      <p:ext uri="{BB962C8B-B14F-4D97-AF65-F5344CB8AC3E}">
        <p14:creationId xmlns:p14="http://schemas.microsoft.com/office/powerpoint/2010/main" val="4077386509"/>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コンテンツ プレースホルダー 2"/>
          <p:cNvSpPr>
            <a:spLocks noGrp="1"/>
          </p:cNvSpPr>
          <p:nvPr>
            <p:ph idx="1"/>
          </p:nvPr>
        </p:nvSpPr>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fld id="{EFC4994E-8A52-4372-83B5-04A21A53C4C2}" type="datetimeFigureOut">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67F6ED80-1196-40D3-82CE-FAD040A4C181}" type="slidenum">
              <a:rPr kumimoji="1" lang="ja-JP" altLang="en-US" smtClean="0"/>
              <a:t>‹#›</a:t>
            </a:fld>
            <a:endParaRPr kumimoji="1" lang="ja-JP" altLang="en-US"/>
          </a:p>
        </p:txBody>
      </p:sp>
    </p:spTree>
    <p:extLst>
      <p:ext uri="{BB962C8B-B14F-4D97-AF65-F5344CB8AC3E}">
        <p14:creationId xmlns:p14="http://schemas.microsoft.com/office/powerpoint/2010/main" val="2589245472"/>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タイトル 1"/>
          <p:cNvSpPr>
            <a:spLocks noGrp="1"/>
          </p:cNvSpPr>
          <p:nvPr>
            <p:ph type="title"/>
          </p:nvPr>
        </p:nvSpPr>
        <p:spPr>
          <a:xfrm>
            <a:off x="782506" y="4406907"/>
            <a:ext cx="8420100" cy="1362075"/>
          </a:xfrm>
        </p:spPr>
        <p:txBody>
          <a:bodyPr anchor="t"/>
          <a:lstStyle>
            <a:lvl1pPr algn="l">
              <a:defRPr sz="4000" b="1" cap="all"/>
            </a:lvl1pPr>
          </a:lstStyle>
          <a:p>
            <a:r>
              <a:rPr kumimoji="1" lang="ja-JP" altLang="en-US"/>
              <a:t>マスター タイトルの書式設定</a:t>
            </a:r>
          </a:p>
        </p:txBody>
      </p:sp>
      <p:sp>
        <p:nvSpPr>
          <p:cNvPr id="3" name="テキスト プレースホルダー 2"/>
          <p:cNvSpPr>
            <a:spLocks noGrp="1"/>
          </p:cNvSpPr>
          <p:nvPr>
            <p:ph type="body" idx="1"/>
          </p:nvPr>
        </p:nvSpPr>
        <p:spPr>
          <a:xfrm>
            <a:off x="782506" y="2906713"/>
            <a:ext cx="84201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kumimoji="1" lang="ja-JP" altLang="en-US"/>
              <a:t>マスター テキストの書式設定</a:t>
            </a:r>
          </a:p>
        </p:txBody>
      </p:sp>
      <p:sp>
        <p:nvSpPr>
          <p:cNvPr id="4" name="日付プレースホルダー 3"/>
          <p:cNvSpPr>
            <a:spLocks noGrp="1"/>
          </p:cNvSpPr>
          <p:nvPr>
            <p:ph type="dt" sz="half" idx="10"/>
          </p:nvPr>
        </p:nvSpPr>
        <p:spPr/>
        <p:txBody>
          <a:bodyPr/>
          <a:lstStyle/>
          <a:p>
            <a:fld id="{EFC4994E-8A52-4372-83B5-04A21A53C4C2}" type="datetimeFigureOut">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67F6ED80-1196-40D3-82CE-FAD040A4C181}" type="slidenum">
              <a:rPr kumimoji="1" lang="ja-JP" altLang="en-US" smtClean="0"/>
              <a:t>‹#›</a:t>
            </a:fld>
            <a:endParaRPr kumimoji="1" lang="ja-JP" altLang="en-US"/>
          </a:p>
        </p:txBody>
      </p:sp>
    </p:spTree>
    <p:extLst>
      <p:ext uri="{BB962C8B-B14F-4D97-AF65-F5344CB8AC3E}">
        <p14:creationId xmlns:p14="http://schemas.microsoft.com/office/powerpoint/2010/main" val="2754241611"/>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コンテンツ プレースホルダー 2"/>
          <p:cNvSpPr>
            <a:spLocks noGrp="1"/>
          </p:cNvSpPr>
          <p:nvPr>
            <p:ph sz="half" idx="1"/>
          </p:nvPr>
        </p:nvSpPr>
        <p:spPr>
          <a:xfrm>
            <a:off x="495300" y="1600204"/>
            <a:ext cx="437515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コンテンツ プレースホルダー 3"/>
          <p:cNvSpPr>
            <a:spLocks noGrp="1"/>
          </p:cNvSpPr>
          <p:nvPr>
            <p:ph sz="half" idx="2"/>
          </p:nvPr>
        </p:nvSpPr>
        <p:spPr>
          <a:xfrm>
            <a:off x="5035550" y="1600204"/>
            <a:ext cx="437515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日付プレースホルダー 4"/>
          <p:cNvSpPr>
            <a:spLocks noGrp="1"/>
          </p:cNvSpPr>
          <p:nvPr>
            <p:ph type="dt" sz="half" idx="10"/>
          </p:nvPr>
        </p:nvSpPr>
        <p:spPr/>
        <p:txBody>
          <a:bodyPr/>
          <a:lstStyle/>
          <a:p>
            <a:fld id="{EFC4994E-8A52-4372-83B5-04A21A53C4C2}" type="datetimeFigureOut">
              <a:rPr kumimoji="1" lang="ja-JP" altLang="en-US" smtClean="0"/>
              <a:t>2024/4/4</a:t>
            </a:fld>
            <a:endParaRPr kumimoji="1" lang="ja-JP" altLang="en-US"/>
          </a:p>
        </p:txBody>
      </p:sp>
      <p:sp>
        <p:nvSpPr>
          <p:cNvPr id="6" name="フッター プレースホルダー 5"/>
          <p:cNvSpPr>
            <a:spLocks noGrp="1"/>
          </p:cNvSpPr>
          <p:nvPr>
            <p:ph type="ftr" sz="quarter" idx="11"/>
          </p:nvPr>
        </p:nvSpPr>
        <p:spPr/>
        <p:txBody>
          <a:bodyPr/>
          <a:lstStyle/>
          <a:p>
            <a:endParaRPr kumimoji="1" lang="ja-JP" altLang="en-US"/>
          </a:p>
        </p:txBody>
      </p:sp>
      <p:sp>
        <p:nvSpPr>
          <p:cNvPr id="7" name="スライド番号プレースホルダー 6"/>
          <p:cNvSpPr>
            <a:spLocks noGrp="1"/>
          </p:cNvSpPr>
          <p:nvPr>
            <p:ph type="sldNum" sz="quarter" idx="12"/>
          </p:nvPr>
        </p:nvSpPr>
        <p:spPr/>
        <p:txBody>
          <a:bodyPr/>
          <a:lstStyle/>
          <a:p>
            <a:fld id="{67F6ED80-1196-40D3-82CE-FAD040A4C181}" type="slidenum">
              <a:rPr kumimoji="1" lang="ja-JP" altLang="en-US" smtClean="0"/>
              <a:t>‹#›</a:t>
            </a:fld>
            <a:endParaRPr kumimoji="1" lang="ja-JP" altLang="en-US"/>
          </a:p>
        </p:txBody>
      </p:sp>
    </p:spTree>
    <p:extLst>
      <p:ext uri="{BB962C8B-B14F-4D97-AF65-F5344CB8AC3E}">
        <p14:creationId xmlns:p14="http://schemas.microsoft.com/office/powerpoint/2010/main" val="4218599836"/>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lvl1pPr>
              <a:defRPr/>
            </a:lvl1pPr>
          </a:lstStyle>
          <a:p>
            <a:r>
              <a:rPr kumimoji="1" lang="ja-JP" altLang="en-US"/>
              <a:t>マスター タイトルの書式設定</a:t>
            </a:r>
          </a:p>
        </p:txBody>
      </p:sp>
      <p:sp>
        <p:nvSpPr>
          <p:cNvPr id="3" name="テキスト プレースホルダー 2"/>
          <p:cNvSpPr>
            <a:spLocks noGrp="1"/>
          </p:cNvSpPr>
          <p:nvPr>
            <p:ph type="body" idx="1"/>
          </p:nvPr>
        </p:nvSpPr>
        <p:spPr>
          <a:xfrm>
            <a:off x="495300" y="1535113"/>
            <a:ext cx="4376870"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ja-JP" altLang="en-US"/>
              <a:t>マスター テキストの書式設定</a:t>
            </a:r>
          </a:p>
        </p:txBody>
      </p:sp>
      <p:sp>
        <p:nvSpPr>
          <p:cNvPr id="4" name="コンテンツ プレースホルダー 3"/>
          <p:cNvSpPr>
            <a:spLocks noGrp="1"/>
          </p:cNvSpPr>
          <p:nvPr>
            <p:ph sz="half" idx="2"/>
          </p:nvPr>
        </p:nvSpPr>
        <p:spPr>
          <a:xfrm>
            <a:off x="495300" y="2174875"/>
            <a:ext cx="4376870"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テキスト プレースホルダー 4"/>
          <p:cNvSpPr>
            <a:spLocks noGrp="1"/>
          </p:cNvSpPr>
          <p:nvPr>
            <p:ph type="body" sz="quarter" idx="3"/>
          </p:nvPr>
        </p:nvSpPr>
        <p:spPr>
          <a:xfrm>
            <a:off x="5032111" y="1535113"/>
            <a:ext cx="4378590"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ja-JP" altLang="en-US"/>
              <a:t>マスター テキストの書式設定</a:t>
            </a:r>
          </a:p>
        </p:txBody>
      </p:sp>
      <p:sp>
        <p:nvSpPr>
          <p:cNvPr id="6" name="コンテンツ プレースホルダー 5"/>
          <p:cNvSpPr>
            <a:spLocks noGrp="1"/>
          </p:cNvSpPr>
          <p:nvPr>
            <p:ph sz="quarter" idx="4"/>
          </p:nvPr>
        </p:nvSpPr>
        <p:spPr>
          <a:xfrm>
            <a:off x="5032111" y="2174875"/>
            <a:ext cx="4378590"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7" name="日付プレースホルダー 6"/>
          <p:cNvSpPr>
            <a:spLocks noGrp="1"/>
          </p:cNvSpPr>
          <p:nvPr>
            <p:ph type="dt" sz="half" idx="10"/>
          </p:nvPr>
        </p:nvSpPr>
        <p:spPr/>
        <p:txBody>
          <a:bodyPr/>
          <a:lstStyle/>
          <a:p>
            <a:fld id="{EFC4994E-8A52-4372-83B5-04A21A53C4C2}" type="datetimeFigureOut">
              <a:rPr kumimoji="1" lang="ja-JP" altLang="en-US" smtClean="0"/>
              <a:t>2024/4/4</a:t>
            </a:fld>
            <a:endParaRPr kumimoji="1" lang="ja-JP" altLang="en-US"/>
          </a:p>
        </p:txBody>
      </p:sp>
      <p:sp>
        <p:nvSpPr>
          <p:cNvPr id="8" name="フッター プレースホルダー 7"/>
          <p:cNvSpPr>
            <a:spLocks noGrp="1"/>
          </p:cNvSpPr>
          <p:nvPr>
            <p:ph type="ftr" sz="quarter" idx="11"/>
          </p:nvPr>
        </p:nvSpPr>
        <p:spPr/>
        <p:txBody>
          <a:bodyPr/>
          <a:lstStyle/>
          <a:p>
            <a:endParaRPr kumimoji="1" lang="ja-JP" altLang="en-US"/>
          </a:p>
        </p:txBody>
      </p:sp>
      <p:sp>
        <p:nvSpPr>
          <p:cNvPr id="9" name="スライド番号プレースホルダー 8"/>
          <p:cNvSpPr>
            <a:spLocks noGrp="1"/>
          </p:cNvSpPr>
          <p:nvPr>
            <p:ph type="sldNum" sz="quarter" idx="12"/>
          </p:nvPr>
        </p:nvSpPr>
        <p:spPr/>
        <p:txBody>
          <a:bodyPr/>
          <a:lstStyle/>
          <a:p>
            <a:fld id="{67F6ED80-1196-40D3-82CE-FAD040A4C181}" type="slidenum">
              <a:rPr kumimoji="1" lang="ja-JP" altLang="en-US" smtClean="0"/>
              <a:t>‹#›</a:t>
            </a:fld>
            <a:endParaRPr kumimoji="1" lang="ja-JP" altLang="en-US"/>
          </a:p>
        </p:txBody>
      </p:sp>
    </p:spTree>
    <p:extLst>
      <p:ext uri="{BB962C8B-B14F-4D97-AF65-F5344CB8AC3E}">
        <p14:creationId xmlns:p14="http://schemas.microsoft.com/office/powerpoint/2010/main" val="3740529112"/>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日付プレースホルダー 2"/>
          <p:cNvSpPr>
            <a:spLocks noGrp="1"/>
          </p:cNvSpPr>
          <p:nvPr>
            <p:ph type="dt" sz="half" idx="10"/>
          </p:nvPr>
        </p:nvSpPr>
        <p:spPr/>
        <p:txBody>
          <a:bodyPr/>
          <a:lstStyle/>
          <a:p>
            <a:fld id="{EFC4994E-8A52-4372-83B5-04A21A53C4C2}" type="datetimeFigureOut">
              <a:rPr kumimoji="1" lang="ja-JP" altLang="en-US" smtClean="0"/>
              <a:t>2024/4/4</a:t>
            </a:fld>
            <a:endParaRPr kumimoji="1" lang="ja-JP" altLang="en-US"/>
          </a:p>
        </p:txBody>
      </p:sp>
      <p:sp>
        <p:nvSpPr>
          <p:cNvPr id="4" name="フッター プレースホルダー 3"/>
          <p:cNvSpPr>
            <a:spLocks noGrp="1"/>
          </p:cNvSpPr>
          <p:nvPr>
            <p:ph type="ftr" sz="quarter" idx="11"/>
          </p:nvPr>
        </p:nvSpPr>
        <p:spPr/>
        <p:txBody>
          <a:bodyPr/>
          <a:lstStyle/>
          <a:p>
            <a:endParaRPr kumimoji="1" lang="ja-JP" altLang="en-US"/>
          </a:p>
        </p:txBody>
      </p:sp>
      <p:sp>
        <p:nvSpPr>
          <p:cNvPr id="5" name="スライド番号プレースホルダー 4"/>
          <p:cNvSpPr>
            <a:spLocks noGrp="1"/>
          </p:cNvSpPr>
          <p:nvPr>
            <p:ph type="sldNum" sz="quarter" idx="12"/>
          </p:nvPr>
        </p:nvSpPr>
        <p:spPr/>
        <p:txBody>
          <a:bodyPr/>
          <a:lstStyle/>
          <a:p>
            <a:fld id="{67F6ED80-1196-40D3-82CE-FAD040A4C181}" type="slidenum">
              <a:rPr kumimoji="1" lang="ja-JP" altLang="en-US" smtClean="0"/>
              <a:t>‹#›</a:t>
            </a:fld>
            <a:endParaRPr kumimoji="1" lang="ja-JP" altLang="en-US"/>
          </a:p>
        </p:txBody>
      </p:sp>
    </p:spTree>
    <p:extLst>
      <p:ext uri="{BB962C8B-B14F-4D97-AF65-F5344CB8AC3E}">
        <p14:creationId xmlns:p14="http://schemas.microsoft.com/office/powerpoint/2010/main" val="391975179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kumimoji="1" lang="ja-JP" altLang="en-US"/>
          </a:p>
        </p:txBody>
      </p:sp>
      <p:sp>
        <p:nvSpPr>
          <p:cNvPr id="3" name="Footer Placeholder 2"/>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1274224667"/>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1"/>
          <p:cNvSpPr>
            <a:spLocks noGrp="1"/>
          </p:cNvSpPr>
          <p:nvPr>
            <p:ph type="dt" sz="half" idx="10"/>
          </p:nvPr>
        </p:nvSpPr>
        <p:spPr/>
        <p:txBody>
          <a:bodyPr/>
          <a:lstStyle/>
          <a:p>
            <a:fld id="{EFC4994E-8A52-4372-83B5-04A21A53C4C2}" type="datetimeFigureOut">
              <a:rPr kumimoji="1" lang="ja-JP" altLang="en-US" smtClean="0"/>
              <a:t>2024/4/4</a:t>
            </a:fld>
            <a:endParaRPr kumimoji="1" lang="ja-JP" altLang="en-US"/>
          </a:p>
        </p:txBody>
      </p:sp>
      <p:sp>
        <p:nvSpPr>
          <p:cNvPr id="3" name="フッター プレースホルダー 2"/>
          <p:cNvSpPr>
            <a:spLocks noGrp="1"/>
          </p:cNvSpPr>
          <p:nvPr>
            <p:ph type="ftr" sz="quarter" idx="11"/>
          </p:nvPr>
        </p:nvSpPr>
        <p:spPr/>
        <p:txBody>
          <a:bodyPr/>
          <a:lstStyle/>
          <a:p>
            <a:endParaRPr kumimoji="1" lang="ja-JP" altLang="en-US"/>
          </a:p>
        </p:txBody>
      </p:sp>
      <p:sp>
        <p:nvSpPr>
          <p:cNvPr id="4" name="スライド番号プレースホルダー 3"/>
          <p:cNvSpPr>
            <a:spLocks noGrp="1"/>
          </p:cNvSpPr>
          <p:nvPr>
            <p:ph type="sldNum" sz="quarter" idx="12"/>
          </p:nvPr>
        </p:nvSpPr>
        <p:spPr/>
        <p:txBody>
          <a:bodyPr/>
          <a:lstStyle/>
          <a:p>
            <a:fld id="{67F6ED80-1196-40D3-82CE-FAD040A4C181}" type="slidenum">
              <a:rPr kumimoji="1" lang="ja-JP" altLang="en-US" smtClean="0"/>
              <a:t>‹#›</a:t>
            </a:fld>
            <a:endParaRPr kumimoji="1" lang="ja-JP" altLang="en-US"/>
          </a:p>
        </p:txBody>
      </p:sp>
    </p:spTree>
    <p:extLst>
      <p:ext uri="{BB962C8B-B14F-4D97-AF65-F5344CB8AC3E}">
        <p14:creationId xmlns:p14="http://schemas.microsoft.com/office/powerpoint/2010/main" val="9660559"/>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objTx" preserve="1">
  <p:cSld name="タイトル付きの&#10;コンテンツ">
    <p:spTree>
      <p:nvGrpSpPr>
        <p:cNvPr id="1" name=""/>
        <p:cNvGrpSpPr/>
        <p:nvPr/>
      </p:nvGrpSpPr>
      <p:grpSpPr>
        <a:xfrm>
          <a:off x="0" y="0"/>
          <a:ext cx="0" cy="0"/>
          <a:chOff x="0" y="0"/>
          <a:chExt cx="0" cy="0"/>
        </a:xfrm>
      </p:grpSpPr>
      <p:sp>
        <p:nvSpPr>
          <p:cNvPr id="2" name="タイトル 1"/>
          <p:cNvSpPr>
            <a:spLocks noGrp="1"/>
          </p:cNvSpPr>
          <p:nvPr>
            <p:ph type="title"/>
          </p:nvPr>
        </p:nvSpPr>
        <p:spPr>
          <a:xfrm>
            <a:off x="495300" y="273050"/>
            <a:ext cx="3259006" cy="1162050"/>
          </a:xfrm>
        </p:spPr>
        <p:txBody>
          <a:bodyPr anchor="b"/>
          <a:lstStyle>
            <a:lvl1pPr algn="l">
              <a:defRPr sz="2000" b="1"/>
            </a:lvl1pPr>
          </a:lstStyle>
          <a:p>
            <a:r>
              <a:rPr kumimoji="1" lang="ja-JP" altLang="en-US"/>
              <a:t>マスター タイトルの書式設定</a:t>
            </a:r>
          </a:p>
        </p:txBody>
      </p:sp>
      <p:sp>
        <p:nvSpPr>
          <p:cNvPr id="3" name="コンテンツ プレースホルダー 2"/>
          <p:cNvSpPr>
            <a:spLocks noGrp="1"/>
          </p:cNvSpPr>
          <p:nvPr>
            <p:ph idx="1"/>
          </p:nvPr>
        </p:nvSpPr>
        <p:spPr>
          <a:xfrm>
            <a:off x="3872971" y="273052"/>
            <a:ext cx="5537729"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テキスト プレースホルダー 3"/>
          <p:cNvSpPr>
            <a:spLocks noGrp="1"/>
          </p:cNvSpPr>
          <p:nvPr>
            <p:ph type="body" sz="half" idx="2"/>
          </p:nvPr>
        </p:nvSpPr>
        <p:spPr>
          <a:xfrm>
            <a:off x="495300" y="1435102"/>
            <a:ext cx="3259006"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kumimoji="1" lang="ja-JP" altLang="en-US"/>
              <a:t>マスター テキストの書式設定</a:t>
            </a:r>
          </a:p>
        </p:txBody>
      </p:sp>
      <p:sp>
        <p:nvSpPr>
          <p:cNvPr id="5" name="日付プレースホルダー 4"/>
          <p:cNvSpPr>
            <a:spLocks noGrp="1"/>
          </p:cNvSpPr>
          <p:nvPr>
            <p:ph type="dt" sz="half" idx="10"/>
          </p:nvPr>
        </p:nvSpPr>
        <p:spPr/>
        <p:txBody>
          <a:bodyPr/>
          <a:lstStyle/>
          <a:p>
            <a:fld id="{EFC4994E-8A52-4372-83B5-04A21A53C4C2}" type="datetimeFigureOut">
              <a:rPr kumimoji="1" lang="ja-JP" altLang="en-US" smtClean="0"/>
              <a:t>2024/4/4</a:t>
            </a:fld>
            <a:endParaRPr kumimoji="1" lang="ja-JP" altLang="en-US"/>
          </a:p>
        </p:txBody>
      </p:sp>
      <p:sp>
        <p:nvSpPr>
          <p:cNvPr id="6" name="フッター プレースホルダー 5"/>
          <p:cNvSpPr>
            <a:spLocks noGrp="1"/>
          </p:cNvSpPr>
          <p:nvPr>
            <p:ph type="ftr" sz="quarter" idx="11"/>
          </p:nvPr>
        </p:nvSpPr>
        <p:spPr/>
        <p:txBody>
          <a:bodyPr/>
          <a:lstStyle/>
          <a:p>
            <a:endParaRPr kumimoji="1" lang="ja-JP" altLang="en-US"/>
          </a:p>
        </p:txBody>
      </p:sp>
      <p:sp>
        <p:nvSpPr>
          <p:cNvPr id="7" name="スライド番号プレースホルダー 6"/>
          <p:cNvSpPr>
            <a:spLocks noGrp="1"/>
          </p:cNvSpPr>
          <p:nvPr>
            <p:ph type="sldNum" sz="quarter" idx="12"/>
          </p:nvPr>
        </p:nvSpPr>
        <p:spPr/>
        <p:txBody>
          <a:bodyPr/>
          <a:lstStyle/>
          <a:p>
            <a:fld id="{67F6ED80-1196-40D3-82CE-FAD040A4C181}" type="slidenum">
              <a:rPr kumimoji="1" lang="ja-JP" altLang="en-US" smtClean="0"/>
              <a:t>‹#›</a:t>
            </a:fld>
            <a:endParaRPr kumimoji="1" lang="ja-JP" altLang="en-US"/>
          </a:p>
        </p:txBody>
      </p:sp>
    </p:spTree>
    <p:extLst>
      <p:ext uri="{BB962C8B-B14F-4D97-AF65-F5344CB8AC3E}">
        <p14:creationId xmlns:p14="http://schemas.microsoft.com/office/powerpoint/2010/main" val="2113147837"/>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タイトル 1"/>
          <p:cNvSpPr>
            <a:spLocks noGrp="1"/>
          </p:cNvSpPr>
          <p:nvPr>
            <p:ph type="title"/>
          </p:nvPr>
        </p:nvSpPr>
        <p:spPr>
          <a:xfrm>
            <a:off x="1941645" y="4800600"/>
            <a:ext cx="5943600" cy="566738"/>
          </a:xfrm>
        </p:spPr>
        <p:txBody>
          <a:bodyPr anchor="b"/>
          <a:lstStyle>
            <a:lvl1pPr algn="l">
              <a:defRPr sz="2000" b="1"/>
            </a:lvl1pPr>
          </a:lstStyle>
          <a:p>
            <a:r>
              <a:rPr kumimoji="1" lang="ja-JP" altLang="en-US"/>
              <a:t>マスター タイトルの書式設定</a:t>
            </a:r>
          </a:p>
        </p:txBody>
      </p:sp>
      <p:sp>
        <p:nvSpPr>
          <p:cNvPr id="3" name="図プレースホルダー 2"/>
          <p:cNvSpPr>
            <a:spLocks noGrp="1"/>
          </p:cNvSpPr>
          <p:nvPr>
            <p:ph type="pic" idx="1"/>
          </p:nvPr>
        </p:nvSpPr>
        <p:spPr>
          <a:xfrm>
            <a:off x="1941645" y="612775"/>
            <a:ext cx="59436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kumimoji="1" lang="ja-JP" altLang="en-US"/>
          </a:p>
        </p:txBody>
      </p:sp>
      <p:sp>
        <p:nvSpPr>
          <p:cNvPr id="4" name="テキスト プレースホルダー 3"/>
          <p:cNvSpPr>
            <a:spLocks noGrp="1"/>
          </p:cNvSpPr>
          <p:nvPr>
            <p:ph type="body" sz="half" idx="2"/>
          </p:nvPr>
        </p:nvSpPr>
        <p:spPr>
          <a:xfrm>
            <a:off x="1941645" y="5367338"/>
            <a:ext cx="59436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kumimoji="1" lang="ja-JP" altLang="en-US"/>
              <a:t>マスター テキストの書式設定</a:t>
            </a:r>
          </a:p>
        </p:txBody>
      </p:sp>
      <p:sp>
        <p:nvSpPr>
          <p:cNvPr id="5" name="日付プレースホルダー 4"/>
          <p:cNvSpPr>
            <a:spLocks noGrp="1"/>
          </p:cNvSpPr>
          <p:nvPr>
            <p:ph type="dt" sz="half" idx="10"/>
          </p:nvPr>
        </p:nvSpPr>
        <p:spPr/>
        <p:txBody>
          <a:bodyPr/>
          <a:lstStyle/>
          <a:p>
            <a:fld id="{EFC4994E-8A52-4372-83B5-04A21A53C4C2}" type="datetimeFigureOut">
              <a:rPr kumimoji="1" lang="ja-JP" altLang="en-US" smtClean="0"/>
              <a:t>2024/4/4</a:t>
            </a:fld>
            <a:endParaRPr kumimoji="1" lang="ja-JP" altLang="en-US"/>
          </a:p>
        </p:txBody>
      </p:sp>
      <p:sp>
        <p:nvSpPr>
          <p:cNvPr id="6" name="フッター プレースホルダー 5"/>
          <p:cNvSpPr>
            <a:spLocks noGrp="1"/>
          </p:cNvSpPr>
          <p:nvPr>
            <p:ph type="ftr" sz="quarter" idx="11"/>
          </p:nvPr>
        </p:nvSpPr>
        <p:spPr/>
        <p:txBody>
          <a:bodyPr/>
          <a:lstStyle/>
          <a:p>
            <a:endParaRPr kumimoji="1" lang="ja-JP" altLang="en-US"/>
          </a:p>
        </p:txBody>
      </p:sp>
      <p:sp>
        <p:nvSpPr>
          <p:cNvPr id="7" name="スライド番号プレースホルダー 6"/>
          <p:cNvSpPr>
            <a:spLocks noGrp="1"/>
          </p:cNvSpPr>
          <p:nvPr>
            <p:ph type="sldNum" sz="quarter" idx="12"/>
          </p:nvPr>
        </p:nvSpPr>
        <p:spPr/>
        <p:txBody>
          <a:bodyPr/>
          <a:lstStyle/>
          <a:p>
            <a:fld id="{67F6ED80-1196-40D3-82CE-FAD040A4C181}" type="slidenum">
              <a:rPr kumimoji="1" lang="ja-JP" altLang="en-US" smtClean="0"/>
              <a:t>‹#›</a:t>
            </a:fld>
            <a:endParaRPr kumimoji="1" lang="ja-JP" altLang="en-US"/>
          </a:p>
        </p:txBody>
      </p:sp>
    </p:spTree>
    <p:extLst>
      <p:ext uri="{BB962C8B-B14F-4D97-AF65-F5344CB8AC3E}">
        <p14:creationId xmlns:p14="http://schemas.microsoft.com/office/powerpoint/2010/main" val="4098258001"/>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vertTx" preserve="1">
  <p:cSld name="タイトルと&#10;縦書きテキスト">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縦書きテキスト プレースホルダー 2"/>
          <p:cNvSpPr>
            <a:spLocks noGrp="1"/>
          </p:cNvSpPr>
          <p:nvPr>
            <p:ph type="body" orient="vert" idx="1"/>
          </p:nvPr>
        </p:nvSpPr>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fld id="{EFC4994E-8A52-4372-83B5-04A21A53C4C2}" type="datetimeFigureOut">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67F6ED80-1196-40D3-82CE-FAD040A4C181}" type="slidenum">
              <a:rPr kumimoji="1" lang="ja-JP" altLang="en-US" smtClean="0"/>
              <a:t>‹#›</a:t>
            </a:fld>
            <a:endParaRPr kumimoji="1" lang="ja-JP" altLang="en-US"/>
          </a:p>
        </p:txBody>
      </p:sp>
    </p:spTree>
    <p:extLst>
      <p:ext uri="{BB962C8B-B14F-4D97-AF65-F5344CB8AC3E}">
        <p14:creationId xmlns:p14="http://schemas.microsoft.com/office/powerpoint/2010/main" val="1299688203"/>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縦書きタイトル 1"/>
          <p:cNvSpPr>
            <a:spLocks noGrp="1"/>
          </p:cNvSpPr>
          <p:nvPr>
            <p:ph type="title" orient="vert"/>
          </p:nvPr>
        </p:nvSpPr>
        <p:spPr>
          <a:xfrm>
            <a:off x="7181850" y="274639"/>
            <a:ext cx="2228850" cy="5851525"/>
          </a:xfrm>
        </p:spPr>
        <p:txBody>
          <a:bodyPr vert="eaVert"/>
          <a:lstStyle/>
          <a:p>
            <a:r>
              <a:rPr kumimoji="1" lang="ja-JP" altLang="en-US"/>
              <a:t>マスター タイトルの書式設定</a:t>
            </a:r>
          </a:p>
        </p:txBody>
      </p:sp>
      <p:sp>
        <p:nvSpPr>
          <p:cNvPr id="3" name="縦書きテキスト プレースホルダー 2"/>
          <p:cNvSpPr>
            <a:spLocks noGrp="1"/>
          </p:cNvSpPr>
          <p:nvPr>
            <p:ph type="body" orient="vert" idx="1"/>
          </p:nvPr>
        </p:nvSpPr>
        <p:spPr>
          <a:xfrm>
            <a:off x="495300" y="274639"/>
            <a:ext cx="6521450" cy="5851525"/>
          </a:xfrm>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fld id="{EFC4994E-8A52-4372-83B5-04A21A53C4C2}" type="datetimeFigureOut">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67F6ED80-1196-40D3-82CE-FAD040A4C181}" type="slidenum">
              <a:rPr kumimoji="1" lang="ja-JP" altLang="en-US" smtClean="0"/>
              <a:t>‹#›</a:t>
            </a:fld>
            <a:endParaRPr kumimoji="1" lang="ja-JP" altLang="en-US"/>
          </a:p>
        </p:txBody>
      </p:sp>
    </p:spTree>
    <p:extLst>
      <p:ext uri="{BB962C8B-B14F-4D97-AF65-F5344CB8AC3E}">
        <p14:creationId xmlns:p14="http://schemas.microsoft.com/office/powerpoint/2010/main" val="465714882"/>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1_タイトルとコンテンツ">
    <p:spTree>
      <p:nvGrpSpPr>
        <p:cNvPr id="1" name=""/>
        <p:cNvGrpSpPr/>
        <p:nvPr/>
      </p:nvGrpSpPr>
      <p:grpSpPr>
        <a:xfrm>
          <a:off x="0" y="0"/>
          <a:ext cx="0" cy="0"/>
          <a:chOff x="0" y="0"/>
          <a:chExt cx="0" cy="0"/>
        </a:xfrm>
      </p:grpSpPr>
      <p:sp>
        <p:nvSpPr>
          <p:cNvPr id="3" name="コンテンツ プレースホルダー 2"/>
          <p:cNvSpPr>
            <a:spLocks noGrp="1"/>
          </p:cNvSpPr>
          <p:nvPr>
            <p:ph idx="1" hasCustomPrompt="1"/>
          </p:nvPr>
        </p:nvSpPr>
        <p:spPr>
          <a:xfrm>
            <a:off x="495300" y="1484786"/>
            <a:ext cx="8915400" cy="4968550"/>
          </a:xfrm>
        </p:spPr>
        <p:txBody>
          <a:bodyPr/>
          <a:lstStyle>
            <a:lvl1pPr marL="0" indent="0">
              <a:buNone/>
              <a:defRPr sz="1733"/>
            </a:lvl1pPr>
          </a:lstStyle>
          <a:p>
            <a:pPr lvl="0"/>
            <a:r>
              <a:rPr kumimoji="1" lang="ja-JP" altLang="en-US"/>
              <a:t>○　マスター テキストの書式設定</a:t>
            </a:r>
          </a:p>
        </p:txBody>
      </p:sp>
      <p:sp>
        <p:nvSpPr>
          <p:cNvPr id="4" name="日付プレースホルダー 3"/>
          <p:cNvSpPr>
            <a:spLocks noGrp="1"/>
          </p:cNvSpPr>
          <p:nvPr>
            <p:ph type="dt" sz="half" idx="10"/>
          </p:nvPr>
        </p:nvSpPr>
        <p:spPr/>
        <p:txBody>
          <a:bodyPr/>
          <a:lstStyle/>
          <a:p>
            <a:fld id="{0758B9C3-DF83-4557-984D-EEF945440B9D}" type="datetime1">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9E2A29CB-BA86-48A6-80E1-CB8750A963B5}" type="slidenum">
              <a:rPr kumimoji="1" lang="ja-JP" altLang="en-US" smtClean="0"/>
              <a:t>‹#›</a:t>
            </a:fld>
            <a:endParaRPr kumimoji="1" lang="ja-JP" altLang="en-US"/>
          </a:p>
        </p:txBody>
      </p:sp>
      <p:sp>
        <p:nvSpPr>
          <p:cNvPr id="7" name="コンテンツ プレースホルダー 2"/>
          <p:cNvSpPr>
            <a:spLocks noGrp="1"/>
          </p:cNvSpPr>
          <p:nvPr>
            <p:ph idx="13" hasCustomPrompt="1"/>
          </p:nvPr>
        </p:nvSpPr>
        <p:spPr>
          <a:xfrm>
            <a:off x="495300" y="476673"/>
            <a:ext cx="8915400" cy="936104"/>
          </a:xfrm>
        </p:spPr>
        <p:txBody>
          <a:bodyPr>
            <a:noAutofit/>
          </a:bodyPr>
          <a:lstStyle>
            <a:lvl1pPr marL="0" indent="0">
              <a:buNone/>
              <a:defRPr sz="1733"/>
            </a:lvl1pPr>
            <a:lvl2pPr>
              <a:defRPr sz="2167"/>
            </a:lvl2pPr>
            <a:lvl3pPr>
              <a:defRPr sz="1950"/>
            </a:lvl3pPr>
            <a:lvl4pPr>
              <a:defRPr sz="1733"/>
            </a:lvl4pPr>
            <a:lvl5pPr>
              <a:defRPr sz="1733"/>
            </a:lvl5pPr>
          </a:lstStyle>
          <a:p>
            <a:pPr lvl="0"/>
            <a:r>
              <a:rPr kumimoji="1" lang="ja-JP" altLang="en-US"/>
              <a:t>○　マスター テキストの書式設定</a:t>
            </a:r>
          </a:p>
        </p:txBody>
      </p:sp>
      <p:sp>
        <p:nvSpPr>
          <p:cNvPr id="9" name="コンテンツ プレースホルダー 2"/>
          <p:cNvSpPr>
            <a:spLocks noGrp="1"/>
          </p:cNvSpPr>
          <p:nvPr>
            <p:ph idx="14"/>
          </p:nvPr>
        </p:nvSpPr>
        <p:spPr>
          <a:xfrm>
            <a:off x="0" y="0"/>
            <a:ext cx="9906000" cy="404664"/>
          </a:xfrm>
          <a:solidFill>
            <a:schemeClr val="accent5"/>
          </a:solidFill>
        </p:spPr>
        <p:txBody>
          <a:bodyPr>
            <a:noAutofit/>
          </a:bodyPr>
          <a:lstStyle>
            <a:lvl1pPr marL="0" indent="0" algn="ctr">
              <a:buNone/>
              <a:defRPr sz="2600"/>
            </a:lvl1pPr>
            <a:lvl2pPr>
              <a:defRPr sz="2167"/>
            </a:lvl2pPr>
            <a:lvl3pPr>
              <a:defRPr sz="1950"/>
            </a:lvl3pPr>
            <a:lvl4pPr>
              <a:defRPr sz="1733"/>
            </a:lvl4pPr>
            <a:lvl5pPr>
              <a:defRPr sz="1733"/>
            </a:lvl5pPr>
          </a:lstStyle>
          <a:p>
            <a:pPr lvl="0"/>
            <a:endParaRPr kumimoji="1" lang="ja-JP" altLang="en-US"/>
          </a:p>
        </p:txBody>
      </p:sp>
    </p:spTree>
    <p:extLst>
      <p:ext uri="{BB962C8B-B14F-4D97-AF65-F5344CB8AC3E}">
        <p14:creationId xmlns:p14="http://schemas.microsoft.com/office/powerpoint/2010/main" val="2445757903"/>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2400">
                <a:latin typeface="メイリオ" panose="020B0604030504040204" pitchFamily="50" charset="-128"/>
                <a:ea typeface="メイリオ" panose="020B0604030504040204" pitchFamily="50" charset="-128"/>
              </a:defRPr>
            </a:lvl1pPr>
          </a:lstStyle>
          <a:p>
            <a:r>
              <a:rPr kumimoji="1" lang="ja-JP" altLang="en-US"/>
              <a:t>マスター タイトルの書式設定</a:t>
            </a:r>
          </a:p>
        </p:txBody>
      </p:sp>
    </p:spTree>
    <p:extLst>
      <p:ext uri="{BB962C8B-B14F-4D97-AF65-F5344CB8AC3E}">
        <p14:creationId xmlns:p14="http://schemas.microsoft.com/office/powerpoint/2010/main" val="3880953643"/>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742950" y="2130432"/>
            <a:ext cx="8420100" cy="1470025"/>
          </a:xfrm>
        </p:spPr>
        <p:txBody>
          <a:bodyPr/>
          <a:lstStyle/>
          <a:p>
            <a:r>
              <a:rPr kumimoji="1" lang="ja-JP" altLang="en-US"/>
              <a:t>マスター タイトルの書式設定</a:t>
            </a:r>
          </a:p>
        </p:txBody>
      </p:sp>
      <p:sp>
        <p:nvSpPr>
          <p:cNvPr id="3" name="サブタイトル 2"/>
          <p:cNvSpPr>
            <a:spLocks noGrp="1"/>
          </p:cNvSpPr>
          <p:nvPr>
            <p:ph type="subTitle" idx="1"/>
          </p:nvPr>
        </p:nvSpPr>
        <p:spPr>
          <a:xfrm>
            <a:off x="1485900" y="3886200"/>
            <a:ext cx="69342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kumimoji="1" lang="ja-JP" altLang="en-US"/>
              <a:t>マスター サブタイトルの書式設定</a:t>
            </a:r>
          </a:p>
        </p:txBody>
      </p:sp>
      <p:sp>
        <p:nvSpPr>
          <p:cNvPr id="4" name="日付プレースホルダー 3"/>
          <p:cNvSpPr>
            <a:spLocks noGrp="1"/>
          </p:cNvSpPr>
          <p:nvPr>
            <p:ph type="dt" sz="half" idx="10"/>
          </p:nvPr>
        </p:nvSpPr>
        <p:spPr/>
        <p:txBody>
          <a:bodyPr/>
          <a:lstStyle/>
          <a:p>
            <a:fld id="{EFC4994E-8A52-4372-83B5-04A21A53C4C2}" type="datetimeFigureOut">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2414312116"/>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コンテンツ プレースホルダー 2"/>
          <p:cNvSpPr>
            <a:spLocks noGrp="1"/>
          </p:cNvSpPr>
          <p:nvPr>
            <p:ph idx="1"/>
          </p:nvPr>
        </p:nvSpPr>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fld id="{EFC4994E-8A52-4372-83B5-04A21A53C4C2}" type="datetimeFigureOut">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3219558950"/>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タイトル 1"/>
          <p:cNvSpPr>
            <a:spLocks noGrp="1"/>
          </p:cNvSpPr>
          <p:nvPr>
            <p:ph type="title"/>
          </p:nvPr>
        </p:nvSpPr>
        <p:spPr>
          <a:xfrm>
            <a:off x="782506" y="4406907"/>
            <a:ext cx="8420100" cy="1362075"/>
          </a:xfrm>
        </p:spPr>
        <p:txBody>
          <a:bodyPr anchor="t"/>
          <a:lstStyle>
            <a:lvl1pPr algn="l">
              <a:defRPr sz="4000" b="1" cap="all"/>
            </a:lvl1pPr>
          </a:lstStyle>
          <a:p>
            <a:r>
              <a:rPr kumimoji="1" lang="ja-JP" altLang="en-US"/>
              <a:t>マスター タイトルの書式設定</a:t>
            </a:r>
          </a:p>
        </p:txBody>
      </p:sp>
      <p:sp>
        <p:nvSpPr>
          <p:cNvPr id="3" name="テキスト プレースホルダー 2"/>
          <p:cNvSpPr>
            <a:spLocks noGrp="1"/>
          </p:cNvSpPr>
          <p:nvPr>
            <p:ph type="body" idx="1"/>
          </p:nvPr>
        </p:nvSpPr>
        <p:spPr>
          <a:xfrm>
            <a:off x="782506" y="2906713"/>
            <a:ext cx="84201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kumimoji="1" lang="ja-JP" altLang="en-US"/>
              <a:t>マスター テキストの書式設定</a:t>
            </a:r>
          </a:p>
        </p:txBody>
      </p:sp>
      <p:sp>
        <p:nvSpPr>
          <p:cNvPr id="4" name="日付プレースホルダー 3"/>
          <p:cNvSpPr>
            <a:spLocks noGrp="1"/>
          </p:cNvSpPr>
          <p:nvPr>
            <p:ph type="dt" sz="half" idx="10"/>
          </p:nvPr>
        </p:nvSpPr>
        <p:spPr/>
        <p:txBody>
          <a:bodyPr/>
          <a:lstStyle/>
          <a:p>
            <a:fld id="{EFC4994E-8A52-4372-83B5-04A21A53C4C2}" type="datetimeFigureOut">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384992900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タイトル付きのコンテンツ">
    <p:spTree>
      <p:nvGrpSpPr>
        <p:cNvPr id="1" name=""/>
        <p:cNvGrpSpPr/>
        <p:nvPr/>
      </p:nvGrpSpPr>
      <p:grpSpPr>
        <a:xfrm>
          <a:off x="0" y="0"/>
          <a:ext cx="0" cy="0"/>
          <a:chOff x="0" y="0"/>
          <a:chExt cx="0" cy="0"/>
        </a:xfrm>
      </p:grpSpPr>
      <p:sp>
        <p:nvSpPr>
          <p:cNvPr id="2" name="Title 1"/>
          <p:cNvSpPr>
            <a:spLocks noGrp="1"/>
          </p:cNvSpPr>
          <p:nvPr>
            <p:ph type="title"/>
          </p:nvPr>
        </p:nvSpPr>
        <p:spPr>
          <a:xfrm>
            <a:off x="682328" y="457200"/>
            <a:ext cx="3194943" cy="1600200"/>
          </a:xfrm>
        </p:spPr>
        <p:txBody>
          <a:bodyPr anchor="b"/>
          <a:lstStyle>
            <a:lvl1pPr>
              <a:defRPr sz="3200"/>
            </a:lvl1pPr>
          </a:lstStyle>
          <a:p>
            <a:r>
              <a:rPr lang="ja-JP" altLang="en-US"/>
              <a:t>マスター タイトルの書式設定</a:t>
            </a:r>
            <a:endParaRPr lang="en-US"/>
          </a:p>
        </p:txBody>
      </p:sp>
      <p:sp>
        <p:nvSpPr>
          <p:cNvPr id="3" name="Content Placeholder 2"/>
          <p:cNvSpPr>
            <a:spLocks noGrp="1"/>
          </p:cNvSpPr>
          <p:nvPr>
            <p:ph idx="1"/>
          </p:nvPr>
        </p:nvSpPr>
        <p:spPr>
          <a:xfrm>
            <a:off x="4211340" y="987427"/>
            <a:ext cx="5014913"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a:p>
        </p:txBody>
      </p:sp>
      <p:sp>
        <p:nvSpPr>
          <p:cNvPr id="4" name="Text Placeholder 3"/>
          <p:cNvSpPr>
            <a:spLocks noGrp="1"/>
          </p:cNvSpPr>
          <p:nvPr>
            <p:ph type="body" sz="half" idx="2"/>
          </p:nvPr>
        </p:nvSpPr>
        <p:spPr>
          <a:xfrm>
            <a:off x="682328" y="2057400"/>
            <a:ext cx="3194943"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ja-JP" altLang="en-US"/>
              <a:t>マスター テキストの書式設定</a:t>
            </a:r>
          </a:p>
        </p:txBody>
      </p:sp>
      <p:sp>
        <p:nvSpPr>
          <p:cNvPr id="5" name="Date Placeholder 4"/>
          <p:cNvSpPr>
            <a:spLocks noGrp="1"/>
          </p:cNvSpPr>
          <p:nvPr>
            <p:ph type="dt" sz="half" idx="10"/>
          </p:nvPr>
        </p:nvSpPr>
        <p:spPr/>
        <p:txBody>
          <a:bodyPr/>
          <a:lstStyle/>
          <a:p>
            <a:endParaRPr kumimoji="1" lang="ja-JP" altLang="en-US"/>
          </a:p>
        </p:txBody>
      </p:sp>
      <p:sp>
        <p:nvSpPr>
          <p:cNvPr id="6" name="Footer Placeholder 5"/>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3159596986"/>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コンテンツ プレースホルダー 2"/>
          <p:cNvSpPr>
            <a:spLocks noGrp="1"/>
          </p:cNvSpPr>
          <p:nvPr>
            <p:ph sz="half" idx="1"/>
          </p:nvPr>
        </p:nvSpPr>
        <p:spPr>
          <a:xfrm>
            <a:off x="495300" y="1600204"/>
            <a:ext cx="437515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コンテンツ プレースホルダー 3"/>
          <p:cNvSpPr>
            <a:spLocks noGrp="1"/>
          </p:cNvSpPr>
          <p:nvPr>
            <p:ph sz="half" idx="2"/>
          </p:nvPr>
        </p:nvSpPr>
        <p:spPr>
          <a:xfrm>
            <a:off x="5035550" y="1600204"/>
            <a:ext cx="437515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日付プレースホルダー 4"/>
          <p:cNvSpPr>
            <a:spLocks noGrp="1"/>
          </p:cNvSpPr>
          <p:nvPr>
            <p:ph type="dt" sz="half" idx="10"/>
          </p:nvPr>
        </p:nvSpPr>
        <p:spPr/>
        <p:txBody>
          <a:bodyPr/>
          <a:lstStyle/>
          <a:p>
            <a:fld id="{EFC4994E-8A52-4372-83B5-04A21A53C4C2}" type="datetimeFigureOut">
              <a:rPr kumimoji="1" lang="ja-JP" altLang="en-US" smtClean="0"/>
              <a:t>2024/4/4</a:t>
            </a:fld>
            <a:endParaRPr kumimoji="1" lang="ja-JP" altLang="en-US"/>
          </a:p>
        </p:txBody>
      </p:sp>
      <p:sp>
        <p:nvSpPr>
          <p:cNvPr id="6" name="フッター プレースホルダー 5"/>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1492631255"/>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lvl1pPr>
              <a:defRPr/>
            </a:lvl1pPr>
          </a:lstStyle>
          <a:p>
            <a:r>
              <a:rPr kumimoji="1" lang="ja-JP" altLang="en-US"/>
              <a:t>マスター タイトルの書式設定</a:t>
            </a:r>
          </a:p>
        </p:txBody>
      </p:sp>
      <p:sp>
        <p:nvSpPr>
          <p:cNvPr id="3" name="テキスト プレースホルダー 2"/>
          <p:cNvSpPr>
            <a:spLocks noGrp="1"/>
          </p:cNvSpPr>
          <p:nvPr>
            <p:ph type="body" idx="1"/>
          </p:nvPr>
        </p:nvSpPr>
        <p:spPr>
          <a:xfrm>
            <a:off x="495300" y="1535113"/>
            <a:ext cx="4376870"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ja-JP" altLang="en-US"/>
              <a:t>マスター テキストの書式設定</a:t>
            </a:r>
          </a:p>
        </p:txBody>
      </p:sp>
      <p:sp>
        <p:nvSpPr>
          <p:cNvPr id="4" name="コンテンツ プレースホルダー 3"/>
          <p:cNvSpPr>
            <a:spLocks noGrp="1"/>
          </p:cNvSpPr>
          <p:nvPr>
            <p:ph sz="half" idx="2"/>
          </p:nvPr>
        </p:nvSpPr>
        <p:spPr>
          <a:xfrm>
            <a:off x="495300" y="2174875"/>
            <a:ext cx="4376870"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5" name="テキスト プレースホルダー 4"/>
          <p:cNvSpPr>
            <a:spLocks noGrp="1"/>
          </p:cNvSpPr>
          <p:nvPr>
            <p:ph type="body" sz="quarter" idx="3"/>
          </p:nvPr>
        </p:nvSpPr>
        <p:spPr>
          <a:xfrm>
            <a:off x="5032111" y="1535113"/>
            <a:ext cx="4378590"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ja-JP" altLang="en-US"/>
              <a:t>マスター テキストの書式設定</a:t>
            </a:r>
          </a:p>
        </p:txBody>
      </p:sp>
      <p:sp>
        <p:nvSpPr>
          <p:cNvPr id="6" name="コンテンツ プレースホルダー 5"/>
          <p:cNvSpPr>
            <a:spLocks noGrp="1"/>
          </p:cNvSpPr>
          <p:nvPr>
            <p:ph sz="quarter" idx="4"/>
          </p:nvPr>
        </p:nvSpPr>
        <p:spPr>
          <a:xfrm>
            <a:off x="5032111" y="2174875"/>
            <a:ext cx="4378590"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7" name="日付プレースホルダー 6"/>
          <p:cNvSpPr>
            <a:spLocks noGrp="1"/>
          </p:cNvSpPr>
          <p:nvPr>
            <p:ph type="dt" sz="half" idx="10"/>
          </p:nvPr>
        </p:nvSpPr>
        <p:spPr/>
        <p:txBody>
          <a:bodyPr/>
          <a:lstStyle/>
          <a:p>
            <a:fld id="{EFC4994E-8A52-4372-83B5-04A21A53C4C2}" type="datetimeFigureOut">
              <a:rPr kumimoji="1" lang="ja-JP" altLang="en-US" smtClean="0"/>
              <a:t>2024/4/4</a:t>
            </a:fld>
            <a:endParaRPr kumimoji="1" lang="ja-JP" altLang="en-US"/>
          </a:p>
        </p:txBody>
      </p:sp>
      <p:sp>
        <p:nvSpPr>
          <p:cNvPr id="8" name="フッター プレースホルダー 7"/>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4194623804"/>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日付プレースホルダー 2"/>
          <p:cNvSpPr>
            <a:spLocks noGrp="1"/>
          </p:cNvSpPr>
          <p:nvPr>
            <p:ph type="dt" sz="half" idx="10"/>
          </p:nvPr>
        </p:nvSpPr>
        <p:spPr/>
        <p:txBody>
          <a:bodyPr/>
          <a:lstStyle/>
          <a:p>
            <a:fld id="{EFC4994E-8A52-4372-83B5-04A21A53C4C2}" type="datetimeFigureOut">
              <a:rPr kumimoji="1" lang="ja-JP" altLang="en-US" smtClean="0"/>
              <a:t>2024/4/4</a:t>
            </a:fld>
            <a:endParaRPr kumimoji="1" lang="ja-JP" altLang="en-US"/>
          </a:p>
        </p:txBody>
      </p:sp>
      <p:sp>
        <p:nvSpPr>
          <p:cNvPr id="4" name="フッター プレースホルダー 3"/>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841232551"/>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1"/>
          <p:cNvSpPr>
            <a:spLocks noGrp="1"/>
          </p:cNvSpPr>
          <p:nvPr>
            <p:ph type="dt" sz="half" idx="10"/>
          </p:nvPr>
        </p:nvSpPr>
        <p:spPr/>
        <p:txBody>
          <a:bodyPr/>
          <a:lstStyle/>
          <a:p>
            <a:fld id="{EFC4994E-8A52-4372-83B5-04A21A53C4C2}" type="datetimeFigureOut">
              <a:rPr kumimoji="1" lang="ja-JP" altLang="en-US" smtClean="0"/>
              <a:t>2024/4/4</a:t>
            </a:fld>
            <a:endParaRPr kumimoji="1" lang="ja-JP" altLang="en-US"/>
          </a:p>
        </p:txBody>
      </p:sp>
      <p:sp>
        <p:nvSpPr>
          <p:cNvPr id="3" name="フッター プレースホルダー 2"/>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1220680908"/>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objTx" preserve="1">
  <p:cSld name="タイトル付きの&#10;コンテンツ">
    <p:spTree>
      <p:nvGrpSpPr>
        <p:cNvPr id="1" name=""/>
        <p:cNvGrpSpPr/>
        <p:nvPr/>
      </p:nvGrpSpPr>
      <p:grpSpPr>
        <a:xfrm>
          <a:off x="0" y="0"/>
          <a:ext cx="0" cy="0"/>
          <a:chOff x="0" y="0"/>
          <a:chExt cx="0" cy="0"/>
        </a:xfrm>
      </p:grpSpPr>
      <p:sp>
        <p:nvSpPr>
          <p:cNvPr id="2" name="タイトル 1"/>
          <p:cNvSpPr>
            <a:spLocks noGrp="1"/>
          </p:cNvSpPr>
          <p:nvPr>
            <p:ph type="title"/>
          </p:nvPr>
        </p:nvSpPr>
        <p:spPr>
          <a:xfrm>
            <a:off x="495300" y="273050"/>
            <a:ext cx="3259006" cy="1162050"/>
          </a:xfrm>
        </p:spPr>
        <p:txBody>
          <a:bodyPr anchor="b"/>
          <a:lstStyle>
            <a:lvl1pPr algn="l">
              <a:defRPr sz="2000" b="1"/>
            </a:lvl1pPr>
          </a:lstStyle>
          <a:p>
            <a:r>
              <a:rPr kumimoji="1" lang="ja-JP" altLang="en-US"/>
              <a:t>マスター タイトルの書式設定</a:t>
            </a:r>
          </a:p>
        </p:txBody>
      </p:sp>
      <p:sp>
        <p:nvSpPr>
          <p:cNvPr id="3" name="コンテンツ プレースホルダー 2"/>
          <p:cNvSpPr>
            <a:spLocks noGrp="1"/>
          </p:cNvSpPr>
          <p:nvPr>
            <p:ph idx="1"/>
          </p:nvPr>
        </p:nvSpPr>
        <p:spPr>
          <a:xfrm>
            <a:off x="3872971" y="273052"/>
            <a:ext cx="5537729"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テキスト プレースホルダー 3"/>
          <p:cNvSpPr>
            <a:spLocks noGrp="1"/>
          </p:cNvSpPr>
          <p:nvPr>
            <p:ph type="body" sz="half" idx="2"/>
          </p:nvPr>
        </p:nvSpPr>
        <p:spPr>
          <a:xfrm>
            <a:off x="495300" y="1435102"/>
            <a:ext cx="3259006"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kumimoji="1" lang="ja-JP" altLang="en-US"/>
              <a:t>マスター テキストの書式設定</a:t>
            </a:r>
          </a:p>
        </p:txBody>
      </p:sp>
      <p:sp>
        <p:nvSpPr>
          <p:cNvPr id="5" name="日付プレースホルダー 4"/>
          <p:cNvSpPr>
            <a:spLocks noGrp="1"/>
          </p:cNvSpPr>
          <p:nvPr>
            <p:ph type="dt" sz="half" idx="10"/>
          </p:nvPr>
        </p:nvSpPr>
        <p:spPr/>
        <p:txBody>
          <a:bodyPr/>
          <a:lstStyle/>
          <a:p>
            <a:fld id="{EFC4994E-8A52-4372-83B5-04A21A53C4C2}" type="datetimeFigureOut">
              <a:rPr kumimoji="1" lang="ja-JP" altLang="en-US" smtClean="0"/>
              <a:t>2024/4/4</a:t>
            </a:fld>
            <a:endParaRPr kumimoji="1" lang="ja-JP" altLang="en-US"/>
          </a:p>
        </p:txBody>
      </p:sp>
      <p:sp>
        <p:nvSpPr>
          <p:cNvPr id="6" name="フッター プレースホルダー 5"/>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3851869580"/>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タイトル 1"/>
          <p:cNvSpPr>
            <a:spLocks noGrp="1"/>
          </p:cNvSpPr>
          <p:nvPr>
            <p:ph type="title"/>
          </p:nvPr>
        </p:nvSpPr>
        <p:spPr>
          <a:xfrm>
            <a:off x="1941645" y="4800600"/>
            <a:ext cx="5943600" cy="566738"/>
          </a:xfrm>
        </p:spPr>
        <p:txBody>
          <a:bodyPr anchor="b"/>
          <a:lstStyle>
            <a:lvl1pPr algn="l">
              <a:defRPr sz="2000" b="1"/>
            </a:lvl1pPr>
          </a:lstStyle>
          <a:p>
            <a:r>
              <a:rPr kumimoji="1" lang="ja-JP" altLang="en-US"/>
              <a:t>マスター タイトルの書式設定</a:t>
            </a:r>
          </a:p>
        </p:txBody>
      </p:sp>
      <p:sp>
        <p:nvSpPr>
          <p:cNvPr id="3" name="図プレースホルダー 2"/>
          <p:cNvSpPr>
            <a:spLocks noGrp="1"/>
          </p:cNvSpPr>
          <p:nvPr>
            <p:ph type="pic" idx="1"/>
          </p:nvPr>
        </p:nvSpPr>
        <p:spPr>
          <a:xfrm>
            <a:off x="1941645" y="612775"/>
            <a:ext cx="59436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kumimoji="1" lang="ja-JP" altLang="en-US"/>
          </a:p>
        </p:txBody>
      </p:sp>
      <p:sp>
        <p:nvSpPr>
          <p:cNvPr id="4" name="テキスト プレースホルダー 3"/>
          <p:cNvSpPr>
            <a:spLocks noGrp="1"/>
          </p:cNvSpPr>
          <p:nvPr>
            <p:ph type="body" sz="half" idx="2"/>
          </p:nvPr>
        </p:nvSpPr>
        <p:spPr>
          <a:xfrm>
            <a:off x="1941645" y="5367338"/>
            <a:ext cx="59436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kumimoji="1" lang="ja-JP" altLang="en-US"/>
              <a:t>マスター テキストの書式設定</a:t>
            </a:r>
          </a:p>
        </p:txBody>
      </p:sp>
      <p:sp>
        <p:nvSpPr>
          <p:cNvPr id="5" name="日付プレースホルダー 4"/>
          <p:cNvSpPr>
            <a:spLocks noGrp="1"/>
          </p:cNvSpPr>
          <p:nvPr>
            <p:ph type="dt" sz="half" idx="10"/>
          </p:nvPr>
        </p:nvSpPr>
        <p:spPr/>
        <p:txBody>
          <a:bodyPr/>
          <a:lstStyle/>
          <a:p>
            <a:fld id="{EFC4994E-8A52-4372-83B5-04A21A53C4C2}" type="datetimeFigureOut">
              <a:rPr kumimoji="1" lang="ja-JP" altLang="en-US" smtClean="0"/>
              <a:t>2024/4/4</a:t>
            </a:fld>
            <a:endParaRPr kumimoji="1" lang="ja-JP" altLang="en-US"/>
          </a:p>
        </p:txBody>
      </p:sp>
      <p:sp>
        <p:nvSpPr>
          <p:cNvPr id="6" name="フッター プレースホルダー 5"/>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3226815340"/>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vertTx" preserve="1">
  <p:cSld name="タイトルと&#10;縦書きテキスト">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縦書きテキスト プレースホルダー 2"/>
          <p:cNvSpPr>
            <a:spLocks noGrp="1"/>
          </p:cNvSpPr>
          <p:nvPr>
            <p:ph type="body" orient="vert" idx="1"/>
          </p:nvPr>
        </p:nvSpPr>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fld id="{EFC4994E-8A52-4372-83B5-04A21A53C4C2}" type="datetimeFigureOut">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3770574608"/>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縦書きタイトル 1"/>
          <p:cNvSpPr>
            <a:spLocks noGrp="1"/>
          </p:cNvSpPr>
          <p:nvPr>
            <p:ph type="title" orient="vert"/>
          </p:nvPr>
        </p:nvSpPr>
        <p:spPr>
          <a:xfrm>
            <a:off x="7181850" y="274639"/>
            <a:ext cx="2228850" cy="5851525"/>
          </a:xfrm>
        </p:spPr>
        <p:txBody>
          <a:bodyPr vert="eaVert"/>
          <a:lstStyle/>
          <a:p>
            <a:r>
              <a:rPr kumimoji="1" lang="ja-JP" altLang="en-US"/>
              <a:t>マスター タイトルの書式設定</a:t>
            </a:r>
          </a:p>
        </p:txBody>
      </p:sp>
      <p:sp>
        <p:nvSpPr>
          <p:cNvPr id="3" name="縦書きテキスト プレースホルダー 2"/>
          <p:cNvSpPr>
            <a:spLocks noGrp="1"/>
          </p:cNvSpPr>
          <p:nvPr>
            <p:ph type="body" orient="vert" idx="1"/>
          </p:nvPr>
        </p:nvSpPr>
        <p:spPr>
          <a:xfrm>
            <a:off x="495300" y="274639"/>
            <a:ext cx="6521450" cy="5851525"/>
          </a:xfrm>
        </p:spPr>
        <p:txBody>
          <a:bodyPr vert="eaVert"/>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fld id="{EFC4994E-8A52-4372-83B5-04A21A53C4C2}" type="datetimeFigureOut">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350964669"/>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userDrawn="1">
  <p:cSld name="1_タイトルとコンテンツ">
    <p:spTree>
      <p:nvGrpSpPr>
        <p:cNvPr id="1" name=""/>
        <p:cNvGrpSpPr/>
        <p:nvPr/>
      </p:nvGrpSpPr>
      <p:grpSpPr>
        <a:xfrm>
          <a:off x="0" y="0"/>
          <a:ext cx="0" cy="0"/>
          <a:chOff x="0" y="0"/>
          <a:chExt cx="0" cy="0"/>
        </a:xfrm>
      </p:grpSpPr>
      <p:sp>
        <p:nvSpPr>
          <p:cNvPr id="3" name="コンテンツ プレースホルダー 2"/>
          <p:cNvSpPr>
            <a:spLocks noGrp="1"/>
          </p:cNvSpPr>
          <p:nvPr>
            <p:ph idx="1" hasCustomPrompt="1"/>
          </p:nvPr>
        </p:nvSpPr>
        <p:spPr>
          <a:xfrm>
            <a:off x="495300" y="1484786"/>
            <a:ext cx="8915400" cy="4968550"/>
          </a:xfrm>
        </p:spPr>
        <p:txBody>
          <a:bodyPr/>
          <a:lstStyle>
            <a:lvl1pPr marL="0" indent="0">
              <a:buNone/>
              <a:defRPr sz="1733"/>
            </a:lvl1pPr>
          </a:lstStyle>
          <a:p>
            <a:pPr lvl="0"/>
            <a:r>
              <a:rPr kumimoji="1" lang="ja-JP" altLang="en-US"/>
              <a:t>○　マスター テキストの書式設定</a:t>
            </a:r>
          </a:p>
        </p:txBody>
      </p:sp>
      <p:sp>
        <p:nvSpPr>
          <p:cNvPr id="4" name="日付プレースホルダー 3"/>
          <p:cNvSpPr>
            <a:spLocks noGrp="1"/>
          </p:cNvSpPr>
          <p:nvPr>
            <p:ph type="dt" sz="half" idx="10"/>
          </p:nvPr>
        </p:nvSpPr>
        <p:spPr/>
        <p:txBody>
          <a:bodyPr/>
          <a:lstStyle/>
          <a:p>
            <a:fld id="{0758B9C3-DF83-4557-984D-EEF945440B9D}" type="datetime1">
              <a:rPr kumimoji="1" lang="ja-JP" altLang="en-US" smtClean="0"/>
              <a:t>2024/4/4</a:t>
            </a:fld>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7" name="コンテンツ プレースホルダー 2"/>
          <p:cNvSpPr>
            <a:spLocks noGrp="1"/>
          </p:cNvSpPr>
          <p:nvPr>
            <p:ph idx="13" hasCustomPrompt="1"/>
          </p:nvPr>
        </p:nvSpPr>
        <p:spPr>
          <a:xfrm>
            <a:off x="495300" y="476673"/>
            <a:ext cx="8915400" cy="936104"/>
          </a:xfrm>
        </p:spPr>
        <p:txBody>
          <a:bodyPr>
            <a:noAutofit/>
          </a:bodyPr>
          <a:lstStyle>
            <a:lvl1pPr marL="0" indent="0">
              <a:buNone/>
              <a:defRPr sz="1733"/>
            </a:lvl1pPr>
            <a:lvl2pPr>
              <a:defRPr sz="2167"/>
            </a:lvl2pPr>
            <a:lvl3pPr>
              <a:defRPr sz="1950"/>
            </a:lvl3pPr>
            <a:lvl4pPr>
              <a:defRPr sz="1733"/>
            </a:lvl4pPr>
            <a:lvl5pPr>
              <a:defRPr sz="1733"/>
            </a:lvl5pPr>
          </a:lstStyle>
          <a:p>
            <a:pPr lvl="0"/>
            <a:r>
              <a:rPr kumimoji="1" lang="ja-JP" altLang="en-US"/>
              <a:t>○　マスター テキストの書式設定</a:t>
            </a:r>
          </a:p>
        </p:txBody>
      </p:sp>
      <p:sp>
        <p:nvSpPr>
          <p:cNvPr id="9" name="コンテンツ プレースホルダー 2"/>
          <p:cNvSpPr>
            <a:spLocks noGrp="1"/>
          </p:cNvSpPr>
          <p:nvPr>
            <p:ph idx="14"/>
          </p:nvPr>
        </p:nvSpPr>
        <p:spPr>
          <a:xfrm>
            <a:off x="0" y="0"/>
            <a:ext cx="9906000" cy="404664"/>
          </a:xfrm>
          <a:solidFill>
            <a:schemeClr val="accent5"/>
          </a:solidFill>
        </p:spPr>
        <p:txBody>
          <a:bodyPr>
            <a:noAutofit/>
          </a:bodyPr>
          <a:lstStyle>
            <a:lvl1pPr marL="0" indent="0" algn="ctr">
              <a:buNone/>
              <a:defRPr sz="2600"/>
            </a:lvl1pPr>
            <a:lvl2pPr>
              <a:defRPr sz="2167"/>
            </a:lvl2pPr>
            <a:lvl3pPr>
              <a:defRPr sz="1950"/>
            </a:lvl3pPr>
            <a:lvl4pPr>
              <a:defRPr sz="1733"/>
            </a:lvl4pPr>
            <a:lvl5pPr>
              <a:defRPr sz="1733"/>
            </a:lvl5pPr>
          </a:lstStyle>
          <a:p>
            <a:pPr lvl="0"/>
            <a:endParaRPr kumimoji="1" lang="ja-JP" altLang="en-US"/>
          </a:p>
        </p:txBody>
      </p:sp>
    </p:spTree>
    <p:extLst>
      <p:ext uri="{BB962C8B-B14F-4D97-AF65-F5344CB8AC3E}">
        <p14:creationId xmlns:p14="http://schemas.microsoft.com/office/powerpoint/2010/main" val="56891645"/>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マスター タイトルの書式設定</a:t>
            </a:r>
          </a:p>
        </p:txBody>
      </p:sp>
      <p:sp>
        <p:nvSpPr>
          <p:cNvPr id="3" name="コンテンツ プレースホルダー 2"/>
          <p:cNvSpPr>
            <a:spLocks noGrp="1"/>
          </p:cNvSpPr>
          <p:nvPr>
            <p:ph idx="1"/>
          </p:nvPr>
        </p:nvSpPr>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p:cNvSpPr>
            <a:spLocks noGrp="1"/>
          </p:cNvSpPr>
          <p:nvPr>
            <p:ph type="dt" sz="half" idx="10"/>
          </p:nvPr>
        </p:nvSpPr>
        <p:spPr/>
        <p:txBody>
          <a:bodyPr/>
          <a:lstStyle>
            <a:lvl1pPr fontAlgn="base">
              <a:spcBef>
                <a:spcPct val="0"/>
              </a:spcBef>
              <a:spcAft>
                <a:spcPct val="0"/>
              </a:spcAft>
              <a:defRPr>
                <a:latin typeface="Arial" charset="0"/>
                <a:ea typeface="ＭＳ Ｐゴシック" charset="-128"/>
              </a:defRPr>
            </a:lvl1pPr>
          </a:lstStyle>
          <a:p>
            <a:pPr>
              <a:defRPr/>
            </a:pPr>
            <a:endParaRPr lang="ja-JP" altLang="en-US"/>
          </a:p>
        </p:txBody>
      </p:sp>
      <p:sp>
        <p:nvSpPr>
          <p:cNvPr id="5" name="フッター プレースホルダー 4"/>
          <p:cNvSpPr>
            <a:spLocks noGrp="1"/>
          </p:cNvSpPr>
          <p:nvPr>
            <p:ph type="ftr" sz="quarter" idx="11"/>
          </p:nvPr>
        </p:nvSpPr>
        <p:spPr/>
        <p:txBody>
          <a:bodyPr/>
          <a:lstStyle>
            <a:lvl1pPr fontAlgn="base">
              <a:spcBef>
                <a:spcPct val="0"/>
              </a:spcBef>
              <a:spcAft>
                <a:spcPct val="0"/>
              </a:spcAft>
              <a:defRPr>
                <a:latin typeface="Arial" charset="0"/>
                <a:ea typeface="ＭＳ Ｐゴシック" charset="-128"/>
              </a:defRPr>
            </a:lvl1pPr>
          </a:lstStyle>
          <a:p>
            <a:pPr>
              <a:defRPr/>
            </a:pPr>
            <a:endParaRPr lang="ja-JP" altLang="en-US"/>
          </a:p>
        </p:txBody>
      </p:sp>
      <p:sp>
        <p:nvSpPr>
          <p:cNvPr id="6" name="Slide Number Placeholder 5">
            <a:extLst>
              <a:ext uri="{FF2B5EF4-FFF2-40B4-BE49-F238E27FC236}">
                <a16:creationId xmlns:a16="http://schemas.microsoft.com/office/drawing/2014/main" id="{9FBFE5F9-DBFB-49F6-86D5-1277372A2ED9}"/>
              </a:ext>
            </a:extLst>
          </p:cNvPr>
          <p:cNvSpPr>
            <a:spLocks noGrp="1"/>
          </p:cNvSpPr>
          <p:nvPr>
            <p:ph type="sldNum" sz="quarter" idx="4"/>
          </p:nvPr>
        </p:nvSpPr>
        <p:spPr>
          <a:xfrm>
            <a:off x="7677150" y="6492893"/>
            <a:ext cx="2228850" cy="365125"/>
          </a:xfrm>
          <a:prstGeom prst="rect">
            <a:avLst/>
          </a:prstGeom>
        </p:spPr>
        <p:txBody>
          <a:bodyPr/>
          <a:lstStyle>
            <a:lvl1pPr algn="r">
              <a:defRPr sz="1300">
                <a:latin typeface="ＭＳ ゴシック" panose="020B0609070205080204" pitchFamily="49" charset="-128"/>
                <a:ea typeface="ＭＳ ゴシック" panose="020B0609070205080204" pitchFamily="49" charset="-128"/>
              </a:defRPr>
            </a:lvl1pPr>
          </a:lstStyle>
          <a:p>
            <a:fld id="{3CD7FEE9-580A-4EA0-A7DE-8D177AC2609D}" type="slidenum">
              <a:rPr lang="ja-JP" altLang="en-US" smtClean="0">
                <a:solidFill>
                  <a:prstClr val="black"/>
                </a:solidFill>
              </a:rPr>
              <a:pPr/>
              <a:t>‹#›</a:t>
            </a:fld>
            <a:endParaRPr lang="ja-JP" altLang="en-US" dirty="0">
              <a:solidFill>
                <a:prstClr val="black"/>
              </a:solidFill>
            </a:endParaRPr>
          </a:p>
        </p:txBody>
      </p:sp>
    </p:spTree>
    <p:extLst>
      <p:ext uri="{BB962C8B-B14F-4D97-AF65-F5344CB8AC3E}">
        <p14:creationId xmlns:p14="http://schemas.microsoft.com/office/powerpoint/2010/main" val="394220726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Title 1"/>
          <p:cNvSpPr>
            <a:spLocks noGrp="1"/>
          </p:cNvSpPr>
          <p:nvPr>
            <p:ph type="title"/>
          </p:nvPr>
        </p:nvSpPr>
        <p:spPr>
          <a:xfrm>
            <a:off x="682328" y="457200"/>
            <a:ext cx="3194943" cy="1600200"/>
          </a:xfrm>
        </p:spPr>
        <p:txBody>
          <a:bodyPr anchor="b"/>
          <a:lstStyle>
            <a:lvl1pPr>
              <a:defRPr sz="3200"/>
            </a:lvl1pPr>
          </a:lstStyle>
          <a:p>
            <a:r>
              <a:rPr lang="ja-JP" altLang="en-US"/>
              <a:t>マスター タイトルの書式設定</a:t>
            </a:r>
            <a:endParaRPr lang="en-US"/>
          </a:p>
        </p:txBody>
      </p:sp>
      <p:sp>
        <p:nvSpPr>
          <p:cNvPr id="3" name="Picture Placeholder 2"/>
          <p:cNvSpPr>
            <a:spLocks noGrp="1" noChangeAspect="1"/>
          </p:cNvSpPr>
          <p:nvPr>
            <p:ph type="pic" idx="1"/>
          </p:nvPr>
        </p:nvSpPr>
        <p:spPr>
          <a:xfrm>
            <a:off x="4211340" y="987427"/>
            <a:ext cx="5014913"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ja-JP" altLang="en-US"/>
              <a:t>アイコンをクリックして図を追加</a:t>
            </a:r>
            <a:endParaRPr lang="en-US"/>
          </a:p>
        </p:txBody>
      </p:sp>
      <p:sp>
        <p:nvSpPr>
          <p:cNvPr id="4" name="Text Placeholder 3"/>
          <p:cNvSpPr>
            <a:spLocks noGrp="1"/>
          </p:cNvSpPr>
          <p:nvPr>
            <p:ph type="body" sz="half" idx="2"/>
          </p:nvPr>
        </p:nvSpPr>
        <p:spPr>
          <a:xfrm>
            <a:off x="682328" y="2057400"/>
            <a:ext cx="3194943"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ja-JP" altLang="en-US"/>
              <a:t>マスター テキストの書式設定</a:t>
            </a:r>
          </a:p>
        </p:txBody>
      </p:sp>
      <p:sp>
        <p:nvSpPr>
          <p:cNvPr id="5" name="Date Placeholder 4"/>
          <p:cNvSpPr>
            <a:spLocks noGrp="1"/>
          </p:cNvSpPr>
          <p:nvPr>
            <p:ph type="dt" sz="half" idx="10"/>
          </p:nvPr>
        </p:nvSpPr>
        <p:spPr/>
        <p:txBody>
          <a:bodyPr/>
          <a:lstStyle/>
          <a:p>
            <a:endParaRPr kumimoji="1" lang="ja-JP" altLang="en-US"/>
          </a:p>
        </p:txBody>
      </p:sp>
      <p:sp>
        <p:nvSpPr>
          <p:cNvPr id="6" name="Footer Placeholder 5"/>
          <p:cNvSpPr>
            <a:spLocks noGrp="1"/>
          </p:cNvSpPr>
          <p:nvPr>
            <p:ph type="ftr" sz="quarter" idx="11"/>
          </p:nvPr>
        </p:nvSpPr>
        <p:spPr/>
        <p:txBody>
          <a:bodyPr/>
          <a:lstStyle/>
          <a:p>
            <a:endParaRPr kumimoji="1" lang="ja-JP" altLang="en-US"/>
          </a:p>
        </p:txBody>
      </p:sp>
    </p:spTree>
    <p:extLst>
      <p:ext uri="{BB962C8B-B14F-4D97-AF65-F5344CB8AC3E}">
        <p14:creationId xmlns:p14="http://schemas.microsoft.com/office/powerpoint/2010/main" val="985509635"/>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ロゴ無し-タイトル＆コンテンツ">
    <p:spTree>
      <p:nvGrpSpPr>
        <p:cNvPr id="1" name=""/>
        <p:cNvGrpSpPr/>
        <p:nvPr/>
      </p:nvGrpSpPr>
      <p:grpSpPr>
        <a:xfrm>
          <a:off x="0" y="0"/>
          <a:ext cx="0" cy="0"/>
          <a:chOff x="0" y="0"/>
          <a:chExt cx="0" cy="0"/>
        </a:xfrm>
      </p:grpSpPr>
      <p:sp>
        <p:nvSpPr>
          <p:cNvPr id="7" name="テキスト プレースホルダー 6">
            <a:extLst>
              <a:ext uri="{FF2B5EF4-FFF2-40B4-BE49-F238E27FC236}">
                <a16:creationId xmlns:a16="http://schemas.microsoft.com/office/drawing/2014/main" id="{3E570A37-384E-DC43-806F-95BD4EF48678}"/>
              </a:ext>
            </a:extLst>
          </p:cNvPr>
          <p:cNvSpPr txBox="1">
            <a:spLocks/>
          </p:cNvSpPr>
          <p:nvPr userDrawn="1"/>
        </p:nvSpPr>
        <p:spPr>
          <a:xfrm>
            <a:off x="0" y="0"/>
            <a:ext cx="9907200" cy="827999"/>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8" name="テキスト プレースホルダー 6">
            <a:extLst>
              <a:ext uri="{FF2B5EF4-FFF2-40B4-BE49-F238E27FC236}">
                <a16:creationId xmlns:a16="http://schemas.microsoft.com/office/drawing/2014/main" id="{B714221B-43CA-D24B-BCAF-0768E1FC8C9F}"/>
              </a:ext>
            </a:extLst>
          </p:cNvPr>
          <p:cNvSpPr txBox="1">
            <a:spLocks/>
          </p:cNvSpPr>
          <p:nvPr userDrawn="1"/>
        </p:nvSpPr>
        <p:spPr>
          <a:xfrm>
            <a:off x="6019800" y="0"/>
            <a:ext cx="3896710" cy="827999"/>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2146971 w 9907200"/>
              <a:gd name="connsiteY0" fmla="*/ 82296 h 827999"/>
              <a:gd name="connsiteX1" fmla="*/ 9907200 w 9907200"/>
              <a:gd name="connsiteY1" fmla="*/ 0 h 827999"/>
              <a:gd name="connsiteX2" fmla="*/ 9907200 w 9907200"/>
              <a:gd name="connsiteY2" fmla="*/ 827999 h 827999"/>
              <a:gd name="connsiteX3" fmla="*/ 0 w 9907200"/>
              <a:gd name="connsiteY3" fmla="*/ 827999 h 827999"/>
              <a:gd name="connsiteX4" fmla="*/ 2146971 w 9907200"/>
              <a:gd name="connsiteY4" fmla="*/ 82296 h 827999"/>
              <a:gd name="connsiteX0" fmla="*/ 2100475 w 9907200"/>
              <a:gd name="connsiteY0" fmla="*/ 4572 h 827999"/>
              <a:gd name="connsiteX1" fmla="*/ 9907200 w 9907200"/>
              <a:gd name="connsiteY1" fmla="*/ 0 h 827999"/>
              <a:gd name="connsiteX2" fmla="*/ 9907200 w 9907200"/>
              <a:gd name="connsiteY2" fmla="*/ 827999 h 827999"/>
              <a:gd name="connsiteX3" fmla="*/ 0 w 9907200"/>
              <a:gd name="connsiteY3" fmla="*/ 827999 h 827999"/>
              <a:gd name="connsiteX4" fmla="*/ 2100475 w 9907200"/>
              <a:gd name="connsiteY4" fmla="*/ 4572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7200" h="827999">
                <a:moveTo>
                  <a:pt x="2100475" y="4572"/>
                </a:moveTo>
                <a:lnTo>
                  <a:pt x="9907200" y="0"/>
                </a:lnTo>
                <a:lnTo>
                  <a:pt x="9907200" y="827999"/>
                </a:lnTo>
                <a:lnTo>
                  <a:pt x="0" y="827999"/>
                </a:lnTo>
                <a:lnTo>
                  <a:pt x="2100475" y="4572"/>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2" name="Title 1"/>
          <p:cNvSpPr>
            <a:spLocks noGrp="1"/>
          </p:cNvSpPr>
          <p:nvPr>
            <p:ph type="title"/>
          </p:nvPr>
        </p:nvSpPr>
        <p:spPr/>
        <p:txBody>
          <a:bodyPr/>
          <a:lstStyle/>
          <a:p>
            <a:r>
              <a:rPr lang="ja-JP" altLang="en-US"/>
              <a:t>マスター タイトルの書式設定</a:t>
            </a:r>
            <a:endParaRPr lang="en-US"/>
          </a:p>
        </p:txBody>
      </p:sp>
      <p:sp>
        <p:nvSpPr>
          <p:cNvPr id="3" name="Content Placeholder 2"/>
          <p:cNvSpPr>
            <a:spLocks noGrp="1"/>
          </p:cNvSpPr>
          <p:nvPr>
            <p:ph idx="1"/>
          </p:nvPr>
        </p:nvSpPr>
        <p:spPr>
          <a:xfrm>
            <a:off x="360086" y="1879526"/>
            <a:ext cx="9185828" cy="4449838"/>
          </a:xfrm>
        </p:spPr>
        <p:txBody>
          <a:bodyPr>
            <a:normAutofit/>
          </a:bodyPr>
          <a:lstStyle>
            <a:lvl1pPr>
              <a:defRPr sz="1200"/>
            </a:lvl1pPr>
            <a:lvl2pPr>
              <a:defRPr sz="1200"/>
            </a:lvl2pPr>
            <a:lvl3pPr>
              <a:defRPr sz="1200"/>
            </a:lvl3pPr>
            <a:lvl4pPr>
              <a:defRPr sz="1200"/>
            </a:lvl4pPr>
            <a:lvl5pPr>
              <a:defRPr sz="1200"/>
            </a:lvl5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a:p>
        </p:txBody>
      </p:sp>
      <p:sp>
        <p:nvSpPr>
          <p:cNvPr id="4" name="Date Placeholder 3"/>
          <p:cNvSpPr>
            <a:spLocks noGrp="1"/>
          </p:cNvSpPr>
          <p:nvPr>
            <p:ph type="dt" sz="half" idx="10"/>
          </p:nvPr>
        </p:nvSpPr>
        <p:spPr/>
        <p:txBody>
          <a:bodyPr/>
          <a:lstStyle/>
          <a:p>
            <a:endParaRPr lang="en-US"/>
          </a:p>
        </p:txBody>
      </p:sp>
      <p:sp>
        <p:nvSpPr>
          <p:cNvPr id="5" name="Footer Placeholder 4"/>
          <p:cNvSpPr>
            <a:spLocks noGrp="1"/>
          </p:cNvSpPr>
          <p:nvPr>
            <p:ph type="ftr" sz="quarter" idx="11"/>
          </p:nvPr>
        </p:nvSpPr>
        <p:spPr/>
        <p:txBody>
          <a:bodyPr/>
          <a:lstStyle/>
          <a:p>
            <a:endParaRPr lang="en-US"/>
          </a:p>
        </p:txBody>
      </p:sp>
      <p:sp>
        <p:nvSpPr>
          <p:cNvPr id="10" name="テキスト プレースホルダー 12">
            <a:extLst>
              <a:ext uri="{FF2B5EF4-FFF2-40B4-BE49-F238E27FC236}">
                <a16:creationId xmlns:a16="http://schemas.microsoft.com/office/drawing/2014/main" id="{2B853A86-3EEA-354D-94D1-2263E9AA6352}"/>
              </a:ext>
            </a:extLst>
          </p:cNvPr>
          <p:cNvSpPr>
            <a:spLocks noGrp="1"/>
          </p:cNvSpPr>
          <p:nvPr>
            <p:ph type="body" sz="quarter" idx="13"/>
          </p:nvPr>
        </p:nvSpPr>
        <p:spPr>
          <a:xfrm>
            <a:off x="0" y="828000"/>
            <a:ext cx="9907200" cy="550884"/>
          </a:xfr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0" tIns="144000" rIns="360000" bIns="144000" rtlCol="0" anchor="t">
            <a:spAutoFit/>
          </a:bodyPr>
          <a:lstStyle>
            <a:lvl1pPr marL="0" indent="0">
              <a:buNone/>
              <a:defRPr lang="ja-JP" altLang="en-US" sz="1300" kern="900" spc="69" smtClean="0">
                <a:solidFill>
                  <a:schemeClr val="tx1"/>
                </a:solidFill>
              </a:defRPr>
            </a:lvl1pPr>
            <a:lvl2pPr>
              <a:defRPr lang="ja-JP" altLang="en-US" sz="1800" smtClean="0">
                <a:solidFill>
                  <a:schemeClr val="tx1"/>
                </a:solidFill>
                <a:latin typeface="+mn-lt"/>
                <a:ea typeface="+mn-ea"/>
              </a:defRPr>
            </a:lvl2pPr>
            <a:lvl3pPr>
              <a:defRPr lang="ja-JP" altLang="en-US" sz="1800" smtClean="0">
                <a:solidFill>
                  <a:schemeClr val="tx1"/>
                </a:solidFill>
                <a:latin typeface="+mn-lt"/>
                <a:ea typeface="+mn-ea"/>
              </a:defRPr>
            </a:lvl3pPr>
            <a:lvl4pPr>
              <a:defRPr lang="ja-JP" altLang="en-US" sz="1800" smtClean="0">
                <a:solidFill>
                  <a:schemeClr val="tx1"/>
                </a:solidFill>
                <a:latin typeface="+mn-lt"/>
                <a:ea typeface="+mn-ea"/>
              </a:defRPr>
            </a:lvl4pPr>
            <a:lvl5pPr>
              <a:defRPr lang="ja-JP" altLang="en-US" sz="1800">
                <a:solidFill>
                  <a:schemeClr val="tx1"/>
                </a:solidFill>
                <a:latin typeface="+mn-lt"/>
                <a:ea typeface="+mn-ea"/>
              </a:defRPr>
            </a:lvl5pPr>
          </a:lstStyle>
          <a:p>
            <a:pPr marL="0" lvl="0" defTabSz="457200">
              <a:spcAft>
                <a:spcPts val="1000"/>
              </a:spcAft>
            </a:pPr>
            <a:r>
              <a:rPr kumimoji="1" lang="ja-JP" altLang="en-US"/>
              <a:t>マスター テキストの書式設定</a:t>
            </a:r>
          </a:p>
        </p:txBody>
      </p:sp>
    </p:spTree>
    <p:extLst>
      <p:ext uri="{BB962C8B-B14F-4D97-AF65-F5344CB8AC3E}">
        <p14:creationId xmlns:p14="http://schemas.microsoft.com/office/powerpoint/2010/main" val="146813424"/>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ロゴ無し-タイトル">
    <p:spTree>
      <p:nvGrpSpPr>
        <p:cNvPr id="1" name=""/>
        <p:cNvGrpSpPr/>
        <p:nvPr/>
      </p:nvGrpSpPr>
      <p:grpSpPr>
        <a:xfrm>
          <a:off x="0" y="0"/>
          <a:ext cx="0" cy="0"/>
          <a:chOff x="0" y="0"/>
          <a:chExt cx="0" cy="0"/>
        </a:xfrm>
      </p:grpSpPr>
      <p:sp>
        <p:nvSpPr>
          <p:cNvPr id="4" name="Footer Placeholder 3"/>
          <p:cNvSpPr>
            <a:spLocks noGrp="1"/>
          </p:cNvSpPr>
          <p:nvPr>
            <p:ph type="ftr" sz="quarter" idx="11"/>
          </p:nvPr>
        </p:nvSpPr>
        <p:spPr/>
        <p:txBody>
          <a:bodyPr/>
          <a:lstStyle/>
          <a:p>
            <a:endParaRPr lang="en-US"/>
          </a:p>
        </p:txBody>
      </p:sp>
      <p:sp>
        <p:nvSpPr>
          <p:cNvPr id="6" name="テキスト プレースホルダー 6">
            <a:extLst>
              <a:ext uri="{FF2B5EF4-FFF2-40B4-BE49-F238E27FC236}">
                <a16:creationId xmlns:a16="http://schemas.microsoft.com/office/drawing/2014/main" id="{4B66BDE1-5ABE-1A49-831A-CACBD5DC5471}"/>
              </a:ext>
            </a:extLst>
          </p:cNvPr>
          <p:cNvSpPr txBox="1">
            <a:spLocks/>
          </p:cNvSpPr>
          <p:nvPr userDrawn="1"/>
        </p:nvSpPr>
        <p:spPr>
          <a:xfrm>
            <a:off x="0" y="3027"/>
            <a:ext cx="9907200" cy="827999"/>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7" name="テキスト プレースホルダー 6">
            <a:extLst>
              <a:ext uri="{FF2B5EF4-FFF2-40B4-BE49-F238E27FC236}">
                <a16:creationId xmlns:a16="http://schemas.microsoft.com/office/drawing/2014/main" id="{128C7BBE-DA91-2546-9948-0ECF38C7D752}"/>
              </a:ext>
            </a:extLst>
          </p:cNvPr>
          <p:cNvSpPr txBox="1">
            <a:spLocks/>
          </p:cNvSpPr>
          <p:nvPr userDrawn="1"/>
        </p:nvSpPr>
        <p:spPr>
          <a:xfrm>
            <a:off x="6019800" y="0"/>
            <a:ext cx="3896710" cy="827999"/>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2146971 w 9907200"/>
              <a:gd name="connsiteY0" fmla="*/ 82296 h 827999"/>
              <a:gd name="connsiteX1" fmla="*/ 9907200 w 9907200"/>
              <a:gd name="connsiteY1" fmla="*/ 0 h 827999"/>
              <a:gd name="connsiteX2" fmla="*/ 9907200 w 9907200"/>
              <a:gd name="connsiteY2" fmla="*/ 827999 h 827999"/>
              <a:gd name="connsiteX3" fmla="*/ 0 w 9907200"/>
              <a:gd name="connsiteY3" fmla="*/ 827999 h 827999"/>
              <a:gd name="connsiteX4" fmla="*/ 2146971 w 9907200"/>
              <a:gd name="connsiteY4" fmla="*/ 82296 h 827999"/>
              <a:gd name="connsiteX0" fmla="*/ 2100475 w 9907200"/>
              <a:gd name="connsiteY0" fmla="*/ 4572 h 827999"/>
              <a:gd name="connsiteX1" fmla="*/ 9907200 w 9907200"/>
              <a:gd name="connsiteY1" fmla="*/ 0 h 827999"/>
              <a:gd name="connsiteX2" fmla="*/ 9907200 w 9907200"/>
              <a:gd name="connsiteY2" fmla="*/ 827999 h 827999"/>
              <a:gd name="connsiteX3" fmla="*/ 0 w 9907200"/>
              <a:gd name="connsiteY3" fmla="*/ 827999 h 827999"/>
              <a:gd name="connsiteX4" fmla="*/ 2100475 w 9907200"/>
              <a:gd name="connsiteY4" fmla="*/ 4572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7200" h="827999">
                <a:moveTo>
                  <a:pt x="2100475" y="4572"/>
                </a:moveTo>
                <a:lnTo>
                  <a:pt x="9907200" y="0"/>
                </a:lnTo>
                <a:lnTo>
                  <a:pt x="9907200" y="827999"/>
                </a:lnTo>
                <a:lnTo>
                  <a:pt x="0" y="827999"/>
                </a:lnTo>
                <a:lnTo>
                  <a:pt x="2100475" y="4572"/>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8" name="Title 1">
            <a:extLst>
              <a:ext uri="{FF2B5EF4-FFF2-40B4-BE49-F238E27FC236}">
                <a16:creationId xmlns:a16="http://schemas.microsoft.com/office/drawing/2014/main" id="{24636362-6DC1-7D45-87A6-A2F4247CD968}"/>
              </a:ext>
            </a:extLst>
          </p:cNvPr>
          <p:cNvSpPr>
            <a:spLocks noGrp="1"/>
          </p:cNvSpPr>
          <p:nvPr>
            <p:ph type="title"/>
          </p:nvPr>
        </p:nvSpPr>
        <p:spPr>
          <a:xfrm>
            <a:off x="0" y="-1"/>
            <a:ext cx="9906000" cy="827999"/>
          </a:xfrm>
        </p:spPr>
        <p:txBody>
          <a:bodyPr/>
          <a:lstStyle/>
          <a:p>
            <a:r>
              <a:rPr lang="ja-JP" altLang="en-US"/>
              <a:t>マスター タイトルの書式設定</a:t>
            </a:r>
            <a:endParaRPr lang="en-US"/>
          </a:p>
        </p:txBody>
      </p:sp>
      <p:sp>
        <p:nvSpPr>
          <p:cNvPr id="9" name="Date Placeholder 3">
            <a:extLst>
              <a:ext uri="{FF2B5EF4-FFF2-40B4-BE49-F238E27FC236}">
                <a16:creationId xmlns:a16="http://schemas.microsoft.com/office/drawing/2014/main" id="{7A7A2EE5-AF89-5B47-A63C-DED06F0883A2}"/>
              </a:ext>
            </a:extLst>
          </p:cNvPr>
          <p:cNvSpPr>
            <a:spLocks noGrp="1"/>
          </p:cNvSpPr>
          <p:nvPr>
            <p:ph type="dt" sz="half" idx="10"/>
          </p:nvPr>
        </p:nvSpPr>
        <p:spPr>
          <a:xfrm>
            <a:off x="7306040" y="427034"/>
            <a:ext cx="2228850" cy="365125"/>
          </a:xfrm>
        </p:spPr>
        <p:txBody>
          <a:bodyPr/>
          <a:lstStyle/>
          <a:p>
            <a:endParaRPr lang="en-US"/>
          </a:p>
        </p:txBody>
      </p:sp>
      <p:sp>
        <p:nvSpPr>
          <p:cNvPr id="12" name="テキスト プレースホルダー 12">
            <a:extLst>
              <a:ext uri="{FF2B5EF4-FFF2-40B4-BE49-F238E27FC236}">
                <a16:creationId xmlns:a16="http://schemas.microsoft.com/office/drawing/2014/main" id="{E32FF9E2-AACC-F14F-A96C-A0E9FD2730C0}"/>
              </a:ext>
            </a:extLst>
          </p:cNvPr>
          <p:cNvSpPr>
            <a:spLocks noGrp="1"/>
          </p:cNvSpPr>
          <p:nvPr>
            <p:ph type="body" sz="quarter" idx="13"/>
          </p:nvPr>
        </p:nvSpPr>
        <p:spPr>
          <a:xfrm>
            <a:off x="0" y="828000"/>
            <a:ext cx="9907200" cy="535880"/>
          </a:xfr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144000" rIns="360000" bIns="144000" rtlCol="0" anchor="t">
            <a:spAutoFit/>
          </a:bodyPr>
          <a:lstStyle>
            <a:lvl1pPr marL="0" indent="0">
              <a:buNone/>
              <a:defRPr lang="ja-JP" altLang="en-US" sz="1300" kern="900" spc="69" smtClean="0">
                <a:solidFill>
                  <a:schemeClr val="tx1"/>
                </a:solidFill>
              </a:defRPr>
            </a:lvl1pPr>
            <a:lvl2pPr>
              <a:defRPr lang="ja-JP" altLang="en-US" sz="1800" smtClean="0">
                <a:solidFill>
                  <a:schemeClr val="tx1"/>
                </a:solidFill>
                <a:latin typeface="+mn-lt"/>
                <a:ea typeface="+mn-ea"/>
              </a:defRPr>
            </a:lvl2pPr>
            <a:lvl3pPr>
              <a:defRPr lang="ja-JP" altLang="en-US" sz="1800" smtClean="0">
                <a:solidFill>
                  <a:schemeClr val="tx1"/>
                </a:solidFill>
                <a:latin typeface="+mn-lt"/>
                <a:ea typeface="+mn-ea"/>
              </a:defRPr>
            </a:lvl3pPr>
            <a:lvl4pPr>
              <a:defRPr lang="ja-JP" altLang="en-US" sz="1800" smtClean="0">
                <a:solidFill>
                  <a:schemeClr val="tx1"/>
                </a:solidFill>
                <a:latin typeface="+mn-lt"/>
                <a:ea typeface="+mn-ea"/>
              </a:defRPr>
            </a:lvl4pPr>
            <a:lvl5pPr>
              <a:defRPr lang="ja-JP" altLang="en-US" sz="1800">
                <a:solidFill>
                  <a:schemeClr val="tx1"/>
                </a:solidFill>
                <a:latin typeface="+mn-lt"/>
                <a:ea typeface="+mn-ea"/>
              </a:defRPr>
            </a:lvl5pPr>
          </a:lstStyle>
          <a:p>
            <a:pPr marL="0" lvl="0" defTabSz="457200">
              <a:spcAft>
                <a:spcPts val="1000"/>
              </a:spcAft>
            </a:pPr>
            <a:r>
              <a:rPr kumimoji="1" lang="ja-JP" altLang="en-US"/>
              <a:t>マスター テキストの書式設定</a:t>
            </a:r>
          </a:p>
        </p:txBody>
      </p:sp>
    </p:spTree>
    <p:extLst>
      <p:ext uri="{BB962C8B-B14F-4D97-AF65-F5344CB8AC3E}">
        <p14:creationId xmlns:p14="http://schemas.microsoft.com/office/powerpoint/2010/main" val="796794136"/>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ロゴ無し-白紙">
    <p:spTree>
      <p:nvGrpSpPr>
        <p:cNvPr id="1" name=""/>
        <p:cNvGrpSpPr/>
        <p:nvPr/>
      </p:nvGrpSpPr>
      <p:grpSpPr>
        <a:xfrm>
          <a:off x="0" y="0"/>
          <a:ext cx="0" cy="0"/>
          <a:chOff x="0" y="0"/>
          <a:chExt cx="0" cy="0"/>
        </a:xfrm>
      </p:grpSpPr>
    </p:spTree>
    <p:extLst>
      <p:ext uri="{BB962C8B-B14F-4D97-AF65-F5344CB8AC3E}">
        <p14:creationId xmlns:p14="http://schemas.microsoft.com/office/powerpoint/2010/main" val="1829298"/>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ロゴ有-タイトル＆コンテンツ">
    <p:spTree>
      <p:nvGrpSpPr>
        <p:cNvPr id="1" name=""/>
        <p:cNvGrpSpPr/>
        <p:nvPr/>
      </p:nvGrpSpPr>
      <p:grpSpPr>
        <a:xfrm>
          <a:off x="0" y="0"/>
          <a:ext cx="0" cy="0"/>
          <a:chOff x="0" y="0"/>
          <a:chExt cx="0" cy="0"/>
        </a:xfrm>
      </p:grpSpPr>
      <p:sp>
        <p:nvSpPr>
          <p:cNvPr id="3" name="Content Placeholder 2"/>
          <p:cNvSpPr>
            <a:spLocks noGrp="1"/>
          </p:cNvSpPr>
          <p:nvPr>
            <p:ph idx="1"/>
          </p:nvPr>
        </p:nvSpPr>
        <p:spPr>
          <a:xfrm>
            <a:off x="360086" y="1879526"/>
            <a:ext cx="9185828" cy="4449838"/>
          </a:xfrm>
        </p:spPr>
        <p:txBody>
          <a:bodyPr>
            <a:normAutofit/>
          </a:bodyPr>
          <a:lstStyle>
            <a:lvl1pPr>
              <a:defRPr sz="1200"/>
            </a:lvl1pPr>
            <a:lvl2pPr>
              <a:defRPr sz="1200"/>
            </a:lvl2pPr>
            <a:lvl3pPr>
              <a:defRPr sz="1200"/>
            </a:lvl3pPr>
            <a:lvl4pPr>
              <a:defRPr sz="1200"/>
            </a:lvl4pPr>
            <a:lvl5pPr>
              <a:defRPr sz="1200"/>
            </a:lvl5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a:p>
        </p:txBody>
      </p:sp>
      <p:sp>
        <p:nvSpPr>
          <p:cNvPr id="5" name="Footer Placeholder 4"/>
          <p:cNvSpPr>
            <a:spLocks noGrp="1"/>
          </p:cNvSpPr>
          <p:nvPr>
            <p:ph type="ftr" sz="quarter" idx="11"/>
          </p:nvPr>
        </p:nvSpPr>
        <p:spPr/>
        <p:txBody>
          <a:bodyPr/>
          <a:lstStyle/>
          <a:p>
            <a:endParaRPr lang="en-US"/>
          </a:p>
        </p:txBody>
      </p:sp>
      <p:pic>
        <p:nvPicPr>
          <p:cNvPr id="6" name="図 5">
            <a:extLst>
              <a:ext uri="{FF2B5EF4-FFF2-40B4-BE49-F238E27FC236}">
                <a16:creationId xmlns:a16="http://schemas.microsoft.com/office/drawing/2014/main" id="{F33F99F1-7032-4F4F-BBFD-0D837F547269}"/>
              </a:ext>
            </a:extLst>
          </p:cNvPr>
          <p:cNvPicPr>
            <a:picLocks noChangeAspect="1"/>
          </p:cNvPicPr>
          <p:nvPr userDrawn="1"/>
        </p:nvPicPr>
        <p:blipFill>
          <a:blip r:embed="rId2"/>
          <a:stretch>
            <a:fillRect/>
          </a:stretch>
        </p:blipFill>
        <p:spPr>
          <a:xfrm>
            <a:off x="360086" y="6534000"/>
            <a:ext cx="2028431" cy="207831"/>
          </a:xfrm>
          <a:prstGeom prst="rect">
            <a:avLst/>
          </a:prstGeom>
        </p:spPr>
      </p:pic>
      <p:sp>
        <p:nvSpPr>
          <p:cNvPr id="12" name="テキスト プレースホルダー 6">
            <a:extLst>
              <a:ext uri="{FF2B5EF4-FFF2-40B4-BE49-F238E27FC236}">
                <a16:creationId xmlns:a16="http://schemas.microsoft.com/office/drawing/2014/main" id="{4B66BDE1-5ABE-1A49-831A-CACBD5DC5471}"/>
              </a:ext>
            </a:extLst>
          </p:cNvPr>
          <p:cNvSpPr txBox="1">
            <a:spLocks/>
          </p:cNvSpPr>
          <p:nvPr userDrawn="1"/>
        </p:nvSpPr>
        <p:spPr>
          <a:xfrm>
            <a:off x="0" y="0"/>
            <a:ext cx="9907200" cy="827999"/>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13" name="テキスト プレースホルダー 6">
            <a:extLst>
              <a:ext uri="{FF2B5EF4-FFF2-40B4-BE49-F238E27FC236}">
                <a16:creationId xmlns:a16="http://schemas.microsoft.com/office/drawing/2014/main" id="{128C7BBE-DA91-2546-9948-0ECF38C7D752}"/>
              </a:ext>
            </a:extLst>
          </p:cNvPr>
          <p:cNvSpPr txBox="1">
            <a:spLocks/>
          </p:cNvSpPr>
          <p:nvPr userDrawn="1"/>
        </p:nvSpPr>
        <p:spPr>
          <a:xfrm>
            <a:off x="6019800" y="0"/>
            <a:ext cx="3896710" cy="827999"/>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2146971 w 9907200"/>
              <a:gd name="connsiteY0" fmla="*/ 82296 h 827999"/>
              <a:gd name="connsiteX1" fmla="*/ 9907200 w 9907200"/>
              <a:gd name="connsiteY1" fmla="*/ 0 h 827999"/>
              <a:gd name="connsiteX2" fmla="*/ 9907200 w 9907200"/>
              <a:gd name="connsiteY2" fmla="*/ 827999 h 827999"/>
              <a:gd name="connsiteX3" fmla="*/ 0 w 9907200"/>
              <a:gd name="connsiteY3" fmla="*/ 827999 h 827999"/>
              <a:gd name="connsiteX4" fmla="*/ 2146971 w 9907200"/>
              <a:gd name="connsiteY4" fmla="*/ 82296 h 827999"/>
              <a:gd name="connsiteX0" fmla="*/ 2100475 w 9907200"/>
              <a:gd name="connsiteY0" fmla="*/ 4572 h 827999"/>
              <a:gd name="connsiteX1" fmla="*/ 9907200 w 9907200"/>
              <a:gd name="connsiteY1" fmla="*/ 0 h 827999"/>
              <a:gd name="connsiteX2" fmla="*/ 9907200 w 9907200"/>
              <a:gd name="connsiteY2" fmla="*/ 827999 h 827999"/>
              <a:gd name="connsiteX3" fmla="*/ 0 w 9907200"/>
              <a:gd name="connsiteY3" fmla="*/ 827999 h 827999"/>
              <a:gd name="connsiteX4" fmla="*/ 2100475 w 9907200"/>
              <a:gd name="connsiteY4" fmla="*/ 4572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7200" h="827999">
                <a:moveTo>
                  <a:pt x="2100475" y="4572"/>
                </a:moveTo>
                <a:lnTo>
                  <a:pt x="9907200" y="0"/>
                </a:lnTo>
                <a:lnTo>
                  <a:pt x="9907200" y="827999"/>
                </a:lnTo>
                <a:lnTo>
                  <a:pt x="0" y="827999"/>
                </a:lnTo>
                <a:lnTo>
                  <a:pt x="2100475" y="4572"/>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14" name="Title 1">
            <a:extLst>
              <a:ext uri="{FF2B5EF4-FFF2-40B4-BE49-F238E27FC236}">
                <a16:creationId xmlns:a16="http://schemas.microsoft.com/office/drawing/2014/main" id="{24636362-6DC1-7D45-87A6-A2F4247CD968}"/>
              </a:ext>
            </a:extLst>
          </p:cNvPr>
          <p:cNvSpPr>
            <a:spLocks noGrp="1"/>
          </p:cNvSpPr>
          <p:nvPr>
            <p:ph type="title"/>
          </p:nvPr>
        </p:nvSpPr>
        <p:spPr>
          <a:xfrm>
            <a:off x="0" y="-1"/>
            <a:ext cx="9906000" cy="827999"/>
          </a:xfrm>
        </p:spPr>
        <p:txBody>
          <a:bodyPr/>
          <a:lstStyle/>
          <a:p>
            <a:r>
              <a:rPr lang="ja-JP" altLang="en-US"/>
              <a:t>マスター タイトルの書式設定</a:t>
            </a:r>
            <a:endParaRPr lang="en-US"/>
          </a:p>
        </p:txBody>
      </p:sp>
      <p:sp>
        <p:nvSpPr>
          <p:cNvPr id="15" name="Date Placeholder 3">
            <a:extLst>
              <a:ext uri="{FF2B5EF4-FFF2-40B4-BE49-F238E27FC236}">
                <a16:creationId xmlns:a16="http://schemas.microsoft.com/office/drawing/2014/main" id="{7A7A2EE5-AF89-5B47-A63C-DED06F0883A2}"/>
              </a:ext>
            </a:extLst>
          </p:cNvPr>
          <p:cNvSpPr>
            <a:spLocks noGrp="1"/>
          </p:cNvSpPr>
          <p:nvPr>
            <p:ph type="dt" sz="half" idx="10"/>
          </p:nvPr>
        </p:nvSpPr>
        <p:spPr>
          <a:xfrm>
            <a:off x="7306040" y="427034"/>
            <a:ext cx="2228850" cy="365125"/>
          </a:xfrm>
        </p:spPr>
        <p:txBody>
          <a:bodyPr/>
          <a:lstStyle/>
          <a:p>
            <a:endParaRPr lang="en-US"/>
          </a:p>
        </p:txBody>
      </p:sp>
      <p:sp>
        <p:nvSpPr>
          <p:cNvPr id="16" name="テキスト プレースホルダー 12">
            <a:extLst>
              <a:ext uri="{FF2B5EF4-FFF2-40B4-BE49-F238E27FC236}">
                <a16:creationId xmlns:a16="http://schemas.microsoft.com/office/drawing/2014/main" id="{E32FF9E2-AACC-F14F-A96C-A0E9FD2730C0}"/>
              </a:ext>
            </a:extLst>
          </p:cNvPr>
          <p:cNvSpPr>
            <a:spLocks noGrp="1"/>
          </p:cNvSpPr>
          <p:nvPr>
            <p:ph type="body" sz="quarter" idx="13"/>
          </p:nvPr>
        </p:nvSpPr>
        <p:spPr>
          <a:xfrm>
            <a:off x="0" y="828000"/>
            <a:ext cx="9907200" cy="535880"/>
          </a:xfr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144000" rIns="360000" bIns="144000" rtlCol="0" anchor="t">
            <a:spAutoFit/>
          </a:bodyPr>
          <a:lstStyle>
            <a:lvl1pPr marL="0" indent="0">
              <a:buNone/>
              <a:defRPr lang="ja-JP" altLang="en-US" sz="1300" kern="900" spc="69" smtClean="0">
                <a:solidFill>
                  <a:schemeClr val="tx1"/>
                </a:solidFill>
              </a:defRPr>
            </a:lvl1pPr>
            <a:lvl2pPr>
              <a:defRPr lang="ja-JP" altLang="en-US" sz="1800" smtClean="0">
                <a:solidFill>
                  <a:schemeClr val="tx1"/>
                </a:solidFill>
                <a:latin typeface="+mn-lt"/>
                <a:ea typeface="+mn-ea"/>
              </a:defRPr>
            </a:lvl2pPr>
            <a:lvl3pPr>
              <a:defRPr lang="ja-JP" altLang="en-US" sz="1800" smtClean="0">
                <a:solidFill>
                  <a:schemeClr val="tx1"/>
                </a:solidFill>
                <a:latin typeface="+mn-lt"/>
                <a:ea typeface="+mn-ea"/>
              </a:defRPr>
            </a:lvl3pPr>
            <a:lvl4pPr>
              <a:defRPr lang="ja-JP" altLang="en-US" sz="1800" smtClean="0">
                <a:solidFill>
                  <a:schemeClr val="tx1"/>
                </a:solidFill>
                <a:latin typeface="+mn-lt"/>
                <a:ea typeface="+mn-ea"/>
              </a:defRPr>
            </a:lvl4pPr>
            <a:lvl5pPr>
              <a:defRPr lang="ja-JP" altLang="en-US" sz="1800">
                <a:solidFill>
                  <a:schemeClr val="tx1"/>
                </a:solidFill>
                <a:latin typeface="+mn-lt"/>
                <a:ea typeface="+mn-ea"/>
              </a:defRPr>
            </a:lvl5pPr>
          </a:lstStyle>
          <a:p>
            <a:pPr marL="0" lvl="0" defTabSz="457200">
              <a:spcAft>
                <a:spcPts val="1000"/>
              </a:spcAft>
            </a:pPr>
            <a:r>
              <a:rPr kumimoji="1" lang="ja-JP" altLang="en-US"/>
              <a:t>マスター テキストの書式設定</a:t>
            </a:r>
          </a:p>
        </p:txBody>
      </p:sp>
    </p:spTree>
    <p:extLst>
      <p:ext uri="{BB962C8B-B14F-4D97-AF65-F5344CB8AC3E}">
        <p14:creationId xmlns:p14="http://schemas.microsoft.com/office/powerpoint/2010/main" val="3526490878"/>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ロゴ有-タイトル">
    <p:spTree>
      <p:nvGrpSpPr>
        <p:cNvPr id="1" name=""/>
        <p:cNvGrpSpPr/>
        <p:nvPr/>
      </p:nvGrpSpPr>
      <p:grpSpPr>
        <a:xfrm>
          <a:off x="0" y="0"/>
          <a:ext cx="0" cy="0"/>
          <a:chOff x="0" y="0"/>
          <a:chExt cx="0" cy="0"/>
        </a:xfrm>
      </p:grpSpPr>
      <p:sp>
        <p:nvSpPr>
          <p:cNvPr id="4" name="Footer Placeholder 3"/>
          <p:cNvSpPr>
            <a:spLocks noGrp="1"/>
          </p:cNvSpPr>
          <p:nvPr>
            <p:ph type="ftr" sz="quarter" idx="11"/>
          </p:nvPr>
        </p:nvSpPr>
        <p:spPr/>
        <p:txBody>
          <a:bodyPr/>
          <a:lstStyle/>
          <a:p>
            <a:endParaRPr lang="en-US"/>
          </a:p>
        </p:txBody>
      </p:sp>
      <p:pic>
        <p:nvPicPr>
          <p:cNvPr id="12" name="図 11">
            <a:extLst>
              <a:ext uri="{FF2B5EF4-FFF2-40B4-BE49-F238E27FC236}">
                <a16:creationId xmlns:a16="http://schemas.microsoft.com/office/drawing/2014/main" id="{01BCB77C-208D-B54D-A9E6-6C5D999C55B6}"/>
              </a:ext>
            </a:extLst>
          </p:cNvPr>
          <p:cNvPicPr>
            <a:picLocks noChangeAspect="1"/>
          </p:cNvPicPr>
          <p:nvPr userDrawn="1"/>
        </p:nvPicPr>
        <p:blipFill>
          <a:blip r:embed="rId2"/>
          <a:stretch>
            <a:fillRect/>
          </a:stretch>
        </p:blipFill>
        <p:spPr>
          <a:xfrm>
            <a:off x="360086" y="6534000"/>
            <a:ext cx="2028431" cy="207831"/>
          </a:xfrm>
          <a:prstGeom prst="rect">
            <a:avLst/>
          </a:prstGeom>
        </p:spPr>
      </p:pic>
      <p:sp>
        <p:nvSpPr>
          <p:cNvPr id="11" name="テキスト プレースホルダー 6">
            <a:extLst>
              <a:ext uri="{FF2B5EF4-FFF2-40B4-BE49-F238E27FC236}">
                <a16:creationId xmlns:a16="http://schemas.microsoft.com/office/drawing/2014/main" id="{4B66BDE1-5ABE-1A49-831A-CACBD5DC5471}"/>
              </a:ext>
            </a:extLst>
          </p:cNvPr>
          <p:cNvSpPr txBox="1">
            <a:spLocks/>
          </p:cNvSpPr>
          <p:nvPr userDrawn="1"/>
        </p:nvSpPr>
        <p:spPr>
          <a:xfrm>
            <a:off x="0" y="0"/>
            <a:ext cx="9907200" cy="827999"/>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14" name="テキスト プレースホルダー 6">
            <a:extLst>
              <a:ext uri="{FF2B5EF4-FFF2-40B4-BE49-F238E27FC236}">
                <a16:creationId xmlns:a16="http://schemas.microsoft.com/office/drawing/2014/main" id="{128C7BBE-DA91-2546-9948-0ECF38C7D752}"/>
              </a:ext>
            </a:extLst>
          </p:cNvPr>
          <p:cNvSpPr txBox="1">
            <a:spLocks/>
          </p:cNvSpPr>
          <p:nvPr userDrawn="1"/>
        </p:nvSpPr>
        <p:spPr>
          <a:xfrm>
            <a:off x="6019800" y="0"/>
            <a:ext cx="3896710" cy="827999"/>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2146971 w 9907200"/>
              <a:gd name="connsiteY0" fmla="*/ 82296 h 827999"/>
              <a:gd name="connsiteX1" fmla="*/ 9907200 w 9907200"/>
              <a:gd name="connsiteY1" fmla="*/ 0 h 827999"/>
              <a:gd name="connsiteX2" fmla="*/ 9907200 w 9907200"/>
              <a:gd name="connsiteY2" fmla="*/ 827999 h 827999"/>
              <a:gd name="connsiteX3" fmla="*/ 0 w 9907200"/>
              <a:gd name="connsiteY3" fmla="*/ 827999 h 827999"/>
              <a:gd name="connsiteX4" fmla="*/ 2146971 w 9907200"/>
              <a:gd name="connsiteY4" fmla="*/ 82296 h 827999"/>
              <a:gd name="connsiteX0" fmla="*/ 2100475 w 9907200"/>
              <a:gd name="connsiteY0" fmla="*/ 4572 h 827999"/>
              <a:gd name="connsiteX1" fmla="*/ 9907200 w 9907200"/>
              <a:gd name="connsiteY1" fmla="*/ 0 h 827999"/>
              <a:gd name="connsiteX2" fmla="*/ 9907200 w 9907200"/>
              <a:gd name="connsiteY2" fmla="*/ 827999 h 827999"/>
              <a:gd name="connsiteX3" fmla="*/ 0 w 9907200"/>
              <a:gd name="connsiteY3" fmla="*/ 827999 h 827999"/>
              <a:gd name="connsiteX4" fmla="*/ 2100475 w 9907200"/>
              <a:gd name="connsiteY4" fmla="*/ 4572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7200" h="827999">
                <a:moveTo>
                  <a:pt x="2100475" y="4572"/>
                </a:moveTo>
                <a:lnTo>
                  <a:pt x="9907200" y="0"/>
                </a:lnTo>
                <a:lnTo>
                  <a:pt x="9907200" y="827999"/>
                </a:lnTo>
                <a:lnTo>
                  <a:pt x="0" y="827999"/>
                </a:lnTo>
                <a:lnTo>
                  <a:pt x="2100475" y="4572"/>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15" name="Title 1">
            <a:extLst>
              <a:ext uri="{FF2B5EF4-FFF2-40B4-BE49-F238E27FC236}">
                <a16:creationId xmlns:a16="http://schemas.microsoft.com/office/drawing/2014/main" id="{24636362-6DC1-7D45-87A6-A2F4247CD968}"/>
              </a:ext>
            </a:extLst>
          </p:cNvPr>
          <p:cNvSpPr>
            <a:spLocks noGrp="1"/>
          </p:cNvSpPr>
          <p:nvPr>
            <p:ph type="title"/>
          </p:nvPr>
        </p:nvSpPr>
        <p:spPr>
          <a:xfrm>
            <a:off x="0" y="-1"/>
            <a:ext cx="9906000" cy="827999"/>
          </a:xfrm>
        </p:spPr>
        <p:txBody>
          <a:bodyPr/>
          <a:lstStyle/>
          <a:p>
            <a:r>
              <a:rPr lang="ja-JP" altLang="en-US"/>
              <a:t>マスター タイトルの書式設定</a:t>
            </a:r>
            <a:endParaRPr lang="en-US"/>
          </a:p>
        </p:txBody>
      </p:sp>
      <p:sp>
        <p:nvSpPr>
          <p:cNvPr id="16" name="Date Placeholder 3">
            <a:extLst>
              <a:ext uri="{FF2B5EF4-FFF2-40B4-BE49-F238E27FC236}">
                <a16:creationId xmlns:a16="http://schemas.microsoft.com/office/drawing/2014/main" id="{7A7A2EE5-AF89-5B47-A63C-DED06F0883A2}"/>
              </a:ext>
            </a:extLst>
          </p:cNvPr>
          <p:cNvSpPr>
            <a:spLocks noGrp="1"/>
          </p:cNvSpPr>
          <p:nvPr>
            <p:ph type="dt" sz="half" idx="10"/>
          </p:nvPr>
        </p:nvSpPr>
        <p:spPr>
          <a:xfrm>
            <a:off x="7306040" y="427034"/>
            <a:ext cx="2228850" cy="365125"/>
          </a:xfrm>
        </p:spPr>
        <p:txBody>
          <a:bodyPr/>
          <a:lstStyle/>
          <a:p>
            <a:endParaRPr lang="en-US"/>
          </a:p>
        </p:txBody>
      </p:sp>
      <p:sp>
        <p:nvSpPr>
          <p:cNvPr id="17" name="テキスト プレースホルダー 12">
            <a:extLst>
              <a:ext uri="{FF2B5EF4-FFF2-40B4-BE49-F238E27FC236}">
                <a16:creationId xmlns:a16="http://schemas.microsoft.com/office/drawing/2014/main" id="{E32FF9E2-AACC-F14F-A96C-A0E9FD2730C0}"/>
              </a:ext>
            </a:extLst>
          </p:cNvPr>
          <p:cNvSpPr>
            <a:spLocks noGrp="1"/>
          </p:cNvSpPr>
          <p:nvPr>
            <p:ph type="body" sz="quarter" idx="13"/>
          </p:nvPr>
        </p:nvSpPr>
        <p:spPr>
          <a:xfrm>
            <a:off x="0" y="828000"/>
            <a:ext cx="9907200" cy="535880"/>
          </a:xfr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144000" rIns="360000" bIns="144000" rtlCol="0" anchor="t">
            <a:spAutoFit/>
          </a:bodyPr>
          <a:lstStyle>
            <a:lvl1pPr marL="0" indent="0">
              <a:buNone/>
              <a:defRPr lang="ja-JP" altLang="en-US" sz="1300" kern="900" spc="69" smtClean="0">
                <a:solidFill>
                  <a:schemeClr val="tx1"/>
                </a:solidFill>
              </a:defRPr>
            </a:lvl1pPr>
            <a:lvl2pPr>
              <a:defRPr lang="ja-JP" altLang="en-US" sz="1800" smtClean="0">
                <a:solidFill>
                  <a:schemeClr val="tx1"/>
                </a:solidFill>
                <a:latin typeface="+mn-lt"/>
                <a:ea typeface="+mn-ea"/>
              </a:defRPr>
            </a:lvl2pPr>
            <a:lvl3pPr>
              <a:defRPr lang="ja-JP" altLang="en-US" sz="1800" smtClean="0">
                <a:solidFill>
                  <a:schemeClr val="tx1"/>
                </a:solidFill>
                <a:latin typeface="+mn-lt"/>
                <a:ea typeface="+mn-ea"/>
              </a:defRPr>
            </a:lvl3pPr>
            <a:lvl4pPr>
              <a:defRPr lang="ja-JP" altLang="en-US" sz="1800" smtClean="0">
                <a:solidFill>
                  <a:schemeClr val="tx1"/>
                </a:solidFill>
                <a:latin typeface="+mn-lt"/>
                <a:ea typeface="+mn-ea"/>
              </a:defRPr>
            </a:lvl4pPr>
            <a:lvl5pPr>
              <a:defRPr lang="ja-JP" altLang="en-US" sz="1800">
                <a:solidFill>
                  <a:schemeClr val="tx1"/>
                </a:solidFill>
                <a:latin typeface="+mn-lt"/>
                <a:ea typeface="+mn-ea"/>
              </a:defRPr>
            </a:lvl5pPr>
          </a:lstStyle>
          <a:p>
            <a:pPr marL="0" lvl="0" defTabSz="457200">
              <a:spcAft>
                <a:spcPts val="1000"/>
              </a:spcAft>
            </a:pPr>
            <a:r>
              <a:rPr kumimoji="1" lang="ja-JP" altLang="en-US"/>
              <a:t>マスター テキストの書式設定</a:t>
            </a:r>
          </a:p>
        </p:txBody>
      </p:sp>
    </p:spTree>
    <p:extLst>
      <p:ext uri="{BB962C8B-B14F-4D97-AF65-F5344CB8AC3E}">
        <p14:creationId xmlns:p14="http://schemas.microsoft.com/office/powerpoint/2010/main" val="2072672401"/>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ロゴ有-白紙">
    <p:spTree>
      <p:nvGrpSpPr>
        <p:cNvPr id="1" name=""/>
        <p:cNvGrpSpPr/>
        <p:nvPr/>
      </p:nvGrpSpPr>
      <p:grpSpPr>
        <a:xfrm>
          <a:off x="0" y="0"/>
          <a:ext cx="0" cy="0"/>
          <a:chOff x="0" y="0"/>
          <a:chExt cx="0" cy="0"/>
        </a:xfrm>
      </p:grpSpPr>
      <p:pic>
        <p:nvPicPr>
          <p:cNvPr id="2" name="図 1">
            <a:extLst>
              <a:ext uri="{FF2B5EF4-FFF2-40B4-BE49-F238E27FC236}">
                <a16:creationId xmlns:a16="http://schemas.microsoft.com/office/drawing/2014/main" id="{5602BD50-DCF9-714C-91DD-D79ACEF746FC}"/>
              </a:ext>
            </a:extLst>
          </p:cNvPr>
          <p:cNvPicPr>
            <a:picLocks noChangeAspect="1"/>
          </p:cNvPicPr>
          <p:nvPr userDrawn="1"/>
        </p:nvPicPr>
        <p:blipFill>
          <a:blip r:embed="rId2"/>
          <a:stretch>
            <a:fillRect/>
          </a:stretch>
        </p:blipFill>
        <p:spPr>
          <a:xfrm>
            <a:off x="360086" y="6534000"/>
            <a:ext cx="2028431" cy="207831"/>
          </a:xfrm>
          <a:prstGeom prst="rect">
            <a:avLst/>
          </a:prstGeom>
        </p:spPr>
      </p:pic>
    </p:spTree>
    <p:extLst>
      <p:ext uri="{BB962C8B-B14F-4D97-AF65-F5344CB8AC3E}">
        <p14:creationId xmlns:p14="http://schemas.microsoft.com/office/powerpoint/2010/main" val="698254253"/>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表紙1">
    <p:spTree>
      <p:nvGrpSpPr>
        <p:cNvPr id="1" name=""/>
        <p:cNvGrpSpPr/>
        <p:nvPr/>
      </p:nvGrpSpPr>
      <p:grpSpPr>
        <a:xfrm>
          <a:off x="0" y="0"/>
          <a:ext cx="0" cy="0"/>
          <a:chOff x="0" y="0"/>
          <a:chExt cx="0" cy="0"/>
        </a:xfrm>
      </p:grpSpPr>
      <p:sp>
        <p:nvSpPr>
          <p:cNvPr id="6" name="テキスト プレースホルダー 6">
            <a:extLst>
              <a:ext uri="{FF2B5EF4-FFF2-40B4-BE49-F238E27FC236}">
                <a16:creationId xmlns:a16="http://schemas.microsoft.com/office/drawing/2014/main" id="{947288C7-7203-D54E-8629-CD9317DDB283}"/>
              </a:ext>
            </a:extLst>
          </p:cNvPr>
          <p:cNvSpPr txBox="1">
            <a:spLocks/>
          </p:cNvSpPr>
          <p:nvPr userDrawn="1"/>
        </p:nvSpPr>
        <p:spPr>
          <a:xfrm>
            <a:off x="0" y="3886200"/>
            <a:ext cx="9906000" cy="3000118"/>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ctr"/>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7" name="テキスト プレースホルダー 6">
            <a:extLst>
              <a:ext uri="{FF2B5EF4-FFF2-40B4-BE49-F238E27FC236}">
                <a16:creationId xmlns:a16="http://schemas.microsoft.com/office/drawing/2014/main" id="{C430249E-AE45-AB46-9462-F239EA5FB436}"/>
              </a:ext>
            </a:extLst>
          </p:cNvPr>
          <p:cNvSpPr txBox="1">
            <a:spLocks/>
          </p:cNvSpPr>
          <p:nvPr userDrawn="1"/>
        </p:nvSpPr>
        <p:spPr>
          <a:xfrm>
            <a:off x="4165600" y="3886200"/>
            <a:ext cx="5740400" cy="3000118"/>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3540809 w 9907200"/>
              <a:gd name="connsiteY0" fmla="*/ 9052 h 827999"/>
              <a:gd name="connsiteX1" fmla="*/ 9907200 w 9907200"/>
              <a:gd name="connsiteY1" fmla="*/ 0 h 827999"/>
              <a:gd name="connsiteX2" fmla="*/ 9907200 w 9907200"/>
              <a:gd name="connsiteY2" fmla="*/ 827999 h 827999"/>
              <a:gd name="connsiteX3" fmla="*/ 0 w 9907200"/>
              <a:gd name="connsiteY3" fmla="*/ 827999 h 827999"/>
              <a:gd name="connsiteX4" fmla="*/ 3540809 w 9907200"/>
              <a:gd name="connsiteY4" fmla="*/ 9052 h 827999"/>
              <a:gd name="connsiteX0" fmla="*/ 3858857 w 9907200"/>
              <a:gd name="connsiteY0" fmla="*/ 5588 h 827999"/>
              <a:gd name="connsiteX1" fmla="*/ 9907200 w 9907200"/>
              <a:gd name="connsiteY1" fmla="*/ 0 h 827999"/>
              <a:gd name="connsiteX2" fmla="*/ 9907200 w 9907200"/>
              <a:gd name="connsiteY2" fmla="*/ 827999 h 827999"/>
              <a:gd name="connsiteX3" fmla="*/ 0 w 9907200"/>
              <a:gd name="connsiteY3" fmla="*/ 827999 h 827999"/>
              <a:gd name="connsiteX4" fmla="*/ 3858857 w 9907200"/>
              <a:gd name="connsiteY4" fmla="*/ 5588 h 827999"/>
              <a:gd name="connsiteX0" fmla="*/ 5052983 w 9907200"/>
              <a:gd name="connsiteY0" fmla="*/ 5588 h 827999"/>
              <a:gd name="connsiteX1" fmla="*/ 9907200 w 9907200"/>
              <a:gd name="connsiteY1" fmla="*/ 0 h 827999"/>
              <a:gd name="connsiteX2" fmla="*/ 9907200 w 9907200"/>
              <a:gd name="connsiteY2" fmla="*/ 827999 h 827999"/>
              <a:gd name="connsiteX3" fmla="*/ 0 w 9907200"/>
              <a:gd name="connsiteY3" fmla="*/ 827999 h 827999"/>
              <a:gd name="connsiteX4" fmla="*/ 5052983 w 9907200"/>
              <a:gd name="connsiteY4" fmla="*/ 5588 h 827999"/>
              <a:gd name="connsiteX0" fmla="*/ 3331732 w 9907200"/>
              <a:gd name="connsiteY0" fmla="*/ 0 h 828042"/>
              <a:gd name="connsiteX1" fmla="*/ 9907200 w 9907200"/>
              <a:gd name="connsiteY1" fmla="*/ 43 h 828042"/>
              <a:gd name="connsiteX2" fmla="*/ 9907200 w 9907200"/>
              <a:gd name="connsiteY2" fmla="*/ 828042 h 828042"/>
              <a:gd name="connsiteX3" fmla="*/ 0 w 9907200"/>
              <a:gd name="connsiteY3" fmla="*/ 828042 h 828042"/>
              <a:gd name="connsiteX4" fmla="*/ 3331732 w 9907200"/>
              <a:gd name="connsiteY4" fmla="*/ 0 h 828042"/>
              <a:gd name="connsiteX0" fmla="*/ 4732750 w 11308218"/>
              <a:gd name="connsiteY0" fmla="*/ 0 h 828042"/>
              <a:gd name="connsiteX1" fmla="*/ 11308218 w 11308218"/>
              <a:gd name="connsiteY1" fmla="*/ 43 h 828042"/>
              <a:gd name="connsiteX2" fmla="*/ 11308218 w 11308218"/>
              <a:gd name="connsiteY2" fmla="*/ 828042 h 828042"/>
              <a:gd name="connsiteX3" fmla="*/ 0 w 11308218"/>
              <a:gd name="connsiteY3" fmla="*/ 828042 h 828042"/>
              <a:gd name="connsiteX4" fmla="*/ 4732750 w 11308218"/>
              <a:gd name="connsiteY4" fmla="*/ 0 h 828042"/>
              <a:gd name="connsiteX0" fmla="*/ 5153056 w 11308218"/>
              <a:gd name="connsiteY0" fmla="*/ 0 h 828042"/>
              <a:gd name="connsiteX1" fmla="*/ 11308218 w 11308218"/>
              <a:gd name="connsiteY1" fmla="*/ 43 h 828042"/>
              <a:gd name="connsiteX2" fmla="*/ 11308218 w 11308218"/>
              <a:gd name="connsiteY2" fmla="*/ 828042 h 828042"/>
              <a:gd name="connsiteX3" fmla="*/ 0 w 11308218"/>
              <a:gd name="connsiteY3" fmla="*/ 828042 h 828042"/>
              <a:gd name="connsiteX4" fmla="*/ 5153056 w 11308218"/>
              <a:gd name="connsiteY4" fmla="*/ 0 h 828042"/>
              <a:gd name="connsiteX0" fmla="*/ 5613390 w 11308218"/>
              <a:gd name="connsiteY0" fmla="*/ 5588 h 827999"/>
              <a:gd name="connsiteX1" fmla="*/ 11308218 w 11308218"/>
              <a:gd name="connsiteY1" fmla="*/ 0 h 827999"/>
              <a:gd name="connsiteX2" fmla="*/ 11308218 w 11308218"/>
              <a:gd name="connsiteY2" fmla="*/ 827999 h 827999"/>
              <a:gd name="connsiteX3" fmla="*/ 0 w 11308218"/>
              <a:gd name="connsiteY3" fmla="*/ 827999 h 827999"/>
              <a:gd name="connsiteX4" fmla="*/ 5613390 w 11308218"/>
              <a:gd name="connsiteY4" fmla="*/ 5588 h 827999"/>
              <a:gd name="connsiteX0" fmla="*/ 5702896 w 11308218"/>
              <a:gd name="connsiteY0" fmla="*/ 5588 h 827999"/>
              <a:gd name="connsiteX1" fmla="*/ 11308218 w 11308218"/>
              <a:gd name="connsiteY1" fmla="*/ 0 h 827999"/>
              <a:gd name="connsiteX2" fmla="*/ 11308218 w 11308218"/>
              <a:gd name="connsiteY2" fmla="*/ 827999 h 827999"/>
              <a:gd name="connsiteX3" fmla="*/ 0 w 11308218"/>
              <a:gd name="connsiteY3" fmla="*/ 827999 h 827999"/>
              <a:gd name="connsiteX4" fmla="*/ 5702896 w 11308218"/>
              <a:gd name="connsiteY4" fmla="*/ 5588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8218" h="827999">
                <a:moveTo>
                  <a:pt x="5702896" y="5588"/>
                </a:moveTo>
                <a:lnTo>
                  <a:pt x="11308218" y="0"/>
                </a:lnTo>
                <a:lnTo>
                  <a:pt x="11308218" y="827999"/>
                </a:lnTo>
                <a:lnTo>
                  <a:pt x="0" y="827999"/>
                </a:lnTo>
                <a:lnTo>
                  <a:pt x="5702896" y="5588"/>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9" name="正方形/長方形 8">
            <a:extLst>
              <a:ext uri="{FF2B5EF4-FFF2-40B4-BE49-F238E27FC236}">
                <a16:creationId xmlns:a16="http://schemas.microsoft.com/office/drawing/2014/main" id="{2BE08920-B0C0-9B48-A34C-F8D99A48DBF8}"/>
              </a:ext>
            </a:extLst>
          </p:cNvPr>
          <p:cNvSpPr/>
          <p:nvPr userDrawn="1"/>
        </p:nvSpPr>
        <p:spPr>
          <a:xfrm>
            <a:off x="-17980" y="0"/>
            <a:ext cx="9923980" cy="3874149"/>
          </a:xfrm>
          <a:prstGeom prst="rect">
            <a:avLst/>
          </a:prstGeom>
          <a:gradFill flip="none" rotWithShape="1">
            <a:gsLst>
              <a:gs pos="50000">
                <a:srgbClr val="FFFFFF">
                  <a:alpha val="31000"/>
                </a:srgbClr>
              </a:gs>
              <a:gs pos="82000">
                <a:srgbClr val="EDEEF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176246" rIns="326585" bIns="176246" rtlCol="0" anchor="ctr"/>
          <a:lstStyle/>
          <a:p>
            <a:pPr>
              <a:lnSpc>
                <a:spcPct val="130000"/>
              </a:lnSpc>
              <a:spcAft>
                <a:spcPts val="1089"/>
              </a:spcAft>
            </a:pPr>
            <a:endParaRPr kumimoji="1" lang="ja-JP" altLang="en-US" sz="1200" kern="900" spc="69">
              <a:solidFill>
                <a:prstClr val="white"/>
              </a:solidFill>
              <a:latin typeface="Meiryo" panose="020B0604030504040204" pitchFamily="34" charset="-128"/>
              <a:ea typeface="Meiryo" panose="020B0604030504040204" pitchFamily="34" charset="-128"/>
            </a:endParaRPr>
          </a:p>
        </p:txBody>
      </p:sp>
      <p:sp>
        <p:nvSpPr>
          <p:cNvPr id="8" name="テキスト プレースホルダー 14">
            <a:extLst>
              <a:ext uri="{FF2B5EF4-FFF2-40B4-BE49-F238E27FC236}">
                <a16:creationId xmlns:a16="http://schemas.microsoft.com/office/drawing/2014/main" id="{61738D56-6561-1C48-AB89-C7F65FB15878}"/>
              </a:ext>
            </a:extLst>
          </p:cNvPr>
          <p:cNvSpPr>
            <a:spLocks noGrp="1"/>
          </p:cNvSpPr>
          <p:nvPr>
            <p:ph type="body" sz="quarter" idx="12"/>
          </p:nvPr>
        </p:nvSpPr>
        <p:spPr>
          <a:xfrm>
            <a:off x="5620281" y="5866857"/>
            <a:ext cx="3913874" cy="340093"/>
          </a:xfrm>
        </p:spPr>
        <p:txBody>
          <a:bodyPr wrap="square" lIns="0" tIns="0" rIns="0" bIns="0" anchor="b">
            <a:spAutoFit/>
          </a:bodyPr>
          <a:lstStyle>
            <a:lvl1pPr marL="0" indent="0">
              <a:spcAft>
                <a:spcPts val="400"/>
              </a:spcAft>
              <a:buNone/>
              <a:defRPr lang="ja-JP" altLang="en-US" sz="1700" spc="150" smtClean="0">
                <a:solidFill>
                  <a:schemeClr val="bg1"/>
                </a:solidFill>
              </a:defRPr>
            </a:lvl1pPr>
            <a:lvl2pPr marL="228600" indent="0">
              <a:spcAft>
                <a:spcPts val="400"/>
              </a:spcAft>
              <a:buNone/>
              <a:defRPr lang="ja-JP" altLang="en-US" sz="1800" smtClean="0">
                <a:latin typeface="+mn-lt"/>
                <a:ea typeface="+mn-ea"/>
              </a:defRPr>
            </a:lvl2pPr>
            <a:lvl3pPr marL="685800" indent="0">
              <a:spcAft>
                <a:spcPts val="400"/>
              </a:spcAft>
              <a:buNone/>
              <a:defRPr lang="ja-JP" altLang="en-US" sz="1800" smtClean="0">
                <a:latin typeface="+mn-lt"/>
                <a:ea typeface="+mn-ea"/>
              </a:defRPr>
            </a:lvl3pPr>
            <a:lvl4pPr marL="1143000" indent="0">
              <a:spcAft>
                <a:spcPts val="400"/>
              </a:spcAft>
              <a:buNone/>
              <a:defRPr lang="ja-JP" altLang="en-US" sz="1800" smtClean="0">
                <a:latin typeface="+mn-lt"/>
                <a:ea typeface="+mn-ea"/>
              </a:defRPr>
            </a:lvl4pPr>
            <a:lvl5pPr marL="1600200" indent="0">
              <a:spcAft>
                <a:spcPts val="400"/>
              </a:spcAft>
              <a:buNone/>
              <a:defRPr lang="ja-JP" altLang="en-US" sz="1800">
                <a:latin typeface="+mn-lt"/>
                <a:ea typeface="+mn-ea"/>
              </a:defRPr>
            </a:lvl5pPr>
          </a:lstStyle>
          <a:p>
            <a:pPr marL="0" lvl="0" defTabSz="457200"/>
            <a:r>
              <a:rPr kumimoji="1" lang="ja-JP" altLang="en-US"/>
              <a:t>マスター テキストの書式設定</a:t>
            </a:r>
          </a:p>
        </p:txBody>
      </p:sp>
      <p:sp>
        <p:nvSpPr>
          <p:cNvPr id="12" name="テキスト プレースホルダー 6">
            <a:extLst>
              <a:ext uri="{FF2B5EF4-FFF2-40B4-BE49-F238E27FC236}">
                <a16:creationId xmlns:a16="http://schemas.microsoft.com/office/drawing/2014/main" id="{F717D99F-273F-B847-B6C4-5B4E29D01E4E}"/>
              </a:ext>
            </a:extLst>
          </p:cNvPr>
          <p:cNvSpPr txBox="1">
            <a:spLocks/>
          </p:cNvSpPr>
          <p:nvPr userDrawn="1"/>
        </p:nvSpPr>
        <p:spPr>
          <a:xfrm>
            <a:off x="7237314" y="2838996"/>
            <a:ext cx="2291003" cy="318273"/>
          </a:xfrm>
          <a:prstGeom prst="rect">
            <a:avLst/>
          </a:prstGeom>
          <a:noFill/>
          <a:ln>
            <a:noFill/>
          </a:ln>
        </p:spPr>
        <p:txBody>
          <a:bodyPr wrap="none" lIns="105747" tIns="0" rIns="105747" bIns="0" anchor="ctr"/>
          <a:lstStyle>
            <a:lvl1pPr marL="0" indent="0" algn="l" defTabSz="742950" rtl="0" eaLnBrk="1" latinLnBrk="0" hangingPunct="1">
              <a:lnSpc>
                <a:spcPct val="130000"/>
              </a:lnSpc>
              <a:spcBef>
                <a:spcPts val="0"/>
              </a:spcBef>
              <a:spcAft>
                <a:spcPts val="1000"/>
              </a:spcAft>
              <a:buFont typeface="Arial"/>
              <a:buNone/>
              <a:defRPr kumimoji="1" sz="1200" b="0" i="0" kern="1200">
                <a:solidFill>
                  <a:schemeClr val="tx1"/>
                </a:solidFill>
                <a:latin typeface="+mn-ea"/>
                <a:ea typeface="+mn-ea"/>
                <a:cs typeface="Noto Sans CJK JP DemiLight" charset="-128"/>
              </a:defRPr>
            </a:lvl1pPr>
            <a:lvl2pPr marL="371475" indent="0" algn="l" defTabSz="742950" rtl="0" eaLnBrk="1" latinLnBrk="0" hangingPunct="1">
              <a:lnSpc>
                <a:spcPct val="130000"/>
              </a:lnSpc>
              <a:spcBef>
                <a:spcPts val="406"/>
              </a:spcBef>
              <a:spcAft>
                <a:spcPts val="1000"/>
              </a:spcAft>
              <a:buFont typeface="Arial"/>
              <a:buNone/>
              <a:defRPr kumimoji="1" sz="1200" b="0" i="0" kern="1200">
                <a:solidFill>
                  <a:schemeClr val="tx1"/>
                </a:solidFill>
                <a:latin typeface="+mn-ea"/>
                <a:ea typeface="+mn-ea"/>
                <a:cs typeface="Noto Sans CJK JP DemiLight" charset="-128"/>
              </a:defRPr>
            </a:lvl2pPr>
            <a:lvl3pPr marL="742950" indent="0" algn="l" defTabSz="742950" rtl="0" eaLnBrk="1" latinLnBrk="0" hangingPunct="1">
              <a:lnSpc>
                <a:spcPct val="130000"/>
              </a:lnSpc>
              <a:spcBef>
                <a:spcPts val="406"/>
              </a:spcBef>
              <a:spcAft>
                <a:spcPts val="1000"/>
              </a:spcAft>
              <a:buFont typeface="Arial"/>
              <a:buNone/>
              <a:defRPr kumimoji="1" sz="1200" b="0" i="0" kern="1200">
                <a:solidFill>
                  <a:schemeClr val="tx1"/>
                </a:solidFill>
                <a:latin typeface="+mn-ea"/>
                <a:ea typeface="+mn-ea"/>
                <a:cs typeface="Noto Sans CJK JP DemiLight" charset="-128"/>
              </a:defRPr>
            </a:lvl3pPr>
            <a:lvl4pPr marL="1114425" indent="0" algn="l" defTabSz="742950" rtl="0" eaLnBrk="1" latinLnBrk="0" hangingPunct="1">
              <a:lnSpc>
                <a:spcPct val="130000"/>
              </a:lnSpc>
              <a:spcBef>
                <a:spcPts val="406"/>
              </a:spcBef>
              <a:spcAft>
                <a:spcPts val="1000"/>
              </a:spcAft>
              <a:buFont typeface="Arial"/>
              <a:buNone/>
              <a:defRPr kumimoji="1" sz="1200" b="0" i="0" kern="1200">
                <a:solidFill>
                  <a:schemeClr val="tx1"/>
                </a:solidFill>
                <a:latin typeface="+mn-ea"/>
                <a:ea typeface="+mn-ea"/>
                <a:cs typeface="Noto Sans CJK JP DemiLight" charset="-128"/>
              </a:defRPr>
            </a:lvl4pPr>
            <a:lvl5pPr marL="1485900" indent="0" algn="l" defTabSz="742950" rtl="0" eaLnBrk="1" latinLnBrk="0" hangingPunct="1">
              <a:lnSpc>
                <a:spcPct val="130000"/>
              </a:lnSpc>
              <a:spcBef>
                <a:spcPts val="406"/>
              </a:spcBef>
              <a:spcAft>
                <a:spcPts val="1000"/>
              </a:spcAft>
              <a:buFont typeface="Arial"/>
              <a:buNone/>
              <a:defRPr kumimoji="1" sz="1200" b="0" i="0" kern="1200">
                <a:solidFill>
                  <a:schemeClr val="tx1"/>
                </a:solidFill>
                <a:latin typeface="+mn-ea"/>
                <a:ea typeface="+mn-ea"/>
                <a:cs typeface="Noto Sans CJK JP DemiLight" charset="-128"/>
              </a:defRPr>
            </a:lvl5pPr>
            <a:lvl6pPr marL="2043113" indent="-185738" algn="l" defTabSz="742950" rtl="0" eaLnBrk="1" latinLnBrk="0" hangingPunct="1">
              <a:lnSpc>
                <a:spcPct val="90000"/>
              </a:lnSpc>
              <a:spcBef>
                <a:spcPts val="406"/>
              </a:spcBef>
              <a:buFont typeface="Arial"/>
              <a:buChar char="•"/>
              <a:defRPr kumimoji="1" sz="1463" kern="1200">
                <a:solidFill>
                  <a:schemeClr val="tx1"/>
                </a:solidFill>
                <a:latin typeface="+mn-lt"/>
                <a:ea typeface="+mn-ea"/>
                <a:cs typeface="+mn-cs"/>
              </a:defRPr>
            </a:lvl6pPr>
            <a:lvl7pPr marL="2414588" indent="-185738" algn="l" defTabSz="742950" rtl="0" eaLnBrk="1" latinLnBrk="0" hangingPunct="1">
              <a:lnSpc>
                <a:spcPct val="90000"/>
              </a:lnSpc>
              <a:spcBef>
                <a:spcPts val="406"/>
              </a:spcBef>
              <a:buFont typeface="Arial"/>
              <a:buChar char="•"/>
              <a:defRPr kumimoji="1" sz="1463" kern="1200">
                <a:solidFill>
                  <a:schemeClr val="tx1"/>
                </a:solidFill>
                <a:latin typeface="+mn-lt"/>
                <a:ea typeface="+mn-ea"/>
                <a:cs typeface="+mn-cs"/>
              </a:defRPr>
            </a:lvl7pPr>
            <a:lvl8pPr marL="2786063" indent="-185738" algn="l" defTabSz="742950" rtl="0" eaLnBrk="1" latinLnBrk="0" hangingPunct="1">
              <a:lnSpc>
                <a:spcPct val="90000"/>
              </a:lnSpc>
              <a:spcBef>
                <a:spcPts val="406"/>
              </a:spcBef>
              <a:buFont typeface="Arial"/>
              <a:buChar char="•"/>
              <a:defRPr kumimoji="1" sz="1463" kern="1200">
                <a:solidFill>
                  <a:schemeClr val="tx1"/>
                </a:solidFill>
                <a:latin typeface="+mn-lt"/>
                <a:ea typeface="+mn-ea"/>
                <a:cs typeface="+mn-cs"/>
              </a:defRPr>
            </a:lvl8pPr>
            <a:lvl9pPr marL="3157538" indent="-185738" algn="l" defTabSz="742950" rtl="0" eaLnBrk="1" latinLnBrk="0" hangingPunct="1">
              <a:lnSpc>
                <a:spcPct val="90000"/>
              </a:lnSpc>
              <a:spcBef>
                <a:spcPts val="406"/>
              </a:spcBef>
              <a:buFont typeface="Arial"/>
              <a:buChar char="•"/>
              <a:defRPr kumimoji="1" sz="1463" kern="1200">
                <a:solidFill>
                  <a:schemeClr val="tx1"/>
                </a:solidFill>
                <a:latin typeface="+mn-lt"/>
                <a:ea typeface="+mn-ea"/>
                <a:cs typeface="+mn-cs"/>
              </a:defRPr>
            </a:lvl9pPr>
          </a:lstStyle>
          <a:p>
            <a:pPr algn="r">
              <a:lnSpc>
                <a:spcPct val="150000"/>
              </a:lnSpc>
            </a:pPr>
            <a:r>
              <a:rPr lang="en-US" altLang="ja-JP" sz="1400">
                <a:solidFill>
                  <a:schemeClr val="bg1"/>
                </a:solidFill>
                <a:latin typeface="Meiryo" panose="020B0604030504040204" pitchFamily="34" charset="-128"/>
                <a:ea typeface="Meiryo" panose="020B0604030504040204" pitchFamily="34" charset="-128"/>
              </a:rPr>
              <a:t>2021</a:t>
            </a:r>
            <a:r>
              <a:rPr lang="ja-JP" altLang="en-US" sz="1400">
                <a:solidFill>
                  <a:schemeClr val="bg1"/>
                </a:solidFill>
                <a:latin typeface="Meiryo" panose="020B0604030504040204" pitchFamily="34" charset="-128"/>
                <a:ea typeface="Meiryo" panose="020B0604030504040204" pitchFamily="34" charset="-128"/>
              </a:rPr>
              <a:t>年</a:t>
            </a:r>
            <a:r>
              <a:rPr lang="en-US" altLang="ja-JP" sz="1400">
                <a:solidFill>
                  <a:schemeClr val="bg1"/>
                </a:solidFill>
                <a:latin typeface="Meiryo" panose="020B0604030504040204" pitchFamily="34" charset="-128"/>
                <a:ea typeface="Meiryo" panose="020B0604030504040204" pitchFamily="34" charset="-128"/>
              </a:rPr>
              <a:t>4</a:t>
            </a:r>
            <a:r>
              <a:rPr lang="ja-JP" altLang="en-US" sz="1400">
                <a:solidFill>
                  <a:schemeClr val="bg1"/>
                </a:solidFill>
                <a:latin typeface="Meiryo" panose="020B0604030504040204" pitchFamily="34" charset="-128"/>
                <a:ea typeface="Meiryo" panose="020B0604030504040204" pitchFamily="34" charset="-128"/>
              </a:rPr>
              <a:t>月</a:t>
            </a:r>
            <a:r>
              <a:rPr lang="en-US" altLang="ja-JP" sz="1400">
                <a:solidFill>
                  <a:schemeClr val="bg1"/>
                </a:solidFill>
                <a:latin typeface="Meiryo" panose="020B0604030504040204" pitchFamily="34" charset="-128"/>
                <a:ea typeface="Meiryo" panose="020B0604030504040204" pitchFamily="34" charset="-128"/>
              </a:rPr>
              <a:t>1</a:t>
            </a:r>
            <a:r>
              <a:rPr lang="ja-JP" altLang="en-US" sz="1400">
                <a:solidFill>
                  <a:schemeClr val="bg1"/>
                </a:solidFill>
                <a:latin typeface="Meiryo" panose="020B0604030504040204" pitchFamily="34" charset="-128"/>
                <a:ea typeface="Meiryo" panose="020B0604030504040204" pitchFamily="34" charset="-128"/>
              </a:rPr>
              <a:t>日</a:t>
            </a:r>
          </a:p>
        </p:txBody>
      </p:sp>
      <p:sp>
        <p:nvSpPr>
          <p:cNvPr id="13" name="Date Placeholder 1">
            <a:extLst>
              <a:ext uri="{FF2B5EF4-FFF2-40B4-BE49-F238E27FC236}">
                <a16:creationId xmlns:a16="http://schemas.microsoft.com/office/drawing/2014/main" id="{B4AD2287-6E3C-6647-80BD-596F7E84AFCC}"/>
              </a:ext>
            </a:extLst>
          </p:cNvPr>
          <p:cNvSpPr>
            <a:spLocks noGrp="1"/>
          </p:cNvSpPr>
          <p:nvPr>
            <p:ph type="dt" sz="half" idx="10"/>
          </p:nvPr>
        </p:nvSpPr>
        <p:spPr>
          <a:xfrm>
            <a:off x="5620019" y="4878176"/>
            <a:ext cx="2228850" cy="365125"/>
          </a:xfrm>
        </p:spPr>
        <p:txBody>
          <a:bodyPr/>
          <a:lstStyle>
            <a:lvl1pPr algn="l">
              <a:defRPr/>
            </a:lvl1pPr>
          </a:lstStyle>
          <a:p>
            <a:endParaRPr lang="en-US"/>
          </a:p>
        </p:txBody>
      </p:sp>
      <p:sp>
        <p:nvSpPr>
          <p:cNvPr id="14" name="Footer Placeholder 2">
            <a:extLst>
              <a:ext uri="{FF2B5EF4-FFF2-40B4-BE49-F238E27FC236}">
                <a16:creationId xmlns:a16="http://schemas.microsoft.com/office/drawing/2014/main" id="{00B915E3-9721-E14D-9069-1E3398AC9B47}"/>
              </a:ext>
            </a:extLst>
          </p:cNvPr>
          <p:cNvSpPr>
            <a:spLocks noGrp="1"/>
          </p:cNvSpPr>
          <p:nvPr>
            <p:ph type="ftr" sz="quarter" idx="11"/>
          </p:nvPr>
        </p:nvSpPr>
        <p:spPr>
          <a:xfrm>
            <a:off x="377683" y="6469296"/>
            <a:ext cx="3757975" cy="263263"/>
          </a:xfrm>
        </p:spPr>
        <p:txBody>
          <a:bodyPr/>
          <a:lstStyle/>
          <a:p>
            <a:endParaRPr lang="en-US"/>
          </a:p>
        </p:txBody>
      </p:sp>
      <p:sp>
        <p:nvSpPr>
          <p:cNvPr id="15" name="タイトル 17">
            <a:extLst>
              <a:ext uri="{FF2B5EF4-FFF2-40B4-BE49-F238E27FC236}">
                <a16:creationId xmlns:a16="http://schemas.microsoft.com/office/drawing/2014/main" id="{74E58C1A-9531-3C45-9E29-C7A0D7F2876F}"/>
              </a:ext>
            </a:extLst>
          </p:cNvPr>
          <p:cNvSpPr>
            <a:spLocks noGrp="1"/>
          </p:cNvSpPr>
          <p:nvPr>
            <p:ph type="title"/>
          </p:nvPr>
        </p:nvSpPr>
        <p:spPr>
          <a:xfrm>
            <a:off x="0" y="1981200"/>
            <a:ext cx="9897010" cy="1904457"/>
          </a:xfrm>
        </p:spPr>
        <p:txBody>
          <a:bodyPr lIns="288000" tIns="180000" rIns="360000" bIns="72000" anchor="b"/>
          <a:lstStyle>
            <a:lvl1pPr>
              <a:defRPr sz="2400">
                <a:solidFill>
                  <a:schemeClr val="tx1"/>
                </a:solidFill>
              </a:defRPr>
            </a:lvl1pPr>
          </a:lstStyle>
          <a:p>
            <a:r>
              <a:rPr kumimoji="1" lang="ja-JP" altLang="en-US"/>
              <a:t>マスター タイトルの書式設定</a:t>
            </a:r>
          </a:p>
        </p:txBody>
      </p:sp>
      <p:sp>
        <p:nvSpPr>
          <p:cNvPr id="16" name="テキスト プレースホルダー 14">
            <a:extLst>
              <a:ext uri="{FF2B5EF4-FFF2-40B4-BE49-F238E27FC236}">
                <a16:creationId xmlns:a16="http://schemas.microsoft.com/office/drawing/2014/main" id="{D77FD104-BAAE-1E43-B733-8EE9CC9EC49D}"/>
              </a:ext>
            </a:extLst>
          </p:cNvPr>
          <p:cNvSpPr>
            <a:spLocks noGrp="1"/>
          </p:cNvSpPr>
          <p:nvPr>
            <p:ph type="body" sz="quarter" idx="13"/>
          </p:nvPr>
        </p:nvSpPr>
        <p:spPr>
          <a:xfrm>
            <a:off x="-9227" y="3901925"/>
            <a:ext cx="9924453" cy="412805"/>
          </a:xfrm>
        </p:spPr>
        <p:txBody>
          <a:bodyPr wrap="square" lIns="288000">
            <a:spAutoFit/>
          </a:bodyPr>
          <a:lstStyle>
            <a:lvl1pPr marL="0" indent="0">
              <a:buNone/>
              <a:defRPr lang="ja-JP" altLang="en-US" sz="1700" spc="150" smtClean="0">
                <a:solidFill>
                  <a:schemeClr val="bg1"/>
                </a:solidFill>
              </a:defRPr>
            </a:lvl1pPr>
            <a:lvl2pPr marL="228600" indent="0">
              <a:buNone/>
              <a:defRPr lang="ja-JP" altLang="en-US" sz="1700" smtClean="0">
                <a:solidFill>
                  <a:schemeClr val="bg1"/>
                </a:solidFill>
                <a:latin typeface="+mn-lt"/>
                <a:ea typeface="+mn-ea"/>
              </a:defRPr>
            </a:lvl2pPr>
            <a:lvl3pPr marL="685800" indent="0">
              <a:buNone/>
              <a:defRPr lang="ja-JP" altLang="en-US" sz="1700" smtClean="0">
                <a:solidFill>
                  <a:schemeClr val="bg1"/>
                </a:solidFill>
                <a:latin typeface="+mn-lt"/>
                <a:ea typeface="+mn-ea"/>
              </a:defRPr>
            </a:lvl3pPr>
            <a:lvl4pPr marL="1143000" indent="0">
              <a:buNone/>
              <a:defRPr lang="ja-JP" altLang="en-US" sz="1700" smtClean="0">
                <a:solidFill>
                  <a:schemeClr val="bg1"/>
                </a:solidFill>
                <a:latin typeface="+mn-lt"/>
                <a:ea typeface="+mn-ea"/>
              </a:defRPr>
            </a:lvl4pPr>
            <a:lvl5pPr marL="1600200" indent="0">
              <a:buNone/>
              <a:defRPr lang="ja-JP" altLang="en-US" sz="1700">
                <a:solidFill>
                  <a:schemeClr val="bg1"/>
                </a:solidFill>
                <a:latin typeface="+mn-lt"/>
                <a:ea typeface="+mn-ea"/>
              </a:defRPr>
            </a:lvl5pPr>
          </a:lstStyle>
          <a:p>
            <a:pPr marL="0" lvl="0" defTabSz="457200"/>
            <a:r>
              <a:rPr kumimoji="1" lang="ja-JP" altLang="en-US"/>
              <a:t>マスター テキストの書式設定</a:t>
            </a:r>
          </a:p>
        </p:txBody>
      </p:sp>
      <p:grpSp>
        <p:nvGrpSpPr>
          <p:cNvPr id="99" name="グループ化 98"/>
          <p:cNvGrpSpPr/>
          <p:nvPr userDrawn="1"/>
        </p:nvGrpSpPr>
        <p:grpSpPr>
          <a:xfrm>
            <a:off x="5638800" y="6379733"/>
            <a:ext cx="3851369" cy="173467"/>
            <a:chOff x="900632" y="1414463"/>
            <a:chExt cx="7938089" cy="357535"/>
          </a:xfrm>
          <a:solidFill>
            <a:schemeClr val="bg1">
              <a:alpha val="17000"/>
            </a:schemeClr>
          </a:solidFill>
        </p:grpSpPr>
        <p:sp>
          <p:nvSpPr>
            <p:cNvPr id="19" name="Freeform 5"/>
            <p:cNvSpPr>
              <a:spLocks/>
            </p:cNvSpPr>
            <p:nvPr userDrawn="1"/>
          </p:nvSpPr>
          <p:spPr bwMode="auto">
            <a:xfrm>
              <a:off x="900632" y="1414463"/>
              <a:ext cx="250067" cy="283134"/>
            </a:xfrm>
            <a:custGeom>
              <a:avLst/>
              <a:gdLst>
                <a:gd name="T0" fmla="*/ 0 w 140"/>
                <a:gd name="T1" fmla="*/ 3 h 158"/>
                <a:gd name="T2" fmla="*/ 2 w 140"/>
                <a:gd name="T3" fmla="*/ 0 h 158"/>
                <a:gd name="T4" fmla="*/ 23 w 140"/>
                <a:gd name="T5" fmla="*/ 0 h 158"/>
                <a:gd name="T6" fmla="*/ 27 w 140"/>
                <a:gd name="T7" fmla="*/ 3 h 158"/>
                <a:gd name="T8" fmla="*/ 70 w 140"/>
                <a:gd name="T9" fmla="*/ 100 h 158"/>
                <a:gd name="T10" fmla="*/ 71 w 140"/>
                <a:gd name="T11" fmla="*/ 100 h 158"/>
                <a:gd name="T12" fmla="*/ 113 w 140"/>
                <a:gd name="T13" fmla="*/ 3 h 158"/>
                <a:gd name="T14" fmla="*/ 117 w 140"/>
                <a:gd name="T15" fmla="*/ 0 h 158"/>
                <a:gd name="T16" fmla="*/ 138 w 140"/>
                <a:gd name="T17" fmla="*/ 0 h 158"/>
                <a:gd name="T18" fmla="*/ 140 w 140"/>
                <a:gd name="T19" fmla="*/ 3 h 158"/>
                <a:gd name="T20" fmla="*/ 140 w 140"/>
                <a:gd name="T21" fmla="*/ 156 h 158"/>
                <a:gd name="T22" fmla="*/ 138 w 140"/>
                <a:gd name="T23" fmla="*/ 158 h 158"/>
                <a:gd name="T24" fmla="*/ 118 w 140"/>
                <a:gd name="T25" fmla="*/ 158 h 158"/>
                <a:gd name="T26" fmla="*/ 115 w 140"/>
                <a:gd name="T27" fmla="*/ 156 h 158"/>
                <a:gd name="T28" fmla="*/ 115 w 140"/>
                <a:gd name="T29" fmla="*/ 59 h 158"/>
                <a:gd name="T30" fmla="*/ 114 w 140"/>
                <a:gd name="T31" fmla="*/ 59 h 158"/>
                <a:gd name="T32" fmla="*/ 81 w 140"/>
                <a:gd name="T33" fmla="*/ 133 h 158"/>
                <a:gd name="T34" fmla="*/ 77 w 140"/>
                <a:gd name="T35" fmla="*/ 136 h 158"/>
                <a:gd name="T36" fmla="*/ 63 w 140"/>
                <a:gd name="T37" fmla="*/ 136 h 158"/>
                <a:gd name="T38" fmla="*/ 59 w 140"/>
                <a:gd name="T39" fmla="*/ 133 h 158"/>
                <a:gd name="T40" fmla="*/ 25 w 140"/>
                <a:gd name="T41" fmla="*/ 59 h 158"/>
                <a:gd name="T42" fmla="*/ 25 w 140"/>
                <a:gd name="T43" fmla="*/ 59 h 158"/>
                <a:gd name="T44" fmla="*/ 25 w 140"/>
                <a:gd name="T45" fmla="*/ 156 h 158"/>
                <a:gd name="T46" fmla="*/ 22 w 140"/>
                <a:gd name="T47" fmla="*/ 158 h 158"/>
                <a:gd name="T48" fmla="*/ 2 w 140"/>
                <a:gd name="T49" fmla="*/ 158 h 158"/>
                <a:gd name="T50" fmla="*/ 0 w 140"/>
                <a:gd name="T51" fmla="*/ 156 h 158"/>
                <a:gd name="T52" fmla="*/ 0 w 140"/>
                <a:gd name="T53"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158">
                  <a:moveTo>
                    <a:pt x="0" y="3"/>
                  </a:moveTo>
                  <a:cubicBezTo>
                    <a:pt x="0" y="1"/>
                    <a:pt x="1" y="0"/>
                    <a:pt x="2" y="0"/>
                  </a:cubicBezTo>
                  <a:cubicBezTo>
                    <a:pt x="23" y="0"/>
                    <a:pt x="23" y="0"/>
                    <a:pt x="23" y="0"/>
                  </a:cubicBezTo>
                  <a:cubicBezTo>
                    <a:pt x="25" y="0"/>
                    <a:pt x="26" y="1"/>
                    <a:pt x="27" y="3"/>
                  </a:cubicBezTo>
                  <a:cubicBezTo>
                    <a:pt x="70" y="100"/>
                    <a:pt x="70" y="100"/>
                    <a:pt x="70" y="100"/>
                  </a:cubicBezTo>
                  <a:cubicBezTo>
                    <a:pt x="71" y="100"/>
                    <a:pt x="71" y="100"/>
                    <a:pt x="71" y="100"/>
                  </a:cubicBezTo>
                  <a:cubicBezTo>
                    <a:pt x="113" y="3"/>
                    <a:pt x="113" y="3"/>
                    <a:pt x="113" y="3"/>
                  </a:cubicBezTo>
                  <a:cubicBezTo>
                    <a:pt x="114" y="1"/>
                    <a:pt x="115" y="0"/>
                    <a:pt x="117" y="0"/>
                  </a:cubicBezTo>
                  <a:cubicBezTo>
                    <a:pt x="138" y="0"/>
                    <a:pt x="138" y="0"/>
                    <a:pt x="138" y="0"/>
                  </a:cubicBezTo>
                  <a:cubicBezTo>
                    <a:pt x="139" y="0"/>
                    <a:pt x="140" y="1"/>
                    <a:pt x="140" y="3"/>
                  </a:cubicBezTo>
                  <a:cubicBezTo>
                    <a:pt x="140" y="156"/>
                    <a:pt x="140" y="156"/>
                    <a:pt x="140" y="156"/>
                  </a:cubicBezTo>
                  <a:cubicBezTo>
                    <a:pt x="140" y="157"/>
                    <a:pt x="139" y="158"/>
                    <a:pt x="138" y="158"/>
                  </a:cubicBezTo>
                  <a:cubicBezTo>
                    <a:pt x="118" y="158"/>
                    <a:pt x="118" y="158"/>
                    <a:pt x="118" y="158"/>
                  </a:cubicBezTo>
                  <a:cubicBezTo>
                    <a:pt x="116" y="158"/>
                    <a:pt x="115" y="157"/>
                    <a:pt x="115" y="156"/>
                  </a:cubicBezTo>
                  <a:cubicBezTo>
                    <a:pt x="115" y="59"/>
                    <a:pt x="115" y="59"/>
                    <a:pt x="115" y="59"/>
                  </a:cubicBezTo>
                  <a:cubicBezTo>
                    <a:pt x="114" y="59"/>
                    <a:pt x="114" y="59"/>
                    <a:pt x="114" y="59"/>
                  </a:cubicBezTo>
                  <a:cubicBezTo>
                    <a:pt x="81" y="133"/>
                    <a:pt x="81" y="133"/>
                    <a:pt x="81" y="133"/>
                  </a:cubicBezTo>
                  <a:cubicBezTo>
                    <a:pt x="80" y="136"/>
                    <a:pt x="79" y="136"/>
                    <a:pt x="77" y="136"/>
                  </a:cubicBezTo>
                  <a:cubicBezTo>
                    <a:pt x="63" y="136"/>
                    <a:pt x="63" y="136"/>
                    <a:pt x="63" y="136"/>
                  </a:cubicBezTo>
                  <a:cubicBezTo>
                    <a:pt x="61" y="136"/>
                    <a:pt x="60" y="136"/>
                    <a:pt x="59" y="133"/>
                  </a:cubicBezTo>
                  <a:cubicBezTo>
                    <a:pt x="25" y="59"/>
                    <a:pt x="25" y="59"/>
                    <a:pt x="25" y="59"/>
                  </a:cubicBezTo>
                  <a:cubicBezTo>
                    <a:pt x="25" y="59"/>
                    <a:pt x="25" y="59"/>
                    <a:pt x="25" y="59"/>
                  </a:cubicBezTo>
                  <a:cubicBezTo>
                    <a:pt x="25" y="156"/>
                    <a:pt x="25" y="156"/>
                    <a:pt x="25" y="156"/>
                  </a:cubicBezTo>
                  <a:cubicBezTo>
                    <a:pt x="25" y="157"/>
                    <a:pt x="24" y="158"/>
                    <a:pt x="22"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 name="Freeform 6"/>
            <p:cNvSpPr>
              <a:spLocks noEditPoints="1"/>
            </p:cNvSpPr>
            <p:nvPr userDrawn="1"/>
          </p:nvSpPr>
          <p:spPr bwMode="auto">
            <a:xfrm>
              <a:off x="1202367" y="1414463"/>
              <a:ext cx="45467" cy="283134"/>
            </a:xfrm>
            <a:custGeom>
              <a:avLst/>
              <a:gdLst>
                <a:gd name="T0" fmla="*/ 2 w 26"/>
                <a:gd name="T1" fmla="*/ 25 h 158"/>
                <a:gd name="T2" fmla="*/ 0 w 26"/>
                <a:gd name="T3" fmla="*/ 23 h 158"/>
                <a:gd name="T4" fmla="*/ 0 w 26"/>
                <a:gd name="T5" fmla="*/ 3 h 158"/>
                <a:gd name="T6" fmla="*/ 2 w 26"/>
                <a:gd name="T7" fmla="*/ 0 h 158"/>
                <a:gd name="T8" fmla="*/ 24 w 26"/>
                <a:gd name="T9" fmla="*/ 0 h 158"/>
                <a:gd name="T10" fmla="*/ 26 w 26"/>
                <a:gd name="T11" fmla="*/ 3 h 158"/>
                <a:gd name="T12" fmla="*/ 26 w 26"/>
                <a:gd name="T13" fmla="*/ 23 h 158"/>
                <a:gd name="T14" fmla="*/ 24 w 26"/>
                <a:gd name="T15" fmla="*/ 25 h 158"/>
                <a:gd name="T16" fmla="*/ 2 w 26"/>
                <a:gd name="T17" fmla="*/ 25 h 158"/>
                <a:gd name="T18" fmla="*/ 2 w 26"/>
                <a:gd name="T19" fmla="*/ 158 h 158"/>
                <a:gd name="T20" fmla="*/ 0 w 26"/>
                <a:gd name="T21" fmla="*/ 156 h 158"/>
                <a:gd name="T22" fmla="*/ 0 w 26"/>
                <a:gd name="T23" fmla="*/ 49 h 158"/>
                <a:gd name="T24" fmla="*/ 2 w 26"/>
                <a:gd name="T25" fmla="*/ 46 h 158"/>
                <a:gd name="T26" fmla="*/ 24 w 26"/>
                <a:gd name="T27" fmla="*/ 46 h 158"/>
                <a:gd name="T28" fmla="*/ 26 w 26"/>
                <a:gd name="T29" fmla="*/ 49 h 158"/>
                <a:gd name="T30" fmla="*/ 26 w 26"/>
                <a:gd name="T31" fmla="*/ 156 h 158"/>
                <a:gd name="T32" fmla="*/ 24 w 26"/>
                <a:gd name="T33" fmla="*/ 158 h 158"/>
                <a:gd name="T34" fmla="*/ 2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2" y="25"/>
                  </a:moveTo>
                  <a:cubicBezTo>
                    <a:pt x="1" y="25"/>
                    <a:pt x="0" y="24"/>
                    <a:pt x="0" y="23"/>
                  </a:cubicBezTo>
                  <a:cubicBezTo>
                    <a:pt x="0" y="3"/>
                    <a:pt x="0" y="3"/>
                    <a:pt x="0" y="3"/>
                  </a:cubicBezTo>
                  <a:cubicBezTo>
                    <a:pt x="0" y="1"/>
                    <a:pt x="1" y="0"/>
                    <a:pt x="2" y="0"/>
                  </a:cubicBezTo>
                  <a:cubicBezTo>
                    <a:pt x="24" y="0"/>
                    <a:pt x="24" y="0"/>
                    <a:pt x="24" y="0"/>
                  </a:cubicBezTo>
                  <a:cubicBezTo>
                    <a:pt x="25" y="0"/>
                    <a:pt x="26" y="1"/>
                    <a:pt x="26" y="3"/>
                  </a:cubicBezTo>
                  <a:cubicBezTo>
                    <a:pt x="26" y="23"/>
                    <a:pt x="26" y="23"/>
                    <a:pt x="26" y="23"/>
                  </a:cubicBezTo>
                  <a:cubicBezTo>
                    <a:pt x="26" y="24"/>
                    <a:pt x="25" y="25"/>
                    <a:pt x="24" y="25"/>
                  </a:cubicBezTo>
                  <a:lnTo>
                    <a:pt x="2" y="25"/>
                  </a:lnTo>
                  <a:close/>
                  <a:moveTo>
                    <a:pt x="2" y="158"/>
                  </a:moveTo>
                  <a:cubicBezTo>
                    <a:pt x="1" y="158"/>
                    <a:pt x="0" y="157"/>
                    <a:pt x="0" y="156"/>
                  </a:cubicBezTo>
                  <a:cubicBezTo>
                    <a:pt x="0" y="49"/>
                    <a:pt x="0" y="49"/>
                    <a:pt x="0" y="49"/>
                  </a:cubicBezTo>
                  <a:cubicBezTo>
                    <a:pt x="0" y="47"/>
                    <a:pt x="1" y="46"/>
                    <a:pt x="2" y="46"/>
                  </a:cubicBezTo>
                  <a:cubicBezTo>
                    <a:pt x="24" y="46"/>
                    <a:pt x="24" y="46"/>
                    <a:pt x="24" y="46"/>
                  </a:cubicBezTo>
                  <a:cubicBezTo>
                    <a:pt x="25" y="46"/>
                    <a:pt x="26" y="47"/>
                    <a:pt x="26" y="49"/>
                  </a:cubicBezTo>
                  <a:cubicBezTo>
                    <a:pt x="26" y="156"/>
                    <a:pt x="26" y="156"/>
                    <a:pt x="26" y="156"/>
                  </a:cubicBezTo>
                  <a:cubicBezTo>
                    <a:pt x="26" y="157"/>
                    <a:pt x="25" y="158"/>
                    <a:pt x="24" y="158"/>
                  </a:cubicBezTo>
                  <a:lnTo>
                    <a:pt x="2"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 name="Freeform 7"/>
            <p:cNvSpPr>
              <a:spLocks/>
            </p:cNvSpPr>
            <p:nvPr userDrawn="1"/>
          </p:nvSpPr>
          <p:spPr bwMode="auto">
            <a:xfrm>
              <a:off x="1297433" y="1492997"/>
              <a:ext cx="167400"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6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1"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 name="Freeform 8"/>
            <p:cNvSpPr>
              <a:spLocks noEditPoints="1"/>
            </p:cNvSpPr>
            <p:nvPr userDrawn="1"/>
          </p:nvSpPr>
          <p:spPr bwMode="auto">
            <a:xfrm>
              <a:off x="1512367" y="1414463"/>
              <a:ext cx="45467" cy="283134"/>
            </a:xfrm>
            <a:custGeom>
              <a:avLst/>
              <a:gdLst>
                <a:gd name="T0" fmla="*/ 3 w 26"/>
                <a:gd name="T1" fmla="*/ 25 h 158"/>
                <a:gd name="T2" fmla="*/ 0 w 26"/>
                <a:gd name="T3" fmla="*/ 23 h 158"/>
                <a:gd name="T4" fmla="*/ 0 w 26"/>
                <a:gd name="T5" fmla="*/ 3 h 158"/>
                <a:gd name="T6" fmla="*/ 3 w 26"/>
                <a:gd name="T7" fmla="*/ 0 h 158"/>
                <a:gd name="T8" fmla="*/ 24 w 26"/>
                <a:gd name="T9" fmla="*/ 0 h 158"/>
                <a:gd name="T10" fmla="*/ 26 w 26"/>
                <a:gd name="T11" fmla="*/ 3 h 158"/>
                <a:gd name="T12" fmla="*/ 26 w 26"/>
                <a:gd name="T13" fmla="*/ 23 h 158"/>
                <a:gd name="T14" fmla="*/ 24 w 26"/>
                <a:gd name="T15" fmla="*/ 25 h 158"/>
                <a:gd name="T16" fmla="*/ 3 w 26"/>
                <a:gd name="T17" fmla="*/ 25 h 158"/>
                <a:gd name="T18" fmla="*/ 3 w 26"/>
                <a:gd name="T19" fmla="*/ 158 h 158"/>
                <a:gd name="T20" fmla="*/ 0 w 26"/>
                <a:gd name="T21" fmla="*/ 156 h 158"/>
                <a:gd name="T22" fmla="*/ 0 w 26"/>
                <a:gd name="T23" fmla="*/ 49 h 158"/>
                <a:gd name="T24" fmla="*/ 3 w 26"/>
                <a:gd name="T25" fmla="*/ 46 h 158"/>
                <a:gd name="T26" fmla="*/ 24 w 26"/>
                <a:gd name="T27" fmla="*/ 46 h 158"/>
                <a:gd name="T28" fmla="*/ 26 w 26"/>
                <a:gd name="T29" fmla="*/ 49 h 158"/>
                <a:gd name="T30" fmla="*/ 26 w 26"/>
                <a:gd name="T31" fmla="*/ 156 h 158"/>
                <a:gd name="T32" fmla="*/ 24 w 26"/>
                <a:gd name="T33" fmla="*/ 158 h 158"/>
                <a:gd name="T34" fmla="*/ 3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3" y="25"/>
                  </a:moveTo>
                  <a:cubicBezTo>
                    <a:pt x="1" y="25"/>
                    <a:pt x="0" y="24"/>
                    <a:pt x="0" y="23"/>
                  </a:cubicBezTo>
                  <a:cubicBezTo>
                    <a:pt x="0" y="3"/>
                    <a:pt x="0" y="3"/>
                    <a:pt x="0" y="3"/>
                  </a:cubicBezTo>
                  <a:cubicBezTo>
                    <a:pt x="0" y="1"/>
                    <a:pt x="1" y="0"/>
                    <a:pt x="3" y="0"/>
                  </a:cubicBezTo>
                  <a:cubicBezTo>
                    <a:pt x="24" y="0"/>
                    <a:pt x="24" y="0"/>
                    <a:pt x="24" y="0"/>
                  </a:cubicBezTo>
                  <a:cubicBezTo>
                    <a:pt x="25" y="0"/>
                    <a:pt x="26" y="1"/>
                    <a:pt x="26" y="3"/>
                  </a:cubicBezTo>
                  <a:cubicBezTo>
                    <a:pt x="26" y="23"/>
                    <a:pt x="26" y="23"/>
                    <a:pt x="26" y="23"/>
                  </a:cubicBezTo>
                  <a:cubicBezTo>
                    <a:pt x="26" y="24"/>
                    <a:pt x="25" y="25"/>
                    <a:pt x="24" y="25"/>
                  </a:cubicBezTo>
                  <a:lnTo>
                    <a:pt x="3" y="25"/>
                  </a:lnTo>
                  <a:close/>
                  <a:moveTo>
                    <a:pt x="3" y="158"/>
                  </a:moveTo>
                  <a:cubicBezTo>
                    <a:pt x="1" y="158"/>
                    <a:pt x="0" y="157"/>
                    <a:pt x="0" y="156"/>
                  </a:cubicBezTo>
                  <a:cubicBezTo>
                    <a:pt x="0" y="49"/>
                    <a:pt x="0" y="49"/>
                    <a:pt x="0" y="49"/>
                  </a:cubicBezTo>
                  <a:cubicBezTo>
                    <a:pt x="0" y="47"/>
                    <a:pt x="1" y="46"/>
                    <a:pt x="3" y="46"/>
                  </a:cubicBezTo>
                  <a:cubicBezTo>
                    <a:pt x="24" y="46"/>
                    <a:pt x="24" y="46"/>
                    <a:pt x="24" y="46"/>
                  </a:cubicBezTo>
                  <a:cubicBezTo>
                    <a:pt x="25" y="46"/>
                    <a:pt x="26" y="47"/>
                    <a:pt x="26" y="49"/>
                  </a:cubicBezTo>
                  <a:cubicBezTo>
                    <a:pt x="26" y="156"/>
                    <a:pt x="26" y="156"/>
                    <a:pt x="26" y="156"/>
                  </a:cubicBezTo>
                  <a:cubicBezTo>
                    <a:pt x="26" y="157"/>
                    <a:pt x="25" y="158"/>
                    <a:pt x="24" y="158"/>
                  </a:cubicBezTo>
                  <a:lnTo>
                    <a:pt x="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3" name="Freeform 9"/>
            <p:cNvSpPr>
              <a:spLocks/>
            </p:cNvSpPr>
            <p:nvPr userDrawn="1"/>
          </p:nvSpPr>
          <p:spPr bwMode="auto">
            <a:xfrm>
              <a:off x="1595034" y="1492997"/>
              <a:ext cx="167400" cy="208734"/>
            </a:xfrm>
            <a:custGeom>
              <a:avLst/>
              <a:gdLst>
                <a:gd name="T0" fmla="*/ 1 w 95"/>
                <a:gd name="T1" fmla="*/ 99 h 117"/>
                <a:gd name="T2" fmla="*/ 1 w 95"/>
                <a:gd name="T3" fmla="*/ 96 h 117"/>
                <a:gd name="T4" fmla="*/ 14 w 95"/>
                <a:gd name="T5" fmla="*/ 82 h 117"/>
                <a:gd name="T6" fmla="*/ 17 w 95"/>
                <a:gd name="T7" fmla="*/ 82 h 117"/>
                <a:gd name="T8" fmla="*/ 50 w 95"/>
                <a:gd name="T9" fmla="*/ 95 h 117"/>
                <a:gd name="T10" fmla="*/ 70 w 95"/>
                <a:gd name="T11" fmla="*/ 81 h 117"/>
                <a:gd name="T12" fmla="*/ 52 w 95"/>
                <a:gd name="T13" fmla="*/ 69 h 117"/>
                <a:gd name="T14" fmla="*/ 40 w 95"/>
                <a:gd name="T15" fmla="*/ 68 h 117"/>
                <a:gd name="T16" fmla="*/ 5 w 95"/>
                <a:gd name="T17" fmla="*/ 35 h 117"/>
                <a:gd name="T18" fmla="*/ 49 w 95"/>
                <a:gd name="T19" fmla="*/ 0 h 117"/>
                <a:gd name="T20" fmla="*/ 91 w 95"/>
                <a:gd name="T21" fmla="*/ 13 h 117"/>
                <a:gd name="T22" fmla="*/ 91 w 95"/>
                <a:gd name="T23" fmla="*/ 17 h 117"/>
                <a:gd name="T24" fmla="*/ 80 w 95"/>
                <a:gd name="T25" fmla="*/ 30 h 117"/>
                <a:gd name="T26" fmla="*/ 77 w 95"/>
                <a:gd name="T27" fmla="*/ 31 h 117"/>
                <a:gd name="T28" fmla="*/ 47 w 95"/>
                <a:gd name="T29" fmla="*/ 22 h 117"/>
                <a:gd name="T30" fmla="*/ 30 w 95"/>
                <a:gd name="T31" fmla="*/ 33 h 117"/>
                <a:gd name="T32" fmla="*/ 49 w 95"/>
                <a:gd name="T33" fmla="*/ 45 h 117"/>
                <a:gd name="T34" fmla="*/ 61 w 95"/>
                <a:gd name="T35" fmla="*/ 46 h 117"/>
                <a:gd name="T36" fmla="*/ 95 w 95"/>
                <a:gd name="T37" fmla="*/ 79 h 117"/>
                <a:gd name="T38" fmla="*/ 49 w 95"/>
                <a:gd name="T39" fmla="*/ 117 h 117"/>
                <a:gd name="T40" fmla="*/ 1 w 95"/>
                <a:gd name="T41" fmla="*/ 9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17">
                  <a:moveTo>
                    <a:pt x="1" y="99"/>
                  </a:moveTo>
                  <a:cubicBezTo>
                    <a:pt x="0" y="98"/>
                    <a:pt x="0" y="97"/>
                    <a:pt x="1" y="96"/>
                  </a:cubicBezTo>
                  <a:cubicBezTo>
                    <a:pt x="14" y="82"/>
                    <a:pt x="14" y="82"/>
                    <a:pt x="14" y="82"/>
                  </a:cubicBezTo>
                  <a:cubicBezTo>
                    <a:pt x="15" y="81"/>
                    <a:pt x="16" y="81"/>
                    <a:pt x="17" y="82"/>
                  </a:cubicBezTo>
                  <a:cubicBezTo>
                    <a:pt x="25" y="89"/>
                    <a:pt x="38" y="95"/>
                    <a:pt x="50" y="95"/>
                  </a:cubicBezTo>
                  <a:cubicBezTo>
                    <a:pt x="63" y="95"/>
                    <a:pt x="70" y="89"/>
                    <a:pt x="70" y="81"/>
                  </a:cubicBezTo>
                  <a:cubicBezTo>
                    <a:pt x="70" y="75"/>
                    <a:pt x="66" y="70"/>
                    <a:pt x="52" y="69"/>
                  </a:cubicBezTo>
                  <a:cubicBezTo>
                    <a:pt x="40" y="68"/>
                    <a:pt x="40" y="68"/>
                    <a:pt x="40" y="68"/>
                  </a:cubicBezTo>
                  <a:cubicBezTo>
                    <a:pt x="17" y="66"/>
                    <a:pt x="5" y="54"/>
                    <a:pt x="5" y="35"/>
                  </a:cubicBezTo>
                  <a:cubicBezTo>
                    <a:pt x="5" y="13"/>
                    <a:pt x="21" y="0"/>
                    <a:pt x="49" y="0"/>
                  </a:cubicBezTo>
                  <a:cubicBezTo>
                    <a:pt x="66" y="0"/>
                    <a:pt x="81" y="6"/>
                    <a:pt x="91" y="13"/>
                  </a:cubicBezTo>
                  <a:cubicBezTo>
                    <a:pt x="92" y="14"/>
                    <a:pt x="92" y="16"/>
                    <a:pt x="91" y="17"/>
                  </a:cubicBezTo>
                  <a:cubicBezTo>
                    <a:pt x="80" y="30"/>
                    <a:pt x="80" y="30"/>
                    <a:pt x="80" y="30"/>
                  </a:cubicBezTo>
                  <a:cubicBezTo>
                    <a:pt x="79" y="32"/>
                    <a:pt x="78" y="32"/>
                    <a:pt x="77" y="31"/>
                  </a:cubicBezTo>
                  <a:cubicBezTo>
                    <a:pt x="70" y="26"/>
                    <a:pt x="58" y="22"/>
                    <a:pt x="47" y="22"/>
                  </a:cubicBezTo>
                  <a:cubicBezTo>
                    <a:pt x="36" y="22"/>
                    <a:pt x="30" y="26"/>
                    <a:pt x="30" y="33"/>
                  </a:cubicBezTo>
                  <a:cubicBezTo>
                    <a:pt x="30" y="40"/>
                    <a:pt x="34" y="44"/>
                    <a:pt x="49" y="45"/>
                  </a:cubicBezTo>
                  <a:cubicBezTo>
                    <a:pt x="61" y="46"/>
                    <a:pt x="61" y="46"/>
                    <a:pt x="61" y="46"/>
                  </a:cubicBezTo>
                  <a:cubicBezTo>
                    <a:pt x="84" y="48"/>
                    <a:pt x="95" y="60"/>
                    <a:pt x="95" y="79"/>
                  </a:cubicBezTo>
                  <a:cubicBezTo>
                    <a:pt x="95" y="101"/>
                    <a:pt x="79" y="117"/>
                    <a:pt x="49" y="117"/>
                  </a:cubicBezTo>
                  <a:cubicBezTo>
                    <a:pt x="26" y="117"/>
                    <a:pt x="10" y="107"/>
                    <a:pt x="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4" name="Freeform 10"/>
            <p:cNvSpPr>
              <a:spLocks/>
            </p:cNvSpPr>
            <p:nvPr userDrawn="1"/>
          </p:nvSpPr>
          <p:spPr bwMode="auto">
            <a:xfrm>
              <a:off x="1789301"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5" name="Freeform 11"/>
            <p:cNvSpPr>
              <a:spLocks/>
            </p:cNvSpPr>
            <p:nvPr userDrawn="1"/>
          </p:nvSpPr>
          <p:spPr bwMode="auto">
            <a:xfrm>
              <a:off x="1925702"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6" name="Freeform 12"/>
            <p:cNvSpPr>
              <a:spLocks/>
            </p:cNvSpPr>
            <p:nvPr userDrawn="1"/>
          </p:nvSpPr>
          <p:spPr bwMode="auto">
            <a:xfrm>
              <a:off x="2084836" y="1497130"/>
              <a:ext cx="183934" cy="274867"/>
            </a:xfrm>
            <a:custGeom>
              <a:avLst/>
              <a:gdLst>
                <a:gd name="T0" fmla="*/ 17 w 104"/>
                <a:gd name="T1" fmla="*/ 154 h 154"/>
                <a:gd name="T2" fmla="*/ 14 w 104"/>
                <a:gd name="T3" fmla="*/ 151 h 154"/>
                <a:gd name="T4" fmla="*/ 14 w 104"/>
                <a:gd name="T5" fmla="*/ 133 h 154"/>
                <a:gd name="T6" fmla="*/ 17 w 104"/>
                <a:gd name="T7" fmla="*/ 131 h 154"/>
                <a:gd name="T8" fmla="*/ 21 w 104"/>
                <a:gd name="T9" fmla="*/ 131 h 154"/>
                <a:gd name="T10" fmla="*/ 38 w 104"/>
                <a:gd name="T11" fmla="*/ 117 h 154"/>
                <a:gd name="T12" fmla="*/ 41 w 104"/>
                <a:gd name="T13" fmla="*/ 108 h 154"/>
                <a:gd name="T14" fmla="*/ 0 w 104"/>
                <a:gd name="T15" fmla="*/ 3 h 154"/>
                <a:gd name="T16" fmla="*/ 2 w 104"/>
                <a:gd name="T17" fmla="*/ 0 h 154"/>
                <a:gd name="T18" fmla="*/ 25 w 104"/>
                <a:gd name="T19" fmla="*/ 0 h 154"/>
                <a:gd name="T20" fmla="*/ 28 w 104"/>
                <a:gd name="T21" fmla="*/ 3 h 154"/>
                <a:gd name="T22" fmla="*/ 53 w 104"/>
                <a:gd name="T23" fmla="*/ 76 h 154"/>
                <a:gd name="T24" fmla="*/ 53 w 104"/>
                <a:gd name="T25" fmla="*/ 76 h 154"/>
                <a:gd name="T26" fmla="*/ 77 w 104"/>
                <a:gd name="T27" fmla="*/ 3 h 154"/>
                <a:gd name="T28" fmla="*/ 80 w 104"/>
                <a:gd name="T29" fmla="*/ 0 h 154"/>
                <a:gd name="T30" fmla="*/ 102 w 104"/>
                <a:gd name="T31" fmla="*/ 0 h 154"/>
                <a:gd name="T32" fmla="*/ 104 w 104"/>
                <a:gd name="T33" fmla="*/ 3 h 154"/>
                <a:gd name="T34" fmla="*/ 61 w 104"/>
                <a:gd name="T35" fmla="*/ 119 h 154"/>
                <a:gd name="T36" fmla="*/ 24 w 104"/>
                <a:gd name="T37" fmla="*/ 154 h 154"/>
                <a:gd name="T38" fmla="*/ 17 w 104"/>
                <a:gd name="T3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154">
                  <a:moveTo>
                    <a:pt x="17" y="154"/>
                  </a:moveTo>
                  <a:cubicBezTo>
                    <a:pt x="15" y="154"/>
                    <a:pt x="14" y="153"/>
                    <a:pt x="14" y="151"/>
                  </a:cubicBezTo>
                  <a:cubicBezTo>
                    <a:pt x="14" y="133"/>
                    <a:pt x="14" y="133"/>
                    <a:pt x="14" y="133"/>
                  </a:cubicBezTo>
                  <a:cubicBezTo>
                    <a:pt x="14" y="131"/>
                    <a:pt x="15" y="131"/>
                    <a:pt x="17" y="131"/>
                  </a:cubicBezTo>
                  <a:cubicBezTo>
                    <a:pt x="21" y="131"/>
                    <a:pt x="21" y="131"/>
                    <a:pt x="21" y="131"/>
                  </a:cubicBezTo>
                  <a:cubicBezTo>
                    <a:pt x="30" y="131"/>
                    <a:pt x="34" y="127"/>
                    <a:pt x="38" y="117"/>
                  </a:cubicBezTo>
                  <a:cubicBezTo>
                    <a:pt x="41" y="108"/>
                    <a:pt x="41" y="108"/>
                    <a:pt x="41" y="108"/>
                  </a:cubicBezTo>
                  <a:cubicBezTo>
                    <a:pt x="0" y="3"/>
                    <a:pt x="0" y="3"/>
                    <a:pt x="0" y="3"/>
                  </a:cubicBezTo>
                  <a:cubicBezTo>
                    <a:pt x="0" y="1"/>
                    <a:pt x="0" y="0"/>
                    <a:pt x="2" y="0"/>
                  </a:cubicBezTo>
                  <a:cubicBezTo>
                    <a:pt x="25" y="0"/>
                    <a:pt x="25" y="0"/>
                    <a:pt x="25" y="0"/>
                  </a:cubicBezTo>
                  <a:cubicBezTo>
                    <a:pt x="26" y="0"/>
                    <a:pt x="27" y="1"/>
                    <a:pt x="28" y="3"/>
                  </a:cubicBezTo>
                  <a:cubicBezTo>
                    <a:pt x="53" y="76"/>
                    <a:pt x="53" y="76"/>
                    <a:pt x="53" y="76"/>
                  </a:cubicBezTo>
                  <a:cubicBezTo>
                    <a:pt x="53" y="76"/>
                    <a:pt x="53" y="76"/>
                    <a:pt x="53" y="76"/>
                  </a:cubicBezTo>
                  <a:cubicBezTo>
                    <a:pt x="77" y="3"/>
                    <a:pt x="77" y="3"/>
                    <a:pt x="77" y="3"/>
                  </a:cubicBezTo>
                  <a:cubicBezTo>
                    <a:pt x="78" y="1"/>
                    <a:pt x="79" y="0"/>
                    <a:pt x="80" y="0"/>
                  </a:cubicBezTo>
                  <a:cubicBezTo>
                    <a:pt x="102" y="0"/>
                    <a:pt x="102" y="0"/>
                    <a:pt x="102" y="0"/>
                  </a:cubicBezTo>
                  <a:cubicBezTo>
                    <a:pt x="104" y="0"/>
                    <a:pt x="104" y="1"/>
                    <a:pt x="104" y="3"/>
                  </a:cubicBezTo>
                  <a:cubicBezTo>
                    <a:pt x="61" y="119"/>
                    <a:pt x="61" y="119"/>
                    <a:pt x="61" y="119"/>
                  </a:cubicBezTo>
                  <a:cubicBezTo>
                    <a:pt x="52" y="145"/>
                    <a:pt x="42" y="154"/>
                    <a:pt x="24" y="154"/>
                  </a:cubicBezTo>
                  <a:lnTo>
                    <a:pt x="17"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7" name="Freeform 13"/>
            <p:cNvSpPr>
              <a:spLocks noEditPoints="1"/>
            </p:cNvSpPr>
            <p:nvPr userDrawn="1"/>
          </p:nvSpPr>
          <p:spPr bwMode="auto">
            <a:xfrm>
              <a:off x="235350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8" name="Freeform 14"/>
            <p:cNvSpPr>
              <a:spLocks/>
            </p:cNvSpPr>
            <p:nvPr userDrawn="1"/>
          </p:nvSpPr>
          <p:spPr bwMode="auto">
            <a:xfrm>
              <a:off x="2553970" y="1414463"/>
              <a:ext cx="109534" cy="283134"/>
            </a:xfrm>
            <a:custGeom>
              <a:avLst/>
              <a:gdLst>
                <a:gd name="T0" fmla="*/ 14 w 61"/>
                <a:gd name="T1" fmla="*/ 158 h 158"/>
                <a:gd name="T2" fmla="*/ 12 w 61"/>
                <a:gd name="T3" fmla="*/ 156 h 158"/>
                <a:gd name="T4" fmla="*/ 12 w 61"/>
                <a:gd name="T5" fmla="*/ 68 h 158"/>
                <a:gd name="T6" fmla="*/ 10 w 61"/>
                <a:gd name="T7" fmla="*/ 66 h 158"/>
                <a:gd name="T8" fmla="*/ 3 w 61"/>
                <a:gd name="T9" fmla="*/ 66 h 158"/>
                <a:gd name="T10" fmla="*/ 0 w 61"/>
                <a:gd name="T11" fmla="*/ 64 h 158"/>
                <a:gd name="T12" fmla="*/ 0 w 61"/>
                <a:gd name="T13" fmla="*/ 49 h 158"/>
                <a:gd name="T14" fmla="*/ 3 w 61"/>
                <a:gd name="T15" fmla="*/ 46 h 158"/>
                <a:gd name="T16" fmla="*/ 10 w 61"/>
                <a:gd name="T17" fmla="*/ 46 h 158"/>
                <a:gd name="T18" fmla="*/ 12 w 61"/>
                <a:gd name="T19" fmla="*/ 45 h 158"/>
                <a:gd name="T20" fmla="*/ 12 w 61"/>
                <a:gd name="T21" fmla="*/ 38 h 158"/>
                <a:gd name="T22" fmla="*/ 49 w 61"/>
                <a:gd name="T23" fmla="*/ 0 h 158"/>
                <a:gd name="T24" fmla="*/ 59 w 61"/>
                <a:gd name="T25" fmla="*/ 0 h 158"/>
                <a:gd name="T26" fmla="*/ 61 w 61"/>
                <a:gd name="T27" fmla="*/ 3 h 158"/>
                <a:gd name="T28" fmla="*/ 61 w 61"/>
                <a:gd name="T29" fmla="*/ 21 h 158"/>
                <a:gd name="T30" fmla="*/ 59 w 61"/>
                <a:gd name="T31" fmla="*/ 24 h 158"/>
                <a:gd name="T32" fmla="*/ 52 w 61"/>
                <a:gd name="T33" fmla="*/ 24 h 158"/>
                <a:gd name="T34" fmla="*/ 37 w 61"/>
                <a:gd name="T35" fmla="*/ 37 h 158"/>
                <a:gd name="T36" fmla="*/ 37 w 61"/>
                <a:gd name="T37" fmla="*/ 45 h 158"/>
                <a:gd name="T38" fmla="*/ 39 w 61"/>
                <a:gd name="T39" fmla="*/ 46 h 158"/>
                <a:gd name="T40" fmla="*/ 59 w 61"/>
                <a:gd name="T41" fmla="*/ 46 h 158"/>
                <a:gd name="T42" fmla="*/ 61 w 61"/>
                <a:gd name="T43" fmla="*/ 49 h 158"/>
                <a:gd name="T44" fmla="*/ 61 w 61"/>
                <a:gd name="T45" fmla="*/ 64 h 158"/>
                <a:gd name="T46" fmla="*/ 59 w 61"/>
                <a:gd name="T47" fmla="*/ 66 h 158"/>
                <a:gd name="T48" fmla="*/ 39 w 61"/>
                <a:gd name="T49" fmla="*/ 66 h 158"/>
                <a:gd name="T50" fmla="*/ 37 w 61"/>
                <a:gd name="T51" fmla="*/ 68 h 158"/>
                <a:gd name="T52" fmla="*/ 37 w 61"/>
                <a:gd name="T53" fmla="*/ 156 h 158"/>
                <a:gd name="T54" fmla="*/ 35 w 61"/>
                <a:gd name="T55" fmla="*/ 158 h 158"/>
                <a:gd name="T56" fmla="*/ 14 w 61"/>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158">
                  <a:moveTo>
                    <a:pt x="14" y="158"/>
                  </a:moveTo>
                  <a:cubicBezTo>
                    <a:pt x="12" y="158"/>
                    <a:pt x="12" y="157"/>
                    <a:pt x="12" y="156"/>
                  </a:cubicBezTo>
                  <a:cubicBezTo>
                    <a:pt x="12" y="68"/>
                    <a:pt x="12" y="68"/>
                    <a:pt x="12" y="68"/>
                  </a:cubicBezTo>
                  <a:cubicBezTo>
                    <a:pt x="12" y="67"/>
                    <a:pt x="11" y="66"/>
                    <a:pt x="10" y="66"/>
                  </a:cubicBezTo>
                  <a:cubicBezTo>
                    <a:pt x="3" y="66"/>
                    <a:pt x="3" y="66"/>
                    <a:pt x="3" y="66"/>
                  </a:cubicBezTo>
                  <a:cubicBezTo>
                    <a:pt x="1" y="66"/>
                    <a:pt x="0" y="66"/>
                    <a:pt x="0" y="64"/>
                  </a:cubicBezTo>
                  <a:cubicBezTo>
                    <a:pt x="0" y="49"/>
                    <a:pt x="0" y="49"/>
                    <a:pt x="0" y="49"/>
                  </a:cubicBezTo>
                  <a:cubicBezTo>
                    <a:pt x="0" y="47"/>
                    <a:pt x="1" y="46"/>
                    <a:pt x="3" y="46"/>
                  </a:cubicBezTo>
                  <a:cubicBezTo>
                    <a:pt x="10" y="46"/>
                    <a:pt x="10" y="46"/>
                    <a:pt x="10" y="46"/>
                  </a:cubicBezTo>
                  <a:cubicBezTo>
                    <a:pt x="11" y="46"/>
                    <a:pt x="12" y="46"/>
                    <a:pt x="12" y="45"/>
                  </a:cubicBezTo>
                  <a:cubicBezTo>
                    <a:pt x="12" y="38"/>
                    <a:pt x="12" y="38"/>
                    <a:pt x="12" y="38"/>
                  </a:cubicBezTo>
                  <a:cubicBezTo>
                    <a:pt x="12" y="12"/>
                    <a:pt x="24" y="0"/>
                    <a:pt x="49" y="0"/>
                  </a:cubicBezTo>
                  <a:cubicBezTo>
                    <a:pt x="59" y="0"/>
                    <a:pt x="59" y="0"/>
                    <a:pt x="59" y="0"/>
                  </a:cubicBezTo>
                  <a:cubicBezTo>
                    <a:pt x="60" y="0"/>
                    <a:pt x="61" y="1"/>
                    <a:pt x="61" y="3"/>
                  </a:cubicBezTo>
                  <a:cubicBezTo>
                    <a:pt x="61" y="21"/>
                    <a:pt x="61" y="21"/>
                    <a:pt x="61" y="21"/>
                  </a:cubicBezTo>
                  <a:cubicBezTo>
                    <a:pt x="61" y="23"/>
                    <a:pt x="60" y="24"/>
                    <a:pt x="59" y="24"/>
                  </a:cubicBezTo>
                  <a:cubicBezTo>
                    <a:pt x="52" y="24"/>
                    <a:pt x="52" y="24"/>
                    <a:pt x="52" y="24"/>
                  </a:cubicBezTo>
                  <a:cubicBezTo>
                    <a:pt x="40" y="24"/>
                    <a:pt x="37" y="26"/>
                    <a:pt x="37" y="37"/>
                  </a:cubicBezTo>
                  <a:cubicBezTo>
                    <a:pt x="37" y="45"/>
                    <a:pt x="37" y="45"/>
                    <a:pt x="37" y="45"/>
                  </a:cubicBezTo>
                  <a:cubicBezTo>
                    <a:pt x="37" y="46"/>
                    <a:pt x="38" y="46"/>
                    <a:pt x="39" y="46"/>
                  </a:cubicBezTo>
                  <a:cubicBezTo>
                    <a:pt x="59" y="46"/>
                    <a:pt x="59" y="46"/>
                    <a:pt x="59" y="46"/>
                  </a:cubicBezTo>
                  <a:cubicBezTo>
                    <a:pt x="60" y="46"/>
                    <a:pt x="61" y="47"/>
                    <a:pt x="61" y="49"/>
                  </a:cubicBezTo>
                  <a:cubicBezTo>
                    <a:pt x="61" y="64"/>
                    <a:pt x="61" y="64"/>
                    <a:pt x="61" y="64"/>
                  </a:cubicBezTo>
                  <a:cubicBezTo>
                    <a:pt x="61" y="66"/>
                    <a:pt x="60" y="66"/>
                    <a:pt x="59" y="66"/>
                  </a:cubicBezTo>
                  <a:cubicBezTo>
                    <a:pt x="39" y="66"/>
                    <a:pt x="39" y="66"/>
                    <a:pt x="39" y="66"/>
                  </a:cubicBezTo>
                  <a:cubicBezTo>
                    <a:pt x="38" y="66"/>
                    <a:pt x="37" y="67"/>
                    <a:pt x="37" y="68"/>
                  </a:cubicBezTo>
                  <a:cubicBezTo>
                    <a:pt x="37" y="156"/>
                    <a:pt x="37" y="156"/>
                    <a:pt x="37" y="156"/>
                  </a:cubicBezTo>
                  <a:cubicBezTo>
                    <a:pt x="37" y="157"/>
                    <a:pt x="37" y="158"/>
                    <a:pt x="35" y="158"/>
                  </a:cubicBezTo>
                  <a:lnTo>
                    <a:pt x="14"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9" name="Freeform 15"/>
            <p:cNvSpPr>
              <a:spLocks/>
            </p:cNvSpPr>
            <p:nvPr userDrawn="1"/>
          </p:nvSpPr>
          <p:spPr bwMode="auto">
            <a:xfrm>
              <a:off x="2762704" y="1414463"/>
              <a:ext cx="208734" cy="283134"/>
            </a:xfrm>
            <a:custGeom>
              <a:avLst/>
              <a:gdLst>
                <a:gd name="T0" fmla="*/ 0 w 117"/>
                <a:gd name="T1" fmla="*/ 3 h 158"/>
                <a:gd name="T2" fmla="*/ 2 w 117"/>
                <a:gd name="T3" fmla="*/ 0 h 158"/>
                <a:gd name="T4" fmla="*/ 25 w 117"/>
                <a:gd name="T5" fmla="*/ 0 h 158"/>
                <a:gd name="T6" fmla="*/ 27 w 117"/>
                <a:gd name="T7" fmla="*/ 3 h 158"/>
                <a:gd name="T8" fmla="*/ 27 w 117"/>
                <a:gd name="T9" fmla="*/ 65 h 158"/>
                <a:gd name="T10" fmla="*/ 29 w 117"/>
                <a:gd name="T11" fmla="*/ 66 h 158"/>
                <a:gd name="T12" fmla="*/ 89 w 117"/>
                <a:gd name="T13" fmla="*/ 66 h 158"/>
                <a:gd name="T14" fmla="*/ 90 w 117"/>
                <a:gd name="T15" fmla="*/ 65 h 158"/>
                <a:gd name="T16" fmla="*/ 90 w 117"/>
                <a:gd name="T17" fmla="*/ 3 h 158"/>
                <a:gd name="T18" fmla="*/ 92 w 117"/>
                <a:gd name="T19" fmla="*/ 0 h 158"/>
                <a:gd name="T20" fmla="*/ 115 w 117"/>
                <a:gd name="T21" fmla="*/ 0 h 158"/>
                <a:gd name="T22" fmla="*/ 117 w 117"/>
                <a:gd name="T23" fmla="*/ 3 h 158"/>
                <a:gd name="T24" fmla="*/ 117 w 117"/>
                <a:gd name="T25" fmla="*/ 156 h 158"/>
                <a:gd name="T26" fmla="*/ 115 w 117"/>
                <a:gd name="T27" fmla="*/ 158 h 158"/>
                <a:gd name="T28" fmla="*/ 92 w 117"/>
                <a:gd name="T29" fmla="*/ 158 h 158"/>
                <a:gd name="T30" fmla="*/ 90 w 117"/>
                <a:gd name="T31" fmla="*/ 156 h 158"/>
                <a:gd name="T32" fmla="*/ 90 w 117"/>
                <a:gd name="T33" fmla="*/ 92 h 158"/>
                <a:gd name="T34" fmla="*/ 89 w 117"/>
                <a:gd name="T35" fmla="*/ 91 h 158"/>
                <a:gd name="T36" fmla="*/ 29 w 117"/>
                <a:gd name="T37" fmla="*/ 91 h 158"/>
                <a:gd name="T38" fmla="*/ 27 w 117"/>
                <a:gd name="T39" fmla="*/ 92 h 158"/>
                <a:gd name="T40" fmla="*/ 27 w 117"/>
                <a:gd name="T41" fmla="*/ 156 h 158"/>
                <a:gd name="T42" fmla="*/ 25 w 117"/>
                <a:gd name="T43" fmla="*/ 158 h 158"/>
                <a:gd name="T44" fmla="*/ 2 w 117"/>
                <a:gd name="T45" fmla="*/ 158 h 158"/>
                <a:gd name="T46" fmla="*/ 0 w 117"/>
                <a:gd name="T47" fmla="*/ 156 h 158"/>
                <a:gd name="T48" fmla="*/ 0 w 117"/>
                <a:gd name="T49"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158">
                  <a:moveTo>
                    <a:pt x="0" y="3"/>
                  </a:moveTo>
                  <a:cubicBezTo>
                    <a:pt x="0" y="1"/>
                    <a:pt x="1" y="0"/>
                    <a:pt x="2" y="0"/>
                  </a:cubicBezTo>
                  <a:cubicBezTo>
                    <a:pt x="25" y="0"/>
                    <a:pt x="25" y="0"/>
                    <a:pt x="25" y="0"/>
                  </a:cubicBezTo>
                  <a:cubicBezTo>
                    <a:pt x="26" y="0"/>
                    <a:pt x="27" y="1"/>
                    <a:pt x="27" y="3"/>
                  </a:cubicBezTo>
                  <a:cubicBezTo>
                    <a:pt x="27" y="65"/>
                    <a:pt x="27" y="65"/>
                    <a:pt x="27" y="65"/>
                  </a:cubicBezTo>
                  <a:cubicBezTo>
                    <a:pt x="27" y="66"/>
                    <a:pt x="28" y="66"/>
                    <a:pt x="29" y="66"/>
                  </a:cubicBezTo>
                  <a:cubicBezTo>
                    <a:pt x="89" y="66"/>
                    <a:pt x="89" y="66"/>
                    <a:pt x="89" y="66"/>
                  </a:cubicBezTo>
                  <a:cubicBezTo>
                    <a:pt x="89" y="66"/>
                    <a:pt x="90" y="66"/>
                    <a:pt x="90" y="65"/>
                  </a:cubicBezTo>
                  <a:cubicBezTo>
                    <a:pt x="90" y="3"/>
                    <a:pt x="90" y="3"/>
                    <a:pt x="90" y="3"/>
                  </a:cubicBezTo>
                  <a:cubicBezTo>
                    <a:pt x="90" y="1"/>
                    <a:pt x="91" y="0"/>
                    <a:pt x="92" y="0"/>
                  </a:cubicBezTo>
                  <a:cubicBezTo>
                    <a:pt x="115" y="0"/>
                    <a:pt x="115" y="0"/>
                    <a:pt x="115" y="0"/>
                  </a:cubicBezTo>
                  <a:cubicBezTo>
                    <a:pt x="116" y="0"/>
                    <a:pt x="117" y="1"/>
                    <a:pt x="117" y="3"/>
                  </a:cubicBezTo>
                  <a:cubicBezTo>
                    <a:pt x="117" y="156"/>
                    <a:pt x="117" y="156"/>
                    <a:pt x="117" y="156"/>
                  </a:cubicBezTo>
                  <a:cubicBezTo>
                    <a:pt x="117" y="157"/>
                    <a:pt x="116" y="158"/>
                    <a:pt x="115" y="158"/>
                  </a:cubicBezTo>
                  <a:cubicBezTo>
                    <a:pt x="92" y="158"/>
                    <a:pt x="92" y="158"/>
                    <a:pt x="92" y="158"/>
                  </a:cubicBezTo>
                  <a:cubicBezTo>
                    <a:pt x="91" y="158"/>
                    <a:pt x="90" y="157"/>
                    <a:pt x="90" y="156"/>
                  </a:cubicBezTo>
                  <a:cubicBezTo>
                    <a:pt x="90" y="92"/>
                    <a:pt x="90" y="92"/>
                    <a:pt x="90" y="92"/>
                  </a:cubicBezTo>
                  <a:cubicBezTo>
                    <a:pt x="90" y="91"/>
                    <a:pt x="89" y="91"/>
                    <a:pt x="89" y="91"/>
                  </a:cubicBezTo>
                  <a:cubicBezTo>
                    <a:pt x="29" y="91"/>
                    <a:pt x="29" y="91"/>
                    <a:pt x="29" y="91"/>
                  </a:cubicBezTo>
                  <a:cubicBezTo>
                    <a:pt x="28" y="91"/>
                    <a:pt x="27" y="91"/>
                    <a:pt x="27" y="92"/>
                  </a:cubicBezTo>
                  <a:cubicBezTo>
                    <a:pt x="27" y="156"/>
                    <a:pt x="27" y="156"/>
                    <a:pt x="27" y="156"/>
                  </a:cubicBezTo>
                  <a:cubicBezTo>
                    <a:pt x="27" y="157"/>
                    <a:pt x="26" y="158"/>
                    <a:pt x="25"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0" name="Freeform 16"/>
            <p:cNvSpPr>
              <a:spLocks noEditPoints="1"/>
            </p:cNvSpPr>
            <p:nvPr userDrawn="1"/>
          </p:nvSpPr>
          <p:spPr bwMode="auto">
            <a:xfrm>
              <a:off x="3014838" y="1492997"/>
              <a:ext cx="175667" cy="208734"/>
            </a:xfrm>
            <a:custGeom>
              <a:avLst/>
              <a:gdLst>
                <a:gd name="T0" fmla="*/ 4 w 99"/>
                <a:gd name="T1" fmla="*/ 85 h 117"/>
                <a:gd name="T2" fmla="*/ 0 w 99"/>
                <a:gd name="T3" fmla="*/ 58 h 117"/>
                <a:gd name="T4" fmla="*/ 4 w 99"/>
                <a:gd name="T5" fmla="*/ 31 h 117"/>
                <a:gd name="T6" fmla="*/ 49 w 99"/>
                <a:gd name="T7" fmla="*/ 0 h 117"/>
                <a:gd name="T8" fmla="*/ 95 w 99"/>
                <a:gd name="T9" fmla="*/ 31 h 117"/>
                <a:gd name="T10" fmla="*/ 99 w 99"/>
                <a:gd name="T11" fmla="*/ 64 h 117"/>
                <a:gd name="T12" fmla="*/ 97 w 99"/>
                <a:gd name="T13" fmla="*/ 66 h 117"/>
                <a:gd name="T14" fmla="*/ 28 w 99"/>
                <a:gd name="T15" fmla="*/ 66 h 117"/>
                <a:gd name="T16" fmla="*/ 26 w 99"/>
                <a:gd name="T17" fmla="*/ 68 h 117"/>
                <a:gd name="T18" fmla="*/ 28 w 99"/>
                <a:gd name="T19" fmla="*/ 76 h 117"/>
                <a:gd name="T20" fmla="*/ 53 w 99"/>
                <a:gd name="T21" fmla="*/ 93 h 117"/>
                <a:gd name="T22" fmla="*/ 79 w 99"/>
                <a:gd name="T23" fmla="*/ 83 h 117"/>
                <a:gd name="T24" fmla="*/ 83 w 99"/>
                <a:gd name="T25" fmla="*/ 82 h 117"/>
                <a:gd name="T26" fmla="*/ 96 w 99"/>
                <a:gd name="T27" fmla="*/ 94 h 117"/>
                <a:gd name="T28" fmla="*/ 97 w 99"/>
                <a:gd name="T29" fmla="*/ 98 h 117"/>
                <a:gd name="T30" fmla="*/ 51 w 99"/>
                <a:gd name="T31" fmla="*/ 117 h 117"/>
                <a:gd name="T32" fmla="*/ 4 w 99"/>
                <a:gd name="T33" fmla="*/ 85 h 117"/>
                <a:gd name="T34" fmla="*/ 71 w 99"/>
                <a:gd name="T35" fmla="*/ 36 h 117"/>
                <a:gd name="T36" fmla="*/ 50 w 99"/>
                <a:gd name="T37" fmla="*/ 22 h 117"/>
                <a:gd name="T38" fmla="*/ 28 w 99"/>
                <a:gd name="T39" fmla="*/ 36 h 117"/>
                <a:gd name="T40" fmla="*/ 26 w 99"/>
                <a:gd name="T41" fmla="*/ 46 h 117"/>
                <a:gd name="T42" fmla="*/ 28 w 99"/>
                <a:gd name="T43" fmla="*/ 47 h 117"/>
                <a:gd name="T44" fmla="*/ 71 w 99"/>
                <a:gd name="T45" fmla="*/ 47 h 117"/>
                <a:gd name="T46" fmla="*/ 73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2" y="78"/>
                    <a:pt x="0" y="70"/>
                    <a:pt x="0" y="58"/>
                  </a:cubicBezTo>
                  <a:cubicBezTo>
                    <a:pt x="0" y="47"/>
                    <a:pt x="2" y="38"/>
                    <a:pt x="4" y="31"/>
                  </a:cubicBezTo>
                  <a:cubicBezTo>
                    <a:pt x="10" y="11"/>
                    <a:pt x="27" y="0"/>
                    <a:pt x="49" y="0"/>
                  </a:cubicBezTo>
                  <a:cubicBezTo>
                    <a:pt x="72" y="0"/>
                    <a:pt x="89" y="12"/>
                    <a:pt x="95" y="31"/>
                  </a:cubicBezTo>
                  <a:cubicBezTo>
                    <a:pt x="98" y="38"/>
                    <a:pt x="99" y="46"/>
                    <a:pt x="99" y="64"/>
                  </a:cubicBezTo>
                  <a:cubicBezTo>
                    <a:pt x="99" y="66"/>
                    <a:pt x="98" y="66"/>
                    <a:pt x="97" y="66"/>
                  </a:cubicBezTo>
                  <a:cubicBezTo>
                    <a:pt x="28" y="66"/>
                    <a:pt x="28" y="66"/>
                    <a:pt x="28" y="66"/>
                  </a:cubicBezTo>
                  <a:cubicBezTo>
                    <a:pt x="27" y="66"/>
                    <a:pt x="26" y="67"/>
                    <a:pt x="26" y="68"/>
                  </a:cubicBezTo>
                  <a:cubicBezTo>
                    <a:pt x="26" y="71"/>
                    <a:pt x="27" y="74"/>
                    <a:pt x="28" y="76"/>
                  </a:cubicBezTo>
                  <a:cubicBezTo>
                    <a:pt x="32" y="87"/>
                    <a:pt x="40" y="93"/>
                    <a:pt x="53" y="93"/>
                  </a:cubicBezTo>
                  <a:cubicBezTo>
                    <a:pt x="65" y="93"/>
                    <a:pt x="74" y="89"/>
                    <a:pt x="79" y="83"/>
                  </a:cubicBezTo>
                  <a:cubicBezTo>
                    <a:pt x="80" y="82"/>
                    <a:pt x="81" y="81"/>
                    <a:pt x="83" y="82"/>
                  </a:cubicBezTo>
                  <a:cubicBezTo>
                    <a:pt x="96" y="94"/>
                    <a:pt x="96" y="94"/>
                    <a:pt x="96" y="94"/>
                  </a:cubicBezTo>
                  <a:cubicBezTo>
                    <a:pt x="97" y="95"/>
                    <a:pt x="97" y="96"/>
                    <a:pt x="97" y="98"/>
                  </a:cubicBezTo>
                  <a:cubicBezTo>
                    <a:pt x="87" y="109"/>
                    <a:pt x="71" y="117"/>
                    <a:pt x="51" y="117"/>
                  </a:cubicBezTo>
                  <a:cubicBezTo>
                    <a:pt x="27" y="117"/>
                    <a:pt x="10" y="105"/>
                    <a:pt x="4" y="85"/>
                  </a:cubicBezTo>
                  <a:close/>
                  <a:moveTo>
                    <a:pt x="71" y="36"/>
                  </a:moveTo>
                  <a:cubicBezTo>
                    <a:pt x="68" y="27"/>
                    <a:pt x="60" y="22"/>
                    <a:pt x="50" y="22"/>
                  </a:cubicBezTo>
                  <a:cubicBezTo>
                    <a:pt x="39" y="22"/>
                    <a:pt x="31" y="27"/>
                    <a:pt x="28" y="36"/>
                  </a:cubicBezTo>
                  <a:cubicBezTo>
                    <a:pt x="27" y="39"/>
                    <a:pt x="26" y="42"/>
                    <a:pt x="26" y="46"/>
                  </a:cubicBezTo>
                  <a:cubicBezTo>
                    <a:pt x="26" y="47"/>
                    <a:pt x="27" y="47"/>
                    <a:pt x="28" y="47"/>
                  </a:cubicBezTo>
                  <a:cubicBezTo>
                    <a:pt x="71" y="47"/>
                    <a:pt x="71" y="47"/>
                    <a:pt x="71" y="47"/>
                  </a:cubicBezTo>
                  <a:cubicBezTo>
                    <a:pt x="72" y="47"/>
                    <a:pt x="73" y="47"/>
                    <a:pt x="73" y="46"/>
                  </a:cubicBezTo>
                  <a:cubicBezTo>
                    <a:pt x="73"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1" name="Freeform 17"/>
            <p:cNvSpPr>
              <a:spLocks noEditPoints="1"/>
            </p:cNvSpPr>
            <p:nvPr userDrawn="1"/>
          </p:nvSpPr>
          <p:spPr bwMode="auto">
            <a:xfrm>
              <a:off x="322150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8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1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4" y="111"/>
                    <a:pt x="53" y="117"/>
                    <a:pt x="37"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8"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1"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2" name="Freeform 18"/>
            <p:cNvSpPr>
              <a:spLocks/>
            </p:cNvSpPr>
            <p:nvPr userDrawn="1"/>
          </p:nvSpPr>
          <p:spPr bwMode="auto">
            <a:xfrm>
              <a:off x="3434373" y="1414463"/>
              <a:ext cx="76467" cy="285201"/>
            </a:xfrm>
            <a:custGeom>
              <a:avLst/>
              <a:gdLst>
                <a:gd name="T0" fmla="*/ 30 w 43"/>
                <a:gd name="T1" fmla="*/ 159 h 159"/>
                <a:gd name="T2" fmla="*/ 0 w 43"/>
                <a:gd name="T3" fmla="*/ 127 h 159"/>
                <a:gd name="T4" fmla="*/ 0 w 43"/>
                <a:gd name="T5" fmla="*/ 3 h 159"/>
                <a:gd name="T6" fmla="*/ 2 w 43"/>
                <a:gd name="T7" fmla="*/ 0 h 159"/>
                <a:gd name="T8" fmla="*/ 23 w 43"/>
                <a:gd name="T9" fmla="*/ 0 h 159"/>
                <a:gd name="T10" fmla="*/ 26 w 43"/>
                <a:gd name="T11" fmla="*/ 3 h 159"/>
                <a:gd name="T12" fmla="*/ 26 w 43"/>
                <a:gd name="T13" fmla="*/ 126 h 159"/>
                <a:gd name="T14" fmla="*/ 35 w 43"/>
                <a:gd name="T15" fmla="*/ 136 h 159"/>
                <a:gd name="T16" fmla="*/ 41 w 43"/>
                <a:gd name="T17" fmla="*/ 136 h 159"/>
                <a:gd name="T18" fmla="*/ 43 w 43"/>
                <a:gd name="T19" fmla="*/ 139 h 159"/>
                <a:gd name="T20" fmla="*/ 43 w 43"/>
                <a:gd name="T21" fmla="*/ 157 h 159"/>
                <a:gd name="T22" fmla="*/ 41 w 43"/>
                <a:gd name="T23" fmla="*/ 159 h 159"/>
                <a:gd name="T24" fmla="*/ 30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0" y="159"/>
                  </a:moveTo>
                  <a:cubicBezTo>
                    <a:pt x="9" y="159"/>
                    <a:pt x="0" y="149"/>
                    <a:pt x="0" y="127"/>
                  </a:cubicBezTo>
                  <a:cubicBezTo>
                    <a:pt x="0" y="3"/>
                    <a:pt x="0" y="3"/>
                    <a:pt x="0" y="3"/>
                  </a:cubicBezTo>
                  <a:cubicBezTo>
                    <a:pt x="0" y="1"/>
                    <a:pt x="1" y="0"/>
                    <a:pt x="2" y="0"/>
                  </a:cubicBezTo>
                  <a:cubicBezTo>
                    <a:pt x="23" y="0"/>
                    <a:pt x="23" y="0"/>
                    <a:pt x="23" y="0"/>
                  </a:cubicBezTo>
                  <a:cubicBezTo>
                    <a:pt x="25" y="0"/>
                    <a:pt x="26" y="1"/>
                    <a:pt x="26" y="3"/>
                  </a:cubicBezTo>
                  <a:cubicBezTo>
                    <a:pt x="26" y="126"/>
                    <a:pt x="26" y="126"/>
                    <a:pt x="26" y="126"/>
                  </a:cubicBezTo>
                  <a:cubicBezTo>
                    <a:pt x="26" y="134"/>
                    <a:pt x="29" y="136"/>
                    <a:pt x="35"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0"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3" name="Freeform 19"/>
            <p:cNvSpPr>
              <a:spLocks/>
            </p:cNvSpPr>
            <p:nvPr userDrawn="1"/>
          </p:nvSpPr>
          <p:spPr bwMode="auto">
            <a:xfrm>
              <a:off x="3525306"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4" name="Freeform 20"/>
            <p:cNvSpPr>
              <a:spLocks/>
            </p:cNvSpPr>
            <p:nvPr userDrawn="1"/>
          </p:nvSpPr>
          <p:spPr bwMode="auto">
            <a:xfrm>
              <a:off x="3663773" y="1414463"/>
              <a:ext cx="167400" cy="283134"/>
            </a:xfrm>
            <a:custGeom>
              <a:avLst/>
              <a:gdLst>
                <a:gd name="T0" fmla="*/ 71 w 94"/>
                <a:gd name="T1" fmla="*/ 158 h 158"/>
                <a:gd name="T2" fmla="*/ 69 w 94"/>
                <a:gd name="T3" fmla="*/ 156 h 158"/>
                <a:gd name="T4" fmla="*/ 69 w 94"/>
                <a:gd name="T5" fmla="*/ 91 h 158"/>
                <a:gd name="T6" fmla="*/ 47 w 94"/>
                <a:gd name="T7" fmla="*/ 67 h 158"/>
                <a:gd name="T8" fmla="*/ 26 w 94"/>
                <a:gd name="T9" fmla="*/ 91 h 158"/>
                <a:gd name="T10" fmla="*/ 26 w 94"/>
                <a:gd name="T11" fmla="*/ 156 h 158"/>
                <a:gd name="T12" fmla="*/ 24 w 94"/>
                <a:gd name="T13" fmla="*/ 158 h 158"/>
                <a:gd name="T14" fmla="*/ 3 w 94"/>
                <a:gd name="T15" fmla="*/ 158 h 158"/>
                <a:gd name="T16" fmla="*/ 0 w 94"/>
                <a:gd name="T17" fmla="*/ 156 h 158"/>
                <a:gd name="T18" fmla="*/ 0 w 94"/>
                <a:gd name="T19" fmla="*/ 3 h 158"/>
                <a:gd name="T20" fmla="*/ 3 w 94"/>
                <a:gd name="T21" fmla="*/ 0 h 158"/>
                <a:gd name="T22" fmla="*/ 24 w 94"/>
                <a:gd name="T23" fmla="*/ 0 h 158"/>
                <a:gd name="T24" fmla="*/ 26 w 94"/>
                <a:gd name="T25" fmla="*/ 3 h 158"/>
                <a:gd name="T26" fmla="*/ 26 w 94"/>
                <a:gd name="T27" fmla="*/ 57 h 158"/>
                <a:gd name="T28" fmla="*/ 26 w 94"/>
                <a:gd name="T29" fmla="*/ 57 h 158"/>
                <a:gd name="T30" fmla="*/ 56 w 94"/>
                <a:gd name="T31" fmla="*/ 44 h 158"/>
                <a:gd name="T32" fmla="*/ 94 w 94"/>
                <a:gd name="T33" fmla="*/ 85 h 158"/>
                <a:gd name="T34" fmla="*/ 94 w 94"/>
                <a:gd name="T35" fmla="*/ 156 h 158"/>
                <a:gd name="T36" fmla="*/ 92 w 94"/>
                <a:gd name="T37" fmla="*/ 158 h 158"/>
                <a:gd name="T38" fmla="*/ 71 w 94"/>
                <a:gd name="T3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8">
                  <a:moveTo>
                    <a:pt x="71" y="158"/>
                  </a:moveTo>
                  <a:cubicBezTo>
                    <a:pt x="69" y="158"/>
                    <a:pt x="69" y="157"/>
                    <a:pt x="69" y="156"/>
                  </a:cubicBezTo>
                  <a:cubicBezTo>
                    <a:pt x="69" y="91"/>
                    <a:pt x="69" y="91"/>
                    <a:pt x="69" y="91"/>
                  </a:cubicBezTo>
                  <a:cubicBezTo>
                    <a:pt x="69" y="77"/>
                    <a:pt x="61" y="67"/>
                    <a:pt x="47" y="67"/>
                  </a:cubicBezTo>
                  <a:cubicBezTo>
                    <a:pt x="34" y="67"/>
                    <a:pt x="26" y="77"/>
                    <a:pt x="26" y="91"/>
                  </a:cubicBezTo>
                  <a:cubicBezTo>
                    <a:pt x="26" y="156"/>
                    <a:pt x="26" y="156"/>
                    <a:pt x="26" y="156"/>
                  </a:cubicBezTo>
                  <a:cubicBezTo>
                    <a:pt x="26" y="157"/>
                    <a:pt x="25" y="158"/>
                    <a:pt x="24" y="158"/>
                  </a:cubicBezTo>
                  <a:cubicBezTo>
                    <a:pt x="3" y="158"/>
                    <a:pt x="3" y="158"/>
                    <a:pt x="3" y="158"/>
                  </a:cubicBezTo>
                  <a:cubicBezTo>
                    <a:pt x="1" y="158"/>
                    <a:pt x="0" y="157"/>
                    <a:pt x="0" y="156"/>
                  </a:cubicBezTo>
                  <a:cubicBezTo>
                    <a:pt x="0" y="3"/>
                    <a:pt x="0" y="3"/>
                    <a:pt x="0" y="3"/>
                  </a:cubicBezTo>
                  <a:cubicBezTo>
                    <a:pt x="0" y="1"/>
                    <a:pt x="1" y="0"/>
                    <a:pt x="3" y="0"/>
                  </a:cubicBezTo>
                  <a:cubicBezTo>
                    <a:pt x="24" y="0"/>
                    <a:pt x="24" y="0"/>
                    <a:pt x="24" y="0"/>
                  </a:cubicBezTo>
                  <a:cubicBezTo>
                    <a:pt x="25" y="0"/>
                    <a:pt x="26" y="1"/>
                    <a:pt x="26" y="3"/>
                  </a:cubicBezTo>
                  <a:cubicBezTo>
                    <a:pt x="26" y="57"/>
                    <a:pt x="26" y="57"/>
                    <a:pt x="26" y="57"/>
                  </a:cubicBezTo>
                  <a:cubicBezTo>
                    <a:pt x="26" y="57"/>
                    <a:pt x="26" y="57"/>
                    <a:pt x="26" y="57"/>
                  </a:cubicBezTo>
                  <a:cubicBezTo>
                    <a:pt x="31" y="50"/>
                    <a:pt x="41" y="44"/>
                    <a:pt x="56" y="44"/>
                  </a:cubicBezTo>
                  <a:cubicBezTo>
                    <a:pt x="80" y="44"/>
                    <a:pt x="94" y="61"/>
                    <a:pt x="94" y="85"/>
                  </a:cubicBezTo>
                  <a:cubicBezTo>
                    <a:pt x="94" y="156"/>
                    <a:pt x="94" y="156"/>
                    <a:pt x="94" y="156"/>
                  </a:cubicBezTo>
                  <a:cubicBezTo>
                    <a:pt x="94" y="157"/>
                    <a:pt x="94" y="158"/>
                    <a:pt x="92" y="158"/>
                  </a:cubicBezTo>
                  <a:lnTo>
                    <a:pt x="71"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5" name="Freeform 21"/>
            <p:cNvSpPr>
              <a:spLocks/>
            </p:cNvSpPr>
            <p:nvPr userDrawn="1"/>
          </p:nvSpPr>
          <p:spPr bwMode="auto">
            <a:xfrm>
              <a:off x="3880774" y="1647997"/>
              <a:ext cx="45467" cy="95067"/>
            </a:xfrm>
            <a:custGeom>
              <a:avLst/>
              <a:gdLst>
                <a:gd name="T0" fmla="*/ 0 w 26"/>
                <a:gd name="T1" fmla="*/ 2 h 54"/>
                <a:gd name="T2" fmla="*/ 2 w 26"/>
                <a:gd name="T3" fmla="*/ 0 h 54"/>
                <a:gd name="T4" fmla="*/ 24 w 26"/>
                <a:gd name="T5" fmla="*/ 0 h 54"/>
                <a:gd name="T6" fmla="*/ 26 w 26"/>
                <a:gd name="T7" fmla="*/ 2 h 54"/>
                <a:gd name="T8" fmla="*/ 26 w 26"/>
                <a:gd name="T9" fmla="*/ 27 h 54"/>
                <a:gd name="T10" fmla="*/ 24 w 26"/>
                <a:gd name="T11" fmla="*/ 32 h 54"/>
                <a:gd name="T12" fmla="*/ 5 w 26"/>
                <a:gd name="T13" fmla="*/ 52 h 54"/>
                <a:gd name="T14" fmla="*/ 2 w 26"/>
                <a:gd name="T15" fmla="*/ 54 h 54"/>
                <a:gd name="T16" fmla="*/ 0 w 26"/>
                <a:gd name="T17" fmla="*/ 51 h 54"/>
                <a:gd name="T18" fmla="*/ 0 w 26"/>
                <a:gd name="T19"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54">
                  <a:moveTo>
                    <a:pt x="0" y="2"/>
                  </a:moveTo>
                  <a:cubicBezTo>
                    <a:pt x="0" y="1"/>
                    <a:pt x="0" y="0"/>
                    <a:pt x="2" y="0"/>
                  </a:cubicBezTo>
                  <a:cubicBezTo>
                    <a:pt x="24" y="0"/>
                    <a:pt x="24" y="0"/>
                    <a:pt x="24" y="0"/>
                  </a:cubicBezTo>
                  <a:cubicBezTo>
                    <a:pt x="25" y="0"/>
                    <a:pt x="26" y="1"/>
                    <a:pt x="26" y="2"/>
                  </a:cubicBezTo>
                  <a:cubicBezTo>
                    <a:pt x="26" y="27"/>
                    <a:pt x="26" y="27"/>
                    <a:pt x="26" y="27"/>
                  </a:cubicBezTo>
                  <a:cubicBezTo>
                    <a:pt x="26" y="30"/>
                    <a:pt x="26" y="31"/>
                    <a:pt x="24" y="32"/>
                  </a:cubicBezTo>
                  <a:cubicBezTo>
                    <a:pt x="5" y="52"/>
                    <a:pt x="5" y="52"/>
                    <a:pt x="5" y="52"/>
                  </a:cubicBezTo>
                  <a:cubicBezTo>
                    <a:pt x="4" y="53"/>
                    <a:pt x="3" y="54"/>
                    <a:pt x="2" y="54"/>
                  </a:cubicBezTo>
                  <a:cubicBezTo>
                    <a:pt x="0" y="54"/>
                    <a:pt x="0" y="53"/>
                    <a:pt x="0" y="5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6" name="Freeform 22"/>
            <p:cNvSpPr>
              <a:spLocks/>
            </p:cNvSpPr>
            <p:nvPr userDrawn="1"/>
          </p:nvSpPr>
          <p:spPr bwMode="auto">
            <a:xfrm>
              <a:off x="4041974" y="1414463"/>
              <a:ext cx="183934" cy="283134"/>
            </a:xfrm>
            <a:custGeom>
              <a:avLst/>
              <a:gdLst>
                <a:gd name="T0" fmla="*/ 0 w 103"/>
                <a:gd name="T1" fmla="*/ 3 h 158"/>
                <a:gd name="T2" fmla="*/ 2 w 103"/>
                <a:gd name="T3" fmla="*/ 0 h 158"/>
                <a:gd name="T4" fmla="*/ 25 w 103"/>
                <a:gd name="T5" fmla="*/ 0 h 158"/>
                <a:gd name="T6" fmla="*/ 27 w 103"/>
                <a:gd name="T7" fmla="*/ 3 h 158"/>
                <a:gd name="T8" fmla="*/ 27 w 103"/>
                <a:gd name="T9" fmla="*/ 132 h 158"/>
                <a:gd name="T10" fmla="*/ 29 w 103"/>
                <a:gd name="T11" fmla="*/ 133 h 158"/>
                <a:gd name="T12" fmla="*/ 101 w 103"/>
                <a:gd name="T13" fmla="*/ 133 h 158"/>
                <a:gd name="T14" fmla="*/ 103 w 103"/>
                <a:gd name="T15" fmla="*/ 136 h 158"/>
                <a:gd name="T16" fmla="*/ 103 w 103"/>
                <a:gd name="T17" fmla="*/ 156 h 158"/>
                <a:gd name="T18" fmla="*/ 101 w 103"/>
                <a:gd name="T19" fmla="*/ 158 h 158"/>
                <a:gd name="T20" fmla="*/ 2 w 103"/>
                <a:gd name="T21" fmla="*/ 158 h 158"/>
                <a:gd name="T22" fmla="*/ 0 w 103"/>
                <a:gd name="T23" fmla="*/ 156 h 158"/>
                <a:gd name="T24" fmla="*/ 0 w 103"/>
                <a:gd name="T25"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58">
                  <a:moveTo>
                    <a:pt x="0" y="3"/>
                  </a:moveTo>
                  <a:cubicBezTo>
                    <a:pt x="0" y="1"/>
                    <a:pt x="1" y="0"/>
                    <a:pt x="2" y="0"/>
                  </a:cubicBezTo>
                  <a:cubicBezTo>
                    <a:pt x="25" y="0"/>
                    <a:pt x="25" y="0"/>
                    <a:pt x="25" y="0"/>
                  </a:cubicBezTo>
                  <a:cubicBezTo>
                    <a:pt x="26" y="0"/>
                    <a:pt x="27" y="1"/>
                    <a:pt x="27" y="3"/>
                  </a:cubicBezTo>
                  <a:cubicBezTo>
                    <a:pt x="27" y="132"/>
                    <a:pt x="27" y="132"/>
                    <a:pt x="27" y="132"/>
                  </a:cubicBezTo>
                  <a:cubicBezTo>
                    <a:pt x="27" y="133"/>
                    <a:pt x="28" y="133"/>
                    <a:pt x="29" y="133"/>
                  </a:cubicBezTo>
                  <a:cubicBezTo>
                    <a:pt x="101" y="133"/>
                    <a:pt x="101" y="133"/>
                    <a:pt x="101" y="133"/>
                  </a:cubicBezTo>
                  <a:cubicBezTo>
                    <a:pt x="102" y="133"/>
                    <a:pt x="103" y="134"/>
                    <a:pt x="103" y="136"/>
                  </a:cubicBezTo>
                  <a:cubicBezTo>
                    <a:pt x="103" y="156"/>
                    <a:pt x="103" y="156"/>
                    <a:pt x="103" y="156"/>
                  </a:cubicBezTo>
                  <a:cubicBezTo>
                    <a:pt x="103" y="157"/>
                    <a:pt x="102" y="158"/>
                    <a:pt x="101"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7" name="Freeform 23"/>
            <p:cNvSpPr>
              <a:spLocks noEditPoints="1"/>
            </p:cNvSpPr>
            <p:nvPr userDrawn="1"/>
          </p:nvSpPr>
          <p:spPr bwMode="auto">
            <a:xfrm>
              <a:off x="4254842" y="1492997"/>
              <a:ext cx="167400" cy="208734"/>
            </a:xfrm>
            <a:custGeom>
              <a:avLst/>
              <a:gdLst>
                <a:gd name="T0" fmla="*/ 72 w 94"/>
                <a:gd name="T1" fmla="*/ 114 h 117"/>
                <a:gd name="T2" fmla="*/ 70 w 94"/>
                <a:gd name="T3" fmla="*/ 112 h 117"/>
                <a:gd name="T4" fmla="*/ 70 w 94"/>
                <a:gd name="T5" fmla="*/ 104 h 117"/>
                <a:gd name="T6" fmla="*/ 69 w 94"/>
                <a:gd name="T7" fmla="*/ 104 h 117"/>
                <a:gd name="T8" fmla="*/ 38 w 94"/>
                <a:gd name="T9" fmla="*/ 117 h 117"/>
                <a:gd name="T10" fmla="*/ 0 w 94"/>
                <a:gd name="T11" fmla="*/ 82 h 117"/>
                <a:gd name="T12" fmla="*/ 45 w 94"/>
                <a:gd name="T13" fmla="*/ 47 h 117"/>
                <a:gd name="T14" fmla="*/ 68 w 94"/>
                <a:gd name="T15" fmla="*/ 47 h 117"/>
                <a:gd name="T16" fmla="*/ 69 w 94"/>
                <a:gd name="T17" fmla="*/ 46 h 117"/>
                <a:gd name="T18" fmla="*/ 69 w 94"/>
                <a:gd name="T19" fmla="*/ 40 h 117"/>
                <a:gd name="T20" fmla="*/ 44 w 94"/>
                <a:gd name="T21" fmla="*/ 22 h 117"/>
                <a:gd name="T22" fmla="*/ 19 w 94"/>
                <a:gd name="T23" fmla="*/ 29 h 117"/>
                <a:gd name="T24" fmla="*/ 16 w 94"/>
                <a:gd name="T25" fmla="*/ 29 h 117"/>
                <a:gd name="T26" fmla="*/ 7 w 94"/>
                <a:gd name="T27" fmla="*/ 14 h 117"/>
                <a:gd name="T28" fmla="*/ 8 w 94"/>
                <a:gd name="T29" fmla="*/ 11 h 117"/>
                <a:gd name="T30" fmla="*/ 47 w 94"/>
                <a:gd name="T31" fmla="*/ 0 h 117"/>
                <a:gd name="T32" fmla="*/ 94 w 94"/>
                <a:gd name="T33" fmla="*/ 39 h 117"/>
                <a:gd name="T34" fmla="*/ 94 w 94"/>
                <a:gd name="T35" fmla="*/ 112 h 117"/>
                <a:gd name="T36" fmla="*/ 91 w 94"/>
                <a:gd name="T37" fmla="*/ 114 h 117"/>
                <a:gd name="T38" fmla="*/ 72 w 94"/>
                <a:gd name="T39" fmla="*/ 114 h 117"/>
                <a:gd name="T40" fmla="*/ 69 w 94"/>
                <a:gd name="T41" fmla="*/ 76 h 117"/>
                <a:gd name="T42" fmla="*/ 69 w 94"/>
                <a:gd name="T43" fmla="*/ 68 h 117"/>
                <a:gd name="T44" fmla="*/ 68 w 94"/>
                <a:gd name="T45" fmla="*/ 66 h 117"/>
                <a:gd name="T46" fmla="*/ 49 w 94"/>
                <a:gd name="T47" fmla="*/ 66 h 117"/>
                <a:gd name="T48" fmla="*/ 25 w 94"/>
                <a:gd name="T49" fmla="*/ 82 h 117"/>
                <a:gd name="T50" fmla="*/ 44 w 94"/>
                <a:gd name="T51" fmla="*/ 95 h 117"/>
                <a:gd name="T52" fmla="*/ 69 w 94"/>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4" h="117">
                  <a:moveTo>
                    <a:pt x="72" y="114"/>
                  </a:moveTo>
                  <a:cubicBezTo>
                    <a:pt x="71" y="114"/>
                    <a:pt x="70" y="113"/>
                    <a:pt x="70" y="112"/>
                  </a:cubicBezTo>
                  <a:cubicBezTo>
                    <a:pt x="70" y="104"/>
                    <a:pt x="70" y="104"/>
                    <a:pt x="70" y="104"/>
                  </a:cubicBezTo>
                  <a:cubicBezTo>
                    <a:pt x="69" y="104"/>
                    <a:pt x="69" y="104"/>
                    <a:pt x="69" y="104"/>
                  </a:cubicBezTo>
                  <a:cubicBezTo>
                    <a:pt x="64" y="111"/>
                    <a:pt x="54" y="117"/>
                    <a:pt x="38" y="117"/>
                  </a:cubicBezTo>
                  <a:cubicBezTo>
                    <a:pt x="17" y="117"/>
                    <a:pt x="0" y="106"/>
                    <a:pt x="0" y="82"/>
                  </a:cubicBezTo>
                  <a:cubicBezTo>
                    <a:pt x="0" y="58"/>
                    <a:pt x="17" y="47"/>
                    <a:pt x="45" y="47"/>
                  </a:cubicBezTo>
                  <a:cubicBezTo>
                    <a:pt x="68" y="47"/>
                    <a:pt x="68" y="47"/>
                    <a:pt x="68" y="47"/>
                  </a:cubicBezTo>
                  <a:cubicBezTo>
                    <a:pt x="69" y="47"/>
                    <a:pt x="69" y="47"/>
                    <a:pt x="69" y="46"/>
                  </a:cubicBezTo>
                  <a:cubicBezTo>
                    <a:pt x="69" y="40"/>
                    <a:pt x="69" y="40"/>
                    <a:pt x="69" y="40"/>
                  </a:cubicBezTo>
                  <a:cubicBezTo>
                    <a:pt x="69" y="28"/>
                    <a:pt x="63" y="22"/>
                    <a:pt x="44" y="22"/>
                  </a:cubicBezTo>
                  <a:cubicBezTo>
                    <a:pt x="32" y="22"/>
                    <a:pt x="24" y="25"/>
                    <a:pt x="19" y="29"/>
                  </a:cubicBezTo>
                  <a:cubicBezTo>
                    <a:pt x="18" y="30"/>
                    <a:pt x="16" y="30"/>
                    <a:pt x="16" y="29"/>
                  </a:cubicBezTo>
                  <a:cubicBezTo>
                    <a:pt x="7" y="14"/>
                    <a:pt x="7" y="14"/>
                    <a:pt x="7" y="14"/>
                  </a:cubicBezTo>
                  <a:cubicBezTo>
                    <a:pt x="6" y="13"/>
                    <a:pt x="7" y="11"/>
                    <a:pt x="8" y="11"/>
                  </a:cubicBezTo>
                  <a:cubicBezTo>
                    <a:pt x="17" y="4"/>
                    <a:pt x="29" y="0"/>
                    <a:pt x="47" y="0"/>
                  </a:cubicBezTo>
                  <a:cubicBezTo>
                    <a:pt x="81" y="0"/>
                    <a:pt x="94" y="11"/>
                    <a:pt x="94" y="39"/>
                  </a:cubicBezTo>
                  <a:cubicBezTo>
                    <a:pt x="94" y="112"/>
                    <a:pt x="94" y="112"/>
                    <a:pt x="94" y="112"/>
                  </a:cubicBezTo>
                  <a:cubicBezTo>
                    <a:pt x="94" y="113"/>
                    <a:pt x="93" y="114"/>
                    <a:pt x="91" y="114"/>
                  </a:cubicBezTo>
                  <a:lnTo>
                    <a:pt x="72" y="114"/>
                  </a:lnTo>
                  <a:close/>
                  <a:moveTo>
                    <a:pt x="69" y="76"/>
                  </a:moveTo>
                  <a:cubicBezTo>
                    <a:pt x="69" y="68"/>
                    <a:pt x="69" y="68"/>
                    <a:pt x="69" y="68"/>
                  </a:cubicBezTo>
                  <a:cubicBezTo>
                    <a:pt x="69" y="67"/>
                    <a:pt x="69" y="66"/>
                    <a:pt x="68" y="66"/>
                  </a:cubicBezTo>
                  <a:cubicBezTo>
                    <a:pt x="49" y="66"/>
                    <a:pt x="49" y="66"/>
                    <a:pt x="49" y="66"/>
                  </a:cubicBezTo>
                  <a:cubicBezTo>
                    <a:pt x="33" y="66"/>
                    <a:pt x="25" y="71"/>
                    <a:pt x="25" y="82"/>
                  </a:cubicBezTo>
                  <a:cubicBezTo>
                    <a:pt x="25" y="91"/>
                    <a:pt x="32"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8" name="Freeform 24"/>
            <p:cNvSpPr>
              <a:spLocks noEditPoints="1"/>
            </p:cNvSpPr>
            <p:nvPr userDrawn="1"/>
          </p:nvSpPr>
          <p:spPr bwMode="auto">
            <a:xfrm>
              <a:off x="4469776" y="1414463"/>
              <a:ext cx="175667" cy="287267"/>
            </a:xfrm>
            <a:custGeom>
              <a:avLst/>
              <a:gdLst>
                <a:gd name="T0" fmla="*/ 26 w 98"/>
                <a:gd name="T1" fmla="*/ 147 h 161"/>
                <a:gd name="T2" fmla="*/ 26 w 98"/>
                <a:gd name="T3" fmla="*/ 147 h 161"/>
                <a:gd name="T4" fmla="*/ 26 w 98"/>
                <a:gd name="T5" fmla="*/ 156 h 161"/>
                <a:gd name="T6" fmla="*/ 23 w 98"/>
                <a:gd name="T7" fmla="*/ 158 h 161"/>
                <a:gd name="T8" fmla="*/ 2 w 98"/>
                <a:gd name="T9" fmla="*/ 158 h 161"/>
                <a:gd name="T10" fmla="*/ 0 w 98"/>
                <a:gd name="T11" fmla="*/ 156 h 161"/>
                <a:gd name="T12" fmla="*/ 0 w 98"/>
                <a:gd name="T13" fmla="*/ 3 h 161"/>
                <a:gd name="T14" fmla="*/ 2 w 98"/>
                <a:gd name="T15" fmla="*/ 0 h 161"/>
                <a:gd name="T16" fmla="*/ 23 w 98"/>
                <a:gd name="T17" fmla="*/ 0 h 161"/>
                <a:gd name="T18" fmla="*/ 26 w 98"/>
                <a:gd name="T19" fmla="*/ 3 h 161"/>
                <a:gd name="T20" fmla="*/ 26 w 98"/>
                <a:gd name="T21" fmla="*/ 57 h 161"/>
                <a:gd name="T22" fmla="*/ 26 w 98"/>
                <a:gd name="T23" fmla="*/ 57 h 161"/>
                <a:gd name="T24" fmla="*/ 56 w 98"/>
                <a:gd name="T25" fmla="*/ 44 h 161"/>
                <a:gd name="T26" fmla="*/ 94 w 98"/>
                <a:gd name="T27" fmla="*/ 71 h 161"/>
                <a:gd name="T28" fmla="*/ 98 w 98"/>
                <a:gd name="T29" fmla="*/ 102 h 161"/>
                <a:gd name="T30" fmla="*/ 94 w 98"/>
                <a:gd name="T31" fmla="*/ 134 h 161"/>
                <a:gd name="T32" fmla="*/ 56 w 98"/>
                <a:gd name="T33" fmla="*/ 161 h 161"/>
                <a:gd name="T34" fmla="*/ 26 w 98"/>
                <a:gd name="T35" fmla="*/ 147 h 161"/>
                <a:gd name="T36" fmla="*/ 69 w 98"/>
                <a:gd name="T37" fmla="*/ 123 h 161"/>
                <a:gd name="T38" fmla="*/ 72 w 98"/>
                <a:gd name="T39" fmla="*/ 102 h 161"/>
                <a:gd name="T40" fmla="*/ 69 w 98"/>
                <a:gd name="T41" fmla="*/ 81 h 161"/>
                <a:gd name="T42" fmla="*/ 49 w 98"/>
                <a:gd name="T43" fmla="*/ 67 h 161"/>
                <a:gd name="T44" fmla="*/ 28 w 98"/>
                <a:gd name="T45" fmla="*/ 81 h 161"/>
                <a:gd name="T46" fmla="*/ 26 w 98"/>
                <a:gd name="T47" fmla="*/ 102 h 161"/>
                <a:gd name="T48" fmla="*/ 28 w 98"/>
                <a:gd name="T49" fmla="*/ 123 h 161"/>
                <a:gd name="T50" fmla="*/ 49 w 98"/>
                <a:gd name="T51" fmla="*/ 137 h 161"/>
                <a:gd name="T52" fmla="*/ 69 w 98"/>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61">
                  <a:moveTo>
                    <a:pt x="26" y="147"/>
                  </a:moveTo>
                  <a:cubicBezTo>
                    <a:pt x="26" y="147"/>
                    <a:pt x="26" y="147"/>
                    <a:pt x="26" y="147"/>
                  </a:cubicBezTo>
                  <a:cubicBezTo>
                    <a:pt x="26" y="156"/>
                    <a:pt x="26" y="156"/>
                    <a:pt x="26" y="156"/>
                  </a:cubicBezTo>
                  <a:cubicBezTo>
                    <a:pt x="26" y="157"/>
                    <a:pt x="25" y="158"/>
                    <a:pt x="23" y="158"/>
                  </a:cubicBezTo>
                  <a:cubicBezTo>
                    <a:pt x="2" y="158"/>
                    <a:pt x="2" y="158"/>
                    <a:pt x="2" y="158"/>
                  </a:cubicBezTo>
                  <a:cubicBezTo>
                    <a:pt x="1" y="158"/>
                    <a:pt x="0" y="157"/>
                    <a:pt x="0" y="156"/>
                  </a:cubicBezTo>
                  <a:cubicBezTo>
                    <a:pt x="0" y="3"/>
                    <a:pt x="0" y="3"/>
                    <a:pt x="0" y="3"/>
                  </a:cubicBezTo>
                  <a:cubicBezTo>
                    <a:pt x="0" y="1"/>
                    <a:pt x="1" y="0"/>
                    <a:pt x="2" y="0"/>
                  </a:cubicBezTo>
                  <a:cubicBezTo>
                    <a:pt x="23" y="0"/>
                    <a:pt x="23" y="0"/>
                    <a:pt x="23" y="0"/>
                  </a:cubicBezTo>
                  <a:cubicBezTo>
                    <a:pt x="25" y="0"/>
                    <a:pt x="26" y="1"/>
                    <a:pt x="26" y="3"/>
                  </a:cubicBezTo>
                  <a:cubicBezTo>
                    <a:pt x="26" y="57"/>
                    <a:pt x="26" y="57"/>
                    <a:pt x="26" y="57"/>
                  </a:cubicBezTo>
                  <a:cubicBezTo>
                    <a:pt x="26" y="57"/>
                    <a:pt x="26" y="57"/>
                    <a:pt x="26" y="57"/>
                  </a:cubicBezTo>
                  <a:cubicBezTo>
                    <a:pt x="31" y="49"/>
                    <a:pt x="40" y="44"/>
                    <a:pt x="56" y="44"/>
                  </a:cubicBezTo>
                  <a:cubicBezTo>
                    <a:pt x="75" y="44"/>
                    <a:pt x="88" y="53"/>
                    <a:pt x="94" y="71"/>
                  </a:cubicBezTo>
                  <a:cubicBezTo>
                    <a:pt x="97" y="79"/>
                    <a:pt x="98" y="87"/>
                    <a:pt x="98" y="102"/>
                  </a:cubicBezTo>
                  <a:cubicBezTo>
                    <a:pt x="98" y="117"/>
                    <a:pt x="97" y="125"/>
                    <a:pt x="94" y="134"/>
                  </a:cubicBezTo>
                  <a:cubicBezTo>
                    <a:pt x="88" y="151"/>
                    <a:pt x="75" y="161"/>
                    <a:pt x="56" y="161"/>
                  </a:cubicBezTo>
                  <a:cubicBezTo>
                    <a:pt x="40" y="161"/>
                    <a:pt x="31" y="155"/>
                    <a:pt x="26" y="147"/>
                  </a:cubicBezTo>
                  <a:close/>
                  <a:moveTo>
                    <a:pt x="69" y="123"/>
                  </a:moveTo>
                  <a:cubicBezTo>
                    <a:pt x="71" y="118"/>
                    <a:pt x="72" y="112"/>
                    <a:pt x="72" y="102"/>
                  </a:cubicBezTo>
                  <a:cubicBezTo>
                    <a:pt x="72" y="92"/>
                    <a:pt x="71" y="86"/>
                    <a:pt x="69" y="81"/>
                  </a:cubicBezTo>
                  <a:cubicBezTo>
                    <a:pt x="66" y="72"/>
                    <a:pt x="59" y="67"/>
                    <a:pt x="49" y="67"/>
                  </a:cubicBezTo>
                  <a:cubicBezTo>
                    <a:pt x="38" y="67"/>
                    <a:pt x="31" y="72"/>
                    <a:pt x="28" y="81"/>
                  </a:cubicBezTo>
                  <a:cubicBezTo>
                    <a:pt x="26" y="86"/>
                    <a:pt x="26" y="92"/>
                    <a:pt x="26" y="102"/>
                  </a:cubicBezTo>
                  <a:cubicBezTo>
                    <a:pt x="26" y="112"/>
                    <a:pt x="26" y="118"/>
                    <a:pt x="28" y="123"/>
                  </a:cubicBezTo>
                  <a:cubicBezTo>
                    <a:pt x="31" y="132"/>
                    <a:pt x="38" y="137"/>
                    <a:pt x="49" y="137"/>
                  </a:cubicBezTo>
                  <a:cubicBezTo>
                    <a:pt x="59" y="137"/>
                    <a:pt x="66" y="132"/>
                    <a:pt x="69"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9" name="Freeform 25"/>
            <p:cNvSpPr>
              <a:spLocks noEditPoints="1"/>
            </p:cNvSpPr>
            <p:nvPr userDrawn="1"/>
          </p:nvSpPr>
          <p:spPr bwMode="auto">
            <a:xfrm>
              <a:off x="467644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0" name="Freeform 26"/>
            <p:cNvSpPr>
              <a:spLocks/>
            </p:cNvSpPr>
            <p:nvPr userDrawn="1"/>
          </p:nvSpPr>
          <p:spPr bwMode="auto">
            <a:xfrm>
              <a:off x="4891377" y="1497130"/>
              <a:ext cx="167400" cy="204601"/>
            </a:xfrm>
            <a:custGeom>
              <a:avLst/>
              <a:gdLst>
                <a:gd name="T0" fmla="*/ 70 w 94"/>
                <a:gd name="T1" fmla="*/ 112 h 115"/>
                <a:gd name="T2" fmla="*/ 68 w 94"/>
                <a:gd name="T3" fmla="*/ 110 h 115"/>
                <a:gd name="T4" fmla="*/ 68 w 94"/>
                <a:gd name="T5" fmla="*/ 102 h 115"/>
                <a:gd name="T6" fmla="*/ 68 w 94"/>
                <a:gd name="T7" fmla="*/ 102 h 115"/>
                <a:gd name="T8" fmla="*/ 39 w 94"/>
                <a:gd name="T9" fmla="*/ 115 h 115"/>
                <a:gd name="T10" fmla="*/ 0 w 94"/>
                <a:gd name="T11" fmla="*/ 73 h 115"/>
                <a:gd name="T12" fmla="*/ 0 w 94"/>
                <a:gd name="T13" fmla="*/ 3 h 115"/>
                <a:gd name="T14" fmla="*/ 3 w 94"/>
                <a:gd name="T15" fmla="*/ 0 h 115"/>
                <a:gd name="T16" fmla="*/ 24 w 94"/>
                <a:gd name="T17" fmla="*/ 0 h 115"/>
                <a:gd name="T18" fmla="*/ 26 w 94"/>
                <a:gd name="T19" fmla="*/ 3 h 115"/>
                <a:gd name="T20" fmla="*/ 26 w 94"/>
                <a:gd name="T21" fmla="*/ 67 h 115"/>
                <a:gd name="T22" fmla="*/ 47 w 94"/>
                <a:gd name="T23" fmla="*/ 91 h 115"/>
                <a:gd name="T24" fmla="*/ 68 w 94"/>
                <a:gd name="T25" fmla="*/ 67 h 115"/>
                <a:gd name="T26" fmla="*/ 68 w 94"/>
                <a:gd name="T27" fmla="*/ 3 h 115"/>
                <a:gd name="T28" fmla="*/ 70 w 94"/>
                <a:gd name="T29" fmla="*/ 0 h 115"/>
                <a:gd name="T30" fmla="*/ 91 w 94"/>
                <a:gd name="T31" fmla="*/ 0 h 115"/>
                <a:gd name="T32" fmla="*/ 94 w 94"/>
                <a:gd name="T33" fmla="*/ 3 h 115"/>
                <a:gd name="T34" fmla="*/ 94 w 94"/>
                <a:gd name="T35" fmla="*/ 110 h 115"/>
                <a:gd name="T36" fmla="*/ 91 w 94"/>
                <a:gd name="T37" fmla="*/ 112 h 115"/>
                <a:gd name="T38" fmla="*/ 70 w 94"/>
                <a:gd name="T39" fmla="*/ 11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5">
                  <a:moveTo>
                    <a:pt x="70" y="112"/>
                  </a:moveTo>
                  <a:cubicBezTo>
                    <a:pt x="69" y="112"/>
                    <a:pt x="68" y="111"/>
                    <a:pt x="68" y="110"/>
                  </a:cubicBezTo>
                  <a:cubicBezTo>
                    <a:pt x="68" y="102"/>
                    <a:pt x="68" y="102"/>
                    <a:pt x="68" y="102"/>
                  </a:cubicBezTo>
                  <a:cubicBezTo>
                    <a:pt x="68" y="102"/>
                    <a:pt x="68" y="102"/>
                    <a:pt x="68" y="102"/>
                  </a:cubicBezTo>
                  <a:cubicBezTo>
                    <a:pt x="62" y="109"/>
                    <a:pt x="53" y="115"/>
                    <a:pt x="39" y="115"/>
                  </a:cubicBezTo>
                  <a:cubicBezTo>
                    <a:pt x="15" y="115"/>
                    <a:pt x="0" y="97"/>
                    <a:pt x="0" y="73"/>
                  </a:cubicBezTo>
                  <a:cubicBezTo>
                    <a:pt x="0" y="3"/>
                    <a:pt x="0" y="3"/>
                    <a:pt x="0" y="3"/>
                  </a:cubicBezTo>
                  <a:cubicBezTo>
                    <a:pt x="0" y="1"/>
                    <a:pt x="1" y="0"/>
                    <a:pt x="3" y="0"/>
                  </a:cubicBezTo>
                  <a:cubicBezTo>
                    <a:pt x="24" y="0"/>
                    <a:pt x="24" y="0"/>
                    <a:pt x="24" y="0"/>
                  </a:cubicBezTo>
                  <a:cubicBezTo>
                    <a:pt x="25" y="0"/>
                    <a:pt x="26" y="1"/>
                    <a:pt x="26" y="3"/>
                  </a:cubicBezTo>
                  <a:cubicBezTo>
                    <a:pt x="26" y="67"/>
                    <a:pt x="26" y="67"/>
                    <a:pt x="26" y="67"/>
                  </a:cubicBezTo>
                  <a:cubicBezTo>
                    <a:pt x="26" y="81"/>
                    <a:pt x="33" y="91"/>
                    <a:pt x="47" y="91"/>
                  </a:cubicBezTo>
                  <a:cubicBezTo>
                    <a:pt x="60" y="91"/>
                    <a:pt x="68" y="81"/>
                    <a:pt x="68" y="67"/>
                  </a:cubicBezTo>
                  <a:cubicBezTo>
                    <a:pt x="68" y="3"/>
                    <a:pt x="68" y="3"/>
                    <a:pt x="68" y="3"/>
                  </a:cubicBezTo>
                  <a:cubicBezTo>
                    <a:pt x="68" y="1"/>
                    <a:pt x="69" y="0"/>
                    <a:pt x="70" y="0"/>
                  </a:cubicBezTo>
                  <a:cubicBezTo>
                    <a:pt x="91" y="0"/>
                    <a:pt x="91" y="0"/>
                    <a:pt x="91" y="0"/>
                  </a:cubicBezTo>
                  <a:cubicBezTo>
                    <a:pt x="93" y="0"/>
                    <a:pt x="94" y="1"/>
                    <a:pt x="94" y="3"/>
                  </a:cubicBezTo>
                  <a:cubicBezTo>
                    <a:pt x="94" y="110"/>
                    <a:pt x="94" y="110"/>
                    <a:pt x="94" y="110"/>
                  </a:cubicBezTo>
                  <a:cubicBezTo>
                    <a:pt x="94" y="111"/>
                    <a:pt x="93" y="112"/>
                    <a:pt x="91" y="112"/>
                  </a:cubicBezTo>
                  <a:lnTo>
                    <a:pt x="7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1" name="Freeform 27"/>
            <p:cNvSpPr>
              <a:spLocks/>
            </p:cNvSpPr>
            <p:nvPr userDrawn="1"/>
          </p:nvSpPr>
          <p:spPr bwMode="auto">
            <a:xfrm>
              <a:off x="5108377"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7 w 80"/>
                <a:gd name="T15" fmla="*/ 14 h 114"/>
                <a:gd name="T16" fmla="*/ 56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7" y="14"/>
                    <a:pt x="27" y="14"/>
                    <a:pt x="27" y="14"/>
                  </a:cubicBezTo>
                  <a:cubicBezTo>
                    <a:pt x="32" y="6"/>
                    <a:pt x="41" y="0"/>
                    <a:pt x="56"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2" name="Freeform 28"/>
            <p:cNvSpPr>
              <a:spLocks noEditPoints="1"/>
            </p:cNvSpPr>
            <p:nvPr userDrawn="1"/>
          </p:nvSpPr>
          <p:spPr bwMode="auto">
            <a:xfrm>
              <a:off x="5331578"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3" name="Freeform 29"/>
            <p:cNvSpPr>
              <a:spLocks/>
            </p:cNvSpPr>
            <p:nvPr userDrawn="1"/>
          </p:nvSpPr>
          <p:spPr bwMode="auto">
            <a:xfrm>
              <a:off x="5546512" y="1492997"/>
              <a:ext cx="167400" cy="204601"/>
            </a:xfrm>
            <a:custGeom>
              <a:avLst/>
              <a:gdLst>
                <a:gd name="T0" fmla="*/ 71 w 94"/>
                <a:gd name="T1" fmla="*/ 114 h 114"/>
                <a:gd name="T2" fmla="*/ 68 w 94"/>
                <a:gd name="T3" fmla="*/ 112 h 114"/>
                <a:gd name="T4" fmla="*/ 68 w 94"/>
                <a:gd name="T5" fmla="*/ 47 h 114"/>
                <a:gd name="T6" fmla="*/ 47 w 94"/>
                <a:gd name="T7" fmla="*/ 23 h 114"/>
                <a:gd name="T8" fmla="*/ 26 w 94"/>
                <a:gd name="T9" fmla="*/ 47 h 114"/>
                <a:gd name="T10" fmla="*/ 26 w 94"/>
                <a:gd name="T11" fmla="*/ 112 h 114"/>
                <a:gd name="T12" fmla="*/ 24 w 94"/>
                <a:gd name="T13" fmla="*/ 114 h 114"/>
                <a:gd name="T14" fmla="*/ 2 w 94"/>
                <a:gd name="T15" fmla="*/ 114 h 114"/>
                <a:gd name="T16" fmla="*/ 0 w 94"/>
                <a:gd name="T17" fmla="*/ 112 h 114"/>
                <a:gd name="T18" fmla="*/ 0 w 94"/>
                <a:gd name="T19" fmla="*/ 5 h 114"/>
                <a:gd name="T20" fmla="*/ 2 w 94"/>
                <a:gd name="T21" fmla="*/ 2 h 114"/>
                <a:gd name="T22" fmla="*/ 24 w 94"/>
                <a:gd name="T23" fmla="*/ 2 h 114"/>
                <a:gd name="T24" fmla="*/ 26 w 94"/>
                <a:gd name="T25" fmla="*/ 5 h 114"/>
                <a:gd name="T26" fmla="*/ 26 w 94"/>
                <a:gd name="T27" fmla="*/ 13 h 114"/>
                <a:gd name="T28" fmla="*/ 26 w 94"/>
                <a:gd name="T29" fmla="*/ 13 h 114"/>
                <a:gd name="T30" fmla="*/ 56 w 94"/>
                <a:gd name="T31" fmla="*/ 0 h 114"/>
                <a:gd name="T32" fmla="*/ 94 w 94"/>
                <a:gd name="T33" fmla="*/ 41 h 114"/>
                <a:gd name="T34" fmla="*/ 94 w 94"/>
                <a:gd name="T35" fmla="*/ 112 h 114"/>
                <a:gd name="T36" fmla="*/ 92 w 94"/>
                <a:gd name="T37" fmla="*/ 114 h 114"/>
                <a:gd name="T38" fmla="*/ 71 w 94"/>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4">
                  <a:moveTo>
                    <a:pt x="71" y="114"/>
                  </a:moveTo>
                  <a:cubicBezTo>
                    <a:pt x="69" y="114"/>
                    <a:pt x="68" y="113"/>
                    <a:pt x="68" y="112"/>
                  </a:cubicBezTo>
                  <a:cubicBezTo>
                    <a:pt x="68" y="47"/>
                    <a:pt x="68" y="47"/>
                    <a:pt x="68" y="47"/>
                  </a:cubicBezTo>
                  <a:cubicBezTo>
                    <a:pt x="68" y="33"/>
                    <a:pt x="61" y="23"/>
                    <a:pt x="47" y="23"/>
                  </a:cubicBezTo>
                  <a:cubicBezTo>
                    <a:pt x="34" y="23"/>
                    <a:pt x="26" y="33"/>
                    <a:pt x="26" y="47"/>
                  </a:cubicBezTo>
                  <a:cubicBezTo>
                    <a:pt x="26" y="112"/>
                    <a:pt x="26" y="112"/>
                    <a:pt x="26" y="112"/>
                  </a:cubicBezTo>
                  <a:cubicBezTo>
                    <a:pt x="26" y="113"/>
                    <a:pt x="25" y="114"/>
                    <a:pt x="24" y="114"/>
                  </a:cubicBezTo>
                  <a:cubicBezTo>
                    <a:pt x="2" y="114"/>
                    <a:pt x="2" y="114"/>
                    <a:pt x="2" y="114"/>
                  </a:cubicBez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79" y="0"/>
                    <a:pt x="94" y="17"/>
                    <a:pt x="94" y="41"/>
                  </a:cubicBezTo>
                  <a:cubicBezTo>
                    <a:pt x="94" y="112"/>
                    <a:pt x="94" y="112"/>
                    <a:pt x="94" y="112"/>
                  </a:cubicBezTo>
                  <a:cubicBezTo>
                    <a:pt x="94" y="113"/>
                    <a:pt x="93"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4" name="Freeform 30"/>
            <p:cNvSpPr>
              <a:spLocks noEditPoints="1"/>
            </p:cNvSpPr>
            <p:nvPr userDrawn="1"/>
          </p:nvSpPr>
          <p:spPr bwMode="auto">
            <a:xfrm>
              <a:off x="5753179" y="1414463"/>
              <a:ext cx="175667" cy="287267"/>
            </a:xfrm>
            <a:custGeom>
              <a:avLst/>
              <a:gdLst>
                <a:gd name="T0" fmla="*/ 75 w 99"/>
                <a:gd name="T1" fmla="*/ 158 h 161"/>
                <a:gd name="T2" fmla="*/ 73 w 99"/>
                <a:gd name="T3" fmla="*/ 156 h 161"/>
                <a:gd name="T4" fmla="*/ 73 w 99"/>
                <a:gd name="T5" fmla="*/ 147 h 161"/>
                <a:gd name="T6" fmla="*/ 73 w 99"/>
                <a:gd name="T7" fmla="*/ 147 h 161"/>
                <a:gd name="T8" fmla="*/ 43 w 99"/>
                <a:gd name="T9" fmla="*/ 161 h 161"/>
                <a:gd name="T10" fmla="*/ 4 w 99"/>
                <a:gd name="T11" fmla="*/ 134 h 161"/>
                <a:gd name="T12" fmla="*/ 0 w 99"/>
                <a:gd name="T13" fmla="*/ 102 h 161"/>
                <a:gd name="T14" fmla="*/ 4 w 99"/>
                <a:gd name="T15" fmla="*/ 71 h 161"/>
                <a:gd name="T16" fmla="*/ 43 w 99"/>
                <a:gd name="T17" fmla="*/ 44 h 161"/>
                <a:gd name="T18" fmla="*/ 73 w 99"/>
                <a:gd name="T19" fmla="*/ 57 h 161"/>
                <a:gd name="T20" fmla="*/ 73 w 99"/>
                <a:gd name="T21" fmla="*/ 57 h 161"/>
                <a:gd name="T22" fmla="*/ 73 w 99"/>
                <a:gd name="T23" fmla="*/ 3 h 161"/>
                <a:gd name="T24" fmla="*/ 75 w 99"/>
                <a:gd name="T25" fmla="*/ 0 h 161"/>
                <a:gd name="T26" fmla="*/ 97 w 99"/>
                <a:gd name="T27" fmla="*/ 0 h 161"/>
                <a:gd name="T28" fmla="*/ 99 w 99"/>
                <a:gd name="T29" fmla="*/ 3 h 161"/>
                <a:gd name="T30" fmla="*/ 99 w 99"/>
                <a:gd name="T31" fmla="*/ 156 h 161"/>
                <a:gd name="T32" fmla="*/ 97 w 99"/>
                <a:gd name="T33" fmla="*/ 158 h 161"/>
                <a:gd name="T34" fmla="*/ 75 w 99"/>
                <a:gd name="T35" fmla="*/ 158 h 161"/>
                <a:gd name="T36" fmla="*/ 71 w 99"/>
                <a:gd name="T37" fmla="*/ 123 h 161"/>
                <a:gd name="T38" fmla="*/ 73 w 99"/>
                <a:gd name="T39" fmla="*/ 102 h 161"/>
                <a:gd name="T40" fmla="*/ 71 w 99"/>
                <a:gd name="T41" fmla="*/ 81 h 161"/>
                <a:gd name="T42" fmla="*/ 50 w 99"/>
                <a:gd name="T43" fmla="*/ 67 h 161"/>
                <a:gd name="T44" fmla="*/ 29 w 99"/>
                <a:gd name="T45" fmla="*/ 81 h 161"/>
                <a:gd name="T46" fmla="*/ 27 w 99"/>
                <a:gd name="T47" fmla="*/ 102 h 161"/>
                <a:gd name="T48" fmla="*/ 29 w 99"/>
                <a:gd name="T49" fmla="*/ 123 h 161"/>
                <a:gd name="T50" fmla="*/ 50 w 99"/>
                <a:gd name="T51" fmla="*/ 137 h 161"/>
                <a:gd name="T52" fmla="*/ 71 w 99"/>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161">
                  <a:moveTo>
                    <a:pt x="75" y="158"/>
                  </a:moveTo>
                  <a:cubicBezTo>
                    <a:pt x="74" y="158"/>
                    <a:pt x="73" y="157"/>
                    <a:pt x="73" y="156"/>
                  </a:cubicBezTo>
                  <a:cubicBezTo>
                    <a:pt x="73" y="147"/>
                    <a:pt x="73" y="147"/>
                    <a:pt x="73" y="147"/>
                  </a:cubicBezTo>
                  <a:cubicBezTo>
                    <a:pt x="73" y="147"/>
                    <a:pt x="73" y="147"/>
                    <a:pt x="73" y="147"/>
                  </a:cubicBezTo>
                  <a:cubicBezTo>
                    <a:pt x="67" y="155"/>
                    <a:pt x="58" y="161"/>
                    <a:pt x="43" y="161"/>
                  </a:cubicBezTo>
                  <a:cubicBezTo>
                    <a:pt x="24" y="161"/>
                    <a:pt x="10" y="151"/>
                    <a:pt x="4" y="134"/>
                  </a:cubicBezTo>
                  <a:cubicBezTo>
                    <a:pt x="2" y="125"/>
                    <a:pt x="0" y="117"/>
                    <a:pt x="0" y="102"/>
                  </a:cubicBezTo>
                  <a:cubicBezTo>
                    <a:pt x="0" y="87"/>
                    <a:pt x="2" y="79"/>
                    <a:pt x="4" y="71"/>
                  </a:cubicBezTo>
                  <a:cubicBezTo>
                    <a:pt x="10" y="53"/>
                    <a:pt x="24" y="44"/>
                    <a:pt x="43" y="44"/>
                  </a:cubicBezTo>
                  <a:cubicBezTo>
                    <a:pt x="58" y="44"/>
                    <a:pt x="67" y="49"/>
                    <a:pt x="73" y="57"/>
                  </a:cubicBezTo>
                  <a:cubicBezTo>
                    <a:pt x="73" y="57"/>
                    <a:pt x="73" y="57"/>
                    <a:pt x="73" y="57"/>
                  </a:cubicBezTo>
                  <a:cubicBezTo>
                    <a:pt x="73" y="3"/>
                    <a:pt x="73" y="3"/>
                    <a:pt x="73" y="3"/>
                  </a:cubicBezTo>
                  <a:cubicBezTo>
                    <a:pt x="73" y="1"/>
                    <a:pt x="74" y="0"/>
                    <a:pt x="75" y="0"/>
                  </a:cubicBezTo>
                  <a:cubicBezTo>
                    <a:pt x="97" y="0"/>
                    <a:pt x="97" y="0"/>
                    <a:pt x="97" y="0"/>
                  </a:cubicBezTo>
                  <a:cubicBezTo>
                    <a:pt x="98" y="0"/>
                    <a:pt x="99" y="1"/>
                    <a:pt x="99" y="3"/>
                  </a:cubicBezTo>
                  <a:cubicBezTo>
                    <a:pt x="99" y="156"/>
                    <a:pt x="99" y="156"/>
                    <a:pt x="99" y="156"/>
                  </a:cubicBezTo>
                  <a:cubicBezTo>
                    <a:pt x="99" y="157"/>
                    <a:pt x="98" y="158"/>
                    <a:pt x="97" y="158"/>
                  </a:cubicBezTo>
                  <a:lnTo>
                    <a:pt x="75" y="158"/>
                  </a:lnTo>
                  <a:close/>
                  <a:moveTo>
                    <a:pt x="71" y="123"/>
                  </a:moveTo>
                  <a:cubicBezTo>
                    <a:pt x="72" y="118"/>
                    <a:pt x="73" y="112"/>
                    <a:pt x="73" y="102"/>
                  </a:cubicBezTo>
                  <a:cubicBezTo>
                    <a:pt x="73" y="92"/>
                    <a:pt x="72" y="86"/>
                    <a:pt x="71" y="81"/>
                  </a:cubicBezTo>
                  <a:cubicBezTo>
                    <a:pt x="68" y="72"/>
                    <a:pt x="60" y="67"/>
                    <a:pt x="50" y="67"/>
                  </a:cubicBezTo>
                  <a:cubicBezTo>
                    <a:pt x="39" y="67"/>
                    <a:pt x="32" y="72"/>
                    <a:pt x="29" y="81"/>
                  </a:cubicBezTo>
                  <a:cubicBezTo>
                    <a:pt x="28" y="86"/>
                    <a:pt x="27" y="92"/>
                    <a:pt x="27" y="102"/>
                  </a:cubicBezTo>
                  <a:cubicBezTo>
                    <a:pt x="27" y="112"/>
                    <a:pt x="28" y="118"/>
                    <a:pt x="29" y="123"/>
                  </a:cubicBezTo>
                  <a:cubicBezTo>
                    <a:pt x="32" y="132"/>
                    <a:pt x="39" y="137"/>
                    <a:pt x="50" y="137"/>
                  </a:cubicBezTo>
                  <a:cubicBezTo>
                    <a:pt x="60" y="137"/>
                    <a:pt x="68" y="132"/>
                    <a:pt x="71"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5" name="Freeform 31"/>
            <p:cNvSpPr>
              <a:spLocks/>
            </p:cNvSpPr>
            <p:nvPr userDrawn="1"/>
          </p:nvSpPr>
          <p:spPr bwMode="auto">
            <a:xfrm>
              <a:off x="6023913" y="1414463"/>
              <a:ext cx="328601" cy="283134"/>
            </a:xfrm>
            <a:custGeom>
              <a:avLst/>
              <a:gdLst>
                <a:gd name="T0" fmla="*/ 125 w 184"/>
                <a:gd name="T1" fmla="*/ 158 h 158"/>
                <a:gd name="T2" fmla="*/ 122 w 184"/>
                <a:gd name="T3" fmla="*/ 156 h 158"/>
                <a:gd name="T4" fmla="*/ 92 w 184"/>
                <a:gd name="T5" fmla="*/ 48 h 158"/>
                <a:gd name="T6" fmla="*/ 92 w 184"/>
                <a:gd name="T7" fmla="*/ 48 h 158"/>
                <a:gd name="T8" fmla="*/ 61 w 184"/>
                <a:gd name="T9" fmla="*/ 156 h 158"/>
                <a:gd name="T10" fmla="*/ 59 w 184"/>
                <a:gd name="T11" fmla="*/ 158 h 158"/>
                <a:gd name="T12" fmla="*/ 41 w 184"/>
                <a:gd name="T13" fmla="*/ 158 h 158"/>
                <a:gd name="T14" fmla="*/ 39 w 184"/>
                <a:gd name="T15" fmla="*/ 156 h 158"/>
                <a:gd name="T16" fmla="*/ 0 w 184"/>
                <a:gd name="T17" fmla="*/ 3 h 158"/>
                <a:gd name="T18" fmla="*/ 2 w 184"/>
                <a:gd name="T19" fmla="*/ 0 h 158"/>
                <a:gd name="T20" fmla="*/ 23 w 184"/>
                <a:gd name="T21" fmla="*/ 0 h 158"/>
                <a:gd name="T22" fmla="*/ 26 w 184"/>
                <a:gd name="T23" fmla="*/ 3 h 158"/>
                <a:gd name="T24" fmla="*/ 51 w 184"/>
                <a:gd name="T25" fmla="*/ 109 h 158"/>
                <a:gd name="T26" fmla="*/ 52 w 184"/>
                <a:gd name="T27" fmla="*/ 109 h 158"/>
                <a:gd name="T28" fmla="*/ 81 w 184"/>
                <a:gd name="T29" fmla="*/ 3 h 158"/>
                <a:gd name="T30" fmla="*/ 84 w 184"/>
                <a:gd name="T31" fmla="*/ 0 h 158"/>
                <a:gd name="T32" fmla="*/ 100 w 184"/>
                <a:gd name="T33" fmla="*/ 0 h 158"/>
                <a:gd name="T34" fmla="*/ 103 w 184"/>
                <a:gd name="T35" fmla="*/ 3 h 158"/>
                <a:gd name="T36" fmla="*/ 133 w 184"/>
                <a:gd name="T37" fmla="*/ 109 h 158"/>
                <a:gd name="T38" fmla="*/ 133 w 184"/>
                <a:gd name="T39" fmla="*/ 109 h 158"/>
                <a:gd name="T40" fmla="*/ 158 w 184"/>
                <a:gd name="T41" fmla="*/ 3 h 158"/>
                <a:gd name="T42" fmla="*/ 161 w 184"/>
                <a:gd name="T43" fmla="*/ 0 h 158"/>
                <a:gd name="T44" fmla="*/ 182 w 184"/>
                <a:gd name="T45" fmla="*/ 0 h 158"/>
                <a:gd name="T46" fmla="*/ 184 w 184"/>
                <a:gd name="T47" fmla="*/ 3 h 158"/>
                <a:gd name="T48" fmla="*/ 146 w 184"/>
                <a:gd name="T49" fmla="*/ 156 h 158"/>
                <a:gd name="T50" fmla="*/ 143 w 184"/>
                <a:gd name="T51" fmla="*/ 158 h 158"/>
                <a:gd name="T52" fmla="*/ 125 w 184"/>
                <a:gd name="T53"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4" h="158">
                  <a:moveTo>
                    <a:pt x="125" y="158"/>
                  </a:moveTo>
                  <a:cubicBezTo>
                    <a:pt x="124" y="158"/>
                    <a:pt x="123" y="157"/>
                    <a:pt x="122" y="156"/>
                  </a:cubicBezTo>
                  <a:cubicBezTo>
                    <a:pt x="92" y="48"/>
                    <a:pt x="92" y="48"/>
                    <a:pt x="92" y="48"/>
                  </a:cubicBezTo>
                  <a:cubicBezTo>
                    <a:pt x="92" y="48"/>
                    <a:pt x="92" y="48"/>
                    <a:pt x="92" y="48"/>
                  </a:cubicBezTo>
                  <a:cubicBezTo>
                    <a:pt x="61" y="156"/>
                    <a:pt x="61" y="156"/>
                    <a:pt x="61" y="156"/>
                  </a:cubicBezTo>
                  <a:cubicBezTo>
                    <a:pt x="61" y="157"/>
                    <a:pt x="60" y="158"/>
                    <a:pt x="59" y="158"/>
                  </a:cubicBezTo>
                  <a:cubicBezTo>
                    <a:pt x="41" y="158"/>
                    <a:pt x="41" y="158"/>
                    <a:pt x="41" y="158"/>
                  </a:cubicBezTo>
                  <a:cubicBezTo>
                    <a:pt x="40" y="158"/>
                    <a:pt x="39" y="157"/>
                    <a:pt x="39" y="156"/>
                  </a:cubicBezTo>
                  <a:cubicBezTo>
                    <a:pt x="0" y="3"/>
                    <a:pt x="0" y="3"/>
                    <a:pt x="0" y="3"/>
                  </a:cubicBezTo>
                  <a:cubicBezTo>
                    <a:pt x="0" y="1"/>
                    <a:pt x="0" y="0"/>
                    <a:pt x="2" y="0"/>
                  </a:cubicBezTo>
                  <a:cubicBezTo>
                    <a:pt x="23" y="0"/>
                    <a:pt x="23" y="0"/>
                    <a:pt x="23" y="0"/>
                  </a:cubicBezTo>
                  <a:cubicBezTo>
                    <a:pt x="25" y="0"/>
                    <a:pt x="26" y="1"/>
                    <a:pt x="26" y="3"/>
                  </a:cubicBezTo>
                  <a:cubicBezTo>
                    <a:pt x="51" y="109"/>
                    <a:pt x="51" y="109"/>
                    <a:pt x="51" y="109"/>
                  </a:cubicBezTo>
                  <a:cubicBezTo>
                    <a:pt x="52" y="109"/>
                    <a:pt x="52" y="109"/>
                    <a:pt x="52" y="109"/>
                  </a:cubicBezTo>
                  <a:cubicBezTo>
                    <a:pt x="81" y="3"/>
                    <a:pt x="81" y="3"/>
                    <a:pt x="81" y="3"/>
                  </a:cubicBezTo>
                  <a:cubicBezTo>
                    <a:pt x="82" y="1"/>
                    <a:pt x="83" y="0"/>
                    <a:pt x="84" y="0"/>
                  </a:cubicBezTo>
                  <a:cubicBezTo>
                    <a:pt x="100" y="0"/>
                    <a:pt x="100" y="0"/>
                    <a:pt x="100" y="0"/>
                  </a:cubicBezTo>
                  <a:cubicBezTo>
                    <a:pt x="102" y="0"/>
                    <a:pt x="102" y="1"/>
                    <a:pt x="103" y="3"/>
                  </a:cubicBezTo>
                  <a:cubicBezTo>
                    <a:pt x="133" y="109"/>
                    <a:pt x="133" y="109"/>
                    <a:pt x="133" y="109"/>
                  </a:cubicBezTo>
                  <a:cubicBezTo>
                    <a:pt x="133" y="109"/>
                    <a:pt x="133" y="109"/>
                    <a:pt x="133" y="109"/>
                  </a:cubicBezTo>
                  <a:cubicBezTo>
                    <a:pt x="158" y="3"/>
                    <a:pt x="158" y="3"/>
                    <a:pt x="158" y="3"/>
                  </a:cubicBezTo>
                  <a:cubicBezTo>
                    <a:pt x="158" y="1"/>
                    <a:pt x="159" y="0"/>
                    <a:pt x="161" y="0"/>
                  </a:cubicBezTo>
                  <a:cubicBezTo>
                    <a:pt x="182" y="0"/>
                    <a:pt x="182" y="0"/>
                    <a:pt x="182" y="0"/>
                  </a:cubicBezTo>
                  <a:cubicBezTo>
                    <a:pt x="184" y="0"/>
                    <a:pt x="184" y="1"/>
                    <a:pt x="184" y="3"/>
                  </a:cubicBezTo>
                  <a:cubicBezTo>
                    <a:pt x="146" y="156"/>
                    <a:pt x="146" y="156"/>
                    <a:pt x="146" y="156"/>
                  </a:cubicBezTo>
                  <a:cubicBezTo>
                    <a:pt x="145" y="157"/>
                    <a:pt x="144" y="158"/>
                    <a:pt x="143" y="158"/>
                  </a:cubicBezTo>
                  <a:lnTo>
                    <a:pt x="125"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6" name="Freeform 32"/>
            <p:cNvSpPr>
              <a:spLocks noEditPoints="1"/>
            </p:cNvSpPr>
            <p:nvPr userDrawn="1"/>
          </p:nvSpPr>
          <p:spPr bwMode="auto">
            <a:xfrm>
              <a:off x="6360781" y="1492997"/>
              <a:ext cx="175667" cy="208734"/>
            </a:xfrm>
            <a:custGeom>
              <a:avLst/>
              <a:gdLst>
                <a:gd name="T0" fmla="*/ 4 w 99"/>
                <a:gd name="T1" fmla="*/ 85 h 117"/>
                <a:gd name="T2" fmla="*/ 0 w 99"/>
                <a:gd name="T3" fmla="*/ 58 h 117"/>
                <a:gd name="T4" fmla="*/ 3 w 99"/>
                <a:gd name="T5" fmla="*/ 31 h 117"/>
                <a:gd name="T6" fmla="*/ 49 w 99"/>
                <a:gd name="T7" fmla="*/ 0 h 117"/>
                <a:gd name="T8" fmla="*/ 95 w 99"/>
                <a:gd name="T9" fmla="*/ 31 h 117"/>
                <a:gd name="T10" fmla="*/ 99 w 99"/>
                <a:gd name="T11" fmla="*/ 64 h 117"/>
                <a:gd name="T12" fmla="*/ 96 w 99"/>
                <a:gd name="T13" fmla="*/ 66 h 117"/>
                <a:gd name="T14" fmla="*/ 27 w 99"/>
                <a:gd name="T15" fmla="*/ 66 h 117"/>
                <a:gd name="T16" fmla="*/ 26 w 99"/>
                <a:gd name="T17" fmla="*/ 68 h 117"/>
                <a:gd name="T18" fmla="*/ 27 w 99"/>
                <a:gd name="T19" fmla="*/ 76 h 117"/>
                <a:gd name="T20" fmla="*/ 52 w 99"/>
                <a:gd name="T21" fmla="*/ 93 h 117"/>
                <a:gd name="T22" fmla="*/ 79 w 99"/>
                <a:gd name="T23" fmla="*/ 83 h 117"/>
                <a:gd name="T24" fmla="*/ 82 w 99"/>
                <a:gd name="T25" fmla="*/ 82 h 117"/>
                <a:gd name="T26" fmla="*/ 96 w 99"/>
                <a:gd name="T27" fmla="*/ 94 h 117"/>
                <a:gd name="T28" fmla="*/ 96 w 99"/>
                <a:gd name="T29" fmla="*/ 98 h 117"/>
                <a:gd name="T30" fmla="*/ 50 w 99"/>
                <a:gd name="T31" fmla="*/ 117 h 117"/>
                <a:gd name="T32" fmla="*/ 4 w 99"/>
                <a:gd name="T33" fmla="*/ 85 h 117"/>
                <a:gd name="T34" fmla="*/ 71 w 99"/>
                <a:gd name="T35" fmla="*/ 36 h 117"/>
                <a:gd name="T36" fmla="*/ 49 w 99"/>
                <a:gd name="T37" fmla="*/ 22 h 117"/>
                <a:gd name="T38" fmla="*/ 27 w 99"/>
                <a:gd name="T39" fmla="*/ 36 h 117"/>
                <a:gd name="T40" fmla="*/ 26 w 99"/>
                <a:gd name="T41" fmla="*/ 46 h 117"/>
                <a:gd name="T42" fmla="*/ 27 w 99"/>
                <a:gd name="T43" fmla="*/ 47 h 117"/>
                <a:gd name="T44" fmla="*/ 71 w 99"/>
                <a:gd name="T45" fmla="*/ 47 h 117"/>
                <a:gd name="T46" fmla="*/ 72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9" y="46"/>
                    <a:pt x="99" y="64"/>
                  </a:cubicBezTo>
                  <a:cubicBezTo>
                    <a:pt x="99" y="66"/>
                    <a:pt x="98" y="66"/>
                    <a:pt x="96" y="66"/>
                  </a:cubicBezTo>
                  <a:cubicBezTo>
                    <a:pt x="27" y="66"/>
                    <a:pt x="27" y="66"/>
                    <a:pt x="27" y="66"/>
                  </a:cubicBezTo>
                  <a:cubicBezTo>
                    <a:pt x="26" y="66"/>
                    <a:pt x="26" y="67"/>
                    <a:pt x="26" y="68"/>
                  </a:cubicBezTo>
                  <a:cubicBezTo>
                    <a:pt x="26" y="71"/>
                    <a:pt x="27"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7" y="109"/>
                    <a:pt x="71" y="117"/>
                    <a:pt x="50" y="117"/>
                  </a:cubicBezTo>
                  <a:cubicBezTo>
                    <a:pt x="27"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7" name="Freeform 33"/>
            <p:cNvSpPr>
              <a:spLocks/>
            </p:cNvSpPr>
            <p:nvPr userDrawn="1"/>
          </p:nvSpPr>
          <p:spPr bwMode="auto">
            <a:xfrm>
              <a:off x="6573648" y="1414463"/>
              <a:ext cx="76467" cy="285201"/>
            </a:xfrm>
            <a:custGeom>
              <a:avLst/>
              <a:gdLst>
                <a:gd name="T0" fmla="*/ 31 w 43"/>
                <a:gd name="T1" fmla="*/ 159 h 159"/>
                <a:gd name="T2" fmla="*/ 0 w 43"/>
                <a:gd name="T3" fmla="*/ 127 h 159"/>
                <a:gd name="T4" fmla="*/ 0 w 43"/>
                <a:gd name="T5" fmla="*/ 3 h 159"/>
                <a:gd name="T6" fmla="*/ 3 w 43"/>
                <a:gd name="T7" fmla="*/ 0 h 159"/>
                <a:gd name="T8" fmla="*/ 24 w 43"/>
                <a:gd name="T9" fmla="*/ 0 h 159"/>
                <a:gd name="T10" fmla="*/ 26 w 43"/>
                <a:gd name="T11" fmla="*/ 3 h 159"/>
                <a:gd name="T12" fmla="*/ 26 w 43"/>
                <a:gd name="T13" fmla="*/ 126 h 159"/>
                <a:gd name="T14" fmla="*/ 36 w 43"/>
                <a:gd name="T15" fmla="*/ 136 h 159"/>
                <a:gd name="T16" fmla="*/ 41 w 43"/>
                <a:gd name="T17" fmla="*/ 136 h 159"/>
                <a:gd name="T18" fmla="*/ 43 w 43"/>
                <a:gd name="T19" fmla="*/ 139 h 159"/>
                <a:gd name="T20" fmla="*/ 43 w 43"/>
                <a:gd name="T21" fmla="*/ 157 h 159"/>
                <a:gd name="T22" fmla="*/ 41 w 43"/>
                <a:gd name="T23" fmla="*/ 159 h 159"/>
                <a:gd name="T24" fmla="*/ 31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1" y="159"/>
                  </a:moveTo>
                  <a:cubicBezTo>
                    <a:pt x="9" y="159"/>
                    <a:pt x="0" y="149"/>
                    <a:pt x="0" y="127"/>
                  </a:cubicBezTo>
                  <a:cubicBezTo>
                    <a:pt x="0" y="3"/>
                    <a:pt x="0" y="3"/>
                    <a:pt x="0" y="3"/>
                  </a:cubicBezTo>
                  <a:cubicBezTo>
                    <a:pt x="0" y="1"/>
                    <a:pt x="1" y="0"/>
                    <a:pt x="3" y="0"/>
                  </a:cubicBezTo>
                  <a:cubicBezTo>
                    <a:pt x="24" y="0"/>
                    <a:pt x="24" y="0"/>
                    <a:pt x="24" y="0"/>
                  </a:cubicBezTo>
                  <a:cubicBezTo>
                    <a:pt x="25" y="0"/>
                    <a:pt x="26" y="1"/>
                    <a:pt x="26" y="3"/>
                  </a:cubicBezTo>
                  <a:cubicBezTo>
                    <a:pt x="26" y="126"/>
                    <a:pt x="26" y="126"/>
                    <a:pt x="26" y="126"/>
                  </a:cubicBezTo>
                  <a:cubicBezTo>
                    <a:pt x="26" y="134"/>
                    <a:pt x="29" y="136"/>
                    <a:pt x="36"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1"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8" name="Freeform 34"/>
            <p:cNvSpPr>
              <a:spLocks/>
            </p:cNvSpPr>
            <p:nvPr userDrawn="1"/>
          </p:nvSpPr>
          <p:spPr bwMode="auto">
            <a:xfrm>
              <a:off x="6668715"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4"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9" name="Freeform 35"/>
            <p:cNvSpPr>
              <a:spLocks noEditPoints="1"/>
            </p:cNvSpPr>
            <p:nvPr userDrawn="1"/>
          </p:nvSpPr>
          <p:spPr bwMode="auto">
            <a:xfrm>
              <a:off x="679891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0" name="Freeform 36"/>
            <p:cNvSpPr>
              <a:spLocks/>
            </p:cNvSpPr>
            <p:nvPr userDrawn="1"/>
          </p:nvSpPr>
          <p:spPr bwMode="auto">
            <a:xfrm>
              <a:off x="7011783" y="1492997"/>
              <a:ext cx="142600" cy="204601"/>
            </a:xfrm>
            <a:custGeom>
              <a:avLst/>
              <a:gdLst>
                <a:gd name="T0" fmla="*/ 2 w 80"/>
                <a:gd name="T1" fmla="*/ 114 h 114"/>
                <a:gd name="T2" fmla="*/ 0 w 80"/>
                <a:gd name="T3" fmla="*/ 112 h 114"/>
                <a:gd name="T4" fmla="*/ 0 w 80"/>
                <a:gd name="T5" fmla="*/ 5 h 114"/>
                <a:gd name="T6" fmla="*/ 2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3 w 80"/>
                <a:gd name="T25" fmla="*/ 28 h 114"/>
                <a:gd name="T26" fmla="*/ 47 w 80"/>
                <a:gd name="T27" fmla="*/ 23 h 114"/>
                <a:gd name="T28" fmla="*/ 26 w 80"/>
                <a:gd name="T29" fmla="*/ 51 h 114"/>
                <a:gd name="T30" fmla="*/ 26 w 80"/>
                <a:gd name="T31" fmla="*/ 112 h 114"/>
                <a:gd name="T32" fmla="*/ 24 w 80"/>
                <a:gd name="T33" fmla="*/ 114 h 114"/>
                <a:gd name="T34" fmla="*/ 2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2" y="114"/>
                  </a:move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3" y="28"/>
                  </a:cubicBezTo>
                  <a:cubicBezTo>
                    <a:pt x="58" y="25"/>
                    <a:pt x="53" y="23"/>
                    <a:pt x="47" y="23"/>
                  </a:cubicBezTo>
                  <a:cubicBezTo>
                    <a:pt x="32" y="23"/>
                    <a:pt x="26" y="33"/>
                    <a:pt x="26" y="51"/>
                  </a:cubicBezTo>
                  <a:cubicBezTo>
                    <a:pt x="26" y="112"/>
                    <a:pt x="26" y="112"/>
                    <a:pt x="26" y="112"/>
                  </a:cubicBezTo>
                  <a:cubicBezTo>
                    <a:pt x="26" y="113"/>
                    <a:pt x="25" y="114"/>
                    <a:pt x="24" y="114"/>
                  </a:cubicBezTo>
                  <a:lnTo>
                    <a:pt x="2"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1" name="Freeform 37"/>
            <p:cNvSpPr>
              <a:spLocks noEditPoints="1"/>
            </p:cNvSpPr>
            <p:nvPr userDrawn="1"/>
          </p:nvSpPr>
          <p:spPr bwMode="auto">
            <a:xfrm>
              <a:off x="7166783" y="1492997"/>
              <a:ext cx="175667" cy="208734"/>
            </a:xfrm>
            <a:custGeom>
              <a:avLst/>
              <a:gdLst>
                <a:gd name="T0" fmla="*/ 4 w 98"/>
                <a:gd name="T1" fmla="*/ 85 h 117"/>
                <a:gd name="T2" fmla="*/ 0 w 98"/>
                <a:gd name="T3" fmla="*/ 58 h 117"/>
                <a:gd name="T4" fmla="*/ 3 w 98"/>
                <a:gd name="T5" fmla="*/ 31 h 117"/>
                <a:gd name="T6" fmla="*/ 49 w 98"/>
                <a:gd name="T7" fmla="*/ 0 h 117"/>
                <a:gd name="T8" fmla="*/ 95 w 98"/>
                <a:gd name="T9" fmla="*/ 31 h 117"/>
                <a:gd name="T10" fmla="*/ 98 w 98"/>
                <a:gd name="T11" fmla="*/ 64 h 117"/>
                <a:gd name="T12" fmla="*/ 96 w 98"/>
                <a:gd name="T13" fmla="*/ 66 h 117"/>
                <a:gd name="T14" fmla="*/ 27 w 98"/>
                <a:gd name="T15" fmla="*/ 66 h 117"/>
                <a:gd name="T16" fmla="*/ 26 w 98"/>
                <a:gd name="T17" fmla="*/ 68 h 117"/>
                <a:gd name="T18" fmla="*/ 27 w 98"/>
                <a:gd name="T19" fmla="*/ 76 h 117"/>
                <a:gd name="T20" fmla="*/ 52 w 98"/>
                <a:gd name="T21" fmla="*/ 93 h 117"/>
                <a:gd name="T22" fmla="*/ 79 w 98"/>
                <a:gd name="T23" fmla="*/ 83 h 117"/>
                <a:gd name="T24" fmla="*/ 82 w 98"/>
                <a:gd name="T25" fmla="*/ 82 h 117"/>
                <a:gd name="T26" fmla="*/ 96 w 98"/>
                <a:gd name="T27" fmla="*/ 94 h 117"/>
                <a:gd name="T28" fmla="*/ 96 w 98"/>
                <a:gd name="T29" fmla="*/ 98 h 117"/>
                <a:gd name="T30" fmla="*/ 50 w 98"/>
                <a:gd name="T31" fmla="*/ 117 h 117"/>
                <a:gd name="T32" fmla="*/ 4 w 98"/>
                <a:gd name="T33" fmla="*/ 85 h 117"/>
                <a:gd name="T34" fmla="*/ 71 w 98"/>
                <a:gd name="T35" fmla="*/ 36 h 117"/>
                <a:gd name="T36" fmla="*/ 49 w 98"/>
                <a:gd name="T37" fmla="*/ 22 h 117"/>
                <a:gd name="T38" fmla="*/ 27 w 98"/>
                <a:gd name="T39" fmla="*/ 36 h 117"/>
                <a:gd name="T40" fmla="*/ 26 w 98"/>
                <a:gd name="T41" fmla="*/ 46 h 117"/>
                <a:gd name="T42" fmla="*/ 27 w 98"/>
                <a:gd name="T43" fmla="*/ 47 h 117"/>
                <a:gd name="T44" fmla="*/ 71 w 98"/>
                <a:gd name="T45" fmla="*/ 47 h 117"/>
                <a:gd name="T46" fmla="*/ 72 w 98"/>
                <a:gd name="T47" fmla="*/ 46 h 117"/>
                <a:gd name="T48" fmla="*/ 71 w 98"/>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8" y="46"/>
                    <a:pt x="98" y="64"/>
                  </a:cubicBezTo>
                  <a:cubicBezTo>
                    <a:pt x="98" y="66"/>
                    <a:pt x="98" y="66"/>
                    <a:pt x="96" y="66"/>
                  </a:cubicBezTo>
                  <a:cubicBezTo>
                    <a:pt x="27" y="66"/>
                    <a:pt x="27" y="66"/>
                    <a:pt x="27" y="66"/>
                  </a:cubicBezTo>
                  <a:cubicBezTo>
                    <a:pt x="26" y="66"/>
                    <a:pt x="26" y="67"/>
                    <a:pt x="26" y="68"/>
                  </a:cubicBezTo>
                  <a:cubicBezTo>
                    <a:pt x="26" y="71"/>
                    <a:pt x="26"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6" y="109"/>
                    <a:pt x="71" y="117"/>
                    <a:pt x="50" y="117"/>
                  </a:cubicBezTo>
                  <a:cubicBezTo>
                    <a:pt x="26"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2" name="Freeform 38"/>
            <p:cNvSpPr>
              <a:spLocks noEditPoints="1"/>
            </p:cNvSpPr>
            <p:nvPr userDrawn="1"/>
          </p:nvSpPr>
          <p:spPr bwMode="auto">
            <a:xfrm>
              <a:off x="7439584" y="1492997"/>
              <a:ext cx="177734" cy="208734"/>
            </a:xfrm>
            <a:custGeom>
              <a:avLst/>
              <a:gdLst>
                <a:gd name="T0" fmla="*/ 3 w 99"/>
                <a:gd name="T1" fmla="*/ 86 h 117"/>
                <a:gd name="T2" fmla="*/ 0 w 99"/>
                <a:gd name="T3" fmla="*/ 58 h 117"/>
                <a:gd name="T4" fmla="*/ 3 w 99"/>
                <a:gd name="T5" fmla="*/ 31 h 117"/>
                <a:gd name="T6" fmla="*/ 49 w 99"/>
                <a:gd name="T7" fmla="*/ 0 h 117"/>
                <a:gd name="T8" fmla="*/ 95 w 99"/>
                <a:gd name="T9" fmla="*/ 31 h 117"/>
                <a:gd name="T10" fmla="*/ 99 w 99"/>
                <a:gd name="T11" fmla="*/ 58 h 117"/>
                <a:gd name="T12" fmla="*/ 95 w 99"/>
                <a:gd name="T13" fmla="*/ 86 h 117"/>
                <a:gd name="T14" fmla="*/ 49 w 99"/>
                <a:gd name="T15" fmla="*/ 117 h 117"/>
                <a:gd name="T16" fmla="*/ 3 w 99"/>
                <a:gd name="T17" fmla="*/ 86 h 117"/>
                <a:gd name="T18" fmla="*/ 70 w 99"/>
                <a:gd name="T19" fmla="*/ 79 h 117"/>
                <a:gd name="T20" fmla="*/ 73 w 99"/>
                <a:gd name="T21" fmla="*/ 58 h 117"/>
                <a:gd name="T22" fmla="*/ 70 w 99"/>
                <a:gd name="T23" fmla="*/ 38 h 117"/>
                <a:gd name="T24" fmla="*/ 49 w 99"/>
                <a:gd name="T25" fmla="*/ 23 h 117"/>
                <a:gd name="T26" fmla="*/ 28 w 99"/>
                <a:gd name="T27" fmla="*/ 38 h 117"/>
                <a:gd name="T28" fmla="*/ 26 w 99"/>
                <a:gd name="T29" fmla="*/ 58 h 117"/>
                <a:gd name="T30" fmla="*/ 28 w 99"/>
                <a:gd name="T31" fmla="*/ 79 h 117"/>
                <a:gd name="T32" fmla="*/ 49 w 99"/>
                <a:gd name="T33" fmla="*/ 93 h 117"/>
                <a:gd name="T34" fmla="*/ 70 w 99"/>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17">
                  <a:moveTo>
                    <a:pt x="3" y="86"/>
                  </a:moveTo>
                  <a:cubicBezTo>
                    <a:pt x="1" y="78"/>
                    <a:pt x="0" y="70"/>
                    <a:pt x="0" y="58"/>
                  </a:cubicBezTo>
                  <a:cubicBezTo>
                    <a:pt x="0" y="46"/>
                    <a:pt x="1" y="38"/>
                    <a:pt x="3" y="31"/>
                  </a:cubicBezTo>
                  <a:cubicBezTo>
                    <a:pt x="10" y="11"/>
                    <a:pt x="27" y="0"/>
                    <a:pt x="49" y="0"/>
                  </a:cubicBezTo>
                  <a:cubicBezTo>
                    <a:pt x="72" y="0"/>
                    <a:pt x="89" y="11"/>
                    <a:pt x="95" y="31"/>
                  </a:cubicBezTo>
                  <a:cubicBezTo>
                    <a:pt x="98" y="38"/>
                    <a:pt x="99" y="46"/>
                    <a:pt x="99" y="58"/>
                  </a:cubicBezTo>
                  <a:cubicBezTo>
                    <a:pt x="99" y="70"/>
                    <a:pt x="98" y="78"/>
                    <a:pt x="95" y="86"/>
                  </a:cubicBezTo>
                  <a:cubicBezTo>
                    <a:pt x="89" y="105"/>
                    <a:pt x="72" y="117"/>
                    <a:pt x="49" y="117"/>
                  </a:cubicBezTo>
                  <a:cubicBezTo>
                    <a:pt x="27" y="117"/>
                    <a:pt x="10" y="105"/>
                    <a:pt x="3" y="86"/>
                  </a:cubicBezTo>
                  <a:close/>
                  <a:moveTo>
                    <a:pt x="70" y="79"/>
                  </a:moveTo>
                  <a:cubicBezTo>
                    <a:pt x="72" y="73"/>
                    <a:pt x="73" y="68"/>
                    <a:pt x="73" y="58"/>
                  </a:cubicBezTo>
                  <a:cubicBezTo>
                    <a:pt x="73" y="49"/>
                    <a:pt x="72" y="44"/>
                    <a:pt x="70" y="38"/>
                  </a:cubicBezTo>
                  <a:cubicBezTo>
                    <a:pt x="67" y="28"/>
                    <a:pt x="60" y="23"/>
                    <a:pt x="49" y="23"/>
                  </a:cubicBezTo>
                  <a:cubicBezTo>
                    <a:pt x="39" y="23"/>
                    <a:pt x="32" y="28"/>
                    <a:pt x="28" y="38"/>
                  </a:cubicBezTo>
                  <a:cubicBezTo>
                    <a:pt x="27" y="44"/>
                    <a:pt x="26" y="49"/>
                    <a:pt x="26" y="58"/>
                  </a:cubicBezTo>
                  <a:cubicBezTo>
                    <a:pt x="26" y="68"/>
                    <a:pt x="27" y="73"/>
                    <a:pt x="28" y="79"/>
                  </a:cubicBezTo>
                  <a:cubicBezTo>
                    <a:pt x="32" y="88"/>
                    <a:pt x="39"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3" name="Freeform 39"/>
            <p:cNvSpPr>
              <a:spLocks/>
            </p:cNvSpPr>
            <p:nvPr userDrawn="1"/>
          </p:nvSpPr>
          <p:spPr bwMode="auto">
            <a:xfrm>
              <a:off x="7642118"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3"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4" name="Freeform 40"/>
            <p:cNvSpPr>
              <a:spLocks/>
            </p:cNvSpPr>
            <p:nvPr userDrawn="1"/>
          </p:nvSpPr>
          <p:spPr bwMode="auto">
            <a:xfrm>
              <a:off x="7826052" y="1414463"/>
              <a:ext cx="171534" cy="287267"/>
            </a:xfrm>
            <a:custGeom>
              <a:avLst/>
              <a:gdLst>
                <a:gd name="T0" fmla="*/ 1 w 96"/>
                <a:gd name="T1" fmla="*/ 138 h 161"/>
                <a:gd name="T2" fmla="*/ 18 w 96"/>
                <a:gd name="T3" fmla="*/ 126 h 161"/>
                <a:gd name="T4" fmla="*/ 21 w 96"/>
                <a:gd name="T5" fmla="*/ 126 h 161"/>
                <a:gd name="T6" fmla="*/ 42 w 96"/>
                <a:gd name="T7" fmla="*/ 136 h 161"/>
                <a:gd name="T8" fmla="*/ 68 w 96"/>
                <a:gd name="T9" fmla="*/ 105 h 161"/>
                <a:gd name="T10" fmla="*/ 68 w 96"/>
                <a:gd name="T11" fmla="*/ 3 h 161"/>
                <a:gd name="T12" fmla="*/ 71 w 96"/>
                <a:gd name="T13" fmla="*/ 0 h 161"/>
                <a:gd name="T14" fmla="*/ 93 w 96"/>
                <a:gd name="T15" fmla="*/ 0 h 161"/>
                <a:gd name="T16" fmla="*/ 96 w 96"/>
                <a:gd name="T17" fmla="*/ 3 h 161"/>
                <a:gd name="T18" fmla="*/ 96 w 96"/>
                <a:gd name="T19" fmla="*/ 105 h 161"/>
                <a:gd name="T20" fmla="*/ 41 w 96"/>
                <a:gd name="T21" fmla="*/ 161 h 161"/>
                <a:gd name="T22" fmla="*/ 0 w 96"/>
                <a:gd name="T23" fmla="*/ 142 h 161"/>
                <a:gd name="T24" fmla="*/ 1 w 96"/>
                <a:gd name="T25" fmla="*/ 1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61">
                  <a:moveTo>
                    <a:pt x="1" y="138"/>
                  </a:moveTo>
                  <a:cubicBezTo>
                    <a:pt x="18" y="126"/>
                    <a:pt x="18" y="126"/>
                    <a:pt x="18" y="126"/>
                  </a:cubicBezTo>
                  <a:cubicBezTo>
                    <a:pt x="19" y="125"/>
                    <a:pt x="20" y="125"/>
                    <a:pt x="21" y="126"/>
                  </a:cubicBezTo>
                  <a:cubicBezTo>
                    <a:pt x="25" y="131"/>
                    <a:pt x="33" y="136"/>
                    <a:pt x="42" y="136"/>
                  </a:cubicBezTo>
                  <a:cubicBezTo>
                    <a:pt x="59" y="136"/>
                    <a:pt x="68" y="126"/>
                    <a:pt x="68" y="105"/>
                  </a:cubicBezTo>
                  <a:cubicBezTo>
                    <a:pt x="68" y="3"/>
                    <a:pt x="68" y="3"/>
                    <a:pt x="68" y="3"/>
                  </a:cubicBezTo>
                  <a:cubicBezTo>
                    <a:pt x="68" y="1"/>
                    <a:pt x="69" y="0"/>
                    <a:pt x="71" y="0"/>
                  </a:cubicBezTo>
                  <a:cubicBezTo>
                    <a:pt x="93" y="0"/>
                    <a:pt x="93" y="0"/>
                    <a:pt x="93" y="0"/>
                  </a:cubicBezTo>
                  <a:cubicBezTo>
                    <a:pt x="95" y="0"/>
                    <a:pt x="96" y="1"/>
                    <a:pt x="96" y="3"/>
                  </a:cubicBezTo>
                  <a:cubicBezTo>
                    <a:pt x="96" y="105"/>
                    <a:pt x="96" y="105"/>
                    <a:pt x="96" y="105"/>
                  </a:cubicBezTo>
                  <a:cubicBezTo>
                    <a:pt x="96" y="141"/>
                    <a:pt x="75" y="161"/>
                    <a:pt x="41" y="161"/>
                  </a:cubicBezTo>
                  <a:cubicBezTo>
                    <a:pt x="23" y="161"/>
                    <a:pt x="7" y="152"/>
                    <a:pt x="0" y="142"/>
                  </a:cubicBezTo>
                  <a:cubicBezTo>
                    <a:pt x="0" y="140"/>
                    <a:pt x="0" y="139"/>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5" name="Freeform 41"/>
            <p:cNvSpPr>
              <a:spLocks noEditPoints="1"/>
            </p:cNvSpPr>
            <p:nvPr userDrawn="1"/>
          </p:nvSpPr>
          <p:spPr bwMode="auto">
            <a:xfrm>
              <a:off x="8034786"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8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8" y="66"/>
                    <a:pt x="48" y="66"/>
                    <a:pt x="48"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6" name="Freeform 42"/>
            <p:cNvSpPr>
              <a:spLocks noEditPoints="1"/>
            </p:cNvSpPr>
            <p:nvPr userDrawn="1"/>
          </p:nvSpPr>
          <p:spPr bwMode="auto">
            <a:xfrm>
              <a:off x="8249720" y="1492997"/>
              <a:ext cx="173600" cy="279001"/>
            </a:xfrm>
            <a:custGeom>
              <a:avLst/>
              <a:gdLst>
                <a:gd name="T0" fmla="*/ 2 w 98"/>
                <a:gd name="T1" fmla="*/ 156 h 156"/>
                <a:gd name="T2" fmla="*/ 0 w 98"/>
                <a:gd name="T3" fmla="*/ 153 h 156"/>
                <a:gd name="T4" fmla="*/ 0 w 98"/>
                <a:gd name="T5" fmla="*/ 5 h 156"/>
                <a:gd name="T6" fmla="*/ 2 w 98"/>
                <a:gd name="T7" fmla="*/ 2 h 156"/>
                <a:gd name="T8" fmla="*/ 24 w 98"/>
                <a:gd name="T9" fmla="*/ 2 h 156"/>
                <a:gd name="T10" fmla="*/ 26 w 98"/>
                <a:gd name="T11" fmla="*/ 5 h 156"/>
                <a:gd name="T12" fmla="*/ 26 w 98"/>
                <a:gd name="T13" fmla="*/ 13 h 156"/>
                <a:gd name="T14" fmla="*/ 26 w 98"/>
                <a:gd name="T15" fmla="*/ 13 h 156"/>
                <a:gd name="T16" fmla="*/ 56 w 98"/>
                <a:gd name="T17" fmla="*/ 0 h 156"/>
                <a:gd name="T18" fmla="*/ 94 w 98"/>
                <a:gd name="T19" fmla="*/ 27 h 156"/>
                <a:gd name="T20" fmla="*/ 98 w 98"/>
                <a:gd name="T21" fmla="*/ 58 h 156"/>
                <a:gd name="T22" fmla="*/ 94 w 98"/>
                <a:gd name="T23" fmla="*/ 90 h 156"/>
                <a:gd name="T24" fmla="*/ 56 w 98"/>
                <a:gd name="T25" fmla="*/ 117 h 156"/>
                <a:gd name="T26" fmla="*/ 26 w 98"/>
                <a:gd name="T27" fmla="*/ 103 h 156"/>
                <a:gd name="T28" fmla="*/ 26 w 98"/>
                <a:gd name="T29" fmla="*/ 103 h 156"/>
                <a:gd name="T30" fmla="*/ 26 w 98"/>
                <a:gd name="T31" fmla="*/ 153 h 156"/>
                <a:gd name="T32" fmla="*/ 24 w 98"/>
                <a:gd name="T33" fmla="*/ 156 h 156"/>
                <a:gd name="T34" fmla="*/ 2 w 98"/>
                <a:gd name="T35" fmla="*/ 156 h 156"/>
                <a:gd name="T36" fmla="*/ 70 w 98"/>
                <a:gd name="T37" fmla="*/ 79 h 156"/>
                <a:gd name="T38" fmla="*/ 72 w 98"/>
                <a:gd name="T39" fmla="*/ 58 h 156"/>
                <a:gd name="T40" fmla="*/ 70 w 98"/>
                <a:gd name="T41" fmla="*/ 37 h 156"/>
                <a:gd name="T42" fmla="*/ 49 w 98"/>
                <a:gd name="T43" fmla="*/ 23 h 156"/>
                <a:gd name="T44" fmla="*/ 28 w 98"/>
                <a:gd name="T45" fmla="*/ 37 h 156"/>
                <a:gd name="T46" fmla="*/ 26 w 98"/>
                <a:gd name="T47" fmla="*/ 58 h 156"/>
                <a:gd name="T48" fmla="*/ 28 w 98"/>
                <a:gd name="T49" fmla="*/ 79 h 156"/>
                <a:gd name="T50" fmla="*/ 49 w 98"/>
                <a:gd name="T51" fmla="*/ 93 h 156"/>
                <a:gd name="T52" fmla="*/ 70 w 98"/>
                <a:gd name="T53" fmla="*/ 7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56">
                  <a:moveTo>
                    <a:pt x="2" y="156"/>
                  </a:moveTo>
                  <a:cubicBezTo>
                    <a:pt x="1" y="156"/>
                    <a:pt x="0" y="155"/>
                    <a:pt x="0" y="153"/>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5"/>
                    <a:pt x="41" y="0"/>
                    <a:pt x="56" y="0"/>
                  </a:cubicBezTo>
                  <a:cubicBezTo>
                    <a:pt x="75" y="0"/>
                    <a:pt x="89" y="9"/>
                    <a:pt x="94" y="27"/>
                  </a:cubicBezTo>
                  <a:cubicBezTo>
                    <a:pt x="97" y="35"/>
                    <a:pt x="98" y="43"/>
                    <a:pt x="98" y="58"/>
                  </a:cubicBezTo>
                  <a:cubicBezTo>
                    <a:pt x="98" y="73"/>
                    <a:pt x="97" y="81"/>
                    <a:pt x="94" y="90"/>
                  </a:cubicBezTo>
                  <a:cubicBezTo>
                    <a:pt x="89" y="107"/>
                    <a:pt x="75" y="117"/>
                    <a:pt x="56" y="117"/>
                  </a:cubicBezTo>
                  <a:cubicBezTo>
                    <a:pt x="41" y="117"/>
                    <a:pt x="31" y="111"/>
                    <a:pt x="26" y="103"/>
                  </a:cubicBezTo>
                  <a:cubicBezTo>
                    <a:pt x="26" y="103"/>
                    <a:pt x="26" y="103"/>
                    <a:pt x="26" y="103"/>
                  </a:cubicBezTo>
                  <a:cubicBezTo>
                    <a:pt x="26" y="153"/>
                    <a:pt x="26" y="153"/>
                    <a:pt x="26" y="153"/>
                  </a:cubicBezTo>
                  <a:cubicBezTo>
                    <a:pt x="26" y="155"/>
                    <a:pt x="25" y="156"/>
                    <a:pt x="24" y="156"/>
                  </a:cubicBezTo>
                  <a:lnTo>
                    <a:pt x="2" y="156"/>
                  </a:lnTo>
                  <a:close/>
                  <a:moveTo>
                    <a:pt x="70" y="79"/>
                  </a:moveTo>
                  <a:cubicBezTo>
                    <a:pt x="71" y="74"/>
                    <a:pt x="72" y="68"/>
                    <a:pt x="72" y="58"/>
                  </a:cubicBezTo>
                  <a:cubicBezTo>
                    <a:pt x="72" y="48"/>
                    <a:pt x="71" y="42"/>
                    <a:pt x="70" y="37"/>
                  </a:cubicBezTo>
                  <a:cubicBezTo>
                    <a:pt x="67" y="28"/>
                    <a:pt x="60" y="23"/>
                    <a:pt x="49" y="23"/>
                  </a:cubicBezTo>
                  <a:cubicBezTo>
                    <a:pt x="38" y="23"/>
                    <a:pt x="31" y="28"/>
                    <a:pt x="28" y="37"/>
                  </a:cubicBezTo>
                  <a:cubicBezTo>
                    <a:pt x="27" y="42"/>
                    <a:pt x="26" y="48"/>
                    <a:pt x="26" y="58"/>
                  </a:cubicBezTo>
                  <a:cubicBezTo>
                    <a:pt x="26" y="68"/>
                    <a:pt x="27" y="74"/>
                    <a:pt x="28" y="79"/>
                  </a:cubicBezTo>
                  <a:cubicBezTo>
                    <a:pt x="31" y="88"/>
                    <a:pt x="38"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7" name="Freeform 43"/>
            <p:cNvSpPr>
              <a:spLocks noEditPoints="1"/>
            </p:cNvSpPr>
            <p:nvPr userDrawn="1"/>
          </p:nvSpPr>
          <p:spPr bwMode="auto">
            <a:xfrm>
              <a:off x="8456387" y="1492997"/>
              <a:ext cx="165334" cy="208734"/>
            </a:xfrm>
            <a:custGeom>
              <a:avLst/>
              <a:gdLst>
                <a:gd name="T0" fmla="*/ 72 w 93"/>
                <a:gd name="T1" fmla="*/ 114 h 117"/>
                <a:gd name="T2" fmla="*/ 69 w 93"/>
                <a:gd name="T3" fmla="*/ 112 h 117"/>
                <a:gd name="T4" fmla="*/ 69 w 93"/>
                <a:gd name="T5" fmla="*/ 104 h 117"/>
                <a:gd name="T6" fmla="*/ 69 w 93"/>
                <a:gd name="T7" fmla="*/ 104 h 117"/>
                <a:gd name="T8" fmla="*/ 38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9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2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2" y="114"/>
                  </a:moveTo>
                  <a:cubicBezTo>
                    <a:pt x="70" y="114"/>
                    <a:pt x="69" y="113"/>
                    <a:pt x="69" y="112"/>
                  </a:cubicBezTo>
                  <a:cubicBezTo>
                    <a:pt x="69" y="104"/>
                    <a:pt x="69" y="104"/>
                    <a:pt x="69" y="104"/>
                  </a:cubicBezTo>
                  <a:cubicBezTo>
                    <a:pt x="69" y="104"/>
                    <a:pt x="69" y="104"/>
                    <a:pt x="69" y="104"/>
                  </a:cubicBezTo>
                  <a:cubicBezTo>
                    <a:pt x="64" y="111"/>
                    <a:pt x="53" y="117"/>
                    <a:pt x="38"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9"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2"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8" name="Freeform 44"/>
            <p:cNvSpPr>
              <a:spLocks/>
            </p:cNvSpPr>
            <p:nvPr userDrawn="1"/>
          </p:nvSpPr>
          <p:spPr bwMode="auto">
            <a:xfrm>
              <a:off x="8669254" y="1492997"/>
              <a:ext cx="169467"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7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2"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7" y="13"/>
                    <a:pt x="27" y="13"/>
                    <a:pt x="27"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9" name="Freeform 45"/>
            <p:cNvSpPr>
              <a:spLocks/>
            </p:cNvSpPr>
            <p:nvPr userDrawn="1"/>
          </p:nvSpPr>
          <p:spPr bwMode="auto">
            <a:xfrm>
              <a:off x="900632" y="1414463"/>
              <a:ext cx="250067" cy="283134"/>
            </a:xfrm>
            <a:custGeom>
              <a:avLst/>
              <a:gdLst>
                <a:gd name="T0" fmla="*/ 0 w 140"/>
                <a:gd name="T1" fmla="*/ 3 h 158"/>
                <a:gd name="T2" fmla="*/ 2 w 140"/>
                <a:gd name="T3" fmla="*/ 0 h 158"/>
                <a:gd name="T4" fmla="*/ 23 w 140"/>
                <a:gd name="T5" fmla="*/ 0 h 158"/>
                <a:gd name="T6" fmla="*/ 27 w 140"/>
                <a:gd name="T7" fmla="*/ 3 h 158"/>
                <a:gd name="T8" fmla="*/ 70 w 140"/>
                <a:gd name="T9" fmla="*/ 100 h 158"/>
                <a:gd name="T10" fmla="*/ 71 w 140"/>
                <a:gd name="T11" fmla="*/ 100 h 158"/>
                <a:gd name="T12" fmla="*/ 113 w 140"/>
                <a:gd name="T13" fmla="*/ 3 h 158"/>
                <a:gd name="T14" fmla="*/ 117 w 140"/>
                <a:gd name="T15" fmla="*/ 0 h 158"/>
                <a:gd name="T16" fmla="*/ 138 w 140"/>
                <a:gd name="T17" fmla="*/ 0 h 158"/>
                <a:gd name="T18" fmla="*/ 140 w 140"/>
                <a:gd name="T19" fmla="*/ 3 h 158"/>
                <a:gd name="T20" fmla="*/ 140 w 140"/>
                <a:gd name="T21" fmla="*/ 156 h 158"/>
                <a:gd name="T22" fmla="*/ 138 w 140"/>
                <a:gd name="T23" fmla="*/ 158 h 158"/>
                <a:gd name="T24" fmla="*/ 118 w 140"/>
                <a:gd name="T25" fmla="*/ 158 h 158"/>
                <a:gd name="T26" fmla="*/ 115 w 140"/>
                <a:gd name="T27" fmla="*/ 156 h 158"/>
                <a:gd name="T28" fmla="*/ 115 w 140"/>
                <a:gd name="T29" fmla="*/ 59 h 158"/>
                <a:gd name="T30" fmla="*/ 114 w 140"/>
                <a:gd name="T31" fmla="*/ 59 h 158"/>
                <a:gd name="T32" fmla="*/ 81 w 140"/>
                <a:gd name="T33" fmla="*/ 133 h 158"/>
                <a:gd name="T34" fmla="*/ 77 w 140"/>
                <a:gd name="T35" fmla="*/ 136 h 158"/>
                <a:gd name="T36" fmla="*/ 63 w 140"/>
                <a:gd name="T37" fmla="*/ 136 h 158"/>
                <a:gd name="T38" fmla="*/ 59 w 140"/>
                <a:gd name="T39" fmla="*/ 133 h 158"/>
                <a:gd name="T40" fmla="*/ 25 w 140"/>
                <a:gd name="T41" fmla="*/ 59 h 158"/>
                <a:gd name="T42" fmla="*/ 25 w 140"/>
                <a:gd name="T43" fmla="*/ 59 h 158"/>
                <a:gd name="T44" fmla="*/ 25 w 140"/>
                <a:gd name="T45" fmla="*/ 156 h 158"/>
                <a:gd name="T46" fmla="*/ 22 w 140"/>
                <a:gd name="T47" fmla="*/ 158 h 158"/>
                <a:gd name="T48" fmla="*/ 2 w 140"/>
                <a:gd name="T49" fmla="*/ 158 h 158"/>
                <a:gd name="T50" fmla="*/ 0 w 140"/>
                <a:gd name="T51" fmla="*/ 156 h 158"/>
                <a:gd name="T52" fmla="*/ 0 w 140"/>
                <a:gd name="T53"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158">
                  <a:moveTo>
                    <a:pt x="0" y="3"/>
                  </a:moveTo>
                  <a:cubicBezTo>
                    <a:pt x="0" y="1"/>
                    <a:pt x="1" y="0"/>
                    <a:pt x="2" y="0"/>
                  </a:cubicBezTo>
                  <a:cubicBezTo>
                    <a:pt x="23" y="0"/>
                    <a:pt x="23" y="0"/>
                    <a:pt x="23" y="0"/>
                  </a:cubicBezTo>
                  <a:cubicBezTo>
                    <a:pt x="25" y="0"/>
                    <a:pt x="26" y="1"/>
                    <a:pt x="27" y="3"/>
                  </a:cubicBezTo>
                  <a:cubicBezTo>
                    <a:pt x="70" y="100"/>
                    <a:pt x="70" y="100"/>
                    <a:pt x="70" y="100"/>
                  </a:cubicBezTo>
                  <a:cubicBezTo>
                    <a:pt x="71" y="100"/>
                    <a:pt x="71" y="100"/>
                    <a:pt x="71" y="100"/>
                  </a:cubicBezTo>
                  <a:cubicBezTo>
                    <a:pt x="113" y="3"/>
                    <a:pt x="113" y="3"/>
                    <a:pt x="113" y="3"/>
                  </a:cubicBezTo>
                  <a:cubicBezTo>
                    <a:pt x="114" y="1"/>
                    <a:pt x="115" y="0"/>
                    <a:pt x="117" y="0"/>
                  </a:cubicBezTo>
                  <a:cubicBezTo>
                    <a:pt x="138" y="0"/>
                    <a:pt x="138" y="0"/>
                    <a:pt x="138" y="0"/>
                  </a:cubicBezTo>
                  <a:cubicBezTo>
                    <a:pt x="139" y="0"/>
                    <a:pt x="140" y="1"/>
                    <a:pt x="140" y="3"/>
                  </a:cubicBezTo>
                  <a:cubicBezTo>
                    <a:pt x="140" y="156"/>
                    <a:pt x="140" y="156"/>
                    <a:pt x="140" y="156"/>
                  </a:cubicBezTo>
                  <a:cubicBezTo>
                    <a:pt x="140" y="157"/>
                    <a:pt x="139" y="158"/>
                    <a:pt x="138" y="158"/>
                  </a:cubicBezTo>
                  <a:cubicBezTo>
                    <a:pt x="118" y="158"/>
                    <a:pt x="118" y="158"/>
                    <a:pt x="118" y="158"/>
                  </a:cubicBezTo>
                  <a:cubicBezTo>
                    <a:pt x="116" y="158"/>
                    <a:pt x="115" y="157"/>
                    <a:pt x="115" y="156"/>
                  </a:cubicBezTo>
                  <a:cubicBezTo>
                    <a:pt x="115" y="59"/>
                    <a:pt x="115" y="59"/>
                    <a:pt x="115" y="59"/>
                  </a:cubicBezTo>
                  <a:cubicBezTo>
                    <a:pt x="114" y="59"/>
                    <a:pt x="114" y="59"/>
                    <a:pt x="114" y="59"/>
                  </a:cubicBezTo>
                  <a:cubicBezTo>
                    <a:pt x="81" y="133"/>
                    <a:pt x="81" y="133"/>
                    <a:pt x="81" y="133"/>
                  </a:cubicBezTo>
                  <a:cubicBezTo>
                    <a:pt x="80" y="136"/>
                    <a:pt x="79" y="136"/>
                    <a:pt x="77" y="136"/>
                  </a:cubicBezTo>
                  <a:cubicBezTo>
                    <a:pt x="63" y="136"/>
                    <a:pt x="63" y="136"/>
                    <a:pt x="63" y="136"/>
                  </a:cubicBezTo>
                  <a:cubicBezTo>
                    <a:pt x="61" y="136"/>
                    <a:pt x="60" y="136"/>
                    <a:pt x="59" y="133"/>
                  </a:cubicBezTo>
                  <a:cubicBezTo>
                    <a:pt x="25" y="59"/>
                    <a:pt x="25" y="59"/>
                    <a:pt x="25" y="59"/>
                  </a:cubicBezTo>
                  <a:cubicBezTo>
                    <a:pt x="25" y="59"/>
                    <a:pt x="25" y="59"/>
                    <a:pt x="25" y="59"/>
                  </a:cubicBezTo>
                  <a:cubicBezTo>
                    <a:pt x="25" y="156"/>
                    <a:pt x="25" y="156"/>
                    <a:pt x="25" y="156"/>
                  </a:cubicBezTo>
                  <a:cubicBezTo>
                    <a:pt x="25" y="157"/>
                    <a:pt x="24" y="158"/>
                    <a:pt x="22"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0" name="Freeform 46"/>
            <p:cNvSpPr>
              <a:spLocks noEditPoints="1"/>
            </p:cNvSpPr>
            <p:nvPr userDrawn="1"/>
          </p:nvSpPr>
          <p:spPr bwMode="auto">
            <a:xfrm>
              <a:off x="1202367" y="1414463"/>
              <a:ext cx="45467" cy="283134"/>
            </a:xfrm>
            <a:custGeom>
              <a:avLst/>
              <a:gdLst>
                <a:gd name="T0" fmla="*/ 2 w 26"/>
                <a:gd name="T1" fmla="*/ 25 h 158"/>
                <a:gd name="T2" fmla="*/ 0 w 26"/>
                <a:gd name="T3" fmla="*/ 23 h 158"/>
                <a:gd name="T4" fmla="*/ 0 w 26"/>
                <a:gd name="T5" fmla="*/ 3 h 158"/>
                <a:gd name="T6" fmla="*/ 2 w 26"/>
                <a:gd name="T7" fmla="*/ 0 h 158"/>
                <a:gd name="T8" fmla="*/ 24 w 26"/>
                <a:gd name="T9" fmla="*/ 0 h 158"/>
                <a:gd name="T10" fmla="*/ 26 w 26"/>
                <a:gd name="T11" fmla="*/ 3 h 158"/>
                <a:gd name="T12" fmla="*/ 26 w 26"/>
                <a:gd name="T13" fmla="*/ 23 h 158"/>
                <a:gd name="T14" fmla="*/ 24 w 26"/>
                <a:gd name="T15" fmla="*/ 25 h 158"/>
                <a:gd name="T16" fmla="*/ 2 w 26"/>
                <a:gd name="T17" fmla="*/ 25 h 158"/>
                <a:gd name="T18" fmla="*/ 2 w 26"/>
                <a:gd name="T19" fmla="*/ 158 h 158"/>
                <a:gd name="T20" fmla="*/ 0 w 26"/>
                <a:gd name="T21" fmla="*/ 156 h 158"/>
                <a:gd name="T22" fmla="*/ 0 w 26"/>
                <a:gd name="T23" fmla="*/ 49 h 158"/>
                <a:gd name="T24" fmla="*/ 2 w 26"/>
                <a:gd name="T25" fmla="*/ 46 h 158"/>
                <a:gd name="T26" fmla="*/ 24 w 26"/>
                <a:gd name="T27" fmla="*/ 46 h 158"/>
                <a:gd name="T28" fmla="*/ 26 w 26"/>
                <a:gd name="T29" fmla="*/ 49 h 158"/>
                <a:gd name="T30" fmla="*/ 26 w 26"/>
                <a:gd name="T31" fmla="*/ 156 h 158"/>
                <a:gd name="T32" fmla="*/ 24 w 26"/>
                <a:gd name="T33" fmla="*/ 158 h 158"/>
                <a:gd name="T34" fmla="*/ 2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2" y="25"/>
                  </a:moveTo>
                  <a:cubicBezTo>
                    <a:pt x="1" y="25"/>
                    <a:pt x="0" y="24"/>
                    <a:pt x="0" y="23"/>
                  </a:cubicBezTo>
                  <a:cubicBezTo>
                    <a:pt x="0" y="3"/>
                    <a:pt x="0" y="3"/>
                    <a:pt x="0" y="3"/>
                  </a:cubicBezTo>
                  <a:cubicBezTo>
                    <a:pt x="0" y="1"/>
                    <a:pt x="1" y="0"/>
                    <a:pt x="2" y="0"/>
                  </a:cubicBezTo>
                  <a:cubicBezTo>
                    <a:pt x="24" y="0"/>
                    <a:pt x="24" y="0"/>
                    <a:pt x="24" y="0"/>
                  </a:cubicBezTo>
                  <a:cubicBezTo>
                    <a:pt x="25" y="0"/>
                    <a:pt x="26" y="1"/>
                    <a:pt x="26" y="3"/>
                  </a:cubicBezTo>
                  <a:cubicBezTo>
                    <a:pt x="26" y="23"/>
                    <a:pt x="26" y="23"/>
                    <a:pt x="26" y="23"/>
                  </a:cubicBezTo>
                  <a:cubicBezTo>
                    <a:pt x="26" y="24"/>
                    <a:pt x="25" y="25"/>
                    <a:pt x="24" y="25"/>
                  </a:cubicBezTo>
                  <a:lnTo>
                    <a:pt x="2" y="25"/>
                  </a:lnTo>
                  <a:close/>
                  <a:moveTo>
                    <a:pt x="2" y="158"/>
                  </a:moveTo>
                  <a:cubicBezTo>
                    <a:pt x="1" y="158"/>
                    <a:pt x="0" y="157"/>
                    <a:pt x="0" y="156"/>
                  </a:cubicBezTo>
                  <a:cubicBezTo>
                    <a:pt x="0" y="49"/>
                    <a:pt x="0" y="49"/>
                    <a:pt x="0" y="49"/>
                  </a:cubicBezTo>
                  <a:cubicBezTo>
                    <a:pt x="0" y="47"/>
                    <a:pt x="1" y="46"/>
                    <a:pt x="2" y="46"/>
                  </a:cubicBezTo>
                  <a:cubicBezTo>
                    <a:pt x="24" y="46"/>
                    <a:pt x="24" y="46"/>
                    <a:pt x="24" y="46"/>
                  </a:cubicBezTo>
                  <a:cubicBezTo>
                    <a:pt x="25" y="46"/>
                    <a:pt x="26" y="47"/>
                    <a:pt x="26" y="49"/>
                  </a:cubicBezTo>
                  <a:cubicBezTo>
                    <a:pt x="26" y="156"/>
                    <a:pt x="26" y="156"/>
                    <a:pt x="26" y="156"/>
                  </a:cubicBezTo>
                  <a:cubicBezTo>
                    <a:pt x="26" y="157"/>
                    <a:pt x="25" y="158"/>
                    <a:pt x="24" y="158"/>
                  </a:cubicBezTo>
                  <a:lnTo>
                    <a:pt x="2"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1" name="Freeform 47"/>
            <p:cNvSpPr>
              <a:spLocks/>
            </p:cNvSpPr>
            <p:nvPr userDrawn="1"/>
          </p:nvSpPr>
          <p:spPr bwMode="auto">
            <a:xfrm>
              <a:off x="1297433" y="1492997"/>
              <a:ext cx="167400"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6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1"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2" name="Freeform 48"/>
            <p:cNvSpPr>
              <a:spLocks noEditPoints="1"/>
            </p:cNvSpPr>
            <p:nvPr userDrawn="1"/>
          </p:nvSpPr>
          <p:spPr bwMode="auto">
            <a:xfrm>
              <a:off x="1512367" y="1414463"/>
              <a:ext cx="45467" cy="283134"/>
            </a:xfrm>
            <a:custGeom>
              <a:avLst/>
              <a:gdLst>
                <a:gd name="T0" fmla="*/ 3 w 26"/>
                <a:gd name="T1" fmla="*/ 25 h 158"/>
                <a:gd name="T2" fmla="*/ 0 w 26"/>
                <a:gd name="T3" fmla="*/ 23 h 158"/>
                <a:gd name="T4" fmla="*/ 0 w 26"/>
                <a:gd name="T5" fmla="*/ 3 h 158"/>
                <a:gd name="T6" fmla="*/ 3 w 26"/>
                <a:gd name="T7" fmla="*/ 0 h 158"/>
                <a:gd name="T8" fmla="*/ 24 w 26"/>
                <a:gd name="T9" fmla="*/ 0 h 158"/>
                <a:gd name="T10" fmla="*/ 26 w 26"/>
                <a:gd name="T11" fmla="*/ 3 h 158"/>
                <a:gd name="T12" fmla="*/ 26 w 26"/>
                <a:gd name="T13" fmla="*/ 23 h 158"/>
                <a:gd name="T14" fmla="*/ 24 w 26"/>
                <a:gd name="T15" fmla="*/ 25 h 158"/>
                <a:gd name="T16" fmla="*/ 3 w 26"/>
                <a:gd name="T17" fmla="*/ 25 h 158"/>
                <a:gd name="T18" fmla="*/ 3 w 26"/>
                <a:gd name="T19" fmla="*/ 158 h 158"/>
                <a:gd name="T20" fmla="*/ 0 w 26"/>
                <a:gd name="T21" fmla="*/ 156 h 158"/>
                <a:gd name="T22" fmla="*/ 0 w 26"/>
                <a:gd name="T23" fmla="*/ 49 h 158"/>
                <a:gd name="T24" fmla="*/ 3 w 26"/>
                <a:gd name="T25" fmla="*/ 46 h 158"/>
                <a:gd name="T26" fmla="*/ 24 w 26"/>
                <a:gd name="T27" fmla="*/ 46 h 158"/>
                <a:gd name="T28" fmla="*/ 26 w 26"/>
                <a:gd name="T29" fmla="*/ 49 h 158"/>
                <a:gd name="T30" fmla="*/ 26 w 26"/>
                <a:gd name="T31" fmla="*/ 156 h 158"/>
                <a:gd name="T32" fmla="*/ 24 w 26"/>
                <a:gd name="T33" fmla="*/ 158 h 158"/>
                <a:gd name="T34" fmla="*/ 3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3" y="25"/>
                  </a:moveTo>
                  <a:cubicBezTo>
                    <a:pt x="1" y="25"/>
                    <a:pt x="0" y="24"/>
                    <a:pt x="0" y="23"/>
                  </a:cubicBezTo>
                  <a:cubicBezTo>
                    <a:pt x="0" y="3"/>
                    <a:pt x="0" y="3"/>
                    <a:pt x="0" y="3"/>
                  </a:cubicBezTo>
                  <a:cubicBezTo>
                    <a:pt x="0" y="1"/>
                    <a:pt x="1" y="0"/>
                    <a:pt x="3" y="0"/>
                  </a:cubicBezTo>
                  <a:cubicBezTo>
                    <a:pt x="24" y="0"/>
                    <a:pt x="24" y="0"/>
                    <a:pt x="24" y="0"/>
                  </a:cubicBezTo>
                  <a:cubicBezTo>
                    <a:pt x="25" y="0"/>
                    <a:pt x="26" y="1"/>
                    <a:pt x="26" y="3"/>
                  </a:cubicBezTo>
                  <a:cubicBezTo>
                    <a:pt x="26" y="23"/>
                    <a:pt x="26" y="23"/>
                    <a:pt x="26" y="23"/>
                  </a:cubicBezTo>
                  <a:cubicBezTo>
                    <a:pt x="26" y="24"/>
                    <a:pt x="25" y="25"/>
                    <a:pt x="24" y="25"/>
                  </a:cubicBezTo>
                  <a:lnTo>
                    <a:pt x="3" y="25"/>
                  </a:lnTo>
                  <a:close/>
                  <a:moveTo>
                    <a:pt x="3" y="158"/>
                  </a:moveTo>
                  <a:cubicBezTo>
                    <a:pt x="1" y="158"/>
                    <a:pt x="0" y="157"/>
                    <a:pt x="0" y="156"/>
                  </a:cubicBezTo>
                  <a:cubicBezTo>
                    <a:pt x="0" y="49"/>
                    <a:pt x="0" y="49"/>
                    <a:pt x="0" y="49"/>
                  </a:cubicBezTo>
                  <a:cubicBezTo>
                    <a:pt x="0" y="47"/>
                    <a:pt x="1" y="46"/>
                    <a:pt x="3" y="46"/>
                  </a:cubicBezTo>
                  <a:cubicBezTo>
                    <a:pt x="24" y="46"/>
                    <a:pt x="24" y="46"/>
                    <a:pt x="24" y="46"/>
                  </a:cubicBezTo>
                  <a:cubicBezTo>
                    <a:pt x="25" y="46"/>
                    <a:pt x="26" y="47"/>
                    <a:pt x="26" y="49"/>
                  </a:cubicBezTo>
                  <a:cubicBezTo>
                    <a:pt x="26" y="156"/>
                    <a:pt x="26" y="156"/>
                    <a:pt x="26" y="156"/>
                  </a:cubicBezTo>
                  <a:cubicBezTo>
                    <a:pt x="26" y="157"/>
                    <a:pt x="25" y="158"/>
                    <a:pt x="24" y="158"/>
                  </a:cubicBezTo>
                  <a:lnTo>
                    <a:pt x="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3" name="Freeform 49"/>
            <p:cNvSpPr>
              <a:spLocks/>
            </p:cNvSpPr>
            <p:nvPr userDrawn="1"/>
          </p:nvSpPr>
          <p:spPr bwMode="auto">
            <a:xfrm>
              <a:off x="1595034" y="1492997"/>
              <a:ext cx="167400" cy="208734"/>
            </a:xfrm>
            <a:custGeom>
              <a:avLst/>
              <a:gdLst>
                <a:gd name="T0" fmla="*/ 1 w 95"/>
                <a:gd name="T1" fmla="*/ 99 h 117"/>
                <a:gd name="T2" fmla="*/ 1 w 95"/>
                <a:gd name="T3" fmla="*/ 96 h 117"/>
                <a:gd name="T4" fmla="*/ 14 w 95"/>
                <a:gd name="T5" fmla="*/ 82 h 117"/>
                <a:gd name="T6" fmla="*/ 17 w 95"/>
                <a:gd name="T7" fmla="*/ 82 h 117"/>
                <a:gd name="T8" fmla="*/ 50 w 95"/>
                <a:gd name="T9" fmla="*/ 95 h 117"/>
                <a:gd name="T10" fmla="*/ 70 w 95"/>
                <a:gd name="T11" fmla="*/ 81 h 117"/>
                <a:gd name="T12" fmla="*/ 52 w 95"/>
                <a:gd name="T13" fmla="*/ 69 h 117"/>
                <a:gd name="T14" fmla="*/ 40 w 95"/>
                <a:gd name="T15" fmla="*/ 68 h 117"/>
                <a:gd name="T16" fmla="*/ 5 w 95"/>
                <a:gd name="T17" fmla="*/ 35 h 117"/>
                <a:gd name="T18" fmla="*/ 49 w 95"/>
                <a:gd name="T19" fmla="*/ 0 h 117"/>
                <a:gd name="T20" fmla="*/ 91 w 95"/>
                <a:gd name="T21" fmla="*/ 13 h 117"/>
                <a:gd name="T22" fmla="*/ 91 w 95"/>
                <a:gd name="T23" fmla="*/ 17 h 117"/>
                <a:gd name="T24" fmla="*/ 80 w 95"/>
                <a:gd name="T25" fmla="*/ 30 h 117"/>
                <a:gd name="T26" fmla="*/ 77 w 95"/>
                <a:gd name="T27" fmla="*/ 31 h 117"/>
                <a:gd name="T28" fmla="*/ 47 w 95"/>
                <a:gd name="T29" fmla="*/ 22 h 117"/>
                <a:gd name="T30" fmla="*/ 30 w 95"/>
                <a:gd name="T31" fmla="*/ 33 h 117"/>
                <a:gd name="T32" fmla="*/ 49 w 95"/>
                <a:gd name="T33" fmla="*/ 45 h 117"/>
                <a:gd name="T34" fmla="*/ 61 w 95"/>
                <a:gd name="T35" fmla="*/ 46 h 117"/>
                <a:gd name="T36" fmla="*/ 95 w 95"/>
                <a:gd name="T37" fmla="*/ 79 h 117"/>
                <a:gd name="T38" fmla="*/ 49 w 95"/>
                <a:gd name="T39" fmla="*/ 117 h 117"/>
                <a:gd name="T40" fmla="*/ 1 w 95"/>
                <a:gd name="T41" fmla="*/ 9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17">
                  <a:moveTo>
                    <a:pt x="1" y="99"/>
                  </a:moveTo>
                  <a:cubicBezTo>
                    <a:pt x="0" y="98"/>
                    <a:pt x="0" y="97"/>
                    <a:pt x="1" y="96"/>
                  </a:cubicBezTo>
                  <a:cubicBezTo>
                    <a:pt x="14" y="82"/>
                    <a:pt x="14" y="82"/>
                    <a:pt x="14" y="82"/>
                  </a:cubicBezTo>
                  <a:cubicBezTo>
                    <a:pt x="15" y="81"/>
                    <a:pt x="16" y="81"/>
                    <a:pt x="17" y="82"/>
                  </a:cubicBezTo>
                  <a:cubicBezTo>
                    <a:pt x="25" y="89"/>
                    <a:pt x="38" y="95"/>
                    <a:pt x="50" y="95"/>
                  </a:cubicBezTo>
                  <a:cubicBezTo>
                    <a:pt x="63" y="95"/>
                    <a:pt x="70" y="89"/>
                    <a:pt x="70" y="81"/>
                  </a:cubicBezTo>
                  <a:cubicBezTo>
                    <a:pt x="70" y="75"/>
                    <a:pt x="66" y="70"/>
                    <a:pt x="52" y="69"/>
                  </a:cubicBezTo>
                  <a:cubicBezTo>
                    <a:pt x="40" y="68"/>
                    <a:pt x="40" y="68"/>
                    <a:pt x="40" y="68"/>
                  </a:cubicBezTo>
                  <a:cubicBezTo>
                    <a:pt x="17" y="66"/>
                    <a:pt x="5" y="54"/>
                    <a:pt x="5" y="35"/>
                  </a:cubicBezTo>
                  <a:cubicBezTo>
                    <a:pt x="5" y="13"/>
                    <a:pt x="21" y="0"/>
                    <a:pt x="49" y="0"/>
                  </a:cubicBezTo>
                  <a:cubicBezTo>
                    <a:pt x="66" y="0"/>
                    <a:pt x="81" y="6"/>
                    <a:pt x="91" y="13"/>
                  </a:cubicBezTo>
                  <a:cubicBezTo>
                    <a:pt x="92" y="14"/>
                    <a:pt x="92" y="16"/>
                    <a:pt x="91" y="17"/>
                  </a:cubicBezTo>
                  <a:cubicBezTo>
                    <a:pt x="80" y="30"/>
                    <a:pt x="80" y="30"/>
                    <a:pt x="80" y="30"/>
                  </a:cubicBezTo>
                  <a:cubicBezTo>
                    <a:pt x="79" y="32"/>
                    <a:pt x="78" y="32"/>
                    <a:pt x="77" y="31"/>
                  </a:cubicBezTo>
                  <a:cubicBezTo>
                    <a:pt x="70" y="26"/>
                    <a:pt x="58" y="22"/>
                    <a:pt x="47" y="22"/>
                  </a:cubicBezTo>
                  <a:cubicBezTo>
                    <a:pt x="36" y="22"/>
                    <a:pt x="30" y="26"/>
                    <a:pt x="30" y="33"/>
                  </a:cubicBezTo>
                  <a:cubicBezTo>
                    <a:pt x="30" y="40"/>
                    <a:pt x="34" y="44"/>
                    <a:pt x="49" y="45"/>
                  </a:cubicBezTo>
                  <a:cubicBezTo>
                    <a:pt x="61" y="46"/>
                    <a:pt x="61" y="46"/>
                    <a:pt x="61" y="46"/>
                  </a:cubicBezTo>
                  <a:cubicBezTo>
                    <a:pt x="84" y="48"/>
                    <a:pt x="95" y="60"/>
                    <a:pt x="95" y="79"/>
                  </a:cubicBezTo>
                  <a:cubicBezTo>
                    <a:pt x="95" y="101"/>
                    <a:pt x="79" y="117"/>
                    <a:pt x="49" y="117"/>
                  </a:cubicBezTo>
                  <a:cubicBezTo>
                    <a:pt x="26" y="117"/>
                    <a:pt x="10" y="107"/>
                    <a:pt x="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4" name="Freeform 50"/>
            <p:cNvSpPr>
              <a:spLocks/>
            </p:cNvSpPr>
            <p:nvPr userDrawn="1"/>
          </p:nvSpPr>
          <p:spPr bwMode="auto">
            <a:xfrm>
              <a:off x="1789301"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5" name="Freeform 51"/>
            <p:cNvSpPr>
              <a:spLocks/>
            </p:cNvSpPr>
            <p:nvPr userDrawn="1"/>
          </p:nvSpPr>
          <p:spPr bwMode="auto">
            <a:xfrm>
              <a:off x="1925702"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6" name="Freeform 52"/>
            <p:cNvSpPr>
              <a:spLocks/>
            </p:cNvSpPr>
            <p:nvPr userDrawn="1"/>
          </p:nvSpPr>
          <p:spPr bwMode="auto">
            <a:xfrm>
              <a:off x="2084836" y="1497130"/>
              <a:ext cx="183934" cy="274867"/>
            </a:xfrm>
            <a:custGeom>
              <a:avLst/>
              <a:gdLst>
                <a:gd name="T0" fmla="*/ 17 w 104"/>
                <a:gd name="T1" fmla="*/ 154 h 154"/>
                <a:gd name="T2" fmla="*/ 14 w 104"/>
                <a:gd name="T3" fmla="*/ 151 h 154"/>
                <a:gd name="T4" fmla="*/ 14 w 104"/>
                <a:gd name="T5" fmla="*/ 133 h 154"/>
                <a:gd name="T6" fmla="*/ 17 w 104"/>
                <a:gd name="T7" fmla="*/ 131 h 154"/>
                <a:gd name="T8" fmla="*/ 21 w 104"/>
                <a:gd name="T9" fmla="*/ 131 h 154"/>
                <a:gd name="T10" fmla="*/ 38 w 104"/>
                <a:gd name="T11" fmla="*/ 117 h 154"/>
                <a:gd name="T12" fmla="*/ 41 w 104"/>
                <a:gd name="T13" fmla="*/ 108 h 154"/>
                <a:gd name="T14" fmla="*/ 0 w 104"/>
                <a:gd name="T15" fmla="*/ 3 h 154"/>
                <a:gd name="T16" fmla="*/ 2 w 104"/>
                <a:gd name="T17" fmla="*/ 0 h 154"/>
                <a:gd name="T18" fmla="*/ 25 w 104"/>
                <a:gd name="T19" fmla="*/ 0 h 154"/>
                <a:gd name="T20" fmla="*/ 28 w 104"/>
                <a:gd name="T21" fmla="*/ 3 h 154"/>
                <a:gd name="T22" fmla="*/ 53 w 104"/>
                <a:gd name="T23" fmla="*/ 76 h 154"/>
                <a:gd name="T24" fmla="*/ 53 w 104"/>
                <a:gd name="T25" fmla="*/ 76 h 154"/>
                <a:gd name="T26" fmla="*/ 77 w 104"/>
                <a:gd name="T27" fmla="*/ 3 h 154"/>
                <a:gd name="T28" fmla="*/ 80 w 104"/>
                <a:gd name="T29" fmla="*/ 0 h 154"/>
                <a:gd name="T30" fmla="*/ 102 w 104"/>
                <a:gd name="T31" fmla="*/ 0 h 154"/>
                <a:gd name="T32" fmla="*/ 104 w 104"/>
                <a:gd name="T33" fmla="*/ 3 h 154"/>
                <a:gd name="T34" fmla="*/ 61 w 104"/>
                <a:gd name="T35" fmla="*/ 119 h 154"/>
                <a:gd name="T36" fmla="*/ 24 w 104"/>
                <a:gd name="T37" fmla="*/ 154 h 154"/>
                <a:gd name="T38" fmla="*/ 17 w 104"/>
                <a:gd name="T3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154">
                  <a:moveTo>
                    <a:pt x="17" y="154"/>
                  </a:moveTo>
                  <a:cubicBezTo>
                    <a:pt x="15" y="154"/>
                    <a:pt x="14" y="153"/>
                    <a:pt x="14" y="151"/>
                  </a:cubicBezTo>
                  <a:cubicBezTo>
                    <a:pt x="14" y="133"/>
                    <a:pt x="14" y="133"/>
                    <a:pt x="14" y="133"/>
                  </a:cubicBezTo>
                  <a:cubicBezTo>
                    <a:pt x="14" y="131"/>
                    <a:pt x="15" y="131"/>
                    <a:pt x="17" y="131"/>
                  </a:cubicBezTo>
                  <a:cubicBezTo>
                    <a:pt x="21" y="131"/>
                    <a:pt x="21" y="131"/>
                    <a:pt x="21" y="131"/>
                  </a:cubicBezTo>
                  <a:cubicBezTo>
                    <a:pt x="30" y="131"/>
                    <a:pt x="34" y="127"/>
                    <a:pt x="38" y="117"/>
                  </a:cubicBezTo>
                  <a:cubicBezTo>
                    <a:pt x="41" y="108"/>
                    <a:pt x="41" y="108"/>
                    <a:pt x="41" y="108"/>
                  </a:cubicBezTo>
                  <a:cubicBezTo>
                    <a:pt x="0" y="3"/>
                    <a:pt x="0" y="3"/>
                    <a:pt x="0" y="3"/>
                  </a:cubicBezTo>
                  <a:cubicBezTo>
                    <a:pt x="0" y="1"/>
                    <a:pt x="0" y="0"/>
                    <a:pt x="2" y="0"/>
                  </a:cubicBezTo>
                  <a:cubicBezTo>
                    <a:pt x="25" y="0"/>
                    <a:pt x="25" y="0"/>
                    <a:pt x="25" y="0"/>
                  </a:cubicBezTo>
                  <a:cubicBezTo>
                    <a:pt x="26" y="0"/>
                    <a:pt x="27" y="1"/>
                    <a:pt x="28" y="3"/>
                  </a:cubicBezTo>
                  <a:cubicBezTo>
                    <a:pt x="53" y="76"/>
                    <a:pt x="53" y="76"/>
                    <a:pt x="53" y="76"/>
                  </a:cubicBezTo>
                  <a:cubicBezTo>
                    <a:pt x="53" y="76"/>
                    <a:pt x="53" y="76"/>
                    <a:pt x="53" y="76"/>
                  </a:cubicBezTo>
                  <a:cubicBezTo>
                    <a:pt x="77" y="3"/>
                    <a:pt x="77" y="3"/>
                    <a:pt x="77" y="3"/>
                  </a:cubicBezTo>
                  <a:cubicBezTo>
                    <a:pt x="78" y="1"/>
                    <a:pt x="79" y="0"/>
                    <a:pt x="80" y="0"/>
                  </a:cubicBezTo>
                  <a:cubicBezTo>
                    <a:pt x="102" y="0"/>
                    <a:pt x="102" y="0"/>
                    <a:pt x="102" y="0"/>
                  </a:cubicBezTo>
                  <a:cubicBezTo>
                    <a:pt x="104" y="0"/>
                    <a:pt x="104" y="1"/>
                    <a:pt x="104" y="3"/>
                  </a:cubicBezTo>
                  <a:cubicBezTo>
                    <a:pt x="61" y="119"/>
                    <a:pt x="61" y="119"/>
                    <a:pt x="61" y="119"/>
                  </a:cubicBezTo>
                  <a:cubicBezTo>
                    <a:pt x="52" y="145"/>
                    <a:pt x="42" y="154"/>
                    <a:pt x="24" y="154"/>
                  </a:cubicBezTo>
                  <a:lnTo>
                    <a:pt x="17"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7" name="Freeform 53"/>
            <p:cNvSpPr>
              <a:spLocks noEditPoints="1"/>
            </p:cNvSpPr>
            <p:nvPr userDrawn="1"/>
          </p:nvSpPr>
          <p:spPr bwMode="auto">
            <a:xfrm>
              <a:off x="235350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8" name="Freeform 54"/>
            <p:cNvSpPr>
              <a:spLocks/>
            </p:cNvSpPr>
            <p:nvPr userDrawn="1"/>
          </p:nvSpPr>
          <p:spPr bwMode="auto">
            <a:xfrm>
              <a:off x="2553970" y="1414463"/>
              <a:ext cx="109534" cy="283134"/>
            </a:xfrm>
            <a:custGeom>
              <a:avLst/>
              <a:gdLst>
                <a:gd name="T0" fmla="*/ 14 w 61"/>
                <a:gd name="T1" fmla="*/ 158 h 158"/>
                <a:gd name="T2" fmla="*/ 12 w 61"/>
                <a:gd name="T3" fmla="*/ 156 h 158"/>
                <a:gd name="T4" fmla="*/ 12 w 61"/>
                <a:gd name="T5" fmla="*/ 68 h 158"/>
                <a:gd name="T6" fmla="*/ 10 w 61"/>
                <a:gd name="T7" fmla="*/ 66 h 158"/>
                <a:gd name="T8" fmla="*/ 3 w 61"/>
                <a:gd name="T9" fmla="*/ 66 h 158"/>
                <a:gd name="T10" fmla="*/ 0 w 61"/>
                <a:gd name="T11" fmla="*/ 64 h 158"/>
                <a:gd name="T12" fmla="*/ 0 w 61"/>
                <a:gd name="T13" fmla="*/ 49 h 158"/>
                <a:gd name="T14" fmla="*/ 3 w 61"/>
                <a:gd name="T15" fmla="*/ 46 h 158"/>
                <a:gd name="T16" fmla="*/ 10 w 61"/>
                <a:gd name="T17" fmla="*/ 46 h 158"/>
                <a:gd name="T18" fmla="*/ 12 w 61"/>
                <a:gd name="T19" fmla="*/ 45 h 158"/>
                <a:gd name="T20" fmla="*/ 12 w 61"/>
                <a:gd name="T21" fmla="*/ 38 h 158"/>
                <a:gd name="T22" fmla="*/ 49 w 61"/>
                <a:gd name="T23" fmla="*/ 0 h 158"/>
                <a:gd name="T24" fmla="*/ 59 w 61"/>
                <a:gd name="T25" fmla="*/ 0 h 158"/>
                <a:gd name="T26" fmla="*/ 61 w 61"/>
                <a:gd name="T27" fmla="*/ 3 h 158"/>
                <a:gd name="T28" fmla="*/ 61 w 61"/>
                <a:gd name="T29" fmla="*/ 21 h 158"/>
                <a:gd name="T30" fmla="*/ 59 w 61"/>
                <a:gd name="T31" fmla="*/ 24 h 158"/>
                <a:gd name="T32" fmla="*/ 52 w 61"/>
                <a:gd name="T33" fmla="*/ 24 h 158"/>
                <a:gd name="T34" fmla="*/ 37 w 61"/>
                <a:gd name="T35" fmla="*/ 37 h 158"/>
                <a:gd name="T36" fmla="*/ 37 w 61"/>
                <a:gd name="T37" fmla="*/ 45 h 158"/>
                <a:gd name="T38" fmla="*/ 39 w 61"/>
                <a:gd name="T39" fmla="*/ 46 h 158"/>
                <a:gd name="T40" fmla="*/ 59 w 61"/>
                <a:gd name="T41" fmla="*/ 46 h 158"/>
                <a:gd name="T42" fmla="*/ 61 w 61"/>
                <a:gd name="T43" fmla="*/ 49 h 158"/>
                <a:gd name="T44" fmla="*/ 61 w 61"/>
                <a:gd name="T45" fmla="*/ 64 h 158"/>
                <a:gd name="T46" fmla="*/ 59 w 61"/>
                <a:gd name="T47" fmla="*/ 66 h 158"/>
                <a:gd name="T48" fmla="*/ 39 w 61"/>
                <a:gd name="T49" fmla="*/ 66 h 158"/>
                <a:gd name="T50" fmla="*/ 37 w 61"/>
                <a:gd name="T51" fmla="*/ 68 h 158"/>
                <a:gd name="T52" fmla="*/ 37 w 61"/>
                <a:gd name="T53" fmla="*/ 156 h 158"/>
                <a:gd name="T54" fmla="*/ 35 w 61"/>
                <a:gd name="T55" fmla="*/ 158 h 158"/>
                <a:gd name="T56" fmla="*/ 14 w 61"/>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158">
                  <a:moveTo>
                    <a:pt x="14" y="158"/>
                  </a:moveTo>
                  <a:cubicBezTo>
                    <a:pt x="12" y="158"/>
                    <a:pt x="12" y="157"/>
                    <a:pt x="12" y="156"/>
                  </a:cubicBezTo>
                  <a:cubicBezTo>
                    <a:pt x="12" y="68"/>
                    <a:pt x="12" y="68"/>
                    <a:pt x="12" y="68"/>
                  </a:cubicBezTo>
                  <a:cubicBezTo>
                    <a:pt x="12" y="67"/>
                    <a:pt x="11" y="66"/>
                    <a:pt x="10" y="66"/>
                  </a:cubicBezTo>
                  <a:cubicBezTo>
                    <a:pt x="3" y="66"/>
                    <a:pt x="3" y="66"/>
                    <a:pt x="3" y="66"/>
                  </a:cubicBezTo>
                  <a:cubicBezTo>
                    <a:pt x="1" y="66"/>
                    <a:pt x="0" y="66"/>
                    <a:pt x="0" y="64"/>
                  </a:cubicBezTo>
                  <a:cubicBezTo>
                    <a:pt x="0" y="49"/>
                    <a:pt x="0" y="49"/>
                    <a:pt x="0" y="49"/>
                  </a:cubicBezTo>
                  <a:cubicBezTo>
                    <a:pt x="0" y="47"/>
                    <a:pt x="1" y="46"/>
                    <a:pt x="3" y="46"/>
                  </a:cubicBezTo>
                  <a:cubicBezTo>
                    <a:pt x="10" y="46"/>
                    <a:pt x="10" y="46"/>
                    <a:pt x="10" y="46"/>
                  </a:cubicBezTo>
                  <a:cubicBezTo>
                    <a:pt x="11" y="46"/>
                    <a:pt x="12" y="46"/>
                    <a:pt x="12" y="45"/>
                  </a:cubicBezTo>
                  <a:cubicBezTo>
                    <a:pt x="12" y="38"/>
                    <a:pt x="12" y="38"/>
                    <a:pt x="12" y="38"/>
                  </a:cubicBezTo>
                  <a:cubicBezTo>
                    <a:pt x="12" y="12"/>
                    <a:pt x="24" y="0"/>
                    <a:pt x="49" y="0"/>
                  </a:cubicBezTo>
                  <a:cubicBezTo>
                    <a:pt x="59" y="0"/>
                    <a:pt x="59" y="0"/>
                    <a:pt x="59" y="0"/>
                  </a:cubicBezTo>
                  <a:cubicBezTo>
                    <a:pt x="60" y="0"/>
                    <a:pt x="61" y="1"/>
                    <a:pt x="61" y="3"/>
                  </a:cubicBezTo>
                  <a:cubicBezTo>
                    <a:pt x="61" y="21"/>
                    <a:pt x="61" y="21"/>
                    <a:pt x="61" y="21"/>
                  </a:cubicBezTo>
                  <a:cubicBezTo>
                    <a:pt x="61" y="23"/>
                    <a:pt x="60" y="24"/>
                    <a:pt x="59" y="24"/>
                  </a:cubicBezTo>
                  <a:cubicBezTo>
                    <a:pt x="52" y="24"/>
                    <a:pt x="52" y="24"/>
                    <a:pt x="52" y="24"/>
                  </a:cubicBezTo>
                  <a:cubicBezTo>
                    <a:pt x="40" y="24"/>
                    <a:pt x="37" y="26"/>
                    <a:pt x="37" y="37"/>
                  </a:cubicBezTo>
                  <a:cubicBezTo>
                    <a:pt x="37" y="45"/>
                    <a:pt x="37" y="45"/>
                    <a:pt x="37" y="45"/>
                  </a:cubicBezTo>
                  <a:cubicBezTo>
                    <a:pt x="37" y="46"/>
                    <a:pt x="38" y="46"/>
                    <a:pt x="39" y="46"/>
                  </a:cubicBezTo>
                  <a:cubicBezTo>
                    <a:pt x="59" y="46"/>
                    <a:pt x="59" y="46"/>
                    <a:pt x="59" y="46"/>
                  </a:cubicBezTo>
                  <a:cubicBezTo>
                    <a:pt x="60" y="46"/>
                    <a:pt x="61" y="47"/>
                    <a:pt x="61" y="49"/>
                  </a:cubicBezTo>
                  <a:cubicBezTo>
                    <a:pt x="61" y="64"/>
                    <a:pt x="61" y="64"/>
                    <a:pt x="61" y="64"/>
                  </a:cubicBezTo>
                  <a:cubicBezTo>
                    <a:pt x="61" y="66"/>
                    <a:pt x="60" y="66"/>
                    <a:pt x="59" y="66"/>
                  </a:cubicBezTo>
                  <a:cubicBezTo>
                    <a:pt x="39" y="66"/>
                    <a:pt x="39" y="66"/>
                    <a:pt x="39" y="66"/>
                  </a:cubicBezTo>
                  <a:cubicBezTo>
                    <a:pt x="38" y="66"/>
                    <a:pt x="37" y="67"/>
                    <a:pt x="37" y="68"/>
                  </a:cubicBezTo>
                  <a:cubicBezTo>
                    <a:pt x="37" y="156"/>
                    <a:pt x="37" y="156"/>
                    <a:pt x="37" y="156"/>
                  </a:cubicBezTo>
                  <a:cubicBezTo>
                    <a:pt x="37" y="157"/>
                    <a:pt x="37" y="158"/>
                    <a:pt x="35" y="158"/>
                  </a:cubicBezTo>
                  <a:lnTo>
                    <a:pt x="14"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9" name="Freeform 55"/>
            <p:cNvSpPr>
              <a:spLocks/>
            </p:cNvSpPr>
            <p:nvPr userDrawn="1"/>
          </p:nvSpPr>
          <p:spPr bwMode="auto">
            <a:xfrm>
              <a:off x="2762704" y="1414463"/>
              <a:ext cx="208734" cy="283134"/>
            </a:xfrm>
            <a:custGeom>
              <a:avLst/>
              <a:gdLst>
                <a:gd name="T0" fmla="*/ 0 w 117"/>
                <a:gd name="T1" fmla="*/ 3 h 158"/>
                <a:gd name="T2" fmla="*/ 2 w 117"/>
                <a:gd name="T3" fmla="*/ 0 h 158"/>
                <a:gd name="T4" fmla="*/ 25 w 117"/>
                <a:gd name="T5" fmla="*/ 0 h 158"/>
                <a:gd name="T6" fmla="*/ 27 w 117"/>
                <a:gd name="T7" fmla="*/ 3 h 158"/>
                <a:gd name="T8" fmla="*/ 27 w 117"/>
                <a:gd name="T9" fmla="*/ 65 h 158"/>
                <a:gd name="T10" fmla="*/ 29 w 117"/>
                <a:gd name="T11" fmla="*/ 66 h 158"/>
                <a:gd name="T12" fmla="*/ 89 w 117"/>
                <a:gd name="T13" fmla="*/ 66 h 158"/>
                <a:gd name="T14" fmla="*/ 90 w 117"/>
                <a:gd name="T15" fmla="*/ 65 h 158"/>
                <a:gd name="T16" fmla="*/ 90 w 117"/>
                <a:gd name="T17" fmla="*/ 3 h 158"/>
                <a:gd name="T18" fmla="*/ 92 w 117"/>
                <a:gd name="T19" fmla="*/ 0 h 158"/>
                <a:gd name="T20" fmla="*/ 115 w 117"/>
                <a:gd name="T21" fmla="*/ 0 h 158"/>
                <a:gd name="T22" fmla="*/ 117 w 117"/>
                <a:gd name="T23" fmla="*/ 3 h 158"/>
                <a:gd name="T24" fmla="*/ 117 w 117"/>
                <a:gd name="T25" fmla="*/ 156 h 158"/>
                <a:gd name="T26" fmla="*/ 115 w 117"/>
                <a:gd name="T27" fmla="*/ 158 h 158"/>
                <a:gd name="T28" fmla="*/ 92 w 117"/>
                <a:gd name="T29" fmla="*/ 158 h 158"/>
                <a:gd name="T30" fmla="*/ 90 w 117"/>
                <a:gd name="T31" fmla="*/ 156 h 158"/>
                <a:gd name="T32" fmla="*/ 90 w 117"/>
                <a:gd name="T33" fmla="*/ 92 h 158"/>
                <a:gd name="T34" fmla="*/ 89 w 117"/>
                <a:gd name="T35" fmla="*/ 91 h 158"/>
                <a:gd name="T36" fmla="*/ 29 w 117"/>
                <a:gd name="T37" fmla="*/ 91 h 158"/>
                <a:gd name="T38" fmla="*/ 27 w 117"/>
                <a:gd name="T39" fmla="*/ 92 h 158"/>
                <a:gd name="T40" fmla="*/ 27 w 117"/>
                <a:gd name="T41" fmla="*/ 156 h 158"/>
                <a:gd name="T42" fmla="*/ 25 w 117"/>
                <a:gd name="T43" fmla="*/ 158 h 158"/>
                <a:gd name="T44" fmla="*/ 2 w 117"/>
                <a:gd name="T45" fmla="*/ 158 h 158"/>
                <a:gd name="T46" fmla="*/ 0 w 117"/>
                <a:gd name="T47" fmla="*/ 156 h 158"/>
                <a:gd name="T48" fmla="*/ 0 w 117"/>
                <a:gd name="T49"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158">
                  <a:moveTo>
                    <a:pt x="0" y="3"/>
                  </a:moveTo>
                  <a:cubicBezTo>
                    <a:pt x="0" y="1"/>
                    <a:pt x="1" y="0"/>
                    <a:pt x="2" y="0"/>
                  </a:cubicBezTo>
                  <a:cubicBezTo>
                    <a:pt x="25" y="0"/>
                    <a:pt x="25" y="0"/>
                    <a:pt x="25" y="0"/>
                  </a:cubicBezTo>
                  <a:cubicBezTo>
                    <a:pt x="26" y="0"/>
                    <a:pt x="27" y="1"/>
                    <a:pt x="27" y="3"/>
                  </a:cubicBezTo>
                  <a:cubicBezTo>
                    <a:pt x="27" y="65"/>
                    <a:pt x="27" y="65"/>
                    <a:pt x="27" y="65"/>
                  </a:cubicBezTo>
                  <a:cubicBezTo>
                    <a:pt x="27" y="66"/>
                    <a:pt x="28" y="66"/>
                    <a:pt x="29" y="66"/>
                  </a:cubicBezTo>
                  <a:cubicBezTo>
                    <a:pt x="89" y="66"/>
                    <a:pt x="89" y="66"/>
                    <a:pt x="89" y="66"/>
                  </a:cubicBezTo>
                  <a:cubicBezTo>
                    <a:pt x="89" y="66"/>
                    <a:pt x="90" y="66"/>
                    <a:pt x="90" y="65"/>
                  </a:cubicBezTo>
                  <a:cubicBezTo>
                    <a:pt x="90" y="3"/>
                    <a:pt x="90" y="3"/>
                    <a:pt x="90" y="3"/>
                  </a:cubicBezTo>
                  <a:cubicBezTo>
                    <a:pt x="90" y="1"/>
                    <a:pt x="91" y="0"/>
                    <a:pt x="92" y="0"/>
                  </a:cubicBezTo>
                  <a:cubicBezTo>
                    <a:pt x="115" y="0"/>
                    <a:pt x="115" y="0"/>
                    <a:pt x="115" y="0"/>
                  </a:cubicBezTo>
                  <a:cubicBezTo>
                    <a:pt x="116" y="0"/>
                    <a:pt x="117" y="1"/>
                    <a:pt x="117" y="3"/>
                  </a:cubicBezTo>
                  <a:cubicBezTo>
                    <a:pt x="117" y="156"/>
                    <a:pt x="117" y="156"/>
                    <a:pt x="117" y="156"/>
                  </a:cubicBezTo>
                  <a:cubicBezTo>
                    <a:pt x="117" y="157"/>
                    <a:pt x="116" y="158"/>
                    <a:pt x="115" y="158"/>
                  </a:cubicBezTo>
                  <a:cubicBezTo>
                    <a:pt x="92" y="158"/>
                    <a:pt x="92" y="158"/>
                    <a:pt x="92" y="158"/>
                  </a:cubicBezTo>
                  <a:cubicBezTo>
                    <a:pt x="91" y="158"/>
                    <a:pt x="90" y="157"/>
                    <a:pt x="90" y="156"/>
                  </a:cubicBezTo>
                  <a:cubicBezTo>
                    <a:pt x="90" y="92"/>
                    <a:pt x="90" y="92"/>
                    <a:pt x="90" y="92"/>
                  </a:cubicBezTo>
                  <a:cubicBezTo>
                    <a:pt x="90" y="91"/>
                    <a:pt x="89" y="91"/>
                    <a:pt x="89" y="91"/>
                  </a:cubicBezTo>
                  <a:cubicBezTo>
                    <a:pt x="29" y="91"/>
                    <a:pt x="29" y="91"/>
                    <a:pt x="29" y="91"/>
                  </a:cubicBezTo>
                  <a:cubicBezTo>
                    <a:pt x="28" y="91"/>
                    <a:pt x="27" y="91"/>
                    <a:pt x="27" y="92"/>
                  </a:cubicBezTo>
                  <a:cubicBezTo>
                    <a:pt x="27" y="156"/>
                    <a:pt x="27" y="156"/>
                    <a:pt x="27" y="156"/>
                  </a:cubicBezTo>
                  <a:cubicBezTo>
                    <a:pt x="27" y="157"/>
                    <a:pt x="26" y="158"/>
                    <a:pt x="25"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0" name="Freeform 56"/>
            <p:cNvSpPr>
              <a:spLocks noEditPoints="1"/>
            </p:cNvSpPr>
            <p:nvPr userDrawn="1"/>
          </p:nvSpPr>
          <p:spPr bwMode="auto">
            <a:xfrm>
              <a:off x="3014838" y="1492997"/>
              <a:ext cx="175667" cy="208734"/>
            </a:xfrm>
            <a:custGeom>
              <a:avLst/>
              <a:gdLst>
                <a:gd name="T0" fmla="*/ 4 w 99"/>
                <a:gd name="T1" fmla="*/ 85 h 117"/>
                <a:gd name="T2" fmla="*/ 0 w 99"/>
                <a:gd name="T3" fmla="*/ 58 h 117"/>
                <a:gd name="T4" fmla="*/ 4 w 99"/>
                <a:gd name="T5" fmla="*/ 31 h 117"/>
                <a:gd name="T6" fmla="*/ 49 w 99"/>
                <a:gd name="T7" fmla="*/ 0 h 117"/>
                <a:gd name="T8" fmla="*/ 95 w 99"/>
                <a:gd name="T9" fmla="*/ 31 h 117"/>
                <a:gd name="T10" fmla="*/ 99 w 99"/>
                <a:gd name="T11" fmla="*/ 64 h 117"/>
                <a:gd name="T12" fmla="*/ 97 w 99"/>
                <a:gd name="T13" fmla="*/ 66 h 117"/>
                <a:gd name="T14" fmla="*/ 28 w 99"/>
                <a:gd name="T15" fmla="*/ 66 h 117"/>
                <a:gd name="T16" fmla="*/ 26 w 99"/>
                <a:gd name="T17" fmla="*/ 68 h 117"/>
                <a:gd name="T18" fmla="*/ 28 w 99"/>
                <a:gd name="T19" fmla="*/ 76 h 117"/>
                <a:gd name="T20" fmla="*/ 53 w 99"/>
                <a:gd name="T21" fmla="*/ 93 h 117"/>
                <a:gd name="T22" fmla="*/ 79 w 99"/>
                <a:gd name="T23" fmla="*/ 83 h 117"/>
                <a:gd name="T24" fmla="*/ 83 w 99"/>
                <a:gd name="T25" fmla="*/ 82 h 117"/>
                <a:gd name="T26" fmla="*/ 96 w 99"/>
                <a:gd name="T27" fmla="*/ 94 h 117"/>
                <a:gd name="T28" fmla="*/ 97 w 99"/>
                <a:gd name="T29" fmla="*/ 98 h 117"/>
                <a:gd name="T30" fmla="*/ 51 w 99"/>
                <a:gd name="T31" fmla="*/ 117 h 117"/>
                <a:gd name="T32" fmla="*/ 4 w 99"/>
                <a:gd name="T33" fmla="*/ 85 h 117"/>
                <a:gd name="T34" fmla="*/ 71 w 99"/>
                <a:gd name="T35" fmla="*/ 36 h 117"/>
                <a:gd name="T36" fmla="*/ 50 w 99"/>
                <a:gd name="T37" fmla="*/ 22 h 117"/>
                <a:gd name="T38" fmla="*/ 28 w 99"/>
                <a:gd name="T39" fmla="*/ 36 h 117"/>
                <a:gd name="T40" fmla="*/ 26 w 99"/>
                <a:gd name="T41" fmla="*/ 46 h 117"/>
                <a:gd name="T42" fmla="*/ 28 w 99"/>
                <a:gd name="T43" fmla="*/ 47 h 117"/>
                <a:gd name="T44" fmla="*/ 71 w 99"/>
                <a:gd name="T45" fmla="*/ 47 h 117"/>
                <a:gd name="T46" fmla="*/ 73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2" y="78"/>
                    <a:pt x="0" y="70"/>
                    <a:pt x="0" y="58"/>
                  </a:cubicBezTo>
                  <a:cubicBezTo>
                    <a:pt x="0" y="47"/>
                    <a:pt x="2" y="38"/>
                    <a:pt x="4" y="31"/>
                  </a:cubicBezTo>
                  <a:cubicBezTo>
                    <a:pt x="10" y="11"/>
                    <a:pt x="27" y="0"/>
                    <a:pt x="49" y="0"/>
                  </a:cubicBezTo>
                  <a:cubicBezTo>
                    <a:pt x="72" y="0"/>
                    <a:pt x="89" y="12"/>
                    <a:pt x="95" y="31"/>
                  </a:cubicBezTo>
                  <a:cubicBezTo>
                    <a:pt x="98" y="38"/>
                    <a:pt x="99" y="46"/>
                    <a:pt x="99" y="64"/>
                  </a:cubicBezTo>
                  <a:cubicBezTo>
                    <a:pt x="99" y="66"/>
                    <a:pt x="98" y="66"/>
                    <a:pt x="97" y="66"/>
                  </a:cubicBezTo>
                  <a:cubicBezTo>
                    <a:pt x="28" y="66"/>
                    <a:pt x="28" y="66"/>
                    <a:pt x="28" y="66"/>
                  </a:cubicBezTo>
                  <a:cubicBezTo>
                    <a:pt x="27" y="66"/>
                    <a:pt x="26" y="67"/>
                    <a:pt x="26" y="68"/>
                  </a:cubicBezTo>
                  <a:cubicBezTo>
                    <a:pt x="26" y="71"/>
                    <a:pt x="27" y="74"/>
                    <a:pt x="28" y="76"/>
                  </a:cubicBezTo>
                  <a:cubicBezTo>
                    <a:pt x="32" y="87"/>
                    <a:pt x="40" y="93"/>
                    <a:pt x="53" y="93"/>
                  </a:cubicBezTo>
                  <a:cubicBezTo>
                    <a:pt x="65" y="93"/>
                    <a:pt x="74" y="89"/>
                    <a:pt x="79" y="83"/>
                  </a:cubicBezTo>
                  <a:cubicBezTo>
                    <a:pt x="80" y="82"/>
                    <a:pt x="81" y="81"/>
                    <a:pt x="83" y="82"/>
                  </a:cubicBezTo>
                  <a:cubicBezTo>
                    <a:pt x="96" y="94"/>
                    <a:pt x="96" y="94"/>
                    <a:pt x="96" y="94"/>
                  </a:cubicBezTo>
                  <a:cubicBezTo>
                    <a:pt x="97" y="95"/>
                    <a:pt x="97" y="96"/>
                    <a:pt x="97" y="98"/>
                  </a:cubicBezTo>
                  <a:cubicBezTo>
                    <a:pt x="87" y="109"/>
                    <a:pt x="71" y="117"/>
                    <a:pt x="51" y="117"/>
                  </a:cubicBezTo>
                  <a:cubicBezTo>
                    <a:pt x="27" y="117"/>
                    <a:pt x="10" y="105"/>
                    <a:pt x="4" y="85"/>
                  </a:cubicBezTo>
                  <a:close/>
                  <a:moveTo>
                    <a:pt x="71" y="36"/>
                  </a:moveTo>
                  <a:cubicBezTo>
                    <a:pt x="68" y="27"/>
                    <a:pt x="60" y="22"/>
                    <a:pt x="50" y="22"/>
                  </a:cubicBezTo>
                  <a:cubicBezTo>
                    <a:pt x="39" y="22"/>
                    <a:pt x="31" y="27"/>
                    <a:pt x="28" y="36"/>
                  </a:cubicBezTo>
                  <a:cubicBezTo>
                    <a:pt x="27" y="39"/>
                    <a:pt x="26" y="42"/>
                    <a:pt x="26" y="46"/>
                  </a:cubicBezTo>
                  <a:cubicBezTo>
                    <a:pt x="26" y="47"/>
                    <a:pt x="27" y="47"/>
                    <a:pt x="28" y="47"/>
                  </a:cubicBezTo>
                  <a:cubicBezTo>
                    <a:pt x="71" y="47"/>
                    <a:pt x="71" y="47"/>
                    <a:pt x="71" y="47"/>
                  </a:cubicBezTo>
                  <a:cubicBezTo>
                    <a:pt x="72" y="47"/>
                    <a:pt x="73" y="47"/>
                    <a:pt x="73" y="46"/>
                  </a:cubicBezTo>
                  <a:cubicBezTo>
                    <a:pt x="73"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1" name="Freeform 57"/>
            <p:cNvSpPr>
              <a:spLocks noEditPoints="1"/>
            </p:cNvSpPr>
            <p:nvPr userDrawn="1"/>
          </p:nvSpPr>
          <p:spPr bwMode="auto">
            <a:xfrm>
              <a:off x="322150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8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1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4" y="111"/>
                    <a:pt x="53" y="117"/>
                    <a:pt x="37"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8"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1"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2" name="Freeform 58"/>
            <p:cNvSpPr>
              <a:spLocks/>
            </p:cNvSpPr>
            <p:nvPr userDrawn="1"/>
          </p:nvSpPr>
          <p:spPr bwMode="auto">
            <a:xfrm>
              <a:off x="3434373" y="1414463"/>
              <a:ext cx="76467" cy="285201"/>
            </a:xfrm>
            <a:custGeom>
              <a:avLst/>
              <a:gdLst>
                <a:gd name="T0" fmla="*/ 30 w 43"/>
                <a:gd name="T1" fmla="*/ 159 h 159"/>
                <a:gd name="T2" fmla="*/ 0 w 43"/>
                <a:gd name="T3" fmla="*/ 127 h 159"/>
                <a:gd name="T4" fmla="*/ 0 w 43"/>
                <a:gd name="T5" fmla="*/ 3 h 159"/>
                <a:gd name="T6" fmla="*/ 2 w 43"/>
                <a:gd name="T7" fmla="*/ 0 h 159"/>
                <a:gd name="T8" fmla="*/ 23 w 43"/>
                <a:gd name="T9" fmla="*/ 0 h 159"/>
                <a:gd name="T10" fmla="*/ 26 w 43"/>
                <a:gd name="T11" fmla="*/ 3 h 159"/>
                <a:gd name="T12" fmla="*/ 26 w 43"/>
                <a:gd name="T13" fmla="*/ 126 h 159"/>
                <a:gd name="T14" fmla="*/ 35 w 43"/>
                <a:gd name="T15" fmla="*/ 136 h 159"/>
                <a:gd name="T16" fmla="*/ 41 w 43"/>
                <a:gd name="T17" fmla="*/ 136 h 159"/>
                <a:gd name="T18" fmla="*/ 43 w 43"/>
                <a:gd name="T19" fmla="*/ 139 h 159"/>
                <a:gd name="T20" fmla="*/ 43 w 43"/>
                <a:gd name="T21" fmla="*/ 157 h 159"/>
                <a:gd name="T22" fmla="*/ 41 w 43"/>
                <a:gd name="T23" fmla="*/ 159 h 159"/>
                <a:gd name="T24" fmla="*/ 30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0" y="159"/>
                  </a:moveTo>
                  <a:cubicBezTo>
                    <a:pt x="9" y="159"/>
                    <a:pt x="0" y="149"/>
                    <a:pt x="0" y="127"/>
                  </a:cubicBezTo>
                  <a:cubicBezTo>
                    <a:pt x="0" y="3"/>
                    <a:pt x="0" y="3"/>
                    <a:pt x="0" y="3"/>
                  </a:cubicBezTo>
                  <a:cubicBezTo>
                    <a:pt x="0" y="1"/>
                    <a:pt x="1" y="0"/>
                    <a:pt x="2" y="0"/>
                  </a:cubicBezTo>
                  <a:cubicBezTo>
                    <a:pt x="23" y="0"/>
                    <a:pt x="23" y="0"/>
                    <a:pt x="23" y="0"/>
                  </a:cubicBezTo>
                  <a:cubicBezTo>
                    <a:pt x="25" y="0"/>
                    <a:pt x="26" y="1"/>
                    <a:pt x="26" y="3"/>
                  </a:cubicBezTo>
                  <a:cubicBezTo>
                    <a:pt x="26" y="126"/>
                    <a:pt x="26" y="126"/>
                    <a:pt x="26" y="126"/>
                  </a:cubicBezTo>
                  <a:cubicBezTo>
                    <a:pt x="26" y="134"/>
                    <a:pt x="29" y="136"/>
                    <a:pt x="35"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0"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3" name="Freeform 59"/>
            <p:cNvSpPr>
              <a:spLocks/>
            </p:cNvSpPr>
            <p:nvPr userDrawn="1"/>
          </p:nvSpPr>
          <p:spPr bwMode="auto">
            <a:xfrm>
              <a:off x="3525306"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4" name="Freeform 60"/>
            <p:cNvSpPr>
              <a:spLocks/>
            </p:cNvSpPr>
            <p:nvPr userDrawn="1"/>
          </p:nvSpPr>
          <p:spPr bwMode="auto">
            <a:xfrm>
              <a:off x="3663773" y="1414463"/>
              <a:ext cx="167400" cy="283134"/>
            </a:xfrm>
            <a:custGeom>
              <a:avLst/>
              <a:gdLst>
                <a:gd name="T0" fmla="*/ 71 w 94"/>
                <a:gd name="T1" fmla="*/ 158 h 158"/>
                <a:gd name="T2" fmla="*/ 69 w 94"/>
                <a:gd name="T3" fmla="*/ 156 h 158"/>
                <a:gd name="T4" fmla="*/ 69 w 94"/>
                <a:gd name="T5" fmla="*/ 91 h 158"/>
                <a:gd name="T6" fmla="*/ 47 w 94"/>
                <a:gd name="T7" fmla="*/ 67 h 158"/>
                <a:gd name="T8" fmla="*/ 26 w 94"/>
                <a:gd name="T9" fmla="*/ 91 h 158"/>
                <a:gd name="T10" fmla="*/ 26 w 94"/>
                <a:gd name="T11" fmla="*/ 156 h 158"/>
                <a:gd name="T12" fmla="*/ 24 w 94"/>
                <a:gd name="T13" fmla="*/ 158 h 158"/>
                <a:gd name="T14" fmla="*/ 3 w 94"/>
                <a:gd name="T15" fmla="*/ 158 h 158"/>
                <a:gd name="T16" fmla="*/ 0 w 94"/>
                <a:gd name="T17" fmla="*/ 156 h 158"/>
                <a:gd name="T18" fmla="*/ 0 w 94"/>
                <a:gd name="T19" fmla="*/ 3 h 158"/>
                <a:gd name="T20" fmla="*/ 3 w 94"/>
                <a:gd name="T21" fmla="*/ 0 h 158"/>
                <a:gd name="T22" fmla="*/ 24 w 94"/>
                <a:gd name="T23" fmla="*/ 0 h 158"/>
                <a:gd name="T24" fmla="*/ 26 w 94"/>
                <a:gd name="T25" fmla="*/ 3 h 158"/>
                <a:gd name="T26" fmla="*/ 26 w 94"/>
                <a:gd name="T27" fmla="*/ 57 h 158"/>
                <a:gd name="T28" fmla="*/ 26 w 94"/>
                <a:gd name="T29" fmla="*/ 57 h 158"/>
                <a:gd name="T30" fmla="*/ 56 w 94"/>
                <a:gd name="T31" fmla="*/ 44 h 158"/>
                <a:gd name="T32" fmla="*/ 94 w 94"/>
                <a:gd name="T33" fmla="*/ 85 h 158"/>
                <a:gd name="T34" fmla="*/ 94 w 94"/>
                <a:gd name="T35" fmla="*/ 156 h 158"/>
                <a:gd name="T36" fmla="*/ 92 w 94"/>
                <a:gd name="T37" fmla="*/ 158 h 158"/>
                <a:gd name="T38" fmla="*/ 71 w 94"/>
                <a:gd name="T3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8">
                  <a:moveTo>
                    <a:pt x="71" y="158"/>
                  </a:moveTo>
                  <a:cubicBezTo>
                    <a:pt x="69" y="158"/>
                    <a:pt x="69" y="157"/>
                    <a:pt x="69" y="156"/>
                  </a:cubicBezTo>
                  <a:cubicBezTo>
                    <a:pt x="69" y="91"/>
                    <a:pt x="69" y="91"/>
                    <a:pt x="69" y="91"/>
                  </a:cubicBezTo>
                  <a:cubicBezTo>
                    <a:pt x="69" y="77"/>
                    <a:pt x="61" y="67"/>
                    <a:pt x="47" y="67"/>
                  </a:cubicBezTo>
                  <a:cubicBezTo>
                    <a:pt x="34" y="67"/>
                    <a:pt x="26" y="77"/>
                    <a:pt x="26" y="91"/>
                  </a:cubicBezTo>
                  <a:cubicBezTo>
                    <a:pt x="26" y="156"/>
                    <a:pt x="26" y="156"/>
                    <a:pt x="26" y="156"/>
                  </a:cubicBezTo>
                  <a:cubicBezTo>
                    <a:pt x="26" y="157"/>
                    <a:pt x="25" y="158"/>
                    <a:pt x="24" y="158"/>
                  </a:cubicBezTo>
                  <a:cubicBezTo>
                    <a:pt x="3" y="158"/>
                    <a:pt x="3" y="158"/>
                    <a:pt x="3" y="158"/>
                  </a:cubicBezTo>
                  <a:cubicBezTo>
                    <a:pt x="1" y="158"/>
                    <a:pt x="0" y="157"/>
                    <a:pt x="0" y="156"/>
                  </a:cubicBezTo>
                  <a:cubicBezTo>
                    <a:pt x="0" y="3"/>
                    <a:pt x="0" y="3"/>
                    <a:pt x="0" y="3"/>
                  </a:cubicBezTo>
                  <a:cubicBezTo>
                    <a:pt x="0" y="1"/>
                    <a:pt x="1" y="0"/>
                    <a:pt x="3" y="0"/>
                  </a:cubicBezTo>
                  <a:cubicBezTo>
                    <a:pt x="24" y="0"/>
                    <a:pt x="24" y="0"/>
                    <a:pt x="24" y="0"/>
                  </a:cubicBezTo>
                  <a:cubicBezTo>
                    <a:pt x="25" y="0"/>
                    <a:pt x="26" y="1"/>
                    <a:pt x="26" y="3"/>
                  </a:cubicBezTo>
                  <a:cubicBezTo>
                    <a:pt x="26" y="57"/>
                    <a:pt x="26" y="57"/>
                    <a:pt x="26" y="57"/>
                  </a:cubicBezTo>
                  <a:cubicBezTo>
                    <a:pt x="26" y="57"/>
                    <a:pt x="26" y="57"/>
                    <a:pt x="26" y="57"/>
                  </a:cubicBezTo>
                  <a:cubicBezTo>
                    <a:pt x="31" y="50"/>
                    <a:pt x="41" y="44"/>
                    <a:pt x="56" y="44"/>
                  </a:cubicBezTo>
                  <a:cubicBezTo>
                    <a:pt x="80" y="44"/>
                    <a:pt x="94" y="61"/>
                    <a:pt x="94" y="85"/>
                  </a:cubicBezTo>
                  <a:cubicBezTo>
                    <a:pt x="94" y="156"/>
                    <a:pt x="94" y="156"/>
                    <a:pt x="94" y="156"/>
                  </a:cubicBezTo>
                  <a:cubicBezTo>
                    <a:pt x="94" y="157"/>
                    <a:pt x="94" y="158"/>
                    <a:pt x="92" y="158"/>
                  </a:cubicBezTo>
                  <a:lnTo>
                    <a:pt x="71"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5" name="Freeform 61"/>
            <p:cNvSpPr>
              <a:spLocks/>
            </p:cNvSpPr>
            <p:nvPr userDrawn="1"/>
          </p:nvSpPr>
          <p:spPr bwMode="auto">
            <a:xfrm>
              <a:off x="3880774" y="1647997"/>
              <a:ext cx="45467" cy="95067"/>
            </a:xfrm>
            <a:custGeom>
              <a:avLst/>
              <a:gdLst>
                <a:gd name="T0" fmla="*/ 0 w 26"/>
                <a:gd name="T1" fmla="*/ 2 h 54"/>
                <a:gd name="T2" fmla="*/ 2 w 26"/>
                <a:gd name="T3" fmla="*/ 0 h 54"/>
                <a:gd name="T4" fmla="*/ 24 w 26"/>
                <a:gd name="T5" fmla="*/ 0 h 54"/>
                <a:gd name="T6" fmla="*/ 26 w 26"/>
                <a:gd name="T7" fmla="*/ 2 h 54"/>
                <a:gd name="T8" fmla="*/ 26 w 26"/>
                <a:gd name="T9" fmla="*/ 27 h 54"/>
                <a:gd name="T10" fmla="*/ 24 w 26"/>
                <a:gd name="T11" fmla="*/ 32 h 54"/>
                <a:gd name="T12" fmla="*/ 5 w 26"/>
                <a:gd name="T13" fmla="*/ 52 h 54"/>
                <a:gd name="T14" fmla="*/ 2 w 26"/>
                <a:gd name="T15" fmla="*/ 54 h 54"/>
                <a:gd name="T16" fmla="*/ 0 w 26"/>
                <a:gd name="T17" fmla="*/ 51 h 54"/>
                <a:gd name="T18" fmla="*/ 0 w 26"/>
                <a:gd name="T19"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54">
                  <a:moveTo>
                    <a:pt x="0" y="2"/>
                  </a:moveTo>
                  <a:cubicBezTo>
                    <a:pt x="0" y="1"/>
                    <a:pt x="0" y="0"/>
                    <a:pt x="2" y="0"/>
                  </a:cubicBezTo>
                  <a:cubicBezTo>
                    <a:pt x="24" y="0"/>
                    <a:pt x="24" y="0"/>
                    <a:pt x="24" y="0"/>
                  </a:cubicBezTo>
                  <a:cubicBezTo>
                    <a:pt x="25" y="0"/>
                    <a:pt x="26" y="1"/>
                    <a:pt x="26" y="2"/>
                  </a:cubicBezTo>
                  <a:cubicBezTo>
                    <a:pt x="26" y="27"/>
                    <a:pt x="26" y="27"/>
                    <a:pt x="26" y="27"/>
                  </a:cubicBezTo>
                  <a:cubicBezTo>
                    <a:pt x="26" y="30"/>
                    <a:pt x="26" y="31"/>
                    <a:pt x="24" y="32"/>
                  </a:cubicBezTo>
                  <a:cubicBezTo>
                    <a:pt x="5" y="52"/>
                    <a:pt x="5" y="52"/>
                    <a:pt x="5" y="52"/>
                  </a:cubicBezTo>
                  <a:cubicBezTo>
                    <a:pt x="4" y="53"/>
                    <a:pt x="3" y="54"/>
                    <a:pt x="2" y="54"/>
                  </a:cubicBezTo>
                  <a:cubicBezTo>
                    <a:pt x="0" y="54"/>
                    <a:pt x="0" y="53"/>
                    <a:pt x="0" y="5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6" name="Freeform 62"/>
            <p:cNvSpPr>
              <a:spLocks/>
            </p:cNvSpPr>
            <p:nvPr userDrawn="1"/>
          </p:nvSpPr>
          <p:spPr bwMode="auto">
            <a:xfrm>
              <a:off x="4041974" y="1414463"/>
              <a:ext cx="183934" cy="283134"/>
            </a:xfrm>
            <a:custGeom>
              <a:avLst/>
              <a:gdLst>
                <a:gd name="T0" fmla="*/ 0 w 103"/>
                <a:gd name="T1" fmla="*/ 3 h 158"/>
                <a:gd name="T2" fmla="*/ 2 w 103"/>
                <a:gd name="T3" fmla="*/ 0 h 158"/>
                <a:gd name="T4" fmla="*/ 25 w 103"/>
                <a:gd name="T5" fmla="*/ 0 h 158"/>
                <a:gd name="T6" fmla="*/ 27 w 103"/>
                <a:gd name="T7" fmla="*/ 3 h 158"/>
                <a:gd name="T8" fmla="*/ 27 w 103"/>
                <a:gd name="T9" fmla="*/ 132 h 158"/>
                <a:gd name="T10" fmla="*/ 29 w 103"/>
                <a:gd name="T11" fmla="*/ 133 h 158"/>
                <a:gd name="T12" fmla="*/ 101 w 103"/>
                <a:gd name="T13" fmla="*/ 133 h 158"/>
                <a:gd name="T14" fmla="*/ 103 w 103"/>
                <a:gd name="T15" fmla="*/ 136 h 158"/>
                <a:gd name="T16" fmla="*/ 103 w 103"/>
                <a:gd name="T17" fmla="*/ 156 h 158"/>
                <a:gd name="T18" fmla="*/ 101 w 103"/>
                <a:gd name="T19" fmla="*/ 158 h 158"/>
                <a:gd name="T20" fmla="*/ 2 w 103"/>
                <a:gd name="T21" fmla="*/ 158 h 158"/>
                <a:gd name="T22" fmla="*/ 0 w 103"/>
                <a:gd name="T23" fmla="*/ 156 h 158"/>
                <a:gd name="T24" fmla="*/ 0 w 103"/>
                <a:gd name="T25"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58">
                  <a:moveTo>
                    <a:pt x="0" y="3"/>
                  </a:moveTo>
                  <a:cubicBezTo>
                    <a:pt x="0" y="1"/>
                    <a:pt x="1" y="0"/>
                    <a:pt x="2" y="0"/>
                  </a:cubicBezTo>
                  <a:cubicBezTo>
                    <a:pt x="25" y="0"/>
                    <a:pt x="25" y="0"/>
                    <a:pt x="25" y="0"/>
                  </a:cubicBezTo>
                  <a:cubicBezTo>
                    <a:pt x="26" y="0"/>
                    <a:pt x="27" y="1"/>
                    <a:pt x="27" y="3"/>
                  </a:cubicBezTo>
                  <a:cubicBezTo>
                    <a:pt x="27" y="132"/>
                    <a:pt x="27" y="132"/>
                    <a:pt x="27" y="132"/>
                  </a:cubicBezTo>
                  <a:cubicBezTo>
                    <a:pt x="27" y="133"/>
                    <a:pt x="28" y="133"/>
                    <a:pt x="29" y="133"/>
                  </a:cubicBezTo>
                  <a:cubicBezTo>
                    <a:pt x="101" y="133"/>
                    <a:pt x="101" y="133"/>
                    <a:pt x="101" y="133"/>
                  </a:cubicBezTo>
                  <a:cubicBezTo>
                    <a:pt x="102" y="133"/>
                    <a:pt x="103" y="134"/>
                    <a:pt x="103" y="136"/>
                  </a:cubicBezTo>
                  <a:cubicBezTo>
                    <a:pt x="103" y="156"/>
                    <a:pt x="103" y="156"/>
                    <a:pt x="103" y="156"/>
                  </a:cubicBezTo>
                  <a:cubicBezTo>
                    <a:pt x="103" y="157"/>
                    <a:pt x="102" y="158"/>
                    <a:pt x="101"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7" name="Freeform 63"/>
            <p:cNvSpPr>
              <a:spLocks noEditPoints="1"/>
            </p:cNvSpPr>
            <p:nvPr userDrawn="1"/>
          </p:nvSpPr>
          <p:spPr bwMode="auto">
            <a:xfrm>
              <a:off x="4254842" y="1492997"/>
              <a:ext cx="167400" cy="208734"/>
            </a:xfrm>
            <a:custGeom>
              <a:avLst/>
              <a:gdLst>
                <a:gd name="T0" fmla="*/ 72 w 94"/>
                <a:gd name="T1" fmla="*/ 114 h 117"/>
                <a:gd name="T2" fmla="*/ 70 w 94"/>
                <a:gd name="T3" fmla="*/ 112 h 117"/>
                <a:gd name="T4" fmla="*/ 70 w 94"/>
                <a:gd name="T5" fmla="*/ 104 h 117"/>
                <a:gd name="T6" fmla="*/ 69 w 94"/>
                <a:gd name="T7" fmla="*/ 104 h 117"/>
                <a:gd name="T8" fmla="*/ 38 w 94"/>
                <a:gd name="T9" fmla="*/ 117 h 117"/>
                <a:gd name="T10" fmla="*/ 0 w 94"/>
                <a:gd name="T11" fmla="*/ 82 h 117"/>
                <a:gd name="T12" fmla="*/ 45 w 94"/>
                <a:gd name="T13" fmla="*/ 47 h 117"/>
                <a:gd name="T14" fmla="*/ 68 w 94"/>
                <a:gd name="T15" fmla="*/ 47 h 117"/>
                <a:gd name="T16" fmla="*/ 69 w 94"/>
                <a:gd name="T17" fmla="*/ 46 h 117"/>
                <a:gd name="T18" fmla="*/ 69 w 94"/>
                <a:gd name="T19" fmla="*/ 40 h 117"/>
                <a:gd name="T20" fmla="*/ 44 w 94"/>
                <a:gd name="T21" fmla="*/ 22 h 117"/>
                <a:gd name="T22" fmla="*/ 19 w 94"/>
                <a:gd name="T23" fmla="*/ 29 h 117"/>
                <a:gd name="T24" fmla="*/ 16 w 94"/>
                <a:gd name="T25" fmla="*/ 29 h 117"/>
                <a:gd name="T26" fmla="*/ 7 w 94"/>
                <a:gd name="T27" fmla="*/ 14 h 117"/>
                <a:gd name="T28" fmla="*/ 8 w 94"/>
                <a:gd name="T29" fmla="*/ 11 h 117"/>
                <a:gd name="T30" fmla="*/ 47 w 94"/>
                <a:gd name="T31" fmla="*/ 0 h 117"/>
                <a:gd name="T32" fmla="*/ 94 w 94"/>
                <a:gd name="T33" fmla="*/ 39 h 117"/>
                <a:gd name="T34" fmla="*/ 94 w 94"/>
                <a:gd name="T35" fmla="*/ 112 h 117"/>
                <a:gd name="T36" fmla="*/ 91 w 94"/>
                <a:gd name="T37" fmla="*/ 114 h 117"/>
                <a:gd name="T38" fmla="*/ 72 w 94"/>
                <a:gd name="T39" fmla="*/ 114 h 117"/>
                <a:gd name="T40" fmla="*/ 69 w 94"/>
                <a:gd name="T41" fmla="*/ 76 h 117"/>
                <a:gd name="T42" fmla="*/ 69 w 94"/>
                <a:gd name="T43" fmla="*/ 68 h 117"/>
                <a:gd name="T44" fmla="*/ 68 w 94"/>
                <a:gd name="T45" fmla="*/ 66 h 117"/>
                <a:gd name="T46" fmla="*/ 49 w 94"/>
                <a:gd name="T47" fmla="*/ 66 h 117"/>
                <a:gd name="T48" fmla="*/ 25 w 94"/>
                <a:gd name="T49" fmla="*/ 82 h 117"/>
                <a:gd name="T50" fmla="*/ 44 w 94"/>
                <a:gd name="T51" fmla="*/ 95 h 117"/>
                <a:gd name="T52" fmla="*/ 69 w 94"/>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4" h="117">
                  <a:moveTo>
                    <a:pt x="72" y="114"/>
                  </a:moveTo>
                  <a:cubicBezTo>
                    <a:pt x="71" y="114"/>
                    <a:pt x="70" y="113"/>
                    <a:pt x="70" y="112"/>
                  </a:cubicBezTo>
                  <a:cubicBezTo>
                    <a:pt x="70" y="104"/>
                    <a:pt x="70" y="104"/>
                    <a:pt x="70" y="104"/>
                  </a:cubicBezTo>
                  <a:cubicBezTo>
                    <a:pt x="69" y="104"/>
                    <a:pt x="69" y="104"/>
                    <a:pt x="69" y="104"/>
                  </a:cubicBezTo>
                  <a:cubicBezTo>
                    <a:pt x="64" y="111"/>
                    <a:pt x="54" y="117"/>
                    <a:pt x="38" y="117"/>
                  </a:cubicBezTo>
                  <a:cubicBezTo>
                    <a:pt x="17" y="117"/>
                    <a:pt x="0" y="106"/>
                    <a:pt x="0" y="82"/>
                  </a:cubicBezTo>
                  <a:cubicBezTo>
                    <a:pt x="0" y="58"/>
                    <a:pt x="17" y="47"/>
                    <a:pt x="45" y="47"/>
                  </a:cubicBezTo>
                  <a:cubicBezTo>
                    <a:pt x="68" y="47"/>
                    <a:pt x="68" y="47"/>
                    <a:pt x="68" y="47"/>
                  </a:cubicBezTo>
                  <a:cubicBezTo>
                    <a:pt x="69" y="47"/>
                    <a:pt x="69" y="47"/>
                    <a:pt x="69" y="46"/>
                  </a:cubicBezTo>
                  <a:cubicBezTo>
                    <a:pt x="69" y="40"/>
                    <a:pt x="69" y="40"/>
                    <a:pt x="69" y="40"/>
                  </a:cubicBezTo>
                  <a:cubicBezTo>
                    <a:pt x="69" y="28"/>
                    <a:pt x="63" y="22"/>
                    <a:pt x="44" y="22"/>
                  </a:cubicBezTo>
                  <a:cubicBezTo>
                    <a:pt x="32" y="22"/>
                    <a:pt x="24" y="25"/>
                    <a:pt x="19" y="29"/>
                  </a:cubicBezTo>
                  <a:cubicBezTo>
                    <a:pt x="18" y="30"/>
                    <a:pt x="16" y="30"/>
                    <a:pt x="16" y="29"/>
                  </a:cubicBezTo>
                  <a:cubicBezTo>
                    <a:pt x="7" y="14"/>
                    <a:pt x="7" y="14"/>
                    <a:pt x="7" y="14"/>
                  </a:cubicBezTo>
                  <a:cubicBezTo>
                    <a:pt x="6" y="13"/>
                    <a:pt x="7" y="11"/>
                    <a:pt x="8" y="11"/>
                  </a:cubicBezTo>
                  <a:cubicBezTo>
                    <a:pt x="17" y="4"/>
                    <a:pt x="29" y="0"/>
                    <a:pt x="47" y="0"/>
                  </a:cubicBezTo>
                  <a:cubicBezTo>
                    <a:pt x="81" y="0"/>
                    <a:pt x="94" y="11"/>
                    <a:pt x="94" y="39"/>
                  </a:cubicBezTo>
                  <a:cubicBezTo>
                    <a:pt x="94" y="112"/>
                    <a:pt x="94" y="112"/>
                    <a:pt x="94" y="112"/>
                  </a:cubicBezTo>
                  <a:cubicBezTo>
                    <a:pt x="94" y="113"/>
                    <a:pt x="93" y="114"/>
                    <a:pt x="91" y="114"/>
                  </a:cubicBezTo>
                  <a:lnTo>
                    <a:pt x="72" y="114"/>
                  </a:lnTo>
                  <a:close/>
                  <a:moveTo>
                    <a:pt x="69" y="76"/>
                  </a:moveTo>
                  <a:cubicBezTo>
                    <a:pt x="69" y="68"/>
                    <a:pt x="69" y="68"/>
                    <a:pt x="69" y="68"/>
                  </a:cubicBezTo>
                  <a:cubicBezTo>
                    <a:pt x="69" y="67"/>
                    <a:pt x="69" y="66"/>
                    <a:pt x="68" y="66"/>
                  </a:cubicBezTo>
                  <a:cubicBezTo>
                    <a:pt x="49" y="66"/>
                    <a:pt x="49" y="66"/>
                    <a:pt x="49" y="66"/>
                  </a:cubicBezTo>
                  <a:cubicBezTo>
                    <a:pt x="33" y="66"/>
                    <a:pt x="25" y="71"/>
                    <a:pt x="25" y="82"/>
                  </a:cubicBezTo>
                  <a:cubicBezTo>
                    <a:pt x="25" y="91"/>
                    <a:pt x="32"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8" name="Freeform 64"/>
            <p:cNvSpPr>
              <a:spLocks noEditPoints="1"/>
            </p:cNvSpPr>
            <p:nvPr userDrawn="1"/>
          </p:nvSpPr>
          <p:spPr bwMode="auto">
            <a:xfrm>
              <a:off x="4469776" y="1414463"/>
              <a:ext cx="175667" cy="287267"/>
            </a:xfrm>
            <a:custGeom>
              <a:avLst/>
              <a:gdLst>
                <a:gd name="T0" fmla="*/ 26 w 98"/>
                <a:gd name="T1" fmla="*/ 147 h 161"/>
                <a:gd name="T2" fmla="*/ 26 w 98"/>
                <a:gd name="T3" fmla="*/ 147 h 161"/>
                <a:gd name="T4" fmla="*/ 26 w 98"/>
                <a:gd name="T5" fmla="*/ 156 h 161"/>
                <a:gd name="T6" fmla="*/ 23 w 98"/>
                <a:gd name="T7" fmla="*/ 158 h 161"/>
                <a:gd name="T8" fmla="*/ 2 w 98"/>
                <a:gd name="T9" fmla="*/ 158 h 161"/>
                <a:gd name="T10" fmla="*/ 0 w 98"/>
                <a:gd name="T11" fmla="*/ 156 h 161"/>
                <a:gd name="T12" fmla="*/ 0 w 98"/>
                <a:gd name="T13" fmla="*/ 3 h 161"/>
                <a:gd name="T14" fmla="*/ 2 w 98"/>
                <a:gd name="T15" fmla="*/ 0 h 161"/>
                <a:gd name="T16" fmla="*/ 23 w 98"/>
                <a:gd name="T17" fmla="*/ 0 h 161"/>
                <a:gd name="T18" fmla="*/ 26 w 98"/>
                <a:gd name="T19" fmla="*/ 3 h 161"/>
                <a:gd name="T20" fmla="*/ 26 w 98"/>
                <a:gd name="T21" fmla="*/ 57 h 161"/>
                <a:gd name="T22" fmla="*/ 26 w 98"/>
                <a:gd name="T23" fmla="*/ 57 h 161"/>
                <a:gd name="T24" fmla="*/ 56 w 98"/>
                <a:gd name="T25" fmla="*/ 44 h 161"/>
                <a:gd name="T26" fmla="*/ 94 w 98"/>
                <a:gd name="T27" fmla="*/ 71 h 161"/>
                <a:gd name="T28" fmla="*/ 98 w 98"/>
                <a:gd name="T29" fmla="*/ 102 h 161"/>
                <a:gd name="T30" fmla="*/ 94 w 98"/>
                <a:gd name="T31" fmla="*/ 134 h 161"/>
                <a:gd name="T32" fmla="*/ 56 w 98"/>
                <a:gd name="T33" fmla="*/ 161 h 161"/>
                <a:gd name="T34" fmla="*/ 26 w 98"/>
                <a:gd name="T35" fmla="*/ 147 h 161"/>
                <a:gd name="T36" fmla="*/ 69 w 98"/>
                <a:gd name="T37" fmla="*/ 123 h 161"/>
                <a:gd name="T38" fmla="*/ 72 w 98"/>
                <a:gd name="T39" fmla="*/ 102 h 161"/>
                <a:gd name="T40" fmla="*/ 69 w 98"/>
                <a:gd name="T41" fmla="*/ 81 h 161"/>
                <a:gd name="T42" fmla="*/ 49 w 98"/>
                <a:gd name="T43" fmla="*/ 67 h 161"/>
                <a:gd name="T44" fmla="*/ 28 w 98"/>
                <a:gd name="T45" fmla="*/ 81 h 161"/>
                <a:gd name="T46" fmla="*/ 26 w 98"/>
                <a:gd name="T47" fmla="*/ 102 h 161"/>
                <a:gd name="T48" fmla="*/ 28 w 98"/>
                <a:gd name="T49" fmla="*/ 123 h 161"/>
                <a:gd name="T50" fmla="*/ 49 w 98"/>
                <a:gd name="T51" fmla="*/ 137 h 161"/>
                <a:gd name="T52" fmla="*/ 69 w 98"/>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61">
                  <a:moveTo>
                    <a:pt x="26" y="147"/>
                  </a:moveTo>
                  <a:cubicBezTo>
                    <a:pt x="26" y="147"/>
                    <a:pt x="26" y="147"/>
                    <a:pt x="26" y="147"/>
                  </a:cubicBezTo>
                  <a:cubicBezTo>
                    <a:pt x="26" y="156"/>
                    <a:pt x="26" y="156"/>
                    <a:pt x="26" y="156"/>
                  </a:cubicBezTo>
                  <a:cubicBezTo>
                    <a:pt x="26" y="157"/>
                    <a:pt x="25" y="158"/>
                    <a:pt x="23" y="158"/>
                  </a:cubicBezTo>
                  <a:cubicBezTo>
                    <a:pt x="2" y="158"/>
                    <a:pt x="2" y="158"/>
                    <a:pt x="2" y="158"/>
                  </a:cubicBezTo>
                  <a:cubicBezTo>
                    <a:pt x="1" y="158"/>
                    <a:pt x="0" y="157"/>
                    <a:pt x="0" y="156"/>
                  </a:cubicBezTo>
                  <a:cubicBezTo>
                    <a:pt x="0" y="3"/>
                    <a:pt x="0" y="3"/>
                    <a:pt x="0" y="3"/>
                  </a:cubicBezTo>
                  <a:cubicBezTo>
                    <a:pt x="0" y="1"/>
                    <a:pt x="1" y="0"/>
                    <a:pt x="2" y="0"/>
                  </a:cubicBezTo>
                  <a:cubicBezTo>
                    <a:pt x="23" y="0"/>
                    <a:pt x="23" y="0"/>
                    <a:pt x="23" y="0"/>
                  </a:cubicBezTo>
                  <a:cubicBezTo>
                    <a:pt x="25" y="0"/>
                    <a:pt x="26" y="1"/>
                    <a:pt x="26" y="3"/>
                  </a:cubicBezTo>
                  <a:cubicBezTo>
                    <a:pt x="26" y="57"/>
                    <a:pt x="26" y="57"/>
                    <a:pt x="26" y="57"/>
                  </a:cubicBezTo>
                  <a:cubicBezTo>
                    <a:pt x="26" y="57"/>
                    <a:pt x="26" y="57"/>
                    <a:pt x="26" y="57"/>
                  </a:cubicBezTo>
                  <a:cubicBezTo>
                    <a:pt x="31" y="49"/>
                    <a:pt x="40" y="44"/>
                    <a:pt x="56" y="44"/>
                  </a:cubicBezTo>
                  <a:cubicBezTo>
                    <a:pt x="75" y="44"/>
                    <a:pt x="88" y="53"/>
                    <a:pt x="94" y="71"/>
                  </a:cubicBezTo>
                  <a:cubicBezTo>
                    <a:pt x="97" y="79"/>
                    <a:pt x="98" y="87"/>
                    <a:pt x="98" y="102"/>
                  </a:cubicBezTo>
                  <a:cubicBezTo>
                    <a:pt x="98" y="117"/>
                    <a:pt x="97" y="125"/>
                    <a:pt x="94" y="134"/>
                  </a:cubicBezTo>
                  <a:cubicBezTo>
                    <a:pt x="88" y="151"/>
                    <a:pt x="75" y="161"/>
                    <a:pt x="56" y="161"/>
                  </a:cubicBezTo>
                  <a:cubicBezTo>
                    <a:pt x="40" y="161"/>
                    <a:pt x="31" y="155"/>
                    <a:pt x="26" y="147"/>
                  </a:cubicBezTo>
                  <a:close/>
                  <a:moveTo>
                    <a:pt x="69" y="123"/>
                  </a:moveTo>
                  <a:cubicBezTo>
                    <a:pt x="71" y="118"/>
                    <a:pt x="72" y="112"/>
                    <a:pt x="72" y="102"/>
                  </a:cubicBezTo>
                  <a:cubicBezTo>
                    <a:pt x="72" y="92"/>
                    <a:pt x="71" y="86"/>
                    <a:pt x="69" y="81"/>
                  </a:cubicBezTo>
                  <a:cubicBezTo>
                    <a:pt x="66" y="72"/>
                    <a:pt x="59" y="67"/>
                    <a:pt x="49" y="67"/>
                  </a:cubicBezTo>
                  <a:cubicBezTo>
                    <a:pt x="38" y="67"/>
                    <a:pt x="31" y="72"/>
                    <a:pt x="28" y="81"/>
                  </a:cubicBezTo>
                  <a:cubicBezTo>
                    <a:pt x="26" y="86"/>
                    <a:pt x="26" y="92"/>
                    <a:pt x="26" y="102"/>
                  </a:cubicBezTo>
                  <a:cubicBezTo>
                    <a:pt x="26" y="112"/>
                    <a:pt x="26" y="118"/>
                    <a:pt x="28" y="123"/>
                  </a:cubicBezTo>
                  <a:cubicBezTo>
                    <a:pt x="31" y="132"/>
                    <a:pt x="38" y="137"/>
                    <a:pt x="49" y="137"/>
                  </a:cubicBezTo>
                  <a:cubicBezTo>
                    <a:pt x="59" y="137"/>
                    <a:pt x="66" y="132"/>
                    <a:pt x="69"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9" name="Freeform 65"/>
            <p:cNvSpPr>
              <a:spLocks noEditPoints="1"/>
            </p:cNvSpPr>
            <p:nvPr userDrawn="1"/>
          </p:nvSpPr>
          <p:spPr bwMode="auto">
            <a:xfrm>
              <a:off x="467644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0" name="Freeform 66"/>
            <p:cNvSpPr>
              <a:spLocks/>
            </p:cNvSpPr>
            <p:nvPr userDrawn="1"/>
          </p:nvSpPr>
          <p:spPr bwMode="auto">
            <a:xfrm>
              <a:off x="4891377" y="1497130"/>
              <a:ext cx="167400" cy="204601"/>
            </a:xfrm>
            <a:custGeom>
              <a:avLst/>
              <a:gdLst>
                <a:gd name="T0" fmla="*/ 70 w 94"/>
                <a:gd name="T1" fmla="*/ 112 h 115"/>
                <a:gd name="T2" fmla="*/ 68 w 94"/>
                <a:gd name="T3" fmla="*/ 110 h 115"/>
                <a:gd name="T4" fmla="*/ 68 w 94"/>
                <a:gd name="T5" fmla="*/ 102 h 115"/>
                <a:gd name="T6" fmla="*/ 68 w 94"/>
                <a:gd name="T7" fmla="*/ 102 h 115"/>
                <a:gd name="T8" fmla="*/ 39 w 94"/>
                <a:gd name="T9" fmla="*/ 115 h 115"/>
                <a:gd name="T10" fmla="*/ 0 w 94"/>
                <a:gd name="T11" fmla="*/ 73 h 115"/>
                <a:gd name="T12" fmla="*/ 0 w 94"/>
                <a:gd name="T13" fmla="*/ 3 h 115"/>
                <a:gd name="T14" fmla="*/ 3 w 94"/>
                <a:gd name="T15" fmla="*/ 0 h 115"/>
                <a:gd name="T16" fmla="*/ 24 w 94"/>
                <a:gd name="T17" fmla="*/ 0 h 115"/>
                <a:gd name="T18" fmla="*/ 26 w 94"/>
                <a:gd name="T19" fmla="*/ 3 h 115"/>
                <a:gd name="T20" fmla="*/ 26 w 94"/>
                <a:gd name="T21" fmla="*/ 67 h 115"/>
                <a:gd name="T22" fmla="*/ 47 w 94"/>
                <a:gd name="T23" fmla="*/ 91 h 115"/>
                <a:gd name="T24" fmla="*/ 68 w 94"/>
                <a:gd name="T25" fmla="*/ 67 h 115"/>
                <a:gd name="T26" fmla="*/ 68 w 94"/>
                <a:gd name="T27" fmla="*/ 3 h 115"/>
                <a:gd name="T28" fmla="*/ 70 w 94"/>
                <a:gd name="T29" fmla="*/ 0 h 115"/>
                <a:gd name="T30" fmla="*/ 91 w 94"/>
                <a:gd name="T31" fmla="*/ 0 h 115"/>
                <a:gd name="T32" fmla="*/ 94 w 94"/>
                <a:gd name="T33" fmla="*/ 3 h 115"/>
                <a:gd name="T34" fmla="*/ 94 w 94"/>
                <a:gd name="T35" fmla="*/ 110 h 115"/>
                <a:gd name="T36" fmla="*/ 91 w 94"/>
                <a:gd name="T37" fmla="*/ 112 h 115"/>
                <a:gd name="T38" fmla="*/ 70 w 94"/>
                <a:gd name="T39" fmla="*/ 11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5">
                  <a:moveTo>
                    <a:pt x="70" y="112"/>
                  </a:moveTo>
                  <a:cubicBezTo>
                    <a:pt x="69" y="112"/>
                    <a:pt x="68" y="111"/>
                    <a:pt x="68" y="110"/>
                  </a:cubicBezTo>
                  <a:cubicBezTo>
                    <a:pt x="68" y="102"/>
                    <a:pt x="68" y="102"/>
                    <a:pt x="68" y="102"/>
                  </a:cubicBezTo>
                  <a:cubicBezTo>
                    <a:pt x="68" y="102"/>
                    <a:pt x="68" y="102"/>
                    <a:pt x="68" y="102"/>
                  </a:cubicBezTo>
                  <a:cubicBezTo>
                    <a:pt x="62" y="109"/>
                    <a:pt x="53" y="115"/>
                    <a:pt x="39" y="115"/>
                  </a:cubicBezTo>
                  <a:cubicBezTo>
                    <a:pt x="15" y="115"/>
                    <a:pt x="0" y="97"/>
                    <a:pt x="0" y="73"/>
                  </a:cubicBezTo>
                  <a:cubicBezTo>
                    <a:pt x="0" y="3"/>
                    <a:pt x="0" y="3"/>
                    <a:pt x="0" y="3"/>
                  </a:cubicBezTo>
                  <a:cubicBezTo>
                    <a:pt x="0" y="1"/>
                    <a:pt x="1" y="0"/>
                    <a:pt x="3" y="0"/>
                  </a:cubicBezTo>
                  <a:cubicBezTo>
                    <a:pt x="24" y="0"/>
                    <a:pt x="24" y="0"/>
                    <a:pt x="24" y="0"/>
                  </a:cubicBezTo>
                  <a:cubicBezTo>
                    <a:pt x="25" y="0"/>
                    <a:pt x="26" y="1"/>
                    <a:pt x="26" y="3"/>
                  </a:cubicBezTo>
                  <a:cubicBezTo>
                    <a:pt x="26" y="67"/>
                    <a:pt x="26" y="67"/>
                    <a:pt x="26" y="67"/>
                  </a:cubicBezTo>
                  <a:cubicBezTo>
                    <a:pt x="26" y="81"/>
                    <a:pt x="33" y="91"/>
                    <a:pt x="47" y="91"/>
                  </a:cubicBezTo>
                  <a:cubicBezTo>
                    <a:pt x="60" y="91"/>
                    <a:pt x="68" y="81"/>
                    <a:pt x="68" y="67"/>
                  </a:cubicBezTo>
                  <a:cubicBezTo>
                    <a:pt x="68" y="3"/>
                    <a:pt x="68" y="3"/>
                    <a:pt x="68" y="3"/>
                  </a:cubicBezTo>
                  <a:cubicBezTo>
                    <a:pt x="68" y="1"/>
                    <a:pt x="69" y="0"/>
                    <a:pt x="70" y="0"/>
                  </a:cubicBezTo>
                  <a:cubicBezTo>
                    <a:pt x="91" y="0"/>
                    <a:pt x="91" y="0"/>
                    <a:pt x="91" y="0"/>
                  </a:cubicBezTo>
                  <a:cubicBezTo>
                    <a:pt x="93" y="0"/>
                    <a:pt x="94" y="1"/>
                    <a:pt x="94" y="3"/>
                  </a:cubicBezTo>
                  <a:cubicBezTo>
                    <a:pt x="94" y="110"/>
                    <a:pt x="94" y="110"/>
                    <a:pt x="94" y="110"/>
                  </a:cubicBezTo>
                  <a:cubicBezTo>
                    <a:pt x="94" y="111"/>
                    <a:pt x="93" y="112"/>
                    <a:pt x="91" y="112"/>
                  </a:cubicBezTo>
                  <a:lnTo>
                    <a:pt x="7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1" name="Freeform 67"/>
            <p:cNvSpPr>
              <a:spLocks/>
            </p:cNvSpPr>
            <p:nvPr userDrawn="1"/>
          </p:nvSpPr>
          <p:spPr bwMode="auto">
            <a:xfrm>
              <a:off x="5108377"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7 w 80"/>
                <a:gd name="T15" fmla="*/ 14 h 114"/>
                <a:gd name="T16" fmla="*/ 56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7" y="14"/>
                    <a:pt x="27" y="14"/>
                    <a:pt x="27" y="14"/>
                  </a:cubicBezTo>
                  <a:cubicBezTo>
                    <a:pt x="32" y="6"/>
                    <a:pt x="41" y="0"/>
                    <a:pt x="56"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2" name="Freeform 68"/>
            <p:cNvSpPr>
              <a:spLocks noEditPoints="1"/>
            </p:cNvSpPr>
            <p:nvPr userDrawn="1"/>
          </p:nvSpPr>
          <p:spPr bwMode="auto">
            <a:xfrm>
              <a:off x="5331578"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3" name="Freeform 69"/>
            <p:cNvSpPr>
              <a:spLocks/>
            </p:cNvSpPr>
            <p:nvPr userDrawn="1"/>
          </p:nvSpPr>
          <p:spPr bwMode="auto">
            <a:xfrm>
              <a:off x="5546512" y="1492997"/>
              <a:ext cx="167400" cy="204601"/>
            </a:xfrm>
            <a:custGeom>
              <a:avLst/>
              <a:gdLst>
                <a:gd name="T0" fmla="*/ 71 w 94"/>
                <a:gd name="T1" fmla="*/ 114 h 114"/>
                <a:gd name="T2" fmla="*/ 68 w 94"/>
                <a:gd name="T3" fmla="*/ 112 h 114"/>
                <a:gd name="T4" fmla="*/ 68 w 94"/>
                <a:gd name="T5" fmla="*/ 47 h 114"/>
                <a:gd name="T6" fmla="*/ 47 w 94"/>
                <a:gd name="T7" fmla="*/ 23 h 114"/>
                <a:gd name="T8" fmla="*/ 26 w 94"/>
                <a:gd name="T9" fmla="*/ 47 h 114"/>
                <a:gd name="T10" fmla="*/ 26 w 94"/>
                <a:gd name="T11" fmla="*/ 112 h 114"/>
                <a:gd name="T12" fmla="*/ 24 w 94"/>
                <a:gd name="T13" fmla="*/ 114 h 114"/>
                <a:gd name="T14" fmla="*/ 2 w 94"/>
                <a:gd name="T15" fmla="*/ 114 h 114"/>
                <a:gd name="T16" fmla="*/ 0 w 94"/>
                <a:gd name="T17" fmla="*/ 112 h 114"/>
                <a:gd name="T18" fmla="*/ 0 w 94"/>
                <a:gd name="T19" fmla="*/ 5 h 114"/>
                <a:gd name="T20" fmla="*/ 2 w 94"/>
                <a:gd name="T21" fmla="*/ 2 h 114"/>
                <a:gd name="T22" fmla="*/ 24 w 94"/>
                <a:gd name="T23" fmla="*/ 2 h 114"/>
                <a:gd name="T24" fmla="*/ 26 w 94"/>
                <a:gd name="T25" fmla="*/ 5 h 114"/>
                <a:gd name="T26" fmla="*/ 26 w 94"/>
                <a:gd name="T27" fmla="*/ 13 h 114"/>
                <a:gd name="T28" fmla="*/ 26 w 94"/>
                <a:gd name="T29" fmla="*/ 13 h 114"/>
                <a:gd name="T30" fmla="*/ 56 w 94"/>
                <a:gd name="T31" fmla="*/ 0 h 114"/>
                <a:gd name="T32" fmla="*/ 94 w 94"/>
                <a:gd name="T33" fmla="*/ 41 h 114"/>
                <a:gd name="T34" fmla="*/ 94 w 94"/>
                <a:gd name="T35" fmla="*/ 112 h 114"/>
                <a:gd name="T36" fmla="*/ 92 w 94"/>
                <a:gd name="T37" fmla="*/ 114 h 114"/>
                <a:gd name="T38" fmla="*/ 71 w 94"/>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4">
                  <a:moveTo>
                    <a:pt x="71" y="114"/>
                  </a:moveTo>
                  <a:cubicBezTo>
                    <a:pt x="69" y="114"/>
                    <a:pt x="68" y="113"/>
                    <a:pt x="68" y="112"/>
                  </a:cubicBezTo>
                  <a:cubicBezTo>
                    <a:pt x="68" y="47"/>
                    <a:pt x="68" y="47"/>
                    <a:pt x="68" y="47"/>
                  </a:cubicBezTo>
                  <a:cubicBezTo>
                    <a:pt x="68" y="33"/>
                    <a:pt x="61" y="23"/>
                    <a:pt x="47" y="23"/>
                  </a:cubicBezTo>
                  <a:cubicBezTo>
                    <a:pt x="34" y="23"/>
                    <a:pt x="26" y="33"/>
                    <a:pt x="26" y="47"/>
                  </a:cubicBezTo>
                  <a:cubicBezTo>
                    <a:pt x="26" y="112"/>
                    <a:pt x="26" y="112"/>
                    <a:pt x="26" y="112"/>
                  </a:cubicBezTo>
                  <a:cubicBezTo>
                    <a:pt x="26" y="113"/>
                    <a:pt x="25" y="114"/>
                    <a:pt x="24" y="114"/>
                  </a:cubicBezTo>
                  <a:cubicBezTo>
                    <a:pt x="2" y="114"/>
                    <a:pt x="2" y="114"/>
                    <a:pt x="2" y="114"/>
                  </a:cubicBez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79" y="0"/>
                    <a:pt x="94" y="17"/>
                    <a:pt x="94" y="41"/>
                  </a:cubicBezTo>
                  <a:cubicBezTo>
                    <a:pt x="94" y="112"/>
                    <a:pt x="94" y="112"/>
                    <a:pt x="94" y="112"/>
                  </a:cubicBezTo>
                  <a:cubicBezTo>
                    <a:pt x="94" y="113"/>
                    <a:pt x="93"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4" name="Freeform 70"/>
            <p:cNvSpPr>
              <a:spLocks noEditPoints="1"/>
            </p:cNvSpPr>
            <p:nvPr userDrawn="1"/>
          </p:nvSpPr>
          <p:spPr bwMode="auto">
            <a:xfrm>
              <a:off x="5753179" y="1414463"/>
              <a:ext cx="175667" cy="287267"/>
            </a:xfrm>
            <a:custGeom>
              <a:avLst/>
              <a:gdLst>
                <a:gd name="T0" fmla="*/ 75 w 99"/>
                <a:gd name="T1" fmla="*/ 158 h 161"/>
                <a:gd name="T2" fmla="*/ 73 w 99"/>
                <a:gd name="T3" fmla="*/ 156 h 161"/>
                <a:gd name="T4" fmla="*/ 73 w 99"/>
                <a:gd name="T5" fmla="*/ 147 h 161"/>
                <a:gd name="T6" fmla="*/ 73 w 99"/>
                <a:gd name="T7" fmla="*/ 147 h 161"/>
                <a:gd name="T8" fmla="*/ 43 w 99"/>
                <a:gd name="T9" fmla="*/ 161 h 161"/>
                <a:gd name="T10" fmla="*/ 4 w 99"/>
                <a:gd name="T11" fmla="*/ 134 h 161"/>
                <a:gd name="T12" fmla="*/ 0 w 99"/>
                <a:gd name="T13" fmla="*/ 102 h 161"/>
                <a:gd name="T14" fmla="*/ 4 w 99"/>
                <a:gd name="T15" fmla="*/ 71 h 161"/>
                <a:gd name="T16" fmla="*/ 43 w 99"/>
                <a:gd name="T17" fmla="*/ 44 h 161"/>
                <a:gd name="T18" fmla="*/ 73 w 99"/>
                <a:gd name="T19" fmla="*/ 57 h 161"/>
                <a:gd name="T20" fmla="*/ 73 w 99"/>
                <a:gd name="T21" fmla="*/ 57 h 161"/>
                <a:gd name="T22" fmla="*/ 73 w 99"/>
                <a:gd name="T23" fmla="*/ 3 h 161"/>
                <a:gd name="T24" fmla="*/ 75 w 99"/>
                <a:gd name="T25" fmla="*/ 0 h 161"/>
                <a:gd name="T26" fmla="*/ 97 w 99"/>
                <a:gd name="T27" fmla="*/ 0 h 161"/>
                <a:gd name="T28" fmla="*/ 99 w 99"/>
                <a:gd name="T29" fmla="*/ 3 h 161"/>
                <a:gd name="T30" fmla="*/ 99 w 99"/>
                <a:gd name="T31" fmla="*/ 156 h 161"/>
                <a:gd name="T32" fmla="*/ 97 w 99"/>
                <a:gd name="T33" fmla="*/ 158 h 161"/>
                <a:gd name="T34" fmla="*/ 75 w 99"/>
                <a:gd name="T35" fmla="*/ 158 h 161"/>
                <a:gd name="T36" fmla="*/ 71 w 99"/>
                <a:gd name="T37" fmla="*/ 123 h 161"/>
                <a:gd name="T38" fmla="*/ 73 w 99"/>
                <a:gd name="T39" fmla="*/ 102 h 161"/>
                <a:gd name="T40" fmla="*/ 71 w 99"/>
                <a:gd name="T41" fmla="*/ 81 h 161"/>
                <a:gd name="T42" fmla="*/ 50 w 99"/>
                <a:gd name="T43" fmla="*/ 67 h 161"/>
                <a:gd name="T44" fmla="*/ 29 w 99"/>
                <a:gd name="T45" fmla="*/ 81 h 161"/>
                <a:gd name="T46" fmla="*/ 27 w 99"/>
                <a:gd name="T47" fmla="*/ 102 h 161"/>
                <a:gd name="T48" fmla="*/ 29 w 99"/>
                <a:gd name="T49" fmla="*/ 123 h 161"/>
                <a:gd name="T50" fmla="*/ 50 w 99"/>
                <a:gd name="T51" fmla="*/ 137 h 161"/>
                <a:gd name="T52" fmla="*/ 71 w 99"/>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161">
                  <a:moveTo>
                    <a:pt x="75" y="158"/>
                  </a:moveTo>
                  <a:cubicBezTo>
                    <a:pt x="74" y="158"/>
                    <a:pt x="73" y="157"/>
                    <a:pt x="73" y="156"/>
                  </a:cubicBezTo>
                  <a:cubicBezTo>
                    <a:pt x="73" y="147"/>
                    <a:pt x="73" y="147"/>
                    <a:pt x="73" y="147"/>
                  </a:cubicBezTo>
                  <a:cubicBezTo>
                    <a:pt x="73" y="147"/>
                    <a:pt x="73" y="147"/>
                    <a:pt x="73" y="147"/>
                  </a:cubicBezTo>
                  <a:cubicBezTo>
                    <a:pt x="67" y="155"/>
                    <a:pt x="58" y="161"/>
                    <a:pt x="43" y="161"/>
                  </a:cubicBezTo>
                  <a:cubicBezTo>
                    <a:pt x="24" y="161"/>
                    <a:pt x="10" y="151"/>
                    <a:pt x="4" y="134"/>
                  </a:cubicBezTo>
                  <a:cubicBezTo>
                    <a:pt x="2" y="125"/>
                    <a:pt x="0" y="117"/>
                    <a:pt x="0" y="102"/>
                  </a:cubicBezTo>
                  <a:cubicBezTo>
                    <a:pt x="0" y="87"/>
                    <a:pt x="2" y="79"/>
                    <a:pt x="4" y="71"/>
                  </a:cubicBezTo>
                  <a:cubicBezTo>
                    <a:pt x="10" y="53"/>
                    <a:pt x="24" y="44"/>
                    <a:pt x="43" y="44"/>
                  </a:cubicBezTo>
                  <a:cubicBezTo>
                    <a:pt x="58" y="44"/>
                    <a:pt x="67" y="49"/>
                    <a:pt x="73" y="57"/>
                  </a:cubicBezTo>
                  <a:cubicBezTo>
                    <a:pt x="73" y="57"/>
                    <a:pt x="73" y="57"/>
                    <a:pt x="73" y="57"/>
                  </a:cubicBezTo>
                  <a:cubicBezTo>
                    <a:pt x="73" y="3"/>
                    <a:pt x="73" y="3"/>
                    <a:pt x="73" y="3"/>
                  </a:cubicBezTo>
                  <a:cubicBezTo>
                    <a:pt x="73" y="1"/>
                    <a:pt x="74" y="0"/>
                    <a:pt x="75" y="0"/>
                  </a:cubicBezTo>
                  <a:cubicBezTo>
                    <a:pt x="97" y="0"/>
                    <a:pt x="97" y="0"/>
                    <a:pt x="97" y="0"/>
                  </a:cubicBezTo>
                  <a:cubicBezTo>
                    <a:pt x="98" y="0"/>
                    <a:pt x="99" y="1"/>
                    <a:pt x="99" y="3"/>
                  </a:cubicBezTo>
                  <a:cubicBezTo>
                    <a:pt x="99" y="156"/>
                    <a:pt x="99" y="156"/>
                    <a:pt x="99" y="156"/>
                  </a:cubicBezTo>
                  <a:cubicBezTo>
                    <a:pt x="99" y="157"/>
                    <a:pt x="98" y="158"/>
                    <a:pt x="97" y="158"/>
                  </a:cubicBezTo>
                  <a:lnTo>
                    <a:pt x="75" y="158"/>
                  </a:lnTo>
                  <a:close/>
                  <a:moveTo>
                    <a:pt x="71" y="123"/>
                  </a:moveTo>
                  <a:cubicBezTo>
                    <a:pt x="72" y="118"/>
                    <a:pt x="73" y="112"/>
                    <a:pt x="73" y="102"/>
                  </a:cubicBezTo>
                  <a:cubicBezTo>
                    <a:pt x="73" y="92"/>
                    <a:pt x="72" y="86"/>
                    <a:pt x="71" y="81"/>
                  </a:cubicBezTo>
                  <a:cubicBezTo>
                    <a:pt x="68" y="72"/>
                    <a:pt x="60" y="67"/>
                    <a:pt x="50" y="67"/>
                  </a:cubicBezTo>
                  <a:cubicBezTo>
                    <a:pt x="39" y="67"/>
                    <a:pt x="32" y="72"/>
                    <a:pt x="29" y="81"/>
                  </a:cubicBezTo>
                  <a:cubicBezTo>
                    <a:pt x="28" y="86"/>
                    <a:pt x="27" y="92"/>
                    <a:pt x="27" y="102"/>
                  </a:cubicBezTo>
                  <a:cubicBezTo>
                    <a:pt x="27" y="112"/>
                    <a:pt x="28" y="118"/>
                    <a:pt x="29" y="123"/>
                  </a:cubicBezTo>
                  <a:cubicBezTo>
                    <a:pt x="32" y="132"/>
                    <a:pt x="39" y="137"/>
                    <a:pt x="50" y="137"/>
                  </a:cubicBezTo>
                  <a:cubicBezTo>
                    <a:pt x="60" y="137"/>
                    <a:pt x="68" y="132"/>
                    <a:pt x="71"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5" name="Freeform 71"/>
            <p:cNvSpPr>
              <a:spLocks/>
            </p:cNvSpPr>
            <p:nvPr userDrawn="1"/>
          </p:nvSpPr>
          <p:spPr bwMode="auto">
            <a:xfrm>
              <a:off x="6023913" y="1414463"/>
              <a:ext cx="328601" cy="283134"/>
            </a:xfrm>
            <a:custGeom>
              <a:avLst/>
              <a:gdLst>
                <a:gd name="T0" fmla="*/ 125 w 184"/>
                <a:gd name="T1" fmla="*/ 158 h 158"/>
                <a:gd name="T2" fmla="*/ 122 w 184"/>
                <a:gd name="T3" fmla="*/ 156 h 158"/>
                <a:gd name="T4" fmla="*/ 92 w 184"/>
                <a:gd name="T5" fmla="*/ 48 h 158"/>
                <a:gd name="T6" fmla="*/ 92 w 184"/>
                <a:gd name="T7" fmla="*/ 48 h 158"/>
                <a:gd name="T8" fmla="*/ 61 w 184"/>
                <a:gd name="T9" fmla="*/ 156 h 158"/>
                <a:gd name="T10" fmla="*/ 59 w 184"/>
                <a:gd name="T11" fmla="*/ 158 h 158"/>
                <a:gd name="T12" fmla="*/ 41 w 184"/>
                <a:gd name="T13" fmla="*/ 158 h 158"/>
                <a:gd name="T14" fmla="*/ 39 w 184"/>
                <a:gd name="T15" fmla="*/ 156 h 158"/>
                <a:gd name="T16" fmla="*/ 0 w 184"/>
                <a:gd name="T17" fmla="*/ 3 h 158"/>
                <a:gd name="T18" fmla="*/ 2 w 184"/>
                <a:gd name="T19" fmla="*/ 0 h 158"/>
                <a:gd name="T20" fmla="*/ 23 w 184"/>
                <a:gd name="T21" fmla="*/ 0 h 158"/>
                <a:gd name="T22" fmla="*/ 26 w 184"/>
                <a:gd name="T23" fmla="*/ 3 h 158"/>
                <a:gd name="T24" fmla="*/ 51 w 184"/>
                <a:gd name="T25" fmla="*/ 109 h 158"/>
                <a:gd name="T26" fmla="*/ 52 w 184"/>
                <a:gd name="T27" fmla="*/ 109 h 158"/>
                <a:gd name="T28" fmla="*/ 81 w 184"/>
                <a:gd name="T29" fmla="*/ 3 h 158"/>
                <a:gd name="T30" fmla="*/ 84 w 184"/>
                <a:gd name="T31" fmla="*/ 0 h 158"/>
                <a:gd name="T32" fmla="*/ 100 w 184"/>
                <a:gd name="T33" fmla="*/ 0 h 158"/>
                <a:gd name="T34" fmla="*/ 103 w 184"/>
                <a:gd name="T35" fmla="*/ 3 h 158"/>
                <a:gd name="T36" fmla="*/ 133 w 184"/>
                <a:gd name="T37" fmla="*/ 109 h 158"/>
                <a:gd name="T38" fmla="*/ 133 w 184"/>
                <a:gd name="T39" fmla="*/ 109 h 158"/>
                <a:gd name="T40" fmla="*/ 158 w 184"/>
                <a:gd name="T41" fmla="*/ 3 h 158"/>
                <a:gd name="T42" fmla="*/ 161 w 184"/>
                <a:gd name="T43" fmla="*/ 0 h 158"/>
                <a:gd name="T44" fmla="*/ 182 w 184"/>
                <a:gd name="T45" fmla="*/ 0 h 158"/>
                <a:gd name="T46" fmla="*/ 184 w 184"/>
                <a:gd name="T47" fmla="*/ 3 h 158"/>
                <a:gd name="T48" fmla="*/ 146 w 184"/>
                <a:gd name="T49" fmla="*/ 156 h 158"/>
                <a:gd name="T50" fmla="*/ 143 w 184"/>
                <a:gd name="T51" fmla="*/ 158 h 158"/>
                <a:gd name="T52" fmla="*/ 125 w 184"/>
                <a:gd name="T53"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4" h="158">
                  <a:moveTo>
                    <a:pt x="125" y="158"/>
                  </a:moveTo>
                  <a:cubicBezTo>
                    <a:pt x="124" y="158"/>
                    <a:pt x="123" y="157"/>
                    <a:pt x="122" y="156"/>
                  </a:cubicBezTo>
                  <a:cubicBezTo>
                    <a:pt x="92" y="48"/>
                    <a:pt x="92" y="48"/>
                    <a:pt x="92" y="48"/>
                  </a:cubicBezTo>
                  <a:cubicBezTo>
                    <a:pt x="92" y="48"/>
                    <a:pt x="92" y="48"/>
                    <a:pt x="92" y="48"/>
                  </a:cubicBezTo>
                  <a:cubicBezTo>
                    <a:pt x="61" y="156"/>
                    <a:pt x="61" y="156"/>
                    <a:pt x="61" y="156"/>
                  </a:cubicBezTo>
                  <a:cubicBezTo>
                    <a:pt x="61" y="157"/>
                    <a:pt x="60" y="158"/>
                    <a:pt x="59" y="158"/>
                  </a:cubicBezTo>
                  <a:cubicBezTo>
                    <a:pt x="41" y="158"/>
                    <a:pt x="41" y="158"/>
                    <a:pt x="41" y="158"/>
                  </a:cubicBezTo>
                  <a:cubicBezTo>
                    <a:pt x="40" y="158"/>
                    <a:pt x="39" y="157"/>
                    <a:pt x="39" y="156"/>
                  </a:cubicBezTo>
                  <a:cubicBezTo>
                    <a:pt x="0" y="3"/>
                    <a:pt x="0" y="3"/>
                    <a:pt x="0" y="3"/>
                  </a:cubicBezTo>
                  <a:cubicBezTo>
                    <a:pt x="0" y="1"/>
                    <a:pt x="0" y="0"/>
                    <a:pt x="2" y="0"/>
                  </a:cubicBezTo>
                  <a:cubicBezTo>
                    <a:pt x="23" y="0"/>
                    <a:pt x="23" y="0"/>
                    <a:pt x="23" y="0"/>
                  </a:cubicBezTo>
                  <a:cubicBezTo>
                    <a:pt x="25" y="0"/>
                    <a:pt x="26" y="1"/>
                    <a:pt x="26" y="3"/>
                  </a:cubicBezTo>
                  <a:cubicBezTo>
                    <a:pt x="51" y="109"/>
                    <a:pt x="51" y="109"/>
                    <a:pt x="51" y="109"/>
                  </a:cubicBezTo>
                  <a:cubicBezTo>
                    <a:pt x="52" y="109"/>
                    <a:pt x="52" y="109"/>
                    <a:pt x="52" y="109"/>
                  </a:cubicBezTo>
                  <a:cubicBezTo>
                    <a:pt x="81" y="3"/>
                    <a:pt x="81" y="3"/>
                    <a:pt x="81" y="3"/>
                  </a:cubicBezTo>
                  <a:cubicBezTo>
                    <a:pt x="82" y="1"/>
                    <a:pt x="83" y="0"/>
                    <a:pt x="84" y="0"/>
                  </a:cubicBezTo>
                  <a:cubicBezTo>
                    <a:pt x="100" y="0"/>
                    <a:pt x="100" y="0"/>
                    <a:pt x="100" y="0"/>
                  </a:cubicBezTo>
                  <a:cubicBezTo>
                    <a:pt x="102" y="0"/>
                    <a:pt x="102" y="1"/>
                    <a:pt x="103" y="3"/>
                  </a:cubicBezTo>
                  <a:cubicBezTo>
                    <a:pt x="133" y="109"/>
                    <a:pt x="133" y="109"/>
                    <a:pt x="133" y="109"/>
                  </a:cubicBezTo>
                  <a:cubicBezTo>
                    <a:pt x="133" y="109"/>
                    <a:pt x="133" y="109"/>
                    <a:pt x="133" y="109"/>
                  </a:cubicBezTo>
                  <a:cubicBezTo>
                    <a:pt x="158" y="3"/>
                    <a:pt x="158" y="3"/>
                    <a:pt x="158" y="3"/>
                  </a:cubicBezTo>
                  <a:cubicBezTo>
                    <a:pt x="158" y="1"/>
                    <a:pt x="159" y="0"/>
                    <a:pt x="161" y="0"/>
                  </a:cubicBezTo>
                  <a:cubicBezTo>
                    <a:pt x="182" y="0"/>
                    <a:pt x="182" y="0"/>
                    <a:pt x="182" y="0"/>
                  </a:cubicBezTo>
                  <a:cubicBezTo>
                    <a:pt x="184" y="0"/>
                    <a:pt x="184" y="1"/>
                    <a:pt x="184" y="3"/>
                  </a:cubicBezTo>
                  <a:cubicBezTo>
                    <a:pt x="146" y="156"/>
                    <a:pt x="146" y="156"/>
                    <a:pt x="146" y="156"/>
                  </a:cubicBezTo>
                  <a:cubicBezTo>
                    <a:pt x="145" y="157"/>
                    <a:pt x="144" y="158"/>
                    <a:pt x="143" y="158"/>
                  </a:cubicBezTo>
                  <a:lnTo>
                    <a:pt x="125"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6" name="Freeform 72"/>
            <p:cNvSpPr>
              <a:spLocks noEditPoints="1"/>
            </p:cNvSpPr>
            <p:nvPr userDrawn="1"/>
          </p:nvSpPr>
          <p:spPr bwMode="auto">
            <a:xfrm>
              <a:off x="6360781" y="1492997"/>
              <a:ext cx="175667" cy="208734"/>
            </a:xfrm>
            <a:custGeom>
              <a:avLst/>
              <a:gdLst>
                <a:gd name="T0" fmla="*/ 4 w 99"/>
                <a:gd name="T1" fmla="*/ 85 h 117"/>
                <a:gd name="T2" fmla="*/ 0 w 99"/>
                <a:gd name="T3" fmla="*/ 58 h 117"/>
                <a:gd name="T4" fmla="*/ 3 w 99"/>
                <a:gd name="T5" fmla="*/ 31 h 117"/>
                <a:gd name="T6" fmla="*/ 49 w 99"/>
                <a:gd name="T7" fmla="*/ 0 h 117"/>
                <a:gd name="T8" fmla="*/ 95 w 99"/>
                <a:gd name="T9" fmla="*/ 31 h 117"/>
                <a:gd name="T10" fmla="*/ 99 w 99"/>
                <a:gd name="T11" fmla="*/ 64 h 117"/>
                <a:gd name="T12" fmla="*/ 96 w 99"/>
                <a:gd name="T13" fmla="*/ 66 h 117"/>
                <a:gd name="T14" fmla="*/ 27 w 99"/>
                <a:gd name="T15" fmla="*/ 66 h 117"/>
                <a:gd name="T16" fmla="*/ 26 w 99"/>
                <a:gd name="T17" fmla="*/ 68 h 117"/>
                <a:gd name="T18" fmla="*/ 27 w 99"/>
                <a:gd name="T19" fmla="*/ 76 h 117"/>
                <a:gd name="T20" fmla="*/ 52 w 99"/>
                <a:gd name="T21" fmla="*/ 93 h 117"/>
                <a:gd name="T22" fmla="*/ 79 w 99"/>
                <a:gd name="T23" fmla="*/ 83 h 117"/>
                <a:gd name="T24" fmla="*/ 82 w 99"/>
                <a:gd name="T25" fmla="*/ 82 h 117"/>
                <a:gd name="T26" fmla="*/ 96 w 99"/>
                <a:gd name="T27" fmla="*/ 94 h 117"/>
                <a:gd name="T28" fmla="*/ 96 w 99"/>
                <a:gd name="T29" fmla="*/ 98 h 117"/>
                <a:gd name="T30" fmla="*/ 50 w 99"/>
                <a:gd name="T31" fmla="*/ 117 h 117"/>
                <a:gd name="T32" fmla="*/ 4 w 99"/>
                <a:gd name="T33" fmla="*/ 85 h 117"/>
                <a:gd name="T34" fmla="*/ 71 w 99"/>
                <a:gd name="T35" fmla="*/ 36 h 117"/>
                <a:gd name="T36" fmla="*/ 49 w 99"/>
                <a:gd name="T37" fmla="*/ 22 h 117"/>
                <a:gd name="T38" fmla="*/ 27 w 99"/>
                <a:gd name="T39" fmla="*/ 36 h 117"/>
                <a:gd name="T40" fmla="*/ 26 w 99"/>
                <a:gd name="T41" fmla="*/ 46 h 117"/>
                <a:gd name="T42" fmla="*/ 27 w 99"/>
                <a:gd name="T43" fmla="*/ 47 h 117"/>
                <a:gd name="T44" fmla="*/ 71 w 99"/>
                <a:gd name="T45" fmla="*/ 47 h 117"/>
                <a:gd name="T46" fmla="*/ 72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9" y="46"/>
                    <a:pt x="99" y="64"/>
                  </a:cubicBezTo>
                  <a:cubicBezTo>
                    <a:pt x="99" y="66"/>
                    <a:pt x="98" y="66"/>
                    <a:pt x="96" y="66"/>
                  </a:cubicBezTo>
                  <a:cubicBezTo>
                    <a:pt x="27" y="66"/>
                    <a:pt x="27" y="66"/>
                    <a:pt x="27" y="66"/>
                  </a:cubicBezTo>
                  <a:cubicBezTo>
                    <a:pt x="26" y="66"/>
                    <a:pt x="26" y="67"/>
                    <a:pt x="26" y="68"/>
                  </a:cubicBezTo>
                  <a:cubicBezTo>
                    <a:pt x="26" y="71"/>
                    <a:pt x="27"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7" y="109"/>
                    <a:pt x="71" y="117"/>
                    <a:pt x="50" y="117"/>
                  </a:cubicBezTo>
                  <a:cubicBezTo>
                    <a:pt x="27"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7" name="Freeform 73"/>
            <p:cNvSpPr>
              <a:spLocks/>
            </p:cNvSpPr>
            <p:nvPr userDrawn="1"/>
          </p:nvSpPr>
          <p:spPr bwMode="auto">
            <a:xfrm>
              <a:off x="6573648" y="1414463"/>
              <a:ext cx="76467" cy="285201"/>
            </a:xfrm>
            <a:custGeom>
              <a:avLst/>
              <a:gdLst>
                <a:gd name="T0" fmla="*/ 31 w 43"/>
                <a:gd name="T1" fmla="*/ 159 h 159"/>
                <a:gd name="T2" fmla="*/ 0 w 43"/>
                <a:gd name="T3" fmla="*/ 127 h 159"/>
                <a:gd name="T4" fmla="*/ 0 w 43"/>
                <a:gd name="T5" fmla="*/ 3 h 159"/>
                <a:gd name="T6" fmla="*/ 3 w 43"/>
                <a:gd name="T7" fmla="*/ 0 h 159"/>
                <a:gd name="T8" fmla="*/ 24 w 43"/>
                <a:gd name="T9" fmla="*/ 0 h 159"/>
                <a:gd name="T10" fmla="*/ 26 w 43"/>
                <a:gd name="T11" fmla="*/ 3 h 159"/>
                <a:gd name="T12" fmla="*/ 26 w 43"/>
                <a:gd name="T13" fmla="*/ 126 h 159"/>
                <a:gd name="T14" fmla="*/ 36 w 43"/>
                <a:gd name="T15" fmla="*/ 136 h 159"/>
                <a:gd name="T16" fmla="*/ 41 w 43"/>
                <a:gd name="T17" fmla="*/ 136 h 159"/>
                <a:gd name="T18" fmla="*/ 43 w 43"/>
                <a:gd name="T19" fmla="*/ 139 h 159"/>
                <a:gd name="T20" fmla="*/ 43 w 43"/>
                <a:gd name="T21" fmla="*/ 157 h 159"/>
                <a:gd name="T22" fmla="*/ 41 w 43"/>
                <a:gd name="T23" fmla="*/ 159 h 159"/>
                <a:gd name="T24" fmla="*/ 31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1" y="159"/>
                  </a:moveTo>
                  <a:cubicBezTo>
                    <a:pt x="9" y="159"/>
                    <a:pt x="0" y="149"/>
                    <a:pt x="0" y="127"/>
                  </a:cubicBezTo>
                  <a:cubicBezTo>
                    <a:pt x="0" y="3"/>
                    <a:pt x="0" y="3"/>
                    <a:pt x="0" y="3"/>
                  </a:cubicBezTo>
                  <a:cubicBezTo>
                    <a:pt x="0" y="1"/>
                    <a:pt x="1" y="0"/>
                    <a:pt x="3" y="0"/>
                  </a:cubicBezTo>
                  <a:cubicBezTo>
                    <a:pt x="24" y="0"/>
                    <a:pt x="24" y="0"/>
                    <a:pt x="24" y="0"/>
                  </a:cubicBezTo>
                  <a:cubicBezTo>
                    <a:pt x="25" y="0"/>
                    <a:pt x="26" y="1"/>
                    <a:pt x="26" y="3"/>
                  </a:cubicBezTo>
                  <a:cubicBezTo>
                    <a:pt x="26" y="126"/>
                    <a:pt x="26" y="126"/>
                    <a:pt x="26" y="126"/>
                  </a:cubicBezTo>
                  <a:cubicBezTo>
                    <a:pt x="26" y="134"/>
                    <a:pt x="29" y="136"/>
                    <a:pt x="36"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1"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8" name="Freeform 74"/>
            <p:cNvSpPr>
              <a:spLocks/>
            </p:cNvSpPr>
            <p:nvPr userDrawn="1"/>
          </p:nvSpPr>
          <p:spPr bwMode="auto">
            <a:xfrm>
              <a:off x="6668715"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4"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9" name="Freeform 75"/>
            <p:cNvSpPr>
              <a:spLocks noEditPoints="1"/>
            </p:cNvSpPr>
            <p:nvPr userDrawn="1"/>
          </p:nvSpPr>
          <p:spPr bwMode="auto">
            <a:xfrm>
              <a:off x="679891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0" name="Freeform 76"/>
            <p:cNvSpPr>
              <a:spLocks/>
            </p:cNvSpPr>
            <p:nvPr userDrawn="1"/>
          </p:nvSpPr>
          <p:spPr bwMode="auto">
            <a:xfrm>
              <a:off x="7011783" y="1492997"/>
              <a:ext cx="142600" cy="204601"/>
            </a:xfrm>
            <a:custGeom>
              <a:avLst/>
              <a:gdLst>
                <a:gd name="T0" fmla="*/ 2 w 80"/>
                <a:gd name="T1" fmla="*/ 114 h 114"/>
                <a:gd name="T2" fmla="*/ 0 w 80"/>
                <a:gd name="T3" fmla="*/ 112 h 114"/>
                <a:gd name="T4" fmla="*/ 0 w 80"/>
                <a:gd name="T5" fmla="*/ 5 h 114"/>
                <a:gd name="T6" fmla="*/ 2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3 w 80"/>
                <a:gd name="T25" fmla="*/ 28 h 114"/>
                <a:gd name="T26" fmla="*/ 47 w 80"/>
                <a:gd name="T27" fmla="*/ 23 h 114"/>
                <a:gd name="T28" fmla="*/ 26 w 80"/>
                <a:gd name="T29" fmla="*/ 51 h 114"/>
                <a:gd name="T30" fmla="*/ 26 w 80"/>
                <a:gd name="T31" fmla="*/ 112 h 114"/>
                <a:gd name="T32" fmla="*/ 24 w 80"/>
                <a:gd name="T33" fmla="*/ 114 h 114"/>
                <a:gd name="T34" fmla="*/ 2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2" y="114"/>
                  </a:move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3" y="28"/>
                  </a:cubicBezTo>
                  <a:cubicBezTo>
                    <a:pt x="58" y="25"/>
                    <a:pt x="53" y="23"/>
                    <a:pt x="47" y="23"/>
                  </a:cubicBezTo>
                  <a:cubicBezTo>
                    <a:pt x="32" y="23"/>
                    <a:pt x="26" y="33"/>
                    <a:pt x="26" y="51"/>
                  </a:cubicBezTo>
                  <a:cubicBezTo>
                    <a:pt x="26" y="112"/>
                    <a:pt x="26" y="112"/>
                    <a:pt x="26" y="112"/>
                  </a:cubicBezTo>
                  <a:cubicBezTo>
                    <a:pt x="26" y="113"/>
                    <a:pt x="25" y="114"/>
                    <a:pt x="24" y="114"/>
                  </a:cubicBezTo>
                  <a:lnTo>
                    <a:pt x="2"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1" name="Freeform 77"/>
            <p:cNvSpPr>
              <a:spLocks noEditPoints="1"/>
            </p:cNvSpPr>
            <p:nvPr userDrawn="1"/>
          </p:nvSpPr>
          <p:spPr bwMode="auto">
            <a:xfrm>
              <a:off x="7166783" y="1492997"/>
              <a:ext cx="175667" cy="208734"/>
            </a:xfrm>
            <a:custGeom>
              <a:avLst/>
              <a:gdLst>
                <a:gd name="T0" fmla="*/ 4 w 98"/>
                <a:gd name="T1" fmla="*/ 85 h 117"/>
                <a:gd name="T2" fmla="*/ 0 w 98"/>
                <a:gd name="T3" fmla="*/ 58 h 117"/>
                <a:gd name="T4" fmla="*/ 3 w 98"/>
                <a:gd name="T5" fmla="*/ 31 h 117"/>
                <a:gd name="T6" fmla="*/ 49 w 98"/>
                <a:gd name="T7" fmla="*/ 0 h 117"/>
                <a:gd name="T8" fmla="*/ 95 w 98"/>
                <a:gd name="T9" fmla="*/ 31 h 117"/>
                <a:gd name="T10" fmla="*/ 98 w 98"/>
                <a:gd name="T11" fmla="*/ 64 h 117"/>
                <a:gd name="T12" fmla="*/ 96 w 98"/>
                <a:gd name="T13" fmla="*/ 66 h 117"/>
                <a:gd name="T14" fmla="*/ 27 w 98"/>
                <a:gd name="T15" fmla="*/ 66 h 117"/>
                <a:gd name="T16" fmla="*/ 26 w 98"/>
                <a:gd name="T17" fmla="*/ 68 h 117"/>
                <a:gd name="T18" fmla="*/ 27 w 98"/>
                <a:gd name="T19" fmla="*/ 76 h 117"/>
                <a:gd name="T20" fmla="*/ 52 w 98"/>
                <a:gd name="T21" fmla="*/ 93 h 117"/>
                <a:gd name="T22" fmla="*/ 79 w 98"/>
                <a:gd name="T23" fmla="*/ 83 h 117"/>
                <a:gd name="T24" fmla="*/ 82 w 98"/>
                <a:gd name="T25" fmla="*/ 82 h 117"/>
                <a:gd name="T26" fmla="*/ 96 w 98"/>
                <a:gd name="T27" fmla="*/ 94 h 117"/>
                <a:gd name="T28" fmla="*/ 96 w 98"/>
                <a:gd name="T29" fmla="*/ 98 h 117"/>
                <a:gd name="T30" fmla="*/ 50 w 98"/>
                <a:gd name="T31" fmla="*/ 117 h 117"/>
                <a:gd name="T32" fmla="*/ 4 w 98"/>
                <a:gd name="T33" fmla="*/ 85 h 117"/>
                <a:gd name="T34" fmla="*/ 71 w 98"/>
                <a:gd name="T35" fmla="*/ 36 h 117"/>
                <a:gd name="T36" fmla="*/ 49 w 98"/>
                <a:gd name="T37" fmla="*/ 22 h 117"/>
                <a:gd name="T38" fmla="*/ 27 w 98"/>
                <a:gd name="T39" fmla="*/ 36 h 117"/>
                <a:gd name="T40" fmla="*/ 26 w 98"/>
                <a:gd name="T41" fmla="*/ 46 h 117"/>
                <a:gd name="T42" fmla="*/ 27 w 98"/>
                <a:gd name="T43" fmla="*/ 47 h 117"/>
                <a:gd name="T44" fmla="*/ 71 w 98"/>
                <a:gd name="T45" fmla="*/ 47 h 117"/>
                <a:gd name="T46" fmla="*/ 72 w 98"/>
                <a:gd name="T47" fmla="*/ 46 h 117"/>
                <a:gd name="T48" fmla="*/ 71 w 98"/>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8" y="46"/>
                    <a:pt x="98" y="64"/>
                  </a:cubicBezTo>
                  <a:cubicBezTo>
                    <a:pt x="98" y="66"/>
                    <a:pt x="98" y="66"/>
                    <a:pt x="96" y="66"/>
                  </a:cubicBezTo>
                  <a:cubicBezTo>
                    <a:pt x="27" y="66"/>
                    <a:pt x="27" y="66"/>
                    <a:pt x="27" y="66"/>
                  </a:cubicBezTo>
                  <a:cubicBezTo>
                    <a:pt x="26" y="66"/>
                    <a:pt x="26" y="67"/>
                    <a:pt x="26" y="68"/>
                  </a:cubicBezTo>
                  <a:cubicBezTo>
                    <a:pt x="26" y="71"/>
                    <a:pt x="26"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6" y="109"/>
                    <a:pt x="71" y="117"/>
                    <a:pt x="50" y="117"/>
                  </a:cubicBezTo>
                  <a:cubicBezTo>
                    <a:pt x="26"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2" name="Freeform 78"/>
            <p:cNvSpPr>
              <a:spLocks noEditPoints="1"/>
            </p:cNvSpPr>
            <p:nvPr userDrawn="1"/>
          </p:nvSpPr>
          <p:spPr bwMode="auto">
            <a:xfrm>
              <a:off x="7439584" y="1492997"/>
              <a:ext cx="177734" cy="208734"/>
            </a:xfrm>
            <a:custGeom>
              <a:avLst/>
              <a:gdLst>
                <a:gd name="T0" fmla="*/ 3 w 99"/>
                <a:gd name="T1" fmla="*/ 86 h 117"/>
                <a:gd name="T2" fmla="*/ 0 w 99"/>
                <a:gd name="T3" fmla="*/ 58 h 117"/>
                <a:gd name="T4" fmla="*/ 3 w 99"/>
                <a:gd name="T5" fmla="*/ 31 h 117"/>
                <a:gd name="T6" fmla="*/ 49 w 99"/>
                <a:gd name="T7" fmla="*/ 0 h 117"/>
                <a:gd name="T8" fmla="*/ 95 w 99"/>
                <a:gd name="T9" fmla="*/ 31 h 117"/>
                <a:gd name="T10" fmla="*/ 99 w 99"/>
                <a:gd name="T11" fmla="*/ 58 h 117"/>
                <a:gd name="T12" fmla="*/ 95 w 99"/>
                <a:gd name="T13" fmla="*/ 86 h 117"/>
                <a:gd name="T14" fmla="*/ 49 w 99"/>
                <a:gd name="T15" fmla="*/ 117 h 117"/>
                <a:gd name="T16" fmla="*/ 3 w 99"/>
                <a:gd name="T17" fmla="*/ 86 h 117"/>
                <a:gd name="T18" fmla="*/ 70 w 99"/>
                <a:gd name="T19" fmla="*/ 79 h 117"/>
                <a:gd name="T20" fmla="*/ 73 w 99"/>
                <a:gd name="T21" fmla="*/ 58 h 117"/>
                <a:gd name="T22" fmla="*/ 70 w 99"/>
                <a:gd name="T23" fmla="*/ 38 h 117"/>
                <a:gd name="T24" fmla="*/ 49 w 99"/>
                <a:gd name="T25" fmla="*/ 23 h 117"/>
                <a:gd name="T26" fmla="*/ 28 w 99"/>
                <a:gd name="T27" fmla="*/ 38 h 117"/>
                <a:gd name="T28" fmla="*/ 26 w 99"/>
                <a:gd name="T29" fmla="*/ 58 h 117"/>
                <a:gd name="T30" fmla="*/ 28 w 99"/>
                <a:gd name="T31" fmla="*/ 79 h 117"/>
                <a:gd name="T32" fmla="*/ 49 w 99"/>
                <a:gd name="T33" fmla="*/ 93 h 117"/>
                <a:gd name="T34" fmla="*/ 70 w 99"/>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17">
                  <a:moveTo>
                    <a:pt x="3" y="86"/>
                  </a:moveTo>
                  <a:cubicBezTo>
                    <a:pt x="1" y="78"/>
                    <a:pt x="0" y="70"/>
                    <a:pt x="0" y="58"/>
                  </a:cubicBezTo>
                  <a:cubicBezTo>
                    <a:pt x="0" y="46"/>
                    <a:pt x="1" y="38"/>
                    <a:pt x="3" y="31"/>
                  </a:cubicBezTo>
                  <a:cubicBezTo>
                    <a:pt x="10" y="11"/>
                    <a:pt x="27" y="0"/>
                    <a:pt x="49" y="0"/>
                  </a:cubicBezTo>
                  <a:cubicBezTo>
                    <a:pt x="72" y="0"/>
                    <a:pt x="89" y="11"/>
                    <a:pt x="95" y="31"/>
                  </a:cubicBezTo>
                  <a:cubicBezTo>
                    <a:pt x="98" y="38"/>
                    <a:pt x="99" y="46"/>
                    <a:pt x="99" y="58"/>
                  </a:cubicBezTo>
                  <a:cubicBezTo>
                    <a:pt x="99" y="70"/>
                    <a:pt x="98" y="78"/>
                    <a:pt x="95" y="86"/>
                  </a:cubicBezTo>
                  <a:cubicBezTo>
                    <a:pt x="89" y="105"/>
                    <a:pt x="72" y="117"/>
                    <a:pt x="49" y="117"/>
                  </a:cubicBezTo>
                  <a:cubicBezTo>
                    <a:pt x="27" y="117"/>
                    <a:pt x="10" y="105"/>
                    <a:pt x="3" y="86"/>
                  </a:cubicBezTo>
                  <a:close/>
                  <a:moveTo>
                    <a:pt x="70" y="79"/>
                  </a:moveTo>
                  <a:cubicBezTo>
                    <a:pt x="72" y="73"/>
                    <a:pt x="73" y="68"/>
                    <a:pt x="73" y="58"/>
                  </a:cubicBezTo>
                  <a:cubicBezTo>
                    <a:pt x="73" y="49"/>
                    <a:pt x="72" y="44"/>
                    <a:pt x="70" y="38"/>
                  </a:cubicBezTo>
                  <a:cubicBezTo>
                    <a:pt x="67" y="28"/>
                    <a:pt x="60" y="23"/>
                    <a:pt x="49" y="23"/>
                  </a:cubicBezTo>
                  <a:cubicBezTo>
                    <a:pt x="39" y="23"/>
                    <a:pt x="32" y="28"/>
                    <a:pt x="28" y="38"/>
                  </a:cubicBezTo>
                  <a:cubicBezTo>
                    <a:pt x="27" y="44"/>
                    <a:pt x="26" y="49"/>
                    <a:pt x="26" y="58"/>
                  </a:cubicBezTo>
                  <a:cubicBezTo>
                    <a:pt x="26" y="68"/>
                    <a:pt x="27" y="73"/>
                    <a:pt x="28" y="79"/>
                  </a:cubicBezTo>
                  <a:cubicBezTo>
                    <a:pt x="32" y="88"/>
                    <a:pt x="39"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3" name="Freeform 79"/>
            <p:cNvSpPr>
              <a:spLocks/>
            </p:cNvSpPr>
            <p:nvPr userDrawn="1"/>
          </p:nvSpPr>
          <p:spPr bwMode="auto">
            <a:xfrm>
              <a:off x="7642118"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3"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4" name="Freeform 80"/>
            <p:cNvSpPr>
              <a:spLocks/>
            </p:cNvSpPr>
            <p:nvPr userDrawn="1"/>
          </p:nvSpPr>
          <p:spPr bwMode="auto">
            <a:xfrm>
              <a:off x="7826052" y="1414463"/>
              <a:ext cx="171534" cy="287267"/>
            </a:xfrm>
            <a:custGeom>
              <a:avLst/>
              <a:gdLst>
                <a:gd name="T0" fmla="*/ 1 w 96"/>
                <a:gd name="T1" fmla="*/ 138 h 161"/>
                <a:gd name="T2" fmla="*/ 18 w 96"/>
                <a:gd name="T3" fmla="*/ 126 h 161"/>
                <a:gd name="T4" fmla="*/ 21 w 96"/>
                <a:gd name="T5" fmla="*/ 126 h 161"/>
                <a:gd name="T6" fmla="*/ 42 w 96"/>
                <a:gd name="T7" fmla="*/ 136 h 161"/>
                <a:gd name="T8" fmla="*/ 68 w 96"/>
                <a:gd name="T9" fmla="*/ 105 h 161"/>
                <a:gd name="T10" fmla="*/ 68 w 96"/>
                <a:gd name="T11" fmla="*/ 3 h 161"/>
                <a:gd name="T12" fmla="*/ 71 w 96"/>
                <a:gd name="T13" fmla="*/ 0 h 161"/>
                <a:gd name="T14" fmla="*/ 93 w 96"/>
                <a:gd name="T15" fmla="*/ 0 h 161"/>
                <a:gd name="T16" fmla="*/ 96 w 96"/>
                <a:gd name="T17" fmla="*/ 3 h 161"/>
                <a:gd name="T18" fmla="*/ 96 w 96"/>
                <a:gd name="T19" fmla="*/ 105 h 161"/>
                <a:gd name="T20" fmla="*/ 41 w 96"/>
                <a:gd name="T21" fmla="*/ 161 h 161"/>
                <a:gd name="T22" fmla="*/ 0 w 96"/>
                <a:gd name="T23" fmla="*/ 142 h 161"/>
                <a:gd name="T24" fmla="*/ 1 w 96"/>
                <a:gd name="T25" fmla="*/ 1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61">
                  <a:moveTo>
                    <a:pt x="1" y="138"/>
                  </a:moveTo>
                  <a:cubicBezTo>
                    <a:pt x="18" y="126"/>
                    <a:pt x="18" y="126"/>
                    <a:pt x="18" y="126"/>
                  </a:cubicBezTo>
                  <a:cubicBezTo>
                    <a:pt x="19" y="125"/>
                    <a:pt x="20" y="125"/>
                    <a:pt x="21" y="126"/>
                  </a:cubicBezTo>
                  <a:cubicBezTo>
                    <a:pt x="25" y="131"/>
                    <a:pt x="33" y="136"/>
                    <a:pt x="42" y="136"/>
                  </a:cubicBezTo>
                  <a:cubicBezTo>
                    <a:pt x="59" y="136"/>
                    <a:pt x="68" y="126"/>
                    <a:pt x="68" y="105"/>
                  </a:cubicBezTo>
                  <a:cubicBezTo>
                    <a:pt x="68" y="3"/>
                    <a:pt x="68" y="3"/>
                    <a:pt x="68" y="3"/>
                  </a:cubicBezTo>
                  <a:cubicBezTo>
                    <a:pt x="68" y="1"/>
                    <a:pt x="69" y="0"/>
                    <a:pt x="71" y="0"/>
                  </a:cubicBezTo>
                  <a:cubicBezTo>
                    <a:pt x="93" y="0"/>
                    <a:pt x="93" y="0"/>
                    <a:pt x="93" y="0"/>
                  </a:cubicBezTo>
                  <a:cubicBezTo>
                    <a:pt x="95" y="0"/>
                    <a:pt x="96" y="1"/>
                    <a:pt x="96" y="3"/>
                  </a:cubicBezTo>
                  <a:cubicBezTo>
                    <a:pt x="96" y="105"/>
                    <a:pt x="96" y="105"/>
                    <a:pt x="96" y="105"/>
                  </a:cubicBezTo>
                  <a:cubicBezTo>
                    <a:pt x="96" y="141"/>
                    <a:pt x="75" y="161"/>
                    <a:pt x="41" y="161"/>
                  </a:cubicBezTo>
                  <a:cubicBezTo>
                    <a:pt x="23" y="161"/>
                    <a:pt x="7" y="152"/>
                    <a:pt x="0" y="142"/>
                  </a:cubicBezTo>
                  <a:cubicBezTo>
                    <a:pt x="0" y="140"/>
                    <a:pt x="0" y="139"/>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5" name="Freeform 81"/>
            <p:cNvSpPr>
              <a:spLocks noEditPoints="1"/>
            </p:cNvSpPr>
            <p:nvPr userDrawn="1"/>
          </p:nvSpPr>
          <p:spPr bwMode="auto">
            <a:xfrm>
              <a:off x="8034786"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8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8" y="66"/>
                    <a:pt x="48" y="66"/>
                    <a:pt x="48"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6" name="Freeform 82"/>
            <p:cNvSpPr>
              <a:spLocks noEditPoints="1"/>
            </p:cNvSpPr>
            <p:nvPr userDrawn="1"/>
          </p:nvSpPr>
          <p:spPr bwMode="auto">
            <a:xfrm>
              <a:off x="8249720" y="1492997"/>
              <a:ext cx="173600" cy="279001"/>
            </a:xfrm>
            <a:custGeom>
              <a:avLst/>
              <a:gdLst>
                <a:gd name="T0" fmla="*/ 2 w 98"/>
                <a:gd name="T1" fmla="*/ 156 h 156"/>
                <a:gd name="T2" fmla="*/ 0 w 98"/>
                <a:gd name="T3" fmla="*/ 153 h 156"/>
                <a:gd name="T4" fmla="*/ 0 w 98"/>
                <a:gd name="T5" fmla="*/ 5 h 156"/>
                <a:gd name="T6" fmla="*/ 2 w 98"/>
                <a:gd name="T7" fmla="*/ 2 h 156"/>
                <a:gd name="T8" fmla="*/ 24 w 98"/>
                <a:gd name="T9" fmla="*/ 2 h 156"/>
                <a:gd name="T10" fmla="*/ 26 w 98"/>
                <a:gd name="T11" fmla="*/ 5 h 156"/>
                <a:gd name="T12" fmla="*/ 26 w 98"/>
                <a:gd name="T13" fmla="*/ 13 h 156"/>
                <a:gd name="T14" fmla="*/ 26 w 98"/>
                <a:gd name="T15" fmla="*/ 13 h 156"/>
                <a:gd name="T16" fmla="*/ 56 w 98"/>
                <a:gd name="T17" fmla="*/ 0 h 156"/>
                <a:gd name="T18" fmla="*/ 94 w 98"/>
                <a:gd name="T19" fmla="*/ 27 h 156"/>
                <a:gd name="T20" fmla="*/ 98 w 98"/>
                <a:gd name="T21" fmla="*/ 58 h 156"/>
                <a:gd name="T22" fmla="*/ 94 w 98"/>
                <a:gd name="T23" fmla="*/ 90 h 156"/>
                <a:gd name="T24" fmla="*/ 56 w 98"/>
                <a:gd name="T25" fmla="*/ 117 h 156"/>
                <a:gd name="T26" fmla="*/ 26 w 98"/>
                <a:gd name="T27" fmla="*/ 103 h 156"/>
                <a:gd name="T28" fmla="*/ 26 w 98"/>
                <a:gd name="T29" fmla="*/ 103 h 156"/>
                <a:gd name="T30" fmla="*/ 26 w 98"/>
                <a:gd name="T31" fmla="*/ 153 h 156"/>
                <a:gd name="T32" fmla="*/ 24 w 98"/>
                <a:gd name="T33" fmla="*/ 156 h 156"/>
                <a:gd name="T34" fmla="*/ 2 w 98"/>
                <a:gd name="T35" fmla="*/ 156 h 156"/>
                <a:gd name="T36" fmla="*/ 70 w 98"/>
                <a:gd name="T37" fmla="*/ 79 h 156"/>
                <a:gd name="T38" fmla="*/ 72 w 98"/>
                <a:gd name="T39" fmla="*/ 58 h 156"/>
                <a:gd name="T40" fmla="*/ 70 w 98"/>
                <a:gd name="T41" fmla="*/ 37 h 156"/>
                <a:gd name="T42" fmla="*/ 49 w 98"/>
                <a:gd name="T43" fmla="*/ 23 h 156"/>
                <a:gd name="T44" fmla="*/ 28 w 98"/>
                <a:gd name="T45" fmla="*/ 37 h 156"/>
                <a:gd name="T46" fmla="*/ 26 w 98"/>
                <a:gd name="T47" fmla="*/ 58 h 156"/>
                <a:gd name="T48" fmla="*/ 28 w 98"/>
                <a:gd name="T49" fmla="*/ 79 h 156"/>
                <a:gd name="T50" fmla="*/ 49 w 98"/>
                <a:gd name="T51" fmla="*/ 93 h 156"/>
                <a:gd name="T52" fmla="*/ 70 w 98"/>
                <a:gd name="T53" fmla="*/ 7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56">
                  <a:moveTo>
                    <a:pt x="2" y="156"/>
                  </a:moveTo>
                  <a:cubicBezTo>
                    <a:pt x="1" y="156"/>
                    <a:pt x="0" y="155"/>
                    <a:pt x="0" y="153"/>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5"/>
                    <a:pt x="41" y="0"/>
                    <a:pt x="56" y="0"/>
                  </a:cubicBezTo>
                  <a:cubicBezTo>
                    <a:pt x="75" y="0"/>
                    <a:pt x="89" y="9"/>
                    <a:pt x="94" y="27"/>
                  </a:cubicBezTo>
                  <a:cubicBezTo>
                    <a:pt x="97" y="35"/>
                    <a:pt x="98" y="43"/>
                    <a:pt x="98" y="58"/>
                  </a:cubicBezTo>
                  <a:cubicBezTo>
                    <a:pt x="98" y="73"/>
                    <a:pt x="97" y="81"/>
                    <a:pt x="94" y="90"/>
                  </a:cubicBezTo>
                  <a:cubicBezTo>
                    <a:pt x="89" y="107"/>
                    <a:pt x="75" y="117"/>
                    <a:pt x="56" y="117"/>
                  </a:cubicBezTo>
                  <a:cubicBezTo>
                    <a:pt x="41" y="117"/>
                    <a:pt x="31" y="111"/>
                    <a:pt x="26" y="103"/>
                  </a:cubicBezTo>
                  <a:cubicBezTo>
                    <a:pt x="26" y="103"/>
                    <a:pt x="26" y="103"/>
                    <a:pt x="26" y="103"/>
                  </a:cubicBezTo>
                  <a:cubicBezTo>
                    <a:pt x="26" y="153"/>
                    <a:pt x="26" y="153"/>
                    <a:pt x="26" y="153"/>
                  </a:cubicBezTo>
                  <a:cubicBezTo>
                    <a:pt x="26" y="155"/>
                    <a:pt x="25" y="156"/>
                    <a:pt x="24" y="156"/>
                  </a:cubicBezTo>
                  <a:lnTo>
                    <a:pt x="2" y="156"/>
                  </a:lnTo>
                  <a:close/>
                  <a:moveTo>
                    <a:pt x="70" y="79"/>
                  </a:moveTo>
                  <a:cubicBezTo>
                    <a:pt x="71" y="74"/>
                    <a:pt x="72" y="68"/>
                    <a:pt x="72" y="58"/>
                  </a:cubicBezTo>
                  <a:cubicBezTo>
                    <a:pt x="72" y="48"/>
                    <a:pt x="71" y="42"/>
                    <a:pt x="70" y="37"/>
                  </a:cubicBezTo>
                  <a:cubicBezTo>
                    <a:pt x="67" y="28"/>
                    <a:pt x="60" y="23"/>
                    <a:pt x="49" y="23"/>
                  </a:cubicBezTo>
                  <a:cubicBezTo>
                    <a:pt x="38" y="23"/>
                    <a:pt x="31" y="28"/>
                    <a:pt x="28" y="37"/>
                  </a:cubicBezTo>
                  <a:cubicBezTo>
                    <a:pt x="27" y="42"/>
                    <a:pt x="26" y="48"/>
                    <a:pt x="26" y="58"/>
                  </a:cubicBezTo>
                  <a:cubicBezTo>
                    <a:pt x="26" y="68"/>
                    <a:pt x="27" y="74"/>
                    <a:pt x="28" y="79"/>
                  </a:cubicBezTo>
                  <a:cubicBezTo>
                    <a:pt x="31" y="88"/>
                    <a:pt x="38"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7" name="Freeform 83"/>
            <p:cNvSpPr>
              <a:spLocks noEditPoints="1"/>
            </p:cNvSpPr>
            <p:nvPr userDrawn="1"/>
          </p:nvSpPr>
          <p:spPr bwMode="auto">
            <a:xfrm>
              <a:off x="8456387" y="1492997"/>
              <a:ext cx="165334" cy="208734"/>
            </a:xfrm>
            <a:custGeom>
              <a:avLst/>
              <a:gdLst>
                <a:gd name="T0" fmla="*/ 72 w 93"/>
                <a:gd name="T1" fmla="*/ 114 h 117"/>
                <a:gd name="T2" fmla="*/ 69 w 93"/>
                <a:gd name="T3" fmla="*/ 112 h 117"/>
                <a:gd name="T4" fmla="*/ 69 w 93"/>
                <a:gd name="T5" fmla="*/ 104 h 117"/>
                <a:gd name="T6" fmla="*/ 69 w 93"/>
                <a:gd name="T7" fmla="*/ 104 h 117"/>
                <a:gd name="T8" fmla="*/ 38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9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2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2" y="114"/>
                  </a:moveTo>
                  <a:cubicBezTo>
                    <a:pt x="70" y="114"/>
                    <a:pt x="69" y="113"/>
                    <a:pt x="69" y="112"/>
                  </a:cubicBezTo>
                  <a:cubicBezTo>
                    <a:pt x="69" y="104"/>
                    <a:pt x="69" y="104"/>
                    <a:pt x="69" y="104"/>
                  </a:cubicBezTo>
                  <a:cubicBezTo>
                    <a:pt x="69" y="104"/>
                    <a:pt x="69" y="104"/>
                    <a:pt x="69" y="104"/>
                  </a:cubicBezTo>
                  <a:cubicBezTo>
                    <a:pt x="64" y="111"/>
                    <a:pt x="53" y="117"/>
                    <a:pt x="38"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9"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2"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8" name="Freeform 84"/>
            <p:cNvSpPr>
              <a:spLocks/>
            </p:cNvSpPr>
            <p:nvPr userDrawn="1"/>
          </p:nvSpPr>
          <p:spPr bwMode="auto">
            <a:xfrm>
              <a:off x="8669254" y="1492997"/>
              <a:ext cx="169467"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7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2"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7" y="13"/>
                    <a:pt x="27" y="13"/>
                    <a:pt x="27"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grpSp>
      <p:pic>
        <p:nvPicPr>
          <p:cNvPr id="4" name="図 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477173" y="317901"/>
            <a:ext cx="4012995" cy="585603"/>
          </a:xfrm>
          <a:prstGeom prst="rect">
            <a:avLst/>
          </a:prstGeom>
        </p:spPr>
      </p:pic>
    </p:spTree>
    <p:extLst>
      <p:ext uri="{BB962C8B-B14F-4D97-AF65-F5344CB8AC3E}">
        <p14:creationId xmlns:p14="http://schemas.microsoft.com/office/powerpoint/2010/main" val="2132658428"/>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表紙2">
    <p:spTree>
      <p:nvGrpSpPr>
        <p:cNvPr id="1" name=""/>
        <p:cNvGrpSpPr/>
        <p:nvPr/>
      </p:nvGrpSpPr>
      <p:grpSpPr>
        <a:xfrm>
          <a:off x="0" y="0"/>
          <a:ext cx="0" cy="0"/>
          <a:chOff x="0" y="0"/>
          <a:chExt cx="0" cy="0"/>
        </a:xfrm>
      </p:grpSpPr>
      <p:sp>
        <p:nvSpPr>
          <p:cNvPr id="170" name="テキスト プレースホルダー 6">
            <a:extLst>
              <a:ext uri="{FF2B5EF4-FFF2-40B4-BE49-F238E27FC236}">
                <a16:creationId xmlns:a16="http://schemas.microsoft.com/office/drawing/2014/main" id="{4EA809F9-0C86-CF4D-85E3-67D8D37806DE}"/>
              </a:ext>
            </a:extLst>
          </p:cNvPr>
          <p:cNvSpPr txBox="1">
            <a:spLocks/>
          </p:cNvSpPr>
          <p:nvPr userDrawn="1"/>
        </p:nvSpPr>
        <p:spPr>
          <a:xfrm>
            <a:off x="0" y="3027"/>
            <a:ext cx="2362200" cy="6854973"/>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ctr"/>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171" name="テキスト プレースホルダー 6">
            <a:extLst>
              <a:ext uri="{FF2B5EF4-FFF2-40B4-BE49-F238E27FC236}">
                <a16:creationId xmlns:a16="http://schemas.microsoft.com/office/drawing/2014/main" id="{94ADDCFC-76A6-3E4C-9786-2004A991C4E2}"/>
              </a:ext>
            </a:extLst>
          </p:cNvPr>
          <p:cNvSpPr txBox="1">
            <a:spLocks/>
          </p:cNvSpPr>
          <p:nvPr userDrawn="1"/>
        </p:nvSpPr>
        <p:spPr>
          <a:xfrm rot="5400000" flipV="1">
            <a:off x="-679881" y="3815921"/>
            <a:ext cx="3721963" cy="2362198"/>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3540809 w 9907200"/>
              <a:gd name="connsiteY0" fmla="*/ 9052 h 827999"/>
              <a:gd name="connsiteX1" fmla="*/ 9907200 w 9907200"/>
              <a:gd name="connsiteY1" fmla="*/ 0 h 827999"/>
              <a:gd name="connsiteX2" fmla="*/ 9907200 w 9907200"/>
              <a:gd name="connsiteY2" fmla="*/ 827999 h 827999"/>
              <a:gd name="connsiteX3" fmla="*/ 0 w 9907200"/>
              <a:gd name="connsiteY3" fmla="*/ 827999 h 827999"/>
              <a:gd name="connsiteX4" fmla="*/ 3540809 w 9907200"/>
              <a:gd name="connsiteY4" fmla="*/ 9052 h 827999"/>
              <a:gd name="connsiteX0" fmla="*/ 6219564 w 9907200"/>
              <a:gd name="connsiteY0" fmla="*/ 2673 h 827999"/>
              <a:gd name="connsiteX1" fmla="*/ 9907200 w 9907200"/>
              <a:gd name="connsiteY1" fmla="*/ 0 h 827999"/>
              <a:gd name="connsiteX2" fmla="*/ 9907200 w 9907200"/>
              <a:gd name="connsiteY2" fmla="*/ 827999 h 827999"/>
              <a:gd name="connsiteX3" fmla="*/ 0 w 9907200"/>
              <a:gd name="connsiteY3" fmla="*/ 827999 h 827999"/>
              <a:gd name="connsiteX4" fmla="*/ 6219564 w 9907200"/>
              <a:gd name="connsiteY4" fmla="*/ 2673 h 827999"/>
              <a:gd name="connsiteX0" fmla="*/ 6255281 w 9942917"/>
              <a:gd name="connsiteY0" fmla="*/ 2673 h 827999"/>
              <a:gd name="connsiteX1" fmla="*/ 9942917 w 9942917"/>
              <a:gd name="connsiteY1" fmla="*/ 0 h 827999"/>
              <a:gd name="connsiteX2" fmla="*/ 9942917 w 9942917"/>
              <a:gd name="connsiteY2" fmla="*/ 827999 h 827999"/>
              <a:gd name="connsiteX3" fmla="*/ 0 w 9942917"/>
              <a:gd name="connsiteY3" fmla="*/ 826404 h 827999"/>
              <a:gd name="connsiteX4" fmla="*/ 6255281 w 9942917"/>
              <a:gd name="connsiteY4" fmla="*/ 2673 h 827999"/>
              <a:gd name="connsiteX0" fmla="*/ 6160036 w 9847672"/>
              <a:gd name="connsiteY0" fmla="*/ 2673 h 827999"/>
              <a:gd name="connsiteX1" fmla="*/ 9847672 w 9847672"/>
              <a:gd name="connsiteY1" fmla="*/ 0 h 827999"/>
              <a:gd name="connsiteX2" fmla="*/ 9847672 w 9847672"/>
              <a:gd name="connsiteY2" fmla="*/ 827999 h 827999"/>
              <a:gd name="connsiteX3" fmla="*/ 0 w 9847672"/>
              <a:gd name="connsiteY3" fmla="*/ 823215 h 827999"/>
              <a:gd name="connsiteX4" fmla="*/ 6160036 w 9847672"/>
              <a:gd name="connsiteY4" fmla="*/ 2673 h 827999"/>
              <a:gd name="connsiteX0" fmla="*/ 6052887 w 9740523"/>
              <a:gd name="connsiteY0" fmla="*/ 2673 h 827999"/>
              <a:gd name="connsiteX1" fmla="*/ 9740523 w 9740523"/>
              <a:gd name="connsiteY1" fmla="*/ 0 h 827999"/>
              <a:gd name="connsiteX2" fmla="*/ 9740523 w 9740523"/>
              <a:gd name="connsiteY2" fmla="*/ 827999 h 827999"/>
              <a:gd name="connsiteX3" fmla="*/ 0 w 9740523"/>
              <a:gd name="connsiteY3" fmla="*/ 821621 h 827999"/>
              <a:gd name="connsiteX4" fmla="*/ 6052887 w 9740523"/>
              <a:gd name="connsiteY4" fmla="*/ 2673 h 827999"/>
              <a:gd name="connsiteX0" fmla="*/ 6052887 w 9740523"/>
              <a:gd name="connsiteY0" fmla="*/ 2673 h 827999"/>
              <a:gd name="connsiteX1" fmla="*/ 9740523 w 9740523"/>
              <a:gd name="connsiteY1" fmla="*/ 0 h 827999"/>
              <a:gd name="connsiteX2" fmla="*/ 9740523 w 9740523"/>
              <a:gd name="connsiteY2" fmla="*/ 827999 h 827999"/>
              <a:gd name="connsiteX3" fmla="*/ 1 w 9740523"/>
              <a:gd name="connsiteY3" fmla="*/ 826683 h 827999"/>
              <a:gd name="connsiteX4" fmla="*/ 6052887 w 9740523"/>
              <a:gd name="connsiteY4" fmla="*/ 2673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523" h="827999">
                <a:moveTo>
                  <a:pt x="6052887" y="2673"/>
                </a:moveTo>
                <a:lnTo>
                  <a:pt x="9740523" y="0"/>
                </a:lnTo>
                <a:lnTo>
                  <a:pt x="9740523" y="827999"/>
                </a:lnTo>
                <a:lnTo>
                  <a:pt x="1" y="826683"/>
                </a:lnTo>
                <a:lnTo>
                  <a:pt x="6052887" y="2673"/>
                </a:lnTo>
                <a:close/>
              </a:path>
            </a:pathLst>
          </a:custGeom>
          <a:gradFill flip="none" rotWithShape="1">
            <a:gsLst>
              <a:gs pos="0">
                <a:schemeClr val="bg2"/>
              </a:gs>
              <a:gs pos="62000">
                <a:schemeClr val="tx2">
                  <a:alpha val="31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9" name="正方形/長方形 8">
            <a:extLst>
              <a:ext uri="{FF2B5EF4-FFF2-40B4-BE49-F238E27FC236}">
                <a16:creationId xmlns:a16="http://schemas.microsoft.com/office/drawing/2014/main" id="{2BE08920-B0C0-9B48-A34C-F8D99A48DBF8}"/>
              </a:ext>
            </a:extLst>
          </p:cNvPr>
          <p:cNvSpPr/>
          <p:nvPr userDrawn="1"/>
        </p:nvSpPr>
        <p:spPr>
          <a:xfrm>
            <a:off x="2371426" y="3027"/>
            <a:ext cx="7543800" cy="6854973"/>
          </a:xfrm>
          <a:prstGeom prst="rect">
            <a:avLst/>
          </a:prstGeom>
          <a:gradFill flip="none" rotWithShape="1">
            <a:gsLst>
              <a:gs pos="50000">
                <a:srgbClr val="FFFFFF">
                  <a:alpha val="31000"/>
                </a:srgbClr>
              </a:gs>
              <a:gs pos="82000">
                <a:srgbClr val="EDEEF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288000" tIns="176246" rIns="326585" bIns="176246" rtlCol="0" anchor="ctr"/>
          <a:lstStyle/>
          <a:p>
            <a:pPr>
              <a:lnSpc>
                <a:spcPct val="130000"/>
              </a:lnSpc>
              <a:spcAft>
                <a:spcPts val="1089"/>
              </a:spcAft>
            </a:pPr>
            <a:endParaRPr kumimoji="1" lang="ja-JP" altLang="en-US" sz="1200" kern="900" spc="69">
              <a:solidFill>
                <a:prstClr val="white"/>
              </a:solidFill>
              <a:latin typeface="Meiryo" panose="020B0604030504040204" pitchFamily="34" charset="-128"/>
              <a:ea typeface="Meiryo" panose="020B0604030504040204" pitchFamily="34" charset="-128"/>
            </a:endParaRPr>
          </a:p>
        </p:txBody>
      </p:sp>
      <p:sp>
        <p:nvSpPr>
          <p:cNvPr id="8" name="テキスト プレースホルダー 14">
            <a:extLst>
              <a:ext uri="{FF2B5EF4-FFF2-40B4-BE49-F238E27FC236}">
                <a16:creationId xmlns:a16="http://schemas.microsoft.com/office/drawing/2014/main" id="{61738D56-6561-1C48-AB89-C7F65FB15878}"/>
              </a:ext>
            </a:extLst>
          </p:cNvPr>
          <p:cNvSpPr>
            <a:spLocks noGrp="1"/>
          </p:cNvSpPr>
          <p:nvPr>
            <p:ph type="body" sz="quarter" idx="12"/>
          </p:nvPr>
        </p:nvSpPr>
        <p:spPr>
          <a:xfrm>
            <a:off x="2362200" y="4042659"/>
            <a:ext cx="7534810" cy="412421"/>
          </a:xfrm>
        </p:spPr>
        <p:txBody>
          <a:bodyPr wrap="square" lIns="288000">
            <a:spAutoFit/>
          </a:bodyPr>
          <a:lstStyle>
            <a:lvl1pPr marL="0" indent="0">
              <a:spcAft>
                <a:spcPts val="400"/>
              </a:spcAft>
              <a:buNone/>
              <a:defRPr lang="ja-JP" altLang="en-US" sz="1600" spc="150" smtClean="0">
                <a:solidFill>
                  <a:schemeClr val="tx1"/>
                </a:solidFill>
              </a:defRPr>
            </a:lvl1pPr>
            <a:lvl2pPr marL="228600" indent="0">
              <a:spcAft>
                <a:spcPts val="400"/>
              </a:spcAft>
              <a:buNone/>
              <a:defRPr lang="ja-JP" altLang="en-US" sz="1600" smtClean="0">
                <a:solidFill>
                  <a:schemeClr val="tx1"/>
                </a:solidFill>
                <a:latin typeface="+mn-lt"/>
                <a:ea typeface="+mn-ea"/>
              </a:defRPr>
            </a:lvl2pPr>
            <a:lvl3pPr marL="685800" indent="0">
              <a:spcAft>
                <a:spcPts val="400"/>
              </a:spcAft>
              <a:buNone/>
              <a:defRPr lang="ja-JP" altLang="en-US" sz="1600" smtClean="0">
                <a:solidFill>
                  <a:schemeClr val="tx1"/>
                </a:solidFill>
                <a:latin typeface="+mn-lt"/>
                <a:ea typeface="+mn-ea"/>
              </a:defRPr>
            </a:lvl3pPr>
            <a:lvl4pPr marL="1143000" indent="0">
              <a:spcAft>
                <a:spcPts val="400"/>
              </a:spcAft>
              <a:buNone/>
              <a:defRPr lang="ja-JP" altLang="en-US" sz="1600" smtClean="0">
                <a:solidFill>
                  <a:schemeClr val="tx1"/>
                </a:solidFill>
                <a:latin typeface="+mn-lt"/>
                <a:ea typeface="+mn-ea"/>
              </a:defRPr>
            </a:lvl4pPr>
            <a:lvl5pPr marL="1600200" indent="0">
              <a:spcAft>
                <a:spcPts val="400"/>
              </a:spcAft>
              <a:buNone/>
              <a:defRPr lang="ja-JP" altLang="en-US" sz="1600">
                <a:solidFill>
                  <a:schemeClr val="tx1"/>
                </a:solidFill>
                <a:latin typeface="+mn-lt"/>
                <a:ea typeface="+mn-ea"/>
              </a:defRPr>
            </a:lvl5pPr>
          </a:lstStyle>
          <a:p>
            <a:pPr marL="0" lvl="0" defTabSz="457200"/>
            <a:r>
              <a:rPr kumimoji="1" lang="ja-JP" altLang="en-US"/>
              <a:t>マスター テキストの書式設定</a:t>
            </a:r>
          </a:p>
        </p:txBody>
      </p:sp>
      <p:pic>
        <p:nvPicPr>
          <p:cNvPr id="11" name="図 10">
            <a:extLst>
              <a:ext uri="{FF2B5EF4-FFF2-40B4-BE49-F238E27FC236}">
                <a16:creationId xmlns:a16="http://schemas.microsoft.com/office/drawing/2014/main" id="{CF91CF97-003A-8047-ADC7-81411BD333F3}"/>
              </a:ext>
            </a:extLst>
          </p:cNvPr>
          <p:cNvPicPr>
            <a:picLocks noChangeAspect="1"/>
          </p:cNvPicPr>
          <p:nvPr userDrawn="1"/>
        </p:nvPicPr>
        <p:blipFill>
          <a:blip r:embed="rId2">
            <a:alphaModFix amt="36000"/>
          </a:blip>
          <a:stretch>
            <a:fillRect/>
          </a:stretch>
        </p:blipFill>
        <p:spPr>
          <a:xfrm>
            <a:off x="5715000" y="6469296"/>
            <a:ext cx="3813317" cy="173332"/>
          </a:xfrm>
          <a:prstGeom prst="rect">
            <a:avLst/>
          </a:prstGeom>
        </p:spPr>
      </p:pic>
      <p:sp>
        <p:nvSpPr>
          <p:cNvPr id="12" name="テキスト プレースホルダー 6">
            <a:extLst>
              <a:ext uri="{FF2B5EF4-FFF2-40B4-BE49-F238E27FC236}">
                <a16:creationId xmlns:a16="http://schemas.microsoft.com/office/drawing/2014/main" id="{F717D99F-273F-B847-B6C4-5B4E29D01E4E}"/>
              </a:ext>
            </a:extLst>
          </p:cNvPr>
          <p:cNvSpPr txBox="1">
            <a:spLocks/>
          </p:cNvSpPr>
          <p:nvPr userDrawn="1"/>
        </p:nvSpPr>
        <p:spPr>
          <a:xfrm>
            <a:off x="7237314" y="2838996"/>
            <a:ext cx="2291003" cy="318273"/>
          </a:xfrm>
          <a:prstGeom prst="rect">
            <a:avLst/>
          </a:prstGeom>
          <a:noFill/>
          <a:ln>
            <a:noFill/>
          </a:ln>
        </p:spPr>
        <p:txBody>
          <a:bodyPr wrap="none" lIns="105747" tIns="0" rIns="105747" bIns="0" anchor="ctr"/>
          <a:lstStyle>
            <a:lvl1pPr marL="0" indent="0" algn="l" defTabSz="742950" rtl="0" eaLnBrk="1" latinLnBrk="0" hangingPunct="1">
              <a:lnSpc>
                <a:spcPct val="130000"/>
              </a:lnSpc>
              <a:spcBef>
                <a:spcPts val="0"/>
              </a:spcBef>
              <a:spcAft>
                <a:spcPts val="1000"/>
              </a:spcAft>
              <a:buFont typeface="Arial"/>
              <a:buNone/>
              <a:defRPr kumimoji="1" sz="1200" b="0" i="0" kern="1200">
                <a:solidFill>
                  <a:schemeClr val="tx1"/>
                </a:solidFill>
                <a:latin typeface="+mn-ea"/>
                <a:ea typeface="+mn-ea"/>
                <a:cs typeface="Noto Sans CJK JP DemiLight" charset="-128"/>
              </a:defRPr>
            </a:lvl1pPr>
            <a:lvl2pPr marL="371475" indent="0" algn="l" defTabSz="742950" rtl="0" eaLnBrk="1" latinLnBrk="0" hangingPunct="1">
              <a:lnSpc>
                <a:spcPct val="130000"/>
              </a:lnSpc>
              <a:spcBef>
                <a:spcPts val="406"/>
              </a:spcBef>
              <a:spcAft>
                <a:spcPts val="1000"/>
              </a:spcAft>
              <a:buFont typeface="Arial"/>
              <a:buNone/>
              <a:defRPr kumimoji="1" sz="1200" b="0" i="0" kern="1200">
                <a:solidFill>
                  <a:schemeClr val="tx1"/>
                </a:solidFill>
                <a:latin typeface="+mn-ea"/>
                <a:ea typeface="+mn-ea"/>
                <a:cs typeface="Noto Sans CJK JP DemiLight" charset="-128"/>
              </a:defRPr>
            </a:lvl2pPr>
            <a:lvl3pPr marL="742950" indent="0" algn="l" defTabSz="742950" rtl="0" eaLnBrk="1" latinLnBrk="0" hangingPunct="1">
              <a:lnSpc>
                <a:spcPct val="130000"/>
              </a:lnSpc>
              <a:spcBef>
                <a:spcPts val="406"/>
              </a:spcBef>
              <a:spcAft>
                <a:spcPts val="1000"/>
              </a:spcAft>
              <a:buFont typeface="Arial"/>
              <a:buNone/>
              <a:defRPr kumimoji="1" sz="1200" b="0" i="0" kern="1200">
                <a:solidFill>
                  <a:schemeClr val="tx1"/>
                </a:solidFill>
                <a:latin typeface="+mn-ea"/>
                <a:ea typeface="+mn-ea"/>
                <a:cs typeface="Noto Sans CJK JP DemiLight" charset="-128"/>
              </a:defRPr>
            </a:lvl3pPr>
            <a:lvl4pPr marL="1114425" indent="0" algn="l" defTabSz="742950" rtl="0" eaLnBrk="1" latinLnBrk="0" hangingPunct="1">
              <a:lnSpc>
                <a:spcPct val="130000"/>
              </a:lnSpc>
              <a:spcBef>
                <a:spcPts val="406"/>
              </a:spcBef>
              <a:spcAft>
                <a:spcPts val="1000"/>
              </a:spcAft>
              <a:buFont typeface="Arial"/>
              <a:buNone/>
              <a:defRPr kumimoji="1" sz="1200" b="0" i="0" kern="1200">
                <a:solidFill>
                  <a:schemeClr val="tx1"/>
                </a:solidFill>
                <a:latin typeface="+mn-ea"/>
                <a:ea typeface="+mn-ea"/>
                <a:cs typeface="Noto Sans CJK JP DemiLight" charset="-128"/>
              </a:defRPr>
            </a:lvl4pPr>
            <a:lvl5pPr marL="1485900" indent="0" algn="l" defTabSz="742950" rtl="0" eaLnBrk="1" latinLnBrk="0" hangingPunct="1">
              <a:lnSpc>
                <a:spcPct val="130000"/>
              </a:lnSpc>
              <a:spcBef>
                <a:spcPts val="406"/>
              </a:spcBef>
              <a:spcAft>
                <a:spcPts val="1000"/>
              </a:spcAft>
              <a:buFont typeface="Arial"/>
              <a:buNone/>
              <a:defRPr kumimoji="1" sz="1200" b="0" i="0" kern="1200">
                <a:solidFill>
                  <a:schemeClr val="tx1"/>
                </a:solidFill>
                <a:latin typeface="+mn-ea"/>
                <a:ea typeface="+mn-ea"/>
                <a:cs typeface="Noto Sans CJK JP DemiLight" charset="-128"/>
              </a:defRPr>
            </a:lvl5pPr>
            <a:lvl6pPr marL="2043113" indent="-185738" algn="l" defTabSz="742950" rtl="0" eaLnBrk="1" latinLnBrk="0" hangingPunct="1">
              <a:lnSpc>
                <a:spcPct val="90000"/>
              </a:lnSpc>
              <a:spcBef>
                <a:spcPts val="406"/>
              </a:spcBef>
              <a:buFont typeface="Arial"/>
              <a:buChar char="•"/>
              <a:defRPr kumimoji="1" sz="1463" kern="1200">
                <a:solidFill>
                  <a:schemeClr val="tx1"/>
                </a:solidFill>
                <a:latin typeface="+mn-lt"/>
                <a:ea typeface="+mn-ea"/>
                <a:cs typeface="+mn-cs"/>
              </a:defRPr>
            </a:lvl6pPr>
            <a:lvl7pPr marL="2414588" indent="-185738" algn="l" defTabSz="742950" rtl="0" eaLnBrk="1" latinLnBrk="0" hangingPunct="1">
              <a:lnSpc>
                <a:spcPct val="90000"/>
              </a:lnSpc>
              <a:spcBef>
                <a:spcPts val="406"/>
              </a:spcBef>
              <a:buFont typeface="Arial"/>
              <a:buChar char="•"/>
              <a:defRPr kumimoji="1" sz="1463" kern="1200">
                <a:solidFill>
                  <a:schemeClr val="tx1"/>
                </a:solidFill>
                <a:latin typeface="+mn-lt"/>
                <a:ea typeface="+mn-ea"/>
                <a:cs typeface="+mn-cs"/>
              </a:defRPr>
            </a:lvl7pPr>
            <a:lvl8pPr marL="2786063" indent="-185738" algn="l" defTabSz="742950" rtl="0" eaLnBrk="1" latinLnBrk="0" hangingPunct="1">
              <a:lnSpc>
                <a:spcPct val="90000"/>
              </a:lnSpc>
              <a:spcBef>
                <a:spcPts val="406"/>
              </a:spcBef>
              <a:buFont typeface="Arial"/>
              <a:buChar char="•"/>
              <a:defRPr kumimoji="1" sz="1463" kern="1200">
                <a:solidFill>
                  <a:schemeClr val="tx1"/>
                </a:solidFill>
                <a:latin typeface="+mn-lt"/>
                <a:ea typeface="+mn-ea"/>
                <a:cs typeface="+mn-cs"/>
              </a:defRPr>
            </a:lvl8pPr>
            <a:lvl9pPr marL="3157538" indent="-185738" algn="l" defTabSz="742950" rtl="0" eaLnBrk="1" latinLnBrk="0" hangingPunct="1">
              <a:lnSpc>
                <a:spcPct val="90000"/>
              </a:lnSpc>
              <a:spcBef>
                <a:spcPts val="406"/>
              </a:spcBef>
              <a:buFont typeface="Arial"/>
              <a:buChar char="•"/>
              <a:defRPr kumimoji="1" sz="1463" kern="1200">
                <a:solidFill>
                  <a:schemeClr val="tx1"/>
                </a:solidFill>
                <a:latin typeface="+mn-lt"/>
                <a:ea typeface="+mn-ea"/>
                <a:cs typeface="+mn-cs"/>
              </a:defRPr>
            </a:lvl9pPr>
          </a:lstStyle>
          <a:p>
            <a:pPr algn="r">
              <a:lnSpc>
                <a:spcPct val="150000"/>
              </a:lnSpc>
            </a:pPr>
            <a:r>
              <a:rPr lang="en-US" altLang="ja-JP" sz="1400">
                <a:solidFill>
                  <a:schemeClr val="bg1"/>
                </a:solidFill>
                <a:latin typeface="Meiryo" panose="020B0604030504040204" pitchFamily="34" charset="-128"/>
                <a:ea typeface="Meiryo" panose="020B0604030504040204" pitchFamily="34" charset="-128"/>
              </a:rPr>
              <a:t>2021</a:t>
            </a:r>
            <a:r>
              <a:rPr lang="ja-JP" altLang="en-US" sz="1400">
                <a:solidFill>
                  <a:schemeClr val="bg1"/>
                </a:solidFill>
                <a:latin typeface="Meiryo" panose="020B0604030504040204" pitchFamily="34" charset="-128"/>
                <a:ea typeface="Meiryo" panose="020B0604030504040204" pitchFamily="34" charset="-128"/>
              </a:rPr>
              <a:t>年</a:t>
            </a:r>
            <a:r>
              <a:rPr lang="en-US" altLang="ja-JP" sz="1400">
                <a:solidFill>
                  <a:schemeClr val="bg1"/>
                </a:solidFill>
                <a:latin typeface="Meiryo" panose="020B0604030504040204" pitchFamily="34" charset="-128"/>
                <a:ea typeface="Meiryo" panose="020B0604030504040204" pitchFamily="34" charset="-128"/>
              </a:rPr>
              <a:t>4</a:t>
            </a:r>
            <a:r>
              <a:rPr lang="ja-JP" altLang="en-US" sz="1400">
                <a:solidFill>
                  <a:schemeClr val="bg1"/>
                </a:solidFill>
                <a:latin typeface="Meiryo" panose="020B0604030504040204" pitchFamily="34" charset="-128"/>
                <a:ea typeface="Meiryo" panose="020B0604030504040204" pitchFamily="34" charset="-128"/>
              </a:rPr>
              <a:t>月</a:t>
            </a:r>
            <a:r>
              <a:rPr lang="en-US" altLang="ja-JP" sz="1400">
                <a:solidFill>
                  <a:schemeClr val="bg1"/>
                </a:solidFill>
                <a:latin typeface="Meiryo" panose="020B0604030504040204" pitchFamily="34" charset="-128"/>
                <a:ea typeface="Meiryo" panose="020B0604030504040204" pitchFamily="34" charset="-128"/>
              </a:rPr>
              <a:t>1</a:t>
            </a:r>
            <a:r>
              <a:rPr lang="ja-JP" altLang="en-US" sz="1400">
                <a:solidFill>
                  <a:schemeClr val="bg1"/>
                </a:solidFill>
                <a:latin typeface="Meiryo" panose="020B0604030504040204" pitchFamily="34" charset="-128"/>
                <a:ea typeface="Meiryo" panose="020B0604030504040204" pitchFamily="34" charset="-128"/>
              </a:rPr>
              <a:t>日</a:t>
            </a:r>
          </a:p>
        </p:txBody>
      </p:sp>
      <p:sp>
        <p:nvSpPr>
          <p:cNvPr id="14" name="Footer Placeholder 2">
            <a:extLst>
              <a:ext uri="{FF2B5EF4-FFF2-40B4-BE49-F238E27FC236}">
                <a16:creationId xmlns:a16="http://schemas.microsoft.com/office/drawing/2014/main" id="{00B915E3-9721-E14D-9069-1E3398AC9B47}"/>
              </a:ext>
            </a:extLst>
          </p:cNvPr>
          <p:cNvSpPr>
            <a:spLocks noGrp="1"/>
          </p:cNvSpPr>
          <p:nvPr>
            <p:ph type="ftr" sz="quarter" idx="11"/>
          </p:nvPr>
        </p:nvSpPr>
        <p:spPr>
          <a:xfrm>
            <a:off x="4450710" y="6379365"/>
            <a:ext cx="3757975" cy="263263"/>
          </a:xfrm>
        </p:spPr>
        <p:txBody>
          <a:bodyPr/>
          <a:lstStyle/>
          <a:p>
            <a:endParaRPr lang="en-US"/>
          </a:p>
        </p:txBody>
      </p:sp>
      <p:sp>
        <p:nvSpPr>
          <p:cNvPr id="15" name="タイトル 17">
            <a:extLst>
              <a:ext uri="{FF2B5EF4-FFF2-40B4-BE49-F238E27FC236}">
                <a16:creationId xmlns:a16="http://schemas.microsoft.com/office/drawing/2014/main" id="{74E58C1A-9531-3C45-9E29-C7A0D7F2876F}"/>
              </a:ext>
            </a:extLst>
          </p:cNvPr>
          <p:cNvSpPr>
            <a:spLocks noGrp="1"/>
          </p:cNvSpPr>
          <p:nvPr>
            <p:ph type="title"/>
          </p:nvPr>
        </p:nvSpPr>
        <p:spPr>
          <a:xfrm>
            <a:off x="2362200" y="1447800"/>
            <a:ext cx="7534810" cy="2304191"/>
          </a:xfrm>
        </p:spPr>
        <p:txBody>
          <a:bodyPr lIns="288000" tIns="180000" rIns="360000" bIns="72000" anchor="b"/>
          <a:lstStyle>
            <a:lvl1pPr>
              <a:defRPr sz="2400">
                <a:solidFill>
                  <a:schemeClr val="tx1"/>
                </a:solidFill>
              </a:defRPr>
            </a:lvl1pPr>
          </a:lstStyle>
          <a:p>
            <a:r>
              <a:rPr kumimoji="1" lang="ja-JP" altLang="en-US"/>
              <a:t>マスター タイトルの書式設定</a:t>
            </a:r>
          </a:p>
        </p:txBody>
      </p:sp>
      <p:grpSp>
        <p:nvGrpSpPr>
          <p:cNvPr id="89" name="グループ化 88"/>
          <p:cNvGrpSpPr/>
          <p:nvPr userDrawn="1"/>
        </p:nvGrpSpPr>
        <p:grpSpPr>
          <a:xfrm rot="16200000">
            <a:off x="-1117606" y="1574806"/>
            <a:ext cx="2819400" cy="126987"/>
            <a:chOff x="900632" y="1414463"/>
            <a:chExt cx="7938089" cy="357535"/>
          </a:xfrm>
          <a:solidFill>
            <a:schemeClr val="bg1">
              <a:alpha val="17000"/>
            </a:schemeClr>
          </a:solidFill>
        </p:grpSpPr>
        <p:sp>
          <p:nvSpPr>
            <p:cNvPr id="90" name="Freeform 5"/>
            <p:cNvSpPr>
              <a:spLocks/>
            </p:cNvSpPr>
            <p:nvPr userDrawn="1"/>
          </p:nvSpPr>
          <p:spPr bwMode="auto">
            <a:xfrm>
              <a:off x="900632" y="1414463"/>
              <a:ext cx="250067" cy="283134"/>
            </a:xfrm>
            <a:custGeom>
              <a:avLst/>
              <a:gdLst>
                <a:gd name="T0" fmla="*/ 0 w 140"/>
                <a:gd name="T1" fmla="*/ 3 h 158"/>
                <a:gd name="T2" fmla="*/ 2 w 140"/>
                <a:gd name="T3" fmla="*/ 0 h 158"/>
                <a:gd name="T4" fmla="*/ 23 w 140"/>
                <a:gd name="T5" fmla="*/ 0 h 158"/>
                <a:gd name="T6" fmla="*/ 27 w 140"/>
                <a:gd name="T7" fmla="*/ 3 h 158"/>
                <a:gd name="T8" fmla="*/ 70 w 140"/>
                <a:gd name="T9" fmla="*/ 100 h 158"/>
                <a:gd name="T10" fmla="*/ 71 w 140"/>
                <a:gd name="T11" fmla="*/ 100 h 158"/>
                <a:gd name="T12" fmla="*/ 113 w 140"/>
                <a:gd name="T13" fmla="*/ 3 h 158"/>
                <a:gd name="T14" fmla="*/ 117 w 140"/>
                <a:gd name="T15" fmla="*/ 0 h 158"/>
                <a:gd name="T16" fmla="*/ 138 w 140"/>
                <a:gd name="T17" fmla="*/ 0 h 158"/>
                <a:gd name="T18" fmla="*/ 140 w 140"/>
                <a:gd name="T19" fmla="*/ 3 h 158"/>
                <a:gd name="T20" fmla="*/ 140 w 140"/>
                <a:gd name="T21" fmla="*/ 156 h 158"/>
                <a:gd name="T22" fmla="*/ 138 w 140"/>
                <a:gd name="T23" fmla="*/ 158 h 158"/>
                <a:gd name="T24" fmla="*/ 118 w 140"/>
                <a:gd name="T25" fmla="*/ 158 h 158"/>
                <a:gd name="T26" fmla="*/ 115 w 140"/>
                <a:gd name="T27" fmla="*/ 156 h 158"/>
                <a:gd name="T28" fmla="*/ 115 w 140"/>
                <a:gd name="T29" fmla="*/ 59 h 158"/>
                <a:gd name="T30" fmla="*/ 114 w 140"/>
                <a:gd name="T31" fmla="*/ 59 h 158"/>
                <a:gd name="T32" fmla="*/ 81 w 140"/>
                <a:gd name="T33" fmla="*/ 133 h 158"/>
                <a:gd name="T34" fmla="*/ 77 w 140"/>
                <a:gd name="T35" fmla="*/ 136 h 158"/>
                <a:gd name="T36" fmla="*/ 63 w 140"/>
                <a:gd name="T37" fmla="*/ 136 h 158"/>
                <a:gd name="T38" fmla="*/ 59 w 140"/>
                <a:gd name="T39" fmla="*/ 133 h 158"/>
                <a:gd name="T40" fmla="*/ 25 w 140"/>
                <a:gd name="T41" fmla="*/ 59 h 158"/>
                <a:gd name="T42" fmla="*/ 25 w 140"/>
                <a:gd name="T43" fmla="*/ 59 h 158"/>
                <a:gd name="T44" fmla="*/ 25 w 140"/>
                <a:gd name="T45" fmla="*/ 156 h 158"/>
                <a:gd name="T46" fmla="*/ 22 w 140"/>
                <a:gd name="T47" fmla="*/ 158 h 158"/>
                <a:gd name="T48" fmla="*/ 2 w 140"/>
                <a:gd name="T49" fmla="*/ 158 h 158"/>
                <a:gd name="T50" fmla="*/ 0 w 140"/>
                <a:gd name="T51" fmla="*/ 156 h 158"/>
                <a:gd name="T52" fmla="*/ 0 w 140"/>
                <a:gd name="T53"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158">
                  <a:moveTo>
                    <a:pt x="0" y="3"/>
                  </a:moveTo>
                  <a:cubicBezTo>
                    <a:pt x="0" y="1"/>
                    <a:pt x="1" y="0"/>
                    <a:pt x="2" y="0"/>
                  </a:cubicBezTo>
                  <a:cubicBezTo>
                    <a:pt x="23" y="0"/>
                    <a:pt x="23" y="0"/>
                    <a:pt x="23" y="0"/>
                  </a:cubicBezTo>
                  <a:cubicBezTo>
                    <a:pt x="25" y="0"/>
                    <a:pt x="26" y="1"/>
                    <a:pt x="27" y="3"/>
                  </a:cubicBezTo>
                  <a:cubicBezTo>
                    <a:pt x="70" y="100"/>
                    <a:pt x="70" y="100"/>
                    <a:pt x="70" y="100"/>
                  </a:cubicBezTo>
                  <a:cubicBezTo>
                    <a:pt x="71" y="100"/>
                    <a:pt x="71" y="100"/>
                    <a:pt x="71" y="100"/>
                  </a:cubicBezTo>
                  <a:cubicBezTo>
                    <a:pt x="113" y="3"/>
                    <a:pt x="113" y="3"/>
                    <a:pt x="113" y="3"/>
                  </a:cubicBezTo>
                  <a:cubicBezTo>
                    <a:pt x="114" y="1"/>
                    <a:pt x="115" y="0"/>
                    <a:pt x="117" y="0"/>
                  </a:cubicBezTo>
                  <a:cubicBezTo>
                    <a:pt x="138" y="0"/>
                    <a:pt x="138" y="0"/>
                    <a:pt x="138" y="0"/>
                  </a:cubicBezTo>
                  <a:cubicBezTo>
                    <a:pt x="139" y="0"/>
                    <a:pt x="140" y="1"/>
                    <a:pt x="140" y="3"/>
                  </a:cubicBezTo>
                  <a:cubicBezTo>
                    <a:pt x="140" y="156"/>
                    <a:pt x="140" y="156"/>
                    <a:pt x="140" y="156"/>
                  </a:cubicBezTo>
                  <a:cubicBezTo>
                    <a:pt x="140" y="157"/>
                    <a:pt x="139" y="158"/>
                    <a:pt x="138" y="158"/>
                  </a:cubicBezTo>
                  <a:cubicBezTo>
                    <a:pt x="118" y="158"/>
                    <a:pt x="118" y="158"/>
                    <a:pt x="118" y="158"/>
                  </a:cubicBezTo>
                  <a:cubicBezTo>
                    <a:pt x="116" y="158"/>
                    <a:pt x="115" y="157"/>
                    <a:pt x="115" y="156"/>
                  </a:cubicBezTo>
                  <a:cubicBezTo>
                    <a:pt x="115" y="59"/>
                    <a:pt x="115" y="59"/>
                    <a:pt x="115" y="59"/>
                  </a:cubicBezTo>
                  <a:cubicBezTo>
                    <a:pt x="114" y="59"/>
                    <a:pt x="114" y="59"/>
                    <a:pt x="114" y="59"/>
                  </a:cubicBezTo>
                  <a:cubicBezTo>
                    <a:pt x="81" y="133"/>
                    <a:pt x="81" y="133"/>
                    <a:pt x="81" y="133"/>
                  </a:cubicBezTo>
                  <a:cubicBezTo>
                    <a:pt x="80" y="136"/>
                    <a:pt x="79" y="136"/>
                    <a:pt x="77" y="136"/>
                  </a:cubicBezTo>
                  <a:cubicBezTo>
                    <a:pt x="63" y="136"/>
                    <a:pt x="63" y="136"/>
                    <a:pt x="63" y="136"/>
                  </a:cubicBezTo>
                  <a:cubicBezTo>
                    <a:pt x="61" y="136"/>
                    <a:pt x="60" y="136"/>
                    <a:pt x="59" y="133"/>
                  </a:cubicBezTo>
                  <a:cubicBezTo>
                    <a:pt x="25" y="59"/>
                    <a:pt x="25" y="59"/>
                    <a:pt x="25" y="59"/>
                  </a:cubicBezTo>
                  <a:cubicBezTo>
                    <a:pt x="25" y="59"/>
                    <a:pt x="25" y="59"/>
                    <a:pt x="25" y="59"/>
                  </a:cubicBezTo>
                  <a:cubicBezTo>
                    <a:pt x="25" y="156"/>
                    <a:pt x="25" y="156"/>
                    <a:pt x="25" y="156"/>
                  </a:cubicBezTo>
                  <a:cubicBezTo>
                    <a:pt x="25" y="157"/>
                    <a:pt x="24" y="158"/>
                    <a:pt x="22"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1" name="Freeform 6"/>
            <p:cNvSpPr>
              <a:spLocks noEditPoints="1"/>
            </p:cNvSpPr>
            <p:nvPr userDrawn="1"/>
          </p:nvSpPr>
          <p:spPr bwMode="auto">
            <a:xfrm>
              <a:off x="1202367" y="1414463"/>
              <a:ext cx="45467" cy="283134"/>
            </a:xfrm>
            <a:custGeom>
              <a:avLst/>
              <a:gdLst>
                <a:gd name="T0" fmla="*/ 2 w 26"/>
                <a:gd name="T1" fmla="*/ 25 h 158"/>
                <a:gd name="T2" fmla="*/ 0 w 26"/>
                <a:gd name="T3" fmla="*/ 23 h 158"/>
                <a:gd name="T4" fmla="*/ 0 w 26"/>
                <a:gd name="T5" fmla="*/ 3 h 158"/>
                <a:gd name="T6" fmla="*/ 2 w 26"/>
                <a:gd name="T7" fmla="*/ 0 h 158"/>
                <a:gd name="T8" fmla="*/ 24 w 26"/>
                <a:gd name="T9" fmla="*/ 0 h 158"/>
                <a:gd name="T10" fmla="*/ 26 w 26"/>
                <a:gd name="T11" fmla="*/ 3 h 158"/>
                <a:gd name="T12" fmla="*/ 26 w 26"/>
                <a:gd name="T13" fmla="*/ 23 h 158"/>
                <a:gd name="T14" fmla="*/ 24 w 26"/>
                <a:gd name="T15" fmla="*/ 25 h 158"/>
                <a:gd name="T16" fmla="*/ 2 w 26"/>
                <a:gd name="T17" fmla="*/ 25 h 158"/>
                <a:gd name="T18" fmla="*/ 2 w 26"/>
                <a:gd name="T19" fmla="*/ 158 h 158"/>
                <a:gd name="T20" fmla="*/ 0 w 26"/>
                <a:gd name="T21" fmla="*/ 156 h 158"/>
                <a:gd name="T22" fmla="*/ 0 w 26"/>
                <a:gd name="T23" fmla="*/ 49 h 158"/>
                <a:gd name="T24" fmla="*/ 2 w 26"/>
                <a:gd name="T25" fmla="*/ 46 h 158"/>
                <a:gd name="T26" fmla="*/ 24 w 26"/>
                <a:gd name="T27" fmla="*/ 46 h 158"/>
                <a:gd name="T28" fmla="*/ 26 w 26"/>
                <a:gd name="T29" fmla="*/ 49 h 158"/>
                <a:gd name="T30" fmla="*/ 26 w 26"/>
                <a:gd name="T31" fmla="*/ 156 h 158"/>
                <a:gd name="T32" fmla="*/ 24 w 26"/>
                <a:gd name="T33" fmla="*/ 158 h 158"/>
                <a:gd name="T34" fmla="*/ 2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2" y="25"/>
                  </a:moveTo>
                  <a:cubicBezTo>
                    <a:pt x="1" y="25"/>
                    <a:pt x="0" y="24"/>
                    <a:pt x="0" y="23"/>
                  </a:cubicBezTo>
                  <a:cubicBezTo>
                    <a:pt x="0" y="3"/>
                    <a:pt x="0" y="3"/>
                    <a:pt x="0" y="3"/>
                  </a:cubicBezTo>
                  <a:cubicBezTo>
                    <a:pt x="0" y="1"/>
                    <a:pt x="1" y="0"/>
                    <a:pt x="2" y="0"/>
                  </a:cubicBezTo>
                  <a:cubicBezTo>
                    <a:pt x="24" y="0"/>
                    <a:pt x="24" y="0"/>
                    <a:pt x="24" y="0"/>
                  </a:cubicBezTo>
                  <a:cubicBezTo>
                    <a:pt x="25" y="0"/>
                    <a:pt x="26" y="1"/>
                    <a:pt x="26" y="3"/>
                  </a:cubicBezTo>
                  <a:cubicBezTo>
                    <a:pt x="26" y="23"/>
                    <a:pt x="26" y="23"/>
                    <a:pt x="26" y="23"/>
                  </a:cubicBezTo>
                  <a:cubicBezTo>
                    <a:pt x="26" y="24"/>
                    <a:pt x="25" y="25"/>
                    <a:pt x="24" y="25"/>
                  </a:cubicBezTo>
                  <a:lnTo>
                    <a:pt x="2" y="25"/>
                  </a:lnTo>
                  <a:close/>
                  <a:moveTo>
                    <a:pt x="2" y="158"/>
                  </a:moveTo>
                  <a:cubicBezTo>
                    <a:pt x="1" y="158"/>
                    <a:pt x="0" y="157"/>
                    <a:pt x="0" y="156"/>
                  </a:cubicBezTo>
                  <a:cubicBezTo>
                    <a:pt x="0" y="49"/>
                    <a:pt x="0" y="49"/>
                    <a:pt x="0" y="49"/>
                  </a:cubicBezTo>
                  <a:cubicBezTo>
                    <a:pt x="0" y="47"/>
                    <a:pt x="1" y="46"/>
                    <a:pt x="2" y="46"/>
                  </a:cubicBezTo>
                  <a:cubicBezTo>
                    <a:pt x="24" y="46"/>
                    <a:pt x="24" y="46"/>
                    <a:pt x="24" y="46"/>
                  </a:cubicBezTo>
                  <a:cubicBezTo>
                    <a:pt x="25" y="46"/>
                    <a:pt x="26" y="47"/>
                    <a:pt x="26" y="49"/>
                  </a:cubicBezTo>
                  <a:cubicBezTo>
                    <a:pt x="26" y="156"/>
                    <a:pt x="26" y="156"/>
                    <a:pt x="26" y="156"/>
                  </a:cubicBezTo>
                  <a:cubicBezTo>
                    <a:pt x="26" y="157"/>
                    <a:pt x="25" y="158"/>
                    <a:pt x="24" y="158"/>
                  </a:cubicBezTo>
                  <a:lnTo>
                    <a:pt x="2"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2" name="Freeform 7"/>
            <p:cNvSpPr>
              <a:spLocks/>
            </p:cNvSpPr>
            <p:nvPr userDrawn="1"/>
          </p:nvSpPr>
          <p:spPr bwMode="auto">
            <a:xfrm>
              <a:off x="1297433" y="1492997"/>
              <a:ext cx="167400"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6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1"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3" name="Freeform 8"/>
            <p:cNvSpPr>
              <a:spLocks noEditPoints="1"/>
            </p:cNvSpPr>
            <p:nvPr userDrawn="1"/>
          </p:nvSpPr>
          <p:spPr bwMode="auto">
            <a:xfrm>
              <a:off x="1512367" y="1414463"/>
              <a:ext cx="45467" cy="283134"/>
            </a:xfrm>
            <a:custGeom>
              <a:avLst/>
              <a:gdLst>
                <a:gd name="T0" fmla="*/ 3 w 26"/>
                <a:gd name="T1" fmla="*/ 25 h 158"/>
                <a:gd name="T2" fmla="*/ 0 w 26"/>
                <a:gd name="T3" fmla="*/ 23 h 158"/>
                <a:gd name="T4" fmla="*/ 0 w 26"/>
                <a:gd name="T5" fmla="*/ 3 h 158"/>
                <a:gd name="T6" fmla="*/ 3 w 26"/>
                <a:gd name="T7" fmla="*/ 0 h 158"/>
                <a:gd name="T8" fmla="*/ 24 w 26"/>
                <a:gd name="T9" fmla="*/ 0 h 158"/>
                <a:gd name="T10" fmla="*/ 26 w 26"/>
                <a:gd name="T11" fmla="*/ 3 h 158"/>
                <a:gd name="T12" fmla="*/ 26 w 26"/>
                <a:gd name="T13" fmla="*/ 23 h 158"/>
                <a:gd name="T14" fmla="*/ 24 w 26"/>
                <a:gd name="T15" fmla="*/ 25 h 158"/>
                <a:gd name="T16" fmla="*/ 3 w 26"/>
                <a:gd name="T17" fmla="*/ 25 h 158"/>
                <a:gd name="T18" fmla="*/ 3 w 26"/>
                <a:gd name="T19" fmla="*/ 158 h 158"/>
                <a:gd name="T20" fmla="*/ 0 w 26"/>
                <a:gd name="T21" fmla="*/ 156 h 158"/>
                <a:gd name="T22" fmla="*/ 0 w 26"/>
                <a:gd name="T23" fmla="*/ 49 h 158"/>
                <a:gd name="T24" fmla="*/ 3 w 26"/>
                <a:gd name="T25" fmla="*/ 46 h 158"/>
                <a:gd name="T26" fmla="*/ 24 w 26"/>
                <a:gd name="T27" fmla="*/ 46 h 158"/>
                <a:gd name="T28" fmla="*/ 26 w 26"/>
                <a:gd name="T29" fmla="*/ 49 h 158"/>
                <a:gd name="T30" fmla="*/ 26 w 26"/>
                <a:gd name="T31" fmla="*/ 156 h 158"/>
                <a:gd name="T32" fmla="*/ 24 w 26"/>
                <a:gd name="T33" fmla="*/ 158 h 158"/>
                <a:gd name="T34" fmla="*/ 3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3" y="25"/>
                  </a:moveTo>
                  <a:cubicBezTo>
                    <a:pt x="1" y="25"/>
                    <a:pt x="0" y="24"/>
                    <a:pt x="0" y="23"/>
                  </a:cubicBezTo>
                  <a:cubicBezTo>
                    <a:pt x="0" y="3"/>
                    <a:pt x="0" y="3"/>
                    <a:pt x="0" y="3"/>
                  </a:cubicBezTo>
                  <a:cubicBezTo>
                    <a:pt x="0" y="1"/>
                    <a:pt x="1" y="0"/>
                    <a:pt x="3" y="0"/>
                  </a:cubicBezTo>
                  <a:cubicBezTo>
                    <a:pt x="24" y="0"/>
                    <a:pt x="24" y="0"/>
                    <a:pt x="24" y="0"/>
                  </a:cubicBezTo>
                  <a:cubicBezTo>
                    <a:pt x="25" y="0"/>
                    <a:pt x="26" y="1"/>
                    <a:pt x="26" y="3"/>
                  </a:cubicBezTo>
                  <a:cubicBezTo>
                    <a:pt x="26" y="23"/>
                    <a:pt x="26" y="23"/>
                    <a:pt x="26" y="23"/>
                  </a:cubicBezTo>
                  <a:cubicBezTo>
                    <a:pt x="26" y="24"/>
                    <a:pt x="25" y="25"/>
                    <a:pt x="24" y="25"/>
                  </a:cubicBezTo>
                  <a:lnTo>
                    <a:pt x="3" y="25"/>
                  </a:lnTo>
                  <a:close/>
                  <a:moveTo>
                    <a:pt x="3" y="158"/>
                  </a:moveTo>
                  <a:cubicBezTo>
                    <a:pt x="1" y="158"/>
                    <a:pt x="0" y="157"/>
                    <a:pt x="0" y="156"/>
                  </a:cubicBezTo>
                  <a:cubicBezTo>
                    <a:pt x="0" y="49"/>
                    <a:pt x="0" y="49"/>
                    <a:pt x="0" y="49"/>
                  </a:cubicBezTo>
                  <a:cubicBezTo>
                    <a:pt x="0" y="47"/>
                    <a:pt x="1" y="46"/>
                    <a:pt x="3" y="46"/>
                  </a:cubicBezTo>
                  <a:cubicBezTo>
                    <a:pt x="24" y="46"/>
                    <a:pt x="24" y="46"/>
                    <a:pt x="24" y="46"/>
                  </a:cubicBezTo>
                  <a:cubicBezTo>
                    <a:pt x="25" y="46"/>
                    <a:pt x="26" y="47"/>
                    <a:pt x="26" y="49"/>
                  </a:cubicBezTo>
                  <a:cubicBezTo>
                    <a:pt x="26" y="156"/>
                    <a:pt x="26" y="156"/>
                    <a:pt x="26" y="156"/>
                  </a:cubicBezTo>
                  <a:cubicBezTo>
                    <a:pt x="26" y="157"/>
                    <a:pt x="25" y="158"/>
                    <a:pt x="24" y="158"/>
                  </a:cubicBezTo>
                  <a:lnTo>
                    <a:pt x="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4" name="Freeform 9"/>
            <p:cNvSpPr>
              <a:spLocks/>
            </p:cNvSpPr>
            <p:nvPr userDrawn="1"/>
          </p:nvSpPr>
          <p:spPr bwMode="auto">
            <a:xfrm>
              <a:off x="1595034" y="1492997"/>
              <a:ext cx="167400" cy="208734"/>
            </a:xfrm>
            <a:custGeom>
              <a:avLst/>
              <a:gdLst>
                <a:gd name="T0" fmla="*/ 1 w 95"/>
                <a:gd name="T1" fmla="*/ 99 h 117"/>
                <a:gd name="T2" fmla="*/ 1 w 95"/>
                <a:gd name="T3" fmla="*/ 96 h 117"/>
                <a:gd name="T4" fmla="*/ 14 w 95"/>
                <a:gd name="T5" fmla="*/ 82 h 117"/>
                <a:gd name="T6" fmla="*/ 17 w 95"/>
                <a:gd name="T7" fmla="*/ 82 h 117"/>
                <a:gd name="T8" fmla="*/ 50 w 95"/>
                <a:gd name="T9" fmla="*/ 95 h 117"/>
                <a:gd name="T10" fmla="*/ 70 w 95"/>
                <a:gd name="T11" fmla="*/ 81 h 117"/>
                <a:gd name="T12" fmla="*/ 52 w 95"/>
                <a:gd name="T13" fmla="*/ 69 h 117"/>
                <a:gd name="T14" fmla="*/ 40 w 95"/>
                <a:gd name="T15" fmla="*/ 68 h 117"/>
                <a:gd name="T16" fmla="*/ 5 w 95"/>
                <a:gd name="T17" fmla="*/ 35 h 117"/>
                <a:gd name="T18" fmla="*/ 49 w 95"/>
                <a:gd name="T19" fmla="*/ 0 h 117"/>
                <a:gd name="T20" fmla="*/ 91 w 95"/>
                <a:gd name="T21" fmla="*/ 13 h 117"/>
                <a:gd name="T22" fmla="*/ 91 w 95"/>
                <a:gd name="T23" fmla="*/ 17 h 117"/>
                <a:gd name="T24" fmla="*/ 80 w 95"/>
                <a:gd name="T25" fmla="*/ 30 h 117"/>
                <a:gd name="T26" fmla="*/ 77 w 95"/>
                <a:gd name="T27" fmla="*/ 31 h 117"/>
                <a:gd name="T28" fmla="*/ 47 w 95"/>
                <a:gd name="T29" fmla="*/ 22 h 117"/>
                <a:gd name="T30" fmla="*/ 30 w 95"/>
                <a:gd name="T31" fmla="*/ 33 h 117"/>
                <a:gd name="T32" fmla="*/ 49 w 95"/>
                <a:gd name="T33" fmla="*/ 45 h 117"/>
                <a:gd name="T34" fmla="*/ 61 w 95"/>
                <a:gd name="T35" fmla="*/ 46 h 117"/>
                <a:gd name="T36" fmla="*/ 95 w 95"/>
                <a:gd name="T37" fmla="*/ 79 h 117"/>
                <a:gd name="T38" fmla="*/ 49 w 95"/>
                <a:gd name="T39" fmla="*/ 117 h 117"/>
                <a:gd name="T40" fmla="*/ 1 w 95"/>
                <a:gd name="T41" fmla="*/ 9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17">
                  <a:moveTo>
                    <a:pt x="1" y="99"/>
                  </a:moveTo>
                  <a:cubicBezTo>
                    <a:pt x="0" y="98"/>
                    <a:pt x="0" y="97"/>
                    <a:pt x="1" y="96"/>
                  </a:cubicBezTo>
                  <a:cubicBezTo>
                    <a:pt x="14" y="82"/>
                    <a:pt x="14" y="82"/>
                    <a:pt x="14" y="82"/>
                  </a:cubicBezTo>
                  <a:cubicBezTo>
                    <a:pt x="15" y="81"/>
                    <a:pt x="16" y="81"/>
                    <a:pt x="17" y="82"/>
                  </a:cubicBezTo>
                  <a:cubicBezTo>
                    <a:pt x="25" y="89"/>
                    <a:pt x="38" y="95"/>
                    <a:pt x="50" y="95"/>
                  </a:cubicBezTo>
                  <a:cubicBezTo>
                    <a:pt x="63" y="95"/>
                    <a:pt x="70" y="89"/>
                    <a:pt x="70" y="81"/>
                  </a:cubicBezTo>
                  <a:cubicBezTo>
                    <a:pt x="70" y="75"/>
                    <a:pt x="66" y="70"/>
                    <a:pt x="52" y="69"/>
                  </a:cubicBezTo>
                  <a:cubicBezTo>
                    <a:pt x="40" y="68"/>
                    <a:pt x="40" y="68"/>
                    <a:pt x="40" y="68"/>
                  </a:cubicBezTo>
                  <a:cubicBezTo>
                    <a:pt x="17" y="66"/>
                    <a:pt x="5" y="54"/>
                    <a:pt x="5" y="35"/>
                  </a:cubicBezTo>
                  <a:cubicBezTo>
                    <a:pt x="5" y="13"/>
                    <a:pt x="21" y="0"/>
                    <a:pt x="49" y="0"/>
                  </a:cubicBezTo>
                  <a:cubicBezTo>
                    <a:pt x="66" y="0"/>
                    <a:pt x="81" y="6"/>
                    <a:pt x="91" y="13"/>
                  </a:cubicBezTo>
                  <a:cubicBezTo>
                    <a:pt x="92" y="14"/>
                    <a:pt x="92" y="16"/>
                    <a:pt x="91" y="17"/>
                  </a:cubicBezTo>
                  <a:cubicBezTo>
                    <a:pt x="80" y="30"/>
                    <a:pt x="80" y="30"/>
                    <a:pt x="80" y="30"/>
                  </a:cubicBezTo>
                  <a:cubicBezTo>
                    <a:pt x="79" y="32"/>
                    <a:pt x="78" y="32"/>
                    <a:pt x="77" y="31"/>
                  </a:cubicBezTo>
                  <a:cubicBezTo>
                    <a:pt x="70" y="26"/>
                    <a:pt x="58" y="22"/>
                    <a:pt x="47" y="22"/>
                  </a:cubicBezTo>
                  <a:cubicBezTo>
                    <a:pt x="36" y="22"/>
                    <a:pt x="30" y="26"/>
                    <a:pt x="30" y="33"/>
                  </a:cubicBezTo>
                  <a:cubicBezTo>
                    <a:pt x="30" y="40"/>
                    <a:pt x="34" y="44"/>
                    <a:pt x="49" y="45"/>
                  </a:cubicBezTo>
                  <a:cubicBezTo>
                    <a:pt x="61" y="46"/>
                    <a:pt x="61" y="46"/>
                    <a:pt x="61" y="46"/>
                  </a:cubicBezTo>
                  <a:cubicBezTo>
                    <a:pt x="84" y="48"/>
                    <a:pt x="95" y="60"/>
                    <a:pt x="95" y="79"/>
                  </a:cubicBezTo>
                  <a:cubicBezTo>
                    <a:pt x="95" y="101"/>
                    <a:pt x="79" y="117"/>
                    <a:pt x="49" y="117"/>
                  </a:cubicBezTo>
                  <a:cubicBezTo>
                    <a:pt x="26" y="117"/>
                    <a:pt x="10" y="107"/>
                    <a:pt x="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5" name="Freeform 10"/>
            <p:cNvSpPr>
              <a:spLocks/>
            </p:cNvSpPr>
            <p:nvPr userDrawn="1"/>
          </p:nvSpPr>
          <p:spPr bwMode="auto">
            <a:xfrm>
              <a:off x="1789301"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6" name="Freeform 11"/>
            <p:cNvSpPr>
              <a:spLocks/>
            </p:cNvSpPr>
            <p:nvPr userDrawn="1"/>
          </p:nvSpPr>
          <p:spPr bwMode="auto">
            <a:xfrm>
              <a:off x="1925702"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7" name="Freeform 12"/>
            <p:cNvSpPr>
              <a:spLocks/>
            </p:cNvSpPr>
            <p:nvPr userDrawn="1"/>
          </p:nvSpPr>
          <p:spPr bwMode="auto">
            <a:xfrm>
              <a:off x="2084836" y="1497130"/>
              <a:ext cx="183934" cy="274867"/>
            </a:xfrm>
            <a:custGeom>
              <a:avLst/>
              <a:gdLst>
                <a:gd name="T0" fmla="*/ 17 w 104"/>
                <a:gd name="T1" fmla="*/ 154 h 154"/>
                <a:gd name="T2" fmla="*/ 14 w 104"/>
                <a:gd name="T3" fmla="*/ 151 h 154"/>
                <a:gd name="T4" fmla="*/ 14 w 104"/>
                <a:gd name="T5" fmla="*/ 133 h 154"/>
                <a:gd name="T6" fmla="*/ 17 w 104"/>
                <a:gd name="T7" fmla="*/ 131 h 154"/>
                <a:gd name="T8" fmla="*/ 21 w 104"/>
                <a:gd name="T9" fmla="*/ 131 h 154"/>
                <a:gd name="T10" fmla="*/ 38 w 104"/>
                <a:gd name="T11" fmla="*/ 117 h 154"/>
                <a:gd name="T12" fmla="*/ 41 w 104"/>
                <a:gd name="T13" fmla="*/ 108 h 154"/>
                <a:gd name="T14" fmla="*/ 0 w 104"/>
                <a:gd name="T15" fmla="*/ 3 h 154"/>
                <a:gd name="T16" fmla="*/ 2 w 104"/>
                <a:gd name="T17" fmla="*/ 0 h 154"/>
                <a:gd name="T18" fmla="*/ 25 w 104"/>
                <a:gd name="T19" fmla="*/ 0 h 154"/>
                <a:gd name="T20" fmla="*/ 28 w 104"/>
                <a:gd name="T21" fmla="*/ 3 h 154"/>
                <a:gd name="T22" fmla="*/ 53 w 104"/>
                <a:gd name="T23" fmla="*/ 76 h 154"/>
                <a:gd name="T24" fmla="*/ 53 w 104"/>
                <a:gd name="T25" fmla="*/ 76 h 154"/>
                <a:gd name="T26" fmla="*/ 77 w 104"/>
                <a:gd name="T27" fmla="*/ 3 h 154"/>
                <a:gd name="T28" fmla="*/ 80 w 104"/>
                <a:gd name="T29" fmla="*/ 0 h 154"/>
                <a:gd name="T30" fmla="*/ 102 w 104"/>
                <a:gd name="T31" fmla="*/ 0 h 154"/>
                <a:gd name="T32" fmla="*/ 104 w 104"/>
                <a:gd name="T33" fmla="*/ 3 h 154"/>
                <a:gd name="T34" fmla="*/ 61 w 104"/>
                <a:gd name="T35" fmla="*/ 119 h 154"/>
                <a:gd name="T36" fmla="*/ 24 w 104"/>
                <a:gd name="T37" fmla="*/ 154 h 154"/>
                <a:gd name="T38" fmla="*/ 17 w 104"/>
                <a:gd name="T3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154">
                  <a:moveTo>
                    <a:pt x="17" y="154"/>
                  </a:moveTo>
                  <a:cubicBezTo>
                    <a:pt x="15" y="154"/>
                    <a:pt x="14" y="153"/>
                    <a:pt x="14" y="151"/>
                  </a:cubicBezTo>
                  <a:cubicBezTo>
                    <a:pt x="14" y="133"/>
                    <a:pt x="14" y="133"/>
                    <a:pt x="14" y="133"/>
                  </a:cubicBezTo>
                  <a:cubicBezTo>
                    <a:pt x="14" y="131"/>
                    <a:pt x="15" y="131"/>
                    <a:pt x="17" y="131"/>
                  </a:cubicBezTo>
                  <a:cubicBezTo>
                    <a:pt x="21" y="131"/>
                    <a:pt x="21" y="131"/>
                    <a:pt x="21" y="131"/>
                  </a:cubicBezTo>
                  <a:cubicBezTo>
                    <a:pt x="30" y="131"/>
                    <a:pt x="34" y="127"/>
                    <a:pt x="38" y="117"/>
                  </a:cubicBezTo>
                  <a:cubicBezTo>
                    <a:pt x="41" y="108"/>
                    <a:pt x="41" y="108"/>
                    <a:pt x="41" y="108"/>
                  </a:cubicBezTo>
                  <a:cubicBezTo>
                    <a:pt x="0" y="3"/>
                    <a:pt x="0" y="3"/>
                    <a:pt x="0" y="3"/>
                  </a:cubicBezTo>
                  <a:cubicBezTo>
                    <a:pt x="0" y="1"/>
                    <a:pt x="0" y="0"/>
                    <a:pt x="2" y="0"/>
                  </a:cubicBezTo>
                  <a:cubicBezTo>
                    <a:pt x="25" y="0"/>
                    <a:pt x="25" y="0"/>
                    <a:pt x="25" y="0"/>
                  </a:cubicBezTo>
                  <a:cubicBezTo>
                    <a:pt x="26" y="0"/>
                    <a:pt x="27" y="1"/>
                    <a:pt x="28" y="3"/>
                  </a:cubicBezTo>
                  <a:cubicBezTo>
                    <a:pt x="53" y="76"/>
                    <a:pt x="53" y="76"/>
                    <a:pt x="53" y="76"/>
                  </a:cubicBezTo>
                  <a:cubicBezTo>
                    <a:pt x="53" y="76"/>
                    <a:pt x="53" y="76"/>
                    <a:pt x="53" y="76"/>
                  </a:cubicBezTo>
                  <a:cubicBezTo>
                    <a:pt x="77" y="3"/>
                    <a:pt x="77" y="3"/>
                    <a:pt x="77" y="3"/>
                  </a:cubicBezTo>
                  <a:cubicBezTo>
                    <a:pt x="78" y="1"/>
                    <a:pt x="79" y="0"/>
                    <a:pt x="80" y="0"/>
                  </a:cubicBezTo>
                  <a:cubicBezTo>
                    <a:pt x="102" y="0"/>
                    <a:pt x="102" y="0"/>
                    <a:pt x="102" y="0"/>
                  </a:cubicBezTo>
                  <a:cubicBezTo>
                    <a:pt x="104" y="0"/>
                    <a:pt x="104" y="1"/>
                    <a:pt x="104" y="3"/>
                  </a:cubicBezTo>
                  <a:cubicBezTo>
                    <a:pt x="61" y="119"/>
                    <a:pt x="61" y="119"/>
                    <a:pt x="61" y="119"/>
                  </a:cubicBezTo>
                  <a:cubicBezTo>
                    <a:pt x="52" y="145"/>
                    <a:pt x="42" y="154"/>
                    <a:pt x="24" y="154"/>
                  </a:cubicBezTo>
                  <a:lnTo>
                    <a:pt x="17"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8" name="Freeform 13"/>
            <p:cNvSpPr>
              <a:spLocks noEditPoints="1"/>
            </p:cNvSpPr>
            <p:nvPr userDrawn="1"/>
          </p:nvSpPr>
          <p:spPr bwMode="auto">
            <a:xfrm>
              <a:off x="235350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9" name="Freeform 14"/>
            <p:cNvSpPr>
              <a:spLocks/>
            </p:cNvSpPr>
            <p:nvPr userDrawn="1"/>
          </p:nvSpPr>
          <p:spPr bwMode="auto">
            <a:xfrm>
              <a:off x="2553970" y="1414463"/>
              <a:ext cx="109534" cy="283134"/>
            </a:xfrm>
            <a:custGeom>
              <a:avLst/>
              <a:gdLst>
                <a:gd name="T0" fmla="*/ 14 w 61"/>
                <a:gd name="T1" fmla="*/ 158 h 158"/>
                <a:gd name="T2" fmla="*/ 12 w 61"/>
                <a:gd name="T3" fmla="*/ 156 h 158"/>
                <a:gd name="T4" fmla="*/ 12 w 61"/>
                <a:gd name="T5" fmla="*/ 68 h 158"/>
                <a:gd name="T6" fmla="*/ 10 w 61"/>
                <a:gd name="T7" fmla="*/ 66 h 158"/>
                <a:gd name="T8" fmla="*/ 3 w 61"/>
                <a:gd name="T9" fmla="*/ 66 h 158"/>
                <a:gd name="T10" fmla="*/ 0 w 61"/>
                <a:gd name="T11" fmla="*/ 64 h 158"/>
                <a:gd name="T12" fmla="*/ 0 w 61"/>
                <a:gd name="T13" fmla="*/ 49 h 158"/>
                <a:gd name="T14" fmla="*/ 3 w 61"/>
                <a:gd name="T15" fmla="*/ 46 h 158"/>
                <a:gd name="T16" fmla="*/ 10 w 61"/>
                <a:gd name="T17" fmla="*/ 46 h 158"/>
                <a:gd name="T18" fmla="*/ 12 w 61"/>
                <a:gd name="T19" fmla="*/ 45 h 158"/>
                <a:gd name="T20" fmla="*/ 12 w 61"/>
                <a:gd name="T21" fmla="*/ 38 h 158"/>
                <a:gd name="T22" fmla="*/ 49 w 61"/>
                <a:gd name="T23" fmla="*/ 0 h 158"/>
                <a:gd name="T24" fmla="*/ 59 w 61"/>
                <a:gd name="T25" fmla="*/ 0 h 158"/>
                <a:gd name="T26" fmla="*/ 61 w 61"/>
                <a:gd name="T27" fmla="*/ 3 h 158"/>
                <a:gd name="T28" fmla="*/ 61 w 61"/>
                <a:gd name="T29" fmla="*/ 21 h 158"/>
                <a:gd name="T30" fmla="*/ 59 w 61"/>
                <a:gd name="T31" fmla="*/ 24 h 158"/>
                <a:gd name="T32" fmla="*/ 52 w 61"/>
                <a:gd name="T33" fmla="*/ 24 h 158"/>
                <a:gd name="T34" fmla="*/ 37 w 61"/>
                <a:gd name="T35" fmla="*/ 37 h 158"/>
                <a:gd name="T36" fmla="*/ 37 w 61"/>
                <a:gd name="T37" fmla="*/ 45 h 158"/>
                <a:gd name="T38" fmla="*/ 39 w 61"/>
                <a:gd name="T39" fmla="*/ 46 h 158"/>
                <a:gd name="T40" fmla="*/ 59 w 61"/>
                <a:gd name="T41" fmla="*/ 46 h 158"/>
                <a:gd name="T42" fmla="*/ 61 w 61"/>
                <a:gd name="T43" fmla="*/ 49 h 158"/>
                <a:gd name="T44" fmla="*/ 61 w 61"/>
                <a:gd name="T45" fmla="*/ 64 h 158"/>
                <a:gd name="T46" fmla="*/ 59 w 61"/>
                <a:gd name="T47" fmla="*/ 66 h 158"/>
                <a:gd name="T48" fmla="*/ 39 w 61"/>
                <a:gd name="T49" fmla="*/ 66 h 158"/>
                <a:gd name="T50" fmla="*/ 37 w 61"/>
                <a:gd name="T51" fmla="*/ 68 h 158"/>
                <a:gd name="T52" fmla="*/ 37 w 61"/>
                <a:gd name="T53" fmla="*/ 156 h 158"/>
                <a:gd name="T54" fmla="*/ 35 w 61"/>
                <a:gd name="T55" fmla="*/ 158 h 158"/>
                <a:gd name="T56" fmla="*/ 14 w 61"/>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158">
                  <a:moveTo>
                    <a:pt x="14" y="158"/>
                  </a:moveTo>
                  <a:cubicBezTo>
                    <a:pt x="12" y="158"/>
                    <a:pt x="12" y="157"/>
                    <a:pt x="12" y="156"/>
                  </a:cubicBezTo>
                  <a:cubicBezTo>
                    <a:pt x="12" y="68"/>
                    <a:pt x="12" y="68"/>
                    <a:pt x="12" y="68"/>
                  </a:cubicBezTo>
                  <a:cubicBezTo>
                    <a:pt x="12" y="67"/>
                    <a:pt x="11" y="66"/>
                    <a:pt x="10" y="66"/>
                  </a:cubicBezTo>
                  <a:cubicBezTo>
                    <a:pt x="3" y="66"/>
                    <a:pt x="3" y="66"/>
                    <a:pt x="3" y="66"/>
                  </a:cubicBezTo>
                  <a:cubicBezTo>
                    <a:pt x="1" y="66"/>
                    <a:pt x="0" y="66"/>
                    <a:pt x="0" y="64"/>
                  </a:cubicBezTo>
                  <a:cubicBezTo>
                    <a:pt x="0" y="49"/>
                    <a:pt x="0" y="49"/>
                    <a:pt x="0" y="49"/>
                  </a:cubicBezTo>
                  <a:cubicBezTo>
                    <a:pt x="0" y="47"/>
                    <a:pt x="1" y="46"/>
                    <a:pt x="3" y="46"/>
                  </a:cubicBezTo>
                  <a:cubicBezTo>
                    <a:pt x="10" y="46"/>
                    <a:pt x="10" y="46"/>
                    <a:pt x="10" y="46"/>
                  </a:cubicBezTo>
                  <a:cubicBezTo>
                    <a:pt x="11" y="46"/>
                    <a:pt x="12" y="46"/>
                    <a:pt x="12" y="45"/>
                  </a:cubicBezTo>
                  <a:cubicBezTo>
                    <a:pt x="12" y="38"/>
                    <a:pt x="12" y="38"/>
                    <a:pt x="12" y="38"/>
                  </a:cubicBezTo>
                  <a:cubicBezTo>
                    <a:pt x="12" y="12"/>
                    <a:pt x="24" y="0"/>
                    <a:pt x="49" y="0"/>
                  </a:cubicBezTo>
                  <a:cubicBezTo>
                    <a:pt x="59" y="0"/>
                    <a:pt x="59" y="0"/>
                    <a:pt x="59" y="0"/>
                  </a:cubicBezTo>
                  <a:cubicBezTo>
                    <a:pt x="60" y="0"/>
                    <a:pt x="61" y="1"/>
                    <a:pt x="61" y="3"/>
                  </a:cubicBezTo>
                  <a:cubicBezTo>
                    <a:pt x="61" y="21"/>
                    <a:pt x="61" y="21"/>
                    <a:pt x="61" y="21"/>
                  </a:cubicBezTo>
                  <a:cubicBezTo>
                    <a:pt x="61" y="23"/>
                    <a:pt x="60" y="24"/>
                    <a:pt x="59" y="24"/>
                  </a:cubicBezTo>
                  <a:cubicBezTo>
                    <a:pt x="52" y="24"/>
                    <a:pt x="52" y="24"/>
                    <a:pt x="52" y="24"/>
                  </a:cubicBezTo>
                  <a:cubicBezTo>
                    <a:pt x="40" y="24"/>
                    <a:pt x="37" y="26"/>
                    <a:pt x="37" y="37"/>
                  </a:cubicBezTo>
                  <a:cubicBezTo>
                    <a:pt x="37" y="45"/>
                    <a:pt x="37" y="45"/>
                    <a:pt x="37" y="45"/>
                  </a:cubicBezTo>
                  <a:cubicBezTo>
                    <a:pt x="37" y="46"/>
                    <a:pt x="38" y="46"/>
                    <a:pt x="39" y="46"/>
                  </a:cubicBezTo>
                  <a:cubicBezTo>
                    <a:pt x="59" y="46"/>
                    <a:pt x="59" y="46"/>
                    <a:pt x="59" y="46"/>
                  </a:cubicBezTo>
                  <a:cubicBezTo>
                    <a:pt x="60" y="46"/>
                    <a:pt x="61" y="47"/>
                    <a:pt x="61" y="49"/>
                  </a:cubicBezTo>
                  <a:cubicBezTo>
                    <a:pt x="61" y="64"/>
                    <a:pt x="61" y="64"/>
                    <a:pt x="61" y="64"/>
                  </a:cubicBezTo>
                  <a:cubicBezTo>
                    <a:pt x="61" y="66"/>
                    <a:pt x="60" y="66"/>
                    <a:pt x="59" y="66"/>
                  </a:cubicBezTo>
                  <a:cubicBezTo>
                    <a:pt x="39" y="66"/>
                    <a:pt x="39" y="66"/>
                    <a:pt x="39" y="66"/>
                  </a:cubicBezTo>
                  <a:cubicBezTo>
                    <a:pt x="38" y="66"/>
                    <a:pt x="37" y="67"/>
                    <a:pt x="37" y="68"/>
                  </a:cubicBezTo>
                  <a:cubicBezTo>
                    <a:pt x="37" y="156"/>
                    <a:pt x="37" y="156"/>
                    <a:pt x="37" y="156"/>
                  </a:cubicBezTo>
                  <a:cubicBezTo>
                    <a:pt x="37" y="157"/>
                    <a:pt x="37" y="158"/>
                    <a:pt x="35" y="158"/>
                  </a:cubicBezTo>
                  <a:lnTo>
                    <a:pt x="14"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00" name="Freeform 15"/>
            <p:cNvSpPr>
              <a:spLocks/>
            </p:cNvSpPr>
            <p:nvPr userDrawn="1"/>
          </p:nvSpPr>
          <p:spPr bwMode="auto">
            <a:xfrm>
              <a:off x="2762704" y="1414463"/>
              <a:ext cx="208734" cy="283134"/>
            </a:xfrm>
            <a:custGeom>
              <a:avLst/>
              <a:gdLst>
                <a:gd name="T0" fmla="*/ 0 w 117"/>
                <a:gd name="T1" fmla="*/ 3 h 158"/>
                <a:gd name="T2" fmla="*/ 2 w 117"/>
                <a:gd name="T3" fmla="*/ 0 h 158"/>
                <a:gd name="T4" fmla="*/ 25 w 117"/>
                <a:gd name="T5" fmla="*/ 0 h 158"/>
                <a:gd name="T6" fmla="*/ 27 w 117"/>
                <a:gd name="T7" fmla="*/ 3 h 158"/>
                <a:gd name="T8" fmla="*/ 27 w 117"/>
                <a:gd name="T9" fmla="*/ 65 h 158"/>
                <a:gd name="T10" fmla="*/ 29 w 117"/>
                <a:gd name="T11" fmla="*/ 66 h 158"/>
                <a:gd name="T12" fmla="*/ 89 w 117"/>
                <a:gd name="T13" fmla="*/ 66 h 158"/>
                <a:gd name="T14" fmla="*/ 90 w 117"/>
                <a:gd name="T15" fmla="*/ 65 h 158"/>
                <a:gd name="T16" fmla="*/ 90 w 117"/>
                <a:gd name="T17" fmla="*/ 3 h 158"/>
                <a:gd name="T18" fmla="*/ 92 w 117"/>
                <a:gd name="T19" fmla="*/ 0 h 158"/>
                <a:gd name="T20" fmla="*/ 115 w 117"/>
                <a:gd name="T21" fmla="*/ 0 h 158"/>
                <a:gd name="T22" fmla="*/ 117 w 117"/>
                <a:gd name="T23" fmla="*/ 3 h 158"/>
                <a:gd name="T24" fmla="*/ 117 w 117"/>
                <a:gd name="T25" fmla="*/ 156 h 158"/>
                <a:gd name="T26" fmla="*/ 115 w 117"/>
                <a:gd name="T27" fmla="*/ 158 h 158"/>
                <a:gd name="T28" fmla="*/ 92 w 117"/>
                <a:gd name="T29" fmla="*/ 158 h 158"/>
                <a:gd name="T30" fmla="*/ 90 w 117"/>
                <a:gd name="T31" fmla="*/ 156 h 158"/>
                <a:gd name="T32" fmla="*/ 90 w 117"/>
                <a:gd name="T33" fmla="*/ 92 h 158"/>
                <a:gd name="T34" fmla="*/ 89 w 117"/>
                <a:gd name="T35" fmla="*/ 91 h 158"/>
                <a:gd name="T36" fmla="*/ 29 w 117"/>
                <a:gd name="T37" fmla="*/ 91 h 158"/>
                <a:gd name="T38" fmla="*/ 27 w 117"/>
                <a:gd name="T39" fmla="*/ 92 h 158"/>
                <a:gd name="T40" fmla="*/ 27 w 117"/>
                <a:gd name="T41" fmla="*/ 156 h 158"/>
                <a:gd name="T42" fmla="*/ 25 w 117"/>
                <a:gd name="T43" fmla="*/ 158 h 158"/>
                <a:gd name="T44" fmla="*/ 2 w 117"/>
                <a:gd name="T45" fmla="*/ 158 h 158"/>
                <a:gd name="T46" fmla="*/ 0 w 117"/>
                <a:gd name="T47" fmla="*/ 156 h 158"/>
                <a:gd name="T48" fmla="*/ 0 w 117"/>
                <a:gd name="T49"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158">
                  <a:moveTo>
                    <a:pt x="0" y="3"/>
                  </a:moveTo>
                  <a:cubicBezTo>
                    <a:pt x="0" y="1"/>
                    <a:pt x="1" y="0"/>
                    <a:pt x="2" y="0"/>
                  </a:cubicBezTo>
                  <a:cubicBezTo>
                    <a:pt x="25" y="0"/>
                    <a:pt x="25" y="0"/>
                    <a:pt x="25" y="0"/>
                  </a:cubicBezTo>
                  <a:cubicBezTo>
                    <a:pt x="26" y="0"/>
                    <a:pt x="27" y="1"/>
                    <a:pt x="27" y="3"/>
                  </a:cubicBezTo>
                  <a:cubicBezTo>
                    <a:pt x="27" y="65"/>
                    <a:pt x="27" y="65"/>
                    <a:pt x="27" y="65"/>
                  </a:cubicBezTo>
                  <a:cubicBezTo>
                    <a:pt x="27" y="66"/>
                    <a:pt x="28" y="66"/>
                    <a:pt x="29" y="66"/>
                  </a:cubicBezTo>
                  <a:cubicBezTo>
                    <a:pt x="89" y="66"/>
                    <a:pt x="89" y="66"/>
                    <a:pt x="89" y="66"/>
                  </a:cubicBezTo>
                  <a:cubicBezTo>
                    <a:pt x="89" y="66"/>
                    <a:pt x="90" y="66"/>
                    <a:pt x="90" y="65"/>
                  </a:cubicBezTo>
                  <a:cubicBezTo>
                    <a:pt x="90" y="3"/>
                    <a:pt x="90" y="3"/>
                    <a:pt x="90" y="3"/>
                  </a:cubicBezTo>
                  <a:cubicBezTo>
                    <a:pt x="90" y="1"/>
                    <a:pt x="91" y="0"/>
                    <a:pt x="92" y="0"/>
                  </a:cubicBezTo>
                  <a:cubicBezTo>
                    <a:pt x="115" y="0"/>
                    <a:pt x="115" y="0"/>
                    <a:pt x="115" y="0"/>
                  </a:cubicBezTo>
                  <a:cubicBezTo>
                    <a:pt x="116" y="0"/>
                    <a:pt x="117" y="1"/>
                    <a:pt x="117" y="3"/>
                  </a:cubicBezTo>
                  <a:cubicBezTo>
                    <a:pt x="117" y="156"/>
                    <a:pt x="117" y="156"/>
                    <a:pt x="117" y="156"/>
                  </a:cubicBezTo>
                  <a:cubicBezTo>
                    <a:pt x="117" y="157"/>
                    <a:pt x="116" y="158"/>
                    <a:pt x="115" y="158"/>
                  </a:cubicBezTo>
                  <a:cubicBezTo>
                    <a:pt x="92" y="158"/>
                    <a:pt x="92" y="158"/>
                    <a:pt x="92" y="158"/>
                  </a:cubicBezTo>
                  <a:cubicBezTo>
                    <a:pt x="91" y="158"/>
                    <a:pt x="90" y="157"/>
                    <a:pt x="90" y="156"/>
                  </a:cubicBezTo>
                  <a:cubicBezTo>
                    <a:pt x="90" y="92"/>
                    <a:pt x="90" y="92"/>
                    <a:pt x="90" y="92"/>
                  </a:cubicBezTo>
                  <a:cubicBezTo>
                    <a:pt x="90" y="91"/>
                    <a:pt x="89" y="91"/>
                    <a:pt x="89" y="91"/>
                  </a:cubicBezTo>
                  <a:cubicBezTo>
                    <a:pt x="29" y="91"/>
                    <a:pt x="29" y="91"/>
                    <a:pt x="29" y="91"/>
                  </a:cubicBezTo>
                  <a:cubicBezTo>
                    <a:pt x="28" y="91"/>
                    <a:pt x="27" y="91"/>
                    <a:pt x="27" y="92"/>
                  </a:cubicBezTo>
                  <a:cubicBezTo>
                    <a:pt x="27" y="156"/>
                    <a:pt x="27" y="156"/>
                    <a:pt x="27" y="156"/>
                  </a:cubicBezTo>
                  <a:cubicBezTo>
                    <a:pt x="27" y="157"/>
                    <a:pt x="26" y="158"/>
                    <a:pt x="25"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01" name="Freeform 16"/>
            <p:cNvSpPr>
              <a:spLocks noEditPoints="1"/>
            </p:cNvSpPr>
            <p:nvPr userDrawn="1"/>
          </p:nvSpPr>
          <p:spPr bwMode="auto">
            <a:xfrm>
              <a:off x="3014838" y="1492997"/>
              <a:ext cx="175667" cy="208734"/>
            </a:xfrm>
            <a:custGeom>
              <a:avLst/>
              <a:gdLst>
                <a:gd name="T0" fmla="*/ 4 w 99"/>
                <a:gd name="T1" fmla="*/ 85 h 117"/>
                <a:gd name="T2" fmla="*/ 0 w 99"/>
                <a:gd name="T3" fmla="*/ 58 h 117"/>
                <a:gd name="T4" fmla="*/ 4 w 99"/>
                <a:gd name="T5" fmla="*/ 31 h 117"/>
                <a:gd name="T6" fmla="*/ 49 w 99"/>
                <a:gd name="T7" fmla="*/ 0 h 117"/>
                <a:gd name="T8" fmla="*/ 95 w 99"/>
                <a:gd name="T9" fmla="*/ 31 h 117"/>
                <a:gd name="T10" fmla="*/ 99 w 99"/>
                <a:gd name="T11" fmla="*/ 64 h 117"/>
                <a:gd name="T12" fmla="*/ 97 w 99"/>
                <a:gd name="T13" fmla="*/ 66 h 117"/>
                <a:gd name="T14" fmla="*/ 28 w 99"/>
                <a:gd name="T15" fmla="*/ 66 h 117"/>
                <a:gd name="T16" fmla="*/ 26 w 99"/>
                <a:gd name="T17" fmla="*/ 68 h 117"/>
                <a:gd name="T18" fmla="*/ 28 w 99"/>
                <a:gd name="T19" fmla="*/ 76 h 117"/>
                <a:gd name="T20" fmla="*/ 53 w 99"/>
                <a:gd name="T21" fmla="*/ 93 h 117"/>
                <a:gd name="T22" fmla="*/ 79 w 99"/>
                <a:gd name="T23" fmla="*/ 83 h 117"/>
                <a:gd name="T24" fmla="*/ 83 w 99"/>
                <a:gd name="T25" fmla="*/ 82 h 117"/>
                <a:gd name="T26" fmla="*/ 96 w 99"/>
                <a:gd name="T27" fmla="*/ 94 h 117"/>
                <a:gd name="T28" fmla="*/ 97 w 99"/>
                <a:gd name="T29" fmla="*/ 98 h 117"/>
                <a:gd name="T30" fmla="*/ 51 w 99"/>
                <a:gd name="T31" fmla="*/ 117 h 117"/>
                <a:gd name="T32" fmla="*/ 4 w 99"/>
                <a:gd name="T33" fmla="*/ 85 h 117"/>
                <a:gd name="T34" fmla="*/ 71 w 99"/>
                <a:gd name="T35" fmla="*/ 36 h 117"/>
                <a:gd name="T36" fmla="*/ 50 w 99"/>
                <a:gd name="T37" fmla="*/ 22 h 117"/>
                <a:gd name="T38" fmla="*/ 28 w 99"/>
                <a:gd name="T39" fmla="*/ 36 h 117"/>
                <a:gd name="T40" fmla="*/ 26 w 99"/>
                <a:gd name="T41" fmla="*/ 46 h 117"/>
                <a:gd name="T42" fmla="*/ 28 w 99"/>
                <a:gd name="T43" fmla="*/ 47 h 117"/>
                <a:gd name="T44" fmla="*/ 71 w 99"/>
                <a:gd name="T45" fmla="*/ 47 h 117"/>
                <a:gd name="T46" fmla="*/ 73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2" y="78"/>
                    <a:pt x="0" y="70"/>
                    <a:pt x="0" y="58"/>
                  </a:cubicBezTo>
                  <a:cubicBezTo>
                    <a:pt x="0" y="47"/>
                    <a:pt x="2" y="38"/>
                    <a:pt x="4" y="31"/>
                  </a:cubicBezTo>
                  <a:cubicBezTo>
                    <a:pt x="10" y="11"/>
                    <a:pt x="27" y="0"/>
                    <a:pt x="49" y="0"/>
                  </a:cubicBezTo>
                  <a:cubicBezTo>
                    <a:pt x="72" y="0"/>
                    <a:pt x="89" y="12"/>
                    <a:pt x="95" y="31"/>
                  </a:cubicBezTo>
                  <a:cubicBezTo>
                    <a:pt x="98" y="38"/>
                    <a:pt x="99" y="46"/>
                    <a:pt x="99" y="64"/>
                  </a:cubicBezTo>
                  <a:cubicBezTo>
                    <a:pt x="99" y="66"/>
                    <a:pt x="98" y="66"/>
                    <a:pt x="97" y="66"/>
                  </a:cubicBezTo>
                  <a:cubicBezTo>
                    <a:pt x="28" y="66"/>
                    <a:pt x="28" y="66"/>
                    <a:pt x="28" y="66"/>
                  </a:cubicBezTo>
                  <a:cubicBezTo>
                    <a:pt x="27" y="66"/>
                    <a:pt x="26" y="67"/>
                    <a:pt x="26" y="68"/>
                  </a:cubicBezTo>
                  <a:cubicBezTo>
                    <a:pt x="26" y="71"/>
                    <a:pt x="27" y="74"/>
                    <a:pt x="28" y="76"/>
                  </a:cubicBezTo>
                  <a:cubicBezTo>
                    <a:pt x="32" y="87"/>
                    <a:pt x="40" y="93"/>
                    <a:pt x="53" y="93"/>
                  </a:cubicBezTo>
                  <a:cubicBezTo>
                    <a:pt x="65" y="93"/>
                    <a:pt x="74" y="89"/>
                    <a:pt x="79" y="83"/>
                  </a:cubicBezTo>
                  <a:cubicBezTo>
                    <a:pt x="80" y="82"/>
                    <a:pt x="81" y="81"/>
                    <a:pt x="83" y="82"/>
                  </a:cubicBezTo>
                  <a:cubicBezTo>
                    <a:pt x="96" y="94"/>
                    <a:pt x="96" y="94"/>
                    <a:pt x="96" y="94"/>
                  </a:cubicBezTo>
                  <a:cubicBezTo>
                    <a:pt x="97" y="95"/>
                    <a:pt x="97" y="96"/>
                    <a:pt x="97" y="98"/>
                  </a:cubicBezTo>
                  <a:cubicBezTo>
                    <a:pt x="87" y="109"/>
                    <a:pt x="71" y="117"/>
                    <a:pt x="51" y="117"/>
                  </a:cubicBezTo>
                  <a:cubicBezTo>
                    <a:pt x="27" y="117"/>
                    <a:pt x="10" y="105"/>
                    <a:pt x="4" y="85"/>
                  </a:cubicBezTo>
                  <a:close/>
                  <a:moveTo>
                    <a:pt x="71" y="36"/>
                  </a:moveTo>
                  <a:cubicBezTo>
                    <a:pt x="68" y="27"/>
                    <a:pt x="60" y="22"/>
                    <a:pt x="50" y="22"/>
                  </a:cubicBezTo>
                  <a:cubicBezTo>
                    <a:pt x="39" y="22"/>
                    <a:pt x="31" y="27"/>
                    <a:pt x="28" y="36"/>
                  </a:cubicBezTo>
                  <a:cubicBezTo>
                    <a:pt x="27" y="39"/>
                    <a:pt x="26" y="42"/>
                    <a:pt x="26" y="46"/>
                  </a:cubicBezTo>
                  <a:cubicBezTo>
                    <a:pt x="26" y="47"/>
                    <a:pt x="27" y="47"/>
                    <a:pt x="28" y="47"/>
                  </a:cubicBezTo>
                  <a:cubicBezTo>
                    <a:pt x="71" y="47"/>
                    <a:pt x="71" y="47"/>
                    <a:pt x="71" y="47"/>
                  </a:cubicBezTo>
                  <a:cubicBezTo>
                    <a:pt x="72" y="47"/>
                    <a:pt x="73" y="47"/>
                    <a:pt x="73" y="46"/>
                  </a:cubicBezTo>
                  <a:cubicBezTo>
                    <a:pt x="73"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02" name="Freeform 17"/>
            <p:cNvSpPr>
              <a:spLocks noEditPoints="1"/>
            </p:cNvSpPr>
            <p:nvPr userDrawn="1"/>
          </p:nvSpPr>
          <p:spPr bwMode="auto">
            <a:xfrm>
              <a:off x="322150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8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1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4" y="111"/>
                    <a:pt x="53" y="117"/>
                    <a:pt x="37"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8"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1"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03" name="Freeform 18"/>
            <p:cNvSpPr>
              <a:spLocks/>
            </p:cNvSpPr>
            <p:nvPr userDrawn="1"/>
          </p:nvSpPr>
          <p:spPr bwMode="auto">
            <a:xfrm>
              <a:off x="3434373" y="1414463"/>
              <a:ext cx="76467" cy="285201"/>
            </a:xfrm>
            <a:custGeom>
              <a:avLst/>
              <a:gdLst>
                <a:gd name="T0" fmla="*/ 30 w 43"/>
                <a:gd name="T1" fmla="*/ 159 h 159"/>
                <a:gd name="T2" fmla="*/ 0 w 43"/>
                <a:gd name="T3" fmla="*/ 127 h 159"/>
                <a:gd name="T4" fmla="*/ 0 w 43"/>
                <a:gd name="T5" fmla="*/ 3 h 159"/>
                <a:gd name="T6" fmla="*/ 2 w 43"/>
                <a:gd name="T7" fmla="*/ 0 h 159"/>
                <a:gd name="T8" fmla="*/ 23 w 43"/>
                <a:gd name="T9" fmla="*/ 0 h 159"/>
                <a:gd name="T10" fmla="*/ 26 w 43"/>
                <a:gd name="T11" fmla="*/ 3 h 159"/>
                <a:gd name="T12" fmla="*/ 26 w 43"/>
                <a:gd name="T13" fmla="*/ 126 h 159"/>
                <a:gd name="T14" fmla="*/ 35 w 43"/>
                <a:gd name="T15" fmla="*/ 136 h 159"/>
                <a:gd name="T16" fmla="*/ 41 w 43"/>
                <a:gd name="T17" fmla="*/ 136 h 159"/>
                <a:gd name="T18" fmla="*/ 43 w 43"/>
                <a:gd name="T19" fmla="*/ 139 h 159"/>
                <a:gd name="T20" fmla="*/ 43 w 43"/>
                <a:gd name="T21" fmla="*/ 157 h 159"/>
                <a:gd name="T22" fmla="*/ 41 w 43"/>
                <a:gd name="T23" fmla="*/ 159 h 159"/>
                <a:gd name="T24" fmla="*/ 30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0" y="159"/>
                  </a:moveTo>
                  <a:cubicBezTo>
                    <a:pt x="9" y="159"/>
                    <a:pt x="0" y="149"/>
                    <a:pt x="0" y="127"/>
                  </a:cubicBezTo>
                  <a:cubicBezTo>
                    <a:pt x="0" y="3"/>
                    <a:pt x="0" y="3"/>
                    <a:pt x="0" y="3"/>
                  </a:cubicBezTo>
                  <a:cubicBezTo>
                    <a:pt x="0" y="1"/>
                    <a:pt x="1" y="0"/>
                    <a:pt x="2" y="0"/>
                  </a:cubicBezTo>
                  <a:cubicBezTo>
                    <a:pt x="23" y="0"/>
                    <a:pt x="23" y="0"/>
                    <a:pt x="23" y="0"/>
                  </a:cubicBezTo>
                  <a:cubicBezTo>
                    <a:pt x="25" y="0"/>
                    <a:pt x="26" y="1"/>
                    <a:pt x="26" y="3"/>
                  </a:cubicBezTo>
                  <a:cubicBezTo>
                    <a:pt x="26" y="126"/>
                    <a:pt x="26" y="126"/>
                    <a:pt x="26" y="126"/>
                  </a:cubicBezTo>
                  <a:cubicBezTo>
                    <a:pt x="26" y="134"/>
                    <a:pt x="29" y="136"/>
                    <a:pt x="35"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0"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04" name="Freeform 19"/>
            <p:cNvSpPr>
              <a:spLocks/>
            </p:cNvSpPr>
            <p:nvPr userDrawn="1"/>
          </p:nvSpPr>
          <p:spPr bwMode="auto">
            <a:xfrm>
              <a:off x="3525306"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05" name="Freeform 20"/>
            <p:cNvSpPr>
              <a:spLocks/>
            </p:cNvSpPr>
            <p:nvPr userDrawn="1"/>
          </p:nvSpPr>
          <p:spPr bwMode="auto">
            <a:xfrm>
              <a:off x="3663773" y="1414463"/>
              <a:ext cx="167400" cy="283134"/>
            </a:xfrm>
            <a:custGeom>
              <a:avLst/>
              <a:gdLst>
                <a:gd name="T0" fmla="*/ 71 w 94"/>
                <a:gd name="T1" fmla="*/ 158 h 158"/>
                <a:gd name="T2" fmla="*/ 69 w 94"/>
                <a:gd name="T3" fmla="*/ 156 h 158"/>
                <a:gd name="T4" fmla="*/ 69 w 94"/>
                <a:gd name="T5" fmla="*/ 91 h 158"/>
                <a:gd name="T6" fmla="*/ 47 w 94"/>
                <a:gd name="T7" fmla="*/ 67 h 158"/>
                <a:gd name="T8" fmla="*/ 26 w 94"/>
                <a:gd name="T9" fmla="*/ 91 h 158"/>
                <a:gd name="T10" fmla="*/ 26 w 94"/>
                <a:gd name="T11" fmla="*/ 156 h 158"/>
                <a:gd name="T12" fmla="*/ 24 w 94"/>
                <a:gd name="T13" fmla="*/ 158 h 158"/>
                <a:gd name="T14" fmla="*/ 3 w 94"/>
                <a:gd name="T15" fmla="*/ 158 h 158"/>
                <a:gd name="T16" fmla="*/ 0 w 94"/>
                <a:gd name="T17" fmla="*/ 156 h 158"/>
                <a:gd name="T18" fmla="*/ 0 w 94"/>
                <a:gd name="T19" fmla="*/ 3 h 158"/>
                <a:gd name="T20" fmla="*/ 3 w 94"/>
                <a:gd name="T21" fmla="*/ 0 h 158"/>
                <a:gd name="T22" fmla="*/ 24 w 94"/>
                <a:gd name="T23" fmla="*/ 0 h 158"/>
                <a:gd name="T24" fmla="*/ 26 w 94"/>
                <a:gd name="T25" fmla="*/ 3 h 158"/>
                <a:gd name="T26" fmla="*/ 26 w 94"/>
                <a:gd name="T27" fmla="*/ 57 h 158"/>
                <a:gd name="T28" fmla="*/ 26 w 94"/>
                <a:gd name="T29" fmla="*/ 57 h 158"/>
                <a:gd name="T30" fmla="*/ 56 w 94"/>
                <a:gd name="T31" fmla="*/ 44 h 158"/>
                <a:gd name="T32" fmla="*/ 94 w 94"/>
                <a:gd name="T33" fmla="*/ 85 h 158"/>
                <a:gd name="T34" fmla="*/ 94 w 94"/>
                <a:gd name="T35" fmla="*/ 156 h 158"/>
                <a:gd name="T36" fmla="*/ 92 w 94"/>
                <a:gd name="T37" fmla="*/ 158 h 158"/>
                <a:gd name="T38" fmla="*/ 71 w 94"/>
                <a:gd name="T3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8">
                  <a:moveTo>
                    <a:pt x="71" y="158"/>
                  </a:moveTo>
                  <a:cubicBezTo>
                    <a:pt x="69" y="158"/>
                    <a:pt x="69" y="157"/>
                    <a:pt x="69" y="156"/>
                  </a:cubicBezTo>
                  <a:cubicBezTo>
                    <a:pt x="69" y="91"/>
                    <a:pt x="69" y="91"/>
                    <a:pt x="69" y="91"/>
                  </a:cubicBezTo>
                  <a:cubicBezTo>
                    <a:pt x="69" y="77"/>
                    <a:pt x="61" y="67"/>
                    <a:pt x="47" y="67"/>
                  </a:cubicBezTo>
                  <a:cubicBezTo>
                    <a:pt x="34" y="67"/>
                    <a:pt x="26" y="77"/>
                    <a:pt x="26" y="91"/>
                  </a:cubicBezTo>
                  <a:cubicBezTo>
                    <a:pt x="26" y="156"/>
                    <a:pt x="26" y="156"/>
                    <a:pt x="26" y="156"/>
                  </a:cubicBezTo>
                  <a:cubicBezTo>
                    <a:pt x="26" y="157"/>
                    <a:pt x="25" y="158"/>
                    <a:pt x="24" y="158"/>
                  </a:cubicBezTo>
                  <a:cubicBezTo>
                    <a:pt x="3" y="158"/>
                    <a:pt x="3" y="158"/>
                    <a:pt x="3" y="158"/>
                  </a:cubicBezTo>
                  <a:cubicBezTo>
                    <a:pt x="1" y="158"/>
                    <a:pt x="0" y="157"/>
                    <a:pt x="0" y="156"/>
                  </a:cubicBezTo>
                  <a:cubicBezTo>
                    <a:pt x="0" y="3"/>
                    <a:pt x="0" y="3"/>
                    <a:pt x="0" y="3"/>
                  </a:cubicBezTo>
                  <a:cubicBezTo>
                    <a:pt x="0" y="1"/>
                    <a:pt x="1" y="0"/>
                    <a:pt x="3" y="0"/>
                  </a:cubicBezTo>
                  <a:cubicBezTo>
                    <a:pt x="24" y="0"/>
                    <a:pt x="24" y="0"/>
                    <a:pt x="24" y="0"/>
                  </a:cubicBezTo>
                  <a:cubicBezTo>
                    <a:pt x="25" y="0"/>
                    <a:pt x="26" y="1"/>
                    <a:pt x="26" y="3"/>
                  </a:cubicBezTo>
                  <a:cubicBezTo>
                    <a:pt x="26" y="57"/>
                    <a:pt x="26" y="57"/>
                    <a:pt x="26" y="57"/>
                  </a:cubicBezTo>
                  <a:cubicBezTo>
                    <a:pt x="26" y="57"/>
                    <a:pt x="26" y="57"/>
                    <a:pt x="26" y="57"/>
                  </a:cubicBezTo>
                  <a:cubicBezTo>
                    <a:pt x="31" y="50"/>
                    <a:pt x="41" y="44"/>
                    <a:pt x="56" y="44"/>
                  </a:cubicBezTo>
                  <a:cubicBezTo>
                    <a:pt x="80" y="44"/>
                    <a:pt x="94" y="61"/>
                    <a:pt x="94" y="85"/>
                  </a:cubicBezTo>
                  <a:cubicBezTo>
                    <a:pt x="94" y="156"/>
                    <a:pt x="94" y="156"/>
                    <a:pt x="94" y="156"/>
                  </a:cubicBezTo>
                  <a:cubicBezTo>
                    <a:pt x="94" y="157"/>
                    <a:pt x="94" y="158"/>
                    <a:pt x="92" y="158"/>
                  </a:cubicBezTo>
                  <a:lnTo>
                    <a:pt x="71"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06" name="Freeform 21"/>
            <p:cNvSpPr>
              <a:spLocks/>
            </p:cNvSpPr>
            <p:nvPr userDrawn="1"/>
          </p:nvSpPr>
          <p:spPr bwMode="auto">
            <a:xfrm>
              <a:off x="3880774" y="1647997"/>
              <a:ext cx="45467" cy="95067"/>
            </a:xfrm>
            <a:custGeom>
              <a:avLst/>
              <a:gdLst>
                <a:gd name="T0" fmla="*/ 0 w 26"/>
                <a:gd name="T1" fmla="*/ 2 h 54"/>
                <a:gd name="T2" fmla="*/ 2 w 26"/>
                <a:gd name="T3" fmla="*/ 0 h 54"/>
                <a:gd name="T4" fmla="*/ 24 w 26"/>
                <a:gd name="T5" fmla="*/ 0 h 54"/>
                <a:gd name="T6" fmla="*/ 26 w 26"/>
                <a:gd name="T7" fmla="*/ 2 h 54"/>
                <a:gd name="T8" fmla="*/ 26 w 26"/>
                <a:gd name="T9" fmla="*/ 27 h 54"/>
                <a:gd name="T10" fmla="*/ 24 w 26"/>
                <a:gd name="T11" fmla="*/ 32 h 54"/>
                <a:gd name="T12" fmla="*/ 5 w 26"/>
                <a:gd name="T13" fmla="*/ 52 h 54"/>
                <a:gd name="T14" fmla="*/ 2 w 26"/>
                <a:gd name="T15" fmla="*/ 54 h 54"/>
                <a:gd name="T16" fmla="*/ 0 w 26"/>
                <a:gd name="T17" fmla="*/ 51 h 54"/>
                <a:gd name="T18" fmla="*/ 0 w 26"/>
                <a:gd name="T19"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54">
                  <a:moveTo>
                    <a:pt x="0" y="2"/>
                  </a:moveTo>
                  <a:cubicBezTo>
                    <a:pt x="0" y="1"/>
                    <a:pt x="0" y="0"/>
                    <a:pt x="2" y="0"/>
                  </a:cubicBezTo>
                  <a:cubicBezTo>
                    <a:pt x="24" y="0"/>
                    <a:pt x="24" y="0"/>
                    <a:pt x="24" y="0"/>
                  </a:cubicBezTo>
                  <a:cubicBezTo>
                    <a:pt x="25" y="0"/>
                    <a:pt x="26" y="1"/>
                    <a:pt x="26" y="2"/>
                  </a:cubicBezTo>
                  <a:cubicBezTo>
                    <a:pt x="26" y="27"/>
                    <a:pt x="26" y="27"/>
                    <a:pt x="26" y="27"/>
                  </a:cubicBezTo>
                  <a:cubicBezTo>
                    <a:pt x="26" y="30"/>
                    <a:pt x="26" y="31"/>
                    <a:pt x="24" y="32"/>
                  </a:cubicBezTo>
                  <a:cubicBezTo>
                    <a:pt x="5" y="52"/>
                    <a:pt x="5" y="52"/>
                    <a:pt x="5" y="52"/>
                  </a:cubicBezTo>
                  <a:cubicBezTo>
                    <a:pt x="4" y="53"/>
                    <a:pt x="3" y="54"/>
                    <a:pt x="2" y="54"/>
                  </a:cubicBezTo>
                  <a:cubicBezTo>
                    <a:pt x="0" y="54"/>
                    <a:pt x="0" y="53"/>
                    <a:pt x="0" y="5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07" name="Freeform 22"/>
            <p:cNvSpPr>
              <a:spLocks/>
            </p:cNvSpPr>
            <p:nvPr userDrawn="1"/>
          </p:nvSpPr>
          <p:spPr bwMode="auto">
            <a:xfrm>
              <a:off x="4041974" y="1414463"/>
              <a:ext cx="183934" cy="283134"/>
            </a:xfrm>
            <a:custGeom>
              <a:avLst/>
              <a:gdLst>
                <a:gd name="T0" fmla="*/ 0 w 103"/>
                <a:gd name="T1" fmla="*/ 3 h 158"/>
                <a:gd name="T2" fmla="*/ 2 w 103"/>
                <a:gd name="T3" fmla="*/ 0 h 158"/>
                <a:gd name="T4" fmla="*/ 25 w 103"/>
                <a:gd name="T5" fmla="*/ 0 h 158"/>
                <a:gd name="T6" fmla="*/ 27 w 103"/>
                <a:gd name="T7" fmla="*/ 3 h 158"/>
                <a:gd name="T8" fmla="*/ 27 w 103"/>
                <a:gd name="T9" fmla="*/ 132 h 158"/>
                <a:gd name="T10" fmla="*/ 29 w 103"/>
                <a:gd name="T11" fmla="*/ 133 h 158"/>
                <a:gd name="T12" fmla="*/ 101 w 103"/>
                <a:gd name="T13" fmla="*/ 133 h 158"/>
                <a:gd name="T14" fmla="*/ 103 w 103"/>
                <a:gd name="T15" fmla="*/ 136 h 158"/>
                <a:gd name="T16" fmla="*/ 103 w 103"/>
                <a:gd name="T17" fmla="*/ 156 h 158"/>
                <a:gd name="T18" fmla="*/ 101 w 103"/>
                <a:gd name="T19" fmla="*/ 158 h 158"/>
                <a:gd name="T20" fmla="*/ 2 w 103"/>
                <a:gd name="T21" fmla="*/ 158 h 158"/>
                <a:gd name="T22" fmla="*/ 0 w 103"/>
                <a:gd name="T23" fmla="*/ 156 h 158"/>
                <a:gd name="T24" fmla="*/ 0 w 103"/>
                <a:gd name="T25"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58">
                  <a:moveTo>
                    <a:pt x="0" y="3"/>
                  </a:moveTo>
                  <a:cubicBezTo>
                    <a:pt x="0" y="1"/>
                    <a:pt x="1" y="0"/>
                    <a:pt x="2" y="0"/>
                  </a:cubicBezTo>
                  <a:cubicBezTo>
                    <a:pt x="25" y="0"/>
                    <a:pt x="25" y="0"/>
                    <a:pt x="25" y="0"/>
                  </a:cubicBezTo>
                  <a:cubicBezTo>
                    <a:pt x="26" y="0"/>
                    <a:pt x="27" y="1"/>
                    <a:pt x="27" y="3"/>
                  </a:cubicBezTo>
                  <a:cubicBezTo>
                    <a:pt x="27" y="132"/>
                    <a:pt x="27" y="132"/>
                    <a:pt x="27" y="132"/>
                  </a:cubicBezTo>
                  <a:cubicBezTo>
                    <a:pt x="27" y="133"/>
                    <a:pt x="28" y="133"/>
                    <a:pt x="29" y="133"/>
                  </a:cubicBezTo>
                  <a:cubicBezTo>
                    <a:pt x="101" y="133"/>
                    <a:pt x="101" y="133"/>
                    <a:pt x="101" y="133"/>
                  </a:cubicBezTo>
                  <a:cubicBezTo>
                    <a:pt x="102" y="133"/>
                    <a:pt x="103" y="134"/>
                    <a:pt x="103" y="136"/>
                  </a:cubicBezTo>
                  <a:cubicBezTo>
                    <a:pt x="103" y="156"/>
                    <a:pt x="103" y="156"/>
                    <a:pt x="103" y="156"/>
                  </a:cubicBezTo>
                  <a:cubicBezTo>
                    <a:pt x="103" y="157"/>
                    <a:pt x="102" y="158"/>
                    <a:pt x="101"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08" name="Freeform 23"/>
            <p:cNvSpPr>
              <a:spLocks noEditPoints="1"/>
            </p:cNvSpPr>
            <p:nvPr userDrawn="1"/>
          </p:nvSpPr>
          <p:spPr bwMode="auto">
            <a:xfrm>
              <a:off x="4254842" y="1492997"/>
              <a:ext cx="167400" cy="208734"/>
            </a:xfrm>
            <a:custGeom>
              <a:avLst/>
              <a:gdLst>
                <a:gd name="T0" fmla="*/ 72 w 94"/>
                <a:gd name="T1" fmla="*/ 114 h 117"/>
                <a:gd name="T2" fmla="*/ 70 w 94"/>
                <a:gd name="T3" fmla="*/ 112 h 117"/>
                <a:gd name="T4" fmla="*/ 70 w 94"/>
                <a:gd name="T5" fmla="*/ 104 h 117"/>
                <a:gd name="T6" fmla="*/ 69 w 94"/>
                <a:gd name="T7" fmla="*/ 104 h 117"/>
                <a:gd name="T8" fmla="*/ 38 w 94"/>
                <a:gd name="T9" fmla="*/ 117 h 117"/>
                <a:gd name="T10" fmla="*/ 0 w 94"/>
                <a:gd name="T11" fmla="*/ 82 h 117"/>
                <a:gd name="T12" fmla="*/ 45 w 94"/>
                <a:gd name="T13" fmla="*/ 47 h 117"/>
                <a:gd name="T14" fmla="*/ 68 w 94"/>
                <a:gd name="T15" fmla="*/ 47 h 117"/>
                <a:gd name="T16" fmla="*/ 69 w 94"/>
                <a:gd name="T17" fmla="*/ 46 h 117"/>
                <a:gd name="T18" fmla="*/ 69 w 94"/>
                <a:gd name="T19" fmla="*/ 40 h 117"/>
                <a:gd name="T20" fmla="*/ 44 w 94"/>
                <a:gd name="T21" fmla="*/ 22 h 117"/>
                <a:gd name="T22" fmla="*/ 19 w 94"/>
                <a:gd name="T23" fmla="*/ 29 h 117"/>
                <a:gd name="T24" fmla="*/ 16 w 94"/>
                <a:gd name="T25" fmla="*/ 29 h 117"/>
                <a:gd name="T26" fmla="*/ 7 w 94"/>
                <a:gd name="T27" fmla="*/ 14 h 117"/>
                <a:gd name="T28" fmla="*/ 8 w 94"/>
                <a:gd name="T29" fmla="*/ 11 h 117"/>
                <a:gd name="T30" fmla="*/ 47 w 94"/>
                <a:gd name="T31" fmla="*/ 0 h 117"/>
                <a:gd name="T32" fmla="*/ 94 w 94"/>
                <a:gd name="T33" fmla="*/ 39 h 117"/>
                <a:gd name="T34" fmla="*/ 94 w 94"/>
                <a:gd name="T35" fmla="*/ 112 h 117"/>
                <a:gd name="T36" fmla="*/ 91 w 94"/>
                <a:gd name="T37" fmla="*/ 114 h 117"/>
                <a:gd name="T38" fmla="*/ 72 w 94"/>
                <a:gd name="T39" fmla="*/ 114 h 117"/>
                <a:gd name="T40" fmla="*/ 69 w 94"/>
                <a:gd name="T41" fmla="*/ 76 h 117"/>
                <a:gd name="T42" fmla="*/ 69 w 94"/>
                <a:gd name="T43" fmla="*/ 68 h 117"/>
                <a:gd name="T44" fmla="*/ 68 w 94"/>
                <a:gd name="T45" fmla="*/ 66 h 117"/>
                <a:gd name="T46" fmla="*/ 49 w 94"/>
                <a:gd name="T47" fmla="*/ 66 h 117"/>
                <a:gd name="T48" fmla="*/ 25 w 94"/>
                <a:gd name="T49" fmla="*/ 82 h 117"/>
                <a:gd name="T50" fmla="*/ 44 w 94"/>
                <a:gd name="T51" fmla="*/ 95 h 117"/>
                <a:gd name="T52" fmla="*/ 69 w 94"/>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4" h="117">
                  <a:moveTo>
                    <a:pt x="72" y="114"/>
                  </a:moveTo>
                  <a:cubicBezTo>
                    <a:pt x="71" y="114"/>
                    <a:pt x="70" y="113"/>
                    <a:pt x="70" y="112"/>
                  </a:cubicBezTo>
                  <a:cubicBezTo>
                    <a:pt x="70" y="104"/>
                    <a:pt x="70" y="104"/>
                    <a:pt x="70" y="104"/>
                  </a:cubicBezTo>
                  <a:cubicBezTo>
                    <a:pt x="69" y="104"/>
                    <a:pt x="69" y="104"/>
                    <a:pt x="69" y="104"/>
                  </a:cubicBezTo>
                  <a:cubicBezTo>
                    <a:pt x="64" y="111"/>
                    <a:pt x="54" y="117"/>
                    <a:pt x="38" y="117"/>
                  </a:cubicBezTo>
                  <a:cubicBezTo>
                    <a:pt x="17" y="117"/>
                    <a:pt x="0" y="106"/>
                    <a:pt x="0" y="82"/>
                  </a:cubicBezTo>
                  <a:cubicBezTo>
                    <a:pt x="0" y="58"/>
                    <a:pt x="17" y="47"/>
                    <a:pt x="45" y="47"/>
                  </a:cubicBezTo>
                  <a:cubicBezTo>
                    <a:pt x="68" y="47"/>
                    <a:pt x="68" y="47"/>
                    <a:pt x="68" y="47"/>
                  </a:cubicBezTo>
                  <a:cubicBezTo>
                    <a:pt x="69" y="47"/>
                    <a:pt x="69" y="47"/>
                    <a:pt x="69" y="46"/>
                  </a:cubicBezTo>
                  <a:cubicBezTo>
                    <a:pt x="69" y="40"/>
                    <a:pt x="69" y="40"/>
                    <a:pt x="69" y="40"/>
                  </a:cubicBezTo>
                  <a:cubicBezTo>
                    <a:pt x="69" y="28"/>
                    <a:pt x="63" y="22"/>
                    <a:pt x="44" y="22"/>
                  </a:cubicBezTo>
                  <a:cubicBezTo>
                    <a:pt x="32" y="22"/>
                    <a:pt x="24" y="25"/>
                    <a:pt x="19" y="29"/>
                  </a:cubicBezTo>
                  <a:cubicBezTo>
                    <a:pt x="18" y="30"/>
                    <a:pt x="16" y="30"/>
                    <a:pt x="16" y="29"/>
                  </a:cubicBezTo>
                  <a:cubicBezTo>
                    <a:pt x="7" y="14"/>
                    <a:pt x="7" y="14"/>
                    <a:pt x="7" y="14"/>
                  </a:cubicBezTo>
                  <a:cubicBezTo>
                    <a:pt x="6" y="13"/>
                    <a:pt x="7" y="11"/>
                    <a:pt x="8" y="11"/>
                  </a:cubicBezTo>
                  <a:cubicBezTo>
                    <a:pt x="17" y="4"/>
                    <a:pt x="29" y="0"/>
                    <a:pt x="47" y="0"/>
                  </a:cubicBezTo>
                  <a:cubicBezTo>
                    <a:pt x="81" y="0"/>
                    <a:pt x="94" y="11"/>
                    <a:pt x="94" y="39"/>
                  </a:cubicBezTo>
                  <a:cubicBezTo>
                    <a:pt x="94" y="112"/>
                    <a:pt x="94" y="112"/>
                    <a:pt x="94" y="112"/>
                  </a:cubicBezTo>
                  <a:cubicBezTo>
                    <a:pt x="94" y="113"/>
                    <a:pt x="93" y="114"/>
                    <a:pt x="91" y="114"/>
                  </a:cubicBezTo>
                  <a:lnTo>
                    <a:pt x="72" y="114"/>
                  </a:lnTo>
                  <a:close/>
                  <a:moveTo>
                    <a:pt x="69" y="76"/>
                  </a:moveTo>
                  <a:cubicBezTo>
                    <a:pt x="69" y="68"/>
                    <a:pt x="69" y="68"/>
                    <a:pt x="69" y="68"/>
                  </a:cubicBezTo>
                  <a:cubicBezTo>
                    <a:pt x="69" y="67"/>
                    <a:pt x="69" y="66"/>
                    <a:pt x="68" y="66"/>
                  </a:cubicBezTo>
                  <a:cubicBezTo>
                    <a:pt x="49" y="66"/>
                    <a:pt x="49" y="66"/>
                    <a:pt x="49" y="66"/>
                  </a:cubicBezTo>
                  <a:cubicBezTo>
                    <a:pt x="33" y="66"/>
                    <a:pt x="25" y="71"/>
                    <a:pt x="25" y="82"/>
                  </a:cubicBezTo>
                  <a:cubicBezTo>
                    <a:pt x="25" y="91"/>
                    <a:pt x="32"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09" name="Freeform 24"/>
            <p:cNvSpPr>
              <a:spLocks noEditPoints="1"/>
            </p:cNvSpPr>
            <p:nvPr userDrawn="1"/>
          </p:nvSpPr>
          <p:spPr bwMode="auto">
            <a:xfrm>
              <a:off x="4469776" y="1414463"/>
              <a:ext cx="175667" cy="287267"/>
            </a:xfrm>
            <a:custGeom>
              <a:avLst/>
              <a:gdLst>
                <a:gd name="T0" fmla="*/ 26 w 98"/>
                <a:gd name="T1" fmla="*/ 147 h 161"/>
                <a:gd name="T2" fmla="*/ 26 w 98"/>
                <a:gd name="T3" fmla="*/ 147 h 161"/>
                <a:gd name="T4" fmla="*/ 26 w 98"/>
                <a:gd name="T5" fmla="*/ 156 h 161"/>
                <a:gd name="T6" fmla="*/ 23 w 98"/>
                <a:gd name="T7" fmla="*/ 158 h 161"/>
                <a:gd name="T8" fmla="*/ 2 w 98"/>
                <a:gd name="T9" fmla="*/ 158 h 161"/>
                <a:gd name="T10" fmla="*/ 0 w 98"/>
                <a:gd name="T11" fmla="*/ 156 h 161"/>
                <a:gd name="T12" fmla="*/ 0 w 98"/>
                <a:gd name="T13" fmla="*/ 3 h 161"/>
                <a:gd name="T14" fmla="*/ 2 w 98"/>
                <a:gd name="T15" fmla="*/ 0 h 161"/>
                <a:gd name="T16" fmla="*/ 23 w 98"/>
                <a:gd name="T17" fmla="*/ 0 h 161"/>
                <a:gd name="T18" fmla="*/ 26 w 98"/>
                <a:gd name="T19" fmla="*/ 3 h 161"/>
                <a:gd name="T20" fmla="*/ 26 w 98"/>
                <a:gd name="T21" fmla="*/ 57 h 161"/>
                <a:gd name="T22" fmla="*/ 26 w 98"/>
                <a:gd name="T23" fmla="*/ 57 h 161"/>
                <a:gd name="T24" fmla="*/ 56 w 98"/>
                <a:gd name="T25" fmla="*/ 44 h 161"/>
                <a:gd name="T26" fmla="*/ 94 w 98"/>
                <a:gd name="T27" fmla="*/ 71 h 161"/>
                <a:gd name="T28" fmla="*/ 98 w 98"/>
                <a:gd name="T29" fmla="*/ 102 h 161"/>
                <a:gd name="T30" fmla="*/ 94 w 98"/>
                <a:gd name="T31" fmla="*/ 134 h 161"/>
                <a:gd name="T32" fmla="*/ 56 w 98"/>
                <a:gd name="T33" fmla="*/ 161 h 161"/>
                <a:gd name="T34" fmla="*/ 26 w 98"/>
                <a:gd name="T35" fmla="*/ 147 h 161"/>
                <a:gd name="T36" fmla="*/ 69 w 98"/>
                <a:gd name="T37" fmla="*/ 123 h 161"/>
                <a:gd name="T38" fmla="*/ 72 w 98"/>
                <a:gd name="T39" fmla="*/ 102 h 161"/>
                <a:gd name="T40" fmla="*/ 69 w 98"/>
                <a:gd name="T41" fmla="*/ 81 h 161"/>
                <a:gd name="T42" fmla="*/ 49 w 98"/>
                <a:gd name="T43" fmla="*/ 67 h 161"/>
                <a:gd name="T44" fmla="*/ 28 w 98"/>
                <a:gd name="T45" fmla="*/ 81 h 161"/>
                <a:gd name="T46" fmla="*/ 26 w 98"/>
                <a:gd name="T47" fmla="*/ 102 h 161"/>
                <a:gd name="T48" fmla="*/ 28 w 98"/>
                <a:gd name="T49" fmla="*/ 123 h 161"/>
                <a:gd name="T50" fmla="*/ 49 w 98"/>
                <a:gd name="T51" fmla="*/ 137 h 161"/>
                <a:gd name="T52" fmla="*/ 69 w 98"/>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61">
                  <a:moveTo>
                    <a:pt x="26" y="147"/>
                  </a:moveTo>
                  <a:cubicBezTo>
                    <a:pt x="26" y="147"/>
                    <a:pt x="26" y="147"/>
                    <a:pt x="26" y="147"/>
                  </a:cubicBezTo>
                  <a:cubicBezTo>
                    <a:pt x="26" y="156"/>
                    <a:pt x="26" y="156"/>
                    <a:pt x="26" y="156"/>
                  </a:cubicBezTo>
                  <a:cubicBezTo>
                    <a:pt x="26" y="157"/>
                    <a:pt x="25" y="158"/>
                    <a:pt x="23" y="158"/>
                  </a:cubicBezTo>
                  <a:cubicBezTo>
                    <a:pt x="2" y="158"/>
                    <a:pt x="2" y="158"/>
                    <a:pt x="2" y="158"/>
                  </a:cubicBezTo>
                  <a:cubicBezTo>
                    <a:pt x="1" y="158"/>
                    <a:pt x="0" y="157"/>
                    <a:pt x="0" y="156"/>
                  </a:cubicBezTo>
                  <a:cubicBezTo>
                    <a:pt x="0" y="3"/>
                    <a:pt x="0" y="3"/>
                    <a:pt x="0" y="3"/>
                  </a:cubicBezTo>
                  <a:cubicBezTo>
                    <a:pt x="0" y="1"/>
                    <a:pt x="1" y="0"/>
                    <a:pt x="2" y="0"/>
                  </a:cubicBezTo>
                  <a:cubicBezTo>
                    <a:pt x="23" y="0"/>
                    <a:pt x="23" y="0"/>
                    <a:pt x="23" y="0"/>
                  </a:cubicBezTo>
                  <a:cubicBezTo>
                    <a:pt x="25" y="0"/>
                    <a:pt x="26" y="1"/>
                    <a:pt x="26" y="3"/>
                  </a:cubicBezTo>
                  <a:cubicBezTo>
                    <a:pt x="26" y="57"/>
                    <a:pt x="26" y="57"/>
                    <a:pt x="26" y="57"/>
                  </a:cubicBezTo>
                  <a:cubicBezTo>
                    <a:pt x="26" y="57"/>
                    <a:pt x="26" y="57"/>
                    <a:pt x="26" y="57"/>
                  </a:cubicBezTo>
                  <a:cubicBezTo>
                    <a:pt x="31" y="49"/>
                    <a:pt x="40" y="44"/>
                    <a:pt x="56" y="44"/>
                  </a:cubicBezTo>
                  <a:cubicBezTo>
                    <a:pt x="75" y="44"/>
                    <a:pt x="88" y="53"/>
                    <a:pt x="94" y="71"/>
                  </a:cubicBezTo>
                  <a:cubicBezTo>
                    <a:pt x="97" y="79"/>
                    <a:pt x="98" y="87"/>
                    <a:pt x="98" y="102"/>
                  </a:cubicBezTo>
                  <a:cubicBezTo>
                    <a:pt x="98" y="117"/>
                    <a:pt x="97" y="125"/>
                    <a:pt x="94" y="134"/>
                  </a:cubicBezTo>
                  <a:cubicBezTo>
                    <a:pt x="88" y="151"/>
                    <a:pt x="75" y="161"/>
                    <a:pt x="56" y="161"/>
                  </a:cubicBezTo>
                  <a:cubicBezTo>
                    <a:pt x="40" y="161"/>
                    <a:pt x="31" y="155"/>
                    <a:pt x="26" y="147"/>
                  </a:cubicBezTo>
                  <a:close/>
                  <a:moveTo>
                    <a:pt x="69" y="123"/>
                  </a:moveTo>
                  <a:cubicBezTo>
                    <a:pt x="71" y="118"/>
                    <a:pt x="72" y="112"/>
                    <a:pt x="72" y="102"/>
                  </a:cubicBezTo>
                  <a:cubicBezTo>
                    <a:pt x="72" y="92"/>
                    <a:pt x="71" y="86"/>
                    <a:pt x="69" y="81"/>
                  </a:cubicBezTo>
                  <a:cubicBezTo>
                    <a:pt x="66" y="72"/>
                    <a:pt x="59" y="67"/>
                    <a:pt x="49" y="67"/>
                  </a:cubicBezTo>
                  <a:cubicBezTo>
                    <a:pt x="38" y="67"/>
                    <a:pt x="31" y="72"/>
                    <a:pt x="28" y="81"/>
                  </a:cubicBezTo>
                  <a:cubicBezTo>
                    <a:pt x="26" y="86"/>
                    <a:pt x="26" y="92"/>
                    <a:pt x="26" y="102"/>
                  </a:cubicBezTo>
                  <a:cubicBezTo>
                    <a:pt x="26" y="112"/>
                    <a:pt x="26" y="118"/>
                    <a:pt x="28" y="123"/>
                  </a:cubicBezTo>
                  <a:cubicBezTo>
                    <a:pt x="31" y="132"/>
                    <a:pt x="38" y="137"/>
                    <a:pt x="49" y="137"/>
                  </a:cubicBezTo>
                  <a:cubicBezTo>
                    <a:pt x="59" y="137"/>
                    <a:pt x="66" y="132"/>
                    <a:pt x="69"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10" name="Freeform 25"/>
            <p:cNvSpPr>
              <a:spLocks noEditPoints="1"/>
            </p:cNvSpPr>
            <p:nvPr userDrawn="1"/>
          </p:nvSpPr>
          <p:spPr bwMode="auto">
            <a:xfrm>
              <a:off x="467644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11" name="Freeform 26"/>
            <p:cNvSpPr>
              <a:spLocks/>
            </p:cNvSpPr>
            <p:nvPr userDrawn="1"/>
          </p:nvSpPr>
          <p:spPr bwMode="auto">
            <a:xfrm>
              <a:off x="4891377" y="1497130"/>
              <a:ext cx="167400" cy="204601"/>
            </a:xfrm>
            <a:custGeom>
              <a:avLst/>
              <a:gdLst>
                <a:gd name="T0" fmla="*/ 70 w 94"/>
                <a:gd name="T1" fmla="*/ 112 h 115"/>
                <a:gd name="T2" fmla="*/ 68 w 94"/>
                <a:gd name="T3" fmla="*/ 110 h 115"/>
                <a:gd name="T4" fmla="*/ 68 w 94"/>
                <a:gd name="T5" fmla="*/ 102 h 115"/>
                <a:gd name="T6" fmla="*/ 68 w 94"/>
                <a:gd name="T7" fmla="*/ 102 h 115"/>
                <a:gd name="T8" fmla="*/ 39 w 94"/>
                <a:gd name="T9" fmla="*/ 115 h 115"/>
                <a:gd name="T10" fmla="*/ 0 w 94"/>
                <a:gd name="T11" fmla="*/ 73 h 115"/>
                <a:gd name="T12" fmla="*/ 0 w 94"/>
                <a:gd name="T13" fmla="*/ 3 h 115"/>
                <a:gd name="T14" fmla="*/ 3 w 94"/>
                <a:gd name="T15" fmla="*/ 0 h 115"/>
                <a:gd name="T16" fmla="*/ 24 w 94"/>
                <a:gd name="T17" fmla="*/ 0 h 115"/>
                <a:gd name="T18" fmla="*/ 26 w 94"/>
                <a:gd name="T19" fmla="*/ 3 h 115"/>
                <a:gd name="T20" fmla="*/ 26 w 94"/>
                <a:gd name="T21" fmla="*/ 67 h 115"/>
                <a:gd name="T22" fmla="*/ 47 w 94"/>
                <a:gd name="T23" fmla="*/ 91 h 115"/>
                <a:gd name="T24" fmla="*/ 68 w 94"/>
                <a:gd name="T25" fmla="*/ 67 h 115"/>
                <a:gd name="T26" fmla="*/ 68 w 94"/>
                <a:gd name="T27" fmla="*/ 3 h 115"/>
                <a:gd name="T28" fmla="*/ 70 w 94"/>
                <a:gd name="T29" fmla="*/ 0 h 115"/>
                <a:gd name="T30" fmla="*/ 91 w 94"/>
                <a:gd name="T31" fmla="*/ 0 h 115"/>
                <a:gd name="T32" fmla="*/ 94 w 94"/>
                <a:gd name="T33" fmla="*/ 3 h 115"/>
                <a:gd name="T34" fmla="*/ 94 w 94"/>
                <a:gd name="T35" fmla="*/ 110 h 115"/>
                <a:gd name="T36" fmla="*/ 91 w 94"/>
                <a:gd name="T37" fmla="*/ 112 h 115"/>
                <a:gd name="T38" fmla="*/ 70 w 94"/>
                <a:gd name="T39" fmla="*/ 11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5">
                  <a:moveTo>
                    <a:pt x="70" y="112"/>
                  </a:moveTo>
                  <a:cubicBezTo>
                    <a:pt x="69" y="112"/>
                    <a:pt x="68" y="111"/>
                    <a:pt x="68" y="110"/>
                  </a:cubicBezTo>
                  <a:cubicBezTo>
                    <a:pt x="68" y="102"/>
                    <a:pt x="68" y="102"/>
                    <a:pt x="68" y="102"/>
                  </a:cubicBezTo>
                  <a:cubicBezTo>
                    <a:pt x="68" y="102"/>
                    <a:pt x="68" y="102"/>
                    <a:pt x="68" y="102"/>
                  </a:cubicBezTo>
                  <a:cubicBezTo>
                    <a:pt x="62" y="109"/>
                    <a:pt x="53" y="115"/>
                    <a:pt x="39" y="115"/>
                  </a:cubicBezTo>
                  <a:cubicBezTo>
                    <a:pt x="15" y="115"/>
                    <a:pt x="0" y="97"/>
                    <a:pt x="0" y="73"/>
                  </a:cubicBezTo>
                  <a:cubicBezTo>
                    <a:pt x="0" y="3"/>
                    <a:pt x="0" y="3"/>
                    <a:pt x="0" y="3"/>
                  </a:cubicBezTo>
                  <a:cubicBezTo>
                    <a:pt x="0" y="1"/>
                    <a:pt x="1" y="0"/>
                    <a:pt x="3" y="0"/>
                  </a:cubicBezTo>
                  <a:cubicBezTo>
                    <a:pt x="24" y="0"/>
                    <a:pt x="24" y="0"/>
                    <a:pt x="24" y="0"/>
                  </a:cubicBezTo>
                  <a:cubicBezTo>
                    <a:pt x="25" y="0"/>
                    <a:pt x="26" y="1"/>
                    <a:pt x="26" y="3"/>
                  </a:cubicBezTo>
                  <a:cubicBezTo>
                    <a:pt x="26" y="67"/>
                    <a:pt x="26" y="67"/>
                    <a:pt x="26" y="67"/>
                  </a:cubicBezTo>
                  <a:cubicBezTo>
                    <a:pt x="26" y="81"/>
                    <a:pt x="33" y="91"/>
                    <a:pt x="47" y="91"/>
                  </a:cubicBezTo>
                  <a:cubicBezTo>
                    <a:pt x="60" y="91"/>
                    <a:pt x="68" y="81"/>
                    <a:pt x="68" y="67"/>
                  </a:cubicBezTo>
                  <a:cubicBezTo>
                    <a:pt x="68" y="3"/>
                    <a:pt x="68" y="3"/>
                    <a:pt x="68" y="3"/>
                  </a:cubicBezTo>
                  <a:cubicBezTo>
                    <a:pt x="68" y="1"/>
                    <a:pt x="69" y="0"/>
                    <a:pt x="70" y="0"/>
                  </a:cubicBezTo>
                  <a:cubicBezTo>
                    <a:pt x="91" y="0"/>
                    <a:pt x="91" y="0"/>
                    <a:pt x="91" y="0"/>
                  </a:cubicBezTo>
                  <a:cubicBezTo>
                    <a:pt x="93" y="0"/>
                    <a:pt x="94" y="1"/>
                    <a:pt x="94" y="3"/>
                  </a:cubicBezTo>
                  <a:cubicBezTo>
                    <a:pt x="94" y="110"/>
                    <a:pt x="94" y="110"/>
                    <a:pt x="94" y="110"/>
                  </a:cubicBezTo>
                  <a:cubicBezTo>
                    <a:pt x="94" y="111"/>
                    <a:pt x="93" y="112"/>
                    <a:pt x="91" y="112"/>
                  </a:cubicBezTo>
                  <a:lnTo>
                    <a:pt x="7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12" name="Freeform 27"/>
            <p:cNvSpPr>
              <a:spLocks/>
            </p:cNvSpPr>
            <p:nvPr userDrawn="1"/>
          </p:nvSpPr>
          <p:spPr bwMode="auto">
            <a:xfrm>
              <a:off x="5108377"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7 w 80"/>
                <a:gd name="T15" fmla="*/ 14 h 114"/>
                <a:gd name="T16" fmla="*/ 56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7" y="14"/>
                    <a:pt x="27" y="14"/>
                    <a:pt x="27" y="14"/>
                  </a:cubicBezTo>
                  <a:cubicBezTo>
                    <a:pt x="32" y="6"/>
                    <a:pt x="41" y="0"/>
                    <a:pt x="56"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13" name="Freeform 28"/>
            <p:cNvSpPr>
              <a:spLocks noEditPoints="1"/>
            </p:cNvSpPr>
            <p:nvPr userDrawn="1"/>
          </p:nvSpPr>
          <p:spPr bwMode="auto">
            <a:xfrm>
              <a:off x="5331578"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14" name="Freeform 29"/>
            <p:cNvSpPr>
              <a:spLocks/>
            </p:cNvSpPr>
            <p:nvPr userDrawn="1"/>
          </p:nvSpPr>
          <p:spPr bwMode="auto">
            <a:xfrm>
              <a:off x="5546512" y="1492997"/>
              <a:ext cx="167400" cy="204601"/>
            </a:xfrm>
            <a:custGeom>
              <a:avLst/>
              <a:gdLst>
                <a:gd name="T0" fmla="*/ 71 w 94"/>
                <a:gd name="T1" fmla="*/ 114 h 114"/>
                <a:gd name="T2" fmla="*/ 68 w 94"/>
                <a:gd name="T3" fmla="*/ 112 h 114"/>
                <a:gd name="T4" fmla="*/ 68 w 94"/>
                <a:gd name="T5" fmla="*/ 47 h 114"/>
                <a:gd name="T6" fmla="*/ 47 w 94"/>
                <a:gd name="T7" fmla="*/ 23 h 114"/>
                <a:gd name="T8" fmla="*/ 26 w 94"/>
                <a:gd name="T9" fmla="*/ 47 h 114"/>
                <a:gd name="T10" fmla="*/ 26 w 94"/>
                <a:gd name="T11" fmla="*/ 112 h 114"/>
                <a:gd name="T12" fmla="*/ 24 w 94"/>
                <a:gd name="T13" fmla="*/ 114 h 114"/>
                <a:gd name="T14" fmla="*/ 2 w 94"/>
                <a:gd name="T15" fmla="*/ 114 h 114"/>
                <a:gd name="T16" fmla="*/ 0 w 94"/>
                <a:gd name="T17" fmla="*/ 112 h 114"/>
                <a:gd name="T18" fmla="*/ 0 w 94"/>
                <a:gd name="T19" fmla="*/ 5 h 114"/>
                <a:gd name="T20" fmla="*/ 2 w 94"/>
                <a:gd name="T21" fmla="*/ 2 h 114"/>
                <a:gd name="T22" fmla="*/ 24 w 94"/>
                <a:gd name="T23" fmla="*/ 2 h 114"/>
                <a:gd name="T24" fmla="*/ 26 w 94"/>
                <a:gd name="T25" fmla="*/ 5 h 114"/>
                <a:gd name="T26" fmla="*/ 26 w 94"/>
                <a:gd name="T27" fmla="*/ 13 h 114"/>
                <a:gd name="T28" fmla="*/ 26 w 94"/>
                <a:gd name="T29" fmla="*/ 13 h 114"/>
                <a:gd name="T30" fmla="*/ 56 w 94"/>
                <a:gd name="T31" fmla="*/ 0 h 114"/>
                <a:gd name="T32" fmla="*/ 94 w 94"/>
                <a:gd name="T33" fmla="*/ 41 h 114"/>
                <a:gd name="T34" fmla="*/ 94 w 94"/>
                <a:gd name="T35" fmla="*/ 112 h 114"/>
                <a:gd name="T36" fmla="*/ 92 w 94"/>
                <a:gd name="T37" fmla="*/ 114 h 114"/>
                <a:gd name="T38" fmla="*/ 71 w 94"/>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4">
                  <a:moveTo>
                    <a:pt x="71" y="114"/>
                  </a:moveTo>
                  <a:cubicBezTo>
                    <a:pt x="69" y="114"/>
                    <a:pt x="68" y="113"/>
                    <a:pt x="68" y="112"/>
                  </a:cubicBezTo>
                  <a:cubicBezTo>
                    <a:pt x="68" y="47"/>
                    <a:pt x="68" y="47"/>
                    <a:pt x="68" y="47"/>
                  </a:cubicBezTo>
                  <a:cubicBezTo>
                    <a:pt x="68" y="33"/>
                    <a:pt x="61" y="23"/>
                    <a:pt x="47" y="23"/>
                  </a:cubicBezTo>
                  <a:cubicBezTo>
                    <a:pt x="34" y="23"/>
                    <a:pt x="26" y="33"/>
                    <a:pt x="26" y="47"/>
                  </a:cubicBezTo>
                  <a:cubicBezTo>
                    <a:pt x="26" y="112"/>
                    <a:pt x="26" y="112"/>
                    <a:pt x="26" y="112"/>
                  </a:cubicBezTo>
                  <a:cubicBezTo>
                    <a:pt x="26" y="113"/>
                    <a:pt x="25" y="114"/>
                    <a:pt x="24" y="114"/>
                  </a:cubicBezTo>
                  <a:cubicBezTo>
                    <a:pt x="2" y="114"/>
                    <a:pt x="2" y="114"/>
                    <a:pt x="2" y="114"/>
                  </a:cubicBez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79" y="0"/>
                    <a:pt x="94" y="17"/>
                    <a:pt x="94" y="41"/>
                  </a:cubicBezTo>
                  <a:cubicBezTo>
                    <a:pt x="94" y="112"/>
                    <a:pt x="94" y="112"/>
                    <a:pt x="94" y="112"/>
                  </a:cubicBezTo>
                  <a:cubicBezTo>
                    <a:pt x="94" y="113"/>
                    <a:pt x="93"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15" name="Freeform 30"/>
            <p:cNvSpPr>
              <a:spLocks noEditPoints="1"/>
            </p:cNvSpPr>
            <p:nvPr userDrawn="1"/>
          </p:nvSpPr>
          <p:spPr bwMode="auto">
            <a:xfrm>
              <a:off x="5753179" y="1414463"/>
              <a:ext cx="175667" cy="287267"/>
            </a:xfrm>
            <a:custGeom>
              <a:avLst/>
              <a:gdLst>
                <a:gd name="T0" fmla="*/ 75 w 99"/>
                <a:gd name="T1" fmla="*/ 158 h 161"/>
                <a:gd name="T2" fmla="*/ 73 w 99"/>
                <a:gd name="T3" fmla="*/ 156 h 161"/>
                <a:gd name="T4" fmla="*/ 73 w 99"/>
                <a:gd name="T5" fmla="*/ 147 h 161"/>
                <a:gd name="T6" fmla="*/ 73 w 99"/>
                <a:gd name="T7" fmla="*/ 147 h 161"/>
                <a:gd name="T8" fmla="*/ 43 w 99"/>
                <a:gd name="T9" fmla="*/ 161 h 161"/>
                <a:gd name="T10" fmla="*/ 4 w 99"/>
                <a:gd name="T11" fmla="*/ 134 h 161"/>
                <a:gd name="T12" fmla="*/ 0 w 99"/>
                <a:gd name="T13" fmla="*/ 102 h 161"/>
                <a:gd name="T14" fmla="*/ 4 w 99"/>
                <a:gd name="T15" fmla="*/ 71 h 161"/>
                <a:gd name="T16" fmla="*/ 43 w 99"/>
                <a:gd name="T17" fmla="*/ 44 h 161"/>
                <a:gd name="T18" fmla="*/ 73 w 99"/>
                <a:gd name="T19" fmla="*/ 57 h 161"/>
                <a:gd name="T20" fmla="*/ 73 w 99"/>
                <a:gd name="T21" fmla="*/ 57 h 161"/>
                <a:gd name="T22" fmla="*/ 73 w 99"/>
                <a:gd name="T23" fmla="*/ 3 h 161"/>
                <a:gd name="T24" fmla="*/ 75 w 99"/>
                <a:gd name="T25" fmla="*/ 0 h 161"/>
                <a:gd name="T26" fmla="*/ 97 w 99"/>
                <a:gd name="T27" fmla="*/ 0 h 161"/>
                <a:gd name="T28" fmla="*/ 99 w 99"/>
                <a:gd name="T29" fmla="*/ 3 h 161"/>
                <a:gd name="T30" fmla="*/ 99 w 99"/>
                <a:gd name="T31" fmla="*/ 156 h 161"/>
                <a:gd name="T32" fmla="*/ 97 w 99"/>
                <a:gd name="T33" fmla="*/ 158 h 161"/>
                <a:gd name="T34" fmla="*/ 75 w 99"/>
                <a:gd name="T35" fmla="*/ 158 h 161"/>
                <a:gd name="T36" fmla="*/ 71 w 99"/>
                <a:gd name="T37" fmla="*/ 123 h 161"/>
                <a:gd name="T38" fmla="*/ 73 w 99"/>
                <a:gd name="T39" fmla="*/ 102 h 161"/>
                <a:gd name="T40" fmla="*/ 71 w 99"/>
                <a:gd name="T41" fmla="*/ 81 h 161"/>
                <a:gd name="T42" fmla="*/ 50 w 99"/>
                <a:gd name="T43" fmla="*/ 67 h 161"/>
                <a:gd name="T44" fmla="*/ 29 w 99"/>
                <a:gd name="T45" fmla="*/ 81 h 161"/>
                <a:gd name="T46" fmla="*/ 27 w 99"/>
                <a:gd name="T47" fmla="*/ 102 h 161"/>
                <a:gd name="T48" fmla="*/ 29 w 99"/>
                <a:gd name="T49" fmla="*/ 123 h 161"/>
                <a:gd name="T50" fmla="*/ 50 w 99"/>
                <a:gd name="T51" fmla="*/ 137 h 161"/>
                <a:gd name="T52" fmla="*/ 71 w 99"/>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161">
                  <a:moveTo>
                    <a:pt x="75" y="158"/>
                  </a:moveTo>
                  <a:cubicBezTo>
                    <a:pt x="74" y="158"/>
                    <a:pt x="73" y="157"/>
                    <a:pt x="73" y="156"/>
                  </a:cubicBezTo>
                  <a:cubicBezTo>
                    <a:pt x="73" y="147"/>
                    <a:pt x="73" y="147"/>
                    <a:pt x="73" y="147"/>
                  </a:cubicBezTo>
                  <a:cubicBezTo>
                    <a:pt x="73" y="147"/>
                    <a:pt x="73" y="147"/>
                    <a:pt x="73" y="147"/>
                  </a:cubicBezTo>
                  <a:cubicBezTo>
                    <a:pt x="67" y="155"/>
                    <a:pt x="58" y="161"/>
                    <a:pt x="43" y="161"/>
                  </a:cubicBezTo>
                  <a:cubicBezTo>
                    <a:pt x="24" y="161"/>
                    <a:pt x="10" y="151"/>
                    <a:pt x="4" y="134"/>
                  </a:cubicBezTo>
                  <a:cubicBezTo>
                    <a:pt x="2" y="125"/>
                    <a:pt x="0" y="117"/>
                    <a:pt x="0" y="102"/>
                  </a:cubicBezTo>
                  <a:cubicBezTo>
                    <a:pt x="0" y="87"/>
                    <a:pt x="2" y="79"/>
                    <a:pt x="4" y="71"/>
                  </a:cubicBezTo>
                  <a:cubicBezTo>
                    <a:pt x="10" y="53"/>
                    <a:pt x="24" y="44"/>
                    <a:pt x="43" y="44"/>
                  </a:cubicBezTo>
                  <a:cubicBezTo>
                    <a:pt x="58" y="44"/>
                    <a:pt x="67" y="49"/>
                    <a:pt x="73" y="57"/>
                  </a:cubicBezTo>
                  <a:cubicBezTo>
                    <a:pt x="73" y="57"/>
                    <a:pt x="73" y="57"/>
                    <a:pt x="73" y="57"/>
                  </a:cubicBezTo>
                  <a:cubicBezTo>
                    <a:pt x="73" y="3"/>
                    <a:pt x="73" y="3"/>
                    <a:pt x="73" y="3"/>
                  </a:cubicBezTo>
                  <a:cubicBezTo>
                    <a:pt x="73" y="1"/>
                    <a:pt x="74" y="0"/>
                    <a:pt x="75" y="0"/>
                  </a:cubicBezTo>
                  <a:cubicBezTo>
                    <a:pt x="97" y="0"/>
                    <a:pt x="97" y="0"/>
                    <a:pt x="97" y="0"/>
                  </a:cubicBezTo>
                  <a:cubicBezTo>
                    <a:pt x="98" y="0"/>
                    <a:pt x="99" y="1"/>
                    <a:pt x="99" y="3"/>
                  </a:cubicBezTo>
                  <a:cubicBezTo>
                    <a:pt x="99" y="156"/>
                    <a:pt x="99" y="156"/>
                    <a:pt x="99" y="156"/>
                  </a:cubicBezTo>
                  <a:cubicBezTo>
                    <a:pt x="99" y="157"/>
                    <a:pt x="98" y="158"/>
                    <a:pt x="97" y="158"/>
                  </a:cubicBezTo>
                  <a:lnTo>
                    <a:pt x="75" y="158"/>
                  </a:lnTo>
                  <a:close/>
                  <a:moveTo>
                    <a:pt x="71" y="123"/>
                  </a:moveTo>
                  <a:cubicBezTo>
                    <a:pt x="72" y="118"/>
                    <a:pt x="73" y="112"/>
                    <a:pt x="73" y="102"/>
                  </a:cubicBezTo>
                  <a:cubicBezTo>
                    <a:pt x="73" y="92"/>
                    <a:pt x="72" y="86"/>
                    <a:pt x="71" y="81"/>
                  </a:cubicBezTo>
                  <a:cubicBezTo>
                    <a:pt x="68" y="72"/>
                    <a:pt x="60" y="67"/>
                    <a:pt x="50" y="67"/>
                  </a:cubicBezTo>
                  <a:cubicBezTo>
                    <a:pt x="39" y="67"/>
                    <a:pt x="32" y="72"/>
                    <a:pt x="29" y="81"/>
                  </a:cubicBezTo>
                  <a:cubicBezTo>
                    <a:pt x="28" y="86"/>
                    <a:pt x="27" y="92"/>
                    <a:pt x="27" y="102"/>
                  </a:cubicBezTo>
                  <a:cubicBezTo>
                    <a:pt x="27" y="112"/>
                    <a:pt x="28" y="118"/>
                    <a:pt x="29" y="123"/>
                  </a:cubicBezTo>
                  <a:cubicBezTo>
                    <a:pt x="32" y="132"/>
                    <a:pt x="39" y="137"/>
                    <a:pt x="50" y="137"/>
                  </a:cubicBezTo>
                  <a:cubicBezTo>
                    <a:pt x="60" y="137"/>
                    <a:pt x="68" y="132"/>
                    <a:pt x="71"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16" name="Freeform 31"/>
            <p:cNvSpPr>
              <a:spLocks/>
            </p:cNvSpPr>
            <p:nvPr userDrawn="1"/>
          </p:nvSpPr>
          <p:spPr bwMode="auto">
            <a:xfrm>
              <a:off x="6023913" y="1414463"/>
              <a:ext cx="328601" cy="283134"/>
            </a:xfrm>
            <a:custGeom>
              <a:avLst/>
              <a:gdLst>
                <a:gd name="T0" fmla="*/ 125 w 184"/>
                <a:gd name="T1" fmla="*/ 158 h 158"/>
                <a:gd name="T2" fmla="*/ 122 w 184"/>
                <a:gd name="T3" fmla="*/ 156 h 158"/>
                <a:gd name="T4" fmla="*/ 92 w 184"/>
                <a:gd name="T5" fmla="*/ 48 h 158"/>
                <a:gd name="T6" fmla="*/ 92 w 184"/>
                <a:gd name="T7" fmla="*/ 48 h 158"/>
                <a:gd name="T8" fmla="*/ 61 w 184"/>
                <a:gd name="T9" fmla="*/ 156 h 158"/>
                <a:gd name="T10" fmla="*/ 59 w 184"/>
                <a:gd name="T11" fmla="*/ 158 h 158"/>
                <a:gd name="T12" fmla="*/ 41 w 184"/>
                <a:gd name="T13" fmla="*/ 158 h 158"/>
                <a:gd name="T14" fmla="*/ 39 w 184"/>
                <a:gd name="T15" fmla="*/ 156 h 158"/>
                <a:gd name="T16" fmla="*/ 0 w 184"/>
                <a:gd name="T17" fmla="*/ 3 h 158"/>
                <a:gd name="T18" fmla="*/ 2 w 184"/>
                <a:gd name="T19" fmla="*/ 0 h 158"/>
                <a:gd name="T20" fmla="*/ 23 w 184"/>
                <a:gd name="T21" fmla="*/ 0 h 158"/>
                <a:gd name="T22" fmla="*/ 26 w 184"/>
                <a:gd name="T23" fmla="*/ 3 h 158"/>
                <a:gd name="T24" fmla="*/ 51 w 184"/>
                <a:gd name="T25" fmla="*/ 109 h 158"/>
                <a:gd name="T26" fmla="*/ 52 w 184"/>
                <a:gd name="T27" fmla="*/ 109 h 158"/>
                <a:gd name="T28" fmla="*/ 81 w 184"/>
                <a:gd name="T29" fmla="*/ 3 h 158"/>
                <a:gd name="T30" fmla="*/ 84 w 184"/>
                <a:gd name="T31" fmla="*/ 0 h 158"/>
                <a:gd name="T32" fmla="*/ 100 w 184"/>
                <a:gd name="T33" fmla="*/ 0 h 158"/>
                <a:gd name="T34" fmla="*/ 103 w 184"/>
                <a:gd name="T35" fmla="*/ 3 h 158"/>
                <a:gd name="T36" fmla="*/ 133 w 184"/>
                <a:gd name="T37" fmla="*/ 109 h 158"/>
                <a:gd name="T38" fmla="*/ 133 w 184"/>
                <a:gd name="T39" fmla="*/ 109 h 158"/>
                <a:gd name="T40" fmla="*/ 158 w 184"/>
                <a:gd name="T41" fmla="*/ 3 h 158"/>
                <a:gd name="T42" fmla="*/ 161 w 184"/>
                <a:gd name="T43" fmla="*/ 0 h 158"/>
                <a:gd name="T44" fmla="*/ 182 w 184"/>
                <a:gd name="T45" fmla="*/ 0 h 158"/>
                <a:gd name="T46" fmla="*/ 184 w 184"/>
                <a:gd name="T47" fmla="*/ 3 h 158"/>
                <a:gd name="T48" fmla="*/ 146 w 184"/>
                <a:gd name="T49" fmla="*/ 156 h 158"/>
                <a:gd name="T50" fmla="*/ 143 w 184"/>
                <a:gd name="T51" fmla="*/ 158 h 158"/>
                <a:gd name="T52" fmla="*/ 125 w 184"/>
                <a:gd name="T53"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4" h="158">
                  <a:moveTo>
                    <a:pt x="125" y="158"/>
                  </a:moveTo>
                  <a:cubicBezTo>
                    <a:pt x="124" y="158"/>
                    <a:pt x="123" y="157"/>
                    <a:pt x="122" y="156"/>
                  </a:cubicBezTo>
                  <a:cubicBezTo>
                    <a:pt x="92" y="48"/>
                    <a:pt x="92" y="48"/>
                    <a:pt x="92" y="48"/>
                  </a:cubicBezTo>
                  <a:cubicBezTo>
                    <a:pt x="92" y="48"/>
                    <a:pt x="92" y="48"/>
                    <a:pt x="92" y="48"/>
                  </a:cubicBezTo>
                  <a:cubicBezTo>
                    <a:pt x="61" y="156"/>
                    <a:pt x="61" y="156"/>
                    <a:pt x="61" y="156"/>
                  </a:cubicBezTo>
                  <a:cubicBezTo>
                    <a:pt x="61" y="157"/>
                    <a:pt x="60" y="158"/>
                    <a:pt x="59" y="158"/>
                  </a:cubicBezTo>
                  <a:cubicBezTo>
                    <a:pt x="41" y="158"/>
                    <a:pt x="41" y="158"/>
                    <a:pt x="41" y="158"/>
                  </a:cubicBezTo>
                  <a:cubicBezTo>
                    <a:pt x="40" y="158"/>
                    <a:pt x="39" y="157"/>
                    <a:pt x="39" y="156"/>
                  </a:cubicBezTo>
                  <a:cubicBezTo>
                    <a:pt x="0" y="3"/>
                    <a:pt x="0" y="3"/>
                    <a:pt x="0" y="3"/>
                  </a:cubicBezTo>
                  <a:cubicBezTo>
                    <a:pt x="0" y="1"/>
                    <a:pt x="0" y="0"/>
                    <a:pt x="2" y="0"/>
                  </a:cubicBezTo>
                  <a:cubicBezTo>
                    <a:pt x="23" y="0"/>
                    <a:pt x="23" y="0"/>
                    <a:pt x="23" y="0"/>
                  </a:cubicBezTo>
                  <a:cubicBezTo>
                    <a:pt x="25" y="0"/>
                    <a:pt x="26" y="1"/>
                    <a:pt x="26" y="3"/>
                  </a:cubicBezTo>
                  <a:cubicBezTo>
                    <a:pt x="51" y="109"/>
                    <a:pt x="51" y="109"/>
                    <a:pt x="51" y="109"/>
                  </a:cubicBezTo>
                  <a:cubicBezTo>
                    <a:pt x="52" y="109"/>
                    <a:pt x="52" y="109"/>
                    <a:pt x="52" y="109"/>
                  </a:cubicBezTo>
                  <a:cubicBezTo>
                    <a:pt x="81" y="3"/>
                    <a:pt x="81" y="3"/>
                    <a:pt x="81" y="3"/>
                  </a:cubicBezTo>
                  <a:cubicBezTo>
                    <a:pt x="82" y="1"/>
                    <a:pt x="83" y="0"/>
                    <a:pt x="84" y="0"/>
                  </a:cubicBezTo>
                  <a:cubicBezTo>
                    <a:pt x="100" y="0"/>
                    <a:pt x="100" y="0"/>
                    <a:pt x="100" y="0"/>
                  </a:cubicBezTo>
                  <a:cubicBezTo>
                    <a:pt x="102" y="0"/>
                    <a:pt x="102" y="1"/>
                    <a:pt x="103" y="3"/>
                  </a:cubicBezTo>
                  <a:cubicBezTo>
                    <a:pt x="133" y="109"/>
                    <a:pt x="133" y="109"/>
                    <a:pt x="133" y="109"/>
                  </a:cubicBezTo>
                  <a:cubicBezTo>
                    <a:pt x="133" y="109"/>
                    <a:pt x="133" y="109"/>
                    <a:pt x="133" y="109"/>
                  </a:cubicBezTo>
                  <a:cubicBezTo>
                    <a:pt x="158" y="3"/>
                    <a:pt x="158" y="3"/>
                    <a:pt x="158" y="3"/>
                  </a:cubicBezTo>
                  <a:cubicBezTo>
                    <a:pt x="158" y="1"/>
                    <a:pt x="159" y="0"/>
                    <a:pt x="161" y="0"/>
                  </a:cubicBezTo>
                  <a:cubicBezTo>
                    <a:pt x="182" y="0"/>
                    <a:pt x="182" y="0"/>
                    <a:pt x="182" y="0"/>
                  </a:cubicBezTo>
                  <a:cubicBezTo>
                    <a:pt x="184" y="0"/>
                    <a:pt x="184" y="1"/>
                    <a:pt x="184" y="3"/>
                  </a:cubicBezTo>
                  <a:cubicBezTo>
                    <a:pt x="146" y="156"/>
                    <a:pt x="146" y="156"/>
                    <a:pt x="146" y="156"/>
                  </a:cubicBezTo>
                  <a:cubicBezTo>
                    <a:pt x="145" y="157"/>
                    <a:pt x="144" y="158"/>
                    <a:pt x="143" y="158"/>
                  </a:cubicBezTo>
                  <a:lnTo>
                    <a:pt x="125"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17" name="Freeform 32"/>
            <p:cNvSpPr>
              <a:spLocks noEditPoints="1"/>
            </p:cNvSpPr>
            <p:nvPr userDrawn="1"/>
          </p:nvSpPr>
          <p:spPr bwMode="auto">
            <a:xfrm>
              <a:off x="6360781" y="1492997"/>
              <a:ext cx="175667" cy="208734"/>
            </a:xfrm>
            <a:custGeom>
              <a:avLst/>
              <a:gdLst>
                <a:gd name="T0" fmla="*/ 4 w 99"/>
                <a:gd name="T1" fmla="*/ 85 h 117"/>
                <a:gd name="T2" fmla="*/ 0 w 99"/>
                <a:gd name="T3" fmla="*/ 58 h 117"/>
                <a:gd name="T4" fmla="*/ 3 w 99"/>
                <a:gd name="T5" fmla="*/ 31 h 117"/>
                <a:gd name="T6" fmla="*/ 49 w 99"/>
                <a:gd name="T7" fmla="*/ 0 h 117"/>
                <a:gd name="T8" fmla="*/ 95 w 99"/>
                <a:gd name="T9" fmla="*/ 31 h 117"/>
                <a:gd name="T10" fmla="*/ 99 w 99"/>
                <a:gd name="T11" fmla="*/ 64 h 117"/>
                <a:gd name="T12" fmla="*/ 96 w 99"/>
                <a:gd name="T13" fmla="*/ 66 h 117"/>
                <a:gd name="T14" fmla="*/ 27 w 99"/>
                <a:gd name="T15" fmla="*/ 66 h 117"/>
                <a:gd name="T16" fmla="*/ 26 w 99"/>
                <a:gd name="T17" fmla="*/ 68 h 117"/>
                <a:gd name="T18" fmla="*/ 27 w 99"/>
                <a:gd name="T19" fmla="*/ 76 h 117"/>
                <a:gd name="T20" fmla="*/ 52 w 99"/>
                <a:gd name="T21" fmla="*/ 93 h 117"/>
                <a:gd name="T22" fmla="*/ 79 w 99"/>
                <a:gd name="T23" fmla="*/ 83 h 117"/>
                <a:gd name="T24" fmla="*/ 82 w 99"/>
                <a:gd name="T25" fmla="*/ 82 h 117"/>
                <a:gd name="T26" fmla="*/ 96 w 99"/>
                <a:gd name="T27" fmla="*/ 94 h 117"/>
                <a:gd name="T28" fmla="*/ 96 w 99"/>
                <a:gd name="T29" fmla="*/ 98 h 117"/>
                <a:gd name="T30" fmla="*/ 50 w 99"/>
                <a:gd name="T31" fmla="*/ 117 h 117"/>
                <a:gd name="T32" fmla="*/ 4 w 99"/>
                <a:gd name="T33" fmla="*/ 85 h 117"/>
                <a:gd name="T34" fmla="*/ 71 w 99"/>
                <a:gd name="T35" fmla="*/ 36 h 117"/>
                <a:gd name="T36" fmla="*/ 49 w 99"/>
                <a:gd name="T37" fmla="*/ 22 h 117"/>
                <a:gd name="T38" fmla="*/ 27 w 99"/>
                <a:gd name="T39" fmla="*/ 36 h 117"/>
                <a:gd name="T40" fmla="*/ 26 w 99"/>
                <a:gd name="T41" fmla="*/ 46 h 117"/>
                <a:gd name="T42" fmla="*/ 27 w 99"/>
                <a:gd name="T43" fmla="*/ 47 h 117"/>
                <a:gd name="T44" fmla="*/ 71 w 99"/>
                <a:gd name="T45" fmla="*/ 47 h 117"/>
                <a:gd name="T46" fmla="*/ 72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9" y="46"/>
                    <a:pt x="99" y="64"/>
                  </a:cubicBezTo>
                  <a:cubicBezTo>
                    <a:pt x="99" y="66"/>
                    <a:pt x="98" y="66"/>
                    <a:pt x="96" y="66"/>
                  </a:cubicBezTo>
                  <a:cubicBezTo>
                    <a:pt x="27" y="66"/>
                    <a:pt x="27" y="66"/>
                    <a:pt x="27" y="66"/>
                  </a:cubicBezTo>
                  <a:cubicBezTo>
                    <a:pt x="26" y="66"/>
                    <a:pt x="26" y="67"/>
                    <a:pt x="26" y="68"/>
                  </a:cubicBezTo>
                  <a:cubicBezTo>
                    <a:pt x="26" y="71"/>
                    <a:pt x="27"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7" y="109"/>
                    <a:pt x="71" y="117"/>
                    <a:pt x="50" y="117"/>
                  </a:cubicBezTo>
                  <a:cubicBezTo>
                    <a:pt x="27"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18" name="Freeform 33"/>
            <p:cNvSpPr>
              <a:spLocks/>
            </p:cNvSpPr>
            <p:nvPr userDrawn="1"/>
          </p:nvSpPr>
          <p:spPr bwMode="auto">
            <a:xfrm>
              <a:off x="6573648" y="1414463"/>
              <a:ext cx="76467" cy="285201"/>
            </a:xfrm>
            <a:custGeom>
              <a:avLst/>
              <a:gdLst>
                <a:gd name="T0" fmla="*/ 31 w 43"/>
                <a:gd name="T1" fmla="*/ 159 h 159"/>
                <a:gd name="T2" fmla="*/ 0 w 43"/>
                <a:gd name="T3" fmla="*/ 127 h 159"/>
                <a:gd name="T4" fmla="*/ 0 w 43"/>
                <a:gd name="T5" fmla="*/ 3 h 159"/>
                <a:gd name="T6" fmla="*/ 3 w 43"/>
                <a:gd name="T7" fmla="*/ 0 h 159"/>
                <a:gd name="T8" fmla="*/ 24 w 43"/>
                <a:gd name="T9" fmla="*/ 0 h 159"/>
                <a:gd name="T10" fmla="*/ 26 w 43"/>
                <a:gd name="T11" fmla="*/ 3 h 159"/>
                <a:gd name="T12" fmla="*/ 26 w 43"/>
                <a:gd name="T13" fmla="*/ 126 h 159"/>
                <a:gd name="T14" fmla="*/ 36 w 43"/>
                <a:gd name="T15" fmla="*/ 136 h 159"/>
                <a:gd name="T16" fmla="*/ 41 w 43"/>
                <a:gd name="T17" fmla="*/ 136 h 159"/>
                <a:gd name="T18" fmla="*/ 43 w 43"/>
                <a:gd name="T19" fmla="*/ 139 h 159"/>
                <a:gd name="T20" fmla="*/ 43 w 43"/>
                <a:gd name="T21" fmla="*/ 157 h 159"/>
                <a:gd name="T22" fmla="*/ 41 w 43"/>
                <a:gd name="T23" fmla="*/ 159 h 159"/>
                <a:gd name="T24" fmla="*/ 31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1" y="159"/>
                  </a:moveTo>
                  <a:cubicBezTo>
                    <a:pt x="9" y="159"/>
                    <a:pt x="0" y="149"/>
                    <a:pt x="0" y="127"/>
                  </a:cubicBezTo>
                  <a:cubicBezTo>
                    <a:pt x="0" y="3"/>
                    <a:pt x="0" y="3"/>
                    <a:pt x="0" y="3"/>
                  </a:cubicBezTo>
                  <a:cubicBezTo>
                    <a:pt x="0" y="1"/>
                    <a:pt x="1" y="0"/>
                    <a:pt x="3" y="0"/>
                  </a:cubicBezTo>
                  <a:cubicBezTo>
                    <a:pt x="24" y="0"/>
                    <a:pt x="24" y="0"/>
                    <a:pt x="24" y="0"/>
                  </a:cubicBezTo>
                  <a:cubicBezTo>
                    <a:pt x="25" y="0"/>
                    <a:pt x="26" y="1"/>
                    <a:pt x="26" y="3"/>
                  </a:cubicBezTo>
                  <a:cubicBezTo>
                    <a:pt x="26" y="126"/>
                    <a:pt x="26" y="126"/>
                    <a:pt x="26" y="126"/>
                  </a:cubicBezTo>
                  <a:cubicBezTo>
                    <a:pt x="26" y="134"/>
                    <a:pt x="29" y="136"/>
                    <a:pt x="36"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1"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19" name="Freeform 34"/>
            <p:cNvSpPr>
              <a:spLocks/>
            </p:cNvSpPr>
            <p:nvPr userDrawn="1"/>
          </p:nvSpPr>
          <p:spPr bwMode="auto">
            <a:xfrm>
              <a:off x="6668715"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4"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20" name="Freeform 35"/>
            <p:cNvSpPr>
              <a:spLocks noEditPoints="1"/>
            </p:cNvSpPr>
            <p:nvPr userDrawn="1"/>
          </p:nvSpPr>
          <p:spPr bwMode="auto">
            <a:xfrm>
              <a:off x="679891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21" name="Freeform 36"/>
            <p:cNvSpPr>
              <a:spLocks/>
            </p:cNvSpPr>
            <p:nvPr userDrawn="1"/>
          </p:nvSpPr>
          <p:spPr bwMode="auto">
            <a:xfrm>
              <a:off x="7011783" y="1492997"/>
              <a:ext cx="142600" cy="204601"/>
            </a:xfrm>
            <a:custGeom>
              <a:avLst/>
              <a:gdLst>
                <a:gd name="T0" fmla="*/ 2 w 80"/>
                <a:gd name="T1" fmla="*/ 114 h 114"/>
                <a:gd name="T2" fmla="*/ 0 w 80"/>
                <a:gd name="T3" fmla="*/ 112 h 114"/>
                <a:gd name="T4" fmla="*/ 0 w 80"/>
                <a:gd name="T5" fmla="*/ 5 h 114"/>
                <a:gd name="T6" fmla="*/ 2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3 w 80"/>
                <a:gd name="T25" fmla="*/ 28 h 114"/>
                <a:gd name="T26" fmla="*/ 47 w 80"/>
                <a:gd name="T27" fmla="*/ 23 h 114"/>
                <a:gd name="T28" fmla="*/ 26 w 80"/>
                <a:gd name="T29" fmla="*/ 51 h 114"/>
                <a:gd name="T30" fmla="*/ 26 w 80"/>
                <a:gd name="T31" fmla="*/ 112 h 114"/>
                <a:gd name="T32" fmla="*/ 24 w 80"/>
                <a:gd name="T33" fmla="*/ 114 h 114"/>
                <a:gd name="T34" fmla="*/ 2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2" y="114"/>
                  </a:move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3" y="28"/>
                  </a:cubicBezTo>
                  <a:cubicBezTo>
                    <a:pt x="58" y="25"/>
                    <a:pt x="53" y="23"/>
                    <a:pt x="47" y="23"/>
                  </a:cubicBezTo>
                  <a:cubicBezTo>
                    <a:pt x="32" y="23"/>
                    <a:pt x="26" y="33"/>
                    <a:pt x="26" y="51"/>
                  </a:cubicBezTo>
                  <a:cubicBezTo>
                    <a:pt x="26" y="112"/>
                    <a:pt x="26" y="112"/>
                    <a:pt x="26" y="112"/>
                  </a:cubicBezTo>
                  <a:cubicBezTo>
                    <a:pt x="26" y="113"/>
                    <a:pt x="25" y="114"/>
                    <a:pt x="24" y="114"/>
                  </a:cubicBezTo>
                  <a:lnTo>
                    <a:pt x="2"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22" name="Freeform 37"/>
            <p:cNvSpPr>
              <a:spLocks noEditPoints="1"/>
            </p:cNvSpPr>
            <p:nvPr userDrawn="1"/>
          </p:nvSpPr>
          <p:spPr bwMode="auto">
            <a:xfrm>
              <a:off x="7166783" y="1492997"/>
              <a:ext cx="175667" cy="208734"/>
            </a:xfrm>
            <a:custGeom>
              <a:avLst/>
              <a:gdLst>
                <a:gd name="T0" fmla="*/ 4 w 98"/>
                <a:gd name="T1" fmla="*/ 85 h 117"/>
                <a:gd name="T2" fmla="*/ 0 w 98"/>
                <a:gd name="T3" fmla="*/ 58 h 117"/>
                <a:gd name="T4" fmla="*/ 3 w 98"/>
                <a:gd name="T5" fmla="*/ 31 h 117"/>
                <a:gd name="T6" fmla="*/ 49 w 98"/>
                <a:gd name="T7" fmla="*/ 0 h 117"/>
                <a:gd name="T8" fmla="*/ 95 w 98"/>
                <a:gd name="T9" fmla="*/ 31 h 117"/>
                <a:gd name="T10" fmla="*/ 98 w 98"/>
                <a:gd name="T11" fmla="*/ 64 h 117"/>
                <a:gd name="T12" fmla="*/ 96 w 98"/>
                <a:gd name="T13" fmla="*/ 66 h 117"/>
                <a:gd name="T14" fmla="*/ 27 w 98"/>
                <a:gd name="T15" fmla="*/ 66 h 117"/>
                <a:gd name="T16" fmla="*/ 26 w 98"/>
                <a:gd name="T17" fmla="*/ 68 h 117"/>
                <a:gd name="T18" fmla="*/ 27 w 98"/>
                <a:gd name="T19" fmla="*/ 76 h 117"/>
                <a:gd name="T20" fmla="*/ 52 w 98"/>
                <a:gd name="T21" fmla="*/ 93 h 117"/>
                <a:gd name="T22" fmla="*/ 79 w 98"/>
                <a:gd name="T23" fmla="*/ 83 h 117"/>
                <a:gd name="T24" fmla="*/ 82 w 98"/>
                <a:gd name="T25" fmla="*/ 82 h 117"/>
                <a:gd name="T26" fmla="*/ 96 w 98"/>
                <a:gd name="T27" fmla="*/ 94 h 117"/>
                <a:gd name="T28" fmla="*/ 96 w 98"/>
                <a:gd name="T29" fmla="*/ 98 h 117"/>
                <a:gd name="T30" fmla="*/ 50 w 98"/>
                <a:gd name="T31" fmla="*/ 117 h 117"/>
                <a:gd name="T32" fmla="*/ 4 w 98"/>
                <a:gd name="T33" fmla="*/ 85 h 117"/>
                <a:gd name="T34" fmla="*/ 71 w 98"/>
                <a:gd name="T35" fmla="*/ 36 h 117"/>
                <a:gd name="T36" fmla="*/ 49 w 98"/>
                <a:gd name="T37" fmla="*/ 22 h 117"/>
                <a:gd name="T38" fmla="*/ 27 w 98"/>
                <a:gd name="T39" fmla="*/ 36 h 117"/>
                <a:gd name="T40" fmla="*/ 26 w 98"/>
                <a:gd name="T41" fmla="*/ 46 h 117"/>
                <a:gd name="T42" fmla="*/ 27 w 98"/>
                <a:gd name="T43" fmla="*/ 47 h 117"/>
                <a:gd name="T44" fmla="*/ 71 w 98"/>
                <a:gd name="T45" fmla="*/ 47 h 117"/>
                <a:gd name="T46" fmla="*/ 72 w 98"/>
                <a:gd name="T47" fmla="*/ 46 h 117"/>
                <a:gd name="T48" fmla="*/ 71 w 98"/>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8" y="46"/>
                    <a:pt x="98" y="64"/>
                  </a:cubicBezTo>
                  <a:cubicBezTo>
                    <a:pt x="98" y="66"/>
                    <a:pt x="98" y="66"/>
                    <a:pt x="96" y="66"/>
                  </a:cubicBezTo>
                  <a:cubicBezTo>
                    <a:pt x="27" y="66"/>
                    <a:pt x="27" y="66"/>
                    <a:pt x="27" y="66"/>
                  </a:cubicBezTo>
                  <a:cubicBezTo>
                    <a:pt x="26" y="66"/>
                    <a:pt x="26" y="67"/>
                    <a:pt x="26" y="68"/>
                  </a:cubicBezTo>
                  <a:cubicBezTo>
                    <a:pt x="26" y="71"/>
                    <a:pt x="26"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6" y="109"/>
                    <a:pt x="71" y="117"/>
                    <a:pt x="50" y="117"/>
                  </a:cubicBezTo>
                  <a:cubicBezTo>
                    <a:pt x="26"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23" name="Freeform 38"/>
            <p:cNvSpPr>
              <a:spLocks noEditPoints="1"/>
            </p:cNvSpPr>
            <p:nvPr userDrawn="1"/>
          </p:nvSpPr>
          <p:spPr bwMode="auto">
            <a:xfrm>
              <a:off x="7439584" y="1492997"/>
              <a:ext cx="177734" cy="208734"/>
            </a:xfrm>
            <a:custGeom>
              <a:avLst/>
              <a:gdLst>
                <a:gd name="T0" fmla="*/ 3 w 99"/>
                <a:gd name="T1" fmla="*/ 86 h 117"/>
                <a:gd name="T2" fmla="*/ 0 w 99"/>
                <a:gd name="T3" fmla="*/ 58 h 117"/>
                <a:gd name="T4" fmla="*/ 3 w 99"/>
                <a:gd name="T5" fmla="*/ 31 h 117"/>
                <a:gd name="T6" fmla="*/ 49 w 99"/>
                <a:gd name="T7" fmla="*/ 0 h 117"/>
                <a:gd name="T8" fmla="*/ 95 w 99"/>
                <a:gd name="T9" fmla="*/ 31 h 117"/>
                <a:gd name="T10" fmla="*/ 99 w 99"/>
                <a:gd name="T11" fmla="*/ 58 h 117"/>
                <a:gd name="T12" fmla="*/ 95 w 99"/>
                <a:gd name="T13" fmla="*/ 86 h 117"/>
                <a:gd name="T14" fmla="*/ 49 w 99"/>
                <a:gd name="T15" fmla="*/ 117 h 117"/>
                <a:gd name="T16" fmla="*/ 3 w 99"/>
                <a:gd name="T17" fmla="*/ 86 h 117"/>
                <a:gd name="T18" fmla="*/ 70 w 99"/>
                <a:gd name="T19" fmla="*/ 79 h 117"/>
                <a:gd name="T20" fmla="*/ 73 w 99"/>
                <a:gd name="T21" fmla="*/ 58 h 117"/>
                <a:gd name="T22" fmla="*/ 70 w 99"/>
                <a:gd name="T23" fmla="*/ 38 h 117"/>
                <a:gd name="T24" fmla="*/ 49 w 99"/>
                <a:gd name="T25" fmla="*/ 23 h 117"/>
                <a:gd name="T26" fmla="*/ 28 w 99"/>
                <a:gd name="T27" fmla="*/ 38 h 117"/>
                <a:gd name="T28" fmla="*/ 26 w 99"/>
                <a:gd name="T29" fmla="*/ 58 h 117"/>
                <a:gd name="T30" fmla="*/ 28 w 99"/>
                <a:gd name="T31" fmla="*/ 79 h 117"/>
                <a:gd name="T32" fmla="*/ 49 w 99"/>
                <a:gd name="T33" fmla="*/ 93 h 117"/>
                <a:gd name="T34" fmla="*/ 70 w 99"/>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17">
                  <a:moveTo>
                    <a:pt x="3" y="86"/>
                  </a:moveTo>
                  <a:cubicBezTo>
                    <a:pt x="1" y="78"/>
                    <a:pt x="0" y="70"/>
                    <a:pt x="0" y="58"/>
                  </a:cubicBezTo>
                  <a:cubicBezTo>
                    <a:pt x="0" y="46"/>
                    <a:pt x="1" y="38"/>
                    <a:pt x="3" y="31"/>
                  </a:cubicBezTo>
                  <a:cubicBezTo>
                    <a:pt x="10" y="11"/>
                    <a:pt x="27" y="0"/>
                    <a:pt x="49" y="0"/>
                  </a:cubicBezTo>
                  <a:cubicBezTo>
                    <a:pt x="72" y="0"/>
                    <a:pt x="89" y="11"/>
                    <a:pt x="95" y="31"/>
                  </a:cubicBezTo>
                  <a:cubicBezTo>
                    <a:pt x="98" y="38"/>
                    <a:pt x="99" y="46"/>
                    <a:pt x="99" y="58"/>
                  </a:cubicBezTo>
                  <a:cubicBezTo>
                    <a:pt x="99" y="70"/>
                    <a:pt x="98" y="78"/>
                    <a:pt x="95" y="86"/>
                  </a:cubicBezTo>
                  <a:cubicBezTo>
                    <a:pt x="89" y="105"/>
                    <a:pt x="72" y="117"/>
                    <a:pt x="49" y="117"/>
                  </a:cubicBezTo>
                  <a:cubicBezTo>
                    <a:pt x="27" y="117"/>
                    <a:pt x="10" y="105"/>
                    <a:pt x="3" y="86"/>
                  </a:cubicBezTo>
                  <a:close/>
                  <a:moveTo>
                    <a:pt x="70" y="79"/>
                  </a:moveTo>
                  <a:cubicBezTo>
                    <a:pt x="72" y="73"/>
                    <a:pt x="73" y="68"/>
                    <a:pt x="73" y="58"/>
                  </a:cubicBezTo>
                  <a:cubicBezTo>
                    <a:pt x="73" y="49"/>
                    <a:pt x="72" y="44"/>
                    <a:pt x="70" y="38"/>
                  </a:cubicBezTo>
                  <a:cubicBezTo>
                    <a:pt x="67" y="28"/>
                    <a:pt x="60" y="23"/>
                    <a:pt x="49" y="23"/>
                  </a:cubicBezTo>
                  <a:cubicBezTo>
                    <a:pt x="39" y="23"/>
                    <a:pt x="32" y="28"/>
                    <a:pt x="28" y="38"/>
                  </a:cubicBezTo>
                  <a:cubicBezTo>
                    <a:pt x="27" y="44"/>
                    <a:pt x="26" y="49"/>
                    <a:pt x="26" y="58"/>
                  </a:cubicBezTo>
                  <a:cubicBezTo>
                    <a:pt x="26" y="68"/>
                    <a:pt x="27" y="73"/>
                    <a:pt x="28" y="79"/>
                  </a:cubicBezTo>
                  <a:cubicBezTo>
                    <a:pt x="32" y="88"/>
                    <a:pt x="39"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24" name="Freeform 39"/>
            <p:cNvSpPr>
              <a:spLocks/>
            </p:cNvSpPr>
            <p:nvPr userDrawn="1"/>
          </p:nvSpPr>
          <p:spPr bwMode="auto">
            <a:xfrm>
              <a:off x="7642118"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3"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25" name="Freeform 40"/>
            <p:cNvSpPr>
              <a:spLocks/>
            </p:cNvSpPr>
            <p:nvPr userDrawn="1"/>
          </p:nvSpPr>
          <p:spPr bwMode="auto">
            <a:xfrm>
              <a:off x="7826052" y="1414463"/>
              <a:ext cx="171534" cy="287267"/>
            </a:xfrm>
            <a:custGeom>
              <a:avLst/>
              <a:gdLst>
                <a:gd name="T0" fmla="*/ 1 w 96"/>
                <a:gd name="T1" fmla="*/ 138 h 161"/>
                <a:gd name="T2" fmla="*/ 18 w 96"/>
                <a:gd name="T3" fmla="*/ 126 h 161"/>
                <a:gd name="T4" fmla="*/ 21 w 96"/>
                <a:gd name="T5" fmla="*/ 126 h 161"/>
                <a:gd name="T6" fmla="*/ 42 w 96"/>
                <a:gd name="T7" fmla="*/ 136 h 161"/>
                <a:gd name="T8" fmla="*/ 68 w 96"/>
                <a:gd name="T9" fmla="*/ 105 h 161"/>
                <a:gd name="T10" fmla="*/ 68 w 96"/>
                <a:gd name="T11" fmla="*/ 3 h 161"/>
                <a:gd name="T12" fmla="*/ 71 w 96"/>
                <a:gd name="T13" fmla="*/ 0 h 161"/>
                <a:gd name="T14" fmla="*/ 93 w 96"/>
                <a:gd name="T15" fmla="*/ 0 h 161"/>
                <a:gd name="T16" fmla="*/ 96 w 96"/>
                <a:gd name="T17" fmla="*/ 3 h 161"/>
                <a:gd name="T18" fmla="*/ 96 w 96"/>
                <a:gd name="T19" fmla="*/ 105 h 161"/>
                <a:gd name="T20" fmla="*/ 41 w 96"/>
                <a:gd name="T21" fmla="*/ 161 h 161"/>
                <a:gd name="T22" fmla="*/ 0 w 96"/>
                <a:gd name="T23" fmla="*/ 142 h 161"/>
                <a:gd name="T24" fmla="*/ 1 w 96"/>
                <a:gd name="T25" fmla="*/ 1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61">
                  <a:moveTo>
                    <a:pt x="1" y="138"/>
                  </a:moveTo>
                  <a:cubicBezTo>
                    <a:pt x="18" y="126"/>
                    <a:pt x="18" y="126"/>
                    <a:pt x="18" y="126"/>
                  </a:cubicBezTo>
                  <a:cubicBezTo>
                    <a:pt x="19" y="125"/>
                    <a:pt x="20" y="125"/>
                    <a:pt x="21" y="126"/>
                  </a:cubicBezTo>
                  <a:cubicBezTo>
                    <a:pt x="25" y="131"/>
                    <a:pt x="33" y="136"/>
                    <a:pt x="42" y="136"/>
                  </a:cubicBezTo>
                  <a:cubicBezTo>
                    <a:pt x="59" y="136"/>
                    <a:pt x="68" y="126"/>
                    <a:pt x="68" y="105"/>
                  </a:cubicBezTo>
                  <a:cubicBezTo>
                    <a:pt x="68" y="3"/>
                    <a:pt x="68" y="3"/>
                    <a:pt x="68" y="3"/>
                  </a:cubicBezTo>
                  <a:cubicBezTo>
                    <a:pt x="68" y="1"/>
                    <a:pt x="69" y="0"/>
                    <a:pt x="71" y="0"/>
                  </a:cubicBezTo>
                  <a:cubicBezTo>
                    <a:pt x="93" y="0"/>
                    <a:pt x="93" y="0"/>
                    <a:pt x="93" y="0"/>
                  </a:cubicBezTo>
                  <a:cubicBezTo>
                    <a:pt x="95" y="0"/>
                    <a:pt x="96" y="1"/>
                    <a:pt x="96" y="3"/>
                  </a:cubicBezTo>
                  <a:cubicBezTo>
                    <a:pt x="96" y="105"/>
                    <a:pt x="96" y="105"/>
                    <a:pt x="96" y="105"/>
                  </a:cubicBezTo>
                  <a:cubicBezTo>
                    <a:pt x="96" y="141"/>
                    <a:pt x="75" y="161"/>
                    <a:pt x="41" y="161"/>
                  </a:cubicBezTo>
                  <a:cubicBezTo>
                    <a:pt x="23" y="161"/>
                    <a:pt x="7" y="152"/>
                    <a:pt x="0" y="142"/>
                  </a:cubicBezTo>
                  <a:cubicBezTo>
                    <a:pt x="0" y="140"/>
                    <a:pt x="0" y="139"/>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26" name="Freeform 41"/>
            <p:cNvSpPr>
              <a:spLocks noEditPoints="1"/>
            </p:cNvSpPr>
            <p:nvPr userDrawn="1"/>
          </p:nvSpPr>
          <p:spPr bwMode="auto">
            <a:xfrm>
              <a:off x="8034786"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8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8" y="66"/>
                    <a:pt x="48" y="66"/>
                    <a:pt x="48"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27" name="Freeform 42"/>
            <p:cNvSpPr>
              <a:spLocks noEditPoints="1"/>
            </p:cNvSpPr>
            <p:nvPr userDrawn="1"/>
          </p:nvSpPr>
          <p:spPr bwMode="auto">
            <a:xfrm>
              <a:off x="8249720" y="1492997"/>
              <a:ext cx="173600" cy="279001"/>
            </a:xfrm>
            <a:custGeom>
              <a:avLst/>
              <a:gdLst>
                <a:gd name="T0" fmla="*/ 2 w 98"/>
                <a:gd name="T1" fmla="*/ 156 h 156"/>
                <a:gd name="T2" fmla="*/ 0 w 98"/>
                <a:gd name="T3" fmla="*/ 153 h 156"/>
                <a:gd name="T4" fmla="*/ 0 w 98"/>
                <a:gd name="T5" fmla="*/ 5 h 156"/>
                <a:gd name="T6" fmla="*/ 2 w 98"/>
                <a:gd name="T7" fmla="*/ 2 h 156"/>
                <a:gd name="T8" fmla="*/ 24 w 98"/>
                <a:gd name="T9" fmla="*/ 2 h 156"/>
                <a:gd name="T10" fmla="*/ 26 w 98"/>
                <a:gd name="T11" fmla="*/ 5 h 156"/>
                <a:gd name="T12" fmla="*/ 26 w 98"/>
                <a:gd name="T13" fmla="*/ 13 h 156"/>
                <a:gd name="T14" fmla="*/ 26 w 98"/>
                <a:gd name="T15" fmla="*/ 13 h 156"/>
                <a:gd name="T16" fmla="*/ 56 w 98"/>
                <a:gd name="T17" fmla="*/ 0 h 156"/>
                <a:gd name="T18" fmla="*/ 94 w 98"/>
                <a:gd name="T19" fmla="*/ 27 h 156"/>
                <a:gd name="T20" fmla="*/ 98 w 98"/>
                <a:gd name="T21" fmla="*/ 58 h 156"/>
                <a:gd name="T22" fmla="*/ 94 w 98"/>
                <a:gd name="T23" fmla="*/ 90 h 156"/>
                <a:gd name="T24" fmla="*/ 56 w 98"/>
                <a:gd name="T25" fmla="*/ 117 h 156"/>
                <a:gd name="T26" fmla="*/ 26 w 98"/>
                <a:gd name="T27" fmla="*/ 103 h 156"/>
                <a:gd name="T28" fmla="*/ 26 w 98"/>
                <a:gd name="T29" fmla="*/ 103 h 156"/>
                <a:gd name="T30" fmla="*/ 26 w 98"/>
                <a:gd name="T31" fmla="*/ 153 h 156"/>
                <a:gd name="T32" fmla="*/ 24 w 98"/>
                <a:gd name="T33" fmla="*/ 156 h 156"/>
                <a:gd name="T34" fmla="*/ 2 w 98"/>
                <a:gd name="T35" fmla="*/ 156 h 156"/>
                <a:gd name="T36" fmla="*/ 70 w 98"/>
                <a:gd name="T37" fmla="*/ 79 h 156"/>
                <a:gd name="T38" fmla="*/ 72 w 98"/>
                <a:gd name="T39" fmla="*/ 58 h 156"/>
                <a:gd name="T40" fmla="*/ 70 w 98"/>
                <a:gd name="T41" fmla="*/ 37 h 156"/>
                <a:gd name="T42" fmla="*/ 49 w 98"/>
                <a:gd name="T43" fmla="*/ 23 h 156"/>
                <a:gd name="T44" fmla="*/ 28 w 98"/>
                <a:gd name="T45" fmla="*/ 37 h 156"/>
                <a:gd name="T46" fmla="*/ 26 w 98"/>
                <a:gd name="T47" fmla="*/ 58 h 156"/>
                <a:gd name="T48" fmla="*/ 28 w 98"/>
                <a:gd name="T49" fmla="*/ 79 h 156"/>
                <a:gd name="T50" fmla="*/ 49 w 98"/>
                <a:gd name="T51" fmla="*/ 93 h 156"/>
                <a:gd name="T52" fmla="*/ 70 w 98"/>
                <a:gd name="T53" fmla="*/ 7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56">
                  <a:moveTo>
                    <a:pt x="2" y="156"/>
                  </a:moveTo>
                  <a:cubicBezTo>
                    <a:pt x="1" y="156"/>
                    <a:pt x="0" y="155"/>
                    <a:pt x="0" y="153"/>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5"/>
                    <a:pt x="41" y="0"/>
                    <a:pt x="56" y="0"/>
                  </a:cubicBezTo>
                  <a:cubicBezTo>
                    <a:pt x="75" y="0"/>
                    <a:pt x="89" y="9"/>
                    <a:pt x="94" y="27"/>
                  </a:cubicBezTo>
                  <a:cubicBezTo>
                    <a:pt x="97" y="35"/>
                    <a:pt x="98" y="43"/>
                    <a:pt x="98" y="58"/>
                  </a:cubicBezTo>
                  <a:cubicBezTo>
                    <a:pt x="98" y="73"/>
                    <a:pt x="97" y="81"/>
                    <a:pt x="94" y="90"/>
                  </a:cubicBezTo>
                  <a:cubicBezTo>
                    <a:pt x="89" y="107"/>
                    <a:pt x="75" y="117"/>
                    <a:pt x="56" y="117"/>
                  </a:cubicBezTo>
                  <a:cubicBezTo>
                    <a:pt x="41" y="117"/>
                    <a:pt x="31" y="111"/>
                    <a:pt x="26" y="103"/>
                  </a:cubicBezTo>
                  <a:cubicBezTo>
                    <a:pt x="26" y="103"/>
                    <a:pt x="26" y="103"/>
                    <a:pt x="26" y="103"/>
                  </a:cubicBezTo>
                  <a:cubicBezTo>
                    <a:pt x="26" y="153"/>
                    <a:pt x="26" y="153"/>
                    <a:pt x="26" y="153"/>
                  </a:cubicBezTo>
                  <a:cubicBezTo>
                    <a:pt x="26" y="155"/>
                    <a:pt x="25" y="156"/>
                    <a:pt x="24" y="156"/>
                  </a:cubicBezTo>
                  <a:lnTo>
                    <a:pt x="2" y="156"/>
                  </a:lnTo>
                  <a:close/>
                  <a:moveTo>
                    <a:pt x="70" y="79"/>
                  </a:moveTo>
                  <a:cubicBezTo>
                    <a:pt x="71" y="74"/>
                    <a:pt x="72" y="68"/>
                    <a:pt x="72" y="58"/>
                  </a:cubicBezTo>
                  <a:cubicBezTo>
                    <a:pt x="72" y="48"/>
                    <a:pt x="71" y="42"/>
                    <a:pt x="70" y="37"/>
                  </a:cubicBezTo>
                  <a:cubicBezTo>
                    <a:pt x="67" y="28"/>
                    <a:pt x="60" y="23"/>
                    <a:pt x="49" y="23"/>
                  </a:cubicBezTo>
                  <a:cubicBezTo>
                    <a:pt x="38" y="23"/>
                    <a:pt x="31" y="28"/>
                    <a:pt x="28" y="37"/>
                  </a:cubicBezTo>
                  <a:cubicBezTo>
                    <a:pt x="27" y="42"/>
                    <a:pt x="26" y="48"/>
                    <a:pt x="26" y="58"/>
                  </a:cubicBezTo>
                  <a:cubicBezTo>
                    <a:pt x="26" y="68"/>
                    <a:pt x="27" y="74"/>
                    <a:pt x="28" y="79"/>
                  </a:cubicBezTo>
                  <a:cubicBezTo>
                    <a:pt x="31" y="88"/>
                    <a:pt x="38"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28" name="Freeform 43"/>
            <p:cNvSpPr>
              <a:spLocks noEditPoints="1"/>
            </p:cNvSpPr>
            <p:nvPr userDrawn="1"/>
          </p:nvSpPr>
          <p:spPr bwMode="auto">
            <a:xfrm>
              <a:off x="8456387" y="1492997"/>
              <a:ext cx="165334" cy="208734"/>
            </a:xfrm>
            <a:custGeom>
              <a:avLst/>
              <a:gdLst>
                <a:gd name="T0" fmla="*/ 72 w 93"/>
                <a:gd name="T1" fmla="*/ 114 h 117"/>
                <a:gd name="T2" fmla="*/ 69 w 93"/>
                <a:gd name="T3" fmla="*/ 112 h 117"/>
                <a:gd name="T4" fmla="*/ 69 w 93"/>
                <a:gd name="T5" fmla="*/ 104 h 117"/>
                <a:gd name="T6" fmla="*/ 69 w 93"/>
                <a:gd name="T7" fmla="*/ 104 h 117"/>
                <a:gd name="T8" fmla="*/ 38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9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2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2" y="114"/>
                  </a:moveTo>
                  <a:cubicBezTo>
                    <a:pt x="70" y="114"/>
                    <a:pt x="69" y="113"/>
                    <a:pt x="69" y="112"/>
                  </a:cubicBezTo>
                  <a:cubicBezTo>
                    <a:pt x="69" y="104"/>
                    <a:pt x="69" y="104"/>
                    <a:pt x="69" y="104"/>
                  </a:cubicBezTo>
                  <a:cubicBezTo>
                    <a:pt x="69" y="104"/>
                    <a:pt x="69" y="104"/>
                    <a:pt x="69" y="104"/>
                  </a:cubicBezTo>
                  <a:cubicBezTo>
                    <a:pt x="64" y="111"/>
                    <a:pt x="53" y="117"/>
                    <a:pt x="38"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9"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2"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29" name="Freeform 44"/>
            <p:cNvSpPr>
              <a:spLocks/>
            </p:cNvSpPr>
            <p:nvPr userDrawn="1"/>
          </p:nvSpPr>
          <p:spPr bwMode="auto">
            <a:xfrm>
              <a:off x="8669254" y="1492997"/>
              <a:ext cx="169467"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7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2"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7" y="13"/>
                    <a:pt x="27" y="13"/>
                    <a:pt x="27"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30" name="Freeform 45"/>
            <p:cNvSpPr>
              <a:spLocks/>
            </p:cNvSpPr>
            <p:nvPr userDrawn="1"/>
          </p:nvSpPr>
          <p:spPr bwMode="auto">
            <a:xfrm>
              <a:off x="900632" y="1414463"/>
              <a:ext cx="250067" cy="283134"/>
            </a:xfrm>
            <a:custGeom>
              <a:avLst/>
              <a:gdLst>
                <a:gd name="T0" fmla="*/ 0 w 140"/>
                <a:gd name="T1" fmla="*/ 3 h 158"/>
                <a:gd name="T2" fmla="*/ 2 w 140"/>
                <a:gd name="T3" fmla="*/ 0 h 158"/>
                <a:gd name="T4" fmla="*/ 23 w 140"/>
                <a:gd name="T5" fmla="*/ 0 h 158"/>
                <a:gd name="T6" fmla="*/ 27 w 140"/>
                <a:gd name="T7" fmla="*/ 3 h 158"/>
                <a:gd name="T8" fmla="*/ 70 w 140"/>
                <a:gd name="T9" fmla="*/ 100 h 158"/>
                <a:gd name="T10" fmla="*/ 71 w 140"/>
                <a:gd name="T11" fmla="*/ 100 h 158"/>
                <a:gd name="T12" fmla="*/ 113 w 140"/>
                <a:gd name="T13" fmla="*/ 3 h 158"/>
                <a:gd name="T14" fmla="*/ 117 w 140"/>
                <a:gd name="T15" fmla="*/ 0 h 158"/>
                <a:gd name="T16" fmla="*/ 138 w 140"/>
                <a:gd name="T17" fmla="*/ 0 h 158"/>
                <a:gd name="T18" fmla="*/ 140 w 140"/>
                <a:gd name="T19" fmla="*/ 3 h 158"/>
                <a:gd name="T20" fmla="*/ 140 w 140"/>
                <a:gd name="T21" fmla="*/ 156 h 158"/>
                <a:gd name="T22" fmla="*/ 138 w 140"/>
                <a:gd name="T23" fmla="*/ 158 h 158"/>
                <a:gd name="T24" fmla="*/ 118 w 140"/>
                <a:gd name="T25" fmla="*/ 158 h 158"/>
                <a:gd name="T26" fmla="*/ 115 w 140"/>
                <a:gd name="T27" fmla="*/ 156 h 158"/>
                <a:gd name="T28" fmla="*/ 115 w 140"/>
                <a:gd name="T29" fmla="*/ 59 h 158"/>
                <a:gd name="T30" fmla="*/ 114 w 140"/>
                <a:gd name="T31" fmla="*/ 59 h 158"/>
                <a:gd name="T32" fmla="*/ 81 w 140"/>
                <a:gd name="T33" fmla="*/ 133 h 158"/>
                <a:gd name="T34" fmla="*/ 77 w 140"/>
                <a:gd name="T35" fmla="*/ 136 h 158"/>
                <a:gd name="T36" fmla="*/ 63 w 140"/>
                <a:gd name="T37" fmla="*/ 136 h 158"/>
                <a:gd name="T38" fmla="*/ 59 w 140"/>
                <a:gd name="T39" fmla="*/ 133 h 158"/>
                <a:gd name="T40" fmla="*/ 25 w 140"/>
                <a:gd name="T41" fmla="*/ 59 h 158"/>
                <a:gd name="T42" fmla="*/ 25 w 140"/>
                <a:gd name="T43" fmla="*/ 59 h 158"/>
                <a:gd name="T44" fmla="*/ 25 w 140"/>
                <a:gd name="T45" fmla="*/ 156 h 158"/>
                <a:gd name="T46" fmla="*/ 22 w 140"/>
                <a:gd name="T47" fmla="*/ 158 h 158"/>
                <a:gd name="T48" fmla="*/ 2 w 140"/>
                <a:gd name="T49" fmla="*/ 158 h 158"/>
                <a:gd name="T50" fmla="*/ 0 w 140"/>
                <a:gd name="T51" fmla="*/ 156 h 158"/>
                <a:gd name="T52" fmla="*/ 0 w 140"/>
                <a:gd name="T53"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158">
                  <a:moveTo>
                    <a:pt x="0" y="3"/>
                  </a:moveTo>
                  <a:cubicBezTo>
                    <a:pt x="0" y="1"/>
                    <a:pt x="1" y="0"/>
                    <a:pt x="2" y="0"/>
                  </a:cubicBezTo>
                  <a:cubicBezTo>
                    <a:pt x="23" y="0"/>
                    <a:pt x="23" y="0"/>
                    <a:pt x="23" y="0"/>
                  </a:cubicBezTo>
                  <a:cubicBezTo>
                    <a:pt x="25" y="0"/>
                    <a:pt x="26" y="1"/>
                    <a:pt x="27" y="3"/>
                  </a:cubicBezTo>
                  <a:cubicBezTo>
                    <a:pt x="70" y="100"/>
                    <a:pt x="70" y="100"/>
                    <a:pt x="70" y="100"/>
                  </a:cubicBezTo>
                  <a:cubicBezTo>
                    <a:pt x="71" y="100"/>
                    <a:pt x="71" y="100"/>
                    <a:pt x="71" y="100"/>
                  </a:cubicBezTo>
                  <a:cubicBezTo>
                    <a:pt x="113" y="3"/>
                    <a:pt x="113" y="3"/>
                    <a:pt x="113" y="3"/>
                  </a:cubicBezTo>
                  <a:cubicBezTo>
                    <a:pt x="114" y="1"/>
                    <a:pt x="115" y="0"/>
                    <a:pt x="117" y="0"/>
                  </a:cubicBezTo>
                  <a:cubicBezTo>
                    <a:pt x="138" y="0"/>
                    <a:pt x="138" y="0"/>
                    <a:pt x="138" y="0"/>
                  </a:cubicBezTo>
                  <a:cubicBezTo>
                    <a:pt x="139" y="0"/>
                    <a:pt x="140" y="1"/>
                    <a:pt x="140" y="3"/>
                  </a:cubicBezTo>
                  <a:cubicBezTo>
                    <a:pt x="140" y="156"/>
                    <a:pt x="140" y="156"/>
                    <a:pt x="140" y="156"/>
                  </a:cubicBezTo>
                  <a:cubicBezTo>
                    <a:pt x="140" y="157"/>
                    <a:pt x="139" y="158"/>
                    <a:pt x="138" y="158"/>
                  </a:cubicBezTo>
                  <a:cubicBezTo>
                    <a:pt x="118" y="158"/>
                    <a:pt x="118" y="158"/>
                    <a:pt x="118" y="158"/>
                  </a:cubicBezTo>
                  <a:cubicBezTo>
                    <a:pt x="116" y="158"/>
                    <a:pt x="115" y="157"/>
                    <a:pt x="115" y="156"/>
                  </a:cubicBezTo>
                  <a:cubicBezTo>
                    <a:pt x="115" y="59"/>
                    <a:pt x="115" y="59"/>
                    <a:pt x="115" y="59"/>
                  </a:cubicBezTo>
                  <a:cubicBezTo>
                    <a:pt x="114" y="59"/>
                    <a:pt x="114" y="59"/>
                    <a:pt x="114" y="59"/>
                  </a:cubicBezTo>
                  <a:cubicBezTo>
                    <a:pt x="81" y="133"/>
                    <a:pt x="81" y="133"/>
                    <a:pt x="81" y="133"/>
                  </a:cubicBezTo>
                  <a:cubicBezTo>
                    <a:pt x="80" y="136"/>
                    <a:pt x="79" y="136"/>
                    <a:pt x="77" y="136"/>
                  </a:cubicBezTo>
                  <a:cubicBezTo>
                    <a:pt x="63" y="136"/>
                    <a:pt x="63" y="136"/>
                    <a:pt x="63" y="136"/>
                  </a:cubicBezTo>
                  <a:cubicBezTo>
                    <a:pt x="61" y="136"/>
                    <a:pt x="60" y="136"/>
                    <a:pt x="59" y="133"/>
                  </a:cubicBezTo>
                  <a:cubicBezTo>
                    <a:pt x="25" y="59"/>
                    <a:pt x="25" y="59"/>
                    <a:pt x="25" y="59"/>
                  </a:cubicBezTo>
                  <a:cubicBezTo>
                    <a:pt x="25" y="59"/>
                    <a:pt x="25" y="59"/>
                    <a:pt x="25" y="59"/>
                  </a:cubicBezTo>
                  <a:cubicBezTo>
                    <a:pt x="25" y="156"/>
                    <a:pt x="25" y="156"/>
                    <a:pt x="25" y="156"/>
                  </a:cubicBezTo>
                  <a:cubicBezTo>
                    <a:pt x="25" y="157"/>
                    <a:pt x="24" y="158"/>
                    <a:pt x="22"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31" name="Freeform 46"/>
            <p:cNvSpPr>
              <a:spLocks noEditPoints="1"/>
            </p:cNvSpPr>
            <p:nvPr userDrawn="1"/>
          </p:nvSpPr>
          <p:spPr bwMode="auto">
            <a:xfrm>
              <a:off x="1202367" y="1414463"/>
              <a:ext cx="45467" cy="283134"/>
            </a:xfrm>
            <a:custGeom>
              <a:avLst/>
              <a:gdLst>
                <a:gd name="T0" fmla="*/ 2 w 26"/>
                <a:gd name="T1" fmla="*/ 25 h 158"/>
                <a:gd name="T2" fmla="*/ 0 w 26"/>
                <a:gd name="T3" fmla="*/ 23 h 158"/>
                <a:gd name="T4" fmla="*/ 0 w 26"/>
                <a:gd name="T5" fmla="*/ 3 h 158"/>
                <a:gd name="T6" fmla="*/ 2 w 26"/>
                <a:gd name="T7" fmla="*/ 0 h 158"/>
                <a:gd name="T8" fmla="*/ 24 w 26"/>
                <a:gd name="T9" fmla="*/ 0 h 158"/>
                <a:gd name="T10" fmla="*/ 26 w 26"/>
                <a:gd name="T11" fmla="*/ 3 h 158"/>
                <a:gd name="T12" fmla="*/ 26 w 26"/>
                <a:gd name="T13" fmla="*/ 23 h 158"/>
                <a:gd name="T14" fmla="*/ 24 w 26"/>
                <a:gd name="T15" fmla="*/ 25 h 158"/>
                <a:gd name="T16" fmla="*/ 2 w 26"/>
                <a:gd name="T17" fmla="*/ 25 h 158"/>
                <a:gd name="T18" fmla="*/ 2 w 26"/>
                <a:gd name="T19" fmla="*/ 158 h 158"/>
                <a:gd name="T20" fmla="*/ 0 w 26"/>
                <a:gd name="T21" fmla="*/ 156 h 158"/>
                <a:gd name="T22" fmla="*/ 0 w 26"/>
                <a:gd name="T23" fmla="*/ 49 h 158"/>
                <a:gd name="T24" fmla="*/ 2 w 26"/>
                <a:gd name="T25" fmla="*/ 46 h 158"/>
                <a:gd name="T26" fmla="*/ 24 w 26"/>
                <a:gd name="T27" fmla="*/ 46 h 158"/>
                <a:gd name="T28" fmla="*/ 26 w 26"/>
                <a:gd name="T29" fmla="*/ 49 h 158"/>
                <a:gd name="T30" fmla="*/ 26 w 26"/>
                <a:gd name="T31" fmla="*/ 156 h 158"/>
                <a:gd name="T32" fmla="*/ 24 w 26"/>
                <a:gd name="T33" fmla="*/ 158 h 158"/>
                <a:gd name="T34" fmla="*/ 2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2" y="25"/>
                  </a:moveTo>
                  <a:cubicBezTo>
                    <a:pt x="1" y="25"/>
                    <a:pt x="0" y="24"/>
                    <a:pt x="0" y="23"/>
                  </a:cubicBezTo>
                  <a:cubicBezTo>
                    <a:pt x="0" y="3"/>
                    <a:pt x="0" y="3"/>
                    <a:pt x="0" y="3"/>
                  </a:cubicBezTo>
                  <a:cubicBezTo>
                    <a:pt x="0" y="1"/>
                    <a:pt x="1" y="0"/>
                    <a:pt x="2" y="0"/>
                  </a:cubicBezTo>
                  <a:cubicBezTo>
                    <a:pt x="24" y="0"/>
                    <a:pt x="24" y="0"/>
                    <a:pt x="24" y="0"/>
                  </a:cubicBezTo>
                  <a:cubicBezTo>
                    <a:pt x="25" y="0"/>
                    <a:pt x="26" y="1"/>
                    <a:pt x="26" y="3"/>
                  </a:cubicBezTo>
                  <a:cubicBezTo>
                    <a:pt x="26" y="23"/>
                    <a:pt x="26" y="23"/>
                    <a:pt x="26" y="23"/>
                  </a:cubicBezTo>
                  <a:cubicBezTo>
                    <a:pt x="26" y="24"/>
                    <a:pt x="25" y="25"/>
                    <a:pt x="24" y="25"/>
                  </a:cubicBezTo>
                  <a:lnTo>
                    <a:pt x="2" y="25"/>
                  </a:lnTo>
                  <a:close/>
                  <a:moveTo>
                    <a:pt x="2" y="158"/>
                  </a:moveTo>
                  <a:cubicBezTo>
                    <a:pt x="1" y="158"/>
                    <a:pt x="0" y="157"/>
                    <a:pt x="0" y="156"/>
                  </a:cubicBezTo>
                  <a:cubicBezTo>
                    <a:pt x="0" y="49"/>
                    <a:pt x="0" y="49"/>
                    <a:pt x="0" y="49"/>
                  </a:cubicBezTo>
                  <a:cubicBezTo>
                    <a:pt x="0" y="47"/>
                    <a:pt x="1" y="46"/>
                    <a:pt x="2" y="46"/>
                  </a:cubicBezTo>
                  <a:cubicBezTo>
                    <a:pt x="24" y="46"/>
                    <a:pt x="24" y="46"/>
                    <a:pt x="24" y="46"/>
                  </a:cubicBezTo>
                  <a:cubicBezTo>
                    <a:pt x="25" y="46"/>
                    <a:pt x="26" y="47"/>
                    <a:pt x="26" y="49"/>
                  </a:cubicBezTo>
                  <a:cubicBezTo>
                    <a:pt x="26" y="156"/>
                    <a:pt x="26" y="156"/>
                    <a:pt x="26" y="156"/>
                  </a:cubicBezTo>
                  <a:cubicBezTo>
                    <a:pt x="26" y="157"/>
                    <a:pt x="25" y="158"/>
                    <a:pt x="24" y="158"/>
                  </a:cubicBezTo>
                  <a:lnTo>
                    <a:pt x="2"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32" name="Freeform 47"/>
            <p:cNvSpPr>
              <a:spLocks/>
            </p:cNvSpPr>
            <p:nvPr userDrawn="1"/>
          </p:nvSpPr>
          <p:spPr bwMode="auto">
            <a:xfrm>
              <a:off x="1297433" y="1492997"/>
              <a:ext cx="167400"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6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1"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33" name="Freeform 48"/>
            <p:cNvSpPr>
              <a:spLocks noEditPoints="1"/>
            </p:cNvSpPr>
            <p:nvPr userDrawn="1"/>
          </p:nvSpPr>
          <p:spPr bwMode="auto">
            <a:xfrm>
              <a:off x="1512367" y="1414463"/>
              <a:ext cx="45467" cy="283134"/>
            </a:xfrm>
            <a:custGeom>
              <a:avLst/>
              <a:gdLst>
                <a:gd name="T0" fmla="*/ 3 w 26"/>
                <a:gd name="T1" fmla="*/ 25 h 158"/>
                <a:gd name="T2" fmla="*/ 0 w 26"/>
                <a:gd name="T3" fmla="*/ 23 h 158"/>
                <a:gd name="T4" fmla="*/ 0 w 26"/>
                <a:gd name="T5" fmla="*/ 3 h 158"/>
                <a:gd name="T6" fmla="*/ 3 w 26"/>
                <a:gd name="T7" fmla="*/ 0 h 158"/>
                <a:gd name="T8" fmla="*/ 24 w 26"/>
                <a:gd name="T9" fmla="*/ 0 h 158"/>
                <a:gd name="T10" fmla="*/ 26 w 26"/>
                <a:gd name="T11" fmla="*/ 3 h 158"/>
                <a:gd name="T12" fmla="*/ 26 w 26"/>
                <a:gd name="T13" fmla="*/ 23 h 158"/>
                <a:gd name="T14" fmla="*/ 24 w 26"/>
                <a:gd name="T15" fmla="*/ 25 h 158"/>
                <a:gd name="T16" fmla="*/ 3 w 26"/>
                <a:gd name="T17" fmla="*/ 25 h 158"/>
                <a:gd name="T18" fmla="*/ 3 w 26"/>
                <a:gd name="T19" fmla="*/ 158 h 158"/>
                <a:gd name="T20" fmla="*/ 0 w 26"/>
                <a:gd name="T21" fmla="*/ 156 h 158"/>
                <a:gd name="T22" fmla="*/ 0 w 26"/>
                <a:gd name="T23" fmla="*/ 49 h 158"/>
                <a:gd name="T24" fmla="*/ 3 w 26"/>
                <a:gd name="T25" fmla="*/ 46 h 158"/>
                <a:gd name="T26" fmla="*/ 24 w 26"/>
                <a:gd name="T27" fmla="*/ 46 h 158"/>
                <a:gd name="T28" fmla="*/ 26 w 26"/>
                <a:gd name="T29" fmla="*/ 49 h 158"/>
                <a:gd name="T30" fmla="*/ 26 w 26"/>
                <a:gd name="T31" fmla="*/ 156 h 158"/>
                <a:gd name="T32" fmla="*/ 24 w 26"/>
                <a:gd name="T33" fmla="*/ 158 h 158"/>
                <a:gd name="T34" fmla="*/ 3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3" y="25"/>
                  </a:moveTo>
                  <a:cubicBezTo>
                    <a:pt x="1" y="25"/>
                    <a:pt x="0" y="24"/>
                    <a:pt x="0" y="23"/>
                  </a:cubicBezTo>
                  <a:cubicBezTo>
                    <a:pt x="0" y="3"/>
                    <a:pt x="0" y="3"/>
                    <a:pt x="0" y="3"/>
                  </a:cubicBezTo>
                  <a:cubicBezTo>
                    <a:pt x="0" y="1"/>
                    <a:pt x="1" y="0"/>
                    <a:pt x="3" y="0"/>
                  </a:cubicBezTo>
                  <a:cubicBezTo>
                    <a:pt x="24" y="0"/>
                    <a:pt x="24" y="0"/>
                    <a:pt x="24" y="0"/>
                  </a:cubicBezTo>
                  <a:cubicBezTo>
                    <a:pt x="25" y="0"/>
                    <a:pt x="26" y="1"/>
                    <a:pt x="26" y="3"/>
                  </a:cubicBezTo>
                  <a:cubicBezTo>
                    <a:pt x="26" y="23"/>
                    <a:pt x="26" y="23"/>
                    <a:pt x="26" y="23"/>
                  </a:cubicBezTo>
                  <a:cubicBezTo>
                    <a:pt x="26" y="24"/>
                    <a:pt x="25" y="25"/>
                    <a:pt x="24" y="25"/>
                  </a:cubicBezTo>
                  <a:lnTo>
                    <a:pt x="3" y="25"/>
                  </a:lnTo>
                  <a:close/>
                  <a:moveTo>
                    <a:pt x="3" y="158"/>
                  </a:moveTo>
                  <a:cubicBezTo>
                    <a:pt x="1" y="158"/>
                    <a:pt x="0" y="157"/>
                    <a:pt x="0" y="156"/>
                  </a:cubicBezTo>
                  <a:cubicBezTo>
                    <a:pt x="0" y="49"/>
                    <a:pt x="0" y="49"/>
                    <a:pt x="0" y="49"/>
                  </a:cubicBezTo>
                  <a:cubicBezTo>
                    <a:pt x="0" y="47"/>
                    <a:pt x="1" y="46"/>
                    <a:pt x="3" y="46"/>
                  </a:cubicBezTo>
                  <a:cubicBezTo>
                    <a:pt x="24" y="46"/>
                    <a:pt x="24" y="46"/>
                    <a:pt x="24" y="46"/>
                  </a:cubicBezTo>
                  <a:cubicBezTo>
                    <a:pt x="25" y="46"/>
                    <a:pt x="26" y="47"/>
                    <a:pt x="26" y="49"/>
                  </a:cubicBezTo>
                  <a:cubicBezTo>
                    <a:pt x="26" y="156"/>
                    <a:pt x="26" y="156"/>
                    <a:pt x="26" y="156"/>
                  </a:cubicBezTo>
                  <a:cubicBezTo>
                    <a:pt x="26" y="157"/>
                    <a:pt x="25" y="158"/>
                    <a:pt x="24" y="158"/>
                  </a:cubicBezTo>
                  <a:lnTo>
                    <a:pt x="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34" name="Freeform 49"/>
            <p:cNvSpPr>
              <a:spLocks/>
            </p:cNvSpPr>
            <p:nvPr userDrawn="1"/>
          </p:nvSpPr>
          <p:spPr bwMode="auto">
            <a:xfrm>
              <a:off x="1595034" y="1492997"/>
              <a:ext cx="167400" cy="208734"/>
            </a:xfrm>
            <a:custGeom>
              <a:avLst/>
              <a:gdLst>
                <a:gd name="T0" fmla="*/ 1 w 95"/>
                <a:gd name="T1" fmla="*/ 99 h 117"/>
                <a:gd name="T2" fmla="*/ 1 w 95"/>
                <a:gd name="T3" fmla="*/ 96 h 117"/>
                <a:gd name="T4" fmla="*/ 14 w 95"/>
                <a:gd name="T5" fmla="*/ 82 h 117"/>
                <a:gd name="T6" fmla="*/ 17 w 95"/>
                <a:gd name="T7" fmla="*/ 82 h 117"/>
                <a:gd name="T8" fmla="*/ 50 w 95"/>
                <a:gd name="T9" fmla="*/ 95 h 117"/>
                <a:gd name="T10" fmla="*/ 70 w 95"/>
                <a:gd name="T11" fmla="*/ 81 h 117"/>
                <a:gd name="T12" fmla="*/ 52 w 95"/>
                <a:gd name="T13" fmla="*/ 69 h 117"/>
                <a:gd name="T14" fmla="*/ 40 w 95"/>
                <a:gd name="T15" fmla="*/ 68 h 117"/>
                <a:gd name="T16" fmla="*/ 5 w 95"/>
                <a:gd name="T17" fmla="*/ 35 h 117"/>
                <a:gd name="T18" fmla="*/ 49 w 95"/>
                <a:gd name="T19" fmla="*/ 0 h 117"/>
                <a:gd name="T20" fmla="*/ 91 w 95"/>
                <a:gd name="T21" fmla="*/ 13 h 117"/>
                <a:gd name="T22" fmla="*/ 91 w 95"/>
                <a:gd name="T23" fmla="*/ 17 h 117"/>
                <a:gd name="T24" fmla="*/ 80 w 95"/>
                <a:gd name="T25" fmla="*/ 30 h 117"/>
                <a:gd name="T26" fmla="*/ 77 w 95"/>
                <a:gd name="T27" fmla="*/ 31 h 117"/>
                <a:gd name="T28" fmla="*/ 47 w 95"/>
                <a:gd name="T29" fmla="*/ 22 h 117"/>
                <a:gd name="T30" fmla="*/ 30 w 95"/>
                <a:gd name="T31" fmla="*/ 33 h 117"/>
                <a:gd name="T32" fmla="*/ 49 w 95"/>
                <a:gd name="T33" fmla="*/ 45 h 117"/>
                <a:gd name="T34" fmla="*/ 61 w 95"/>
                <a:gd name="T35" fmla="*/ 46 h 117"/>
                <a:gd name="T36" fmla="*/ 95 w 95"/>
                <a:gd name="T37" fmla="*/ 79 h 117"/>
                <a:gd name="T38" fmla="*/ 49 w 95"/>
                <a:gd name="T39" fmla="*/ 117 h 117"/>
                <a:gd name="T40" fmla="*/ 1 w 95"/>
                <a:gd name="T41" fmla="*/ 9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17">
                  <a:moveTo>
                    <a:pt x="1" y="99"/>
                  </a:moveTo>
                  <a:cubicBezTo>
                    <a:pt x="0" y="98"/>
                    <a:pt x="0" y="97"/>
                    <a:pt x="1" y="96"/>
                  </a:cubicBezTo>
                  <a:cubicBezTo>
                    <a:pt x="14" y="82"/>
                    <a:pt x="14" y="82"/>
                    <a:pt x="14" y="82"/>
                  </a:cubicBezTo>
                  <a:cubicBezTo>
                    <a:pt x="15" y="81"/>
                    <a:pt x="16" y="81"/>
                    <a:pt x="17" y="82"/>
                  </a:cubicBezTo>
                  <a:cubicBezTo>
                    <a:pt x="25" y="89"/>
                    <a:pt x="38" y="95"/>
                    <a:pt x="50" y="95"/>
                  </a:cubicBezTo>
                  <a:cubicBezTo>
                    <a:pt x="63" y="95"/>
                    <a:pt x="70" y="89"/>
                    <a:pt x="70" y="81"/>
                  </a:cubicBezTo>
                  <a:cubicBezTo>
                    <a:pt x="70" y="75"/>
                    <a:pt x="66" y="70"/>
                    <a:pt x="52" y="69"/>
                  </a:cubicBezTo>
                  <a:cubicBezTo>
                    <a:pt x="40" y="68"/>
                    <a:pt x="40" y="68"/>
                    <a:pt x="40" y="68"/>
                  </a:cubicBezTo>
                  <a:cubicBezTo>
                    <a:pt x="17" y="66"/>
                    <a:pt x="5" y="54"/>
                    <a:pt x="5" y="35"/>
                  </a:cubicBezTo>
                  <a:cubicBezTo>
                    <a:pt x="5" y="13"/>
                    <a:pt x="21" y="0"/>
                    <a:pt x="49" y="0"/>
                  </a:cubicBezTo>
                  <a:cubicBezTo>
                    <a:pt x="66" y="0"/>
                    <a:pt x="81" y="6"/>
                    <a:pt x="91" y="13"/>
                  </a:cubicBezTo>
                  <a:cubicBezTo>
                    <a:pt x="92" y="14"/>
                    <a:pt x="92" y="16"/>
                    <a:pt x="91" y="17"/>
                  </a:cubicBezTo>
                  <a:cubicBezTo>
                    <a:pt x="80" y="30"/>
                    <a:pt x="80" y="30"/>
                    <a:pt x="80" y="30"/>
                  </a:cubicBezTo>
                  <a:cubicBezTo>
                    <a:pt x="79" y="32"/>
                    <a:pt x="78" y="32"/>
                    <a:pt x="77" y="31"/>
                  </a:cubicBezTo>
                  <a:cubicBezTo>
                    <a:pt x="70" y="26"/>
                    <a:pt x="58" y="22"/>
                    <a:pt x="47" y="22"/>
                  </a:cubicBezTo>
                  <a:cubicBezTo>
                    <a:pt x="36" y="22"/>
                    <a:pt x="30" y="26"/>
                    <a:pt x="30" y="33"/>
                  </a:cubicBezTo>
                  <a:cubicBezTo>
                    <a:pt x="30" y="40"/>
                    <a:pt x="34" y="44"/>
                    <a:pt x="49" y="45"/>
                  </a:cubicBezTo>
                  <a:cubicBezTo>
                    <a:pt x="61" y="46"/>
                    <a:pt x="61" y="46"/>
                    <a:pt x="61" y="46"/>
                  </a:cubicBezTo>
                  <a:cubicBezTo>
                    <a:pt x="84" y="48"/>
                    <a:pt x="95" y="60"/>
                    <a:pt x="95" y="79"/>
                  </a:cubicBezTo>
                  <a:cubicBezTo>
                    <a:pt x="95" y="101"/>
                    <a:pt x="79" y="117"/>
                    <a:pt x="49" y="117"/>
                  </a:cubicBezTo>
                  <a:cubicBezTo>
                    <a:pt x="26" y="117"/>
                    <a:pt x="10" y="107"/>
                    <a:pt x="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35" name="Freeform 50"/>
            <p:cNvSpPr>
              <a:spLocks/>
            </p:cNvSpPr>
            <p:nvPr userDrawn="1"/>
          </p:nvSpPr>
          <p:spPr bwMode="auto">
            <a:xfrm>
              <a:off x="1789301"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36" name="Freeform 51"/>
            <p:cNvSpPr>
              <a:spLocks/>
            </p:cNvSpPr>
            <p:nvPr userDrawn="1"/>
          </p:nvSpPr>
          <p:spPr bwMode="auto">
            <a:xfrm>
              <a:off x="1925702"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37" name="Freeform 52"/>
            <p:cNvSpPr>
              <a:spLocks/>
            </p:cNvSpPr>
            <p:nvPr userDrawn="1"/>
          </p:nvSpPr>
          <p:spPr bwMode="auto">
            <a:xfrm>
              <a:off x="2084836" y="1497130"/>
              <a:ext cx="183934" cy="274867"/>
            </a:xfrm>
            <a:custGeom>
              <a:avLst/>
              <a:gdLst>
                <a:gd name="T0" fmla="*/ 17 w 104"/>
                <a:gd name="T1" fmla="*/ 154 h 154"/>
                <a:gd name="T2" fmla="*/ 14 w 104"/>
                <a:gd name="T3" fmla="*/ 151 h 154"/>
                <a:gd name="T4" fmla="*/ 14 w 104"/>
                <a:gd name="T5" fmla="*/ 133 h 154"/>
                <a:gd name="T6" fmla="*/ 17 w 104"/>
                <a:gd name="T7" fmla="*/ 131 h 154"/>
                <a:gd name="T8" fmla="*/ 21 w 104"/>
                <a:gd name="T9" fmla="*/ 131 h 154"/>
                <a:gd name="T10" fmla="*/ 38 w 104"/>
                <a:gd name="T11" fmla="*/ 117 h 154"/>
                <a:gd name="T12" fmla="*/ 41 w 104"/>
                <a:gd name="T13" fmla="*/ 108 h 154"/>
                <a:gd name="T14" fmla="*/ 0 w 104"/>
                <a:gd name="T15" fmla="*/ 3 h 154"/>
                <a:gd name="T16" fmla="*/ 2 w 104"/>
                <a:gd name="T17" fmla="*/ 0 h 154"/>
                <a:gd name="T18" fmla="*/ 25 w 104"/>
                <a:gd name="T19" fmla="*/ 0 h 154"/>
                <a:gd name="T20" fmla="*/ 28 w 104"/>
                <a:gd name="T21" fmla="*/ 3 h 154"/>
                <a:gd name="T22" fmla="*/ 53 w 104"/>
                <a:gd name="T23" fmla="*/ 76 h 154"/>
                <a:gd name="T24" fmla="*/ 53 w 104"/>
                <a:gd name="T25" fmla="*/ 76 h 154"/>
                <a:gd name="T26" fmla="*/ 77 w 104"/>
                <a:gd name="T27" fmla="*/ 3 h 154"/>
                <a:gd name="T28" fmla="*/ 80 w 104"/>
                <a:gd name="T29" fmla="*/ 0 h 154"/>
                <a:gd name="T30" fmla="*/ 102 w 104"/>
                <a:gd name="T31" fmla="*/ 0 h 154"/>
                <a:gd name="T32" fmla="*/ 104 w 104"/>
                <a:gd name="T33" fmla="*/ 3 h 154"/>
                <a:gd name="T34" fmla="*/ 61 w 104"/>
                <a:gd name="T35" fmla="*/ 119 h 154"/>
                <a:gd name="T36" fmla="*/ 24 w 104"/>
                <a:gd name="T37" fmla="*/ 154 h 154"/>
                <a:gd name="T38" fmla="*/ 17 w 104"/>
                <a:gd name="T3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154">
                  <a:moveTo>
                    <a:pt x="17" y="154"/>
                  </a:moveTo>
                  <a:cubicBezTo>
                    <a:pt x="15" y="154"/>
                    <a:pt x="14" y="153"/>
                    <a:pt x="14" y="151"/>
                  </a:cubicBezTo>
                  <a:cubicBezTo>
                    <a:pt x="14" y="133"/>
                    <a:pt x="14" y="133"/>
                    <a:pt x="14" y="133"/>
                  </a:cubicBezTo>
                  <a:cubicBezTo>
                    <a:pt x="14" y="131"/>
                    <a:pt x="15" y="131"/>
                    <a:pt x="17" y="131"/>
                  </a:cubicBezTo>
                  <a:cubicBezTo>
                    <a:pt x="21" y="131"/>
                    <a:pt x="21" y="131"/>
                    <a:pt x="21" y="131"/>
                  </a:cubicBezTo>
                  <a:cubicBezTo>
                    <a:pt x="30" y="131"/>
                    <a:pt x="34" y="127"/>
                    <a:pt x="38" y="117"/>
                  </a:cubicBezTo>
                  <a:cubicBezTo>
                    <a:pt x="41" y="108"/>
                    <a:pt x="41" y="108"/>
                    <a:pt x="41" y="108"/>
                  </a:cubicBezTo>
                  <a:cubicBezTo>
                    <a:pt x="0" y="3"/>
                    <a:pt x="0" y="3"/>
                    <a:pt x="0" y="3"/>
                  </a:cubicBezTo>
                  <a:cubicBezTo>
                    <a:pt x="0" y="1"/>
                    <a:pt x="0" y="0"/>
                    <a:pt x="2" y="0"/>
                  </a:cubicBezTo>
                  <a:cubicBezTo>
                    <a:pt x="25" y="0"/>
                    <a:pt x="25" y="0"/>
                    <a:pt x="25" y="0"/>
                  </a:cubicBezTo>
                  <a:cubicBezTo>
                    <a:pt x="26" y="0"/>
                    <a:pt x="27" y="1"/>
                    <a:pt x="28" y="3"/>
                  </a:cubicBezTo>
                  <a:cubicBezTo>
                    <a:pt x="53" y="76"/>
                    <a:pt x="53" y="76"/>
                    <a:pt x="53" y="76"/>
                  </a:cubicBezTo>
                  <a:cubicBezTo>
                    <a:pt x="53" y="76"/>
                    <a:pt x="53" y="76"/>
                    <a:pt x="53" y="76"/>
                  </a:cubicBezTo>
                  <a:cubicBezTo>
                    <a:pt x="77" y="3"/>
                    <a:pt x="77" y="3"/>
                    <a:pt x="77" y="3"/>
                  </a:cubicBezTo>
                  <a:cubicBezTo>
                    <a:pt x="78" y="1"/>
                    <a:pt x="79" y="0"/>
                    <a:pt x="80" y="0"/>
                  </a:cubicBezTo>
                  <a:cubicBezTo>
                    <a:pt x="102" y="0"/>
                    <a:pt x="102" y="0"/>
                    <a:pt x="102" y="0"/>
                  </a:cubicBezTo>
                  <a:cubicBezTo>
                    <a:pt x="104" y="0"/>
                    <a:pt x="104" y="1"/>
                    <a:pt x="104" y="3"/>
                  </a:cubicBezTo>
                  <a:cubicBezTo>
                    <a:pt x="61" y="119"/>
                    <a:pt x="61" y="119"/>
                    <a:pt x="61" y="119"/>
                  </a:cubicBezTo>
                  <a:cubicBezTo>
                    <a:pt x="52" y="145"/>
                    <a:pt x="42" y="154"/>
                    <a:pt x="24" y="154"/>
                  </a:cubicBezTo>
                  <a:lnTo>
                    <a:pt x="17"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38" name="Freeform 53"/>
            <p:cNvSpPr>
              <a:spLocks noEditPoints="1"/>
            </p:cNvSpPr>
            <p:nvPr userDrawn="1"/>
          </p:nvSpPr>
          <p:spPr bwMode="auto">
            <a:xfrm>
              <a:off x="235350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39" name="Freeform 54"/>
            <p:cNvSpPr>
              <a:spLocks/>
            </p:cNvSpPr>
            <p:nvPr userDrawn="1"/>
          </p:nvSpPr>
          <p:spPr bwMode="auto">
            <a:xfrm>
              <a:off x="2553970" y="1414463"/>
              <a:ext cx="109534" cy="283134"/>
            </a:xfrm>
            <a:custGeom>
              <a:avLst/>
              <a:gdLst>
                <a:gd name="T0" fmla="*/ 14 w 61"/>
                <a:gd name="T1" fmla="*/ 158 h 158"/>
                <a:gd name="T2" fmla="*/ 12 w 61"/>
                <a:gd name="T3" fmla="*/ 156 h 158"/>
                <a:gd name="T4" fmla="*/ 12 w 61"/>
                <a:gd name="T5" fmla="*/ 68 h 158"/>
                <a:gd name="T6" fmla="*/ 10 w 61"/>
                <a:gd name="T7" fmla="*/ 66 h 158"/>
                <a:gd name="T8" fmla="*/ 3 w 61"/>
                <a:gd name="T9" fmla="*/ 66 h 158"/>
                <a:gd name="T10" fmla="*/ 0 w 61"/>
                <a:gd name="T11" fmla="*/ 64 h 158"/>
                <a:gd name="T12" fmla="*/ 0 w 61"/>
                <a:gd name="T13" fmla="*/ 49 h 158"/>
                <a:gd name="T14" fmla="*/ 3 w 61"/>
                <a:gd name="T15" fmla="*/ 46 h 158"/>
                <a:gd name="T16" fmla="*/ 10 w 61"/>
                <a:gd name="T17" fmla="*/ 46 h 158"/>
                <a:gd name="T18" fmla="*/ 12 w 61"/>
                <a:gd name="T19" fmla="*/ 45 h 158"/>
                <a:gd name="T20" fmla="*/ 12 w 61"/>
                <a:gd name="T21" fmla="*/ 38 h 158"/>
                <a:gd name="T22" fmla="*/ 49 w 61"/>
                <a:gd name="T23" fmla="*/ 0 h 158"/>
                <a:gd name="T24" fmla="*/ 59 w 61"/>
                <a:gd name="T25" fmla="*/ 0 h 158"/>
                <a:gd name="T26" fmla="*/ 61 w 61"/>
                <a:gd name="T27" fmla="*/ 3 h 158"/>
                <a:gd name="T28" fmla="*/ 61 w 61"/>
                <a:gd name="T29" fmla="*/ 21 h 158"/>
                <a:gd name="T30" fmla="*/ 59 w 61"/>
                <a:gd name="T31" fmla="*/ 24 h 158"/>
                <a:gd name="T32" fmla="*/ 52 w 61"/>
                <a:gd name="T33" fmla="*/ 24 h 158"/>
                <a:gd name="T34" fmla="*/ 37 w 61"/>
                <a:gd name="T35" fmla="*/ 37 h 158"/>
                <a:gd name="T36" fmla="*/ 37 w 61"/>
                <a:gd name="T37" fmla="*/ 45 h 158"/>
                <a:gd name="T38" fmla="*/ 39 w 61"/>
                <a:gd name="T39" fmla="*/ 46 h 158"/>
                <a:gd name="T40" fmla="*/ 59 w 61"/>
                <a:gd name="T41" fmla="*/ 46 h 158"/>
                <a:gd name="T42" fmla="*/ 61 w 61"/>
                <a:gd name="T43" fmla="*/ 49 h 158"/>
                <a:gd name="T44" fmla="*/ 61 w 61"/>
                <a:gd name="T45" fmla="*/ 64 h 158"/>
                <a:gd name="T46" fmla="*/ 59 w 61"/>
                <a:gd name="T47" fmla="*/ 66 h 158"/>
                <a:gd name="T48" fmla="*/ 39 w 61"/>
                <a:gd name="T49" fmla="*/ 66 h 158"/>
                <a:gd name="T50" fmla="*/ 37 w 61"/>
                <a:gd name="T51" fmla="*/ 68 h 158"/>
                <a:gd name="T52" fmla="*/ 37 w 61"/>
                <a:gd name="T53" fmla="*/ 156 h 158"/>
                <a:gd name="T54" fmla="*/ 35 w 61"/>
                <a:gd name="T55" fmla="*/ 158 h 158"/>
                <a:gd name="T56" fmla="*/ 14 w 61"/>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158">
                  <a:moveTo>
                    <a:pt x="14" y="158"/>
                  </a:moveTo>
                  <a:cubicBezTo>
                    <a:pt x="12" y="158"/>
                    <a:pt x="12" y="157"/>
                    <a:pt x="12" y="156"/>
                  </a:cubicBezTo>
                  <a:cubicBezTo>
                    <a:pt x="12" y="68"/>
                    <a:pt x="12" y="68"/>
                    <a:pt x="12" y="68"/>
                  </a:cubicBezTo>
                  <a:cubicBezTo>
                    <a:pt x="12" y="67"/>
                    <a:pt x="11" y="66"/>
                    <a:pt x="10" y="66"/>
                  </a:cubicBezTo>
                  <a:cubicBezTo>
                    <a:pt x="3" y="66"/>
                    <a:pt x="3" y="66"/>
                    <a:pt x="3" y="66"/>
                  </a:cubicBezTo>
                  <a:cubicBezTo>
                    <a:pt x="1" y="66"/>
                    <a:pt x="0" y="66"/>
                    <a:pt x="0" y="64"/>
                  </a:cubicBezTo>
                  <a:cubicBezTo>
                    <a:pt x="0" y="49"/>
                    <a:pt x="0" y="49"/>
                    <a:pt x="0" y="49"/>
                  </a:cubicBezTo>
                  <a:cubicBezTo>
                    <a:pt x="0" y="47"/>
                    <a:pt x="1" y="46"/>
                    <a:pt x="3" y="46"/>
                  </a:cubicBezTo>
                  <a:cubicBezTo>
                    <a:pt x="10" y="46"/>
                    <a:pt x="10" y="46"/>
                    <a:pt x="10" y="46"/>
                  </a:cubicBezTo>
                  <a:cubicBezTo>
                    <a:pt x="11" y="46"/>
                    <a:pt x="12" y="46"/>
                    <a:pt x="12" y="45"/>
                  </a:cubicBezTo>
                  <a:cubicBezTo>
                    <a:pt x="12" y="38"/>
                    <a:pt x="12" y="38"/>
                    <a:pt x="12" y="38"/>
                  </a:cubicBezTo>
                  <a:cubicBezTo>
                    <a:pt x="12" y="12"/>
                    <a:pt x="24" y="0"/>
                    <a:pt x="49" y="0"/>
                  </a:cubicBezTo>
                  <a:cubicBezTo>
                    <a:pt x="59" y="0"/>
                    <a:pt x="59" y="0"/>
                    <a:pt x="59" y="0"/>
                  </a:cubicBezTo>
                  <a:cubicBezTo>
                    <a:pt x="60" y="0"/>
                    <a:pt x="61" y="1"/>
                    <a:pt x="61" y="3"/>
                  </a:cubicBezTo>
                  <a:cubicBezTo>
                    <a:pt x="61" y="21"/>
                    <a:pt x="61" y="21"/>
                    <a:pt x="61" y="21"/>
                  </a:cubicBezTo>
                  <a:cubicBezTo>
                    <a:pt x="61" y="23"/>
                    <a:pt x="60" y="24"/>
                    <a:pt x="59" y="24"/>
                  </a:cubicBezTo>
                  <a:cubicBezTo>
                    <a:pt x="52" y="24"/>
                    <a:pt x="52" y="24"/>
                    <a:pt x="52" y="24"/>
                  </a:cubicBezTo>
                  <a:cubicBezTo>
                    <a:pt x="40" y="24"/>
                    <a:pt x="37" y="26"/>
                    <a:pt x="37" y="37"/>
                  </a:cubicBezTo>
                  <a:cubicBezTo>
                    <a:pt x="37" y="45"/>
                    <a:pt x="37" y="45"/>
                    <a:pt x="37" y="45"/>
                  </a:cubicBezTo>
                  <a:cubicBezTo>
                    <a:pt x="37" y="46"/>
                    <a:pt x="38" y="46"/>
                    <a:pt x="39" y="46"/>
                  </a:cubicBezTo>
                  <a:cubicBezTo>
                    <a:pt x="59" y="46"/>
                    <a:pt x="59" y="46"/>
                    <a:pt x="59" y="46"/>
                  </a:cubicBezTo>
                  <a:cubicBezTo>
                    <a:pt x="60" y="46"/>
                    <a:pt x="61" y="47"/>
                    <a:pt x="61" y="49"/>
                  </a:cubicBezTo>
                  <a:cubicBezTo>
                    <a:pt x="61" y="64"/>
                    <a:pt x="61" y="64"/>
                    <a:pt x="61" y="64"/>
                  </a:cubicBezTo>
                  <a:cubicBezTo>
                    <a:pt x="61" y="66"/>
                    <a:pt x="60" y="66"/>
                    <a:pt x="59" y="66"/>
                  </a:cubicBezTo>
                  <a:cubicBezTo>
                    <a:pt x="39" y="66"/>
                    <a:pt x="39" y="66"/>
                    <a:pt x="39" y="66"/>
                  </a:cubicBezTo>
                  <a:cubicBezTo>
                    <a:pt x="38" y="66"/>
                    <a:pt x="37" y="67"/>
                    <a:pt x="37" y="68"/>
                  </a:cubicBezTo>
                  <a:cubicBezTo>
                    <a:pt x="37" y="156"/>
                    <a:pt x="37" y="156"/>
                    <a:pt x="37" y="156"/>
                  </a:cubicBezTo>
                  <a:cubicBezTo>
                    <a:pt x="37" y="157"/>
                    <a:pt x="37" y="158"/>
                    <a:pt x="35" y="158"/>
                  </a:cubicBezTo>
                  <a:lnTo>
                    <a:pt x="14"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40" name="Freeform 55"/>
            <p:cNvSpPr>
              <a:spLocks/>
            </p:cNvSpPr>
            <p:nvPr userDrawn="1"/>
          </p:nvSpPr>
          <p:spPr bwMode="auto">
            <a:xfrm>
              <a:off x="2762704" y="1414463"/>
              <a:ext cx="208734" cy="283134"/>
            </a:xfrm>
            <a:custGeom>
              <a:avLst/>
              <a:gdLst>
                <a:gd name="T0" fmla="*/ 0 w 117"/>
                <a:gd name="T1" fmla="*/ 3 h 158"/>
                <a:gd name="T2" fmla="*/ 2 w 117"/>
                <a:gd name="T3" fmla="*/ 0 h 158"/>
                <a:gd name="T4" fmla="*/ 25 w 117"/>
                <a:gd name="T5" fmla="*/ 0 h 158"/>
                <a:gd name="T6" fmla="*/ 27 w 117"/>
                <a:gd name="T7" fmla="*/ 3 h 158"/>
                <a:gd name="T8" fmla="*/ 27 w 117"/>
                <a:gd name="T9" fmla="*/ 65 h 158"/>
                <a:gd name="T10" fmla="*/ 29 w 117"/>
                <a:gd name="T11" fmla="*/ 66 h 158"/>
                <a:gd name="T12" fmla="*/ 89 w 117"/>
                <a:gd name="T13" fmla="*/ 66 h 158"/>
                <a:gd name="T14" fmla="*/ 90 w 117"/>
                <a:gd name="T15" fmla="*/ 65 h 158"/>
                <a:gd name="T16" fmla="*/ 90 w 117"/>
                <a:gd name="T17" fmla="*/ 3 h 158"/>
                <a:gd name="T18" fmla="*/ 92 w 117"/>
                <a:gd name="T19" fmla="*/ 0 h 158"/>
                <a:gd name="T20" fmla="*/ 115 w 117"/>
                <a:gd name="T21" fmla="*/ 0 h 158"/>
                <a:gd name="T22" fmla="*/ 117 w 117"/>
                <a:gd name="T23" fmla="*/ 3 h 158"/>
                <a:gd name="T24" fmla="*/ 117 w 117"/>
                <a:gd name="T25" fmla="*/ 156 h 158"/>
                <a:gd name="T26" fmla="*/ 115 w 117"/>
                <a:gd name="T27" fmla="*/ 158 h 158"/>
                <a:gd name="T28" fmla="*/ 92 w 117"/>
                <a:gd name="T29" fmla="*/ 158 h 158"/>
                <a:gd name="T30" fmla="*/ 90 w 117"/>
                <a:gd name="T31" fmla="*/ 156 h 158"/>
                <a:gd name="T32" fmla="*/ 90 w 117"/>
                <a:gd name="T33" fmla="*/ 92 h 158"/>
                <a:gd name="T34" fmla="*/ 89 w 117"/>
                <a:gd name="T35" fmla="*/ 91 h 158"/>
                <a:gd name="T36" fmla="*/ 29 w 117"/>
                <a:gd name="T37" fmla="*/ 91 h 158"/>
                <a:gd name="T38" fmla="*/ 27 w 117"/>
                <a:gd name="T39" fmla="*/ 92 h 158"/>
                <a:gd name="T40" fmla="*/ 27 w 117"/>
                <a:gd name="T41" fmla="*/ 156 h 158"/>
                <a:gd name="T42" fmla="*/ 25 w 117"/>
                <a:gd name="T43" fmla="*/ 158 h 158"/>
                <a:gd name="T44" fmla="*/ 2 w 117"/>
                <a:gd name="T45" fmla="*/ 158 h 158"/>
                <a:gd name="T46" fmla="*/ 0 w 117"/>
                <a:gd name="T47" fmla="*/ 156 h 158"/>
                <a:gd name="T48" fmla="*/ 0 w 117"/>
                <a:gd name="T49"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158">
                  <a:moveTo>
                    <a:pt x="0" y="3"/>
                  </a:moveTo>
                  <a:cubicBezTo>
                    <a:pt x="0" y="1"/>
                    <a:pt x="1" y="0"/>
                    <a:pt x="2" y="0"/>
                  </a:cubicBezTo>
                  <a:cubicBezTo>
                    <a:pt x="25" y="0"/>
                    <a:pt x="25" y="0"/>
                    <a:pt x="25" y="0"/>
                  </a:cubicBezTo>
                  <a:cubicBezTo>
                    <a:pt x="26" y="0"/>
                    <a:pt x="27" y="1"/>
                    <a:pt x="27" y="3"/>
                  </a:cubicBezTo>
                  <a:cubicBezTo>
                    <a:pt x="27" y="65"/>
                    <a:pt x="27" y="65"/>
                    <a:pt x="27" y="65"/>
                  </a:cubicBezTo>
                  <a:cubicBezTo>
                    <a:pt x="27" y="66"/>
                    <a:pt x="28" y="66"/>
                    <a:pt x="29" y="66"/>
                  </a:cubicBezTo>
                  <a:cubicBezTo>
                    <a:pt x="89" y="66"/>
                    <a:pt x="89" y="66"/>
                    <a:pt x="89" y="66"/>
                  </a:cubicBezTo>
                  <a:cubicBezTo>
                    <a:pt x="89" y="66"/>
                    <a:pt x="90" y="66"/>
                    <a:pt x="90" y="65"/>
                  </a:cubicBezTo>
                  <a:cubicBezTo>
                    <a:pt x="90" y="3"/>
                    <a:pt x="90" y="3"/>
                    <a:pt x="90" y="3"/>
                  </a:cubicBezTo>
                  <a:cubicBezTo>
                    <a:pt x="90" y="1"/>
                    <a:pt x="91" y="0"/>
                    <a:pt x="92" y="0"/>
                  </a:cubicBezTo>
                  <a:cubicBezTo>
                    <a:pt x="115" y="0"/>
                    <a:pt x="115" y="0"/>
                    <a:pt x="115" y="0"/>
                  </a:cubicBezTo>
                  <a:cubicBezTo>
                    <a:pt x="116" y="0"/>
                    <a:pt x="117" y="1"/>
                    <a:pt x="117" y="3"/>
                  </a:cubicBezTo>
                  <a:cubicBezTo>
                    <a:pt x="117" y="156"/>
                    <a:pt x="117" y="156"/>
                    <a:pt x="117" y="156"/>
                  </a:cubicBezTo>
                  <a:cubicBezTo>
                    <a:pt x="117" y="157"/>
                    <a:pt x="116" y="158"/>
                    <a:pt x="115" y="158"/>
                  </a:cubicBezTo>
                  <a:cubicBezTo>
                    <a:pt x="92" y="158"/>
                    <a:pt x="92" y="158"/>
                    <a:pt x="92" y="158"/>
                  </a:cubicBezTo>
                  <a:cubicBezTo>
                    <a:pt x="91" y="158"/>
                    <a:pt x="90" y="157"/>
                    <a:pt x="90" y="156"/>
                  </a:cubicBezTo>
                  <a:cubicBezTo>
                    <a:pt x="90" y="92"/>
                    <a:pt x="90" y="92"/>
                    <a:pt x="90" y="92"/>
                  </a:cubicBezTo>
                  <a:cubicBezTo>
                    <a:pt x="90" y="91"/>
                    <a:pt x="89" y="91"/>
                    <a:pt x="89" y="91"/>
                  </a:cubicBezTo>
                  <a:cubicBezTo>
                    <a:pt x="29" y="91"/>
                    <a:pt x="29" y="91"/>
                    <a:pt x="29" y="91"/>
                  </a:cubicBezTo>
                  <a:cubicBezTo>
                    <a:pt x="28" y="91"/>
                    <a:pt x="27" y="91"/>
                    <a:pt x="27" y="92"/>
                  </a:cubicBezTo>
                  <a:cubicBezTo>
                    <a:pt x="27" y="156"/>
                    <a:pt x="27" y="156"/>
                    <a:pt x="27" y="156"/>
                  </a:cubicBezTo>
                  <a:cubicBezTo>
                    <a:pt x="27" y="157"/>
                    <a:pt x="26" y="158"/>
                    <a:pt x="25"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41" name="Freeform 56"/>
            <p:cNvSpPr>
              <a:spLocks noEditPoints="1"/>
            </p:cNvSpPr>
            <p:nvPr userDrawn="1"/>
          </p:nvSpPr>
          <p:spPr bwMode="auto">
            <a:xfrm>
              <a:off x="3014838" y="1492997"/>
              <a:ext cx="175667" cy="208734"/>
            </a:xfrm>
            <a:custGeom>
              <a:avLst/>
              <a:gdLst>
                <a:gd name="T0" fmla="*/ 4 w 99"/>
                <a:gd name="T1" fmla="*/ 85 h 117"/>
                <a:gd name="T2" fmla="*/ 0 w 99"/>
                <a:gd name="T3" fmla="*/ 58 h 117"/>
                <a:gd name="T4" fmla="*/ 4 w 99"/>
                <a:gd name="T5" fmla="*/ 31 h 117"/>
                <a:gd name="T6" fmla="*/ 49 w 99"/>
                <a:gd name="T7" fmla="*/ 0 h 117"/>
                <a:gd name="T8" fmla="*/ 95 w 99"/>
                <a:gd name="T9" fmla="*/ 31 h 117"/>
                <a:gd name="T10" fmla="*/ 99 w 99"/>
                <a:gd name="T11" fmla="*/ 64 h 117"/>
                <a:gd name="T12" fmla="*/ 97 w 99"/>
                <a:gd name="T13" fmla="*/ 66 h 117"/>
                <a:gd name="T14" fmla="*/ 28 w 99"/>
                <a:gd name="T15" fmla="*/ 66 h 117"/>
                <a:gd name="T16" fmla="*/ 26 w 99"/>
                <a:gd name="T17" fmla="*/ 68 h 117"/>
                <a:gd name="T18" fmla="*/ 28 w 99"/>
                <a:gd name="T19" fmla="*/ 76 h 117"/>
                <a:gd name="T20" fmla="*/ 53 w 99"/>
                <a:gd name="T21" fmla="*/ 93 h 117"/>
                <a:gd name="T22" fmla="*/ 79 w 99"/>
                <a:gd name="T23" fmla="*/ 83 h 117"/>
                <a:gd name="T24" fmla="*/ 83 w 99"/>
                <a:gd name="T25" fmla="*/ 82 h 117"/>
                <a:gd name="T26" fmla="*/ 96 w 99"/>
                <a:gd name="T27" fmla="*/ 94 h 117"/>
                <a:gd name="T28" fmla="*/ 97 w 99"/>
                <a:gd name="T29" fmla="*/ 98 h 117"/>
                <a:gd name="T30" fmla="*/ 51 w 99"/>
                <a:gd name="T31" fmla="*/ 117 h 117"/>
                <a:gd name="T32" fmla="*/ 4 w 99"/>
                <a:gd name="T33" fmla="*/ 85 h 117"/>
                <a:gd name="T34" fmla="*/ 71 w 99"/>
                <a:gd name="T35" fmla="*/ 36 h 117"/>
                <a:gd name="T36" fmla="*/ 50 w 99"/>
                <a:gd name="T37" fmla="*/ 22 h 117"/>
                <a:gd name="T38" fmla="*/ 28 w 99"/>
                <a:gd name="T39" fmla="*/ 36 h 117"/>
                <a:gd name="T40" fmla="*/ 26 w 99"/>
                <a:gd name="T41" fmla="*/ 46 h 117"/>
                <a:gd name="T42" fmla="*/ 28 w 99"/>
                <a:gd name="T43" fmla="*/ 47 h 117"/>
                <a:gd name="T44" fmla="*/ 71 w 99"/>
                <a:gd name="T45" fmla="*/ 47 h 117"/>
                <a:gd name="T46" fmla="*/ 73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2" y="78"/>
                    <a:pt x="0" y="70"/>
                    <a:pt x="0" y="58"/>
                  </a:cubicBezTo>
                  <a:cubicBezTo>
                    <a:pt x="0" y="47"/>
                    <a:pt x="2" y="38"/>
                    <a:pt x="4" y="31"/>
                  </a:cubicBezTo>
                  <a:cubicBezTo>
                    <a:pt x="10" y="11"/>
                    <a:pt x="27" y="0"/>
                    <a:pt x="49" y="0"/>
                  </a:cubicBezTo>
                  <a:cubicBezTo>
                    <a:pt x="72" y="0"/>
                    <a:pt x="89" y="12"/>
                    <a:pt x="95" y="31"/>
                  </a:cubicBezTo>
                  <a:cubicBezTo>
                    <a:pt x="98" y="38"/>
                    <a:pt x="99" y="46"/>
                    <a:pt x="99" y="64"/>
                  </a:cubicBezTo>
                  <a:cubicBezTo>
                    <a:pt x="99" y="66"/>
                    <a:pt x="98" y="66"/>
                    <a:pt x="97" y="66"/>
                  </a:cubicBezTo>
                  <a:cubicBezTo>
                    <a:pt x="28" y="66"/>
                    <a:pt x="28" y="66"/>
                    <a:pt x="28" y="66"/>
                  </a:cubicBezTo>
                  <a:cubicBezTo>
                    <a:pt x="27" y="66"/>
                    <a:pt x="26" y="67"/>
                    <a:pt x="26" y="68"/>
                  </a:cubicBezTo>
                  <a:cubicBezTo>
                    <a:pt x="26" y="71"/>
                    <a:pt x="27" y="74"/>
                    <a:pt x="28" y="76"/>
                  </a:cubicBezTo>
                  <a:cubicBezTo>
                    <a:pt x="32" y="87"/>
                    <a:pt x="40" y="93"/>
                    <a:pt x="53" y="93"/>
                  </a:cubicBezTo>
                  <a:cubicBezTo>
                    <a:pt x="65" y="93"/>
                    <a:pt x="74" y="89"/>
                    <a:pt x="79" y="83"/>
                  </a:cubicBezTo>
                  <a:cubicBezTo>
                    <a:pt x="80" y="82"/>
                    <a:pt x="81" y="81"/>
                    <a:pt x="83" y="82"/>
                  </a:cubicBezTo>
                  <a:cubicBezTo>
                    <a:pt x="96" y="94"/>
                    <a:pt x="96" y="94"/>
                    <a:pt x="96" y="94"/>
                  </a:cubicBezTo>
                  <a:cubicBezTo>
                    <a:pt x="97" y="95"/>
                    <a:pt x="97" y="96"/>
                    <a:pt x="97" y="98"/>
                  </a:cubicBezTo>
                  <a:cubicBezTo>
                    <a:pt x="87" y="109"/>
                    <a:pt x="71" y="117"/>
                    <a:pt x="51" y="117"/>
                  </a:cubicBezTo>
                  <a:cubicBezTo>
                    <a:pt x="27" y="117"/>
                    <a:pt x="10" y="105"/>
                    <a:pt x="4" y="85"/>
                  </a:cubicBezTo>
                  <a:close/>
                  <a:moveTo>
                    <a:pt x="71" y="36"/>
                  </a:moveTo>
                  <a:cubicBezTo>
                    <a:pt x="68" y="27"/>
                    <a:pt x="60" y="22"/>
                    <a:pt x="50" y="22"/>
                  </a:cubicBezTo>
                  <a:cubicBezTo>
                    <a:pt x="39" y="22"/>
                    <a:pt x="31" y="27"/>
                    <a:pt x="28" y="36"/>
                  </a:cubicBezTo>
                  <a:cubicBezTo>
                    <a:pt x="27" y="39"/>
                    <a:pt x="26" y="42"/>
                    <a:pt x="26" y="46"/>
                  </a:cubicBezTo>
                  <a:cubicBezTo>
                    <a:pt x="26" y="47"/>
                    <a:pt x="27" y="47"/>
                    <a:pt x="28" y="47"/>
                  </a:cubicBezTo>
                  <a:cubicBezTo>
                    <a:pt x="71" y="47"/>
                    <a:pt x="71" y="47"/>
                    <a:pt x="71" y="47"/>
                  </a:cubicBezTo>
                  <a:cubicBezTo>
                    <a:pt x="72" y="47"/>
                    <a:pt x="73" y="47"/>
                    <a:pt x="73" y="46"/>
                  </a:cubicBezTo>
                  <a:cubicBezTo>
                    <a:pt x="73"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42" name="Freeform 57"/>
            <p:cNvSpPr>
              <a:spLocks noEditPoints="1"/>
            </p:cNvSpPr>
            <p:nvPr userDrawn="1"/>
          </p:nvSpPr>
          <p:spPr bwMode="auto">
            <a:xfrm>
              <a:off x="322150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8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1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4" y="111"/>
                    <a:pt x="53" y="117"/>
                    <a:pt x="37"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8"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1"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43" name="Freeform 58"/>
            <p:cNvSpPr>
              <a:spLocks/>
            </p:cNvSpPr>
            <p:nvPr userDrawn="1"/>
          </p:nvSpPr>
          <p:spPr bwMode="auto">
            <a:xfrm>
              <a:off x="3434373" y="1414463"/>
              <a:ext cx="76467" cy="285201"/>
            </a:xfrm>
            <a:custGeom>
              <a:avLst/>
              <a:gdLst>
                <a:gd name="T0" fmla="*/ 30 w 43"/>
                <a:gd name="T1" fmla="*/ 159 h 159"/>
                <a:gd name="T2" fmla="*/ 0 w 43"/>
                <a:gd name="T3" fmla="*/ 127 h 159"/>
                <a:gd name="T4" fmla="*/ 0 w 43"/>
                <a:gd name="T5" fmla="*/ 3 h 159"/>
                <a:gd name="T6" fmla="*/ 2 w 43"/>
                <a:gd name="T7" fmla="*/ 0 h 159"/>
                <a:gd name="T8" fmla="*/ 23 w 43"/>
                <a:gd name="T9" fmla="*/ 0 h 159"/>
                <a:gd name="T10" fmla="*/ 26 w 43"/>
                <a:gd name="T11" fmla="*/ 3 h 159"/>
                <a:gd name="T12" fmla="*/ 26 w 43"/>
                <a:gd name="T13" fmla="*/ 126 h 159"/>
                <a:gd name="T14" fmla="*/ 35 w 43"/>
                <a:gd name="T15" fmla="*/ 136 h 159"/>
                <a:gd name="T16" fmla="*/ 41 w 43"/>
                <a:gd name="T17" fmla="*/ 136 h 159"/>
                <a:gd name="T18" fmla="*/ 43 w 43"/>
                <a:gd name="T19" fmla="*/ 139 h 159"/>
                <a:gd name="T20" fmla="*/ 43 w 43"/>
                <a:gd name="T21" fmla="*/ 157 h 159"/>
                <a:gd name="T22" fmla="*/ 41 w 43"/>
                <a:gd name="T23" fmla="*/ 159 h 159"/>
                <a:gd name="T24" fmla="*/ 30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0" y="159"/>
                  </a:moveTo>
                  <a:cubicBezTo>
                    <a:pt x="9" y="159"/>
                    <a:pt x="0" y="149"/>
                    <a:pt x="0" y="127"/>
                  </a:cubicBezTo>
                  <a:cubicBezTo>
                    <a:pt x="0" y="3"/>
                    <a:pt x="0" y="3"/>
                    <a:pt x="0" y="3"/>
                  </a:cubicBezTo>
                  <a:cubicBezTo>
                    <a:pt x="0" y="1"/>
                    <a:pt x="1" y="0"/>
                    <a:pt x="2" y="0"/>
                  </a:cubicBezTo>
                  <a:cubicBezTo>
                    <a:pt x="23" y="0"/>
                    <a:pt x="23" y="0"/>
                    <a:pt x="23" y="0"/>
                  </a:cubicBezTo>
                  <a:cubicBezTo>
                    <a:pt x="25" y="0"/>
                    <a:pt x="26" y="1"/>
                    <a:pt x="26" y="3"/>
                  </a:cubicBezTo>
                  <a:cubicBezTo>
                    <a:pt x="26" y="126"/>
                    <a:pt x="26" y="126"/>
                    <a:pt x="26" y="126"/>
                  </a:cubicBezTo>
                  <a:cubicBezTo>
                    <a:pt x="26" y="134"/>
                    <a:pt x="29" y="136"/>
                    <a:pt x="35"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0"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44" name="Freeform 59"/>
            <p:cNvSpPr>
              <a:spLocks/>
            </p:cNvSpPr>
            <p:nvPr userDrawn="1"/>
          </p:nvSpPr>
          <p:spPr bwMode="auto">
            <a:xfrm>
              <a:off x="3525306"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45" name="Freeform 60"/>
            <p:cNvSpPr>
              <a:spLocks/>
            </p:cNvSpPr>
            <p:nvPr userDrawn="1"/>
          </p:nvSpPr>
          <p:spPr bwMode="auto">
            <a:xfrm>
              <a:off x="3663773" y="1414463"/>
              <a:ext cx="167400" cy="283134"/>
            </a:xfrm>
            <a:custGeom>
              <a:avLst/>
              <a:gdLst>
                <a:gd name="T0" fmla="*/ 71 w 94"/>
                <a:gd name="T1" fmla="*/ 158 h 158"/>
                <a:gd name="T2" fmla="*/ 69 w 94"/>
                <a:gd name="T3" fmla="*/ 156 h 158"/>
                <a:gd name="T4" fmla="*/ 69 w 94"/>
                <a:gd name="T5" fmla="*/ 91 h 158"/>
                <a:gd name="T6" fmla="*/ 47 w 94"/>
                <a:gd name="T7" fmla="*/ 67 h 158"/>
                <a:gd name="T8" fmla="*/ 26 w 94"/>
                <a:gd name="T9" fmla="*/ 91 h 158"/>
                <a:gd name="T10" fmla="*/ 26 w 94"/>
                <a:gd name="T11" fmla="*/ 156 h 158"/>
                <a:gd name="T12" fmla="*/ 24 w 94"/>
                <a:gd name="T13" fmla="*/ 158 h 158"/>
                <a:gd name="T14" fmla="*/ 3 w 94"/>
                <a:gd name="T15" fmla="*/ 158 h 158"/>
                <a:gd name="T16" fmla="*/ 0 w 94"/>
                <a:gd name="T17" fmla="*/ 156 h 158"/>
                <a:gd name="T18" fmla="*/ 0 w 94"/>
                <a:gd name="T19" fmla="*/ 3 h 158"/>
                <a:gd name="T20" fmla="*/ 3 w 94"/>
                <a:gd name="T21" fmla="*/ 0 h 158"/>
                <a:gd name="T22" fmla="*/ 24 w 94"/>
                <a:gd name="T23" fmla="*/ 0 h 158"/>
                <a:gd name="T24" fmla="*/ 26 w 94"/>
                <a:gd name="T25" fmla="*/ 3 h 158"/>
                <a:gd name="T26" fmla="*/ 26 w 94"/>
                <a:gd name="T27" fmla="*/ 57 h 158"/>
                <a:gd name="T28" fmla="*/ 26 w 94"/>
                <a:gd name="T29" fmla="*/ 57 h 158"/>
                <a:gd name="T30" fmla="*/ 56 w 94"/>
                <a:gd name="T31" fmla="*/ 44 h 158"/>
                <a:gd name="T32" fmla="*/ 94 w 94"/>
                <a:gd name="T33" fmla="*/ 85 h 158"/>
                <a:gd name="T34" fmla="*/ 94 w 94"/>
                <a:gd name="T35" fmla="*/ 156 h 158"/>
                <a:gd name="T36" fmla="*/ 92 w 94"/>
                <a:gd name="T37" fmla="*/ 158 h 158"/>
                <a:gd name="T38" fmla="*/ 71 w 94"/>
                <a:gd name="T3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8">
                  <a:moveTo>
                    <a:pt x="71" y="158"/>
                  </a:moveTo>
                  <a:cubicBezTo>
                    <a:pt x="69" y="158"/>
                    <a:pt x="69" y="157"/>
                    <a:pt x="69" y="156"/>
                  </a:cubicBezTo>
                  <a:cubicBezTo>
                    <a:pt x="69" y="91"/>
                    <a:pt x="69" y="91"/>
                    <a:pt x="69" y="91"/>
                  </a:cubicBezTo>
                  <a:cubicBezTo>
                    <a:pt x="69" y="77"/>
                    <a:pt x="61" y="67"/>
                    <a:pt x="47" y="67"/>
                  </a:cubicBezTo>
                  <a:cubicBezTo>
                    <a:pt x="34" y="67"/>
                    <a:pt x="26" y="77"/>
                    <a:pt x="26" y="91"/>
                  </a:cubicBezTo>
                  <a:cubicBezTo>
                    <a:pt x="26" y="156"/>
                    <a:pt x="26" y="156"/>
                    <a:pt x="26" y="156"/>
                  </a:cubicBezTo>
                  <a:cubicBezTo>
                    <a:pt x="26" y="157"/>
                    <a:pt x="25" y="158"/>
                    <a:pt x="24" y="158"/>
                  </a:cubicBezTo>
                  <a:cubicBezTo>
                    <a:pt x="3" y="158"/>
                    <a:pt x="3" y="158"/>
                    <a:pt x="3" y="158"/>
                  </a:cubicBezTo>
                  <a:cubicBezTo>
                    <a:pt x="1" y="158"/>
                    <a:pt x="0" y="157"/>
                    <a:pt x="0" y="156"/>
                  </a:cubicBezTo>
                  <a:cubicBezTo>
                    <a:pt x="0" y="3"/>
                    <a:pt x="0" y="3"/>
                    <a:pt x="0" y="3"/>
                  </a:cubicBezTo>
                  <a:cubicBezTo>
                    <a:pt x="0" y="1"/>
                    <a:pt x="1" y="0"/>
                    <a:pt x="3" y="0"/>
                  </a:cubicBezTo>
                  <a:cubicBezTo>
                    <a:pt x="24" y="0"/>
                    <a:pt x="24" y="0"/>
                    <a:pt x="24" y="0"/>
                  </a:cubicBezTo>
                  <a:cubicBezTo>
                    <a:pt x="25" y="0"/>
                    <a:pt x="26" y="1"/>
                    <a:pt x="26" y="3"/>
                  </a:cubicBezTo>
                  <a:cubicBezTo>
                    <a:pt x="26" y="57"/>
                    <a:pt x="26" y="57"/>
                    <a:pt x="26" y="57"/>
                  </a:cubicBezTo>
                  <a:cubicBezTo>
                    <a:pt x="26" y="57"/>
                    <a:pt x="26" y="57"/>
                    <a:pt x="26" y="57"/>
                  </a:cubicBezTo>
                  <a:cubicBezTo>
                    <a:pt x="31" y="50"/>
                    <a:pt x="41" y="44"/>
                    <a:pt x="56" y="44"/>
                  </a:cubicBezTo>
                  <a:cubicBezTo>
                    <a:pt x="80" y="44"/>
                    <a:pt x="94" y="61"/>
                    <a:pt x="94" y="85"/>
                  </a:cubicBezTo>
                  <a:cubicBezTo>
                    <a:pt x="94" y="156"/>
                    <a:pt x="94" y="156"/>
                    <a:pt x="94" y="156"/>
                  </a:cubicBezTo>
                  <a:cubicBezTo>
                    <a:pt x="94" y="157"/>
                    <a:pt x="94" y="158"/>
                    <a:pt x="92" y="158"/>
                  </a:cubicBezTo>
                  <a:lnTo>
                    <a:pt x="71"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46" name="Freeform 61"/>
            <p:cNvSpPr>
              <a:spLocks/>
            </p:cNvSpPr>
            <p:nvPr userDrawn="1"/>
          </p:nvSpPr>
          <p:spPr bwMode="auto">
            <a:xfrm>
              <a:off x="3880774" y="1647997"/>
              <a:ext cx="45467" cy="95067"/>
            </a:xfrm>
            <a:custGeom>
              <a:avLst/>
              <a:gdLst>
                <a:gd name="T0" fmla="*/ 0 w 26"/>
                <a:gd name="T1" fmla="*/ 2 h 54"/>
                <a:gd name="T2" fmla="*/ 2 w 26"/>
                <a:gd name="T3" fmla="*/ 0 h 54"/>
                <a:gd name="T4" fmla="*/ 24 w 26"/>
                <a:gd name="T5" fmla="*/ 0 h 54"/>
                <a:gd name="T6" fmla="*/ 26 w 26"/>
                <a:gd name="T7" fmla="*/ 2 h 54"/>
                <a:gd name="T8" fmla="*/ 26 w 26"/>
                <a:gd name="T9" fmla="*/ 27 h 54"/>
                <a:gd name="T10" fmla="*/ 24 w 26"/>
                <a:gd name="T11" fmla="*/ 32 h 54"/>
                <a:gd name="T12" fmla="*/ 5 w 26"/>
                <a:gd name="T13" fmla="*/ 52 h 54"/>
                <a:gd name="T14" fmla="*/ 2 w 26"/>
                <a:gd name="T15" fmla="*/ 54 h 54"/>
                <a:gd name="T16" fmla="*/ 0 w 26"/>
                <a:gd name="T17" fmla="*/ 51 h 54"/>
                <a:gd name="T18" fmla="*/ 0 w 26"/>
                <a:gd name="T19"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54">
                  <a:moveTo>
                    <a:pt x="0" y="2"/>
                  </a:moveTo>
                  <a:cubicBezTo>
                    <a:pt x="0" y="1"/>
                    <a:pt x="0" y="0"/>
                    <a:pt x="2" y="0"/>
                  </a:cubicBezTo>
                  <a:cubicBezTo>
                    <a:pt x="24" y="0"/>
                    <a:pt x="24" y="0"/>
                    <a:pt x="24" y="0"/>
                  </a:cubicBezTo>
                  <a:cubicBezTo>
                    <a:pt x="25" y="0"/>
                    <a:pt x="26" y="1"/>
                    <a:pt x="26" y="2"/>
                  </a:cubicBezTo>
                  <a:cubicBezTo>
                    <a:pt x="26" y="27"/>
                    <a:pt x="26" y="27"/>
                    <a:pt x="26" y="27"/>
                  </a:cubicBezTo>
                  <a:cubicBezTo>
                    <a:pt x="26" y="30"/>
                    <a:pt x="26" y="31"/>
                    <a:pt x="24" y="32"/>
                  </a:cubicBezTo>
                  <a:cubicBezTo>
                    <a:pt x="5" y="52"/>
                    <a:pt x="5" y="52"/>
                    <a:pt x="5" y="52"/>
                  </a:cubicBezTo>
                  <a:cubicBezTo>
                    <a:pt x="4" y="53"/>
                    <a:pt x="3" y="54"/>
                    <a:pt x="2" y="54"/>
                  </a:cubicBezTo>
                  <a:cubicBezTo>
                    <a:pt x="0" y="54"/>
                    <a:pt x="0" y="53"/>
                    <a:pt x="0" y="5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47" name="Freeform 62"/>
            <p:cNvSpPr>
              <a:spLocks/>
            </p:cNvSpPr>
            <p:nvPr userDrawn="1"/>
          </p:nvSpPr>
          <p:spPr bwMode="auto">
            <a:xfrm>
              <a:off x="4041974" y="1414463"/>
              <a:ext cx="183934" cy="283134"/>
            </a:xfrm>
            <a:custGeom>
              <a:avLst/>
              <a:gdLst>
                <a:gd name="T0" fmla="*/ 0 w 103"/>
                <a:gd name="T1" fmla="*/ 3 h 158"/>
                <a:gd name="T2" fmla="*/ 2 w 103"/>
                <a:gd name="T3" fmla="*/ 0 h 158"/>
                <a:gd name="T4" fmla="*/ 25 w 103"/>
                <a:gd name="T5" fmla="*/ 0 h 158"/>
                <a:gd name="T6" fmla="*/ 27 w 103"/>
                <a:gd name="T7" fmla="*/ 3 h 158"/>
                <a:gd name="T8" fmla="*/ 27 w 103"/>
                <a:gd name="T9" fmla="*/ 132 h 158"/>
                <a:gd name="T10" fmla="*/ 29 w 103"/>
                <a:gd name="T11" fmla="*/ 133 h 158"/>
                <a:gd name="T12" fmla="*/ 101 w 103"/>
                <a:gd name="T13" fmla="*/ 133 h 158"/>
                <a:gd name="T14" fmla="*/ 103 w 103"/>
                <a:gd name="T15" fmla="*/ 136 h 158"/>
                <a:gd name="T16" fmla="*/ 103 w 103"/>
                <a:gd name="T17" fmla="*/ 156 h 158"/>
                <a:gd name="T18" fmla="*/ 101 w 103"/>
                <a:gd name="T19" fmla="*/ 158 h 158"/>
                <a:gd name="T20" fmla="*/ 2 w 103"/>
                <a:gd name="T21" fmla="*/ 158 h 158"/>
                <a:gd name="T22" fmla="*/ 0 w 103"/>
                <a:gd name="T23" fmla="*/ 156 h 158"/>
                <a:gd name="T24" fmla="*/ 0 w 103"/>
                <a:gd name="T25"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58">
                  <a:moveTo>
                    <a:pt x="0" y="3"/>
                  </a:moveTo>
                  <a:cubicBezTo>
                    <a:pt x="0" y="1"/>
                    <a:pt x="1" y="0"/>
                    <a:pt x="2" y="0"/>
                  </a:cubicBezTo>
                  <a:cubicBezTo>
                    <a:pt x="25" y="0"/>
                    <a:pt x="25" y="0"/>
                    <a:pt x="25" y="0"/>
                  </a:cubicBezTo>
                  <a:cubicBezTo>
                    <a:pt x="26" y="0"/>
                    <a:pt x="27" y="1"/>
                    <a:pt x="27" y="3"/>
                  </a:cubicBezTo>
                  <a:cubicBezTo>
                    <a:pt x="27" y="132"/>
                    <a:pt x="27" y="132"/>
                    <a:pt x="27" y="132"/>
                  </a:cubicBezTo>
                  <a:cubicBezTo>
                    <a:pt x="27" y="133"/>
                    <a:pt x="28" y="133"/>
                    <a:pt x="29" y="133"/>
                  </a:cubicBezTo>
                  <a:cubicBezTo>
                    <a:pt x="101" y="133"/>
                    <a:pt x="101" y="133"/>
                    <a:pt x="101" y="133"/>
                  </a:cubicBezTo>
                  <a:cubicBezTo>
                    <a:pt x="102" y="133"/>
                    <a:pt x="103" y="134"/>
                    <a:pt x="103" y="136"/>
                  </a:cubicBezTo>
                  <a:cubicBezTo>
                    <a:pt x="103" y="156"/>
                    <a:pt x="103" y="156"/>
                    <a:pt x="103" y="156"/>
                  </a:cubicBezTo>
                  <a:cubicBezTo>
                    <a:pt x="103" y="157"/>
                    <a:pt x="102" y="158"/>
                    <a:pt x="101"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48" name="Freeform 63"/>
            <p:cNvSpPr>
              <a:spLocks noEditPoints="1"/>
            </p:cNvSpPr>
            <p:nvPr userDrawn="1"/>
          </p:nvSpPr>
          <p:spPr bwMode="auto">
            <a:xfrm>
              <a:off x="4254842" y="1492997"/>
              <a:ext cx="167400" cy="208734"/>
            </a:xfrm>
            <a:custGeom>
              <a:avLst/>
              <a:gdLst>
                <a:gd name="T0" fmla="*/ 72 w 94"/>
                <a:gd name="T1" fmla="*/ 114 h 117"/>
                <a:gd name="T2" fmla="*/ 70 w 94"/>
                <a:gd name="T3" fmla="*/ 112 h 117"/>
                <a:gd name="T4" fmla="*/ 70 w 94"/>
                <a:gd name="T5" fmla="*/ 104 h 117"/>
                <a:gd name="T6" fmla="*/ 69 w 94"/>
                <a:gd name="T7" fmla="*/ 104 h 117"/>
                <a:gd name="T8" fmla="*/ 38 w 94"/>
                <a:gd name="T9" fmla="*/ 117 h 117"/>
                <a:gd name="T10" fmla="*/ 0 w 94"/>
                <a:gd name="T11" fmla="*/ 82 h 117"/>
                <a:gd name="T12" fmla="*/ 45 w 94"/>
                <a:gd name="T13" fmla="*/ 47 h 117"/>
                <a:gd name="T14" fmla="*/ 68 w 94"/>
                <a:gd name="T15" fmla="*/ 47 h 117"/>
                <a:gd name="T16" fmla="*/ 69 w 94"/>
                <a:gd name="T17" fmla="*/ 46 h 117"/>
                <a:gd name="T18" fmla="*/ 69 w 94"/>
                <a:gd name="T19" fmla="*/ 40 h 117"/>
                <a:gd name="T20" fmla="*/ 44 w 94"/>
                <a:gd name="T21" fmla="*/ 22 h 117"/>
                <a:gd name="T22" fmla="*/ 19 w 94"/>
                <a:gd name="T23" fmla="*/ 29 h 117"/>
                <a:gd name="T24" fmla="*/ 16 w 94"/>
                <a:gd name="T25" fmla="*/ 29 h 117"/>
                <a:gd name="T26" fmla="*/ 7 w 94"/>
                <a:gd name="T27" fmla="*/ 14 h 117"/>
                <a:gd name="T28" fmla="*/ 8 w 94"/>
                <a:gd name="T29" fmla="*/ 11 h 117"/>
                <a:gd name="T30" fmla="*/ 47 w 94"/>
                <a:gd name="T31" fmla="*/ 0 h 117"/>
                <a:gd name="T32" fmla="*/ 94 w 94"/>
                <a:gd name="T33" fmla="*/ 39 h 117"/>
                <a:gd name="T34" fmla="*/ 94 w 94"/>
                <a:gd name="T35" fmla="*/ 112 h 117"/>
                <a:gd name="T36" fmla="*/ 91 w 94"/>
                <a:gd name="T37" fmla="*/ 114 h 117"/>
                <a:gd name="T38" fmla="*/ 72 w 94"/>
                <a:gd name="T39" fmla="*/ 114 h 117"/>
                <a:gd name="T40" fmla="*/ 69 w 94"/>
                <a:gd name="T41" fmla="*/ 76 h 117"/>
                <a:gd name="T42" fmla="*/ 69 w 94"/>
                <a:gd name="T43" fmla="*/ 68 h 117"/>
                <a:gd name="T44" fmla="*/ 68 w 94"/>
                <a:gd name="T45" fmla="*/ 66 h 117"/>
                <a:gd name="T46" fmla="*/ 49 w 94"/>
                <a:gd name="T47" fmla="*/ 66 h 117"/>
                <a:gd name="T48" fmla="*/ 25 w 94"/>
                <a:gd name="T49" fmla="*/ 82 h 117"/>
                <a:gd name="T50" fmla="*/ 44 w 94"/>
                <a:gd name="T51" fmla="*/ 95 h 117"/>
                <a:gd name="T52" fmla="*/ 69 w 94"/>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4" h="117">
                  <a:moveTo>
                    <a:pt x="72" y="114"/>
                  </a:moveTo>
                  <a:cubicBezTo>
                    <a:pt x="71" y="114"/>
                    <a:pt x="70" y="113"/>
                    <a:pt x="70" y="112"/>
                  </a:cubicBezTo>
                  <a:cubicBezTo>
                    <a:pt x="70" y="104"/>
                    <a:pt x="70" y="104"/>
                    <a:pt x="70" y="104"/>
                  </a:cubicBezTo>
                  <a:cubicBezTo>
                    <a:pt x="69" y="104"/>
                    <a:pt x="69" y="104"/>
                    <a:pt x="69" y="104"/>
                  </a:cubicBezTo>
                  <a:cubicBezTo>
                    <a:pt x="64" y="111"/>
                    <a:pt x="54" y="117"/>
                    <a:pt x="38" y="117"/>
                  </a:cubicBezTo>
                  <a:cubicBezTo>
                    <a:pt x="17" y="117"/>
                    <a:pt x="0" y="106"/>
                    <a:pt x="0" y="82"/>
                  </a:cubicBezTo>
                  <a:cubicBezTo>
                    <a:pt x="0" y="58"/>
                    <a:pt x="17" y="47"/>
                    <a:pt x="45" y="47"/>
                  </a:cubicBezTo>
                  <a:cubicBezTo>
                    <a:pt x="68" y="47"/>
                    <a:pt x="68" y="47"/>
                    <a:pt x="68" y="47"/>
                  </a:cubicBezTo>
                  <a:cubicBezTo>
                    <a:pt x="69" y="47"/>
                    <a:pt x="69" y="47"/>
                    <a:pt x="69" y="46"/>
                  </a:cubicBezTo>
                  <a:cubicBezTo>
                    <a:pt x="69" y="40"/>
                    <a:pt x="69" y="40"/>
                    <a:pt x="69" y="40"/>
                  </a:cubicBezTo>
                  <a:cubicBezTo>
                    <a:pt x="69" y="28"/>
                    <a:pt x="63" y="22"/>
                    <a:pt x="44" y="22"/>
                  </a:cubicBezTo>
                  <a:cubicBezTo>
                    <a:pt x="32" y="22"/>
                    <a:pt x="24" y="25"/>
                    <a:pt x="19" y="29"/>
                  </a:cubicBezTo>
                  <a:cubicBezTo>
                    <a:pt x="18" y="30"/>
                    <a:pt x="16" y="30"/>
                    <a:pt x="16" y="29"/>
                  </a:cubicBezTo>
                  <a:cubicBezTo>
                    <a:pt x="7" y="14"/>
                    <a:pt x="7" y="14"/>
                    <a:pt x="7" y="14"/>
                  </a:cubicBezTo>
                  <a:cubicBezTo>
                    <a:pt x="6" y="13"/>
                    <a:pt x="7" y="11"/>
                    <a:pt x="8" y="11"/>
                  </a:cubicBezTo>
                  <a:cubicBezTo>
                    <a:pt x="17" y="4"/>
                    <a:pt x="29" y="0"/>
                    <a:pt x="47" y="0"/>
                  </a:cubicBezTo>
                  <a:cubicBezTo>
                    <a:pt x="81" y="0"/>
                    <a:pt x="94" y="11"/>
                    <a:pt x="94" y="39"/>
                  </a:cubicBezTo>
                  <a:cubicBezTo>
                    <a:pt x="94" y="112"/>
                    <a:pt x="94" y="112"/>
                    <a:pt x="94" y="112"/>
                  </a:cubicBezTo>
                  <a:cubicBezTo>
                    <a:pt x="94" y="113"/>
                    <a:pt x="93" y="114"/>
                    <a:pt x="91" y="114"/>
                  </a:cubicBezTo>
                  <a:lnTo>
                    <a:pt x="72" y="114"/>
                  </a:lnTo>
                  <a:close/>
                  <a:moveTo>
                    <a:pt x="69" y="76"/>
                  </a:moveTo>
                  <a:cubicBezTo>
                    <a:pt x="69" y="68"/>
                    <a:pt x="69" y="68"/>
                    <a:pt x="69" y="68"/>
                  </a:cubicBezTo>
                  <a:cubicBezTo>
                    <a:pt x="69" y="67"/>
                    <a:pt x="69" y="66"/>
                    <a:pt x="68" y="66"/>
                  </a:cubicBezTo>
                  <a:cubicBezTo>
                    <a:pt x="49" y="66"/>
                    <a:pt x="49" y="66"/>
                    <a:pt x="49" y="66"/>
                  </a:cubicBezTo>
                  <a:cubicBezTo>
                    <a:pt x="33" y="66"/>
                    <a:pt x="25" y="71"/>
                    <a:pt x="25" y="82"/>
                  </a:cubicBezTo>
                  <a:cubicBezTo>
                    <a:pt x="25" y="91"/>
                    <a:pt x="32"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49" name="Freeform 64"/>
            <p:cNvSpPr>
              <a:spLocks noEditPoints="1"/>
            </p:cNvSpPr>
            <p:nvPr userDrawn="1"/>
          </p:nvSpPr>
          <p:spPr bwMode="auto">
            <a:xfrm>
              <a:off x="4469776" y="1414463"/>
              <a:ext cx="175667" cy="287267"/>
            </a:xfrm>
            <a:custGeom>
              <a:avLst/>
              <a:gdLst>
                <a:gd name="T0" fmla="*/ 26 w 98"/>
                <a:gd name="T1" fmla="*/ 147 h 161"/>
                <a:gd name="T2" fmla="*/ 26 w 98"/>
                <a:gd name="T3" fmla="*/ 147 h 161"/>
                <a:gd name="T4" fmla="*/ 26 w 98"/>
                <a:gd name="T5" fmla="*/ 156 h 161"/>
                <a:gd name="T6" fmla="*/ 23 w 98"/>
                <a:gd name="T7" fmla="*/ 158 h 161"/>
                <a:gd name="T8" fmla="*/ 2 w 98"/>
                <a:gd name="T9" fmla="*/ 158 h 161"/>
                <a:gd name="T10" fmla="*/ 0 w 98"/>
                <a:gd name="T11" fmla="*/ 156 h 161"/>
                <a:gd name="T12" fmla="*/ 0 w 98"/>
                <a:gd name="T13" fmla="*/ 3 h 161"/>
                <a:gd name="T14" fmla="*/ 2 w 98"/>
                <a:gd name="T15" fmla="*/ 0 h 161"/>
                <a:gd name="T16" fmla="*/ 23 w 98"/>
                <a:gd name="T17" fmla="*/ 0 h 161"/>
                <a:gd name="T18" fmla="*/ 26 w 98"/>
                <a:gd name="T19" fmla="*/ 3 h 161"/>
                <a:gd name="T20" fmla="*/ 26 w 98"/>
                <a:gd name="T21" fmla="*/ 57 h 161"/>
                <a:gd name="T22" fmla="*/ 26 w 98"/>
                <a:gd name="T23" fmla="*/ 57 h 161"/>
                <a:gd name="T24" fmla="*/ 56 w 98"/>
                <a:gd name="T25" fmla="*/ 44 h 161"/>
                <a:gd name="T26" fmla="*/ 94 w 98"/>
                <a:gd name="T27" fmla="*/ 71 h 161"/>
                <a:gd name="T28" fmla="*/ 98 w 98"/>
                <a:gd name="T29" fmla="*/ 102 h 161"/>
                <a:gd name="T30" fmla="*/ 94 w 98"/>
                <a:gd name="T31" fmla="*/ 134 h 161"/>
                <a:gd name="T32" fmla="*/ 56 w 98"/>
                <a:gd name="T33" fmla="*/ 161 h 161"/>
                <a:gd name="T34" fmla="*/ 26 w 98"/>
                <a:gd name="T35" fmla="*/ 147 h 161"/>
                <a:gd name="T36" fmla="*/ 69 w 98"/>
                <a:gd name="T37" fmla="*/ 123 h 161"/>
                <a:gd name="T38" fmla="*/ 72 w 98"/>
                <a:gd name="T39" fmla="*/ 102 h 161"/>
                <a:gd name="T40" fmla="*/ 69 w 98"/>
                <a:gd name="T41" fmla="*/ 81 h 161"/>
                <a:gd name="T42" fmla="*/ 49 w 98"/>
                <a:gd name="T43" fmla="*/ 67 h 161"/>
                <a:gd name="T44" fmla="*/ 28 w 98"/>
                <a:gd name="T45" fmla="*/ 81 h 161"/>
                <a:gd name="T46" fmla="*/ 26 w 98"/>
                <a:gd name="T47" fmla="*/ 102 h 161"/>
                <a:gd name="T48" fmla="*/ 28 w 98"/>
                <a:gd name="T49" fmla="*/ 123 h 161"/>
                <a:gd name="T50" fmla="*/ 49 w 98"/>
                <a:gd name="T51" fmla="*/ 137 h 161"/>
                <a:gd name="T52" fmla="*/ 69 w 98"/>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61">
                  <a:moveTo>
                    <a:pt x="26" y="147"/>
                  </a:moveTo>
                  <a:cubicBezTo>
                    <a:pt x="26" y="147"/>
                    <a:pt x="26" y="147"/>
                    <a:pt x="26" y="147"/>
                  </a:cubicBezTo>
                  <a:cubicBezTo>
                    <a:pt x="26" y="156"/>
                    <a:pt x="26" y="156"/>
                    <a:pt x="26" y="156"/>
                  </a:cubicBezTo>
                  <a:cubicBezTo>
                    <a:pt x="26" y="157"/>
                    <a:pt x="25" y="158"/>
                    <a:pt x="23" y="158"/>
                  </a:cubicBezTo>
                  <a:cubicBezTo>
                    <a:pt x="2" y="158"/>
                    <a:pt x="2" y="158"/>
                    <a:pt x="2" y="158"/>
                  </a:cubicBezTo>
                  <a:cubicBezTo>
                    <a:pt x="1" y="158"/>
                    <a:pt x="0" y="157"/>
                    <a:pt x="0" y="156"/>
                  </a:cubicBezTo>
                  <a:cubicBezTo>
                    <a:pt x="0" y="3"/>
                    <a:pt x="0" y="3"/>
                    <a:pt x="0" y="3"/>
                  </a:cubicBezTo>
                  <a:cubicBezTo>
                    <a:pt x="0" y="1"/>
                    <a:pt x="1" y="0"/>
                    <a:pt x="2" y="0"/>
                  </a:cubicBezTo>
                  <a:cubicBezTo>
                    <a:pt x="23" y="0"/>
                    <a:pt x="23" y="0"/>
                    <a:pt x="23" y="0"/>
                  </a:cubicBezTo>
                  <a:cubicBezTo>
                    <a:pt x="25" y="0"/>
                    <a:pt x="26" y="1"/>
                    <a:pt x="26" y="3"/>
                  </a:cubicBezTo>
                  <a:cubicBezTo>
                    <a:pt x="26" y="57"/>
                    <a:pt x="26" y="57"/>
                    <a:pt x="26" y="57"/>
                  </a:cubicBezTo>
                  <a:cubicBezTo>
                    <a:pt x="26" y="57"/>
                    <a:pt x="26" y="57"/>
                    <a:pt x="26" y="57"/>
                  </a:cubicBezTo>
                  <a:cubicBezTo>
                    <a:pt x="31" y="49"/>
                    <a:pt x="40" y="44"/>
                    <a:pt x="56" y="44"/>
                  </a:cubicBezTo>
                  <a:cubicBezTo>
                    <a:pt x="75" y="44"/>
                    <a:pt x="88" y="53"/>
                    <a:pt x="94" y="71"/>
                  </a:cubicBezTo>
                  <a:cubicBezTo>
                    <a:pt x="97" y="79"/>
                    <a:pt x="98" y="87"/>
                    <a:pt x="98" y="102"/>
                  </a:cubicBezTo>
                  <a:cubicBezTo>
                    <a:pt x="98" y="117"/>
                    <a:pt x="97" y="125"/>
                    <a:pt x="94" y="134"/>
                  </a:cubicBezTo>
                  <a:cubicBezTo>
                    <a:pt x="88" y="151"/>
                    <a:pt x="75" y="161"/>
                    <a:pt x="56" y="161"/>
                  </a:cubicBezTo>
                  <a:cubicBezTo>
                    <a:pt x="40" y="161"/>
                    <a:pt x="31" y="155"/>
                    <a:pt x="26" y="147"/>
                  </a:cubicBezTo>
                  <a:close/>
                  <a:moveTo>
                    <a:pt x="69" y="123"/>
                  </a:moveTo>
                  <a:cubicBezTo>
                    <a:pt x="71" y="118"/>
                    <a:pt x="72" y="112"/>
                    <a:pt x="72" y="102"/>
                  </a:cubicBezTo>
                  <a:cubicBezTo>
                    <a:pt x="72" y="92"/>
                    <a:pt x="71" y="86"/>
                    <a:pt x="69" y="81"/>
                  </a:cubicBezTo>
                  <a:cubicBezTo>
                    <a:pt x="66" y="72"/>
                    <a:pt x="59" y="67"/>
                    <a:pt x="49" y="67"/>
                  </a:cubicBezTo>
                  <a:cubicBezTo>
                    <a:pt x="38" y="67"/>
                    <a:pt x="31" y="72"/>
                    <a:pt x="28" y="81"/>
                  </a:cubicBezTo>
                  <a:cubicBezTo>
                    <a:pt x="26" y="86"/>
                    <a:pt x="26" y="92"/>
                    <a:pt x="26" y="102"/>
                  </a:cubicBezTo>
                  <a:cubicBezTo>
                    <a:pt x="26" y="112"/>
                    <a:pt x="26" y="118"/>
                    <a:pt x="28" y="123"/>
                  </a:cubicBezTo>
                  <a:cubicBezTo>
                    <a:pt x="31" y="132"/>
                    <a:pt x="38" y="137"/>
                    <a:pt x="49" y="137"/>
                  </a:cubicBezTo>
                  <a:cubicBezTo>
                    <a:pt x="59" y="137"/>
                    <a:pt x="66" y="132"/>
                    <a:pt x="69"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0" name="Freeform 65"/>
            <p:cNvSpPr>
              <a:spLocks noEditPoints="1"/>
            </p:cNvSpPr>
            <p:nvPr userDrawn="1"/>
          </p:nvSpPr>
          <p:spPr bwMode="auto">
            <a:xfrm>
              <a:off x="467644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1" name="Freeform 66"/>
            <p:cNvSpPr>
              <a:spLocks/>
            </p:cNvSpPr>
            <p:nvPr userDrawn="1"/>
          </p:nvSpPr>
          <p:spPr bwMode="auto">
            <a:xfrm>
              <a:off x="4891377" y="1497130"/>
              <a:ext cx="167400" cy="204601"/>
            </a:xfrm>
            <a:custGeom>
              <a:avLst/>
              <a:gdLst>
                <a:gd name="T0" fmla="*/ 70 w 94"/>
                <a:gd name="T1" fmla="*/ 112 h 115"/>
                <a:gd name="T2" fmla="*/ 68 w 94"/>
                <a:gd name="T3" fmla="*/ 110 h 115"/>
                <a:gd name="T4" fmla="*/ 68 w 94"/>
                <a:gd name="T5" fmla="*/ 102 h 115"/>
                <a:gd name="T6" fmla="*/ 68 w 94"/>
                <a:gd name="T7" fmla="*/ 102 h 115"/>
                <a:gd name="T8" fmla="*/ 39 w 94"/>
                <a:gd name="T9" fmla="*/ 115 h 115"/>
                <a:gd name="T10" fmla="*/ 0 w 94"/>
                <a:gd name="T11" fmla="*/ 73 h 115"/>
                <a:gd name="T12" fmla="*/ 0 w 94"/>
                <a:gd name="T13" fmla="*/ 3 h 115"/>
                <a:gd name="T14" fmla="*/ 3 w 94"/>
                <a:gd name="T15" fmla="*/ 0 h 115"/>
                <a:gd name="T16" fmla="*/ 24 w 94"/>
                <a:gd name="T17" fmla="*/ 0 h 115"/>
                <a:gd name="T18" fmla="*/ 26 w 94"/>
                <a:gd name="T19" fmla="*/ 3 h 115"/>
                <a:gd name="T20" fmla="*/ 26 w 94"/>
                <a:gd name="T21" fmla="*/ 67 h 115"/>
                <a:gd name="T22" fmla="*/ 47 w 94"/>
                <a:gd name="T23" fmla="*/ 91 h 115"/>
                <a:gd name="T24" fmla="*/ 68 w 94"/>
                <a:gd name="T25" fmla="*/ 67 h 115"/>
                <a:gd name="T26" fmla="*/ 68 w 94"/>
                <a:gd name="T27" fmla="*/ 3 h 115"/>
                <a:gd name="T28" fmla="*/ 70 w 94"/>
                <a:gd name="T29" fmla="*/ 0 h 115"/>
                <a:gd name="T30" fmla="*/ 91 w 94"/>
                <a:gd name="T31" fmla="*/ 0 h 115"/>
                <a:gd name="T32" fmla="*/ 94 w 94"/>
                <a:gd name="T33" fmla="*/ 3 h 115"/>
                <a:gd name="T34" fmla="*/ 94 w 94"/>
                <a:gd name="T35" fmla="*/ 110 h 115"/>
                <a:gd name="T36" fmla="*/ 91 w 94"/>
                <a:gd name="T37" fmla="*/ 112 h 115"/>
                <a:gd name="T38" fmla="*/ 70 w 94"/>
                <a:gd name="T39" fmla="*/ 11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5">
                  <a:moveTo>
                    <a:pt x="70" y="112"/>
                  </a:moveTo>
                  <a:cubicBezTo>
                    <a:pt x="69" y="112"/>
                    <a:pt x="68" y="111"/>
                    <a:pt x="68" y="110"/>
                  </a:cubicBezTo>
                  <a:cubicBezTo>
                    <a:pt x="68" y="102"/>
                    <a:pt x="68" y="102"/>
                    <a:pt x="68" y="102"/>
                  </a:cubicBezTo>
                  <a:cubicBezTo>
                    <a:pt x="68" y="102"/>
                    <a:pt x="68" y="102"/>
                    <a:pt x="68" y="102"/>
                  </a:cubicBezTo>
                  <a:cubicBezTo>
                    <a:pt x="62" y="109"/>
                    <a:pt x="53" y="115"/>
                    <a:pt x="39" y="115"/>
                  </a:cubicBezTo>
                  <a:cubicBezTo>
                    <a:pt x="15" y="115"/>
                    <a:pt x="0" y="97"/>
                    <a:pt x="0" y="73"/>
                  </a:cubicBezTo>
                  <a:cubicBezTo>
                    <a:pt x="0" y="3"/>
                    <a:pt x="0" y="3"/>
                    <a:pt x="0" y="3"/>
                  </a:cubicBezTo>
                  <a:cubicBezTo>
                    <a:pt x="0" y="1"/>
                    <a:pt x="1" y="0"/>
                    <a:pt x="3" y="0"/>
                  </a:cubicBezTo>
                  <a:cubicBezTo>
                    <a:pt x="24" y="0"/>
                    <a:pt x="24" y="0"/>
                    <a:pt x="24" y="0"/>
                  </a:cubicBezTo>
                  <a:cubicBezTo>
                    <a:pt x="25" y="0"/>
                    <a:pt x="26" y="1"/>
                    <a:pt x="26" y="3"/>
                  </a:cubicBezTo>
                  <a:cubicBezTo>
                    <a:pt x="26" y="67"/>
                    <a:pt x="26" y="67"/>
                    <a:pt x="26" y="67"/>
                  </a:cubicBezTo>
                  <a:cubicBezTo>
                    <a:pt x="26" y="81"/>
                    <a:pt x="33" y="91"/>
                    <a:pt x="47" y="91"/>
                  </a:cubicBezTo>
                  <a:cubicBezTo>
                    <a:pt x="60" y="91"/>
                    <a:pt x="68" y="81"/>
                    <a:pt x="68" y="67"/>
                  </a:cubicBezTo>
                  <a:cubicBezTo>
                    <a:pt x="68" y="3"/>
                    <a:pt x="68" y="3"/>
                    <a:pt x="68" y="3"/>
                  </a:cubicBezTo>
                  <a:cubicBezTo>
                    <a:pt x="68" y="1"/>
                    <a:pt x="69" y="0"/>
                    <a:pt x="70" y="0"/>
                  </a:cubicBezTo>
                  <a:cubicBezTo>
                    <a:pt x="91" y="0"/>
                    <a:pt x="91" y="0"/>
                    <a:pt x="91" y="0"/>
                  </a:cubicBezTo>
                  <a:cubicBezTo>
                    <a:pt x="93" y="0"/>
                    <a:pt x="94" y="1"/>
                    <a:pt x="94" y="3"/>
                  </a:cubicBezTo>
                  <a:cubicBezTo>
                    <a:pt x="94" y="110"/>
                    <a:pt x="94" y="110"/>
                    <a:pt x="94" y="110"/>
                  </a:cubicBezTo>
                  <a:cubicBezTo>
                    <a:pt x="94" y="111"/>
                    <a:pt x="93" y="112"/>
                    <a:pt x="91" y="112"/>
                  </a:cubicBezTo>
                  <a:lnTo>
                    <a:pt x="7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2" name="Freeform 67"/>
            <p:cNvSpPr>
              <a:spLocks/>
            </p:cNvSpPr>
            <p:nvPr userDrawn="1"/>
          </p:nvSpPr>
          <p:spPr bwMode="auto">
            <a:xfrm>
              <a:off x="5108377"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7 w 80"/>
                <a:gd name="T15" fmla="*/ 14 h 114"/>
                <a:gd name="T16" fmla="*/ 56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7" y="14"/>
                    <a:pt x="27" y="14"/>
                    <a:pt x="27" y="14"/>
                  </a:cubicBezTo>
                  <a:cubicBezTo>
                    <a:pt x="32" y="6"/>
                    <a:pt x="41" y="0"/>
                    <a:pt x="56"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3" name="Freeform 68"/>
            <p:cNvSpPr>
              <a:spLocks noEditPoints="1"/>
            </p:cNvSpPr>
            <p:nvPr userDrawn="1"/>
          </p:nvSpPr>
          <p:spPr bwMode="auto">
            <a:xfrm>
              <a:off x="5331578"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4" name="Freeform 69"/>
            <p:cNvSpPr>
              <a:spLocks/>
            </p:cNvSpPr>
            <p:nvPr userDrawn="1"/>
          </p:nvSpPr>
          <p:spPr bwMode="auto">
            <a:xfrm>
              <a:off x="5546512" y="1492997"/>
              <a:ext cx="167400" cy="204601"/>
            </a:xfrm>
            <a:custGeom>
              <a:avLst/>
              <a:gdLst>
                <a:gd name="T0" fmla="*/ 71 w 94"/>
                <a:gd name="T1" fmla="*/ 114 h 114"/>
                <a:gd name="T2" fmla="*/ 68 w 94"/>
                <a:gd name="T3" fmla="*/ 112 h 114"/>
                <a:gd name="T4" fmla="*/ 68 w 94"/>
                <a:gd name="T5" fmla="*/ 47 h 114"/>
                <a:gd name="T6" fmla="*/ 47 w 94"/>
                <a:gd name="T7" fmla="*/ 23 h 114"/>
                <a:gd name="T8" fmla="*/ 26 w 94"/>
                <a:gd name="T9" fmla="*/ 47 h 114"/>
                <a:gd name="T10" fmla="*/ 26 w 94"/>
                <a:gd name="T11" fmla="*/ 112 h 114"/>
                <a:gd name="T12" fmla="*/ 24 w 94"/>
                <a:gd name="T13" fmla="*/ 114 h 114"/>
                <a:gd name="T14" fmla="*/ 2 w 94"/>
                <a:gd name="T15" fmla="*/ 114 h 114"/>
                <a:gd name="T16" fmla="*/ 0 w 94"/>
                <a:gd name="T17" fmla="*/ 112 h 114"/>
                <a:gd name="T18" fmla="*/ 0 w 94"/>
                <a:gd name="T19" fmla="*/ 5 h 114"/>
                <a:gd name="T20" fmla="*/ 2 w 94"/>
                <a:gd name="T21" fmla="*/ 2 h 114"/>
                <a:gd name="T22" fmla="*/ 24 w 94"/>
                <a:gd name="T23" fmla="*/ 2 h 114"/>
                <a:gd name="T24" fmla="*/ 26 w 94"/>
                <a:gd name="T25" fmla="*/ 5 h 114"/>
                <a:gd name="T26" fmla="*/ 26 w 94"/>
                <a:gd name="T27" fmla="*/ 13 h 114"/>
                <a:gd name="T28" fmla="*/ 26 w 94"/>
                <a:gd name="T29" fmla="*/ 13 h 114"/>
                <a:gd name="T30" fmla="*/ 56 w 94"/>
                <a:gd name="T31" fmla="*/ 0 h 114"/>
                <a:gd name="T32" fmla="*/ 94 w 94"/>
                <a:gd name="T33" fmla="*/ 41 h 114"/>
                <a:gd name="T34" fmla="*/ 94 w 94"/>
                <a:gd name="T35" fmla="*/ 112 h 114"/>
                <a:gd name="T36" fmla="*/ 92 w 94"/>
                <a:gd name="T37" fmla="*/ 114 h 114"/>
                <a:gd name="T38" fmla="*/ 71 w 94"/>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4">
                  <a:moveTo>
                    <a:pt x="71" y="114"/>
                  </a:moveTo>
                  <a:cubicBezTo>
                    <a:pt x="69" y="114"/>
                    <a:pt x="68" y="113"/>
                    <a:pt x="68" y="112"/>
                  </a:cubicBezTo>
                  <a:cubicBezTo>
                    <a:pt x="68" y="47"/>
                    <a:pt x="68" y="47"/>
                    <a:pt x="68" y="47"/>
                  </a:cubicBezTo>
                  <a:cubicBezTo>
                    <a:pt x="68" y="33"/>
                    <a:pt x="61" y="23"/>
                    <a:pt x="47" y="23"/>
                  </a:cubicBezTo>
                  <a:cubicBezTo>
                    <a:pt x="34" y="23"/>
                    <a:pt x="26" y="33"/>
                    <a:pt x="26" y="47"/>
                  </a:cubicBezTo>
                  <a:cubicBezTo>
                    <a:pt x="26" y="112"/>
                    <a:pt x="26" y="112"/>
                    <a:pt x="26" y="112"/>
                  </a:cubicBezTo>
                  <a:cubicBezTo>
                    <a:pt x="26" y="113"/>
                    <a:pt x="25" y="114"/>
                    <a:pt x="24" y="114"/>
                  </a:cubicBezTo>
                  <a:cubicBezTo>
                    <a:pt x="2" y="114"/>
                    <a:pt x="2" y="114"/>
                    <a:pt x="2" y="114"/>
                  </a:cubicBez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79" y="0"/>
                    <a:pt x="94" y="17"/>
                    <a:pt x="94" y="41"/>
                  </a:cubicBezTo>
                  <a:cubicBezTo>
                    <a:pt x="94" y="112"/>
                    <a:pt x="94" y="112"/>
                    <a:pt x="94" y="112"/>
                  </a:cubicBezTo>
                  <a:cubicBezTo>
                    <a:pt x="94" y="113"/>
                    <a:pt x="93"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5" name="Freeform 70"/>
            <p:cNvSpPr>
              <a:spLocks noEditPoints="1"/>
            </p:cNvSpPr>
            <p:nvPr userDrawn="1"/>
          </p:nvSpPr>
          <p:spPr bwMode="auto">
            <a:xfrm>
              <a:off x="5753179" y="1414463"/>
              <a:ext cx="175667" cy="287267"/>
            </a:xfrm>
            <a:custGeom>
              <a:avLst/>
              <a:gdLst>
                <a:gd name="T0" fmla="*/ 75 w 99"/>
                <a:gd name="T1" fmla="*/ 158 h 161"/>
                <a:gd name="T2" fmla="*/ 73 w 99"/>
                <a:gd name="T3" fmla="*/ 156 h 161"/>
                <a:gd name="T4" fmla="*/ 73 w 99"/>
                <a:gd name="T5" fmla="*/ 147 h 161"/>
                <a:gd name="T6" fmla="*/ 73 w 99"/>
                <a:gd name="T7" fmla="*/ 147 h 161"/>
                <a:gd name="T8" fmla="*/ 43 w 99"/>
                <a:gd name="T9" fmla="*/ 161 h 161"/>
                <a:gd name="T10" fmla="*/ 4 w 99"/>
                <a:gd name="T11" fmla="*/ 134 h 161"/>
                <a:gd name="T12" fmla="*/ 0 w 99"/>
                <a:gd name="T13" fmla="*/ 102 h 161"/>
                <a:gd name="T14" fmla="*/ 4 w 99"/>
                <a:gd name="T15" fmla="*/ 71 h 161"/>
                <a:gd name="T16" fmla="*/ 43 w 99"/>
                <a:gd name="T17" fmla="*/ 44 h 161"/>
                <a:gd name="T18" fmla="*/ 73 w 99"/>
                <a:gd name="T19" fmla="*/ 57 h 161"/>
                <a:gd name="T20" fmla="*/ 73 w 99"/>
                <a:gd name="T21" fmla="*/ 57 h 161"/>
                <a:gd name="T22" fmla="*/ 73 w 99"/>
                <a:gd name="T23" fmla="*/ 3 h 161"/>
                <a:gd name="T24" fmla="*/ 75 w 99"/>
                <a:gd name="T25" fmla="*/ 0 h 161"/>
                <a:gd name="T26" fmla="*/ 97 w 99"/>
                <a:gd name="T27" fmla="*/ 0 h 161"/>
                <a:gd name="T28" fmla="*/ 99 w 99"/>
                <a:gd name="T29" fmla="*/ 3 h 161"/>
                <a:gd name="T30" fmla="*/ 99 w 99"/>
                <a:gd name="T31" fmla="*/ 156 h 161"/>
                <a:gd name="T32" fmla="*/ 97 w 99"/>
                <a:gd name="T33" fmla="*/ 158 h 161"/>
                <a:gd name="T34" fmla="*/ 75 w 99"/>
                <a:gd name="T35" fmla="*/ 158 h 161"/>
                <a:gd name="T36" fmla="*/ 71 w 99"/>
                <a:gd name="T37" fmla="*/ 123 h 161"/>
                <a:gd name="T38" fmla="*/ 73 w 99"/>
                <a:gd name="T39" fmla="*/ 102 h 161"/>
                <a:gd name="T40" fmla="*/ 71 w 99"/>
                <a:gd name="T41" fmla="*/ 81 h 161"/>
                <a:gd name="T42" fmla="*/ 50 w 99"/>
                <a:gd name="T43" fmla="*/ 67 h 161"/>
                <a:gd name="T44" fmla="*/ 29 w 99"/>
                <a:gd name="T45" fmla="*/ 81 h 161"/>
                <a:gd name="T46" fmla="*/ 27 w 99"/>
                <a:gd name="T47" fmla="*/ 102 h 161"/>
                <a:gd name="T48" fmla="*/ 29 w 99"/>
                <a:gd name="T49" fmla="*/ 123 h 161"/>
                <a:gd name="T50" fmla="*/ 50 w 99"/>
                <a:gd name="T51" fmla="*/ 137 h 161"/>
                <a:gd name="T52" fmla="*/ 71 w 99"/>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161">
                  <a:moveTo>
                    <a:pt x="75" y="158"/>
                  </a:moveTo>
                  <a:cubicBezTo>
                    <a:pt x="74" y="158"/>
                    <a:pt x="73" y="157"/>
                    <a:pt x="73" y="156"/>
                  </a:cubicBezTo>
                  <a:cubicBezTo>
                    <a:pt x="73" y="147"/>
                    <a:pt x="73" y="147"/>
                    <a:pt x="73" y="147"/>
                  </a:cubicBezTo>
                  <a:cubicBezTo>
                    <a:pt x="73" y="147"/>
                    <a:pt x="73" y="147"/>
                    <a:pt x="73" y="147"/>
                  </a:cubicBezTo>
                  <a:cubicBezTo>
                    <a:pt x="67" y="155"/>
                    <a:pt x="58" y="161"/>
                    <a:pt x="43" y="161"/>
                  </a:cubicBezTo>
                  <a:cubicBezTo>
                    <a:pt x="24" y="161"/>
                    <a:pt x="10" y="151"/>
                    <a:pt x="4" y="134"/>
                  </a:cubicBezTo>
                  <a:cubicBezTo>
                    <a:pt x="2" y="125"/>
                    <a:pt x="0" y="117"/>
                    <a:pt x="0" y="102"/>
                  </a:cubicBezTo>
                  <a:cubicBezTo>
                    <a:pt x="0" y="87"/>
                    <a:pt x="2" y="79"/>
                    <a:pt x="4" y="71"/>
                  </a:cubicBezTo>
                  <a:cubicBezTo>
                    <a:pt x="10" y="53"/>
                    <a:pt x="24" y="44"/>
                    <a:pt x="43" y="44"/>
                  </a:cubicBezTo>
                  <a:cubicBezTo>
                    <a:pt x="58" y="44"/>
                    <a:pt x="67" y="49"/>
                    <a:pt x="73" y="57"/>
                  </a:cubicBezTo>
                  <a:cubicBezTo>
                    <a:pt x="73" y="57"/>
                    <a:pt x="73" y="57"/>
                    <a:pt x="73" y="57"/>
                  </a:cubicBezTo>
                  <a:cubicBezTo>
                    <a:pt x="73" y="3"/>
                    <a:pt x="73" y="3"/>
                    <a:pt x="73" y="3"/>
                  </a:cubicBezTo>
                  <a:cubicBezTo>
                    <a:pt x="73" y="1"/>
                    <a:pt x="74" y="0"/>
                    <a:pt x="75" y="0"/>
                  </a:cubicBezTo>
                  <a:cubicBezTo>
                    <a:pt x="97" y="0"/>
                    <a:pt x="97" y="0"/>
                    <a:pt x="97" y="0"/>
                  </a:cubicBezTo>
                  <a:cubicBezTo>
                    <a:pt x="98" y="0"/>
                    <a:pt x="99" y="1"/>
                    <a:pt x="99" y="3"/>
                  </a:cubicBezTo>
                  <a:cubicBezTo>
                    <a:pt x="99" y="156"/>
                    <a:pt x="99" y="156"/>
                    <a:pt x="99" y="156"/>
                  </a:cubicBezTo>
                  <a:cubicBezTo>
                    <a:pt x="99" y="157"/>
                    <a:pt x="98" y="158"/>
                    <a:pt x="97" y="158"/>
                  </a:cubicBezTo>
                  <a:lnTo>
                    <a:pt x="75" y="158"/>
                  </a:lnTo>
                  <a:close/>
                  <a:moveTo>
                    <a:pt x="71" y="123"/>
                  </a:moveTo>
                  <a:cubicBezTo>
                    <a:pt x="72" y="118"/>
                    <a:pt x="73" y="112"/>
                    <a:pt x="73" y="102"/>
                  </a:cubicBezTo>
                  <a:cubicBezTo>
                    <a:pt x="73" y="92"/>
                    <a:pt x="72" y="86"/>
                    <a:pt x="71" y="81"/>
                  </a:cubicBezTo>
                  <a:cubicBezTo>
                    <a:pt x="68" y="72"/>
                    <a:pt x="60" y="67"/>
                    <a:pt x="50" y="67"/>
                  </a:cubicBezTo>
                  <a:cubicBezTo>
                    <a:pt x="39" y="67"/>
                    <a:pt x="32" y="72"/>
                    <a:pt x="29" y="81"/>
                  </a:cubicBezTo>
                  <a:cubicBezTo>
                    <a:pt x="28" y="86"/>
                    <a:pt x="27" y="92"/>
                    <a:pt x="27" y="102"/>
                  </a:cubicBezTo>
                  <a:cubicBezTo>
                    <a:pt x="27" y="112"/>
                    <a:pt x="28" y="118"/>
                    <a:pt x="29" y="123"/>
                  </a:cubicBezTo>
                  <a:cubicBezTo>
                    <a:pt x="32" y="132"/>
                    <a:pt x="39" y="137"/>
                    <a:pt x="50" y="137"/>
                  </a:cubicBezTo>
                  <a:cubicBezTo>
                    <a:pt x="60" y="137"/>
                    <a:pt x="68" y="132"/>
                    <a:pt x="71"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6" name="Freeform 71"/>
            <p:cNvSpPr>
              <a:spLocks/>
            </p:cNvSpPr>
            <p:nvPr userDrawn="1"/>
          </p:nvSpPr>
          <p:spPr bwMode="auto">
            <a:xfrm>
              <a:off x="6023913" y="1414463"/>
              <a:ext cx="328601" cy="283134"/>
            </a:xfrm>
            <a:custGeom>
              <a:avLst/>
              <a:gdLst>
                <a:gd name="T0" fmla="*/ 125 w 184"/>
                <a:gd name="T1" fmla="*/ 158 h 158"/>
                <a:gd name="T2" fmla="*/ 122 w 184"/>
                <a:gd name="T3" fmla="*/ 156 h 158"/>
                <a:gd name="T4" fmla="*/ 92 w 184"/>
                <a:gd name="T5" fmla="*/ 48 h 158"/>
                <a:gd name="T6" fmla="*/ 92 w 184"/>
                <a:gd name="T7" fmla="*/ 48 h 158"/>
                <a:gd name="T8" fmla="*/ 61 w 184"/>
                <a:gd name="T9" fmla="*/ 156 h 158"/>
                <a:gd name="T10" fmla="*/ 59 w 184"/>
                <a:gd name="T11" fmla="*/ 158 h 158"/>
                <a:gd name="T12" fmla="*/ 41 w 184"/>
                <a:gd name="T13" fmla="*/ 158 h 158"/>
                <a:gd name="T14" fmla="*/ 39 w 184"/>
                <a:gd name="T15" fmla="*/ 156 h 158"/>
                <a:gd name="T16" fmla="*/ 0 w 184"/>
                <a:gd name="T17" fmla="*/ 3 h 158"/>
                <a:gd name="T18" fmla="*/ 2 w 184"/>
                <a:gd name="T19" fmla="*/ 0 h 158"/>
                <a:gd name="T20" fmla="*/ 23 w 184"/>
                <a:gd name="T21" fmla="*/ 0 h 158"/>
                <a:gd name="T22" fmla="*/ 26 w 184"/>
                <a:gd name="T23" fmla="*/ 3 h 158"/>
                <a:gd name="T24" fmla="*/ 51 w 184"/>
                <a:gd name="T25" fmla="*/ 109 h 158"/>
                <a:gd name="T26" fmla="*/ 52 w 184"/>
                <a:gd name="T27" fmla="*/ 109 h 158"/>
                <a:gd name="T28" fmla="*/ 81 w 184"/>
                <a:gd name="T29" fmla="*/ 3 h 158"/>
                <a:gd name="T30" fmla="*/ 84 w 184"/>
                <a:gd name="T31" fmla="*/ 0 h 158"/>
                <a:gd name="T32" fmla="*/ 100 w 184"/>
                <a:gd name="T33" fmla="*/ 0 h 158"/>
                <a:gd name="T34" fmla="*/ 103 w 184"/>
                <a:gd name="T35" fmla="*/ 3 h 158"/>
                <a:gd name="T36" fmla="*/ 133 w 184"/>
                <a:gd name="T37" fmla="*/ 109 h 158"/>
                <a:gd name="T38" fmla="*/ 133 w 184"/>
                <a:gd name="T39" fmla="*/ 109 h 158"/>
                <a:gd name="T40" fmla="*/ 158 w 184"/>
                <a:gd name="T41" fmla="*/ 3 h 158"/>
                <a:gd name="T42" fmla="*/ 161 w 184"/>
                <a:gd name="T43" fmla="*/ 0 h 158"/>
                <a:gd name="T44" fmla="*/ 182 w 184"/>
                <a:gd name="T45" fmla="*/ 0 h 158"/>
                <a:gd name="T46" fmla="*/ 184 w 184"/>
                <a:gd name="T47" fmla="*/ 3 h 158"/>
                <a:gd name="T48" fmla="*/ 146 w 184"/>
                <a:gd name="T49" fmla="*/ 156 h 158"/>
                <a:gd name="T50" fmla="*/ 143 w 184"/>
                <a:gd name="T51" fmla="*/ 158 h 158"/>
                <a:gd name="T52" fmla="*/ 125 w 184"/>
                <a:gd name="T53"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4" h="158">
                  <a:moveTo>
                    <a:pt x="125" y="158"/>
                  </a:moveTo>
                  <a:cubicBezTo>
                    <a:pt x="124" y="158"/>
                    <a:pt x="123" y="157"/>
                    <a:pt x="122" y="156"/>
                  </a:cubicBezTo>
                  <a:cubicBezTo>
                    <a:pt x="92" y="48"/>
                    <a:pt x="92" y="48"/>
                    <a:pt x="92" y="48"/>
                  </a:cubicBezTo>
                  <a:cubicBezTo>
                    <a:pt x="92" y="48"/>
                    <a:pt x="92" y="48"/>
                    <a:pt x="92" y="48"/>
                  </a:cubicBezTo>
                  <a:cubicBezTo>
                    <a:pt x="61" y="156"/>
                    <a:pt x="61" y="156"/>
                    <a:pt x="61" y="156"/>
                  </a:cubicBezTo>
                  <a:cubicBezTo>
                    <a:pt x="61" y="157"/>
                    <a:pt x="60" y="158"/>
                    <a:pt x="59" y="158"/>
                  </a:cubicBezTo>
                  <a:cubicBezTo>
                    <a:pt x="41" y="158"/>
                    <a:pt x="41" y="158"/>
                    <a:pt x="41" y="158"/>
                  </a:cubicBezTo>
                  <a:cubicBezTo>
                    <a:pt x="40" y="158"/>
                    <a:pt x="39" y="157"/>
                    <a:pt x="39" y="156"/>
                  </a:cubicBezTo>
                  <a:cubicBezTo>
                    <a:pt x="0" y="3"/>
                    <a:pt x="0" y="3"/>
                    <a:pt x="0" y="3"/>
                  </a:cubicBezTo>
                  <a:cubicBezTo>
                    <a:pt x="0" y="1"/>
                    <a:pt x="0" y="0"/>
                    <a:pt x="2" y="0"/>
                  </a:cubicBezTo>
                  <a:cubicBezTo>
                    <a:pt x="23" y="0"/>
                    <a:pt x="23" y="0"/>
                    <a:pt x="23" y="0"/>
                  </a:cubicBezTo>
                  <a:cubicBezTo>
                    <a:pt x="25" y="0"/>
                    <a:pt x="26" y="1"/>
                    <a:pt x="26" y="3"/>
                  </a:cubicBezTo>
                  <a:cubicBezTo>
                    <a:pt x="51" y="109"/>
                    <a:pt x="51" y="109"/>
                    <a:pt x="51" y="109"/>
                  </a:cubicBezTo>
                  <a:cubicBezTo>
                    <a:pt x="52" y="109"/>
                    <a:pt x="52" y="109"/>
                    <a:pt x="52" y="109"/>
                  </a:cubicBezTo>
                  <a:cubicBezTo>
                    <a:pt x="81" y="3"/>
                    <a:pt x="81" y="3"/>
                    <a:pt x="81" y="3"/>
                  </a:cubicBezTo>
                  <a:cubicBezTo>
                    <a:pt x="82" y="1"/>
                    <a:pt x="83" y="0"/>
                    <a:pt x="84" y="0"/>
                  </a:cubicBezTo>
                  <a:cubicBezTo>
                    <a:pt x="100" y="0"/>
                    <a:pt x="100" y="0"/>
                    <a:pt x="100" y="0"/>
                  </a:cubicBezTo>
                  <a:cubicBezTo>
                    <a:pt x="102" y="0"/>
                    <a:pt x="102" y="1"/>
                    <a:pt x="103" y="3"/>
                  </a:cubicBezTo>
                  <a:cubicBezTo>
                    <a:pt x="133" y="109"/>
                    <a:pt x="133" y="109"/>
                    <a:pt x="133" y="109"/>
                  </a:cubicBezTo>
                  <a:cubicBezTo>
                    <a:pt x="133" y="109"/>
                    <a:pt x="133" y="109"/>
                    <a:pt x="133" y="109"/>
                  </a:cubicBezTo>
                  <a:cubicBezTo>
                    <a:pt x="158" y="3"/>
                    <a:pt x="158" y="3"/>
                    <a:pt x="158" y="3"/>
                  </a:cubicBezTo>
                  <a:cubicBezTo>
                    <a:pt x="158" y="1"/>
                    <a:pt x="159" y="0"/>
                    <a:pt x="161" y="0"/>
                  </a:cubicBezTo>
                  <a:cubicBezTo>
                    <a:pt x="182" y="0"/>
                    <a:pt x="182" y="0"/>
                    <a:pt x="182" y="0"/>
                  </a:cubicBezTo>
                  <a:cubicBezTo>
                    <a:pt x="184" y="0"/>
                    <a:pt x="184" y="1"/>
                    <a:pt x="184" y="3"/>
                  </a:cubicBezTo>
                  <a:cubicBezTo>
                    <a:pt x="146" y="156"/>
                    <a:pt x="146" y="156"/>
                    <a:pt x="146" y="156"/>
                  </a:cubicBezTo>
                  <a:cubicBezTo>
                    <a:pt x="145" y="157"/>
                    <a:pt x="144" y="158"/>
                    <a:pt x="143" y="158"/>
                  </a:cubicBezTo>
                  <a:lnTo>
                    <a:pt x="125"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7" name="Freeform 72"/>
            <p:cNvSpPr>
              <a:spLocks noEditPoints="1"/>
            </p:cNvSpPr>
            <p:nvPr userDrawn="1"/>
          </p:nvSpPr>
          <p:spPr bwMode="auto">
            <a:xfrm>
              <a:off x="6360781" y="1492997"/>
              <a:ext cx="175667" cy="208734"/>
            </a:xfrm>
            <a:custGeom>
              <a:avLst/>
              <a:gdLst>
                <a:gd name="T0" fmla="*/ 4 w 99"/>
                <a:gd name="T1" fmla="*/ 85 h 117"/>
                <a:gd name="T2" fmla="*/ 0 w 99"/>
                <a:gd name="T3" fmla="*/ 58 h 117"/>
                <a:gd name="T4" fmla="*/ 3 w 99"/>
                <a:gd name="T5" fmla="*/ 31 h 117"/>
                <a:gd name="T6" fmla="*/ 49 w 99"/>
                <a:gd name="T7" fmla="*/ 0 h 117"/>
                <a:gd name="T8" fmla="*/ 95 w 99"/>
                <a:gd name="T9" fmla="*/ 31 h 117"/>
                <a:gd name="T10" fmla="*/ 99 w 99"/>
                <a:gd name="T11" fmla="*/ 64 h 117"/>
                <a:gd name="T12" fmla="*/ 96 w 99"/>
                <a:gd name="T13" fmla="*/ 66 h 117"/>
                <a:gd name="T14" fmla="*/ 27 w 99"/>
                <a:gd name="T15" fmla="*/ 66 h 117"/>
                <a:gd name="T16" fmla="*/ 26 w 99"/>
                <a:gd name="T17" fmla="*/ 68 h 117"/>
                <a:gd name="T18" fmla="*/ 27 w 99"/>
                <a:gd name="T19" fmla="*/ 76 h 117"/>
                <a:gd name="T20" fmla="*/ 52 w 99"/>
                <a:gd name="T21" fmla="*/ 93 h 117"/>
                <a:gd name="T22" fmla="*/ 79 w 99"/>
                <a:gd name="T23" fmla="*/ 83 h 117"/>
                <a:gd name="T24" fmla="*/ 82 w 99"/>
                <a:gd name="T25" fmla="*/ 82 h 117"/>
                <a:gd name="T26" fmla="*/ 96 w 99"/>
                <a:gd name="T27" fmla="*/ 94 h 117"/>
                <a:gd name="T28" fmla="*/ 96 w 99"/>
                <a:gd name="T29" fmla="*/ 98 h 117"/>
                <a:gd name="T30" fmla="*/ 50 w 99"/>
                <a:gd name="T31" fmla="*/ 117 h 117"/>
                <a:gd name="T32" fmla="*/ 4 w 99"/>
                <a:gd name="T33" fmla="*/ 85 h 117"/>
                <a:gd name="T34" fmla="*/ 71 w 99"/>
                <a:gd name="T35" fmla="*/ 36 h 117"/>
                <a:gd name="T36" fmla="*/ 49 w 99"/>
                <a:gd name="T37" fmla="*/ 22 h 117"/>
                <a:gd name="T38" fmla="*/ 27 w 99"/>
                <a:gd name="T39" fmla="*/ 36 h 117"/>
                <a:gd name="T40" fmla="*/ 26 w 99"/>
                <a:gd name="T41" fmla="*/ 46 h 117"/>
                <a:gd name="T42" fmla="*/ 27 w 99"/>
                <a:gd name="T43" fmla="*/ 47 h 117"/>
                <a:gd name="T44" fmla="*/ 71 w 99"/>
                <a:gd name="T45" fmla="*/ 47 h 117"/>
                <a:gd name="T46" fmla="*/ 72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9" y="46"/>
                    <a:pt x="99" y="64"/>
                  </a:cubicBezTo>
                  <a:cubicBezTo>
                    <a:pt x="99" y="66"/>
                    <a:pt x="98" y="66"/>
                    <a:pt x="96" y="66"/>
                  </a:cubicBezTo>
                  <a:cubicBezTo>
                    <a:pt x="27" y="66"/>
                    <a:pt x="27" y="66"/>
                    <a:pt x="27" y="66"/>
                  </a:cubicBezTo>
                  <a:cubicBezTo>
                    <a:pt x="26" y="66"/>
                    <a:pt x="26" y="67"/>
                    <a:pt x="26" y="68"/>
                  </a:cubicBezTo>
                  <a:cubicBezTo>
                    <a:pt x="26" y="71"/>
                    <a:pt x="27"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7" y="109"/>
                    <a:pt x="71" y="117"/>
                    <a:pt x="50" y="117"/>
                  </a:cubicBezTo>
                  <a:cubicBezTo>
                    <a:pt x="27"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8" name="Freeform 73"/>
            <p:cNvSpPr>
              <a:spLocks/>
            </p:cNvSpPr>
            <p:nvPr userDrawn="1"/>
          </p:nvSpPr>
          <p:spPr bwMode="auto">
            <a:xfrm>
              <a:off x="6573648" y="1414463"/>
              <a:ext cx="76467" cy="285201"/>
            </a:xfrm>
            <a:custGeom>
              <a:avLst/>
              <a:gdLst>
                <a:gd name="T0" fmla="*/ 31 w 43"/>
                <a:gd name="T1" fmla="*/ 159 h 159"/>
                <a:gd name="T2" fmla="*/ 0 w 43"/>
                <a:gd name="T3" fmla="*/ 127 h 159"/>
                <a:gd name="T4" fmla="*/ 0 w 43"/>
                <a:gd name="T5" fmla="*/ 3 h 159"/>
                <a:gd name="T6" fmla="*/ 3 w 43"/>
                <a:gd name="T7" fmla="*/ 0 h 159"/>
                <a:gd name="T8" fmla="*/ 24 w 43"/>
                <a:gd name="T9" fmla="*/ 0 h 159"/>
                <a:gd name="T10" fmla="*/ 26 w 43"/>
                <a:gd name="T11" fmla="*/ 3 h 159"/>
                <a:gd name="T12" fmla="*/ 26 w 43"/>
                <a:gd name="T13" fmla="*/ 126 h 159"/>
                <a:gd name="T14" fmla="*/ 36 w 43"/>
                <a:gd name="T15" fmla="*/ 136 h 159"/>
                <a:gd name="T16" fmla="*/ 41 w 43"/>
                <a:gd name="T17" fmla="*/ 136 h 159"/>
                <a:gd name="T18" fmla="*/ 43 w 43"/>
                <a:gd name="T19" fmla="*/ 139 h 159"/>
                <a:gd name="T20" fmla="*/ 43 w 43"/>
                <a:gd name="T21" fmla="*/ 157 h 159"/>
                <a:gd name="T22" fmla="*/ 41 w 43"/>
                <a:gd name="T23" fmla="*/ 159 h 159"/>
                <a:gd name="T24" fmla="*/ 31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1" y="159"/>
                  </a:moveTo>
                  <a:cubicBezTo>
                    <a:pt x="9" y="159"/>
                    <a:pt x="0" y="149"/>
                    <a:pt x="0" y="127"/>
                  </a:cubicBezTo>
                  <a:cubicBezTo>
                    <a:pt x="0" y="3"/>
                    <a:pt x="0" y="3"/>
                    <a:pt x="0" y="3"/>
                  </a:cubicBezTo>
                  <a:cubicBezTo>
                    <a:pt x="0" y="1"/>
                    <a:pt x="1" y="0"/>
                    <a:pt x="3" y="0"/>
                  </a:cubicBezTo>
                  <a:cubicBezTo>
                    <a:pt x="24" y="0"/>
                    <a:pt x="24" y="0"/>
                    <a:pt x="24" y="0"/>
                  </a:cubicBezTo>
                  <a:cubicBezTo>
                    <a:pt x="25" y="0"/>
                    <a:pt x="26" y="1"/>
                    <a:pt x="26" y="3"/>
                  </a:cubicBezTo>
                  <a:cubicBezTo>
                    <a:pt x="26" y="126"/>
                    <a:pt x="26" y="126"/>
                    <a:pt x="26" y="126"/>
                  </a:cubicBezTo>
                  <a:cubicBezTo>
                    <a:pt x="26" y="134"/>
                    <a:pt x="29" y="136"/>
                    <a:pt x="36"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1"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9" name="Freeform 74"/>
            <p:cNvSpPr>
              <a:spLocks/>
            </p:cNvSpPr>
            <p:nvPr userDrawn="1"/>
          </p:nvSpPr>
          <p:spPr bwMode="auto">
            <a:xfrm>
              <a:off x="6668715"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4"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0" name="Freeform 75"/>
            <p:cNvSpPr>
              <a:spLocks noEditPoints="1"/>
            </p:cNvSpPr>
            <p:nvPr userDrawn="1"/>
          </p:nvSpPr>
          <p:spPr bwMode="auto">
            <a:xfrm>
              <a:off x="679891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1" name="Freeform 76"/>
            <p:cNvSpPr>
              <a:spLocks/>
            </p:cNvSpPr>
            <p:nvPr userDrawn="1"/>
          </p:nvSpPr>
          <p:spPr bwMode="auto">
            <a:xfrm>
              <a:off x="7011783" y="1492997"/>
              <a:ext cx="142600" cy="204601"/>
            </a:xfrm>
            <a:custGeom>
              <a:avLst/>
              <a:gdLst>
                <a:gd name="T0" fmla="*/ 2 w 80"/>
                <a:gd name="T1" fmla="*/ 114 h 114"/>
                <a:gd name="T2" fmla="*/ 0 w 80"/>
                <a:gd name="T3" fmla="*/ 112 h 114"/>
                <a:gd name="T4" fmla="*/ 0 w 80"/>
                <a:gd name="T5" fmla="*/ 5 h 114"/>
                <a:gd name="T6" fmla="*/ 2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3 w 80"/>
                <a:gd name="T25" fmla="*/ 28 h 114"/>
                <a:gd name="T26" fmla="*/ 47 w 80"/>
                <a:gd name="T27" fmla="*/ 23 h 114"/>
                <a:gd name="T28" fmla="*/ 26 w 80"/>
                <a:gd name="T29" fmla="*/ 51 h 114"/>
                <a:gd name="T30" fmla="*/ 26 w 80"/>
                <a:gd name="T31" fmla="*/ 112 h 114"/>
                <a:gd name="T32" fmla="*/ 24 w 80"/>
                <a:gd name="T33" fmla="*/ 114 h 114"/>
                <a:gd name="T34" fmla="*/ 2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2" y="114"/>
                  </a:move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3" y="28"/>
                  </a:cubicBezTo>
                  <a:cubicBezTo>
                    <a:pt x="58" y="25"/>
                    <a:pt x="53" y="23"/>
                    <a:pt x="47" y="23"/>
                  </a:cubicBezTo>
                  <a:cubicBezTo>
                    <a:pt x="32" y="23"/>
                    <a:pt x="26" y="33"/>
                    <a:pt x="26" y="51"/>
                  </a:cubicBezTo>
                  <a:cubicBezTo>
                    <a:pt x="26" y="112"/>
                    <a:pt x="26" y="112"/>
                    <a:pt x="26" y="112"/>
                  </a:cubicBezTo>
                  <a:cubicBezTo>
                    <a:pt x="26" y="113"/>
                    <a:pt x="25" y="114"/>
                    <a:pt x="24" y="114"/>
                  </a:cubicBezTo>
                  <a:lnTo>
                    <a:pt x="2"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2" name="Freeform 77"/>
            <p:cNvSpPr>
              <a:spLocks noEditPoints="1"/>
            </p:cNvSpPr>
            <p:nvPr userDrawn="1"/>
          </p:nvSpPr>
          <p:spPr bwMode="auto">
            <a:xfrm>
              <a:off x="7166783" y="1492997"/>
              <a:ext cx="175667" cy="208734"/>
            </a:xfrm>
            <a:custGeom>
              <a:avLst/>
              <a:gdLst>
                <a:gd name="T0" fmla="*/ 4 w 98"/>
                <a:gd name="T1" fmla="*/ 85 h 117"/>
                <a:gd name="T2" fmla="*/ 0 w 98"/>
                <a:gd name="T3" fmla="*/ 58 h 117"/>
                <a:gd name="T4" fmla="*/ 3 w 98"/>
                <a:gd name="T5" fmla="*/ 31 h 117"/>
                <a:gd name="T6" fmla="*/ 49 w 98"/>
                <a:gd name="T7" fmla="*/ 0 h 117"/>
                <a:gd name="T8" fmla="*/ 95 w 98"/>
                <a:gd name="T9" fmla="*/ 31 h 117"/>
                <a:gd name="T10" fmla="*/ 98 w 98"/>
                <a:gd name="T11" fmla="*/ 64 h 117"/>
                <a:gd name="T12" fmla="*/ 96 w 98"/>
                <a:gd name="T13" fmla="*/ 66 h 117"/>
                <a:gd name="T14" fmla="*/ 27 w 98"/>
                <a:gd name="T15" fmla="*/ 66 h 117"/>
                <a:gd name="T16" fmla="*/ 26 w 98"/>
                <a:gd name="T17" fmla="*/ 68 h 117"/>
                <a:gd name="T18" fmla="*/ 27 w 98"/>
                <a:gd name="T19" fmla="*/ 76 h 117"/>
                <a:gd name="T20" fmla="*/ 52 w 98"/>
                <a:gd name="T21" fmla="*/ 93 h 117"/>
                <a:gd name="T22" fmla="*/ 79 w 98"/>
                <a:gd name="T23" fmla="*/ 83 h 117"/>
                <a:gd name="T24" fmla="*/ 82 w 98"/>
                <a:gd name="T25" fmla="*/ 82 h 117"/>
                <a:gd name="T26" fmla="*/ 96 w 98"/>
                <a:gd name="T27" fmla="*/ 94 h 117"/>
                <a:gd name="T28" fmla="*/ 96 w 98"/>
                <a:gd name="T29" fmla="*/ 98 h 117"/>
                <a:gd name="T30" fmla="*/ 50 w 98"/>
                <a:gd name="T31" fmla="*/ 117 h 117"/>
                <a:gd name="T32" fmla="*/ 4 w 98"/>
                <a:gd name="T33" fmla="*/ 85 h 117"/>
                <a:gd name="T34" fmla="*/ 71 w 98"/>
                <a:gd name="T35" fmla="*/ 36 h 117"/>
                <a:gd name="T36" fmla="*/ 49 w 98"/>
                <a:gd name="T37" fmla="*/ 22 h 117"/>
                <a:gd name="T38" fmla="*/ 27 w 98"/>
                <a:gd name="T39" fmla="*/ 36 h 117"/>
                <a:gd name="T40" fmla="*/ 26 w 98"/>
                <a:gd name="T41" fmla="*/ 46 h 117"/>
                <a:gd name="T42" fmla="*/ 27 w 98"/>
                <a:gd name="T43" fmla="*/ 47 h 117"/>
                <a:gd name="T44" fmla="*/ 71 w 98"/>
                <a:gd name="T45" fmla="*/ 47 h 117"/>
                <a:gd name="T46" fmla="*/ 72 w 98"/>
                <a:gd name="T47" fmla="*/ 46 h 117"/>
                <a:gd name="T48" fmla="*/ 71 w 98"/>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8" y="46"/>
                    <a:pt x="98" y="64"/>
                  </a:cubicBezTo>
                  <a:cubicBezTo>
                    <a:pt x="98" y="66"/>
                    <a:pt x="98" y="66"/>
                    <a:pt x="96" y="66"/>
                  </a:cubicBezTo>
                  <a:cubicBezTo>
                    <a:pt x="27" y="66"/>
                    <a:pt x="27" y="66"/>
                    <a:pt x="27" y="66"/>
                  </a:cubicBezTo>
                  <a:cubicBezTo>
                    <a:pt x="26" y="66"/>
                    <a:pt x="26" y="67"/>
                    <a:pt x="26" y="68"/>
                  </a:cubicBezTo>
                  <a:cubicBezTo>
                    <a:pt x="26" y="71"/>
                    <a:pt x="26"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6" y="109"/>
                    <a:pt x="71" y="117"/>
                    <a:pt x="50" y="117"/>
                  </a:cubicBezTo>
                  <a:cubicBezTo>
                    <a:pt x="26"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3" name="Freeform 78"/>
            <p:cNvSpPr>
              <a:spLocks noEditPoints="1"/>
            </p:cNvSpPr>
            <p:nvPr userDrawn="1"/>
          </p:nvSpPr>
          <p:spPr bwMode="auto">
            <a:xfrm>
              <a:off x="7439584" y="1492997"/>
              <a:ext cx="177734" cy="208734"/>
            </a:xfrm>
            <a:custGeom>
              <a:avLst/>
              <a:gdLst>
                <a:gd name="T0" fmla="*/ 3 w 99"/>
                <a:gd name="T1" fmla="*/ 86 h 117"/>
                <a:gd name="T2" fmla="*/ 0 w 99"/>
                <a:gd name="T3" fmla="*/ 58 h 117"/>
                <a:gd name="T4" fmla="*/ 3 w 99"/>
                <a:gd name="T5" fmla="*/ 31 h 117"/>
                <a:gd name="T6" fmla="*/ 49 w 99"/>
                <a:gd name="T7" fmla="*/ 0 h 117"/>
                <a:gd name="T8" fmla="*/ 95 w 99"/>
                <a:gd name="T9" fmla="*/ 31 h 117"/>
                <a:gd name="T10" fmla="*/ 99 w 99"/>
                <a:gd name="T11" fmla="*/ 58 h 117"/>
                <a:gd name="T12" fmla="*/ 95 w 99"/>
                <a:gd name="T13" fmla="*/ 86 h 117"/>
                <a:gd name="T14" fmla="*/ 49 w 99"/>
                <a:gd name="T15" fmla="*/ 117 h 117"/>
                <a:gd name="T16" fmla="*/ 3 w 99"/>
                <a:gd name="T17" fmla="*/ 86 h 117"/>
                <a:gd name="T18" fmla="*/ 70 w 99"/>
                <a:gd name="T19" fmla="*/ 79 h 117"/>
                <a:gd name="T20" fmla="*/ 73 w 99"/>
                <a:gd name="T21" fmla="*/ 58 h 117"/>
                <a:gd name="T22" fmla="*/ 70 w 99"/>
                <a:gd name="T23" fmla="*/ 38 h 117"/>
                <a:gd name="T24" fmla="*/ 49 w 99"/>
                <a:gd name="T25" fmla="*/ 23 h 117"/>
                <a:gd name="T26" fmla="*/ 28 w 99"/>
                <a:gd name="T27" fmla="*/ 38 h 117"/>
                <a:gd name="T28" fmla="*/ 26 w 99"/>
                <a:gd name="T29" fmla="*/ 58 h 117"/>
                <a:gd name="T30" fmla="*/ 28 w 99"/>
                <a:gd name="T31" fmla="*/ 79 h 117"/>
                <a:gd name="T32" fmla="*/ 49 w 99"/>
                <a:gd name="T33" fmla="*/ 93 h 117"/>
                <a:gd name="T34" fmla="*/ 70 w 99"/>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17">
                  <a:moveTo>
                    <a:pt x="3" y="86"/>
                  </a:moveTo>
                  <a:cubicBezTo>
                    <a:pt x="1" y="78"/>
                    <a:pt x="0" y="70"/>
                    <a:pt x="0" y="58"/>
                  </a:cubicBezTo>
                  <a:cubicBezTo>
                    <a:pt x="0" y="46"/>
                    <a:pt x="1" y="38"/>
                    <a:pt x="3" y="31"/>
                  </a:cubicBezTo>
                  <a:cubicBezTo>
                    <a:pt x="10" y="11"/>
                    <a:pt x="27" y="0"/>
                    <a:pt x="49" y="0"/>
                  </a:cubicBezTo>
                  <a:cubicBezTo>
                    <a:pt x="72" y="0"/>
                    <a:pt x="89" y="11"/>
                    <a:pt x="95" y="31"/>
                  </a:cubicBezTo>
                  <a:cubicBezTo>
                    <a:pt x="98" y="38"/>
                    <a:pt x="99" y="46"/>
                    <a:pt x="99" y="58"/>
                  </a:cubicBezTo>
                  <a:cubicBezTo>
                    <a:pt x="99" y="70"/>
                    <a:pt x="98" y="78"/>
                    <a:pt x="95" y="86"/>
                  </a:cubicBezTo>
                  <a:cubicBezTo>
                    <a:pt x="89" y="105"/>
                    <a:pt x="72" y="117"/>
                    <a:pt x="49" y="117"/>
                  </a:cubicBezTo>
                  <a:cubicBezTo>
                    <a:pt x="27" y="117"/>
                    <a:pt x="10" y="105"/>
                    <a:pt x="3" y="86"/>
                  </a:cubicBezTo>
                  <a:close/>
                  <a:moveTo>
                    <a:pt x="70" y="79"/>
                  </a:moveTo>
                  <a:cubicBezTo>
                    <a:pt x="72" y="73"/>
                    <a:pt x="73" y="68"/>
                    <a:pt x="73" y="58"/>
                  </a:cubicBezTo>
                  <a:cubicBezTo>
                    <a:pt x="73" y="49"/>
                    <a:pt x="72" y="44"/>
                    <a:pt x="70" y="38"/>
                  </a:cubicBezTo>
                  <a:cubicBezTo>
                    <a:pt x="67" y="28"/>
                    <a:pt x="60" y="23"/>
                    <a:pt x="49" y="23"/>
                  </a:cubicBezTo>
                  <a:cubicBezTo>
                    <a:pt x="39" y="23"/>
                    <a:pt x="32" y="28"/>
                    <a:pt x="28" y="38"/>
                  </a:cubicBezTo>
                  <a:cubicBezTo>
                    <a:pt x="27" y="44"/>
                    <a:pt x="26" y="49"/>
                    <a:pt x="26" y="58"/>
                  </a:cubicBezTo>
                  <a:cubicBezTo>
                    <a:pt x="26" y="68"/>
                    <a:pt x="27" y="73"/>
                    <a:pt x="28" y="79"/>
                  </a:cubicBezTo>
                  <a:cubicBezTo>
                    <a:pt x="32" y="88"/>
                    <a:pt x="39"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4" name="Freeform 79"/>
            <p:cNvSpPr>
              <a:spLocks/>
            </p:cNvSpPr>
            <p:nvPr userDrawn="1"/>
          </p:nvSpPr>
          <p:spPr bwMode="auto">
            <a:xfrm>
              <a:off x="7642118"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3"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5" name="Freeform 80"/>
            <p:cNvSpPr>
              <a:spLocks/>
            </p:cNvSpPr>
            <p:nvPr userDrawn="1"/>
          </p:nvSpPr>
          <p:spPr bwMode="auto">
            <a:xfrm>
              <a:off x="7826052" y="1414463"/>
              <a:ext cx="171534" cy="287267"/>
            </a:xfrm>
            <a:custGeom>
              <a:avLst/>
              <a:gdLst>
                <a:gd name="T0" fmla="*/ 1 w 96"/>
                <a:gd name="T1" fmla="*/ 138 h 161"/>
                <a:gd name="T2" fmla="*/ 18 w 96"/>
                <a:gd name="T3" fmla="*/ 126 h 161"/>
                <a:gd name="T4" fmla="*/ 21 w 96"/>
                <a:gd name="T5" fmla="*/ 126 h 161"/>
                <a:gd name="T6" fmla="*/ 42 w 96"/>
                <a:gd name="T7" fmla="*/ 136 h 161"/>
                <a:gd name="T8" fmla="*/ 68 w 96"/>
                <a:gd name="T9" fmla="*/ 105 h 161"/>
                <a:gd name="T10" fmla="*/ 68 w 96"/>
                <a:gd name="T11" fmla="*/ 3 h 161"/>
                <a:gd name="T12" fmla="*/ 71 w 96"/>
                <a:gd name="T13" fmla="*/ 0 h 161"/>
                <a:gd name="T14" fmla="*/ 93 w 96"/>
                <a:gd name="T15" fmla="*/ 0 h 161"/>
                <a:gd name="T16" fmla="*/ 96 w 96"/>
                <a:gd name="T17" fmla="*/ 3 h 161"/>
                <a:gd name="T18" fmla="*/ 96 w 96"/>
                <a:gd name="T19" fmla="*/ 105 h 161"/>
                <a:gd name="T20" fmla="*/ 41 w 96"/>
                <a:gd name="T21" fmla="*/ 161 h 161"/>
                <a:gd name="T22" fmla="*/ 0 w 96"/>
                <a:gd name="T23" fmla="*/ 142 h 161"/>
                <a:gd name="T24" fmla="*/ 1 w 96"/>
                <a:gd name="T25" fmla="*/ 1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61">
                  <a:moveTo>
                    <a:pt x="1" y="138"/>
                  </a:moveTo>
                  <a:cubicBezTo>
                    <a:pt x="18" y="126"/>
                    <a:pt x="18" y="126"/>
                    <a:pt x="18" y="126"/>
                  </a:cubicBezTo>
                  <a:cubicBezTo>
                    <a:pt x="19" y="125"/>
                    <a:pt x="20" y="125"/>
                    <a:pt x="21" y="126"/>
                  </a:cubicBezTo>
                  <a:cubicBezTo>
                    <a:pt x="25" y="131"/>
                    <a:pt x="33" y="136"/>
                    <a:pt x="42" y="136"/>
                  </a:cubicBezTo>
                  <a:cubicBezTo>
                    <a:pt x="59" y="136"/>
                    <a:pt x="68" y="126"/>
                    <a:pt x="68" y="105"/>
                  </a:cubicBezTo>
                  <a:cubicBezTo>
                    <a:pt x="68" y="3"/>
                    <a:pt x="68" y="3"/>
                    <a:pt x="68" y="3"/>
                  </a:cubicBezTo>
                  <a:cubicBezTo>
                    <a:pt x="68" y="1"/>
                    <a:pt x="69" y="0"/>
                    <a:pt x="71" y="0"/>
                  </a:cubicBezTo>
                  <a:cubicBezTo>
                    <a:pt x="93" y="0"/>
                    <a:pt x="93" y="0"/>
                    <a:pt x="93" y="0"/>
                  </a:cubicBezTo>
                  <a:cubicBezTo>
                    <a:pt x="95" y="0"/>
                    <a:pt x="96" y="1"/>
                    <a:pt x="96" y="3"/>
                  </a:cubicBezTo>
                  <a:cubicBezTo>
                    <a:pt x="96" y="105"/>
                    <a:pt x="96" y="105"/>
                    <a:pt x="96" y="105"/>
                  </a:cubicBezTo>
                  <a:cubicBezTo>
                    <a:pt x="96" y="141"/>
                    <a:pt x="75" y="161"/>
                    <a:pt x="41" y="161"/>
                  </a:cubicBezTo>
                  <a:cubicBezTo>
                    <a:pt x="23" y="161"/>
                    <a:pt x="7" y="152"/>
                    <a:pt x="0" y="142"/>
                  </a:cubicBezTo>
                  <a:cubicBezTo>
                    <a:pt x="0" y="140"/>
                    <a:pt x="0" y="139"/>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6" name="Freeform 81"/>
            <p:cNvSpPr>
              <a:spLocks noEditPoints="1"/>
            </p:cNvSpPr>
            <p:nvPr userDrawn="1"/>
          </p:nvSpPr>
          <p:spPr bwMode="auto">
            <a:xfrm>
              <a:off x="8034786"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8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8" y="66"/>
                    <a:pt x="48" y="66"/>
                    <a:pt x="48"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7" name="Freeform 82"/>
            <p:cNvSpPr>
              <a:spLocks noEditPoints="1"/>
            </p:cNvSpPr>
            <p:nvPr userDrawn="1"/>
          </p:nvSpPr>
          <p:spPr bwMode="auto">
            <a:xfrm>
              <a:off x="8249720" y="1492997"/>
              <a:ext cx="173600" cy="279001"/>
            </a:xfrm>
            <a:custGeom>
              <a:avLst/>
              <a:gdLst>
                <a:gd name="T0" fmla="*/ 2 w 98"/>
                <a:gd name="T1" fmla="*/ 156 h 156"/>
                <a:gd name="T2" fmla="*/ 0 w 98"/>
                <a:gd name="T3" fmla="*/ 153 h 156"/>
                <a:gd name="T4" fmla="*/ 0 w 98"/>
                <a:gd name="T5" fmla="*/ 5 h 156"/>
                <a:gd name="T6" fmla="*/ 2 w 98"/>
                <a:gd name="T7" fmla="*/ 2 h 156"/>
                <a:gd name="T8" fmla="*/ 24 w 98"/>
                <a:gd name="T9" fmla="*/ 2 h 156"/>
                <a:gd name="T10" fmla="*/ 26 w 98"/>
                <a:gd name="T11" fmla="*/ 5 h 156"/>
                <a:gd name="T12" fmla="*/ 26 w 98"/>
                <a:gd name="T13" fmla="*/ 13 h 156"/>
                <a:gd name="T14" fmla="*/ 26 w 98"/>
                <a:gd name="T15" fmla="*/ 13 h 156"/>
                <a:gd name="T16" fmla="*/ 56 w 98"/>
                <a:gd name="T17" fmla="*/ 0 h 156"/>
                <a:gd name="T18" fmla="*/ 94 w 98"/>
                <a:gd name="T19" fmla="*/ 27 h 156"/>
                <a:gd name="T20" fmla="*/ 98 w 98"/>
                <a:gd name="T21" fmla="*/ 58 h 156"/>
                <a:gd name="T22" fmla="*/ 94 w 98"/>
                <a:gd name="T23" fmla="*/ 90 h 156"/>
                <a:gd name="T24" fmla="*/ 56 w 98"/>
                <a:gd name="T25" fmla="*/ 117 h 156"/>
                <a:gd name="T26" fmla="*/ 26 w 98"/>
                <a:gd name="T27" fmla="*/ 103 h 156"/>
                <a:gd name="T28" fmla="*/ 26 w 98"/>
                <a:gd name="T29" fmla="*/ 103 h 156"/>
                <a:gd name="T30" fmla="*/ 26 w 98"/>
                <a:gd name="T31" fmla="*/ 153 h 156"/>
                <a:gd name="T32" fmla="*/ 24 w 98"/>
                <a:gd name="T33" fmla="*/ 156 h 156"/>
                <a:gd name="T34" fmla="*/ 2 w 98"/>
                <a:gd name="T35" fmla="*/ 156 h 156"/>
                <a:gd name="T36" fmla="*/ 70 w 98"/>
                <a:gd name="T37" fmla="*/ 79 h 156"/>
                <a:gd name="T38" fmla="*/ 72 w 98"/>
                <a:gd name="T39" fmla="*/ 58 h 156"/>
                <a:gd name="T40" fmla="*/ 70 w 98"/>
                <a:gd name="T41" fmla="*/ 37 h 156"/>
                <a:gd name="T42" fmla="*/ 49 w 98"/>
                <a:gd name="T43" fmla="*/ 23 h 156"/>
                <a:gd name="T44" fmla="*/ 28 w 98"/>
                <a:gd name="T45" fmla="*/ 37 h 156"/>
                <a:gd name="T46" fmla="*/ 26 w 98"/>
                <a:gd name="T47" fmla="*/ 58 h 156"/>
                <a:gd name="T48" fmla="*/ 28 w 98"/>
                <a:gd name="T49" fmla="*/ 79 h 156"/>
                <a:gd name="T50" fmla="*/ 49 w 98"/>
                <a:gd name="T51" fmla="*/ 93 h 156"/>
                <a:gd name="T52" fmla="*/ 70 w 98"/>
                <a:gd name="T53" fmla="*/ 7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56">
                  <a:moveTo>
                    <a:pt x="2" y="156"/>
                  </a:moveTo>
                  <a:cubicBezTo>
                    <a:pt x="1" y="156"/>
                    <a:pt x="0" y="155"/>
                    <a:pt x="0" y="153"/>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5"/>
                    <a:pt x="41" y="0"/>
                    <a:pt x="56" y="0"/>
                  </a:cubicBezTo>
                  <a:cubicBezTo>
                    <a:pt x="75" y="0"/>
                    <a:pt x="89" y="9"/>
                    <a:pt x="94" y="27"/>
                  </a:cubicBezTo>
                  <a:cubicBezTo>
                    <a:pt x="97" y="35"/>
                    <a:pt x="98" y="43"/>
                    <a:pt x="98" y="58"/>
                  </a:cubicBezTo>
                  <a:cubicBezTo>
                    <a:pt x="98" y="73"/>
                    <a:pt x="97" y="81"/>
                    <a:pt x="94" y="90"/>
                  </a:cubicBezTo>
                  <a:cubicBezTo>
                    <a:pt x="89" y="107"/>
                    <a:pt x="75" y="117"/>
                    <a:pt x="56" y="117"/>
                  </a:cubicBezTo>
                  <a:cubicBezTo>
                    <a:pt x="41" y="117"/>
                    <a:pt x="31" y="111"/>
                    <a:pt x="26" y="103"/>
                  </a:cubicBezTo>
                  <a:cubicBezTo>
                    <a:pt x="26" y="103"/>
                    <a:pt x="26" y="103"/>
                    <a:pt x="26" y="103"/>
                  </a:cubicBezTo>
                  <a:cubicBezTo>
                    <a:pt x="26" y="153"/>
                    <a:pt x="26" y="153"/>
                    <a:pt x="26" y="153"/>
                  </a:cubicBezTo>
                  <a:cubicBezTo>
                    <a:pt x="26" y="155"/>
                    <a:pt x="25" y="156"/>
                    <a:pt x="24" y="156"/>
                  </a:cubicBezTo>
                  <a:lnTo>
                    <a:pt x="2" y="156"/>
                  </a:lnTo>
                  <a:close/>
                  <a:moveTo>
                    <a:pt x="70" y="79"/>
                  </a:moveTo>
                  <a:cubicBezTo>
                    <a:pt x="71" y="74"/>
                    <a:pt x="72" y="68"/>
                    <a:pt x="72" y="58"/>
                  </a:cubicBezTo>
                  <a:cubicBezTo>
                    <a:pt x="72" y="48"/>
                    <a:pt x="71" y="42"/>
                    <a:pt x="70" y="37"/>
                  </a:cubicBezTo>
                  <a:cubicBezTo>
                    <a:pt x="67" y="28"/>
                    <a:pt x="60" y="23"/>
                    <a:pt x="49" y="23"/>
                  </a:cubicBezTo>
                  <a:cubicBezTo>
                    <a:pt x="38" y="23"/>
                    <a:pt x="31" y="28"/>
                    <a:pt x="28" y="37"/>
                  </a:cubicBezTo>
                  <a:cubicBezTo>
                    <a:pt x="27" y="42"/>
                    <a:pt x="26" y="48"/>
                    <a:pt x="26" y="58"/>
                  </a:cubicBezTo>
                  <a:cubicBezTo>
                    <a:pt x="26" y="68"/>
                    <a:pt x="27" y="74"/>
                    <a:pt x="28" y="79"/>
                  </a:cubicBezTo>
                  <a:cubicBezTo>
                    <a:pt x="31" y="88"/>
                    <a:pt x="38"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8" name="Freeform 83"/>
            <p:cNvSpPr>
              <a:spLocks noEditPoints="1"/>
            </p:cNvSpPr>
            <p:nvPr userDrawn="1"/>
          </p:nvSpPr>
          <p:spPr bwMode="auto">
            <a:xfrm>
              <a:off x="8456387" y="1492997"/>
              <a:ext cx="165334" cy="208734"/>
            </a:xfrm>
            <a:custGeom>
              <a:avLst/>
              <a:gdLst>
                <a:gd name="T0" fmla="*/ 72 w 93"/>
                <a:gd name="T1" fmla="*/ 114 h 117"/>
                <a:gd name="T2" fmla="*/ 69 w 93"/>
                <a:gd name="T3" fmla="*/ 112 h 117"/>
                <a:gd name="T4" fmla="*/ 69 w 93"/>
                <a:gd name="T5" fmla="*/ 104 h 117"/>
                <a:gd name="T6" fmla="*/ 69 w 93"/>
                <a:gd name="T7" fmla="*/ 104 h 117"/>
                <a:gd name="T8" fmla="*/ 38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9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2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2" y="114"/>
                  </a:moveTo>
                  <a:cubicBezTo>
                    <a:pt x="70" y="114"/>
                    <a:pt x="69" y="113"/>
                    <a:pt x="69" y="112"/>
                  </a:cubicBezTo>
                  <a:cubicBezTo>
                    <a:pt x="69" y="104"/>
                    <a:pt x="69" y="104"/>
                    <a:pt x="69" y="104"/>
                  </a:cubicBezTo>
                  <a:cubicBezTo>
                    <a:pt x="69" y="104"/>
                    <a:pt x="69" y="104"/>
                    <a:pt x="69" y="104"/>
                  </a:cubicBezTo>
                  <a:cubicBezTo>
                    <a:pt x="64" y="111"/>
                    <a:pt x="53" y="117"/>
                    <a:pt x="38"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9"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2"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9" name="Freeform 84"/>
            <p:cNvSpPr>
              <a:spLocks/>
            </p:cNvSpPr>
            <p:nvPr userDrawn="1"/>
          </p:nvSpPr>
          <p:spPr bwMode="auto">
            <a:xfrm>
              <a:off x="8669254" y="1492997"/>
              <a:ext cx="169467"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7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2"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7" y="13"/>
                    <a:pt x="27" y="13"/>
                    <a:pt x="27"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grpSp>
      <p:pic>
        <p:nvPicPr>
          <p:cNvPr id="2" name="図 1"/>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8505089" y="5715000"/>
            <a:ext cx="1172311" cy="1011490"/>
          </a:xfrm>
          <a:prstGeom prst="rect">
            <a:avLst/>
          </a:prstGeom>
        </p:spPr>
      </p:pic>
    </p:spTree>
    <p:extLst>
      <p:ext uri="{BB962C8B-B14F-4D97-AF65-F5344CB8AC3E}">
        <p14:creationId xmlns:p14="http://schemas.microsoft.com/office/powerpoint/2010/main" val="4011462085"/>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中扉・目次1">
    <p:spTree>
      <p:nvGrpSpPr>
        <p:cNvPr id="1" name=""/>
        <p:cNvGrpSpPr/>
        <p:nvPr/>
      </p:nvGrpSpPr>
      <p:grpSpPr>
        <a:xfrm>
          <a:off x="0" y="0"/>
          <a:ext cx="0" cy="0"/>
          <a:chOff x="0" y="0"/>
          <a:chExt cx="0" cy="0"/>
        </a:xfrm>
      </p:grpSpPr>
      <p:sp>
        <p:nvSpPr>
          <p:cNvPr id="6" name="正方形/長方形 5">
            <a:extLst>
              <a:ext uri="{FF2B5EF4-FFF2-40B4-BE49-F238E27FC236}">
                <a16:creationId xmlns:a16="http://schemas.microsoft.com/office/drawing/2014/main" id="{ED030BBF-1018-E14A-AC2B-DC996F9E0808}"/>
              </a:ext>
            </a:extLst>
          </p:cNvPr>
          <p:cNvSpPr/>
          <p:nvPr userDrawn="1"/>
        </p:nvSpPr>
        <p:spPr>
          <a:xfrm>
            <a:off x="2362200" y="0"/>
            <a:ext cx="7543799" cy="6854972"/>
          </a:xfrm>
          <a:prstGeom prst="rect">
            <a:avLst/>
          </a:prstGeom>
          <a:gradFill flip="none" rotWithShape="1">
            <a:gsLst>
              <a:gs pos="0">
                <a:srgbClr val="FFFFFF">
                  <a:alpha val="31000"/>
                </a:srgbClr>
              </a:gs>
              <a:gs pos="99000">
                <a:srgbClr val="EDEEF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176246" rIns="326585" bIns="176246" rtlCol="0" anchor="ctr"/>
          <a:lstStyle/>
          <a:p>
            <a:pPr>
              <a:lnSpc>
                <a:spcPct val="130000"/>
              </a:lnSpc>
              <a:spcAft>
                <a:spcPts val="1089"/>
              </a:spcAft>
            </a:pPr>
            <a:endParaRPr kumimoji="1" lang="ja-JP" altLang="en-US" sz="1200" kern="900" spc="69">
              <a:solidFill>
                <a:prstClr val="white"/>
              </a:solidFill>
              <a:latin typeface="Meiryo" panose="020B0604030504040204" pitchFamily="34" charset="-128"/>
              <a:ea typeface="Meiryo" panose="020B0604030504040204" pitchFamily="34" charset="-128"/>
            </a:endParaRPr>
          </a:p>
        </p:txBody>
      </p:sp>
      <p:sp>
        <p:nvSpPr>
          <p:cNvPr id="7" name="テキスト プレースホルダー 6">
            <a:extLst>
              <a:ext uri="{FF2B5EF4-FFF2-40B4-BE49-F238E27FC236}">
                <a16:creationId xmlns:a16="http://schemas.microsoft.com/office/drawing/2014/main" id="{4EA809F9-0C86-CF4D-85E3-67D8D37806DE}"/>
              </a:ext>
            </a:extLst>
          </p:cNvPr>
          <p:cNvSpPr txBox="1">
            <a:spLocks/>
          </p:cNvSpPr>
          <p:nvPr userDrawn="1"/>
        </p:nvSpPr>
        <p:spPr>
          <a:xfrm>
            <a:off x="0" y="3027"/>
            <a:ext cx="2362200" cy="6854973"/>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ctr"/>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14" name="テキスト プレースホルダー 13">
            <a:extLst>
              <a:ext uri="{FF2B5EF4-FFF2-40B4-BE49-F238E27FC236}">
                <a16:creationId xmlns:a16="http://schemas.microsoft.com/office/drawing/2014/main" id="{A93A36DD-2A38-364A-8A47-8780ED7B4FED}"/>
              </a:ext>
            </a:extLst>
          </p:cNvPr>
          <p:cNvSpPr>
            <a:spLocks noGrp="1"/>
          </p:cNvSpPr>
          <p:nvPr>
            <p:ph type="body" sz="quarter" idx="10"/>
          </p:nvPr>
        </p:nvSpPr>
        <p:spPr>
          <a:xfrm>
            <a:off x="2675088" y="2130336"/>
            <a:ext cx="4440062" cy="3054682"/>
          </a:xfrm>
        </p:spPr>
        <p:txBody>
          <a:bodyPr wrap="none" anchor="ctr">
            <a:spAutoFit/>
          </a:bodyPr>
          <a:lstStyle>
            <a:lvl1pPr>
              <a:defRPr lang="ja-JP" altLang="en-US" sz="2000" spc="272" smtClean="0"/>
            </a:lvl1pPr>
            <a:lvl2pPr>
              <a:defRPr lang="ja-JP" altLang="en-US" sz="1800" smtClean="0">
                <a:latin typeface="+mn-lt"/>
                <a:ea typeface="+mn-ea"/>
              </a:defRPr>
            </a:lvl2pPr>
            <a:lvl3pPr>
              <a:defRPr lang="ja-JP" altLang="en-US" sz="1800" smtClean="0">
                <a:latin typeface="+mn-lt"/>
                <a:ea typeface="+mn-ea"/>
              </a:defRPr>
            </a:lvl3pPr>
            <a:lvl4pPr>
              <a:defRPr lang="ja-JP" altLang="en-US" sz="1800" smtClean="0">
                <a:latin typeface="+mn-lt"/>
                <a:ea typeface="+mn-ea"/>
              </a:defRPr>
            </a:lvl4pPr>
            <a:lvl5pPr>
              <a:defRPr lang="ja-JP" altLang="en-US" sz="1800">
                <a:latin typeface="+mn-lt"/>
                <a:ea typeface="+mn-ea"/>
              </a:defRPr>
            </a:lvl5pPr>
          </a:lstStyle>
          <a:p>
            <a:pPr marL="342900" lvl="0" indent="-342900" defTabSz="457200">
              <a:lnSpc>
                <a:spcPct val="150000"/>
              </a:lnSpc>
              <a:buFont typeface="+mj-lt"/>
              <a:buAutoNum type="arabicPeriod"/>
            </a:pPr>
            <a:r>
              <a:rPr kumimoji="1" lang="ja-JP" altLang="en-US"/>
              <a:t>マスター テキストの書式設定</a:t>
            </a:r>
          </a:p>
          <a:p>
            <a:pPr marL="0" lvl="0" defTabSz="457200"/>
            <a:r>
              <a:rPr kumimoji="1" lang="ja-JP" altLang="en-US"/>
              <a:t>第 </a:t>
            </a:r>
            <a:r>
              <a:rPr kumimoji="1" lang="en-US" altLang="ja-JP"/>
              <a:t>2 </a:t>
            </a:r>
            <a:r>
              <a:rPr kumimoji="1" lang="ja-JP" altLang="en-US"/>
              <a:t>レベル</a:t>
            </a:r>
          </a:p>
          <a:p>
            <a:pPr marL="0" lvl="0" defTabSz="457200"/>
            <a:r>
              <a:rPr kumimoji="1" lang="ja-JP" altLang="en-US"/>
              <a:t>第 </a:t>
            </a:r>
            <a:r>
              <a:rPr kumimoji="1" lang="en-US" altLang="ja-JP"/>
              <a:t>3 </a:t>
            </a:r>
            <a:r>
              <a:rPr kumimoji="1" lang="ja-JP" altLang="en-US"/>
              <a:t>レベル</a:t>
            </a:r>
          </a:p>
          <a:p>
            <a:pPr marL="0" lvl="0" defTabSz="457200"/>
            <a:r>
              <a:rPr kumimoji="1" lang="ja-JP" altLang="en-US"/>
              <a:t>第 </a:t>
            </a:r>
            <a:r>
              <a:rPr kumimoji="1" lang="en-US" altLang="ja-JP"/>
              <a:t>4 </a:t>
            </a:r>
            <a:r>
              <a:rPr kumimoji="1" lang="ja-JP" altLang="en-US"/>
              <a:t>レベル</a:t>
            </a:r>
          </a:p>
          <a:p>
            <a:pPr marL="0" lvl="0" defTabSz="457200"/>
            <a:r>
              <a:rPr kumimoji="1" lang="ja-JP" altLang="en-US"/>
              <a:t>第 </a:t>
            </a:r>
            <a:r>
              <a:rPr kumimoji="1" lang="en-US" altLang="ja-JP"/>
              <a:t>5 </a:t>
            </a:r>
            <a:r>
              <a:rPr kumimoji="1" lang="ja-JP" altLang="en-US"/>
              <a:t>レベル</a:t>
            </a:r>
          </a:p>
        </p:txBody>
      </p:sp>
      <p:grpSp>
        <p:nvGrpSpPr>
          <p:cNvPr id="153" name="グループ化 152"/>
          <p:cNvGrpSpPr/>
          <p:nvPr userDrawn="1"/>
        </p:nvGrpSpPr>
        <p:grpSpPr>
          <a:xfrm rot="16200000">
            <a:off x="-1117606" y="1574806"/>
            <a:ext cx="2819400" cy="126987"/>
            <a:chOff x="900632" y="1414463"/>
            <a:chExt cx="7938089" cy="357535"/>
          </a:xfrm>
          <a:solidFill>
            <a:schemeClr val="bg1">
              <a:alpha val="17000"/>
            </a:schemeClr>
          </a:solidFill>
        </p:grpSpPr>
        <p:sp>
          <p:nvSpPr>
            <p:cNvPr id="154" name="Freeform 5"/>
            <p:cNvSpPr>
              <a:spLocks/>
            </p:cNvSpPr>
            <p:nvPr userDrawn="1"/>
          </p:nvSpPr>
          <p:spPr bwMode="auto">
            <a:xfrm>
              <a:off x="900632" y="1414463"/>
              <a:ext cx="250067" cy="283134"/>
            </a:xfrm>
            <a:custGeom>
              <a:avLst/>
              <a:gdLst>
                <a:gd name="T0" fmla="*/ 0 w 140"/>
                <a:gd name="T1" fmla="*/ 3 h 158"/>
                <a:gd name="T2" fmla="*/ 2 w 140"/>
                <a:gd name="T3" fmla="*/ 0 h 158"/>
                <a:gd name="T4" fmla="*/ 23 w 140"/>
                <a:gd name="T5" fmla="*/ 0 h 158"/>
                <a:gd name="T6" fmla="*/ 27 w 140"/>
                <a:gd name="T7" fmla="*/ 3 h 158"/>
                <a:gd name="T8" fmla="*/ 70 w 140"/>
                <a:gd name="T9" fmla="*/ 100 h 158"/>
                <a:gd name="T10" fmla="*/ 71 w 140"/>
                <a:gd name="T11" fmla="*/ 100 h 158"/>
                <a:gd name="T12" fmla="*/ 113 w 140"/>
                <a:gd name="T13" fmla="*/ 3 h 158"/>
                <a:gd name="T14" fmla="*/ 117 w 140"/>
                <a:gd name="T15" fmla="*/ 0 h 158"/>
                <a:gd name="T16" fmla="*/ 138 w 140"/>
                <a:gd name="T17" fmla="*/ 0 h 158"/>
                <a:gd name="T18" fmla="*/ 140 w 140"/>
                <a:gd name="T19" fmla="*/ 3 h 158"/>
                <a:gd name="T20" fmla="*/ 140 w 140"/>
                <a:gd name="T21" fmla="*/ 156 h 158"/>
                <a:gd name="T22" fmla="*/ 138 w 140"/>
                <a:gd name="T23" fmla="*/ 158 h 158"/>
                <a:gd name="T24" fmla="*/ 118 w 140"/>
                <a:gd name="T25" fmla="*/ 158 h 158"/>
                <a:gd name="T26" fmla="*/ 115 w 140"/>
                <a:gd name="T27" fmla="*/ 156 h 158"/>
                <a:gd name="T28" fmla="*/ 115 w 140"/>
                <a:gd name="T29" fmla="*/ 59 h 158"/>
                <a:gd name="T30" fmla="*/ 114 w 140"/>
                <a:gd name="T31" fmla="*/ 59 h 158"/>
                <a:gd name="T32" fmla="*/ 81 w 140"/>
                <a:gd name="T33" fmla="*/ 133 h 158"/>
                <a:gd name="T34" fmla="*/ 77 w 140"/>
                <a:gd name="T35" fmla="*/ 136 h 158"/>
                <a:gd name="T36" fmla="*/ 63 w 140"/>
                <a:gd name="T37" fmla="*/ 136 h 158"/>
                <a:gd name="T38" fmla="*/ 59 w 140"/>
                <a:gd name="T39" fmla="*/ 133 h 158"/>
                <a:gd name="T40" fmla="*/ 25 w 140"/>
                <a:gd name="T41" fmla="*/ 59 h 158"/>
                <a:gd name="T42" fmla="*/ 25 w 140"/>
                <a:gd name="T43" fmla="*/ 59 h 158"/>
                <a:gd name="T44" fmla="*/ 25 w 140"/>
                <a:gd name="T45" fmla="*/ 156 h 158"/>
                <a:gd name="T46" fmla="*/ 22 w 140"/>
                <a:gd name="T47" fmla="*/ 158 h 158"/>
                <a:gd name="T48" fmla="*/ 2 w 140"/>
                <a:gd name="T49" fmla="*/ 158 h 158"/>
                <a:gd name="T50" fmla="*/ 0 w 140"/>
                <a:gd name="T51" fmla="*/ 156 h 158"/>
                <a:gd name="T52" fmla="*/ 0 w 140"/>
                <a:gd name="T53"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158">
                  <a:moveTo>
                    <a:pt x="0" y="3"/>
                  </a:moveTo>
                  <a:cubicBezTo>
                    <a:pt x="0" y="1"/>
                    <a:pt x="1" y="0"/>
                    <a:pt x="2" y="0"/>
                  </a:cubicBezTo>
                  <a:cubicBezTo>
                    <a:pt x="23" y="0"/>
                    <a:pt x="23" y="0"/>
                    <a:pt x="23" y="0"/>
                  </a:cubicBezTo>
                  <a:cubicBezTo>
                    <a:pt x="25" y="0"/>
                    <a:pt x="26" y="1"/>
                    <a:pt x="27" y="3"/>
                  </a:cubicBezTo>
                  <a:cubicBezTo>
                    <a:pt x="70" y="100"/>
                    <a:pt x="70" y="100"/>
                    <a:pt x="70" y="100"/>
                  </a:cubicBezTo>
                  <a:cubicBezTo>
                    <a:pt x="71" y="100"/>
                    <a:pt x="71" y="100"/>
                    <a:pt x="71" y="100"/>
                  </a:cubicBezTo>
                  <a:cubicBezTo>
                    <a:pt x="113" y="3"/>
                    <a:pt x="113" y="3"/>
                    <a:pt x="113" y="3"/>
                  </a:cubicBezTo>
                  <a:cubicBezTo>
                    <a:pt x="114" y="1"/>
                    <a:pt x="115" y="0"/>
                    <a:pt x="117" y="0"/>
                  </a:cubicBezTo>
                  <a:cubicBezTo>
                    <a:pt x="138" y="0"/>
                    <a:pt x="138" y="0"/>
                    <a:pt x="138" y="0"/>
                  </a:cubicBezTo>
                  <a:cubicBezTo>
                    <a:pt x="139" y="0"/>
                    <a:pt x="140" y="1"/>
                    <a:pt x="140" y="3"/>
                  </a:cubicBezTo>
                  <a:cubicBezTo>
                    <a:pt x="140" y="156"/>
                    <a:pt x="140" y="156"/>
                    <a:pt x="140" y="156"/>
                  </a:cubicBezTo>
                  <a:cubicBezTo>
                    <a:pt x="140" y="157"/>
                    <a:pt x="139" y="158"/>
                    <a:pt x="138" y="158"/>
                  </a:cubicBezTo>
                  <a:cubicBezTo>
                    <a:pt x="118" y="158"/>
                    <a:pt x="118" y="158"/>
                    <a:pt x="118" y="158"/>
                  </a:cubicBezTo>
                  <a:cubicBezTo>
                    <a:pt x="116" y="158"/>
                    <a:pt x="115" y="157"/>
                    <a:pt x="115" y="156"/>
                  </a:cubicBezTo>
                  <a:cubicBezTo>
                    <a:pt x="115" y="59"/>
                    <a:pt x="115" y="59"/>
                    <a:pt x="115" y="59"/>
                  </a:cubicBezTo>
                  <a:cubicBezTo>
                    <a:pt x="114" y="59"/>
                    <a:pt x="114" y="59"/>
                    <a:pt x="114" y="59"/>
                  </a:cubicBezTo>
                  <a:cubicBezTo>
                    <a:pt x="81" y="133"/>
                    <a:pt x="81" y="133"/>
                    <a:pt x="81" y="133"/>
                  </a:cubicBezTo>
                  <a:cubicBezTo>
                    <a:pt x="80" y="136"/>
                    <a:pt x="79" y="136"/>
                    <a:pt x="77" y="136"/>
                  </a:cubicBezTo>
                  <a:cubicBezTo>
                    <a:pt x="63" y="136"/>
                    <a:pt x="63" y="136"/>
                    <a:pt x="63" y="136"/>
                  </a:cubicBezTo>
                  <a:cubicBezTo>
                    <a:pt x="61" y="136"/>
                    <a:pt x="60" y="136"/>
                    <a:pt x="59" y="133"/>
                  </a:cubicBezTo>
                  <a:cubicBezTo>
                    <a:pt x="25" y="59"/>
                    <a:pt x="25" y="59"/>
                    <a:pt x="25" y="59"/>
                  </a:cubicBezTo>
                  <a:cubicBezTo>
                    <a:pt x="25" y="59"/>
                    <a:pt x="25" y="59"/>
                    <a:pt x="25" y="59"/>
                  </a:cubicBezTo>
                  <a:cubicBezTo>
                    <a:pt x="25" y="156"/>
                    <a:pt x="25" y="156"/>
                    <a:pt x="25" y="156"/>
                  </a:cubicBezTo>
                  <a:cubicBezTo>
                    <a:pt x="25" y="157"/>
                    <a:pt x="24" y="158"/>
                    <a:pt x="22"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5" name="Freeform 6"/>
            <p:cNvSpPr>
              <a:spLocks noEditPoints="1"/>
            </p:cNvSpPr>
            <p:nvPr userDrawn="1"/>
          </p:nvSpPr>
          <p:spPr bwMode="auto">
            <a:xfrm>
              <a:off x="1202367" y="1414463"/>
              <a:ext cx="45467" cy="283134"/>
            </a:xfrm>
            <a:custGeom>
              <a:avLst/>
              <a:gdLst>
                <a:gd name="T0" fmla="*/ 2 w 26"/>
                <a:gd name="T1" fmla="*/ 25 h 158"/>
                <a:gd name="T2" fmla="*/ 0 w 26"/>
                <a:gd name="T3" fmla="*/ 23 h 158"/>
                <a:gd name="T4" fmla="*/ 0 w 26"/>
                <a:gd name="T5" fmla="*/ 3 h 158"/>
                <a:gd name="T6" fmla="*/ 2 w 26"/>
                <a:gd name="T7" fmla="*/ 0 h 158"/>
                <a:gd name="T8" fmla="*/ 24 w 26"/>
                <a:gd name="T9" fmla="*/ 0 h 158"/>
                <a:gd name="T10" fmla="*/ 26 w 26"/>
                <a:gd name="T11" fmla="*/ 3 h 158"/>
                <a:gd name="T12" fmla="*/ 26 w 26"/>
                <a:gd name="T13" fmla="*/ 23 h 158"/>
                <a:gd name="T14" fmla="*/ 24 w 26"/>
                <a:gd name="T15" fmla="*/ 25 h 158"/>
                <a:gd name="T16" fmla="*/ 2 w 26"/>
                <a:gd name="T17" fmla="*/ 25 h 158"/>
                <a:gd name="T18" fmla="*/ 2 w 26"/>
                <a:gd name="T19" fmla="*/ 158 h 158"/>
                <a:gd name="T20" fmla="*/ 0 w 26"/>
                <a:gd name="T21" fmla="*/ 156 h 158"/>
                <a:gd name="T22" fmla="*/ 0 w 26"/>
                <a:gd name="T23" fmla="*/ 49 h 158"/>
                <a:gd name="T24" fmla="*/ 2 w 26"/>
                <a:gd name="T25" fmla="*/ 46 h 158"/>
                <a:gd name="T26" fmla="*/ 24 w 26"/>
                <a:gd name="T27" fmla="*/ 46 h 158"/>
                <a:gd name="T28" fmla="*/ 26 w 26"/>
                <a:gd name="T29" fmla="*/ 49 h 158"/>
                <a:gd name="T30" fmla="*/ 26 w 26"/>
                <a:gd name="T31" fmla="*/ 156 h 158"/>
                <a:gd name="T32" fmla="*/ 24 w 26"/>
                <a:gd name="T33" fmla="*/ 158 h 158"/>
                <a:gd name="T34" fmla="*/ 2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2" y="25"/>
                  </a:moveTo>
                  <a:cubicBezTo>
                    <a:pt x="1" y="25"/>
                    <a:pt x="0" y="24"/>
                    <a:pt x="0" y="23"/>
                  </a:cubicBezTo>
                  <a:cubicBezTo>
                    <a:pt x="0" y="3"/>
                    <a:pt x="0" y="3"/>
                    <a:pt x="0" y="3"/>
                  </a:cubicBezTo>
                  <a:cubicBezTo>
                    <a:pt x="0" y="1"/>
                    <a:pt x="1" y="0"/>
                    <a:pt x="2" y="0"/>
                  </a:cubicBezTo>
                  <a:cubicBezTo>
                    <a:pt x="24" y="0"/>
                    <a:pt x="24" y="0"/>
                    <a:pt x="24" y="0"/>
                  </a:cubicBezTo>
                  <a:cubicBezTo>
                    <a:pt x="25" y="0"/>
                    <a:pt x="26" y="1"/>
                    <a:pt x="26" y="3"/>
                  </a:cubicBezTo>
                  <a:cubicBezTo>
                    <a:pt x="26" y="23"/>
                    <a:pt x="26" y="23"/>
                    <a:pt x="26" y="23"/>
                  </a:cubicBezTo>
                  <a:cubicBezTo>
                    <a:pt x="26" y="24"/>
                    <a:pt x="25" y="25"/>
                    <a:pt x="24" y="25"/>
                  </a:cubicBezTo>
                  <a:lnTo>
                    <a:pt x="2" y="25"/>
                  </a:lnTo>
                  <a:close/>
                  <a:moveTo>
                    <a:pt x="2" y="158"/>
                  </a:moveTo>
                  <a:cubicBezTo>
                    <a:pt x="1" y="158"/>
                    <a:pt x="0" y="157"/>
                    <a:pt x="0" y="156"/>
                  </a:cubicBezTo>
                  <a:cubicBezTo>
                    <a:pt x="0" y="49"/>
                    <a:pt x="0" y="49"/>
                    <a:pt x="0" y="49"/>
                  </a:cubicBezTo>
                  <a:cubicBezTo>
                    <a:pt x="0" y="47"/>
                    <a:pt x="1" y="46"/>
                    <a:pt x="2" y="46"/>
                  </a:cubicBezTo>
                  <a:cubicBezTo>
                    <a:pt x="24" y="46"/>
                    <a:pt x="24" y="46"/>
                    <a:pt x="24" y="46"/>
                  </a:cubicBezTo>
                  <a:cubicBezTo>
                    <a:pt x="25" y="46"/>
                    <a:pt x="26" y="47"/>
                    <a:pt x="26" y="49"/>
                  </a:cubicBezTo>
                  <a:cubicBezTo>
                    <a:pt x="26" y="156"/>
                    <a:pt x="26" y="156"/>
                    <a:pt x="26" y="156"/>
                  </a:cubicBezTo>
                  <a:cubicBezTo>
                    <a:pt x="26" y="157"/>
                    <a:pt x="25" y="158"/>
                    <a:pt x="24" y="158"/>
                  </a:cubicBezTo>
                  <a:lnTo>
                    <a:pt x="2"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6" name="Freeform 7"/>
            <p:cNvSpPr>
              <a:spLocks/>
            </p:cNvSpPr>
            <p:nvPr userDrawn="1"/>
          </p:nvSpPr>
          <p:spPr bwMode="auto">
            <a:xfrm>
              <a:off x="1297433" y="1492997"/>
              <a:ext cx="167400"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6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1"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7" name="Freeform 8"/>
            <p:cNvSpPr>
              <a:spLocks noEditPoints="1"/>
            </p:cNvSpPr>
            <p:nvPr userDrawn="1"/>
          </p:nvSpPr>
          <p:spPr bwMode="auto">
            <a:xfrm>
              <a:off x="1512367" y="1414463"/>
              <a:ext cx="45467" cy="283134"/>
            </a:xfrm>
            <a:custGeom>
              <a:avLst/>
              <a:gdLst>
                <a:gd name="T0" fmla="*/ 3 w 26"/>
                <a:gd name="T1" fmla="*/ 25 h 158"/>
                <a:gd name="T2" fmla="*/ 0 w 26"/>
                <a:gd name="T3" fmla="*/ 23 h 158"/>
                <a:gd name="T4" fmla="*/ 0 w 26"/>
                <a:gd name="T5" fmla="*/ 3 h 158"/>
                <a:gd name="T6" fmla="*/ 3 w 26"/>
                <a:gd name="T7" fmla="*/ 0 h 158"/>
                <a:gd name="T8" fmla="*/ 24 w 26"/>
                <a:gd name="T9" fmla="*/ 0 h 158"/>
                <a:gd name="T10" fmla="*/ 26 w 26"/>
                <a:gd name="T11" fmla="*/ 3 h 158"/>
                <a:gd name="T12" fmla="*/ 26 w 26"/>
                <a:gd name="T13" fmla="*/ 23 h 158"/>
                <a:gd name="T14" fmla="*/ 24 w 26"/>
                <a:gd name="T15" fmla="*/ 25 h 158"/>
                <a:gd name="T16" fmla="*/ 3 w 26"/>
                <a:gd name="T17" fmla="*/ 25 h 158"/>
                <a:gd name="T18" fmla="*/ 3 w 26"/>
                <a:gd name="T19" fmla="*/ 158 h 158"/>
                <a:gd name="T20" fmla="*/ 0 w 26"/>
                <a:gd name="T21" fmla="*/ 156 h 158"/>
                <a:gd name="T22" fmla="*/ 0 w 26"/>
                <a:gd name="T23" fmla="*/ 49 h 158"/>
                <a:gd name="T24" fmla="*/ 3 w 26"/>
                <a:gd name="T25" fmla="*/ 46 h 158"/>
                <a:gd name="T26" fmla="*/ 24 w 26"/>
                <a:gd name="T27" fmla="*/ 46 h 158"/>
                <a:gd name="T28" fmla="*/ 26 w 26"/>
                <a:gd name="T29" fmla="*/ 49 h 158"/>
                <a:gd name="T30" fmla="*/ 26 w 26"/>
                <a:gd name="T31" fmla="*/ 156 h 158"/>
                <a:gd name="T32" fmla="*/ 24 w 26"/>
                <a:gd name="T33" fmla="*/ 158 h 158"/>
                <a:gd name="T34" fmla="*/ 3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3" y="25"/>
                  </a:moveTo>
                  <a:cubicBezTo>
                    <a:pt x="1" y="25"/>
                    <a:pt x="0" y="24"/>
                    <a:pt x="0" y="23"/>
                  </a:cubicBezTo>
                  <a:cubicBezTo>
                    <a:pt x="0" y="3"/>
                    <a:pt x="0" y="3"/>
                    <a:pt x="0" y="3"/>
                  </a:cubicBezTo>
                  <a:cubicBezTo>
                    <a:pt x="0" y="1"/>
                    <a:pt x="1" y="0"/>
                    <a:pt x="3" y="0"/>
                  </a:cubicBezTo>
                  <a:cubicBezTo>
                    <a:pt x="24" y="0"/>
                    <a:pt x="24" y="0"/>
                    <a:pt x="24" y="0"/>
                  </a:cubicBezTo>
                  <a:cubicBezTo>
                    <a:pt x="25" y="0"/>
                    <a:pt x="26" y="1"/>
                    <a:pt x="26" y="3"/>
                  </a:cubicBezTo>
                  <a:cubicBezTo>
                    <a:pt x="26" y="23"/>
                    <a:pt x="26" y="23"/>
                    <a:pt x="26" y="23"/>
                  </a:cubicBezTo>
                  <a:cubicBezTo>
                    <a:pt x="26" y="24"/>
                    <a:pt x="25" y="25"/>
                    <a:pt x="24" y="25"/>
                  </a:cubicBezTo>
                  <a:lnTo>
                    <a:pt x="3" y="25"/>
                  </a:lnTo>
                  <a:close/>
                  <a:moveTo>
                    <a:pt x="3" y="158"/>
                  </a:moveTo>
                  <a:cubicBezTo>
                    <a:pt x="1" y="158"/>
                    <a:pt x="0" y="157"/>
                    <a:pt x="0" y="156"/>
                  </a:cubicBezTo>
                  <a:cubicBezTo>
                    <a:pt x="0" y="49"/>
                    <a:pt x="0" y="49"/>
                    <a:pt x="0" y="49"/>
                  </a:cubicBezTo>
                  <a:cubicBezTo>
                    <a:pt x="0" y="47"/>
                    <a:pt x="1" y="46"/>
                    <a:pt x="3" y="46"/>
                  </a:cubicBezTo>
                  <a:cubicBezTo>
                    <a:pt x="24" y="46"/>
                    <a:pt x="24" y="46"/>
                    <a:pt x="24" y="46"/>
                  </a:cubicBezTo>
                  <a:cubicBezTo>
                    <a:pt x="25" y="46"/>
                    <a:pt x="26" y="47"/>
                    <a:pt x="26" y="49"/>
                  </a:cubicBezTo>
                  <a:cubicBezTo>
                    <a:pt x="26" y="156"/>
                    <a:pt x="26" y="156"/>
                    <a:pt x="26" y="156"/>
                  </a:cubicBezTo>
                  <a:cubicBezTo>
                    <a:pt x="26" y="157"/>
                    <a:pt x="25" y="158"/>
                    <a:pt x="24" y="158"/>
                  </a:cubicBezTo>
                  <a:lnTo>
                    <a:pt x="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8" name="Freeform 9"/>
            <p:cNvSpPr>
              <a:spLocks/>
            </p:cNvSpPr>
            <p:nvPr userDrawn="1"/>
          </p:nvSpPr>
          <p:spPr bwMode="auto">
            <a:xfrm>
              <a:off x="1595034" y="1492997"/>
              <a:ext cx="167400" cy="208734"/>
            </a:xfrm>
            <a:custGeom>
              <a:avLst/>
              <a:gdLst>
                <a:gd name="T0" fmla="*/ 1 w 95"/>
                <a:gd name="T1" fmla="*/ 99 h 117"/>
                <a:gd name="T2" fmla="*/ 1 w 95"/>
                <a:gd name="T3" fmla="*/ 96 h 117"/>
                <a:gd name="T4" fmla="*/ 14 w 95"/>
                <a:gd name="T5" fmla="*/ 82 h 117"/>
                <a:gd name="T6" fmla="*/ 17 w 95"/>
                <a:gd name="T7" fmla="*/ 82 h 117"/>
                <a:gd name="T8" fmla="*/ 50 w 95"/>
                <a:gd name="T9" fmla="*/ 95 h 117"/>
                <a:gd name="T10" fmla="*/ 70 w 95"/>
                <a:gd name="T11" fmla="*/ 81 h 117"/>
                <a:gd name="T12" fmla="*/ 52 w 95"/>
                <a:gd name="T13" fmla="*/ 69 h 117"/>
                <a:gd name="T14" fmla="*/ 40 w 95"/>
                <a:gd name="T15" fmla="*/ 68 h 117"/>
                <a:gd name="T16" fmla="*/ 5 w 95"/>
                <a:gd name="T17" fmla="*/ 35 h 117"/>
                <a:gd name="T18" fmla="*/ 49 w 95"/>
                <a:gd name="T19" fmla="*/ 0 h 117"/>
                <a:gd name="T20" fmla="*/ 91 w 95"/>
                <a:gd name="T21" fmla="*/ 13 h 117"/>
                <a:gd name="T22" fmla="*/ 91 w 95"/>
                <a:gd name="T23" fmla="*/ 17 h 117"/>
                <a:gd name="T24" fmla="*/ 80 w 95"/>
                <a:gd name="T25" fmla="*/ 30 h 117"/>
                <a:gd name="T26" fmla="*/ 77 w 95"/>
                <a:gd name="T27" fmla="*/ 31 h 117"/>
                <a:gd name="T28" fmla="*/ 47 w 95"/>
                <a:gd name="T29" fmla="*/ 22 h 117"/>
                <a:gd name="T30" fmla="*/ 30 w 95"/>
                <a:gd name="T31" fmla="*/ 33 h 117"/>
                <a:gd name="T32" fmla="*/ 49 w 95"/>
                <a:gd name="T33" fmla="*/ 45 h 117"/>
                <a:gd name="T34" fmla="*/ 61 w 95"/>
                <a:gd name="T35" fmla="*/ 46 h 117"/>
                <a:gd name="T36" fmla="*/ 95 w 95"/>
                <a:gd name="T37" fmla="*/ 79 h 117"/>
                <a:gd name="T38" fmla="*/ 49 w 95"/>
                <a:gd name="T39" fmla="*/ 117 h 117"/>
                <a:gd name="T40" fmla="*/ 1 w 95"/>
                <a:gd name="T41" fmla="*/ 9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17">
                  <a:moveTo>
                    <a:pt x="1" y="99"/>
                  </a:moveTo>
                  <a:cubicBezTo>
                    <a:pt x="0" y="98"/>
                    <a:pt x="0" y="97"/>
                    <a:pt x="1" y="96"/>
                  </a:cubicBezTo>
                  <a:cubicBezTo>
                    <a:pt x="14" y="82"/>
                    <a:pt x="14" y="82"/>
                    <a:pt x="14" y="82"/>
                  </a:cubicBezTo>
                  <a:cubicBezTo>
                    <a:pt x="15" y="81"/>
                    <a:pt x="16" y="81"/>
                    <a:pt x="17" y="82"/>
                  </a:cubicBezTo>
                  <a:cubicBezTo>
                    <a:pt x="25" y="89"/>
                    <a:pt x="38" y="95"/>
                    <a:pt x="50" y="95"/>
                  </a:cubicBezTo>
                  <a:cubicBezTo>
                    <a:pt x="63" y="95"/>
                    <a:pt x="70" y="89"/>
                    <a:pt x="70" y="81"/>
                  </a:cubicBezTo>
                  <a:cubicBezTo>
                    <a:pt x="70" y="75"/>
                    <a:pt x="66" y="70"/>
                    <a:pt x="52" y="69"/>
                  </a:cubicBezTo>
                  <a:cubicBezTo>
                    <a:pt x="40" y="68"/>
                    <a:pt x="40" y="68"/>
                    <a:pt x="40" y="68"/>
                  </a:cubicBezTo>
                  <a:cubicBezTo>
                    <a:pt x="17" y="66"/>
                    <a:pt x="5" y="54"/>
                    <a:pt x="5" y="35"/>
                  </a:cubicBezTo>
                  <a:cubicBezTo>
                    <a:pt x="5" y="13"/>
                    <a:pt x="21" y="0"/>
                    <a:pt x="49" y="0"/>
                  </a:cubicBezTo>
                  <a:cubicBezTo>
                    <a:pt x="66" y="0"/>
                    <a:pt x="81" y="6"/>
                    <a:pt x="91" y="13"/>
                  </a:cubicBezTo>
                  <a:cubicBezTo>
                    <a:pt x="92" y="14"/>
                    <a:pt x="92" y="16"/>
                    <a:pt x="91" y="17"/>
                  </a:cubicBezTo>
                  <a:cubicBezTo>
                    <a:pt x="80" y="30"/>
                    <a:pt x="80" y="30"/>
                    <a:pt x="80" y="30"/>
                  </a:cubicBezTo>
                  <a:cubicBezTo>
                    <a:pt x="79" y="32"/>
                    <a:pt x="78" y="32"/>
                    <a:pt x="77" y="31"/>
                  </a:cubicBezTo>
                  <a:cubicBezTo>
                    <a:pt x="70" y="26"/>
                    <a:pt x="58" y="22"/>
                    <a:pt x="47" y="22"/>
                  </a:cubicBezTo>
                  <a:cubicBezTo>
                    <a:pt x="36" y="22"/>
                    <a:pt x="30" y="26"/>
                    <a:pt x="30" y="33"/>
                  </a:cubicBezTo>
                  <a:cubicBezTo>
                    <a:pt x="30" y="40"/>
                    <a:pt x="34" y="44"/>
                    <a:pt x="49" y="45"/>
                  </a:cubicBezTo>
                  <a:cubicBezTo>
                    <a:pt x="61" y="46"/>
                    <a:pt x="61" y="46"/>
                    <a:pt x="61" y="46"/>
                  </a:cubicBezTo>
                  <a:cubicBezTo>
                    <a:pt x="84" y="48"/>
                    <a:pt x="95" y="60"/>
                    <a:pt x="95" y="79"/>
                  </a:cubicBezTo>
                  <a:cubicBezTo>
                    <a:pt x="95" y="101"/>
                    <a:pt x="79" y="117"/>
                    <a:pt x="49" y="117"/>
                  </a:cubicBezTo>
                  <a:cubicBezTo>
                    <a:pt x="26" y="117"/>
                    <a:pt x="10" y="107"/>
                    <a:pt x="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59" name="Freeform 10"/>
            <p:cNvSpPr>
              <a:spLocks/>
            </p:cNvSpPr>
            <p:nvPr userDrawn="1"/>
          </p:nvSpPr>
          <p:spPr bwMode="auto">
            <a:xfrm>
              <a:off x="1789301"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0" name="Freeform 11"/>
            <p:cNvSpPr>
              <a:spLocks/>
            </p:cNvSpPr>
            <p:nvPr userDrawn="1"/>
          </p:nvSpPr>
          <p:spPr bwMode="auto">
            <a:xfrm>
              <a:off x="1925702"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1" name="Freeform 12"/>
            <p:cNvSpPr>
              <a:spLocks/>
            </p:cNvSpPr>
            <p:nvPr userDrawn="1"/>
          </p:nvSpPr>
          <p:spPr bwMode="auto">
            <a:xfrm>
              <a:off x="2084836" y="1497130"/>
              <a:ext cx="183934" cy="274867"/>
            </a:xfrm>
            <a:custGeom>
              <a:avLst/>
              <a:gdLst>
                <a:gd name="T0" fmla="*/ 17 w 104"/>
                <a:gd name="T1" fmla="*/ 154 h 154"/>
                <a:gd name="T2" fmla="*/ 14 w 104"/>
                <a:gd name="T3" fmla="*/ 151 h 154"/>
                <a:gd name="T4" fmla="*/ 14 w 104"/>
                <a:gd name="T5" fmla="*/ 133 h 154"/>
                <a:gd name="T6" fmla="*/ 17 w 104"/>
                <a:gd name="T7" fmla="*/ 131 h 154"/>
                <a:gd name="T8" fmla="*/ 21 w 104"/>
                <a:gd name="T9" fmla="*/ 131 h 154"/>
                <a:gd name="T10" fmla="*/ 38 w 104"/>
                <a:gd name="T11" fmla="*/ 117 h 154"/>
                <a:gd name="T12" fmla="*/ 41 w 104"/>
                <a:gd name="T13" fmla="*/ 108 h 154"/>
                <a:gd name="T14" fmla="*/ 0 w 104"/>
                <a:gd name="T15" fmla="*/ 3 h 154"/>
                <a:gd name="T16" fmla="*/ 2 w 104"/>
                <a:gd name="T17" fmla="*/ 0 h 154"/>
                <a:gd name="T18" fmla="*/ 25 w 104"/>
                <a:gd name="T19" fmla="*/ 0 h 154"/>
                <a:gd name="T20" fmla="*/ 28 w 104"/>
                <a:gd name="T21" fmla="*/ 3 h 154"/>
                <a:gd name="T22" fmla="*/ 53 w 104"/>
                <a:gd name="T23" fmla="*/ 76 h 154"/>
                <a:gd name="T24" fmla="*/ 53 w 104"/>
                <a:gd name="T25" fmla="*/ 76 h 154"/>
                <a:gd name="T26" fmla="*/ 77 w 104"/>
                <a:gd name="T27" fmla="*/ 3 h 154"/>
                <a:gd name="T28" fmla="*/ 80 w 104"/>
                <a:gd name="T29" fmla="*/ 0 h 154"/>
                <a:gd name="T30" fmla="*/ 102 w 104"/>
                <a:gd name="T31" fmla="*/ 0 h 154"/>
                <a:gd name="T32" fmla="*/ 104 w 104"/>
                <a:gd name="T33" fmla="*/ 3 h 154"/>
                <a:gd name="T34" fmla="*/ 61 w 104"/>
                <a:gd name="T35" fmla="*/ 119 h 154"/>
                <a:gd name="T36" fmla="*/ 24 w 104"/>
                <a:gd name="T37" fmla="*/ 154 h 154"/>
                <a:gd name="T38" fmla="*/ 17 w 104"/>
                <a:gd name="T3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154">
                  <a:moveTo>
                    <a:pt x="17" y="154"/>
                  </a:moveTo>
                  <a:cubicBezTo>
                    <a:pt x="15" y="154"/>
                    <a:pt x="14" y="153"/>
                    <a:pt x="14" y="151"/>
                  </a:cubicBezTo>
                  <a:cubicBezTo>
                    <a:pt x="14" y="133"/>
                    <a:pt x="14" y="133"/>
                    <a:pt x="14" y="133"/>
                  </a:cubicBezTo>
                  <a:cubicBezTo>
                    <a:pt x="14" y="131"/>
                    <a:pt x="15" y="131"/>
                    <a:pt x="17" y="131"/>
                  </a:cubicBezTo>
                  <a:cubicBezTo>
                    <a:pt x="21" y="131"/>
                    <a:pt x="21" y="131"/>
                    <a:pt x="21" y="131"/>
                  </a:cubicBezTo>
                  <a:cubicBezTo>
                    <a:pt x="30" y="131"/>
                    <a:pt x="34" y="127"/>
                    <a:pt x="38" y="117"/>
                  </a:cubicBezTo>
                  <a:cubicBezTo>
                    <a:pt x="41" y="108"/>
                    <a:pt x="41" y="108"/>
                    <a:pt x="41" y="108"/>
                  </a:cubicBezTo>
                  <a:cubicBezTo>
                    <a:pt x="0" y="3"/>
                    <a:pt x="0" y="3"/>
                    <a:pt x="0" y="3"/>
                  </a:cubicBezTo>
                  <a:cubicBezTo>
                    <a:pt x="0" y="1"/>
                    <a:pt x="0" y="0"/>
                    <a:pt x="2" y="0"/>
                  </a:cubicBezTo>
                  <a:cubicBezTo>
                    <a:pt x="25" y="0"/>
                    <a:pt x="25" y="0"/>
                    <a:pt x="25" y="0"/>
                  </a:cubicBezTo>
                  <a:cubicBezTo>
                    <a:pt x="26" y="0"/>
                    <a:pt x="27" y="1"/>
                    <a:pt x="28" y="3"/>
                  </a:cubicBezTo>
                  <a:cubicBezTo>
                    <a:pt x="53" y="76"/>
                    <a:pt x="53" y="76"/>
                    <a:pt x="53" y="76"/>
                  </a:cubicBezTo>
                  <a:cubicBezTo>
                    <a:pt x="53" y="76"/>
                    <a:pt x="53" y="76"/>
                    <a:pt x="53" y="76"/>
                  </a:cubicBezTo>
                  <a:cubicBezTo>
                    <a:pt x="77" y="3"/>
                    <a:pt x="77" y="3"/>
                    <a:pt x="77" y="3"/>
                  </a:cubicBezTo>
                  <a:cubicBezTo>
                    <a:pt x="78" y="1"/>
                    <a:pt x="79" y="0"/>
                    <a:pt x="80" y="0"/>
                  </a:cubicBezTo>
                  <a:cubicBezTo>
                    <a:pt x="102" y="0"/>
                    <a:pt x="102" y="0"/>
                    <a:pt x="102" y="0"/>
                  </a:cubicBezTo>
                  <a:cubicBezTo>
                    <a:pt x="104" y="0"/>
                    <a:pt x="104" y="1"/>
                    <a:pt x="104" y="3"/>
                  </a:cubicBezTo>
                  <a:cubicBezTo>
                    <a:pt x="61" y="119"/>
                    <a:pt x="61" y="119"/>
                    <a:pt x="61" y="119"/>
                  </a:cubicBezTo>
                  <a:cubicBezTo>
                    <a:pt x="52" y="145"/>
                    <a:pt x="42" y="154"/>
                    <a:pt x="24" y="154"/>
                  </a:cubicBezTo>
                  <a:lnTo>
                    <a:pt x="17"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2" name="Freeform 13"/>
            <p:cNvSpPr>
              <a:spLocks noEditPoints="1"/>
            </p:cNvSpPr>
            <p:nvPr userDrawn="1"/>
          </p:nvSpPr>
          <p:spPr bwMode="auto">
            <a:xfrm>
              <a:off x="235350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3" name="Freeform 14"/>
            <p:cNvSpPr>
              <a:spLocks/>
            </p:cNvSpPr>
            <p:nvPr userDrawn="1"/>
          </p:nvSpPr>
          <p:spPr bwMode="auto">
            <a:xfrm>
              <a:off x="2553970" y="1414463"/>
              <a:ext cx="109534" cy="283134"/>
            </a:xfrm>
            <a:custGeom>
              <a:avLst/>
              <a:gdLst>
                <a:gd name="T0" fmla="*/ 14 w 61"/>
                <a:gd name="T1" fmla="*/ 158 h 158"/>
                <a:gd name="T2" fmla="*/ 12 w 61"/>
                <a:gd name="T3" fmla="*/ 156 h 158"/>
                <a:gd name="T4" fmla="*/ 12 w 61"/>
                <a:gd name="T5" fmla="*/ 68 h 158"/>
                <a:gd name="T6" fmla="*/ 10 w 61"/>
                <a:gd name="T7" fmla="*/ 66 h 158"/>
                <a:gd name="T8" fmla="*/ 3 w 61"/>
                <a:gd name="T9" fmla="*/ 66 h 158"/>
                <a:gd name="T10" fmla="*/ 0 w 61"/>
                <a:gd name="T11" fmla="*/ 64 h 158"/>
                <a:gd name="T12" fmla="*/ 0 w 61"/>
                <a:gd name="T13" fmla="*/ 49 h 158"/>
                <a:gd name="T14" fmla="*/ 3 w 61"/>
                <a:gd name="T15" fmla="*/ 46 h 158"/>
                <a:gd name="T16" fmla="*/ 10 w 61"/>
                <a:gd name="T17" fmla="*/ 46 h 158"/>
                <a:gd name="T18" fmla="*/ 12 w 61"/>
                <a:gd name="T19" fmla="*/ 45 h 158"/>
                <a:gd name="T20" fmla="*/ 12 w 61"/>
                <a:gd name="T21" fmla="*/ 38 h 158"/>
                <a:gd name="T22" fmla="*/ 49 w 61"/>
                <a:gd name="T23" fmla="*/ 0 h 158"/>
                <a:gd name="T24" fmla="*/ 59 w 61"/>
                <a:gd name="T25" fmla="*/ 0 h 158"/>
                <a:gd name="T26" fmla="*/ 61 w 61"/>
                <a:gd name="T27" fmla="*/ 3 h 158"/>
                <a:gd name="T28" fmla="*/ 61 w 61"/>
                <a:gd name="T29" fmla="*/ 21 h 158"/>
                <a:gd name="T30" fmla="*/ 59 w 61"/>
                <a:gd name="T31" fmla="*/ 24 h 158"/>
                <a:gd name="T32" fmla="*/ 52 w 61"/>
                <a:gd name="T33" fmla="*/ 24 h 158"/>
                <a:gd name="T34" fmla="*/ 37 w 61"/>
                <a:gd name="T35" fmla="*/ 37 h 158"/>
                <a:gd name="T36" fmla="*/ 37 w 61"/>
                <a:gd name="T37" fmla="*/ 45 h 158"/>
                <a:gd name="T38" fmla="*/ 39 w 61"/>
                <a:gd name="T39" fmla="*/ 46 h 158"/>
                <a:gd name="T40" fmla="*/ 59 w 61"/>
                <a:gd name="T41" fmla="*/ 46 h 158"/>
                <a:gd name="T42" fmla="*/ 61 w 61"/>
                <a:gd name="T43" fmla="*/ 49 h 158"/>
                <a:gd name="T44" fmla="*/ 61 w 61"/>
                <a:gd name="T45" fmla="*/ 64 h 158"/>
                <a:gd name="T46" fmla="*/ 59 w 61"/>
                <a:gd name="T47" fmla="*/ 66 h 158"/>
                <a:gd name="T48" fmla="*/ 39 w 61"/>
                <a:gd name="T49" fmla="*/ 66 h 158"/>
                <a:gd name="T50" fmla="*/ 37 w 61"/>
                <a:gd name="T51" fmla="*/ 68 h 158"/>
                <a:gd name="T52" fmla="*/ 37 w 61"/>
                <a:gd name="T53" fmla="*/ 156 h 158"/>
                <a:gd name="T54" fmla="*/ 35 w 61"/>
                <a:gd name="T55" fmla="*/ 158 h 158"/>
                <a:gd name="T56" fmla="*/ 14 w 61"/>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158">
                  <a:moveTo>
                    <a:pt x="14" y="158"/>
                  </a:moveTo>
                  <a:cubicBezTo>
                    <a:pt x="12" y="158"/>
                    <a:pt x="12" y="157"/>
                    <a:pt x="12" y="156"/>
                  </a:cubicBezTo>
                  <a:cubicBezTo>
                    <a:pt x="12" y="68"/>
                    <a:pt x="12" y="68"/>
                    <a:pt x="12" y="68"/>
                  </a:cubicBezTo>
                  <a:cubicBezTo>
                    <a:pt x="12" y="67"/>
                    <a:pt x="11" y="66"/>
                    <a:pt x="10" y="66"/>
                  </a:cubicBezTo>
                  <a:cubicBezTo>
                    <a:pt x="3" y="66"/>
                    <a:pt x="3" y="66"/>
                    <a:pt x="3" y="66"/>
                  </a:cubicBezTo>
                  <a:cubicBezTo>
                    <a:pt x="1" y="66"/>
                    <a:pt x="0" y="66"/>
                    <a:pt x="0" y="64"/>
                  </a:cubicBezTo>
                  <a:cubicBezTo>
                    <a:pt x="0" y="49"/>
                    <a:pt x="0" y="49"/>
                    <a:pt x="0" y="49"/>
                  </a:cubicBezTo>
                  <a:cubicBezTo>
                    <a:pt x="0" y="47"/>
                    <a:pt x="1" y="46"/>
                    <a:pt x="3" y="46"/>
                  </a:cubicBezTo>
                  <a:cubicBezTo>
                    <a:pt x="10" y="46"/>
                    <a:pt x="10" y="46"/>
                    <a:pt x="10" y="46"/>
                  </a:cubicBezTo>
                  <a:cubicBezTo>
                    <a:pt x="11" y="46"/>
                    <a:pt x="12" y="46"/>
                    <a:pt x="12" y="45"/>
                  </a:cubicBezTo>
                  <a:cubicBezTo>
                    <a:pt x="12" y="38"/>
                    <a:pt x="12" y="38"/>
                    <a:pt x="12" y="38"/>
                  </a:cubicBezTo>
                  <a:cubicBezTo>
                    <a:pt x="12" y="12"/>
                    <a:pt x="24" y="0"/>
                    <a:pt x="49" y="0"/>
                  </a:cubicBezTo>
                  <a:cubicBezTo>
                    <a:pt x="59" y="0"/>
                    <a:pt x="59" y="0"/>
                    <a:pt x="59" y="0"/>
                  </a:cubicBezTo>
                  <a:cubicBezTo>
                    <a:pt x="60" y="0"/>
                    <a:pt x="61" y="1"/>
                    <a:pt x="61" y="3"/>
                  </a:cubicBezTo>
                  <a:cubicBezTo>
                    <a:pt x="61" y="21"/>
                    <a:pt x="61" y="21"/>
                    <a:pt x="61" y="21"/>
                  </a:cubicBezTo>
                  <a:cubicBezTo>
                    <a:pt x="61" y="23"/>
                    <a:pt x="60" y="24"/>
                    <a:pt x="59" y="24"/>
                  </a:cubicBezTo>
                  <a:cubicBezTo>
                    <a:pt x="52" y="24"/>
                    <a:pt x="52" y="24"/>
                    <a:pt x="52" y="24"/>
                  </a:cubicBezTo>
                  <a:cubicBezTo>
                    <a:pt x="40" y="24"/>
                    <a:pt x="37" y="26"/>
                    <a:pt x="37" y="37"/>
                  </a:cubicBezTo>
                  <a:cubicBezTo>
                    <a:pt x="37" y="45"/>
                    <a:pt x="37" y="45"/>
                    <a:pt x="37" y="45"/>
                  </a:cubicBezTo>
                  <a:cubicBezTo>
                    <a:pt x="37" y="46"/>
                    <a:pt x="38" y="46"/>
                    <a:pt x="39" y="46"/>
                  </a:cubicBezTo>
                  <a:cubicBezTo>
                    <a:pt x="59" y="46"/>
                    <a:pt x="59" y="46"/>
                    <a:pt x="59" y="46"/>
                  </a:cubicBezTo>
                  <a:cubicBezTo>
                    <a:pt x="60" y="46"/>
                    <a:pt x="61" y="47"/>
                    <a:pt x="61" y="49"/>
                  </a:cubicBezTo>
                  <a:cubicBezTo>
                    <a:pt x="61" y="64"/>
                    <a:pt x="61" y="64"/>
                    <a:pt x="61" y="64"/>
                  </a:cubicBezTo>
                  <a:cubicBezTo>
                    <a:pt x="61" y="66"/>
                    <a:pt x="60" y="66"/>
                    <a:pt x="59" y="66"/>
                  </a:cubicBezTo>
                  <a:cubicBezTo>
                    <a:pt x="39" y="66"/>
                    <a:pt x="39" y="66"/>
                    <a:pt x="39" y="66"/>
                  </a:cubicBezTo>
                  <a:cubicBezTo>
                    <a:pt x="38" y="66"/>
                    <a:pt x="37" y="67"/>
                    <a:pt x="37" y="68"/>
                  </a:cubicBezTo>
                  <a:cubicBezTo>
                    <a:pt x="37" y="156"/>
                    <a:pt x="37" y="156"/>
                    <a:pt x="37" y="156"/>
                  </a:cubicBezTo>
                  <a:cubicBezTo>
                    <a:pt x="37" y="157"/>
                    <a:pt x="37" y="158"/>
                    <a:pt x="35" y="158"/>
                  </a:cubicBezTo>
                  <a:lnTo>
                    <a:pt x="14"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4" name="Freeform 15"/>
            <p:cNvSpPr>
              <a:spLocks/>
            </p:cNvSpPr>
            <p:nvPr userDrawn="1"/>
          </p:nvSpPr>
          <p:spPr bwMode="auto">
            <a:xfrm>
              <a:off x="2762704" y="1414463"/>
              <a:ext cx="208734" cy="283134"/>
            </a:xfrm>
            <a:custGeom>
              <a:avLst/>
              <a:gdLst>
                <a:gd name="T0" fmla="*/ 0 w 117"/>
                <a:gd name="T1" fmla="*/ 3 h 158"/>
                <a:gd name="T2" fmla="*/ 2 w 117"/>
                <a:gd name="T3" fmla="*/ 0 h 158"/>
                <a:gd name="T4" fmla="*/ 25 w 117"/>
                <a:gd name="T5" fmla="*/ 0 h 158"/>
                <a:gd name="T6" fmla="*/ 27 w 117"/>
                <a:gd name="T7" fmla="*/ 3 h 158"/>
                <a:gd name="T8" fmla="*/ 27 w 117"/>
                <a:gd name="T9" fmla="*/ 65 h 158"/>
                <a:gd name="T10" fmla="*/ 29 w 117"/>
                <a:gd name="T11" fmla="*/ 66 h 158"/>
                <a:gd name="T12" fmla="*/ 89 w 117"/>
                <a:gd name="T13" fmla="*/ 66 h 158"/>
                <a:gd name="T14" fmla="*/ 90 w 117"/>
                <a:gd name="T15" fmla="*/ 65 h 158"/>
                <a:gd name="T16" fmla="*/ 90 w 117"/>
                <a:gd name="T17" fmla="*/ 3 h 158"/>
                <a:gd name="T18" fmla="*/ 92 w 117"/>
                <a:gd name="T19" fmla="*/ 0 h 158"/>
                <a:gd name="T20" fmla="*/ 115 w 117"/>
                <a:gd name="T21" fmla="*/ 0 h 158"/>
                <a:gd name="T22" fmla="*/ 117 w 117"/>
                <a:gd name="T23" fmla="*/ 3 h 158"/>
                <a:gd name="T24" fmla="*/ 117 w 117"/>
                <a:gd name="T25" fmla="*/ 156 h 158"/>
                <a:gd name="T26" fmla="*/ 115 w 117"/>
                <a:gd name="T27" fmla="*/ 158 h 158"/>
                <a:gd name="T28" fmla="*/ 92 w 117"/>
                <a:gd name="T29" fmla="*/ 158 h 158"/>
                <a:gd name="T30" fmla="*/ 90 w 117"/>
                <a:gd name="T31" fmla="*/ 156 h 158"/>
                <a:gd name="T32" fmla="*/ 90 w 117"/>
                <a:gd name="T33" fmla="*/ 92 h 158"/>
                <a:gd name="T34" fmla="*/ 89 w 117"/>
                <a:gd name="T35" fmla="*/ 91 h 158"/>
                <a:gd name="T36" fmla="*/ 29 w 117"/>
                <a:gd name="T37" fmla="*/ 91 h 158"/>
                <a:gd name="T38" fmla="*/ 27 w 117"/>
                <a:gd name="T39" fmla="*/ 92 h 158"/>
                <a:gd name="T40" fmla="*/ 27 w 117"/>
                <a:gd name="T41" fmla="*/ 156 h 158"/>
                <a:gd name="T42" fmla="*/ 25 w 117"/>
                <a:gd name="T43" fmla="*/ 158 h 158"/>
                <a:gd name="T44" fmla="*/ 2 w 117"/>
                <a:gd name="T45" fmla="*/ 158 h 158"/>
                <a:gd name="T46" fmla="*/ 0 w 117"/>
                <a:gd name="T47" fmla="*/ 156 h 158"/>
                <a:gd name="T48" fmla="*/ 0 w 117"/>
                <a:gd name="T49"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158">
                  <a:moveTo>
                    <a:pt x="0" y="3"/>
                  </a:moveTo>
                  <a:cubicBezTo>
                    <a:pt x="0" y="1"/>
                    <a:pt x="1" y="0"/>
                    <a:pt x="2" y="0"/>
                  </a:cubicBezTo>
                  <a:cubicBezTo>
                    <a:pt x="25" y="0"/>
                    <a:pt x="25" y="0"/>
                    <a:pt x="25" y="0"/>
                  </a:cubicBezTo>
                  <a:cubicBezTo>
                    <a:pt x="26" y="0"/>
                    <a:pt x="27" y="1"/>
                    <a:pt x="27" y="3"/>
                  </a:cubicBezTo>
                  <a:cubicBezTo>
                    <a:pt x="27" y="65"/>
                    <a:pt x="27" y="65"/>
                    <a:pt x="27" y="65"/>
                  </a:cubicBezTo>
                  <a:cubicBezTo>
                    <a:pt x="27" y="66"/>
                    <a:pt x="28" y="66"/>
                    <a:pt x="29" y="66"/>
                  </a:cubicBezTo>
                  <a:cubicBezTo>
                    <a:pt x="89" y="66"/>
                    <a:pt x="89" y="66"/>
                    <a:pt x="89" y="66"/>
                  </a:cubicBezTo>
                  <a:cubicBezTo>
                    <a:pt x="89" y="66"/>
                    <a:pt x="90" y="66"/>
                    <a:pt x="90" y="65"/>
                  </a:cubicBezTo>
                  <a:cubicBezTo>
                    <a:pt x="90" y="3"/>
                    <a:pt x="90" y="3"/>
                    <a:pt x="90" y="3"/>
                  </a:cubicBezTo>
                  <a:cubicBezTo>
                    <a:pt x="90" y="1"/>
                    <a:pt x="91" y="0"/>
                    <a:pt x="92" y="0"/>
                  </a:cubicBezTo>
                  <a:cubicBezTo>
                    <a:pt x="115" y="0"/>
                    <a:pt x="115" y="0"/>
                    <a:pt x="115" y="0"/>
                  </a:cubicBezTo>
                  <a:cubicBezTo>
                    <a:pt x="116" y="0"/>
                    <a:pt x="117" y="1"/>
                    <a:pt x="117" y="3"/>
                  </a:cubicBezTo>
                  <a:cubicBezTo>
                    <a:pt x="117" y="156"/>
                    <a:pt x="117" y="156"/>
                    <a:pt x="117" y="156"/>
                  </a:cubicBezTo>
                  <a:cubicBezTo>
                    <a:pt x="117" y="157"/>
                    <a:pt x="116" y="158"/>
                    <a:pt x="115" y="158"/>
                  </a:cubicBezTo>
                  <a:cubicBezTo>
                    <a:pt x="92" y="158"/>
                    <a:pt x="92" y="158"/>
                    <a:pt x="92" y="158"/>
                  </a:cubicBezTo>
                  <a:cubicBezTo>
                    <a:pt x="91" y="158"/>
                    <a:pt x="90" y="157"/>
                    <a:pt x="90" y="156"/>
                  </a:cubicBezTo>
                  <a:cubicBezTo>
                    <a:pt x="90" y="92"/>
                    <a:pt x="90" y="92"/>
                    <a:pt x="90" y="92"/>
                  </a:cubicBezTo>
                  <a:cubicBezTo>
                    <a:pt x="90" y="91"/>
                    <a:pt x="89" y="91"/>
                    <a:pt x="89" y="91"/>
                  </a:cubicBezTo>
                  <a:cubicBezTo>
                    <a:pt x="29" y="91"/>
                    <a:pt x="29" y="91"/>
                    <a:pt x="29" y="91"/>
                  </a:cubicBezTo>
                  <a:cubicBezTo>
                    <a:pt x="28" y="91"/>
                    <a:pt x="27" y="91"/>
                    <a:pt x="27" y="92"/>
                  </a:cubicBezTo>
                  <a:cubicBezTo>
                    <a:pt x="27" y="156"/>
                    <a:pt x="27" y="156"/>
                    <a:pt x="27" y="156"/>
                  </a:cubicBezTo>
                  <a:cubicBezTo>
                    <a:pt x="27" y="157"/>
                    <a:pt x="26" y="158"/>
                    <a:pt x="25"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5" name="Freeform 16"/>
            <p:cNvSpPr>
              <a:spLocks noEditPoints="1"/>
            </p:cNvSpPr>
            <p:nvPr userDrawn="1"/>
          </p:nvSpPr>
          <p:spPr bwMode="auto">
            <a:xfrm>
              <a:off x="3014838" y="1492997"/>
              <a:ext cx="175667" cy="208734"/>
            </a:xfrm>
            <a:custGeom>
              <a:avLst/>
              <a:gdLst>
                <a:gd name="T0" fmla="*/ 4 w 99"/>
                <a:gd name="T1" fmla="*/ 85 h 117"/>
                <a:gd name="T2" fmla="*/ 0 w 99"/>
                <a:gd name="T3" fmla="*/ 58 h 117"/>
                <a:gd name="T4" fmla="*/ 4 w 99"/>
                <a:gd name="T5" fmla="*/ 31 h 117"/>
                <a:gd name="T6" fmla="*/ 49 w 99"/>
                <a:gd name="T7" fmla="*/ 0 h 117"/>
                <a:gd name="T8" fmla="*/ 95 w 99"/>
                <a:gd name="T9" fmla="*/ 31 h 117"/>
                <a:gd name="T10" fmla="*/ 99 w 99"/>
                <a:gd name="T11" fmla="*/ 64 h 117"/>
                <a:gd name="T12" fmla="*/ 97 w 99"/>
                <a:gd name="T13" fmla="*/ 66 h 117"/>
                <a:gd name="T14" fmla="*/ 28 w 99"/>
                <a:gd name="T15" fmla="*/ 66 h 117"/>
                <a:gd name="T16" fmla="*/ 26 w 99"/>
                <a:gd name="T17" fmla="*/ 68 h 117"/>
                <a:gd name="T18" fmla="*/ 28 w 99"/>
                <a:gd name="T19" fmla="*/ 76 h 117"/>
                <a:gd name="T20" fmla="*/ 53 w 99"/>
                <a:gd name="T21" fmla="*/ 93 h 117"/>
                <a:gd name="T22" fmla="*/ 79 w 99"/>
                <a:gd name="T23" fmla="*/ 83 h 117"/>
                <a:gd name="T24" fmla="*/ 83 w 99"/>
                <a:gd name="T25" fmla="*/ 82 h 117"/>
                <a:gd name="T26" fmla="*/ 96 w 99"/>
                <a:gd name="T27" fmla="*/ 94 h 117"/>
                <a:gd name="T28" fmla="*/ 97 w 99"/>
                <a:gd name="T29" fmla="*/ 98 h 117"/>
                <a:gd name="T30" fmla="*/ 51 w 99"/>
                <a:gd name="T31" fmla="*/ 117 h 117"/>
                <a:gd name="T32" fmla="*/ 4 w 99"/>
                <a:gd name="T33" fmla="*/ 85 h 117"/>
                <a:gd name="T34" fmla="*/ 71 w 99"/>
                <a:gd name="T35" fmla="*/ 36 h 117"/>
                <a:gd name="T36" fmla="*/ 50 w 99"/>
                <a:gd name="T37" fmla="*/ 22 h 117"/>
                <a:gd name="T38" fmla="*/ 28 w 99"/>
                <a:gd name="T39" fmla="*/ 36 h 117"/>
                <a:gd name="T40" fmla="*/ 26 w 99"/>
                <a:gd name="T41" fmla="*/ 46 h 117"/>
                <a:gd name="T42" fmla="*/ 28 w 99"/>
                <a:gd name="T43" fmla="*/ 47 h 117"/>
                <a:gd name="T44" fmla="*/ 71 w 99"/>
                <a:gd name="T45" fmla="*/ 47 h 117"/>
                <a:gd name="T46" fmla="*/ 73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2" y="78"/>
                    <a:pt x="0" y="70"/>
                    <a:pt x="0" y="58"/>
                  </a:cubicBezTo>
                  <a:cubicBezTo>
                    <a:pt x="0" y="47"/>
                    <a:pt x="2" y="38"/>
                    <a:pt x="4" y="31"/>
                  </a:cubicBezTo>
                  <a:cubicBezTo>
                    <a:pt x="10" y="11"/>
                    <a:pt x="27" y="0"/>
                    <a:pt x="49" y="0"/>
                  </a:cubicBezTo>
                  <a:cubicBezTo>
                    <a:pt x="72" y="0"/>
                    <a:pt x="89" y="12"/>
                    <a:pt x="95" y="31"/>
                  </a:cubicBezTo>
                  <a:cubicBezTo>
                    <a:pt x="98" y="38"/>
                    <a:pt x="99" y="46"/>
                    <a:pt x="99" y="64"/>
                  </a:cubicBezTo>
                  <a:cubicBezTo>
                    <a:pt x="99" y="66"/>
                    <a:pt x="98" y="66"/>
                    <a:pt x="97" y="66"/>
                  </a:cubicBezTo>
                  <a:cubicBezTo>
                    <a:pt x="28" y="66"/>
                    <a:pt x="28" y="66"/>
                    <a:pt x="28" y="66"/>
                  </a:cubicBezTo>
                  <a:cubicBezTo>
                    <a:pt x="27" y="66"/>
                    <a:pt x="26" y="67"/>
                    <a:pt x="26" y="68"/>
                  </a:cubicBezTo>
                  <a:cubicBezTo>
                    <a:pt x="26" y="71"/>
                    <a:pt x="27" y="74"/>
                    <a:pt x="28" y="76"/>
                  </a:cubicBezTo>
                  <a:cubicBezTo>
                    <a:pt x="32" y="87"/>
                    <a:pt x="40" y="93"/>
                    <a:pt x="53" y="93"/>
                  </a:cubicBezTo>
                  <a:cubicBezTo>
                    <a:pt x="65" y="93"/>
                    <a:pt x="74" y="89"/>
                    <a:pt x="79" y="83"/>
                  </a:cubicBezTo>
                  <a:cubicBezTo>
                    <a:pt x="80" y="82"/>
                    <a:pt x="81" y="81"/>
                    <a:pt x="83" y="82"/>
                  </a:cubicBezTo>
                  <a:cubicBezTo>
                    <a:pt x="96" y="94"/>
                    <a:pt x="96" y="94"/>
                    <a:pt x="96" y="94"/>
                  </a:cubicBezTo>
                  <a:cubicBezTo>
                    <a:pt x="97" y="95"/>
                    <a:pt x="97" y="96"/>
                    <a:pt x="97" y="98"/>
                  </a:cubicBezTo>
                  <a:cubicBezTo>
                    <a:pt x="87" y="109"/>
                    <a:pt x="71" y="117"/>
                    <a:pt x="51" y="117"/>
                  </a:cubicBezTo>
                  <a:cubicBezTo>
                    <a:pt x="27" y="117"/>
                    <a:pt x="10" y="105"/>
                    <a:pt x="4" y="85"/>
                  </a:cubicBezTo>
                  <a:close/>
                  <a:moveTo>
                    <a:pt x="71" y="36"/>
                  </a:moveTo>
                  <a:cubicBezTo>
                    <a:pt x="68" y="27"/>
                    <a:pt x="60" y="22"/>
                    <a:pt x="50" y="22"/>
                  </a:cubicBezTo>
                  <a:cubicBezTo>
                    <a:pt x="39" y="22"/>
                    <a:pt x="31" y="27"/>
                    <a:pt x="28" y="36"/>
                  </a:cubicBezTo>
                  <a:cubicBezTo>
                    <a:pt x="27" y="39"/>
                    <a:pt x="26" y="42"/>
                    <a:pt x="26" y="46"/>
                  </a:cubicBezTo>
                  <a:cubicBezTo>
                    <a:pt x="26" y="47"/>
                    <a:pt x="27" y="47"/>
                    <a:pt x="28" y="47"/>
                  </a:cubicBezTo>
                  <a:cubicBezTo>
                    <a:pt x="71" y="47"/>
                    <a:pt x="71" y="47"/>
                    <a:pt x="71" y="47"/>
                  </a:cubicBezTo>
                  <a:cubicBezTo>
                    <a:pt x="72" y="47"/>
                    <a:pt x="73" y="47"/>
                    <a:pt x="73" y="46"/>
                  </a:cubicBezTo>
                  <a:cubicBezTo>
                    <a:pt x="73"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6" name="Freeform 17"/>
            <p:cNvSpPr>
              <a:spLocks noEditPoints="1"/>
            </p:cNvSpPr>
            <p:nvPr userDrawn="1"/>
          </p:nvSpPr>
          <p:spPr bwMode="auto">
            <a:xfrm>
              <a:off x="322150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8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1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4" y="111"/>
                    <a:pt x="53" y="117"/>
                    <a:pt x="37"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8"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1"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7" name="Freeform 18"/>
            <p:cNvSpPr>
              <a:spLocks/>
            </p:cNvSpPr>
            <p:nvPr userDrawn="1"/>
          </p:nvSpPr>
          <p:spPr bwMode="auto">
            <a:xfrm>
              <a:off x="3434373" y="1414463"/>
              <a:ext cx="76467" cy="285201"/>
            </a:xfrm>
            <a:custGeom>
              <a:avLst/>
              <a:gdLst>
                <a:gd name="T0" fmla="*/ 30 w 43"/>
                <a:gd name="T1" fmla="*/ 159 h 159"/>
                <a:gd name="T2" fmla="*/ 0 w 43"/>
                <a:gd name="T3" fmla="*/ 127 h 159"/>
                <a:gd name="T4" fmla="*/ 0 w 43"/>
                <a:gd name="T5" fmla="*/ 3 h 159"/>
                <a:gd name="T6" fmla="*/ 2 w 43"/>
                <a:gd name="T7" fmla="*/ 0 h 159"/>
                <a:gd name="T8" fmla="*/ 23 w 43"/>
                <a:gd name="T9" fmla="*/ 0 h 159"/>
                <a:gd name="T10" fmla="*/ 26 w 43"/>
                <a:gd name="T11" fmla="*/ 3 h 159"/>
                <a:gd name="T12" fmla="*/ 26 w 43"/>
                <a:gd name="T13" fmla="*/ 126 h 159"/>
                <a:gd name="T14" fmla="*/ 35 w 43"/>
                <a:gd name="T15" fmla="*/ 136 h 159"/>
                <a:gd name="T16" fmla="*/ 41 w 43"/>
                <a:gd name="T17" fmla="*/ 136 h 159"/>
                <a:gd name="T18" fmla="*/ 43 w 43"/>
                <a:gd name="T19" fmla="*/ 139 h 159"/>
                <a:gd name="T20" fmla="*/ 43 w 43"/>
                <a:gd name="T21" fmla="*/ 157 h 159"/>
                <a:gd name="T22" fmla="*/ 41 w 43"/>
                <a:gd name="T23" fmla="*/ 159 h 159"/>
                <a:gd name="T24" fmla="*/ 30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0" y="159"/>
                  </a:moveTo>
                  <a:cubicBezTo>
                    <a:pt x="9" y="159"/>
                    <a:pt x="0" y="149"/>
                    <a:pt x="0" y="127"/>
                  </a:cubicBezTo>
                  <a:cubicBezTo>
                    <a:pt x="0" y="3"/>
                    <a:pt x="0" y="3"/>
                    <a:pt x="0" y="3"/>
                  </a:cubicBezTo>
                  <a:cubicBezTo>
                    <a:pt x="0" y="1"/>
                    <a:pt x="1" y="0"/>
                    <a:pt x="2" y="0"/>
                  </a:cubicBezTo>
                  <a:cubicBezTo>
                    <a:pt x="23" y="0"/>
                    <a:pt x="23" y="0"/>
                    <a:pt x="23" y="0"/>
                  </a:cubicBezTo>
                  <a:cubicBezTo>
                    <a:pt x="25" y="0"/>
                    <a:pt x="26" y="1"/>
                    <a:pt x="26" y="3"/>
                  </a:cubicBezTo>
                  <a:cubicBezTo>
                    <a:pt x="26" y="126"/>
                    <a:pt x="26" y="126"/>
                    <a:pt x="26" y="126"/>
                  </a:cubicBezTo>
                  <a:cubicBezTo>
                    <a:pt x="26" y="134"/>
                    <a:pt x="29" y="136"/>
                    <a:pt x="35"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0"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8" name="Freeform 19"/>
            <p:cNvSpPr>
              <a:spLocks/>
            </p:cNvSpPr>
            <p:nvPr userDrawn="1"/>
          </p:nvSpPr>
          <p:spPr bwMode="auto">
            <a:xfrm>
              <a:off x="3525306"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69" name="Freeform 20"/>
            <p:cNvSpPr>
              <a:spLocks/>
            </p:cNvSpPr>
            <p:nvPr userDrawn="1"/>
          </p:nvSpPr>
          <p:spPr bwMode="auto">
            <a:xfrm>
              <a:off x="3663773" y="1414463"/>
              <a:ext cx="167400" cy="283134"/>
            </a:xfrm>
            <a:custGeom>
              <a:avLst/>
              <a:gdLst>
                <a:gd name="T0" fmla="*/ 71 w 94"/>
                <a:gd name="T1" fmla="*/ 158 h 158"/>
                <a:gd name="T2" fmla="*/ 69 w 94"/>
                <a:gd name="T3" fmla="*/ 156 h 158"/>
                <a:gd name="T4" fmla="*/ 69 w 94"/>
                <a:gd name="T5" fmla="*/ 91 h 158"/>
                <a:gd name="T6" fmla="*/ 47 w 94"/>
                <a:gd name="T7" fmla="*/ 67 h 158"/>
                <a:gd name="T8" fmla="*/ 26 w 94"/>
                <a:gd name="T9" fmla="*/ 91 h 158"/>
                <a:gd name="T10" fmla="*/ 26 w 94"/>
                <a:gd name="T11" fmla="*/ 156 h 158"/>
                <a:gd name="T12" fmla="*/ 24 w 94"/>
                <a:gd name="T13" fmla="*/ 158 h 158"/>
                <a:gd name="T14" fmla="*/ 3 w 94"/>
                <a:gd name="T15" fmla="*/ 158 h 158"/>
                <a:gd name="T16" fmla="*/ 0 w 94"/>
                <a:gd name="T17" fmla="*/ 156 h 158"/>
                <a:gd name="T18" fmla="*/ 0 w 94"/>
                <a:gd name="T19" fmla="*/ 3 h 158"/>
                <a:gd name="T20" fmla="*/ 3 w 94"/>
                <a:gd name="T21" fmla="*/ 0 h 158"/>
                <a:gd name="T22" fmla="*/ 24 w 94"/>
                <a:gd name="T23" fmla="*/ 0 h 158"/>
                <a:gd name="T24" fmla="*/ 26 w 94"/>
                <a:gd name="T25" fmla="*/ 3 h 158"/>
                <a:gd name="T26" fmla="*/ 26 w 94"/>
                <a:gd name="T27" fmla="*/ 57 h 158"/>
                <a:gd name="T28" fmla="*/ 26 w 94"/>
                <a:gd name="T29" fmla="*/ 57 h 158"/>
                <a:gd name="T30" fmla="*/ 56 w 94"/>
                <a:gd name="T31" fmla="*/ 44 h 158"/>
                <a:gd name="T32" fmla="*/ 94 w 94"/>
                <a:gd name="T33" fmla="*/ 85 h 158"/>
                <a:gd name="T34" fmla="*/ 94 w 94"/>
                <a:gd name="T35" fmla="*/ 156 h 158"/>
                <a:gd name="T36" fmla="*/ 92 w 94"/>
                <a:gd name="T37" fmla="*/ 158 h 158"/>
                <a:gd name="T38" fmla="*/ 71 w 94"/>
                <a:gd name="T3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8">
                  <a:moveTo>
                    <a:pt x="71" y="158"/>
                  </a:moveTo>
                  <a:cubicBezTo>
                    <a:pt x="69" y="158"/>
                    <a:pt x="69" y="157"/>
                    <a:pt x="69" y="156"/>
                  </a:cubicBezTo>
                  <a:cubicBezTo>
                    <a:pt x="69" y="91"/>
                    <a:pt x="69" y="91"/>
                    <a:pt x="69" y="91"/>
                  </a:cubicBezTo>
                  <a:cubicBezTo>
                    <a:pt x="69" y="77"/>
                    <a:pt x="61" y="67"/>
                    <a:pt x="47" y="67"/>
                  </a:cubicBezTo>
                  <a:cubicBezTo>
                    <a:pt x="34" y="67"/>
                    <a:pt x="26" y="77"/>
                    <a:pt x="26" y="91"/>
                  </a:cubicBezTo>
                  <a:cubicBezTo>
                    <a:pt x="26" y="156"/>
                    <a:pt x="26" y="156"/>
                    <a:pt x="26" y="156"/>
                  </a:cubicBezTo>
                  <a:cubicBezTo>
                    <a:pt x="26" y="157"/>
                    <a:pt x="25" y="158"/>
                    <a:pt x="24" y="158"/>
                  </a:cubicBezTo>
                  <a:cubicBezTo>
                    <a:pt x="3" y="158"/>
                    <a:pt x="3" y="158"/>
                    <a:pt x="3" y="158"/>
                  </a:cubicBezTo>
                  <a:cubicBezTo>
                    <a:pt x="1" y="158"/>
                    <a:pt x="0" y="157"/>
                    <a:pt x="0" y="156"/>
                  </a:cubicBezTo>
                  <a:cubicBezTo>
                    <a:pt x="0" y="3"/>
                    <a:pt x="0" y="3"/>
                    <a:pt x="0" y="3"/>
                  </a:cubicBezTo>
                  <a:cubicBezTo>
                    <a:pt x="0" y="1"/>
                    <a:pt x="1" y="0"/>
                    <a:pt x="3" y="0"/>
                  </a:cubicBezTo>
                  <a:cubicBezTo>
                    <a:pt x="24" y="0"/>
                    <a:pt x="24" y="0"/>
                    <a:pt x="24" y="0"/>
                  </a:cubicBezTo>
                  <a:cubicBezTo>
                    <a:pt x="25" y="0"/>
                    <a:pt x="26" y="1"/>
                    <a:pt x="26" y="3"/>
                  </a:cubicBezTo>
                  <a:cubicBezTo>
                    <a:pt x="26" y="57"/>
                    <a:pt x="26" y="57"/>
                    <a:pt x="26" y="57"/>
                  </a:cubicBezTo>
                  <a:cubicBezTo>
                    <a:pt x="26" y="57"/>
                    <a:pt x="26" y="57"/>
                    <a:pt x="26" y="57"/>
                  </a:cubicBezTo>
                  <a:cubicBezTo>
                    <a:pt x="31" y="50"/>
                    <a:pt x="41" y="44"/>
                    <a:pt x="56" y="44"/>
                  </a:cubicBezTo>
                  <a:cubicBezTo>
                    <a:pt x="80" y="44"/>
                    <a:pt x="94" y="61"/>
                    <a:pt x="94" y="85"/>
                  </a:cubicBezTo>
                  <a:cubicBezTo>
                    <a:pt x="94" y="156"/>
                    <a:pt x="94" y="156"/>
                    <a:pt x="94" y="156"/>
                  </a:cubicBezTo>
                  <a:cubicBezTo>
                    <a:pt x="94" y="157"/>
                    <a:pt x="94" y="158"/>
                    <a:pt x="92" y="158"/>
                  </a:cubicBezTo>
                  <a:lnTo>
                    <a:pt x="71"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70" name="Freeform 21"/>
            <p:cNvSpPr>
              <a:spLocks/>
            </p:cNvSpPr>
            <p:nvPr userDrawn="1"/>
          </p:nvSpPr>
          <p:spPr bwMode="auto">
            <a:xfrm>
              <a:off x="3880774" y="1647997"/>
              <a:ext cx="45467" cy="95067"/>
            </a:xfrm>
            <a:custGeom>
              <a:avLst/>
              <a:gdLst>
                <a:gd name="T0" fmla="*/ 0 w 26"/>
                <a:gd name="T1" fmla="*/ 2 h 54"/>
                <a:gd name="T2" fmla="*/ 2 w 26"/>
                <a:gd name="T3" fmla="*/ 0 h 54"/>
                <a:gd name="T4" fmla="*/ 24 w 26"/>
                <a:gd name="T5" fmla="*/ 0 h 54"/>
                <a:gd name="T6" fmla="*/ 26 w 26"/>
                <a:gd name="T7" fmla="*/ 2 h 54"/>
                <a:gd name="T8" fmla="*/ 26 w 26"/>
                <a:gd name="T9" fmla="*/ 27 h 54"/>
                <a:gd name="T10" fmla="*/ 24 w 26"/>
                <a:gd name="T11" fmla="*/ 32 h 54"/>
                <a:gd name="T12" fmla="*/ 5 w 26"/>
                <a:gd name="T13" fmla="*/ 52 h 54"/>
                <a:gd name="T14" fmla="*/ 2 w 26"/>
                <a:gd name="T15" fmla="*/ 54 h 54"/>
                <a:gd name="T16" fmla="*/ 0 w 26"/>
                <a:gd name="T17" fmla="*/ 51 h 54"/>
                <a:gd name="T18" fmla="*/ 0 w 26"/>
                <a:gd name="T19"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54">
                  <a:moveTo>
                    <a:pt x="0" y="2"/>
                  </a:moveTo>
                  <a:cubicBezTo>
                    <a:pt x="0" y="1"/>
                    <a:pt x="0" y="0"/>
                    <a:pt x="2" y="0"/>
                  </a:cubicBezTo>
                  <a:cubicBezTo>
                    <a:pt x="24" y="0"/>
                    <a:pt x="24" y="0"/>
                    <a:pt x="24" y="0"/>
                  </a:cubicBezTo>
                  <a:cubicBezTo>
                    <a:pt x="25" y="0"/>
                    <a:pt x="26" y="1"/>
                    <a:pt x="26" y="2"/>
                  </a:cubicBezTo>
                  <a:cubicBezTo>
                    <a:pt x="26" y="27"/>
                    <a:pt x="26" y="27"/>
                    <a:pt x="26" y="27"/>
                  </a:cubicBezTo>
                  <a:cubicBezTo>
                    <a:pt x="26" y="30"/>
                    <a:pt x="26" y="31"/>
                    <a:pt x="24" y="32"/>
                  </a:cubicBezTo>
                  <a:cubicBezTo>
                    <a:pt x="5" y="52"/>
                    <a:pt x="5" y="52"/>
                    <a:pt x="5" y="52"/>
                  </a:cubicBezTo>
                  <a:cubicBezTo>
                    <a:pt x="4" y="53"/>
                    <a:pt x="3" y="54"/>
                    <a:pt x="2" y="54"/>
                  </a:cubicBezTo>
                  <a:cubicBezTo>
                    <a:pt x="0" y="54"/>
                    <a:pt x="0" y="53"/>
                    <a:pt x="0" y="5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71" name="Freeform 22"/>
            <p:cNvSpPr>
              <a:spLocks/>
            </p:cNvSpPr>
            <p:nvPr userDrawn="1"/>
          </p:nvSpPr>
          <p:spPr bwMode="auto">
            <a:xfrm>
              <a:off x="4041974" y="1414463"/>
              <a:ext cx="183934" cy="283134"/>
            </a:xfrm>
            <a:custGeom>
              <a:avLst/>
              <a:gdLst>
                <a:gd name="T0" fmla="*/ 0 w 103"/>
                <a:gd name="T1" fmla="*/ 3 h 158"/>
                <a:gd name="T2" fmla="*/ 2 w 103"/>
                <a:gd name="T3" fmla="*/ 0 h 158"/>
                <a:gd name="T4" fmla="*/ 25 w 103"/>
                <a:gd name="T5" fmla="*/ 0 h 158"/>
                <a:gd name="T6" fmla="*/ 27 w 103"/>
                <a:gd name="T7" fmla="*/ 3 h 158"/>
                <a:gd name="T8" fmla="*/ 27 w 103"/>
                <a:gd name="T9" fmla="*/ 132 h 158"/>
                <a:gd name="T10" fmla="*/ 29 w 103"/>
                <a:gd name="T11" fmla="*/ 133 h 158"/>
                <a:gd name="T12" fmla="*/ 101 w 103"/>
                <a:gd name="T13" fmla="*/ 133 h 158"/>
                <a:gd name="T14" fmla="*/ 103 w 103"/>
                <a:gd name="T15" fmla="*/ 136 h 158"/>
                <a:gd name="T16" fmla="*/ 103 w 103"/>
                <a:gd name="T17" fmla="*/ 156 h 158"/>
                <a:gd name="T18" fmla="*/ 101 w 103"/>
                <a:gd name="T19" fmla="*/ 158 h 158"/>
                <a:gd name="T20" fmla="*/ 2 w 103"/>
                <a:gd name="T21" fmla="*/ 158 h 158"/>
                <a:gd name="T22" fmla="*/ 0 w 103"/>
                <a:gd name="T23" fmla="*/ 156 h 158"/>
                <a:gd name="T24" fmla="*/ 0 w 103"/>
                <a:gd name="T25"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58">
                  <a:moveTo>
                    <a:pt x="0" y="3"/>
                  </a:moveTo>
                  <a:cubicBezTo>
                    <a:pt x="0" y="1"/>
                    <a:pt x="1" y="0"/>
                    <a:pt x="2" y="0"/>
                  </a:cubicBezTo>
                  <a:cubicBezTo>
                    <a:pt x="25" y="0"/>
                    <a:pt x="25" y="0"/>
                    <a:pt x="25" y="0"/>
                  </a:cubicBezTo>
                  <a:cubicBezTo>
                    <a:pt x="26" y="0"/>
                    <a:pt x="27" y="1"/>
                    <a:pt x="27" y="3"/>
                  </a:cubicBezTo>
                  <a:cubicBezTo>
                    <a:pt x="27" y="132"/>
                    <a:pt x="27" y="132"/>
                    <a:pt x="27" y="132"/>
                  </a:cubicBezTo>
                  <a:cubicBezTo>
                    <a:pt x="27" y="133"/>
                    <a:pt x="28" y="133"/>
                    <a:pt x="29" y="133"/>
                  </a:cubicBezTo>
                  <a:cubicBezTo>
                    <a:pt x="101" y="133"/>
                    <a:pt x="101" y="133"/>
                    <a:pt x="101" y="133"/>
                  </a:cubicBezTo>
                  <a:cubicBezTo>
                    <a:pt x="102" y="133"/>
                    <a:pt x="103" y="134"/>
                    <a:pt x="103" y="136"/>
                  </a:cubicBezTo>
                  <a:cubicBezTo>
                    <a:pt x="103" y="156"/>
                    <a:pt x="103" y="156"/>
                    <a:pt x="103" y="156"/>
                  </a:cubicBezTo>
                  <a:cubicBezTo>
                    <a:pt x="103" y="157"/>
                    <a:pt x="102" y="158"/>
                    <a:pt x="101"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72" name="Freeform 23"/>
            <p:cNvSpPr>
              <a:spLocks noEditPoints="1"/>
            </p:cNvSpPr>
            <p:nvPr userDrawn="1"/>
          </p:nvSpPr>
          <p:spPr bwMode="auto">
            <a:xfrm>
              <a:off x="4254842" y="1492997"/>
              <a:ext cx="167400" cy="208734"/>
            </a:xfrm>
            <a:custGeom>
              <a:avLst/>
              <a:gdLst>
                <a:gd name="T0" fmla="*/ 72 w 94"/>
                <a:gd name="T1" fmla="*/ 114 h 117"/>
                <a:gd name="T2" fmla="*/ 70 w 94"/>
                <a:gd name="T3" fmla="*/ 112 h 117"/>
                <a:gd name="T4" fmla="*/ 70 w 94"/>
                <a:gd name="T5" fmla="*/ 104 h 117"/>
                <a:gd name="T6" fmla="*/ 69 w 94"/>
                <a:gd name="T7" fmla="*/ 104 h 117"/>
                <a:gd name="T8" fmla="*/ 38 w 94"/>
                <a:gd name="T9" fmla="*/ 117 h 117"/>
                <a:gd name="T10" fmla="*/ 0 w 94"/>
                <a:gd name="T11" fmla="*/ 82 h 117"/>
                <a:gd name="T12" fmla="*/ 45 w 94"/>
                <a:gd name="T13" fmla="*/ 47 h 117"/>
                <a:gd name="T14" fmla="*/ 68 w 94"/>
                <a:gd name="T15" fmla="*/ 47 h 117"/>
                <a:gd name="T16" fmla="*/ 69 w 94"/>
                <a:gd name="T17" fmla="*/ 46 h 117"/>
                <a:gd name="T18" fmla="*/ 69 w 94"/>
                <a:gd name="T19" fmla="*/ 40 h 117"/>
                <a:gd name="T20" fmla="*/ 44 w 94"/>
                <a:gd name="T21" fmla="*/ 22 h 117"/>
                <a:gd name="T22" fmla="*/ 19 w 94"/>
                <a:gd name="T23" fmla="*/ 29 h 117"/>
                <a:gd name="T24" fmla="*/ 16 w 94"/>
                <a:gd name="T25" fmla="*/ 29 h 117"/>
                <a:gd name="T26" fmla="*/ 7 w 94"/>
                <a:gd name="T27" fmla="*/ 14 h 117"/>
                <a:gd name="T28" fmla="*/ 8 w 94"/>
                <a:gd name="T29" fmla="*/ 11 h 117"/>
                <a:gd name="T30" fmla="*/ 47 w 94"/>
                <a:gd name="T31" fmla="*/ 0 h 117"/>
                <a:gd name="T32" fmla="*/ 94 w 94"/>
                <a:gd name="T33" fmla="*/ 39 h 117"/>
                <a:gd name="T34" fmla="*/ 94 w 94"/>
                <a:gd name="T35" fmla="*/ 112 h 117"/>
                <a:gd name="T36" fmla="*/ 91 w 94"/>
                <a:gd name="T37" fmla="*/ 114 h 117"/>
                <a:gd name="T38" fmla="*/ 72 w 94"/>
                <a:gd name="T39" fmla="*/ 114 h 117"/>
                <a:gd name="T40" fmla="*/ 69 w 94"/>
                <a:gd name="T41" fmla="*/ 76 h 117"/>
                <a:gd name="T42" fmla="*/ 69 w 94"/>
                <a:gd name="T43" fmla="*/ 68 h 117"/>
                <a:gd name="T44" fmla="*/ 68 w 94"/>
                <a:gd name="T45" fmla="*/ 66 h 117"/>
                <a:gd name="T46" fmla="*/ 49 w 94"/>
                <a:gd name="T47" fmla="*/ 66 h 117"/>
                <a:gd name="T48" fmla="*/ 25 w 94"/>
                <a:gd name="T49" fmla="*/ 82 h 117"/>
                <a:gd name="T50" fmla="*/ 44 w 94"/>
                <a:gd name="T51" fmla="*/ 95 h 117"/>
                <a:gd name="T52" fmla="*/ 69 w 94"/>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4" h="117">
                  <a:moveTo>
                    <a:pt x="72" y="114"/>
                  </a:moveTo>
                  <a:cubicBezTo>
                    <a:pt x="71" y="114"/>
                    <a:pt x="70" y="113"/>
                    <a:pt x="70" y="112"/>
                  </a:cubicBezTo>
                  <a:cubicBezTo>
                    <a:pt x="70" y="104"/>
                    <a:pt x="70" y="104"/>
                    <a:pt x="70" y="104"/>
                  </a:cubicBezTo>
                  <a:cubicBezTo>
                    <a:pt x="69" y="104"/>
                    <a:pt x="69" y="104"/>
                    <a:pt x="69" y="104"/>
                  </a:cubicBezTo>
                  <a:cubicBezTo>
                    <a:pt x="64" y="111"/>
                    <a:pt x="54" y="117"/>
                    <a:pt x="38" y="117"/>
                  </a:cubicBezTo>
                  <a:cubicBezTo>
                    <a:pt x="17" y="117"/>
                    <a:pt x="0" y="106"/>
                    <a:pt x="0" y="82"/>
                  </a:cubicBezTo>
                  <a:cubicBezTo>
                    <a:pt x="0" y="58"/>
                    <a:pt x="17" y="47"/>
                    <a:pt x="45" y="47"/>
                  </a:cubicBezTo>
                  <a:cubicBezTo>
                    <a:pt x="68" y="47"/>
                    <a:pt x="68" y="47"/>
                    <a:pt x="68" y="47"/>
                  </a:cubicBezTo>
                  <a:cubicBezTo>
                    <a:pt x="69" y="47"/>
                    <a:pt x="69" y="47"/>
                    <a:pt x="69" y="46"/>
                  </a:cubicBezTo>
                  <a:cubicBezTo>
                    <a:pt x="69" y="40"/>
                    <a:pt x="69" y="40"/>
                    <a:pt x="69" y="40"/>
                  </a:cubicBezTo>
                  <a:cubicBezTo>
                    <a:pt x="69" y="28"/>
                    <a:pt x="63" y="22"/>
                    <a:pt x="44" y="22"/>
                  </a:cubicBezTo>
                  <a:cubicBezTo>
                    <a:pt x="32" y="22"/>
                    <a:pt x="24" y="25"/>
                    <a:pt x="19" y="29"/>
                  </a:cubicBezTo>
                  <a:cubicBezTo>
                    <a:pt x="18" y="30"/>
                    <a:pt x="16" y="30"/>
                    <a:pt x="16" y="29"/>
                  </a:cubicBezTo>
                  <a:cubicBezTo>
                    <a:pt x="7" y="14"/>
                    <a:pt x="7" y="14"/>
                    <a:pt x="7" y="14"/>
                  </a:cubicBezTo>
                  <a:cubicBezTo>
                    <a:pt x="6" y="13"/>
                    <a:pt x="7" y="11"/>
                    <a:pt x="8" y="11"/>
                  </a:cubicBezTo>
                  <a:cubicBezTo>
                    <a:pt x="17" y="4"/>
                    <a:pt x="29" y="0"/>
                    <a:pt x="47" y="0"/>
                  </a:cubicBezTo>
                  <a:cubicBezTo>
                    <a:pt x="81" y="0"/>
                    <a:pt x="94" y="11"/>
                    <a:pt x="94" y="39"/>
                  </a:cubicBezTo>
                  <a:cubicBezTo>
                    <a:pt x="94" y="112"/>
                    <a:pt x="94" y="112"/>
                    <a:pt x="94" y="112"/>
                  </a:cubicBezTo>
                  <a:cubicBezTo>
                    <a:pt x="94" y="113"/>
                    <a:pt x="93" y="114"/>
                    <a:pt x="91" y="114"/>
                  </a:cubicBezTo>
                  <a:lnTo>
                    <a:pt x="72" y="114"/>
                  </a:lnTo>
                  <a:close/>
                  <a:moveTo>
                    <a:pt x="69" y="76"/>
                  </a:moveTo>
                  <a:cubicBezTo>
                    <a:pt x="69" y="68"/>
                    <a:pt x="69" y="68"/>
                    <a:pt x="69" y="68"/>
                  </a:cubicBezTo>
                  <a:cubicBezTo>
                    <a:pt x="69" y="67"/>
                    <a:pt x="69" y="66"/>
                    <a:pt x="68" y="66"/>
                  </a:cubicBezTo>
                  <a:cubicBezTo>
                    <a:pt x="49" y="66"/>
                    <a:pt x="49" y="66"/>
                    <a:pt x="49" y="66"/>
                  </a:cubicBezTo>
                  <a:cubicBezTo>
                    <a:pt x="33" y="66"/>
                    <a:pt x="25" y="71"/>
                    <a:pt x="25" y="82"/>
                  </a:cubicBezTo>
                  <a:cubicBezTo>
                    <a:pt x="25" y="91"/>
                    <a:pt x="32"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73" name="Freeform 24"/>
            <p:cNvSpPr>
              <a:spLocks noEditPoints="1"/>
            </p:cNvSpPr>
            <p:nvPr userDrawn="1"/>
          </p:nvSpPr>
          <p:spPr bwMode="auto">
            <a:xfrm>
              <a:off x="4469776" y="1414463"/>
              <a:ext cx="175667" cy="287267"/>
            </a:xfrm>
            <a:custGeom>
              <a:avLst/>
              <a:gdLst>
                <a:gd name="T0" fmla="*/ 26 w 98"/>
                <a:gd name="T1" fmla="*/ 147 h 161"/>
                <a:gd name="T2" fmla="*/ 26 w 98"/>
                <a:gd name="T3" fmla="*/ 147 h 161"/>
                <a:gd name="T4" fmla="*/ 26 w 98"/>
                <a:gd name="T5" fmla="*/ 156 h 161"/>
                <a:gd name="T6" fmla="*/ 23 w 98"/>
                <a:gd name="T7" fmla="*/ 158 h 161"/>
                <a:gd name="T8" fmla="*/ 2 w 98"/>
                <a:gd name="T9" fmla="*/ 158 h 161"/>
                <a:gd name="T10" fmla="*/ 0 w 98"/>
                <a:gd name="T11" fmla="*/ 156 h 161"/>
                <a:gd name="T12" fmla="*/ 0 w 98"/>
                <a:gd name="T13" fmla="*/ 3 h 161"/>
                <a:gd name="T14" fmla="*/ 2 w 98"/>
                <a:gd name="T15" fmla="*/ 0 h 161"/>
                <a:gd name="T16" fmla="*/ 23 w 98"/>
                <a:gd name="T17" fmla="*/ 0 h 161"/>
                <a:gd name="T18" fmla="*/ 26 w 98"/>
                <a:gd name="T19" fmla="*/ 3 h 161"/>
                <a:gd name="T20" fmla="*/ 26 w 98"/>
                <a:gd name="T21" fmla="*/ 57 h 161"/>
                <a:gd name="T22" fmla="*/ 26 w 98"/>
                <a:gd name="T23" fmla="*/ 57 h 161"/>
                <a:gd name="T24" fmla="*/ 56 w 98"/>
                <a:gd name="T25" fmla="*/ 44 h 161"/>
                <a:gd name="T26" fmla="*/ 94 w 98"/>
                <a:gd name="T27" fmla="*/ 71 h 161"/>
                <a:gd name="T28" fmla="*/ 98 w 98"/>
                <a:gd name="T29" fmla="*/ 102 h 161"/>
                <a:gd name="T30" fmla="*/ 94 w 98"/>
                <a:gd name="T31" fmla="*/ 134 h 161"/>
                <a:gd name="T32" fmla="*/ 56 w 98"/>
                <a:gd name="T33" fmla="*/ 161 h 161"/>
                <a:gd name="T34" fmla="*/ 26 w 98"/>
                <a:gd name="T35" fmla="*/ 147 h 161"/>
                <a:gd name="T36" fmla="*/ 69 w 98"/>
                <a:gd name="T37" fmla="*/ 123 h 161"/>
                <a:gd name="T38" fmla="*/ 72 w 98"/>
                <a:gd name="T39" fmla="*/ 102 h 161"/>
                <a:gd name="T40" fmla="*/ 69 w 98"/>
                <a:gd name="T41" fmla="*/ 81 h 161"/>
                <a:gd name="T42" fmla="*/ 49 w 98"/>
                <a:gd name="T43" fmla="*/ 67 h 161"/>
                <a:gd name="T44" fmla="*/ 28 w 98"/>
                <a:gd name="T45" fmla="*/ 81 h 161"/>
                <a:gd name="T46" fmla="*/ 26 w 98"/>
                <a:gd name="T47" fmla="*/ 102 h 161"/>
                <a:gd name="T48" fmla="*/ 28 w 98"/>
                <a:gd name="T49" fmla="*/ 123 h 161"/>
                <a:gd name="T50" fmla="*/ 49 w 98"/>
                <a:gd name="T51" fmla="*/ 137 h 161"/>
                <a:gd name="T52" fmla="*/ 69 w 98"/>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61">
                  <a:moveTo>
                    <a:pt x="26" y="147"/>
                  </a:moveTo>
                  <a:cubicBezTo>
                    <a:pt x="26" y="147"/>
                    <a:pt x="26" y="147"/>
                    <a:pt x="26" y="147"/>
                  </a:cubicBezTo>
                  <a:cubicBezTo>
                    <a:pt x="26" y="156"/>
                    <a:pt x="26" y="156"/>
                    <a:pt x="26" y="156"/>
                  </a:cubicBezTo>
                  <a:cubicBezTo>
                    <a:pt x="26" y="157"/>
                    <a:pt x="25" y="158"/>
                    <a:pt x="23" y="158"/>
                  </a:cubicBezTo>
                  <a:cubicBezTo>
                    <a:pt x="2" y="158"/>
                    <a:pt x="2" y="158"/>
                    <a:pt x="2" y="158"/>
                  </a:cubicBezTo>
                  <a:cubicBezTo>
                    <a:pt x="1" y="158"/>
                    <a:pt x="0" y="157"/>
                    <a:pt x="0" y="156"/>
                  </a:cubicBezTo>
                  <a:cubicBezTo>
                    <a:pt x="0" y="3"/>
                    <a:pt x="0" y="3"/>
                    <a:pt x="0" y="3"/>
                  </a:cubicBezTo>
                  <a:cubicBezTo>
                    <a:pt x="0" y="1"/>
                    <a:pt x="1" y="0"/>
                    <a:pt x="2" y="0"/>
                  </a:cubicBezTo>
                  <a:cubicBezTo>
                    <a:pt x="23" y="0"/>
                    <a:pt x="23" y="0"/>
                    <a:pt x="23" y="0"/>
                  </a:cubicBezTo>
                  <a:cubicBezTo>
                    <a:pt x="25" y="0"/>
                    <a:pt x="26" y="1"/>
                    <a:pt x="26" y="3"/>
                  </a:cubicBezTo>
                  <a:cubicBezTo>
                    <a:pt x="26" y="57"/>
                    <a:pt x="26" y="57"/>
                    <a:pt x="26" y="57"/>
                  </a:cubicBezTo>
                  <a:cubicBezTo>
                    <a:pt x="26" y="57"/>
                    <a:pt x="26" y="57"/>
                    <a:pt x="26" y="57"/>
                  </a:cubicBezTo>
                  <a:cubicBezTo>
                    <a:pt x="31" y="49"/>
                    <a:pt x="40" y="44"/>
                    <a:pt x="56" y="44"/>
                  </a:cubicBezTo>
                  <a:cubicBezTo>
                    <a:pt x="75" y="44"/>
                    <a:pt x="88" y="53"/>
                    <a:pt x="94" y="71"/>
                  </a:cubicBezTo>
                  <a:cubicBezTo>
                    <a:pt x="97" y="79"/>
                    <a:pt x="98" y="87"/>
                    <a:pt x="98" y="102"/>
                  </a:cubicBezTo>
                  <a:cubicBezTo>
                    <a:pt x="98" y="117"/>
                    <a:pt x="97" y="125"/>
                    <a:pt x="94" y="134"/>
                  </a:cubicBezTo>
                  <a:cubicBezTo>
                    <a:pt x="88" y="151"/>
                    <a:pt x="75" y="161"/>
                    <a:pt x="56" y="161"/>
                  </a:cubicBezTo>
                  <a:cubicBezTo>
                    <a:pt x="40" y="161"/>
                    <a:pt x="31" y="155"/>
                    <a:pt x="26" y="147"/>
                  </a:cubicBezTo>
                  <a:close/>
                  <a:moveTo>
                    <a:pt x="69" y="123"/>
                  </a:moveTo>
                  <a:cubicBezTo>
                    <a:pt x="71" y="118"/>
                    <a:pt x="72" y="112"/>
                    <a:pt x="72" y="102"/>
                  </a:cubicBezTo>
                  <a:cubicBezTo>
                    <a:pt x="72" y="92"/>
                    <a:pt x="71" y="86"/>
                    <a:pt x="69" y="81"/>
                  </a:cubicBezTo>
                  <a:cubicBezTo>
                    <a:pt x="66" y="72"/>
                    <a:pt x="59" y="67"/>
                    <a:pt x="49" y="67"/>
                  </a:cubicBezTo>
                  <a:cubicBezTo>
                    <a:pt x="38" y="67"/>
                    <a:pt x="31" y="72"/>
                    <a:pt x="28" y="81"/>
                  </a:cubicBezTo>
                  <a:cubicBezTo>
                    <a:pt x="26" y="86"/>
                    <a:pt x="26" y="92"/>
                    <a:pt x="26" y="102"/>
                  </a:cubicBezTo>
                  <a:cubicBezTo>
                    <a:pt x="26" y="112"/>
                    <a:pt x="26" y="118"/>
                    <a:pt x="28" y="123"/>
                  </a:cubicBezTo>
                  <a:cubicBezTo>
                    <a:pt x="31" y="132"/>
                    <a:pt x="38" y="137"/>
                    <a:pt x="49" y="137"/>
                  </a:cubicBezTo>
                  <a:cubicBezTo>
                    <a:pt x="59" y="137"/>
                    <a:pt x="66" y="132"/>
                    <a:pt x="69"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74" name="Freeform 25"/>
            <p:cNvSpPr>
              <a:spLocks noEditPoints="1"/>
            </p:cNvSpPr>
            <p:nvPr userDrawn="1"/>
          </p:nvSpPr>
          <p:spPr bwMode="auto">
            <a:xfrm>
              <a:off x="467644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75" name="Freeform 26"/>
            <p:cNvSpPr>
              <a:spLocks/>
            </p:cNvSpPr>
            <p:nvPr userDrawn="1"/>
          </p:nvSpPr>
          <p:spPr bwMode="auto">
            <a:xfrm>
              <a:off x="4891377" y="1497130"/>
              <a:ext cx="167400" cy="204601"/>
            </a:xfrm>
            <a:custGeom>
              <a:avLst/>
              <a:gdLst>
                <a:gd name="T0" fmla="*/ 70 w 94"/>
                <a:gd name="T1" fmla="*/ 112 h 115"/>
                <a:gd name="T2" fmla="*/ 68 w 94"/>
                <a:gd name="T3" fmla="*/ 110 h 115"/>
                <a:gd name="T4" fmla="*/ 68 w 94"/>
                <a:gd name="T5" fmla="*/ 102 h 115"/>
                <a:gd name="T6" fmla="*/ 68 w 94"/>
                <a:gd name="T7" fmla="*/ 102 h 115"/>
                <a:gd name="T8" fmla="*/ 39 w 94"/>
                <a:gd name="T9" fmla="*/ 115 h 115"/>
                <a:gd name="T10" fmla="*/ 0 w 94"/>
                <a:gd name="T11" fmla="*/ 73 h 115"/>
                <a:gd name="T12" fmla="*/ 0 w 94"/>
                <a:gd name="T13" fmla="*/ 3 h 115"/>
                <a:gd name="T14" fmla="*/ 3 w 94"/>
                <a:gd name="T15" fmla="*/ 0 h 115"/>
                <a:gd name="T16" fmla="*/ 24 w 94"/>
                <a:gd name="T17" fmla="*/ 0 h 115"/>
                <a:gd name="T18" fmla="*/ 26 w 94"/>
                <a:gd name="T19" fmla="*/ 3 h 115"/>
                <a:gd name="T20" fmla="*/ 26 w 94"/>
                <a:gd name="T21" fmla="*/ 67 h 115"/>
                <a:gd name="T22" fmla="*/ 47 w 94"/>
                <a:gd name="T23" fmla="*/ 91 h 115"/>
                <a:gd name="T24" fmla="*/ 68 w 94"/>
                <a:gd name="T25" fmla="*/ 67 h 115"/>
                <a:gd name="T26" fmla="*/ 68 w 94"/>
                <a:gd name="T27" fmla="*/ 3 h 115"/>
                <a:gd name="T28" fmla="*/ 70 w 94"/>
                <a:gd name="T29" fmla="*/ 0 h 115"/>
                <a:gd name="T30" fmla="*/ 91 w 94"/>
                <a:gd name="T31" fmla="*/ 0 h 115"/>
                <a:gd name="T32" fmla="*/ 94 w 94"/>
                <a:gd name="T33" fmla="*/ 3 h 115"/>
                <a:gd name="T34" fmla="*/ 94 w 94"/>
                <a:gd name="T35" fmla="*/ 110 h 115"/>
                <a:gd name="T36" fmla="*/ 91 w 94"/>
                <a:gd name="T37" fmla="*/ 112 h 115"/>
                <a:gd name="T38" fmla="*/ 70 w 94"/>
                <a:gd name="T39" fmla="*/ 11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5">
                  <a:moveTo>
                    <a:pt x="70" y="112"/>
                  </a:moveTo>
                  <a:cubicBezTo>
                    <a:pt x="69" y="112"/>
                    <a:pt x="68" y="111"/>
                    <a:pt x="68" y="110"/>
                  </a:cubicBezTo>
                  <a:cubicBezTo>
                    <a:pt x="68" y="102"/>
                    <a:pt x="68" y="102"/>
                    <a:pt x="68" y="102"/>
                  </a:cubicBezTo>
                  <a:cubicBezTo>
                    <a:pt x="68" y="102"/>
                    <a:pt x="68" y="102"/>
                    <a:pt x="68" y="102"/>
                  </a:cubicBezTo>
                  <a:cubicBezTo>
                    <a:pt x="62" y="109"/>
                    <a:pt x="53" y="115"/>
                    <a:pt x="39" y="115"/>
                  </a:cubicBezTo>
                  <a:cubicBezTo>
                    <a:pt x="15" y="115"/>
                    <a:pt x="0" y="97"/>
                    <a:pt x="0" y="73"/>
                  </a:cubicBezTo>
                  <a:cubicBezTo>
                    <a:pt x="0" y="3"/>
                    <a:pt x="0" y="3"/>
                    <a:pt x="0" y="3"/>
                  </a:cubicBezTo>
                  <a:cubicBezTo>
                    <a:pt x="0" y="1"/>
                    <a:pt x="1" y="0"/>
                    <a:pt x="3" y="0"/>
                  </a:cubicBezTo>
                  <a:cubicBezTo>
                    <a:pt x="24" y="0"/>
                    <a:pt x="24" y="0"/>
                    <a:pt x="24" y="0"/>
                  </a:cubicBezTo>
                  <a:cubicBezTo>
                    <a:pt x="25" y="0"/>
                    <a:pt x="26" y="1"/>
                    <a:pt x="26" y="3"/>
                  </a:cubicBezTo>
                  <a:cubicBezTo>
                    <a:pt x="26" y="67"/>
                    <a:pt x="26" y="67"/>
                    <a:pt x="26" y="67"/>
                  </a:cubicBezTo>
                  <a:cubicBezTo>
                    <a:pt x="26" y="81"/>
                    <a:pt x="33" y="91"/>
                    <a:pt x="47" y="91"/>
                  </a:cubicBezTo>
                  <a:cubicBezTo>
                    <a:pt x="60" y="91"/>
                    <a:pt x="68" y="81"/>
                    <a:pt x="68" y="67"/>
                  </a:cubicBezTo>
                  <a:cubicBezTo>
                    <a:pt x="68" y="3"/>
                    <a:pt x="68" y="3"/>
                    <a:pt x="68" y="3"/>
                  </a:cubicBezTo>
                  <a:cubicBezTo>
                    <a:pt x="68" y="1"/>
                    <a:pt x="69" y="0"/>
                    <a:pt x="70" y="0"/>
                  </a:cubicBezTo>
                  <a:cubicBezTo>
                    <a:pt x="91" y="0"/>
                    <a:pt x="91" y="0"/>
                    <a:pt x="91" y="0"/>
                  </a:cubicBezTo>
                  <a:cubicBezTo>
                    <a:pt x="93" y="0"/>
                    <a:pt x="94" y="1"/>
                    <a:pt x="94" y="3"/>
                  </a:cubicBezTo>
                  <a:cubicBezTo>
                    <a:pt x="94" y="110"/>
                    <a:pt x="94" y="110"/>
                    <a:pt x="94" y="110"/>
                  </a:cubicBezTo>
                  <a:cubicBezTo>
                    <a:pt x="94" y="111"/>
                    <a:pt x="93" y="112"/>
                    <a:pt x="91" y="112"/>
                  </a:cubicBezTo>
                  <a:lnTo>
                    <a:pt x="7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76" name="Freeform 27"/>
            <p:cNvSpPr>
              <a:spLocks/>
            </p:cNvSpPr>
            <p:nvPr userDrawn="1"/>
          </p:nvSpPr>
          <p:spPr bwMode="auto">
            <a:xfrm>
              <a:off x="5108377"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7 w 80"/>
                <a:gd name="T15" fmla="*/ 14 h 114"/>
                <a:gd name="T16" fmla="*/ 56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7" y="14"/>
                    <a:pt x="27" y="14"/>
                    <a:pt x="27" y="14"/>
                  </a:cubicBezTo>
                  <a:cubicBezTo>
                    <a:pt x="32" y="6"/>
                    <a:pt x="41" y="0"/>
                    <a:pt x="56"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77" name="Freeform 28"/>
            <p:cNvSpPr>
              <a:spLocks noEditPoints="1"/>
            </p:cNvSpPr>
            <p:nvPr userDrawn="1"/>
          </p:nvSpPr>
          <p:spPr bwMode="auto">
            <a:xfrm>
              <a:off x="5331578"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78" name="Freeform 29"/>
            <p:cNvSpPr>
              <a:spLocks/>
            </p:cNvSpPr>
            <p:nvPr userDrawn="1"/>
          </p:nvSpPr>
          <p:spPr bwMode="auto">
            <a:xfrm>
              <a:off x="5546512" y="1492997"/>
              <a:ext cx="167400" cy="204601"/>
            </a:xfrm>
            <a:custGeom>
              <a:avLst/>
              <a:gdLst>
                <a:gd name="T0" fmla="*/ 71 w 94"/>
                <a:gd name="T1" fmla="*/ 114 h 114"/>
                <a:gd name="T2" fmla="*/ 68 w 94"/>
                <a:gd name="T3" fmla="*/ 112 h 114"/>
                <a:gd name="T4" fmla="*/ 68 w 94"/>
                <a:gd name="T5" fmla="*/ 47 h 114"/>
                <a:gd name="T6" fmla="*/ 47 w 94"/>
                <a:gd name="T7" fmla="*/ 23 h 114"/>
                <a:gd name="T8" fmla="*/ 26 w 94"/>
                <a:gd name="T9" fmla="*/ 47 h 114"/>
                <a:gd name="T10" fmla="*/ 26 w 94"/>
                <a:gd name="T11" fmla="*/ 112 h 114"/>
                <a:gd name="T12" fmla="*/ 24 w 94"/>
                <a:gd name="T13" fmla="*/ 114 h 114"/>
                <a:gd name="T14" fmla="*/ 2 w 94"/>
                <a:gd name="T15" fmla="*/ 114 h 114"/>
                <a:gd name="T16" fmla="*/ 0 w 94"/>
                <a:gd name="T17" fmla="*/ 112 h 114"/>
                <a:gd name="T18" fmla="*/ 0 w 94"/>
                <a:gd name="T19" fmla="*/ 5 h 114"/>
                <a:gd name="T20" fmla="*/ 2 w 94"/>
                <a:gd name="T21" fmla="*/ 2 h 114"/>
                <a:gd name="T22" fmla="*/ 24 w 94"/>
                <a:gd name="T23" fmla="*/ 2 h 114"/>
                <a:gd name="T24" fmla="*/ 26 w 94"/>
                <a:gd name="T25" fmla="*/ 5 h 114"/>
                <a:gd name="T26" fmla="*/ 26 w 94"/>
                <a:gd name="T27" fmla="*/ 13 h 114"/>
                <a:gd name="T28" fmla="*/ 26 w 94"/>
                <a:gd name="T29" fmla="*/ 13 h 114"/>
                <a:gd name="T30" fmla="*/ 56 w 94"/>
                <a:gd name="T31" fmla="*/ 0 h 114"/>
                <a:gd name="T32" fmla="*/ 94 w 94"/>
                <a:gd name="T33" fmla="*/ 41 h 114"/>
                <a:gd name="T34" fmla="*/ 94 w 94"/>
                <a:gd name="T35" fmla="*/ 112 h 114"/>
                <a:gd name="T36" fmla="*/ 92 w 94"/>
                <a:gd name="T37" fmla="*/ 114 h 114"/>
                <a:gd name="T38" fmla="*/ 71 w 94"/>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4">
                  <a:moveTo>
                    <a:pt x="71" y="114"/>
                  </a:moveTo>
                  <a:cubicBezTo>
                    <a:pt x="69" y="114"/>
                    <a:pt x="68" y="113"/>
                    <a:pt x="68" y="112"/>
                  </a:cubicBezTo>
                  <a:cubicBezTo>
                    <a:pt x="68" y="47"/>
                    <a:pt x="68" y="47"/>
                    <a:pt x="68" y="47"/>
                  </a:cubicBezTo>
                  <a:cubicBezTo>
                    <a:pt x="68" y="33"/>
                    <a:pt x="61" y="23"/>
                    <a:pt x="47" y="23"/>
                  </a:cubicBezTo>
                  <a:cubicBezTo>
                    <a:pt x="34" y="23"/>
                    <a:pt x="26" y="33"/>
                    <a:pt x="26" y="47"/>
                  </a:cubicBezTo>
                  <a:cubicBezTo>
                    <a:pt x="26" y="112"/>
                    <a:pt x="26" y="112"/>
                    <a:pt x="26" y="112"/>
                  </a:cubicBezTo>
                  <a:cubicBezTo>
                    <a:pt x="26" y="113"/>
                    <a:pt x="25" y="114"/>
                    <a:pt x="24" y="114"/>
                  </a:cubicBezTo>
                  <a:cubicBezTo>
                    <a:pt x="2" y="114"/>
                    <a:pt x="2" y="114"/>
                    <a:pt x="2" y="114"/>
                  </a:cubicBez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79" y="0"/>
                    <a:pt x="94" y="17"/>
                    <a:pt x="94" y="41"/>
                  </a:cubicBezTo>
                  <a:cubicBezTo>
                    <a:pt x="94" y="112"/>
                    <a:pt x="94" y="112"/>
                    <a:pt x="94" y="112"/>
                  </a:cubicBezTo>
                  <a:cubicBezTo>
                    <a:pt x="94" y="113"/>
                    <a:pt x="93"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79" name="Freeform 30"/>
            <p:cNvSpPr>
              <a:spLocks noEditPoints="1"/>
            </p:cNvSpPr>
            <p:nvPr userDrawn="1"/>
          </p:nvSpPr>
          <p:spPr bwMode="auto">
            <a:xfrm>
              <a:off x="5753179" y="1414463"/>
              <a:ext cx="175667" cy="287267"/>
            </a:xfrm>
            <a:custGeom>
              <a:avLst/>
              <a:gdLst>
                <a:gd name="T0" fmla="*/ 75 w 99"/>
                <a:gd name="T1" fmla="*/ 158 h 161"/>
                <a:gd name="T2" fmla="*/ 73 w 99"/>
                <a:gd name="T3" fmla="*/ 156 h 161"/>
                <a:gd name="T4" fmla="*/ 73 w 99"/>
                <a:gd name="T5" fmla="*/ 147 h 161"/>
                <a:gd name="T6" fmla="*/ 73 w 99"/>
                <a:gd name="T7" fmla="*/ 147 h 161"/>
                <a:gd name="T8" fmla="*/ 43 w 99"/>
                <a:gd name="T9" fmla="*/ 161 h 161"/>
                <a:gd name="T10" fmla="*/ 4 w 99"/>
                <a:gd name="T11" fmla="*/ 134 h 161"/>
                <a:gd name="T12" fmla="*/ 0 w 99"/>
                <a:gd name="T13" fmla="*/ 102 h 161"/>
                <a:gd name="T14" fmla="*/ 4 w 99"/>
                <a:gd name="T15" fmla="*/ 71 h 161"/>
                <a:gd name="T16" fmla="*/ 43 w 99"/>
                <a:gd name="T17" fmla="*/ 44 h 161"/>
                <a:gd name="T18" fmla="*/ 73 w 99"/>
                <a:gd name="T19" fmla="*/ 57 h 161"/>
                <a:gd name="T20" fmla="*/ 73 w 99"/>
                <a:gd name="T21" fmla="*/ 57 h 161"/>
                <a:gd name="T22" fmla="*/ 73 w 99"/>
                <a:gd name="T23" fmla="*/ 3 h 161"/>
                <a:gd name="T24" fmla="*/ 75 w 99"/>
                <a:gd name="T25" fmla="*/ 0 h 161"/>
                <a:gd name="T26" fmla="*/ 97 w 99"/>
                <a:gd name="T27" fmla="*/ 0 h 161"/>
                <a:gd name="T28" fmla="*/ 99 w 99"/>
                <a:gd name="T29" fmla="*/ 3 h 161"/>
                <a:gd name="T30" fmla="*/ 99 w 99"/>
                <a:gd name="T31" fmla="*/ 156 h 161"/>
                <a:gd name="T32" fmla="*/ 97 w 99"/>
                <a:gd name="T33" fmla="*/ 158 h 161"/>
                <a:gd name="T34" fmla="*/ 75 w 99"/>
                <a:gd name="T35" fmla="*/ 158 h 161"/>
                <a:gd name="T36" fmla="*/ 71 w 99"/>
                <a:gd name="T37" fmla="*/ 123 h 161"/>
                <a:gd name="T38" fmla="*/ 73 w 99"/>
                <a:gd name="T39" fmla="*/ 102 h 161"/>
                <a:gd name="T40" fmla="*/ 71 w 99"/>
                <a:gd name="T41" fmla="*/ 81 h 161"/>
                <a:gd name="T42" fmla="*/ 50 w 99"/>
                <a:gd name="T43" fmla="*/ 67 h 161"/>
                <a:gd name="T44" fmla="*/ 29 w 99"/>
                <a:gd name="T45" fmla="*/ 81 h 161"/>
                <a:gd name="T46" fmla="*/ 27 w 99"/>
                <a:gd name="T47" fmla="*/ 102 h 161"/>
                <a:gd name="T48" fmla="*/ 29 w 99"/>
                <a:gd name="T49" fmla="*/ 123 h 161"/>
                <a:gd name="T50" fmla="*/ 50 w 99"/>
                <a:gd name="T51" fmla="*/ 137 h 161"/>
                <a:gd name="T52" fmla="*/ 71 w 99"/>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161">
                  <a:moveTo>
                    <a:pt x="75" y="158"/>
                  </a:moveTo>
                  <a:cubicBezTo>
                    <a:pt x="74" y="158"/>
                    <a:pt x="73" y="157"/>
                    <a:pt x="73" y="156"/>
                  </a:cubicBezTo>
                  <a:cubicBezTo>
                    <a:pt x="73" y="147"/>
                    <a:pt x="73" y="147"/>
                    <a:pt x="73" y="147"/>
                  </a:cubicBezTo>
                  <a:cubicBezTo>
                    <a:pt x="73" y="147"/>
                    <a:pt x="73" y="147"/>
                    <a:pt x="73" y="147"/>
                  </a:cubicBezTo>
                  <a:cubicBezTo>
                    <a:pt x="67" y="155"/>
                    <a:pt x="58" y="161"/>
                    <a:pt x="43" y="161"/>
                  </a:cubicBezTo>
                  <a:cubicBezTo>
                    <a:pt x="24" y="161"/>
                    <a:pt x="10" y="151"/>
                    <a:pt x="4" y="134"/>
                  </a:cubicBezTo>
                  <a:cubicBezTo>
                    <a:pt x="2" y="125"/>
                    <a:pt x="0" y="117"/>
                    <a:pt x="0" y="102"/>
                  </a:cubicBezTo>
                  <a:cubicBezTo>
                    <a:pt x="0" y="87"/>
                    <a:pt x="2" y="79"/>
                    <a:pt x="4" y="71"/>
                  </a:cubicBezTo>
                  <a:cubicBezTo>
                    <a:pt x="10" y="53"/>
                    <a:pt x="24" y="44"/>
                    <a:pt x="43" y="44"/>
                  </a:cubicBezTo>
                  <a:cubicBezTo>
                    <a:pt x="58" y="44"/>
                    <a:pt x="67" y="49"/>
                    <a:pt x="73" y="57"/>
                  </a:cubicBezTo>
                  <a:cubicBezTo>
                    <a:pt x="73" y="57"/>
                    <a:pt x="73" y="57"/>
                    <a:pt x="73" y="57"/>
                  </a:cubicBezTo>
                  <a:cubicBezTo>
                    <a:pt x="73" y="3"/>
                    <a:pt x="73" y="3"/>
                    <a:pt x="73" y="3"/>
                  </a:cubicBezTo>
                  <a:cubicBezTo>
                    <a:pt x="73" y="1"/>
                    <a:pt x="74" y="0"/>
                    <a:pt x="75" y="0"/>
                  </a:cubicBezTo>
                  <a:cubicBezTo>
                    <a:pt x="97" y="0"/>
                    <a:pt x="97" y="0"/>
                    <a:pt x="97" y="0"/>
                  </a:cubicBezTo>
                  <a:cubicBezTo>
                    <a:pt x="98" y="0"/>
                    <a:pt x="99" y="1"/>
                    <a:pt x="99" y="3"/>
                  </a:cubicBezTo>
                  <a:cubicBezTo>
                    <a:pt x="99" y="156"/>
                    <a:pt x="99" y="156"/>
                    <a:pt x="99" y="156"/>
                  </a:cubicBezTo>
                  <a:cubicBezTo>
                    <a:pt x="99" y="157"/>
                    <a:pt x="98" y="158"/>
                    <a:pt x="97" y="158"/>
                  </a:cubicBezTo>
                  <a:lnTo>
                    <a:pt x="75" y="158"/>
                  </a:lnTo>
                  <a:close/>
                  <a:moveTo>
                    <a:pt x="71" y="123"/>
                  </a:moveTo>
                  <a:cubicBezTo>
                    <a:pt x="72" y="118"/>
                    <a:pt x="73" y="112"/>
                    <a:pt x="73" y="102"/>
                  </a:cubicBezTo>
                  <a:cubicBezTo>
                    <a:pt x="73" y="92"/>
                    <a:pt x="72" y="86"/>
                    <a:pt x="71" y="81"/>
                  </a:cubicBezTo>
                  <a:cubicBezTo>
                    <a:pt x="68" y="72"/>
                    <a:pt x="60" y="67"/>
                    <a:pt x="50" y="67"/>
                  </a:cubicBezTo>
                  <a:cubicBezTo>
                    <a:pt x="39" y="67"/>
                    <a:pt x="32" y="72"/>
                    <a:pt x="29" y="81"/>
                  </a:cubicBezTo>
                  <a:cubicBezTo>
                    <a:pt x="28" y="86"/>
                    <a:pt x="27" y="92"/>
                    <a:pt x="27" y="102"/>
                  </a:cubicBezTo>
                  <a:cubicBezTo>
                    <a:pt x="27" y="112"/>
                    <a:pt x="28" y="118"/>
                    <a:pt x="29" y="123"/>
                  </a:cubicBezTo>
                  <a:cubicBezTo>
                    <a:pt x="32" y="132"/>
                    <a:pt x="39" y="137"/>
                    <a:pt x="50" y="137"/>
                  </a:cubicBezTo>
                  <a:cubicBezTo>
                    <a:pt x="60" y="137"/>
                    <a:pt x="68" y="132"/>
                    <a:pt x="71"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0" name="Freeform 31"/>
            <p:cNvSpPr>
              <a:spLocks/>
            </p:cNvSpPr>
            <p:nvPr userDrawn="1"/>
          </p:nvSpPr>
          <p:spPr bwMode="auto">
            <a:xfrm>
              <a:off x="6023913" y="1414463"/>
              <a:ext cx="328601" cy="283134"/>
            </a:xfrm>
            <a:custGeom>
              <a:avLst/>
              <a:gdLst>
                <a:gd name="T0" fmla="*/ 125 w 184"/>
                <a:gd name="T1" fmla="*/ 158 h 158"/>
                <a:gd name="T2" fmla="*/ 122 w 184"/>
                <a:gd name="T3" fmla="*/ 156 h 158"/>
                <a:gd name="T4" fmla="*/ 92 w 184"/>
                <a:gd name="T5" fmla="*/ 48 h 158"/>
                <a:gd name="T6" fmla="*/ 92 w 184"/>
                <a:gd name="T7" fmla="*/ 48 h 158"/>
                <a:gd name="T8" fmla="*/ 61 w 184"/>
                <a:gd name="T9" fmla="*/ 156 h 158"/>
                <a:gd name="T10" fmla="*/ 59 w 184"/>
                <a:gd name="T11" fmla="*/ 158 h 158"/>
                <a:gd name="T12" fmla="*/ 41 w 184"/>
                <a:gd name="T13" fmla="*/ 158 h 158"/>
                <a:gd name="T14" fmla="*/ 39 w 184"/>
                <a:gd name="T15" fmla="*/ 156 h 158"/>
                <a:gd name="T16" fmla="*/ 0 w 184"/>
                <a:gd name="T17" fmla="*/ 3 h 158"/>
                <a:gd name="T18" fmla="*/ 2 w 184"/>
                <a:gd name="T19" fmla="*/ 0 h 158"/>
                <a:gd name="T20" fmla="*/ 23 w 184"/>
                <a:gd name="T21" fmla="*/ 0 h 158"/>
                <a:gd name="T22" fmla="*/ 26 w 184"/>
                <a:gd name="T23" fmla="*/ 3 h 158"/>
                <a:gd name="T24" fmla="*/ 51 w 184"/>
                <a:gd name="T25" fmla="*/ 109 h 158"/>
                <a:gd name="T26" fmla="*/ 52 w 184"/>
                <a:gd name="T27" fmla="*/ 109 h 158"/>
                <a:gd name="T28" fmla="*/ 81 w 184"/>
                <a:gd name="T29" fmla="*/ 3 h 158"/>
                <a:gd name="T30" fmla="*/ 84 w 184"/>
                <a:gd name="T31" fmla="*/ 0 h 158"/>
                <a:gd name="T32" fmla="*/ 100 w 184"/>
                <a:gd name="T33" fmla="*/ 0 h 158"/>
                <a:gd name="T34" fmla="*/ 103 w 184"/>
                <a:gd name="T35" fmla="*/ 3 h 158"/>
                <a:gd name="T36" fmla="*/ 133 w 184"/>
                <a:gd name="T37" fmla="*/ 109 h 158"/>
                <a:gd name="T38" fmla="*/ 133 w 184"/>
                <a:gd name="T39" fmla="*/ 109 h 158"/>
                <a:gd name="T40" fmla="*/ 158 w 184"/>
                <a:gd name="T41" fmla="*/ 3 h 158"/>
                <a:gd name="T42" fmla="*/ 161 w 184"/>
                <a:gd name="T43" fmla="*/ 0 h 158"/>
                <a:gd name="T44" fmla="*/ 182 w 184"/>
                <a:gd name="T45" fmla="*/ 0 h 158"/>
                <a:gd name="T46" fmla="*/ 184 w 184"/>
                <a:gd name="T47" fmla="*/ 3 h 158"/>
                <a:gd name="T48" fmla="*/ 146 w 184"/>
                <a:gd name="T49" fmla="*/ 156 h 158"/>
                <a:gd name="T50" fmla="*/ 143 w 184"/>
                <a:gd name="T51" fmla="*/ 158 h 158"/>
                <a:gd name="T52" fmla="*/ 125 w 184"/>
                <a:gd name="T53"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4" h="158">
                  <a:moveTo>
                    <a:pt x="125" y="158"/>
                  </a:moveTo>
                  <a:cubicBezTo>
                    <a:pt x="124" y="158"/>
                    <a:pt x="123" y="157"/>
                    <a:pt x="122" y="156"/>
                  </a:cubicBezTo>
                  <a:cubicBezTo>
                    <a:pt x="92" y="48"/>
                    <a:pt x="92" y="48"/>
                    <a:pt x="92" y="48"/>
                  </a:cubicBezTo>
                  <a:cubicBezTo>
                    <a:pt x="92" y="48"/>
                    <a:pt x="92" y="48"/>
                    <a:pt x="92" y="48"/>
                  </a:cubicBezTo>
                  <a:cubicBezTo>
                    <a:pt x="61" y="156"/>
                    <a:pt x="61" y="156"/>
                    <a:pt x="61" y="156"/>
                  </a:cubicBezTo>
                  <a:cubicBezTo>
                    <a:pt x="61" y="157"/>
                    <a:pt x="60" y="158"/>
                    <a:pt x="59" y="158"/>
                  </a:cubicBezTo>
                  <a:cubicBezTo>
                    <a:pt x="41" y="158"/>
                    <a:pt x="41" y="158"/>
                    <a:pt x="41" y="158"/>
                  </a:cubicBezTo>
                  <a:cubicBezTo>
                    <a:pt x="40" y="158"/>
                    <a:pt x="39" y="157"/>
                    <a:pt x="39" y="156"/>
                  </a:cubicBezTo>
                  <a:cubicBezTo>
                    <a:pt x="0" y="3"/>
                    <a:pt x="0" y="3"/>
                    <a:pt x="0" y="3"/>
                  </a:cubicBezTo>
                  <a:cubicBezTo>
                    <a:pt x="0" y="1"/>
                    <a:pt x="0" y="0"/>
                    <a:pt x="2" y="0"/>
                  </a:cubicBezTo>
                  <a:cubicBezTo>
                    <a:pt x="23" y="0"/>
                    <a:pt x="23" y="0"/>
                    <a:pt x="23" y="0"/>
                  </a:cubicBezTo>
                  <a:cubicBezTo>
                    <a:pt x="25" y="0"/>
                    <a:pt x="26" y="1"/>
                    <a:pt x="26" y="3"/>
                  </a:cubicBezTo>
                  <a:cubicBezTo>
                    <a:pt x="51" y="109"/>
                    <a:pt x="51" y="109"/>
                    <a:pt x="51" y="109"/>
                  </a:cubicBezTo>
                  <a:cubicBezTo>
                    <a:pt x="52" y="109"/>
                    <a:pt x="52" y="109"/>
                    <a:pt x="52" y="109"/>
                  </a:cubicBezTo>
                  <a:cubicBezTo>
                    <a:pt x="81" y="3"/>
                    <a:pt x="81" y="3"/>
                    <a:pt x="81" y="3"/>
                  </a:cubicBezTo>
                  <a:cubicBezTo>
                    <a:pt x="82" y="1"/>
                    <a:pt x="83" y="0"/>
                    <a:pt x="84" y="0"/>
                  </a:cubicBezTo>
                  <a:cubicBezTo>
                    <a:pt x="100" y="0"/>
                    <a:pt x="100" y="0"/>
                    <a:pt x="100" y="0"/>
                  </a:cubicBezTo>
                  <a:cubicBezTo>
                    <a:pt x="102" y="0"/>
                    <a:pt x="102" y="1"/>
                    <a:pt x="103" y="3"/>
                  </a:cubicBezTo>
                  <a:cubicBezTo>
                    <a:pt x="133" y="109"/>
                    <a:pt x="133" y="109"/>
                    <a:pt x="133" y="109"/>
                  </a:cubicBezTo>
                  <a:cubicBezTo>
                    <a:pt x="133" y="109"/>
                    <a:pt x="133" y="109"/>
                    <a:pt x="133" y="109"/>
                  </a:cubicBezTo>
                  <a:cubicBezTo>
                    <a:pt x="158" y="3"/>
                    <a:pt x="158" y="3"/>
                    <a:pt x="158" y="3"/>
                  </a:cubicBezTo>
                  <a:cubicBezTo>
                    <a:pt x="158" y="1"/>
                    <a:pt x="159" y="0"/>
                    <a:pt x="161" y="0"/>
                  </a:cubicBezTo>
                  <a:cubicBezTo>
                    <a:pt x="182" y="0"/>
                    <a:pt x="182" y="0"/>
                    <a:pt x="182" y="0"/>
                  </a:cubicBezTo>
                  <a:cubicBezTo>
                    <a:pt x="184" y="0"/>
                    <a:pt x="184" y="1"/>
                    <a:pt x="184" y="3"/>
                  </a:cubicBezTo>
                  <a:cubicBezTo>
                    <a:pt x="146" y="156"/>
                    <a:pt x="146" y="156"/>
                    <a:pt x="146" y="156"/>
                  </a:cubicBezTo>
                  <a:cubicBezTo>
                    <a:pt x="145" y="157"/>
                    <a:pt x="144" y="158"/>
                    <a:pt x="143" y="158"/>
                  </a:cubicBezTo>
                  <a:lnTo>
                    <a:pt x="125"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1" name="Freeform 32"/>
            <p:cNvSpPr>
              <a:spLocks noEditPoints="1"/>
            </p:cNvSpPr>
            <p:nvPr userDrawn="1"/>
          </p:nvSpPr>
          <p:spPr bwMode="auto">
            <a:xfrm>
              <a:off x="6360781" y="1492997"/>
              <a:ext cx="175667" cy="208734"/>
            </a:xfrm>
            <a:custGeom>
              <a:avLst/>
              <a:gdLst>
                <a:gd name="T0" fmla="*/ 4 w 99"/>
                <a:gd name="T1" fmla="*/ 85 h 117"/>
                <a:gd name="T2" fmla="*/ 0 w 99"/>
                <a:gd name="T3" fmla="*/ 58 h 117"/>
                <a:gd name="T4" fmla="*/ 3 w 99"/>
                <a:gd name="T5" fmla="*/ 31 h 117"/>
                <a:gd name="T6" fmla="*/ 49 w 99"/>
                <a:gd name="T7" fmla="*/ 0 h 117"/>
                <a:gd name="T8" fmla="*/ 95 w 99"/>
                <a:gd name="T9" fmla="*/ 31 h 117"/>
                <a:gd name="T10" fmla="*/ 99 w 99"/>
                <a:gd name="T11" fmla="*/ 64 h 117"/>
                <a:gd name="T12" fmla="*/ 96 w 99"/>
                <a:gd name="T13" fmla="*/ 66 h 117"/>
                <a:gd name="T14" fmla="*/ 27 w 99"/>
                <a:gd name="T15" fmla="*/ 66 h 117"/>
                <a:gd name="T16" fmla="*/ 26 w 99"/>
                <a:gd name="T17" fmla="*/ 68 h 117"/>
                <a:gd name="T18" fmla="*/ 27 w 99"/>
                <a:gd name="T19" fmla="*/ 76 h 117"/>
                <a:gd name="T20" fmla="*/ 52 w 99"/>
                <a:gd name="T21" fmla="*/ 93 h 117"/>
                <a:gd name="T22" fmla="*/ 79 w 99"/>
                <a:gd name="T23" fmla="*/ 83 h 117"/>
                <a:gd name="T24" fmla="*/ 82 w 99"/>
                <a:gd name="T25" fmla="*/ 82 h 117"/>
                <a:gd name="T26" fmla="*/ 96 w 99"/>
                <a:gd name="T27" fmla="*/ 94 h 117"/>
                <a:gd name="T28" fmla="*/ 96 w 99"/>
                <a:gd name="T29" fmla="*/ 98 h 117"/>
                <a:gd name="T30" fmla="*/ 50 w 99"/>
                <a:gd name="T31" fmla="*/ 117 h 117"/>
                <a:gd name="T32" fmla="*/ 4 w 99"/>
                <a:gd name="T33" fmla="*/ 85 h 117"/>
                <a:gd name="T34" fmla="*/ 71 w 99"/>
                <a:gd name="T35" fmla="*/ 36 h 117"/>
                <a:gd name="T36" fmla="*/ 49 w 99"/>
                <a:gd name="T37" fmla="*/ 22 h 117"/>
                <a:gd name="T38" fmla="*/ 27 w 99"/>
                <a:gd name="T39" fmla="*/ 36 h 117"/>
                <a:gd name="T40" fmla="*/ 26 w 99"/>
                <a:gd name="T41" fmla="*/ 46 h 117"/>
                <a:gd name="T42" fmla="*/ 27 w 99"/>
                <a:gd name="T43" fmla="*/ 47 h 117"/>
                <a:gd name="T44" fmla="*/ 71 w 99"/>
                <a:gd name="T45" fmla="*/ 47 h 117"/>
                <a:gd name="T46" fmla="*/ 72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9" y="46"/>
                    <a:pt x="99" y="64"/>
                  </a:cubicBezTo>
                  <a:cubicBezTo>
                    <a:pt x="99" y="66"/>
                    <a:pt x="98" y="66"/>
                    <a:pt x="96" y="66"/>
                  </a:cubicBezTo>
                  <a:cubicBezTo>
                    <a:pt x="27" y="66"/>
                    <a:pt x="27" y="66"/>
                    <a:pt x="27" y="66"/>
                  </a:cubicBezTo>
                  <a:cubicBezTo>
                    <a:pt x="26" y="66"/>
                    <a:pt x="26" y="67"/>
                    <a:pt x="26" y="68"/>
                  </a:cubicBezTo>
                  <a:cubicBezTo>
                    <a:pt x="26" y="71"/>
                    <a:pt x="27"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7" y="109"/>
                    <a:pt x="71" y="117"/>
                    <a:pt x="50" y="117"/>
                  </a:cubicBezTo>
                  <a:cubicBezTo>
                    <a:pt x="27"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2" name="Freeform 33"/>
            <p:cNvSpPr>
              <a:spLocks/>
            </p:cNvSpPr>
            <p:nvPr userDrawn="1"/>
          </p:nvSpPr>
          <p:spPr bwMode="auto">
            <a:xfrm>
              <a:off x="6573648" y="1414463"/>
              <a:ext cx="76467" cy="285201"/>
            </a:xfrm>
            <a:custGeom>
              <a:avLst/>
              <a:gdLst>
                <a:gd name="T0" fmla="*/ 31 w 43"/>
                <a:gd name="T1" fmla="*/ 159 h 159"/>
                <a:gd name="T2" fmla="*/ 0 w 43"/>
                <a:gd name="T3" fmla="*/ 127 h 159"/>
                <a:gd name="T4" fmla="*/ 0 w 43"/>
                <a:gd name="T5" fmla="*/ 3 h 159"/>
                <a:gd name="T6" fmla="*/ 3 w 43"/>
                <a:gd name="T7" fmla="*/ 0 h 159"/>
                <a:gd name="T8" fmla="*/ 24 w 43"/>
                <a:gd name="T9" fmla="*/ 0 h 159"/>
                <a:gd name="T10" fmla="*/ 26 w 43"/>
                <a:gd name="T11" fmla="*/ 3 h 159"/>
                <a:gd name="T12" fmla="*/ 26 w 43"/>
                <a:gd name="T13" fmla="*/ 126 h 159"/>
                <a:gd name="T14" fmla="*/ 36 w 43"/>
                <a:gd name="T15" fmla="*/ 136 h 159"/>
                <a:gd name="T16" fmla="*/ 41 w 43"/>
                <a:gd name="T17" fmla="*/ 136 h 159"/>
                <a:gd name="T18" fmla="*/ 43 w 43"/>
                <a:gd name="T19" fmla="*/ 139 h 159"/>
                <a:gd name="T20" fmla="*/ 43 w 43"/>
                <a:gd name="T21" fmla="*/ 157 h 159"/>
                <a:gd name="T22" fmla="*/ 41 w 43"/>
                <a:gd name="T23" fmla="*/ 159 h 159"/>
                <a:gd name="T24" fmla="*/ 31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1" y="159"/>
                  </a:moveTo>
                  <a:cubicBezTo>
                    <a:pt x="9" y="159"/>
                    <a:pt x="0" y="149"/>
                    <a:pt x="0" y="127"/>
                  </a:cubicBezTo>
                  <a:cubicBezTo>
                    <a:pt x="0" y="3"/>
                    <a:pt x="0" y="3"/>
                    <a:pt x="0" y="3"/>
                  </a:cubicBezTo>
                  <a:cubicBezTo>
                    <a:pt x="0" y="1"/>
                    <a:pt x="1" y="0"/>
                    <a:pt x="3" y="0"/>
                  </a:cubicBezTo>
                  <a:cubicBezTo>
                    <a:pt x="24" y="0"/>
                    <a:pt x="24" y="0"/>
                    <a:pt x="24" y="0"/>
                  </a:cubicBezTo>
                  <a:cubicBezTo>
                    <a:pt x="25" y="0"/>
                    <a:pt x="26" y="1"/>
                    <a:pt x="26" y="3"/>
                  </a:cubicBezTo>
                  <a:cubicBezTo>
                    <a:pt x="26" y="126"/>
                    <a:pt x="26" y="126"/>
                    <a:pt x="26" y="126"/>
                  </a:cubicBezTo>
                  <a:cubicBezTo>
                    <a:pt x="26" y="134"/>
                    <a:pt x="29" y="136"/>
                    <a:pt x="36"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1"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3" name="Freeform 34"/>
            <p:cNvSpPr>
              <a:spLocks/>
            </p:cNvSpPr>
            <p:nvPr userDrawn="1"/>
          </p:nvSpPr>
          <p:spPr bwMode="auto">
            <a:xfrm>
              <a:off x="6668715"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4"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4" name="Freeform 35"/>
            <p:cNvSpPr>
              <a:spLocks noEditPoints="1"/>
            </p:cNvSpPr>
            <p:nvPr userDrawn="1"/>
          </p:nvSpPr>
          <p:spPr bwMode="auto">
            <a:xfrm>
              <a:off x="679891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5" name="Freeform 36"/>
            <p:cNvSpPr>
              <a:spLocks/>
            </p:cNvSpPr>
            <p:nvPr userDrawn="1"/>
          </p:nvSpPr>
          <p:spPr bwMode="auto">
            <a:xfrm>
              <a:off x="7011783" y="1492997"/>
              <a:ext cx="142600" cy="204601"/>
            </a:xfrm>
            <a:custGeom>
              <a:avLst/>
              <a:gdLst>
                <a:gd name="T0" fmla="*/ 2 w 80"/>
                <a:gd name="T1" fmla="*/ 114 h 114"/>
                <a:gd name="T2" fmla="*/ 0 w 80"/>
                <a:gd name="T3" fmla="*/ 112 h 114"/>
                <a:gd name="T4" fmla="*/ 0 w 80"/>
                <a:gd name="T5" fmla="*/ 5 h 114"/>
                <a:gd name="T6" fmla="*/ 2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3 w 80"/>
                <a:gd name="T25" fmla="*/ 28 h 114"/>
                <a:gd name="T26" fmla="*/ 47 w 80"/>
                <a:gd name="T27" fmla="*/ 23 h 114"/>
                <a:gd name="T28" fmla="*/ 26 w 80"/>
                <a:gd name="T29" fmla="*/ 51 h 114"/>
                <a:gd name="T30" fmla="*/ 26 w 80"/>
                <a:gd name="T31" fmla="*/ 112 h 114"/>
                <a:gd name="T32" fmla="*/ 24 w 80"/>
                <a:gd name="T33" fmla="*/ 114 h 114"/>
                <a:gd name="T34" fmla="*/ 2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2" y="114"/>
                  </a:move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3" y="28"/>
                  </a:cubicBezTo>
                  <a:cubicBezTo>
                    <a:pt x="58" y="25"/>
                    <a:pt x="53" y="23"/>
                    <a:pt x="47" y="23"/>
                  </a:cubicBezTo>
                  <a:cubicBezTo>
                    <a:pt x="32" y="23"/>
                    <a:pt x="26" y="33"/>
                    <a:pt x="26" y="51"/>
                  </a:cubicBezTo>
                  <a:cubicBezTo>
                    <a:pt x="26" y="112"/>
                    <a:pt x="26" y="112"/>
                    <a:pt x="26" y="112"/>
                  </a:cubicBezTo>
                  <a:cubicBezTo>
                    <a:pt x="26" y="113"/>
                    <a:pt x="25" y="114"/>
                    <a:pt x="24" y="114"/>
                  </a:cubicBezTo>
                  <a:lnTo>
                    <a:pt x="2"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6" name="Freeform 37"/>
            <p:cNvSpPr>
              <a:spLocks noEditPoints="1"/>
            </p:cNvSpPr>
            <p:nvPr userDrawn="1"/>
          </p:nvSpPr>
          <p:spPr bwMode="auto">
            <a:xfrm>
              <a:off x="7166783" y="1492997"/>
              <a:ext cx="175667" cy="208734"/>
            </a:xfrm>
            <a:custGeom>
              <a:avLst/>
              <a:gdLst>
                <a:gd name="T0" fmla="*/ 4 w 98"/>
                <a:gd name="T1" fmla="*/ 85 h 117"/>
                <a:gd name="T2" fmla="*/ 0 w 98"/>
                <a:gd name="T3" fmla="*/ 58 h 117"/>
                <a:gd name="T4" fmla="*/ 3 w 98"/>
                <a:gd name="T5" fmla="*/ 31 h 117"/>
                <a:gd name="T6" fmla="*/ 49 w 98"/>
                <a:gd name="T7" fmla="*/ 0 h 117"/>
                <a:gd name="T8" fmla="*/ 95 w 98"/>
                <a:gd name="T9" fmla="*/ 31 h 117"/>
                <a:gd name="T10" fmla="*/ 98 w 98"/>
                <a:gd name="T11" fmla="*/ 64 h 117"/>
                <a:gd name="T12" fmla="*/ 96 w 98"/>
                <a:gd name="T13" fmla="*/ 66 h 117"/>
                <a:gd name="T14" fmla="*/ 27 w 98"/>
                <a:gd name="T15" fmla="*/ 66 h 117"/>
                <a:gd name="T16" fmla="*/ 26 w 98"/>
                <a:gd name="T17" fmla="*/ 68 h 117"/>
                <a:gd name="T18" fmla="*/ 27 w 98"/>
                <a:gd name="T19" fmla="*/ 76 h 117"/>
                <a:gd name="T20" fmla="*/ 52 w 98"/>
                <a:gd name="T21" fmla="*/ 93 h 117"/>
                <a:gd name="T22" fmla="*/ 79 w 98"/>
                <a:gd name="T23" fmla="*/ 83 h 117"/>
                <a:gd name="T24" fmla="*/ 82 w 98"/>
                <a:gd name="T25" fmla="*/ 82 h 117"/>
                <a:gd name="T26" fmla="*/ 96 w 98"/>
                <a:gd name="T27" fmla="*/ 94 h 117"/>
                <a:gd name="T28" fmla="*/ 96 w 98"/>
                <a:gd name="T29" fmla="*/ 98 h 117"/>
                <a:gd name="T30" fmla="*/ 50 w 98"/>
                <a:gd name="T31" fmla="*/ 117 h 117"/>
                <a:gd name="T32" fmla="*/ 4 w 98"/>
                <a:gd name="T33" fmla="*/ 85 h 117"/>
                <a:gd name="T34" fmla="*/ 71 w 98"/>
                <a:gd name="T35" fmla="*/ 36 h 117"/>
                <a:gd name="T36" fmla="*/ 49 w 98"/>
                <a:gd name="T37" fmla="*/ 22 h 117"/>
                <a:gd name="T38" fmla="*/ 27 w 98"/>
                <a:gd name="T39" fmla="*/ 36 h 117"/>
                <a:gd name="T40" fmla="*/ 26 w 98"/>
                <a:gd name="T41" fmla="*/ 46 h 117"/>
                <a:gd name="T42" fmla="*/ 27 w 98"/>
                <a:gd name="T43" fmla="*/ 47 h 117"/>
                <a:gd name="T44" fmla="*/ 71 w 98"/>
                <a:gd name="T45" fmla="*/ 47 h 117"/>
                <a:gd name="T46" fmla="*/ 72 w 98"/>
                <a:gd name="T47" fmla="*/ 46 h 117"/>
                <a:gd name="T48" fmla="*/ 71 w 98"/>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8" y="46"/>
                    <a:pt x="98" y="64"/>
                  </a:cubicBezTo>
                  <a:cubicBezTo>
                    <a:pt x="98" y="66"/>
                    <a:pt x="98" y="66"/>
                    <a:pt x="96" y="66"/>
                  </a:cubicBezTo>
                  <a:cubicBezTo>
                    <a:pt x="27" y="66"/>
                    <a:pt x="27" y="66"/>
                    <a:pt x="27" y="66"/>
                  </a:cubicBezTo>
                  <a:cubicBezTo>
                    <a:pt x="26" y="66"/>
                    <a:pt x="26" y="67"/>
                    <a:pt x="26" y="68"/>
                  </a:cubicBezTo>
                  <a:cubicBezTo>
                    <a:pt x="26" y="71"/>
                    <a:pt x="26"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6" y="109"/>
                    <a:pt x="71" y="117"/>
                    <a:pt x="50" y="117"/>
                  </a:cubicBezTo>
                  <a:cubicBezTo>
                    <a:pt x="26"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7" name="Freeform 38"/>
            <p:cNvSpPr>
              <a:spLocks noEditPoints="1"/>
            </p:cNvSpPr>
            <p:nvPr userDrawn="1"/>
          </p:nvSpPr>
          <p:spPr bwMode="auto">
            <a:xfrm>
              <a:off x="7439584" y="1492997"/>
              <a:ext cx="177734" cy="208734"/>
            </a:xfrm>
            <a:custGeom>
              <a:avLst/>
              <a:gdLst>
                <a:gd name="T0" fmla="*/ 3 w 99"/>
                <a:gd name="T1" fmla="*/ 86 h 117"/>
                <a:gd name="T2" fmla="*/ 0 w 99"/>
                <a:gd name="T3" fmla="*/ 58 h 117"/>
                <a:gd name="T4" fmla="*/ 3 w 99"/>
                <a:gd name="T5" fmla="*/ 31 h 117"/>
                <a:gd name="T6" fmla="*/ 49 w 99"/>
                <a:gd name="T7" fmla="*/ 0 h 117"/>
                <a:gd name="T8" fmla="*/ 95 w 99"/>
                <a:gd name="T9" fmla="*/ 31 h 117"/>
                <a:gd name="T10" fmla="*/ 99 w 99"/>
                <a:gd name="T11" fmla="*/ 58 h 117"/>
                <a:gd name="T12" fmla="*/ 95 w 99"/>
                <a:gd name="T13" fmla="*/ 86 h 117"/>
                <a:gd name="T14" fmla="*/ 49 w 99"/>
                <a:gd name="T15" fmla="*/ 117 h 117"/>
                <a:gd name="T16" fmla="*/ 3 w 99"/>
                <a:gd name="T17" fmla="*/ 86 h 117"/>
                <a:gd name="T18" fmla="*/ 70 w 99"/>
                <a:gd name="T19" fmla="*/ 79 h 117"/>
                <a:gd name="T20" fmla="*/ 73 w 99"/>
                <a:gd name="T21" fmla="*/ 58 h 117"/>
                <a:gd name="T22" fmla="*/ 70 w 99"/>
                <a:gd name="T23" fmla="*/ 38 h 117"/>
                <a:gd name="T24" fmla="*/ 49 w 99"/>
                <a:gd name="T25" fmla="*/ 23 h 117"/>
                <a:gd name="T26" fmla="*/ 28 w 99"/>
                <a:gd name="T27" fmla="*/ 38 h 117"/>
                <a:gd name="T28" fmla="*/ 26 w 99"/>
                <a:gd name="T29" fmla="*/ 58 h 117"/>
                <a:gd name="T30" fmla="*/ 28 w 99"/>
                <a:gd name="T31" fmla="*/ 79 h 117"/>
                <a:gd name="T32" fmla="*/ 49 w 99"/>
                <a:gd name="T33" fmla="*/ 93 h 117"/>
                <a:gd name="T34" fmla="*/ 70 w 99"/>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17">
                  <a:moveTo>
                    <a:pt x="3" y="86"/>
                  </a:moveTo>
                  <a:cubicBezTo>
                    <a:pt x="1" y="78"/>
                    <a:pt x="0" y="70"/>
                    <a:pt x="0" y="58"/>
                  </a:cubicBezTo>
                  <a:cubicBezTo>
                    <a:pt x="0" y="46"/>
                    <a:pt x="1" y="38"/>
                    <a:pt x="3" y="31"/>
                  </a:cubicBezTo>
                  <a:cubicBezTo>
                    <a:pt x="10" y="11"/>
                    <a:pt x="27" y="0"/>
                    <a:pt x="49" y="0"/>
                  </a:cubicBezTo>
                  <a:cubicBezTo>
                    <a:pt x="72" y="0"/>
                    <a:pt x="89" y="11"/>
                    <a:pt x="95" y="31"/>
                  </a:cubicBezTo>
                  <a:cubicBezTo>
                    <a:pt x="98" y="38"/>
                    <a:pt x="99" y="46"/>
                    <a:pt x="99" y="58"/>
                  </a:cubicBezTo>
                  <a:cubicBezTo>
                    <a:pt x="99" y="70"/>
                    <a:pt x="98" y="78"/>
                    <a:pt x="95" y="86"/>
                  </a:cubicBezTo>
                  <a:cubicBezTo>
                    <a:pt x="89" y="105"/>
                    <a:pt x="72" y="117"/>
                    <a:pt x="49" y="117"/>
                  </a:cubicBezTo>
                  <a:cubicBezTo>
                    <a:pt x="27" y="117"/>
                    <a:pt x="10" y="105"/>
                    <a:pt x="3" y="86"/>
                  </a:cubicBezTo>
                  <a:close/>
                  <a:moveTo>
                    <a:pt x="70" y="79"/>
                  </a:moveTo>
                  <a:cubicBezTo>
                    <a:pt x="72" y="73"/>
                    <a:pt x="73" y="68"/>
                    <a:pt x="73" y="58"/>
                  </a:cubicBezTo>
                  <a:cubicBezTo>
                    <a:pt x="73" y="49"/>
                    <a:pt x="72" y="44"/>
                    <a:pt x="70" y="38"/>
                  </a:cubicBezTo>
                  <a:cubicBezTo>
                    <a:pt x="67" y="28"/>
                    <a:pt x="60" y="23"/>
                    <a:pt x="49" y="23"/>
                  </a:cubicBezTo>
                  <a:cubicBezTo>
                    <a:pt x="39" y="23"/>
                    <a:pt x="32" y="28"/>
                    <a:pt x="28" y="38"/>
                  </a:cubicBezTo>
                  <a:cubicBezTo>
                    <a:pt x="27" y="44"/>
                    <a:pt x="26" y="49"/>
                    <a:pt x="26" y="58"/>
                  </a:cubicBezTo>
                  <a:cubicBezTo>
                    <a:pt x="26" y="68"/>
                    <a:pt x="27" y="73"/>
                    <a:pt x="28" y="79"/>
                  </a:cubicBezTo>
                  <a:cubicBezTo>
                    <a:pt x="32" y="88"/>
                    <a:pt x="39"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8" name="Freeform 39"/>
            <p:cNvSpPr>
              <a:spLocks/>
            </p:cNvSpPr>
            <p:nvPr userDrawn="1"/>
          </p:nvSpPr>
          <p:spPr bwMode="auto">
            <a:xfrm>
              <a:off x="7642118"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3"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9" name="Freeform 40"/>
            <p:cNvSpPr>
              <a:spLocks/>
            </p:cNvSpPr>
            <p:nvPr userDrawn="1"/>
          </p:nvSpPr>
          <p:spPr bwMode="auto">
            <a:xfrm>
              <a:off x="7826052" y="1414463"/>
              <a:ext cx="171534" cy="287267"/>
            </a:xfrm>
            <a:custGeom>
              <a:avLst/>
              <a:gdLst>
                <a:gd name="T0" fmla="*/ 1 w 96"/>
                <a:gd name="T1" fmla="*/ 138 h 161"/>
                <a:gd name="T2" fmla="*/ 18 w 96"/>
                <a:gd name="T3" fmla="*/ 126 h 161"/>
                <a:gd name="T4" fmla="*/ 21 w 96"/>
                <a:gd name="T5" fmla="*/ 126 h 161"/>
                <a:gd name="T6" fmla="*/ 42 w 96"/>
                <a:gd name="T7" fmla="*/ 136 h 161"/>
                <a:gd name="T8" fmla="*/ 68 w 96"/>
                <a:gd name="T9" fmla="*/ 105 h 161"/>
                <a:gd name="T10" fmla="*/ 68 w 96"/>
                <a:gd name="T11" fmla="*/ 3 h 161"/>
                <a:gd name="T12" fmla="*/ 71 w 96"/>
                <a:gd name="T13" fmla="*/ 0 h 161"/>
                <a:gd name="T14" fmla="*/ 93 w 96"/>
                <a:gd name="T15" fmla="*/ 0 h 161"/>
                <a:gd name="T16" fmla="*/ 96 w 96"/>
                <a:gd name="T17" fmla="*/ 3 h 161"/>
                <a:gd name="T18" fmla="*/ 96 w 96"/>
                <a:gd name="T19" fmla="*/ 105 h 161"/>
                <a:gd name="T20" fmla="*/ 41 w 96"/>
                <a:gd name="T21" fmla="*/ 161 h 161"/>
                <a:gd name="T22" fmla="*/ 0 w 96"/>
                <a:gd name="T23" fmla="*/ 142 h 161"/>
                <a:gd name="T24" fmla="*/ 1 w 96"/>
                <a:gd name="T25" fmla="*/ 1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61">
                  <a:moveTo>
                    <a:pt x="1" y="138"/>
                  </a:moveTo>
                  <a:cubicBezTo>
                    <a:pt x="18" y="126"/>
                    <a:pt x="18" y="126"/>
                    <a:pt x="18" y="126"/>
                  </a:cubicBezTo>
                  <a:cubicBezTo>
                    <a:pt x="19" y="125"/>
                    <a:pt x="20" y="125"/>
                    <a:pt x="21" y="126"/>
                  </a:cubicBezTo>
                  <a:cubicBezTo>
                    <a:pt x="25" y="131"/>
                    <a:pt x="33" y="136"/>
                    <a:pt x="42" y="136"/>
                  </a:cubicBezTo>
                  <a:cubicBezTo>
                    <a:pt x="59" y="136"/>
                    <a:pt x="68" y="126"/>
                    <a:pt x="68" y="105"/>
                  </a:cubicBezTo>
                  <a:cubicBezTo>
                    <a:pt x="68" y="3"/>
                    <a:pt x="68" y="3"/>
                    <a:pt x="68" y="3"/>
                  </a:cubicBezTo>
                  <a:cubicBezTo>
                    <a:pt x="68" y="1"/>
                    <a:pt x="69" y="0"/>
                    <a:pt x="71" y="0"/>
                  </a:cubicBezTo>
                  <a:cubicBezTo>
                    <a:pt x="93" y="0"/>
                    <a:pt x="93" y="0"/>
                    <a:pt x="93" y="0"/>
                  </a:cubicBezTo>
                  <a:cubicBezTo>
                    <a:pt x="95" y="0"/>
                    <a:pt x="96" y="1"/>
                    <a:pt x="96" y="3"/>
                  </a:cubicBezTo>
                  <a:cubicBezTo>
                    <a:pt x="96" y="105"/>
                    <a:pt x="96" y="105"/>
                    <a:pt x="96" y="105"/>
                  </a:cubicBezTo>
                  <a:cubicBezTo>
                    <a:pt x="96" y="141"/>
                    <a:pt x="75" y="161"/>
                    <a:pt x="41" y="161"/>
                  </a:cubicBezTo>
                  <a:cubicBezTo>
                    <a:pt x="23" y="161"/>
                    <a:pt x="7" y="152"/>
                    <a:pt x="0" y="142"/>
                  </a:cubicBezTo>
                  <a:cubicBezTo>
                    <a:pt x="0" y="140"/>
                    <a:pt x="0" y="139"/>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0" name="Freeform 41"/>
            <p:cNvSpPr>
              <a:spLocks noEditPoints="1"/>
            </p:cNvSpPr>
            <p:nvPr userDrawn="1"/>
          </p:nvSpPr>
          <p:spPr bwMode="auto">
            <a:xfrm>
              <a:off x="8034786"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8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8" y="66"/>
                    <a:pt x="48" y="66"/>
                    <a:pt x="48"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1" name="Freeform 42"/>
            <p:cNvSpPr>
              <a:spLocks noEditPoints="1"/>
            </p:cNvSpPr>
            <p:nvPr userDrawn="1"/>
          </p:nvSpPr>
          <p:spPr bwMode="auto">
            <a:xfrm>
              <a:off x="8249720" y="1492997"/>
              <a:ext cx="173600" cy="279001"/>
            </a:xfrm>
            <a:custGeom>
              <a:avLst/>
              <a:gdLst>
                <a:gd name="T0" fmla="*/ 2 w 98"/>
                <a:gd name="T1" fmla="*/ 156 h 156"/>
                <a:gd name="T2" fmla="*/ 0 w 98"/>
                <a:gd name="T3" fmla="*/ 153 h 156"/>
                <a:gd name="T4" fmla="*/ 0 w 98"/>
                <a:gd name="T5" fmla="*/ 5 h 156"/>
                <a:gd name="T6" fmla="*/ 2 w 98"/>
                <a:gd name="T7" fmla="*/ 2 h 156"/>
                <a:gd name="T8" fmla="*/ 24 w 98"/>
                <a:gd name="T9" fmla="*/ 2 h 156"/>
                <a:gd name="T10" fmla="*/ 26 w 98"/>
                <a:gd name="T11" fmla="*/ 5 h 156"/>
                <a:gd name="T12" fmla="*/ 26 w 98"/>
                <a:gd name="T13" fmla="*/ 13 h 156"/>
                <a:gd name="T14" fmla="*/ 26 w 98"/>
                <a:gd name="T15" fmla="*/ 13 h 156"/>
                <a:gd name="T16" fmla="*/ 56 w 98"/>
                <a:gd name="T17" fmla="*/ 0 h 156"/>
                <a:gd name="T18" fmla="*/ 94 w 98"/>
                <a:gd name="T19" fmla="*/ 27 h 156"/>
                <a:gd name="T20" fmla="*/ 98 w 98"/>
                <a:gd name="T21" fmla="*/ 58 h 156"/>
                <a:gd name="T22" fmla="*/ 94 w 98"/>
                <a:gd name="T23" fmla="*/ 90 h 156"/>
                <a:gd name="T24" fmla="*/ 56 w 98"/>
                <a:gd name="T25" fmla="*/ 117 h 156"/>
                <a:gd name="T26" fmla="*/ 26 w 98"/>
                <a:gd name="T27" fmla="*/ 103 h 156"/>
                <a:gd name="T28" fmla="*/ 26 w 98"/>
                <a:gd name="T29" fmla="*/ 103 h 156"/>
                <a:gd name="T30" fmla="*/ 26 w 98"/>
                <a:gd name="T31" fmla="*/ 153 h 156"/>
                <a:gd name="T32" fmla="*/ 24 w 98"/>
                <a:gd name="T33" fmla="*/ 156 h 156"/>
                <a:gd name="T34" fmla="*/ 2 w 98"/>
                <a:gd name="T35" fmla="*/ 156 h 156"/>
                <a:gd name="T36" fmla="*/ 70 w 98"/>
                <a:gd name="T37" fmla="*/ 79 h 156"/>
                <a:gd name="T38" fmla="*/ 72 w 98"/>
                <a:gd name="T39" fmla="*/ 58 h 156"/>
                <a:gd name="T40" fmla="*/ 70 w 98"/>
                <a:gd name="T41" fmla="*/ 37 h 156"/>
                <a:gd name="T42" fmla="*/ 49 w 98"/>
                <a:gd name="T43" fmla="*/ 23 h 156"/>
                <a:gd name="T44" fmla="*/ 28 w 98"/>
                <a:gd name="T45" fmla="*/ 37 h 156"/>
                <a:gd name="T46" fmla="*/ 26 w 98"/>
                <a:gd name="T47" fmla="*/ 58 h 156"/>
                <a:gd name="T48" fmla="*/ 28 w 98"/>
                <a:gd name="T49" fmla="*/ 79 h 156"/>
                <a:gd name="T50" fmla="*/ 49 w 98"/>
                <a:gd name="T51" fmla="*/ 93 h 156"/>
                <a:gd name="T52" fmla="*/ 70 w 98"/>
                <a:gd name="T53" fmla="*/ 7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56">
                  <a:moveTo>
                    <a:pt x="2" y="156"/>
                  </a:moveTo>
                  <a:cubicBezTo>
                    <a:pt x="1" y="156"/>
                    <a:pt x="0" y="155"/>
                    <a:pt x="0" y="153"/>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5"/>
                    <a:pt x="41" y="0"/>
                    <a:pt x="56" y="0"/>
                  </a:cubicBezTo>
                  <a:cubicBezTo>
                    <a:pt x="75" y="0"/>
                    <a:pt x="89" y="9"/>
                    <a:pt x="94" y="27"/>
                  </a:cubicBezTo>
                  <a:cubicBezTo>
                    <a:pt x="97" y="35"/>
                    <a:pt x="98" y="43"/>
                    <a:pt x="98" y="58"/>
                  </a:cubicBezTo>
                  <a:cubicBezTo>
                    <a:pt x="98" y="73"/>
                    <a:pt x="97" y="81"/>
                    <a:pt x="94" y="90"/>
                  </a:cubicBezTo>
                  <a:cubicBezTo>
                    <a:pt x="89" y="107"/>
                    <a:pt x="75" y="117"/>
                    <a:pt x="56" y="117"/>
                  </a:cubicBezTo>
                  <a:cubicBezTo>
                    <a:pt x="41" y="117"/>
                    <a:pt x="31" y="111"/>
                    <a:pt x="26" y="103"/>
                  </a:cubicBezTo>
                  <a:cubicBezTo>
                    <a:pt x="26" y="103"/>
                    <a:pt x="26" y="103"/>
                    <a:pt x="26" y="103"/>
                  </a:cubicBezTo>
                  <a:cubicBezTo>
                    <a:pt x="26" y="153"/>
                    <a:pt x="26" y="153"/>
                    <a:pt x="26" y="153"/>
                  </a:cubicBezTo>
                  <a:cubicBezTo>
                    <a:pt x="26" y="155"/>
                    <a:pt x="25" y="156"/>
                    <a:pt x="24" y="156"/>
                  </a:cubicBezTo>
                  <a:lnTo>
                    <a:pt x="2" y="156"/>
                  </a:lnTo>
                  <a:close/>
                  <a:moveTo>
                    <a:pt x="70" y="79"/>
                  </a:moveTo>
                  <a:cubicBezTo>
                    <a:pt x="71" y="74"/>
                    <a:pt x="72" y="68"/>
                    <a:pt x="72" y="58"/>
                  </a:cubicBezTo>
                  <a:cubicBezTo>
                    <a:pt x="72" y="48"/>
                    <a:pt x="71" y="42"/>
                    <a:pt x="70" y="37"/>
                  </a:cubicBezTo>
                  <a:cubicBezTo>
                    <a:pt x="67" y="28"/>
                    <a:pt x="60" y="23"/>
                    <a:pt x="49" y="23"/>
                  </a:cubicBezTo>
                  <a:cubicBezTo>
                    <a:pt x="38" y="23"/>
                    <a:pt x="31" y="28"/>
                    <a:pt x="28" y="37"/>
                  </a:cubicBezTo>
                  <a:cubicBezTo>
                    <a:pt x="27" y="42"/>
                    <a:pt x="26" y="48"/>
                    <a:pt x="26" y="58"/>
                  </a:cubicBezTo>
                  <a:cubicBezTo>
                    <a:pt x="26" y="68"/>
                    <a:pt x="27" y="74"/>
                    <a:pt x="28" y="79"/>
                  </a:cubicBezTo>
                  <a:cubicBezTo>
                    <a:pt x="31" y="88"/>
                    <a:pt x="38"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2" name="Freeform 43"/>
            <p:cNvSpPr>
              <a:spLocks noEditPoints="1"/>
            </p:cNvSpPr>
            <p:nvPr userDrawn="1"/>
          </p:nvSpPr>
          <p:spPr bwMode="auto">
            <a:xfrm>
              <a:off x="8456387" y="1492997"/>
              <a:ext cx="165334" cy="208734"/>
            </a:xfrm>
            <a:custGeom>
              <a:avLst/>
              <a:gdLst>
                <a:gd name="T0" fmla="*/ 72 w 93"/>
                <a:gd name="T1" fmla="*/ 114 h 117"/>
                <a:gd name="T2" fmla="*/ 69 w 93"/>
                <a:gd name="T3" fmla="*/ 112 h 117"/>
                <a:gd name="T4" fmla="*/ 69 w 93"/>
                <a:gd name="T5" fmla="*/ 104 h 117"/>
                <a:gd name="T6" fmla="*/ 69 w 93"/>
                <a:gd name="T7" fmla="*/ 104 h 117"/>
                <a:gd name="T8" fmla="*/ 38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9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2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2" y="114"/>
                  </a:moveTo>
                  <a:cubicBezTo>
                    <a:pt x="70" y="114"/>
                    <a:pt x="69" y="113"/>
                    <a:pt x="69" y="112"/>
                  </a:cubicBezTo>
                  <a:cubicBezTo>
                    <a:pt x="69" y="104"/>
                    <a:pt x="69" y="104"/>
                    <a:pt x="69" y="104"/>
                  </a:cubicBezTo>
                  <a:cubicBezTo>
                    <a:pt x="69" y="104"/>
                    <a:pt x="69" y="104"/>
                    <a:pt x="69" y="104"/>
                  </a:cubicBezTo>
                  <a:cubicBezTo>
                    <a:pt x="64" y="111"/>
                    <a:pt x="53" y="117"/>
                    <a:pt x="38"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9"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2"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3" name="Freeform 44"/>
            <p:cNvSpPr>
              <a:spLocks/>
            </p:cNvSpPr>
            <p:nvPr userDrawn="1"/>
          </p:nvSpPr>
          <p:spPr bwMode="auto">
            <a:xfrm>
              <a:off x="8669254" y="1492997"/>
              <a:ext cx="169467"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7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2"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7" y="13"/>
                    <a:pt x="27" y="13"/>
                    <a:pt x="27"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4" name="Freeform 45"/>
            <p:cNvSpPr>
              <a:spLocks/>
            </p:cNvSpPr>
            <p:nvPr userDrawn="1"/>
          </p:nvSpPr>
          <p:spPr bwMode="auto">
            <a:xfrm>
              <a:off x="900632" y="1414463"/>
              <a:ext cx="250067" cy="283134"/>
            </a:xfrm>
            <a:custGeom>
              <a:avLst/>
              <a:gdLst>
                <a:gd name="T0" fmla="*/ 0 w 140"/>
                <a:gd name="T1" fmla="*/ 3 h 158"/>
                <a:gd name="T2" fmla="*/ 2 w 140"/>
                <a:gd name="T3" fmla="*/ 0 h 158"/>
                <a:gd name="T4" fmla="*/ 23 w 140"/>
                <a:gd name="T5" fmla="*/ 0 h 158"/>
                <a:gd name="T6" fmla="*/ 27 w 140"/>
                <a:gd name="T7" fmla="*/ 3 h 158"/>
                <a:gd name="T8" fmla="*/ 70 w 140"/>
                <a:gd name="T9" fmla="*/ 100 h 158"/>
                <a:gd name="T10" fmla="*/ 71 w 140"/>
                <a:gd name="T11" fmla="*/ 100 h 158"/>
                <a:gd name="T12" fmla="*/ 113 w 140"/>
                <a:gd name="T13" fmla="*/ 3 h 158"/>
                <a:gd name="T14" fmla="*/ 117 w 140"/>
                <a:gd name="T15" fmla="*/ 0 h 158"/>
                <a:gd name="T16" fmla="*/ 138 w 140"/>
                <a:gd name="T17" fmla="*/ 0 h 158"/>
                <a:gd name="T18" fmla="*/ 140 w 140"/>
                <a:gd name="T19" fmla="*/ 3 h 158"/>
                <a:gd name="T20" fmla="*/ 140 w 140"/>
                <a:gd name="T21" fmla="*/ 156 h 158"/>
                <a:gd name="T22" fmla="*/ 138 w 140"/>
                <a:gd name="T23" fmla="*/ 158 h 158"/>
                <a:gd name="T24" fmla="*/ 118 w 140"/>
                <a:gd name="T25" fmla="*/ 158 h 158"/>
                <a:gd name="T26" fmla="*/ 115 w 140"/>
                <a:gd name="T27" fmla="*/ 156 h 158"/>
                <a:gd name="T28" fmla="*/ 115 w 140"/>
                <a:gd name="T29" fmla="*/ 59 h 158"/>
                <a:gd name="T30" fmla="*/ 114 w 140"/>
                <a:gd name="T31" fmla="*/ 59 h 158"/>
                <a:gd name="T32" fmla="*/ 81 w 140"/>
                <a:gd name="T33" fmla="*/ 133 h 158"/>
                <a:gd name="T34" fmla="*/ 77 w 140"/>
                <a:gd name="T35" fmla="*/ 136 h 158"/>
                <a:gd name="T36" fmla="*/ 63 w 140"/>
                <a:gd name="T37" fmla="*/ 136 h 158"/>
                <a:gd name="T38" fmla="*/ 59 w 140"/>
                <a:gd name="T39" fmla="*/ 133 h 158"/>
                <a:gd name="T40" fmla="*/ 25 w 140"/>
                <a:gd name="T41" fmla="*/ 59 h 158"/>
                <a:gd name="T42" fmla="*/ 25 w 140"/>
                <a:gd name="T43" fmla="*/ 59 h 158"/>
                <a:gd name="T44" fmla="*/ 25 w 140"/>
                <a:gd name="T45" fmla="*/ 156 h 158"/>
                <a:gd name="T46" fmla="*/ 22 w 140"/>
                <a:gd name="T47" fmla="*/ 158 h 158"/>
                <a:gd name="T48" fmla="*/ 2 w 140"/>
                <a:gd name="T49" fmla="*/ 158 h 158"/>
                <a:gd name="T50" fmla="*/ 0 w 140"/>
                <a:gd name="T51" fmla="*/ 156 h 158"/>
                <a:gd name="T52" fmla="*/ 0 w 140"/>
                <a:gd name="T53"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158">
                  <a:moveTo>
                    <a:pt x="0" y="3"/>
                  </a:moveTo>
                  <a:cubicBezTo>
                    <a:pt x="0" y="1"/>
                    <a:pt x="1" y="0"/>
                    <a:pt x="2" y="0"/>
                  </a:cubicBezTo>
                  <a:cubicBezTo>
                    <a:pt x="23" y="0"/>
                    <a:pt x="23" y="0"/>
                    <a:pt x="23" y="0"/>
                  </a:cubicBezTo>
                  <a:cubicBezTo>
                    <a:pt x="25" y="0"/>
                    <a:pt x="26" y="1"/>
                    <a:pt x="27" y="3"/>
                  </a:cubicBezTo>
                  <a:cubicBezTo>
                    <a:pt x="70" y="100"/>
                    <a:pt x="70" y="100"/>
                    <a:pt x="70" y="100"/>
                  </a:cubicBezTo>
                  <a:cubicBezTo>
                    <a:pt x="71" y="100"/>
                    <a:pt x="71" y="100"/>
                    <a:pt x="71" y="100"/>
                  </a:cubicBezTo>
                  <a:cubicBezTo>
                    <a:pt x="113" y="3"/>
                    <a:pt x="113" y="3"/>
                    <a:pt x="113" y="3"/>
                  </a:cubicBezTo>
                  <a:cubicBezTo>
                    <a:pt x="114" y="1"/>
                    <a:pt x="115" y="0"/>
                    <a:pt x="117" y="0"/>
                  </a:cubicBezTo>
                  <a:cubicBezTo>
                    <a:pt x="138" y="0"/>
                    <a:pt x="138" y="0"/>
                    <a:pt x="138" y="0"/>
                  </a:cubicBezTo>
                  <a:cubicBezTo>
                    <a:pt x="139" y="0"/>
                    <a:pt x="140" y="1"/>
                    <a:pt x="140" y="3"/>
                  </a:cubicBezTo>
                  <a:cubicBezTo>
                    <a:pt x="140" y="156"/>
                    <a:pt x="140" y="156"/>
                    <a:pt x="140" y="156"/>
                  </a:cubicBezTo>
                  <a:cubicBezTo>
                    <a:pt x="140" y="157"/>
                    <a:pt x="139" y="158"/>
                    <a:pt x="138" y="158"/>
                  </a:cubicBezTo>
                  <a:cubicBezTo>
                    <a:pt x="118" y="158"/>
                    <a:pt x="118" y="158"/>
                    <a:pt x="118" y="158"/>
                  </a:cubicBezTo>
                  <a:cubicBezTo>
                    <a:pt x="116" y="158"/>
                    <a:pt x="115" y="157"/>
                    <a:pt x="115" y="156"/>
                  </a:cubicBezTo>
                  <a:cubicBezTo>
                    <a:pt x="115" y="59"/>
                    <a:pt x="115" y="59"/>
                    <a:pt x="115" y="59"/>
                  </a:cubicBezTo>
                  <a:cubicBezTo>
                    <a:pt x="114" y="59"/>
                    <a:pt x="114" y="59"/>
                    <a:pt x="114" y="59"/>
                  </a:cubicBezTo>
                  <a:cubicBezTo>
                    <a:pt x="81" y="133"/>
                    <a:pt x="81" y="133"/>
                    <a:pt x="81" y="133"/>
                  </a:cubicBezTo>
                  <a:cubicBezTo>
                    <a:pt x="80" y="136"/>
                    <a:pt x="79" y="136"/>
                    <a:pt x="77" y="136"/>
                  </a:cubicBezTo>
                  <a:cubicBezTo>
                    <a:pt x="63" y="136"/>
                    <a:pt x="63" y="136"/>
                    <a:pt x="63" y="136"/>
                  </a:cubicBezTo>
                  <a:cubicBezTo>
                    <a:pt x="61" y="136"/>
                    <a:pt x="60" y="136"/>
                    <a:pt x="59" y="133"/>
                  </a:cubicBezTo>
                  <a:cubicBezTo>
                    <a:pt x="25" y="59"/>
                    <a:pt x="25" y="59"/>
                    <a:pt x="25" y="59"/>
                  </a:cubicBezTo>
                  <a:cubicBezTo>
                    <a:pt x="25" y="59"/>
                    <a:pt x="25" y="59"/>
                    <a:pt x="25" y="59"/>
                  </a:cubicBezTo>
                  <a:cubicBezTo>
                    <a:pt x="25" y="156"/>
                    <a:pt x="25" y="156"/>
                    <a:pt x="25" y="156"/>
                  </a:cubicBezTo>
                  <a:cubicBezTo>
                    <a:pt x="25" y="157"/>
                    <a:pt x="24" y="158"/>
                    <a:pt x="22"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5" name="Freeform 46"/>
            <p:cNvSpPr>
              <a:spLocks noEditPoints="1"/>
            </p:cNvSpPr>
            <p:nvPr userDrawn="1"/>
          </p:nvSpPr>
          <p:spPr bwMode="auto">
            <a:xfrm>
              <a:off x="1202367" y="1414463"/>
              <a:ext cx="45467" cy="283134"/>
            </a:xfrm>
            <a:custGeom>
              <a:avLst/>
              <a:gdLst>
                <a:gd name="T0" fmla="*/ 2 w 26"/>
                <a:gd name="T1" fmla="*/ 25 h 158"/>
                <a:gd name="T2" fmla="*/ 0 w 26"/>
                <a:gd name="T3" fmla="*/ 23 h 158"/>
                <a:gd name="T4" fmla="*/ 0 w 26"/>
                <a:gd name="T5" fmla="*/ 3 h 158"/>
                <a:gd name="T6" fmla="*/ 2 w 26"/>
                <a:gd name="T7" fmla="*/ 0 h 158"/>
                <a:gd name="T8" fmla="*/ 24 w 26"/>
                <a:gd name="T9" fmla="*/ 0 h 158"/>
                <a:gd name="T10" fmla="*/ 26 w 26"/>
                <a:gd name="T11" fmla="*/ 3 h 158"/>
                <a:gd name="T12" fmla="*/ 26 w 26"/>
                <a:gd name="T13" fmla="*/ 23 h 158"/>
                <a:gd name="T14" fmla="*/ 24 w 26"/>
                <a:gd name="T15" fmla="*/ 25 h 158"/>
                <a:gd name="T16" fmla="*/ 2 w 26"/>
                <a:gd name="T17" fmla="*/ 25 h 158"/>
                <a:gd name="T18" fmla="*/ 2 w 26"/>
                <a:gd name="T19" fmla="*/ 158 h 158"/>
                <a:gd name="T20" fmla="*/ 0 w 26"/>
                <a:gd name="T21" fmla="*/ 156 h 158"/>
                <a:gd name="T22" fmla="*/ 0 w 26"/>
                <a:gd name="T23" fmla="*/ 49 h 158"/>
                <a:gd name="T24" fmla="*/ 2 w 26"/>
                <a:gd name="T25" fmla="*/ 46 h 158"/>
                <a:gd name="T26" fmla="*/ 24 w 26"/>
                <a:gd name="T27" fmla="*/ 46 h 158"/>
                <a:gd name="T28" fmla="*/ 26 w 26"/>
                <a:gd name="T29" fmla="*/ 49 h 158"/>
                <a:gd name="T30" fmla="*/ 26 w 26"/>
                <a:gd name="T31" fmla="*/ 156 h 158"/>
                <a:gd name="T32" fmla="*/ 24 w 26"/>
                <a:gd name="T33" fmla="*/ 158 h 158"/>
                <a:gd name="T34" fmla="*/ 2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2" y="25"/>
                  </a:moveTo>
                  <a:cubicBezTo>
                    <a:pt x="1" y="25"/>
                    <a:pt x="0" y="24"/>
                    <a:pt x="0" y="23"/>
                  </a:cubicBezTo>
                  <a:cubicBezTo>
                    <a:pt x="0" y="3"/>
                    <a:pt x="0" y="3"/>
                    <a:pt x="0" y="3"/>
                  </a:cubicBezTo>
                  <a:cubicBezTo>
                    <a:pt x="0" y="1"/>
                    <a:pt x="1" y="0"/>
                    <a:pt x="2" y="0"/>
                  </a:cubicBezTo>
                  <a:cubicBezTo>
                    <a:pt x="24" y="0"/>
                    <a:pt x="24" y="0"/>
                    <a:pt x="24" y="0"/>
                  </a:cubicBezTo>
                  <a:cubicBezTo>
                    <a:pt x="25" y="0"/>
                    <a:pt x="26" y="1"/>
                    <a:pt x="26" y="3"/>
                  </a:cubicBezTo>
                  <a:cubicBezTo>
                    <a:pt x="26" y="23"/>
                    <a:pt x="26" y="23"/>
                    <a:pt x="26" y="23"/>
                  </a:cubicBezTo>
                  <a:cubicBezTo>
                    <a:pt x="26" y="24"/>
                    <a:pt x="25" y="25"/>
                    <a:pt x="24" y="25"/>
                  </a:cubicBezTo>
                  <a:lnTo>
                    <a:pt x="2" y="25"/>
                  </a:lnTo>
                  <a:close/>
                  <a:moveTo>
                    <a:pt x="2" y="158"/>
                  </a:moveTo>
                  <a:cubicBezTo>
                    <a:pt x="1" y="158"/>
                    <a:pt x="0" y="157"/>
                    <a:pt x="0" y="156"/>
                  </a:cubicBezTo>
                  <a:cubicBezTo>
                    <a:pt x="0" y="49"/>
                    <a:pt x="0" y="49"/>
                    <a:pt x="0" y="49"/>
                  </a:cubicBezTo>
                  <a:cubicBezTo>
                    <a:pt x="0" y="47"/>
                    <a:pt x="1" y="46"/>
                    <a:pt x="2" y="46"/>
                  </a:cubicBezTo>
                  <a:cubicBezTo>
                    <a:pt x="24" y="46"/>
                    <a:pt x="24" y="46"/>
                    <a:pt x="24" y="46"/>
                  </a:cubicBezTo>
                  <a:cubicBezTo>
                    <a:pt x="25" y="46"/>
                    <a:pt x="26" y="47"/>
                    <a:pt x="26" y="49"/>
                  </a:cubicBezTo>
                  <a:cubicBezTo>
                    <a:pt x="26" y="156"/>
                    <a:pt x="26" y="156"/>
                    <a:pt x="26" y="156"/>
                  </a:cubicBezTo>
                  <a:cubicBezTo>
                    <a:pt x="26" y="157"/>
                    <a:pt x="25" y="158"/>
                    <a:pt x="24" y="158"/>
                  </a:cubicBezTo>
                  <a:lnTo>
                    <a:pt x="2"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6" name="Freeform 47"/>
            <p:cNvSpPr>
              <a:spLocks/>
            </p:cNvSpPr>
            <p:nvPr userDrawn="1"/>
          </p:nvSpPr>
          <p:spPr bwMode="auto">
            <a:xfrm>
              <a:off x="1297433" y="1492997"/>
              <a:ext cx="167400"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6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1"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7" name="Freeform 48"/>
            <p:cNvSpPr>
              <a:spLocks noEditPoints="1"/>
            </p:cNvSpPr>
            <p:nvPr userDrawn="1"/>
          </p:nvSpPr>
          <p:spPr bwMode="auto">
            <a:xfrm>
              <a:off x="1512367" y="1414463"/>
              <a:ext cx="45467" cy="283134"/>
            </a:xfrm>
            <a:custGeom>
              <a:avLst/>
              <a:gdLst>
                <a:gd name="T0" fmla="*/ 3 w 26"/>
                <a:gd name="T1" fmla="*/ 25 h 158"/>
                <a:gd name="T2" fmla="*/ 0 w 26"/>
                <a:gd name="T3" fmla="*/ 23 h 158"/>
                <a:gd name="T4" fmla="*/ 0 w 26"/>
                <a:gd name="T5" fmla="*/ 3 h 158"/>
                <a:gd name="T6" fmla="*/ 3 w 26"/>
                <a:gd name="T7" fmla="*/ 0 h 158"/>
                <a:gd name="T8" fmla="*/ 24 w 26"/>
                <a:gd name="T9" fmla="*/ 0 h 158"/>
                <a:gd name="T10" fmla="*/ 26 w 26"/>
                <a:gd name="T11" fmla="*/ 3 h 158"/>
                <a:gd name="T12" fmla="*/ 26 w 26"/>
                <a:gd name="T13" fmla="*/ 23 h 158"/>
                <a:gd name="T14" fmla="*/ 24 w 26"/>
                <a:gd name="T15" fmla="*/ 25 h 158"/>
                <a:gd name="T16" fmla="*/ 3 w 26"/>
                <a:gd name="T17" fmla="*/ 25 h 158"/>
                <a:gd name="T18" fmla="*/ 3 w 26"/>
                <a:gd name="T19" fmla="*/ 158 h 158"/>
                <a:gd name="T20" fmla="*/ 0 w 26"/>
                <a:gd name="T21" fmla="*/ 156 h 158"/>
                <a:gd name="T22" fmla="*/ 0 w 26"/>
                <a:gd name="T23" fmla="*/ 49 h 158"/>
                <a:gd name="T24" fmla="*/ 3 w 26"/>
                <a:gd name="T25" fmla="*/ 46 h 158"/>
                <a:gd name="T26" fmla="*/ 24 w 26"/>
                <a:gd name="T27" fmla="*/ 46 h 158"/>
                <a:gd name="T28" fmla="*/ 26 w 26"/>
                <a:gd name="T29" fmla="*/ 49 h 158"/>
                <a:gd name="T30" fmla="*/ 26 w 26"/>
                <a:gd name="T31" fmla="*/ 156 h 158"/>
                <a:gd name="T32" fmla="*/ 24 w 26"/>
                <a:gd name="T33" fmla="*/ 158 h 158"/>
                <a:gd name="T34" fmla="*/ 3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3" y="25"/>
                  </a:moveTo>
                  <a:cubicBezTo>
                    <a:pt x="1" y="25"/>
                    <a:pt x="0" y="24"/>
                    <a:pt x="0" y="23"/>
                  </a:cubicBezTo>
                  <a:cubicBezTo>
                    <a:pt x="0" y="3"/>
                    <a:pt x="0" y="3"/>
                    <a:pt x="0" y="3"/>
                  </a:cubicBezTo>
                  <a:cubicBezTo>
                    <a:pt x="0" y="1"/>
                    <a:pt x="1" y="0"/>
                    <a:pt x="3" y="0"/>
                  </a:cubicBezTo>
                  <a:cubicBezTo>
                    <a:pt x="24" y="0"/>
                    <a:pt x="24" y="0"/>
                    <a:pt x="24" y="0"/>
                  </a:cubicBezTo>
                  <a:cubicBezTo>
                    <a:pt x="25" y="0"/>
                    <a:pt x="26" y="1"/>
                    <a:pt x="26" y="3"/>
                  </a:cubicBezTo>
                  <a:cubicBezTo>
                    <a:pt x="26" y="23"/>
                    <a:pt x="26" y="23"/>
                    <a:pt x="26" y="23"/>
                  </a:cubicBezTo>
                  <a:cubicBezTo>
                    <a:pt x="26" y="24"/>
                    <a:pt x="25" y="25"/>
                    <a:pt x="24" y="25"/>
                  </a:cubicBezTo>
                  <a:lnTo>
                    <a:pt x="3" y="25"/>
                  </a:lnTo>
                  <a:close/>
                  <a:moveTo>
                    <a:pt x="3" y="158"/>
                  </a:moveTo>
                  <a:cubicBezTo>
                    <a:pt x="1" y="158"/>
                    <a:pt x="0" y="157"/>
                    <a:pt x="0" y="156"/>
                  </a:cubicBezTo>
                  <a:cubicBezTo>
                    <a:pt x="0" y="49"/>
                    <a:pt x="0" y="49"/>
                    <a:pt x="0" y="49"/>
                  </a:cubicBezTo>
                  <a:cubicBezTo>
                    <a:pt x="0" y="47"/>
                    <a:pt x="1" y="46"/>
                    <a:pt x="3" y="46"/>
                  </a:cubicBezTo>
                  <a:cubicBezTo>
                    <a:pt x="24" y="46"/>
                    <a:pt x="24" y="46"/>
                    <a:pt x="24" y="46"/>
                  </a:cubicBezTo>
                  <a:cubicBezTo>
                    <a:pt x="25" y="46"/>
                    <a:pt x="26" y="47"/>
                    <a:pt x="26" y="49"/>
                  </a:cubicBezTo>
                  <a:cubicBezTo>
                    <a:pt x="26" y="156"/>
                    <a:pt x="26" y="156"/>
                    <a:pt x="26" y="156"/>
                  </a:cubicBezTo>
                  <a:cubicBezTo>
                    <a:pt x="26" y="157"/>
                    <a:pt x="25" y="158"/>
                    <a:pt x="24" y="158"/>
                  </a:cubicBezTo>
                  <a:lnTo>
                    <a:pt x="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8" name="Freeform 49"/>
            <p:cNvSpPr>
              <a:spLocks/>
            </p:cNvSpPr>
            <p:nvPr userDrawn="1"/>
          </p:nvSpPr>
          <p:spPr bwMode="auto">
            <a:xfrm>
              <a:off x="1595034" y="1492997"/>
              <a:ext cx="167400" cy="208734"/>
            </a:xfrm>
            <a:custGeom>
              <a:avLst/>
              <a:gdLst>
                <a:gd name="T0" fmla="*/ 1 w 95"/>
                <a:gd name="T1" fmla="*/ 99 h 117"/>
                <a:gd name="T2" fmla="*/ 1 w 95"/>
                <a:gd name="T3" fmla="*/ 96 h 117"/>
                <a:gd name="T4" fmla="*/ 14 w 95"/>
                <a:gd name="T5" fmla="*/ 82 h 117"/>
                <a:gd name="T6" fmla="*/ 17 w 95"/>
                <a:gd name="T7" fmla="*/ 82 h 117"/>
                <a:gd name="T8" fmla="*/ 50 w 95"/>
                <a:gd name="T9" fmla="*/ 95 h 117"/>
                <a:gd name="T10" fmla="*/ 70 w 95"/>
                <a:gd name="T11" fmla="*/ 81 h 117"/>
                <a:gd name="T12" fmla="*/ 52 w 95"/>
                <a:gd name="T13" fmla="*/ 69 h 117"/>
                <a:gd name="T14" fmla="*/ 40 w 95"/>
                <a:gd name="T15" fmla="*/ 68 h 117"/>
                <a:gd name="T16" fmla="*/ 5 w 95"/>
                <a:gd name="T17" fmla="*/ 35 h 117"/>
                <a:gd name="T18" fmla="*/ 49 w 95"/>
                <a:gd name="T19" fmla="*/ 0 h 117"/>
                <a:gd name="T20" fmla="*/ 91 w 95"/>
                <a:gd name="T21" fmla="*/ 13 h 117"/>
                <a:gd name="T22" fmla="*/ 91 w 95"/>
                <a:gd name="T23" fmla="*/ 17 h 117"/>
                <a:gd name="T24" fmla="*/ 80 w 95"/>
                <a:gd name="T25" fmla="*/ 30 h 117"/>
                <a:gd name="T26" fmla="*/ 77 w 95"/>
                <a:gd name="T27" fmla="*/ 31 h 117"/>
                <a:gd name="T28" fmla="*/ 47 w 95"/>
                <a:gd name="T29" fmla="*/ 22 h 117"/>
                <a:gd name="T30" fmla="*/ 30 w 95"/>
                <a:gd name="T31" fmla="*/ 33 h 117"/>
                <a:gd name="T32" fmla="*/ 49 w 95"/>
                <a:gd name="T33" fmla="*/ 45 h 117"/>
                <a:gd name="T34" fmla="*/ 61 w 95"/>
                <a:gd name="T35" fmla="*/ 46 h 117"/>
                <a:gd name="T36" fmla="*/ 95 w 95"/>
                <a:gd name="T37" fmla="*/ 79 h 117"/>
                <a:gd name="T38" fmla="*/ 49 w 95"/>
                <a:gd name="T39" fmla="*/ 117 h 117"/>
                <a:gd name="T40" fmla="*/ 1 w 95"/>
                <a:gd name="T41" fmla="*/ 9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17">
                  <a:moveTo>
                    <a:pt x="1" y="99"/>
                  </a:moveTo>
                  <a:cubicBezTo>
                    <a:pt x="0" y="98"/>
                    <a:pt x="0" y="97"/>
                    <a:pt x="1" y="96"/>
                  </a:cubicBezTo>
                  <a:cubicBezTo>
                    <a:pt x="14" y="82"/>
                    <a:pt x="14" y="82"/>
                    <a:pt x="14" y="82"/>
                  </a:cubicBezTo>
                  <a:cubicBezTo>
                    <a:pt x="15" y="81"/>
                    <a:pt x="16" y="81"/>
                    <a:pt x="17" y="82"/>
                  </a:cubicBezTo>
                  <a:cubicBezTo>
                    <a:pt x="25" y="89"/>
                    <a:pt x="38" y="95"/>
                    <a:pt x="50" y="95"/>
                  </a:cubicBezTo>
                  <a:cubicBezTo>
                    <a:pt x="63" y="95"/>
                    <a:pt x="70" y="89"/>
                    <a:pt x="70" y="81"/>
                  </a:cubicBezTo>
                  <a:cubicBezTo>
                    <a:pt x="70" y="75"/>
                    <a:pt x="66" y="70"/>
                    <a:pt x="52" y="69"/>
                  </a:cubicBezTo>
                  <a:cubicBezTo>
                    <a:pt x="40" y="68"/>
                    <a:pt x="40" y="68"/>
                    <a:pt x="40" y="68"/>
                  </a:cubicBezTo>
                  <a:cubicBezTo>
                    <a:pt x="17" y="66"/>
                    <a:pt x="5" y="54"/>
                    <a:pt x="5" y="35"/>
                  </a:cubicBezTo>
                  <a:cubicBezTo>
                    <a:pt x="5" y="13"/>
                    <a:pt x="21" y="0"/>
                    <a:pt x="49" y="0"/>
                  </a:cubicBezTo>
                  <a:cubicBezTo>
                    <a:pt x="66" y="0"/>
                    <a:pt x="81" y="6"/>
                    <a:pt x="91" y="13"/>
                  </a:cubicBezTo>
                  <a:cubicBezTo>
                    <a:pt x="92" y="14"/>
                    <a:pt x="92" y="16"/>
                    <a:pt x="91" y="17"/>
                  </a:cubicBezTo>
                  <a:cubicBezTo>
                    <a:pt x="80" y="30"/>
                    <a:pt x="80" y="30"/>
                    <a:pt x="80" y="30"/>
                  </a:cubicBezTo>
                  <a:cubicBezTo>
                    <a:pt x="79" y="32"/>
                    <a:pt x="78" y="32"/>
                    <a:pt x="77" y="31"/>
                  </a:cubicBezTo>
                  <a:cubicBezTo>
                    <a:pt x="70" y="26"/>
                    <a:pt x="58" y="22"/>
                    <a:pt x="47" y="22"/>
                  </a:cubicBezTo>
                  <a:cubicBezTo>
                    <a:pt x="36" y="22"/>
                    <a:pt x="30" y="26"/>
                    <a:pt x="30" y="33"/>
                  </a:cubicBezTo>
                  <a:cubicBezTo>
                    <a:pt x="30" y="40"/>
                    <a:pt x="34" y="44"/>
                    <a:pt x="49" y="45"/>
                  </a:cubicBezTo>
                  <a:cubicBezTo>
                    <a:pt x="61" y="46"/>
                    <a:pt x="61" y="46"/>
                    <a:pt x="61" y="46"/>
                  </a:cubicBezTo>
                  <a:cubicBezTo>
                    <a:pt x="84" y="48"/>
                    <a:pt x="95" y="60"/>
                    <a:pt x="95" y="79"/>
                  </a:cubicBezTo>
                  <a:cubicBezTo>
                    <a:pt x="95" y="101"/>
                    <a:pt x="79" y="117"/>
                    <a:pt x="49" y="117"/>
                  </a:cubicBezTo>
                  <a:cubicBezTo>
                    <a:pt x="26" y="117"/>
                    <a:pt x="10" y="107"/>
                    <a:pt x="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9" name="Freeform 50"/>
            <p:cNvSpPr>
              <a:spLocks/>
            </p:cNvSpPr>
            <p:nvPr userDrawn="1"/>
          </p:nvSpPr>
          <p:spPr bwMode="auto">
            <a:xfrm>
              <a:off x="1789301"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0" name="Freeform 51"/>
            <p:cNvSpPr>
              <a:spLocks/>
            </p:cNvSpPr>
            <p:nvPr userDrawn="1"/>
          </p:nvSpPr>
          <p:spPr bwMode="auto">
            <a:xfrm>
              <a:off x="1925702"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1" name="Freeform 52"/>
            <p:cNvSpPr>
              <a:spLocks/>
            </p:cNvSpPr>
            <p:nvPr userDrawn="1"/>
          </p:nvSpPr>
          <p:spPr bwMode="auto">
            <a:xfrm>
              <a:off x="2084836" y="1497130"/>
              <a:ext cx="183934" cy="274867"/>
            </a:xfrm>
            <a:custGeom>
              <a:avLst/>
              <a:gdLst>
                <a:gd name="T0" fmla="*/ 17 w 104"/>
                <a:gd name="T1" fmla="*/ 154 h 154"/>
                <a:gd name="T2" fmla="*/ 14 w 104"/>
                <a:gd name="T3" fmla="*/ 151 h 154"/>
                <a:gd name="T4" fmla="*/ 14 w 104"/>
                <a:gd name="T5" fmla="*/ 133 h 154"/>
                <a:gd name="T6" fmla="*/ 17 w 104"/>
                <a:gd name="T7" fmla="*/ 131 h 154"/>
                <a:gd name="T8" fmla="*/ 21 w 104"/>
                <a:gd name="T9" fmla="*/ 131 h 154"/>
                <a:gd name="T10" fmla="*/ 38 w 104"/>
                <a:gd name="T11" fmla="*/ 117 h 154"/>
                <a:gd name="T12" fmla="*/ 41 w 104"/>
                <a:gd name="T13" fmla="*/ 108 h 154"/>
                <a:gd name="T14" fmla="*/ 0 w 104"/>
                <a:gd name="T15" fmla="*/ 3 h 154"/>
                <a:gd name="T16" fmla="*/ 2 w 104"/>
                <a:gd name="T17" fmla="*/ 0 h 154"/>
                <a:gd name="T18" fmla="*/ 25 w 104"/>
                <a:gd name="T19" fmla="*/ 0 h 154"/>
                <a:gd name="T20" fmla="*/ 28 w 104"/>
                <a:gd name="T21" fmla="*/ 3 h 154"/>
                <a:gd name="T22" fmla="*/ 53 w 104"/>
                <a:gd name="T23" fmla="*/ 76 h 154"/>
                <a:gd name="T24" fmla="*/ 53 w 104"/>
                <a:gd name="T25" fmla="*/ 76 h 154"/>
                <a:gd name="T26" fmla="*/ 77 w 104"/>
                <a:gd name="T27" fmla="*/ 3 h 154"/>
                <a:gd name="T28" fmla="*/ 80 w 104"/>
                <a:gd name="T29" fmla="*/ 0 h 154"/>
                <a:gd name="T30" fmla="*/ 102 w 104"/>
                <a:gd name="T31" fmla="*/ 0 h 154"/>
                <a:gd name="T32" fmla="*/ 104 w 104"/>
                <a:gd name="T33" fmla="*/ 3 h 154"/>
                <a:gd name="T34" fmla="*/ 61 w 104"/>
                <a:gd name="T35" fmla="*/ 119 h 154"/>
                <a:gd name="T36" fmla="*/ 24 w 104"/>
                <a:gd name="T37" fmla="*/ 154 h 154"/>
                <a:gd name="T38" fmla="*/ 17 w 104"/>
                <a:gd name="T3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154">
                  <a:moveTo>
                    <a:pt x="17" y="154"/>
                  </a:moveTo>
                  <a:cubicBezTo>
                    <a:pt x="15" y="154"/>
                    <a:pt x="14" y="153"/>
                    <a:pt x="14" y="151"/>
                  </a:cubicBezTo>
                  <a:cubicBezTo>
                    <a:pt x="14" y="133"/>
                    <a:pt x="14" y="133"/>
                    <a:pt x="14" y="133"/>
                  </a:cubicBezTo>
                  <a:cubicBezTo>
                    <a:pt x="14" y="131"/>
                    <a:pt x="15" y="131"/>
                    <a:pt x="17" y="131"/>
                  </a:cubicBezTo>
                  <a:cubicBezTo>
                    <a:pt x="21" y="131"/>
                    <a:pt x="21" y="131"/>
                    <a:pt x="21" y="131"/>
                  </a:cubicBezTo>
                  <a:cubicBezTo>
                    <a:pt x="30" y="131"/>
                    <a:pt x="34" y="127"/>
                    <a:pt x="38" y="117"/>
                  </a:cubicBezTo>
                  <a:cubicBezTo>
                    <a:pt x="41" y="108"/>
                    <a:pt x="41" y="108"/>
                    <a:pt x="41" y="108"/>
                  </a:cubicBezTo>
                  <a:cubicBezTo>
                    <a:pt x="0" y="3"/>
                    <a:pt x="0" y="3"/>
                    <a:pt x="0" y="3"/>
                  </a:cubicBezTo>
                  <a:cubicBezTo>
                    <a:pt x="0" y="1"/>
                    <a:pt x="0" y="0"/>
                    <a:pt x="2" y="0"/>
                  </a:cubicBezTo>
                  <a:cubicBezTo>
                    <a:pt x="25" y="0"/>
                    <a:pt x="25" y="0"/>
                    <a:pt x="25" y="0"/>
                  </a:cubicBezTo>
                  <a:cubicBezTo>
                    <a:pt x="26" y="0"/>
                    <a:pt x="27" y="1"/>
                    <a:pt x="28" y="3"/>
                  </a:cubicBezTo>
                  <a:cubicBezTo>
                    <a:pt x="53" y="76"/>
                    <a:pt x="53" y="76"/>
                    <a:pt x="53" y="76"/>
                  </a:cubicBezTo>
                  <a:cubicBezTo>
                    <a:pt x="53" y="76"/>
                    <a:pt x="53" y="76"/>
                    <a:pt x="53" y="76"/>
                  </a:cubicBezTo>
                  <a:cubicBezTo>
                    <a:pt x="77" y="3"/>
                    <a:pt x="77" y="3"/>
                    <a:pt x="77" y="3"/>
                  </a:cubicBezTo>
                  <a:cubicBezTo>
                    <a:pt x="78" y="1"/>
                    <a:pt x="79" y="0"/>
                    <a:pt x="80" y="0"/>
                  </a:cubicBezTo>
                  <a:cubicBezTo>
                    <a:pt x="102" y="0"/>
                    <a:pt x="102" y="0"/>
                    <a:pt x="102" y="0"/>
                  </a:cubicBezTo>
                  <a:cubicBezTo>
                    <a:pt x="104" y="0"/>
                    <a:pt x="104" y="1"/>
                    <a:pt x="104" y="3"/>
                  </a:cubicBezTo>
                  <a:cubicBezTo>
                    <a:pt x="61" y="119"/>
                    <a:pt x="61" y="119"/>
                    <a:pt x="61" y="119"/>
                  </a:cubicBezTo>
                  <a:cubicBezTo>
                    <a:pt x="52" y="145"/>
                    <a:pt x="42" y="154"/>
                    <a:pt x="24" y="154"/>
                  </a:cubicBezTo>
                  <a:lnTo>
                    <a:pt x="17"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2" name="Freeform 53"/>
            <p:cNvSpPr>
              <a:spLocks noEditPoints="1"/>
            </p:cNvSpPr>
            <p:nvPr userDrawn="1"/>
          </p:nvSpPr>
          <p:spPr bwMode="auto">
            <a:xfrm>
              <a:off x="235350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3" name="Freeform 54"/>
            <p:cNvSpPr>
              <a:spLocks/>
            </p:cNvSpPr>
            <p:nvPr userDrawn="1"/>
          </p:nvSpPr>
          <p:spPr bwMode="auto">
            <a:xfrm>
              <a:off x="2553970" y="1414463"/>
              <a:ext cx="109534" cy="283134"/>
            </a:xfrm>
            <a:custGeom>
              <a:avLst/>
              <a:gdLst>
                <a:gd name="T0" fmla="*/ 14 w 61"/>
                <a:gd name="T1" fmla="*/ 158 h 158"/>
                <a:gd name="T2" fmla="*/ 12 w 61"/>
                <a:gd name="T3" fmla="*/ 156 h 158"/>
                <a:gd name="T4" fmla="*/ 12 w 61"/>
                <a:gd name="T5" fmla="*/ 68 h 158"/>
                <a:gd name="T6" fmla="*/ 10 w 61"/>
                <a:gd name="T7" fmla="*/ 66 h 158"/>
                <a:gd name="T8" fmla="*/ 3 w 61"/>
                <a:gd name="T9" fmla="*/ 66 h 158"/>
                <a:gd name="T10" fmla="*/ 0 w 61"/>
                <a:gd name="T11" fmla="*/ 64 h 158"/>
                <a:gd name="T12" fmla="*/ 0 w 61"/>
                <a:gd name="T13" fmla="*/ 49 h 158"/>
                <a:gd name="T14" fmla="*/ 3 w 61"/>
                <a:gd name="T15" fmla="*/ 46 h 158"/>
                <a:gd name="T16" fmla="*/ 10 w 61"/>
                <a:gd name="T17" fmla="*/ 46 h 158"/>
                <a:gd name="T18" fmla="*/ 12 w 61"/>
                <a:gd name="T19" fmla="*/ 45 h 158"/>
                <a:gd name="T20" fmla="*/ 12 w 61"/>
                <a:gd name="T21" fmla="*/ 38 h 158"/>
                <a:gd name="T22" fmla="*/ 49 w 61"/>
                <a:gd name="T23" fmla="*/ 0 h 158"/>
                <a:gd name="T24" fmla="*/ 59 w 61"/>
                <a:gd name="T25" fmla="*/ 0 h 158"/>
                <a:gd name="T26" fmla="*/ 61 w 61"/>
                <a:gd name="T27" fmla="*/ 3 h 158"/>
                <a:gd name="T28" fmla="*/ 61 w 61"/>
                <a:gd name="T29" fmla="*/ 21 h 158"/>
                <a:gd name="T30" fmla="*/ 59 w 61"/>
                <a:gd name="T31" fmla="*/ 24 h 158"/>
                <a:gd name="T32" fmla="*/ 52 w 61"/>
                <a:gd name="T33" fmla="*/ 24 h 158"/>
                <a:gd name="T34" fmla="*/ 37 w 61"/>
                <a:gd name="T35" fmla="*/ 37 h 158"/>
                <a:gd name="T36" fmla="*/ 37 w 61"/>
                <a:gd name="T37" fmla="*/ 45 h 158"/>
                <a:gd name="T38" fmla="*/ 39 w 61"/>
                <a:gd name="T39" fmla="*/ 46 h 158"/>
                <a:gd name="T40" fmla="*/ 59 w 61"/>
                <a:gd name="T41" fmla="*/ 46 h 158"/>
                <a:gd name="T42" fmla="*/ 61 w 61"/>
                <a:gd name="T43" fmla="*/ 49 h 158"/>
                <a:gd name="T44" fmla="*/ 61 w 61"/>
                <a:gd name="T45" fmla="*/ 64 h 158"/>
                <a:gd name="T46" fmla="*/ 59 w 61"/>
                <a:gd name="T47" fmla="*/ 66 h 158"/>
                <a:gd name="T48" fmla="*/ 39 w 61"/>
                <a:gd name="T49" fmla="*/ 66 h 158"/>
                <a:gd name="T50" fmla="*/ 37 w 61"/>
                <a:gd name="T51" fmla="*/ 68 h 158"/>
                <a:gd name="T52" fmla="*/ 37 w 61"/>
                <a:gd name="T53" fmla="*/ 156 h 158"/>
                <a:gd name="T54" fmla="*/ 35 w 61"/>
                <a:gd name="T55" fmla="*/ 158 h 158"/>
                <a:gd name="T56" fmla="*/ 14 w 61"/>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158">
                  <a:moveTo>
                    <a:pt x="14" y="158"/>
                  </a:moveTo>
                  <a:cubicBezTo>
                    <a:pt x="12" y="158"/>
                    <a:pt x="12" y="157"/>
                    <a:pt x="12" y="156"/>
                  </a:cubicBezTo>
                  <a:cubicBezTo>
                    <a:pt x="12" y="68"/>
                    <a:pt x="12" y="68"/>
                    <a:pt x="12" y="68"/>
                  </a:cubicBezTo>
                  <a:cubicBezTo>
                    <a:pt x="12" y="67"/>
                    <a:pt x="11" y="66"/>
                    <a:pt x="10" y="66"/>
                  </a:cubicBezTo>
                  <a:cubicBezTo>
                    <a:pt x="3" y="66"/>
                    <a:pt x="3" y="66"/>
                    <a:pt x="3" y="66"/>
                  </a:cubicBezTo>
                  <a:cubicBezTo>
                    <a:pt x="1" y="66"/>
                    <a:pt x="0" y="66"/>
                    <a:pt x="0" y="64"/>
                  </a:cubicBezTo>
                  <a:cubicBezTo>
                    <a:pt x="0" y="49"/>
                    <a:pt x="0" y="49"/>
                    <a:pt x="0" y="49"/>
                  </a:cubicBezTo>
                  <a:cubicBezTo>
                    <a:pt x="0" y="47"/>
                    <a:pt x="1" y="46"/>
                    <a:pt x="3" y="46"/>
                  </a:cubicBezTo>
                  <a:cubicBezTo>
                    <a:pt x="10" y="46"/>
                    <a:pt x="10" y="46"/>
                    <a:pt x="10" y="46"/>
                  </a:cubicBezTo>
                  <a:cubicBezTo>
                    <a:pt x="11" y="46"/>
                    <a:pt x="12" y="46"/>
                    <a:pt x="12" y="45"/>
                  </a:cubicBezTo>
                  <a:cubicBezTo>
                    <a:pt x="12" y="38"/>
                    <a:pt x="12" y="38"/>
                    <a:pt x="12" y="38"/>
                  </a:cubicBezTo>
                  <a:cubicBezTo>
                    <a:pt x="12" y="12"/>
                    <a:pt x="24" y="0"/>
                    <a:pt x="49" y="0"/>
                  </a:cubicBezTo>
                  <a:cubicBezTo>
                    <a:pt x="59" y="0"/>
                    <a:pt x="59" y="0"/>
                    <a:pt x="59" y="0"/>
                  </a:cubicBezTo>
                  <a:cubicBezTo>
                    <a:pt x="60" y="0"/>
                    <a:pt x="61" y="1"/>
                    <a:pt x="61" y="3"/>
                  </a:cubicBezTo>
                  <a:cubicBezTo>
                    <a:pt x="61" y="21"/>
                    <a:pt x="61" y="21"/>
                    <a:pt x="61" y="21"/>
                  </a:cubicBezTo>
                  <a:cubicBezTo>
                    <a:pt x="61" y="23"/>
                    <a:pt x="60" y="24"/>
                    <a:pt x="59" y="24"/>
                  </a:cubicBezTo>
                  <a:cubicBezTo>
                    <a:pt x="52" y="24"/>
                    <a:pt x="52" y="24"/>
                    <a:pt x="52" y="24"/>
                  </a:cubicBezTo>
                  <a:cubicBezTo>
                    <a:pt x="40" y="24"/>
                    <a:pt x="37" y="26"/>
                    <a:pt x="37" y="37"/>
                  </a:cubicBezTo>
                  <a:cubicBezTo>
                    <a:pt x="37" y="45"/>
                    <a:pt x="37" y="45"/>
                    <a:pt x="37" y="45"/>
                  </a:cubicBezTo>
                  <a:cubicBezTo>
                    <a:pt x="37" y="46"/>
                    <a:pt x="38" y="46"/>
                    <a:pt x="39" y="46"/>
                  </a:cubicBezTo>
                  <a:cubicBezTo>
                    <a:pt x="59" y="46"/>
                    <a:pt x="59" y="46"/>
                    <a:pt x="59" y="46"/>
                  </a:cubicBezTo>
                  <a:cubicBezTo>
                    <a:pt x="60" y="46"/>
                    <a:pt x="61" y="47"/>
                    <a:pt x="61" y="49"/>
                  </a:cubicBezTo>
                  <a:cubicBezTo>
                    <a:pt x="61" y="64"/>
                    <a:pt x="61" y="64"/>
                    <a:pt x="61" y="64"/>
                  </a:cubicBezTo>
                  <a:cubicBezTo>
                    <a:pt x="61" y="66"/>
                    <a:pt x="60" y="66"/>
                    <a:pt x="59" y="66"/>
                  </a:cubicBezTo>
                  <a:cubicBezTo>
                    <a:pt x="39" y="66"/>
                    <a:pt x="39" y="66"/>
                    <a:pt x="39" y="66"/>
                  </a:cubicBezTo>
                  <a:cubicBezTo>
                    <a:pt x="38" y="66"/>
                    <a:pt x="37" y="67"/>
                    <a:pt x="37" y="68"/>
                  </a:cubicBezTo>
                  <a:cubicBezTo>
                    <a:pt x="37" y="156"/>
                    <a:pt x="37" y="156"/>
                    <a:pt x="37" y="156"/>
                  </a:cubicBezTo>
                  <a:cubicBezTo>
                    <a:pt x="37" y="157"/>
                    <a:pt x="37" y="158"/>
                    <a:pt x="35" y="158"/>
                  </a:cubicBezTo>
                  <a:lnTo>
                    <a:pt x="14"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4" name="Freeform 55"/>
            <p:cNvSpPr>
              <a:spLocks/>
            </p:cNvSpPr>
            <p:nvPr userDrawn="1"/>
          </p:nvSpPr>
          <p:spPr bwMode="auto">
            <a:xfrm>
              <a:off x="2762704" y="1414463"/>
              <a:ext cx="208734" cy="283134"/>
            </a:xfrm>
            <a:custGeom>
              <a:avLst/>
              <a:gdLst>
                <a:gd name="T0" fmla="*/ 0 w 117"/>
                <a:gd name="T1" fmla="*/ 3 h 158"/>
                <a:gd name="T2" fmla="*/ 2 w 117"/>
                <a:gd name="T3" fmla="*/ 0 h 158"/>
                <a:gd name="T4" fmla="*/ 25 w 117"/>
                <a:gd name="T5" fmla="*/ 0 h 158"/>
                <a:gd name="T6" fmla="*/ 27 w 117"/>
                <a:gd name="T7" fmla="*/ 3 h 158"/>
                <a:gd name="T8" fmla="*/ 27 w 117"/>
                <a:gd name="T9" fmla="*/ 65 h 158"/>
                <a:gd name="T10" fmla="*/ 29 w 117"/>
                <a:gd name="T11" fmla="*/ 66 h 158"/>
                <a:gd name="T12" fmla="*/ 89 w 117"/>
                <a:gd name="T13" fmla="*/ 66 h 158"/>
                <a:gd name="T14" fmla="*/ 90 w 117"/>
                <a:gd name="T15" fmla="*/ 65 h 158"/>
                <a:gd name="T16" fmla="*/ 90 w 117"/>
                <a:gd name="T17" fmla="*/ 3 h 158"/>
                <a:gd name="T18" fmla="*/ 92 w 117"/>
                <a:gd name="T19" fmla="*/ 0 h 158"/>
                <a:gd name="T20" fmla="*/ 115 w 117"/>
                <a:gd name="T21" fmla="*/ 0 h 158"/>
                <a:gd name="T22" fmla="*/ 117 w 117"/>
                <a:gd name="T23" fmla="*/ 3 h 158"/>
                <a:gd name="T24" fmla="*/ 117 w 117"/>
                <a:gd name="T25" fmla="*/ 156 h 158"/>
                <a:gd name="T26" fmla="*/ 115 w 117"/>
                <a:gd name="T27" fmla="*/ 158 h 158"/>
                <a:gd name="T28" fmla="*/ 92 w 117"/>
                <a:gd name="T29" fmla="*/ 158 h 158"/>
                <a:gd name="T30" fmla="*/ 90 w 117"/>
                <a:gd name="T31" fmla="*/ 156 h 158"/>
                <a:gd name="T32" fmla="*/ 90 w 117"/>
                <a:gd name="T33" fmla="*/ 92 h 158"/>
                <a:gd name="T34" fmla="*/ 89 w 117"/>
                <a:gd name="T35" fmla="*/ 91 h 158"/>
                <a:gd name="T36" fmla="*/ 29 w 117"/>
                <a:gd name="T37" fmla="*/ 91 h 158"/>
                <a:gd name="T38" fmla="*/ 27 w 117"/>
                <a:gd name="T39" fmla="*/ 92 h 158"/>
                <a:gd name="T40" fmla="*/ 27 w 117"/>
                <a:gd name="T41" fmla="*/ 156 h 158"/>
                <a:gd name="T42" fmla="*/ 25 w 117"/>
                <a:gd name="T43" fmla="*/ 158 h 158"/>
                <a:gd name="T44" fmla="*/ 2 w 117"/>
                <a:gd name="T45" fmla="*/ 158 h 158"/>
                <a:gd name="T46" fmla="*/ 0 w 117"/>
                <a:gd name="T47" fmla="*/ 156 h 158"/>
                <a:gd name="T48" fmla="*/ 0 w 117"/>
                <a:gd name="T49"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158">
                  <a:moveTo>
                    <a:pt x="0" y="3"/>
                  </a:moveTo>
                  <a:cubicBezTo>
                    <a:pt x="0" y="1"/>
                    <a:pt x="1" y="0"/>
                    <a:pt x="2" y="0"/>
                  </a:cubicBezTo>
                  <a:cubicBezTo>
                    <a:pt x="25" y="0"/>
                    <a:pt x="25" y="0"/>
                    <a:pt x="25" y="0"/>
                  </a:cubicBezTo>
                  <a:cubicBezTo>
                    <a:pt x="26" y="0"/>
                    <a:pt x="27" y="1"/>
                    <a:pt x="27" y="3"/>
                  </a:cubicBezTo>
                  <a:cubicBezTo>
                    <a:pt x="27" y="65"/>
                    <a:pt x="27" y="65"/>
                    <a:pt x="27" y="65"/>
                  </a:cubicBezTo>
                  <a:cubicBezTo>
                    <a:pt x="27" y="66"/>
                    <a:pt x="28" y="66"/>
                    <a:pt x="29" y="66"/>
                  </a:cubicBezTo>
                  <a:cubicBezTo>
                    <a:pt x="89" y="66"/>
                    <a:pt x="89" y="66"/>
                    <a:pt x="89" y="66"/>
                  </a:cubicBezTo>
                  <a:cubicBezTo>
                    <a:pt x="89" y="66"/>
                    <a:pt x="90" y="66"/>
                    <a:pt x="90" y="65"/>
                  </a:cubicBezTo>
                  <a:cubicBezTo>
                    <a:pt x="90" y="3"/>
                    <a:pt x="90" y="3"/>
                    <a:pt x="90" y="3"/>
                  </a:cubicBezTo>
                  <a:cubicBezTo>
                    <a:pt x="90" y="1"/>
                    <a:pt x="91" y="0"/>
                    <a:pt x="92" y="0"/>
                  </a:cubicBezTo>
                  <a:cubicBezTo>
                    <a:pt x="115" y="0"/>
                    <a:pt x="115" y="0"/>
                    <a:pt x="115" y="0"/>
                  </a:cubicBezTo>
                  <a:cubicBezTo>
                    <a:pt x="116" y="0"/>
                    <a:pt x="117" y="1"/>
                    <a:pt x="117" y="3"/>
                  </a:cubicBezTo>
                  <a:cubicBezTo>
                    <a:pt x="117" y="156"/>
                    <a:pt x="117" y="156"/>
                    <a:pt x="117" y="156"/>
                  </a:cubicBezTo>
                  <a:cubicBezTo>
                    <a:pt x="117" y="157"/>
                    <a:pt x="116" y="158"/>
                    <a:pt x="115" y="158"/>
                  </a:cubicBezTo>
                  <a:cubicBezTo>
                    <a:pt x="92" y="158"/>
                    <a:pt x="92" y="158"/>
                    <a:pt x="92" y="158"/>
                  </a:cubicBezTo>
                  <a:cubicBezTo>
                    <a:pt x="91" y="158"/>
                    <a:pt x="90" y="157"/>
                    <a:pt x="90" y="156"/>
                  </a:cubicBezTo>
                  <a:cubicBezTo>
                    <a:pt x="90" y="92"/>
                    <a:pt x="90" y="92"/>
                    <a:pt x="90" y="92"/>
                  </a:cubicBezTo>
                  <a:cubicBezTo>
                    <a:pt x="90" y="91"/>
                    <a:pt x="89" y="91"/>
                    <a:pt x="89" y="91"/>
                  </a:cubicBezTo>
                  <a:cubicBezTo>
                    <a:pt x="29" y="91"/>
                    <a:pt x="29" y="91"/>
                    <a:pt x="29" y="91"/>
                  </a:cubicBezTo>
                  <a:cubicBezTo>
                    <a:pt x="28" y="91"/>
                    <a:pt x="27" y="91"/>
                    <a:pt x="27" y="92"/>
                  </a:cubicBezTo>
                  <a:cubicBezTo>
                    <a:pt x="27" y="156"/>
                    <a:pt x="27" y="156"/>
                    <a:pt x="27" y="156"/>
                  </a:cubicBezTo>
                  <a:cubicBezTo>
                    <a:pt x="27" y="157"/>
                    <a:pt x="26" y="158"/>
                    <a:pt x="25"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5" name="Freeform 56"/>
            <p:cNvSpPr>
              <a:spLocks noEditPoints="1"/>
            </p:cNvSpPr>
            <p:nvPr userDrawn="1"/>
          </p:nvSpPr>
          <p:spPr bwMode="auto">
            <a:xfrm>
              <a:off x="3014838" y="1492997"/>
              <a:ext cx="175667" cy="208734"/>
            </a:xfrm>
            <a:custGeom>
              <a:avLst/>
              <a:gdLst>
                <a:gd name="T0" fmla="*/ 4 w 99"/>
                <a:gd name="T1" fmla="*/ 85 h 117"/>
                <a:gd name="T2" fmla="*/ 0 w 99"/>
                <a:gd name="T3" fmla="*/ 58 h 117"/>
                <a:gd name="T4" fmla="*/ 4 w 99"/>
                <a:gd name="T5" fmla="*/ 31 h 117"/>
                <a:gd name="T6" fmla="*/ 49 w 99"/>
                <a:gd name="T7" fmla="*/ 0 h 117"/>
                <a:gd name="T8" fmla="*/ 95 w 99"/>
                <a:gd name="T9" fmla="*/ 31 h 117"/>
                <a:gd name="T10" fmla="*/ 99 w 99"/>
                <a:gd name="T11" fmla="*/ 64 h 117"/>
                <a:gd name="T12" fmla="*/ 97 w 99"/>
                <a:gd name="T13" fmla="*/ 66 h 117"/>
                <a:gd name="T14" fmla="*/ 28 w 99"/>
                <a:gd name="T15" fmla="*/ 66 h 117"/>
                <a:gd name="T16" fmla="*/ 26 w 99"/>
                <a:gd name="T17" fmla="*/ 68 h 117"/>
                <a:gd name="T18" fmla="*/ 28 w 99"/>
                <a:gd name="T19" fmla="*/ 76 h 117"/>
                <a:gd name="T20" fmla="*/ 53 w 99"/>
                <a:gd name="T21" fmla="*/ 93 h 117"/>
                <a:gd name="T22" fmla="*/ 79 w 99"/>
                <a:gd name="T23" fmla="*/ 83 h 117"/>
                <a:gd name="T24" fmla="*/ 83 w 99"/>
                <a:gd name="T25" fmla="*/ 82 h 117"/>
                <a:gd name="T26" fmla="*/ 96 w 99"/>
                <a:gd name="T27" fmla="*/ 94 h 117"/>
                <a:gd name="T28" fmla="*/ 97 w 99"/>
                <a:gd name="T29" fmla="*/ 98 h 117"/>
                <a:gd name="T30" fmla="*/ 51 w 99"/>
                <a:gd name="T31" fmla="*/ 117 h 117"/>
                <a:gd name="T32" fmla="*/ 4 w 99"/>
                <a:gd name="T33" fmla="*/ 85 h 117"/>
                <a:gd name="T34" fmla="*/ 71 w 99"/>
                <a:gd name="T35" fmla="*/ 36 h 117"/>
                <a:gd name="T36" fmla="*/ 50 w 99"/>
                <a:gd name="T37" fmla="*/ 22 h 117"/>
                <a:gd name="T38" fmla="*/ 28 w 99"/>
                <a:gd name="T39" fmla="*/ 36 h 117"/>
                <a:gd name="T40" fmla="*/ 26 w 99"/>
                <a:gd name="T41" fmla="*/ 46 h 117"/>
                <a:gd name="T42" fmla="*/ 28 w 99"/>
                <a:gd name="T43" fmla="*/ 47 h 117"/>
                <a:gd name="T44" fmla="*/ 71 w 99"/>
                <a:gd name="T45" fmla="*/ 47 h 117"/>
                <a:gd name="T46" fmla="*/ 73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2" y="78"/>
                    <a:pt x="0" y="70"/>
                    <a:pt x="0" y="58"/>
                  </a:cubicBezTo>
                  <a:cubicBezTo>
                    <a:pt x="0" y="47"/>
                    <a:pt x="2" y="38"/>
                    <a:pt x="4" y="31"/>
                  </a:cubicBezTo>
                  <a:cubicBezTo>
                    <a:pt x="10" y="11"/>
                    <a:pt x="27" y="0"/>
                    <a:pt x="49" y="0"/>
                  </a:cubicBezTo>
                  <a:cubicBezTo>
                    <a:pt x="72" y="0"/>
                    <a:pt x="89" y="12"/>
                    <a:pt x="95" y="31"/>
                  </a:cubicBezTo>
                  <a:cubicBezTo>
                    <a:pt x="98" y="38"/>
                    <a:pt x="99" y="46"/>
                    <a:pt x="99" y="64"/>
                  </a:cubicBezTo>
                  <a:cubicBezTo>
                    <a:pt x="99" y="66"/>
                    <a:pt x="98" y="66"/>
                    <a:pt x="97" y="66"/>
                  </a:cubicBezTo>
                  <a:cubicBezTo>
                    <a:pt x="28" y="66"/>
                    <a:pt x="28" y="66"/>
                    <a:pt x="28" y="66"/>
                  </a:cubicBezTo>
                  <a:cubicBezTo>
                    <a:pt x="27" y="66"/>
                    <a:pt x="26" y="67"/>
                    <a:pt x="26" y="68"/>
                  </a:cubicBezTo>
                  <a:cubicBezTo>
                    <a:pt x="26" y="71"/>
                    <a:pt x="27" y="74"/>
                    <a:pt x="28" y="76"/>
                  </a:cubicBezTo>
                  <a:cubicBezTo>
                    <a:pt x="32" y="87"/>
                    <a:pt x="40" y="93"/>
                    <a:pt x="53" y="93"/>
                  </a:cubicBezTo>
                  <a:cubicBezTo>
                    <a:pt x="65" y="93"/>
                    <a:pt x="74" y="89"/>
                    <a:pt x="79" y="83"/>
                  </a:cubicBezTo>
                  <a:cubicBezTo>
                    <a:pt x="80" y="82"/>
                    <a:pt x="81" y="81"/>
                    <a:pt x="83" y="82"/>
                  </a:cubicBezTo>
                  <a:cubicBezTo>
                    <a:pt x="96" y="94"/>
                    <a:pt x="96" y="94"/>
                    <a:pt x="96" y="94"/>
                  </a:cubicBezTo>
                  <a:cubicBezTo>
                    <a:pt x="97" y="95"/>
                    <a:pt x="97" y="96"/>
                    <a:pt x="97" y="98"/>
                  </a:cubicBezTo>
                  <a:cubicBezTo>
                    <a:pt x="87" y="109"/>
                    <a:pt x="71" y="117"/>
                    <a:pt x="51" y="117"/>
                  </a:cubicBezTo>
                  <a:cubicBezTo>
                    <a:pt x="27" y="117"/>
                    <a:pt x="10" y="105"/>
                    <a:pt x="4" y="85"/>
                  </a:cubicBezTo>
                  <a:close/>
                  <a:moveTo>
                    <a:pt x="71" y="36"/>
                  </a:moveTo>
                  <a:cubicBezTo>
                    <a:pt x="68" y="27"/>
                    <a:pt x="60" y="22"/>
                    <a:pt x="50" y="22"/>
                  </a:cubicBezTo>
                  <a:cubicBezTo>
                    <a:pt x="39" y="22"/>
                    <a:pt x="31" y="27"/>
                    <a:pt x="28" y="36"/>
                  </a:cubicBezTo>
                  <a:cubicBezTo>
                    <a:pt x="27" y="39"/>
                    <a:pt x="26" y="42"/>
                    <a:pt x="26" y="46"/>
                  </a:cubicBezTo>
                  <a:cubicBezTo>
                    <a:pt x="26" y="47"/>
                    <a:pt x="27" y="47"/>
                    <a:pt x="28" y="47"/>
                  </a:cubicBezTo>
                  <a:cubicBezTo>
                    <a:pt x="71" y="47"/>
                    <a:pt x="71" y="47"/>
                    <a:pt x="71" y="47"/>
                  </a:cubicBezTo>
                  <a:cubicBezTo>
                    <a:pt x="72" y="47"/>
                    <a:pt x="73" y="47"/>
                    <a:pt x="73" y="46"/>
                  </a:cubicBezTo>
                  <a:cubicBezTo>
                    <a:pt x="73"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6" name="Freeform 57"/>
            <p:cNvSpPr>
              <a:spLocks noEditPoints="1"/>
            </p:cNvSpPr>
            <p:nvPr userDrawn="1"/>
          </p:nvSpPr>
          <p:spPr bwMode="auto">
            <a:xfrm>
              <a:off x="322150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8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1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4" y="111"/>
                    <a:pt x="53" y="117"/>
                    <a:pt x="37"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8"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1"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7" name="Freeform 58"/>
            <p:cNvSpPr>
              <a:spLocks/>
            </p:cNvSpPr>
            <p:nvPr userDrawn="1"/>
          </p:nvSpPr>
          <p:spPr bwMode="auto">
            <a:xfrm>
              <a:off x="3434373" y="1414463"/>
              <a:ext cx="76467" cy="285201"/>
            </a:xfrm>
            <a:custGeom>
              <a:avLst/>
              <a:gdLst>
                <a:gd name="T0" fmla="*/ 30 w 43"/>
                <a:gd name="T1" fmla="*/ 159 h 159"/>
                <a:gd name="T2" fmla="*/ 0 w 43"/>
                <a:gd name="T3" fmla="*/ 127 h 159"/>
                <a:gd name="T4" fmla="*/ 0 w 43"/>
                <a:gd name="T5" fmla="*/ 3 h 159"/>
                <a:gd name="T6" fmla="*/ 2 w 43"/>
                <a:gd name="T7" fmla="*/ 0 h 159"/>
                <a:gd name="T8" fmla="*/ 23 w 43"/>
                <a:gd name="T9" fmla="*/ 0 h 159"/>
                <a:gd name="T10" fmla="*/ 26 w 43"/>
                <a:gd name="T11" fmla="*/ 3 h 159"/>
                <a:gd name="T12" fmla="*/ 26 w 43"/>
                <a:gd name="T13" fmla="*/ 126 h 159"/>
                <a:gd name="T14" fmla="*/ 35 w 43"/>
                <a:gd name="T15" fmla="*/ 136 h 159"/>
                <a:gd name="T16" fmla="*/ 41 w 43"/>
                <a:gd name="T17" fmla="*/ 136 h 159"/>
                <a:gd name="T18" fmla="*/ 43 w 43"/>
                <a:gd name="T19" fmla="*/ 139 h 159"/>
                <a:gd name="T20" fmla="*/ 43 w 43"/>
                <a:gd name="T21" fmla="*/ 157 h 159"/>
                <a:gd name="T22" fmla="*/ 41 w 43"/>
                <a:gd name="T23" fmla="*/ 159 h 159"/>
                <a:gd name="T24" fmla="*/ 30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0" y="159"/>
                  </a:moveTo>
                  <a:cubicBezTo>
                    <a:pt x="9" y="159"/>
                    <a:pt x="0" y="149"/>
                    <a:pt x="0" y="127"/>
                  </a:cubicBezTo>
                  <a:cubicBezTo>
                    <a:pt x="0" y="3"/>
                    <a:pt x="0" y="3"/>
                    <a:pt x="0" y="3"/>
                  </a:cubicBezTo>
                  <a:cubicBezTo>
                    <a:pt x="0" y="1"/>
                    <a:pt x="1" y="0"/>
                    <a:pt x="2" y="0"/>
                  </a:cubicBezTo>
                  <a:cubicBezTo>
                    <a:pt x="23" y="0"/>
                    <a:pt x="23" y="0"/>
                    <a:pt x="23" y="0"/>
                  </a:cubicBezTo>
                  <a:cubicBezTo>
                    <a:pt x="25" y="0"/>
                    <a:pt x="26" y="1"/>
                    <a:pt x="26" y="3"/>
                  </a:cubicBezTo>
                  <a:cubicBezTo>
                    <a:pt x="26" y="126"/>
                    <a:pt x="26" y="126"/>
                    <a:pt x="26" y="126"/>
                  </a:cubicBezTo>
                  <a:cubicBezTo>
                    <a:pt x="26" y="134"/>
                    <a:pt x="29" y="136"/>
                    <a:pt x="35"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0"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8" name="Freeform 59"/>
            <p:cNvSpPr>
              <a:spLocks/>
            </p:cNvSpPr>
            <p:nvPr userDrawn="1"/>
          </p:nvSpPr>
          <p:spPr bwMode="auto">
            <a:xfrm>
              <a:off x="3525306"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9" name="Freeform 60"/>
            <p:cNvSpPr>
              <a:spLocks/>
            </p:cNvSpPr>
            <p:nvPr userDrawn="1"/>
          </p:nvSpPr>
          <p:spPr bwMode="auto">
            <a:xfrm>
              <a:off x="3663773" y="1414463"/>
              <a:ext cx="167400" cy="283134"/>
            </a:xfrm>
            <a:custGeom>
              <a:avLst/>
              <a:gdLst>
                <a:gd name="T0" fmla="*/ 71 w 94"/>
                <a:gd name="T1" fmla="*/ 158 h 158"/>
                <a:gd name="T2" fmla="*/ 69 w 94"/>
                <a:gd name="T3" fmla="*/ 156 h 158"/>
                <a:gd name="T4" fmla="*/ 69 w 94"/>
                <a:gd name="T5" fmla="*/ 91 h 158"/>
                <a:gd name="T6" fmla="*/ 47 w 94"/>
                <a:gd name="T7" fmla="*/ 67 h 158"/>
                <a:gd name="T8" fmla="*/ 26 w 94"/>
                <a:gd name="T9" fmla="*/ 91 h 158"/>
                <a:gd name="T10" fmla="*/ 26 w 94"/>
                <a:gd name="T11" fmla="*/ 156 h 158"/>
                <a:gd name="T12" fmla="*/ 24 w 94"/>
                <a:gd name="T13" fmla="*/ 158 h 158"/>
                <a:gd name="T14" fmla="*/ 3 w 94"/>
                <a:gd name="T15" fmla="*/ 158 h 158"/>
                <a:gd name="T16" fmla="*/ 0 w 94"/>
                <a:gd name="T17" fmla="*/ 156 h 158"/>
                <a:gd name="T18" fmla="*/ 0 w 94"/>
                <a:gd name="T19" fmla="*/ 3 h 158"/>
                <a:gd name="T20" fmla="*/ 3 w 94"/>
                <a:gd name="T21" fmla="*/ 0 h 158"/>
                <a:gd name="T22" fmla="*/ 24 w 94"/>
                <a:gd name="T23" fmla="*/ 0 h 158"/>
                <a:gd name="T24" fmla="*/ 26 w 94"/>
                <a:gd name="T25" fmla="*/ 3 h 158"/>
                <a:gd name="T26" fmla="*/ 26 w 94"/>
                <a:gd name="T27" fmla="*/ 57 h 158"/>
                <a:gd name="T28" fmla="*/ 26 w 94"/>
                <a:gd name="T29" fmla="*/ 57 h 158"/>
                <a:gd name="T30" fmla="*/ 56 w 94"/>
                <a:gd name="T31" fmla="*/ 44 h 158"/>
                <a:gd name="T32" fmla="*/ 94 w 94"/>
                <a:gd name="T33" fmla="*/ 85 h 158"/>
                <a:gd name="T34" fmla="*/ 94 w 94"/>
                <a:gd name="T35" fmla="*/ 156 h 158"/>
                <a:gd name="T36" fmla="*/ 92 w 94"/>
                <a:gd name="T37" fmla="*/ 158 h 158"/>
                <a:gd name="T38" fmla="*/ 71 w 94"/>
                <a:gd name="T3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8">
                  <a:moveTo>
                    <a:pt x="71" y="158"/>
                  </a:moveTo>
                  <a:cubicBezTo>
                    <a:pt x="69" y="158"/>
                    <a:pt x="69" y="157"/>
                    <a:pt x="69" y="156"/>
                  </a:cubicBezTo>
                  <a:cubicBezTo>
                    <a:pt x="69" y="91"/>
                    <a:pt x="69" y="91"/>
                    <a:pt x="69" y="91"/>
                  </a:cubicBezTo>
                  <a:cubicBezTo>
                    <a:pt x="69" y="77"/>
                    <a:pt x="61" y="67"/>
                    <a:pt x="47" y="67"/>
                  </a:cubicBezTo>
                  <a:cubicBezTo>
                    <a:pt x="34" y="67"/>
                    <a:pt x="26" y="77"/>
                    <a:pt x="26" y="91"/>
                  </a:cubicBezTo>
                  <a:cubicBezTo>
                    <a:pt x="26" y="156"/>
                    <a:pt x="26" y="156"/>
                    <a:pt x="26" y="156"/>
                  </a:cubicBezTo>
                  <a:cubicBezTo>
                    <a:pt x="26" y="157"/>
                    <a:pt x="25" y="158"/>
                    <a:pt x="24" y="158"/>
                  </a:cubicBezTo>
                  <a:cubicBezTo>
                    <a:pt x="3" y="158"/>
                    <a:pt x="3" y="158"/>
                    <a:pt x="3" y="158"/>
                  </a:cubicBezTo>
                  <a:cubicBezTo>
                    <a:pt x="1" y="158"/>
                    <a:pt x="0" y="157"/>
                    <a:pt x="0" y="156"/>
                  </a:cubicBezTo>
                  <a:cubicBezTo>
                    <a:pt x="0" y="3"/>
                    <a:pt x="0" y="3"/>
                    <a:pt x="0" y="3"/>
                  </a:cubicBezTo>
                  <a:cubicBezTo>
                    <a:pt x="0" y="1"/>
                    <a:pt x="1" y="0"/>
                    <a:pt x="3" y="0"/>
                  </a:cubicBezTo>
                  <a:cubicBezTo>
                    <a:pt x="24" y="0"/>
                    <a:pt x="24" y="0"/>
                    <a:pt x="24" y="0"/>
                  </a:cubicBezTo>
                  <a:cubicBezTo>
                    <a:pt x="25" y="0"/>
                    <a:pt x="26" y="1"/>
                    <a:pt x="26" y="3"/>
                  </a:cubicBezTo>
                  <a:cubicBezTo>
                    <a:pt x="26" y="57"/>
                    <a:pt x="26" y="57"/>
                    <a:pt x="26" y="57"/>
                  </a:cubicBezTo>
                  <a:cubicBezTo>
                    <a:pt x="26" y="57"/>
                    <a:pt x="26" y="57"/>
                    <a:pt x="26" y="57"/>
                  </a:cubicBezTo>
                  <a:cubicBezTo>
                    <a:pt x="31" y="50"/>
                    <a:pt x="41" y="44"/>
                    <a:pt x="56" y="44"/>
                  </a:cubicBezTo>
                  <a:cubicBezTo>
                    <a:pt x="80" y="44"/>
                    <a:pt x="94" y="61"/>
                    <a:pt x="94" y="85"/>
                  </a:cubicBezTo>
                  <a:cubicBezTo>
                    <a:pt x="94" y="156"/>
                    <a:pt x="94" y="156"/>
                    <a:pt x="94" y="156"/>
                  </a:cubicBezTo>
                  <a:cubicBezTo>
                    <a:pt x="94" y="157"/>
                    <a:pt x="94" y="158"/>
                    <a:pt x="92" y="158"/>
                  </a:cubicBezTo>
                  <a:lnTo>
                    <a:pt x="71"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0" name="Freeform 61"/>
            <p:cNvSpPr>
              <a:spLocks/>
            </p:cNvSpPr>
            <p:nvPr userDrawn="1"/>
          </p:nvSpPr>
          <p:spPr bwMode="auto">
            <a:xfrm>
              <a:off x="3880774" y="1647997"/>
              <a:ext cx="45467" cy="95067"/>
            </a:xfrm>
            <a:custGeom>
              <a:avLst/>
              <a:gdLst>
                <a:gd name="T0" fmla="*/ 0 w 26"/>
                <a:gd name="T1" fmla="*/ 2 h 54"/>
                <a:gd name="T2" fmla="*/ 2 w 26"/>
                <a:gd name="T3" fmla="*/ 0 h 54"/>
                <a:gd name="T4" fmla="*/ 24 w 26"/>
                <a:gd name="T5" fmla="*/ 0 h 54"/>
                <a:gd name="T6" fmla="*/ 26 w 26"/>
                <a:gd name="T7" fmla="*/ 2 h 54"/>
                <a:gd name="T8" fmla="*/ 26 w 26"/>
                <a:gd name="T9" fmla="*/ 27 h 54"/>
                <a:gd name="T10" fmla="*/ 24 w 26"/>
                <a:gd name="T11" fmla="*/ 32 h 54"/>
                <a:gd name="T12" fmla="*/ 5 w 26"/>
                <a:gd name="T13" fmla="*/ 52 h 54"/>
                <a:gd name="T14" fmla="*/ 2 w 26"/>
                <a:gd name="T15" fmla="*/ 54 h 54"/>
                <a:gd name="T16" fmla="*/ 0 w 26"/>
                <a:gd name="T17" fmla="*/ 51 h 54"/>
                <a:gd name="T18" fmla="*/ 0 w 26"/>
                <a:gd name="T19"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54">
                  <a:moveTo>
                    <a:pt x="0" y="2"/>
                  </a:moveTo>
                  <a:cubicBezTo>
                    <a:pt x="0" y="1"/>
                    <a:pt x="0" y="0"/>
                    <a:pt x="2" y="0"/>
                  </a:cubicBezTo>
                  <a:cubicBezTo>
                    <a:pt x="24" y="0"/>
                    <a:pt x="24" y="0"/>
                    <a:pt x="24" y="0"/>
                  </a:cubicBezTo>
                  <a:cubicBezTo>
                    <a:pt x="25" y="0"/>
                    <a:pt x="26" y="1"/>
                    <a:pt x="26" y="2"/>
                  </a:cubicBezTo>
                  <a:cubicBezTo>
                    <a:pt x="26" y="27"/>
                    <a:pt x="26" y="27"/>
                    <a:pt x="26" y="27"/>
                  </a:cubicBezTo>
                  <a:cubicBezTo>
                    <a:pt x="26" y="30"/>
                    <a:pt x="26" y="31"/>
                    <a:pt x="24" y="32"/>
                  </a:cubicBezTo>
                  <a:cubicBezTo>
                    <a:pt x="5" y="52"/>
                    <a:pt x="5" y="52"/>
                    <a:pt x="5" y="52"/>
                  </a:cubicBezTo>
                  <a:cubicBezTo>
                    <a:pt x="4" y="53"/>
                    <a:pt x="3" y="54"/>
                    <a:pt x="2" y="54"/>
                  </a:cubicBezTo>
                  <a:cubicBezTo>
                    <a:pt x="0" y="54"/>
                    <a:pt x="0" y="53"/>
                    <a:pt x="0" y="5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1" name="Freeform 62"/>
            <p:cNvSpPr>
              <a:spLocks/>
            </p:cNvSpPr>
            <p:nvPr userDrawn="1"/>
          </p:nvSpPr>
          <p:spPr bwMode="auto">
            <a:xfrm>
              <a:off x="4041974" y="1414463"/>
              <a:ext cx="183934" cy="283134"/>
            </a:xfrm>
            <a:custGeom>
              <a:avLst/>
              <a:gdLst>
                <a:gd name="T0" fmla="*/ 0 w 103"/>
                <a:gd name="T1" fmla="*/ 3 h 158"/>
                <a:gd name="T2" fmla="*/ 2 w 103"/>
                <a:gd name="T3" fmla="*/ 0 h 158"/>
                <a:gd name="T4" fmla="*/ 25 w 103"/>
                <a:gd name="T5" fmla="*/ 0 h 158"/>
                <a:gd name="T6" fmla="*/ 27 w 103"/>
                <a:gd name="T7" fmla="*/ 3 h 158"/>
                <a:gd name="T8" fmla="*/ 27 w 103"/>
                <a:gd name="T9" fmla="*/ 132 h 158"/>
                <a:gd name="T10" fmla="*/ 29 w 103"/>
                <a:gd name="T11" fmla="*/ 133 h 158"/>
                <a:gd name="T12" fmla="*/ 101 w 103"/>
                <a:gd name="T13" fmla="*/ 133 h 158"/>
                <a:gd name="T14" fmla="*/ 103 w 103"/>
                <a:gd name="T15" fmla="*/ 136 h 158"/>
                <a:gd name="T16" fmla="*/ 103 w 103"/>
                <a:gd name="T17" fmla="*/ 156 h 158"/>
                <a:gd name="T18" fmla="*/ 101 w 103"/>
                <a:gd name="T19" fmla="*/ 158 h 158"/>
                <a:gd name="T20" fmla="*/ 2 w 103"/>
                <a:gd name="T21" fmla="*/ 158 h 158"/>
                <a:gd name="T22" fmla="*/ 0 w 103"/>
                <a:gd name="T23" fmla="*/ 156 h 158"/>
                <a:gd name="T24" fmla="*/ 0 w 103"/>
                <a:gd name="T25"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58">
                  <a:moveTo>
                    <a:pt x="0" y="3"/>
                  </a:moveTo>
                  <a:cubicBezTo>
                    <a:pt x="0" y="1"/>
                    <a:pt x="1" y="0"/>
                    <a:pt x="2" y="0"/>
                  </a:cubicBezTo>
                  <a:cubicBezTo>
                    <a:pt x="25" y="0"/>
                    <a:pt x="25" y="0"/>
                    <a:pt x="25" y="0"/>
                  </a:cubicBezTo>
                  <a:cubicBezTo>
                    <a:pt x="26" y="0"/>
                    <a:pt x="27" y="1"/>
                    <a:pt x="27" y="3"/>
                  </a:cubicBezTo>
                  <a:cubicBezTo>
                    <a:pt x="27" y="132"/>
                    <a:pt x="27" y="132"/>
                    <a:pt x="27" y="132"/>
                  </a:cubicBezTo>
                  <a:cubicBezTo>
                    <a:pt x="27" y="133"/>
                    <a:pt x="28" y="133"/>
                    <a:pt x="29" y="133"/>
                  </a:cubicBezTo>
                  <a:cubicBezTo>
                    <a:pt x="101" y="133"/>
                    <a:pt x="101" y="133"/>
                    <a:pt x="101" y="133"/>
                  </a:cubicBezTo>
                  <a:cubicBezTo>
                    <a:pt x="102" y="133"/>
                    <a:pt x="103" y="134"/>
                    <a:pt x="103" y="136"/>
                  </a:cubicBezTo>
                  <a:cubicBezTo>
                    <a:pt x="103" y="156"/>
                    <a:pt x="103" y="156"/>
                    <a:pt x="103" y="156"/>
                  </a:cubicBezTo>
                  <a:cubicBezTo>
                    <a:pt x="103" y="157"/>
                    <a:pt x="102" y="158"/>
                    <a:pt x="101"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2" name="Freeform 63"/>
            <p:cNvSpPr>
              <a:spLocks noEditPoints="1"/>
            </p:cNvSpPr>
            <p:nvPr userDrawn="1"/>
          </p:nvSpPr>
          <p:spPr bwMode="auto">
            <a:xfrm>
              <a:off x="4254842" y="1492997"/>
              <a:ext cx="167400" cy="208734"/>
            </a:xfrm>
            <a:custGeom>
              <a:avLst/>
              <a:gdLst>
                <a:gd name="T0" fmla="*/ 72 w 94"/>
                <a:gd name="T1" fmla="*/ 114 h 117"/>
                <a:gd name="T2" fmla="*/ 70 w 94"/>
                <a:gd name="T3" fmla="*/ 112 h 117"/>
                <a:gd name="T4" fmla="*/ 70 w 94"/>
                <a:gd name="T5" fmla="*/ 104 h 117"/>
                <a:gd name="T6" fmla="*/ 69 w 94"/>
                <a:gd name="T7" fmla="*/ 104 h 117"/>
                <a:gd name="T8" fmla="*/ 38 w 94"/>
                <a:gd name="T9" fmla="*/ 117 h 117"/>
                <a:gd name="T10" fmla="*/ 0 w 94"/>
                <a:gd name="T11" fmla="*/ 82 h 117"/>
                <a:gd name="T12" fmla="*/ 45 w 94"/>
                <a:gd name="T13" fmla="*/ 47 h 117"/>
                <a:gd name="T14" fmla="*/ 68 w 94"/>
                <a:gd name="T15" fmla="*/ 47 h 117"/>
                <a:gd name="T16" fmla="*/ 69 w 94"/>
                <a:gd name="T17" fmla="*/ 46 h 117"/>
                <a:gd name="T18" fmla="*/ 69 w 94"/>
                <a:gd name="T19" fmla="*/ 40 h 117"/>
                <a:gd name="T20" fmla="*/ 44 w 94"/>
                <a:gd name="T21" fmla="*/ 22 h 117"/>
                <a:gd name="T22" fmla="*/ 19 w 94"/>
                <a:gd name="T23" fmla="*/ 29 h 117"/>
                <a:gd name="T24" fmla="*/ 16 w 94"/>
                <a:gd name="T25" fmla="*/ 29 h 117"/>
                <a:gd name="T26" fmla="*/ 7 w 94"/>
                <a:gd name="T27" fmla="*/ 14 h 117"/>
                <a:gd name="T28" fmla="*/ 8 w 94"/>
                <a:gd name="T29" fmla="*/ 11 h 117"/>
                <a:gd name="T30" fmla="*/ 47 w 94"/>
                <a:gd name="T31" fmla="*/ 0 h 117"/>
                <a:gd name="T32" fmla="*/ 94 w 94"/>
                <a:gd name="T33" fmla="*/ 39 h 117"/>
                <a:gd name="T34" fmla="*/ 94 w 94"/>
                <a:gd name="T35" fmla="*/ 112 h 117"/>
                <a:gd name="T36" fmla="*/ 91 w 94"/>
                <a:gd name="T37" fmla="*/ 114 h 117"/>
                <a:gd name="T38" fmla="*/ 72 w 94"/>
                <a:gd name="T39" fmla="*/ 114 h 117"/>
                <a:gd name="T40" fmla="*/ 69 w 94"/>
                <a:gd name="T41" fmla="*/ 76 h 117"/>
                <a:gd name="T42" fmla="*/ 69 w 94"/>
                <a:gd name="T43" fmla="*/ 68 h 117"/>
                <a:gd name="T44" fmla="*/ 68 w 94"/>
                <a:gd name="T45" fmla="*/ 66 h 117"/>
                <a:gd name="T46" fmla="*/ 49 w 94"/>
                <a:gd name="T47" fmla="*/ 66 h 117"/>
                <a:gd name="T48" fmla="*/ 25 w 94"/>
                <a:gd name="T49" fmla="*/ 82 h 117"/>
                <a:gd name="T50" fmla="*/ 44 w 94"/>
                <a:gd name="T51" fmla="*/ 95 h 117"/>
                <a:gd name="T52" fmla="*/ 69 w 94"/>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4" h="117">
                  <a:moveTo>
                    <a:pt x="72" y="114"/>
                  </a:moveTo>
                  <a:cubicBezTo>
                    <a:pt x="71" y="114"/>
                    <a:pt x="70" y="113"/>
                    <a:pt x="70" y="112"/>
                  </a:cubicBezTo>
                  <a:cubicBezTo>
                    <a:pt x="70" y="104"/>
                    <a:pt x="70" y="104"/>
                    <a:pt x="70" y="104"/>
                  </a:cubicBezTo>
                  <a:cubicBezTo>
                    <a:pt x="69" y="104"/>
                    <a:pt x="69" y="104"/>
                    <a:pt x="69" y="104"/>
                  </a:cubicBezTo>
                  <a:cubicBezTo>
                    <a:pt x="64" y="111"/>
                    <a:pt x="54" y="117"/>
                    <a:pt x="38" y="117"/>
                  </a:cubicBezTo>
                  <a:cubicBezTo>
                    <a:pt x="17" y="117"/>
                    <a:pt x="0" y="106"/>
                    <a:pt x="0" y="82"/>
                  </a:cubicBezTo>
                  <a:cubicBezTo>
                    <a:pt x="0" y="58"/>
                    <a:pt x="17" y="47"/>
                    <a:pt x="45" y="47"/>
                  </a:cubicBezTo>
                  <a:cubicBezTo>
                    <a:pt x="68" y="47"/>
                    <a:pt x="68" y="47"/>
                    <a:pt x="68" y="47"/>
                  </a:cubicBezTo>
                  <a:cubicBezTo>
                    <a:pt x="69" y="47"/>
                    <a:pt x="69" y="47"/>
                    <a:pt x="69" y="46"/>
                  </a:cubicBezTo>
                  <a:cubicBezTo>
                    <a:pt x="69" y="40"/>
                    <a:pt x="69" y="40"/>
                    <a:pt x="69" y="40"/>
                  </a:cubicBezTo>
                  <a:cubicBezTo>
                    <a:pt x="69" y="28"/>
                    <a:pt x="63" y="22"/>
                    <a:pt x="44" y="22"/>
                  </a:cubicBezTo>
                  <a:cubicBezTo>
                    <a:pt x="32" y="22"/>
                    <a:pt x="24" y="25"/>
                    <a:pt x="19" y="29"/>
                  </a:cubicBezTo>
                  <a:cubicBezTo>
                    <a:pt x="18" y="30"/>
                    <a:pt x="16" y="30"/>
                    <a:pt x="16" y="29"/>
                  </a:cubicBezTo>
                  <a:cubicBezTo>
                    <a:pt x="7" y="14"/>
                    <a:pt x="7" y="14"/>
                    <a:pt x="7" y="14"/>
                  </a:cubicBezTo>
                  <a:cubicBezTo>
                    <a:pt x="6" y="13"/>
                    <a:pt x="7" y="11"/>
                    <a:pt x="8" y="11"/>
                  </a:cubicBezTo>
                  <a:cubicBezTo>
                    <a:pt x="17" y="4"/>
                    <a:pt x="29" y="0"/>
                    <a:pt x="47" y="0"/>
                  </a:cubicBezTo>
                  <a:cubicBezTo>
                    <a:pt x="81" y="0"/>
                    <a:pt x="94" y="11"/>
                    <a:pt x="94" y="39"/>
                  </a:cubicBezTo>
                  <a:cubicBezTo>
                    <a:pt x="94" y="112"/>
                    <a:pt x="94" y="112"/>
                    <a:pt x="94" y="112"/>
                  </a:cubicBezTo>
                  <a:cubicBezTo>
                    <a:pt x="94" y="113"/>
                    <a:pt x="93" y="114"/>
                    <a:pt x="91" y="114"/>
                  </a:cubicBezTo>
                  <a:lnTo>
                    <a:pt x="72" y="114"/>
                  </a:lnTo>
                  <a:close/>
                  <a:moveTo>
                    <a:pt x="69" y="76"/>
                  </a:moveTo>
                  <a:cubicBezTo>
                    <a:pt x="69" y="68"/>
                    <a:pt x="69" y="68"/>
                    <a:pt x="69" y="68"/>
                  </a:cubicBezTo>
                  <a:cubicBezTo>
                    <a:pt x="69" y="67"/>
                    <a:pt x="69" y="66"/>
                    <a:pt x="68" y="66"/>
                  </a:cubicBezTo>
                  <a:cubicBezTo>
                    <a:pt x="49" y="66"/>
                    <a:pt x="49" y="66"/>
                    <a:pt x="49" y="66"/>
                  </a:cubicBezTo>
                  <a:cubicBezTo>
                    <a:pt x="33" y="66"/>
                    <a:pt x="25" y="71"/>
                    <a:pt x="25" y="82"/>
                  </a:cubicBezTo>
                  <a:cubicBezTo>
                    <a:pt x="25" y="91"/>
                    <a:pt x="32"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3" name="Freeform 64"/>
            <p:cNvSpPr>
              <a:spLocks noEditPoints="1"/>
            </p:cNvSpPr>
            <p:nvPr userDrawn="1"/>
          </p:nvSpPr>
          <p:spPr bwMode="auto">
            <a:xfrm>
              <a:off x="4469776" y="1414463"/>
              <a:ext cx="175667" cy="287267"/>
            </a:xfrm>
            <a:custGeom>
              <a:avLst/>
              <a:gdLst>
                <a:gd name="T0" fmla="*/ 26 w 98"/>
                <a:gd name="T1" fmla="*/ 147 h 161"/>
                <a:gd name="T2" fmla="*/ 26 w 98"/>
                <a:gd name="T3" fmla="*/ 147 h 161"/>
                <a:gd name="T4" fmla="*/ 26 w 98"/>
                <a:gd name="T5" fmla="*/ 156 h 161"/>
                <a:gd name="T6" fmla="*/ 23 w 98"/>
                <a:gd name="T7" fmla="*/ 158 h 161"/>
                <a:gd name="T8" fmla="*/ 2 w 98"/>
                <a:gd name="T9" fmla="*/ 158 h 161"/>
                <a:gd name="T10" fmla="*/ 0 w 98"/>
                <a:gd name="T11" fmla="*/ 156 h 161"/>
                <a:gd name="T12" fmla="*/ 0 w 98"/>
                <a:gd name="T13" fmla="*/ 3 h 161"/>
                <a:gd name="T14" fmla="*/ 2 w 98"/>
                <a:gd name="T15" fmla="*/ 0 h 161"/>
                <a:gd name="T16" fmla="*/ 23 w 98"/>
                <a:gd name="T17" fmla="*/ 0 h 161"/>
                <a:gd name="T18" fmla="*/ 26 w 98"/>
                <a:gd name="T19" fmla="*/ 3 h 161"/>
                <a:gd name="T20" fmla="*/ 26 w 98"/>
                <a:gd name="T21" fmla="*/ 57 h 161"/>
                <a:gd name="T22" fmla="*/ 26 w 98"/>
                <a:gd name="T23" fmla="*/ 57 h 161"/>
                <a:gd name="T24" fmla="*/ 56 w 98"/>
                <a:gd name="T25" fmla="*/ 44 h 161"/>
                <a:gd name="T26" fmla="*/ 94 w 98"/>
                <a:gd name="T27" fmla="*/ 71 h 161"/>
                <a:gd name="T28" fmla="*/ 98 w 98"/>
                <a:gd name="T29" fmla="*/ 102 h 161"/>
                <a:gd name="T30" fmla="*/ 94 w 98"/>
                <a:gd name="T31" fmla="*/ 134 h 161"/>
                <a:gd name="T32" fmla="*/ 56 w 98"/>
                <a:gd name="T33" fmla="*/ 161 h 161"/>
                <a:gd name="T34" fmla="*/ 26 w 98"/>
                <a:gd name="T35" fmla="*/ 147 h 161"/>
                <a:gd name="T36" fmla="*/ 69 w 98"/>
                <a:gd name="T37" fmla="*/ 123 h 161"/>
                <a:gd name="T38" fmla="*/ 72 w 98"/>
                <a:gd name="T39" fmla="*/ 102 h 161"/>
                <a:gd name="T40" fmla="*/ 69 w 98"/>
                <a:gd name="T41" fmla="*/ 81 h 161"/>
                <a:gd name="T42" fmla="*/ 49 w 98"/>
                <a:gd name="T43" fmla="*/ 67 h 161"/>
                <a:gd name="T44" fmla="*/ 28 w 98"/>
                <a:gd name="T45" fmla="*/ 81 h 161"/>
                <a:gd name="T46" fmla="*/ 26 w 98"/>
                <a:gd name="T47" fmla="*/ 102 h 161"/>
                <a:gd name="T48" fmla="*/ 28 w 98"/>
                <a:gd name="T49" fmla="*/ 123 h 161"/>
                <a:gd name="T50" fmla="*/ 49 w 98"/>
                <a:gd name="T51" fmla="*/ 137 h 161"/>
                <a:gd name="T52" fmla="*/ 69 w 98"/>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61">
                  <a:moveTo>
                    <a:pt x="26" y="147"/>
                  </a:moveTo>
                  <a:cubicBezTo>
                    <a:pt x="26" y="147"/>
                    <a:pt x="26" y="147"/>
                    <a:pt x="26" y="147"/>
                  </a:cubicBezTo>
                  <a:cubicBezTo>
                    <a:pt x="26" y="156"/>
                    <a:pt x="26" y="156"/>
                    <a:pt x="26" y="156"/>
                  </a:cubicBezTo>
                  <a:cubicBezTo>
                    <a:pt x="26" y="157"/>
                    <a:pt x="25" y="158"/>
                    <a:pt x="23" y="158"/>
                  </a:cubicBezTo>
                  <a:cubicBezTo>
                    <a:pt x="2" y="158"/>
                    <a:pt x="2" y="158"/>
                    <a:pt x="2" y="158"/>
                  </a:cubicBezTo>
                  <a:cubicBezTo>
                    <a:pt x="1" y="158"/>
                    <a:pt x="0" y="157"/>
                    <a:pt x="0" y="156"/>
                  </a:cubicBezTo>
                  <a:cubicBezTo>
                    <a:pt x="0" y="3"/>
                    <a:pt x="0" y="3"/>
                    <a:pt x="0" y="3"/>
                  </a:cubicBezTo>
                  <a:cubicBezTo>
                    <a:pt x="0" y="1"/>
                    <a:pt x="1" y="0"/>
                    <a:pt x="2" y="0"/>
                  </a:cubicBezTo>
                  <a:cubicBezTo>
                    <a:pt x="23" y="0"/>
                    <a:pt x="23" y="0"/>
                    <a:pt x="23" y="0"/>
                  </a:cubicBezTo>
                  <a:cubicBezTo>
                    <a:pt x="25" y="0"/>
                    <a:pt x="26" y="1"/>
                    <a:pt x="26" y="3"/>
                  </a:cubicBezTo>
                  <a:cubicBezTo>
                    <a:pt x="26" y="57"/>
                    <a:pt x="26" y="57"/>
                    <a:pt x="26" y="57"/>
                  </a:cubicBezTo>
                  <a:cubicBezTo>
                    <a:pt x="26" y="57"/>
                    <a:pt x="26" y="57"/>
                    <a:pt x="26" y="57"/>
                  </a:cubicBezTo>
                  <a:cubicBezTo>
                    <a:pt x="31" y="49"/>
                    <a:pt x="40" y="44"/>
                    <a:pt x="56" y="44"/>
                  </a:cubicBezTo>
                  <a:cubicBezTo>
                    <a:pt x="75" y="44"/>
                    <a:pt x="88" y="53"/>
                    <a:pt x="94" y="71"/>
                  </a:cubicBezTo>
                  <a:cubicBezTo>
                    <a:pt x="97" y="79"/>
                    <a:pt x="98" y="87"/>
                    <a:pt x="98" y="102"/>
                  </a:cubicBezTo>
                  <a:cubicBezTo>
                    <a:pt x="98" y="117"/>
                    <a:pt x="97" y="125"/>
                    <a:pt x="94" y="134"/>
                  </a:cubicBezTo>
                  <a:cubicBezTo>
                    <a:pt x="88" y="151"/>
                    <a:pt x="75" y="161"/>
                    <a:pt x="56" y="161"/>
                  </a:cubicBezTo>
                  <a:cubicBezTo>
                    <a:pt x="40" y="161"/>
                    <a:pt x="31" y="155"/>
                    <a:pt x="26" y="147"/>
                  </a:cubicBezTo>
                  <a:close/>
                  <a:moveTo>
                    <a:pt x="69" y="123"/>
                  </a:moveTo>
                  <a:cubicBezTo>
                    <a:pt x="71" y="118"/>
                    <a:pt x="72" y="112"/>
                    <a:pt x="72" y="102"/>
                  </a:cubicBezTo>
                  <a:cubicBezTo>
                    <a:pt x="72" y="92"/>
                    <a:pt x="71" y="86"/>
                    <a:pt x="69" y="81"/>
                  </a:cubicBezTo>
                  <a:cubicBezTo>
                    <a:pt x="66" y="72"/>
                    <a:pt x="59" y="67"/>
                    <a:pt x="49" y="67"/>
                  </a:cubicBezTo>
                  <a:cubicBezTo>
                    <a:pt x="38" y="67"/>
                    <a:pt x="31" y="72"/>
                    <a:pt x="28" y="81"/>
                  </a:cubicBezTo>
                  <a:cubicBezTo>
                    <a:pt x="26" y="86"/>
                    <a:pt x="26" y="92"/>
                    <a:pt x="26" y="102"/>
                  </a:cubicBezTo>
                  <a:cubicBezTo>
                    <a:pt x="26" y="112"/>
                    <a:pt x="26" y="118"/>
                    <a:pt x="28" y="123"/>
                  </a:cubicBezTo>
                  <a:cubicBezTo>
                    <a:pt x="31" y="132"/>
                    <a:pt x="38" y="137"/>
                    <a:pt x="49" y="137"/>
                  </a:cubicBezTo>
                  <a:cubicBezTo>
                    <a:pt x="59" y="137"/>
                    <a:pt x="66" y="132"/>
                    <a:pt x="69"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4" name="Freeform 65"/>
            <p:cNvSpPr>
              <a:spLocks noEditPoints="1"/>
            </p:cNvSpPr>
            <p:nvPr userDrawn="1"/>
          </p:nvSpPr>
          <p:spPr bwMode="auto">
            <a:xfrm>
              <a:off x="467644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5" name="Freeform 66"/>
            <p:cNvSpPr>
              <a:spLocks/>
            </p:cNvSpPr>
            <p:nvPr userDrawn="1"/>
          </p:nvSpPr>
          <p:spPr bwMode="auto">
            <a:xfrm>
              <a:off x="4891377" y="1497130"/>
              <a:ext cx="167400" cy="204601"/>
            </a:xfrm>
            <a:custGeom>
              <a:avLst/>
              <a:gdLst>
                <a:gd name="T0" fmla="*/ 70 w 94"/>
                <a:gd name="T1" fmla="*/ 112 h 115"/>
                <a:gd name="T2" fmla="*/ 68 w 94"/>
                <a:gd name="T3" fmla="*/ 110 h 115"/>
                <a:gd name="T4" fmla="*/ 68 w 94"/>
                <a:gd name="T5" fmla="*/ 102 h 115"/>
                <a:gd name="T6" fmla="*/ 68 w 94"/>
                <a:gd name="T7" fmla="*/ 102 h 115"/>
                <a:gd name="T8" fmla="*/ 39 w 94"/>
                <a:gd name="T9" fmla="*/ 115 h 115"/>
                <a:gd name="T10" fmla="*/ 0 w 94"/>
                <a:gd name="T11" fmla="*/ 73 h 115"/>
                <a:gd name="T12" fmla="*/ 0 w 94"/>
                <a:gd name="T13" fmla="*/ 3 h 115"/>
                <a:gd name="T14" fmla="*/ 3 w 94"/>
                <a:gd name="T15" fmla="*/ 0 h 115"/>
                <a:gd name="T16" fmla="*/ 24 w 94"/>
                <a:gd name="T17" fmla="*/ 0 h 115"/>
                <a:gd name="T18" fmla="*/ 26 w 94"/>
                <a:gd name="T19" fmla="*/ 3 h 115"/>
                <a:gd name="T20" fmla="*/ 26 w 94"/>
                <a:gd name="T21" fmla="*/ 67 h 115"/>
                <a:gd name="T22" fmla="*/ 47 w 94"/>
                <a:gd name="T23" fmla="*/ 91 h 115"/>
                <a:gd name="T24" fmla="*/ 68 w 94"/>
                <a:gd name="T25" fmla="*/ 67 h 115"/>
                <a:gd name="T26" fmla="*/ 68 w 94"/>
                <a:gd name="T27" fmla="*/ 3 h 115"/>
                <a:gd name="T28" fmla="*/ 70 w 94"/>
                <a:gd name="T29" fmla="*/ 0 h 115"/>
                <a:gd name="T30" fmla="*/ 91 w 94"/>
                <a:gd name="T31" fmla="*/ 0 h 115"/>
                <a:gd name="T32" fmla="*/ 94 w 94"/>
                <a:gd name="T33" fmla="*/ 3 h 115"/>
                <a:gd name="T34" fmla="*/ 94 w 94"/>
                <a:gd name="T35" fmla="*/ 110 h 115"/>
                <a:gd name="T36" fmla="*/ 91 w 94"/>
                <a:gd name="T37" fmla="*/ 112 h 115"/>
                <a:gd name="T38" fmla="*/ 70 w 94"/>
                <a:gd name="T39" fmla="*/ 11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5">
                  <a:moveTo>
                    <a:pt x="70" y="112"/>
                  </a:moveTo>
                  <a:cubicBezTo>
                    <a:pt x="69" y="112"/>
                    <a:pt x="68" y="111"/>
                    <a:pt x="68" y="110"/>
                  </a:cubicBezTo>
                  <a:cubicBezTo>
                    <a:pt x="68" y="102"/>
                    <a:pt x="68" y="102"/>
                    <a:pt x="68" y="102"/>
                  </a:cubicBezTo>
                  <a:cubicBezTo>
                    <a:pt x="68" y="102"/>
                    <a:pt x="68" y="102"/>
                    <a:pt x="68" y="102"/>
                  </a:cubicBezTo>
                  <a:cubicBezTo>
                    <a:pt x="62" y="109"/>
                    <a:pt x="53" y="115"/>
                    <a:pt x="39" y="115"/>
                  </a:cubicBezTo>
                  <a:cubicBezTo>
                    <a:pt x="15" y="115"/>
                    <a:pt x="0" y="97"/>
                    <a:pt x="0" y="73"/>
                  </a:cubicBezTo>
                  <a:cubicBezTo>
                    <a:pt x="0" y="3"/>
                    <a:pt x="0" y="3"/>
                    <a:pt x="0" y="3"/>
                  </a:cubicBezTo>
                  <a:cubicBezTo>
                    <a:pt x="0" y="1"/>
                    <a:pt x="1" y="0"/>
                    <a:pt x="3" y="0"/>
                  </a:cubicBezTo>
                  <a:cubicBezTo>
                    <a:pt x="24" y="0"/>
                    <a:pt x="24" y="0"/>
                    <a:pt x="24" y="0"/>
                  </a:cubicBezTo>
                  <a:cubicBezTo>
                    <a:pt x="25" y="0"/>
                    <a:pt x="26" y="1"/>
                    <a:pt x="26" y="3"/>
                  </a:cubicBezTo>
                  <a:cubicBezTo>
                    <a:pt x="26" y="67"/>
                    <a:pt x="26" y="67"/>
                    <a:pt x="26" y="67"/>
                  </a:cubicBezTo>
                  <a:cubicBezTo>
                    <a:pt x="26" y="81"/>
                    <a:pt x="33" y="91"/>
                    <a:pt x="47" y="91"/>
                  </a:cubicBezTo>
                  <a:cubicBezTo>
                    <a:pt x="60" y="91"/>
                    <a:pt x="68" y="81"/>
                    <a:pt x="68" y="67"/>
                  </a:cubicBezTo>
                  <a:cubicBezTo>
                    <a:pt x="68" y="3"/>
                    <a:pt x="68" y="3"/>
                    <a:pt x="68" y="3"/>
                  </a:cubicBezTo>
                  <a:cubicBezTo>
                    <a:pt x="68" y="1"/>
                    <a:pt x="69" y="0"/>
                    <a:pt x="70" y="0"/>
                  </a:cubicBezTo>
                  <a:cubicBezTo>
                    <a:pt x="91" y="0"/>
                    <a:pt x="91" y="0"/>
                    <a:pt x="91" y="0"/>
                  </a:cubicBezTo>
                  <a:cubicBezTo>
                    <a:pt x="93" y="0"/>
                    <a:pt x="94" y="1"/>
                    <a:pt x="94" y="3"/>
                  </a:cubicBezTo>
                  <a:cubicBezTo>
                    <a:pt x="94" y="110"/>
                    <a:pt x="94" y="110"/>
                    <a:pt x="94" y="110"/>
                  </a:cubicBezTo>
                  <a:cubicBezTo>
                    <a:pt x="94" y="111"/>
                    <a:pt x="93" y="112"/>
                    <a:pt x="91" y="112"/>
                  </a:cubicBezTo>
                  <a:lnTo>
                    <a:pt x="7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6" name="Freeform 67"/>
            <p:cNvSpPr>
              <a:spLocks/>
            </p:cNvSpPr>
            <p:nvPr userDrawn="1"/>
          </p:nvSpPr>
          <p:spPr bwMode="auto">
            <a:xfrm>
              <a:off x="5108377"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7 w 80"/>
                <a:gd name="T15" fmla="*/ 14 h 114"/>
                <a:gd name="T16" fmla="*/ 56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7" y="14"/>
                    <a:pt x="27" y="14"/>
                    <a:pt x="27" y="14"/>
                  </a:cubicBezTo>
                  <a:cubicBezTo>
                    <a:pt x="32" y="6"/>
                    <a:pt x="41" y="0"/>
                    <a:pt x="56"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7" name="Freeform 68"/>
            <p:cNvSpPr>
              <a:spLocks noEditPoints="1"/>
            </p:cNvSpPr>
            <p:nvPr userDrawn="1"/>
          </p:nvSpPr>
          <p:spPr bwMode="auto">
            <a:xfrm>
              <a:off x="5331578"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8" name="Freeform 69"/>
            <p:cNvSpPr>
              <a:spLocks/>
            </p:cNvSpPr>
            <p:nvPr userDrawn="1"/>
          </p:nvSpPr>
          <p:spPr bwMode="auto">
            <a:xfrm>
              <a:off x="5546512" y="1492997"/>
              <a:ext cx="167400" cy="204601"/>
            </a:xfrm>
            <a:custGeom>
              <a:avLst/>
              <a:gdLst>
                <a:gd name="T0" fmla="*/ 71 w 94"/>
                <a:gd name="T1" fmla="*/ 114 h 114"/>
                <a:gd name="T2" fmla="*/ 68 w 94"/>
                <a:gd name="T3" fmla="*/ 112 h 114"/>
                <a:gd name="T4" fmla="*/ 68 w 94"/>
                <a:gd name="T5" fmla="*/ 47 h 114"/>
                <a:gd name="T6" fmla="*/ 47 w 94"/>
                <a:gd name="T7" fmla="*/ 23 h 114"/>
                <a:gd name="T8" fmla="*/ 26 w 94"/>
                <a:gd name="T9" fmla="*/ 47 h 114"/>
                <a:gd name="T10" fmla="*/ 26 w 94"/>
                <a:gd name="T11" fmla="*/ 112 h 114"/>
                <a:gd name="T12" fmla="*/ 24 w 94"/>
                <a:gd name="T13" fmla="*/ 114 h 114"/>
                <a:gd name="T14" fmla="*/ 2 w 94"/>
                <a:gd name="T15" fmla="*/ 114 h 114"/>
                <a:gd name="T16" fmla="*/ 0 w 94"/>
                <a:gd name="T17" fmla="*/ 112 h 114"/>
                <a:gd name="T18" fmla="*/ 0 w 94"/>
                <a:gd name="T19" fmla="*/ 5 h 114"/>
                <a:gd name="T20" fmla="*/ 2 w 94"/>
                <a:gd name="T21" fmla="*/ 2 h 114"/>
                <a:gd name="T22" fmla="*/ 24 w 94"/>
                <a:gd name="T23" fmla="*/ 2 h 114"/>
                <a:gd name="T24" fmla="*/ 26 w 94"/>
                <a:gd name="T25" fmla="*/ 5 h 114"/>
                <a:gd name="T26" fmla="*/ 26 w 94"/>
                <a:gd name="T27" fmla="*/ 13 h 114"/>
                <a:gd name="T28" fmla="*/ 26 w 94"/>
                <a:gd name="T29" fmla="*/ 13 h 114"/>
                <a:gd name="T30" fmla="*/ 56 w 94"/>
                <a:gd name="T31" fmla="*/ 0 h 114"/>
                <a:gd name="T32" fmla="*/ 94 w 94"/>
                <a:gd name="T33" fmla="*/ 41 h 114"/>
                <a:gd name="T34" fmla="*/ 94 w 94"/>
                <a:gd name="T35" fmla="*/ 112 h 114"/>
                <a:gd name="T36" fmla="*/ 92 w 94"/>
                <a:gd name="T37" fmla="*/ 114 h 114"/>
                <a:gd name="T38" fmla="*/ 71 w 94"/>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4">
                  <a:moveTo>
                    <a:pt x="71" y="114"/>
                  </a:moveTo>
                  <a:cubicBezTo>
                    <a:pt x="69" y="114"/>
                    <a:pt x="68" y="113"/>
                    <a:pt x="68" y="112"/>
                  </a:cubicBezTo>
                  <a:cubicBezTo>
                    <a:pt x="68" y="47"/>
                    <a:pt x="68" y="47"/>
                    <a:pt x="68" y="47"/>
                  </a:cubicBezTo>
                  <a:cubicBezTo>
                    <a:pt x="68" y="33"/>
                    <a:pt x="61" y="23"/>
                    <a:pt x="47" y="23"/>
                  </a:cubicBezTo>
                  <a:cubicBezTo>
                    <a:pt x="34" y="23"/>
                    <a:pt x="26" y="33"/>
                    <a:pt x="26" y="47"/>
                  </a:cubicBezTo>
                  <a:cubicBezTo>
                    <a:pt x="26" y="112"/>
                    <a:pt x="26" y="112"/>
                    <a:pt x="26" y="112"/>
                  </a:cubicBezTo>
                  <a:cubicBezTo>
                    <a:pt x="26" y="113"/>
                    <a:pt x="25" y="114"/>
                    <a:pt x="24" y="114"/>
                  </a:cubicBezTo>
                  <a:cubicBezTo>
                    <a:pt x="2" y="114"/>
                    <a:pt x="2" y="114"/>
                    <a:pt x="2" y="114"/>
                  </a:cubicBez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79" y="0"/>
                    <a:pt x="94" y="17"/>
                    <a:pt x="94" y="41"/>
                  </a:cubicBezTo>
                  <a:cubicBezTo>
                    <a:pt x="94" y="112"/>
                    <a:pt x="94" y="112"/>
                    <a:pt x="94" y="112"/>
                  </a:cubicBezTo>
                  <a:cubicBezTo>
                    <a:pt x="94" y="113"/>
                    <a:pt x="93"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9" name="Freeform 70"/>
            <p:cNvSpPr>
              <a:spLocks noEditPoints="1"/>
            </p:cNvSpPr>
            <p:nvPr userDrawn="1"/>
          </p:nvSpPr>
          <p:spPr bwMode="auto">
            <a:xfrm>
              <a:off x="5753179" y="1414463"/>
              <a:ext cx="175667" cy="287267"/>
            </a:xfrm>
            <a:custGeom>
              <a:avLst/>
              <a:gdLst>
                <a:gd name="T0" fmla="*/ 75 w 99"/>
                <a:gd name="T1" fmla="*/ 158 h 161"/>
                <a:gd name="T2" fmla="*/ 73 w 99"/>
                <a:gd name="T3" fmla="*/ 156 h 161"/>
                <a:gd name="T4" fmla="*/ 73 w 99"/>
                <a:gd name="T5" fmla="*/ 147 h 161"/>
                <a:gd name="T6" fmla="*/ 73 w 99"/>
                <a:gd name="T7" fmla="*/ 147 h 161"/>
                <a:gd name="T8" fmla="*/ 43 w 99"/>
                <a:gd name="T9" fmla="*/ 161 h 161"/>
                <a:gd name="T10" fmla="*/ 4 w 99"/>
                <a:gd name="T11" fmla="*/ 134 h 161"/>
                <a:gd name="T12" fmla="*/ 0 w 99"/>
                <a:gd name="T13" fmla="*/ 102 h 161"/>
                <a:gd name="T14" fmla="*/ 4 w 99"/>
                <a:gd name="T15" fmla="*/ 71 h 161"/>
                <a:gd name="T16" fmla="*/ 43 w 99"/>
                <a:gd name="T17" fmla="*/ 44 h 161"/>
                <a:gd name="T18" fmla="*/ 73 w 99"/>
                <a:gd name="T19" fmla="*/ 57 h 161"/>
                <a:gd name="T20" fmla="*/ 73 w 99"/>
                <a:gd name="T21" fmla="*/ 57 h 161"/>
                <a:gd name="T22" fmla="*/ 73 w 99"/>
                <a:gd name="T23" fmla="*/ 3 h 161"/>
                <a:gd name="T24" fmla="*/ 75 w 99"/>
                <a:gd name="T25" fmla="*/ 0 h 161"/>
                <a:gd name="T26" fmla="*/ 97 w 99"/>
                <a:gd name="T27" fmla="*/ 0 h 161"/>
                <a:gd name="T28" fmla="*/ 99 w 99"/>
                <a:gd name="T29" fmla="*/ 3 h 161"/>
                <a:gd name="T30" fmla="*/ 99 w 99"/>
                <a:gd name="T31" fmla="*/ 156 h 161"/>
                <a:gd name="T32" fmla="*/ 97 w 99"/>
                <a:gd name="T33" fmla="*/ 158 h 161"/>
                <a:gd name="T34" fmla="*/ 75 w 99"/>
                <a:gd name="T35" fmla="*/ 158 h 161"/>
                <a:gd name="T36" fmla="*/ 71 w 99"/>
                <a:gd name="T37" fmla="*/ 123 h 161"/>
                <a:gd name="T38" fmla="*/ 73 w 99"/>
                <a:gd name="T39" fmla="*/ 102 h 161"/>
                <a:gd name="T40" fmla="*/ 71 w 99"/>
                <a:gd name="T41" fmla="*/ 81 h 161"/>
                <a:gd name="T42" fmla="*/ 50 w 99"/>
                <a:gd name="T43" fmla="*/ 67 h 161"/>
                <a:gd name="T44" fmla="*/ 29 w 99"/>
                <a:gd name="T45" fmla="*/ 81 h 161"/>
                <a:gd name="T46" fmla="*/ 27 w 99"/>
                <a:gd name="T47" fmla="*/ 102 h 161"/>
                <a:gd name="T48" fmla="*/ 29 w 99"/>
                <a:gd name="T49" fmla="*/ 123 h 161"/>
                <a:gd name="T50" fmla="*/ 50 w 99"/>
                <a:gd name="T51" fmla="*/ 137 h 161"/>
                <a:gd name="T52" fmla="*/ 71 w 99"/>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161">
                  <a:moveTo>
                    <a:pt x="75" y="158"/>
                  </a:moveTo>
                  <a:cubicBezTo>
                    <a:pt x="74" y="158"/>
                    <a:pt x="73" y="157"/>
                    <a:pt x="73" y="156"/>
                  </a:cubicBezTo>
                  <a:cubicBezTo>
                    <a:pt x="73" y="147"/>
                    <a:pt x="73" y="147"/>
                    <a:pt x="73" y="147"/>
                  </a:cubicBezTo>
                  <a:cubicBezTo>
                    <a:pt x="73" y="147"/>
                    <a:pt x="73" y="147"/>
                    <a:pt x="73" y="147"/>
                  </a:cubicBezTo>
                  <a:cubicBezTo>
                    <a:pt x="67" y="155"/>
                    <a:pt x="58" y="161"/>
                    <a:pt x="43" y="161"/>
                  </a:cubicBezTo>
                  <a:cubicBezTo>
                    <a:pt x="24" y="161"/>
                    <a:pt x="10" y="151"/>
                    <a:pt x="4" y="134"/>
                  </a:cubicBezTo>
                  <a:cubicBezTo>
                    <a:pt x="2" y="125"/>
                    <a:pt x="0" y="117"/>
                    <a:pt x="0" y="102"/>
                  </a:cubicBezTo>
                  <a:cubicBezTo>
                    <a:pt x="0" y="87"/>
                    <a:pt x="2" y="79"/>
                    <a:pt x="4" y="71"/>
                  </a:cubicBezTo>
                  <a:cubicBezTo>
                    <a:pt x="10" y="53"/>
                    <a:pt x="24" y="44"/>
                    <a:pt x="43" y="44"/>
                  </a:cubicBezTo>
                  <a:cubicBezTo>
                    <a:pt x="58" y="44"/>
                    <a:pt x="67" y="49"/>
                    <a:pt x="73" y="57"/>
                  </a:cubicBezTo>
                  <a:cubicBezTo>
                    <a:pt x="73" y="57"/>
                    <a:pt x="73" y="57"/>
                    <a:pt x="73" y="57"/>
                  </a:cubicBezTo>
                  <a:cubicBezTo>
                    <a:pt x="73" y="3"/>
                    <a:pt x="73" y="3"/>
                    <a:pt x="73" y="3"/>
                  </a:cubicBezTo>
                  <a:cubicBezTo>
                    <a:pt x="73" y="1"/>
                    <a:pt x="74" y="0"/>
                    <a:pt x="75" y="0"/>
                  </a:cubicBezTo>
                  <a:cubicBezTo>
                    <a:pt x="97" y="0"/>
                    <a:pt x="97" y="0"/>
                    <a:pt x="97" y="0"/>
                  </a:cubicBezTo>
                  <a:cubicBezTo>
                    <a:pt x="98" y="0"/>
                    <a:pt x="99" y="1"/>
                    <a:pt x="99" y="3"/>
                  </a:cubicBezTo>
                  <a:cubicBezTo>
                    <a:pt x="99" y="156"/>
                    <a:pt x="99" y="156"/>
                    <a:pt x="99" y="156"/>
                  </a:cubicBezTo>
                  <a:cubicBezTo>
                    <a:pt x="99" y="157"/>
                    <a:pt x="98" y="158"/>
                    <a:pt x="97" y="158"/>
                  </a:cubicBezTo>
                  <a:lnTo>
                    <a:pt x="75" y="158"/>
                  </a:lnTo>
                  <a:close/>
                  <a:moveTo>
                    <a:pt x="71" y="123"/>
                  </a:moveTo>
                  <a:cubicBezTo>
                    <a:pt x="72" y="118"/>
                    <a:pt x="73" y="112"/>
                    <a:pt x="73" y="102"/>
                  </a:cubicBezTo>
                  <a:cubicBezTo>
                    <a:pt x="73" y="92"/>
                    <a:pt x="72" y="86"/>
                    <a:pt x="71" y="81"/>
                  </a:cubicBezTo>
                  <a:cubicBezTo>
                    <a:pt x="68" y="72"/>
                    <a:pt x="60" y="67"/>
                    <a:pt x="50" y="67"/>
                  </a:cubicBezTo>
                  <a:cubicBezTo>
                    <a:pt x="39" y="67"/>
                    <a:pt x="32" y="72"/>
                    <a:pt x="29" y="81"/>
                  </a:cubicBezTo>
                  <a:cubicBezTo>
                    <a:pt x="28" y="86"/>
                    <a:pt x="27" y="92"/>
                    <a:pt x="27" y="102"/>
                  </a:cubicBezTo>
                  <a:cubicBezTo>
                    <a:pt x="27" y="112"/>
                    <a:pt x="28" y="118"/>
                    <a:pt x="29" y="123"/>
                  </a:cubicBezTo>
                  <a:cubicBezTo>
                    <a:pt x="32" y="132"/>
                    <a:pt x="39" y="137"/>
                    <a:pt x="50" y="137"/>
                  </a:cubicBezTo>
                  <a:cubicBezTo>
                    <a:pt x="60" y="137"/>
                    <a:pt x="68" y="132"/>
                    <a:pt x="71"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0" name="Freeform 71"/>
            <p:cNvSpPr>
              <a:spLocks/>
            </p:cNvSpPr>
            <p:nvPr userDrawn="1"/>
          </p:nvSpPr>
          <p:spPr bwMode="auto">
            <a:xfrm>
              <a:off x="6023913" y="1414463"/>
              <a:ext cx="328601" cy="283134"/>
            </a:xfrm>
            <a:custGeom>
              <a:avLst/>
              <a:gdLst>
                <a:gd name="T0" fmla="*/ 125 w 184"/>
                <a:gd name="T1" fmla="*/ 158 h 158"/>
                <a:gd name="T2" fmla="*/ 122 w 184"/>
                <a:gd name="T3" fmla="*/ 156 h 158"/>
                <a:gd name="T4" fmla="*/ 92 w 184"/>
                <a:gd name="T5" fmla="*/ 48 h 158"/>
                <a:gd name="T6" fmla="*/ 92 w 184"/>
                <a:gd name="T7" fmla="*/ 48 h 158"/>
                <a:gd name="T8" fmla="*/ 61 w 184"/>
                <a:gd name="T9" fmla="*/ 156 h 158"/>
                <a:gd name="T10" fmla="*/ 59 w 184"/>
                <a:gd name="T11" fmla="*/ 158 h 158"/>
                <a:gd name="T12" fmla="*/ 41 w 184"/>
                <a:gd name="T13" fmla="*/ 158 h 158"/>
                <a:gd name="T14" fmla="*/ 39 w 184"/>
                <a:gd name="T15" fmla="*/ 156 h 158"/>
                <a:gd name="T16" fmla="*/ 0 w 184"/>
                <a:gd name="T17" fmla="*/ 3 h 158"/>
                <a:gd name="T18" fmla="*/ 2 w 184"/>
                <a:gd name="T19" fmla="*/ 0 h 158"/>
                <a:gd name="T20" fmla="*/ 23 w 184"/>
                <a:gd name="T21" fmla="*/ 0 h 158"/>
                <a:gd name="T22" fmla="*/ 26 w 184"/>
                <a:gd name="T23" fmla="*/ 3 h 158"/>
                <a:gd name="T24" fmla="*/ 51 w 184"/>
                <a:gd name="T25" fmla="*/ 109 h 158"/>
                <a:gd name="T26" fmla="*/ 52 w 184"/>
                <a:gd name="T27" fmla="*/ 109 h 158"/>
                <a:gd name="T28" fmla="*/ 81 w 184"/>
                <a:gd name="T29" fmla="*/ 3 h 158"/>
                <a:gd name="T30" fmla="*/ 84 w 184"/>
                <a:gd name="T31" fmla="*/ 0 h 158"/>
                <a:gd name="T32" fmla="*/ 100 w 184"/>
                <a:gd name="T33" fmla="*/ 0 h 158"/>
                <a:gd name="T34" fmla="*/ 103 w 184"/>
                <a:gd name="T35" fmla="*/ 3 h 158"/>
                <a:gd name="T36" fmla="*/ 133 w 184"/>
                <a:gd name="T37" fmla="*/ 109 h 158"/>
                <a:gd name="T38" fmla="*/ 133 w 184"/>
                <a:gd name="T39" fmla="*/ 109 h 158"/>
                <a:gd name="T40" fmla="*/ 158 w 184"/>
                <a:gd name="T41" fmla="*/ 3 h 158"/>
                <a:gd name="T42" fmla="*/ 161 w 184"/>
                <a:gd name="T43" fmla="*/ 0 h 158"/>
                <a:gd name="T44" fmla="*/ 182 w 184"/>
                <a:gd name="T45" fmla="*/ 0 h 158"/>
                <a:gd name="T46" fmla="*/ 184 w 184"/>
                <a:gd name="T47" fmla="*/ 3 h 158"/>
                <a:gd name="T48" fmla="*/ 146 w 184"/>
                <a:gd name="T49" fmla="*/ 156 h 158"/>
                <a:gd name="T50" fmla="*/ 143 w 184"/>
                <a:gd name="T51" fmla="*/ 158 h 158"/>
                <a:gd name="T52" fmla="*/ 125 w 184"/>
                <a:gd name="T53"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4" h="158">
                  <a:moveTo>
                    <a:pt x="125" y="158"/>
                  </a:moveTo>
                  <a:cubicBezTo>
                    <a:pt x="124" y="158"/>
                    <a:pt x="123" y="157"/>
                    <a:pt x="122" y="156"/>
                  </a:cubicBezTo>
                  <a:cubicBezTo>
                    <a:pt x="92" y="48"/>
                    <a:pt x="92" y="48"/>
                    <a:pt x="92" y="48"/>
                  </a:cubicBezTo>
                  <a:cubicBezTo>
                    <a:pt x="92" y="48"/>
                    <a:pt x="92" y="48"/>
                    <a:pt x="92" y="48"/>
                  </a:cubicBezTo>
                  <a:cubicBezTo>
                    <a:pt x="61" y="156"/>
                    <a:pt x="61" y="156"/>
                    <a:pt x="61" y="156"/>
                  </a:cubicBezTo>
                  <a:cubicBezTo>
                    <a:pt x="61" y="157"/>
                    <a:pt x="60" y="158"/>
                    <a:pt x="59" y="158"/>
                  </a:cubicBezTo>
                  <a:cubicBezTo>
                    <a:pt x="41" y="158"/>
                    <a:pt x="41" y="158"/>
                    <a:pt x="41" y="158"/>
                  </a:cubicBezTo>
                  <a:cubicBezTo>
                    <a:pt x="40" y="158"/>
                    <a:pt x="39" y="157"/>
                    <a:pt x="39" y="156"/>
                  </a:cubicBezTo>
                  <a:cubicBezTo>
                    <a:pt x="0" y="3"/>
                    <a:pt x="0" y="3"/>
                    <a:pt x="0" y="3"/>
                  </a:cubicBezTo>
                  <a:cubicBezTo>
                    <a:pt x="0" y="1"/>
                    <a:pt x="0" y="0"/>
                    <a:pt x="2" y="0"/>
                  </a:cubicBezTo>
                  <a:cubicBezTo>
                    <a:pt x="23" y="0"/>
                    <a:pt x="23" y="0"/>
                    <a:pt x="23" y="0"/>
                  </a:cubicBezTo>
                  <a:cubicBezTo>
                    <a:pt x="25" y="0"/>
                    <a:pt x="26" y="1"/>
                    <a:pt x="26" y="3"/>
                  </a:cubicBezTo>
                  <a:cubicBezTo>
                    <a:pt x="51" y="109"/>
                    <a:pt x="51" y="109"/>
                    <a:pt x="51" y="109"/>
                  </a:cubicBezTo>
                  <a:cubicBezTo>
                    <a:pt x="52" y="109"/>
                    <a:pt x="52" y="109"/>
                    <a:pt x="52" y="109"/>
                  </a:cubicBezTo>
                  <a:cubicBezTo>
                    <a:pt x="81" y="3"/>
                    <a:pt x="81" y="3"/>
                    <a:pt x="81" y="3"/>
                  </a:cubicBezTo>
                  <a:cubicBezTo>
                    <a:pt x="82" y="1"/>
                    <a:pt x="83" y="0"/>
                    <a:pt x="84" y="0"/>
                  </a:cubicBezTo>
                  <a:cubicBezTo>
                    <a:pt x="100" y="0"/>
                    <a:pt x="100" y="0"/>
                    <a:pt x="100" y="0"/>
                  </a:cubicBezTo>
                  <a:cubicBezTo>
                    <a:pt x="102" y="0"/>
                    <a:pt x="102" y="1"/>
                    <a:pt x="103" y="3"/>
                  </a:cubicBezTo>
                  <a:cubicBezTo>
                    <a:pt x="133" y="109"/>
                    <a:pt x="133" y="109"/>
                    <a:pt x="133" y="109"/>
                  </a:cubicBezTo>
                  <a:cubicBezTo>
                    <a:pt x="133" y="109"/>
                    <a:pt x="133" y="109"/>
                    <a:pt x="133" y="109"/>
                  </a:cubicBezTo>
                  <a:cubicBezTo>
                    <a:pt x="158" y="3"/>
                    <a:pt x="158" y="3"/>
                    <a:pt x="158" y="3"/>
                  </a:cubicBezTo>
                  <a:cubicBezTo>
                    <a:pt x="158" y="1"/>
                    <a:pt x="159" y="0"/>
                    <a:pt x="161" y="0"/>
                  </a:cubicBezTo>
                  <a:cubicBezTo>
                    <a:pt x="182" y="0"/>
                    <a:pt x="182" y="0"/>
                    <a:pt x="182" y="0"/>
                  </a:cubicBezTo>
                  <a:cubicBezTo>
                    <a:pt x="184" y="0"/>
                    <a:pt x="184" y="1"/>
                    <a:pt x="184" y="3"/>
                  </a:cubicBezTo>
                  <a:cubicBezTo>
                    <a:pt x="146" y="156"/>
                    <a:pt x="146" y="156"/>
                    <a:pt x="146" y="156"/>
                  </a:cubicBezTo>
                  <a:cubicBezTo>
                    <a:pt x="145" y="157"/>
                    <a:pt x="144" y="158"/>
                    <a:pt x="143" y="158"/>
                  </a:cubicBezTo>
                  <a:lnTo>
                    <a:pt x="125"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1" name="Freeform 72"/>
            <p:cNvSpPr>
              <a:spLocks noEditPoints="1"/>
            </p:cNvSpPr>
            <p:nvPr userDrawn="1"/>
          </p:nvSpPr>
          <p:spPr bwMode="auto">
            <a:xfrm>
              <a:off x="6360781" y="1492997"/>
              <a:ext cx="175667" cy="208734"/>
            </a:xfrm>
            <a:custGeom>
              <a:avLst/>
              <a:gdLst>
                <a:gd name="T0" fmla="*/ 4 w 99"/>
                <a:gd name="T1" fmla="*/ 85 h 117"/>
                <a:gd name="T2" fmla="*/ 0 w 99"/>
                <a:gd name="T3" fmla="*/ 58 h 117"/>
                <a:gd name="T4" fmla="*/ 3 w 99"/>
                <a:gd name="T5" fmla="*/ 31 h 117"/>
                <a:gd name="T6" fmla="*/ 49 w 99"/>
                <a:gd name="T7" fmla="*/ 0 h 117"/>
                <a:gd name="T8" fmla="*/ 95 w 99"/>
                <a:gd name="T9" fmla="*/ 31 h 117"/>
                <a:gd name="T10" fmla="*/ 99 w 99"/>
                <a:gd name="T11" fmla="*/ 64 h 117"/>
                <a:gd name="T12" fmla="*/ 96 w 99"/>
                <a:gd name="T13" fmla="*/ 66 h 117"/>
                <a:gd name="T14" fmla="*/ 27 w 99"/>
                <a:gd name="T15" fmla="*/ 66 h 117"/>
                <a:gd name="T16" fmla="*/ 26 w 99"/>
                <a:gd name="T17" fmla="*/ 68 h 117"/>
                <a:gd name="T18" fmla="*/ 27 w 99"/>
                <a:gd name="T19" fmla="*/ 76 h 117"/>
                <a:gd name="T20" fmla="*/ 52 w 99"/>
                <a:gd name="T21" fmla="*/ 93 h 117"/>
                <a:gd name="T22" fmla="*/ 79 w 99"/>
                <a:gd name="T23" fmla="*/ 83 h 117"/>
                <a:gd name="T24" fmla="*/ 82 w 99"/>
                <a:gd name="T25" fmla="*/ 82 h 117"/>
                <a:gd name="T26" fmla="*/ 96 w 99"/>
                <a:gd name="T27" fmla="*/ 94 h 117"/>
                <a:gd name="T28" fmla="*/ 96 w 99"/>
                <a:gd name="T29" fmla="*/ 98 h 117"/>
                <a:gd name="T30" fmla="*/ 50 w 99"/>
                <a:gd name="T31" fmla="*/ 117 h 117"/>
                <a:gd name="T32" fmla="*/ 4 w 99"/>
                <a:gd name="T33" fmla="*/ 85 h 117"/>
                <a:gd name="T34" fmla="*/ 71 w 99"/>
                <a:gd name="T35" fmla="*/ 36 h 117"/>
                <a:gd name="T36" fmla="*/ 49 w 99"/>
                <a:gd name="T37" fmla="*/ 22 h 117"/>
                <a:gd name="T38" fmla="*/ 27 w 99"/>
                <a:gd name="T39" fmla="*/ 36 h 117"/>
                <a:gd name="T40" fmla="*/ 26 w 99"/>
                <a:gd name="T41" fmla="*/ 46 h 117"/>
                <a:gd name="T42" fmla="*/ 27 w 99"/>
                <a:gd name="T43" fmla="*/ 47 h 117"/>
                <a:gd name="T44" fmla="*/ 71 w 99"/>
                <a:gd name="T45" fmla="*/ 47 h 117"/>
                <a:gd name="T46" fmla="*/ 72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9" y="46"/>
                    <a:pt x="99" y="64"/>
                  </a:cubicBezTo>
                  <a:cubicBezTo>
                    <a:pt x="99" y="66"/>
                    <a:pt x="98" y="66"/>
                    <a:pt x="96" y="66"/>
                  </a:cubicBezTo>
                  <a:cubicBezTo>
                    <a:pt x="27" y="66"/>
                    <a:pt x="27" y="66"/>
                    <a:pt x="27" y="66"/>
                  </a:cubicBezTo>
                  <a:cubicBezTo>
                    <a:pt x="26" y="66"/>
                    <a:pt x="26" y="67"/>
                    <a:pt x="26" y="68"/>
                  </a:cubicBezTo>
                  <a:cubicBezTo>
                    <a:pt x="26" y="71"/>
                    <a:pt x="27"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7" y="109"/>
                    <a:pt x="71" y="117"/>
                    <a:pt x="50" y="117"/>
                  </a:cubicBezTo>
                  <a:cubicBezTo>
                    <a:pt x="27"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2" name="Freeform 73"/>
            <p:cNvSpPr>
              <a:spLocks/>
            </p:cNvSpPr>
            <p:nvPr userDrawn="1"/>
          </p:nvSpPr>
          <p:spPr bwMode="auto">
            <a:xfrm>
              <a:off x="6573648" y="1414463"/>
              <a:ext cx="76467" cy="285201"/>
            </a:xfrm>
            <a:custGeom>
              <a:avLst/>
              <a:gdLst>
                <a:gd name="T0" fmla="*/ 31 w 43"/>
                <a:gd name="T1" fmla="*/ 159 h 159"/>
                <a:gd name="T2" fmla="*/ 0 w 43"/>
                <a:gd name="T3" fmla="*/ 127 h 159"/>
                <a:gd name="T4" fmla="*/ 0 w 43"/>
                <a:gd name="T5" fmla="*/ 3 h 159"/>
                <a:gd name="T6" fmla="*/ 3 w 43"/>
                <a:gd name="T7" fmla="*/ 0 h 159"/>
                <a:gd name="T8" fmla="*/ 24 w 43"/>
                <a:gd name="T9" fmla="*/ 0 h 159"/>
                <a:gd name="T10" fmla="*/ 26 w 43"/>
                <a:gd name="T11" fmla="*/ 3 h 159"/>
                <a:gd name="T12" fmla="*/ 26 w 43"/>
                <a:gd name="T13" fmla="*/ 126 h 159"/>
                <a:gd name="T14" fmla="*/ 36 w 43"/>
                <a:gd name="T15" fmla="*/ 136 h 159"/>
                <a:gd name="T16" fmla="*/ 41 w 43"/>
                <a:gd name="T17" fmla="*/ 136 h 159"/>
                <a:gd name="T18" fmla="*/ 43 w 43"/>
                <a:gd name="T19" fmla="*/ 139 h 159"/>
                <a:gd name="T20" fmla="*/ 43 w 43"/>
                <a:gd name="T21" fmla="*/ 157 h 159"/>
                <a:gd name="T22" fmla="*/ 41 w 43"/>
                <a:gd name="T23" fmla="*/ 159 h 159"/>
                <a:gd name="T24" fmla="*/ 31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1" y="159"/>
                  </a:moveTo>
                  <a:cubicBezTo>
                    <a:pt x="9" y="159"/>
                    <a:pt x="0" y="149"/>
                    <a:pt x="0" y="127"/>
                  </a:cubicBezTo>
                  <a:cubicBezTo>
                    <a:pt x="0" y="3"/>
                    <a:pt x="0" y="3"/>
                    <a:pt x="0" y="3"/>
                  </a:cubicBezTo>
                  <a:cubicBezTo>
                    <a:pt x="0" y="1"/>
                    <a:pt x="1" y="0"/>
                    <a:pt x="3" y="0"/>
                  </a:cubicBezTo>
                  <a:cubicBezTo>
                    <a:pt x="24" y="0"/>
                    <a:pt x="24" y="0"/>
                    <a:pt x="24" y="0"/>
                  </a:cubicBezTo>
                  <a:cubicBezTo>
                    <a:pt x="25" y="0"/>
                    <a:pt x="26" y="1"/>
                    <a:pt x="26" y="3"/>
                  </a:cubicBezTo>
                  <a:cubicBezTo>
                    <a:pt x="26" y="126"/>
                    <a:pt x="26" y="126"/>
                    <a:pt x="26" y="126"/>
                  </a:cubicBezTo>
                  <a:cubicBezTo>
                    <a:pt x="26" y="134"/>
                    <a:pt x="29" y="136"/>
                    <a:pt x="36"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1"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3" name="Freeform 74"/>
            <p:cNvSpPr>
              <a:spLocks/>
            </p:cNvSpPr>
            <p:nvPr userDrawn="1"/>
          </p:nvSpPr>
          <p:spPr bwMode="auto">
            <a:xfrm>
              <a:off x="6668715"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4"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4" name="Freeform 75"/>
            <p:cNvSpPr>
              <a:spLocks noEditPoints="1"/>
            </p:cNvSpPr>
            <p:nvPr userDrawn="1"/>
          </p:nvSpPr>
          <p:spPr bwMode="auto">
            <a:xfrm>
              <a:off x="679891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5" name="Freeform 76"/>
            <p:cNvSpPr>
              <a:spLocks/>
            </p:cNvSpPr>
            <p:nvPr userDrawn="1"/>
          </p:nvSpPr>
          <p:spPr bwMode="auto">
            <a:xfrm>
              <a:off x="7011783" y="1492997"/>
              <a:ext cx="142600" cy="204601"/>
            </a:xfrm>
            <a:custGeom>
              <a:avLst/>
              <a:gdLst>
                <a:gd name="T0" fmla="*/ 2 w 80"/>
                <a:gd name="T1" fmla="*/ 114 h 114"/>
                <a:gd name="T2" fmla="*/ 0 w 80"/>
                <a:gd name="T3" fmla="*/ 112 h 114"/>
                <a:gd name="T4" fmla="*/ 0 w 80"/>
                <a:gd name="T5" fmla="*/ 5 h 114"/>
                <a:gd name="T6" fmla="*/ 2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3 w 80"/>
                <a:gd name="T25" fmla="*/ 28 h 114"/>
                <a:gd name="T26" fmla="*/ 47 w 80"/>
                <a:gd name="T27" fmla="*/ 23 h 114"/>
                <a:gd name="T28" fmla="*/ 26 w 80"/>
                <a:gd name="T29" fmla="*/ 51 h 114"/>
                <a:gd name="T30" fmla="*/ 26 w 80"/>
                <a:gd name="T31" fmla="*/ 112 h 114"/>
                <a:gd name="T32" fmla="*/ 24 w 80"/>
                <a:gd name="T33" fmla="*/ 114 h 114"/>
                <a:gd name="T34" fmla="*/ 2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2" y="114"/>
                  </a:move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3" y="28"/>
                  </a:cubicBezTo>
                  <a:cubicBezTo>
                    <a:pt x="58" y="25"/>
                    <a:pt x="53" y="23"/>
                    <a:pt x="47" y="23"/>
                  </a:cubicBezTo>
                  <a:cubicBezTo>
                    <a:pt x="32" y="23"/>
                    <a:pt x="26" y="33"/>
                    <a:pt x="26" y="51"/>
                  </a:cubicBezTo>
                  <a:cubicBezTo>
                    <a:pt x="26" y="112"/>
                    <a:pt x="26" y="112"/>
                    <a:pt x="26" y="112"/>
                  </a:cubicBezTo>
                  <a:cubicBezTo>
                    <a:pt x="26" y="113"/>
                    <a:pt x="25" y="114"/>
                    <a:pt x="24" y="114"/>
                  </a:cubicBezTo>
                  <a:lnTo>
                    <a:pt x="2"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6" name="Freeform 77"/>
            <p:cNvSpPr>
              <a:spLocks noEditPoints="1"/>
            </p:cNvSpPr>
            <p:nvPr userDrawn="1"/>
          </p:nvSpPr>
          <p:spPr bwMode="auto">
            <a:xfrm>
              <a:off x="7166783" y="1492997"/>
              <a:ext cx="175667" cy="208734"/>
            </a:xfrm>
            <a:custGeom>
              <a:avLst/>
              <a:gdLst>
                <a:gd name="T0" fmla="*/ 4 w 98"/>
                <a:gd name="T1" fmla="*/ 85 h 117"/>
                <a:gd name="T2" fmla="*/ 0 w 98"/>
                <a:gd name="T3" fmla="*/ 58 h 117"/>
                <a:gd name="T4" fmla="*/ 3 w 98"/>
                <a:gd name="T5" fmla="*/ 31 h 117"/>
                <a:gd name="T6" fmla="*/ 49 w 98"/>
                <a:gd name="T7" fmla="*/ 0 h 117"/>
                <a:gd name="T8" fmla="*/ 95 w 98"/>
                <a:gd name="T9" fmla="*/ 31 h 117"/>
                <a:gd name="T10" fmla="*/ 98 w 98"/>
                <a:gd name="T11" fmla="*/ 64 h 117"/>
                <a:gd name="T12" fmla="*/ 96 w 98"/>
                <a:gd name="T13" fmla="*/ 66 h 117"/>
                <a:gd name="T14" fmla="*/ 27 w 98"/>
                <a:gd name="T15" fmla="*/ 66 h 117"/>
                <a:gd name="T16" fmla="*/ 26 w 98"/>
                <a:gd name="T17" fmla="*/ 68 h 117"/>
                <a:gd name="T18" fmla="*/ 27 w 98"/>
                <a:gd name="T19" fmla="*/ 76 h 117"/>
                <a:gd name="T20" fmla="*/ 52 w 98"/>
                <a:gd name="T21" fmla="*/ 93 h 117"/>
                <a:gd name="T22" fmla="*/ 79 w 98"/>
                <a:gd name="T23" fmla="*/ 83 h 117"/>
                <a:gd name="T24" fmla="*/ 82 w 98"/>
                <a:gd name="T25" fmla="*/ 82 h 117"/>
                <a:gd name="T26" fmla="*/ 96 w 98"/>
                <a:gd name="T27" fmla="*/ 94 h 117"/>
                <a:gd name="T28" fmla="*/ 96 w 98"/>
                <a:gd name="T29" fmla="*/ 98 h 117"/>
                <a:gd name="T30" fmla="*/ 50 w 98"/>
                <a:gd name="T31" fmla="*/ 117 h 117"/>
                <a:gd name="T32" fmla="*/ 4 w 98"/>
                <a:gd name="T33" fmla="*/ 85 h 117"/>
                <a:gd name="T34" fmla="*/ 71 w 98"/>
                <a:gd name="T35" fmla="*/ 36 h 117"/>
                <a:gd name="T36" fmla="*/ 49 w 98"/>
                <a:gd name="T37" fmla="*/ 22 h 117"/>
                <a:gd name="T38" fmla="*/ 27 w 98"/>
                <a:gd name="T39" fmla="*/ 36 h 117"/>
                <a:gd name="T40" fmla="*/ 26 w 98"/>
                <a:gd name="T41" fmla="*/ 46 h 117"/>
                <a:gd name="T42" fmla="*/ 27 w 98"/>
                <a:gd name="T43" fmla="*/ 47 h 117"/>
                <a:gd name="T44" fmla="*/ 71 w 98"/>
                <a:gd name="T45" fmla="*/ 47 h 117"/>
                <a:gd name="T46" fmla="*/ 72 w 98"/>
                <a:gd name="T47" fmla="*/ 46 h 117"/>
                <a:gd name="T48" fmla="*/ 71 w 98"/>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8" y="46"/>
                    <a:pt x="98" y="64"/>
                  </a:cubicBezTo>
                  <a:cubicBezTo>
                    <a:pt x="98" y="66"/>
                    <a:pt x="98" y="66"/>
                    <a:pt x="96" y="66"/>
                  </a:cubicBezTo>
                  <a:cubicBezTo>
                    <a:pt x="27" y="66"/>
                    <a:pt x="27" y="66"/>
                    <a:pt x="27" y="66"/>
                  </a:cubicBezTo>
                  <a:cubicBezTo>
                    <a:pt x="26" y="66"/>
                    <a:pt x="26" y="67"/>
                    <a:pt x="26" y="68"/>
                  </a:cubicBezTo>
                  <a:cubicBezTo>
                    <a:pt x="26" y="71"/>
                    <a:pt x="26"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6" y="109"/>
                    <a:pt x="71" y="117"/>
                    <a:pt x="50" y="117"/>
                  </a:cubicBezTo>
                  <a:cubicBezTo>
                    <a:pt x="26"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7" name="Freeform 78"/>
            <p:cNvSpPr>
              <a:spLocks noEditPoints="1"/>
            </p:cNvSpPr>
            <p:nvPr userDrawn="1"/>
          </p:nvSpPr>
          <p:spPr bwMode="auto">
            <a:xfrm>
              <a:off x="7439584" y="1492997"/>
              <a:ext cx="177734" cy="208734"/>
            </a:xfrm>
            <a:custGeom>
              <a:avLst/>
              <a:gdLst>
                <a:gd name="T0" fmla="*/ 3 w 99"/>
                <a:gd name="T1" fmla="*/ 86 h 117"/>
                <a:gd name="T2" fmla="*/ 0 w 99"/>
                <a:gd name="T3" fmla="*/ 58 h 117"/>
                <a:gd name="T4" fmla="*/ 3 w 99"/>
                <a:gd name="T5" fmla="*/ 31 h 117"/>
                <a:gd name="T6" fmla="*/ 49 w 99"/>
                <a:gd name="T7" fmla="*/ 0 h 117"/>
                <a:gd name="T8" fmla="*/ 95 w 99"/>
                <a:gd name="T9" fmla="*/ 31 h 117"/>
                <a:gd name="T10" fmla="*/ 99 w 99"/>
                <a:gd name="T11" fmla="*/ 58 h 117"/>
                <a:gd name="T12" fmla="*/ 95 w 99"/>
                <a:gd name="T13" fmla="*/ 86 h 117"/>
                <a:gd name="T14" fmla="*/ 49 w 99"/>
                <a:gd name="T15" fmla="*/ 117 h 117"/>
                <a:gd name="T16" fmla="*/ 3 w 99"/>
                <a:gd name="T17" fmla="*/ 86 h 117"/>
                <a:gd name="T18" fmla="*/ 70 w 99"/>
                <a:gd name="T19" fmla="*/ 79 h 117"/>
                <a:gd name="T20" fmla="*/ 73 w 99"/>
                <a:gd name="T21" fmla="*/ 58 h 117"/>
                <a:gd name="T22" fmla="*/ 70 w 99"/>
                <a:gd name="T23" fmla="*/ 38 h 117"/>
                <a:gd name="T24" fmla="*/ 49 w 99"/>
                <a:gd name="T25" fmla="*/ 23 h 117"/>
                <a:gd name="T26" fmla="*/ 28 w 99"/>
                <a:gd name="T27" fmla="*/ 38 h 117"/>
                <a:gd name="T28" fmla="*/ 26 w 99"/>
                <a:gd name="T29" fmla="*/ 58 h 117"/>
                <a:gd name="T30" fmla="*/ 28 w 99"/>
                <a:gd name="T31" fmla="*/ 79 h 117"/>
                <a:gd name="T32" fmla="*/ 49 w 99"/>
                <a:gd name="T33" fmla="*/ 93 h 117"/>
                <a:gd name="T34" fmla="*/ 70 w 99"/>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17">
                  <a:moveTo>
                    <a:pt x="3" y="86"/>
                  </a:moveTo>
                  <a:cubicBezTo>
                    <a:pt x="1" y="78"/>
                    <a:pt x="0" y="70"/>
                    <a:pt x="0" y="58"/>
                  </a:cubicBezTo>
                  <a:cubicBezTo>
                    <a:pt x="0" y="46"/>
                    <a:pt x="1" y="38"/>
                    <a:pt x="3" y="31"/>
                  </a:cubicBezTo>
                  <a:cubicBezTo>
                    <a:pt x="10" y="11"/>
                    <a:pt x="27" y="0"/>
                    <a:pt x="49" y="0"/>
                  </a:cubicBezTo>
                  <a:cubicBezTo>
                    <a:pt x="72" y="0"/>
                    <a:pt x="89" y="11"/>
                    <a:pt x="95" y="31"/>
                  </a:cubicBezTo>
                  <a:cubicBezTo>
                    <a:pt x="98" y="38"/>
                    <a:pt x="99" y="46"/>
                    <a:pt x="99" y="58"/>
                  </a:cubicBezTo>
                  <a:cubicBezTo>
                    <a:pt x="99" y="70"/>
                    <a:pt x="98" y="78"/>
                    <a:pt x="95" y="86"/>
                  </a:cubicBezTo>
                  <a:cubicBezTo>
                    <a:pt x="89" y="105"/>
                    <a:pt x="72" y="117"/>
                    <a:pt x="49" y="117"/>
                  </a:cubicBezTo>
                  <a:cubicBezTo>
                    <a:pt x="27" y="117"/>
                    <a:pt x="10" y="105"/>
                    <a:pt x="3" y="86"/>
                  </a:cubicBezTo>
                  <a:close/>
                  <a:moveTo>
                    <a:pt x="70" y="79"/>
                  </a:moveTo>
                  <a:cubicBezTo>
                    <a:pt x="72" y="73"/>
                    <a:pt x="73" y="68"/>
                    <a:pt x="73" y="58"/>
                  </a:cubicBezTo>
                  <a:cubicBezTo>
                    <a:pt x="73" y="49"/>
                    <a:pt x="72" y="44"/>
                    <a:pt x="70" y="38"/>
                  </a:cubicBezTo>
                  <a:cubicBezTo>
                    <a:pt x="67" y="28"/>
                    <a:pt x="60" y="23"/>
                    <a:pt x="49" y="23"/>
                  </a:cubicBezTo>
                  <a:cubicBezTo>
                    <a:pt x="39" y="23"/>
                    <a:pt x="32" y="28"/>
                    <a:pt x="28" y="38"/>
                  </a:cubicBezTo>
                  <a:cubicBezTo>
                    <a:pt x="27" y="44"/>
                    <a:pt x="26" y="49"/>
                    <a:pt x="26" y="58"/>
                  </a:cubicBezTo>
                  <a:cubicBezTo>
                    <a:pt x="26" y="68"/>
                    <a:pt x="27" y="73"/>
                    <a:pt x="28" y="79"/>
                  </a:cubicBezTo>
                  <a:cubicBezTo>
                    <a:pt x="32" y="88"/>
                    <a:pt x="39"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8" name="Freeform 79"/>
            <p:cNvSpPr>
              <a:spLocks/>
            </p:cNvSpPr>
            <p:nvPr userDrawn="1"/>
          </p:nvSpPr>
          <p:spPr bwMode="auto">
            <a:xfrm>
              <a:off x="7642118"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3"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9" name="Freeform 80"/>
            <p:cNvSpPr>
              <a:spLocks/>
            </p:cNvSpPr>
            <p:nvPr userDrawn="1"/>
          </p:nvSpPr>
          <p:spPr bwMode="auto">
            <a:xfrm>
              <a:off x="7826052" y="1414463"/>
              <a:ext cx="171534" cy="287267"/>
            </a:xfrm>
            <a:custGeom>
              <a:avLst/>
              <a:gdLst>
                <a:gd name="T0" fmla="*/ 1 w 96"/>
                <a:gd name="T1" fmla="*/ 138 h 161"/>
                <a:gd name="T2" fmla="*/ 18 w 96"/>
                <a:gd name="T3" fmla="*/ 126 h 161"/>
                <a:gd name="T4" fmla="*/ 21 w 96"/>
                <a:gd name="T5" fmla="*/ 126 h 161"/>
                <a:gd name="T6" fmla="*/ 42 w 96"/>
                <a:gd name="T7" fmla="*/ 136 h 161"/>
                <a:gd name="T8" fmla="*/ 68 w 96"/>
                <a:gd name="T9" fmla="*/ 105 h 161"/>
                <a:gd name="T10" fmla="*/ 68 w 96"/>
                <a:gd name="T11" fmla="*/ 3 h 161"/>
                <a:gd name="T12" fmla="*/ 71 w 96"/>
                <a:gd name="T13" fmla="*/ 0 h 161"/>
                <a:gd name="T14" fmla="*/ 93 w 96"/>
                <a:gd name="T15" fmla="*/ 0 h 161"/>
                <a:gd name="T16" fmla="*/ 96 w 96"/>
                <a:gd name="T17" fmla="*/ 3 h 161"/>
                <a:gd name="T18" fmla="*/ 96 w 96"/>
                <a:gd name="T19" fmla="*/ 105 h 161"/>
                <a:gd name="T20" fmla="*/ 41 w 96"/>
                <a:gd name="T21" fmla="*/ 161 h 161"/>
                <a:gd name="T22" fmla="*/ 0 w 96"/>
                <a:gd name="T23" fmla="*/ 142 h 161"/>
                <a:gd name="T24" fmla="*/ 1 w 96"/>
                <a:gd name="T25" fmla="*/ 1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61">
                  <a:moveTo>
                    <a:pt x="1" y="138"/>
                  </a:moveTo>
                  <a:cubicBezTo>
                    <a:pt x="18" y="126"/>
                    <a:pt x="18" y="126"/>
                    <a:pt x="18" y="126"/>
                  </a:cubicBezTo>
                  <a:cubicBezTo>
                    <a:pt x="19" y="125"/>
                    <a:pt x="20" y="125"/>
                    <a:pt x="21" y="126"/>
                  </a:cubicBezTo>
                  <a:cubicBezTo>
                    <a:pt x="25" y="131"/>
                    <a:pt x="33" y="136"/>
                    <a:pt x="42" y="136"/>
                  </a:cubicBezTo>
                  <a:cubicBezTo>
                    <a:pt x="59" y="136"/>
                    <a:pt x="68" y="126"/>
                    <a:pt x="68" y="105"/>
                  </a:cubicBezTo>
                  <a:cubicBezTo>
                    <a:pt x="68" y="3"/>
                    <a:pt x="68" y="3"/>
                    <a:pt x="68" y="3"/>
                  </a:cubicBezTo>
                  <a:cubicBezTo>
                    <a:pt x="68" y="1"/>
                    <a:pt x="69" y="0"/>
                    <a:pt x="71" y="0"/>
                  </a:cubicBezTo>
                  <a:cubicBezTo>
                    <a:pt x="93" y="0"/>
                    <a:pt x="93" y="0"/>
                    <a:pt x="93" y="0"/>
                  </a:cubicBezTo>
                  <a:cubicBezTo>
                    <a:pt x="95" y="0"/>
                    <a:pt x="96" y="1"/>
                    <a:pt x="96" y="3"/>
                  </a:cubicBezTo>
                  <a:cubicBezTo>
                    <a:pt x="96" y="105"/>
                    <a:pt x="96" y="105"/>
                    <a:pt x="96" y="105"/>
                  </a:cubicBezTo>
                  <a:cubicBezTo>
                    <a:pt x="96" y="141"/>
                    <a:pt x="75" y="161"/>
                    <a:pt x="41" y="161"/>
                  </a:cubicBezTo>
                  <a:cubicBezTo>
                    <a:pt x="23" y="161"/>
                    <a:pt x="7" y="152"/>
                    <a:pt x="0" y="142"/>
                  </a:cubicBezTo>
                  <a:cubicBezTo>
                    <a:pt x="0" y="140"/>
                    <a:pt x="0" y="139"/>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30" name="Freeform 81"/>
            <p:cNvSpPr>
              <a:spLocks noEditPoints="1"/>
            </p:cNvSpPr>
            <p:nvPr userDrawn="1"/>
          </p:nvSpPr>
          <p:spPr bwMode="auto">
            <a:xfrm>
              <a:off x="8034786"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8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8" y="66"/>
                    <a:pt x="48" y="66"/>
                    <a:pt x="48"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31" name="Freeform 82"/>
            <p:cNvSpPr>
              <a:spLocks noEditPoints="1"/>
            </p:cNvSpPr>
            <p:nvPr userDrawn="1"/>
          </p:nvSpPr>
          <p:spPr bwMode="auto">
            <a:xfrm>
              <a:off x="8249720" y="1492997"/>
              <a:ext cx="173600" cy="279001"/>
            </a:xfrm>
            <a:custGeom>
              <a:avLst/>
              <a:gdLst>
                <a:gd name="T0" fmla="*/ 2 w 98"/>
                <a:gd name="T1" fmla="*/ 156 h 156"/>
                <a:gd name="T2" fmla="*/ 0 w 98"/>
                <a:gd name="T3" fmla="*/ 153 h 156"/>
                <a:gd name="T4" fmla="*/ 0 w 98"/>
                <a:gd name="T5" fmla="*/ 5 h 156"/>
                <a:gd name="T6" fmla="*/ 2 w 98"/>
                <a:gd name="T7" fmla="*/ 2 h 156"/>
                <a:gd name="T8" fmla="*/ 24 w 98"/>
                <a:gd name="T9" fmla="*/ 2 h 156"/>
                <a:gd name="T10" fmla="*/ 26 w 98"/>
                <a:gd name="T11" fmla="*/ 5 h 156"/>
                <a:gd name="T12" fmla="*/ 26 w 98"/>
                <a:gd name="T13" fmla="*/ 13 h 156"/>
                <a:gd name="T14" fmla="*/ 26 w 98"/>
                <a:gd name="T15" fmla="*/ 13 h 156"/>
                <a:gd name="T16" fmla="*/ 56 w 98"/>
                <a:gd name="T17" fmla="*/ 0 h 156"/>
                <a:gd name="T18" fmla="*/ 94 w 98"/>
                <a:gd name="T19" fmla="*/ 27 h 156"/>
                <a:gd name="T20" fmla="*/ 98 w 98"/>
                <a:gd name="T21" fmla="*/ 58 h 156"/>
                <a:gd name="T22" fmla="*/ 94 w 98"/>
                <a:gd name="T23" fmla="*/ 90 h 156"/>
                <a:gd name="T24" fmla="*/ 56 w 98"/>
                <a:gd name="T25" fmla="*/ 117 h 156"/>
                <a:gd name="T26" fmla="*/ 26 w 98"/>
                <a:gd name="T27" fmla="*/ 103 h 156"/>
                <a:gd name="T28" fmla="*/ 26 w 98"/>
                <a:gd name="T29" fmla="*/ 103 h 156"/>
                <a:gd name="T30" fmla="*/ 26 w 98"/>
                <a:gd name="T31" fmla="*/ 153 h 156"/>
                <a:gd name="T32" fmla="*/ 24 w 98"/>
                <a:gd name="T33" fmla="*/ 156 h 156"/>
                <a:gd name="T34" fmla="*/ 2 w 98"/>
                <a:gd name="T35" fmla="*/ 156 h 156"/>
                <a:gd name="T36" fmla="*/ 70 w 98"/>
                <a:gd name="T37" fmla="*/ 79 h 156"/>
                <a:gd name="T38" fmla="*/ 72 w 98"/>
                <a:gd name="T39" fmla="*/ 58 h 156"/>
                <a:gd name="T40" fmla="*/ 70 w 98"/>
                <a:gd name="T41" fmla="*/ 37 h 156"/>
                <a:gd name="T42" fmla="*/ 49 w 98"/>
                <a:gd name="T43" fmla="*/ 23 h 156"/>
                <a:gd name="T44" fmla="*/ 28 w 98"/>
                <a:gd name="T45" fmla="*/ 37 h 156"/>
                <a:gd name="T46" fmla="*/ 26 w 98"/>
                <a:gd name="T47" fmla="*/ 58 h 156"/>
                <a:gd name="T48" fmla="*/ 28 w 98"/>
                <a:gd name="T49" fmla="*/ 79 h 156"/>
                <a:gd name="T50" fmla="*/ 49 w 98"/>
                <a:gd name="T51" fmla="*/ 93 h 156"/>
                <a:gd name="T52" fmla="*/ 70 w 98"/>
                <a:gd name="T53" fmla="*/ 7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56">
                  <a:moveTo>
                    <a:pt x="2" y="156"/>
                  </a:moveTo>
                  <a:cubicBezTo>
                    <a:pt x="1" y="156"/>
                    <a:pt x="0" y="155"/>
                    <a:pt x="0" y="153"/>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5"/>
                    <a:pt x="41" y="0"/>
                    <a:pt x="56" y="0"/>
                  </a:cubicBezTo>
                  <a:cubicBezTo>
                    <a:pt x="75" y="0"/>
                    <a:pt x="89" y="9"/>
                    <a:pt x="94" y="27"/>
                  </a:cubicBezTo>
                  <a:cubicBezTo>
                    <a:pt x="97" y="35"/>
                    <a:pt x="98" y="43"/>
                    <a:pt x="98" y="58"/>
                  </a:cubicBezTo>
                  <a:cubicBezTo>
                    <a:pt x="98" y="73"/>
                    <a:pt x="97" y="81"/>
                    <a:pt x="94" y="90"/>
                  </a:cubicBezTo>
                  <a:cubicBezTo>
                    <a:pt x="89" y="107"/>
                    <a:pt x="75" y="117"/>
                    <a:pt x="56" y="117"/>
                  </a:cubicBezTo>
                  <a:cubicBezTo>
                    <a:pt x="41" y="117"/>
                    <a:pt x="31" y="111"/>
                    <a:pt x="26" y="103"/>
                  </a:cubicBezTo>
                  <a:cubicBezTo>
                    <a:pt x="26" y="103"/>
                    <a:pt x="26" y="103"/>
                    <a:pt x="26" y="103"/>
                  </a:cubicBezTo>
                  <a:cubicBezTo>
                    <a:pt x="26" y="153"/>
                    <a:pt x="26" y="153"/>
                    <a:pt x="26" y="153"/>
                  </a:cubicBezTo>
                  <a:cubicBezTo>
                    <a:pt x="26" y="155"/>
                    <a:pt x="25" y="156"/>
                    <a:pt x="24" y="156"/>
                  </a:cubicBezTo>
                  <a:lnTo>
                    <a:pt x="2" y="156"/>
                  </a:lnTo>
                  <a:close/>
                  <a:moveTo>
                    <a:pt x="70" y="79"/>
                  </a:moveTo>
                  <a:cubicBezTo>
                    <a:pt x="71" y="74"/>
                    <a:pt x="72" y="68"/>
                    <a:pt x="72" y="58"/>
                  </a:cubicBezTo>
                  <a:cubicBezTo>
                    <a:pt x="72" y="48"/>
                    <a:pt x="71" y="42"/>
                    <a:pt x="70" y="37"/>
                  </a:cubicBezTo>
                  <a:cubicBezTo>
                    <a:pt x="67" y="28"/>
                    <a:pt x="60" y="23"/>
                    <a:pt x="49" y="23"/>
                  </a:cubicBezTo>
                  <a:cubicBezTo>
                    <a:pt x="38" y="23"/>
                    <a:pt x="31" y="28"/>
                    <a:pt x="28" y="37"/>
                  </a:cubicBezTo>
                  <a:cubicBezTo>
                    <a:pt x="27" y="42"/>
                    <a:pt x="26" y="48"/>
                    <a:pt x="26" y="58"/>
                  </a:cubicBezTo>
                  <a:cubicBezTo>
                    <a:pt x="26" y="68"/>
                    <a:pt x="27" y="74"/>
                    <a:pt x="28" y="79"/>
                  </a:cubicBezTo>
                  <a:cubicBezTo>
                    <a:pt x="31" y="88"/>
                    <a:pt x="38"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32" name="Freeform 83"/>
            <p:cNvSpPr>
              <a:spLocks noEditPoints="1"/>
            </p:cNvSpPr>
            <p:nvPr userDrawn="1"/>
          </p:nvSpPr>
          <p:spPr bwMode="auto">
            <a:xfrm>
              <a:off x="8456387" y="1492997"/>
              <a:ext cx="165334" cy="208734"/>
            </a:xfrm>
            <a:custGeom>
              <a:avLst/>
              <a:gdLst>
                <a:gd name="T0" fmla="*/ 72 w 93"/>
                <a:gd name="T1" fmla="*/ 114 h 117"/>
                <a:gd name="T2" fmla="*/ 69 w 93"/>
                <a:gd name="T3" fmla="*/ 112 h 117"/>
                <a:gd name="T4" fmla="*/ 69 w 93"/>
                <a:gd name="T5" fmla="*/ 104 h 117"/>
                <a:gd name="T6" fmla="*/ 69 w 93"/>
                <a:gd name="T7" fmla="*/ 104 h 117"/>
                <a:gd name="T8" fmla="*/ 38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9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2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2" y="114"/>
                  </a:moveTo>
                  <a:cubicBezTo>
                    <a:pt x="70" y="114"/>
                    <a:pt x="69" y="113"/>
                    <a:pt x="69" y="112"/>
                  </a:cubicBezTo>
                  <a:cubicBezTo>
                    <a:pt x="69" y="104"/>
                    <a:pt x="69" y="104"/>
                    <a:pt x="69" y="104"/>
                  </a:cubicBezTo>
                  <a:cubicBezTo>
                    <a:pt x="69" y="104"/>
                    <a:pt x="69" y="104"/>
                    <a:pt x="69" y="104"/>
                  </a:cubicBezTo>
                  <a:cubicBezTo>
                    <a:pt x="64" y="111"/>
                    <a:pt x="53" y="117"/>
                    <a:pt x="38"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9"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2"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33" name="Freeform 84"/>
            <p:cNvSpPr>
              <a:spLocks/>
            </p:cNvSpPr>
            <p:nvPr userDrawn="1"/>
          </p:nvSpPr>
          <p:spPr bwMode="auto">
            <a:xfrm>
              <a:off x="8669254" y="1492997"/>
              <a:ext cx="169467"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7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2"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7" y="13"/>
                    <a:pt x="27" y="13"/>
                    <a:pt x="27"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grpSp>
      <p:sp>
        <p:nvSpPr>
          <p:cNvPr id="89" name="テキスト プレースホルダー 6">
            <a:extLst>
              <a:ext uri="{FF2B5EF4-FFF2-40B4-BE49-F238E27FC236}">
                <a16:creationId xmlns:a16="http://schemas.microsoft.com/office/drawing/2014/main" id="{94ADDCFC-76A6-3E4C-9786-2004A991C4E2}"/>
              </a:ext>
            </a:extLst>
          </p:cNvPr>
          <p:cNvSpPr txBox="1">
            <a:spLocks/>
          </p:cNvSpPr>
          <p:nvPr userDrawn="1"/>
        </p:nvSpPr>
        <p:spPr>
          <a:xfrm rot="5400000" flipV="1">
            <a:off x="-679881" y="3815921"/>
            <a:ext cx="3721963" cy="2362198"/>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3540809 w 9907200"/>
              <a:gd name="connsiteY0" fmla="*/ 9052 h 827999"/>
              <a:gd name="connsiteX1" fmla="*/ 9907200 w 9907200"/>
              <a:gd name="connsiteY1" fmla="*/ 0 h 827999"/>
              <a:gd name="connsiteX2" fmla="*/ 9907200 w 9907200"/>
              <a:gd name="connsiteY2" fmla="*/ 827999 h 827999"/>
              <a:gd name="connsiteX3" fmla="*/ 0 w 9907200"/>
              <a:gd name="connsiteY3" fmla="*/ 827999 h 827999"/>
              <a:gd name="connsiteX4" fmla="*/ 3540809 w 9907200"/>
              <a:gd name="connsiteY4" fmla="*/ 9052 h 827999"/>
              <a:gd name="connsiteX0" fmla="*/ 6219564 w 9907200"/>
              <a:gd name="connsiteY0" fmla="*/ 2673 h 827999"/>
              <a:gd name="connsiteX1" fmla="*/ 9907200 w 9907200"/>
              <a:gd name="connsiteY1" fmla="*/ 0 h 827999"/>
              <a:gd name="connsiteX2" fmla="*/ 9907200 w 9907200"/>
              <a:gd name="connsiteY2" fmla="*/ 827999 h 827999"/>
              <a:gd name="connsiteX3" fmla="*/ 0 w 9907200"/>
              <a:gd name="connsiteY3" fmla="*/ 827999 h 827999"/>
              <a:gd name="connsiteX4" fmla="*/ 6219564 w 9907200"/>
              <a:gd name="connsiteY4" fmla="*/ 2673 h 827999"/>
              <a:gd name="connsiteX0" fmla="*/ 6255281 w 9942917"/>
              <a:gd name="connsiteY0" fmla="*/ 2673 h 827999"/>
              <a:gd name="connsiteX1" fmla="*/ 9942917 w 9942917"/>
              <a:gd name="connsiteY1" fmla="*/ 0 h 827999"/>
              <a:gd name="connsiteX2" fmla="*/ 9942917 w 9942917"/>
              <a:gd name="connsiteY2" fmla="*/ 827999 h 827999"/>
              <a:gd name="connsiteX3" fmla="*/ 0 w 9942917"/>
              <a:gd name="connsiteY3" fmla="*/ 826404 h 827999"/>
              <a:gd name="connsiteX4" fmla="*/ 6255281 w 9942917"/>
              <a:gd name="connsiteY4" fmla="*/ 2673 h 827999"/>
              <a:gd name="connsiteX0" fmla="*/ 6160036 w 9847672"/>
              <a:gd name="connsiteY0" fmla="*/ 2673 h 827999"/>
              <a:gd name="connsiteX1" fmla="*/ 9847672 w 9847672"/>
              <a:gd name="connsiteY1" fmla="*/ 0 h 827999"/>
              <a:gd name="connsiteX2" fmla="*/ 9847672 w 9847672"/>
              <a:gd name="connsiteY2" fmla="*/ 827999 h 827999"/>
              <a:gd name="connsiteX3" fmla="*/ 0 w 9847672"/>
              <a:gd name="connsiteY3" fmla="*/ 823215 h 827999"/>
              <a:gd name="connsiteX4" fmla="*/ 6160036 w 9847672"/>
              <a:gd name="connsiteY4" fmla="*/ 2673 h 827999"/>
              <a:gd name="connsiteX0" fmla="*/ 6052887 w 9740523"/>
              <a:gd name="connsiteY0" fmla="*/ 2673 h 827999"/>
              <a:gd name="connsiteX1" fmla="*/ 9740523 w 9740523"/>
              <a:gd name="connsiteY1" fmla="*/ 0 h 827999"/>
              <a:gd name="connsiteX2" fmla="*/ 9740523 w 9740523"/>
              <a:gd name="connsiteY2" fmla="*/ 827999 h 827999"/>
              <a:gd name="connsiteX3" fmla="*/ 0 w 9740523"/>
              <a:gd name="connsiteY3" fmla="*/ 821621 h 827999"/>
              <a:gd name="connsiteX4" fmla="*/ 6052887 w 9740523"/>
              <a:gd name="connsiteY4" fmla="*/ 2673 h 827999"/>
              <a:gd name="connsiteX0" fmla="*/ 6052887 w 9740523"/>
              <a:gd name="connsiteY0" fmla="*/ 2673 h 827999"/>
              <a:gd name="connsiteX1" fmla="*/ 9740523 w 9740523"/>
              <a:gd name="connsiteY1" fmla="*/ 0 h 827999"/>
              <a:gd name="connsiteX2" fmla="*/ 9740523 w 9740523"/>
              <a:gd name="connsiteY2" fmla="*/ 827999 h 827999"/>
              <a:gd name="connsiteX3" fmla="*/ 1 w 9740523"/>
              <a:gd name="connsiteY3" fmla="*/ 826683 h 827999"/>
              <a:gd name="connsiteX4" fmla="*/ 6052887 w 9740523"/>
              <a:gd name="connsiteY4" fmla="*/ 2673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523" h="827999">
                <a:moveTo>
                  <a:pt x="6052887" y="2673"/>
                </a:moveTo>
                <a:lnTo>
                  <a:pt x="9740523" y="0"/>
                </a:lnTo>
                <a:lnTo>
                  <a:pt x="9740523" y="827999"/>
                </a:lnTo>
                <a:lnTo>
                  <a:pt x="1" y="826683"/>
                </a:lnTo>
                <a:lnTo>
                  <a:pt x="6052887" y="2673"/>
                </a:lnTo>
                <a:close/>
              </a:path>
            </a:pathLst>
          </a:custGeom>
          <a:gradFill flip="none" rotWithShape="1">
            <a:gsLst>
              <a:gs pos="0">
                <a:schemeClr val="bg2"/>
              </a:gs>
              <a:gs pos="62000">
                <a:schemeClr val="tx2">
                  <a:alpha val="31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pic>
        <p:nvPicPr>
          <p:cNvPr id="88" name="図 87"/>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8505089" y="5715000"/>
            <a:ext cx="1172311" cy="1011490"/>
          </a:xfrm>
          <a:prstGeom prst="rect">
            <a:avLst/>
          </a:prstGeom>
        </p:spPr>
      </p:pic>
    </p:spTree>
    <p:extLst>
      <p:ext uri="{BB962C8B-B14F-4D97-AF65-F5344CB8AC3E}">
        <p14:creationId xmlns:p14="http://schemas.microsoft.com/office/powerpoint/2010/main" val="3296592213"/>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中扉・目次2">
    <p:spTree>
      <p:nvGrpSpPr>
        <p:cNvPr id="1" name=""/>
        <p:cNvGrpSpPr/>
        <p:nvPr/>
      </p:nvGrpSpPr>
      <p:grpSpPr>
        <a:xfrm>
          <a:off x="0" y="0"/>
          <a:ext cx="0" cy="0"/>
          <a:chOff x="0" y="0"/>
          <a:chExt cx="0" cy="0"/>
        </a:xfrm>
      </p:grpSpPr>
      <p:sp>
        <p:nvSpPr>
          <p:cNvPr id="101" name="テキスト プレースホルダー 6">
            <a:extLst>
              <a:ext uri="{FF2B5EF4-FFF2-40B4-BE49-F238E27FC236}">
                <a16:creationId xmlns:a16="http://schemas.microsoft.com/office/drawing/2014/main" id="{4EA809F9-0C86-CF4D-85E3-67D8D37806DE}"/>
              </a:ext>
            </a:extLst>
          </p:cNvPr>
          <p:cNvSpPr txBox="1">
            <a:spLocks/>
          </p:cNvSpPr>
          <p:nvPr userDrawn="1"/>
        </p:nvSpPr>
        <p:spPr>
          <a:xfrm>
            <a:off x="0" y="3027"/>
            <a:ext cx="2362200" cy="6854973"/>
          </a:xfrm>
          <a:prstGeom prst="rect">
            <a:avLst/>
          </a:prstGeom>
          <a:pattFill prst="dkUpDiag">
            <a:fgClr>
              <a:schemeClr val="accent2"/>
            </a:fgClr>
            <a:bgClr>
              <a:srgbClr val="DF637E"/>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ctr"/>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102" name="テキスト プレースホルダー 6">
            <a:extLst>
              <a:ext uri="{FF2B5EF4-FFF2-40B4-BE49-F238E27FC236}">
                <a16:creationId xmlns:a16="http://schemas.microsoft.com/office/drawing/2014/main" id="{94ADDCFC-76A6-3E4C-9786-2004A991C4E2}"/>
              </a:ext>
            </a:extLst>
          </p:cNvPr>
          <p:cNvSpPr txBox="1">
            <a:spLocks/>
          </p:cNvSpPr>
          <p:nvPr userDrawn="1"/>
        </p:nvSpPr>
        <p:spPr>
          <a:xfrm rot="5400000" flipV="1">
            <a:off x="-679881" y="3815921"/>
            <a:ext cx="3721963" cy="2362198"/>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3540809 w 9907200"/>
              <a:gd name="connsiteY0" fmla="*/ 9052 h 827999"/>
              <a:gd name="connsiteX1" fmla="*/ 9907200 w 9907200"/>
              <a:gd name="connsiteY1" fmla="*/ 0 h 827999"/>
              <a:gd name="connsiteX2" fmla="*/ 9907200 w 9907200"/>
              <a:gd name="connsiteY2" fmla="*/ 827999 h 827999"/>
              <a:gd name="connsiteX3" fmla="*/ 0 w 9907200"/>
              <a:gd name="connsiteY3" fmla="*/ 827999 h 827999"/>
              <a:gd name="connsiteX4" fmla="*/ 3540809 w 9907200"/>
              <a:gd name="connsiteY4" fmla="*/ 9052 h 827999"/>
              <a:gd name="connsiteX0" fmla="*/ 6219564 w 9907200"/>
              <a:gd name="connsiteY0" fmla="*/ 2673 h 827999"/>
              <a:gd name="connsiteX1" fmla="*/ 9907200 w 9907200"/>
              <a:gd name="connsiteY1" fmla="*/ 0 h 827999"/>
              <a:gd name="connsiteX2" fmla="*/ 9907200 w 9907200"/>
              <a:gd name="connsiteY2" fmla="*/ 827999 h 827999"/>
              <a:gd name="connsiteX3" fmla="*/ 0 w 9907200"/>
              <a:gd name="connsiteY3" fmla="*/ 827999 h 827999"/>
              <a:gd name="connsiteX4" fmla="*/ 6219564 w 9907200"/>
              <a:gd name="connsiteY4" fmla="*/ 2673 h 827999"/>
              <a:gd name="connsiteX0" fmla="*/ 6255281 w 9942917"/>
              <a:gd name="connsiteY0" fmla="*/ 2673 h 827999"/>
              <a:gd name="connsiteX1" fmla="*/ 9942917 w 9942917"/>
              <a:gd name="connsiteY1" fmla="*/ 0 h 827999"/>
              <a:gd name="connsiteX2" fmla="*/ 9942917 w 9942917"/>
              <a:gd name="connsiteY2" fmla="*/ 827999 h 827999"/>
              <a:gd name="connsiteX3" fmla="*/ 0 w 9942917"/>
              <a:gd name="connsiteY3" fmla="*/ 826404 h 827999"/>
              <a:gd name="connsiteX4" fmla="*/ 6255281 w 9942917"/>
              <a:gd name="connsiteY4" fmla="*/ 2673 h 827999"/>
              <a:gd name="connsiteX0" fmla="*/ 6160036 w 9847672"/>
              <a:gd name="connsiteY0" fmla="*/ 2673 h 827999"/>
              <a:gd name="connsiteX1" fmla="*/ 9847672 w 9847672"/>
              <a:gd name="connsiteY1" fmla="*/ 0 h 827999"/>
              <a:gd name="connsiteX2" fmla="*/ 9847672 w 9847672"/>
              <a:gd name="connsiteY2" fmla="*/ 827999 h 827999"/>
              <a:gd name="connsiteX3" fmla="*/ 0 w 9847672"/>
              <a:gd name="connsiteY3" fmla="*/ 823215 h 827999"/>
              <a:gd name="connsiteX4" fmla="*/ 6160036 w 9847672"/>
              <a:gd name="connsiteY4" fmla="*/ 2673 h 827999"/>
              <a:gd name="connsiteX0" fmla="*/ 6052887 w 9740523"/>
              <a:gd name="connsiteY0" fmla="*/ 2673 h 827999"/>
              <a:gd name="connsiteX1" fmla="*/ 9740523 w 9740523"/>
              <a:gd name="connsiteY1" fmla="*/ 0 h 827999"/>
              <a:gd name="connsiteX2" fmla="*/ 9740523 w 9740523"/>
              <a:gd name="connsiteY2" fmla="*/ 827999 h 827999"/>
              <a:gd name="connsiteX3" fmla="*/ 0 w 9740523"/>
              <a:gd name="connsiteY3" fmla="*/ 821621 h 827999"/>
              <a:gd name="connsiteX4" fmla="*/ 6052887 w 9740523"/>
              <a:gd name="connsiteY4" fmla="*/ 2673 h 827999"/>
              <a:gd name="connsiteX0" fmla="*/ 6052887 w 9740523"/>
              <a:gd name="connsiteY0" fmla="*/ 2673 h 827999"/>
              <a:gd name="connsiteX1" fmla="*/ 9740523 w 9740523"/>
              <a:gd name="connsiteY1" fmla="*/ 0 h 827999"/>
              <a:gd name="connsiteX2" fmla="*/ 9740523 w 9740523"/>
              <a:gd name="connsiteY2" fmla="*/ 827999 h 827999"/>
              <a:gd name="connsiteX3" fmla="*/ 1 w 9740523"/>
              <a:gd name="connsiteY3" fmla="*/ 826683 h 827999"/>
              <a:gd name="connsiteX4" fmla="*/ 6052887 w 9740523"/>
              <a:gd name="connsiteY4" fmla="*/ 2673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523" h="827999">
                <a:moveTo>
                  <a:pt x="6052887" y="2673"/>
                </a:moveTo>
                <a:lnTo>
                  <a:pt x="9740523" y="0"/>
                </a:lnTo>
                <a:lnTo>
                  <a:pt x="9740523" y="827999"/>
                </a:lnTo>
                <a:lnTo>
                  <a:pt x="1" y="826683"/>
                </a:lnTo>
                <a:lnTo>
                  <a:pt x="6052887" y="2673"/>
                </a:lnTo>
                <a:close/>
              </a:path>
            </a:pathLst>
          </a:custGeom>
          <a:gradFill flip="none" rotWithShape="1">
            <a:gsLst>
              <a:gs pos="21000">
                <a:schemeClr val="accent4"/>
              </a:gs>
              <a:gs pos="62000">
                <a:schemeClr val="accent2">
                  <a:alpha val="20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a:solidFill>
                <a:schemeClr val="bg1"/>
              </a:solidFill>
              <a:latin typeface="Meiryo" panose="020B0604030504040204" pitchFamily="34" charset="-128"/>
              <a:ea typeface="Meiryo" panose="020B0604030504040204" pitchFamily="34" charset="-128"/>
            </a:endParaRPr>
          </a:p>
        </p:txBody>
      </p:sp>
      <p:sp>
        <p:nvSpPr>
          <p:cNvPr id="6" name="正方形/長方形 5">
            <a:extLst>
              <a:ext uri="{FF2B5EF4-FFF2-40B4-BE49-F238E27FC236}">
                <a16:creationId xmlns:a16="http://schemas.microsoft.com/office/drawing/2014/main" id="{ED030BBF-1018-E14A-AC2B-DC996F9E0808}"/>
              </a:ext>
            </a:extLst>
          </p:cNvPr>
          <p:cNvSpPr/>
          <p:nvPr userDrawn="1"/>
        </p:nvSpPr>
        <p:spPr>
          <a:xfrm>
            <a:off x="2362200" y="0"/>
            <a:ext cx="7543799" cy="6854972"/>
          </a:xfrm>
          <a:prstGeom prst="rect">
            <a:avLst/>
          </a:prstGeom>
          <a:gradFill flip="none" rotWithShape="1">
            <a:gsLst>
              <a:gs pos="0">
                <a:srgbClr val="FFFFFF">
                  <a:alpha val="31000"/>
                </a:srgbClr>
              </a:gs>
              <a:gs pos="99000">
                <a:srgbClr val="EDEEF5"/>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176246" rIns="326585" bIns="176246" rtlCol="0" anchor="ctr"/>
          <a:lstStyle/>
          <a:p>
            <a:pPr>
              <a:lnSpc>
                <a:spcPct val="130000"/>
              </a:lnSpc>
              <a:spcAft>
                <a:spcPts val="1089"/>
              </a:spcAft>
            </a:pPr>
            <a:endParaRPr kumimoji="1" lang="ja-JP" altLang="en-US" sz="1200" kern="900" spc="69">
              <a:solidFill>
                <a:prstClr val="white"/>
              </a:solidFill>
              <a:latin typeface="Meiryo" panose="020B0604030504040204" pitchFamily="34" charset="-128"/>
              <a:ea typeface="Meiryo" panose="020B0604030504040204" pitchFamily="34" charset="-128"/>
            </a:endParaRPr>
          </a:p>
        </p:txBody>
      </p:sp>
      <p:grpSp>
        <p:nvGrpSpPr>
          <p:cNvPr id="16" name="グループ化 15"/>
          <p:cNvGrpSpPr/>
          <p:nvPr userDrawn="1"/>
        </p:nvGrpSpPr>
        <p:grpSpPr>
          <a:xfrm rot="16200000">
            <a:off x="-1117606" y="1574806"/>
            <a:ext cx="2819400" cy="126987"/>
            <a:chOff x="900632" y="1414463"/>
            <a:chExt cx="7938089" cy="357535"/>
          </a:xfrm>
          <a:solidFill>
            <a:schemeClr val="bg1">
              <a:alpha val="17000"/>
            </a:schemeClr>
          </a:solidFill>
        </p:grpSpPr>
        <p:sp>
          <p:nvSpPr>
            <p:cNvPr id="17" name="Freeform 5"/>
            <p:cNvSpPr>
              <a:spLocks/>
            </p:cNvSpPr>
            <p:nvPr userDrawn="1"/>
          </p:nvSpPr>
          <p:spPr bwMode="auto">
            <a:xfrm>
              <a:off x="900632" y="1414463"/>
              <a:ext cx="250067" cy="283134"/>
            </a:xfrm>
            <a:custGeom>
              <a:avLst/>
              <a:gdLst>
                <a:gd name="T0" fmla="*/ 0 w 140"/>
                <a:gd name="T1" fmla="*/ 3 h 158"/>
                <a:gd name="T2" fmla="*/ 2 w 140"/>
                <a:gd name="T3" fmla="*/ 0 h 158"/>
                <a:gd name="T4" fmla="*/ 23 w 140"/>
                <a:gd name="T5" fmla="*/ 0 h 158"/>
                <a:gd name="T6" fmla="*/ 27 w 140"/>
                <a:gd name="T7" fmla="*/ 3 h 158"/>
                <a:gd name="T8" fmla="*/ 70 w 140"/>
                <a:gd name="T9" fmla="*/ 100 h 158"/>
                <a:gd name="T10" fmla="*/ 71 w 140"/>
                <a:gd name="T11" fmla="*/ 100 h 158"/>
                <a:gd name="T12" fmla="*/ 113 w 140"/>
                <a:gd name="T13" fmla="*/ 3 h 158"/>
                <a:gd name="T14" fmla="*/ 117 w 140"/>
                <a:gd name="T15" fmla="*/ 0 h 158"/>
                <a:gd name="T16" fmla="*/ 138 w 140"/>
                <a:gd name="T17" fmla="*/ 0 h 158"/>
                <a:gd name="T18" fmla="*/ 140 w 140"/>
                <a:gd name="T19" fmla="*/ 3 h 158"/>
                <a:gd name="T20" fmla="*/ 140 w 140"/>
                <a:gd name="T21" fmla="*/ 156 h 158"/>
                <a:gd name="T22" fmla="*/ 138 w 140"/>
                <a:gd name="T23" fmla="*/ 158 h 158"/>
                <a:gd name="T24" fmla="*/ 118 w 140"/>
                <a:gd name="T25" fmla="*/ 158 h 158"/>
                <a:gd name="T26" fmla="*/ 115 w 140"/>
                <a:gd name="T27" fmla="*/ 156 h 158"/>
                <a:gd name="T28" fmla="*/ 115 w 140"/>
                <a:gd name="T29" fmla="*/ 59 h 158"/>
                <a:gd name="T30" fmla="*/ 114 w 140"/>
                <a:gd name="T31" fmla="*/ 59 h 158"/>
                <a:gd name="T32" fmla="*/ 81 w 140"/>
                <a:gd name="T33" fmla="*/ 133 h 158"/>
                <a:gd name="T34" fmla="*/ 77 w 140"/>
                <a:gd name="T35" fmla="*/ 136 h 158"/>
                <a:gd name="T36" fmla="*/ 63 w 140"/>
                <a:gd name="T37" fmla="*/ 136 h 158"/>
                <a:gd name="T38" fmla="*/ 59 w 140"/>
                <a:gd name="T39" fmla="*/ 133 h 158"/>
                <a:gd name="T40" fmla="*/ 25 w 140"/>
                <a:gd name="T41" fmla="*/ 59 h 158"/>
                <a:gd name="T42" fmla="*/ 25 w 140"/>
                <a:gd name="T43" fmla="*/ 59 h 158"/>
                <a:gd name="T44" fmla="*/ 25 w 140"/>
                <a:gd name="T45" fmla="*/ 156 h 158"/>
                <a:gd name="T46" fmla="*/ 22 w 140"/>
                <a:gd name="T47" fmla="*/ 158 h 158"/>
                <a:gd name="T48" fmla="*/ 2 w 140"/>
                <a:gd name="T49" fmla="*/ 158 h 158"/>
                <a:gd name="T50" fmla="*/ 0 w 140"/>
                <a:gd name="T51" fmla="*/ 156 h 158"/>
                <a:gd name="T52" fmla="*/ 0 w 140"/>
                <a:gd name="T53"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158">
                  <a:moveTo>
                    <a:pt x="0" y="3"/>
                  </a:moveTo>
                  <a:cubicBezTo>
                    <a:pt x="0" y="1"/>
                    <a:pt x="1" y="0"/>
                    <a:pt x="2" y="0"/>
                  </a:cubicBezTo>
                  <a:cubicBezTo>
                    <a:pt x="23" y="0"/>
                    <a:pt x="23" y="0"/>
                    <a:pt x="23" y="0"/>
                  </a:cubicBezTo>
                  <a:cubicBezTo>
                    <a:pt x="25" y="0"/>
                    <a:pt x="26" y="1"/>
                    <a:pt x="27" y="3"/>
                  </a:cubicBezTo>
                  <a:cubicBezTo>
                    <a:pt x="70" y="100"/>
                    <a:pt x="70" y="100"/>
                    <a:pt x="70" y="100"/>
                  </a:cubicBezTo>
                  <a:cubicBezTo>
                    <a:pt x="71" y="100"/>
                    <a:pt x="71" y="100"/>
                    <a:pt x="71" y="100"/>
                  </a:cubicBezTo>
                  <a:cubicBezTo>
                    <a:pt x="113" y="3"/>
                    <a:pt x="113" y="3"/>
                    <a:pt x="113" y="3"/>
                  </a:cubicBezTo>
                  <a:cubicBezTo>
                    <a:pt x="114" y="1"/>
                    <a:pt x="115" y="0"/>
                    <a:pt x="117" y="0"/>
                  </a:cubicBezTo>
                  <a:cubicBezTo>
                    <a:pt x="138" y="0"/>
                    <a:pt x="138" y="0"/>
                    <a:pt x="138" y="0"/>
                  </a:cubicBezTo>
                  <a:cubicBezTo>
                    <a:pt x="139" y="0"/>
                    <a:pt x="140" y="1"/>
                    <a:pt x="140" y="3"/>
                  </a:cubicBezTo>
                  <a:cubicBezTo>
                    <a:pt x="140" y="156"/>
                    <a:pt x="140" y="156"/>
                    <a:pt x="140" y="156"/>
                  </a:cubicBezTo>
                  <a:cubicBezTo>
                    <a:pt x="140" y="157"/>
                    <a:pt x="139" y="158"/>
                    <a:pt x="138" y="158"/>
                  </a:cubicBezTo>
                  <a:cubicBezTo>
                    <a:pt x="118" y="158"/>
                    <a:pt x="118" y="158"/>
                    <a:pt x="118" y="158"/>
                  </a:cubicBezTo>
                  <a:cubicBezTo>
                    <a:pt x="116" y="158"/>
                    <a:pt x="115" y="157"/>
                    <a:pt x="115" y="156"/>
                  </a:cubicBezTo>
                  <a:cubicBezTo>
                    <a:pt x="115" y="59"/>
                    <a:pt x="115" y="59"/>
                    <a:pt x="115" y="59"/>
                  </a:cubicBezTo>
                  <a:cubicBezTo>
                    <a:pt x="114" y="59"/>
                    <a:pt x="114" y="59"/>
                    <a:pt x="114" y="59"/>
                  </a:cubicBezTo>
                  <a:cubicBezTo>
                    <a:pt x="81" y="133"/>
                    <a:pt x="81" y="133"/>
                    <a:pt x="81" y="133"/>
                  </a:cubicBezTo>
                  <a:cubicBezTo>
                    <a:pt x="80" y="136"/>
                    <a:pt x="79" y="136"/>
                    <a:pt x="77" y="136"/>
                  </a:cubicBezTo>
                  <a:cubicBezTo>
                    <a:pt x="63" y="136"/>
                    <a:pt x="63" y="136"/>
                    <a:pt x="63" y="136"/>
                  </a:cubicBezTo>
                  <a:cubicBezTo>
                    <a:pt x="61" y="136"/>
                    <a:pt x="60" y="136"/>
                    <a:pt x="59" y="133"/>
                  </a:cubicBezTo>
                  <a:cubicBezTo>
                    <a:pt x="25" y="59"/>
                    <a:pt x="25" y="59"/>
                    <a:pt x="25" y="59"/>
                  </a:cubicBezTo>
                  <a:cubicBezTo>
                    <a:pt x="25" y="59"/>
                    <a:pt x="25" y="59"/>
                    <a:pt x="25" y="59"/>
                  </a:cubicBezTo>
                  <a:cubicBezTo>
                    <a:pt x="25" y="156"/>
                    <a:pt x="25" y="156"/>
                    <a:pt x="25" y="156"/>
                  </a:cubicBezTo>
                  <a:cubicBezTo>
                    <a:pt x="25" y="157"/>
                    <a:pt x="24" y="158"/>
                    <a:pt x="22"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8" name="Freeform 6"/>
            <p:cNvSpPr>
              <a:spLocks noEditPoints="1"/>
            </p:cNvSpPr>
            <p:nvPr userDrawn="1"/>
          </p:nvSpPr>
          <p:spPr bwMode="auto">
            <a:xfrm>
              <a:off x="1202367" y="1414463"/>
              <a:ext cx="45467" cy="283134"/>
            </a:xfrm>
            <a:custGeom>
              <a:avLst/>
              <a:gdLst>
                <a:gd name="T0" fmla="*/ 2 w 26"/>
                <a:gd name="T1" fmla="*/ 25 h 158"/>
                <a:gd name="T2" fmla="*/ 0 w 26"/>
                <a:gd name="T3" fmla="*/ 23 h 158"/>
                <a:gd name="T4" fmla="*/ 0 w 26"/>
                <a:gd name="T5" fmla="*/ 3 h 158"/>
                <a:gd name="T6" fmla="*/ 2 w 26"/>
                <a:gd name="T7" fmla="*/ 0 h 158"/>
                <a:gd name="T8" fmla="*/ 24 w 26"/>
                <a:gd name="T9" fmla="*/ 0 h 158"/>
                <a:gd name="T10" fmla="*/ 26 w 26"/>
                <a:gd name="T11" fmla="*/ 3 h 158"/>
                <a:gd name="T12" fmla="*/ 26 w 26"/>
                <a:gd name="T13" fmla="*/ 23 h 158"/>
                <a:gd name="T14" fmla="*/ 24 w 26"/>
                <a:gd name="T15" fmla="*/ 25 h 158"/>
                <a:gd name="T16" fmla="*/ 2 w 26"/>
                <a:gd name="T17" fmla="*/ 25 h 158"/>
                <a:gd name="T18" fmla="*/ 2 w 26"/>
                <a:gd name="T19" fmla="*/ 158 h 158"/>
                <a:gd name="T20" fmla="*/ 0 w 26"/>
                <a:gd name="T21" fmla="*/ 156 h 158"/>
                <a:gd name="T22" fmla="*/ 0 w 26"/>
                <a:gd name="T23" fmla="*/ 49 h 158"/>
                <a:gd name="T24" fmla="*/ 2 w 26"/>
                <a:gd name="T25" fmla="*/ 46 h 158"/>
                <a:gd name="T26" fmla="*/ 24 w 26"/>
                <a:gd name="T27" fmla="*/ 46 h 158"/>
                <a:gd name="T28" fmla="*/ 26 w 26"/>
                <a:gd name="T29" fmla="*/ 49 h 158"/>
                <a:gd name="T30" fmla="*/ 26 w 26"/>
                <a:gd name="T31" fmla="*/ 156 h 158"/>
                <a:gd name="T32" fmla="*/ 24 w 26"/>
                <a:gd name="T33" fmla="*/ 158 h 158"/>
                <a:gd name="T34" fmla="*/ 2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2" y="25"/>
                  </a:moveTo>
                  <a:cubicBezTo>
                    <a:pt x="1" y="25"/>
                    <a:pt x="0" y="24"/>
                    <a:pt x="0" y="23"/>
                  </a:cubicBezTo>
                  <a:cubicBezTo>
                    <a:pt x="0" y="3"/>
                    <a:pt x="0" y="3"/>
                    <a:pt x="0" y="3"/>
                  </a:cubicBezTo>
                  <a:cubicBezTo>
                    <a:pt x="0" y="1"/>
                    <a:pt x="1" y="0"/>
                    <a:pt x="2" y="0"/>
                  </a:cubicBezTo>
                  <a:cubicBezTo>
                    <a:pt x="24" y="0"/>
                    <a:pt x="24" y="0"/>
                    <a:pt x="24" y="0"/>
                  </a:cubicBezTo>
                  <a:cubicBezTo>
                    <a:pt x="25" y="0"/>
                    <a:pt x="26" y="1"/>
                    <a:pt x="26" y="3"/>
                  </a:cubicBezTo>
                  <a:cubicBezTo>
                    <a:pt x="26" y="23"/>
                    <a:pt x="26" y="23"/>
                    <a:pt x="26" y="23"/>
                  </a:cubicBezTo>
                  <a:cubicBezTo>
                    <a:pt x="26" y="24"/>
                    <a:pt x="25" y="25"/>
                    <a:pt x="24" y="25"/>
                  </a:cubicBezTo>
                  <a:lnTo>
                    <a:pt x="2" y="25"/>
                  </a:lnTo>
                  <a:close/>
                  <a:moveTo>
                    <a:pt x="2" y="158"/>
                  </a:moveTo>
                  <a:cubicBezTo>
                    <a:pt x="1" y="158"/>
                    <a:pt x="0" y="157"/>
                    <a:pt x="0" y="156"/>
                  </a:cubicBezTo>
                  <a:cubicBezTo>
                    <a:pt x="0" y="49"/>
                    <a:pt x="0" y="49"/>
                    <a:pt x="0" y="49"/>
                  </a:cubicBezTo>
                  <a:cubicBezTo>
                    <a:pt x="0" y="47"/>
                    <a:pt x="1" y="46"/>
                    <a:pt x="2" y="46"/>
                  </a:cubicBezTo>
                  <a:cubicBezTo>
                    <a:pt x="24" y="46"/>
                    <a:pt x="24" y="46"/>
                    <a:pt x="24" y="46"/>
                  </a:cubicBezTo>
                  <a:cubicBezTo>
                    <a:pt x="25" y="46"/>
                    <a:pt x="26" y="47"/>
                    <a:pt x="26" y="49"/>
                  </a:cubicBezTo>
                  <a:cubicBezTo>
                    <a:pt x="26" y="156"/>
                    <a:pt x="26" y="156"/>
                    <a:pt x="26" y="156"/>
                  </a:cubicBezTo>
                  <a:cubicBezTo>
                    <a:pt x="26" y="157"/>
                    <a:pt x="25" y="158"/>
                    <a:pt x="24" y="158"/>
                  </a:cubicBezTo>
                  <a:lnTo>
                    <a:pt x="2"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19" name="Freeform 7"/>
            <p:cNvSpPr>
              <a:spLocks/>
            </p:cNvSpPr>
            <p:nvPr userDrawn="1"/>
          </p:nvSpPr>
          <p:spPr bwMode="auto">
            <a:xfrm>
              <a:off x="1297433" y="1492997"/>
              <a:ext cx="167400"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6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1"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0" name="Freeform 8"/>
            <p:cNvSpPr>
              <a:spLocks noEditPoints="1"/>
            </p:cNvSpPr>
            <p:nvPr userDrawn="1"/>
          </p:nvSpPr>
          <p:spPr bwMode="auto">
            <a:xfrm>
              <a:off x="1512367" y="1414463"/>
              <a:ext cx="45467" cy="283134"/>
            </a:xfrm>
            <a:custGeom>
              <a:avLst/>
              <a:gdLst>
                <a:gd name="T0" fmla="*/ 3 w 26"/>
                <a:gd name="T1" fmla="*/ 25 h 158"/>
                <a:gd name="T2" fmla="*/ 0 w 26"/>
                <a:gd name="T3" fmla="*/ 23 h 158"/>
                <a:gd name="T4" fmla="*/ 0 w 26"/>
                <a:gd name="T5" fmla="*/ 3 h 158"/>
                <a:gd name="T6" fmla="*/ 3 w 26"/>
                <a:gd name="T7" fmla="*/ 0 h 158"/>
                <a:gd name="T8" fmla="*/ 24 w 26"/>
                <a:gd name="T9" fmla="*/ 0 h 158"/>
                <a:gd name="T10" fmla="*/ 26 w 26"/>
                <a:gd name="T11" fmla="*/ 3 h 158"/>
                <a:gd name="T12" fmla="*/ 26 w 26"/>
                <a:gd name="T13" fmla="*/ 23 h 158"/>
                <a:gd name="T14" fmla="*/ 24 w 26"/>
                <a:gd name="T15" fmla="*/ 25 h 158"/>
                <a:gd name="T16" fmla="*/ 3 w 26"/>
                <a:gd name="T17" fmla="*/ 25 h 158"/>
                <a:gd name="T18" fmla="*/ 3 w 26"/>
                <a:gd name="T19" fmla="*/ 158 h 158"/>
                <a:gd name="T20" fmla="*/ 0 w 26"/>
                <a:gd name="T21" fmla="*/ 156 h 158"/>
                <a:gd name="T22" fmla="*/ 0 w 26"/>
                <a:gd name="T23" fmla="*/ 49 h 158"/>
                <a:gd name="T24" fmla="*/ 3 w 26"/>
                <a:gd name="T25" fmla="*/ 46 h 158"/>
                <a:gd name="T26" fmla="*/ 24 w 26"/>
                <a:gd name="T27" fmla="*/ 46 h 158"/>
                <a:gd name="T28" fmla="*/ 26 w 26"/>
                <a:gd name="T29" fmla="*/ 49 h 158"/>
                <a:gd name="T30" fmla="*/ 26 w 26"/>
                <a:gd name="T31" fmla="*/ 156 h 158"/>
                <a:gd name="T32" fmla="*/ 24 w 26"/>
                <a:gd name="T33" fmla="*/ 158 h 158"/>
                <a:gd name="T34" fmla="*/ 3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3" y="25"/>
                  </a:moveTo>
                  <a:cubicBezTo>
                    <a:pt x="1" y="25"/>
                    <a:pt x="0" y="24"/>
                    <a:pt x="0" y="23"/>
                  </a:cubicBezTo>
                  <a:cubicBezTo>
                    <a:pt x="0" y="3"/>
                    <a:pt x="0" y="3"/>
                    <a:pt x="0" y="3"/>
                  </a:cubicBezTo>
                  <a:cubicBezTo>
                    <a:pt x="0" y="1"/>
                    <a:pt x="1" y="0"/>
                    <a:pt x="3" y="0"/>
                  </a:cubicBezTo>
                  <a:cubicBezTo>
                    <a:pt x="24" y="0"/>
                    <a:pt x="24" y="0"/>
                    <a:pt x="24" y="0"/>
                  </a:cubicBezTo>
                  <a:cubicBezTo>
                    <a:pt x="25" y="0"/>
                    <a:pt x="26" y="1"/>
                    <a:pt x="26" y="3"/>
                  </a:cubicBezTo>
                  <a:cubicBezTo>
                    <a:pt x="26" y="23"/>
                    <a:pt x="26" y="23"/>
                    <a:pt x="26" y="23"/>
                  </a:cubicBezTo>
                  <a:cubicBezTo>
                    <a:pt x="26" y="24"/>
                    <a:pt x="25" y="25"/>
                    <a:pt x="24" y="25"/>
                  </a:cubicBezTo>
                  <a:lnTo>
                    <a:pt x="3" y="25"/>
                  </a:lnTo>
                  <a:close/>
                  <a:moveTo>
                    <a:pt x="3" y="158"/>
                  </a:moveTo>
                  <a:cubicBezTo>
                    <a:pt x="1" y="158"/>
                    <a:pt x="0" y="157"/>
                    <a:pt x="0" y="156"/>
                  </a:cubicBezTo>
                  <a:cubicBezTo>
                    <a:pt x="0" y="49"/>
                    <a:pt x="0" y="49"/>
                    <a:pt x="0" y="49"/>
                  </a:cubicBezTo>
                  <a:cubicBezTo>
                    <a:pt x="0" y="47"/>
                    <a:pt x="1" y="46"/>
                    <a:pt x="3" y="46"/>
                  </a:cubicBezTo>
                  <a:cubicBezTo>
                    <a:pt x="24" y="46"/>
                    <a:pt x="24" y="46"/>
                    <a:pt x="24" y="46"/>
                  </a:cubicBezTo>
                  <a:cubicBezTo>
                    <a:pt x="25" y="46"/>
                    <a:pt x="26" y="47"/>
                    <a:pt x="26" y="49"/>
                  </a:cubicBezTo>
                  <a:cubicBezTo>
                    <a:pt x="26" y="156"/>
                    <a:pt x="26" y="156"/>
                    <a:pt x="26" y="156"/>
                  </a:cubicBezTo>
                  <a:cubicBezTo>
                    <a:pt x="26" y="157"/>
                    <a:pt x="25" y="158"/>
                    <a:pt x="24" y="158"/>
                  </a:cubicBezTo>
                  <a:lnTo>
                    <a:pt x="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1" name="Freeform 9"/>
            <p:cNvSpPr>
              <a:spLocks/>
            </p:cNvSpPr>
            <p:nvPr userDrawn="1"/>
          </p:nvSpPr>
          <p:spPr bwMode="auto">
            <a:xfrm>
              <a:off x="1595034" y="1492997"/>
              <a:ext cx="167400" cy="208734"/>
            </a:xfrm>
            <a:custGeom>
              <a:avLst/>
              <a:gdLst>
                <a:gd name="T0" fmla="*/ 1 w 95"/>
                <a:gd name="T1" fmla="*/ 99 h 117"/>
                <a:gd name="T2" fmla="*/ 1 w 95"/>
                <a:gd name="T3" fmla="*/ 96 h 117"/>
                <a:gd name="T4" fmla="*/ 14 w 95"/>
                <a:gd name="T5" fmla="*/ 82 h 117"/>
                <a:gd name="T6" fmla="*/ 17 w 95"/>
                <a:gd name="T7" fmla="*/ 82 h 117"/>
                <a:gd name="T8" fmla="*/ 50 w 95"/>
                <a:gd name="T9" fmla="*/ 95 h 117"/>
                <a:gd name="T10" fmla="*/ 70 w 95"/>
                <a:gd name="T11" fmla="*/ 81 h 117"/>
                <a:gd name="T12" fmla="*/ 52 w 95"/>
                <a:gd name="T13" fmla="*/ 69 h 117"/>
                <a:gd name="T14" fmla="*/ 40 w 95"/>
                <a:gd name="T15" fmla="*/ 68 h 117"/>
                <a:gd name="T16" fmla="*/ 5 w 95"/>
                <a:gd name="T17" fmla="*/ 35 h 117"/>
                <a:gd name="T18" fmla="*/ 49 w 95"/>
                <a:gd name="T19" fmla="*/ 0 h 117"/>
                <a:gd name="T20" fmla="*/ 91 w 95"/>
                <a:gd name="T21" fmla="*/ 13 h 117"/>
                <a:gd name="T22" fmla="*/ 91 w 95"/>
                <a:gd name="T23" fmla="*/ 17 h 117"/>
                <a:gd name="T24" fmla="*/ 80 w 95"/>
                <a:gd name="T25" fmla="*/ 30 h 117"/>
                <a:gd name="T26" fmla="*/ 77 w 95"/>
                <a:gd name="T27" fmla="*/ 31 h 117"/>
                <a:gd name="T28" fmla="*/ 47 w 95"/>
                <a:gd name="T29" fmla="*/ 22 h 117"/>
                <a:gd name="T30" fmla="*/ 30 w 95"/>
                <a:gd name="T31" fmla="*/ 33 h 117"/>
                <a:gd name="T32" fmla="*/ 49 w 95"/>
                <a:gd name="T33" fmla="*/ 45 h 117"/>
                <a:gd name="T34" fmla="*/ 61 w 95"/>
                <a:gd name="T35" fmla="*/ 46 h 117"/>
                <a:gd name="T36" fmla="*/ 95 w 95"/>
                <a:gd name="T37" fmla="*/ 79 h 117"/>
                <a:gd name="T38" fmla="*/ 49 w 95"/>
                <a:gd name="T39" fmla="*/ 117 h 117"/>
                <a:gd name="T40" fmla="*/ 1 w 95"/>
                <a:gd name="T41" fmla="*/ 9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17">
                  <a:moveTo>
                    <a:pt x="1" y="99"/>
                  </a:moveTo>
                  <a:cubicBezTo>
                    <a:pt x="0" y="98"/>
                    <a:pt x="0" y="97"/>
                    <a:pt x="1" y="96"/>
                  </a:cubicBezTo>
                  <a:cubicBezTo>
                    <a:pt x="14" y="82"/>
                    <a:pt x="14" y="82"/>
                    <a:pt x="14" y="82"/>
                  </a:cubicBezTo>
                  <a:cubicBezTo>
                    <a:pt x="15" y="81"/>
                    <a:pt x="16" y="81"/>
                    <a:pt x="17" y="82"/>
                  </a:cubicBezTo>
                  <a:cubicBezTo>
                    <a:pt x="25" y="89"/>
                    <a:pt x="38" y="95"/>
                    <a:pt x="50" y="95"/>
                  </a:cubicBezTo>
                  <a:cubicBezTo>
                    <a:pt x="63" y="95"/>
                    <a:pt x="70" y="89"/>
                    <a:pt x="70" y="81"/>
                  </a:cubicBezTo>
                  <a:cubicBezTo>
                    <a:pt x="70" y="75"/>
                    <a:pt x="66" y="70"/>
                    <a:pt x="52" y="69"/>
                  </a:cubicBezTo>
                  <a:cubicBezTo>
                    <a:pt x="40" y="68"/>
                    <a:pt x="40" y="68"/>
                    <a:pt x="40" y="68"/>
                  </a:cubicBezTo>
                  <a:cubicBezTo>
                    <a:pt x="17" y="66"/>
                    <a:pt x="5" y="54"/>
                    <a:pt x="5" y="35"/>
                  </a:cubicBezTo>
                  <a:cubicBezTo>
                    <a:pt x="5" y="13"/>
                    <a:pt x="21" y="0"/>
                    <a:pt x="49" y="0"/>
                  </a:cubicBezTo>
                  <a:cubicBezTo>
                    <a:pt x="66" y="0"/>
                    <a:pt x="81" y="6"/>
                    <a:pt x="91" y="13"/>
                  </a:cubicBezTo>
                  <a:cubicBezTo>
                    <a:pt x="92" y="14"/>
                    <a:pt x="92" y="16"/>
                    <a:pt x="91" y="17"/>
                  </a:cubicBezTo>
                  <a:cubicBezTo>
                    <a:pt x="80" y="30"/>
                    <a:pt x="80" y="30"/>
                    <a:pt x="80" y="30"/>
                  </a:cubicBezTo>
                  <a:cubicBezTo>
                    <a:pt x="79" y="32"/>
                    <a:pt x="78" y="32"/>
                    <a:pt x="77" y="31"/>
                  </a:cubicBezTo>
                  <a:cubicBezTo>
                    <a:pt x="70" y="26"/>
                    <a:pt x="58" y="22"/>
                    <a:pt x="47" y="22"/>
                  </a:cubicBezTo>
                  <a:cubicBezTo>
                    <a:pt x="36" y="22"/>
                    <a:pt x="30" y="26"/>
                    <a:pt x="30" y="33"/>
                  </a:cubicBezTo>
                  <a:cubicBezTo>
                    <a:pt x="30" y="40"/>
                    <a:pt x="34" y="44"/>
                    <a:pt x="49" y="45"/>
                  </a:cubicBezTo>
                  <a:cubicBezTo>
                    <a:pt x="61" y="46"/>
                    <a:pt x="61" y="46"/>
                    <a:pt x="61" y="46"/>
                  </a:cubicBezTo>
                  <a:cubicBezTo>
                    <a:pt x="84" y="48"/>
                    <a:pt x="95" y="60"/>
                    <a:pt x="95" y="79"/>
                  </a:cubicBezTo>
                  <a:cubicBezTo>
                    <a:pt x="95" y="101"/>
                    <a:pt x="79" y="117"/>
                    <a:pt x="49" y="117"/>
                  </a:cubicBezTo>
                  <a:cubicBezTo>
                    <a:pt x="26" y="117"/>
                    <a:pt x="10" y="107"/>
                    <a:pt x="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2" name="Freeform 10"/>
            <p:cNvSpPr>
              <a:spLocks/>
            </p:cNvSpPr>
            <p:nvPr userDrawn="1"/>
          </p:nvSpPr>
          <p:spPr bwMode="auto">
            <a:xfrm>
              <a:off x="1789301"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3" name="Freeform 11"/>
            <p:cNvSpPr>
              <a:spLocks/>
            </p:cNvSpPr>
            <p:nvPr userDrawn="1"/>
          </p:nvSpPr>
          <p:spPr bwMode="auto">
            <a:xfrm>
              <a:off x="1925702"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4" name="Freeform 12"/>
            <p:cNvSpPr>
              <a:spLocks/>
            </p:cNvSpPr>
            <p:nvPr userDrawn="1"/>
          </p:nvSpPr>
          <p:spPr bwMode="auto">
            <a:xfrm>
              <a:off x="2084836" y="1497130"/>
              <a:ext cx="183934" cy="274867"/>
            </a:xfrm>
            <a:custGeom>
              <a:avLst/>
              <a:gdLst>
                <a:gd name="T0" fmla="*/ 17 w 104"/>
                <a:gd name="T1" fmla="*/ 154 h 154"/>
                <a:gd name="T2" fmla="*/ 14 w 104"/>
                <a:gd name="T3" fmla="*/ 151 h 154"/>
                <a:gd name="T4" fmla="*/ 14 w 104"/>
                <a:gd name="T5" fmla="*/ 133 h 154"/>
                <a:gd name="T6" fmla="*/ 17 w 104"/>
                <a:gd name="T7" fmla="*/ 131 h 154"/>
                <a:gd name="T8" fmla="*/ 21 w 104"/>
                <a:gd name="T9" fmla="*/ 131 h 154"/>
                <a:gd name="T10" fmla="*/ 38 w 104"/>
                <a:gd name="T11" fmla="*/ 117 h 154"/>
                <a:gd name="T12" fmla="*/ 41 w 104"/>
                <a:gd name="T13" fmla="*/ 108 h 154"/>
                <a:gd name="T14" fmla="*/ 0 w 104"/>
                <a:gd name="T15" fmla="*/ 3 h 154"/>
                <a:gd name="T16" fmla="*/ 2 w 104"/>
                <a:gd name="T17" fmla="*/ 0 h 154"/>
                <a:gd name="T18" fmla="*/ 25 w 104"/>
                <a:gd name="T19" fmla="*/ 0 h 154"/>
                <a:gd name="T20" fmla="*/ 28 w 104"/>
                <a:gd name="T21" fmla="*/ 3 h 154"/>
                <a:gd name="T22" fmla="*/ 53 w 104"/>
                <a:gd name="T23" fmla="*/ 76 h 154"/>
                <a:gd name="T24" fmla="*/ 53 w 104"/>
                <a:gd name="T25" fmla="*/ 76 h 154"/>
                <a:gd name="T26" fmla="*/ 77 w 104"/>
                <a:gd name="T27" fmla="*/ 3 h 154"/>
                <a:gd name="T28" fmla="*/ 80 w 104"/>
                <a:gd name="T29" fmla="*/ 0 h 154"/>
                <a:gd name="T30" fmla="*/ 102 w 104"/>
                <a:gd name="T31" fmla="*/ 0 h 154"/>
                <a:gd name="T32" fmla="*/ 104 w 104"/>
                <a:gd name="T33" fmla="*/ 3 h 154"/>
                <a:gd name="T34" fmla="*/ 61 w 104"/>
                <a:gd name="T35" fmla="*/ 119 h 154"/>
                <a:gd name="T36" fmla="*/ 24 w 104"/>
                <a:gd name="T37" fmla="*/ 154 h 154"/>
                <a:gd name="T38" fmla="*/ 17 w 104"/>
                <a:gd name="T3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154">
                  <a:moveTo>
                    <a:pt x="17" y="154"/>
                  </a:moveTo>
                  <a:cubicBezTo>
                    <a:pt x="15" y="154"/>
                    <a:pt x="14" y="153"/>
                    <a:pt x="14" y="151"/>
                  </a:cubicBezTo>
                  <a:cubicBezTo>
                    <a:pt x="14" y="133"/>
                    <a:pt x="14" y="133"/>
                    <a:pt x="14" y="133"/>
                  </a:cubicBezTo>
                  <a:cubicBezTo>
                    <a:pt x="14" y="131"/>
                    <a:pt x="15" y="131"/>
                    <a:pt x="17" y="131"/>
                  </a:cubicBezTo>
                  <a:cubicBezTo>
                    <a:pt x="21" y="131"/>
                    <a:pt x="21" y="131"/>
                    <a:pt x="21" y="131"/>
                  </a:cubicBezTo>
                  <a:cubicBezTo>
                    <a:pt x="30" y="131"/>
                    <a:pt x="34" y="127"/>
                    <a:pt x="38" y="117"/>
                  </a:cubicBezTo>
                  <a:cubicBezTo>
                    <a:pt x="41" y="108"/>
                    <a:pt x="41" y="108"/>
                    <a:pt x="41" y="108"/>
                  </a:cubicBezTo>
                  <a:cubicBezTo>
                    <a:pt x="0" y="3"/>
                    <a:pt x="0" y="3"/>
                    <a:pt x="0" y="3"/>
                  </a:cubicBezTo>
                  <a:cubicBezTo>
                    <a:pt x="0" y="1"/>
                    <a:pt x="0" y="0"/>
                    <a:pt x="2" y="0"/>
                  </a:cubicBezTo>
                  <a:cubicBezTo>
                    <a:pt x="25" y="0"/>
                    <a:pt x="25" y="0"/>
                    <a:pt x="25" y="0"/>
                  </a:cubicBezTo>
                  <a:cubicBezTo>
                    <a:pt x="26" y="0"/>
                    <a:pt x="27" y="1"/>
                    <a:pt x="28" y="3"/>
                  </a:cubicBezTo>
                  <a:cubicBezTo>
                    <a:pt x="53" y="76"/>
                    <a:pt x="53" y="76"/>
                    <a:pt x="53" y="76"/>
                  </a:cubicBezTo>
                  <a:cubicBezTo>
                    <a:pt x="53" y="76"/>
                    <a:pt x="53" y="76"/>
                    <a:pt x="53" y="76"/>
                  </a:cubicBezTo>
                  <a:cubicBezTo>
                    <a:pt x="77" y="3"/>
                    <a:pt x="77" y="3"/>
                    <a:pt x="77" y="3"/>
                  </a:cubicBezTo>
                  <a:cubicBezTo>
                    <a:pt x="78" y="1"/>
                    <a:pt x="79" y="0"/>
                    <a:pt x="80" y="0"/>
                  </a:cubicBezTo>
                  <a:cubicBezTo>
                    <a:pt x="102" y="0"/>
                    <a:pt x="102" y="0"/>
                    <a:pt x="102" y="0"/>
                  </a:cubicBezTo>
                  <a:cubicBezTo>
                    <a:pt x="104" y="0"/>
                    <a:pt x="104" y="1"/>
                    <a:pt x="104" y="3"/>
                  </a:cubicBezTo>
                  <a:cubicBezTo>
                    <a:pt x="61" y="119"/>
                    <a:pt x="61" y="119"/>
                    <a:pt x="61" y="119"/>
                  </a:cubicBezTo>
                  <a:cubicBezTo>
                    <a:pt x="52" y="145"/>
                    <a:pt x="42" y="154"/>
                    <a:pt x="24" y="154"/>
                  </a:cubicBezTo>
                  <a:lnTo>
                    <a:pt x="17"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5" name="Freeform 13"/>
            <p:cNvSpPr>
              <a:spLocks noEditPoints="1"/>
            </p:cNvSpPr>
            <p:nvPr userDrawn="1"/>
          </p:nvSpPr>
          <p:spPr bwMode="auto">
            <a:xfrm>
              <a:off x="235350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6" name="Freeform 14"/>
            <p:cNvSpPr>
              <a:spLocks/>
            </p:cNvSpPr>
            <p:nvPr userDrawn="1"/>
          </p:nvSpPr>
          <p:spPr bwMode="auto">
            <a:xfrm>
              <a:off x="2553970" y="1414463"/>
              <a:ext cx="109534" cy="283134"/>
            </a:xfrm>
            <a:custGeom>
              <a:avLst/>
              <a:gdLst>
                <a:gd name="T0" fmla="*/ 14 w 61"/>
                <a:gd name="T1" fmla="*/ 158 h 158"/>
                <a:gd name="T2" fmla="*/ 12 w 61"/>
                <a:gd name="T3" fmla="*/ 156 h 158"/>
                <a:gd name="T4" fmla="*/ 12 w 61"/>
                <a:gd name="T5" fmla="*/ 68 h 158"/>
                <a:gd name="T6" fmla="*/ 10 w 61"/>
                <a:gd name="T7" fmla="*/ 66 h 158"/>
                <a:gd name="T8" fmla="*/ 3 w 61"/>
                <a:gd name="T9" fmla="*/ 66 h 158"/>
                <a:gd name="T10" fmla="*/ 0 w 61"/>
                <a:gd name="T11" fmla="*/ 64 h 158"/>
                <a:gd name="T12" fmla="*/ 0 w 61"/>
                <a:gd name="T13" fmla="*/ 49 h 158"/>
                <a:gd name="T14" fmla="*/ 3 w 61"/>
                <a:gd name="T15" fmla="*/ 46 h 158"/>
                <a:gd name="T16" fmla="*/ 10 w 61"/>
                <a:gd name="T17" fmla="*/ 46 h 158"/>
                <a:gd name="T18" fmla="*/ 12 w 61"/>
                <a:gd name="T19" fmla="*/ 45 h 158"/>
                <a:gd name="T20" fmla="*/ 12 w 61"/>
                <a:gd name="T21" fmla="*/ 38 h 158"/>
                <a:gd name="T22" fmla="*/ 49 w 61"/>
                <a:gd name="T23" fmla="*/ 0 h 158"/>
                <a:gd name="T24" fmla="*/ 59 w 61"/>
                <a:gd name="T25" fmla="*/ 0 h 158"/>
                <a:gd name="T26" fmla="*/ 61 w 61"/>
                <a:gd name="T27" fmla="*/ 3 h 158"/>
                <a:gd name="T28" fmla="*/ 61 w 61"/>
                <a:gd name="T29" fmla="*/ 21 h 158"/>
                <a:gd name="T30" fmla="*/ 59 w 61"/>
                <a:gd name="T31" fmla="*/ 24 h 158"/>
                <a:gd name="T32" fmla="*/ 52 w 61"/>
                <a:gd name="T33" fmla="*/ 24 h 158"/>
                <a:gd name="T34" fmla="*/ 37 w 61"/>
                <a:gd name="T35" fmla="*/ 37 h 158"/>
                <a:gd name="T36" fmla="*/ 37 w 61"/>
                <a:gd name="T37" fmla="*/ 45 h 158"/>
                <a:gd name="T38" fmla="*/ 39 w 61"/>
                <a:gd name="T39" fmla="*/ 46 h 158"/>
                <a:gd name="T40" fmla="*/ 59 w 61"/>
                <a:gd name="T41" fmla="*/ 46 h 158"/>
                <a:gd name="T42" fmla="*/ 61 w 61"/>
                <a:gd name="T43" fmla="*/ 49 h 158"/>
                <a:gd name="T44" fmla="*/ 61 w 61"/>
                <a:gd name="T45" fmla="*/ 64 h 158"/>
                <a:gd name="T46" fmla="*/ 59 w 61"/>
                <a:gd name="T47" fmla="*/ 66 h 158"/>
                <a:gd name="T48" fmla="*/ 39 w 61"/>
                <a:gd name="T49" fmla="*/ 66 h 158"/>
                <a:gd name="T50" fmla="*/ 37 w 61"/>
                <a:gd name="T51" fmla="*/ 68 h 158"/>
                <a:gd name="T52" fmla="*/ 37 w 61"/>
                <a:gd name="T53" fmla="*/ 156 h 158"/>
                <a:gd name="T54" fmla="*/ 35 w 61"/>
                <a:gd name="T55" fmla="*/ 158 h 158"/>
                <a:gd name="T56" fmla="*/ 14 w 61"/>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158">
                  <a:moveTo>
                    <a:pt x="14" y="158"/>
                  </a:moveTo>
                  <a:cubicBezTo>
                    <a:pt x="12" y="158"/>
                    <a:pt x="12" y="157"/>
                    <a:pt x="12" y="156"/>
                  </a:cubicBezTo>
                  <a:cubicBezTo>
                    <a:pt x="12" y="68"/>
                    <a:pt x="12" y="68"/>
                    <a:pt x="12" y="68"/>
                  </a:cubicBezTo>
                  <a:cubicBezTo>
                    <a:pt x="12" y="67"/>
                    <a:pt x="11" y="66"/>
                    <a:pt x="10" y="66"/>
                  </a:cubicBezTo>
                  <a:cubicBezTo>
                    <a:pt x="3" y="66"/>
                    <a:pt x="3" y="66"/>
                    <a:pt x="3" y="66"/>
                  </a:cubicBezTo>
                  <a:cubicBezTo>
                    <a:pt x="1" y="66"/>
                    <a:pt x="0" y="66"/>
                    <a:pt x="0" y="64"/>
                  </a:cubicBezTo>
                  <a:cubicBezTo>
                    <a:pt x="0" y="49"/>
                    <a:pt x="0" y="49"/>
                    <a:pt x="0" y="49"/>
                  </a:cubicBezTo>
                  <a:cubicBezTo>
                    <a:pt x="0" y="47"/>
                    <a:pt x="1" y="46"/>
                    <a:pt x="3" y="46"/>
                  </a:cubicBezTo>
                  <a:cubicBezTo>
                    <a:pt x="10" y="46"/>
                    <a:pt x="10" y="46"/>
                    <a:pt x="10" y="46"/>
                  </a:cubicBezTo>
                  <a:cubicBezTo>
                    <a:pt x="11" y="46"/>
                    <a:pt x="12" y="46"/>
                    <a:pt x="12" y="45"/>
                  </a:cubicBezTo>
                  <a:cubicBezTo>
                    <a:pt x="12" y="38"/>
                    <a:pt x="12" y="38"/>
                    <a:pt x="12" y="38"/>
                  </a:cubicBezTo>
                  <a:cubicBezTo>
                    <a:pt x="12" y="12"/>
                    <a:pt x="24" y="0"/>
                    <a:pt x="49" y="0"/>
                  </a:cubicBezTo>
                  <a:cubicBezTo>
                    <a:pt x="59" y="0"/>
                    <a:pt x="59" y="0"/>
                    <a:pt x="59" y="0"/>
                  </a:cubicBezTo>
                  <a:cubicBezTo>
                    <a:pt x="60" y="0"/>
                    <a:pt x="61" y="1"/>
                    <a:pt x="61" y="3"/>
                  </a:cubicBezTo>
                  <a:cubicBezTo>
                    <a:pt x="61" y="21"/>
                    <a:pt x="61" y="21"/>
                    <a:pt x="61" y="21"/>
                  </a:cubicBezTo>
                  <a:cubicBezTo>
                    <a:pt x="61" y="23"/>
                    <a:pt x="60" y="24"/>
                    <a:pt x="59" y="24"/>
                  </a:cubicBezTo>
                  <a:cubicBezTo>
                    <a:pt x="52" y="24"/>
                    <a:pt x="52" y="24"/>
                    <a:pt x="52" y="24"/>
                  </a:cubicBezTo>
                  <a:cubicBezTo>
                    <a:pt x="40" y="24"/>
                    <a:pt x="37" y="26"/>
                    <a:pt x="37" y="37"/>
                  </a:cubicBezTo>
                  <a:cubicBezTo>
                    <a:pt x="37" y="45"/>
                    <a:pt x="37" y="45"/>
                    <a:pt x="37" y="45"/>
                  </a:cubicBezTo>
                  <a:cubicBezTo>
                    <a:pt x="37" y="46"/>
                    <a:pt x="38" y="46"/>
                    <a:pt x="39" y="46"/>
                  </a:cubicBezTo>
                  <a:cubicBezTo>
                    <a:pt x="59" y="46"/>
                    <a:pt x="59" y="46"/>
                    <a:pt x="59" y="46"/>
                  </a:cubicBezTo>
                  <a:cubicBezTo>
                    <a:pt x="60" y="46"/>
                    <a:pt x="61" y="47"/>
                    <a:pt x="61" y="49"/>
                  </a:cubicBezTo>
                  <a:cubicBezTo>
                    <a:pt x="61" y="64"/>
                    <a:pt x="61" y="64"/>
                    <a:pt x="61" y="64"/>
                  </a:cubicBezTo>
                  <a:cubicBezTo>
                    <a:pt x="61" y="66"/>
                    <a:pt x="60" y="66"/>
                    <a:pt x="59" y="66"/>
                  </a:cubicBezTo>
                  <a:cubicBezTo>
                    <a:pt x="39" y="66"/>
                    <a:pt x="39" y="66"/>
                    <a:pt x="39" y="66"/>
                  </a:cubicBezTo>
                  <a:cubicBezTo>
                    <a:pt x="38" y="66"/>
                    <a:pt x="37" y="67"/>
                    <a:pt x="37" y="68"/>
                  </a:cubicBezTo>
                  <a:cubicBezTo>
                    <a:pt x="37" y="156"/>
                    <a:pt x="37" y="156"/>
                    <a:pt x="37" y="156"/>
                  </a:cubicBezTo>
                  <a:cubicBezTo>
                    <a:pt x="37" y="157"/>
                    <a:pt x="37" y="158"/>
                    <a:pt x="35" y="158"/>
                  </a:cubicBezTo>
                  <a:lnTo>
                    <a:pt x="14"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7" name="Freeform 15"/>
            <p:cNvSpPr>
              <a:spLocks/>
            </p:cNvSpPr>
            <p:nvPr userDrawn="1"/>
          </p:nvSpPr>
          <p:spPr bwMode="auto">
            <a:xfrm>
              <a:off x="2762704" y="1414463"/>
              <a:ext cx="208734" cy="283134"/>
            </a:xfrm>
            <a:custGeom>
              <a:avLst/>
              <a:gdLst>
                <a:gd name="T0" fmla="*/ 0 w 117"/>
                <a:gd name="T1" fmla="*/ 3 h 158"/>
                <a:gd name="T2" fmla="*/ 2 w 117"/>
                <a:gd name="T3" fmla="*/ 0 h 158"/>
                <a:gd name="T4" fmla="*/ 25 w 117"/>
                <a:gd name="T5" fmla="*/ 0 h 158"/>
                <a:gd name="T6" fmla="*/ 27 w 117"/>
                <a:gd name="T7" fmla="*/ 3 h 158"/>
                <a:gd name="T8" fmla="*/ 27 w 117"/>
                <a:gd name="T9" fmla="*/ 65 h 158"/>
                <a:gd name="T10" fmla="*/ 29 w 117"/>
                <a:gd name="T11" fmla="*/ 66 h 158"/>
                <a:gd name="T12" fmla="*/ 89 w 117"/>
                <a:gd name="T13" fmla="*/ 66 h 158"/>
                <a:gd name="T14" fmla="*/ 90 w 117"/>
                <a:gd name="T15" fmla="*/ 65 h 158"/>
                <a:gd name="T16" fmla="*/ 90 w 117"/>
                <a:gd name="T17" fmla="*/ 3 h 158"/>
                <a:gd name="T18" fmla="*/ 92 w 117"/>
                <a:gd name="T19" fmla="*/ 0 h 158"/>
                <a:gd name="T20" fmla="*/ 115 w 117"/>
                <a:gd name="T21" fmla="*/ 0 h 158"/>
                <a:gd name="T22" fmla="*/ 117 w 117"/>
                <a:gd name="T23" fmla="*/ 3 h 158"/>
                <a:gd name="T24" fmla="*/ 117 w 117"/>
                <a:gd name="T25" fmla="*/ 156 h 158"/>
                <a:gd name="T26" fmla="*/ 115 w 117"/>
                <a:gd name="T27" fmla="*/ 158 h 158"/>
                <a:gd name="T28" fmla="*/ 92 w 117"/>
                <a:gd name="T29" fmla="*/ 158 h 158"/>
                <a:gd name="T30" fmla="*/ 90 w 117"/>
                <a:gd name="T31" fmla="*/ 156 h 158"/>
                <a:gd name="T32" fmla="*/ 90 w 117"/>
                <a:gd name="T33" fmla="*/ 92 h 158"/>
                <a:gd name="T34" fmla="*/ 89 w 117"/>
                <a:gd name="T35" fmla="*/ 91 h 158"/>
                <a:gd name="T36" fmla="*/ 29 w 117"/>
                <a:gd name="T37" fmla="*/ 91 h 158"/>
                <a:gd name="T38" fmla="*/ 27 w 117"/>
                <a:gd name="T39" fmla="*/ 92 h 158"/>
                <a:gd name="T40" fmla="*/ 27 w 117"/>
                <a:gd name="T41" fmla="*/ 156 h 158"/>
                <a:gd name="T42" fmla="*/ 25 w 117"/>
                <a:gd name="T43" fmla="*/ 158 h 158"/>
                <a:gd name="T44" fmla="*/ 2 w 117"/>
                <a:gd name="T45" fmla="*/ 158 h 158"/>
                <a:gd name="T46" fmla="*/ 0 w 117"/>
                <a:gd name="T47" fmla="*/ 156 h 158"/>
                <a:gd name="T48" fmla="*/ 0 w 117"/>
                <a:gd name="T49"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158">
                  <a:moveTo>
                    <a:pt x="0" y="3"/>
                  </a:moveTo>
                  <a:cubicBezTo>
                    <a:pt x="0" y="1"/>
                    <a:pt x="1" y="0"/>
                    <a:pt x="2" y="0"/>
                  </a:cubicBezTo>
                  <a:cubicBezTo>
                    <a:pt x="25" y="0"/>
                    <a:pt x="25" y="0"/>
                    <a:pt x="25" y="0"/>
                  </a:cubicBezTo>
                  <a:cubicBezTo>
                    <a:pt x="26" y="0"/>
                    <a:pt x="27" y="1"/>
                    <a:pt x="27" y="3"/>
                  </a:cubicBezTo>
                  <a:cubicBezTo>
                    <a:pt x="27" y="65"/>
                    <a:pt x="27" y="65"/>
                    <a:pt x="27" y="65"/>
                  </a:cubicBezTo>
                  <a:cubicBezTo>
                    <a:pt x="27" y="66"/>
                    <a:pt x="28" y="66"/>
                    <a:pt x="29" y="66"/>
                  </a:cubicBezTo>
                  <a:cubicBezTo>
                    <a:pt x="89" y="66"/>
                    <a:pt x="89" y="66"/>
                    <a:pt x="89" y="66"/>
                  </a:cubicBezTo>
                  <a:cubicBezTo>
                    <a:pt x="89" y="66"/>
                    <a:pt x="90" y="66"/>
                    <a:pt x="90" y="65"/>
                  </a:cubicBezTo>
                  <a:cubicBezTo>
                    <a:pt x="90" y="3"/>
                    <a:pt x="90" y="3"/>
                    <a:pt x="90" y="3"/>
                  </a:cubicBezTo>
                  <a:cubicBezTo>
                    <a:pt x="90" y="1"/>
                    <a:pt x="91" y="0"/>
                    <a:pt x="92" y="0"/>
                  </a:cubicBezTo>
                  <a:cubicBezTo>
                    <a:pt x="115" y="0"/>
                    <a:pt x="115" y="0"/>
                    <a:pt x="115" y="0"/>
                  </a:cubicBezTo>
                  <a:cubicBezTo>
                    <a:pt x="116" y="0"/>
                    <a:pt x="117" y="1"/>
                    <a:pt x="117" y="3"/>
                  </a:cubicBezTo>
                  <a:cubicBezTo>
                    <a:pt x="117" y="156"/>
                    <a:pt x="117" y="156"/>
                    <a:pt x="117" y="156"/>
                  </a:cubicBezTo>
                  <a:cubicBezTo>
                    <a:pt x="117" y="157"/>
                    <a:pt x="116" y="158"/>
                    <a:pt x="115" y="158"/>
                  </a:cubicBezTo>
                  <a:cubicBezTo>
                    <a:pt x="92" y="158"/>
                    <a:pt x="92" y="158"/>
                    <a:pt x="92" y="158"/>
                  </a:cubicBezTo>
                  <a:cubicBezTo>
                    <a:pt x="91" y="158"/>
                    <a:pt x="90" y="157"/>
                    <a:pt x="90" y="156"/>
                  </a:cubicBezTo>
                  <a:cubicBezTo>
                    <a:pt x="90" y="92"/>
                    <a:pt x="90" y="92"/>
                    <a:pt x="90" y="92"/>
                  </a:cubicBezTo>
                  <a:cubicBezTo>
                    <a:pt x="90" y="91"/>
                    <a:pt x="89" y="91"/>
                    <a:pt x="89" y="91"/>
                  </a:cubicBezTo>
                  <a:cubicBezTo>
                    <a:pt x="29" y="91"/>
                    <a:pt x="29" y="91"/>
                    <a:pt x="29" y="91"/>
                  </a:cubicBezTo>
                  <a:cubicBezTo>
                    <a:pt x="28" y="91"/>
                    <a:pt x="27" y="91"/>
                    <a:pt x="27" y="92"/>
                  </a:cubicBezTo>
                  <a:cubicBezTo>
                    <a:pt x="27" y="156"/>
                    <a:pt x="27" y="156"/>
                    <a:pt x="27" y="156"/>
                  </a:cubicBezTo>
                  <a:cubicBezTo>
                    <a:pt x="27" y="157"/>
                    <a:pt x="26" y="158"/>
                    <a:pt x="25"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8" name="Freeform 16"/>
            <p:cNvSpPr>
              <a:spLocks noEditPoints="1"/>
            </p:cNvSpPr>
            <p:nvPr userDrawn="1"/>
          </p:nvSpPr>
          <p:spPr bwMode="auto">
            <a:xfrm>
              <a:off x="3014838" y="1492997"/>
              <a:ext cx="175667" cy="208734"/>
            </a:xfrm>
            <a:custGeom>
              <a:avLst/>
              <a:gdLst>
                <a:gd name="T0" fmla="*/ 4 w 99"/>
                <a:gd name="T1" fmla="*/ 85 h 117"/>
                <a:gd name="T2" fmla="*/ 0 w 99"/>
                <a:gd name="T3" fmla="*/ 58 h 117"/>
                <a:gd name="T4" fmla="*/ 4 w 99"/>
                <a:gd name="T5" fmla="*/ 31 h 117"/>
                <a:gd name="T6" fmla="*/ 49 w 99"/>
                <a:gd name="T7" fmla="*/ 0 h 117"/>
                <a:gd name="T8" fmla="*/ 95 w 99"/>
                <a:gd name="T9" fmla="*/ 31 h 117"/>
                <a:gd name="T10" fmla="*/ 99 w 99"/>
                <a:gd name="T11" fmla="*/ 64 h 117"/>
                <a:gd name="T12" fmla="*/ 97 w 99"/>
                <a:gd name="T13" fmla="*/ 66 h 117"/>
                <a:gd name="T14" fmla="*/ 28 w 99"/>
                <a:gd name="T15" fmla="*/ 66 h 117"/>
                <a:gd name="T16" fmla="*/ 26 w 99"/>
                <a:gd name="T17" fmla="*/ 68 h 117"/>
                <a:gd name="T18" fmla="*/ 28 w 99"/>
                <a:gd name="T19" fmla="*/ 76 h 117"/>
                <a:gd name="T20" fmla="*/ 53 w 99"/>
                <a:gd name="T21" fmla="*/ 93 h 117"/>
                <a:gd name="T22" fmla="*/ 79 w 99"/>
                <a:gd name="T23" fmla="*/ 83 h 117"/>
                <a:gd name="T24" fmla="*/ 83 w 99"/>
                <a:gd name="T25" fmla="*/ 82 h 117"/>
                <a:gd name="T26" fmla="*/ 96 w 99"/>
                <a:gd name="T27" fmla="*/ 94 h 117"/>
                <a:gd name="T28" fmla="*/ 97 w 99"/>
                <a:gd name="T29" fmla="*/ 98 h 117"/>
                <a:gd name="T30" fmla="*/ 51 w 99"/>
                <a:gd name="T31" fmla="*/ 117 h 117"/>
                <a:gd name="T32" fmla="*/ 4 w 99"/>
                <a:gd name="T33" fmla="*/ 85 h 117"/>
                <a:gd name="T34" fmla="*/ 71 w 99"/>
                <a:gd name="T35" fmla="*/ 36 h 117"/>
                <a:gd name="T36" fmla="*/ 50 w 99"/>
                <a:gd name="T37" fmla="*/ 22 h 117"/>
                <a:gd name="T38" fmla="*/ 28 w 99"/>
                <a:gd name="T39" fmla="*/ 36 h 117"/>
                <a:gd name="T40" fmla="*/ 26 w 99"/>
                <a:gd name="T41" fmla="*/ 46 h 117"/>
                <a:gd name="T42" fmla="*/ 28 w 99"/>
                <a:gd name="T43" fmla="*/ 47 h 117"/>
                <a:gd name="T44" fmla="*/ 71 w 99"/>
                <a:gd name="T45" fmla="*/ 47 h 117"/>
                <a:gd name="T46" fmla="*/ 73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2" y="78"/>
                    <a:pt x="0" y="70"/>
                    <a:pt x="0" y="58"/>
                  </a:cubicBezTo>
                  <a:cubicBezTo>
                    <a:pt x="0" y="47"/>
                    <a:pt x="2" y="38"/>
                    <a:pt x="4" y="31"/>
                  </a:cubicBezTo>
                  <a:cubicBezTo>
                    <a:pt x="10" y="11"/>
                    <a:pt x="27" y="0"/>
                    <a:pt x="49" y="0"/>
                  </a:cubicBezTo>
                  <a:cubicBezTo>
                    <a:pt x="72" y="0"/>
                    <a:pt x="89" y="12"/>
                    <a:pt x="95" y="31"/>
                  </a:cubicBezTo>
                  <a:cubicBezTo>
                    <a:pt x="98" y="38"/>
                    <a:pt x="99" y="46"/>
                    <a:pt x="99" y="64"/>
                  </a:cubicBezTo>
                  <a:cubicBezTo>
                    <a:pt x="99" y="66"/>
                    <a:pt x="98" y="66"/>
                    <a:pt x="97" y="66"/>
                  </a:cubicBezTo>
                  <a:cubicBezTo>
                    <a:pt x="28" y="66"/>
                    <a:pt x="28" y="66"/>
                    <a:pt x="28" y="66"/>
                  </a:cubicBezTo>
                  <a:cubicBezTo>
                    <a:pt x="27" y="66"/>
                    <a:pt x="26" y="67"/>
                    <a:pt x="26" y="68"/>
                  </a:cubicBezTo>
                  <a:cubicBezTo>
                    <a:pt x="26" y="71"/>
                    <a:pt x="27" y="74"/>
                    <a:pt x="28" y="76"/>
                  </a:cubicBezTo>
                  <a:cubicBezTo>
                    <a:pt x="32" y="87"/>
                    <a:pt x="40" y="93"/>
                    <a:pt x="53" y="93"/>
                  </a:cubicBezTo>
                  <a:cubicBezTo>
                    <a:pt x="65" y="93"/>
                    <a:pt x="74" y="89"/>
                    <a:pt x="79" y="83"/>
                  </a:cubicBezTo>
                  <a:cubicBezTo>
                    <a:pt x="80" y="82"/>
                    <a:pt x="81" y="81"/>
                    <a:pt x="83" y="82"/>
                  </a:cubicBezTo>
                  <a:cubicBezTo>
                    <a:pt x="96" y="94"/>
                    <a:pt x="96" y="94"/>
                    <a:pt x="96" y="94"/>
                  </a:cubicBezTo>
                  <a:cubicBezTo>
                    <a:pt x="97" y="95"/>
                    <a:pt x="97" y="96"/>
                    <a:pt x="97" y="98"/>
                  </a:cubicBezTo>
                  <a:cubicBezTo>
                    <a:pt x="87" y="109"/>
                    <a:pt x="71" y="117"/>
                    <a:pt x="51" y="117"/>
                  </a:cubicBezTo>
                  <a:cubicBezTo>
                    <a:pt x="27" y="117"/>
                    <a:pt x="10" y="105"/>
                    <a:pt x="4" y="85"/>
                  </a:cubicBezTo>
                  <a:close/>
                  <a:moveTo>
                    <a:pt x="71" y="36"/>
                  </a:moveTo>
                  <a:cubicBezTo>
                    <a:pt x="68" y="27"/>
                    <a:pt x="60" y="22"/>
                    <a:pt x="50" y="22"/>
                  </a:cubicBezTo>
                  <a:cubicBezTo>
                    <a:pt x="39" y="22"/>
                    <a:pt x="31" y="27"/>
                    <a:pt x="28" y="36"/>
                  </a:cubicBezTo>
                  <a:cubicBezTo>
                    <a:pt x="27" y="39"/>
                    <a:pt x="26" y="42"/>
                    <a:pt x="26" y="46"/>
                  </a:cubicBezTo>
                  <a:cubicBezTo>
                    <a:pt x="26" y="47"/>
                    <a:pt x="27" y="47"/>
                    <a:pt x="28" y="47"/>
                  </a:cubicBezTo>
                  <a:cubicBezTo>
                    <a:pt x="71" y="47"/>
                    <a:pt x="71" y="47"/>
                    <a:pt x="71" y="47"/>
                  </a:cubicBezTo>
                  <a:cubicBezTo>
                    <a:pt x="72" y="47"/>
                    <a:pt x="73" y="47"/>
                    <a:pt x="73" y="46"/>
                  </a:cubicBezTo>
                  <a:cubicBezTo>
                    <a:pt x="73"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29" name="Freeform 17"/>
            <p:cNvSpPr>
              <a:spLocks noEditPoints="1"/>
            </p:cNvSpPr>
            <p:nvPr userDrawn="1"/>
          </p:nvSpPr>
          <p:spPr bwMode="auto">
            <a:xfrm>
              <a:off x="322150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8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1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4" y="111"/>
                    <a:pt x="53" y="117"/>
                    <a:pt x="37"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8"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1"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0" name="Freeform 18"/>
            <p:cNvSpPr>
              <a:spLocks/>
            </p:cNvSpPr>
            <p:nvPr userDrawn="1"/>
          </p:nvSpPr>
          <p:spPr bwMode="auto">
            <a:xfrm>
              <a:off x="3434373" y="1414463"/>
              <a:ext cx="76467" cy="285201"/>
            </a:xfrm>
            <a:custGeom>
              <a:avLst/>
              <a:gdLst>
                <a:gd name="T0" fmla="*/ 30 w 43"/>
                <a:gd name="T1" fmla="*/ 159 h 159"/>
                <a:gd name="T2" fmla="*/ 0 w 43"/>
                <a:gd name="T3" fmla="*/ 127 h 159"/>
                <a:gd name="T4" fmla="*/ 0 w 43"/>
                <a:gd name="T5" fmla="*/ 3 h 159"/>
                <a:gd name="T6" fmla="*/ 2 w 43"/>
                <a:gd name="T7" fmla="*/ 0 h 159"/>
                <a:gd name="T8" fmla="*/ 23 w 43"/>
                <a:gd name="T9" fmla="*/ 0 h 159"/>
                <a:gd name="T10" fmla="*/ 26 w 43"/>
                <a:gd name="T11" fmla="*/ 3 h 159"/>
                <a:gd name="T12" fmla="*/ 26 w 43"/>
                <a:gd name="T13" fmla="*/ 126 h 159"/>
                <a:gd name="T14" fmla="*/ 35 w 43"/>
                <a:gd name="T15" fmla="*/ 136 h 159"/>
                <a:gd name="T16" fmla="*/ 41 w 43"/>
                <a:gd name="T17" fmla="*/ 136 h 159"/>
                <a:gd name="T18" fmla="*/ 43 w 43"/>
                <a:gd name="T19" fmla="*/ 139 h 159"/>
                <a:gd name="T20" fmla="*/ 43 w 43"/>
                <a:gd name="T21" fmla="*/ 157 h 159"/>
                <a:gd name="T22" fmla="*/ 41 w 43"/>
                <a:gd name="T23" fmla="*/ 159 h 159"/>
                <a:gd name="T24" fmla="*/ 30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0" y="159"/>
                  </a:moveTo>
                  <a:cubicBezTo>
                    <a:pt x="9" y="159"/>
                    <a:pt x="0" y="149"/>
                    <a:pt x="0" y="127"/>
                  </a:cubicBezTo>
                  <a:cubicBezTo>
                    <a:pt x="0" y="3"/>
                    <a:pt x="0" y="3"/>
                    <a:pt x="0" y="3"/>
                  </a:cubicBezTo>
                  <a:cubicBezTo>
                    <a:pt x="0" y="1"/>
                    <a:pt x="1" y="0"/>
                    <a:pt x="2" y="0"/>
                  </a:cubicBezTo>
                  <a:cubicBezTo>
                    <a:pt x="23" y="0"/>
                    <a:pt x="23" y="0"/>
                    <a:pt x="23" y="0"/>
                  </a:cubicBezTo>
                  <a:cubicBezTo>
                    <a:pt x="25" y="0"/>
                    <a:pt x="26" y="1"/>
                    <a:pt x="26" y="3"/>
                  </a:cubicBezTo>
                  <a:cubicBezTo>
                    <a:pt x="26" y="126"/>
                    <a:pt x="26" y="126"/>
                    <a:pt x="26" y="126"/>
                  </a:cubicBezTo>
                  <a:cubicBezTo>
                    <a:pt x="26" y="134"/>
                    <a:pt x="29" y="136"/>
                    <a:pt x="35"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0"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1" name="Freeform 19"/>
            <p:cNvSpPr>
              <a:spLocks/>
            </p:cNvSpPr>
            <p:nvPr userDrawn="1"/>
          </p:nvSpPr>
          <p:spPr bwMode="auto">
            <a:xfrm>
              <a:off x="3525306"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2" name="Freeform 20"/>
            <p:cNvSpPr>
              <a:spLocks/>
            </p:cNvSpPr>
            <p:nvPr userDrawn="1"/>
          </p:nvSpPr>
          <p:spPr bwMode="auto">
            <a:xfrm>
              <a:off x="3663773" y="1414463"/>
              <a:ext cx="167400" cy="283134"/>
            </a:xfrm>
            <a:custGeom>
              <a:avLst/>
              <a:gdLst>
                <a:gd name="T0" fmla="*/ 71 w 94"/>
                <a:gd name="T1" fmla="*/ 158 h 158"/>
                <a:gd name="T2" fmla="*/ 69 w 94"/>
                <a:gd name="T3" fmla="*/ 156 h 158"/>
                <a:gd name="T4" fmla="*/ 69 w 94"/>
                <a:gd name="T5" fmla="*/ 91 h 158"/>
                <a:gd name="T6" fmla="*/ 47 w 94"/>
                <a:gd name="T7" fmla="*/ 67 h 158"/>
                <a:gd name="T8" fmla="*/ 26 w 94"/>
                <a:gd name="T9" fmla="*/ 91 h 158"/>
                <a:gd name="T10" fmla="*/ 26 w 94"/>
                <a:gd name="T11" fmla="*/ 156 h 158"/>
                <a:gd name="T12" fmla="*/ 24 w 94"/>
                <a:gd name="T13" fmla="*/ 158 h 158"/>
                <a:gd name="T14" fmla="*/ 3 w 94"/>
                <a:gd name="T15" fmla="*/ 158 h 158"/>
                <a:gd name="T16" fmla="*/ 0 w 94"/>
                <a:gd name="T17" fmla="*/ 156 h 158"/>
                <a:gd name="T18" fmla="*/ 0 w 94"/>
                <a:gd name="T19" fmla="*/ 3 h 158"/>
                <a:gd name="T20" fmla="*/ 3 w 94"/>
                <a:gd name="T21" fmla="*/ 0 h 158"/>
                <a:gd name="T22" fmla="*/ 24 w 94"/>
                <a:gd name="T23" fmla="*/ 0 h 158"/>
                <a:gd name="T24" fmla="*/ 26 w 94"/>
                <a:gd name="T25" fmla="*/ 3 h 158"/>
                <a:gd name="T26" fmla="*/ 26 w 94"/>
                <a:gd name="T27" fmla="*/ 57 h 158"/>
                <a:gd name="T28" fmla="*/ 26 w 94"/>
                <a:gd name="T29" fmla="*/ 57 h 158"/>
                <a:gd name="T30" fmla="*/ 56 w 94"/>
                <a:gd name="T31" fmla="*/ 44 h 158"/>
                <a:gd name="T32" fmla="*/ 94 w 94"/>
                <a:gd name="T33" fmla="*/ 85 h 158"/>
                <a:gd name="T34" fmla="*/ 94 w 94"/>
                <a:gd name="T35" fmla="*/ 156 h 158"/>
                <a:gd name="T36" fmla="*/ 92 w 94"/>
                <a:gd name="T37" fmla="*/ 158 h 158"/>
                <a:gd name="T38" fmla="*/ 71 w 94"/>
                <a:gd name="T3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8">
                  <a:moveTo>
                    <a:pt x="71" y="158"/>
                  </a:moveTo>
                  <a:cubicBezTo>
                    <a:pt x="69" y="158"/>
                    <a:pt x="69" y="157"/>
                    <a:pt x="69" y="156"/>
                  </a:cubicBezTo>
                  <a:cubicBezTo>
                    <a:pt x="69" y="91"/>
                    <a:pt x="69" y="91"/>
                    <a:pt x="69" y="91"/>
                  </a:cubicBezTo>
                  <a:cubicBezTo>
                    <a:pt x="69" y="77"/>
                    <a:pt x="61" y="67"/>
                    <a:pt x="47" y="67"/>
                  </a:cubicBezTo>
                  <a:cubicBezTo>
                    <a:pt x="34" y="67"/>
                    <a:pt x="26" y="77"/>
                    <a:pt x="26" y="91"/>
                  </a:cubicBezTo>
                  <a:cubicBezTo>
                    <a:pt x="26" y="156"/>
                    <a:pt x="26" y="156"/>
                    <a:pt x="26" y="156"/>
                  </a:cubicBezTo>
                  <a:cubicBezTo>
                    <a:pt x="26" y="157"/>
                    <a:pt x="25" y="158"/>
                    <a:pt x="24" y="158"/>
                  </a:cubicBezTo>
                  <a:cubicBezTo>
                    <a:pt x="3" y="158"/>
                    <a:pt x="3" y="158"/>
                    <a:pt x="3" y="158"/>
                  </a:cubicBezTo>
                  <a:cubicBezTo>
                    <a:pt x="1" y="158"/>
                    <a:pt x="0" y="157"/>
                    <a:pt x="0" y="156"/>
                  </a:cubicBezTo>
                  <a:cubicBezTo>
                    <a:pt x="0" y="3"/>
                    <a:pt x="0" y="3"/>
                    <a:pt x="0" y="3"/>
                  </a:cubicBezTo>
                  <a:cubicBezTo>
                    <a:pt x="0" y="1"/>
                    <a:pt x="1" y="0"/>
                    <a:pt x="3" y="0"/>
                  </a:cubicBezTo>
                  <a:cubicBezTo>
                    <a:pt x="24" y="0"/>
                    <a:pt x="24" y="0"/>
                    <a:pt x="24" y="0"/>
                  </a:cubicBezTo>
                  <a:cubicBezTo>
                    <a:pt x="25" y="0"/>
                    <a:pt x="26" y="1"/>
                    <a:pt x="26" y="3"/>
                  </a:cubicBezTo>
                  <a:cubicBezTo>
                    <a:pt x="26" y="57"/>
                    <a:pt x="26" y="57"/>
                    <a:pt x="26" y="57"/>
                  </a:cubicBezTo>
                  <a:cubicBezTo>
                    <a:pt x="26" y="57"/>
                    <a:pt x="26" y="57"/>
                    <a:pt x="26" y="57"/>
                  </a:cubicBezTo>
                  <a:cubicBezTo>
                    <a:pt x="31" y="50"/>
                    <a:pt x="41" y="44"/>
                    <a:pt x="56" y="44"/>
                  </a:cubicBezTo>
                  <a:cubicBezTo>
                    <a:pt x="80" y="44"/>
                    <a:pt x="94" y="61"/>
                    <a:pt x="94" y="85"/>
                  </a:cubicBezTo>
                  <a:cubicBezTo>
                    <a:pt x="94" y="156"/>
                    <a:pt x="94" y="156"/>
                    <a:pt x="94" y="156"/>
                  </a:cubicBezTo>
                  <a:cubicBezTo>
                    <a:pt x="94" y="157"/>
                    <a:pt x="94" y="158"/>
                    <a:pt x="92" y="158"/>
                  </a:cubicBezTo>
                  <a:lnTo>
                    <a:pt x="71"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3" name="Freeform 21"/>
            <p:cNvSpPr>
              <a:spLocks/>
            </p:cNvSpPr>
            <p:nvPr userDrawn="1"/>
          </p:nvSpPr>
          <p:spPr bwMode="auto">
            <a:xfrm>
              <a:off x="3880774" y="1647997"/>
              <a:ext cx="45467" cy="95067"/>
            </a:xfrm>
            <a:custGeom>
              <a:avLst/>
              <a:gdLst>
                <a:gd name="T0" fmla="*/ 0 w 26"/>
                <a:gd name="T1" fmla="*/ 2 h 54"/>
                <a:gd name="T2" fmla="*/ 2 w 26"/>
                <a:gd name="T3" fmla="*/ 0 h 54"/>
                <a:gd name="T4" fmla="*/ 24 w 26"/>
                <a:gd name="T5" fmla="*/ 0 h 54"/>
                <a:gd name="T6" fmla="*/ 26 w 26"/>
                <a:gd name="T7" fmla="*/ 2 h 54"/>
                <a:gd name="T8" fmla="*/ 26 w 26"/>
                <a:gd name="T9" fmla="*/ 27 h 54"/>
                <a:gd name="T10" fmla="*/ 24 w 26"/>
                <a:gd name="T11" fmla="*/ 32 h 54"/>
                <a:gd name="T12" fmla="*/ 5 w 26"/>
                <a:gd name="T13" fmla="*/ 52 h 54"/>
                <a:gd name="T14" fmla="*/ 2 w 26"/>
                <a:gd name="T15" fmla="*/ 54 h 54"/>
                <a:gd name="T16" fmla="*/ 0 w 26"/>
                <a:gd name="T17" fmla="*/ 51 h 54"/>
                <a:gd name="T18" fmla="*/ 0 w 26"/>
                <a:gd name="T19"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54">
                  <a:moveTo>
                    <a:pt x="0" y="2"/>
                  </a:moveTo>
                  <a:cubicBezTo>
                    <a:pt x="0" y="1"/>
                    <a:pt x="0" y="0"/>
                    <a:pt x="2" y="0"/>
                  </a:cubicBezTo>
                  <a:cubicBezTo>
                    <a:pt x="24" y="0"/>
                    <a:pt x="24" y="0"/>
                    <a:pt x="24" y="0"/>
                  </a:cubicBezTo>
                  <a:cubicBezTo>
                    <a:pt x="25" y="0"/>
                    <a:pt x="26" y="1"/>
                    <a:pt x="26" y="2"/>
                  </a:cubicBezTo>
                  <a:cubicBezTo>
                    <a:pt x="26" y="27"/>
                    <a:pt x="26" y="27"/>
                    <a:pt x="26" y="27"/>
                  </a:cubicBezTo>
                  <a:cubicBezTo>
                    <a:pt x="26" y="30"/>
                    <a:pt x="26" y="31"/>
                    <a:pt x="24" y="32"/>
                  </a:cubicBezTo>
                  <a:cubicBezTo>
                    <a:pt x="5" y="52"/>
                    <a:pt x="5" y="52"/>
                    <a:pt x="5" y="52"/>
                  </a:cubicBezTo>
                  <a:cubicBezTo>
                    <a:pt x="4" y="53"/>
                    <a:pt x="3" y="54"/>
                    <a:pt x="2" y="54"/>
                  </a:cubicBezTo>
                  <a:cubicBezTo>
                    <a:pt x="0" y="54"/>
                    <a:pt x="0" y="53"/>
                    <a:pt x="0" y="5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4" name="Freeform 22"/>
            <p:cNvSpPr>
              <a:spLocks/>
            </p:cNvSpPr>
            <p:nvPr userDrawn="1"/>
          </p:nvSpPr>
          <p:spPr bwMode="auto">
            <a:xfrm>
              <a:off x="4041974" y="1414463"/>
              <a:ext cx="183934" cy="283134"/>
            </a:xfrm>
            <a:custGeom>
              <a:avLst/>
              <a:gdLst>
                <a:gd name="T0" fmla="*/ 0 w 103"/>
                <a:gd name="T1" fmla="*/ 3 h 158"/>
                <a:gd name="T2" fmla="*/ 2 w 103"/>
                <a:gd name="T3" fmla="*/ 0 h 158"/>
                <a:gd name="T4" fmla="*/ 25 w 103"/>
                <a:gd name="T5" fmla="*/ 0 h 158"/>
                <a:gd name="T6" fmla="*/ 27 w 103"/>
                <a:gd name="T7" fmla="*/ 3 h 158"/>
                <a:gd name="T8" fmla="*/ 27 w 103"/>
                <a:gd name="T9" fmla="*/ 132 h 158"/>
                <a:gd name="T10" fmla="*/ 29 w 103"/>
                <a:gd name="T11" fmla="*/ 133 h 158"/>
                <a:gd name="T12" fmla="*/ 101 w 103"/>
                <a:gd name="T13" fmla="*/ 133 h 158"/>
                <a:gd name="T14" fmla="*/ 103 w 103"/>
                <a:gd name="T15" fmla="*/ 136 h 158"/>
                <a:gd name="T16" fmla="*/ 103 w 103"/>
                <a:gd name="T17" fmla="*/ 156 h 158"/>
                <a:gd name="T18" fmla="*/ 101 w 103"/>
                <a:gd name="T19" fmla="*/ 158 h 158"/>
                <a:gd name="T20" fmla="*/ 2 w 103"/>
                <a:gd name="T21" fmla="*/ 158 h 158"/>
                <a:gd name="T22" fmla="*/ 0 w 103"/>
                <a:gd name="T23" fmla="*/ 156 h 158"/>
                <a:gd name="T24" fmla="*/ 0 w 103"/>
                <a:gd name="T25"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58">
                  <a:moveTo>
                    <a:pt x="0" y="3"/>
                  </a:moveTo>
                  <a:cubicBezTo>
                    <a:pt x="0" y="1"/>
                    <a:pt x="1" y="0"/>
                    <a:pt x="2" y="0"/>
                  </a:cubicBezTo>
                  <a:cubicBezTo>
                    <a:pt x="25" y="0"/>
                    <a:pt x="25" y="0"/>
                    <a:pt x="25" y="0"/>
                  </a:cubicBezTo>
                  <a:cubicBezTo>
                    <a:pt x="26" y="0"/>
                    <a:pt x="27" y="1"/>
                    <a:pt x="27" y="3"/>
                  </a:cubicBezTo>
                  <a:cubicBezTo>
                    <a:pt x="27" y="132"/>
                    <a:pt x="27" y="132"/>
                    <a:pt x="27" y="132"/>
                  </a:cubicBezTo>
                  <a:cubicBezTo>
                    <a:pt x="27" y="133"/>
                    <a:pt x="28" y="133"/>
                    <a:pt x="29" y="133"/>
                  </a:cubicBezTo>
                  <a:cubicBezTo>
                    <a:pt x="101" y="133"/>
                    <a:pt x="101" y="133"/>
                    <a:pt x="101" y="133"/>
                  </a:cubicBezTo>
                  <a:cubicBezTo>
                    <a:pt x="102" y="133"/>
                    <a:pt x="103" y="134"/>
                    <a:pt x="103" y="136"/>
                  </a:cubicBezTo>
                  <a:cubicBezTo>
                    <a:pt x="103" y="156"/>
                    <a:pt x="103" y="156"/>
                    <a:pt x="103" y="156"/>
                  </a:cubicBezTo>
                  <a:cubicBezTo>
                    <a:pt x="103" y="157"/>
                    <a:pt x="102" y="158"/>
                    <a:pt x="101"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5" name="Freeform 23"/>
            <p:cNvSpPr>
              <a:spLocks noEditPoints="1"/>
            </p:cNvSpPr>
            <p:nvPr userDrawn="1"/>
          </p:nvSpPr>
          <p:spPr bwMode="auto">
            <a:xfrm>
              <a:off x="4254842" y="1492997"/>
              <a:ext cx="167400" cy="208734"/>
            </a:xfrm>
            <a:custGeom>
              <a:avLst/>
              <a:gdLst>
                <a:gd name="T0" fmla="*/ 72 w 94"/>
                <a:gd name="T1" fmla="*/ 114 h 117"/>
                <a:gd name="T2" fmla="*/ 70 w 94"/>
                <a:gd name="T3" fmla="*/ 112 h 117"/>
                <a:gd name="T4" fmla="*/ 70 w 94"/>
                <a:gd name="T5" fmla="*/ 104 h 117"/>
                <a:gd name="T6" fmla="*/ 69 w 94"/>
                <a:gd name="T7" fmla="*/ 104 h 117"/>
                <a:gd name="T8" fmla="*/ 38 w 94"/>
                <a:gd name="T9" fmla="*/ 117 h 117"/>
                <a:gd name="T10" fmla="*/ 0 w 94"/>
                <a:gd name="T11" fmla="*/ 82 h 117"/>
                <a:gd name="T12" fmla="*/ 45 w 94"/>
                <a:gd name="T13" fmla="*/ 47 h 117"/>
                <a:gd name="T14" fmla="*/ 68 w 94"/>
                <a:gd name="T15" fmla="*/ 47 h 117"/>
                <a:gd name="T16" fmla="*/ 69 w 94"/>
                <a:gd name="T17" fmla="*/ 46 h 117"/>
                <a:gd name="T18" fmla="*/ 69 w 94"/>
                <a:gd name="T19" fmla="*/ 40 h 117"/>
                <a:gd name="T20" fmla="*/ 44 w 94"/>
                <a:gd name="T21" fmla="*/ 22 h 117"/>
                <a:gd name="T22" fmla="*/ 19 w 94"/>
                <a:gd name="T23" fmla="*/ 29 h 117"/>
                <a:gd name="T24" fmla="*/ 16 w 94"/>
                <a:gd name="T25" fmla="*/ 29 h 117"/>
                <a:gd name="T26" fmla="*/ 7 w 94"/>
                <a:gd name="T27" fmla="*/ 14 h 117"/>
                <a:gd name="T28" fmla="*/ 8 w 94"/>
                <a:gd name="T29" fmla="*/ 11 h 117"/>
                <a:gd name="T30" fmla="*/ 47 w 94"/>
                <a:gd name="T31" fmla="*/ 0 h 117"/>
                <a:gd name="T32" fmla="*/ 94 w 94"/>
                <a:gd name="T33" fmla="*/ 39 h 117"/>
                <a:gd name="T34" fmla="*/ 94 w 94"/>
                <a:gd name="T35" fmla="*/ 112 h 117"/>
                <a:gd name="T36" fmla="*/ 91 w 94"/>
                <a:gd name="T37" fmla="*/ 114 h 117"/>
                <a:gd name="T38" fmla="*/ 72 w 94"/>
                <a:gd name="T39" fmla="*/ 114 h 117"/>
                <a:gd name="T40" fmla="*/ 69 w 94"/>
                <a:gd name="T41" fmla="*/ 76 h 117"/>
                <a:gd name="T42" fmla="*/ 69 w 94"/>
                <a:gd name="T43" fmla="*/ 68 h 117"/>
                <a:gd name="T44" fmla="*/ 68 w 94"/>
                <a:gd name="T45" fmla="*/ 66 h 117"/>
                <a:gd name="T46" fmla="*/ 49 w 94"/>
                <a:gd name="T47" fmla="*/ 66 h 117"/>
                <a:gd name="T48" fmla="*/ 25 w 94"/>
                <a:gd name="T49" fmla="*/ 82 h 117"/>
                <a:gd name="T50" fmla="*/ 44 w 94"/>
                <a:gd name="T51" fmla="*/ 95 h 117"/>
                <a:gd name="T52" fmla="*/ 69 w 94"/>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4" h="117">
                  <a:moveTo>
                    <a:pt x="72" y="114"/>
                  </a:moveTo>
                  <a:cubicBezTo>
                    <a:pt x="71" y="114"/>
                    <a:pt x="70" y="113"/>
                    <a:pt x="70" y="112"/>
                  </a:cubicBezTo>
                  <a:cubicBezTo>
                    <a:pt x="70" y="104"/>
                    <a:pt x="70" y="104"/>
                    <a:pt x="70" y="104"/>
                  </a:cubicBezTo>
                  <a:cubicBezTo>
                    <a:pt x="69" y="104"/>
                    <a:pt x="69" y="104"/>
                    <a:pt x="69" y="104"/>
                  </a:cubicBezTo>
                  <a:cubicBezTo>
                    <a:pt x="64" y="111"/>
                    <a:pt x="54" y="117"/>
                    <a:pt x="38" y="117"/>
                  </a:cubicBezTo>
                  <a:cubicBezTo>
                    <a:pt x="17" y="117"/>
                    <a:pt x="0" y="106"/>
                    <a:pt x="0" y="82"/>
                  </a:cubicBezTo>
                  <a:cubicBezTo>
                    <a:pt x="0" y="58"/>
                    <a:pt x="17" y="47"/>
                    <a:pt x="45" y="47"/>
                  </a:cubicBezTo>
                  <a:cubicBezTo>
                    <a:pt x="68" y="47"/>
                    <a:pt x="68" y="47"/>
                    <a:pt x="68" y="47"/>
                  </a:cubicBezTo>
                  <a:cubicBezTo>
                    <a:pt x="69" y="47"/>
                    <a:pt x="69" y="47"/>
                    <a:pt x="69" y="46"/>
                  </a:cubicBezTo>
                  <a:cubicBezTo>
                    <a:pt x="69" y="40"/>
                    <a:pt x="69" y="40"/>
                    <a:pt x="69" y="40"/>
                  </a:cubicBezTo>
                  <a:cubicBezTo>
                    <a:pt x="69" y="28"/>
                    <a:pt x="63" y="22"/>
                    <a:pt x="44" y="22"/>
                  </a:cubicBezTo>
                  <a:cubicBezTo>
                    <a:pt x="32" y="22"/>
                    <a:pt x="24" y="25"/>
                    <a:pt x="19" y="29"/>
                  </a:cubicBezTo>
                  <a:cubicBezTo>
                    <a:pt x="18" y="30"/>
                    <a:pt x="16" y="30"/>
                    <a:pt x="16" y="29"/>
                  </a:cubicBezTo>
                  <a:cubicBezTo>
                    <a:pt x="7" y="14"/>
                    <a:pt x="7" y="14"/>
                    <a:pt x="7" y="14"/>
                  </a:cubicBezTo>
                  <a:cubicBezTo>
                    <a:pt x="6" y="13"/>
                    <a:pt x="7" y="11"/>
                    <a:pt x="8" y="11"/>
                  </a:cubicBezTo>
                  <a:cubicBezTo>
                    <a:pt x="17" y="4"/>
                    <a:pt x="29" y="0"/>
                    <a:pt x="47" y="0"/>
                  </a:cubicBezTo>
                  <a:cubicBezTo>
                    <a:pt x="81" y="0"/>
                    <a:pt x="94" y="11"/>
                    <a:pt x="94" y="39"/>
                  </a:cubicBezTo>
                  <a:cubicBezTo>
                    <a:pt x="94" y="112"/>
                    <a:pt x="94" y="112"/>
                    <a:pt x="94" y="112"/>
                  </a:cubicBezTo>
                  <a:cubicBezTo>
                    <a:pt x="94" y="113"/>
                    <a:pt x="93" y="114"/>
                    <a:pt x="91" y="114"/>
                  </a:cubicBezTo>
                  <a:lnTo>
                    <a:pt x="72" y="114"/>
                  </a:lnTo>
                  <a:close/>
                  <a:moveTo>
                    <a:pt x="69" y="76"/>
                  </a:moveTo>
                  <a:cubicBezTo>
                    <a:pt x="69" y="68"/>
                    <a:pt x="69" y="68"/>
                    <a:pt x="69" y="68"/>
                  </a:cubicBezTo>
                  <a:cubicBezTo>
                    <a:pt x="69" y="67"/>
                    <a:pt x="69" y="66"/>
                    <a:pt x="68" y="66"/>
                  </a:cubicBezTo>
                  <a:cubicBezTo>
                    <a:pt x="49" y="66"/>
                    <a:pt x="49" y="66"/>
                    <a:pt x="49" y="66"/>
                  </a:cubicBezTo>
                  <a:cubicBezTo>
                    <a:pt x="33" y="66"/>
                    <a:pt x="25" y="71"/>
                    <a:pt x="25" y="82"/>
                  </a:cubicBezTo>
                  <a:cubicBezTo>
                    <a:pt x="25" y="91"/>
                    <a:pt x="32"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6" name="Freeform 24"/>
            <p:cNvSpPr>
              <a:spLocks noEditPoints="1"/>
            </p:cNvSpPr>
            <p:nvPr userDrawn="1"/>
          </p:nvSpPr>
          <p:spPr bwMode="auto">
            <a:xfrm>
              <a:off x="4469776" y="1414463"/>
              <a:ext cx="175667" cy="287267"/>
            </a:xfrm>
            <a:custGeom>
              <a:avLst/>
              <a:gdLst>
                <a:gd name="T0" fmla="*/ 26 w 98"/>
                <a:gd name="T1" fmla="*/ 147 h 161"/>
                <a:gd name="T2" fmla="*/ 26 w 98"/>
                <a:gd name="T3" fmla="*/ 147 h 161"/>
                <a:gd name="T4" fmla="*/ 26 w 98"/>
                <a:gd name="T5" fmla="*/ 156 h 161"/>
                <a:gd name="T6" fmla="*/ 23 w 98"/>
                <a:gd name="T7" fmla="*/ 158 h 161"/>
                <a:gd name="T8" fmla="*/ 2 w 98"/>
                <a:gd name="T9" fmla="*/ 158 h 161"/>
                <a:gd name="T10" fmla="*/ 0 w 98"/>
                <a:gd name="T11" fmla="*/ 156 h 161"/>
                <a:gd name="T12" fmla="*/ 0 w 98"/>
                <a:gd name="T13" fmla="*/ 3 h 161"/>
                <a:gd name="T14" fmla="*/ 2 w 98"/>
                <a:gd name="T15" fmla="*/ 0 h 161"/>
                <a:gd name="T16" fmla="*/ 23 w 98"/>
                <a:gd name="T17" fmla="*/ 0 h 161"/>
                <a:gd name="T18" fmla="*/ 26 w 98"/>
                <a:gd name="T19" fmla="*/ 3 h 161"/>
                <a:gd name="T20" fmla="*/ 26 w 98"/>
                <a:gd name="T21" fmla="*/ 57 h 161"/>
                <a:gd name="T22" fmla="*/ 26 w 98"/>
                <a:gd name="T23" fmla="*/ 57 h 161"/>
                <a:gd name="T24" fmla="*/ 56 w 98"/>
                <a:gd name="T25" fmla="*/ 44 h 161"/>
                <a:gd name="T26" fmla="*/ 94 w 98"/>
                <a:gd name="T27" fmla="*/ 71 h 161"/>
                <a:gd name="T28" fmla="*/ 98 w 98"/>
                <a:gd name="T29" fmla="*/ 102 h 161"/>
                <a:gd name="T30" fmla="*/ 94 w 98"/>
                <a:gd name="T31" fmla="*/ 134 h 161"/>
                <a:gd name="T32" fmla="*/ 56 w 98"/>
                <a:gd name="T33" fmla="*/ 161 h 161"/>
                <a:gd name="T34" fmla="*/ 26 w 98"/>
                <a:gd name="T35" fmla="*/ 147 h 161"/>
                <a:gd name="T36" fmla="*/ 69 w 98"/>
                <a:gd name="T37" fmla="*/ 123 h 161"/>
                <a:gd name="T38" fmla="*/ 72 w 98"/>
                <a:gd name="T39" fmla="*/ 102 h 161"/>
                <a:gd name="T40" fmla="*/ 69 w 98"/>
                <a:gd name="T41" fmla="*/ 81 h 161"/>
                <a:gd name="T42" fmla="*/ 49 w 98"/>
                <a:gd name="T43" fmla="*/ 67 h 161"/>
                <a:gd name="T44" fmla="*/ 28 w 98"/>
                <a:gd name="T45" fmla="*/ 81 h 161"/>
                <a:gd name="T46" fmla="*/ 26 w 98"/>
                <a:gd name="T47" fmla="*/ 102 h 161"/>
                <a:gd name="T48" fmla="*/ 28 w 98"/>
                <a:gd name="T49" fmla="*/ 123 h 161"/>
                <a:gd name="T50" fmla="*/ 49 w 98"/>
                <a:gd name="T51" fmla="*/ 137 h 161"/>
                <a:gd name="T52" fmla="*/ 69 w 98"/>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61">
                  <a:moveTo>
                    <a:pt x="26" y="147"/>
                  </a:moveTo>
                  <a:cubicBezTo>
                    <a:pt x="26" y="147"/>
                    <a:pt x="26" y="147"/>
                    <a:pt x="26" y="147"/>
                  </a:cubicBezTo>
                  <a:cubicBezTo>
                    <a:pt x="26" y="156"/>
                    <a:pt x="26" y="156"/>
                    <a:pt x="26" y="156"/>
                  </a:cubicBezTo>
                  <a:cubicBezTo>
                    <a:pt x="26" y="157"/>
                    <a:pt x="25" y="158"/>
                    <a:pt x="23" y="158"/>
                  </a:cubicBezTo>
                  <a:cubicBezTo>
                    <a:pt x="2" y="158"/>
                    <a:pt x="2" y="158"/>
                    <a:pt x="2" y="158"/>
                  </a:cubicBezTo>
                  <a:cubicBezTo>
                    <a:pt x="1" y="158"/>
                    <a:pt x="0" y="157"/>
                    <a:pt x="0" y="156"/>
                  </a:cubicBezTo>
                  <a:cubicBezTo>
                    <a:pt x="0" y="3"/>
                    <a:pt x="0" y="3"/>
                    <a:pt x="0" y="3"/>
                  </a:cubicBezTo>
                  <a:cubicBezTo>
                    <a:pt x="0" y="1"/>
                    <a:pt x="1" y="0"/>
                    <a:pt x="2" y="0"/>
                  </a:cubicBezTo>
                  <a:cubicBezTo>
                    <a:pt x="23" y="0"/>
                    <a:pt x="23" y="0"/>
                    <a:pt x="23" y="0"/>
                  </a:cubicBezTo>
                  <a:cubicBezTo>
                    <a:pt x="25" y="0"/>
                    <a:pt x="26" y="1"/>
                    <a:pt x="26" y="3"/>
                  </a:cubicBezTo>
                  <a:cubicBezTo>
                    <a:pt x="26" y="57"/>
                    <a:pt x="26" y="57"/>
                    <a:pt x="26" y="57"/>
                  </a:cubicBezTo>
                  <a:cubicBezTo>
                    <a:pt x="26" y="57"/>
                    <a:pt x="26" y="57"/>
                    <a:pt x="26" y="57"/>
                  </a:cubicBezTo>
                  <a:cubicBezTo>
                    <a:pt x="31" y="49"/>
                    <a:pt x="40" y="44"/>
                    <a:pt x="56" y="44"/>
                  </a:cubicBezTo>
                  <a:cubicBezTo>
                    <a:pt x="75" y="44"/>
                    <a:pt x="88" y="53"/>
                    <a:pt x="94" y="71"/>
                  </a:cubicBezTo>
                  <a:cubicBezTo>
                    <a:pt x="97" y="79"/>
                    <a:pt x="98" y="87"/>
                    <a:pt x="98" y="102"/>
                  </a:cubicBezTo>
                  <a:cubicBezTo>
                    <a:pt x="98" y="117"/>
                    <a:pt x="97" y="125"/>
                    <a:pt x="94" y="134"/>
                  </a:cubicBezTo>
                  <a:cubicBezTo>
                    <a:pt x="88" y="151"/>
                    <a:pt x="75" y="161"/>
                    <a:pt x="56" y="161"/>
                  </a:cubicBezTo>
                  <a:cubicBezTo>
                    <a:pt x="40" y="161"/>
                    <a:pt x="31" y="155"/>
                    <a:pt x="26" y="147"/>
                  </a:cubicBezTo>
                  <a:close/>
                  <a:moveTo>
                    <a:pt x="69" y="123"/>
                  </a:moveTo>
                  <a:cubicBezTo>
                    <a:pt x="71" y="118"/>
                    <a:pt x="72" y="112"/>
                    <a:pt x="72" y="102"/>
                  </a:cubicBezTo>
                  <a:cubicBezTo>
                    <a:pt x="72" y="92"/>
                    <a:pt x="71" y="86"/>
                    <a:pt x="69" y="81"/>
                  </a:cubicBezTo>
                  <a:cubicBezTo>
                    <a:pt x="66" y="72"/>
                    <a:pt x="59" y="67"/>
                    <a:pt x="49" y="67"/>
                  </a:cubicBezTo>
                  <a:cubicBezTo>
                    <a:pt x="38" y="67"/>
                    <a:pt x="31" y="72"/>
                    <a:pt x="28" y="81"/>
                  </a:cubicBezTo>
                  <a:cubicBezTo>
                    <a:pt x="26" y="86"/>
                    <a:pt x="26" y="92"/>
                    <a:pt x="26" y="102"/>
                  </a:cubicBezTo>
                  <a:cubicBezTo>
                    <a:pt x="26" y="112"/>
                    <a:pt x="26" y="118"/>
                    <a:pt x="28" y="123"/>
                  </a:cubicBezTo>
                  <a:cubicBezTo>
                    <a:pt x="31" y="132"/>
                    <a:pt x="38" y="137"/>
                    <a:pt x="49" y="137"/>
                  </a:cubicBezTo>
                  <a:cubicBezTo>
                    <a:pt x="59" y="137"/>
                    <a:pt x="66" y="132"/>
                    <a:pt x="69"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7" name="Freeform 25"/>
            <p:cNvSpPr>
              <a:spLocks noEditPoints="1"/>
            </p:cNvSpPr>
            <p:nvPr userDrawn="1"/>
          </p:nvSpPr>
          <p:spPr bwMode="auto">
            <a:xfrm>
              <a:off x="467644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8" name="Freeform 26"/>
            <p:cNvSpPr>
              <a:spLocks/>
            </p:cNvSpPr>
            <p:nvPr userDrawn="1"/>
          </p:nvSpPr>
          <p:spPr bwMode="auto">
            <a:xfrm>
              <a:off x="4891377" y="1497130"/>
              <a:ext cx="167400" cy="204601"/>
            </a:xfrm>
            <a:custGeom>
              <a:avLst/>
              <a:gdLst>
                <a:gd name="T0" fmla="*/ 70 w 94"/>
                <a:gd name="T1" fmla="*/ 112 h 115"/>
                <a:gd name="T2" fmla="*/ 68 w 94"/>
                <a:gd name="T3" fmla="*/ 110 h 115"/>
                <a:gd name="T4" fmla="*/ 68 w 94"/>
                <a:gd name="T5" fmla="*/ 102 h 115"/>
                <a:gd name="T6" fmla="*/ 68 w 94"/>
                <a:gd name="T7" fmla="*/ 102 h 115"/>
                <a:gd name="T8" fmla="*/ 39 w 94"/>
                <a:gd name="T9" fmla="*/ 115 h 115"/>
                <a:gd name="T10" fmla="*/ 0 w 94"/>
                <a:gd name="T11" fmla="*/ 73 h 115"/>
                <a:gd name="T12" fmla="*/ 0 w 94"/>
                <a:gd name="T13" fmla="*/ 3 h 115"/>
                <a:gd name="T14" fmla="*/ 3 w 94"/>
                <a:gd name="T15" fmla="*/ 0 h 115"/>
                <a:gd name="T16" fmla="*/ 24 w 94"/>
                <a:gd name="T17" fmla="*/ 0 h 115"/>
                <a:gd name="T18" fmla="*/ 26 w 94"/>
                <a:gd name="T19" fmla="*/ 3 h 115"/>
                <a:gd name="T20" fmla="*/ 26 w 94"/>
                <a:gd name="T21" fmla="*/ 67 h 115"/>
                <a:gd name="T22" fmla="*/ 47 w 94"/>
                <a:gd name="T23" fmla="*/ 91 h 115"/>
                <a:gd name="T24" fmla="*/ 68 w 94"/>
                <a:gd name="T25" fmla="*/ 67 h 115"/>
                <a:gd name="T26" fmla="*/ 68 w 94"/>
                <a:gd name="T27" fmla="*/ 3 h 115"/>
                <a:gd name="T28" fmla="*/ 70 w 94"/>
                <a:gd name="T29" fmla="*/ 0 h 115"/>
                <a:gd name="T30" fmla="*/ 91 w 94"/>
                <a:gd name="T31" fmla="*/ 0 h 115"/>
                <a:gd name="T32" fmla="*/ 94 w 94"/>
                <a:gd name="T33" fmla="*/ 3 h 115"/>
                <a:gd name="T34" fmla="*/ 94 w 94"/>
                <a:gd name="T35" fmla="*/ 110 h 115"/>
                <a:gd name="T36" fmla="*/ 91 w 94"/>
                <a:gd name="T37" fmla="*/ 112 h 115"/>
                <a:gd name="T38" fmla="*/ 70 w 94"/>
                <a:gd name="T39" fmla="*/ 11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5">
                  <a:moveTo>
                    <a:pt x="70" y="112"/>
                  </a:moveTo>
                  <a:cubicBezTo>
                    <a:pt x="69" y="112"/>
                    <a:pt x="68" y="111"/>
                    <a:pt x="68" y="110"/>
                  </a:cubicBezTo>
                  <a:cubicBezTo>
                    <a:pt x="68" y="102"/>
                    <a:pt x="68" y="102"/>
                    <a:pt x="68" y="102"/>
                  </a:cubicBezTo>
                  <a:cubicBezTo>
                    <a:pt x="68" y="102"/>
                    <a:pt x="68" y="102"/>
                    <a:pt x="68" y="102"/>
                  </a:cubicBezTo>
                  <a:cubicBezTo>
                    <a:pt x="62" y="109"/>
                    <a:pt x="53" y="115"/>
                    <a:pt x="39" y="115"/>
                  </a:cubicBezTo>
                  <a:cubicBezTo>
                    <a:pt x="15" y="115"/>
                    <a:pt x="0" y="97"/>
                    <a:pt x="0" y="73"/>
                  </a:cubicBezTo>
                  <a:cubicBezTo>
                    <a:pt x="0" y="3"/>
                    <a:pt x="0" y="3"/>
                    <a:pt x="0" y="3"/>
                  </a:cubicBezTo>
                  <a:cubicBezTo>
                    <a:pt x="0" y="1"/>
                    <a:pt x="1" y="0"/>
                    <a:pt x="3" y="0"/>
                  </a:cubicBezTo>
                  <a:cubicBezTo>
                    <a:pt x="24" y="0"/>
                    <a:pt x="24" y="0"/>
                    <a:pt x="24" y="0"/>
                  </a:cubicBezTo>
                  <a:cubicBezTo>
                    <a:pt x="25" y="0"/>
                    <a:pt x="26" y="1"/>
                    <a:pt x="26" y="3"/>
                  </a:cubicBezTo>
                  <a:cubicBezTo>
                    <a:pt x="26" y="67"/>
                    <a:pt x="26" y="67"/>
                    <a:pt x="26" y="67"/>
                  </a:cubicBezTo>
                  <a:cubicBezTo>
                    <a:pt x="26" y="81"/>
                    <a:pt x="33" y="91"/>
                    <a:pt x="47" y="91"/>
                  </a:cubicBezTo>
                  <a:cubicBezTo>
                    <a:pt x="60" y="91"/>
                    <a:pt x="68" y="81"/>
                    <a:pt x="68" y="67"/>
                  </a:cubicBezTo>
                  <a:cubicBezTo>
                    <a:pt x="68" y="3"/>
                    <a:pt x="68" y="3"/>
                    <a:pt x="68" y="3"/>
                  </a:cubicBezTo>
                  <a:cubicBezTo>
                    <a:pt x="68" y="1"/>
                    <a:pt x="69" y="0"/>
                    <a:pt x="70" y="0"/>
                  </a:cubicBezTo>
                  <a:cubicBezTo>
                    <a:pt x="91" y="0"/>
                    <a:pt x="91" y="0"/>
                    <a:pt x="91" y="0"/>
                  </a:cubicBezTo>
                  <a:cubicBezTo>
                    <a:pt x="93" y="0"/>
                    <a:pt x="94" y="1"/>
                    <a:pt x="94" y="3"/>
                  </a:cubicBezTo>
                  <a:cubicBezTo>
                    <a:pt x="94" y="110"/>
                    <a:pt x="94" y="110"/>
                    <a:pt x="94" y="110"/>
                  </a:cubicBezTo>
                  <a:cubicBezTo>
                    <a:pt x="94" y="111"/>
                    <a:pt x="93" y="112"/>
                    <a:pt x="91" y="112"/>
                  </a:cubicBezTo>
                  <a:lnTo>
                    <a:pt x="7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39" name="Freeform 27"/>
            <p:cNvSpPr>
              <a:spLocks/>
            </p:cNvSpPr>
            <p:nvPr userDrawn="1"/>
          </p:nvSpPr>
          <p:spPr bwMode="auto">
            <a:xfrm>
              <a:off x="5108377"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7 w 80"/>
                <a:gd name="T15" fmla="*/ 14 h 114"/>
                <a:gd name="T16" fmla="*/ 56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7" y="14"/>
                    <a:pt x="27" y="14"/>
                    <a:pt x="27" y="14"/>
                  </a:cubicBezTo>
                  <a:cubicBezTo>
                    <a:pt x="32" y="6"/>
                    <a:pt x="41" y="0"/>
                    <a:pt x="56"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0" name="Freeform 28"/>
            <p:cNvSpPr>
              <a:spLocks noEditPoints="1"/>
            </p:cNvSpPr>
            <p:nvPr userDrawn="1"/>
          </p:nvSpPr>
          <p:spPr bwMode="auto">
            <a:xfrm>
              <a:off x="5331578"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1" name="Freeform 29"/>
            <p:cNvSpPr>
              <a:spLocks/>
            </p:cNvSpPr>
            <p:nvPr userDrawn="1"/>
          </p:nvSpPr>
          <p:spPr bwMode="auto">
            <a:xfrm>
              <a:off x="5546512" y="1492997"/>
              <a:ext cx="167400" cy="204601"/>
            </a:xfrm>
            <a:custGeom>
              <a:avLst/>
              <a:gdLst>
                <a:gd name="T0" fmla="*/ 71 w 94"/>
                <a:gd name="T1" fmla="*/ 114 h 114"/>
                <a:gd name="T2" fmla="*/ 68 w 94"/>
                <a:gd name="T3" fmla="*/ 112 h 114"/>
                <a:gd name="T4" fmla="*/ 68 w 94"/>
                <a:gd name="T5" fmla="*/ 47 h 114"/>
                <a:gd name="T6" fmla="*/ 47 w 94"/>
                <a:gd name="T7" fmla="*/ 23 h 114"/>
                <a:gd name="T8" fmla="*/ 26 w 94"/>
                <a:gd name="T9" fmla="*/ 47 h 114"/>
                <a:gd name="T10" fmla="*/ 26 w 94"/>
                <a:gd name="T11" fmla="*/ 112 h 114"/>
                <a:gd name="T12" fmla="*/ 24 w 94"/>
                <a:gd name="T13" fmla="*/ 114 h 114"/>
                <a:gd name="T14" fmla="*/ 2 w 94"/>
                <a:gd name="T15" fmla="*/ 114 h 114"/>
                <a:gd name="T16" fmla="*/ 0 w 94"/>
                <a:gd name="T17" fmla="*/ 112 h 114"/>
                <a:gd name="T18" fmla="*/ 0 w 94"/>
                <a:gd name="T19" fmla="*/ 5 h 114"/>
                <a:gd name="T20" fmla="*/ 2 w 94"/>
                <a:gd name="T21" fmla="*/ 2 h 114"/>
                <a:gd name="T22" fmla="*/ 24 w 94"/>
                <a:gd name="T23" fmla="*/ 2 h 114"/>
                <a:gd name="T24" fmla="*/ 26 w 94"/>
                <a:gd name="T25" fmla="*/ 5 h 114"/>
                <a:gd name="T26" fmla="*/ 26 w 94"/>
                <a:gd name="T27" fmla="*/ 13 h 114"/>
                <a:gd name="T28" fmla="*/ 26 w 94"/>
                <a:gd name="T29" fmla="*/ 13 h 114"/>
                <a:gd name="T30" fmla="*/ 56 w 94"/>
                <a:gd name="T31" fmla="*/ 0 h 114"/>
                <a:gd name="T32" fmla="*/ 94 w 94"/>
                <a:gd name="T33" fmla="*/ 41 h 114"/>
                <a:gd name="T34" fmla="*/ 94 w 94"/>
                <a:gd name="T35" fmla="*/ 112 h 114"/>
                <a:gd name="T36" fmla="*/ 92 w 94"/>
                <a:gd name="T37" fmla="*/ 114 h 114"/>
                <a:gd name="T38" fmla="*/ 71 w 94"/>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4">
                  <a:moveTo>
                    <a:pt x="71" y="114"/>
                  </a:moveTo>
                  <a:cubicBezTo>
                    <a:pt x="69" y="114"/>
                    <a:pt x="68" y="113"/>
                    <a:pt x="68" y="112"/>
                  </a:cubicBezTo>
                  <a:cubicBezTo>
                    <a:pt x="68" y="47"/>
                    <a:pt x="68" y="47"/>
                    <a:pt x="68" y="47"/>
                  </a:cubicBezTo>
                  <a:cubicBezTo>
                    <a:pt x="68" y="33"/>
                    <a:pt x="61" y="23"/>
                    <a:pt x="47" y="23"/>
                  </a:cubicBezTo>
                  <a:cubicBezTo>
                    <a:pt x="34" y="23"/>
                    <a:pt x="26" y="33"/>
                    <a:pt x="26" y="47"/>
                  </a:cubicBezTo>
                  <a:cubicBezTo>
                    <a:pt x="26" y="112"/>
                    <a:pt x="26" y="112"/>
                    <a:pt x="26" y="112"/>
                  </a:cubicBezTo>
                  <a:cubicBezTo>
                    <a:pt x="26" y="113"/>
                    <a:pt x="25" y="114"/>
                    <a:pt x="24" y="114"/>
                  </a:cubicBezTo>
                  <a:cubicBezTo>
                    <a:pt x="2" y="114"/>
                    <a:pt x="2" y="114"/>
                    <a:pt x="2" y="114"/>
                  </a:cubicBez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79" y="0"/>
                    <a:pt x="94" y="17"/>
                    <a:pt x="94" y="41"/>
                  </a:cubicBezTo>
                  <a:cubicBezTo>
                    <a:pt x="94" y="112"/>
                    <a:pt x="94" y="112"/>
                    <a:pt x="94" y="112"/>
                  </a:cubicBezTo>
                  <a:cubicBezTo>
                    <a:pt x="94" y="113"/>
                    <a:pt x="93"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2" name="Freeform 30"/>
            <p:cNvSpPr>
              <a:spLocks noEditPoints="1"/>
            </p:cNvSpPr>
            <p:nvPr userDrawn="1"/>
          </p:nvSpPr>
          <p:spPr bwMode="auto">
            <a:xfrm>
              <a:off x="5753179" y="1414463"/>
              <a:ext cx="175667" cy="287267"/>
            </a:xfrm>
            <a:custGeom>
              <a:avLst/>
              <a:gdLst>
                <a:gd name="T0" fmla="*/ 75 w 99"/>
                <a:gd name="T1" fmla="*/ 158 h 161"/>
                <a:gd name="T2" fmla="*/ 73 w 99"/>
                <a:gd name="T3" fmla="*/ 156 h 161"/>
                <a:gd name="T4" fmla="*/ 73 w 99"/>
                <a:gd name="T5" fmla="*/ 147 h 161"/>
                <a:gd name="T6" fmla="*/ 73 w 99"/>
                <a:gd name="T7" fmla="*/ 147 h 161"/>
                <a:gd name="T8" fmla="*/ 43 w 99"/>
                <a:gd name="T9" fmla="*/ 161 h 161"/>
                <a:gd name="T10" fmla="*/ 4 w 99"/>
                <a:gd name="T11" fmla="*/ 134 h 161"/>
                <a:gd name="T12" fmla="*/ 0 w 99"/>
                <a:gd name="T13" fmla="*/ 102 h 161"/>
                <a:gd name="T14" fmla="*/ 4 w 99"/>
                <a:gd name="T15" fmla="*/ 71 h 161"/>
                <a:gd name="T16" fmla="*/ 43 w 99"/>
                <a:gd name="T17" fmla="*/ 44 h 161"/>
                <a:gd name="T18" fmla="*/ 73 w 99"/>
                <a:gd name="T19" fmla="*/ 57 h 161"/>
                <a:gd name="T20" fmla="*/ 73 w 99"/>
                <a:gd name="T21" fmla="*/ 57 h 161"/>
                <a:gd name="T22" fmla="*/ 73 w 99"/>
                <a:gd name="T23" fmla="*/ 3 h 161"/>
                <a:gd name="T24" fmla="*/ 75 w 99"/>
                <a:gd name="T25" fmla="*/ 0 h 161"/>
                <a:gd name="T26" fmla="*/ 97 w 99"/>
                <a:gd name="T27" fmla="*/ 0 h 161"/>
                <a:gd name="T28" fmla="*/ 99 w 99"/>
                <a:gd name="T29" fmla="*/ 3 h 161"/>
                <a:gd name="T30" fmla="*/ 99 w 99"/>
                <a:gd name="T31" fmla="*/ 156 h 161"/>
                <a:gd name="T32" fmla="*/ 97 w 99"/>
                <a:gd name="T33" fmla="*/ 158 h 161"/>
                <a:gd name="T34" fmla="*/ 75 w 99"/>
                <a:gd name="T35" fmla="*/ 158 h 161"/>
                <a:gd name="T36" fmla="*/ 71 w 99"/>
                <a:gd name="T37" fmla="*/ 123 h 161"/>
                <a:gd name="T38" fmla="*/ 73 w 99"/>
                <a:gd name="T39" fmla="*/ 102 h 161"/>
                <a:gd name="T40" fmla="*/ 71 w 99"/>
                <a:gd name="T41" fmla="*/ 81 h 161"/>
                <a:gd name="T42" fmla="*/ 50 w 99"/>
                <a:gd name="T43" fmla="*/ 67 h 161"/>
                <a:gd name="T44" fmla="*/ 29 w 99"/>
                <a:gd name="T45" fmla="*/ 81 h 161"/>
                <a:gd name="T46" fmla="*/ 27 w 99"/>
                <a:gd name="T47" fmla="*/ 102 h 161"/>
                <a:gd name="T48" fmla="*/ 29 w 99"/>
                <a:gd name="T49" fmla="*/ 123 h 161"/>
                <a:gd name="T50" fmla="*/ 50 w 99"/>
                <a:gd name="T51" fmla="*/ 137 h 161"/>
                <a:gd name="T52" fmla="*/ 71 w 99"/>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161">
                  <a:moveTo>
                    <a:pt x="75" y="158"/>
                  </a:moveTo>
                  <a:cubicBezTo>
                    <a:pt x="74" y="158"/>
                    <a:pt x="73" y="157"/>
                    <a:pt x="73" y="156"/>
                  </a:cubicBezTo>
                  <a:cubicBezTo>
                    <a:pt x="73" y="147"/>
                    <a:pt x="73" y="147"/>
                    <a:pt x="73" y="147"/>
                  </a:cubicBezTo>
                  <a:cubicBezTo>
                    <a:pt x="73" y="147"/>
                    <a:pt x="73" y="147"/>
                    <a:pt x="73" y="147"/>
                  </a:cubicBezTo>
                  <a:cubicBezTo>
                    <a:pt x="67" y="155"/>
                    <a:pt x="58" y="161"/>
                    <a:pt x="43" y="161"/>
                  </a:cubicBezTo>
                  <a:cubicBezTo>
                    <a:pt x="24" y="161"/>
                    <a:pt x="10" y="151"/>
                    <a:pt x="4" y="134"/>
                  </a:cubicBezTo>
                  <a:cubicBezTo>
                    <a:pt x="2" y="125"/>
                    <a:pt x="0" y="117"/>
                    <a:pt x="0" y="102"/>
                  </a:cubicBezTo>
                  <a:cubicBezTo>
                    <a:pt x="0" y="87"/>
                    <a:pt x="2" y="79"/>
                    <a:pt x="4" y="71"/>
                  </a:cubicBezTo>
                  <a:cubicBezTo>
                    <a:pt x="10" y="53"/>
                    <a:pt x="24" y="44"/>
                    <a:pt x="43" y="44"/>
                  </a:cubicBezTo>
                  <a:cubicBezTo>
                    <a:pt x="58" y="44"/>
                    <a:pt x="67" y="49"/>
                    <a:pt x="73" y="57"/>
                  </a:cubicBezTo>
                  <a:cubicBezTo>
                    <a:pt x="73" y="57"/>
                    <a:pt x="73" y="57"/>
                    <a:pt x="73" y="57"/>
                  </a:cubicBezTo>
                  <a:cubicBezTo>
                    <a:pt x="73" y="3"/>
                    <a:pt x="73" y="3"/>
                    <a:pt x="73" y="3"/>
                  </a:cubicBezTo>
                  <a:cubicBezTo>
                    <a:pt x="73" y="1"/>
                    <a:pt x="74" y="0"/>
                    <a:pt x="75" y="0"/>
                  </a:cubicBezTo>
                  <a:cubicBezTo>
                    <a:pt x="97" y="0"/>
                    <a:pt x="97" y="0"/>
                    <a:pt x="97" y="0"/>
                  </a:cubicBezTo>
                  <a:cubicBezTo>
                    <a:pt x="98" y="0"/>
                    <a:pt x="99" y="1"/>
                    <a:pt x="99" y="3"/>
                  </a:cubicBezTo>
                  <a:cubicBezTo>
                    <a:pt x="99" y="156"/>
                    <a:pt x="99" y="156"/>
                    <a:pt x="99" y="156"/>
                  </a:cubicBezTo>
                  <a:cubicBezTo>
                    <a:pt x="99" y="157"/>
                    <a:pt x="98" y="158"/>
                    <a:pt x="97" y="158"/>
                  </a:cubicBezTo>
                  <a:lnTo>
                    <a:pt x="75" y="158"/>
                  </a:lnTo>
                  <a:close/>
                  <a:moveTo>
                    <a:pt x="71" y="123"/>
                  </a:moveTo>
                  <a:cubicBezTo>
                    <a:pt x="72" y="118"/>
                    <a:pt x="73" y="112"/>
                    <a:pt x="73" y="102"/>
                  </a:cubicBezTo>
                  <a:cubicBezTo>
                    <a:pt x="73" y="92"/>
                    <a:pt x="72" y="86"/>
                    <a:pt x="71" y="81"/>
                  </a:cubicBezTo>
                  <a:cubicBezTo>
                    <a:pt x="68" y="72"/>
                    <a:pt x="60" y="67"/>
                    <a:pt x="50" y="67"/>
                  </a:cubicBezTo>
                  <a:cubicBezTo>
                    <a:pt x="39" y="67"/>
                    <a:pt x="32" y="72"/>
                    <a:pt x="29" y="81"/>
                  </a:cubicBezTo>
                  <a:cubicBezTo>
                    <a:pt x="28" y="86"/>
                    <a:pt x="27" y="92"/>
                    <a:pt x="27" y="102"/>
                  </a:cubicBezTo>
                  <a:cubicBezTo>
                    <a:pt x="27" y="112"/>
                    <a:pt x="28" y="118"/>
                    <a:pt x="29" y="123"/>
                  </a:cubicBezTo>
                  <a:cubicBezTo>
                    <a:pt x="32" y="132"/>
                    <a:pt x="39" y="137"/>
                    <a:pt x="50" y="137"/>
                  </a:cubicBezTo>
                  <a:cubicBezTo>
                    <a:pt x="60" y="137"/>
                    <a:pt x="68" y="132"/>
                    <a:pt x="71"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3" name="Freeform 31"/>
            <p:cNvSpPr>
              <a:spLocks/>
            </p:cNvSpPr>
            <p:nvPr userDrawn="1"/>
          </p:nvSpPr>
          <p:spPr bwMode="auto">
            <a:xfrm>
              <a:off x="6023913" y="1414463"/>
              <a:ext cx="328601" cy="283134"/>
            </a:xfrm>
            <a:custGeom>
              <a:avLst/>
              <a:gdLst>
                <a:gd name="T0" fmla="*/ 125 w 184"/>
                <a:gd name="T1" fmla="*/ 158 h 158"/>
                <a:gd name="T2" fmla="*/ 122 w 184"/>
                <a:gd name="T3" fmla="*/ 156 h 158"/>
                <a:gd name="T4" fmla="*/ 92 w 184"/>
                <a:gd name="T5" fmla="*/ 48 h 158"/>
                <a:gd name="T6" fmla="*/ 92 w 184"/>
                <a:gd name="T7" fmla="*/ 48 h 158"/>
                <a:gd name="T8" fmla="*/ 61 w 184"/>
                <a:gd name="T9" fmla="*/ 156 h 158"/>
                <a:gd name="T10" fmla="*/ 59 w 184"/>
                <a:gd name="T11" fmla="*/ 158 h 158"/>
                <a:gd name="T12" fmla="*/ 41 w 184"/>
                <a:gd name="T13" fmla="*/ 158 h 158"/>
                <a:gd name="T14" fmla="*/ 39 w 184"/>
                <a:gd name="T15" fmla="*/ 156 h 158"/>
                <a:gd name="T16" fmla="*/ 0 w 184"/>
                <a:gd name="T17" fmla="*/ 3 h 158"/>
                <a:gd name="T18" fmla="*/ 2 w 184"/>
                <a:gd name="T19" fmla="*/ 0 h 158"/>
                <a:gd name="T20" fmla="*/ 23 w 184"/>
                <a:gd name="T21" fmla="*/ 0 h 158"/>
                <a:gd name="T22" fmla="*/ 26 w 184"/>
                <a:gd name="T23" fmla="*/ 3 h 158"/>
                <a:gd name="T24" fmla="*/ 51 w 184"/>
                <a:gd name="T25" fmla="*/ 109 h 158"/>
                <a:gd name="T26" fmla="*/ 52 w 184"/>
                <a:gd name="T27" fmla="*/ 109 h 158"/>
                <a:gd name="T28" fmla="*/ 81 w 184"/>
                <a:gd name="T29" fmla="*/ 3 h 158"/>
                <a:gd name="T30" fmla="*/ 84 w 184"/>
                <a:gd name="T31" fmla="*/ 0 h 158"/>
                <a:gd name="T32" fmla="*/ 100 w 184"/>
                <a:gd name="T33" fmla="*/ 0 h 158"/>
                <a:gd name="T34" fmla="*/ 103 w 184"/>
                <a:gd name="T35" fmla="*/ 3 h 158"/>
                <a:gd name="T36" fmla="*/ 133 w 184"/>
                <a:gd name="T37" fmla="*/ 109 h 158"/>
                <a:gd name="T38" fmla="*/ 133 w 184"/>
                <a:gd name="T39" fmla="*/ 109 h 158"/>
                <a:gd name="T40" fmla="*/ 158 w 184"/>
                <a:gd name="T41" fmla="*/ 3 h 158"/>
                <a:gd name="T42" fmla="*/ 161 w 184"/>
                <a:gd name="T43" fmla="*/ 0 h 158"/>
                <a:gd name="T44" fmla="*/ 182 w 184"/>
                <a:gd name="T45" fmla="*/ 0 h 158"/>
                <a:gd name="T46" fmla="*/ 184 w 184"/>
                <a:gd name="T47" fmla="*/ 3 h 158"/>
                <a:gd name="T48" fmla="*/ 146 w 184"/>
                <a:gd name="T49" fmla="*/ 156 h 158"/>
                <a:gd name="T50" fmla="*/ 143 w 184"/>
                <a:gd name="T51" fmla="*/ 158 h 158"/>
                <a:gd name="T52" fmla="*/ 125 w 184"/>
                <a:gd name="T53"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4" h="158">
                  <a:moveTo>
                    <a:pt x="125" y="158"/>
                  </a:moveTo>
                  <a:cubicBezTo>
                    <a:pt x="124" y="158"/>
                    <a:pt x="123" y="157"/>
                    <a:pt x="122" y="156"/>
                  </a:cubicBezTo>
                  <a:cubicBezTo>
                    <a:pt x="92" y="48"/>
                    <a:pt x="92" y="48"/>
                    <a:pt x="92" y="48"/>
                  </a:cubicBezTo>
                  <a:cubicBezTo>
                    <a:pt x="92" y="48"/>
                    <a:pt x="92" y="48"/>
                    <a:pt x="92" y="48"/>
                  </a:cubicBezTo>
                  <a:cubicBezTo>
                    <a:pt x="61" y="156"/>
                    <a:pt x="61" y="156"/>
                    <a:pt x="61" y="156"/>
                  </a:cubicBezTo>
                  <a:cubicBezTo>
                    <a:pt x="61" y="157"/>
                    <a:pt x="60" y="158"/>
                    <a:pt x="59" y="158"/>
                  </a:cubicBezTo>
                  <a:cubicBezTo>
                    <a:pt x="41" y="158"/>
                    <a:pt x="41" y="158"/>
                    <a:pt x="41" y="158"/>
                  </a:cubicBezTo>
                  <a:cubicBezTo>
                    <a:pt x="40" y="158"/>
                    <a:pt x="39" y="157"/>
                    <a:pt x="39" y="156"/>
                  </a:cubicBezTo>
                  <a:cubicBezTo>
                    <a:pt x="0" y="3"/>
                    <a:pt x="0" y="3"/>
                    <a:pt x="0" y="3"/>
                  </a:cubicBezTo>
                  <a:cubicBezTo>
                    <a:pt x="0" y="1"/>
                    <a:pt x="0" y="0"/>
                    <a:pt x="2" y="0"/>
                  </a:cubicBezTo>
                  <a:cubicBezTo>
                    <a:pt x="23" y="0"/>
                    <a:pt x="23" y="0"/>
                    <a:pt x="23" y="0"/>
                  </a:cubicBezTo>
                  <a:cubicBezTo>
                    <a:pt x="25" y="0"/>
                    <a:pt x="26" y="1"/>
                    <a:pt x="26" y="3"/>
                  </a:cubicBezTo>
                  <a:cubicBezTo>
                    <a:pt x="51" y="109"/>
                    <a:pt x="51" y="109"/>
                    <a:pt x="51" y="109"/>
                  </a:cubicBezTo>
                  <a:cubicBezTo>
                    <a:pt x="52" y="109"/>
                    <a:pt x="52" y="109"/>
                    <a:pt x="52" y="109"/>
                  </a:cubicBezTo>
                  <a:cubicBezTo>
                    <a:pt x="81" y="3"/>
                    <a:pt x="81" y="3"/>
                    <a:pt x="81" y="3"/>
                  </a:cubicBezTo>
                  <a:cubicBezTo>
                    <a:pt x="82" y="1"/>
                    <a:pt x="83" y="0"/>
                    <a:pt x="84" y="0"/>
                  </a:cubicBezTo>
                  <a:cubicBezTo>
                    <a:pt x="100" y="0"/>
                    <a:pt x="100" y="0"/>
                    <a:pt x="100" y="0"/>
                  </a:cubicBezTo>
                  <a:cubicBezTo>
                    <a:pt x="102" y="0"/>
                    <a:pt x="102" y="1"/>
                    <a:pt x="103" y="3"/>
                  </a:cubicBezTo>
                  <a:cubicBezTo>
                    <a:pt x="133" y="109"/>
                    <a:pt x="133" y="109"/>
                    <a:pt x="133" y="109"/>
                  </a:cubicBezTo>
                  <a:cubicBezTo>
                    <a:pt x="133" y="109"/>
                    <a:pt x="133" y="109"/>
                    <a:pt x="133" y="109"/>
                  </a:cubicBezTo>
                  <a:cubicBezTo>
                    <a:pt x="158" y="3"/>
                    <a:pt x="158" y="3"/>
                    <a:pt x="158" y="3"/>
                  </a:cubicBezTo>
                  <a:cubicBezTo>
                    <a:pt x="158" y="1"/>
                    <a:pt x="159" y="0"/>
                    <a:pt x="161" y="0"/>
                  </a:cubicBezTo>
                  <a:cubicBezTo>
                    <a:pt x="182" y="0"/>
                    <a:pt x="182" y="0"/>
                    <a:pt x="182" y="0"/>
                  </a:cubicBezTo>
                  <a:cubicBezTo>
                    <a:pt x="184" y="0"/>
                    <a:pt x="184" y="1"/>
                    <a:pt x="184" y="3"/>
                  </a:cubicBezTo>
                  <a:cubicBezTo>
                    <a:pt x="146" y="156"/>
                    <a:pt x="146" y="156"/>
                    <a:pt x="146" y="156"/>
                  </a:cubicBezTo>
                  <a:cubicBezTo>
                    <a:pt x="145" y="157"/>
                    <a:pt x="144" y="158"/>
                    <a:pt x="143" y="158"/>
                  </a:cubicBezTo>
                  <a:lnTo>
                    <a:pt x="125"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4" name="Freeform 32"/>
            <p:cNvSpPr>
              <a:spLocks noEditPoints="1"/>
            </p:cNvSpPr>
            <p:nvPr userDrawn="1"/>
          </p:nvSpPr>
          <p:spPr bwMode="auto">
            <a:xfrm>
              <a:off x="6360781" y="1492997"/>
              <a:ext cx="175667" cy="208734"/>
            </a:xfrm>
            <a:custGeom>
              <a:avLst/>
              <a:gdLst>
                <a:gd name="T0" fmla="*/ 4 w 99"/>
                <a:gd name="T1" fmla="*/ 85 h 117"/>
                <a:gd name="T2" fmla="*/ 0 w 99"/>
                <a:gd name="T3" fmla="*/ 58 h 117"/>
                <a:gd name="T4" fmla="*/ 3 w 99"/>
                <a:gd name="T5" fmla="*/ 31 h 117"/>
                <a:gd name="T6" fmla="*/ 49 w 99"/>
                <a:gd name="T7" fmla="*/ 0 h 117"/>
                <a:gd name="T8" fmla="*/ 95 w 99"/>
                <a:gd name="T9" fmla="*/ 31 h 117"/>
                <a:gd name="T10" fmla="*/ 99 w 99"/>
                <a:gd name="T11" fmla="*/ 64 h 117"/>
                <a:gd name="T12" fmla="*/ 96 w 99"/>
                <a:gd name="T13" fmla="*/ 66 h 117"/>
                <a:gd name="T14" fmla="*/ 27 w 99"/>
                <a:gd name="T15" fmla="*/ 66 h 117"/>
                <a:gd name="T16" fmla="*/ 26 w 99"/>
                <a:gd name="T17" fmla="*/ 68 h 117"/>
                <a:gd name="T18" fmla="*/ 27 w 99"/>
                <a:gd name="T19" fmla="*/ 76 h 117"/>
                <a:gd name="T20" fmla="*/ 52 w 99"/>
                <a:gd name="T21" fmla="*/ 93 h 117"/>
                <a:gd name="T22" fmla="*/ 79 w 99"/>
                <a:gd name="T23" fmla="*/ 83 h 117"/>
                <a:gd name="T24" fmla="*/ 82 w 99"/>
                <a:gd name="T25" fmla="*/ 82 h 117"/>
                <a:gd name="T26" fmla="*/ 96 w 99"/>
                <a:gd name="T27" fmla="*/ 94 h 117"/>
                <a:gd name="T28" fmla="*/ 96 w 99"/>
                <a:gd name="T29" fmla="*/ 98 h 117"/>
                <a:gd name="T30" fmla="*/ 50 w 99"/>
                <a:gd name="T31" fmla="*/ 117 h 117"/>
                <a:gd name="T32" fmla="*/ 4 w 99"/>
                <a:gd name="T33" fmla="*/ 85 h 117"/>
                <a:gd name="T34" fmla="*/ 71 w 99"/>
                <a:gd name="T35" fmla="*/ 36 h 117"/>
                <a:gd name="T36" fmla="*/ 49 w 99"/>
                <a:gd name="T37" fmla="*/ 22 h 117"/>
                <a:gd name="T38" fmla="*/ 27 w 99"/>
                <a:gd name="T39" fmla="*/ 36 h 117"/>
                <a:gd name="T40" fmla="*/ 26 w 99"/>
                <a:gd name="T41" fmla="*/ 46 h 117"/>
                <a:gd name="T42" fmla="*/ 27 w 99"/>
                <a:gd name="T43" fmla="*/ 47 h 117"/>
                <a:gd name="T44" fmla="*/ 71 w 99"/>
                <a:gd name="T45" fmla="*/ 47 h 117"/>
                <a:gd name="T46" fmla="*/ 72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9" y="46"/>
                    <a:pt x="99" y="64"/>
                  </a:cubicBezTo>
                  <a:cubicBezTo>
                    <a:pt x="99" y="66"/>
                    <a:pt x="98" y="66"/>
                    <a:pt x="96" y="66"/>
                  </a:cubicBezTo>
                  <a:cubicBezTo>
                    <a:pt x="27" y="66"/>
                    <a:pt x="27" y="66"/>
                    <a:pt x="27" y="66"/>
                  </a:cubicBezTo>
                  <a:cubicBezTo>
                    <a:pt x="26" y="66"/>
                    <a:pt x="26" y="67"/>
                    <a:pt x="26" y="68"/>
                  </a:cubicBezTo>
                  <a:cubicBezTo>
                    <a:pt x="26" y="71"/>
                    <a:pt x="27"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7" y="109"/>
                    <a:pt x="71" y="117"/>
                    <a:pt x="50" y="117"/>
                  </a:cubicBezTo>
                  <a:cubicBezTo>
                    <a:pt x="27"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5" name="Freeform 33"/>
            <p:cNvSpPr>
              <a:spLocks/>
            </p:cNvSpPr>
            <p:nvPr userDrawn="1"/>
          </p:nvSpPr>
          <p:spPr bwMode="auto">
            <a:xfrm>
              <a:off x="6573648" y="1414463"/>
              <a:ext cx="76467" cy="285201"/>
            </a:xfrm>
            <a:custGeom>
              <a:avLst/>
              <a:gdLst>
                <a:gd name="T0" fmla="*/ 31 w 43"/>
                <a:gd name="T1" fmla="*/ 159 h 159"/>
                <a:gd name="T2" fmla="*/ 0 w 43"/>
                <a:gd name="T3" fmla="*/ 127 h 159"/>
                <a:gd name="T4" fmla="*/ 0 w 43"/>
                <a:gd name="T5" fmla="*/ 3 h 159"/>
                <a:gd name="T6" fmla="*/ 3 w 43"/>
                <a:gd name="T7" fmla="*/ 0 h 159"/>
                <a:gd name="T8" fmla="*/ 24 w 43"/>
                <a:gd name="T9" fmla="*/ 0 h 159"/>
                <a:gd name="T10" fmla="*/ 26 w 43"/>
                <a:gd name="T11" fmla="*/ 3 h 159"/>
                <a:gd name="T12" fmla="*/ 26 w 43"/>
                <a:gd name="T13" fmla="*/ 126 h 159"/>
                <a:gd name="T14" fmla="*/ 36 w 43"/>
                <a:gd name="T15" fmla="*/ 136 h 159"/>
                <a:gd name="T16" fmla="*/ 41 w 43"/>
                <a:gd name="T17" fmla="*/ 136 h 159"/>
                <a:gd name="T18" fmla="*/ 43 w 43"/>
                <a:gd name="T19" fmla="*/ 139 h 159"/>
                <a:gd name="T20" fmla="*/ 43 w 43"/>
                <a:gd name="T21" fmla="*/ 157 h 159"/>
                <a:gd name="T22" fmla="*/ 41 w 43"/>
                <a:gd name="T23" fmla="*/ 159 h 159"/>
                <a:gd name="T24" fmla="*/ 31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1" y="159"/>
                  </a:moveTo>
                  <a:cubicBezTo>
                    <a:pt x="9" y="159"/>
                    <a:pt x="0" y="149"/>
                    <a:pt x="0" y="127"/>
                  </a:cubicBezTo>
                  <a:cubicBezTo>
                    <a:pt x="0" y="3"/>
                    <a:pt x="0" y="3"/>
                    <a:pt x="0" y="3"/>
                  </a:cubicBezTo>
                  <a:cubicBezTo>
                    <a:pt x="0" y="1"/>
                    <a:pt x="1" y="0"/>
                    <a:pt x="3" y="0"/>
                  </a:cubicBezTo>
                  <a:cubicBezTo>
                    <a:pt x="24" y="0"/>
                    <a:pt x="24" y="0"/>
                    <a:pt x="24" y="0"/>
                  </a:cubicBezTo>
                  <a:cubicBezTo>
                    <a:pt x="25" y="0"/>
                    <a:pt x="26" y="1"/>
                    <a:pt x="26" y="3"/>
                  </a:cubicBezTo>
                  <a:cubicBezTo>
                    <a:pt x="26" y="126"/>
                    <a:pt x="26" y="126"/>
                    <a:pt x="26" y="126"/>
                  </a:cubicBezTo>
                  <a:cubicBezTo>
                    <a:pt x="26" y="134"/>
                    <a:pt x="29" y="136"/>
                    <a:pt x="36"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1"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6" name="Freeform 34"/>
            <p:cNvSpPr>
              <a:spLocks/>
            </p:cNvSpPr>
            <p:nvPr userDrawn="1"/>
          </p:nvSpPr>
          <p:spPr bwMode="auto">
            <a:xfrm>
              <a:off x="6668715"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4"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7" name="Freeform 35"/>
            <p:cNvSpPr>
              <a:spLocks noEditPoints="1"/>
            </p:cNvSpPr>
            <p:nvPr userDrawn="1"/>
          </p:nvSpPr>
          <p:spPr bwMode="auto">
            <a:xfrm>
              <a:off x="679891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8" name="Freeform 36"/>
            <p:cNvSpPr>
              <a:spLocks/>
            </p:cNvSpPr>
            <p:nvPr userDrawn="1"/>
          </p:nvSpPr>
          <p:spPr bwMode="auto">
            <a:xfrm>
              <a:off x="7011783" y="1492997"/>
              <a:ext cx="142600" cy="204601"/>
            </a:xfrm>
            <a:custGeom>
              <a:avLst/>
              <a:gdLst>
                <a:gd name="T0" fmla="*/ 2 w 80"/>
                <a:gd name="T1" fmla="*/ 114 h 114"/>
                <a:gd name="T2" fmla="*/ 0 w 80"/>
                <a:gd name="T3" fmla="*/ 112 h 114"/>
                <a:gd name="T4" fmla="*/ 0 w 80"/>
                <a:gd name="T5" fmla="*/ 5 h 114"/>
                <a:gd name="T6" fmla="*/ 2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3 w 80"/>
                <a:gd name="T25" fmla="*/ 28 h 114"/>
                <a:gd name="T26" fmla="*/ 47 w 80"/>
                <a:gd name="T27" fmla="*/ 23 h 114"/>
                <a:gd name="T28" fmla="*/ 26 w 80"/>
                <a:gd name="T29" fmla="*/ 51 h 114"/>
                <a:gd name="T30" fmla="*/ 26 w 80"/>
                <a:gd name="T31" fmla="*/ 112 h 114"/>
                <a:gd name="T32" fmla="*/ 24 w 80"/>
                <a:gd name="T33" fmla="*/ 114 h 114"/>
                <a:gd name="T34" fmla="*/ 2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2" y="114"/>
                  </a:move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3" y="28"/>
                  </a:cubicBezTo>
                  <a:cubicBezTo>
                    <a:pt x="58" y="25"/>
                    <a:pt x="53" y="23"/>
                    <a:pt x="47" y="23"/>
                  </a:cubicBezTo>
                  <a:cubicBezTo>
                    <a:pt x="32" y="23"/>
                    <a:pt x="26" y="33"/>
                    <a:pt x="26" y="51"/>
                  </a:cubicBezTo>
                  <a:cubicBezTo>
                    <a:pt x="26" y="112"/>
                    <a:pt x="26" y="112"/>
                    <a:pt x="26" y="112"/>
                  </a:cubicBezTo>
                  <a:cubicBezTo>
                    <a:pt x="26" y="113"/>
                    <a:pt x="25" y="114"/>
                    <a:pt x="24" y="114"/>
                  </a:cubicBezTo>
                  <a:lnTo>
                    <a:pt x="2"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49" name="Freeform 37"/>
            <p:cNvSpPr>
              <a:spLocks noEditPoints="1"/>
            </p:cNvSpPr>
            <p:nvPr userDrawn="1"/>
          </p:nvSpPr>
          <p:spPr bwMode="auto">
            <a:xfrm>
              <a:off x="7166783" y="1492997"/>
              <a:ext cx="175667" cy="208734"/>
            </a:xfrm>
            <a:custGeom>
              <a:avLst/>
              <a:gdLst>
                <a:gd name="T0" fmla="*/ 4 w 98"/>
                <a:gd name="T1" fmla="*/ 85 h 117"/>
                <a:gd name="T2" fmla="*/ 0 w 98"/>
                <a:gd name="T3" fmla="*/ 58 h 117"/>
                <a:gd name="T4" fmla="*/ 3 w 98"/>
                <a:gd name="T5" fmla="*/ 31 h 117"/>
                <a:gd name="T6" fmla="*/ 49 w 98"/>
                <a:gd name="T7" fmla="*/ 0 h 117"/>
                <a:gd name="T8" fmla="*/ 95 w 98"/>
                <a:gd name="T9" fmla="*/ 31 h 117"/>
                <a:gd name="T10" fmla="*/ 98 w 98"/>
                <a:gd name="T11" fmla="*/ 64 h 117"/>
                <a:gd name="T12" fmla="*/ 96 w 98"/>
                <a:gd name="T13" fmla="*/ 66 h 117"/>
                <a:gd name="T14" fmla="*/ 27 w 98"/>
                <a:gd name="T15" fmla="*/ 66 h 117"/>
                <a:gd name="T16" fmla="*/ 26 w 98"/>
                <a:gd name="T17" fmla="*/ 68 h 117"/>
                <a:gd name="T18" fmla="*/ 27 w 98"/>
                <a:gd name="T19" fmla="*/ 76 h 117"/>
                <a:gd name="T20" fmla="*/ 52 w 98"/>
                <a:gd name="T21" fmla="*/ 93 h 117"/>
                <a:gd name="T22" fmla="*/ 79 w 98"/>
                <a:gd name="T23" fmla="*/ 83 h 117"/>
                <a:gd name="T24" fmla="*/ 82 w 98"/>
                <a:gd name="T25" fmla="*/ 82 h 117"/>
                <a:gd name="T26" fmla="*/ 96 w 98"/>
                <a:gd name="T27" fmla="*/ 94 h 117"/>
                <a:gd name="T28" fmla="*/ 96 w 98"/>
                <a:gd name="T29" fmla="*/ 98 h 117"/>
                <a:gd name="T30" fmla="*/ 50 w 98"/>
                <a:gd name="T31" fmla="*/ 117 h 117"/>
                <a:gd name="T32" fmla="*/ 4 w 98"/>
                <a:gd name="T33" fmla="*/ 85 h 117"/>
                <a:gd name="T34" fmla="*/ 71 w 98"/>
                <a:gd name="T35" fmla="*/ 36 h 117"/>
                <a:gd name="T36" fmla="*/ 49 w 98"/>
                <a:gd name="T37" fmla="*/ 22 h 117"/>
                <a:gd name="T38" fmla="*/ 27 w 98"/>
                <a:gd name="T39" fmla="*/ 36 h 117"/>
                <a:gd name="T40" fmla="*/ 26 w 98"/>
                <a:gd name="T41" fmla="*/ 46 h 117"/>
                <a:gd name="T42" fmla="*/ 27 w 98"/>
                <a:gd name="T43" fmla="*/ 47 h 117"/>
                <a:gd name="T44" fmla="*/ 71 w 98"/>
                <a:gd name="T45" fmla="*/ 47 h 117"/>
                <a:gd name="T46" fmla="*/ 72 w 98"/>
                <a:gd name="T47" fmla="*/ 46 h 117"/>
                <a:gd name="T48" fmla="*/ 71 w 98"/>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8" y="46"/>
                    <a:pt x="98" y="64"/>
                  </a:cubicBezTo>
                  <a:cubicBezTo>
                    <a:pt x="98" y="66"/>
                    <a:pt x="98" y="66"/>
                    <a:pt x="96" y="66"/>
                  </a:cubicBezTo>
                  <a:cubicBezTo>
                    <a:pt x="27" y="66"/>
                    <a:pt x="27" y="66"/>
                    <a:pt x="27" y="66"/>
                  </a:cubicBezTo>
                  <a:cubicBezTo>
                    <a:pt x="26" y="66"/>
                    <a:pt x="26" y="67"/>
                    <a:pt x="26" y="68"/>
                  </a:cubicBezTo>
                  <a:cubicBezTo>
                    <a:pt x="26" y="71"/>
                    <a:pt x="26"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6" y="109"/>
                    <a:pt x="71" y="117"/>
                    <a:pt x="50" y="117"/>
                  </a:cubicBezTo>
                  <a:cubicBezTo>
                    <a:pt x="26"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0" name="Freeform 38"/>
            <p:cNvSpPr>
              <a:spLocks noEditPoints="1"/>
            </p:cNvSpPr>
            <p:nvPr userDrawn="1"/>
          </p:nvSpPr>
          <p:spPr bwMode="auto">
            <a:xfrm>
              <a:off x="7439584" y="1492997"/>
              <a:ext cx="177734" cy="208734"/>
            </a:xfrm>
            <a:custGeom>
              <a:avLst/>
              <a:gdLst>
                <a:gd name="T0" fmla="*/ 3 w 99"/>
                <a:gd name="T1" fmla="*/ 86 h 117"/>
                <a:gd name="T2" fmla="*/ 0 w 99"/>
                <a:gd name="T3" fmla="*/ 58 h 117"/>
                <a:gd name="T4" fmla="*/ 3 w 99"/>
                <a:gd name="T5" fmla="*/ 31 h 117"/>
                <a:gd name="T6" fmla="*/ 49 w 99"/>
                <a:gd name="T7" fmla="*/ 0 h 117"/>
                <a:gd name="T8" fmla="*/ 95 w 99"/>
                <a:gd name="T9" fmla="*/ 31 h 117"/>
                <a:gd name="T10" fmla="*/ 99 w 99"/>
                <a:gd name="T11" fmla="*/ 58 h 117"/>
                <a:gd name="T12" fmla="*/ 95 w 99"/>
                <a:gd name="T13" fmla="*/ 86 h 117"/>
                <a:gd name="T14" fmla="*/ 49 w 99"/>
                <a:gd name="T15" fmla="*/ 117 h 117"/>
                <a:gd name="T16" fmla="*/ 3 w 99"/>
                <a:gd name="T17" fmla="*/ 86 h 117"/>
                <a:gd name="T18" fmla="*/ 70 w 99"/>
                <a:gd name="T19" fmla="*/ 79 h 117"/>
                <a:gd name="T20" fmla="*/ 73 w 99"/>
                <a:gd name="T21" fmla="*/ 58 h 117"/>
                <a:gd name="T22" fmla="*/ 70 w 99"/>
                <a:gd name="T23" fmla="*/ 38 h 117"/>
                <a:gd name="T24" fmla="*/ 49 w 99"/>
                <a:gd name="T25" fmla="*/ 23 h 117"/>
                <a:gd name="T26" fmla="*/ 28 w 99"/>
                <a:gd name="T27" fmla="*/ 38 h 117"/>
                <a:gd name="T28" fmla="*/ 26 w 99"/>
                <a:gd name="T29" fmla="*/ 58 h 117"/>
                <a:gd name="T30" fmla="*/ 28 w 99"/>
                <a:gd name="T31" fmla="*/ 79 h 117"/>
                <a:gd name="T32" fmla="*/ 49 w 99"/>
                <a:gd name="T33" fmla="*/ 93 h 117"/>
                <a:gd name="T34" fmla="*/ 70 w 99"/>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17">
                  <a:moveTo>
                    <a:pt x="3" y="86"/>
                  </a:moveTo>
                  <a:cubicBezTo>
                    <a:pt x="1" y="78"/>
                    <a:pt x="0" y="70"/>
                    <a:pt x="0" y="58"/>
                  </a:cubicBezTo>
                  <a:cubicBezTo>
                    <a:pt x="0" y="46"/>
                    <a:pt x="1" y="38"/>
                    <a:pt x="3" y="31"/>
                  </a:cubicBezTo>
                  <a:cubicBezTo>
                    <a:pt x="10" y="11"/>
                    <a:pt x="27" y="0"/>
                    <a:pt x="49" y="0"/>
                  </a:cubicBezTo>
                  <a:cubicBezTo>
                    <a:pt x="72" y="0"/>
                    <a:pt x="89" y="11"/>
                    <a:pt x="95" y="31"/>
                  </a:cubicBezTo>
                  <a:cubicBezTo>
                    <a:pt x="98" y="38"/>
                    <a:pt x="99" y="46"/>
                    <a:pt x="99" y="58"/>
                  </a:cubicBezTo>
                  <a:cubicBezTo>
                    <a:pt x="99" y="70"/>
                    <a:pt x="98" y="78"/>
                    <a:pt x="95" y="86"/>
                  </a:cubicBezTo>
                  <a:cubicBezTo>
                    <a:pt x="89" y="105"/>
                    <a:pt x="72" y="117"/>
                    <a:pt x="49" y="117"/>
                  </a:cubicBezTo>
                  <a:cubicBezTo>
                    <a:pt x="27" y="117"/>
                    <a:pt x="10" y="105"/>
                    <a:pt x="3" y="86"/>
                  </a:cubicBezTo>
                  <a:close/>
                  <a:moveTo>
                    <a:pt x="70" y="79"/>
                  </a:moveTo>
                  <a:cubicBezTo>
                    <a:pt x="72" y="73"/>
                    <a:pt x="73" y="68"/>
                    <a:pt x="73" y="58"/>
                  </a:cubicBezTo>
                  <a:cubicBezTo>
                    <a:pt x="73" y="49"/>
                    <a:pt x="72" y="44"/>
                    <a:pt x="70" y="38"/>
                  </a:cubicBezTo>
                  <a:cubicBezTo>
                    <a:pt x="67" y="28"/>
                    <a:pt x="60" y="23"/>
                    <a:pt x="49" y="23"/>
                  </a:cubicBezTo>
                  <a:cubicBezTo>
                    <a:pt x="39" y="23"/>
                    <a:pt x="32" y="28"/>
                    <a:pt x="28" y="38"/>
                  </a:cubicBezTo>
                  <a:cubicBezTo>
                    <a:pt x="27" y="44"/>
                    <a:pt x="26" y="49"/>
                    <a:pt x="26" y="58"/>
                  </a:cubicBezTo>
                  <a:cubicBezTo>
                    <a:pt x="26" y="68"/>
                    <a:pt x="27" y="73"/>
                    <a:pt x="28" y="79"/>
                  </a:cubicBezTo>
                  <a:cubicBezTo>
                    <a:pt x="32" y="88"/>
                    <a:pt x="39"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1" name="Freeform 39"/>
            <p:cNvSpPr>
              <a:spLocks/>
            </p:cNvSpPr>
            <p:nvPr userDrawn="1"/>
          </p:nvSpPr>
          <p:spPr bwMode="auto">
            <a:xfrm>
              <a:off x="7642118"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3"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2" name="Freeform 40"/>
            <p:cNvSpPr>
              <a:spLocks/>
            </p:cNvSpPr>
            <p:nvPr userDrawn="1"/>
          </p:nvSpPr>
          <p:spPr bwMode="auto">
            <a:xfrm>
              <a:off x="7826052" y="1414463"/>
              <a:ext cx="171534" cy="287267"/>
            </a:xfrm>
            <a:custGeom>
              <a:avLst/>
              <a:gdLst>
                <a:gd name="T0" fmla="*/ 1 w 96"/>
                <a:gd name="T1" fmla="*/ 138 h 161"/>
                <a:gd name="T2" fmla="*/ 18 w 96"/>
                <a:gd name="T3" fmla="*/ 126 h 161"/>
                <a:gd name="T4" fmla="*/ 21 w 96"/>
                <a:gd name="T5" fmla="*/ 126 h 161"/>
                <a:gd name="T6" fmla="*/ 42 w 96"/>
                <a:gd name="T7" fmla="*/ 136 h 161"/>
                <a:gd name="T8" fmla="*/ 68 w 96"/>
                <a:gd name="T9" fmla="*/ 105 h 161"/>
                <a:gd name="T10" fmla="*/ 68 w 96"/>
                <a:gd name="T11" fmla="*/ 3 h 161"/>
                <a:gd name="T12" fmla="*/ 71 w 96"/>
                <a:gd name="T13" fmla="*/ 0 h 161"/>
                <a:gd name="T14" fmla="*/ 93 w 96"/>
                <a:gd name="T15" fmla="*/ 0 h 161"/>
                <a:gd name="T16" fmla="*/ 96 w 96"/>
                <a:gd name="T17" fmla="*/ 3 h 161"/>
                <a:gd name="T18" fmla="*/ 96 w 96"/>
                <a:gd name="T19" fmla="*/ 105 h 161"/>
                <a:gd name="T20" fmla="*/ 41 w 96"/>
                <a:gd name="T21" fmla="*/ 161 h 161"/>
                <a:gd name="T22" fmla="*/ 0 w 96"/>
                <a:gd name="T23" fmla="*/ 142 h 161"/>
                <a:gd name="T24" fmla="*/ 1 w 96"/>
                <a:gd name="T25" fmla="*/ 1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61">
                  <a:moveTo>
                    <a:pt x="1" y="138"/>
                  </a:moveTo>
                  <a:cubicBezTo>
                    <a:pt x="18" y="126"/>
                    <a:pt x="18" y="126"/>
                    <a:pt x="18" y="126"/>
                  </a:cubicBezTo>
                  <a:cubicBezTo>
                    <a:pt x="19" y="125"/>
                    <a:pt x="20" y="125"/>
                    <a:pt x="21" y="126"/>
                  </a:cubicBezTo>
                  <a:cubicBezTo>
                    <a:pt x="25" y="131"/>
                    <a:pt x="33" y="136"/>
                    <a:pt x="42" y="136"/>
                  </a:cubicBezTo>
                  <a:cubicBezTo>
                    <a:pt x="59" y="136"/>
                    <a:pt x="68" y="126"/>
                    <a:pt x="68" y="105"/>
                  </a:cubicBezTo>
                  <a:cubicBezTo>
                    <a:pt x="68" y="3"/>
                    <a:pt x="68" y="3"/>
                    <a:pt x="68" y="3"/>
                  </a:cubicBezTo>
                  <a:cubicBezTo>
                    <a:pt x="68" y="1"/>
                    <a:pt x="69" y="0"/>
                    <a:pt x="71" y="0"/>
                  </a:cubicBezTo>
                  <a:cubicBezTo>
                    <a:pt x="93" y="0"/>
                    <a:pt x="93" y="0"/>
                    <a:pt x="93" y="0"/>
                  </a:cubicBezTo>
                  <a:cubicBezTo>
                    <a:pt x="95" y="0"/>
                    <a:pt x="96" y="1"/>
                    <a:pt x="96" y="3"/>
                  </a:cubicBezTo>
                  <a:cubicBezTo>
                    <a:pt x="96" y="105"/>
                    <a:pt x="96" y="105"/>
                    <a:pt x="96" y="105"/>
                  </a:cubicBezTo>
                  <a:cubicBezTo>
                    <a:pt x="96" y="141"/>
                    <a:pt x="75" y="161"/>
                    <a:pt x="41" y="161"/>
                  </a:cubicBezTo>
                  <a:cubicBezTo>
                    <a:pt x="23" y="161"/>
                    <a:pt x="7" y="152"/>
                    <a:pt x="0" y="142"/>
                  </a:cubicBezTo>
                  <a:cubicBezTo>
                    <a:pt x="0" y="140"/>
                    <a:pt x="0" y="139"/>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3" name="Freeform 41"/>
            <p:cNvSpPr>
              <a:spLocks noEditPoints="1"/>
            </p:cNvSpPr>
            <p:nvPr userDrawn="1"/>
          </p:nvSpPr>
          <p:spPr bwMode="auto">
            <a:xfrm>
              <a:off x="8034786"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8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8" y="66"/>
                    <a:pt x="48" y="66"/>
                    <a:pt x="48"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4" name="Freeform 42"/>
            <p:cNvSpPr>
              <a:spLocks noEditPoints="1"/>
            </p:cNvSpPr>
            <p:nvPr userDrawn="1"/>
          </p:nvSpPr>
          <p:spPr bwMode="auto">
            <a:xfrm>
              <a:off x="8249720" y="1492997"/>
              <a:ext cx="173600" cy="279001"/>
            </a:xfrm>
            <a:custGeom>
              <a:avLst/>
              <a:gdLst>
                <a:gd name="T0" fmla="*/ 2 w 98"/>
                <a:gd name="T1" fmla="*/ 156 h 156"/>
                <a:gd name="T2" fmla="*/ 0 w 98"/>
                <a:gd name="T3" fmla="*/ 153 h 156"/>
                <a:gd name="T4" fmla="*/ 0 w 98"/>
                <a:gd name="T5" fmla="*/ 5 h 156"/>
                <a:gd name="T6" fmla="*/ 2 w 98"/>
                <a:gd name="T7" fmla="*/ 2 h 156"/>
                <a:gd name="T8" fmla="*/ 24 w 98"/>
                <a:gd name="T9" fmla="*/ 2 h 156"/>
                <a:gd name="T10" fmla="*/ 26 w 98"/>
                <a:gd name="T11" fmla="*/ 5 h 156"/>
                <a:gd name="T12" fmla="*/ 26 w 98"/>
                <a:gd name="T13" fmla="*/ 13 h 156"/>
                <a:gd name="T14" fmla="*/ 26 w 98"/>
                <a:gd name="T15" fmla="*/ 13 h 156"/>
                <a:gd name="T16" fmla="*/ 56 w 98"/>
                <a:gd name="T17" fmla="*/ 0 h 156"/>
                <a:gd name="T18" fmla="*/ 94 w 98"/>
                <a:gd name="T19" fmla="*/ 27 h 156"/>
                <a:gd name="T20" fmla="*/ 98 w 98"/>
                <a:gd name="T21" fmla="*/ 58 h 156"/>
                <a:gd name="T22" fmla="*/ 94 w 98"/>
                <a:gd name="T23" fmla="*/ 90 h 156"/>
                <a:gd name="T24" fmla="*/ 56 w 98"/>
                <a:gd name="T25" fmla="*/ 117 h 156"/>
                <a:gd name="T26" fmla="*/ 26 w 98"/>
                <a:gd name="T27" fmla="*/ 103 h 156"/>
                <a:gd name="T28" fmla="*/ 26 w 98"/>
                <a:gd name="T29" fmla="*/ 103 h 156"/>
                <a:gd name="T30" fmla="*/ 26 w 98"/>
                <a:gd name="T31" fmla="*/ 153 h 156"/>
                <a:gd name="T32" fmla="*/ 24 w 98"/>
                <a:gd name="T33" fmla="*/ 156 h 156"/>
                <a:gd name="T34" fmla="*/ 2 w 98"/>
                <a:gd name="T35" fmla="*/ 156 h 156"/>
                <a:gd name="T36" fmla="*/ 70 w 98"/>
                <a:gd name="T37" fmla="*/ 79 h 156"/>
                <a:gd name="T38" fmla="*/ 72 w 98"/>
                <a:gd name="T39" fmla="*/ 58 h 156"/>
                <a:gd name="T40" fmla="*/ 70 w 98"/>
                <a:gd name="T41" fmla="*/ 37 h 156"/>
                <a:gd name="T42" fmla="*/ 49 w 98"/>
                <a:gd name="T43" fmla="*/ 23 h 156"/>
                <a:gd name="T44" fmla="*/ 28 w 98"/>
                <a:gd name="T45" fmla="*/ 37 h 156"/>
                <a:gd name="T46" fmla="*/ 26 w 98"/>
                <a:gd name="T47" fmla="*/ 58 h 156"/>
                <a:gd name="T48" fmla="*/ 28 w 98"/>
                <a:gd name="T49" fmla="*/ 79 h 156"/>
                <a:gd name="T50" fmla="*/ 49 w 98"/>
                <a:gd name="T51" fmla="*/ 93 h 156"/>
                <a:gd name="T52" fmla="*/ 70 w 98"/>
                <a:gd name="T53" fmla="*/ 7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56">
                  <a:moveTo>
                    <a:pt x="2" y="156"/>
                  </a:moveTo>
                  <a:cubicBezTo>
                    <a:pt x="1" y="156"/>
                    <a:pt x="0" y="155"/>
                    <a:pt x="0" y="153"/>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5"/>
                    <a:pt x="41" y="0"/>
                    <a:pt x="56" y="0"/>
                  </a:cubicBezTo>
                  <a:cubicBezTo>
                    <a:pt x="75" y="0"/>
                    <a:pt x="89" y="9"/>
                    <a:pt x="94" y="27"/>
                  </a:cubicBezTo>
                  <a:cubicBezTo>
                    <a:pt x="97" y="35"/>
                    <a:pt x="98" y="43"/>
                    <a:pt x="98" y="58"/>
                  </a:cubicBezTo>
                  <a:cubicBezTo>
                    <a:pt x="98" y="73"/>
                    <a:pt x="97" y="81"/>
                    <a:pt x="94" y="90"/>
                  </a:cubicBezTo>
                  <a:cubicBezTo>
                    <a:pt x="89" y="107"/>
                    <a:pt x="75" y="117"/>
                    <a:pt x="56" y="117"/>
                  </a:cubicBezTo>
                  <a:cubicBezTo>
                    <a:pt x="41" y="117"/>
                    <a:pt x="31" y="111"/>
                    <a:pt x="26" y="103"/>
                  </a:cubicBezTo>
                  <a:cubicBezTo>
                    <a:pt x="26" y="103"/>
                    <a:pt x="26" y="103"/>
                    <a:pt x="26" y="103"/>
                  </a:cubicBezTo>
                  <a:cubicBezTo>
                    <a:pt x="26" y="153"/>
                    <a:pt x="26" y="153"/>
                    <a:pt x="26" y="153"/>
                  </a:cubicBezTo>
                  <a:cubicBezTo>
                    <a:pt x="26" y="155"/>
                    <a:pt x="25" y="156"/>
                    <a:pt x="24" y="156"/>
                  </a:cubicBezTo>
                  <a:lnTo>
                    <a:pt x="2" y="156"/>
                  </a:lnTo>
                  <a:close/>
                  <a:moveTo>
                    <a:pt x="70" y="79"/>
                  </a:moveTo>
                  <a:cubicBezTo>
                    <a:pt x="71" y="74"/>
                    <a:pt x="72" y="68"/>
                    <a:pt x="72" y="58"/>
                  </a:cubicBezTo>
                  <a:cubicBezTo>
                    <a:pt x="72" y="48"/>
                    <a:pt x="71" y="42"/>
                    <a:pt x="70" y="37"/>
                  </a:cubicBezTo>
                  <a:cubicBezTo>
                    <a:pt x="67" y="28"/>
                    <a:pt x="60" y="23"/>
                    <a:pt x="49" y="23"/>
                  </a:cubicBezTo>
                  <a:cubicBezTo>
                    <a:pt x="38" y="23"/>
                    <a:pt x="31" y="28"/>
                    <a:pt x="28" y="37"/>
                  </a:cubicBezTo>
                  <a:cubicBezTo>
                    <a:pt x="27" y="42"/>
                    <a:pt x="26" y="48"/>
                    <a:pt x="26" y="58"/>
                  </a:cubicBezTo>
                  <a:cubicBezTo>
                    <a:pt x="26" y="68"/>
                    <a:pt x="27" y="74"/>
                    <a:pt x="28" y="79"/>
                  </a:cubicBezTo>
                  <a:cubicBezTo>
                    <a:pt x="31" y="88"/>
                    <a:pt x="38"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5" name="Freeform 43"/>
            <p:cNvSpPr>
              <a:spLocks noEditPoints="1"/>
            </p:cNvSpPr>
            <p:nvPr userDrawn="1"/>
          </p:nvSpPr>
          <p:spPr bwMode="auto">
            <a:xfrm>
              <a:off x="8456387" y="1492997"/>
              <a:ext cx="165334" cy="208734"/>
            </a:xfrm>
            <a:custGeom>
              <a:avLst/>
              <a:gdLst>
                <a:gd name="T0" fmla="*/ 72 w 93"/>
                <a:gd name="T1" fmla="*/ 114 h 117"/>
                <a:gd name="T2" fmla="*/ 69 w 93"/>
                <a:gd name="T3" fmla="*/ 112 h 117"/>
                <a:gd name="T4" fmla="*/ 69 w 93"/>
                <a:gd name="T5" fmla="*/ 104 h 117"/>
                <a:gd name="T6" fmla="*/ 69 w 93"/>
                <a:gd name="T7" fmla="*/ 104 h 117"/>
                <a:gd name="T8" fmla="*/ 38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9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2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2" y="114"/>
                  </a:moveTo>
                  <a:cubicBezTo>
                    <a:pt x="70" y="114"/>
                    <a:pt x="69" y="113"/>
                    <a:pt x="69" y="112"/>
                  </a:cubicBezTo>
                  <a:cubicBezTo>
                    <a:pt x="69" y="104"/>
                    <a:pt x="69" y="104"/>
                    <a:pt x="69" y="104"/>
                  </a:cubicBezTo>
                  <a:cubicBezTo>
                    <a:pt x="69" y="104"/>
                    <a:pt x="69" y="104"/>
                    <a:pt x="69" y="104"/>
                  </a:cubicBezTo>
                  <a:cubicBezTo>
                    <a:pt x="64" y="111"/>
                    <a:pt x="53" y="117"/>
                    <a:pt x="38"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9"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2"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6" name="Freeform 44"/>
            <p:cNvSpPr>
              <a:spLocks/>
            </p:cNvSpPr>
            <p:nvPr userDrawn="1"/>
          </p:nvSpPr>
          <p:spPr bwMode="auto">
            <a:xfrm>
              <a:off x="8669254" y="1492997"/>
              <a:ext cx="169467"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7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2"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7" y="13"/>
                    <a:pt x="27" y="13"/>
                    <a:pt x="27"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7" name="Freeform 45"/>
            <p:cNvSpPr>
              <a:spLocks/>
            </p:cNvSpPr>
            <p:nvPr userDrawn="1"/>
          </p:nvSpPr>
          <p:spPr bwMode="auto">
            <a:xfrm>
              <a:off x="900632" y="1414463"/>
              <a:ext cx="250067" cy="283134"/>
            </a:xfrm>
            <a:custGeom>
              <a:avLst/>
              <a:gdLst>
                <a:gd name="T0" fmla="*/ 0 w 140"/>
                <a:gd name="T1" fmla="*/ 3 h 158"/>
                <a:gd name="T2" fmla="*/ 2 w 140"/>
                <a:gd name="T3" fmla="*/ 0 h 158"/>
                <a:gd name="T4" fmla="*/ 23 w 140"/>
                <a:gd name="T5" fmla="*/ 0 h 158"/>
                <a:gd name="T6" fmla="*/ 27 w 140"/>
                <a:gd name="T7" fmla="*/ 3 h 158"/>
                <a:gd name="T8" fmla="*/ 70 w 140"/>
                <a:gd name="T9" fmla="*/ 100 h 158"/>
                <a:gd name="T10" fmla="*/ 71 w 140"/>
                <a:gd name="T11" fmla="*/ 100 h 158"/>
                <a:gd name="T12" fmla="*/ 113 w 140"/>
                <a:gd name="T13" fmla="*/ 3 h 158"/>
                <a:gd name="T14" fmla="*/ 117 w 140"/>
                <a:gd name="T15" fmla="*/ 0 h 158"/>
                <a:gd name="T16" fmla="*/ 138 w 140"/>
                <a:gd name="T17" fmla="*/ 0 h 158"/>
                <a:gd name="T18" fmla="*/ 140 w 140"/>
                <a:gd name="T19" fmla="*/ 3 h 158"/>
                <a:gd name="T20" fmla="*/ 140 w 140"/>
                <a:gd name="T21" fmla="*/ 156 h 158"/>
                <a:gd name="T22" fmla="*/ 138 w 140"/>
                <a:gd name="T23" fmla="*/ 158 h 158"/>
                <a:gd name="T24" fmla="*/ 118 w 140"/>
                <a:gd name="T25" fmla="*/ 158 h 158"/>
                <a:gd name="T26" fmla="*/ 115 w 140"/>
                <a:gd name="T27" fmla="*/ 156 h 158"/>
                <a:gd name="T28" fmla="*/ 115 w 140"/>
                <a:gd name="T29" fmla="*/ 59 h 158"/>
                <a:gd name="T30" fmla="*/ 114 w 140"/>
                <a:gd name="T31" fmla="*/ 59 h 158"/>
                <a:gd name="T32" fmla="*/ 81 w 140"/>
                <a:gd name="T33" fmla="*/ 133 h 158"/>
                <a:gd name="T34" fmla="*/ 77 w 140"/>
                <a:gd name="T35" fmla="*/ 136 h 158"/>
                <a:gd name="T36" fmla="*/ 63 w 140"/>
                <a:gd name="T37" fmla="*/ 136 h 158"/>
                <a:gd name="T38" fmla="*/ 59 w 140"/>
                <a:gd name="T39" fmla="*/ 133 h 158"/>
                <a:gd name="T40" fmla="*/ 25 w 140"/>
                <a:gd name="T41" fmla="*/ 59 h 158"/>
                <a:gd name="T42" fmla="*/ 25 w 140"/>
                <a:gd name="T43" fmla="*/ 59 h 158"/>
                <a:gd name="T44" fmla="*/ 25 w 140"/>
                <a:gd name="T45" fmla="*/ 156 h 158"/>
                <a:gd name="T46" fmla="*/ 22 w 140"/>
                <a:gd name="T47" fmla="*/ 158 h 158"/>
                <a:gd name="T48" fmla="*/ 2 w 140"/>
                <a:gd name="T49" fmla="*/ 158 h 158"/>
                <a:gd name="T50" fmla="*/ 0 w 140"/>
                <a:gd name="T51" fmla="*/ 156 h 158"/>
                <a:gd name="T52" fmla="*/ 0 w 140"/>
                <a:gd name="T53"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158">
                  <a:moveTo>
                    <a:pt x="0" y="3"/>
                  </a:moveTo>
                  <a:cubicBezTo>
                    <a:pt x="0" y="1"/>
                    <a:pt x="1" y="0"/>
                    <a:pt x="2" y="0"/>
                  </a:cubicBezTo>
                  <a:cubicBezTo>
                    <a:pt x="23" y="0"/>
                    <a:pt x="23" y="0"/>
                    <a:pt x="23" y="0"/>
                  </a:cubicBezTo>
                  <a:cubicBezTo>
                    <a:pt x="25" y="0"/>
                    <a:pt x="26" y="1"/>
                    <a:pt x="27" y="3"/>
                  </a:cubicBezTo>
                  <a:cubicBezTo>
                    <a:pt x="70" y="100"/>
                    <a:pt x="70" y="100"/>
                    <a:pt x="70" y="100"/>
                  </a:cubicBezTo>
                  <a:cubicBezTo>
                    <a:pt x="71" y="100"/>
                    <a:pt x="71" y="100"/>
                    <a:pt x="71" y="100"/>
                  </a:cubicBezTo>
                  <a:cubicBezTo>
                    <a:pt x="113" y="3"/>
                    <a:pt x="113" y="3"/>
                    <a:pt x="113" y="3"/>
                  </a:cubicBezTo>
                  <a:cubicBezTo>
                    <a:pt x="114" y="1"/>
                    <a:pt x="115" y="0"/>
                    <a:pt x="117" y="0"/>
                  </a:cubicBezTo>
                  <a:cubicBezTo>
                    <a:pt x="138" y="0"/>
                    <a:pt x="138" y="0"/>
                    <a:pt x="138" y="0"/>
                  </a:cubicBezTo>
                  <a:cubicBezTo>
                    <a:pt x="139" y="0"/>
                    <a:pt x="140" y="1"/>
                    <a:pt x="140" y="3"/>
                  </a:cubicBezTo>
                  <a:cubicBezTo>
                    <a:pt x="140" y="156"/>
                    <a:pt x="140" y="156"/>
                    <a:pt x="140" y="156"/>
                  </a:cubicBezTo>
                  <a:cubicBezTo>
                    <a:pt x="140" y="157"/>
                    <a:pt x="139" y="158"/>
                    <a:pt x="138" y="158"/>
                  </a:cubicBezTo>
                  <a:cubicBezTo>
                    <a:pt x="118" y="158"/>
                    <a:pt x="118" y="158"/>
                    <a:pt x="118" y="158"/>
                  </a:cubicBezTo>
                  <a:cubicBezTo>
                    <a:pt x="116" y="158"/>
                    <a:pt x="115" y="157"/>
                    <a:pt x="115" y="156"/>
                  </a:cubicBezTo>
                  <a:cubicBezTo>
                    <a:pt x="115" y="59"/>
                    <a:pt x="115" y="59"/>
                    <a:pt x="115" y="59"/>
                  </a:cubicBezTo>
                  <a:cubicBezTo>
                    <a:pt x="114" y="59"/>
                    <a:pt x="114" y="59"/>
                    <a:pt x="114" y="59"/>
                  </a:cubicBezTo>
                  <a:cubicBezTo>
                    <a:pt x="81" y="133"/>
                    <a:pt x="81" y="133"/>
                    <a:pt x="81" y="133"/>
                  </a:cubicBezTo>
                  <a:cubicBezTo>
                    <a:pt x="80" y="136"/>
                    <a:pt x="79" y="136"/>
                    <a:pt x="77" y="136"/>
                  </a:cubicBezTo>
                  <a:cubicBezTo>
                    <a:pt x="63" y="136"/>
                    <a:pt x="63" y="136"/>
                    <a:pt x="63" y="136"/>
                  </a:cubicBezTo>
                  <a:cubicBezTo>
                    <a:pt x="61" y="136"/>
                    <a:pt x="60" y="136"/>
                    <a:pt x="59" y="133"/>
                  </a:cubicBezTo>
                  <a:cubicBezTo>
                    <a:pt x="25" y="59"/>
                    <a:pt x="25" y="59"/>
                    <a:pt x="25" y="59"/>
                  </a:cubicBezTo>
                  <a:cubicBezTo>
                    <a:pt x="25" y="59"/>
                    <a:pt x="25" y="59"/>
                    <a:pt x="25" y="59"/>
                  </a:cubicBezTo>
                  <a:cubicBezTo>
                    <a:pt x="25" y="156"/>
                    <a:pt x="25" y="156"/>
                    <a:pt x="25" y="156"/>
                  </a:cubicBezTo>
                  <a:cubicBezTo>
                    <a:pt x="25" y="157"/>
                    <a:pt x="24" y="158"/>
                    <a:pt x="22"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8" name="Freeform 46"/>
            <p:cNvSpPr>
              <a:spLocks noEditPoints="1"/>
            </p:cNvSpPr>
            <p:nvPr userDrawn="1"/>
          </p:nvSpPr>
          <p:spPr bwMode="auto">
            <a:xfrm>
              <a:off x="1202367" y="1414463"/>
              <a:ext cx="45467" cy="283134"/>
            </a:xfrm>
            <a:custGeom>
              <a:avLst/>
              <a:gdLst>
                <a:gd name="T0" fmla="*/ 2 w 26"/>
                <a:gd name="T1" fmla="*/ 25 h 158"/>
                <a:gd name="T2" fmla="*/ 0 w 26"/>
                <a:gd name="T3" fmla="*/ 23 h 158"/>
                <a:gd name="T4" fmla="*/ 0 w 26"/>
                <a:gd name="T5" fmla="*/ 3 h 158"/>
                <a:gd name="T6" fmla="*/ 2 w 26"/>
                <a:gd name="T7" fmla="*/ 0 h 158"/>
                <a:gd name="T8" fmla="*/ 24 w 26"/>
                <a:gd name="T9" fmla="*/ 0 h 158"/>
                <a:gd name="T10" fmla="*/ 26 w 26"/>
                <a:gd name="T11" fmla="*/ 3 h 158"/>
                <a:gd name="T12" fmla="*/ 26 w 26"/>
                <a:gd name="T13" fmla="*/ 23 h 158"/>
                <a:gd name="T14" fmla="*/ 24 w 26"/>
                <a:gd name="T15" fmla="*/ 25 h 158"/>
                <a:gd name="T16" fmla="*/ 2 w 26"/>
                <a:gd name="T17" fmla="*/ 25 h 158"/>
                <a:gd name="T18" fmla="*/ 2 w 26"/>
                <a:gd name="T19" fmla="*/ 158 h 158"/>
                <a:gd name="T20" fmla="*/ 0 w 26"/>
                <a:gd name="T21" fmla="*/ 156 h 158"/>
                <a:gd name="T22" fmla="*/ 0 w 26"/>
                <a:gd name="T23" fmla="*/ 49 h 158"/>
                <a:gd name="T24" fmla="*/ 2 w 26"/>
                <a:gd name="T25" fmla="*/ 46 h 158"/>
                <a:gd name="T26" fmla="*/ 24 w 26"/>
                <a:gd name="T27" fmla="*/ 46 h 158"/>
                <a:gd name="T28" fmla="*/ 26 w 26"/>
                <a:gd name="T29" fmla="*/ 49 h 158"/>
                <a:gd name="T30" fmla="*/ 26 w 26"/>
                <a:gd name="T31" fmla="*/ 156 h 158"/>
                <a:gd name="T32" fmla="*/ 24 w 26"/>
                <a:gd name="T33" fmla="*/ 158 h 158"/>
                <a:gd name="T34" fmla="*/ 2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2" y="25"/>
                  </a:moveTo>
                  <a:cubicBezTo>
                    <a:pt x="1" y="25"/>
                    <a:pt x="0" y="24"/>
                    <a:pt x="0" y="23"/>
                  </a:cubicBezTo>
                  <a:cubicBezTo>
                    <a:pt x="0" y="3"/>
                    <a:pt x="0" y="3"/>
                    <a:pt x="0" y="3"/>
                  </a:cubicBezTo>
                  <a:cubicBezTo>
                    <a:pt x="0" y="1"/>
                    <a:pt x="1" y="0"/>
                    <a:pt x="2" y="0"/>
                  </a:cubicBezTo>
                  <a:cubicBezTo>
                    <a:pt x="24" y="0"/>
                    <a:pt x="24" y="0"/>
                    <a:pt x="24" y="0"/>
                  </a:cubicBezTo>
                  <a:cubicBezTo>
                    <a:pt x="25" y="0"/>
                    <a:pt x="26" y="1"/>
                    <a:pt x="26" y="3"/>
                  </a:cubicBezTo>
                  <a:cubicBezTo>
                    <a:pt x="26" y="23"/>
                    <a:pt x="26" y="23"/>
                    <a:pt x="26" y="23"/>
                  </a:cubicBezTo>
                  <a:cubicBezTo>
                    <a:pt x="26" y="24"/>
                    <a:pt x="25" y="25"/>
                    <a:pt x="24" y="25"/>
                  </a:cubicBezTo>
                  <a:lnTo>
                    <a:pt x="2" y="25"/>
                  </a:lnTo>
                  <a:close/>
                  <a:moveTo>
                    <a:pt x="2" y="158"/>
                  </a:moveTo>
                  <a:cubicBezTo>
                    <a:pt x="1" y="158"/>
                    <a:pt x="0" y="157"/>
                    <a:pt x="0" y="156"/>
                  </a:cubicBezTo>
                  <a:cubicBezTo>
                    <a:pt x="0" y="49"/>
                    <a:pt x="0" y="49"/>
                    <a:pt x="0" y="49"/>
                  </a:cubicBezTo>
                  <a:cubicBezTo>
                    <a:pt x="0" y="47"/>
                    <a:pt x="1" y="46"/>
                    <a:pt x="2" y="46"/>
                  </a:cubicBezTo>
                  <a:cubicBezTo>
                    <a:pt x="24" y="46"/>
                    <a:pt x="24" y="46"/>
                    <a:pt x="24" y="46"/>
                  </a:cubicBezTo>
                  <a:cubicBezTo>
                    <a:pt x="25" y="46"/>
                    <a:pt x="26" y="47"/>
                    <a:pt x="26" y="49"/>
                  </a:cubicBezTo>
                  <a:cubicBezTo>
                    <a:pt x="26" y="156"/>
                    <a:pt x="26" y="156"/>
                    <a:pt x="26" y="156"/>
                  </a:cubicBezTo>
                  <a:cubicBezTo>
                    <a:pt x="26" y="157"/>
                    <a:pt x="25" y="158"/>
                    <a:pt x="24" y="158"/>
                  </a:cubicBezTo>
                  <a:lnTo>
                    <a:pt x="2"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59" name="Freeform 47"/>
            <p:cNvSpPr>
              <a:spLocks/>
            </p:cNvSpPr>
            <p:nvPr userDrawn="1"/>
          </p:nvSpPr>
          <p:spPr bwMode="auto">
            <a:xfrm>
              <a:off x="1297433" y="1492997"/>
              <a:ext cx="167400"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6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1"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0" name="Freeform 48"/>
            <p:cNvSpPr>
              <a:spLocks noEditPoints="1"/>
            </p:cNvSpPr>
            <p:nvPr userDrawn="1"/>
          </p:nvSpPr>
          <p:spPr bwMode="auto">
            <a:xfrm>
              <a:off x="1512367" y="1414463"/>
              <a:ext cx="45467" cy="283134"/>
            </a:xfrm>
            <a:custGeom>
              <a:avLst/>
              <a:gdLst>
                <a:gd name="T0" fmla="*/ 3 w 26"/>
                <a:gd name="T1" fmla="*/ 25 h 158"/>
                <a:gd name="T2" fmla="*/ 0 w 26"/>
                <a:gd name="T3" fmla="*/ 23 h 158"/>
                <a:gd name="T4" fmla="*/ 0 w 26"/>
                <a:gd name="T5" fmla="*/ 3 h 158"/>
                <a:gd name="T6" fmla="*/ 3 w 26"/>
                <a:gd name="T7" fmla="*/ 0 h 158"/>
                <a:gd name="T8" fmla="*/ 24 w 26"/>
                <a:gd name="T9" fmla="*/ 0 h 158"/>
                <a:gd name="T10" fmla="*/ 26 w 26"/>
                <a:gd name="T11" fmla="*/ 3 h 158"/>
                <a:gd name="T12" fmla="*/ 26 w 26"/>
                <a:gd name="T13" fmla="*/ 23 h 158"/>
                <a:gd name="T14" fmla="*/ 24 w 26"/>
                <a:gd name="T15" fmla="*/ 25 h 158"/>
                <a:gd name="T16" fmla="*/ 3 w 26"/>
                <a:gd name="T17" fmla="*/ 25 h 158"/>
                <a:gd name="T18" fmla="*/ 3 w 26"/>
                <a:gd name="T19" fmla="*/ 158 h 158"/>
                <a:gd name="T20" fmla="*/ 0 w 26"/>
                <a:gd name="T21" fmla="*/ 156 h 158"/>
                <a:gd name="T22" fmla="*/ 0 w 26"/>
                <a:gd name="T23" fmla="*/ 49 h 158"/>
                <a:gd name="T24" fmla="*/ 3 w 26"/>
                <a:gd name="T25" fmla="*/ 46 h 158"/>
                <a:gd name="T26" fmla="*/ 24 w 26"/>
                <a:gd name="T27" fmla="*/ 46 h 158"/>
                <a:gd name="T28" fmla="*/ 26 w 26"/>
                <a:gd name="T29" fmla="*/ 49 h 158"/>
                <a:gd name="T30" fmla="*/ 26 w 26"/>
                <a:gd name="T31" fmla="*/ 156 h 158"/>
                <a:gd name="T32" fmla="*/ 24 w 26"/>
                <a:gd name="T33" fmla="*/ 158 h 158"/>
                <a:gd name="T34" fmla="*/ 3 w 26"/>
                <a:gd name="T35"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58">
                  <a:moveTo>
                    <a:pt x="3" y="25"/>
                  </a:moveTo>
                  <a:cubicBezTo>
                    <a:pt x="1" y="25"/>
                    <a:pt x="0" y="24"/>
                    <a:pt x="0" y="23"/>
                  </a:cubicBezTo>
                  <a:cubicBezTo>
                    <a:pt x="0" y="3"/>
                    <a:pt x="0" y="3"/>
                    <a:pt x="0" y="3"/>
                  </a:cubicBezTo>
                  <a:cubicBezTo>
                    <a:pt x="0" y="1"/>
                    <a:pt x="1" y="0"/>
                    <a:pt x="3" y="0"/>
                  </a:cubicBezTo>
                  <a:cubicBezTo>
                    <a:pt x="24" y="0"/>
                    <a:pt x="24" y="0"/>
                    <a:pt x="24" y="0"/>
                  </a:cubicBezTo>
                  <a:cubicBezTo>
                    <a:pt x="25" y="0"/>
                    <a:pt x="26" y="1"/>
                    <a:pt x="26" y="3"/>
                  </a:cubicBezTo>
                  <a:cubicBezTo>
                    <a:pt x="26" y="23"/>
                    <a:pt x="26" y="23"/>
                    <a:pt x="26" y="23"/>
                  </a:cubicBezTo>
                  <a:cubicBezTo>
                    <a:pt x="26" y="24"/>
                    <a:pt x="25" y="25"/>
                    <a:pt x="24" y="25"/>
                  </a:cubicBezTo>
                  <a:lnTo>
                    <a:pt x="3" y="25"/>
                  </a:lnTo>
                  <a:close/>
                  <a:moveTo>
                    <a:pt x="3" y="158"/>
                  </a:moveTo>
                  <a:cubicBezTo>
                    <a:pt x="1" y="158"/>
                    <a:pt x="0" y="157"/>
                    <a:pt x="0" y="156"/>
                  </a:cubicBezTo>
                  <a:cubicBezTo>
                    <a:pt x="0" y="49"/>
                    <a:pt x="0" y="49"/>
                    <a:pt x="0" y="49"/>
                  </a:cubicBezTo>
                  <a:cubicBezTo>
                    <a:pt x="0" y="47"/>
                    <a:pt x="1" y="46"/>
                    <a:pt x="3" y="46"/>
                  </a:cubicBezTo>
                  <a:cubicBezTo>
                    <a:pt x="24" y="46"/>
                    <a:pt x="24" y="46"/>
                    <a:pt x="24" y="46"/>
                  </a:cubicBezTo>
                  <a:cubicBezTo>
                    <a:pt x="25" y="46"/>
                    <a:pt x="26" y="47"/>
                    <a:pt x="26" y="49"/>
                  </a:cubicBezTo>
                  <a:cubicBezTo>
                    <a:pt x="26" y="156"/>
                    <a:pt x="26" y="156"/>
                    <a:pt x="26" y="156"/>
                  </a:cubicBezTo>
                  <a:cubicBezTo>
                    <a:pt x="26" y="157"/>
                    <a:pt x="25" y="158"/>
                    <a:pt x="24" y="158"/>
                  </a:cubicBezTo>
                  <a:lnTo>
                    <a:pt x="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1" name="Freeform 49"/>
            <p:cNvSpPr>
              <a:spLocks/>
            </p:cNvSpPr>
            <p:nvPr userDrawn="1"/>
          </p:nvSpPr>
          <p:spPr bwMode="auto">
            <a:xfrm>
              <a:off x="1595034" y="1492997"/>
              <a:ext cx="167400" cy="208734"/>
            </a:xfrm>
            <a:custGeom>
              <a:avLst/>
              <a:gdLst>
                <a:gd name="T0" fmla="*/ 1 w 95"/>
                <a:gd name="T1" fmla="*/ 99 h 117"/>
                <a:gd name="T2" fmla="*/ 1 w 95"/>
                <a:gd name="T3" fmla="*/ 96 h 117"/>
                <a:gd name="T4" fmla="*/ 14 w 95"/>
                <a:gd name="T5" fmla="*/ 82 h 117"/>
                <a:gd name="T6" fmla="*/ 17 w 95"/>
                <a:gd name="T7" fmla="*/ 82 h 117"/>
                <a:gd name="T8" fmla="*/ 50 w 95"/>
                <a:gd name="T9" fmla="*/ 95 h 117"/>
                <a:gd name="T10" fmla="*/ 70 w 95"/>
                <a:gd name="T11" fmla="*/ 81 h 117"/>
                <a:gd name="T12" fmla="*/ 52 w 95"/>
                <a:gd name="T13" fmla="*/ 69 h 117"/>
                <a:gd name="T14" fmla="*/ 40 w 95"/>
                <a:gd name="T15" fmla="*/ 68 h 117"/>
                <a:gd name="T16" fmla="*/ 5 w 95"/>
                <a:gd name="T17" fmla="*/ 35 h 117"/>
                <a:gd name="T18" fmla="*/ 49 w 95"/>
                <a:gd name="T19" fmla="*/ 0 h 117"/>
                <a:gd name="T20" fmla="*/ 91 w 95"/>
                <a:gd name="T21" fmla="*/ 13 h 117"/>
                <a:gd name="T22" fmla="*/ 91 w 95"/>
                <a:gd name="T23" fmla="*/ 17 h 117"/>
                <a:gd name="T24" fmla="*/ 80 w 95"/>
                <a:gd name="T25" fmla="*/ 30 h 117"/>
                <a:gd name="T26" fmla="*/ 77 w 95"/>
                <a:gd name="T27" fmla="*/ 31 h 117"/>
                <a:gd name="T28" fmla="*/ 47 w 95"/>
                <a:gd name="T29" fmla="*/ 22 h 117"/>
                <a:gd name="T30" fmla="*/ 30 w 95"/>
                <a:gd name="T31" fmla="*/ 33 h 117"/>
                <a:gd name="T32" fmla="*/ 49 w 95"/>
                <a:gd name="T33" fmla="*/ 45 h 117"/>
                <a:gd name="T34" fmla="*/ 61 w 95"/>
                <a:gd name="T35" fmla="*/ 46 h 117"/>
                <a:gd name="T36" fmla="*/ 95 w 95"/>
                <a:gd name="T37" fmla="*/ 79 h 117"/>
                <a:gd name="T38" fmla="*/ 49 w 95"/>
                <a:gd name="T39" fmla="*/ 117 h 117"/>
                <a:gd name="T40" fmla="*/ 1 w 95"/>
                <a:gd name="T41" fmla="*/ 9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 h="117">
                  <a:moveTo>
                    <a:pt x="1" y="99"/>
                  </a:moveTo>
                  <a:cubicBezTo>
                    <a:pt x="0" y="98"/>
                    <a:pt x="0" y="97"/>
                    <a:pt x="1" y="96"/>
                  </a:cubicBezTo>
                  <a:cubicBezTo>
                    <a:pt x="14" y="82"/>
                    <a:pt x="14" y="82"/>
                    <a:pt x="14" y="82"/>
                  </a:cubicBezTo>
                  <a:cubicBezTo>
                    <a:pt x="15" y="81"/>
                    <a:pt x="16" y="81"/>
                    <a:pt x="17" y="82"/>
                  </a:cubicBezTo>
                  <a:cubicBezTo>
                    <a:pt x="25" y="89"/>
                    <a:pt x="38" y="95"/>
                    <a:pt x="50" y="95"/>
                  </a:cubicBezTo>
                  <a:cubicBezTo>
                    <a:pt x="63" y="95"/>
                    <a:pt x="70" y="89"/>
                    <a:pt x="70" y="81"/>
                  </a:cubicBezTo>
                  <a:cubicBezTo>
                    <a:pt x="70" y="75"/>
                    <a:pt x="66" y="70"/>
                    <a:pt x="52" y="69"/>
                  </a:cubicBezTo>
                  <a:cubicBezTo>
                    <a:pt x="40" y="68"/>
                    <a:pt x="40" y="68"/>
                    <a:pt x="40" y="68"/>
                  </a:cubicBezTo>
                  <a:cubicBezTo>
                    <a:pt x="17" y="66"/>
                    <a:pt x="5" y="54"/>
                    <a:pt x="5" y="35"/>
                  </a:cubicBezTo>
                  <a:cubicBezTo>
                    <a:pt x="5" y="13"/>
                    <a:pt x="21" y="0"/>
                    <a:pt x="49" y="0"/>
                  </a:cubicBezTo>
                  <a:cubicBezTo>
                    <a:pt x="66" y="0"/>
                    <a:pt x="81" y="6"/>
                    <a:pt x="91" y="13"/>
                  </a:cubicBezTo>
                  <a:cubicBezTo>
                    <a:pt x="92" y="14"/>
                    <a:pt x="92" y="16"/>
                    <a:pt x="91" y="17"/>
                  </a:cubicBezTo>
                  <a:cubicBezTo>
                    <a:pt x="80" y="30"/>
                    <a:pt x="80" y="30"/>
                    <a:pt x="80" y="30"/>
                  </a:cubicBezTo>
                  <a:cubicBezTo>
                    <a:pt x="79" y="32"/>
                    <a:pt x="78" y="32"/>
                    <a:pt x="77" y="31"/>
                  </a:cubicBezTo>
                  <a:cubicBezTo>
                    <a:pt x="70" y="26"/>
                    <a:pt x="58" y="22"/>
                    <a:pt x="47" y="22"/>
                  </a:cubicBezTo>
                  <a:cubicBezTo>
                    <a:pt x="36" y="22"/>
                    <a:pt x="30" y="26"/>
                    <a:pt x="30" y="33"/>
                  </a:cubicBezTo>
                  <a:cubicBezTo>
                    <a:pt x="30" y="40"/>
                    <a:pt x="34" y="44"/>
                    <a:pt x="49" y="45"/>
                  </a:cubicBezTo>
                  <a:cubicBezTo>
                    <a:pt x="61" y="46"/>
                    <a:pt x="61" y="46"/>
                    <a:pt x="61" y="46"/>
                  </a:cubicBezTo>
                  <a:cubicBezTo>
                    <a:pt x="84" y="48"/>
                    <a:pt x="95" y="60"/>
                    <a:pt x="95" y="79"/>
                  </a:cubicBezTo>
                  <a:cubicBezTo>
                    <a:pt x="95" y="101"/>
                    <a:pt x="79" y="117"/>
                    <a:pt x="49" y="117"/>
                  </a:cubicBezTo>
                  <a:cubicBezTo>
                    <a:pt x="26" y="117"/>
                    <a:pt x="10" y="107"/>
                    <a:pt x="1" y="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2" name="Freeform 50"/>
            <p:cNvSpPr>
              <a:spLocks/>
            </p:cNvSpPr>
            <p:nvPr userDrawn="1"/>
          </p:nvSpPr>
          <p:spPr bwMode="auto">
            <a:xfrm>
              <a:off x="1789301"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3" name="Freeform 51"/>
            <p:cNvSpPr>
              <a:spLocks/>
            </p:cNvSpPr>
            <p:nvPr userDrawn="1"/>
          </p:nvSpPr>
          <p:spPr bwMode="auto">
            <a:xfrm>
              <a:off x="1925702"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4" name="Freeform 52"/>
            <p:cNvSpPr>
              <a:spLocks/>
            </p:cNvSpPr>
            <p:nvPr userDrawn="1"/>
          </p:nvSpPr>
          <p:spPr bwMode="auto">
            <a:xfrm>
              <a:off x="2084836" y="1497130"/>
              <a:ext cx="183934" cy="274867"/>
            </a:xfrm>
            <a:custGeom>
              <a:avLst/>
              <a:gdLst>
                <a:gd name="T0" fmla="*/ 17 w 104"/>
                <a:gd name="T1" fmla="*/ 154 h 154"/>
                <a:gd name="T2" fmla="*/ 14 w 104"/>
                <a:gd name="T3" fmla="*/ 151 h 154"/>
                <a:gd name="T4" fmla="*/ 14 w 104"/>
                <a:gd name="T5" fmla="*/ 133 h 154"/>
                <a:gd name="T6" fmla="*/ 17 w 104"/>
                <a:gd name="T7" fmla="*/ 131 h 154"/>
                <a:gd name="T8" fmla="*/ 21 w 104"/>
                <a:gd name="T9" fmla="*/ 131 h 154"/>
                <a:gd name="T10" fmla="*/ 38 w 104"/>
                <a:gd name="T11" fmla="*/ 117 h 154"/>
                <a:gd name="T12" fmla="*/ 41 w 104"/>
                <a:gd name="T13" fmla="*/ 108 h 154"/>
                <a:gd name="T14" fmla="*/ 0 w 104"/>
                <a:gd name="T15" fmla="*/ 3 h 154"/>
                <a:gd name="T16" fmla="*/ 2 w 104"/>
                <a:gd name="T17" fmla="*/ 0 h 154"/>
                <a:gd name="T18" fmla="*/ 25 w 104"/>
                <a:gd name="T19" fmla="*/ 0 h 154"/>
                <a:gd name="T20" fmla="*/ 28 w 104"/>
                <a:gd name="T21" fmla="*/ 3 h 154"/>
                <a:gd name="T22" fmla="*/ 53 w 104"/>
                <a:gd name="T23" fmla="*/ 76 h 154"/>
                <a:gd name="T24" fmla="*/ 53 w 104"/>
                <a:gd name="T25" fmla="*/ 76 h 154"/>
                <a:gd name="T26" fmla="*/ 77 w 104"/>
                <a:gd name="T27" fmla="*/ 3 h 154"/>
                <a:gd name="T28" fmla="*/ 80 w 104"/>
                <a:gd name="T29" fmla="*/ 0 h 154"/>
                <a:gd name="T30" fmla="*/ 102 w 104"/>
                <a:gd name="T31" fmla="*/ 0 h 154"/>
                <a:gd name="T32" fmla="*/ 104 w 104"/>
                <a:gd name="T33" fmla="*/ 3 h 154"/>
                <a:gd name="T34" fmla="*/ 61 w 104"/>
                <a:gd name="T35" fmla="*/ 119 h 154"/>
                <a:gd name="T36" fmla="*/ 24 w 104"/>
                <a:gd name="T37" fmla="*/ 154 h 154"/>
                <a:gd name="T38" fmla="*/ 17 w 104"/>
                <a:gd name="T39"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154">
                  <a:moveTo>
                    <a:pt x="17" y="154"/>
                  </a:moveTo>
                  <a:cubicBezTo>
                    <a:pt x="15" y="154"/>
                    <a:pt x="14" y="153"/>
                    <a:pt x="14" y="151"/>
                  </a:cubicBezTo>
                  <a:cubicBezTo>
                    <a:pt x="14" y="133"/>
                    <a:pt x="14" y="133"/>
                    <a:pt x="14" y="133"/>
                  </a:cubicBezTo>
                  <a:cubicBezTo>
                    <a:pt x="14" y="131"/>
                    <a:pt x="15" y="131"/>
                    <a:pt x="17" y="131"/>
                  </a:cubicBezTo>
                  <a:cubicBezTo>
                    <a:pt x="21" y="131"/>
                    <a:pt x="21" y="131"/>
                    <a:pt x="21" y="131"/>
                  </a:cubicBezTo>
                  <a:cubicBezTo>
                    <a:pt x="30" y="131"/>
                    <a:pt x="34" y="127"/>
                    <a:pt x="38" y="117"/>
                  </a:cubicBezTo>
                  <a:cubicBezTo>
                    <a:pt x="41" y="108"/>
                    <a:pt x="41" y="108"/>
                    <a:pt x="41" y="108"/>
                  </a:cubicBezTo>
                  <a:cubicBezTo>
                    <a:pt x="0" y="3"/>
                    <a:pt x="0" y="3"/>
                    <a:pt x="0" y="3"/>
                  </a:cubicBezTo>
                  <a:cubicBezTo>
                    <a:pt x="0" y="1"/>
                    <a:pt x="0" y="0"/>
                    <a:pt x="2" y="0"/>
                  </a:cubicBezTo>
                  <a:cubicBezTo>
                    <a:pt x="25" y="0"/>
                    <a:pt x="25" y="0"/>
                    <a:pt x="25" y="0"/>
                  </a:cubicBezTo>
                  <a:cubicBezTo>
                    <a:pt x="26" y="0"/>
                    <a:pt x="27" y="1"/>
                    <a:pt x="28" y="3"/>
                  </a:cubicBezTo>
                  <a:cubicBezTo>
                    <a:pt x="53" y="76"/>
                    <a:pt x="53" y="76"/>
                    <a:pt x="53" y="76"/>
                  </a:cubicBezTo>
                  <a:cubicBezTo>
                    <a:pt x="53" y="76"/>
                    <a:pt x="53" y="76"/>
                    <a:pt x="53" y="76"/>
                  </a:cubicBezTo>
                  <a:cubicBezTo>
                    <a:pt x="77" y="3"/>
                    <a:pt x="77" y="3"/>
                    <a:pt x="77" y="3"/>
                  </a:cubicBezTo>
                  <a:cubicBezTo>
                    <a:pt x="78" y="1"/>
                    <a:pt x="79" y="0"/>
                    <a:pt x="80" y="0"/>
                  </a:cubicBezTo>
                  <a:cubicBezTo>
                    <a:pt x="102" y="0"/>
                    <a:pt x="102" y="0"/>
                    <a:pt x="102" y="0"/>
                  </a:cubicBezTo>
                  <a:cubicBezTo>
                    <a:pt x="104" y="0"/>
                    <a:pt x="104" y="1"/>
                    <a:pt x="104" y="3"/>
                  </a:cubicBezTo>
                  <a:cubicBezTo>
                    <a:pt x="61" y="119"/>
                    <a:pt x="61" y="119"/>
                    <a:pt x="61" y="119"/>
                  </a:cubicBezTo>
                  <a:cubicBezTo>
                    <a:pt x="52" y="145"/>
                    <a:pt x="42" y="154"/>
                    <a:pt x="24" y="154"/>
                  </a:cubicBezTo>
                  <a:lnTo>
                    <a:pt x="17"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5" name="Freeform 53"/>
            <p:cNvSpPr>
              <a:spLocks noEditPoints="1"/>
            </p:cNvSpPr>
            <p:nvPr userDrawn="1"/>
          </p:nvSpPr>
          <p:spPr bwMode="auto">
            <a:xfrm>
              <a:off x="235350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6" name="Freeform 54"/>
            <p:cNvSpPr>
              <a:spLocks/>
            </p:cNvSpPr>
            <p:nvPr userDrawn="1"/>
          </p:nvSpPr>
          <p:spPr bwMode="auto">
            <a:xfrm>
              <a:off x="2553970" y="1414463"/>
              <a:ext cx="109534" cy="283134"/>
            </a:xfrm>
            <a:custGeom>
              <a:avLst/>
              <a:gdLst>
                <a:gd name="T0" fmla="*/ 14 w 61"/>
                <a:gd name="T1" fmla="*/ 158 h 158"/>
                <a:gd name="T2" fmla="*/ 12 w 61"/>
                <a:gd name="T3" fmla="*/ 156 h 158"/>
                <a:gd name="T4" fmla="*/ 12 w 61"/>
                <a:gd name="T5" fmla="*/ 68 h 158"/>
                <a:gd name="T6" fmla="*/ 10 w 61"/>
                <a:gd name="T7" fmla="*/ 66 h 158"/>
                <a:gd name="T8" fmla="*/ 3 w 61"/>
                <a:gd name="T9" fmla="*/ 66 h 158"/>
                <a:gd name="T10" fmla="*/ 0 w 61"/>
                <a:gd name="T11" fmla="*/ 64 h 158"/>
                <a:gd name="T12" fmla="*/ 0 w 61"/>
                <a:gd name="T13" fmla="*/ 49 h 158"/>
                <a:gd name="T14" fmla="*/ 3 w 61"/>
                <a:gd name="T15" fmla="*/ 46 h 158"/>
                <a:gd name="T16" fmla="*/ 10 w 61"/>
                <a:gd name="T17" fmla="*/ 46 h 158"/>
                <a:gd name="T18" fmla="*/ 12 w 61"/>
                <a:gd name="T19" fmla="*/ 45 h 158"/>
                <a:gd name="T20" fmla="*/ 12 w 61"/>
                <a:gd name="T21" fmla="*/ 38 h 158"/>
                <a:gd name="T22" fmla="*/ 49 w 61"/>
                <a:gd name="T23" fmla="*/ 0 h 158"/>
                <a:gd name="T24" fmla="*/ 59 w 61"/>
                <a:gd name="T25" fmla="*/ 0 h 158"/>
                <a:gd name="T26" fmla="*/ 61 w 61"/>
                <a:gd name="T27" fmla="*/ 3 h 158"/>
                <a:gd name="T28" fmla="*/ 61 w 61"/>
                <a:gd name="T29" fmla="*/ 21 h 158"/>
                <a:gd name="T30" fmla="*/ 59 w 61"/>
                <a:gd name="T31" fmla="*/ 24 h 158"/>
                <a:gd name="T32" fmla="*/ 52 w 61"/>
                <a:gd name="T33" fmla="*/ 24 h 158"/>
                <a:gd name="T34" fmla="*/ 37 w 61"/>
                <a:gd name="T35" fmla="*/ 37 h 158"/>
                <a:gd name="T36" fmla="*/ 37 w 61"/>
                <a:gd name="T37" fmla="*/ 45 h 158"/>
                <a:gd name="T38" fmla="*/ 39 w 61"/>
                <a:gd name="T39" fmla="*/ 46 h 158"/>
                <a:gd name="T40" fmla="*/ 59 w 61"/>
                <a:gd name="T41" fmla="*/ 46 h 158"/>
                <a:gd name="T42" fmla="*/ 61 w 61"/>
                <a:gd name="T43" fmla="*/ 49 h 158"/>
                <a:gd name="T44" fmla="*/ 61 w 61"/>
                <a:gd name="T45" fmla="*/ 64 h 158"/>
                <a:gd name="T46" fmla="*/ 59 w 61"/>
                <a:gd name="T47" fmla="*/ 66 h 158"/>
                <a:gd name="T48" fmla="*/ 39 w 61"/>
                <a:gd name="T49" fmla="*/ 66 h 158"/>
                <a:gd name="T50" fmla="*/ 37 w 61"/>
                <a:gd name="T51" fmla="*/ 68 h 158"/>
                <a:gd name="T52" fmla="*/ 37 w 61"/>
                <a:gd name="T53" fmla="*/ 156 h 158"/>
                <a:gd name="T54" fmla="*/ 35 w 61"/>
                <a:gd name="T55" fmla="*/ 158 h 158"/>
                <a:gd name="T56" fmla="*/ 14 w 61"/>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158">
                  <a:moveTo>
                    <a:pt x="14" y="158"/>
                  </a:moveTo>
                  <a:cubicBezTo>
                    <a:pt x="12" y="158"/>
                    <a:pt x="12" y="157"/>
                    <a:pt x="12" y="156"/>
                  </a:cubicBezTo>
                  <a:cubicBezTo>
                    <a:pt x="12" y="68"/>
                    <a:pt x="12" y="68"/>
                    <a:pt x="12" y="68"/>
                  </a:cubicBezTo>
                  <a:cubicBezTo>
                    <a:pt x="12" y="67"/>
                    <a:pt x="11" y="66"/>
                    <a:pt x="10" y="66"/>
                  </a:cubicBezTo>
                  <a:cubicBezTo>
                    <a:pt x="3" y="66"/>
                    <a:pt x="3" y="66"/>
                    <a:pt x="3" y="66"/>
                  </a:cubicBezTo>
                  <a:cubicBezTo>
                    <a:pt x="1" y="66"/>
                    <a:pt x="0" y="66"/>
                    <a:pt x="0" y="64"/>
                  </a:cubicBezTo>
                  <a:cubicBezTo>
                    <a:pt x="0" y="49"/>
                    <a:pt x="0" y="49"/>
                    <a:pt x="0" y="49"/>
                  </a:cubicBezTo>
                  <a:cubicBezTo>
                    <a:pt x="0" y="47"/>
                    <a:pt x="1" y="46"/>
                    <a:pt x="3" y="46"/>
                  </a:cubicBezTo>
                  <a:cubicBezTo>
                    <a:pt x="10" y="46"/>
                    <a:pt x="10" y="46"/>
                    <a:pt x="10" y="46"/>
                  </a:cubicBezTo>
                  <a:cubicBezTo>
                    <a:pt x="11" y="46"/>
                    <a:pt x="12" y="46"/>
                    <a:pt x="12" y="45"/>
                  </a:cubicBezTo>
                  <a:cubicBezTo>
                    <a:pt x="12" y="38"/>
                    <a:pt x="12" y="38"/>
                    <a:pt x="12" y="38"/>
                  </a:cubicBezTo>
                  <a:cubicBezTo>
                    <a:pt x="12" y="12"/>
                    <a:pt x="24" y="0"/>
                    <a:pt x="49" y="0"/>
                  </a:cubicBezTo>
                  <a:cubicBezTo>
                    <a:pt x="59" y="0"/>
                    <a:pt x="59" y="0"/>
                    <a:pt x="59" y="0"/>
                  </a:cubicBezTo>
                  <a:cubicBezTo>
                    <a:pt x="60" y="0"/>
                    <a:pt x="61" y="1"/>
                    <a:pt x="61" y="3"/>
                  </a:cubicBezTo>
                  <a:cubicBezTo>
                    <a:pt x="61" y="21"/>
                    <a:pt x="61" y="21"/>
                    <a:pt x="61" y="21"/>
                  </a:cubicBezTo>
                  <a:cubicBezTo>
                    <a:pt x="61" y="23"/>
                    <a:pt x="60" y="24"/>
                    <a:pt x="59" y="24"/>
                  </a:cubicBezTo>
                  <a:cubicBezTo>
                    <a:pt x="52" y="24"/>
                    <a:pt x="52" y="24"/>
                    <a:pt x="52" y="24"/>
                  </a:cubicBezTo>
                  <a:cubicBezTo>
                    <a:pt x="40" y="24"/>
                    <a:pt x="37" y="26"/>
                    <a:pt x="37" y="37"/>
                  </a:cubicBezTo>
                  <a:cubicBezTo>
                    <a:pt x="37" y="45"/>
                    <a:pt x="37" y="45"/>
                    <a:pt x="37" y="45"/>
                  </a:cubicBezTo>
                  <a:cubicBezTo>
                    <a:pt x="37" y="46"/>
                    <a:pt x="38" y="46"/>
                    <a:pt x="39" y="46"/>
                  </a:cubicBezTo>
                  <a:cubicBezTo>
                    <a:pt x="59" y="46"/>
                    <a:pt x="59" y="46"/>
                    <a:pt x="59" y="46"/>
                  </a:cubicBezTo>
                  <a:cubicBezTo>
                    <a:pt x="60" y="46"/>
                    <a:pt x="61" y="47"/>
                    <a:pt x="61" y="49"/>
                  </a:cubicBezTo>
                  <a:cubicBezTo>
                    <a:pt x="61" y="64"/>
                    <a:pt x="61" y="64"/>
                    <a:pt x="61" y="64"/>
                  </a:cubicBezTo>
                  <a:cubicBezTo>
                    <a:pt x="61" y="66"/>
                    <a:pt x="60" y="66"/>
                    <a:pt x="59" y="66"/>
                  </a:cubicBezTo>
                  <a:cubicBezTo>
                    <a:pt x="39" y="66"/>
                    <a:pt x="39" y="66"/>
                    <a:pt x="39" y="66"/>
                  </a:cubicBezTo>
                  <a:cubicBezTo>
                    <a:pt x="38" y="66"/>
                    <a:pt x="37" y="67"/>
                    <a:pt x="37" y="68"/>
                  </a:cubicBezTo>
                  <a:cubicBezTo>
                    <a:pt x="37" y="156"/>
                    <a:pt x="37" y="156"/>
                    <a:pt x="37" y="156"/>
                  </a:cubicBezTo>
                  <a:cubicBezTo>
                    <a:pt x="37" y="157"/>
                    <a:pt x="37" y="158"/>
                    <a:pt x="35" y="158"/>
                  </a:cubicBezTo>
                  <a:lnTo>
                    <a:pt x="14"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7" name="Freeform 55"/>
            <p:cNvSpPr>
              <a:spLocks/>
            </p:cNvSpPr>
            <p:nvPr userDrawn="1"/>
          </p:nvSpPr>
          <p:spPr bwMode="auto">
            <a:xfrm>
              <a:off x="2762704" y="1414463"/>
              <a:ext cx="208734" cy="283134"/>
            </a:xfrm>
            <a:custGeom>
              <a:avLst/>
              <a:gdLst>
                <a:gd name="T0" fmla="*/ 0 w 117"/>
                <a:gd name="T1" fmla="*/ 3 h 158"/>
                <a:gd name="T2" fmla="*/ 2 w 117"/>
                <a:gd name="T3" fmla="*/ 0 h 158"/>
                <a:gd name="T4" fmla="*/ 25 w 117"/>
                <a:gd name="T5" fmla="*/ 0 h 158"/>
                <a:gd name="T6" fmla="*/ 27 w 117"/>
                <a:gd name="T7" fmla="*/ 3 h 158"/>
                <a:gd name="T8" fmla="*/ 27 w 117"/>
                <a:gd name="T9" fmla="*/ 65 h 158"/>
                <a:gd name="T10" fmla="*/ 29 w 117"/>
                <a:gd name="T11" fmla="*/ 66 h 158"/>
                <a:gd name="T12" fmla="*/ 89 w 117"/>
                <a:gd name="T13" fmla="*/ 66 h 158"/>
                <a:gd name="T14" fmla="*/ 90 w 117"/>
                <a:gd name="T15" fmla="*/ 65 h 158"/>
                <a:gd name="T16" fmla="*/ 90 w 117"/>
                <a:gd name="T17" fmla="*/ 3 h 158"/>
                <a:gd name="T18" fmla="*/ 92 w 117"/>
                <a:gd name="T19" fmla="*/ 0 h 158"/>
                <a:gd name="T20" fmla="*/ 115 w 117"/>
                <a:gd name="T21" fmla="*/ 0 h 158"/>
                <a:gd name="T22" fmla="*/ 117 w 117"/>
                <a:gd name="T23" fmla="*/ 3 h 158"/>
                <a:gd name="T24" fmla="*/ 117 w 117"/>
                <a:gd name="T25" fmla="*/ 156 h 158"/>
                <a:gd name="T26" fmla="*/ 115 w 117"/>
                <a:gd name="T27" fmla="*/ 158 h 158"/>
                <a:gd name="T28" fmla="*/ 92 w 117"/>
                <a:gd name="T29" fmla="*/ 158 h 158"/>
                <a:gd name="T30" fmla="*/ 90 w 117"/>
                <a:gd name="T31" fmla="*/ 156 h 158"/>
                <a:gd name="T32" fmla="*/ 90 w 117"/>
                <a:gd name="T33" fmla="*/ 92 h 158"/>
                <a:gd name="T34" fmla="*/ 89 w 117"/>
                <a:gd name="T35" fmla="*/ 91 h 158"/>
                <a:gd name="T36" fmla="*/ 29 w 117"/>
                <a:gd name="T37" fmla="*/ 91 h 158"/>
                <a:gd name="T38" fmla="*/ 27 w 117"/>
                <a:gd name="T39" fmla="*/ 92 h 158"/>
                <a:gd name="T40" fmla="*/ 27 w 117"/>
                <a:gd name="T41" fmla="*/ 156 h 158"/>
                <a:gd name="T42" fmla="*/ 25 w 117"/>
                <a:gd name="T43" fmla="*/ 158 h 158"/>
                <a:gd name="T44" fmla="*/ 2 w 117"/>
                <a:gd name="T45" fmla="*/ 158 h 158"/>
                <a:gd name="T46" fmla="*/ 0 w 117"/>
                <a:gd name="T47" fmla="*/ 156 h 158"/>
                <a:gd name="T48" fmla="*/ 0 w 117"/>
                <a:gd name="T49"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158">
                  <a:moveTo>
                    <a:pt x="0" y="3"/>
                  </a:moveTo>
                  <a:cubicBezTo>
                    <a:pt x="0" y="1"/>
                    <a:pt x="1" y="0"/>
                    <a:pt x="2" y="0"/>
                  </a:cubicBezTo>
                  <a:cubicBezTo>
                    <a:pt x="25" y="0"/>
                    <a:pt x="25" y="0"/>
                    <a:pt x="25" y="0"/>
                  </a:cubicBezTo>
                  <a:cubicBezTo>
                    <a:pt x="26" y="0"/>
                    <a:pt x="27" y="1"/>
                    <a:pt x="27" y="3"/>
                  </a:cubicBezTo>
                  <a:cubicBezTo>
                    <a:pt x="27" y="65"/>
                    <a:pt x="27" y="65"/>
                    <a:pt x="27" y="65"/>
                  </a:cubicBezTo>
                  <a:cubicBezTo>
                    <a:pt x="27" y="66"/>
                    <a:pt x="28" y="66"/>
                    <a:pt x="29" y="66"/>
                  </a:cubicBezTo>
                  <a:cubicBezTo>
                    <a:pt x="89" y="66"/>
                    <a:pt x="89" y="66"/>
                    <a:pt x="89" y="66"/>
                  </a:cubicBezTo>
                  <a:cubicBezTo>
                    <a:pt x="89" y="66"/>
                    <a:pt x="90" y="66"/>
                    <a:pt x="90" y="65"/>
                  </a:cubicBezTo>
                  <a:cubicBezTo>
                    <a:pt x="90" y="3"/>
                    <a:pt x="90" y="3"/>
                    <a:pt x="90" y="3"/>
                  </a:cubicBezTo>
                  <a:cubicBezTo>
                    <a:pt x="90" y="1"/>
                    <a:pt x="91" y="0"/>
                    <a:pt x="92" y="0"/>
                  </a:cubicBezTo>
                  <a:cubicBezTo>
                    <a:pt x="115" y="0"/>
                    <a:pt x="115" y="0"/>
                    <a:pt x="115" y="0"/>
                  </a:cubicBezTo>
                  <a:cubicBezTo>
                    <a:pt x="116" y="0"/>
                    <a:pt x="117" y="1"/>
                    <a:pt x="117" y="3"/>
                  </a:cubicBezTo>
                  <a:cubicBezTo>
                    <a:pt x="117" y="156"/>
                    <a:pt x="117" y="156"/>
                    <a:pt x="117" y="156"/>
                  </a:cubicBezTo>
                  <a:cubicBezTo>
                    <a:pt x="117" y="157"/>
                    <a:pt x="116" y="158"/>
                    <a:pt x="115" y="158"/>
                  </a:cubicBezTo>
                  <a:cubicBezTo>
                    <a:pt x="92" y="158"/>
                    <a:pt x="92" y="158"/>
                    <a:pt x="92" y="158"/>
                  </a:cubicBezTo>
                  <a:cubicBezTo>
                    <a:pt x="91" y="158"/>
                    <a:pt x="90" y="157"/>
                    <a:pt x="90" y="156"/>
                  </a:cubicBezTo>
                  <a:cubicBezTo>
                    <a:pt x="90" y="92"/>
                    <a:pt x="90" y="92"/>
                    <a:pt x="90" y="92"/>
                  </a:cubicBezTo>
                  <a:cubicBezTo>
                    <a:pt x="90" y="91"/>
                    <a:pt x="89" y="91"/>
                    <a:pt x="89" y="91"/>
                  </a:cubicBezTo>
                  <a:cubicBezTo>
                    <a:pt x="29" y="91"/>
                    <a:pt x="29" y="91"/>
                    <a:pt x="29" y="91"/>
                  </a:cubicBezTo>
                  <a:cubicBezTo>
                    <a:pt x="28" y="91"/>
                    <a:pt x="27" y="91"/>
                    <a:pt x="27" y="92"/>
                  </a:cubicBezTo>
                  <a:cubicBezTo>
                    <a:pt x="27" y="156"/>
                    <a:pt x="27" y="156"/>
                    <a:pt x="27" y="156"/>
                  </a:cubicBezTo>
                  <a:cubicBezTo>
                    <a:pt x="27" y="157"/>
                    <a:pt x="26" y="158"/>
                    <a:pt x="25"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8" name="Freeform 56"/>
            <p:cNvSpPr>
              <a:spLocks noEditPoints="1"/>
            </p:cNvSpPr>
            <p:nvPr userDrawn="1"/>
          </p:nvSpPr>
          <p:spPr bwMode="auto">
            <a:xfrm>
              <a:off x="3014838" y="1492997"/>
              <a:ext cx="175667" cy="208734"/>
            </a:xfrm>
            <a:custGeom>
              <a:avLst/>
              <a:gdLst>
                <a:gd name="T0" fmla="*/ 4 w 99"/>
                <a:gd name="T1" fmla="*/ 85 h 117"/>
                <a:gd name="T2" fmla="*/ 0 w 99"/>
                <a:gd name="T3" fmla="*/ 58 h 117"/>
                <a:gd name="T4" fmla="*/ 4 w 99"/>
                <a:gd name="T5" fmla="*/ 31 h 117"/>
                <a:gd name="T6" fmla="*/ 49 w 99"/>
                <a:gd name="T7" fmla="*/ 0 h 117"/>
                <a:gd name="T8" fmla="*/ 95 w 99"/>
                <a:gd name="T9" fmla="*/ 31 h 117"/>
                <a:gd name="T10" fmla="*/ 99 w 99"/>
                <a:gd name="T11" fmla="*/ 64 h 117"/>
                <a:gd name="T12" fmla="*/ 97 w 99"/>
                <a:gd name="T13" fmla="*/ 66 h 117"/>
                <a:gd name="T14" fmla="*/ 28 w 99"/>
                <a:gd name="T15" fmla="*/ 66 h 117"/>
                <a:gd name="T16" fmla="*/ 26 w 99"/>
                <a:gd name="T17" fmla="*/ 68 h 117"/>
                <a:gd name="T18" fmla="*/ 28 w 99"/>
                <a:gd name="T19" fmla="*/ 76 h 117"/>
                <a:gd name="T20" fmla="*/ 53 w 99"/>
                <a:gd name="T21" fmla="*/ 93 h 117"/>
                <a:gd name="T22" fmla="*/ 79 w 99"/>
                <a:gd name="T23" fmla="*/ 83 h 117"/>
                <a:gd name="T24" fmla="*/ 83 w 99"/>
                <a:gd name="T25" fmla="*/ 82 h 117"/>
                <a:gd name="T26" fmla="*/ 96 w 99"/>
                <a:gd name="T27" fmla="*/ 94 h 117"/>
                <a:gd name="T28" fmla="*/ 97 w 99"/>
                <a:gd name="T29" fmla="*/ 98 h 117"/>
                <a:gd name="T30" fmla="*/ 51 w 99"/>
                <a:gd name="T31" fmla="*/ 117 h 117"/>
                <a:gd name="T32" fmla="*/ 4 w 99"/>
                <a:gd name="T33" fmla="*/ 85 h 117"/>
                <a:gd name="T34" fmla="*/ 71 w 99"/>
                <a:gd name="T35" fmla="*/ 36 h 117"/>
                <a:gd name="T36" fmla="*/ 50 w 99"/>
                <a:gd name="T37" fmla="*/ 22 h 117"/>
                <a:gd name="T38" fmla="*/ 28 w 99"/>
                <a:gd name="T39" fmla="*/ 36 h 117"/>
                <a:gd name="T40" fmla="*/ 26 w 99"/>
                <a:gd name="T41" fmla="*/ 46 h 117"/>
                <a:gd name="T42" fmla="*/ 28 w 99"/>
                <a:gd name="T43" fmla="*/ 47 h 117"/>
                <a:gd name="T44" fmla="*/ 71 w 99"/>
                <a:gd name="T45" fmla="*/ 47 h 117"/>
                <a:gd name="T46" fmla="*/ 73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2" y="78"/>
                    <a:pt x="0" y="70"/>
                    <a:pt x="0" y="58"/>
                  </a:cubicBezTo>
                  <a:cubicBezTo>
                    <a:pt x="0" y="47"/>
                    <a:pt x="2" y="38"/>
                    <a:pt x="4" y="31"/>
                  </a:cubicBezTo>
                  <a:cubicBezTo>
                    <a:pt x="10" y="11"/>
                    <a:pt x="27" y="0"/>
                    <a:pt x="49" y="0"/>
                  </a:cubicBezTo>
                  <a:cubicBezTo>
                    <a:pt x="72" y="0"/>
                    <a:pt x="89" y="12"/>
                    <a:pt x="95" y="31"/>
                  </a:cubicBezTo>
                  <a:cubicBezTo>
                    <a:pt x="98" y="38"/>
                    <a:pt x="99" y="46"/>
                    <a:pt x="99" y="64"/>
                  </a:cubicBezTo>
                  <a:cubicBezTo>
                    <a:pt x="99" y="66"/>
                    <a:pt x="98" y="66"/>
                    <a:pt x="97" y="66"/>
                  </a:cubicBezTo>
                  <a:cubicBezTo>
                    <a:pt x="28" y="66"/>
                    <a:pt x="28" y="66"/>
                    <a:pt x="28" y="66"/>
                  </a:cubicBezTo>
                  <a:cubicBezTo>
                    <a:pt x="27" y="66"/>
                    <a:pt x="26" y="67"/>
                    <a:pt x="26" y="68"/>
                  </a:cubicBezTo>
                  <a:cubicBezTo>
                    <a:pt x="26" y="71"/>
                    <a:pt x="27" y="74"/>
                    <a:pt x="28" y="76"/>
                  </a:cubicBezTo>
                  <a:cubicBezTo>
                    <a:pt x="32" y="87"/>
                    <a:pt x="40" y="93"/>
                    <a:pt x="53" y="93"/>
                  </a:cubicBezTo>
                  <a:cubicBezTo>
                    <a:pt x="65" y="93"/>
                    <a:pt x="74" y="89"/>
                    <a:pt x="79" y="83"/>
                  </a:cubicBezTo>
                  <a:cubicBezTo>
                    <a:pt x="80" y="82"/>
                    <a:pt x="81" y="81"/>
                    <a:pt x="83" y="82"/>
                  </a:cubicBezTo>
                  <a:cubicBezTo>
                    <a:pt x="96" y="94"/>
                    <a:pt x="96" y="94"/>
                    <a:pt x="96" y="94"/>
                  </a:cubicBezTo>
                  <a:cubicBezTo>
                    <a:pt x="97" y="95"/>
                    <a:pt x="97" y="96"/>
                    <a:pt x="97" y="98"/>
                  </a:cubicBezTo>
                  <a:cubicBezTo>
                    <a:pt x="87" y="109"/>
                    <a:pt x="71" y="117"/>
                    <a:pt x="51" y="117"/>
                  </a:cubicBezTo>
                  <a:cubicBezTo>
                    <a:pt x="27" y="117"/>
                    <a:pt x="10" y="105"/>
                    <a:pt x="4" y="85"/>
                  </a:cubicBezTo>
                  <a:close/>
                  <a:moveTo>
                    <a:pt x="71" y="36"/>
                  </a:moveTo>
                  <a:cubicBezTo>
                    <a:pt x="68" y="27"/>
                    <a:pt x="60" y="22"/>
                    <a:pt x="50" y="22"/>
                  </a:cubicBezTo>
                  <a:cubicBezTo>
                    <a:pt x="39" y="22"/>
                    <a:pt x="31" y="27"/>
                    <a:pt x="28" y="36"/>
                  </a:cubicBezTo>
                  <a:cubicBezTo>
                    <a:pt x="27" y="39"/>
                    <a:pt x="26" y="42"/>
                    <a:pt x="26" y="46"/>
                  </a:cubicBezTo>
                  <a:cubicBezTo>
                    <a:pt x="26" y="47"/>
                    <a:pt x="27" y="47"/>
                    <a:pt x="28" y="47"/>
                  </a:cubicBezTo>
                  <a:cubicBezTo>
                    <a:pt x="71" y="47"/>
                    <a:pt x="71" y="47"/>
                    <a:pt x="71" y="47"/>
                  </a:cubicBezTo>
                  <a:cubicBezTo>
                    <a:pt x="72" y="47"/>
                    <a:pt x="73" y="47"/>
                    <a:pt x="73" y="46"/>
                  </a:cubicBezTo>
                  <a:cubicBezTo>
                    <a:pt x="73"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69" name="Freeform 57"/>
            <p:cNvSpPr>
              <a:spLocks noEditPoints="1"/>
            </p:cNvSpPr>
            <p:nvPr userDrawn="1"/>
          </p:nvSpPr>
          <p:spPr bwMode="auto">
            <a:xfrm>
              <a:off x="322150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8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1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4" y="111"/>
                    <a:pt x="53" y="117"/>
                    <a:pt x="37"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8"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1"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0" name="Freeform 58"/>
            <p:cNvSpPr>
              <a:spLocks/>
            </p:cNvSpPr>
            <p:nvPr userDrawn="1"/>
          </p:nvSpPr>
          <p:spPr bwMode="auto">
            <a:xfrm>
              <a:off x="3434373" y="1414463"/>
              <a:ext cx="76467" cy="285201"/>
            </a:xfrm>
            <a:custGeom>
              <a:avLst/>
              <a:gdLst>
                <a:gd name="T0" fmla="*/ 30 w 43"/>
                <a:gd name="T1" fmla="*/ 159 h 159"/>
                <a:gd name="T2" fmla="*/ 0 w 43"/>
                <a:gd name="T3" fmla="*/ 127 h 159"/>
                <a:gd name="T4" fmla="*/ 0 w 43"/>
                <a:gd name="T5" fmla="*/ 3 h 159"/>
                <a:gd name="T6" fmla="*/ 2 w 43"/>
                <a:gd name="T7" fmla="*/ 0 h 159"/>
                <a:gd name="T8" fmla="*/ 23 w 43"/>
                <a:gd name="T9" fmla="*/ 0 h 159"/>
                <a:gd name="T10" fmla="*/ 26 w 43"/>
                <a:gd name="T11" fmla="*/ 3 h 159"/>
                <a:gd name="T12" fmla="*/ 26 w 43"/>
                <a:gd name="T13" fmla="*/ 126 h 159"/>
                <a:gd name="T14" fmla="*/ 35 w 43"/>
                <a:gd name="T15" fmla="*/ 136 h 159"/>
                <a:gd name="T16" fmla="*/ 41 w 43"/>
                <a:gd name="T17" fmla="*/ 136 h 159"/>
                <a:gd name="T18" fmla="*/ 43 w 43"/>
                <a:gd name="T19" fmla="*/ 139 h 159"/>
                <a:gd name="T20" fmla="*/ 43 w 43"/>
                <a:gd name="T21" fmla="*/ 157 h 159"/>
                <a:gd name="T22" fmla="*/ 41 w 43"/>
                <a:gd name="T23" fmla="*/ 159 h 159"/>
                <a:gd name="T24" fmla="*/ 30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0" y="159"/>
                  </a:moveTo>
                  <a:cubicBezTo>
                    <a:pt x="9" y="159"/>
                    <a:pt x="0" y="149"/>
                    <a:pt x="0" y="127"/>
                  </a:cubicBezTo>
                  <a:cubicBezTo>
                    <a:pt x="0" y="3"/>
                    <a:pt x="0" y="3"/>
                    <a:pt x="0" y="3"/>
                  </a:cubicBezTo>
                  <a:cubicBezTo>
                    <a:pt x="0" y="1"/>
                    <a:pt x="1" y="0"/>
                    <a:pt x="2" y="0"/>
                  </a:cubicBezTo>
                  <a:cubicBezTo>
                    <a:pt x="23" y="0"/>
                    <a:pt x="23" y="0"/>
                    <a:pt x="23" y="0"/>
                  </a:cubicBezTo>
                  <a:cubicBezTo>
                    <a:pt x="25" y="0"/>
                    <a:pt x="26" y="1"/>
                    <a:pt x="26" y="3"/>
                  </a:cubicBezTo>
                  <a:cubicBezTo>
                    <a:pt x="26" y="126"/>
                    <a:pt x="26" y="126"/>
                    <a:pt x="26" y="126"/>
                  </a:cubicBezTo>
                  <a:cubicBezTo>
                    <a:pt x="26" y="134"/>
                    <a:pt x="29" y="136"/>
                    <a:pt x="35"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0"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1" name="Freeform 59"/>
            <p:cNvSpPr>
              <a:spLocks/>
            </p:cNvSpPr>
            <p:nvPr userDrawn="1"/>
          </p:nvSpPr>
          <p:spPr bwMode="auto">
            <a:xfrm>
              <a:off x="3525306" y="1435130"/>
              <a:ext cx="99200" cy="264534"/>
            </a:xfrm>
            <a:custGeom>
              <a:avLst/>
              <a:gdLst>
                <a:gd name="T0" fmla="*/ 42 w 56"/>
                <a:gd name="T1" fmla="*/ 147 h 147"/>
                <a:gd name="T2" fmla="*/ 11 w 56"/>
                <a:gd name="T3" fmla="*/ 115 h 147"/>
                <a:gd name="T4" fmla="*/ 11 w 56"/>
                <a:gd name="T5" fmla="*/ 56 h 147"/>
                <a:gd name="T6" fmla="*/ 10 w 56"/>
                <a:gd name="T7" fmla="*/ 54 h 147"/>
                <a:gd name="T8" fmla="*/ 2 w 56"/>
                <a:gd name="T9" fmla="*/ 54 h 147"/>
                <a:gd name="T10" fmla="*/ 0 w 56"/>
                <a:gd name="T11" fmla="*/ 52 h 147"/>
                <a:gd name="T12" fmla="*/ 0 w 56"/>
                <a:gd name="T13" fmla="*/ 37 h 147"/>
                <a:gd name="T14" fmla="*/ 2 w 56"/>
                <a:gd name="T15" fmla="*/ 34 h 147"/>
                <a:gd name="T16" fmla="*/ 10 w 56"/>
                <a:gd name="T17" fmla="*/ 34 h 147"/>
                <a:gd name="T18" fmla="*/ 11 w 56"/>
                <a:gd name="T19" fmla="*/ 33 h 147"/>
                <a:gd name="T20" fmla="*/ 11 w 56"/>
                <a:gd name="T21" fmla="*/ 2 h 147"/>
                <a:gd name="T22" fmla="*/ 13 w 56"/>
                <a:gd name="T23" fmla="*/ 0 h 147"/>
                <a:gd name="T24" fmla="*/ 35 w 56"/>
                <a:gd name="T25" fmla="*/ 0 h 147"/>
                <a:gd name="T26" fmla="*/ 37 w 56"/>
                <a:gd name="T27" fmla="*/ 2 h 147"/>
                <a:gd name="T28" fmla="*/ 37 w 56"/>
                <a:gd name="T29" fmla="*/ 33 h 147"/>
                <a:gd name="T30" fmla="*/ 38 w 56"/>
                <a:gd name="T31" fmla="*/ 34 h 147"/>
                <a:gd name="T32" fmla="*/ 53 w 56"/>
                <a:gd name="T33" fmla="*/ 34 h 147"/>
                <a:gd name="T34" fmla="*/ 56 w 56"/>
                <a:gd name="T35" fmla="*/ 37 h 147"/>
                <a:gd name="T36" fmla="*/ 56 w 56"/>
                <a:gd name="T37" fmla="*/ 52 h 147"/>
                <a:gd name="T38" fmla="*/ 53 w 56"/>
                <a:gd name="T39" fmla="*/ 54 h 147"/>
                <a:gd name="T40" fmla="*/ 38 w 56"/>
                <a:gd name="T41" fmla="*/ 54 h 147"/>
                <a:gd name="T42" fmla="*/ 37 w 56"/>
                <a:gd name="T43" fmla="*/ 56 h 147"/>
                <a:gd name="T44" fmla="*/ 37 w 56"/>
                <a:gd name="T45" fmla="*/ 114 h 147"/>
                <a:gd name="T46" fmla="*/ 47 w 56"/>
                <a:gd name="T47" fmla="*/ 124 h 147"/>
                <a:gd name="T48" fmla="*/ 53 w 56"/>
                <a:gd name="T49" fmla="*/ 124 h 147"/>
                <a:gd name="T50" fmla="*/ 56 w 56"/>
                <a:gd name="T51" fmla="*/ 127 h 147"/>
                <a:gd name="T52" fmla="*/ 56 w 56"/>
                <a:gd name="T53" fmla="*/ 145 h 147"/>
                <a:gd name="T54" fmla="*/ 53 w 56"/>
                <a:gd name="T55" fmla="*/ 147 h 147"/>
                <a:gd name="T56" fmla="*/ 42 w 56"/>
                <a:gd name="T5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47">
                  <a:moveTo>
                    <a:pt x="42" y="147"/>
                  </a:moveTo>
                  <a:cubicBezTo>
                    <a:pt x="20" y="147"/>
                    <a:pt x="11" y="136"/>
                    <a:pt x="11" y="115"/>
                  </a:cubicBezTo>
                  <a:cubicBezTo>
                    <a:pt x="11" y="56"/>
                    <a:pt x="11" y="56"/>
                    <a:pt x="11" y="56"/>
                  </a:cubicBezTo>
                  <a:cubicBezTo>
                    <a:pt x="11" y="55"/>
                    <a:pt x="11" y="54"/>
                    <a:pt x="10" y="54"/>
                  </a:cubicBezTo>
                  <a:cubicBezTo>
                    <a:pt x="2" y="54"/>
                    <a:pt x="2" y="54"/>
                    <a:pt x="2" y="54"/>
                  </a:cubicBezTo>
                  <a:cubicBezTo>
                    <a:pt x="1" y="54"/>
                    <a:pt x="0" y="54"/>
                    <a:pt x="0" y="52"/>
                  </a:cubicBezTo>
                  <a:cubicBezTo>
                    <a:pt x="0" y="37"/>
                    <a:pt x="0" y="37"/>
                    <a:pt x="0" y="37"/>
                  </a:cubicBezTo>
                  <a:cubicBezTo>
                    <a:pt x="0" y="35"/>
                    <a:pt x="1" y="34"/>
                    <a:pt x="2" y="34"/>
                  </a:cubicBezTo>
                  <a:cubicBezTo>
                    <a:pt x="10" y="34"/>
                    <a:pt x="10" y="34"/>
                    <a:pt x="10" y="34"/>
                  </a:cubicBezTo>
                  <a:cubicBezTo>
                    <a:pt x="11" y="34"/>
                    <a:pt x="11" y="34"/>
                    <a:pt x="11" y="33"/>
                  </a:cubicBezTo>
                  <a:cubicBezTo>
                    <a:pt x="11" y="2"/>
                    <a:pt x="11" y="2"/>
                    <a:pt x="11" y="2"/>
                  </a:cubicBezTo>
                  <a:cubicBezTo>
                    <a:pt x="11" y="1"/>
                    <a:pt x="12" y="0"/>
                    <a:pt x="13" y="0"/>
                  </a:cubicBezTo>
                  <a:cubicBezTo>
                    <a:pt x="35" y="0"/>
                    <a:pt x="35" y="0"/>
                    <a:pt x="35" y="0"/>
                  </a:cubicBezTo>
                  <a:cubicBezTo>
                    <a:pt x="36" y="0"/>
                    <a:pt x="37" y="1"/>
                    <a:pt x="37" y="2"/>
                  </a:cubicBezTo>
                  <a:cubicBezTo>
                    <a:pt x="37" y="33"/>
                    <a:pt x="37" y="33"/>
                    <a:pt x="37" y="33"/>
                  </a:cubicBezTo>
                  <a:cubicBezTo>
                    <a:pt x="37" y="34"/>
                    <a:pt x="37" y="34"/>
                    <a:pt x="38" y="34"/>
                  </a:cubicBezTo>
                  <a:cubicBezTo>
                    <a:pt x="53" y="34"/>
                    <a:pt x="53" y="34"/>
                    <a:pt x="53" y="34"/>
                  </a:cubicBezTo>
                  <a:cubicBezTo>
                    <a:pt x="55" y="34"/>
                    <a:pt x="56" y="35"/>
                    <a:pt x="56" y="37"/>
                  </a:cubicBezTo>
                  <a:cubicBezTo>
                    <a:pt x="56" y="52"/>
                    <a:pt x="56" y="52"/>
                    <a:pt x="56" y="52"/>
                  </a:cubicBezTo>
                  <a:cubicBezTo>
                    <a:pt x="56" y="54"/>
                    <a:pt x="55" y="54"/>
                    <a:pt x="53" y="54"/>
                  </a:cubicBezTo>
                  <a:cubicBezTo>
                    <a:pt x="38" y="54"/>
                    <a:pt x="38" y="54"/>
                    <a:pt x="38" y="54"/>
                  </a:cubicBezTo>
                  <a:cubicBezTo>
                    <a:pt x="37" y="54"/>
                    <a:pt x="37" y="55"/>
                    <a:pt x="37" y="56"/>
                  </a:cubicBezTo>
                  <a:cubicBezTo>
                    <a:pt x="37" y="114"/>
                    <a:pt x="37" y="114"/>
                    <a:pt x="37" y="114"/>
                  </a:cubicBezTo>
                  <a:cubicBezTo>
                    <a:pt x="37" y="122"/>
                    <a:pt x="40" y="124"/>
                    <a:pt x="47" y="124"/>
                  </a:cubicBezTo>
                  <a:cubicBezTo>
                    <a:pt x="53" y="124"/>
                    <a:pt x="53" y="124"/>
                    <a:pt x="53" y="124"/>
                  </a:cubicBezTo>
                  <a:cubicBezTo>
                    <a:pt x="55" y="124"/>
                    <a:pt x="56" y="125"/>
                    <a:pt x="56" y="127"/>
                  </a:cubicBezTo>
                  <a:cubicBezTo>
                    <a:pt x="56" y="145"/>
                    <a:pt x="56" y="145"/>
                    <a:pt x="56" y="145"/>
                  </a:cubicBezTo>
                  <a:cubicBezTo>
                    <a:pt x="56" y="146"/>
                    <a:pt x="55" y="147"/>
                    <a:pt x="53" y="147"/>
                  </a:cubicBezTo>
                  <a:lnTo>
                    <a:pt x="42" y="1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2" name="Freeform 60"/>
            <p:cNvSpPr>
              <a:spLocks/>
            </p:cNvSpPr>
            <p:nvPr userDrawn="1"/>
          </p:nvSpPr>
          <p:spPr bwMode="auto">
            <a:xfrm>
              <a:off x="3663773" y="1414463"/>
              <a:ext cx="167400" cy="283134"/>
            </a:xfrm>
            <a:custGeom>
              <a:avLst/>
              <a:gdLst>
                <a:gd name="T0" fmla="*/ 71 w 94"/>
                <a:gd name="T1" fmla="*/ 158 h 158"/>
                <a:gd name="T2" fmla="*/ 69 w 94"/>
                <a:gd name="T3" fmla="*/ 156 h 158"/>
                <a:gd name="T4" fmla="*/ 69 w 94"/>
                <a:gd name="T5" fmla="*/ 91 h 158"/>
                <a:gd name="T6" fmla="*/ 47 w 94"/>
                <a:gd name="T7" fmla="*/ 67 h 158"/>
                <a:gd name="T8" fmla="*/ 26 w 94"/>
                <a:gd name="T9" fmla="*/ 91 h 158"/>
                <a:gd name="T10" fmla="*/ 26 w 94"/>
                <a:gd name="T11" fmla="*/ 156 h 158"/>
                <a:gd name="T12" fmla="*/ 24 w 94"/>
                <a:gd name="T13" fmla="*/ 158 h 158"/>
                <a:gd name="T14" fmla="*/ 3 w 94"/>
                <a:gd name="T15" fmla="*/ 158 h 158"/>
                <a:gd name="T16" fmla="*/ 0 w 94"/>
                <a:gd name="T17" fmla="*/ 156 h 158"/>
                <a:gd name="T18" fmla="*/ 0 w 94"/>
                <a:gd name="T19" fmla="*/ 3 h 158"/>
                <a:gd name="T20" fmla="*/ 3 w 94"/>
                <a:gd name="T21" fmla="*/ 0 h 158"/>
                <a:gd name="T22" fmla="*/ 24 w 94"/>
                <a:gd name="T23" fmla="*/ 0 h 158"/>
                <a:gd name="T24" fmla="*/ 26 w 94"/>
                <a:gd name="T25" fmla="*/ 3 h 158"/>
                <a:gd name="T26" fmla="*/ 26 w 94"/>
                <a:gd name="T27" fmla="*/ 57 h 158"/>
                <a:gd name="T28" fmla="*/ 26 w 94"/>
                <a:gd name="T29" fmla="*/ 57 h 158"/>
                <a:gd name="T30" fmla="*/ 56 w 94"/>
                <a:gd name="T31" fmla="*/ 44 h 158"/>
                <a:gd name="T32" fmla="*/ 94 w 94"/>
                <a:gd name="T33" fmla="*/ 85 h 158"/>
                <a:gd name="T34" fmla="*/ 94 w 94"/>
                <a:gd name="T35" fmla="*/ 156 h 158"/>
                <a:gd name="T36" fmla="*/ 92 w 94"/>
                <a:gd name="T37" fmla="*/ 158 h 158"/>
                <a:gd name="T38" fmla="*/ 71 w 94"/>
                <a:gd name="T39"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8">
                  <a:moveTo>
                    <a:pt x="71" y="158"/>
                  </a:moveTo>
                  <a:cubicBezTo>
                    <a:pt x="69" y="158"/>
                    <a:pt x="69" y="157"/>
                    <a:pt x="69" y="156"/>
                  </a:cubicBezTo>
                  <a:cubicBezTo>
                    <a:pt x="69" y="91"/>
                    <a:pt x="69" y="91"/>
                    <a:pt x="69" y="91"/>
                  </a:cubicBezTo>
                  <a:cubicBezTo>
                    <a:pt x="69" y="77"/>
                    <a:pt x="61" y="67"/>
                    <a:pt x="47" y="67"/>
                  </a:cubicBezTo>
                  <a:cubicBezTo>
                    <a:pt x="34" y="67"/>
                    <a:pt x="26" y="77"/>
                    <a:pt x="26" y="91"/>
                  </a:cubicBezTo>
                  <a:cubicBezTo>
                    <a:pt x="26" y="156"/>
                    <a:pt x="26" y="156"/>
                    <a:pt x="26" y="156"/>
                  </a:cubicBezTo>
                  <a:cubicBezTo>
                    <a:pt x="26" y="157"/>
                    <a:pt x="25" y="158"/>
                    <a:pt x="24" y="158"/>
                  </a:cubicBezTo>
                  <a:cubicBezTo>
                    <a:pt x="3" y="158"/>
                    <a:pt x="3" y="158"/>
                    <a:pt x="3" y="158"/>
                  </a:cubicBezTo>
                  <a:cubicBezTo>
                    <a:pt x="1" y="158"/>
                    <a:pt x="0" y="157"/>
                    <a:pt x="0" y="156"/>
                  </a:cubicBezTo>
                  <a:cubicBezTo>
                    <a:pt x="0" y="3"/>
                    <a:pt x="0" y="3"/>
                    <a:pt x="0" y="3"/>
                  </a:cubicBezTo>
                  <a:cubicBezTo>
                    <a:pt x="0" y="1"/>
                    <a:pt x="1" y="0"/>
                    <a:pt x="3" y="0"/>
                  </a:cubicBezTo>
                  <a:cubicBezTo>
                    <a:pt x="24" y="0"/>
                    <a:pt x="24" y="0"/>
                    <a:pt x="24" y="0"/>
                  </a:cubicBezTo>
                  <a:cubicBezTo>
                    <a:pt x="25" y="0"/>
                    <a:pt x="26" y="1"/>
                    <a:pt x="26" y="3"/>
                  </a:cubicBezTo>
                  <a:cubicBezTo>
                    <a:pt x="26" y="57"/>
                    <a:pt x="26" y="57"/>
                    <a:pt x="26" y="57"/>
                  </a:cubicBezTo>
                  <a:cubicBezTo>
                    <a:pt x="26" y="57"/>
                    <a:pt x="26" y="57"/>
                    <a:pt x="26" y="57"/>
                  </a:cubicBezTo>
                  <a:cubicBezTo>
                    <a:pt x="31" y="50"/>
                    <a:pt x="41" y="44"/>
                    <a:pt x="56" y="44"/>
                  </a:cubicBezTo>
                  <a:cubicBezTo>
                    <a:pt x="80" y="44"/>
                    <a:pt x="94" y="61"/>
                    <a:pt x="94" y="85"/>
                  </a:cubicBezTo>
                  <a:cubicBezTo>
                    <a:pt x="94" y="156"/>
                    <a:pt x="94" y="156"/>
                    <a:pt x="94" y="156"/>
                  </a:cubicBezTo>
                  <a:cubicBezTo>
                    <a:pt x="94" y="157"/>
                    <a:pt x="94" y="158"/>
                    <a:pt x="92" y="158"/>
                  </a:cubicBezTo>
                  <a:lnTo>
                    <a:pt x="71"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3" name="Freeform 61"/>
            <p:cNvSpPr>
              <a:spLocks/>
            </p:cNvSpPr>
            <p:nvPr userDrawn="1"/>
          </p:nvSpPr>
          <p:spPr bwMode="auto">
            <a:xfrm>
              <a:off x="3880774" y="1647997"/>
              <a:ext cx="45467" cy="95067"/>
            </a:xfrm>
            <a:custGeom>
              <a:avLst/>
              <a:gdLst>
                <a:gd name="T0" fmla="*/ 0 w 26"/>
                <a:gd name="T1" fmla="*/ 2 h 54"/>
                <a:gd name="T2" fmla="*/ 2 w 26"/>
                <a:gd name="T3" fmla="*/ 0 h 54"/>
                <a:gd name="T4" fmla="*/ 24 w 26"/>
                <a:gd name="T5" fmla="*/ 0 h 54"/>
                <a:gd name="T6" fmla="*/ 26 w 26"/>
                <a:gd name="T7" fmla="*/ 2 h 54"/>
                <a:gd name="T8" fmla="*/ 26 w 26"/>
                <a:gd name="T9" fmla="*/ 27 h 54"/>
                <a:gd name="T10" fmla="*/ 24 w 26"/>
                <a:gd name="T11" fmla="*/ 32 h 54"/>
                <a:gd name="T12" fmla="*/ 5 w 26"/>
                <a:gd name="T13" fmla="*/ 52 h 54"/>
                <a:gd name="T14" fmla="*/ 2 w 26"/>
                <a:gd name="T15" fmla="*/ 54 h 54"/>
                <a:gd name="T16" fmla="*/ 0 w 26"/>
                <a:gd name="T17" fmla="*/ 51 h 54"/>
                <a:gd name="T18" fmla="*/ 0 w 26"/>
                <a:gd name="T19"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54">
                  <a:moveTo>
                    <a:pt x="0" y="2"/>
                  </a:moveTo>
                  <a:cubicBezTo>
                    <a:pt x="0" y="1"/>
                    <a:pt x="0" y="0"/>
                    <a:pt x="2" y="0"/>
                  </a:cubicBezTo>
                  <a:cubicBezTo>
                    <a:pt x="24" y="0"/>
                    <a:pt x="24" y="0"/>
                    <a:pt x="24" y="0"/>
                  </a:cubicBezTo>
                  <a:cubicBezTo>
                    <a:pt x="25" y="0"/>
                    <a:pt x="26" y="1"/>
                    <a:pt x="26" y="2"/>
                  </a:cubicBezTo>
                  <a:cubicBezTo>
                    <a:pt x="26" y="27"/>
                    <a:pt x="26" y="27"/>
                    <a:pt x="26" y="27"/>
                  </a:cubicBezTo>
                  <a:cubicBezTo>
                    <a:pt x="26" y="30"/>
                    <a:pt x="26" y="31"/>
                    <a:pt x="24" y="32"/>
                  </a:cubicBezTo>
                  <a:cubicBezTo>
                    <a:pt x="5" y="52"/>
                    <a:pt x="5" y="52"/>
                    <a:pt x="5" y="52"/>
                  </a:cubicBezTo>
                  <a:cubicBezTo>
                    <a:pt x="4" y="53"/>
                    <a:pt x="3" y="54"/>
                    <a:pt x="2" y="54"/>
                  </a:cubicBezTo>
                  <a:cubicBezTo>
                    <a:pt x="0" y="54"/>
                    <a:pt x="0" y="53"/>
                    <a:pt x="0" y="51"/>
                  </a:cubicBez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4" name="Freeform 62"/>
            <p:cNvSpPr>
              <a:spLocks/>
            </p:cNvSpPr>
            <p:nvPr userDrawn="1"/>
          </p:nvSpPr>
          <p:spPr bwMode="auto">
            <a:xfrm>
              <a:off x="4041974" y="1414463"/>
              <a:ext cx="183934" cy="283134"/>
            </a:xfrm>
            <a:custGeom>
              <a:avLst/>
              <a:gdLst>
                <a:gd name="T0" fmla="*/ 0 w 103"/>
                <a:gd name="T1" fmla="*/ 3 h 158"/>
                <a:gd name="T2" fmla="*/ 2 w 103"/>
                <a:gd name="T3" fmla="*/ 0 h 158"/>
                <a:gd name="T4" fmla="*/ 25 w 103"/>
                <a:gd name="T5" fmla="*/ 0 h 158"/>
                <a:gd name="T6" fmla="*/ 27 w 103"/>
                <a:gd name="T7" fmla="*/ 3 h 158"/>
                <a:gd name="T8" fmla="*/ 27 w 103"/>
                <a:gd name="T9" fmla="*/ 132 h 158"/>
                <a:gd name="T10" fmla="*/ 29 w 103"/>
                <a:gd name="T11" fmla="*/ 133 h 158"/>
                <a:gd name="T12" fmla="*/ 101 w 103"/>
                <a:gd name="T13" fmla="*/ 133 h 158"/>
                <a:gd name="T14" fmla="*/ 103 w 103"/>
                <a:gd name="T15" fmla="*/ 136 h 158"/>
                <a:gd name="T16" fmla="*/ 103 w 103"/>
                <a:gd name="T17" fmla="*/ 156 h 158"/>
                <a:gd name="T18" fmla="*/ 101 w 103"/>
                <a:gd name="T19" fmla="*/ 158 h 158"/>
                <a:gd name="T20" fmla="*/ 2 w 103"/>
                <a:gd name="T21" fmla="*/ 158 h 158"/>
                <a:gd name="T22" fmla="*/ 0 w 103"/>
                <a:gd name="T23" fmla="*/ 156 h 158"/>
                <a:gd name="T24" fmla="*/ 0 w 103"/>
                <a:gd name="T25" fmla="*/ 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58">
                  <a:moveTo>
                    <a:pt x="0" y="3"/>
                  </a:moveTo>
                  <a:cubicBezTo>
                    <a:pt x="0" y="1"/>
                    <a:pt x="1" y="0"/>
                    <a:pt x="2" y="0"/>
                  </a:cubicBezTo>
                  <a:cubicBezTo>
                    <a:pt x="25" y="0"/>
                    <a:pt x="25" y="0"/>
                    <a:pt x="25" y="0"/>
                  </a:cubicBezTo>
                  <a:cubicBezTo>
                    <a:pt x="26" y="0"/>
                    <a:pt x="27" y="1"/>
                    <a:pt x="27" y="3"/>
                  </a:cubicBezTo>
                  <a:cubicBezTo>
                    <a:pt x="27" y="132"/>
                    <a:pt x="27" y="132"/>
                    <a:pt x="27" y="132"/>
                  </a:cubicBezTo>
                  <a:cubicBezTo>
                    <a:pt x="27" y="133"/>
                    <a:pt x="28" y="133"/>
                    <a:pt x="29" y="133"/>
                  </a:cubicBezTo>
                  <a:cubicBezTo>
                    <a:pt x="101" y="133"/>
                    <a:pt x="101" y="133"/>
                    <a:pt x="101" y="133"/>
                  </a:cubicBezTo>
                  <a:cubicBezTo>
                    <a:pt x="102" y="133"/>
                    <a:pt x="103" y="134"/>
                    <a:pt x="103" y="136"/>
                  </a:cubicBezTo>
                  <a:cubicBezTo>
                    <a:pt x="103" y="156"/>
                    <a:pt x="103" y="156"/>
                    <a:pt x="103" y="156"/>
                  </a:cubicBezTo>
                  <a:cubicBezTo>
                    <a:pt x="103" y="157"/>
                    <a:pt x="102" y="158"/>
                    <a:pt x="101" y="158"/>
                  </a:cubicBezTo>
                  <a:cubicBezTo>
                    <a:pt x="2" y="158"/>
                    <a:pt x="2" y="158"/>
                    <a:pt x="2" y="158"/>
                  </a:cubicBezTo>
                  <a:cubicBezTo>
                    <a:pt x="1" y="158"/>
                    <a:pt x="0" y="157"/>
                    <a:pt x="0" y="156"/>
                  </a:cubicBez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5" name="Freeform 63"/>
            <p:cNvSpPr>
              <a:spLocks noEditPoints="1"/>
            </p:cNvSpPr>
            <p:nvPr userDrawn="1"/>
          </p:nvSpPr>
          <p:spPr bwMode="auto">
            <a:xfrm>
              <a:off x="4254842" y="1492997"/>
              <a:ext cx="167400" cy="208734"/>
            </a:xfrm>
            <a:custGeom>
              <a:avLst/>
              <a:gdLst>
                <a:gd name="T0" fmla="*/ 72 w 94"/>
                <a:gd name="T1" fmla="*/ 114 h 117"/>
                <a:gd name="T2" fmla="*/ 70 w 94"/>
                <a:gd name="T3" fmla="*/ 112 h 117"/>
                <a:gd name="T4" fmla="*/ 70 w 94"/>
                <a:gd name="T5" fmla="*/ 104 h 117"/>
                <a:gd name="T6" fmla="*/ 69 w 94"/>
                <a:gd name="T7" fmla="*/ 104 h 117"/>
                <a:gd name="T8" fmla="*/ 38 w 94"/>
                <a:gd name="T9" fmla="*/ 117 h 117"/>
                <a:gd name="T10" fmla="*/ 0 w 94"/>
                <a:gd name="T11" fmla="*/ 82 h 117"/>
                <a:gd name="T12" fmla="*/ 45 w 94"/>
                <a:gd name="T13" fmla="*/ 47 h 117"/>
                <a:gd name="T14" fmla="*/ 68 w 94"/>
                <a:gd name="T15" fmla="*/ 47 h 117"/>
                <a:gd name="T16" fmla="*/ 69 w 94"/>
                <a:gd name="T17" fmla="*/ 46 h 117"/>
                <a:gd name="T18" fmla="*/ 69 w 94"/>
                <a:gd name="T19" fmla="*/ 40 h 117"/>
                <a:gd name="T20" fmla="*/ 44 w 94"/>
                <a:gd name="T21" fmla="*/ 22 h 117"/>
                <a:gd name="T22" fmla="*/ 19 w 94"/>
                <a:gd name="T23" fmla="*/ 29 h 117"/>
                <a:gd name="T24" fmla="*/ 16 w 94"/>
                <a:gd name="T25" fmla="*/ 29 h 117"/>
                <a:gd name="T26" fmla="*/ 7 w 94"/>
                <a:gd name="T27" fmla="*/ 14 h 117"/>
                <a:gd name="T28" fmla="*/ 8 w 94"/>
                <a:gd name="T29" fmla="*/ 11 h 117"/>
                <a:gd name="T30" fmla="*/ 47 w 94"/>
                <a:gd name="T31" fmla="*/ 0 h 117"/>
                <a:gd name="T32" fmla="*/ 94 w 94"/>
                <a:gd name="T33" fmla="*/ 39 h 117"/>
                <a:gd name="T34" fmla="*/ 94 w 94"/>
                <a:gd name="T35" fmla="*/ 112 h 117"/>
                <a:gd name="T36" fmla="*/ 91 w 94"/>
                <a:gd name="T37" fmla="*/ 114 h 117"/>
                <a:gd name="T38" fmla="*/ 72 w 94"/>
                <a:gd name="T39" fmla="*/ 114 h 117"/>
                <a:gd name="T40" fmla="*/ 69 w 94"/>
                <a:gd name="T41" fmla="*/ 76 h 117"/>
                <a:gd name="T42" fmla="*/ 69 w 94"/>
                <a:gd name="T43" fmla="*/ 68 h 117"/>
                <a:gd name="T44" fmla="*/ 68 w 94"/>
                <a:gd name="T45" fmla="*/ 66 h 117"/>
                <a:gd name="T46" fmla="*/ 49 w 94"/>
                <a:gd name="T47" fmla="*/ 66 h 117"/>
                <a:gd name="T48" fmla="*/ 25 w 94"/>
                <a:gd name="T49" fmla="*/ 82 h 117"/>
                <a:gd name="T50" fmla="*/ 44 w 94"/>
                <a:gd name="T51" fmla="*/ 95 h 117"/>
                <a:gd name="T52" fmla="*/ 69 w 94"/>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4" h="117">
                  <a:moveTo>
                    <a:pt x="72" y="114"/>
                  </a:moveTo>
                  <a:cubicBezTo>
                    <a:pt x="71" y="114"/>
                    <a:pt x="70" y="113"/>
                    <a:pt x="70" y="112"/>
                  </a:cubicBezTo>
                  <a:cubicBezTo>
                    <a:pt x="70" y="104"/>
                    <a:pt x="70" y="104"/>
                    <a:pt x="70" y="104"/>
                  </a:cubicBezTo>
                  <a:cubicBezTo>
                    <a:pt x="69" y="104"/>
                    <a:pt x="69" y="104"/>
                    <a:pt x="69" y="104"/>
                  </a:cubicBezTo>
                  <a:cubicBezTo>
                    <a:pt x="64" y="111"/>
                    <a:pt x="54" y="117"/>
                    <a:pt x="38" y="117"/>
                  </a:cubicBezTo>
                  <a:cubicBezTo>
                    <a:pt x="17" y="117"/>
                    <a:pt x="0" y="106"/>
                    <a:pt x="0" y="82"/>
                  </a:cubicBezTo>
                  <a:cubicBezTo>
                    <a:pt x="0" y="58"/>
                    <a:pt x="17" y="47"/>
                    <a:pt x="45" y="47"/>
                  </a:cubicBezTo>
                  <a:cubicBezTo>
                    <a:pt x="68" y="47"/>
                    <a:pt x="68" y="47"/>
                    <a:pt x="68" y="47"/>
                  </a:cubicBezTo>
                  <a:cubicBezTo>
                    <a:pt x="69" y="47"/>
                    <a:pt x="69" y="47"/>
                    <a:pt x="69" y="46"/>
                  </a:cubicBezTo>
                  <a:cubicBezTo>
                    <a:pt x="69" y="40"/>
                    <a:pt x="69" y="40"/>
                    <a:pt x="69" y="40"/>
                  </a:cubicBezTo>
                  <a:cubicBezTo>
                    <a:pt x="69" y="28"/>
                    <a:pt x="63" y="22"/>
                    <a:pt x="44" y="22"/>
                  </a:cubicBezTo>
                  <a:cubicBezTo>
                    <a:pt x="32" y="22"/>
                    <a:pt x="24" y="25"/>
                    <a:pt x="19" y="29"/>
                  </a:cubicBezTo>
                  <a:cubicBezTo>
                    <a:pt x="18" y="30"/>
                    <a:pt x="16" y="30"/>
                    <a:pt x="16" y="29"/>
                  </a:cubicBezTo>
                  <a:cubicBezTo>
                    <a:pt x="7" y="14"/>
                    <a:pt x="7" y="14"/>
                    <a:pt x="7" y="14"/>
                  </a:cubicBezTo>
                  <a:cubicBezTo>
                    <a:pt x="6" y="13"/>
                    <a:pt x="7" y="11"/>
                    <a:pt x="8" y="11"/>
                  </a:cubicBezTo>
                  <a:cubicBezTo>
                    <a:pt x="17" y="4"/>
                    <a:pt x="29" y="0"/>
                    <a:pt x="47" y="0"/>
                  </a:cubicBezTo>
                  <a:cubicBezTo>
                    <a:pt x="81" y="0"/>
                    <a:pt x="94" y="11"/>
                    <a:pt x="94" y="39"/>
                  </a:cubicBezTo>
                  <a:cubicBezTo>
                    <a:pt x="94" y="112"/>
                    <a:pt x="94" y="112"/>
                    <a:pt x="94" y="112"/>
                  </a:cubicBezTo>
                  <a:cubicBezTo>
                    <a:pt x="94" y="113"/>
                    <a:pt x="93" y="114"/>
                    <a:pt x="91" y="114"/>
                  </a:cubicBezTo>
                  <a:lnTo>
                    <a:pt x="72" y="114"/>
                  </a:lnTo>
                  <a:close/>
                  <a:moveTo>
                    <a:pt x="69" y="76"/>
                  </a:moveTo>
                  <a:cubicBezTo>
                    <a:pt x="69" y="68"/>
                    <a:pt x="69" y="68"/>
                    <a:pt x="69" y="68"/>
                  </a:cubicBezTo>
                  <a:cubicBezTo>
                    <a:pt x="69" y="67"/>
                    <a:pt x="69" y="66"/>
                    <a:pt x="68" y="66"/>
                  </a:cubicBezTo>
                  <a:cubicBezTo>
                    <a:pt x="49" y="66"/>
                    <a:pt x="49" y="66"/>
                    <a:pt x="49" y="66"/>
                  </a:cubicBezTo>
                  <a:cubicBezTo>
                    <a:pt x="33" y="66"/>
                    <a:pt x="25" y="71"/>
                    <a:pt x="25" y="82"/>
                  </a:cubicBezTo>
                  <a:cubicBezTo>
                    <a:pt x="25" y="91"/>
                    <a:pt x="32"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6" name="Freeform 64"/>
            <p:cNvSpPr>
              <a:spLocks noEditPoints="1"/>
            </p:cNvSpPr>
            <p:nvPr userDrawn="1"/>
          </p:nvSpPr>
          <p:spPr bwMode="auto">
            <a:xfrm>
              <a:off x="4469776" y="1414463"/>
              <a:ext cx="175667" cy="287267"/>
            </a:xfrm>
            <a:custGeom>
              <a:avLst/>
              <a:gdLst>
                <a:gd name="T0" fmla="*/ 26 w 98"/>
                <a:gd name="T1" fmla="*/ 147 h 161"/>
                <a:gd name="T2" fmla="*/ 26 w 98"/>
                <a:gd name="T3" fmla="*/ 147 h 161"/>
                <a:gd name="T4" fmla="*/ 26 w 98"/>
                <a:gd name="T5" fmla="*/ 156 h 161"/>
                <a:gd name="T6" fmla="*/ 23 w 98"/>
                <a:gd name="T7" fmla="*/ 158 h 161"/>
                <a:gd name="T8" fmla="*/ 2 w 98"/>
                <a:gd name="T9" fmla="*/ 158 h 161"/>
                <a:gd name="T10" fmla="*/ 0 w 98"/>
                <a:gd name="T11" fmla="*/ 156 h 161"/>
                <a:gd name="T12" fmla="*/ 0 w 98"/>
                <a:gd name="T13" fmla="*/ 3 h 161"/>
                <a:gd name="T14" fmla="*/ 2 w 98"/>
                <a:gd name="T15" fmla="*/ 0 h 161"/>
                <a:gd name="T16" fmla="*/ 23 w 98"/>
                <a:gd name="T17" fmla="*/ 0 h 161"/>
                <a:gd name="T18" fmla="*/ 26 w 98"/>
                <a:gd name="T19" fmla="*/ 3 h 161"/>
                <a:gd name="T20" fmla="*/ 26 w 98"/>
                <a:gd name="T21" fmla="*/ 57 h 161"/>
                <a:gd name="T22" fmla="*/ 26 w 98"/>
                <a:gd name="T23" fmla="*/ 57 h 161"/>
                <a:gd name="T24" fmla="*/ 56 w 98"/>
                <a:gd name="T25" fmla="*/ 44 h 161"/>
                <a:gd name="T26" fmla="*/ 94 w 98"/>
                <a:gd name="T27" fmla="*/ 71 h 161"/>
                <a:gd name="T28" fmla="*/ 98 w 98"/>
                <a:gd name="T29" fmla="*/ 102 h 161"/>
                <a:gd name="T30" fmla="*/ 94 w 98"/>
                <a:gd name="T31" fmla="*/ 134 h 161"/>
                <a:gd name="T32" fmla="*/ 56 w 98"/>
                <a:gd name="T33" fmla="*/ 161 h 161"/>
                <a:gd name="T34" fmla="*/ 26 w 98"/>
                <a:gd name="T35" fmla="*/ 147 h 161"/>
                <a:gd name="T36" fmla="*/ 69 w 98"/>
                <a:gd name="T37" fmla="*/ 123 h 161"/>
                <a:gd name="T38" fmla="*/ 72 w 98"/>
                <a:gd name="T39" fmla="*/ 102 h 161"/>
                <a:gd name="T40" fmla="*/ 69 w 98"/>
                <a:gd name="T41" fmla="*/ 81 h 161"/>
                <a:gd name="T42" fmla="*/ 49 w 98"/>
                <a:gd name="T43" fmla="*/ 67 h 161"/>
                <a:gd name="T44" fmla="*/ 28 w 98"/>
                <a:gd name="T45" fmla="*/ 81 h 161"/>
                <a:gd name="T46" fmla="*/ 26 w 98"/>
                <a:gd name="T47" fmla="*/ 102 h 161"/>
                <a:gd name="T48" fmla="*/ 28 w 98"/>
                <a:gd name="T49" fmla="*/ 123 h 161"/>
                <a:gd name="T50" fmla="*/ 49 w 98"/>
                <a:gd name="T51" fmla="*/ 137 h 161"/>
                <a:gd name="T52" fmla="*/ 69 w 98"/>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61">
                  <a:moveTo>
                    <a:pt x="26" y="147"/>
                  </a:moveTo>
                  <a:cubicBezTo>
                    <a:pt x="26" y="147"/>
                    <a:pt x="26" y="147"/>
                    <a:pt x="26" y="147"/>
                  </a:cubicBezTo>
                  <a:cubicBezTo>
                    <a:pt x="26" y="156"/>
                    <a:pt x="26" y="156"/>
                    <a:pt x="26" y="156"/>
                  </a:cubicBezTo>
                  <a:cubicBezTo>
                    <a:pt x="26" y="157"/>
                    <a:pt x="25" y="158"/>
                    <a:pt x="23" y="158"/>
                  </a:cubicBezTo>
                  <a:cubicBezTo>
                    <a:pt x="2" y="158"/>
                    <a:pt x="2" y="158"/>
                    <a:pt x="2" y="158"/>
                  </a:cubicBezTo>
                  <a:cubicBezTo>
                    <a:pt x="1" y="158"/>
                    <a:pt x="0" y="157"/>
                    <a:pt x="0" y="156"/>
                  </a:cubicBezTo>
                  <a:cubicBezTo>
                    <a:pt x="0" y="3"/>
                    <a:pt x="0" y="3"/>
                    <a:pt x="0" y="3"/>
                  </a:cubicBezTo>
                  <a:cubicBezTo>
                    <a:pt x="0" y="1"/>
                    <a:pt x="1" y="0"/>
                    <a:pt x="2" y="0"/>
                  </a:cubicBezTo>
                  <a:cubicBezTo>
                    <a:pt x="23" y="0"/>
                    <a:pt x="23" y="0"/>
                    <a:pt x="23" y="0"/>
                  </a:cubicBezTo>
                  <a:cubicBezTo>
                    <a:pt x="25" y="0"/>
                    <a:pt x="26" y="1"/>
                    <a:pt x="26" y="3"/>
                  </a:cubicBezTo>
                  <a:cubicBezTo>
                    <a:pt x="26" y="57"/>
                    <a:pt x="26" y="57"/>
                    <a:pt x="26" y="57"/>
                  </a:cubicBezTo>
                  <a:cubicBezTo>
                    <a:pt x="26" y="57"/>
                    <a:pt x="26" y="57"/>
                    <a:pt x="26" y="57"/>
                  </a:cubicBezTo>
                  <a:cubicBezTo>
                    <a:pt x="31" y="49"/>
                    <a:pt x="40" y="44"/>
                    <a:pt x="56" y="44"/>
                  </a:cubicBezTo>
                  <a:cubicBezTo>
                    <a:pt x="75" y="44"/>
                    <a:pt x="88" y="53"/>
                    <a:pt x="94" y="71"/>
                  </a:cubicBezTo>
                  <a:cubicBezTo>
                    <a:pt x="97" y="79"/>
                    <a:pt x="98" y="87"/>
                    <a:pt x="98" y="102"/>
                  </a:cubicBezTo>
                  <a:cubicBezTo>
                    <a:pt x="98" y="117"/>
                    <a:pt x="97" y="125"/>
                    <a:pt x="94" y="134"/>
                  </a:cubicBezTo>
                  <a:cubicBezTo>
                    <a:pt x="88" y="151"/>
                    <a:pt x="75" y="161"/>
                    <a:pt x="56" y="161"/>
                  </a:cubicBezTo>
                  <a:cubicBezTo>
                    <a:pt x="40" y="161"/>
                    <a:pt x="31" y="155"/>
                    <a:pt x="26" y="147"/>
                  </a:cubicBezTo>
                  <a:close/>
                  <a:moveTo>
                    <a:pt x="69" y="123"/>
                  </a:moveTo>
                  <a:cubicBezTo>
                    <a:pt x="71" y="118"/>
                    <a:pt x="72" y="112"/>
                    <a:pt x="72" y="102"/>
                  </a:cubicBezTo>
                  <a:cubicBezTo>
                    <a:pt x="72" y="92"/>
                    <a:pt x="71" y="86"/>
                    <a:pt x="69" y="81"/>
                  </a:cubicBezTo>
                  <a:cubicBezTo>
                    <a:pt x="66" y="72"/>
                    <a:pt x="59" y="67"/>
                    <a:pt x="49" y="67"/>
                  </a:cubicBezTo>
                  <a:cubicBezTo>
                    <a:pt x="38" y="67"/>
                    <a:pt x="31" y="72"/>
                    <a:pt x="28" y="81"/>
                  </a:cubicBezTo>
                  <a:cubicBezTo>
                    <a:pt x="26" y="86"/>
                    <a:pt x="26" y="92"/>
                    <a:pt x="26" y="102"/>
                  </a:cubicBezTo>
                  <a:cubicBezTo>
                    <a:pt x="26" y="112"/>
                    <a:pt x="26" y="118"/>
                    <a:pt x="28" y="123"/>
                  </a:cubicBezTo>
                  <a:cubicBezTo>
                    <a:pt x="31" y="132"/>
                    <a:pt x="38" y="137"/>
                    <a:pt x="49" y="137"/>
                  </a:cubicBezTo>
                  <a:cubicBezTo>
                    <a:pt x="59" y="137"/>
                    <a:pt x="66" y="132"/>
                    <a:pt x="69"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7" name="Freeform 65"/>
            <p:cNvSpPr>
              <a:spLocks noEditPoints="1"/>
            </p:cNvSpPr>
            <p:nvPr userDrawn="1"/>
          </p:nvSpPr>
          <p:spPr bwMode="auto">
            <a:xfrm>
              <a:off x="4676443" y="1492997"/>
              <a:ext cx="177734" cy="208734"/>
            </a:xfrm>
            <a:custGeom>
              <a:avLst/>
              <a:gdLst>
                <a:gd name="T0" fmla="*/ 4 w 100"/>
                <a:gd name="T1" fmla="*/ 86 h 117"/>
                <a:gd name="T2" fmla="*/ 0 w 100"/>
                <a:gd name="T3" fmla="*/ 58 h 117"/>
                <a:gd name="T4" fmla="*/ 4 w 100"/>
                <a:gd name="T5" fmla="*/ 31 h 117"/>
                <a:gd name="T6" fmla="*/ 50 w 100"/>
                <a:gd name="T7" fmla="*/ 0 h 117"/>
                <a:gd name="T8" fmla="*/ 96 w 100"/>
                <a:gd name="T9" fmla="*/ 31 h 117"/>
                <a:gd name="T10" fmla="*/ 100 w 100"/>
                <a:gd name="T11" fmla="*/ 58 h 117"/>
                <a:gd name="T12" fmla="*/ 96 w 100"/>
                <a:gd name="T13" fmla="*/ 86 h 117"/>
                <a:gd name="T14" fmla="*/ 50 w 100"/>
                <a:gd name="T15" fmla="*/ 117 h 117"/>
                <a:gd name="T16" fmla="*/ 4 w 100"/>
                <a:gd name="T17" fmla="*/ 86 h 117"/>
                <a:gd name="T18" fmla="*/ 71 w 100"/>
                <a:gd name="T19" fmla="*/ 79 h 117"/>
                <a:gd name="T20" fmla="*/ 73 w 100"/>
                <a:gd name="T21" fmla="*/ 58 h 117"/>
                <a:gd name="T22" fmla="*/ 71 w 100"/>
                <a:gd name="T23" fmla="*/ 38 h 117"/>
                <a:gd name="T24" fmla="*/ 50 w 100"/>
                <a:gd name="T25" fmla="*/ 23 h 117"/>
                <a:gd name="T26" fmla="*/ 29 w 100"/>
                <a:gd name="T27" fmla="*/ 38 h 117"/>
                <a:gd name="T28" fmla="*/ 27 w 100"/>
                <a:gd name="T29" fmla="*/ 58 h 117"/>
                <a:gd name="T30" fmla="*/ 29 w 100"/>
                <a:gd name="T31" fmla="*/ 79 h 117"/>
                <a:gd name="T32" fmla="*/ 50 w 100"/>
                <a:gd name="T33" fmla="*/ 93 h 117"/>
                <a:gd name="T34" fmla="*/ 71 w 100"/>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17">
                  <a:moveTo>
                    <a:pt x="4" y="86"/>
                  </a:moveTo>
                  <a:cubicBezTo>
                    <a:pt x="2" y="78"/>
                    <a:pt x="0" y="70"/>
                    <a:pt x="0" y="58"/>
                  </a:cubicBezTo>
                  <a:cubicBezTo>
                    <a:pt x="0" y="46"/>
                    <a:pt x="2" y="38"/>
                    <a:pt x="4" y="31"/>
                  </a:cubicBezTo>
                  <a:cubicBezTo>
                    <a:pt x="10" y="11"/>
                    <a:pt x="28" y="0"/>
                    <a:pt x="50" y="0"/>
                  </a:cubicBezTo>
                  <a:cubicBezTo>
                    <a:pt x="73" y="0"/>
                    <a:pt x="90" y="11"/>
                    <a:pt x="96" y="31"/>
                  </a:cubicBezTo>
                  <a:cubicBezTo>
                    <a:pt x="99" y="38"/>
                    <a:pt x="100" y="46"/>
                    <a:pt x="100" y="58"/>
                  </a:cubicBezTo>
                  <a:cubicBezTo>
                    <a:pt x="100" y="70"/>
                    <a:pt x="99" y="78"/>
                    <a:pt x="96" y="86"/>
                  </a:cubicBezTo>
                  <a:cubicBezTo>
                    <a:pt x="90" y="105"/>
                    <a:pt x="73" y="117"/>
                    <a:pt x="50" y="117"/>
                  </a:cubicBezTo>
                  <a:cubicBezTo>
                    <a:pt x="28" y="117"/>
                    <a:pt x="10" y="105"/>
                    <a:pt x="4" y="86"/>
                  </a:cubicBezTo>
                  <a:close/>
                  <a:moveTo>
                    <a:pt x="71" y="79"/>
                  </a:moveTo>
                  <a:cubicBezTo>
                    <a:pt x="73" y="73"/>
                    <a:pt x="73" y="68"/>
                    <a:pt x="73" y="58"/>
                  </a:cubicBezTo>
                  <a:cubicBezTo>
                    <a:pt x="73" y="49"/>
                    <a:pt x="73" y="44"/>
                    <a:pt x="71" y="38"/>
                  </a:cubicBezTo>
                  <a:cubicBezTo>
                    <a:pt x="68" y="28"/>
                    <a:pt x="61" y="23"/>
                    <a:pt x="50" y="23"/>
                  </a:cubicBezTo>
                  <a:cubicBezTo>
                    <a:pt x="40" y="23"/>
                    <a:pt x="32" y="28"/>
                    <a:pt x="29" y="38"/>
                  </a:cubicBezTo>
                  <a:cubicBezTo>
                    <a:pt x="27" y="44"/>
                    <a:pt x="27" y="49"/>
                    <a:pt x="27" y="58"/>
                  </a:cubicBezTo>
                  <a:cubicBezTo>
                    <a:pt x="27" y="68"/>
                    <a:pt x="27" y="73"/>
                    <a:pt x="29" y="79"/>
                  </a:cubicBezTo>
                  <a:cubicBezTo>
                    <a:pt x="32" y="88"/>
                    <a:pt x="40" y="93"/>
                    <a:pt x="50" y="93"/>
                  </a:cubicBezTo>
                  <a:cubicBezTo>
                    <a:pt x="61" y="93"/>
                    <a:pt x="68" y="88"/>
                    <a:pt x="71"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8" name="Freeform 66"/>
            <p:cNvSpPr>
              <a:spLocks/>
            </p:cNvSpPr>
            <p:nvPr userDrawn="1"/>
          </p:nvSpPr>
          <p:spPr bwMode="auto">
            <a:xfrm>
              <a:off x="4891377" y="1497130"/>
              <a:ext cx="167400" cy="204601"/>
            </a:xfrm>
            <a:custGeom>
              <a:avLst/>
              <a:gdLst>
                <a:gd name="T0" fmla="*/ 70 w 94"/>
                <a:gd name="T1" fmla="*/ 112 h 115"/>
                <a:gd name="T2" fmla="*/ 68 w 94"/>
                <a:gd name="T3" fmla="*/ 110 h 115"/>
                <a:gd name="T4" fmla="*/ 68 w 94"/>
                <a:gd name="T5" fmla="*/ 102 h 115"/>
                <a:gd name="T6" fmla="*/ 68 w 94"/>
                <a:gd name="T7" fmla="*/ 102 h 115"/>
                <a:gd name="T8" fmla="*/ 39 w 94"/>
                <a:gd name="T9" fmla="*/ 115 h 115"/>
                <a:gd name="T10" fmla="*/ 0 w 94"/>
                <a:gd name="T11" fmla="*/ 73 h 115"/>
                <a:gd name="T12" fmla="*/ 0 w 94"/>
                <a:gd name="T13" fmla="*/ 3 h 115"/>
                <a:gd name="T14" fmla="*/ 3 w 94"/>
                <a:gd name="T15" fmla="*/ 0 h 115"/>
                <a:gd name="T16" fmla="*/ 24 w 94"/>
                <a:gd name="T17" fmla="*/ 0 h 115"/>
                <a:gd name="T18" fmla="*/ 26 w 94"/>
                <a:gd name="T19" fmla="*/ 3 h 115"/>
                <a:gd name="T20" fmla="*/ 26 w 94"/>
                <a:gd name="T21" fmla="*/ 67 h 115"/>
                <a:gd name="T22" fmla="*/ 47 w 94"/>
                <a:gd name="T23" fmla="*/ 91 h 115"/>
                <a:gd name="T24" fmla="*/ 68 w 94"/>
                <a:gd name="T25" fmla="*/ 67 h 115"/>
                <a:gd name="T26" fmla="*/ 68 w 94"/>
                <a:gd name="T27" fmla="*/ 3 h 115"/>
                <a:gd name="T28" fmla="*/ 70 w 94"/>
                <a:gd name="T29" fmla="*/ 0 h 115"/>
                <a:gd name="T30" fmla="*/ 91 w 94"/>
                <a:gd name="T31" fmla="*/ 0 h 115"/>
                <a:gd name="T32" fmla="*/ 94 w 94"/>
                <a:gd name="T33" fmla="*/ 3 h 115"/>
                <a:gd name="T34" fmla="*/ 94 w 94"/>
                <a:gd name="T35" fmla="*/ 110 h 115"/>
                <a:gd name="T36" fmla="*/ 91 w 94"/>
                <a:gd name="T37" fmla="*/ 112 h 115"/>
                <a:gd name="T38" fmla="*/ 70 w 94"/>
                <a:gd name="T39" fmla="*/ 11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5">
                  <a:moveTo>
                    <a:pt x="70" y="112"/>
                  </a:moveTo>
                  <a:cubicBezTo>
                    <a:pt x="69" y="112"/>
                    <a:pt x="68" y="111"/>
                    <a:pt x="68" y="110"/>
                  </a:cubicBezTo>
                  <a:cubicBezTo>
                    <a:pt x="68" y="102"/>
                    <a:pt x="68" y="102"/>
                    <a:pt x="68" y="102"/>
                  </a:cubicBezTo>
                  <a:cubicBezTo>
                    <a:pt x="68" y="102"/>
                    <a:pt x="68" y="102"/>
                    <a:pt x="68" y="102"/>
                  </a:cubicBezTo>
                  <a:cubicBezTo>
                    <a:pt x="62" y="109"/>
                    <a:pt x="53" y="115"/>
                    <a:pt x="39" y="115"/>
                  </a:cubicBezTo>
                  <a:cubicBezTo>
                    <a:pt x="15" y="115"/>
                    <a:pt x="0" y="97"/>
                    <a:pt x="0" y="73"/>
                  </a:cubicBezTo>
                  <a:cubicBezTo>
                    <a:pt x="0" y="3"/>
                    <a:pt x="0" y="3"/>
                    <a:pt x="0" y="3"/>
                  </a:cubicBezTo>
                  <a:cubicBezTo>
                    <a:pt x="0" y="1"/>
                    <a:pt x="1" y="0"/>
                    <a:pt x="3" y="0"/>
                  </a:cubicBezTo>
                  <a:cubicBezTo>
                    <a:pt x="24" y="0"/>
                    <a:pt x="24" y="0"/>
                    <a:pt x="24" y="0"/>
                  </a:cubicBezTo>
                  <a:cubicBezTo>
                    <a:pt x="25" y="0"/>
                    <a:pt x="26" y="1"/>
                    <a:pt x="26" y="3"/>
                  </a:cubicBezTo>
                  <a:cubicBezTo>
                    <a:pt x="26" y="67"/>
                    <a:pt x="26" y="67"/>
                    <a:pt x="26" y="67"/>
                  </a:cubicBezTo>
                  <a:cubicBezTo>
                    <a:pt x="26" y="81"/>
                    <a:pt x="33" y="91"/>
                    <a:pt x="47" y="91"/>
                  </a:cubicBezTo>
                  <a:cubicBezTo>
                    <a:pt x="60" y="91"/>
                    <a:pt x="68" y="81"/>
                    <a:pt x="68" y="67"/>
                  </a:cubicBezTo>
                  <a:cubicBezTo>
                    <a:pt x="68" y="3"/>
                    <a:pt x="68" y="3"/>
                    <a:pt x="68" y="3"/>
                  </a:cubicBezTo>
                  <a:cubicBezTo>
                    <a:pt x="68" y="1"/>
                    <a:pt x="69" y="0"/>
                    <a:pt x="70" y="0"/>
                  </a:cubicBezTo>
                  <a:cubicBezTo>
                    <a:pt x="91" y="0"/>
                    <a:pt x="91" y="0"/>
                    <a:pt x="91" y="0"/>
                  </a:cubicBezTo>
                  <a:cubicBezTo>
                    <a:pt x="93" y="0"/>
                    <a:pt x="94" y="1"/>
                    <a:pt x="94" y="3"/>
                  </a:cubicBezTo>
                  <a:cubicBezTo>
                    <a:pt x="94" y="110"/>
                    <a:pt x="94" y="110"/>
                    <a:pt x="94" y="110"/>
                  </a:cubicBezTo>
                  <a:cubicBezTo>
                    <a:pt x="94" y="111"/>
                    <a:pt x="93" y="112"/>
                    <a:pt x="91" y="112"/>
                  </a:cubicBezTo>
                  <a:lnTo>
                    <a:pt x="7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79" name="Freeform 67"/>
            <p:cNvSpPr>
              <a:spLocks/>
            </p:cNvSpPr>
            <p:nvPr userDrawn="1"/>
          </p:nvSpPr>
          <p:spPr bwMode="auto">
            <a:xfrm>
              <a:off x="5108377" y="1492997"/>
              <a:ext cx="142600" cy="204601"/>
            </a:xfrm>
            <a:custGeom>
              <a:avLst/>
              <a:gdLst>
                <a:gd name="T0" fmla="*/ 3 w 80"/>
                <a:gd name="T1" fmla="*/ 114 h 114"/>
                <a:gd name="T2" fmla="*/ 0 w 80"/>
                <a:gd name="T3" fmla="*/ 112 h 114"/>
                <a:gd name="T4" fmla="*/ 0 w 80"/>
                <a:gd name="T5" fmla="*/ 5 h 114"/>
                <a:gd name="T6" fmla="*/ 3 w 80"/>
                <a:gd name="T7" fmla="*/ 2 h 114"/>
                <a:gd name="T8" fmla="*/ 24 w 80"/>
                <a:gd name="T9" fmla="*/ 2 h 114"/>
                <a:gd name="T10" fmla="*/ 26 w 80"/>
                <a:gd name="T11" fmla="*/ 5 h 114"/>
                <a:gd name="T12" fmla="*/ 26 w 80"/>
                <a:gd name="T13" fmla="*/ 14 h 114"/>
                <a:gd name="T14" fmla="*/ 27 w 80"/>
                <a:gd name="T15" fmla="*/ 14 h 114"/>
                <a:gd name="T16" fmla="*/ 56 w 80"/>
                <a:gd name="T17" fmla="*/ 0 h 114"/>
                <a:gd name="T18" fmla="*/ 79 w 80"/>
                <a:gd name="T19" fmla="*/ 9 h 114"/>
                <a:gd name="T20" fmla="*/ 79 w 80"/>
                <a:gd name="T21" fmla="*/ 12 h 114"/>
                <a:gd name="T22" fmla="*/ 67 w 80"/>
                <a:gd name="T23" fmla="*/ 28 h 114"/>
                <a:gd name="T24" fmla="*/ 64 w 80"/>
                <a:gd name="T25" fmla="*/ 28 h 114"/>
                <a:gd name="T26" fmla="*/ 47 w 80"/>
                <a:gd name="T27" fmla="*/ 23 h 114"/>
                <a:gd name="T28" fmla="*/ 26 w 80"/>
                <a:gd name="T29" fmla="*/ 51 h 114"/>
                <a:gd name="T30" fmla="*/ 26 w 80"/>
                <a:gd name="T31" fmla="*/ 112 h 114"/>
                <a:gd name="T32" fmla="*/ 24 w 80"/>
                <a:gd name="T33" fmla="*/ 114 h 114"/>
                <a:gd name="T34" fmla="*/ 3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3" y="114"/>
                  </a:move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4"/>
                    <a:pt x="26" y="14"/>
                    <a:pt x="26" y="14"/>
                  </a:cubicBezTo>
                  <a:cubicBezTo>
                    <a:pt x="27" y="14"/>
                    <a:pt x="27" y="14"/>
                    <a:pt x="27" y="14"/>
                  </a:cubicBezTo>
                  <a:cubicBezTo>
                    <a:pt x="32" y="6"/>
                    <a:pt x="41" y="0"/>
                    <a:pt x="56" y="0"/>
                  </a:cubicBezTo>
                  <a:cubicBezTo>
                    <a:pt x="64" y="0"/>
                    <a:pt x="73" y="3"/>
                    <a:pt x="79" y="9"/>
                  </a:cubicBezTo>
                  <a:cubicBezTo>
                    <a:pt x="80" y="10"/>
                    <a:pt x="80" y="11"/>
                    <a:pt x="79" y="12"/>
                  </a:cubicBezTo>
                  <a:cubicBezTo>
                    <a:pt x="67" y="28"/>
                    <a:pt x="67" y="28"/>
                    <a:pt x="67" y="28"/>
                  </a:cubicBezTo>
                  <a:cubicBezTo>
                    <a:pt x="66" y="29"/>
                    <a:pt x="65" y="29"/>
                    <a:pt x="64" y="28"/>
                  </a:cubicBezTo>
                  <a:cubicBezTo>
                    <a:pt x="59" y="25"/>
                    <a:pt x="53" y="23"/>
                    <a:pt x="47" y="23"/>
                  </a:cubicBezTo>
                  <a:cubicBezTo>
                    <a:pt x="33" y="23"/>
                    <a:pt x="26" y="33"/>
                    <a:pt x="26" y="51"/>
                  </a:cubicBezTo>
                  <a:cubicBezTo>
                    <a:pt x="26" y="112"/>
                    <a:pt x="26" y="112"/>
                    <a:pt x="26" y="112"/>
                  </a:cubicBezTo>
                  <a:cubicBezTo>
                    <a:pt x="26" y="113"/>
                    <a:pt x="25" y="114"/>
                    <a:pt x="24" y="114"/>
                  </a:cubicBezTo>
                  <a:lnTo>
                    <a:pt x="3"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0" name="Freeform 68"/>
            <p:cNvSpPr>
              <a:spLocks noEditPoints="1"/>
            </p:cNvSpPr>
            <p:nvPr userDrawn="1"/>
          </p:nvSpPr>
          <p:spPr bwMode="auto">
            <a:xfrm>
              <a:off x="5331578"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1" name="Freeform 69"/>
            <p:cNvSpPr>
              <a:spLocks/>
            </p:cNvSpPr>
            <p:nvPr userDrawn="1"/>
          </p:nvSpPr>
          <p:spPr bwMode="auto">
            <a:xfrm>
              <a:off x="5546512" y="1492997"/>
              <a:ext cx="167400" cy="204601"/>
            </a:xfrm>
            <a:custGeom>
              <a:avLst/>
              <a:gdLst>
                <a:gd name="T0" fmla="*/ 71 w 94"/>
                <a:gd name="T1" fmla="*/ 114 h 114"/>
                <a:gd name="T2" fmla="*/ 68 w 94"/>
                <a:gd name="T3" fmla="*/ 112 h 114"/>
                <a:gd name="T4" fmla="*/ 68 w 94"/>
                <a:gd name="T5" fmla="*/ 47 h 114"/>
                <a:gd name="T6" fmla="*/ 47 w 94"/>
                <a:gd name="T7" fmla="*/ 23 h 114"/>
                <a:gd name="T8" fmla="*/ 26 w 94"/>
                <a:gd name="T9" fmla="*/ 47 h 114"/>
                <a:gd name="T10" fmla="*/ 26 w 94"/>
                <a:gd name="T11" fmla="*/ 112 h 114"/>
                <a:gd name="T12" fmla="*/ 24 w 94"/>
                <a:gd name="T13" fmla="*/ 114 h 114"/>
                <a:gd name="T14" fmla="*/ 2 w 94"/>
                <a:gd name="T15" fmla="*/ 114 h 114"/>
                <a:gd name="T16" fmla="*/ 0 w 94"/>
                <a:gd name="T17" fmla="*/ 112 h 114"/>
                <a:gd name="T18" fmla="*/ 0 w 94"/>
                <a:gd name="T19" fmla="*/ 5 h 114"/>
                <a:gd name="T20" fmla="*/ 2 w 94"/>
                <a:gd name="T21" fmla="*/ 2 h 114"/>
                <a:gd name="T22" fmla="*/ 24 w 94"/>
                <a:gd name="T23" fmla="*/ 2 h 114"/>
                <a:gd name="T24" fmla="*/ 26 w 94"/>
                <a:gd name="T25" fmla="*/ 5 h 114"/>
                <a:gd name="T26" fmla="*/ 26 w 94"/>
                <a:gd name="T27" fmla="*/ 13 h 114"/>
                <a:gd name="T28" fmla="*/ 26 w 94"/>
                <a:gd name="T29" fmla="*/ 13 h 114"/>
                <a:gd name="T30" fmla="*/ 56 w 94"/>
                <a:gd name="T31" fmla="*/ 0 h 114"/>
                <a:gd name="T32" fmla="*/ 94 w 94"/>
                <a:gd name="T33" fmla="*/ 41 h 114"/>
                <a:gd name="T34" fmla="*/ 94 w 94"/>
                <a:gd name="T35" fmla="*/ 112 h 114"/>
                <a:gd name="T36" fmla="*/ 92 w 94"/>
                <a:gd name="T37" fmla="*/ 114 h 114"/>
                <a:gd name="T38" fmla="*/ 71 w 94"/>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14">
                  <a:moveTo>
                    <a:pt x="71" y="114"/>
                  </a:moveTo>
                  <a:cubicBezTo>
                    <a:pt x="69" y="114"/>
                    <a:pt x="68" y="113"/>
                    <a:pt x="68" y="112"/>
                  </a:cubicBezTo>
                  <a:cubicBezTo>
                    <a:pt x="68" y="47"/>
                    <a:pt x="68" y="47"/>
                    <a:pt x="68" y="47"/>
                  </a:cubicBezTo>
                  <a:cubicBezTo>
                    <a:pt x="68" y="33"/>
                    <a:pt x="61" y="23"/>
                    <a:pt x="47" y="23"/>
                  </a:cubicBezTo>
                  <a:cubicBezTo>
                    <a:pt x="34" y="23"/>
                    <a:pt x="26" y="33"/>
                    <a:pt x="26" y="47"/>
                  </a:cubicBezTo>
                  <a:cubicBezTo>
                    <a:pt x="26" y="112"/>
                    <a:pt x="26" y="112"/>
                    <a:pt x="26" y="112"/>
                  </a:cubicBezTo>
                  <a:cubicBezTo>
                    <a:pt x="26" y="113"/>
                    <a:pt x="25" y="114"/>
                    <a:pt x="24" y="114"/>
                  </a:cubicBezTo>
                  <a:cubicBezTo>
                    <a:pt x="2" y="114"/>
                    <a:pt x="2" y="114"/>
                    <a:pt x="2" y="114"/>
                  </a:cubicBez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6"/>
                    <a:pt x="41" y="0"/>
                    <a:pt x="56" y="0"/>
                  </a:cubicBezTo>
                  <a:cubicBezTo>
                    <a:pt x="79" y="0"/>
                    <a:pt x="94" y="17"/>
                    <a:pt x="94" y="41"/>
                  </a:cubicBezTo>
                  <a:cubicBezTo>
                    <a:pt x="94" y="112"/>
                    <a:pt x="94" y="112"/>
                    <a:pt x="94" y="112"/>
                  </a:cubicBezTo>
                  <a:cubicBezTo>
                    <a:pt x="94" y="113"/>
                    <a:pt x="93"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2" name="Freeform 70"/>
            <p:cNvSpPr>
              <a:spLocks noEditPoints="1"/>
            </p:cNvSpPr>
            <p:nvPr userDrawn="1"/>
          </p:nvSpPr>
          <p:spPr bwMode="auto">
            <a:xfrm>
              <a:off x="5753179" y="1414463"/>
              <a:ext cx="175667" cy="287267"/>
            </a:xfrm>
            <a:custGeom>
              <a:avLst/>
              <a:gdLst>
                <a:gd name="T0" fmla="*/ 75 w 99"/>
                <a:gd name="T1" fmla="*/ 158 h 161"/>
                <a:gd name="T2" fmla="*/ 73 w 99"/>
                <a:gd name="T3" fmla="*/ 156 h 161"/>
                <a:gd name="T4" fmla="*/ 73 w 99"/>
                <a:gd name="T5" fmla="*/ 147 h 161"/>
                <a:gd name="T6" fmla="*/ 73 w 99"/>
                <a:gd name="T7" fmla="*/ 147 h 161"/>
                <a:gd name="T8" fmla="*/ 43 w 99"/>
                <a:gd name="T9" fmla="*/ 161 h 161"/>
                <a:gd name="T10" fmla="*/ 4 w 99"/>
                <a:gd name="T11" fmla="*/ 134 h 161"/>
                <a:gd name="T12" fmla="*/ 0 w 99"/>
                <a:gd name="T13" fmla="*/ 102 h 161"/>
                <a:gd name="T14" fmla="*/ 4 w 99"/>
                <a:gd name="T15" fmla="*/ 71 h 161"/>
                <a:gd name="T16" fmla="*/ 43 w 99"/>
                <a:gd name="T17" fmla="*/ 44 h 161"/>
                <a:gd name="T18" fmla="*/ 73 w 99"/>
                <a:gd name="T19" fmla="*/ 57 h 161"/>
                <a:gd name="T20" fmla="*/ 73 w 99"/>
                <a:gd name="T21" fmla="*/ 57 h 161"/>
                <a:gd name="T22" fmla="*/ 73 w 99"/>
                <a:gd name="T23" fmla="*/ 3 h 161"/>
                <a:gd name="T24" fmla="*/ 75 w 99"/>
                <a:gd name="T25" fmla="*/ 0 h 161"/>
                <a:gd name="T26" fmla="*/ 97 w 99"/>
                <a:gd name="T27" fmla="*/ 0 h 161"/>
                <a:gd name="T28" fmla="*/ 99 w 99"/>
                <a:gd name="T29" fmla="*/ 3 h 161"/>
                <a:gd name="T30" fmla="*/ 99 w 99"/>
                <a:gd name="T31" fmla="*/ 156 h 161"/>
                <a:gd name="T32" fmla="*/ 97 w 99"/>
                <a:gd name="T33" fmla="*/ 158 h 161"/>
                <a:gd name="T34" fmla="*/ 75 w 99"/>
                <a:gd name="T35" fmla="*/ 158 h 161"/>
                <a:gd name="T36" fmla="*/ 71 w 99"/>
                <a:gd name="T37" fmla="*/ 123 h 161"/>
                <a:gd name="T38" fmla="*/ 73 w 99"/>
                <a:gd name="T39" fmla="*/ 102 h 161"/>
                <a:gd name="T40" fmla="*/ 71 w 99"/>
                <a:gd name="T41" fmla="*/ 81 h 161"/>
                <a:gd name="T42" fmla="*/ 50 w 99"/>
                <a:gd name="T43" fmla="*/ 67 h 161"/>
                <a:gd name="T44" fmla="*/ 29 w 99"/>
                <a:gd name="T45" fmla="*/ 81 h 161"/>
                <a:gd name="T46" fmla="*/ 27 w 99"/>
                <a:gd name="T47" fmla="*/ 102 h 161"/>
                <a:gd name="T48" fmla="*/ 29 w 99"/>
                <a:gd name="T49" fmla="*/ 123 h 161"/>
                <a:gd name="T50" fmla="*/ 50 w 99"/>
                <a:gd name="T51" fmla="*/ 137 h 161"/>
                <a:gd name="T52" fmla="*/ 71 w 99"/>
                <a:gd name="T53" fmla="*/ 12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161">
                  <a:moveTo>
                    <a:pt x="75" y="158"/>
                  </a:moveTo>
                  <a:cubicBezTo>
                    <a:pt x="74" y="158"/>
                    <a:pt x="73" y="157"/>
                    <a:pt x="73" y="156"/>
                  </a:cubicBezTo>
                  <a:cubicBezTo>
                    <a:pt x="73" y="147"/>
                    <a:pt x="73" y="147"/>
                    <a:pt x="73" y="147"/>
                  </a:cubicBezTo>
                  <a:cubicBezTo>
                    <a:pt x="73" y="147"/>
                    <a:pt x="73" y="147"/>
                    <a:pt x="73" y="147"/>
                  </a:cubicBezTo>
                  <a:cubicBezTo>
                    <a:pt x="67" y="155"/>
                    <a:pt x="58" y="161"/>
                    <a:pt x="43" y="161"/>
                  </a:cubicBezTo>
                  <a:cubicBezTo>
                    <a:pt x="24" y="161"/>
                    <a:pt x="10" y="151"/>
                    <a:pt x="4" y="134"/>
                  </a:cubicBezTo>
                  <a:cubicBezTo>
                    <a:pt x="2" y="125"/>
                    <a:pt x="0" y="117"/>
                    <a:pt x="0" y="102"/>
                  </a:cubicBezTo>
                  <a:cubicBezTo>
                    <a:pt x="0" y="87"/>
                    <a:pt x="2" y="79"/>
                    <a:pt x="4" y="71"/>
                  </a:cubicBezTo>
                  <a:cubicBezTo>
                    <a:pt x="10" y="53"/>
                    <a:pt x="24" y="44"/>
                    <a:pt x="43" y="44"/>
                  </a:cubicBezTo>
                  <a:cubicBezTo>
                    <a:pt x="58" y="44"/>
                    <a:pt x="67" y="49"/>
                    <a:pt x="73" y="57"/>
                  </a:cubicBezTo>
                  <a:cubicBezTo>
                    <a:pt x="73" y="57"/>
                    <a:pt x="73" y="57"/>
                    <a:pt x="73" y="57"/>
                  </a:cubicBezTo>
                  <a:cubicBezTo>
                    <a:pt x="73" y="3"/>
                    <a:pt x="73" y="3"/>
                    <a:pt x="73" y="3"/>
                  </a:cubicBezTo>
                  <a:cubicBezTo>
                    <a:pt x="73" y="1"/>
                    <a:pt x="74" y="0"/>
                    <a:pt x="75" y="0"/>
                  </a:cubicBezTo>
                  <a:cubicBezTo>
                    <a:pt x="97" y="0"/>
                    <a:pt x="97" y="0"/>
                    <a:pt x="97" y="0"/>
                  </a:cubicBezTo>
                  <a:cubicBezTo>
                    <a:pt x="98" y="0"/>
                    <a:pt x="99" y="1"/>
                    <a:pt x="99" y="3"/>
                  </a:cubicBezTo>
                  <a:cubicBezTo>
                    <a:pt x="99" y="156"/>
                    <a:pt x="99" y="156"/>
                    <a:pt x="99" y="156"/>
                  </a:cubicBezTo>
                  <a:cubicBezTo>
                    <a:pt x="99" y="157"/>
                    <a:pt x="98" y="158"/>
                    <a:pt x="97" y="158"/>
                  </a:cubicBezTo>
                  <a:lnTo>
                    <a:pt x="75" y="158"/>
                  </a:lnTo>
                  <a:close/>
                  <a:moveTo>
                    <a:pt x="71" y="123"/>
                  </a:moveTo>
                  <a:cubicBezTo>
                    <a:pt x="72" y="118"/>
                    <a:pt x="73" y="112"/>
                    <a:pt x="73" y="102"/>
                  </a:cubicBezTo>
                  <a:cubicBezTo>
                    <a:pt x="73" y="92"/>
                    <a:pt x="72" y="86"/>
                    <a:pt x="71" y="81"/>
                  </a:cubicBezTo>
                  <a:cubicBezTo>
                    <a:pt x="68" y="72"/>
                    <a:pt x="60" y="67"/>
                    <a:pt x="50" y="67"/>
                  </a:cubicBezTo>
                  <a:cubicBezTo>
                    <a:pt x="39" y="67"/>
                    <a:pt x="32" y="72"/>
                    <a:pt x="29" y="81"/>
                  </a:cubicBezTo>
                  <a:cubicBezTo>
                    <a:pt x="28" y="86"/>
                    <a:pt x="27" y="92"/>
                    <a:pt x="27" y="102"/>
                  </a:cubicBezTo>
                  <a:cubicBezTo>
                    <a:pt x="27" y="112"/>
                    <a:pt x="28" y="118"/>
                    <a:pt x="29" y="123"/>
                  </a:cubicBezTo>
                  <a:cubicBezTo>
                    <a:pt x="32" y="132"/>
                    <a:pt x="39" y="137"/>
                    <a:pt x="50" y="137"/>
                  </a:cubicBezTo>
                  <a:cubicBezTo>
                    <a:pt x="60" y="137"/>
                    <a:pt x="68" y="132"/>
                    <a:pt x="71" y="1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3" name="Freeform 71"/>
            <p:cNvSpPr>
              <a:spLocks/>
            </p:cNvSpPr>
            <p:nvPr userDrawn="1"/>
          </p:nvSpPr>
          <p:spPr bwMode="auto">
            <a:xfrm>
              <a:off x="6023913" y="1414463"/>
              <a:ext cx="328601" cy="283134"/>
            </a:xfrm>
            <a:custGeom>
              <a:avLst/>
              <a:gdLst>
                <a:gd name="T0" fmla="*/ 125 w 184"/>
                <a:gd name="T1" fmla="*/ 158 h 158"/>
                <a:gd name="T2" fmla="*/ 122 w 184"/>
                <a:gd name="T3" fmla="*/ 156 h 158"/>
                <a:gd name="T4" fmla="*/ 92 w 184"/>
                <a:gd name="T5" fmla="*/ 48 h 158"/>
                <a:gd name="T6" fmla="*/ 92 w 184"/>
                <a:gd name="T7" fmla="*/ 48 h 158"/>
                <a:gd name="T8" fmla="*/ 61 w 184"/>
                <a:gd name="T9" fmla="*/ 156 h 158"/>
                <a:gd name="T10" fmla="*/ 59 w 184"/>
                <a:gd name="T11" fmla="*/ 158 h 158"/>
                <a:gd name="T12" fmla="*/ 41 w 184"/>
                <a:gd name="T13" fmla="*/ 158 h 158"/>
                <a:gd name="T14" fmla="*/ 39 w 184"/>
                <a:gd name="T15" fmla="*/ 156 h 158"/>
                <a:gd name="T16" fmla="*/ 0 w 184"/>
                <a:gd name="T17" fmla="*/ 3 h 158"/>
                <a:gd name="T18" fmla="*/ 2 w 184"/>
                <a:gd name="T19" fmla="*/ 0 h 158"/>
                <a:gd name="T20" fmla="*/ 23 w 184"/>
                <a:gd name="T21" fmla="*/ 0 h 158"/>
                <a:gd name="T22" fmla="*/ 26 w 184"/>
                <a:gd name="T23" fmla="*/ 3 h 158"/>
                <a:gd name="T24" fmla="*/ 51 w 184"/>
                <a:gd name="T25" fmla="*/ 109 h 158"/>
                <a:gd name="T26" fmla="*/ 52 w 184"/>
                <a:gd name="T27" fmla="*/ 109 h 158"/>
                <a:gd name="T28" fmla="*/ 81 w 184"/>
                <a:gd name="T29" fmla="*/ 3 h 158"/>
                <a:gd name="T30" fmla="*/ 84 w 184"/>
                <a:gd name="T31" fmla="*/ 0 h 158"/>
                <a:gd name="T32" fmla="*/ 100 w 184"/>
                <a:gd name="T33" fmla="*/ 0 h 158"/>
                <a:gd name="T34" fmla="*/ 103 w 184"/>
                <a:gd name="T35" fmla="*/ 3 h 158"/>
                <a:gd name="T36" fmla="*/ 133 w 184"/>
                <a:gd name="T37" fmla="*/ 109 h 158"/>
                <a:gd name="T38" fmla="*/ 133 w 184"/>
                <a:gd name="T39" fmla="*/ 109 h 158"/>
                <a:gd name="T40" fmla="*/ 158 w 184"/>
                <a:gd name="T41" fmla="*/ 3 h 158"/>
                <a:gd name="T42" fmla="*/ 161 w 184"/>
                <a:gd name="T43" fmla="*/ 0 h 158"/>
                <a:gd name="T44" fmla="*/ 182 w 184"/>
                <a:gd name="T45" fmla="*/ 0 h 158"/>
                <a:gd name="T46" fmla="*/ 184 w 184"/>
                <a:gd name="T47" fmla="*/ 3 h 158"/>
                <a:gd name="T48" fmla="*/ 146 w 184"/>
                <a:gd name="T49" fmla="*/ 156 h 158"/>
                <a:gd name="T50" fmla="*/ 143 w 184"/>
                <a:gd name="T51" fmla="*/ 158 h 158"/>
                <a:gd name="T52" fmla="*/ 125 w 184"/>
                <a:gd name="T53"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4" h="158">
                  <a:moveTo>
                    <a:pt x="125" y="158"/>
                  </a:moveTo>
                  <a:cubicBezTo>
                    <a:pt x="124" y="158"/>
                    <a:pt x="123" y="157"/>
                    <a:pt x="122" y="156"/>
                  </a:cubicBezTo>
                  <a:cubicBezTo>
                    <a:pt x="92" y="48"/>
                    <a:pt x="92" y="48"/>
                    <a:pt x="92" y="48"/>
                  </a:cubicBezTo>
                  <a:cubicBezTo>
                    <a:pt x="92" y="48"/>
                    <a:pt x="92" y="48"/>
                    <a:pt x="92" y="48"/>
                  </a:cubicBezTo>
                  <a:cubicBezTo>
                    <a:pt x="61" y="156"/>
                    <a:pt x="61" y="156"/>
                    <a:pt x="61" y="156"/>
                  </a:cubicBezTo>
                  <a:cubicBezTo>
                    <a:pt x="61" y="157"/>
                    <a:pt x="60" y="158"/>
                    <a:pt x="59" y="158"/>
                  </a:cubicBezTo>
                  <a:cubicBezTo>
                    <a:pt x="41" y="158"/>
                    <a:pt x="41" y="158"/>
                    <a:pt x="41" y="158"/>
                  </a:cubicBezTo>
                  <a:cubicBezTo>
                    <a:pt x="40" y="158"/>
                    <a:pt x="39" y="157"/>
                    <a:pt x="39" y="156"/>
                  </a:cubicBezTo>
                  <a:cubicBezTo>
                    <a:pt x="0" y="3"/>
                    <a:pt x="0" y="3"/>
                    <a:pt x="0" y="3"/>
                  </a:cubicBezTo>
                  <a:cubicBezTo>
                    <a:pt x="0" y="1"/>
                    <a:pt x="0" y="0"/>
                    <a:pt x="2" y="0"/>
                  </a:cubicBezTo>
                  <a:cubicBezTo>
                    <a:pt x="23" y="0"/>
                    <a:pt x="23" y="0"/>
                    <a:pt x="23" y="0"/>
                  </a:cubicBezTo>
                  <a:cubicBezTo>
                    <a:pt x="25" y="0"/>
                    <a:pt x="26" y="1"/>
                    <a:pt x="26" y="3"/>
                  </a:cubicBezTo>
                  <a:cubicBezTo>
                    <a:pt x="51" y="109"/>
                    <a:pt x="51" y="109"/>
                    <a:pt x="51" y="109"/>
                  </a:cubicBezTo>
                  <a:cubicBezTo>
                    <a:pt x="52" y="109"/>
                    <a:pt x="52" y="109"/>
                    <a:pt x="52" y="109"/>
                  </a:cubicBezTo>
                  <a:cubicBezTo>
                    <a:pt x="81" y="3"/>
                    <a:pt x="81" y="3"/>
                    <a:pt x="81" y="3"/>
                  </a:cubicBezTo>
                  <a:cubicBezTo>
                    <a:pt x="82" y="1"/>
                    <a:pt x="83" y="0"/>
                    <a:pt x="84" y="0"/>
                  </a:cubicBezTo>
                  <a:cubicBezTo>
                    <a:pt x="100" y="0"/>
                    <a:pt x="100" y="0"/>
                    <a:pt x="100" y="0"/>
                  </a:cubicBezTo>
                  <a:cubicBezTo>
                    <a:pt x="102" y="0"/>
                    <a:pt x="102" y="1"/>
                    <a:pt x="103" y="3"/>
                  </a:cubicBezTo>
                  <a:cubicBezTo>
                    <a:pt x="133" y="109"/>
                    <a:pt x="133" y="109"/>
                    <a:pt x="133" y="109"/>
                  </a:cubicBezTo>
                  <a:cubicBezTo>
                    <a:pt x="133" y="109"/>
                    <a:pt x="133" y="109"/>
                    <a:pt x="133" y="109"/>
                  </a:cubicBezTo>
                  <a:cubicBezTo>
                    <a:pt x="158" y="3"/>
                    <a:pt x="158" y="3"/>
                    <a:pt x="158" y="3"/>
                  </a:cubicBezTo>
                  <a:cubicBezTo>
                    <a:pt x="158" y="1"/>
                    <a:pt x="159" y="0"/>
                    <a:pt x="161" y="0"/>
                  </a:cubicBezTo>
                  <a:cubicBezTo>
                    <a:pt x="182" y="0"/>
                    <a:pt x="182" y="0"/>
                    <a:pt x="182" y="0"/>
                  </a:cubicBezTo>
                  <a:cubicBezTo>
                    <a:pt x="184" y="0"/>
                    <a:pt x="184" y="1"/>
                    <a:pt x="184" y="3"/>
                  </a:cubicBezTo>
                  <a:cubicBezTo>
                    <a:pt x="146" y="156"/>
                    <a:pt x="146" y="156"/>
                    <a:pt x="146" y="156"/>
                  </a:cubicBezTo>
                  <a:cubicBezTo>
                    <a:pt x="145" y="157"/>
                    <a:pt x="144" y="158"/>
                    <a:pt x="143" y="158"/>
                  </a:cubicBezTo>
                  <a:lnTo>
                    <a:pt x="125"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4" name="Freeform 72"/>
            <p:cNvSpPr>
              <a:spLocks noEditPoints="1"/>
            </p:cNvSpPr>
            <p:nvPr userDrawn="1"/>
          </p:nvSpPr>
          <p:spPr bwMode="auto">
            <a:xfrm>
              <a:off x="6360781" y="1492997"/>
              <a:ext cx="175667" cy="208734"/>
            </a:xfrm>
            <a:custGeom>
              <a:avLst/>
              <a:gdLst>
                <a:gd name="T0" fmla="*/ 4 w 99"/>
                <a:gd name="T1" fmla="*/ 85 h 117"/>
                <a:gd name="T2" fmla="*/ 0 w 99"/>
                <a:gd name="T3" fmla="*/ 58 h 117"/>
                <a:gd name="T4" fmla="*/ 3 w 99"/>
                <a:gd name="T5" fmla="*/ 31 h 117"/>
                <a:gd name="T6" fmla="*/ 49 w 99"/>
                <a:gd name="T7" fmla="*/ 0 h 117"/>
                <a:gd name="T8" fmla="*/ 95 w 99"/>
                <a:gd name="T9" fmla="*/ 31 h 117"/>
                <a:gd name="T10" fmla="*/ 99 w 99"/>
                <a:gd name="T11" fmla="*/ 64 h 117"/>
                <a:gd name="T12" fmla="*/ 96 w 99"/>
                <a:gd name="T13" fmla="*/ 66 h 117"/>
                <a:gd name="T14" fmla="*/ 27 w 99"/>
                <a:gd name="T15" fmla="*/ 66 h 117"/>
                <a:gd name="T16" fmla="*/ 26 w 99"/>
                <a:gd name="T17" fmla="*/ 68 h 117"/>
                <a:gd name="T18" fmla="*/ 27 w 99"/>
                <a:gd name="T19" fmla="*/ 76 h 117"/>
                <a:gd name="T20" fmla="*/ 52 w 99"/>
                <a:gd name="T21" fmla="*/ 93 h 117"/>
                <a:gd name="T22" fmla="*/ 79 w 99"/>
                <a:gd name="T23" fmla="*/ 83 h 117"/>
                <a:gd name="T24" fmla="*/ 82 w 99"/>
                <a:gd name="T25" fmla="*/ 82 h 117"/>
                <a:gd name="T26" fmla="*/ 96 w 99"/>
                <a:gd name="T27" fmla="*/ 94 h 117"/>
                <a:gd name="T28" fmla="*/ 96 w 99"/>
                <a:gd name="T29" fmla="*/ 98 h 117"/>
                <a:gd name="T30" fmla="*/ 50 w 99"/>
                <a:gd name="T31" fmla="*/ 117 h 117"/>
                <a:gd name="T32" fmla="*/ 4 w 99"/>
                <a:gd name="T33" fmla="*/ 85 h 117"/>
                <a:gd name="T34" fmla="*/ 71 w 99"/>
                <a:gd name="T35" fmla="*/ 36 h 117"/>
                <a:gd name="T36" fmla="*/ 49 w 99"/>
                <a:gd name="T37" fmla="*/ 22 h 117"/>
                <a:gd name="T38" fmla="*/ 27 w 99"/>
                <a:gd name="T39" fmla="*/ 36 h 117"/>
                <a:gd name="T40" fmla="*/ 26 w 99"/>
                <a:gd name="T41" fmla="*/ 46 h 117"/>
                <a:gd name="T42" fmla="*/ 27 w 99"/>
                <a:gd name="T43" fmla="*/ 47 h 117"/>
                <a:gd name="T44" fmla="*/ 71 w 99"/>
                <a:gd name="T45" fmla="*/ 47 h 117"/>
                <a:gd name="T46" fmla="*/ 72 w 99"/>
                <a:gd name="T47" fmla="*/ 46 h 117"/>
                <a:gd name="T48" fmla="*/ 71 w 99"/>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9"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9" y="46"/>
                    <a:pt x="99" y="64"/>
                  </a:cubicBezTo>
                  <a:cubicBezTo>
                    <a:pt x="99" y="66"/>
                    <a:pt x="98" y="66"/>
                    <a:pt x="96" y="66"/>
                  </a:cubicBezTo>
                  <a:cubicBezTo>
                    <a:pt x="27" y="66"/>
                    <a:pt x="27" y="66"/>
                    <a:pt x="27" y="66"/>
                  </a:cubicBezTo>
                  <a:cubicBezTo>
                    <a:pt x="26" y="66"/>
                    <a:pt x="26" y="67"/>
                    <a:pt x="26" y="68"/>
                  </a:cubicBezTo>
                  <a:cubicBezTo>
                    <a:pt x="26" y="71"/>
                    <a:pt x="27"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7" y="109"/>
                    <a:pt x="71" y="117"/>
                    <a:pt x="50" y="117"/>
                  </a:cubicBezTo>
                  <a:cubicBezTo>
                    <a:pt x="27"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5" name="Freeform 73"/>
            <p:cNvSpPr>
              <a:spLocks/>
            </p:cNvSpPr>
            <p:nvPr userDrawn="1"/>
          </p:nvSpPr>
          <p:spPr bwMode="auto">
            <a:xfrm>
              <a:off x="6573648" y="1414463"/>
              <a:ext cx="76467" cy="285201"/>
            </a:xfrm>
            <a:custGeom>
              <a:avLst/>
              <a:gdLst>
                <a:gd name="T0" fmla="*/ 31 w 43"/>
                <a:gd name="T1" fmla="*/ 159 h 159"/>
                <a:gd name="T2" fmla="*/ 0 w 43"/>
                <a:gd name="T3" fmla="*/ 127 h 159"/>
                <a:gd name="T4" fmla="*/ 0 w 43"/>
                <a:gd name="T5" fmla="*/ 3 h 159"/>
                <a:gd name="T6" fmla="*/ 3 w 43"/>
                <a:gd name="T7" fmla="*/ 0 h 159"/>
                <a:gd name="T8" fmla="*/ 24 w 43"/>
                <a:gd name="T9" fmla="*/ 0 h 159"/>
                <a:gd name="T10" fmla="*/ 26 w 43"/>
                <a:gd name="T11" fmla="*/ 3 h 159"/>
                <a:gd name="T12" fmla="*/ 26 w 43"/>
                <a:gd name="T13" fmla="*/ 126 h 159"/>
                <a:gd name="T14" fmla="*/ 36 w 43"/>
                <a:gd name="T15" fmla="*/ 136 h 159"/>
                <a:gd name="T16" fmla="*/ 41 w 43"/>
                <a:gd name="T17" fmla="*/ 136 h 159"/>
                <a:gd name="T18" fmla="*/ 43 w 43"/>
                <a:gd name="T19" fmla="*/ 139 h 159"/>
                <a:gd name="T20" fmla="*/ 43 w 43"/>
                <a:gd name="T21" fmla="*/ 157 h 159"/>
                <a:gd name="T22" fmla="*/ 41 w 43"/>
                <a:gd name="T23" fmla="*/ 159 h 159"/>
                <a:gd name="T24" fmla="*/ 31 w 43"/>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59">
                  <a:moveTo>
                    <a:pt x="31" y="159"/>
                  </a:moveTo>
                  <a:cubicBezTo>
                    <a:pt x="9" y="159"/>
                    <a:pt x="0" y="149"/>
                    <a:pt x="0" y="127"/>
                  </a:cubicBezTo>
                  <a:cubicBezTo>
                    <a:pt x="0" y="3"/>
                    <a:pt x="0" y="3"/>
                    <a:pt x="0" y="3"/>
                  </a:cubicBezTo>
                  <a:cubicBezTo>
                    <a:pt x="0" y="1"/>
                    <a:pt x="1" y="0"/>
                    <a:pt x="3" y="0"/>
                  </a:cubicBezTo>
                  <a:cubicBezTo>
                    <a:pt x="24" y="0"/>
                    <a:pt x="24" y="0"/>
                    <a:pt x="24" y="0"/>
                  </a:cubicBezTo>
                  <a:cubicBezTo>
                    <a:pt x="25" y="0"/>
                    <a:pt x="26" y="1"/>
                    <a:pt x="26" y="3"/>
                  </a:cubicBezTo>
                  <a:cubicBezTo>
                    <a:pt x="26" y="126"/>
                    <a:pt x="26" y="126"/>
                    <a:pt x="26" y="126"/>
                  </a:cubicBezTo>
                  <a:cubicBezTo>
                    <a:pt x="26" y="134"/>
                    <a:pt x="29" y="136"/>
                    <a:pt x="36" y="136"/>
                  </a:cubicBezTo>
                  <a:cubicBezTo>
                    <a:pt x="41" y="136"/>
                    <a:pt x="41" y="136"/>
                    <a:pt x="41" y="136"/>
                  </a:cubicBezTo>
                  <a:cubicBezTo>
                    <a:pt x="42" y="136"/>
                    <a:pt x="43" y="137"/>
                    <a:pt x="43" y="139"/>
                  </a:cubicBezTo>
                  <a:cubicBezTo>
                    <a:pt x="43" y="157"/>
                    <a:pt x="43" y="157"/>
                    <a:pt x="43" y="157"/>
                  </a:cubicBezTo>
                  <a:cubicBezTo>
                    <a:pt x="43" y="158"/>
                    <a:pt x="42" y="159"/>
                    <a:pt x="41" y="159"/>
                  </a:cubicBezTo>
                  <a:lnTo>
                    <a:pt x="31"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6" name="Freeform 74"/>
            <p:cNvSpPr>
              <a:spLocks/>
            </p:cNvSpPr>
            <p:nvPr userDrawn="1"/>
          </p:nvSpPr>
          <p:spPr bwMode="auto">
            <a:xfrm>
              <a:off x="6668715"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4"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7" name="Freeform 75"/>
            <p:cNvSpPr>
              <a:spLocks noEditPoints="1"/>
            </p:cNvSpPr>
            <p:nvPr userDrawn="1"/>
          </p:nvSpPr>
          <p:spPr bwMode="auto">
            <a:xfrm>
              <a:off x="6798916" y="1492997"/>
              <a:ext cx="165334"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9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9" y="66"/>
                    <a:pt x="49" y="66"/>
                    <a:pt x="49"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8" name="Freeform 76"/>
            <p:cNvSpPr>
              <a:spLocks/>
            </p:cNvSpPr>
            <p:nvPr userDrawn="1"/>
          </p:nvSpPr>
          <p:spPr bwMode="auto">
            <a:xfrm>
              <a:off x="7011783" y="1492997"/>
              <a:ext cx="142600" cy="204601"/>
            </a:xfrm>
            <a:custGeom>
              <a:avLst/>
              <a:gdLst>
                <a:gd name="T0" fmla="*/ 2 w 80"/>
                <a:gd name="T1" fmla="*/ 114 h 114"/>
                <a:gd name="T2" fmla="*/ 0 w 80"/>
                <a:gd name="T3" fmla="*/ 112 h 114"/>
                <a:gd name="T4" fmla="*/ 0 w 80"/>
                <a:gd name="T5" fmla="*/ 5 h 114"/>
                <a:gd name="T6" fmla="*/ 2 w 80"/>
                <a:gd name="T7" fmla="*/ 2 h 114"/>
                <a:gd name="T8" fmla="*/ 24 w 80"/>
                <a:gd name="T9" fmla="*/ 2 h 114"/>
                <a:gd name="T10" fmla="*/ 26 w 80"/>
                <a:gd name="T11" fmla="*/ 5 h 114"/>
                <a:gd name="T12" fmla="*/ 26 w 80"/>
                <a:gd name="T13" fmla="*/ 14 h 114"/>
                <a:gd name="T14" fmla="*/ 26 w 80"/>
                <a:gd name="T15" fmla="*/ 14 h 114"/>
                <a:gd name="T16" fmla="*/ 55 w 80"/>
                <a:gd name="T17" fmla="*/ 0 h 114"/>
                <a:gd name="T18" fmla="*/ 79 w 80"/>
                <a:gd name="T19" fmla="*/ 9 h 114"/>
                <a:gd name="T20" fmla="*/ 79 w 80"/>
                <a:gd name="T21" fmla="*/ 12 h 114"/>
                <a:gd name="T22" fmla="*/ 67 w 80"/>
                <a:gd name="T23" fmla="*/ 28 h 114"/>
                <a:gd name="T24" fmla="*/ 63 w 80"/>
                <a:gd name="T25" fmla="*/ 28 h 114"/>
                <a:gd name="T26" fmla="*/ 47 w 80"/>
                <a:gd name="T27" fmla="*/ 23 h 114"/>
                <a:gd name="T28" fmla="*/ 26 w 80"/>
                <a:gd name="T29" fmla="*/ 51 h 114"/>
                <a:gd name="T30" fmla="*/ 26 w 80"/>
                <a:gd name="T31" fmla="*/ 112 h 114"/>
                <a:gd name="T32" fmla="*/ 24 w 80"/>
                <a:gd name="T33" fmla="*/ 114 h 114"/>
                <a:gd name="T34" fmla="*/ 2 w 80"/>
                <a:gd name="T3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114">
                  <a:moveTo>
                    <a:pt x="2" y="114"/>
                  </a:moveTo>
                  <a:cubicBezTo>
                    <a:pt x="1" y="114"/>
                    <a:pt x="0" y="113"/>
                    <a:pt x="0" y="112"/>
                  </a:cubicBezTo>
                  <a:cubicBezTo>
                    <a:pt x="0" y="5"/>
                    <a:pt x="0" y="5"/>
                    <a:pt x="0" y="5"/>
                  </a:cubicBezTo>
                  <a:cubicBezTo>
                    <a:pt x="0" y="3"/>
                    <a:pt x="1" y="2"/>
                    <a:pt x="2" y="2"/>
                  </a:cubicBezTo>
                  <a:cubicBezTo>
                    <a:pt x="24" y="2"/>
                    <a:pt x="24" y="2"/>
                    <a:pt x="24" y="2"/>
                  </a:cubicBezTo>
                  <a:cubicBezTo>
                    <a:pt x="25" y="2"/>
                    <a:pt x="26" y="3"/>
                    <a:pt x="26" y="5"/>
                  </a:cubicBezTo>
                  <a:cubicBezTo>
                    <a:pt x="26" y="14"/>
                    <a:pt x="26" y="14"/>
                    <a:pt x="26" y="14"/>
                  </a:cubicBezTo>
                  <a:cubicBezTo>
                    <a:pt x="26" y="14"/>
                    <a:pt x="26" y="14"/>
                    <a:pt x="26" y="14"/>
                  </a:cubicBezTo>
                  <a:cubicBezTo>
                    <a:pt x="32" y="6"/>
                    <a:pt x="41" y="0"/>
                    <a:pt x="55" y="0"/>
                  </a:cubicBezTo>
                  <a:cubicBezTo>
                    <a:pt x="64" y="0"/>
                    <a:pt x="73" y="3"/>
                    <a:pt x="79" y="9"/>
                  </a:cubicBezTo>
                  <a:cubicBezTo>
                    <a:pt x="80" y="10"/>
                    <a:pt x="80" y="11"/>
                    <a:pt x="79" y="12"/>
                  </a:cubicBezTo>
                  <a:cubicBezTo>
                    <a:pt x="67" y="28"/>
                    <a:pt x="67" y="28"/>
                    <a:pt x="67" y="28"/>
                  </a:cubicBezTo>
                  <a:cubicBezTo>
                    <a:pt x="66" y="29"/>
                    <a:pt x="65" y="29"/>
                    <a:pt x="63" y="28"/>
                  </a:cubicBezTo>
                  <a:cubicBezTo>
                    <a:pt x="58" y="25"/>
                    <a:pt x="53" y="23"/>
                    <a:pt x="47" y="23"/>
                  </a:cubicBezTo>
                  <a:cubicBezTo>
                    <a:pt x="32" y="23"/>
                    <a:pt x="26" y="33"/>
                    <a:pt x="26" y="51"/>
                  </a:cubicBezTo>
                  <a:cubicBezTo>
                    <a:pt x="26" y="112"/>
                    <a:pt x="26" y="112"/>
                    <a:pt x="26" y="112"/>
                  </a:cubicBezTo>
                  <a:cubicBezTo>
                    <a:pt x="26" y="113"/>
                    <a:pt x="25" y="114"/>
                    <a:pt x="24" y="114"/>
                  </a:cubicBezTo>
                  <a:lnTo>
                    <a:pt x="2"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89" name="Freeform 77"/>
            <p:cNvSpPr>
              <a:spLocks noEditPoints="1"/>
            </p:cNvSpPr>
            <p:nvPr userDrawn="1"/>
          </p:nvSpPr>
          <p:spPr bwMode="auto">
            <a:xfrm>
              <a:off x="7166783" y="1492997"/>
              <a:ext cx="175667" cy="208734"/>
            </a:xfrm>
            <a:custGeom>
              <a:avLst/>
              <a:gdLst>
                <a:gd name="T0" fmla="*/ 4 w 98"/>
                <a:gd name="T1" fmla="*/ 85 h 117"/>
                <a:gd name="T2" fmla="*/ 0 w 98"/>
                <a:gd name="T3" fmla="*/ 58 h 117"/>
                <a:gd name="T4" fmla="*/ 3 w 98"/>
                <a:gd name="T5" fmla="*/ 31 h 117"/>
                <a:gd name="T6" fmla="*/ 49 w 98"/>
                <a:gd name="T7" fmla="*/ 0 h 117"/>
                <a:gd name="T8" fmla="*/ 95 w 98"/>
                <a:gd name="T9" fmla="*/ 31 h 117"/>
                <a:gd name="T10" fmla="*/ 98 w 98"/>
                <a:gd name="T11" fmla="*/ 64 h 117"/>
                <a:gd name="T12" fmla="*/ 96 w 98"/>
                <a:gd name="T13" fmla="*/ 66 h 117"/>
                <a:gd name="T14" fmla="*/ 27 w 98"/>
                <a:gd name="T15" fmla="*/ 66 h 117"/>
                <a:gd name="T16" fmla="*/ 26 w 98"/>
                <a:gd name="T17" fmla="*/ 68 h 117"/>
                <a:gd name="T18" fmla="*/ 27 w 98"/>
                <a:gd name="T19" fmla="*/ 76 h 117"/>
                <a:gd name="T20" fmla="*/ 52 w 98"/>
                <a:gd name="T21" fmla="*/ 93 h 117"/>
                <a:gd name="T22" fmla="*/ 79 w 98"/>
                <a:gd name="T23" fmla="*/ 83 h 117"/>
                <a:gd name="T24" fmla="*/ 82 w 98"/>
                <a:gd name="T25" fmla="*/ 82 h 117"/>
                <a:gd name="T26" fmla="*/ 96 w 98"/>
                <a:gd name="T27" fmla="*/ 94 h 117"/>
                <a:gd name="T28" fmla="*/ 96 w 98"/>
                <a:gd name="T29" fmla="*/ 98 h 117"/>
                <a:gd name="T30" fmla="*/ 50 w 98"/>
                <a:gd name="T31" fmla="*/ 117 h 117"/>
                <a:gd name="T32" fmla="*/ 4 w 98"/>
                <a:gd name="T33" fmla="*/ 85 h 117"/>
                <a:gd name="T34" fmla="*/ 71 w 98"/>
                <a:gd name="T35" fmla="*/ 36 h 117"/>
                <a:gd name="T36" fmla="*/ 49 w 98"/>
                <a:gd name="T37" fmla="*/ 22 h 117"/>
                <a:gd name="T38" fmla="*/ 27 w 98"/>
                <a:gd name="T39" fmla="*/ 36 h 117"/>
                <a:gd name="T40" fmla="*/ 26 w 98"/>
                <a:gd name="T41" fmla="*/ 46 h 117"/>
                <a:gd name="T42" fmla="*/ 27 w 98"/>
                <a:gd name="T43" fmla="*/ 47 h 117"/>
                <a:gd name="T44" fmla="*/ 71 w 98"/>
                <a:gd name="T45" fmla="*/ 47 h 117"/>
                <a:gd name="T46" fmla="*/ 72 w 98"/>
                <a:gd name="T47" fmla="*/ 46 h 117"/>
                <a:gd name="T48" fmla="*/ 71 w 98"/>
                <a:gd name="T49" fmla="*/ 3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117">
                  <a:moveTo>
                    <a:pt x="4" y="85"/>
                  </a:moveTo>
                  <a:cubicBezTo>
                    <a:pt x="1" y="78"/>
                    <a:pt x="0" y="70"/>
                    <a:pt x="0" y="58"/>
                  </a:cubicBezTo>
                  <a:cubicBezTo>
                    <a:pt x="0" y="47"/>
                    <a:pt x="1" y="38"/>
                    <a:pt x="3" y="31"/>
                  </a:cubicBezTo>
                  <a:cubicBezTo>
                    <a:pt x="10" y="11"/>
                    <a:pt x="27" y="0"/>
                    <a:pt x="49" y="0"/>
                  </a:cubicBezTo>
                  <a:cubicBezTo>
                    <a:pt x="72" y="0"/>
                    <a:pt x="89" y="12"/>
                    <a:pt x="95" y="31"/>
                  </a:cubicBezTo>
                  <a:cubicBezTo>
                    <a:pt x="97" y="38"/>
                    <a:pt x="98" y="46"/>
                    <a:pt x="98" y="64"/>
                  </a:cubicBezTo>
                  <a:cubicBezTo>
                    <a:pt x="98" y="66"/>
                    <a:pt x="98" y="66"/>
                    <a:pt x="96" y="66"/>
                  </a:cubicBezTo>
                  <a:cubicBezTo>
                    <a:pt x="27" y="66"/>
                    <a:pt x="27" y="66"/>
                    <a:pt x="27" y="66"/>
                  </a:cubicBezTo>
                  <a:cubicBezTo>
                    <a:pt x="26" y="66"/>
                    <a:pt x="26" y="67"/>
                    <a:pt x="26" y="68"/>
                  </a:cubicBezTo>
                  <a:cubicBezTo>
                    <a:pt x="26" y="71"/>
                    <a:pt x="26" y="74"/>
                    <a:pt x="27" y="76"/>
                  </a:cubicBezTo>
                  <a:cubicBezTo>
                    <a:pt x="31" y="87"/>
                    <a:pt x="40" y="93"/>
                    <a:pt x="52" y="93"/>
                  </a:cubicBezTo>
                  <a:cubicBezTo>
                    <a:pt x="65" y="93"/>
                    <a:pt x="73" y="89"/>
                    <a:pt x="79" y="83"/>
                  </a:cubicBezTo>
                  <a:cubicBezTo>
                    <a:pt x="80" y="82"/>
                    <a:pt x="81" y="81"/>
                    <a:pt x="82" y="82"/>
                  </a:cubicBezTo>
                  <a:cubicBezTo>
                    <a:pt x="96" y="94"/>
                    <a:pt x="96" y="94"/>
                    <a:pt x="96" y="94"/>
                  </a:cubicBezTo>
                  <a:cubicBezTo>
                    <a:pt x="97" y="95"/>
                    <a:pt x="97" y="96"/>
                    <a:pt x="96" y="98"/>
                  </a:cubicBezTo>
                  <a:cubicBezTo>
                    <a:pt x="86" y="109"/>
                    <a:pt x="71" y="117"/>
                    <a:pt x="50" y="117"/>
                  </a:cubicBezTo>
                  <a:cubicBezTo>
                    <a:pt x="26" y="117"/>
                    <a:pt x="10" y="105"/>
                    <a:pt x="4" y="85"/>
                  </a:cubicBezTo>
                  <a:close/>
                  <a:moveTo>
                    <a:pt x="71" y="36"/>
                  </a:moveTo>
                  <a:cubicBezTo>
                    <a:pt x="68" y="27"/>
                    <a:pt x="60" y="22"/>
                    <a:pt x="49" y="22"/>
                  </a:cubicBezTo>
                  <a:cubicBezTo>
                    <a:pt x="39" y="22"/>
                    <a:pt x="30" y="27"/>
                    <a:pt x="27" y="36"/>
                  </a:cubicBezTo>
                  <a:cubicBezTo>
                    <a:pt x="26" y="39"/>
                    <a:pt x="26" y="42"/>
                    <a:pt x="26" y="46"/>
                  </a:cubicBezTo>
                  <a:cubicBezTo>
                    <a:pt x="26" y="47"/>
                    <a:pt x="26" y="47"/>
                    <a:pt x="27" y="47"/>
                  </a:cubicBezTo>
                  <a:cubicBezTo>
                    <a:pt x="71" y="47"/>
                    <a:pt x="71" y="47"/>
                    <a:pt x="71" y="47"/>
                  </a:cubicBezTo>
                  <a:cubicBezTo>
                    <a:pt x="72" y="47"/>
                    <a:pt x="72" y="47"/>
                    <a:pt x="72" y="46"/>
                  </a:cubicBezTo>
                  <a:cubicBezTo>
                    <a:pt x="72" y="42"/>
                    <a:pt x="72" y="39"/>
                    <a:pt x="7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0" name="Freeform 78"/>
            <p:cNvSpPr>
              <a:spLocks noEditPoints="1"/>
            </p:cNvSpPr>
            <p:nvPr userDrawn="1"/>
          </p:nvSpPr>
          <p:spPr bwMode="auto">
            <a:xfrm>
              <a:off x="7439584" y="1492997"/>
              <a:ext cx="177734" cy="208734"/>
            </a:xfrm>
            <a:custGeom>
              <a:avLst/>
              <a:gdLst>
                <a:gd name="T0" fmla="*/ 3 w 99"/>
                <a:gd name="T1" fmla="*/ 86 h 117"/>
                <a:gd name="T2" fmla="*/ 0 w 99"/>
                <a:gd name="T3" fmla="*/ 58 h 117"/>
                <a:gd name="T4" fmla="*/ 3 w 99"/>
                <a:gd name="T5" fmla="*/ 31 h 117"/>
                <a:gd name="T6" fmla="*/ 49 w 99"/>
                <a:gd name="T7" fmla="*/ 0 h 117"/>
                <a:gd name="T8" fmla="*/ 95 w 99"/>
                <a:gd name="T9" fmla="*/ 31 h 117"/>
                <a:gd name="T10" fmla="*/ 99 w 99"/>
                <a:gd name="T11" fmla="*/ 58 h 117"/>
                <a:gd name="T12" fmla="*/ 95 w 99"/>
                <a:gd name="T13" fmla="*/ 86 h 117"/>
                <a:gd name="T14" fmla="*/ 49 w 99"/>
                <a:gd name="T15" fmla="*/ 117 h 117"/>
                <a:gd name="T16" fmla="*/ 3 w 99"/>
                <a:gd name="T17" fmla="*/ 86 h 117"/>
                <a:gd name="T18" fmla="*/ 70 w 99"/>
                <a:gd name="T19" fmla="*/ 79 h 117"/>
                <a:gd name="T20" fmla="*/ 73 w 99"/>
                <a:gd name="T21" fmla="*/ 58 h 117"/>
                <a:gd name="T22" fmla="*/ 70 w 99"/>
                <a:gd name="T23" fmla="*/ 38 h 117"/>
                <a:gd name="T24" fmla="*/ 49 w 99"/>
                <a:gd name="T25" fmla="*/ 23 h 117"/>
                <a:gd name="T26" fmla="*/ 28 w 99"/>
                <a:gd name="T27" fmla="*/ 38 h 117"/>
                <a:gd name="T28" fmla="*/ 26 w 99"/>
                <a:gd name="T29" fmla="*/ 58 h 117"/>
                <a:gd name="T30" fmla="*/ 28 w 99"/>
                <a:gd name="T31" fmla="*/ 79 h 117"/>
                <a:gd name="T32" fmla="*/ 49 w 99"/>
                <a:gd name="T33" fmla="*/ 93 h 117"/>
                <a:gd name="T34" fmla="*/ 70 w 99"/>
                <a:gd name="T35" fmla="*/ 7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9" h="117">
                  <a:moveTo>
                    <a:pt x="3" y="86"/>
                  </a:moveTo>
                  <a:cubicBezTo>
                    <a:pt x="1" y="78"/>
                    <a:pt x="0" y="70"/>
                    <a:pt x="0" y="58"/>
                  </a:cubicBezTo>
                  <a:cubicBezTo>
                    <a:pt x="0" y="46"/>
                    <a:pt x="1" y="38"/>
                    <a:pt x="3" y="31"/>
                  </a:cubicBezTo>
                  <a:cubicBezTo>
                    <a:pt x="10" y="11"/>
                    <a:pt x="27" y="0"/>
                    <a:pt x="49" y="0"/>
                  </a:cubicBezTo>
                  <a:cubicBezTo>
                    <a:pt x="72" y="0"/>
                    <a:pt x="89" y="11"/>
                    <a:pt x="95" y="31"/>
                  </a:cubicBezTo>
                  <a:cubicBezTo>
                    <a:pt x="98" y="38"/>
                    <a:pt x="99" y="46"/>
                    <a:pt x="99" y="58"/>
                  </a:cubicBezTo>
                  <a:cubicBezTo>
                    <a:pt x="99" y="70"/>
                    <a:pt x="98" y="78"/>
                    <a:pt x="95" y="86"/>
                  </a:cubicBezTo>
                  <a:cubicBezTo>
                    <a:pt x="89" y="105"/>
                    <a:pt x="72" y="117"/>
                    <a:pt x="49" y="117"/>
                  </a:cubicBezTo>
                  <a:cubicBezTo>
                    <a:pt x="27" y="117"/>
                    <a:pt x="10" y="105"/>
                    <a:pt x="3" y="86"/>
                  </a:cubicBezTo>
                  <a:close/>
                  <a:moveTo>
                    <a:pt x="70" y="79"/>
                  </a:moveTo>
                  <a:cubicBezTo>
                    <a:pt x="72" y="73"/>
                    <a:pt x="73" y="68"/>
                    <a:pt x="73" y="58"/>
                  </a:cubicBezTo>
                  <a:cubicBezTo>
                    <a:pt x="73" y="49"/>
                    <a:pt x="72" y="44"/>
                    <a:pt x="70" y="38"/>
                  </a:cubicBezTo>
                  <a:cubicBezTo>
                    <a:pt x="67" y="28"/>
                    <a:pt x="60" y="23"/>
                    <a:pt x="49" y="23"/>
                  </a:cubicBezTo>
                  <a:cubicBezTo>
                    <a:pt x="39" y="23"/>
                    <a:pt x="32" y="28"/>
                    <a:pt x="28" y="38"/>
                  </a:cubicBezTo>
                  <a:cubicBezTo>
                    <a:pt x="27" y="44"/>
                    <a:pt x="26" y="49"/>
                    <a:pt x="26" y="58"/>
                  </a:cubicBezTo>
                  <a:cubicBezTo>
                    <a:pt x="26" y="68"/>
                    <a:pt x="27" y="73"/>
                    <a:pt x="28" y="79"/>
                  </a:cubicBezTo>
                  <a:cubicBezTo>
                    <a:pt x="32" y="88"/>
                    <a:pt x="39"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1" name="Freeform 79"/>
            <p:cNvSpPr>
              <a:spLocks/>
            </p:cNvSpPr>
            <p:nvPr userDrawn="1"/>
          </p:nvSpPr>
          <p:spPr bwMode="auto">
            <a:xfrm>
              <a:off x="7642118" y="1414463"/>
              <a:ext cx="107467" cy="283134"/>
            </a:xfrm>
            <a:custGeom>
              <a:avLst/>
              <a:gdLst>
                <a:gd name="T0" fmla="*/ 13 w 60"/>
                <a:gd name="T1" fmla="*/ 158 h 158"/>
                <a:gd name="T2" fmla="*/ 11 w 60"/>
                <a:gd name="T3" fmla="*/ 156 h 158"/>
                <a:gd name="T4" fmla="*/ 11 w 60"/>
                <a:gd name="T5" fmla="*/ 68 h 158"/>
                <a:gd name="T6" fmla="*/ 9 w 60"/>
                <a:gd name="T7" fmla="*/ 66 h 158"/>
                <a:gd name="T8" fmla="*/ 2 w 60"/>
                <a:gd name="T9" fmla="*/ 66 h 158"/>
                <a:gd name="T10" fmla="*/ 0 w 60"/>
                <a:gd name="T11" fmla="*/ 64 h 158"/>
                <a:gd name="T12" fmla="*/ 0 w 60"/>
                <a:gd name="T13" fmla="*/ 49 h 158"/>
                <a:gd name="T14" fmla="*/ 2 w 60"/>
                <a:gd name="T15" fmla="*/ 46 h 158"/>
                <a:gd name="T16" fmla="*/ 9 w 60"/>
                <a:gd name="T17" fmla="*/ 46 h 158"/>
                <a:gd name="T18" fmla="*/ 11 w 60"/>
                <a:gd name="T19" fmla="*/ 45 h 158"/>
                <a:gd name="T20" fmla="*/ 11 w 60"/>
                <a:gd name="T21" fmla="*/ 38 h 158"/>
                <a:gd name="T22" fmla="*/ 48 w 60"/>
                <a:gd name="T23" fmla="*/ 0 h 158"/>
                <a:gd name="T24" fmla="*/ 58 w 60"/>
                <a:gd name="T25" fmla="*/ 0 h 158"/>
                <a:gd name="T26" fmla="*/ 60 w 60"/>
                <a:gd name="T27" fmla="*/ 3 h 158"/>
                <a:gd name="T28" fmla="*/ 60 w 60"/>
                <a:gd name="T29" fmla="*/ 21 h 158"/>
                <a:gd name="T30" fmla="*/ 58 w 60"/>
                <a:gd name="T31" fmla="*/ 24 h 158"/>
                <a:gd name="T32" fmla="*/ 51 w 60"/>
                <a:gd name="T33" fmla="*/ 24 h 158"/>
                <a:gd name="T34" fmla="*/ 37 w 60"/>
                <a:gd name="T35" fmla="*/ 37 h 158"/>
                <a:gd name="T36" fmla="*/ 37 w 60"/>
                <a:gd name="T37" fmla="*/ 45 h 158"/>
                <a:gd name="T38" fmla="*/ 38 w 60"/>
                <a:gd name="T39" fmla="*/ 46 h 158"/>
                <a:gd name="T40" fmla="*/ 58 w 60"/>
                <a:gd name="T41" fmla="*/ 46 h 158"/>
                <a:gd name="T42" fmla="*/ 60 w 60"/>
                <a:gd name="T43" fmla="*/ 49 h 158"/>
                <a:gd name="T44" fmla="*/ 60 w 60"/>
                <a:gd name="T45" fmla="*/ 64 h 158"/>
                <a:gd name="T46" fmla="*/ 58 w 60"/>
                <a:gd name="T47" fmla="*/ 66 h 158"/>
                <a:gd name="T48" fmla="*/ 38 w 60"/>
                <a:gd name="T49" fmla="*/ 66 h 158"/>
                <a:gd name="T50" fmla="*/ 37 w 60"/>
                <a:gd name="T51" fmla="*/ 68 h 158"/>
                <a:gd name="T52" fmla="*/ 37 w 60"/>
                <a:gd name="T53" fmla="*/ 156 h 158"/>
                <a:gd name="T54" fmla="*/ 34 w 60"/>
                <a:gd name="T55" fmla="*/ 158 h 158"/>
                <a:gd name="T56" fmla="*/ 13 w 60"/>
                <a:gd name="T5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58">
                  <a:moveTo>
                    <a:pt x="13" y="158"/>
                  </a:moveTo>
                  <a:cubicBezTo>
                    <a:pt x="12" y="158"/>
                    <a:pt x="11" y="157"/>
                    <a:pt x="11" y="156"/>
                  </a:cubicBezTo>
                  <a:cubicBezTo>
                    <a:pt x="11" y="68"/>
                    <a:pt x="11" y="68"/>
                    <a:pt x="11" y="68"/>
                  </a:cubicBezTo>
                  <a:cubicBezTo>
                    <a:pt x="11" y="67"/>
                    <a:pt x="10" y="66"/>
                    <a:pt x="9" y="66"/>
                  </a:cubicBezTo>
                  <a:cubicBezTo>
                    <a:pt x="2" y="66"/>
                    <a:pt x="2" y="66"/>
                    <a:pt x="2" y="66"/>
                  </a:cubicBezTo>
                  <a:cubicBezTo>
                    <a:pt x="1" y="66"/>
                    <a:pt x="0" y="66"/>
                    <a:pt x="0" y="64"/>
                  </a:cubicBezTo>
                  <a:cubicBezTo>
                    <a:pt x="0" y="49"/>
                    <a:pt x="0" y="49"/>
                    <a:pt x="0" y="49"/>
                  </a:cubicBezTo>
                  <a:cubicBezTo>
                    <a:pt x="0" y="47"/>
                    <a:pt x="1" y="46"/>
                    <a:pt x="2" y="46"/>
                  </a:cubicBezTo>
                  <a:cubicBezTo>
                    <a:pt x="9" y="46"/>
                    <a:pt x="9" y="46"/>
                    <a:pt x="9" y="46"/>
                  </a:cubicBezTo>
                  <a:cubicBezTo>
                    <a:pt x="10" y="46"/>
                    <a:pt x="11" y="46"/>
                    <a:pt x="11" y="45"/>
                  </a:cubicBezTo>
                  <a:cubicBezTo>
                    <a:pt x="11" y="38"/>
                    <a:pt x="11" y="38"/>
                    <a:pt x="11" y="38"/>
                  </a:cubicBezTo>
                  <a:cubicBezTo>
                    <a:pt x="11" y="12"/>
                    <a:pt x="23" y="0"/>
                    <a:pt x="48" y="0"/>
                  </a:cubicBezTo>
                  <a:cubicBezTo>
                    <a:pt x="58" y="0"/>
                    <a:pt x="58" y="0"/>
                    <a:pt x="58" y="0"/>
                  </a:cubicBezTo>
                  <a:cubicBezTo>
                    <a:pt x="59" y="0"/>
                    <a:pt x="60" y="1"/>
                    <a:pt x="60" y="3"/>
                  </a:cubicBezTo>
                  <a:cubicBezTo>
                    <a:pt x="60" y="21"/>
                    <a:pt x="60" y="21"/>
                    <a:pt x="60" y="21"/>
                  </a:cubicBezTo>
                  <a:cubicBezTo>
                    <a:pt x="60" y="23"/>
                    <a:pt x="59" y="24"/>
                    <a:pt x="58" y="24"/>
                  </a:cubicBezTo>
                  <a:cubicBezTo>
                    <a:pt x="51" y="24"/>
                    <a:pt x="51" y="24"/>
                    <a:pt x="51" y="24"/>
                  </a:cubicBezTo>
                  <a:cubicBezTo>
                    <a:pt x="39" y="24"/>
                    <a:pt x="37" y="26"/>
                    <a:pt x="37" y="37"/>
                  </a:cubicBezTo>
                  <a:cubicBezTo>
                    <a:pt x="37" y="45"/>
                    <a:pt x="37" y="45"/>
                    <a:pt x="37" y="45"/>
                  </a:cubicBezTo>
                  <a:cubicBezTo>
                    <a:pt x="37" y="46"/>
                    <a:pt x="37" y="46"/>
                    <a:pt x="38" y="46"/>
                  </a:cubicBezTo>
                  <a:cubicBezTo>
                    <a:pt x="58" y="46"/>
                    <a:pt x="58" y="46"/>
                    <a:pt x="58" y="46"/>
                  </a:cubicBezTo>
                  <a:cubicBezTo>
                    <a:pt x="59" y="46"/>
                    <a:pt x="60" y="47"/>
                    <a:pt x="60" y="49"/>
                  </a:cubicBezTo>
                  <a:cubicBezTo>
                    <a:pt x="60" y="64"/>
                    <a:pt x="60" y="64"/>
                    <a:pt x="60" y="64"/>
                  </a:cubicBezTo>
                  <a:cubicBezTo>
                    <a:pt x="60" y="66"/>
                    <a:pt x="59" y="66"/>
                    <a:pt x="58" y="66"/>
                  </a:cubicBezTo>
                  <a:cubicBezTo>
                    <a:pt x="38" y="66"/>
                    <a:pt x="38" y="66"/>
                    <a:pt x="38" y="66"/>
                  </a:cubicBezTo>
                  <a:cubicBezTo>
                    <a:pt x="37" y="66"/>
                    <a:pt x="37" y="67"/>
                    <a:pt x="37" y="68"/>
                  </a:cubicBezTo>
                  <a:cubicBezTo>
                    <a:pt x="37" y="156"/>
                    <a:pt x="37" y="156"/>
                    <a:pt x="37" y="156"/>
                  </a:cubicBezTo>
                  <a:cubicBezTo>
                    <a:pt x="37" y="157"/>
                    <a:pt x="36" y="158"/>
                    <a:pt x="34" y="158"/>
                  </a:cubicBezTo>
                  <a:lnTo>
                    <a:pt x="13"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2" name="Freeform 80"/>
            <p:cNvSpPr>
              <a:spLocks/>
            </p:cNvSpPr>
            <p:nvPr userDrawn="1"/>
          </p:nvSpPr>
          <p:spPr bwMode="auto">
            <a:xfrm>
              <a:off x="7826052" y="1414463"/>
              <a:ext cx="171534" cy="287267"/>
            </a:xfrm>
            <a:custGeom>
              <a:avLst/>
              <a:gdLst>
                <a:gd name="T0" fmla="*/ 1 w 96"/>
                <a:gd name="T1" fmla="*/ 138 h 161"/>
                <a:gd name="T2" fmla="*/ 18 w 96"/>
                <a:gd name="T3" fmla="*/ 126 h 161"/>
                <a:gd name="T4" fmla="*/ 21 w 96"/>
                <a:gd name="T5" fmla="*/ 126 h 161"/>
                <a:gd name="T6" fmla="*/ 42 w 96"/>
                <a:gd name="T7" fmla="*/ 136 h 161"/>
                <a:gd name="T8" fmla="*/ 68 w 96"/>
                <a:gd name="T9" fmla="*/ 105 h 161"/>
                <a:gd name="T10" fmla="*/ 68 w 96"/>
                <a:gd name="T11" fmla="*/ 3 h 161"/>
                <a:gd name="T12" fmla="*/ 71 w 96"/>
                <a:gd name="T13" fmla="*/ 0 h 161"/>
                <a:gd name="T14" fmla="*/ 93 w 96"/>
                <a:gd name="T15" fmla="*/ 0 h 161"/>
                <a:gd name="T16" fmla="*/ 96 w 96"/>
                <a:gd name="T17" fmla="*/ 3 h 161"/>
                <a:gd name="T18" fmla="*/ 96 w 96"/>
                <a:gd name="T19" fmla="*/ 105 h 161"/>
                <a:gd name="T20" fmla="*/ 41 w 96"/>
                <a:gd name="T21" fmla="*/ 161 h 161"/>
                <a:gd name="T22" fmla="*/ 0 w 96"/>
                <a:gd name="T23" fmla="*/ 142 h 161"/>
                <a:gd name="T24" fmla="*/ 1 w 96"/>
                <a:gd name="T25" fmla="*/ 13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61">
                  <a:moveTo>
                    <a:pt x="1" y="138"/>
                  </a:moveTo>
                  <a:cubicBezTo>
                    <a:pt x="18" y="126"/>
                    <a:pt x="18" y="126"/>
                    <a:pt x="18" y="126"/>
                  </a:cubicBezTo>
                  <a:cubicBezTo>
                    <a:pt x="19" y="125"/>
                    <a:pt x="20" y="125"/>
                    <a:pt x="21" y="126"/>
                  </a:cubicBezTo>
                  <a:cubicBezTo>
                    <a:pt x="25" y="131"/>
                    <a:pt x="33" y="136"/>
                    <a:pt x="42" y="136"/>
                  </a:cubicBezTo>
                  <a:cubicBezTo>
                    <a:pt x="59" y="136"/>
                    <a:pt x="68" y="126"/>
                    <a:pt x="68" y="105"/>
                  </a:cubicBezTo>
                  <a:cubicBezTo>
                    <a:pt x="68" y="3"/>
                    <a:pt x="68" y="3"/>
                    <a:pt x="68" y="3"/>
                  </a:cubicBezTo>
                  <a:cubicBezTo>
                    <a:pt x="68" y="1"/>
                    <a:pt x="69" y="0"/>
                    <a:pt x="71" y="0"/>
                  </a:cubicBezTo>
                  <a:cubicBezTo>
                    <a:pt x="93" y="0"/>
                    <a:pt x="93" y="0"/>
                    <a:pt x="93" y="0"/>
                  </a:cubicBezTo>
                  <a:cubicBezTo>
                    <a:pt x="95" y="0"/>
                    <a:pt x="96" y="1"/>
                    <a:pt x="96" y="3"/>
                  </a:cubicBezTo>
                  <a:cubicBezTo>
                    <a:pt x="96" y="105"/>
                    <a:pt x="96" y="105"/>
                    <a:pt x="96" y="105"/>
                  </a:cubicBezTo>
                  <a:cubicBezTo>
                    <a:pt x="96" y="141"/>
                    <a:pt x="75" y="161"/>
                    <a:pt x="41" y="161"/>
                  </a:cubicBezTo>
                  <a:cubicBezTo>
                    <a:pt x="23" y="161"/>
                    <a:pt x="7" y="152"/>
                    <a:pt x="0" y="142"/>
                  </a:cubicBezTo>
                  <a:cubicBezTo>
                    <a:pt x="0" y="140"/>
                    <a:pt x="0" y="139"/>
                    <a:pt x="1" y="1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3" name="Freeform 81"/>
            <p:cNvSpPr>
              <a:spLocks noEditPoints="1"/>
            </p:cNvSpPr>
            <p:nvPr userDrawn="1"/>
          </p:nvSpPr>
          <p:spPr bwMode="auto">
            <a:xfrm>
              <a:off x="8034786" y="1492997"/>
              <a:ext cx="167400" cy="208734"/>
            </a:xfrm>
            <a:custGeom>
              <a:avLst/>
              <a:gdLst>
                <a:gd name="T0" fmla="*/ 71 w 93"/>
                <a:gd name="T1" fmla="*/ 114 h 117"/>
                <a:gd name="T2" fmla="*/ 69 w 93"/>
                <a:gd name="T3" fmla="*/ 112 h 117"/>
                <a:gd name="T4" fmla="*/ 69 w 93"/>
                <a:gd name="T5" fmla="*/ 104 h 117"/>
                <a:gd name="T6" fmla="*/ 69 w 93"/>
                <a:gd name="T7" fmla="*/ 104 h 117"/>
                <a:gd name="T8" fmla="*/ 37 w 93"/>
                <a:gd name="T9" fmla="*/ 117 h 117"/>
                <a:gd name="T10" fmla="*/ 0 w 93"/>
                <a:gd name="T11" fmla="*/ 82 h 117"/>
                <a:gd name="T12" fmla="*/ 44 w 93"/>
                <a:gd name="T13" fmla="*/ 47 h 117"/>
                <a:gd name="T14" fmla="*/ 67 w 93"/>
                <a:gd name="T15" fmla="*/ 47 h 117"/>
                <a:gd name="T16" fmla="*/ 68 w 93"/>
                <a:gd name="T17" fmla="*/ 46 h 117"/>
                <a:gd name="T18" fmla="*/ 68 w 93"/>
                <a:gd name="T19" fmla="*/ 40 h 117"/>
                <a:gd name="T20" fmla="*/ 44 w 93"/>
                <a:gd name="T21" fmla="*/ 22 h 117"/>
                <a:gd name="T22" fmla="*/ 18 w 93"/>
                <a:gd name="T23" fmla="*/ 29 h 117"/>
                <a:gd name="T24" fmla="*/ 15 w 93"/>
                <a:gd name="T25" fmla="*/ 29 h 117"/>
                <a:gd name="T26" fmla="*/ 6 w 93"/>
                <a:gd name="T27" fmla="*/ 14 h 117"/>
                <a:gd name="T28" fmla="*/ 7 w 93"/>
                <a:gd name="T29" fmla="*/ 11 h 117"/>
                <a:gd name="T30" fmla="*/ 46 w 93"/>
                <a:gd name="T31" fmla="*/ 0 h 117"/>
                <a:gd name="T32" fmla="*/ 93 w 93"/>
                <a:gd name="T33" fmla="*/ 39 h 117"/>
                <a:gd name="T34" fmla="*/ 93 w 93"/>
                <a:gd name="T35" fmla="*/ 112 h 117"/>
                <a:gd name="T36" fmla="*/ 91 w 93"/>
                <a:gd name="T37" fmla="*/ 114 h 117"/>
                <a:gd name="T38" fmla="*/ 71 w 93"/>
                <a:gd name="T39" fmla="*/ 114 h 117"/>
                <a:gd name="T40" fmla="*/ 68 w 93"/>
                <a:gd name="T41" fmla="*/ 76 h 117"/>
                <a:gd name="T42" fmla="*/ 68 w 93"/>
                <a:gd name="T43" fmla="*/ 68 h 117"/>
                <a:gd name="T44" fmla="*/ 67 w 93"/>
                <a:gd name="T45" fmla="*/ 66 h 117"/>
                <a:gd name="T46" fmla="*/ 48 w 93"/>
                <a:gd name="T47" fmla="*/ 66 h 117"/>
                <a:gd name="T48" fmla="*/ 24 w 93"/>
                <a:gd name="T49" fmla="*/ 82 h 117"/>
                <a:gd name="T50" fmla="*/ 44 w 93"/>
                <a:gd name="T51" fmla="*/ 95 h 117"/>
                <a:gd name="T52" fmla="*/ 68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1" y="114"/>
                  </a:moveTo>
                  <a:cubicBezTo>
                    <a:pt x="70" y="114"/>
                    <a:pt x="69" y="113"/>
                    <a:pt x="69" y="112"/>
                  </a:cubicBezTo>
                  <a:cubicBezTo>
                    <a:pt x="69" y="104"/>
                    <a:pt x="69" y="104"/>
                    <a:pt x="69" y="104"/>
                  </a:cubicBezTo>
                  <a:cubicBezTo>
                    <a:pt x="69" y="104"/>
                    <a:pt x="69" y="104"/>
                    <a:pt x="69" y="104"/>
                  </a:cubicBezTo>
                  <a:cubicBezTo>
                    <a:pt x="63" y="111"/>
                    <a:pt x="53" y="117"/>
                    <a:pt x="37" y="117"/>
                  </a:cubicBezTo>
                  <a:cubicBezTo>
                    <a:pt x="17" y="117"/>
                    <a:pt x="0" y="106"/>
                    <a:pt x="0" y="82"/>
                  </a:cubicBezTo>
                  <a:cubicBezTo>
                    <a:pt x="0" y="58"/>
                    <a:pt x="17" y="47"/>
                    <a:pt x="44" y="47"/>
                  </a:cubicBezTo>
                  <a:cubicBezTo>
                    <a:pt x="67" y="47"/>
                    <a:pt x="67" y="47"/>
                    <a:pt x="67" y="47"/>
                  </a:cubicBezTo>
                  <a:cubicBezTo>
                    <a:pt x="68" y="47"/>
                    <a:pt x="68" y="47"/>
                    <a:pt x="68" y="46"/>
                  </a:cubicBezTo>
                  <a:cubicBezTo>
                    <a:pt x="68" y="40"/>
                    <a:pt x="68" y="40"/>
                    <a:pt x="68" y="40"/>
                  </a:cubicBezTo>
                  <a:cubicBezTo>
                    <a:pt x="68" y="28"/>
                    <a:pt x="62" y="22"/>
                    <a:pt x="44" y="22"/>
                  </a:cubicBezTo>
                  <a:cubicBezTo>
                    <a:pt x="31" y="22"/>
                    <a:pt x="23" y="25"/>
                    <a:pt x="18" y="29"/>
                  </a:cubicBezTo>
                  <a:cubicBezTo>
                    <a:pt x="17" y="30"/>
                    <a:pt x="16" y="30"/>
                    <a:pt x="15" y="29"/>
                  </a:cubicBezTo>
                  <a:cubicBezTo>
                    <a:pt x="6" y="14"/>
                    <a:pt x="6" y="14"/>
                    <a:pt x="6" y="14"/>
                  </a:cubicBezTo>
                  <a:cubicBezTo>
                    <a:pt x="6" y="13"/>
                    <a:pt x="6" y="11"/>
                    <a:pt x="7" y="11"/>
                  </a:cubicBezTo>
                  <a:cubicBezTo>
                    <a:pt x="16" y="4"/>
                    <a:pt x="28" y="0"/>
                    <a:pt x="46" y="0"/>
                  </a:cubicBezTo>
                  <a:cubicBezTo>
                    <a:pt x="80" y="0"/>
                    <a:pt x="93" y="11"/>
                    <a:pt x="93" y="39"/>
                  </a:cubicBezTo>
                  <a:cubicBezTo>
                    <a:pt x="93" y="112"/>
                    <a:pt x="93" y="112"/>
                    <a:pt x="93" y="112"/>
                  </a:cubicBezTo>
                  <a:cubicBezTo>
                    <a:pt x="93" y="113"/>
                    <a:pt x="92" y="114"/>
                    <a:pt x="91" y="114"/>
                  </a:cubicBezTo>
                  <a:lnTo>
                    <a:pt x="71" y="114"/>
                  </a:lnTo>
                  <a:close/>
                  <a:moveTo>
                    <a:pt x="68" y="76"/>
                  </a:moveTo>
                  <a:cubicBezTo>
                    <a:pt x="68" y="68"/>
                    <a:pt x="68" y="68"/>
                    <a:pt x="68" y="68"/>
                  </a:cubicBezTo>
                  <a:cubicBezTo>
                    <a:pt x="68" y="67"/>
                    <a:pt x="68" y="66"/>
                    <a:pt x="67" y="66"/>
                  </a:cubicBezTo>
                  <a:cubicBezTo>
                    <a:pt x="48" y="66"/>
                    <a:pt x="48" y="66"/>
                    <a:pt x="48" y="66"/>
                  </a:cubicBezTo>
                  <a:cubicBezTo>
                    <a:pt x="32" y="66"/>
                    <a:pt x="24" y="71"/>
                    <a:pt x="24" y="82"/>
                  </a:cubicBezTo>
                  <a:cubicBezTo>
                    <a:pt x="24" y="91"/>
                    <a:pt x="31" y="95"/>
                    <a:pt x="44" y="95"/>
                  </a:cubicBezTo>
                  <a:cubicBezTo>
                    <a:pt x="60" y="95"/>
                    <a:pt x="68" y="89"/>
                    <a:pt x="68"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4" name="Freeform 82"/>
            <p:cNvSpPr>
              <a:spLocks noEditPoints="1"/>
            </p:cNvSpPr>
            <p:nvPr userDrawn="1"/>
          </p:nvSpPr>
          <p:spPr bwMode="auto">
            <a:xfrm>
              <a:off x="8249720" y="1492997"/>
              <a:ext cx="173600" cy="279001"/>
            </a:xfrm>
            <a:custGeom>
              <a:avLst/>
              <a:gdLst>
                <a:gd name="T0" fmla="*/ 2 w 98"/>
                <a:gd name="T1" fmla="*/ 156 h 156"/>
                <a:gd name="T2" fmla="*/ 0 w 98"/>
                <a:gd name="T3" fmla="*/ 153 h 156"/>
                <a:gd name="T4" fmla="*/ 0 w 98"/>
                <a:gd name="T5" fmla="*/ 5 h 156"/>
                <a:gd name="T6" fmla="*/ 2 w 98"/>
                <a:gd name="T7" fmla="*/ 2 h 156"/>
                <a:gd name="T8" fmla="*/ 24 w 98"/>
                <a:gd name="T9" fmla="*/ 2 h 156"/>
                <a:gd name="T10" fmla="*/ 26 w 98"/>
                <a:gd name="T11" fmla="*/ 5 h 156"/>
                <a:gd name="T12" fmla="*/ 26 w 98"/>
                <a:gd name="T13" fmla="*/ 13 h 156"/>
                <a:gd name="T14" fmla="*/ 26 w 98"/>
                <a:gd name="T15" fmla="*/ 13 h 156"/>
                <a:gd name="T16" fmla="*/ 56 w 98"/>
                <a:gd name="T17" fmla="*/ 0 h 156"/>
                <a:gd name="T18" fmla="*/ 94 w 98"/>
                <a:gd name="T19" fmla="*/ 27 h 156"/>
                <a:gd name="T20" fmla="*/ 98 w 98"/>
                <a:gd name="T21" fmla="*/ 58 h 156"/>
                <a:gd name="T22" fmla="*/ 94 w 98"/>
                <a:gd name="T23" fmla="*/ 90 h 156"/>
                <a:gd name="T24" fmla="*/ 56 w 98"/>
                <a:gd name="T25" fmla="*/ 117 h 156"/>
                <a:gd name="T26" fmla="*/ 26 w 98"/>
                <a:gd name="T27" fmla="*/ 103 h 156"/>
                <a:gd name="T28" fmla="*/ 26 w 98"/>
                <a:gd name="T29" fmla="*/ 103 h 156"/>
                <a:gd name="T30" fmla="*/ 26 w 98"/>
                <a:gd name="T31" fmla="*/ 153 h 156"/>
                <a:gd name="T32" fmla="*/ 24 w 98"/>
                <a:gd name="T33" fmla="*/ 156 h 156"/>
                <a:gd name="T34" fmla="*/ 2 w 98"/>
                <a:gd name="T35" fmla="*/ 156 h 156"/>
                <a:gd name="T36" fmla="*/ 70 w 98"/>
                <a:gd name="T37" fmla="*/ 79 h 156"/>
                <a:gd name="T38" fmla="*/ 72 w 98"/>
                <a:gd name="T39" fmla="*/ 58 h 156"/>
                <a:gd name="T40" fmla="*/ 70 w 98"/>
                <a:gd name="T41" fmla="*/ 37 h 156"/>
                <a:gd name="T42" fmla="*/ 49 w 98"/>
                <a:gd name="T43" fmla="*/ 23 h 156"/>
                <a:gd name="T44" fmla="*/ 28 w 98"/>
                <a:gd name="T45" fmla="*/ 37 h 156"/>
                <a:gd name="T46" fmla="*/ 26 w 98"/>
                <a:gd name="T47" fmla="*/ 58 h 156"/>
                <a:gd name="T48" fmla="*/ 28 w 98"/>
                <a:gd name="T49" fmla="*/ 79 h 156"/>
                <a:gd name="T50" fmla="*/ 49 w 98"/>
                <a:gd name="T51" fmla="*/ 93 h 156"/>
                <a:gd name="T52" fmla="*/ 70 w 98"/>
                <a:gd name="T53" fmla="*/ 79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 h="156">
                  <a:moveTo>
                    <a:pt x="2" y="156"/>
                  </a:moveTo>
                  <a:cubicBezTo>
                    <a:pt x="1" y="156"/>
                    <a:pt x="0" y="155"/>
                    <a:pt x="0" y="153"/>
                  </a:cubicBezTo>
                  <a:cubicBezTo>
                    <a:pt x="0" y="5"/>
                    <a:pt x="0" y="5"/>
                    <a:pt x="0" y="5"/>
                  </a:cubicBezTo>
                  <a:cubicBezTo>
                    <a:pt x="0" y="3"/>
                    <a:pt x="1" y="2"/>
                    <a:pt x="2" y="2"/>
                  </a:cubicBezTo>
                  <a:cubicBezTo>
                    <a:pt x="24" y="2"/>
                    <a:pt x="24" y="2"/>
                    <a:pt x="24" y="2"/>
                  </a:cubicBezTo>
                  <a:cubicBezTo>
                    <a:pt x="25" y="2"/>
                    <a:pt x="26" y="3"/>
                    <a:pt x="26" y="5"/>
                  </a:cubicBezTo>
                  <a:cubicBezTo>
                    <a:pt x="26" y="13"/>
                    <a:pt x="26" y="13"/>
                    <a:pt x="26" y="13"/>
                  </a:cubicBezTo>
                  <a:cubicBezTo>
                    <a:pt x="26" y="13"/>
                    <a:pt x="26" y="13"/>
                    <a:pt x="26" y="13"/>
                  </a:cubicBezTo>
                  <a:cubicBezTo>
                    <a:pt x="31" y="5"/>
                    <a:pt x="41" y="0"/>
                    <a:pt x="56" y="0"/>
                  </a:cubicBezTo>
                  <a:cubicBezTo>
                    <a:pt x="75" y="0"/>
                    <a:pt x="89" y="9"/>
                    <a:pt x="94" y="27"/>
                  </a:cubicBezTo>
                  <a:cubicBezTo>
                    <a:pt x="97" y="35"/>
                    <a:pt x="98" y="43"/>
                    <a:pt x="98" y="58"/>
                  </a:cubicBezTo>
                  <a:cubicBezTo>
                    <a:pt x="98" y="73"/>
                    <a:pt x="97" y="81"/>
                    <a:pt x="94" y="90"/>
                  </a:cubicBezTo>
                  <a:cubicBezTo>
                    <a:pt x="89" y="107"/>
                    <a:pt x="75" y="117"/>
                    <a:pt x="56" y="117"/>
                  </a:cubicBezTo>
                  <a:cubicBezTo>
                    <a:pt x="41" y="117"/>
                    <a:pt x="31" y="111"/>
                    <a:pt x="26" y="103"/>
                  </a:cubicBezTo>
                  <a:cubicBezTo>
                    <a:pt x="26" y="103"/>
                    <a:pt x="26" y="103"/>
                    <a:pt x="26" y="103"/>
                  </a:cubicBezTo>
                  <a:cubicBezTo>
                    <a:pt x="26" y="153"/>
                    <a:pt x="26" y="153"/>
                    <a:pt x="26" y="153"/>
                  </a:cubicBezTo>
                  <a:cubicBezTo>
                    <a:pt x="26" y="155"/>
                    <a:pt x="25" y="156"/>
                    <a:pt x="24" y="156"/>
                  </a:cubicBezTo>
                  <a:lnTo>
                    <a:pt x="2" y="156"/>
                  </a:lnTo>
                  <a:close/>
                  <a:moveTo>
                    <a:pt x="70" y="79"/>
                  </a:moveTo>
                  <a:cubicBezTo>
                    <a:pt x="71" y="74"/>
                    <a:pt x="72" y="68"/>
                    <a:pt x="72" y="58"/>
                  </a:cubicBezTo>
                  <a:cubicBezTo>
                    <a:pt x="72" y="48"/>
                    <a:pt x="71" y="42"/>
                    <a:pt x="70" y="37"/>
                  </a:cubicBezTo>
                  <a:cubicBezTo>
                    <a:pt x="67" y="28"/>
                    <a:pt x="60" y="23"/>
                    <a:pt x="49" y="23"/>
                  </a:cubicBezTo>
                  <a:cubicBezTo>
                    <a:pt x="38" y="23"/>
                    <a:pt x="31" y="28"/>
                    <a:pt x="28" y="37"/>
                  </a:cubicBezTo>
                  <a:cubicBezTo>
                    <a:pt x="27" y="42"/>
                    <a:pt x="26" y="48"/>
                    <a:pt x="26" y="58"/>
                  </a:cubicBezTo>
                  <a:cubicBezTo>
                    <a:pt x="26" y="68"/>
                    <a:pt x="27" y="74"/>
                    <a:pt x="28" y="79"/>
                  </a:cubicBezTo>
                  <a:cubicBezTo>
                    <a:pt x="31" y="88"/>
                    <a:pt x="38" y="93"/>
                    <a:pt x="49" y="93"/>
                  </a:cubicBezTo>
                  <a:cubicBezTo>
                    <a:pt x="60" y="93"/>
                    <a:pt x="67" y="88"/>
                    <a:pt x="7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5" name="Freeform 83"/>
            <p:cNvSpPr>
              <a:spLocks noEditPoints="1"/>
            </p:cNvSpPr>
            <p:nvPr userDrawn="1"/>
          </p:nvSpPr>
          <p:spPr bwMode="auto">
            <a:xfrm>
              <a:off x="8456387" y="1492997"/>
              <a:ext cx="165334" cy="208734"/>
            </a:xfrm>
            <a:custGeom>
              <a:avLst/>
              <a:gdLst>
                <a:gd name="T0" fmla="*/ 72 w 93"/>
                <a:gd name="T1" fmla="*/ 114 h 117"/>
                <a:gd name="T2" fmla="*/ 69 w 93"/>
                <a:gd name="T3" fmla="*/ 112 h 117"/>
                <a:gd name="T4" fmla="*/ 69 w 93"/>
                <a:gd name="T5" fmla="*/ 104 h 117"/>
                <a:gd name="T6" fmla="*/ 69 w 93"/>
                <a:gd name="T7" fmla="*/ 104 h 117"/>
                <a:gd name="T8" fmla="*/ 38 w 93"/>
                <a:gd name="T9" fmla="*/ 117 h 117"/>
                <a:gd name="T10" fmla="*/ 0 w 93"/>
                <a:gd name="T11" fmla="*/ 82 h 117"/>
                <a:gd name="T12" fmla="*/ 45 w 93"/>
                <a:gd name="T13" fmla="*/ 47 h 117"/>
                <a:gd name="T14" fmla="*/ 67 w 93"/>
                <a:gd name="T15" fmla="*/ 47 h 117"/>
                <a:gd name="T16" fmla="*/ 69 w 93"/>
                <a:gd name="T17" fmla="*/ 46 h 117"/>
                <a:gd name="T18" fmla="*/ 69 w 93"/>
                <a:gd name="T19" fmla="*/ 40 h 117"/>
                <a:gd name="T20" fmla="*/ 44 w 93"/>
                <a:gd name="T21" fmla="*/ 22 h 117"/>
                <a:gd name="T22" fmla="*/ 19 w 93"/>
                <a:gd name="T23" fmla="*/ 29 h 117"/>
                <a:gd name="T24" fmla="*/ 15 w 93"/>
                <a:gd name="T25" fmla="*/ 29 h 117"/>
                <a:gd name="T26" fmla="*/ 7 w 93"/>
                <a:gd name="T27" fmla="*/ 14 h 117"/>
                <a:gd name="T28" fmla="*/ 7 w 93"/>
                <a:gd name="T29" fmla="*/ 11 h 117"/>
                <a:gd name="T30" fmla="*/ 47 w 93"/>
                <a:gd name="T31" fmla="*/ 0 h 117"/>
                <a:gd name="T32" fmla="*/ 93 w 93"/>
                <a:gd name="T33" fmla="*/ 39 h 117"/>
                <a:gd name="T34" fmla="*/ 93 w 93"/>
                <a:gd name="T35" fmla="*/ 112 h 117"/>
                <a:gd name="T36" fmla="*/ 91 w 93"/>
                <a:gd name="T37" fmla="*/ 114 h 117"/>
                <a:gd name="T38" fmla="*/ 72 w 93"/>
                <a:gd name="T39" fmla="*/ 114 h 117"/>
                <a:gd name="T40" fmla="*/ 69 w 93"/>
                <a:gd name="T41" fmla="*/ 76 h 117"/>
                <a:gd name="T42" fmla="*/ 69 w 93"/>
                <a:gd name="T43" fmla="*/ 68 h 117"/>
                <a:gd name="T44" fmla="*/ 67 w 93"/>
                <a:gd name="T45" fmla="*/ 66 h 117"/>
                <a:gd name="T46" fmla="*/ 49 w 93"/>
                <a:gd name="T47" fmla="*/ 66 h 117"/>
                <a:gd name="T48" fmla="*/ 25 w 93"/>
                <a:gd name="T49" fmla="*/ 82 h 117"/>
                <a:gd name="T50" fmla="*/ 44 w 93"/>
                <a:gd name="T51" fmla="*/ 95 h 117"/>
                <a:gd name="T52" fmla="*/ 69 w 93"/>
                <a:gd name="T53" fmla="*/ 7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7">
                  <a:moveTo>
                    <a:pt x="72" y="114"/>
                  </a:moveTo>
                  <a:cubicBezTo>
                    <a:pt x="70" y="114"/>
                    <a:pt x="69" y="113"/>
                    <a:pt x="69" y="112"/>
                  </a:cubicBezTo>
                  <a:cubicBezTo>
                    <a:pt x="69" y="104"/>
                    <a:pt x="69" y="104"/>
                    <a:pt x="69" y="104"/>
                  </a:cubicBezTo>
                  <a:cubicBezTo>
                    <a:pt x="69" y="104"/>
                    <a:pt x="69" y="104"/>
                    <a:pt x="69" y="104"/>
                  </a:cubicBezTo>
                  <a:cubicBezTo>
                    <a:pt x="64" y="111"/>
                    <a:pt x="53" y="117"/>
                    <a:pt x="38" y="117"/>
                  </a:cubicBezTo>
                  <a:cubicBezTo>
                    <a:pt x="17" y="117"/>
                    <a:pt x="0" y="106"/>
                    <a:pt x="0" y="82"/>
                  </a:cubicBezTo>
                  <a:cubicBezTo>
                    <a:pt x="0" y="58"/>
                    <a:pt x="17" y="47"/>
                    <a:pt x="45" y="47"/>
                  </a:cubicBezTo>
                  <a:cubicBezTo>
                    <a:pt x="67" y="47"/>
                    <a:pt x="67" y="47"/>
                    <a:pt x="67" y="47"/>
                  </a:cubicBezTo>
                  <a:cubicBezTo>
                    <a:pt x="68" y="47"/>
                    <a:pt x="69" y="47"/>
                    <a:pt x="69" y="46"/>
                  </a:cubicBezTo>
                  <a:cubicBezTo>
                    <a:pt x="69" y="40"/>
                    <a:pt x="69" y="40"/>
                    <a:pt x="69" y="40"/>
                  </a:cubicBezTo>
                  <a:cubicBezTo>
                    <a:pt x="69" y="28"/>
                    <a:pt x="63" y="22"/>
                    <a:pt x="44" y="22"/>
                  </a:cubicBezTo>
                  <a:cubicBezTo>
                    <a:pt x="31" y="22"/>
                    <a:pt x="24" y="25"/>
                    <a:pt x="19" y="29"/>
                  </a:cubicBezTo>
                  <a:cubicBezTo>
                    <a:pt x="17" y="30"/>
                    <a:pt x="16" y="30"/>
                    <a:pt x="15" y="29"/>
                  </a:cubicBezTo>
                  <a:cubicBezTo>
                    <a:pt x="7" y="14"/>
                    <a:pt x="7" y="14"/>
                    <a:pt x="7" y="14"/>
                  </a:cubicBezTo>
                  <a:cubicBezTo>
                    <a:pt x="6" y="13"/>
                    <a:pt x="6" y="11"/>
                    <a:pt x="7" y="11"/>
                  </a:cubicBezTo>
                  <a:cubicBezTo>
                    <a:pt x="16" y="4"/>
                    <a:pt x="28" y="0"/>
                    <a:pt x="47" y="0"/>
                  </a:cubicBezTo>
                  <a:cubicBezTo>
                    <a:pt x="81" y="0"/>
                    <a:pt x="93" y="11"/>
                    <a:pt x="93" y="39"/>
                  </a:cubicBezTo>
                  <a:cubicBezTo>
                    <a:pt x="93" y="112"/>
                    <a:pt x="93" y="112"/>
                    <a:pt x="93" y="112"/>
                  </a:cubicBezTo>
                  <a:cubicBezTo>
                    <a:pt x="93" y="113"/>
                    <a:pt x="92" y="114"/>
                    <a:pt x="91" y="114"/>
                  </a:cubicBezTo>
                  <a:lnTo>
                    <a:pt x="72" y="114"/>
                  </a:lnTo>
                  <a:close/>
                  <a:moveTo>
                    <a:pt x="69" y="76"/>
                  </a:moveTo>
                  <a:cubicBezTo>
                    <a:pt x="69" y="68"/>
                    <a:pt x="69" y="68"/>
                    <a:pt x="69" y="68"/>
                  </a:cubicBezTo>
                  <a:cubicBezTo>
                    <a:pt x="69" y="67"/>
                    <a:pt x="68" y="66"/>
                    <a:pt x="67" y="66"/>
                  </a:cubicBezTo>
                  <a:cubicBezTo>
                    <a:pt x="49" y="66"/>
                    <a:pt x="49" y="66"/>
                    <a:pt x="49" y="66"/>
                  </a:cubicBezTo>
                  <a:cubicBezTo>
                    <a:pt x="32" y="66"/>
                    <a:pt x="25" y="71"/>
                    <a:pt x="25" y="82"/>
                  </a:cubicBezTo>
                  <a:cubicBezTo>
                    <a:pt x="25" y="91"/>
                    <a:pt x="31" y="95"/>
                    <a:pt x="44" y="95"/>
                  </a:cubicBezTo>
                  <a:cubicBezTo>
                    <a:pt x="60" y="95"/>
                    <a:pt x="69" y="89"/>
                    <a:pt x="69"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sp>
          <p:nvSpPr>
            <p:cNvPr id="96" name="Freeform 84"/>
            <p:cNvSpPr>
              <a:spLocks/>
            </p:cNvSpPr>
            <p:nvPr userDrawn="1"/>
          </p:nvSpPr>
          <p:spPr bwMode="auto">
            <a:xfrm>
              <a:off x="8669254" y="1492997"/>
              <a:ext cx="169467" cy="204601"/>
            </a:xfrm>
            <a:custGeom>
              <a:avLst/>
              <a:gdLst>
                <a:gd name="T0" fmla="*/ 71 w 95"/>
                <a:gd name="T1" fmla="*/ 114 h 114"/>
                <a:gd name="T2" fmla="*/ 69 w 95"/>
                <a:gd name="T3" fmla="*/ 112 h 114"/>
                <a:gd name="T4" fmla="*/ 69 w 95"/>
                <a:gd name="T5" fmla="*/ 47 h 114"/>
                <a:gd name="T6" fmla="*/ 48 w 95"/>
                <a:gd name="T7" fmla="*/ 23 h 114"/>
                <a:gd name="T8" fmla="*/ 26 w 95"/>
                <a:gd name="T9" fmla="*/ 47 h 114"/>
                <a:gd name="T10" fmla="*/ 26 w 95"/>
                <a:gd name="T11" fmla="*/ 112 h 114"/>
                <a:gd name="T12" fmla="*/ 24 w 95"/>
                <a:gd name="T13" fmla="*/ 114 h 114"/>
                <a:gd name="T14" fmla="*/ 3 w 95"/>
                <a:gd name="T15" fmla="*/ 114 h 114"/>
                <a:gd name="T16" fmla="*/ 0 w 95"/>
                <a:gd name="T17" fmla="*/ 112 h 114"/>
                <a:gd name="T18" fmla="*/ 0 w 95"/>
                <a:gd name="T19" fmla="*/ 5 h 114"/>
                <a:gd name="T20" fmla="*/ 3 w 95"/>
                <a:gd name="T21" fmla="*/ 2 h 114"/>
                <a:gd name="T22" fmla="*/ 24 w 95"/>
                <a:gd name="T23" fmla="*/ 2 h 114"/>
                <a:gd name="T24" fmla="*/ 26 w 95"/>
                <a:gd name="T25" fmla="*/ 5 h 114"/>
                <a:gd name="T26" fmla="*/ 26 w 95"/>
                <a:gd name="T27" fmla="*/ 13 h 114"/>
                <a:gd name="T28" fmla="*/ 27 w 95"/>
                <a:gd name="T29" fmla="*/ 13 h 114"/>
                <a:gd name="T30" fmla="*/ 56 w 95"/>
                <a:gd name="T31" fmla="*/ 0 h 114"/>
                <a:gd name="T32" fmla="*/ 95 w 95"/>
                <a:gd name="T33" fmla="*/ 41 h 114"/>
                <a:gd name="T34" fmla="*/ 95 w 95"/>
                <a:gd name="T35" fmla="*/ 112 h 114"/>
                <a:gd name="T36" fmla="*/ 92 w 95"/>
                <a:gd name="T37" fmla="*/ 114 h 114"/>
                <a:gd name="T38" fmla="*/ 71 w 95"/>
                <a:gd name="T39"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5" h="114">
                  <a:moveTo>
                    <a:pt x="71" y="114"/>
                  </a:moveTo>
                  <a:cubicBezTo>
                    <a:pt x="70" y="114"/>
                    <a:pt x="69" y="113"/>
                    <a:pt x="69" y="112"/>
                  </a:cubicBezTo>
                  <a:cubicBezTo>
                    <a:pt x="69" y="47"/>
                    <a:pt x="69" y="47"/>
                    <a:pt x="69" y="47"/>
                  </a:cubicBezTo>
                  <a:cubicBezTo>
                    <a:pt x="69" y="33"/>
                    <a:pt x="62" y="23"/>
                    <a:pt x="48" y="23"/>
                  </a:cubicBezTo>
                  <a:cubicBezTo>
                    <a:pt x="34" y="23"/>
                    <a:pt x="26" y="33"/>
                    <a:pt x="26" y="47"/>
                  </a:cubicBezTo>
                  <a:cubicBezTo>
                    <a:pt x="26" y="112"/>
                    <a:pt x="26" y="112"/>
                    <a:pt x="26" y="112"/>
                  </a:cubicBezTo>
                  <a:cubicBezTo>
                    <a:pt x="26" y="113"/>
                    <a:pt x="25" y="114"/>
                    <a:pt x="24" y="114"/>
                  </a:cubicBezTo>
                  <a:cubicBezTo>
                    <a:pt x="3" y="114"/>
                    <a:pt x="3" y="114"/>
                    <a:pt x="3" y="114"/>
                  </a:cubicBezTo>
                  <a:cubicBezTo>
                    <a:pt x="1" y="114"/>
                    <a:pt x="0" y="113"/>
                    <a:pt x="0" y="112"/>
                  </a:cubicBezTo>
                  <a:cubicBezTo>
                    <a:pt x="0" y="5"/>
                    <a:pt x="0" y="5"/>
                    <a:pt x="0" y="5"/>
                  </a:cubicBezTo>
                  <a:cubicBezTo>
                    <a:pt x="0" y="3"/>
                    <a:pt x="1" y="2"/>
                    <a:pt x="3" y="2"/>
                  </a:cubicBezTo>
                  <a:cubicBezTo>
                    <a:pt x="24" y="2"/>
                    <a:pt x="24" y="2"/>
                    <a:pt x="24" y="2"/>
                  </a:cubicBezTo>
                  <a:cubicBezTo>
                    <a:pt x="25" y="2"/>
                    <a:pt x="26" y="3"/>
                    <a:pt x="26" y="5"/>
                  </a:cubicBezTo>
                  <a:cubicBezTo>
                    <a:pt x="26" y="13"/>
                    <a:pt x="26" y="13"/>
                    <a:pt x="26" y="13"/>
                  </a:cubicBezTo>
                  <a:cubicBezTo>
                    <a:pt x="27" y="13"/>
                    <a:pt x="27" y="13"/>
                    <a:pt x="27" y="13"/>
                  </a:cubicBezTo>
                  <a:cubicBezTo>
                    <a:pt x="31" y="6"/>
                    <a:pt x="41" y="0"/>
                    <a:pt x="56" y="0"/>
                  </a:cubicBezTo>
                  <a:cubicBezTo>
                    <a:pt x="80" y="0"/>
                    <a:pt x="95" y="17"/>
                    <a:pt x="95" y="41"/>
                  </a:cubicBezTo>
                  <a:cubicBezTo>
                    <a:pt x="95" y="112"/>
                    <a:pt x="95" y="112"/>
                    <a:pt x="95" y="112"/>
                  </a:cubicBezTo>
                  <a:cubicBezTo>
                    <a:pt x="95" y="113"/>
                    <a:pt x="94" y="114"/>
                    <a:pt x="92" y="114"/>
                  </a:cubicBez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ja-JP" altLang="en-US"/>
            </a:p>
          </p:txBody>
        </p:sp>
      </p:grpSp>
      <p:sp>
        <p:nvSpPr>
          <p:cNvPr id="97" name="テキスト プレースホルダー 13">
            <a:extLst>
              <a:ext uri="{FF2B5EF4-FFF2-40B4-BE49-F238E27FC236}">
                <a16:creationId xmlns:a16="http://schemas.microsoft.com/office/drawing/2014/main" id="{A93A36DD-2A38-364A-8A47-8780ED7B4FED}"/>
              </a:ext>
            </a:extLst>
          </p:cNvPr>
          <p:cNvSpPr>
            <a:spLocks noGrp="1"/>
          </p:cNvSpPr>
          <p:nvPr>
            <p:ph type="body" sz="quarter" idx="10"/>
          </p:nvPr>
        </p:nvSpPr>
        <p:spPr>
          <a:xfrm>
            <a:off x="2675088" y="2130336"/>
            <a:ext cx="4440062" cy="3054682"/>
          </a:xfrm>
        </p:spPr>
        <p:txBody>
          <a:bodyPr wrap="none" anchor="ctr">
            <a:spAutoFit/>
          </a:bodyPr>
          <a:lstStyle>
            <a:lvl1pPr>
              <a:defRPr lang="ja-JP" altLang="en-US" sz="2000" spc="272" smtClean="0"/>
            </a:lvl1pPr>
            <a:lvl2pPr>
              <a:defRPr lang="ja-JP" altLang="en-US" sz="1800" smtClean="0">
                <a:latin typeface="+mn-lt"/>
                <a:ea typeface="+mn-ea"/>
              </a:defRPr>
            </a:lvl2pPr>
            <a:lvl3pPr>
              <a:defRPr lang="ja-JP" altLang="en-US" sz="1800" smtClean="0">
                <a:latin typeface="+mn-lt"/>
                <a:ea typeface="+mn-ea"/>
              </a:defRPr>
            </a:lvl3pPr>
            <a:lvl4pPr>
              <a:defRPr lang="ja-JP" altLang="en-US" sz="1800" smtClean="0">
                <a:latin typeface="+mn-lt"/>
                <a:ea typeface="+mn-ea"/>
              </a:defRPr>
            </a:lvl4pPr>
            <a:lvl5pPr>
              <a:defRPr lang="ja-JP" altLang="en-US" sz="1800">
                <a:latin typeface="+mn-lt"/>
                <a:ea typeface="+mn-ea"/>
              </a:defRPr>
            </a:lvl5pPr>
          </a:lstStyle>
          <a:p>
            <a:pPr marL="342900" lvl="0" indent="-342900" defTabSz="457200">
              <a:lnSpc>
                <a:spcPct val="150000"/>
              </a:lnSpc>
              <a:buFont typeface="+mj-lt"/>
              <a:buAutoNum type="arabicPeriod"/>
            </a:pPr>
            <a:r>
              <a:rPr kumimoji="1" lang="ja-JP" altLang="en-US"/>
              <a:t>マスター テキストの書式設定</a:t>
            </a:r>
          </a:p>
          <a:p>
            <a:pPr marL="0" lvl="0" defTabSz="457200"/>
            <a:r>
              <a:rPr kumimoji="1" lang="ja-JP" altLang="en-US"/>
              <a:t>第 </a:t>
            </a:r>
            <a:r>
              <a:rPr kumimoji="1" lang="en-US" altLang="ja-JP"/>
              <a:t>2 </a:t>
            </a:r>
            <a:r>
              <a:rPr kumimoji="1" lang="ja-JP" altLang="en-US"/>
              <a:t>レベル</a:t>
            </a:r>
          </a:p>
          <a:p>
            <a:pPr marL="0" lvl="0" defTabSz="457200"/>
            <a:r>
              <a:rPr kumimoji="1" lang="ja-JP" altLang="en-US"/>
              <a:t>第 </a:t>
            </a:r>
            <a:r>
              <a:rPr kumimoji="1" lang="en-US" altLang="ja-JP"/>
              <a:t>3 </a:t>
            </a:r>
            <a:r>
              <a:rPr kumimoji="1" lang="ja-JP" altLang="en-US"/>
              <a:t>レベル</a:t>
            </a:r>
          </a:p>
          <a:p>
            <a:pPr marL="0" lvl="0" defTabSz="457200"/>
            <a:r>
              <a:rPr kumimoji="1" lang="ja-JP" altLang="en-US"/>
              <a:t>第 </a:t>
            </a:r>
            <a:r>
              <a:rPr kumimoji="1" lang="en-US" altLang="ja-JP"/>
              <a:t>4 </a:t>
            </a:r>
            <a:r>
              <a:rPr kumimoji="1" lang="ja-JP" altLang="en-US"/>
              <a:t>レベル</a:t>
            </a:r>
          </a:p>
          <a:p>
            <a:pPr marL="0" lvl="0" defTabSz="457200"/>
            <a:r>
              <a:rPr kumimoji="1" lang="ja-JP" altLang="en-US"/>
              <a:t>第 </a:t>
            </a:r>
            <a:r>
              <a:rPr kumimoji="1" lang="en-US" altLang="ja-JP"/>
              <a:t>5 </a:t>
            </a:r>
            <a:r>
              <a:rPr kumimoji="1" lang="ja-JP" altLang="en-US"/>
              <a:t>レベル</a:t>
            </a:r>
          </a:p>
        </p:txBody>
      </p:sp>
      <p:pic>
        <p:nvPicPr>
          <p:cNvPr id="98" name="図 97"/>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8505089" y="5715000"/>
            <a:ext cx="1172311" cy="1011490"/>
          </a:xfrm>
          <a:prstGeom prst="rect">
            <a:avLst/>
          </a:prstGeom>
        </p:spPr>
      </p:pic>
    </p:spTree>
    <p:extLst>
      <p:ext uri="{BB962C8B-B14F-4D97-AF65-F5344CB8AC3E}">
        <p14:creationId xmlns:p14="http://schemas.microsoft.com/office/powerpoint/2010/main" val="327142223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10.xml.rels><?xml version="1.0" encoding="UTF-8" standalone="yes"?>
<Relationships xmlns="http://schemas.openxmlformats.org/package/2006/relationships"><Relationship Id="rId3" Type="http://schemas.openxmlformats.org/officeDocument/2006/relationships/slideLayout" Target="../slideLayouts/slideLayout110.xml"/><Relationship Id="rId2" Type="http://schemas.openxmlformats.org/officeDocument/2006/relationships/slideLayout" Target="../slideLayouts/slideLayout109.xml"/><Relationship Id="rId1" Type="http://schemas.openxmlformats.org/officeDocument/2006/relationships/slideLayout" Target="../slideLayouts/slideLayout108.xml"/><Relationship Id="rId5" Type="http://schemas.openxmlformats.org/officeDocument/2006/relationships/theme" Target="../theme/theme10.xml"/><Relationship Id="rId4" Type="http://schemas.openxmlformats.org/officeDocument/2006/relationships/slideLayout" Target="../slideLayouts/slideLayout111.xml"/></Relationships>
</file>

<file path=ppt/slideMasters/_rels/slideMaster11.xml.rels><?xml version="1.0" encoding="UTF-8" standalone="yes"?>
<Relationships xmlns="http://schemas.openxmlformats.org/package/2006/relationships"><Relationship Id="rId3" Type="http://schemas.openxmlformats.org/officeDocument/2006/relationships/slideLayout" Target="../slideLayouts/slideLayout114.xml"/><Relationship Id="rId2" Type="http://schemas.openxmlformats.org/officeDocument/2006/relationships/slideLayout" Target="../slideLayouts/slideLayout113.xml"/><Relationship Id="rId1" Type="http://schemas.openxmlformats.org/officeDocument/2006/relationships/slideLayout" Target="../slideLayouts/slideLayout112.xml"/><Relationship Id="rId4" Type="http://schemas.openxmlformats.org/officeDocument/2006/relationships/theme" Target="../theme/theme11.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22.xml"/><Relationship Id="rId3" Type="http://schemas.openxmlformats.org/officeDocument/2006/relationships/slideLayout" Target="../slideLayouts/slideLayout117.xml"/><Relationship Id="rId7" Type="http://schemas.openxmlformats.org/officeDocument/2006/relationships/slideLayout" Target="../slideLayouts/slideLayout121.xml"/><Relationship Id="rId12" Type="http://schemas.openxmlformats.org/officeDocument/2006/relationships/theme" Target="../theme/theme12.xml"/><Relationship Id="rId2" Type="http://schemas.openxmlformats.org/officeDocument/2006/relationships/slideLayout" Target="../slideLayouts/slideLayout116.xml"/><Relationship Id="rId1" Type="http://schemas.openxmlformats.org/officeDocument/2006/relationships/slideLayout" Target="../slideLayouts/slideLayout115.xml"/><Relationship Id="rId6" Type="http://schemas.openxmlformats.org/officeDocument/2006/relationships/slideLayout" Target="../slideLayouts/slideLayout120.xml"/><Relationship Id="rId11" Type="http://schemas.openxmlformats.org/officeDocument/2006/relationships/slideLayout" Target="../slideLayouts/slideLayout125.xml"/><Relationship Id="rId5" Type="http://schemas.openxmlformats.org/officeDocument/2006/relationships/slideLayout" Target="../slideLayouts/slideLayout119.xml"/><Relationship Id="rId10" Type="http://schemas.openxmlformats.org/officeDocument/2006/relationships/slideLayout" Target="../slideLayouts/slideLayout124.xml"/><Relationship Id="rId4" Type="http://schemas.openxmlformats.org/officeDocument/2006/relationships/slideLayout" Target="../slideLayouts/slideLayout118.xml"/><Relationship Id="rId9" Type="http://schemas.openxmlformats.org/officeDocument/2006/relationships/slideLayout" Target="../slideLayouts/slideLayout123.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33.xml"/><Relationship Id="rId13" Type="http://schemas.openxmlformats.org/officeDocument/2006/relationships/theme" Target="../theme/theme13.xml"/><Relationship Id="rId3" Type="http://schemas.openxmlformats.org/officeDocument/2006/relationships/slideLayout" Target="../slideLayouts/slideLayout128.xml"/><Relationship Id="rId7" Type="http://schemas.openxmlformats.org/officeDocument/2006/relationships/slideLayout" Target="../slideLayouts/slideLayout132.xml"/><Relationship Id="rId12" Type="http://schemas.openxmlformats.org/officeDocument/2006/relationships/slideLayout" Target="../slideLayouts/slideLayout137.xml"/><Relationship Id="rId2" Type="http://schemas.openxmlformats.org/officeDocument/2006/relationships/slideLayout" Target="../slideLayouts/slideLayout127.xml"/><Relationship Id="rId1" Type="http://schemas.openxmlformats.org/officeDocument/2006/relationships/slideLayout" Target="../slideLayouts/slideLayout126.xml"/><Relationship Id="rId6" Type="http://schemas.openxmlformats.org/officeDocument/2006/relationships/slideLayout" Target="../slideLayouts/slideLayout131.xml"/><Relationship Id="rId11" Type="http://schemas.openxmlformats.org/officeDocument/2006/relationships/slideLayout" Target="../slideLayouts/slideLayout136.xml"/><Relationship Id="rId5" Type="http://schemas.openxmlformats.org/officeDocument/2006/relationships/slideLayout" Target="../slideLayouts/slideLayout130.xml"/><Relationship Id="rId10" Type="http://schemas.openxmlformats.org/officeDocument/2006/relationships/slideLayout" Target="../slideLayouts/slideLayout135.xml"/><Relationship Id="rId4" Type="http://schemas.openxmlformats.org/officeDocument/2006/relationships/slideLayout" Target="../slideLayouts/slideLayout129.xml"/><Relationship Id="rId9" Type="http://schemas.openxmlformats.org/officeDocument/2006/relationships/slideLayout" Target="../slideLayouts/slideLayout134.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45.xml"/><Relationship Id="rId3" Type="http://schemas.openxmlformats.org/officeDocument/2006/relationships/slideLayout" Target="../slideLayouts/slideLayout140.xml"/><Relationship Id="rId7" Type="http://schemas.openxmlformats.org/officeDocument/2006/relationships/slideLayout" Target="../slideLayouts/slideLayout144.xml"/><Relationship Id="rId12" Type="http://schemas.openxmlformats.org/officeDocument/2006/relationships/theme" Target="../theme/theme14.xml"/><Relationship Id="rId2" Type="http://schemas.openxmlformats.org/officeDocument/2006/relationships/slideLayout" Target="../slideLayouts/slideLayout139.xml"/><Relationship Id="rId1" Type="http://schemas.openxmlformats.org/officeDocument/2006/relationships/slideLayout" Target="../slideLayouts/slideLayout138.xml"/><Relationship Id="rId6" Type="http://schemas.openxmlformats.org/officeDocument/2006/relationships/slideLayout" Target="../slideLayouts/slideLayout143.xml"/><Relationship Id="rId11" Type="http://schemas.openxmlformats.org/officeDocument/2006/relationships/slideLayout" Target="../slideLayouts/slideLayout148.xml"/><Relationship Id="rId5" Type="http://schemas.openxmlformats.org/officeDocument/2006/relationships/slideLayout" Target="../slideLayouts/slideLayout142.xml"/><Relationship Id="rId10" Type="http://schemas.openxmlformats.org/officeDocument/2006/relationships/slideLayout" Target="../slideLayouts/slideLayout147.xml"/><Relationship Id="rId4" Type="http://schemas.openxmlformats.org/officeDocument/2006/relationships/slideLayout" Target="../slideLayouts/slideLayout141.xml"/><Relationship Id="rId9" Type="http://schemas.openxmlformats.org/officeDocument/2006/relationships/slideLayout" Target="../slideLayouts/slideLayout146.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56.xml"/><Relationship Id="rId3" Type="http://schemas.openxmlformats.org/officeDocument/2006/relationships/slideLayout" Target="../slideLayouts/slideLayout151.xml"/><Relationship Id="rId7" Type="http://schemas.openxmlformats.org/officeDocument/2006/relationships/slideLayout" Target="../slideLayouts/slideLayout155.xml"/><Relationship Id="rId12" Type="http://schemas.openxmlformats.org/officeDocument/2006/relationships/theme" Target="../theme/theme15.xml"/><Relationship Id="rId2" Type="http://schemas.openxmlformats.org/officeDocument/2006/relationships/slideLayout" Target="../slideLayouts/slideLayout150.xml"/><Relationship Id="rId1" Type="http://schemas.openxmlformats.org/officeDocument/2006/relationships/slideLayout" Target="../slideLayouts/slideLayout149.xml"/><Relationship Id="rId6" Type="http://schemas.openxmlformats.org/officeDocument/2006/relationships/slideLayout" Target="../slideLayouts/slideLayout154.xml"/><Relationship Id="rId11" Type="http://schemas.openxmlformats.org/officeDocument/2006/relationships/slideLayout" Target="../slideLayouts/slideLayout159.xml"/><Relationship Id="rId5" Type="http://schemas.openxmlformats.org/officeDocument/2006/relationships/slideLayout" Target="../slideLayouts/slideLayout153.xml"/><Relationship Id="rId10" Type="http://schemas.openxmlformats.org/officeDocument/2006/relationships/slideLayout" Target="../slideLayouts/slideLayout158.xml"/><Relationship Id="rId4" Type="http://schemas.openxmlformats.org/officeDocument/2006/relationships/slideLayout" Target="../slideLayouts/slideLayout152.xml"/><Relationship Id="rId9" Type="http://schemas.openxmlformats.org/officeDocument/2006/relationships/slideLayout" Target="../slideLayouts/slideLayout157.xml"/></Relationships>
</file>

<file path=ppt/slideMasters/_rels/slideMaster16.xml.rels><?xml version="1.0" encoding="UTF-8" standalone="yes"?>
<Relationships xmlns="http://schemas.openxmlformats.org/package/2006/relationships"><Relationship Id="rId3" Type="http://schemas.openxmlformats.org/officeDocument/2006/relationships/slideLayout" Target="../slideLayouts/slideLayout162.xml"/><Relationship Id="rId7" Type="http://schemas.openxmlformats.org/officeDocument/2006/relationships/theme" Target="../theme/theme16.xml"/><Relationship Id="rId2" Type="http://schemas.openxmlformats.org/officeDocument/2006/relationships/slideLayout" Target="../slideLayouts/slideLayout161.xml"/><Relationship Id="rId1" Type="http://schemas.openxmlformats.org/officeDocument/2006/relationships/slideLayout" Target="../slideLayouts/slideLayout160.xml"/><Relationship Id="rId6" Type="http://schemas.openxmlformats.org/officeDocument/2006/relationships/slideLayout" Target="../slideLayouts/slideLayout165.xml"/><Relationship Id="rId5" Type="http://schemas.openxmlformats.org/officeDocument/2006/relationships/slideLayout" Target="../slideLayouts/slideLayout164.xml"/><Relationship Id="rId4" Type="http://schemas.openxmlformats.org/officeDocument/2006/relationships/slideLayout" Target="../slideLayouts/slideLayout163.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73.xml"/><Relationship Id="rId3" Type="http://schemas.openxmlformats.org/officeDocument/2006/relationships/slideLayout" Target="../slideLayouts/slideLayout168.xml"/><Relationship Id="rId7" Type="http://schemas.openxmlformats.org/officeDocument/2006/relationships/slideLayout" Target="../slideLayouts/slideLayout172.xml"/><Relationship Id="rId12" Type="http://schemas.openxmlformats.org/officeDocument/2006/relationships/theme" Target="../theme/theme17.xml"/><Relationship Id="rId2" Type="http://schemas.openxmlformats.org/officeDocument/2006/relationships/slideLayout" Target="../slideLayouts/slideLayout167.xml"/><Relationship Id="rId1" Type="http://schemas.openxmlformats.org/officeDocument/2006/relationships/slideLayout" Target="../slideLayouts/slideLayout166.xml"/><Relationship Id="rId6" Type="http://schemas.openxmlformats.org/officeDocument/2006/relationships/slideLayout" Target="../slideLayouts/slideLayout171.xml"/><Relationship Id="rId11" Type="http://schemas.openxmlformats.org/officeDocument/2006/relationships/slideLayout" Target="../slideLayouts/slideLayout176.xml"/><Relationship Id="rId5" Type="http://schemas.openxmlformats.org/officeDocument/2006/relationships/slideLayout" Target="../slideLayouts/slideLayout170.xml"/><Relationship Id="rId10" Type="http://schemas.openxmlformats.org/officeDocument/2006/relationships/slideLayout" Target="../slideLayouts/slideLayout175.xml"/><Relationship Id="rId4" Type="http://schemas.openxmlformats.org/officeDocument/2006/relationships/slideLayout" Target="../slideLayouts/slideLayout169.xml"/><Relationship Id="rId9" Type="http://schemas.openxmlformats.org/officeDocument/2006/relationships/slideLayout" Target="../slideLayouts/slideLayout174.xml"/></Relationships>
</file>

<file path=ppt/slideMasters/_rels/slideMaster18.xml.rels><?xml version="1.0" encoding="UTF-8" standalone="yes"?>
<Relationships xmlns="http://schemas.openxmlformats.org/package/2006/relationships"><Relationship Id="rId3" Type="http://schemas.openxmlformats.org/officeDocument/2006/relationships/slideLayout" Target="../slideLayouts/slideLayout179.xml"/><Relationship Id="rId2" Type="http://schemas.openxmlformats.org/officeDocument/2006/relationships/slideLayout" Target="../slideLayouts/slideLayout178.xml"/><Relationship Id="rId1" Type="http://schemas.openxmlformats.org/officeDocument/2006/relationships/slideLayout" Target="../slideLayouts/slideLayout177.xml"/><Relationship Id="rId5" Type="http://schemas.openxmlformats.org/officeDocument/2006/relationships/theme" Target="../theme/theme18.xml"/><Relationship Id="rId4" Type="http://schemas.openxmlformats.org/officeDocument/2006/relationships/slideLayout" Target="../slideLayouts/slideLayout180.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188.xml"/><Relationship Id="rId13" Type="http://schemas.openxmlformats.org/officeDocument/2006/relationships/theme" Target="../theme/theme19.xml"/><Relationship Id="rId3" Type="http://schemas.openxmlformats.org/officeDocument/2006/relationships/slideLayout" Target="../slideLayouts/slideLayout183.xml"/><Relationship Id="rId7" Type="http://schemas.openxmlformats.org/officeDocument/2006/relationships/slideLayout" Target="../slideLayouts/slideLayout187.xml"/><Relationship Id="rId12" Type="http://schemas.openxmlformats.org/officeDocument/2006/relationships/slideLayout" Target="../slideLayouts/slideLayout192.xml"/><Relationship Id="rId2" Type="http://schemas.openxmlformats.org/officeDocument/2006/relationships/slideLayout" Target="../slideLayouts/slideLayout182.xml"/><Relationship Id="rId1" Type="http://schemas.openxmlformats.org/officeDocument/2006/relationships/slideLayout" Target="../slideLayouts/slideLayout181.xml"/><Relationship Id="rId6" Type="http://schemas.openxmlformats.org/officeDocument/2006/relationships/slideLayout" Target="../slideLayouts/slideLayout186.xml"/><Relationship Id="rId11" Type="http://schemas.openxmlformats.org/officeDocument/2006/relationships/slideLayout" Target="../slideLayouts/slideLayout191.xml"/><Relationship Id="rId5" Type="http://schemas.openxmlformats.org/officeDocument/2006/relationships/slideLayout" Target="../slideLayouts/slideLayout185.xml"/><Relationship Id="rId10" Type="http://schemas.openxmlformats.org/officeDocument/2006/relationships/slideLayout" Target="../slideLayouts/slideLayout190.xml"/><Relationship Id="rId4" Type="http://schemas.openxmlformats.org/officeDocument/2006/relationships/slideLayout" Target="../slideLayouts/slideLayout184.xml"/><Relationship Id="rId9" Type="http://schemas.openxmlformats.org/officeDocument/2006/relationships/slideLayout" Target="../slideLayouts/slideLayout18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slideLayout" Target="../slideLayouts/slideLayout24.xml"/><Relationship Id="rId18" Type="http://schemas.openxmlformats.org/officeDocument/2006/relationships/slideLayout" Target="../slideLayouts/slideLayout29.xml"/><Relationship Id="rId26" Type="http://schemas.openxmlformats.org/officeDocument/2006/relationships/slideLayout" Target="../slideLayouts/slideLayout37.xml"/><Relationship Id="rId3" Type="http://schemas.openxmlformats.org/officeDocument/2006/relationships/slideLayout" Target="../slideLayouts/slideLayout14.xml"/><Relationship Id="rId21" Type="http://schemas.openxmlformats.org/officeDocument/2006/relationships/slideLayout" Target="../slideLayouts/slideLayout32.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17" Type="http://schemas.openxmlformats.org/officeDocument/2006/relationships/slideLayout" Target="../slideLayouts/slideLayout28.xml"/><Relationship Id="rId25" Type="http://schemas.openxmlformats.org/officeDocument/2006/relationships/slideLayout" Target="../slideLayouts/slideLayout36.xml"/><Relationship Id="rId33" Type="http://schemas.openxmlformats.org/officeDocument/2006/relationships/theme" Target="../theme/theme2.xml"/><Relationship Id="rId2" Type="http://schemas.openxmlformats.org/officeDocument/2006/relationships/slideLayout" Target="../slideLayouts/slideLayout13.xml"/><Relationship Id="rId16" Type="http://schemas.openxmlformats.org/officeDocument/2006/relationships/slideLayout" Target="../slideLayouts/slideLayout27.xml"/><Relationship Id="rId20" Type="http://schemas.openxmlformats.org/officeDocument/2006/relationships/slideLayout" Target="../slideLayouts/slideLayout31.xml"/><Relationship Id="rId29" Type="http://schemas.openxmlformats.org/officeDocument/2006/relationships/slideLayout" Target="../slideLayouts/slideLayout40.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24" Type="http://schemas.openxmlformats.org/officeDocument/2006/relationships/slideLayout" Target="../slideLayouts/slideLayout35.xml"/><Relationship Id="rId32" Type="http://schemas.openxmlformats.org/officeDocument/2006/relationships/slideLayout" Target="../slideLayouts/slideLayout43.xml"/><Relationship Id="rId5" Type="http://schemas.openxmlformats.org/officeDocument/2006/relationships/slideLayout" Target="../slideLayouts/slideLayout16.xml"/><Relationship Id="rId15" Type="http://schemas.openxmlformats.org/officeDocument/2006/relationships/slideLayout" Target="../slideLayouts/slideLayout26.xml"/><Relationship Id="rId23" Type="http://schemas.openxmlformats.org/officeDocument/2006/relationships/slideLayout" Target="../slideLayouts/slideLayout34.xml"/><Relationship Id="rId28" Type="http://schemas.openxmlformats.org/officeDocument/2006/relationships/slideLayout" Target="../slideLayouts/slideLayout39.xml"/><Relationship Id="rId10" Type="http://schemas.openxmlformats.org/officeDocument/2006/relationships/slideLayout" Target="../slideLayouts/slideLayout21.xml"/><Relationship Id="rId19" Type="http://schemas.openxmlformats.org/officeDocument/2006/relationships/slideLayout" Target="../slideLayouts/slideLayout30.xml"/><Relationship Id="rId31" Type="http://schemas.openxmlformats.org/officeDocument/2006/relationships/slideLayout" Target="../slideLayouts/slideLayout42.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slideLayout" Target="../slideLayouts/slideLayout25.xml"/><Relationship Id="rId22" Type="http://schemas.openxmlformats.org/officeDocument/2006/relationships/slideLayout" Target="../slideLayouts/slideLayout33.xml"/><Relationship Id="rId27" Type="http://schemas.openxmlformats.org/officeDocument/2006/relationships/slideLayout" Target="../slideLayouts/slideLayout38.xml"/><Relationship Id="rId30" Type="http://schemas.openxmlformats.org/officeDocument/2006/relationships/slideLayout" Target="../slideLayouts/slideLayout41.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00.xml"/><Relationship Id="rId13" Type="http://schemas.openxmlformats.org/officeDocument/2006/relationships/theme" Target="../theme/theme20.xml"/><Relationship Id="rId3" Type="http://schemas.openxmlformats.org/officeDocument/2006/relationships/slideLayout" Target="../slideLayouts/slideLayout195.xml"/><Relationship Id="rId7" Type="http://schemas.openxmlformats.org/officeDocument/2006/relationships/slideLayout" Target="../slideLayouts/slideLayout199.xml"/><Relationship Id="rId12" Type="http://schemas.openxmlformats.org/officeDocument/2006/relationships/slideLayout" Target="../slideLayouts/slideLayout204.xml"/><Relationship Id="rId2" Type="http://schemas.openxmlformats.org/officeDocument/2006/relationships/slideLayout" Target="../slideLayouts/slideLayout194.xml"/><Relationship Id="rId1" Type="http://schemas.openxmlformats.org/officeDocument/2006/relationships/slideLayout" Target="../slideLayouts/slideLayout193.xml"/><Relationship Id="rId6" Type="http://schemas.openxmlformats.org/officeDocument/2006/relationships/slideLayout" Target="../slideLayouts/slideLayout198.xml"/><Relationship Id="rId11" Type="http://schemas.openxmlformats.org/officeDocument/2006/relationships/slideLayout" Target="../slideLayouts/slideLayout203.xml"/><Relationship Id="rId5" Type="http://schemas.openxmlformats.org/officeDocument/2006/relationships/slideLayout" Target="../slideLayouts/slideLayout197.xml"/><Relationship Id="rId10" Type="http://schemas.openxmlformats.org/officeDocument/2006/relationships/slideLayout" Target="../slideLayouts/slideLayout202.xml"/><Relationship Id="rId4" Type="http://schemas.openxmlformats.org/officeDocument/2006/relationships/slideLayout" Target="../slideLayouts/slideLayout196.xml"/><Relationship Id="rId9" Type="http://schemas.openxmlformats.org/officeDocument/2006/relationships/slideLayout" Target="../slideLayouts/slideLayout201.xml"/></Relationships>
</file>

<file path=ppt/slideMasters/_rels/slideMaster21.xml.rels><?xml version="1.0" encoding="UTF-8" standalone="yes"?>
<Relationships xmlns="http://schemas.openxmlformats.org/package/2006/relationships"><Relationship Id="rId8" Type="http://schemas.openxmlformats.org/officeDocument/2006/relationships/theme" Target="../theme/theme21.xml"/><Relationship Id="rId3" Type="http://schemas.openxmlformats.org/officeDocument/2006/relationships/slideLayout" Target="../slideLayouts/slideLayout207.xml"/><Relationship Id="rId7" Type="http://schemas.openxmlformats.org/officeDocument/2006/relationships/slideLayout" Target="../slideLayouts/slideLayout211.xml"/><Relationship Id="rId2" Type="http://schemas.openxmlformats.org/officeDocument/2006/relationships/slideLayout" Target="../slideLayouts/slideLayout206.xml"/><Relationship Id="rId1" Type="http://schemas.openxmlformats.org/officeDocument/2006/relationships/slideLayout" Target="../slideLayouts/slideLayout205.xml"/><Relationship Id="rId6" Type="http://schemas.openxmlformats.org/officeDocument/2006/relationships/slideLayout" Target="../slideLayouts/slideLayout210.xml"/><Relationship Id="rId5" Type="http://schemas.openxmlformats.org/officeDocument/2006/relationships/slideLayout" Target="../slideLayouts/slideLayout209.xml"/><Relationship Id="rId4" Type="http://schemas.openxmlformats.org/officeDocument/2006/relationships/slideLayout" Target="../slideLayouts/slideLayout208.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51.xml"/><Relationship Id="rId13" Type="http://schemas.openxmlformats.org/officeDocument/2006/relationships/theme" Target="../theme/theme3.xml"/><Relationship Id="rId3" Type="http://schemas.openxmlformats.org/officeDocument/2006/relationships/slideLayout" Target="../slideLayouts/slideLayout46.xml"/><Relationship Id="rId7" Type="http://schemas.openxmlformats.org/officeDocument/2006/relationships/slideLayout" Target="../slideLayouts/slideLayout50.xml"/><Relationship Id="rId12" Type="http://schemas.openxmlformats.org/officeDocument/2006/relationships/slideLayout" Target="../slideLayouts/slideLayout55.xml"/><Relationship Id="rId2" Type="http://schemas.openxmlformats.org/officeDocument/2006/relationships/slideLayout" Target="../slideLayouts/slideLayout45.xml"/><Relationship Id="rId1" Type="http://schemas.openxmlformats.org/officeDocument/2006/relationships/slideLayout" Target="../slideLayouts/slideLayout44.xml"/><Relationship Id="rId6" Type="http://schemas.openxmlformats.org/officeDocument/2006/relationships/slideLayout" Target="../slideLayouts/slideLayout49.xml"/><Relationship Id="rId11" Type="http://schemas.openxmlformats.org/officeDocument/2006/relationships/slideLayout" Target="../slideLayouts/slideLayout54.xml"/><Relationship Id="rId5" Type="http://schemas.openxmlformats.org/officeDocument/2006/relationships/slideLayout" Target="../slideLayouts/slideLayout48.xml"/><Relationship Id="rId10" Type="http://schemas.openxmlformats.org/officeDocument/2006/relationships/slideLayout" Target="../slideLayouts/slideLayout53.xml"/><Relationship Id="rId4" Type="http://schemas.openxmlformats.org/officeDocument/2006/relationships/slideLayout" Target="../slideLayouts/slideLayout47.xml"/><Relationship Id="rId9" Type="http://schemas.openxmlformats.org/officeDocument/2006/relationships/slideLayout" Target="../slideLayouts/slideLayout52.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63.xml"/><Relationship Id="rId3" Type="http://schemas.openxmlformats.org/officeDocument/2006/relationships/slideLayout" Target="../slideLayouts/slideLayout58.xml"/><Relationship Id="rId7" Type="http://schemas.openxmlformats.org/officeDocument/2006/relationships/slideLayout" Target="../slideLayouts/slideLayout62.xml"/><Relationship Id="rId2" Type="http://schemas.openxmlformats.org/officeDocument/2006/relationships/slideLayout" Target="../slideLayouts/slideLayout57.xml"/><Relationship Id="rId1" Type="http://schemas.openxmlformats.org/officeDocument/2006/relationships/slideLayout" Target="../slideLayouts/slideLayout56.xml"/><Relationship Id="rId6" Type="http://schemas.openxmlformats.org/officeDocument/2006/relationships/slideLayout" Target="../slideLayouts/slideLayout61.xml"/><Relationship Id="rId5" Type="http://schemas.openxmlformats.org/officeDocument/2006/relationships/slideLayout" Target="../slideLayouts/slideLayout60.xml"/><Relationship Id="rId4" Type="http://schemas.openxmlformats.org/officeDocument/2006/relationships/slideLayout" Target="../slideLayouts/slideLayout59.xml"/><Relationship Id="rId9" Type="http://schemas.openxmlformats.org/officeDocument/2006/relationships/theme" Target="../theme/theme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1.xml"/><Relationship Id="rId13" Type="http://schemas.openxmlformats.org/officeDocument/2006/relationships/slideLayout" Target="../slideLayouts/slideLayout76.xml"/><Relationship Id="rId3" Type="http://schemas.openxmlformats.org/officeDocument/2006/relationships/slideLayout" Target="../slideLayouts/slideLayout66.xml"/><Relationship Id="rId7" Type="http://schemas.openxmlformats.org/officeDocument/2006/relationships/slideLayout" Target="../slideLayouts/slideLayout70.xml"/><Relationship Id="rId12" Type="http://schemas.openxmlformats.org/officeDocument/2006/relationships/slideLayout" Target="../slideLayouts/slideLayout75.xml"/><Relationship Id="rId2" Type="http://schemas.openxmlformats.org/officeDocument/2006/relationships/slideLayout" Target="../slideLayouts/slideLayout65.xml"/><Relationship Id="rId1" Type="http://schemas.openxmlformats.org/officeDocument/2006/relationships/slideLayout" Target="../slideLayouts/slideLayout64.xml"/><Relationship Id="rId6" Type="http://schemas.openxmlformats.org/officeDocument/2006/relationships/slideLayout" Target="../slideLayouts/slideLayout69.xml"/><Relationship Id="rId11" Type="http://schemas.openxmlformats.org/officeDocument/2006/relationships/slideLayout" Target="../slideLayouts/slideLayout74.xml"/><Relationship Id="rId5" Type="http://schemas.openxmlformats.org/officeDocument/2006/relationships/slideLayout" Target="../slideLayouts/slideLayout68.xml"/><Relationship Id="rId10" Type="http://schemas.openxmlformats.org/officeDocument/2006/relationships/slideLayout" Target="../slideLayouts/slideLayout73.xml"/><Relationship Id="rId4" Type="http://schemas.openxmlformats.org/officeDocument/2006/relationships/slideLayout" Target="../slideLayouts/slideLayout67.xml"/><Relationship Id="rId9" Type="http://schemas.openxmlformats.org/officeDocument/2006/relationships/slideLayout" Target="../slideLayouts/slideLayout72.xml"/><Relationship Id="rId14" Type="http://schemas.openxmlformats.org/officeDocument/2006/relationships/theme" Target="../theme/theme5.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84.xml"/><Relationship Id="rId13" Type="http://schemas.openxmlformats.org/officeDocument/2006/relationships/theme" Target="../theme/theme6.xml"/><Relationship Id="rId3" Type="http://schemas.openxmlformats.org/officeDocument/2006/relationships/slideLayout" Target="../slideLayouts/slideLayout79.xml"/><Relationship Id="rId7" Type="http://schemas.openxmlformats.org/officeDocument/2006/relationships/slideLayout" Target="../slideLayouts/slideLayout83.xml"/><Relationship Id="rId12" Type="http://schemas.openxmlformats.org/officeDocument/2006/relationships/slideLayout" Target="../slideLayouts/slideLayout88.xml"/><Relationship Id="rId2" Type="http://schemas.openxmlformats.org/officeDocument/2006/relationships/slideLayout" Target="../slideLayouts/slideLayout78.xml"/><Relationship Id="rId1" Type="http://schemas.openxmlformats.org/officeDocument/2006/relationships/slideLayout" Target="../slideLayouts/slideLayout77.xml"/><Relationship Id="rId6" Type="http://schemas.openxmlformats.org/officeDocument/2006/relationships/slideLayout" Target="../slideLayouts/slideLayout82.xml"/><Relationship Id="rId11" Type="http://schemas.openxmlformats.org/officeDocument/2006/relationships/slideLayout" Target="../slideLayouts/slideLayout87.xml"/><Relationship Id="rId5" Type="http://schemas.openxmlformats.org/officeDocument/2006/relationships/slideLayout" Target="../slideLayouts/slideLayout81.xml"/><Relationship Id="rId10" Type="http://schemas.openxmlformats.org/officeDocument/2006/relationships/slideLayout" Target="../slideLayouts/slideLayout86.xml"/><Relationship Id="rId4" Type="http://schemas.openxmlformats.org/officeDocument/2006/relationships/slideLayout" Target="../slideLayouts/slideLayout80.xml"/><Relationship Id="rId9" Type="http://schemas.openxmlformats.org/officeDocument/2006/relationships/slideLayout" Target="../slideLayouts/slideLayout85.xml"/></Relationships>
</file>

<file path=ppt/slideMasters/_rels/slideMaster7.xml.rels><?xml version="1.0" encoding="UTF-8" standalone="yes"?>
<Relationships xmlns="http://schemas.openxmlformats.org/package/2006/relationships"><Relationship Id="rId2" Type="http://schemas.openxmlformats.org/officeDocument/2006/relationships/theme" Target="../theme/theme7.xml"/><Relationship Id="rId1" Type="http://schemas.openxmlformats.org/officeDocument/2006/relationships/slideLayout" Target="../slideLayouts/slideLayout89.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97.xml"/><Relationship Id="rId3" Type="http://schemas.openxmlformats.org/officeDocument/2006/relationships/slideLayout" Target="../slideLayouts/slideLayout92.xml"/><Relationship Id="rId7" Type="http://schemas.openxmlformats.org/officeDocument/2006/relationships/slideLayout" Target="../slideLayouts/slideLayout96.xml"/><Relationship Id="rId12" Type="http://schemas.openxmlformats.org/officeDocument/2006/relationships/theme" Target="../theme/theme8.xml"/><Relationship Id="rId2" Type="http://schemas.openxmlformats.org/officeDocument/2006/relationships/slideLayout" Target="../slideLayouts/slideLayout91.xml"/><Relationship Id="rId1" Type="http://schemas.openxmlformats.org/officeDocument/2006/relationships/slideLayout" Target="../slideLayouts/slideLayout90.xml"/><Relationship Id="rId6" Type="http://schemas.openxmlformats.org/officeDocument/2006/relationships/slideLayout" Target="../slideLayouts/slideLayout95.xml"/><Relationship Id="rId11" Type="http://schemas.openxmlformats.org/officeDocument/2006/relationships/slideLayout" Target="../slideLayouts/slideLayout100.xml"/><Relationship Id="rId5" Type="http://schemas.openxmlformats.org/officeDocument/2006/relationships/slideLayout" Target="../slideLayouts/slideLayout94.xml"/><Relationship Id="rId10" Type="http://schemas.openxmlformats.org/officeDocument/2006/relationships/slideLayout" Target="../slideLayouts/slideLayout99.xml"/><Relationship Id="rId4" Type="http://schemas.openxmlformats.org/officeDocument/2006/relationships/slideLayout" Target="../slideLayouts/slideLayout93.xml"/><Relationship Id="rId9" Type="http://schemas.openxmlformats.org/officeDocument/2006/relationships/slideLayout" Target="../slideLayouts/slideLayout98.xml"/></Relationships>
</file>

<file path=ppt/slideMasters/_rels/slideMaster9.xml.rels><?xml version="1.0" encoding="UTF-8" standalone="yes"?>
<Relationships xmlns="http://schemas.openxmlformats.org/package/2006/relationships"><Relationship Id="rId8" Type="http://schemas.openxmlformats.org/officeDocument/2006/relationships/theme" Target="../theme/theme9.xml"/><Relationship Id="rId3" Type="http://schemas.openxmlformats.org/officeDocument/2006/relationships/slideLayout" Target="../slideLayouts/slideLayout103.xml"/><Relationship Id="rId7" Type="http://schemas.openxmlformats.org/officeDocument/2006/relationships/slideLayout" Target="../slideLayouts/slideLayout107.xml"/><Relationship Id="rId2" Type="http://schemas.openxmlformats.org/officeDocument/2006/relationships/slideLayout" Target="../slideLayouts/slideLayout102.xml"/><Relationship Id="rId1" Type="http://schemas.openxmlformats.org/officeDocument/2006/relationships/slideLayout" Target="../slideLayouts/slideLayout101.xml"/><Relationship Id="rId6" Type="http://schemas.openxmlformats.org/officeDocument/2006/relationships/slideLayout" Target="../slideLayouts/slideLayout106.xml"/><Relationship Id="rId5" Type="http://schemas.openxmlformats.org/officeDocument/2006/relationships/slideLayout" Target="../slideLayouts/slideLayout105.xml"/><Relationship Id="rId4" Type="http://schemas.openxmlformats.org/officeDocument/2006/relationships/slideLayout" Target="../slideLayouts/slideLayout10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81038" y="365127"/>
            <a:ext cx="8543925" cy="1325563"/>
          </a:xfrm>
          <a:prstGeom prst="rect">
            <a:avLst/>
          </a:prstGeom>
        </p:spPr>
        <p:txBody>
          <a:bodyPr vert="horz" lIns="91440" tIns="45720" rIns="91440" bIns="45720" rtlCol="0" anchor="ctr">
            <a:normAutofit/>
          </a:bodyPr>
          <a:lstStyle/>
          <a:p>
            <a:r>
              <a:rPr lang="ja-JP" altLang="en-US"/>
              <a:t>マスター タイトルの書式設定</a:t>
            </a:r>
            <a:endParaRPr lang="en-US"/>
          </a:p>
        </p:txBody>
      </p:sp>
      <p:sp>
        <p:nvSpPr>
          <p:cNvPr id="3" name="Text Placeholder 2"/>
          <p:cNvSpPr>
            <a:spLocks noGrp="1"/>
          </p:cNvSpPr>
          <p:nvPr>
            <p:ph type="body" idx="1"/>
          </p:nvPr>
        </p:nvSpPr>
        <p:spPr>
          <a:xfrm>
            <a:off x="681038" y="1825625"/>
            <a:ext cx="8543925" cy="4351338"/>
          </a:xfrm>
          <a:prstGeom prst="rect">
            <a:avLst/>
          </a:prstGeom>
        </p:spPr>
        <p:txBody>
          <a:bodyPr vert="horz" lIns="91440" tIns="45720" rIns="91440" bIns="45720" rtlCol="0">
            <a:normAutofit/>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a:p>
        </p:txBody>
      </p:sp>
      <p:sp>
        <p:nvSpPr>
          <p:cNvPr id="4" name="Date Placeholder 3"/>
          <p:cNvSpPr>
            <a:spLocks noGrp="1"/>
          </p:cNvSpPr>
          <p:nvPr>
            <p:ph type="dt" sz="half" idx="2"/>
          </p:nvPr>
        </p:nvSpPr>
        <p:spPr>
          <a:xfrm>
            <a:off x="681038" y="6356352"/>
            <a:ext cx="222885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kumimoji="1" lang="ja-JP" altLang="en-US"/>
          </a:p>
        </p:txBody>
      </p:sp>
      <p:sp>
        <p:nvSpPr>
          <p:cNvPr id="5" name="Footer Placeholder 4"/>
          <p:cNvSpPr>
            <a:spLocks noGrp="1"/>
          </p:cNvSpPr>
          <p:nvPr>
            <p:ph type="ftr" sz="quarter" idx="3"/>
          </p:nvPr>
        </p:nvSpPr>
        <p:spPr>
          <a:xfrm>
            <a:off x="3281363" y="6356352"/>
            <a:ext cx="3343275"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kumimoji="1" lang="ja-JP" altLang="en-US"/>
          </a:p>
        </p:txBody>
      </p:sp>
    </p:spTree>
    <p:extLst>
      <p:ext uri="{BB962C8B-B14F-4D97-AF65-F5344CB8AC3E}">
        <p14:creationId xmlns:p14="http://schemas.microsoft.com/office/powerpoint/2010/main" val="3042829477"/>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hf sldNum="0" hdr="0" dt="0"/>
  <p:txStyles>
    <p:titleStyle>
      <a:lvl1pPr algn="l" defTabSz="914400" rtl="0" eaLnBrk="1" latinLnBrk="0" hangingPunct="1">
        <a:lnSpc>
          <a:spcPct val="90000"/>
        </a:lnSpc>
        <a:spcBef>
          <a:spcPct val="0"/>
        </a:spcBef>
        <a:buNone/>
        <a:defRPr kumimoji="1"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p:bodyStyle>
    <p:otherStyle>
      <a:defPPr>
        <a:defRPr lang="en-US"/>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495300" y="274638"/>
            <a:ext cx="8915400" cy="1143000"/>
          </a:xfrm>
          <a:prstGeom prst="rect">
            <a:avLst/>
          </a:prstGeom>
        </p:spPr>
        <p:txBody>
          <a:bodyPr vert="horz" lIns="91440" tIns="45720" rIns="91440" bIns="45720" rtlCol="0" anchor="ctr">
            <a:normAutofit/>
          </a:bodyPr>
          <a:lstStyle/>
          <a:p>
            <a:r>
              <a:rPr kumimoji="1" lang="ja-JP" altLang="en-US"/>
              <a:t>マスター タイトルの書式設定</a:t>
            </a:r>
          </a:p>
        </p:txBody>
      </p:sp>
      <p:sp>
        <p:nvSpPr>
          <p:cNvPr id="3" name="テキスト プレースホルダー 2"/>
          <p:cNvSpPr>
            <a:spLocks noGrp="1"/>
          </p:cNvSpPr>
          <p:nvPr>
            <p:ph type="body" idx="1"/>
          </p:nvPr>
        </p:nvSpPr>
        <p:spPr>
          <a:xfrm>
            <a:off x="495300" y="1600203"/>
            <a:ext cx="8915400" cy="4525963"/>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2"/>
          </p:nvPr>
        </p:nvSpPr>
        <p:spPr>
          <a:xfrm>
            <a:off x="495300" y="6356353"/>
            <a:ext cx="2311400" cy="365125"/>
          </a:xfrm>
          <a:prstGeom prst="rect">
            <a:avLst/>
          </a:prstGeom>
        </p:spPr>
        <p:txBody>
          <a:bodyPr vert="horz" lIns="91440" tIns="45720" rIns="91440" bIns="45720" rtlCol="0" anchor="ctr"/>
          <a:lstStyle>
            <a:lvl1pPr algn="l">
              <a:defRPr sz="1056">
                <a:solidFill>
                  <a:schemeClr val="tx1">
                    <a:tint val="75000"/>
                  </a:schemeClr>
                </a:solidFill>
              </a:defRPr>
            </a:lvl1pPr>
          </a:lstStyle>
          <a:p>
            <a:endParaRPr kumimoji="1" lang="ja-JP" altLang="en-US"/>
          </a:p>
        </p:txBody>
      </p:sp>
      <p:sp>
        <p:nvSpPr>
          <p:cNvPr id="5" name="フッター プレースホルダー 4"/>
          <p:cNvSpPr>
            <a:spLocks noGrp="1"/>
          </p:cNvSpPr>
          <p:nvPr>
            <p:ph type="ftr" sz="quarter" idx="3"/>
          </p:nvPr>
        </p:nvSpPr>
        <p:spPr>
          <a:xfrm>
            <a:off x="3384550" y="6356353"/>
            <a:ext cx="3136900" cy="365125"/>
          </a:xfrm>
          <a:prstGeom prst="rect">
            <a:avLst/>
          </a:prstGeom>
        </p:spPr>
        <p:txBody>
          <a:bodyPr vert="horz" lIns="91440" tIns="45720" rIns="91440" bIns="45720" rtlCol="0" anchor="ctr"/>
          <a:lstStyle>
            <a:lvl1pPr algn="ctr">
              <a:defRPr sz="1056">
                <a:solidFill>
                  <a:schemeClr val="tx1">
                    <a:tint val="75000"/>
                  </a:schemeClr>
                </a:solidFill>
              </a:defRPr>
            </a:lvl1pPr>
          </a:lstStyle>
          <a:p>
            <a:r>
              <a:rPr kumimoji="1" lang="zh-CN" altLang="en-US"/>
              <a:t>公益社団法人 日本医師会</a:t>
            </a:r>
            <a:endParaRPr kumimoji="1" lang="ja-JP" altLang="en-US"/>
          </a:p>
        </p:txBody>
      </p:sp>
      <p:sp>
        <p:nvSpPr>
          <p:cNvPr id="6" name="スライド番号プレースホルダー 5"/>
          <p:cNvSpPr>
            <a:spLocks noGrp="1"/>
          </p:cNvSpPr>
          <p:nvPr>
            <p:ph type="sldNum" sz="quarter" idx="4"/>
          </p:nvPr>
        </p:nvSpPr>
        <p:spPr>
          <a:xfrm>
            <a:off x="7099300" y="6356353"/>
            <a:ext cx="2311400" cy="365125"/>
          </a:xfrm>
          <a:prstGeom prst="rect">
            <a:avLst/>
          </a:prstGeom>
        </p:spPr>
        <p:txBody>
          <a:bodyPr vert="horz" lIns="91440" tIns="45720" rIns="91440" bIns="45720" rtlCol="0" anchor="ctr"/>
          <a:lstStyle>
            <a:lvl1pPr algn="r">
              <a:defRPr sz="1056">
                <a:solidFill>
                  <a:schemeClr val="tx1">
                    <a:tint val="75000"/>
                  </a:schemeClr>
                </a:solidFill>
              </a:defRPr>
            </a:lvl1pPr>
          </a:lstStyle>
          <a:p>
            <a:fld id="{1C9087CC-3509-4D82-BE71-522589A25874}" type="slidenum">
              <a:rPr kumimoji="1" lang="ja-JP" altLang="en-US" smtClean="0"/>
              <a:t>‹#›</a:t>
            </a:fld>
            <a:endParaRPr kumimoji="1" lang="ja-JP" altLang="en-US"/>
          </a:p>
        </p:txBody>
      </p:sp>
    </p:spTree>
    <p:extLst>
      <p:ext uri="{BB962C8B-B14F-4D97-AF65-F5344CB8AC3E}">
        <p14:creationId xmlns:p14="http://schemas.microsoft.com/office/powerpoint/2010/main" val="216258689"/>
      </p:ext>
    </p:extLst>
  </p:cSld>
  <p:clrMap bg1="lt1" tx1="dk1" bg2="lt2" tx2="dk2" accent1="accent1" accent2="accent2" accent3="accent3" accent4="accent4" accent5="accent5" accent6="accent6" hlink="hlink" folHlink="folHlink"/>
  <p:sldLayoutIdLst>
    <p:sldLayoutId id="2147484019" r:id="rId1"/>
    <p:sldLayoutId id="2147484020" r:id="rId2"/>
    <p:sldLayoutId id="2147484021" r:id="rId3"/>
    <p:sldLayoutId id="2147484022" r:id="rId4"/>
  </p:sldLayoutIdLst>
  <p:hf hdr="0" ftr="0" dt="0"/>
  <p:txStyles>
    <p:titleStyle>
      <a:lvl1pPr algn="ctr" defTabSz="804838" rtl="0" eaLnBrk="1" latinLnBrk="0" hangingPunct="1">
        <a:spcBef>
          <a:spcPct val="0"/>
        </a:spcBef>
        <a:buNone/>
        <a:defRPr kumimoji="1" sz="3873" kern="1200">
          <a:solidFill>
            <a:schemeClr val="tx1"/>
          </a:solidFill>
          <a:latin typeface="+mj-lt"/>
          <a:ea typeface="+mj-ea"/>
          <a:cs typeface="+mj-cs"/>
        </a:defRPr>
      </a:lvl1pPr>
    </p:titleStyle>
    <p:bodyStyle>
      <a:lvl1pPr marL="301815" indent="-301815" algn="l" defTabSz="804838" rtl="0" eaLnBrk="1" latinLnBrk="0" hangingPunct="1">
        <a:spcBef>
          <a:spcPct val="20000"/>
        </a:spcBef>
        <a:buFont typeface="Arial" panose="020B0604020202020204" pitchFamily="34" charset="0"/>
        <a:buChar char="•"/>
        <a:defRPr kumimoji="1" sz="2817" kern="1200">
          <a:solidFill>
            <a:schemeClr val="tx1"/>
          </a:solidFill>
          <a:latin typeface="+mn-lt"/>
          <a:ea typeface="+mn-ea"/>
          <a:cs typeface="+mn-cs"/>
        </a:defRPr>
      </a:lvl1pPr>
      <a:lvl2pPr marL="653931" indent="-251512" algn="l" defTabSz="804838" rtl="0" eaLnBrk="1" latinLnBrk="0" hangingPunct="1">
        <a:spcBef>
          <a:spcPct val="20000"/>
        </a:spcBef>
        <a:buFont typeface="Arial" panose="020B0604020202020204" pitchFamily="34" charset="0"/>
        <a:buChar char="–"/>
        <a:defRPr kumimoji="1" sz="2464" kern="1200">
          <a:solidFill>
            <a:schemeClr val="tx1"/>
          </a:solidFill>
          <a:latin typeface="+mn-lt"/>
          <a:ea typeface="+mn-ea"/>
          <a:cs typeface="+mn-cs"/>
        </a:defRPr>
      </a:lvl2pPr>
      <a:lvl3pPr marL="1006047" indent="-201209" algn="l" defTabSz="804838" rtl="0" eaLnBrk="1" latinLnBrk="0" hangingPunct="1">
        <a:spcBef>
          <a:spcPct val="20000"/>
        </a:spcBef>
        <a:buFont typeface="Arial" panose="020B0604020202020204" pitchFamily="34" charset="0"/>
        <a:buChar char="•"/>
        <a:defRPr kumimoji="1" sz="2113" kern="1200">
          <a:solidFill>
            <a:schemeClr val="tx1"/>
          </a:solidFill>
          <a:latin typeface="+mn-lt"/>
          <a:ea typeface="+mn-ea"/>
          <a:cs typeface="+mn-cs"/>
        </a:defRPr>
      </a:lvl3pPr>
      <a:lvl4pPr marL="1408466" indent="-201209" algn="l" defTabSz="804838" rtl="0" eaLnBrk="1" latinLnBrk="0" hangingPunct="1">
        <a:spcBef>
          <a:spcPct val="20000"/>
        </a:spcBef>
        <a:buFont typeface="Arial" panose="020B0604020202020204" pitchFamily="34" charset="0"/>
        <a:buChar char="–"/>
        <a:defRPr kumimoji="1" sz="1761" kern="1200">
          <a:solidFill>
            <a:schemeClr val="tx1"/>
          </a:solidFill>
          <a:latin typeface="+mn-lt"/>
          <a:ea typeface="+mn-ea"/>
          <a:cs typeface="+mn-cs"/>
        </a:defRPr>
      </a:lvl4pPr>
      <a:lvl5pPr marL="1810885" indent="-201209" algn="l" defTabSz="804838" rtl="0" eaLnBrk="1" latinLnBrk="0" hangingPunct="1">
        <a:spcBef>
          <a:spcPct val="20000"/>
        </a:spcBef>
        <a:buFont typeface="Arial" panose="020B0604020202020204" pitchFamily="34" charset="0"/>
        <a:buChar char="»"/>
        <a:defRPr kumimoji="1" sz="1761" kern="1200">
          <a:solidFill>
            <a:schemeClr val="tx1"/>
          </a:solidFill>
          <a:latin typeface="+mn-lt"/>
          <a:ea typeface="+mn-ea"/>
          <a:cs typeface="+mn-cs"/>
        </a:defRPr>
      </a:lvl5pPr>
      <a:lvl6pPr marL="2213304" indent="-201209" algn="l" defTabSz="804838" rtl="0" eaLnBrk="1" latinLnBrk="0" hangingPunct="1">
        <a:spcBef>
          <a:spcPct val="20000"/>
        </a:spcBef>
        <a:buFont typeface="Arial" panose="020B0604020202020204" pitchFamily="34" charset="0"/>
        <a:buChar char="•"/>
        <a:defRPr kumimoji="1" sz="1761" kern="1200">
          <a:solidFill>
            <a:schemeClr val="tx1"/>
          </a:solidFill>
          <a:latin typeface="+mn-lt"/>
          <a:ea typeface="+mn-ea"/>
          <a:cs typeface="+mn-cs"/>
        </a:defRPr>
      </a:lvl6pPr>
      <a:lvl7pPr marL="2615723" indent="-201209" algn="l" defTabSz="804838" rtl="0" eaLnBrk="1" latinLnBrk="0" hangingPunct="1">
        <a:spcBef>
          <a:spcPct val="20000"/>
        </a:spcBef>
        <a:buFont typeface="Arial" panose="020B0604020202020204" pitchFamily="34" charset="0"/>
        <a:buChar char="•"/>
        <a:defRPr kumimoji="1" sz="1761" kern="1200">
          <a:solidFill>
            <a:schemeClr val="tx1"/>
          </a:solidFill>
          <a:latin typeface="+mn-lt"/>
          <a:ea typeface="+mn-ea"/>
          <a:cs typeface="+mn-cs"/>
        </a:defRPr>
      </a:lvl7pPr>
      <a:lvl8pPr marL="3018142" indent="-201209" algn="l" defTabSz="804838" rtl="0" eaLnBrk="1" latinLnBrk="0" hangingPunct="1">
        <a:spcBef>
          <a:spcPct val="20000"/>
        </a:spcBef>
        <a:buFont typeface="Arial" panose="020B0604020202020204" pitchFamily="34" charset="0"/>
        <a:buChar char="•"/>
        <a:defRPr kumimoji="1" sz="1761" kern="1200">
          <a:solidFill>
            <a:schemeClr val="tx1"/>
          </a:solidFill>
          <a:latin typeface="+mn-lt"/>
          <a:ea typeface="+mn-ea"/>
          <a:cs typeface="+mn-cs"/>
        </a:defRPr>
      </a:lvl8pPr>
      <a:lvl9pPr marL="3420560" indent="-201209" algn="l" defTabSz="804838" rtl="0" eaLnBrk="1" latinLnBrk="0" hangingPunct="1">
        <a:spcBef>
          <a:spcPct val="20000"/>
        </a:spcBef>
        <a:buFont typeface="Arial" panose="020B0604020202020204" pitchFamily="34" charset="0"/>
        <a:buChar char="•"/>
        <a:defRPr kumimoji="1" sz="1761" kern="1200">
          <a:solidFill>
            <a:schemeClr val="tx1"/>
          </a:solidFill>
          <a:latin typeface="+mn-lt"/>
          <a:ea typeface="+mn-ea"/>
          <a:cs typeface="+mn-cs"/>
        </a:defRPr>
      </a:lvl9pPr>
    </p:bodyStyle>
    <p:otherStyle>
      <a:defPPr>
        <a:defRPr lang="ja-JP"/>
      </a:defPPr>
      <a:lvl1pPr marL="0" algn="l" defTabSz="804838" rtl="0" eaLnBrk="1" latinLnBrk="0" hangingPunct="1">
        <a:defRPr kumimoji="1" sz="1584" kern="1200">
          <a:solidFill>
            <a:schemeClr val="tx1"/>
          </a:solidFill>
          <a:latin typeface="+mn-lt"/>
          <a:ea typeface="+mn-ea"/>
          <a:cs typeface="+mn-cs"/>
        </a:defRPr>
      </a:lvl1pPr>
      <a:lvl2pPr marL="402419" algn="l" defTabSz="804838" rtl="0" eaLnBrk="1" latinLnBrk="0" hangingPunct="1">
        <a:defRPr kumimoji="1" sz="1584" kern="1200">
          <a:solidFill>
            <a:schemeClr val="tx1"/>
          </a:solidFill>
          <a:latin typeface="+mn-lt"/>
          <a:ea typeface="+mn-ea"/>
          <a:cs typeface="+mn-cs"/>
        </a:defRPr>
      </a:lvl2pPr>
      <a:lvl3pPr marL="804838" algn="l" defTabSz="804838" rtl="0" eaLnBrk="1" latinLnBrk="0" hangingPunct="1">
        <a:defRPr kumimoji="1" sz="1584" kern="1200">
          <a:solidFill>
            <a:schemeClr val="tx1"/>
          </a:solidFill>
          <a:latin typeface="+mn-lt"/>
          <a:ea typeface="+mn-ea"/>
          <a:cs typeface="+mn-cs"/>
        </a:defRPr>
      </a:lvl3pPr>
      <a:lvl4pPr marL="1207256" algn="l" defTabSz="804838" rtl="0" eaLnBrk="1" latinLnBrk="0" hangingPunct="1">
        <a:defRPr kumimoji="1" sz="1584" kern="1200">
          <a:solidFill>
            <a:schemeClr val="tx1"/>
          </a:solidFill>
          <a:latin typeface="+mn-lt"/>
          <a:ea typeface="+mn-ea"/>
          <a:cs typeface="+mn-cs"/>
        </a:defRPr>
      </a:lvl4pPr>
      <a:lvl5pPr marL="1609675" algn="l" defTabSz="804838" rtl="0" eaLnBrk="1" latinLnBrk="0" hangingPunct="1">
        <a:defRPr kumimoji="1" sz="1584" kern="1200">
          <a:solidFill>
            <a:schemeClr val="tx1"/>
          </a:solidFill>
          <a:latin typeface="+mn-lt"/>
          <a:ea typeface="+mn-ea"/>
          <a:cs typeface="+mn-cs"/>
        </a:defRPr>
      </a:lvl5pPr>
      <a:lvl6pPr marL="2012095" algn="l" defTabSz="804838" rtl="0" eaLnBrk="1" latinLnBrk="0" hangingPunct="1">
        <a:defRPr kumimoji="1" sz="1584" kern="1200">
          <a:solidFill>
            <a:schemeClr val="tx1"/>
          </a:solidFill>
          <a:latin typeface="+mn-lt"/>
          <a:ea typeface="+mn-ea"/>
          <a:cs typeface="+mn-cs"/>
        </a:defRPr>
      </a:lvl6pPr>
      <a:lvl7pPr marL="2414514" algn="l" defTabSz="804838" rtl="0" eaLnBrk="1" latinLnBrk="0" hangingPunct="1">
        <a:defRPr kumimoji="1" sz="1584" kern="1200">
          <a:solidFill>
            <a:schemeClr val="tx1"/>
          </a:solidFill>
          <a:latin typeface="+mn-lt"/>
          <a:ea typeface="+mn-ea"/>
          <a:cs typeface="+mn-cs"/>
        </a:defRPr>
      </a:lvl7pPr>
      <a:lvl8pPr marL="2816932" algn="l" defTabSz="804838" rtl="0" eaLnBrk="1" latinLnBrk="0" hangingPunct="1">
        <a:defRPr kumimoji="1" sz="1584" kern="1200">
          <a:solidFill>
            <a:schemeClr val="tx1"/>
          </a:solidFill>
          <a:latin typeface="+mn-lt"/>
          <a:ea typeface="+mn-ea"/>
          <a:cs typeface="+mn-cs"/>
        </a:defRPr>
      </a:lvl8pPr>
      <a:lvl9pPr marL="3219351" algn="l" defTabSz="804838" rtl="0" eaLnBrk="1" latinLnBrk="0" hangingPunct="1">
        <a:defRPr kumimoji="1" sz="1584"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495300" y="274638"/>
            <a:ext cx="8915400" cy="1143000"/>
          </a:xfrm>
          <a:prstGeom prst="rect">
            <a:avLst/>
          </a:prstGeom>
        </p:spPr>
        <p:txBody>
          <a:bodyPr vert="horz" lIns="91440" tIns="45720" rIns="91440" bIns="45720" rtlCol="0" anchor="ctr">
            <a:normAutofit/>
          </a:bodyPr>
          <a:lstStyle/>
          <a:p>
            <a:r>
              <a:rPr kumimoji="1" lang="ja-JP" altLang="en-US"/>
              <a:t>マスター タイトルの書式設定</a:t>
            </a:r>
          </a:p>
        </p:txBody>
      </p:sp>
      <p:sp>
        <p:nvSpPr>
          <p:cNvPr id="3" name="テキスト プレースホルダー 2"/>
          <p:cNvSpPr>
            <a:spLocks noGrp="1"/>
          </p:cNvSpPr>
          <p:nvPr>
            <p:ph type="body" idx="1"/>
          </p:nvPr>
        </p:nvSpPr>
        <p:spPr>
          <a:xfrm>
            <a:off x="495300" y="1600203"/>
            <a:ext cx="8915400" cy="4525963"/>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2"/>
          </p:nvPr>
        </p:nvSpPr>
        <p:spPr>
          <a:xfrm>
            <a:off x="495300" y="6356353"/>
            <a:ext cx="2311400" cy="365125"/>
          </a:xfrm>
          <a:prstGeom prst="rect">
            <a:avLst/>
          </a:prstGeom>
        </p:spPr>
        <p:txBody>
          <a:bodyPr vert="horz" lIns="91440" tIns="45720" rIns="91440" bIns="45720" rtlCol="0" anchor="ctr"/>
          <a:lstStyle>
            <a:lvl1pPr algn="l">
              <a:defRPr sz="1056">
                <a:solidFill>
                  <a:schemeClr val="tx1">
                    <a:tint val="75000"/>
                  </a:schemeClr>
                </a:solidFill>
              </a:defRPr>
            </a:lvl1pPr>
          </a:lstStyle>
          <a:p>
            <a:endParaRPr kumimoji="1" lang="ja-JP" altLang="en-US"/>
          </a:p>
        </p:txBody>
      </p:sp>
      <p:sp>
        <p:nvSpPr>
          <p:cNvPr id="5" name="フッター プレースホルダー 4"/>
          <p:cNvSpPr>
            <a:spLocks noGrp="1"/>
          </p:cNvSpPr>
          <p:nvPr>
            <p:ph type="ftr" sz="quarter" idx="3"/>
          </p:nvPr>
        </p:nvSpPr>
        <p:spPr>
          <a:xfrm>
            <a:off x="3384550" y="6356353"/>
            <a:ext cx="3136900" cy="365125"/>
          </a:xfrm>
          <a:prstGeom prst="rect">
            <a:avLst/>
          </a:prstGeom>
        </p:spPr>
        <p:txBody>
          <a:bodyPr vert="horz" lIns="91440" tIns="45720" rIns="91440" bIns="45720" rtlCol="0" anchor="ctr"/>
          <a:lstStyle>
            <a:lvl1pPr algn="ctr">
              <a:defRPr sz="1056">
                <a:solidFill>
                  <a:schemeClr val="tx1">
                    <a:tint val="75000"/>
                  </a:schemeClr>
                </a:solidFill>
              </a:defRPr>
            </a:lvl1pPr>
          </a:lstStyle>
          <a:p>
            <a:r>
              <a:rPr kumimoji="1" lang="zh-CN" altLang="en-US"/>
              <a:t>公益社団法人 日本医師会</a:t>
            </a:r>
            <a:endParaRPr kumimoji="1" lang="ja-JP" altLang="en-US"/>
          </a:p>
        </p:txBody>
      </p:sp>
      <p:sp>
        <p:nvSpPr>
          <p:cNvPr id="6" name="スライド番号プレースホルダー 5"/>
          <p:cNvSpPr>
            <a:spLocks noGrp="1"/>
          </p:cNvSpPr>
          <p:nvPr>
            <p:ph type="sldNum" sz="quarter" idx="4"/>
          </p:nvPr>
        </p:nvSpPr>
        <p:spPr>
          <a:xfrm>
            <a:off x="7099300" y="6356353"/>
            <a:ext cx="2311400" cy="365125"/>
          </a:xfrm>
          <a:prstGeom prst="rect">
            <a:avLst/>
          </a:prstGeom>
        </p:spPr>
        <p:txBody>
          <a:bodyPr vert="horz" lIns="91440" tIns="45720" rIns="91440" bIns="45720" rtlCol="0" anchor="ctr"/>
          <a:lstStyle>
            <a:lvl1pPr algn="r">
              <a:defRPr sz="1056">
                <a:solidFill>
                  <a:schemeClr val="tx1">
                    <a:tint val="75000"/>
                  </a:schemeClr>
                </a:solidFill>
              </a:defRPr>
            </a:lvl1pPr>
          </a:lstStyle>
          <a:p>
            <a:fld id="{1C9087CC-3509-4D82-BE71-522589A25874}" type="slidenum">
              <a:rPr kumimoji="1" lang="ja-JP" altLang="en-US" smtClean="0"/>
              <a:t>‹#›</a:t>
            </a:fld>
            <a:endParaRPr kumimoji="1" lang="ja-JP" altLang="en-US"/>
          </a:p>
        </p:txBody>
      </p:sp>
    </p:spTree>
    <p:extLst>
      <p:ext uri="{BB962C8B-B14F-4D97-AF65-F5344CB8AC3E}">
        <p14:creationId xmlns:p14="http://schemas.microsoft.com/office/powerpoint/2010/main" val="3383810775"/>
      </p:ext>
    </p:extLst>
  </p:cSld>
  <p:clrMap bg1="lt1" tx1="dk1" bg2="lt2" tx2="dk2" accent1="accent1" accent2="accent2" accent3="accent3" accent4="accent4" accent5="accent5" accent6="accent6" hlink="hlink" folHlink="folHlink"/>
  <p:sldLayoutIdLst>
    <p:sldLayoutId id="2147484024" r:id="rId1"/>
    <p:sldLayoutId id="2147484025" r:id="rId2"/>
    <p:sldLayoutId id="2147484026" r:id="rId3"/>
  </p:sldLayoutIdLst>
  <p:hf hdr="0" ftr="0" dt="0"/>
  <p:txStyles>
    <p:titleStyle>
      <a:lvl1pPr algn="ctr" defTabSz="804838" rtl="0" eaLnBrk="1" latinLnBrk="0" hangingPunct="1">
        <a:spcBef>
          <a:spcPct val="0"/>
        </a:spcBef>
        <a:buNone/>
        <a:defRPr kumimoji="1" sz="3873" kern="1200">
          <a:solidFill>
            <a:schemeClr val="tx1"/>
          </a:solidFill>
          <a:latin typeface="+mj-lt"/>
          <a:ea typeface="+mj-ea"/>
          <a:cs typeface="+mj-cs"/>
        </a:defRPr>
      </a:lvl1pPr>
    </p:titleStyle>
    <p:bodyStyle>
      <a:lvl1pPr marL="301815" indent="-301815" algn="l" defTabSz="804838" rtl="0" eaLnBrk="1" latinLnBrk="0" hangingPunct="1">
        <a:spcBef>
          <a:spcPct val="20000"/>
        </a:spcBef>
        <a:buFont typeface="Arial" panose="020B0604020202020204" pitchFamily="34" charset="0"/>
        <a:buChar char="•"/>
        <a:defRPr kumimoji="1" sz="2817" kern="1200">
          <a:solidFill>
            <a:schemeClr val="tx1"/>
          </a:solidFill>
          <a:latin typeface="+mn-lt"/>
          <a:ea typeface="+mn-ea"/>
          <a:cs typeface="+mn-cs"/>
        </a:defRPr>
      </a:lvl1pPr>
      <a:lvl2pPr marL="653931" indent="-251512" algn="l" defTabSz="804838" rtl="0" eaLnBrk="1" latinLnBrk="0" hangingPunct="1">
        <a:spcBef>
          <a:spcPct val="20000"/>
        </a:spcBef>
        <a:buFont typeface="Arial" panose="020B0604020202020204" pitchFamily="34" charset="0"/>
        <a:buChar char="–"/>
        <a:defRPr kumimoji="1" sz="2464" kern="1200">
          <a:solidFill>
            <a:schemeClr val="tx1"/>
          </a:solidFill>
          <a:latin typeface="+mn-lt"/>
          <a:ea typeface="+mn-ea"/>
          <a:cs typeface="+mn-cs"/>
        </a:defRPr>
      </a:lvl2pPr>
      <a:lvl3pPr marL="1006047" indent="-201209" algn="l" defTabSz="804838" rtl="0" eaLnBrk="1" latinLnBrk="0" hangingPunct="1">
        <a:spcBef>
          <a:spcPct val="20000"/>
        </a:spcBef>
        <a:buFont typeface="Arial" panose="020B0604020202020204" pitchFamily="34" charset="0"/>
        <a:buChar char="•"/>
        <a:defRPr kumimoji="1" sz="2113" kern="1200">
          <a:solidFill>
            <a:schemeClr val="tx1"/>
          </a:solidFill>
          <a:latin typeface="+mn-lt"/>
          <a:ea typeface="+mn-ea"/>
          <a:cs typeface="+mn-cs"/>
        </a:defRPr>
      </a:lvl3pPr>
      <a:lvl4pPr marL="1408466" indent="-201209" algn="l" defTabSz="804838" rtl="0" eaLnBrk="1" latinLnBrk="0" hangingPunct="1">
        <a:spcBef>
          <a:spcPct val="20000"/>
        </a:spcBef>
        <a:buFont typeface="Arial" panose="020B0604020202020204" pitchFamily="34" charset="0"/>
        <a:buChar char="–"/>
        <a:defRPr kumimoji="1" sz="1761" kern="1200">
          <a:solidFill>
            <a:schemeClr val="tx1"/>
          </a:solidFill>
          <a:latin typeface="+mn-lt"/>
          <a:ea typeface="+mn-ea"/>
          <a:cs typeface="+mn-cs"/>
        </a:defRPr>
      </a:lvl4pPr>
      <a:lvl5pPr marL="1810885" indent="-201209" algn="l" defTabSz="804838" rtl="0" eaLnBrk="1" latinLnBrk="0" hangingPunct="1">
        <a:spcBef>
          <a:spcPct val="20000"/>
        </a:spcBef>
        <a:buFont typeface="Arial" panose="020B0604020202020204" pitchFamily="34" charset="0"/>
        <a:buChar char="»"/>
        <a:defRPr kumimoji="1" sz="1761" kern="1200">
          <a:solidFill>
            <a:schemeClr val="tx1"/>
          </a:solidFill>
          <a:latin typeface="+mn-lt"/>
          <a:ea typeface="+mn-ea"/>
          <a:cs typeface="+mn-cs"/>
        </a:defRPr>
      </a:lvl5pPr>
      <a:lvl6pPr marL="2213304" indent="-201209" algn="l" defTabSz="804838" rtl="0" eaLnBrk="1" latinLnBrk="0" hangingPunct="1">
        <a:spcBef>
          <a:spcPct val="20000"/>
        </a:spcBef>
        <a:buFont typeface="Arial" panose="020B0604020202020204" pitchFamily="34" charset="0"/>
        <a:buChar char="•"/>
        <a:defRPr kumimoji="1" sz="1761" kern="1200">
          <a:solidFill>
            <a:schemeClr val="tx1"/>
          </a:solidFill>
          <a:latin typeface="+mn-lt"/>
          <a:ea typeface="+mn-ea"/>
          <a:cs typeface="+mn-cs"/>
        </a:defRPr>
      </a:lvl6pPr>
      <a:lvl7pPr marL="2615723" indent="-201209" algn="l" defTabSz="804838" rtl="0" eaLnBrk="1" latinLnBrk="0" hangingPunct="1">
        <a:spcBef>
          <a:spcPct val="20000"/>
        </a:spcBef>
        <a:buFont typeface="Arial" panose="020B0604020202020204" pitchFamily="34" charset="0"/>
        <a:buChar char="•"/>
        <a:defRPr kumimoji="1" sz="1761" kern="1200">
          <a:solidFill>
            <a:schemeClr val="tx1"/>
          </a:solidFill>
          <a:latin typeface="+mn-lt"/>
          <a:ea typeface="+mn-ea"/>
          <a:cs typeface="+mn-cs"/>
        </a:defRPr>
      </a:lvl7pPr>
      <a:lvl8pPr marL="3018142" indent="-201209" algn="l" defTabSz="804838" rtl="0" eaLnBrk="1" latinLnBrk="0" hangingPunct="1">
        <a:spcBef>
          <a:spcPct val="20000"/>
        </a:spcBef>
        <a:buFont typeface="Arial" panose="020B0604020202020204" pitchFamily="34" charset="0"/>
        <a:buChar char="•"/>
        <a:defRPr kumimoji="1" sz="1761" kern="1200">
          <a:solidFill>
            <a:schemeClr val="tx1"/>
          </a:solidFill>
          <a:latin typeface="+mn-lt"/>
          <a:ea typeface="+mn-ea"/>
          <a:cs typeface="+mn-cs"/>
        </a:defRPr>
      </a:lvl8pPr>
      <a:lvl9pPr marL="3420560" indent="-201209" algn="l" defTabSz="804838" rtl="0" eaLnBrk="1" latinLnBrk="0" hangingPunct="1">
        <a:spcBef>
          <a:spcPct val="20000"/>
        </a:spcBef>
        <a:buFont typeface="Arial" panose="020B0604020202020204" pitchFamily="34" charset="0"/>
        <a:buChar char="•"/>
        <a:defRPr kumimoji="1" sz="1761" kern="1200">
          <a:solidFill>
            <a:schemeClr val="tx1"/>
          </a:solidFill>
          <a:latin typeface="+mn-lt"/>
          <a:ea typeface="+mn-ea"/>
          <a:cs typeface="+mn-cs"/>
        </a:defRPr>
      </a:lvl9pPr>
    </p:bodyStyle>
    <p:otherStyle>
      <a:defPPr>
        <a:defRPr lang="ja-JP"/>
      </a:defPPr>
      <a:lvl1pPr marL="0" algn="l" defTabSz="804838" rtl="0" eaLnBrk="1" latinLnBrk="0" hangingPunct="1">
        <a:defRPr kumimoji="1" sz="1584" kern="1200">
          <a:solidFill>
            <a:schemeClr val="tx1"/>
          </a:solidFill>
          <a:latin typeface="+mn-lt"/>
          <a:ea typeface="+mn-ea"/>
          <a:cs typeface="+mn-cs"/>
        </a:defRPr>
      </a:lvl1pPr>
      <a:lvl2pPr marL="402419" algn="l" defTabSz="804838" rtl="0" eaLnBrk="1" latinLnBrk="0" hangingPunct="1">
        <a:defRPr kumimoji="1" sz="1584" kern="1200">
          <a:solidFill>
            <a:schemeClr val="tx1"/>
          </a:solidFill>
          <a:latin typeface="+mn-lt"/>
          <a:ea typeface="+mn-ea"/>
          <a:cs typeface="+mn-cs"/>
        </a:defRPr>
      </a:lvl2pPr>
      <a:lvl3pPr marL="804838" algn="l" defTabSz="804838" rtl="0" eaLnBrk="1" latinLnBrk="0" hangingPunct="1">
        <a:defRPr kumimoji="1" sz="1584" kern="1200">
          <a:solidFill>
            <a:schemeClr val="tx1"/>
          </a:solidFill>
          <a:latin typeface="+mn-lt"/>
          <a:ea typeface="+mn-ea"/>
          <a:cs typeface="+mn-cs"/>
        </a:defRPr>
      </a:lvl3pPr>
      <a:lvl4pPr marL="1207256" algn="l" defTabSz="804838" rtl="0" eaLnBrk="1" latinLnBrk="0" hangingPunct="1">
        <a:defRPr kumimoji="1" sz="1584" kern="1200">
          <a:solidFill>
            <a:schemeClr val="tx1"/>
          </a:solidFill>
          <a:latin typeface="+mn-lt"/>
          <a:ea typeface="+mn-ea"/>
          <a:cs typeface="+mn-cs"/>
        </a:defRPr>
      </a:lvl4pPr>
      <a:lvl5pPr marL="1609675" algn="l" defTabSz="804838" rtl="0" eaLnBrk="1" latinLnBrk="0" hangingPunct="1">
        <a:defRPr kumimoji="1" sz="1584" kern="1200">
          <a:solidFill>
            <a:schemeClr val="tx1"/>
          </a:solidFill>
          <a:latin typeface="+mn-lt"/>
          <a:ea typeface="+mn-ea"/>
          <a:cs typeface="+mn-cs"/>
        </a:defRPr>
      </a:lvl5pPr>
      <a:lvl6pPr marL="2012095" algn="l" defTabSz="804838" rtl="0" eaLnBrk="1" latinLnBrk="0" hangingPunct="1">
        <a:defRPr kumimoji="1" sz="1584" kern="1200">
          <a:solidFill>
            <a:schemeClr val="tx1"/>
          </a:solidFill>
          <a:latin typeface="+mn-lt"/>
          <a:ea typeface="+mn-ea"/>
          <a:cs typeface="+mn-cs"/>
        </a:defRPr>
      </a:lvl6pPr>
      <a:lvl7pPr marL="2414514" algn="l" defTabSz="804838" rtl="0" eaLnBrk="1" latinLnBrk="0" hangingPunct="1">
        <a:defRPr kumimoji="1" sz="1584" kern="1200">
          <a:solidFill>
            <a:schemeClr val="tx1"/>
          </a:solidFill>
          <a:latin typeface="+mn-lt"/>
          <a:ea typeface="+mn-ea"/>
          <a:cs typeface="+mn-cs"/>
        </a:defRPr>
      </a:lvl7pPr>
      <a:lvl8pPr marL="2816932" algn="l" defTabSz="804838" rtl="0" eaLnBrk="1" latinLnBrk="0" hangingPunct="1">
        <a:defRPr kumimoji="1" sz="1584" kern="1200">
          <a:solidFill>
            <a:schemeClr val="tx1"/>
          </a:solidFill>
          <a:latin typeface="+mn-lt"/>
          <a:ea typeface="+mn-ea"/>
          <a:cs typeface="+mn-cs"/>
        </a:defRPr>
      </a:lvl8pPr>
      <a:lvl9pPr marL="3219351" algn="l" defTabSz="804838" rtl="0" eaLnBrk="1" latinLnBrk="0" hangingPunct="1">
        <a:defRPr kumimoji="1" sz="1584"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a16="http://schemas.microsoft.com/office/drawing/2014/main" id="{DF781473-4E95-B1C1-10C6-6CA67F6EAB23}"/>
              </a:ext>
            </a:extLst>
          </p:cNvPr>
          <p:cNvSpPr>
            <a:spLocks noGrp="1" noChangeArrowheads="1"/>
          </p:cNvSpPr>
          <p:nvPr>
            <p:ph type="title"/>
          </p:nvPr>
        </p:nvSpPr>
        <p:spPr bwMode="auto">
          <a:xfrm>
            <a:off x="742950" y="609600"/>
            <a:ext cx="84201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ja-JP" altLang="en-US"/>
              <a:t>マスタ タイトルの書式設定</a:t>
            </a:r>
          </a:p>
        </p:txBody>
      </p:sp>
      <p:sp>
        <p:nvSpPr>
          <p:cNvPr id="1027" name="Rectangle 3">
            <a:extLst>
              <a:ext uri="{FF2B5EF4-FFF2-40B4-BE49-F238E27FC236}">
                <a16:creationId xmlns:a16="http://schemas.microsoft.com/office/drawing/2014/main" id="{525DDF4F-2988-22EA-475F-9E32E4225198}"/>
              </a:ext>
            </a:extLst>
          </p:cNvPr>
          <p:cNvSpPr>
            <a:spLocks noGrp="1" noChangeArrowheads="1"/>
          </p:cNvSpPr>
          <p:nvPr>
            <p:ph type="body" idx="1"/>
          </p:nvPr>
        </p:nvSpPr>
        <p:spPr bwMode="auto">
          <a:xfrm>
            <a:off x="742950" y="1981200"/>
            <a:ext cx="84201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ja-JP" altLang="en-US"/>
              <a:t>マスタ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1028" name="Rectangle 4">
            <a:extLst>
              <a:ext uri="{FF2B5EF4-FFF2-40B4-BE49-F238E27FC236}">
                <a16:creationId xmlns:a16="http://schemas.microsoft.com/office/drawing/2014/main" id="{77B65262-439C-318B-5ADF-B5F6A1009347}"/>
              </a:ext>
            </a:extLst>
          </p:cNvPr>
          <p:cNvSpPr>
            <a:spLocks noGrp="1" noChangeArrowheads="1"/>
          </p:cNvSpPr>
          <p:nvPr>
            <p:ph type="dt" sz="half" idx="2"/>
          </p:nvPr>
        </p:nvSpPr>
        <p:spPr bwMode="auto">
          <a:xfrm>
            <a:off x="742951" y="6248400"/>
            <a:ext cx="206375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138">
                <a:latin typeface="Times New Roman" pitchFamily="1" charset="0"/>
                <a:ea typeface="ＭＳ Ｐゴシック" pitchFamily="1" charset="-128"/>
              </a:defRPr>
            </a:lvl1pPr>
          </a:lstStyle>
          <a:p>
            <a:pPr>
              <a:defRPr/>
            </a:pPr>
            <a:endParaRPr lang="en-US" altLang="ja-JP"/>
          </a:p>
        </p:txBody>
      </p:sp>
      <p:sp>
        <p:nvSpPr>
          <p:cNvPr id="1029" name="Rectangle 5">
            <a:extLst>
              <a:ext uri="{FF2B5EF4-FFF2-40B4-BE49-F238E27FC236}">
                <a16:creationId xmlns:a16="http://schemas.microsoft.com/office/drawing/2014/main" id="{418DDD61-601C-6509-176C-A577078331A6}"/>
              </a:ext>
            </a:extLst>
          </p:cNvPr>
          <p:cNvSpPr>
            <a:spLocks noGrp="1" noChangeArrowheads="1"/>
          </p:cNvSpPr>
          <p:nvPr>
            <p:ph type="ftr" sz="quarter" idx="3"/>
          </p:nvPr>
        </p:nvSpPr>
        <p:spPr bwMode="auto">
          <a:xfrm>
            <a:off x="3384550" y="6248400"/>
            <a:ext cx="31369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138">
                <a:latin typeface="Times New Roman" pitchFamily="1" charset="0"/>
                <a:ea typeface="ＭＳ Ｐゴシック" pitchFamily="1" charset="-128"/>
              </a:defRPr>
            </a:lvl1pPr>
          </a:lstStyle>
          <a:p>
            <a:pPr>
              <a:defRPr/>
            </a:pPr>
            <a:endParaRPr lang="en-US" altLang="ja-JP"/>
          </a:p>
        </p:txBody>
      </p:sp>
      <p:sp>
        <p:nvSpPr>
          <p:cNvPr id="1030" name="Rectangle 6">
            <a:extLst>
              <a:ext uri="{FF2B5EF4-FFF2-40B4-BE49-F238E27FC236}">
                <a16:creationId xmlns:a16="http://schemas.microsoft.com/office/drawing/2014/main" id="{75259828-7C7D-729A-84D8-C70717905A87}"/>
              </a:ext>
            </a:extLst>
          </p:cNvPr>
          <p:cNvSpPr>
            <a:spLocks noGrp="1" noChangeArrowheads="1"/>
          </p:cNvSpPr>
          <p:nvPr>
            <p:ph type="sldNum" sz="quarter" idx="4"/>
          </p:nvPr>
        </p:nvSpPr>
        <p:spPr bwMode="auto">
          <a:xfrm>
            <a:off x="7099301" y="6248400"/>
            <a:ext cx="206375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138"/>
            </a:lvl1pPr>
          </a:lstStyle>
          <a:p>
            <a:fld id="{D99A9551-204C-4782-BA29-A8D876C2EFF0}" type="slidenum">
              <a:rPr lang="en-US" altLang="ja-JP"/>
              <a:pPr/>
              <a:t>‹#›</a:t>
            </a:fld>
            <a:endParaRPr lang="en-US" altLang="ja-JP"/>
          </a:p>
        </p:txBody>
      </p:sp>
    </p:spTree>
    <p:extLst>
      <p:ext uri="{BB962C8B-B14F-4D97-AF65-F5344CB8AC3E}">
        <p14:creationId xmlns:p14="http://schemas.microsoft.com/office/powerpoint/2010/main" val="2554251423"/>
      </p:ext>
    </p:extLst>
  </p:cSld>
  <p:clrMap bg1="lt1" tx1="dk1" bg2="lt2" tx2="dk2" accent1="accent1" accent2="accent2" accent3="accent3" accent4="accent4" accent5="accent5" accent6="accent6" hlink="hlink" folHlink="folHlink"/>
  <p:sldLayoutIdLst>
    <p:sldLayoutId id="2147484028" r:id="rId1"/>
    <p:sldLayoutId id="2147484029" r:id="rId2"/>
    <p:sldLayoutId id="2147484030" r:id="rId3"/>
    <p:sldLayoutId id="2147484031" r:id="rId4"/>
    <p:sldLayoutId id="2147484032" r:id="rId5"/>
    <p:sldLayoutId id="2147484033" r:id="rId6"/>
    <p:sldLayoutId id="2147484034" r:id="rId7"/>
    <p:sldLayoutId id="2147484035" r:id="rId8"/>
    <p:sldLayoutId id="2147484036" r:id="rId9"/>
    <p:sldLayoutId id="2147484037" r:id="rId10"/>
    <p:sldLayoutId id="2147484038" r:id="rId11"/>
  </p:sldLayoutIdLst>
  <p:txStyles>
    <p:titleStyle>
      <a:lvl1pPr algn="ctr" rtl="0" eaLnBrk="0" fontAlgn="base" hangingPunct="0">
        <a:spcBef>
          <a:spcPct val="0"/>
        </a:spcBef>
        <a:spcAft>
          <a:spcPct val="0"/>
        </a:spcAft>
        <a:defRPr kumimoji="1" sz="3575">
          <a:solidFill>
            <a:schemeClr val="tx2"/>
          </a:solidFill>
          <a:latin typeface="+mj-lt"/>
          <a:ea typeface="+mj-ea"/>
          <a:cs typeface="+mj-cs"/>
        </a:defRPr>
      </a:lvl1pPr>
      <a:lvl2pPr algn="ctr" rtl="0" eaLnBrk="0" fontAlgn="base" hangingPunct="0">
        <a:spcBef>
          <a:spcPct val="0"/>
        </a:spcBef>
        <a:spcAft>
          <a:spcPct val="0"/>
        </a:spcAft>
        <a:defRPr kumimoji="1" sz="3575">
          <a:solidFill>
            <a:schemeClr val="tx2"/>
          </a:solidFill>
          <a:latin typeface="Times New Roman" pitchFamily="1" charset="0"/>
          <a:ea typeface="ＭＳ Ｐゴシック" pitchFamily="1" charset="-128"/>
        </a:defRPr>
      </a:lvl2pPr>
      <a:lvl3pPr algn="ctr" rtl="0" eaLnBrk="0" fontAlgn="base" hangingPunct="0">
        <a:spcBef>
          <a:spcPct val="0"/>
        </a:spcBef>
        <a:spcAft>
          <a:spcPct val="0"/>
        </a:spcAft>
        <a:defRPr kumimoji="1" sz="3575">
          <a:solidFill>
            <a:schemeClr val="tx2"/>
          </a:solidFill>
          <a:latin typeface="Times New Roman" pitchFamily="1" charset="0"/>
          <a:ea typeface="ＭＳ Ｐゴシック" pitchFamily="1" charset="-128"/>
        </a:defRPr>
      </a:lvl3pPr>
      <a:lvl4pPr algn="ctr" rtl="0" eaLnBrk="0" fontAlgn="base" hangingPunct="0">
        <a:spcBef>
          <a:spcPct val="0"/>
        </a:spcBef>
        <a:spcAft>
          <a:spcPct val="0"/>
        </a:spcAft>
        <a:defRPr kumimoji="1" sz="3575">
          <a:solidFill>
            <a:schemeClr val="tx2"/>
          </a:solidFill>
          <a:latin typeface="Times New Roman" pitchFamily="1" charset="0"/>
          <a:ea typeface="ＭＳ Ｐゴシック" pitchFamily="1" charset="-128"/>
        </a:defRPr>
      </a:lvl4pPr>
      <a:lvl5pPr algn="ctr" rtl="0" eaLnBrk="0" fontAlgn="base" hangingPunct="0">
        <a:spcBef>
          <a:spcPct val="0"/>
        </a:spcBef>
        <a:spcAft>
          <a:spcPct val="0"/>
        </a:spcAft>
        <a:defRPr kumimoji="1" sz="3575">
          <a:solidFill>
            <a:schemeClr val="tx2"/>
          </a:solidFill>
          <a:latin typeface="Times New Roman" pitchFamily="1" charset="0"/>
          <a:ea typeface="ＭＳ Ｐゴシック" pitchFamily="1" charset="-128"/>
        </a:defRPr>
      </a:lvl5pPr>
      <a:lvl6pPr marL="371475" algn="ctr" rtl="0" fontAlgn="base">
        <a:spcBef>
          <a:spcPct val="0"/>
        </a:spcBef>
        <a:spcAft>
          <a:spcPct val="0"/>
        </a:spcAft>
        <a:defRPr kumimoji="1" sz="3575">
          <a:solidFill>
            <a:schemeClr val="tx2"/>
          </a:solidFill>
          <a:latin typeface="Times New Roman" pitchFamily="1" charset="0"/>
          <a:ea typeface="ＭＳ Ｐゴシック" pitchFamily="1" charset="-128"/>
        </a:defRPr>
      </a:lvl6pPr>
      <a:lvl7pPr marL="742950" algn="ctr" rtl="0" fontAlgn="base">
        <a:spcBef>
          <a:spcPct val="0"/>
        </a:spcBef>
        <a:spcAft>
          <a:spcPct val="0"/>
        </a:spcAft>
        <a:defRPr kumimoji="1" sz="3575">
          <a:solidFill>
            <a:schemeClr val="tx2"/>
          </a:solidFill>
          <a:latin typeface="Times New Roman" pitchFamily="1" charset="0"/>
          <a:ea typeface="ＭＳ Ｐゴシック" pitchFamily="1" charset="-128"/>
        </a:defRPr>
      </a:lvl7pPr>
      <a:lvl8pPr marL="1114425" algn="ctr" rtl="0" fontAlgn="base">
        <a:spcBef>
          <a:spcPct val="0"/>
        </a:spcBef>
        <a:spcAft>
          <a:spcPct val="0"/>
        </a:spcAft>
        <a:defRPr kumimoji="1" sz="3575">
          <a:solidFill>
            <a:schemeClr val="tx2"/>
          </a:solidFill>
          <a:latin typeface="Times New Roman" pitchFamily="1" charset="0"/>
          <a:ea typeface="ＭＳ Ｐゴシック" pitchFamily="1" charset="-128"/>
        </a:defRPr>
      </a:lvl8pPr>
      <a:lvl9pPr marL="1485900" algn="ctr" rtl="0" fontAlgn="base">
        <a:spcBef>
          <a:spcPct val="0"/>
        </a:spcBef>
        <a:spcAft>
          <a:spcPct val="0"/>
        </a:spcAft>
        <a:defRPr kumimoji="1" sz="3575">
          <a:solidFill>
            <a:schemeClr val="tx2"/>
          </a:solidFill>
          <a:latin typeface="Times New Roman" pitchFamily="1" charset="0"/>
          <a:ea typeface="ＭＳ Ｐゴシック" pitchFamily="1" charset="-128"/>
        </a:defRPr>
      </a:lvl9pPr>
    </p:titleStyle>
    <p:bodyStyle>
      <a:lvl1pPr marL="278606" indent="-278606" algn="l" rtl="0" eaLnBrk="0" fontAlgn="base" hangingPunct="0">
        <a:spcBef>
          <a:spcPct val="20000"/>
        </a:spcBef>
        <a:spcAft>
          <a:spcPct val="0"/>
        </a:spcAft>
        <a:buChar char="•"/>
        <a:defRPr kumimoji="1" sz="2600">
          <a:solidFill>
            <a:schemeClr val="tx1"/>
          </a:solidFill>
          <a:latin typeface="+mn-lt"/>
          <a:ea typeface="+mn-ea"/>
          <a:cs typeface="+mn-cs"/>
        </a:defRPr>
      </a:lvl1pPr>
      <a:lvl2pPr marL="603647" indent="-232172" algn="l" rtl="0" eaLnBrk="0" fontAlgn="base" hangingPunct="0">
        <a:spcBef>
          <a:spcPct val="20000"/>
        </a:spcBef>
        <a:spcAft>
          <a:spcPct val="0"/>
        </a:spcAft>
        <a:buChar char="–"/>
        <a:defRPr kumimoji="1" sz="2275">
          <a:solidFill>
            <a:schemeClr val="tx1"/>
          </a:solidFill>
          <a:latin typeface="+mn-lt"/>
          <a:ea typeface="+mn-ea"/>
        </a:defRPr>
      </a:lvl2pPr>
      <a:lvl3pPr marL="928688" indent="-185738" algn="l" rtl="0" eaLnBrk="0" fontAlgn="base" hangingPunct="0">
        <a:spcBef>
          <a:spcPct val="20000"/>
        </a:spcBef>
        <a:spcAft>
          <a:spcPct val="0"/>
        </a:spcAft>
        <a:buChar char="•"/>
        <a:defRPr kumimoji="1" sz="1950">
          <a:solidFill>
            <a:schemeClr val="tx1"/>
          </a:solidFill>
          <a:latin typeface="+mn-lt"/>
          <a:ea typeface="+mn-ea"/>
        </a:defRPr>
      </a:lvl3pPr>
      <a:lvl4pPr marL="1300163" indent="-185738" algn="l" rtl="0" eaLnBrk="0" fontAlgn="base" hangingPunct="0">
        <a:spcBef>
          <a:spcPct val="20000"/>
        </a:spcBef>
        <a:spcAft>
          <a:spcPct val="0"/>
        </a:spcAft>
        <a:buChar char="–"/>
        <a:defRPr kumimoji="1" sz="1625">
          <a:solidFill>
            <a:schemeClr val="tx1"/>
          </a:solidFill>
          <a:latin typeface="+mn-lt"/>
          <a:ea typeface="+mn-ea"/>
        </a:defRPr>
      </a:lvl4pPr>
      <a:lvl5pPr marL="1671638" indent="-185738" algn="l" rtl="0" eaLnBrk="0" fontAlgn="base" hangingPunct="0">
        <a:spcBef>
          <a:spcPct val="20000"/>
        </a:spcBef>
        <a:spcAft>
          <a:spcPct val="0"/>
        </a:spcAft>
        <a:buChar char="»"/>
        <a:defRPr kumimoji="1" sz="1625">
          <a:solidFill>
            <a:schemeClr val="tx1"/>
          </a:solidFill>
          <a:latin typeface="+mn-lt"/>
          <a:ea typeface="+mn-ea"/>
        </a:defRPr>
      </a:lvl5pPr>
      <a:lvl6pPr marL="2043113" indent="-185738" algn="l" rtl="0" fontAlgn="base">
        <a:spcBef>
          <a:spcPct val="20000"/>
        </a:spcBef>
        <a:spcAft>
          <a:spcPct val="0"/>
        </a:spcAft>
        <a:buChar char="»"/>
        <a:defRPr kumimoji="1" sz="1625">
          <a:solidFill>
            <a:schemeClr val="tx1"/>
          </a:solidFill>
          <a:latin typeface="+mn-lt"/>
          <a:ea typeface="+mn-ea"/>
        </a:defRPr>
      </a:lvl6pPr>
      <a:lvl7pPr marL="2414588" indent="-185738" algn="l" rtl="0" fontAlgn="base">
        <a:spcBef>
          <a:spcPct val="20000"/>
        </a:spcBef>
        <a:spcAft>
          <a:spcPct val="0"/>
        </a:spcAft>
        <a:buChar char="»"/>
        <a:defRPr kumimoji="1" sz="1625">
          <a:solidFill>
            <a:schemeClr val="tx1"/>
          </a:solidFill>
          <a:latin typeface="+mn-lt"/>
          <a:ea typeface="+mn-ea"/>
        </a:defRPr>
      </a:lvl7pPr>
      <a:lvl8pPr marL="2786063" indent="-185738" algn="l" rtl="0" fontAlgn="base">
        <a:spcBef>
          <a:spcPct val="20000"/>
        </a:spcBef>
        <a:spcAft>
          <a:spcPct val="0"/>
        </a:spcAft>
        <a:buChar char="»"/>
        <a:defRPr kumimoji="1" sz="1625">
          <a:solidFill>
            <a:schemeClr val="tx1"/>
          </a:solidFill>
          <a:latin typeface="+mn-lt"/>
          <a:ea typeface="+mn-ea"/>
        </a:defRPr>
      </a:lvl8pPr>
      <a:lvl9pPr marL="3157538" indent="-185738" algn="l" rtl="0" fontAlgn="base">
        <a:spcBef>
          <a:spcPct val="20000"/>
        </a:spcBef>
        <a:spcAft>
          <a:spcPct val="0"/>
        </a:spcAft>
        <a:buChar char="»"/>
        <a:defRPr kumimoji="1" sz="1625">
          <a:solidFill>
            <a:schemeClr val="tx1"/>
          </a:solidFill>
          <a:latin typeface="+mn-lt"/>
          <a:ea typeface="+mn-ea"/>
        </a:defRPr>
      </a:lvl9pPr>
    </p:bodyStyle>
    <p:otherStyle>
      <a:defPPr>
        <a:defRPr lang="ja-JP"/>
      </a:defPPr>
      <a:lvl1pPr marL="0" algn="l" defTabSz="742950" rtl="0" eaLnBrk="1" latinLnBrk="0" hangingPunct="1">
        <a:defRPr kumimoji="1" sz="1463" kern="1200">
          <a:solidFill>
            <a:schemeClr val="tx1"/>
          </a:solidFill>
          <a:latin typeface="+mn-lt"/>
          <a:ea typeface="+mn-ea"/>
          <a:cs typeface="+mn-cs"/>
        </a:defRPr>
      </a:lvl1pPr>
      <a:lvl2pPr marL="371475" algn="l" defTabSz="742950" rtl="0" eaLnBrk="1" latinLnBrk="0" hangingPunct="1">
        <a:defRPr kumimoji="1" sz="1463" kern="1200">
          <a:solidFill>
            <a:schemeClr val="tx1"/>
          </a:solidFill>
          <a:latin typeface="+mn-lt"/>
          <a:ea typeface="+mn-ea"/>
          <a:cs typeface="+mn-cs"/>
        </a:defRPr>
      </a:lvl2pPr>
      <a:lvl3pPr marL="742950" algn="l" defTabSz="742950" rtl="0" eaLnBrk="1" latinLnBrk="0" hangingPunct="1">
        <a:defRPr kumimoji="1" sz="1463" kern="1200">
          <a:solidFill>
            <a:schemeClr val="tx1"/>
          </a:solidFill>
          <a:latin typeface="+mn-lt"/>
          <a:ea typeface="+mn-ea"/>
          <a:cs typeface="+mn-cs"/>
        </a:defRPr>
      </a:lvl3pPr>
      <a:lvl4pPr marL="1114425" algn="l" defTabSz="742950" rtl="0" eaLnBrk="1" latinLnBrk="0" hangingPunct="1">
        <a:defRPr kumimoji="1" sz="1463" kern="1200">
          <a:solidFill>
            <a:schemeClr val="tx1"/>
          </a:solidFill>
          <a:latin typeface="+mn-lt"/>
          <a:ea typeface="+mn-ea"/>
          <a:cs typeface="+mn-cs"/>
        </a:defRPr>
      </a:lvl4pPr>
      <a:lvl5pPr marL="1485900" algn="l" defTabSz="742950" rtl="0" eaLnBrk="1" latinLnBrk="0" hangingPunct="1">
        <a:defRPr kumimoji="1" sz="1463" kern="1200">
          <a:solidFill>
            <a:schemeClr val="tx1"/>
          </a:solidFill>
          <a:latin typeface="+mn-lt"/>
          <a:ea typeface="+mn-ea"/>
          <a:cs typeface="+mn-cs"/>
        </a:defRPr>
      </a:lvl5pPr>
      <a:lvl6pPr marL="1857375" algn="l" defTabSz="742950" rtl="0" eaLnBrk="1" latinLnBrk="0" hangingPunct="1">
        <a:defRPr kumimoji="1" sz="1463" kern="1200">
          <a:solidFill>
            <a:schemeClr val="tx1"/>
          </a:solidFill>
          <a:latin typeface="+mn-lt"/>
          <a:ea typeface="+mn-ea"/>
          <a:cs typeface="+mn-cs"/>
        </a:defRPr>
      </a:lvl6pPr>
      <a:lvl7pPr marL="2228850" algn="l" defTabSz="742950" rtl="0" eaLnBrk="1" latinLnBrk="0" hangingPunct="1">
        <a:defRPr kumimoji="1" sz="1463" kern="1200">
          <a:solidFill>
            <a:schemeClr val="tx1"/>
          </a:solidFill>
          <a:latin typeface="+mn-lt"/>
          <a:ea typeface="+mn-ea"/>
          <a:cs typeface="+mn-cs"/>
        </a:defRPr>
      </a:lvl7pPr>
      <a:lvl8pPr marL="2600325" algn="l" defTabSz="742950" rtl="0" eaLnBrk="1" latinLnBrk="0" hangingPunct="1">
        <a:defRPr kumimoji="1" sz="1463" kern="1200">
          <a:solidFill>
            <a:schemeClr val="tx1"/>
          </a:solidFill>
          <a:latin typeface="+mn-lt"/>
          <a:ea typeface="+mn-ea"/>
          <a:cs typeface="+mn-cs"/>
        </a:defRPr>
      </a:lvl8pPr>
      <a:lvl9pPr marL="2971800" algn="l" defTabSz="742950" rtl="0" eaLnBrk="1" latinLnBrk="0" hangingPunct="1">
        <a:defRPr kumimoji="1" sz="1463"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a:extLst>
              <a:ext uri="{FF2B5EF4-FFF2-40B4-BE49-F238E27FC236}">
                <a16:creationId xmlns:a16="http://schemas.microsoft.com/office/drawing/2014/main" id="{5FE24BF0-B81B-41EF-B637-BF4835498FF7}"/>
              </a:ext>
            </a:extLst>
          </p:cNvPr>
          <p:cNvSpPr>
            <a:spLocks noGrp="1"/>
          </p:cNvSpPr>
          <p:nvPr>
            <p:ph type="title"/>
          </p:nvPr>
        </p:nvSpPr>
        <p:spPr>
          <a:xfrm>
            <a:off x="681038" y="365126"/>
            <a:ext cx="8543925" cy="1325563"/>
          </a:xfrm>
          <a:prstGeom prst="rect">
            <a:avLst/>
          </a:prstGeom>
        </p:spPr>
        <p:txBody>
          <a:bodyPr vert="horz" lIns="91440" tIns="45720" rIns="91440" bIns="45720" rtlCol="0" anchor="ctr">
            <a:normAutofit/>
          </a:bodyPr>
          <a:lstStyle/>
          <a:p>
            <a:r>
              <a:rPr kumimoji="1" lang="ja-JP" altLang="en-US"/>
              <a:t>マスター タイトルの書式設定</a:t>
            </a:r>
          </a:p>
        </p:txBody>
      </p:sp>
      <p:sp>
        <p:nvSpPr>
          <p:cNvPr id="3" name="テキスト プレースホルダー 2">
            <a:extLst>
              <a:ext uri="{FF2B5EF4-FFF2-40B4-BE49-F238E27FC236}">
                <a16:creationId xmlns:a16="http://schemas.microsoft.com/office/drawing/2014/main" id="{4FA8EBEF-7767-47F9-BB95-5834DB57E918}"/>
              </a:ext>
            </a:extLst>
          </p:cNvPr>
          <p:cNvSpPr>
            <a:spLocks noGrp="1"/>
          </p:cNvSpPr>
          <p:nvPr>
            <p:ph type="body" idx="1"/>
          </p:nvPr>
        </p:nvSpPr>
        <p:spPr>
          <a:xfrm>
            <a:off x="681038" y="1825625"/>
            <a:ext cx="8543925" cy="4351338"/>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13EA0487-817C-4D1B-9E6F-2268AAFA38A8}"/>
              </a:ext>
            </a:extLst>
          </p:cNvPr>
          <p:cNvSpPr>
            <a:spLocks noGrp="1"/>
          </p:cNvSpPr>
          <p:nvPr>
            <p:ph type="dt" sz="half" idx="2"/>
          </p:nvPr>
        </p:nvSpPr>
        <p:spPr>
          <a:xfrm>
            <a:off x="681038" y="6356351"/>
            <a:ext cx="2228850" cy="365125"/>
          </a:xfrm>
          <a:prstGeom prst="rect">
            <a:avLst/>
          </a:prstGeom>
        </p:spPr>
        <p:txBody>
          <a:bodyPr vert="horz" lIns="91440" tIns="45720" rIns="91440" bIns="45720" rtlCol="0" anchor="ctr"/>
          <a:lstStyle>
            <a:lvl1pPr algn="l">
              <a:defRPr sz="975">
                <a:solidFill>
                  <a:schemeClr val="tx1">
                    <a:tint val="75000"/>
                  </a:schemeClr>
                </a:solidFill>
              </a:defRPr>
            </a:lvl1pPr>
          </a:lstStyle>
          <a:p>
            <a:fld id="{7A31DEF2-8B17-4712-97A8-FDAC7345A8A6}" type="datetime1">
              <a:rPr kumimoji="1" lang="ja-JP" altLang="en-US" smtClean="0"/>
              <a:t>2024/4/4</a:t>
            </a:fld>
            <a:endParaRPr kumimoji="1" lang="ja-JP" altLang="en-US"/>
          </a:p>
        </p:txBody>
      </p:sp>
      <p:sp>
        <p:nvSpPr>
          <p:cNvPr id="5" name="フッター プレースホルダー 4">
            <a:extLst>
              <a:ext uri="{FF2B5EF4-FFF2-40B4-BE49-F238E27FC236}">
                <a16:creationId xmlns:a16="http://schemas.microsoft.com/office/drawing/2014/main" id="{229FEB3F-B81D-4739-A36A-34A1D7209885}"/>
              </a:ext>
            </a:extLst>
          </p:cNvPr>
          <p:cNvSpPr>
            <a:spLocks noGrp="1"/>
          </p:cNvSpPr>
          <p:nvPr>
            <p:ph type="ftr" sz="quarter" idx="3"/>
          </p:nvPr>
        </p:nvSpPr>
        <p:spPr>
          <a:xfrm>
            <a:off x="3281363" y="6356351"/>
            <a:ext cx="3343275" cy="365125"/>
          </a:xfrm>
          <a:prstGeom prst="rect">
            <a:avLst/>
          </a:prstGeom>
        </p:spPr>
        <p:txBody>
          <a:bodyPr vert="horz" lIns="91440" tIns="45720" rIns="91440" bIns="45720" rtlCol="0" anchor="ctr"/>
          <a:lstStyle>
            <a:lvl1pPr algn="ctr">
              <a:defRPr sz="975">
                <a:solidFill>
                  <a:schemeClr val="tx1">
                    <a:tint val="75000"/>
                  </a:schemeClr>
                </a:solidFill>
              </a:defRPr>
            </a:lvl1pPr>
          </a:lstStyle>
          <a:p>
            <a:endParaRPr kumimoji="1" lang="ja-JP" altLang="en-US"/>
          </a:p>
        </p:txBody>
      </p:sp>
      <p:sp>
        <p:nvSpPr>
          <p:cNvPr id="6" name="スライド番号プレースホルダー 5">
            <a:extLst>
              <a:ext uri="{FF2B5EF4-FFF2-40B4-BE49-F238E27FC236}">
                <a16:creationId xmlns:a16="http://schemas.microsoft.com/office/drawing/2014/main" id="{51C3349F-24DA-4546-9AD3-98E81E7078C9}"/>
              </a:ext>
            </a:extLst>
          </p:cNvPr>
          <p:cNvSpPr>
            <a:spLocks noGrp="1"/>
          </p:cNvSpPr>
          <p:nvPr>
            <p:ph type="sldNum" sz="quarter" idx="4"/>
          </p:nvPr>
        </p:nvSpPr>
        <p:spPr>
          <a:xfrm>
            <a:off x="6996113" y="6356351"/>
            <a:ext cx="2228850" cy="365125"/>
          </a:xfrm>
          <a:prstGeom prst="rect">
            <a:avLst/>
          </a:prstGeom>
        </p:spPr>
        <p:txBody>
          <a:bodyPr vert="horz" lIns="91440" tIns="45720" rIns="91440" bIns="45720" rtlCol="0" anchor="ctr"/>
          <a:lstStyle>
            <a:lvl1pPr algn="r">
              <a:defRPr sz="975">
                <a:solidFill>
                  <a:schemeClr val="tx1">
                    <a:tint val="75000"/>
                  </a:schemeClr>
                </a:solidFill>
              </a:defRPr>
            </a:lvl1pPr>
          </a:lstStyle>
          <a:p>
            <a:fld id="{8EFCC36A-ABC2-4722-A204-0B67289EFEB5}" type="slidenum">
              <a:rPr kumimoji="1" lang="ja-JP" altLang="en-US" smtClean="0"/>
              <a:t>‹#›</a:t>
            </a:fld>
            <a:endParaRPr kumimoji="1" lang="ja-JP" altLang="en-US"/>
          </a:p>
        </p:txBody>
      </p:sp>
    </p:spTree>
    <p:extLst>
      <p:ext uri="{BB962C8B-B14F-4D97-AF65-F5344CB8AC3E}">
        <p14:creationId xmlns:p14="http://schemas.microsoft.com/office/powerpoint/2010/main" val="2178952915"/>
      </p:ext>
    </p:extLst>
  </p:cSld>
  <p:clrMap bg1="lt1" tx1="dk1" bg2="lt2" tx2="dk2" accent1="accent1" accent2="accent2" accent3="accent3" accent4="accent4" accent5="accent5" accent6="accent6" hlink="hlink" folHlink="folHlink"/>
  <p:sldLayoutIdLst>
    <p:sldLayoutId id="2147484040" r:id="rId1"/>
    <p:sldLayoutId id="2147484041" r:id="rId2"/>
    <p:sldLayoutId id="2147484042" r:id="rId3"/>
    <p:sldLayoutId id="2147484043" r:id="rId4"/>
    <p:sldLayoutId id="2147484044" r:id="rId5"/>
    <p:sldLayoutId id="2147484045" r:id="rId6"/>
    <p:sldLayoutId id="2147484046" r:id="rId7"/>
    <p:sldLayoutId id="2147484047" r:id="rId8"/>
    <p:sldLayoutId id="2147484048" r:id="rId9"/>
    <p:sldLayoutId id="2147484049" r:id="rId10"/>
    <p:sldLayoutId id="2147484050" r:id="rId11"/>
    <p:sldLayoutId id="2147484051" r:id="rId12"/>
  </p:sldLayoutIdLst>
  <p:hf hdr="0" ftr="0" dt="0"/>
  <p:txStyles>
    <p:titleStyle>
      <a:lvl1pPr algn="l" defTabSz="742950" rtl="0" eaLnBrk="1" latinLnBrk="0" hangingPunct="1">
        <a:lnSpc>
          <a:spcPct val="90000"/>
        </a:lnSpc>
        <a:spcBef>
          <a:spcPct val="0"/>
        </a:spcBef>
        <a:buNone/>
        <a:defRPr kumimoji="1" sz="3575" kern="1200">
          <a:solidFill>
            <a:schemeClr val="tx1"/>
          </a:solidFill>
          <a:latin typeface="+mj-lt"/>
          <a:ea typeface="+mj-ea"/>
          <a:cs typeface="+mj-cs"/>
        </a:defRPr>
      </a:lvl1pPr>
    </p:titleStyle>
    <p:bodyStyle>
      <a:lvl1pPr marL="185738" indent="-185738" algn="l" defTabSz="742950" rtl="0" eaLnBrk="1" latinLnBrk="0" hangingPunct="1">
        <a:lnSpc>
          <a:spcPct val="90000"/>
        </a:lnSpc>
        <a:spcBef>
          <a:spcPts val="813"/>
        </a:spcBef>
        <a:buFont typeface="Arial" panose="020B0604020202020204" pitchFamily="34" charset="0"/>
        <a:buChar char="•"/>
        <a:defRPr kumimoji="1" sz="2275" kern="1200">
          <a:solidFill>
            <a:schemeClr val="tx1"/>
          </a:solidFill>
          <a:latin typeface="+mn-lt"/>
          <a:ea typeface="+mn-ea"/>
          <a:cs typeface="+mn-cs"/>
        </a:defRPr>
      </a:lvl1pPr>
      <a:lvl2pPr marL="557213" indent="-185738" algn="l" defTabSz="742950" rtl="0" eaLnBrk="1" latinLnBrk="0" hangingPunct="1">
        <a:lnSpc>
          <a:spcPct val="90000"/>
        </a:lnSpc>
        <a:spcBef>
          <a:spcPts val="406"/>
        </a:spcBef>
        <a:buFont typeface="Arial" panose="020B0604020202020204" pitchFamily="34" charset="0"/>
        <a:buChar char="•"/>
        <a:defRPr kumimoji="1" sz="1950" kern="1200">
          <a:solidFill>
            <a:schemeClr val="tx1"/>
          </a:solidFill>
          <a:latin typeface="+mn-lt"/>
          <a:ea typeface="+mn-ea"/>
          <a:cs typeface="+mn-cs"/>
        </a:defRPr>
      </a:lvl2pPr>
      <a:lvl3pPr marL="928688" indent="-185738" algn="l" defTabSz="742950" rtl="0" eaLnBrk="1" latinLnBrk="0" hangingPunct="1">
        <a:lnSpc>
          <a:spcPct val="90000"/>
        </a:lnSpc>
        <a:spcBef>
          <a:spcPts val="406"/>
        </a:spcBef>
        <a:buFont typeface="Arial" panose="020B0604020202020204" pitchFamily="34" charset="0"/>
        <a:buChar char="•"/>
        <a:defRPr kumimoji="1" sz="1625" kern="1200">
          <a:solidFill>
            <a:schemeClr val="tx1"/>
          </a:solidFill>
          <a:latin typeface="+mn-lt"/>
          <a:ea typeface="+mn-ea"/>
          <a:cs typeface="+mn-cs"/>
        </a:defRPr>
      </a:lvl3pPr>
      <a:lvl4pPr marL="1300163" indent="-185738" algn="l" defTabSz="742950" rtl="0" eaLnBrk="1" latinLnBrk="0" hangingPunct="1">
        <a:lnSpc>
          <a:spcPct val="90000"/>
        </a:lnSpc>
        <a:spcBef>
          <a:spcPts val="406"/>
        </a:spcBef>
        <a:buFont typeface="Arial" panose="020B0604020202020204" pitchFamily="34" charset="0"/>
        <a:buChar char="•"/>
        <a:defRPr kumimoji="1" sz="1463" kern="1200">
          <a:solidFill>
            <a:schemeClr val="tx1"/>
          </a:solidFill>
          <a:latin typeface="+mn-lt"/>
          <a:ea typeface="+mn-ea"/>
          <a:cs typeface="+mn-cs"/>
        </a:defRPr>
      </a:lvl4pPr>
      <a:lvl5pPr marL="1671638" indent="-185738" algn="l" defTabSz="742950" rtl="0" eaLnBrk="1" latinLnBrk="0" hangingPunct="1">
        <a:lnSpc>
          <a:spcPct val="90000"/>
        </a:lnSpc>
        <a:spcBef>
          <a:spcPts val="406"/>
        </a:spcBef>
        <a:buFont typeface="Arial" panose="020B0604020202020204" pitchFamily="34" charset="0"/>
        <a:buChar char="•"/>
        <a:defRPr kumimoji="1" sz="1463" kern="1200">
          <a:solidFill>
            <a:schemeClr val="tx1"/>
          </a:solidFill>
          <a:latin typeface="+mn-lt"/>
          <a:ea typeface="+mn-ea"/>
          <a:cs typeface="+mn-cs"/>
        </a:defRPr>
      </a:lvl5pPr>
      <a:lvl6pPr marL="2043113" indent="-185738" algn="l" defTabSz="742950" rtl="0" eaLnBrk="1" latinLnBrk="0" hangingPunct="1">
        <a:lnSpc>
          <a:spcPct val="90000"/>
        </a:lnSpc>
        <a:spcBef>
          <a:spcPts val="406"/>
        </a:spcBef>
        <a:buFont typeface="Arial" panose="020B0604020202020204" pitchFamily="34" charset="0"/>
        <a:buChar char="•"/>
        <a:defRPr kumimoji="1" sz="1463" kern="1200">
          <a:solidFill>
            <a:schemeClr val="tx1"/>
          </a:solidFill>
          <a:latin typeface="+mn-lt"/>
          <a:ea typeface="+mn-ea"/>
          <a:cs typeface="+mn-cs"/>
        </a:defRPr>
      </a:lvl6pPr>
      <a:lvl7pPr marL="2414588" indent="-185738" algn="l" defTabSz="742950" rtl="0" eaLnBrk="1" latinLnBrk="0" hangingPunct="1">
        <a:lnSpc>
          <a:spcPct val="90000"/>
        </a:lnSpc>
        <a:spcBef>
          <a:spcPts val="406"/>
        </a:spcBef>
        <a:buFont typeface="Arial" panose="020B0604020202020204" pitchFamily="34" charset="0"/>
        <a:buChar char="•"/>
        <a:defRPr kumimoji="1" sz="1463" kern="1200">
          <a:solidFill>
            <a:schemeClr val="tx1"/>
          </a:solidFill>
          <a:latin typeface="+mn-lt"/>
          <a:ea typeface="+mn-ea"/>
          <a:cs typeface="+mn-cs"/>
        </a:defRPr>
      </a:lvl7pPr>
      <a:lvl8pPr marL="2786063" indent="-185738" algn="l" defTabSz="742950" rtl="0" eaLnBrk="1" latinLnBrk="0" hangingPunct="1">
        <a:lnSpc>
          <a:spcPct val="90000"/>
        </a:lnSpc>
        <a:spcBef>
          <a:spcPts val="406"/>
        </a:spcBef>
        <a:buFont typeface="Arial" panose="020B0604020202020204" pitchFamily="34" charset="0"/>
        <a:buChar char="•"/>
        <a:defRPr kumimoji="1" sz="1463" kern="1200">
          <a:solidFill>
            <a:schemeClr val="tx1"/>
          </a:solidFill>
          <a:latin typeface="+mn-lt"/>
          <a:ea typeface="+mn-ea"/>
          <a:cs typeface="+mn-cs"/>
        </a:defRPr>
      </a:lvl8pPr>
      <a:lvl9pPr marL="3157538" indent="-185738" algn="l" defTabSz="742950" rtl="0" eaLnBrk="1" latinLnBrk="0" hangingPunct="1">
        <a:lnSpc>
          <a:spcPct val="90000"/>
        </a:lnSpc>
        <a:spcBef>
          <a:spcPts val="406"/>
        </a:spcBef>
        <a:buFont typeface="Arial" panose="020B0604020202020204" pitchFamily="34" charset="0"/>
        <a:buChar char="•"/>
        <a:defRPr kumimoji="1" sz="1463" kern="1200">
          <a:solidFill>
            <a:schemeClr val="tx1"/>
          </a:solidFill>
          <a:latin typeface="+mn-lt"/>
          <a:ea typeface="+mn-ea"/>
          <a:cs typeface="+mn-cs"/>
        </a:defRPr>
      </a:lvl9pPr>
    </p:bodyStyle>
    <p:otherStyle>
      <a:defPPr>
        <a:defRPr lang="ja-JP"/>
      </a:defPPr>
      <a:lvl1pPr marL="0" algn="l" defTabSz="742950" rtl="0" eaLnBrk="1" latinLnBrk="0" hangingPunct="1">
        <a:defRPr kumimoji="1" sz="1463" kern="1200">
          <a:solidFill>
            <a:schemeClr val="tx1"/>
          </a:solidFill>
          <a:latin typeface="+mn-lt"/>
          <a:ea typeface="+mn-ea"/>
          <a:cs typeface="+mn-cs"/>
        </a:defRPr>
      </a:lvl1pPr>
      <a:lvl2pPr marL="371475" algn="l" defTabSz="742950" rtl="0" eaLnBrk="1" latinLnBrk="0" hangingPunct="1">
        <a:defRPr kumimoji="1" sz="1463" kern="1200">
          <a:solidFill>
            <a:schemeClr val="tx1"/>
          </a:solidFill>
          <a:latin typeface="+mn-lt"/>
          <a:ea typeface="+mn-ea"/>
          <a:cs typeface="+mn-cs"/>
        </a:defRPr>
      </a:lvl2pPr>
      <a:lvl3pPr marL="742950" algn="l" defTabSz="742950" rtl="0" eaLnBrk="1" latinLnBrk="0" hangingPunct="1">
        <a:defRPr kumimoji="1" sz="1463" kern="1200">
          <a:solidFill>
            <a:schemeClr val="tx1"/>
          </a:solidFill>
          <a:latin typeface="+mn-lt"/>
          <a:ea typeface="+mn-ea"/>
          <a:cs typeface="+mn-cs"/>
        </a:defRPr>
      </a:lvl3pPr>
      <a:lvl4pPr marL="1114425" algn="l" defTabSz="742950" rtl="0" eaLnBrk="1" latinLnBrk="0" hangingPunct="1">
        <a:defRPr kumimoji="1" sz="1463" kern="1200">
          <a:solidFill>
            <a:schemeClr val="tx1"/>
          </a:solidFill>
          <a:latin typeface="+mn-lt"/>
          <a:ea typeface="+mn-ea"/>
          <a:cs typeface="+mn-cs"/>
        </a:defRPr>
      </a:lvl4pPr>
      <a:lvl5pPr marL="1485900" algn="l" defTabSz="742950" rtl="0" eaLnBrk="1" latinLnBrk="0" hangingPunct="1">
        <a:defRPr kumimoji="1" sz="1463" kern="1200">
          <a:solidFill>
            <a:schemeClr val="tx1"/>
          </a:solidFill>
          <a:latin typeface="+mn-lt"/>
          <a:ea typeface="+mn-ea"/>
          <a:cs typeface="+mn-cs"/>
        </a:defRPr>
      </a:lvl5pPr>
      <a:lvl6pPr marL="1857375" algn="l" defTabSz="742950" rtl="0" eaLnBrk="1" latinLnBrk="0" hangingPunct="1">
        <a:defRPr kumimoji="1" sz="1463" kern="1200">
          <a:solidFill>
            <a:schemeClr val="tx1"/>
          </a:solidFill>
          <a:latin typeface="+mn-lt"/>
          <a:ea typeface="+mn-ea"/>
          <a:cs typeface="+mn-cs"/>
        </a:defRPr>
      </a:lvl6pPr>
      <a:lvl7pPr marL="2228850" algn="l" defTabSz="742950" rtl="0" eaLnBrk="1" latinLnBrk="0" hangingPunct="1">
        <a:defRPr kumimoji="1" sz="1463" kern="1200">
          <a:solidFill>
            <a:schemeClr val="tx1"/>
          </a:solidFill>
          <a:latin typeface="+mn-lt"/>
          <a:ea typeface="+mn-ea"/>
          <a:cs typeface="+mn-cs"/>
        </a:defRPr>
      </a:lvl7pPr>
      <a:lvl8pPr marL="2600325" algn="l" defTabSz="742950" rtl="0" eaLnBrk="1" latinLnBrk="0" hangingPunct="1">
        <a:defRPr kumimoji="1" sz="1463" kern="1200">
          <a:solidFill>
            <a:schemeClr val="tx1"/>
          </a:solidFill>
          <a:latin typeface="+mn-lt"/>
          <a:ea typeface="+mn-ea"/>
          <a:cs typeface="+mn-cs"/>
        </a:defRPr>
      </a:lvl8pPr>
      <a:lvl9pPr marL="2971800" algn="l" defTabSz="742950" rtl="0" eaLnBrk="1" latinLnBrk="0" hangingPunct="1">
        <a:defRPr kumimoji="1" sz="1463"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81038" y="365127"/>
            <a:ext cx="8543925" cy="1325563"/>
          </a:xfrm>
          <a:prstGeom prst="rect">
            <a:avLst/>
          </a:prstGeom>
        </p:spPr>
        <p:txBody>
          <a:bodyPr vert="horz" lIns="91440" tIns="45720" rIns="91440" bIns="45720" rtlCol="0" anchor="ctr">
            <a:normAutofit/>
          </a:bodyPr>
          <a:lstStyle/>
          <a:p>
            <a:r>
              <a:rPr lang="ja-JP" altLang="en-US"/>
              <a:t>マスター タイトルの書式設定</a:t>
            </a:r>
            <a:endParaRPr lang="en-US" dirty="0"/>
          </a:p>
        </p:txBody>
      </p:sp>
      <p:sp>
        <p:nvSpPr>
          <p:cNvPr id="3" name="Text Placeholder 2"/>
          <p:cNvSpPr>
            <a:spLocks noGrp="1"/>
          </p:cNvSpPr>
          <p:nvPr>
            <p:ph type="body" idx="1"/>
          </p:nvPr>
        </p:nvSpPr>
        <p:spPr>
          <a:xfrm>
            <a:off x="681038" y="1825625"/>
            <a:ext cx="8543925" cy="4351338"/>
          </a:xfrm>
          <a:prstGeom prst="rect">
            <a:avLst/>
          </a:prstGeom>
        </p:spPr>
        <p:txBody>
          <a:bodyPr vert="horz" lIns="91440" tIns="45720" rIns="91440" bIns="45720" rtlCol="0">
            <a:normAutofit/>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Date Placeholder 3"/>
          <p:cNvSpPr>
            <a:spLocks noGrp="1"/>
          </p:cNvSpPr>
          <p:nvPr>
            <p:ph type="dt" sz="half" idx="2"/>
          </p:nvPr>
        </p:nvSpPr>
        <p:spPr>
          <a:xfrm>
            <a:off x="681038" y="6356352"/>
            <a:ext cx="222885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82535604-B725-4A02-B7A8-96E8ACB1238F}" type="datetimeFigureOut">
              <a:rPr kumimoji="1" lang="ja-JP" altLang="en-US" smtClean="0"/>
              <a:t>2024/4/4</a:t>
            </a:fld>
            <a:endParaRPr kumimoji="1" lang="ja-JP" altLang="en-US"/>
          </a:p>
        </p:txBody>
      </p:sp>
      <p:sp>
        <p:nvSpPr>
          <p:cNvPr id="5" name="Footer Placeholder 4"/>
          <p:cNvSpPr>
            <a:spLocks noGrp="1"/>
          </p:cNvSpPr>
          <p:nvPr>
            <p:ph type="ftr" sz="quarter" idx="3"/>
          </p:nvPr>
        </p:nvSpPr>
        <p:spPr>
          <a:xfrm>
            <a:off x="3281363" y="6356352"/>
            <a:ext cx="3343275"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kumimoji="1" lang="ja-JP" altLang="en-US"/>
          </a:p>
        </p:txBody>
      </p:sp>
      <p:sp>
        <p:nvSpPr>
          <p:cNvPr id="6" name="Slide Number Placeholder 5"/>
          <p:cNvSpPr>
            <a:spLocks noGrp="1"/>
          </p:cNvSpPr>
          <p:nvPr>
            <p:ph type="sldNum" sz="quarter" idx="4"/>
          </p:nvPr>
        </p:nvSpPr>
        <p:spPr>
          <a:xfrm>
            <a:off x="6996113" y="6356352"/>
            <a:ext cx="222885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C7E445ED-4092-4A8B-9C2C-68D0F14EEFE6}" type="slidenum">
              <a:rPr kumimoji="1" lang="ja-JP" altLang="en-US" smtClean="0"/>
              <a:t>‹#›</a:t>
            </a:fld>
            <a:endParaRPr kumimoji="1" lang="ja-JP" altLang="en-US"/>
          </a:p>
        </p:txBody>
      </p:sp>
    </p:spTree>
    <p:extLst>
      <p:ext uri="{BB962C8B-B14F-4D97-AF65-F5344CB8AC3E}">
        <p14:creationId xmlns:p14="http://schemas.microsoft.com/office/powerpoint/2010/main" val="2007960278"/>
      </p:ext>
    </p:extLst>
  </p:cSld>
  <p:clrMap bg1="lt1" tx1="dk1" bg2="lt2" tx2="dk2" accent1="accent1" accent2="accent2" accent3="accent3" accent4="accent4" accent5="accent5" accent6="accent6" hlink="hlink" folHlink="folHlink"/>
  <p:sldLayoutIdLst>
    <p:sldLayoutId id="2147484053" r:id="rId1"/>
    <p:sldLayoutId id="2147484054" r:id="rId2"/>
    <p:sldLayoutId id="2147484055" r:id="rId3"/>
    <p:sldLayoutId id="2147484056" r:id="rId4"/>
    <p:sldLayoutId id="2147484057" r:id="rId5"/>
    <p:sldLayoutId id="2147484058" r:id="rId6"/>
    <p:sldLayoutId id="2147484059" r:id="rId7"/>
    <p:sldLayoutId id="2147484060" r:id="rId8"/>
    <p:sldLayoutId id="2147484061" r:id="rId9"/>
    <p:sldLayoutId id="2147484062" r:id="rId10"/>
    <p:sldLayoutId id="2147484063" r:id="rId11"/>
  </p:sldLayoutIdLst>
  <p:txStyles>
    <p:titleStyle>
      <a:lvl1pPr algn="l" defTabSz="914400" rtl="0" eaLnBrk="1" latinLnBrk="0" hangingPunct="1">
        <a:lnSpc>
          <a:spcPct val="90000"/>
        </a:lnSpc>
        <a:spcBef>
          <a:spcPct val="0"/>
        </a:spcBef>
        <a:buNone/>
        <a:defRPr kumimoji="1"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p:bodyStyle>
    <p:otherStyle>
      <a:defPPr>
        <a:defRPr lang="en-US"/>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81044" y="365129"/>
            <a:ext cx="8543925" cy="1325563"/>
          </a:xfrm>
          <a:prstGeom prst="rect">
            <a:avLst/>
          </a:prstGeom>
        </p:spPr>
        <p:txBody>
          <a:bodyPr vert="horz" lIns="91440" tIns="45720" rIns="91440" bIns="45720" rtlCol="0" anchor="ctr">
            <a:normAutofit/>
          </a:bodyPr>
          <a:lstStyle/>
          <a:p>
            <a:r>
              <a:rPr lang="ja-JP" altLang="en-US"/>
              <a:t>マスター タイトルの書式設定</a:t>
            </a:r>
            <a:endParaRPr lang="en-US" dirty="0"/>
          </a:p>
        </p:txBody>
      </p:sp>
      <p:sp>
        <p:nvSpPr>
          <p:cNvPr id="3" name="Text Placeholder 2"/>
          <p:cNvSpPr>
            <a:spLocks noGrp="1"/>
          </p:cNvSpPr>
          <p:nvPr>
            <p:ph type="body" idx="1"/>
          </p:nvPr>
        </p:nvSpPr>
        <p:spPr>
          <a:xfrm>
            <a:off x="681044" y="1825625"/>
            <a:ext cx="8543925" cy="4351338"/>
          </a:xfrm>
          <a:prstGeom prst="rect">
            <a:avLst/>
          </a:prstGeom>
        </p:spPr>
        <p:txBody>
          <a:bodyPr vert="horz" lIns="91440" tIns="45720" rIns="91440" bIns="45720" rtlCol="0">
            <a:normAutofit/>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Date Placeholder 3"/>
          <p:cNvSpPr>
            <a:spLocks noGrp="1"/>
          </p:cNvSpPr>
          <p:nvPr>
            <p:ph type="dt" sz="half" idx="2"/>
          </p:nvPr>
        </p:nvSpPr>
        <p:spPr>
          <a:xfrm>
            <a:off x="681038" y="6356390"/>
            <a:ext cx="222885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fld id="{030468EE-96FB-459A-88DF-12103AB2CC91}" type="datetime1">
              <a:rPr lang="ja-JP" altLang="en-US" smtClean="0">
                <a:solidFill>
                  <a:prstClr val="black">
                    <a:tint val="75000"/>
                  </a:prstClr>
                </a:solidFill>
              </a:rPr>
              <a:pPr>
                <a:defRPr/>
              </a:pPr>
              <a:t>2024/4/4</a:t>
            </a:fld>
            <a:endParaRPr lang="ja-JP" altLang="en-US" dirty="0">
              <a:solidFill>
                <a:prstClr val="black">
                  <a:tint val="75000"/>
                </a:prstClr>
              </a:solidFill>
            </a:endParaRPr>
          </a:p>
        </p:txBody>
      </p:sp>
      <p:sp>
        <p:nvSpPr>
          <p:cNvPr id="5" name="Footer Placeholder 4"/>
          <p:cNvSpPr>
            <a:spLocks noGrp="1"/>
          </p:cNvSpPr>
          <p:nvPr>
            <p:ph type="ftr" sz="quarter" idx="3"/>
          </p:nvPr>
        </p:nvSpPr>
        <p:spPr>
          <a:xfrm>
            <a:off x="3281369" y="6356390"/>
            <a:ext cx="3343275"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ja-JP" altLang="en-US" dirty="0">
              <a:solidFill>
                <a:prstClr val="black">
                  <a:tint val="75000"/>
                </a:prstClr>
              </a:solidFill>
            </a:endParaRPr>
          </a:p>
        </p:txBody>
      </p:sp>
      <p:sp>
        <p:nvSpPr>
          <p:cNvPr id="6" name="Slide Number Placeholder 5"/>
          <p:cNvSpPr>
            <a:spLocks noGrp="1"/>
          </p:cNvSpPr>
          <p:nvPr>
            <p:ph type="sldNum" sz="quarter" idx="4"/>
          </p:nvPr>
        </p:nvSpPr>
        <p:spPr>
          <a:xfrm>
            <a:off x="7677150" y="6492913"/>
            <a:ext cx="2228850" cy="365125"/>
          </a:xfrm>
          <a:prstGeom prst="rect">
            <a:avLst/>
          </a:prstGeom>
        </p:spPr>
        <p:txBody>
          <a:bodyPr vert="horz" lIns="91440" tIns="45720" rIns="91440" bIns="45720" rtlCol="0" anchor="ctr"/>
          <a:lstStyle>
            <a:lvl1pPr algn="r">
              <a:defRPr sz="1600" b="1">
                <a:solidFill>
                  <a:schemeClr val="tx1"/>
                </a:solidFill>
              </a:defRPr>
            </a:lvl1pPr>
          </a:lstStyle>
          <a:p>
            <a:pPr>
              <a:defRPr/>
            </a:pPr>
            <a:fld id="{3CD7FEE9-580A-4EA0-A7DE-8D177AC2609D}" type="slidenum">
              <a:rPr lang="ja-JP" altLang="en-US" smtClean="0">
                <a:solidFill>
                  <a:prstClr val="black"/>
                </a:solidFill>
              </a:rPr>
              <a:pPr>
                <a:defRPr/>
              </a:pPr>
              <a:t>‹#›</a:t>
            </a:fld>
            <a:endParaRPr lang="ja-JP" altLang="en-US" dirty="0">
              <a:solidFill>
                <a:prstClr val="black"/>
              </a:solidFill>
            </a:endParaRPr>
          </a:p>
        </p:txBody>
      </p:sp>
    </p:spTree>
    <p:extLst>
      <p:ext uri="{BB962C8B-B14F-4D97-AF65-F5344CB8AC3E}">
        <p14:creationId xmlns:p14="http://schemas.microsoft.com/office/powerpoint/2010/main" val="2267950444"/>
      </p:ext>
    </p:extLst>
  </p:cSld>
  <p:clrMap bg1="lt1" tx1="dk1" bg2="lt2" tx2="dk2" accent1="accent1" accent2="accent2" accent3="accent3" accent4="accent4" accent5="accent5" accent6="accent6" hlink="hlink" folHlink="folHlink"/>
  <p:sldLayoutIdLst>
    <p:sldLayoutId id="2147484065" r:id="rId1"/>
    <p:sldLayoutId id="2147484066" r:id="rId2"/>
    <p:sldLayoutId id="2147484067" r:id="rId3"/>
    <p:sldLayoutId id="2147484068" r:id="rId4"/>
    <p:sldLayoutId id="2147484069" r:id="rId5"/>
    <p:sldLayoutId id="2147484070" r:id="rId6"/>
    <p:sldLayoutId id="2147484071" r:id="rId7"/>
    <p:sldLayoutId id="2147484072" r:id="rId8"/>
    <p:sldLayoutId id="2147484073" r:id="rId9"/>
    <p:sldLayoutId id="2147484074" r:id="rId10"/>
    <p:sldLayoutId id="2147484075" r:id="rId11"/>
  </p:sldLayoutIdLst>
  <p:hf hdr="0" ftr="0" dt="0"/>
  <p:txStyles>
    <p:titleStyle>
      <a:lvl1pPr algn="l" defTabSz="914400" rtl="0" eaLnBrk="1" latinLnBrk="0" hangingPunct="1">
        <a:lnSpc>
          <a:spcPct val="90000"/>
        </a:lnSpc>
        <a:spcBef>
          <a:spcPct val="0"/>
        </a:spcBef>
        <a:buNone/>
        <a:defRPr kumimoji="1"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p:bodyStyle>
    <p:otherStyle>
      <a:defPPr>
        <a:defRPr lang="en-US"/>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495300" y="274638"/>
            <a:ext cx="8915400" cy="1143000"/>
          </a:xfrm>
          <a:prstGeom prst="rect">
            <a:avLst/>
          </a:prstGeom>
        </p:spPr>
        <p:txBody>
          <a:bodyPr vert="horz" lIns="91440" tIns="45720" rIns="91440" bIns="45720" rtlCol="0" anchor="ctr">
            <a:normAutofit/>
          </a:bodyPr>
          <a:lstStyle/>
          <a:p>
            <a:r>
              <a:rPr kumimoji="1" lang="ja-JP" altLang="en-US"/>
              <a:t>マスター タイトルの書式設定</a:t>
            </a:r>
          </a:p>
        </p:txBody>
      </p:sp>
      <p:sp>
        <p:nvSpPr>
          <p:cNvPr id="3" name="テキスト プレースホルダー 2"/>
          <p:cNvSpPr>
            <a:spLocks noGrp="1"/>
          </p:cNvSpPr>
          <p:nvPr>
            <p:ph type="body" idx="1"/>
          </p:nvPr>
        </p:nvSpPr>
        <p:spPr>
          <a:xfrm>
            <a:off x="495300" y="1600201"/>
            <a:ext cx="8915400" cy="4525963"/>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2"/>
          </p:nvPr>
        </p:nvSpPr>
        <p:spPr>
          <a:xfrm>
            <a:off x="495300" y="6356351"/>
            <a:ext cx="2311400" cy="365125"/>
          </a:xfrm>
          <a:prstGeom prst="rect">
            <a:avLst/>
          </a:prstGeom>
        </p:spPr>
        <p:txBody>
          <a:bodyPr vert="horz" lIns="91440" tIns="45720" rIns="91440" bIns="45720" rtlCol="0" anchor="ctr"/>
          <a:lstStyle>
            <a:lvl1pPr algn="l">
              <a:defRPr sz="1300">
                <a:solidFill>
                  <a:schemeClr val="tx1">
                    <a:tint val="75000"/>
                  </a:schemeClr>
                </a:solidFill>
              </a:defRPr>
            </a:lvl1pPr>
          </a:lstStyle>
          <a:p>
            <a:endParaRPr kumimoji="1" lang="ja-JP" altLang="en-US"/>
          </a:p>
        </p:txBody>
      </p:sp>
      <p:sp>
        <p:nvSpPr>
          <p:cNvPr id="5" name="フッター プレースホルダー 4"/>
          <p:cNvSpPr>
            <a:spLocks noGrp="1"/>
          </p:cNvSpPr>
          <p:nvPr>
            <p:ph type="ftr" sz="quarter" idx="3"/>
          </p:nvPr>
        </p:nvSpPr>
        <p:spPr>
          <a:xfrm>
            <a:off x="3384550" y="6356351"/>
            <a:ext cx="3136900" cy="365125"/>
          </a:xfrm>
          <a:prstGeom prst="rect">
            <a:avLst/>
          </a:prstGeom>
        </p:spPr>
        <p:txBody>
          <a:bodyPr vert="horz" lIns="91440" tIns="45720" rIns="91440" bIns="45720" rtlCol="0" anchor="ctr"/>
          <a:lstStyle>
            <a:lvl1pPr algn="ctr">
              <a:defRPr sz="1300">
                <a:solidFill>
                  <a:schemeClr val="tx1">
                    <a:tint val="75000"/>
                  </a:schemeClr>
                </a:solidFill>
              </a:defRPr>
            </a:lvl1pPr>
          </a:lstStyle>
          <a:p>
            <a:endParaRPr kumimoji="1" lang="ja-JP" altLang="en-US"/>
          </a:p>
        </p:txBody>
      </p:sp>
      <p:sp>
        <p:nvSpPr>
          <p:cNvPr id="6" name="スライド番号プレースホルダー 5"/>
          <p:cNvSpPr>
            <a:spLocks noGrp="1"/>
          </p:cNvSpPr>
          <p:nvPr>
            <p:ph type="sldNum" sz="quarter" idx="4"/>
          </p:nvPr>
        </p:nvSpPr>
        <p:spPr>
          <a:xfrm>
            <a:off x="7099300" y="6356351"/>
            <a:ext cx="2311400" cy="365125"/>
          </a:xfrm>
          <a:prstGeom prst="rect">
            <a:avLst/>
          </a:prstGeom>
        </p:spPr>
        <p:txBody>
          <a:bodyPr vert="horz" lIns="91440" tIns="45720" rIns="91440" bIns="45720" rtlCol="0" anchor="ctr"/>
          <a:lstStyle>
            <a:lvl1pPr algn="r">
              <a:defRPr sz="1300" b="0">
                <a:solidFill>
                  <a:schemeClr val="tx1">
                    <a:tint val="75000"/>
                  </a:schemeClr>
                </a:solidFill>
                <a:latin typeface="ＭＳ ゴシック" panose="020B0609070205080204" pitchFamily="49" charset="-128"/>
                <a:ea typeface="ＭＳ ゴシック" panose="020B0609070205080204" pitchFamily="49" charset="-128"/>
              </a:defRPr>
            </a:lvl1pPr>
          </a:lstStyle>
          <a:p>
            <a:fld id="{9E2A29CB-BA86-48A6-80E1-CB8750A963B5}" type="slidenum">
              <a:rPr lang="ja-JP" altLang="en-US" smtClean="0"/>
              <a:pPr/>
              <a:t>‹#›</a:t>
            </a:fld>
            <a:endParaRPr lang="ja-JP" altLang="en-US" dirty="0"/>
          </a:p>
        </p:txBody>
      </p:sp>
    </p:spTree>
    <p:extLst>
      <p:ext uri="{BB962C8B-B14F-4D97-AF65-F5344CB8AC3E}">
        <p14:creationId xmlns:p14="http://schemas.microsoft.com/office/powerpoint/2010/main" val="2982598393"/>
      </p:ext>
    </p:extLst>
  </p:cSld>
  <p:clrMap bg1="lt1" tx1="dk1" bg2="lt2" tx2="dk2" accent1="accent1" accent2="accent2" accent3="accent3" accent4="accent4" accent5="accent5" accent6="accent6" hlink="hlink" folHlink="folHlink"/>
  <p:sldLayoutIdLst>
    <p:sldLayoutId id="2147484077" r:id="rId1"/>
    <p:sldLayoutId id="2147484078" r:id="rId2"/>
    <p:sldLayoutId id="2147484079" r:id="rId3"/>
    <p:sldLayoutId id="2147484080" r:id="rId4"/>
    <p:sldLayoutId id="2147484081" r:id="rId5"/>
    <p:sldLayoutId id="2147484082" r:id="rId6"/>
  </p:sldLayoutIdLst>
  <p:hf sldNum="0" hdr="0" ftr="0" dt="0"/>
  <p:txStyles>
    <p:titleStyle>
      <a:lvl1pPr algn="ctr" defTabSz="990570" rtl="0" eaLnBrk="1" latinLnBrk="0" hangingPunct="1">
        <a:spcBef>
          <a:spcPct val="0"/>
        </a:spcBef>
        <a:buNone/>
        <a:defRPr kumimoji="1" sz="4767" kern="1200">
          <a:solidFill>
            <a:schemeClr val="tx1"/>
          </a:solidFill>
          <a:latin typeface="+mj-lt"/>
          <a:ea typeface="+mj-ea"/>
          <a:cs typeface="+mj-cs"/>
        </a:defRPr>
      </a:lvl1pPr>
    </p:titleStyle>
    <p:bodyStyle>
      <a:lvl1pPr marL="371464" indent="-371464" algn="l" defTabSz="990570" rtl="0" eaLnBrk="1" latinLnBrk="0" hangingPunct="1">
        <a:spcBef>
          <a:spcPct val="20000"/>
        </a:spcBef>
        <a:buFont typeface="Arial" pitchFamily="34" charset="0"/>
        <a:buChar char="•"/>
        <a:defRPr kumimoji="1" sz="3467" kern="1200">
          <a:solidFill>
            <a:schemeClr val="tx1"/>
          </a:solidFill>
          <a:latin typeface="+mn-lt"/>
          <a:ea typeface="+mn-ea"/>
          <a:cs typeface="+mn-cs"/>
        </a:defRPr>
      </a:lvl1pPr>
      <a:lvl2pPr marL="804838" indent="-309553" algn="l" defTabSz="990570" rtl="0" eaLnBrk="1" latinLnBrk="0" hangingPunct="1">
        <a:spcBef>
          <a:spcPct val="20000"/>
        </a:spcBef>
        <a:buFont typeface="Arial" pitchFamily="34" charset="0"/>
        <a:buChar char="–"/>
        <a:defRPr kumimoji="1" sz="3033" kern="1200">
          <a:solidFill>
            <a:schemeClr val="tx1"/>
          </a:solidFill>
          <a:latin typeface="+mn-lt"/>
          <a:ea typeface="+mn-ea"/>
          <a:cs typeface="+mn-cs"/>
        </a:defRPr>
      </a:lvl2pPr>
      <a:lvl3pPr marL="1238212" indent="-247642" algn="l" defTabSz="990570" rtl="0" eaLnBrk="1" latinLnBrk="0" hangingPunct="1">
        <a:spcBef>
          <a:spcPct val="20000"/>
        </a:spcBef>
        <a:buFont typeface="Arial" pitchFamily="34" charset="0"/>
        <a:buChar char="•"/>
        <a:defRPr kumimoji="1" sz="2600" kern="1200">
          <a:solidFill>
            <a:schemeClr val="tx1"/>
          </a:solidFill>
          <a:latin typeface="+mn-lt"/>
          <a:ea typeface="+mn-ea"/>
          <a:cs typeface="+mn-cs"/>
        </a:defRPr>
      </a:lvl3pPr>
      <a:lvl4pPr marL="1733497"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4pPr>
      <a:lvl5pPr marL="2228781"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5pPr>
      <a:lvl6pPr marL="2724066"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6pPr>
      <a:lvl7pPr marL="3219351"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7pPr>
      <a:lvl8pPr marL="3714636"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8pPr>
      <a:lvl9pPr marL="4209920"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9pPr>
    </p:bodyStyle>
    <p:otherStyle>
      <a:defPPr>
        <a:defRPr lang="ja-JP"/>
      </a:defPPr>
      <a:lvl1pPr marL="0" algn="l" defTabSz="990570" rtl="0" eaLnBrk="1" latinLnBrk="0" hangingPunct="1">
        <a:defRPr kumimoji="1" sz="1950" kern="1200">
          <a:solidFill>
            <a:schemeClr val="tx1"/>
          </a:solidFill>
          <a:latin typeface="+mn-lt"/>
          <a:ea typeface="+mn-ea"/>
          <a:cs typeface="+mn-cs"/>
        </a:defRPr>
      </a:lvl1pPr>
      <a:lvl2pPr marL="495285" algn="l" defTabSz="990570" rtl="0" eaLnBrk="1" latinLnBrk="0" hangingPunct="1">
        <a:defRPr kumimoji="1" sz="1950" kern="1200">
          <a:solidFill>
            <a:schemeClr val="tx1"/>
          </a:solidFill>
          <a:latin typeface="+mn-lt"/>
          <a:ea typeface="+mn-ea"/>
          <a:cs typeface="+mn-cs"/>
        </a:defRPr>
      </a:lvl2pPr>
      <a:lvl3pPr marL="990570" algn="l" defTabSz="990570" rtl="0" eaLnBrk="1" latinLnBrk="0" hangingPunct="1">
        <a:defRPr kumimoji="1" sz="1950" kern="1200">
          <a:solidFill>
            <a:schemeClr val="tx1"/>
          </a:solidFill>
          <a:latin typeface="+mn-lt"/>
          <a:ea typeface="+mn-ea"/>
          <a:cs typeface="+mn-cs"/>
        </a:defRPr>
      </a:lvl3pPr>
      <a:lvl4pPr marL="1485854" algn="l" defTabSz="990570" rtl="0" eaLnBrk="1" latinLnBrk="0" hangingPunct="1">
        <a:defRPr kumimoji="1" sz="1950" kern="1200">
          <a:solidFill>
            <a:schemeClr val="tx1"/>
          </a:solidFill>
          <a:latin typeface="+mn-lt"/>
          <a:ea typeface="+mn-ea"/>
          <a:cs typeface="+mn-cs"/>
        </a:defRPr>
      </a:lvl4pPr>
      <a:lvl5pPr marL="1981139" algn="l" defTabSz="990570" rtl="0" eaLnBrk="1" latinLnBrk="0" hangingPunct="1">
        <a:defRPr kumimoji="1" sz="1950" kern="1200">
          <a:solidFill>
            <a:schemeClr val="tx1"/>
          </a:solidFill>
          <a:latin typeface="+mn-lt"/>
          <a:ea typeface="+mn-ea"/>
          <a:cs typeface="+mn-cs"/>
        </a:defRPr>
      </a:lvl5pPr>
      <a:lvl6pPr marL="2476424" algn="l" defTabSz="990570" rtl="0" eaLnBrk="1" latinLnBrk="0" hangingPunct="1">
        <a:defRPr kumimoji="1" sz="1950" kern="1200">
          <a:solidFill>
            <a:schemeClr val="tx1"/>
          </a:solidFill>
          <a:latin typeface="+mn-lt"/>
          <a:ea typeface="+mn-ea"/>
          <a:cs typeface="+mn-cs"/>
        </a:defRPr>
      </a:lvl6pPr>
      <a:lvl7pPr marL="2971709" algn="l" defTabSz="990570" rtl="0" eaLnBrk="1" latinLnBrk="0" hangingPunct="1">
        <a:defRPr kumimoji="1" sz="1950" kern="1200">
          <a:solidFill>
            <a:schemeClr val="tx1"/>
          </a:solidFill>
          <a:latin typeface="+mn-lt"/>
          <a:ea typeface="+mn-ea"/>
          <a:cs typeface="+mn-cs"/>
        </a:defRPr>
      </a:lvl7pPr>
      <a:lvl8pPr marL="3466993" algn="l" defTabSz="990570" rtl="0" eaLnBrk="1" latinLnBrk="0" hangingPunct="1">
        <a:defRPr kumimoji="1" sz="1950" kern="1200">
          <a:solidFill>
            <a:schemeClr val="tx1"/>
          </a:solidFill>
          <a:latin typeface="+mn-lt"/>
          <a:ea typeface="+mn-ea"/>
          <a:cs typeface="+mn-cs"/>
        </a:defRPr>
      </a:lvl8pPr>
      <a:lvl9pPr marL="3962278" algn="l" defTabSz="990570" rtl="0" eaLnBrk="1" latinLnBrk="0" hangingPunct="1">
        <a:defRPr kumimoji="1" sz="195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495300" y="274638"/>
            <a:ext cx="8915400" cy="1143000"/>
          </a:xfrm>
          <a:prstGeom prst="rect">
            <a:avLst/>
          </a:prstGeom>
        </p:spPr>
        <p:txBody>
          <a:bodyPr vert="horz" lIns="91440" tIns="45720" rIns="91440" bIns="45720" rtlCol="0" anchor="ctr">
            <a:normAutofit/>
          </a:bodyPr>
          <a:lstStyle/>
          <a:p>
            <a:r>
              <a:rPr kumimoji="1" lang="ja-JP" altLang="en-US"/>
              <a:t>マスター タイトルの書式設定</a:t>
            </a:r>
          </a:p>
        </p:txBody>
      </p:sp>
      <p:sp>
        <p:nvSpPr>
          <p:cNvPr id="3" name="テキスト プレースホルダー 2"/>
          <p:cNvSpPr>
            <a:spLocks noGrp="1"/>
          </p:cNvSpPr>
          <p:nvPr>
            <p:ph type="body" idx="1"/>
          </p:nvPr>
        </p:nvSpPr>
        <p:spPr>
          <a:xfrm>
            <a:off x="495300" y="1600201"/>
            <a:ext cx="8915400" cy="4525963"/>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2"/>
          </p:nvPr>
        </p:nvSpPr>
        <p:spPr>
          <a:xfrm>
            <a:off x="495300" y="6356351"/>
            <a:ext cx="2311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184266B-18BD-4BA2-B6A9-491A2615ABE9}" type="datetime1">
              <a:rPr kumimoji="1" lang="ja-JP" altLang="en-US" smtClean="0"/>
              <a:t>2024/4/4</a:t>
            </a:fld>
            <a:endParaRPr kumimoji="1" lang="ja-JP" altLang="en-US"/>
          </a:p>
        </p:txBody>
      </p:sp>
      <p:sp>
        <p:nvSpPr>
          <p:cNvPr id="5" name="フッター プレースホルダー 4"/>
          <p:cNvSpPr>
            <a:spLocks noGrp="1"/>
          </p:cNvSpPr>
          <p:nvPr>
            <p:ph type="ftr" sz="quarter" idx="3"/>
          </p:nvPr>
        </p:nvSpPr>
        <p:spPr>
          <a:xfrm>
            <a:off x="3384550" y="6356351"/>
            <a:ext cx="31369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kumimoji="1" lang="ja-JP" altLang="en-US"/>
          </a:p>
        </p:txBody>
      </p:sp>
      <p:sp>
        <p:nvSpPr>
          <p:cNvPr id="6" name="スライド番号プレースホルダー 5"/>
          <p:cNvSpPr>
            <a:spLocks noGrp="1"/>
          </p:cNvSpPr>
          <p:nvPr>
            <p:ph type="sldNum" sz="quarter" idx="4"/>
          </p:nvPr>
        </p:nvSpPr>
        <p:spPr>
          <a:xfrm>
            <a:off x="7099300" y="6356351"/>
            <a:ext cx="2311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529632FD-773F-466A-A9AC-58DEEE93610F}" type="slidenum">
              <a:rPr kumimoji="1" lang="ja-JP" altLang="en-US" smtClean="0"/>
              <a:t>‹#›</a:t>
            </a:fld>
            <a:endParaRPr kumimoji="1" lang="ja-JP" altLang="en-US"/>
          </a:p>
        </p:txBody>
      </p:sp>
    </p:spTree>
    <p:extLst>
      <p:ext uri="{BB962C8B-B14F-4D97-AF65-F5344CB8AC3E}">
        <p14:creationId xmlns:p14="http://schemas.microsoft.com/office/powerpoint/2010/main" val="2742987356"/>
      </p:ext>
    </p:extLst>
  </p:cSld>
  <p:clrMap bg1="lt1" tx1="dk1" bg2="lt2" tx2="dk2" accent1="accent1" accent2="accent2" accent3="accent3" accent4="accent4" accent5="accent5" accent6="accent6" hlink="hlink" folHlink="folHlink"/>
  <p:sldLayoutIdLst>
    <p:sldLayoutId id="2147484084" r:id="rId1"/>
    <p:sldLayoutId id="2147484085" r:id="rId2"/>
    <p:sldLayoutId id="2147484086" r:id="rId3"/>
    <p:sldLayoutId id="2147484087" r:id="rId4"/>
    <p:sldLayoutId id="2147484088" r:id="rId5"/>
    <p:sldLayoutId id="2147484089" r:id="rId6"/>
    <p:sldLayoutId id="2147484090" r:id="rId7"/>
    <p:sldLayoutId id="2147484091" r:id="rId8"/>
    <p:sldLayoutId id="2147484092" r:id="rId9"/>
    <p:sldLayoutId id="2147484093" r:id="rId10"/>
    <p:sldLayoutId id="2147484094" r:id="rId11"/>
  </p:sldLayoutIdLst>
  <p:hf hdr="0" ftr="0" dt="0"/>
  <p:txStyles>
    <p:titleStyle>
      <a:lvl1pPr algn="ctr" defTabSz="914400" rtl="0" eaLnBrk="1" latinLnBrk="0" hangingPunct="1">
        <a:spcBef>
          <a:spcPct val="0"/>
        </a:spcBef>
        <a:buNone/>
        <a:defRPr kumimoji="1"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kumimoji="1"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kumimoji="1"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kumimoji="1"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p:bodyStyle>
    <p:other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1"/>
            <a:ext cx="9906000" cy="8279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p>
            <a:pPr marL="0" lvl="0" defTabSz="457200"/>
            <a:r>
              <a:rPr lang="ja-JP" altLang="en-US"/>
              <a:t>マスター タイトルの書式設定</a:t>
            </a:r>
            <a:endParaRPr lang="en-US" dirty="0"/>
          </a:p>
        </p:txBody>
      </p:sp>
      <p:sp>
        <p:nvSpPr>
          <p:cNvPr id="3" name="Text Placeholder 2"/>
          <p:cNvSpPr>
            <a:spLocks noGrp="1"/>
          </p:cNvSpPr>
          <p:nvPr>
            <p:ph type="body" idx="1"/>
          </p:nvPr>
        </p:nvSpPr>
        <p:spPr>
          <a:xfrm>
            <a:off x="360000" y="1879525"/>
            <a:ext cx="9185828" cy="4652184"/>
          </a:xfrm>
          <a:prstGeom prst="rect">
            <a:avLst/>
          </a:prstGeom>
        </p:spPr>
        <p:txBody>
          <a:bodyPr vert="horz" lIns="91440" tIns="45720" rIns="91440" bIns="45720" rtlCol="0">
            <a:normAutofit/>
          </a:bodyPr>
          <a:lstStyle/>
          <a:p>
            <a:pPr lvl="0"/>
            <a:r>
              <a:rPr lang="ja-JP" altLang="en-US" dirty="0"/>
              <a:t>マスター テキストの書式設定</a:t>
            </a:r>
          </a:p>
          <a:p>
            <a:pPr lvl="1"/>
            <a:r>
              <a:rPr lang="ja-JP" altLang="en-US" dirty="0"/>
              <a:t>第 </a:t>
            </a:r>
            <a:r>
              <a:rPr lang="en-US" altLang="ja-JP" dirty="0"/>
              <a:t>2 </a:t>
            </a:r>
            <a:r>
              <a:rPr lang="ja-JP" altLang="en-US" dirty="0"/>
              <a:t>レベル</a:t>
            </a:r>
          </a:p>
          <a:p>
            <a:pPr lvl="2"/>
            <a:r>
              <a:rPr lang="ja-JP" altLang="en-US" dirty="0"/>
              <a:t>第 </a:t>
            </a:r>
            <a:r>
              <a:rPr lang="en-US" altLang="ja-JP" dirty="0"/>
              <a:t>3 </a:t>
            </a:r>
            <a:r>
              <a:rPr lang="ja-JP" altLang="en-US" dirty="0"/>
              <a:t>レベル</a:t>
            </a:r>
          </a:p>
          <a:p>
            <a:pPr lvl="3"/>
            <a:r>
              <a:rPr lang="ja-JP" altLang="en-US" dirty="0"/>
              <a:t>第 </a:t>
            </a:r>
            <a:r>
              <a:rPr lang="en-US" altLang="ja-JP" dirty="0"/>
              <a:t>4 </a:t>
            </a:r>
            <a:r>
              <a:rPr lang="ja-JP" altLang="en-US" dirty="0"/>
              <a:t>レベル</a:t>
            </a:r>
          </a:p>
          <a:p>
            <a:pPr lvl="4"/>
            <a:r>
              <a:rPr lang="ja-JP" altLang="en-US" dirty="0"/>
              <a:t>第 </a:t>
            </a:r>
            <a:r>
              <a:rPr lang="en-US" altLang="ja-JP" dirty="0"/>
              <a:t>5 </a:t>
            </a:r>
            <a:r>
              <a:rPr lang="ja-JP" altLang="en-US" dirty="0"/>
              <a:t>レベル</a:t>
            </a:r>
            <a:endParaRPr lang="en-US" dirty="0"/>
          </a:p>
        </p:txBody>
      </p:sp>
      <p:sp>
        <p:nvSpPr>
          <p:cNvPr id="4" name="スライド番号プレースホルダー 1">
            <a:extLst>
              <a:ext uri="{FF2B5EF4-FFF2-40B4-BE49-F238E27FC236}">
                <a16:creationId xmlns:a16="http://schemas.microsoft.com/office/drawing/2014/main" id="{375256E7-530D-CF2C-CEBB-4DC29309ED2E}"/>
              </a:ext>
            </a:extLst>
          </p:cNvPr>
          <p:cNvSpPr txBox="1">
            <a:spLocks/>
          </p:cNvSpPr>
          <p:nvPr userDrawn="1"/>
        </p:nvSpPr>
        <p:spPr>
          <a:xfrm>
            <a:off x="9236512" y="6531708"/>
            <a:ext cx="669488" cy="326292"/>
          </a:xfrm>
          <a:prstGeom prst="rect">
            <a:avLst/>
          </a:prstGeom>
        </p:spPr>
        <p:txBody>
          <a:bodyPr lIns="0" tIns="0" rIns="36000" bIns="0" anchor="b" anchorCtr="0"/>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algn="r">
              <a:defRPr/>
            </a:pPr>
            <a:fld id="{9E2A29CB-BA86-48A6-80E1-CB8750A963B5}" type="slidenum">
              <a:rPr lang="ja-JP" altLang="en-US" sz="1400" b="1" smtClean="0">
                <a:solidFill>
                  <a:schemeClr val="bg1">
                    <a:lumMod val="50000"/>
                  </a:schemeClr>
                </a:solidFill>
                <a:latin typeface="メイリオ"/>
                <a:ea typeface="メイリオ"/>
                <a:cs typeface="Arial" panose="020B0604020202020204" pitchFamily="34" charset="0"/>
              </a:rPr>
              <a:pPr algn="r">
                <a:defRPr/>
              </a:pPr>
              <a:t>‹#›</a:t>
            </a:fld>
            <a:endParaRPr lang="ja-JP" altLang="en-US" sz="1400" b="1" dirty="0">
              <a:solidFill>
                <a:schemeClr val="bg1">
                  <a:lumMod val="50000"/>
                </a:schemeClr>
              </a:solidFill>
              <a:latin typeface="メイリオ"/>
              <a:ea typeface="メイリオ"/>
              <a:cs typeface="Arial" panose="020B0604020202020204" pitchFamily="34" charset="0"/>
            </a:endParaRPr>
          </a:p>
        </p:txBody>
      </p:sp>
    </p:spTree>
    <p:extLst>
      <p:ext uri="{BB962C8B-B14F-4D97-AF65-F5344CB8AC3E}">
        <p14:creationId xmlns:p14="http://schemas.microsoft.com/office/powerpoint/2010/main" val="16002125"/>
      </p:ext>
    </p:extLst>
  </p:cSld>
  <p:clrMap bg1="lt1" tx1="dk1" bg2="lt2" tx2="dk2" accent1="accent1" accent2="accent2" accent3="accent3" accent4="accent4" accent5="accent5" accent6="accent6" hlink="hlink" folHlink="folHlink"/>
  <p:sldLayoutIdLst>
    <p:sldLayoutId id="2147484096" r:id="rId1"/>
    <p:sldLayoutId id="2147484097" r:id="rId2"/>
    <p:sldLayoutId id="2147484098" r:id="rId3"/>
    <p:sldLayoutId id="2147484099" r:id="rId4"/>
  </p:sldLayoutIdLst>
  <p:hf hdr="0" ftr="0" dt="0"/>
  <p:txStyles>
    <p:titleStyle>
      <a:lvl1pPr algn="l" defTabSz="914400" rtl="0" eaLnBrk="1" latinLnBrk="0" hangingPunct="1">
        <a:lnSpc>
          <a:spcPct val="90000"/>
        </a:lnSpc>
        <a:spcBef>
          <a:spcPct val="0"/>
        </a:spcBef>
        <a:buNone/>
        <a:defRPr kumimoji="1" lang="en-US" altLang="en-US" sz="1814" b="1" i="0" kern="1200" spc="272" dirty="0">
          <a:solidFill>
            <a:schemeClr val="bg1"/>
          </a:solidFill>
          <a:latin typeface="Meiryo" panose="020B0604030504040204" pitchFamily="34" charset="-128"/>
          <a:ea typeface="Meiryo" panose="020B0604030504040204" pitchFamily="34" charset="-128"/>
          <a:cs typeface="+mn-cs"/>
        </a:defRPr>
      </a:lvl1pPr>
    </p:titleStyle>
    <p:bodyStyle>
      <a:lvl1pPr marL="180975" indent="-180975" algn="l" defTabSz="914400" rtl="0" eaLnBrk="1" latinLnBrk="0" hangingPunct="1">
        <a:lnSpc>
          <a:spcPct val="130000"/>
        </a:lnSpc>
        <a:spcBef>
          <a:spcPts val="1000"/>
        </a:spcBef>
        <a:spcAft>
          <a:spcPts val="800"/>
        </a:spcAft>
        <a:buClr>
          <a:schemeClr val="tx2"/>
        </a:buClr>
        <a:buFont typeface="Arial" panose="020B0604020202020204" pitchFamily="34" charset="0"/>
        <a:buChar char="•"/>
        <a:defRPr kumimoji="1" sz="1400" b="0" i="0" kern="1200">
          <a:solidFill>
            <a:schemeClr val="tx1"/>
          </a:solidFill>
          <a:latin typeface="Meiryo" panose="020B0604030504040204" pitchFamily="34" charset="-128"/>
          <a:ea typeface="Meiryo" panose="020B0604030504040204" pitchFamily="34" charset="-128"/>
          <a:cs typeface="+mn-cs"/>
        </a:defRPr>
      </a:lvl1pPr>
      <a:lvl2pPr marL="357188" indent="-176213" algn="l" defTabSz="914400" rtl="0" eaLnBrk="1" latinLnBrk="0" hangingPunct="1">
        <a:lnSpc>
          <a:spcPct val="130000"/>
        </a:lnSpc>
        <a:spcBef>
          <a:spcPts val="500"/>
        </a:spcBef>
        <a:spcAft>
          <a:spcPts val="800"/>
        </a:spcAft>
        <a:buClr>
          <a:schemeClr val="tx2"/>
        </a:buClr>
        <a:buFont typeface="Arial" panose="020B0604020202020204" pitchFamily="34" charset="0"/>
        <a:buChar char="•"/>
        <a:defRPr kumimoji="1" sz="1400" b="0" i="0" kern="1200">
          <a:solidFill>
            <a:schemeClr val="tx1"/>
          </a:solidFill>
          <a:latin typeface="Meiryo" panose="020B0604030504040204" pitchFamily="34" charset="-128"/>
          <a:ea typeface="Meiryo" panose="020B0604030504040204" pitchFamily="34" charset="-128"/>
          <a:cs typeface="+mn-cs"/>
        </a:defRPr>
      </a:lvl2pPr>
      <a:lvl3pPr marL="627063" indent="-180975" algn="l" defTabSz="914400" rtl="0" eaLnBrk="1" latinLnBrk="0" hangingPunct="1">
        <a:lnSpc>
          <a:spcPct val="130000"/>
        </a:lnSpc>
        <a:spcBef>
          <a:spcPts val="500"/>
        </a:spcBef>
        <a:spcAft>
          <a:spcPts val="800"/>
        </a:spcAft>
        <a:buClr>
          <a:schemeClr val="tx2"/>
        </a:buClr>
        <a:buFont typeface="Arial" panose="020B0604020202020204" pitchFamily="34" charset="0"/>
        <a:buChar char="•"/>
        <a:defRPr kumimoji="1" sz="1400" b="0" i="0" kern="1200">
          <a:solidFill>
            <a:schemeClr val="tx1"/>
          </a:solidFill>
          <a:latin typeface="Meiryo" panose="020B0604030504040204" pitchFamily="34" charset="-128"/>
          <a:ea typeface="Meiryo" panose="020B0604030504040204" pitchFamily="34" charset="-128"/>
          <a:cs typeface="+mn-cs"/>
        </a:defRPr>
      </a:lvl3pPr>
      <a:lvl4pPr marL="808038" indent="-180975" algn="l" defTabSz="914400" rtl="0" eaLnBrk="1" latinLnBrk="0" hangingPunct="1">
        <a:lnSpc>
          <a:spcPct val="130000"/>
        </a:lnSpc>
        <a:spcBef>
          <a:spcPts val="500"/>
        </a:spcBef>
        <a:spcAft>
          <a:spcPts val="800"/>
        </a:spcAft>
        <a:buClr>
          <a:schemeClr val="tx2"/>
        </a:buClr>
        <a:buFont typeface="Arial" panose="020B0604020202020204" pitchFamily="34" charset="0"/>
        <a:buChar char="•"/>
        <a:defRPr kumimoji="1" sz="1400" b="0" i="0" kern="1200">
          <a:solidFill>
            <a:schemeClr val="tx1"/>
          </a:solidFill>
          <a:latin typeface="Meiryo" panose="020B0604030504040204" pitchFamily="34" charset="-128"/>
          <a:ea typeface="Meiryo" panose="020B0604030504040204" pitchFamily="34" charset="-128"/>
          <a:cs typeface="+mn-cs"/>
        </a:defRPr>
      </a:lvl4pPr>
      <a:lvl5pPr marL="984250" indent="-176213" algn="l" defTabSz="914400" rtl="0" eaLnBrk="1" latinLnBrk="0" hangingPunct="1">
        <a:lnSpc>
          <a:spcPct val="130000"/>
        </a:lnSpc>
        <a:spcBef>
          <a:spcPts val="500"/>
        </a:spcBef>
        <a:spcAft>
          <a:spcPts val="800"/>
        </a:spcAft>
        <a:buClr>
          <a:schemeClr val="tx2"/>
        </a:buClr>
        <a:buFont typeface="Arial" panose="020B0604020202020204" pitchFamily="34" charset="0"/>
        <a:buChar char="•"/>
        <a:defRPr kumimoji="1" sz="1400" b="0" i="0" kern="1200">
          <a:solidFill>
            <a:schemeClr val="tx1"/>
          </a:solidFill>
          <a:latin typeface="Meiryo" panose="020B0604030504040204" pitchFamily="34" charset="-128"/>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p:bodyStyle>
    <p:otherStyle>
      <a:defPPr>
        <a:defRPr lang="en-US"/>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495300" y="274638"/>
            <a:ext cx="8915400" cy="1143000"/>
          </a:xfrm>
          <a:prstGeom prst="rect">
            <a:avLst/>
          </a:prstGeom>
        </p:spPr>
        <p:txBody>
          <a:bodyPr vert="horz" lIns="91440" tIns="45720" rIns="91440" bIns="45720" rtlCol="0" anchor="ctr">
            <a:normAutofit/>
          </a:bodyPr>
          <a:lstStyle/>
          <a:p>
            <a:r>
              <a:rPr kumimoji="1" lang="ja-JP" altLang="en-US"/>
              <a:t>マスター タイトルの書式設定</a:t>
            </a:r>
          </a:p>
        </p:txBody>
      </p:sp>
      <p:sp>
        <p:nvSpPr>
          <p:cNvPr id="3" name="テキスト プレースホルダー 2"/>
          <p:cNvSpPr>
            <a:spLocks noGrp="1"/>
          </p:cNvSpPr>
          <p:nvPr>
            <p:ph type="body" idx="1"/>
          </p:nvPr>
        </p:nvSpPr>
        <p:spPr>
          <a:xfrm>
            <a:off x="495300" y="1600201"/>
            <a:ext cx="8915400" cy="4525963"/>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2"/>
          </p:nvPr>
        </p:nvSpPr>
        <p:spPr>
          <a:xfrm>
            <a:off x="495300" y="6356351"/>
            <a:ext cx="2311400" cy="365125"/>
          </a:xfrm>
          <a:prstGeom prst="rect">
            <a:avLst/>
          </a:prstGeom>
        </p:spPr>
        <p:txBody>
          <a:bodyPr vert="horz" lIns="91440" tIns="45720" rIns="91440" bIns="45720" rtlCol="0" anchor="ctr"/>
          <a:lstStyle>
            <a:lvl1pPr algn="l">
              <a:defRPr sz="1300">
                <a:solidFill>
                  <a:schemeClr val="tx1">
                    <a:tint val="75000"/>
                  </a:schemeClr>
                </a:solidFill>
              </a:defRPr>
            </a:lvl1pPr>
          </a:lstStyle>
          <a:p>
            <a:endParaRPr kumimoji="1" lang="ja-JP" altLang="en-US"/>
          </a:p>
        </p:txBody>
      </p:sp>
      <p:sp>
        <p:nvSpPr>
          <p:cNvPr id="5" name="フッター プレースホルダー 4"/>
          <p:cNvSpPr>
            <a:spLocks noGrp="1"/>
          </p:cNvSpPr>
          <p:nvPr>
            <p:ph type="ftr" sz="quarter" idx="3"/>
          </p:nvPr>
        </p:nvSpPr>
        <p:spPr>
          <a:xfrm>
            <a:off x="3384550" y="6356351"/>
            <a:ext cx="3136900" cy="365125"/>
          </a:xfrm>
          <a:prstGeom prst="rect">
            <a:avLst/>
          </a:prstGeom>
        </p:spPr>
        <p:txBody>
          <a:bodyPr vert="horz" lIns="91440" tIns="45720" rIns="91440" bIns="45720" rtlCol="0" anchor="ctr"/>
          <a:lstStyle>
            <a:lvl1pPr algn="ctr">
              <a:defRPr sz="1300">
                <a:solidFill>
                  <a:schemeClr val="tx1">
                    <a:tint val="75000"/>
                  </a:schemeClr>
                </a:solidFill>
              </a:defRPr>
            </a:lvl1pPr>
          </a:lstStyle>
          <a:p>
            <a:endParaRPr kumimoji="1" lang="ja-JP" altLang="en-US"/>
          </a:p>
        </p:txBody>
      </p:sp>
      <p:sp>
        <p:nvSpPr>
          <p:cNvPr id="6" name="スライド番号プレースホルダー 5"/>
          <p:cNvSpPr>
            <a:spLocks noGrp="1"/>
          </p:cNvSpPr>
          <p:nvPr>
            <p:ph type="sldNum" sz="quarter" idx="4"/>
          </p:nvPr>
        </p:nvSpPr>
        <p:spPr>
          <a:xfrm>
            <a:off x="7099300" y="6356351"/>
            <a:ext cx="2311400" cy="365125"/>
          </a:xfrm>
          <a:prstGeom prst="rect">
            <a:avLst/>
          </a:prstGeom>
        </p:spPr>
        <p:txBody>
          <a:bodyPr vert="horz" lIns="91440" tIns="45720" rIns="91440" bIns="45720" rtlCol="0" anchor="ctr"/>
          <a:lstStyle>
            <a:lvl1pPr algn="r">
              <a:defRPr sz="1300">
                <a:solidFill>
                  <a:schemeClr val="tx1">
                    <a:tint val="75000"/>
                  </a:schemeClr>
                </a:solidFill>
              </a:defRPr>
            </a:lvl1pPr>
          </a:lstStyle>
          <a:p>
            <a:fld id="{9E2A29CB-BA86-48A6-80E1-CB8750A963B5}" type="slidenum">
              <a:rPr kumimoji="1" lang="ja-JP" altLang="en-US" smtClean="0"/>
              <a:t>‹#›</a:t>
            </a:fld>
            <a:endParaRPr kumimoji="1" lang="ja-JP" altLang="en-US"/>
          </a:p>
        </p:txBody>
      </p:sp>
    </p:spTree>
    <p:extLst>
      <p:ext uri="{BB962C8B-B14F-4D97-AF65-F5344CB8AC3E}">
        <p14:creationId xmlns:p14="http://schemas.microsoft.com/office/powerpoint/2010/main" val="1081988548"/>
      </p:ext>
    </p:extLst>
  </p:cSld>
  <p:clrMap bg1="lt1" tx1="dk1" bg2="lt2" tx2="dk2" accent1="accent1" accent2="accent2" accent3="accent3" accent4="accent4" accent5="accent5" accent6="accent6" hlink="hlink" folHlink="folHlink"/>
  <p:sldLayoutIdLst>
    <p:sldLayoutId id="2147484101" r:id="rId1"/>
    <p:sldLayoutId id="2147484102" r:id="rId2"/>
    <p:sldLayoutId id="2147484103" r:id="rId3"/>
    <p:sldLayoutId id="2147484104" r:id="rId4"/>
    <p:sldLayoutId id="2147484105" r:id="rId5"/>
    <p:sldLayoutId id="2147484106" r:id="rId6"/>
    <p:sldLayoutId id="2147484107" r:id="rId7"/>
    <p:sldLayoutId id="2147484108" r:id="rId8"/>
    <p:sldLayoutId id="2147484109" r:id="rId9"/>
    <p:sldLayoutId id="2147484110" r:id="rId10"/>
    <p:sldLayoutId id="2147484111" r:id="rId11"/>
    <p:sldLayoutId id="2147484112" r:id="rId12"/>
  </p:sldLayoutIdLst>
  <p:hf sldNum="0" hdr="0" dt="0"/>
  <p:txStyles>
    <p:titleStyle>
      <a:lvl1pPr algn="ctr" defTabSz="990570" rtl="0" eaLnBrk="1" latinLnBrk="0" hangingPunct="1">
        <a:spcBef>
          <a:spcPct val="0"/>
        </a:spcBef>
        <a:buNone/>
        <a:defRPr kumimoji="1" sz="4767" kern="1200">
          <a:solidFill>
            <a:schemeClr val="tx1"/>
          </a:solidFill>
          <a:latin typeface="+mj-lt"/>
          <a:ea typeface="+mj-ea"/>
          <a:cs typeface="+mj-cs"/>
        </a:defRPr>
      </a:lvl1pPr>
    </p:titleStyle>
    <p:bodyStyle>
      <a:lvl1pPr marL="371464" indent="-371464" algn="l" defTabSz="990570" rtl="0" eaLnBrk="1" latinLnBrk="0" hangingPunct="1">
        <a:spcBef>
          <a:spcPct val="20000"/>
        </a:spcBef>
        <a:buFont typeface="Arial" pitchFamily="34" charset="0"/>
        <a:buChar char="•"/>
        <a:defRPr kumimoji="1" sz="3467" kern="1200">
          <a:solidFill>
            <a:schemeClr val="tx1"/>
          </a:solidFill>
          <a:latin typeface="+mn-lt"/>
          <a:ea typeface="+mn-ea"/>
          <a:cs typeface="+mn-cs"/>
        </a:defRPr>
      </a:lvl1pPr>
      <a:lvl2pPr marL="804838" indent="-309553" algn="l" defTabSz="990570" rtl="0" eaLnBrk="1" latinLnBrk="0" hangingPunct="1">
        <a:spcBef>
          <a:spcPct val="20000"/>
        </a:spcBef>
        <a:buFont typeface="Arial" pitchFamily="34" charset="0"/>
        <a:buChar char="–"/>
        <a:defRPr kumimoji="1" sz="3033" kern="1200">
          <a:solidFill>
            <a:schemeClr val="tx1"/>
          </a:solidFill>
          <a:latin typeface="+mn-lt"/>
          <a:ea typeface="+mn-ea"/>
          <a:cs typeface="+mn-cs"/>
        </a:defRPr>
      </a:lvl2pPr>
      <a:lvl3pPr marL="1238212" indent="-247642" algn="l" defTabSz="990570" rtl="0" eaLnBrk="1" latinLnBrk="0" hangingPunct="1">
        <a:spcBef>
          <a:spcPct val="20000"/>
        </a:spcBef>
        <a:buFont typeface="Arial" pitchFamily="34" charset="0"/>
        <a:buChar char="•"/>
        <a:defRPr kumimoji="1" sz="2600" kern="1200">
          <a:solidFill>
            <a:schemeClr val="tx1"/>
          </a:solidFill>
          <a:latin typeface="+mn-lt"/>
          <a:ea typeface="+mn-ea"/>
          <a:cs typeface="+mn-cs"/>
        </a:defRPr>
      </a:lvl3pPr>
      <a:lvl4pPr marL="1733497"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4pPr>
      <a:lvl5pPr marL="2228781"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5pPr>
      <a:lvl6pPr marL="2724066"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6pPr>
      <a:lvl7pPr marL="3219351"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7pPr>
      <a:lvl8pPr marL="3714636"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8pPr>
      <a:lvl9pPr marL="4209920"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9pPr>
    </p:bodyStyle>
    <p:otherStyle>
      <a:defPPr>
        <a:defRPr lang="ja-JP"/>
      </a:defPPr>
      <a:lvl1pPr marL="0" algn="l" defTabSz="990570" rtl="0" eaLnBrk="1" latinLnBrk="0" hangingPunct="1">
        <a:defRPr kumimoji="1" sz="1950" kern="1200">
          <a:solidFill>
            <a:schemeClr val="tx1"/>
          </a:solidFill>
          <a:latin typeface="+mn-lt"/>
          <a:ea typeface="+mn-ea"/>
          <a:cs typeface="+mn-cs"/>
        </a:defRPr>
      </a:lvl1pPr>
      <a:lvl2pPr marL="495285" algn="l" defTabSz="990570" rtl="0" eaLnBrk="1" latinLnBrk="0" hangingPunct="1">
        <a:defRPr kumimoji="1" sz="1950" kern="1200">
          <a:solidFill>
            <a:schemeClr val="tx1"/>
          </a:solidFill>
          <a:latin typeface="+mn-lt"/>
          <a:ea typeface="+mn-ea"/>
          <a:cs typeface="+mn-cs"/>
        </a:defRPr>
      </a:lvl2pPr>
      <a:lvl3pPr marL="990570" algn="l" defTabSz="990570" rtl="0" eaLnBrk="1" latinLnBrk="0" hangingPunct="1">
        <a:defRPr kumimoji="1" sz="1950" kern="1200">
          <a:solidFill>
            <a:schemeClr val="tx1"/>
          </a:solidFill>
          <a:latin typeface="+mn-lt"/>
          <a:ea typeface="+mn-ea"/>
          <a:cs typeface="+mn-cs"/>
        </a:defRPr>
      </a:lvl3pPr>
      <a:lvl4pPr marL="1485854" algn="l" defTabSz="990570" rtl="0" eaLnBrk="1" latinLnBrk="0" hangingPunct="1">
        <a:defRPr kumimoji="1" sz="1950" kern="1200">
          <a:solidFill>
            <a:schemeClr val="tx1"/>
          </a:solidFill>
          <a:latin typeface="+mn-lt"/>
          <a:ea typeface="+mn-ea"/>
          <a:cs typeface="+mn-cs"/>
        </a:defRPr>
      </a:lvl4pPr>
      <a:lvl5pPr marL="1981139" algn="l" defTabSz="990570" rtl="0" eaLnBrk="1" latinLnBrk="0" hangingPunct="1">
        <a:defRPr kumimoji="1" sz="1950" kern="1200">
          <a:solidFill>
            <a:schemeClr val="tx1"/>
          </a:solidFill>
          <a:latin typeface="+mn-lt"/>
          <a:ea typeface="+mn-ea"/>
          <a:cs typeface="+mn-cs"/>
        </a:defRPr>
      </a:lvl5pPr>
      <a:lvl6pPr marL="2476424" algn="l" defTabSz="990570" rtl="0" eaLnBrk="1" latinLnBrk="0" hangingPunct="1">
        <a:defRPr kumimoji="1" sz="1950" kern="1200">
          <a:solidFill>
            <a:schemeClr val="tx1"/>
          </a:solidFill>
          <a:latin typeface="+mn-lt"/>
          <a:ea typeface="+mn-ea"/>
          <a:cs typeface="+mn-cs"/>
        </a:defRPr>
      </a:lvl6pPr>
      <a:lvl7pPr marL="2971709" algn="l" defTabSz="990570" rtl="0" eaLnBrk="1" latinLnBrk="0" hangingPunct="1">
        <a:defRPr kumimoji="1" sz="1950" kern="1200">
          <a:solidFill>
            <a:schemeClr val="tx1"/>
          </a:solidFill>
          <a:latin typeface="+mn-lt"/>
          <a:ea typeface="+mn-ea"/>
          <a:cs typeface="+mn-cs"/>
        </a:defRPr>
      </a:lvl7pPr>
      <a:lvl8pPr marL="3466993" algn="l" defTabSz="990570" rtl="0" eaLnBrk="1" latinLnBrk="0" hangingPunct="1">
        <a:defRPr kumimoji="1" sz="1950" kern="1200">
          <a:solidFill>
            <a:schemeClr val="tx1"/>
          </a:solidFill>
          <a:latin typeface="+mn-lt"/>
          <a:ea typeface="+mn-ea"/>
          <a:cs typeface="+mn-cs"/>
        </a:defRPr>
      </a:lvl8pPr>
      <a:lvl9pPr marL="3962278" algn="l" defTabSz="990570" rtl="0" eaLnBrk="1" latinLnBrk="0" hangingPunct="1">
        <a:defRPr kumimoji="1" sz="195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a:extLst>
              <a:ext uri="{FF2B5EF4-FFF2-40B4-BE49-F238E27FC236}">
                <a16:creationId xmlns:a16="http://schemas.microsoft.com/office/drawing/2014/main" id="{7938A093-83AC-823E-C25C-DAE315C74178}"/>
              </a:ext>
            </a:extLst>
          </p:cNvPr>
          <p:cNvSpPr>
            <a:spLocks noGrp="1"/>
          </p:cNvSpPr>
          <p:nvPr>
            <p:ph type="title"/>
          </p:nvPr>
        </p:nvSpPr>
        <p:spPr>
          <a:xfrm>
            <a:off x="681038" y="365126"/>
            <a:ext cx="8543925" cy="1325563"/>
          </a:xfrm>
          <a:prstGeom prst="rect">
            <a:avLst/>
          </a:prstGeom>
        </p:spPr>
        <p:txBody>
          <a:bodyPr vert="horz" lIns="91440" tIns="45720" rIns="91440" bIns="45720" rtlCol="0" anchor="ctr">
            <a:normAutofit/>
          </a:bodyPr>
          <a:lstStyle/>
          <a:p>
            <a:r>
              <a:rPr kumimoji="1" lang="ja-JP" altLang="en-US"/>
              <a:t>マスター タイトルの書式設定</a:t>
            </a:r>
          </a:p>
        </p:txBody>
      </p:sp>
      <p:sp>
        <p:nvSpPr>
          <p:cNvPr id="3" name="テキスト プレースホルダー 2">
            <a:extLst>
              <a:ext uri="{FF2B5EF4-FFF2-40B4-BE49-F238E27FC236}">
                <a16:creationId xmlns:a16="http://schemas.microsoft.com/office/drawing/2014/main" id="{7B6C5F8A-8EE6-07F7-1699-5E79D55AC6DE}"/>
              </a:ext>
            </a:extLst>
          </p:cNvPr>
          <p:cNvSpPr>
            <a:spLocks noGrp="1"/>
          </p:cNvSpPr>
          <p:nvPr>
            <p:ph type="body" idx="1"/>
          </p:nvPr>
        </p:nvSpPr>
        <p:spPr>
          <a:xfrm>
            <a:off x="681038" y="1825625"/>
            <a:ext cx="8543925" cy="4351338"/>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a:extLst>
              <a:ext uri="{FF2B5EF4-FFF2-40B4-BE49-F238E27FC236}">
                <a16:creationId xmlns:a16="http://schemas.microsoft.com/office/drawing/2014/main" id="{DBACDBA1-0330-FB6B-0207-FE0BAAC18C0A}"/>
              </a:ext>
            </a:extLst>
          </p:cNvPr>
          <p:cNvSpPr>
            <a:spLocks noGrp="1"/>
          </p:cNvSpPr>
          <p:nvPr>
            <p:ph type="dt" sz="half" idx="2"/>
          </p:nvPr>
        </p:nvSpPr>
        <p:spPr>
          <a:xfrm>
            <a:off x="681038" y="6356351"/>
            <a:ext cx="2228850" cy="365125"/>
          </a:xfrm>
          <a:prstGeom prst="rect">
            <a:avLst/>
          </a:prstGeom>
        </p:spPr>
        <p:txBody>
          <a:bodyPr vert="horz" lIns="91440" tIns="45720" rIns="91440" bIns="45720" rtlCol="0" anchor="ctr"/>
          <a:lstStyle>
            <a:lvl1pPr algn="l">
              <a:defRPr sz="975">
                <a:solidFill>
                  <a:schemeClr val="tx1">
                    <a:tint val="75000"/>
                  </a:schemeClr>
                </a:solidFill>
              </a:defRPr>
            </a:lvl1pPr>
          </a:lstStyle>
          <a:p>
            <a:endParaRPr kumimoji="1" lang="ja-JP" altLang="en-US"/>
          </a:p>
        </p:txBody>
      </p:sp>
      <p:sp>
        <p:nvSpPr>
          <p:cNvPr id="5" name="フッター プレースホルダー 4">
            <a:extLst>
              <a:ext uri="{FF2B5EF4-FFF2-40B4-BE49-F238E27FC236}">
                <a16:creationId xmlns:a16="http://schemas.microsoft.com/office/drawing/2014/main" id="{94945CD6-10B7-F45D-8867-95F07AA51118}"/>
              </a:ext>
            </a:extLst>
          </p:cNvPr>
          <p:cNvSpPr>
            <a:spLocks noGrp="1"/>
          </p:cNvSpPr>
          <p:nvPr>
            <p:ph type="ftr" sz="quarter" idx="3"/>
          </p:nvPr>
        </p:nvSpPr>
        <p:spPr>
          <a:xfrm>
            <a:off x="3281363" y="6356351"/>
            <a:ext cx="3343275" cy="365125"/>
          </a:xfrm>
          <a:prstGeom prst="rect">
            <a:avLst/>
          </a:prstGeom>
        </p:spPr>
        <p:txBody>
          <a:bodyPr vert="horz" lIns="91440" tIns="45720" rIns="91440" bIns="45720" rtlCol="0" anchor="ctr"/>
          <a:lstStyle>
            <a:lvl1pPr algn="ctr">
              <a:defRPr sz="975">
                <a:solidFill>
                  <a:schemeClr val="tx1">
                    <a:tint val="75000"/>
                  </a:schemeClr>
                </a:solidFill>
              </a:defRPr>
            </a:lvl1pPr>
          </a:lstStyle>
          <a:p>
            <a:endParaRPr kumimoji="1" lang="ja-JP" altLang="en-US"/>
          </a:p>
        </p:txBody>
      </p:sp>
    </p:spTree>
    <p:extLst>
      <p:ext uri="{BB962C8B-B14F-4D97-AF65-F5344CB8AC3E}">
        <p14:creationId xmlns:p14="http://schemas.microsoft.com/office/powerpoint/2010/main" val="3765323265"/>
      </p:ext>
    </p:extLst>
  </p:cSld>
  <p:clrMap bg1="lt1" tx1="dk1" bg2="lt2" tx2="dk2" accent1="accent1" accent2="accent2" accent3="accent3" accent4="accent4" accent5="accent5" accent6="accent6" hlink="hlink" folHlink="folHlink"/>
  <p:sldLayoutIdLst>
    <p:sldLayoutId id="2147483844" r:id="rId1"/>
    <p:sldLayoutId id="2147483845" r:id="rId2"/>
    <p:sldLayoutId id="2147483846" r:id="rId3"/>
    <p:sldLayoutId id="2147483847" r:id="rId4"/>
    <p:sldLayoutId id="2147483848" r:id="rId5"/>
    <p:sldLayoutId id="2147483849" r:id="rId6"/>
    <p:sldLayoutId id="2147483850" r:id="rId7"/>
    <p:sldLayoutId id="2147483851" r:id="rId8"/>
    <p:sldLayoutId id="2147483852" r:id="rId9"/>
    <p:sldLayoutId id="2147483853" r:id="rId10"/>
    <p:sldLayoutId id="2147483854" r:id="rId11"/>
    <p:sldLayoutId id="2147483855" r:id="rId12"/>
    <p:sldLayoutId id="2147483856" r:id="rId13"/>
    <p:sldLayoutId id="2147483857" r:id="rId14"/>
    <p:sldLayoutId id="2147483858" r:id="rId15"/>
    <p:sldLayoutId id="2147483859" r:id="rId16"/>
    <p:sldLayoutId id="2147483860" r:id="rId17"/>
    <p:sldLayoutId id="2147483805" r:id="rId18"/>
    <p:sldLayoutId id="2147483806" r:id="rId19"/>
    <p:sldLayoutId id="2147483807" r:id="rId20"/>
    <p:sldLayoutId id="2147483808" r:id="rId21"/>
    <p:sldLayoutId id="2147483809" r:id="rId22"/>
    <p:sldLayoutId id="2147483810" r:id="rId23"/>
    <p:sldLayoutId id="2147483811" r:id="rId24"/>
    <p:sldLayoutId id="2147483812" r:id="rId25"/>
    <p:sldLayoutId id="2147483813" r:id="rId26"/>
    <p:sldLayoutId id="2147483814" r:id="rId27"/>
    <p:sldLayoutId id="2147483815" r:id="rId28"/>
    <p:sldLayoutId id="2147483904" r:id="rId29"/>
    <p:sldLayoutId id="2147483906" r:id="rId30"/>
    <p:sldLayoutId id="2147483908" r:id="rId31"/>
    <p:sldLayoutId id="2147483909" r:id="rId32"/>
  </p:sldLayoutIdLst>
  <p:hf hdr="0" dt="0"/>
  <p:txStyles>
    <p:titleStyle>
      <a:lvl1pPr algn="l" defTabSz="742950" rtl="0" eaLnBrk="1" latinLnBrk="0" hangingPunct="1">
        <a:lnSpc>
          <a:spcPct val="90000"/>
        </a:lnSpc>
        <a:spcBef>
          <a:spcPct val="0"/>
        </a:spcBef>
        <a:buNone/>
        <a:defRPr kumimoji="1" sz="3575" kern="1200">
          <a:solidFill>
            <a:schemeClr val="tx1"/>
          </a:solidFill>
          <a:latin typeface="+mj-lt"/>
          <a:ea typeface="+mj-ea"/>
          <a:cs typeface="+mj-cs"/>
        </a:defRPr>
      </a:lvl1pPr>
    </p:titleStyle>
    <p:bodyStyle>
      <a:lvl1pPr marL="185738" indent="-185738" algn="l" defTabSz="742950" rtl="0" eaLnBrk="1" latinLnBrk="0" hangingPunct="1">
        <a:lnSpc>
          <a:spcPct val="90000"/>
        </a:lnSpc>
        <a:spcBef>
          <a:spcPts val="813"/>
        </a:spcBef>
        <a:buFont typeface="Arial" panose="020B0604020202020204" pitchFamily="34" charset="0"/>
        <a:buChar char="•"/>
        <a:defRPr kumimoji="1" sz="2275" kern="1200">
          <a:solidFill>
            <a:schemeClr val="tx1"/>
          </a:solidFill>
          <a:latin typeface="+mn-lt"/>
          <a:ea typeface="+mn-ea"/>
          <a:cs typeface="+mn-cs"/>
        </a:defRPr>
      </a:lvl1pPr>
      <a:lvl2pPr marL="557213" indent="-185738" algn="l" defTabSz="742950" rtl="0" eaLnBrk="1" latinLnBrk="0" hangingPunct="1">
        <a:lnSpc>
          <a:spcPct val="90000"/>
        </a:lnSpc>
        <a:spcBef>
          <a:spcPts val="406"/>
        </a:spcBef>
        <a:buFont typeface="Arial" panose="020B0604020202020204" pitchFamily="34" charset="0"/>
        <a:buChar char="•"/>
        <a:defRPr kumimoji="1" sz="1950" kern="1200">
          <a:solidFill>
            <a:schemeClr val="tx1"/>
          </a:solidFill>
          <a:latin typeface="+mn-lt"/>
          <a:ea typeface="+mn-ea"/>
          <a:cs typeface="+mn-cs"/>
        </a:defRPr>
      </a:lvl2pPr>
      <a:lvl3pPr marL="928688" indent="-185738" algn="l" defTabSz="742950" rtl="0" eaLnBrk="1" latinLnBrk="0" hangingPunct="1">
        <a:lnSpc>
          <a:spcPct val="90000"/>
        </a:lnSpc>
        <a:spcBef>
          <a:spcPts val="406"/>
        </a:spcBef>
        <a:buFont typeface="Arial" panose="020B0604020202020204" pitchFamily="34" charset="0"/>
        <a:buChar char="•"/>
        <a:defRPr kumimoji="1" sz="1625" kern="1200">
          <a:solidFill>
            <a:schemeClr val="tx1"/>
          </a:solidFill>
          <a:latin typeface="+mn-lt"/>
          <a:ea typeface="+mn-ea"/>
          <a:cs typeface="+mn-cs"/>
        </a:defRPr>
      </a:lvl3pPr>
      <a:lvl4pPr marL="1300163" indent="-185738" algn="l" defTabSz="742950" rtl="0" eaLnBrk="1" latinLnBrk="0" hangingPunct="1">
        <a:lnSpc>
          <a:spcPct val="90000"/>
        </a:lnSpc>
        <a:spcBef>
          <a:spcPts val="406"/>
        </a:spcBef>
        <a:buFont typeface="Arial" panose="020B0604020202020204" pitchFamily="34" charset="0"/>
        <a:buChar char="•"/>
        <a:defRPr kumimoji="1" sz="1463" kern="1200">
          <a:solidFill>
            <a:schemeClr val="tx1"/>
          </a:solidFill>
          <a:latin typeface="+mn-lt"/>
          <a:ea typeface="+mn-ea"/>
          <a:cs typeface="+mn-cs"/>
        </a:defRPr>
      </a:lvl4pPr>
      <a:lvl5pPr marL="1671638" indent="-185738" algn="l" defTabSz="742950" rtl="0" eaLnBrk="1" latinLnBrk="0" hangingPunct="1">
        <a:lnSpc>
          <a:spcPct val="90000"/>
        </a:lnSpc>
        <a:spcBef>
          <a:spcPts val="406"/>
        </a:spcBef>
        <a:buFont typeface="Arial" panose="020B0604020202020204" pitchFamily="34" charset="0"/>
        <a:buChar char="•"/>
        <a:defRPr kumimoji="1" sz="1463" kern="1200">
          <a:solidFill>
            <a:schemeClr val="tx1"/>
          </a:solidFill>
          <a:latin typeface="+mn-lt"/>
          <a:ea typeface="+mn-ea"/>
          <a:cs typeface="+mn-cs"/>
        </a:defRPr>
      </a:lvl5pPr>
      <a:lvl6pPr marL="2043113" indent="-185738" algn="l" defTabSz="742950" rtl="0" eaLnBrk="1" latinLnBrk="0" hangingPunct="1">
        <a:lnSpc>
          <a:spcPct val="90000"/>
        </a:lnSpc>
        <a:spcBef>
          <a:spcPts val="406"/>
        </a:spcBef>
        <a:buFont typeface="Arial" panose="020B0604020202020204" pitchFamily="34" charset="0"/>
        <a:buChar char="•"/>
        <a:defRPr kumimoji="1" sz="1463" kern="1200">
          <a:solidFill>
            <a:schemeClr val="tx1"/>
          </a:solidFill>
          <a:latin typeface="+mn-lt"/>
          <a:ea typeface="+mn-ea"/>
          <a:cs typeface="+mn-cs"/>
        </a:defRPr>
      </a:lvl6pPr>
      <a:lvl7pPr marL="2414588" indent="-185738" algn="l" defTabSz="742950" rtl="0" eaLnBrk="1" latinLnBrk="0" hangingPunct="1">
        <a:lnSpc>
          <a:spcPct val="90000"/>
        </a:lnSpc>
        <a:spcBef>
          <a:spcPts val="406"/>
        </a:spcBef>
        <a:buFont typeface="Arial" panose="020B0604020202020204" pitchFamily="34" charset="0"/>
        <a:buChar char="•"/>
        <a:defRPr kumimoji="1" sz="1463" kern="1200">
          <a:solidFill>
            <a:schemeClr val="tx1"/>
          </a:solidFill>
          <a:latin typeface="+mn-lt"/>
          <a:ea typeface="+mn-ea"/>
          <a:cs typeface="+mn-cs"/>
        </a:defRPr>
      </a:lvl7pPr>
      <a:lvl8pPr marL="2786063" indent="-185738" algn="l" defTabSz="742950" rtl="0" eaLnBrk="1" latinLnBrk="0" hangingPunct="1">
        <a:lnSpc>
          <a:spcPct val="90000"/>
        </a:lnSpc>
        <a:spcBef>
          <a:spcPts val="406"/>
        </a:spcBef>
        <a:buFont typeface="Arial" panose="020B0604020202020204" pitchFamily="34" charset="0"/>
        <a:buChar char="•"/>
        <a:defRPr kumimoji="1" sz="1463" kern="1200">
          <a:solidFill>
            <a:schemeClr val="tx1"/>
          </a:solidFill>
          <a:latin typeface="+mn-lt"/>
          <a:ea typeface="+mn-ea"/>
          <a:cs typeface="+mn-cs"/>
        </a:defRPr>
      </a:lvl8pPr>
      <a:lvl9pPr marL="3157538" indent="-185738" algn="l" defTabSz="742950" rtl="0" eaLnBrk="1" latinLnBrk="0" hangingPunct="1">
        <a:lnSpc>
          <a:spcPct val="90000"/>
        </a:lnSpc>
        <a:spcBef>
          <a:spcPts val="406"/>
        </a:spcBef>
        <a:buFont typeface="Arial" panose="020B0604020202020204" pitchFamily="34" charset="0"/>
        <a:buChar char="•"/>
        <a:defRPr kumimoji="1" sz="1463" kern="1200">
          <a:solidFill>
            <a:schemeClr val="tx1"/>
          </a:solidFill>
          <a:latin typeface="+mn-lt"/>
          <a:ea typeface="+mn-ea"/>
          <a:cs typeface="+mn-cs"/>
        </a:defRPr>
      </a:lvl9pPr>
    </p:bodyStyle>
    <p:otherStyle>
      <a:defPPr>
        <a:defRPr lang="ja-JP"/>
      </a:defPPr>
      <a:lvl1pPr marL="0" algn="l" defTabSz="742950" rtl="0" eaLnBrk="1" latinLnBrk="0" hangingPunct="1">
        <a:defRPr kumimoji="1" sz="1463" kern="1200">
          <a:solidFill>
            <a:schemeClr val="tx1"/>
          </a:solidFill>
          <a:latin typeface="+mn-lt"/>
          <a:ea typeface="+mn-ea"/>
          <a:cs typeface="+mn-cs"/>
        </a:defRPr>
      </a:lvl1pPr>
      <a:lvl2pPr marL="371475" algn="l" defTabSz="742950" rtl="0" eaLnBrk="1" latinLnBrk="0" hangingPunct="1">
        <a:defRPr kumimoji="1" sz="1463" kern="1200">
          <a:solidFill>
            <a:schemeClr val="tx1"/>
          </a:solidFill>
          <a:latin typeface="+mn-lt"/>
          <a:ea typeface="+mn-ea"/>
          <a:cs typeface="+mn-cs"/>
        </a:defRPr>
      </a:lvl2pPr>
      <a:lvl3pPr marL="742950" algn="l" defTabSz="742950" rtl="0" eaLnBrk="1" latinLnBrk="0" hangingPunct="1">
        <a:defRPr kumimoji="1" sz="1463" kern="1200">
          <a:solidFill>
            <a:schemeClr val="tx1"/>
          </a:solidFill>
          <a:latin typeface="+mn-lt"/>
          <a:ea typeface="+mn-ea"/>
          <a:cs typeface="+mn-cs"/>
        </a:defRPr>
      </a:lvl3pPr>
      <a:lvl4pPr marL="1114425" algn="l" defTabSz="742950" rtl="0" eaLnBrk="1" latinLnBrk="0" hangingPunct="1">
        <a:defRPr kumimoji="1" sz="1463" kern="1200">
          <a:solidFill>
            <a:schemeClr val="tx1"/>
          </a:solidFill>
          <a:latin typeface="+mn-lt"/>
          <a:ea typeface="+mn-ea"/>
          <a:cs typeface="+mn-cs"/>
        </a:defRPr>
      </a:lvl4pPr>
      <a:lvl5pPr marL="1485900" algn="l" defTabSz="742950" rtl="0" eaLnBrk="1" latinLnBrk="0" hangingPunct="1">
        <a:defRPr kumimoji="1" sz="1463" kern="1200">
          <a:solidFill>
            <a:schemeClr val="tx1"/>
          </a:solidFill>
          <a:latin typeface="+mn-lt"/>
          <a:ea typeface="+mn-ea"/>
          <a:cs typeface="+mn-cs"/>
        </a:defRPr>
      </a:lvl5pPr>
      <a:lvl6pPr marL="1857375" algn="l" defTabSz="742950" rtl="0" eaLnBrk="1" latinLnBrk="0" hangingPunct="1">
        <a:defRPr kumimoji="1" sz="1463" kern="1200">
          <a:solidFill>
            <a:schemeClr val="tx1"/>
          </a:solidFill>
          <a:latin typeface="+mn-lt"/>
          <a:ea typeface="+mn-ea"/>
          <a:cs typeface="+mn-cs"/>
        </a:defRPr>
      </a:lvl6pPr>
      <a:lvl7pPr marL="2228850" algn="l" defTabSz="742950" rtl="0" eaLnBrk="1" latinLnBrk="0" hangingPunct="1">
        <a:defRPr kumimoji="1" sz="1463" kern="1200">
          <a:solidFill>
            <a:schemeClr val="tx1"/>
          </a:solidFill>
          <a:latin typeface="+mn-lt"/>
          <a:ea typeface="+mn-ea"/>
          <a:cs typeface="+mn-cs"/>
        </a:defRPr>
      </a:lvl7pPr>
      <a:lvl8pPr marL="2600325" algn="l" defTabSz="742950" rtl="0" eaLnBrk="1" latinLnBrk="0" hangingPunct="1">
        <a:defRPr kumimoji="1" sz="1463" kern="1200">
          <a:solidFill>
            <a:schemeClr val="tx1"/>
          </a:solidFill>
          <a:latin typeface="+mn-lt"/>
          <a:ea typeface="+mn-ea"/>
          <a:cs typeface="+mn-cs"/>
        </a:defRPr>
      </a:lvl8pPr>
      <a:lvl9pPr marL="2971800" algn="l" defTabSz="742950" rtl="0" eaLnBrk="1" latinLnBrk="0" hangingPunct="1">
        <a:defRPr kumimoji="1" sz="1463"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495300" y="274638"/>
            <a:ext cx="8915400" cy="1143000"/>
          </a:xfrm>
          <a:prstGeom prst="rect">
            <a:avLst/>
          </a:prstGeom>
        </p:spPr>
        <p:txBody>
          <a:bodyPr vert="horz" lIns="91440" tIns="45720" rIns="91440" bIns="45720" rtlCol="0" anchor="ctr">
            <a:normAutofit/>
          </a:bodyPr>
          <a:lstStyle/>
          <a:p>
            <a:r>
              <a:rPr kumimoji="1" lang="ja-JP" altLang="en-US"/>
              <a:t>マスター タイトルの書式設定</a:t>
            </a:r>
          </a:p>
        </p:txBody>
      </p:sp>
      <p:sp>
        <p:nvSpPr>
          <p:cNvPr id="3" name="テキスト プレースホルダー 2"/>
          <p:cNvSpPr>
            <a:spLocks noGrp="1"/>
          </p:cNvSpPr>
          <p:nvPr>
            <p:ph type="body" idx="1"/>
          </p:nvPr>
        </p:nvSpPr>
        <p:spPr>
          <a:xfrm>
            <a:off x="495300" y="1600201"/>
            <a:ext cx="8915400" cy="4525963"/>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2"/>
          </p:nvPr>
        </p:nvSpPr>
        <p:spPr>
          <a:xfrm>
            <a:off x="495300" y="6356351"/>
            <a:ext cx="2311400" cy="365125"/>
          </a:xfrm>
          <a:prstGeom prst="rect">
            <a:avLst/>
          </a:prstGeom>
        </p:spPr>
        <p:txBody>
          <a:bodyPr vert="horz" lIns="91440" tIns="45720" rIns="91440" bIns="45720" rtlCol="0" anchor="ctr"/>
          <a:lstStyle>
            <a:lvl1pPr algn="l">
              <a:defRPr sz="1300">
                <a:solidFill>
                  <a:schemeClr val="tx1">
                    <a:tint val="75000"/>
                  </a:schemeClr>
                </a:solidFill>
              </a:defRPr>
            </a:lvl1pPr>
          </a:lstStyle>
          <a:p>
            <a:fld id="{7372D545-8467-428C-B4B7-668AFE11EB3F}" type="datetimeFigureOut">
              <a:rPr kumimoji="1" lang="ja-JP" altLang="en-US" smtClean="0"/>
              <a:t>2024/4/4</a:t>
            </a:fld>
            <a:endParaRPr kumimoji="1" lang="ja-JP" altLang="en-US"/>
          </a:p>
        </p:txBody>
      </p:sp>
      <p:sp>
        <p:nvSpPr>
          <p:cNvPr id="5" name="フッター プレースホルダー 4"/>
          <p:cNvSpPr>
            <a:spLocks noGrp="1"/>
          </p:cNvSpPr>
          <p:nvPr>
            <p:ph type="ftr" sz="quarter" idx="3"/>
          </p:nvPr>
        </p:nvSpPr>
        <p:spPr>
          <a:xfrm>
            <a:off x="3384550" y="6356351"/>
            <a:ext cx="3136900" cy="365125"/>
          </a:xfrm>
          <a:prstGeom prst="rect">
            <a:avLst/>
          </a:prstGeom>
        </p:spPr>
        <p:txBody>
          <a:bodyPr vert="horz" lIns="91440" tIns="45720" rIns="91440" bIns="45720" rtlCol="0" anchor="ctr"/>
          <a:lstStyle>
            <a:lvl1pPr algn="ctr">
              <a:defRPr sz="1300">
                <a:solidFill>
                  <a:schemeClr val="tx1">
                    <a:tint val="75000"/>
                  </a:schemeClr>
                </a:solidFill>
              </a:defRPr>
            </a:lvl1pPr>
          </a:lstStyle>
          <a:p>
            <a:endParaRPr kumimoji="1" lang="ja-JP" altLang="en-US"/>
          </a:p>
        </p:txBody>
      </p:sp>
    </p:spTree>
    <p:extLst>
      <p:ext uri="{BB962C8B-B14F-4D97-AF65-F5344CB8AC3E}">
        <p14:creationId xmlns:p14="http://schemas.microsoft.com/office/powerpoint/2010/main" val="1838793157"/>
      </p:ext>
    </p:extLst>
  </p:cSld>
  <p:clrMap bg1="lt1" tx1="dk1" bg2="lt2" tx2="dk2" accent1="accent1" accent2="accent2" accent3="accent3" accent4="accent4" accent5="accent5" accent6="accent6" hlink="hlink" folHlink="folHlink"/>
  <p:sldLayoutIdLst>
    <p:sldLayoutId id="2147484114" r:id="rId1"/>
    <p:sldLayoutId id="2147484115" r:id="rId2"/>
    <p:sldLayoutId id="2147484116" r:id="rId3"/>
    <p:sldLayoutId id="2147484117" r:id="rId4"/>
    <p:sldLayoutId id="2147484118" r:id="rId5"/>
    <p:sldLayoutId id="2147484119" r:id="rId6"/>
    <p:sldLayoutId id="2147484120" r:id="rId7"/>
    <p:sldLayoutId id="2147484121" r:id="rId8"/>
    <p:sldLayoutId id="2147484122" r:id="rId9"/>
    <p:sldLayoutId id="2147484123" r:id="rId10"/>
    <p:sldLayoutId id="2147484124" r:id="rId11"/>
    <p:sldLayoutId id="2147484125" r:id="rId12"/>
  </p:sldLayoutIdLst>
  <p:txStyles>
    <p:titleStyle>
      <a:lvl1pPr algn="ctr" defTabSz="990570" rtl="0" eaLnBrk="1" latinLnBrk="0" hangingPunct="1">
        <a:spcBef>
          <a:spcPct val="0"/>
        </a:spcBef>
        <a:buNone/>
        <a:defRPr kumimoji="1" sz="4767" kern="1200">
          <a:solidFill>
            <a:schemeClr val="tx1"/>
          </a:solidFill>
          <a:latin typeface="+mj-lt"/>
          <a:ea typeface="+mj-ea"/>
          <a:cs typeface="+mj-cs"/>
        </a:defRPr>
      </a:lvl1pPr>
    </p:titleStyle>
    <p:bodyStyle>
      <a:lvl1pPr marL="371464" indent="-371464" algn="l" defTabSz="990570" rtl="0" eaLnBrk="1" latinLnBrk="0" hangingPunct="1">
        <a:spcBef>
          <a:spcPct val="20000"/>
        </a:spcBef>
        <a:buFont typeface="Arial" pitchFamily="34" charset="0"/>
        <a:buChar char="•"/>
        <a:defRPr kumimoji="1" sz="3467" kern="1200">
          <a:solidFill>
            <a:schemeClr val="tx1"/>
          </a:solidFill>
          <a:latin typeface="+mn-lt"/>
          <a:ea typeface="+mn-ea"/>
          <a:cs typeface="+mn-cs"/>
        </a:defRPr>
      </a:lvl1pPr>
      <a:lvl2pPr marL="804838" indent="-309553" algn="l" defTabSz="990570" rtl="0" eaLnBrk="1" latinLnBrk="0" hangingPunct="1">
        <a:spcBef>
          <a:spcPct val="20000"/>
        </a:spcBef>
        <a:buFont typeface="Arial" pitchFamily="34" charset="0"/>
        <a:buChar char="–"/>
        <a:defRPr kumimoji="1" sz="3033" kern="1200">
          <a:solidFill>
            <a:schemeClr val="tx1"/>
          </a:solidFill>
          <a:latin typeface="+mn-lt"/>
          <a:ea typeface="+mn-ea"/>
          <a:cs typeface="+mn-cs"/>
        </a:defRPr>
      </a:lvl2pPr>
      <a:lvl3pPr marL="1238212" indent="-247642" algn="l" defTabSz="990570" rtl="0" eaLnBrk="1" latinLnBrk="0" hangingPunct="1">
        <a:spcBef>
          <a:spcPct val="20000"/>
        </a:spcBef>
        <a:buFont typeface="Arial" pitchFamily="34" charset="0"/>
        <a:buChar char="•"/>
        <a:defRPr kumimoji="1" sz="2600" kern="1200">
          <a:solidFill>
            <a:schemeClr val="tx1"/>
          </a:solidFill>
          <a:latin typeface="+mn-lt"/>
          <a:ea typeface="+mn-ea"/>
          <a:cs typeface="+mn-cs"/>
        </a:defRPr>
      </a:lvl3pPr>
      <a:lvl4pPr marL="1733497"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4pPr>
      <a:lvl5pPr marL="2228781"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5pPr>
      <a:lvl6pPr marL="2724066"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6pPr>
      <a:lvl7pPr marL="3219351"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7pPr>
      <a:lvl8pPr marL="3714636"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8pPr>
      <a:lvl9pPr marL="4209920"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9pPr>
    </p:bodyStyle>
    <p:otherStyle>
      <a:defPPr>
        <a:defRPr lang="ja-JP"/>
      </a:defPPr>
      <a:lvl1pPr marL="0" algn="l" defTabSz="990570" rtl="0" eaLnBrk="1" latinLnBrk="0" hangingPunct="1">
        <a:defRPr kumimoji="1" sz="1950" kern="1200">
          <a:solidFill>
            <a:schemeClr val="tx1"/>
          </a:solidFill>
          <a:latin typeface="+mn-lt"/>
          <a:ea typeface="+mn-ea"/>
          <a:cs typeface="+mn-cs"/>
        </a:defRPr>
      </a:lvl1pPr>
      <a:lvl2pPr marL="495285" algn="l" defTabSz="990570" rtl="0" eaLnBrk="1" latinLnBrk="0" hangingPunct="1">
        <a:defRPr kumimoji="1" sz="1950" kern="1200">
          <a:solidFill>
            <a:schemeClr val="tx1"/>
          </a:solidFill>
          <a:latin typeface="+mn-lt"/>
          <a:ea typeface="+mn-ea"/>
          <a:cs typeface="+mn-cs"/>
        </a:defRPr>
      </a:lvl2pPr>
      <a:lvl3pPr marL="990570" algn="l" defTabSz="990570" rtl="0" eaLnBrk="1" latinLnBrk="0" hangingPunct="1">
        <a:defRPr kumimoji="1" sz="1950" kern="1200">
          <a:solidFill>
            <a:schemeClr val="tx1"/>
          </a:solidFill>
          <a:latin typeface="+mn-lt"/>
          <a:ea typeface="+mn-ea"/>
          <a:cs typeface="+mn-cs"/>
        </a:defRPr>
      </a:lvl3pPr>
      <a:lvl4pPr marL="1485854" algn="l" defTabSz="990570" rtl="0" eaLnBrk="1" latinLnBrk="0" hangingPunct="1">
        <a:defRPr kumimoji="1" sz="1950" kern="1200">
          <a:solidFill>
            <a:schemeClr val="tx1"/>
          </a:solidFill>
          <a:latin typeface="+mn-lt"/>
          <a:ea typeface="+mn-ea"/>
          <a:cs typeface="+mn-cs"/>
        </a:defRPr>
      </a:lvl4pPr>
      <a:lvl5pPr marL="1981139" algn="l" defTabSz="990570" rtl="0" eaLnBrk="1" latinLnBrk="0" hangingPunct="1">
        <a:defRPr kumimoji="1" sz="1950" kern="1200">
          <a:solidFill>
            <a:schemeClr val="tx1"/>
          </a:solidFill>
          <a:latin typeface="+mn-lt"/>
          <a:ea typeface="+mn-ea"/>
          <a:cs typeface="+mn-cs"/>
        </a:defRPr>
      </a:lvl5pPr>
      <a:lvl6pPr marL="2476424" algn="l" defTabSz="990570" rtl="0" eaLnBrk="1" latinLnBrk="0" hangingPunct="1">
        <a:defRPr kumimoji="1" sz="1950" kern="1200">
          <a:solidFill>
            <a:schemeClr val="tx1"/>
          </a:solidFill>
          <a:latin typeface="+mn-lt"/>
          <a:ea typeface="+mn-ea"/>
          <a:cs typeface="+mn-cs"/>
        </a:defRPr>
      </a:lvl6pPr>
      <a:lvl7pPr marL="2971709" algn="l" defTabSz="990570" rtl="0" eaLnBrk="1" latinLnBrk="0" hangingPunct="1">
        <a:defRPr kumimoji="1" sz="1950" kern="1200">
          <a:solidFill>
            <a:schemeClr val="tx1"/>
          </a:solidFill>
          <a:latin typeface="+mn-lt"/>
          <a:ea typeface="+mn-ea"/>
          <a:cs typeface="+mn-cs"/>
        </a:defRPr>
      </a:lvl7pPr>
      <a:lvl8pPr marL="3466993" algn="l" defTabSz="990570" rtl="0" eaLnBrk="1" latinLnBrk="0" hangingPunct="1">
        <a:defRPr kumimoji="1" sz="1950" kern="1200">
          <a:solidFill>
            <a:schemeClr val="tx1"/>
          </a:solidFill>
          <a:latin typeface="+mn-lt"/>
          <a:ea typeface="+mn-ea"/>
          <a:cs typeface="+mn-cs"/>
        </a:defRPr>
      </a:lvl8pPr>
      <a:lvl9pPr marL="3962278" algn="l" defTabSz="990570" rtl="0" eaLnBrk="1" latinLnBrk="0" hangingPunct="1">
        <a:defRPr kumimoji="1" sz="195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495300" y="274638"/>
            <a:ext cx="8915400" cy="1143000"/>
          </a:xfrm>
          <a:prstGeom prst="rect">
            <a:avLst/>
          </a:prstGeom>
        </p:spPr>
        <p:txBody>
          <a:bodyPr vert="horz" lIns="91440" tIns="45720" rIns="91440" bIns="45720" rtlCol="0" anchor="ctr">
            <a:normAutofit/>
          </a:bodyPr>
          <a:lstStyle/>
          <a:p>
            <a:r>
              <a:rPr kumimoji="1" lang="ja-JP" altLang="en-US"/>
              <a:t>マスター タイトルの書式設定</a:t>
            </a:r>
          </a:p>
        </p:txBody>
      </p:sp>
      <p:sp>
        <p:nvSpPr>
          <p:cNvPr id="3" name="テキスト プレースホルダー 2"/>
          <p:cNvSpPr>
            <a:spLocks noGrp="1"/>
          </p:cNvSpPr>
          <p:nvPr>
            <p:ph type="body" idx="1"/>
          </p:nvPr>
        </p:nvSpPr>
        <p:spPr>
          <a:xfrm>
            <a:off x="495300" y="1600206"/>
            <a:ext cx="8915400" cy="4525963"/>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2"/>
          </p:nvPr>
        </p:nvSpPr>
        <p:spPr>
          <a:xfrm>
            <a:off x="495300" y="6356356"/>
            <a:ext cx="2311400" cy="365125"/>
          </a:xfrm>
          <a:prstGeom prst="rect">
            <a:avLst/>
          </a:prstGeom>
        </p:spPr>
        <p:txBody>
          <a:bodyPr vert="horz" lIns="91440" tIns="45720" rIns="91440" bIns="45720" rtlCol="0" anchor="ctr"/>
          <a:lstStyle>
            <a:lvl1pPr algn="l">
              <a:defRPr sz="792">
                <a:solidFill>
                  <a:schemeClr val="tx1">
                    <a:tint val="75000"/>
                  </a:schemeClr>
                </a:solidFill>
              </a:defRPr>
            </a:lvl1pPr>
          </a:lstStyle>
          <a:p>
            <a:endParaRPr kumimoji="1" lang="ja-JP" altLang="en-US"/>
          </a:p>
        </p:txBody>
      </p:sp>
      <p:sp>
        <p:nvSpPr>
          <p:cNvPr id="5" name="フッター プレースホルダー 4"/>
          <p:cNvSpPr>
            <a:spLocks noGrp="1"/>
          </p:cNvSpPr>
          <p:nvPr>
            <p:ph type="ftr" sz="quarter" idx="3"/>
          </p:nvPr>
        </p:nvSpPr>
        <p:spPr>
          <a:xfrm>
            <a:off x="3384550" y="6356356"/>
            <a:ext cx="3136900" cy="365125"/>
          </a:xfrm>
          <a:prstGeom prst="rect">
            <a:avLst/>
          </a:prstGeom>
        </p:spPr>
        <p:txBody>
          <a:bodyPr vert="horz" lIns="91440" tIns="45720" rIns="91440" bIns="45720" rtlCol="0" anchor="ctr"/>
          <a:lstStyle>
            <a:lvl1pPr algn="ctr">
              <a:defRPr sz="792">
                <a:solidFill>
                  <a:schemeClr val="tx1">
                    <a:tint val="75000"/>
                  </a:schemeClr>
                </a:solidFill>
              </a:defRPr>
            </a:lvl1pPr>
          </a:lstStyle>
          <a:p>
            <a:endParaRPr kumimoji="1" lang="ja-JP" altLang="en-US"/>
          </a:p>
        </p:txBody>
      </p:sp>
      <p:sp>
        <p:nvSpPr>
          <p:cNvPr id="6" name="スライド番号プレースホルダー 5"/>
          <p:cNvSpPr>
            <a:spLocks noGrp="1"/>
          </p:cNvSpPr>
          <p:nvPr>
            <p:ph type="sldNum" sz="quarter" idx="4"/>
          </p:nvPr>
        </p:nvSpPr>
        <p:spPr>
          <a:xfrm>
            <a:off x="7099300" y="6356356"/>
            <a:ext cx="2311400" cy="365125"/>
          </a:xfrm>
          <a:prstGeom prst="rect">
            <a:avLst/>
          </a:prstGeom>
        </p:spPr>
        <p:txBody>
          <a:bodyPr vert="horz" lIns="91440" tIns="45720" rIns="91440" bIns="45720" rtlCol="0" anchor="ctr"/>
          <a:lstStyle>
            <a:lvl1pPr algn="r">
              <a:defRPr sz="792" b="0">
                <a:solidFill>
                  <a:schemeClr val="tx1">
                    <a:tint val="75000"/>
                  </a:schemeClr>
                </a:solidFill>
                <a:latin typeface="ＭＳ ゴシック" panose="020B0609070205080204" pitchFamily="49" charset="-128"/>
                <a:ea typeface="ＭＳ ゴシック" panose="020B0609070205080204" pitchFamily="49" charset="-128"/>
              </a:defRPr>
            </a:lvl1pPr>
          </a:lstStyle>
          <a:p>
            <a:fld id="{9E2A29CB-BA86-48A6-80E1-CB8750A963B5}" type="slidenum">
              <a:rPr lang="ja-JP" altLang="en-US" smtClean="0"/>
              <a:pPr/>
              <a:t>‹#›</a:t>
            </a:fld>
            <a:endParaRPr lang="ja-JP" altLang="en-US" dirty="0"/>
          </a:p>
        </p:txBody>
      </p:sp>
    </p:spTree>
    <p:extLst>
      <p:ext uri="{BB962C8B-B14F-4D97-AF65-F5344CB8AC3E}">
        <p14:creationId xmlns:p14="http://schemas.microsoft.com/office/powerpoint/2010/main" val="3475421589"/>
      </p:ext>
    </p:extLst>
  </p:cSld>
  <p:clrMap bg1="lt1" tx1="dk1" bg2="lt2" tx2="dk2" accent1="accent1" accent2="accent2" accent3="accent3" accent4="accent4" accent5="accent5" accent6="accent6" hlink="hlink" folHlink="folHlink"/>
  <p:sldLayoutIdLst>
    <p:sldLayoutId id="2147484127" r:id="rId1"/>
    <p:sldLayoutId id="2147484128" r:id="rId2"/>
    <p:sldLayoutId id="2147484129" r:id="rId3"/>
    <p:sldLayoutId id="2147484130" r:id="rId4"/>
    <p:sldLayoutId id="2147484131" r:id="rId5"/>
    <p:sldLayoutId id="2147484132" r:id="rId6"/>
    <p:sldLayoutId id="2147484133" r:id="rId7"/>
  </p:sldLayoutIdLst>
  <p:hf sldNum="0" hdr="0" ftr="0" dt="0"/>
  <p:txStyles>
    <p:titleStyle>
      <a:lvl1pPr algn="ctr" defTabSz="603629" rtl="0" eaLnBrk="1" latinLnBrk="0" hangingPunct="1">
        <a:spcBef>
          <a:spcPct val="0"/>
        </a:spcBef>
        <a:buNone/>
        <a:defRPr kumimoji="1" sz="2905" kern="1200">
          <a:solidFill>
            <a:schemeClr val="tx1"/>
          </a:solidFill>
          <a:latin typeface="+mj-lt"/>
          <a:ea typeface="+mj-ea"/>
          <a:cs typeface="+mj-cs"/>
        </a:defRPr>
      </a:lvl1pPr>
    </p:titleStyle>
    <p:bodyStyle>
      <a:lvl1pPr marL="226361" indent="-226361" algn="l" defTabSz="603629" rtl="0" eaLnBrk="1" latinLnBrk="0" hangingPunct="1">
        <a:spcBef>
          <a:spcPct val="20000"/>
        </a:spcBef>
        <a:buFont typeface="Arial" pitchFamily="34" charset="0"/>
        <a:buChar char="•"/>
        <a:defRPr kumimoji="1" sz="2113" kern="1200">
          <a:solidFill>
            <a:schemeClr val="tx1"/>
          </a:solidFill>
          <a:latin typeface="+mn-lt"/>
          <a:ea typeface="+mn-ea"/>
          <a:cs typeface="+mn-cs"/>
        </a:defRPr>
      </a:lvl1pPr>
      <a:lvl2pPr marL="490449" indent="-188634" algn="l" defTabSz="603629" rtl="0" eaLnBrk="1" latinLnBrk="0" hangingPunct="1">
        <a:spcBef>
          <a:spcPct val="20000"/>
        </a:spcBef>
        <a:buFont typeface="Arial" pitchFamily="34" charset="0"/>
        <a:buChar char="–"/>
        <a:defRPr kumimoji="1" sz="1848" kern="1200">
          <a:solidFill>
            <a:schemeClr val="tx1"/>
          </a:solidFill>
          <a:latin typeface="+mn-lt"/>
          <a:ea typeface="+mn-ea"/>
          <a:cs typeface="+mn-cs"/>
        </a:defRPr>
      </a:lvl2pPr>
      <a:lvl3pPr marL="754535" indent="-150907" algn="l" defTabSz="603629" rtl="0" eaLnBrk="1" latinLnBrk="0" hangingPunct="1">
        <a:spcBef>
          <a:spcPct val="20000"/>
        </a:spcBef>
        <a:buFont typeface="Arial" pitchFamily="34" charset="0"/>
        <a:buChar char="•"/>
        <a:defRPr kumimoji="1" sz="1584" kern="1200">
          <a:solidFill>
            <a:schemeClr val="tx1"/>
          </a:solidFill>
          <a:latin typeface="+mn-lt"/>
          <a:ea typeface="+mn-ea"/>
          <a:cs typeface="+mn-cs"/>
        </a:defRPr>
      </a:lvl3pPr>
      <a:lvl4pPr marL="1056350" indent="-150907" algn="l" defTabSz="603629" rtl="0" eaLnBrk="1" latinLnBrk="0" hangingPunct="1">
        <a:spcBef>
          <a:spcPct val="20000"/>
        </a:spcBef>
        <a:buFont typeface="Arial" pitchFamily="34" charset="0"/>
        <a:buChar char="–"/>
        <a:defRPr kumimoji="1" sz="1320" kern="1200">
          <a:solidFill>
            <a:schemeClr val="tx1"/>
          </a:solidFill>
          <a:latin typeface="+mn-lt"/>
          <a:ea typeface="+mn-ea"/>
          <a:cs typeface="+mn-cs"/>
        </a:defRPr>
      </a:lvl4pPr>
      <a:lvl5pPr marL="1358164" indent="-150907" algn="l" defTabSz="603629" rtl="0" eaLnBrk="1" latinLnBrk="0" hangingPunct="1">
        <a:spcBef>
          <a:spcPct val="20000"/>
        </a:spcBef>
        <a:buFont typeface="Arial" pitchFamily="34" charset="0"/>
        <a:buChar char="»"/>
        <a:defRPr kumimoji="1" sz="1320" kern="1200">
          <a:solidFill>
            <a:schemeClr val="tx1"/>
          </a:solidFill>
          <a:latin typeface="+mn-lt"/>
          <a:ea typeface="+mn-ea"/>
          <a:cs typeface="+mn-cs"/>
        </a:defRPr>
      </a:lvl5pPr>
      <a:lvl6pPr marL="1659978" indent="-150907" algn="l" defTabSz="603629" rtl="0" eaLnBrk="1" latinLnBrk="0" hangingPunct="1">
        <a:spcBef>
          <a:spcPct val="20000"/>
        </a:spcBef>
        <a:buFont typeface="Arial" pitchFamily="34" charset="0"/>
        <a:buChar char="•"/>
        <a:defRPr kumimoji="1" sz="1320" kern="1200">
          <a:solidFill>
            <a:schemeClr val="tx1"/>
          </a:solidFill>
          <a:latin typeface="+mn-lt"/>
          <a:ea typeface="+mn-ea"/>
          <a:cs typeface="+mn-cs"/>
        </a:defRPr>
      </a:lvl6pPr>
      <a:lvl7pPr marL="1961792" indent="-150907" algn="l" defTabSz="603629" rtl="0" eaLnBrk="1" latinLnBrk="0" hangingPunct="1">
        <a:spcBef>
          <a:spcPct val="20000"/>
        </a:spcBef>
        <a:buFont typeface="Arial" pitchFamily="34" charset="0"/>
        <a:buChar char="•"/>
        <a:defRPr kumimoji="1" sz="1320" kern="1200">
          <a:solidFill>
            <a:schemeClr val="tx1"/>
          </a:solidFill>
          <a:latin typeface="+mn-lt"/>
          <a:ea typeface="+mn-ea"/>
          <a:cs typeface="+mn-cs"/>
        </a:defRPr>
      </a:lvl7pPr>
      <a:lvl8pPr marL="2263606" indent="-150907" algn="l" defTabSz="603629" rtl="0" eaLnBrk="1" latinLnBrk="0" hangingPunct="1">
        <a:spcBef>
          <a:spcPct val="20000"/>
        </a:spcBef>
        <a:buFont typeface="Arial" pitchFamily="34" charset="0"/>
        <a:buChar char="•"/>
        <a:defRPr kumimoji="1" sz="1320" kern="1200">
          <a:solidFill>
            <a:schemeClr val="tx1"/>
          </a:solidFill>
          <a:latin typeface="+mn-lt"/>
          <a:ea typeface="+mn-ea"/>
          <a:cs typeface="+mn-cs"/>
        </a:defRPr>
      </a:lvl8pPr>
      <a:lvl9pPr marL="2565420" indent="-150907" algn="l" defTabSz="603629" rtl="0" eaLnBrk="1" latinLnBrk="0" hangingPunct="1">
        <a:spcBef>
          <a:spcPct val="20000"/>
        </a:spcBef>
        <a:buFont typeface="Arial" pitchFamily="34" charset="0"/>
        <a:buChar char="•"/>
        <a:defRPr kumimoji="1" sz="1320" kern="1200">
          <a:solidFill>
            <a:schemeClr val="tx1"/>
          </a:solidFill>
          <a:latin typeface="+mn-lt"/>
          <a:ea typeface="+mn-ea"/>
          <a:cs typeface="+mn-cs"/>
        </a:defRPr>
      </a:lvl9pPr>
    </p:bodyStyle>
    <p:otherStyle>
      <a:defPPr>
        <a:defRPr lang="ja-JP"/>
      </a:defPPr>
      <a:lvl1pPr marL="0" algn="l" defTabSz="603629" rtl="0" eaLnBrk="1" latinLnBrk="0" hangingPunct="1">
        <a:defRPr kumimoji="1" sz="1189" kern="1200">
          <a:solidFill>
            <a:schemeClr val="tx1"/>
          </a:solidFill>
          <a:latin typeface="+mn-lt"/>
          <a:ea typeface="+mn-ea"/>
          <a:cs typeface="+mn-cs"/>
        </a:defRPr>
      </a:lvl1pPr>
      <a:lvl2pPr marL="301815" algn="l" defTabSz="603629" rtl="0" eaLnBrk="1" latinLnBrk="0" hangingPunct="1">
        <a:defRPr kumimoji="1" sz="1189" kern="1200">
          <a:solidFill>
            <a:schemeClr val="tx1"/>
          </a:solidFill>
          <a:latin typeface="+mn-lt"/>
          <a:ea typeface="+mn-ea"/>
          <a:cs typeface="+mn-cs"/>
        </a:defRPr>
      </a:lvl2pPr>
      <a:lvl3pPr marL="603629" algn="l" defTabSz="603629" rtl="0" eaLnBrk="1" latinLnBrk="0" hangingPunct="1">
        <a:defRPr kumimoji="1" sz="1189" kern="1200">
          <a:solidFill>
            <a:schemeClr val="tx1"/>
          </a:solidFill>
          <a:latin typeface="+mn-lt"/>
          <a:ea typeface="+mn-ea"/>
          <a:cs typeface="+mn-cs"/>
        </a:defRPr>
      </a:lvl3pPr>
      <a:lvl4pPr marL="905443" algn="l" defTabSz="603629" rtl="0" eaLnBrk="1" latinLnBrk="0" hangingPunct="1">
        <a:defRPr kumimoji="1" sz="1189" kern="1200">
          <a:solidFill>
            <a:schemeClr val="tx1"/>
          </a:solidFill>
          <a:latin typeface="+mn-lt"/>
          <a:ea typeface="+mn-ea"/>
          <a:cs typeface="+mn-cs"/>
        </a:defRPr>
      </a:lvl4pPr>
      <a:lvl5pPr marL="1207256" algn="l" defTabSz="603629" rtl="0" eaLnBrk="1" latinLnBrk="0" hangingPunct="1">
        <a:defRPr kumimoji="1" sz="1189" kern="1200">
          <a:solidFill>
            <a:schemeClr val="tx1"/>
          </a:solidFill>
          <a:latin typeface="+mn-lt"/>
          <a:ea typeface="+mn-ea"/>
          <a:cs typeface="+mn-cs"/>
        </a:defRPr>
      </a:lvl5pPr>
      <a:lvl6pPr marL="1509071" algn="l" defTabSz="603629" rtl="0" eaLnBrk="1" latinLnBrk="0" hangingPunct="1">
        <a:defRPr kumimoji="1" sz="1189" kern="1200">
          <a:solidFill>
            <a:schemeClr val="tx1"/>
          </a:solidFill>
          <a:latin typeface="+mn-lt"/>
          <a:ea typeface="+mn-ea"/>
          <a:cs typeface="+mn-cs"/>
        </a:defRPr>
      </a:lvl6pPr>
      <a:lvl7pPr marL="1810885" algn="l" defTabSz="603629" rtl="0" eaLnBrk="1" latinLnBrk="0" hangingPunct="1">
        <a:defRPr kumimoji="1" sz="1189" kern="1200">
          <a:solidFill>
            <a:schemeClr val="tx1"/>
          </a:solidFill>
          <a:latin typeface="+mn-lt"/>
          <a:ea typeface="+mn-ea"/>
          <a:cs typeface="+mn-cs"/>
        </a:defRPr>
      </a:lvl7pPr>
      <a:lvl8pPr marL="2112699" algn="l" defTabSz="603629" rtl="0" eaLnBrk="1" latinLnBrk="0" hangingPunct="1">
        <a:defRPr kumimoji="1" sz="1189" kern="1200">
          <a:solidFill>
            <a:schemeClr val="tx1"/>
          </a:solidFill>
          <a:latin typeface="+mn-lt"/>
          <a:ea typeface="+mn-ea"/>
          <a:cs typeface="+mn-cs"/>
        </a:defRPr>
      </a:lvl8pPr>
      <a:lvl9pPr marL="2414514" algn="l" defTabSz="603629" rtl="0" eaLnBrk="1" latinLnBrk="0" hangingPunct="1">
        <a:defRPr kumimoji="1" sz="1189"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495300" y="274638"/>
            <a:ext cx="8915400" cy="1143000"/>
          </a:xfrm>
          <a:prstGeom prst="rect">
            <a:avLst/>
          </a:prstGeom>
        </p:spPr>
        <p:txBody>
          <a:bodyPr vert="horz" lIns="91440" tIns="45720" rIns="91440" bIns="45720" rtlCol="0" anchor="ctr">
            <a:normAutofit/>
          </a:bodyPr>
          <a:lstStyle/>
          <a:p>
            <a:r>
              <a:rPr kumimoji="1" lang="ja-JP" altLang="en-US"/>
              <a:t>マスター タイトルの書式設定</a:t>
            </a:r>
          </a:p>
        </p:txBody>
      </p:sp>
      <p:sp>
        <p:nvSpPr>
          <p:cNvPr id="3" name="テキスト プレースホルダー 2"/>
          <p:cNvSpPr>
            <a:spLocks noGrp="1"/>
          </p:cNvSpPr>
          <p:nvPr>
            <p:ph type="body" idx="1"/>
          </p:nvPr>
        </p:nvSpPr>
        <p:spPr>
          <a:xfrm>
            <a:off x="495300" y="1600204"/>
            <a:ext cx="8915400" cy="4525963"/>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2"/>
          </p:nvPr>
        </p:nvSpPr>
        <p:spPr>
          <a:xfrm>
            <a:off x="495300" y="6356357"/>
            <a:ext cx="2311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DA1B737-0AB2-42F3-B222-8301DA28B92D}" type="datetime1">
              <a:rPr kumimoji="1" lang="ja-JP" altLang="en-US" smtClean="0"/>
              <a:t>2024/4/4</a:t>
            </a:fld>
            <a:endParaRPr kumimoji="1" lang="ja-JP" altLang="en-US"/>
          </a:p>
        </p:txBody>
      </p:sp>
      <p:sp>
        <p:nvSpPr>
          <p:cNvPr id="5" name="フッター プレースホルダー 4"/>
          <p:cNvSpPr>
            <a:spLocks noGrp="1"/>
          </p:cNvSpPr>
          <p:nvPr>
            <p:ph type="ftr" sz="quarter" idx="3"/>
          </p:nvPr>
        </p:nvSpPr>
        <p:spPr>
          <a:xfrm>
            <a:off x="3384550" y="6356357"/>
            <a:ext cx="31369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kumimoji="1" lang="ja-JP" altLang="en-US"/>
          </a:p>
        </p:txBody>
      </p:sp>
    </p:spTree>
    <p:extLst>
      <p:ext uri="{BB962C8B-B14F-4D97-AF65-F5344CB8AC3E}">
        <p14:creationId xmlns:p14="http://schemas.microsoft.com/office/powerpoint/2010/main" val="2338376922"/>
      </p:ext>
    </p:extLst>
  </p:cSld>
  <p:clrMap bg1="lt1" tx1="dk1" bg2="lt2" tx2="dk2" accent1="accent1" accent2="accent2" accent3="accent3" accent4="accent4" accent5="accent5" accent6="accent6" hlink="hlink" folHlink="folHlink"/>
  <p:sldLayoutIdLst>
    <p:sldLayoutId id="2147483862" r:id="rId1"/>
    <p:sldLayoutId id="2147483863" r:id="rId2"/>
    <p:sldLayoutId id="2147483864" r:id="rId3"/>
    <p:sldLayoutId id="2147483865" r:id="rId4"/>
    <p:sldLayoutId id="2147483866" r:id="rId5"/>
    <p:sldLayoutId id="2147483867" r:id="rId6"/>
    <p:sldLayoutId id="2147483868" r:id="rId7"/>
    <p:sldLayoutId id="2147483869" r:id="rId8"/>
    <p:sldLayoutId id="2147483870" r:id="rId9"/>
    <p:sldLayoutId id="2147483871" r:id="rId10"/>
    <p:sldLayoutId id="2147483872" r:id="rId11"/>
    <p:sldLayoutId id="2147483997" r:id="rId12"/>
  </p:sldLayoutIdLst>
  <p:hf hdr="0" ftr="0" dt="0"/>
  <p:txStyles>
    <p:titleStyle>
      <a:lvl1pPr algn="ctr" defTabSz="914400" rtl="0" eaLnBrk="1" latinLnBrk="0" hangingPunct="1">
        <a:spcBef>
          <a:spcPct val="0"/>
        </a:spcBef>
        <a:buNone/>
        <a:defRPr kumimoji="1"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kumimoji="1"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kumimoji="1"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kumimoji="1"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p:bodyStyle>
    <p:other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0" y="0"/>
            <a:ext cx="9906000" cy="788352"/>
          </a:xfrm>
          <a:prstGeom prst="rect">
            <a:avLst/>
          </a:prstGeom>
        </p:spPr>
        <p:txBody>
          <a:bodyPr vert="horz" lIns="72000" tIns="108000" rIns="72000" bIns="36000" rtlCol="0" anchor="ctr">
            <a:normAutofit/>
          </a:bodyPr>
          <a:lstStyle/>
          <a:p>
            <a:r>
              <a:rPr kumimoji="1" lang="ja-JP" altLang="en-US"/>
              <a:t>マスター タイトルの書式設定</a:t>
            </a:r>
          </a:p>
        </p:txBody>
      </p:sp>
      <p:sp>
        <p:nvSpPr>
          <p:cNvPr id="3" name="テキスト プレースホルダー 2"/>
          <p:cNvSpPr>
            <a:spLocks noGrp="1"/>
          </p:cNvSpPr>
          <p:nvPr>
            <p:ph type="body" idx="1"/>
          </p:nvPr>
        </p:nvSpPr>
        <p:spPr>
          <a:xfrm>
            <a:off x="495300" y="1600201"/>
            <a:ext cx="8915400" cy="4525963"/>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8" name="Slide Number Placeholder 5">
            <a:extLst>
              <a:ext uri="{FF2B5EF4-FFF2-40B4-BE49-F238E27FC236}">
                <a16:creationId xmlns:a16="http://schemas.microsoft.com/office/drawing/2014/main" id="{45C1C095-3D5F-3846-A68B-623E5D5B3BA2}"/>
              </a:ext>
            </a:extLst>
          </p:cNvPr>
          <p:cNvSpPr txBox="1">
            <a:spLocks/>
          </p:cNvSpPr>
          <p:nvPr userDrawn="1"/>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fld id="{48F63A3B-78C7-47BE-AE5E-E10140E04643}" type="slidenum">
              <a:rPr lang="en-US" sz="1400" smtClean="0">
                <a:latin typeface="+mn-ea"/>
                <a:ea typeface="+mn-ea"/>
              </a:rPr>
              <a:pPr/>
              <a:t>‹#›</a:t>
            </a:fld>
            <a:endParaRPr lang="en-US" sz="1400">
              <a:latin typeface="+mn-ea"/>
              <a:ea typeface="+mn-ea"/>
            </a:endParaRPr>
          </a:p>
        </p:txBody>
      </p:sp>
    </p:spTree>
    <p:extLst>
      <p:ext uri="{BB962C8B-B14F-4D97-AF65-F5344CB8AC3E}">
        <p14:creationId xmlns:p14="http://schemas.microsoft.com/office/powerpoint/2010/main" val="1256834235"/>
      </p:ext>
    </p:extLst>
  </p:cSld>
  <p:clrMap bg1="lt1" tx1="dk1" bg2="lt2" tx2="dk2" accent1="accent1" accent2="accent2" accent3="accent3" accent4="accent4" accent5="accent5" accent6="accent6" hlink="hlink" folHlink="folHlink"/>
  <p:sldLayoutIdLst>
    <p:sldLayoutId id="2147483911" r:id="rId1"/>
    <p:sldLayoutId id="2147483912" r:id="rId2"/>
    <p:sldLayoutId id="2147483913" r:id="rId3"/>
    <p:sldLayoutId id="2147483914" r:id="rId4"/>
    <p:sldLayoutId id="2147483915" r:id="rId5"/>
    <p:sldLayoutId id="2147483916" r:id="rId6"/>
    <p:sldLayoutId id="2147483917" r:id="rId7"/>
    <p:sldLayoutId id="2147483918" r:id="rId8"/>
  </p:sldLayoutIdLst>
  <p:txStyles>
    <p:titleStyle>
      <a:lvl1pPr algn="ctr" defTabSz="990570" rtl="0" eaLnBrk="1" latinLnBrk="0" hangingPunct="1">
        <a:spcBef>
          <a:spcPct val="0"/>
        </a:spcBef>
        <a:buNone/>
        <a:defRPr kumimoji="1" sz="3600" kern="1200">
          <a:solidFill>
            <a:schemeClr val="tx1"/>
          </a:solidFill>
          <a:latin typeface="+mj-lt"/>
          <a:ea typeface="+mj-ea"/>
          <a:cs typeface="+mj-cs"/>
        </a:defRPr>
      </a:lvl1pPr>
    </p:titleStyle>
    <p:bodyStyle>
      <a:lvl1pPr marL="371464" indent="-371464" algn="l" defTabSz="990570" rtl="0" eaLnBrk="1" latinLnBrk="0" hangingPunct="1">
        <a:spcBef>
          <a:spcPct val="20000"/>
        </a:spcBef>
        <a:buFont typeface="Arial" pitchFamily="34" charset="0"/>
        <a:buChar char="•"/>
        <a:defRPr kumimoji="1" sz="2800" kern="1200">
          <a:solidFill>
            <a:schemeClr val="tx1"/>
          </a:solidFill>
          <a:latin typeface="+mn-ea"/>
          <a:ea typeface="+mn-ea"/>
          <a:cs typeface="+mn-cs"/>
        </a:defRPr>
      </a:lvl1pPr>
      <a:lvl2pPr marL="804838" indent="-309553" algn="l" defTabSz="990570" rtl="0" eaLnBrk="1" latinLnBrk="0" hangingPunct="1">
        <a:spcBef>
          <a:spcPct val="20000"/>
        </a:spcBef>
        <a:buFont typeface="Arial" pitchFamily="34" charset="0"/>
        <a:buChar char="–"/>
        <a:defRPr kumimoji="1" sz="2400" kern="1200">
          <a:solidFill>
            <a:schemeClr val="tx1"/>
          </a:solidFill>
          <a:latin typeface="+mn-ea"/>
          <a:ea typeface="+mn-ea"/>
          <a:cs typeface="+mn-cs"/>
        </a:defRPr>
      </a:lvl2pPr>
      <a:lvl3pPr marL="1238212" indent="-247642" algn="l" defTabSz="990570" rtl="0" eaLnBrk="1" latinLnBrk="0" hangingPunct="1">
        <a:spcBef>
          <a:spcPct val="20000"/>
        </a:spcBef>
        <a:buFont typeface="Arial" pitchFamily="34" charset="0"/>
        <a:buChar char="•"/>
        <a:defRPr kumimoji="1" sz="2000" kern="1200">
          <a:solidFill>
            <a:schemeClr val="tx1"/>
          </a:solidFill>
          <a:latin typeface="+mn-ea"/>
          <a:ea typeface="+mn-ea"/>
          <a:cs typeface="+mn-cs"/>
        </a:defRPr>
      </a:lvl3pPr>
      <a:lvl4pPr marL="1733497" indent="-247642" algn="l" defTabSz="990570" rtl="0" eaLnBrk="1" latinLnBrk="0" hangingPunct="1">
        <a:spcBef>
          <a:spcPct val="20000"/>
        </a:spcBef>
        <a:buFont typeface="Arial" pitchFamily="34" charset="0"/>
        <a:buChar char="–"/>
        <a:defRPr kumimoji="1" sz="1800" kern="1200">
          <a:solidFill>
            <a:schemeClr val="tx1"/>
          </a:solidFill>
          <a:latin typeface="+mn-ea"/>
          <a:ea typeface="+mn-ea"/>
          <a:cs typeface="+mn-cs"/>
        </a:defRPr>
      </a:lvl4pPr>
      <a:lvl5pPr marL="2228781" indent="-247642" algn="l" defTabSz="990570" rtl="0" eaLnBrk="1" latinLnBrk="0" hangingPunct="1">
        <a:spcBef>
          <a:spcPct val="20000"/>
        </a:spcBef>
        <a:buFont typeface="Arial" pitchFamily="34" charset="0"/>
        <a:buChar char="»"/>
        <a:defRPr kumimoji="1" sz="1800" kern="1200">
          <a:solidFill>
            <a:schemeClr val="tx1"/>
          </a:solidFill>
          <a:latin typeface="+mn-ea"/>
          <a:ea typeface="+mn-ea"/>
          <a:cs typeface="+mn-cs"/>
        </a:defRPr>
      </a:lvl5pPr>
      <a:lvl6pPr marL="2724066"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6pPr>
      <a:lvl7pPr marL="3219351"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7pPr>
      <a:lvl8pPr marL="3714636"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8pPr>
      <a:lvl9pPr marL="4209920"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9pPr>
    </p:bodyStyle>
    <p:otherStyle>
      <a:defPPr>
        <a:defRPr lang="ja-JP"/>
      </a:defPPr>
      <a:lvl1pPr marL="0" algn="l" defTabSz="990570" rtl="0" eaLnBrk="1" latinLnBrk="0" hangingPunct="1">
        <a:defRPr kumimoji="1" sz="1950" kern="1200">
          <a:solidFill>
            <a:schemeClr val="tx1"/>
          </a:solidFill>
          <a:latin typeface="+mn-lt"/>
          <a:ea typeface="+mn-ea"/>
          <a:cs typeface="+mn-cs"/>
        </a:defRPr>
      </a:lvl1pPr>
      <a:lvl2pPr marL="495285" algn="l" defTabSz="990570" rtl="0" eaLnBrk="1" latinLnBrk="0" hangingPunct="1">
        <a:defRPr kumimoji="1" sz="1950" kern="1200">
          <a:solidFill>
            <a:schemeClr val="tx1"/>
          </a:solidFill>
          <a:latin typeface="+mn-lt"/>
          <a:ea typeface="+mn-ea"/>
          <a:cs typeface="+mn-cs"/>
        </a:defRPr>
      </a:lvl2pPr>
      <a:lvl3pPr marL="990570" algn="l" defTabSz="990570" rtl="0" eaLnBrk="1" latinLnBrk="0" hangingPunct="1">
        <a:defRPr kumimoji="1" sz="1950" kern="1200">
          <a:solidFill>
            <a:schemeClr val="tx1"/>
          </a:solidFill>
          <a:latin typeface="+mn-lt"/>
          <a:ea typeface="+mn-ea"/>
          <a:cs typeface="+mn-cs"/>
        </a:defRPr>
      </a:lvl3pPr>
      <a:lvl4pPr marL="1485854" algn="l" defTabSz="990570" rtl="0" eaLnBrk="1" latinLnBrk="0" hangingPunct="1">
        <a:defRPr kumimoji="1" sz="1950" kern="1200">
          <a:solidFill>
            <a:schemeClr val="tx1"/>
          </a:solidFill>
          <a:latin typeface="+mn-lt"/>
          <a:ea typeface="+mn-ea"/>
          <a:cs typeface="+mn-cs"/>
        </a:defRPr>
      </a:lvl4pPr>
      <a:lvl5pPr marL="1981139" algn="l" defTabSz="990570" rtl="0" eaLnBrk="1" latinLnBrk="0" hangingPunct="1">
        <a:defRPr kumimoji="1" sz="1950" kern="1200">
          <a:solidFill>
            <a:schemeClr val="tx1"/>
          </a:solidFill>
          <a:latin typeface="+mn-lt"/>
          <a:ea typeface="+mn-ea"/>
          <a:cs typeface="+mn-cs"/>
        </a:defRPr>
      </a:lvl5pPr>
      <a:lvl6pPr marL="2476424" algn="l" defTabSz="990570" rtl="0" eaLnBrk="1" latinLnBrk="0" hangingPunct="1">
        <a:defRPr kumimoji="1" sz="1950" kern="1200">
          <a:solidFill>
            <a:schemeClr val="tx1"/>
          </a:solidFill>
          <a:latin typeface="+mn-lt"/>
          <a:ea typeface="+mn-ea"/>
          <a:cs typeface="+mn-cs"/>
        </a:defRPr>
      </a:lvl6pPr>
      <a:lvl7pPr marL="2971709" algn="l" defTabSz="990570" rtl="0" eaLnBrk="1" latinLnBrk="0" hangingPunct="1">
        <a:defRPr kumimoji="1" sz="1950" kern="1200">
          <a:solidFill>
            <a:schemeClr val="tx1"/>
          </a:solidFill>
          <a:latin typeface="+mn-lt"/>
          <a:ea typeface="+mn-ea"/>
          <a:cs typeface="+mn-cs"/>
        </a:defRPr>
      </a:lvl7pPr>
      <a:lvl8pPr marL="3466993" algn="l" defTabSz="990570" rtl="0" eaLnBrk="1" latinLnBrk="0" hangingPunct="1">
        <a:defRPr kumimoji="1" sz="1950" kern="1200">
          <a:solidFill>
            <a:schemeClr val="tx1"/>
          </a:solidFill>
          <a:latin typeface="+mn-lt"/>
          <a:ea typeface="+mn-ea"/>
          <a:cs typeface="+mn-cs"/>
        </a:defRPr>
      </a:lvl8pPr>
      <a:lvl9pPr marL="3962278" algn="l" defTabSz="990570" rtl="0" eaLnBrk="1" latinLnBrk="0" hangingPunct="1">
        <a:defRPr kumimoji="1" sz="195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495300" y="274638"/>
            <a:ext cx="8915400" cy="1143000"/>
          </a:xfrm>
          <a:prstGeom prst="rect">
            <a:avLst/>
          </a:prstGeom>
        </p:spPr>
        <p:txBody>
          <a:bodyPr vert="horz" lIns="91440" tIns="45720" rIns="91440" bIns="45720" rtlCol="0" anchor="ctr">
            <a:normAutofit/>
          </a:bodyPr>
          <a:lstStyle/>
          <a:p>
            <a:r>
              <a:rPr kumimoji="1" lang="ja-JP" altLang="en-US"/>
              <a:t>マスター タイトルの書式設定</a:t>
            </a:r>
          </a:p>
        </p:txBody>
      </p:sp>
      <p:sp>
        <p:nvSpPr>
          <p:cNvPr id="3" name="テキスト プレースホルダー 2"/>
          <p:cNvSpPr>
            <a:spLocks noGrp="1"/>
          </p:cNvSpPr>
          <p:nvPr>
            <p:ph type="body" idx="1"/>
          </p:nvPr>
        </p:nvSpPr>
        <p:spPr>
          <a:xfrm>
            <a:off x="495300" y="1600204"/>
            <a:ext cx="8915400" cy="4525963"/>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2"/>
          </p:nvPr>
        </p:nvSpPr>
        <p:spPr>
          <a:xfrm>
            <a:off x="495300" y="6356357"/>
            <a:ext cx="2311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EFC4994E-8A52-4372-83B5-04A21A53C4C2}" type="datetimeFigureOut">
              <a:rPr kumimoji="1" lang="ja-JP" altLang="en-US" smtClean="0"/>
              <a:t>2024/4/4</a:t>
            </a:fld>
            <a:endParaRPr kumimoji="1" lang="ja-JP" altLang="en-US"/>
          </a:p>
        </p:txBody>
      </p:sp>
      <p:sp>
        <p:nvSpPr>
          <p:cNvPr id="5" name="フッター プレースホルダー 4"/>
          <p:cNvSpPr>
            <a:spLocks noGrp="1"/>
          </p:cNvSpPr>
          <p:nvPr>
            <p:ph type="ftr" sz="quarter" idx="3"/>
          </p:nvPr>
        </p:nvSpPr>
        <p:spPr>
          <a:xfrm>
            <a:off x="3384550" y="6356357"/>
            <a:ext cx="31369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kumimoji="1" lang="ja-JP" altLang="en-US"/>
          </a:p>
        </p:txBody>
      </p:sp>
      <p:sp>
        <p:nvSpPr>
          <p:cNvPr id="6" name="スライド番号プレースホルダー 5"/>
          <p:cNvSpPr>
            <a:spLocks noGrp="1"/>
          </p:cNvSpPr>
          <p:nvPr>
            <p:ph type="sldNum" sz="quarter" idx="4"/>
          </p:nvPr>
        </p:nvSpPr>
        <p:spPr>
          <a:xfrm>
            <a:off x="7099300" y="6356357"/>
            <a:ext cx="2311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7F6ED80-1196-40D3-82CE-FAD040A4C181}" type="slidenum">
              <a:rPr kumimoji="1" lang="ja-JP" altLang="en-US" smtClean="0"/>
              <a:t>‹#›</a:t>
            </a:fld>
            <a:endParaRPr kumimoji="1" lang="ja-JP" altLang="en-US"/>
          </a:p>
        </p:txBody>
      </p:sp>
    </p:spTree>
    <p:extLst>
      <p:ext uri="{BB962C8B-B14F-4D97-AF65-F5344CB8AC3E}">
        <p14:creationId xmlns:p14="http://schemas.microsoft.com/office/powerpoint/2010/main" val="3460804555"/>
      </p:ext>
    </p:extLst>
  </p:cSld>
  <p:clrMap bg1="lt1" tx1="dk1" bg2="lt2" tx2="dk2" accent1="accent1" accent2="accent2" accent3="accent3" accent4="accent4" accent5="accent5" accent6="accent6" hlink="hlink" folHlink="folHlink"/>
  <p:sldLayoutIdLst>
    <p:sldLayoutId id="2147483920" r:id="rId1"/>
    <p:sldLayoutId id="2147483921" r:id="rId2"/>
    <p:sldLayoutId id="2147483922" r:id="rId3"/>
    <p:sldLayoutId id="2147483923" r:id="rId4"/>
    <p:sldLayoutId id="2147483924" r:id="rId5"/>
    <p:sldLayoutId id="2147483925" r:id="rId6"/>
    <p:sldLayoutId id="2147483926" r:id="rId7"/>
    <p:sldLayoutId id="2147483927" r:id="rId8"/>
    <p:sldLayoutId id="2147483928" r:id="rId9"/>
    <p:sldLayoutId id="2147483929" r:id="rId10"/>
    <p:sldLayoutId id="2147483930" r:id="rId11"/>
    <p:sldLayoutId id="2147483931" r:id="rId12"/>
    <p:sldLayoutId id="2147483932" r:id="rId13"/>
  </p:sldLayoutIdLst>
  <p:txStyles>
    <p:titleStyle>
      <a:lvl1pPr algn="ctr" defTabSz="914400" rtl="0" eaLnBrk="1" latinLnBrk="0" hangingPunct="1">
        <a:spcBef>
          <a:spcPct val="0"/>
        </a:spcBef>
        <a:buNone/>
        <a:defRPr kumimoji="1"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kumimoji="1"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kumimoji="1"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kumimoji="1"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p:bodyStyle>
    <p:other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495300" y="274638"/>
            <a:ext cx="8915400" cy="1143000"/>
          </a:xfrm>
          <a:prstGeom prst="rect">
            <a:avLst/>
          </a:prstGeom>
        </p:spPr>
        <p:txBody>
          <a:bodyPr vert="horz" lIns="91440" tIns="45720" rIns="91440" bIns="45720" rtlCol="0" anchor="ctr">
            <a:normAutofit/>
          </a:bodyPr>
          <a:lstStyle/>
          <a:p>
            <a:r>
              <a:rPr kumimoji="1" lang="ja-JP" altLang="en-US"/>
              <a:t>マスター タイトルの書式設定</a:t>
            </a:r>
          </a:p>
        </p:txBody>
      </p:sp>
      <p:sp>
        <p:nvSpPr>
          <p:cNvPr id="3" name="テキスト プレースホルダー 2"/>
          <p:cNvSpPr>
            <a:spLocks noGrp="1"/>
          </p:cNvSpPr>
          <p:nvPr>
            <p:ph type="body" idx="1"/>
          </p:nvPr>
        </p:nvSpPr>
        <p:spPr>
          <a:xfrm>
            <a:off x="495300" y="1600204"/>
            <a:ext cx="8915400" cy="4525963"/>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2"/>
          </p:nvPr>
        </p:nvSpPr>
        <p:spPr>
          <a:xfrm>
            <a:off x="495300" y="6356357"/>
            <a:ext cx="2311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EFC4994E-8A52-4372-83B5-04A21A53C4C2}" type="datetimeFigureOut">
              <a:rPr kumimoji="1" lang="ja-JP" altLang="en-US" smtClean="0"/>
              <a:t>2024/4/4</a:t>
            </a:fld>
            <a:endParaRPr kumimoji="1" lang="ja-JP" altLang="en-US"/>
          </a:p>
        </p:txBody>
      </p:sp>
      <p:sp>
        <p:nvSpPr>
          <p:cNvPr id="5" name="フッター プレースホルダー 4"/>
          <p:cNvSpPr>
            <a:spLocks noGrp="1"/>
          </p:cNvSpPr>
          <p:nvPr>
            <p:ph type="ftr" sz="quarter" idx="3"/>
          </p:nvPr>
        </p:nvSpPr>
        <p:spPr>
          <a:xfrm>
            <a:off x="3384550" y="6356357"/>
            <a:ext cx="31369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kumimoji="1" lang="ja-JP" altLang="en-US"/>
          </a:p>
        </p:txBody>
      </p:sp>
    </p:spTree>
    <p:extLst>
      <p:ext uri="{BB962C8B-B14F-4D97-AF65-F5344CB8AC3E}">
        <p14:creationId xmlns:p14="http://schemas.microsoft.com/office/powerpoint/2010/main" val="2811291364"/>
      </p:ext>
    </p:extLst>
  </p:cSld>
  <p:clrMap bg1="lt1" tx1="dk1" bg2="lt2" tx2="dk2" accent1="accent1" accent2="accent2" accent3="accent3" accent4="accent4" accent5="accent5" accent6="accent6" hlink="hlink" folHlink="folHlink"/>
  <p:sldLayoutIdLst>
    <p:sldLayoutId id="2147483934" r:id="rId1"/>
    <p:sldLayoutId id="2147483935" r:id="rId2"/>
    <p:sldLayoutId id="2147483936" r:id="rId3"/>
    <p:sldLayoutId id="2147483937" r:id="rId4"/>
    <p:sldLayoutId id="2147483938" r:id="rId5"/>
    <p:sldLayoutId id="2147483939" r:id="rId6"/>
    <p:sldLayoutId id="2147483940" r:id="rId7"/>
    <p:sldLayoutId id="2147483941" r:id="rId8"/>
    <p:sldLayoutId id="2147483942" r:id="rId9"/>
    <p:sldLayoutId id="2147483943" r:id="rId10"/>
    <p:sldLayoutId id="2147483944" r:id="rId11"/>
    <p:sldLayoutId id="2147483945" r:id="rId12"/>
  </p:sldLayoutIdLst>
  <p:txStyles>
    <p:titleStyle>
      <a:lvl1pPr algn="ctr" defTabSz="914400" rtl="0" eaLnBrk="1" latinLnBrk="0" hangingPunct="1">
        <a:spcBef>
          <a:spcPct val="0"/>
        </a:spcBef>
        <a:buNone/>
        <a:defRPr kumimoji="1"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kumimoji="1"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kumimoji="1"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kumimoji="1"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p:bodyStyle>
    <p:other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122" name="タイトル プレースホルダー 1"/>
          <p:cNvSpPr>
            <a:spLocks noGrp="1"/>
          </p:cNvSpPr>
          <p:nvPr>
            <p:ph type="title"/>
          </p:nvPr>
        </p:nvSpPr>
        <p:spPr bwMode="auto">
          <a:xfrm>
            <a:off x="495300" y="274638"/>
            <a:ext cx="8915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ja-JP" altLang="en-US"/>
              <a:t>マスター タイトルの書式設定</a:t>
            </a:r>
          </a:p>
        </p:txBody>
      </p:sp>
      <p:sp>
        <p:nvSpPr>
          <p:cNvPr id="5123" name="テキスト プレースホルダー 2"/>
          <p:cNvSpPr>
            <a:spLocks noGrp="1"/>
          </p:cNvSpPr>
          <p:nvPr>
            <p:ph type="body" idx="1"/>
          </p:nvPr>
        </p:nvSpPr>
        <p:spPr bwMode="auto">
          <a:xfrm>
            <a:off x="495300" y="1600206"/>
            <a:ext cx="89154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p:cNvSpPr>
            <a:spLocks noGrp="1"/>
          </p:cNvSpPr>
          <p:nvPr>
            <p:ph type="dt" sz="half" idx="2"/>
          </p:nvPr>
        </p:nvSpPr>
        <p:spPr>
          <a:xfrm>
            <a:off x="495300" y="6358271"/>
            <a:ext cx="23114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ＭＳ Ｐゴシック"/>
              </a:defRPr>
            </a:lvl1pPr>
          </a:lstStyle>
          <a:p>
            <a:pPr>
              <a:defRPr/>
            </a:pPr>
            <a:endParaRPr lang="ja-JP" altLang="en-US"/>
          </a:p>
        </p:txBody>
      </p:sp>
      <p:sp>
        <p:nvSpPr>
          <p:cNvPr id="5" name="フッター プレースホルダー 4"/>
          <p:cNvSpPr>
            <a:spLocks noGrp="1"/>
          </p:cNvSpPr>
          <p:nvPr>
            <p:ph type="ftr" sz="quarter" idx="3"/>
          </p:nvPr>
        </p:nvSpPr>
        <p:spPr>
          <a:xfrm>
            <a:off x="3384550" y="6358271"/>
            <a:ext cx="31369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ＭＳ Ｐゴシック"/>
              </a:defRPr>
            </a:lvl1pPr>
          </a:lstStyle>
          <a:p>
            <a:pPr>
              <a:defRPr/>
            </a:pPr>
            <a:endParaRPr lang="ja-JP" altLang="en-US"/>
          </a:p>
        </p:txBody>
      </p:sp>
      <p:sp>
        <p:nvSpPr>
          <p:cNvPr id="6" name="Slide Number Placeholder 5">
            <a:extLst>
              <a:ext uri="{FF2B5EF4-FFF2-40B4-BE49-F238E27FC236}">
                <a16:creationId xmlns:a16="http://schemas.microsoft.com/office/drawing/2014/main" id="{010931D3-BED5-47D9-8F31-724DB2FA4F94}"/>
              </a:ext>
            </a:extLst>
          </p:cNvPr>
          <p:cNvSpPr>
            <a:spLocks noGrp="1"/>
          </p:cNvSpPr>
          <p:nvPr>
            <p:ph type="sldNum" sz="quarter" idx="4"/>
          </p:nvPr>
        </p:nvSpPr>
        <p:spPr>
          <a:xfrm>
            <a:off x="7677150" y="6492893"/>
            <a:ext cx="2228850" cy="365125"/>
          </a:xfrm>
          <a:prstGeom prst="rect">
            <a:avLst/>
          </a:prstGeom>
        </p:spPr>
        <p:txBody>
          <a:bodyPr/>
          <a:lstStyle>
            <a:lvl1pPr algn="r">
              <a:defRPr sz="1300">
                <a:latin typeface="ＭＳ ゴシック" panose="020B0609070205080204" pitchFamily="49" charset="-128"/>
                <a:ea typeface="ＭＳ ゴシック" panose="020B0609070205080204" pitchFamily="49" charset="-128"/>
              </a:defRPr>
            </a:lvl1pPr>
          </a:lstStyle>
          <a:p>
            <a:fld id="{3CD7FEE9-580A-4EA0-A7DE-8D177AC2609D}" type="slidenum">
              <a:rPr lang="ja-JP" altLang="en-US" smtClean="0">
                <a:solidFill>
                  <a:prstClr val="black"/>
                </a:solidFill>
              </a:rPr>
              <a:pPr/>
              <a:t>‹#›</a:t>
            </a:fld>
            <a:endParaRPr lang="ja-JP" altLang="en-US" dirty="0">
              <a:solidFill>
                <a:prstClr val="black"/>
              </a:solidFill>
            </a:endParaRPr>
          </a:p>
        </p:txBody>
      </p:sp>
    </p:spTree>
    <p:extLst>
      <p:ext uri="{BB962C8B-B14F-4D97-AF65-F5344CB8AC3E}">
        <p14:creationId xmlns:p14="http://schemas.microsoft.com/office/powerpoint/2010/main" val="2790029962"/>
      </p:ext>
    </p:extLst>
  </p:cSld>
  <p:clrMap bg1="lt1" tx1="dk1" bg2="lt2" tx2="dk2" accent1="accent1" accent2="accent2" accent3="accent3" accent4="accent4" accent5="accent5" accent6="accent6" hlink="hlink" folHlink="folHlink"/>
  <p:sldLayoutIdLst>
    <p:sldLayoutId id="2147483996" r:id="rId1"/>
  </p:sldLayoutIdLst>
  <p:hf sldNum="0" hdr="0" ftr="0" dt="0"/>
  <p:txStyles>
    <p:titleStyle>
      <a:lvl1pPr algn="ctr" rtl="0" eaLnBrk="0" fontAlgn="base" hangingPunct="0">
        <a:spcBef>
          <a:spcPct val="0"/>
        </a:spcBef>
        <a:spcAft>
          <a:spcPct val="0"/>
        </a:spcAft>
        <a:defRPr kumimoji="1" sz="4400" kern="1200">
          <a:solidFill>
            <a:schemeClr val="tx1"/>
          </a:solidFill>
          <a:latin typeface="+mj-lt"/>
          <a:ea typeface="+mj-ea"/>
          <a:cs typeface="+mj-cs"/>
        </a:defRPr>
      </a:lvl1pPr>
      <a:lvl2pPr algn="ctr" rtl="0" eaLnBrk="0" fontAlgn="base" hangingPunct="0">
        <a:spcBef>
          <a:spcPct val="0"/>
        </a:spcBef>
        <a:spcAft>
          <a:spcPct val="0"/>
        </a:spcAft>
        <a:defRPr kumimoji="1" sz="4400">
          <a:solidFill>
            <a:schemeClr val="tx1"/>
          </a:solidFill>
          <a:latin typeface="Calibri" pitchFamily="34" charset="0"/>
          <a:ea typeface="ＭＳ Ｐゴシック" charset="-128"/>
        </a:defRPr>
      </a:lvl2pPr>
      <a:lvl3pPr algn="ctr" rtl="0" eaLnBrk="0" fontAlgn="base" hangingPunct="0">
        <a:spcBef>
          <a:spcPct val="0"/>
        </a:spcBef>
        <a:spcAft>
          <a:spcPct val="0"/>
        </a:spcAft>
        <a:defRPr kumimoji="1" sz="4400">
          <a:solidFill>
            <a:schemeClr val="tx1"/>
          </a:solidFill>
          <a:latin typeface="Calibri" pitchFamily="34" charset="0"/>
          <a:ea typeface="ＭＳ Ｐゴシック" charset="-128"/>
        </a:defRPr>
      </a:lvl3pPr>
      <a:lvl4pPr algn="ctr" rtl="0" eaLnBrk="0" fontAlgn="base" hangingPunct="0">
        <a:spcBef>
          <a:spcPct val="0"/>
        </a:spcBef>
        <a:spcAft>
          <a:spcPct val="0"/>
        </a:spcAft>
        <a:defRPr kumimoji="1" sz="4400">
          <a:solidFill>
            <a:schemeClr val="tx1"/>
          </a:solidFill>
          <a:latin typeface="Calibri" pitchFamily="34" charset="0"/>
          <a:ea typeface="ＭＳ Ｐゴシック" charset="-128"/>
        </a:defRPr>
      </a:lvl4pPr>
      <a:lvl5pPr algn="ctr" rtl="0" eaLnBrk="0" fontAlgn="base" hangingPunct="0">
        <a:spcBef>
          <a:spcPct val="0"/>
        </a:spcBef>
        <a:spcAft>
          <a:spcPct val="0"/>
        </a:spcAft>
        <a:defRPr kumimoji="1" sz="4400">
          <a:solidFill>
            <a:schemeClr val="tx1"/>
          </a:solidFill>
          <a:latin typeface="Calibri" pitchFamily="34" charset="0"/>
          <a:ea typeface="ＭＳ Ｐゴシック" charset="-128"/>
        </a:defRPr>
      </a:lvl5pPr>
      <a:lvl6pPr marL="457200" algn="ctr" rtl="0" fontAlgn="base">
        <a:spcBef>
          <a:spcPct val="0"/>
        </a:spcBef>
        <a:spcAft>
          <a:spcPct val="0"/>
        </a:spcAft>
        <a:defRPr kumimoji="1" sz="4400">
          <a:solidFill>
            <a:schemeClr val="tx1"/>
          </a:solidFill>
          <a:latin typeface="Calibri" pitchFamily="34" charset="0"/>
          <a:ea typeface="ＭＳ Ｐゴシック" charset="-128"/>
        </a:defRPr>
      </a:lvl6pPr>
      <a:lvl7pPr marL="914400" algn="ctr" rtl="0" fontAlgn="base">
        <a:spcBef>
          <a:spcPct val="0"/>
        </a:spcBef>
        <a:spcAft>
          <a:spcPct val="0"/>
        </a:spcAft>
        <a:defRPr kumimoji="1" sz="4400">
          <a:solidFill>
            <a:schemeClr val="tx1"/>
          </a:solidFill>
          <a:latin typeface="Calibri" pitchFamily="34" charset="0"/>
          <a:ea typeface="ＭＳ Ｐゴシック" charset="-128"/>
        </a:defRPr>
      </a:lvl7pPr>
      <a:lvl8pPr marL="1371600" algn="ctr" rtl="0" fontAlgn="base">
        <a:spcBef>
          <a:spcPct val="0"/>
        </a:spcBef>
        <a:spcAft>
          <a:spcPct val="0"/>
        </a:spcAft>
        <a:defRPr kumimoji="1" sz="4400">
          <a:solidFill>
            <a:schemeClr val="tx1"/>
          </a:solidFill>
          <a:latin typeface="Calibri" pitchFamily="34" charset="0"/>
          <a:ea typeface="ＭＳ Ｐゴシック" charset="-128"/>
        </a:defRPr>
      </a:lvl8pPr>
      <a:lvl9pPr marL="1828800" algn="ctr" rtl="0" fontAlgn="base">
        <a:spcBef>
          <a:spcPct val="0"/>
        </a:spcBef>
        <a:spcAft>
          <a:spcPct val="0"/>
        </a:spcAft>
        <a:defRPr kumimoji="1" sz="4400">
          <a:solidFill>
            <a:schemeClr val="tx1"/>
          </a:solidFill>
          <a:latin typeface="Calibri" pitchFamily="34" charset="0"/>
          <a:ea typeface="ＭＳ Ｐゴシック" charset="-128"/>
        </a:defRPr>
      </a:lvl9pPr>
    </p:titleStyle>
    <p:bodyStyle>
      <a:lvl1pPr marL="342900" indent="-342900" algn="l" rtl="0" eaLnBrk="0" fontAlgn="base" hangingPunct="0">
        <a:spcBef>
          <a:spcPct val="20000"/>
        </a:spcBef>
        <a:spcAft>
          <a:spcPct val="0"/>
        </a:spcAft>
        <a:buFont typeface="Arial" charset="0"/>
        <a:buChar char="•"/>
        <a:defRPr kumimoji="1"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charset="0"/>
        <a:buChar char="–"/>
        <a:defRPr kumimoji="1"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charset="0"/>
        <a:buChar char="•"/>
        <a:defRPr kumimoji="1"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charset="0"/>
        <a:buChar char="–"/>
        <a:defRPr kumimoji="1"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p:bodyStyle>
    <p:other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1"/>
            <a:ext cx="9906000" cy="8279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p>
            <a:pPr marL="0" lvl="0" defTabSz="457200"/>
            <a:r>
              <a:rPr lang="ja-JP" altLang="en-US"/>
              <a:t>マスター タイトルの書式設定</a:t>
            </a:r>
            <a:endParaRPr lang="en-US"/>
          </a:p>
        </p:txBody>
      </p:sp>
      <p:sp>
        <p:nvSpPr>
          <p:cNvPr id="3" name="Text Placeholder 2"/>
          <p:cNvSpPr>
            <a:spLocks noGrp="1"/>
          </p:cNvSpPr>
          <p:nvPr>
            <p:ph type="body" idx="1"/>
          </p:nvPr>
        </p:nvSpPr>
        <p:spPr>
          <a:xfrm>
            <a:off x="360000" y="1879525"/>
            <a:ext cx="9185828" cy="4652184"/>
          </a:xfrm>
          <a:prstGeom prst="rect">
            <a:avLst/>
          </a:prstGeom>
        </p:spPr>
        <p:txBody>
          <a:bodyPr vert="horz" lIns="91440" tIns="45720" rIns="91440" bIns="45720" rtlCol="0">
            <a:normAutofit/>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a:p>
        </p:txBody>
      </p:sp>
      <p:sp>
        <p:nvSpPr>
          <p:cNvPr id="4" name="Date Placeholder 3"/>
          <p:cNvSpPr>
            <a:spLocks noGrp="1"/>
          </p:cNvSpPr>
          <p:nvPr>
            <p:ph type="dt" sz="half" idx="2"/>
          </p:nvPr>
        </p:nvSpPr>
        <p:spPr>
          <a:xfrm>
            <a:off x="7306040" y="427034"/>
            <a:ext cx="2228850" cy="365125"/>
          </a:xfrm>
          <a:prstGeom prst="rect">
            <a:avLst/>
          </a:prstGeom>
        </p:spPr>
        <p:txBody>
          <a:bodyPr vert="horz" lIns="0" tIns="0" rIns="0" bIns="0" rtlCol="0" anchor="ctr"/>
          <a:lstStyle>
            <a:lvl1pPr algn="r">
              <a:defRPr sz="1200">
                <a:solidFill>
                  <a:schemeClr val="bg1"/>
                </a:solidFill>
              </a:defRPr>
            </a:lvl1pPr>
          </a:lstStyle>
          <a:p>
            <a:endParaRPr lang="en-US"/>
          </a:p>
        </p:txBody>
      </p:sp>
      <p:sp>
        <p:nvSpPr>
          <p:cNvPr id="5" name="Footer Placeholder 4"/>
          <p:cNvSpPr>
            <a:spLocks noGrp="1"/>
          </p:cNvSpPr>
          <p:nvPr>
            <p:ph type="ftr" sz="quarter" idx="3"/>
          </p:nvPr>
        </p:nvSpPr>
        <p:spPr>
          <a:xfrm>
            <a:off x="5146228" y="6551316"/>
            <a:ext cx="3757975" cy="263263"/>
          </a:xfrm>
          <a:prstGeom prst="rect">
            <a:avLst/>
          </a:prstGeom>
        </p:spPr>
        <p:txBody>
          <a:bodyPr vert="horz" lIns="0" tIns="0" rIns="0" bIns="0" rtlCol="0" anchor="t"/>
          <a:lstStyle>
            <a:lvl1pPr algn="l">
              <a:defRPr sz="900">
                <a:solidFill>
                  <a:schemeClr val="bg2">
                    <a:lumMod val="50000"/>
                  </a:schemeClr>
                </a:solidFill>
              </a:defRPr>
            </a:lvl1pPr>
          </a:lstStyle>
          <a:p>
            <a:endParaRPr lang="en-US"/>
          </a:p>
        </p:txBody>
      </p:sp>
    </p:spTree>
    <p:extLst>
      <p:ext uri="{BB962C8B-B14F-4D97-AF65-F5344CB8AC3E}">
        <p14:creationId xmlns:p14="http://schemas.microsoft.com/office/powerpoint/2010/main" val="4142067533"/>
      </p:ext>
    </p:extLst>
  </p:cSld>
  <p:clrMap bg1="lt1" tx1="dk1" bg2="lt2" tx2="dk2" accent1="accent1" accent2="accent2" accent3="accent3" accent4="accent4" accent5="accent5" accent6="accent6" hlink="hlink" folHlink="folHlink"/>
  <p:sldLayoutIdLst>
    <p:sldLayoutId id="2147483999" r:id="rId1"/>
    <p:sldLayoutId id="2147484000" r:id="rId2"/>
    <p:sldLayoutId id="2147484001" r:id="rId3"/>
    <p:sldLayoutId id="2147484002" r:id="rId4"/>
    <p:sldLayoutId id="2147484003" r:id="rId5"/>
    <p:sldLayoutId id="2147484004" r:id="rId6"/>
    <p:sldLayoutId id="2147484005" r:id="rId7"/>
    <p:sldLayoutId id="2147484006" r:id="rId8"/>
    <p:sldLayoutId id="2147484007" r:id="rId9"/>
    <p:sldLayoutId id="2147484008" r:id="rId10"/>
    <p:sldLayoutId id="2147484009" r:id="rId11"/>
  </p:sldLayoutIdLst>
  <p:hf hdr="0" ftr="0" dt="0"/>
  <p:txStyles>
    <p:titleStyle>
      <a:lvl1pPr algn="l" defTabSz="914400" rtl="0" eaLnBrk="1" latinLnBrk="0" hangingPunct="1">
        <a:lnSpc>
          <a:spcPct val="90000"/>
        </a:lnSpc>
        <a:spcBef>
          <a:spcPct val="0"/>
        </a:spcBef>
        <a:buNone/>
        <a:defRPr kumimoji="1" lang="en-US" altLang="en-US" sz="1814" b="1" i="0" kern="1200" spc="272" dirty="0">
          <a:solidFill>
            <a:schemeClr val="bg1"/>
          </a:solidFill>
          <a:latin typeface="Meiryo" panose="020B0604030504040204" pitchFamily="34" charset="-128"/>
          <a:ea typeface="Meiryo" panose="020B0604030504040204" pitchFamily="34" charset="-128"/>
          <a:cs typeface="+mn-cs"/>
        </a:defRPr>
      </a:lvl1pPr>
    </p:titleStyle>
    <p:bodyStyle>
      <a:lvl1pPr marL="180975" indent="-180975" algn="l" defTabSz="914400" rtl="0" eaLnBrk="1" latinLnBrk="0" hangingPunct="1">
        <a:lnSpc>
          <a:spcPct val="130000"/>
        </a:lnSpc>
        <a:spcBef>
          <a:spcPts val="1000"/>
        </a:spcBef>
        <a:spcAft>
          <a:spcPts val="800"/>
        </a:spcAft>
        <a:buClr>
          <a:schemeClr val="tx2"/>
        </a:buClr>
        <a:buFont typeface="Arial" panose="020B0604020202020204" pitchFamily="34" charset="0"/>
        <a:buChar char="•"/>
        <a:defRPr kumimoji="1" sz="1400" b="0" i="0" kern="1200">
          <a:solidFill>
            <a:schemeClr val="tx1"/>
          </a:solidFill>
          <a:latin typeface="Meiryo" panose="020B0604030504040204" pitchFamily="34" charset="-128"/>
          <a:ea typeface="Meiryo" panose="020B0604030504040204" pitchFamily="34" charset="-128"/>
          <a:cs typeface="+mn-cs"/>
        </a:defRPr>
      </a:lvl1pPr>
      <a:lvl2pPr marL="357188" indent="-176213" algn="l" defTabSz="914400" rtl="0" eaLnBrk="1" latinLnBrk="0" hangingPunct="1">
        <a:lnSpc>
          <a:spcPct val="130000"/>
        </a:lnSpc>
        <a:spcBef>
          <a:spcPts val="500"/>
        </a:spcBef>
        <a:spcAft>
          <a:spcPts val="800"/>
        </a:spcAft>
        <a:buClr>
          <a:schemeClr val="tx2"/>
        </a:buClr>
        <a:buFont typeface="Arial" panose="020B0604020202020204" pitchFamily="34" charset="0"/>
        <a:buChar char="•"/>
        <a:defRPr kumimoji="1" sz="1400" b="0" i="0" kern="1200">
          <a:solidFill>
            <a:schemeClr val="tx1"/>
          </a:solidFill>
          <a:latin typeface="Meiryo" panose="020B0604030504040204" pitchFamily="34" charset="-128"/>
          <a:ea typeface="Meiryo" panose="020B0604030504040204" pitchFamily="34" charset="-128"/>
          <a:cs typeface="+mn-cs"/>
        </a:defRPr>
      </a:lvl2pPr>
      <a:lvl3pPr marL="627063" indent="-180975" algn="l" defTabSz="914400" rtl="0" eaLnBrk="1" latinLnBrk="0" hangingPunct="1">
        <a:lnSpc>
          <a:spcPct val="130000"/>
        </a:lnSpc>
        <a:spcBef>
          <a:spcPts val="500"/>
        </a:spcBef>
        <a:spcAft>
          <a:spcPts val="800"/>
        </a:spcAft>
        <a:buClr>
          <a:schemeClr val="tx2"/>
        </a:buClr>
        <a:buFont typeface="Arial" panose="020B0604020202020204" pitchFamily="34" charset="0"/>
        <a:buChar char="•"/>
        <a:defRPr kumimoji="1" sz="1400" b="0" i="0" kern="1200">
          <a:solidFill>
            <a:schemeClr val="tx1"/>
          </a:solidFill>
          <a:latin typeface="Meiryo" panose="020B0604030504040204" pitchFamily="34" charset="-128"/>
          <a:ea typeface="Meiryo" panose="020B0604030504040204" pitchFamily="34" charset="-128"/>
          <a:cs typeface="+mn-cs"/>
        </a:defRPr>
      </a:lvl3pPr>
      <a:lvl4pPr marL="808038" indent="-180975" algn="l" defTabSz="914400" rtl="0" eaLnBrk="1" latinLnBrk="0" hangingPunct="1">
        <a:lnSpc>
          <a:spcPct val="130000"/>
        </a:lnSpc>
        <a:spcBef>
          <a:spcPts val="500"/>
        </a:spcBef>
        <a:spcAft>
          <a:spcPts val="800"/>
        </a:spcAft>
        <a:buClr>
          <a:schemeClr val="tx2"/>
        </a:buClr>
        <a:buFont typeface="Arial" panose="020B0604020202020204" pitchFamily="34" charset="0"/>
        <a:buChar char="•"/>
        <a:defRPr kumimoji="1" sz="1400" b="0" i="0" kern="1200">
          <a:solidFill>
            <a:schemeClr val="tx1"/>
          </a:solidFill>
          <a:latin typeface="Meiryo" panose="020B0604030504040204" pitchFamily="34" charset="-128"/>
          <a:ea typeface="Meiryo" panose="020B0604030504040204" pitchFamily="34" charset="-128"/>
          <a:cs typeface="+mn-cs"/>
        </a:defRPr>
      </a:lvl4pPr>
      <a:lvl5pPr marL="984250" indent="-176213" algn="l" defTabSz="914400" rtl="0" eaLnBrk="1" latinLnBrk="0" hangingPunct="1">
        <a:lnSpc>
          <a:spcPct val="130000"/>
        </a:lnSpc>
        <a:spcBef>
          <a:spcPts val="500"/>
        </a:spcBef>
        <a:spcAft>
          <a:spcPts val="800"/>
        </a:spcAft>
        <a:buClr>
          <a:schemeClr val="tx2"/>
        </a:buClr>
        <a:buFont typeface="Arial" panose="020B0604020202020204" pitchFamily="34" charset="0"/>
        <a:buChar char="•"/>
        <a:defRPr kumimoji="1" sz="1400" b="0" i="0" kern="1200">
          <a:solidFill>
            <a:schemeClr val="tx1"/>
          </a:solidFill>
          <a:latin typeface="Meiryo" panose="020B0604030504040204" pitchFamily="34" charset="-128"/>
          <a:ea typeface="Meiryo" panose="020B0604030504040204"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p:bodyStyle>
    <p:otherStyle>
      <a:defPPr>
        <a:defRPr lang="en-US"/>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495300" y="274638"/>
            <a:ext cx="8915400" cy="1143000"/>
          </a:xfrm>
          <a:prstGeom prst="rect">
            <a:avLst/>
          </a:prstGeom>
        </p:spPr>
        <p:txBody>
          <a:bodyPr vert="horz" lIns="91440" tIns="45720" rIns="91440" bIns="45720" rtlCol="0" anchor="ctr">
            <a:normAutofit/>
          </a:bodyPr>
          <a:lstStyle/>
          <a:p>
            <a:r>
              <a:rPr kumimoji="1" lang="ja-JP" altLang="en-US"/>
              <a:t>マスター タイトルの書式設定</a:t>
            </a:r>
          </a:p>
        </p:txBody>
      </p:sp>
      <p:sp>
        <p:nvSpPr>
          <p:cNvPr id="3" name="テキスト プレースホルダー 2"/>
          <p:cNvSpPr>
            <a:spLocks noGrp="1"/>
          </p:cNvSpPr>
          <p:nvPr>
            <p:ph type="body" idx="1"/>
          </p:nvPr>
        </p:nvSpPr>
        <p:spPr>
          <a:xfrm>
            <a:off x="495300" y="1600204"/>
            <a:ext cx="8915400" cy="4525963"/>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2"/>
          </p:nvPr>
        </p:nvSpPr>
        <p:spPr>
          <a:xfrm>
            <a:off x="495300" y="6356354"/>
            <a:ext cx="2311400" cy="365125"/>
          </a:xfrm>
          <a:prstGeom prst="rect">
            <a:avLst/>
          </a:prstGeom>
        </p:spPr>
        <p:txBody>
          <a:bodyPr vert="horz" lIns="91440" tIns="45720" rIns="91440" bIns="45720" rtlCol="0" anchor="ctr"/>
          <a:lstStyle>
            <a:lvl1pPr algn="l">
              <a:defRPr sz="975">
                <a:solidFill>
                  <a:schemeClr val="tx1">
                    <a:tint val="75000"/>
                  </a:schemeClr>
                </a:solidFill>
              </a:defRPr>
            </a:lvl1pPr>
          </a:lstStyle>
          <a:p>
            <a:endParaRPr kumimoji="1" lang="ja-JP" altLang="en-US"/>
          </a:p>
        </p:txBody>
      </p:sp>
      <p:sp>
        <p:nvSpPr>
          <p:cNvPr id="5" name="フッター プレースホルダー 4"/>
          <p:cNvSpPr>
            <a:spLocks noGrp="1"/>
          </p:cNvSpPr>
          <p:nvPr>
            <p:ph type="ftr" sz="quarter" idx="3"/>
          </p:nvPr>
        </p:nvSpPr>
        <p:spPr>
          <a:xfrm>
            <a:off x="3384550" y="6356354"/>
            <a:ext cx="3136900" cy="365125"/>
          </a:xfrm>
          <a:prstGeom prst="rect">
            <a:avLst/>
          </a:prstGeom>
        </p:spPr>
        <p:txBody>
          <a:bodyPr vert="horz" lIns="91440" tIns="45720" rIns="91440" bIns="45720" rtlCol="0" anchor="ctr"/>
          <a:lstStyle>
            <a:lvl1pPr algn="ctr">
              <a:defRPr sz="975">
                <a:solidFill>
                  <a:schemeClr val="tx1">
                    <a:tint val="75000"/>
                  </a:schemeClr>
                </a:solidFill>
              </a:defRPr>
            </a:lvl1pPr>
          </a:lstStyle>
          <a:p>
            <a:endParaRPr kumimoji="1" lang="ja-JP" altLang="en-US"/>
          </a:p>
        </p:txBody>
      </p:sp>
      <p:sp>
        <p:nvSpPr>
          <p:cNvPr id="6" name="スライド番号プレースホルダー 5"/>
          <p:cNvSpPr>
            <a:spLocks noGrp="1"/>
          </p:cNvSpPr>
          <p:nvPr>
            <p:ph type="sldNum" sz="quarter" idx="4"/>
          </p:nvPr>
        </p:nvSpPr>
        <p:spPr>
          <a:xfrm>
            <a:off x="7099300" y="6356354"/>
            <a:ext cx="2311400" cy="365125"/>
          </a:xfrm>
          <a:prstGeom prst="rect">
            <a:avLst/>
          </a:prstGeom>
        </p:spPr>
        <p:txBody>
          <a:bodyPr vert="horz" lIns="91440" tIns="45720" rIns="91440" bIns="45720" rtlCol="0" anchor="ctr"/>
          <a:lstStyle>
            <a:lvl1pPr algn="r">
              <a:defRPr sz="975" b="0">
                <a:solidFill>
                  <a:schemeClr val="tx1">
                    <a:tint val="75000"/>
                  </a:schemeClr>
                </a:solidFill>
                <a:latin typeface="ＭＳ ゴシック" panose="020B0609070205080204" pitchFamily="49" charset="-128"/>
                <a:ea typeface="ＭＳ ゴシック" panose="020B0609070205080204" pitchFamily="49" charset="-128"/>
              </a:defRPr>
            </a:lvl1pPr>
          </a:lstStyle>
          <a:p>
            <a:fld id="{9E2A29CB-BA86-48A6-80E1-CB8750A963B5}" type="slidenum">
              <a:rPr lang="ja-JP" altLang="en-US" smtClean="0"/>
              <a:pPr/>
              <a:t>‹#›</a:t>
            </a:fld>
            <a:endParaRPr lang="ja-JP" altLang="en-US" dirty="0"/>
          </a:p>
        </p:txBody>
      </p:sp>
    </p:spTree>
    <p:extLst>
      <p:ext uri="{BB962C8B-B14F-4D97-AF65-F5344CB8AC3E}">
        <p14:creationId xmlns:p14="http://schemas.microsoft.com/office/powerpoint/2010/main" val="18359003"/>
      </p:ext>
    </p:extLst>
  </p:cSld>
  <p:clrMap bg1="lt1" tx1="dk1" bg2="lt2" tx2="dk2" accent1="accent1" accent2="accent2" accent3="accent3" accent4="accent4" accent5="accent5" accent6="accent6" hlink="hlink" folHlink="folHlink"/>
  <p:sldLayoutIdLst>
    <p:sldLayoutId id="2147484011" r:id="rId1"/>
    <p:sldLayoutId id="2147484012" r:id="rId2"/>
    <p:sldLayoutId id="2147484013" r:id="rId3"/>
    <p:sldLayoutId id="2147484014" r:id="rId4"/>
    <p:sldLayoutId id="2147484015" r:id="rId5"/>
    <p:sldLayoutId id="2147484016" r:id="rId6"/>
    <p:sldLayoutId id="2147484017" r:id="rId7"/>
  </p:sldLayoutIdLst>
  <p:hf sldNum="0" hdr="0" ftr="0" dt="0"/>
  <p:txStyles>
    <p:titleStyle>
      <a:lvl1pPr algn="ctr" defTabSz="742928" rtl="0" eaLnBrk="1" latinLnBrk="0" hangingPunct="1">
        <a:spcBef>
          <a:spcPct val="0"/>
        </a:spcBef>
        <a:buNone/>
        <a:defRPr kumimoji="1" sz="3575" kern="1200">
          <a:solidFill>
            <a:schemeClr val="tx1"/>
          </a:solidFill>
          <a:latin typeface="+mj-lt"/>
          <a:ea typeface="+mj-ea"/>
          <a:cs typeface="+mj-cs"/>
        </a:defRPr>
      </a:lvl1pPr>
    </p:titleStyle>
    <p:bodyStyle>
      <a:lvl1pPr marL="278598" indent="-278598" algn="l" defTabSz="742928" rtl="0" eaLnBrk="1" latinLnBrk="0" hangingPunct="1">
        <a:spcBef>
          <a:spcPct val="20000"/>
        </a:spcBef>
        <a:buFont typeface="Arial" pitchFamily="34" charset="0"/>
        <a:buChar char="•"/>
        <a:defRPr kumimoji="1" sz="2600" kern="1200">
          <a:solidFill>
            <a:schemeClr val="tx1"/>
          </a:solidFill>
          <a:latin typeface="+mn-lt"/>
          <a:ea typeface="+mn-ea"/>
          <a:cs typeface="+mn-cs"/>
        </a:defRPr>
      </a:lvl1pPr>
      <a:lvl2pPr marL="603629" indent="-232165" algn="l" defTabSz="742928" rtl="0" eaLnBrk="1" latinLnBrk="0" hangingPunct="1">
        <a:spcBef>
          <a:spcPct val="20000"/>
        </a:spcBef>
        <a:buFont typeface="Arial" pitchFamily="34" charset="0"/>
        <a:buChar char="–"/>
        <a:defRPr kumimoji="1" sz="2275" kern="1200">
          <a:solidFill>
            <a:schemeClr val="tx1"/>
          </a:solidFill>
          <a:latin typeface="+mn-lt"/>
          <a:ea typeface="+mn-ea"/>
          <a:cs typeface="+mn-cs"/>
        </a:defRPr>
      </a:lvl2pPr>
      <a:lvl3pPr marL="928659" indent="-185732" algn="l" defTabSz="742928" rtl="0" eaLnBrk="1" latinLnBrk="0" hangingPunct="1">
        <a:spcBef>
          <a:spcPct val="20000"/>
        </a:spcBef>
        <a:buFont typeface="Arial" pitchFamily="34" charset="0"/>
        <a:buChar char="•"/>
        <a:defRPr kumimoji="1" sz="1950" kern="1200">
          <a:solidFill>
            <a:schemeClr val="tx1"/>
          </a:solidFill>
          <a:latin typeface="+mn-lt"/>
          <a:ea typeface="+mn-ea"/>
          <a:cs typeface="+mn-cs"/>
        </a:defRPr>
      </a:lvl3pPr>
      <a:lvl4pPr marL="1300123" indent="-185732" algn="l" defTabSz="742928" rtl="0" eaLnBrk="1" latinLnBrk="0" hangingPunct="1">
        <a:spcBef>
          <a:spcPct val="20000"/>
        </a:spcBef>
        <a:buFont typeface="Arial" pitchFamily="34" charset="0"/>
        <a:buChar char="–"/>
        <a:defRPr kumimoji="1" sz="1625" kern="1200">
          <a:solidFill>
            <a:schemeClr val="tx1"/>
          </a:solidFill>
          <a:latin typeface="+mn-lt"/>
          <a:ea typeface="+mn-ea"/>
          <a:cs typeface="+mn-cs"/>
        </a:defRPr>
      </a:lvl4pPr>
      <a:lvl5pPr marL="1671586" indent="-185732" algn="l" defTabSz="742928" rtl="0" eaLnBrk="1" latinLnBrk="0" hangingPunct="1">
        <a:spcBef>
          <a:spcPct val="20000"/>
        </a:spcBef>
        <a:buFont typeface="Arial" pitchFamily="34" charset="0"/>
        <a:buChar char="»"/>
        <a:defRPr kumimoji="1" sz="1625" kern="1200">
          <a:solidFill>
            <a:schemeClr val="tx1"/>
          </a:solidFill>
          <a:latin typeface="+mn-lt"/>
          <a:ea typeface="+mn-ea"/>
          <a:cs typeface="+mn-cs"/>
        </a:defRPr>
      </a:lvl5pPr>
      <a:lvl6pPr marL="2043050" indent="-185732" algn="l" defTabSz="742928" rtl="0" eaLnBrk="1" latinLnBrk="0" hangingPunct="1">
        <a:spcBef>
          <a:spcPct val="20000"/>
        </a:spcBef>
        <a:buFont typeface="Arial" pitchFamily="34" charset="0"/>
        <a:buChar char="•"/>
        <a:defRPr kumimoji="1" sz="1625" kern="1200">
          <a:solidFill>
            <a:schemeClr val="tx1"/>
          </a:solidFill>
          <a:latin typeface="+mn-lt"/>
          <a:ea typeface="+mn-ea"/>
          <a:cs typeface="+mn-cs"/>
        </a:defRPr>
      </a:lvl6pPr>
      <a:lvl7pPr marL="2414513" indent="-185732" algn="l" defTabSz="742928" rtl="0" eaLnBrk="1" latinLnBrk="0" hangingPunct="1">
        <a:spcBef>
          <a:spcPct val="20000"/>
        </a:spcBef>
        <a:buFont typeface="Arial" pitchFamily="34" charset="0"/>
        <a:buChar char="•"/>
        <a:defRPr kumimoji="1" sz="1625" kern="1200">
          <a:solidFill>
            <a:schemeClr val="tx1"/>
          </a:solidFill>
          <a:latin typeface="+mn-lt"/>
          <a:ea typeface="+mn-ea"/>
          <a:cs typeface="+mn-cs"/>
        </a:defRPr>
      </a:lvl7pPr>
      <a:lvl8pPr marL="2785977" indent="-185732" algn="l" defTabSz="742928" rtl="0" eaLnBrk="1" latinLnBrk="0" hangingPunct="1">
        <a:spcBef>
          <a:spcPct val="20000"/>
        </a:spcBef>
        <a:buFont typeface="Arial" pitchFamily="34" charset="0"/>
        <a:buChar char="•"/>
        <a:defRPr kumimoji="1" sz="1625" kern="1200">
          <a:solidFill>
            <a:schemeClr val="tx1"/>
          </a:solidFill>
          <a:latin typeface="+mn-lt"/>
          <a:ea typeface="+mn-ea"/>
          <a:cs typeface="+mn-cs"/>
        </a:defRPr>
      </a:lvl8pPr>
      <a:lvl9pPr marL="3157440" indent="-185732" algn="l" defTabSz="742928" rtl="0" eaLnBrk="1" latinLnBrk="0" hangingPunct="1">
        <a:spcBef>
          <a:spcPct val="20000"/>
        </a:spcBef>
        <a:buFont typeface="Arial" pitchFamily="34" charset="0"/>
        <a:buChar char="•"/>
        <a:defRPr kumimoji="1" sz="1625" kern="1200">
          <a:solidFill>
            <a:schemeClr val="tx1"/>
          </a:solidFill>
          <a:latin typeface="+mn-lt"/>
          <a:ea typeface="+mn-ea"/>
          <a:cs typeface="+mn-cs"/>
        </a:defRPr>
      </a:lvl9pPr>
    </p:bodyStyle>
    <p:otherStyle>
      <a:defPPr>
        <a:defRPr lang="ja-JP"/>
      </a:defPPr>
      <a:lvl1pPr marL="0" algn="l" defTabSz="742928" rtl="0" eaLnBrk="1" latinLnBrk="0" hangingPunct="1">
        <a:defRPr kumimoji="1" sz="1463" kern="1200">
          <a:solidFill>
            <a:schemeClr val="tx1"/>
          </a:solidFill>
          <a:latin typeface="+mn-lt"/>
          <a:ea typeface="+mn-ea"/>
          <a:cs typeface="+mn-cs"/>
        </a:defRPr>
      </a:lvl1pPr>
      <a:lvl2pPr marL="371464" algn="l" defTabSz="742928" rtl="0" eaLnBrk="1" latinLnBrk="0" hangingPunct="1">
        <a:defRPr kumimoji="1" sz="1463" kern="1200">
          <a:solidFill>
            <a:schemeClr val="tx1"/>
          </a:solidFill>
          <a:latin typeface="+mn-lt"/>
          <a:ea typeface="+mn-ea"/>
          <a:cs typeface="+mn-cs"/>
        </a:defRPr>
      </a:lvl2pPr>
      <a:lvl3pPr marL="742928" algn="l" defTabSz="742928" rtl="0" eaLnBrk="1" latinLnBrk="0" hangingPunct="1">
        <a:defRPr kumimoji="1" sz="1463" kern="1200">
          <a:solidFill>
            <a:schemeClr val="tx1"/>
          </a:solidFill>
          <a:latin typeface="+mn-lt"/>
          <a:ea typeface="+mn-ea"/>
          <a:cs typeface="+mn-cs"/>
        </a:defRPr>
      </a:lvl3pPr>
      <a:lvl4pPr marL="1114391" algn="l" defTabSz="742928" rtl="0" eaLnBrk="1" latinLnBrk="0" hangingPunct="1">
        <a:defRPr kumimoji="1" sz="1463" kern="1200">
          <a:solidFill>
            <a:schemeClr val="tx1"/>
          </a:solidFill>
          <a:latin typeface="+mn-lt"/>
          <a:ea typeface="+mn-ea"/>
          <a:cs typeface="+mn-cs"/>
        </a:defRPr>
      </a:lvl4pPr>
      <a:lvl5pPr marL="1485854" algn="l" defTabSz="742928" rtl="0" eaLnBrk="1" latinLnBrk="0" hangingPunct="1">
        <a:defRPr kumimoji="1" sz="1463" kern="1200">
          <a:solidFill>
            <a:schemeClr val="tx1"/>
          </a:solidFill>
          <a:latin typeface="+mn-lt"/>
          <a:ea typeface="+mn-ea"/>
          <a:cs typeface="+mn-cs"/>
        </a:defRPr>
      </a:lvl5pPr>
      <a:lvl6pPr marL="1857318" algn="l" defTabSz="742928" rtl="0" eaLnBrk="1" latinLnBrk="0" hangingPunct="1">
        <a:defRPr kumimoji="1" sz="1463" kern="1200">
          <a:solidFill>
            <a:schemeClr val="tx1"/>
          </a:solidFill>
          <a:latin typeface="+mn-lt"/>
          <a:ea typeface="+mn-ea"/>
          <a:cs typeface="+mn-cs"/>
        </a:defRPr>
      </a:lvl6pPr>
      <a:lvl7pPr marL="2228782" algn="l" defTabSz="742928" rtl="0" eaLnBrk="1" latinLnBrk="0" hangingPunct="1">
        <a:defRPr kumimoji="1" sz="1463" kern="1200">
          <a:solidFill>
            <a:schemeClr val="tx1"/>
          </a:solidFill>
          <a:latin typeface="+mn-lt"/>
          <a:ea typeface="+mn-ea"/>
          <a:cs typeface="+mn-cs"/>
        </a:defRPr>
      </a:lvl7pPr>
      <a:lvl8pPr marL="2600245" algn="l" defTabSz="742928" rtl="0" eaLnBrk="1" latinLnBrk="0" hangingPunct="1">
        <a:defRPr kumimoji="1" sz="1463" kern="1200">
          <a:solidFill>
            <a:schemeClr val="tx1"/>
          </a:solidFill>
          <a:latin typeface="+mn-lt"/>
          <a:ea typeface="+mn-ea"/>
          <a:cs typeface="+mn-cs"/>
        </a:defRPr>
      </a:lvl8pPr>
      <a:lvl9pPr marL="2971709" algn="l" defTabSz="742928" rtl="0" eaLnBrk="1" latinLnBrk="0" hangingPunct="1">
        <a:defRPr kumimoji="1" sz="1463"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9.png"/><Relationship Id="rId1" Type="http://schemas.openxmlformats.org/officeDocument/2006/relationships/slideLayout" Target="../slideLayouts/slideLayout1.xml"/><Relationship Id="rId4" Type="http://schemas.openxmlformats.org/officeDocument/2006/relationships/image" Target="../media/image10.pn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03.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155.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80.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80.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79.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149.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149.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192.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199.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19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149.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03.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155.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155.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155.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155.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5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54.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54.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54.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54.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5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07.xml"/></Relationships>
</file>

<file path=ppt/slides/_rels/slide120.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Layout" Target="../slideLayouts/slideLayout7.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4.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18.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3.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3.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3.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2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03.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23.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23.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23.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23.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23.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23.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3.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23.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23.xml"/></Relationships>
</file>

<file path=ppt/slides/_rels/slide139.xml.rels><?xml version="1.0" encoding="UTF-8" standalone="yes"?>
<Relationships xmlns="http://schemas.openxmlformats.org/package/2006/relationships"><Relationship Id="rId3" Type="http://schemas.openxmlformats.org/officeDocument/2006/relationships/hyperlink" Target="https://www.mhlw.go.jp/content/12404000/001211656.xlsx" TargetMode="External"/><Relationship Id="rId7" Type="http://schemas.openxmlformats.org/officeDocument/2006/relationships/image" Target="../media/image55.png"/><Relationship Id="rId2" Type="http://schemas.openxmlformats.org/officeDocument/2006/relationships/notesSlide" Target="../notesSlides/notesSlide114.xml"/><Relationship Id="rId1" Type="http://schemas.openxmlformats.org/officeDocument/2006/relationships/slideLayout" Target="../slideLayouts/slideLayout23.xml"/><Relationship Id="rId6" Type="http://schemas.openxmlformats.org/officeDocument/2006/relationships/hyperlink" Target="https://www.mhlw.go.jp/content/12404000/001211794.pdf" TargetMode="External"/><Relationship Id="rId5" Type="http://schemas.openxmlformats.org/officeDocument/2006/relationships/hyperlink" Target="https://www.mhlw.go.jp/stf/shingi2/0000212500_00248.html" TargetMode="External"/><Relationship Id="rId4" Type="http://schemas.openxmlformats.org/officeDocument/2006/relationships/image" Target="../media/image54.png"/></Relationships>
</file>

<file path=ppt/slides/_rels/slide1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0.xml"/><Relationship Id="rId1" Type="http://schemas.openxmlformats.org/officeDocument/2006/relationships/slideLayout" Target="../slideLayouts/slideLayout110.xml"/></Relationships>
</file>

<file path=ppt/slides/_rels/slide140.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openxmlformats.org/officeDocument/2006/relationships/slideLayout" Target="../slideLayouts/slideLayout23.xml"/><Relationship Id="rId1" Type="http://schemas.openxmlformats.org/officeDocument/2006/relationships/vmlDrawing" Target="../drawings/vmlDrawing1.vml"/><Relationship Id="rId4" Type="http://schemas.openxmlformats.org/officeDocument/2006/relationships/image" Target="../media/image56.emf"/></Relationships>
</file>

<file path=ppt/slides/_rels/slide141.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openxmlformats.org/officeDocument/2006/relationships/slideLayout" Target="../slideLayouts/slideLayout23.xml"/><Relationship Id="rId1" Type="http://schemas.openxmlformats.org/officeDocument/2006/relationships/vmlDrawing" Target="../drawings/vmlDrawing2.vml"/><Relationship Id="rId6" Type="http://schemas.openxmlformats.org/officeDocument/2006/relationships/image" Target="../media/image58.emf"/><Relationship Id="rId5" Type="http://schemas.openxmlformats.org/officeDocument/2006/relationships/package" Target="../embeddings/Microsoft_Excel_Worksheet2.xlsx"/><Relationship Id="rId4" Type="http://schemas.openxmlformats.org/officeDocument/2006/relationships/image" Target="../media/image57.emf"/></Relationships>
</file>

<file path=ppt/slides/_rels/slide142.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openxmlformats.org/officeDocument/2006/relationships/slideLayout" Target="../slideLayouts/slideLayout23.xml"/><Relationship Id="rId1" Type="http://schemas.openxmlformats.org/officeDocument/2006/relationships/vmlDrawing" Target="../drawings/vmlDrawing3.vml"/><Relationship Id="rId6" Type="http://schemas.openxmlformats.org/officeDocument/2006/relationships/image" Target="../media/image60.emf"/><Relationship Id="rId5" Type="http://schemas.openxmlformats.org/officeDocument/2006/relationships/package" Target="../embeddings/Microsoft_Excel_Worksheet4.xlsx"/><Relationship Id="rId4" Type="http://schemas.openxmlformats.org/officeDocument/2006/relationships/image" Target="../media/image59.emf"/></Relationships>
</file>

<file path=ppt/slides/_rels/slide143.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openxmlformats.org/officeDocument/2006/relationships/slideLayout" Target="../slideLayouts/slideLayout23.xml"/><Relationship Id="rId1" Type="http://schemas.openxmlformats.org/officeDocument/2006/relationships/vmlDrawing" Target="../drawings/vmlDrawing4.vml"/><Relationship Id="rId6" Type="http://schemas.openxmlformats.org/officeDocument/2006/relationships/image" Target="../media/image62.emf"/><Relationship Id="rId5" Type="http://schemas.openxmlformats.org/officeDocument/2006/relationships/package" Target="../embeddings/Microsoft_Excel_Worksheet6.xlsx"/><Relationship Id="rId4" Type="http://schemas.openxmlformats.org/officeDocument/2006/relationships/image" Target="../media/image61.emf"/></Relationships>
</file>

<file path=ppt/slides/_rels/slide144.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openxmlformats.org/officeDocument/2006/relationships/slideLayout" Target="../slideLayouts/slideLayout23.xml"/><Relationship Id="rId1" Type="http://schemas.openxmlformats.org/officeDocument/2006/relationships/vmlDrawing" Target="../drawings/vmlDrawing5.vml"/><Relationship Id="rId6" Type="http://schemas.openxmlformats.org/officeDocument/2006/relationships/image" Target="../media/image64.emf"/><Relationship Id="rId5" Type="http://schemas.openxmlformats.org/officeDocument/2006/relationships/package" Target="../embeddings/Microsoft_Excel_Worksheet8.xlsx"/><Relationship Id="rId4" Type="http://schemas.openxmlformats.org/officeDocument/2006/relationships/image" Target="../media/image63.emf"/></Relationships>
</file>

<file path=ppt/slides/_rels/slide145.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openxmlformats.org/officeDocument/2006/relationships/slideLayout" Target="../slideLayouts/slideLayout23.xml"/><Relationship Id="rId1" Type="http://schemas.openxmlformats.org/officeDocument/2006/relationships/vmlDrawing" Target="../drawings/vmlDrawing6.vml"/><Relationship Id="rId4" Type="http://schemas.openxmlformats.org/officeDocument/2006/relationships/image" Target="../media/image65.emf"/></Relationships>
</file>

<file path=ppt/slides/_rels/slide146.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openxmlformats.org/officeDocument/2006/relationships/slideLayout" Target="../slideLayouts/slideLayout23.xml"/><Relationship Id="rId1" Type="http://schemas.openxmlformats.org/officeDocument/2006/relationships/vmlDrawing" Target="../drawings/vmlDrawing7.vml"/><Relationship Id="rId6" Type="http://schemas.openxmlformats.org/officeDocument/2006/relationships/image" Target="../media/image67.emf"/><Relationship Id="rId5" Type="http://schemas.openxmlformats.org/officeDocument/2006/relationships/package" Target="../embeddings/Microsoft_Excel_Worksheet11.xlsx"/><Relationship Id="rId4" Type="http://schemas.openxmlformats.org/officeDocument/2006/relationships/image" Target="../media/image66.emf"/></Relationships>
</file>

<file path=ppt/slides/_rels/slide147.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openxmlformats.org/officeDocument/2006/relationships/slideLayout" Target="../slideLayouts/slideLayout23.xml"/><Relationship Id="rId1" Type="http://schemas.openxmlformats.org/officeDocument/2006/relationships/vmlDrawing" Target="../drawings/vmlDrawing8.vml"/><Relationship Id="rId6" Type="http://schemas.openxmlformats.org/officeDocument/2006/relationships/image" Target="../media/image69.emf"/><Relationship Id="rId5" Type="http://schemas.openxmlformats.org/officeDocument/2006/relationships/package" Target="../embeddings/Microsoft_Excel_Worksheet13.xlsx"/><Relationship Id="rId4" Type="http://schemas.openxmlformats.org/officeDocument/2006/relationships/image" Target="../media/image68.emf"/></Relationships>
</file>

<file path=ppt/slides/_rels/slide148.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openxmlformats.org/officeDocument/2006/relationships/slideLayout" Target="../slideLayouts/slideLayout23.xml"/><Relationship Id="rId1" Type="http://schemas.openxmlformats.org/officeDocument/2006/relationships/vmlDrawing" Target="../drawings/vmlDrawing9.vml"/><Relationship Id="rId6" Type="http://schemas.openxmlformats.org/officeDocument/2006/relationships/image" Target="../media/image71.emf"/><Relationship Id="rId5" Type="http://schemas.openxmlformats.org/officeDocument/2006/relationships/package" Target="../embeddings/Microsoft_Excel_Worksheet15.xlsx"/><Relationship Id="rId4" Type="http://schemas.openxmlformats.org/officeDocument/2006/relationships/image" Target="../media/image70.emf"/></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14.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23.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23.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23.xml"/></Relationships>
</file>

<file path=ppt/slides/_rels/slide157.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notesSlide" Target="../notesSlides/notesSlide118.xml"/><Relationship Id="rId1" Type="http://schemas.openxmlformats.org/officeDocument/2006/relationships/slideLayout" Target="../slideLayouts/slideLayout23.xml"/></Relationships>
</file>

<file path=ppt/slides/_rels/slide158.xml.rels><?xml version="1.0" encoding="UTF-8" standalone="yes"?>
<Relationships xmlns="http://schemas.openxmlformats.org/package/2006/relationships"><Relationship Id="rId3" Type="http://schemas.openxmlformats.org/officeDocument/2006/relationships/image" Target="../media/image73.jpeg"/><Relationship Id="rId2" Type="http://schemas.openxmlformats.org/officeDocument/2006/relationships/notesSlide" Target="../notesSlides/notesSlide119.xml"/><Relationship Id="rId1" Type="http://schemas.openxmlformats.org/officeDocument/2006/relationships/slideLayout" Target="../slideLayouts/slideLayout23.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6.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12.xml"/><Relationship Id="rId1" Type="http://schemas.openxmlformats.org/officeDocument/2006/relationships/slideLayout" Target="../slideLayouts/slideLayout110.xml"/></Relationships>
</file>

<file path=ppt/slides/_rels/slide160.xml.rels><?xml version="1.0" encoding="UTF-8" standalone="yes"?>
<Relationships xmlns="http://schemas.openxmlformats.org/package/2006/relationships"><Relationship Id="rId8" Type="http://schemas.openxmlformats.org/officeDocument/2006/relationships/image" Target="../media/image79.png"/><Relationship Id="rId13" Type="http://schemas.openxmlformats.org/officeDocument/2006/relationships/image" Target="../media/image84.png"/><Relationship Id="rId18" Type="http://schemas.openxmlformats.org/officeDocument/2006/relationships/image" Target="../media/image89.png"/><Relationship Id="rId3" Type="http://schemas.openxmlformats.org/officeDocument/2006/relationships/image" Target="../media/image74.png"/><Relationship Id="rId21" Type="http://schemas.microsoft.com/office/2007/relationships/hdphoto" Target="../media/hdphoto2.wdp"/><Relationship Id="rId7" Type="http://schemas.openxmlformats.org/officeDocument/2006/relationships/image" Target="../media/image78.jpeg"/><Relationship Id="rId12" Type="http://schemas.openxmlformats.org/officeDocument/2006/relationships/image" Target="../media/image83.svg"/><Relationship Id="rId17" Type="http://schemas.openxmlformats.org/officeDocument/2006/relationships/image" Target="../media/image88.svg"/><Relationship Id="rId2" Type="http://schemas.openxmlformats.org/officeDocument/2006/relationships/notesSlide" Target="../notesSlides/notesSlide120.xml"/><Relationship Id="rId16" Type="http://schemas.openxmlformats.org/officeDocument/2006/relationships/image" Target="../media/image87.png"/><Relationship Id="rId20" Type="http://schemas.openxmlformats.org/officeDocument/2006/relationships/image" Target="../media/image91.png"/><Relationship Id="rId1" Type="http://schemas.openxmlformats.org/officeDocument/2006/relationships/slideLayout" Target="../slideLayouts/slideLayout23.xml"/><Relationship Id="rId6" Type="http://schemas.openxmlformats.org/officeDocument/2006/relationships/image" Target="../media/image77.png"/><Relationship Id="rId11" Type="http://schemas.openxmlformats.org/officeDocument/2006/relationships/image" Target="../media/image82.png"/><Relationship Id="rId5" Type="http://schemas.openxmlformats.org/officeDocument/2006/relationships/image" Target="../media/image76.png"/><Relationship Id="rId15" Type="http://schemas.openxmlformats.org/officeDocument/2006/relationships/image" Target="../media/image86.jpeg"/><Relationship Id="rId10" Type="http://schemas.openxmlformats.org/officeDocument/2006/relationships/image" Target="../media/image81.svg"/><Relationship Id="rId19" Type="http://schemas.openxmlformats.org/officeDocument/2006/relationships/image" Target="../media/image90.svg"/><Relationship Id="rId4" Type="http://schemas.openxmlformats.org/officeDocument/2006/relationships/image" Target="../media/image75.svg"/><Relationship Id="rId9" Type="http://schemas.openxmlformats.org/officeDocument/2006/relationships/image" Target="../media/image80.png"/><Relationship Id="rId14" Type="http://schemas.openxmlformats.org/officeDocument/2006/relationships/image" Target="../media/image85.svg"/><Relationship Id="rId22" Type="http://schemas.openxmlformats.org/officeDocument/2006/relationships/image" Target="../media/image92.png"/></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62.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121.xml"/><Relationship Id="rId1" Type="http://schemas.openxmlformats.org/officeDocument/2006/relationships/slideLayout" Target="../slideLayouts/slideLayout23.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64.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notesSlide" Target="../notesSlides/notesSlide122.xml"/><Relationship Id="rId1" Type="http://schemas.openxmlformats.org/officeDocument/2006/relationships/slideLayout" Target="../slideLayouts/slideLayout2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66.xml.rels><?xml version="1.0" encoding="UTF-8" standalone="yes"?>
<Relationships xmlns="http://schemas.openxmlformats.org/package/2006/relationships"><Relationship Id="rId3" Type="http://schemas.openxmlformats.org/officeDocument/2006/relationships/image" Target="../media/image95.png"/><Relationship Id="rId2" Type="http://schemas.openxmlformats.org/officeDocument/2006/relationships/notesSlide" Target="../notesSlides/notesSlide123.xml"/><Relationship Id="rId1" Type="http://schemas.openxmlformats.org/officeDocument/2006/relationships/slideLayout" Target="../slideLayouts/slideLayout2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68.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notesSlide" Target="../notesSlides/notesSlide124.xml"/><Relationship Id="rId1" Type="http://schemas.openxmlformats.org/officeDocument/2006/relationships/slideLayout" Target="../slideLayouts/slideLayout23.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2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10.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72.xml.rels><?xml version="1.0" encoding="UTF-8" standalone="yes"?>
<Relationships xmlns="http://schemas.openxmlformats.org/package/2006/relationships"><Relationship Id="rId3" Type="http://schemas.openxmlformats.org/officeDocument/2006/relationships/image" Target="../media/image97.jpeg"/><Relationship Id="rId2" Type="http://schemas.openxmlformats.org/officeDocument/2006/relationships/notesSlide" Target="../notesSlides/notesSlide126.xml"/><Relationship Id="rId1" Type="http://schemas.openxmlformats.org/officeDocument/2006/relationships/slideLayout" Target="../slideLayouts/slideLayout23.xml"/><Relationship Id="rId4" Type="http://schemas.openxmlformats.org/officeDocument/2006/relationships/image" Target="../media/image98.jpeg"/></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23.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2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76.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notesSlide" Target="../notesSlides/notesSlide129.xml"/><Relationship Id="rId1" Type="http://schemas.openxmlformats.org/officeDocument/2006/relationships/slideLayout" Target="../slideLayouts/slideLayout23.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2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23.xml"/></Relationships>
</file>

<file path=ppt/slides/_rels/slide18.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14.xml"/><Relationship Id="rId1" Type="http://schemas.openxmlformats.org/officeDocument/2006/relationships/slideLayout" Target="../slideLayouts/slideLayout110.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23.xml"/></Relationships>
</file>

<file path=ppt/slides/_rels/slide182.xml.rels><?xml version="1.0" encoding="UTF-8" standalone="yes"?>
<Relationships xmlns="http://schemas.openxmlformats.org/package/2006/relationships"><Relationship Id="rId8" Type="http://schemas.openxmlformats.org/officeDocument/2006/relationships/image" Target="../media/image105.jpeg"/><Relationship Id="rId3" Type="http://schemas.openxmlformats.org/officeDocument/2006/relationships/image" Target="../media/image100.jpeg"/><Relationship Id="rId7" Type="http://schemas.openxmlformats.org/officeDocument/2006/relationships/image" Target="../media/image104.png"/><Relationship Id="rId2" Type="http://schemas.openxmlformats.org/officeDocument/2006/relationships/notesSlide" Target="../notesSlides/notesSlide133.xml"/><Relationship Id="rId1" Type="http://schemas.openxmlformats.org/officeDocument/2006/relationships/slideLayout" Target="../slideLayouts/slideLayout23.xml"/><Relationship Id="rId6" Type="http://schemas.openxmlformats.org/officeDocument/2006/relationships/image" Target="../media/image103.jpeg"/><Relationship Id="rId5" Type="http://schemas.openxmlformats.org/officeDocument/2006/relationships/image" Target="../media/image102.jpeg"/><Relationship Id="rId10" Type="http://schemas.openxmlformats.org/officeDocument/2006/relationships/image" Target="../media/image78.jpeg"/><Relationship Id="rId4" Type="http://schemas.openxmlformats.org/officeDocument/2006/relationships/image" Target="../media/image101.jpeg"/><Relationship Id="rId9" Type="http://schemas.openxmlformats.org/officeDocument/2006/relationships/image" Target="../media/image106.jpeg"/></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84.xml.rels><?xml version="1.0" encoding="UTF-8" standalone="yes"?>
<Relationships xmlns="http://schemas.openxmlformats.org/package/2006/relationships"><Relationship Id="rId2" Type="http://schemas.openxmlformats.org/officeDocument/2006/relationships/image" Target="../media/image107.emf"/><Relationship Id="rId1" Type="http://schemas.openxmlformats.org/officeDocument/2006/relationships/slideLayout" Target="../slideLayouts/slideLayout13.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23.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2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89.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136.xml"/><Relationship Id="rId1" Type="http://schemas.openxmlformats.org/officeDocument/2006/relationships/slideLayout" Target="../slideLayouts/slideLayout2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10.xml"/></Relationships>
</file>

<file path=ppt/slides/_rels/slide190.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notesSlide" Target="../notesSlides/notesSlide137.xml"/><Relationship Id="rId1" Type="http://schemas.openxmlformats.org/officeDocument/2006/relationships/slideLayout" Target="../slideLayouts/slideLayout23.xml"/></Relationships>
</file>

<file path=ppt/slides/_rels/slide191.xml.rels><?xml version="1.0" encoding="UTF-8" standalone="yes"?>
<Relationships xmlns="http://schemas.openxmlformats.org/package/2006/relationships"><Relationship Id="rId2" Type="http://schemas.openxmlformats.org/officeDocument/2006/relationships/image" Target="../media/image110.png"/><Relationship Id="rId1" Type="http://schemas.openxmlformats.org/officeDocument/2006/relationships/slideLayout" Target="../slideLayouts/slideLayout13.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23.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45.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99.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notesSlide" Target="../notesSlides/notesSlide140.xml"/><Relationship Id="rId1" Type="http://schemas.openxmlformats.org/officeDocument/2006/relationships/slideLayout" Target="../slideLayouts/slideLayout13.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10.xml"/></Relationships>
</file>

<file path=ppt/slides/_rels/slide200.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notesSlide" Target="../notesSlides/notesSlide141.xml"/><Relationship Id="rId1" Type="http://schemas.openxmlformats.org/officeDocument/2006/relationships/slideLayout" Target="../slideLayouts/slideLayout13.xml"/></Relationships>
</file>

<file path=ppt/slides/_rels/slide201.xml.rels><?xml version="1.0" encoding="UTF-8" standalone="yes"?>
<Relationships xmlns="http://schemas.openxmlformats.org/package/2006/relationships"><Relationship Id="rId2" Type="http://schemas.openxmlformats.org/officeDocument/2006/relationships/image" Target="../media/image113.png"/><Relationship Id="rId1" Type="http://schemas.openxmlformats.org/officeDocument/2006/relationships/slideLayout" Target="../slideLayouts/slideLayout13.xml"/></Relationships>
</file>

<file path=ppt/slides/_rels/slide202.xml.rels><?xml version="1.0" encoding="UTF-8" standalone="yes"?>
<Relationships xmlns="http://schemas.openxmlformats.org/package/2006/relationships"><Relationship Id="rId2" Type="http://schemas.openxmlformats.org/officeDocument/2006/relationships/image" Target="../media/image114.png"/><Relationship Id="rId1" Type="http://schemas.openxmlformats.org/officeDocument/2006/relationships/slideLayout" Target="../slideLayouts/slideLayout13.xml"/></Relationships>
</file>

<file path=ppt/slides/_rels/slide203.xml.rels><?xml version="1.0" encoding="UTF-8" standalone="yes"?>
<Relationships xmlns="http://schemas.openxmlformats.org/package/2006/relationships"><Relationship Id="rId2" Type="http://schemas.openxmlformats.org/officeDocument/2006/relationships/image" Target="../media/image115.png"/><Relationship Id="rId1" Type="http://schemas.openxmlformats.org/officeDocument/2006/relationships/slideLayout" Target="../slideLayouts/slideLayout13.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23.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23.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23.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08.xml.rels><?xml version="1.0" encoding="UTF-8" standalone="yes"?>
<Relationships xmlns="http://schemas.openxmlformats.org/package/2006/relationships"><Relationship Id="rId3" Type="http://schemas.openxmlformats.org/officeDocument/2006/relationships/image" Target="../media/image116.png"/><Relationship Id="rId2" Type="http://schemas.openxmlformats.org/officeDocument/2006/relationships/notesSlide" Target="../notesSlides/notesSlide145.xml"/><Relationship Id="rId1" Type="http://schemas.openxmlformats.org/officeDocument/2006/relationships/slideLayout" Target="../slideLayouts/slideLayout23.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23.xml"/></Relationships>
</file>

<file path=ppt/slides/_rels/slide2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Layout" Target="../slideLayouts/slideLayout113.xml"/><Relationship Id="rId6" Type="http://schemas.openxmlformats.org/officeDocument/2006/relationships/image" Target="../media/image19.png"/><Relationship Id="rId5" Type="http://schemas.openxmlformats.org/officeDocument/2006/relationships/image" Target="../media/image18.png"/><Relationship Id="rId4" Type="http://schemas.openxmlformats.org/officeDocument/2006/relationships/image" Target="../media/image17.png"/></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11.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23.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23.xml"/></Relationships>
</file>

<file path=ppt/slides/_rels/slide213.xml.rels><?xml version="1.0" encoding="UTF-8" standalone="yes"?>
<Relationships xmlns="http://schemas.openxmlformats.org/package/2006/relationships"><Relationship Id="rId3" Type="http://schemas.openxmlformats.org/officeDocument/2006/relationships/image" Target="../media/image117.png"/><Relationship Id="rId2" Type="http://schemas.openxmlformats.org/officeDocument/2006/relationships/notesSlide" Target="../notesSlides/notesSlide149.xml"/><Relationship Id="rId1" Type="http://schemas.openxmlformats.org/officeDocument/2006/relationships/slideLayout" Target="../slideLayouts/slideLayout23.xml"/><Relationship Id="rId5" Type="http://schemas.openxmlformats.org/officeDocument/2006/relationships/image" Target="../media/image119.png"/><Relationship Id="rId4" Type="http://schemas.openxmlformats.org/officeDocument/2006/relationships/image" Target="../media/image118.jpeg"/></Relationships>
</file>

<file path=ppt/slides/_rels/slide214.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notesSlide" Target="../notesSlides/notesSlide150.xml"/><Relationship Id="rId1" Type="http://schemas.openxmlformats.org/officeDocument/2006/relationships/slideLayout" Target="../slideLayouts/slideLayout23.xml"/><Relationship Id="rId6" Type="http://schemas.openxmlformats.org/officeDocument/2006/relationships/image" Target="../media/image123.png"/><Relationship Id="rId5" Type="http://schemas.openxmlformats.org/officeDocument/2006/relationships/image" Target="../media/image122.png"/><Relationship Id="rId4" Type="http://schemas.openxmlformats.org/officeDocument/2006/relationships/image" Target="../media/image121.jpeg"/></Relationships>
</file>

<file path=ppt/slides/_rels/slide215.xml.rels><?xml version="1.0" encoding="UTF-8" standalone="yes"?>
<Relationships xmlns="http://schemas.openxmlformats.org/package/2006/relationships"><Relationship Id="rId3" Type="http://schemas.openxmlformats.org/officeDocument/2006/relationships/image" Target="../media/image124.png"/><Relationship Id="rId2" Type="http://schemas.openxmlformats.org/officeDocument/2006/relationships/notesSlide" Target="../notesSlides/notesSlide151.xml"/><Relationship Id="rId1" Type="http://schemas.openxmlformats.org/officeDocument/2006/relationships/slideLayout" Target="../slideLayouts/slideLayout23.xml"/><Relationship Id="rId4" Type="http://schemas.openxmlformats.org/officeDocument/2006/relationships/image" Target="../media/image125.png"/></Relationships>
</file>

<file path=ppt/slides/_rels/slide216.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notesSlide" Target="../notesSlides/notesSlide152.xml"/><Relationship Id="rId1" Type="http://schemas.openxmlformats.org/officeDocument/2006/relationships/slideLayout" Target="../slideLayouts/slideLayout23.xml"/><Relationship Id="rId4" Type="http://schemas.openxmlformats.org/officeDocument/2006/relationships/image" Target="../media/image127.png"/></Relationships>
</file>

<file path=ppt/slides/_rels/slide217.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notesSlide" Target="../notesSlides/notesSlide153.xml"/><Relationship Id="rId1" Type="http://schemas.openxmlformats.org/officeDocument/2006/relationships/slideLayout" Target="../slideLayouts/slideLayout23.xml"/><Relationship Id="rId5" Type="http://schemas.openxmlformats.org/officeDocument/2006/relationships/image" Target="../media/image130.jpeg"/><Relationship Id="rId4" Type="http://schemas.openxmlformats.org/officeDocument/2006/relationships/image" Target="../media/image129.jpeg"/></Relationships>
</file>

<file path=ppt/slides/_rels/slide218.xml.rels><?xml version="1.0" encoding="UTF-8" standalone="yes"?>
<Relationships xmlns="http://schemas.openxmlformats.org/package/2006/relationships"><Relationship Id="rId3" Type="http://schemas.openxmlformats.org/officeDocument/2006/relationships/image" Target="../media/image131.png"/><Relationship Id="rId2" Type="http://schemas.openxmlformats.org/officeDocument/2006/relationships/notesSlide" Target="../notesSlides/notesSlide154.xml"/><Relationship Id="rId1" Type="http://schemas.openxmlformats.org/officeDocument/2006/relationships/slideLayout" Target="../slideLayouts/slideLayout23.xml"/></Relationships>
</file>

<file path=ppt/slides/_rels/slide219.xml.rels><?xml version="1.0" encoding="UTF-8" standalone="yes"?>
<Relationships xmlns="http://schemas.openxmlformats.org/package/2006/relationships"><Relationship Id="rId3" Type="http://schemas.openxmlformats.org/officeDocument/2006/relationships/image" Target="../media/image132.png"/><Relationship Id="rId2" Type="http://schemas.openxmlformats.org/officeDocument/2006/relationships/notesSlide" Target="../notesSlides/notesSlide155.xml"/><Relationship Id="rId1" Type="http://schemas.openxmlformats.org/officeDocument/2006/relationships/slideLayout" Target="../slideLayouts/slideLayout23.xml"/></Relationships>
</file>

<file path=ppt/slides/_rels/slide22.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7.xml"/><Relationship Id="rId1" Type="http://schemas.openxmlformats.org/officeDocument/2006/relationships/slideLayout" Target="../slideLayouts/slideLayout110.xml"/></Relationships>
</file>

<file path=ppt/slides/_rels/slide220.xml.rels><?xml version="1.0" encoding="UTF-8" standalone="yes"?>
<Relationships xmlns="http://schemas.openxmlformats.org/package/2006/relationships"><Relationship Id="rId3" Type="http://schemas.openxmlformats.org/officeDocument/2006/relationships/image" Target="../media/image133.jpeg"/><Relationship Id="rId2" Type="http://schemas.openxmlformats.org/officeDocument/2006/relationships/notesSlide" Target="../notesSlides/notesSlide156.xml"/><Relationship Id="rId1" Type="http://schemas.openxmlformats.org/officeDocument/2006/relationships/slideLayout" Target="../slideLayouts/slideLayout23.xml"/></Relationships>
</file>

<file path=ppt/slides/_rels/slide221.xml.rels><?xml version="1.0" encoding="UTF-8" standalone="yes"?>
<Relationships xmlns="http://schemas.openxmlformats.org/package/2006/relationships"><Relationship Id="rId3" Type="http://schemas.openxmlformats.org/officeDocument/2006/relationships/image" Target="../media/image134.png"/><Relationship Id="rId2" Type="http://schemas.openxmlformats.org/officeDocument/2006/relationships/notesSlide" Target="../notesSlides/notesSlide157.xml"/><Relationship Id="rId1" Type="http://schemas.openxmlformats.org/officeDocument/2006/relationships/slideLayout" Target="../slideLayouts/slideLayout23.xml"/><Relationship Id="rId4" Type="http://schemas.openxmlformats.org/officeDocument/2006/relationships/image" Target="../media/image135.png"/></Relationships>
</file>

<file path=ppt/slides/_rels/slide222.xml.rels><?xml version="1.0" encoding="UTF-8" standalone="yes"?>
<Relationships xmlns="http://schemas.openxmlformats.org/package/2006/relationships"><Relationship Id="rId3" Type="http://schemas.openxmlformats.org/officeDocument/2006/relationships/image" Target="../media/image136.png"/><Relationship Id="rId2" Type="http://schemas.openxmlformats.org/officeDocument/2006/relationships/notesSlide" Target="../notesSlides/notesSlide158.xml"/><Relationship Id="rId1" Type="http://schemas.openxmlformats.org/officeDocument/2006/relationships/slideLayout" Target="../slideLayouts/slideLayout23.xml"/><Relationship Id="rId5" Type="http://schemas.openxmlformats.org/officeDocument/2006/relationships/image" Target="../media/image138.png"/><Relationship Id="rId4" Type="http://schemas.openxmlformats.org/officeDocument/2006/relationships/image" Target="../media/image137.png"/></Relationships>
</file>

<file path=ppt/slides/_rels/slide223.xml.rels><?xml version="1.0" encoding="UTF-8" standalone="yes"?>
<Relationships xmlns="http://schemas.openxmlformats.org/package/2006/relationships"><Relationship Id="rId3" Type="http://schemas.openxmlformats.org/officeDocument/2006/relationships/image" Target="../media/image139.png"/><Relationship Id="rId2" Type="http://schemas.openxmlformats.org/officeDocument/2006/relationships/notesSlide" Target="../notesSlides/notesSlide159.xml"/><Relationship Id="rId1" Type="http://schemas.openxmlformats.org/officeDocument/2006/relationships/slideLayout" Target="../slideLayouts/slideLayout23.xml"/></Relationships>
</file>

<file path=ppt/slides/_rels/slide224.xml.rels><?xml version="1.0" encoding="UTF-8" standalone="yes"?>
<Relationships xmlns="http://schemas.openxmlformats.org/package/2006/relationships"><Relationship Id="rId3" Type="http://schemas.openxmlformats.org/officeDocument/2006/relationships/image" Target="../media/image140.png"/><Relationship Id="rId2" Type="http://schemas.openxmlformats.org/officeDocument/2006/relationships/notesSlide" Target="../notesSlides/notesSlide160.xml"/><Relationship Id="rId1" Type="http://schemas.openxmlformats.org/officeDocument/2006/relationships/slideLayout" Target="../slideLayouts/slideLayout23.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23.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23.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23.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23.xml"/></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23.xml"/></Relationships>
</file>

<file path=ppt/slides/_rels/slide23.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8.xml"/><Relationship Id="rId1" Type="http://schemas.openxmlformats.org/officeDocument/2006/relationships/slideLayout" Target="../slideLayouts/slideLayout110.xml"/><Relationship Id="rId4" Type="http://schemas.openxmlformats.org/officeDocument/2006/relationships/image" Target="../media/image22.jpeg"/></Relationships>
</file>

<file path=ppt/slides/_rels/slide230.xml.rels><?xml version="1.0" encoding="UTF-8" standalone="yes"?>
<Relationships xmlns="http://schemas.openxmlformats.org/package/2006/relationships"><Relationship Id="rId3" Type="http://schemas.openxmlformats.org/officeDocument/2006/relationships/image" Target="../media/image141.png"/><Relationship Id="rId2" Type="http://schemas.openxmlformats.org/officeDocument/2006/relationships/notesSlide" Target="../notesSlides/notesSlide166.xml"/><Relationship Id="rId1" Type="http://schemas.openxmlformats.org/officeDocument/2006/relationships/slideLayout" Target="../slideLayouts/slideLayout23.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23.xml"/></Relationships>
</file>

<file path=ppt/slides/_rels/slide232.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23.xml"/></Relationships>
</file>

<file path=ppt/slides/_rels/slide233.xml.rels><?xml version="1.0" encoding="UTF-8" standalone="yes"?>
<Relationships xmlns="http://schemas.openxmlformats.org/package/2006/relationships"><Relationship Id="rId3" Type="http://schemas.openxmlformats.org/officeDocument/2006/relationships/image" Target="../media/image133.jpeg"/><Relationship Id="rId2" Type="http://schemas.openxmlformats.org/officeDocument/2006/relationships/notesSlide" Target="../notesSlides/notesSlide169.xml"/><Relationship Id="rId1" Type="http://schemas.openxmlformats.org/officeDocument/2006/relationships/slideLayout" Target="../slideLayouts/slideLayout23.xml"/><Relationship Id="rId6" Type="http://schemas.openxmlformats.org/officeDocument/2006/relationships/image" Target="../media/image144.jpeg"/><Relationship Id="rId5" Type="http://schemas.openxmlformats.org/officeDocument/2006/relationships/image" Target="../media/image143.jpeg"/><Relationship Id="rId4" Type="http://schemas.openxmlformats.org/officeDocument/2006/relationships/image" Target="../media/image142.jpeg"/></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35.xml.rels><?xml version="1.0" encoding="UTF-8" standalone="yes"?>
<Relationships xmlns="http://schemas.openxmlformats.org/package/2006/relationships"><Relationship Id="rId2" Type="http://schemas.openxmlformats.org/officeDocument/2006/relationships/notesSlide" Target="../notesSlides/notesSlide170.xml"/><Relationship Id="rId1" Type="http://schemas.openxmlformats.org/officeDocument/2006/relationships/slideLayout" Target="../slideLayouts/slideLayout23.xml"/></Relationships>
</file>

<file path=ppt/slides/_rels/slide236.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23.xml"/></Relationships>
</file>

<file path=ppt/slides/_rels/slide237.xml.rels><?xml version="1.0" encoding="UTF-8" standalone="yes"?>
<Relationships xmlns="http://schemas.openxmlformats.org/package/2006/relationships"><Relationship Id="rId3" Type="http://schemas.openxmlformats.org/officeDocument/2006/relationships/image" Target="../media/image145.png"/><Relationship Id="rId2" Type="http://schemas.openxmlformats.org/officeDocument/2006/relationships/notesSlide" Target="../notesSlides/notesSlide172.xml"/><Relationship Id="rId1" Type="http://schemas.openxmlformats.org/officeDocument/2006/relationships/slideLayout" Target="../slideLayouts/slideLayout23.xml"/><Relationship Id="rId4" Type="http://schemas.openxmlformats.org/officeDocument/2006/relationships/image" Target="../media/image146.png"/></Relationships>
</file>

<file path=ppt/slides/_rels/slide238.xml.rels><?xml version="1.0" encoding="UTF-8" standalone="yes"?>
<Relationships xmlns="http://schemas.openxmlformats.org/package/2006/relationships"><Relationship Id="rId3" Type="http://schemas.openxmlformats.org/officeDocument/2006/relationships/image" Target="../media/image147.png"/><Relationship Id="rId2" Type="http://schemas.openxmlformats.org/officeDocument/2006/relationships/notesSlide" Target="../notesSlides/notesSlide173.xml"/><Relationship Id="rId1" Type="http://schemas.openxmlformats.org/officeDocument/2006/relationships/slideLayout" Target="../slideLayouts/slideLayout23.xml"/></Relationships>
</file>

<file path=ppt/slides/_rels/slide239.xml.rels><?xml version="1.0" encoding="UTF-8" standalone="yes"?>
<Relationships xmlns="http://schemas.openxmlformats.org/package/2006/relationships"><Relationship Id="rId3" Type="http://schemas.openxmlformats.org/officeDocument/2006/relationships/image" Target="../media/image148.jpeg"/><Relationship Id="rId2" Type="http://schemas.openxmlformats.org/officeDocument/2006/relationships/notesSlide" Target="../notesSlides/notesSlide174.xml"/><Relationship Id="rId1" Type="http://schemas.openxmlformats.org/officeDocument/2006/relationships/slideLayout" Target="../slideLayouts/slideLayout23.xml"/><Relationship Id="rId4" Type="http://schemas.openxmlformats.org/officeDocument/2006/relationships/image" Target="../media/image149.jpeg"/></Relationships>
</file>

<file path=ppt/slides/_rels/slide2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9.xml"/><Relationship Id="rId1" Type="http://schemas.openxmlformats.org/officeDocument/2006/relationships/slideLayout" Target="../slideLayouts/slideLayout110.xml"/><Relationship Id="rId4" Type="http://schemas.openxmlformats.org/officeDocument/2006/relationships/image" Target="../media/image24.jpeg"/></Relationships>
</file>

<file path=ppt/slides/_rels/slide240.xml.rels><?xml version="1.0" encoding="UTF-8" standalone="yes"?>
<Relationships xmlns="http://schemas.openxmlformats.org/package/2006/relationships"><Relationship Id="rId3" Type="http://schemas.openxmlformats.org/officeDocument/2006/relationships/image" Target="../media/image150.emf"/><Relationship Id="rId2" Type="http://schemas.openxmlformats.org/officeDocument/2006/relationships/notesSlide" Target="../notesSlides/notesSlide175.xml"/><Relationship Id="rId1" Type="http://schemas.openxmlformats.org/officeDocument/2006/relationships/slideLayout" Target="../slideLayouts/slideLayout23.xml"/><Relationship Id="rId4" Type="http://schemas.openxmlformats.org/officeDocument/2006/relationships/image" Target="../media/image151.emf"/></Relationships>
</file>

<file path=ppt/slides/_rels/slide241.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23.xml"/></Relationships>
</file>

<file path=ppt/slides/_rels/slide242.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23.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44.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23.xml"/></Relationships>
</file>

<file path=ppt/slides/_rels/slide245.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23.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47.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23.xml"/></Relationships>
</file>

<file path=ppt/slides/_rels/slide248.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23.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0.xml"/><Relationship Id="rId1" Type="http://schemas.openxmlformats.org/officeDocument/2006/relationships/slideLayout" Target="../slideLayouts/slideLayout110.xml"/></Relationships>
</file>

<file path=ppt/slides/_rels/slide250.xml.rels><?xml version="1.0" encoding="UTF-8" standalone="yes"?>
<Relationships xmlns="http://schemas.openxmlformats.org/package/2006/relationships"><Relationship Id="rId3" Type="http://schemas.openxmlformats.org/officeDocument/2006/relationships/image" Target="../media/image153.png"/><Relationship Id="rId7" Type="http://schemas.openxmlformats.org/officeDocument/2006/relationships/image" Target="../media/image157.png"/><Relationship Id="rId2" Type="http://schemas.openxmlformats.org/officeDocument/2006/relationships/image" Target="../media/image152.wmf"/><Relationship Id="rId1" Type="http://schemas.openxmlformats.org/officeDocument/2006/relationships/slideLayout" Target="../slideLayouts/slideLayout7.xml"/><Relationship Id="rId6" Type="http://schemas.openxmlformats.org/officeDocument/2006/relationships/image" Target="../media/image156.png"/><Relationship Id="rId5" Type="http://schemas.openxmlformats.org/officeDocument/2006/relationships/image" Target="../media/image155.wmf"/><Relationship Id="rId4" Type="http://schemas.openxmlformats.org/officeDocument/2006/relationships/image" Target="../media/image154.wmf"/></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2.xml.rels><?xml version="1.0" encoding="UTF-8" standalone="yes"?>
<Relationships xmlns="http://schemas.openxmlformats.org/package/2006/relationships"><Relationship Id="rId3" Type="http://schemas.openxmlformats.org/officeDocument/2006/relationships/image" Target="../media/image157.png"/><Relationship Id="rId2" Type="http://schemas.openxmlformats.org/officeDocument/2006/relationships/notesSlide" Target="../notesSlides/notesSlide182.xml"/><Relationship Id="rId1" Type="http://schemas.openxmlformats.org/officeDocument/2006/relationships/slideLayout" Target="../slideLayouts/slideLayout23.xml"/><Relationship Id="rId6" Type="http://schemas.openxmlformats.org/officeDocument/2006/relationships/image" Target="../media/image155.wmf"/><Relationship Id="rId5" Type="http://schemas.openxmlformats.org/officeDocument/2006/relationships/image" Target="../media/image154.wmf"/><Relationship Id="rId4" Type="http://schemas.openxmlformats.org/officeDocument/2006/relationships/image" Target="../media/image152.wmf"/></Relationships>
</file>

<file path=ppt/slides/_rels/slide253.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23.xml"/></Relationships>
</file>

<file path=ppt/slides/_rels/slide254.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23.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56.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23.xml"/></Relationships>
</file>

<file path=ppt/slides/_rels/slide257.xml.rels><?xml version="1.0" encoding="UTF-8" standalone="yes"?>
<Relationships xmlns="http://schemas.openxmlformats.org/package/2006/relationships"><Relationship Id="rId3" Type="http://schemas.openxmlformats.org/officeDocument/2006/relationships/image" Target="../media/image158.jpeg"/><Relationship Id="rId2" Type="http://schemas.openxmlformats.org/officeDocument/2006/relationships/notesSlide" Target="../notesSlides/notesSlide186.xml"/><Relationship Id="rId1" Type="http://schemas.openxmlformats.org/officeDocument/2006/relationships/slideLayout" Target="../slideLayouts/slideLayout23.xml"/><Relationship Id="rId4" Type="http://schemas.openxmlformats.org/officeDocument/2006/relationships/image" Target="../media/image159.jpeg"/></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6.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21.xml"/><Relationship Id="rId1" Type="http://schemas.openxmlformats.org/officeDocument/2006/relationships/slideLayout" Target="../slideLayouts/slideLayout110.xml"/></Relationships>
</file>

<file path=ppt/slides/_rels/slide260.xml.rels><?xml version="1.0" encoding="UTF-8" standalone="yes"?>
<Relationships xmlns="http://schemas.openxmlformats.org/package/2006/relationships"><Relationship Id="rId3" Type="http://schemas.openxmlformats.org/officeDocument/2006/relationships/image" Target="../media/image160.png"/><Relationship Id="rId2" Type="http://schemas.openxmlformats.org/officeDocument/2006/relationships/notesSlide" Target="../notesSlides/notesSlide187.xml"/><Relationship Id="rId1" Type="http://schemas.openxmlformats.org/officeDocument/2006/relationships/slideLayout" Target="../slideLayouts/slideLayout13.xml"/></Relationships>
</file>

<file path=ppt/slides/_rels/slide261.xml.rels><?xml version="1.0" encoding="UTF-8" standalone="yes"?>
<Relationships xmlns="http://schemas.openxmlformats.org/package/2006/relationships"><Relationship Id="rId2" Type="http://schemas.openxmlformats.org/officeDocument/2006/relationships/image" Target="../media/image161.png"/><Relationship Id="rId1" Type="http://schemas.openxmlformats.org/officeDocument/2006/relationships/slideLayout" Target="../slideLayouts/slideLayout13.xml"/></Relationships>
</file>

<file path=ppt/slides/_rels/slide262.xml.rels><?xml version="1.0" encoding="UTF-8" standalone="yes"?>
<Relationships xmlns="http://schemas.openxmlformats.org/package/2006/relationships"><Relationship Id="rId2" Type="http://schemas.openxmlformats.org/officeDocument/2006/relationships/image" Target="../media/image162.png"/><Relationship Id="rId1" Type="http://schemas.openxmlformats.org/officeDocument/2006/relationships/slideLayout" Target="../slideLayouts/slideLayout13.xml"/></Relationships>
</file>

<file path=ppt/slides/_rels/slide263.xml.rels><?xml version="1.0" encoding="UTF-8" standalone="yes"?>
<Relationships xmlns="http://schemas.openxmlformats.org/package/2006/relationships"><Relationship Id="rId8" Type="http://schemas.openxmlformats.org/officeDocument/2006/relationships/image" Target="../media/image168.jpeg"/><Relationship Id="rId3" Type="http://schemas.openxmlformats.org/officeDocument/2006/relationships/image" Target="../media/image163.jpeg"/><Relationship Id="rId7" Type="http://schemas.openxmlformats.org/officeDocument/2006/relationships/image" Target="../media/image167.jpeg"/><Relationship Id="rId2" Type="http://schemas.openxmlformats.org/officeDocument/2006/relationships/notesSlide" Target="../notesSlides/notesSlide188.xml"/><Relationship Id="rId1" Type="http://schemas.openxmlformats.org/officeDocument/2006/relationships/slideLayout" Target="../slideLayouts/slideLayout23.xml"/><Relationship Id="rId6" Type="http://schemas.openxmlformats.org/officeDocument/2006/relationships/image" Target="../media/image166.jpeg"/><Relationship Id="rId5" Type="http://schemas.openxmlformats.org/officeDocument/2006/relationships/image" Target="../media/image165.jpeg"/><Relationship Id="rId4" Type="http://schemas.openxmlformats.org/officeDocument/2006/relationships/image" Target="../media/image164.png"/></Relationships>
</file>

<file path=ppt/slides/_rels/slide264.xml.rels><?xml version="1.0" encoding="UTF-8" standalone="yes"?>
<Relationships xmlns="http://schemas.openxmlformats.org/package/2006/relationships"><Relationship Id="rId8" Type="http://schemas.openxmlformats.org/officeDocument/2006/relationships/image" Target="../media/image168.jpeg"/><Relationship Id="rId3" Type="http://schemas.openxmlformats.org/officeDocument/2006/relationships/image" Target="../media/image163.jpeg"/><Relationship Id="rId7" Type="http://schemas.openxmlformats.org/officeDocument/2006/relationships/image" Target="../media/image167.jpeg"/><Relationship Id="rId2" Type="http://schemas.openxmlformats.org/officeDocument/2006/relationships/notesSlide" Target="../notesSlides/notesSlide189.xml"/><Relationship Id="rId1" Type="http://schemas.openxmlformats.org/officeDocument/2006/relationships/slideLayout" Target="../slideLayouts/slideLayout23.xml"/><Relationship Id="rId6" Type="http://schemas.openxmlformats.org/officeDocument/2006/relationships/image" Target="../media/image166.jpeg"/><Relationship Id="rId5" Type="http://schemas.openxmlformats.org/officeDocument/2006/relationships/image" Target="../media/image165.jpeg"/><Relationship Id="rId4" Type="http://schemas.openxmlformats.org/officeDocument/2006/relationships/image" Target="../media/image164.png"/></Relationships>
</file>

<file path=ppt/slides/_rels/slide265.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23.xml"/></Relationships>
</file>

<file path=ppt/slides/_rels/slide266.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23.xml"/></Relationships>
</file>

<file path=ppt/slides/_rels/slide267.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23.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7.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22.xml"/><Relationship Id="rId1" Type="http://schemas.openxmlformats.org/officeDocument/2006/relationships/slideLayout" Target="../slideLayouts/slideLayout115.xml"/><Relationship Id="rId4" Type="http://schemas.openxmlformats.org/officeDocument/2006/relationships/image" Target="../media/image28.png"/></Relationships>
</file>

<file path=ppt/slides/_rels/slide270.xml.rels><?xml version="1.0" encoding="UTF-8" standalone="yes"?>
<Relationships xmlns="http://schemas.openxmlformats.org/package/2006/relationships"><Relationship Id="rId2" Type="http://schemas.openxmlformats.org/officeDocument/2006/relationships/image" Target="../media/image169.png"/><Relationship Id="rId1" Type="http://schemas.openxmlformats.org/officeDocument/2006/relationships/slideLayout" Target="../slideLayouts/slideLayout57.xml"/></Relationships>
</file>

<file path=ppt/slides/_rels/slide271.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65.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23.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77.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23.xm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23.xml"/></Relationships>
</file>

<file path=ppt/slides/_rels/slide279.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23.xml"/></Relationships>
</file>

<file path=ppt/slides/_rels/slide28.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23.xml"/><Relationship Id="rId1" Type="http://schemas.openxmlformats.org/officeDocument/2006/relationships/slideLayout" Target="../slideLayouts/slideLayout115.xml"/><Relationship Id="rId4" Type="http://schemas.openxmlformats.org/officeDocument/2006/relationships/image" Target="../media/image30.jpeg"/></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81.xml.rels><?xml version="1.0" encoding="UTF-8" standalone="yes"?>
<Relationships xmlns="http://schemas.openxmlformats.org/package/2006/relationships"><Relationship Id="rId3" Type="http://schemas.openxmlformats.org/officeDocument/2006/relationships/image" Target="../media/image167.jpeg"/><Relationship Id="rId2" Type="http://schemas.openxmlformats.org/officeDocument/2006/relationships/notesSlide" Target="../notesSlides/notesSlide198.xml"/><Relationship Id="rId1" Type="http://schemas.openxmlformats.org/officeDocument/2006/relationships/slideLayout" Target="../slideLayouts/slideLayout23.xml"/><Relationship Id="rId4" Type="http://schemas.openxmlformats.org/officeDocument/2006/relationships/image" Target="../media/image73.jpeg"/></Relationships>
</file>

<file path=ppt/slides/_rels/slide282.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23.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84.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23.xml"/></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201.xml"/><Relationship Id="rId1" Type="http://schemas.openxmlformats.org/officeDocument/2006/relationships/slideLayout" Target="../slideLayouts/slideLayout23.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88.xml.rels><?xml version="1.0" encoding="UTF-8" standalone="yes"?>
<Relationships xmlns="http://schemas.openxmlformats.org/package/2006/relationships"><Relationship Id="rId8" Type="http://schemas.openxmlformats.org/officeDocument/2006/relationships/image" Target="../media/image175.png"/><Relationship Id="rId13" Type="http://schemas.openxmlformats.org/officeDocument/2006/relationships/image" Target="../media/image180.png"/><Relationship Id="rId3" Type="http://schemas.openxmlformats.org/officeDocument/2006/relationships/image" Target="../media/image170.jpeg"/><Relationship Id="rId7" Type="http://schemas.openxmlformats.org/officeDocument/2006/relationships/image" Target="../media/image174.png"/><Relationship Id="rId12" Type="http://schemas.openxmlformats.org/officeDocument/2006/relationships/image" Target="../media/image179.jpeg"/><Relationship Id="rId2" Type="http://schemas.openxmlformats.org/officeDocument/2006/relationships/notesSlide" Target="../notesSlides/notesSlide202.xml"/><Relationship Id="rId16" Type="http://schemas.microsoft.com/office/2007/relationships/hdphoto" Target="../media/hdphoto3.wdp"/><Relationship Id="rId1" Type="http://schemas.openxmlformats.org/officeDocument/2006/relationships/slideLayout" Target="../slideLayouts/slideLayout23.xml"/><Relationship Id="rId6" Type="http://schemas.openxmlformats.org/officeDocument/2006/relationships/image" Target="../media/image173.tiff"/><Relationship Id="rId11" Type="http://schemas.openxmlformats.org/officeDocument/2006/relationships/image" Target="../media/image178.tiff"/><Relationship Id="rId5" Type="http://schemas.openxmlformats.org/officeDocument/2006/relationships/image" Target="../media/image172.gif"/><Relationship Id="rId15" Type="http://schemas.openxmlformats.org/officeDocument/2006/relationships/image" Target="../media/image182.png"/><Relationship Id="rId10" Type="http://schemas.openxmlformats.org/officeDocument/2006/relationships/image" Target="../media/image177.gif"/><Relationship Id="rId4" Type="http://schemas.openxmlformats.org/officeDocument/2006/relationships/image" Target="../media/image171.gif"/><Relationship Id="rId9" Type="http://schemas.openxmlformats.org/officeDocument/2006/relationships/image" Target="../media/image176.gif"/><Relationship Id="rId14" Type="http://schemas.openxmlformats.org/officeDocument/2006/relationships/image" Target="../media/image181.png"/></Relationships>
</file>

<file path=ppt/slides/_rels/slide289.xml.rels><?xml version="1.0" encoding="UTF-8" standalone="yes"?>
<Relationships xmlns="http://schemas.openxmlformats.org/package/2006/relationships"><Relationship Id="rId2" Type="http://schemas.openxmlformats.org/officeDocument/2006/relationships/notesSlide" Target="../notesSlides/notesSlide203.xml"/><Relationship Id="rId1" Type="http://schemas.openxmlformats.org/officeDocument/2006/relationships/slideLayout" Target="../slideLayouts/slideLayout23.xml"/></Relationships>
</file>

<file path=ppt/slides/_rels/slide29.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41.png"/><Relationship Id="rId18" Type="http://schemas.openxmlformats.org/officeDocument/2006/relationships/image" Target="../media/image46.png"/><Relationship Id="rId3" Type="http://schemas.openxmlformats.org/officeDocument/2006/relationships/image" Target="../media/image32.png"/><Relationship Id="rId7" Type="http://schemas.openxmlformats.org/officeDocument/2006/relationships/image" Target="../media/image35.gif"/><Relationship Id="rId12" Type="http://schemas.openxmlformats.org/officeDocument/2006/relationships/image" Target="../media/image40.png"/><Relationship Id="rId17" Type="http://schemas.openxmlformats.org/officeDocument/2006/relationships/image" Target="../media/image45.png"/><Relationship Id="rId2" Type="http://schemas.openxmlformats.org/officeDocument/2006/relationships/image" Target="../media/image31.png"/><Relationship Id="rId16" Type="http://schemas.openxmlformats.org/officeDocument/2006/relationships/image" Target="../media/image44.png"/><Relationship Id="rId1" Type="http://schemas.openxmlformats.org/officeDocument/2006/relationships/slideLayout" Target="../slideLayouts/slideLayout127.xml"/><Relationship Id="rId6" Type="http://schemas.openxmlformats.org/officeDocument/2006/relationships/hyperlink" Target="http://www.civillink.net/fsozai/sozai/buil4.gif" TargetMode="External"/><Relationship Id="rId11" Type="http://schemas.openxmlformats.org/officeDocument/2006/relationships/image" Target="../media/image39.png"/><Relationship Id="rId5" Type="http://schemas.openxmlformats.org/officeDocument/2006/relationships/image" Target="../media/image34.png"/><Relationship Id="rId15" Type="http://schemas.openxmlformats.org/officeDocument/2006/relationships/image" Target="../media/image43.png"/><Relationship Id="rId10" Type="http://schemas.openxmlformats.org/officeDocument/2006/relationships/image" Target="../media/image38.png"/><Relationship Id="rId19" Type="http://schemas.openxmlformats.org/officeDocument/2006/relationships/image" Target="../media/image47.png"/><Relationship Id="rId4" Type="http://schemas.openxmlformats.org/officeDocument/2006/relationships/image" Target="../media/image33.jpeg"/><Relationship Id="rId9" Type="http://schemas.openxmlformats.org/officeDocument/2006/relationships/image" Target="../media/image37.png"/><Relationship Id="rId14" Type="http://schemas.openxmlformats.org/officeDocument/2006/relationships/image" Target="../media/image42.png"/></Relationships>
</file>

<file path=ppt/slides/_rels/slide290.xml.rels><?xml version="1.0" encoding="UTF-8" standalone="yes"?>
<Relationships xmlns="http://schemas.openxmlformats.org/package/2006/relationships"><Relationship Id="rId2" Type="http://schemas.openxmlformats.org/officeDocument/2006/relationships/notesSlide" Target="../notesSlides/notesSlide204.xml"/><Relationship Id="rId1" Type="http://schemas.openxmlformats.org/officeDocument/2006/relationships/slideLayout" Target="../slideLayouts/slideLayout23.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205.xml"/><Relationship Id="rId1" Type="http://schemas.openxmlformats.org/officeDocument/2006/relationships/slideLayout" Target="../slideLayouts/slideLayout23.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94.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23.xml"/></Relationships>
</file>

<file path=ppt/slides/_rels/slide295.xml.rels><?xml version="1.0" encoding="UTF-8" standalone="yes"?>
<Relationships xmlns="http://schemas.openxmlformats.org/package/2006/relationships"><Relationship Id="rId3" Type="http://schemas.openxmlformats.org/officeDocument/2006/relationships/image" Target="../media/image183.png"/><Relationship Id="rId2" Type="http://schemas.openxmlformats.org/officeDocument/2006/relationships/notesSlide" Target="../notesSlides/notesSlide207.xml"/><Relationship Id="rId1" Type="http://schemas.openxmlformats.org/officeDocument/2006/relationships/slideLayout" Target="../slideLayouts/slideLayout23.xml"/></Relationships>
</file>

<file path=ppt/slides/_rels/slide296.xml.rels><?xml version="1.0" encoding="UTF-8" standalone="yes"?>
<Relationships xmlns="http://schemas.openxmlformats.org/package/2006/relationships"><Relationship Id="rId2" Type="http://schemas.openxmlformats.org/officeDocument/2006/relationships/image" Target="../media/image184.png"/><Relationship Id="rId1" Type="http://schemas.openxmlformats.org/officeDocument/2006/relationships/slideLayout" Target="../slideLayouts/slideLayout13.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99.xml.rels><?xml version="1.0" encoding="UTF-8" standalone="yes"?>
<Relationships xmlns="http://schemas.openxmlformats.org/package/2006/relationships"><Relationship Id="rId2" Type="http://schemas.openxmlformats.org/officeDocument/2006/relationships/notesSlide" Target="../notesSlides/notesSlide208.xml"/><Relationship Id="rId1" Type="http://schemas.openxmlformats.org/officeDocument/2006/relationships/slideLayout" Target="../slideLayouts/slideLayout2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89.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03.xml"/></Relationships>
</file>

<file path=ppt/slides/_rels/slide300.xml.rels><?xml version="1.0" encoding="UTF-8" standalone="yes"?>
<Relationships xmlns="http://schemas.openxmlformats.org/package/2006/relationships"><Relationship Id="rId3" Type="http://schemas.openxmlformats.org/officeDocument/2006/relationships/image" Target="../media/image185.png"/><Relationship Id="rId2" Type="http://schemas.openxmlformats.org/officeDocument/2006/relationships/notesSlide" Target="../notesSlides/notesSlide209.xml"/><Relationship Id="rId1" Type="http://schemas.openxmlformats.org/officeDocument/2006/relationships/slideLayout" Target="../slideLayouts/slideLayout23.xml"/></Relationships>
</file>

<file path=ppt/slides/_rels/slide301.xml.rels><?xml version="1.0" encoding="UTF-8" standalone="yes"?>
<Relationships xmlns="http://schemas.openxmlformats.org/package/2006/relationships"><Relationship Id="rId2" Type="http://schemas.openxmlformats.org/officeDocument/2006/relationships/notesSlide" Target="../notesSlides/notesSlide210.xml"/><Relationship Id="rId1" Type="http://schemas.openxmlformats.org/officeDocument/2006/relationships/slideLayout" Target="../slideLayouts/slideLayout23.xml"/></Relationships>
</file>

<file path=ppt/slides/_rels/slide302.xml.rels><?xml version="1.0" encoding="UTF-8" standalone="yes"?>
<Relationships xmlns="http://schemas.openxmlformats.org/package/2006/relationships"><Relationship Id="rId2" Type="http://schemas.openxmlformats.org/officeDocument/2006/relationships/notesSlide" Target="../notesSlides/notesSlide211.xml"/><Relationship Id="rId1" Type="http://schemas.openxmlformats.org/officeDocument/2006/relationships/slideLayout" Target="../slideLayouts/slideLayout23.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04.xml.rels><?xml version="1.0" encoding="UTF-8" standalone="yes"?>
<Relationships xmlns="http://schemas.openxmlformats.org/package/2006/relationships"><Relationship Id="rId3" Type="http://schemas.openxmlformats.org/officeDocument/2006/relationships/image" Target="../media/image186.png"/><Relationship Id="rId2" Type="http://schemas.openxmlformats.org/officeDocument/2006/relationships/notesSlide" Target="../notesSlides/notesSlide212.xml"/><Relationship Id="rId1" Type="http://schemas.openxmlformats.org/officeDocument/2006/relationships/slideLayout" Target="../slideLayouts/slideLayout23.xml"/></Relationships>
</file>

<file path=ppt/slides/_rels/slide305.xml.rels><?xml version="1.0" encoding="UTF-8" standalone="yes"?>
<Relationships xmlns="http://schemas.openxmlformats.org/package/2006/relationships"><Relationship Id="rId3" Type="http://schemas.openxmlformats.org/officeDocument/2006/relationships/image" Target="../media/image187.png"/><Relationship Id="rId2" Type="http://schemas.openxmlformats.org/officeDocument/2006/relationships/notesSlide" Target="../notesSlides/notesSlide213.xml"/><Relationship Id="rId1" Type="http://schemas.openxmlformats.org/officeDocument/2006/relationships/slideLayout" Target="../slideLayouts/slideLayout23.xml"/></Relationships>
</file>

<file path=ppt/slides/_rels/slide306.xml.rels><?xml version="1.0" encoding="UTF-8" standalone="yes"?>
<Relationships xmlns="http://schemas.openxmlformats.org/package/2006/relationships"><Relationship Id="rId2" Type="http://schemas.openxmlformats.org/officeDocument/2006/relationships/image" Target="../media/image188.png"/><Relationship Id="rId1" Type="http://schemas.openxmlformats.org/officeDocument/2006/relationships/slideLayout" Target="../slideLayouts/slideLayout13.xml"/></Relationships>
</file>

<file path=ppt/slides/_rels/slide307.xml.rels><?xml version="1.0" encoding="UTF-8" standalone="yes"?>
<Relationships xmlns="http://schemas.openxmlformats.org/package/2006/relationships"><Relationship Id="rId2" Type="http://schemas.openxmlformats.org/officeDocument/2006/relationships/notesSlide" Target="../notesSlides/notesSlide214.xml"/><Relationship Id="rId1" Type="http://schemas.openxmlformats.org/officeDocument/2006/relationships/slideLayout" Target="../slideLayouts/slideLayout23.xml"/></Relationships>
</file>

<file path=ppt/slides/_rels/slide308.xml.rels><?xml version="1.0" encoding="UTF-8" standalone="yes"?>
<Relationships xmlns="http://schemas.openxmlformats.org/package/2006/relationships"><Relationship Id="rId2" Type="http://schemas.openxmlformats.org/officeDocument/2006/relationships/notesSlide" Target="../notesSlides/notesSlide215.xml"/><Relationship Id="rId1" Type="http://schemas.openxmlformats.org/officeDocument/2006/relationships/slideLayout" Target="../slideLayouts/slideLayout23.xml"/></Relationships>
</file>

<file path=ppt/slides/_rels/slide309.xml.rels><?xml version="1.0" encoding="UTF-8" standalone="yes"?>
<Relationships xmlns="http://schemas.openxmlformats.org/package/2006/relationships"><Relationship Id="rId2" Type="http://schemas.openxmlformats.org/officeDocument/2006/relationships/notesSlide" Target="../notesSlides/notesSlide216.xml"/><Relationship Id="rId1" Type="http://schemas.openxmlformats.org/officeDocument/2006/relationships/slideLayout" Target="../slideLayouts/slideLayout2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03.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12.xml.rels><?xml version="1.0" encoding="UTF-8" standalone="yes"?>
<Relationships xmlns="http://schemas.openxmlformats.org/package/2006/relationships"><Relationship Id="rId2" Type="http://schemas.openxmlformats.org/officeDocument/2006/relationships/notesSlide" Target="../notesSlides/notesSlide217.xml"/><Relationship Id="rId1" Type="http://schemas.openxmlformats.org/officeDocument/2006/relationships/slideLayout" Target="../slideLayouts/slideLayout23.xml"/></Relationships>
</file>

<file path=ppt/slides/_rels/slide313.xml.rels><?xml version="1.0" encoding="UTF-8" standalone="yes"?>
<Relationships xmlns="http://schemas.openxmlformats.org/package/2006/relationships"><Relationship Id="rId2" Type="http://schemas.openxmlformats.org/officeDocument/2006/relationships/notesSlide" Target="../notesSlides/notesSlide218.xml"/><Relationship Id="rId1" Type="http://schemas.openxmlformats.org/officeDocument/2006/relationships/slideLayout" Target="../slideLayouts/slideLayout23.xml"/></Relationships>
</file>

<file path=ppt/slides/_rels/slide314.xml.rels><?xml version="1.0" encoding="UTF-8" standalone="yes"?>
<Relationships xmlns="http://schemas.openxmlformats.org/package/2006/relationships"><Relationship Id="rId2" Type="http://schemas.openxmlformats.org/officeDocument/2006/relationships/notesSlide" Target="../notesSlides/notesSlide219.xml"/><Relationship Id="rId1" Type="http://schemas.openxmlformats.org/officeDocument/2006/relationships/slideLayout" Target="../slideLayouts/slideLayout23.xml"/></Relationships>
</file>

<file path=ppt/slides/_rels/slide315.xml.rels><?xml version="1.0" encoding="UTF-8" standalone="yes"?>
<Relationships xmlns="http://schemas.openxmlformats.org/package/2006/relationships"><Relationship Id="rId2" Type="http://schemas.openxmlformats.org/officeDocument/2006/relationships/image" Target="../media/image189.png"/><Relationship Id="rId1" Type="http://schemas.openxmlformats.org/officeDocument/2006/relationships/slideLayout" Target="../slideLayouts/slideLayout13.xml"/></Relationships>
</file>

<file path=ppt/slides/_rels/slide316.xml.rels><?xml version="1.0" encoding="UTF-8" standalone="yes"?>
<Relationships xmlns="http://schemas.openxmlformats.org/package/2006/relationships"><Relationship Id="rId2" Type="http://schemas.openxmlformats.org/officeDocument/2006/relationships/image" Target="../media/image190.png"/><Relationship Id="rId1" Type="http://schemas.openxmlformats.org/officeDocument/2006/relationships/slideLayout" Target="../slideLayouts/slideLayout13.xml"/></Relationships>
</file>

<file path=ppt/slides/_rels/slide317.xml.rels><?xml version="1.0" encoding="UTF-8" standalone="yes"?>
<Relationships xmlns="http://schemas.openxmlformats.org/package/2006/relationships"><Relationship Id="rId2" Type="http://schemas.openxmlformats.org/officeDocument/2006/relationships/notesSlide" Target="../notesSlides/notesSlide220.xml"/><Relationship Id="rId1" Type="http://schemas.openxmlformats.org/officeDocument/2006/relationships/slideLayout" Target="../slideLayouts/slideLayout23.xml"/></Relationships>
</file>

<file path=ppt/slides/_rels/slide318.xml.rels><?xml version="1.0" encoding="UTF-8" standalone="yes"?>
<Relationships xmlns="http://schemas.openxmlformats.org/package/2006/relationships"><Relationship Id="rId2" Type="http://schemas.openxmlformats.org/officeDocument/2006/relationships/image" Target="../media/image191.png"/><Relationship Id="rId1" Type="http://schemas.openxmlformats.org/officeDocument/2006/relationships/slideLayout" Target="../slideLayouts/slideLayout13.xml"/></Relationships>
</file>

<file path=ppt/slides/_rels/slide319.xml.rels><?xml version="1.0" encoding="UTF-8" standalone="yes"?>
<Relationships xmlns="http://schemas.openxmlformats.org/package/2006/relationships"><Relationship Id="rId2" Type="http://schemas.openxmlformats.org/officeDocument/2006/relationships/notesSlide" Target="../notesSlides/notesSlide221.xml"/><Relationship Id="rId1" Type="http://schemas.openxmlformats.org/officeDocument/2006/relationships/slideLayout" Target="../slideLayouts/slideLayout2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03.xml"/></Relationships>
</file>

<file path=ppt/slides/_rels/slide320.xml.rels><?xml version="1.0" encoding="UTF-8" standalone="yes"?>
<Relationships xmlns="http://schemas.openxmlformats.org/package/2006/relationships"><Relationship Id="rId2" Type="http://schemas.openxmlformats.org/officeDocument/2006/relationships/notesSlide" Target="../notesSlides/notesSlide222.xml"/><Relationship Id="rId1" Type="http://schemas.openxmlformats.org/officeDocument/2006/relationships/slideLayout" Target="../slideLayouts/slideLayout23.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22.xml.rels><?xml version="1.0" encoding="UTF-8" standalone="yes"?>
<Relationships xmlns="http://schemas.openxmlformats.org/package/2006/relationships"><Relationship Id="rId2" Type="http://schemas.openxmlformats.org/officeDocument/2006/relationships/notesSlide" Target="../notesSlides/notesSlide223.xml"/><Relationship Id="rId1" Type="http://schemas.openxmlformats.org/officeDocument/2006/relationships/slideLayout" Target="../slideLayouts/slideLayout23.xml"/></Relationships>
</file>

<file path=ppt/slides/_rels/slide323.xml.rels><?xml version="1.0" encoding="UTF-8" standalone="yes"?>
<Relationships xmlns="http://schemas.openxmlformats.org/package/2006/relationships"><Relationship Id="rId2" Type="http://schemas.openxmlformats.org/officeDocument/2006/relationships/notesSlide" Target="../notesSlides/notesSlide224.xml"/><Relationship Id="rId1" Type="http://schemas.openxmlformats.org/officeDocument/2006/relationships/slideLayout" Target="../slideLayouts/slideLayout23.xml"/></Relationships>
</file>

<file path=ppt/slides/_rels/slide324.xml.rels><?xml version="1.0" encoding="UTF-8" standalone="yes"?>
<Relationships xmlns="http://schemas.openxmlformats.org/package/2006/relationships"><Relationship Id="rId2" Type="http://schemas.openxmlformats.org/officeDocument/2006/relationships/notesSlide" Target="../notesSlides/notesSlide225.xml"/><Relationship Id="rId1" Type="http://schemas.openxmlformats.org/officeDocument/2006/relationships/slideLayout" Target="../slideLayouts/slideLayout23.xml"/></Relationships>
</file>

<file path=ppt/slides/_rels/slide325.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23.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28.xml.rels><?xml version="1.0" encoding="UTF-8" standalone="yes"?>
<Relationships xmlns="http://schemas.openxmlformats.org/package/2006/relationships"><Relationship Id="rId2" Type="http://schemas.openxmlformats.org/officeDocument/2006/relationships/notesSlide" Target="../notesSlides/notesSlide227.xml"/><Relationship Id="rId1" Type="http://schemas.openxmlformats.org/officeDocument/2006/relationships/slideLayout" Target="../slideLayouts/slideLayout23.xml"/></Relationships>
</file>

<file path=ppt/slides/_rels/slide329.xml.rels><?xml version="1.0" encoding="UTF-8" standalone="yes"?>
<Relationships xmlns="http://schemas.openxmlformats.org/package/2006/relationships"><Relationship Id="rId3" Type="http://schemas.openxmlformats.org/officeDocument/2006/relationships/image" Target="../media/image192.jpeg"/><Relationship Id="rId2" Type="http://schemas.openxmlformats.org/officeDocument/2006/relationships/notesSlide" Target="../notesSlides/notesSlide228.xml"/><Relationship Id="rId1" Type="http://schemas.openxmlformats.org/officeDocument/2006/relationships/slideLayout" Target="../slideLayouts/slideLayout23.xml"/></Relationships>
</file>

<file path=ppt/slides/_rels/slide33.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Layout" Target="../slideLayouts/slideLayout102.xml"/></Relationships>
</file>

<file path=ppt/slides/_rels/slide330.xml.rels><?xml version="1.0" encoding="UTF-8" standalone="yes"?>
<Relationships xmlns="http://schemas.openxmlformats.org/package/2006/relationships"><Relationship Id="rId2" Type="http://schemas.openxmlformats.org/officeDocument/2006/relationships/notesSlide" Target="../notesSlides/notesSlide229.xml"/><Relationship Id="rId1" Type="http://schemas.openxmlformats.org/officeDocument/2006/relationships/slideLayout" Target="../slideLayouts/slideLayout23.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32.xml.rels><?xml version="1.0" encoding="UTF-8" standalone="yes"?>
<Relationships xmlns="http://schemas.openxmlformats.org/package/2006/relationships"><Relationship Id="rId2" Type="http://schemas.openxmlformats.org/officeDocument/2006/relationships/notesSlide" Target="../notesSlides/notesSlide230.xml"/><Relationship Id="rId1" Type="http://schemas.openxmlformats.org/officeDocument/2006/relationships/slideLayout" Target="../slideLayouts/slideLayout23.xml"/></Relationships>
</file>

<file path=ppt/slides/_rels/slide333.xml.rels><?xml version="1.0" encoding="UTF-8" standalone="yes"?>
<Relationships xmlns="http://schemas.openxmlformats.org/package/2006/relationships"><Relationship Id="rId2" Type="http://schemas.openxmlformats.org/officeDocument/2006/relationships/notesSlide" Target="../notesSlides/notesSlide231.xml"/><Relationship Id="rId1" Type="http://schemas.openxmlformats.org/officeDocument/2006/relationships/slideLayout" Target="../slideLayouts/slideLayout23.xml"/></Relationships>
</file>

<file path=ppt/slides/_rels/slide334.xml.rels><?xml version="1.0" encoding="UTF-8" standalone="yes"?>
<Relationships xmlns="http://schemas.openxmlformats.org/package/2006/relationships"><Relationship Id="rId3" Type="http://schemas.openxmlformats.org/officeDocument/2006/relationships/image" Target="../media/image158.jpeg"/><Relationship Id="rId2" Type="http://schemas.openxmlformats.org/officeDocument/2006/relationships/notesSlide" Target="../notesSlides/notesSlide232.xml"/><Relationship Id="rId1" Type="http://schemas.openxmlformats.org/officeDocument/2006/relationships/slideLayout" Target="../slideLayouts/slideLayout23.xml"/><Relationship Id="rId4" Type="http://schemas.openxmlformats.org/officeDocument/2006/relationships/image" Target="../media/image159.jpeg"/></Relationships>
</file>

<file path=ppt/slides/_rels/slide335.xml.rels><?xml version="1.0" encoding="UTF-8" standalone="yes"?>
<Relationships xmlns="http://schemas.openxmlformats.org/package/2006/relationships"><Relationship Id="rId2" Type="http://schemas.openxmlformats.org/officeDocument/2006/relationships/notesSlide" Target="../notesSlides/notesSlide233.xml"/><Relationship Id="rId1" Type="http://schemas.openxmlformats.org/officeDocument/2006/relationships/slideLayout" Target="../slideLayouts/slideLayout23.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37.xml.rels><?xml version="1.0" encoding="UTF-8" standalone="yes"?>
<Relationships xmlns="http://schemas.openxmlformats.org/package/2006/relationships"><Relationship Id="rId2" Type="http://schemas.openxmlformats.org/officeDocument/2006/relationships/notesSlide" Target="../notesSlides/notesSlide234.xml"/><Relationship Id="rId1" Type="http://schemas.openxmlformats.org/officeDocument/2006/relationships/slideLayout" Target="../slideLayouts/slideLayout17.xml"/></Relationships>
</file>

<file path=ppt/slides/_rels/slide338.xml.rels><?xml version="1.0" encoding="UTF-8" standalone="yes"?>
<Relationships xmlns="http://schemas.openxmlformats.org/package/2006/relationships"><Relationship Id="rId3" Type="http://schemas.openxmlformats.org/officeDocument/2006/relationships/image" Target="../media/image193.jpeg"/><Relationship Id="rId2" Type="http://schemas.openxmlformats.org/officeDocument/2006/relationships/notesSlide" Target="../notesSlides/notesSlide235.xml"/><Relationship Id="rId1" Type="http://schemas.openxmlformats.org/officeDocument/2006/relationships/slideLayout" Target="../slideLayouts/slideLayout23.xml"/></Relationships>
</file>

<file path=ppt/slides/_rels/slide339.xml.rels><?xml version="1.0" encoding="UTF-8" standalone="yes"?>
<Relationships xmlns="http://schemas.openxmlformats.org/package/2006/relationships"><Relationship Id="rId2" Type="http://schemas.openxmlformats.org/officeDocument/2006/relationships/notesSlide" Target="../notesSlides/notesSlide236.xml"/><Relationship Id="rId1" Type="http://schemas.openxmlformats.org/officeDocument/2006/relationships/slideLayout" Target="../slideLayouts/slideLayout2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44.xml"/></Relationships>
</file>

<file path=ppt/slides/_rels/slide340.xml.rels><?xml version="1.0" encoding="UTF-8" standalone="yes"?>
<Relationships xmlns="http://schemas.openxmlformats.org/package/2006/relationships"><Relationship Id="rId2" Type="http://schemas.openxmlformats.org/officeDocument/2006/relationships/notesSlide" Target="../notesSlides/notesSlide237.xml"/><Relationship Id="rId1" Type="http://schemas.openxmlformats.org/officeDocument/2006/relationships/slideLayout" Target="../slideLayouts/slideLayout23.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42.xml.rels><?xml version="1.0" encoding="UTF-8" standalone="yes"?>
<Relationships xmlns="http://schemas.openxmlformats.org/package/2006/relationships"><Relationship Id="rId3" Type="http://schemas.openxmlformats.org/officeDocument/2006/relationships/image" Target="../media/image194.png"/><Relationship Id="rId2" Type="http://schemas.openxmlformats.org/officeDocument/2006/relationships/notesSlide" Target="../notesSlides/notesSlide238.xml"/><Relationship Id="rId1" Type="http://schemas.openxmlformats.org/officeDocument/2006/relationships/slideLayout" Target="../slideLayouts/slideLayout23.xml"/><Relationship Id="rId5" Type="http://schemas.openxmlformats.org/officeDocument/2006/relationships/image" Target="../media/image196.png"/><Relationship Id="rId4" Type="http://schemas.openxmlformats.org/officeDocument/2006/relationships/image" Target="../media/image195.png"/></Relationships>
</file>

<file path=ppt/slides/_rels/slide343.xml.rels><?xml version="1.0" encoding="UTF-8" standalone="yes"?>
<Relationships xmlns="http://schemas.openxmlformats.org/package/2006/relationships"><Relationship Id="rId3" Type="http://schemas.openxmlformats.org/officeDocument/2006/relationships/image" Target="../media/image197.png"/><Relationship Id="rId2" Type="http://schemas.openxmlformats.org/officeDocument/2006/relationships/notesSlide" Target="../notesSlides/notesSlide239.xml"/><Relationship Id="rId1" Type="http://schemas.openxmlformats.org/officeDocument/2006/relationships/slideLayout" Target="../slideLayouts/slideLayout23.xml"/><Relationship Id="rId6" Type="http://schemas.openxmlformats.org/officeDocument/2006/relationships/image" Target="../media/image200.png"/><Relationship Id="rId5" Type="http://schemas.openxmlformats.org/officeDocument/2006/relationships/image" Target="../media/image199.png"/><Relationship Id="rId4" Type="http://schemas.openxmlformats.org/officeDocument/2006/relationships/image" Target="../media/image198.png"/></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45.xml.rels><?xml version="1.0" encoding="UTF-8" standalone="yes"?>
<Relationships xmlns="http://schemas.openxmlformats.org/package/2006/relationships"><Relationship Id="rId2" Type="http://schemas.openxmlformats.org/officeDocument/2006/relationships/notesSlide" Target="../notesSlides/notesSlide240.xml"/><Relationship Id="rId1" Type="http://schemas.openxmlformats.org/officeDocument/2006/relationships/slideLayout" Target="../slideLayouts/slideLayout23.xml"/></Relationships>
</file>

<file path=ppt/slides/_rels/slide346.xml.rels><?xml version="1.0" encoding="UTF-8" standalone="yes"?>
<Relationships xmlns="http://schemas.openxmlformats.org/package/2006/relationships"><Relationship Id="rId3" Type="http://schemas.openxmlformats.org/officeDocument/2006/relationships/image" Target="../media/image92.png"/><Relationship Id="rId2" Type="http://schemas.openxmlformats.org/officeDocument/2006/relationships/notesSlide" Target="../notesSlides/notesSlide241.xml"/><Relationship Id="rId1" Type="http://schemas.openxmlformats.org/officeDocument/2006/relationships/slideLayout" Target="../slideLayouts/slideLayout23.xml"/><Relationship Id="rId6" Type="http://schemas.openxmlformats.org/officeDocument/2006/relationships/image" Target="../media/image203.png"/><Relationship Id="rId5" Type="http://schemas.openxmlformats.org/officeDocument/2006/relationships/image" Target="../media/image202.png"/><Relationship Id="rId4" Type="http://schemas.openxmlformats.org/officeDocument/2006/relationships/image" Target="../media/image201.png"/></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48.xml.rels><?xml version="1.0" encoding="UTF-8" standalone="yes"?>
<Relationships xmlns="http://schemas.openxmlformats.org/package/2006/relationships"><Relationship Id="rId2" Type="http://schemas.openxmlformats.org/officeDocument/2006/relationships/notesSlide" Target="../notesSlides/notesSlide242.xml"/><Relationship Id="rId1" Type="http://schemas.openxmlformats.org/officeDocument/2006/relationships/slideLayout" Target="../slideLayouts/slideLayout23.xml"/></Relationships>
</file>

<file path=ppt/slides/_rels/slide349.xml.rels><?xml version="1.0" encoding="UTF-8" standalone="yes"?>
<Relationships xmlns="http://schemas.openxmlformats.org/package/2006/relationships"><Relationship Id="rId2" Type="http://schemas.openxmlformats.org/officeDocument/2006/relationships/notesSlide" Target="../notesSlides/notesSlide243.xml"/><Relationship Id="rId1" Type="http://schemas.openxmlformats.org/officeDocument/2006/relationships/slideLayout" Target="../slideLayouts/slideLayout2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92.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51.xml.rels><?xml version="1.0" encoding="UTF-8" standalone="yes"?>
<Relationships xmlns="http://schemas.openxmlformats.org/package/2006/relationships"><Relationship Id="rId2" Type="http://schemas.openxmlformats.org/officeDocument/2006/relationships/notesSlide" Target="../notesSlides/notesSlide244.xml"/><Relationship Id="rId1" Type="http://schemas.openxmlformats.org/officeDocument/2006/relationships/slideLayout" Target="../slideLayouts/slideLayout23.xml"/></Relationships>
</file>

<file path=ppt/slides/_rels/slide352.xml.rels><?xml version="1.0" encoding="UTF-8" standalone="yes"?>
<Relationships xmlns="http://schemas.openxmlformats.org/package/2006/relationships"><Relationship Id="rId2" Type="http://schemas.openxmlformats.org/officeDocument/2006/relationships/notesSlide" Target="../notesSlides/notesSlide245.xml"/><Relationship Id="rId1" Type="http://schemas.openxmlformats.org/officeDocument/2006/relationships/slideLayout" Target="../slideLayouts/slideLayout23.xml"/></Relationships>
</file>

<file path=ppt/slides/_rels/slide353.xml.rels><?xml version="1.0" encoding="UTF-8" standalone="yes"?>
<Relationships xmlns="http://schemas.openxmlformats.org/package/2006/relationships"><Relationship Id="rId3" Type="http://schemas.openxmlformats.org/officeDocument/2006/relationships/image" Target="../media/image73.jpeg"/><Relationship Id="rId2" Type="http://schemas.openxmlformats.org/officeDocument/2006/relationships/notesSlide" Target="../notesSlides/notesSlide246.xml"/><Relationship Id="rId1" Type="http://schemas.openxmlformats.org/officeDocument/2006/relationships/slideLayout" Target="../slideLayouts/slideLayout23.xml"/></Relationships>
</file>

<file path=ppt/slides/_rels/slide354.xml.rels><?xml version="1.0" encoding="UTF-8" standalone="yes"?>
<Relationships xmlns="http://schemas.openxmlformats.org/package/2006/relationships"><Relationship Id="rId8" Type="http://schemas.openxmlformats.org/officeDocument/2006/relationships/image" Target="../media/image208.png"/><Relationship Id="rId3" Type="http://schemas.openxmlformats.org/officeDocument/2006/relationships/image" Target="../media/image102.jpeg"/><Relationship Id="rId7" Type="http://schemas.openxmlformats.org/officeDocument/2006/relationships/image" Target="../media/image207.jpeg"/><Relationship Id="rId2" Type="http://schemas.openxmlformats.org/officeDocument/2006/relationships/notesSlide" Target="../notesSlides/notesSlide247.xml"/><Relationship Id="rId1" Type="http://schemas.openxmlformats.org/officeDocument/2006/relationships/slideLayout" Target="../slideLayouts/slideLayout23.xml"/><Relationship Id="rId6" Type="http://schemas.openxmlformats.org/officeDocument/2006/relationships/image" Target="../media/image206.jpeg"/><Relationship Id="rId5" Type="http://schemas.openxmlformats.org/officeDocument/2006/relationships/image" Target="../media/image205.png"/><Relationship Id="rId10" Type="http://schemas.openxmlformats.org/officeDocument/2006/relationships/image" Target="../media/image210.png"/><Relationship Id="rId4" Type="http://schemas.openxmlformats.org/officeDocument/2006/relationships/image" Target="../media/image204.png"/><Relationship Id="rId9" Type="http://schemas.openxmlformats.org/officeDocument/2006/relationships/image" Target="../media/image209.jpeg"/></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56.xml.rels><?xml version="1.0" encoding="UTF-8" standalone="yes"?>
<Relationships xmlns="http://schemas.openxmlformats.org/package/2006/relationships"><Relationship Id="rId2" Type="http://schemas.openxmlformats.org/officeDocument/2006/relationships/notesSlide" Target="../notesSlides/notesSlide248.xml"/><Relationship Id="rId1" Type="http://schemas.openxmlformats.org/officeDocument/2006/relationships/slideLayout" Target="../slideLayouts/slideLayout23.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58.xml.rels><?xml version="1.0" encoding="UTF-8" standalone="yes"?>
<Relationships xmlns="http://schemas.openxmlformats.org/package/2006/relationships"><Relationship Id="rId3" Type="http://schemas.openxmlformats.org/officeDocument/2006/relationships/hyperlink" Target="http://2.bp.blogspot.com/-mcBTpFJvFNo/WeAFbqrzyHI/AAAAAAABHjQ/5cGZy_hvgtwumLbyggYibhxmj7lunDhwACLcBGAs/s800/building_mansion2.png" TargetMode="External"/><Relationship Id="rId7" Type="http://schemas.openxmlformats.org/officeDocument/2006/relationships/image" Target="../media/image214.png"/><Relationship Id="rId2" Type="http://schemas.openxmlformats.org/officeDocument/2006/relationships/notesSlide" Target="../notesSlides/notesSlide249.xml"/><Relationship Id="rId1" Type="http://schemas.openxmlformats.org/officeDocument/2006/relationships/slideLayout" Target="../slideLayouts/slideLayout23.xml"/><Relationship Id="rId6" Type="http://schemas.openxmlformats.org/officeDocument/2006/relationships/image" Target="../media/image213.png"/><Relationship Id="rId5" Type="http://schemas.openxmlformats.org/officeDocument/2006/relationships/image" Target="../media/image212.jpeg"/><Relationship Id="rId4" Type="http://schemas.openxmlformats.org/officeDocument/2006/relationships/image" Target="../media/image211.png"/></Relationships>
</file>

<file path=ppt/slides/_rels/slide359.xml.rels><?xml version="1.0" encoding="UTF-8" standalone="yes"?>
<Relationships xmlns="http://schemas.openxmlformats.org/package/2006/relationships"><Relationship Id="rId3" Type="http://schemas.openxmlformats.org/officeDocument/2006/relationships/image" Target="../media/image215.jpeg"/><Relationship Id="rId2" Type="http://schemas.openxmlformats.org/officeDocument/2006/relationships/notesSlide" Target="../notesSlides/notesSlide250.xml"/><Relationship Id="rId1" Type="http://schemas.openxmlformats.org/officeDocument/2006/relationships/slideLayout" Target="../slideLayouts/slideLayout23.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49.xml"/></Relationships>
</file>

<file path=ppt/slides/_rels/slide360.xml.rels><?xml version="1.0" encoding="UTF-8" standalone="yes"?>
<Relationships xmlns="http://schemas.openxmlformats.org/package/2006/relationships"><Relationship Id="rId2" Type="http://schemas.openxmlformats.org/officeDocument/2006/relationships/notesSlide" Target="../notesSlides/notesSlide251.xml"/><Relationship Id="rId1" Type="http://schemas.openxmlformats.org/officeDocument/2006/relationships/slideLayout" Target="../slideLayouts/slideLayout23.xml"/></Relationships>
</file>

<file path=ppt/slides/_rels/slide361.xml.rels><?xml version="1.0" encoding="UTF-8" standalone="yes"?>
<Relationships xmlns="http://schemas.openxmlformats.org/package/2006/relationships"><Relationship Id="rId2" Type="http://schemas.openxmlformats.org/officeDocument/2006/relationships/notesSlide" Target="../notesSlides/notesSlide252.xml"/><Relationship Id="rId1" Type="http://schemas.openxmlformats.org/officeDocument/2006/relationships/slideLayout" Target="../slideLayouts/slideLayout23.xml"/></Relationships>
</file>

<file path=ppt/slides/_rels/slide362.xml.rels><?xml version="1.0" encoding="UTF-8" standalone="yes"?>
<Relationships xmlns="http://schemas.openxmlformats.org/package/2006/relationships"><Relationship Id="rId2" Type="http://schemas.openxmlformats.org/officeDocument/2006/relationships/notesSlide" Target="../notesSlides/notesSlide253.xml"/><Relationship Id="rId1" Type="http://schemas.openxmlformats.org/officeDocument/2006/relationships/slideLayout" Target="../slideLayouts/slideLayout23.xml"/></Relationships>
</file>

<file path=ppt/slides/_rels/slide363.xml.rels><?xml version="1.0" encoding="UTF-8" standalone="yes"?>
<Relationships xmlns="http://schemas.openxmlformats.org/package/2006/relationships"><Relationship Id="rId3" Type="http://schemas.openxmlformats.org/officeDocument/2006/relationships/image" Target="../media/image216.jpeg"/><Relationship Id="rId2" Type="http://schemas.openxmlformats.org/officeDocument/2006/relationships/notesSlide" Target="../notesSlides/notesSlide254.xml"/><Relationship Id="rId1" Type="http://schemas.openxmlformats.org/officeDocument/2006/relationships/slideLayout" Target="../slideLayouts/slideLayout23.xml"/><Relationship Id="rId4" Type="http://schemas.openxmlformats.org/officeDocument/2006/relationships/image" Target="../media/image217.jpeg"/></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65.xml.rels><?xml version="1.0" encoding="UTF-8" standalone="yes"?>
<Relationships xmlns="http://schemas.openxmlformats.org/package/2006/relationships"><Relationship Id="rId8" Type="http://schemas.openxmlformats.org/officeDocument/2006/relationships/image" Target="../media/image224.png"/><Relationship Id="rId3" Type="http://schemas.openxmlformats.org/officeDocument/2006/relationships/image" Target="../media/image219.wmf"/><Relationship Id="rId7" Type="http://schemas.openxmlformats.org/officeDocument/2006/relationships/image" Target="../media/image223.png"/><Relationship Id="rId2" Type="http://schemas.openxmlformats.org/officeDocument/2006/relationships/image" Target="../media/image218.wmf"/><Relationship Id="rId1" Type="http://schemas.openxmlformats.org/officeDocument/2006/relationships/slideLayout" Target="../slideLayouts/slideLayout78.xml"/><Relationship Id="rId6" Type="http://schemas.openxmlformats.org/officeDocument/2006/relationships/image" Target="../media/image222.png"/><Relationship Id="rId5" Type="http://schemas.openxmlformats.org/officeDocument/2006/relationships/image" Target="../media/image221.wmf"/><Relationship Id="rId4" Type="http://schemas.openxmlformats.org/officeDocument/2006/relationships/image" Target="../media/image220.wmf"/></Relationships>
</file>

<file path=ppt/slides/_rels/slide366.xml.rels><?xml version="1.0" encoding="UTF-8" standalone="yes"?>
<Relationships xmlns="http://schemas.openxmlformats.org/package/2006/relationships"><Relationship Id="rId2" Type="http://schemas.openxmlformats.org/officeDocument/2006/relationships/notesSlide" Target="../notesSlides/notesSlide255.xml"/><Relationship Id="rId1" Type="http://schemas.openxmlformats.org/officeDocument/2006/relationships/slideLayout" Target="../slideLayouts/slideLayout12.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68.xml.rels><?xml version="1.0" encoding="UTF-8" standalone="yes"?>
<Relationships xmlns="http://schemas.openxmlformats.org/package/2006/relationships"><Relationship Id="rId2" Type="http://schemas.openxmlformats.org/officeDocument/2006/relationships/notesSlide" Target="../notesSlides/notesSlide256.xml"/><Relationship Id="rId1" Type="http://schemas.openxmlformats.org/officeDocument/2006/relationships/slideLayout" Target="../slideLayouts/slideLayout23.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49.xml"/></Relationships>
</file>

<file path=ppt/slides/_rels/slide370.xml.rels><?xml version="1.0" encoding="UTF-8" standalone="yes"?>
<Relationships xmlns="http://schemas.openxmlformats.org/package/2006/relationships"><Relationship Id="rId8" Type="http://schemas.openxmlformats.org/officeDocument/2006/relationships/image" Target="../media/image227.png"/><Relationship Id="rId13" Type="http://schemas.openxmlformats.org/officeDocument/2006/relationships/image" Target="../media/image232.png"/><Relationship Id="rId18" Type="http://schemas.openxmlformats.org/officeDocument/2006/relationships/image" Target="../media/image237.png"/><Relationship Id="rId3" Type="http://schemas.openxmlformats.org/officeDocument/2006/relationships/image" Target="../media/image208.png"/><Relationship Id="rId7" Type="http://schemas.openxmlformats.org/officeDocument/2006/relationships/image" Target="../media/image226.png"/><Relationship Id="rId12" Type="http://schemas.openxmlformats.org/officeDocument/2006/relationships/image" Target="../media/image231.png"/><Relationship Id="rId17" Type="http://schemas.openxmlformats.org/officeDocument/2006/relationships/image" Target="../media/image236.png"/><Relationship Id="rId2" Type="http://schemas.openxmlformats.org/officeDocument/2006/relationships/notesSlide" Target="../notesSlides/notesSlide257.xml"/><Relationship Id="rId16" Type="http://schemas.openxmlformats.org/officeDocument/2006/relationships/image" Target="../media/image235.png"/><Relationship Id="rId1" Type="http://schemas.openxmlformats.org/officeDocument/2006/relationships/slideLayout" Target="../slideLayouts/slideLayout23.xml"/><Relationship Id="rId6" Type="http://schemas.openxmlformats.org/officeDocument/2006/relationships/image" Target="../media/image225.png"/><Relationship Id="rId11" Type="http://schemas.openxmlformats.org/officeDocument/2006/relationships/image" Target="../media/image230.png"/><Relationship Id="rId5" Type="http://schemas.openxmlformats.org/officeDocument/2006/relationships/image" Target="../media/image203.png"/><Relationship Id="rId15" Type="http://schemas.openxmlformats.org/officeDocument/2006/relationships/image" Target="../media/image234.png"/><Relationship Id="rId10" Type="http://schemas.openxmlformats.org/officeDocument/2006/relationships/image" Target="../media/image229.png"/><Relationship Id="rId4" Type="http://schemas.openxmlformats.org/officeDocument/2006/relationships/image" Target="../media/image202.png"/><Relationship Id="rId9" Type="http://schemas.openxmlformats.org/officeDocument/2006/relationships/image" Target="../media/image228.png"/><Relationship Id="rId14" Type="http://schemas.openxmlformats.org/officeDocument/2006/relationships/image" Target="../media/image233.png"/></Relationships>
</file>

<file path=ppt/slides/_rels/slide371.xml.rels><?xml version="1.0" encoding="UTF-8" standalone="yes"?>
<Relationships xmlns="http://schemas.openxmlformats.org/package/2006/relationships"><Relationship Id="rId3" Type="http://schemas.openxmlformats.org/officeDocument/2006/relationships/image" Target="../media/image238.jpeg"/><Relationship Id="rId7" Type="http://schemas.openxmlformats.org/officeDocument/2006/relationships/image" Target="../media/image234.png"/><Relationship Id="rId2" Type="http://schemas.openxmlformats.org/officeDocument/2006/relationships/notesSlide" Target="../notesSlides/notesSlide258.xml"/><Relationship Id="rId1" Type="http://schemas.openxmlformats.org/officeDocument/2006/relationships/slideLayout" Target="../slideLayouts/slideLayout23.xml"/><Relationship Id="rId6" Type="http://schemas.openxmlformats.org/officeDocument/2006/relationships/image" Target="../media/image233.png"/><Relationship Id="rId5" Type="http://schemas.openxmlformats.org/officeDocument/2006/relationships/image" Target="../media/image232.png"/><Relationship Id="rId4" Type="http://schemas.openxmlformats.org/officeDocument/2006/relationships/image" Target="../media/image239.jpeg"/></Relationships>
</file>

<file path=ppt/slides/_rels/slide372.xml.rels><?xml version="1.0" encoding="UTF-8" standalone="yes"?>
<Relationships xmlns="http://schemas.openxmlformats.org/package/2006/relationships"><Relationship Id="rId2" Type="http://schemas.openxmlformats.org/officeDocument/2006/relationships/notesSlide" Target="../notesSlides/notesSlide259.xml"/><Relationship Id="rId1" Type="http://schemas.openxmlformats.org/officeDocument/2006/relationships/slideLayout" Target="../slideLayouts/slideLayout23.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74.xml.rels><?xml version="1.0" encoding="UTF-8" standalone="yes"?>
<Relationships xmlns="http://schemas.openxmlformats.org/package/2006/relationships"><Relationship Id="rId2" Type="http://schemas.openxmlformats.org/officeDocument/2006/relationships/notesSlide" Target="../notesSlides/notesSlide260.xml"/><Relationship Id="rId1" Type="http://schemas.openxmlformats.org/officeDocument/2006/relationships/slideLayout" Target="../slideLayouts/slideLayout23.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376.xml.rels><?xml version="1.0" encoding="UTF-8" standalone="yes"?>
<Relationships xmlns="http://schemas.openxmlformats.org/package/2006/relationships"><Relationship Id="rId2" Type="http://schemas.openxmlformats.org/officeDocument/2006/relationships/notesSlide" Target="../notesSlides/notesSlide261.xml"/><Relationship Id="rId1" Type="http://schemas.openxmlformats.org/officeDocument/2006/relationships/slideLayout" Target="../slideLayouts/slideLayout23.xml"/></Relationships>
</file>

<file path=ppt/slides/_rels/slide377.xml.rels><?xml version="1.0" encoding="UTF-8" standalone="yes"?>
<Relationships xmlns="http://schemas.openxmlformats.org/package/2006/relationships"><Relationship Id="rId2" Type="http://schemas.openxmlformats.org/officeDocument/2006/relationships/notesSlide" Target="../notesSlides/notesSlide262.xml"/><Relationship Id="rId1" Type="http://schemas.openxmlformats.org/officeDocument/2006/relationships/slideLayout" Target="../slideLayouts/slideLayout1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79.xml.rels><?xml version="1.0" encoding="UTF-8" standalone="yes"?>
<Relationships xmlns="http://schemas.openxmlformats.org/package/2006/relationships"><Relationship Id="rId2" Type="http://schemas.openxmlformats.org/officeDocument/2006/relationships/notesSlide" Target="../notesSlides/notesSlide263.xml"/><Relationship Id="rId1" Type="http://schemas.openxmlformats.org/officeDocument/2006/relationships/slideLayout" Target="../slideLayouts/slideLayout2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49.xml"/></Relationships>
</file>

<file path=ppt/slides/_rels/slide380.xml.rels><?xml version="1.0" encoding="UTF-8" standalone="yes"?>
<Relationships xmlns="http://schemas.openxmlformats.org/package/2006/relationships"><Relationship Id="rId2" Type="http://schemas.openxmlformats.org/officeDocument/2006/relationships/notesSlide" Target="../notesSlides/notesSlide264.xml"/><Relationship Id="rId1" Type="http://schemas.openxmlformats.org/officeDocument/2006/relationships/slideLayout" Target="../slideLayouts/slideLayout23.xml"/></Relationships>
</file>

<file path=ppt/slides/_rels/slide381.xml.rels><?xml version="1.0" encoding="UTF-8" standalone="yes"?>
<Relationships xmlns="http://schemas.openxmlformats.org/package/2006/relationships"><Relationship Id="rId2" Type="http://schemas.openxmlformats.org/officeDocument/2006/relationships/notesSlide" Target="../notesSlides/notesSlide265.xml"/><Relationship Id="rId1" Type="http://schemas.openxmlformats.org/officeDocument/2006/relationships/slideLayout" Target="../slideLayouts/slideLayout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385.xml.rels><?xml version="1.0" encoding="UTF-8" standalone="yes"?>
<Relationships xmlns="http://schemas.openxmlformats.org/package/2006/relationships"><Relationship Id="rId2" Type="http://schemas.openxmlformats.org/officeDocument/2006/relationships/notesSlide" Target="../notesSlides/notesSlide266.xml"/><Relationship Id="rId1" Type="http://schemas.openxmlformats.org/officeDocument/2006/relationships/slideLayout" Target="../slideLayouts/slideLayout55.xml"/></Relationships>
</file>

<file path=ppt/slides/_rels/slide386.xml.rels><?xml version="1.0" encoding="UTF-8" standalone="yes"?>
<Relationships xmlns="http://schemas.openxmlformats.org/package/2006/relationships"><Relationship Id="rId2" Type="http://schemas.openxmlformats.org/officeDocument/2006/relationships/image" Target="../media/image240.png"/><Relationship Id="rId1" Type="http://schemas.openxmlformats.org/officeDocument/2006/relationships/slideLayout" Target="../slideLayouts/slideLayout45.xml"/></Relationships>
</file>

<file path=ppt/slides/_rels/slide387.xml.rels><?xml version="1.0" encoding="UTF-8" standalone="yes"?>
<Relationships xmlns="http://schemas.openxmlformats.org/package/2006/relationships"><Relationship Id="rId2" Type="http://schemas.openxmlformats.org/officeDocument/2006/relationships/image" Target="../media/image241.png"/><Relationship Id="rId1" Type="http://schemas.openxmlformats.org/officeDocument/2006/relationships/slideLayout" Target="../slideLayouts/slideLayout45.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389.xml.rels><?xml version="1.0" encoding="UTF-8" standalone="yes"?>
<Relationships xmlns="http://schemas.openxmlformats.org/package/2006/relationships"><Relationship Id="rId2" Type="http://schemas.openxmlformats.org/officeDocument/2006/relationships/notesSlide" Target="../notesSlides/notesSlide267.xml"/><Relationship Id="rId1" Type="http://schemas.openxmlformats.org/officeDocument/2006/relationships/slideLayout" Target="../slideLayouts/slideLayout2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49.xml"/></Relationships>
</file>

<file path=ppt/slides/_rels/slide390.xml.rels><?xml version="1.0" encoding="UTF-8" standalone="yes"?>
<Relationships xmlns="http://schemas.openxmlformats.org/package/2006/relationships"><Relationship Id="rId2" Type="http://schemas.openxmlformats.org/officeDocument/2006/relationships/image" Target="../media/image242.png"/><Relationship Id="rId1" Type="http://schemas.openxmlformats.org/officeDocument/2006/relationships/slideLayout" Target="../slideLayouts/slideLayout13.xml"/></Relationships>
</file>

<file path=ppt/slides/_rels/slide391.xml.rels><?xml version="1.0" encoding="UTF-8" standalone="yes"?>
<Relationships xmlns="http://schemas.openxmlformats.org/package/2006/relationships"><Relationship Id="rId2" Type="http://schemas.openxmlformats.org/officeDocument/2006/relationships/image" Target="../media/image243.png"/><Relationship Id="rId1" Type="http://schemas.openxmlformats.org/officeDocument/2006/relationships/slideLayout" Target="../slideLayouts/slideLayout13.xml"/></Relationships>
</file>

<file path=ppt/slides/_rels/slide392.xml.rels><?xml version="1.0" encoding="UTF-8" standalone="yes"?>
<Relationships xmlns="http://schemas.openxmlformats.org/package/2006/relationships"><Relationship Id="rId2" Type="http://schemas.openxmlformats.org/officeDocument/2006/relationships/image" Target="../media/image244.png"/><Relationship Id="rId1" Type="http://schemas.openxmlformats.org/officeDocument/2006/relationships/slideLayout" Target="../slideLayouts/slideLayout13.xml"/></Relationships>
</file>

<file path=ppt/slides/_rels/slide393.xml.rels><?xml version="1.0" encoding="UTF-8" standalone="yes"?>
<Relationships xmlns="http://schemas.openxmlformats.org/package/2006/relationships"><Relationship Id="rId2" Type="http://schemas.openxmlformats.org/officeDocument/2006/relationships/image" Target="../media/image245.emf"/><Relationship Id="rId1" Type="http://schemas.openxmlformats.org/officeDocument/2006/relationships/slideLayout" Target="../slideLayouts/slideLayout13.xml"/></Relationships>
</file>

<file path=ppt/slides/_rels/slide394.xml.rels><?xml version="1.0" encoding="UTF-8" standalone="yes"?>
<Relationships xmlns="http://schemas.openxmlformats.org/package/2006/relationships"><Relationship Id="rId2" Type="http://schemas.openxmlformats.org/officeDocument/2006/relationships/notesSlide" Target="../notesSlides/notesSlide268.xml"/><Relationship Id="rId1" Type="http://schemas.openxmlformats.org/officeDocument/2006/relationships/slideLayout" Target="../slideLayouts/slideLayout23.xml"/></Relationships>
</file>

<file path=ppt/slides/_rels/slide395.xml.rels><?xml version="1.0" encoding="UTF-8" standalone="yes"?>
<Relationships xmlns="http://schemas.openxmlformats.org/package/2006/relationships"><Relationship Id="rId2" Type="http://schemas.openxmlformats.org/officeDocument/2006/relationships/notesSlide" Target="../notesSlides/notesSlide269.xml"/><Relationship Id="rId1" Type="http://schemas.openxmlformats.org/officeDocument/2006/relationships/slideLayout" Target="../slideLayouts/slideLayout23.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97.xml.rels><?xml version="1.0" encoding="UTF-8" standalone="yes"?>
<Relationships xmlns="http://schemas.openxmlformats.org/package/2006/relationships"><Relationship Id="rId2" Type="http://schemas.openxmlformats.org/officeDocument/2006/relationships/notesSlide" Target="../notesSlides/notesSlide270.xml"/><Relationship Id="rId1" Type="http://schemas.openxmlformats.org/officeDocument/2006/relationships/slideLayout" Target="../slideLayouts/slideLayout23.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99.xml.rels><?xml version="1.0" encoding="UTF-8" standalone="yes"?>
<Relationships xmlns="http://schemas.openxmlformats.org/package/2006/relationships"><Relationship Id="rId2" Type="http://schemas.openxmlformats.org/officeDocument/2006/relationships/notesSlide" Target="../notesSlides/notesSlide271.xml"/><Relationship Id="rId1" Type="http://schemas.openxmlformats.org/officeDocument/2006/relationships/slideLayout" Target="../slideLayouts/slideLayout23.xml"/></Relationships>
</file>

<file path=ppt/slides/_rels/slide4.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49.xml"/></Relationships>
</file>

<file path=ppt/slides/_rels/slide400.xml.rels><?xml version="1.0" encoding="UTF-8" standalone="yes"?>
<Relationships xmlns="http://schemas.openxmlformats.org/package/2006/relationships"><Relationship Id="rId2" Type="http://schemas.openxmlformats.org/officeDocument/2006/relationships/notesSlide" Target="../notesSlides/notesSlide272.xml"/><Relationship Id="rId1" Type="http://schemas.openxmlformats.org/officeDocument/2006/relationships/slideLayout" Target="../slideLayouts/slideLayout23.xml"/></Relationships>
</file>

<file path=ppt/slides/_rels/slide401.xml.rels><?xml version="1.0" encoding="UTF-8" standalone="yes"?>
<Relationships xmlns="http://schemas.openxmlformats.org/package/2006/relationships"><Relationship Id="rId8" Type="http://schemas.openxmlformats.org/officeDocument/2006/relationships/image" Target="../media/image233.png"/><Relationship Id="rId3" Type="http://schemas.openxmlformats.org/officeDocument/2006/relationships/image" Target="../media/image239.jpeg"/><Relationship Id="rId7" Type="http://schemas.microsoft.com/office/2007/relationships/hdphoto" Target="../media/hdphoto4.wdp"/><Relationship Id="rId12" Type="http://schemas.openxmlformats.org/officeDocument/2006/relationships/image" Target="../media/image249.svg"/><Relationship Id="rId2" Type="http://schemas.openxmlformats.org/officeDocument/2006/relationships/notesSlide" Target="../notesSlides/notesSlide273.xml"/><Relationship Id="rId1" Type="http://schemas.openxmlformats.org/officeDocument/2006/relationships/slideLayout" Target="../slideLayouts/slideLayout23.xml"/><Relationship Id="rId6" Type="http://schemas.openxmlformats.org/officeDocument/2006/relationships/image" Target="../media/image246.png"/><Relationship Id="rId11" Type="http://schemas.openxmlformats.org/officeDocument/2006/relationships/image" Target="../media/image248.png"/><Relationship Id="rId5" Type="http://schemas.openxmlformats.org/officeDocument/2006/relationships/image" Target="../media/image207.jpeg"/><Relationship Id="rId10" Type="http://schemas.microsoft.com/office/2007/relationships/hdphoto" Target="../media/hdphoto5.wdp"/><Relationship Id="rId4" Type="http://schemas.openxmlformats.org/officeDocument/2006/relationships/image" Target="../media/image104.png"/><Relationship Id="rId9" Type="http://schemas.openxmlformats.org/officeDocument/2006/relationships/image" Target="../media/image247.png"/></Relationships>
</file>

<file path=ppt/slides/_rels/slide402.xml.rels><?xml version="1.0" encoding="UTF-8" standalone="yes"?>
<Relationships xmlns="http://schemas.openxmlformats.org/package/2006/relationships"><Relationship Id="rId2" Type="http://schemas.openxmlformats.org/officeDocument/2006/relationships/notesSlide" Target="../notesSlides/notesSlide274.xml"/><Relationship Id="rId1" Type="http://schemas.openxmlformats.org/officeDocument/2006/relationships/slideLayout" Target="../slideLayouts/slideLayout23.xml"/></Relationships>
</file>

<file path=ppt/slides/_rels/slide403.xml.rels><?xml version="1.0" encoding="UTF-8" standalone="yes"?>
<Relationships xmlns="http://schemas.openxmlformats.org/package/2006/relationships"><Relationship Id="rId2" Type="http://schemas.openxmlformats.org/officeDocument/2006/relationships/notesSlide" Target="../notesSlides/notesSlide275.xml"/><Relationship Id="rId1" Type="http://schemas.openxmlformats.org/officeDocument/2006/relationships/slideLayout" Target="../slideLayouts/slideLayout23.xml"/></Relationships>
</file>

<file path=ppt/slides/_rels/slide404.xml.rels><?xml version="1.0" encoding="UTF-8" standalone="yes"?>
<Relationships xmlns="http://schemas.openxmlformats.org/package/2006/relationships"><Relationship Id="rId3" Type="http://schemas.openxmlformats.org/officeDocument/2006/relationships/image" Target="../media/image250.png"/><Relationship Id="rId2" Type="http://schemas.openxmlformats.org/officeDocument/2006/relationships/notesSlide" Target="../notesSlides/notesSlide276.xml"/><Relationship Id="rId1" Type="http://schemas.openxmlformats.org/officeDocument/2006/relationships/slideLayout" Target="../slideLayouts/slideLayout23.xml"/></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06.xml.rels><?xml version="1.0" encoding="UTF-8" standalone="yes"?>
<Relationships xmlns="http://schemas.openxmlformats.org/package/2006/relationships"><Relationship Id="rId2" Type="http://schemas.openxmlformats.org/officeDocument/2006/relationships/notesSlide" Target="../notesSlides/notesSlide277.xml"/><Relationship Id="rId1" Type="http://schemas.openxmlformats.org/officeDocument/2006/relationships/slideLayout" Target="../slideLayouts/slideLayout23.xml"/></Relationships>
</file>

<file path=ppt/slides/_rels/slide407.xml.rels><?xml version="1.0" encoding="UTF-8" standalone="yes"?>
<Relationships xmlns="http://schemas.openxmlformats.org/package/2006/relationships"><Relationship Id="rId2" Type="http://schemas.openxmlformats.org/officeDocument/2006/relationships/notesSlide" Target="../notesSlides/notesSlide278.xml"/><Relationship Id="rId1" Type="http://schemas.openxmlformats.org/officeDocument/2006/relationships/slideLayout" Target="../slideLayouts/slideLayout23.xml"/></Relationships>
</file>

<file path=ppt/slides/_rels/slide408.xml.rels><?xml version="1.0" encoding="UTF-8" standalone="yes"?>
<Relationships xmlns="http://schemas.openxmlformats.org/package/2006/relationships"><Relationship Id="rId2" Type="http://schemas.openxmlformats.org/officeDocument/2006/relationships/notesSlide" Target="../notesSlides/notesSlide279.xml"/><Relationship Id="rId1" Type="http://schemas.openxmlformats.org/officeDocument/2006/relationships/slideLayout" Target="../slideLayouts/slideLayout23.xml"/></Relationships>
</file>

<file path=ppt/slides/_rels/slide409.xml.rels><?xml version="1.0" encoding="UTF-8" standalone="yes"?>
<Relationships xmlns="http://schemas.openxmlformats.org/package/2006/relationships"><Relationship Id="rId2" Type="http://schemas.openxmlformats.org/officeDocument/2006/relationships/notesSlide" Target="../notesSlides/notesSlide280.xml"/><Relationship Id="rId1" Type="http://schemas.openxmlformats.org/officeDocument/2006/relationships/slideLayout" Target="../slideLayouts/slideLayout23.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49.xml"/></Relationships>
</file>

<file path=ppt/slides/_rels/slide410.xml.rels><?xml version="1.0" encoding="UTF-8" standalone="yes"?>
<Relationships xmlns="http://schemas.openxmlformats.org/package/2006/relationships"><Relationship Id="rId2" Type="http://schemas.openxmlformats.org/officeDocument/2006/relationships/notesSlide" Target="../notesSlides/notesSlide281.xml"/><Relationship Id="rId1" Type="http://schemas.openxmlformats.org/officeDocument/2006/relationships/slideLayout" Target="../slideLayouts/slideLayout23.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12.xml.rels><?xml version="1.0" encoding="UTF-8" standalone="yes"?>
<Relationships xmlns="http://schemas.openxmlformats.org/package/2006/relationships"><Relationship Id="rId2" Type="http://schemas.openxmlformats.org/officeDocument/2006/relationships/notesSlide" Target="../notesSlides/notesSlide282.xml"/><Relationship Id="rId1" Type="http://schemas.openxmlformats.org/officeDocument/2006/relationships/slideLayout" Target="../slideLayouts/slideLayout23.xml"/></Relationships>
</file>

<file path=ppt/slides/_rels/slide413.xml.rels><?xml version="1.0" encoding="UTF-8" standalone="yes"?>
<Relationships xmlns="http://schemas.openxmlformats.org/package/2006/relationships"><Relationship Id="rId3" Type="http://schemas.openxmlformats.org/officeDocument/2006/relationships/image" Target="../media/image78.jpeg"/><Relationship Id="rId2" Type="http://schemas.openxmlformats.org/officeDocument/2006/relationships/notesSlide" Target="../notesSlides/notesSlide283.xml"/><Relationship Id="rId1" Type="http://schemas.openxmlformats.org/officeDocument/2006/relationships/slideLayout" Target="../slideLayouts/slideLayout23.xml"/></Relationships>
</file>

<file path=ppt/slides/_rels/slide414.xml.rels><?xml version="1.0" encoding="UTF-8" standalone="yes"?>
<Relationships xmlns="http://schemas.openxmlformats.org/package/2006/relationships"><Relationship Id="rId2" Type="http://schemas.openxmlformats.org/officeDocument/2006/relationships/notesSlide" Target="../notesSlides/notesSlide284.xml"/><Relationship Id="rId1" Type="http://schemas.openxmlformats.org/officeDocument/2006/relationships/slideLayout" Target="../slideLayouts/slideLayout23.xml"/></Relationships>
</file>

<file path=ppt/slides/_rels/slide415.xml.rels><?xml version="1.0" encoding="UTF-8" standalone="yes"?>
<Relationships xmlns="http://schemas.openxmlformats.org/package/2006/relationships"><Relationship Id="rId2" Type="http://schemas.openxmlformats.org/officeDocument/2006/relationships/notesSlide" Target="../notesSlides/notesSlide285.xml"/><Relationship Id="rId1" Type="http://schemas.openxmlformats.org/officeDocument/2006/relationships/slideLayout" Target="../slideLayouts/slideLayout23.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18.xml.rels><?xml version="1.0" encoding="UTF-8" standalone="yes"?>
<Relationships xmlns="http://schemas.openxmlformats.org/package/2006/relationships"><Relationship Id="rId3" Type="http://schemas.openxmlformats.org/officeDocument/2006/relationships/image" Target="../media/image154.wmf"/><Relationship Id="rId2" Type="http://schemas.openxmlformats.org/officeDocument/2006/relationships/notesSlide" Target="../notesSlides/notesSlide286.xml"/><Relationship Id="rId1" Type="http://schemas.openxmlformats.org/officeDocument/2006/relationships/slideLayout" Target="../slideLayouts/slideLayout23.xml"/><Relationship Id="rId6" Type="http://schemas.openxmlformats.org/officeDocument/2006/relationships/image" Target="../media/image155.wmf"/><Relationship Id="rId5" Type="http://schemas.openxmlformats.org/officeDocument/2006/relationships/image" Target="../media/image252.jpeg"/><Relationship Id="rId4" Type="http://schemas.openxmlformats.org/officeDocument/2006/relationships/image" Target="../media/image251.jpeg"/></Relationships>
</file>

<file path=ppt/slides/_rels/slide419.xml.rels><?xml version="1.0" encoding="UTF-8" standalone="yes"?>
<Relationships xmlns="http://schemas.openxmlformats.org/package/2006/relationships"><Relationship Id="rId8" Type="http://schemas.openxmlformats.org/officeDocument/2006/relationships/image" Target="../media/image155.wmf"/><Relationship Id="rId3" Type="http://schemas.openxmlformats.org/officeDocument/2006/relationships/image" Target="../media/image153.png"/><Relationship Id="rId7" Type="http://schemas.openxmlformats.org/officeDocument/2006/relationships/image" Target="../media/image156.png"/><Relationship Id="rId2" Type="http://schemas.openxmlformats.org/officeDocument/2006/relationships/notesSlide" Target="../notesSlides/notesSlide287.xml"/><Relationship Id="rId1" Type="http://schemas.openxmlformats.org/officeDocument/2006/relationships/slideLayout" Target="../slideLayouts/slideLayout23.xml"/><Relationship Id="rId6" Type="http://schemas.openxmlformats.org/officeDocument/2006/relationships/image" Target="../media/image255.png"/><Relationship Id="rId5" Type="http://schemas.openxmlformats.org/officeDocument/2006/relationships/image" Target="../media/image254.png"/><Relationship Id="rId4" Type="http://schemas.openxmlformats.org/officeDocument/2006/relationships/image" Target="../media/image253.wmf"/></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49.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21.xml.rels><?xml version="1.0" encoding="UTF-8" standalone="yes"?>
<Relationships xmlns="http://schemas.openxmlformats.org/package/2006/relationships"><Relationship Id="rId2" Type="http://schemas.openxmlformats.org/officeDocument/2006/relationships/image" Target="../media/image256.png"/><Relationship Id="rId1" Type="http://schemas.openxmlformats.org/officeDocument/2006/relationships/slideLayout" Target="../slideLayouts/slideLayout13.xml"/></Relationships>
</file>

<file path=ppt/slides/_rels/slide422.xml.rels><?xml version="1.0" encoding="UTF-8" standalone="yes"?>
<Relationships xmlns="http://schemas.openxmlformats.org/package/2006/relationships"><Relationship Id="rId2" Type="http://schemas.openxmlformats.org/officeDocument/2006/relationships/image" Target="../media/image257.png"/><Relationship Id="rId1" Type="http://schemas.openxmlformats.org/officeDocument/2006/relationships/slideLayout" Target="../slideLayouts/slideLayout13.xml"/></Relationships>
</file>

<file path=ppt/slides/_rels/slide423.xml.rels><?xml version="1.0" encoding="UTF-8" standalone="yes"?>
<Relationships xmlns="http://schemas.openxmlformats.org/package/2006/relationships"><Relationship Id="rId2" Type="http://schemas.openxmlformats.org/officeDocument/2006/relationships/notesSlide" Target="../notesSlides/notesSlide288.xml"/><Relationship Id="rId1" Type="http://schemas.openxmlformats.org/officeDocument/2006/relationships/slideLayout" Target="../slideLayouts/slideLayout23.xml"/></Relationships>
</file>

<file path=ppt/slides/_rels/slide424.xml.rels><?xml version="1.0" encoding="UTF-8" standalone="yes"?>
<Relationships xmlns="http://schemas.openxmlformats.org/package/2006/relationships"><Relationship Id="rId2" Type="http://schemas.openxmlformats.org/officeDocument/2006/relationships/image" Target="../media/image258.png"/><Relationship Id="rId1" Type="http://schemas.openxmlformats.org/officeDocument/2006/relationships/slideLayout" Target="../slideLayouts/slideLayout13.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27.xml.rels><?xml version="1.0" encoding="UTF-8" standalone="yes"?>
<Relationships xmlns="http://schemas.openxmlformats.org/package/2006/relationships"><Relationship Id="rId2" Type="http://schemas.openxmlformats.org/officeDocument/2006/relationships/image" Target="../media/image259.png"/><Relationship Id="rId1" Type="http://schemas.openxmlformats.org/officeDocument/2006/relationships/slideLayout" Target="../slideLayouts/slideLayout13.xml"/></Relationships>
</file>

<file path=ppt/slides/_rels/slide428.xml.rels><?xml version="1.0" encoding="UTF-8" standalone="yes"?>
<Relationships xmlns="http://schemas.openxmlformats.org/package/2006/relationships"><Relationship Id="rId2" Type="http://schemas.openxmlformats.org/officeDocument/2006/relationships/image" Target="../media/image260.png"/><Relationship Id="rId1" Type="http://schemas.openxmlformats.org/officeDocument/2006/relationships/slideLayout" Target="../slideLayouts/slideLayout13.xml"/></Relationships>
</file>

<file path=ppt/slides/_rels/slide429.xml.rels><?xml version="1.0" encoding="UTF-8" standalone="yes"?>
<Relationships xmlns="http://schemas.openxmlformats.org/package/2006/relationships"><Relationship Id="rId3" Type="http://schemas.openxmlformats.org/officeDocument/2006/relationships/image" Target="../media/image261.jpeg"/><Relationship Id="rId2" Type="http://schemas.openxmlformats.org/officeDocument/2006/relationships/notesSlide" Target="../notesSlides/notesSlide289.xml"/><Relationship Id="rId1" Type="http://schemas.openxmlformats.org/officeDocument/2006/relationships/slideLayout" Target="../slideLayouts/slideLayout2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49.xml"/></Relationships>
</file>

<file path=ppt/slides/_rels/slide430.xml.rels><?xml version="1.0" encoding="UTF-8" standalone="yes"?>
<Relationships xmlns="http://schemas.openxmlformats.org/package/2006/relationships"><Relationship Id="rId2" Type="http://schemas.openxmlformats.org/officeDocument/2006/relationships/notesSlide" Target="../notesSlides/notesSlide290.xml"/><Relationship Id="rId1" Type="http://schemas.openxmlformats.org/officeDocument/2006/relationships/slideLayout" Target="../slideLayouts/slideLayout23.xml"/></Relationships>
</file>

<file path=ppt/slides/_rels/slide431.xml.rels><?xml version="1.0" encoding="UTF-8" standalone="yes"?>
<Relationships xmlns="http://schemas.openxmlformats.org/package/2006/relationships"><Relationship Id="rId2" Type="http://schemas.openxmlformats.org/officeDocument/2006/relationships/notesSlide" Target="../notesSlides/notesSlide291.xml"/><Relationship Id="rId1" Type="http://schemas.openxmlformats.org/officeDocument/2006/relationships/slideLayout" Target="../slideLayouts/slideLayout23.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33.xml.rels><?xml version="1.0" encoding="UTF-8" standalone="yes"?>
<Relationships xmlns="http://schemas.openxmlformats.org/package/2006/relationships"><Relationship Id="rId3" Type="http://schemas.openxmlformats.org/officeDocument/2006/relationships/image" Target="../media/image262.jpeg"/><Relationship Id="rId2" Type="http://schemas.openxmlformats.org/officeDocument/2006/relationships/notesSlide" Target="../notesSlides/notesSlide292.xml"/><Relationship Id="rId1" Type="http://schemas.openxmlformats.org/officeDocument/2006/relationships/slideLayout" Target="../slideLayouts/slideLayout23.xml"/></Relationships>
</file>

<file path=ppt/slides/_rels/slide434.xml.rels><?xml version="1.0" encoding="UTF-8" standalone="yes"?>
<Relationships xmlns="http://schemas.openxmlformats.org/package/2006/relationships"><Relationship Id="rId3" Type="http://schemas.openxmlformats.org/officeDocument/2006/relationships/image" Target="../media/image263.jpeg"/><Relationship Id="rId2" Type="http://schemas.openxmlformats.org/officeDocument/2006/relationships/notesSlide" Target="../notesSlides/notesSlide293.xml"/><Relationship Id="rId1" Type="http://schemas.openxmlformats.org/officeDocument/2006/relationships/slideLayout" Target="../slideLayouts/slideLayout23.xml"/><Relationship Id="rId4" Type="http://schemas.openxmlformats.org/officeDocument/2006/relationships/image" Target="../media/image101.jpeg"/></Relationships>
</file>

<file path=ppt/slides/_rels/slide435.xml.rels><?xml version="1.0" encoding="UTF-8" standalone="yes"?>
<Relationships xmlns="http://schemas.openxmlformats.org/package/2006/relationships"><Relationship Id="rId3" Type="http://schemas.openxmlformats.org/officeDocument/2006/relationships/image" Target="../media/image264.jpeg"/><Relationship Id="rId2" Type="http://schemas.openxmlformats.org/officeDocument/2006/relationships/notesSlide" Target="../notesSlides/notesSlide294.xml"/><Relationship Id="rId1" Type="http://schemas.openxmlformats.org/officeDocument/2006/relationships/slideLayout" Target="../slideLayouts/slideLayout23.xml"/></Relationships>
</file>

<file path=ppt/slides/_rels/slide436.xml.rels><?xml version="1.0" encoding="UTF-8" standalone="yes"?>
<Relationships xmlns="http://schemas.openxmlformats.org/package/2006/relationships"><Relationship Id="rId3" Type="http://schemas.openxmlformats.org/officeDocument/2006/relationships/image" Target="../media/image215.jpeg"/><Relationship Id="rId2" Type="http://schemas.openxmlformats.org/officeDocument/2006/relationships/notesSlide" Target="../notesSlides/notesSlide295.xml"/><Relationship Id="rId1" Type="http://schemas.openxmlformats.org/officeDocument/2006/relationships/slideLayout" Target="../slideLayouts/slideLayout23.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38.xml.rels><?xml version="1.0" encoding="UTF-8" standalone="yes"?>
<Relationships xmlns="http://schemas.openxmlformats.org/package/2006/relationships"><Relationship Id="rId2" Type="http://schemas.openxmlformats.org/officeDocument/2006/relationships/notesSlide" Target="../notesSlides/notesSlide296.xml"/><Relationship Id="rId1" Type="http://schemas.openxmlformats.org/officeDocument/2006/relationships/slideLayout" Target="../slideLayouts/slideLayout23.xml"/></Relationships>
</file>

<file path=ppt/slides/_rels/slide439.xml.rels><?xml version="1.0" encoding="UTF-8" standalone="yes"?>
<Relationships xmlns="http://schemas.openxmlformats.org/package/2006/relationships"><Relationship Id="rId3" Type="http://schemas.openxmlformats.org/officeDocument/2006/relationships/image" Target="../media/image265.jpeg"/><Relationship Id="rId2" Type="http://schemas.openxmlformats.org/officeDocument/2006/relationships/notesSlide" Target="../notesSlides/notesSlide297.xml"/><Relationship Id="rId1" Type="http://schemas.openxmlformats.org/officeDocument/2006/relationships/slideLayout" Target="../slideLayouts/slideLayout2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49.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41.xml.rels><?xml version="1.0" encoding="UTF-8" standalone="yes"?>
<Relationships xmlns="http://schemas.openxmlformats.org/package/2006/relationships"><Relationship Id="rId3" Type="http://schemas.openxmlformats.org/officeDocument/2006/relationships/image" Target="../media/image266.jpeg"/><Relationship Id="rId2" Type="http://schemas.openxmlformats.org/officeDocument/2006/relationships/notesSlide" Target="../notesSlides/notesSlide298.xml"/><Relationship Id="rId1" Type="http://schemas.openxmlformats.org/officeDocument/2006/relationships/slideLayout" Target="../slideLayouts/slideLayout23.xml"/></Relationships>
</file>

<file path=ppt/slides/_rels/slide442.xml.rels><?xml version="1.0" encoding="UTF-8" standalone="yes"?>
<Relationships xmlns="http://schemas.openxmlformats.org/package/2006/relationships"><Relationship Id="rId2" Type="http://schemas.openxmlformats.org/officeDocument/2006/relationships/notesSlide" Target="../notesSlides/notesSlide299.xml"/><Relationship Id="rId1" Type="http://schemas.openxmlformats.org/officeDocument/2006/relationships/slideLayout" Target="../slideLayouts/slideLayout23.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44.xml.rels><?xml version="1.0" encoding="UTF-8" standalone="yes"?>
<Relationships xmlns="http://schemas.openxmlformats.org/package/2006/relationships"><Relationship Id="rId2" Type="http://schemas.openxmlformats.org/officeDocument/2006/relationships/notesSlide" Target="../notesSlides/notesSlide300.xml"/><Relationship Id="rId1" Type="http://schemas.openxmlformats.org/officeDocument/2006/relationships/slideLayout" Target="../slideLayouts/slideLayout23.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46.xml.rels><?xml version="1.0" encoding="UTF-8" standalone="yes"?>
<Relationships xmlns="http://schemas.openxmlformats.org/package/2006/relationships"><Relationship Id="rId8" Type="http://schemas.openxmlformats.org/officeDocument/2006/relationships/image" Target="../media/image273.jpeg"/><Relationship Id="rId13" Type="http://schemas.openxmlformats.org/officeDocument/2006/relationships/image" Target="../media/image278.png"/><Relationship Id="rId18" Type="http://schemas.openxmlformats.org/officeDocument/2006/relationships/image" Target="../media/image281.png"/><Relationship Id="rId3" Type="http://schemas.openxmlformats.org/officeDocument/2006/relationships/image" Target="../media/image268.png"/><Relationship Id="rId21" Type="http://schemas.openxmlformats.org/officeDocument/2006/relationships/image" Target="../media/image284.png"/><Relationship Id="rId7" Type="http://schemas.openxmlformats.org/officeDocument/2006/relationships/image" Target="../media/image272.png"/><Relationship Id="rId12" Type="http://schemas.openxmlformats.org/officeDocument/2006/relationships/image" Target="../media/image277.png"/><Relationship Id="rId17" Type="http://schemas.openxmlformats.org/officeDocument/2006/relationships/image" Target="../media/image280.png"/><Relationship Id="rId2" Type="http://schemas.openxmlformats.org/officeDocument/2006/relationships/image" Target="../media/image267.png"/><Relationship Id="rId16" Type="http://schemas.openxmlformats.org/officeDocument/2006/relationships/hyperlink" Target="http://1.bp.blogspot.com/-WK8bF0PScz0/Ugsxcg6jwHI/AAAAAAAAXXY/e9VZyoP23zw/s800/job_doctor_woman.png" TargetMode="External"/><Relationship Id="rId20" Type="http://schemas.openxmlformats.org/officeDocument/2006/relationships/image" Target="../media/image283.png"/><Relationship Id="rId1" Type="http://schemas.openxmlformats.org/officeDocument/2006/relationships/slideLayout" Target="../slideLayouts/slideLayout18.xml"/><Relationship Id="rId6" Type="http://schemas.openxmlformats.org/officeDocument/2006/relationships/image" Target="../media/image271.png"/><Relationship Id="rId11" Type="http://schemas.openxmlformats.org/officeDocument/2006/relationships/image" Target="../media/image276.png"/><Relationship Id="rId5" Type="http://schemas.openxmlformats.org/officeDocument/2006/relationships/image" Target="../media/image270.png"/><Relationship Id="rId15" Type="http://schemas.microsoft.com/office/2007/relationships/hdphoto" Target="../media/hdphoto6.wdp"/><Relationship Id="rId10" Type="http://schemas.openxmlformats.org/officeDocument/2006/relationships/image" Target="../media/image275.png"/><Relationship Id="rId19" Type="http://schemas.openxmlformats.org/officeDocument/2006/relationships/image" Target="../media/image282.png"/><Relationship Id="rId4" Type="http://schemas.openxmlformats.org/officeDocument/2006/relationships/image" Target="../media/image269.png"/><Relationship Id="rId9" Type="http://schemas.openxmlformats.org/officeDocument/2006/relationships/image" Target="../media/image274.png"/><Relationship Id="rId14" Type="http://schemas.openxmlformats.org/officeDocument/2006/relationships/image" Target="../media/image279.png"/><Relationship Id="rId22" Type="http://schemas.microsoft.com/office/2007/relationships/hdphoto" Target="../media/hdphoto7.wdp"/></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48.xml.rels><?xml version="1.0" encoding="UTF-8" standalone="yes"?>
<Relationships xmlns="http://schemas.openxmlformats.org/package/2006/relationships"><Relationship Id="rId2" Type="http://schemas.openxmlformats.org/officeDocument/2006/relationships/notesSlide" Target="../notesSlides/notesSlide301.xml"/><Relationship Id="rId1" Type="http://schemas.openxmlformats.org/officeDocument/2006/relationships/slideLayout" Target="../slideLayouts/slideLayout23.xml"/></Relationships>
</file>

<file path=ppt/slides/_rels/slide449.xml.rels><?xml version="1.0" encoding="UTF-8" standalone="yes"?>
<Relationships xmlns="http://schemas.openxmlformats.org/package/2006/relationships"><Relationship Id="rId3" Type="http://schemas.openxmlformats.org/officeDocument/2006/relationships/image" Target="../media/image285.jpeg"/><Relationship Id="rId2" Type="http://schemas.openxmlformats.org/officeDocument/2006/relationships/notesSlide" Target="../notesSlides/notesSlide302.xml"/><Relationship Id="rId1" Type="http://schemas.openxmlformats.org/officeDocument/2006/relationships/slideLayout" Target="../slideLayouts/slideLayout2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49.xml"/></Relationships>
</file>

<file path=ppt/slides/_rels/slide450.xml.rels><?xml version="1.0" encoding="UTF-8" standalone="yes"?>
<Relationships xmlns="http://schemas.openxmlformats.org/package/2006/relationships"><Relationship Id="rId3" Type="http://schemas.openxmlformats.org/officeDocument/2006/relationships/image" Target="../media/image285.jpeg"/><Relationship Id="rId2" Type="http://schemas.openxmlformats.org/officeDocument/2006/relationships/notesSlide" Target="../notesSlides/notesSlide303.xml"/><Relationship Id="rId1" Type="http://schemas.openxmlformats.org/officeDocument/2006/relationships/slideLayout" Target="../slideLayouts/slideLayout23.xml"/></Relationships>
</file>

<file path=ppt/slides/_rels/slide451.xml.rels><?xml version="1.0" encoding="UTF-8" standalone="yes"?>
<Relationships xmlns="http://schemas.openxmlformats.org/package/2006/relationships"><Relationship Id="rId2" Type="http://schemas.openxmlformats.org/officeDocument/2006/relationships/notesSlide" Target="../notesSlides/notesSlide304.xml"/><Relationship Id="rId1" Type="http://schemas.openxmlformats.org/officeDocument/2006/relationships/slideLayout" Target="../slideLayouts/slideLayout23.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53.xml.rels><?xml version="1.0" encoding="UTF-8" standalone="yes"?>
<Relationships xmlns="http://schemas.openxmlformats.org/package/2006/relationships"><Relationship Id="rId3" Type="http://schemas.openxmlformats.org/officeDocument/2006/relationships/image" Target="../media/image195.png"/><Relationship Id="rId2" Type="http://schemas.openxmlformats.org/officeDocument/2006/relationships/notesSlide" Target="../notesSlides/notesSlide305.xml"/><Relationship Id="rId1" Type="http://schemas.openxmlformats.org/officeDocument/2006/relationships/slideLayout" Target="../slideLayouts/slideLayout23.xml"/><Relationship Id="rId4" Type="http://schemas.openxmlformats.org/officeDocument/2006/relationships/image" Target="../media/image285.jpeg"/></Relationships>
</file>

<file path=ppt/slides/_rels/slide454.xml.rels><?xml version="1.0" encoding="UTF-8" standalone="yes"?>
<Relationships xmlns="http://schemas.openxmlformats.org/package/2006/relationships"><Relationship Id="rId2" Type="http://schemas.openxmlformats.org/officeDocument/2006/relationships/notesSlide" Target="../notesSlides/notesSlide306.xml"/><Relationship Id="rId1" Type="http://schemas.openxmlformats.org/officeDocument/2006/relationships/slideLayout" Target="../slideLayouts/slideLayout23.xml"/></Relationships>
</file>

<file path=ppt/slides/_rels/slide455.xml.rels><?xml version="1.0" encoding="UTF-8" standalone="yes"?>
<Relationships xmlns="http://schemas.openxmlformats.org/package/2006/relationships"><Relationship Id="rId2" Type="http://schemas.openxmlformats.org/officeDocument/2006/relationships/notesSlide" Target="../notesSlides/notesSlide307.xml"/><Relationship Id="rId1" Type="http://schemas.openxmlformats.org/officeDocument/2006/relationships/slideLayout" Target="../slideLayouts/slideLayout23.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57.xml.rels><?xml version="1.0" encoding="UTF-8" standalone="yes"?>
<Relationships xmlns="http://schemas.openxmlformats.org/package/2006/relationships"><Relationship Id="rId8" Type="http://schemas.openxmlformats.org/officeDocument/2006/relationships/image" Target="../media/image221.wmf"/><Relationship Id="rId3" Type="http://schemas.openxmlformats.org/officeDocument/2006/relationships/image" Target="../media/image286.wmf"/><Relationship Id="rId7" Type="http://schemas.openxmlformats.org/officeDocument/2006/relationships/image" Target="../media/image290.wmf"/><Relationship Id="rId12" Type="http://schemas.openxmlformats.org/officeDocument/2006/relationships/image" Target="../media/image292.png"/><Relationship Id="rId2" Type="http://schemas.openxmlformats.org/officeDocument/2006/relationships/notesSlide" Target="../notesSlides/notesSlide308.xml"/><Relationship Id="rId1" Type="http://schemas.openxmlformats.org/officeDocument/2006/relationships/slideLayout" Target="../slideLayouts/slideLayout18.xml"/><Relationship Id="rId6" Type="http://schemas.openxmlformats.org/officeDocument/2006/relationships/image" Target="../media/image289.wmf"/><Relationship Id="rId11" Type="http://schemas.openxmlformats.org/officeDocument/2006/relationships/hyperlink" Target="http://1.bp.blogspot.com/-LSCklp2fqOI/Vkcaeten8KI/AAAAAAAA0cM/r_CPwIofBVQ/s800/dai_byouin2.png" TargetMode="External"/><Relationship Id="rId5" Type="http://schemas.openxmlformats.org/officeDocument/2006/relationships/image" Target="../media/image288.png"/><Relationship Id="rId10" Type="http://schemas.openxmlformats.org/officeDocument/2006/relationships/image" Target="../media/image154.wmf"/><Relationship Id="rId4" Type="http://schemas.openxmlformats.org/officeDocument/2006/relationships/image" Target="../media/image287.png"/><Relationship Id="rId9" Type="http://schemas.openxmlformats.org/officeDocument/2006/relationships/image" Target="../media/image291.wmf"/></Relationships>
</file>

<file path=ppt/slides/_rels/slide458.xml.rels><?xml version="1.0" encoding="UTF-8" standalone="yes"?>
<Relationships xmlns="http://schemas.openxmlformats.org/package/2006/relationships"><Relationship Id="rId8" Type="http://schemas.openxmlformats.org/officeDocument/2006/relationships/image" Target="../media/image223.png"/><Relationship Id="rId13" Type="http://schemas.openxmlformats.org/officeDocument/2006/relationships/image" Target="../media/image300.emf"/><Relationship Id="rId18" Type="http://schemas.openxmlformats.org/officeDocument/2006/relationships/image" Target="../media/image305.wmf"/><Relationship Id="rId3" Type="http://schemas.openxmlformats.org/officeDocument/2006/relationships/image" Target="../media/image221.wmf"/><Relationship Id="rId7" Type="http://schemas.openxmlformats.org/officeDocument/2006/relationships/image" Target="../media/image296.gif"/><Relationship Id="rId12" Type="http://schemas.openxmlformats.org/officeDocument/2006/relationships/image" Target="../media/image299.wmf"/><Relationship Id="rId17" Type="http://schemas.openxmlformats.org/officeDocument/2006/relationships/image" Target="../media/image304.wmf"/><Relationship Id="rId2" Type="http://schemas.openxmlformats.org/officeDocument/2006/relationships/notesSlide" Target="../notesSlides/notesSlide309.xml"/><Relationship Id="rId16" Type="http://schemas.openxmlformats.org/officeDocument/2006/relationships/image" Target="../media/image303.gif"/><Relationship Id="rId1" Type="http://schemas.openxmlformats.org/officeDocument/2006/relationships/slideLayout" Target="../slideLayouts/slideLayout23.xml"/><Relationship Id="rId6" Type="http://schemas.openxmlformats.org/officeDocument/2006/relationships/image" Target="../media/image295.gif"/><Relationship Id="rId11" Type="http://schemas.openxmlformats.org/officeDocument/2006/relationships/image" Target="../media/image298.wmf"/><Relationship Id="rId5" Type="http://schemas.openxmlformats.org/officeDocument/2006/relationships/image" Target="../media/image294.png"/><Relationship Id="rId15" Type="http://schemas.openxmlformats.org/officeDocument/2006/relationships/image" Target="../media/image302.emf"/><Relationship Id="rId10" Type="http://schemas.openxmlformats.org/officeDocument/2006/relationships/image" Target="../media/image297.wmf"/><Relationship Id="rId19" Type="http://schemas.openxmlformats.org/officeDocument/2006/relationships/image" Target="../media/image306.png"/><Relationship Id="rId4" Type="http://schemas.openxmlformats.org/officeDocument/2006/relationships/image" Target="../media/image293.gif"/><Relationship Id="rId9" Type="http://schemas.openxmlformats.org/officeDocument/2006/relationships/image" Target="../media/image253.wmf"/><Relationship Id="rId14" Type="http://schemas.openxmlformats.org/officeDocument/2006/relationships/image" Target="../media/image301.emf"/></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49.xml"/></Relationships>
</file>

<file path=ppt/slides/_rels/slide460.xml.rels><?xml version="1.0" encoding="UTF-8" standalone="yes"?>
<Relationships xmlns="http://schemas.openxmlformats.org/package/2006/relationships"><Relationship Id="rId2" Type="http://schemas.openxmlformats.org/officeDocument/2006/relationships/notesSlide" Target="../notesSlides/notesSlide310.xml"/><Relationship Id="rId1" Type="http://schemas.openxmlformats.org/officeDocument/2006/relationships/slideLayout" Target="../slideLayouts/slideLayout23.xml"/></Relationships>
</file>

<file path=ppt/slides/_rels/slide461.xml.rels><?xml version="1.0" encoding="UTF-8" standalone="yes"?>
<Relationships xmlns="http://schemas.openxmlformats.org/package/2006/relationships"><Relationship Id="rId2" Type="http://schemas.openxmlformats.org/officeDocument/2006/relationships/notesSlide" Target="../notesSlides/notesSlide311.xml"/><Relationship Id="rId1" Type="http://schemas.openxmlformats.org/officeDocument/2006/relationships/slideLayout" Target="../slideLayouts/slideLayout23.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63.xml.rels><?xml version="1.0" encoding="UTF-8" standalone="yes"?>
<Relationships xmlns="http://schemas.openxmlformats.org/package/2006/relationships"><Relationship Id="rId2" Type="http://schemas.openxmlformats.org/officeDocument/2006/relationships/notesSlide" Target="../notesSlides/notesSlide312.xml"/><Relationship Id="rId1" Type="http://schemas.openxmlformats.org/officeDocument/2006/relationships/slideLayout" Target="../slideLayouts/slideLayout23.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65.xml.rels><?xml version="1.0" encoding="UTF-8" standalone="yes"?>
<Relationships xmlns="http://schemas.openxmlformats.org/package/2006/relationships"><Relationship Id="rId3" Type="http://schemas.openxmlformats.org/officeDocument/2006/relationships/image" Target="../media/image307.jpeg"/><Relationship Id="rId2" Type="http://schemas.openxmlformats.org/officeDocument/2006/relationships/notesSlide" Target="../notesSlides/notesSlide313.xml"/><Relationship Id="rId1" Type="http://schemas.openxmlformats.org/officeDocument/2006/relationships/slideLayout" Target="../slideLayouts/slideLayout23.xml"/></Relationships>
</file>

<file path=ppt/slides/_rels/slide466.xml.rels><?xml version="1.0" encoding="UTF-8" standalone="yes"?>
<Relationships xmlns="http://schemas.openxmlformats.org/package/2006/relationships"><Relationship Id="rId2" Type="http://schemas.openxmlformats.org/officeDocument/2006/relationships/notesSlide" Target="../notesSlides/notesSlide314.xml"/><Relationship Id="rId1" Type="http://schemas.openxmlformats.org/officeDocument/2006/relationships/slideLayout" Target="../slideLayouts/slideLayout23.xml"/></Relationships>
</file>

<file path=ppt/slides/_rels/slide467.xml.rels><?xml version="1.0" encoding="UTF-8" standalone="yes"?>
<Relationships xmlns="http://schemas.openxmlformats.org/package/2006/relationships"><Relationship Id="rId3" Type="http://schemas.openxmlformats.org/officeDocument/2006/relationships/image" Target="../media/image308.png"/><Relationship Id="rId2" Type="http://schemas.openxmlformats.org/officeDocument/2006/relationships/image" Target="../media/image221.wmf"/><Relationship Id="rId1" Type="http://schemas.openxmlformats.org/officeDocument/2006/relationships/slideLayout" Target="../slideLayouts/slideLayout18.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69.xml.rels><?xml version="1.0" encoding="UTF-8" standalone="yes"?>
<Relationships xmlns="http://schemas.openxmlformats.org/package/2006/relationships"><Relationship Id="rId3" Type="http://schemas.openxmlformats.org/officeDocument/2006/relationships/image" Target="../media/image309.png"/><Relationship Id="rId2" Type="http://schemas.openxmlformats.org/officeDocument/2006/relationships/notesSlide" Target="../notesSlides/notesSlide315.xml"/><Relationship Id="rId1" Type="http://schemas.openxmlformats.org/officeDocument/2006/relationships/slideLayout" Target="../slideLayouts/slideLayout2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50.xml"/></Relationships>
</file>

<file path=ppt/slides/_rels/slide470.xml.rels><?xml version="1.0" encoding="UTF-8" standalone="yes"?>
<Relationships xmlns="http://schemas.openxmlformats.org/package/2006/relationships"><Relationship Id="rId2" Type="http://schemas.openxmlformats.org/officeDocument/2006/relationships/notesSlide" Target="../notesSlides/notesSlide316.xml"/><Relationship Id="rId1" Type="http://schemas.openxmlformats.org/officeDocument/2006/relationships/slideLayout" Target="../slideLayouts/slideLayout23.xml"/></Relationships>
</file>

<file path=ppt/slides/_rels/slide471.xml.rels><?xml version="1.0" encoding="UTF-8" standalone="yes"?>
<Relationships xmlns="http://schemas.openxmlformats.org/package/2006/relationships"><Relationship Id="rId3" Type="http://schemas.openxmlformats.org/officeDocument/2006/relationships/image" Target="../media/image310.png"/><Relationship Id="rId2" Type="http://schemas.openxmlformats.org/officeDocument/2006/relationships/notesSlide" Target="../notesSlides/notesSlide317.xml"/><Relationship Id="rId1" Type="http://schemas.openxmlformats.org/officeDocument/2006/relationships/slideLayout" Target="../slideLayouts/slideLayout23.xml"/></Relationships>
</file>

<file path=ppt/slides/_rels/slide472.xml.rels><?xml version="1.0" encoding="UTF-8" standalone="yes"?>
<Relationships xmlns="http://schemas.openxmlformats.org/package/2006/relationships"><Relationship Id="rId3" Type="http://schemas.openxmlformats.org/officeDocument/2006/relationships/image" Target="../media/image311.png"/><Relationship Id="rId2" Type="http://schemas.openxmlformats.org/officeDocument/2006/relationships/notesSlide" Target="../notesSlides/notesSlide318.xml"/><Relationship Id="rId1" Type="http://schemas.openxmlformats.org/officeDocument/2006/relationships/slideLayout" Target="../slideLayouts/slideLayout23.xml"/></Relationships>
</file>

<file path=ppt/slides/_rels/slide473.xml.rels><?xml version="1.0" encoding="UTF-8" standalone="yes"?>
<Relationships xmlns="http://schemas.openxmlformats.org/package/2006/relationships"><Relationship Id="rId3" Type="http://schemas.openxmlformats.org/officeDocument/2006/relationships/image" Target="../media/image263.jpeg"/><Relationship Id="rId2" Type="http://schemas.openxmlformats.org/officeDocument/2006/relationships/notesSlide" Target="../notesSlides/notesSlide319.xml"/><Relationship Id="rId1" Type="http://schemas.openxmlformats.org/officeDocument/2006/relationships/slideLayout" Target="../slideLayouts/slideLayout23.xml"/></Relationships>
</file>

<file path=ppt/slides/_rels/slide474.xml.rels><?xml version="1.0" encoding="UTF-8" standalone="yes"?>
<Relationships xmlns="http://schemas.openxmlformats.org/package/2006/relationships"><Relationship Id="rId3" Type="http://schemas.openxmlformats.org/officeDocument/2006/relationships/image" Target="../media/image312.png"/><Relationship Id="rId2" Type="http://schemas.openxmlformats.org/officeDocument/2006/relationships/notesSlide" Target="../notesSlides/notesSlide320.xml"/><Relationship Id="rId1" Type="http://schemas.openxmlformats.org/officeDocument/2006/relationships/slideLayout" Target="../slideLayouts/slideLayout23.xml"/></Relationships>
</file>

<file path=ppt/slides/_rels/slide475.xml.rels><?xml version="1.0" encoding="UTF-8" standalone="yes"?>
<Relationships xmlns="http://schemas.openxmlformats.org/package/2006/relationships"><Relationship Id="rId2" Type="http://schemas.openxmlformats.org/officeDocument/2006/relationships/notesSlide" Target="../notesSlides/notesSlide321.xml"/><Relationship Id="rId1" Type="http://schemas.openxmlformats.org/officeDocument/2006/relationships/slideLayout" Target="../slideLayouts/slideLayout23.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78.xml.rels><?xml version="1.0" encoding="UTF-8" standalone="yes"?>
<Relationships xmlns="http://schemas.openxmlformats.org/package/2006/relationships"><Relationship Id="rId2" Type="http://schemas.openxmlformats.org/officeDocument/2006/relationships/notesSlide" Target="../notesSlides/notesSlide322.xml"/><Relationship Id="rId1" Type="http://schemas.openxmlformats.org/officeDocument/2006/relationships/slideLayout" Target="../slideLayouts/slideLayout23.xml"/></Relationships>
</file>

<file path=ppt/slides/_rels/slide479.xml.rels><?xml version="1.0" encoding="UTF-8" standalone="yes"?>
<Relationships xmlns="http://schemas.openxmlformats.org/package/2006/relationships"><Relationship Id="rId3" Type="http://schemas.openxmlformats.org/officeDocument/2006/relationships/image" Target="../media/image73.jpeg"/><Relationship Id="rId2" Type="http://schemas.openxmlformats.org/officeDocument/2006/relationships/notesSlide" Target="../notesSlides/notesSlide323.xml"/><Relationship Id="rId1" Type="http://schemas.openxmlformats.org/officeDocument/2006/relationships/slideLayout" Target="../slideLayouts/slideLayout23.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62.xml"/></Relationships>
</file>

<file path=ppt/slides/_rels/slide480.xml.rels><?xml version="1.0" encoding="UTF-8" standalone="yes"?>
<Relationships xmlns="http://schemas.openxmlformats.org/package/2006/relationships"><Relationship Id="rId2" Type="http://schemas.openxmlformats.org/officeDocument/2006/relationships/notesSlide" Target="../notesSlides/notesSlide324.xml"/><Relationship Id="rId1" Type="http://schemas.openxmlformats.org/officeDocument/2006/relationships/slideLayout" Target="../slideLayouts/slideLayout23.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83.xml.rels><?xml version="1.0" encoding="UTF-8" standalone="yes"?>
<Relationships xmlns="http://schemas.openxmlformats.org/package/2006/relationships"><Relationship Id="rId2" Type="http://schemas.openxmlformats.org/officeDocument/2006/relationships/notesSlide" Target="../notesSlides/notesSlide325.xml"/><Relationship Id="rId1" Type="http://schemas.openxmlformats.org/officeDocument/2006/relationships/slideLayout" Target="../slideLayouts/slideLayout23.xml"/></Relationships>
</file>

<file path=ppt/slides/_rels/slide484.xml.rels><?xml version="1.0" encoding="UTF-8" standalone="yes"?>
<Relationships xmlns="http://schemas.openxmlformats.org/package/2006/relationships"><Relationship Id="rId2" Type="http://schemas.openxmlformats.org/officeDocument/2006/relationships/notesSlide" Target="../notesSlides/notesSlide326.xml"/><Relationship Id="rId1" Type="http://schemas.openxmlformats.org/officeDocument/2006/relationships/slideLayout" Target="../slideLayouts/slideLayout23.xml"/></Relationships>
</file>

<file path=ppt/slides/_rels/slide485.xml.rels><?xml version="1.0" encoding="UTF-8" standalone="yes"?>
<Relationships xmlns="http://schemas.openxmlformats.org/package/2006/relationships"><Relationship Id="rId3" Type="http://schemas.openxmlformats.org/officeDocument/2006/relationships/image" Target="../media/image73.jpeg"/><Relationship Id="rId2" Type="http://schemas.openxmlformats.org/officeDocument/2006/relationships/notesSlide" Target="../notesSlides/notesSlide327.xml"/><Relationship Id="rId1" Type="http://schemas.openxmlformats.org/officeDocument/2006/relationships/slideLayout" Target="../slideLayouts/slideLayout23.xml"/><Relationship Id="rId4" Type="http://schemas.openxmlformats.org/officeDocument/2006/relationships/image" Target="../media/image313.png"/></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87.xml.rels><?xml version="1.0" encoding="UTF-8" standalone="yes"?>
<Relationships xmlns="http://schemas.openxmlformats.org/package/2006/relationships"><Relationship Id="rId2" Type="http://schemas.openxmlformats.org/officeDocument/2006/relationships/notesSlide" Target="../notesSlides/notesSlide328.xml"/><Relationship Id="rId1" Type="http://schemas.openxmlformats.org/officeDocument/2006/relationships/slideLayout" Target="../slideLayouts/slideLayout23.xml"/></Relationships>
</file>

<file path=ppt/slides/_rels/slide488.xml.rels><?xml version="1.0" encoding="UTF-8" standalone="yes"?>
<Relationships xmlns="http://schemas.openxmlformats.org/package/2006/relationships"><Relationship Id="rId2" Type="http://schemas.openxmlformats.org/officeDocument/2006/relationships/notesSlide" Target="../notesSlides/notesSlide329.xml"/><Relationship Id="rId1" Type="http://schemas.openxmlformats.org/officeDocument/2006/relationships/slideLayout" Target="../slideLayouts/slideLayout23.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62.xml"/></Relationships>
</file>

<file path=ppt/slides/_rels/slide490.xml.rels><?xml version="1.0" encoding="UTF-8" standalone="yes"?>
<Relationships xmlns="http://schemas.openxmlformats.org/package/2006/relationships"><Relationship Id="rId2" Type="http://schemas.openxmlformats.org/officeDocument/2006/relationships/notesSlide" Target="../notesSlides/notesSlide330.xml"/><Relationship Id="rId1" Type="http://schemas.openxmlformats.org/officeDocument/2006/relationships/slideLayout" Target="../slideLayouts/slideLayout18.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92.xml.rels><?xml version="1.0" encoding="UTF-8" standalone="yes"?>
<Relationships xmlns="http://schemas.openxmlformats.org/package/2006/relationships"><Relationship Id="rId2" Type="http://schemas.openxmlformats.org/officeDocument/2006/relationships/image" Target="../media/image314.png"/><Relationship Id="rId1" Type="http://schemas.openxmlformats.org/officeDocument/2006/relationships/slideLayout" Target="../slideLayouts/slideLayout13.xml"/></Relationships>
</file>

<file path=ppt/slides/_rels/slide493.xml.rels><?xml version="1.0" encoding="UTF-8" standalone="yes"?>
<Relationships xmlns="http://schemas.openxmlformats.org/package/2006/relationships"><Relationship Id="rId2" Type="http://schemas.openxmlformats.org/officeDocument/2006/relationships/image" Target="../media/image315.png"/><Relationship Id="rId1" Type="http://schemas.openxmlformats.org/officeDocument/2006/relationships/slideLayout" Target="../slideLayouts/slideLayout13.xml"/></Relationships>
</file>

<file path=ppt/slides/_rels/slide494.xml.rels><?xml version="1.0" encoding="UTF-8" standalone="yes"?>
<Relationships xmlns="http://schemas.openxmlformats.org/package/2006/relationships"><Relationship Id="rId2" Type="http://schemas.openxmlformats.org/officeDocument/2006/relationships/image" Target="../media/image316.png"/><Relationship Id="rId1" Type="http://schemas.openxmlformats.org/officeDocument/2006/relationships/slideLayout" Target="../slideLayouts/slideLayout13.xml"/></Relationships>
</file>

<file path=ppt/slides/_rels/slide495.xml.rels><?xml version="1.0" encoding="UTF-8" standalone="yes"?>
<Relationships xmlns="http://schemas.openxmlformats.org/package/2006/relationships"><Relationship Id="rId2" Type="http://schemas.openxmlformats.org/officeDocument/2006/relationships/image" Target="../media/image317.png"/><Relationship Id="rId1" Type="http://schemas.openxmlformats.org/officeDocument/2006/relationships/slideLayout" Target="../slideLayouts/slideLayout13.xml"/></Relationships>
</file>

<file path=ppt/slides/_rels/slide496.xml.rels><?xml version="1.0" encoding="UTF-8" standalone="yes"?>
<Relationships xmlns="http://schemas.openxmlformats.org/package/2006/relationships"><Relationship Id="rId2" Type="http://schemas.openxmlformats.org/officeDocument/2006/relationships/image" Target="../media/image318.png"/><Relationship Id="rId1" Type="http://schemas.openxmlformats.org/officeDocument/2006/relationships/slideLayout" Target="../slideLayouts/slideLayout13.xml"/></Relationships>
</file>

<file path=ppt/slides/_rels/slide497.xml.rels><?xml version="1.0" encoding="UTF-8" standalone="yes"?>
<Relationships xmlns="http://schemas.openxmlformats.org/package/2006/relationships"><Relationship Id="rId2" Type="http://schemas.openxmlformats.org/officeDocument/2006/relationships/image" Target="../media/image319.png"/><Relationship Id="rId1" Type="http://schemas.openxmlformats.org/officeDocument/2006/relationships/slideLayout" Target="../slideLayouts/slideLayout13.xml"/></Relationships>
</file>

<file path=ppt/slides/_rels/slide498.xml.rels><?xml version="1.0" encoding="UTF-8" standalone="yes"?>
<Relationships xmlns="http://schemas.openxmlformats.org/package/2006/relationships"><Relationship Id="rId2" Type="http://schemas.openxmlformats.org/officeDocument/2006/relationships/image" Target="../media/image320.png"/><Relationship Id="rId1" Type="http://schemas.openxmlformats.org/officeDocument/2006/relationships/slideLayout" Target="../slideLayouts/slideLayout13.xml"/></Relationships>
</file>

<file path=ppt/slides/_rels/slide499.xml.rels><?xml version="1.0" encoding="UTF-8" standalone="yes"?>
<Relationships xmlns="http://schemas.openxmlformats.org/package/2006/relationships"><Relationship Id="rId2" Type="http://schemas.openxmlformats.org/officeDocument/2006/relationships/image" Target="../media/image321.png"/><Relationship Id="rId1" Type="http://schemas.openxmlformats.org/officeDocument/2006/relationships/slideLayout" Target="../slideLayouts/slideLayout1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9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62.xml"/></Relationships>
</file>

<file path=ppt/slides/_rels/slide500.xml.rels><?xml version="1.0" encoding="UTF-8" standalone="yes"?>
<Relationships xmlns="http://schemas.openxmlformats.org/package/2006/relationships"><Relationship Id="rId2" Type="http://schemas.openxmlformats.org/officeDocument/2006/relationships/image" Target="../media/image322.png"/><Relationship Id="rId1" Type="http://schemas.openxmlformats.org/officeDocument/2006/relationships/slideLayout" Target="../slideLayouts/slideLayout13.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02.xml.rels><?xml version="1.0" encoding="UTF-8" standalone="yes"?>
<Relationships xmlns="http://schemas.openxmlformats.org/package/2006/relationships"><Relationship Id="rId2" Type="http://schemas.openxmlformats.org/officeDocument/2006/relationships/notesSlide" Target="../notesSlides/notesSlide331.xml"/><Relationship Id="rId1" Type="http://schemas.openxmlformats.org/officeDocument/2006/relationships/slideLayout" Target="../slideLayouts/slideLayout23.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0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05.xml.rels><?xml version="1.0" encoding="UTF-8" standalone="yes"?>
<Relationships xmlns="http://schemas.openxmlformats.org/package/2006/relationships"><Relationship Id="rId3" Type="http://schemas.openxmlformats.org/officeDocument/2006/relationships/image" Target="../media/image2090.png"/><Relationship Id="rId2" Type="http://schemas.openxmlformats.org/officeDocument/2006/relationships/notesSlide" Target="../notesSlides/notesSlide332.xml"/><Relationship Id="rId1" Type="http://schemas.openxmlformats.org/officeDocument/2006/relationships/slideLayout" Target="../slideLayouts/slideLayout23.xml"/></Relationships>
</file>

<file path=ppt/slides/_rels/slide506.xml.rels><?xml version="1.0" encoding="UTF-8" standalone="yes"?>
<Relationships xmlns="http://schemas.openxmlformats.org/package/2006/relationships"><Relationship Id="rId3" Type="http://schemas.openxmlformats.org/officeDocument/2006/relationships/image" Target="../media/image264.jpeg"/><Relationship Id="rId2" Type="http://schemas.openxmlformats.org/officeDocument/2006/relationships/notesSlide" Target="../notesSlides/notesSlide333.xml"/><Relationship Id="rId1" Type="http://schemas.openxmlformats.org/officeDocument/2006/relationships/slideLayout" Target="../slideLayouts/slideLayout23.xml"/></Relationships>
</file>

<file path=ppt/slides/_rels/slide507.xml.rels><?xml version="1.0" encoding="UTF-8" standalone="yes"?>
<Relationships xmlns="http://schemas.openxmlformats.org/package/2006/relationships"><Relationship Id="rId3" Type="http://schemas.openxmlformats.org/officeDocument/2006/relationships/image" Target="../media/image2160.png"/><Relationship Id="rId2" Type="http://schemas.openxmlformats.org/officeDocument/2006/relationships/notesSlide" Target="../notesSlides/notesSlide334.xml"/><Relationship Id="rId1" Type="http://schemas.openxmlformats.org/officeDocument/2006/relationships/slideLayout" Target="../slideLayouts/slideLayout23.xml"/></Relationships>
</file>

<file path=ppt/slides/_rels/slide508.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509.xml.rels><?xml version="1.0" encoding="UTF-8" standalone="yes"?>
<Relationships xmlns="http://schemas.openxmlformats.org/package/2006/relationships"><Relationship Id="rId3" Type="http://schemas.openxmlformats.org/officeDocument/2006/relationships/image" Target="../media/image323.png"/><Relationship Id="rId2" Type="http://schemas.openxmlformats.org/officeDocument/2006/relationships/notesSlide" Target="../notesSlides/notesSlide335.xml"/><Relationship Id="rId1" Type="http://schemas.openxmlformats.org/officeDocument/2006/relationships/slideLayout" Target="../slideLayouts/slideLayout2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55.xml"/></Relationships>
</file>

<file path=ppt/slides/_rels/slide510.xml.rels><?xml version="1.0" encoding="UTF-8" standalone="yes"?>
<Relationships xmlns="http://schemas.openxmlformats.org/package/2006/relationships"><Relationship Id="rId2" Type="http://schemas.openxmlformats.org/officeDocument/2006/relationships/notesSlide" Target="../notesSlides/notesSlide336.xml"/><Relationship Id="rId1" Type="http://schemas.openxmlformats.org/officeDocument/2006/relationships/slideLayout" Target="../slideLayouts/slideLayout23.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512.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514.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515.xml.rels><?xml version="1.0" encoding="UTF-8" standalone="yes"?>
<Relationships xmlns="http://schemas.openxmlformats.org/package/2006/relationships"><Relationship Id="rId2" Type="http://schemas.openxmlformats.org/officeDocument/2006/relationships/image" Target="../media/image323.png"/><Relationship Id="rId1" Type="http://schemas.openxmlformats.org/officeDocument/2006/relationships/slideLayout" Target="../slideLayouts/slideLayout23.xml"/></Relationships>
</file>

<file path=ppt/slides/_rels/slide516.xml.rels><?xml version="1.0" encoding="UTF-8" standalone="yes"?>
<Relationships xmlns="http://schemas.openxmlformats.org/package/2006/relationships"><Relationship Id="rId2" Type="http://schemas.openxmlformats.org/officeDocument/2006/relationships/image" Target="../media/image324.png"/><Relationship Id="rId1" Type="http://schemas.openxmlformats.org/officeDocument/2006/relationships/slideLayout" Target="../slideLayouts/slideLayout23.xml"/></Relationships>
</file>

<file path=ppt/slides/_rels/slide517.xml.rels><?xml version="1.0" encoding="UTF-8" standalone="yes"?>
<Relationships xmlns="http://schemas.openxmlformats.org/package/2006/relationships"><Relationship Id="rId3" Type="http://schemas.openxmlformats.org/officeDocument/2006/relationships/image" Target="../media/image326.png"/><Relationship Id="rId2" Type="http://schemas.openxmlformats.org/officeDocument/2006/relationships/image" Target="../media/image325.png"/><Relationship Id="rId1" Type="http://schemas.openxmlformats.org/officeDocument/2006/relationships/slideLayout" Target="../slideLayouts/slideLayout23.xml"/><Relationship Id="rId6" Type="http://schemas.openxmlformats.org/officeDocument/2006/relationships/image" Target="../media/image328.png"/><Relationship Id="rId5" Type="http://schemas.openxmlformats.org/officeDocument/2006/relationships/image" Target="../media/image327.png"/><Relationship Id="rId4" Type="http://schemas.openxmlformats.org/officeDocument/2006/relationships/image" Target="../media/image324.png"/></Relationships>
</file>

<file path=ppt/slides/_rels/slide518.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49.xml"/></Relationships>
</file>

<file path=ppt/slides/_rels/slide520.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521.xml.rels><?xml version="1.0" encoding="UTF-8" standalone="yes"?>
<Relationships xmlns="http://schemas.openxmlformats.org/package/2006/relationships"><Relationship Id="rId2" Type="http://schemas.openxmlformats.org/officeDocument/2006/relationships/notesSlide" Target="../notesSlides/notesSlide337.xml"/><Relationship Id="rId1" Type="http://schemas.openxmlformats.org/officeDocument/2006/relationships/slideLayout" Target="../slideLayouts/slideLayout23.xml"/></Relationships>
</file>

<file path=ppt/slides/_rels/slide522.xml.rels><?xml version="1.0" encoding="UTF-8" standalone="yes"?>
<Relationships xmlns="http://schemas.openxmlformats.org/package/2006/relationships"><Relationship Id="rId2" Type="http://schemas.openxmlformats.org/officeDocument/2006/relationships/notesSlide" Target="../notesSlides/notesSlide338.xml"/><Relationship Id="rId1" Type="http://schemas.openxmlformats.org/officeDocument/2006/relationships/slideLayout" Target="../slideLayouts/slideLayout23.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524.xml.rels><?xml version="1.0" encoding="UTF-8" standalone="yes"?>
<Relationships xmlns="http://schemas.openxmlformats.org/package/2006/relationships"><Relationship Id="rId2" Type="http://schemas.openxmlformats.org/officeDocument/2006/relationships/notesSlide" Target="../notesSlides/notesSlide339.xml"/><Relationship Id="rId1" Type="http://schemas.openxmlformats.org/officeDocument/2006/relationships/slideLayout" Target="../slideLayouts/slideLayout23.xml"/></Relationships>
</file>

<file path=ppt/slides/_rels/slide525.xml.rels><?xml version="1.0" encoding="UTF-8" standalone="yes"?>
<Relationships xmlns="http://schemas.openxmlformats.org/package/2006/relationships"><Relationship Id="rId2" Type="http://schemas.openxmlformats.org/officeDocument/2006/relationships/notesSlide" Target="../notesSlides/notesSlide340.xml"/><Relationship Id="rId1" Type="http://schemas.openxmlformats.org/officeDocument/2006/relationships/slideLayout" Target="../slideLayouts/slideLayout23.xml"/></Relationships>
</file>

<file path=ppt/slides/_rels/slide526.xml.rels><?xml version="1.0" encoding="UTF-8" standalone="yes"?>
<Relationships xmlns="http://schemas.openxmlformats.org/package/2006/relationships"><Relationship Id="rId2" Type="http://schemas.openxmlformats.org/officeDocument/2006/relationships/notesSlide" Target="../notesSlides/notesSlide341.xml"/><Relationship Id="rId1" Type="http://schemas.openxmlformats.org/officeDocument/2006/relationships/slideLayout" Target="../slideLayouts/slideLayout23.xml"/></Relationships>
</file>

<file path=ppt/slides/_rels/slide527.xml.rels><?xml version="1.0" encoding="UTF-8" standalone="yes"?>
<Relationships xmlns="http://schemas.openxmlformats.org/package/2006/relationships"><Relationship Id="rId3" Type="http://schemas.openxmlformats.org/officeDocument/2006/relationships/image" Target="../media/image329.png"/><Relationship Id="rId2" Type="http://schemas.openxmlformats.org/officeDocument/2006/relationships/notesSlide" Target="../notesSlides/notesSlide342.xml"/><Relationship Id="rId1" Type="http://schemas.openxmlformats.org/officeDocument/2006/relationships/slideLayout" Target="../slideLayouts/slideLayout23.xml"/></Relationships>
</file>

<file path=ppt/slides/_rels/slide528.xml.rels><?xml version="1.0" encoding="UTF-8" standalone="yes"?>
<Relationships xmlns="http://schemas.openxmlformats.org/package/2006/relationships"><Relationship Id="rId2" Type="http://schemas.openxmlformats.org/officeDocument/2006/relationships/notesSlide" Target="../notesSlides/notesSlide343.xml"/><Relationship Id="rId1" Type="http://schemas.openxmlformats.org/officeDocument/2006/relationships/slideLayout" Target="../slideLayouts/slideLayout23.xml"/></Relationships>
</file>

<file path=ppt/slides/_rels/slide529.xml.rels><?xml version="1.0" encoding="UTF-8" standalone="yes"?>
<Relationships xmlns="http://schemas.openxmlformats.org/package/2006/relationships"><Relationship Id="rId2" Type="http://schemas.openxmlformats.org/officeDocument/2006/relationships/notesSlide" Target="../notesSlides/notesSlide344.xml"/><Relationship Id="rId1" Type="http://schemas.openxmlformats.org/officeDocument/2006/relationships/slideLayout" Target="../slideLayouts/slideLayout2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50.xml"/></Relationships>
</file>

<file path=ppt/slides/_rels/slide530.xml.rels><?xml version="1.0" encoding="UTF-8" standalone="yes"?>
<Relationships xmlns="http://schemas.openxmlformats.org/package/2006/relationships"><Relationship Id="rId2" Type="http://schemas.openxmlformats.org/officeDocument/2006/relationships/notesSlide" Target="../notesSlides/notesSlide345.xml"/><Relationship Id="rId1" Type="http://schemas.openxmlformats.org/officeDocument/2006/relationships/slideLayout" Target="../slideLayouts/slideLayout23.xml"/></Relationships>
</file>

<file path=ppt/slides/_rels/slide531.xml.rels><?xml version="1.0" encoding="UTF-8" standalone="yes"?>
<Relationships xmlns="http://schemas.openxmlformats.org/package/2006/relationships"><Relationship Id="rId8" Type="http://schemas.openxmlformats.org/officeDocument/2006/relationships/image" Target="../media/image306.png"/><Relationship Id="rId3" Type="http://schemas.openxmlformats.org/officeDocument/2006/relationships/image" Target="../media/image330.png"/><Relationship Id="rId7" Type="http://schemas.openxmlformats.org/officeDocument/2006/relationships/image" Target="../media/image334.png"/><Relationship Id="rId2" Type="http://schemas.openxmlformats.org/officeDocument/2006/relationships/notesSlide" Target="../notesSlides/notesSlide346.xml"/><Relationship Id="rId1" Type="http://schemas.openxmlformats.org/officeDocument/2006/relationships/slideLayout" Target="../slideLayouts/slideLayout23.xml"/><Relationship Id="rId6" Type="http://schemas.openxmlformats.org/officeDocument/2006/relationships/image" Target="../media/image333.png"/><Relationship Id="rId5" Type="http://schemas.openxmlformats.org/officeDocument/2006/relationships/image" Target="../media/image332.svg"/><Relationship Id="rId4" Type="http://schemas.openxmlformats.org/officeDocument/2006/relationships/image" Target="../media/image331.png"/><Relationship Id="rId9" Type="http://schemas.openxmlformats.org/officeDocument/2006/relationships/image" Target="../media/image276.png"/></Relationships>
</file>

<file path=ppt/slides/_rels/slide532.xml.rels><?xml version="1.0" encoding="UTF-8" standalone="yes"?>
<Relationships xmlns="http://schemas.openxmlformats.org/package/2006/relationships"><Relationship Id="rId2" Type="http://schemas.openxmlformats.org/officeDocument/2006/relationships/notesSlide" Target="../notesSlides/notesSlide347.xml"/><Relationship Id="rId1" Type="http://schemas.openxmlformats.org/officeDocument/2006/relationships/slideLayout" Target="../slideLayouts/slideLayout23.xml"/></Relationships>
</file>

<file path=ppt/slides/_rels/slide533.xml.rels><?xml version="1.0" encoding="UTF-8" standalone="yes"?>
<Relationships xmlns="http://schemas.openxmlformats.org/package/2006/relationships"><Relationship Id="rId2" Type="http://schemas.openxmlformats.org/officeDocument/2006/relationships/notesSlide" Target="../notesSlides/notesSlide348.xml"/><Relationship Id="rId1" Type="http://schemas.openxmlformats.org/officeDocument/2006/relationships/slideLayout" Target="../slideLayouts/slideLayout23.xml"/></Relationships>
</file>

<file path=ppt/slides/_rels/slide534.xml.rels><?xml version="1.0" encoding="UTF-8" standalone="yes"?>
<Relationships xmlns="http://schemas.openxmlformats.org/package/2006/relationships"><Relationship Id="rId2" Type="http://schemas.openxmlformats.org/officeDocument/2006/relationships/notesSlide" Target="../notesSlides/notesSlide349.xml"/><Relationship Id="rId1" Type="http://schemas.openxmlformats.org/officeDocument/2006/relationships/slideLayout" Target="../slideLayouts/slideLayout23.xml"/></Relationships>
</file>

<file path=ppt/slides/_rels/slide535.xml.rels><?xml version="1.0" encoding="UTF-8" standalone="yes"?>
<Relationships xmlns="http://schemas.openxmlformats.org/package/2006/relationships"><Relationship Id="rId2" Type="http://schemas.openxmlformats.org/officeDocument/2006/relationships/notesSlide" Target="../notesSlides/notesSlide350.xml"/><Relationship Id="rId1" Type="http://schemas.openxmlformats.org/officeDocument/2006/relationships/slideLayout" Target="../slideLayouts/slideLayout23.xml"/></Relationships>
</file>

<file path=ppt/slides/_rels/slide536.xml.rels><?xml version="1.0" encoding="UTF-8" standalone="yes"?>
<Relationships xmlns="http://schemas.openxmlformats.org/package/2006/relationships"><Relationship Id="rId2" Type="http://schemas.openxmlformats.org/officeDocument/2006/relationships/notesSlide" Target="../notesSlides/notesSlide351.xml"/><Relationship Id="rId1" Type="http://schemas.openxmlformats.org/officeDocument/2006/relationships/slideLayout" Target="../slideLayouts/slideLayout23.xml"/></Relationships>
</file>

<file path=ppt/slides/_rels/slide537.xml.rels><?xml version="1.0" encoding="UTF-8" standalone="yes"?>
<Relationships xmlns="http://schemas.openxmlformats.org/package/2006/relationships"><Relationship Id="rId3" Type="http://schemas.openxmlformats.org/officeDocument/2006/relationships/image" Target="../media/image335.png"/><Relationship Id="rId2" Type="http://schemas.openxmlformats.org/officeDocument/2006/relationships/notesSlide" Target="../notesSlides/notesSlide352.xml"/><Relationship Id="rId1" Type="http://schemas.openxmlformats.org/officeDocument/2006/relationships/slideLayout" Target="../slideLayouts/slideLayout23.xml"/><Relationship Id="rId4" Type="http://schemas.openxmlformats.org/officeDocument/2006/relationships/image" Target="../media/image336.png"/></Relationships>
</file>

<file path=ppt/slides/_rels/slide538.xml.rels><?xml version="1.0" encoding="UTF-8" standalone="yes"?>
<Relationships xmlns="http://schemas.openxmlformats.org/package/2006/relationships"><Relationship Id="rId2" Type="http://schemas.openxmlformats.org/officeDocument/2006/relationships/notesSlide" Target="../notesSlides/notesSlide353.xml"/><Relationship Id="rId1" Type="http://schemas.openxmlformats.org/officeDocument/2006/relationships/slideLayout" Target="../slideLayouts/slideLayout23.xml"/></Relationships>
</file>

<file path=ppt/slides/_rels/slide539.xml.rels><?xml version="1.0" encoding="UTF-8" standalone="yes"?>
<Relationships xmlns="http://schemas.openxmlformats.org/package/2006/relationships"><Relationship Id="rId2" Type="http://schemas.openxmlformats.org/officeDocument/2006/relationships/notesSlide" Target="../notesSlides/notesSlide354.xml"/><Relationship Id="rId1" Type="http://schemas.openxmlformats.org/officeDocument/2006/relationships/slideLayout" Target="../slideLayouts/slideLayout2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67.xml"/></Relationships>
</file>

<file path=ppt/slides/_rels/slide540.xml.rels><?xml version="1.0" encoding="UTF-8" standalone="yes"?>
<Relationships xmlns="http://schemas.openxmlformats.org/package/2006/relationships"><Relationship Id="rId2" Type="http://schemas.openxmlformats.org/officeDocument/2006/relationships/notesSlide" Target="../notesSlides/notesSlide355.xml"/><Relationship Id="rId1" Type="http://schemas.openxmlformats.org/officeDocument/2006/relationships/slideLayout" Target="../slideLayouts/slideLayout23.xml"/></Relationships>
</file>

<file path=ppt/slides/_rels/slide541.xml.rels><?xml version="1.0" encoding="UTF-8" standalone="yes"?>
<Relationships xmlns="http://schemas.openxmlformats.org/package/2006/relationships"><Relationship Id="rId2" Type="http://schemas.openxmlformats.org/officeDocument/2006/relationships/notesSlide" Target="../notesSlides/notesSlide356.xml"/><Relationship Id="rId1" Type="http://schemas.openxmlformats.org/officeDocument/2006/relationships/slideLayout" Target="../slideLayouts/slideLayout23.xml"/></Relationships>
</file>

<file path=ppt/slides/_rels/slide542.xml.rels><?xml version="1.0" encoding="UTF-8" standalone="yes"?>
<Relationships xmlns="http://schemas.openxmlformats.org/package/2006/relationships"><Relationship Id="rId3" Type="http://schemas.openxmlformats.org/officeDocument/2006/relationships/image" Target="../media/image337.png"/><Relationship Id="rId2" Type="http://schemas.openxmlformats.org/officeDocument/2006/relationships/notesSlide" Target="../notesSlides/notesSlide357.xml"/><Relationship Id="rId1" Type="http://schemas.openxmlformats.org/officeDocument/2006/relationships/slideLayout" Target="../slideLayouts/slideLayout23.xml"/><Relationship Id="rId4" Type="http://schemas.openxmlformats.org/officeDocument/2006/relationships/image" Target="../media/image324.png"/></Relationships>
</file>

<file path=ppt/slides/_rels/slide543.xml.rels><?xml version="1.0" encoding="UTF-8" standalone="yes"?>
<Relationships xmlns="http://schemas.openxmlformats.org/package/2006/relationships"><Relationship Id="rId3" Type="http://schemas.openxmlformats.org/officeDocument/2006/relationships/image" Target="../media/image325.png"/><Relationship Id="rId2" Type="http://schemas.openxmlformats.org/officeDocument/2006/relationships/notesSlide" Target="../notesSlides/notesSlide358.xml"/><Relationship Id="rId1" Type="http://schemas.openxmlformats.org/officeDocument/2006/relationships/slideLayout" Target="../slideLayouts/slideLayout23.xml"/><Relationship Id="rId4" Type="http://schemas.openxmlformats.org/officeDocument/2006/relationships/image" Target="../media/image326.png"/></Relationships>
</file>

<file path=ppt/slides/_rels/slide544.xml.rels><?xml version="1.0" encoding="UTF-8" standalone="yes"?>
<Relationships xmlns="http://schemas.openxmlformats.org/package/2006/relationships"><Relationship Id="rId2" Type="http://schemas.openxmlformats.org/officeDocument/2006/relationships/notesSlide" Target="../notesSlides/notesSlide359.xml"/><Relationship Id="rId1" Type="http://schemas.openxmlformats.org/officeDocument/2006/relationships/slideLayout" Target="../slideLayouts/slideLayout23.xml"/></Relationships>
</file>

<file path=ppt/slides/_rels/slide545.xml.rels><?xml version="1.0" encoding="UTF-8" standalone="yes"?>
<Relationships xmlns="http://schemas.openxmlformats.org/package/2006/relationships"><Relationship Id="rId2" Type="http://schemas.openxmlformats.org/officeDocument/2006/relationships/notesSlide" Target="../notesSlides/notesSlide360.xml"/><Relationship Id="rId1" Type="http://schemas.openxmlformats.org/officeDocument/2006/relationships/slideLayout" Target="../slideLayouts/slideLayout23.xml"/></Relationships>
</file>

<file path=ppt/slides/_rels/slide546.xml.rels><?xml version="1.0" encoding="UTF-8" standalone="yes"?>
<Relationships xmlns="http://schemas.openxmlformats.org/package/2006/relationships"><Relationship Id="rId2" Type="http://schemas.openxmlformats.org/officeDocument/2006/relationships/notesSlide" Target="../notesSlides/notesSlide361.xml"/><Relationship Id="rId1" Type="http://schemas.openxmlformats.org/officeDocument/2006/relationships/slideLayout" Target="../slideLayouts/slideLayout23.xml"/></Relationships>
</file>

<file path=ppt/slides/_rels/slide547.xml.rels><?xml version="1.0" encoding="UTF-8" standalone="yes"?>
<Relationships xmlns="http://schemas.openxmlformats.org/package/2006/relationships"><Relationship Id="rId2" Type="http://schemas.openxmlformats.org/officeDocument/2006/relationships/notesSlide" Target="../notesSlides/notesSlide362.xml"/><Relationship Id="rId1" Type="http://schemas.openxmlformats.org/officeDocument/2006/relationships/slideLayout" Target="../slideLayouts/slideLayout23.xml"/></Relationships>
</file>

<file path=ppt/slides/_rels/slide548.xml.rels><?xml version="1.0" encoding="UTF-8" standalone="yes"?>
<Relationships xmlns="http://schemas.openxmlformats.org/package/2006/relationships"><Relationship Id="rId2" Type="http://schemas.openxmlformats.org/officeDocument/2006/relationships/notesSlide" Target="../notesSlides/notesSlide363.xml"/><Relationship Id="rId1" Type="http://schemas.openxmlformats.org/officeDocument/2006/relationships/slideLayout" Target="../slideLayouts/slideLayout23.xml"/></Relationships>
</file>

<file path=ppt/slides/_rels/slide549.xml.rels><?xml version="1.0" encoding="UTF-8" standalone="yes"?>
<Relationships xmlns="http://schemas.openxmlformats.org/package/2006/relationships"><Relationship Id="rId2" Type="http://schemas.openxmlformats.org/officeDocument/2006/relationships/notesSlide" Target="../notesSlides/notesSlide364.xml"/><Relationship Id="rId1" Type="http://schemas.openxmlformats.org/officeDocument/2006/relationships/slideLayout" Target="../slideLayouts/slideLayout23.xml"/></Relationships>
</file>

<file path=ppt/slides/_rels/slide55.xml.rels><?xml version="1.0" encoding="UTF-8" standalone="yes"?>
<Relationships xmlns="http://schemas.openxmlformats.org/package/2006/relationships"><Relationship Id="rId3" Type="http://schemas.openxmlformats.org/officeDocument/2006/relationships/image" Target="../media/image49.jpg"/><Relationship Id="rId2" Type="http://schemas.openxmlformats.org/officeDocument/2006/relationships/notesSlide" Target="../notesSlides/notesSlide44.xml"/><Relationship Id="rId1" Type="http://schemas.openxmlformats.org/officeDocument/2006/relationships/slideLayout" Target="../slideLayouts/slideLayout155.xml"/><Relationship Id="rId5" Type="http://schemas.openxmlformats.org/officeDocument/2006/relationships/image" Target="../media/image51.jpg"/><Relationship Id="rId4" Type="http://schemas.openxmlformats.org/officeDocument/2006/relationships/image" Target="../media/image50.jpg"/></Relationships>
</file>

<file path=ppt/slides/_rels/slide550.xml.rels><?xml version="1.0" encoding="UTF-8" standalone="yes"?>
<Relationships xmlns="http://schemas.openxmlformats.org/package/2006/relationships"><Relationship Id="rId2" Type="http://schemas.openxmlformats.org/officeDocument/2006/relationships/notesSlide" Target="../notesSlides/notesSlide365.xml"/><Relationship Id="rId1" Type="http://schemas.openxmlformats.org/officeDocument/2006/relationships/slideLayout" Target="../slideLayouts/slideLayout23.xml"/></Relationships>
</file>

<file path=ppt/slides/_rels/slide551.xml.rels><?xml version="1.0" encoding="UTF-8" standalone="yes"?>
<Relationships xmlns="http://schemas.openxmlformats.org/package/2006/relationships"><Relationship Id="rId2" Type="http://schemas.openxmlformats.org/officeDocument/2006/relationships/notesSlide" Target="../notesSlides/notesSlide366.xml"/><Relationship Id="rId1" Type="http://schemas.openxmlformats.org/officeDocument/2006/relationships/slideLayout" Target="../slideLayouts/slideLayout23.xml"/></Relationships>
</file>

<file path=ppt/slides/_rels/slide552.xml.rels><?xml version="1.0" encoding="UTF-8" standalone="yes"?>
<Relationships xmlns="http://schemas.openxmlformats.org/package/2006/relationships"><Relationship Id="rId2" Type="http://schemas.openxmlformats.org/officeDocument/2006/relationships/notesSlide" Target="../notesSlides/notesSlide367.xml"/><Relationship Id="rId1" Type="http://schemas.openxmlformats.org/officeDocument/2006/relationships/slideLayout" Target="../slideLayouts/slideLayout23.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554.xml.rels><?xml version="1.0" encoding="UTF-8" standalone="yes"?>
<Relationships xmlns="http://schemas.openxmlformats.org/package/2006/relationships"><Relationship Id="rId3" Type="http://schemas.openxmlformats.org/officeDocument/2006/relationships/image" Target="../media/image338.png"/><Relationship Id="rId7" Type="http://schemas.openxmlformats.org/officeDocument/2006/relationships/image" Target="../media/image166.jpeg"/><Relationship Id="rId2" Type="http://schemas.openxmlformats.org/officeDocument/2006/relationships/notesSlide" Target="../notesSlides/notesSlide368.xml"/><Relationship Id="rId1" Type="http://schemas.openxmlformats.org/officeDocument/2006/relationships/slideLayout" Target="../slideLayouts/slideLayout23.xml"/><Relationship Id="rId6" Type="http://schemas.openxmlformats.org/officeDocument/2006/relationships/image" Target="../media/image340.jpeg"/><Relationship Id="rId5" Type="http://schemas.openxmlformats.org/officeDocument/2006/relationships/image" Target="../media/image97.jpeg"/><Relationship Id="rId4" Type="http://schemas.openxmlformats.org/officeDocument/2006/relationships/image" Target="../media/image339.jpeg"/></Relationships>
</file>

<file path=ppt/slides/_rels/slide555.xml.rels><?xml version="1.0" encoding="UTF-8" standalone="yes"?>
<Relationships xmlns="http://schemas.openxmlformats.org/package/2006/relationships"><Relationship Id="rId2" Type="http://schemas.openxmlformats.org/officeDocument/2006/relationships/notesSlide" Target="../notesSlides/notesSlide369.xml"/><Relationship Id="rId1" Type="http://schemas.openxmlformats.org/officeDocument/2006/relationships/slideLayout" Target="../slideLayouts/slideLayout23.xml"/></Relationships>
</file>

<file path=ppt/slides/_rels/slide556.xml.rels><?xml version="1.0" encoding="UTF-8" standalone="yes"?>
<Relationships xmlns="http://schemas.openxmlformats.org/package/2006/relationships"><Relationship Id="rId2" Type="http://schemas.openxmlformats.org/officeDocument/2006/relationships/notesSlide" Target="../notesSlides/notesSlide370.xml"/><Relationship Id="rId1" Type="http://schemas.openxmlformats.org/officeDocument/2006/relationships/slideLayout" Target="../slideLayouts/slideLayout23.xml"/></Relationships>
</file>

<file path=ppt/slides/_rels/slide557.xml.rels><?xml version="1.0" encoding="UTF-8" standalone="yes"?>
<Relationships xmlns="http://schemas.openxmlformats.org/package/2006/relationships"><Relationship Id="rId2" Type="http://schemas.openxmlformats.org/officeDocument/2006/relationships/notesSlide" Target="../notesSlides/notesSlide371.xml"/><Relationship Id="rId1" Type="http://schemas.openxmlformats.org/officeDocument/2006/relationships/slideLayout" Target="../slideLayouts/slideLayout18.xml"/></Relationships>
</file>

<file path=ppt/slides/_rels/slide558.xml.rels><?xml version="1.0" encoding="UTF-8" standalone="yes"?>
<Relationships xmlns="http://schemas.openxmlformats.org/package/2006/relationships"><Relationship Id="rId3" Type="http://schemas.openxmlformats.org/officeDocument/2006/relationships/image" Target="../media/image341.jpeg"/><Relationship Id="rId2" Type="http://schemas.openxmlformats.org/officeDocument/2006/relationships/notesSlide" Target="../notesSlides/notesSlide372.xml"/><Relationship Id="rId1" Type="http://schemas.openxmlformats.org/officeDocument/2006/relationships/slideLayout" Target="../slideLayouts/slideLayout23.xml"/></Relationships>
</file>

<file path=ppt/slides/_rels/slide559.xml.rels><?xml version="1.0" encoding="UTF-8" standalone="yes"?>
<Relationships xmlns="http://schemas.openxmlformats.org/package/2006/relationships"><Relationship Id="rId2" Type="http://schemas.openxmlformats.org/officeDocument/2006/relationships/notesSlide" Target="../notesSlides/notesSlide373.xml"/><Relationship Id="rId1" Type="http://schemas.openxmlformats.org/officeDocument/2006/relationships/slideLayout" Target="../slideLayouts/slideLayout2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55.xml"/></Relationships>
</file>

<file path=ppt/slides/_rels/slide560.xml.rels><?xml version="1.0" encoding="UTF-8" standalone="yes"?>
<Relationships xmlns="http://schemas.openxmlformats.org/package/2006/relationships"><Relationship Id="rId2" Type="http://schemas.openxmlformats.org/officeDocument/2006/relationships/notesSlide" Target="../notesSlides/notesSlide374.xml"/><Relationship Id="rId1" Type="http://schemas.openxmlformats.org/officeDocument/2006/relationships/slideLayout" Target="../slideLayouts/slideLayout23.xml"/></Relationships>
</file>

<file path=ppt/slides/_rels/slide561.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562.xml.rels><?xml version="1.0" encoding="UTF-8" standalone="yes"?>
<Relationships xmlns="http://schemas.openxmlformats.org/package/2006/relationships"><Relationship Id="rId2" Type="http://schemas.openxmlformats.org/officeDocument/2006/relationships/notesSlide" Target="../notesSlides/notesSlide375.xml"/><Relationship Id="rId1" Type="http://schemas.openxmlformats.org/officeDocument/2006/relationships/slideLayout" Target="../slideLayouts/slideLayout23.xml"/></Relationships>
</file>

<file path=ppt/slides/_rels/slide563.xml.rels><?xml version="1.0" encoding="UTF-8" standalone="yes"?>
<Relationships xmlns="http://schemas.openxmlformats.org/package/2006/relationships"><Relationship Id="rId2" Type="http://schemas.openxmlformats.org/officeDocument/2006/relationships/notesSlide" Target="../notesSlides/notesSlide376.xml"/><Relationship Id="rId1" Type="http://schemas.openxmlformats.org/officeDocument/2006/relationships/slideLayout" Target="../slideLayouts/slideLayout23.xml"/></Relationships>
</file>

<file path=ppt/slides/_rels/slide564.xml.rels><?xml version="1.0" encoding="UTF-8" standalone="yes"?>
<Relationships xmlns="http://schemas.openxmlformats.org/package/2006/relationships"><Relationship Id="rId2" Type="http://schemas.openxmlformats.org/officeDocument/2006/relationships/notesSlide" Target="../notesSlides/notesSlide377.xml"/><Relationship Id="rId1" Type="http://schemas.openxmlformats.org/officeDocument/2006/relationships/slideLayout" Target="../slideLayouts/slideLayout23.xml"/></Relationships>
</file>

<file path=ppt/slides/_rels/slide565.xml.rels><?xml version="1.0" encoding="UTF-8" standalone="yes"?>
<Relationships xmlns="http://schemas.openxmlformats.org/package/2006/relationships"><Relationship Id="rId2" Type="http://schemas.openxmlformats.org/officeDocument/2006/relationships/notesSlide" Target="../notesSlides/notesSlide378.xml"/><Relationship Id="rId1" Type="http://schemas.openxmlformats.org/officeDocument/2006/relationships/slideLayout" Target="../slideLayouts/slideLayout23.xml"/></Relationships>
</file>

<file path=ppt/slides/_rels/slide566.xml.rels><?xml version="1.0" encoding="UTF-8" standalone="yes"?>
<Relationships xmlns="http://schemas.openxmlformats.org/package/2006/relationships"><Relationship Id="rId2" Type="http://schemas.openxmlformats.org/officeDocument/2006/relationships/notesSlide" Target="../notesSlides/notesSlide379.xml"/><Relationship Id="rId1" Type="http://schemas.openxmlformats.org/officeDocument/2006/relationships/slideLayout" Target="../slideLayouts/slideLayout23.xml"/></Relationships>
</file>

<file path=ppt/slides/_rels/slide567.xml.rels><?xml version="1.0" encoding="UTF-8" standalone="yes"?>
<Relationships xmlns="http://schemas.openxmlformats.org/package/2006/relationships"><Relationship Id="rId2" Type="http://schemas.openxmlformats.org/officeDocument/2006/relationships/notesSlide" Target="../notesSlides/notesSlide380.xml"/><Relationship Id="rId1" Type="http://schemas.openxmlformats.org/officeDocument/2006/relationships/slideLayout" Target="../slideLayouts/slideLayout23.xml"/></Relationships>
</file>

<file path=ppt/slides/_rels/slide568.xml.rels><?xml version="1.0" encoding="UTF-8" standalone="yes"?>
<Relationships xmlns="http://schemas.openxmlformats.org/package/2006/relationships"><Relationship Id="rId2" Type="http://schemas.openxmlformats.org/officeDocument/2006/relationships/notesSlide" Target="../notesSlides/notesSlide381.xml"/><Relationship Id="rId1" Type="http://schemas.openxmlformats.org/officeDocument/2006/relationships/slideLayout" Target="../slideLayouts/slideLayout23.xml"/></Relationships>
</file>

<file path=ppt/slides/_rels/slide56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55.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71.xml.rels><?xml version="1.0" encoding="UTF-8" standalone="yes"?>
<Relationships xmlns="http://schemas.openxmlformats.org/package/2006/relationships"><Relationship Id="rId2" Type="http://schemas.openxmlformats.org/officeDocument/2006/relationships/notesSlide" Target="../notesSlides/notesSlide382.xml"/><Relationship Id="rId1" Type="http://schemas.openxmlformats.org/officeDocument/2006/relationships/slideLayout" Target="../slideLayouts/slideLayout23.xml"/></Relationships>
</file>

<file path=ppt/slides/_rels/slide572.xml.rels><?xml version="1.0" encoding="UTF-8" standalone="yes"?>
<Relationships xmlns="http://schemas.openxmlformats.org/package/2006/relationships"><Relationship Id="rId2" Type="http://schemas.openxmlformats.org/officeDocument/2006/relationships/notesSlide" Target="../notesSlides/notesSlide383.xml"/><Relationship Id="rId1" Type="http://schemas.openxmlformats.org/officeDocument/2006/relationships/slideLayout" Target="../slideLayouts/slideLayout89.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55.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49.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49.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49.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49.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49.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49.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49.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49.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149.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149.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149.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03.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49.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149.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149.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149.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149.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149.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149.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149.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149.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49.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03.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49.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149.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49.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149.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149.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149.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49.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149.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149.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149.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03.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149.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149.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149.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149.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149.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149.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149.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149.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149.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15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図 5"/>
          <p:cNvPicPr>
            <a:picLocks noChangeAspect="1"/>
          </p:cNvPicPr>
          <p:nvPr/>
        </p:nvPicPr>
        <p:blipFill>
          <a:blip r:embed="rId2" cstate="print">
            <a:extLst>
              <a:ext uri="{BEBA8EAE-BF5A-486C-A8C5-ECC9F3942E4B}">
                <a14:imgProps xmlns:a14="http://schemas.microsoft.com/office/drawing/2010/main">
                  <a14:imgLayer r:embed="rId3">
                    <a14:imgEffect>
                      <a14:brightnessContrast bright="5000" contrast="3000"/>
                    </a14:imgEffect>
                  </a14:imgLayer>
                </a14:imgProps>
              </a:ext>
              <a:ext uri="{28A0092B-C50C-407E-A947-70E740481C1C}">
                <a14:useLocalDpi xmlns:a14="http://schemas.microsoft.com/office/drawing/2010/main" val="0"/>
              </a:ext>
            </a:extLst>
          </a:blip>
          <a:srcRect/>
          <a:stretch>
            <a:fillRect/>
          </a:stretch>
        </p:blipFill>
        <p:spPr bwMode="auto">
          <a:xfrm>
            <a:off x="632520" y="3879618"/>
            <a:ext cx="1817061" cy="2256250"/>
          </a:xfrm>
          <a:prstGeom prst="rect">
            <a:avLst/>
          </a:prstGeom>
          <a:gradFill rotWithShape="0">
            <a:gsLst>
              <a:gs pos="0">
                <a:srgbClr val="5E9EFF"/>
              </a:gs>
              <a:gs pos="39999">
                <a:srgbClr val="85C2FF"/>
              </a:gs>
              <a:gs pos="70000">
                <a:srgbClr val="C4D6EB"/>
              </a:gs>
              <a:gs pos="100000">
                <a:srgbClr val="FFEBFA"/>
              </a:gs>
            </a:gsLst>
            <a:lin ang="10800000"/>
          </a:gradFill>
          <a:ln>
            <a:noFill/>
          </a:ln>
          <a:extLst>
            <a:ext uri="{91240B29-F687-4F45-9708-019B960494DF}">
              <a14:hiddenLine xmlns:a14="http://schemas.microsoft.com/office/drawing/2010/main" w="9525">
                <a:solidFill>
                  <a:srgbClr val="000000"/>
                </a:solidFill>
                <a:miter lim="800000"/>
                <a:headEnd/>
                <a:tailEnd/>
              </a14:hiddenLine>
            </a:ext>
          </a:extLst>
        </p:spPr>
      </p:pic>
      <p:sp>
        <p:nvSpPr>
          <p:cNvPr id="6" name="Text Box 5"/>
          <p:cNvSpPr txBox="1">
            <a:spLocks noChangeArrowheads="1"/>
          </p:cNvSpPr>
          <p:nvPr/>
        </p:nvSpPr>
        <p:spPr bwMode="auto">
          <a:xfrm>
            <a:off x="2612363" y="5733256"/>
            <a:ext cx="468127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ctr" defTabSz="914400" rtl="0" eaLnBrk="1" fontAlgn="auto" latinLnBrk="0" hangingPunct="1">
              <a:lnSpc>
                <a:spcPct val="100000"/>
              </a:lnSpc>
              <a:spcBef>
                <a:spcPct val="25000"/>
              </a:spcBef>
              <a:spcAft>
                <a:spcPts val="0"/>
              </a:spcAft>
              <a:buClrTx/>
              <a:buSzTx/>
              <a:buFontTx/>
              <a:buNone/>
              <a:tabLst/>
              <a:defRPr/>
            </a:pPr>
            <a:r>
              <a:rPr kumimoji="1" lang="ja-JP" altLang="en-US" sz="28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公益社団法人 日本医師会</a:t>
            </a:r>
            <a:endParaRPr kumimoji="1" lang="en-US" altLang="ja-JP" sz="28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endParaRPr>
          </a:p>
        </p:txBody>
      </p:sp>
      <p:sp>
        <p:nvSpPr>
          <p:cNvPr id="7" name="Text Box 6"/>
          <p:cNvSpPr txBox="1">
            <a:spLocks noChangeArrowheads="1"/>
          </p:cNvSpPr>
          <p:nvPr/>
        </p:nvSpPr>
        <p:spPr bwMode="auto">
          <a:xfrm>
            <a:off x="383491" y="1778053"/>
            <a:ext cx="9139015"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3600" b="0" i="0" u="none" strike="noStrike" kern="1200" cap="none" spc="0" normalizeH="0" baseline="0" noProof="0" dirty="0">
                <a:ln>
                  <a:noFill/>
                </a:ln>
                <a:solidFill>
                  <a:srgbClr val="000000"/>
                </a:solidFill>
                <a:effectLst/>
                <a:uLnTx/>
                <a:uFillTx/>
                <a:latin typeface="HGSｺﾞｼｯｸE" panose="020B0900000000000000" pitchFamily="50" charset="-128"/>
                <a:ea typeface="HGSｺﾞｼｯｸE" panose="020B0900000000000000" pitchFamily="50" charset="-128"/>
                <a:cs typeface="+mn-cs"/>
              </a:rPr>
              <a:t>令和６年度診療報酬改定の概要について</a:t>
            </a:r>
            <a:endParaRPr kumimoji="1" lang="en-US" altLang="ja-JP" sz="3600" b="0" i="0" u="none" strike="noStrike" kern="1200" cap="none" spc="0" normalizeH="0" baseline="0" noProof="0" dirty="0">
              <a:ln>
                <a:noFill/>
              </a:ln>
              <a:solidFill>
                <a:srgbClr val="000000"/>
              </a:solidFill>
              <a:effectLst/>
              <a:uLnTx/>
              <a:uFillTx/>
              <a:latin typeface="HGSｺﾞｼｯｸE" panose="020B0900000000000000" pitchFamily="50" charset="-128"/>
              <a:ea typeface="HGSｺﾞｼｯｸE" panose="020B0900000000000000"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3600" b="0" i="0" u="none" strike="noStrike" kern="1200" cap="none" spc="0" normalizeH="0" baseline="0" noProof="0" dirty="0">
              <a:ln>
                <a:noFill/>
              </a:ln>
              <a:solidFill>
                <a:srgbClr val="000000"/>
              </a:solidFill>
              <a:effectLst/>
              <a:uLnTx/>
              <a:uFillTx/>
              <a:latin typeface="HGSｺﾞｼｯｸE" panose="020B0900000000000000" pitchFamily="50" charset="-128"/>
              <a:ea typeface="HGSｺﾞｼｯｸE" panose="020B0900000000000000" pitchFamily="50" charset="-128"/>
              <a:cs typeface="+mn-cs"/>
            </a:endParaRPr>
          </a:p>
        </p:txBody>
      </p:sp>
      <p:pic>
        <p:nvPicPr>
          <p:cNvPr id="3" name="図 2" descr="挿絵 が含まれている画像&#10;&#10;自動的に生成された説明">
            <a:extLst>
              <a:ext uri="{FF2B5EF4-FFF2-40B4-BE49-F238E27FC236}">
                <a16:creationId xmlns:a16="http://schemas.microsoft.com/office/drawing/2014/main" id="{26236234-81BC-0504-10BD-28335AC516C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88185" y="4940983"/>
            <a:ext cx="2308265" cy="1757193"/>
          </a:xfrm>
          <a:prstGeom prst="rect">
            <a:avLst/>
          </a:prstGeom>
        </p:spPr>
      </p:pic>
    </p:spTree>
    <p:extLst>
      <p:ext uri="{BB962C8B-B14F-4D97-AF65-F5344CB8AC3E}">
        <p14:creationId xmlns:p14="http://schemas.microsoft.com/office/powerpoint/2010/main" val="415749913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709981-9131-A1EB-9FCF-33674653EB4B}"/>
            </a:ext>
          </a:extLst>
        </p:cNvPr>
        <p:cNvGrpSpPr/>
        <p:nvPr/>
      </p:nvGrpSpPr>
      <p:grpSpPr>
        <a:xfrm>
          <a:off x="0" y="0"/>
          <a:ext cx="0" cy="0"/>
          <a:chOff x="0" y="0"/>
          <a:chExt cx="0" cy="0"/>
        </a:xfrm>
      </p:grpSpPr>
      <p:sp>
        <p:nvSpPr>
          <p:cNvPr id="3" name="正方形/長方形 2">
            <a:extLst>
              <a:ext uri="{FF2B5EF4-FFF2-40B4-BE49-F238E27FC236}">
                <a16:creationId xmlns:a16="http://schemas.microsoft.com/office/drawing/2014/main" id="{BD00F744-81A7-3AA0-B92D-31E2E675EAB4}"/>
              </a:ext>
            </a:extLst>
          </p:cNvPr>
          <p:cNvSpPr/>
          <p:nvPr/>
        </p:nvSpPr>
        <p:spPr>
          <a:xfrm>
            <a:off x="692616" y="156634"/>
            <a:ext cx="8520763" cy="928108"/>
          </a:xfrm>
          <a:prstGeom prst="rect">
            <a:avLst/>
          </a:prstGeom>
          <a:solidFill>
            <a:schemeClr val="accent4">
              <a:alpha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令和</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5</a:t>
            </a: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年</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11</a:t>
            </a: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月</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20</a:t>
            </a: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日 財務省</a:t>
            </a:r>
            <a:r>
              <a:rPr kumimoji="1" lang="zh-TW" altLang="en-US" sz="2100" b="1" i="0" u="none" strike="noStrike" kern="1200" cap="none" spc="0" normalizeH="0" baseline="0" noProof="0" dirty="0">
                <a:ln>
                  <a:noFill/>
                </a:ln>
                <a:solidFill>
                  <a:srgbClr val="000000"/>
                </a:solidFill>
                <a:effectLst/>
                <a:uLnTx/>
                <a:uFillTx/>
                <a:latin typeface="ＭＳ Ｐゴシック"/>
                <a:ea typeface="ＭＳ Ｐゴシック"/>
                <a:cs typeface="+mn-cs"/>
              </a:rPr>
              <a:t>財政制度等審議会</a:t>
            </a:r>
            <a:endPar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a:cs typeface="+mn-cs"/>
              </a:rPr>
              <a:t>令和６年度予算の編成等に関する建議　</a:t>
            </a:r>
            <a:endPar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350" b="0" i="0" u="none" strike="noStrike" kern="1200" cap="none" spc="0" normalizeH="0" baseline="0" noProof="0" dirty="0">
                <a:ln>
                  <a:noFill/>
                </a:ln>
                <a:solidFill>
                  <a:prstClr val="black"/>
                </a:solidFill>
                <a:effectLst/>
                <a:uLnTx/>
                <a:uFillTx/>
                <a:latin typeface="ＭＳ Ｐゴシック"/>
                <a:ea typeface="ＭＳ Ｐゴシック"/>
                <a:cs typeface="+mn-cs"/>
              </a:rPr>
              <a:t>本文（抜粋②）</a:t>
            </a:r>
            <a:endParaRPr kumimoji="1" lang="en-US" altLang="ja-JP" sz="1350" b="0" i="0" u="none" strike="noStrike" kern="1200" cap="none" spc="0" normalizeH="0" baseline="0" noProof="0" dirty="0">
              <a:ln>
                <a:noFill/>
              </a:ln>
              <a:solidFill>
                <a:prstClr val="black"/>
              </a:solidFill>
              <a:effectLst/>
              <a:uLnTx/>
              <a:uFillTx/>
              <a:latin typeface="ＭＳ Ｐゴシック"/>
              <a:ea typeface="ＭＳ Ｐゴシック"/>
              <a:cs typeface="+mn-cs"/>
            </a:endParaRPr>
          </a:p>
        </p:txBody>
      </p:sp>
      <p:sp>
        <p:nvSpPr>
          <p:cNvPr id="4" name="正方形/長方形 3">
            <a:extLst>
              <a:ext uri="{FF2B5EF4-FFF2-40B4-BE49-F238E27FC236}">
                <a16:creationId xmlns:a16="http://schemas.microsoft.com/office/drawing/2014/main" id="{62734EE8-F3C9-32D2-2EEB-8F842B62B25D}"/>
              </a:ext>
            </a:extLst>
          </p:cNvPr>
          <p:cNvSpPr/>
          <p:nvPr/>
        </p:nvSpPr>
        <p:spPr>
          <a:xfrm>
            <a:off x="263474" y="1313164"/>
            <a:ext cx="9379046" cy="5046831"/>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２）診療報酬改定</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ウ</a:t>
            </a:r>
            <a:r>
              <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医療費の動向</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①　診療所</a:t>
            </a:r>
            <a:endParaRPr kumimoji="1" lang="en-US" altLang="ja-JP"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4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医療法人である診療所の経営状況は</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、後述のとおり平均的な経常利益が</a:t>
            </a:r>
            <a:r>
              <a:rPr kumimoji="1" lang="en-US" altLang="ja-JP"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8.8</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％（令和４年度（</a:t>
            </a:r>
            <a:r>
              <a:rPr kumimoji="1" lang="en-US" altLang="ja-JP"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2022</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年度））となるなど</a:t>
            </a:r>
            <a:r>
              <a:rPr kumimoji="1" lang="ja-JP" altLang="en-US" sz="14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極めて良好</a:t>
            </a:r>
            <a:r>
              <a:rPr kumimoji="1" lang="ja-JP" altLang="en-US"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であるほか、利益剰余金の積み上がりも生じており、フロー・ストックとも十分な賃上げ原資がある</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と考えられる。近年の物価上昇率を大きく上回る単価増・収益増や、極めて良好な経営状況等を踏まえ、</a:t>
            </a:r>
            <a:r>
              <a:rPr kumimoji="1" lang="ja-JP" altLang="en-US" sz="14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診療所の報酬単価について初診料・再診料を中心に引き下げ、診療報酬本体をマイナス改定とすべき</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である。</a:t>
            </a:r>
          </a:p>
          <a:p>
            <a:pPr marL="0" marR="0" lvl="0" indent="0" algn="l" defTabSz="685800" rtl="0" eaLnBrk="1" fontAlgn="auto" latinLnBrk="0" hangingPunct="1">
              <a:lnSpc>
                <a:spcPct val="100000"/>
              </a:lnSpc>
              <a:spcBef>
                <a:spcPts val="60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ア）経営状況と物価動向</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診療所の報酬単価と物価動向</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このように</a:t>
            </a:r>
            <a:r>
              <a:rPr kumimoji="1" lang="ja-JP" altLang="en-US"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診療所の報酬単価が物価を大きく上回って上昇してきている実態を踏まえると、公定価格を引き上げないと医療機関は物価上昇分を価格に転嫁することができないとの議論は診療所における診察実態に基づくものとは言えない</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p>
          <a:p>
            <a:pPr marL="0" marR="0" lvl="0" indent="0" algn="l" defTabSz="685800" rtl="0" eaLnBrk="1" fontAlgn="auto" latinLnBrk="0" hangingPunct="1">
              <a:lnSpc>
                <a:spcPct val="100000"/>
              </a:lnSpc>
              <a:spcBef>
                <a:spcPts val="60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b)</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診療所の収益・費用・利益</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このような収益・費用の状況を踏まえると、</a:t>
            </a:r>
            <a:r>
              <a:rPr kumimoji="1" lang="ja-JP" altLang="en-US" sz="14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報酬単価を引き上げる必要はなく、むしろ</a:t>
            </a:r>
            <a:r>
              <a:rPr kumimoji="1" lang="ja-JP" altLang="en-US"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、保険料・公費等を財源とした公定価格であることを勘案し、他産業とも比較して過度な経常利益率にならないよう</a:t>
            </a:r>
            <a:r>
              <a:rPr kumimoji="1" lang="ja-JP" altLang="en-US" sz="14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報酬単価を引き下げる必要がある</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p>
          <a:p>
            <a:pPr marL="0" marR="0" lvl="0" indent="0" algn="l" defTabSz="685800" rtl="0" eaLnBrk="1" fontAlgn="auto" latinLnBrk="0" hangingPunct="1">
              <a:lnSpc>
                <a:spcPct val="100000"/>
              </a:lnSpc>
              <a:spcBef>
                <a:spcPts val="60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c)</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診療所の費用構造</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医療法人である診療所の費用構造の詳細を見ると、</a:t>
            </a:r>
            <a:r>
              <a:rPr kumimoji="1" lang="ja-JP" altLang="en-US" sz="14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開業医（院長）の平均給与は約</a:t>
            </a:r>
            <a:r>
              <a:rPr kumimoji="1" lang="en-US" altLang="ja-JP" sz="14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3,000</a:t>
            </a:r>
            <a:r>
              <a:rPr kumimoji="1" lang="ja-JP" altLang="en-US" sz="14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万円（費用の約２割）</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と費用に占める割合は大きくなっている。診療所の報酬単価の適正水準を考える際には、</a:t>
            </a:r>
            <a:r>
              <a:rPr kumimoji="1" lang="ja-JP" altLang="en-US"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開業医と病院勤務医の報酬の違いが過度に開業を促していないかとの観点も考慮すべき</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である。</a:t>
            </a:r>
          </a:p>
          <a:p>
            <a:pPr marL="0" marR="0" lvl="0" indent="0" algn="l" defTabSz="685800" rtl="0" eaLnBrk="1" fontAlgn="auto" latinLnBrk="0" hangingPunct="1">
              <a:lnSpc>
                <a:spcPct val="100000"/>
              </a:lnSpc>
              <a:spcBef>
                <a:spcPts val="60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d)</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診療所の経常利益率</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診療所の直近の経常利益率（</a:t>
            </a:r>
            <a:r>
              <a:rPr kumimoji="1" lang="en-US" altLang="ja-JP"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8.8</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については、コロナ禍で提供された密度ある診療行為等は今般の報酬改定がカバーする今後２年間継続すると考えられること、診療所の単価（１受診当たり医療費）は診療報酬のコロナ特例等の一時的要因の影響を除いても過去３年間物価上昇率を上回るペースで継続的に上昇しており、こうした単価増の傾向は今後２年間継続する可能性があること等から、今後経常利益率は更に上昇する可能性もある。</a:t>
            </a:r>
            <a:r>
              <a:rPr kumimoji="1" lang="ja-JP" altLang="en-US" sz="14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他産業と比較して過度な経常利益率にならないよう、報酬単価を引き下げる必要がある</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p>
        </p:txBody>
      </p:sp>
      <p:sp>
        <p:nvSpPr>
          <p:cNvPr id="6" name="スライド番号プレースホルダー 2">
            <a:extLst>
              <a:ext uri="{FF2B5EF4-FFF2-40B4-BE49-F238E27FC236}">
                <a16:creationId xmlns:a16="http://schemas.microsoft.com/office/drawing/2014/main" id="{8A4372E9-0B3D-1F8F-F05F-BC1AAED7315E}"/>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Segoe UI"/>
                <a:ea typeface="メイリオ"/>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1" lang="ja-JP" altLang="en-US" sz="1600" b="0" i="0" u="none" strike="noStrike" kern="1200" cap="none" spc="0" normalizeH="0" baseline="0" noProof="0" dirty="0">
              <a:ln>
                <a:noFill/>
              </a:ln>
              <a:solidFill>
                <a:prstClr val="black"/>
              </a:solidFill>
              <a:effectLst/>
              <a:uLnTx/>
              <a:uFillTx/>
              <a:latin typeface="Segoe UI"/>
              <a:ea typeface="メイリオ"/>
              <a:cs typeface="+mn-cs"/>
            </a:endParaRPr>
          </a:p>
        </p:txBody>
      </p:sp>
    </p:spTree>
    <p:extLst>
      <p:ext uri="{BB962C8B-B14F-4D97-AF65-F5344CB8AC3E}">
        <p14:creationId xmlns:p14="http://schemas.microsoft.com/office/powerpoint/2010/main" val="2493876606"/>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5586" name="Rectangle 3"/>
          <p:cNvSpPr>
            <a:spLocks noGrp="1" noChangeArrowheads="1"/>
          </p:cNvSpPr>
          <p:nvPr>
            <p:ph type="body" idx="4294967295"/>
          </p:nvPr>
        </p:nvSpPr>
        <p:spPr>
          <a:xfrm>
            <a:off x="309563" y="692158"/>
            <a:ext cx="9281716" cy="4897082"/>
          </a:xfrm>
          <a:solidFill>
            <a:srgbClr val="00B0F0">
              <a:alpha val="30000"/>
            </a:srgbClr>
          </a:solidFill>
          <a:ln w="12700">
            <a:solidFill>
              <a:schemeClr val="tx1"/>
            </a:solidFill>
            <a:prstDash val="dash"/>
          </a:ln>
        </p:spPr>
        <p:txBody>
          <a:bodyPr rtlCol="0">
            <a:noAutofit/>
          </a:bodyPr>
          <a:lstStyle/>
          <a:p>
            <a:pPr eaLnBrk="1" fontAlgn="auto" hangingPunct="1">
              <a:lnSpc>
                <a:spcPts val="2000"/>
              </a:lnSpc>
              <a:spcBef>
                <a:spcPts val="0"/>
              </a:spcBef>
              <a:spcAft>
                <a:spcPts val="0"/>
              </a:spcAft>
              <a:buFont typeface="Arial" pitchFamily="34" charset="0"/>
              <a:buNone/>
              <a:defRPr/>
            </a:pPr>
            <a:r>
              <a:rPr lang="ja-JP" altLang="en-US" sz="2200" dirty="0">
                <a:solidFill>
                  <a:prstClr val="black"/>
                </a:solidFill>
                <a:latin typeface="+mn-ea"/>
              </a:rPr>
              <a:t>［診療報酬改定結果検証部会］</a:t>
            </a:r>
          </a:p>
          <a:p>
            <a:pPr marL="271463" indent="-271463" eaLnBrk="1" fontAlgn="auto" hangingPunct="1">
              <a:lnSpc>
                <a:spcPts val="2300"/>
              </a:lnSpc>
              <a:spcBef>
                <a:spcPts val="0"/>
              </a:spcBef>
              <a:spcAft>
                <a:spcPts val="0"/>
              </a:spcAft>
              <a:buFont typeface="Arial" pitchFamily="34" charset="0"/>
              <a:buNone/>
              <a:defRPr/>
            </a:pPr>
            <a:r>
              <a:rPr lang="ja-JP" altLang="en-US" sz="1800" dirty="0">
                <a:solidFill>
                  <a:prstClr val="black"/>
                </a:solidFill>
                <a:latin typeface="+mn-ea"/>
              </a:rPr>
              <a:t>　令和５年３月２２日　令和４年度診療報酬改定の結果検証に係る特別調査（令和４年度調査）　</a:t>
            </a:r>
            <a:endParaRPr lang="en-US" altLang="ja-JP" sz="1800" dirty="0">
              <a:solidFill>
                <a:prstClr val="black"/>
              </a:solidFill>
              <a:latin typeface="+mn-ea"/>
            </a:endParaRPr>
          </a:p>
          <a:p>
            <a:pPr marL="271463" indent="-271463" eaLnBrk="1" fontAlgn="auto" hangingPunct="1">
              <a:lnSpc>
                <a:spcPts val="2300"/>
              </a:lnSpc>
              <a:spcBef>
                <a:spcPts val="0"/>
              </a:spcBef>
              <a:spcAft>
                <a:spcPts val="0"/>
              </a:spcAft>
              <a:buFont typeface="Arial" pitchFamily="34" charset="0"/>
              <a:buNone/>
              <a:defRPr/>
            </a:pPr>
            <a:r>
              <a:rPr lang="ja-JP" altLang="en-US" sz="1800" dirty="0">
                <a:solidFill>
                  <a:prstClr val="black"/>
                </a:solidFill>
                <a:latin typeface="+mn-ea"/>
              </a:rPr>
              <a:t>　　　　　　　　　　　　　の結果について</a:t>
            </a:r>
            <a:endParaRPr lang="en-US" altLang="ja-JP" sz="1600" dirty="0">
              <a:solidFill>
                <a:prstClr val="black"/>
              </a:solidFill>
              <a:latin typeface="+mn-ea"/>
            </a:endParaRPr>
          </a:p>
          <a:p>
            <a:pPr marL="277813" lvl="0" indent="-277813" eaLnBrk="1" fontAlgn="auto" hangingPunct="1">
              <a:lnSpc>
                <a:spcPts val="2000"/>
              </a:lnSpc>
              <a:spcBef>
                <a:spcPts val="0"/>
              </a:spcBef>
              <a:spcAft>
                <a:spcPts val="0"/>
              </a:spcAft>
              <a:buNone/>
            </a:pPr>
            <a:r>
              <a:rPr lang="ja-JP" altLang="en-US" sz="1600" dirty="0">
                <a:solidFill>
                  <a:prstClr val="black"/>
                </a:solidFill>
                <a:latin typeface="+mn-ea"/>
              </a:rPr>
              <a:t>　 　</a:t>
            </a:r>
            <a:r>
              <a:rPr lang="ja-JP" altLang="en-US" sz="1600" dirty="0">
                <a:latin typeface="ＭＳ Ｐゴシック" panose="020B0600070205080204" pitchFamily="50" charset="-128"/>
              </a:rPr>
              <a:t>（１）在宅医療、在宅歯科医療、在宅訪問薬剤管理及び訪問看護の実施状況調査</a:t>
            </a:r>
          </a:p>
          <a:p>
            <a:pPr marL="277813" lvl="0" indent="-277813">
              <a:lnSpc>
                <a:spcPts val="2000"/>
              </a:lnSpc>
              <a:spcBef>
                <a:spcPts val="0"/>
              </a:spcBef>
              <a:buNone/>
            </a:pPr>
            <a:r>
              <a:rPr lang="ja-JP" altLang="en-US" sz="1600" dirty="0">
                <a:latin typeface="ＭＳ Ｐゴシック" panose="020B0600070205080204" pitchFamily="50" charset="-128"/>
              </a:rPr>
              <a:t>　　 （２）精神医療等の実施状況調査</a:t>
            </a:r>
          </a:p>
          <a:p>
            <a:pPr marL="277813" lvl="0" indent="-277813">
              <a:lnSpc>
                <a:spcPts val="2000"/>
              </a:lnSpc>
              <a:spcBef>
                <a:spcPts val="0"/>
              </a:spcBef>
              <a:buNone/>
            </a:pPr>
            <a:r>
              <a:rPr lang="ja-JP" altLang="en-US" sz="1600" dirty="0">
                <a:latin typeface="ＭＳ Ｐゴシック" panose="020B0600070205080204" pitchFamily="50" charset="-128"/>
              </a:rPr>
              <a:t>　　 （３）リフィル処方箋の実施状況調査</a:t>
            </a:r>
          </a:p>
          <a:p>
            <a:pPr marL="277813" lvl="0" indent="-277813">
              <a:lnSpc>
                <a:spcPts val="2000"/>
              </a:lnSpc>
              <a:spcBef>
                <a:spcPts val="0"/>
              </a:spcBef>
              <a:buNone/>
            </a:pPr>
            <a:r>
              <a:rPr lang="ja-JP" altLang="en-US" sz="1600" dirty="0">
                <a:latin typeface="ＭＳ Ｐゴシック" panose="020B0600070205080204" pitchFamily="50" charset="-128"/>
              </a:rPr>
              <a:t>　　 （４）後発医薬品の使用促進策の影響及び実施状況調査</a:t>
            </a:r>
          </a:p>
          <a:p>
            <a:pPr marL="277813" lvl="0" indent="-277813">
              <a:lnSpc>
                <a:spcPts val="2000"/>
              </a:lnSpc>
              <a:spcBef>
                <a:spcPts val="0"/>
              </a:spcBef>
              <a:buNone/>
            </a:pPr>
            <a:r>
              <a:rPr lang="ja-JP" altLang="en-US" sz="1600" dirty="0">
                <a:latin typeface="ＭＳ Ｐゴシック" panose="020B0600070205080204" pitchFamily="50" charset="-128"/>
              </a:rPr>
              <a:t>　　 （５）明細書無料発行に関する実施状況調査</a:t>
            </a:r>
          </a:p>
          <a:p>
            <a:pPr marL="271463" lvl="0" indent="-271463">
              <a:lnSpc>
                <a:spcPts val="2300"/>
              </a:lnSpc>
              <a:spcBef>
                <a:spcPts val="0"/>
              </a:spcBef>
              <a:buNone/>
              <a:defRPr/>
            </a:pPr>
            <a:r>
              <a:rPr lang="ja-JP" altLang="en-US" sz="1800" dirty="0">
                <a:solidFill>
                  <a:prstClr val="black"/>
                </a:solidFill>
                <a:latin typeface="ＭＳ Ｐゴシック" panose="020B0600070205080204" pitchFamily="50" charset="-128"/>
              </a:rPr>
              <a:t>  </a:t>
            </a:r>
            <a:endParaRPr lang="en-US" altLang="ja-JP" sz="1800" dirty="0">
              <a:solidFill>
                <a:prstClr val="black"/>
              </a:solidFill>
              <a:latin typeface="ＭＳ Ｐゴシック" panose="020B0600070205080204" pitchFamily="50" charset="-128"/>
            </a:endParaRPr>
          </a:p>
          <a:p>
            <a:pPr marL="271463" lvl="0" indent="-271463">
              <a:lnSpc>
                <a:spcPts val="2300"/>
              </a:lnSpc>
              <a:spcBef>
                <a:spcPts val="0"/>
              </a:spcBef>
              <a:buNone/>
              <a:defRPr/>
            </a:pPr>
            <a:r>
              <a:rPr lang="ja-JP" altLang="en-US" sz="1800" dirty="0">
                <a:solidFill>
                  <a:prstClr val="black"/>
                </a:solidFill>
                <a:latin typeface="ＭＳ Ｐゴシック" panose="020B0600070205080204" pitchFamily="50" charset="-128"/>
              </a:rPr>
              <a:t>  令和５年１１月１０日　令和４年度診療報酬改定の結果検証に係る特別調査（令和５年度調</a:t>
            </a:r>
            <a:endParaRPr lang="en-US" altLang="ja-JP" sz="1800" dirty="0">
              <a:solidFill>
                <a:prstClr val="black"/>
              </a:solidFill>
              <a:latin typeface="ＭＳ Ｐゴシック" panose="020B0600070205080204" pitchFamily="50" charset="-128"/>
            </a:endParaRPr>
          </a:p>
          <a:p>
            <a:pPr marL="271463" lvl="0" indent="-271463">
              <a:lnSpc>
                <a:spcPts val="2300"/>
              </a:lnSpc>
              <a:spcBef>
                <a:spcPts val="0"/>
              </a:spcBef>
              <a:buNone/>
              <a:defRPr/>
            </a:pPr>
            <a:r>
              <a:rPr lang="en-US" altLang="ja-JP" sz="1800" dirty="0">
                <a:solidFill>
                  <a:prstClr val="black"/>
                </a:solidFill>
                <a:latin typeface="ＭＳ Ｐゴシック" panose="020B0600070205080204" pitchFamily="50" charset="-128"/>
              </a:rPr>
              <a:t>                               </a:t>
            </a:r>
            <a:r>
              <a:rPr lang="ja-JP" altLang="en-US" sz="1800" dirty="0">
                <a:solidFill>
                  <a:prstClr val="black"/>
                </a:solidFill>
                <a:latin typeface="ＭＳ Ｐゴシック" panose="020B0600070205080204" pitchFamily="50" charset="-128"/>
              </a:rPr>
              <a:t>査） の結果について</a:t>
            </a:r>
            <a:endParaRPr lang="en-US" altLang="ja-JP" sz="1600" dirty="0">
              <a:solidFill>
                <a:prstClr val="black"/>
              </a:solidFill>
              <a:latin typeface="+mn-ea"/>
            </a:endParaRPr>
          </a:p>
          <a:p>
            <a:pPr marL="277813" lvl="0" indent="-277813">
              <a:lnSpc>
                <a:spcPts val="2000"/>
              </a:lnSpc>
              <a:spcBef>
                <a:spcPts val="0"/>
              </a:spcBef>
              <a:buNone/>
              <a:defRPr/>
            </a:pPr>
            <a:r>
              <a:rPr lang="ja-JP" altLang="en-US" sz="1600" dirty="0">
                <a:latin typeface="+mn-ea"/>
              </a:rPr>
              <a:t>   　 </a:t>
            </a:r>
            <a:r>
              <a:rPr lang="ja-JP" altLang="en-US" sz="1600" dirty="0">
                <a:latin typeface="ＭＳ Ｐゴシック" panose="020B0600070205080204" pitchFamily="50" charset="-128"/>
              </a:rPr>
              <a:t>（１）リフィル処方箋の実施状況調査</a:t>
            </a:r>
          </a:p>
          <a:p>
            <a:pPr marL="277813" lvl="0" indent="-277813">
              <a:lnSpc>
                <a:spcPts val="2000"/>
              </a:lnSpc>
              <a:spcBef>
                <a:spcPts val="0"/>
              </a:spcBef>
              <a:buNone/>
              <a:defRPr/>
            </a:pPr>
            <a:r>
              <a:rPr lang="ja-JP" altLang="en-US" sz="1600" dirty="0">
                <a:latin typeface="ＭＳ Ｐゴシック" panose="020B0600070205080204" pitchFamily="50" charset="-128"/>
              </a:rPr>
              <a:t>      （２）歯科医療機関における院内感染防止対策の評価等に関する実施状況調査</a:t>
            </a:r>
          </a:p>
          <a:p>
            <a:pPr marL="277813" lvl="0" indent="-277813">
              <a:lnSpc>
                <a:spcPts val="2000"/>
              </a:lnSpc>
              <a:spcBef>
                <a:spcPts val="0"/>
              </a:spcBef>
              <a:buNone/>
              <a:defRPr/>
            </a:pPr>
            <a:r>
              <a:rPr lang="ja-JP" altLang="en-US" sz="1600" dirty="0">
                <a:latin typeface="ＭＳ Ｐゴシック" panose="020B0600070205080204" pitchFamily="50" charset="-128"/>
              </a:rPr>
              <a:t>      （３）かかりつけ薬剤師・薬局の評価を含む調剤報酬改定の影響及び実施状況調査</a:t>
            </a:r>
          </a:p>
          <a:p>
            <a:pPr marL="277813" lvl="0" indent="-277813">
              <a:lnSpc>
                <a:spcPts val="2000"/>
              </a:lnSpc>
              <a:spcBef>
                <a:spcPts val="0"/>
              </a:spcBef>
              <a:buNone/>
              <a:defRPr/>
            </a:pPr>
            <a:r>
              <a:rPr lang="ja-JP" altLang="en-US" sz="1600" dirty="0">
                <a:latin typeface="ＭＳ Ｐゴシック" panose="020B0600070205080204" pitchFamily="50" charset="-128"/>
              </a:rPr>
              <a:t>      （４）後発医薬品の使用促進策の影響及び実施状況調査</a:t>
            </a:r>
          </a:p>
          <a:p>
            <a:pPr marL="277813" lvl="0" indent="-277813">
              <a:lnSpc>
                <a:spcPts val="2000"/>
              </a:lnSpc>
              <a:spcBef>
                <a:spcPts val="0"/>
              </a:spcBef>
              <a:buNone/>
              <a:defRPr/>
            </a:pPr>
            <a:r>
              <a:rPr lang="ja-JP" altLang="en-US" sz="1600" dirty="0">
                <a:latin typeface="ＭＳ Ｐゴシック" panose="020B0600070205080204" pitchFamily="50" charset="-128"/>
              </a:rPr>
              <a:t>      （５）オンライン資格確認システムに係る診療報酬上の対応の実施状況調査</a:t>
            </a:r>
          </a:p>
        </p:txBody>
      </p:sp>
      <p:sp>
        <p:nvSpPr>
          <p:cNvPr id="5" name="タイトル 1"/>
          <p:cNvSpPr txBox="1">
            <a:spLocks/>
          </p:cNvSpPr>
          <p:nvPr/>
        </p:nvSpPr>
        <p:spPr>
          <a:xfrm>
            <a:off x="741231" y="115899"/>
            <a:ext cx="8420100" cy="504825"/>
          </a:xfrm>
          <a:prstGeom prst="rect">
            <a:avLst/>
          </a:prstGeom>
          <a:solidFill>
            <a:srgbClr val="00B0F0">
              <a:alpha val="60000"/>
            </a:srgbClr>
          </a:solidFill>
          <a:ln w="12700">
            <a:solidFill>
              <a:schemeClr val="tx1"/>
            </a:solidFill>
          </a:ln>
        </p:spPr>
        <p:txBody>
          <a:bodyPr anchor="ct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a:t>
            </a:r>
            <a:r>
              <a:rPr kumimoji="1" lang="ja-JP" altLang="en-US"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小委員会・部会における検討結果②</a:t>
            </a:r>
            <a:r>
              <a:rPr kumimoji="1" lang="en-US" altLang="ja-JP"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a:t>
            </a:r>
          </a:p>
        </p:txBody>
      </p:sp>
      <p:sp>
        <p:nvSpPr>
          <p:cNvPr id="6" name="スライド番号プレースホルダー 2"/>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939060322"/>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グループ化 2">
            <a:extLst>
              <a:ext uri="{FF2B5EF4-FFF2-40B4-BE49-F238E27FC236}">
                <a16:creationId xmlns:a16="http://schemas.microsoft.com/office/drawing/2014/main" id="{E36B3BC3-EADA-E828-42AA-43B45759BF7A}"/>
              </a:ext>
            </a:extLst>
          </p:cNvPr>
          <p:cNvGrpSpPr/>
          <p:nvPr/>
        </p:nvGrpSpPr>
        <p:grpSpPr>
          <a:xfrm>
            <a:off x="0" y="221224"/>
            <a:ext cx="9921552" cy="399632"/>
            <a:chOff x="0" y="375706"/>
            <a:chExt cx="9921552" cy="399632"/>
          </a:xfrm>
        </p:grpSpPr>
        <p:sp>
          <p:nvSpPr>
            <p:cNvPr id="4" name="正方形/長方形 3">
              <a:extLst>
                <a:ext uri="{FF2B5EF4-FFF2-40B4-BE49-F238E27FC236}">
                  <a16:creationId xmlns:a16="http://schemas.microsoft.com/office/drawing/2014/main" id="{EF909F53-C0A7-F7E4-1A2A-9C87AAFEA8F9}"/>
                </a:ext>
              </a:extLst>
            </p:cNvPr>
            <p:cNvSpPr/>
            <p:nvPr/>
          </p:nvSpPr>
          <p:spPr>
            <a:xfrm>
              <a:off x="15" y="375706"/>
              <a:ext cx="9910764" cy="313350"/>
            </a:xfrm>
            <a:prstGeom prst="rect">
              <a:avLst/>
            </a:prstGeom>
            <a:noFill/>
            <a:ln w="25400" cap="flat" cmpd="sng" algn="ctr">
              <a:noFill/>
              <a:prstDash val="solid"/>
            </a:ln>
            <a:effectLst/>
          </p:spPr>
          <p:txBody>
            <a:bodyPr lIns="0" tIns="36000" rIns="0" bIns="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800" b="1" i="0" u="none" strike="noStrike" kern="0" cap="none" spc="15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令和６年度薬価制度改革の概要</a:t>
              </a:r>
              <a:endParaRPr kumimoji="0" lang="ja-JP" altLang="en-US" sz="1800" b="1" i="0" u="none" strike="sngStrike" kern="0" cap="none" spc="15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endParaRPr>
            </a:p>
          </p:txBody>
        </p:sp>
        <p:cxnSp>
          <p:nvCxnSpPr>
            <p:cNvPr id="5" name="直線コネクタ 4">
              <a:extLst>
                <a:ext uri="{FF2B5EF4-FFF2-40B4-BE49-F238E27FC236}">
                  <a16:creationId xmlns:a16="http://schemas.microsoft.com/office/drawing/2014/main" id="{553823E5-8720-9A73-85F7-F569F4C34CB5}"/>
                </a:ext>
              </a:extLst>
            </p:cNvPr>
            <p:cNvCxnSpPr/>
            <p:nvPr/>
          </p:nvCxnSpPr>
          <p:spPr>
            <a:xfrm>
              <a:off x="0" y="775338"/>
              <a:ext cx="9921552" cy="0"/>
            </a:xfrm>
            <a:prstGeom prst="line">
              <a:avLst/>
            </a:prstGeom>
            <a:noFill/>
            <a:ln w="66675" cap="flat" cmpd="dbl" algn="ctr">
              <a:solidFill>
                <a:srgbClr val="4BACC6"/>
              </a:solidFill>
              <a:prstDash val="solid"/>
            </a:ln>
            <a:effectLst/>
          </p:spPr>
        </p:cxnSp>
      </p:grpSp>
      <p:sp>
        <p:nvSpPr>
          <p:cNvPr id="6" name="テキスト ボックス 5">
            <a:extLst>
              <a:ext uri="{FF2B5EF4-FFF2-40B4-BE49-F238E27FC236}">
                <a16:creationId xmlns:a16="http://schemas.microsoft.com/office/drawing/2014/main" id="{FE159CA4-0BE7-B70B-EF0B-A7F96EE0D203}"/>
              </a:ext>
            </a:extLst>
          </p:cNvPr>
          <p:cNvSpPr txBox="1"/>
          <p:nvPr/>
        </p:nvSpPr>
        <p:spPr>
          <a:xfrm>
            <a:off x="307298" y="795792"/>
            <a:ext cx="9196702" cy="2297552"/>
          </a:xfrm>
          <a:prstGeom prst="rect">
            <a:avLst/>
          </a:prstGeom>
          <a:noFill/>
        </p:spPr>
        <p:txBody>
          <a:bodyPr wrap="square" lIns="72000" rIns="36000" rtlCol="0">
            <a:spAutoFit/>
          </a:bodyPr>
          <a:lstStyle/>
          <a:p>
            <a:pPr marL="180000" marR="0" lvl="0" indent="-180000" algn="l" defTabSz="457200" rtl="0" eaLnBrk="1" fontAlgn="auto" latinLnBrk="0" hangingPunct="1">
              <a:lnSpc>
                <a:spcPct val="12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令和６年度薬価制度改革においては、骨太の方針</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2023</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に基づき、以下の点に基づき対応する。</a:t>
            </a:r>
          </a:p>
          <a:p>
            <a:pPr marL="447675" marR="0" lvl="0" indent="-265113" algn="l" defTabSz="457200" rtl="0" eaLnBrk="1" fontAlgn="auto" latinLnBrk="0" hangingPunct="1">
              <a:lnSpc>
                <a:spcPct val="12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我が国の創薬力強化とともに、ドラッグ・ラグ／ドラッグ・ロスの解消を実現するため、革新的新薬のイノベーションの適切な評価を推進するための薬価上の措置を行う。</a:t>
            </a:r>
          </a:p>
          <a:p>
            <a:pPr marL="447675" marR="0" lvl="0" indent="-265113" algn="l" defTabSz="457200" rtl="0" eaLnBrk="1" fontAlgn="auto" latinLnBrk="0" hangingPunct="1">
              <a:lnSpc>
                <a:spcPct val="12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後発品を中心とした安定供給の課題を解消するため、後発品企業の産業構造の転換を促すとともに、医療上必要性の高い品目の安定供給の確保につながるための薬価上の措置を行う。</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7675" marR="0" lvl="0" indent="-265113" algn="l" defTabSz="457200" rtl="0" eaLnBrk="1" fontAlgn="auto" latinLnBrk="0" hangingPunct="1">
              <a:lnSpc>
                <a:spcPct val="12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457200" rtl="0" eaLnBrk="1" fontAlgn="auto" latinLnBrk="0" hangingPunct="1">
              <a:lnSpc>
                <a:spcPct val="12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これらの薬価上の措置を行うとともに、長期収載品から後発品へのさらなる置換えを従来とは異なる方法で進めることにより、我が国の製薬産業について長期収載品に依存するモデルから高い創薬力を持つ研究開発型のビジネスモデルへの転換を進めていく。</a:t>
            </a:r>
          </a:p>
        </p:txBody>
      </p:sp>
      <p:grpSp>
        <p:nvGrpSpPr>
          <p:cNvPr id="15" name="グループ化 14">
            <a:extLst>
              <a:ext uri="{FF2B5EF4-FFF2-40B4-BE49-F238E27FC236}">
                <a16:creationId xmlns:a16="http://schemas.microsoft.com/office/drawing/2014/main" id="{940B1020-9A1D-5B43-66B1-FDBC97A2D76C}"/>
              </a:ext>
            </a:extLst>
          </p:cNvPr>
          <p:cNvGrpSpPr/>
          <p:nvPr/>
        </p:nvGrpSpPr>
        <p:grpSpPr>
          <a:xfrm>
            <a:off x="382728" y="3522504"/>
            <a:ext cx="4938002" cy="2645123"/>
            <a:chOff x="200472" y="2422791"/>
            <a:chExt cx="4938002" cy="2712718"/>
          </a:xfrm>
        </p:grpSpPr>
        <p:sp>
          <p:nvSpPr>
            <p:cNvPr id="10" name="正方形/長方形 9">
              <a:extLst>
                <a:ext uri="{FF2B5EF4-FFF2-40B4-BE49-F238E27FC236}">
                  <a16:creationId xmlns:a16="http://schemas.microsoft.com/office/drawing/2014/main" id="{891C7165-3736-B889-8B39-5CF65A8A9298}"/>
                </a:ext>
              </a:extLst>
            </p:cNvPr>
            <p:cNvSpPr/>
            <p:nvPr/>
          </p:nvSpPr>
          <p:spPr>
            <a:xfrm>
              <a:off x="200472" y="2799576"/>
              <a:ext cx="4938002" cy="2335933"/>
            </a:xfrm>
            <a:prstGeom prst="rect">
              <a:avLst/>
            </a:prstGeom>
            <a:noFill/>
            <a:ln w="25400" cap="rnd">
              <a:solidFill>
                <a:schemeClr val="tx2"/>
              </a:solidFill>
              <a:prstDash val="solid"/>
              <a:bevel/>
            </a:ln>
          </p:spPr>
          <p:style>
            <a:lnRef idx="2">
              <a:schemeClr val="accent1">
                <a:shade val="50000"/>
              </a:schemeClr>
            </a:lnRef>
            <a:fillRef idx="1">
              <a:schemeClr val="accent1"/>
            </a:fillRef>
            <a:effectRef idx="0">
              <a:schemeClr val="accent1"/>
            </a:effectRef>
            <a:fontRef idx="minor">
              <a:schemeClr val="lt1"/>
            </a:fontRef>
          </p:style>
          <p:txBody>
            <a:bodyPr lIns="144000" tIns="360000" rIns="0" bIns="72000" rtlCol="0" anchor="t"/>
            <a:lstStyle/>
            <a:p>
              <a:pPr marL="180000" marR="0" lvl="0" indent="-180000" algn="l" defTabSz="457200" rtl="0" eaLnBrk="1" fontAlgn="auto" latinLnBrk="0" hangingPunct="1">
                <a:lnSpc>
                  <a:spcPct val="120000"/>
                </a:lnSpc>
                <a:spcBef>
                  <a:spcPts val="0"/>
                </a:spcBef>
                <a:spcAft>
                  <a:spcPts val="700"/>
                </a:spcAft>
                <a:buClr>
                  <a:srgbClr val="103185"/>
                </a:buClr>
                <a:buSzTx/>
                <a:buFont typeface="Arial" panose="020B0604020202020204" pitchFamily="34" charset="0"/>
                <a:buChar char="•"/>
                <a:tabLst/>
                <a:defRPr/>
              </a:pPr>
              <a:r>
                <a:rPr kumimoji="1" lang="ja-JP" altLang="en-US" sz="14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革新的新薬の特許期間中の薬価維持</a:t>
              </a:r>
              <a:r>
                <a:rPr kumimoji="1" lang="ja-JP" altLang="en-US" sz="10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（新薬創出等加算の見直し）</a:t>
              </a:r>
              <a:endParaRPr kumimoji="1" lang="en-US" altLang="ja-JP" sz="1000" b="0" i="0" u="none" strike="noStrike" kern="1200" cap="none" spc="0" normalizeH="0" baseline="30000" noProof="0" dirty="0">
                <a:ln>
                  <a:noFill/>
                </a:ln>
                <a:solidFill>
                  <a:srgbClr val="000000"/>
                </a:solidFill>
                <a:effectLst/>
                <a:uLnTx/>
                <a:uFillTx/>
                <a:latin typeface="Meiryo" panose="020B0604030504040204" pitchFamily="34" charset="-128"/>
                <a:ea typeface="Meiryo" panose="020B0604030504040204" pitchFamily="34" charset="-128"/>
                <a:cs typeface="+mn-cs"/>
              </a:endParaRPr>
            </a:p>
            <a:p>
              <a:pPr marL="180000" marR="0" lvl="0" indent="-180000" algn="l" defTabSz="457200" rtl="0" eaLnBrk="1" fontAlgn="auto" latinLnBrk="0" hangingPunct="1">
                <a:lnSpc>
                  <a:spcPct val="120000"/>
                </a:lnSpc>
                <a:spcBef>
                  <a:spcPts val="0"/>
                </a:spcBef>
                <a:spcAft>
                  <a:spcPts val="700"/>
                </a:spcAft>
                <a:buClr>
                  <a:srgbClr val="103185"/>
                </a:buClr>
                <a:buSzTx/>
                <a:buFont typeface="Arial" panose="020B0604020202020204" pitchFamily="34" charset="0"/>
                <a:buChar char="•"/>
                <a:tabLst/>
                <a:defRPr/>
              </a:pPr>
              <a:r>
                <a:rPr kumimoji="1" lang="ja-JP" altLang="en-US" sz="14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日本に迅速導入された新薬の評価</a:t>
              </a:r>
              <a:r>
                <a:rPr kumimoji="1" lang="ja-JP" altLang="en-US" sz="10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（加算新設）</a:t>
              </a:r>
              <a:endParaRPr kumimoji="1" lang="en-US" altLang="ja-JP" sz="10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endParaRPr>
            </a:p>
            <a:p>
              <a:pPr marL="180000" marR="0" lvl="0" indent="-180000" algn="l" defTabSz="457200" rtl="0" eaLnBrk="1" fontAlgn="auto" latinLnBrk="0" hangingPunct="1">
                <a:lnSpc>
                  <a:spcPct val="120000"/>
                </a:lnSpc>
                <a:spcBef>
                  <a:spcPts val="0"/>
                </a:spcBef>
                <a:spcAft>
                  <a:spcPts val="0"/>
                </a:spcAft>
                <a:buClr>
                  <a:srgbClr val="103185"/>
                </a:buClr>
                <a:buSzTx/>
                <a:buFont typeface="Arial" panose="020B0604020202020204" pitchFamily="34" charset="0"/>
                <a:buChar char="•"/>
                <a:tabLst/>
                <a:defRPr/>
              </a:pPr>
              <a:r>
                <a:rPr kumimoji="1" lang="ja-JP" altLang="en-US" sz="14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小児用医薬品の開発促進</a:t>
              </a:r>
              <a:endParaRPr kumimoji="1" lang="en-US" altLang="ja-JP" sz="14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endParaRPr>
            </a:p>
            <a:p>
              <a:pPr marL="0" marR="0" lvl="0" indent="0" algn="l" defTabSz="457200" rtl="0" eaLnBrk="1" fontAlgn="auto" latinLnBrk="0" hangingPunct="1">
                <a:lnSpc>
                  <a:spcPct val="120000"/>
                </a:lnSpc>
                <a:spcBef>
                  <a:spcPts val="0"/>
                </a:spcBef>
                <a:spcAft>
                  <a:spcPts val="700"/>
                </a:spcAft>
                <a:buClr>
                  <a:srgbClr val="103185"/>
                </a:buClr>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　（成人と同時開発する小児適応の評価、収載時・改定時の加算充実等）</a:t>
              </a:r>
              <a:endParaRPr kumimoji="1" lang="en-US" altLang="ja-JP" sz="10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endParaRPr>
            </a:p>
            <a:p>
              <a:pPr marL="180000" marR="0" lvl="0" indent="-180000" algn="l" defTabSz="457200" rtl="0" eaLnBrk="1" fontAlgn="auto" latinLnBrk="0" hangingPunct="1">
                <a:lnSpc>
                  <a:spcPct val="120000"/>
                </a:lnSpc>
                <a:spcBef>
                  <a:spcPts val="0"/>
                </a:spcBef>
                <a:spcAft>
                  <a:spcPts val="700"/>
                </a:spcAft>
                <a:buClr>
                  <a:srgbClr val="103185"/>
                </a:buClr>
                <a:buSzTx/>
                <a:buFont typeface="Arial" panose="020B0604020202020204" pitchFamily="34" charset="0"/>
                <a:buChar char="•"/>
                <a:tabLst/>
                <a:defRPr/>
              </a:pPr>
              <a:r>
                <a:rPr kumimoji="1" lang="ja-JP" altLang="en-US" sz="14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革新的新薬の有用性評価等の充実</a:t>
              </a:r>
              <a:r>
                <a:rPr kumimoji="1" lang="ja-JP" altLang="en-US" sz="10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（収載時・改定時の加算充実等）</a:t>
              </a:r>
              <a:endParaRPr kumimoji="1" lang="en-US" altLang="ja-JP" sz="14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endParaRPr>
            </a:p>
            <a:p>
              <a:pPr marL="180000" marR="0" lvl="0" indent="-180000" algn="l" defTabSz="457200" rtl="0" eaLnBrk="1" fontAlgn="auto" latinLnBrk="0" hangingPunct="1">
                <a:lnSpc>
                  <a:spcPct val="120000"/>
                </a:lnSpc>
                <a:spcBef>
                  <a:spcPts val="0"/>
                </a:spcBef>
                <a:spcAft>
                  <a:spcPts val="700"/>
                </a:spcAft>
                <a:buClr>
                  <a:srgbClr val="103185"/>
                </a:buClr>
                <a:buSzTx/>
                <a:buFont typeface="Arial" panose="020B0604020202020204" pitchFamily="34" charset="0"/>
                <a:buChar char="•"/>
                <a:tabLst/>
                <a:defRPr/>
              </a:pPr>
              <a:r>
                <a:rPr kumimoji="1" lang="ja-JP" altLang="en-US" sz="14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市場拡大再算定の見直し</a:t>
              </a:r>
              <a:r>
                <a:rPr kumimoji="1" lang="ja-JP" altLang="en-US" sz="10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（一部領域における類似品の適用除外）</a:t>
              </a:r>
              <a:endParaRPr kumimoji="1" lang="en-US" altLang="ja-JP" sz="1100" b="0" i="0" u="none" strike="noStrike" kern="1200" cap="none" spc="0" normalizeH="0" baseline="30000" noProof="0" dirty="0">
                <a:ln>
                  <a:noFill/>
                </a:ln>
                <a:solidFill>
                  <a:srgbClr val="000000"/>
                </a:solidFill>
                <a:effectLst/>
                <a:uLnTx/>
                <a:uFillTx/>
                <a:latin typeface="Meiryo" panose="020B0604030504040204" pitchFamily="34" charset="-128"/>
                <a:ea typeface="Meiryo" panose="020B0604030504040204" pitchFamily="34" charset="-128"/>
                <a:cs typeface="+mn-cs"/>
              </a:endParaRPr>
            </a:p>
          </p:txBody>
        </p:sp>
        <p:sp>
          <p:nvSpPr>
            <p:cNvPr id="7" name="四角形: 角を丸くする 6">
              <a:extLst>
                <a:ext uri="{FF2B5EF4-FFF2-40B4-BE49-F238E27FC236}">
                  <a16:creationId xmlns:a16="http://schemas.microsoft.com/office/drawing/2014/main" id="{A5EB7507-54C9-8D64-6131-4DFD42C7ADD3}"/>
                </a:ext>
              </a:extLst>
            </p:cNvPr>
            <p:cNvSpPr/>
            <p:nvPr/>
          </p:nvSpPr>
          <p:spPr>
            <a:xfrm>
              <a:off x="797473" y="2422791"/>
              <a:ext cx="3744000" cy="664559"/>
            </a:xfrm>
            <a:prstGeom prst="roundRect">
              <a:avLst/>
            </a:prstGeom>
            <a:solidFill>
              <a:schemeClr val="tx2"/>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srgbClr val="FFFFFF"/>
                  </a:solidFill>
                  <a:effectLst/>
                  <a:uLnTx/>
                  <a:uFillTx/>
                  <a:latin typeface="Segoe UI"/>
                  <a:ea typeface="メイリオ"/>
                  <a:cs typeface="+mn-cs"/>
                </a:rPr>
                <a:t>イノベーションの評価、ドラッグ・ラグ</a:t>
              </a:r>
              <a:endParaRPr kumimoji="1" lang="en-US" altLang="ja-JP" sz="1400" b="1" i="0" u="none" strike="noStrike" kern="1200" cap="none" spc="0" normalizeH="0" baseline="0" noProof="0">
                <a:ln>
                  <a:noFill/>
                </a:ln>
                <a:solidFill>
                  <a:srgbClr val="FFFFFF"/>
                </a:solidFill>
                <a:effectLst/>
                <a:uLnTx/>
                <a:uFillTx/>
                <a:latin typeface="Segoe UI"/>
                <a:ea typeface="メイリオ"/>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srgbClr val="FFFFFF"/>
                  </a:solidFill>
                  <a:effectLst/>
                  <a:uLnTx/>
                  <a:uFillTx/>
                  <a:latin typeface="Segoe UI"/>
                  <a:ea typeface="メイリオ"/>
                  <a:cs typeface="+mn-cs"/>
                </a:rPr>
                <a:t>／ドラッグ・ロス解消に向けた対応</a:t>
              </a:r>
            </a:p>
          </p:txBody>
        </p:sp>
      </p:grpSp>
      <p:grpSp>
        <p:nvGrpSpPr>
          <p:cNvPr id="14" name="グループ化 13">
            <a:extLst>
              <a:ext uri="{FF2B5EF4-FFF2-40B4-BE49-F238E27FC236}">
                <a16:creationId xmlns:a16="http://schemas.microsoft.com/office/drawing/2014/main" id="{A1E29887-64BC-0110-BFBA-5EF8C3E94C0A}"/>
              </a:ext>
            </a:extLst>
          </p:cNvPr>
          <p:cNvGrpSpPr/>
          <p:nvPr/>
        </p:nvGrpSpPr>
        <p:grpSpPr>
          <a:xfrm>
            <a:off x="5427984" y="3522504"/>
            <a:ext cx="4076016" cy="2645123"/>
            <a:chOff x="5125272" y="4125083"/>
            <a:chExt cx="4428000" cy="2216158"/>
          </a:xfrm>
        </p:grpSpPr>
        <p:sp>
          <p:nvSpPr>
            <p:cNvPr id="12" name="正方形/長方形 11">
              <a:extLst>
                <a:ext uri="{FF2B5EF4-FFF2-40B4-BE49-F238E27FC236}">
                  <a16:creationId xmlns:a16="http://schemas.microsoft.com/office/drawing/2014/main" id="{ECE5918B-0612-D017-27AC-D44E7880C810}"/>
                </a:ext>
              </a:extLst>
            </p:cNvPr>
            <p:cNvSpPr/>
            <p:nvPr/>
          </p:nvSpPr>
          <p:spPr>
            <a:xfrm>
              <a:off x="5125272" y="4421892"/>
              <a:ext cx="4428000" cy="1919349"/>
            </a:xfrm>
            <a:prstGeom prst="rect">
              <a:avLst/>
            </a:prstGeom>
            <a:noFill/>
            <a:ln w="25400" cap="rnd">
              <a:solidFill>
                <a:schemeClr val="accent3"/>
              </a:solidFill>
              <a:prstDash val="solid"/>
              <a:bevel/>
            </a:ln>
          </p:spPr>
          <p:style>
            <a:lnRef idx="2">
              <a:schemeClr val="accent1">
                <a:shade val="50000"/>
              </a:schemeClr>
            </a:lnRef>
            <a:fillRef idx="1">
              <a:schemeClr val="accent1"/>
            </a:fillRef>
            <a:effectRef idx="0">
              <a:schemeClr val="accent1"/>
            </a:effectRef>
            <a:fontRef idx="minor">
              <a:schemeClr val="lt1"/>
            </a:fontRef>
          </p:style>
          <p:txBody>
            <a:bodyPr lIns="144000" tIns="360000" rIns="0" bIns="180000" rtlCol="0" anchor="t"/>
            <a:lstStyle/>
            <a:p>
              <a:pPr marL="0" marR="0" lvl="0" indent="0" algn="l" defTabSz="457200" rtl="0" eaLnBrk="1" fontAlgn="auto" latinLnBrk="0" hangingPunct="1">
                <a:lnSpc>
                  <a:spcPct val="120000"/>
                </a:lnSpc>
                <a:spcBef>
                  <a:spcPts val="0"/>
                </a:spcBef>
                <a:spcAft>
                  <a:spcPts val="0"/>
                </a:spcAft>
                <a:buClr>
                  <a:srgbClr val="103185"/>
                </a:buClr>
                <a:buSzTx/>
                <a:buFontTx/>
                <a:buNone/>
                <a:tabLst/>
                <a:defRPr/>
              </a:pPr>
              <a:endParaRPr kumimoji="1" lang="en-US" altLang="ja-JP" sz="3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endParaRPr>
            </a:p>
            <a:p>
              <a:pPr marL="180000" marR="0" lvl="0" indent="-180000" algn="l" defTabSz="457200" rtl="0" eaLnBrk="1" fontAlgn="auto" latinLnBrk="0" hangingPunct="1">
                <a:lnSpc>
                  <a:spcPct val="120000"/>
                </a:lnSpc>
                <a:spcBef>
                  <a:spcPts val="0"/>
                </a:spcBef>
                <a:spcAft>
                  <a:spcPts val="0"/>
                </a:spcAft>
                <a:buClr>
                  <a:srgbClr val="103185"/>
                </a:buClr>
                <a:buSzTx/>
                <a:buFont typeface="Arial" panose="020B0604020202020204" pitchFamily="34" charset="0"/>
                <a:buChar char="•"/>
                <a:tabLst/>
                <a:defRPr/>
              </a:pPr>
              <a:r>
                <a:rPr kumimoji="1" lang="ja-JP" altLang="en-US" sz="14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安定供給が確保できる後発品企業の評価</a:t>
              </a:r>
              <a:endParaRPr kumimoji="1" lang="en-US" altLang="ja-JP" sz="14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endParaRPr>
            </a:p>
            <a:p>
              <a:pPr marL="0" marR="0" lvl="0" indent="0" algn="l" defTabSz="457200" rtl="0" eaLnBrk="1" fontAlgn="auto" latinLnBrk="0" hangingPunct="1">
                <a:lnSpc>
                  <a:spcPct val="120000"/>
                </a:lnSpc>
                <a:spcBef>
                  <a:spcPts val="0"/>
                </a:spcBef>
                <a:spcAft>
                  <a:spcPts val="0"/>
                </a:spcAft>
                <a:buClr>
                  <a:srgbClr val="103185"/>
                </a:buClr>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　（安定供給に係る企業指標に基づく評価等）</a:t>
              </a:r>
              <a:endParaRPr kumimoji="1" lang="en-US" altLang="ja-JP" sz="10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endParaRPr>
            </a:p>
            <a:p>
              <a:pPr marL="0" marR="0" lvl="0" indent="0" algn="l" defTabSz="457200" rtl="0" eaLnBrk="1" fontAlgn="auto" latinLnBrk="0" hangingPunct="1">
                <a:lnSpc>
                  <a:spcPct val="120000"/>
                </a:lnSpc>
                <a:spcBef>
                  <a:spcPts val="0"/>
                </a:spcBef>
                <a:spcAft>
                  <a:spcPts val="0"/>
                </a:spcAft>
                <a:buClr>
                  <a:srgbClr val="103185"/>
                </a:buClr>
                <a:buSzTx/>
                <a:buFontTx/>
                <a:buNone/>
                <a:tabLst/>
                <a:defRPr/>
              </a:pPr>
              <a:endParaRPr kumimoji="1" lang="en-US" altLang="ja-JP" sz="9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endParaRPr>
            </a:p>
            <a:p>
              <a:pPr marL="180000" marR="0" lvl="0" indent="-180000" algn="l" defTabSz="457200" rtl="0" eaLnBrk="1" fontAlgn="auto" latinLnBrk="0" hangingPunct="1">
                <a:lnSpc>
                  <a:spcPct val="120000"/>
                </a:lnSpc>
                <a:spcBef>
                  <a:spcPts val="0"/>
                </a:spcBef>
                <a:spcAft>
                  <a:spcPts val="0"/>
                </a:spcAft>
                <a:buClr>
                  <a:srgbClr val="103185"/>
                </a:buClr>
                <a:buSzTx/>
                <a:buFont typeface="Arial" panose="020B0604020202020204" pitchFamily="34" charset="0"/>
                <a:buChar char="•"/>
                <a:tabLst/>
                <a:defRPr/>
              </a:pPr>
              <a:r>
                <a:rPr kumimoji="1" lang="ja-JP" altLang="en-US" sz="14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薬価を維持する「基礎的医薬品」の対象拡大</a:t>
              </a:r>
              <a:endParaRPr kumimoji="1" lang="en-US" altLang="ja-JP" sz="14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endParaRPr>
            </a:p>
            <a:p>
              <a:pPr marL="0" marR="0" lvl="0" indent="0" algn="l" defTabSz="457200" rtl="0" eaLnBrk="1" fontAlgn="auto" latinLnBrk="0" hangingPunct="1">
                <a:lnSpc>
                  <a:spcPct val="120000"/>
                </a:lnSpc>
                <a:spcBef>
                  <a:spcPts val="0"/>
                </a:spcBef>
                <a:spcAft>
                  <a:spcPts val="0"/>
                </a:spcAft>
                <a:buClr>
                  <a:srgbClr val="103185"/>
                </a:buClr>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　（薬価収載からの期間：</a:t>
              </a:r>
              <a:r>
                <a:rPr kumimoji="1" lang="en-US" altLang="ja-JP" sz="10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25</a:t>
              </a:r>
              <a:r>
                <a:rPr kumimoji="1" lang="ja-JP" altLang="en-US" sz="10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年以上→</a:t>
              </a:r>
              <a:r>
                <a:rPr kumimoji="1" lang="en-US" altLang="ja-JP" sz="10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15</a:t>
              </a:r>
              <a:r>
                <a:rPr kumimoji="1" lang="ja-JP" altLang="en-US" sz="10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年以上）</a:t>
              </a:r>
              <a:endParaRPr kumimoji="1" lang="en-US" altLang="ja-JP" sz="10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endParaRPr>
            </a:p>
            <a:p>
              <a:pPr marL="0" marR="0" lvl="0" indent="0" algn="l" defTabSz="457200" rtl="0" eaLnBrk="1" fontAlgn="auto" latinLnBrk="0" hangingPunct="1">
                <a:lnSpc>
                  <a:spcPct val="120000"/>
                </a:lnSpc>
                <a:spcBef>
                  <a:spcPts val="0"/>
                </a:spcBef>
                <a:spcAft>
                  <a:spcPts val="0"/>
                </a:spcAft>
                <a:buClr>
                  <a:srgbClr val="103185"/>
                </a:buClr>
                <a:buSzTx/>
                <a:buFontTx/>
                <a:buNone/>
                <a:tabLst/>
                <a:defRPr/>
              </a:pPr>
              <a:endParaRPr kumimoji="1" lang="en-US" altLang="ja-JP" sz="9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endParaRPr>
            </a:p>
            <a:p>
              <a:pPr marL="180000" marR="0" lvl="0" indent="-180000" algn="l" defTabSz="457200" rtl="0" eaLnBrk="1" fontAlgn="auto" latinLnBrk="0" hangingPunct="1">
                <a:lnSpc>
                  <a:spcPct val="120000"/>
                </a:lnSpc>
                <a:spcBef>
                  <a:spcPts val="0"/>
                </a:spcBef>
                <a:spcAft>
                  <a:spcPts val="0"/>
                </a:spcAft>
                <a:buClr>
                  <a:srgbClr val="103185"/>
                </a:buClr>
                <a:buSzTx/>
                <a:buFont typeface="Arial" panose="020B0604020202020204" pitchFamily="34" charset="0"/>
                <a:buChar char="•"/>
                <a:tabLst/>
                <a:defRPr/>
              </a:pPr>
              <a:r>
                <a:rPr kumimoji="1" lang="ja-JP" altLang="en-US" sz="14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不採算品再算定の特例的な適用</a:t>
              </a:r>
              <a:endParaRPr kumimoji="1" lang="en-US" altLang="ja-JP" sz="14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endParaRPr>
            </a:p>
            <a:p>
              <a:pPr marL="0" marR="0" lvl="0" indent="0" algn="l" defTabSz="457200" rtl="0" eaLnBrk="1" fontAlgn="auto" latinLnBrk="0" hangingPunct="1">
                <a:lnSpc>
                  <a:spcPct val="120000"/>
                </a:lnSpc>
                <a:spcBef>
                  <a:spcPts val="0"/>
                </a:spcBef>
                <a:spcAft>
                  <a:spcPts val="0"/>
                </a:spcAft>
                <a:buClr>
                  <a:srgbClr val="103185"/>
                </a:buClr>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　（乖離率が一定水準（</a:t>
              </a:r>
              <a:r>
                <a:rPr kumimoji="1" lang="en-US" altLang="ja-JP" sz="10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7.0%</a:t>
              </a:r>
              <a:r>
                <a:rPr kumimoji="1" lang="ja-JP" altLang="en-US" sz="10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）以下の品目が対象）</a:t>
              </a:r>
              <a:endParaRPr kumimoji="1" lang="en-US" altLang="ja-JP" sz="1000" b="0"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endParaRPr>
            </a:p>
          </p:txBody>
        </p:sp>
        <p:sp>
          <p:nvSpPr>
            <p:cNvPr id="9" name="四角形: 角を丸くする 8">
              <a:extLst>
                <a:ext uri="{FF2B5EF4-FFF2-40B4-BE49-F238E27FC236}">
                  <a16:creationId xmlns:a16="http://schemas.microsoft.com/office/drawing/2014/main" id="{DD4F239C-1AEB-E3D4-5FB3-186263FB1F02}"/>
                </a:ext>
              </a:extLst>
            </p:cNvPr>
            <p:cNvSpPr/>
            <p:nvPr/>
          </p:nvSpPr>
          <p:spPr>
            <a:xfrm>
              <a:off x="5795999" y="4125083"/>
              <a:ext cx="3024000" cy="541421"/>
            </a:xfrm>
            <a:prstGeom prst="roundRect">
              <a:avLst/>
            </a:prstGeom>
            <a:solidFill>
              <a:schemeClr val="accent3"/>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srgbClr val="FFFFFF"/>
                  </a:solidFill>
                  <a:effectLst/>
                  <a:uLnTx/>
                  <a:uFillTx/>
                  <a:latin typeface="Segoe UI"/>
                  <a:ea typeface="メイリオ"/>
                  <a:cs typeface="+mn-cs"/>
                </a:rPr>
                <a:t>医薬品の安定供給の確保</a:t>
              </a:r>
              <a:endParaRPr kumimoji="1" lang="en-US" altLang="ja-JP" sz="1400" b="1" i="0" u="none" strike="noStrike" kern="1200" cap="none" spc="0" normalizeH="0" baseline="0" noProof="0">
                <a:ln>
                  <a:noFill/>
                </a:ln>
                <a:solidFill>
                  <a:srgbClr val="FFFFFF"/>
                </a:solidFill>
                <a:effectLst/>
                <a:uLnTx/>
                <a:uFillTx/>
                <a:latin typeface="Segoe UI"/>
                <a:ea typeface="メイリオ"/>
                <a:cs typeface="+mn-cs"/>
              </a:endParaRPr>
            </a:p>
          </p:txBody>
        </p:sp>
      </p:grpSp>
      <p:sp>
        <p:nvSpPr>
          <p:cNvPr id="23" name="四角形: 角を丸くする 22">
            <a:extLst>
              <a:ext uri="{FF2B5EF4-FFF2-40B4-BE49-F238E27FC236}">
                <a16:creationId xmlns:a16="http://schemas.microsoft.com/office/drawing/2014/main" id="{E64C0073-7875-82C7-1A0F-041781CDE2AB}"/>
              </a:ext>
            </a:extLst>
          </p:cNvPr>
          <p:cNvSpPr/>
          <p:nvPr/>
        </p:nvSpPr>
        <p:spPr>
          <a:xfrm>
            <a:off x="3127858" y="6237144"/>
            <a:ext cx="3996000" cy="419331"/>
          </a:xfrm>
          <a:prstGeom prst="roundRect">
            <a:avLst/>
          </a:prstGeom>
          <a:solidFill>
            <a:schemeClr val="accent2"/>
          </a:solidFill>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zh-TW" altLang="en-US" sz="1400" b="1" i="0" u="none" strike="noStrike" kern="1200" cap="none" spc="0" normalizeH="0" baseline="0" noProof="0" dirty="0">
                <a:ln>
                  <a:noFill/>
                </a:ln>
                <a:solidFill>
                  <a:srgbClr val="FFFFFF"/>
                </a:solidFill>
                <a:effectLst/>
                <a:uLnTx/>
                <a:uFillTx/>
                <a:latin typeface="Segoe UI"/>
                <a:ea typeface="メイリオ"/>
                <a:cs typeface="+mn-cs"/>
              </a:rPr>
              <a:t>長期収載品</a:t>
            </a:r>
            <a:r>
              <a:rPr kumimoji="1" lang="ja-JP" altLang="en-US" sz="1400" b="1" i="0" u="none" strike="noStrike" kern="1200" cap="none" spc="0" normalizeH="0" baseline="0" noProof="0" dirty="0">
                <a:ln>
                  <a:noFill/>
                </a:ln>
                <a:solidFill>
                  <a:srgbClr val="FFFFFF"/>
                </a:solidFill>
                <a:effectLst/>
                <a:uLnTx/>
                <a:uFillTx/>
                <a:latin typeface="Segoe UI"/>
                <a:ea typeface="メイリオ"/>
                <a:cs typeface="+mn-cs"/>
              </a:rPr>
              <a:t>の保険給付の在り方の見直し</a:t>
            </a:r>
          </a:p>
        </p:txBody>
      </p:sp>
      <p:sp>
        <p:nvSpPr>
          <p:cNvPr id="16" name="正方形/長方形 15">
            <a:extLst>
              <a:ext uri="{FF2B5EF4-FFF2-40B4-BE49-F238E27FC236}">
                <a16:creationId xmlns:a16="http://schemas.microsoft.com/office/drawing/2014/main" id="{07731910-AB6C-D39A-6252-F3C76162A965}"/>
              </a:ext>
            </a:extLst>
          </p:cNvPr>
          <p:cNvSpPr/>
          <p:nvPr/>
        </p:nvSpPr>
        <p:spPr>
          <a:xfrm>
            <a:off x="216000" y="3197799"/>
            <a:ext cx="5038052" cy="360040"/>
          </a:xfrm>
          <a:prstGeom prst="rect">
            <a:avLst/>
          </a:prstGeom>
          <a:noFill/>
          <a:ln>
            <a:noFill/>
          </a:ln>
        </p:spPr>
        <p:style>
          <a:lnRef idx="0">
            <a:scrgbClr r="0" g="0" b="0"/>
          </a:lnRef>
          <a:fillRef idx="0">
            <a:scrgbClr r="0" g="0" b="0"/>
          </a:fillRef>
          <a:effectRef idx="0">
            <a:scrgbClr r="0" g="0" b="0"/>
          </a:effectRef>
          <a:fontRef idx="minor">
            <a:schemeClr val="lt1"/>
          </a:fontRef>
        </p:style>
        <p:txBody>
          <a:bodyPr lIns="36000" tIns="72000" rIns="36000" bIns="3600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ysClr val="windowText" lastClr="000000"/>
                </a:solidFill>
                <a:effectLst/>
                <a:uLnTx/>
                <a:uFillTx/>
                <a:latin typeface="Segoe UI"/>
                <a:ea typeface="メイリオ"/>
                <a:cs typeface="+mn-cs"/>
              </a:rPr>
              <a:t>＜主な改革事項＞</a:t>
            </a:r>
          </a:p>
        </p:txBody>
      </p:sp>
      <p:sp>
        <p:nvSpPr>
          <p:cNvPr id="2" name="テキスト ボックス 1">
            <a:extLst>
              <a:ext uri="{FF2B5EF4-FFF2-40B4-BE49-F238E27FC236}">
                <a16:creationId xmlns:a16="http://schemas.microsoft.com/office/drawing/2014/main" id="{5CE85FF7-D4DF-63A1-9F92-B45E2C2FEBF6}"/>
              </a:ext>
            </a:extLst>
          </p:cNvPr>
          <p:cNvSpPr txBox="1"/>
          <p:nvPr/>
        </p:nvSpPr>
        <p:spPr>
          <a:xfrm>
            <a:off x="7123857" y="6264327"/>
            <a:ext cx="2246853" cy="442035"/>
          </a:xfrm>
          <a:prstGeom prst="rect">
            <a:avLst/>
          </a:prstGeom>
          <a:noFill/>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
                <a:srgbClr val="103185"/>
              </a:buClr>
              <a:buSzTx/>
              <a:buFontTx/>
              <a:buNone/>
              <a:tabLst/>
              <a:defRPr/>
            </a:pPr>
            <a:r>
              <a:rPr kumimoji="1" lang="en-US" altLang="ja-JP" sz="1200" b="0" i="0" u="none" strike="noStrike" kern="1200" cap="none" spc="0" normalizeH="0" baseline="0" noProof="0" dirty="0">
                <a:ln>
                  <a:noFill/>
                </a:ln>
                <a:solidFill>
                  <a:srgbClr val="000000"/>
                </a:solidFill>
                <a:effectLst/>
                <a:uLnTx/>
                <a:uFillTx/>
                <a:latin typeface="Segoe UI"/>
                <a:ea typeface="メイリオ"/>
                <a:cs typeface="+mn-cs"/>
              </a:rPr>
              <a:t>※ </a:t>
            </a:r>
            <a:r>
              <a:rPr kumimoji="1" lang="ja-JP" altLang="en-US" sz="1200" b="0" i="0" u="none" strike="noStrike" kern="1200" cap="none" spc="0" normalizeH="0" baseline="0" noProof="0" dirty="0">
                <a:ln>
                  <a:noFill/>
                </a:ln>
                <a:solidFill>
                  <a:srgbClr val="000000"/>
                </a:solidFill>
                <a:effectLst/>
                <a:uLnTx/>
                <a:uFillTx/>
                <a:latin typeface="Segoe UI"/>
                <a:ea typeface="メイリオ"/>
                <a:cs typeface="+mn-cs"/>
              </a:rPr>
              <a:t>選定療養の仕組みの導入</a:t>
            </a:r>
            <a:endParaRPr kumimoji="1" lang="en-US" altLang="ja-JP" sz="1200" b="0" i="0" u="none" strike="noStrike" kern="1200" cap="none" spc="0" normalizeH="0" baseline="0" noProof="0" dirty="0">
              <a:ln>
                <a:noFill/>
              </a:ln>
              <a:solidFill>
                <a:srgbClr val="000000"/>
              </a:solidFill>
              <a:effectLst/>
              <a:uLnTx/>
              <a:uFillTx/>
              <a:latin typeface="Segoe UI"/>
              <a:ea typeface="メイリオ"/>
              <a:cs typeface="+mn-cs"/>
            </a:endParaRPr>
          </a:p>
          <a:p>
            <a:pPr marL="0" marR="0" lvl="0" indent="0" algn="l" defTabSz="914400" rtl="0" eaLnBrk="1" fontAlgn="auto" latinLnBrk="0" hangingPunct="1">
              <a:lnSpc>
                <a:spcPct val="100000"/>
              </a:lnSpc>
              <a:spcBef>
                <a:spcPts val="0"/>
              </a:spcBef>
              <a:spcAft>
                <a:spcPts val="0"/>
              </a:spcAft>
              <a:buClr>
                <a:srgbClr val="103185"/>
              </a:buClr>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Segoe UI"/>
                <a:ea typeface="メイリオ"/>
                <a:cs typeface="+mn-cs"/>
              </a:rPr>
              <a:t>　（令和</a:t>
            </a:r>
            <a:r>
              <a:rPr kumimoji="1" lang="en-US" altLang="ja-JP" sz="1200" b="0" i="0" u="none" strike="noStrike" kern="1200" cap="none" spc="0" normalizeH="0" baseline="0" noProof="0" dirty="0">
                <a:ln>
                  <a:noFill/>
                </a:ln>
                <a:solidFill>
                  <a:srgbClr val="000000"/>
                </a:solidFill>
                <a:effectLst/>
                <a:uLnTx/>
                <a:uFillTx/>
                <a:latin typeface="Segoe UI"/>
                <a:ea typeface="メイリオ"/>
                <a:cs typeface="+mn-cs"/>
              </a:rPr>
              <a:t>6</a:t>
            </a:r>
            <a:r>
              <a:rPr kumimoji="1" lang="ja-JP" altLang="en-US" sz="1200" b="0" i="0" u="none" strike="noStrike" kern="1200" cap="none" spc="0" normalizeH="0" baseline="0" noProof="0" dirty="0">
                <a:ln>
                  <a:noFill/>
                </a:ln>
                <a:solidFill>
                  <a:srgbClr val="000000"/>
                </a:solidFill>
                <a:effectLst/>
                <a:uLnTx/>
                <a:uFillTx/>
                <a:latin typeface="Segoe UI"/>
                <a:ea typeface="メイリオ"/>
                <a:cs typeface="+mn-cs"/>
              </a:rPr>
              <a:t>年</a:t>
            </a:r>
            <a:r>
              <a:rPr kumimoji="1" lang="en-US" altLang="ja-JP" sz="1200" b="0" i="0" u="none" strike="noStrike" kern="1200" cap="none" spc="0" normalizeH="0" baseline="0" noProof="0" dirty="0">
                <a:ln>
                  <a:noFill/>
                </a:ln>
                <a:solidFill>
                  <a:srgbClr val="000000"/>
                </a:solidFill>
                <a:effectLst/>
                <a:uLnTx/>
                <a:uFillTx/>
                <a:latin typeface="Segoe UI"/>
                <a:ea typeface="メイリオ"/>
                <a:cs typeface="+mn-cs"/>
              </a:rPr>
              <a:t>10</a:t>
            </a:r>
            <a:r>
              <a:rPr kumimoji="1" lang="ja-JP" altLang="en-US" sz="1200" b="0" i="0" u="none" strike="noStrike" kern="1200" cap="none" spc="0" normalizeH="0" baseline="0" noProof="0" dirty="0">
                <a:ln>
                  <a:noFill/>
                </a:ln>
                <a:solidFill>
                  <a:srgbClr val="000000"/>
                </a:solidFill>
                <a:effectLst/>
                <a:uLnTx/>
                <a:uFillTx/>
                <a:latin typeface="Segoe UI"/>
                <a:ea typeface="メイリオ"/>
                <a:cs typeface="+mn-cs"/>
              </a:rPr>
              <a:t>月より施行）</a:t>
            </a:r>
          </a:p>
        </p:txBody>
      </p:sp>
    </p:spTree>
    <p:extLst>
      <p:ext uri="{BB962C8B-B14F-4D97-AF65-F5344CB8AC3E}">
        <p14:creationId xmlns:p14="http://schemas.microsoft.com/office/powerpoint/2010/main" val="1377210508"/>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正方形/長方形 2">
            <a:extLst>
              <a:ext uri="{FF2B5EF4-FFF2-40B4-BE49-F238E27FC236}">
                <a16:creationId xmlns:a16="http://schemas.microsoft.com/office/drawing/2014/main" id="{95128BBC-BAF8-C92A-6079-03225AAC95F4}"/>
              </a:ext>
            </a:extLst>
          </p:cNvPr>
          <p:cNvSpPr/>
          <p:nvPr/>
        </p:nvSpPr>
        <p:spPr>
          <a:xfrm>
            <a:off x="-1200" y="607102"/>
            <a:ext cx="9906000" cy="72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sysClr val="windowText" lastClr="000000"/>
              </a:solidFill>
              <a:effectLst/>
              <a:uLnTx/>
              <a:uFillTx/>
              <a:latin typeface="Segoe UI"/>
              <a:ea typeface="メイリオ"/>
              <a:cs typeface="+mn-cs"/>
            </a:endParaRPr>
          </a:p>
        </p:txBody>
      </p:sp>
      <p:sp>
        <p:nvSpPr>
          <p:cNvPr id="4" name="正方形/長方形 3">
            <a:extLst>
              <a:ext uri="{FF2B5EF4-FFF2-40B4-BE49-F238E27FC236}">
                <a16:creationId xmlns:a16="http://schemas.microsoft.com/office/drawing/2014/main" id="{3D024AFE-322A-63B1-B2DB-599D4A189D5D}"/>
              </a:ext>
            </a:extLst>
          </p:cNvPr>
          <p:cNvSpPr/>
          <p:nvPr/>
        </p:nvSpPr>
        <p:spPr>
          <a:xfrm>
            <a:off x="220059" y="1334039"/>
            <a:ext cx="4660934" cy="5344081"/>
          </a:xfrm>
          <a:prstGeom prst="rect">
            <a:avLst/>
          </a:prstGeom>
        </p:spPr>
        <p:txBody>
          <a:bodyPr wrap="square" lIns="0" tIns="0" rIns="0" bIns="0">
            <a:noAutofit/>
          </a:bodyPr>
          <a:lstStyle/>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（１）日本への早期導入に関する評価</a:t>
            </a:r>
          </a:p>
          <a:p>
            <a:pPr marL="265113" marR="0" lvl="0" indent="-85725"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・先駆加算に準じて、日本へ早期に導入した品目（優先審査品目かつ欧米での初承認から６か月以内等の要件を満たす品目）の評価（迅速導入加算）</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・収載後の外国平均価格調整における引上げの実施等</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endParaRPr kumimoji="1" lang="ja-JP" altLang="en-US" sz="3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（２）新薬創出・適応外薬解消等促進加算の見直し</a:t>
            </a:r>
          </a:p>
          <a:p>
            <a:pPr marL="265113" marR="0" lvl="0" indent="-85725"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・加算対象期間中の薬価維持（企業区分による加算係数の廃止 等）</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・対象品目の追加（小児用医薬品、迅速導入加算品）</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endParaRPr kumimoji="1" lang="ja-JP" altLang="en-US" sz="3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（３）新薬の薬価収載時における評価</a:t>
            </a:r>
          </a:p>
          <a:p>
            <a:pPr marL="265113" marR="0" lvl="0" indent="-85725"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・有用性系加算の評価の充実</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・市場性加算、小児加算等の加算率の柔軟な判断</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endParaRPr kumimoji="1" lang="ja-JP" altLang="en-US" sz="3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（４）新薬の薬価改定時における評価</a:t>
            </a:r>
            <a:endParaRPr kumimoji="1" lang="en-US" altLang="ja-JP" sz="1200" b="1"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・複数の効能追加に対する改定時加算の充実（効能ごとに評価</a:t>
            </a:r>
            <a:r>
              <a:rPr kumimoji="1" lang="ja-JP" altLang="en-US" sz="9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a:t>
            </a:r>
            <a:endParaRPr kumimoji="1" lang="en-US" altLang="ja-JP" sz="9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・新薬創出等加算品目に対する改定時加算の評価の充実（加算方法の変更）</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（５）小児用の医薬品に関する評価</a:t>
            </a:r>
            <a:endParaRPr kumimoji="1" lang="en-US" altLang="ja-JP" sz="1200" b="1"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・加算率の柔軟な判断、新薬創出等加算の対象への追加</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・成人開発と同時に小児開発計画を策定し、承認を得た場合の加算率引上げ</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（６）新規モダリティのイノベーション評価</a:t>
            </a:r>
            <a:endParaRPr kumimoji="1" lang="en-US" altLang="ja-JP" sz="1200" b="1"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・原価計算方式における開示度向上については、引き続き検討</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・再生医療等製品を含む新規モダリティの評価について、次期改定に向け検討</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endParaRPr kumimoji="1" lang="ja-JP" altLang="en-US" sz="3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（７）その他のイノベーション評価に関する事項</a:t>
            </a:r>
            <a:endParaRPr kumimoji="1" lang="en-US" altLang="ja-JP" sz="1200" b="1"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・標準的治療法に位置づけられることが見込まれる品目に対する評価</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a:t>
            </a:r>
            <a:r>
              <a:rPr kumimoji="1" lang="en-US" altLang="ja-JP" sz="1000" b="0" i="0" u="none" strike="noStrike" kern="1200" cap="none" spc="0" normalizeH="0" baseline="0" noProof="0" dirty="0" err="1">
                <a:ln>
                  <a:noFill/>
                </a:ln>
                <a:solidFill>
                  <a:srgbClr val="000000"/>
                </a:solidFill>
                <a:effectLst/>
                <a:uLnTx/>
                <a:uFillTx/>
                <a:latin typeface="游ゴシック" panose="020B0400000000000000" pitchFamily="50" charset="-128"/>
                <a:ea typeface="游ゴシック" panose="020B0400000000000000" pitchFamily="50" charset="-128"/>
                <a:cs typeface="+mn-cs"/>
              </a:rPr>
              <a:t>G1</a:t>
            </a:r>
            <a:r>
              <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 G2</a:t>
            </a: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品目を比較薬とすることが可能となるよう見直し</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endParaRPr kumimoji="1" lang="ja-JP" altLang="en-US" sz="3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（８）市場拡大再算定の見直し</a:t>
            </a:r>
            <a:endParaRPr kumimoji="1" lang="en-US" altLang="ja-JP" sz="1200" b="1"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・あらかじめ特定した領域について類似品としての適用を除外</a:t>
            </a:r>
            <a:r>
              <a:rPr kumimoji="1" lang="ja-JP" altLang="en-US" sz="9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a:t>
            </a:r>
            <a:r>
              <a:rPr kumimoji="1" lang="en-US" altLang="ja-JP" sz="9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R6</a:t>
            </a:r>
            <a:r>
              <a:rPr kumimoji="1" lang="ja-JP" altLang="en-US" sz="9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四半期～）</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endParaRPr kumimoji="1" lang="ja-JP" altLang="en-US" sz="3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（９）長期収載品における対応</a:t>
            </a:r>
            <a:endParaRPr kumimoji="1" lang="en-US" altLang="ja-JP" sz="1200" b="1"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・改定ルールの見直しは行わないが、長期収載品の保険給付の在り方の見直しを踏まえ、後発品の置換え状況等を検証し、さらなる薬価上の措置を検討</a:t>
            </a:r>
          </a:p>
        </p:txBody>
      </p:sp>
      <p:sp>
        <p:nvSpPr>
          <p:cNvPr id="5" name="正方形/長方形 4">
            <a:extLst>
              <a:ext uri="{FF2B5EF4-FFF2-40B4-BE49-F238E27FC236}">
                <a16:creationId xmlns:a16="http://schemas.microsoft.com/office/drawing/2014/main" id="{F9AD4879-0FCB-F575-8265-70B9ACDE8D0A}"/>
              </a:ext>
            </a:extLst>
          </p:cNvPr>
          <p:cNvSpPr/>
          <p:nvPr/>
        </p:nvSpPr>
        <p:spPr>
          <a:xfrm>
            <a:off x="221675" y="804893"/>
            <a:ext cx="4714047" cy="430887"/>
          </a:xfrm>
          <a:prstGeom prst="rect">
            <a:avLst/>
          </a:prstGeom>
        </p:spPr>
        <p:txBody>
          <a:bodyPr wrap="none" lIns="0" tIns="0" rIns="0" bIns="0">
            <a:spAutoFit/>
          </a:bodyPr>
          <a:lstStyle/>
          <a:p>
            <a:pPr marL="0" marR="0" lvl="0" indent="0" algn="l" defTabSz="591055"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239" normalizeH="0" baseline="0" noProof="0" dirty="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rPr>
              <a:t>１</a:t>
            </a:r>
            <a:r>
              <a:rPr kumimoji="1" lang="en-US" altLang="ja-JP" sz="1400" b="1" i="0" u="none" strike="noStrike" kern="1200" cap="none" spc="239" normalizeH="0" baseline="0" noProof="0" dirty="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rPr>
              <a:t> </a:t>
            </a:r>
            <a:r>
              <a:rPr kumimoji="0" lang="ja-JP" altLang="en-US" sz="1400" b="1" i="0" u="none" strike="noStrike" kern="1200" cap="none" spc="239" normalizeH="0" baseline="0" noProof="0" dirty="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rPr>
              <a:t>ドラッグ・ラグ／ドラッグ・ロス解消に向けた</a:t>
            </a:r>
            <a:endParaRPr kumimoji="0" lang="en-US" altLang="ja-JP" sz="1400" b="1" i="0" u="none" strike="noStrike" kern="1200" cap="none" spc="239" normalizeH="0" baseline="0" noProof="0" dirty="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endParaRPr>
          </a:p>
          <a:p>
            <a:pPr marL="0" marR="0" lvl="0" indent="0" algn="l" defTabSz="591055"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239" normalizeH="0" baseline="0" noProof="0" dirty="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rPr>
              <a:t> 　革新的な医薬品のイノベーション評価</a:t>
            </a:r>
            <a:endParaRPr kumimoji="0" lang="ja-JP" altLang="en-US" sz="1400" b="1" i="0" u="none" strike="noStrike" kern="1200" cap="none" spc="239" normalizeH="0" baseline="0" noProof="0" dirty="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endParaRPr>
          </a:p>
        </p:txBody>
      </p:sp>
      <p:cxnSp>
        <p:nvCxnSpPr>
          <p:cNvPr id="6" name="直線コネクタ 5">
            <a:extLst>
              <a:ext uri="{FF2B5EF4-FFF2-40B4-BE49-F238E27FC236}">
                <a16:creationId xmlns:a16="http://schemas.microsoft.com/office/drawing/2014/main" id="{FE8C7D7D-00DE-C6E5-3F85-E7534265E47A}"/>
              </a:ext>
            </a:extLst>
          </p:cNvPr>
          <p:cNvCxnSpPr>
            <a:cxnSpLocks/>
          </p:cNvCxnSpPr>
          <p:nvPr/>
        </p:nvCxnSpPr>
        <p:spPr>
          <a:xfrm>
            <a:off x="220058" y="1246630"/>
            <a:ext cx="4660934"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 name="直線コネクタ 6">
            <a:extLst>
              <a:ext uri="{FF2B5EF4-FFF2-40B4-BE49-F238E27FC236}">
                <a16:creationId xmlns:a16="http://schemas.microsoft.com/office/drawing/2014/main" id="{90816F86-0D8F-E344-B121-33E8B36FDE52}"/>
              </a:ext>
            </a:extLst>
          </p:cNvPr>
          <p:cNvCxnSpPr>
            <a:cxnSpLocks/>
          </p:cNvCxnSpPr>
          <p:nvPr/>
        </p:nvCxnSpPr>
        <p:spPr>
          <a:xfrm>
            <a:off x="5192885" y="1246630"/>
            <a:ext cx="4444972"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8" name="直線コネクタ 7">
            <a:extLst>
              <a:ext uri="{FF2B5EF4-FFF2-40B4-BE49-F238E27FC236}">
                <a16:creationId xmlns:a16="http://schemas.microsoft.com/office/drawing/2014/main" id="{C00506E1-8085-696B-24D1-719855D7692E}"/>
              </a:ext>
            </a:extLst>
          </p:cNvPr>
          <p:cNvCxnSpPr>
            <a:cxnSpLocks/>
          </p:cNvCxnSpPr>
          <p:nvPr/>
        </p:nvCxnSpPr>
        <p:spPr>
          <a:xfrm>
            <a:off x="5143903" y="3526047"/>
            <a:ext cx="4444972"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9" name="正方形/長方形 8">
            <a:extLst>
              <a:ext uri="{FF2B5EF4-FFF2-40B4-BE49-F238E27FC236}">
                <a16:creationId xmlns:a16="http://schemas.microsoft.com/office/drawing/2014/main" id="{737B4E90-73A8-80E6-28C1-2676EB0634F8}"/>
              </a:ext>
            </a:extLst>
          </p:cNvPr>
          <p:cNvSpPr/>
          <p:nvPr/>
        </p:nvSpPr>
        <p:spPr>
          <a:xfrm>
            <a:off x="5192885" y="811259"/>
            <a:ext cx="3849960" cy="430887"/>
          </a:xfrm>
          <a:prstGeom prst="rect">
            <a:avLst/>
          </a:prstGeom>
        </p:spPr>
        <p:txBody>
          <a:bodyPr wrap="square" lIns="0" tIns="0" rIns="0" bIns="0">
            <a:spAutoFit/>
          </a:bodyPr>
          <a:lstStyle/>
          <a:p>
            <a:pPr marL="0" marR="0" lvl="0" indent="0" algn="l" defTabSz="591055"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239" normalizeH="0" baseline="0" noProof="0" dirty="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rPr>
              <a:t>２</a:t>
            </a:r>
            <a:r>
              <a:rPr kumimoji="1" lang="en-US" altLang="ja-JP" sz="1400" b="1" i="0" u="none" strike="noStrike" kern="1200" cap="none" spc="239" normalizeH="0" baseline="0" noProof="0" dirty="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rPr>
              <a:t> </a:t>
            </a:r>
            <a:r>
              <a:rPr kumimoji="0" lang="ja-JP" altLang="en-US" sz="1400" b="1" i="0" u="none" strike="noStrike" kern="1200" cap="none" spc="239" normalizeH="0" baseline="0" noProof="0" dirty="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rPr>
              <a:t>後発品を中心とした</a:t>
            </a:r>
            <a:endParaRPr kumimoji="0" lang="en-US" altLang="ja-JP" sz="1400" b="1" i="0" u="none" strike="noStrike" kern="1200" cap="none" spc="239" normalizeH="0" baseline="0" noProof="0" dirty="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endParaRPr>
          </a:p>
          <a:p>
            <a:pPr marL="0" marR="0" lvl="0" indent="0" algn="l" defTabSz="591055"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239" normalizeH="0" baseline="0" noProof="0" dirty="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rPr>
              <a:t> 　医薬品の安定供給の確保のための対応</a:t>
            </a:r>
            <a:endParaRPr kumimoji="0" lang="ja-JP" altLang="en-US" sz="1400" b="1" i="0" u="none" strike="noStrike" kern="1200" cap="none" spc="239" normalizeH="0" baseline="0" noProof="0" dirty="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endParaRPr>
          </a:p>
        </p:txBody>
      </p:sp>
      <p:sp>
        <p:nvSpPr>
          <p:cNvPr id="10" name="正方形/長方形 9">
            <a:extLst>
              <a:ext uri="{FF2B5EF4-FFF2-40B4-BE49-F238E27FC236}">
                <a16:creationId xmlns:a16="http://schemas.microsoft.com/office/drawing/2014/main" id="{32EBF7AF-F6DD-E7C5-78C6-ECC34814AA94}"/>
              </a:ext>
            </a:extLst>
          </p:cNvPr>
          <p:cNvSpPr/>
          <p:nvPr/>
        </p:nvSpPr>
        <p:spPr>
          <a:xfrm>
            <a:off x="5192886" y="1332103"/>
            <a:ext cx="4660934" cy="1889684"/>
          </a:xfrm>
          <a:prstGeom prst="rect">
            <a:avLst/>
          </a:prstGeom>
        </p:spPr>
        <p:txBody>
          <a:bodyPr wrap="square" lIns="0" tIns="0" rIns="0" bIns="0">
            <a:spAutoFit/>
          </a:bodyPr>
          <a:lstStyle/>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（１）後発品の安定供給が確保できる企業の考え方</a:t>
            </a:r>
          </a:p>
          <a:p>
            <a:pPr marL="265113" marR="0" lvl="0" indent="-84138"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・安定供給に係る企業指標の導入・評価、安定供給に係る情報の可視化</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4138"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・上位評価の企業の後発品について、通常の</a:t>
            </a:r>
            <a:r>
              <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3</a:t>
            </a: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価格帯とは別の価格に集約</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4138"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　（収載後５年以内、安定確保医薬品Ａ</a:t>
            </a:r>
            <a:r>
              <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/B</a:t>
            </a: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4138" algn="l" defTabSz="914400" rtl="0" eaLnBrk="1" fontAlgn="auto" latinLnBrk="0" hangingPunct="1">
              <a:lnSpc>
                <a:spcPct val="110000"/>
              </a:lnSpc>
              <a:spcBef>
                <a:spcPts val="0"/>
              </a:spcBef>
              <a:spcAft>
                <a:spcPts val="0"/>
              </a:spcAft>
              <a:buClrTx/>
              <a:buSzTx/>
              <a:buFontTx/>
              <a:buNone/>
              <a:tabLst/>
              <a:defRPr/>
            </a:pPr>
            <a:endParaRPr kumimoji="1" lang="ja-JP" altLang="en-US" sz="3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（２）後発品の新規収載時の価格</a:t>
            </a:r>
          </a:p>
          <a:p>
            <a:pPr marL="265113" marR="0" lvl="0" indent="-84138"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・同時収載される内用薬が７品目を超える場合に</a:t>
            </a:r>
            <a:r>
              <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0.4</a:t>
            </a: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掛け（現行：</a:t>
            </a:r>
            <a:r>
              <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10</a:t>
            </a: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品目超）</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4138" algn="l" defTabSz="914400" rtl="0" eaLnBrk="1" fontAlgn="auto" latinLnBrk="0" hangingPunct="1">
              <a:lnSpc>
                <a:spcPct val="110000"/>
              </a:lnSpc>
              <a:spcBef>
                <a:spcPts val="0"/>
              </a:spcBef>
              <a:spcAft>
                <a:spcPts val="0"/>
              </a:spcAft>
              <a:buClrTx/>
              <a:buSzTx/>
              <a:buFontTx/>
              <a:buNone/>
              <a:tabLst/>
              <a:defRPr/>
            </a:pPr>
            <a:endParaRPr kumimoji="1" lang="ja-JP" altLang="en-US" sz="3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（３）価格の下支え制度の充実</a:t>
            </a:r>
          </a:p>
          <a:p>
            <a:pPr marL="265113" marR="0" lvl="0" indent="-84138"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・基礎的医薬品の対象範囲を収載から</a:t>
            </a:r>
            <a:r>
              <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25</a:t>
            </a: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年→</a:t>
            </a:r>
            <a:r>
              <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15</a:t>
            </a: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年に拡大</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4138"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・不採算品再算定を企業希望の全品目に適用（乖離率が一定水準（</a:t>
            </a:r>
            <a:r>
              <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7.0%</a:t>
            </a: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）以下の品目が対象）</a:t>
            </a:r>
          </a:p>
        </p:txBody>
      </p:sp>
      <p:sp>
        <p:nvSpPr>
          <p:cNvPr id="11" name="正方形/長方形 10">
            <a:extLst>
              <a:ext uri="{FF2B5EF4-FFF2-40B4-BE49-F238E27FC236}">
                <a16:creationId xmlns:a16="http://schemas.microsoft.com/office/drawing/2014/main" id="{0EB5223C-0F1A-FB93-B46C-0B0B38F8D9E8}"/>
              </a:ext>
            </a:extLst>
          </p:cNvPr>
          <p:cNvSpPr/>
          <p:nvPr/>
        </p:nvSpPr>
        <p:spPr>
          <a:xfrm>
            <a:off x="5192885" y="3296812"/>
            <a:ext cx="1561261" cy="215444"/>
          </a:xfrm>
          <a:prstGeom prst="rect">
            <a:avLst/>
          </a:prstGeom>
        </p:spPr>
        <p:txBody>
          <a:bodyPr wrap="none" lIns="0" tIns="0" rIns="0" bIns="0">
            <a:spAutoFit/>
          </a:bodyPr>
          <a:lstStyle/>
          <a:p>
            <a:pPr marL="0" marR="0" lvl="0" indent="0" algn="l" defTabSz="591055"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239" normalizeH="0" baseline="0" noProof="0" dirty="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rPr>
              <a:t>３</a:t>
            </a:r>
            <a:r>
              <a:rPr kumimoji="1" lang="en-US" altLang="ja-JP" sz="1400" b="1" i="0" u="none" strike="noStrike" kern="1200" cap="none" spc="239" normalizeH="0" baseline="0" noProof="0" dirty="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rPr>
              <a:t> </a:t>
            </a:r>
            <a:r>
              <a:rPr kumimoji="1" lang="ja-JP" altLang="en-US" sz="1400" b="1" i="0" u="none" strike="noStrike" kern="1200" cap="none" spc="239" normalizeH="0" baseline="0" noProof="0" dirty="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rPr>
              <a:t>その他の課題</a:t>
            </a:r>
            <a:endParaRPr kumimoji="0" lang="ja-JP" altLang="en-US" sz="1400" b="1" i="0" u="none" strike="noStrike" kern="1200" cap="none" spc="239" normalizeH="0" baseline="0" noProof="0" dirty="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endParaRPr>
          </a:p>
        </p:txBody>
      </p:sp>
      <p:sp>
        <p:nvSpPr>
          <p:cNvPr id="12" name="正方形/長方形 11">
            <a:extLst>
              <a:ext uri="{FF2B5EF4-FFF2-40B4-BE49-F238E27FC236}">
                <a16:creationId xmlns:a16="http://schemas.microsoft.com/office/drawing/2014/main" id="{720C1E65-FCB3-084B-0953-13378E050ECC}"/>
              </a:ext>
            </a:extLst>
          </p:cNvPr>
          <p:cNvSpPr/>
          <p:nvPr/>
        </p:nvSpPr>
        <p:spPr>
          <a:xfrm>
            <a:off x="5143903" y="3600736"/>
            <a:ext cx="4629684" cy="1720407"/>
          </a:xfrm>
          <a:prstGeom prst="rect">
            <a:avLst/>
          </a:prstGeom>
        </p:spPr>
        <p:txBody>
          <a:bodyPr wrap="square" lIns="0" tIns="0" rIns="0" bIns="0">
            <a:spAutoFit/>
          </a:bodyPr>
          <a:lstStyle/>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（１）医薬品流通</a:t>
            </a:r>
          </a:p>
          <a:p>
            <a:pPr marL="269875" marR="0" lvl="0" indent="-88900"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・過度な薬価差の偏在も含め、医薬品流通の課題について関係会議の検討結果を踏まえ引き続き検討</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9875" marR="0" lvl="0" indent="-88900"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・調整幅の在り方について、上記検討を踏まえ引き続き検討</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4138" algn="l" defTabSz="914400" rtl="0" eaLnBrk="1" fontAlgn="auto" latinLnBrk="0" hangingPunct="1">
              <a:lnSpc>
                <a:spcPct val="110000"/>
              </a:lnSpc>
              <a:spcBef>
                <a:spcPts val="0"/>
              </a:spcBef>
              <a:spcAft>
                <a:spcPts val="0"/>
              </a:spcAft>
              <a:buClrTx/>
              <a:buSzTx/>
              <a:buFontTx/>
              <a:buNone/>
              <a:tabLst/>
              <a:defRPr/>
            </a:pPr>
            <a:endParaRPr kumimoji="1" lang="ja-JP" altLang="en-US" sz="3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（２）診療報酬改定がない年の薬価改定</a:t>
            </a:r>
          </a:p>
          <a:p>
            <a:pPr marL="265113" marR="0" lvl="0" indent="-84138"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・引き続き検討（</a:t>
            </a:r>
            <a:r>
              <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R6</a:t>
            </a: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年度速やかに議論を開始）</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4138" algn="l" defTabSz="914400" rtl="0" eaLnBrk="1" fontAlgn="auto" latinLnBrk="0" hangingPunct="1">
              <a:lnSpc>
                <a:spcPct val="110000"/>
              </a:lnSpc>
              <a:spcBef>
                <a:spcPts val="0"/>
              </a:spcBef>
              <a:spcAft>
                <a:spcPts val="0"/>
              </a:spcAft>
              <a:buClrTx/>
              <a:buSzTx/>
              <a:buFontTx/>
              <a:buNone/>
              <a:tabLst/>
              <a:defRPr/>
            </a:pPr>
            <a:endParaRPr kumimoji="1" lang="ja-JP" altLang="en-US" sz="3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（３）高額医薬品に対する対応</a:t>
            </a:r>
          </a:p>
          <a:p>
            <a:pPr marL="265113" marR="0" lvl="0" indent="-84138"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・市場規模が年間</a:t>
            </a:r>
            <a:r>
              <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1,500</a:t>
            </a: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億円を超えると見込まれる品目は、引き続き、通常の薬価算定に先立ち中医協総会で薬価算定方法を議論</a:t>
            </a:r>
          </a:p>
        </p:txBody>
      </p:sp>
      <p:sp>
        <p:nvSpPr>
          <p:cNvPr id="13" name="正方形/長方形 12">
            <a:extLst>
              <a:ext uri="{FF2B5EF4-FFF2-40B4-BE49-F238E27FC236}">
                <a16:creationId xmlns:a16="http://schemas.microsoft.com/office/drawing/2014/main" id="{67B0F298-EFA8-640E-EDFD-EEA1C944CC53}"/>
              </a:ext>
            </a:extLst>
          </p:cNvPr>
          <p:cNvSpPr/>
          <p:nvPr/>
        </p:nvSpPr>
        <p:spPr>
          <a:xfrm>
            <a:off x="5112653" y="5378157"/>
            <a:ext cx="4660934" cy="1408247"/>
          </a:xfrm>
          <a:prstGeom prst="rect">
            <a:avLst/>
          </a:prstGeom>
          <a:ln>
            <a:solidFill>
              <a:schemeClr val="tx2"/>
            </a:solidFill>
          </a:ln>
        </p:spPr>
        <p:txBody>
          <a:bodyPr wrap="square" lIns="72000" tIns="72000" rIns="36000" bIns="54000">
            <a:noAutofit/>
          </a:bodyPr>
          <a:lstStyle/>
          <a:p>
            <a:pPr marL="0" marR="0" lvl="0" indent="0" algn="l" defTabSz="914400" rtl="0" eaLnBrk="1" fontAlgn="auto" latinLnBrk="0" hangingPunct="1">
              <a:lnSpc>
                <a:spcPct val="12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0000"/>
                </a:solidFill>
                <a:effectLst/>
                <a:uLnTx/>
                <a:uFillTx/>
                <a:latin typeface="Meiryo" panose="020B0604030504040204" pitchFamily="34" charset="-128"/>
                <a:ea typeface="Meiryo" panose="020B0604030504040204" pitchFamily="34" charset="-128"/>
                <a:cs typeface="+mn-cs"/>
              </a:rPr>
              <a:t>＜薬価制度改革の検証等＞</a:t>
            </a:r>
            <a:endPar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87313" marR="0" lvl="0" indent="-87313" algn="l" defTabSz="914400" rtl="0" eaLnBrk="1" fontAlgn="auto" latinLnBrk="0" hangingPunct="1">
              <a:lnSpc>
                <a:spcPct val="12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・革新的新薬の創出、ドラッグ・ラグ／ドラッグ・ロス解消等の医薬品開発に対する影響を製薬業界の協力のもとで分析・評価等を行い、革新的新薬の薬価の在り方を引き続き議論</a:t>
            </a:r>
            <a:endParaRPr kumimoji="1" lang="en-US" altLang="ja-JP"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87313" marR="0" lvl="0" indent="-87313" algn="l" defTabSz="914400" rtl="0" eaLnBrk="1" fontAlgn="auto" latinLnBrk="0" hangingPunct="1">
              <a:lnSpc>
                <a:spcPct val="12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・医薬品の安定供給確保に向けて、今回の企業指標・評価方法の妥当性等を検証し、安定供給が確保できる企業の考え方や評価結果の薬価制度における取扱いを引き続き議論</a:t>
            </a:r>
          </a:p>
        </p:txBody>
      </p:sp>
      <p:sp>
        <p:nvSpPr>
          <p:cNvPr id="16" name="テキスト プレースホルダー 6">
            <a:extLst>
              <a:ext uri="{FF2B5EF4-FFF2-40B4-BE49-F238E27FC236}">
                <a16:creationId xmlns:a16="http://schemas.microsoft.com/office/drawing/2014/main" id="{A9B7BCDF-2754-23AC-D437-6BC3864FCC54}"/>
              </a:ext>
            </a:extLst>
          </p:cNvPr>
          <p:cNvSpPr txBox="1">
            <a:spLocks/>
          </p:cNvSpPr>
          <p:nvPr/>
        </p:nvSpPr>
        <p:spPr>
          <a:xfrm>
            <a:off x="6022262" y="-225266"/>
            <a:ext cx="3896710" cy="827999"/>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2146971 w 9907200"/>
              <a:gd name="connsiteY0" fmla="*/ 82296 h 827999"/>
              <a:gd name="connsiteX1" fmla="*/ 9907200 w 9907200"/>
              <a:gd name="connsiteY1" fmla="*/ 0 h 827999"/>
              <a:gd name="connsiteX2" fmla="*/ 9907200 w 9907200"/>
              <a:gd name="connsiteY2" fmla="*/ 827999 h 827999"/>
              <a:gd name="connsiteX3" fmla="*/ 0 w 9907200"/>
              <a:gd name="connsiteY3" fmla="*/ 827999 h 827999"/>
              <a:gd name="connsiteX4" fmla="*/ 2146971 w 9907200"/>
              <a:gd name="connsiteY4" fmla="*/ 82296 h 827999"/>
              <a:gd name="connsiteX0" fmla="*/ 2100475 w 9907200"/>
              <a:gd name="connsiteY0" fmla="*/ 4572 h 827999"/>
              <a:gd name="connsiteX1" fmla="*/ 9907200 w 9907200"/>
              <a:gd name="connsiteY1" fmla="*/ 0 h 827999"/>
              <a:gd name="connsiteX2" fmla="*/ 9907200 w 9907200"/>
              <a:gd name="connsiteY2" fmla="*/ 827999 h 827999"/>
              <a:gd name="connsiteX3" fmla="*/ 0 w 9907200"/>
              <a:gd name="connsiteY3" fmla="*/ 827999 h 827999"/>
              <a:gd name="connsiteX4" fmla="*/ 2100475 w 9907200"/>
              <a:gd name="connsiteY4" fmla="*/ 4572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7200" h="827999">
                <a:moveTo>
                  <a:pt x="2100475" y="4572"/>
                </a:moveTo>
                <a:lnTo>
                  <a:pt x="9907200" y="0"/>
                </a:lnTo>
                <a:lnTo>
                  <a:pt x="9907200" y="827999"/>
                </a:lnTo>
                <a:lnTo>
                  <a:pt x="0" y="827999"/>
                </a:lnTo>
                <a:lnTo>
                  <a:pt x="2100475" y="4572"/>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 altLang="ja-JP" sz="1814" b="1" i="0" u="none" strike="noStrike" kern="1200" cap="none" spc="272" normalizeH="0" baseline="0" noProof="0" dirty="0">
              <a:ln>
                <a:noFill/>
              </a:ln>
              <a:solidFill>
                <a:srgbClr val="FFFFFF"/>
              </a:solidFill>
              <a:effectLst/>
              <a:uLnTx/>
              <a:uFillTx/>
              <a:latin typeface="Meiryo" panose="020B0604030504040204" pitchFamily="34" charset="-128"/>
              <a:ea typeface="Meiryo" panose="020B0604030504040204" pitchFamily="34" charset="-128"/>
              <a:cs typeface="+mn-cs"/>
            </a:endParaRPr>
          </a:p>
        </p:txBody>
      </p:sp>
      <p:sp>
        <p:nvSpPr>
          <p:cNvPr id="2" name="テキスト プレースホルダー 6">
            <a:extLst>
              <a:ext uri="{FF2B5EF4-FFF2-40B4-BE49-F238E27FC236}">
                <a16:creationId xmlns:a16="http://schemas.microsoft.com/office/drawing/2014/main" id="{C40B7856-B926-EE7D-1C7E-749AA435AD0C}"/>
              </a:ext>
            </a:extLst>
          </p:cNvPr>
          <p:cNvSpPr txBox="1">
            <a:spLocks/>
          </p:cNvSpPr>
          <p:nvPr/>
        </p:nvSpPr>
        <p:spPr>
          <a:xfrm>
            <a:off x="0" y="3027"/>
            <a:ext cx="9907200" cy="604075"/>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180000" rIns="252000" bIns="72000"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270" normalizeH="0" baseline="0" noProof="0" dirty="0">
                <a:ln>
                  <a:noFill/>
                </a:ln>
                <a:solidFill>
                  <a:srgbClr val="FFFFFF"/>
                </a:solidFill>
                <a:effectLst/>
                <a:uLnTx/>
                <a:uFillTx/>
                <a:latin typeface="Segoe UI"/>
                <a:ea typeface="メイリオ"/>
                <a:cs typeface="+mn-cs"/>
              </a:rPr>
              <a:t>令和６年度薬価制度改革における主な改革事項</a:t>
            </a:r>
            <a:endParaRPr kumimoji="1" lang="en" altLang="ja-JP" sz="1800" b="1" i="0" u="none" strike="noStrike" kern="1200" cap="none" spc="270" normalizeH="0" baseline="0" noProof="0" dirty="0">
              <a:ln>
                <a:noFill/>
              </a:ln>
              <a:solidFill>
                <a:srgbClr val="FFFFFF"/>
              </a:solidFill>
              <a:effectLst/>
              <a:uLnTx/>
              <a:uFillTx/>
              <a:latin typeface="Meiryo" panose="020B0604030504040204" pitchFamily="34" charset="-128"/>
              <a:ea typeface="Meiryo" panose="020B0604030504040204" pitchFamily="34" charset="-128"/>
              <a:cs typeface="+mn-cs"/>
            </a:endParaRPr>
          </a:p>
        </p:txBody>
      </p:sp>
    </p:spTree>
    <p:extLst>
      <p:ext uri="{BB962C8B-B14F-4D97-AF65-F5344CB8AC3E}">
        <p14:creationId xmlns:p14="http://schemas.microsoft.com/office/powerpoint/2010/main" val="2255525175"/>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EB819903-9916-044C-1013-3481AEABC48C}"/>
              </a:ext>
            </a:extLst>
          </p:cNvPr>
          <p:cNvSpPr>
            <a:spLocks noGrp="1"/>
          </p:cNvSpPr>
          <p:nvPr>
            <p:ph type="title"/>
          </p:nvPr>
        </p:nvSpPr>
        <p:spPr>
          <a:xfrm>
            <a:off x="0" y="-1"/>
            <a:ext cx="9906000" cy="827999"/>
          </a:xfrm>
        </p:spPr>
        <p:txBody>
          <a:bodyPr/>
          <a:lstStyle/>
          <a:p>
            <a:pPr algn="ctr"/>
            <a:r>
              <a:rPr kumimoji="1" lang="ja-JP" altLang="en-US" dirty="0"/>
              <a:t>令和</a:t>
            </a:r>
            <a:r>
              <a:rPr kumimoji="1" lang="en-US" altLang="ja-JP" dirty="0"/>
              <a:t>6</a:t>
            </a:r>
            <a:r>
              <a:rPr kumimoji="1" lang="ja-JP" altLang="en-US" dirty="0"/>
              <a:t>年度薬価制度改革（中医協における検討スケジュール）</a:t>
            </a:r>
          </a:p>
        </p:txBody>
      </p:sp>
      <p:sp>
        <p:nvSpPr>
          <p:cNvPr id="3" name="テキスト ボックス 2">
            <a:extLst>
              <a:ext uri="{FF2B5EF4-FFF2-40B4-BE49-F238E27FC236}">
                <a16:creationId xmlns:a16="http://schemas.microsoft.com/office/drawing/2014/main" id="{8E3B6EC4-7756-2AC8-B4D8-CFD0B7A8BE4B}"/>
              </a:ext>
            </a:extLst>
          </p:cNvPr>
          <p:cNvSpPr txBox="1"/>
          <p:nvPr/>
        </p:nvSpPr>
        <p:spPr>
          <a:xfrm>
            <a:off x="344501" y="1570809"/>
            <a:ext cx="360000" cy="4985893"/>
          </a:xfrm>
          <a:prstGeom prst="rect">
            <a:avLst/>
          </a:prstGeom>
          <a:solidFill>
            <a:schemeClr val="accent3">
              <a:lumMod val="20000"/>
              <a:lumOff val="80000"/>
            </a:schemeClr>
          </a:solidFill>
          <a:ln>
            <a:solidFill>
              <a:schemeClr val="accent3">
                <a:lumMod val="50000"/>
              </a:schemeClr>
            </a:solidFill>
          </a:ln>
        </p:spPr>
        <p:txBody>
          <a:bodyPr vert="eaVert" wrap="square" lIns="108000" tIns="72000" rIns="36000" bIns="72000" rtlCol="0" anchor="ctr" anchorCtr="0">
            <a:noAutofit/>
          </a:bodyPr>
          <a:lstStyle/>
          <a:p>
            <a:pPr marL="0" marR="0" lvl="0" indent="0" algn="ctr" defTabSz="914400" rtl="0" eaLnBrk="1" fontAlgn="auto" latinLnBrk="0" hangingPunct="1">
              <a:lnSpc>
                <a:spcPct val="120000"/>
              </a:lnSpc>
              <a:spcBef>
                <a:spcPts val="0"/>
              </a:spcBef>
              <a:spcAft>
                <a:spcPts val="600"/>
              </a:spcAft>
              <a:buClr>
                <a:srgbClr val="103185"/>
              </a:buClr>
              <a:buSzTx/>
              <a:buFontTx/>
              <a:buNone/>
              <a:tabLst/>
              <a:defRPr/>
            </a:pPr>
            <a:r>
              <a:rPr kumimoji="1" lang="ja-JP" altLang="en-US"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検討開始（６月</a:t>
            </a:r>
            <a:r>
              <a:rPr kumimoji="1" lang="en-US" altLang="ja-JP"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21</a:t>
            </a:r>
            <a:r>
              <a:rPr kumimoji="1" lang="ja-JP" altLang="en-US"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日）</a:t>
            </a:r>
            <a:endParaRPr kumimoji="1" lang="en-US" altLang="ja-JP"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4" name="テキスト ボックス 3">
            <a:extLst>
              <a:ext uri="{FF2B5EF4-FFF2-40B4-BE49-F238E27FC236}">
                <a16:creationId xmlns:a16="http://schemas.microsoft.com/office/drawing/2014/main" id="{3CC0269F-C391-61EB-7BCB-2E1AAF2F188E}"/>
              </a:ext>
            </a:extLst>
          </p:cNvPr>
          <p:cNvSpPr txBox="1"/>
          <p:nvPr/>
        </p:nvSpPr>
        <p:spPr>
          <a:xfrm>
            <a:off x="804257" y="1570809"/>
            <a:ext cx="360000" cy="4985894"/>
          </a:xfrm>
          <a:prstGeom prst="rect">
            <a:avLst/>
          </a:prstGeom>
          <a:solidFill>
            <a:schemeClr val="accent3">
              <a:lumMod val="20000"/>
              <a:lumOff val="80000"/>
            </a:schemeClr>
          </a:solidFill>
          <a:ln>
            <a:solidFill>
              <a:schemeClr val="accent3">
                <a:lumMod val="50000"/>
              </a:schemeClr>
            </a:solidFill>
          </a:ln>
        </p:spPr>
        <p:txBody>
          <a:bodyPr vert="eaVert" wrap="square" lIns="108000" tIns="72000" rIns="36000" bIns="72000" rtlCol="0" anchor="ctr" anchorCtr="0">
            <a:noAutofit/>
          </a:bodyPr>
          <a:lstStyle/>
          <a:p>
            <a:pPr marL="0" marR="0" lvl="0" indent="0" algn="ctr" defTabSz="914400" rtl="0" eaLnBrk="1" fontAlgn="auto" latinLnBrk="0" hangingPunct="1">
              <a:lnSpc>
                <a:spcPct val="120000"/>
              </a:lnSpc>
              <a:spcBef>
                <a:spcPts val="0"/>
              </a:spcBef>
              <a:spcAft>
                <a:spcPts val="600"/>
              </a:spcAft>
              <a:buClr>
                <a:srgbClr val="103185"/>
              </a:buClr>
              <a:buSzTx/>
              <a:buFontTx/>
              <a:buNone/>
              <a:tabLst/>
              <a:defRPr/>
            </a:pPr>
            <a:r>
              <a:rPr kumimoji="1" lang="ja-JP" altLang="en-US"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関係業界からの意見聴取（７月５日）</a:t>
            </a:r>
            <a:endParaRPr kumimoji="1" lang="en-US" altLang="ja-JP"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5" name="四角形: 角を丸くする 4">
            <a:extLst>
              <a:ext uri="{FF2B5EF4-FFF2-40B4-BE49-F238E27FC236}">
                <a16:creationId xmlns:a16="http://schemas.microsoft.com/office/drawing/2014/main" id="{A0B911E9-2386-5B7C-3E1C-9F048C2E67FF}"/>
              </a:ext>
            </a:extLst>
          </p:cNvPr>
          <p:cNvSpPr/>
          <p:nvPr/>
        </p:nvSpPr>
        <p:spPr>
          <a:xfrm>
            <a:off x="1264146" y="2076280"/>
            <a:ext cx="2521948" cy="1191651"/>
          </a:xfrm>
          <a:prstGeom prst="roundRect">
            <a:avLst>
              <a:gd name="adj" fmla="val 8856"/>
            </a:avLst>
          </a:prstGeom>
          <a:solidFill>
            <a:schemeClr val="accent6"/>
          </a:solidFill>
          <a:ln w="952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72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7</a:t>
            </a:r>
            <a:r>
              <a:rPr kumimoji="1" lang="ja-JP" altLang="en-US"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月</a:t>
            </a:r>
            <a:r>
              <a:rPr kumimoji="1" lang="en-US" altLang="ja-JP"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12</a:t>
            </a:r>
            <a:r>
              <a:rPr kumimoji="1" lang="ja-JP" altLang="en-US"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日 新薬その１</a:t>
            </a:r>
            <a:endParaRPr kumimoji="1" lang="en-US" altLang="ja-JP"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3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収載時における評価</a:t>
            </a:r>
            <a:endParaRPr kumimoji="1" lang="en-US" altLang="ja-JP"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新薬創出等加算</a:t>
            </a:r>
            <a:endParaRPr kumimoji="1" lang="en-US" altLang="ja-JP"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ドラッグ・ラグ／ロスの解消、</a:t>
            </a:r>
            <a:endParaRPr kumimoji="1" lang="en-US" altLang="ja-JP"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　日本への早期導入に関する評価</a:t>
            </a:r>
          </a:p>
        </p:txBody>
      </p:sp>
      <p:sp>
        <p:nvSpPr>
          <p:cNvPr id="6" name="四角形: 角を丸くする 5">
            <a:extLst>
              <a:ext uri="{FF2B5EF4-FFF2-40B4-BE49-F238E27FC236}">
                <a16:creationId xmlns:a16="http://schemas.microsoft.com/office/drawing/2014/main" id="{7063EA0D-3AFE-CCFB-423E-84DE9796C6C1}"/>
              </a:ext>
            </a:extLst>
          </p:cNvPr>
          <p:cNvSpPr/>
          <p:nvPr/>
        </p:nvSpPr>
        <p:spPr>
          <a:xfrm>
            <a:off x="1264146" y="3368273"/>
            <a:ext cx="2521948" cy="847614"/>
          </a:xfrm>
          <a:prstGeom prst="roundRect">
            <a:avLst>
              <a:gd name="adj" fmla="val 9353"/>
            </a:avLst>
          </a:prstGeom>
          <a:solidFill>
            <a:schemeClr val="accent6"/>
          </a:solidFill>
          <a:ln w="952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72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7</a:t>
            </a:r>
            <a:r>
              <a:rPr kumimoji="1" lang="ja-JP" altLang="en-US"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月</a:t>
            </a:r>
            <a:r>
              <a:rPr kumimoji="1" lang="en-US" altLang="ja-JP"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26</a:t>
            </a:r>
            <a:r>
              <a:rPr kumimoji="1" lang="ja-JP" altLang="en-US"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日 新薬その２</a:t>
            </a:r>
            <a:endParaRPr kumimoji="1" lang="en-US" altLang="ja-JP"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3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薬価改定時の加算</a:t>
            </a:r>
            <a:endParaRPr kumimoji="1" lang="en-US" altLang="ja-JP"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市場拡大再算定等</a:t>
            </a:r>
          </a:p>
        </p:txBody>
      </p:sp>
      <p:sp>
        <p:nvSpPr>
          <p:cNvPr id="10" name="テキスト ボックス 9">
            <a:extLst>
              <a:ext uri="{FF2B5EF4-FFF2-40B4-BE49-F238E27FC236}">
                <a16:creationId xmlns:a16="http://schemas.microsoft.com/office/drawing/2014/main" id="{53652D00-C4D2-E6A9-1363-985AF3F51F4E}"/>
              </a:ext>
            </a:extLst>
          </p:cNvPr>
          <p:cNvSpPr txBox="1"/>
          <p:nvPr/>
        </p:nvSpPr>
        <p:spPr>
          <a:xfrm>
            <a:off x="3892108" y="1570809"/>
            <a:ext cx="360000" cy="4990009"/>
          </a:xfrm>
          <a:prstGeom prst="rect">
            <a:avLst/>
          </a:prstGeom>
          <a:solidFill>
            <a:schemeClr val="accent3">
              <a:lumMod val="20000"/>
              <a:lumOff val="80000"/>
            </a:schemeClr>
          </a:solidFill>
          <a:ln>
            <a:solidFill>
              <a:schemeClr val="accent3">
                <a:lumMod val="50000"/>
              </a:schemeClr>
            </a:solidFill>
          </a:ln>
        </p:spPr>
        <p:txBody>
          <a:bodyPr vert="eaVert" wrap="square" lIns="108000" tIns="72000" rIns="36000" bIns="72000" rtlCol="0" anchor="ctr" anchorCtr="0">
            <a:noAutofit/>
          </a:bodyPr>
          <a:lstStyle/>
          <a:p>
            <a:pPr marL="0" marR="0" lvl="0" indent="0" algn="ctr" defTabSz="914400" rtl="0" eaLnBrk="1" fontAlgn="auto" latinLnBrk="0" hangingPunct="1">
              <a:lnSpc>
                <a:spcPct val="120000"/>
              </a:lnSpc>
              <a:spcBef>
                <a:spcPts val="0"/>
              </a:spcBef>
              <a:spcAft>
                <a:spcPts val="600"/>
              </a:spcAft>
              <a:buClr>
                <a:srgbClr val="103185"/>
              </a:buClr>
              <a:buSzTx/>
              <a:buFontTx/>
              <a:buNone/>
              <a:tabLst/>
              <a:defRPr/>
            </a:pPr>
            <a:r>
              <a:rPr kumimoji="1" lang="ja-JP" altLang="en-US"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薬価算定組織の意見（８月</a:t>
            </a:r>
            <a:r>
              <a:rPr kumimoji="1" lang="en-US" altLang="ja-JP"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23</a:t>
            </a:r>
            <a:r>
              <a:rPr kumimoji="1" lang="ja-JP" altLang="en-US"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日）</a:t>
            </a:r>
            <a:endParaRPr kumimoji="1" lang="en-US" altLang="ja-JP"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5" name="テキスト ボックス 14">
            <a:extLst>
              <a:ext uri="{FF2B5EF4-FFF2-40B4-BE49-F238E27FC236}">
                <a16:creationId xmlns:a16="http://schemas.microsoft.com/office/drawing/2014/main" id="{36B189AA-AE0B-5034-8887-C3947ACE296C}"/>
              </a:ext>
            </a:extLst>
          </p:cNvPr>
          <p:cNvSpPr txBox="1"/>
          <p:nvPr/>
        </p:nvSpPr>
        <p:spPr>
          <a:xfrm>
            <a:off x="4412603" y="1570808"/>
            <a:ext cx="360000" cy="4990011"/>
          </a:xfrm>
          <a:prstGeom prst="rect">
            <a:avLst/>
          </a:prstGeom>
          <a:solidFill>
            <a:schemeClr val="accent3">
              <a:lumMod val="20000"/>
              <a:lumOff val="80000"/>
            </a:schemeClr>
          </a:solidFill>
          <a:ln w="9525">
            <a:solidFill>
              <a:schemeClr val="accent3">
                <a:lumMod val="50000"/>
              </a:schemeClr>
            </a:solidFill>
          </a:ln>
        </p:spPr>
        <p:txBody>
          <a:bodyPr vert="eaVert" wrap="square" lIns="108000" tIns="72000" rIns="36000" bIns="72000" rtlCol="0" anchor="ctr" anchorCtr="0">
            <a:noAutofit/>
          </a:bodyPr>
          <a:lstStyle/>
          <a:p>
            <a:pPr marL="0" marR="0" lvl="0" indent="0" algn="ctr" defTabSz="914400" rtl="0" eaLnBrk="1" fontAlgn="auto" latinLnBrk="0" hangingPunct="1">
              <a:lnSpc>
                <a:spcPct val="120000"/>
              </a:lnSpc>
              <a:spcBef>
                <a:spcPts val="0"/>
              </a:spcBef>
              <a:spcAft>
                <a:spcPts val="600"/>
              </a:spcAft>
              <a:buClr>
                <a:srgbClr val="103185"/>
              </a:buClr>
              <a:buSzTx/>
              <a:buFontTx/>
              <a:buNone/>
              <a:tabLst/>
              <a:defRPr/>
            </a:pPr>
            <a:r>
              <a:rPr kumimoji="1" lang="ja-JP" altLang="en-US"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関係業界からの意見聴取（９月</a:t>
            </a:r>
            <a:r>
              <a:rPr kumimoji="1" lang="en-US" altLang="ja-JP"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20</a:t>
            </a:r>
            <a:r>
              <a:rPr kumimoji="1" lang="ja-JP" altLang="en-US"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日）</a:t>
            </a:r>
            <a:endParaRPr kumimoji="1" lang="en-US" altLang="ja-JP"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6" name="テキスト ボックス 15">
            <a:extLst>
              <a:ext uri="{FF2B5EF4-FFF2-40B4-BE49-F238E27FC236}">
                <a16:creationId xmlns:a16="http://schemas.microsoft.com/office/drawing/2014/main" id="{DA78A284-B09D-C06A-F507-C87A34DE1B26}"/>
              </a:ext>
            </a:extLst>
          </p:cNvPr>
          <p:cNvSpPr txBox="1"/>
          <p:nvPr/>
        </p:nvSpPr>
        <p:spPr>
          <a:xfrm>
            <a:off x="9127389" y="1570808"/>
            <a:ext cx="360000" cy="4985895"/>
          </a:xfrm>
          <a:prstGeom prst="rect">
            <a:avLst/>
          </a:prstGeom>
          <a:solidFill>
            <a:schemeClr val="accent2">
              <a:lumMod val="20000"/>
              <a:lumOff val="80000"/>
            </a:schemeClr>
          </a:solidFill>
          <a:ln>
            <a:solidFill>
              <a:schemeClr val="accent2"/>
            </a:solidFill>
          </a:ln>
        </p:spPr>
        <p:txBody>
          <a:bodyPr vert="eaVert" wrap="square" lIns="108000" tIns="72000" rIns="36000" bIns="72000" rtlCol="0" anchor="ctr" anchorCtr="0">
            <a:noAutofit/>
          </a:bodyPr>
          <a:lstStyle/>
          <a:p>
            <a:pPr marL="0" marR="0" lvl="0" indent="0" algn="ctr" defTabSz="914400" rtl="0" eaLnBrk="1" fontAlgn="auto" latinLnBrk="0" hangingPunct="1">
              <a:lnSpc>
                <a:spcPct val="120000"/>
              </a:lnSpc>
              <a:spcBef>
                <a:spcPts val="0"/>
              </a:spcBef>
              <a:spcAft>
                <a:spcPts val="600"/>
              </a:spcAft>
              <a:buClr>
                <a:srgbClr val="103185"/>
              </a:buClr>
              <a:buSzTx/>
              <a:buFontTx/>
              <a:buNone/>
              <a:tabLst/>
              <a:defRPr/>
            </a:pPr>
            <a:r>
              <a:rPr kumimoji="1" lang="ja-JP" altLang="en-US"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骨子とりまとめ（</a:t>
            </a:r>
            <a:r>
              <a:rPr kumimoji="1" lang="en-US" altLang="ja-JP"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12</a:t>
            </a:r>
            <a:r>
              <a:rPr kumimoji="1" lang="ja-JP" altLang="en-US"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月</a:t>
            </a:r>
            <a:r>
              <a:rPr kumimoji="1" lang="en-US" altLang="ja-JP"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20</a:t>
            </a:r>
            <a:r>
              <a:rPr kumimoji="1" lang="ja-JP" altLang="en-US"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日）</a:t>
            </a:r>
            <a:endParaRPr kumimoji="1" lang="en-US" altLang="ja-JP"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7" name="テキスト ボックス 16">
            <a:extLst>
              <a:ext uri="{FF2B5EF4-FFF2-40B4-BE49-F238E27FC236}">
                <a16:creationId xmlns:a16="http://schemas.microsoft.com/office/drawing/2014/main" id="{CE160E2E-BACB-43D9-2345-8BD1BB7E570B}"/>
              </a:ext>
            </a:extLst>
          </p:cNvPr>
          <p:cNvSpPr txBox="1"/>
          <p:nvPr/>
        </p:nvSpPr>
        <p:spPr>
          <a:xfrm>
            <a:off x="344501" y="1049725"/>
            <a:ext cx="3907607" cy="375487"/>
          </a:xfrm>
          <a:prstGeom prst="rect">
            <a:avLst/>
          </a:prstGeom>
          <a:noFill/>
          <a:ln>
            <a:solidFill>
              <a:schemeClr val="tx1"/>
            </a:solidFill>
          </a:ln>
        </p:spPr>
        <p:txBody>
          <a:bodyPr wrap="square" rtlCol="0" anchor="ctr" anchorCtr="0">
            <a:noAutofit/>
          </a:bodyPr>
          <a:lstStyle/>
          <a:p>
            <a:pPr marL="0" marR="0" lvl="0" indent="0" algn="ctr" defTabSz="914400" rtl="0" eaLnBrk="1" fontAlgn="auto" latinLnBrk="0" hangingPunct="1">
              <a:lnSpc>
                <a:spcPct val="120000"/>
              </a:lnSpc>
              <a:spcBef>
                <a:spcPts val="0"/>
              </a:spcBef>
              <a:spcAft>
                <a:spcPts val="600"/>
              </a:spcAft>
              <a:buClr>
                <a:srgbClr val="103185"/>
              </a:buClr>
              <a:buSzTx/>
              <a:buFontTx/>
              <a:buNone/>
              <a:tabLst/>
              <a:defRPr/>
            </a:pPr>
            <a:r>
              <a:rPr kumimoji="1" lang="ja-JP" altLang="en-US"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令和５年７月～８月</a:t>
            </a:r>
          </a:p>
        </p:txBody>
      </p:sp>
      <p:sp>
        <p:nvSpPr>
          <p:cNvPr id="18" name="テキスト ボックス 17">
            <a:extLst>
              <a:ext uri="{FF2B5EF4-FFF2-40B4-BE49-F238E27FC236}">
                <a16:creationId xmlns:a16="http://schemas.microsoft.com/office/drawing/2014/main" id="{211B6531-B6C1-D14F-96D1-C300BA6F9B3D}"/>
              </a:ext>
            </a:extLst>
          </p:cNvPr>
          <p:cNvSpPr txBox="1"/>
          <p:nvPr/>
        </p:nvSpPr>
        <p:spPr>
          <a:xfrm>
            <a:off x="4412604" y="1049725"/>
            <a:ext cx="3589157" cy="375487"/>
          </a:xfrm>
          <a:prstGeom prst="rect">
            <a:avLst/>
          </a:prstGeom>
          <a:noFill/>
          <a:ln>
            <a:solidFill>
              <a:schemeClr val="tx1"/>
            </a:solidFill>
          </a:ln>
        </p:spPr>
        <p:txBody>
          <a:bodyPr wrap="square" rtlCol="0" anchor="ctr" anchorCtr="0">
            <a:noAutofit/>
          </a:bodyPr>
          <a:lstStyle/>
          <a:p>
            <a:pPr marL="0" marR="0" lvl="0" indent="0" algn="ctr" defTabSz="914400" rtl="0" eaLnBrk="1" fontAlgn="auto" latinLnBrk="0" hangingPunct="1">
              <a:lnSpc>
                <a:spcPct val="120000"/>
              </a:lnSpc>
              <a:spcBef>
                <a:spcPts val="0"/>
              </a:spcBef>
              <a:spcAft>
                <a:spcPts val="600"/>
              </a:spcAft>
              <a:buClr>
                <a:srgbClr val="103185"/>
              </a:buClr>
              <a:buSzTx/>
              <a:buFontTx/>
              <a:buNone/>
              <a:tabLst/>
              <a:defRPr/>
            </a:pPr>
            <a:r>
              <a:rPr kumimoji="1" lang="ja-JP" altLang="en-US"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９月～</a:t>
            </a:r>
            <a:r>
              <a:rPr kumimoji="1" lang="en-US" altLang="ja-JP"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11</a:t>
            </a:r>
            <a:r>
              <a:rPr kumimoji="1" lang="ja-JP" altLang="en-US"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月</a:t>
            </a:r>
          </a:p>
        </p:txBody>
      </p:sp>
      <p:sp>
        <p:nvSpPr>
          <p:cNvPr id="19" name="テキスト ボックス 18">
            <a:extLst>
              <a:ext uri="{FF2B5EF4-FFF2-40B4-BE49-F238E27FC236}">
                <a16:creationId xmlns:a16="http://schemas.microsoft.com/office/drawing/2014/main" id="{3E468131-549F-3279-C79F-920C217E45FA}"/>
              </a:ext>
            </a:extLst>
          </p:cNvPr>
          <p:cNvSpPr txBox="1"/>
          <p:nvPr/>
        </p:nvSpPr>
        <p:spPr>
          <a:xfrm>
            <a:off x="8181095" y="1049725"/>
            <a:ext cx="1306294" cy="375487"/>
          </a:xfrm>
          <a:prstGeom prst="rect">
            <a:avLst/>
          </a:prstGeom>
          <a:noFill/>
          <a:ln>
            <a:solidFill>
              <a:schemeClr val="tx1"/>
            </a:solidFill>
          </a:ln>
        </p:spPr>
        <p:txBody>
          <a:bodyPr wrap="square" rtlCol="0" anchor="ctr" anchorCtr="0">
            <a:noAutofit/>
          </a:bodyPr>
          <a:lstStyle/>
          <a:p>
            <a:pPr marL="0" marR="0" lvl="0" indent="0" algn="ctr" defTabSz="914400" rtl="0" eaLnBrk="1" fontAlgn="auto" latinLnBrk="0" hangingPunct="1">
              <a:lnSpc>
                <a:spcPct val="120000"/>
              </a:lnSpc>
              <a:spcBef>
                <a:spcPts val="0"/>
              </a:spcBef>
              <a:spcAft>
                <a:spcPts val="600"/>
              </a:spcAft>
              <a:buClr>
                <a:srgbClr val="103185"/>
              </a:buClr>
              <a:buSzTx/>
              <a:buFontTx/>
              <a:buNone/>
              <a:tabLst/>
              <a:defRPr/>
            </a:pPr>
            <a:r>
              <a:rPr kumimoji="1" lang="en-US" altLang="ja-JP"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12</a:t>
            </a:r>
            <a:r>
              <a:rPr kumimoji="1" lang="ja-JP" altLang="en-US"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月</a:t>
            </a:r>
          </a:p>
        </p:txBody>
      </p:sp>
      <p:sp>
        <p:nvSpPr>
          <p:cNvPr id="21" name="テキスト ボックス 20">
            <a:extLst>
              <a:ext uri="{FF2B5EF4-FFF2-40B4-BE49-F238E27FC236}">
                <a16:creationId xmlns:a16="http://schemas.microsoft.com/office/drawing/2014/main" id="{B1BE654F-210E-F139-FB77-1717D9AD197F}"/>
              </a:ext>
            </a:extLst>
          </p:cNvPr>
          <p:cNvSpPr txBox="1"/>
          <p:nvPr/>
        </p:nvSpPr>
        <p:spPr>
          <a:xfrm>
            <a:off x="1256960" y="1570809"/>
            <a:ext cx="2529134" cy="396000"/>
          </a:xfrm>
          <a:prstGeom prst="rect">
            <a:avLst/>
          </a:prstGeom>
          <a:solidFill>
            <a:schemeClr val="accent3">
              <a:lumMod val="20000"/>
              <a:lumOff val="80000"/>
            </a:schemeClr>
          </a:solidFill>
          <a:ln>
            <a:solidFill>
              <a:schemeClr val="accent3">
                <a:lumMod val="50000"/>
              </a:schemeClr>
            </a:solidFill>
          </a:ln>
        </p:spPr>
        <p:txBody>
          <a:bodyPr vert="horz" wrap="square" lIns="72000" tIns="72000" rIns="72000" bIns="72000" rtlCol="0" anchor="ctr" anchorCtr="0">
            <a:noAutofit/>
          </a:bodyPr>
          <a:lstStyle/>
          <a:p>
            <a:pPr marL="0" marR="0" lvl="0" indent="0" algn="ctr" defTabSz="914400" rtl="0" eaLnBrk="1" fontAlgn="auto" latinLnBrk="0" hangingPunct="1">
              <a:lnSpc>
                <a:spcPct val="120000"/>
              </a:lnSpc>
              <a:spcBef>
                <a:spcPts val="0"/>
              </a:spcBef>
              <a:spcAft>
                <a:spcPts val="600"/>
              </a:spcAft>
              <a:buClr>
                <a:srgbClr val="103185"/>
              </a:buClr>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各論（課題整理）</a:t>
            </a:r>
            <a:endParaRPr kumimoji="1" lang="en-US" altLang="ja-JP" sz="18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22" name="テキスト ボックス 21">
            <a:extLst>
              <a:ext uri="{FF2B5EF4-FFF2-40B4-BE49-F238E27FC236}">
                <a16:creationId xmlns:a16="http://schemas.microsoft.com/office/drawing/2014/main" id="{CB85B190-3917-445A-8E92-41A414A5B267}"/>
              </a:ext>
            </a:extLst>
          </p:cNvPr>
          <p:cNvSpPr txBox="1"/>
          <p:nvPr/>
        </p:nvSpPr>
        <p:spPr>
          <a:xfrm>
            <a:off x="4887744" y="1570809"/>
            <a:ext cx="2625576" cy="396000"/>
          </a:xfrm>
          <a:prstGeom prst="rect">
            <a:avLst/>
          </a:prstGeom>
          <a:solidFill>
            <a:schemeClr val="accent3">
              <a:lumMod val="20000"/>
              <a:lumOff val="80000"/>
            </a:schemeClr>
          </a:solidFill>
          <a:ln>
            <a:solidFill>
              <a:schemeClr val="accent3">
                <a:lumMod val="50000"/>
              </a:schemeClr>
            </a:solidFill>
          </a:ln>
        </p:spPr>
        <p:txBody>
          <a:bodyPr vert="horz" wrap="square" lIns="72000" tIns="72000" rIns="72000" bIns="72000" rtlCol="0" anchor="ctr" anchorCtr="0">
            <a:noAutofit/>
          </a:bodyPr>
          <a:lstStyle/>
          <a:p>
            <a:pPr marL="0" marR="0" lvl="0" indent="0" algn="ctr" defTabSz="914400" rtl="0" eaLnBrk="1" fontAlgn="auto" latinLnBrk="0" hangingPunct="1">
              <a:lnSpc>
                <a:spcPct val="120000"/>
              </a:lnSpc>
              <a:spcBef>
                <a:spcPts val="0"/>
              </a:spcBef>
              <a:spcAft>
                <a:spcPts val="600"/>
              </a:spcAft>
              <a:buClr>
                <a:srgbClr val="103185"/>
              </a:buClr>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各論（対応の方向性）</a:t>
            </a:r>
            <a:endParaRPr kumimoji="1" lang="en-US" altLang="ja-JP" sz="18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23" name="四角形: 角を丸くする 22">
            <a:extLst>
              <a:ext uri="{FF2B5EF4-FFF2-40B4-BE49-F238E27FC236}">
                <a16:creationId xmlns:a16="http://schemas.microsoft.com/office/drawing/2014/main" id="{5ECD2668-4A17-4603-1AC3-8C2D690424FF}"/>
              </a:ext>
            </a:extLst>
          </p:cNvPr>
          <p:cNvSpPr/>
          <p:nvPr/>
        </p:nvSpPr>
        <p:spPr>
          <a:xfrm>
            <a:off x="1256960" y="4324474"/>
            <a:ext cx="2529134" cy="1141373"/>
          </a:xfrm>
          <a:prstGeom prst="roundRect">
            <a:avLst>
              <a:gd name="adj" fmla="val 7445"/>
            </a:avLst>
          </a:prstGeom>
          <a:solidFill>
            <a:schemeClr val="accent6"/>
          </a:solidFill>
          <a:ln w="952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72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8</a:t>
            </a:r>
            <a:r>
              <a:rPr kumimoji="1" lang="ja-JP" altLang="en-US"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月</a:t>
            </a:r>
            <a:r>
              <a:rPr kumimoji="1" lang="en-US" altLang="ja-JP"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2</a:t>
            </a:r>
            <a:r>
              <a:rPr kumimoji="1" lang="ja-JP" altLang="en-US"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日 後発品・長期収載品</a:t>
            </a:r>
            <a:endParaRPr kumimoji="1" lang="en-US" altLang="ja-JP"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3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後発品の薬価</a:t>
            </a:r>
            <a:endParaRPr kumimoji="1" lang="en-US" altLang="ja-JP"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長期収載品に係る薬価改定ルール</a:t>
            </a:r>
            <a:endParaRPr kumimoji="1" lang="en-US" altLang="ja-JP"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価格の下支え制度</a:t>
            </a: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安定供給が確保できる企業の考え方</a:t>
            </a:r>
            <a:endParaRPr kumimoji="1" lang="en-US" altLang="ja-JP"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p:txBody>
      </p:sp>
      <p:sp>
        <p:nvSpPr>
          <p:cNvPr id="7" name="四角形: 角を丸くする 6">
            <a:extLst>
              <a:ext uri="{FF2B5EF4-FFF2-40B4-BE49-F238E27FC236}">
                <a16:creationId xmlns:a16="http://schemas.microsoft.com/office/drawing/2014/main" id="{B7764B88-BD77-20C1-3832-2D1FBD198024}"/>
              </a:ext>
            </a:extLst>
          </p:cNvPr>
          <p:cNvSpPr/>
          <p:nvPr/>
        </p:nvSpPr>
        <p:spPr>
          <a:xfrm>
            <a:off x="1262317" y="5565807"/>
            <a:ext cx="2529134" cy="990895"/>
          </a:xfrm>
          <a:prstGeom prst="roundRect">
            <a:avLst>
              <a:gd name="adj" fmla="val 7445"/>
            </a:avLst>
          </a:prstGeom>
          <a:solidFill>
            <a:schemeClr val="accent6"/>
          </a:solidFill>
          <a:ln w="952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72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8</a:t>
            </a:r>
            <a:r>
              <a:rPr kumimoji="1" lang="ja-JP" altLang="en-US"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月</a:t>
            </a:r>
            <a:r>
              <a:rPr kumimoji="1" lang="en-US" altLang="ja-JP"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30</a:t>
            </a:r>
            <a:r>
              <a:rPr kumimoji="1" lang="ja-JP" altLang="en-US"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日 その他の課題</a:t>
            </a:r>
            <a:endParaRPr kumimoji="1" lang="en-US" altLang="ja-JP"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3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医薬品流通に関する課題</a:t>
            </a:r>
            <a:endParaRPr kumimoji="1" lang="en-US" altLang="ja-JP"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診療報酬改定がない年の薬価改定</a:t>
            </a:r>
            <a:endParaRPr kumimoji="1" lang="en-US" altLang="ja-JP"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高額医薬品（感染症治療薬）に対する対応</a:t>
            </a:r>
            <a:endParaRPr kumimoji="1" lang="en-US" altLang="ja-JP" sz="9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p:txBody>
      </p:sp>
      <p:sp>
        <p:nvSpPr>
          <p:cNvPr id="8" name="四角形: 角を丸くする 7">
            <a:extLst>
              <a:ext uri="{FF2B5EF4-FFF2-40B4-BE49-F238E27FC236}">
                <a16:creationId xmlns:a16="http://schemas.microsoft.com/office/drawing/2014/main" id="{DD0EAB0E-56CC-B82B-C70D-E5DE4D29A7A2}"/>
              </a:ext>
            </a:extLst>
          </p:cNvPr>
          <p:cNvSpPr/>
          <p:nvPr/>
        </p:nvSpPr>
        <p:spPr>
          <a:xfrm>
            <a:off x="4898991" y="2076280"/>
            <a:ext cx="2614329" cy="2248196"/>
          </a:xfrm>
          <a:prstGeom prst="roundRect">
            <a:avLst>
              <a:gd name="adj" fmla="val 3966"/>
            </a:avLst>
          </a:prstGeom>
          <a:solidFill>
            <a:schemeClr val="accent6"/>
          </a:solidFill>
          <a:ln w="952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72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新薬</a:t>
            </a:r>
            <a:endParaRPr kumimoji="1" lang="en-US" altLang="ja-JP" sz="14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10</a:t>
            </a:r>
            <a:r>
              <a:rPr kumimoji="1" lang="ja-JP" altLang="en-US" sz="9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月</a:t>
            </a:r>
            <a:r>
              <a:rPr kumimoji="1" lang="en-US" altLang="ja-JP" sz="9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18</a:t>
            </a:r>
            <a:r>
              <a:rPr kumimoji="1" lang="ja-JP" altLang="en-US" sz="9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日</a:t>
            </a:r>
            <a:endParaRPr kumimoji="1"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新薬創出等加算</a:t>
            </a:r>
            <a:endParaRPr kumimoji="1"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10</a:t>
            </a:r>
            <a:r>
              <a:rPr kumimoji="1" lang="ja-JP" altLang="en-US" sz="9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月</a:t>
            </a:r>
            <a:r>
              <a:rPr kumimoji="1" lang="en-US" altLang="ja-JP" sz="9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20</a:t>
            </a:r>
            <a:r>
              <a:rPr kumimoji="1" lang="ja-JP" altLang="en-US" sz="9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日</a:t>
            </a:r>
            <a:endParaRPr kumimoji="1"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日本への早期導入に関する評価</a:t>
            </a:r>
            <a:endParaRPr kumimoji="1"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小児用の医薬品に関する評価</a:t>
            </a:r>
            <a:endParaRPr kumimoji="1"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有用性系加算の評価</a:t>
            </a:r>
            <a:endParaRPr kumimoji="1"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11</a:t>
            </a:r>
            <a:r>
              <a:rPr kumimoji="1" lang="ja-JP" altLang="en-US" sz="9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月</a:t>
            </a:r>
            <a:r>
              <a:rPr kumimoji="1" lang="en-US" altLang="ja-JP" sz="9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10</a:t>
            </a:r>
            <a:r>
              <a:rPr kumimoji="1" lang="ja-JP" altLang="en-US" sz="9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日</a:t>
            </a:r>
            <a:endParaRPr kumimoji="1"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日本への早期導入に関する評価</a:t>
            </a:r>
            <a:endParaRPr kumimoji="1"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補正加算の評価（定量化、加算率）</a:t>
            </a:r>
            <a:endParaRPr kumimoji="1"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11</a:t>
            </a:r>
            <a:r>
              <a:rPr kumimoji="1" lang="ja-JP" altLang="en-US" sz="9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月</a:t>
            </a:r>
            <a:r>
              <a:rPr kumimoji="1" lang="en-US" altLang="ja-JP" sz="9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22</a:t>
            </a:r>
            <a:r>
              <a:rPr kumimoji="1" lang="ja-JP" altLang="en-US" sz="9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日</a:t>
            </a:r>
            <a:endParaRPr kumimoji="1"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新薬創出等加算</a:t>
            </a:r>
            <a:endParaRPr kumimoji="1"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その他の新薬のイノベーション評価</a:t>
            </a:r>
            <a:endParaRPr kumimoji="1"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市場拡大委算定　など</a:t>
            </a:r>
            <a:endParaRPr kumimoji="1"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9" name="四角形: 角を丸くする 8">
            <a:extLst>
              <a:ext uri="{FF2B5EF4-FFF2-40B4-BE49-F238E27FC236}">
                <a16:creationId xmlns:a16="http://schemas.microsoft.com/office/drawing/2014/main" id="{00FFAC16-FE4D-9543-15AB-D5C8E745C372}"/>
              </a:ext>
            </a:extLst>
          </p:cNvPr>
          <p:cNvSpPr/>
          <p:nvPr/>
        </p:nvSpPr>
        <p:spPr>
          <a:xfrm>
            <a:off x="4898991" y="4412518"/>
            <a:ext cx="2614329" cy="330338"/>
          </a:xfrm>
          <a:prstGeom prst="roundRect">
            <a:avLst>
              <a:gd name="adj" fmla="val 22032"/>
            </a:avLst>
          </a:prstGeom>
          <a:solidFill>
            <a:schemeClr val="accent6"/>
          </a:solidFill>
          <a:ln w="952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72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長期収載品</a:t>
            </a:r>
            <a:r>
              <a:rPr kumimoji="1" lang="ja-JP" altLang="en-US" sz="12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　</a:t>
            </a:r>
            <a:r>
              <a:rPr kumimoji="1" lang="en-US" altLang="ja-JP"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11</a:t>
            </a:r>
            <a:r>
              <a:rPr kumimoji="1" lang="ja-JP" altLang="en-US"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月</a:t>
            </a:r>
            <a:r>
              <a:rPr kumimoji="1" lang="en-US" altLang="ja-JP"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24</a:t>
            </a:r>
            <a:r>
              <a:rPr kumimoji="1" lang="ja-JP" altLang="en-US"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日</a:t>
            </a:r>
          </a:p>
        </p:txBody>
      </p:sp>
      <p:sp>
        <p:nvSpPr>
          <p:cNvPr id="24" name="四角形: 角を丸くする 23">
            <a:extLst>
              <a:ext uri="{FF2B5EF4-FFF2-40B4-BE49-F238E27FC236}">
                <a16:creationId xmlns:a16="http://schemas.microsoft.com/office/drawing/2014/main" id="{937BC577-53A3-57EC-95DA-AE5D4E2C0D34}"/>
              </a:ext>
            </a:extLst>
          </p:cNvPr>
          <p:cNvSpPr/>
          <p:nvPr/>
        </p:nvSpPr>
        <p:spPr>
          <a:xfrm>
            <a:off x="4898991" y="4818588"/>
            <a:ext cx="2625576" cy="1742232"/>
          </a:xfrm>
          <a:prstGeom prst="roundRect">
            <a:avLst>
              <a:gd name="adj" fmla="val 4716"/>
            </a:avLst>
          </a:prstGeom>
          <a:solidFill>
            <a:schemeClr val="accent6"/>
          </a:solidFill>
          <a:ln w="952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tIns="72000" rIns="36000" b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後発品等</a:t>
            </a:r>
            <a:endParaRPr kumimoji="1" lang="en-US" altLang="ja-JP" sz="14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10</a:t>
            </a:r>
            <a:r>
              <a:rPr kumimoji="1" lang="ja-JP" altLang="en-US"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月</a:t>
            </a:r>
            <a:r>
              <a:rPr kumimoji="1" lang="en-US" altLang="ja-JP"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27</a:t>
            </a:r>
            <a:r>
              <a:rPr kumimoji="1" lang="ja-JP" altLang="en-US"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日</a:t>
            </a:r>
            <a:endParaRPr kumimoji="1" lang="en-US" altLang="ja-JP"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安定供給が確保できる企業の考え方</a:t>
            </a:r>
            <a:endParaRPr kumimoji="1"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11</a:t>
            </a:r>
            <a:r>
              <a:rPr kumimoji="1" lang="ja-JP" altLang="en-US"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月</a:t>
            </a:r>
            <a:r>
              <a:rPr kumimoji="1" lang="en-US" altLang="ja-JP"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10</a:t>
            </a:r>
            <a:r>
              <a:rPr kumimoji="1" lang="ja-JP" altLang="en-US"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日</a:t>
            </a:r>
            <a:endParaRPr kumimoji="1" lang="en-US" altLang="ja-JP"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基礎的医薬品</a:t>
            </a:r>
            <a:endParaRPr kumimoji="1"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11</a:t>
            </a:r>
            <a:r>
              <a:rPr kumimoji="1" lang="ja-JP" altLang="en-US"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月</a:t>
            </a:r>
            <a:r>
              <a:rPr kumimoji="1" lang="en-US" altLang="ja-JP"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17</a:t>
            </a:r>
            <a:r>
              <a:rPr kumimoji="1" lang="ja-JP" altLang="en-US"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日</a:t>
            </a:r>
            <a:endParaRPr kumimoji="1" lang="en-US" altLang="ja-JP"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安定供給が確保できる企業の考え方</a:t>
            </a:r>
            <a:endParaRPr kumimoji="1"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後発品産業における少量多品目構造の解消</a:t>
            </a:r>
            <a:endParaRPr kumimoji="1"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11</a:t>
            </a:r>
            <a:r>
              <a:rPr kumimoji="1" lang="ja-JP" altLang="en-US"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月</a:t>
            </a:r>
            <a:r>
              <a:rPr kumimoji="1" lang="en-US" altLang="ja-JP"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24</a:t>
            </a:r>
            <a:r>
              <a:rPr kumimoji="1" lang="ja-JP" altLang="en-US"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日</a:t>
            </a:r>
            <a:endParaRPr kumimoji="1" lang="en-US" altLang="ja-JP" sz="900" b="0" i="0" u="sng"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価格の下支え制度</a:t>
            </a:r>
            <a:endParaRPr kumimoji="1"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1" name="テキスト ボックス 10">
            <a:extLst>
              <a:ext uri="{FF2B5EF4-FFF2-40B4-BE49-F238E27FC236}">
                <a16:creationId xmlns:a16="http://schemas.microsoft.com/office/drawing/2014/main" id="{E0BAA331-1DC1-F6E8-0B89-5E36ED15DB11}"/>
              </a:ext>
            </a:extLst>
          </p:cNvPr>
          <p:cNvSpPr txBox="1"/>
          <p:nvPr/>
        </p:nvSpPr>
        <p:spPr>
          <a:xfrm>
            <a:off x="7641761" y="1566696"/>
            <a:ext cx="360000" cy="4990008"/>
          </a:xfrm>
          <a:prstGeom prst="rect">
            <a:avLst/>
          </a:prstGeom>
          <a:solidFill>
            <a:schemeClr val="accent3">
              <a:lumMod val="20000"/>
              <a:lumOff val="80000"/>
            </a:schemeClr>
          </a:solidFill>
          <a:ln w="9525">
            <a:solidFill>
              <a:schemeClr val="accent3">
                <a:lumMod val="50000"/>
              </a:schemeClr>
            </a:solidFill>
          </a:ln>
        </p:spPr>
        <p:txBody>
          <a:bodyPr vert="eaVert" wrap="square" lIns="108000" tIns="72000" rIns="36000" bIns="72000" rtlCol="0" anchor="ctr" anchorCtr="0">
            <a:noAutofit/>
          </a:bodyPr>
          <a:lstStyle/>
          <a:p>
            <a:pPr marL="0" marR="0" lvl="0" indent="0" algn="ctr" defTabSz="914400" rtl="0" eaLnBrk="1" fontAlgn="auto" latinLnBrk="0" hangingPunct="1">
              <a:lnSpc>
                <a:spcPct val="120000"/>
              </a:lnSpc>
              <a:spcBef>
                <a:spcPts val="0"/>
              </a:spcBef>
              <a:spcAft>
                <a:spcPts val="600"/>
              </a:spcAft>
              <a:buClr>
                <a:srgbClr val="103185"/>
              </a:buClr>
              <a:buSzTx/>
              <a:buFontTx/>
              <a:buNone/>
              <a:tabLst/>
              <a:defRPr/>
            </a:pPr>
            <a:r>
              <a:rPr kumimoji="1" lang="ja-JP" altLang="en-US"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論点整理案（</a:t>
            </a:r>
            <a:r>
              <a:rPr kumimoji="1" lang="en-US" altLang="ja-JP"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11</a:t>
            </a:r>
            <a:r>
              <a:rPr kumimoji="1" lang="ja-JP" altLang="en-US"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月</a:t>
            </a:r>
            <a:r>
              <a:rPr kumimoji="1" lang="en-US" altLang="ja-JP"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29</a:t>
            </a:r>
            <a:r>
              <a:rPr kumimoji="1" lang="ja-JP" altLang="en-US"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日）</a:t>
            </a:r>
            <a:endParaRPr kumimoji="1" lang="en-US" altLang="ja-JP"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2" name="テキスト ボックス 11">
            <a:extLst>
              <a:ext uri="{FF2B5EF4-FFF2-40B4-BE49-F238E27FC236}">
                <a16:creationId xmlns:a16="http://schemas.microsoft.com/office/drawing/2014/main" id="{81C1BE1E-426B-536F-B7DB-7CB3D86A5225}"/>
              </a:ext>
            </a:extLst>
          </p:cNvPr>
          <p:cNvSpPr txBox="1"/>
          <p:nvPr/>
        </p:nvSpPr>
        <p:spPr>
          <a:xfrm>
            <a:off x="8181095" y="1566696"/>
            <a:ext cx="360000" cy="4990008"/>
          </a:xfrm>
          <a:prstGeom prst="rect">
            <a:avLst/>
          </a:prstGeom>
          <a:solidFill>
            <a:schemeClr val="accent3">
              <a:lumMod val="20000"/>
              <a:lumOff val="80000"/>
            </a:schemeClr>
          </a:solidFill>
          <a:ln w="9525">
            <a:solidFill>
              <a:schemeClr val="accent3">
                <a:lumMod val="50000"/>
              </a:schemeClr>
            </a:solidFill>
          </a:ln>
        </p:spPr>
        <p:txBody>
          <a:bodyPr vert="eaVert" wrap="square" lIns="108000" tIns="72000" rIns="36000" bIns="72000" rtlCol="0" anchor="ctr" anchorCtr="0">
            <a:noAutofit/>
          </a:bodyPr>
          <a:lstStyle/>
          <a:p>
            <a:pPr marL="0" marR="0" lvl="0" indent="0" algn="ctr" defTabSz="914400" rtl="0" eaLnBrk="1" fontAlgn="auto" latinLnBrk="0" hangingPunct="1">
              <a:lnSpc>
                <a:spcPct val="120000"/>
              </a:lnSpc>
              <a:spcBef>
                <a:spcPts val="0"/>
              </a:spcBef>
              <a:spcAft>
                <a:spcPts val="600"/>
              </a:spcAft>
              <a:buClr>
                <a:srgbClr val="103185"/>
              </a:buClr>
              <a:buSzTx/>
              <a:buFontTx/>
              <a:buNone/>
              <a:tabLst/>
              <a:defRPr/>
            </a:pPr>
            <a:r>
              <a:rPr kumimoji="1" lang="ja-JP" altLang="en-US"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関係業界からの意見聴取（</a:t>
            </a:r>
            <a:r>
              <a:rPr kumimoji="1" lang="en-US" altLang="ja-JP"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12</a:t>
            </a:r>
            <a:r>
              <a:rPr kumimoji="1" lang="ja-JP" altLang="en-US"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月６日）</a:t>
            </a:r>
            <a:endParaRPr kumimoji="1" lang="en-US" altLang="ja-JP"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3" name="テキスト ボックス 12">
            <a:extLst>
              <a:ext uri="{FF2B5EF4-FFF2-40B4-BE49-F238E27FC236}">
                <a16:creationId xmlns:a16="http://schemas.microsoft.com/office/drawing/2014/main" id="{A3D5311B-0A8C-A301-DCB1-B3CEBC489691}"/>
              </a:ext>
            </a:extLst>
          </p:cNvPr>
          <p:cNvSpPr txBox="1"/>
          <p:nvPr/>
        </p:nvSpPr>
        <p:spPr>
          <a:xfrm>
            <a:off x="8658036" y="1566696"/>
            <a:ext cx="360000" cy="4990008"/>
          </a:xfrm>
          <a:prstGeom prst="rect">
            <a:avLst/>
          </a:prstGeom>
          <a:solidFill>
            <a:schemeClr val="accent3">
              <a:lumMod val="20000"/>
              <a:lumOff val="80000"/>
            </a:schemeClr>
          </a:solidFill>
          <a:ln w="9525">
            <a:solidFill>
              <a:schemeClr val="accent3">
                <a:lumMod val="50000"/>
              </a:schemeClr>
            </a:solidFill>
          </a:ln>
        </p:spPr>
        <p:txBody>
          <a:bodyPr vert="eaVert" wrap="square" lIns="108000" tIns="72000" rIns="36000" bIns="72000" rtlCol="0" anchor="ctr" anchorCtr="0">
            <a:noAutofit/>
          </a:bodyPr>
          <a:lstStyle/>
          <a:p>
            <a:pPr marL="0" marR="0" lvl="0" indent="0" algn="ctr" defTabSz="914400" rtl="0" eaLnBrk="1" fontAlgn="auto" latinLnBrk="0" hangingPunct="1">
              <a:lnSpc>
                <a:spcPct val="120000"/>
              </a:lnSpc>
              <a:spcBef>
                <a:spcPts val="0"/>
              </a:spcBef>
              <a:spcAft>
                <a:spcPts val="600"/>
              </a:spcAft>
              <a:buClr>
                <a:srgbClr val="103185"/>
              </a:buClr>
              <a:buSzTx/>
              <a:buFontTx/>
              <a:buNone/>
              <a:tabLst/>
              <a:defRPr/>
            </a:pPr>
            <a:r>
              <a:rPr kumimoji="1" lang="ja-JP" altLang="en-US"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骨子とりまとめに向けた議論（</a:t>
            </a:r>
            <a:r>
              <a:rPr kumimoji="1" lang="en-US" altLang="ja-JP"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12</a:t>
            </a:r>
            <a:r>
              <a:rPr kumimoji="1" lang="ja-JP" altLang="en-US"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月</a:t>
            </a:r>
            <a:r>
              <a:rPr kumimoji="1" lang="en-US" altLang="ja-JP"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13</a:t>
            </a:r>
            <a:r>
              <a:rPr kumimoji="1" lang="ja-JP" altLang="en-US"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日）</a:t>
            </a:r>
            <a:endParaRPr kumimoji="1" lang="en-US" altLang="ja-JP" sz="16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2522131232"/>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D2EE1C-3537-A8CB-B703-60EC3FCE2242}"/>
            </a:ext>
          </a:extLst>
        </p:cNvPr>
        <p:cNvGrpSpPr/>
        <p:nvPr/>
      </p:nvGrpSpPr>
      <p:grpSpPr>
        <a:xfrm>
          <a:off x="0" y="0"/>
          <a:ext cx="0" cy="0"/>
          <a:chOff x="0" y="0"/>
          <a:chExt cx="0" cy="0"/>
        </a:xfrm>
      </p:grpSpPr>
      <p:sp>
        <p:nvSpPr>
          <p:cNvPr id="6" name="スライド番号プレースホルダー 2">
            <a:extLst>
              <a:ext uri="{FF2B5EF4-FFF2-40B4-BE49-F238E27FC236}">
                <a16:creationId xmlns:a16="http://schemas.microsoft.com/office/drawing/2014/main" id="{F5B01BAF-C986-8704-0617-48913E86DEB3}"/>
              </a:ext>
            </a:extLst>
          </p:cNvPr>
          <p:cNvSpPr txBox="1">
            <a:spLocks noChangeArrowheads="1"/>
          </p:cNvSpPr>
          <p:nvPr/>
        </p:nvSpPr>
        <p:spPr bwMode="auto">
          <a:xfrm>
            <a:off x="7681913" y="6592888"/>
            <a:ext cx="2311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BB79C1B8-D035-49DB-86DC-DC1816F6B352}" type="slidenum">
              <a:rPr kumimoji="1" lang="ja-JP" altLang="en-US" sz="1600" b="0" i="0" u="none" strike="noStrike" kern="0" cap="none" spc="0" normalizeH="0" baseline="0" noProof="0" smtClean="0">
                <a:ln>
                  <a:noFill/>
                </a:ln>
                <a:solidFill>
                  <a:srgbClr val="000000"/>
                </a:solidFill>
                <a:effectLst/>
                <a:uLnTx/>
                <a:uFillTx/>
                <a:latin typeface="Calibri" panose="020F0502020204030204" pitchFamily="34" charset="0"/>
                <a:ea typeface="ＭＳ Ｐゴシック" panose="020B0600070205080204" pitchFamily="50"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104</a:t>
            </a:fld>
            <a:endParaRPr kumimoji="1" lang="ja-JP" altLang="en-US" sz="16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8" name="正方形/長方形 7">
            <a:extLst>
              <a:ext uri="{FF2B5EF4-FFF2-40B4-BE49-F238E27FC236}">
                <a16:creationId xmlns:a16="http://schemas.microsoft.com/office/drawing/2014/main" id="{B78C72B2-C130-6216-0FA5-38F7B2F1A782}"/>
              </a:ext>
            </a:extLst>
          </p:cNvPr>
          <p:cNvSpPr/>
          <p:nvPr/>
        </p:nvSpPr>
        <p:spPr>
          <a:xfrm>
            <a:off x="234429" y="702086"/>
            <a:ext cx="4602378" cy="5418535"/>
          </a:xfrm>
          <a:prstGeom prst="rect">
            <a:avLst/>
          </a:prstGeom>
          <a:solidFill>
            <a:schemeClr val="bg1">
              <a:lumMod val="85000"/>
            </a:schemeClr>
          </a:solidFill>
          <a:ln w="3175">
            <a:solidFill>
              <a:schemeClr val="tx1"/>
            </a:solidFill>
          </a:ln>
        </p:spPr>
        <p:txBody>
          <a:bodyPr wrap="square">
            <a:spAutoFit/>
          </a:bodyPr>
          <a:lstStyle/>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次期改定に向けた主な課題と今後の議論の進め方（案）</a:t>
            </a:r>
            <a:endParaRPr kumimoji="1" lang="en-US" altLang="ja-JP" sz="14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r"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（令和５年６月</a:t>
            </a:r>
            <a:r>
              <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2</a:t>
            </a: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１日）</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（１）令和５年度薬価改定の骨子に記載されている事項</a:t>
            </a: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 </a:t>
            </a:r>
            <a:r>
              <a:rPr kumimoji="1" lang="ja-JP" altLang="en-US" sz="1200" b="0" i="0" u="none" strike="noStrike" kern="1200" cap="none" spc="-2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新薬創出等加算や長期収載品に関する薬価算定ルールの見直し</a:t>
            </a: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 </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革新的新薬の日本への導入の状況や安定供給上の課題も踏まえた、これまでの薬価制度改革の検証</a:t>
            </a: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（２）令和４年度薬価制度改革の骨子に記載されている事項</a:t>
            </a: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 </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調整幅の在り方</a:t>
            </a: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 </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診療報酬改定がない年の薬価改定</a:t>
            </a: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（３）「高額医薬品（感染症治療薬）に対する対応」に記載されてい</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る事項</a:t>
            </a: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 </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市場規模の推計が困難な疾患を対象とした薬剤における薬価算定方法等や、緊急承認された医薬品の本承認時における薬価算定の方法等</a:t>
            </a: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（４）これまでに問題提起されている事項</a:t>
            </a: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 </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有識者検討会における指摘事項（安定供給の確保、創薬力の強化、ドラッグ・ラグ／ドラッグ・ロスの解消、適切な医薬品流通に</a:t>
            </a: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向けた取組）</a:t>
            </a: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 </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骨太方針</a:t>
            </a: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2023</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で指摘されている事項</a:t>
            </a: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（５）その他</a:t>
            </a: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 </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関係業界からの提起事項</a:t>
            </a: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 </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薬価算定組織からの提起事項 など</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今後の議論の進め方</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 </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薬価専門部会において、関係業界や薬価算定組織からの意見聴取も行いつつ、検討項目を整理した上で、次のスケジュール（案）で議論を深めることとしてはどうか。</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p:txBody>
      </p:sp>
      <p:sp>
        <p:nvSpPr>
          <p:cNvPr id="10" name="正方形/長方形 9">
            <a:extLst>
              <a:ext uri="{FF2B5EF4-FFF2-40B4-BE49-F238E27FC236}">
                <a16:creationId xmlns:a16="http://schemas.microsoft.com/office/drawing/2014/main" id="{DBED36E2-0E8D-F943-EB88-A51DE7FB3FC0}"/>
              </a:ext>
            </a:extLst>
          </p:cNvPr>
          <p:cNvSpPr/>
          <p:nvPr/>
        </p:nvSpPr>
        <p:spPr>
          <a:xfrm>
            <a:off x="4953000" y="702086"/>
            <a:ext cx="4836807" cy="4633063"/>
          </a:xfrm>
          <a:prstGeom prst="rect">
            <a:avLst/>
          </a:prstGeom>
          <a:solidFill>
            <a:schemeClr val="accent6">
              <a:lumMod val="40000"/>
              <a:lumOff val="60000"/>
            </a:schemeClr>
          </a:solidFill>
          <a:ln w="3175">
            <a:solidFill>
              <a:schemeClr val="tx1"/>
            </a:solidFill>
          </a:ln>
        </p:spPr>
        <p:txBody>
          <a:bodyPr wrap="square">
            <a:spAutoFit/>
          </a:bodyPr>
          <a:lstStyle/>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令和６年度薬価制度改革の骨子（案）</a:t>
            </a: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（令和５年</a:t>
            </a:r>
            <a:r>
              <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12</a:t>
            </a: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月</a:t>
            </a:r>
            <a:r>
              <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2</a:t>
            </a: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０日）</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endParaRPr kumimoji="1" lang="en-US" altLang="ja-JP" sz="14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7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１．ドラッグ・ラグ／ロスの解消に向けた革新的新薬のイノベーションの</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700"/>
              </a:lnSpc>
              <a:spcBef>
                <a:spcPts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適切な評価</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7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（１）日本への早期導入に関する評価</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7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（２）新薬創出・適応が医薬解消等促進加算の見直し</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7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（３）新薬の薬価収載時における評価</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7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（４）新薬の薬価改定時における評価</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7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（５）小児用の医薬品に関する評価</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7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（６）新規モダリティのイノベーション評価</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7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（７）その他のイノベーション評価に関する事項</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7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（８）市場拡大再算定の見直し</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7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（９）長期収載品における対応</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7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２．後発品を中心とした医薬品の安定供給確保のための対応</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7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（１）後発品の安定供給が確保できる企業の考え方</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7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（２）後発品の新規収載時の価格</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7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（３）価格の下支え制度の充実</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7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３．その他の課題</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7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（１）医薬品流通</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7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（２）診療報酬改定がない年の薬価改定</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7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（３）高額医薬品に対する対応</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p:txBody>
      </p:sp>
      <p:sp>
        <p:nvSpPr>
          <p:cNvPr id="2" name="タイトル 1">
            <a:extLst>
              <a:ext uri="{FF2B5EF4-FFF2-40B4-BE49-F238E27FC236}">
                <a16:creationId xmlns:a16="http://schemas.microsoft.com/office/drawing/2014/main" id="{FABAFEB5-12B1-6E62-EE0F-5B70252DA370}"/>
              </a:ext>
            </a:extLst>
          </p:cNvPr>
          <p:cNvSpPr txBox="1">
            <a:spLocks/>
          </p:cNvSpPr>
          <p:nvPr/>
        </p:nvSpPr>
        <p:spPr>
          <a:xfrm>
            <a:off x="0" y="226880"/>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薬価専門部会における議論①</a:t>
            </a:r>
          </a:p>
        </p:txBody>
      </p:sp>
    </p:spTree>
    <p:extLst>
      <p:ext uri="{BB962C8B-B14F-4D97-AF65-F5344CB8AC3E}">
        <p14:creationId xmlns:p14="http://schemas.microsoft.com/office/powerpoint/2010/main" val="3327814398"/>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43004F-6A2E-EEB4-F0C9-3C62B9E091A5}"/>
            </a:ext>
          </a:extLst>
        </p:cNvPr>
        <p:cNvGrpSpPr/>
        <p:nvPr/>
      </p:nvGrpSpPr>
      <p:grpSpPr>
        <a:xfrm>
          <a:off x="0" y="0"/>
          <a:ext cx="0" cy="0"/>
          <a:chOff x="0" y="0"/>
          <a:chExt cx="0" cy="0"/>
        </a:xfrm>
      </p:grpSpPr>
      <p:sp>
        <p:nvSpPr>
          <p:cNvPr id="6" name="スライド番号プレースホルダー 2">
            <a:extLst>
              <a:ext uri="{FF2B5EF4-FFF2-40B4-BE49-F238E27FC236}">
                <a16:creationId xmlns:a16="http://schemas.microsoft.com/office/drawing/2014/main" id="{9F270A13-44A7-9CE8-3B48-C05490A377EF}"/>
              </a:ext>
            </a:extLst>
          </p:cNvPr>
          <p:cNvSpPr txBox="1">
            <a:spLocks noChangeArrowheads="1"/>
          </p:cNvSpPr>
          <p:nvPr/>
        </p:nvSpPr>
        <p:spPr bwMode="auto">
          <a:xfrm>
            <a:off x="7681913" y="6592888"/>
            <a:ext cx="2311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BB79C1B8-D035-49DB-86DC-DC1816F6B352}" type="slidenum">
              <a:rPr kumimoji="1" lang="ja-JP" altLang="en-US" sz="1600" b="0" i="0" u="none" strike="noStrike" kern="0" cap="none" spc="0" normalizeH="0" baseline="0" noProof="0" smtClean="0">
                <a:ln>
                  <a:noFill/>
                </a:ln>
                <a:solidFill>
                  <a:srgbClr val="000000"/>
                </a:solidFill>
                <a:effectLst/>
                <a:uLnTx/>
                <a:uFillTx/>
                <a:latin typeface="Calibri" panose="020F0502020204030204" pitchFamily="34" charset="0"/>
                <a:ea typeface="ＭＳ Ｐゴシック" panose="020B0600070205080204" pitchFamily="50"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105</a:t>
            </a:fld>
            <a:endParaRPr kumimoji="1" lang="ja-JP" altLang="en-US" sz="16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8" name="正方形/長方形 7">
            <a:extLst>
              <a:ext uri="{FF2B5EF4-FFF2-40B4-BE49-F238E27FC236}">
                <a16:creationId xmlns:a16="http://schemas.microsoft.com/office/drawing/2014/main" id="{6920432B-77EA-1FE3-A913-EAEFE0666EF4}"/>
              </a:ext>
            </a:extLst>
          </p:cNvPr>
          <p:cNvSpPr/>
          <p:nvPr/>
        </p:nvSpPr>
        <p:spPr>
          <a:xfrm>
            <a:off x="234429" y="702086"/>
            <a:ext cx="4602378" cy="1261884"/>
          </a:xfrm>
          <a:prstGeom prst="rect">
            <a:avLst/>
          </a:prstGeom>
          <a:solidFill>
            <a:schemeClr val="bg1">
              <a:lumMod val="85000"/>
            </a:schemeClr>
          </a:solidFill>
          <a:ln w="3175">
            <a:solidFill>
              <a:schemeClr val="tx1"/>
            </a:solidFill>
          </a:ln>
        </p:spPr>
        <p:txBody>
          <a:bodyPr wrap="square">
            <a:spAutoFit/>
          </a:bodyPr>
          <a:lstStyle/>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高額医薬品（感染症治療薬）の薬価収載に向けた対応</a:t>
            </a:r>
            <a:endParaRPr kumimoji="1" lang="en-US" altLang="ja-JP" sz="14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総会（令和５年１月１５日）</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■新型コロナ治療薬「ゾコーバ錠」は年間</a:t>
            </a: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1500</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億円の市場規模を</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超える可能性も否定できないため、薬価収載に向け、薬価専門部</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会で具体的な薬価算定方法（薬価収載時の算定方法、市場拡大再</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算定の適用等）を検討し、その結果を基に総会で議論する</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p:txBody>
      </p:sp>
      <p:sp>
        <p:nvSpPr>
          <p:cNvPr id="2" name="タイトル 1">
            <a:extLst>
              <a:ext uri="{FF2B5EF4-FFF2-40B4-BE49-F238E27FC236}">
                <a16:creationId xmlns:a16="http://schemas.microsoft.com/office/drawing/2014/main" id="{4B6B3F82-EA8B-3347-278C-59FFB3A788AC}"/>
              </a:ext>
            </a:extLst>
          </p:cNvPr>
          <p:cNvSpPr txBox="1">
            <a:spLocks/>
          </p:cNvSpPr>
          <p:nvPr/>
        </p:nvSpPr>
        <p:spPr>
          <a:xfrm>
            <a:off x="0" y="226880"/>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薬価専門部会における議論②</a:t>
            </a:r>
          </a:p>
        </p:txBody>
      </p:sp>
      <p:sp>
        <p:nvSpPr>
          <p:cNvPr id="3" name="正方形/長方形 2">
            <a:extLst>
              <a:ext uri="{FF2B5EF4-FFF2-40B4-BE49-F238E27FC236}">
                <a16:creationId xmlns:a16="http://schemas.microsoft.com/office/drawing/2014/main" id="{052B2E42-8481-252C-2D86-1AD69868D717}"/>
              </a:ext>
            </a:extLst>
          </p:cNvPr>
          <p:cNvSpPr/>
          <p:nvPr/>
        </p:nvSpPr>
        <p:spPr>
          <a:xfrm>
            <a:off x="4953000" y="702086"/>
            <a:ext cx="4617230" cy="1015663"/>
          </a:xfrm>
          <a:prstGeom prst="rect">
            <a:avLst/>
          </a:prstGeom>
          <a:solidFill>
            <a:schemeClr val="bg1">
              <a:lumMod val="85000"/>
            </a:schemeClr>
          </a:solidFill>
          <a:ln w="3175">
            <a:solidFill>
              <a:schemeClr val="tx1"/>
            </a:solidFill>
          </a:ln>
        </p:spPr>
        <p:txBody>
          <a:bodyPr wrap="square">
            <a:spAutoFit/>
          </a:bodyPr>
          <a:lstStyle/>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薬価専門部会での検討</a:t>
            </a: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①：令和５年１月１５日　課題</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②：令和５年２月  １日　対応の方向性</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③：令和５年２月  ８日　関係業界からの意見聴取</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④：令和５年２月１５日　対応案</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p:txBody>
      </p:sp>
      <p:sp>
        <p:nvSpPr>
          <p:cNvPr id="4" name="正方形/長方形 3">
            <a:extLst>
              <a:ext uri="{FF2B5EF4-FFF2-40B4-BE49-F238E27FC236}">
                <a16:creationId xmlns:a16="http://schemas.microsoft.com/office/drawing/2014/main" id="{9AFC4220-A622-FCC7-7E24-E33C95827073}"/>
              </a:ext>
            </a:extLst>
          </p:cNvPr>
          <p:cNvSpPr/>
          <p:nvPr/>
        </p:nvSpPr>
        <p:spPr>
          <a:xfrm>
            <a:off x="234429" y="2003998"/>
            <a:ext cx="9583639" cy="929485"/>
          </a:xfrm>
          <a:prstGeom prst="rect">
            <a:avLst/>
          </a:prstGeom>
          <a:solidFill>
            <a:schemeClr val="accent6">
              <a:lumMod val="40000"/>
              <a:lumOff val="60000"/>
            </a:schemeClr>
          </a:solidFill>
          <a:ln w="3175">
            <a:solidFill>
              <a:schemeClr val="tx1"/>
            </a:solidFill>
          </a:ln>
        </p:spPr>
        <p:txBody>
          <a:bodyPr wrap="square">
            <a:spAutoFit/>
          </a:bodyPr>
          <a:lstStyle/>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高額医薬品（感染症治療薬）に対する対応について</a:t>
            </a: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（令和５年</a:t>
            </a:r>
            <a:r>
              <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2</a:t>
            </a: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月１５日・３月８日）</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7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新型コロナ治療薬「ゾコーバ錠」は、感染が拡大し、投与割合が上昇した場合には年間</a:t>
            </a: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1,500</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億円の市場規模を超えると見込まれる高額医薬</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7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品に該当する品目であることから、「令和</a:t>
            </a: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4</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年度薬価制度改革の骨子」に基づき 、薬価算定に先立ち、中医協において対応を個別に検討し、以下</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7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のとおり本剤に限った特例的な対応を行うこととした。令和</a:t>
            </a: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5</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年</a:t>
            </a: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3</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月</a:t>
            </a: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15</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日 薬価収載。</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p:txBody>
      </p:sp>
      <p:sp>
        <p:nvSpPr>
          <p:cNvPr id="5" name="正方形/長方形 4">
            <a:extLst>
              <a:ext uri="{FF2B5EF4-FFF2-40B4-BE49-F238E27FC236}">
                <a16:creationId xmlns:a16="http://schemas.microsoft.com/office/drawing/2014/main" id="{EDC4F764-F311-C35A-4E36-17B713ED9EE8}"/>
              </a:ext>
            </a:extLst>
          </p:cNvPr>
          <p:cNvSpPr/>
          <p:nvPr/>
        </p:nvSpPr>
        <p:spPr>
          <a:xfrm>
            <a:off x="234429" y="3282606"/>
            <a:ext cx="9614149" cy="1231106"/>
          </a:xfrm>
          <a:prstGeom prst="rect">
            <a:avLst/>
          </a:prstGeom>
          <a:noFill/>
          <a:ln w="25400">
            <a:solidFill>
              <a:srgbClr val="0000FF"/>
            </a:solidFill>
          </a:ln>
        </p:spPr>
        <p:txBody>
          <a:bodyPr wrap="square">
            <a:spAutoFit/>
          </a:bodyPr>
          <a:lstStyle/>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通常、１つの比較薬を選定して算定するところ、本剤は「対象疾患（新型コロナ）の類似性」と「投与対象患者（重症化リスクの有無）の類似性」のいずれを優先するかによって算定薬価が大きく変動するため、２つの比較薬を選定して薬価算定。</a:t>
            </a: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対象疾患の類似性</a:t>
            </a: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新型コロナ治療薬</a:t>
            </a: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ラゲブリオカプセル</a:t>
            </a: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1</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治療薬価</a:t>
            </a: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94,312.00</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円）</a:t>
            </a: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投与対象患者の類似性</a:t>
            </a: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抗インフルエンザ薬 </a:t>
            </a: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ゾフルーザ錠</a:t>
            </a: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1</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治療薬価</a:t>
            </a: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4,453.50</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円）</a:t>
            </a: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 </a:t>
            </a: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2</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剤の一治療薬価の平均値に有用性加算５％（新規の作用機序）を適用し、</a:t>
            </a: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薬価は 一治療当たり </a:t>
            </a:r>
            <a:r>
              <a:rPr kumimoji="1" lang="en-US" altLang="ja-JP" sz="1200" b="0"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51,851.80</a:t>
            </a:r>
            <a:r>
              <a:rPr kumimoji="1" lang="ja-JP" altLang="en-US" sz="1200" b="0"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円（一錠</a:t>
            </a:r>
            <a:r>
              <a:rPr kumimoji="1" lang="en-US" altLang="ja-JP" sz="1200" b="0"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7,407.40</a:t>
            </a:r>
            <a:r>
              <a:rPr kumimoji="1" lang="ja-JP" altLang="en-US" sz="1200" b="0"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円）</a:t>
            </a:r>
            <a:r>
              <a:rPr kumimoji="1" lang="ja-JP" altLang="en-US" sz="1400" b="0"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本剤は一治療当たり</a:t>
            </a:r>
            <a:r>
              <a:rPr kumimoji="1" lang="en-US" altLang="ja-JP" sz="11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7</a:t>
            </a:r>
            <a:r>
              <a:rPr kumimoji="1" lang="ja-JP" altLang="en-US" sz="11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錠服用</a:t>
            </a:r>
            <a:endParaRPr kumimoji="1" lang="en-US" altLang="ja-JP" sz="14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p:txBody>
      </p:sp>
      <p:sp>
        <p:nvSpPr>
          <p:cNvPr id="7" name="タイトル 1">
            <a:extLst>
              <a:ext uri="{FF2B5EF4-FFF2-40B4-BE49-F238E27FC236}">
                <a16:creationId xmlns:a16="http://schemas.microsoft.com/office/drawing/2014/main" id="{89288AFD-93F5-CC71-DA76-9383710A8E49}"/>
              </a:ext>
            </a:extLst>
          </p:cNvPr>
          <p:cNvSpPr txBox="1">
            <a:spLocks/>
          </p:cNvSpPr>
          <p:nvPr/>
        </p:nvSpPr>
        <p:spPr>
          <a:xfrm>
            <a:off x="234429" y="2962660"/>
            <a:ext cx="1297364" cy="328943"/>
          </a:xfrm>
          <a:prstGeom prst="rect">
            <a:avLst/>
          </a:prstGeom>
          <a:solidFill>
            <a:srgbClr val="0000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1400" b="1" i="0" u="none" strike="noStrike" kern="1200" cap="none" spc="0" normalizeH="0" baseline="0" noProof="0" dirty="0">
                <a:ln>
                  <a:noFill/>
                </a:ln>
                <a:solidFill>
                  <a:prstClr val="white"/>
                </a:solidFill>
                <a:effectLst/>
                <a:uLnTx/>
                <a:uFillTx/>
                <a:latin typeface="メイリオ" panose="020B0604030504040204" pitchFamily="50" charset="-128"/>
                <a:ea typeface="メイリオ" panose="020B0604030504040204" pitchFamily="50" charset="-128"/>
                <a:cs typeface="+mj-cs"/>
              </a:rPr>
              <a:t>薬 価 算 定</a:t>
            </a:r>
          </a:p>
        </p:txBody>
      </p:sp>
      <p:sp>
        <p:nvSpPr>
          <p:cNvPr id="11" name="タイトル 1">
            <a:extLst>
              <a:ext uri="{FF2B5EF4-FFF2-40B4-BE49-F238E27FC236}">
                <a16:creationId xmlns:a16="http://schemas.microsoft.com/office/drawing/2014/main" id="{E2409104-0016-3056-3CF5-944B885C6779}"/>
              </a:ext>
            </a:extLst>
          </p:cNvPr>
          <p:cNvSpPr txBox="1">
            <a:spLocks/>
          </p:cNvSpPr>
          <p:nvPr/>
        </p:nvSpPr>
        <p:spPr>
          <a:xfrm>
            <a:off x="234429" y="4561214"/>
            <a:ext cx="2757760" cy="328943"/>
          </a:xfrm>
          <a:prstGeom prst="rect">
            <a:avLst/>
          </a:prstGeom>
          <a:solidFill>
            <a:srgbClr val="0000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1400" b="1" i="0" u="none" strike="noStrike" kern="1200" cap="none" spc="0" normalizeH="0" baseline="0" noProof="0" dirty="0">
                <a:ln>
                  <a:noFill/>
                </a:ln>
                <a:solidFill>
                  <a:prstClr val="white"/>
                </a:solidFill>
                <a:effectLst/>
                <a:uLnTx/>
                <a:uFillTx/>
                <a:latin typeface="メイリオ" panose="020B0604030504040204" pitchFamily="50" charset="-128"/>
                <a:ea typeface="メイリオ" panose="020B0604030504040204" pitchFamily="50" charset="-128"/>
                <a:cs typeface="+mj-cs"/>
              </a:rPr>
              <a:t>再算定（薬価収載時の価格調整</a:t>
            </a:r>
          </a:p>
        </p:txBody>
      </p:sp>
      <p:sp>
        <p:nvSpPr>
          <p:cNvPr id="14" name="正方形/長方形 13">
            <a:extLst>
              <a:ext uri="{FF2B5EF4-FFF2-40B4-BE49-F238E27FC236}">
                <a16:creationId xmlns:a16="http://schemas.microsoft.com/office/drawing/2014/main" id="{1E212CE0-F67F-11FC-4277-CB53FF29A038}"/>
              </a:ext>
            </a:extLst>
          </p:cNvPr>
          <p:cNvSpPr/>
          <p:nvPr/>
        </p:nvSpPr>
        <p:spPr>
          <a:xfrm>
            <a:off x="234429" y="4890157"/>
            <a:ext cx="9614149" cy="1200329"/>
          </a:xfrm>
          <a:prstGeom prst="rect">
            <a:avLst/>
          </a:prstGeom>
          <a:noFill/>
          <a:ln w="25400">
            <a:solidFill>
              <a:srgbClr val="0000FF"/>
            </a:solidFill>
          </a:ln>
        </p:spPr>
        <p:txBody>
          <a:bodyPr wrap="square">
            <a:spAutoFit/>
          </a:bodyPr>
          <a:lstStyle/>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市場拡大再算定のうち、年間市場規模が</a:t>
            </a: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1,000</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億円を超える場合のルールについては、本剤の市場規模を迅速に把握するため、通常用いている薬価調査や</a:t>
            </a: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NDB</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に代え、新型コロナウイルス感染症の患者発生状況、本剤の投与割合、出荷量等の代替指標から年間販売額を推計して判断。</a:t>
            </a: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 市場が拡大してから４か月程度で価格引き下げ（通常の半分程度の期間で対応可能）</a:t>
            </a: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さらに、上記の場合の引下げ率の上限については、</a:t>
            </a:r>
            <a:r>
              <a:rPr kumimoji="1" lang="ja-JP" altLang="en-US" sz="12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年間販売額が予測販売額から</a:t>
            </a:r>
            <a:r>
              <a:rPr kumimoji="1" lang="en-US" altLang="ja-JP" sz="12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10</a:t>
            </a:r>
            <a:r>
              <a:rPr kumimoji="1" lang="ja-JP" altLang="en-US" sz="12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倍以上かつ</a:t>
            </a:r>
            <a:r>
              <a:rPr kumimoji="1" lang="en-US" altLang="ja-JP" sz="12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3,000</a:t>
            </a:r>
            <a:r>
              <a:rPr kumimoji="1" lang="ja-JP" altLang="en-US" sz="12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億円超に急拡大した場合に限り、</a:t>
            </a:r>
            <a:endParaRPr kumimoji="1" lang="en-US" altLang="ja-JP" sz="12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現行ルールの上限値である▲</a:t>
            </a: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50</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％から引き上げ、</a:t>
            </a:r>
            <a:r>
              <a:rPr kumimoji="1" lang="ja-JP" altLang="en-US" sz="12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▲２</a:t>
            </a:r>
            <a:r>
              <a:rPr kumimoji="1" lang="en-US" altLang="ja-JP" sz="12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2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３（</a:t>
            </a:r>
            <a:r>
              <a:rPr kumimoji="1" lang="en-US" altLang="ja-JP" sz="12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66.7%</a:t>
            </a:r>
            <a:r>
              <a:rPr kumimoji="1" lang="ja-JP" altLang="en-US" sz="12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とする。</a:t>
            </a:r>
            <a:endParaRPr kumimoji="1" lang="en-US" altLang="ja-JP" sz="12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p:txBody>
      </p:sp>
      <p:sp>
        <p:nvSpPr>
          <p:cNvPr id="15" name="正方形/長方形 14">
            <a:extLst>
              <a:ext uri="{FF2B5EF4-FFF2-40B4-BE49-F238E27FC236}">
                <a16:creationId xmlns:a16="http://schemas.microsoft.com/office/drawing/2014/main" id="{FE7DC28A-CD66-D25A-51F8-416B7B63B442}"/>
              </a:ext>
            </a:extLst>
          </p:cNvPr>
          <p:cNvSpPr/>
          <p:nvPr/>
        </p:nvSpPr>
        <p:spPr>
          <a:xfrm>
            <a:off x="234429" y="6189932"/>
            <a:ext cx="9614149" cy="461665"/>
          </a:xfrm>
          <a:prstGeom prst="rect">
            <a:avLst/>
          </a:prstGeom>
          <a:noFill/>
          <a:ln w="25400">
            <a:solidFill>
              <a:srgbClr val="0000FF"/>
            </a:solidFill>
          </a:ln>
        </p:spPr>
        <p:txBody>
          <a:bodyPr wrap="square">
            <a:spAutoFit/>
          </a:bodyPr>
          <a:lstStyle/>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パンデミックを来す感染症のような市場規模の推計が困難な疾患を対象とした薬剤における薬価算定方法等や、緊急収載された医薬品の本承認時における薬価算定の方法等については、次回薬価制度改革に向けた課題として検討する。</a:t>
            </a:r>
            <a:endParaRPr kumimoji="1" lang="en-US" altLang="ja-JP" sz="14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p:txBody>
      </p:sp>
    </p:spTree>
    <p:extLst>
      <p:ext uri="{BB962C8B-B14F-4D97-AF65-F5344CB8AC3E}">
        <p14:creationId xmlns:p14="http://schemas.microsoft.com/office/powerpoint/2010/main" val="24135698"/>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令和６年度保険医療材料制度改革の概要</a:t>
            </a:r>
            <a:endParaRPr kumimoji="1" lang="ja-JP" altLang="en-US" b="1">
              <a:latin typeface="メイリオ" panose="020B0604030504040204" pitchFamily="50" charset="-128"/>
              <a:ea typeface="メイリオ" panose="020B0604030504040204" pitchFamily="50" charset="-128"/>
            </a:endParaRP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18800"/>
            <a:ext cx="9529762" cy="556456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60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prstClr val="black"/>
                </a:solidFill>
                <a:effectLst/>
                <a:uLnTx/>
                <a:uFillTx/>
                <a:latin typeface="メイリオ"/>
                <a:ea typeface="メイリオ"/>
                <a:cs typeface="+mn-cs"/>
              </a:rPr>
              <a:t>１．新規の機能区分等に係る事項</a:t>
            </a:r>
            <a:endParaRPr kumimoji="1" lang="en-US" altLang="ja-JP" sz="1600" b="1" i="0" u="sng"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　（１）イノベーションの評価について</a:t>
            </a: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ct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　　　① 使用実績を踏まえた再評価に係る申請（チャレンジ申請）について</a:t>
            </a: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ct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　　　② 経済性に優れた医療機器に対する評価について</a:t>
            </a: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ct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　　　③ 希少疾病等の検査に用いる体外診断用医薬品等に対する評価について</a:t>
            </a: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ct val="0"/>
              </a:spcBef>
              <a:spcAft>
                <a:spcPts val="600"/>
              </a:spcAft>
              <a:buClrTx/>
              <a:buSzTx/>
              <a:buFont typeface="Arial" panose="020B0604020202020204"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　　　④ プログラム医療機器に対する評価について　　</a:t>
            </a: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ct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　（２）外国価格調整について</a:t>
            </a: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ct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　　　① 外国価格調整の比較水準について</a:t>
            </a: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ct val="0"/>
              </a:spcBef>
              <a:spcAft>
                <a:spcPts val="1200"/>
              </a:spcAft>
              <a:buClrTx/>
              <a:buSzTx/>
              <a:buFont typeface="Arial" panose="020B0604020202020204"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　　　② 外国平均価格の算出方法について</a:t>
            </a: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ct val="0"/>
              </a:spcBef>
              <a:spcAft>
                <a:spcPts val="1200"/>
              </a:spcAft>
              <a:buClrTx/>
              <a:buSzTx/>
              <a:buFont typeface="Arial" panose="020B0604020202020204" pitchFamily="34" charset="0"/>
              <a:buNone/>
              <a:tabLst/>
              <a:defRPr/>
            </a:pPr>
            <a:r>
              <a:rPr kumimoji="1" lang="ja-JP" altLang="en-US" sz="1600" b="1" i="0" u="none" strike="noStrike" kern="1200" cap="none" spc="0" normalizeH="0" baseline="0" noProof="0" dirty="0">
                <a:ln>
                  <a:noFill/>
                </a:ln>
                <a:solidFill>
                  <a:prstClr val="black"/>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prstClr val="black"/>
                </a:solidFill>
                <a:effectLst/>
                <a:uLnTx/>
                <a:uFillTx/>
                <a:latin typeface="メイリオ"/>
                <a:ea typeface="メイリオ"/>
                <a:cs typeface="+mn-cs"/>
              </a:rPr>
              <a:t>２．既存の機能区分に係る事項</a:t>
            </a:r>
            <a:endParaRPr kumimoji="1" lang="en-US" altLang="ja-JP" sz="1600" b="1" i="0" u="sng"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ct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　（１）再算定について</a:t>
            </a:r>
            <a:r>
              <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rPr>
              <a:t>	</a:t>
            </a:r>
          </a:p>
          <a:p>
            <a:pPr marL="0" marR="0" lvl="0" indent="0" algn="l" defTabSz="914400" rtl="0" eaLnBrk="1" fontAlgn="auto" latinLnBrk="0" hangingPunct="1">
              <a:lnSpc>
                <a:spcPct val="100000"/>
              </a:lnSpc>
              <a:spcBef>
                <a:spcPct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　　　① 外国価格調整の比較水準について</a:t>
            </a:r>
          </a:p>
          <a:p>
            <a:pPr marL="0" marR="0" lvl="0" indent="0" algn="l" defTabSz="914400" rtl="0" eaLnBrk="1" fontAlgn="auto" latinLnBrk="0" hangingPunct="1">
              <a:lnSpc>
                <a:spcPct val="100000"/>
              </a:lnSpc>
              <a:spcBef>
                <a:spcPct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　　　② 外国平均価格の算出方法について</a:t>
            </a:r>
          </a:p>
          <a:p>
            <a:pPr marL="0" marR="0" lvl="0" indent="0" algn="l" defTabSz="914400" rtl="0" eaLnBrk="1" fontAlgn="auto" latinLnBrk="0" hangingPunct="1">
              <a:lnSpc>
                <a:spcPct val="100000"/>
              </a:lnSpc>
              <a:spcBef>
                <a:spcPct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　　　③ 供給が著しく困難となる特定保険医療材料への対応について</a:t>
            </a:r>
          </a:p>
          <a:p>
            <a:pPr marL="0" marR="0" lvl="0" indent="0" algn="l" defTabSz="914400" rtl="0" eaLnBrk="1" fontAlgn="auto" latinLnBrk="0" hangingPunct="1">
              <a:lnSpc>
                <a:spcPct val="100000"/>
              </a:lnSpc>
              <a:spcBef>
                <a:spcPct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　　　④ 市場拡大再算定について</a:t>
            </a:r>
          </a:p>
          <a:p>
            <a:pPr marL="0" marR="0" lvl="0" indent="0" algn="l" defTabSz="914400" rtl="0" eaLnBrk="1" fontAlgn="auto" latinLnBrk="0" hangingPunct="1">
              <a:lnSpc>
                <a:spcPct val="100000"/>
              </a:lnSpc>
              <a:spcBef>
                <a:spcPts val="1200"/>
              </a:spcBef>
              <a:spcAft>
                <a:spcPts val="600"/>
              </a:spcAft>
              <a:buClrTx/>
              <a:buSzTx/>
              <a:buFont typeface="Arial" panose="020B0604020202020204" pitchFamily="34" charset="0"/>
              <a:buNone/>
              <a:tabLst/>
              <a:defRPr/>
            </a:pPr>
            <a:r>
              <a:rPr kumimoji="1" lang="ja-JP" altLang="en-US" sz="1600" b="1" i="0" u="sng" strike="noStrike" kern="1200" cap="none" spc="0" normalizeH="0" baseline="0" noProof="0" dirty="0">
                <a:ln>
                  <a:noFill/>
                </a:ln>
                <a:solidFill>
                  <a:prstClr val="black"/>
                </a:solidFill>
                <a:effectLst/>
                <a:uLnTx/>
                <a:uFillTx/>
                <a:latin typeface="メイリオ"/>
                <a:ea typeface="メイリオ"/>
                <a:cs typeface="+mn-cs"/>
              </a:rPr>
              <a:t>３．その他</a:t>
            </a:r>
            <a:endParaRPr kumimoji="1" lang="en-US" altLang="ja-JP" sz="1600" b="1" i="0" u="sng"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ct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　（１）保険収載の手続の見直しについて</a:t>
            </a:r>
            <a:r>
              <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rPr>
              <a:t>			</a:t>
            </a:r>
          </a:p>
          <a:p>
            <a:pPr marL="0" marR="0" lvl="0" indent="0" algn="l" defTabSz="914400" rtl="0" eaLnBrk="1" fontAlgn="auto" latinLnBrk="0" hangingPunct="1">
              <a:lnSpc>
                <a:spcPct val="100000"/>
              </a:lnSpc>
              <a:spcBef>
                <a:spcPct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　（２）医療機器の安定的な供給について</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9" y="825919"/>
            <a:ext cx="4137016"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保険医療材料制度の見直し：具体的な項目</a:t>
            </a:r>
          </a:p>
        </p:txBody>
      </p:sp>
      <p:sp>
        <p:nvSpPr>
          <p:cNvPr id="3" name="スライド番号プレースホルダー 2">
            <a:extLst>
              <a:ext uri="{FF2B5EF4-FFF2-40B4-BE49-F238E27FC236}">
                <a16:creationId xmlns:a16="http://schemas.microsoft.com/office/drawing/2014/main" id="{D819AF6E-9162-0A28-8E2B-EBEB74E41958}"/>
              </a:ext>
            </a:extLst>
          </p:cNvPr>
          <p:cNvSpPr txBox="1">
            <a:spLocks noChangeArrowheads="1"/>
          </p:cNvSpPr>
          <p:nvPr/>
        </p:nvSpPr>
        <p:spPr bwMode="auto">
          <a:xfrm>
            <a:off x="7681913" y="6592888"/>
            <a:ext cx="2311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BB79C1B8-D035-49DB-86DC-DC1816F6B352}" type="slidenum">
              <a:rPr kumimoji="1" lang="ja-JP" altLang="en-US" sz="1600" b="0" i="0" u="none" strike="noStrike" kern="0" cap="none" spc="0" normalizeH="0" baseline="0" noProof="0" smtClean="0">
                <a:ln>
                  <a:noFill/>
                </a:ln>
                <a:solidFill>
                  <a:srgbClr val="000000"/>
                </a:solidFill>
                <a:effectLst/>
                <a:uLnTx/>
                <a:uFillTx/>
                <a:latin typeface="Calibri" panose="020F0502020204030204" pitchFamily="34" charset="0"/>
                <a:ea typeface="ＭＳ Ｐゴシック" panose="020B0600070205080204" pitchFamily="50"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106</a:t>
            </a:fld>
            <a:endParaRPr kumimoji="1" lang="ja-JP" altLang="en-US" sz="16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Tree>
    <p:extLst>
      <p:ext uri="{BB962C8B-B14F-4D97-AF65-F5344CB8AC3E}">
        <p14:creationId xmlns:p14="http://schemas.microsoft.com/office/powerpoint/2010/main" val="2659878352"/>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正方形/長方形 9">
            <a:extLst>
              <a:ext uri="{FF2B5EF4-FFF2-40B4-BE49-F238E27FC236}">
                <a16:creationId xmlns:a16="http://schemas.microsoft.com/office/drawing/2014/main" id="{32EBF7AF-F6DD-E7C5-78C6-ECC34814AA94}"/>
              </a:ext>
            </a:extLst>
          </p:cNvPr>
          <p:cNvSpPr/>
          <p:nvPr/>
        </p:nvSpPr>
        <p:spPr>
          <a:xfrm>
            <a:off x="5178135" y="1401766"/>
            <a:ext cx="4660934" cy="3282373"/>
          </a:xfrm>
          <a:prstGeom prst="rect">
            <a:avLst/>
          </a:prstGeom>
        </p:spPr>
        <p:txBody>
          <a:bodyPr wrap="square" lIns="0" tIns="0" rIns="0" bIns="0">
            <a:spAutoFit/>
          </a:bodyPr>
          <a:lstStyle/>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0000"/>
                </a:solidFill>
                <a:effectLst/>
                <a:uLnTx/>
                <a:uFillTx/>
                <a:latin typeface="Meiryo" panose="020B0604030504040204" pitchFamily="34" charset="-128"/>
                <a:ea typeface="Meiryo" panose="020B0604030504040204" pitchFamily="34" charset="-128"/>
                <a:cs typeface="+mn-cs"/>
              </a:rPr>
              <a:t>（１）外国価格再算定の対象及び価格算出式の見直し</a:t>
            </a:r>
          </a:p>
          <a:p>
            <a:pPr marL="265113" marR="0" lvl="0" indent="-84138" algn="l" defTabSz="914400" rtl="0" eaLnBrk="1" fontAlgn="auto" latinLnBrk="0" hangingPunct="1">
              <a:lnSpc>
                <a:spcPct val="110000"/>
              </a:lnSpc>
              <a:spcBef>
                <a:spcPts val="0"/>
              </a:spcBef>
              <a:spcAft>
                <a:spcPts val="300"/>
              </a:spcAft>
              <a:buClrTx/>
              <a:buSzTx/>
              <a:buFontTx/>
              <a:buNone/>
              <a:tabLst/>
              <a:defRPr/>
            </a:pPr>
            <a:r>
              <a:rPr kumimoji="1" lang="ja-JP" altLang="en-US"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・市場実勢価格が外国平均価格よりも一定程度高額である場合に対象とする方式から、保険償還価格が外国価格よりも一定程度高額である場合に対象とする方式に見直し</a:t>
            </a:r>
            <a:endPar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4138"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・比較水準を</a:t>
            </a:r>
            <a:r>
              <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1.25</a:t>
            </a:r>
            <a:r>
              <a:rPr kumimoji="1" lang="ja-JP" altLang="en-US"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倍から</a:t>
            </a:r>
            <a:r>
              <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1.3</a:t>
            </a:r>
            <a:r>
              <a:rPr kumimoji="1" lang="ja-JP" altLang="en-US"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倍に変更</a:t>
            </a:r>
            <a:endPar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4138" algn="l" defTabSz="914400" rtl="0" eaLnBrk="1" fontAlgn="auto" latinLnBrk="0" hangingPunct="1">
              <a:lnSpc>
                <a:spcPct val="11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4138" algn="l" defTabSz="914400" rtl="0" eaLnBrk="1" fontAlgn="auto" latinLnBrk="0" hangingPunct="1">
              <a:lnSpc>
                <a:spcPct val="110000"/>
              </a:lnSpc>
              <a:spcBef>
                <a:spcPts val="0"/>
              </a:spcBef>
              <a:spcAft>
                <a:spcPts val="0"/>
              </a:spcAft>
              <a:buClrTx/>
              <a:buSzTx/>
              <a:buFontTx/>
              <a:buNone/>
              <a:tabLst/>
              <a:defRPr/>
            </a:pPr>
            <a:endParaRPr kumimoji="1" lang="ja-JP" altLang="en-US" sz="3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0000"/>
                </a:solidFill>
                <a:effectLst/>
                <a:uLnTx/>
                <a:uFillTx/>
                <a:latin typeface="Meiryo" panose="020B0604030504040204" pitchFamily="34" charset="-128"/>
                <a:ea typeface="Meiryo" panose="020B0604030504040204" pitchFamily="34" charset="-128"/>
                <a:cs typeface="+mn-cs"/>
              </a:rPr>
              <a:t>（２）不採算品再算定における対応</a:t>
            </a:r>
          </a:p>
          <a:p>
            <a:pPr marL="265113" marR="0" lvl="0" indent="-84138"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・不採算品再算定における基準のひとつである「代替するものがない特定保険医療材料であること」について、要望する製造販売業者によるシェアが </a:t>
            </a:r>
            <a:r>
              <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100</a:t>
            </a:r>
            <a:r>
              <a:rPr kumimoji="1" lang="ja-JP" altLang="en-US"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％でない場合においても、シェアが大きいことにより当該製造販売業者が供給困難となった場合に他の製造販売業者が不足分を供給できないと考えられる場合も該当するものとして対応。</a:t>
            </a:r>
            <a:endPar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4138" algn="l" defTabSz="914400" rtl="0" eaLnBrk="1" fontAlgn="auto" latinLnBrk="0" hangingPunct="1">
              <a:lnSpc>
                <a:spcPct val="11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4138" algn="l" defTabSz="914400" rtl="0" eaLnBrk="1" fontAlgn="auto" latinLnBrk="0" hangingPunct="1">
              <a:lnSpc>
                <a:spcPct val="110000"/>
              </a:lnSpc>
              <a:spcBef>
                <a:spcPts val="0"/>
              </a:spcBef>
              <a:spcAft>
                <a:spcPts val="0"/>
              </a:spcAft>
              <a:buClrTx/>
              <a:buSzTx/>
              <a:buFontTx/>
              <a:buNone/>
              <a:tabLst/>
              <a:defRPr/>
            </a:pPr>
            <a:endParaRPr kumimoji="1" lang="ja-JP" altLang="en-US" sz="3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0000"/>
                </a:solidFill>
                <a:effectLst/>
                <a:uLnTx/>
                <a:uFillTx/>
                <a:latin typeface="Meiryo" panose="020B0604030504040204" pitchFamily="34" charset="-128"/>
                <a:ea typeface="Meiryo" panose="020B0604030504040204" pitchFamily="34" charset="-128"/>
                <a:cs typeface="+mn-cs"/>
              </a:rPr>
              <a:t>（３）価格の下支え制度の導入</a:t>
            </a:r>
            <a:endPar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4138"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医療上の必要性が高いにも関わらず保険償還価格が著しく低いために供給が著しく困難となる特定保険医療材料であり、不採算品再算定を行った機能区分の価格について、再算定を行う際の診療報酬改定及びその次の診療報酬改定における外国価格再算定の対象から除外</a:t>
            </a:r>
          </a:p>
        </p:txBody>
      </p:sp>
      <p:sp>
        <p:nvSpPr>
          <p:cNvPr id="3" name="正方形/長方形 2">
            <a:extLst>
              <a:ext uri="{FF2B5EF4-FFF2-40B4-BE49-F238E27FC236}">
                <a16:creationId xmlns:a16="http://schemas.microsoft.com/office/drawing/2014/main" id="{95128BBC-BAF8-C92A-6079-03225AAC95F4}"/>
              </a:ext>
            </a:extLst>
          </p:cNvPr>
          <p:cNvSpPr/>
          <p:nvPr/>
        </p:nvSpPr>
        <p:spPr>
          <a:xfrm>
            <a:off x="-1200" y="607102"/>
            <a:ext cx="9906000" cy="72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sysClr val="windowText" lastClr="000000"/>
              </a:solidFill>
              <a:effectLst/>
              <a:uLnTx/>
              <a:uFillTx/>
              <a:latin typeface="Segoe UI"/>
              <a:ea typeface="メイリオ"/>
              <a:cs typeface="+mn-cs"/>
            </a:endParaRPr>
          </a:p>
        </p:txBody>
      </p:sp>
      <p:sp>
        <p:nvSpPr>
          <p:cNvPr id="4" name="正方形/長方形 3">
            <a:extLst>
              <a:ext uri="{FF2B5EF4-FFF2-40B4-BE49-F238E27FC236}">
                <a16:creationId xmlns:a16="http://schemas.microsoft.com/office/drawing/2014/main" id="{3D024AFE-322A-63B1-B2DB-599D4A189D5D}"/>
              </a:ext>
            </a:extLst>
          </p:cNvPr>
          <p:cNvSpPr/>
          <p:nvPr/>
        </p:nvSpPr>
        <p:spPr>
          <a:xfrm>
            <a:off x="220058" y="1401766"/>
            <a:ext cx="4660934" cy="5107666"/>
          </a:xfrm>
          <a:prstGeom prst="rect">
            <a:avLst/>
          </a:prstGeom>
        </p:spPr>
        <p:txBody>
          <a:bodyPr wrap="square" lIns="0" tIns="0" rIns="0" bIns="0">
            <a:noAutofit/>
          </a:bodyPr>
          <a:lstStyle/>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0000"/>
                </a:solidFill>
                <a:effectLst/>
                <a:uLnTx/>
                <a:uFillTx/>
                <a:latin typeface="Meiryo" panose="020B0604030504040204" pitchFamily="34" charset="-128"/>
                <a:ea typeface="Meiryo" panose="020B0604030504040204" pitchFamily="34" charset="-128"/>
                <a:cs typeface="+mn-cs"/>
              </a:rPr>
              <a:t>（１）保険適用後の再評価（チャレンジ申請）における対象拡大</a:t>
            </a:r>
          </a:p>
          <a:p>
            <a:pPr marL="265113" marR="0" lvl="0" indent="-85725"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・新規に保険適用される医療機器に加え、体外診断用医薬品及び保険適用されてから１年以内の医療機器及び体外診断用医薬品を対象に追加</a:t>
            </a:r>
            <a:endPar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endParaRPr kumimoji="1" lang="ja-JP" altLang="en-US" sz="3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0000"/>
                </a:solidFill>
                <a:effectLst/>
                <a:uLnTx/>
                <a:uFillTx/>
                <a:latin typeface="Meiryo" panose="020B0604030504040204" pitchFamily="34" charset="-128"/>
                <a:ea typeface="Meiryo" panose="020B0604030504040204" pitchFamily="34" charset="-128"/>
                <a:cs typeface="+mn-cs"/>
              </a:rPr>
              <a:t>（２）経済性に優れた医療機器に対する評価</a:t>
            </a:r>
          </a:p>
          <a:p>
            <a:pPr marL="265113" marR="0" lvl="0" indent="-85725"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・対象疾患や使用目的等が既存の医療機器と共通し、臨床的な有効性が同等以上である医療機器であって、既存の特定保険医療材料よりも低い価格となるものに対する加算を新設</a:t>
            </a:r>
            <a:endPar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endParaRPr kumimoji="1" lang="ja-JP" altLang="en-US" sz="3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0000"/>
                </a:solidFill>
                <a:effectLst/>
                <a:uLnTx/>
                <a:uFillTx/>
                <a:latin typeface="Meiryo" panose="020B0604030504040204" pitchFamily="34" charset="-128"/>
                <a:ea typeface="Meiryo" panose="020B0604030504040204" pitchFamily="34" charset="-128"/>
                <a:cs typeface="+mn-cs"/>
              </a:rPr>
              <a:t>（３）希少疾病等の検査に用いる体外診断用医薬品等に対する評価</a:t>
            </a:r>
          </a:p>
          <a:p>
            <a:pPr marL="265113" marR="0" lvl="0" indent="-85725"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必要な体外診断用医薬品等の開発を評価する観点から、希少疾病用として薬事上指定された体外診断用医薬品等及び想定される検査回数が少ないコンパニオン診断用の体外診断用医薬品等を評価する仕組みの新設</a:t>
            </a:r>
            <a:endPar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endParaRPr kumimoji="1" lang="ja-JP" altLang="en-US" sz="3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0000"/>
                </a:solidFill>
                <a:effectLst/>
                <a:uLnTx/>
                <a:uFillTx/>
                <a:latin typeface="Meiryo" panose="020B0604030504040204" pitchFamily="34" charset="-128"/>
                <a:ea typeface="Meiryo" panose="020B0604030504040204" pitchFamily="34" charset="-128"/>
                <a:cs typeface="+mn-cs"/>
              </a:rPr>
              <a:t>（４）プログラム医療機器に対する評価</a:t>
            </a:r>
            <a:endParaRPr kumimoji="1" lang="en-US" altLang="ja-JP" sz="1200" b="1" i="0" u="none" strike="noStrike" kern="1200" cap="none" spc="0" normalizeH="0" baseline="0" noProof="0">
              <a:ln>
                <a:noFill/>
              </a:ln>
              <a:solidFill>
                <a:srgbClr val="000000"/>
              </a:solidFill>
              <a:effectLst/>
              <a:uLnTx/>
              <a:uFillTx/>
              <a:latin typeface="Meiryo" panose="020B0604030504040204" pitchFamily="34" charset="-128"/>
              <a:ea typeface="Meiryo" panose="020B0604030504040204" pitchFamily="34" charset="-128"/>
              <a:cs typeface="+mn-cs"/>
            </a:endParaRPr>
          </a:p>
          <a:p>
            <a:pPr marL="265113" marR="0" lvl="0" indent="-85725" algn="l" defTabSz="914400" rtl="0" eaLnBrk="1" fontAlgn="auto" latinLnBrk="0" hangingPunct="1">
              <a:lnSpc>
                <a:spcPct val="110000"/>
              </a:lnSpc>
              <a:spcBef>
                <a:spcPts val="0"/>
              </a:spcBef>
              <a:spcAft>
                <a:spcPts val="300"/>
              </a:spcAft>
              <a:buClrTx/>
              <a:buSzTx/>
              <a:buFontTx/>
              <a:buNone/>
              <a:tabLst/>
              <a:defRPr/>
            </a:pPr>
            <a:r>
              <a:rPr kumimoji="1" lang="ja-JP" altLang="en-US"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・プログラム医療機器に対する診療報酬上の評価に関する基準の明確化</a:t>
            </a:r>
            <a:endParaRPr kumimoji="1" lang="en-US" altLang="ja-JP" sz="9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300"/>
              </a:spcAft>
              <a:buClrTx/>
              <a:buSzTx/>
              <a:buFontTx/>
              <a:buNone/>
              <a:tabLst/>
              <a:defRPr/>
            </a:pPr>
            <a:r>
              <a:rPr kumimoji="1" lang="ja-JP" altLang="en-US"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・特定保険医療材料として評価する場合の原価計算における一般管理販売費及び流通経費等について必要性を個別に判断し計上</a:t>
            </a:r>
            <a:endPar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300"/>
              </a:spcAft>
              <a:buClrTx/>
              <a:buSzTx/>
              <a:buFontTx/>
              <a:buNone/>
              <a:tabLst/>
              <a:defRPr/>
            </a:pPr>
            <a:r>
              <a:rPr kumimoji="1" lang="ja-JP" altLang="en-US"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・保険適用後のアップデート等により性能向上した場合の再評価の枠組み整備</a:t>
            </a:r>
            <a:endPar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300"/>
              </a:spcAft>
              <a:buClrTx/>
              <a:buSzTx/>
              <a:buFontTx/>
              <a:buNone/>
              <a:tabLst/>
              <a:defRPr/>
            </a:pPr>
            <a:r>
              <a:rPr kumimoji="1" lang="ja-JP" altLang="en-US"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・薬事の第１段階承認を取得したもの使用等について評価療養の対象に追加</a:t>
            </a:r>
            <a:endPar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300"/>
              </a:spcAft>
              <a:buClrTx/>
              <a:buSzTx/>
              <a:buFontTx/>
              <a:buNone/>
              <a:tabLst/>
              <a:defRPr/>
            </a:pPr>
            <a:r>
              <a:rPr kumimoji="1" lang="ja-JP" altLang="en-US"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・チャレンジ申請中の保険適用外の使用等について評価療養の対象に追加</a:t>
            </a:r>
            <a:endPar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・保険適用期間終了後の患者自身による使用について選定療養の対象に追加</a:t>
            </a:r>
            <a:endPar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endParaRPr kumimoji="1" lang="ja-JP" altLang="en-US" sz="3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0000"/>
                </a:solidFill>
                <a:effectLst/>
                <a:uLnTx/>
                <a:uFillTx/>
                <a:latin typeface="Meiryo" panose="020B0604030504040204" pitchFamily="34" charset="-128"/>
                <a:ea typeface="Meiryo" panose="020B0604030504040204" pitchFamily="34" charset="-128"/>
                <a:cs typeface="+mn-cs"/>
              </a:rPr>
              <a:t>（５）市場拡大再算定の見直し</a:t>
            </a:r>
            <a:endParaRPr kumimoji="1" lang="en-US" altLang="ja-JP" sz="1200" b="1" i="0" u="none" strike="noStrike" kern="1200" cap="none" spc="0" normalizeH="0" baseline="0" noProof="0">
              <a:ln>
                <a:noFill/>
              </a:ln>
              <a:solidFill>
                <a:srgbClr val="000000"/>
              </a:solidFill>
              <a:effectLst/>
              <a:uLnTx/>
              <a:uFillTx/>
              <a:latin typeface="Meiryo" panose="020B0604030504040204" pitchFamily="34" charset="-128"/>
              <a:ea typeface="Meiryo" panose="020B0604030504040204" pitchFamily="34"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・検査等の技術料に包括して評価される医療機器及び体外診断用医薬品に対する市場拡大再算定の基準設定による対象の明確化</a:t>
            </a:r>
            <a:endPar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5725" algn="l" defTabSz="914400" rtl="0" eaLnBrk="1" fontAlgn="auto" latinLnBrk="0" hangingPunct="1">
              <a:lnSpc>
                <a:spcPct val="110000"/>
              </a:lnSpc>
              <a:spcBef>
                <a:spcPts val="0"/>
              </a:spcBef>
              <a:spcAft>
                <a:spcPts val="0"/>
              </a:spcAft>
              <a:buClrTx/>
              <a:buSzTx/>
              <a:buFontTx/>
              <a:buNone/>
              <a:tabLst/>
              <a:defRPr/>
            </a:pPr>
            <a:endParaRPr kumimoji="1" lang="ja-JP" altLang="en-US" sz="3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p:txBody>
      </p:sp>
      <p:sp>
        <p:nvSpPr>
          <p:cNvPr id="5" name="正方形/長方形 4">
            <a:extLst>
              <a:ext uri="{FF2B5EF4-FFF2-40B4-BE49-F238E27FC236}">
                <a16:creationId xmlns:a16="http://schemas.microsoft.com/office/drawing/2014/main" id="{F9AD4879-0FCB-F575-8265-70B9ACDE8D0A}"/>
              </a:ext>
            </a:extLst>
          </p:cNvPr>
          <p:cNvSpPr/>
          <p:nvPr/>
        </p:nvSpPr>
        <p:spPr>
          <a:xfrm>
            <a:off x="221675" y="804893"/>
            <a:ext cx="4803334" cy="430887"/>
          </a:xfrm>
          <a:prstGeom prst="rect">
            <a:avLst/>
          </a:prstGeom>
        </p:spPr>
        <p:txBody>
          <a:bodyPr wrap="square" lIns="0" tIns="0" rIns="0" bIns="0">
            <a:spAutoFit/>
          </a:bodyPr>
          <a:lstStyle/>
          <a:p>
            <a:pPr marL="176213" marR="0" lvl="0" indent="-176213" algn="l" defTabSz="591055" rtl="0" eaLnBrk="1" fontAlgn="auto" latinLnBrk="0" hangingPunct="1">
              <a:lnSpc>
                <a:spcPct val="100000"/>
              </a:lnSpc>
              <a:spcBef>
                <a:spcPts val="0"/>
              </a:spcBef>
              <a:spcAft>
                <a:spcPts val="0"/>
              </a:spcAft>
              <a:buClrTx/>
              <a:buSzTx/>
              <a:buFontTx/>
              <a:buNone/>
              <a:tabLst>
                <a:tab pos="176213" algn="l"/>
              </a:tabLst>
              <a:defRPr/>
            </a:pPr>
            <a:r>
              <a:rPr kumimoji="1" lang="ja-JP" altLang="en-US" sz="1400" b="1" i="0" u="none" strike="noStrike" kern="1200" cap="none" spc="239" normalizeH="0" baseline="0" noProof="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rPr>
              <a:t>１</a:t>
            </a:r>
            <a:r>
              <a:rPr kumimoji="1" lang="en-US" altLang="ja-JP" sz="1400" b="1" i="0" u="none" strike="noStrike" kern="1200" cap="none" spc="239" normalizeH="0" baseline="0" noProof="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rPr>
              <a:t> </a:t>
            </a:r>
            <a:r>
              <a:rPr kumimoji="1" lang="ja-JP" altLang="en-US" sz="1400" b="1" i="0" u="none" strike="noStrike" kern="1200" cap="none" spc="239" normalizeH="0" baseline="0" noProof="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rPr>
              <a:t>医療技術の多様化を踏まえた革新的な医療機器等に対するイノベーションの評価</a:t>
            </a:r>
            <a:endParaRPr kumimoji="0" lang="ja-JP" altLang="en-US" sz="1400" b="1" i="0" u="none" strike="noStrike" kern="1200" cap="none" spc="239" normalizeH="0" baseline="0" noProof="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endParaRPr>
          </a:p>
        </p:txBody>
      </p:sp>
      <p:cxnSp>
        <p:nvCxnSpPr>
          <p:cNvPr id="6" name="直線コネクタ 5">
            <a:extLst>
              <a:ext uri="{FF2B5EF4-FFF2-40B4-BE49-F238E27FC236}">
                <a16:creationId xmlns:a16="http://schemas.microsoft.com/office/drawing/2014/main" id="{FE8C7D7D-00DE-C6E5-3F85-E7534265E47A}"/>
              </a:ext>
            </a:extLst>
          </p:cNvPr>
          <p:cNvCxnSpPr>
            <a:cxnSpLocks/>
          </p:cNvCxnSpPr>
          <p:nvPr/>
        </p:nvCxnSpPr>
        <p:spPr>
          <a:xfrm>
            <a:off x="220058" y="1246630"/>
            <a:ext cx="4660934"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 name="直線コネクタ 6">
            <a:extLst>
              <a:ext uri="{FF2B5EF4-FFF2-40B4-BE49-F238E27FC236}">
                <a16:creationId xmlns:a16="http://schemas.microsoft.com/office/drawing/2014/main" id="{90816F86-0D8F-E344-B121-33E8B36FDE52}"/>
              </a:ext>
            </a:extLst>
          </p:cNvPr>
          <p:cNvCxnSpPr>
            <a:cxnSpLocks/>
          </p:cNvCxnSpPr>
          <p:nvPr/>
        </p:nvCxnSpPr>
        <p:spPr>
          <a:xfrm>
            <a:off x="5192885" y="1246630"/>
            <a:ext cx="4444972"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8" name="直線コネクタ 7">
            <a:extLst>
              <a:ext uri="{FF2B5EF4-FFF2-40B4-BE49-F238E27FC236}">
                <a16:creationId xmlns:a16="http://schemas.microsoft.com/office/drawing/2014/main" id="{C00506E1-8085-696B-24D1-719855D7692E}"/>
              </a:ext>
            </a:extLst>
          </p:cNvPr>
          <p:cNvCxnSpPr>
            <a:cxnSpLocks/>
          </p:cNvCxnSpPr>
          <p:nvPr/>
        </p:nvCxnSpPr>
        <p:spPr>
          <a:xfrm>
            <a:off x="5143903" y="5030387"/>
            <a:ext cx="4444972"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9" name="正方形/長方形 8">
            <a:extLst>
              <a:ext uri="{FF2B5EF4-FFF2-40B4-BE49-F238E27FC236}">
                <a16:creationId xmlns:a16="http://schemas.microsoft.com/office/drawing/2014/main" id="{737B4E90-73A8-80E6-28C1-2676EB0634F8}"/>
              </a:ext>
            </a:extLst>
          </p:cNvPr>
          <p:cNvSpPr/>
          <p:nvPr/>
        </p:nvSpPr>
        <p:spPr>
          <a:xfrm>
            <a:off x="5192885" y="811259"/>
            <a:ext cx="4444972" cy="430887"/>
          </a:xfrm>
          <a:prstGeom prst="rect">
            <a:avLst/>
          </a:prstGeom>
        </p:spPr>
        <p:txBody>
          <a:bodyPr wrap="square" lIns="0" tIns="0" rIns="0" bIns="0">
            <a:spAutoFit/>
          </a:bodyPr>
          <a:lstStyle/>
          <a:p>
            <a:pPr marL="182563" marR="0" lvl="0" indent="-182563" algn="l" defTabSz="591055"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239" normalizeH="0" baseline="0" noProof="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rPr>
              <a:t>２</a:t>
            </a:r>
            <a:r>
              <a:rPr kumimoji="1" lang="en-US" altLang="ja-JP" sz="1400" b="1" i="0" u="none" strike="noStrike" kern="1200" cap="none" spc="239" normalizeH="0" baseline="0" noProof="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rPr>
              <a:t> </a:t>
            </a:r>
            <a:r>
              <a:rPr kumimoji="1" lang="ja-JP" altLang="en-US" sz="1400" b="1" i="0" u="none" strike="noStrike" kern="1200" cap="none" spc="239" normalizeH="0" baseline="0" noProof="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rPr>
              <a:t>保険診療上必要な医療機器の安定供給の確保のための対応</a:t>
            </a:r>
            <a:endParaRPr kumimoji="0" lang="ja-JP" altLang="en-US" sz="1400" b="1" i="0" u="none" strike="noStrike" kern="1200" cap="none" spc="239" normalizeH="0" baseline="0" noProof="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endParaRPr>
          </a:p>
        </p:txBody>
      </p:sp>
      <p:sp>
        <p:nvSpPr>
          <p:cNvPr id="11" name="正方形/長方形 10">
            <a:extLst>
              <a:ext uri="{FF2B5EF4-FFF2-40B4-BE49-F238E27FC236}">
                <a16:creationId xmlns:a16="http://schemas.microsoft.com/office/drawing/2014/main" id="{0EB5223C-0F1A-FB93-B46C-0B0B38F8D9E8}"/>
              </a:ext>
            </a:extLst>
          </p:cNvPr>
          <p:cNvSpPr/>
          <p:nvPr/>
        </p:nvSpPr>
        <p:spPr>
          <a:xfrm>
            <a:off x="5192885" y="4803854"/>
            <a:ext cx="1561261" cy="215444"/>
          </a:xfrm>
          <a:prstGeom prst="rect">
            <a:avLst/>
          </a:prstGeom>
        </p:spPr>
        <p:txBody>
          <a:bodyPr wrap="none" lIns="0" tIns="0" rIns="0" bIns="0">
            <a:spAutoFit/>
          </a:bodyPr>
          <a:lstStyle/>
          <a:p>
            <a:pPr marL="0" marR="0" lvl="0" indent="0" algn="l" defTabSz="591055"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239" normalizeH="0" baseline="0" noProof="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rPr>
              <a:t>３</a:t>
            </a:r>
            <a:r>
              <a:rPr kumimoji="1" lang="en-US" altLang="ja-JP" sz="1400" b="1" i="0" u="none" strike="noStrike" kern="1200" cap="none" spc="239" normalizeH="0" baseline="0" noProof="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rPr>
              <a:t> </a:t>
            </a:r>
            <a:r>
              <a:rPr kumimoji="1" lang="ja-JP" altLang="en-US" sz="1400" b="1" i="0" u="none" strike="noStrike" kern="1200" cap="none" spc="239" normalizeH="0" baseline="0" noProof="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rPr>
              <a:t>その他の対応</a:t>
            </a:r>
            <a:endParaRPr kumimoji="0" lang="ja-JP" altLang="en-US" sz="1400" b="1" i="0" u="none" strike="noStrike" kern="1200" cap="none" spc="239" normalizeH="0" baseline="0" noProof="0">
              <a:ln>
                <a:noFill/>
              </a:ln>
              <a:solidFill>
                <a:srgbClr val="103185"/>
              </a:solidFill>
              <a:effectLst/>
              <a:uLnTx/>
              <a:uFillTx/>
              <a:latin typeface="Meiryo" panose="020B0604030504040204" pitchFamily="34" charset="-128"/>
              <a:ea typeface="Meiryo" panose="020B0604030504040204" pitchFamily="34" charset="-128"/>
              <a:cs typeface="Noto Sans CJK JP DemiLight" charset="-128"/>
            </a:endParaRPr>
          </a:p>
        </p:txBody>
      </p:sp>
      <p:sp>
        <p:nvSpPr>
          <p:cNvPr id="12" name="正方形/長方形 11">
            <a:extLst>
              <a:ext uri="{FF2B5EF4-FFF2-40B4-BE49-F238E27FC236}">
                <a16:creationId xmlns:a16="http://schemas.microsoft.com/office/drawing/2014/main" id="{720C1E65-FCB3-084B-0953-13378E050ECC}"/>
              </a:ext>
            </a:extLst>
          </p:cNvPr>
          <p:cNvSpPr/>
          <p:nvPr/>
        </p:nvSpPr>
        <p:spPr>
          <a:xfrm>
            <a:off x="5143903" y="5088112"/>
            <a:ext cx="4629684" cy="1805046"/>
          </a:xfrm>
          <a:prstGeom prst="rect">
            <a:avLst/>
          </a:prstGeom>
        </p:spPr>
        <p:txBody>
          <a:bodyPr wrap="square" lIns="0" tIns="0" rIns="0" bIns="0">
            <a:spAutoFit/>
          </a:bodyPr>
          <a:lstStyle/>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0000"/>
                </a:solidFill>
                <a:effectLst/>
                <a:uLnTx/>
                <a:uFillTx/>
                <a:latin typeface="Meiryo" panose="020B0604030504040204" pitchFamily="34" charset="-128"/>
                <a:ea typeface="Meiryo" panose="020B0604030504040204" pitchFamily="34" charset="-128"/>
                <a:cs typeface="+mn-cs"/>
              </a:rPr>
              <a:t>（１）保険適用の手続き</a:t>
            </a:r>
          </a:p>
          <a:p>
            <a:pPr marL="269875" marR="0" lvl="0" indent="-88900"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・診療報酬改定の後ろ倒しを踏まえつつも新規医療機器等を迅速に保険導入する観点から改定年の３月における保険適用を開始</a:t>
            </a:r>
            <a:endPar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9875" marR="0" lvl="0" indent="-88900"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・算定留意事項の軽微な変更等について保険医療材料等専門組織に対する報告により保険適用する場合があることを明確化</a:t>
            </a:r>
            <a:endPar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265113" marR="0" lvl="0" indent="-84138" algn="l" defTabSz="914400" rtl="0" eaLnBrk="1" fontAlgn="auto" latinLnBrk="0" hangingPunct="1">
              <a:lnSpc>
                <a:spcPct val="110000"/>
              </a:lnSpc>
              <a:spcBef>
                <a:spcPts val="0"/>
              </a:spcBef>
              <a:spcAft>
                <a:spcPts val="0"/>
              </a:spcAft>
              <a:buClrTx/>
              <a:buSzTx/>
              <a:buFontTx/>
              <a:buNone/>
              <a:tabLst/>
              <a:defRPr/>
            </a:pPr>
            <a:endParaRPr kumimoji="1" lang="ja-JP" altLang="en-US" sz="3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p>
            <a:pPr marL="0" marR="0" lvl="0" indent="0" algn="l" defTabSz="914400" rtl="0" eaLnBrk="1" fontAlgn="auto" latinLnBrk="0" hangingPunct="1">
              <a:lnSpc>
                <a:spcPct val="11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0000"/>
                </a:solidFill>
                <a:effectLst/>
                <a:uLnTx/>
                <a:uFillTx/>
                <a:latin typeface="Meiryo" panose="020B0604030504040204" pitchFamily="34" charset="-128"/>
                <a:ea typeface="Meiryo" panose="020B0604030504040204" pitchFamily="34" charset="-128"/>
                <a:cs typeface="+mn-cs"/>
              </a:rPr>
              <a:t>（２）安定的な供給に関する製造販売業者等の対応</a:t>
            </a:r>
          </a:p>
          <a:p>
            <a:pPr marL="265113" marR="0" lvl="0" indent="-84138" algn="l" defTabSz="914400" rtl="0" eaLnBrk="1" fontAlgn="auto" latinLnBrk="0" hangingPunct="1">
              <a:lnSpc>
                <a:spcPct val="11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rPr>
              <a:t>・保険適用となった医療機器等が安定供給が困難な事態に至るおそれがある場合の製造販売異業者からの報告制度について、代替品等を製造販売する製造販売業者及び業界団体へ協力を求めることが可能となるよう制度を見直すとともに、報告に係る様式等について所要の見直しを行う。</a:t>
            </a:r>
            <a:endParaRPr kumimoji="1" lang="en-US" altLang="ja-JP" sz="1000" b="0" i="0" u="none" strike="noStrike" kern="1200" cap="none" spc="0" normalizeH="0" baseline="0" noProof="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p:txBody>
      </p:sp>
      <p:sp>
        <p:nvSpPr>
          <p:cNvPr id="16" name="テキスト プレースホルダー 6">
            <a:extLst>
              <a:ext uri="{FF2B5EF4-FFF2-40B4-BE49-F238E27FC236}">
                <a16:creationId xmlns:a16="http://schemas.microsoft.com/office/drawing/2014/main" id="{A9B7BCDF-2754-23AC-D437-6BC3864FCC54}"/>
              </a:ext>
            </a:extLst>
          </p:cNvPr>
          <p:cNvSpPr txBox="1">
            <a:spLocks/>
          </p:cNvSpPr>
          <p:nvPr/>
        </p:nvSpPr>
        <p:spPr>
          <a:xfrm>
            <a:off x="6022262" y="-225266"/>
            <a:ext cx="3896710" cy="827999"/>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2146971 w 9907200"/>
              <a:gd name="connsiteY0" fmla="*/ 82296 h 827999"/>
              <a:gd name="connsiteX1" fmla="*/ 9907200 w 9907200"/>
              <a:gd name="connsiteY1" fmla="*/ 0 h 827999"/>
              <a:gd name="connsiteX2" fmla="*/ 9907200 w 9907200"/>
              <a:gd name="connsiteY2" fmla="*/ 827999 h 827999"/>
              <a:gd name="connsiteX3" fmla="*/ 0 w 9907200"/>
              <a:gd name="connsiteY3" fmla="*/ 827999 h 827999"/>
              <a:gd name="connsiteX4" fmla="*/ 2146971 w 9907200"/>
              <a:gd name="connsiteY4" fmla="*/ 82296 h 827999"/>
              <a:gd name="connsiteX0" fmla="*/ 2100475 w 9907200"/>
              <a:gd name="connsiteY0" fmla="*/ 4572 h 827999"/>
              <a:gd name="connsiteX1" fmla="*/ 9907200 w 9907200"/>
              <a:gd name="connsiteY1" fmla="*/ 0 h 827999"/>
              <a:gd name="connsiteX2" fmla="*/ 9907200 w 9907200"/>
              <a:gd name="connsiteY2" fmla="*/ 827999 h 827999"/>
              <a:gd name="connsiteX3" fmla="*/ 0 w 9907200"/>
              <a:gd name="connsiteY3" fmla="*/ 827999 h 827999"/>
              <a:gd name="connsiteX4" fmla="*/ 2100475 w 9907200"/>
              <a:gd name="connsiteY4" fmla="*/ 4572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7200" h="827999">
                <a:moveTo>
                  <a:pt x="2100475" y="4572"/>
                </a:moveTo>
                <a:lnTo>
                  <a:pt x="9907200" y="0"/>
                </a:lnTo>
                <a:lnTo>
                  <a:pt x="9907200" y="827999"/>
                </a:lnTo>
                <a:lnTo>
                  <a:pt x="0" y="827999"/>
                </a:lnTo>
                <a:lnTo>
                  <a:pt x="2100475" y="4572"/>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 altLang="ja-JP" sz="1814" b="1" i="0" u="none" strike="noStrike" kern="1200" cap="none" spc="272" normalizeH="0" baseline="0" noProof="0">
              <a:ln>
                <a:noFill/>
              </a:ln>
              <a:solidFill>
                <a:srgbClr val="FFFFFF"/>
              </a:solidFill>
              <a:effectLst/>
              <a:uLnTx/>
              <a:uFillTx/>
              <a:latin typeface="Meiryo" panose="020B0604030504040204" pitchFamily="34" charset="-128"/>
              <a:ea typeface="Meiryo" panose="020B0604030504040204" pitchFamily="34" charset="-128"/>
              <a:cs typeface="+mn-cs"/>
            </a:endParaRPr>
          </a:p>
        </p:txBody>
      </p:sp>
      <p:sp>
        <p:nvSpPr>
          <p:cNvPr id="2" name="テキスト プレースホルダー 6">
            <a:extLst>
              <a:ext uri="{FF2B5EF4-FFF2-40B4-BE49-F238E27FC236}">
                <a16:creationId xmlns:a16="http://schemas.microsoft.com/office/drawing/2014/main" id="{C40B7856-B926-EE7D-1C7E-749AA435AD0C}"/>
              </a:ext>
            </a:extLst>
          </p:cNvPr>
          <p:cNvSpPr txBox="1">
            <a:spLocks/>
          </p:cNvSpPr>
          <p:nvPr/>
        </p:nvSpPr>
        <p:spPr>
          <a:xfrm>
            <a:off x="0" y="3027"/>
            <a:ext cx="9907200" cy="604075"/>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180000" rIns="252000" bIns="72000"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270" normalizeH="0" baseline="0" noProof="0">
                <a:ln>
                  <a:noFill/>
                </a:ln>
                <a:solidFill>
                  <a:srgbClr val="FFFFFF"/>
                </a:solidFill>
                <a:effectLst/>
                <a:uLnTx/>
                <a:uFillTx/>
                <a:latin typeface="Segoe UI"/>
                <a:ea typeface="メイリオ"/>
                <a:cs typeface="+mn-cs"/>
              </a:rPr>
              <a:t>令和６年度保険医療材料制度改革等における主な改革事項</a:t>
            </a:r>
            <a:endParaRPr kumimoji="1" lang="en" altLang="ja-JP" sz="1800" b="1" i="0" u="none" strike="noStrike" kern="1200" cap="none" spc="270" normalizeH="0" baseline="0" noProof="0">
              <a:ln>
                <a:noFill/>
              </a:ln>
              <a:solidFill>
                <a:srgbClr val="FFFFFF"/>
              </a:solidFill>
              <a:effectLst/>
              <a:uLnTx/>
              <a:uFillTx/>
              <a:latin typeface="Meiryo" panose="020B0604030504040204" pitchFamily="34" charset="-128"/>
              <a:ea typeface="Meiryo" panose="020B0604030504040204" pitchFamily="34" charset="-128"/>
              <a:cs typeface="+mn-cs"/>
            </a:endParaRPr>
          </a:p>
        </p:txBody>
      </p:sp>
      <p:sp>
        <p:nvSpPr>
          <p:cNvPr id="13" name="スライド番号プレースホルダ 29">
            <a:extLst>
              <a:ext uri="{FF2B5EF4-FFF2-40B4-BE49-F238E27FC236}">
                <a16:creationId xmlns:a16="http://schemas.microsoft.com/office/drawing/2014/main" id="{ADC3A294-529A-F2C1-DA06-10666799E52F}"/>
              </a:ext>
            </a:extLst>
          </p:cNvPr>
          <p:cNvSpPr txBox="1">
            <a:spLocks/>
          </p:cNvSpPr>
          <p:nvPr/>
        </p:nvSpPr>
        <p:spPr>
          <a:xfrm>
            <a:off x="7607572" y="6585757"/>
            <a:ext cx="2311400" cy="365125"/>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0B2F95FF-E40F-416C-A809-4854A63BB9D8}" type="slidenum">
              <a:rPr kumimoji="1" lang="ja-JP" altLang="en-US" sz="1800" b="1"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1" lang="ja-JP" altLang="en-US" sz="18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4277632478"/>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26880"/>
            <a:ext cx="9906000" cy="458482"/>
          </a:xfrm>
          <a:solidFill>
            <a:srgbClr val="E1EDFF"/>
          </a:solidFill>
        </p:spPr>
        <p:txBody>
          <a:bodyPr>
            <a:noAutofit/>
          </a:bodyPr>
          <a:lstStyle/>
          <a:p>
            <a:r>
              <a:rPr lang="ja-JP" altLang="en-US" b="1"/>
              <a:t>保険医療材料専門部会における議論</a:t>
            </a:r>
            <a:endParaRPr kumimoji="1" lang="ja-JP" altLang="en-US" b="1">
              <a:latin typeface="メイリオ" panose="020B0604030504040204" pitchFamily="50" charset="-128"/>
              <a:ea typeface="メイリオ" panose="020B0604030504040204" pitchFamily="50" charset="-128"/>
            </a:endParaRPr>
          </a:p>
        </p:txBody>
      </p:sp>
      <p:graphicFrame>
        <p:nvGraphicFramePr>
          <p:cNvPr id="4" name="表 3">
            <a:extLst>
              <a:ext uri="{FF2B5EF4-FFF2-40B4-BE49-F238E27FC236}">
                <a16:creationId xmlns:a16="http://schemas.microsoft.com/office/drawing/2014/main" id="{07FBE8B9-696E-C717-CC6A-4311934F17F6}"/>
              </a:ext>
            </a:extLst>
          </p:cNvPr>
          <p:cNvGraphicFramePr>
            <a:graphicFrameLocks noGrp="1"/>
          </p:cNvGraphicFramePr>
          <p:nvPr/>
        </p:nvGraphicFramePr>
        <p:xfrm>
          <a:off x="188119" y="3063113"/>
          <a:ext cx="9529763" cy="3722625"/>
        </p:xfrm>
        <a:graphic>
          <a:graphicData uri="http://schemas.openxmlformats.org/drawingml/2006/table">
            <a:tbl>
              <a:tblPr firstRow="1" bandRow="1"/>
              <a:tblGrid>
                <a:gridCol w="1432872">
                  <a:extLst>
                    <a:ext uri="{9D8B030D-6E8A-4147-A177-3AD203B41FA5}">
                      <a16:colId xmlns:a16="http://schemas.microsoft.com/office/drawing/2014/main" val="20000"/>
                    </a:ext>
                  </a:extLst>
                </a:gridCol>
                <a:gridCol w="1572932">
                  <a:extLst>
                    <a:ext uri="{9D8B030D-6E8A-4147-A177-3AD203B41FA5}">
                      <a16:colId xmlns:a16="http://schemas.microsoft.com/office/drawing/2014/main" val="20001"/>
                    </a:ext>
                  </a:extLst>
                </a:gridCol>
                <a:gridCol w="6523959">
                  <a:extLst>
                    <a:ext uri="{9D8B030D-6E8A-4147-A177-3AD203B41FA5}">
                      <a16:colId xmlns:a16="http://schemas.microsoft.com/office/drawing/2014/main" val="20002"/>
                    </a:ext>
                  </a:extLst>
                </a:gridCol>
              </a:tblGrid>
              <a:tr h="383129">
                <a:tc rowSpan="8">
                  <a:txBody>
                    <a:bodyPr/>
                    <a:lstStyle/>
                    <a:p>
                      <a:pPr marL="0" marR="0" lvl="0" indent="0" algn="ctr" defTabSz="914400" rtl="0" eaLnBrk="1" fontAlgn="auto" latinLnBrk="0" hangingPunct="1">
                        <a:lnSpc>
                          <a:spcPts val="1800"/>
                        </a:lnSpc>
                        <a:spcBef>
                          <a:spcPts val="0"/>
                        </a:spcBef>
                        <a:spcAft>
                          <a:spcPts val="0"/>
                        </a:spcAft>
                        <a:buClrTx/>
                        <a:buSzTx/>
                        <a:buFontTx/>
                        <a:buNone/>
                        <a:tabLst/>
                        <a:defRPr/>
                      </a:pPr>
                      <a:r>
                        <a:rPr kumimoji="1" lang="ja-JP" altLang="en-US" sz="1200" b="0">
                          <a:solidFill>
                            <a:schemeClr val="tx1"/>
                          </a:solidFill>
                          <a:latin typeface="メイリオ" panose="020B0604030504040204" pitchFamily="50" charset="-128"/>
                          <a:ea typeface="メイリオ" panose="020B0604030504040204" pitchFamily="50" charset="-128"/>
                        </a:rPr>
                        <a:t>令和５年</a:t>
                      </a:r>
                    </a:p>
                    <a:p>
                      <a:pPr marL="0" marR="0" lvl="0" indent="0" algn="ctr" defTabSz="914400" rtl="0" eaLnBrk="1" fontAlgn="auto" latinLnBrk="0" hangingPunct="1">
                        <a:lnSpc>
                          <a:spcPts val="1800"/>
                        </a:lnSpc>
                        <a:spcBef>
                          <a:spcPts val="0"/>
                        </a:spcBef>
                        <a:spcAft>
                          <a:spcPts val="0"/>
                        </a:spcAft>
                        <a:buClrTx/>
                        <a:buSzTx/>
                        <a:buFontTx/>
                        <a:buNone/>
                        <a:tabLst/>
                        <a:defRPr/>
                      </a:pPr>
                      <a:endParaRPr kumimoji="1" lang="ja-JP" altLang="en-US" sz="1200" b="0">
                        <a:solidFill>
                          <a:schemeClr val="tx1"/>
                        </a:solidFill>
                      </a:endParaRPr>
                    </a:p>
                  </a:txBody>
                  <a:tcPr marL="99055" marR="99055" marT="71997" marB="4571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algn="ctr">
                        <a:lnSpc>
                          <a:spcPts val="1800"/>
                        </a:lnSpc>
                      </a:pPr>
                      <a:r>
                        <a:rPr kumimoji="1" lang="ja-JP" altLang="en-US" sz="1200" b="0">
                          <a:solidFill>
                            <a:schemeClr val="tx1"/>
                          </a:solidFill>
                        </a:rPr>
                        <a:t>６月</a:t>
                      </a:r>
                      <a:r>
                        <a:rPr kumimoji="1" lang="en-US" altLang="ja-JP" sz="1200" b="0">
                          <a:solidFill>
                            <a:schemeClr val="tx1"/>
                          </a:solidFill>
                        </a:rPr>
                        <a:t>21</a:t>
                      </a:r>
                      <a:r>
                        <a:rPr kumimoji="1" lang="ja-JP" altLang="en-US" sz="1200" b="0">
                          <a:solidFill>
                            <a:schemeClr val="tx1"/>
                          </a:solidFill>
                        </a:rPr>
                        <a:t>日</a:t>
                      </a:r>
                    </a:p>
                  </a:txBody>
                  <a:tcPr marL="99055" marR="99055" marT="71997" marB="45718" anchor="ctr">
                    <a:lnL w="12700" cap="flat" cmpd="sng" algn="ctr">
                      <a:solidFill>
                        <a:schemeClr val="tx1"/>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a:solidFill>
                            <a:schemeClr val="tx1"/>
                          </a:solidFill>
                        </a:rPr>
                        <a:t>・令和６年度保険医療材料制度改革の主な議題と進め方について</a:t>
                      </a:r>
                      <a:endParaRPr kumimoji="1" lang="en-US" altLang="ja-JP" sz="1200" b="0">
                        <a:solidFill>
                          <a:schemeClr val="tx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a:solidFill>
                            <a:schemeClr val="tx1"/>
                          </a:solidFill>
                        </a:rPr>
                        <a:t>・令和５年度に実施する特定保険医療材料価格調査について（案）</a:t>
                      </a:r>
                    </a:p>
                  </a:txBody>
                  <a:tcPr marL="99055" marR="99055" marT="71997" marB="45718"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265379">
                <a:tc vMerge="1">
                  <a:txBody>
                    <a:bodyPr/>
                    <a:lstStyle/>
                    <a:p>
                      <a:pPr algn="ctr">
                        <a:lnSpc>
                          <a:spcPts val="1800"/>
                        </a:lnSpc>
                      </a:pPr>
                      <a:endParaRPr kumimoji="1" lang="ja-JP" altLang="en-US" sz="1400" b="0">
                        <a:solidFill>
                          <a:schemeClr val="tx1"/>
                        </a:solidFill>
                      </a:endParaRPr>
                    </a:p>
                  </a:txBody>
                  <a:tcPr marT="72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algn="ctr">
                        <a:lnSpc>
                          <a:spcPts val="1800"/>
                        </a:lnSpc>
                      </a:pPr>
                      <a:r>
                        <a:rPr kumimoji="1" lang="ja-JP" altLang="en-US" sz="1200" b="0">
                          <a:solidFill>
                            <a:schemeClr val="tx1"/>
                          </a:solidFill>
                        </a:rPr>
                        <a:t>７月</a:t>
                      </a:r>
                      <a:r>
                        <a:rPr kumimoji="1" lang="en-US" altLang="ja-JP" sz="1200" b="0">
                          <a:solidFill>
                            <a:schemeClr val="tx1"/>
                          </a:solidFill>
                        </a:rPr>
                        <a:t>26</a:t>
                      </a:r>
                      <a:r>
                        <a:rPr kumimoji="1" lang="ja-JP" altLang="en-US" sz="1200" b="0">
                          <a:solidFill>
                            <a:schemeClr val="tx1"/>
                          </a:solidFill>
                        </a:rPr>
                        <a:t>日</a:t>
                      </a:r>
                    </a:p>
                  </a:txBody>
                  <a:tcPr marL="99055" marR="99055" marT="71997" marB="45718"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5F2FF"/>
                    </a:solidFill>
                  </a:tcPr>
                </a:tc>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a:lnSpc>
                          <a:spcPct val="100000"/>
                        </a:lnSpc>
                      </a:pPr>
                      <a:r>
                        <a:rPr kumimoji="1" lang="ja-JP" altLang="en-US" sz="1200" b="0">
                          <a:solidFill>
                            <a:schemeClr val="tx1"/>
                          </a:solidFill>
                        </a:rPr>
                        <a:t>・保険医療材料等専門組織からの意見について</a:t>
                      </a:r>
                    </a:p>
                  </a:txBody>
                  <a:tcPr marL="99055" marR="99055" marT="71997" marB="45718"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5F2FF"/>
                    </a:solidFill>
                  </a:tcPr>
                </a:tc>
                <a:extLst>
                  <a:ext uri="{0D108BD9-81ED-4DB2-BD59-A6C34878D82A}">
                    <a16:rowId xmlns:a16="http://schemas.microsoft.com/office/drawing/2014/main" val="10004"/>
                  </a:ext>
                </a:extLst>
              </a:tr>
              <a:tr h="265379">
                <a:tc vMerge="1">
                  <a:txBody>
                    <a:bodyPr/>
                    <a:lstStyle/>
                    <a:p>
                      <a:pPr algn="ctr">
                        <a:lnSpc>
                          <a:spcPts val="1800"/>
                        </a:lnSpc>
                      </a:pPr>
                      <a:endParaRPr kumimoji="1" lang="ja-JP" altLang="en-US" sz="1400" b="0">
                        <a:solidFill>
                          <a:schemeClr val="tx1"/>
                        </a:solidFill>
                      </a:endParaRPr>
                    </a:p>
                  </a:txBody>
                  <a:tcPr marT="72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algn="ctr">
                        <a:lnSpc>
                          <a:spcPts val="1800"/>
                        </a:lnSpc>
                      </a:pPr>
                      <a:r>
                        <a:rPr kumimoji="1" lang="ja-JP" altLang="en-US" sz="1200" b="0">
                          <a:solidFill>
                            <a:schemeClr val="tx1"/>
                          </a:solidFill>
                        </a:rPr>
                        <a:t>８月</a:t>
                      </a:r>
                      <a:r>
                        <a:rPr kumimoji="1" lang="en-US" altLang="ja-JP" sz="1200" b="0">
                          <a:solidFill>
                            <a:schemeClr val="tx1"/>
                          </a:solidFill>
                        </a:rPr>
                        <a:t>30</a:t>
                      </a:r>
                      <a:r>
                        <a:rPr kumimoji="1" lang="ja-JP" altLang="en-US" sz="1200" b="0">
                          <a:solidFill>
                            <a:schemeClr val="tx1"/>
                          </a:solidFill>
                        </a:rPr>
                        <a:t>日</a:t>
                      </a:r>
                    </a:p>
                  </a:txBody>
                  <a:tcPr marL="99055" marR="99055" marT="71997" marB="45718"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1200" b="0">
                          <a:solidFill>
                            <a:schemeClr val="tx1"/>
                          </a:solidFill>
                        </a:rPr>
                        <a:t>・医療機器業界からの意見聴取について（１回目）</a:t>
                      </a:r>
                      <a:endParaRPr kumimoji="1" lang="en-US" altLang="ja-JP" sz="1200" b="0">
                        <a:solidFill>
                          <a:schemeClr val="tx1"/>
                        </a:solidFill>
                      </a:endParaRPr>
                    </a:p>
                  </a:txBody>
                  <a:tcPr marL="99055" marR="99055" marT="71997" marB="45718"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13321">
                <a:tc vMerge="1">
                  <a:txBody>
                    <a:bodyPr/>
                    <a:lstStyle/>
                    <a:p>
                      <a:endParaRPr kumimoji="1" lang="ja-JP" altLang="en-US"/>
                    </a:p>
                  </a:txBody>
                  <a:tcPr/>
                </a:tc>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algn="ctr">
                        <a:lnSpc>
                          <a:spcPts val="1800"/>
                        </a:lnSpc>
                      </a:pPr>
                      <a:r>
                        <a:rPr kumimoji="1" lang="ja-JP" altLang="en-US" sz="1200" b="0">
                          <a:solidFill>
                            <a:schemeClr val="tx1"/>
                          </a:solidFill>
                        </a:rPr>
                        <a:t>９月</a:t>
                      </a:r>
                      <a:r>
                        <a:rPr kumimoji="1" lang="en-US" altLang="ja-JP" sz="1200" b="0">
                          <a:solidFill>
                            <a:schemeClr val="tx1"/>
                          </a:solidFill>
                        </a:rPr>
                        <a:t>20</a:t>
                      </a:r>
                      <a:r>
                        <a:rPr kumimoji="1" lang="ja-JP" altLang="en-US" sz="1200" b="0">
                          <a:solidFill>
                            <a:schemeClr val="tx1"/>
                          </a:solidFill>
                        </a:rPr>
                        <a:t>日</a:t>
                      </a:r>
                    </a:p>
                  </a:txBody>
                  <a:tcPr marL="99055" marR="99055" marT="71997" marB="45718"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5F2FF"/>
                    </a:solidFill>
                  </a:tcPr>
                </a:tc>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marL="82550" marR="0" indent="-82550" algn="l" defTabSz="914400" rtl="0" eaLnBrk="1" fontAlgn="auto" latinLnBrk="0" hangingPunct="1">
                        <a:lnSpc>
                          <a:spcPct val="100000"/>
                        </a:lnSpc>
                        <a:spcBef>
                          <a:spcPts val="0"/>
                        </a:spcBef>
                        <a:spcAft>
                          <a:spcPts val="300"/>
                        </a:spcAft>
                        <a:buClrTx/>
                        <a:buSzTx/>
                        <a:buFontTx/>
                        <a:buNone/>
                        <a:tabLst/>
                        <a:defRPr/>
                      </a:pPr>
                      <a:r>
                        <a:rPr kumimoji="1" lang="ja-JP" altLang="en-US" sz="1200" b="0">
                          <a:solidFill>
                            <a:schemeClr val="tx1"/>
                          </a:solidFill>
                          <a:latin typeface="メイリオ" panose="020B0604030504040204" pitchFamily="50" charset="-128"/>
                          <a:ea typeface="メイリオ" panose="020B0604030504040204" pitchFamily="50" charset="-128"/>
                        </a:rPr>
                        <a:t>・令和６年度保険医療材料制度の見直しの検討について（その１）</a:t>
                      </a:r>
                      <a:endParaRPr kumimoji="1" lang="en-US" altLang="ja-JP" sz="1200" b="0">
                        <a:solidFill>
                          <a:schemeClr val="tx1"/>
                        </a:solidFill>
                        <a:latin typeface="メイリオ" panose="020B0604030504040204" pitchFamily="50" charset="-128"/>
                        <a:ea typeface="メイリオ" panose="020B0604030504040204" pitchFamily="50" charset="-128"/>
                      </a:endParaRPr>
                    </a:p>
                    <a:p>
                      <a:pPr marL="82550" marR="0" indent="-82550" algn="l" defTabSz="914400" rtl="0" eaLnBrk="1" fontAlgn="auto" latinLnBrk="0" hangingPunct="1">
                        <a:lnSpc>
                          <a:spcPct val="100000"/>
                        </a:lnSpc>
                        <a:spcBef>
                          <a:spcPts val="0"/>
                        </a:spcBef>
                        <a:spcAft>
                          <a:spcPts val="0"/>
                        </a:spcAft>
                        <a:buClrTx/>
                        <a:buSzTx/>
                        <a:buFontTx/>
                        <a:buNone/>
                        <a:tabLst/>
                        <a:defRPr/>
                      </a:pPr>
                      <a:r>
                        <a:rPr kumimoji="1" lang="ja-JP" altLang="en-US" sz="1200" b="0">
                          <a:solidFill>
                            <a:schemeClr val="tx1"/>
                          </a:solidFill>
                          <a:latin typeface="メイリオ" panose="020B0604030504040204" pitchFamily="50" charset="-128"/>
                          <a:ea typeface="メイリオ" panose="020B0604030504040204" pitchFamily="50" charset="-128"/>
                        </a:rPr>
                        <a:t>　</a:t>
                      </a:r>
                      <a:r>
                        <a:rPr kumimoji="1" lang="ja-JP" altLang="en-US" sz="1100" b="0">
                          <a:solidFill>
                            <a:schemeClr val="tx1"/>
                          </a:solidFill>
                          <a:latin typeface="メイリオ" panose="020B0604030504040204" pitchFamily="50" charset="-128"/>
                          <a:ea typeface="メイリオ" panose="020B0604030504040204" pitchFamily="50" charset="-128"/>
                        </a:rPr>
                        <a:t>（イノベーションの評価等について・その他について）</a:t>
                      </a:r>
                    </a:p>
                  </a:txBody>
                  <a:tcPr marL="99055" marR="99055" marT="71997" marB="45718"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5F2FF"/>
                    </a:solidFill>
                  </a:tcPr>
                </a:tc>
                <a:extLst>
                  <a:ext uri="{0D108BD9-81ED-4DB2-BD59-A6C34878D82A}">
                    <a16:rowId xmlns:a16="http://schemas.microsoft.com/office/drawing/2014/main" val="10006"/>
                  </a:ext>
                </a:extLst>
              </a:tr>
              <a:tr h="413321">
                <a:tc vMerge="1">
                  <a:txBody>
                    <a:bodyPr/>
                    <a:lstStyle/>
                    <a:p>
                      <a:endParaRPr kumimoji="1" lang="ja-JP" altLang="en-US"/>
                    </a:p>
                  </a:txBody>
                  <a:tcPr/>
                </a:tc>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algn="ctr">
                        <a:lnSpc>
                          <a:spcPts val="1800"/>
                        </a:lnSpc>
                      </a:pPr>
                      <a:r>
                        <a:rPr kumimoji="1" lang="en-US" altLang="ja-JP" sz="1200" b="0">
                          <a:solidFill>
                            <a:schemeClr val="tx1"/>
                          </a:solidFill>
                        </a:rPr>
                        <a:t>10</a:t>
                      </a:r>
                      <a:r>
                        <a:rPr kumimoji="1" lang="ja-JP" altLang="en-US" sz="1200" b="0">
                          <a:solidFill>
                            <a:schemeClr val="tx1"/>
                          </a:solidFill>
                        </a:rPr>
                        <a:t>月</a:t>
                      </a:r>
                      <a:r>
                        <a:rPr kumimoji="1" lang="en-US" altLang="ja-JP" sz="1200" b="0">
                          <a:solidFill>
                            <a:schemeClr val="tx1"/>
                          </a:solidFill>
                        </a:rPr>
                        <a:t>27</a:t>
                      </a:r>
                      <a:r>
                        <a:rPr kumimoji="1" lang="ja-JP" altLang="en-US" sz="1200" b="0">
                          <a:solidFill>
                            <a:schemeClr val="tx1"/>
                          </a:solidFill>
                        </a:rPr>
                        <a:t>日</a:t>
                      </a:r>
                    </a:p>
                  </a:txBody>
                  <a:tcPr marL="99055" marR="99055" marT="71997" marB="45718"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marL="82550" marR="0" indent="-82550" algn="l" defTabSz="914400" rtl="0" eaLnBrk="1" fontAlgn="auto" latinLnBrk="0" hangingPunct="1">
                        <a:lnSpc>
                          <a:spcPct val="100000"/>
                        </a:lnSpc>
                        <a:spcBef>
                          <a:spcPts val="0"/>
                        </a:spcBef>
                        <a:spcAft>
                          <a:spcPts val="300"/>
                        </a:spcAft>
                        <a:buClrTx/>
                        <a:buSzTx/>
                        <a:buFontTx/>
                        <a:buNone/>
                        <a:tabLst/>
                        <a:defRPr/>
                      </a:pPr>
                      <a:r>
                        <a:rPr kumimoji="1" lang="ja-JP" altLang="en-US" sz="1200" b="0">
                          <a:solidFill>
                            <a:schemeClr val="tx1"/>
                          </a:solidFill>
                          <a:latin typeface="メイリオ" panose="020B0604030504040204" pitchFamily="50" charset="-128"/>
                          <a:ea typeface="メイリオ" panose="020B0604030504040204" pitchFamily="50" charset="-128"/>
                        </a:rPr>
                        <a:t>・令和６年度保険医療材料制度の見直しの検討について（その２）</a:t>
                      </a:r>
                      <a:endParaRPr kumimoji="1" lang="en-US" altLang="ja-JP" sz="1200" b="0">
                        <a:solidFill>
                          <a:schemeClr val="tx1"/>
                        </a:solidFill>
                        <a:latin typeface="メイリオ" panose="020B0604030504040204" pitchFamily="50" charset="-128"/>
                        <a:ea typeface="メイリオ" panose="020B0604030504040204" pitchFamily="50" charset="-128"/>
                      </a:endParaRPr>
                    </a:p>
                    <a:p>
                      <a:pPr marL="82550" marR="0" indent="-82550" algn="l" defTabSz="914400" rtl="0" eaLnBrk="1" fontAlgn="auto" latinLnBrk="0" hangingPunct="1">
                        <a:lnSpc>
                          <a:spcPct val="100000"/>
                        </a:lnSpc>
                        <a:spcBef>
                          <a:spcPts val="0"/>
                        </a:spcBef>
                        <a:spcAft>
                          <a:spcPts val="0"/>
                        </a:spcAft>
                        <a:buClrTx/>
                        <a:buSzTx/>
                        <a:buFontTx/>
                        <a:buNone/>
                        <a:tabLst/>
                        <a:defRPr/>
                      </a:pPr>
                      <a:r>
                        <a:rPr kumimoji="1" lang="ja-JP" altLang="en-US" sz="1200" b="0">
                          <a:solidFill>
                            <a:schemeClr val="tx1"/>
                          </a:solidFill>
                          <a:latin typeface="メイリオ" panose="020B0604030504040204" pitchFamily="50" charset="-128"/>
                          <a:ea typeface="メイリオ" panose="020B0604030504040204" pitchFamily="50" charset="-128"/>
                        </a:rPr>
                        <a:t>　</a:t>
                      </a:r>
                      <a:r>
                        <a:rPr kumimoji="1" lang="ja-JP" altLang="en-US" sz="1100" b="0">
                          <a:solidFill>
                            <a:schemeClr val="tx1"/>
                          </a:solidFill>
                          <a:latin typeface="メイリオ" panose="020B0604030504040204" pitchFamily="50" charset="-128"/>
                          <a:ea typeface="メイリオ" panose="020B0604030504040204" pitchFamily="50" charset="-128"/>
                        </a:rPr>
                        <a:t>（イノベーションの評価等について・市場拡大再算定について）</a:t>
                      </a:r>
                    </a:p>
                  </a:txBody>
                  <a:tcPr marL="99055" marR="99055" marT="71997" marB="45718"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413321">
                <a:tc vMerge="1">
                  <a:txBody>
                    <a:bodyPr/>
                    <a:lstStyle/>
                    <a:p>
                      <a:endParaRPr kumimoji="1" lang="ja-JP" altLang="en-US"/>
                    </a:p>
                  </a:txBody>
                  <a:tcPr/>
                </a:tc>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algn="ctr">
                        <a:lnSpc>
                          <a:spcPts val="1800"/>
                        </a:lnSpc>
                      </a:pPr>
                      <a:r>
                        <a:rPr kumimoji="1" lang="en-US" altLang="ja-JP" sz="1200" b="0">
                          <a:solidFill>
                            <a:schemeClr val="tx1"/>
                          </a:solidFill>
                        </a:rPr>
                        <a:t>11</a:t>
                      </a:r>
                      <a:r>
                        <a:rPr kumimoji="1" lang="ja-JP" altLang="en-US" sz="1200" b="0">
                          <a:solidFill>
                            <a:schemeClr val="tx1"/>
                          </a:solidFill>
                        </a:rPr>
                        <a:t>月</a:t>
                      </a:r>
                      <a:r>
                        <a:rPr kumimoji="1" lang="en-US" altLang="ja-JP" sz="1200" b="0">
                          <a:solidFill>
                            <a:schemeClr val="tx1"/>
                          </a:solidFill>
                        </a:rPr>
                        <a:t>17</a:t>
                      </a:r>
                      <a:r>
                        <a:rPr kumimoji="1" lang="ja-JP" altLang="en-US" sz="1200" b="0">
                          <a:solidFill>
                            <a:schemeClr val="tx1"/>
                          </a:solidFill>
                        </a:rPr>
                        <a:t>日</a:t>
                      </a:r>
                    </a:p>
                  </a:txBody>
                  <a:tcPr marL="99055" marR="99055" marT="71997" marB="45718"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5F2FF"/>
                    </a:solidFill>
                  </a:tcPr>
                </a:tc>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marL="82550" marR="0" indent="-82550" algn="l" defTabSz="914400" rtl="0" eaLnBrk="1" fontAlgn="auto" latinLnBrk="0" hangingPunct="1">
                        <a:lnSpc>
                          <a:spcPct val="100000"/>
                        </a:lnSpc>
                        <a:spcBef>
                          <a:spcPts val="0"/>
                        </a:spcBef>
                        <a:spcAft>
                          <a:spcPts val="300"/>
                        </a:spcAft>
                        <a:buClrTx/>
                        <a:buSzTx/>
                        <a:buFontTx/>
                        <a:buNone/>
                        <a:tabLst/>
                        <a:defRPr/>
                      </a:pPr>
                      <a:r>
                        <a:rPr kumimoji="1" lang="ja-JP" altLang="en-US" sz="1200" b="0">
                          <a:solidFill>
                            <a:schemeClr val="tx1"/>
                          </a:solidFill>
                          <a:latin typeface="メイリオ" panose="020B0604030504040204" pitchFamily="50" charset="-128"/>
                          <a:ea typeface="メイリオ" panose="020B0604030504040204" pitchFamily="50" charset="-128"/>
                        </a:rPr>
                        <a:t>・令和６年度保険医療材料制度の見直しの検討について（その３）</a:t>
                      </a:r>
                      <a:endParaRPr kumimoji="1" lang="en-US" altLang="ja-JP" sz="1200" b="0">
                        <a:solidFill>
                          <a:schemeClr val="tx1"/>
                        </a:solidFill>
                        <a:latin typeface="メイリオ" panose="020B0604030504040204" pitchFamily="50" charset="-128"/>
                        <a:ea typeface="メイリオ" panose="020B0604030504040204" pitchFamily="50" charset="-128"/>
                      </a:endParaRPr>
                    </a:p>
                    <a:p>
                      <a:pPr marL="82550" marR="0" lvl="0" indent="-82550" algn="l" defTabSz="914400" rtl="0" eaLnBrk="1" fontAlgn="auto" latinLnBrk="0" hangingPunct="1">
                        <a:lnSpc>
                          <a:spcPct val="100000"/>
                        </a:lnSpc>
                        <a:spcBef>
                          <a:spcPts val="0"/>
                        </a:spcBef>
                        <a:spcAft>
                          <a:spcPts val="0"/>
                        </a:spcAft>
                        <a:buClrTx/>
                        <a:buSzTx/>
                        <a:buFontTx/>
                        <a:buNone/>
                        <a:tabLst/>
                        <a:defRPr/>
                      </a:pPr>
                      <a:r>
                        <a:rPr kumimoji="1" lang="ja-JP" altLang="en-US" sz="1200" kern="1200">
                          <a:solidFill>
                            <a:schemeClr val="tx1"/>
                          </a:solidFill>
                          <a:latin typeface="メイリオ" panose="020B0604030504040204" pitchFamily="50" charset="-128"/>
                          <a:ea typeface="メイリオ" panose="020B0604030504040204" pitchFamily="50" charset="-128"/>
                          <a:cs typeface="+mn-cs"/>
                        </a:rPr>
                        <a:t>　</a:t>
                      </a:r>
                      <a:r>
                        <a:rPr kumimoji="1" lang="ja-JP" altLang="en-US" sz="1100" kern="1200">
                          <a:solidFill>
                            <a:schemeClr val="tx1"/>
                          </a:solidFill>
                          <a:latin typeface="メイリオ" panose="020B0604030504040204" pitchFamily="50" charset="-128"/>
                          <a:ea typeface="メイリオ" panose="020B0604030504040204" pitchFamily="50" charset="-128"/>
                          <a:cs typeface="+mn-cs"/>
                        </a:rPr>
                        <a:t>（プログラム医療機器への対応について・内外価格差の是正について）</a:t>
                      </a:r>
                    </a:p>
                  </a:txBody>
                  <a:tcPr marL="99055" marR="99055" marT="71997" marB="45718"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5F2FF"/>
                    </a:solidFill>
                  </a:tcPr>
                </a:tc>
                <a:extLst>
                  <a:ext uri="{0D108BD9-81ED-4DB2-BD59-A6C34878D82A}">
                    <a16:rowId xmlns:a16="http://schemas.microsoft.com/office/drawing/2014/main" val="10008"/>
                  </a:ext>
                </a:extLst>
              </a:tr>
              <a:tr h="265379">
                <a:tc vMerge="1">
                  <a:txBody>
                    <a:bodyPr/>
                    <a:lstStyle/>
                    <a:p>
                      <a:endParaRPr kumimoji="1" lang="ja-JP" altLang="en-US"/>
                    </a:p>
                  </a:txBody>
                  <a:tcPr/>
                </a:tc>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algn="ctr">
                        <a:lnSpc>
                          <a:spcPts val="1800"/>
                        </a:lnSpc>
                      </a:pPr>
                      <a:r>
                        <a:rPr kumimoji="1" lang="en-US" altLang="ja-JP" sz="1200" b="0">
                          <a:solidFill>
                            <a:schemeClr val="tx1"/>
                          </a:solidFill>
                        </a:rPr>
                        <a:t>11</a:t>
                      </a:r>
                      <a:r>
                        <a:rPr kumimoji="1" lang="ja-JP" altLang="en-US" sz="1200" b="0">
                          <a:solidFill>
                            <a:schemeClr val="tx1"/>
                          </a:solidFill>
                        </a:rPr>
                        <a:t>月</a:t>
                      </a:r>
                      <a:r>
                        <a:rPr kumimoji="1" lang="en-US" altLang="ja-JP" sz="1200" b="0">
                          <a:solidFill>
                            <a:schemeClr val="tx1"/>
                          </a:solidFill>
                        </a:rPr>
                        <a:t>29</a:t>
                      </a:r>
                      <a:r>
                        <a:rPr kumimoji="1" lang="ja-JP" altLang="en-US" sz="1200" b="0">
                          <a:solidFill>
                            <a:schemeClr val="tx1"/>
                          </a:solidFill>
                        </a:rPr>
                        <a:t>日</a:t>
                      </a:r>
                    </a:p>
                  </a:txBody>
                  <a:tcPr marL="99055" marR="99055" marT="71997" marB="45718"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marL="82550" marR="0" indent="-82550" algn="l" defTabSz="914400" rtl="0" eaLnBrk="1" fontAlgn="auto" latinLnBrk="0" hangingPunct="1">
                        <a:lnSpc>
                          <a:spcPct val="100000"/>
                        </a:lnSpc>
                        <a:spcBef>
                          <a:spcPts val="0"/>
                        </a:spcBef>
                        <a:spcAft>
                          <a:spcPts val="0"/>
                        </a:spcAft>
                        <a:buClrTx/>
                        <a:buSzTx/>
                        <a:buFontTx/>
                        <a:buNone/>
                        <a:tabLst/>
                        <a:defRPr/>
                      </a:pPr>
                      <a:r>
                        <a:rPr kumimoji="1" lang="ja-JP" altLang="en-US" sz="1200" b="0">
                          <a:solidFill>
                            <a:schemeClr val="tx1"/>
                          </a:solidFill>
                          <a:latin typeface="メイリオ" panose="020B0604030504040204" pitchFamily="50" charset="-128"/>
                          <a:ea typeface="メイリオ" panose="020B0604030504040204" pitchFamily="50" charset="-128"/>
                        </a:rPr>
                        <a:t>・医療機器業界からの意見聴取について（２回目）</a:t>
                      </a:r>
                    </a:p>
                  </a:txBody>
                  <a:tcPr marL="99055" marR="99055" marT="71997" marB="45718"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265379">
                <a:tc vMerge="1">
                  <a:txBody>
                    <a:bodyPr/>
                    <a:lstStyle/>
                    <a:p>
                      <a:endParaRPr kumimoji="1" lang="ja-JP" altLang="en-US"/>
                    </a:p>
                  </a:txBody>
                  <a:tcPr/>
                </a:tc>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algn="ctr">
                        <a:lnSpc>
                          <a:spcPts val="1800"/>
                        </a:lnSpc>
                      </a:pPr>
                      <a:r>
                        <a:rPr kumimoji="1" lang="en-US" altLang="ja-JP" sz="1200" b="0">
                          <a:solidFill>
                            <a:schemeClr val="tx1"/>
                          </a:solidFill>
                        </a:rPr>
                        <a:t>12</a:t>
                      </a:r>
                      <a:r>
                        <a:rPr kumimoji="1" lang="ja-JP" altLang="en-US" sz="1200" b="0">
                          <a:solidFill>
                            <a:schemeClr val="tx1"/>
                          </a:solidFill>
                        </a:rPr>
                        <a:t>月</a:t>
                      </a:r>
                      <a:r>
                        <a:rPr kumimoji="1" lang="en-US" altLang="ja-JP" sz="1200" b="0">
                          <a:solidFill>
                            <a:schemeClr val="tx1"/>
                          </a:solidFill>
                        </a:rPr>
                        <a:t>20</a:t>
                      </a:r>
                      <a:r>
                        <a:rPr kumimoji="1" lang="ja-JP" altLang="en-US" sz="1200" b="0">
                          <a:solidFill>
                            <a:schemeClr val="tx1"/>
                          </a:solidFill>
                        </a:rPr>
                        <a:t>日</a:t>
                      </a:r>
                    </a:p>
                  </a:txBody>
                  <a:tcPr marL="99055" marR="99055" marT="71997" marB="45718"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5F2FF"/>
                    </a:solidFill>
                  </a:tcPr>
                </a:tc>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a:lnSpc>
                          <a:spcPct val="100000"/>
                        </a:lnSpc>
                      </a:pPr>
                      <a:r>
                        <a:rPr kumimoji="1" lang="ja-JP" altLang="en-US" sz="1200" b="0">
                          <a:solidFill>
                            <a:schemeClr val="tx1"/>
                          </a:solidFill>
                          <a:latin typeface="メイリオ" panose="020B0604030504040204" pitchFamily="50" charset="-128"/>
                          <a:ea typeface="メイリオ" panose="020B0604030504040204" pitchFamily="50" charset="-128"/>
                        </a:rPr>
                        <a:t>・令和６年度保険医療材料制度改革の骨子（案）について</a:t>
                      </a:r>
                    </a:p>
                  </a:txBody>
                  <a:tcPr marL="99055" marR="99055" marT="71997" marB="45718"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5F2FF"/>
                    </a:solidFill>
                  </a:tcPr>
                </a:tc>
                <a:extLst>
                  <a:ext uri="{0D108BD9-81ED-4DB2-BD59-A6C34878D82A}">
                    <a16:rowId xmlns:a16="http://schemas.microsoft.com/office/drawing/2014/main" val="10010"/>
                  </a:ext>
                </a:extLst>
              </a:tr>
              <a:tr h="265379">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algn="ctr">
                        <a:lnSpc>
                          <a:spcPts val="1800"/>
                        </a:lnSpc>
                      </a:pPr>
                      <a:r>
                        <a:rPr kumimoji="1" lang="ja-JP" altLang="en-US" sz="1200" b="0">
                          <a:solidFill>
                            <a:schemeClr val="tx1"/>
                          </a:solidFill>
                        </a:rPr>
                        <a:t>令和６年</a:t>
                      </a:r>
                    </a:p>
                  </a:txBody>
                  <a:tcPr marL="99055" marR="99055" marT="71997" marB="45718"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algn="ctr">
                        <a:lnSpc>
                          <a:spcPts val="1800"/>
                        </a:lnSpc>
                      </a:pPr>
                      <a:r>
                        <a:rPr kumimoji="1" lang="ja-JP" altLang="en-US" sz="1200" b="0">
                          <a:solidFill>
                            <a:schemeClr val="tx1"/>
                          </a:solidFill>
                        </a:rPr>
                        <a:t>１月</a:t>
                      </a:r>
                      <a:r>
                        <a:rPr kumimoji="1" lang="en-US" altLang="ja-JP" sz="1200" b="0">
                          <a:solidFill>
                            <a:schemeClr val="tx1"/>
                          </a:solidFill>
                        </a:rPr>
                        <a:t>17</a:t>
                      </a:r>
                      <a:r>
                        <a:rPr kumimoji="1" lang="ja-JP" altLang="en-US" sz="1200" b="0">
                          <a:solidFill>
                            <a:schemeClr val="tx1"/>
                          </a:solidFill>
                        </a:rPr>
                        <a:t>日</a:t>
                      </a:r>
                    </a:p>
                  </a:txBody>
                  <a:tcPr marL="99055" marR="99055" marT="71997" marB="45718"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a:lnSpc>
                          <a:spcPct val="100000"/>
                        </a:lnSpc>
                      </a:pPr>
                      <a:r>
                        <a:rPr kumimoji="1" lang="ja-JP" altLang="en-US" sz="1200" b="0" dirty="0">
                          <a:solidFill>
                            <a:schemeClr val="tx1"/>
                          </a:solidFill>
                        </a:rPr>
                        <a:t>・令和６年度保険医療材料制度の見直し（案）について</a:t>
                      </a:r>
                    </a:p>
                  </a:txBody>
                  <a:tcPr marL="99055" marR="99055" marT="71997" marB="45718"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bl>
          </a:graphicData>
        </a:graphic>
      </p:graphicFrame>
      <p:sp>
        <p:nvSpPr>
          <p:cNvPr id="3" name="正方形/長方形 2">
            <a:extLst>
              <a:ext uri="{FF2B5EF4-FFF2-40B4-BE49-F238E27FC236}">
                <a16:creationId xmlns:a16="http://schemas.microsoft.com/office/drawing/2014/main" id="{1AFECDCB-E60A-39BA-6BCC-CF067EF9D9D6}"/>
              </a:ext>
            </a:extLst>
          </p:cNvPr>
          <p:cNvSpPr/>
          <p:nvPr/>
        </p:nvSpPr>
        <p:spPr>
          <a:xfrm>
            <a:off x="188119" y="976625"/>
            <a:ext cx="9529762" cy="199025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30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医療技術が高度化・多様化する中で、プログラム医療機器やゲノム医療に用いる医療機器など、革新的な医療機器等の開発も加速化しており、保険診療の中でのデータ収集の在り方を含め、画期的な医療機器等に対する適切な評価が可能な制度について検討する必要がある。一方で、物価高騰等を原因とした供給不安の報告が増加傾向にあり、医療上必要な材料の安定的な供給のための配慮も求められている。</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こうした観点から、臨床上の有用性が明確に示されている医療機器等を評価する基本的な考え方を維持しつつイノベーションを適切に評価できるよう、プログラム医療機器等の新たな類型の医療機器等の特性にも配慮しながら、経済性に優れた医療機器等を含めた革新的な医療機器等に対する評価及び再評価の充実、エビデンスの構築を推進するための取組並びに医療上必要な材料の安定供給に資する再算定の在り方等について検討を行った。</a:t>
            </a: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66725"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endPar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a:extLst>
              <a:ext uri="{FF2B5EF4-FFF2-40B4-BE49-F238E27FC236}">
                <a16:creationId xmlns:a16="http://schemas.microsoft.com/office/drawing/2014/main" id="{D4FF8363-681B-3F9F-DC67-68E66D3B41F8}"/>
              </a:ext>
            </a:extLst>
          </p:cNvPr>
          <p:cNvSpPr/>
          <p:nvPr/>
        </p:nvSpPr>
        <p:spPr>
          <a:xfrm>
            <a:off x="311929" y="736005"/>
            <a:ext cx="2688445"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今回改定の基本的な考え方</a:t>
            </a:r>
          </a:p>
        </p:txBody>
      </p:sp>
      <p:sp>
        <p:nvSpPr>
          <p:cNvPr id="6" name="スライド番号プレースホルダー 2">
            <a:extLst>
              <a:ext uri="{FF2B5EF4-FFF2-40B4-BE49-F238E27FC236}">
                <a16:creationId xmlns:a16="http://schemas.microsoft.com/office/drawing/2014/main" id="{A2208BB4-F1A0-1B31-F17E-550A1443E10D}"/>
              </a:ext>
            </a:extLst>
          </p:cNvPr>
          <p:cNvSpPr txBox="1">
            <a:spLocks noChangeArrowheads="1"/>
          </p:cNvSpPr>
          <p:nvPr/>
        </p:nvSpPr>
        <p:spPr bwMode="auto">
          <a:xfrm>
            <a:off x="7681913" y="6592888"/>
            <a:ext cx="2311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BB79C1B8-D035-49DB-86DC-DC1816F6B352}" type="slidenum">
              <a:rPr kumimoji="1" lang="ja-JP" altLang="en-US" sz="1600" b="0" i="0" u="none" strike="noStrike" kern="0" cap="none" spc="0" normalizeH="0" baseline="0" noProof="0" smtClean="0">
                <a:ln>
                  <a:noFill/>
                </a:ln>
                <a:solidFill>
                  <a:srgbClr val="000000"/>
                </a:solidFill>
                <a:effectLst/>
                <a:uLnTx/>
                <a:uFillTx/>
                <a:latin typeface="Calibri" panose="020F0502020204030204" pitchFamily="34" charset="0"/>
                <a:ea typeface="ＭＳ Ｐゴシック" panose="020B0600070205080204" pitchFamily="50"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108</a:t>
            </a:fld>
            <a:endParaRPr kumimoji="1" lang="ja-JP" altLang="en-US" sz="16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Tree>
    <p:extLst>
      <p:ext uri="{BB962C8B-B14F-4D97-AF65-F5344CB8AC3E}">
        <p14:creationId xmlns:p14="http://schemas.microsoft.com/office/powerpoint/2010/main" val="2052209649"/>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B404CE-360B-3A9F-DBA8-3FAEEF01B1FF}"/>
            </a:ext>
          </a:extLst>
        </p:cNvPr>
        <p:cNvGrpSpPr/>
        <p:nvPr/>
      </p:nvGrpSpPr>
      <p:grpSpPr>
        <a:xfrm>
          <a:off x="0" y="0"/>
          <a:ext cx="0" cy="0"/>
          <a:chOff x="0" y="0"/>
          <a:chExt cx="0" cy="0"/>
        </a:xfrm>
      </p:grpSpPr>
      <p:sp>
        <p:nvSpPr>
          <p:cNvPr id="6" name="スライド番号プレースホルダー 2">
            <a:extLst>
              <a:ext uri="{FF2B5EF4-FFF2-40B4-BE49-F238E27FC236}">
                <a16:creationId xmlns:a16="http://schemas.microsoft.com/office/drawing/2014/main" id="{5AD8914E-20E3-47AF-46A8-80FF7159035E}"/>
              </a:ext>
            </a:extLst>
          </p:cNvPr>
          <p:cNvSpPr txBox="1">
            <a:spLocks noChangeArrowheads="1"/>
          </p:cNvSpPr>
          <p:nvPr/>
        </p:nvSpPr>
        <p:spPr bwMode="auto">
          <a:xfrm>
            <a:off x="7681913" y="6592888"/>
            <a:ext cx="2311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BB79C1B8-D035-49DB-86DC-DC1816F6B352}" type="slidenum">
              <a:rPr kumimoji="1" lang="ja-JP" altLang="en-US" sz="1600" b="0" i="0" u="none" strike="noStrike" kern="0" cap="none" spc="0" normalizeH="0" baseline="0" noProof="0" smtClean="0">
                <a:ln>
                  <a:noFill/>
                </a:ln>
                <a:solidFill>
                  <a:srgbClr val="000000"/>
                </a:solidFill>
                <a:effectLst/>
                <a:uLnTx/>
                <a:uFillTx/>
                <a:latin typeface="Calibri" panose="020F0502020204030204" pitchFamily="34" charset="0"/>
                <a:ea typeface="ＭＳ Ｐゴシック" panose="020B0600070205080204" pitchFamily="50"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109</a:t>
            </a:fld>
            <a:endParaRPr kumimoji="1" lang="ja-JP" altLang="en-US" sz="16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8" name="正方形/長方形 7">
            <a:extLst>
              <a:ext uri="{FF2B5EF4-FFF2-40B4-BE49-F238E27FC236}">
                <a16:creationId xmlns:a16="http://schemas.microsoft.com/office/drawing/2014/main" id="{F84AFDBA-6769-655B-B59F-B800894385B6}"/>
              </a:ext>
            </a:extLst>
          </p:cNvPr>
          <p:cNvSpPr/>
          <p:nvPr/>
        </p:nvSpPr>
        <p:spPr>
          <a:xfrm>
            <a:off x="234429" y="702086"/>
            <a:ext cx="4602378" cy="3648819"/>
          </a:xfrm>
          <a:prstGeom prst="rect">
            <a:avLst/>
          </a:prstGeom>
          <a:solidFill>
            <a:schemeClr val="bg1">
              <a:lumMod val="85000"/>
            </a:schemeClr>
          </a:solidFill>
          <a:ln w="3175">
            <a:solidFill>
              <a:schemeClr val="tx1"/>
            </a:solidFill>
          </a:ln>
        </p:spPr>
        <p:txBody>
          <a:bodyPr wrap="square">
            <a:spAutoFit/>
          </a:bodyPr>
          <a:lstStyle/>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次期改定に向けた主な課題と今後の議論の進め方（案）</a:t>
            </a:r>
            <a:endParaRPr kumimoji="1" lang="en-US" altLang="ja-JP" sz="14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r"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（令和５年６月</a:t>
            </a:r>
            <a:r>
              <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2</a:t>
            </a: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１日）</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ts val="60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 令和４年度保険医療材料価格制度改革の骨子において検討を要するとされた事項</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 イノベーションの適切な評価</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 外国価格調整</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（２） 答申書附帯意見に関する事項</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 イノベーションの適切な評価</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 プログラム医療機器の評価</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（３） その他</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 医療機器基本計画に基づく事項</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 関係業界から提起された事項</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 保険医療材料等専門組織から提起された事項　など</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今後の議論の進め方（案）</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保険医療材料専門部会において、今後、関係業界や保険医療材料等専門組織からの意見聴取も行いつつ、検討項目を整理した上で、議論を深めることとしてはどうか</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p:txBody>
      </p:sp>
      <p:sp>
        <p:nvSpPr>
          <p:cNvPr id="10" name="正方形/長方形 9">
            <a:extLst>
              <a:ext uri="{FF2B5EF4-FFF2-40B4-BE49-F238E27FC236}">
                <a16:creationId xmlns:a16="http://schemas.microsoft.com/office/drawing/2014/main" id="{73F444F0-E4F7-452D-BD8D-B8808BF14DE5}"/>
              </a:ext>
            </a:extLst>
          </p:cNvPr>
          <p:cNvSpPr/>
          <p:nvPr/>
        </p:nvSpPr>
        <p:spPr>
          <a:xfrm>
            <a:off x="4953000" y="702086"/>
            <a:ext cx="4836807" cy="5213350"/>
          </a:xfrm>
          <a:prstGeom prst="rect">
            <a:avLst/>
          </a:prstGeom>
          <a:solidFill>
            <a:schemeClr val="accent6">
              <a:lumMod val="40000"/>
              <a:lumOff val="60000"/>
            </a:schemeClr>
          </a:solidFill>
          <a:ln w="3175">
            <a:solidFill>
              <a:schemeClr val="tx1"/>
            </a:solidFill>
          </a:ln>
        </p:spPr>
        <p:txBody>
          <a:bodyPr wrap="square">
            <a:spAutoFit/>
          </a:bodyPr>
          <a:lstStyle/>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令和６年度保険医療材料制度改革の骨子（案）</a:t>
            </a:r>
            <a:endParaRPr kumimoji="1" lang="en-US" altLang="ja-JP" sz="1400" b="1" i="0" u="sng"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r"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（令和５年</a:t>
            </a:r>
            <a:r>
              <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12</a:t>
            </a: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月</a:t>
            </a:r>
            <a:r>
              <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2</a:t>
            </a: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０日）</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　新規の機能区分等に係る事項</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（１）イノベーションの評価</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ア　使用実績を踏まえた再評価に係る申請（チャレンジ申請）</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イ　臨床的な有効性が既存品と同等以上であって費用を削減するような医療機器に対する評価</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ウ　希少疾病等の検査に用いる体外診断用医薬品等に対する評価</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エ　プログラム医療機器に対する評価</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（２）外国価格調整</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ア  外国価格調整の比較水準</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イ　外国平均価格の算出方法</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２　既存の機能区分等に係る事項</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（１）市場実勢価格加重平均値一定幅方式</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（２）外国価格再算定</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ア　外国価格調整の比較水準</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イ　外国平均価格の算出方法</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（３）保険償還価格が著しく低いために供給が著しく困難となる特定保険医療材料への対応</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（４）市場拡大再算定</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（５）機能区分の見直し等</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（６）激変緩和措置</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３　その他</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（１）保険適用の手続き</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66700" marR="0" lvl="0" indent="-266700" algn="l" defTabSz="914400" rtl="0" eaLnBrk="1" fontAlgn="base" latinLnBrk="0" hangingPunct="1">
              <a:lnSpc>
                <a:spcPts val="16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（２）医療機器の安定的な供給に関する製造販売業者等の対応</a:t>
            </a:r>
            <a:endParaRPr kumimoji="1" lang="en-US" altLang="ja-JP" sz="12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p:txBody>
      </p:sp>
      <p:sp>
        <p:nvSpPr>
          <p:cNvPr id="2" name="タイトル 1">
            <a:extLst>
              <a:ext uri="{FF2B5EF4-FFF2-40B4-BE49-F238E27FC236}">
                <a16:creationId xmlns:a16="http://schemas.microsoft.com/office/drawing/2014/main" id="{B251620C-194D-AAC0-9B6E-ABC46484EBF3}"/>
              </a:ext>
            </a:extLst>
          </p:cNvPr>
          <p:cNvSpPr txBox="1">
            <a:spLocks/>
          </p:cNvSpPr>
          <p:nvPr/>
        </p:nvSpPr>
        <p:spPr>
          <a:xfrm>
            <a:off x="0" y="226880"/>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保険医療材料専門部会における議論</a:t>
            </a:r>
          </a:p>
        </p:txBody>
      </p:sp>
    </p:spTree>
    <p:extLst>
      <p:ext uri="{BB962C8B-B14F-4D97-AF65-F5344CB8AC3E}">
        <p14:creationId xmlns:p14="http://schemas.microsoft.com/office/powerpoint/2010/main" val="110880463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47C469-500D-C120-710F-71A10DD4A8CB}"/>
            </a:ext>
          </a:extLst>
        </p:cNvPr>
        <p:cNvGrpSpPr/>
        <p:nvPr/>
      </p:nvGrpSpPr>
      <p:grpSpPr>
        <a:xfrm>
          <a:off x="0" y="0"/>
          <a:ext cx="0" cy="0"/>
          <a:chOff x="0" y="0"/>
          <a:chExt cx="0" cy="0"/>
        </a:xfrm>
      </p:grpSpPr>
      <p:sp>
        <p:nvSpPr>
          <p:cNvPr id="3" name="正方形/長方形 2">
            <a:extLst>
              <a:ext uri="{FF2B5EF4-FFF2-40B4-BE49-F238E27FC236}">
                <a16:creationId xmlns:a16="http://schemas.microsoft.com/office/drawing/2014/main" id="{034B9CD2-9D9C-E800-FF43-A8E51B4B7E0F}"/>
              </a:ext>
            </a:extLst>
          </p:cNvPr>
          <p:cNvSpPr/>
          <p:nvPr/>
        </p:nvSpPr>
        <p:spPr>
          <a:xfrm>
            <a:off x="692616" y="156634"/>
            <a:ext cx="8520763" cy="928108"/>
          </a:xfrm>
          <a:prstGeom prst="rect">
            <a:avLst/>
          </a:prstGeom>
          <a:solidFill>
            <a:schemeClr val="accent4">
              <a:alpha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令和</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5</a:t>
            </a: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年</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11</a:t>
            </a: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月</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20</a:t>
            </a: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日 財務省</a:t>
            </a:r>
            <a:r>
              <a:rPr kumimoji="1" lang="zh-TW" altLang="en-US" sz="2100" b="1" i="0" u="none" strike="noStrike" kern="1200" cap="none" spc="0" normalizeH="0" baseline="0" noProof="0" dirty="0">
                <a:ln>
                  <a:noFill/>
                </a:ln>
                <a:solidFill>
                  <a:srgbClr val="000000"/>
                </a:solidFill>
                <a:effectLst/>
                <a:uLnTx/>
                <a:uFillTx/>
                <a:latin typeface="ＭＳ Ｐゴシック"/>
                <a:ea typeface="ＭＳ Ｐゴシック"/>
                <a:cs typeface="+mn-cs"/>
              </a:rPr>
              <a:t>財政制度等審議会</a:t>
            </a:r>
            <a:endPar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a:cs typeface="+mn-cs"/>
              </a:rPr>
              <a:t>令和６年度予算の編成等に関する建議　</a:t>
            </a:r>
            <a:endPar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350" b="0" i="0" u="none" strike="noStrike" kern="1200" cap="none" spc="0" normalizeH="0" baseline="0" noProof="0" dirty="0">
                <a:ln>
                  <a:noFill/>
                </a:ln>
                <a:solidFill>
                  <a:prstClr val="black"/>
                </a:solidFill>
                <a:effectLst/>
                <a:uLnTx/>
                <a:uFillTx/>
                <a:latin typeface="ＭＳ Ｐゴシック"/>
                <a:ea typeface="ＭＳ Ｐゴシック"/>
                <a:cs typeface="+mn-cs"/>
              </a:rPr>
              <a:t>本文（抜粋③）</a:t>
            </a:r>
            <a:endParaRPr kumimoji="1" lang="en-US" altLang="ja-JP" sz="1350" b="0" i="0" u="none" strike="noStrike" kern="1200" cap="none" spc="0" normalizeH="0" baseline="0" noProof="0" dirty="0">
              <a:ln>
                <a:noFill/>
              </a:ln>
              <a:solidFill>
                <a:prstClr val="black"/>
              </a:solidFill>
              <a:effectLst/>
              <a:uLnTx/>
              <a:uFillTx/>
              <a:latin typeface="ＭＳ Ｐゴシック"/>
              <a:ea typeface="ＭＳ Ｐゴシック"/>
              <a:cs typeface="+mn-cs"/>
            </a:endParaRPr>
          </a:p>
        </p:txBody>
      </p:sp>
      <p:sp>
        <p:nvSpPr>
          <p:cNvPr id="4" name="正方形/長方形 3">
            <a:extLst>
              <a:ext uri="{FF2B5EF4-FFF2-40B4-BE49-F238E27FC236}">
                <a16:creationId xmlns:a16="http://schemas.microsoft.com/office/drawing/2014/main" id="{E8E36EC3-199C-0ABD-EF31-085E8BDCD09B}"/>
              </a:ext>
            </a:extLst>
          </p:cNvPr>
          <p:cNvSpPr/>
          <p:nvPr/>
        </p:nvSpPr>
        <p:spPr>
          <a:xfrm>
            <a:off x="263474" y="1313164"/>
            <a:ext cx="9379046" cy="5046831"/>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２）診療報酬改定</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ウ</a:t>
            </a:r>
            <a:r>
              <a:rPr kumimoji="1" lang="en-US" altLang="ja-JP"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医療費の動向</a:t>
            </a:r>
            <a:endParaRPr kumimoji="1" lang="en-US" altLang="ja-JP"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e)</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診療所の利益剰余金</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また、この間、</a:t>
            </a:r>
            <a:r>
              <a:rPr kumimoji="1" lang="ja-JP" altLang="en-US"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診療所における利益剰余金は（</a:t>
            </a:r>
            <a:r>
              <a:rPr kumimoji="1" lang="en-US" altLang="ja-JP"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1.05</a:t>
            </a:r>
            <a:r>
              <a:rPr kumimoji="1" lang="ja-JP" altLang="en-US"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億円から</a:t>
            </a:r>
            <a:r>
              <a:rPr kumimoji="1" lang="en-US" altLang="ja-JP"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1.24</a:t>
            </a:r>
            <a:r>
              <a:rPr kumimoji="1" lang="ja-JP" altLang="en-US"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億円へと）約２割増加しており、この増加分だけでも、診療所における看護師等の現場従事者の３％の賃上げに必要な経費の約</a:t>
            </a:r>
            <a:r>
              <a:rPr kumimoji="1" lang="en-US" altLang="ja-JP"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14</a:t>
            </a:r>
            <a:r>
              <a:rPr kumimoji="1" lang="ja-JP" altLang="en-US"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年分に相当する水準となっている</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ストック面でも診療所の現場従事者の賃上げに十分な原資が蓄積されていると考えられる。民間企業においても、内部留保を活用した賃上げをこれまで行ってきており、増加した利益剰余金を活用した賃上げに取り組むべきである。また、こうした観点から、今後処遇改善を制度として行う場合には、利益剰余金を加味した要件とすることも検討すべきである。</a:t>
            </a:r>
          </a:p>
          <a:p>
            <a:pPr marL="0" marR="0" lvl="0" indent="0" algn="l" defTabSz="685800" rtl="0" eaLnBrk="1" fontAlgn="auto" latinLnBrk="0" hangingPunct="1">
              <a:lnSpc>
                <a:spcPct val="100000"/>
              </a:lnSpc>
              <a:spcBef>
                <a:spcPts val="60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イ）支え手が減少する中での人材確保</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開業医の増加と病院勤務医の不足</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4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診療所の報酬単価を適正水準まで引き下げ、診療所と病院の配分の在り方を見直す</a:t>
            </a:r>
            <a:r>
              <a:rPr kumimoji="1" lang="ja-JP" altLang="en-US"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ことにより、開業を過度に促す報酬体系を改める必要がある</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。医師の偏在対策は病院勤務医の働き方改革とあわせ総合的な対策を講じる必要があるが、その中でも</a:t>
            </a:r>
            <a:r>
              <a:rPr kumimoji="1" lang="ja-JP" altLang="en-US" sz="14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診療所の報酬単価の適正化は必須である</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b)</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診療所（開業医）の地域間の偏在への対応</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また、地域間の偏在の問題は解消されておらず、診療所の所在地は都市部に集中している。診療行為のコストによりきめ細かく対応する観点から地域別の報酬体系を検討する必要がある。</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具体的には、報酬点数</a:t>
            </a:r>
            <a:r>
              <a:rPr kumimoji="1" lang="en-US" altLang="ja-JP"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１点当たり単価（</a:t>
            </a:r>
            <a:r>
              <a:rPr kumimoji="1" lang="en-US" altLang="ja-JP"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10</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円）となっている診療報酬の仕組みについて、</a:t>
            </a:r>
            <a:r>
              <a:rPr kumimoji="1" lang="ja-JP" altLang="en-US"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診療所不足地域と診療所過剰地域で異なる１点当たり単価を設定し、報酬面からも診療所過剰地域から診療所不足地域への医療資源のシフトを促すことを検討する必要がある</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当面の措置として、</a:t>
            </a:r>
            <a:r>
              <a:rPr kumimoji="1" lang="ja-JP" altLang="en-US" sz="14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診療所過剰地域における１点当たり単価（</a:t>
            </a:r>
            <a:r>
              <a:rPr kumimoji="1" lang="en-US" altLang="ja-JP" sz="14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10</a:t>
            </a:r>
            <a:r>
              <a:rPr kumimoji="1" lang="ja-JP" altLang="en-US" sz="14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円）の引下げを先行</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させ、それによる公費の節減効果を活用して医師不足地域における対策を別途強化することも考えられる。</a:t>
            </a:r>
          </a:p>
          <a:p>
            <a:pPr marL="0" marR="0" lvl="0" indent="0" algn="l" defTabSz="685800" rtl="0" eaLnBrk="1" fontAlgn="auto" latinLnBrk="0" hangingPunct="1">
              <a:lnSpc>
                <a:spcPct val="100000"/>
              </a:lnSpc>
              <a:spcBef>
                <a:spcPts val="60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ウ）その他（診療所に関する各論）</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b)</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リフィル処方箋</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また、年末の診療報酬改定に当たっては、</a:t>
            </a:r>
            <a:r>
              <a:rPr kumimoji="1" lang="ja-JP" altLang="en-US" sz="14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リフィル処方箋による適正化効果が未達成であることを踏まえ、処方箋料の時限的引下げなど、未達成分を差し引く調整措置を講じるべき</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である。</a:t>
            </a:r>
          </a:p>
        </p:txBody>
      </p:sp>
      <p:sp>
        <p:nvSpPr>
          <p:cNvPr id="6" name="スライド番号プレースホルダー 2">
            <a:extLst>
              <a:ext uri="{FF2B5EF4-FFF2-40B4-BE49-F238E27FC236}">
                <a16:creationId xmlns:a16="http://schemas.microsoft.com/office/drawing/2014/main" id="{EB4594A4-13D7-2EBA-E52D-D852101099C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Segoe UI"/>
                <a:ea typeface="メイリオ"/>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1" lang="ja-JP" altLang="en-US" sz="1600" b="0" i="0" u="none" strike="noStrike" kern="1200" cap="none" spc="0" normalizeH="0" baseline="0" noProof="0" dirty="0">
              <a:ln>
                <a:noFill/>
              </a:ln>
              <a:solidFill>
                <a:prstClr val="black"/>
              </a:solidFill>
              <a:effectLst/>
              <a:uLnTx/>
              <a:uFillTx/>
              <a:latin typeface="Segoe UI"/>
              <a:ea typeface="メイリオ"/>
              <a:cs typeface="+mn-cs"/>
            </a:endParaRPr>
          </a:p>
        </p:txBody>
      </p:sp>
    </p:spTree>
    <p:extLst>
      <p:ext uri="{BB962C8B-B14F-4D97-AF65-F5344CB8AC3E}">
        <p14:creationId xmlns:p14="http://schemas.microsoft.com/office/powerpoint/2010/main" val="437250198"/>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893D1D-5FC4-7DBC-46F7-4C143D321430}"/>
            </a:ext>
          </a:extLst>
        </p:cNvPr>
        <p:cNvGrpSpPr/>
        <p:nvPr/>
      </p:nvGrpSpPr>
      <p:grpSpPr>
        <a:xfrm>
          <a:off x="0" y="0"/>
          <a:ext cx="0" cy="0"/>
          <a:chOff x="0" y="0"/>
          <a:chExt cx="0" cy="0"/>
        </a:xfrm>
      </p:grpSpPr>
      <p:sp>
        <p:nvSpPr>
          <p:cNvPr id="835586" name="Rectangle 3">
            <a:extLst>
              <a:ext uri="{FF2B5EF4-FFF2-40B4-BE49-F238E27FC236}">
                <a16:creationId xmlns:a16="http://schemas.microsoft.com/office/drawing/2014/main" id="{F03FBD92-235D-65DA-3FD1-33DFAA6D37A4}"/>
              </a:ext>
            </a:extLst>
          </p:cNvPr>
          <p:cNvSpPr>
            <a:spLocks noGrp="1" noChangeArrowheads="1"/>
          </p:cNvSpPr>
          <p:nvPr>
            <p:ph type="body" idx="4294967295"/>
          </p:nvPr>
        </p:nvSpPr>
        <p:spPr>
          <a:xfrm>
            <a:off x="192646" y="692149"/>
            <a:ext cx="9517327" cy="5900332"/>
          </a:xfrm>
          <a:solidFill>
            <a:srgbClr val="00B0F0">
              <a:alpha val="30000"/>
            </a:srgbClr>
          </a:solidFill>
          <a:ln w="12700">
            <a:solidFill>
              <a:schemeClr val="tx1"/>
            </a:solidFill>
            <a:prstDash val="solid"/>
          </a:ln>
        </p:spPr>
        <p:txBody>
          <a:bodyPr rtlCol="0">
            <a:normAutofit fontScale="92500" lnSpcReduction="10000"/>
          </a:bodyPr>
          <a:lstStyle/>
          <a:p>
            <a:pPr lvl="0" eaLnBrk="1" fontAlgn="auto" hangingPunct="1">
              <a:spcBef>
                <a:spcPts val="600"/>
              </a:spcBef>
              <a:spcAft>
                <a:spcPts val="0"/>
              </a:spcAft>
              <a:buNone/>
              <a:defRPr/>
            </a:pPr>
            <a:r>
              <a:rPr lang="en-US" altLang="ja-JP" sz="1900" dirty="0">
                <a:solidFill>
                  <a:prstClr val="black"/>
                </a:solidFill>
                <a:latin typeface="BIZ UDPゴシック" panose="020B0400000000000000" pitchFamily="50" charset="-128"/>
                <a:ea typeface="BIZ UDPゴシック" panose="020B0400000000000000" pitchFamily="50" charset="-128"/>
              </a:rPr>
              <a:t>【</a:t>
            </a:r>
            <a:r>
              <a:rPr lang="ja-JP" altLang="en-US" sz="1900" dirty="0">
                <a:solidFill>
                  <a:prstClr val="black"/>
                </a:solidFill>
                <a:latin typeface="BIZ UDPゴシック" panose="020B0400000000000000" pitchFamily="50" charset="-128"/>
                <a:ea typeface="BIZ UDPゴシック" panose="020B0400000000000000" pitchFamily="50" charset="-128"/>
              </a:rPr>
              <a:t>入院・外来医療等の調査・評価分科会 ①</a:t>
            </a:r>
            <a:r>
              <a:rPr lang="en-US" altLang="ja-JP" sz="1900" dirty="0">
                <a:solidFill>
                  <a:prstClr val="black"/>
                </a:solidFill>
                <a:latin typeface="BIZ UDPゴシック" panose="020B0400000000000000" pitchFamily="50" charset="-128"/>
                <a:ea typeface="BIZ UDPゴシック" panose="020B0400000000000000" pitchFamily="50" charset="-128"/>
              </a:rPr>
              <a:t>】</a:t>
            </a:r>
          </a:p>
          <a:p>
            <a:pPr eaLnBrk="1" fontAlgn="auto" hangingPunct="1">
              <a:spcBef>
                <a:spcPts val="0"/>
              </a:spcBef>
              <a:spcAft>
                <a:spcPts val="0"/>
              </a:spcAft>
              <a:buFont typeface="Arial" pitchFamily="34" charset="0"/>
              <a:buNone/>
              <a:defRPr/>
            </a:pPr>
            <a:endParaRPr lang="en-US" altLang="ja-JP" sz="1700" dirty="0">
              <a:solidFill>
                <a:prstClr val="black"/>
              </a:solidFill>
              <a:latin typeface="BIZ UDPゴシック" panose="020B0400000000000000" pitchFamily="50" charset="-128"/>
              <a:ea typeface="BIZ UDPゴシック" panose="020B0400000000000000" pitchFamily="50" charset="-128"/>
            </a:endParaRPr>
          </a:p>
          <a:p>
            <a:pPr eaLnBrk="1" fontAlgn="auto" hangingPunct="1">
              <a:spcBef>
                <a:spcPts val="0"/>
              </a:spcBef>
              <a:spcAft>
                <a:spcPts val="0"/>
              </a:spcAft>
              <a:buFont typeface="Arial" pitchFamily="34" charset="0"/>
              <a:buNone/>
              <a:defRPr/>
            </a:pPr>
            <a:r>
              <a:rPr lang="en-US" altLang="ja-JP" sz="1700" dirty="0">
                <a:solidFill>
                  <a:prstClr val="black"/>
                </a:solidFill>
                <a:latin typeface="BIZ UDPゴシック" panose="020B0400000000000000" pitchFamily="50" charset="-128"/>
                <a:ea typeface="BIZ UDPゴシック" panose="020B0400000000000000" pitchFamily="50" charset="-128"/>
              </a:rPr>
              <a:t>〔</a:t>
            </a:r>
            <a:r>
              <a:rPr lang="ja-JP" altLang="en-US" sz="1700" dirty="0">
                <a:solidFill>
                  <a:prstClr val="black"/>
                </a:solidFill>
                <a:latin typeface="BIZ UDPゴシック" panose="020B0400000000000000" pitchFamily="50" charset="-128"/>
                <a:ea typeface="BIZ UDPゴシック" panose="020B0400000000000000" pitchFamily="50" charset="-128"/>
              </a:rPr>
              <a:t>令和４年　４月１３日</a:t>
            </a:r>
            <a:r>
              <a:rPr lang="en-US" altLang="ja-JP" sz="1700" dirty="0">
                <a:solidFill>
                  <a:prstClr val="black"/>
                </a:solidFill>
                <a:latin typeface="BIZ UDPゴシック" panose="020B0400000000000000" pitchFamily="50" charset="-128"/>
                <a:ea typeface="BIZ UDPゴシック" panose="020B0400000000000000" pitchFamily="50" charset="-128"/>
              </a:rPr>
              <a:t>〕</a:t>
            </a:r>
            <a:r>
              <a:rPr lang="ja-JP" altLang="en-US" sz="1700" dirty="0">
                <a:solidFill>
                  <a:prstClr val="black"/>
                </a:solidFill>
                <a:latin typeface="BIZ UDPゴシック" panose="020B0400000000000000" pitchFamily="50" charset="-128"/>
                <a:ea typeface="BIZ UDPゴシック" panose="020B0400000000000000" pitchFamily="50" charset="-128"/>
              </a:rPr>
              <a:t>　</a:t>
            </a:r>
            <a:endParaRPr lang="en-US" altLang="ja-JP" sz="1700" dirty="0">
              <a:solidFill>
                <a:prstClr val="black"/>
              </a:solidFill>
              <a:latin typeface="BIZ UDPゴシック" panose="020B0400000000000000" pitchFamily="50" charset="-128"/>
              <a:ea typeface="BIZ UDPゴシック" panose="020B0400000000000000" pitchFamily="50" charset="-128"/>
            </a:endParaRPr>
          </a:p>
          <a:p>
            <a:pPr eaLnBrk="1" fontAlgn="auto" hangingPunct="1">
              <a:spcBef>
                <a:spcPts val="0"/>
              </a:spcBef>
              <a:spcAft>
                <a:spcPts val="0"/>
              </a:spcAft>
              <a:buFont typeface="Arial" pitchFamily="34" charset="0"/>
              <a:buNone/>
              <a:defRPr/>
            </a:pPr>
            <a:r>
              <a:rPr lang="ja-JP" altLang="en-US" sz="1700" dirty="0">
                <a:solidFill>
                  <a:prstClr val="black"/>
                </a:solidFill>
                <a:latin typeface="ＭＳ Ｐゴシック"/>
              </a:rPr>
              <a:t>◇　看護の処遇改善に係る診療報酬上の対応に向けた技術的検討において必要な調査・分析について</a:t>
            </a:r>
            <a:endParaRPr lang="en-US" altLang="ja-JP" sz="17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700" dirty="0">
                <a:solidFill>
                  <a:prstClr val="black"/>
                </a:solidFill>
                <a:latin typeface="ＭＳ Ｐゴシック"/>
              </a:rPr>
              <a:t>◇　看護の処遇改善に係る特別調査実施の検討について（案）</a:t>
            </a:r>
            <a:endParaRPr lang="en-US" altLang="ja-JP" sz="1700" dirty="0">
              <a:solidFill>
                <a:prstClr val="black"/>
              </a:solidFill>
              <a:latin typeface="ＭＳ Ｐゴシック"/>
            </a:endParaRPr>
          </a:p>
          <a:p>
            <a:pPr eaLnBrk="1" fontAlgn="auto" hangingPunct="1">
              <a:spcBef>
                <a:spcPts val="0"/>
              </a:spcBef>
              <a:spcAft>
                <a:spcPts val="0"/>
              </a:spcAft>
              <a:buFont typeface="Arial" pitchFamily="34" charset="0"/>
              <a:buNone/>
              <a:defRPr/>
            </a:pPr>
            <a:endParaRPr lang="en-US" altLang="ja-JP" sz="17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en-US" altLang="ja-JP" sz="1700" dirty="0">
                <a:solidFill>
                  <a:prstClr val="black"/>
                </a:solidFill>
                <a:latin typeface="BIZ UDPゴシック" panose="020B0400000000000000" pitchFamily="50" charset="-128"/>
                <a:ea typeface="BIZ UDPゴシック" panose="020B0400000000000000" pitchFamily="50" charset="-128"/>
              </a:rPr>
              <a:t>〔</a:t>
            </a:r>
            <a:r>
              <a:rPr lang="ja-JP" altLang="en-US" sz="1700" dirty="0">
                <a:solidFill>
                  <a:prstClr val="black"/>
                </a:solidFill>
                <a:latin typeface="BIZ UDPゴシック" panose="020B0400000000000000" pitchFamily="50" charset="-128"/>
                <a:ea typeface="BIZ UDPゴシック" panose="020B0400000000000000" pitchFamily="50" charset="-128"/>
              </a:rPr>
              <a:t>令和４月　５月１９日</a:t>
            </a:r>
            <a:r>
              <a:rPr lang="en-US" altLang="ja-JP" sz="1700" dirty="0">
                <a:solidFill>
                  <a:prstClr val="black"/>
                </a:solidFill>
                <a:latin typeface="BIZ UDPゴシック" panose="020B0400000000000000" pitchFamily="50" charset="-128"/>
                <a:ea typeface="BIZ UDPゴシック" panose="020B0400000000000000" pitchFamily="50" charset="-128"/>
              </a:rPr>
              <a:t>〕</a:t>
            </a:r>
          </a:p>
          <a:p>
            <a:pPr eaLnBrk="1" fontAlgn="auto" hangingPunct="1">
              <a:spcBef>
                <a:spcPts val="0"/>
              </a:spcBef>
              <a:spcAft>
                <a:spcPts val="0"/>
              </a:spcAft>
              <a:buFont typeface="Arial" pitchFamily="34" charset="0"/>
              <a:buNone/>
              <a:defRPr/>
            </a:pPr>
            <a:r>
              <a:rPr lang="ja-JP" altLang="en-US" sz="1700" dirty="0">
                <a:solidFill>
                  <a:prstClr val="black"/>
                </a:solidFill>
                <a:latin typeface="ＭＳ Ｐゴシック"/>
              </a:rPr>
              <a:t>◇　看護の処遇改善に係る診療報酬上の対応に向けた技術的検討において必要な調査・分析について</a:t>
            </a:r>
            <a:endParaRPr lang="en-US" altLang="ja-JP" sz="1700" dirty="0">
              <a:solidFill>
                <a:prstClr val="black"/>
              </a:solidFill>
              <a:latin typeface="ＭＳ Ｐゴシック"/>
            </a:endParaRPr>
          </a:p>
          <a:p>
            <a:pPr algn="r" eaLnBrk="1" fontAlgn="auto" hangingPunct="1">
              <a:spcBef>
                <a:spcPts val="0"/>
              </a:spcBef>
              <a:spcAft>
                <a:spcPts val="0"/>
              </a:spcAft>
              <a:buFont typeface="Arial" pitchFamily="34" charset="0"/>
              <a:buNone/>
              <a:defRPr/>
            </a:pPr>
            <a:r>
              <a:rPr lang="ja-JP" altLang="en-US" sz="1700" dirty="0">
                <a:solidFill>
                  <a:prstClr val="black"/>
                </a:solidFill>
                <a:latin typeface="ＭＳ Ｐゴシック"/>
              </a:rPr>
              <a:t>（その２）</a:t>
            </a:r>
            <a:endParaRPr lang="en-US" altLang="ja-JP" sz="1700" dirty="0">
              <a:solidFill>
                <a:prstClr val="black"/>
              </a:solidFill>
              <a:latin typeface="ＭＳ Ｐゴシック"/>
            </a:endParaRPr>
          </a:p>
          <a:p>
            <a:pPr eaLnBrk="1" fontAlgn="auto" hangingPunct="1">
              <a:spcBef>
                <a:spcPts val="0"/>
              </a:spcBef>
              <a:spcAft>
                <a:spcPts val="0"/>
              </a:spcAft>
              <a:buFont typeface="Arial" pitchFamily="34" charset="0"/>
              <a:buNone/>
              <a:defRPr/>
            </a:pPr>
            <a:endParaRPr lang="ja-JP" altLang="en-US" sz="1700" dirty="0">
              <a:solidFill>
                <a:prstClr val="black"/>
              </a:solidFill>
              <a:latin typeface="ＭＳ Ｐゴシック"/>
            </a:endParaRP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lang="en-US" altLang="ja-JP" sz="1700" dirty="0">
                <a:solidFill>
                  <a:prstClr val="black"/>
                </a:solidFill>
                <a:latin typeface="BIZ UDPゴシック" panose="020B0400000000000000" pitchFamily="50" charset="-128"/>
                <a:ea typeface="BIZ UDPゴシック" panose="020B0400000000000000" pitchFamily="50" charset="-128"/>
              </a:rPr>
              <a:t>〔</a:t>
            </a:r>
            <a:r>
              <a:rPr lang="ja-JP" altLang="en-US" sz="1700" dirty="0">
                <a:solidFill>
                  <a:prstClr val="black"/>
                </a:solidFill>
                <a:latin typeface="BIZ UDPゴシック" panose="020B0400000000000000" pitchFamily="50" charset="-128"/>
                <a:ea typeface="BIZ UDPゴシック" panose="020B0400000000000000" pitchFamily="50" charset="-128"/>
              </a:rPr>
              <a:t>令和４年　６月１０日</a:t>
            </a:r>
            <a:r>
              <a:rPr lang="en-US" altLang="ja-JP" sz="1700" dirty="0">
                <a:solidFill>
                  <a:prstClr val="black"/>
                </a:solidFill>
                <a:latin typeface="BIZ UDPゴシック" panose="020B0400000000000000" pitchFamily="50" charset="-128"/>
                <a:ea typeface="BIZ UDPゴシック" panose="020B0400000000000000" pitchFamily="50" charset="-128"/>
              </a:rPr>
              <a:t>〕</a:t>
            </a: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lang="ja-JP" altLang="en-US" sz="1700" dirty="0">
                <a:solidFill>
                  <a:prstClr val="black"/>
                </a:solidFill>
                <a:latin typeface="ＭＳ Ｐゴシック"/>
              </a:rPr>
              <a:t>◇　</a:t>
            </a:r>
            <a:r>
              <a:rPr kumimoji="1" lang="ja-JP" altLang="en-US" sz="17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看護の処遇改善に係る診療報酬上の対応に向けた技術的検討において必要な調査・分析について</a:t>
            </a:r>
            <a:endParaRPr kumimoji="1" lang="en-US" altLang="ja-JP" sz="17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28600" marR="0" lvl="0" indent="-228600" algn="r" defTabSz="914400" rtl="0" eaLnBrk="1" fontAlgn="auto" latinLnBrk="0" hangingPunct="1">
              <a:lnSpc>
                <a:spcPct val="90000"/>
              </a:lnSpc>
              <a:spcBef>
                <a:spcPts val="0"/>
              </a:spcBef>
              <a:spcAft>
                <a:spcPts val="0"/>
              </a:spcAft>
              <a:buClrTx/>
              <a:buSzTx/>
              <a:buFont typeface="Arial" pitchFamily="34" charset="0"/>
              <a:buNone/>
              <a:tabLst/>
              <a:defRPr/>
            </a:pPr>
            <a:r>
              <a:rPr kumimoji="1" lang="ja-JP" altLang="en-US" sz="17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（その３）</a:t>
            </a:r>
            <a:endParaRPr kumimoji="1" lang="en-US" altLang="ja-JP" sz="17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endParaRPr lang="en-US" altLang="ja-JP" sz="1700" dirty="0">
              <a:solidFill>
                <a:prstClr val="black"/>
              </a:solidFill>
              <a:latin typeface="BIZ UDPゴシック" panose="020B0400000000000000" pitchFamily="50" charset="-128"/>
              <a:ea typeface="BIZ UDPゴシック" panose="020B0400000000000000" pitchFamily="50" charset="-128"/>
            </a:endParaRP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lang="en-US" altLang="ja-JP" sz="1700" dirty="0">
                <a:solidFill>
                  <a:prstClr val="black"/>
                </a:solidFill>
                <a:latin typeface="BIZ UDPゴシック" panose="020B0400000000000000" pitchFamily="50" charset="-128"/>
                <a:ea typeface="BIZ UDPゴシック" panose="020B0400000000000000" pitchFamily="50" charset="-128"/>
              </a:rPr>
              <a:t>〔</a:t>
            </a:r>
            <a:r>
              <a:rPr lang="ja-JP" altLang="en-US" sz="1700" dirty="0">
                <a:solidFill>
                  <a:prstClr val="black"/>
                </a:solidFill>
                <a:latin typeface="BIZ UDPゴシック" panose="020B0400000000000000" pitchFamily="50" charset="-128"/>
                <a:ea typeface="BIZ UDPゴシック" panose="020B0400000000000000" pitchFamily="50" charset="-128"/>
              </a:rPr>
              <a:t>令和４年　７月２０日</a:t>
            </a:r>
            <a:r>
              <a:rPr lang="en-US" altLang="ja-JP" sz="1700" dirty="0">
                <a:solidFill>
                  <a:prstClr val="black"/>
                </a:solidFill>
                <a:latin typeface="BIZ UDPゴシック" panose="020B0400000000000000" pitchFamily="50" charset="-128"/>
                <a:ea typeface="BIZ UDPゴシック" panose="020B0400000000000000" pitchFamily="50" charset="-128"/>
              </a:rPr>
              <a:t>〕</a:t>
            </a: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lang="ja-JP" altLang="en-US" sz="1700" dirty="0">
                <a:solidFill>
                  <a:prstClr val="black"/>
                </a:solidFill>
                <a:latin typeface="ＭＳ Ｐゴシック"/>
              </a:rPr>
              <a:t>◇　</a:t>
            </a:r>
            <a:r>
              <a:rPr kumimoji="1" lang="ja-JP" altLang="en-US" sz="17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看護の処遇改善に係る診療報酬上の対応に向けた技術的検討において必要な調査・分析について</a:t>
            </a:r>
            <a:endParaRPr kumimoji="1" lang="en-US" altLang="ja-JP" sz="17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28600" marR="0" lvl="0" indent="-228600" algn="r" defTabSz="914400" rtl="0" eaLnBrk="1" fontAlgn="auto" latinLnBrk="0" hangingPunct="1">
              <a:lnSpc>
                <a:spcPct val="90000"/>
              </a:lnSpc>
              <a:spcBef>
                <a:spcPts val="0"/>
              </a:spcBef>
              <a:spcAft>
                <a:spcPts val="0"/>
              </a:spcAft>
              <a:buClrTx/>
              <a:buSzTx/>
              <a:buFont typeface="Arial" pitchFamily="34" charset="0"/>
              <a:buNone/>
              <a:tabLst/>
              <a:defRPr/>
            </a:pPr>
            <a:r>
              <a:rPr kumimoji="1" lang="ja-JP" altLang="en-US" sz="17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（その４）</a:t>
            </a:r>
          </a:p>
          <a:p>
            <a:pPr eaLnBrk="1" fontAlgn="auto" hangingPunct="1">
              <a:spcBef>
                <a:spcPts val="0"/>
              </a:spcBef>
              <a:spcAft>
                <a:spcPts val="0"/>
              </a:spcAft>
              <a:buFont typeface="Arial" pitchFamily="34" charset="0"/>
              <a:buNone/>
              <a:defRPr/>
            </a:pPr>
            <a:r>
              <a:rPr lang="ja-JP" altLang="en-US" sz="1700" dirty="0">
                <a:solidFill>
                  <a:prstClr val="black"/>
                </a:solidFill>
                <a:latin typeface="ＭＳ Ｐゴシック"/>
              </a:rPr>
              <a:t>◇　分科会の検討方針について</a:t>
            </a:r>
            <a:endParaRPr lang="en-US" altLang="ja-JP" sz="17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700" dirty="0">
                <a:solidFill>
                  <a:prstClr val="black"/>
                </a:solidFill>
                <a:latin typeface="ＭＳ Ｐゴシック"/>
              </a:rPr>
              <a:t>◇　令和４・５年度入院・外来医療等の調査について</a:t>
            </a:r>
            <a:endParaRPr lang="en-US" altLang="ja-JP" sz="1700" dirty="0">
              <a:solidFill>
                <a:prstClr val="black"/>
              </a:solidFill>
              <a:latin typeface="ＭＳ Ｐゴシック"/>
            </a:endParaRPr>
          </a:p>
          <a:p>
            <a:pPr eaLnBrk="1" fontAlgn="auto" hangingPunct="1">
              <a:spcBef>
                <a:spcPts val="0"/>
              </a:spcBef>
              <a:spcAft>
                <a:spcPts val="0"/>
              </a:spcAft>
              <a:buFont typeface="Arial" pitchFamily="34" charset="0"/>
              <a:buNone/>
              <a:defRPr/>
            </a:pPr>
            <a:endParaRPr lang="en-US" altLang="ja-JP" sz="17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en-US" altLang="ja-JP" sz="1700" dirty="0">
                <a:solidFill>
                  <a:prstClr val="black"/>
                </a:solidFill>
                <a:latin typeface="BIZ UDPゴシック" panose="020B0400000000000000" pitchFamily="50" charset="-128"/>
                <a:ea typeface="BIZ UDPゴシック" panose="020B0400000000000000" pitchFamily="50" charset="-128"/>
              </a:rPr>
              <a:t>〔</a:t>
            </a:r>
            <a:r>
              <a:rPr lang="ja-JP" altLang="en-US" sz="1700" dirty="0">
                <a:solidFill>
                  <a:prstClr val="black"/>
                </a:solidFill>
                <a:latin typeface="BIZ UDPゴシック" panose="020B0400000000000000" pitchFamily="50" charset="-128"/>
                <a:ea typeface="BIZ UDPゴシック" panose="020B0400000000000000" pitchFamily="50" charset="-128"/>
              </a:rPr>
              <a:t>令和４年１０月１２日</a:t>
            </a:r>
            <a:r>
              <a:rPr lang="en-US" altLang="ja-JP" sz="1700" dirty="0">
                <a:solidFill>
                  <a:prstClr val="black"/>
                </a:solidFill>
                <a:latin typeface="BIZ UDPゴシック" panose="020B0400000000000000" pitchFamily="50" charset="-128"/>
                <a:ea typeface="BIZ UDPゴシック" panose="020B0400000000000000" pitchFamily="50" charset="-128"/>
              </a:rPr>
              <a:t>〕</a:t>
            </a:r>
          </a:p>
          <a:p>
            <a:pPr eaLnBrk="1" fontAlgn="auto" hangingPunct="1">
              <a:spcBef>
                <a:spcPts val="0"/>
              </a:spcBef>
              <a:spcAft>
                <a:spcPts val="0"/>
              </a:spcAft>
              <a:buFont typeface="Arial" pitchFamily="34" charset="0"/>
              <a:buNone/>
              <a:defRPr/>
            </a:pPr>
            <a:r>
              <a:rPr lang="ja-JP" altLang="en-US" sz="1700" dirty="0">
                <a:solidFill>
                  <a:prstClr val="black"/>
                </a:solidFill>
                <a:latin typeface="ＭＳ Ｐゴシック"/>
              </a:rPr>
              <a:t>◇　令和４年度入院・外来調査の内容について</a:t>
            </a:r>
            <a:endParaRPr lang="en-US" altLang="ja-JP" sz="17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700" dirty="0">
                <a:solidFill>
                  <a:prstClr val="black"/>
                </a:solidFill>
                <a:latin typeface="ＭＳ Ｐゴシック"/>
              </a:rPr>
              <a:t>◇　令和４年度特別調査の実施について</a:t>
            </a:r>
            <a:endParaRPr lang="en-US" altLang="ja-JP" sz="1700" dirty="0">
              <a:solidFill>
                <a:prstClr val="black"/>
              </a:solidFill>
              <a:latin typeface="ＭＳ Ｐゴシック"/>
            </a:endParaRPr>
          </a:p>
          <a:p>
            <a:pPr eaLnBrk="1" fontAlgn="auto" hangingPunct="1">
              <a:spcBef>
                <a:spcPts val="0"/>
              </a:spcBef>
              <a:spcAft>
                <a:spcPts val="0"/>
              </a:spcAft>
              <a:buFont typeface="Arial" pitchFamily="34" charset="0"/>
              <a:buNone/>
              <a:defRPr/>
            </a:pPr>
            <a:endParaRPr lang="en-US" altLang="ja-JP" sz="17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en-US" altLang="ja-JP" sz="1700" dirty="0">
                <a:solidFill>
                  <a:prstClr val="black"/>
                </a:solidFill>
                <a:latin typeface="BIZ UDPゴシック" panose="020B0400000000000000" pitchFamily="50" charset="-128"/>
                <a:ea typeface="BIZ UDPゴシック" panose="020B0400000000000000" pitchFamily="50" charset="-128"/>
              </a:rPr>
              <a:t>〔</a:t>
            </a:r>
            <a:r>
              <a:rPr lang="ja-JP" altLang="en-US" sz="1700" dirty="0">
                <a:solidFill>
                  <a:prstClr val="black"/>
                </a:solidFill>
                <a:latin typeface="BIZ UDPゴシック" panose="020B0400000000000000" pitchFamily="50" charset="-128"/>
                <a:ea typeface="BIZ UDPゴシック" panose="020B0400000000000000" pitchFamily="50" charset="-128"/>
              </a:rPr>
              <a:t>令和５年　４月２４日</a:t>
            </a:r>
            <a:r>
              <a:rPr lang="en-US" altLang="ja-JP" sz="1700" dirty="0">
                <a:solidFill>
                  <a:prstClr val="black"/>
                </a:solidFill>
                <a:latin typeface="BIZ UDPゴシック" panose="020B0400000000000000" pitchFamily="50" charset="-128"/>
                <a:ea typeface="BIZ UDPゴシック" panose="020B0400000000000000" pitchFamily="50" charset="-128"/>
              </a:rPr>
              <a:t>〕</a:t>
            </a:r>
          </a:p>
          <a:p>
            <a:pPr eaLnBrk="1" fontAlgn="auto" hangingPunct="1">
              <a:spcBef>
                <a:spcPts val="0"/>
              </a:spcBef>
              <a:spcAft>
                <a:spcPts val="0"/>
              </a:spcAft>
              <a:buFont typeface="Arial" pitchFamily="34" charset="0"/>
              <a:buNone/>
              <a:defRPr/>
            </a:pPr>
            <a:r>
              <a:rPr lang="ja-JP" altLang="en-US" sz="1700" dirty="0">
                <a:solidFill>
                  <a:prstClr val="black"/>
                </a:solidFill>
                <a:latin typeface="ＭＳ Ｐゴシック"/>
              </a:rPr>
              <a:t>◇　分科会の検討方針について　◇　令和５年度調査の内容について</a:t>
            </a:r>
            <a:endParaRPr lang="en-US" altLang="ja-JP" sz="17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700" dirty="0">
                <a:solidFill>
                  <a:prstClr val="black"/>
                </a:solidFill>
                <a:latin typeface="ＭＳ Ｐゴシック"/>
              </a:rPr>
              <a:t>◇　令和４年度調査の回収状況について　◇　令和４年度特別調査の結果報告について</a:t>
            </a:r>
            <a:endParaRPr lang="en-US" altLang="ja-JP" sz="17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700" dirty="0">
                <a:solidFill>
                  <a:prstClr val="black"/>
                </a:solidFill>
                <a:latin typeface="ＭＳ Ｐゴシック"/>
              </a:rPr>
              <a:t>◇　令和５年度におけるＤＰＣ／ＰＤＰＳの現況について　◇　診断群分類の見直し作業等の実施について（案）　</a:t>
            </a:r>
            <a:endParaRPr lang="en-US" altLang="ja-JP" sz="1700" dirty="0">
              <a:solidFill>
                <a:prstClr val="black"/>
              </a:solidFill>
              <a:latin typeface="ＭＳ Ｐゴシック"/>
            </a:endParaRPr>
          </a:p>
        </p:txBody>
      </p:sp>
      <p:sp>
        <p:nvSpPr>
          <p:cNvPr id="5" name="タイトル 1">
            <a:extLst>
              <a:ext uri="{FF2B5EF4-FFF2-40B4-BE49-F238E27FC236}">
                <a16:creationId xmlns:a16="http://schemas.microsoft.com/office/drawing/2014/main" id="{C914B566-C376-E0B4-5855-7D9297DED4E7}"/>
              </a:ext>
            </a:extLst>
          </p:cNvPr>
          <p:cNvSpPr txBox="1">
            <a:spLocks/>
          </p:cNvSpPr>
          <p:nvPr/>
        </p:nvSpPr>
        <p:spPr>
          <a:xfrm>
            <a:off x="741231" y="115899"/>
            <a:ext cx="8420100" cy="504825"/>
          </a:xfrm>
          <a:prstGeom prst="rect">
            <a:avLst/>
          </a:prstGeom>
          <a:solidFill>
            <a:srgbClr val="00B0F0">
              <a:alpha val="60000"/>
            </a:srgbClr>
          </a:solidFill>
          <a:ln w="12700">
            <a:solidFill>
              <a:schemeClr val="tx1"/>
            </a:solidFill>
          </a:ln>
        </p:spPr>
        <p:txBody>
          <a:bodyPr anchor="ct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診療報酬調査専門組織における審議経過・内容</a:t>
            </a:r>
            <a:endParaRPr kumimoji="1" lang="en-US" altLang="ja-JP"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endParaRPr>
          </a:p>
        </p:txBody>
      </p:sp>
      <p:sp>
        <p:nvSpPr>
          <p:cNvPr id="6" name="スライド番号プレースホルダー 2">
            <a:extLst>
              <a:ext uri="{FF2B5EF4-FFF2-40B4-BE49-F238E27FC236}">
                <a16:creationId xmlns:a16="http://schemas.microsoft.com/office/drawing/2014/main" id="{573FE9CC-4CCD-8984-425F-E4D20207651D}"/>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641746830"/>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D7B041-7868-96C5-0A77-B5E3528760E0}"/>
            </a:ext>
          </a:extLst>
        </p:cNvPr>
        <p:cNvGrpSpPr/>
        <p:nvPr/>
      </p:nvGrpSpPr>
      <p:grpSpPr>
        <a:xfrm>
          <a:off x="0" y="0"/>
          <a:ext cx="0" cy="0"/>
          <a:chOff x="0" y="0"/>
          <a:chExt cx="0" cy="0"/>
        </a:xfrm>
      </p:grpSpPr>
      <p:sp>
        <p:nvSpPr>
          <p:cNvPr id="835586" name="Rectangle 3">
            <a:extLst>
              <a:ext uri="{FF2B5EF4-FFF2-40B4-BE49-F238E27FC236}">
                <a16:creationId xmlns:a16="http://schemas.microsoft.com/office/drawing/2014/main" id="{9BEBEC5D-A13A-4A78-FC6D-53F884B20D2A}"/>
              </a:ext>
            </a:extLst>
          </p:cNvPr>
          <p:cNvSpPr>
            <a:spLocks noGrp="1" noChangeArrowheads="1"/>
          </p:cNvSpPr>
          <p:nvPr>
            <p:ph type="body" idx="4294967295"/>
          </p:nvPr>
        </p:nvSpPr>
        <p:spPr>
          <a:xfrm>
            <a:off x="192646" y="692149"/>
            <a:ext cx="9517327" cy="5900332"/>
          </a:xfrm>
          <a:solidFill>
            <a:srgbClr val="00B0F0">
              <a:alpha val="30000"/>
            </a:srgbClr>
          </a:solidFill>
          <a:ln w="12700">
            <a:solidFill>
              <a:schemeClr val="tx1"/>
            </a:solidFill>
            <a:prstDash val="solid"/>
          </a:ln>
        </p:spPr>
        <p:txBody>
          <a:bodyPr rtlCol="0">
            <a:normAutofit/>
          </a:bodyPr>
          <a:lstStyle/>
          <a:p>
            <a:pPr lvl="0" eaLnBrk="1" fontAlgn="auto" hangingPunct="1">
              <a:spcBef>
                <a:spcPts val="600"/>
              </a:spcBef>
              <a:spcAft>
                <a:spcPts val="0"/>
              </a:spcAft>
              <a:buNone/>
              <a:defRPr/>
            </a:pPr>
            <a:r>
              <a:rPr lang="en-US" altLang="ja-JP" sz="1800" dirty="0">
                <a:solidFill>
                  <a:prstClr val="black"/>
                </a:solidFill>
                <a:latin typeface="BIZ UDPゴシック" panose="020B0400000000000000" pitchFamily="50" charset="-128"/>
                <a:ea typeface="BIZ UDPゴシック" panose="020B0400000000000000" pitchFamily="50" charset="-128"/>
              </a:rPr>
              <a:t>【</a:t>
            </a:r>
            <a:r>
              <a:rPr lang="ja-JP" altLang="en-US" sz="1800" dirty="0">
                <a:solidFill>
                  <a:prstClr val="black"/>
                </a:solidFill>
                <a:latin typeface="BIZ UDPゴシック" panose="020B0400000000000000" pitchFamily="50" charset="-128"/>
                <a:ea typeface="BIZ UDPゴシック" panose="020B0400000000000000" pitchFamily="50" charset="-128"/>
              </a:rPr>
              <a:t>入院・外来医療等の調査・評価分科会 ②</a:t>
            </a:r>
            <a:r>
              <a:rPr lang="en-US" altLang="ja-JP" sz="1800" dirty="0">
                <a:solidFill>
                  <a:prstClr val="black"/>
                </a:solidFill>
                <a:latin typeface="BIZ UDPゴシック" panose="020B0400000000000000" pitchFamily="50" charset="-128"/>
                <a:ea typeface="BIZ UDPゴシック" panose="020B0400000000000000" pitchFamily="50" charset="-128"/>
              </a:rPr>
              <a:t>】</a:t>
            </a:r>
          </a:p>
          <a:p>
            <a:pPr eaLnBrk="1" fontAlgn="auto" hangingPunct="1">
              <a:spcBef>
                <a:spcPts val="0"/>
              </a:spcBef>
              <a:spcAft>
                <a:spcPts val="0"/>
              </a:spcAft>
              <a:buFont typeface="Arial" pitchFamily="34" charset="0"/>
              <a:buNone/>
              <a:defRPr/>
            </a:pPr>
            <a:endParaRPr lang="en-US" altLang="ja-JP" sz="1600" dirty="0">
              <a:solidFill>
                <a:prstClr val="black"/>
              </a:solidFill>
              <a:latin typeface="BIZ UDPゴシック" panose="020B0400000000000000" pitchFamily="50" charset="-128"/>
              <a:ea typeface="BIZ UDPゴシック" panose="020B0400000000000000" pitchFamily="50" charset="-128"/>
            </a:endParaRPr>
          </a:p>
          <a:p>
            <a:pPr eaLnBrk="1" fontAlgn="auto" hangingPunct="1">
              <a:spcBef>
                <a:spcPts val="0"/>
              </a:spcBef>
              <a:spcAft>
                <a:spcPts val="0"/>
              </a:spcAft>
              <a:buFont typeface="Arial" pitchFamily="34" charset="0"/>
              <a:buNone/>
              <a:defRPr/>
            </a:pPr>
            <a:r>
              <a:rPr lang="en-US" altLang="ja-JP" sz="1600" dirty="0">
                <a:solidFill>
                  <a:prstClr val="black"/>
                </a:solidFill>
                <a:latin typeface="BIZ UDPゴシック" panose="020B0400000000000000" pitchFamily="50" charset="-128"/>
                <a:ea typeface="BIZ UDPゴシック" panose="020B0400000000000000" pitchFamily="50" charset="-128"/>
              </a:rPr>
              <a:t>〔</a:t>
            </a:r>
            <a:r>
              <a:rPr lang="ja-JP" altLang="en-US" sz="1600" dirty="0">
                <a:solidFill>
                  <a:prstClr val="black"/>
                </a:solidFill>
                <a:latin typeface="BIZ UDPゴシック" panose="020B0400000000000000" pitchFamily="50" charset="-128"/>
                <a:ea typeface="BIZ UDPゴシック" panose="020B0400000000000000" pitchFamily="50" charset="-128"/>
              </a:rPr>
              <a:t>令和５年　６月　８日</a:t>
            </a:r>
            <a:r>
              <a:rPr lang="en-US" altLang="ja-JP" sz="1600" dirty="0">
                <a:solidFill>
                  <a:prstClr val="black"/>
                </a:solidFill>
                <a:latin typeface="BIZ UDPゴシック" panose="020B0400000000000000" pitchFamily="50" charset="-128"/>
                <a:ea typeface="BIZ UDPゴシック" panose="020B0400000000000000" pitchFamily="50" charset="-128"/>
              </a:rPr>
              <a:t>〕</a:t>
            </a:r>
            <a:r>
              <a:rPr lang="ja-JP" altLang="en-US" sz="1600" dirty="0">
                <a:solidFill>
                  <a:prstClr val="black"/>
                </a:solidFill>
                <a:latin typeface="BIZ UDPゴシック" panose="020B0400000000000000" pitchFamily="50" charset="-128"/>
                <a:ea typeface="BIZ UDPゴシック" panose="020B0400000000000000" pitchFamily="50" charset="-128"/>
              </a:rPr>
              <a:t>　</a:t>
            </a:r>
            <a:endParaRPr lang="en-US" altLang="ja-JP" sz="1600" dirty="0">
              <a:solidFill>
                <a:prstClr val="black"/>
              </a:solidFill>
              <a:latin typeface="BIZ UDPゴシック" panose="020B0400000000000000" pitchFamily="50" charset="-128"/>
              <a:ea typeface="BIZ UDPゴシック" panose="020B0400000000000000" pitchFamily="50" charset="-128"/>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令和４年度調査結果（速報）の概要について</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a:t>
            </a:r>
            <a:r>
              <a:rPr kumimoji="1" lang="ja-JP" altLang="en-US"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ＤＰＣ／ＰＤＰＳに係る令和５年度特別調査の実施について（案）</a:t>
            </a:r>
            <a:endParaRPr kumimoji="1" lang="en-US" altLang="ja-JP"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eaLnBrk="1" fontAlgn="auto" hangingPunct="1">
              <a:spcBef>
                <a:spcPts val="0"/>
              </a:spcBef>
              <a:spcAft>
                <a:spcPts val="0"/>
              </a:spcAft>
              <a:buFont typeface="Arial" pitchFamily="34" charset="0"/>
              <a:buNone/>
              <a:defRPr/>
            </a:pP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en-US" altLang="ja-JP" sz="1600" dirty="0">
                <a:solidFill>
                  <a:prstClr val="black"/>
                </a:solidFill>
                <a:latin typeface="BIZ UDPゴシック" panose="020B0400000000000000" pitchFamily="50" charset="-128"/>
                <a:ea typeface="BIZ UDPゴシック" panose="020B0400000000000000" pitchFamily="50" charset="-128"/>
              </a:rPr>
              <a:t>〔</a:t>
            </a:r>
            <a:r>
              <a:rPr lang="ja-JP" altLang="en-US" sz="1600" dirty="0">
                <a:solidFill>
                  <a:prstClr val="black"/>
                </a:solidFill>
                <a:latin typeface="BIZ UDPゴシック" panose="020B0400000000000000" pitchFamily="50" charset="-128"/>
                <a:ea typeface="BIZ UDPゴシック" panose="020B0400000000000000" pitchFamily="50" charset="-128"/>
              </a:rPr>
              <a:t>令和５月　７月　６日</a:t>
            </a:r>
            <a:r>
              <a:rPr lang="en-US" altLang="ja-JP" sz="1600" dirty="0">
                <a:solidFill>
                  <a:prstClr val="black"/>
                </a:solidFill>
                <a:latin typeface="BIZ UDPゴシック" panose="020B0400000000000000" pitchFamily="50" charset="-128"/>
                <a:ea typeface="BIZ UDPゴシック" panose="020B0400000000000000" pitchFamily="50" charset="-128"/>
              </a:rPr>
              <a:t>〕</a:t>
            </a: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急性期入院医療について（その１）　◇　地域包括ケア病棟について（その１）</a:t>
            </a:r>
            <a:endParaRPr lang="en-US" altLang="ja-JP" sz="1600" dirty="0">
              <a:solidFill>
                <a:prstClr val="black"/>
              </a:solidFill>
              <a:latin typeface="ＭＳ Ｐゴシック"/>
            </a:endParaRP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lang="ja-JP" altLang="en-US" sz="1600" dirty="0">
                <a:solidFill>
                  <a:prstClr val="black"/>
                </a:solidFill>
                <a:latin typeface="ＭＳ Ｐゴシック"/>
              </a:rPr>
              <a:t>◇　横断的事項について（その１</a:t>
            </a:r>
            <a:r>
              <a:rPr kumimoji="1" lang="ja-JP" altLang="en-US"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endParaRPr kumimoji="1" lang="en-US" altLang="ja-JP"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endParaRPr lang="en-US" altLang="ja-JP" sz="1600" dirty="0">
              <a:solidFill>
                <a:prstClr val="black"/>
              </a:solidFill>
              <a:latin typeface="ＭＳ Ｐゴシック"/>
            </a:endParaRP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lang="en-US" altLang="ja-JP" sz="1600" dirty="0">
                <a:solidFill>
                  <a:prstClr val="black"/>
                </a:solidFill>
                <a:latin typeface="BIZ UDPゴシック" panose="020B0400000000000000" pitchFamily="50" charset="-128"/>
                <a:ea typeface="BIZ UDPゴシック" panose="020B0400000000000000" pitchFamily="50" charset="-128"/>
              </a:rPr>
              <a:t>〔</a:t>
            </a:r>
            <a:r>
              <a:rPr lang="ja-JP" altLang="en-US" sz="1600" dirty="0">
                <a:solidFill>
                  <a:prstClr val="black"/>
                </a:solidFill>
                <a:latin typeface="BIZ UDPゴシック" panose="020B0400000000000000" pitchFamily="50" charset="-128"/>
                <a:ea typeface="BIZ UDPゴシック" panose="020B0400000000000000" pitchFamily="50" charset="-128"/>
              </a:rPr>
              <a:t>令和５年　７月２０日</a:t>
            </a:r>
            <a:r>
              <a:rPr lang="en-US" altLang="ja-JP" sz="1600" dirty="0">
                <a:solidFill>
                  <a:prstClr val="black"/>
                </a:solidFill>
                <a:latin typeface="BIZ UDPゴシック" panose="020B0400000000000000" pitchFamily="50" charset="-128"/>
                <a:ea typeface="BIZ UDPゴシック" panose="020B0400000000000000" pitchFamily="50" charset="-128"/>
              </a:rPr>
              <a:t>〕</a:t>
            </a: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lang="ja-JP" altLang="en-US" sz="1600" dirty="0">
                <a:solidFill>
                  <a:prstClr val="black"/>
                </a:solidFill>
                <a:latin typeface="ＭＳ Ｐゴシック"/>
              </a:rPr>
              <a:t>◇　前回の議論における指摘について　◇　情報通信機器を用いた診療について（その１）</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外来医療について（その１）　◇　外来腫瘍化学療法について　◇　横断的事項等（その２）</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en-US" altLang="ja-JP" sz="1600" dirty="0">
                <a:solidFill>
                  <a:prstClr val="black"/>
                </a:solidFill>
                <a:latin typeface="BIZ UDPゴシック" panose="020B0400000000000000" pitchFamily="50" charset="-128"/>
                <a:ea typeface="BIZ UDPゴシック" panose="020B0400000000000000" pitchFamily="50" charset="-128"/>
              </a:rPr>
              <a:t>〔</a:t>
            </a:r>
            <a:r>
              <a:rPr lang="ja-JP" altLang="en-US" sz="1600" dirty="0">
                <a:solidFill>
                  <a:prstClr val="black"/>
                </a:solidFill>
                <a:latin typeface="BIZ UDPゴシック" panose="020B0400000000000000" pitchFamily="50" charset="-128"/>
                <a:ea typeface="BIZ UDPゴシック" panose="020B0400000000000000" pitchFamily="50" charset="-128"/>
              </a:rPr>
              <a:t>令和５年　８月１０日</a:t>
            </a:r>
            <a:r>
              <a:rPr lang="en-US" altLang="ja-JP" sz="1600" dirty="0">
                <a:solidFill>
                  <a:prstClr val="black"/>
                </a:solidFill>
                <a:latin typeface="BIZ UDPゴシック" panose="020B0400000000000000" pitchFamily="50" charset="-128"/>
                <a:ea typeface="BIZ UDPゴシック" panose="020B0400000000000000" pitchFamily="50" charset="-128"/>
              </a:rPr>
              <a:t>〕</a:t>
            </a: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急性期入院医療について（その２）　◇　高度急性期入院医療について（その１）</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地域包括ケア病棟について（その２）　◇　慢性期入院医療について（その１）</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en-US" altLang="ja-JP" sz="1600" dirty="0">
                <a:solidFill>
                  <a:prstClr val="black"/>
                </a:solidFill>
                <a:latin typeface="BIZ UDPゴシック" panose="020B0400000000000000" pitchFamily="50" charset="-128"/>
                <a:ea typeface="BIZ UDPゴシック" panose="020B0400000000000000" pitchFamily="50" charset="-128"/>
              </a:rPr>
              <a:t>〔</a:t>
            </a:r>
            <a:r>
              <a:rPr lang="ja-JP" altLang="en-US" sz="1600" dirty="0">
                <a:solidFill>
                  <a:prstClr val="black"/>
                </a:solidFill>
                <a:latin typeface="BIZ UDPゴシック" panose="020B0400000000000000" pitchFamily="50" charset="-128"/>
                <a:ea typeface="BIZ UDPゴシック" panose="020B0400000000000000" pitchFamily="50" charset="-128"/>
              </a:rPr>
              <a:t>令和５年　９月　６日</a:t>
            </a:r>
            <a:r>
              <a:rPr lang="en-US" altLang="ja-JP" sz="1600" dirty="0">
                <a:solidFill>
                  <a:prstClr val="black"/>
                </a:solidFill>
                <a:latin typeface="BIZ UDPゴシック" panose="020B0400000000000000" pitchFamily="50" charset="-128"/>
                <a:ea typeface="BIZ UDPゴシック" panose="020B0400000000000000" pitchFamily="50" charset="-128"/>
              </a:rPr>
              <a:t>〕</a:t>
            </a: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診療情報・指標等作業グループからの中間報告について　◇　令和５年度調査の内容について</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ＤＰＣ／ＰＤＰＳ等作業グループからの中間報告について　◇　急性期入院医療について（その３）</a:t>
            </a:r>
            <a:endParaRPr lang="en-US" altLang="ja-JP" sz="1600" dirty="0">
              <a:solidFill>
                <a:prstClr val="black"/>
              </a:solidFill>
              <a:latin typeface="ＭＳ Ｐゴシック"/>
            </a:endParaRP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lang="ja-JP" altLang="en-US" sz="1600" dirty="0">
                <a:solidFill>
                  <a:prstClr val="black"/>
                </a:solidFill>
                <a:latin typeface="ＭＳ Ｐゴシック"/>
              </a:rPr>
              <a:t>◇　回復期リハビリテーション病棟について（その１）　◇　</a:t>
            </a:r>
            <a:r>
              <a:rPr kumimoji="1" lang="ja-JP" altLang="en-US"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慢性期入院医療について（その２）</a:t>
            </a:r>
            <a:endParaRPr kumimoji="1" lang="en-US" altLang="ja-JP"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endParaRPr lang="en-US" altLang="ja-JP" sz="1600" dirty="0">
              <a:solidFill>
                <a:prstClr val="black"/>
              </a:solidFill>
              <a:latin typeface="ＭＳ Ｐゴシック"/>
              <a:ea typeface="ＭＳ Ｐゴシック" panose="020B0600070205080204" pitchFamily="50" charset="-128"/>
            </a:endParaRP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令和５年　９月１４日</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入院・外来医療等の調査・評価分科会におけるこれまでの検討状況について検討結果（中間とりまとめ）（案）</a:t>
            </a:r>
            <a:endParaRPr kumimoji="1" lang="en-US" altLang="ja-JP"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5" name="タイトル 1">
            <a:extLst>
              <a:ext uri="{FF2B5EF4-FFF2-40B4-BE49-F238E27FC236}">
                <a16:creationId xmlns:a16="http://schemas.microsoft.com/office/drawing/2014/main" id="{802AA3DB-265A-16FF-67D0-FD0F308C2278}"/>
              </a:ext>
            </a:extLst>
          </p:cNvPr>
          <p:cNvSpPr txBox="1">
            <a:spLocks/>
          </p:cNvSpPr>
          <p:nvPr/>
        </p:nvSpPr>
        <p:spPr>
          <a:xfrm>
            <a:off x="741231" y="115899"/>
            <a:ext cx="8420100" cy="504825"/>
          </a:xfrm>
          <a:prstGeom prst="rect">
            <a:avLst/>
          </a:prstGeom>
          <a:solidFill>
            <a:srgbClr val="00B0F0">
              <a:alpha val="60000"/>
            </a:srgbClr>
          </a:solidFill>
          <a:ln w="12700">
            <a:solidFill>
              <a:schemeClr val="tx1"/>
            </a:solidFill>
          </a:ln>
        </p:spPr>
        <p:txBody>
          <a:bodyPr anchor="ct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診療報酬調査専門組織における審議経過・内容</a:t>
            </a:r>
            <a:endParaRPr kumimoji="1" lang="en-US" altLang="ja-JP"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endParaRPr>
          </a:p>
        </p:txBody>
      </p:sp>
      <p:sp>
        <p:nvSpPr>
          <p:cNvPr id="6" name="スライド番号プレースホルダー 2">
            <a:extLst>
              <a:ext uri="{FF2B5EF4-FFF2-40B4-BE49-F238E27FC236}">
                <a16:creationId xmlns:a16="http://schemas.microsoft.com/office/drawing/2014/main" id="{6DBC3F6E-B75C-0A6E-9F13-B8C1BF292F7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722773071"/>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FFE1ED-373A-3BEC-DA04-5E87B8778B8C}"/>
            </a:ext>
          </a:extLst>
        </p:cNvPr>
        <p:cNvGrpSpPr/>
        <p:nvPr/>
      </p:nvGrpSpPr>
      <p:grpSpPr>
        <a:xfrm>
          <a:off x="0" y="0"/>
          <a:ext cx="0" cy="0"/>
          <a:chOff x="0" y="0"/>
          <a:chExt cx="0" cy="0"/>
        </a:xfrm>
      </p:grpSpPr>
      <p:sp>
        <p:nvSpPr>
          <p:cNvPr id="835586" name="Rectangle 3">
            <a:extLst>
              <a:ext uri="{FF2B5EF4-FFF2-40B4-BE49-F238E27FC236}">
                <a16:creationId xmlns:a16="http://schemas.microsoft.com/office/drawing/2014/main" id="{DC684F6E-FDF6-B7BD-561E-B7E44A00DD72}"/>
              </a:ext>
            </a:extLst>
          </p:cNvPr>
          <p:cNvSpPr>
            <a:spLocks noGrp="1" noChangeArrowheads="1"/>
          </p:cNvSpPr>
          <p:nvPr>
            <p:ph type="body" idx="4294967295"/>
          </p:nvPr>
        </p:nvSpPr>
        <p:spPr>
          <a:xfrm>
            <a:off x="192646" y="692149"/>
            <a:ext cx="9517327" cy="5900332"/>
          </a:xfrm>
          <a:solidFill>
            <a:srgbClr val="00B0F0">
              <a:alpha val="30000"/>
            </a:srgbClr>
          </a:solidFill>
          <a:ln w="12700">
            <a:solidFill>
              <a:schemeClr val="tx1"/>
            </a:solidFill>
            <a:prstDash val="solid"/>
          </a:ln>
        </p:spPr>
        <p:txBody>
          <a:bodyPr rtlCol="0">
            <a:normAutofit/>
          </a:bodyPr>
          <a:lstStyle/>
          <a:p>
            <a:pPr lvl="0" eaLnBrk="1" fontAlgn="auto" hangingPunct="1">
              <a:spcBef>
                <a:spcPts val="600"/>
              </a:spcBef>
              <a:spcAft>
                <a:spcPts val="0"/>
              </a:spcAft>
              <a:buNone/>
              <a:defRPr/>
            </a:pPr>
            <a:r>
              <a:rPr lang="en-US" altLang="ja-JP" sz="1800" dirty="0">
                <a:solidFill>
                  <a:prstClr val="black"/>
                </a:solidFill>
                <a:latin typeface="BIZ UDPゴシック" panose="020B0400000000000000" pitchFamily="50" charset="-128"/>
                <a:ea typeface="BIZ UDPゴシック" panose="020B0400000000000000" pitchFamily="50" charset="-128"/>
              </a:rPr>
              <a:t>【</a:t>
            </a:r>
            <a:r>
              <a:rPr lang="ja-JP" altLang="en-US" sz="1800" dirty="0">
                <a:solidFill>
                  <a:prstClr val="black"/>
                </a:solidFill>
                <a:latin typeface="BIZ UDPゴシック" panose="020B0400000000000000" pitchFamily="50" charset="-128"/>
                <a:ea typeface="BIZ UDPゴシック" panose="020B0400000000000000" pitchFamily="50" charset="-128"/>
              </a:rPr>
              <a:t>入院・外来医療等の調査・評価分科会 ③</a:t>
            </a:r>
            <a:r>
              <a:rPr lang="en-US" altLang="ja-JP" sz="1800" dirty="0">
                <a:solidFill>
                  <a:prstClr val="black"/>
                </a:solidFill>
                <a:latin typeface="BIZ UDPゴシック" panose="020B0400000000000000" pitchFamily="50" charset="-128"/>
                <a:ea typeface="BIZ UDPゴシック" panose="020B0400000000000000" pitchFamily="50" charset="-128"/>
              </a:rPr>
              <a:t>】</a:t>
            </a:r>
          </a:p>
          <a:p>
            <a:pPr eaLnBrk="1" fontAlgn="auto" hangingPunct="1">
              <a:spcBef>
                <a:spcPts val="0"/>
              </a:spcBef>
              <a:spcAft>
                <a:spcPts val="0"/>
              </a:spcAft>
              <a:buFont typeface="Arial" pitchFamily="34" charset="0"/>
              <a:buNone/>
              <a:defRPr/>
            </a:pPr>
            <a:endParaRPr lang="en-US" altLang="ja-JP" sz="1600" dirty="0">
              <a:solidFill>
                <a:prstClr val="black"/>
              </a:solidFill>
              <a:latin typeface="BIZ UDPゴシック" panose="020B0400000000000000" pitchFamily="50" charset="-128"/>
              <a:ea typeface="BIZ UDPゴシック" panose="020B0400000000000000" pitchFamily="50" charset="-128"/>
            </a:endParaRPr>
          </a:p>
          <a:p>
            <a:pPr eaLnBrk="1" fontAlgn="auto" hangingPunct="1">
              <a:spcBef>
                <a:spcPts val="0"/>
              </a:spcBef>
              <a:spcAft>
                <a:spcPts val="0"/>
              </a:spcAft>
              <a:buFont typeface="Arial" pitchFamily="34" charset="0"/>
              <a:buNone/>
              <a:defRPr/>
            </a:pPr>
            <a:r>
              <a:rPr lang="en-US" altLang="ja-JP" sz="1600" dirty="0">
                <a:solidFill>
                  <a:prstClr val="black"/>
                </a:solidFill>
                <a:latin typeface="BIZ UDPゴシック" panose="020B0400000000000000" pitchFamily="50" charset="-128"/>
                <a:ea typeface="BIZ UDPゴシック" panose="020B0400000000000000" pitchFamily="50" charset="-128"/>
              </a:rPr>
              <a:t>〔</a:t>
            </a:r>
            <a:r>
              <a:rPr lang="ja-JP" altLang="en-US" sz="1600" dirty="0">
                <a:solidFill>
                  <a:prstClr val="black"/>
                </a:solidFill>
                <a:latin typeface="BIZ UDPゴシック" panose="020B0400000000000000" pitchFamily="50" charset="-128"/>
                <a:ea typeface="BIZ UDPゴシック" panose="020B0400000000000000" pitchFamily="50" charset="-128"/>
              </a:rPr>
              <a:t>令和５年　９月２９日</a:t>
            </a:r>
            <a:r>
              <a:rPr lang="en-US" altLang="ja-JP" sz="1600" dirty="0">
                <a:solidFill>
                  <a:prstClr val="black"/>
                </a:solidFill>
                <a:latin typeface="BIZ UDPゴシック" panose="020B0400000000000000" pitchFamily="50" charset="-128"/>
                <a:ea typeface="BIZ UDPゴシック" panose="020B0400000000000000" pitchFamily="50" charset="-128"/>
              </a:rPr>
              <a:t>〕</a:t>
            </a:r>
            <a:r>
              <a:rPr lang="ja-JP" altLang="en-US" sz="1600" dirty="0">
                <a:solidFill>
                  <a:prstClr val="black"/>
                </a:solidFill>
                <a:latin typeface="BIZ UDPゴシック" panose="020B0400000000000000" pitchFamily="50" charset="-128"/>
                <a:ea typeface="BIZ UDPゴシック" panose="020B0400000000000000" pitchFamily="50" charset="-128"/>
              </a:rPr>
              <a:t>　</a:t>
            </a:r>
            <a:endParaRPr lang="en-US" altLang="ja-JP" sz="1600" dirty="0">
              <a:solidFill>
                <a:prstClr val="black"/>
              </a:solidFill>
              <a:latin typeface="BIZ UDPゴシック" panose="020B0400000000000000" pitchFamily="50" charset="-128"/>
              <a:ea typeface="BIZ UDPゴシック" panose="020B0400000000000000" pitchFamily="50" charset="-128"/>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医療従事者の負担軽減、医師等の働き方改革の推進について</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地域包括ケア病棟について（その３）　◇　慢性期入院医療について（その３）　◇　横断的事項について</a:t>
            </a:r>
            <a:endParaRPr kumimoji="1" lang="en-US" altLang="ja-JP"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eaLnBrk="1" fontAlgn="auto" hangingPunct="1">
              <a:spcBef>
                <a:spcPts val="0"/>
              </a:spcBef>
              <a:spcAft>
                <a:spcPts val="0"/>
              </a:spcAft>
              <a:buFont typeface="Arial" pitchFamily="34" charset="0"/>
              <a:buNone/>
              <a:defRPr/>
            </a:pP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en-US" altLang="ja-JP" sz="1600" dirty="0">
                <a:solidFill>
                  <a:prstClr val="black"/>
                </a:solidFill>
                <a:latin typeface="BIZ UDPゴシック" panose="020B0400000000000000" pitchFamily="50" charset="-128"/>
                <a:ea typeface="BIZ UDPゴシック" panose="020B0400000000000000" pitchFamily="50" charset="-128"/>
              </a:rPr>
              <a:t>〔</a:t>
            </a:r>
            <a:r>
              <a:rPr lang="ja-JP" altLang="en-US" sz="1600" dirty="0">
                <a:solidFill>
                  <a:prstClr val="black"/>
                </a:solidFill>
                <a:latin typeface="BIZ UDPゴシック" panose="020B0400000000000000" pitchFamily="50" charset="-128"/>
                <a:ea typeface="BIZ UDPゴシック" panose="020B0400000000000000" pitchFamily="50" charset="-128"/>
              </a:rPr>
              <a:t>令和５月１０月　５日</a:t>
            </a:r>
            <a:r>
              <a:rPr lang="en-US" altLang="ja-JP" sz="1600" dirty="0">
                <a:solidFill>
                  <a:prstClr val="black"/>
                </a:solidFill>
                <a:latin typeface="BIZ UDPゴシック" panose="020B0400000000000000" pitchFamily="50" charset="-128"/>
                <a:ea typeface="BIZ UDPゴシック" panose="020B0400000000000000" pitchFamily="50" charset="-128"/>
              </a:rPr>
              <a:t>〕</a:t>
            </a: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中医協基本問題小委員会・総会への報告結果について</a:t>
            </a:r>
            <a:endParaRPr lang="en-US" altLang="ja-JP" sz="1600" dirty="0">
              <a:solidFill>
                <a:prstClr val="black"/>
              </a:solidFill>
              <a:latin typeface="ＭＳ Ｐゴシック"/>
            </a:endParaRP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診療情報・指標等作業グループからの最終報告について　◇　急性期入院医療について（その４）</a:t>
            </a:r>
            <a:endParaRPr kumimoji="1" lang="en-US" altLang="ja-JP"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ＤＰＣ／ＰＤＰＳ等作業グループからの最終報告について　</a:t>
            </a:r>
            <a:r>
              <a:rPr lang="ja-JP" altLang="en-US" sz="1600" dirty="0">
                <a:solidFill>
                  <a:prstClr val="black"/>
                </a:solidFill>
                <a:latin typeface="ＭＳ Ｐゴシック"/>
              </a:rPr>
              <a:t>◇　令和５年度調査結果（速報）概要</a:t>
            </a:r>
            <a:endParaRPr lang="en-US" altLang="ja-JP" sz="1600" dirty="0">
              <a:solidFill>
                <a:prstClr val="black"/>
              </a:solidFill>
              <a:latin typeface="ＭＳ Ｐゴシック"/>
            </a:endParaRP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endParaRPr lang="en-US" altLang="ja-JP" sz="1600" dirty="0">
              <a:solidFill>
                <a:prstClr val="black"/>
              </a:solidFill>
              <a:latin typeface="ＭＳ Ｐゴシック"/>
            </a:endParaRP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lang="en-US" altLang="ja-JP" sz="1600" dirty="0">
                <a:solidFill>
                  <a:prstClr val="black"/>
                </a:solidFill>
                <a:latin typeface="BIZ UDPゴシック" panose="020B0400000000000000" pitchFamily="50" charset="-128"/>
                <a:ea typeface="BIZ UDPゴシック" panose="020B0400000000000000" pitchFamily="50" charset="-128"/>
              </a:rPr>
              <a:t>〔</a:t>
            </a:r>
            <a:r>
              <a:rPr lang="ja-JP" altLang="en-US" sz="1600" dirty="0">
                <a:solidFill>
                  <a:prstClr val="black"/>
                </a:solidFill>
                <a:latin typeface="BIZ UDPゴシック" panose="020B0400000000000000" pitchFamily="50" charset="-128"/>
                <a:ea typeface="BIZ UDPゴシック" panose="020B0400000000000000" pitchFamily="50" charset="-128"/>
              </a:rPr>
              <a:t>令和５年１０月１２日</a:t>
            </a:r>
            <a:r>
              <a:rPr lang="en-US" altLang="ja-JP" sz="1600" dirty="0">
                <a:solidFill>
                  <a:prstClr val="black"/>
                </a:solidFill>
                <a:latin typeface="BIZ UDPゴシック" panose="020B0400000000000000" pitchFamily="50" charset="-128"/>
                <a:ea typeface="BIZ UDPゴシック" panose="020B0400000000000000" pitchFamily="50" charset="-128"/>
              </a:rPr>
              <a:t>〕</a:t>
            </a: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lang="ja-JP" altLang="en-US" sz="1600" dirty="0">
                <a:solidFill>
                  <a:prstClr val="black"/>
                </a:solidFill>
                <a:latin typeface="ＭＳ Ｐゴシック"/>
              </a:rPr>
              <a:t>◇　看護職員処遇改善評価料の実績報告について</a:t>
            </a:r>
            <a:endParaRPr lang="en-US" altLang="ja-JP" sz="1600" dirty="0">
              <a:solidFill>
                <a:prstClr val="black"/>
              </a:solidFill>
              <a:latin typeface="ＭＳ Ｐゴシック"/>
            </a:endParaRP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lang="ja-JP" altLang="en-US" sz="1600" dirty="0">
                <a:solidFill>
                  <a:prstClr val="black"/>
                </a:solidFill>
                <a:latin typeface="ＭＳ Ｐゴシック"/>
              </a:rPr>
              <a:t>◇　これまでの議論における指摘等について</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入院・外来医療等の調査・評価分科会におけるこれまでの検討結果（とりまとめ）（案）</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en-US" altLang="ja-JP" sz="1600" dirty="0">
                <a:solidFill>
                  <a:prstClr val="black"/>
                </a:solidFill>
                <a:latin typeface="BIZ UDPゴシック" panose="020B0400000000000000" pitchFamily="50" charset="-128"/>
                <a:ea typeface="BIZ UDPゴシック" panose="020B0400000000000000" pitchFamily="50" charset="-128"/>
              </a:rPr>
              <a:t>〔</a:t>
            </a:r>
            <a:r>
              <a:rPr lang="ja-JP" altLang="en-US" sz="1600" dirty="0">
                <a:solidFill>
                  <a:prstClr val="black"/>
                </a:solidFill>
                <a:latin typeface="BIZ UDPゴシック" panose="020B0400000000000000" pitchFamily="50" charset="-128"/>
                <a:ea typeface="BIZ UDPゴシック" panose="020B0400000000000000" pitchFamily="50" charset="-128"/>
              </a:rPr>
              <a:t>令和５年１２月１２日</a:t>
            </a:r>
            <a:r>
              <a:rPr lang="en-US" altLang="ja-JP" sz="1600" dirty="0">
                <a:solidFill>
                  <a:prstClr val="black"/>
                </a:solidFill>
                <a:latin typeface="BIZ UDPゴシック" panose="020B0400000000000000" pitchFamily="50" charset="-128"/>
                <a:ea typeface="BIZ UDPゴシック" panose="020B0400000000000000" pitchFamily="50" charset="-128"/>
              </a:rPr>
              <a:t>〕</a:t>
            </a: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医療機関等の職員における賃上げについて（その１）</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en-US" altLang="ja-JP" sz="1600" dirty="0">
                <a:solidFill>
                  <a:prstClr val="black"/>
                </a:solidFill>
                <a:latin typeface="BIZ UDPゴシック" panose="020B0400000000000000" pitchFamily="50" charset="-128"/>
                <a:ea typeface="BIZ UDPゴシック" panose="020B0400000000000000" pitchFamily="50" charset="-128"/>
              </a:rPr>
              <a:t>〔</a:t>
            </a:r>
            <a:r>
              <a:rPr lang="ja-JP" altLang="en-US" sz="1600" dirty="0">
                <a:solidFill>
                  <a:prstClr val="black"/>
                </a:solidFill>
                <a:latin typeface="BIZ UDPゴシック" panose="020B0400000000000000" pitchFamily="50" charset="-128"/>
                <a:ea typeface="BIZ UDPゴシック" panose="020B0400000000000000" pitchFamily="50" charset="-128"/>
              </a:rPr>
              <a:t>令和６年　１月　４日</a:t>
            </a:r>
            <a:r>
              <a:rPr lang="en-US" altLang="ja-JP" sz="1600" dirty="0">
                <a:solidFill>
                  <a:prstClr val="black"/>
                </a:solidFill>
                <a:latin typeface="BIZ UDPゴシック" panose="020B0400000000000000" pitchFamily="50" charset="-128"/>
                <a:ea typeface="BIZ UDPゴシック" panose="020B0400000000000000" pitchFamily="50" charset="-128"/>
              </a:rPr>
              <a:t>〕</a:t>
            </a: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lang="ja-JP" altLang="en-US" sz="1600" dirty="0">
                <a:solidFill>
                  <a:prstClr val="black"/>
                </a:solidFill>
                <a:latin typeface="ＭＳ Ｐゴシック"/>
              </a:rPr>
              <a:t>◇　</a:t>
            </a:r>
            <a:r>
              <a:rPr kumimoji="1" lang="ja-JP" altLang="en-US"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医療機関等の職員における賃上げについて（その２）</a:t>
            </a:r>
            <a:endParaRPr kumimoji="1" lang="en-US" altLang="ja-JP"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eaLnBrk="1" fontAlgn="auto" hangingPunct="1">
              <a:spcBef>
                <a:spcPts val="0"/>
              </a:spcBef>
              <a:spcAft>
                <a:spcPts val="0"/>
              </a:spcAft>
              <a:buFont typeface="Arial" pitchFamily="34" charset="0"/>
              <a:buNone/>
              <a:defRPr/>
            </a:pPr>
            <a:endParaRPr lang="en-US" altLang="ja-JP" sz="1600" dirty="0">
              <a:solidFill>
                <a:prstClr val="black"/>
              </a:solidFill>
              <a:latin typeface="ＭＳ Ｐゴシック"/>
            </a:endParaRP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令和６年　１月１７日</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医療機関等の職員における賃上げについて（その３）</a:t>
            </a:r>
            <a:endParaRPr kumimoji="1" lang="en-US" altLang="ja-JP"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医療機関等の職員における賃上げに係る入院・外来医療等の調査・評価分科会における検討結果（とりまとめ）（案）</a:t>
            </a:r>
            <a:endParaRPr lang="en-US" altLang="ja-JP" sz="1600" dirty="0">
              <a:solidFill>
                <a:prstClr val="black"/>
              </a:solidFill>
              <a:latin typeface="ＭＳ Ｐゴシック"/>
            </a:endParaRPr>
          </a:p>
        </p:txBody>
      </p:sp>
      <p:sp>
        <p:nvSpPr>
          <p:cNvPr id="5" name="タイトル 1">
            <a:extLst>
              <a:ext uri="{FF2B5EF4-FFF2-40B4-BE49-F238E27FC236}">
                <a16:creationId xmlns:a16="http://schemas.microsoft.com/office/drawing/2014/main" id="{4C26722F-C605-55AC-FFD0-B54263CCD385}"/>
              </a:ext>
            </a:extLst>
          </p:cNvPr>
          <p:cNvSpPr txBox="1">
            <a:spLocks/>
          </p:cNvSpPr>
          <p:nvPr/>
        </p:nvSpPr>
        <p:spPr>
          <a:xfrm>
            <a:off x="741231" y="115899"/>
            <a:ext cx="8420100" cy="504825"/>
          </a:xfrm>
          <a:prstGeom prst="rect">
            <a:avLst/>
          </a:prstGeom>
          <a:solidFill>
            <a:srgbClr val="00B0F0">
              <a:alpha val="60000"/>
            </a:srgbClr>
          </a:solidFill>
          <a:ln w="12700">
            <a:solidFill>
              <a:schemeClr val="tx1"/>
            </a:solidFill>
          </a:ln>
        </p:spPr>
        <p:txBody>
          <a:bodyPr anchor="ct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診療報酬調査専門組織における審議経過・内容</a:t>
            </a:r>
            <a:endParaRPr kumimoji="1" lang="en-US" altLang="ja-JP"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endParaRPr>
          </a:p>
        </p:txBody>
      </p:sp>
      <p:sp>
        <p:nvSpPr>
          <p:cNvPr id="6" name="スライド番号プレースホルダー 2">
            <a:extLst>
              <a:ext uri="{FF2B5EF4-FFF2-40B4-BE49-F238E27FC236}">
                <a16:creationId xmlns:a16="http://schemas.microsoft.com/office/drawing/2014/main" id="{F94F0A5F-2B93-6BD5-79FD-DFAE7234B83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443508317"/>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FC0DB9-109E-10D8-D38F-BB7458996357}"/>
            </a:ext>
          </a:extLst>
        </p:cNvPr>
        <p:cNvGrpSpPr/>
        <p:nvPr/>
      </p:nvGrpSpPr>
      <p:grpSpPr>
        <a:xfrm>
          <a:off x="0" y="0"/>
          <a:ext cx="0" cy="0"/>
          <a:chOff x="0" y="0"/>
          <a:chExt cx="0" cy="0"/>
        </a:xfrm>
      </p:grpSpPr>
      <p:sp>
        <p:nvSpPr>
          <p:cNvPr id="835586" name="Rectangle 3">
            <a:extLst>
              <a:ext uri="{FF2B5EF4-FFF2-40B4-BE49-F238E27FC236}">
                <a16:creationId xmlns:a16="http://schemas.microsoft.com/office/drawing/2014/main" id="{819A8D32-2681-D122-1F03-25F3BA8A9379}"/>
              </a:ext>
            </a:extLst>
          </p:cNvPr>
          <p:cNvSpPr>
            <a:spLocks noGrp="1" noChangeArrowheads="1"/>
          </p:cNvSpPr>
          <p:nvPr>
            <p:ph type="body" idx="4294967295"/>
          </p:nvPr>
        </p:nvSpPr>
        <p:spPr>
          <a:xfrm>
            <a:off x="192617" y="692149"/>
            <a:ext cx="9517357" cy="1800747"/>
          </a:xfrm>
          <a:solidFill>
            <a:srgbClr val="00B0F0">
              <a:alpha val="30000"/>
            </a:srgbClr>
          </a:solidFill>
          <a:ln w="12700">
            <a:solidFill>
              <a:schemeClr val="tx1"/>
            </a:solidFill>
            <a:prstDash val="solid"/>
          </a:ln>
        </p:spPr>
        <p:txBody>
          <a:bodyPr rtlCol="0">
            <a:normAutofit/>
          </a:bodyPr>
          <a:lstStyle/>
          <a:p>
            <a:pPr lvl="0" eaLnBrk="1" fontAlgn="auto" hangingPunct="1">
              <a:spcBef>
                <a:spcPts val="600"/>
              </a:spcBef>
              <a:spcAft>
                <a:spcPts val="0"/>
              </a:spcAft>
              <a:buNone/>
              <a:defRPr/>
            </a:pPr>
            <a:r>
              <a:rPr lang="en-US" altLang="ja-JP" sz="1800" dirty="0">
                <a:solidFill>
                  <a:prstClr val="black"/>
                </a:solidFill>
                <a:latin typeface="BIZ UDPゴシック" panose="020B0400000000000000" pitchFamily="50" charset="-128"/>
                <a:ea typeface="BIZ UDPゴシック" panose="020B0400000000000000" pitchFamily="50" charset="-128"/>
              </a:rPr>
              <a:t>【</a:t>
            </a:r>
            <a:r>
              <a:rPr lang="ja-JP" altLang="en-US" sz="1800" dirty="0">
                <a:solidFill>
                  <a:prstClr val="black"/>
                </a:solidFill>
                <a:latin typeface="BIZ UDPゴシック" panose="020B0400000000000000" pitchFamily="50" charset="-128"/>
                <a:ea typeface="BIZ UDPゴシック" panose="020B0400000000000000" pitchFamily="50" charset="-128"/>
              </a:rPr>
              <a:t>医療機関等における消費税負担に関する分科会</a:t>
            </a:r>
            <a:r>
              <a:rPr lang="en-US" altLang="ja-JP" sz="1800" dirty="0">
                <a:solidFill>
                  <a:prstClr val="black"/>
                </a:solidFill>
                <a:latin typeface="BIZ UDPゴシック" panose="020B0400000000000000" pitchFamily="50" charset="-128"/>
                <a:ea typeface="BIZ UDPゴシック" panose="020B0400000000000000" pitchFamily="50" charset="-128"/>
              </a:rPr>
              <a:t>】</a:t>
            </a:r>
          </a:p>
          <a:p>
            <a:pPr eaLnBrk="1" fontAlgn="auto" hangingPunct="1">
              <a:spcBef>
                <a:spcPts val="0"/>
              </a:spcBef>
              <a:spcAft>
                <a:spcPts val="0"/>
              </a:spcAft>
              <a:buFont typeface="Arial" pitchFamily="34" charset="0"/>
              <a:buNone/>
              <a:defRPr/>
            </a:pPr>
            <a:endParaRPr lang="en-US" altLang="ja-JP" sz="1600" dirty="0">
              <a:solidFill>
                <a:prstClr val="black"/>
              </a:solidFill>
              <a:latin typeface="BIZ UDPゴシック" panose="020B0400000000000000" pitchFamily="50" charset="-128"/>
              <a:ea typeface="BIZ UDPゴシック" panose="020B0400000000000000" pitchFamily="50" charset="-128"/>
            </a:endParaRPr>
          </a:p>
          <a:p>
            <a:pPr eaLnBrk="1" fontAlgn="auto" hangingPunct="1">
              <a:spcBef>
                <a:spcPts val="0"/>
              </a:spcBef>
              <a:spcAft>
                <a:spcPts val="0"/>
              </a:spcAft>
              <a:buFont typeface="Arial" pitchFamily="34" charset="0"/>
              <a:buNone/>
              <a:defRPr/>
            </a:pPr>
            <a:r>
              <a:rPr lang="en-US" altLang="ja-JP" sz="1600" dirty="0">
                <a:solidFill>
                  <a:prstClr val="black"/>
                </a:solidFill>
                <a:latin typeface="BIZ UDPゴシック" panose="020B0400000000000000" pitchFamily="50" charset="-128"/>
                <a:ea typeface="BIZ UDPゴシック" panose="020B0400000000000000" pitchFamily="50" charset="-128"/>
              </a:rPr>
              <a:t>〔</a:t>
            </a:r>
            <a:r>
              <a:rPr lang="ja-JP" altLang="en-US" sz="1600" dirty="0">
                <a:solidFill>
                  <a:prstClr val="black"/>
                </a:solidFill>
                <a:latin typeface="BIZ UDPゴシック" panose="020B0400000000000000" pitchFamily="50" charset="-128"/>
                <a:ea typeface="BIZ UDPゴシック" panose="020B0400000000000000" pitchFamily="50" charset="-128"/>
              </a:rPr>
              <a:t>令和５年１０月　４日</a:t>
            </a:r>
            <a:r>
              <a:rPr lang="en-US" altLang="ja-JP" sz="1600" dirty="0">
                <a:solidFill>
                  <a:prstClr val="black"/>
                </a:solidFill>
                <a:latin typeface="BIZ UDPゴシック" panose="020B0400000000000000" pitchFamily="50" charset="-128"/>
                <a:ea typeface="BIZ UDPゴシック" panose="020B0400000000000000" pitchFamily="50" charset="-128"/>
              </a:rPr>
              <a:t>〕</a:t>
            </a:r>
            <a:r>
              <a:rPr lang="ja-JP" altLang="en-US" sz="1600" dirty="0">
                <a:solidFill>
                  <a:prstClr val="black"/>
                </a:solidFill>
                <a:latin typeface="BIZ UDPゴシック" panose="020B0400000000000000" pitchFamily="50" charset="-128"/>
                <a:ea typeface="BIZ UDPゴシック" panose="020B0400000000000000" pitchFamily="50" charset="-128"/>
              </a:rPr>
              <a:t>　</a:t>
            </a:r>
            <a:endParaRPr lang="en-US" altLang="ja-JP" sz="1600" dirty="0">
              <a:solidFill>
                <a:prstClr val="black"/>
              </a:solidFill>
              <a:latin typeface="BIZ UDPゴシック" panose="020B0400000000000000" pitchFamily="50" charset="-128"/>
              <a:ea typeface="BIZ UDPゴシック" panose="020B0400000000000000" pitchFamily="50" charset="-128"/>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今後の進め方等について</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endParaRPr lang="en-US" altLang="ja-JP" sz="1600" dirty="0">
              <a:solidFill>
                <a:prstClr val="black"/>
              </a:solidFill>
              <a:latin typeface="ＭＳ Ｐゴシック"/>
            </a:endParaRP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令和５年１２月　６日</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a:t>
            </a:r>
            <a:endPar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控除対象外消費税の診療報酬による補てん状況の把握等について</a:t>
            </a:r>
            <a:endParaRPr kumimoji="1" lang="en-US" altLang="ja-JP"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eaLnBrk="1" fontAlgn="auto" hangingPunct="1">
              <a:spcBef>
                <a:spcPts val="0"/>
              </a:spcBef>
              <a:spcAft>
                <a:spcPts val="0"/>
              </a:spcAft>
              <a:buFont typeface="Arial" pitchFamily="34" charset="0"/>
              <a:buNone/>
              <a:defRPr/>
            </a:pPr>
            <a:endParaRPr lang="en-US" altLang="ja-JP" sz="1600" dirty="0">
              <a:solidFill>
                <a:prstClr val="black"/>
              </a:solidFill>
              <a:latin typeface="ＭＳ Ｐゴシック"/>
            </a:endParaRPr>
          </a:p>
        </p:txBody>
      </p:sp>
      <p:sp>
        <p:nvSpPr>
          <p:cNvPr id="5" name="タイトル 1">
            <a:extLst>
              <a:ext uri="{FF2B5EF4-FFF2-40B4-BE49-F238E27FC236}">
                <a16:creationId xmlns:a16="http://schemas.microsoft.com/office/drawing/2014/main" id="{6EA3DC42-7683-6F32-A2E3-B04BB43361A4}"/>
              </a:ext>
            </a:extLst>
          </p:cNvPr>
          <p:cNvSpPr txBox="1">
            <a:spLocks/>
          </p:cNvSpPr>
          <p:nvPr/>
        </p:nvSpPr>
        <p:spPr>
          <a:xfrm>
            <a:off x="741231" y="115899"/>
            <a:ext cx="8420100" cy="504825"/>
          </a:xfrm>
          <a:prstGeom prst="rect">
            <a:avLst/>
          </a:prstGeom>
          <a:solidFill>
            <a:srgbClr val="00B0F0">
              <a:alpha val="60000"/>
            </a:srgbClr>
          </a:solidFill>
          <a:ln w="12700">
            <a:solidFill>
              <a:schemeClr val="tx1"/>
            </a:solidFill>
          </a:ln>
        </p:spPr>
        <p:txBody>
          <a:bodyPr anchor="ct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診療報酬調査専門組織における審議経過・内容</a:t>
            </a:r>
            <a:endParaRPr kumimoji="1" lang="en-US" altLang="ja-JP"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endParaRPr>
          </a:p>
        </p:txBody>
      </p:sp>
      <p:sp>
        <p:nvSpPr>
          <p:cNvPr id="6" name="スライド番号プレースホルダー 2">
            <a:extLst>
              <a:ext uri="{FF2B5EF4-FFF2-40B4-BE49-F238E27FC236}">
                <a16:creationId xmlns:a16="http://schemas.microsoft.com/office/drawing/2014/main" id="{FD95F913-BDD9-10B3-D295-D92B1EF00AC2}"/>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2" name="Rectangle 3">
            <a:extLst>
              <a:ext uri="{FF2B5EF4-FFF2-40B4-BE49-F238E27FC236}">
                <a16:creationId xmlns:a16="http://schemas.microsoft.com/office/drawing/2014/main" id="{D20C3F37-7300-75D4-935C-09568EC6B23E}"/>
              </a:ext>
            </a:extLst>
          </p:cNvPr>
          <p:cNvSpPr txBox="1">
            <a:spLocks noChangeArrowheads="1"/>
          </p:cNvSpPr>
          <p:nvPr/>
        </p:nvSpPr>
        <p:spPr>
          <a:xfrm>
            <a:off x="192617" y="2636639"/>
            <a:ext cx="9517327" cy="3456931"/>
          </a:xfrm>
          <a:prstGeom prst="rect">
            <a:avLst/>
          </a:prstGeom>
          <a:solidFill>
            <a:srgbClr val="00B0F0">
              <a:alpha val="30000"/>
            </a:srgbClr>
          </a:solidFill>
          <a:ln w="12700">
            <a:solidFill>
              <a:schemeClr val="tx1"/>
            </a:solidFill>
            <a:prstDash val="solid"/>
          </a:ln>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600"/>
              </a:spcBef>
              <a:spcAft>
                <a:spcPts val="0"/>
              </a:spcAft>
              <a:buClrTx/>
              <a:buSzTx/>
              <a:buFont typeface="Arial" panose="020B0604020202020204" pitchFamily="34" charset="0"/>
              <a:buNone/>
              <a:tabLst/>
              <a:defRPr/>
            </a:pPr>
            <a:r>
              <a:rPr kumimoji="1" lang="en-US" altLang="ja-JP" sz="1800" b="0" i="0" u="none" strike="noStrike" kern="1200" cap="none" spc="0" normalizeH="0" baseline="0" noProof="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800" b="0" i="0" u="none" strike="noStrike" kern="1200" cap="none" spc="0" normalizeH="0" baseline="0" noProof="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医療技術評価分科会</a:t>
            </a:r>
            <a:r>
              <a:rPr kumimoji="1" lang="en-US" altLang="ja-JP" sz="1800" b="0" i="0" u="none" strike="noStrike" kern="1200" cap="none" spc="0" normalizeH="0" baseline="0" noProof="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228600" marR="0" lvl="0" indent="-22860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endParaRPr kumimoji="1" lang="en-US" altLang="ja-JP" sz="1600" b="0" i="0" u="none" strike="noStrike" kern="1200" cap="none" spc="0" normalizeH="0" baseline="0" noProof="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28600" marR="0" lvl="0" indent="-22860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1" lang="en-US" altLang="ja-JP" sz="1600" b="0" i="0" u="none" strike="noStrike" kern="1200" cap="none" spc="0" normalizeH="0" baseline="0" noProof="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令和４年１０月　７日</a:t>
            </a:r>
            <a:r>
              <a:rPr kumimoji="1" lang="en-US" altLang="ja-JP" sz="1600" b="0" i="0" u="none" strike="noStrike" kern="1200" cap="none" spc="0" normalizeH="0" baseline="0" noProof="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a:t>
            </a:r>
            <a:endParaRPr kumimoji="1" lang="en-US" altLang="ja-JP" sz="1600" b="0" i="0" u="none" strike="noStrike" kern="1200" cap="none" spc="0" normalizeH="0" baseline="0" noProof="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228600" marR="0" lvl="0" indent="-22860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a:ln>
                  <a:noFill/>
                </a:ln>
                <a:solidFill>
                  <a:prstClr val="black"/>
                </a:solidFill>
                <a:effectLst/>
                <a:uLnTx/>
                <a:uFillTx/>
                <a:latin typeface="ＭＳ Ｐゴシック"/>
                <a:ea typeface="ＭＳ Ｐゴシック" panose="020B0600070205080204" pitchFamily="50" charset="-128"/>
                <a:cs typeface="+mn-cs"/>
              </a:rPr>
              <a:t>◇　令和４年度診療報酬改定に係る医療技術の評価について</a:t>
            </a:r>
            <a:endParaRPr kumimoji="1" lang="en-US" altLang="ja-JP" sz="1600" b="0" i="0" u="none" strike="noStrike" kern="1200" cap="none" spc="0" normalizeH="0" baseline="0" noProof="0">
              <a:ln>
                <a:noFill/>
              </a:ln>
              <a:solidFill>
                <a:prstClr val="black"/>
              </a:solidFill>
              <a:effectLst/>
              <a:uLnTx/>
              <a:uFillTx/>
              <a:latin typeface="ＭＳ Ｐゴシック"/>
              <a:ea typeface="ＭＳ Ｐゴシック" panose="020B0600070205080204" pitchFamily="50" charset="-128"/>
              <a:cs typeface="+mn-cs"/>
            </a:endParaRPr>
          </a:p>
          <a:p>
            <a:pPr marL="228600" marR="0" lvl="0" indent="-22860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a:ln>
                  <a:noFill/>
                </a:ln>
                <a:solidFill>
                  <a:prstClr val="black"/>
                </a:solidFill>
                <a:effectLst/>
                <a:uLnTx/>
                <a:uFillTx/>
                <a:latin typeface="ＭＳ Ｐゴシック"/>
                <a:ea typeface="ＭＳ Ｐゴシック" panose="020B0600070205080204" pitchFamily="50" charset="-128"/>
                <a:cs typeface="+mn-cs"/>
              </a:rPr>
              <a:t>◇　令和６年度診療報酬改定に向けた医療技術の再評価方法について（案）</a:t>
            </a:r>
            <a:endParaRPr kumimoji="1" lang="en-US" altLang="ja-JP" sz="1600" b="0" i="0" u="none" strike="noStrike" kern="1200" cap="none" spc="0" normalizeH="0" baseline="0" noProof="0">
              <a:ln>
                <a:noFill/>
              </a:ln>
              <a:solidFill>
                <a:prstClr val="black"/>
              </a:solidFill>
              <a:effectLst/>
              <a:uLnTx/>
              <a:uFillTx/>
              <a:latin typeface="ＭＳ Ｐゴシック"/>
              <a:ea typeface="ＭＳ Ｐゴシック" panose="020B0600070205080204" pitchFamily="50" charset="-128"/>
              <a:cs typeface="+mn-cs"/>
            </a:endParaRPr>
          </a:p>
          <a:p>
            <a:pPr marL="228600" marR="0" lvl="0" indent="-22860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a:ln>
                  <a:noFill/>
                </a:ln>
                <a:solidFill>
                  <a:prstClr val="black"/>
                </a:solidFill>
                <a:effectLst/>
                <a:uLnTx/>
                <a:uFillTx/>
                <a:latin typeface="ＭＳ Ｐゴシック"/>
                <a:ea typeface="ＭＳ Ｐゴシック" panose="020B0600070205080204" pitchFamily="50" charset="-128"/>
                <a:cs typeface="+mn-cs"/>
              </a:rPr>
              <a:t>◇　医療技術の体系的な分類について（案）</a:t>
            </a:r>
            <a:endParaRPr kumimoji="1" lang="en-US" altLang="ja-JP" sz="1600" b="0" i="0" u="none" strike="noStrike" kern="1200" cap="none" spc="0" normalizeH="0" baseline="0" noProof="0">
              <a:ln>
                <a:noFill/>
              </a:ln>
              <a:solidFill>
                <a:prstClr val="black"/>
              </a:solidFill>
              <a:effectLst/>
              <a:uLnTx/>
              <a:uFillTx/>
              <a:latin typeface="ＭＳ Ｐゴシック"/>
              <a:ea typeface="ＭＳ Ｐゴシック" panose="020B0600070205080204" pitchFamily="50" charset="-128"/>
              <a:cs typeface="+mn-cs"/>
            </a:endParaRPr>
          </a:p>
          <a:p>
            <a:pPr marL="228600" marR="0" lvl="0" indent="-22860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endParaRPr kumimoji="1" lang="en-US" altLang="ja-JP" sz="1600" b="0" i="0" u="none" strike="noStrike" kern="1200" cap="none" spc="0" normalizeH="0" baseline="0" noProof="0">
              <a:ln>
                <a:noFill/>
              </a:ln>
              <a:solidFill>
                <a:prstClr val="black"/>
              </a:solidFill>
              <a:effectLst/>
              <a:uLnTx/>
              <a:uFillTx/>
              <a:latin typeface="ＭＳ Ｐゴシック"/>
              <a:ea typeface="ＭＳ Ｐゴシック" panose="020B0600070205080204" pitchFamily="50" charset="-128"/>
              <a:cs typeface="+mn-cs"/>
            </a:endParaRPr>
          </a:p>
          <a:p>
            <a:pPr marL="228600" marR="0" lvl="0" indent="-22860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1" lang="en-US" altLang="ja-JP" sz="1600" b="0" i="0" u="none" strike="noStrike" kern="1200" cap="none" spc="0" normalizeH="0" baseline="0" noProof="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令和５月　２月　９日</a:t>
            </a:r>
            <a:r>
              <a:rPr kumimoji="1" lang="en-US" altLang="ja-JP" sz="1600" b="0" i="0" u="none" strike="noStrike" kern="1200" cap="none" spc="0" normalizeH="0" baseline="0" noProof="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228600" marR="0" lvl="0" indent="-22860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a:ln>
                  <a:noFill/>
                </a:ln>
                <a:solidFill>
                  <a:prstClr val="black"/>
                </a:solidFill>
                <a:effectLst/>
                <a:uLnTx/>
                <a:uFillTx/>
                <a:latin typeface="ＭＳ Ｐゴシック"/>
                <a:ea typeface="ＭＳ Ｐゴシック" panose="020B0600070205080204" pitchFamily="50" charset="-128"/>
                <a:cs typeface="+mn-cs"/>
              </a:rPr>
              <a:t>◇　令和６年度診療報酬改定に向けた医療技術の評価方法等について（案）</a:t>
            </a:r>
            <a:endParaRPr kumimoji="1" lang="en-US" altLang="ja-JP" sz="1600" b="0" i="0" u="none" strike="noStrike" kern="1200" cap="none" spc="0" normalizeH="0" baseline="0" noProof="0">
              <a:ln>
                <a:noFill/>
              </a:ln>
              <a:solidFill>
                <a:prstClr val="black"/>
              </a:solidFill>
              <a:effectLst/>
              <a:uLnTx/>
              <a:uFillTx/>
              <a:latin typeface="ＭＳ Ｐゴシック"/>
              <a:ea typeface="ＭＳ Ｐゴシック" panose="020B0600070205080204" pitchFamily="50" charset="-128"/>
              <a:cs typeface="+mn-cs"/>
            </a:endParaRPr>
          </a:p>
          <a:p>
            <a:pPr marL="228600" marR="0" lvl="0" indent="-22860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endParaRPr kumimoji="1" lang="en-US" altLang="ja-JP" sz="1600" b="0" i="0" u="none" strike="noStrike" kern="1200" cap="none" spc="0" normalizeH="0" baseline="0" noProof="0">
              <a:ln>
                <a:noFill/>
              </a:ln>
              <a:solidFill>
                <a:prstClr val="black"/>
              </a:solidFill>
              <a:effectLst/>
              <a:uLnTx/>
              <a:uFillTx/>
              <a:latin typeface="ＭＳ Ｐゴシック"/>
              <a:ea typeface="ＭＳ Ｐゴシック" panose="020B0600070205080204" pitchFamily="50" charset="-128"/>
              <a:cs typeface="+mn-cs"/>
            </a:endParaRPr>
          </a:p>
          <a:p>
            <a:pPr marL="228600" marR="0" lvl="0" indent="-22860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1" lang="en-US" altLang="ja-JP" sz="1600" b="0" i="0" u="none" strike="noStrike" kern="1200" cap="none" spc="0" normalizeH="0" baseline="0" noProof="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令和５年１１月２０日</a:t>
            </a:r>
            <a:r>
              <a:rPr kumimoji="1" lang="en-US" altLang="ja-JP" sz="1600" b="0" i="0" u="none" strike="noStrike" kern="1200" cap="none" spc="0" normalizeH="0" baseline="0" noProof="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228600" marR="0" lvl="0" indent="-22860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a:ln>
                  <a:noFill/>
                </a:ln>
                <a:solidFill>
                  <a:prstClr val="black"/>
                </a:solidFill>
                <a:effectLst/>
                <a:uLnTx/>
                <a:uFillTx/>
                <a:latin typeface="ＭＳ Ｐゴシック"/>
                <a:ea typeface="ＭＳ Ｐゴシック" panose="020B0600070205080204" pitchFamily="50" charset="-128"/>
                <a:cs typeface="+mn-cs"/>
              </a:rPr>
              <a:t>◇　令和６年度診療報酬改定に向けた医療技術の評価について（案）</a:t>
            </a:r>
            <a:endParaRPr kumimoji="1" lang="en-US" altLang="ja-JP" sz="1600" b="0" i="0" u="none" strike="noStrike" kern="1200" cap="none" spc="0" normalizeH="0" baseline="0" noProof="0">
              <a:ln>
                <a:noFill/>
              </a:ln>
              <a:solidFill>
                <a:prstClr val="black"/>
              </a:solidFill>
              <a:effectLst/>
              <a:uLnTx/>
              <a:uFillTx/>
              <a:latin typeface="ＭＳ Ｐゴシック"/>
              <a:ea typeface="ＭＳ Ｐゴシック" panose="020B0600070205080204" pitchFamily="50" charset="-128"/>
              <a:cs typeface="+mn-cs"/>
            </a:endParaRPr>
          </a:p>
          <a:p>
            <a:pPr marL="228600" marR="0" lvl="0" indent="-22860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endParaRPr kumimoji="1" lang="en-US" altLang="ja-JP" sz="1600" b="0" i="0" u="none" strike="noStrike" kern="1200" cap="none" spc="0" normalizeH="0" baseline="0" noProof="0">
              <a:ln>
                <a:noFill/>
              </a:ln>
              <a:solidFill>
                <a:prstClr val="black"/>
              </a:solidFill>
              <a:effectLst/>
              <a:uLnTx/>
              <a:uFillTx/>
              <a:latin typeface="ＭＳ Ｐゴシック"/>
              <a:ea typeface="ＭＳ Ｐゴシック" panose="020B0600070205080204" pitchFamily="50" charset="-128"/>
              <a:cs typeface="+mn-cs"/>
            </a:endParaRPr>
          </a:p>
          <a:p>
            <a:pPr marL="228600" marR="0" lvl="0" indent="-22860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1" lang="en-US" altLang="ja-JP" sz="1600" b="0" i="0" u="none" strike="noStrike" kern="1200" cap="none" spc="0" normalizeH="0" baseline="0" noProof="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令和６年　１月１７日</a:t>
            </a:r>
            <a:r>
              <a:rPr kumimoji="1" lang="en-US" altLang="ja-JP" sz="1600" b="0" i="0" u="none" strike="noStrike" kern="1200" cap="none" spc="0" normalizeH="0" baseline="0" noProof="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228600" marR="0" lvl="0" indent="-22860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a:ln>
                  <a:noFill/>
                </a:ln>
                <a:solidFill>
                  <a:prstClr val="black"/>
                </a:solidFill>
                <a:effectLst/>
                <a:uLnTx/>
                <a:uFillTx/>
                <a:latin typeface="ＭＳ Ｐゴシック"/>
                <a:ea typeface="ＭＳ Ｐゴシック" panose="020B0600070205080204" pitchFamily="50" charset="-128"/>
                <a:cs typeface="+mn-cs"/>
              </a:rPr>
              <a:t>◇　令和６年度診療報酬改定に向けた医療技術の評価（案）</a:t>
            </a:r>
            <a:endParaRPr kumimoji="1" lang="en-US" altLang="ja-JP"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Tree>
    <p:extLst>
      <p:ext uri="{BB962C8B-B14F-4D97-AF65-F5344CB8AC3E}">
        <p14:creationId xmlns:p14="http://schemas.microsoft.com/office/powerpoint/2010/main" val="3118819077"/>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184712" y="44277"/>
            <a:ext cx="9536573" cy="446164"/>
          </a:xfrm>
          <a:prstGeom prst="rect">
            <a:avLst/>
          </a:prstGeom>
          <a:solidFill>
            <a:schemeClr val="accent1">
              <a:lumMod val="60000"/>
              <a:lumOff val="40000"/>
            </a:schemeClr>
          </a:solidFill>
          <a:ln>
            <a:solidFill>
              <a:srgbClr val="44546A">
                <a:lumMod val="50000"/>
              </a:srgbClr>
            </a:solidFill>
          </a:ln>
          <a:effectLst>
            <a:outerShdw blurRad="57150" dist="19050" dir="5400000" algn="ctr" rotWithShape="0">
              <a:srgbClr val="000000">
                <a:alpha val="63000"/>
              </a:srgbClr>
            </a:outerShdw>
          </a:effectLst>
        </p:spPr>
        <p:txBody>
          <a:bodyPr vert="horz" lIns="91440" tIns="45720" rIns="91440" bIns="45720" rtlCol="0" anchor="ctr">
            <a:noAutofit/>
          </a:bodyPr>
          <a:lstStyle>
            <a:lvl1pPr algn="ctr" defTabSz="914400" rtl="0" eaLnBrk="1" latinLnBrk="0" hangingPunct="1">
              <a:lnSpc>
                <a:spcPct val="90000"/>
              </a:lnSpc>
              <a:spcBef>
                <a:spcPct val="0"/>
              </a:spcBef>
              <a:buNone/>
              <a:defRPr kumimoji="1" sz="6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令和６年度「答申書」附帯意見（２８項目）①</a:t>
            </a:r>
          </a:p>
        </p:txBody>
      </p:sp>
      <p:sp>
        <p:nvSpPr>
          <p:cNvPr id="6" name="正方形/長方形 5"/>
          <p:cNvSpPr/>
          <p:nvPr/>
        </p:nvSpPr>
        <p:spPr>
          <a:xfrm>
            <a:off x="6611124" y="477991"/>
            <a:ext cx="3172663"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令和６年２月１４日　中央社会保険医療協議会</a:t>
            </a:r>
          </a:p>
        </p:txBody>
      </p:sp>
      <p:sp>
        <p:nvSpPr>
          <p:cNvPr id="8" name="Rectangle 37"/>
          <p:cNvSpPr>
            <a:spLocks noChangeArrowheads="1"/>
          </p:cNvSpPr>
          <p:nvPr/>
        </p:nvSpPr>
        <p:spPr bwMode="auto">
          <a:xfrm>
            <a:off x="52884" y="742540"/>
            <a:ext cx="9730903" cy="4774692"/>
          </a:xfrm>
          <a:prstGeom prst="rect">
            <a:avLst/>
          </a:prstGeom>
          <a:noFill/>
          <a:ln w="9525">
            <a:solidFill>
              <a:schemeClr val="tx1"/>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rPr>
              <a:t>　　　</a:t>
            </a:r>
            <a:endParaRPr kumimoji="1" lang="en-US" altLang="ja-JP"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1" name="正方形/長方形 10"/>
          <p:cNvSpPr/>
          <p:nvPr/>
        </p:nvSpPr>
        <p:spPr>
          <a:xfrm>
            <a:off x="87548" y="800574"/>
            <a:ext cx="9730903" cy="4912435"/>
          </a:xfrm>
          <a:prstGeom prst="rect">
            <a:avLst/>
          </a:prstGeom>
        </p:spPr>
        <p:txBody>
          <a:bodyPr wrap="square">
            <a:spAutoFit/>
          </a:bodyPr>
          <a:lstStyle/>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全般的事項</a:t>
            </a:r>
            <a:r>
              <a:rPr kumimoji="1" lang="ja-JP"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１  近年、診療報酬体系が複雑化していること及び医療ＤＸの推進において簡素化が求められていることを踏まえ、患者をはじめ</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とする関係者にとって分かりやすい診療報酬体系となるよう検討すること。</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（賃上げ全般）</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  看護職員、病院薬剤師その他の医療関係職種を対象とした賃上げに係る評価について、各医療機関における賃上げが適切</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に実施されているか、実態を適切に把握した上で、検証を行うこと。また、</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40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歳未満の勤務医師及び勤務歯科医師並びに薬局</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の勤務薬剤師、事務職員や歯科技工所で従事する者等についても賃上げの実態を適切に把握した上で、検証を行うこと。</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（医療</a:t>
            </a:r>
            <a:r>
              <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DX</a:t>
            </a: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３  令和６年１２月２日から現行の健康保険証の発行が終了することを踏まえ、医療情報取得加算による適切な情報に基づく診</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療の評価の在り方について令和６年度早期より見直しの検討を行うとともに、医療 </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DX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推進体制整備加算について、今後のマイ</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ナンバーカードの保険証利用の利用実態及びその活用状況を把握し、適切な要件設定に向けて検討を行うこと。</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加えて、医療</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DX</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推進体制整備加算について、電子処方箋の導入状況および電子カルテ共有サービスの整備状況を確認しつ</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つ、評価の在り方について引き続き検討すること。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（働き方改革・人材確保）</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４  医師の働き方改革の更なる推進を図る観点から、医療機関全体の取組に対する評価の在り方、タスクシフト・タスクシェアの進</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捗及び各医療従事者の負担の軽減、人材確保が困難である状況の中での看護補助者の定着等について、今回改定による影</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響の調査・検証を行うとともに、実効性のある取り組みに繋がる評価の在り方等について引き続き検討すること。</a:t>
            </a: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ja-JP"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スライド番号プレースホルダー 2"/>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a:cs typeface="+mn-cs"/>
            </a:endParaRPr>
          </a:p>
        </p:txBody>
      </p:sp>
    </p:spTree>
    <p:extLst>
      <p:ext uri="{BB962C8B-B14F-4D97-AF65-F5344CB8AC3E}">
        <p14:creationId xmlns:p14="http://schemas.microsoft.com/office/powerpoint/2010/main" val="845677174"/>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56D994-605B-483B-40F2-20B569F0A5FB}"/>
            </a:ext>
          </a:extLst>
        </p:cNvPr>
        <p:cNvGrpSpPr/>
        <p:nvPr/>
      </p:nvGrpSpPr>
      <p:grpSpPr>
        <a:xfrm>
          <a:off x="0" y="0"/>
          <a:ext cx="0" cy="0"/>
          <a:chOff x="0" y="0"/>
          <a:chExt cx="0" cy="0"/>
        </a:xfrm>
      </p:grpSpPr>
      <p:sp>
        <p:nvSpPr>
          <p:cNvPr id="4" name="Rectangle 2">
            <a:extLst>
              <a:ext uri="{FF2B5EF4-FFF2-40B4-BE49-F238E27FC236}">
                <a16:creationId xmlns:a16="http://schemas.microsoft.com/office/drawing/2014/main" id="{5247A713-A1F3-D13E-5730-C194A247D5FB}"/>
              </a:ext>
            </a:extLst>
          </p:cNvPr>
          <p:cNvSpPr txBox="1">
            <a:spLocks noChangeArrowheads="1"/>
          </p:cNvSpPr>
          <p:nvPr/>
        </p:nvSpPr>
        <p:spPr>
          <a:xfrm>
            <a:off x="184712" y="44277"/>
            <a:ext cx="9536573" cy="446164"/>
          </a:xfrm>
          <a:prstGeom prst="rect">
            <a:avLst/>
          </a:prstGeom>
          <a:solidFill>
            <a:schemeClr val="accent1">
              <a:lumMod val="60000"/>
              <a:lumOff val="40000"/>
            </a:schemeClr>
          </a:solidFill>
          <a:ln>
            <a:solidFill>
              <a:srgbClr val="44546A">
                <a:lumMod val="50000"/>
              </a:srgbClr>
            </a:solidFill>
          </a:ln>
          <a:effectLst>
            <a:outerShdw blurRad="57150" dist="19050" dir="5400000" algn="ctr" rotWithShape="0">
              <a:srgbClr val="000000">
                <a:alpha val="63000"/>
              </a:srgbClr>
            </a:outerShdw>
          </a:effectLst>
        </p:spPr>
        <p:txBody>
          <a:bodyPr vert="horz" lIns="91440" tIns="45720" rIns="91440" bIns="45720" rtlCol="0" anchor="ctr">
            <a:noAutofit/>
          </a:bodyPr>
          <a:lstStyle>
            <a:lvl1pPr algn="ctr" defTabSz="914400" rtl="0" eaLnBrk="1" latinLnBrk="0" hangingPunct="1">
              <a:lnSpc>
                <a:spcPct val="90000"/>
              </a:lnSpc>
              <a:spcBef>
                <a:spcPct val="0"/>
              </a:spcBef>
              <a:buNone/>
              <a:defRPr kumimoji="1" sz="6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令和６年度「答申書」附帯意見（２８項目）②</a:t>
            </a:r>
          </a:p>
        </p:txBody>
      </p:sp>
      <p:sp>
        <p:nvSpPr>
          <p:cNvPr id="6" name="正方形/長方形 5">
            <a:extLst>
              <a:ext uri="{FF2B5EF4-FFF2-40B4-BE49-F238E27FC236}">
                <a16:creationId xmlns:a16="http://schemas.microsoft.com/office/drawing/2014/main" id="{CC2D532B-59B9-C261-E1BD-670EDFB7B847}"/>
              </a:ext>
            </a:extLst>
          </p:cNvPr>
          <p:cNvSpPr/>
          <p:nvPr/>
        </p:nvSpPr>
        <p:spPr>
          <a:xfrm>
            <a:off x="6611124" y="477991"/>
            <a:ext cx="3172663"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令和６年２月１４日　中央社会保険医療協議会</a:t>
            </a:r>
          </a:p>
        </p:txBody>
      </p:sp>
      <p:sp>
        <p:nvSpPr>
          <p:cNvPr id="8" name="Rectangle 37">
            <a:extLst>
              <a:ext uri="{FF2B5EF4-FFF2-40B4-BE49-F238E27FC236}">
                <a16:creationId xmlns:a16="http://schemas.microsoft.com/office/drawing/2014/main" id="{A3686F6D-BFC5-0C5F-E29A-386980A16ABF}"/>
              </a:ext>
            </a:extLst>
          </p:cNvPr>
          <p:cNvSpPr>
            <a:spLocks noChangeArrowheads="1"/>
          </p:cNvSpPr>
          <p:nvPr/>
        </p:nvSpPr>
        <p:spPr bwMode="auto">
          <a:xfrm>
            <a:off x="52884" y="742540"/>
            <a:ext cx="9730903" cy="5143267"/>
          </a:xfrm>
          <a:prstGeom prst="rect">
            <a:avLst/>
          </a:prstGeom>
          <a:noFill/>
          <a:ln w="9525">
            <a:solidFill>
              <a:schemeClr val="tx1"/>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rPr>
              <a:t>　　　</a:t>
            </a:r>
            <a:endParaRPr kumimoji="1" lang="en-US" altLang="ja-JP"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1" name="正方形/長方形 10">
            <a:extLst>
              <a:ext uri="{FF2B5EF4-FFF2-40B4-BE49-F238E27FC236}">
                <a16:creationId xmlns:a16="http://schemas.microsoft.com/office/drawing/2014/main" id="{21CF7178-C3C7-998B-FE79-99E8E38F9DC8}"/>
              </a:ext>
            </a:extLst>
          </p:cNvPr>
          <p:cNvSpPr/>
          <p:nvPr/>
        </p:nvSpPr>
        <p:spPr>
          <a:xfrm>
            <a:off x="87548" y="800574"/>
            <a:ext cx="9730903" cy="5143267"/>
          </a:xfrm>
          <a:prstGeom prst="rect">
            <a:avLst/>
          </a:prstGeom>
        </p:spPr>
        <p:txBody>
          <a:bodyPr wrap="square">
            <a:spAutoFit/>
          </a:bodyPr>
          <a:lstStyle/>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入院医療</a:t>
            </a:r>
            <a:r>
              <a:rPr kumimoji="1" lang="ja-JP"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５  新設された地域包括医療病棟において、高齢者の急性疾患の受け入れ状況、リハビリテーション・栄養管理・口腔管理などの</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アウトカムなどについて、幅広くデータに基づいた分析を行い、評価の在り方について検討すること。また、地域包括医療病棟の</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新設に伴い、１０対１</a:t>
            </a: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の急性期一般病棟については、その入院機能を明確にした上で、再編を含め評価の在り方を検討すること。</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６  急性期一般病棟入院基本料や高度急性期医療に係る評価、地域で急性期・高度急性期医療を集中的・効率的に提供する体</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制について、今回改定による影響の調査・検証を行うとともに、人口構造や医療ニーズの変化も見据え、重症度、医療・看護必 </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要度、 ＳＯＦＡスコア等、入院患者のより適切な評価指標や測定方法等、入院料の評価の在り方等について、引き続き検討する</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こと。</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７  地域包括ケア病棟入院料、回復期リハビリテーション病棟入院料、障害者施設等入院基本料、療養病棟入院基本料等につい</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て、今回改定による影響の調査・検証を行うとともに、求められている役割の更なる推進や提供されている医療の実態の反映の</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観点から、入院料の評価の在り方等について引き続き検討すること。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８  救急医療管理加算の見直しについて、今回改定による影響の調査・検証を行い、より適切な患者の重症度に応じた評価の在</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り方について引き続き検討すること。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９  ＤＰＣ／ＰＤＰＳ</a:t>
            </a: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及び短期滞在手術等基本料について、今回改定による在院日数等への影響の調査・検証を行うとともに、医療</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の質の向上と標準化に向け、診療実態を踏まえた更なる包括払いの在り方について引き続き検討すること。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10</a:t>
            </a: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入院時の食費の基準の見直しについて、今回改定による影響、食費等の動向等を把握し、検証を行うこと。</a:t>
            </a: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ja-JP"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スライド番号プレースホルダー 2">
            <a:extLst>
              <a:ext uri="{FF2B5EF4-FFF2-40B4-BE49-F238E27FC236}">
                <a16:creationId xmlns:a16="http://schemas.microsoft.com/office/drawing/2014/main" id="{368A25C2-2209-9965-0C11-F3F496A46F00}"/>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a:cs typeface="+mn-cs"/>
            </a:endParaRPr>
          </a:p>
        </p:txBody>
      </p:sp>
    </p:spTree>
    <p:extLst>
      <p:ext uri="{BB962C8B-B14F-4D97-AF65-F5344CB8AC3E}">
        <p14:creationId xmlns:p14="http://schemas.microsoft.com/office/powerpoint/2010/main" val="2319335412"/>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D3F73C-BA13-3C4D-4F40-55EFEF74FD8A}"/>
            </a:ext>
          </a:extLst>
        </p:cNvPr>
        <p:cNvGrpSpPr/>
        <p:nvPr/>
      </p:nvGrpSpPr>
      <p:grpSpPr>
        <a:xfrm>
          <a:off x="0" y="0"/>
          <a:ext cx="0" cy="0"/>
          <a:chOff x="0" y="0"/>
          <a:chExt cx="0" cy="0"/>
        </a:xfrm>
      </p:grpSpPr>
      <p:sp>
        <p:nvSpPr>
          <p:cNvPr id="4" name="Rectangle 2">
            <a:extLst>
              <a:ext uri="{FF2B5EF4-FFF2-40B4-BE49-F238E27FC236}">
                <a16:creationId xmlns:a16="http://schemas.microsoft.com/office/drawing/2014/main" id="{9ED43240-FA5B-25E9-3F69-5A6C4EB260B7}"/>
              </a:ext>
            </a:extLst>
          </p:cNvPr>
          <p:cNvSpPr txBox="1">
            <a:spLocks noChangeArrowheads="1"/>
          </p:cNvSpPr>
          <p:nvPr/>
        </p:nvSpPr>
        <p:spPr>
          <a:xfrm>
            <a:off x="184712" y="44277"/>
            <a:ext cx="9536573" cy="446164"/>
          </a:xfrm>
          <a:prstGeom prst="rect">
            <a:avLst/>
          </a:prstGeom>
          <a:solidFill>
            <a:schemeClr val="accent1">
              <a:lumMod val="60000"/>
              <a:lumOff val="40000"/>
            </a:schemeClr>
          </a:solidFill>
          <a:ln>
            <a:solidFill>
              <a:srgbClr val="44546A">
                <a:lumMod val="50000"/>
              </a:srgbClr>
            </a:solidFill>
          </a:ln>
          <a:effectLst>
            <a:outerShdw blurRad="57150" dist="19050" dir="5400000" algn="ctr" rotWithShape="0">
              <a:srgbClr val="000000">
                <a:alpha val="63000"/>
              </a:srgbClr>
            </a:outerShdw>
          </a:effectLst>
        </p:spPr>
        <p:txBody>
          <a:bodyPr vert="horz" lIns="91440" tIns="45720" rIns="91440" bIns="45720" rtlCol="0" anchor="ctr">
            <a:noAutofit/>
          </a:bodyPr>
          <a:lstStyle>
            <a:lvl1pPr algn="ctr" defTabSz="914400" rtl="0" eaLnBrk="1" latinLnBrk="0" hangingPunct="1">
              <a:lnSpc>
                <a:spcPct val="90000"/>
              </a:lnSpc>
              <a:spcBef>
                <a:spcPct val="0"/>
              </a:spcBef>
              <a:buNone/>
              <a:defRPr kumimoji="1" sz="6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令和６年度「答申書」附帯意見（２８項目）③</a:t>
            </a:r>
          </a:p>
        </p:txBody>
      </p:sp>
      <p:sp>
        <p:nvSpPr>
          <p:cNvPr id="6" name="正方形/長方形 5">
            <a:extLst>
              <a:ext uri="{FF2B5EF4-FFF2-40B4-BE49-F238E27FC236}">
                <a16:creationId xmlns:a16="http://schemas.microsoft.com/office/drawing/2014/main" id="{D0FC675C-1458-C05B-3F9C-A67B4565AA5E}"/>
              </a:ext>
            </a:extLst>
          </p:cNvPr>
          <p:cNvSpPr/>
          <p:nvPr/>
        </p:nvSpPr>
        <p:spPr>
          <a:xfrm>
            <a:off x="6611124" y="477991"/>
            <a:ext cx="3172663"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令和６年２月１４日　中央社会保険医療協議会</a:t>
            </a:r>
          </a:p>
        </p:txBody>
      </p:sp>
      <p:sp>
        <p:nvSpPr>
          <p:cNvPr id="8" name="Rectangle 37">
            <a:extLst>
              <a:ext uri="{FF2B5EF4-FFF2-40B4-BE49-F238E27FC236}">
                <a16:creationId xmlns:a16="http://schemas.microsoft.com/office/drawing/2014/main" id="{C92E0A6B-BC46-5C94-33F5-A0DE38DFAED7}"/>
              </a:ext>
            </a:extLst>
          </p:cNvPr>
          <p:cNvSpPr>
            <a:spLocks noChangeArrowheads="1"/>
          </p:cNvSpPr>
          <p:nvPr/>
        </p:nvSpPr>
        <p:spPr bwMode="auto">
          <a:xfrm>
            <a:off x="52884" y="742540"/>
            <a:ext cx="9730903" cy="5201301"/>
          </a:xfrm>
          <a:prstGeom prst="rect">
            <a:avLst/>
          </a:prstGeom>
          <a:noFill/>
          <a:ln w="9525">
            <a:solidFill>
              <a:schemeClr val="tx1"/>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rPr>
              <a:t>　　　</a:t>
            </a:r>
            <a:endParaRPr kumimoji="1" lang="en-US" altLang="ja-JP"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1" name="正方形/長方形 10">
            <a:extLst>
              <a:ext uri="{FF2B5EF4-FFF2-40B4-BE49-F238E27FC236}">
                <a16:creationId xmlns:a16="http://schemas.microsoft.com/office/drawing/2014/main" id="{BF3F289A-3C48-203F-3BA7-1D748CF6F2BF}"/>
              </a:ext>
            </a:extLst>
          </p:cNvPr>
          <p:cNvSpPr/>
          <p:nvPr/>
        </p:nvSpPr>
        <p:spPr>
          <a:xfrm>
            <a:off x="87548" y="800574"/>
            <a:ext cx="9730903" cy="5143267"/>
          </a:xfrm>
          <a:prstGeom prst="rect">
            <a:avLst/>
          </a:prstGeom>
        </p:spPr>
        <p:txBody>
          <a:bodyPr wrap="square">
            <a:spAutoFit/>
          </a:bodyPr>
          <a:lstStyle/>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外来医療</a:t>
            </a:r>
            <a:r>
              <a:rPr kumimoji="1" lang="ja-JP"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11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地域包括診療料・加算における介護保険サービスとの連携に係る評価について、今回改定による影響の調査・検証を行うと</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ともに、介護保険サービスとの連携の推進について引き続き検討すること。</a:t>
            </a: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12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生活習慣病の管理について、今回の改定による影響の調査・検証を行うとともに、より適切な管理がなされるよう、患者の視</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点を十分に踏まえつつ、引き続き検討すること。</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加えて、他の疾病管理についても実態を踏まえた適切な評価の在り方について引き続き検討を行うこと。</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13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かかりつけ医機能を有する医療機関について、改正医療法に基づく制度整備の状況を踏まえ、かかりつけ医機能がより発揮</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される評価の在り方を検討すること。</a:t>
            </a: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14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情報通信機器を用いた精神療法について、患者の受療行動を含め、その実態について調査・検証を行うとともに、より適切な</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評価の在り方について引き続き検討すること。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15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情報通信機器を用いた診療については、初診から向精神薬等を処方している医療機関や大半の診療を医療機関の所在地と</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は異なる都道府県の患者に対して行っている医療機関があることを踏まえ、今後、より丁寧に実態を把握するとともに、引き続</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き評価の在り方について検討すること。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（在宅医療等）</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16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在宅医療、在宅歯科医療、在宅訪問薬剤管理及び訪問看護の質の向上に向け、同一建物居住者への効率的な訪問診療や</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訪問看護における対応等、今回改定による影響の調査・検証を行うとともに、地域における医療提供体制の実態等も踏まえつ</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つ、往診、訪問診療、歯科訪問診療、訪問薬剤管理指導、訪問看護等における適切な評価の在り方を引き続き検討すること。</a:t>
            </a:r>
            <a:endParaRPr kumimoji="1" lang="ja-JP"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スライド番号プレースホルダー 2">
            <a:extLst>
              <a:ext uri="{FF2B5EF4-FFF2-40B4-BE49-F238E27FC236}">
                <a16:creationId xmlns:a16="http://schemas.microsoft.com/office/drawing/2014/main" id="{32752CD1-2E2A-1E2F-B39D-5625321F8C1E}"/>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a:cs typeface="+mn-cs"/>
            </a:endParaRPr>
          </a:p>
        </p:txBody>
      </p:sp>
    </p:spTree>
    <p:extLst>
      <p:ext uri="{BB962C8B-B14F-4D97-AF65-F5344CB8AC3E}">
        <p14:creationId xmlns:p14="http://schemas.microsoft.com/office/powerpoint/2010/main" val="715523194"/>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8BDD9F8-063E-11C3-DD4D-FC335FC85BF9}"/>
            </a:ext>
          </a:extLst>
        </p:cNvPr>
        <p:cNvGrpSpPr/>
        <p:nvPr/>
      </p:nvGrpSpPr>
      <p:grpSpPr>
        <a:xfrm>
          <a:off x="0" y="0"/>
          <a:ext cx="0" cy="0"/>
          <a:chOff x="0" y="0"/>
          <a:chExt cx="0" cy="0"/>
        </a:xfrm>
      </p:grpSpPr>
      <p:sp>
        <p:nvSpPr>
          <p:cNvPr id="4" name="Rectangle 2">
            <a:extLst>
              <a:ext uri="{FF2B5EF4-FFF2-40B4-BE49-F238E27FC236}">
                <a16:creationId xmlns:a16="http://schemas.microsoft.com/office/drawing/2014/main" id="{C10E06F3-F9C8-AF36-19C0-2C71C89908B6}"/>
              </a:ext>
            </a:extLst>
          </p:cNvPr>
          <p:cNvSpPr txBox="1">
            <a:spLocks noChangeArrowheads="1"/>
          </p:cNvSpPr>
          <p:nvPr/>
        </p:nvSpPr>
        <p:spPr>
          <a:xfrm>
            <a:off x="184712" y="44277"/>
            <a:ext cx="9536573" cy="446164"/>
          </a:xfrm>
          <a:prstGeom prst="rect">
            <a:avLst/>
          </a:prstGeom>
          <a:solidFill>
            <a:schemeClr val="accent1">
              <a:lumMod val="60000"/>
              <a:lumOff val="40000"/>
            </a:schemeClr>
          </a:solidFill>
          <a:ln>
            <a:solidFill>
              <a:srgbClr val="44546A">
                <a:lumMod val="50000"/>
              </a:srgbClr>
            </a:solidFill>
          </a:ln>
          <a:effectLst>
            <a:outerShdw blurRad="57150" dist="19050" dir="5400000" algn="ctr" rotWithShape="0">
              <a:srgbClr val="000000">
                <a:alpha val="63000"/>
              </a:srgbClr>
            </a:outerShdw>
          </a:effectLst>
        </p:spPr>
        <p:txBody>
          <a:bodyPr vert="horz" lIns="91440" tIns="45720" rIns="91440" bIns="45720" rtlCol="0" anchor="ctr">
            <a:noAutofit/>
          </a:bodyPr>
          <a:lstStyle>
            <a:lvl1pPr algn="ctr" defTabSz="914400" rtl="0" eaLnBrk="1" latinLnBrk="0" hangingPunct="1">
              <a:lnSpc>
                <a:spcPct val="90000"/>
              </a:lnSpc>
              <a:spcBef>
                <a:spcPct val="0"/>
              </a:spcBef>
              <a:buNone/>
              <a:defRPr kumimoji="1" sz="6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令和６年度「答申書」附帯意見（２８項目）④</a:t>
            </a:r>
          </a:p>
        </p:txBody>
      </p:sp>
      <p:sp>
        <p:nvSpPr>
          <p:cNvPr id="6" name="正方形/長方形 5">
            <a:extLst>
              <a:ext uri="{FF2B5EF4-FFF2-40B4-BE49-F238E27FC236}">
                <a16:creationId xmlns:a16="http://schemas.microsoft.com/office/drawing/2014/main" id="{0213C3B1-7CC4-DA21-A070-7F65E716AEB2}"/>
              </a:ext>
            </a:extLst>
          </p:cNvPr>
          <p:cNvSpPr/>
          <p:nvPr/>
        </p:nvSpPr>
        <p:spPr>
          <a:xfrm>
            <a:off x="6611124" y="477991"/>
            <a:ext cx="3172663"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令和６年２月１４日　中央社会保険医療協議会</a:t>
            </a:r>
          </a:p>
        </p:txBody>
      </p:sp>
      <p:sp>
        <p:nvSpPr>
          <p:cNvPr id="8" name="Rectangle 37">
            <a:extLst>
              <a:ext uri="{FF2B5EF4-FFF2-40B4-BE49-F238E27FC236}">
                <a16:creationId xmlns:a16="http://schemas.microsoft.com/office/drawing/2014/main" id="{EB71A7EE-5244-5FD1-C1B2-B558A10CA97B}"/>
              </a:ext>
            </a:extLst>
          </p:cNvPr>
          <p:cNvSpPr>
            <a:spLocks noChangeArrowheads="1"/>
          </p:cNvSpPr>
          <p:nvPr/>
        </p:nvSpPr>
        <p:spPr bwMode="auto">
          <a:xfrm>
            <a:off x="52884" y="742540"/>
            <a:ext cx="9730903" cy="5637469"/>
          </a:xfrm>
          <a:prstGeom prst="rect">
            <a:avLst/>
          </a:prstGeom>
          <a:noFill/>
          <a:ln w="9525">
            <a:solidFill>
              <a:schemeClr val="tx1"/>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rPr>
              <a:t>　　　</a:t>
            </a:r>
            <a:endParaRPr kumimoji="1" lang="en-US" altLang="ja-JP"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1" name="正方形/長方形 10">
            <a:extLst>
              <a:ext uri="{FF2B5EF4-FFF2-40B4-BE49-F238E27FC236}">
                <a16:creationId xmlns:a16="http://schemas.microsoft.com/office/drawing/2014/main" id="{BD890226-0BA9-4337-A281-D0BFBCD9E5D5}"/>
              </a:ext>
            </a:extLst>
          </p:cNvPr>
          <p:cNvSpPr/>
          <p:nvPr/>
        </p:nvSpPr>
        <p:spPr>
          <a:xfrm>
            <a:off x="87548" y="800574"/>
            <a:ext cx="9730903" cy="5604932"/>
          </a:xfrm>
          <a:prstGeom prst="rect">
            <a:avLst/>
          </a:prstGeom>
        </p:spPr>
        <p:txBody>
          <a:bodyPr wrap="square">
            <a:spAutoFit/>
          </a:bodyPr>
          <a:lstStyle/>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精神医療</a:t>
            </a:r>
            <a:r>
              <a:rPr kumimoji="1" lang="ja-JP"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17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地域移行・地域生活支援の充実を含む質の高い精神医療の評価について引き続き検討すること。特に新設された精神科地</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域包括ケア病棟入院料については、地域定着等の状況も含め、データを用いて適切に調査・検証し、評価の在り方について検</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討すること。</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（リハビリテーションへの対応等）</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18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回復期リハビリテーション入院医療管理料の新設に伴い、医療資源の少ない地域におけるリハビリテーションへの対応等に</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ついて、今回改定による影響の調査・検証を行うこと。</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（医療技術の評価）</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19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保険適用された医療技術に対する評価について、レジストリ等のリアルワールドデータの解析結果や関係学会等による臨床</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的位置付けを踏まえ、適切な再評価が継続的に行われるよう、医療技術の評価のプロセスも含め引き続き検討すること。</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また、革新的な医療機器や検査等のイノベーションを含む先進的な医療技術について、迅速かつ安定的に患者へ供給・提供</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させる観点も踏まえ、有効性・安全性に係るエビデンスに基づく適切な評価の在り方を引き続き検討すること。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（歯科診療報酬）</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20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かかりつけ歯科医の機能の評価に係る施設基準の見直し等の影響や回復期リハビリテーション病棟等の入院患者に対する</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口腔管理・多職種連携の状況等を調査・検証し、口腔疾患の継続的な管理の在り方や口腔管理に係る関係者との連携の評価</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の在り方について引き続き検討すること。</a:t>
            </a: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（調剤報酬）</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21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調剤報酬に関しては、地域の医薬品供給拠点としての役割を担い、かかりつけ機能を発揮して地域医療に貢献する薬局の</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整備を進めるため、今回改定による影響の調査・検証を行うとともに、薬局・薬剤師業務の専門性をさらに高め、質の高い薬学</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的管理の提供への転換を推進するための調剤報酬の在り方について引き続き検討すること。</a:t>
            </a:r>
          </a:p>
        </p:txBody>
      </p:sp>
      <p:sp>
        <p:nvSpPr>
          <p:cNvPr id="10" name="スライド番号プレースホルダー 2">
            <a:extLst>
              <a:ext uri="{FF2B5EF4-FFF2-40B4-BE49-F238E27FC236}">
                <a16:creationId xmlns:a16="http://schemas.microsoft.com/office/drawing/2014/main" id="{A06C283F-6480-6F54-8D02-ABF755506FE1}"/>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a:cs typeface="+mn-cs"/>
            </a:endParaRPr>
          </a:p>
        </p:txBody>
      </p:sp>
    </p:spTree>
    <p:extLst>
      <p:ext uri="{BB962C8B-B14F-4D97-AF65-F5344CB8AC3E}">
        <p14:creationId xmlns:p14="http://schemas.microsoft.com/office/powerpoint/2010/main" val="1726600649"/>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7DF0A8-054F-0D5F-6973-990B9122239C}"/>
            </a:ext>
          </a:extLst>
        </p:cNvPr>
        <p:cNvGrpSpPr/>
        <p:nvPr/>
      </p:nvGrpSpPr>
      <p:grpSpPr>
        <a:xfrm>
          <a:off x="0" y="0"/>
          <a:ext cx="0" cy="0"/>
          <a:chOff x="0" y="0"/>
          <a:chExt cx="0" cy="0"/>
        </a:xfrm>
      </p:grpSpPr>
      <p:sp>
        <p:nvSpPr>
          <p:cNvPr id="4" name="Rectangle 2">
            <a:extLst>
              <a:ext uri="{FF2B5EF4-FFF2-40B4-BE49-F238E27FC236}">
                <a16:creationId xmlns:a16="http://schemas.microsoft.com/office/drawing/2014/main" id="{DB1A75E7-E8CE-704A-6D22-1CF40B2B3B05}"/>
              </a:ext>
            </a:extLst>
          </p:cNvPr>
          <p:cNvSpPr txBox="1">
            <a:spLocks noChangeArrowheads="1"/>
          </p:cNvSpPr>
          <p:nvPr/>
        </p:nvSpPr>
        <p:spPr>
          <a:xfrm>
            <a:off x="184712" y="44277"/>
            <a:ext cx="9536573" cy="446164"/>
          </a:xfrm>
          <a:prstGeom prst="rect">
            <a:avLst/>
          </a:prstGeom>
          <a:solidFill>
            <a:schemeClr val="accent1">
              <a:lumMod val="60000"/>
              <a:lumOff val="40000"/>
            </a:schemeClr>
          </a:solidFill>
          <a:ln>
            <a:solidFill>
              <a:srgbClr val="44546A">
                <a:lumMod val="50000"/>
              </a:srgbClr>
            </a:solidFill>
          </a:ln>
          <a:effectLst>
            <a:outerShdw blurRad="57150" dist="19050" dir="5400000" algn="ctr" rotWithShape="0">
              <a:srgbClr val="000000">
                <a:alpha val="63000"/>
              </a:srgbClr>
            </a:outerShdw>
          </a:effectLst>
        </p:spPr>
        <p:txBody>
          <a:bodyPr vert="horz" lIns="91440" tIns="45720" rIns="91440" bIns="45720" rtlCol="0" anchor="ctr">
            <a:noAutofit/>
          </a:bodyPr>
          <a:lstStyle>
            <a:lvl1pPr algn="ctr" defTabSz="914400" rtl="0" eaLnBrk="1" latinLnBrk="0" hangingPunct="1">
              <a:lnSpc>
                <a:spcPct val="90000"/>
              </a:lnSpc>
              <a:spcBef>
                <a:spcPct val="0"/>
              </a:spcBef>
              <a:buNone/>
              <a:defRPr kumimoji="1" sz="6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令和６年度「答申書」附帯意見（２８項目）⑤</a:t>
            </a:r>
          </a:p>
        </p:txBody>
      </p:sp>
      <p:sp>
        <p:nvSpPr>
          <p:cNvPr id="6" name="正方形/長方形 5">
            <a:extLst>
              <a:ext uri="{FF2B5EF4-FFF2-40B4-BE49-F238E27FC236}">
                <a16:creationId xmlns:a16="http://schemas.microsoft.com/office/drawing/2014/main" id="{7FC8583D-FC59-1BE5-8AC0-29FC0F7754DC}"/>
              </a:ext>
            </a:extLst>
          </p:cNvPr>
          <p:cNvSpPr/>
          <p:nvPr/>
        </p:nvSpPr>
        <p:spPr>
          <a:xfrm>
            <a:off x="6611124" y="477991"/>
            <a:ext cx="3172663"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令和６年２月１４日　中央社会保険医療協議会</a:t>
            </a:r>
          </a:p>
        </p:txBody>
      </p:sp>
      <p:sp>
        <p:nvSpPr>
          <p:cNvPr id="8" name="Rectangle 37">
            <a:extLst>
              <a:ext uri="{FF2B5EF4-FFF2-40B4-BE49-F238E27FC236}">
                <a16:creationId xmlns:a16="http://schemas.microsoft.com/office/drawing/2014/main" id="{8A909D09-B1D1-AEC3-9B5D-599D755B0E32}"/>
              </a:ext>
            </a:extLst>
          </p:cNvPr>
          <p:cNvSpPr>
            <a:spLocks noChangeArrowheads="1"/>
          </p:cNvSpPr>
          <p:nvPr/>
        </p:nvSpPr>
        <p:spPr bwMode="auto">
          <a:xfrm>
            <a:off x="52884" y="742541"/>
            <a:ext cx="9730903" cy="5201300"/>
          </a:xfrm>
          <a:prstGeom prst="rect">
            <a:avLst/>
          </a:prstGeom>
          <a:noFill/>
          <a:ln w="9525">
            <a:solidFill>
              <a:schemeClr val="tx1"/>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rPr>
              <a:t>　　　</a:t>
            </a:r>
            <a:endParaRPr kumimoji="1" lang="en-US" altLang="ja-JP"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1" name="正方形/長方形 10">
            <a:extLst>
              <a:ext uri="{FF2B5EF4-FFF2-40B4-BE49-F238E27FC236}">
                <a16:creationId xmlns:a16="http://schemas.microsoft.com/office/drawing/2014/main" id="{6B9EDC5F-FB0D-9462-5421-0E14A960CDD2}"/>
              </a:ext>
            </a:extLst>
          </p:cNvPr>
          <p:cNvSpPr/>
          <p:nvPr/>
        </p:nvSpPr>
        <p:spPr>
          <a:xfrm>
            <a:off x="87548" y="800574"/>
            <a:ext cx="9730903" cy="5143267"/>
          </a:xfrm>
          <a:prstGeom prst="rect">
            <a:avLst/>
          </a:prstGeom>
        </p:spPr>
        <p:txBody>
          <a:bodyPr wrap="square">
            <a:spAutoFit/>
          </a:bodyPr>
          <a:lstStyle/>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（敷地内薬局）</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22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いわゆる同一敷地内薬局については、同一敷地内の医療機関と薬局の関係性や当該薬局の収益構造等も踏まえ、当該薬</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局及び当該薬局を有するグループとしての評価の在り方に関して、引き続き検討すること。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（長期処方やリフィル処方）</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23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長期処方やリフィル処方に係る取組について、今回改定による影響の調査・検証を行うとともに、適切な運用や活用策につい</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て引き続き検討すること。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（後発医薬品の使用促進）</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24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バイオ後続品を含む後発医薬品の使用促進について、今回改定による影響の調査・検証を行うとともに、後発医薬品の供給</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状況や医療機関や薬局における使用状況等も踏まえ、診療報酬における後発医薬品の使用に係る評価について引き続き検</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討すること。</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（長期収載品）</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25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選定療養の仕組みを用いた、長期収載品における保険給付の在り方の見直しについては、患者の動向、後発医薬品への置</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換え状況、医療現場への影響も含め、その実態を把握するとともに、制度の運用方法等に関して必要な検証を行うこと。</a:t>
            </a: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（薬価制度）</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26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今回の薬価制度改革の骨子に基づき、ドラッグ・ラグ／ドラッグ・ロスの解消等の医薬品開発への影響や、後発医薬品の企業</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指標の導入や今後の情報公表も踏まえた医薬品の安定供給に対する影響等について、製薬業界の協力を得つつ分析・検証</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等を行うともに、こうした課題に対する製薬業界としての対応を踏まえながら、薬価における評価の在り方について引き続き検</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討すること。</a:t>
            </a:r>
            <a:endParaRPr kumimoji="1" lang="ja-JP"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スライド番号プレースホルダー 2">
            <a:extLst>
              <a:ext uri="{FF2B5EF4-FFF2-40B4-BE49-F238E27FC236}">
                <a16:creationId xmlns:a16="http://schemas.microsoft.com/office/drawing/2014/main" id="{D4A3D1B7-9D47-00DD-78E3-61441A15EB4C}"/>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a:cs typeface="+mn-cs"/>
            </a:endParaRPr>
          </a:p>
        </p:txBody>
      </p:sp>
    </p:spTree>
    <p:extLst>
      <p:ext uri="{BB962C8B-B14F-4D97-AF65-F5344CB8AC3E}">
        <p14:creationId xmlns:p14="http://schemas.microsoft.com/office/powerpoint/2010/main" val="2713420431"/>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0F53F3-D796-CCAB-8B1E-A9FEEA6404F7}"/>
            </a:ext>
          </a:extLst>
        </p:cNvPr>
        <p:cNvGrpSpPr/>
        <p:nvPr/>
      </p:nvGrpSpPr>
      <p:grpSpPr>
        <a:xfrm>
          <a:off x="0" y="0"/>
          <a:ext cx="0" cy="0"/>
          <a:chOff x="0" y="0"/>
          <a:chExt cx="0" cy="0"/>
        </a:xfrm>
      </p:grpSpPr>
      <p:sp>
        <p:nvSpPr>
          <p:cNvPr id="4" name="Rectangle 2">
            <a:extLst>
              <a:ext uri="{FF2B5EF4-FFF2-40B4-BE49-F238E27FC236}">
                <a16:creationId xmlns:a16="http://schemas.microsoft.com/office/drawing/2014/main" id="{3A564845-BC06-9D15-B93D-D6843B83BA86}"/>
              </a:ext>
            </a:extLst>
          </p:cNvPr>
          <p:cNvSpPr txBox="1">
            <a:spLocks noChangeArrowheads="1"/>
          </p:cNvSpPr>
          <p:nvPr/>
        </p:nvSpPr>
        <p:spPr>
          <a:xfrm>
            <a:off x="184712" y="44277"/>
            <a:ext cx="9536573" cy="446164"/>
          </a:xfrm>
          <a:prstGeom prst="rect">
            <a:avLst/>
          </a:prstGeom>
          <a:solidFill>
            <a:schemeClr val="accent1">
              <a:lumMod val="60000"/>
              <a:lumOff val="40000"/>
            </a:schemeClr>
          </a:solidFill>
          <a:ln>
            <a:solidFill>
              <a:srgbClr val="44546A">
                <a:lumMod val="50000"/>
              </a:srgbClr>
            </a:solidFill>
          </a:ln>
          <a:effectLst>
            <a:outerShdw blurRad="57150" dist="19050" dir="5400000" algn="ctr" rotWithShape="0">
              <a:srgbClr val="000000">
                <a:alpha val="63000"/>
              </a:srgbClr>
            </a:outerShdw>
          </a:effectLst>
        </p:spPr>
        <p:txBody>
          <a:bodyPr vert="horz" lIns="91440" tIns="45720" rIns="91440" bIns="45720" rtlCol="0" anchor="ctr">
            <a:noAutofit/>
          </a:bodyPr>
          <a:lstStyle>
            <a:lvl1pPr algn="ctr" defTabSz="914400" rtl="0" eaLnBrk="1" latinLnBrk="0" hangingPunct="1">
              <a:lnSpc>
                <a:spcPct val="90000"/>
              </a:lnSpc>
              <a:spcBef>
                <a:spcPct val="0"/>
              </a:spcBef>
              <a:buNone/>
              <a:defRPr kumimoji="1" sz="6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令和６年度「答申書」附帯意見（２８項目）⑥</a:t>
            </a:r>
          </a:p>
        </p:txBody>
      </p:sp>
      <p:sp>
        <p:nvSpPr>
          <p:cNvPr id="6" name="正方形/長方形 5">
            <a:extLst>
              <a:ext uri="{FF2B5EF4-FFF2-40B4-BE49-F238E27FC236}">
                <a16:creationId xmlns:a16="http://schemas.microsoft.com/office/drawing/2014/main" id="{7EE49FD1-4F8D-BF9A-BDAC-495B33AB59C3}"/>
              </a:ext>
            </a:extLst>
          </p:cNvPr>
          <p:cNvSpPr/>
          <p:nvPr/>
        </p:nvSpPr>
        <p:spPr>
          <a:xfrm>
            <a:off x="6611124" y="477991"/>
            <a:ext cx="3172663"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令和６年２月１４日　中央社会保険医療協議会</a:t>
            </a:r>
          </a:p>
        </p:txBody>
      </p:sp>
      <p:sp>
        <p:nvSpPr>
          <p:cNvPr id="8" name="Rectangle 37">
            <a:extLst>
              <a:ext uri="{FF2B5EF4-FFF2-40B4-BE49-F238E27FC236}">
                <a16:creationId xmlns:a16="http://schemas.microsoft.com/office/drawing/2014/main" id="{61692CF5-8F6D-7262-99A8-7BA46900B377}"/>
              </a:ext>
            </a:extLst>
          </p:cNvPr>
          <p:cNvSpPr>
            <a:spLocks noChangeArrowheads="1"/>
          </p:cNvSpPr>
          <p:nvPr/>
        </p:nvSpPr>
        <p:spPr bwMode="auto">
          <a:xfrm>
            <a:off x="52884" y="742541"/>
            <a:ext cx="9730903" cy="2686459"/>
          </a:xfrm>
          <a:prstGeom prst="rect">
            <a:avLst/>
          </a:prstGeom>
          <a:noFill/>
          <a:ln w="9525">
            <a:solidFill>
              <a:schemeClr val="tx1"/>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rPr>
              <a:t>　　　</a:t>
            </a:r>
            <a:endParaRPr kumimoji="1" lang="en-US" altLang="ja-JP"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1" name="正方形/長方形 10">
            <a:extLst>
              <a:ext uri="{FF2B5EF4-FFF2-40B4-BE49-F238E27FC236}">
                <a16:creationId xmlns:a16="http://schemas.microsoft.com/office/drawing/2014/main" id="{EDC0885B-8359-A7AC-AADC-CBADF23D9F57}"/>
              </a:ext>
            </a:extLst>
          </p:cNvPr>
          <p:cNvSpPr/>
          <p:nvPr/>
        </p:nvSpPr>
        <p:spPr>
          <a:xfrm>
            <a:off x="87548" y="800574"/>
            <a:ext cx="9730903" cy="2373278"/>
          </a:xfrm>
          <a:prstGeom prst="rect">
            <a:avLst/>
          </a:prstGeom>
        </p:spPr>
        <p:txBody>
          <a:bodyPr wrap="square">
            <a:spAutoFit/>
          </a:bodyPr>
          <a:lstStyle/>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（保険医療材料制度）</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27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今回の保険医療材料制度改革に基づくプログラム医療機器への対応や革新的な医療機器等に対する評価の導入の影響等</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について検証すること。また、医療上必要な医療機器等の安定供給の確保等の観点から、いわゆる物流 </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2024</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年問題による影</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響を注視するとともに、我が国における医療機器等の製造や流通、研究開発に係る費用構造等について関係業界の協力を得</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つつ分析し、こうした課題に対する関係業界としての対応を踏まえながら、適切な評価の在り方について引き続き検討すること。</a:t>
            </a: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（施策の検証）</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28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施策の効果や患者への影響等について、データやエビデンスに基づいて迅速・正確に把握・検証できるようにするための方</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策について引き続き検討すること。医療機関・薬局の経営状況については、医療経済実態調査等の結果に基づき、議論するこ</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とを原則とすること。</a:t>
            </a:r>
          </a:p>
        </p:txBody>
      </p:sp>
      <p:sp>
        <p:nvSpPr>
          <p:cNvPr id="10" name="スライド番号プレースホルダー 2">
            <a:extLst>
              <a:ext uri="{FF2B5EF4-FFF2-40B4-BE49-F238E27FC236}">
                <a16:creationId xmlns:a16="http://schemas.microsoft.com/office/drawing/2014/main" id="{EA845C89-221C-82CC-6A69-F3A64E8896D6}"/>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a:cs typeface="+mn-cs"/>
            </a:endParaRPr>
          </a:p>
        </p:txBody>
      </p:sp>
    </p:spTree>
    <p:extLst>
      <p:ext uri="{BB962C8B-B14F-4D97-AF65-F5344CB8AC3E}">
        <p14:creationId xmlns:p14="http://schemas.microsoft.com/office/powerpoint/2010/main" val="323329644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テキスト ボックス 1">
            <a:extLst>
              <a:ext uri="{FF2B5EF4-FFF2-40B4-BE49-F238E27FC236}">
                <a16:creationId xmlns:a16="http://schemas.microsoft.com/office/drawing/2014/main" id="{77D218AA-C252-E6CF-42D4-B8D875A7B9CC}"/>
              </a:ext>
            </a:extLst>
          </p:cNvPr>
          <p:cNvSpPr txBox="1"/>
          <p:nvPr/>
        </p:nvSpPr>
        <p:spPr>
          <a:xfrm>
            <a:off x="272480" y="548680"/>
            <a:ext cx="9289032" cy="978666"/>
          </a:xfrm>
          <a:prstGeom prst="rect">
            <a:avLst/>
          </a:prstGeom>
          <a:noFill/>
          <a:ln>
            <a:solidFill>
              <a:schemeClr val="tx1"/>
            </a:solidFill>
          </a:ln>
        </p:spPr>
        <p:txBody>
          <a:bodyPr wrap="square">
            <a:spAutoFit/>
          </a:bodyPr>
          <a:lstStyle/>
          <a:p>
            <a:pPr marL="0" marR="0" lvl="0" indent="0" algn="ctr" defTabSz="742950" rtl="0" eaLnBrk="1" fontAlgn="auto" latinLnBrk="0" hangingPunct="1">
              <a:lnSpc>
                <a:spcPct val="150000"/>
              </a:lnSpc>
              <a:spcBef>
                <a:spcPts val="0"/>
              </a:spcBef>
              <a:spcAft>
                <a:spcPts val="0"/>
              </a:spcAft>
              <a:buClrTx/>
              <a:buSzTx/>
              <a:buFontTx/>
              <a:buNone/>
              <a:tabLst/>
              <a:defRPr/>
            </a:pPr>
            <a:r>
              <a:rPr kumimoji="1" lang="ja-JP" altLang="en-US" sz="2400" b="1" i="0" u="none" strike="noStrike" kern="1200" cap="none" spc="0" normalizeH="0" baseline="0" noProof="0" dirty="0">
                <a:ln>
                  <a:noFill/>
                </a:ln>
                <a:solidFill>
                  <a:srgbClr val="333333"/>
                </a:solidFill>
                <a:effectLst/>
                <a:uLnTx/>
                <a:uFillTx/>
                <a:latin typeface="Hiragino Kaku Gothic Pro"/>
                <a:ea typeface="ＭＳ Ｐゴシック" panose="020B0600070205080204" pitchFamily="50" charset="-128"/>
                <a:cs typeface="+mn-cs"/>
              </a:rPr>
              <a:t>診療所の報酬単価、「５．５％引き下げを」改定率で１％減、財政審建議</a:t>
            </a:r>
            <a:endParaRPr kumimoji="1" lang="en-US" altLang="ja-JP" sz="2400" b="1" i="0" u="none" strike="noStrike" kern="1200" cap="none" spc="0" normalizeH="0" baseline="0" noProof="0" dirty="0">
              <a:ln>
                <a:noFill/>
              </a:ln>
              <a:solidFill>
                <a:srgbClr val="333333"/>
              </a:solidFill>
              <a:effectLst/>
              <a:uLnTx/>
              <a:uFillTx/>
              <a:latin typeface="Hiragino Kaku Gothic Pro"/>
              <a:ea typeface="ＭＳ Ｐゴシック" panose="020B0600070205080204" pitchFamily="50" charset="-128"/>
              <a:cs typeface="+mn-cs"/>
            </a:endParaRPr>
          </a:p>
          <a:p>
            <a:pPr marL="0" marR="0" lvl="0" indent="0" algn="ctr" defTabSz="742950" rtl="0" eaLnBrk="1" fontAlgn="auto" latinLnBrk="0" hangingPunct="1">
              <a:lnSpc>
                <a:spcPct val="150000"/>
              </a:lnSpc>
              <a:spcBef>
                <a:spcPts val="0"/>
              </a:spcBef>
              <a:spcAft>
                <a:spcPts val="0"/>
              </a:spcAft>
              <a:buClrTx/>
              <a:buSzTx/>
              <a:buFontTx/>
              <a:buNone/>
              <a:tabLst/>
              <a:defRPr/>
            </a:pPr>
            <a:r>
              <a:rPr kumimoji="1" lang="ja-JP" altLang="en-US" sz="1625" b="1" i="0" u="none" strike="noStrike" kern="1200" cap="none" spc="0" normalizeH="0" baseline="0" noProof="0" dirty="0">
                <a:ln>
                  <a:noFill/>
                </a:ln>
                <a:solidFill>
                  <a:srgbClr val="333333"/>
                </a:solidFill>
                <a:effectLst/>
                <a:uLnTx/>
                <a:uFillTx/>
                <a:latin typeface="Hiragino Kaku Gothic Pro"/>
                <a:ea typeface="ＭＳ Ｐゴシック" panose="020B0600070205080204" pitchFamily="50" charset="-128"/>
                <a:cs typeface="+mn-cs"/>
              </a:rPr>
              <a:t>（令和</a:t>
            </a:r>
            <a:r>
              <a:rPr kumimoji="1" lang="en-US" altLang="ja-JP" sz="1625" b="1" i="0" u="none" strike="noStrike" kern="1200" cap="none" spc="0" normalizeH="0" baseline="0" noProof="0" dirty="0">
                <a:ln>
                  <a:noFill/>
                </a:ln>
                <a:solidFill>
                  <a:srgbClr val="333333"/>
                </a:solidFill>
                <a:effectLst/>
                <a:uLnTx/>
                <a:uFillTx/>
                <a:latin typeface="Hiragino Kaku Gothic Pro"/>
                <a:ea typeface="ＭＳ Ｐゴシック" panose="020B0600070205080204" pitchFamily="50" charset="-128"/>
                <a:cs typeface="+mn-cs"/>
              </a:rPr>
              <a:t>5</a:t>
            </a:r>
            <a:r>
              <a:rPr kumimoji="1" lang="ja-JP" altLang="en-US" sz="1625" b="1" i="0" u="none" strike="noStrike" kern="1200" cap="none" spc="0" normalizeH="0" baseline="0" noProof="0" dirty="0">
                <a:ln>
                  <a:noFill/>
                </a:ln>
                <a:solidFill>
                  <a:srgbClr val="333333"/>
                </a:solidFill>
                <a:effectLst/>
                <a:uLnTx/>
                <a:uFillTx/>
                <a:latin typeface="Hiragino Kaku Gothic Pro"/>
                <a:ea typeface="ＭＳ Ｐゴシック" panose="020B0600070205080204" pitchFamily="50" charset="-128"/>
                <a:cs typeface="+mn-cs"/>
              </a:rPr>
              <a:t>年</a:t>
            </a:r>
            <a:r>
              <a:rPr kumimoji="1" lang="en-US" altLang="ja-JP" sz="1625" b="1" i="0" u="none" strike="noStrike" kern="1200" cap="none" spc="0" normalizeH="0" baseline="0" noProof="0" dirty="0">
                <a:ln>
                  <a:noFill/>
                </a:ln>
                <a:solidFill>
                  <a:srgbClr val="333333"/>
                </a:solidFill>
                <a:effectLst/>
                <a:uLnTx/>
                <a:uFillTx/>
                <a:latin typeface="Hiragino Kaku Gothic Pro"/>
                <a:ea typeface="ＭＳ Ｐゴシック" panose="020B0600070205080204" pitchFamily="50" charset="-128"/>
                <a:cs typeface="+mn-cs"/>
              </a:rPr>
              <a:t>11</a:t>
            </a:r>
            <a:r>
              <a:rPr kumimoji="1" lang="ja-JP" altLang="en-US" sz="1625" b="1" i="0" u="none" strike="noStrike" kern="1200" cap="none" spc="0" normalizeH="0" baseline="0" noProof="0" dirty="0">
                <a:ln>
                  <a:noFill/>
                </a:ln>
                <a:solidFill>
                  <a:srgbClr val="333333"/>
                </a:solidFill>
                <a:effectLst/>
                <a:uLnTx/>
                <a:uFillTx/>
                <a:latin typeface="Hiragino Kaku Gothic Pro"/>
                <a:ea typeface="ＭＳ Ｐゴシック" panose="020B0600070205080204" pitchFamily="50" charset="-128"/>
                <a:cs typeface="+mn-cs"/>
              </a:rPr>
              <a:t>月</a:t>
            </a:r>
            <a:r>
              <a:rPr kumimoji="1" lang="en-US" altLang="ja-JP" sz="1625" b="1" i="0" u="none" strike="noStrike" kern="1200" cap="none" spc="0" normalizeH="0" baseline="0" noProof="0" dirty="0">
                <a:ln>
                  <a:noFill/>
                </a:ln>
                <a:solidFill>
                  <a:srgbClr val="333333"/>
                </a:solidFill>
                <a:effectLst/>
                <a:uLnTx/>
                <a:uFillTx/>
                <a:latin typeface="Hiragino Kaku Gothic Pro"/>
                <a:ea typeface="ＭＳ Ｐゴシック" panose="020B0600070205080204" pitchFamily="50" charset="-128"/>
                <a:cs typeface="+mn-cs"/>
              </a:rPr>
              <a:t>21</a:t>
            </a:r>
            <a:r>
              <a:rPr kumimoji="1" lang="ja-JP" altLang="en-US" sz="1625" b="1" i="0" u="none" strike="noStrike" kern="1200" cap="none" spc="0" normalizeH="0" baseline="0" noProof="0" dirty="0">
                <a:ln>
                  <a:noFill/>
                </a:ln>
                <a:solidFill>
                  <a:srgbClr val="333333"/>
                </a:solidFill>
                <a:effectLst/>
                <a:uLnTx/>
                <a:uFillTx/>
                <a:latin typeface="Hiragino Kaku Gothic Pro"/>
                <a:ea typeface="ＭＳ Ｐゴシック" panose="020B0600070205080204" pitchFamily="50" charset="-128"/>
                <a:cs typeface="+mn-cs"/>
              </a:rPr>
              <a:t>日 メディファックス（株式会社じほう）の記事より引用）</a:t>
            </a:r>
            <a:endParaRPr kumimoji="1" lang="en-US" altLang="ja-JP" sz="1625" b="1" i="0" u="none" strike="noStrike" kern="1200" cap="none" spc="0" normalizeH="0" baseline="0" noProof="0" dirty="0">
              <a:ln>
                <a:noFill/>
              </a:ln>
              <a:solidFill>
                <a:srgbClr val="333333"/>
              </a:solidFill>
              <a:effectLst/>
              <a:uLnTx/>
              <a:uFillTx/>
              <a:latin typeface="Hiragino Kaku Gothic Pro"/>
              <a:ea typeface="ＭＳ Ｐゴシック" panose="020B0600070205080204" pitchFamily="50" charset="-128"/>
              <a:cs typeface="+mn-cs"/>
            </a:endParaRPr>
          </a:p>
        </p:txBody>
      </p:sp>
      <p:sp>
        <p:nvSpPr>
          <p:cNvPr id="6" name="テキスト ボックス 5">
            <a:extLst>
              <a:ext uri="{FF2B5EF4-FFF2-40B4-BE49-F238E27FC236}">
                <a16:creationId xmlns:a16="http://schemas.microsoft.com/office/drawing/2014/main" id="{4FEA99CE-5468-A0CB-D840-BB1C60A211D8}"/>
              </a:ext>
            </a:extLst>
          </p:cNvPr>
          <p:cNvSpPr txBox="1"/>
          <p:nvPr/>
        </p:nvSpPr>
        <p:spPr>
          <a:xfrm>
            <a:off x="879774" y="2044903"/>
            <a:ext cx="8146452" cy="2768194"/>
          </a:xfrm>
          <a:prstGeom prst="rect">
            <a:avLst/>
          </a:prstGeom>
          <a:solidFill>
            <a:schemeClr val="tx2">
              <a:lumMod val="20000"/>
              <a:lumOff val="80000"/>
            </a:schemeClr>
          </a:solidFill>
          <a:ln>
            <a:solidFill>
              <a:schemeClr val="tx1"/>
            </a:solidFill>
            <a:prstDash val="sysDot"/>
          </a:ln>
        </p:spPr>
        <p:txBody>
          <a:bodyPr wrap="square">
            <a:spAutoFit/>
          </a:bodyPr>
          <a:lstStyle/>
          <a:p>
            <a:pPr marL="0" marR="0" lvl="0" indent="0" algn="l" defTabSz="742950" rtl="0" eaLnBrk="1" fontAlgn="auto" latinLnBrk="0" hangingPunct="1">
              <a:lnSpc>
                <a:spcPct val="15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診療報酬改定では、本体マイナス改定が適当だとし、診療所の報酬単価は、初・再診料を中心に「５．５％程度」引き下げるべきだと主張した。</a:t>
            </a:r>
            <a:endParaRPr kumimoji="1" lang="en-US" altLang="ja-JP" sz="2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742950" rtl="0" eaLnBrk="1" fontAlgn="auto" latinLnBrk="0" hangingPunct="1">
              <a:lnSpc>
                <a:spcPct val="15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５．５％引き下げは、改定率に換算するとマイナス１％程度で、医療費ベースで約４</a:t>
            </a:r>
            <a:r>
              <a:rPr kumimoji="1" lang="en-US" altLang="ja-JP" sz="2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r>
              <a:rPr kumimoji="1" lang="ja-JP" altLang="en-US" sz="2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８００億円程度の削減となる</a:t>
            </a:r>
          </a:p>
        </p:txBody>
      </p:sp>
      <p:sp>
        <p:nvSpPr>
          <p:cNvPr id="4" name="スライド番号プレースホルダー 2">
            <a:extLst>
              <a:ext uri="{FF2B5EF4-FFF2-40B4-BE49-F238E27FC236}">
                <a16:creationId xmlns:a16="http://schemas.microsoft.com/office/drawing/2014/main" id="{58A510EB-FD0D-32EF-747A-5CB5699D9FAF}"/>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Segoe UI"/>
                <a:ea typeface="メイリオ"/>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1" lang="ja-JP" altLang="en-US" sz="1600" b="0" i="0" u="none" strike="noStrike" kern="1200" cap="none" spc="0" normalizeH="0" baseline="0" noProof="0" dirty="0">
              <a:ln>
                <a:noFill/>
              </a:ln>
              <a:solidFill>
                <a:prstClr val="black"/>
              </a:solidFill>
              <a:effectLst/>
              <a:uLnTx/>
              <a:uFillTx/>
              <a:latin typeface="Segoe UI"/>
              <a:ea typeface="メイリオ"/>
              <a:cs typeface="+mn-cs"/>
            </a:endParaRPr>
          </a:p>
        </p:txBody>
      </p:sp>
    </p:spTree>
    <p:extLst>
      <p:ext uri="{BB962C8B-B14F-4D97-AF65-F5344CB8AC3E}">
        <p14:creationId xmlns:p14="http://schemas.microsoft.com/office/powerpoint/2010/main" val="3557014398"/>
      </p:ext>
    </p:extLst>
  </p:cSld>
  <p:clrMapOvr>
    <a:masterClrMapping/>
  </p:clrMapOvr>
  <mc:AlternateContent xmlns:mc="http://schemas.openxmlformats.org/markup-compatibility/2006" xmlns:p14="http://schemas.microsoft.com/office/powerpoint/2010/main">
    <mc:Choice Requires="p14">
      <p:transition spd="slow" p14:dur="2000" advTm="55381"/>
    </mc:Choice>
    <mc:Fallback xmlns="">
      <p:transition spd="slow" advTm="55381"/>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812540" y="2780928"/>
            <a:ext cx="8280920" cy="769441"/>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4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各　　論</a:t>
            </a:r>
          </a:p>
        </p:txBody>
      </p:sp>
      <p:sp>
        <p:nvSpPr>
          <p:cNvPr id="7" name="スライド番号プレースホルダー 2">
            <a:extLst>
              <a:ext uri="{FF2B5EF4-FFF2-40B4-BE49-F238E27FC236}">
                <a16:creationId xmlns:a16="http://schemas.microsoft.com/office/drawing/2014/main" id="{FEB06373-CFC4-407D-A415-30C1E749393F}"/>
              </a:ext>
            </a:extLst>
          </p:cNvPr>
          <p:cNvSpPr txBox="1">
            <a:spLocks/>
          </p:cNvSpPr>
          <p:nvPr/>
        </p:nvSpPr>
        <p:spPr>
          <a:xfrm>
            <a:off x="7689304" y="659735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1" lang="ja-JP" altLang="en-US" sz="1600" b="0" i="0" u="none" strike="noStrike" kern="1200" cap="none" spc="0" normalizeH="0" baseline="0" noProof="0" dirty="0">
              <a:ln>
                <a:noFill/>
              </a:ln>
              <a:solidFill>
                <a:prstClr val="black"/>
              </a:solidFill>
              <a:effectLst/>
              <a:uLnTx/>
              <a:uFillTx/>
              <a:latin typeface="+mn-ea"/>
              <a:cs typeface="+mn-cs"/>
            </a:endParaRPr>
          </a:p>
        </p:txBody>
      </p:sp>
      <p:sp>
        <p:nvSpPr>
          <p:cNvPr id="11" name="正方形/長方形 10">
            <a:extLst>
              <a:ext uri="{FF2B5EF4-FFF2-40B4-BE49-F238E27FC236}">
                <a16:creationId xmlns:a16="http://schemas.microsoft.com/office/drawing/2014/main" id="{80851423-3199-4321-8A3A-CC90B7D15FE6}"/>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pic>
        <p:nvPicPr>
          <p:cNvPr id="4" name="図 3">
            <a:extLst>
              <a:ext uri="{FF2B5EF4-FFF2-40B4-BE49-F238E27FC236}">
                <a16:creationId xmlns:a16="http://schemas.microsoft.com/office/drawing/2014/main" id="{2027921B-0E4D-4C18-93A0-395928D0CBC1}"/>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381688" y="4365104"/>
            <a:ext cx="2524311" cy="2719543"/>
          </a:xfrm>
          <a:prstGeom prst="rect">
            <a:avLst/>
          </a:prstGeom>
        </p:spPr>
      </p:pic>
    </p:spTree>
    <p:extLst>
      <p:ext uri="{BB962C8B-B14F-4D97-AF65-F5344CB8AC3E}">
        <p14:creationId xmlns:p14="http://schemas.microsoft.com/office/powerpoint/2010/main" val="213439081"/>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タイトル 1"/>
          <p:cNvSpPr>
            <a:spLocks noGrp="1"/>
          </p:cNvSpPr>
          <p:nvPr>
            <p:ph type="title"/>
          </p:nvPr>
        </p:nvSpPr>
        <p:spPr>
          <a:xfrm>
            <a:off x="742950" y="255049"/>
            <a:ext cx="8420100" cy="436036"/>
          </a:xfrm>
        </p:spPr>
        <p:txBody>
          <a:bodyPr>
            <a:normAutofit/>
          </a:bodyPr>
          <a:lstStyle/>
          <a:p>
            <a:pPr algn="ctr"/>
            <a:r>
              <a:rPr lang="en-US" altLang="ja-JP" sz="2400" dirty="0">
                <a:solidFill>
                  <a:srgbClr val="002060"/>
                </a:solidFill>
              </a:rPr>
              <a:t>【</a:t>
            </a:r>
            <a:r>
              <a:rPr lang="ja-JP" altLang="en-US" sz="2400" dirty="0">
                <a:solidFill>
                  <a:srgbClr val="002060"/>
                </a:solidFill>
              </a:rPr>
              <a:t>主な改定項目</a:t>
            </a:r>
            <a:r>
              <a:rPr lang="en-US" altLang="ja-JP" sz="2400" dirty="0">
                <a:solidFill>
                  <a:srgbClr val="002060"/>
                </a:solidFill>
              </a:rPr>
              <a:t>】</a:t>
            </a:r>
            <a:endParaRPr lang="ja-JP" altLang="en-US" sz="2400" dirty="0">
              <a:solidFill>
                <a:srgbClr val="002060"/>
              </a:solidFill>
            </a:endParaRPr>
          </a:p>
        </p:txBody>
      </p:sp>
      <p:sp>
        <p:nvSpPr>
          <p:cNvPr id="3" name="コンテンツ プレースホルダー 2"/>
          <p:cNvSpPr>
            <a:spLocks noGrp="1"/>
          </p:cNvSpPr>
          <p:nvPr>
            <p:ph idx="1"/>
          </p:nvPr>
        </p:nvSpPr>
        <p:spPr>
          <a:xfrm>
            <a:off x="219075" y="792480"/>
            <a:ext cx="4751138" cy="6026860"/>
          </a:xfrm>
          <a:ln w="12700">
            <a:solidFill>
              <a:schemeClr val="tx1"/>
            </a:solidFill>
            <a:prstDash val="sysDot"/>
          </a:ln>
        </p:spPr>
        <p:txBody>
          <a:bodyPr>
            <a:noAutofit/>
          </a:bodyPr>
          <a:lstStyle/>
          <a:p>
            <a:pPr marL="0" indent="0">
              <a:lnSpc>
                <a:spcPct val="100000"/>
              </a:lnSpc>
              <a:spcBef>
                <a:spcPts val="600"/>
              </a:spcBef>
              <a:buNone/>
            </a:pPr>
            <a:r>
              <a:rPr lang="ja-JP" altLang="en-US" sz="1600" dirty="0">
                <a:latin typeface="BIZ UDPゴシック" panose="020B0400000000000000" pitchFamily="50" charset="-128"/>
                <a:ea typeface="BIZ UDPゴシック" panose="020B0400000000000000" pitchFamily="50" charset="-128"/>
              </a:rPr>
              <a:t>１．賃上げ・基本料等の引上げ</a:t>
            </a:r>
            <a:endParaRPr lang="en-US" altLang="ja-JP" sz="1600" dirty="0">
              <a:latin typeface="BIZ UDPゴシック" panose="020B0400000000000000" pitchFamily="50" charset="-128"/>
              <a:ea typeface="BIZ UDPゴシック" panose="020B0400000000000000" pitchFamily="50" charset="-128"/>
            </a:endParaRPr>
          </a:p>
          <a:p>
            <a:pPr marL="0" indent="0">
              <a:lnSpc>
                <a:spcPct val="100000"/>
              </a:lnSpc>
              <a:spcBef>
                <a:spcPts val="600"/>
              </a:spcBef>
              <a:buNone/>
            </a:pPr>
            <a:r>
              <a:rPr lang="ja-JP" altLang="en-US" sz="1600" dirty="0">
                <a:latin typeface="BIZ UDPゴシック" panose="020B0400000000000000" pitchFamily="50" charset="-128"/>
                <a:ea typeface="BIZ UDPゴシック" panose="020B0400000000000000" pitchFamily="50" charset="-128"/>
              </a:rPr>
              <a:t>　</a:t>
            </a:r>
            <a:r>
              <a:rPr lang="ja-JP" altLang="en-US" sz="1400" dirty="0">
                <a:latin typeface="BIZ UDPゴシック" panose="020B0400000000000000" pitchFamily="50" charset="-128"/>
                <a:ea typeface="BIZ UDPゴシック" panose="020B0400000000000000" pitchFamily="50" charset="-128"/>
              </a:rPr>
              <a:t>（１）　ベースアップ評価料</a:t>
            </a:r>
            <a:endParaRPr lang="en-US" altLang="ja-JP" sz="1400" dirty="0">
              <a:latin typeface="BIZ UDPゴシック" panose="020B0400000000000000" pitchFamily="50" charset="-128"/>
              <a:ea typeface="BIZ UDPゴシック" panose="020B0400000000000000" pitchFamily="50" charset="-128"/>
            </a:endParaRPr>
          </a:p>
          <a:p>
            <a:pPr marL="0" indent="0">
              <a:lnSpc>
                <a:spcPct val="100000"/>
              </a:lnSpc>
              <a:spcBef>
                <a:spcPts val="0"/>
              </a:spcBef>
              <a:buNone/>
            </a:pPr>
            <a:r>
              <a:rPr lang="ja-JP" altLang="en-US" sz="1400" dirty="0">
                <a:latin typeface="BIZ UDPゴシック" panose="020B0400000000000000" pitchFamily="50" charset="-128"/>
                <a:ea typeface="BIZ UDPゴシック" panose="020B0400000000000000" pitchFamily="50" charset="-128"/>
              </a:rPr>
              <a:t>　（２）　基本料の引上げ</a:t>
            </a:r>
            <a:endParaRPr lang="en-US" altLang="ja-JP" sz="1400" dirty="0">
              <a:latin typeface="BIZ UDPゴシック" panose="020B0400000000000000" pitchFamily="50" charset="-128"/>
              <a:ea typeface="BIZ UDPゴシック" panose="020B0400000000000000" pitchFamily="50" charset="-128"/>
            </a:endParaRPr>
          </a:p>
          <a:p>
            <a:pPr marL="0" indent="0">
              <a:lnSpc>
                <a:spcPct val="100000"/>
              </a:lnSpc>
              <a:spcBef>
                <a:spcPts val="0"/>
              </a:spcBef>
              <a:buNone/>
            </a:pPr>
            <a:r>
              <a:rPr lang="ja-JP" altLang="en-US" sz="1400" dirty="0">
                <a:latin typeface="BIZ UDPゴシック" panose="020B0400000000000000" pitchFamily="50" charset="-128"/>
                <a:ea typeface="BIZ UDPゴシック" panose="020B0400000000000000" pitchFamily="50" charset="-128"/>
              </a:rPr>
              <a:t>　（３）　入院料通則の改定</a:t>
            </a:r>
            <a:endParaRPr lang="en-US" altLang="ja-JP" sz="1400" dirty="0">
              <a:latin typeface="BIZ UDPゴシック" panose="020B0400000000000000" pitchFamily="50" charset="-128"/>
              <a:ea typeface="BIZ UDPゴシック" panose="020B0400000000000000" pitchFamily="50" charset="-128"/>
            </a:endParaRPr>
          </a:p>
          <a:p>
            <a:pPr marL="0" indent="0">
              <a:lnSpc>
                <a:spcPct val="100000"/>
              </a:lnSpc>
              <a:spcBef>
                <a:spcPts val="600"/>
              </a:spcBef>
              <a:buNone/>
            </a:pPr>
            <a:r>
              <a:rPr lang="ja-JP" altLang="en-US" sz="1600" dirty="0">
                <a:latin typeface="BIZ UDPゴシック" panose="020B0400000000000000" pitchFamily="50" charset="-128"/>
                <a:ea typeface="BIZ UDPゴシック" panose="020B0400000000000000" pitchFamily="50" charset="-128"/>
              </a:rPr>
              <a:t>２．医療ＤＸの推進</a:t>
            </a:r>
            <a:endParaRPr lang="en-US" altLang="ja-JP" sz="1600" dirty="0">
              <a:latin typeface="BIZ UDPゴシック" panose="020B0400000000000000" pitchFamily="50" charset="-128"/>
              <a:ea typeface="BIZ UDPゴシック" panose="020B0400000000000000" pitchFamily="50" charset="-128"/>
            </a:endParaRPr>
          </a:p>
          <a:p>
            <a:pPr marL="0" indent="0">
              <a:lnSpc>
                <a:spcPct val="100000"/>
              </a:lnSpc>
              <a:spcBef>
                <a:spcPts val="600"/>
              </a:spcBef>
              <a:buNone/>
            </a:pPr>
            <a:r>
              <a:rPr lang="ja-JP" altLang="en-US" sz="1600" dirty="0">
                <a:latin typeface="BIZ UDPゴシック" panose="020B0400000000000000" pitchFamily="50" charset="-128"/>
                <a:ea typeface="BIZ UDPゴシック" panose="020B0400000000000000" pitchFamily="50" charset="-128"/>
              </a:rPr>
              <a:t>　</a:t>
            </a:r>
            <a:r>
              <a:rPr lang="ja-JP" altLang="en-US" sz="1400" dirty="0">
                <a:latin typeface="BIZ UDPゴシック" panose="020B0400000000000000" pitchFamily="50" charset="-128"/>
                <a:ea typeface="BIZ UDPゴシック" panose="020B0400000000000000" pitchFamily="50" charset="-128"/>
              </a:rPr>
              <a:t>（１）　マイナ保険証を中心とした医療ＤＸの推進</a:t>
            </a:r>
            <a:endParaRPr lang="en-US" altLang="ja-JP" sz="1400" dirty="0">
              <a:latin typeface="BIZ UDPゴシック" panose="020B0400000000000000" pitchFamily="50" charset="-128"/>
              <a:ea typeface="BIZ UDPゴシック" panose="020B0400000000000000" pitchFamily="50" charset="-128"/>
            </a:endParaRPr>
          </a:p>
          <a:p>
            <a:pPr marL="0" indent="0">
              <a:lnSpc>
                <a:spcPct val="100000"/>
              </a:lnSpc>
              <a:spcBef>
                <a:spcPts val="0"/>
              </a:spcBef>
              <a:buNone/>
            </a:pPr>
            <a:r>
              <a:rPr lang="ja-JP" altLang="en-US" sz="1400" dirty="0">
                <a:latin typeface="BIZ UDPゴシック" panose="020B0400000000000000" pitchFamily="50" charset="-128"/>
                <a:ea typeface="BIZ UDPゴシック" panose="020B0400000000000000" pitchFamily="50" charset="-128"/>
              </a:rPr>
              <a:t>　（２）　情報通信機器を用いた診療の推進等</a:t>
            </a:r>
            <a:endParaRPr lang="en-US" altLang="ja-JP" sz="1400" dirty="0">
              <a:latin typeface="BIZ UDPゴシック" panose="020B0400000000000000" pitchFamily="50" charset="-128"/>
              <a:ea typeface="BIZ UDPゴシック" panose="020B0400000000000000" pitchFamily="50" charset="-128"/>
            </a:endParaRPr>
          </a:p>
          <a:p>
            <a:pPr marL="0" indent="0">
              <a:lnSpc>
                <a:spcPct val="100000"/>
              </a:lnSpc>
              <a:spcBef>
                <a:spcPts val="600"/>
              </a:spcBef>
              <a:buNone/>
            </a:pPr>
            <a:r>
              <a:rPr kumimoji="1" lang="ja-JP" altLang="en-US" sz="1600" b="0" i="0" u="none" strike="noStrike" kern="100" cap="none" spc="0" normalizeH="0" baseline="0" noProof="0" dirty="0">
                <a:ln>
                  <a:noFill/>
                </a:ln>
                <a:effectLst/>
                <a:uLnTx/>
                <a:uFillTx/>
                <a:latin typeface="BIZ UDPゴシック" panose="020B0400000000000000" pitchFamily="50" charset="-128"/>
                <a:ea typeface="BIZ UDPゴシック" panose="020B0400000000000000" pitchFamily="50" charset="-128"/>
                <a:cs typeface="Times New Roman"/>
              </a:rPr>
              <a:t>３．外来診療の機能分化・強化等</a:t>
            </a:r>
            <a:endParaRPr kumimoji="1" lang="en-US" altLang="ja-JP" sz="1600" b="0" i="0" u="none" strike="noStrike" kern="100" cap="none" spc="0" normalizeH="0" baseline="0" noProof="0" dirty="0">
              <a:ln>
                <a:noFill/>
              </a:ln>
              <a:effectLst/>
              <a:uLnTx/>
              <a:uFillTx/>
              <a:latin typeface="BIZ UDPゴシック" panose="020B0400000000000000" pitchFamily="50" charset="-128"/>
              <a:ea typeface="BIZ UDPゴシック" panose="020B0400000000000000" pitchFamily="50" charset="-128"/>
              <a:cs typeface="Times New Roman"/>
            </a:endParaRPr>
          </a:p>
          <a:p>
            <a:pPr marL="0" indent="0">
              <a:lnSpc>
                <a:spcPct val="100000"/>
              </a:lnSpc>
              <a:spcBef>
                <a:spcPts val="600"/>
              </a:spcBef>
              <a:buNone/>
            </a:pPr>
            <a:r>
              <a:rPr kumimoji="1" lang="ja-JP" altLang="en-US" sz="1400" b="0" i="0" u="none" strike="noStrike" kern="100" cap="none" spc="0" normalizeH="0" baseline="0" noProof="0" dirty="0">
                <a:ln>
                  <a:noFill/>
                </a:ln>
                <a:effectLst/>
                <a:uLnTx/>
                <a:uFillTx/>
                <a:latin typeface="BIZ UDPゴシック" panose="020B0400000000000000" pitchFamily="50" charset="-128"/>
                <a:ea typeface="BIZ UDPゴシック" panose="020B0400000000000000" pitchFamily="50" charset="-128"/>
                <a:cs typeface="Times New Roman"/>
              </a:rPr>
              <a:t>　（１）　生活習慣病に係る疾病管理・適正化項目</a:t>
            </a:r>
            <a:endParaRPr kumimoji="1" lang="en-US" altLang="ja-JP" sz="1400" b="0" i="0" u="none" strike="noStrike" kern="100" cap="none" spc="0" normalizeH="0" baseline="0" noProof="0" dirty="0">
              <a:ln>
                <a:noFill/>
              </a:ln>
              <a:effectLst/>
              <a:uLnTx/>
              <a:uFillTx/>
              <a:latin typeface="BIZ UDPゴシック" panose="020B0400000000000000" pitchFamily="50" charset="-128"/>
              <a:ea typeface="BIZ UDPゴシック" panose="020B0400000000000000" pitchFamily="50" charset="-128"/>
              <a:cs typeface="Times New Roman"/>
            </a:endParaRPr>
          </a:p>
          <a:p>
            <a:pPr marL="0" indent="0">
              <a:lnSpc>
                <a:spcPct val="100000"/>
              </a:lnSpc>
              <a:spcBef>
                <a:spcPts val="0"/>
              </a:spcBef>
              <a:buNone/>
            </a:pPr>
            <a:r>
              <a:rPr kumimoji="1" lang="ja-JP" altLang="en-US" sz="1400" b="0" i="0" u="none" strike="noStrike" kern="100" cap="none" spc="0" normalizeH="0" baseline="0" noProof="0" dirty="0">
                <a:ln>
                  <a:noFill/>
                </a:ln>
                <a:effectLst/>
                <a:uLnTx/>
                <a:uFillTx/>
                <a:latin typeface="BIZ UDPゴシック" panose="020B0400000000000000" pitchFamily="50" charset="-128"/>
                <a:ea typeface="BIZ UDPゴシック" panose="020B0400000000000000" pitchFamily="50" charset="-128"/>
                <a:cs typeface="Times New Roman"/>
              </a:rPr>
              <a:t>　（２）　かかりつけ医機能に係る見直し</a:t>
            </a:r>
            <a:endParaRPr kumimoji="1" lang="en-US" altLang="ja-JP" sz="1400" b="0" i="0" u="none" strike="noStrike" kern="100" cap="none" spc="0" normalizeH="0" baseline="0" noProof="0" dirty="0">
              <a:ln>
                <a:noFill/>
              </a:ln>
              <a:effectLst/>
              <a:uLnTx/>
              <a:uFillTx/>
              <a:latin typeface="BIZ UDPゴシック" panose="020B0400000000000000" pitchFamily="50" charset="-128"/>
              <a:ea typeface="BIZ UDPゴシック" panose="020B0400000000000000" pitchFamily="50" charset="-128"/>
              <a:cs typeface="Times New Roman"/>
            </a:endParaRPr>
          </a:p>
          <a:p>
            <a:pPr marL="0" indent="0">
              <a:lnSpc>
                <a:spcPct val="100000"/>
              </a:lnSpc>
              <a:spcBef>
                <a:spcPts val="0"/>
              </a:spcBef>
              <a:buNone/>
            </a:pPr>
            <a:r>
              <a:rPr kumimoji="1" lang="ja-JP" altLang="en-US" sz="1400" b="0" i="0" u="none" strike="noStrike" kern="100" cap="none" spc="0" normalizeH="0" baseline="0" noProof="0" dirty="0">
                <a:ln>
                  <a:noFill/>
                </a:ln>
                <a:effectLst/>
                <a:uLnTx/>
                <a:uFillTx/>
                <a:latin typeface="BIZ UDPゴシック" panose="020B0400000000000000" pitchFamily="50" charset="-128"/>
                <a:ea typeface="BIZ UDPゴシック" panose="020B0400000000000000" pitchFamily="50" charset="-128"/>
                <a:cs typeface="Times New Roman"/>
              </a:rPr>
              <a:t>　（３）　その他</a:t>
            </a:r>
            <a:endParaRPr kumimoji="1" lang="en-US" altLang="ja-JP" sz="1400" b="0" i="0" u="none" strike="noStrike" kern="100" cap="none" spc="0" normalizeH="0" baseline="0" noProof="0" dirty="0">
              <a:ln>
                <a:noFill/>
              </a:ln>
              <a:effectLst/>
              <a:uLnTx/>
              <a:uFillTx/>
              <a:latin typeface="BIZ UDPゴシック" panose="020B0400000000000000" pitchFamily="50" charset="-128"/>
              <a:ea typeface="BIZ UDPゴシック" panose="020B0400000000000000" pitchFamily="50" charset="-128"/>
              <a:cs typeface="Times New Roman"/>
            </a:endParaRPr>
          </a:p>
          <a:p>
            <a:pPr marL="0" indent="-828000">
              <a:lnSpc>
                <a:spcPct val="100000"/>
              </a:lnSpc>
              <a:spcBef>
                <a:spcPts val="600"/>
              </a:spcBef>
              <a:buFont typeface="Arial" panose="020B0604020202020204" pitchFamily="34" charset="0"/>
              <a:buNone/>
            </a:pPr>
            <a:r>
              <a:rPr lang="ja-JP" altLang="en-US" sz="1600" kern="100" dirty="0">
                <a:latin typeface="BIZ UDPゴシック" panose="020B0400000000000000" pitchFamily="50" charset="-128"/>
                <a:ea typeface="BIZ UDPゴシック" panose="020B0400000000000000" pitchFamily="50" charset="-128"/>
                <a:cs typeface="Times New Roman"/>
              </a:rPr>
              <a:t>４．医療技術の適切な評価</a:t>
            </a:r>
            <a:endParaRPr lang="en-US" altLang="ja-JP" sz="1600" kern="100" dirty="0">
              <a:latin typeface="BIZ UDPゴシック" panose="020B0400000000000000" pitchFamily="50" charset="-128"/>
              <a:ea typeface="BIZ UDPゴシック" panose="020B0400000000000000" pitchFamily="50" charset="-128"/>
              <a:cs typeface="Times New Roman"/>
            </a:endParaRPr>
          </a:p>
          <a:p>
            <a:pPr marL="0" indent="-828000">
              <a:lnSpc>
                <a:spcPct val="100000"/>
              </a:lnSpc>
              <a:spcBef>
                <a:spcPts val="600"/>
              </a:spcBef>
              <a:buFont typeface="Arial" panose="020B0604020202020204" pitchFamily="34" charset="0"/>
              <a:buNone/>
            </a:pPr>
            <a:r>
              <a:rPr lang="ja-JP" altLang="en-US" sz="1600" kern="100" dirty="0">
                <a:latin typeface="BIZ UDPゴシック" panose="020B0400000000000000" pitchFamily="50" charset="-128"/>
                <a:ea typeface="BIZ UDPゴシック" panose="020B0400000000000000" pitchFamily="50" charset="-128"/>
                <a:cs typeface="Times New Roman"/>
              </a:rPr>
              <a:t>　</a:t>
            </a:r>
            <a:r>
              <a:rPr lang="ja-JP" altLang="en-US" sz="1400" kern="100" dirty="0">
                <a:latin typeface="BIZ UDPゴシック" panose="020B0400000000000000" pitchFamily="50" charset="-128"/>
                <a:ea typeface="BIZ UDPゴシック" panose="020B0400000000000000" pitchFamily="50" charset="-128"/>
                <a:cs typeface="Times New Roman"/>
              </a:rPr>
              <a:t>（１）　医療技術分科会の評価を踏まえた対応</a:t>
            </a:r>
            <a:endParaRPr lang="en-US" altLang="ja-JP" sz="1400" kern="100" dirty="0">
              <a:latin typeface="BIZ UDPゴシック" panose="020B0400000000000000" pitchFamily="50" charset="-128"/>
              <a:ea typeface="BIZ UDPゴシック" panose="020B0400000000000000" pitchFamily="50" charset="-128"/>
              <a:cs typeface="Times New Roman"/>
            </a:endParaRPr>
          </a:p>
          <a:p>
            <a:pPr marL="0" indent="-828000">
              <a:lnSpc>
                <a:spcPct val="100000"/>
              </a:lnSpc>
              <a:spcBef>
                <a:spcPts val="0"/>
              </a:spcBef>
              <a:buFont typeface="Arial" panose="020B0604020202020204" pitchFamily="34" charset="0"/>
              <a:buNone/>
            </a:pPr>
            <a:r>
              <a:rPr lang="ja-JP" altLang="en-US" sz="1400" kern="100" dirty="0">
                <a:latin typeface="BIZ UDPゴシック" panose="020B0400000000000000" pitchFamily="50" charset="-128"/>
                <a:ea typeface="BIZ UDPゴシック" panose="020B0400000000000000" pitchFamily="50" charset="-128"/>
                <a:cs typeface="Times New Roman"/>
              </a:rPr>
              <a:t>　（</a:t>
            </a:r>
            <a:r>
              <a:rPr lang="en-US" altLang="ja-JP" sz="1400" kern="100" dirty="0">
                <a:latin typeface="BIZ UDPゴシック" panose="020B0400000000000000" pitchFamily="50" charset="-128"/>
                <a:ea typeface="BIZ UDPゴシック" panose="020B0400000000000000" pitchFamily="50" charset="-128"/>
                <a:cs typeface="Times New Roman"/>
              </a:rPr>
              <a:t>2</a:t>
            </a:r>
            <a:r>
              <a:rPr lang="ja-JP" altLang="en-US" sz="1400" kern="100" dirty="0">
                <a:latin typeface="BIZ UDPゴシック" panose="020B0400000000000000" pitchFamily="50" charset="-128"/>
                <a:ea typeface="BIZ UDPゴシック" panose="020B0400000000000000" pitchFamily="50" charset="-128"/>
                <a:cs typeface="Times New Roman"/>
              </a:rPr>
              <a:t>）　手術等の評価の見直し</a:t>
            </a:r>
            <a:endParaRPr lang="en-US" altLang="ja-JP" sz="1400" kern="100" dirty="0">
              <a:latin typeface="BIZ UDPゴシック" panose="020B0400000000000000" pitchFamily="50" charset="-128"/>
              <a:ea typeface="BIZ UDPゴシック" panose="020B0400000000000000" pitchFamily="50" charset="-128"/>
              <a:cs typeface="Times New Roman"/>
            </a:endParaRPr>
          </a:p>
          <a:p>
            <a:pPr marL="0" indent="-828000">
              <a:lnSpc>
                <a:spcPct val="100000"/>
              </a:lnSpc>
              <a:spcBef>
                <a:spcPts val="0"/>
              </a:spcBef>
              <a:buFont typeface="Arial" panose="020B0604020202020204" pitchFamily="34" charset="0"/>
              <a:buNone/>
            </a:pPr>
            <a:r>
              <a:rPr lang="ja-JP" altLang="en-US" sz="1400" kern="100" dirty="0">
                <a:latin typeface="BIZ UDPゴシック" panose="020B0400000000000000" pitchFamily="50" charset="-128"/>
                <a:ea typeface="BIZ UDPゴシック" panose="020B0400000000000000" pitchFamily="50" charset="-128"/>
                <a:cs typeface="Times New Roman"/>
              </a:rPr>
              <a:t>　（３）　人工腎臓の評価の見直し</a:t>
            </a:r>
            <a:endParaRPr lang="en-US" altLang="ja-JP" sz="1400" kern="100" dirty="0">
              <a:latin typeface="BIZ UDPゴシック" panose="020B0400000000000000" pitchFamily="50" charset="-128"/>
              <a:ea typeface="BIZ UDPゴシック" panose="020B0400000000000000" pitchFamily="50" charset="-128"/>
              <a:cs typeface="Times New Roman"/>
            </a:endParaRPr>
          </a:p>
          <a:p>
            <a:pPr marL="0" indent="-828000">
              <a:lnSpc>
                <a:spcPct val="100000"/>
              </a:lnSpc>
              <a:spcBef>
                <a:spcPts val="0"/>
              </a:spcBef>
              <a:buFont typeface="Arial" panose="020B0604020202020204" pitchFamily="34" charset="0"/>
              <a:buNone/>
            </a:pPr>
            <a:r>
              <a:rPr lang="ja-JP" altLang="en-US" sz="1400" kern="100" dirty="0">
                <a:latin typeface="BIZ UDPゴシック" panose="020B0400000000000000" pitchFamily="50" charset="-128"/>
                <a:ea typeface="BIZ UDPゴシック" panose="020B0400000000000000" pitchFamily="50" charset="-128"/>
                <a:cs typeface="Times New Roman"/>
              </a:rPr>
              <a:t>　（４）　実勢価格等を踏まえた評価の適正化</a:t>
            </a:r>
            <a:endParaRPr lang="en-US" altLang="ja-JP" sz="1600" kern="100" dirty="0">
              <a:latin typeface="BIZ UDPゴシック" panose="020B0400000000000000" pitchFamily="50" charset="-128"/>
              <a:ea typeface="BIZ UDPゴシック" panose="020B0400000000000000" pitchFamily="50" charset="-128"/>
              <a:cs typeface="Times New Roman"/>
            </a:endParaRPr>
          </a:p>
          <a:p>
            <a:pPr marL="0" indent="0">
              <a:lnSpc>
                <a:spcPct val="100000"/>
              </a:lnSpc>
              <a:spcBef>
                <a:spcPts val="600"/>
              </a:spcBef>
              <a:buNone/>
            </a:pPr>
            <a:r>
              <a:rPr lang="ja-JP" altLang="en-US" sz="1600" kern="100" dirty="0">
                <a:latin typeface="BIZ UDPゴシック" panose="020B0400000000000000" pitchFamily="50" charset="-128"/>
                <a:ea typeface="BIZ UDPゴシック" panose="020B0400000000000000" pitchFamily="50" charset="-128"/>
                <a:cs typeface="Times New Roman"/>
              </a:rPr>
              <a:t>５．ポストコロナにおける感染症対策の推進</a:t>
            </a:r>
            <a:r>
              <a:rPr lang="ja-JP" altLang="en-US" sz="1600" dirty="0">
                <a:latin typeface="BIZ UDPゴシック" panose="020B0400000000000000" pitchFamily="50" charset="-128"/>
                <a:ea typeface="BIZ UDPゴシック" panose="020B0400000000000000" pitchFamily="50" charset="-128"/>
              </a:rPr>
              <a:t> </a:t>
            </a:r>
            <a:endParaRPr lang="en-US" altLang="ja-JP" sz="1600" dirty="0">
              <a:latin typeface="BIZ UDPゴシック" panose="020B0400000000000000" pitchFamily="50" charset="-128"/>
              <a:ea typeface="BIZ UDPゴシック" panose="020B0400000000000000" pitchFamily="50" charset="-128"/>
            </a:endParaRPr>
          </a:p>
          <a:p>
            <a:pPr marL="0" indent="0">
              <a:lnSpc>
                <a:spcPct val="100000"/>
              </a:lnSpc>
              <a:spcBef>
                <a:spcPts val="600"/>
              </a:spcBef>
              <a:buNone/>
            </a:pPr>
            <a:r>
              <a:rPr lang="ja-JP" altLang="en-US" sz="1600" dirty="0">
                <a:latin typeface="BIZ UDPゴシック" panose="020B0400000000000000" pitchFamily="50" charset="-128"/>
                <a:ea typeface="BIZ UDPゴシック" panose="020B0400000000000000" pitchFamily="50" charset="-128"/>
              </a:rPr>
              <a:t>６．入院医療</a:t>
            </a:r>
            <a:endParaRPr lang="en-US" altLang="ja-JP" sz="1600" dirty="0">
              <a:latin typeface="BIZ UDPゴシック" panose="020B0400000000000000" pitchFamily="50" charset="-128"/>
              <a:ea typeface="BIZ UDPゴシック" panose="020B0400000000000000" pitchFamily="50" charset="-128"/>
            </a:endParaRPr>
          </a:p>
          <a:p>
            <a:pPr marL="0" indent="0">
              <a:lnSpc>
                <a:spcPct val="100000"/>
              </a:lnSpc>
              <a:spcBef>
                <a:spcPts val="600"/>
              </a:spcBef>
              <a:buNone/>
            </a:pPr>
            <a:r>
              <a:rPr lang="ja-JP" altLang="en-US" sz="1400" dirty="0">
                <a:latin typeface="BIZ UDPゴシック" panose="020B0400000000000000" pitchFamily="50" charset="-128"/>
                <a:ea typeface="BIZ UDPゴシック" panose="020B0400000000000000" pitchFamily="50" charset="-128"/>
              </a:rPr>
              <a:t>　（１）　地域包括医療病棟（新設）</a:t>
            </a:r>
            <a:endParaRPr lang="en-US" altLang="ja-JP" sz="1400" dirty="0">
              <a:latin typeface="BIZ UDPゴシック" panose="020B0400000000000000" pitchFamily="50" charset="-128"/>
              <a:ea typeface="BIZ UDPゴシック" panose="020B0400000000000000" pitchFamily="50" charset="-128"/>
            </a:endParaRPr>
          </a:p>
          <a:p>
            <a:pPr marL="0" indent="0">
              <a:lnSpc>
                <a:spcPct val="100000"/>
              </a:lnSpc>
              <a:spcBef>
                <a:spcPts val="0"/>
              </a:spcBef>
              <a:buNone/>
            </a:pPr>
            <a:r>
              <a:rPr lang="ja-JP" altLang="en-US" sz="1400" dirty="0">
                <a:latin typeface="BIZ UDPゴシック" panose="020B0400000000000000" pitchFamily="50" charset="-128"/>
                <a:ea typeface="BIZ UDPゴシック" panose="020B0400000000000000" pitchFamily="50" charset="-128"/>
              </a:rPr>
              <a:t>　（２）　急性期・高度急性期入院医療</a:t>
            </a:r>
            <a:endParaRPr lang="en-US" altLang="ja-JP" sz="1400" dirty="0">
              <a:latin typeface="BIZ UDPゴシック" panose="020B0400000000000000" pitchFamily="50" charset="-128"/>
              <a:ea typeface="BIZ UDPゴシック" panose="020B0400000000000000" pitchFamily="50" charset="-128"/>
            </a:endParaRPr>
          </a:p>
          <a:p>
            <a:pPr marL="0" indent="0">
              <a:lnSpc>
                <a:spcPct val="100000"/>
              </a:lnSpc>
              <a:spcBef>
                <a:spcPts val="0"/>
              </a:spcBef>
              <a:buNone/>
            </a:pPr>
            <a:r>
              <a:rPr lang="ja-JP" altLang="en-US" sz="1400" dirty="0">
                <a:latin typeface="BIZ UDPゴシック" panose="020B0400000000000000" pitchFamily="50" charset="-128"/>
                <a:ea typeface="BIZ UDPゴシック" panose="020B0400000000000000" pitchFamily="50" charset="-128"/>
              </a:rPr>
              <a:t>　（３）　回復期入院医療</a:t>
            </a:r>
            <a:endParaRPr lang="en-US" altLang="ja-JP" sz="1400" dirty="0">
              <a:latin typeface="BIZ UDPゴシック" panose="020B0400000000000000" pitchFamily="50" charset="-128"/>
              <a:ea typeface="BIZ UDPゴシック" panose="020B0400000000000000" pitchFamily="50" charset="-128"/>
            </a:endParaRPr>
          </a:p>
          <a:p>
            <a:pPr marL="0" indent="0">
              <a:lnSpc>
                <a:spcPct val="100000"/>
              </a:lnSpc>
              <a:spcBef>
                <a:spcPts val="0"/>
              </a:spcBef>
              <a:buNone/>
            </a:pPr>
            <a:r>
              <a:rPr lang="ja-JP" altLang="en-US" sz="1400" dirty="0">
                <a:latin typeface="BIZ UDPゴシック" panose="020B0400000000000000" pitchFamily="50" charset="-128"/>
                <a:ea typeface="BIZ UDPゴシック" panose="020B0400000000000000" pitchFamily="50" charset="-128"/>
              </a:rPr>
              <a:t>　（４）　慢性期入院医療</a:t>
            </a:r>
            <a:endParaRPr lang="ja-JP" altLang="en-US" sz="1800" kern="100" dirty="0">
              <a:latin typeface="BIZ UDPゴシック" panose="020B0400000000000000" pitchFamily="50" charset="-128"/>
              <a:ea typeface="BIZ UDPゴシック" panose="020B0400000000000000" pitchFamily="50" charset="-128"/>
              <a:cs typeface="Times New Roman"/>
            </a:endParaRPr>
          </a:p>
          <a:p>
            <a:pPr marL="0" lvl="0" indent="0">
              <a:lnSpc>
                <a:spcPct val="100000"/>
              </a:lnSpc>
              <a:spcBef>
                <a:spcPts val="0"/>
              </a:spcBef>
              <a:buNone/>
            </a:pPr>
            <a:r>
              <a:rPr lang="ja-JP" altLang="en-US" sz="1800" dirty="0">
                <a:latin typeface="ＭＳ Ｐゴシック" panose="020B0600070205080204" pitchFamily="50" charset="-128"/>
              </a:rPr>
              <a:t>　</a:t>
            </a:r>
            <a:endParaRPr lang="en-US" altLang="ja-JP" sz="1800" kern="100" dirty="0">
              <a:latin typeface="ＭＳ Ｐゴシック" panose="020B0600070205080204" pitchFamily="50" charset="-128"/>
              <a:cs typeface="Times New Roman"/>
            </a:endParaRPr>
          </a:p>
          <a:p>
            <a:pPr marL="0" lvl="0" indent="0">
              <a:lnSpc>
                <a:spcPct val="100000"/>
              </a:lnSpc>
              <a:spcBef>
                <a:spcPts val="0"/>
              </a:spcBef>
              <a:spcAft>
                <a:spcPts val="0"/>
              </a:spcAft>
              <a:buNone/>
            </a:pPr>
            <a:endParaRPr lang="en-US" altLang="ja-JP" sz="1800" kern="100" dirty="0">
              <a:latin typeface="+mn-ea"/>
              <a:cs typeface="Times New Roman"/>
            </a:endParaRPr>
          </a:p>
          <a:p>
            <a:pPr marL="0" lvl="0" indent="0">
              <a:lnSpc>
                <a:spcPct val="100000"/>
              </a:lnSpc>
              <a:spcBef>
                <a:spcPts val="0"/>
              </a:spcBef>
              <a:spcAft>
                <a:spcPts val="0"/>
              </a:spcAft>
              <a:buNone/>
            </a:pPr>
            <a:r>
              <a:rPr lang="ja-JP" altLang="en-US" sz="1800" kern="100" dirty="0">
                <a:latin typeface="+mn-ea"/>
                <a:cs typeface="Times New Roman"/>
              </a:rPr>
              <a:t>　</a:t>
            </a:r>
            <a:endParaRPr lang="en-US" altLang="ja-JP" sz="1800" kern="100" dirty="0">
              <a:latin typeface="+mn-ea"/>
              <a:cs typeface="Times New Roman"/>
            </a:endParaRPr>
          </a:p>
          <a:p>
            <a:pPr marL="0" lvl="0" indent="0">
              <a:lnSpc>
                <a:spcPct val="100000"/>
              </a:lnSpc>
              <a:spcBef>
                <a:spcPts val="0"/>
              </a:spcBef>
              <a:spcAft>
                <a:spcPts val="0"/>
              </a:spcAft>
              <a:buNone/>
            </a:pPr>
            <a:r>
              <a:rPr lang="ja-JP" altLang="en-US" sz="1800" kern="100" dirty="0">
                <a:latin typeface="+mn-ea"/>
                <a:cs typeface="Times New Roman"/>
              </a:rPr>
              <a:t>  </a:t>
            </a:r>
            <a:endParaRPr lang="en-US" altLang="ja-JP" sz="1200" dirty="0">
              <a:latin typeface="+mn-ea"/>
            </a:endParaRPr>
          </a:p>
        </p:txBody>
      </p:sp>
      <p:sp>
        <p:nvSpPr>
          <p:cNvPr id="6" name="スライド番号プレースホルダー 2"/>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2" name="コンテンツ プレースホルダー 2">
            <a:extLst>
              <a:ext uri="{FF2B5EF4-FFF2-40B4-BE49-F238E27FC236}">
                <a16:creationId xmlns:a16="http://schemas.microsoft.com/office/drawing/2014/main" id="{F3A63B0C-2068-7E1C-7396-13D7D1187E4C}"/>
              </a:ext>
            </a:extLst>
          </p:cNvPr>
          <p:cNvSpPr txBox="1">
            <a:spLocks/>
          </p:cNvSpPr>
          <p:nvPr/>
        </p:nvSpPr>
        <p:spPr>
          <a:xfrm>
            <a:off x="4970214" y="792479"/>
            <a:ext cx="4878636" cy="6026860"/>
          </a:xfrm>
          <a:prstGeom prst="rect">
            <a:avLst/>
          </a:prstGeom>
          <a:ln w="12700">
            <a:solidFill>
              <a:schemeClr val="tx1"/>
            </a:solidFill>
            <a:prstDash val="sysDot"/>
          </a:ln>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0" indent="0">
              <a:lnSpc>
                <a:spcPct val="100000"/>
              </a:lnSpc>
              <a:spcBef>
                <a:spcPts val="600"/>
              </a:spcBef>
              <a:buNone/>
            </a:pPr>
            <a:r>
              <a:rPr lang="ja-JP" altLang="en-US" sz="1600" dirty="0">
                <a:latin typeface="BIZ UDPゴシック" panose="020B0400000000000000" pitchFamily="50" charset="-128"/>
                <a:ea typeface="BIZ UDPゴシック" panose="020B0400000000000000" pitchFamily="50" charset="-128"/>
              </a:rPr>
              <a:t>７．働き方改革・横断的事項</a:t>
            </a:r>
            <a:endParaRPr lang="en-US" altLang="ja-JP" sz="1600" dirty="0">
              <a:latin typeface="BIZ UDPゴシック" panose="020B0400000000000000" pitchFamily="50" charset="-128"/>
              <a:ea typeface="BIZ UDPゴシック" panose="020B0400000000000000" pitchFamily="50" charset="-128"/>
            </a:endParaRPr>
          </a:p>
          <a:p>
            <a:pPr marL="0" indent="0">
              <a:lnSpc>
                <a:spcPct val="100000"/>
              </a:lnSpc>
              <a:spcBef>
                <a:spcPts val="600"/>
              </a:spcBef>
              <a:buNone/>
            </a:pPr>
            <a:r>
              <a:rPr lang="ja-JP" altLang="en-US" sz="1600" kern="100" dirty="0">
                <a:latin typeface="BIZ UDPゴシック" panose="020B0400000000000000" pitchFamily="50" charset="-128"/>
                <a:ea typeface="BIZ UDPゴシック" panose="020B0400000000000000" pitchFamily="50" charset="-128"/>
                <a:cs typeface="Times New Roman"/>
              </a:rPr>
              <a:t>８．</a:t>
            </a:r>
            <a:r>
              <a:rPr lang="ja-JP" altLang="en-US" sz="1600" dirty="0">
                <a:latin typeface="BIZ UDPゴシック" panose="020B0400000000000000" pitchFamily="50" charset="-128"/>
                <a:ea typeface="BIZ UDPゴシック" panose="020B0400000000000000" pitchFamily="50" charset="-128"/>
              </a:rPr>
              <a:t>同時報酬改定における対応</a:t>
            </a:r>
            <a:endParaRPr lang="en-US" altLang="ja-JP" sz="1600" dirty="0">
              <a:latin typeface="BIZ UDPゴシック" panose="020B0400000000000000" pitchFamily="50" charset="-128"/>
              <a:ea typeface="BIZ UDPゴシック" panose="020B0400000000000000" pitchFamily="50" charset="-128"/>
            </a:endParaRPr>
          </a:p>
          <a:p>
            <a:pPr marL="0" indent="0">
              <a:lnSpc>
                <a:spcPct val="100000"/>
              </a:lnSpc>
              <a:spcBef>
                <a:spcPts val="600"/>
              </a:spcBef>
              <a:buNone/>
            </a:pPr>
            <a:r>
              <a:rPr lang="ja-JP" altLang="en-US" sz="1600" kern="100" dirty="0">
                <a:latin typeface="BIZ UDPゴシック" panose="020B0400000000000000" pitchFamily="50" charset="-128"/>
                <a:ea typeface="BIZ UDPゴシック" panose="020B0400000000000000" pitchFamily="50" charset="-128"/>
                <a:cs typeface="Times New Roman"/>
              </a:rPr>
              <a:t>　（１）介護報酬改定との連携</a:t>
            </a:r>
            <a:endParaRPr lang="en-US" altLang="ja-JP" sz="1600" kern="100" dirty="0">
              <a:latin typeface="BIZ UDPゴシック" panose="020B0400000000000000" pitchFamily="50" charset="-128"/>
              <a:ea typeface="BIZ UDPゴシック" panose="020B0400000000000000" pitchFamily="50" charset="-128"/>
              <a:cs typeface="Times New Roman"/>
            </a:endParaRPr>
          </a:p>
          <a:p>
            <a:pPr marL="0" indent="0">
              <a:lnSpc>
                <a:spcPct val="100000"/>
              </a:lnSpc>
              <a:spcBef>
                <a:spcPts val="0"/>
              </a:spcBef>
              <a:buNone/>
            </a:pPr>
            <a:r>
              <a:rPr lang="ja-JP" altLang="en-US" sz="1600" kern="100" dirty="0">
                <a:latin typeface="BIZ UDPゴシック" panose="020B0400000000000000" pitchFamily="50" charset="-128"/>
                <a:ea typeface="BIZ UDPゴシック" panose="020B0400000000000000" pitchFamily="50" charset="-128"/>
                <a:cs typeface="Times New Roman"/>
              </a:rPr>
              <a:t>　（２）障害福祉サービス等改定との連携</a:t>
            </a:r>
            <a:endParaRPr lang="en-US" altLang="ja-JP" sz="1600" kern="100" dirty="0">
              <a:latin typeface="BIZ UDPゴシック" panose="020B0400000000000000" pitchFamily="50" charset="-128"/>
              <a:ea typeface="BIZ UDPゴシック" panose="020B0400000000000000" pitchFamily="50" charset="-128"/>
              <a:cs typeface="Times New Roman"/>
            </a:endParaRPr>
          </a:p>
          <a:p>
            <a:pPr marL="0" indent="0">
              <a:lnSpc>
                <a:spcPct val="100000"/>
              </a:lnSpc>
              <a:spcBef>
                <a:spcPts val="600"/>
              </a:spcBef>
              <a:buFont typeface="Arial" panose="020B0604020202020204" pitchFamily="34" charset="0"/>
              <a:buNone/>
            </a:pPr>
            <a:r>
              <a:rPr lang="ja-JP" altLang="en-US" sz="1600" dirty="0">
                <a:latin typeface="BIZ UDPゴシック" panose="020B0400000000000000" pitchFamily="50" charset="-128"/>
                <a:ea typeface="BIZ UDPゴシック" panose="020B0400000000000000" pitchFamily="50" charset="-128"/>
              </a:rPr>
              <a:t>９．質の高い訪問診療・訪問看護の確保</a:t>
            </a:r>
            <a:endParaRPr lang="en-US" altLang="ja-JP" sz="1600" dirty="0">
              <a:latin typeface="BIZ UDPゴシック" panose="020B0400000000000000" pitchFamily="50" charset="-128"/>
              <a:ea typeface="BIZ UDPゴシック" panose="020B0400000000000000" pitchFamily="50" charset="-128"/>
            </a:endParaRPr>
          </a:p>
          <a:p>
            <a:pPr marL="0" indent="0">
              <a:lnSpc>
                <a:spcPct val="100000"/>
              </a:lnSpc>
              <a:spcBef>
                <a:spcPts val="600"/>
              </a:spcBef>
              <a:buFont typeface="Arial" panose="020B0604020202020204" pitchFamily="34" charset="0"/>
              <a:buNone/>
            </a:pPr>
            <a:r>
              <a:rPr lang="ja-JP" altLang="en-US" sz="1600" kern="100" dirty="0">
                <a:latin typeface="BIZ UDPゴシック" panose="020B0400000000000000" pitchFamily="50" charset="-128"/>
                <a:ea typeface="BIZ UDPゴシック" panose="020B0400000000000000" pitchFamily="50" charset="-128"/>
                <a:cs typeface="Times New Roman"/>
              </a:rPr>
              <a:t>　（１）　在宅医療</a:t>
            </a:r>
            <a:endParaRPr lang="en-US" altLang="ja-JP" sz="1600" kern="100" dirty="0">
              <a:latin typeface="BIZ UDPゴシック" panose="020B0400000000000000" pitchFamily="50" charset="-128"/>
              <a:ea typeface="BIZ UDPゴシック" panose="020B0400000000000000" pitchFamily="50" charset="-128"/>
              <a:cs typeface="Times New Roman"/>
            </a:endParaRPr>
          </a:p>
          <a:p>
            <a:pPr marL="0" indent="0">
              <a:lnSpc>
                <a:spcPct val="100000"/>
              </a:lnSpc>
              <a:spcBef>
                <a:spcPts val="0"/>
              </a:spcBef>
              <a:buFont typeface="Arial" panose="020B0604020202020204" pitchFamily="34" charset="0"/>
              <a:buNone/>
            </a:pPr>
            <a:r>
              <a:rPr lang="ja-JP" altLang="en-US" sz="1600" kern="100" dirty="0">
                <a:latin typeface="BIZ UDPゴシック" panose="020B0400000000000000" pitchFamily="50" charset="-128"/>
                <a:ea typeface="BIZ UDPゴシック" panose="020B0400000000000000" pitchFamily="50" charset="-128"/>
                <a:cs typeface="Times New Roman"/>
              </a:rPr>
              <a:t>　（２）　訪問看護</a:t>
            </a:r>
            <a:endParaRPr lang="en-US" altLang="ja-JP" sz="1600" kern="100" dirty="0">
              <a:latin typeface="BIZ UDPゴシック" panose="020B0400000000000000" pitchFamily="50" charset="-128"/>
              <a:ea typeface="BIZ UDPゴシック" panose="020B0400000000000000" pitchFamily="50" charset="-128"/>
              <a:cs typeface="Times New Roman"/>
            </a:endParaRPr>
          </a:p>
          <a:p>
            <a:pPr marL="0" indent="0">
              <a:lnSpc>
                <a:spcPct val="100000"/>
              </a:lnSpc>
              <a:spcBef>
                <a:spcPts val="600"/>
              </a:spcBef>
              <a:buFont typeface="Arial" panose="020B0604020202020204" pitchFamily="34" charset="0"/>
              <a:buNone/>
            </a:pPr>
            <a:r>
              <a:rPr lang="en-US" altLang="ja-JP" sz="1600" kern="100" dirty="0">
                <a:latin typeface="BIZ UDPゴシック" panose="020B0400000000000000" pitchFamily="50" charset="-128"/>
                <a:ea typeface="BIZ UDPゴシック" panose="020B0400000000000000" pitchFamily="50" charset="-128"/>
                <a:cs typeface="Times New Roman"/>
              </a:rPr>
              <a:t>10</a:t>
            </a:r>
            <a:r>
              <a:rPr lang="ja-JP" altLang="en-US" sz="1600" kern="100" dirty="0">
                <a:latin typeface="BIZ UDPゴシック" panose="020B0400000000000000" pitchFamily="50" charset="-128"/>
                <a:ea typeface="BIZ UDPゴシック" panose="020B0400000000000000" pitchFamily="50" charset="-128"/>
                <a:cs typeface="Times New Roman"/>
              </a:rPr>
              <a:t>．救急医療</a:t>
            </a:r>
            <a:endParaRPr lang="en-US" altLang="ja-JP" sz="1600" kern="100" dirty="0">
              <a:latin typeface="BIZ UDPゴシック" panose="020B0400000000000000" pitchFamily="50" charset="-128"/>
              <a:ea typeface="BIZ UDPゴシック" panose="020B0400000000000000" pitchFamily="50" charset="-128"/>
              <a:cs typeface="Times New Roman"/>
            </a:endParaRPr>
          </a:p>
          <a:p>
            <a:pPr marL="0" indent="0">
              <a:lnSpc>
                <a:spcPct val="100000"/>
              </a:lnSpc>
              <a:spcBef>
                <a:spcPts val="600"/>
              </a:spcBef>
              <a:buFont typeface="Arial" panose="020B0604020202020204" pitchFamily="34" charset="0"/>
              <a:buNone/>
            </a:pPr>
            <a:r>
              <a:rPr lang="en-US" altLang="ja-JP" sz="1600" kern="100" dirty="0">
                <a:latin typeface="BIZ UDPゴシック" panose="020B0400000000000000" pitchFamily="50" charset="-128"/>
                <a:ea typeface="BIZ UDPゴシック" panose="020B0400000000000000" pitchFamily="50" charset="-128"/>
                <a:cs typeface="Times New Roman"/>
              </a:rPr>
              <a:t>11</a:t>
            </a:r>
            <a:r>
              <a:rPr lang="ja-JP" altLang="en-US" sz="1600" kern="100" dirty="0">
                <a:latin typeface="BIZ UDPゴシック" panose="020B0400000000000000" pitchFamily="50" charset="-128"/>
                <a:ea typeface="BIZ UDPゴシック" panose="020B0400000000000000" pitchFamily="50" charset="-128"/>
                <a:cs typeface="Times New Roman"/>
              </a:rPr>
              <a:t>．小児医療及び周産期医療</a:t>
            </a:r>
            <a:endParaRPr lang="en-US" altLang="ja-JP" sz="1600" kern="100" dirty="0">
              <a:latin typeface="BIZ UDPゴシック" panose="020B0400000000000000" pitchFamily="50" charset="-128"/>
              <a:ea typeface="BIZ UDPゴシック" panose="020B0400000000000000" pitchFamily="50" charset="-128"/>
              <a:cs typeface="Times New Roman"/>
            </a:endParaRPr>
          </a:p>
          <a:p>
            <a:pPr marL="0" indent="0">
              <a:lnSpc>
                <a:spcPct val="100000"/>
              </a:lnSpc>
              <a:spcBef>
                <a:spcPts val="600"/>
              </a:spcBef>
              <a:buFont typeface="Arial" panose="020B0604020202020204" pitchFamily="34" charset="0"/>
              <a:buNone/>
            </a:pPr>
            <a:r>
              <a:rPr lang="en-US" altLang="ja-JP" sz="1600" kern="100" dirty="0">
                <a:latin typeface="BIZ UDPゴシック" panose="020B0400000000000000" pitchFamily="50" charset="-128"/>
                <a:ea typeface="BIZ UDPゴシック" panose="020B0400000000000000" pitchFamily="50" charset="-128"/>
                <a:cs typeface="Times New Roman"/>
              </a:rPr>
              <a:t>12</a:t>
            </a:r>
            <a:r>
              <a:rPr lang="ja-JP" altLang="en-US" sz="1600" kern="100" dirty="0">
                <a:latin typeface="BIZ UDPゴシック" panose="020B0400000000000000" pitchFamily="50" charset="-128"/>
                <a:ea typeface="BIZ UDPゴシック" panose="020B0400000000000000" pitchFamily="50" charset="-128"/>
                <a:cs typeface="Times New Roman"/>
              </a:rPr>
              <a:t>．がん医療及び緩和ケア</a:t>
            </a:r>
            <a:endParaRPr lang="en-US" altLang="ja-JP" sz="1600" kern="100" dirty="0">
              <a:latin typeface="BIZ UDPゴシック" panose="020B0400000000000000" pitchFamily="50" charset="-128"/>
              <a:ea typeface="BIZ UDPゴシック" panose="020B0400000000000000" pitchFamily="50" charset="-128"/>
              <a:cs typeface="Times New Roman"/>
            </a:endParaRPr>
          </a:p>
          <a:p>
            <a:pPr marL="0" indent="0">
              <a:lnSpc>
                <a:spcPct val="100000"/>
              </a:lnSpc>
              <a:spcBef>
                <a:spcPts val="600"/>
              </a:spcBef>
              <a:buFont typeface="Arial" panose="020B0604020202020204" pitchFamily="34" charset="0"/>
              <a:buNone/>
            </a:pPr>
            <a:r>
              <a:rPr lang="en-US" altLang="ja-JP" sz="1600" kern="100" dirty="0">
                <a:latin typeface="BIZ UDPゴシック" panose="020B0400000000000000" pitchFamily="50" charset="-128"/>
                <a:ea typeface="BIZ UDPゴシック" panose="020B0400000000000000" pitchFamily="50" charset="-128"/>
                <a:cs typeface="Times New Roman"/>
              </a:rPr>
              <a:t>13</a:t>
            </a:r>
            <a:r>
              <a:rPr lang="ja-JP" altLang="en-US" sz="1600" kern="100" dirty="0">
                <a:latin typeface="BIZ UDPゴシック" panose="020B0400000000000000" pitchFamily="50" charset="-128"/>
                <a:ea typeface="BIZ UDPゴシック" panose="020B0400000000000000" pitchFamily="50" charset="-128"/>
                <a:cs typeface="Times New Roman"/>
              </a:rPr>
              <a:t>．精神医療</a:t>
            </a:r>
            <a:endParaRPr lang="en-US" altLang="ja-JP" sz="1600" kern="100" dirty="0">
              <a:latin typeface="BIZ UDPゴシック" panose="020B0400000000000000" pitchFamily="50" charset="-128"/>
              <a:ea typeface="BIZ UDPゴシック" panose="020B0400000000000000" pitchFamily="50" charset="-128"/>
              <a:cs typeface="Times New Roman"/>
            </a:endParaRPr>
          </a:p>
          <a:p>
            <a:pPr marL="0" indent="0">
              <a:lnSpc>
                <a:spcPct val="100000"/>
              </a:lnSpc>
              <a:spcBef>
                <a:spcPts val="600"/>
              </a:spcBef>
              <a:buFont typeface="Arial" panose="020B0604020202020204" pitchFamily="34" charset="0"/>
              <a:buNone/>
            </a:pPr>
            <a:r>
              <a:rPr lang="en-US" altLang="ja-JP" sz="1600" kern="100" dirty="0">
                <a:latin typeface="BIZ UDPゴシック" panose="020B0400000000000000" pitchFamily="50" charset="-128"/>
                <a:ea typeface="BIZ UDPゴシック" panose="020B0400000000000000" pitchFamily="50" charset="-128"/>
                <a:cs typeface="Times New Roman"/>
              </a:rPr>
              <a:t>14</a:t>
            </a:r>
            <a:r>
              <a:rPr lang="ja-JP" altLang="en-US" sz="1600" kern="100" dirty="0">
                <a:latin typeface="BIZ UDPゴシック" panose="020B0400000000000000" pitchFamily="50" charset="-128"/>
                <a:ea typeface="BIZ UDPゴシック" panose="020B0400000000000000" pitchFamily="50" charset="-128"/>
                <a:cs typeface="Times New Roman"/>
              </a:rPr>
              <a:t>．認知症</a:t>
            </a:r>
            <a:endParaRPr lang="en-US" altLang="ja-JP" sz="1600" kern="100" dirty="0">
              <a:latin typeface="BIZ UDPゴシック" panose="020B0400000000000000" pitchFamily="50" charset="-128"/>
              <a:ea typeface="BIZ UDPゴシック" panose="020B0400000000000000" pitchFamily="50" charset="-128"/>
              <a:cs typeface="Times New Roman"/>
            </a:endParaRPr>
          </a:p>
          <a:p>
            <a:pPr marL="0" indent="0">
              <a:lnSpc>
                <a:spcPct val="100000"/>
              </a:lnSpc>
              <a:spcBef>
                <a:spcPts val="600"/>
              </a:spcBef>
              <a:buFont typeface="Arial" panose="020B0604020202020204" pitchFamily="34" charset="0"/>
              <a:buNone/>
            </a:pPr>
            <a:r>
              <a:rPr lang="en-US" altLang="ja-JP" sz="1600" kern="100" dirty="0">
                <a:latin typeface="BIZ UDPゴシック" panose="020B0400000000000000" pitchFamily="50" charset="-128"/>
                <a:ea typeface="BIZ UDPゴシック" panose="020B0400000000000000" pitchFamily="50" charset="-128"/>
                <a:cs typeface="Times New Roman"/>
              </a:rPr>
              <a:t>15</a:t>
            </a:r>
            <a:r>
              <a:rPr lang="ja-JP" altLang="en-US" sz="1600" kern="100" dirty="0">
                <a:latin typeface="BIZ UDPゴシック" panose="020B0400000000000000" pitchFamily="50" charset="-128"/>
                <a:ea typeface="BIZ UDPゴシック" panose="020B0400000000000000" pitchFamily="50" charset="-128"/>
                <a:cs typeface="Times New Roman"/>
              </a:rPr>
              <a:t>．リハビリテーション</a:t>
            </a:r>
            <a:endParaRPr lang="en-US" altLang="ja-JP" sz="1600" kern="100" dirty="0">
              <a:latin typeface="BIZ UDPゴシック" panose="020B0400000000000000" pitchFamily="50" charset="-128"/>
              <a:ea typeface="BIZ UDPゴシック" panose="020B0400000000000000" pitchFamily="50" charset="-128"/>
              <a:cs typeface="Times New Roman"/>
            </a:endParaRPr>
          </a:p>
          <a:p>
            <a:pPr marL="0" indent="-1980000">
              <a:lnSpc>
                <a:spcPct val="100000"/>
              </a:lnSpc>
              <a:spcBef>
                <a:spcPts val="600"/>
              </a:spcBef>
              <a:buFont typeface="Arial" panose="020B0604020202020204" pitchFamily="34" charset="0"/>
              <a:buNone/>
            </a:pPr>
            <a:r>
              <a:rPr lang="en-US" altLang="ja-JP" sz="1600" kern="100" dirty="0">
                <a:latin typeface="BIZ UDPゴシック" panose="020B0400000000000000" pitchFamily="50" charset="-128"/>
                <a:ea typeface="BIZ UDPゴシック" panose="020B0400000000000000" pitchFamily="50" charset="-128"/>
                <a:cs typeface="Times New Roman"/>
              </a:rPr>
              <a:t>16</a:t>
            </a:r>
            <a:r>
              <a:rPr lang="ja-JP" altLang="en-US" sz="1600" kern="100" dirty="0">
                <a:latin typeface="BIZ UDPゴシック" panose="020B0400000000000000" pitchFamily="50" charset="-128"/>
                <a:ea typeface="BIZ UDPゴシック" panose="020B0400000000000000" pitchFamily="50" charset="-128"/>
                <a:cs typeface="Times New Roman"/>
              </a:rPr>
              <a:t>．医薬品の安定供給、</a:t>
            </a:r>
            <a:br>
              <a:rPr lang="en-US" altLang="ja-JP" sz="1600" kern="100" dirty="0">
                <a:latin typeface="BIZ UDPゴシック" panose="020B0400000000000000" pitchFamily="50" charset="-128"/>
                <a:ea typeface="BIZ UDPゴシック" panose="020B0400000000000000" pitchFamily="50" charset="-128"/>
                <a:cs typeface="Times New Roman"/>
              </a:rPr>
            </a:br>
            <a:r>
              <a:rPr lang="ja-JP" altLang="en-US" sz="1600" kern="100" dirty="0">
                <a:latin typeface="BIZ UDPゴシック" panose="020B0400000000000000" pitchFamily="50" charset="-128"/>
                <a:ea typeface="BIZ UDPゴシック" panose="020B0400000000000000" pitchFamily="50" charset="-128"/>
                <a:cs typeface="Times New Roman"/>
              </a:rPr>
              <a:t>　　　　　　　　　後発医薬品やバイオ後続品の促進</a:t>
            </a:r>
            <a:endParaRPr lang="en-US" altLang="ja-JP" sz="1600" kern="100" dirty="0">
              <a:latin typeface="BIZ UDPゴシック" panose="020B0400000000000000" pitchFamily="50" charset="-128"/>
              <a:ea typeface="BIZ UDPゴシック" panose="020B0400000000000000" pitchFamily="50" charset="-128"/>
              <a:cs typeface="Times New Roman"/>
            </a:endParaRPr>
          </a:p>
          <a:p>
            <a:pPr marL="0" indent="-828000">
              <a:lnSpc>
                <a:spcPct val="100000"/>
              </a:lnSpc>
              <a:spcBef>
                <a:spcPts val="600"/>
              </a:spcBef>
              <a:buFont typeface="Arial" panose="020B0604020202020204" pitchFamily="34" charset="0"/>
              <a:buNone/>
            </a:pPr>
            <a:r>
              <a:rPr lang="en-US" altLang="ja-JP" sz="1600" kern="100" dirty="0">
                <a:latin typeface="BIZ UDPゴシック" panose="020B0400000000000000" pitchFamily="50" charset="-128"/>
                <a:ea typeface="BIZ UDPゴシック" panose="020B0400000000000000" pitchFamily="50" charset="-128"/>
                <a:cs typeface="Times New Roman"/>
              </a:rPr>
              <a:t>17</a:t>
            </a:r>
            <a:r>
              <a:rPr lang="ja-JP" altLang="en-US" sz="1600" kern="100" dirty="0">
                <a:latin typeface="BIZ UDPゴシック" panose="020B0400000000000000" pitchFamily="50" charset="-128"/>
                <a:ea typeface="BIZ UDPゴシック" panose="020B0400000000000000" pitchFamily="50" charset="-128"/>
                <a:cs typeface="Times New Roman"/>
              </a:rPr>
              <a:t>．ＤＰＣ</a:t>
            </a:r>
            <a:r>
              <a:rPr lang="en-US" altLang="ja-JP" sz="1600" kern="100" dirty="0">
                <a:latin typeface="BIZ UDPゴシック" panose="020B0400000000000000" pitchFamily="50" charset="-128"/>
                <a:ea typeface="BIZ UDPゴシック" panose="020B0400000000000000" pitchFamily="50" charset="-128"/>
                <a:cs typeface="Times New Roman"/>
              </a:rPr>
              <a:t>/</a:t>
            </a:r>
            <a:r>
              <a:rPr lang="ja-JP" altLang="en-US" sz="1600" kern="100" dirty="0">
                <a:latin typeface="BIZ UDPゴシック" panose="020B0400000000000000" pitchFamily="50" charset="-128"/>
                <a:ea typeface="BIZ UDPゴシック" panose="020B0400000000000000" pitchFamily="50" charset="-128"/>
                <a:cs typeface="Times New Roman"/>
              </a:rPr>
              <a:t>ＰＤＰＳ・短期滞在手術等基本料等</a:t>
            </a:r>
            <a:endParaRPr lang="en-US" altLang="ja-JP" sz="1600" kern="100" dirty="0">
              <a:latin typeface="BIZ UDPゴシック" panose="020B0400000000000000" pitchFamily="50" charset="-128"/>
              <a:ea typeface="BIZ UDPゴシック" panose="020B0400000000000000" pitchFamily="50" charset="-128"/>
              <a:cs typeface="Times New Roman"/>
            </a:endParaRPr>
          </a:p>
          <a:p>
            <a:pPr marL="0" indent="-828000">
              <a:lnSpc>
                <a:spcPct val="100000"/>
              </a:lnSpc>
              <a:spcBef>
                <a:spcPts val="600"/>
              </a:spcBef>
              <a:buFont typeface="Arial" panose="020B0604020202020204" pitchFamily="34" charset="0"/>
              <a:buNone/>
            </a:pPr>
            <a:r>
              <a:rPr lang="en-US" altLang="ja-JP" sz="1600" kern="100" dirty="0">
                <a:latin typeface="BIZ UDPゴシック" panose="020B0400000000000000" pitchFamily="50" charset="-128"/>
                <a:ea typeface="BIZ UDPゴシック" panose="020B0400000000000000" pitchFamily="50" charset="-128"/>
                <a:cs typeface="Times New Roman"/>
              </a:rPr>
              <a:t>18</a:t>
            </a:r>
            <a:r>
              <a:rPr lang="ja-JP" altLang="en-US" sz="1600" kern="100" dirty="0">
                <a:latin typeface="BIZ UDPゴシック" panose="020B0400000000000000" pitchFamily="50" charset="-128"/>
                <a:ea typeface="BIZ UDPゴシック" panose="020B0400000000000000" pitchFamily="50" charset="-128"/>
                <a:cs typeface="Times New Roman"/>
              </a:rPr>
              <a:t>．医療資源の少ない地域等への対応</a:t>
            </a:r>
            <a:endParaRPr lang="en-US" altLang="ja-JP" sz="1600" kern="100" dirty="0">
              <a:latin typeface="BIZ UDPゴシック" panose="020B0400000000000000" pitchFamily="50" charset="-128"/>
              <a:ea typeface="BIZ UDPゴシック" panose="020B0400000000000000" pitchFamily="50" charset="-128"/>
              <a:cs typeface="Times New Roman"/>
            </a:endParaRPr>
          </a:p>
          <a:p>
            <a:pPr marL="0" indent="-828000">
              <a:lnSpc>
                <a:spcPct val="100000"/>
              </a:lnSpc>
              <a:spcBef>
                <a:spcPts val="600"/>
              </a:spcBef>
              <a:buFont typeface="Arial" panose="020B0604020202020204" pitchFamily="34" charset="0"/>
              <a:buNone/>
            </a:pPr>
            <a:r>
              <a:rPr lang="en-US" altLang="ja-JP" sz="1600" kern="100" dirty="0">
                <a:latin typeface="BIZ UDPゴシック" panose="020B0400000000000000" pitchFamily="50" charset="-128"/>
                <a:ea typeface="BIZ UDPゴシック" panose="020B0400000000000000" pitchFamily="50" charset="-128"/>
                <a:cs typeface="Times New Roman"/>
              </a:rPr>
              <a:t>19</a:t>
            </a:r>
            <a:r>
              <a:rPr lang="ja-JP" altLang="en-US" sz="1600" kern="100" dirty="0">
                <a:latin typeface="BIZ UDPゴシック" panose="020B0400000000000000" pitchFamily="50" charset="-128"/>
                <a:ea typeface="BIZ UDPゴシック" panose="020B0400000000000000" pitchFamily="50" charset="-128"/>
                <a:cs typeface="Times New Roman"/>
              </a:rPr>
              <a:t>．その他</a:t>
            </a:r>
            <a:endParaRPr lang="en-US" altLang="ja-JP" sz="1600" kern="100" dirty="0">
              <a:latin typeface="BIZ UDPゴシック" panose="020B0400000000000000" pitchFamily="50" charset="-128"/>
              <a:ea typeface="BIZ UDPゴシック" panose="020B0400000000000000" pitchFamily="50" charset="-128"/>
              <a:cs typeface="Times New Roman"/>
            </a:endParaRPr>
          </a:p>
          <a:p>
            <a:pPr marL="0" indent="-828000">
              <a:lnSpc>
                <a:spcPct val="100000"/>
              </a:lnSpc>
              <a:spcBef>
                <a:spcPts val="600"/>
              </a:spcBef>
              <a:buFont typeface="Arial" panose="020B0604020202020204" pitchFamily="34" charset="0"/>
              <a:buNone/>
            </a:pPr>
            <a:r>
              <a:rPr lang="en-US" altLang="ja-JP" sz="1600" kern="100" dirty="0">
                <a:latin typeface="BIZ UDPゴシック" panose="020B0400000000000000" pitchFamily="50" charset="-128"/>
                <a:ea typeface="BIZ UDPゴシック" panose="020B0400000000000000" pitchFamily="50" charset="-128"/>
                <a:cs typeface="Times New Roman"/>
              </a:rPr>
              <a:t>20</a:t>
            </a:r>
            <a:r>
              <a:rPr lang="ja-JP" altLang="en-US" sz="1600" kern="100" dirty="0">
                <a:latin typeface="BIZ UDPゴシック" panose="020B0400000000000000" pitchFamily="50" charset="-128"/>
                <a:ea typeface="BIZ UDPゴシック" panose="020B0400000000000000" pitchFamily="50" charset="-128"/>
                <a:cs typeface="Times New Roman"/>
              </a:rPr>
              <a:t>．経過措置・届出</a:t>
            </a:r>
            <a:endParaRPr lang="en-US" altLang="ja-JP" sz="1600" kern="100" dirty="0">
              <a:latin typeface="BIZ UDPゴシック" panose="020B0400000000000000" pitchFamily="50" charset="-128"/>
              <a:ea typeface="BIZ UDPゴシック" panose="020B0400000000000000" pitchFamily="50" charset="-128"/>
              <a:cs typeface="Times New Roman"/>
            </a:endParaRPr>
          </a:p>
          <a:p>
            <a:pPr marL="342900" indent="-342900">
              <a:lnSpc>
                <a:spcPct val="150000"/>
              </a:lnSpc>
              <a:spcBef>
                <a:spcPts val="0"/>
              </a:spcBef>
              <a:buFont typeface="+mj-lt"/>
              <a:buAutoNum type="arabicPeriod"/>
            </a:pPr>
            <a:endParaRPr lang="ja-JP" altLang="en-US" sz="1800" kern="100" dirty="0">
              <a:latin typeface="BIZ UDPゴシック" panose="020B0400000000000000" pitchFamily="50" charset="-128"/>
              <a:ea typeface="BIZ UDPゴシック" panose="020B0400000000000000" pitchFamily="50" charset="-128"/>
              <a:cs typeface="Times New Roman"/>
            </a:endParaRPr>
          </a:p>
          <a:p>
            <a:pPr marL="0" indent="0">
              <a:lnSpc>
                <a:spcPct val="100000"/>
              </a:lnSpc>
              <a:spcBef>
                <a:spcPts val="0"/>
              </a:spcBef>
              <a:buFont typeface="Arial" panose="020B0604020202020204" pitchFamily="34" charset="0"/>
              <a:buNone/>
            </a:pPr>
            <a:r>
              <a:rPr lang="ja-JP" altLang="en-US" sz="1800" dirty="0">
                <a:latin typeface="ＭＳ Ｐゴシック" panose="020B0600070205080204" pitchFamily="50" charset="-128"/>
              </a:rPr>
              <a:t>　</a:t>
            </a:r>
            <a:endParaRPr lang="en-US" altLang="ja-JP" sz="1800" kern="100" dirty="0">
              <a:latin typeface="ＭＳ Ｐゴシック" panose="020B0600070205080204" pitchFamily="50" charset="-128"/>
              <a:cs typeface="Times New Roman"/>
            </a:endParaRPr>
          </a:p>
          <a:p>
            <a:pPr marL="0" indent="0">
              <a:lnSpc>
                <a:spcPct val="100000"/>
              </a:lnSpc>
              <a:spcBef>
                <a:spcPts val="0"/>
              </a:spcBef>
              <a:buFont typeface="Arial" panose="020B0604020202020204" pitchFamily="34" charset="0"/>
              <a:buNone/>
            </a:pPr>
            <a:endParaRPr lang="en-US" altLang="ja-JP" sz="1800" kern="100" dirty="0">
              <a:latin typeface="+mn-ea"/>
              <a:cs typeface="Times New Roman"/>
            </a:endParaRPr>
          </a:p>
          <a:p>
            <a:pPr marL="0" indent="0">
              <a:lnSpc>
                <a:spcPct val="100000"/>
              </a:lnSpc>
              <a:spcBef>
                <a:spcPts val="0"/>
              </a:spcBef>
              <a:buFont typeface="Arial" panose="020B0604020202020204" pitchFamily="34" charset="0"/>
              <a:buNone/>
            </a:pPr>
            <a:r>
              <a:rPr lang="ja-JP" altLang="en-US" sz="1800" kern="100" dirty="0">
                <a:latin typeface="+mn-ea"/>
                <a:cs typeface="Times New Roman"/>
              </a:rPr>
              <a:t>　</a:t>
            </a:r>
            <a:endParaRPr lang="en-US" altLang="ja-JP" sz="1800" kern="100" dirty="0">
              <a:latin typeface="+mn-ea"/>
              <a:cs typeface="Times New Roman"/>
            </a:endParaRPr>
          </a:p>
          <a:p>
            <a:pPr marL="0" indent="0">
              <a:lnSpc>
                <a:spcPct val="100000"/>
              </a:lnSpc>
              <a:spcBef>
                <a:spcPts val="0"/>
              </a:spcBef>
              <a:buFont typeface="Arial" panose="020B0604020202020204" pitchFamily="34" charset="0"/>
              <a:buNone/>
            </a:pPr>
            <a:r>
              <a:rPr lang="ja-JP" altLang="en-US" sz="1800" kern="100" dirty="0">
                <a:latin typeface="+mn-ea"/>
                <a:cs typeface="Times New Roman"/>
              </a:rPr>
              <a:t>  </a:t>
            </a:r>
            <a:endParaRPr lang="en-US" altLang="ja-JP" sz="1200" dirty="0">
              <a:latin typeface="+mn-ea"/>
            </a:endParaRPr>
          </a:p>
        </p:txBody>
      </p:sp>
    </p:spTree>
    <p:extLst>
      <p:ext uri="{BB962C8B-B14F-4D97-AF65-F5344CB8AC3E}">
        <p14:creationId xmlns:p14="http://schemas.microsoft.com/office/powerpoint/2010/main" val="3957811739"/>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012565" y="2382619"/>
            <a:ext cx="8280920" cy="2862322"/>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1.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賃上げ・基本料等の引き上げ</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（１）ベースアップ評価料</a:t>
            </a: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（２）基本料の引き上げ</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（３）入院料通則の改定</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855284187"/>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正方形/長方形 20">
            <a:extLst>
              <a:ext uri="{FF2B5EF4-FFF2-40B4-BE49-F238E27FC236}">
                <a16:creationId xmlns:a16="http://schemas.microsoft.com/office/drawing/2014/main" id="{0B41C4D9-A2AA-F0B9-D13C-0A237DD013DA}"/>
              </a:ext>
            </a:extLst>
          </p:cNvPr>
          <p:cNvSpPr/>
          <p:nvPr/>
        </p:nvSpPr>
        <p:spPr>
          <a:xfrm>
            <a:off x="127686" y="922287"/>
            <a:ext cx="4298661" cy="5508099"/>
          </a:xfrm>
          <a:prstGeom prst="rect">
            <a:avLst/>
          </a:prstGeom>
          <a:ln/>
        </p:spPr>
        <p:style>
          <a:lnRef idx="2">
            <a:schemeClr val="accent1"/>
          </a:lnRef>
          <a:fillRef idx="1">
            <a:schemeClr val="lt1"/>
          </a:fillRef>
          <a:effectRef idx="0">
            <a:schemeClr val="accent1"/>
          </a:effectRef>
          <a:fontRef idx="minor">
            <a:schemeClr val="dk1"/>
          </a:fontRef>
        </p:style>
        <p:txBody>
          <a:bodyPr lIns="66716" tIns="33358" rIns="66716" bIns="33358" rtlCol="0" anchor="ctr"/>
          <a:lstStyle/>
          <a:p>
            <a:pPr marL="360363" marR="0" lvl="0" indent="-179388" algn="l" defTabSz="914400" rtl="0" eaLnBrk="1" fontAlgn="auto" latinLnBrk="0" hangingPunct="1">
              <a:lnSpc>
                <a:spcPct val="150000"/>
              </a:lnSpc>
              <a:spcBef>
                <a:spcPts val="60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■次の①～③を組み合わせた賃上げ対応</a:t>
            </a: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628650" marR="0" lvl="0" indent="-447675" algn="l" defTabSz="914400" rtl="0" eaLnBrk="1" fontAlgn="auto" latinLnBrk="0" hangingPunct="1">
              <a:lnSpc>
                <a:spcPct val="150000"/>
              </a:lnSpc>
              <a:spcBef>
                <a:spcPts val="60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　①　医療機関や事業所の過去の実績をベースにしつつ、更に</a:t>
            </a:r>
          </a:p>
          <a:p>
            <a:pPr marL="628650" marR="0" lvl="0" indent="-447675" algn="l" defTabSz="914400" rtl="0" eaLnBrk="1" fontAlgn="auto" latinLnBrk="0" hangingPunct="1">
              <a:lnSpc>
                <a:spcPct val="150000"/>
              </a:lnSpc>
              <a:spcBef>
                <a:spcPts val="60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　②　</a:t>
            </a:r>
            <a:r>
              <a:rPr kumimoji="1" lang="ja-JP" altLang="en-US" sz="1600" b="0" i="0" u="sng" strike="noStrike" kern="1200" cap="none" spc="0" normalizeH="0" baseline="0" noProof="0">
                <a:ln>
                  <a:noFill/>
                </a:ln>
                <a:solidFill>
                  <a:prstClr val="black"/>
                </a:solidFill>
                <a:effectLst/>
                <a:uLnTx/>
                <a:uFillTx/>
                <a:latin typeface="メイリオ"/>
                <a:ea typeface="メイリオ"/>
                <a:cs typeface="+mn-cs"/>
              </a:rPr>
              <a:t>今般の報酬改定による上乗せの活用</a:t>
            </a:r>
          </a:p>
          <a:p>
            <a:pPr marL="360363" marR="0" lvl="0" indent="-179388" algn="l" defTabSz="914400" rtl="0" eaLnBrk="1" fontAlgn="auto" latinLnBrk="0" hangingPunct="1">
              <a:lnSpc>
                <a:spcPct val="150000"/>
              </a:lnSpc>
              <a:spcBef>
                <a:spcPts val="60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　③　賃上げ促進税制の活用</a:t>
            </a: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360363" marR="0" lvl="0" indent="-179388" algn="l" defTabSz="914400" rtl="0" eaLnBrk="1" fontAlgn="auto" latinLnBrk="0" hangingPunct="1">
              <a:lnSpc>
                <a:spcPct val="150000"/>
              </a:lnSpc>
              <a:spcBef>
                <a:spcPts val="600"/>
              </a:spcBef>
              <a:spcAft>
                <a:spcPts val="0"/>
              </a:spcAft>
              <a:buClrTx/>
              <a:buSzTx/>
              <a:buFontTx/>
              <a:buNone/>
              <a:tabLst/>
              <a:defRPr/>
            </a:pPr>
            <a:endParaRPr kumimoji="1" lang="ja-JP" altLang="en-US" sz="1600" b="0" i="0" u="none" strike="noStrike" kern="1200" cap="none" spc="0" normalizeH="0" baseline="0" noProof="0">
              <a:ln>
                <a:noFill/>
              </a:ln>
              <a:solidFill>
                <a:prstClr val="black"/>
              </a:solidFill>
              <a:effectLst/>
              <a:uLnTx/>
              <a:uFillTx/>
              <a:latin typeface="メイリオ"/>
              <a:ea typeface="メイリオ"/>
              <a:cs typeface="+mn-cs"/>
            </a:endParaRPr>
          </a:p>
          <a:p>
            <a:pPr marL="360363" marR="0" lvl="0" indent="-179388" algn="l" defTabSz="914400" rtl="0" eaLnBrk="1" fontAlgn="auto" latinLnBrk="0" hangingPunct="1">
              <a:lnSpc>
                <a:spcPct val="150000"/>
              </a:lnSpc>
              <a:spcBef>
                <a:spcPts val="60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　令和６年度に＋２</a:t>
            </a:r>
            <a:r>
              <a:rPr kumimoji="1" lang="en-US" altLang="ja-JP" sz="160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５％、令和７年度に＋２</a:t>
            </a:r>
            <a:r>
              <a:rPr kumimoji="1" lang="en-US" altLang="ja-JP" sz="160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０％のベースアップを実施し、定期昇給なども合わせて、昨年を超える賃上げの実現を目指す。</a:t>
            </a: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4" name="タイトル 1">
            <a:extLst>
              <a:ext uri="{FF2B5EF4-FFF2-40B4-BE49-F238E27FC236}">
                <a16:creationId xmlns:a16="http://schemas.microsoft.com/office/drawing/2014/main" id="{28376E38-813D-2249-89F0-984E73A28FDC}"/>
              </a:ext>
            </a:extLst>
          </p:cNvPr>
          <p:cNvSpPr txBox="1">
            <a:spLocks/>
          </p:cNvSpPr>
          <p:nvPr/>
        </p:nvSpPr>
        <p:spPr>
          <a:xfrm>
            <a:off x="0" y="46046"/>
            <a:ext cx="9906000" cy="458482"/>
          </a:xfrm>
          <a:prstGeom prst="rect">
            <a:avLst/>
          </a:prstGeom>
          <a:solidFill>
            <a:srgbClr val="E1EDFF"/>
          </a:solidFill>
        </p:spPr>
        <p:txBody>
          <a:bodyPr vert="horz" lIns="91440" tIns="45720" rIns="91440" bIns="45720" rtlCol="0" anchor="ctr">
            <a:noAutofit/>
          </a:bodyPr>
          <a:lstStyle>
            <a:lvl1pPr algn="ctr" defTabSz="990570" rtl="0" eaLnBrk="1" latinLnBrk="0" hangingPunct="1">
              <a:spcBef>
                <a:spcPct val="0"/>
              </a:spcBef>
              <a:buNone/>
              <a:defRPr kumimoji="1" sz="4767" kern="1200">
                <a:solidFill>
                  <a:schemeClr val="tx1"/>
                </a:solidFill>
                <a:latin typeface="+mj-lt"/>
                <a:ea typeface="+mj-ea"/>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令和</a:t>
            </a:r>
            <a:r>
              <a:rPr kumimoji="1" lang="en-US" altLang="ja-JP"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6</a:t>
            </a:r>
            <a:r>
              <a:rPr kumimoji="1" lang="ja-JP" altLang="en-US"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年度及び令和７年度における賃上げのイメージ</a:t>
            </a:r>
            <a:endParaRPr kumimoji="1" lang="ja-JP" altLang="en-US" sz="4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endParaRPr>
          </a:p>
        </p:txBody>
      </p:sp>
      <p:grpSp>
        <p:nvGrpSpPr>
          <p:cNvPr id="3" name="グループ化 2">
            <a:extLst>
              <a:ext uri="{FF2B5EF4-FFF2-40B4-BE49-F238E27FC236}">
                <a16:creationId xmlns:a16="http://schemas.microsoft.com/office/drawing/2014/main" id="{8210A295-CD1E-B80C-93F4-C93CAC56DD48}"/>
              </a:ext>
            </a:extLst>
          </p:cNvPr>
          <p:cNvGrpSpPr/>
          <p:nvPr/>
        </p:nvGrpSpPr>
        <p:grpSpPr>
          <a:xfrm>
            <a:off x="193821" y="590636"/>
            <a:ext cx="5701756" cy="5949866"/>
            <a:chOff x="-3973980" y="660169"/>
            <a:chExt cx="5701756" cy="7719216"/>
          </a:xfrm>
        </p:grpSpPr>
        <p:grpSp>
          <p:nvGrpSpPr>
            <p:cNvPr id="5" name="グループ化 4">
              <a:extLst>
                <a:ext uri="{FF2B5EF4-FFF2-40B4-BE49-F238E27FC236}">
                  <a16:creationId xmlns:a16="http://schemas.microsoft.com/office/drawing/2014/main" id="{4D7F161D-C98E-FAF5-80E3-8A2F9BF96C28}"/>
                </a:ext>
              </a:extLst>
            </p:cNvPr>
            <p:cNvGrpSpPr/>
            <p:nvPr/>
          </p:nvGrpSpPr>
          <p:grpSpPr>
            <a:xfrm>
              <a:off x="-3973980" y="660169"/>
              <a:ext cx="5701756" cy="7719216"/>
              <a:chOff x="-1362509" y="2703967"/>
              <a:chExt cx="3248672" cy="4398160"/>
            </a:xfrm>
          </p:grpSpPr>
          <p:sp>
            <p:nvSpPr>
              <p:cNvPr id="7" name="テキスト ボックス 27">
                <a:extLst>
                  <a:ext uri="{FF2B5EF4-FFF2-40B4-BE49-F238E27FC236}">
                    <a16:creationId xmlns:a16="http://schemas.microsoft.com/office/drawing/2014/main" id="{7FC40927-34A6-752D-D7DD-942F84E750D6}"/>
                  </a:ext>
                </a:extLst>
              </p:cNvPr>
              <p:cNvSpPr txBox="1">
                <a:spLocks noChangeArrowheads="1"/>
              </p:cNvSpPr>
              <p:nvPr/>
            </p:nvSpPr>
            <p:spPr bwMode="auto">
              <a:xfrm>
                <a:off x="1264968" y="6942870"/>
                <a:ext cx="511470" cy="159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令和５年度</a:t>
                </a:r>
              </a:p>
            </p:txBody>
          </p:sp>
          <p:sp>
            <p:nvSpPr>
              <p:cNvPr id="9" name="正方形/長方形 8">
                <a:extLst>
                  <a:ext uri="{FF2B5EF4-FFF2-40B4-BE49-F238E27FC236}">
                    <a16:creationId xmlns:a16="http://schemas.microsoft.com/office/drawing/2014/main" id="{2EB886CC-1C8E-6537-A66B-A5EBF7DA2D6D}"/>
                  </a:ext>
                </a:extLst>
              </p:cNvPr>
              <p:cNvSpPr/>
              <p:nvPr/>
            </p:nvSpPr>
            <p:spPr>
              <a:xfrm>
                <a:off x="1249520" y="4065876"/>
                <a:ext cx="556422" cy="2720158"/>
              </a:xfrm>
              <a:prstGeom prst="rect">
                <a:avLst/>
              </a:prstGeom>
              <a:solidFill>
                <a:schemeClr val="tx2"/>
              </a:solidFill>
              <a:ln w="19050" cap="flat" cmpd="sng" algn="ctr">
                <a:noFill/>
                <a:prstDash val="solid"/>
              </a:ln>
              <a:effectLst/>
            </p:spPr>
            <p:txBody>
              <a:bodyPr lIns="0" rIns="0" anchor="ctr"/>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ja-JP" altLang="en-US" sz="1200" b="0" i="0" u="none" strike="noStrike" kern="0" cap="none" spc="0" normalizeH="0" baseline="0" noProof="0">
                  <a:ln>
                    <a:noFill/>
                  </a:ln>
                  <a:solidFill>
                    <a:prstClr val="black"/>
                  </a:solidFill>
                  <a:effectLst/>
                  <a:uLnTx/>
                  <a:uFillTx/>
                  <a:latin typeface="メイリオ"/>
                  <a:ea typeface="メイリオ"/>
                  <a:cs typeface="+mn-cs"/>
                </a:endParaRPr>
              </a:p>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altLang="ja-JP" sz="1100" b="1" i="0" u="none" strike="noStrike" kern="0" cap="none" spc="0" normalizeH="0" baseline="0" noProof="0">
                  <a:ln>
                    <a:noFill/>
                  </a:ln>
                  <a:solidFill>
                    <a:srgbClr val="FFFFFF"/>
                  </a:solidFill>
                  <a:effectLst/>
                  <a:uLnTx/>
                  <a:uFillTx/>
                  <a:latin typeface="メイリオ"/>
                  <a:ea typeface="メイリオ"/>
                  <a:cs typeface="+mn-cs"/>
                </a:endParaRPr>
              </a:p>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altLang="ja-JP" sz="1100" b="0" i="0" u="none" strike="noStrike" kern="0" cap="none" spc="0" normalizeH="0" baseline="0" noProof="0">
                  <a:ln>
                    <a:noFill/>
                  </a:ln>
                  <a:solidFill>
                    <a:prstClr val="black"/>
                  </a:solidFill>
                  <a:effectLst/>
                  <a:uLnTx/>
                  <a:uFillTx/>
                  <a:latin typeface="メイリオ"/>
                  <a:ea typeface="メイリオ"/>
                  <a:cs typeface="+mn-cs"/>
                </a:endParaRPr>
              </a:p>
            </p:txBody>
          </p:sp>
          <p:sp>
            <p:nvSpPr>
              <p:cNvPr id="10" name="テキスト ボックス 27">
                <a:extLst>
                  <a:ext uri="{FF2B5EF4-FFF2-40B4-BE49-F238E27FC236}">
                    <a16:creationId xmlns:a16="http://schemas.microsoft.com/office/drawing/2014/main" id="{C072D2D1-7CEE-6895-8772-2C7F7CC2E56F}"/>
                  </a:ext>
                </a:extLst>
              </p:cNvPr>
              <p:cNvSpPr txBox="1">
                <a:spLocks noChangeArrowheads="1"/>
              </p:cNvSpPr>
              <p:nvPr/>
            </p:nvSpPr>
            <p:spPr bwMode="auto">
              <a:xfrm>
                <a:off x="1184719" y="2704832"/>
                <a:ext cx="701444" cy="1820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1" lang="en-US" altLang="ja-JP" sz="1600" b="1"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600" b="1" i="0" u="none" strike="noStrike" kern="1200" cap="none" spc="0" normalizeH="0" baseline="0" noProof="0">
                    <a:ln>
                      <a:noFill/>
                    </a:ln>
                    <a:solidFill>
                      <a:prstClr val="black"/>
                    </a:solidFill>
                    <a:effectLst/>
                    <a:uLnTx/>
                    <a:uFillTx/>
                    <a:latin typeface="メイリオ"/>
                    <a:ea typeface="メイリオ"/>
                    <a:cs typeface="+mn-cs"/>
                  </a:rPr>
                  <a:t>イメージ</a:t>
                </a:r>
                <a:r>
                  <a:rPr kumimoji="1" lang="en-US" altLang="ja-JP" sz="1600" b="1" i="0" u="none" strike="noStrike" kern="1200" cap="none" spc="0" normalizeH="0" baseline="0" noProof="0">
                    <a:ln>
                      <a:noFill/>
                    </a:ln>
                    <a:solidFill>
                      <a:prstClr val="black"/>
                    </a:solidFill>
                    <a:effectLst/>
                    <a:uLnTx/>
                    <a:uFillTx/>
                    <a:latin typeface="メイリオ"/>
                    <a:ea typeface="メイリオ"/>
                    <a:cs typeface="+mn-cs"/>
                  </a:rPr>
                  <a:t>】</a:t>
                </a:r>
                <a:endParaRPr kumimoji="1" lang="ja-JP" altLang="en-US" sz="1600" b="1" i="0" u="none" strike="noStrike" kern="1200" cap="none" spc="0" normalizeH="0" baseline="0" noProof="0">
                  <a:ln>
                    <a:noFill/>
                  </a:ln>
                  <a:solidFill>
                    <a:prstClr val="black"/>
                  </a:solidFill>
                  <a:effectLst/>
                  <a:uLnTx/>
                  <a:uFillTx/>
                  <a:latin typeface="メイリオ"/>
                  <a:ea typeface="メイリオ"/>
                  <a:cs typeface="+mn-cs"/>
                </a:endParaRPr>
              </a:p>
            </p:txBody>
          </p:sp>
          <p:sp>
            <p:nvSpPr>
              <p:cNvPr id="11" name="テキスト ボックス 27">
                <a:extLst>
                  <a:ext uri="{FF2B5EF4-FFF2-40B4-BE49-F238E27FC236}">
                    <a16:creationId xmlns:a16="http://schemas.microsoft.com/office/drawing/2014/main" id="{1B67C55D-3121-D534-0169-FECB7D7D36E4}"/>
                  </a:ext>
                </a:extLst>
              </p:cNvPr>
              <p:cNvSpPr txBox="1">
                <a:spLocks noChangeArrowheads="1"/>
              </p:cNvSpPr>
              <p:nvPr/>
            </p:nvSpPr>
            <p:spPr bwMode="auto">
              <a:xfrm>
                <a:off x="-1362509" y="2703967"/>
                <a:ext cx="935258" cy="1820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1" lang="en-US" altLang="ja-JP" sz="1600" b="1"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600" b="1" i="0" u="none" strike="noStrike" kern="1200" cap="none" spc="0" normalizeH="0" baseline="0" noProof="0">
                    <a:ln>
                      <a:noFill/>
                    </a:ln>
                    <a:solidFill>
                      <a:prstClr val="black"/>
                    </a:solidFill>
                    <a:effectLst/>
                    <a:uLnTx/>
                    <a:uFillTx/>
                    <a:latin typeface="メイリオ"/>
                    <a:ea typeface="メイリオ"/>
                    <a:cs typeface="+mn-cs"/>
                  </a:rPr>
                  <a:t>基本的な方針</a:t>
                </a:r>
                <a:r>
                  <a:rPr kumimoji="1" lang="en-US" altLang="ja-JP" sz="1600" b="1" i="0" u="none" strike="noStrike" kern="1200" cap="none" spc="0" normalizeH="0" baseline="0" noProof="0">
                    <a:ln>
                      <a:noFill/>
                    </a:ln>
                    <a:solidFill>
                      <a:prstClr val="black"/>
                    </a:solidFill>
                    <a:effectLst/>
                    <a:uLnTx/>
                    <a:uFillTx/>
                    <a:latin typeface="メイリオ"/>
                    <a:ea typeface="メイリオ"/>
                    <a:cs typeface="+mn-cs"/>
                  </a:rPr>
                  <a:t>】</a:t>
                </a:r>
                <a:endParaRPr kumimoji="1" lang="ja-JP" altLang="en-US" sz="1600" b="1" i="0" u="none" strike="noStrike" kern="1200" cap="none" spc="0" normalizeH="0" baseline="0" noProof="0">
                  <a:ln>
                    <a:noFill/>
                  </a:ln>
                  <a:solidFill>
                    <a:prstClr val="black"/>
                  </a:solidFill>
                  <a:effectLst/>
                  <a:uLnTx/>
                  <a:uFillTx/>
                  <a:latin typeface="メイリオ"/>
                  <a:ea typeface="メイリオ"/>
                  <a:cs typeface="+mn-cs"/>
                </a:endParaRPr>
              </a:p>
            </p:txBody>
          </p:sp>
        </p:grpSp>
        <p:sp>
          <p:nvSpPr>
            <p:cNvPr id="6" name="テキスト ボックス 27">
              <a:extLst>
                <a:ext uri="{FF2B5EF4-FFF2-40B4-BE49-F238E27FC236}">
                  <a16:creationId xmlns:a16="http://schemas.microsoft.com/office/drawing/2014/main" id="{CC8A836A-D57C-89F5-5AC7-6D7E077599FB}"/>
                </a:ext>
              </a:extLst>
            </p:cNvPr>
            <p:cNvSpPr txBox="1">
              <a:spLocks noChangeArrowheads="1"/>
            </p:cNvSpPr>
            <p:nvPr/>
          </p:nvSpPr>
          <p:spPr bwMode="auto">
            <a:xfrm>
              <a:off x="598067" y="4923007"/>
              <a:ext cx="976575" cy="479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white"/>
                  </a:solidFill>
                  <a:effectLst/>
                  <a:uLnTx/>
                  <a:uFillTx/>
                  <a:latin typeface="メイリオ"/>
                  <a:ea typeface="メイリオ"/>
                  <a:cs typeface="+mn-cs"/>
                </a:rPr>
                <a:t>対象職員の</a:t>
              </a:r>
              <a:endParaRPr kumimoji="1" lang="en-US" altLang="ja-JP" sz="1200" b="0" i="0" u="none" strike="noStrike" kern="1200" cap="none" spc="0" normalizeH="0" baseline="0" noProof="0">
                <a:ln>
                  <a:noFill/>
                </a:ln>
                <a:solidFill>
                  <a:prstClr val="white"/>
                </a:solidFill>
                <a:effectLst/>
                <a:uLnTx/>
                <a:uFillTx/>
                <a:latin typeface="メイリオ"/>
                <a:ea typeface="メイリオ"/>
                <a:cs typeface="+mn-cs"/>
              </a:endParaRPr>
            </a:p>
            <a:p>
              <a:pPr marL="0" marR="0" lvl="0" indent="0" algn="ctr" defTabSz="4572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white"/>
                  </a:solidFill>
                  <a:effectLst/>
                  <a:uLnTx/>
                  <a:uFillTx/>
                  <a:latin typeface="メイリオ"/>
                  <a:ea typeface="メイリオ"/>
                  <a:cs typeface="+mn-cs"/>
                </a:rPr>
                <a:t>賃金総額</a:t>
              </a:r>
            </a:p>
          </p:txBody>
        </p:sp>
      </p:grpSp>
      <p:cxnSp>
        <p:nvCxnSpPr>
          <p:cNvPr id="12" name="直線コネクタ 11">
            <a:extLst>
              <a:ext uri="{FF2B5EF4-FFF2-40B4-BE49-F238E27FC236}">
                <a16:creationId xmlns:a16="http://schemas.microsoft.com/office/drawing/2014/main" id="{251E4B5F-4E7E-60BC-8A27-AC40B684524F}"/>
              </a:ext>
            </a:extLst>
          </p:cNvPr>
          <p:cNvCxnSpPr>
            <a:cxnSpLocks/>
          </p:cNvCxnSpPr>
          <p:nvPr/>
        </p:nvCxnSpPr>
        <p:spPr>
          <a:xfrm>
            <a:off x="4699245" y="6123593"/>
            <a:ext cx="4860634" cy="0"/>
          </a:xfrm>
          <a:prstGeom prst="line">
            <a:avLst/>
          </a:prstGeom>
          <a:ln w="19050">
            <a:prstDash val="dash"/>
          </a:ln>
        </p:spPr>
        <p:style>
          <a:lnRef idx="1">
            <a:schemeClr val="accent1"/>
          </a:lnRef>
          <a:fillRef idx="0">
            <a:schemeClr val="accent1"/>
          </a:fillRef>
          <a:effectRef idx="0">
            <a:schemeClr val="accent1"/>
          </a:effectRef>
          <a:fontRef idx="minor">
            <a:schemeClr val="tx1"/>
          </a:fontRef>
        </p:style>
      </p:cxnSp>
      <p:sp>
        <p:nvSpPr>
          <p:cNvPr id="13" name="正方形/長方形 12">
            <a:extLst>
              <a:ext uri="{FF2B5EF4-FFF2-40B4-BE49-F238E27FC236}">
                <a16:creationId xmlns:a16="http://schemas.microsoft.com/office/drawing/2014/main" id="{85102B72-B6E5-C9D7-9C94-8BE2CA4EA081}"/>
              </a:ext>
            </a:extLst>
          </p:cNvPr>
          <p:cNvSpPr/>
          <p:nvPr/>
        </p:nvSpPr>
        <p:spPr>
          <a:xfrm>
            <a:off x="7602649" y="1033564"/>
            <a:ext cx="973859" cy="286870"/>
          </a:xfrm>
          <a:prstGeom prst="rect">
            <a:avLst/>
          </a:prstGeom>
          <a:solidFill>
            <a:schemeClr val="accent2">
              <a:lumMod val="20000"/>
              <a:lumOff val="80000"/>
            </a:schemeClr>
          </a:solidFill>
          <a:ln w="19050" cap="flat" cmpd="sng" algn="ctr">
            <a:solidFill>
              <a:schemeClr val="tx1"/>
            </a:solidFill>
            <a:prstDash val="sysDot"/>
          </a:ln>
          <a:effectLst/>
        </p:spPr>
        <p:txBody>
          <a:bodyPr lIns="0" rIns="0" anchor="ctr"/>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ja-JP" altLang="en-US" sz="1200" b="0" i="0" u="none" strike="noStrike" kern="0" cap="none" spc="0" normalizeH="0" baseline="0" noProof="0">
              <a:ln>
                <a:noFill/>
              </a:ln>
              <a:solidFill>
                <a:prstClr val="black"/>
              </a:solidFill>
              <a:effectLst/>
              <a:uLnTx/>
              <a:uFillTx/>
              <a:latin typeface="メイリオ"/>
              <a:ea typeface="メイリオ"/>
              <a:cs typeface="+mn-cs"/>
            </a:endParaRPr>
          </a:p>
        </p:txBody>
      </p:sp>
      <p:sp>
        <p:nvSpPr>
          <p:cNvPr id="14" name="テキスト ボックス 27">
            <a:extLst>
              <a:ext uri="{FF2B5EF4-FFF2-40B4-BE49-F238E27FC236}">
                <a16:creationId xmlns:a16="http://schemas.microsoft.com/office/drawing/2014/main" id="{A238A09E-D2AC-309A-C8D8-4CC4EC555439}"/>
              </a:ext>
            </a:extLst>
          </p:cNvPr>
          <p:cNvSpPr txBox="1">
            <a:spLocks noChangeArrowheads="1"/>
          </p:cNvSpPr>
          <p:nvPr/>
        </p:nvSpPr>
        <p:spPr bwMode="auto">
          <a:xfrm>
            <a:off x="7562138" y="3429754"/>
            <a:ext cx="9765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white"/>
                </a:solidFill>
                <a:effectLst/>
                <a:uLnTx/>
                <a:uFillTx/>
                <a:latin typeface="メイリオ"/>
                <a:ea typeface="メイリオ"/>
                <a:cs typeface="+mn-cs"/>
              </a:rPr>
              <a:t>対象職員の</a:t>
            </a:r>
            <a:endParaRPr kumimoji="1" lang="en-US" altLang="ja-JP" sz="1200" b="0" i="0" u="none" strike="noStrike" kern="1200" cap="none" spc="0" normalizeH="0" baseline="0" noProof="0">
              <a:ln>
                <a:noFill/>
              </a:ln>
              <a:solidFill>
                <a:prstClr val="white"/>
              </a:solidFill>
              <a:effectLst/>
              <a:uLnTx/>
              <a:uFillTx/>
              <a:latin typeface="メイリオ"/>
              <a:ea typeface="メイリオ"/>
              <a:cs typeface="+mn-cs"/>
            </a:endParaRPr>
          </a:p>
          <a:p>
            <a:pPr marL="0" marR="0" lvl="0" indent="0" algn="ctr" defTabSz="4572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white"/>
                </a:solidFill>
                <a:effectLst/>
                <a:uLnTx/>
                <a:uFillTx/>
                <a:latin typeface="メイリオ"/>
                <a:ea typeface="メイリオ"/>
                <a:cs typeface="+mn-cs"/>
              </a:rPr>
              <a:t>賃金総額</a:t>
            </a:r>
          </a:p>
        </p:txBody>
      </p:sp>
      <p:grpSp>
        <p:nvGrpSpPr>
          <p:cNvPr id="15" name="グループ化 14">
            <a:extLst>
              <a:ext uri="{FF2B5EF4-FFF2-40B4-BE49-F238E27FC236}">
                <a16:creationId xmlns:a16="http://schemas.microsoft.com/office/drawing/2014/main" id="{167D12A4-CA6A-B3C2-3DF7-88C93FCFFBE4}"/>
              </a:ext>
            </a:extLst>
          </p:cNvPr>
          <p:cNvGrpSpPr/>
          <p:nvPr/>
        </p:nvGrpSpPr>
        <p:grpSpPr>
          <a:xfrm>
            <a:off x="7476246" y="2438240"/>
            <a:ext cx="1256754" cy="4092646"/>
            <a:chOff x="1176706" y="4065876"/>
            <a:chExt cx="716056" cy="3025297"/>
          </a:xfrm>
        </p:grpSpPr>
        <p:sp>
          <p:nvSpPr>
            <p:cNvPr id="16" name="テキスト ボックス 27">
              <a:extLst>
                <a:ext uri="{FF2B5EF4-FFF2-40B4-BE49-F238E27FC236}">
                  <a16:creationId xmlns:a16="http://schemas.microsoft.com/office/drawing/2014/main" id="{23E937F9-D727-3F30-B83F-1A4078247E15}"/>
                </a:ext>
              </a:extLst>
            </p:cNvPr>
            <p:cNvSpPr txBox="1">
              <a:spLocks noChangeArrowheads="1"/>
            </p:cNvSpPr>
            <p:nvPr/>
          </p:nvSpPr>
          <p:spPr bwMode="auto">
            <a:xfrm>
              <a:off x="1176706" y="6931916"/>
              <a:ext cx="716056" cy="1592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令和６・７年度</a:t>
              </a:r>
            </a:p>
          </p:txBody>
        </p:sp>
        <p:sp>
          <p:nvSpPr>
            <p:cNvPr id="17" name="正方形/長方形 16">
              <a:extLst>
                <a:ext uri="{FF2B5EF4-FFF2-40B4-BE49-F238E27FC236}">
                  <a16:creationId xmlns:a16="http://schemas.microsoft.com/office/drawing/2014/main" id="{57B67641-A406-091C-EDF1-2895C959F03A}"/>
                </a:ext>
              </a:extLst>
            </p:cNvPr>
            <p:cNvSpPr/>
            <p:nvPr/>
          </p:nvSpPr>
          <p:spPr>
            <a:xfrm>
              <a:off x="1249520" y="4065876"/>
              <a:ext cx="556422" cy="2720155"/>
            </a:xfrm>
            <a:prstGeom prst="rect">
              <a:avLst/>
            </a:prstGeom>
            <a:solidFill>
              <a:schemeClr val="tx2"/>
            </a:solidFill>
            <a:ln w="19050" cap="flat" cmpd="sng" algn="ctr">
              <a:noFill/>
              <a:prstDash val="solid"/>
            </a:ln>
            <a:effectLst/>
          </p:spPr>
          <p:txBody>
            <a:bodyPr lIns="0" rIns="0" anchor="ctr"/>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ja-JP" altLang="en-US" sz="1200" b="0" i="0" u="none" strike="noStrike" kern="0" cap="none" spc="0" normalizeH="0" baseline="0" noProof="0">
                <a:ln>
                  <a:noFill/>
                </a:ln>
                <a:solidFill>
                  <a:prstClr val="black"/>
                </a:solidFill>
                <a:effectLst/>
                <a:uLnTx/>
                <a:uFillTx/>
                <a:latin typeface="メイリオ"/>
                <a:ea typeface="メイリオ"/>
                <a:cs typeface="+mn-cs"/>
              </a:endParaRPr>
            </a:p>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altLang="ja-JP" sz="1100" b="1" i="0" u="none" strike="noStrike" kern="0" cap="none" spc="0" normalizeH="0" baseline="0" noProof="0">
                <a:ln>
                  <a:noFill/>
                </a:ln>
                <a:solidFill>
                  <a:srgbClr val="FFFFFF"/>
                </a:solidFill>
                <a:effectLst/>
                <a:uLnTx/>
                <a:uFillTx/>
                <a:latin typeface="メイリオ"/>
                <a:ea typeface="メイリオ"/>
                <a:cs typeface="+mn-cs"/>
              </a:endParaRPr>
            </a:p>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altLang="ja-JP" sz="1100" b="0" i="0" u="none" strike="noStrike" kern="0" cap="none" spc="0" normalizeH="0" baseline="0" noProof="0">
                <a:ln>
                  <a:noFill/>
                </a:ln>
                <a:solidFill>
                  <a:prstClr val="black"/>
                </a:solidFill>
                <a:effectLst/>
                <a:uLnTx/>
                <a:uFillTx/>
                <a:latin typeface="メイリオ"/>
                <a:ea typeface="メイリオ"/>
                <a:cs typeface="+mn-cs"/>
              </a:endParaRPr>
            </a:p>
          </p:txBody>
        </p:sp>
      </p:grpSp>
      <p:sp>
        <p:nvSpPr>
          <p:cNvPr id="18" name="テキスト ボックス 27">
            <a:extLst>
              <a:ext uri="{FF2B5EF4-FFF2-40B4-BE49-F238E27FC236}">
                <a16:creationId xmlns:a16="http://schemas.microsoft.com/office/drawing/2014/main" id="{4827B129-16D7-23E9-51E7-0D8FC6775766}"/>
              </a:ext>
            </a:extLst>
          </p:cNvPr>
          <p:cNvSpPr txBox="1">
            <a:spLocks noChangeArrowheads="1"/>
          </p:cNvSpPr>
          <p:nvPr/>
        </p:nvSpPr>
        <p:spPr bwMode="auto">
          <a:xfrm>
            <a:off x="7645950" y="3866758"/>
            <a:ext cx="9765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white"/>
                </a:solidFill>
                <a:effectLst/>
                <a:uLnTx/>
                <a:uFillTx/>
                <a:latin typeface="メイリオ"/>
                <a:ea typeface="メイリオ"/>
                <a:cs typeface="+mn-cs"/>
              </a:rPr>
              <a:t>対象職員の</a:t>
            </a:r>
            <a:endParaRPr kumimoji="1" lang="en-US" altLang="ja-JP" sz="1200" b="0" i="0" u="none" strike="noStrike" kern="1200" cap="none" spc="0" normalizeH="0" baseline="0" noProof="0">
              <a:ln>
                <a:noFill/>
              </a:ln>
              <a:solidFill>
                <a:prstClr val="white"/>
              </a:solidFill>
              <a:effectLst/>
              <a:uLnTx/>
              <a:uFillTx/>
              <a:latin typeface="メイリオ"/>
              <a:ea typeface="メイリオ"/>
              <a:cs typeface="+mn-cs"/>
            </a:endParaRPr>
          </a:p>
          <a:p>
            <a:pPr marL="0" marR="0" lvl="0" indent="0" algn="ctr" defTabSz="4572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white"/>
                </a:solidFill>
                <a:effectLst/>
                <a:uLnTx/>
                <a:uFillTx/>
                <a:latin typeface="メイリオ"/>
                <a:ea typeface="メイリオ"/>
                <a:cs typeface="+mn-cs"/>
              </a:rPr>
              <a:t>賃金総額</a:t>
            </a:r>
          </a:p>
        </p:txBody>
      </p:sp>
      <p:sp>
        <p:nvSpPr>
          <p:cNvPr id="19" name="テキスト ボックス 59">
            <a:extLst>
              <a:ext uri="{FF2B5EF4-FFF2-40B4-BE49-F238E27FC236}">
                <a16:creationId xmlns:a16="http://schemas.microsoft.com/office/drawing/2014/main" id="{71CA228E-2836-9350-5CBC-031792E41564}"/>
              </a:ext>
            </a:extLst>
          </p:cNvPr>
          <p:cNvSpPr txBox="1">
            <a:spLocks noChangeArrowheads="1"/>
          </p:cNvSpPr>
          <p:nvPr/>
        </p:nvSpPr>
        <p:spPr bwMode="auto">
          <a:xfrm>
            <a:off x="7289092" y="1077223"/>
            <a:ext cx="1603727"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1" lang="ja-JP" altLang="en-US" sz="1050" b="1" i="0" u="none" strike="noStrike" kern="1200" cap="none" spc="0" normalizeH="0" baseline="0" noProof="0">
                <a:ln>
                  <a:noFill/>
                </a:ln>
                <a:solidFill>
                  <a:prstClr val="black"/>
                </a:solidFill>
                <a:effectLst>
                  <a:glow rad="88900">
                    <a:srgbClr val="FFFFFF"/>
                  </a:glow>
                </a:effectLst>
                <a:uLnTx/>
                <a:uFillTx/>
                <a:latin typeface="メイリオ"/>
                <a:ea typeface="メイリオ"/>
                <a:cs typeface="+mn-cs"/>
              </a:rPr>
              <a:t>定期昇給分</a:t>
            </a:r>
          </a:p>
        </p:txBody>
      </p:sp>
      <p:sp>
        <p:nvSpPr>
          <p:cNvPr id="22" name="正方形/長方形 21">
            <a:extLst>
              <a:ext uri="{FF2B5EF4-FFF2-40B4-BE49-F238E27FC236}">
                <a16:creationId xmlns:a16="http://schemas.microsoft.com/office/drawing/2014/main" id="{6AABACDB-352D-07E5-D5BF-398AD90FD768}"/>
              </a:ext>
            </a:extLst>
          </p:cNvPr>
          <p:cNvSpPr/>
          <p:nvPr/>
        </p:nvSpPr>
        <p:spPr>
          <a:xfrm>
            <a:off x="7604043" y="1336645"/>
            <a:ext cx="975215" cy="1087358"/>
          </a:xfrm>
          <a:prstGeom prst="rect">
            <a:avLst/>
          </a:prstGeom>
          <a:solidFill>
            <a:schemeClr val="accent3"/>
          </a:solidFill>
          <a:ln w="57150" cap="flat" cmpd="sng" algn="ctr">
            <a:solidFill>
              <a:srgbClr val="FF0000"/>
            </a:solidFill>
            <a:prstDash val="sysDot"/>
          </a:ln>
          <a:effectLst/>
        </p:spPr>
        <p:txBody>
          <a:bodyPr lIns="0" rIns="0" anchor="ctr"/>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ja-JP" altLang="en-US" sz="1200" b="0" i="0" u="none" strike="noStrike" kern="0" cap="none" spc="0" normalizeH="0" baseline="0" noProof="0">
              <a:ln>
                <a:noFill/>
              </a:ln>
              <a:solidFill>
                <a:prstClr val="black"/>
              </a:solidFill>
              <a:effectLst/>
              <a:uLnTx/>
              <a:uFillTx/>
              <a:latin typeface="メイリオ"/>
              <a:ea typeface="メイリオ"/>
              <a:cs typeface="+mn-cs"/>
            </a:endParaRPr>
          </a:p>
        </p:txBody>
      </p:sp>
      <p:sp>
        <p:nvSpPr>
          <p:cNvPr id="25" name="テキスト ボックス 59">
            <a:extLst>
              <a:ext uri="{FF2B5EF4-FFF2-40B4-BE49-F238E27FC236}">
                <a16:creationId xmlns:a16="http://schemas.microsoft.com/office/drawing/2014/main" id="{42A3B8A8-2C51-064B-F2B1-24CC24CEC8CB}"/>
              </a:ext>
            </a:extLst>
          </p:cNvPr>
          <p:cNvSpPr txBox="1">
            <a:spLocks noChangeArrowheads="1"/>
          </p:cNvSpPr>
          <p:nvPr/>
        </p:nvSpPr>
        <p:spPr bwMode="auto">
          <a:xfrm>
            <a:off x="8538713" y="1833992"/>
            <a:ext cx="1603727" cy="461665"/>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1" lang="ja-JP" altLang="en-US" sz="1200" b="1" i="0" u="none" strike="noStrike" kern="1200" cap="none" spc="0" normalizeH="0" baseline="0" noProof="0">
                <a:ln>
                  <a:noFill/>
                </a:ln>
                <a:solidFill>
                  <a:srgbClr val="FF0000"/>
                </a:solidFill>
                <a:effectLst>
                  <a:glow rad="88900">
                    <a:srgbClr val="FFFFFF"/>
                  </a:glow>
                </a:effectLst>
                <a:uLnTx/>
                <a:uFillTx/>
                <a:latin typeface="メイリオ"/>
                <a:ea typeface="メイリオ"/>
                <a:cs typeface="+mn-cs"/>
              </a:rPr>
              <a:t>報酬措置</a:t>
            </a:r>
            <a:endParaRPr kumimoji="1" lang="en-US" altLang="ja-JP" sz="1200" b="1" i="0" u="none" strike="noStrike" kern="1200" cap="none" spc="0" normalizeH="0" baseline="0" noProof="0">
              <a:ln>
                <a:noFill/>
              </a:ln>
              <a:solidFill>
                <a:srgbClr val="FF0000"/>
              </a:solidFill>
              <a:effectLst>
                <a:glow rad="88900">
                  <a:srgbClr val="FFFFFF"/>
                </a:glow>
              </a:effectLst>
              <a:uLnTx/>
              <a:uFillTx/>
              <a:latin typeface="メイリオ"/>
              <a:ea typeface="メイリオ"/>
              <a:cs typeface="+mn-cs"/>
            </a:endParaRPr>
          </a:p>
          <a:p>
            <a:pPr marL="0" marR="0" lvl="0" indent="0" algn="ctr" defTabSz="457200" rtl="0" eaLnBrk="1" fontAlgn="base" latinLnBrk="0" hangingPunct="1">
              <a:lnSpc>
                <a:spcPct val="100000"/>
              </a:lnSpc>
              <a:spcBef>
                <a:spcPct val="0"/>
              </a:spcBef>
              <a:spcAft>
                <a:spcPct val="0"/>
              </a:spcAft>
              <a:buClrTx/>
              <a:buSzTx/>
              <a:buFontTx/>
              <a:buNone/>
              <a:tabLst/>
              <a:defRPr/>
            </a:pPr>
            <a:r>
              <a:rPr kumimoji="1" lang="ja-JP" altLang="en-US" sz="1200" b="1" i="0" u="none" strike="noStrike" kern="1200" cap="none" spc="0" normalizeH="0" baseline="0" noProof="0">
                <a:ln>
                  <a:noFill/>
                </a:ln>
                <a:solidFill>
                  <a:srgbClr val="FF0000"/>
                </a:solidFill>
                <a:effectLst>
                  <a:glow rad="88900">
                    <a:srgbClr val="FFFFFF"/>
                  </a:glow>
                </a:effectLst>
                <a:uLnTx/>
                <a:uFillTx/>
                <a:latin typeface="メイリオ"/>
                <a:ea typeface="メイリオ"/>
                <a:cs typeface="+mn-cs"/>
              </a:rPr>
              <a:t>（②）</a:t>
            </a:r>
            <a:endParaRPr kumimoji="1" lang="en-US" altLang="ja-JP" sz="1200" b="1" i="0" u="none" strike="noStrike" kern="1200" cap="none" spc="0" normalizeH="0" baseline="0" noProof="0">
              <a:ln>
                <a:noFill/>
              </a:ln>
              <a:solidFill>
                <a:srgbClr val="FF0000"/>
              </a:solidFill>
              <a:effectLst>
                <a:glow rad="88900">
                  <a:srgbClr val="FFFFFF"/>
                </a:glow>
              </a:effectLst>
              <a:uLnTx/>
              <a:uFillTx/>
              <a:latin typeface="メイリオ"/>
              <a:ea typeface="メイリオ"/>
              <a:cs typeface="+mn-cs"/>
            </a:endParaRPr>
          </a:p>
        </p:txBody>
      </p:sp>
      <p:sp>
        <p:nvSpPr>
          <p:cNvPr id="26" name="テキスト ボックス 59">
            <a:extLst>
              <a:ext uri="{FF2B5EF4-FFF2-40B4-BE49-F238E27FC236}">
                <a16:creationId xmlns:a16="http://schemas.microsoft.com/office/drawing/2014/main" id="{379A795F-C527-1823-2A6A-5B9F5999AFC4}"/>
              </a:ext>
            </a:extLst>
          </p:cNvPr>
          <p:cNvSpPr txBox="1">
            <a:spLocks noChangeArrowheads="1"/>
          </p:cNvSpPr>
          <p:nvPr/>
        </p:nvSpPr>
        <p:spPr bwMode="auto">
          <a:xfrm>
            <a:off x="8617019" y="954422"/>
            <a:ext cx="160372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1" lang="ja-JP" altLang="en-US" sz="1200" b="1" i="0" u="none" strike="noStrike" kern="1200" cap="none" spc="0" normalizeH="0" baseline="0" noProof="0">
                <a:ln>
                  <a:noFill/>
                </a:ln>
                <a:solidFill>
                  <a:prstClr val="black"/>
                </a:solidFill>
                <a:effectLst>
                  <a:glow rad="88900">
                    <a:srgbClr val="FFFFFF"/>
                  </a:glow>
                </a:effectLst>
                <a:uLnTx/>
                <a:uFillTx/>
                <a:latin typeface="メイリオ"/>
                <a:ea typeface="メイリオ"/>
                <a:cs typeface="+mn-cs"/>
              </a:rPr>
              <a:t>報酬措置以外</a:t>
            </a:r>
            <a:endParaRPr kumimoji="1" lang="en-US" altLang="ja-JP" sz="1200" b="1" i="0" u="none" strike="noStrike" kern="1200" cap="none" spc="0" normalizeH="0" baseline="0" noProof="0">
              <a:ln>
                <a:noFill/>
              </a:ln>
              <a:solidFill>
                <a:prstClr val="black"/>
              </a:solidFill>
              <a:effectLst>
                <a:glow rad="88900">
                  <a:srgbClr val="FFFFFF"/>
                </a:glow>
              </a:effectLst>
              <a:uLnTx/>
              <a:uFillTx/>
              <a:latin typeface="メイリオ"/>
              <a:ea typeface="メイリオ"/>
              <a:cs typeface="+mn-cs"/>
            </a:endParaRPr>
          </a:p>
          <a:p>
            <a:pPr marL="0" marR="0" lvl="0" indent="0" algn="ctr" defTabSz="457200" rtl="0" eaLnBrk="1" fontAlgn="base" latinLnBrk="0" hangingPunct="1">
              <a:lnSpc>
                <a:spcPct val="100000"/>
              </a:lnSpc>
              <a:spcBef>
                <a:spcPct val="0"/>
              </a:spcBef>
              <a:spcAft>
                <a:spcPct val="0"/>
              </a:spcAft>
              <a:buClrTx/>
              <a:buSzTx/>
              <a:buFontTx/>
              <a:buNone/>
              <a:tabLst/>
              <a:defRPr/>
            </a:pPr>
            <a:r>
              <a:rPr kumimoji="1" lang="ja-JP" altLang="en-US" sz="1200" b="1" i="0" u="none" strike="noStrike" kern="1200" cap="none" spc="0" normalizeH="0" baseline="0" noProof="0">
                <a:ln>
                  <a:noFill/>
                </a:ln>
                <a:solidFill>
                  <a:prstClr val="black"/>
                </a:solidFill>
                <a:effectLst>
                  <a:glow rad="88900">
                    <a:srgbClr val="FFFFFF"/>
                  </a:glow>
                </a:effectLst>
                <a:uLnTx/>
                <a:uFillTx/>
                <a:latin typeface="メイリオ"/>
                <a:ea typeface="メイリオ"/>
                <a:cs typeface="+mn-cs"/>
              </a:rPr>
              <a:t>の収入・税制</a:t>
            </a:r>
            <a:endParaRPr kumimoji="1" lang="en-US" altLang="ja-JP" sz="1200" b="1" i="0" u="none" strike="noStrike" kern="1200" cap="none" spc="0" normalizeH="0" baseline="0" noProof="0">
              <a:ln>
                <a:noFill/>
              </a:ln>
              <a:solidFill>
                <a:prstClr val="black"/>
              </a:solidFill>
              <a:effectLst>
                <a:glow rad="88900">
                  <a:srgbClr val="FFFFFF"/>
                </a:glow>
              </a:effectLst>
              <a:uLnTx/>
              <a:uFillTx/>
              <a:latin typeface="メイリオ"/>
              <a:ea typeface="メイリオ"/>
              <a:cs typeface="+mn-cs"/>
            </a:endParaRPr>
          </a:p>
          <a:p>
            <a:pPr marL="0" marR="0" lvl="0" indent="0" algn="ctr" defTabSz="457200" rtl="0" eaLnBrk="1" fontAlgn="base" latinLnBrk="0" hangingPunct="1">
              <a:lnSpc>
                <a:spcPct val="100000"/>
              </a:lnSpc>
              <a:spcBef>
                <a:spcPct val="0"/>
              </a:spcBef>
              <a:spcAft>
                <a:spcPct val="0"/>
              </a:spcAft>
              <a:buClrTx/>
              <a:buSzTx/>
              <a:buFontTx/>
              <a:buNone/>
              <a:tabLst/>
              <a:defRPr/>
            </a:pPr>
            <a:r>
              <a:rPr kumimoji="1" lang="ja-JP" altLang="en-US" sz="1200" b="1" i="0" u="none" strike="noStrike" kern="1200" cap="none" spc="0" normalizeH="0" baseline="0" noProof="0">
                <a:ln>
                  <a:noFill/>
                </a:ln>
                <a:solidFill>
                  <a:prstClr val="black"/>
                </a:solidFill>
                <a:effectLst>
                  <a:glow rad="88900">
                    <a:srgbClr val="FFFFFF"/>
                  </a:glow>
                </a:effectLst>
                <a:uLnTx/>
                <a:uFillTx/>
                <a:latin typeface="メイリオ"/>
                <a:ea typeface="メイリオ"/>
                <a:cs typeface="+mn-cs"/>
              </a:rPr>
              <a:t>（①・③）</a:t>
            </a:r>
          </a:p>
        </p:txBody>
      </p:sp>
      <p:sp>
        <p:nvSpPr>
          <p:cNvPr id="27" name="左中かっこ 26">
            <a:extLst>
              <a:ext uri="{FF2B5EF4-FFF2-40B4-BE49-F238E27FC236}">
                <a16:creationId xmlns:a16="http://schemas.microsoft.com/office/drawing/2014/main" id="{2B634EFE-9EE1-7C89-81C2-7DD083926151}"/>
              </a:ext>
            </a:extLst>
          </p:cNvPr>
          <p:cNvSpPr/>
          <p:nvPr/>
        </p:nvSpPr>
        <p:spPr>
          <a:xfrm flipH="1">
            <a:off x="8677040" y="732135"/>
            <a:ext cx="186454" cy="868618"/>
          </a:xfrm>
          <a:prstGeom prst="leftBrace">
            <a:avLst/>
          </a:prstGeom>
        </p:spPr>
        <p:style>
          <a:lnRef idx="1">
            <a:schemeClr val="dk1"/>
          </a:lnRef>
          <a:fillRef idx="0">
            <a:schemeClr val="dk1"/>
          </a:fillRef>
          <a:effectRef idx="0">
            <a:schemeClr val="dk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cxnSp>
        <p:nvCxnSpPr>
          <p:cNvPr id="28" name="直線コネクタ 27">
            <a:extLst>
              <a:ext uri="{FF2B5EF4-FFF2-40B4-BE49-F238E27FC236}">
                <a16:creationId xmlns:a16="http://schemas.microsoft.com/office/drawing/2014/main" id="{C2D527B0-1B44-FC22-5D22-C5A3B31F4F8B}"/>
              </a:ext>
            </a:extLst>
          </p:cNvPr>
          <p:cNvCxnSpPr>
            <a:cxnSpLocks/>
          </p:cNvCxnSpPr>
          <p:nvPr/>
        </p:nvCxnSpPr>
        <p:spPr>
          <a:xfrm>
            <a:off x="4811588" y="2429166"/>
            <a:ext cx="2839487" cy="25365"/>
          </a:xfrm>
          <a:prstGeom prst="line">
            <a:avLst/>
          </a:prstGeom>
          <a:ln w="19050">
            <a:prstDash val="dash"/>
          </a:ln>
        </p:spPr>
        <p:style>
          <a:lnRef idx="1">
            <a:schemeClr val="accent1"/>
          </a:lnRef>
          <a:fillRef idx="0">
            <a:schemeClr val="accent1"/>
          </a:fillRef>
          <a:effectRef idx="0">
            <a:schemeClr val="accent1"/>
          </a:effectRef>
          <a:fontRef idx="minor">
            <a:schemeClr val="tx1"/>
          </a:fontRef>
        </p:style>
      </p:cxnSp>
      <p:sp>
        <p:nvSpPr>
          <p:cNvPr id="29" name="矢印: 右 28">
            <a:extLst>
              <a:ext uri="{FF2B5EF4-FFF2-40B4-BE49-F238E27FC236}">
                <a16:creationId xmlns:a16="http://schemas.microsoft.com/office/drawing/2014/main" id="{7C174CE6-29B6-5383-6D86-CD415ACB8C1F}"/>
              </a:ext>
            </a:extLst>
          </p:cNvPr>
          <p:cNvSpPr/>
          <p:nvPr/>
        </p:nvSpPr>
        <p:spPr>
          <a:xfrm>
            <a:off x="6402464" y="3349862"/>
            <a:ext cx="568815" cy="526511"/>
          </a:xfrm>
          <a:prstGeom prst="rightArrow">
            <a:avLst/>
          </a:prstGeom>
          <a:ln/>
        </p:spPr>
        <p:style>
          <a:lnRef idx="1">
            <a:schemeClr val="accent1"/>
          </a:lnRef>
          <a:fillRef idx="2">
            <a:schemeClr val="accent1"/>
          </a:fillRef>
          <a:effectRef idx="1">
            <a:schemeClr val="accent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1" name="正方形/長方形 30">
            <a:extLst>
              <a:ext uri="{FF2B5EF4-FFF2-40B4-BE49-F238E27FC236}">
                <a16:creationId xmlns:a16="http://schemas.microsoft.com/office/drawing/2014/main" id="{B969B7BE-F47A-F33B-6921-0A3E24AFCA86}"/>
              </a:ext>
            </a:extLst>
          </p:cNvPr>
          <p:cNvSpPr/>
          <p:nvPr/>
        </p:nvSpPr>
        <p:spPr>
          <a:xfrm>
            <a:off x="7602649" y="732135"/>
            <a:ext cx="973859" cy="313687"/>
          </a:xfrm>
          <a:prstGeom prst="rect">
            <a:avLst/>
          </a:prstGeom>
          <a:solidFill>
            <a:schemeClr val="accent5">
              <a:lumMod val="20000"/>
              <a:lumOff val="80000"/>
            </a:schemeClr>
          </a:solidFill>
          <a:ln w="19050" cap="flat" cmpd="sng" algn="ctr">
            <a:solidFill>
              <a:schemeClr val="tx1"/>
            </a:solidFill>
            <a:prstDash val="sysDot"/>
          </a:ln>
          <a:effectLst/>
        </p:spPr>
        <p:txBody>
          <a:bodyPr lIns="0" rIns="0" anchor="ctr"/>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ja-JP" altLang="en-US" sz="1200" b="0" i="0" u="none" strike="noStrike" kern="0" cap="none" spc="0" normalizeH="0" baseline="0" noProof="0">
              <a:ln>
                <a:noFill/>
              </a:ln>
              <a:solidFill>
                <a:prstClr val="black"/>
              </a:solidFill>
              <a:effectLst/>
              <a:uLnTx/>
              <a:uFillTx/>
              <a:latin typeface="メイリオ"/>
              <a:ea typeface="メイリオ"/>
              <a:cs typeface="+mn-cs"/>
            </a:endParaRPr>
          </a:p>
        </p:txBody>
      </p:sp>
      <p:sp>
        <p:nvSpPr>
          <p:cNvPr id="32" name="テキスト ボックス 59">
            <a:extLst>
              <a:ext uri="{FF2B5EF4-FFF2-40B4-BE49-F238E27FC236}">
                <a16:creationId xmlns:a16="http://schemas.microsoft.com/office/drawing/2014/main" id="{DEFC6B0A-23B3-F7B5-1A10-E188A11E4772}"/>
              </a:ext>
            </a:extLst>
          </p:cNvPr>
          <p:cNvSpPr txBox="1">
            <a:spLocks noChangeArrowheads="1"/>
          </p:cNvSpPr>
          <p:nvPr/>
        </p:nvSpPr>
        <p:spPr bwMode="auto">
          <a:xfrm>
            <a:off x="7280649" y="774484"/>
            <a:ext cx="1603727" cy="2539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1" lang="ja-JP" altLang="en-US" sz="1050" b="1" i="0" u="none" strike="noStrike" kern="1200" cap="none" spc="0" normalizeH="0" baseline="0" noProof="0">
                <a:ln>
                  <a:noFill/>
                </a:ln>
                <a:solidFill>
                  <a:prstClr val="black"/>
                </a:solidFill>
                <a:effectLst>
                  <a:glow rad="88900">
                    <a:srgbClr val="FFFFFF"/>
                  </a:glow>
                </a:effectLst>
                <a:uLnTx/>
                <a:uFillTx/>
                <a:latin typeface="メイリオ"/>
                <a:ea typeface="メイリオ"/>
                <a:cs typeface="+mn-cs"/>
              </a:rPr>
              <a:t>その他</a:t>
            </a:r>
          </a:p>
        </p:txBody>
      </p:sp>
      <p:cxnSp>
        <p:nvCxnSpPr>
          <p:cNvPr id="33" name="直線矢印コネクタ 32">
            <a:extLst>
              <a:ext uri="{FF2B5EF4-FFF2-40B4-BE49-F238E27FC236}">
                <a16:creationId xmlns:a16="http://schemas.microsoft.com/office/drawing/2014/main" id="{10FB4A9A-30E4-54B1-7F48-B2E4E8C7B267}"/>
              </a:ext>
            </a:extLst>
          </p:cNvPr>
          <p:cNvCxnSpPr>
            <a:cxnSpLocks/>
          </p:cNvCxnSpPr>
          <p:nvPr/>
        </p:nvCxnSpPr>
        <p:spPr>
          <a:xfrm flipV="1">
            <a:off x="5702998" y="1323780"/>
            <a:ext cx="1885969" cy="109855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4" name="直線矢印コネクタ 33">
            <a:extLst>
              <a:ext uri="{FF2B5EF4-FFF2-40B4-BE49-F238E27FC236}">
                <a16:creationId xmlns:a16="http://schemas.microsoft.com/office/drawing/2014/main" id="{6D73E743-CF23-1C14-66AC-D370FE5CCBC2}"/>
              </a:ext>
            </a:extLst>
          </p:cNvPr>
          <p:cNvCxnSpPr>
            <a:cxnSpLocks/>
          </p:cNvCxnSpPr>
          <p:nvPr/>
        </p:nvCxnSpPr>
        <p:spPr>
          <a:xfrm flipV="1">
            <a:off x="5741612" y="716780"/>
            <a:ext cx="1820526" cy="169850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35" name="テキスト ボックス 34">
            <a:extLst>
              <a:ext uri="{FF2B5EF4-FFF2-40B4-BE49-F238E27FC236}">
                <a16:creationId xmlns:a16="http://schemas.microsoft.com/office/drawing/2014/main" id="{23E4C5C1-5912-5A5B-7D7A-B63A567A4174}"/>
              </a:ext>
            </a:extLst>
          </p:cNvPr>
          <p:cNvSpPr txBox="1"/>
          <p:nvPr/>
        </p:nvSpPr>
        <p:spPr>
          <a:xfrm>
            <a:off x="6169829" y="1924087"/>
            <a:ext cx="1430070" cy="369332"/>
          </a:xfrm>
          <a:prstGeom prst="rect">
            <a:avLst/>
          </a:prstGeom>
          <a:noFill/>
        </p:spPr>
        <p:txBody>
          <a:bodyPr wrap="square" lIns="0" tIns="0" rIns="0" bIns="0" rtlCol="0">
            <a:spAutoFit/>
          </a:bodyPr>
          <a:lstStyle/>
          <a:p>
            <a:pPr marL="182563" marR="0" lvl="0" indent="0" algn="ctr" defTabSz="457200" rtl="0" eaLnBrk="1" fontAlgn="auto" latinLnBrk="0" hangingPunct="1">
              <a:lnSpc>
                <a:spcPct val="100000"/>
              </a:lnSpc>
              <a:spcBef>
                <a:spcPts val="0"/>
              </a:spcBef>
              <a:spcAft>
                <a:spcPts val="0"/>
              </a:spcAft>
              <a:buClr>
                <a:srgbClr val="103185"/>
              </a:buClr>
              <a:buSzTx/>
              <a:buFontTx/>
              <a:buNone/>
              <a:tabLst/>
              <a:defRPr/>
            </a:pPr>
            <a:r>
              <a:rPr kumimoji="1" lang="en-US" altLang="ja-JP" sz="1200" b="1" i="0" u="sng" strike="noStrike" kern="1200" cap="none" spc="0" normalizeH="0" baseline="0" noProof="0">
                <a:ln>
                  <a:noFill/>
                </a:ln>
                <a:solidFill>
                  <a:srgbClr val="000000"/>
                </a:solidFill>
                <a:effectLst/>
                <a:uLnTx/>
                <a:uFillTx/>
                <a:latin typeface="メイリオ"/>
                <a:ea typeface="メイリオ"/>
                <a:cs typeface="+mn-cs"/>
              </a:rPr>
              <a:t>R</a:t>
            </a:r>
            <a:r>
              <a:rPr kumimoji="1" lang="ja-JP" altLang="en-US" sz="1200" b="1" i="0" u="sng" strike="noStrike" kern="1200" cap="none" spc="0" normalizeH="0" baseline="0" noProof="0">
                <a:ln>
                  <a:noFill/>
                </a:ln>
                <a:solidFill>
                  <a:srgbClr val="000000"/>
                </a:solidFill>
                <a:effectLst/>
                <a:uLnTx/>
                <a:uFillTx/>
                <a:latin typeface="メイリオ"/>
                <a:ea typeface="メイリオ"/>
                <a:cs typeface="+mn-cs"/>
              </a:rPr>
              <a:t>６：＋</a:t>
            </a:r>
            <a:r>
              <a:rPr kumimoji="1" lang="en-US" altLang="ja-JP" sz="1200" b="1" i="0" u="sng" strike="noStrike" kern="1200" cap="none" spc="0" normalizeH="0" baseline="0" noProof="0">
                <a:ln>
                  <a:noFill/>
                </a:ln>
                <a:solidFill>
                  <a:srgbClr val="000000"/>
                </a:solidFill>
                <a:effectLst/>
                <a:uLnTx/>
                <a:uFillTx/>
                <a:latin typeface="メイリオ"/>
                <a:ea typeface="メイリオ"/>
                <a:cs typeface="+mn-cs"/>
              </a:rPr>
              <a:t>2.5</a:t>
            </a:r>
            <a:r>
              <a:rPr kumimoji="1" lang="ja-JP" altLang="en-US" sz="1200" b="1" i="0" u="sng" strike="noStrike" kern="1200" cap="none" spc="0" normalizeH="0" baseline="0" noProof="0">
                <a:ln>
                  <a:noFill/>
                </a:ln>
                <a:solidFill>
                  <a:srgbClr val="000000"/>
                </a:solidFill>
                <a:effectLst/>
                <a:uLnTx/>
                <a:uFillTx/>
                <a:latin typeface="メイリオ"/>
                <a:ea typeface="メイリオ"/>
                <a:cs typeface="+mn-cs"/>
              </a:rPr>
              <a:t>％</a:t>
            </a:r>
          </a:p>
          <a:p>
            <a:pPr marL="182563" marR="0" lvl="0" indent="0" algn="ctr" defTabSz="457200" rtl="0" eaLnBrk="1" fontAlgn="auto" latinLnBrk="0" hangingPunct="1">
              <a:lnSpc>
                <a:spcPct val="100000"/>
              </a:lnSpc>
              <a:spcBef>
                <a:spcPts val="0"/>
              </a:spcBef>
              <a:spcAft>
                <a:spcPts val="0"/>
              </a:spcAft>
              <a:buClr>
                <a:srgbClr val="103185"/>
              </a:buClr>
              <a:buSzTx/>
              <a:buFontTx/>
              <a:buNone/>
              <a:tabLst/>
              <a:defRPr/>
            </a:pPr>
            <a:r>
              <a:rPr kumimoji="1" lang="en-US" altLang="ja-JP" sz="1200" b="1" i="0" u="sng" strike="noStrike" kern="1200" cap="none" spc="0" normalizeH="0" baseline="0" noProof="0">
                <a:ln>
                  <a:noFill/>
                </a:ln>
                <a:solidFill>
                  <a:srgbClr val="000000"/>
                </a:solidFill>
                <a:effectLst/>
                <a:uLnTx/>
                <a:uFillTx/>
                <a:latin typeface="メイリオ"/>
                <a:ea typeface="メイリオ"/>
                <a:cs typeface="+mn-cs"/>
              </a:rPr>
              <a:t>R</a:t>
            </a:r>
            <a:r>
              <a:rPr kumimoji="1" lang="ja-JP" altLang="en-US" sz="1200" b="1" i="0" u="sng" strike="noStrike" kern="1200" cap="none" spc="0" normalizeH="0" baseline="0" noProof="0">
                <a:ln>
                  <a:noFill/>
                </a:ln>
                <a:solidFill>
                  <a:srgbClr val="000000"/>
                </a:solidFill>
                <a:effectLst/>
                <a:uLnTx/>
                <a:uFillTx/>
                <a:latin typeface="メイリオ"/>
                <a:ea typeface="メイリオ"/>
                <a:cs typeface="+mn-cs"/>
              </a:rPr>
              <a:t>７：＋</a:t>
            </a:r>
            <a:r>
              <a:rPr kumimoji="1" lang="en-US" altLang="ja-JP" sz="1200" b="1" i="0" u="sng" strike="noStrike" kern="1200" cap="none" spc="0" normalizeH="0" baseline="0" noProof="0">
                <a:ln>
                  <a:noFill/>
                </a:ln>
                <a:solidFill>
                  <a:srgbClr val="000000"/>
                </a:solidFill>
                <a:effectLst/>
                <a:uLnTx/>
                <a:uFillTx/>
                <a:latin typeface="メイリオ"/>
                <a:ea typeface="メイリオ"/>
                <a:cs typeface="+mn-cs"/>
              </a:rPr>
              <a:t>2.0</a:t>
            </a:r>
            <a:r>
              <a:rPr kumimoji="1" lang="ja-JP" altLang="en-US" sz="1200" b="1" i="0" u="sng" strike="noStrike" kern="1200" cap="none" spc="0" normalizeH="0" baseline="0" noProof="0">
                <a:ln>
                  <a:noFill/>
                </a:ln>
                <a:solidFill>
                  <a:srgbClr val="000000"/>
                </a:solidFill>
                <a:effectLst/>
                <a:uLnTx/>
                <a:uFillTx/>
                <a:latin typeface="メイリオ"/>
                <a:ea typeface="メイリオ"/>
                <a:cs typeface="+mn-cs"/>
              </a:rPr>
              <a:t>％</a:t>
            </a:r>
            <a:endParaRPr kumimoji="1" lang="en-US" altLang="ja-JP" sz="1200" b="1" i="0" u="sng" strike="noStrike" kern="1200" cap="none" spc="0" normalizeH="0" baseline="0" noProof="0">
              <a:ln>
                <a:noFill/>
              </a:ln>
              <a:solidFill>
                <a:srgbClr val="000000"/>
              </a:solidFill>
              <a:effectLst/>
              <a:uLnTx/>
              <a:uFillTx/>
              <a:latin typeface="メイリオ"/>
              <a:ea typeface="メイリオ"/>
              <a:cs typeface="+mn-cs"/>
            </a:endParaRPr>
          </a:p>
        </p:txBody>
      </p:sp>
      <p:sp>
        <p:nvSpPr>
          <p:cNvPr id="37" name="左中かっこ 36">
            <a:extLst>
              <a:ext uri="{FF2B5EF4-FFF2-40B4-BE49-F238E27FC236}">
                <a16:creationId xmlns:a16="http://schemas.microsoft.com/office/drawing/2014/main" id="{8ECBCB04-D36D-8DB8-C41D-EEB442B20939}"/>
              </a:ext>
            </a:extLst>
          </p:cNvPr>
          <p:cNvSpPr/>
          <p:nvPr/>
        </p:nvSpPr>
        <p:spPr>
          <a:xfrm flipH="1">
            <a:off x="8697916" y="1632154"/>
            <a:ext cx="165577" cy="806082"/>
          </a:xfrm>
          <a:prstGeom prst="leftBrace">
            <a:avLst/>
          </a:prstGeom>
          <a:ln>
            <a:solidFill>
              <a:srgbClr val="FF0000"/>
            </a:solidFill>
          </a:ln>
        </p:spPr>
        <p:style>
          <a:lnRef idx="1">
            <a:schemeClr val="dk1"/>
          </a:lnRef>
          <a:fillRef idx="0">
            <a:schemeClr val="dk1"/>
          </a:fillRef>
          <a:effectRef idx="0">
            <a:schemeClr val="dk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38" name="矢印: 下 37">
            <a:extLst>
              <a:ext uri="{FF2B5EF4-FFF2-40B4-BE49-F238E27FC236}">
                <a16:creationId xmlns:a16="http://schemas.microsoft.com/office/drawing/2014/main" id="{66069D5D-234F-A148-BE76-93EE8D070398}"/>
              </a:ext>
            </a:extLst>
          </p:cNvPr>
          <p:cNvSpPr/>
          <p:nvPr/>
        </p:nvSpPr>
        <p:spPr>
          <a:xfrm flipV="1">
            <a:off x="9213384" y="2262962"/>
            <a:ext cx="245641" cy="193736"/>
          </a:xfrm>
          <a:prstGeom prst="downArrow">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39" name="テキスト ボックス 59">
            <a:extLst>
              <a:ext uri="{FF2B5EF4-FFF2-40B4-BE49-F238E27FC236}">
                <a16:creationId xmlns:a16="http://schemas.microsoft.com/office/drawing/2014/main" id="{4E7FB89A-2207-C8D8-C7A6-34C7FCE90CA4}"/>
              </a:ext>
            </a:extLst>
          </p:cNvPr>
          <p:cNvSpPr txBox="1">
            <a:spLocks noChangeArrowheads="1"/>
          </p:cNvSpPr>
          <p:nvPr/>
        </p:nvSpPr>
        <p:spPr bwMode="auto">
          <a:xfrm>
            <a:off x="8733000" y="2485016"/>
            <a:ext cx="1136085" cy="400110"/>
          </a:xfrm>
          <a:prstGeom prst="rect">
            <a:avLst/>
          </a:prstGeom>
          <a:noFill/>
          <a:ln w="9525">
            <a:solidFill>
              <a:schemeClr val="tx1"/>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1" lang="ja-JP" altLang="en-US" sz="1000" b="1" i="0" u="none" strike="noStrike" kern="1200" cap="none" spc="0" normalizeH="0" baseline="0" noProof="0">
                <a:ln>
                  <a:noFill/>
                </a:ln>
                <a:solidFill>
                  <a:prstClr val="black"/>
                </a:solidFill>
                <a:effectLst>
                  <a:glow rad="88900">
                    <a:srgbClr val="FFFFFF"/>
                  </a:glow>
                </a:effectLst>
                <a:uLnTx/>
                <a:uFillTx/>
                <a:latin typeface="メイリオ"/>
                <a:ea typeface="メイリオ"/>
                <a:cs typeface="+mn-cs"/>
              </a:rPr>
              <a:t>令和６年度報酬改定による措置</a:t>
            </a:r>
            <a:endParaRPr kumimoji="1" lang="en-US" altLang="ja-JP" sz="1000" b="1" i="0" u="none" strike="noStrike" kern="1200" cap="none" spc="0" normalizeH="0" baseline="0" noProof="0">
              <a:ln>
                <a:noFill/>
              </a:ln>
              <a:solidFill>
                <a:prstClr val="black"/>
              </a:solidFill>
              <a:effectLst>
                <a:glow rad="88900">
                  <a:srgbClr val="FFFFFF"/>
                </a:glow>
              </a:effectLst>
              <a:uLnTx/>
              <a:uFillTx/>
              <a:latin typeface="メイリオ"/>
              <a:ea typeface="メイリオ"/>
              <a:cs typeface="+mn-cs"/>
            </a:endParaRPr>
          </a:p>
        </p:txBody>
      </p:sp>
      <p:sp>
        <p:nvSpPr>
          <p:cNvPr id="8" name="テキスト ボックス 7">
            <a:extLst>
              <a:ext uri="{FF2B5EF4-FFF2-40B4-BE49-F238E27FC236}">
                <a16:creationId xmlns:a16="http://schemas.microsoft.com/office/drawing/2014/main" id="{18F0E0BF-1A03-DF80-326B-2B64A9115656}"/>
              </a:ext>
            </a:extLst>
          </p:cNvPr>
          <p:cNvSpPr txBox="1"/>
          <p:nvPr/>
        </p:nvSpPr>
        <p:spPr>
          <a:xfrm>
            <a:off x="7302149" y="1763046"/>
            <a:ext cx="1430070" cy="307777"/>
          </a:xfrm>
          <a:prstGeom prst="rect">
            <a:avLst/>
          </a:prstGeom>
          <a:noFill/>
        </p:spPr>
        <p:txBody>
          <a:bodyPr wrap="square" lIns="0" tIns="0" rIns="0" bIns="0" rtlCol="0">
            <a:spAutoFit/>
          </a:bodyPr>
          <a:lstStyle/>
          <a:p>
            <a:pPr marL="182563" marR="0" lvl="0" indent="0" algn="ctr" defTabSz="457200" rtl="0" eaLnBrk="1" fontAlgn="auto" latinLnBrk="0" hangingPunct="1">
              <a:lnSpc>
                <a:spcPct val="100000"/>
              </a:lnSpc>
              <a:spcBef>
                <a:spcPts val="0"/>
              </a:spcBef>
              <a:spcAft>
                <a:spcPts val="0"/>
              </a:spcAft>
              <a:buClr>
                <a:srgbClr val="103185"/>
              </a:buClr>
              <a:buSzTx/>
              <a:buFontTx/>
              <a:buNone/>
              <a:tabLst/>
              <a:defRPr/>
            </a:pPr>
            <a:r>
              <a:rPr kumimoji="1" lang="ja-JP" altLang="en-US" sz="1000" b="1" i="0" u="none" strike="noStrike" kern="1200" cap="none" spc="0" normalizeH="0" baseline="0" noProof="0">
                <a:ln>
                  <a:noFill/>
                </a:ln>
                <a:solidFill>
                  <a:srgbClr val="000000"/>
                </a:solidFill>
                <a:effectLst/>
                <a:uLnTx/>
                <a:uFillTx/>
                <a:latin typeface="メイリオ"/>
                <a:ea typeface="メイリオ"/>
                <a:cs typeface="+mn-cs"/>
              </a:rPr>
              <a:t>ベースアップ等</a:t>
            </a:r>
            <a:endParaRPr kumimoji="1" lang="en-US" altLang="ja-JP" sz="1000" b="1" i="0" u="none" strike="noStrike" kern="1200" cap="none" spc="0" normalizeH="0" baseline="0" noProof="0">
              <a:ln>
                <a:noFill/>
              </a:ln>
              <a:solidFill>
                <a:srgbClr val="000000"/>
              </a:solidFill>
              <a:effectLst/>
              <a:uLnTx/>
              <a:uFillTx/>
              <a:latin typeface="メイリオ"/>
              <a:ea typeface="メイリオ"/>
              <a:cs typeface="+mn-cs"/>
            </a:endParaRPr>
          </a:p>
          <a:p>
            <a:pPr marL="182563" marR="0" lvl="0" indent="0" algn="ctr" defTabSz="457200" rtl="0" eaLnBrk="1" fontAlgn="auto" latinLnBrk="0" hangingPunct="1">
              <a:lnSpc>
                <a:spcPct val="100000"/>
              </a:lnSpc>
              <a:spcBef>
                <a:spcPts val="0"/>
              </a:spcBef>
              <a:spcAft>
                <a:spcPts val="0"/>
              </a:spcAft>
              <a:buClr>
                <a:srgbClr val="103185"/>
              </a:buClr>
              <a:buSzTx/>
              <a:buFontTx/>
              <a:buNone/>
              <a:tabLst/>
              <a:defRPr/>
            </a:pPr>
            <a:r>
              <a:rPr kumimoji="1" lang="ja-JP" altLang="en-US" sz="1000" b="1" i="0" u="none" strike="noStrike" kern="1200" cap="none" spc="0" normalizeH="0" baseline="0" noProof="0">
                <a:ln>
                  <a:noFill/>
                </a:ln>
                <a:solidFill>
                  <a:srgbClr val="000000"/>
                </a:solidFill>
                <a:effectLst/>
                <a:uLnTx/>
                <a:uFillTx/>
                <a:latin typeface="メイリオ"/>
                <a:ea typeface="メイリオ"/>
                <a:cs typeface="+mn-cs"/>
              </a:rPr>
              <a:t>（基本給等）</a:t>
            </a:r>
            <a:endParaRPr kumimoji="1" lang="en-US" altLang="ja-JP" sz="1000" b="1" i="0" u="sng" strike="noStrike" kern="1200" cap="none" spc="0" normalizeH="0" baseline="0" noProof="0">
              <a:ln>
                <a:noFill/>
              </a:ln>
              <a:solidFill>
                <a:srgbClr val="000000"/>
              </a:solidFill>
              <a:effectLst/>
              <a:uLnTx/>
              <a:uFillTx/>
              <a:latin typeface="メイリオ"/>
              <a:ea typeface="メイリオ"/>
              <a:cs typeface="+mn-cs"/>
            </a:endParaRPr>
          </a:p>
        </p:txBody>
      </p:sp>
      <p:sp>
        <p:nvSpPr>
          <p:cNvPr id="2" name="スライド番号プレースホルダー 2">
            <a:extLst>
              <a:ext uri="{FF2B5EF4-FFF2-40B4-BE49-F238E27FC236}">
                <a16:creationId xmlns:a16="http://schemas.microsoft.com/office/drawing/2014/main" id="{16BDA552-7931-6DE6-83EC-68D220DDB7F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397563142"/>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FE159CA4-0BE7-B70B-EF0B-A7F96EE0D203}"/>
              </a:ext>
            </a:extLst>
          </p:cNvPr>
          <p:cNvSpPr txBox="1"/>
          <p:nvPr/>
        </p:nvSpPr>
        <p:spPr>
          <a:xfrm>
            <a:off x="326554" y="567017"/>
            <a:ext cx="9196702" cy="1115690"/>
          </a:xfrm>
          <a:prstGeom prst="rect">
            <a:avLst/>
          </a:prstGeom>
          <a:noFill/>
        </p:spPr>
        <p:txBody>
          <a:bodyPr wrap="square" lIns="72000" rIns="36000" rtlCol="0">
            <a:spAutoFit/>
          </a:bodyPr>
          <a:lstStyle/>
          <a:p>
            <a:pPr marL="357188" marR="0" lvl="0" indent="-357188" algn="l" defTabSz="457200" rtl="0" eaLnBrk="1" fontAlgn="auto" latinLnBrk="0" hangingPunct="1">
              <a:lnSpc>
                <a:spcPct val="12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　令和６年度以降、賃上げに係る診療報酬項目については、賃上げ促進税制の対象となる給与等支給額に含めることが可能。</a:t>
            </a:r>
            <a:endParaRPr kumimoji="1" lang="en-US" altLang="ja-JP" sz="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457200" rtl="0" eaLnBrk="1" fontAlgn="auto" latinLnBrk="0" hangingPunct="1">
              <a:lnSpc>
                <a:spcPct val="12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　医療機関・薬局の規模及び雇用者の給与等支給額の前年度比に応じて、所定の税額控除を受けられる。</a:t>
            </a:r>
            <a:endParaRPr kumimoji="1" lang="en-US" altLang="ja-JP" sz="14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457200" rtl="0" eaLnBrk="1" fontAlgn="auto" latinLnBrk="0" hangingPunct="1">
              <a:lnSpc>
                <a:spcPct val="12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　さらに、上乗せ要件を達成することで、給与等支給額の増加額の最大４５％の税額控除が可能。</a:t>
            </a:r>
          </a:p>
        </p:txBody>
      </p:sp>
      <p:sp>
        <p:nvSpPr>
          <p:cNvPr id="11" name="タイトル 1">
            <a:extLst>
              <a:ext uri="{FF2B5EF4-FFF2-40B4-BE49-F238E27FC236}">
                <a16:creationId xmlns:a16="http://schemas.microsoft.com/office/drawing/2014/main" id="{D96349F7-8E27-6AD9-F144-66ECC7957C07}"/>
              </a:ext>
            </a:extLst>
          </p:cNvPr>
          <p:cNvSpPr txBox="1">
            <a:spLocks/>
          </p:cNvSpPr>
          <p:nvPr/>
        </p:nvSpPr>
        <p:spPr>
          <a:xfrm>
            <a:off x="-26709" y="76682"/>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0" lang="ja-JP" altLang="en-US" sz="2400" b="1" i="0" u="none" strike="noStrike" kern="0" cap="none" spc="15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賃上げ促進税制の概要</a:t>
            </a:r>
            <a:endParaRPr kumimoji="0" lang="ja-JP" altLang="en-US" sz="2400" b="1" i="0" u="none" strike="sngStrike" kern="0" cap="none" spc="150" normalizeH="0" baseline="0" noProof="0">
              <a:ln>
                <a:noFill/>
              </a:ln>
              <a:solidFill>
                <a:srgbClr val="FF0000"/>
              </a:solidFill>
              <a:effectLst/>
              <a:uLnTx/>
              <a:uFillTx/>
              <a:latin typeface="メイリオ" panose="020B0604030504040204" pitchFamily="50" charset="-128"/>
              <a:ea typeface="メイリオ" panose="020B0604030504040204" pitchFamily="50" charset="-128"/>
              <a:cs typeface="+mj-cs"/>
            </a:endParaRPr>
          </a:p>
        </p:txBody>
      </p:sp>
      <p:graphicFrame>
        <p:nvGraphicFramePr>
          <p:cNvPr id="7" name="表 7">
            <a:extLst>
              <a:ext uri="{FF2B5EF4-FFF2-40B4-BE49-F238E27FC236}">
                <a16:creationId xmlns:a16="http://schemas.microsoft.com/office/drawing/2014/main" id="{6BAAF993-31D5-B977-E105-A11757A4749F}"/>
              </a:ext>
            </a:extLst>
          </p:cNvPr>
          <p:cNvGraphicFramePr>
            <a:graphicFrameLocks noGrp="1"/>
          </p:cNvGraphicFramePr>
          <p:nvPr/>
        </p:nvGraphicFramePr>
        <p:xfrm>
          <a:off x="6676828" y="2793050"/>
          <a:ext cx="2972436" cy="1905000"/>
        </p:xfrm>
        <a:graphic>
          <a:graphicData uri="http://schemas.openxmlformats.org/drawingml/2006/table">
            <a:tbl>
              <a:tblPr firstRow="1" bandRow="1">
                <a:tableStyleId>{F5AB1C69-6EDB-4FF4-983F-18BD219EF322}</a:tableStyleId>
              </a:tblPr>
              <a:tblGrid>
                <a:gridCol w="1841818">
                  <a:extLst>
                    <a:ext uri="{9D8B030D-6E8A-4147-A177-3AD203B41FA5}">
                      <a16:colId xmlns:a16="http://schemas.microsoft.com/office/drawing/2014/main" val="2178183581"/>
                    </a:ext>
                  </a:extLst>
                </a:gridCol>
                <a:gridCol w="1130618">
                  <a:extLst>
                    <a:ext uri="{9D8B030D-6E8A-4147-A177-3AD203B41FA5}">
                      <a16:colId xmlns:a16="http://schemas.microsoft.com/office/drawing/2014/main" val="3232218858"/>
                    </a:ext>
                  </a:extLst>
                </a:gridCol>
              </a:tblGrid>
              <a:tr h="137342">
                <a:tc>
                  <a:txBody>
                    <a:bodyPr/>
                    <a:lstStyle/>
                    <a:p>
                      <a:pPr algn="ctr"/>
                      <a:r>
                        <a:rPr kumimoji="1" lang="ja-JP" altLang="en-US" sz="1400">
                          <a:solidFill>
                            <a:schemeClr val="tx1"/>
                          </a:solidFill>
                        </a:rPr>
                        <a:t>継続雇用者の</a:t>
                      </a:r>
                      <a:endParaRPr kumimoji="1" lang="en-US" altLang="ja-JP" sz="1400">
                        <a:solidFill>
                          <a:schemeClr val="tx1"/>
                        </a:solidFill>
                      </a:endParaRPr>
                    </a:p>
                    <a:p>
                      <a:pPr algn="ctr"/>
                      <a:r>
                        <a:rPr kumimoji="1" lang="ja-JP" altLang="en-US" sz="1400">
                          <a:solidFill>
                            <a:schemeClr val="tx1"/>
                          </a:solidFill>
                        </a:rPr>
                        <a:t>給与等支給額</a:t>
                      </a:r>
                      <a:endParaRPr kumimoji="1" lang="en-US" altLang="ja-JP" sz="1400">
                        <a:solidFill>
                          <a:schemeClr val="tx1"/>
                        </a:solidFill>
                      </a:endParaRPr>
                    </a:p>
                    <a:p>
                      <a:pPr algn="ctr"/>
                      <a:r>
                        <a:rPr kumimoji="1" lang="ja-JP" altLang="en-US" sz="1100" b="0" i="0" u="none" strike="noStrike" kern="1200" cap="none" spc="0" normalizeH="0" baseline="0" noProof="0">
                          <a:ln>
                            <a:noFill/>
                          </a:ln>
                          <a:solidFill>
                            <a:srgbClr val="000000"/>
                          </a:solidFill>
                          <a:effectLst/>
                          <a:uLnTx/>
                          <a:uFillTx/>
                          <a:latin typeface="メイリオ"/>
                          <a:ea typeface="+mn-ea"/>
                          <a:cs typeface="+mn-cs"/>
                        </a:rPr>
                        <a:t>（前年度比）</a:t>
                      </a:r>
                    </a:p>
                  </a:txBody>
                  <a:tcPr anchor="ctr">
                    <a:solidFill>
                      <a:schemeClr val="bg2">
                        <a:lumMod val="75000"/>
                      </a:schemeClr>
                    </a:solidFill>
                  </a:tcPr>
                </a:tc>
                <a:tc>
                  <a:txBody>
                    <a:bodyPr/>
                    <a:lstStyle/>
                    <a:p>
                      <a:pPr algn="ctr"/>
                      <a:r>
                        <a:rPr kumimoji="1" lang="ja-JP" altLang="en-US" sz="1400">
                          <a:solidFill>
                            <a:schemeClr val="tx1"/>
                          </a:solidFill>
                        </a:rPr>
                        <a:t>税額控除率</a:t>
                      </a:r>
                      <a:endParaRPr kumimoji="1" lang="ja-JP" altLang="en-US" sz="1400" strike="sngStrike">
                        <a:solidFill>
                          <a:srgbClr val="FF0000"/>
                        </a:solidFill>
                        <a:latin typeface="+mn-ea"/>
                        <a:ea typeface="+mn-ea"/>
                      </a:endParaRPr>
                    </a:p>
                  </a:txBody>
                  <a:tcPr anchor="ctr">
                    <a:solidFill>
                      <a:schemeClr val="bg2">
                        <a:lumMod val="75000"/>
                      </a:schemeClr>
                    </a:solidFill>
                  </a:tcPr>
                </a:tc>
                <a:extLst>
                  <a:ext uri="{0D108BD9-81ED-4DB2-BD59-A6C34878D82A}">
                    <a16:rowId xmlns:a16="http://schemas.microsoft.com/office/drawing/2014/main" val="3009503192"/>
                  </a:ext>
                </a:extLst>
              </a:tr>
              <a:tr h="137342">
                <a:tc>
                  <a:txBody>
                    <a:bodyPr/>
                    <a:lstStyle/>
                    <a:p>
                      <a:pPr algn="ctr"/>
                      <a:r>
                        <a:rPr kumimoji="1" lang="ja-JP" altLang="en-US" sz="1400">
                          <a:latin typeface="+mn-ea"/>
                          <a:ea typeface="+mn-ea"/>
                        </a:rPr>
                        <a:t>＋３％</a:t>
                      </a:r>
                    </a:p>
                  </a:txBody>
                  <a:tcPr anchor="ctr">
                    <a:solidFill>
                      <a:schemeClr val="bg2">
                        <a:lumMod val="90000"/>
                      </a:schemeClr>
                    </a:solidFill>
                  </a:tcPr>
                </a:tc>
                <a:tc>
                  <a:txBody>
                    <a:bodyPr/>
                    <a:lstStyle/>
                    <a:p>
                      <a:pPr algn="ctr"/>
                      <a:r>
                        <a:rPr kumimoji="1" lang="en-US" altLang="ja-JP" sz="1400">
                          <a:latin typeface="+mn-ea"/>
                          <a:ea typeface="+mn-ea"/>
                        </a:rPr>
                        <a:t>10</a:t>
                      </a:r>
                      <a:r>
                        <a:rPr kumimoji="1" lang="ja-JP" altLang="en-US" sz="1400">
                          <a:latin typeface="+mn-ea"/>
                          <a:ea typeface="+mn-ea"/>
                        </a:rPr>
                        <a:t>％</a:t>
                      </a:r>
                    </a:p>
                  </a:txBody>
                  <a:tcPr anchor="ctr">
                    <a:solidFill>
                      <a:schemeClr val="bg2">
                        <a:lumMod val="90000"/>
                      </a:schemeClr>
                    </a:solidFill>
                  </a:tcPr>
                </a:tc>
                <a:extLst>
                  <a:ext uri="{0D108BD9-81ED-4DB2-BD59-A6C34878D82A}">
                    <a16:rowId xmlns:a16="http://schemas.microsoft.com/office/drawing/2014/main" val="3447675167"/>
                  </a:ext>
                </a:extLst>
              </a:tr>
              <a:tr h="137342">
                <a:tc>
                  <a:txBody>
                    <a:bodyPr/>
                    <a:lstStyle/>
                    <a:p>
                      <a:pPr algn="ctr"/>
                      <a:r>
                        <a:rPr kumimoji="1" lang="ja-JP" altLang="en-US" sz="1400">
                          <a:latin typeface="+mn-ea"/>
                          <a:ea typeface="+mn-ea"/>
                        </a:rPr>
                        <a:t>＋４％</a:t>
                      </a:r>
                    </a:p>
                  </a:txBody>
                  <a:tcPr anchor="ctr">
                    <a:solidFill>
                      <a:schemeClr val="bg2"/>
                    </a:solidFill>
                  </a:tcPr>
                </a:tc>
                <a:tc>
                  <a:txBody>
                    <a:bodyPr/>
                    <a:lstStyle/>
                    <a:p>
                      <a:pPr algn="ctr"/>
                      <a:r>
                        <a:rPr kumimoji="1" lang="en-US" altLang="ja-JP" sz="1400">
                          <a:latin typeface="+mn-ea"/>
                          <a:ea typeface="+mn-ea"/>
                        </a:rPr>
                        <a:t>15</a:t>
                      </a:r>
                      <a:r>
                        <a:rPr kumimoji="1" lang="ja-JP" altLang="en-US" sz="1400">
                          <a:latin typeface="+mn-ea"/>
                          <a:ea typeface="+mn-ea"/>
                        </a:rPr>
                        <a:t>％</a:t>
                      </a:r>
                    </a:p>
                  </a:txBody>
                  <a:tcPr anchor="ctr">
                    <a:solidFill>
                      <a:schemeClr val="bg2"/>
                    </a:solidFill>
                  </a:tcPr>
                </a:tc>
                <a:extLst>
                  <a:ext uri="{0D108BD9-81ED-4DB2-BD59-A6C34878D82A}">
                    <a16:rowId xmlns:a16="http://schemas.microsoft.com/office/drawing/2014/main" val="2608425223"/>
                  </a:ext>
                </a:extLst>
              </a:tr>
              <a:tr h="137342">
                <a:tc>
                  <a:txBody>
                    <a:bodyPr/>
                    <a:lstStyle/>
                    <a:p>
                      <a:pPr algn="ctr"/>
                      <a:r>
                        <a:rPr kumimoji="1" lang="ja-JP" altLang="en-US" sz="1400">
                          <a:latin typeface="+mn-ea"/>
                          <a:ea typeface="+mn-ea"/>
                        </a:rPr>
                        <a:t>＋５％</a:t>
                      </a:r>
                    </a:p>
                  </a:txBody>
                  <a:tcPr anchor="ctr">
                    <a:solidFill>
                      <a:schemeClr val="bg2">
                        <a:lumMod val="90000"/>
                      </a:schemeClr>
                    </a:solidFill>
                  </a:tcPr>
                </a:tc>
                <a:tc>
                  <a:txBody>
                    <a:bodyPr/>
                    <a:lstStyle/>
                    <a:p>
                      <a:pPr algn="ctr"/>
                      <a:r>
                        <a:rPr kumimoji="1" lang="en-US" altLang="ja-JP" sz="1400">
                          <a:latin typeface="+mn-ea"/>
                          <a:ea typeface="+mn-ea"/>
                        </a:rPr>
                        <a:t>20</a:t>
                      </a:r>
                      <a:r>
                        <a:rPr kumimoji="1" lang="ja-JP" altLang="en-US" sz="1400">
                          <a:latin typeface="+mn-ea"/>
                          <a:ea typeface="+mn-ea"/>
                        </a:rPr>
                        <a:t>％</a:t>
                      </a:r>
                    </a:p>
                  </a:txBody>
                  <a:tcPr anchor="ctr">
                    <a:solidFill>
                      <a:schemeClr val="bg2">
                        <a:lumMod val="90000"/>
                      </a:schemeClr>
                    </a:solidFill>
                  </a:tcPr>
                </a:tc>
                <a:extLst>
                  <a:ext uri="{0D108BD9-81ED-4DB2-BD59-A6C34878D82A}">
                    <a16:rowId xmlns:a16="http://schemas.microsoft.com/office/drawing/2014/main" val="364029183"/>
                  </a:ext>
                </a:extLst>
              </a:tr>
              <a:tr h="137342">
                <a:tc>
                  <a:txBody>
                    <a:bodyPr/>
                    <a:lstStyle/>
                    <a:p>
                      <a:pPr algn="ctr"/>
                      <a:r>
                        <a:rPr kumimoji="1" lang="ja-JP" altLang="en-US" sz="1400">
                          <a:latin typeface="+mn-ea"/>
                          <a:ea typeface="+mn-ea"/>
                        </a:rPr>
                        <a:t>＋７％</a:t>
                      </a:r>
                    </a:p>
                  </a:txBody>
                  <a:tcPr anchor="ctr">
                    <a:solidFill>
                      <a:schemeClr val="bg2"/>
                    </a:solidFill>
                  </a:tcPr>
                </a:tc>
                <a:tc>
                  <a:txBody>
                    <a:bodyPr/>
                    <a:lstStyle/>
                    <a:p>
                      <a:pPr algn="ctr"/>
                      <a:r>
                        <a:rPr kumimoji="1" lang="en-US" altLang="ja-JP" sz="1400" dirty="0">
                          <a:latin typeface="+mn-ea"/>
                          <a:ea typeface="+mn-ea"/>
                        </a:rPr>
                        <a:t>25</a:t>
                      </a:r>
                      <a:r>
                        <a:rPr kumimoji="1" lang="ja-JP" altLang="en-US" sz="1400" dirty="0">
                          <a:latin typeface="+mn-ea"/>
                          <a:ea typeface="+mn-ea"/>
                        </a:rPr>
                        <a:t>％</a:t>
                      </a:r>
                    </a:p>
                  </a:txBody>
                  <a:tcPr anchor="ctr">
                    <a:solidFill>
                      <a:schemeClr val="bg2"/>
                    </a:solidFill>
                  </a:tcPr>
                </a:tc>
                <a:extLst>
                  <a:ext uri="{0D108BD9-81ED-4DB2-BD59-A6C34878D82A}">
                    <a16:rowId xmlns:a16="http://schemas.microsoft.com/office/drawing/2014/main" val="1046201565"/>
                  </a:ext>
                </a:extLst>
              </a:tr>
            </a:tbl>
          </a:graphicData>
        </a:graphic>
      </p:graphicFrame>
      <p:graphicFrame>
        <p:nvGraphicFramePr>
          <p:cNvPr id="9" name="表 7">
            <a:extLst>
              <a:ext uri="{FF2B5EF4-FFF2-40B4-BE49-F238E27FC236}">
                <a16:creationId xmlns:a16="http://schemas.microsoft.com/office/drawing/2014/main" id="{83CF51ED-691F-0404-FDED-D84DB7339977}"/>
              </a:ext>
            </a:extLst>
          </p:cNvPr>
          <p:cNvGraphicFramePr>
            <a:graphicFrameLocks noGrp="1"/>
          </p:cNvGraphicFramePr>
          <p:nvPr/>
        </p:nvGraphicFramePr>
        <p:xfrm>
          <a:off x="228676" y="2793050"/>
          <a:ext cx="2972436" cy="1904401"/>
        </p:xfrm>
        <a:graphic>
          <a:graphicData uri="http://schemas.openxmlformats.org/drawingml/2006/table">
            <a:tbl>
              <a:tblPr firstRow="1" bandRow="1">
                <a:tableStyleId>{00A15C55-8517-42AA-B614-E9B94910E393}</a:tableStyleId>
              </a:tblPr>
              <a:tblGrid>
                <a:gridCol w="1841817">
                  <a:extLst>
                    <a:ext uri="{9D8B030D-6E8A-4147-A177-3AD203B41FA5}">
                      <a16:colId xmlns:a16="http://schemas.microsoft.com/office/drawing/2014/main" val="2178183581"/>
                    </a:ext>
                  </a:extLst>
                </a:gridCol>
                <a:gridCol w="1130619">
                  <a:extLst>
                    <a:ext uri="{9D8B030D-6E8A-4147-A177-3AD203B41FA5}">
                      <a16:colId xmlns:a16="http://schemas.microsoft.com/office/drawing/2014/main" val="3232218858"/>
                    </a:ext>
                  </a:extLst>
                </a:gridCol>
              </a:tblGrid>
              <a:tr h="688039">
                <a:tc>
                  <a:txBody>
                    <a:bodyPr/>
                    <a:lstStyle/>
                    <a:p>
                      <a:pPr algn="ctr"/>
                      <a:r>
                        <a:rPr kumimoji="1" lang="ja-JP" altLang="en-US" sz="1400">
                          <a:solidFill>
                            <a:schemeClr val="tx1"/>
                          </a:solidFill>
                        </a:rPr>
                        <a:t>全雇用者の</a:t>
                      </a:r>
                      <a:endParaRPr kumimoji="1" lang="en-US" altLang="ja-JP" sz="1400">
                        <a:solidFill>
                          <a:schemeClr val="tx1"/>
                        </a:solidFill>
                      </a:endParaRPr>
                    </a:p>
                    <a:p>
                      <a:pPr algn="ctr"/>
                      <a:r>
                        <a:rPr kumimoji="1" lang="ja-JP" altLang="en-US" sz="1400">
                          <a:solidFill>
                            <a:schemeClr val="tx1"/>
                          </a:solidFill>
                        </a:rPr>
                        <a:t>給与等支給額</a:t>
                      </a:r>
                      <a:endParaRPr kumimoji="1" lang="en-US" altLang="ja-JP" sz="1400">
                        <a:solidFill>
                          <a:schemeClr val="tx1"/>
                        </a:solidFill>
                      </a:endParaRPr>
                    </a:p>
                    <a:p>
                      <a:pPr algn="ctr"/>
                      <a:r>
                        <a:rPr kumimoji="1" lang="ja-JP" altLang="en-US" sz="1100" b="0">
                          <a:solidFill>
                            <a:schemeClr val="tx1"/>
                          </a:solidFill>
                          <a:latin typeface="+mn-ea"/>
                          <a:ea typeface="+mn-ea"/>
                        </a:rPr>
                        <a:t>（前年度比）</a:t>
                      </a:r>
                    </a:p>
                  </a:txBody>
                  <a:tcPr anchor="ctr">
                    <a:solidFill>
                      <a:schemeClr val="accent4">
                        <a:lumMod val="75000"/>
                      </a:schemeClr>
                    </a:solidFill>
                  </a:tcPr>
                </a:tc>
                <a:tc>
                  <a:txBody>
                    <a:bodyPr/>
                    <a:lstStyle/>
                    <a:p>
                      <a:pPr algn="ctr"/>
                      <a:r>
                        <a:rPr kumimoji="1" lang="ja-JP" altLang="en-US" sz="1400">
                          <a:solidFill>
                            <a:schemeClr val="tx1"/>
                          </a:solidFill>
                        </a:rPr>
                        <a:t>税額控除率</a:t>
                      </a:r>
                      <a:endParaRPr kumimoji="1" lang="ja-JP" altLang="en-US" sz="1400" b="0" i="0" strike="sngStrike" baseline="30000">
                        <a:solidFill>
                          <a:srgbClr val="FF0000"/>
                        </a:solidFill>
                        <a:latin typeface="+mn-ea"/>
                        <a:ea typeface="+mn-ea"/>
                      </a:endParaRPr>
                    </a:p>
                  </a:txBody>
                  <a:tcPr anchor="ctr">
                    <a:solidFill>
                      <a:schemeClr val="accent4">
                        <a:lumMod val="75000"/>
                      </a:schemeClr>
                    </a:solidFill>
                  </a:tcPr>
                </a:tc>
                <a:extLst>
                  <a:ext uri="{0D108BD9-81ED-4DB2-BD59-A6C34878D82A}">
                    <a16:rowId xmlns:a16="http://schemas.microsoft.com/office/drawing/2014/main" val="3009503192"/>
                  </a:ext>
                </a:extLst>
              </a:tr>
              <a:tr h="608181">
                <a:tc>
                  <a:txBody>
                    <a:bodyPr/>
                    <a:lstStyle/>
                    <a:p>
                      <a:pPr algn="ctr"/>
                      <a:r>
                        <a:rPr kumimoji="1" lang="ja-JP" altLang="en-US" sz="1800">
                          <a:solidFill>
                            <a:schemeClr val="tx1"/>
                          </a:solidFill>
                        </a:rPr>
                        <a:t>＋</a:t>
                      </a:r>
                      <a:r>
                        <a:rPr kumimoji="1" lang="en-US" altLang="ja-JP" sz="1800">
                          <a:solidFill>
                            <a:schemeClr val="tx1"/>
                          </a:solidFill>
                        </a:rPr>
                        <a:t>1.5</a:t>
                      </a:r>
                      <a:r>
                        <a:rPr kumimoji="1" lang="ja-JP" altLang="en-US" sz="1800">
                          <a:solidFill>
                            <a:schemeClr val="tx1"/>
                          </a:solidFill>
                        </a:rPr>
                        <a:t>％</a:t>
                      </a:r>
                      <a:endParaRPr kumimoji="1" lang="ja-JP" altLang="en-US" sz="1800">
                        <a:solidFill>
                          <a:schemeClr val="tx1"/>
                        </a:solidFill>
                        <a:latin typeface="+mn-ea"/>
                        <a:ea typeface="+mn-ea"/>
                      </a:endParaRPr>
                    </a:p>
                  </a:txBody>
                  <a:tcPr anchor="ctr">
                    <a:solidFill>
                      <a:schemeClr val="accent4">
                        <a:lumMod val="90000"/>
                      </a:schemeClr>
                    </a:solidFill>
                  </a:tcPr>
                </a:tc>
                <a:tc>
                  <a:txBody>
                    <a:bodyPr/>
                    <a:lstStyle/>
                    <a:p>
                      <a:pPr algn="ctr"/>
                      <a:r>
                        <a:rPr kumimoji="1" lang="en-US" altLang="ja-JP" sz="1800">
                          <a:solidFill>
                            <a:schemeClr val="tx1"/>
                          </a:solidFill>
                        </a:rPr>
                        <a:t>15</a:t>
                      </a:r>
                      <a:r>
                        <a:rPr kumimoji="1" lang="ja-JP" altLang="en-US" sz="1800">
                          <a:solidFill>
                            <a:schemeClr val="tx1"/>
                          </a:solidFill>
                        </a:rPr>
                        <a:t>％</a:t>
                      </a:r>
                      <a:endParaRPr kumimoji="1" lang="en-US" altLang="ja-JP" sz="1800">
                        <a:solidFill>
                          <a:schemeClr val="tx1"/>
                        </a:solidFill>
                        <a:latin typeface="+mn-ea"/>
                        <a:ea typeface="+mn-ea"/>
                      </a:endParaRPr>
                    </a:p>
                  </a:txBody>
                  <a:tcPr anchor="ctr">
                    <a:solidFill>
                      <a:schemeClr val="accent4">
                        <a:lumMod val="90000"/>
                      </a:schemeClr>
                    </a:solidFill>
                  </a:tcPr>
                </a:tc>
                <a:extLst>
                  <a:ext uri="{0D108BD9-81ED-4DB2-BD59-A6C34878D82A}">
                    <a16:rowId xmlns:a16="http://schemas.microsoft.com/office/drawing/2014/main" val="3447675167"/>
                  </a:ext>
                </a:extLst>
              </a:tr>
              <a:tr h="608181">
                <a:tc>
                  <a:txBody>
                    <a:bodyPr/>
                    <a:lstStyle/>
                    <a:p>
                      <a:pPr algn="ctr"/>
                      <a:r>
                        <a:rPr kumimoji="1" lang="ja-JP" altLang="en-US" sz="1800">
                          <a:solidFill>
                            <a:schemeClr val="tx1"/>
                          </a:solidFill>
                        </a:rPr>
                        <a:t>＋</a:t>
                      </a:r>
                      <a:r>
                        <a:rPr kumimoji="1" lang="en-US" altLang="ja-JP" sz="1800">
                          <a:solidFill>
                            <a:schemeClr val="tx1"/>
                          </a:solidFill>
                        </a:rPr>
                        <a:t>2.5</a:t>
                      </a:r>
                      <a:r>
                        <a:rPr kumimoji="1" lang="ja-JP" altLang="en-US" sz="1800">
                          <a:solidFill>
                            <a:schemeClr val="tx1"/>
                          </a:solidFill>
                        </a:rPr>
                        <a:t>％</a:t>
                      </a:r>
                      <a:endParaRPr kumimoji="1" lang="ja-JP" altLang="en-US" sz="1800">
                        <a:solidFill>
                          <a:schemeClr val="tx1"/>
                        </a:solidFill>
                        <a:latin typeface="+mn-ea"/>
                        <a:ea typeface="+mn-ea"/>
                      </a:endParaRPr>
                    </a:p>
                  </a:txBody>
                  <a:tcPr anchor="ctr">
                    <a:solidFill>
                      <a:schemeClr val="accent4"/>
                    </a:solidFill>
                  </a:tcPr>
                </a:tc>
                <a:tc>
                  <a:txBody>
                    <a:bodyPr/>
                    <a:lstStyle/>
                    <a:p>
                      <a:pPr algn="ctr"/>
                      <a:r>
                        <a:rPr kumimoji="1" lang="en-US" altLang="ja-JP" sz="1800" dirty="0">
                          <a:solidFill>
                            <a:schemeClr val="tx1"/>
                          </a:solidFill>
                        </a:rPr>
                        <a:t>30</a:t>
                      </a:r>
                      <a:r>
                        <a:rPr kumimoji="1" lang="ja-JP" altLang="en-US" sz="1800" dirty="0">
                          <a:solidFill>
                            <a:schemeClr val="tx1"/>
                          </a:solidFill>
                        </a:rPr>
                        <a:t>％</a:t>
                      </a:r>
                      <a:endParaRPr kumimoji="1" lang="ja-JP" altLang="en-US" sz="1800" dirty="0">
                        <a:solidFill>
                          <a:schemeClr val="tx1"/>
                        </a:solidFill>
                        <a:latin typeface="+mn-ea"/>
                        <a:ea typeface="+mn-ea"/>
                      </a:endParaRPr>
                    </a:p>
                  </a:txBody>
                  <a:tcPr anchor="ctr">
                    <a:solidFill>
                      <a:schemeClr val="accent4"/>
                    </a:solidFill>
                  </a:tcPr>
                </a:tc>
                <a:extLst>
                  <a:ext uri="{0D108BD9-81ED-4DB2-BD59-A6C34878D82A}">
                    <a16:rowId xmlns:a16="http://schemas.microsoft.com/office/drawing/2014/main" val="2608425223"/>
                  </a:ext>
                </a:extLst>
              </a:tr>
            </a:tbl>
          </a:graphicData>
        </a:graphic>
      </p:graphicFrame>
      <p:graphicFrame>
        <p:nvGraphicFramePr>
          <p:cNvPr id="12" name="表 7">
            <a:extLst>
              <a:ext uri="{FF2B5EF4-FFF2-40B4-BE49-F238E27FC236}">
                <a16:creationId xmlns:a16="http://schemas.microsoft.com/office/drawing/2014/main" id="{C0CAA29C-C674-2076-6441-8D3BE2F53CBE}"/>
              </a:ext>
            </a:extLst>
          </p:cNvPr>
          <p:cNvGraphicFramePr>
            <a:graphicFrameLocks noGrp="1"/>
          </p:cNvGraphicFramePr>
          <p:nvPr/>
        </p:nvGraphicFramePr>
        <p:xfrm>
          <a:off x="3466782" y="2793050"/>
          <a:ext cx="2972436" cy="1899180"/>
        </p:xfrm>
        <a:graphic>
          <a:graphicData uri="http://schemas.openxmlformats.org/drawingml/2006/table">
            <a:tbl>
              <a:tblPr firstRow="1" bandRow="1">
                <a:tableStyleId>{93296810-A885-4BE3-A3E7-6D5BEEA58F35}</a:tableStyleId>
              </a:tblPr>
              <a:tblGrid>
                <a:gridCol w="1852100">
                  <a:extLst>
                    <a:ext uri="{9D8B030D-6E8A-4147-A177-3AD203B41FA5}">
                      <a16:colId xmlns:a16="http://schemas.microsoft.com/office/drawing/2014/main" val="2178183581"/>
                    </a:ext>
                  </a:extLst>
                </a:gridCol>
                <a:gridCol w="1120336">
                  <a:extLst>
                    <a:ext uri="{9D8B030D-6E8A-4147-A177-3AD203B41FA5}">
                      <a16:colId xmlns:a16="http://schemas.microsoft.com/office/drawing/2014/main" val="3232218858"/>
                    </a:ext>
                  </a:extLst>
                </a:gridCol>
              </a:tblGrid>
              <a:tr h="306795">
                <a:tc>
                  <a:txBody>
                    <a:bodyPr/>
                    <a:lstStyle/>
                    <a:p>
                      <a:pPr algn="ctr"/>
                      <a:r>
                        <a:rPr kumimoji="1" lang="ja-JP" altLang="en-US" sz="1400">
                          <a:solidFill>
                            <a:schemeClr val="tx1"/>
                          </a:solidFill>
                        </a:rPr>
                        <a:t>継続雇用者の</a:t>
                      </a:r>
                      <a:endParaRPr kumimoji="1" lang="en-US" altLang="ja-JP" sz="1400">
                        <a:solidFill>
                          <a:schemeClr val="tx1"/>
                        </a:solidFill>
                      </a:endParaRPr>
                    </a:p>
                    <a:p>
                      <a:pPr algn="ctr"/>
                      <a:r>
                        <a:rPr kumimoji="1" lang="ja-JP" altLang="en-US" sz="1400">
                          <a:solidFill>
                            <a:schemeClr val="tx1"/>
                          </a:solidFill>
                        </a:rPr>
                        <a:t>給与等支給額</a:t>
                      </a:r>
                      <a:endParaRPr kumimoji="1" lang="en-US" altLang="ja-JP" sz="1400">
                        <a:solidFill>
                          <a:schemeClr val="tx1"/>
                        </a:solidFill>
                      </a:endParaRPr>
                    </a:p>
                    <a:p>
                      <a:pPr algn="ctr"/>
                      <a:r>
                        <a:rPr kumimoji="1" lang="ja-JP" altLang="en-US" sz="1100" b="0" i="0" u="none" strike="noStrike" kern="1200" cap="none" spc="0" normalizeH="0" baseline="0" noProof="0">
                          <a:ln>
                            <a:noFill/>
                          </a:ln>
                          <a:solidFill>
                            <a:srgbClr val="000000"/>
                          </a:solidFill>
                          <a:effectLst/>
                          <a:uLnTx/>
                          <a:uFillTx/>
                          <a:latin typeface="メイリオ"/>
                          <a:ea typeface="+mn-ea"/>
                          <a:cs typeface="+mn-cs"/>
                        </a:rPr>
                        <a:t>（前年度比）</a:t>
                      </a:r>
                    </a:p>
                  </a:txBody>
                  <a:tcPr anchor="ctr">
                    <a:solidFill>
                      <a:schemeClr val="accent6">
                        <a:lumMod val="50000"/>
                      </a:schemeClr>
                    </a:solidFill>
                  </a:tcPr>
                </a:tc>
                <a:tc>
                  <a:txBody>
                    <a:bodyPr/>
                    <a:lstStyle/>
                    <a:p>
                      <a:pPr algn="ctr"/>
                      <a:r>
                        <a:rPr kumimoji="1" lang="ja-JP" altLang="en-US" sz="1400">
                          <a:solidFill>
                            <a:schemeClr val="tx1"/>
                          </a:solidFill>
                        </a:rPr>
                        <a:t>税額控除率</a:t>
                      </a:r>
                      <a:endParaRPr kumimoji="1" lang="ja-JP" altLang="en-US" sz="1400" strike="sngStrike">
                        <a:solidFill>
                          <a:srgbClr val="FF0000"/>
                        </a:solidFill>
                        <a:latin typeface="+mn-ea"/>
                        <a:ea typeface="+mn-ea"/>
                      </a:endParaRPr>
                    </a:p>
                  </a:txBody>
                  <a:tcPr anchor="ctr">
                    <a:solidFill>
                      <a:schemeClr val="accent6">
                        <a:lumMod val="50000"/>
                      </a:schemeClr>
                    </a:solidFill>
                  </a:tcPr>
                </a:tc>
                <a:extLst>
                  <a:ext uri="{0D108BD9-81ED-4DB2-BD59-A6C34878D82A}">
                    <a16:rowId xmlns:a16="http://schemas.microsoft.com/office/drawing/2014/main" val="3009503192"/>
                  </a:ext>
                </a:extLst>
              </a:tr>
              <a:tr h="606690">
                <a:tc>
                  <a:txBody>
                    <a:bodyPr/>
                    <a:lstStyle/>
                    <a:p>
                      <a:pPr algn="ctr"/>
                      <a:r>
                        <a:rPr kumimoji="1" lang="ja-JP" altLang="en-US" sz="1800"/>
                        <a:t>＋３％</a:t>
                      </a:r>
                      <a:endParaRPr kumimoji="1" lang="ja-JP" altLang="en-US" sz="1800">
                        <a:latin typeface="+mn-ea"/>
                        <a:ea typeface="+mn-ea"/>
                      </a:endParaRPr>
                    </a:p>
                  </a:txBody>
                  <a:tcPr anchor="ctr">
                    <a:solidFill>
                      <a:schemeClr val="accent6">
                        <a:lumMod val="75000"/>
                      </a:schemeClr>
                    </a:solidFill>
                  </a:tcPr>
                </a:tc>
                <a:tc>
                  <a:txBody>
                    <a:bodyPr/>
                    <a:lstStyle/>
                    <a:p>
                      <a:pPr algn="ctr"/>
                      <a:r>
                        <a:rPr kumimoji="1" lang="en-US" altLang="ja-JP" sz="1800"/>
                        <a:t>10</a:t>
                      </a:r>
                      <a:r>
                        <a:rPr kumimoji="1" lang="ja-JP" altLang="en-US" sz="1800"/>
                        <a:t>％</a:t>
                      </a:r>
                      <a:endParaRPr kumimoji="1" lang="ja-JP" altLang="en-US" sz="1800">
                        <a:latin typeface="+mn-ea"/>
                        <a:ea typeface="+mn-ea"/>
                      </a:endParaRPr>
                    </a:p>
                  </a:txBody>
                  <a:tcPr anchor="ctr">
                    <a:solidFill>
                      <a:schemeClr val="accent6">
                        <a:lumMod val="75000"/>
                      </a:schemeClr>
                    </a:solidFill>
                  </a:tcPr>
                </a:tc>
                <a:extLst>
                  <a:ext uri="{0D108BD9-81ED-4DB2-BD59-A6C34878D82A}">
                    <a16:rowId xmlns:a16="http://schemas.microsoft.com/office/drawing/2014/main" val="3447675167"/>
                  </a:ext>
                </a:extLst>
              </a:tr>
              <a:tr h="606690">
                <a:tc>
                  <a:txBody>
                    <a:bodyPr/>
                    <a:lstStyle/>
                    <a:p>
                      <a:pPr algn="ctr"/>
                      <a:r>
                        <a:rPr kumimoji="1" lang="ja-JP" altLang="en-US" sz="1800"/>
                        <a:t>＋４％</a:t>
                      </a:r>
                      <a:endParaRPr kumimoji="1" lang="ja-JP" altLang="en-US" sz="1800">
                        <a:latin typeface="+mn-ea"/>
                        <a:ea typeface="+mn-ea"/>
                      </a:endParaRPr>
                    </a:p>
                  </a:txBody>
                  <a:tcPr anchor="ctr">
                    <a:solidFill>
                      <a:schemeClr val="accent6"/>
                    </a:solidFill>
                  </a:tcPr>
                </a:tc>
                <a:tc>
                  <a:txBody>
                    <a:bodyPr/>
                    <a:lstStyle/>
                    <a:p>
                      <a:pPr algn="ctr"/>
                      <a:r>
                        <a:rPr kumimoji="1" lang="en-US" altLang="ja-JP" sz="1800" dirty="0"/>
                        <a:t>25</a:t>
                      </a:r>
                      <a:r>
                        <a:rPr kumimoji="1" lang="ja-JP" altLang="en-US" sz="1800" dirty="0"/>
                        <a:t>％</a:t>
                      </a:r>
                      <a:endParaRPr kumimoji="1" lang="ja-JP" altLang="en-US" sz="1800" dirty="0">
                        <a:latin typeface="+mn-ea"/>
                        <a:ea typeface="+mn-ea"/>
                      </a:endParaRPr>
                    </a:p>
                  </a:txBody>
                  <a:tcPr anchor="ctr">
                    <a:solidFill>
                      <a:schemeClr val="accent6"/>
                    </a:solidFill>
                  </a:tcPr>
                </a:tc>
                <a:extLst>
                  <a:ext uri="{0D108BD9-81ED-4DB2-BD59-A6C34878D82A}">
                    <a16:rowId xmlns:a16="http://schemas.microsoft.com/office/drawing/2014/main" val="2608425223"/>
                  </a:ext>
                </a:extLst>
              </a:tr>
            </a:tbl>
          </a:graphicData>
        </a:graphic>
      </p:graphicFrame>
      <p:sp>
        <p:nvSpPr>
          <p:cNvPr id="13" name="加算記号 12">
            <a:extLst>
              <a:ext uri="{FF2B5EF4-FFF2-40B4-BE49-F238E27FC236}">
                <a16:creationId xmlns:a16="http://schemas.microsoft.com/office/drawing/2014/main" id="{AD1EA2FE-5A78-49D0-1FE3-DA8D7A8F8EE1}"/>
              </a:ext>
            </a:extLst>
          </p:cNvPr>
          <p:cNvSpPr/>
          <p:nvPr/>
        </p:nvSpPr>
        <p:spPr>
          <a:xfrm>
            <a:off x="4791000" y="4673152"/>
            <a:ext cx="324000" cy="324000"/>
          </a:xfrm>
          <a:prstGeom prst="mathPlus">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sysClr val="windowText" lastClr="000000"/>
              </a:solidFill>
              <a:effectLst/>
              <a:uLnTx/>
              <a:uFillTx/>
              <a:latin typeface="Segoe UI"/>
              <a:ea typeface="メイリオ"/>
              <a:cs typeface="+mn-cs"/>
            </a:endParaRPr>
          </a:p>
        </p:txBody>
      </p:sp>
      <p:sp>
        <p:nvSpPr>
          <p:cNvPr id="15" name="テキスト ボックス 14">
            <a:extLst>
              <a:ext uri="{FF2B5EF4-FFF2-40B4-BE49-F238E27FC236}">
                <a16:creationId xmlns:a16="http://schemas.microsoft.com/office/drawing/2014/main" id="{21AB6C24-95C1-DDF7-4D05-4D0A33613CD6}"/>
              </a:ext>
            </a:extLst>
          </p:cNvPr>
          <p:cNvSpPr txBox="1"/>
          <p:nvPr/>
        </p:nvSpPr>
        <p:spPr>
          <a:xfrm>
            <a:off x="348898" y="5018873"/>
            <a:ext cx="9308075" cy="340093"/>
          </a:xfrm>
          <a:prstGeom prst="rect">
            <a:avLst/>
          </a:prstGeom>
          <a:solidFill>
            <a:schemeClr val="accent3">
              <a:lumMod val="20000"/>
              <a:lumOff val="80000"/>
            </a:schemeClr>
          </a:solidFill>
          <a:ln>
            <a:solidFill>
              <a:schemeClr val="tx1"/>
            </a:solidFill>
          </a:ln>
        </p:spPr>
        <p:txBody>
          <a:bodyPr wrap="square" rtlCol="0">
            <a:spAutoFit/>
          </a:bodyPr>
          <a:lstStyle/>
          <a:p>
            <a:pPr marL="0" marR="0" lvl="0" indent="0" algn="ctr" defTabSz="457200" rtl="0" eaLnBrk="1" fontAlgn="auto" latinLnBrk="0" hangingPunct="1">
              <a:lnSpc>
                <a:spcPct val="120000"/>
              </a:lnSpc>
              <a:spcBef>
                <a:spcPts val="0"/>
              </a:spcBef>
              <a:spcAft>
                <a:spcPts val="600"/>
              </a:spcAft>
              <a:buClr>
                <a:srgbClr val="103185"/>
              </a:buClr>
              <a:buSzTx/>
              <a:buFontTx/>
              <a:buNone/>
              <a:tabLst/>
              <a:defRPr/>
            </a:pPr>
            <a:r>
              <a:rPr kumimoji="1" lang="en-US" altLang="ja-JP" sz="1400" b="1" i="0" u="none" strike="noStrike" kern="1200" cap="none" spc="0" normalizeH="0" baseline="0" noProof="0">
                <a:ln>
                  <a:noFill/>
                </a:ln>
                <a:solidFill>
                  <a:srgbClr val="000000"/>
                </a:solidFill>
                <a:effectLst/>
                <a:uLnTx/>
                <a:uFillTx/>
                <a:latin typeface="Segoe UI"/>
                <a:ea typeface="メイリオ"/>
                <a:cs typeface="+mn-cs"/>
              </a:rPr>
              <a:t>【</a:t>
            </a:r>
            <a:r>
              <a:rPr kumimoji="1" lang="ja-JP" altLang="en-US" sz="1400" b="1" i="0" u="none" strike="noStrike" kern="1200" cap="none" spc="0" normalizeH="0" baseline="0" noProof="0">
                <a:ln>
                  <a:noFill/>
                </a:ln>
                <a:solidFill>
                  <a:srgbClr val="000000"/>
                </a:solidFill>
                <a:effectLst/>
                <a:uLnTx/>
                <a:uFillTx/>
                <a:latin typeface="Segoe UI"/>
                <a:ea typeface="メイリオ"/>
                <a:cs typeface="+mn-cs"/>
              </a:rPr>
              <a:t>上乗せ要件</a:t>
            </a:r>
            <a:r>
              <a:rPr kumimoji="1" lang="en-US" altLang="ja-JP" sz="1400" b="1" i="0" u="none" strike="noStrike" kern="1200" cap="none" spc="0" normalizeH="0" baseline="0" noProof="0">
                <a:ln>
                  <a:noFill/>
                </a:ln>
                <a:solidFill>
                  <a:srgbClr val="000000"/>
                </a:solidFill>
                <a:effectLst/>
                <a:uLnTx/>
                <a:uFillTx/>
                <a:latin typeface="Segoe UI"/>
                <a:ea typeface="メイリオ"/>
                <a:cs typeface="+mn-cs"/>
              </a:rPr>
              <a:t>】</a:t>
            </a:r>
            <a:r>
              <a:rPr kumimoji="1" lang="ja-JP" altLang="en-US" sz="1400" b="1" i="0" u="none" strike="noStrike" kern="1200" cap="none" spc="0" normalizeH="0" baseline="0" noProof="0">
                <a:ln>
                  <a:noFill/>
                </a:ln>
                <a:solidFill>
                  <a:srgbClr val="000000"/>
                </a:solidFill>
                <a:effectLst/>
                <a:uLnTx/>
                <a:uFillTx/>
                <a:latin typeface="Segoe UI"/>
                <a:ea typeface="メイリオ"/>
                <a:cs typeface="+mn-cs"/>
              </a:rPr>
              <a:t>　①教育訓練費の増加　②子育てとの両立・女性活躍への支援</a:t>
            </a:r>
          </a:p>
        </p:txBody>
      </p:sp>
      <p:sp>
        <p:nvSpPr>
          <p:cNvPr id="16" name="テキスト ボックス 15">
            <a:extLst>
              <a:ext uri="{FF2B5EF4-FFF2-40B4-BE49-F238E27FC236}">
                <a16:creationId xmlns:a16="http://schemas.microsoft.com/office/drawing/2014/main" id="{5A859D39-DFF2-374F-30EC-97315FB24EAA}"/>
              </a:ext>
            </a:extLst>
          </p:cNvPr>
          <p:cNvSpPr txBox="1"/>
          <p:nvPr/>
        </p:nvSpPr>
        <p:spPr>
          <a:xfrm>
            <a:off x="382746" y="5607822"/>
            <a:ext cx="2664296" cy="60016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600"/>
              </a:spcAft>
              <a:buClr>
                <a:srgbClr val="103185"/>
              </a:buClr>
              <a:buSzTx/>
              <a:buFontTx/>
              <a:buNone/>
              <a:tabLst/>
              <a:defRPr/>
            </a:pPr>
            <a:r>
              <a:rPr kumimoji="1" lang="ja-JP" altLang="en-US" sz="1400" b="1" i="0" u="none" strike="noStrike" kern="1200" cap="none" spc="0" normalizeH="0" baseline="0" noProof="0">
                <a:ln>
                  <a:noFill/>
                </a:ln>
                <a:solidFill>
                  <a:srgbClr val="000000"/>
                </a:solidFill>
                <a:effectLst/>
                <a:uLnTx/>
                <a:uFillTx/>
                <a:latin typeface="メイリオ"/>
                <a:ea typeface="メイリオ"/>
                <a:cs typeface="+mn-cs"/>
              </a:rPr>
              <a:t>上乗せ要件も達成で</a:t>
            </a:r>
            <a:endParaRPr kumimoji="1" lang="en-US" altLang="ja-JP" sz="1400" b="1" i="0" u="none" strike="noStrike" kern="1200" cap="none" spc="0" normalizeH="0" baseline="0" noProof="0">
              <a:ln>
                <a:noFill/>
              </a:ln>
              <a:solidFill>
                <a:srgbClr val="000000"/>
              </a:solidFill>
              <a:effectLst/>
              <a:uLnTx/>
              <a:uFillTx/>
              <a:latin typeface="メイリオ"/>
              <a:ea typeface="メイリオ"/>
              <a:cs typeface="+mn-cs"/>
            </a:endParaRPr>
          </a:p>
          <a:p>
            <a:pPr marL="0" marR="0" lvl="0" indent="0" algn="ctr" defTabSz="457200" rtl="0" eaLnBrk="1" fontAlgn="auto" latinLnBrk="0" hangingPunct="1">
              <a:lnSpc>
                <a:spcPct val="100000"/>
              </a:lnSpc>
              <a:spcBef>
                <a:spcPts val="0"/>
              </a:spcBef>
              <a:spcAft>
                <a:spcPts val="0"/>
              </a:spcAft>
              <a:buClr>
                <a:srgbClr val="103185"/>
              </a:buClr>
              <a:buSzTx/>
              <a:buFontTx/>
              <a:buNone/>
              <a:tabLst/>
              <a:defRPr/>
            </a:pPr>
            <a:r>
              <a:rPr kumimoji="1" lang="ja-JP" altLang="en-US" sz="1400" b="1" i="0" u="none" strike="noStrike" kern="1200" cap="none" spc="0" normalizeH="0" baseline="0" noProof="0">
                <a:ln>
                  <a:noFill/>
                </a:ln>
                <a:solidFill>
                  <a:srgbClr val="000000"/>
                </a:solidFill>
                <a:effectLst/>
                <a:uLnTx/>
                <a:uFillTx/>
                <a:latin typeface="メイリオ"/>
                <a:ea typeface="メイリオ"/>
                <a:cs typeface="+mn-cs"/>
              </a:rPr>
              <a:t>最大控除率</a:t>
            </a:r>
            <a:r>
              <a:rPr kumimoji="1" lang="en-US" altLang="ja-JP" sz="1400" b="1" i="0" u="none" strike="noStrike" kern="1200" cap="none" spc="0" normalizeH="0" baseline="0" noProof="0">
                <a:ln>
                  <a:noFill/>
                </a:ln>
                <a:solidFill>
                  <a:srgbClr val="FF0000"/>
                </a:solidFill>
                <a:effectLst/>
                <a:uLnTx/>
                <a:uFillTx/>
                <a:latin typeface="メイリオ"/>
                <a:ea typeface="メイリオ"/>
                <a:cs typeface="+mn-cs"/>
              </a:rPr>
              <a:t>45</a:t>
            </a:r>
            <a:r>
              <a:rPr kumimoji="1" lang="ja-JP" altLang="en-US" sz="1400" b="1" i="0" u="none" strike="noStrike" kern="1200" cap="none" spc="0" normalizeH="0" baseline="0" noProof="0">
                <a:ln>
                  <a:noFill/>
                </a:ln>
                <a:solidFill>
                  <a:srgbClr val="FF0000"/>
                </a:solidFill>
                <a:effectLst/>
                <a:uLnTx/>
                <a:uFillTx/>
                <a:latin typeface="メイリオ"/>
                <a:ea typeface="メイリオ"/>
                <a:cs typeface="+mn-cs"/>
              </a:rPr>
              <a:t>％</a:t>
            </a:r>
          </a:p>
        </p:txBody>
      </p:sp>
      <p:sp>
        <p:nvSpPr>
          <p:cNvPr id="19" name="テキスト ボックス 18">
            <a:extLst>
              <a:ext uri="{FF2B5EF4-FFF2-40B4-BE49-F238E27FC236}">
                <a16:creationId xmlns:a16="http://schemas.microsoft.com/office/drawing/2014/main" id="{81B49196-8DA7-2D8E-6692-24A40B859CEB}"/>
              </a:ext>
            </a:extLst>
          </p:cNvPr>
          <p:cNvSpPr txBox="1"/>
          <p:nvPr/>
        </p:nvSpPr>
        <p:spPr>
          <a:xfrm>
            <a:off x="249027" y="1718550"/>
            <a:ext cx="2944374" cy="1026555"/>
          </a:xfrm>
          <a:prstGeom prst="rect">
            <a:avLst/>
          </a:prstGeom>
          <a:solidFill>
            <a:schemeClr val="accent4">
              <a:lumMod val="90000"/>
            </a:schemeClr>
          </a:solidFill>
        </p:spPr>
        <p:txBody>
          <a:bodyPr wrap="square" bIns="36000" rtlCol="0" anchor="ctr">
            <a:noAutofit/>
          </a:bodyPr>
          <a:lstStyle/>
          <a:p>
            <a:pPr marL="0" marR="0" lvl="0" indent="0" algn="ctr" defTabSz="457200" rtl="0" eaLnBrk="1" fontAlgn="auto" latinLnBrk="0" hangingPunct="1">
              <a:lnSpc>
                <a:spcPts val="1000"/>
              </a:lnSpc>
              <a:spcBef>
                <a:spcPts val="0"/>
              </a:spcBef>
              <a:spcAft>
                <a:spcPts val="600"/>
              </a:spcAft>
              <a:buClr>
                <a:srgbClr val="103185"/>
              </a:buClr>
              <a:buSzTx/>
              <a:buFontTx/>
              <a:buNone/>
              <a:tabLst/>
              <a:defRPr/>
            </a:pPr>
            <a:r>
              <a:rPr kumimoji="1" lang="ja-JP" altLang="en-US" sz="1600" b="1" i="0" u="none" strike="noStrike" kern="1200" cap="none" spc="0" normalizeH="0" baseline="0" noProof="0">
                <a:ln>
                  <a:noFill/>
                </a:ln>
                <a:solidFill>
                  <a:srgbClr val="000000"/>
                </a:solidFill>
                <a:effectLst/>
                <a:uLnTx/>
                <a:uFillTx/>
                <a:latin typeface="メイリオ"/>
                <a:ea typeface="メイリオ"/>
                <a:cs typeface="+mn-cs"/>
              </a:rPr>
              <a:t>中小規模の</a:t>
            </a:r>
            <a:endParaRPr kumimoji="1" lang="en-US" altLang="ja-JP" sz="1600" b="1" i="0" u="none" strike="noStrike" kern="1200" cap="none" spc="0" normalizeH="0" baseline="0" noProof="0">
              <a:ln>
                <a:noFill/>
              </a:ln>
              <a:solidFill>
                <a:srgbClr val="000000"/>
              </a:solidFill>
              <a:effectLst/>
              <a:uLnTx/>
              <a:uFillTx/>
              <a:latin typeface="メイリオ"/>
              <a:ea typeface="メイリオ"/>
              <a:cs typeface="+mn-cs"/>
            </a:endParaRPr>
          </a:p>
          <a:p>
            <a:pPr marL="0" marR="0" lvl="0" indent="0" algn="ctr" defTabSz="457200" rtl="0" eaLnBrk="1" fontAlgn="auto" latinLnBrk="0" hangingPunct="1">
              <a:lnSpc>
                <a:spcPts val="1000"/>
              </a:lnSpc>
              <a:spcBef>
                <a:spcPts val="0"/>
              </a:spcBef>
              <a:spcAft>
                <a:spcPts val="600"/>
              </a:spcAft>
              <a:buClr>
                <a:srgbClr val="103185"/>
              </a:buClr>
              <a:buSzTx/>
              <a:buFontTx/>
              <a:buNone/>
              <a:tabLst/>
              <a:defRPr/>
            </a:pPr>
            <a:r>
              <a:rPr kumimoji="1" lang="ja-JP" altLang="en-US" sz="1600" b="0" i="0" u="none" strike="noStrike" kern="1200" cap="none" spc="0" normalizeH="0" baseline="0" noProof="0">
                <a:ln>
                  <a:noFill/>
                </a:ln>
                <a:solidFill>
                  <a:srgbClr val="000000"/>
                </a:solidFill>
                <a:effectLst/>
                <a:uLnTx/>
                <a:uFillTx/>
                <a:latin typeface="メイリオ"/>
                <a:ea typeface="メイリオ"/>
                <a:cs typeface="+mn-cs"/>
              </a:rPr>
              <a:t>医療法人立又は個人立の</a:t>
            </a:r>
            <a:endParaRPr kumimoji="1" lang="en-US" altLang="ja-JP" sz="1600" b="0" i="0" u="none" strike="noStrike" kern="1200" cap="none" spc="0" normalizeH="0" baseline="0" noProof="0">
              <a:ln>
                <a:noFill/>
              </a:ln>
              <a:solidFill>
                <a:srgbClr val="000000"/>
              </a:solidFill>
              <a:effectLst/>
              <a:uLnTx/>
              <a:uFillTx/>
              <a:latin typeface="メイリオ"/>
              <a:ea typeface="メイリオ"/>
              <a:cs typeface="+mn-cs"/>
            </a:endParaRPr>
          </a:p>
          <a:p>
            <a:pPr marL="0" marR="0" lvl="0" indent="0" algn="ctr" defTabSz="457200" rtl="0" eaLnBrk="1" fontAlgn="auto" latinLnBrk="0" hangingPunct="1">
              <a:lnSpc>
                <a:spcPts val="1000"/>
              </a:lnSpc>
              <a:spcBef>
                <a:spcPts val="0"/>
              </a:spcBef>
              <a:spcAft>
                <a:spcPts val="600"/>
              </a:spcAft>
              <a:buClr>
                <a:srgbClr val="103185"/>
              </a:buClr>
              <a:buSzTx/>
              <a:buFontTx/>
              <a:buNone/>
              <a:tabLst/>
              <a:defRPr/>
            </a:pPr>
            <a:r>
              <a:rPr kumimoji="1" lang="ja-JP" altLang="en-US" sz="1600" b="0" i="0" u="none" strike="noStrike" kern="1200" cap="none" spc="0" normalizeH="0" baseline="0" noProof="0">
                <a:ln>
                  <a:noFill/>
                </a:ln>
                <a:solidFill>
                  <a:srgbClr val="000000"/>
                </a:solidFill>
                <a:effectLst/>
                <a:uLnTx/>
                <a:uFillTx/>
                <a:latin typeface="メイリオ"/>
                <a:ea typeface="メイリオ"/>
                <a:cs typeface="+mn-cs"/>
              </a:rPr>
              <a:t>医療機関・薬局</a:t>
            </a:r>
            <a:endParaRPr kumimoji="1" lang="en-US" altLang="ja-JP" sz="1600" b="0" i="0" u="none" strike="noStrike" kern="1200" cap="none" spc="0" normalizeH="0" baseline="0" noProof="0">
              <a:ln>
                <a:noFill/>
              </a:ln>
              <a:solidFill>
                <a:srgbClr val="000000"/>
              </a:solidFill>
              <a:effectLst/>
              <a:uLnTx/>
              <a:uFillTx/>
              <a:latin typeface="メイリオ"/>
              <a:ea typeface="メイリオ"/>
              <a:cs typeface="+mn-cs"/>
            </a:endParaRPr>
          </a:p>
          <a:p>
            <a:pPr marL="0" marR="0" lvl="0" indent="0" algn="l" defTabSz="457200" rtl="0" eaLnBrk="1" fontAlgn="auto" latinLnBrk="0" hangingPunct="1">
              <a:lnSpc>
                <a:spcPct val="100000"/>
              </a:lnSpc>
              <a:spcBef>
                <a:spcPts val="0"/>
              </a:spcBef>
              <a:spcAft>
                <a:spcPts val="600"/>
              </a:spcAft>
              <a:buClr>
                <a:srgbClr val="103185"/>
              </a:buClr>
              <a:buSzTx/>
              <a:buFontTx/>
              <a:buNone/>
              <a:tabLst/>
              <a:defRPr/>
            </a:pPr>
            <a:r>
              <a:rPr kumimoji="1" lang="ja-JP" altLang="en-US" sz="800" b="0" i="0" u="sng" strike="noStrike" kern="1200" cap="none" spc="0" normalizeH="0" baseline="0" noProof="0">
                <a:ln>
                  <a:noFill/>
                </a:ln>
                <a:solidFill>
                  <a:srgbClr val="000000"/>
                </a:solidFill>
                <a:effectLst/>
                <a:uLnTx/>
                <a:uFillTx/>
                <a:latin typeface="メイリオ"/>
                <a:ea typeface="メイリオ"/>
                <a:cs typeface="+mn-cs"/>
              </a:rPr>
              <a:t>青色申告書を提出する、中小企業者等（資本金１億円以下の法人、協同組合等）</a:t>
            </a:r>
            <a:r>
              <a:rPr kumimoji="1" lang="ja-JP" altLang="en-US" sz="800" b="0" i="0" u="none" strike="noStrike" kern="1200" cap="none" spc="0" normalizeH="0" baseline="0" noProof="0">
                <a:ln>
                  <a:noFill/>
                </a:ln>
                <a:solidFill>
                  <a:srgbClr val="000000"/>
                </a:solidFill>
                <a:effectLst/>
                <a:uLnTx/>
                <a:uFillTx/>
                <a:latin typeface="メイリオ"/>
                <a:ea typeface="メイリオ"/>
                <a:cs typeface="+mn-cs"/>
              </a:rPr>
              <a:t>又は</a:t>
            </a:r>
            <a:r>
              <a:rPr kumimoji="1" lang="ja-JP" altLang="en-US" sz="800" b="0" i="0" u="sng" strike="noStrike" kern="1200" cap="none" spc="0" normalizeH="0" baseline="0" noProof="0">
                <a:ln>
                  <a:noFill/>
                </a:ln>
                <a:solidFill>
                  <a:srgbClr val="000000"/>
                </a:solidFill>
                <a:effectLst/>
                <a:uLnTx/>
                <a:uFillTx/>
                <a:latin typeface="メイリオ"/>
                <a:ea typeface="メイリオ"/>
                <a:cs typeface="+mn-cs"/>
              </a:rPr>
              <a:t>従業員数</a:t>
            </a:r>
            <a:r>
              <a:rPr kumimoji="1" lang="en-US" altLang="ja-JP" sz="800" b="0" i="0" u="sng" strike="noStrike" kern="1200" cap="none" spc="0" normalizeH="0" baseline="0" noProof="0">
                <a:ln>
                  <a:noFill/>
                </a:ln>
                <a:solidFill>
                  <a:srgbClr val="000000"/>
                </a:solidFill>
                <a:effectLst/>
                <a:uLnTx/>
                <a:uFillTx/>
                <a:latin typeface="メイリオ"/>
                <a:ea typeface="メイリオ"/>
                <a:cs typeface="+mn-cs"/>
              </a:rPr>
              <a:t>1,000</a:t>
            </a:r>
            <a:r>
              <a:rPr kumimoji="1" lang="ja-JP" altLang="en-US" sz="800" b="0" i="0" u="sng" strike="noStrike" kern="1200" cap="none" spc="0" normalizeH="0" baseline="0" noProof="0">
                <a:ln>
                  <a:noFill/>
                </a:ln>
                <a:solidFill>
                  <a:srgbClr val="000000"/>
                </a:solidFill>
                <a:effectLst/>
                <a:uLnTx/>
                <a:uFillTx/>
                <a:latin typeface="メイリオ"/>
                <a:ea typeface="メイリオ"/>
                <a:cs typeface="+mn-cs"/>
              </a:rPr>
              <a:t>人以下</a:t>
            </a:r>
            <a:r>
              <a:rPr kumimoji="1" lang="ja-JP" altLang="en-US" sz="800" b="0" i="0" u="none" strike="noStrike" kern="1200" cap="none" spc="0" normalizeH="0" baseline="0" noProof="0">
                <a:ln>
                  <a:noFill/>
                </a:ln>
                <a:solidFill>
                  <a:srgbClr val="000000"/>
                </a:solidFill>
                <a:effectLst/>
                <a:uLnTx/>
                <a:uFillTx/>
                <a:latin typeface="メイリオ"/>
                <a:ea typeface="メイリオ"/>
                <a:cs typeface="+mn-cs"/>
              </a:rPr>
              <a:t>の個人事業主</a:t>
            </a:r>
          </a:p>
        </p:txBody>
      </p:sp>
      <p:sp>
        <p:nvSpPr>
          <p:cNvPr id="20" name="テキスト ボックス 19">
            <a:extLst>
              <a:ext uri="{FF2B5EF4-FFF2-40B4-BE49-F238E27FC236}">
                <a16:creationId xmlns:a16="http://schemas.microsoft.com/office/drawing/2014/main" id="{A030CC8C-A2F0-3928-993B-A1E5ED80503A}"/>
              </a:ext>
            </a:extLst>
          </p:cNvPr>
          <p:cNvSpPr txBox="1"/>
          <p:nvPr/>
        </p:nvSpPr>
        <p:spPr>
          <a:xfrm>
            <a:off x="3473041" y="1716334"/>
            <a:ext cx="2952145" cy="1028771"/>
          </a:xfrm>
          <a:prstGeom prst="rect">
            <a:avLst/>
          </a:prstGeom>
          <a:solidFill>
            <a:schemeClr val="accent6">
              <a:lumMod val="75000"/>
            </a:schemeClr>
          </a:solidFill>
        </p:spPr>
        <p:txBody>
          <a:bodyPr wrap="square" bIns="36000" rtlCol="0" anchor="ctr">
            <a:noAutofit/>
          </a:bodyPr>
          <a:lstStyle/>
          <a:p>
            <a:pPr marL="0" marR="0" lvl="0" indent="0" algn="ctr" defTabSz="457200" rtl="0" eaLnBrk="1" fontAlgn="auto" latinLnBrk="0" hangingPunct="1">
              <a:lnSpc>
                <a:spcPts val="1000"/>
              </a:lnSpc>
              <a:spcBef>
                <a:spcPts val="0"/>
              </a:spcBef>
              <a:spcAft>
                <a:spcPts val="600"/>
              </a:spcAft>
              <a:buClr>
                <a:srgbClr val="103185"/>
              </a:buClr>
              <a:buSzTx/>
              <a:buFontTx/>
              <a:buNone/>
              <a:tabLst/>
              <a:defRPr/>
            </a:pPr>
            <a:r>
              <a:rPr kumimoji="1" lang="ja-JP" altLang="en-US" sz="1600" b="1" i="0" u="none" strike="noStrike" kern="1200" cap="none" spc="0" normalizeH="0" baseline="0" noProof="0">
                <a:ln>
                  <a:noFill/>
                </a:ln>
                <a:solidFill>
                  <a:srgbClr val="000000"/>
                </a:solidFill>
                <a:effectLst/>
                <a:uLnTx/>
                <a:uFillTx/>
                <a:latin typeface="メイリオ"/>
                <a:ea typeface="メイリオ"/>
                <a:cs typeface="+mn-cs"/>
              </a:rPr>
              <a:t>中規模の</a:t>
            </a:r>
            <a:endParaRPr kumimoji="1" lang="en-US" altLang="ja-JP" sz="1600" b="1" i="0" u="none" strike="noStrike" kern="1200" cap="none" spc="0" normalizeH="0" baseline="0" noProof="0">
              <a:ln>
                <a:noFill/>
              </a:ln>
              <a:solidFill>
                <a:srgbClr val="000000"/>
              </a:solidFill>
              <a:effectLst/>
              <a:uLnTx/>
              <a:uFillTx/>
              <a:latin typeface="メイリオ"/>
              <a:ea typeface="メイリオ"/>
              <a:cs typeface="+mn-cs"/>
            </a:endParaRPr>
          </a:p>
          <a:p>
            <a:pPr marL="0" marR="0" lvl="0" indent="0" algn="ctr" defTabSz="457200" rtl="0" eaLnBrk="1" fontAlgn="auto" latinLnBrk="0" hangingPunct="1">
              <a:lnSpc>
                <a:spcPts val="1000"/>
              </a:lnSpc>
              <a:spcBef>
                <a:spcPts val="0"/>
              </a:spcBef>
              <a:spcAft>
                <a:spcPts val="600"/>
              </a:spcAft>
              <a:buClr>
                <a:srgbClr val="103185"/>
              </a:buClr>
              <a:buSzTx/>
              <a:buFontTx/>
              <a:buNone/>
              <a:tabLst/>
              <a:defRPr/>
            </a:pPr>
            <a:r>
              <a:rPr kumimoji="1" lang="ja-JP" altLang="en-US" sz="1600" b="0" i="0" u="none" strike="noStrike" kern="1200" cap="none" spc="0" normalizeH="0" baseline="0" noProof="0">
                <a:ln>
                  <a:noFill/>
                </a:ln>
                <a:solidFill>
                  <a:srgbClr val="000000"/>
                </a:solidFill>
                <a:effectLst/>
                <a:uLnTx/>
                <a:uFillTx/>
                <a:latin typeface="メイリオ"/>
                <a:ea typeface="メイリオ"/>
                <a:cs typeface="+mn-cs"/>
              </a:rPr>
              <a:t>医療法人立又は個人立の</a:t>
            </a:r>
            <a:endParaRPr kumimoji="1" lang="en-US" altLang="ja-JP" sz="1600" b="0" i="0" u="none" strike="noStrike" kern="1200" cap="none" spc="0" normalizeH="0" baseline="0" noProof="0">
              <a:ln>
                <a:noFill/>
              </a:ln>
              <a:solidFill>
                <a:srgbClr val="000000"/>
              </a:solidFill>
              <a:effectLst/>
              <a:uLnTx/>
              <a:uFillTx/>
              <a:latin typeface="メイリオ"/>
              <a:ea typeface="メイリオ"/>
              <a:cs typeface="+mn-cs"/>
            </a:endParaRPr>
          </a:p>
          <a:p>
            <a:pPr marL="0" marR="0" lvl="0" indent="0" algn="ctr" defTabSz="457200" rtl="0" eaLnBrk="1" fontAlgn="auto" latinLnBrk="0" hangingPunct="1">
              <a:lnSpc>
                <a:spcPts val="1000"/>
              </a:lnSpc>
              <a:spcBef>
                <a:spcPts val="0"/>
              </a:spcBef>
              <a:spcAft>
                <a:spcPts val="600"/>
              </a:spcAft>
              <a:buClr>
                <a:srgbClr val="103185"/>
              </a:buClr>
              <a:buSzTx/>
              <a:buFontTx/>
              <a:buNone/>
              <a:tabLst/>
              <a:defRPr/>
            </a:pPr>
            <a:r>
              <a:rPr kumimoji="1" lang="ja-JP" altLang="en-US" sz="1600" b="0" i="0" u="none" strike="noStrike" kern="1200" cap="none" spc="0" normalizeH="0" baseline="0" noProof="0">
                <a:ln>
                  <a:noFill/>
                </a:ln>
                <a:solidFill>
                  <a:srgbClr val="000000"/>
                </a:solidFill>
                <a:effectLst/>
                <a:uLnTx/>
                <a:uFillTx/>
                <a:latin typeface="メイリオ"/>
                <a:ea typeface="メイリオ"/>
                <a:cs typeface="+mn-cs"/>
              </a:rPr>
              <a:t>医療機関・薬局</a:t>
            </a:r>
            <a:endParaRPr kumimoji="1" lang="en-US" altLang="ja-JP" sz="1600" b="0" i="0" u="none" strike="noStrike" kern="1200" cap="none" spc="0" normalizeH="0" baseline="0" noProof="0">
              <a:ln>
                <a:noFill/>
              </a:ln>
              <a:solidFill>
                <a:srgbClr val="000000"/>
              </a:solidFill>
              <a:effectLst/>
              <a:uLnTx/>
              <a:uFillTx/>
              <a:latin typeface="メイリオ"/>
              <a:ea typeface="メイリオ"/>
              <a:cs typeface="+mn-cs"/>
            </a:endParaRPr>
          </a:p>
          <a:p>
            <a:pPr marL="0" marR="0" lvl="0" indent="0" algn="l" defTabSz="457200" rtl="0" eaLnBrk="1" fontAlgn="auto" latinLnBrk="0" hangingPunct="1">
              <a:lnSpc>
                <a:spcPct val="100000"/>
              </a:lnSpc>
              <a:spcBef>
                <a:spcPts val="0"/>
              </a:spcBef>
              <a:spcAft>
                <a:spcPts val="600"/>
              </a:spcAft>
              <a:buClr>
                <a:srgbClr val="103185"/>
              </a:buClr>
              <a:buSzTx/>
              <a:buFontTx/>
              <a:buNone/>
              <a:tabLst/>
              <a:defRPr/>
            </a:pPr>
            <a:r>
              <a:rPr kumimoji="1" lang="ja-JP" altLang="en-US" sz="800" b="0" i="0" u="sng" strike="noStrike" kern="1200" cap="none" spc="0" normalizeH="0" baseline="0" noProof="0">
                <a:ln>
                  <a:noFill/>
                </a:ln>
                <a:solidFill>
                  <a:srgbClr val="000000"/>
                </a:solidFill>
                <a:effectLst/>
                <a:uLnTx/>
                <a:uFillTx/>
                <a:latin typeface="メイリオ"/>
                <a:ea typeface="メイリオ"/>
                <a:cs typeface="+mn-cs"/>
              </a:rPr>
              <a:t>青色申告書を提出する、従業員数</a:t>
            </a:r>
            <a:r>
              <a:rPr kumimoji="1" lang="en-US" altLang="ja-JP" sz="800" b="0" i="0" u="sng" strike="noStrike" kern="1200" cap="none" spc="0" normalizeH="0" baseline="0" noProof="0">
                <a:ln>
                  <a:noFill/>
                </a:ln>
                <a:solidFill>
                  <a:srgbClr val="000000"/>
                </a:solidFill>
                <a:effectLst/>
                <a:uLnTx/>
                <a:uFillTx/>
                <a:latin typeface="メイリオ"/>
                <a:ea typeface="メイリオ"/>
                <a:cs typeface="+mn-cs"/>
              </a:rPr>
              <a:t>2,000</a:t>
            </a:r>
            <a:r>
              <a:rPr kumimoji="1" lang="ja-JP" altLang="en-US" sz="800" b="0" i="0" u="sng" strike="noStrike" kern="1200" cap="none" spc="0" normalizeH="0" baseline="0" noProof="0">
                <a:ln>
                  <a:noFill/>
                </a:ln>
                <a:solidFill>
                  <a:srgbClr val="000000"/>
                </a:solidFill>
                <a:effectLst/>
                <a:uLnTx/>
                <a:uFillTx/>
                <a:latin typeface="メイリオ"/>
                <a:ea typeface="メイリオ"/>
                <a:cs typeface="+mn-cs"/>
              </a:rPr>
              <a:t>人以下</a:t>
            </a:r>
            <a:r>
              <a:rPr kumimoji="1" lang="ja-JP" altLang="en-US" sz="800" b="0" i="0" u="none" strike="noStrike" kern="1200" cap="none" spc="0" normalizeH="0" baseline="0" noProof="0">
                <a:ln>
                  <a:noFill/>
                </a:ln>
                <a:solidFill>
                  <a:srgbClr val="000000"/>
                </a:solidFill>
                <a:effectLst/>
                <a:uLnTx/>
                <a:uFillTx/>
                <a:latin typeface="メイリオ"/>
                <a:ea typeface="メイリオ"/>
                <a:cs typeface="+mn-cs"/>
              </a:rPr>
              <a:t>の企業又は個人事業主</a:t>
            </a:r>
            <a:endParaRPr kumimoji="1" lang="en-US" altLang="ja-JP" sz="800" b="0" i="0" u="none" strike="noStrike" kern="1200" cap="none" spc="0" normalizeH="0" baseline="0" noProof="0">
              <a:ln>
                <a:noFill/>
              </a:ln>
              <a:solidFill>
                <a:srgbClr val="000000"/>
              </a:solidFill>
              <a:effectLst/>
              <a:uLnTx/>
              <a:uFillTx/>
              <a:latin typeface="メイリオ"/>
              <a:ea typeface="メイリオ"/>
              <a:cs typeface="+mn-cs"/>
            </a:endParaRPr>
          </a:p>
        </p:txBody>
      </p:sp>
      <p:sp>
        <p:nvSpPr>
          <p:cNvPr id="21" name="テキスト ボックス 20">
            <a:extLst>
              <a:ext uri="{FF2B5EF4-FFF2-40B4-BE49-F238E27FC236}">
                <a16:creationId xmlns:a16="http://schemas.microsoft.com/office/drawing/2014/main" id="{71579332-ABC4-D158-65D9-6BFFFD988F5C}"/>
              </a:ext>
            </a:extLst>
          </p:cNvPr>
          <p:cNvSpPr txBox="1"/>
          <p:nvPr/>
        </p:nvSpPr>
        <p:spPr>
          <a:xfrm>
            <a:off x="6684537" y="1714560"/>
            <a:ext cx="2952145" cy="1030545"/>
          </a:xfrm>
          <a:prstGeom prst="rect">
            <a:avLst/>
          </a:prstGeom>
          <a:solidFill>
            <a:schemeClr val="bg2">
              <a:lumMod val="90000"/>
            </a:schemeClr>
          </a:solidFill>
        </p:spPr>
        <p:txBody>
          <a:bodyPr wrap="square" bIns="36000" rtlCol="0" anchor="ctr">
            <a:noAutofit/>
          </a:bodyPr>
          <a:lstStyle/>
          <a:p>
            <a:pPr marL="0" marR="0" lvl="0" indent="0" algn="ctr" defTabSz="457200" rtl="0" eaLnBrk="1" fontAlgn="auto" latinLnBrk="0" hangingPunct="1">
              <a:lnSpc>
                <a:spcPts val="1000"/>
              </a:lnSpc>
              <a:spcBef>
                <a:spcPts val="0"/>
              </a:spcBef>
              <a:spcAft>
                <a:spcPts val="600"/>
              </a:spcAft>
              <a:buClr>
                <a:srgbClr val="103185"/>
              </a:buClr>
              <a:buSzTx/>
              <a:buFontTx/>
              <a:buNone/>
              <a:tabLst/>
              <a:defRPr/>
            </a:pPr>
            <a:r>
              <a:rPr kumimoji="1" lang="ja-JP" altLang="en-US" sz="1600" b="1" i="0" u="none" strike="noStrike" kern="1200" cap="none" spc="0" normalizeH="0" baseline="0" noProof="0">
                <a:ln>
                  <a:noFill/>
                </a:ln>
                <a:solidFill>
                  <a:srgbClr val="000000"/>
                </a:solidFill>
                <a:effectLst/>
                <a:uLnTx/>
                <a:uFillTx/>
                <a:latin typeface="メイリオ"/>
                <a:ea typeface="メイリオ"/>
                <a:cs typeface="+mn-cs"/>
              </a:rPr>
              <a:t>大規模の</a:t>
            </a:r>
            <a:endParaRPr kumimoji="1" lang="en-US" altLang="ja-JP" sz="1600" b="1" i="0" u="none" strike="noStrike" kern="1200" cap="none" spc="0" normalizeH="0" baseline="0" noProof="0">
              <a:ln>
                <a:noFill/>
              </a:ln>
              <a:solidFill>
                <a:srgbClr val="000000"/>
              </a:solidFill>
              <a:effectLst/>
              <a:uLnTx/>
              <a:uFillTx/>
              <a:latin typeface="メイリオ"/>
              <a:ea typeface="メイリオ"/>
              <a:cs typeface="+mn-cs"/>
            </a:endParaRPr>
          </a:p>
          <a:p>
            <a:pPr marL="0" marR="0" lvl="0" indent="0" algn="ctr" defTabSz="457200" rtl="0" eaLnBrk="1" fontAlgn="auto" latinLnBrk="0" hangingPunct="1">
              <a:lnSpc>
                <a:spcPts val="1000"/>
              </a:lnSpc>
              <a:spcBef>
                <a:spcPts val="0"/>
              </a:spcBef>
              <a:spcAft>
                <a:spcPts val="600"/>
              </a:spcAft>
              <a:buClr>
                <a:srgbClr val="103185"/>
              </a:buClr>
              <a:buSzTx/>
              <a:buFontTx/>
              <a:buNone/>
              <a:tabLst/>
              <a:defRPr/>
            </a:pPr>
            <a:r>
              <a:rPr kumimoji="1" lang="ja-JP" altLang="en-US" sz="1600" b="0" i="0" u="none" strike="noStrike" kern="1200" cap="none" spc="0" normalizeH="0" baseline="0" noProof="0">
                <a:ln>
                  <a:noFill/>
                </a:ln>
                <a:solidFill>
                  <a:srgbClr val="000000"/>
                </a:solidFill>
                <a:effectLst/>
                <a:uLnTx/>
                <a:uFillTx/>
                <a:latin typeface="メイリオ"/>
                <a:ea typeface="メイリオ"/>
                <a:cs typeface="+mn-cs"/>
              </a:rPr>
              <a:t>医療法人立又は個人立の</a:t>
            </a:r>
            <a:endParaRPr kumimoji="1" lang="en-US" altLang="ja-JP" sz="1600" b="0" i="0" u="none" strike="noStrike" kern="1200" cap="none" spc="0" normalizeH="0" baseline="0" noProof="0">
              <a:ln>
                <a:noFill/>
              </a:ln>
              <a:solidFill>
                <a:srgbClr val="000000"/>
              </a:solidFill>
              <a:effectLst/>
              <a:uLnTx/>
              <a:uFillTx/>
              <a:latin typeface="メイリオ"/>
              <a:ea typeface="メイリオ"/>
              <a:cs typeface="+mn-cs"/>
            </a:endParaRPr>
          </a:p>
          <a:p>
            <a:pPr marL="0" marR="0" lvl="0" indent="0" algn="ctr" defTabSz="457200" rtl="0" eaLnBrk="1" fontAlgn="auto" latinLnBrk="0" hangingPunct="1">
              <a:lnSpc>
                <a:spcPts val="1000"/>
              </a:lnSpc>
              <a:spcBef>
                <a:spcPts val="0"/>
              </a:spcBef>
              <a:spcAft>
                <a:spcPts val="600"/>
              </a:spcAft>
              <a:buClr>
                <a:srgbClr val="103185"/>
              </a:buClr>
              <a:buSzTx/>
              <a:buFontTx/>
              <a:buNone/>
              <a:tabLst/>
              <a:defRPr/>
            </a:pPr>
            <a:r>
              <a:rPr kumimoji="1" lang="ja-JP" altLang="en-US" sz="1600" b="0" i="0" u="none" strike="noStrike" kern="1200" cap="none" spc="0" normalizeH="0" baseline="0" noProof="0">
                <a:ln>
                  <a:noFill/>
                </a:ln>
                <a:solidFill>
                  <a:srgbClr val="000000"/>
                </a:solidFill>
                <a:effectLst/>
                <a:uLnTx/>
                <a:uFillTx/>
                <a:latin typeface="メイリオ"/>
                <a:ea typeface="メイリオ"/>
                <a:cs typeface="+mn-cs"/>
              </a:rPr>
              <a:t>医療機関・薬局</a:t>
            </a:r>
            <a:endParaRPr kumimoji="1" lang="en-US" altLang="ja-JP" sz="1600" b="0" i="0" u="none" strike="noStrike" kern="1200" cap="none" spc="0" normalizeH="0" baseline="0" noProof="0">
              <a:ln>
                <a:noFill/>
              </a:ln>
              <a:solidFill>
                <a:srgbClr val="000000"/>
              </a:solidFill>
              <a:effectLst/>
              <a:uLnTx/>
              <a:uFillTx/>
              <a:latin typeface="メイリオ"/>
              <a:ea typeface="メイリオ"/>
              <a:cs typeface="+mn-cs"/>
            </a:endParaRPr>
          </a:p>
          <a:p>
            <a:pPr marL="0" marR="0" lvl="0" indent="0" algn="ctr" defTabSz="457200" rtl="0" eaLnBrk="1" fontAlgn="auto" latinLnBrk="0" hangingPunct="1">
              <a:lnSpc>
                <a:spcPct val="100000"/>
              </a:lnSpc>
              <a:spcBef>
                <a:spcPts val="0"/>
              </a:spcBef>
              <a:spcAft>
                <a:spcPts val="600"/>
              </a:spcAft>
              <a:buClr>
                <a:srgbClr val="103185"/>
              </a:buClr>
              <a:buSzTx/>
              <a:buFontTx/>
              <a:buNone/>
              <a:tabLst/>
              <a:defRPr/>
            </a:pPr>
            <a:r>
              <a:rPr kumimoji="1" lang="ja-JP" altLang="en-US" sz="800" b="0" i="0" u="sng" strike="noStrike" kern="1200" cap="none" spc="0" normalizeH="0" baseline="0" noProof="0">
                <a:ln>
                  <a:noFill/>
                </a:ln>
                <a:solidFill>
                  <a:srgbClr val="000000"/>
                </a:solidFill>
                <a:effectLst/>
                <a:uLnTx/>
                <a:uFillTx/>
                <a:latin typeface="メイリオ"/>
                <a:ea typeface="メイリオ"/>
                <a:cs typeface="+mn-cs"/>
              </a:rPr>
              <a:t>青色申告書を提出する、</a:t>
            </a:r>
            <a:r>
              <a:rPr kumimoji="1" lang="ja-JP" altLang="en-US" sz="800" b="0" i="0" u="none" strike="noStrike" kern="1200" cap="none" spc="0" normalizeH="0" baseline="0" noProof="0">
                <a:ln>
                  <a:noFill/>
                </a:ln>
                <a:solidFill>
                  <a:srgbClr val="000000"/>
                </a:solidFill>
                <a:effectLst/>
                <a:uLnTx/>
                <a:uFillTx/>
                <a:latin typeface="メイリオ"/>
                <a:ea typeface="メイリオ"/>
                <a:cs typeface="+mn-cs"/>
              </a:rPr>
              <a:t>全企業又は個人事業主</a:t>
            </a:r>
            <a:endParaRPr kumimoji="1" lang="en-US" altLang="ja-JP" sz="800" b="0" i="0" u="none" strike="noStrike" kern="1200" cap="none" spc="0" normalizeH="0" baseline="0" noProof="0">
              <a:ln>
                <a:noFill/>
              </a:ln>
              <a:solidFill>
                <a:srgbClr val="000000"/>
              </a:solidFill>
              <a:effectLst/>
              <a:uLnTx/>
              <a:uFillTx/>
              <a:latin typeface="メイリオ"/>
              <a:ea typeface="メイリオ"/>
              <a:cs typeface="+mn-cs"/>
            </a:endParaRPr>
          </a:p>
          <a:p>
            <a:pPr marL="0" marR="0" lvl="0" indent="0" algn="ctr" defTabSz="457200" rtl="0" eaLnBrk="1" fontAlgn="auto" latinLnBrk="0" hangingPunct="1">
              <a:lnSpc>
                <a:spcPct val="100000"/>
              </a:lnSpc>
              <a:spcBef>
                <a:spcPts val="0"/>
              </a:spcBef>
              <a:spcAft>
                <a:spcPts val="600"/>
              </a:spcAft>
              <a:buClr>
                <a:srgbClr val="103185"/>
              </a:buClr>
              <a:buSzTx/>
              <a:buFontTx/>
              <a:buNone/>
              <a:tabLst/>
              <a:defRPr/>
            </a:pPr>
            <a:endParaRPr kumimoji="1" lang="ja-JP" altLang="en-US" sz="100" b="0" i="0" u="none" strike="noStrike" kern="1200" cap="none" spc="0" normalizeH="0" baseline="0" noProof="0">
              <a:ln>
                <a:noFill/>
              </a:ln>
              <a:solidFill>
                <a:srgbClr val="000000"/>
              </a:solidFill>
              <a:effectLst/>
              <a:uLnTx/>
              <a:uFillTx/>
              <a:latin typeface="メイリオ"/>
              <a:ea typeface="メイリオ"/>
              <a:cs typeface="+mn-cs"/>
            </a:endParaRPr>
          </a:p>
        </p:txBody>
      </p:sp>
      <p:sp>
        <p:nvSpPr>
          <p:cNvPr id="23" name="テキスト ボックス 22">
            <a:extLst>
              <a:ext uri="{FF2B5EF4-FFF2-40B4-BE49-F238E27FC236}">
                <a16:creationId xmlns:a16="http://schemas.microsoft.com/office/drawing/2014/main" id="{9BF62DF6-6201-248E-A09A-A66E56544971}"/>
              </a:ext>
            </a:extLst>
          </p:cNvPr>
          <p:cNvSpPr txBox="1"/>
          <p:nvPr/>
        </p:nvSpPr>
        <p:spPr>
          <a:xfrm>
            <a:off x="-3440" y="6228897"/>
            <a:ext cx="9308075" cy="63094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600"/>
              </a:spcAft>
              <a:buClr>
                <a:srgbClr val="103185"/>
              </a:buClr>
              <a:buSzTx/>
              <a:buFontTx/>
              <a:buNone/>
              <a:tabLst/>
              <a:defRPr/>
            </a:pPr>
            <a:r>
              <a:rPr kumimoji="1" lang="en-US" altLang="ja-JP" sz="1000" b="0" i="0" u="none" strike="noStrike" kern="1200" cap="none" spc="0" normalizeH="0" baseline="0" noProof="0">
                <a:ln>
                  <a:noFill/>
                </a:ln>
                <a:solidFill>
                  <a:srgbClr val="000000"/>
                </a:solidFill>
                <a:effectLst/>
                <a:uLnTx/>
                <a:uFillTx/>
                <a:latin typeface="メイリオ"/>
                <a:ea typeface="メイリオ"/>
                <a:cs typeface="+mn-cs"/>
              </a:rPr>
              <a:t>※</a:t>
            </a:r>
            <a:r>
              <a:rPr kumimoji="1" lang="ja-JP" altLang="en-US" sz="1000" b="0" i="0" u="none" strike="noStrike" kern="1200" cap="none" spc="0" normalizeH="0" baseline="0" noProof="0">
                <a:ln>
                  <a:noFill/>
                </a:ln>
                <a:solidFill>
                  <a:srgbClr val="000000"/>
                </a:solidFill>
                <a:effectLst/>
                <a:uLnTx/>
                <a:uFillTx/>
                <a:latin typeface="メイリオ"/>
                <a:ea typeface="メイリオ"/>
                <a:cs typeface="+mn-cs"/>
              </a:rPr>
              <a:t>税額控除額の計算は、全雇用者の前事業年度から適用事業年度の給与等支給額の増加額に税額控除率を乗じて計算。ただし、控除上限額は法人税額等の</a:t>
            </a:r>
            <a:r>
              <a:rPr kumimoji="1" lang="en-US" altLang="ja-JP" sz="1000" b="0" i="0" u="none" strike="noStrike" kern="1200" cap="none" spc="0" normalizeH="0" baseline="0" noProof="0">
                <a:ln>
                  <a:noFill/>
                </a:ln>
                <a:solidFill>
                  <a:srgbClr val="000000"/>
                </a:solidFill>
                <a:effectLst/>
                <a:uLnTx/>
                <a:uFillTx/>
                <a:latin typeface="メイリオ"/>
                <a:ea typeface="メイリオ"/>
                <a:cs typeface="+mn-cs"/>
              </a:rPr>
              <a:t>20</a:t>
            </a:r>
            <a:r>
              <a:rPr kumimoji="1" lang="ja-JP" altLang="en-US" sz="1000" b="0" i="0" u="none" strike="noStrike" kern="1200" cap="none" spc="0" normalizeH="0" baseline="0" noProof="0">
                <a:ln>
                  <a:noFill/>
                </a:ln>
                <a:solidFill>
                  <a:srgbClr val="000000"/>
                </a:solidFill>
                <a:effectLst/>
                <a:uLnTx/>
                <a:uFillTx/>
                <a:latin typeface="メイリオ"/>
                <a:ea typeface="メイリオ"/>
                <a:cs typeface="+mn-cs"/>
              </a:rPr>
              <a:t>％。</a:t>
            </a:r>
            <a:endParaRPr kumimoji="1" lang="en-US" altLang="ja-JP" sz="1000" b="0" i="0" u="none" strike="noStrike" kern="1200" cap="none" spc="0" normalizeH="0" baseline="0" noProof="0">
              <a:ln>
                <a:noFill/>
              </a:ln>
              <a:solidFill>
                <a:srgbClr val="000000"/>
              </a:solidFill>
              <a:effectLst/>
              <a:uLnTx/>
              <a:uFillTx/>
              <a:latin typeface="メイリオ"/>
              <a:ea typeface="メイリオ"/>
              <a:cs typeface="+mn-cs"/>
            </a:endParaRPr>
          </a:p>
          <a:p>
            <a:pPr marL="0" marR="0" lvl="0" indent="0" algn="l" defTabSz="457200" rtl="0" eaLnBrk="1" fontAlgn="auto" latinLnBrk="0" hangingPunct="1">
              <a:lnSpc>
                <a:spcPct val="100000"/>
              </a:lnSpc>
              <a:spcBef>
                <a:spcPts val="0"/>
              </a:spcBef>
              <a:spcAft>
                <a:spcPts val="600"/>
              </a:spcAft>
              <a:buClr>
                <a:srgbClr val="103185"/>
              </a:buClr>
              <a:buSzTx/>
              <a:buFontTx/>
              <a:buNone/>
              <a:tabLst/>
              <a:defRPr/>
            </a:pPr>
            <a:r>
              <a:rPr kumimoji="1" lang="ja-JP" altLang="en-US" sz="1000" b="0" i="0" u="none" strike="noStrike" kern="1200" cap="none" spc="0" normalizeH="0" baseline="0" noProof="0">
                <a:ln>
                  <a:noFill/>
                </a:ln>
                <a:solidFill>
                  <a:srgbClr val="000000"/>
                </a:solidFill>
                <a:effectLst/>
                <a:uLnTx/>
                <a:uFillTx/>
                <a:latin typeface="メイリオ"/>
                <a:ea typeface="メイリオ"/>
                <a:cs typeface="+mn-cs"/>
              </a:rPr>
              <a:t>詳細は、右記</a:t>
            </a:r>
            <a:r>
              <a:rPr kumimoji="1" lang="en-US" altLang="ja-JP" sz="1000" b="0" i="0" u="none" strike="noStrike" kern="1200" cap="none" spc="0" normalizeH="0" baseline="0" noProof="0">
                <a:ln>
                  <a:noFill/>
                </a:ln>
                <a:solidFill>
                  <a:srgbClr val="000000"/>
                </a:solidFill>
                <a:effectLst/>
                <a:uLnTx/>
                <a:uFillTx/>
                <a:latin typeface="メイリオ"/>
                <a:ea typeface="メイリオ"/>
                <a:cs typeface="+mn-cs"/>
              </a:rPr>
              <a:t>QR</a:t>
            </a:r>
            <a:r>
              <a:rPr kumimoji="1" lang="ja-JP" altLang="en-US" sz="1000" b="0" i="0" u="none" strike="noStrike" kern="1200" cap="none" spc="0" normalizeH="0" baseline="0" noProof="0">
                <a:ln>
                  <a:noFill/>
                </a:ln>
                <a:solidFill>
                  <a:srgbClr val="000000"/>
                </a:solidFill>
                <a:effectLst/>
                <a:uLnTx/>
                <a:uFillTx/>
                <a:latin typeface="メイリオ"/>
                <a:ea typeface="メイリオ"/>
                <a:cs typeface="+mn-cs"/>
              </a:rPr>
              <a:t>コードのパンフレットをご確認ください。</a:t>
            </a:r>
            <a:br>
              <a:rPr kumimoji="1" lang="en-US" altLang="ja-JP" sz="1000" b="0" i="0" u="none" strike="noStrike" kern="1200" cap="none" spc="0" normalizeH="0" baseline="0" noProof="0">
                <a:ln>
                  <a:noFill/>
                </a:ln>
                <a:solidFill>
                  <a:srgbClr val="000000"/>
                </a:solidFill>
                <a:effectLst/>
                <a:uLnTx/>
                <a:uFillTx/>
                <a:latin typeface="メイリオ"/>
                <a:ea typeface="メイリオ"/>
                <a:cs typeface="+mn-cs"/>
              </a:rPr>
            </a:br>
            <a:r>
              <a:rPr kumimoji="1" lang="ja-JP" altLang="en-US" sz="1000" b="0" i="0" u="none" strike="noStrike" kern="1200" cap="none" spc="0" normalizeH="0" baseline="0" noProof="0">
                <a:ln>
                  <a:noFill/>
                </a:ln>
                <a:solidFill>
                  <a:srgbClr val="000000"/>
                </a:solidFill>
                <a:effectLst/>
                <a:uLnTx/>
                <a:uFillTx/>
                <a:latin typeface="メイリオ"/>
                <a:ea typeface="メイリオ"/>
                <a:cs typeface="+mn-cs"/>
              </a:rPr>
              <a:t>なお、本内容は、令和５年</a:t>
            </a:r>
            <a:r>
              <a:rPr kumimoji="1" lang="en-US" altLang="ja-JP" sz="1000" b="0" i="0" u="none" strike="noStrike" kern="1200" cap="none" spc="0" normalizeH="0" baseline="0" noProof="0">
                <a:ln>
                  <a:noFill/>
                </a:ln>
                <a:solidFill>
                  <a:srgbClr val="000000"/>
                </a:solidFill>
                <a:effectLst/>
                <a:uLnTx/>
                <a:uFillTx/>
                <a:latin typeface="メイリオ"/>
                <a:ea typeface="メイリオ"/>
                <a:cs typeface="+mn-cs"/>
              </a:rPr>
              <a:t>12</a:t>
            </a:r>
            <a:r>
              <a:rPr kumimoji="1" lang="ja-JP" altLang="en-US" sz="1000" b="0" i="0" u="none" strike="noStrike" kern="1200" cap="none" spc="0" normalizeH="0" baseline="0" noProof="0">
                <a:ln>
                  <a:noFill/>
                </a:ln>
                <a:solidFill>
                  <a:srgbClr val="000000"/>
                </a:solidFill>
                <a:effectLst/>
                <a:uLnTx/>
                <a:uFillTx/>
                <a:latin typeface="メイリオ"/>
                <a:ea typeface="メイリオ"/>
                <a:cs typeface="+mn-cs"/>
              </a:rPr>
              <a:t>月の政府決定時点のもので、今後の国会審議等を踏まえて施策内容が変更となる可能性があります。</a:t>
            </a:r>
            <a:endParaRPr kumimoji="1" lang="en-US" altLang="ja-JP" sz="1000" b="0" i="0" u="none" strike="noStrike" kern="1200" cap="none" spc="0" normalizeH="0" baseline="0" noProof="0">
              <a:ln>
                <a:noFill/>
              </a:ln>
              <a:solidFill>
                <a:srgbClr val="000000"/>
              </a:solidFill>
              <a:effectLst/>
              <a:uLnTx/>
              <a:uFillTx/>
              <a:latin typeface="メイリオ"/>
              <a:ea typeface="メイリオ"/>
              <a:cs typeface="+mn-cs"/>
            </a:endParaRPr>
          </a:p>
        </p:txBody>
      </p:sp>
      <p:sp>
        <p:nvSpPr>
          <p:cNvPr id="2" name="矢印: 下 1">
            <a:extLst>
              <a:ext uri="{FF2B5EF4-FFF2-40B4-BE49-F238E27FC236}">
                <a16:creationId xmlns:a16="http://schemas.microsoft.com/office/drawing/2014/main" id="{6609D592-3C91-816B-3A52-46DF2A5320DE}"/>
              </a:ext>
            </a:extLst>
          </p:cNvPr>
          <p:cNvSpPr/>
          <p:nvPr/>
        </p:nvSpPr>
        <p:spPr>
          <a:xfrm>
            <a:off x="1534874" y="5392461"/>
            <a:ext cx="393790" cy="180000"/>
          </a:xfrm>
          <a:prstGeom prst="downArrow">
            <a:avLst/>
          </a:prstGeom>
          <a:solidFill>
            <a:schemeClr val="accent2"/>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sysClr val="windowText" lastClr="000000"/>
              </a:solidFill>
              <a:effectLst/>
              <a:uLnTx/>
              <a:uFillTx/>
              <a:latin typeface="Segoe UI"/>
              <a:ea typeface="メイリオ"/>
              <a:cs typeface="+mn-cs"/>
            </a:endParaRPr>
          </a:p>
        </p:txBody>
      </p:sp>
      <p:sp>
        <p:nvSpPr>
          <p:cNvPr id="3" name="テキスト ボックス 2">
            <a:extLst>
              <a:ext uri="{FF2B5EF4-FFF2-40B4-BE49-F238E27FC236}">
                <a16:creationId xmlns:a16="http://schemas.microsoft.com/office/drawing/2014/main" id="{34F17E91-A774-06D7-8158-A4FA743F1043}"/>
              </a:ext>
            </a:extLst>
          </p:cNvPr>
          <p:cNvSpPr txBox="1"/>
          <p:nvPr/>
        </p:nvSpPr>
        <p:spPr>
          <a:xfrm>
            <a:off x="3670787" y="5607822"/>
            <a:ext cx="2664296" cy="60016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600"/>
              </a:spcAft>
              <a:buClr>
                <a:srgbClr val="103185"/>
              </a:buClr>
              <a:buSzTx/>
              <a:buFontTx/>
              <a:buNone/>
              <a:tabLst/>
              <a:defRPr/>
            </a:pPr>
            <a:r>
              <a:rPr kumimoji="1" lang="ja-JP" altLang="en-US" sz="1400" b="1" i="0" u="none" strike="noStrike" kern="1200" cap="none" spc="0" normalizeH="0" baseline="0" noProof="0">
                <a:ln>
                  <a:noFill/>
                </a:ln>
                <a:solidFill>
                  <a:srgbClr val="000000"/>
                </a:solidFill>
                <a:effectLst/>
                <a:uLnTx/>
                <a:uFillTx/>
                <a:latin typeface="メイリオ"/>
                <a:ea typeface="メイリオ"/>
                <a:cs typeface="+mn-cs"/>
              </a:rPr>
              <a:t>上乗せ要件も達成で</a:t>
            </a:r>
            <a:endParaRPr kumimoji="1" lang="en-US" altLang="ja-JP" sz="1400" b="1" i="0" u="none" strike="noStrike" kern="1200" cap="none" spc="0" normalizeH="0" baseline="0" noProof="0">
              <a:ln>
                <a:noFill/>
              </a:ln>
              <a:solidFill>
                <a:srgbClr val="000000"/>
              </a:solidFill>
              <a:effectLst/>
              <a:uLnTx/>
              <a:uFillTx/>
              <a:latin typeface="メイリオ"/>
              <a:ea typeface="メイリオ"/>
              <a:cs typeface="+mn-cs"/>
            </a:endParaRPr>
          </a:p>
          <a:p>
            <a:pPr marL="0" marR="0" lvl="0" indent="0" algn="ctr" defTabSz="457200" rtl="0" eaLnBrk="1" fontAlgn="auto" latinLnBrk="0" hangingPunct="1">
              <a:lnSpc>
                <a:spcPct val="100000"/>
              </a:lnSpc>
              <a:spcBef>
                <a:spcPts val="0"/>
              </a:spcBef>
              <a:spcAft>
                <a:spcPts val="600"/>
              </a:spcAft>
              <a:buClr>
                <a:srgbClr val="103185"/>
              </a:buClr>
              <a:buSzTx/>
              <a:buFontTx/>
              <a:buNone/>
              <a:tabLst/>
              <a:defRPr/>
            </a:pPr>
            <a:r>
              <a:rPr kumimoji="1" lang="ja-JP" altLang="en-US" sz="1400" b="1" i="0" u="none" strike="noStrike" kern="1200" cap="none" spc="0" normalizeH="0" baseline="0" noProof="0">
                <a:ln>
                  <a:noFill/>
                </a:ln>
                <a:solidFill>
                  <a:srgbClr val="000000"/>
                </a:solidFill>
                <a:effectLst/>
                <a:uLnTx/>
                <a:uFillTx/>
                <a:latin typeface="メイリオ"/>
                <a:ea typeface="メイリオ"/>
                <a:cs typeface="+mn-cs"/>
              </a:rPr>
              <a:t>最大控除率</a:t>
            </a:r>
            <a:r>
              <a:rPr kumimoji="1" lang="en-US" altLang="ja-JP" sz="1400" b="1" i="0" u="none" strike="noStrike" kern="1200" cap="none" spc="0" normalizeH="0" baseline="0" noProof="0">
                <a:ln>
                  <a:noFill/>
                </a:ln>
                <a:solidFill>
                  <a:srgbClr val="FF0000"/>
                </a:solidFill>
                <a:effectLst/>
                <a:uLnTx/>
                <a:uFillTx/>
                <a:latin typeface="メイリオ"/>
                <a:ea typeface="メイリオ"/>
                <a:cs typeface="+mn-cs"/>
              </a:rPr>
              <a:t>35</a:t>
            </a:r>
            <a:r>
              <a:rPr kumimoji="1" lang="ja-JP" altLang="en-US" sz="1400" b="1" i="0" u="none" strike="noStrike" kern="1200" cap="none" spc="0" normalizeH="0" baseline="0" noProof="0">
                <a:ln>
                  <a:noFill/>
                </a:ln>
                <a:solidFill>
                  <a:srgbClr val="FF0000"/>
                </a:solidFill>
                <a:effectLst/>
                <a:uLnTx/>
                <a:uFillTx/>
                <a:latin typeface="メイリオ"/>
                <a:ea typeface="メイリオ"/>
                <a:cs typeface="+mn-cs"/>
              </a:rPr>
              <a:t>％</a:t>
            </a:r>
          </a:p>
        </p:txBody>
      </p:sp>
      <p:sp>
        <p:nvSpPr>
          <p:cNvPr id="4" name="テキスト ボックス 3">
            <a:extLst>
              <a:ext uri="{FF2B5EF4-FFF2-40B4-BE49-F238E27FC236}">
                <a16:creationId xmlns:a16="http://schemas.microsoft.com/office/drawing/2014/main" id="{00D2821B-0E0A-7482-6177-9DA3AE15257F}"/>
              </a:ext>
            </a:extLst>
          </p:cNvPr>
          <p:cNvSpPr txBox="1"/>
          <p:nvPr/>
        </p:nvSpPr>
        <p:spPr>
          <a:xfrm>
            <a:off x="6858960" y="5607822"/>
            <a:ext cx="2664296" cy="60016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600"/>
              </a:spcAft>
              <a:buClr>
                <a:srgbClr val="103185"/>
              </a:buClr>
              <a:buSzTx/>
              <a:buFontTx/>
              <a:buNone/>
              <a:tabLst/>
              <a:defRPr/>
            </a:pPr>
            <a:r>
              <a:rPr kumimoji="1" lang="ja-JP" altLang="en-US" sz="1400" b="1" i="0" u="none" strike="noStrike" kern="1200" cap="none" spc="0" normalizeH="0" baseline="0" noProof="0">
                <a:ln>
                  <a:noFill/>
                </a:ln>
                <a:solidFill>
                  <a:srgbClr val="000000"/>
                </a:solidFill>
                <a:effectLst/>
                <a:uLnTx/>
                <a:uFillTx/>
                <a:latin typeface="メイリオ"/>
                <a:ea typeface="メイリオ"/>
                <a:cs typeface="+mn-cs"/>
              </a:rPr>
              <a:t>上乗せ要件も達成で</a:t>
            </a:r>
            <a:endParaRPr kumimoji="1" lang="en-US" altLang="ja-JP" sz="1400" b="1" i="0" u="none" strike="noStrike" kern="1200" cap="none" spc="0" normalizeH="0" baseline="0" noProof="0">
              <a:ln>
                <a:noFill/>
              </a:ln>
              <a:solidFill>
                <a:srgbClr val="000000"/>
              </a:solidFill>
              <a:effectLst/>
              <a:uLnTx/>
              <a:uFillTx/>
              <a:latin typeface="メイリオ"/>
              <a:ea typeface="メイリオ"/>
              <a:cs typeface="+mn-cs"/>
            </a:endParaRPr>
          </a:p>
          <a:p>
            <a:pPr marL="0" marR="0" lvl="0" indent="0" algn="ctr" defTabSz="457200" rtl="0" eaLnBrk="1" fontAlgn="auto" latinLnBrk="0" hangingPunct="1">
              <a:lnSpc>
                <a:spcPct val="100000"/>
              </a:lnSpc>
              <a:spcBef>
                <a:spcPts val="0"/>
              </a:spcBef>
              <a:spcAft>
                <a:spcPts val="600"/>
              </a:spcAft>
              <a:buClr>
                <a:srgbClr val="103185"/>
              </a:buClr>
              <a:buSzTx/>
              <a:buFontTx/>
              <a:buNone/>
              <a:tabLst/>
              <a:defRPr/>
            </a:pPr>
            <a:r>
              <a:rPr kumimoji="1" lang="ja-JP" altLang="en-US" sz="1400" b="1" i="0" u="none" strike="noStrike" kern="1200" cap="none" spc="0" normalizeH="0" baseline="0" noProof="0">
                <a:ln>
                  <a:noFill/>
                </a:ln>
                <a:solidFill>
                  <a:srgbClr val="000000"/>
                </a:solidFill>
                <a:effectLst/>
                <a:uLnTx/>
                <a:uFillTx/>
                <a:latin typeface="メイリオ"/>
                <a:ea typeface="メイリオ"/>
                <a:cs typeface="+mn-cs"/>
              </a:rPr>
              <a:t>最大控除率</a:t>
            </a:r>
            <a:r>
              <a:rPr kumimoji="1" lang="en-US" altLang="ja-JP" sz="1400" b="1" i="0" u="none" strike="noStrike" kern="1200" cap="none" spc="0" normalizeH="0" baseline="0" noProof="0">
                <a:ln>
                  <a:noFill/>
                </a:ln>
                <a:solidFill>
                  <a:srgbClr val="FF0000"/>
                </a:solidFill>
                <a:effectLst/>
                <a:uLnTx/>
                <a:uFillTx/>
                <a:latin typeface="メイリオ"/>
                <a:ea typeface="メイリオ"/>
                <a:cs typeface="+mn-cs"/>
              </a:rPr>
              <a:t>35</a:t>
            </a:r>
            <a:r>
              <a:rPr kumimoji="1" lang="ja-JP" altLang="en-US" sz="1400" b="1" i="0" u="none" strike="noStrike" kern="1200" cap="none" spc="0" normalizeH="0" baseline="0" noProof="0">
                <a:ln>
                  <a:noFill/>
                </a:ln>
                <a:solidFill>
                  <a:srgbClr val="FF0000"/>
                </a:solidFill>
                <a:effectLst/>
                <a:uLnTx/>
                <a:uFillTx/>
                <a:latin typeface="メイリオ"/>
                <a:ea typeface="メイリオ"/>
                <a:cs typeface="+mn-cs"/>
              </a:rPr>
              <a:t>％</a:t>
            </a:r>
          </a:p>
        </p:txBody>
      </p:sp>
      <p:sp>
        <p:nvSpPr>
          <p:cNvPr id="5" name="矢印: 下 4">
            <a:extLst>
              <a:ext uri="{FF2B5EF4-FFF2-40B4-BE49-F238E27FC236}">
                <a16:creationId xmlns:a16="http://schemas.microsoft.com/office/drawing/2014/main" id="{6A0D4DAF-771C-3223-443B-447A035F0CD0}"/>
              </a:ext>
            </a:extLst>
          </p:cNvPr>
          <p:cNvSpPr/>
          <p:nvPr/>
        </p:nvSpPr>
        <p:spPr>
          <a:xfrm>
            <a:off x="4806040" y="5392461"/>
            <a:ext cx="393790" cy="180000"/>
          </a:xfrm>
          <a:prstGeom prst="downArrow">
            <a:avLst/>
          </a:prstGeom>
          <a:solidFill>
            <a:schemeClr val="accent6">
              <a:lumMod val="75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sysClr val="windowText" lastClr="000000"/>
              </a:solidFill>
              <a:effectLst/>
              <a:uLnTx/>
              <a:uFillTx/>
              <a:latin typeface="Segoe UI"/>
              <a:ea typeface="メイリオ"/>
              <a:cs typeface="+mn-cs"/>
            </a:endParaRPr>
          </a:p>
        </p:txBody>
      </p:sp>
      <p:sp>
        <p:nvSpPr>
          <p:cNvPr id="8" name="矢印: 下 7">
            <a:extLst>
              <a:ext uri="{FF2B5EF4-FFF2-40B4-BE49-F238E27FC236}">
                <a16:creationId xmlns:a16="http://schemas.microsoft.com/office/drawing/2014/main" id="{F4BB1B70-912B-4ABF-C6A5-10BEC57EC7E3}"/>
              </a:ext>
            </a:extLst>
          </p:cNvPr>
          <p:cNvSpPr/>
          <p:nvPr/>
        </p:nvSpPr>
        <p:spPr>
          <a:xfrm>
            <a:off x="8049344" y="5406911"/>
            <a:ext cx="393790" cy="180000"/>
          </a:xfrm>
          <a:prstGeom prst="downArrow">
            <a:avLst/>
          </a:prstGeom>
          <a:solidFill>
            <a:schemeClr val="bg2">
              <a:lumMod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sysClr val="windowText" lastClr="000000"/>
              </a:solidFill>
              <a:effectLst/>
              <a:uLnTx/>
              <a:uFillTx/>
              <a:latin typeface="Segoe UI"/>
              <a:ea typeface="メイリオ"/>
              <a:cs typeface="+mn-cs"/>
            </a:endParaRPr>
          </a:p>
        </p:txBody>
      </p:sp>
      <p:pic>
        <p:nvPicPr>
          <p:cNvPr id="14" name="図 13">
            <a:extLst>
              <a:ext uri="{FF2B5EF4-FFF2-40B4-BE49-F238E27FC236}">
                <a16:creationId xmlns:a16="http://schemas.microsoft.com/office/drawing/2014/main" id="{6A40F914-B12E-92E8-90AF-79AB499C47E1}"/>
              </a:ext>
            </a:extLst>
          </p:cNvPr>
          <p:cNvPicPr>
            <a:picLocks noChangeAspect="1"/>
          </p:cNvPicPr>
          <p:nvPr/>
        </p:nvPicPr>
        <p:blipFill>
          <a:blip r:embed="rId2"/>
          <a:stretch>
            <a:fillRect/>
          </a:stretch>
        </p:blipFill>
        <p:spPr>
          <a:xfrm>
            <a:off x="9191332" y="6112369"/>
            <a:ext cx="680815" cy="688945"/>
          </a:xfrm>
          <a:prstGeom prst="rect">
            <a:avLst/>
          </a:prstGeom>
        </p:spPr>
      </p:pic>
    </p:spTree>
    <p:extLst>
      <p:ext uri="{BB962C8B-B14F-4D97-AF65-F5344CB8AC3E}">
        <p14:creationId xmlns:p14="http://schemas.microsoft.com/office/powerpoint/2010/main" val="2468237162"/>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四角形: 角を丸くする 16">
            <a:extLst>
              <a:ext uri="{FF2B5EF4-FFF2-40B4-BE49-F238E27FC236}">
                <a16:creationId xmlns:a16="http://schemas.microsoft.com/office/drawing/2014/main" id="{96A2C1AF-E17A-B1C2-11F1-34245CC7AC8F}"/>
              </a:ext>
            </a:extLst>
          </p:cNvPr>
          <p:cNvSpPr/>
          <p:nvPr/>
        </p:nvSpPr>
        <p:spPr>
          <a:xfrm>
            <a:off x="50731" y="1027954"/>
            <a:ext cx="9806745" cy="4835341"/>
          </a:xfrm>
          <a:prstGeom prst="roundRect">
            <a:avLst>
              <a:gd name="adj" fmla="val 2462"/>
            </a:avLst>
          </a:prstGeom>
          <a:noFill/>
          <a:ln w="127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賃上げに係る評価の全体像</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医療従事者の人材確保や賃上げに向けた取組－①</a:t>
            </a:r>
          </a:p>
        </p:txBody>
      </p:sp>
      <p:sp>
        <p:nvSpPr>
          <p:cNvPr id="4" name="四角形: 角を丸くする 3">
            <a:extLst>
              <a:ext uri="{FF2B5EF4-FFF2-40B4-BE49-F238E27FC236}">
                <a16:creationId xmlns:a16="http://schemas.microsoft.com/office/drawing/2014/main" id="{E3DB0CAB-7A07-BACE-0753-EDBC161E6502}"/>
              </a:ext>
            </a:extLst>
          </p:cNvPr>
          <p:cNvSpPr/>
          <p:nvPr/>
        </p:nvSpPr>
        <p:spPr>
          <a:xfrm>
            <a:off x="249715" y="1694787"/>
            <a:ext cx="9403480" cy="662166"/>
          </a:xfrm>
          <a:prstGeom prst="roundRect">
            <a:avLst/>
          </a:prstGeom>
          <a:solidFill>
            <a:srgbClr val="E6B9B8"/>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①　外来・在宅医療の患者に係る評価、訪問看護ステーションの利用者に係る評価</a:t>
            </a:r>
            <a:endParaRPr kumimoji="1" lang="en-US" altLang="ja-JP"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外来・在宅ベースアップ評価料</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、歯科外来・在宅ベースアップ評価料</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、訪問看護ベースアップ評価料</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a:t>
            </a:r>
          </a:p>
          <a:p>
            <a:pPr marL="87313" marR="0" lvl="0" indent="-87313"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届け出が必要、初再診料等に評価を上乗せ（区分は設けない）</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加算記号 8">
            <a:extLst>
              <a:ext uri="{FF2B5EF4-FFF2-40B4-BE49-F238E27FC236}">
                <a16:creationId xmlns:a16="http://schemas.microsoft.com/office/drawing/2014/main" id="{C4C41F4A-64E4-FFC6-6EE7-5241DF18D1A3}"/>
              </a:ext>
            </a:extLst>
          </p:cNvPr>
          <p:cNvSpPr/>
          <p:nvPr/>
        </p:nvSpPr>
        <p:spPr>
          <a:xfrm>
            <a:off x="183330" y="2655331"/>
            <a:ext cx="1067407" cy="1010896"/>
          </a:xfrm>
          <a:prstGeom prst="mathPlus">
            <a:avLst>
              <a:gd name="adj1" fmla="val 17550"/>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10" name="加算記号 9">
            <a:extLst>
              <a:ext uri="{FF2B5EF4-FFF2-40B4-BE49-F238E27FC236}">
                <a16:creationId xmlns:a16="http://schemas.microsoft.com/office/drawing/2014/main" id="{87151DF5-7A87-B9E5-CD8F-5706954FE458}"/>
              </a:ext>
            </a:extLst>
          </p:cNvPr>
          <p:cNvSpPr/>
          <p:nvPr/>
        </p:nvSpPr>
        <p:spPr>
          <a:xfrm>
            <a:off x="4212915" y="2417485"/>
            <a:ext cx="644889" cy="595877"/>
          </a:xfrm>
          <a:prstGeom prst="mathPlus">
            <a:avLst>
              <a:gd name="adj1" fmla="val 17550"/>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11" name="テキスト ボックス 10">
            <a:extLst>
              <a:ext uri="{FF2B5EF4-FFF2-40B4-BE49-F238E27FC236}">
                <a16:creationId xmlns:a16="http://schemas.microsoft.com/office/drawing/2014/main" id="{BD3774C8-7036-59F5-9799-72F70D600FF9}"/>
              </a:ext>
            </a:extLst>
          </p:cNvPr>
          <p:cNvSpPr txBox="1"/>
          <p:nvPr/>
        </p:nvSpPr>
        <p:spPr>
          <a:xfrm>
            <a:off x="4738039" y="2575985"/>
            <a:ext cx="4692572" cy="600164"/>
          </a:xfrm>
          <a:prstGeom prst="rect">
            <a:avLst/>
          </a:prstGeom>
          <a:noFill/>
        </p:spPr>
        <p:txBody>
          <a:bodyPr wrap="square" rtlCol="0">
            <a:spAutoFit/>
          </a:bodyPr>
          <a:lstStyle/>
          <a:p>
            <a:pPr marL="182563" marR="0" lvl="0" indent="-182563" algn="l" defTabSz="4572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①による対象職員の賃上げが、一定の水準（給与総額の</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％増）</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182563" algn="l" defTabSz="4572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に達しないと見込まれる無床診療所、訪問看護ステーションのみ</a:t>
            </a:r>
          </a:p>
          <a:p>
            <a:pPr marL="182563" marR="0" lvl="0" indent="-182563" algn="l" defTabSz="4572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四角形: 角を丸くする 11">
            <a:extLst>
              <a:ext uri="{FF2B5EF4-FFF2-40B4-BE49-F238E27FC236}">
                <a16:creationId xmlns:a16="http://schemas.microsoft.com/office/drawing/2014/main" id="{A90AC8E4-0EF9-6C01-7B4F-F478EFA05352}"/>
              </a:ext>
            </a:extLst>
          </p:cNvPr>
          <p:cNvSpPr/>
          <p:nvPr/>
        </p:nvSpPr>
        <p:spPr>
          <a:xfrm>
            <a:off x="3560237" y="2989342"/>
            <a:ext cx="6092958" cy="1043476"/>
          </a:xfrm>
          <a:prstGeom prst="roundRect">
            <a:avLst>
              <a:gd name="adj" fmla="val 4342"/>
            </a:avLst>
          </a:prstGeom>
          <a:solidFill>
            <a:srgbClr val="FFFCE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①</a:t>
            </a:r>
            <a:r>
              <a:rPr kumimoji="1" lang="en-US" altLang="ja-JP"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賃金増率が低い場合の①への上乗せ評価</a:t>
            </a:r>
            <a:endParaRPr kumimoji="1" lang="en-US" altLang="ja-JP"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269875"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外来・在宅ベースアップ評価料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、歯科外来・在宅ベースアップ評価料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269875"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訪問看護ベースアップ評価料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p>
          <a:p>
            <a:pPr marL="269875" marR="0" lvl="0" indent="-269875"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一定の水準（対象職員の給与総額の</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％）に達するため、評価の区分（８区分）を計算し、届出を行った施設について、①の評価へ上乗せ</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四角形: 角を丸くする 12">
            <a:extLst>
              <a:ext uri="{FF2B5EF4-FFF2-40B4-BE49-F238E27FC236}">
                <a16:creationId xmlns:a16="http://schemas.microsoft.com/office/drawing/2014/main" id="{5496BCD3-60DB-4A9E-A8EF-DF56AA21A47A}"/>
              </a:ext>
            </a:extLst>
          </p:cNvPr>
          <p:cNvSpPr/>
          <p:nvPr/>
        </p:nvSpPr>
        <p:spPr>
          <a:xfrm>
            <a:off x="249715" y="4345045"/>
            <a:ext cx="9403480" cy="888745"/>
          </a:xfrm>
          <a:prstGeom prst="roundRect">
            <a:avLst>
              <a:gd name="adj" fmla="val 5790"/>
            </a:avLst>
          </a:prstGeom>
          <a:solidFill>
            <a:schemeClr val="accent2">
              <a:lumMod val="40000"/>
              <a:lumOff val="6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② 入院患者に係る評価</a:t>
            </a:r>
            <a:endParaRPr kumimoji="1" lang="en-US" altLang="ja-JP"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4572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入院ベースアップ評価料</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必要な評価の区分（</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165</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区分）を計算し、届出を行った施設について、入院料等</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に評価</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を上乗せ</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テキスト ボックス 13">
            <a:extLst>
              <a:ext uri="{FF2B5EF4-FFF2-40B4-BE49-F238E27FC236}">
                <a16:creationId xmlns:a16="http://schemas.microsoft.com/office/drawing/2014/main" id="{3439BED0-2C8F-8437-D9C2-C3D20B8E0F77}"/>
              </a:ext>
            </a:extLst>
          </p:cNvPr>
          <p:cNvSpPr txBox="1"/>
          <p:nvPr/>
        </p:nvSpPr>
        <p:spPr>
          <a:xfrm>
            <a:off x="799907" y="3337785"/>
            <a:ext cx="3541087" cy="261610"/>
          </a:xfrm>
          <a:prstGeom prst="rect">
            <a:avLst/>
          </a:prstGeom>
          <a:noFill/>
        </p:spPr>
        <p:txBody>
          <a:bodyPr wrap="square" rtlCol="0">
            <a:spAutoFit/>
          </a:bodyPr>
          <a:lstStyle/>
          <a:p>
            <a:pPr marL="182563" marR="0" lvl="0" indent="-182563" algn="l" defTabSz="4572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入院に携わる職員のための評価</a:t>
            </a:r>
          </a:p>
        </p:txBody>
      </p:sp>
      <p:sp>
        <p:nvSpPr>
          <p:cNvPr id="16" name="テキスト ボックス 15">
            <a:extLst>
              <a:ext uri="{FF2B5EF4-FFF2-40B4-BE49-F238E27FC236}">
                <a16:creationId xmlns:a16="http://schemas.microsoft.com/office/drawing/2014/main" id="{86EDDC40-46FC-BD06-2175-FFA8234B8F65}"/>
              </a:ext>
            </a:extLst>
          </p:cNvPr>
          <p:cNvSpPr txBox="1"/>
          <p:nvPr/>
        </p:nvSpPr>
        <p:spPr>
          <a:xfrm>
            <a:off x="0" y="5239502"/>
            <a:ext cx="9718500" cy="646331"/>
          </a:xfrm>
          <a:prstGeom prst="rect">
            <a:avLst/>
          </a:prstGeom>
          <a:noFill/>
        </p:spPr>
        <p:txBody>
          <a:bodyPr wrap="square" rtlCol="0">
            <a:spAutoFit/>
          </a:bodyPr>
          <a:lstStyle/>
          <a:p>
            <a:pPr marL="182563" marR="0" lvl="0" indent="-182563"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対象職員の賃上げの計画及び実績について、毎年報告</a:t>
            </a:r>
            <a:endParaRPr kumimoji="1" lang="ja-JP" altLang="en-US" sz="14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182563" marR="0" lvl="0" indent="-182563"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ベースアップ評価料においては、算定した評価は、対象職員の賃上げ（ベースアップ等）に用いる必要</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（令和６年度から令和７年度</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182563"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への繰り越しは可）</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8" name="正方形/長方形 17">
            <a:extLst>
              <a:ext uri="{FF2B5EF4-FFF2-40B4-BE49-F238E27FC236}">
                <a16:creationId xmlns:a16="http://schemas.microsoft.com/office/drawing/2014/main" id="{9D980A68-B30F-FBBA-B5FE-8AB0C131EF98}"/>
              </a:ext>
            </a:extLst>
          </p:cNvPr>
          <p:cNvSpPr/>
          <p:nvPr/>
        </p:nvSpPr>
        <p:spPr>
          <a:xfrm>
            <a:off x="80929" y="815610"/>
            <a:ext cx="3672924" cy="270734"/>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ベースアップ評価料</a:t>
            </a:r>
            <a:endPar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9" name="テキスト ボックス 18">
            <a:extLst>
              <a:ext uri="{FF2B5EF4-FFF2-40B4-BE49-F238E27FC236}">
                <a16:creationId xmlns:a16="http://schemas.microsoft.com/office/drawing/2014/main" id="{D6AEC08F-7A50-96B6-A733-50052E71C96D}"/>
              </a:ext>
            </a:extLst>
          </p:cNvPr>
          <p:cNvSpPr txBox="1"/>
          <p:nvPr/>
        </p:nvSpPr>
        <p:spPr>
          <a:xfrm>
            <a:off x="0" y="1141285"/>
            <a:ext cx="9597779" cy="5232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看護職員、病院薬剤師その他の医療関係職種（</a:t>
            </a:r>
            <a:r>
              <a:rPr kumimoji="1" lang="en-US" altLang="ja-JP"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歳未満の勤務医師・勤務歯科医師・薬局の勤務薬剤師、事務職員、歯科技工所等で従事する者を除く）について賃上げを実施していくための評価</a:t>
            </a:r>
            <a:endParaRPr kumimoji="1" lang="ja-JP" altLang="en-US" sz="1500" b="1" i="0" u="sng"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0" name="四角形: 角を丸くする 19">
            <a:extLst>
              <a:ext uri="{FF2B5EF4-FFF2-40B4-BE49-F238E27FC236}">
                <a16:creationId xmlns:a16="http://schemas.microsoft.com/office/drawing/2014/main" id="{3CDD762C-62C5-0324-F85B-19FBE895E533}"/>
              </a:ext>
            </a:extLst>
          </p:cNvPr>
          <p:cNvSpPr/>
          <p:nvPr/>
        </p:nvSpPr>
        <p:spPr>
          <a:xfrm>
            <a:off x="59283" y="6213538"/>
            <a:ext cx="9806745" cy="537608"/>
          </a:xfrm>
          <a:prstGeom prst="roundRect">
            <a:avLst>
              <a:gd name="adj" fmla="val 2462"/>
            </a:avLst>
          </a:prstGeom>
          <a:noFill/>
          <a:ln w="127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7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歳未満の勤務医師・勤務歯科医師・薬局の勤務薬剤師、事務職員、歯科技工所等で従事する者の賃上げに資する措置</a:t>
            </a:r>
            <a:endParaRPr kumimoji="1" lang="en-US" altLang="ja-JP"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賃上げの計画及び毎年の実績（各年）についてベースアップ評価料①～③に伴う報告や抽出調査等により把握</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1" name="正方形/長方形 20">
            <a:extLst>
              <a:ext uri="{FF2B5EF4-FFF2-40B4-BE49-F238E27FC236}">
                <a16:creationId xmlns:a16="http://schemas.microsoft.com/office/drawing/2014/main" id="{80D29644-5373-DEC6-A6AE-6B5A5849B7A9}"/>
              </a:ext>
            </a:extLst>
          </p:cNvPr>
          <p:cNvSpPr/>
          <p:nvPr/>
        </p:nvSpPr>
        <p:spPr>
          <a:xfrm>
            <a:off x="79825" y="6002897"/>
            <a:ext cx="3674028" cy="248394"/>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初再診料、入院基本料等の引き上げ</a:t>
            </a:r>
            <a:endPar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テキスト ボックス 7">
            <a:extLst>
              <a:ext uri="{FF2B5EF4-FFF2-40B4-BE49-F238E27FC236}">
                <a16:creationId xmlns:a16="http://schemas.microsoft.com/office/drawing/2014/main" id="{A1945598-E72D-00A7-8222-6E1B3CC0FF72}"/>
              </a:ext>
            </a:extLst>
          </p:cNvPr>
          <p:cNvSpPr txBox="1"/>
          <p:nvPr/>
        </p:nvSpPr>
        <p:spPr>
          <a:xfrm>
            <a:off x="5030604" y="2222879"/>
            <a:ext cx="4692572" cy="253916"/>
          </a:xfrm>
          <a:prstGeom prst="rect">
            <a:avLst/>
          </a:prstGeom>
          <a:solidFill>
            <a:schemeClr val="bg1"/>
          </a:solidFill>
          <a:ln>
            <a:solidFill>
              <a:srgbClr val="338DCD"/>
            </a:solidFill>
          </a:ln>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（新）外来・在宅ベースアップ評価料（</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）初診時 ６点 再診時２点　等</a:t>
            </a:r>
          </a:p>
        </p:txBody>
      </p:sp>
      <p:sp>
        <p:nvSpPr>
          <p:cNvPr id="15" name="テキスト ボックス 14">
            <a:extLst>
              <a:ext uri="{FF2B5EF4-FFF2-40B4-BE49-F238E27FC236}">
                <a16:creationId xmlns:a16="http://schemas.microsoft.com/office/drawing/2014/main" id="{168CB0ED-0290-8F0B-1101-1036BFEF3098}"/>
              </a:ext>
            </a:extLst>
          </p:cNvPr>
          <p:cNvSpPr txBox="1"/>
          <p:nvPr/>
        </p:nvSpPr>
        <p:spPr>
          <a:xfrm>
            <a:off x="6201816" y="4532673"/>
            <a:ext cx="3516684" cy="900246"/>
          </a:xfrm>
          <a:prstGeom prst="rect">
            <a:avLst/>
          </a:prstGeom>
          <a:solidFill>
            <a:schemeClr val="bg1"/>
          </a:solidFill>
          <a:ln>
            <a:solidFill>
              <a:srgbClr val="338DCD"/>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入院ベースアップ評価料（１日につき）</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入院ベースアップ評価料１</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１点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入院ベースアップ評価料２</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２点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165</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入院ベースアップ評価料</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165</a:t>
            </a:r>
            <a:r>
              <a:rPr kumimoji="1" lang="en-US" altLang="ja-JP"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165</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p:txBody>
      </p:sp>
      <p:sp>
        <p:nvSpPr>
          <p:cNvPr id="7" name="楕円 6">
            <a:extLst>
              <a:ext uri="{FF2B5EF4-FFF2-40B4-BE49-F238E27FC236}">
                <a16:creationId xmlns:a16="http://schemas.microsoft.com/office/drawing/2014/main" id="{A819E011-9654-6BFF-22B7-6D46B60FCF3B}"/>
              </a:ext>
            </a:extLst>
          </p:cNvPr>
          <p:cNvSpPr/>
          <p:nvPr/>
        </p:nvSpPr>
        <p:spPr>
          <a:xfrm>
            <a:off x="115160" y="3937697"/>
            <a:ext cx="3022676" cy="323084"/>
          </a:xfrm>
          <a:prstGeom prst="ellipse">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病院、有床診療所</a:t>
            </a:r>
          </a:p>
        </p:txBody>
      </p:sp>
      <p:sp>
        <p:nvSpPr>
          <p:cNvPr id="23" name="テキスト ボックス 22">
            <a:extLst>
              <a:ext uri="{FF2B5EF4-FFF2-40B4-BE49-F238E27FC236}">
                <a16:creationId xmlns:a16="http://schemas.microsoft.com/office/drawing/2014/main" id="{9CA9ED3C-AEBC-1EFE-8E12-106310BD61A4}"/>
              </a:ext>
            </a:extLst>
          </p:cNvPr>
          <p:cNvSpPr txBox="1"/>
          <p:nvPr/>
        </p:nvSpPr>
        <p:spPr>
          <a:xfrm>
            <a:off x="6695824" y="3954023"/>
            <a:ext cx="3022676" cy="253916"/>
          </a:xfrm>
          <a:prstGeom prst="rect">
            <a:avLst/>
          </a:prstGeom>
          <a:solidFill>
            <a:schemeClr val="bg1"/>
          </a:solidFill>
          <a:ln>
            <a:solidFill>
              <a:srgbClr val="338DCD"/>
            </a:solidFill>
          </a:ln>
        </p:spPr>
        <p:txBody>
          <a:bodyPr wrap="square" rtlCol="0">
            <a:spAutoFit/>
          </a:bodyPr>
          <a:lstStyle/>
          <a:p>
            <a:pPr marL="87313" marR="0" lvl="0" indent="-87313" algn="l" defTabSz="4572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（新）外来・在宅ベースアップ評価料</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等</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5" name="スライド番号プレースホルダー 2">
            <a:extLst>
              <a:ext uri="{FF2B5EF4-FFF2-40B4-BE49-F238E27FC236}">
                <a16:creationId xmlns:a16="http://schemas.microsoft.com/office/drawing/2014/main" id="{DDD3BDF1-7DE0-04FA-EFCC-16BE7E7ED37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661954373"/>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471047"/>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126</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2545079621"/>
              </p:ext>
            </p:extLst>
          </p:nvPr>
        </p:nvGraphicFramePr>
        <p:xfrm>
          <a:off x="506506" y="829945"/>
          <a:ext cx="8892988" cy="520065"/>
        </p:xfrm>
        <a:graphic>
          <a:graphicData uri="http://schemas.openxmlformats.org/drawingml/2006/table">
            <a:tbl>
              <a:tblPr firstRow="1" bandRow="1">
                <a:tableStyleId>{5C22544A-7EE6-4342-B048-85BDC9FD1C3A}</a:tableStyleId>
              </a:tblPr>
              <a:tblGrid>
                <a:gridCol w="8892988">
                  <a:extLst>
                    <a:ext uri="{9D8B030D-6E8A-4147-A177-3AD203B41FA5}">
                      <a16:colId xmlns:a16="http://schemas.microsoft.com/office/drawing/2014/main" val="3063699429"/>
                    </a:ext>
                  </a:extLst>
                </a:gridCol>
              </a:tblGrid>
              <a:tr h="52006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900" b="0" i="0" u="none" strike="noStrike" kern="1200" cap="none" spc="0" normalizeH="0" baseline="0" noProof="0" dirty="0">
                          <a:ln>
                            <a:noFill/>
                          </a:ln>
                          <a:solidFill>
                            <a:prstClr val="black"/>
                          </a:solidFill>
                          <a:effectLst/>
                          <a:uLnTx/>
                          <a:uFillTx/>
                          <a:latin typeface="+mn-lt"/>
                          <a:ea typeface="+mn-ea"/>
                          <a:cs typeface="+mn-cs"/>
                        </a:rPr>
                        <a:t>賃上げに向けた評価の新設</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67265493"/>
              </p:ext>
            </p:extLst>
          </p:nvPr>
        </p:nvGraphicFramePr>
        <p:xfrm>
          <a:off x="653142" y="1838325"/>
          <a:ext cx="8560527" cy="3421652"/>
        </p:xfrm>
        <a:graphic>
          <a:graphicData uri="http://schemas.openxmlformats.org/drawingml/2006/table">
            <a:tbl>
              <a:tblPr firstRow="1" bandRow="1">
                <a:tableStyleId>{5C22544A-7EE6-4342-B048-85BDC9FD1C3A}</a:tableStyleId>
              </a:tblPr>
              <a:tblGrid>
                <a:gridCol w="8560527">
                  <a:extLst>
                    <a:ext uri="{9D8B030D-6E8A-4147-A177-3AD203B41FA5}">
                      <a16:colId xmlns:a16="http://schemas.microsoft.com/office/drawing/2014/main" val="4124765003"/>
                    </a:ext>
                  </a:extLst>
                </a:gridCol>
              </a:tblGrid>
              <a:tr h="3421652">
                <a:tc>
                  <a:txBody>
                    <a:bodyPr/>
                    <a:lstStyle/>
                    <a:p>
                      <a:pPr>
                        <a:spcBef>
                          <a:spcPts val="1200"/>
                        </a:spcBef>
                      </a:pPr>
                      <a:r>
                        <a:rPr kumimoji="1" lang="ja-JP" altLang="en-US" sz="2400" dirty="0">
                          <a:solidFill>
                            <a:schemeClr val="tx1"/>
                          </a:solidFill>
                        </a:rPr>
                        <a:t>＜概要＞</a:t>
                      </a:r>
                      <a:endParaRPr kumimoji="1" lang="en-US" altLang="ja-JP" sz="2400" dirty="0">
                        <a:solidFill>
                          <a:schemeClr val="tx1"/>
                        </a:solidFill>
                      </a:endParaRPr>
                    </a:p>
                    <a:p>
                      <a:pPr marL="446088" indent="-446088">
                        <a:spcBef>
                          <a:spcPts val="1200"/>
                        </a:spcBef>
                      </a:pPr>
                      <a:r>
                        <a:rPr kumimoji="1" lang="ja-JP" altLang="en-US" sz="2400" dirty="0">
                          <a:solidFill>
                            <a:schemeClr val="tx1"/>
                          </a:solidFill>
                        </a:rPr>
                        <a:t>１．改定財源</a:t>
                      </a:r>
                      <a:r>
                        <a:rPr kumimoji="1" lang="ja-JP" altLang="en-US" sz="2400" dirty="0">
                          <a:solidFill>
                            <a:srgbClr val="0070C0"/>
                          </a:solidFill>
                        </a:rPr>
                        <a:t>＋</a:t>
                      </a:r>
                      <a:r>
                        <a:rPr kumimoji="1" lang="en-US" altLang="ja-JP" sz="2400" dirty="0">
                          <a:solidFill>
                            <a:srgbClr val="0070C0"/>
                          </a:solidFill>
                        </a:rPr>
                        <a:t>0.61</a:t>
                      </a:r>
                      <a:r>
                        <a:rPr kumimoji="1" lang="ja-JP" altLang="en-US" sz="2400" dirty="0">
                          <a:solidFill>
                            <a:srgbClr val="0070C0"/>
                          </a:solidFill>
                        </a:rPr>
                        <a:t>％の対応</a:t>
                      </a:r>
                      <a:endParaRPr kumimoji="1" lang="en-US" altLang="ja-JP" sz="2400" dirty="0">
                        <a:solidFill>
                          <a:schemeClr val="tx1"/>
                        </a:solidFill>
                      </a:endParaRPr>
                    </a:p>
                    <a:p>
                      <a:pPr marL="446088" indent="-446088">
                        <a:spcBef>
                          <a:spcPts val="1200"/>
                        </a:spcBef>
                      </a:pPr>
                      <a:r>
                        <a:rPr kumimoji="1" lang="ja-JP" altLang="en-US" sz="2400" dirty="0">
                          <a:solidFill>
                            <a:schemeClr val="tx1"/>
                          </a:solidFill>
                        </a:rPr>
                        <a:t>２．看護職員、薬剤師、理学療法士、栄養士等のベアのため</a:t>
                      </a:r>
                      <a:r>
                        <a:rPr kumimoji="1" lang="ja-JP" altLang="en-US" sz="2400" u="none" baseline="0" dirty="0">
                          <a:solidFill>
                            <a:srgbClr val="FF0000"/>
                          </a:solidFill>
                          <a:uFill>
                            <a:solidFill>
                              <a:srgbClr val="FF0000"/>
                            </a:solidFill>
                          </a:uFill>
                        </a:rPr>
                        <a:t>初診料、再診料、訪問診療料、入院基本料等に対する上乗せの点数を新設</a:t>
                      </a:r>
                      <a:r>
                        <a:rPr kumimoji="1" lang="ja-JP" altLang="en-US" sz="2400" dirty="0">
                          <a:solidFill>
                            <a:schemeClr val="tx1"/>
                          </a:solidFill>
                        </a:rPr>
                        <a:t>（</a:t>
                      </a:r>
                      <a:r>
                        <a:rPr kumimoji="1" lang="en-US" altLang="ja-JP" sz="2400" dirty="0">
                          <a:solidFill>
                            <a:schemeClr val="tx1"/>
                          </a:solidFill>
                        </a:rPr>
                        <a:t>※</a:t>
                      </a:r>
                      <a:r>
                        <a:rPr kumimoji="1" lang="ja-JP" altLang="en-US" sz="2400" dirty="0">
                          <a:solidFill>
                            <a:schemeClr val="tx1"/>
                          </a:solidFill>
                        </a:rPr>
                        <a:t>診療所も加算の対象）</a:t>
                      </a:r>
                      <a:endParaRPr kumimoji="1" lang="en-US" altLang="ja-JP" sz="2400" dirty="0">
                        <a:solidFill>
                          <a:schemeClr val="tx1"/>
                        </a:solidFill>
                      </a:endParaRPr>
                    </a:p>
                    <a:p>
                      <a:pPr marL="446088" indent="-446088">
                        <a:spcBef>
                          <a:spcPts val="1200"/>
                        </a:spcBef>
                      </a:pPr>
                      <a:r>
                        <a:rPr kumimoji="1" lang="ja-JP" altLang="en-US" sz="2400" dirty="0">
                          <a:solidFill>
                            <a:schemeClr val="tx1"/>
                          </a:solidFill>
                        </a:rPr>
                        <a:t>３．算定に際しては、</a:t>
                      </a:r>
                      <a:r>
                        <a:rPr kumimoji="1" lang="ja-JP" altLang="en-US" sz="2400" dirty="0">
                          <a:solidFill>
                            <a:srgbClr val="0070C0"/>
                          </a:solidFill>
                        </a:rPr>
                        <a:t>賃上げの計画、賃金改善状況の報告等も含めた届出</a:t>
                      </a:r>
                      <a:r>
                        <a:rPr kumimoji="1" lang="ja-JP" altLang="en-US" sz="2400" dirty="0">
                          <a:solidFill>
                            <a:schemeClr val="tx1"/>
                          </a:solidFill>
                        </a:rPr>
                        <a:t>が必要</a:t>
                      </a: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3248826261"/>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a:ln>
            <a:solidFill>
              <a:srgbClr val="E1EDFF"/>
            </a:solidFill>
          </a:ln>
        </p:spPr>
        <p:txBody>
          <a:bodyPr>
            <a:noAutofit/>
          </a:bodyPr>
          <a:lstStyle/>
          <a:p>
            <a:r>
              <a:rPr lang="ja-JP" altLang="en-US" b="1"/>
              <a:t>賃上げに向けた評価の新設①</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799"/>
            <a:ext cx="9529762" cy="57390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外来医療又は在宅医療を実施している医療機関（医科）において、勤務する看護職員、薬剤師その他の医療関係職種の</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賃金の改善を実施している場合の評価</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外来・在宅ベースアップ評価料（</a:t>
            </a:r>
            <a:r>
              <a:rPr kumimoji="1" lang="en-US" altLang="ja-JP"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）（１日につき）</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ja-JP" altLang="en-US"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初診時</a:t>
            </a:r>
            <a:r>
              <a:rPr kumimoji="1" lang="ja-JP" altLang="en-US"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６点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ja-JP" altLang="en-US"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再診時等</a:t>
            </a:r>
            <a:r>
              <a:rPr kumimoji="1" lang="ja-JP" altLang="en-US"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３</a:t>
            </a:r>
            <a:r>
              <a:rPr kumimoji="1" lang="ja-JP" altLang="en-US"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訪問診療時</a:t>
            </a:r>
            <a:endParaRPr kumimoji="1" lang="en-US" altLang="ja-JP"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同一建物居住者等以外の場合</a:t>
            </a:r>
            <a:r>
              <a:rPr kumimoji="1" lang="ja-JP" altLang="en-US"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28</a:t>
            </a: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ロ</a:t>
            </a:r>
            <a:r>
              <a:rPr kumimoji="1" lang="ja-JP" altLang="en-US"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イ以外の場合</a:t>
            </a:r>
            <a:r>
              <a:rPr kumimoji="1" lang="ja-JP" altLang="en-US"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７点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（１）主として医療に従事する職員（医師及び歯科医師を除く。）の</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賃金の改善を図る体制</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につき別に厚生労働大臣が定める施設基準に適合しているものとして地方厚生局長等に届け出た保険医療機関において、入院中以外の患者に初診、再診又は訪問診療を行った場合に、所定点数を算定する。</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（２）１については、</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初診料、小児科外来診療料（初診時）又は小児かかりつけ診療料（初診時）</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を算定した日に限り、１日につき１回算定できる。</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（３）２については、</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再診料、外来診療料、短期滞在手術等基本料１、小児科外来診療料（再診時）、外来リハビリテーション診療料、外来放射線照射診療料、地域包括診療料、認知症地域包括診療料、小児かかりつけ診療料（再診時）又は外来腫瘍化学療法診療料</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を算定した日に限り、１日につき１回算定できる。</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（４）３のイについては、</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在宅患者訪問診療料</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の同一建物居住者以外の場合又は在宅がん医療総合診療料（ただし、訪問診療を行った場合に限る。）</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を算定した日に限り、１日につき１回算定できる。</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（５）３のロについては、</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在宅患者訪問診療料</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の同一建物居住者の場合又は在宅患者訪問診療料</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を算定した日に限り、１日につき１回算定できる。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517447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外来・在宅ベースアップ評価料</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の新設</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医療従事者の人材確保や賃上げに向けた取組－①</a:t>
            </a:r>
          </a:p>
        </p:txBody>
      </p:sp>
      <p:sp>
        <p:nvSpPr>
          <p:cNvPr id="4" name="スライド番号プレースホルダー 2">
            <a:extLst>
              <a:ext uri="{FF2B5EF4-FFF2-40B4-BE49-F238E27FC236}">
                <a16:creationId xmlns:a16="http://schemas.microsoft.com/office/drawing/2014/main" id="{DB8C87FF-5641-3613-CC7D-FE5D38062DBF}"/>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40023195"/>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賃上げに向けた評価の新設②</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［施設基準の概要］</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（１）外来医療又は在宅医療を実施している保険医療機関であること。</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（２）主として医療に従事する職員（医師及び歯科医師を除く。以下「対象職員」という。）が勤務していること。</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対象職員は下に示す職員であり、専ら事務作業（医師事務作業補助者、看護補助者等が医療を専門とする職員の補助として行う事務作業を除く）を行うものは含まれない。</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lang="en-US" altLang="ja-JP" sz="400" b="1" u="sng" dirty="0">
              <a:solidFill>
                <a:srgbClr val="0070C0"/>
              </a:solidFill>
              <a:latin typeface="メイリオ" panose="020B0604030504040204" pitchFamily="50" charset="-128"/>
              <a:ea typeface="メイリオ" panose="020B0604030504040204" pitchFamily="50" charset="-128"/>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（３）当該評価料を算定する場合は、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令和６年度及び令和７年度において対象職員の賃金（役員報酬を除く。）の改善（定期昇給によるものを除く。）を実施しなければならない。</a:t>
            </a: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（４）（３）について、当該評価料は、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対象職員のベア等及びそれに伴う賞与、時間外手当、法定福利費（事業者負担分等を含む）等の増加分に用いること。</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ただし、ベア等を行った保険医療機関において、患者数等の変動等により当該評価料による収入が上記の支給額を上回り、追加でベア等を行うことが困難な場合であって、賞与等の手当によって賃金の改善を行った場合又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令和６年度及び令和７年度において翌年度の賃金の改善のために繰り越しを行う場合（令和８年</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月までに賃金の改善措置を行う場合に限る。）についてはこの限りではない。</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いずれの場合においても、賃金の改善の対象とする項目を特定して行うこと。なお、当該評価料によって賃金の改善を実施する項目以外の賃金項目（業績等に応じて変動するものを除く。）の水準を低下させてはならない。</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令和６年度に対象職員の基本給等を令和５年度と比較して</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2.5</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％以上引き上げ、令和７年度に対象職員の基本給等を令和５年度と比較して</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4.5</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％以上引き上げた場合については、</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歳未満の勤務医及び勤務歯科医並びに事務職員等の当該保険医療機関に勤務する職員の賃金（役員報酬を除く。）の改善（定期昇給によるものを除く。）を実績に含めることができること。</a:t>
            </a: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「賃金改善計画書」及び「賃金改善実績報告書」を作成し</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、定期的に地方厚生</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支</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局長に報告すること。</a:t>
            </a: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7" y="844618"/>
            <a:ext cx="5164848" cy="348363"/>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外来・在宅ベースアップ評価料</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の新設</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医療従事者の人材確保や賃上げに向けた取組－①</a:t>
            </a:r>
          </a:p>
        </p:txBody>
      </p:sp>
      <p:sp>
        <p:nvSpPr>
          <p:cNvPr id="3" name="テキスト ボックス 2">
            <a:extLst>
              <a:ext uri="{FF2B5EF4-FFF2-40B4-BE49-F238E27FC236}">
                <a16:creationId xmlns:a16="http://schemas.microsoft.com/office/drawing/2014/main" id="{F0ED3398-F2CD-DC67-C229-28E0DA47B266}"/>
              </a:ext>
            </a:extLst>
          </p:cNvPr>
          <p:cNvSpPr txBox="1"/>
          <p:nvPr/>
        </p:nvSpPr>
        <p:spPr>
          <a:xfrm>
            <a:off x="1417916" y="2514473"/>
            <a:ext cx="7508370" cy="1615827"/>
          </a:xfrm>
          <a:prstGeom prst="rect">
            <a:avLst/>
          </a:prstGeom>
          <a:noFill/>
          <a:ln w="12700">
            <a:solidFill>
              <a:schemeClr val="tx1"/>
            </a:solidFill>
            <a:prstDash val="dash"/>
          </a:ln>
        </p:spPr>
        <p:txBody>
          <a:bodyPr wrap="square" numCol="4" spcCol="14400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薬剤師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保健師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助産師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看護師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准看護師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看護補助者</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理学療法士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作業療法士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視能訓練士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言語聴覚士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義肢装具士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歯科衛生士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歯科技工士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歯科業務補助者</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診療放射線技師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診療エックス線技師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臨床検査技師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衛生検査技師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臨床工学技士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管理栄養士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栄養士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精神保健福祉士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社会福祉士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介護福祉士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保育士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救急救命士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あん摩マッサージ指圧師、はり師、きゆう師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柔道整復師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公認心理師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診療情報管理士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医師事務作業補助者</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その他医療に従事する職員</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Verdana"/>
                <a:ea typeface="メイリオ"/>
                <a:cs typeface="+mn-cs"/>
              </a:rPr>
              <a:t> </a:t>
            </a: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（医師及び歯科医師を除く。）</a:t>
            </a:r>
          </a:p>
        </p:txBody>
      </p:sp>
      <p:sp>
        <p:nvSpPr>
          <p:cNvPr id="4" name="正方形/長方形 3">
            <a:extLst>
              <a:ext uri="{FF2B5EF4-FFF2-40B4-BE49-F238E27FC236}">
                <a16:creationId xmlns:a16="http://schemas.microsoft.com/office/drawing/2014/main" id="{5B06A0D1-30D7-0F6D-7E43-F321EA31AB98}"/>
              </a:ext>
            </a:extLst>
          </p:cNvPr>
          <p:cNvSpPr/>
          <p:nvPr/>
        </p:nvSpPr>
        <p:spPr>
          <a:xfrm>
            <a:off x="1417916" y="2248263"/>
            <a:ext cx="4391999" cy="24674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主として医療に従事する職員（対象職員）</a:t>
            </a:r>
            <a:endParaRPr kumimoji="1" lang="en-US" altLang="ja-JP"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スライド番号プレースホルダー 2">
            <a:extLst>
              <a:ext uri="{FF2B5EF4-FFF2-40B4-BE49-F238E27FC236}">
                <a16:creationId xmlns:a16="http://schemas.microsoft.com/office/drawing/2014/main" id="{E4655D03-1332-BEE9-6029-53338492A8E8}"/>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668855667"/>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賃上げに向けた評価の新設④</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62584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外来医療又は在宅医療を実施し、入院医療を実施していない診療所であって、勤務する看護職員、薬剤師その他の医療関係職種の</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賃金のさらなる改善を必要とする医療機関において、賃金の改善を実施している場合の評価</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外来・在宅ベースアップ評価料（</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）（１日につき）</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外来・在宅ベースアップ評価料（</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初診又は訪問診療を行った場合</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８点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ロ</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再診時等</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外来・在宅ベースアップ評価料（</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初診又は訪問診療を行った場合</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16</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ロ</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再診時等</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外来・在宅ベースアップ評価料（</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）８</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初診、又は訪問診療を行った場合</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64</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ロ</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再診時等</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８点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主として医療に従事する職員（医師及び歯科医師を除く。以下「対象職員」という。）の賃金の改善を図る体制につき別に厚生労働大臣が定める施設基準に適合しているものとして地方厚生局長等に届け出た保険医療機関において、入院中の患者以外の患者に対して診療を行った場合に、当該基準に係る区分に従い、それぞれ所定点数を算定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イについては、外来・在宅ベースアップ評価料</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の１（初診時）若しくは３（訪問診療時）を算定した場合に、１日につき１回に限り算定できる。</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ロについては、外来・在宅ベースアップ評価料</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の２（再診時等）を算定した場合に、１日につき１回に限り算定できる。</a:t>
            </a:r>
          </a:p>
        </p:txBody>
      </p:sp>
      <p:sp>
        <p:nvSpPr>
          <p:cNvPr id="15" name="正方形/長方形 14"/>
          <p:cNvSpPr/>
          <p:nvPr/>
        </p:nvSpPr>
        <p:spPr>
          <a:xfrm>
            <a:off x="311928" y="825919"/>
            <a:ext cx="528877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外来・在宅ベースアップ評価料</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(II)</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の新設</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医療従事者の人材確保や賃上げに向けた取組－①</a:t>
            </a:r>
          </a:p>
        </p:txBody>
      </p:sp>
      <p:sp>
        <p:nvSpPr>
          <p:cNvPr id="4" name="スライド番号プレースホルダー 2">
            <a:extLst>
              <a:ext uri="{FF2B5EF4-FFF2-40B4-BE49-F238E27FC236}">
                <a16:creationId xmlns:a16="http://schemas.microsoft.com/office/drawing/2014/main" id="{27C54CEB-D5AD-8A5E-5442-606E3F41BEC2}"/>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01054263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B6A05A-D8BA-692D-1F9B-C1ABCDDF49FD}"/>
            </a:ext>
          </a:extLst>
        </p:cNvPr>
        <p:cNvGrpSpPr/>
        <p:nvPr/>
      </p:nvGrpSpPr>
      <p:grpSpPr>
        <a:xfrm>
          <a:off x="0" y="0"/>
          <a:ext cx="0" cy="0"/>
          <a:chOff x="0" y="0"/>
          <a:chExt cx="0" cy="0"/>
        </a:xfrm>
      </p:grpSpPr>
      <p:sp>
        <p:nvSpPr>
          <p:cNvPr id="3" name="正方形/長方形 2">
            <a:extLst>
              <a:ext uri="{FF2B5EF4-FFF2-40B4-BE49-F238E27FC236}">
                <a16:creationId xmlns:a16="http://schemas.microsoft.com/office/drawing/2014/main" id="{FCFD852C-737F-AC71-05A9-7A2F20EFCE60}"/>
              </a:ext>
            </a:extLst>
          </p:cNvPr>
          <p:cNvSpPr/>
          <p:nvPr/>
        </p:nvSpPr>
        <p:spPr>
          <a:xfrm>
            <a:off x="692616" y="156634"/>
            <a:ext cx="8520763" cy="752086"/>
          </a:xfrm>
          <a:prstGeom prst="rect">
            <a:avLst/>
          </a:prstGeom>
          <a:solidFill>
            <a:schemeClr val="accent4">
              <a:alpha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令和</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5</a:t>
            </a: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年</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12</a:t>
            </a: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月</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22</a:t>
            </a: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日 「こども未来戦略」</a:t>
            </a:r>
            <a:endPar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a:cs typeface="+mn-cs"/>
              </a:rPr>
              <a:t>～　次元の異なる少子化対策の実現に向けて　～　</a:t>
            </a:r>
            <a:endPar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a:cs typeface="+mn-cs"/>
            </a:endParaRPr>
          </a:p>
        </p:txBody>
      </p:sp>
      <p:sp>
        <p:nvSpPr>
          <p:cNvPr id="4" name="正方形/長方形 3">
            <a:extLst>
              <a:ext uri="{FF2B5EF4-FFF2-40B4-BE49-F238E27FC236}">
                <a16:creationId xmlns:a16="http://schemas.microsoft.com/office/drawing/2014/main" id="{76A6AB16-2224-E844-8127-08D83E5FB015}"/>
              </a:ext>
            </a:extLst>
          </p:cNvPr>
          <p:cNvSpPr/>
          <p:nvPr/>
        </p:nvSpPr>
        <p:spPr>
          <a:xfrm>
            <a:off x="263477" y="980728"/>
            <a:ext cx="9379046" cy="2310527"/>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5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Ⅰ</a:t>
            </a:r>
            <a:r>
              <a:rPr kumimoji="1" lang="ja-JP" altLang="en-US" sz="15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．こども・子育て政策の基本的考え方</a:t>
            </a:r>
            <a:endParaRPr kumimoji="1" lang="en-US" altLang="ja-JP" sz="15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5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「日本のラストチャンス」</a:t>
            </a:r>
            <a:r>
              <a:rPr kumimoji="1" lang="en-US" altLang="ja-JP"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2030</a:t>
            </a:r>
            <a:r>
              <a:rPr kumimoji="1" lang="ja-JP" altLang="en-US"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年に向けて～</a:t>
            </a:r>
            <a:endParaRPr kumimoji="1" lang="en-US" altLang="ja-JP"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500" b="1" i="0" u="sng" strike="noStrike" kern="1200" cap="none" spc="0" normalizeH="0" baseline="0" noProof="0" dirty="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少子化対策の財源は、まずは徹底した歳出改革等によって確保することを原則とする。その際、歳出改革等は、</a:t>
            </a:r>
            <a:endParaRPr kumimoji="1" lang="en-US" altLang="ja-JP" sz="1500" b="1" i="0" u="sng" strike="noStrike" kern="1200" cap="none" spc="0" normalizeH="0" baseline="0" noProof="0" dirty="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500" b="1" i="0" u="none" strike="noStrike" kern="1200" cap="none" spc="0" normalizeH="0" baseline="0" noProof="0" dirty="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500" b="1" i="0" u="sng" strike="noStrike" kern="1200" cap="none" spc="0" normalizeH="0" baseline="0" noProof="0" dirty="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国民の理解を得ながら、複数年をかけて進めていく</a:t>
            </a:r>
            <a:r>
              <a:rPr kumimoji="1" lang="ja-JP" altLang="en-US" sz="1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endParaRPr kumimoji="1" lang="en-US" altLang="ja-JP" sz="1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このため、経済成長の実現に先行して取り組みながら、歳出改革の積上げ等を待つことなく、</a:t>
            </a:r>
            <a:r>
              <a:rPr kumimoji="1" lang="en-US" altLang="ja-JP" sz="1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2030</a:t>
            </a:r>
            <a:r>
              <a:rPr kumimoji="1" lang="ja-JP" altLang="en-US" sz="1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年の節目に遅</a:t>
            </a:r>
            <a:endParaRPr kumimoji="1" lang="en-US" altLang="ja-JP" sz="1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れることのないように、前倒しで速やかに少子化対策を実施することとし、その間の財源不足は必要に応じてこど</a:t>
            </a:r>
            <a:endParaRPr kumimoji="1" lang="en-US" altLang="ja-JP" sz="1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も・子育て支援特例公債を発行する。</a:t>
            </a:r>
            <a:endParaRPr kumimoji="1" lang="en-US" altLang="ja-JP" sz="1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経済を成長させ、国民の所得が向上することで、経済基盤及び財源基盤を確固たるものとするとともに、歳出改</a:t>
            </a:r>
            <a:endParaRPr kumimoji="1" lang="en-US" altLang="ja-JP" sz="1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革等による公費節減と社会保険負担軽減の効果を活用することによって、実質的な負担が生じることなく、少子化</a:t>
            </a:r>
            <a:endParaRPr kumimoji="1" lang="en-US" altLang="ja-JP" sz="1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対策を進める。</a:t>
            </a:r>
            <a:r>
              <a:rPr kumimoji="1" lang="ja-JP" altLang="en-US" sz="1500" b="1" i="0" u="sng" strike="noStrike" kern="1200" cap="none" spc="0" normalizeH="0" baseline="0" noProof="0" dirty="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少子化対策の財源確保のための消費税を含めた新たな税負担は考えない</a:t>
            </a:r>
            <a:r>
              <a:rPr kumimoji="1" lang="ja-JP" altLang="en-US" sz="1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endParaRPr kumimoji="1" lang="en-US" altLang="ja-JP" sz="1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 name="スライド番号プレースホルダー 2">
            <a:extLst>
              <a:ext uri="{FF2B5EF4-FFF2-40B4-BE49-F238E27FC236}">
                <a16:creationId xmlns:a16="http://schemas.microsoft.com/office/drawing/2014/main" id="{C28B55E9-3A14-7ACF-2915-AFE889F0C72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Segoe UI"/>
                <a:ea typeface="メイリオ"/>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1" lang="ja-JP" altLang="en-US" sz="1600" b="0" i="0" u="none" strike="noStrike" kern="1200" cap="none" spc="0" normalizeH="0" baseline="0" noProof="0" dirty="0">
              <a:ln>
                <a:noFill/>
              </a:ln>
              <a:solidFill>
                <a:prstClr val="black"/>
              </a:solidFill>
              <a:effectLst/>
              <a:uLnTx/>
              <a:uFillTx/>
              <a:latin typeface="Segoe UI"/>
              <a:ea typeface="メイリオ"/>
              <a:cs typeface="+mn-cs"/>
            </a:endParaRPr>
          </a:p>
        </p:txBody>
      </p:sp>
      <p:sp>
        <p:nvSpPr>
          <p:cNvPr id="5" name="テキスト ボックス 4">
            <a:extLst>
              <a:ext uri="{FF2B5EF4-FFF2-40B4-BE49-F238E27FC236}">
                <a16:creationId xmlns:a16="http://schemas.microsoft.com/office/drawing/2014/main" id="{B6C954A8-A6CB-5951-EC38-143CA3143D2C}"/>
              </a:ext>
            </a:extLst>
          </p:cNvPr>
          <p:cNvSpPr txBox="1"/>
          <p:nvPr/>
        </p:nvSpPr>
        <p:spPr>
          <a:xfrm>
            <a:off x="416496" y="3787975"/>
            <a:ext cx="9226027" cy="584775"/>
          </a:xfrm>
          <a:prstGeom prst="rect">
            <a:avLst/>
          </a:prstGeom>
          <a:noFill/>
          <a:ln>
            <a:solidFill>
              <a:schemeClr val="tx1"/>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333333"/>
                </a:solidFill>
                <a:effectLst/>
                <a:uLnTx/>
                <a:uFillTx/>
                <a:latin typeface="Hiragino Kaku Gothic Pro"/>
                <a:ea typeface="ＭＳ Ｐゴシック" panose="020B0600070205080204" pitchFamily="50" charset="-128"/>
                <a:cs typeface="+mn-cs"/>
              </a:rPr>
              <a:t>国民の負担はいくら？「異次元の少子化対策」　岸田首相が「追加負担なし」強弁で持ち出した新理論</a:t>
            </a:r>
            <a:endParaRPr kumimoji="1" lang="en-US" altLang="ja-JP" sz="1600" b="1" i="0" u="none" strike="noStrike" kern="1200" cap="none" spc="0" normalizeH="0" baseline="0" noProof="0" dirty="0">
              <a:ln>
                <a:noFill/>
              </a:ln>
              <a:solidFill>
                <a:srgbClr val="333333"/>
              </a:solidFill>
              <a:effectLst/>
              <a:uLnTx/>
              <a:uFillTx/>
              <a:latin typeface="Hiragino Kaku Gothic Pro"/>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333333"/>
                </a:solidFill>
                <a:effectLst/>
                <a:uLnTx/>
                <a:uFillTx/>
                <a:latin typeface="Hiragino Kaku Gothic Pro"/>
                <a:ea typeface="ＭＳ Ｐゴシック" panose="020B0600070205080204" pitchFamily="50" charset="-128"/>
                <a:cs typeface="+mn-cs"/>
              </a:rPr>
              <a:t>（令和</a:t>
            </a:r>
            <a:r>
              <a:rPr kumimoji="1" lang="en-US" altLang="ja-JP" sz="1600" b="1" i="0" u="none" strike="noStrike" kern="1200" cap="none" spc="0" normalizeH="0" baseline="0" noProof="0" dirty="0">
                <a:ln>
                  <a:noFill/>
                </a:ln>
                <a:solidFill>
                  <a:srgbClr val="333333"/>
                </a:solidFill>
                <a:effectLst/>
                <a:uLnTx/>
                <a:uFillTx/>
                <a:latin typeface="Hiragino Kaku Gothic Pro"/>
                <a:ea typeface="ＭＳ Ｐゴシック" panose="020B0600070205080204" pitchFamily="50" charset="-128"/>
                <a:cs typeface="+mn-cs"/>
              </a:rPr>
              <a:t>5</a:t>
            </a:r>
            <a:r>
              <a:rPr kumimoji="1" lang="ja-JP" altLang="en-US" sz="1600" b="1" i="0" u="none" strike="noStrike" kern="1200" cap="none" spc="0" normalizeH="0" baseline="0" noProof="0" dirty="0">
                <a:ln>
                  <a:noFill/>
                </a:ln>
                <a:solidFill>
                  <a:srgbClr val="333333"/>
                </a:solidFill>
                <a:effectLst/>
                <a:uLnTx/>
                <a:uFillTx/>
                <a:latin typeface="Hiragino Kaku Gothic Pro"/>
                <a:ea typeface="ＭＳ Ｐゴシック" panose="020B0600070205080204" pitchFamily="50" charset="-128"/>
                <a:cs typeface="+mn-cs"/>
              </a:rPr>
              <a:t>年</a:t>
            </a:r>
            <a:r>
              <a:rPr kumimoji="1" lang="en-US" altLang="ja-JP" sz="1600" b="1" i="0" u="none" strike="noStrike" kern="1200" cap="none" spc="0" normalizeH="0" baseline="0" noProof="0" dirty="0">
                <a:ln>
                  <a:noFill/>
                </a:ln>
                <a:solidFill>
                  <a:srgbClr val="333333"/>
                </a:solidFill>
                <a:effectLst/>
                <a:uLnTx/>
                <a:uFillTx/>
                <a:latin typeface="Hiragino Kaku Gothic Pro"/>
                <a:ea typeface="ＭＳ Ｐゴシック" panose="020B0600070205080204" pitchFamily="50" charset="-128"/>
                <a:cs typeface="+mn-cs"/>
              </a:rPr>
              <a:t>12</a:t>
            </a:r>
            <a:r>
              <a:rPr kumimoji="1" lang="ja-JP" altLang="en-US" sz="1600" b="1" i="0" u="none" strike="noStrike" kern="1200" cap="none" spc="0" normalizeH="0" baseline="0" noProof="0" dirty="0">
                <a:ln>
                  <a:noFill/>
                </a:ln>
                <a:solidFill>
                  <a:srgbClr val="333333"/>
                </a:solidFill>
                <a:effectLst/>
                <a:uLnTx/>
                <a:uFillTx/>
                <a:latin typeface="Hiragino Kaku Gothic Pro"/>
                <a:ea typeface="ＭＳ Ｐゴシック" panose="020B0600070205080204" pitchFamily="50" charset="-128"/>
                <a:cs typeface="+mn-cs"/>
              </a:rPr>
              <a:t>月</a:t>
            </a:r>
            <a:r>
              <a:rPr kumimoji="1" lang="en-US" altLang="ja-JP" sz="1600" b="1" i="0" u="none" strike="noStrike" kern="1200" cap="none" spc="0" normalizeH="0" baseline="0" noProof="0" dirty="0">
                <a:ln>
                  <a:noFill/>
                </a:ln>
                <a:solidFill>
                  <a:srgbClr val="333333"/>
                </a:solidFill>
                <a:effectLst/>
                <a:uLnTx/>
                <a:uFillTx/>
                <a:latin typeface="Hiragino Kaku Gothic Pro"/>
                <a:ea typeface="ＭＳ Ｐゴシック" panose="020B0600070205080204" pitchFamily="50" charset="-128"/>
                <a:cs typeface="+mn-cs"/>
              </a:rPr>
              <a:t>17</a:t>
            </a:r>
            <a:r>
              <a:rPr kumimoji="1" lang="ja-JP" altLang="en-US" sz="1600" b="1" i="0" u="none" strike="noStrike" kern="1200" cap="none" spc="0" normalizeH="0" baseline="0" noProof="0" dirty="0">
                <a:ln>
                  <a:noFill/>
                </a:ln>
                <a:solidFill>
                  <a:srgbClr val="333333"/>
                </a:solidFill>
                <a:effectLst/>
                <a:uLnTx/>
                <a:uFillTx/>
                <a:latin typeface="Hiragino Kaku Gothic Pro"/>
                <a:ea typeface="ＭＳ Ｐゴシック" panose="020B0600070205080204" pitchFamily="50" charset="-128"/>
                <a:cs typeface="+mn-cs"/>
              </a:rPr>
              <a:t>日 東京新聞）</a:t>
            </a:r>
            <a:endParaRPr kumimoji="1" lang="en-US" altLang="ja-JP" sz="1600" b="1" i="0" u="none" strike="noStrike" kern="1200" cap="none" spc="0" normalizeH="0" baseline="0" noProof="0" dirty="0">
              <a:ln>
                <a:noFill/>
              </a:ln>
              <a:solidFill>
                <a:srgbClr val="333333"/>
              </a:solidFill>
              <a:effectLst/>
              <a:uLnTx/>
              <a:uFillTx/>
              <a:latin typeface="Hiragino Kaku Gothic Pro"/>
              <a:ea typeface="ＭＳ Ｐゴシック" panose="020B0600070205080204" pitchFamily="50" charset="-128"/>
              <a:cs typeface="+mn-cs"/>
            </a:endParaRPr>
          </a:p>
        </p:txBody>
      </p:sp>
      <p:sp>
        <p:nvSpPr>
          <p:cNvPr id="7" name="テキスト ボックス 6">
            <a:extLst>
              <a:ext uri="{FF2B5EF4-FFF2-40B4-BE49-F238E27FC236}">
                <a16:creationId xmlns:a16="http://schemas.microsoft.com/office/drawing/2014/main" id="{BA9EFD68-15EB-3494-108A-598054287F26}"/>
              </a:ext>
            </a:extLst>
          </p:cNvPr>
          <p:cNvSpPr txBox="1"/>
          <p:nvPr/>
        </p:nvSpPr>
        <p:spPr>
          <a:xfrm>
            <a:off x="416496" y="4435552"/>
            <a:ext cx="9226027" cy="1446550"/>
          </a:xfrm>
          <a:prstGeom prst="rect">
            <a:avLst/>
          </a:prstGeom>
          <a:solidFill>
            <a:schemeClr val="tx2">
              <a:lumMod val="20000"/>
              <a:lumOff val="80000"/>
            </a:schemeClr>
          </a:solidFill>
          <a:ln>
            <a:solidFill>
              <a:schemeClr val="tx1"/>
            </a:solidFill>
            <a:prstDash val="sysDot"/>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333333"/>
                </a:solidFill>
                <a:effectLst/>
                <a:uLnTx/>
                <a:uFillTx/>
                <a:latin typeface="Hiragino Kaku Gothic Pro"/>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srgbClr val="333333"/>
                </a:solidFill>
                <a:effectLst/>
                <a:uLnTx/>
                <a:uFillTx/>
                <a:latin typeface="Hiragino Kaku Gothic Pro"/>
                <a:ea typeface="ＭＳ Ｐゴシック" panose="020B0600070205080204" pitchFamily="50" charset="-128"/>
                <a:cs typeface="+mn-cs"/>
              </a:rPr>
              <a:t>こども未来戦略　</a:t>
            </a:r>
            <a:r>
              <a:rPr kumimoji="1" lang="ja-JP" altLang="en-US"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岸田政権が年内に閣議決定する「異次元の少子化対策」の具体的なメニュー。国と地方を合わせて新たに年</a:t>
            </a:r>
            <a:r>
              <a:rPr kumimoji="1" lang="en-US" altLang="ja-JP"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3</a:t>
            </a:r>
            <a:r>
              <a:rPr kumimoji="1" lang="ja-JP" altLang="en-US"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兆</a:t>
            </a:r>
            <a:r>
              <a:rPr kumimoji="1" lang="en-US" altLang="ja-JP"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6000</a:t>
            </a:r>
            <a:r>
              <a:rPr kumimoji="1" lang="ja-JP" altLang="en-US"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億円規模の予算を充てる。内訳は、児童手当の拡充などの経済支援に</a:t>
            </a:r>
            <a:r>
              <a:rPr kumimoji="1" lang="en-US" altLang="ja-JP"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1</a:t>
            </a:r>
            <a:r>
              <a:rPr kumimoji="1" lang="ja-JP" altLang="en-US"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兆</a:t>
            </a:r>
            <a:r>
              <a:rPr kumimoji="1" lang="en-US" altLang="ja-JP"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7000</a:t>
            </a:r>
            <a:r>
              <a:rPr kumimoji="1" lang="ja-JP" altLang="en-US"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億円程度、親の就労状況を問わず利用できる「こども誰でも通園制度（仮称）」の創設など子ども・子育て支援の拡充に</a:t>
            </a:r>
            <a:r>
              <a:rPr kumimoji="1" lang="en-US" altLang="ja-JP"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1</a:t>
            </a:r>
            <a:r>
              <a:rPr kumimoji="1" lang="ja-JP" altLang="en-US"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兆</a:t>
            </a:r>
            <a:r>
              <a:rPr kumimoji="1" lang="en-US" altLang="ja-JP"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3000</a:t>
            </a:r>
            <a:r>
              <a:rPr kumimoji="1" lang="ja-JP" altLang="en-US"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億円程度、育児休業給付の増額など共働き・共育ての推進に</a:t>
            </a:r>
            <a:r>
              <a:rPr kumimoji="1" lang="en-US" altLang="ja-JP"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6000</a:t>
            </a:r>
            <a:r>
              <a:rPr kumimoji="1" lang="ja-JP" altLang="en-US"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億円程度。財源確保の仕組みが整う</a:t>
            </a:r>
            <a:r>
              <a:rPr kumimoji="1" lang="en-US" altLang="ja-JP"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2028</a:t>
            </a:r>
            <a:r>
              <a:rPr kumimoji="1" lang="ja-JP" altLang="en-US"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年度には、既定予算の組み替えで約</a:t>
            </a:r>
            <a:r>
              <a:rPr kumimoji="1" lang="en-US" altLang="ja-JP"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1</a:t>
            </a:r>
            <a:r>
              <a:rPr kumimoji="1" lang="ja-JP" altLang="en-US"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兆</a:t>
            </a:r>
            <a:r>
              <a:rPr kumimoji="1" lang="en-US" altLang="ja-JP"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5000</a:t>
            </a:r>
            <a:r>
              <a:rPr kumimoji="1" lang="ja-JP" altLang="en-US"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億円、社会保障の歳出改革で約</a:t>
            </a:r>
            <a:r>
              <a:rPr kumimoji="1" lang="en-US" altLang="ja-JP"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1</a:t>
            </a:r>
            <a:r>
              <a:rPr kumimoji="1" lang="ja-JP" altLang="en-US"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兆</a:t>
            </a:r>
            <a:r>
              <a:rPr kumimoji="1" lang="en-US" altLang="ja-JP"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1000</a:t>
            </a:r>
            <a:r>
              <a:rPr kumimoji="1" lang="ja-JP" altLang="en-US"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億円、「支援金」制度で約</a:t>
            </a:r>
            <a:r>
              <a:rPr kumimoji="1" lang="en-US" altLang="ja-JP"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1</a:t>
            </a:r>
            <a:r>
              <a:rPr kumimoji="1" lang="ja-JP" altLang="en-US"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兆円を捻出する。支援金の徴収は</a:t>
            </a:r>
            <a:r>
              <a:rPr kumimoji="1" lang="en-US" altLang="ja-JP"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26</a:t>
            </a:r>
            <a:r>
              <a:rPr kumimoji="1" lang="ja-JP" altLang="en-US" sz="1400" b="0" i="0" u="none" strike="noStrike" kern="1200" cap="none" spc="0" normalizeH="0" baseline="0" noProof="0" dirty="0">
                <a:ln>
                  <a:noFill/>
                </a:ln>
                <a:solidFill>
                  <a:srgbClr val="333333"/>
                </a:solidFill>
                <a:effectLst/>
                <a:uLnTx/>
                <a:uFillTx/>
                <a:latin typeface="BIZ UDP明朝 Medium" panose="02020500000000000000" pitchFamily="18" charset="-128"/>
                <a:ea typeface="BIZ UDP明朝 Medium" panose="02020500000000000000" pitchFamily="18" charset="-128"/>
                <a:cs typeface="+mn-cs"/>
              </a:rPr>
              <a:t>年度から始め、段階的に引き上げる。</a:t>
            </a:r>
            <a:endPar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endParaRPr>
          </a:p>
        </p:txBody>
      </p:sp>
    </p:spTree>
    <p:extLst>
      <p:ext uri="{BB962C8B-B14F-4D97-AF65-F5344CB8AC3E}">
        <p14:creationId xmlns:p14="http://schemas.microsoft.com/office/powerpoint/2010/main" val="4280348501"/>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［施設基準の概要］</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（１）入院基本料、特定入院料又は短期滞在手術等基本料（短期滞在手術等基本料１を除く。）を算定していない保険医療機関であること。</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（２）外来・在宅ベースアップ評価料（</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）を届け出ている保険医療機関であること。</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外来・在宅ベースアップ評価料（</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）及び歯科外来・在宅ベースアップ評価料（</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）により算定される点数の見込みの</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倍が、対象職員の給与総額の</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％未満</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下記の式</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Ａ</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に基づき、該当する区分のいずれかを届け出ること。</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ただし、外来・在宅ベースアップ評価料（</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）及び歯科外来・在宅ベースアップ評価料（</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）の施設基準の届出を行う場合は、同一の区分を届け出ること。</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2" name="Rectangle 6">
            <a:extLst>
              <a:ext uri="{FF2B5EF4-FFF2-40B4-BE49-F238E27FC236}">
                <a16:creationId xmlns:a16="http://schemas.microsoft.com/office/drawing/2014/main" id="{C26EE616-6808-FBE7-80C6-77B4A5E8507F}"/>
              </a:ext>
            </a:extLst>
          </p:cNvPr>
          <p:cNvSpPr/>
          <p:nvPr/>
        </p:nvSpPr>
        <p:spPr>
          <a:xfrm>
            <a:off x="1821295" y="3266451"/>
            <a:ext cx="6052994" cy="1516502"/>
          </a:xfrm>
          <a:prstGeom prst="rect">
            <a:avLst/>
          </a:prstGeom>
          <a:noFill/>
          <a:ln>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05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6" name="Rectangle 22">
            <a:extLst>
              <a:ext uri="{FF2B5EF4-FFF2-40B4-BE49-F238E27FC236}">
                <a16:creationId xmlns:a16="http://schemas.microsoft.com/office/drawing/2014/main" id="{6C1386A8-8027-8934-07A1-8A014304E66F}"/>
              </a:ext>
            </a:extLst>
          </p:cNvPr>
          <p:cNvSpPr>
            <a:spLocks noChangeArrowheads="1"/>
          </p:cNvSpPr>
          <p:nvPr/>
        </p:nvSpPr>
        <p:spPr bwMode="auto">
          <a:xfrm>
            <a:off x="2240108" y="3993416"/>
            <a:ext cx="5487400"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indent="266700"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266700" algn="l" defTabSz="914400" rtl="0" eaLnBrk="0" fontAlgn="base" latinLnBrk="0" hangingPunct="0">
              <a:lnSpc>
                <a:spcPct val="100000"/>
              </a:lnSpc>
              <a:spcBef>
                <a:spcPct val="0"/>
              </a:spcBef>
              <a:spcAft>
                <a:spcPct val="0"/>
              </a:spcAft>
              <a:buClrTx/>
              <a:buSzTx/>
              <a:buFontTx/>
              <a:buNone/>
              <a:tabLst/>
              <a:defRPr/>
            </a:pP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a:t>
            </a:r>
            <a:r>
              <a:rPr kumimoji="0" lang="ja-JP"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外来・在宅ベースアップ評価料（Ⅱ）イの算定回数の見込み×</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８</a:t>
            </a:r>
            <a:endParaRPr kumimoji="0" lang="ja-JP"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266700" algn="l" defTabSz="914400" rtl="0" eaLnBrk="0" fontAlgn="base" latinLnBrk="0" hangingPunct="0">
              <a:lnSpc>
                <a:spcPct val="100000"/>
              </a:lnSpc>
              <a:spcBef>
                <a:spcPct val="0"/>
              </a:spcBef>
              <a:spcAft>
                <a:spcPct val="0"/>
              </a:spcAft>
              <a:buClrTx/>
              <a:buSzTx/>
              <a:buFontTx/>
              <a:buNone/>
              <a:tabLst/>
              <a:defRPr/>
            </a:pP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 </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外来・在宅ベースアップ評価料（</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Ⅱ</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）ロの算定回数の見込み</a:t>
            </a:r>
            <a:endPar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266700" algn="l" defTabSz="914400" rtl="0" eaLnBrk="0" fontAlgn="base" latinLnBrk="0" hangingPunct="0">
              <a:lnSpc>
                <a:spcPct val="100000"/>
              </a:lnSpc>
              <a:spcBef>
                <a:spcPct val="0"/>
              </a:spcBef>
              <a:spcAft>
                <a:spcPct val="0"/>
              </a:spcAft>
              <a:buClrTx/>
              <a:buSzTx/>
              <a:buFontTx/>
              <a:buNone/>
              <a:tabLst/>
              <a:defRPr/>
            </a:pP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 </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歯科外来・在宅ベースアップ評価料（</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Ⅱ</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）イの算定回数の見込み</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８</a:t>
            </a:r>
            <a:endPar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266700" algn="l" defTabSz="914400" rtl="0" eaLnBrk="0" fontAlgn="base" latinLnBrk="0" hangingPunct="0">
              <a:lnSpc>
                <a:spcPct val="100000"/>
              </a:lnSpc>
              <a:spcBef>
                <a:spcPct val="0"/>
              </a:spcBef>
              <a:spcAft>
                <a:spcPct val="0"/>
              </a:spcAft>
              <a:buClrTx/>
              <a:buSzTx/>
              <a:buFontTx/>
              <a:buNone/>
              <a:tabLst/>
              <a:defRPr/>
            </a:pP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 </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歯科外来・在宅ベースアップ評価料（</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Ⅱ</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）ロの算定回数の見込み）　　　</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×10</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円</a:t>
            </a:r>
            <a:endPar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賃上げに向けた評価の新設⑤</a:t>
            </a:r>
            <a:endParaRPr kumimoji="1" lang="ja-JP" altLang="en-US" b="1">
              <a:latin typeface="メイリオ" panose="020B0604030504040204" pitchFamily="50" charset="-128"/>
              <a:ea typeface="メイリオ" panose="020B0604030504040204" pitchFamily="50" charset="-128"/>
            </a:endParaRPr>
          </a:p>
        </p:txBody>
      </p:sp>
      <p:sp>
        <p:nvSpPr>
          <p:cNvPr id="15" name="正方形/長方形 14"/>
          <p:cNvSpPr/>
          <p:nvPr/>
        </p:nvSpPr>
        <p:spPr>
          <a:xfrm>
            <a:off x="311927" y="784354"/>
            <a:ext cx="5280351" cy="387551"/>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外来・在宅ベースアップ評価料</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(II)</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の新設</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医療従事者の人材確保や賃上げに向けた取組－①</a:t>
            </a:r>
          </a:p>
        </p:txBody>
      </p:sp>
      <p:cxnSp>
        <p:nvCxnSpPr>
          <p:cNvPr id="19" name="Straight Connector 2">
            <a:extLst>
              <a:ext uri="{FF2B5EF4-FFF2-40B4-BE49-F238E27FC236}">
                <a16:creationId xmlns:a16="http://schemas.microsoft.com/office/drawing/2014/main" id="{1BD4407C-DA09-F8E7-887C-59DB2050CD4F}"/>
              </a:ext>
            </a:extLst>
          </p:cNvPr>
          <p:cNvCxnSpPr>
            <a:cxnSpLocks/>
          </p:cNvCxnSpPr>
          <p:nvPr/>
        </p:nvCxnSpPr>
        <p:spPr>
          <a:xfrm>
            <a:off x="2474826" y="3899716"/>
            <a:ext cx="525268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Double Bracket 3">
            <a:extLst>
              <a:ext uri="{FF2B5EF4-FFF2-40B4-BE49-F238E27FC236}">
                <a16:creationId xmlns:a16="http://schemas.microsoft.com/office/drawing/2014/main" id="{57EA77F3-C68B-50C5-07D2-489D1AA18487}"/>
              </a:ext>
            </a:extLst>
          </p:cNvPr>
          <p:cNvSpPr/>
          <p:nvPr/>
        </p:nvSpPr>
        <p:spPr>
          <a:xfrm>
            <a:off x="2511427" y="3378398"/>
            <a:ext cx="5148406" cy="457200"/>
          </a:xfrm>
          <a:prstGeom prst="bracketPair">
            <a:avLst>
              <a:gd name="adj" fmla="val 8334"/>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ot="0" spcFirstLastPara="0" vert="horz" wrap="square" lIns="91440" tIns="45720" rIns="91440" bIns="4572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05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1" name="Double Bracket 5">
            <a:extLst>
              <a:ext uri="{FF2B5EF4-FFF2-40B4-BE49-F238E27FC236}">
                <a16:creationId xmlns:a16="http://schemas.microsoft.com/office/drawing/2014/main" id="{B9612A45-2665-2F58-D4EA-BF062D543EF3}"/>
              </a:ext>
            </a:extLst>
          </p:cNvPr>
          <p:cNvSpPr/>
          <p:nvPr/>
        </p:nvSpPr>
        <p:spPr>
          <a:xfrm>
            <a:off x="2511427" y="3970368"/>
            <a:ext cx="5148406" cy="746323"/>
          </a:xfrm>
          <a:prstGeom prst="bracketPair">
            <a:avLst>
              <a:gd name="adj" fmla="val 8334"/>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ot="0" spcFirstLastPara="0" vert="horz" wrap="square" lIns="91440" tIns="45720" rIns="91440" bIns="4572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05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3" name="Rectangle 19">
            <a:extLst>
              <a:ext uri="{FF2B5EF4-FFF2-40B4-BE49-F238E27FC236}">
                <a16:creationId xmlns:a16="http://schemas.microsoft.com/office/drawing/2014/main" id="{1CA5E506-177A-B934-7241-BEE5CD2E9B3E}"/>
              </a:ext>
            </a:extLst>
          </p:cNvPr>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4" name="Rectangle 20">
            <a:extLst>
              <a:ext uri="{FF2B5EF4-FFF2-40B4-BE49-F238E27FC236}">
                <a16:creationId xmlns:a16="http://schemas.microsoft.com/office/drawing/2014/main" id="{7B4A23D4-FA86-85D4-6E16-0689807F0A48}"/>
              </a:ext>
            </a:extLst>
          </p:cNvPr>
          <p:cNvSpPr>
            <a:spLocks noChangeArrowheads="1"/>
          </p:cNvSpPr>
          <p:nvPr/>
        </p:nvSpPr>
        <p:spPr bwMode="auto">
          <a:xfrm>
            <a:off x="711200" y="457200"/>
            <a:ext cx="9906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indent="414338"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414338" algn="l" defTabSz="914400" rtl="0" eaLnBrk="0" fontAlgn="base" latinLnBrk="0" hangingPunct="0">
              <a:lnSpc>
                <a:spcPct val="100000"/>
              </a:lnSpc>
              <a:spcBef>
                <a:spcPct val="0"/>
              </a:spcBef>
              <a:spcAft>
                <a:spcPct val="0"/>
              </a:spcAft>
              <a:buClrTx/>
              <a:buSzTx/>
              <a:buFontTx/>
              <a:buNone/>
              <a:tabLst/>
              <a:defRPr/>
            </a:pPr>
            <a:br>
              <a:rPr kumimoji="0" lang="ja-JP" altLang="ja-JP"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50" charset="-128"/>
                <a:cs typeface="+mn-cs"/>
              </a:rPr>
            </a:br>
            <a:endParaRPr kumimoji="0" lang="ja-JP" altLang="ja-JP"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50" charset="-128"/>
              <a:cs typeface="+mn-cs"/>
            </a:endParaRPr>
          </a:p>
          <a:p>
            <a:pPr marL="0" marR="0" lvl="0" indent="414338" algn="l" defTabSz="914400" rtl="0" eaLnBrk="0" fontAlgn="base" latinLnBrk="0" hangingPunct="0">
              <a:lnSpc>
                <a:spcPct val="100000"/>
              </a:lnSpc>
              <a:spcBef>
                <a:spcPct val="0"/>
              </a:spcBef>
              <a:spcAft>
                <a:spcPct val="0"/>
              </a:spcAft>
              <a:buClrTx/>
              <a:buSzTx/>
              <a:buFontTx/>
              <a:buNone/>
              <a:tabLst/>
              <a:defRPr/>
            </a:pPr>
            <a:endParaRPr kumimoji="0" lang="ja-JP" altLang="ja-JP"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50" charset="-128"/>
              <a:cs typeface="+mn-cs"/>
            </a:endParaRPr>
          </a:p>
        </p:txBody>
      </p:sp>
      <p:sp>
        <p:nvSpPr>
          <p:cNvPr id="27" name="Rectangle 22">
            <a:extLst>
              <a:ext uri="{FF2B5EF4-FFF2-40B4-BE49-F238E27FC236}">
                <a16:creationId xmlns:a16="http://schemas.microsoft.com/office/drawing/2014/main" id="{81BFB548-0447-24B0-E9A2-8A2A7440671B}"/>
              </a:ext>
            </a:extLst>
          </p:cNvPr>
          <p:cNvSpPr>
            <a:spLocks noChangeArrowheads="1"/>
          </p:cNvSpPr>
          <p:nvPr/>
        </p:nvSpPr>
        <p:spPr bwMode="auto">
          <a:xfrm>
            <a:off x="2165805" y="3726578"/>
            <a:ext cx="5193895"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indent="266700"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266700" algn="l" defTabSz="914400" rtl="0" eaLnBrk="0" fontAlgn="base" latinLnBrk="0" hangingPunct="0">
              <a:lnSpc>
                <a:spcPct val="100000"/>
              </a:lnSpc>
              <a:spcBef>
                <a:spcPct val="0"/>
              </a:spcBef>
              <a:spcAft>
                <a:spcPct val="0"/>
              </a:spcAft>
              <a:buClrTx/>
              <a:buSzTx/>
              <a:buFontTx/>
              <a:buNone/>
              <a:tabLst/>
              <a:defRPr/>
            </a:pPr>
            <a:endParaRPr kumimoji="0" lang="ja-JP" altLang="en-US" sz="105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50" charset="-128"/>
              <a:cs typeface="+mn-cs"/>
            </a:endParaRPr>
          </a:p>
        </p:txBody>
      </p:sp>
      <p:sp>
        <p:nvSpPr>
          <p:cNvPr id="28" name="テキスト ボックス 27">
            <a:extLst>
              <a:ext uri="{FF2B5EF4-FFF2-40B4-BE49-F238E27FC236}">
                <a16:creationId xmlns:a16="http://schemas.microsoft.com/office/drawing/2014/main" id="{236AFAD1-0E41-D4A8-549B-F7329AB2E9A2}"/>
              </a:ext>
            </a:extLst>
          </p:cNvPr>
          <p:cNvSpPr txBox="1"/>
          <p:nvPr/>
        </p:nvSpPr>
        <p:spPr>
          <a:xfrm>
            <a:off x="1734773" y="3786725"/>
            <a:ext cx="854586" cy="27699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Ａ</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p:txBody>
      </p:sp>
      <p:graphicFrame>
        <p:nvGraphicFramePr>
          <p:cNvPr id="30" name="表 29">
            <a:extLst>
              <a:ext uri="{FF2B5EF4-FFF2-40B4-BE49-F238E27FC236}">
                <a16:creationId xmlns:a16="http://schemas.microsoft.com/office/drawing/2014/main" id="{FCEF2A27-CF21-772C-9AA3-A184F84B66D1}"/>
              </a:ext>
            </a:extLst>
          </p:cNvPr>
          <p:cNvGraphicFramePr>
            <a:graphicFrameLocks noGrp="1"/>
          </p:cNvGraphicFramePr>
          <p:nvPr/>
        </p:nvGraphicFramePr>
        <p:xfrm>
          <a:off x="2511427" y="5232559"/>
          <a:ext cx="4997393" cy="1408406"/>
        </p:xfrm>
        <a:graphic>
          <a:graphicData uri="http://schemas.openxmlformats.org/drawingml/2006/table">
            <a:tbl>
              <a:tblPr firstRow="1" firstCol="1" bandRow="1"/>
              <a:tblGrid>
                <a:gridCol w="897156">
                  <a:extLst>
                    <a:ext uri="{9D8B030D-6E8A-4147-A177-3AD203B41FA5}">
                      <a16:colId xmlns:a16="http://schemas.microsoft.com/office/drawing/2014/main" val="1490407527"/>
                    </a:ext>
                  </a:extLst>
                </a:gridCol>
                <a:gridCol w="2893977">
                  <a:extLst>
                    <a:ext uri="{9D8B030D-6E8A-4147-A177-3AD203B41FA5}">
                      <a16:colId xmlns:a16="http://schemas.microsoft.com/office/drawing/2014/main" val="1271384998"/>
                    </a:ext>
                  </a:extLst>
                </a:gridCol>
                <a:gridCol w="603130">
                  <a:extLst>
                    <a:ext uri="{9D8B030D-6E8A-4147-A177-3AD203B41FA5}">
                      <a16:colId xmlns:a16="http://schemas.microsoft.com/office/drawing/2014/main" val="477916101"/>
                    </a:ext>
                  </a:extLst>
                </a:gridCol>
                <a:gridCol w="603130">
                  <a:extLst>
                    <a:ext uri="{9D8B030D-6E8A-4147-A177-3AD203B41FA5}">
                      <a16:colId xmlns:a16="http://schemas.microsoft.com/office/drawing/2014/main" val="4047546894"/>
                    </a:ext>
                  </a:extLst>
                </a:gridCol>
              </a:tblGrid>
              <a:tr h="400406">
                <a:tc>
                  <a:txBody>
                    <a:bodyPr/>
                    <a:lstStyle/>
                    <a:p>
                      <a:pPr algn="just"/>
                      <a:r>
                        <a:rPr lang="ja-JP" sz="105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【Ａ】</a:t>
                      </a:r>
                      <a:endParaRPr lang="ja-JP" sz="105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just"/>
                      <a:r>
                        <a:rPr lang="ja-JP" sz="105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外来・在宅ベースアップ評価料（Ⅱ）の区分</a:t>
                      </a:r>
                      <a:endParaRPr lang="ja-JP" sz="105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just"/>
                      <a:r>
                        <a:rPr lang="ja-JP" sz="105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点数（イ）</a:t>
                      </a:r>
                      <a:endParaRPr lang="ja-JP" sz="105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just"/>
                      <a:r>
                        <a:rPr lang="ja-JP" sz="105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点数（ロ）</a:t>
                      </a:r>
                      <a:endParaRPr lang="ja-JP" sz="105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257356977"/>
                  </a:ext>
                </a:extLst>
              </a:tr>
              <a:tr h="252000">
                <a:tc>
                  <a:txBody>
                    <a:bodyPr/>
                    <a:lstStyle/>
                    <a:p>
                      <a:pPr algn="just"/>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０</a:t>
                      </a:r>
                      <a:r>
                        <a:rPr lang="ja-JP" altLang="en-US" sz="1050" kern="100">
                          <a:effectLst/>
                          <a:latin typeface="メイリオ" panose="020B0604030504040204" pitchFamily="50" charset="-128"/>
                          <a:ea typeface="メイリオ" panose="020B0604030504040204" pitchFamily="50" charset="-128"/>
                          <a:cs typeface="Times New Roman" panose="02020603050405020304" pitchFamily="18" charset="0"/>
                        </a:rPr>
                        <a:t>を超える</a:t>
                      </a:r>
                      <a:endParaRPr lang="ja-JP" sz="105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外来・在宅ベースアップ評価料（Ⅱ）１</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ja-JP" altLang="en-US" sz="1050" kern="100">
                          <a:effectLst/>
                          <a:latin typeface="メイリオ" panose="020B0604030504040204" pitchFamily="50" charset="-128"/>
                          <a:ea typeface="メイリオ" panose="020B0604030504040204" pitchFamily="50" charset="-128"/>
                          <a:cs typeface="Times New Roman" panose="02020603050405020304" pitchFamily="18" charset="0"/>
                        </a:rPr>
                        <a:t>８</a:t>
                      </a:r>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点</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ja-JP" altLang="en-US" sz="1050" kern="100">
                          <a:effectLst/>
                          <a:latin typeface="メイリオ" panose="020B0604030504040204" pitchFamily="50" charset="-128"/>
                          <a:ea typeface="メイリオ" panose="020B0604030504040204" pitchFamily="50" charset="-128"/>
                          <a:cs typeface="Times New Roman" panose="02020603050405020304" pitchFamily="18" charset="0"/>
                        </a:rPr>
                        <a:t>１</a:t>
                      </a:r>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点</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9648402"/>
                  </a:ext>
                </a:extLst>
              </a:tr>
              <a:tr h="252000">
                <a:tc>
                  <a:txBody>
                    <a:bodyPr/>
                    <a:lstStyle/>
                    <a:p>
                      <a:pPr algn="just"/>
                      <a:r>
                        <a:rPr lang="en-US" altLang="ja-JP" sz="1050" kern="100">
                          <a:effectLst/>
                          <a:latin typeface="メイリオ" panose="020B0604030504040204" pitchFamily="50" charset="-128"/>
                          <a:ea typeface="メイリオ" panose="020B0604030504040204" pitchFamily="50" charset="-128"/>
                          <a:cs typeface="Times New Roman" panose="02020603050405020304" pitchFamily="18" charset="0"/>
                        </a:rPr>
                        <a:t>1.5</a:t>
                      </a:r>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以上</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外来・在宅ベースアップ評価料（Ⅱ）２</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altLang="ja-JP" sz="1050" kern="100">
                          <a:effectLst/>
                          <a:latin typeface="メイリオ" panose="020B0604030504040204" pitchFamily="50" charset="-128"/>
                          <a:ea typeface="メイリオ" panose="020B0604030504040204" pitchFamily="50" charset="-128"/>
                          <a:cs typeface="Times New Roman" panose="02020603050405020304" pitchFamily="18" charset="0"/>
                        </a:rPr>
                        <a:t>16</a:t>
                      </a:r>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点</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ja-JP" altLang="en-US" sz="1050" kern="100">
                          <a:effectLst/>
                          <a:latin typeface="メイリオ" panose="020B0604030504040204" pitchFamily="50" charset="-128"/>
                          <a:ea typeface="メイリオ" panose="020B0604030504040204" pitchFamily="50" charset="-128"/>
                          <a:cs typeface="Times New Roman" panose="02020603050405020304" pitchFamily="18" charset="0"/>
                        </a:rPr>
                        <a:t>２</a:t>
                      </a:r>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点</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256556891"/>
                  </a:ext>
                </a:extLst>
              </a:tr>
              <a:tr h="252000">
                <a:tc>
                  <a:txBody>
                    <a:bodyPr/>
                    <a:lstStyle/>
                    <a:p>
                      <a:pPr algn="just"/>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en-US" sz="1050" kern="100">
                          <a:effectLst/>
                          <a:latin typeface="メイリオ" panose="020B0604030504040204" pitchFamily="50" charset="-128"/>
                          <a:ea typeface="メイリオ" panose="020B0604030504040204" pitchFamily="50" charset="-128"/>
                          <a:cs typeface="Times New Roman" panose="02020603050405020304" pitchFamily="18" charset="0"/>
                        </a:rPr>
                        <a:t> </a:t>
                      </a:r>
                      <a:endParaRPr lang="ja-JP" sz="105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50" kern="100">
                          <a:effectLst/>
                          <a:latin typeface="メイリオ" panose="020B0604030504040204" pitchFamily="50" charset="-128"/>
                          <a:ea typeface="メイリオ" panose="020B0604030504040204" pitchFamily="50" charset="-128"/>
                          <a:cs typeface="Times New Roman" panose="02020603050405020304" pitchFamily="18" charset="0"/>
                        </a:rPr>
                        <a:t> </a:t>
                      </a:r>
                      <a:endParaRPr lang="ja-JP" sz="105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sz="1050" kern="100">
                          <a:effectLst/>
                          <a:latin typeface="メイリオ" panose="020B0604030504040204" pitchFamily="50" charset="-128"/>
                          <a:ea typeface="メイリオ" panose="020B0604030504040204" pitchFamily="50" charset="-128"/>
                          <a:cs typeface="Times New Roman" panose="02020603050405020304" pitchFamily="18" charset="0"/>
                        </a:rPr>
                        <a:t> </a:t>
                      </a:r>
                      <a:endParaRPr lang="ja-JP" sz="105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56448359"/>
                  </a:ext>
                </a:extLst>
              </a:tr>
              <a:tr h="252000">
                <a:tc>
                  <a:txBody>
                    <a:bodyPr/>
                    <a:lstStyle/>
                    <a:p>
                      <a:pPr algn="just"/>
                      <a:r>
                        <a:rPr lang="en-US" altLang="ja-JP" sz="1050" kern="100">
                          <a:effectLst/>
                          <a:latin typeface="メイリオ" panose="020B0604030504040204" pitchFamily="50" charset="-128"/>
                          <a:ea typeface="メイリオ" panose="020B0604030504040204" pitchFamily="50" charset="-128"/>
                          <a:cs typeface="Times New Roman" panose="02020603050405020304" pitchFamily="18" charset="0"/>
                        </a:rPr>
                        <a:t>7.5</a:t>
                      </a:r>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以上</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外来・在宅ベースアップ評価料（Ⅱ）</a:t>
                      </a:r>
                      <a:r>
                        <a:rPr lang="ja-JP" altLang="en-US" sz="1050" kern="100">
                          <a:effectLst/>
                          <a:latin typeface="メイリオ" panose="020B0604030504040204" pitchFamily="50" charset="-128"/>
                          <a:ea typeface="メイリオ" panose="020B0604030504040204" pitchFamily="50" charset="-128"/>
                          <a:cs typeface="Times New Roman" panose="02020603050405020304" pitchFamily="18" charset="0"/>
                        </a:rPr>
                        <a:t>８</a:t>
                      </a:r>
                      <a:endParaRPr lang="en-US" altLang="ja-JP" sz="105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en-US" altLang="ja-JP" sz="1050" kern="100">
                          <a:effectLst/>
                          <a:latin typeface="メイリオ" panose="020B0604030504040204" pitchFamily="50" charset="-128"/>
                          <a:ea typeface="メイリオ" panose="020B0604030504040204" pitchFamily="50" charset="-128"/>
                          <a:cs typeface="Times New Roman" panose="02020603050405020304" pitchFamily="18" charset="0"/>
                        </a:rPr>
                        <a:t>64</a:t>
                      </a:r>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点</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r>
                        <a:rPr lang="ja-JP" altLang="en-US" sz="1050" kern="100" dirty="0">
                          <a:effectLst/>
                          <a:latin typeface="メイリオ" panose="020B0604030504040204" pitchFamily="50" charset="-128"/>
                          <a:ea typeface="メイリオ" panose="020B0604030504040204" pitchFamily="50" charset="-128"/>
                          <a:cs typeface="Times New Roman" panose="02020603050405020304" pitchFamily="18" charset="0"/>
                        </a:rPr>
                        <a:t>８</a:t>
                      </a:r>
                      <a:r>
                        <a:rPr lang="ja-JP" sz="1050" kern="100" dirty="0">
                          <a:effectLst/>
                          <a:latin typeface="メイリオ" panose="020B0604030504040204" pitchFamily="50" charset="-128"/>
                          <a:ea typeface="メイリオ" panose="020B0604030504040204" pitchFamily="50" charset="-128"/>
                          <a:cs typeface="Times New Roman" panose="02020603050405020304" pitchFamily="18" charset="0"/>
                        </a:rPr>
                        <a:t>点</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87661224"/>
                  </a:ext>
                </a:extLst>
              </a:tr>
            </a:tbl>
          </a:graphicData>
        </a:graphic>
      </p:graphicFrame>
      <p:sp>
        <p:nvSpPr>
          <p:cNvPr id="33" name="正方形/長方形 32">
            <a:extLst>
              <a:ext uri="{FF2B5EF4-FFF2-40B4-BE49-F238E27FC236}">
                <a16:creationId xmlns:a16="http://schemas.microsoft.com/office/drawing/2014/main" id="{13B42A6B-75C2-6DCF-E4DD-3EA20F27965B}"/>
              </a:ext>
            </a:extLst>
          </p:cNvPr>
          <p:cNvSpPr/>
          <p:nvPr/>
        </p:nvSpPr>
        <p:spPr>
          <a:xfrm>
            <a:off x="2511426" y="4959621"/>
            <a:ext cx="4997393" cy="24674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外来・在宅ベースアップ評価料（</a:t>
            </a:r>
            <a:r>
              <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）の区分</a:t>
            </a:r>
            <a:endPar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5" name="Rectangle 21">
            <a:extLst>
              <a:ext uri="{FF2B5EF4-FFF2-40B4-BE49-F238E27FC236}">
                <a16:creationId xmlns:a16="http://schemas.microsoft.com/office/drawing/2014/main" id="{B0D7FE31-64DF-3F0A-C1A7-0899D927C6D8}"/>
              </a:ext>
            </a:extLst>
          </p:cNvPr>
          <p:cNvSpPr>
            <a:spLocks noChangeArrowheads="1"/>
          </p:cNvSpPr>
          <p:nvPr/>
        </p:nvSpPr>
        <p:spPr bwMode="auto">
          <a:xfrm>
            <a:off x="2137351" y="3429887"/>
            <a:ext cx="5487400"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indent="311150"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414338" algn="l" defTabSz="914400" rtl="0" eaLnBrk="0" fontAlgn="base" latinLnBrk="0" hangingPunct="0">
              <a:lnSpc>
                <a:spcPct val="100000"/>
              </a:lnSpc>
              <a:spcBef>
                <a:spcPct val="0"/>
              </a:spcBef>
              <a:spcAft>
                <a:spcPct val="0"/>
              </a:spcAft>
              <a:buClrTx/>
              <a:buSzTx/>
              <a:buFontTx/>
              <a:buNone/>
              <a:tabLst/>
              <a:defRPr/>
            </a:pPr>
            <a:r>
              <a:rPr kumimoji="0" lang="ja-JP"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対象職員の給与総額×</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1.2</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a:t>
            </a:r>
            <a:r>
              <a:rPr kumimoji="0" lang="ja-JP"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 </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ｰ</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 </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（外来・在宅ベースアップ評価料（</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Ⅰ</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）及び</a:t>
            </a:r>
            <a:endPar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311150" algn="l" defTabSz="914400" rtl="0" eaLnBrk="0" fontAlgn="base" latinLnBrk="0" hangingPunct="0">
              <a:lnSpc>
                <a:spcPct val="100000"/>
              </a:lnSpc>
              <a:spcBef>
                <a:spcPct val="0"/>
              </a:spcBef>
              <a:spcAft>
                <a:spcPct val="0"/>
              </a:spcAft>
              <a:buClrTx/>
              <a:buSzTx/>
              <a:buFontTx/>
              <a:buNone/>
              <a:tabLst/>
              <a:defRPr/>
            </a:pP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歯科外来・在宅ベースアップ評価料（</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Ⅰ</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）により算定される点数の見込み）</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×10</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円</a:t>
            </a:r>
            <a:endPar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スライド番号プレースホルダー 2">
            <a:extLst>
              <a:ext uri="{FF2B5EF4-FFF2-40B4-BE49-F238E27FC236}">
                <a16:creationId xmlns:a16="http://schemas.microsoft.com/office/drawing/2014/main" id="{1D534AA6-AB58-7649-B749-B0CD16EECF49}"/>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139412241"/>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賃上げに向けた評価の新設⑥</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［施設基準の概要］</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（５）（４）について、届出に当たっては、</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別表に示した期間において</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Ａ</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の算出を行うこと。</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また、別表のとおり、</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毎年３、６、９、</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月に上記の算定式により新たに算出を行い、</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区分に変更がある場合は算出を行った月内に地方厚生</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支</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局長に届出を行った上で、翌月から変更後の区分に基づく点数を算定すること。</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ただし、前回届け出た時点と比較して、「対象職員の給与総額」、「外来・在宅ベースアップ評価料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及び歯科外来・在宅ベースアップ評価料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により算定される点数の見込み」、「外来・在宅ベースアップ評価料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及び歯科外来・在宅ベースアップ評価料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の算定回数の見込み」及び</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Ａ</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のいずれの変化も１割以内である場合においては、区分の変更を行わないものとすること。</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新規届出時は、直近の別表の「算出を行う月」における対象となる期間の数値を用いること。ただし、令和６年６月３日までに届出を行った場合は、令和６年６月に区分の変更を行わないものとすること。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（６）当該評価料を算定する場合は、</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令和６年度及び令和７年度において対象職員の賃金（役員報酬を除く。）の改善（定期昇給によるものを除く。）を実施しなければならない。</a:t>
            </a: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（７）（６）について、当該評価料は、</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対象職員のベア等及びそれに伴う賞与、時間外手当、法定福利費（事業者負担分等を含む）等の増加分に用いること。</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ただし、ベア等を行った保険医療機関において、患者数等の変動等により当該評価料による収入が上記の支給額を上回り、追加でベア等を行うことが困難な場合であって、賞与等の手当によって賃金の改善を行った場合又は</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令和６年度及び令和７年度において翌年の賃金の改善のために繰り越しを行う場合</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令和８年</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月までに賃金の改善措置を行う場合に限る。</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についてはこの限りではない。</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いずれの場合においても、賃金の改善の対象とする項目を特定して行うこと。なお、当該評価料によって賃金の改善を実施する項目以外の賃金項目（業績等に応じて変動するものを除く。）の水準を低下させてはならない。</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「賃金改善計画書」及び「賃金改善実績報告書」を作成し</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、定期的に地方厚生</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支</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局長に報告すること。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（９）</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常勤換算２人以上の対象職員が勤務していること。</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ただし、医療資源の少ない地域に所在する保険医療機関にあっては、当該規定を満たしているものとする。</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7" y="784354"/>
            <a:ext cx="6156108" cy="387551"/>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外来・在宅ベースアップ評価料</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(II)</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の新設</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（続き）</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医療従事者の人材確保や賃上げに向けた取組－①</a:t>
            </a:r>
          </a:p>
        </p:txBody>
      </p:sp>
      <p:sp>
        <p:nvSpPr>
          <p:cNvPr id="23" name="Rectangle 19">
            <a:extLst>
              <a:ext uri="{FF2B5EF4-FFF2-40B4-BE49-F238E27FC236}">
                <a16:creationId xmlns:a16="http://schemas.microsoft.com/office/drawing/2014/main" id="{1CA5E506-177A-B934-7241-BEE5CD2E9B3E}"/>
              </a:ext>
            </a:extLst>
          </p:cNvPr>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4" name="Rectangle 20">
            <a:extLst>
              <a:ext uri="{FF2B5EF4-FFF2-40B4-BE49-F238E27FC236}">
                <a16:creationId xmlns:a16="http://schemas.microsoft.com/office/drawing/2014/main" id="{7B4A23D4-FA86-85D4-6E16-0689807F0A48}"/>
              </a:ext>
            </a:extLst>
          </p:cNvPr>
          <p:cNvSpPr>
            <a:spLocks noChangeArrowheads="1"/>
          </p:cNvSpPr>
          <p:nvPr/>
        </p:nvSpPr>
        <p:spPr bwMode="auto">
          <a:xfrm>
            <a:off x="711200" y="457200"/>
            <a:ext cx="9906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indent="414338"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414338" algn="l" defTabSz="914400" rtl="0" eaLnBrk="0" fontAlgn="base" latinLnBrk="0" hangingPunct="0">
              <a:lnSpc>
                <a:spcPct val="100000"/>
              </a:lnSpc>
              <a:spcBef>
                <a:spcPct val="0"/>
              </a:spcBef>
              <a:spcAft>
                <a:spcPct val="0"/>
              </a:spcAft>
              <a:buClrTx/>
              <a:buSzTx/>
              <a:buFontTx/>
              <a:buNone/>
              <a:tabLst/>
              <a:defRPr/>
            </a:pPr>
            <a:br>
              <a:rPr kumimoji="0" lang="ja-JP" altLang="ja-JP"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50" charset="-128"/>
                <a:cs typeface="+mn-cs"/>
              </a:rPr>
            </a:br>
            <a:endParaRPr kumimoji="0" lang="ja-JP" altLang="ja-JP"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50" charset="-128"/>
              <a:cs typeface="+mn-cs"/>
            </a:endParaRPr>
          </a:p>
          <a:p>
            <a:pPr marL="0" marR="0" lvl="0" indent="414338" algn="l" defTabSz="914400" rtl="0" eaLnBrk="0" fontAlgn="base" latinLnBrk="0" hangingPunct="0">
              <a:lnSpc>
                <a:spcPct val="100000"/>
              </a:lnSpc>
              <a:spcBef>
                <a:spcPct val="0"/>
              </a:spcBef>
              <a:spcAft>
                <a:spcPct val="0"/>
              </a:spcAft>
              <a:buClrTx/>
              <a:buSzTx/>
              <a:buFontTx/>
              <a:buNone/>
              <a:tabLst/>
              <a:defRPr/>
            </a:pPr>
            <a:endParaRPr kumimoji="0" lang="ja-JP" altLang="ja-JP"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50" charset="-128"/>
              <a:cs typeface="+mn-cs"/>
            </a:endParaRPr>
          </a:p>
        </p:txBody>
      </p:sp>
      <p:graphicFrame>
        <p:nvGraphicFramePr>
          <p:cNvPr id="4" name="表 3">
            <a:extLst>
              <a:ext uri="{FF2B5EF4-FFF2-40B4-BE49-F238E27FC236}">
                <a16:creationId xmlns:a16="http://schemas.microsoft.com/office/drawing/2014/main" id="{33E27210-9005-8398-2B49-C9603E559368}"/>
              </a:ext>
            </a:extLst>
          </p:cNvPr>
          <p:cNvGraphicFramePr>
            <a:graphicFrameLocks noGrp="1"/>
          </p:cNvGraphicFramePr>
          <p:nvPr/>
        </p:nvGraphicFramePr>
        <p:xfrm>
          <a:off x="1640429" y="5297397"/>
          <a:ext cx="6755426" cy="1350413"/>
        </p:xfrm>
        <a:graphic>
          <a:graphicData uri="http://schemas.openxmlformats.org/drawingml/2006/table">
            <a:tbl>
              <a:tblPr firstRow="1" firstCol="1" bandRow="1"/>
              <a:tblGrid>
                <a:gridCol w="1212766">
                  <a:extLst>
                    <a:ext uri="{9D8B030D-6E8A-4147-A177-3AD203B41FA5}">
                      <a16:colId xmlns:a16="http://schemas.microsoft.com/office/drawing/2014/main" val="1490407527"/>
                    </a:ext>
                  </a:extLst>
                </a:gridCol>
                <a:gridCol w="2133784">
                  <a:extLst>
                    <a:ext uri="{9D8B030D-6E8A-4147-A177-3AD203B41FA5}">
                      <a16:colId xmlns:a16="http://schemas.microsoft.com/office/drawing/2014/main" val="1271384998"/>
                    </a:ext>
                  </a:extLst>
                </a:gridCol>
                <a:gridCol w="2066964">
                  <a:extLst>
                    <a:ext uri="{9D8B030D-6E8A-4147-A177-3AD203B41FA5}">
                      <a16:colId xmlns:a16="http://schemas.microsoft.com/office/drawing/2014/main" val="477916101"/>
                    </a:ext>
                  </a:extLst>
                </a:gridCol>
                <a:gridCol w="1341912">
                  <a:extLst>
                    <a:ext uri="{9D8B030D-6E8A-4147-A177-3AD203B41FA5}">
                      <a16:colId xmlns:a16="http://schemas.microsoft.com/office/drawing/2014/main" val="4047546894"/>
                    </a:ext>
                  </a:extLst>
                </a:gridCol>
              </a:tblGrid>
              <a:tr h="458269">
                <a:tc>
                  <a:txBody>
                    <a:bodyPr/>
                    <a:lstStyle/>
                    <a:p>
                      <a:pPr algn="just">
                        <a:lnSpc>
                          <a:spcPts val="1700"/>
                        </a:lnSpc>
                      </a:pPr>
                      <a:r>
                        <a:rPr lang="en-US" altLang="ja-JP" sz="1000" kern="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a:t>
                      </a:r>
                      <a:r>
                        <a:rPr lang="ja-JP" altLang="en-US" sz="1000" kern="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Ａ</a:t>
                      </a:r>
                      <a:r>
                        <a:rPr lang="en-US" altLang="ja-JP" sz="1000" kern="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a:t>
                      </a:r>
                      <a:r>
                        <a:rPr lang="ja-JP" altLang="en-US" sz="1000" kern="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の</a:t>
                      </a:r>
                      <a:r>
                        <a:rPr lang="ja-JP" sz="1000" kern="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算出を行う月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just">
                        <a:lnSpc>
                          <a:spcPts val="1700"/>
                        </a:lnSpc>
                      </a:pPr>
                      <a:r>
                        <a:rPr lang="ja-JP" sz="1000" kern="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算出の際に用いる「対象職員の給与総額」の対象となる期間</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just">
                        <a:lnSpc>
                          <a:spcPts val="1700"/>
                        </a:lnSpc>
                      </a:pPr>
                      <a:r>
                        <a:rPr lang="ja-JP" sz="1000" kern="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算出の際に用いる「ベースアップ評価料」の対象となる期間</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just">
                        <a:lnSpc>
                          <a:spcPts val="1700"/>
                        </a:lnSpc>
                      </a:pPr>
                      <a:r>
                        <a:rPr lang="ja-JP" sz="1000" kern="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届け出た区分に従って算定を開始する月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257356977"/>
                  </a:ext>
                </a:extLst>
              </a:tr>
              <a:tr h="223036">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３月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前年３月～２月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前年</a:t>
                      </a:r>
                      <a:r>
                        <a:rPr lang="en-US" sz="1050" kern="0">
                          <a:effectLst/>
                          <a:latin typeface="メイリオ" panose="020B0604030504040204" pitchFamily="50" charset="-128"/>
                          <a:ea typeface="メイリオ" panose="020B0604030504040204" pitchFamily="50" charset="-128"/>
                          <a:cs typeface="Times New Roman" panose="02020603050405020304" pitchFamily="18" charset="0"/>
                        </a:rPr>
                        <a:t>12</a:t>
                      </a: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月～２月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４月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9648402"/>
                  </a:ext>
                </a:extLst>
              </a:tr>
              <a:tr h="223036">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６月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前年６月～５月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３～５月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７月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256556891"/>
                  </a:ext>
                </a:extLst>
              </a:tr>
              <a:tr h="223036">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９月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前年９月～８月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６～８月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en-US" sz="1050" kern="0">
                          <a:effectLst/>
                          <a:latin typeface="メイリオ" panose="020B0604030504040204" pitchFamily="50" charset="-128"/>
                          <a:ea typeface="メイリオ" panose="020B0604030504040204" pitchFamily="50" charset="-128"/>
                          <a:cs typeface="Times New Roman" panose="02020603050405020304" pitchFamily="18" charset="0"/>
                        </a:rPr>
                        <a:t>10</a:t>
                      </a: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56448359"/>
                  </a:ext>
                </a:extLst>
              </a:tr>
              <a:tr h="223036">
                <a:tc>
                  <a:txBody>
                    <a:bodyPr/>
                    <a:lstStyle/>
                    <a:p>
                      <a:pPr algn="just">
                        <a:lnSpc>
                          <a:spcPts val="1700"/>
                        </a:lnSpc>
                      </a:pPr>
                      <a:r>
                        <a:rPr lang="en-US" sz="1050" kern="0">
                          <a:effectLst/>
                          <a:latin typeface="メイリオ" panose="020B0604030504040204" pitchFamily="50" charset="-128"/>
                          <a:ea typeface="メイリオ" panose="020B0604030504040204" pitchFamily="50" charset="-128"/>
                          <a:cs typeface="Times New Roman" panose="02020603050405020304" pitchFamily="18" charset="0"/>
                        </a:rPr>
                        <a:t>12</a:t>
                      </a: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前年</a:t>
                      </a:r>
                      <a:r>
                        <a:rPr lang="en-US" sz="1050" kern="0">
                          <a:effectLst/>
                          <a:latin typeface="メイリオ" panose="020B0604030504040204" pitchFamily="50" charset="-128"/>
                          <a:ea typeface="メイリオ" panose="020B0604030504040204" pitchFamily="50" charset="-128"/>
                          <a:cs typeface="Times New Roman" panose="02020603050405020304" pitchFamily="18" charset="0"/>
                        </a:rPr>
                        <a:t>12</a:t>
                      </a: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月～</a:t>
                      </a:r>
                      <a:r>
                        <a:rPr lang="en-US" sz="1050" kern="0">
                          <a:effectLst/>
                          <a:latin typeface="メイリオ" panose="020B0604030504040204" pitchFamily="50" charset="-128"/>
                          <a:ea typeface="メイリオ" panose="020B0604030504040204" pitchFamily="50" charset="-128"/>
                          <a:cs typeface="Times New Roman" panose="02020603050405020304" pitchFamily="18" charset="0"/>
                        </a:rPr>
                        <a:t>11</a:t>
                      </a: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９～</a:t>
                      </a:r>
                      <a:r>
                        <a:rPr lang="en-US" sz="1050" kern="0">
                          <a:effectLst/>
                          <a:latin typeface="メイリオ" panose="020B0604030504040204" pitchFamily="50" charset="-128"/>
                          <a:ea typeface="メイリオ" panose="020B0604030504040204" pitchFamily="50" charset="-128"/>
                          <a:cs typeface="Times New Roman" panose="02020603050405020304" pitchFamily="18" charset="0"/>
                        </a:rPr>
                        <a:t>11</a:t>
                      </a: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ja-JP" sz="1050" kern="0" dirty="0">
                          <a:effectLst/>
                          <a:latin typeface="メイリオ" panose="020B0604030504040204" pitchFamily="50" charset="-128"/>
                          <a:ea typeface="メイリオ" panose="020B0604030504040204" pitchFamily="50" charset="-128"/>
                          <a:cs typeface="Times New Roman" panose="02020603050405020304" pitchFamily="18" charset="0"/>
                        </a:rPr>
                        <a:t>翌年１月</a:t>
                      </a:r>
                      <a:endParaRPr lang="ja-JP" sz="1050" kern="100" dirty="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87661224"/>
                  </a:ext>
                </a:extLst>
              </a:tr>
            </a:tbl>
          </a:graphicData>
        </a:graphic>
      </p:graphicFrame>
      <p:sp>
        <p:nvSpPr>
          <p:cNvPr id="5" name="正方形/長方形 4">
            <a:extLst>
              <a:ext uri="{FF2B5EF4-FFF2-40B4-BE49-F238E27FC236}">
                <a16:creationId xmlns:a16="http://schemas.microsoft.com/office/drawing/2014/main" id="{8FEE9171-6FBB-C024-4064-A9E19BF5593A}"/>
              </a:ext>
            </a:extLst>
          </p:cNvPr>
          <p:cNvSpPr/>
          <p:nvPr/>
        </p:nvSpPr>
        <p:spPr>
          <a:xfrm>
            <a:off x="1640429" y="5027508"/>
            <a:ext cx="6755426" cy="24674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別表</a:t>
            </a:r>
            <a:r>
              <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算出に当たって対象となる期間及び算定を開始する月について</a:t>
            </a:r>
            <a:endPar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スライド番号プレースホルダー 2">
            <a:extLst>
              <a:ext uri="{FF2B5EF4-FFF2-40B4-BE49-F238E27FC236}">
                <a16:creationId xmlns:a16="http://schemas.microsoft.com/office/drawing/2014/main" id="{3FEB98D2-0362-BFEF-3CCA-C6946A92611D}"/>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893742798"/>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dirty="0">
                <a:latin typeface="メイリオ"/>
                <a:ea typeface="メイリオ"/>
              </a:rPr>
              <a:t>賃上げに向けた評価の新設⑦</a:t>
            </a:r>
            <a:endParaRPr kumimoji="1" lang="ja-JP" altLang="en-US" b="1" dirty="0">
              <a:latin typeface="メイリオ"/>
              <a:ea typeface="メイリオ"/>
            </a:endParaRPr>
          </a:p>
        </p:txBody>
      </p:sp>
      <p:sp>
        <p:nvSpPr>
          <p:cNvPr id="8" name="正方形/長方形 7"/>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［施設基準の概要］</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）当該保険医療機関において、以下に掲げる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社会保険診療等に係る収入金額の合計額が、総収入の</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80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％を超えること。</a:t>
            </a:r>
          </a:p>
          <a:p>
            <a:pPr marL="630238" marR="0" lvl="0" indent="-630238" algn="l" defTabSz="914400" rtl="0" eaLnBrk="1" fontAlgn="auto" latinLnBrk="0" hangingPunct="1">
              <a:lnSpc>
                <a:spcPct val="100000"/>
              </a:lnSpc>
              <a:spcBef>
                <a:spcPts val="6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社会保険診療</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租税特別措置法</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昭和三十二年法律第二十六号</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第二十六条第二項に規定する社会保険診療をいう。以下同じ。</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に係る収入金額</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労働者災害補償保険法</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昭和二十二年法律第五十号</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に係る患者の診療報酬</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当該診療報酬が社会保険診療報酬と同一の基準によっている場合又は当該診療報酬が少額</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全収入金額のおおむね百分の十以下の場合をいう。</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の場合に限る。</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を含む。</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630238" marR="0" lvl="0" indent="-630238" algn="l" defTabSz="914400" rtl="0" eaLnBrk="1" fontAlgn="auto" latinLnBrk="0" hangingPunct="1">
              <a:lnSpc>
                <a:spcPct val="100000"/>
              </a:lnSpc>
              <a:spcBef>
                <a:spcPts val="6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健康増進法</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平成十四年法律第百三号</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第六条各号に掲げる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健康増進事業実施者が行う</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同法第四条に規定する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健康増進事業</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健康診査に係るものに限る。以下同じ。</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に係る収入金額</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当該収入金額が社会保険診療報酬と同一の基準により計算されている場合に限る。</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630238" marR="0" lvl="0" indent="-630238" algn="l" defTabSz="914400" rtl="0" eaLnBrk="1" fontAlgn="auto" latinLnBrk="0" hangingPunct="1">
              <a:lnSpc>
                <a:spcPct val="100000"/>
              </a:lnSpc>
              <a:spcBef>
                <a:spcPts val="6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ウ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予防接種</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予防接種法</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昭和二十三年法律第六十八号</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第二条第六項に規定する定期の予防接種等その他医療法施行規則第三十条の三十五の三第一項第二号ロの規定に基づき厚生労働大臣が定める予防接種</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平成二十九年厚生労働省告示第三百十四号</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に規定する予防接種をいう。</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に係る収入金額</a:t>
            </a:r>
          </a:p>
          <a:p>
            <a:pPr marL="630238" marR="0" lvl="0" indent="-630238" algn="l" defTabSz="914400" rtl="0" eaLnBrk="1" fontAlgn="auto" latinLnBrk="0" hangingPunct="1">
              <a:lnSpc>
                <a:spcPct val="100000"/>
              </a:lnSpc>
              <a:spcBef>
                <a:spcPts val="6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エ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助産</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社会保険診療及び健康増進事業に係るものを除く。</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に係る収入金額</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一の分娩に係る助産に係る収入金額が五十万円を超えるときは、五十万円を限度とする。</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630238" marR="0" lvl="0" indent="-630238" algn="l" defTabSz="914400" rtl="0" eaLnBrk="1" fontAlgn="auto" latinLnBrk="0" hangingPunct="1">
              <a:lnSpc>
                <a:spcPct val="100000"/>
              </a:lnSpc>
              <a:spcBef>
                <a:spcPts val="6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オ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介護保険法の規定による保険給付に係る収入金額</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租税特別措置法第二十六条第二項第四号に掲げるサービスに係る収入金額を除く。</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630238" marR="0" lvl="0" indent="-630238" algn="l" defTabSz="914400" rtl="0" eaLnBrk="1" fontAlgn="auto" latinLnBrk="0" hangingPunct="1">
              <a:lnSpc>
                <a:spcPct val="100000"/>
              </a:lnSpc>
              <a:spcBef>
                <a:spcPts val="6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カ　障害者の日常生活及び社会生活を総合的に支援するための法律第六条に規定する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介護給付費、特例介護給付費、訓練等給付費、特例訓練等給付費、特定障害者特別給付費、特例特定障害者特別給付費、地域相談支援給付費、特例地域相談支援給付費、計画相談支援給付費、特例計画相談支援給付費及び基準該当療養介護医療費並びに</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同法第七十七条及び第七十八条に規定する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地域生活支援事業に係る収入金額</a:t>
            </a:r>
          </a:p>
          <a:p>
            <a:pPr marL="630238" marR="0" lvl="0" indent="-630238" algn="l" defTabSz="914400" rtl="0" eaLnBrk="1" fontAlgn="auto" latinLnBrk="0" hangingPunct="1">
              <a:lnSpc>
                <a:spcPct val="100000"/>
              </a:lnSpc>
              <a:spcBef>
                <a:spcPts val="6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キ　児童福祉法第二十一条の五の二に規定する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障害児通所給付費及び特例障害児通所給付費、</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同法第二十四条の二に規定する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障害児入所給付費、</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同法第二十四条の七に規定する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特定入所障害児食費等給付費並びに</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同法第二十四条の二十五に規定する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障害児相談支援給付費及び特例障害児相談支援給付費に係る収入金額</a:t>
            </a:r>
          </a:p>
          <a:p>
            <a:pPr marL="360363" marR="0" lvl="0" indent="-360363" algn="l" defTabSz="914400" rtl="0" eaLnBrk="1" fontAlgn="auto" latinLnBrk="0" hangingPunct="1">
              <a:lnSpc>
                <a:spcPct val="100000"/>
              </a:lnSpc>
              <a:spcBef>
                <a:spcPts val="6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ク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国、地方公共団体及び保険者等が交付する補助金等に係る収入金額</a:t>
            </a:r>
          </a:p>
        </p:txBody>
      </p:sp>
      <p:sp>
        <p:nvSpPr>
          <p:cNvPr id="15" name="正方形/長方形 14"/>
          <p:cNvSpPr/>
          <p:nvPr/>
        </p:nvSpPr>
        <p:spPr>
          <a:xfrm>
            <a:off x="311927" y="784354"/>
            <a:ext cx="6156108" cy="387551"/>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外来・在宅ベースアップ評価料</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(II)</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の新設</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（続き）</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医療従事者の人材確保や賃上げに向けた取組－①</a:t>
            </a:r>
          </a:p>
        </p:txBody>
      </p:sp>
      <p:sp>
        <p:nvSpPr>
          <p:cNvPr id="23" name="Rectangle 19">
            <a:extLst>
              <a:ext uri="{FF2B5EF4-FFF2-40B4-BE49-F238E27FC236}">
                <a16:creationId xmlns:a16="http://schemas.microsoft.com/office/drawing/2014/main" id="{1CA5E506-177A-B934-7241-BEE5CD2E9B3E}"/>
              </a:ext>
            </a:extLst>
          </p:cNvPr>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4" name="Rectangle 20">
            <a:extLst>
              <a:ext uri="{FF2B5EF4-FFF2-40B4-BE49-F238E27FC236}">
                <a16:creationId xmlns:a16="http://schemas.microsoft.com/office/drawing/2014/main" id="{7B4A23D4-FA86-85D4-6E16-0689807F0A48}"/>
              </a:ext>
            </a:extLst>
          </p:cNvPr>
          <p:cNvSpPr>
            <a:spLocks noChangeArrowheads="1"/>
          </p:cNvSpPr>
          <p:nvPr/>
        </p:nvSpPr>
        <p:spPr bwMode="auto">
          <a:xfrm>
            <a:off x="711200" y="457200"/>
            <a:ext cx="9906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indent="414338"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414338" algn="l" defTabSz="914400" rtl="0" eaLnBrk="0" fontAlgn="base" latinLnBrk="0" hangingPunct="0">
              <a:lnSpc>
                <a:spcPct val="100000"/>
              </a:lnSpc>
              <a:spcBef>
                <a:spcPct val="0"/>
              </a:spcBef>
              <a:spcAft>
                <a:spcPct val="0"/>
              </a:spcAft>
              <a:buClrTx/>
              <a:buSzTx/>
              <a:buFontTx/>
              <a:buNone/>
              <a:tabLst/>
              <a:defRPr/>
            </a:pPr>
            <a:br>
              <a:rPr kumimoji="0" lang="ja-JP" altLang="ja-JP"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50" charset="-128"/>
                <a:cs typeface="+mn-cs"/>
              </a:rPr>
            </a:br>
            <a:endParaRPr kumimoji="0" lang="ja-JP" altLang="ja-JP"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50" charset="-128"/>
              <a:cs typeface="+mn-cs"/>
            </a:endParaRPr>
          </a:p>
          <a:p>
            <a:pPr marL="0" marR="0" lvl="0" indent="414338" algn="l" defTabSz="914400" rtl="0" eaLnBrk="0" fontAlgn="base" latinLnBrk="0" hangingPunct="0">
              <a:lnSpc>
                <a:spcPct val="100000"/>
              </a:lnSpc>
              <a:spcBef>
                <a:spcPct val="0"/>
              </a:spcBef>
              <a:spcAft>
                <a:spcPct val="0"/>
              </a:spcAft>
              <a:buClrTx/>
              <a:buSzTx/>
              <a:buFontTx/>
              <a:buNone/>
              <a:tabLst/>
              <a:defRPr/>
            </a:pPr>
            <a:endParaRPr kumimoji="0" lang="ja-JP" altLang="ja-JP"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50" charset="-128"/>
              <a:cs typeface="+mn-cs"/>
            </a:endParaRPr>
          </a:p>
        </p:txBody>
      </p:sp>
      <p:sp>
        <p:nvSpPr>
          <p:cNvPr id="4" name="スライド番号プレースホルダー 2">
            <a:extLst>
              <a:ext uri="{FF2B5EF4-FFF2-40B4-BE49-F238E27FC236}">
                <a16:creationId xmlns:a16="http://schemas.microsoft.com/office/drawing/2014/main" id="{A826865D-69AE-4DD5-38B0-DC8ED5B550A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950337748"/>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latin typeface="メイリオ"/>
                <a:ea typeface="メイリオ"/>
              </a:rPr>
              <a:t>賃上げに向けた評価の新設⑨</a:t>
            </a:r>
            <a:endParaRPr kumimoji="1" lang="ja-JP" altLang="en-US" b="1">
              <a:latin typeface="メイリオ"/>
              <a:ea typeface="メイリオ"/>
            </a:endParaRPr>
          </a:p>
        </p:txBody>
      </p:sp>
      <p:sp>
        <p:nvSpPr>
          <p:cNvPr id="8" name="正方形/長方形 7"/>
          <p:cNvSpPr/>
          <p:nvPr/>
        </p:nvSpPr>
        <p:spPr>
          <a:xfrm>
            <a:off x="188119" y="1018799"/>
            <a:ext cx="9529762" cy="556456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病院又は有床診療所において、勤務する看護職員、薬剤師その他の医療関係職種の</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賃金の改善を実施している場合の評価</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入院ベースアップ評価料（１日につき）</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入院ベースアップ評価料１</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入院ベースアップ評価料２</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165</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入院ベースアップ評価料</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165</a:t>
            </a:r>
            <a:r>
              <a:rPr kumimoji="1" lang="en-US" altLang="ja-JP"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165</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・主として医療に従事する職員（医師及び歯科医師を除く。）の</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賃金の改善を図る体制</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き別に厚生労働大臣が定める施設基準に適合しているものとして地方厚生局長等に届け出た保険医療機関に入院している患者であって、入院基本料、特定入院料又は短期滞在手術等基本料（短期滞在手術等基本料１を除く。）を算定している患者について、当該基準に係る区分に従い、それぞれ所定点数を算定する。</a:t>
            </a: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9" y="825919"/>
            <a:ext cx="427912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入院ベースアップ評価料の新設</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医療従事者の人材確保や賃上げに向けた取組－①</a:t>
            </a:r>
          </a:p>
        </p:txBody>
      </p:sp>
      <p:sp>
        <p:nvSpPr>
          <p:cNvPr id="10" name="テキスト ボックス 9">
            <a:extLst>
              <a:ext uri="{FF2B5EF4-FFF2-40B4-BE49-F238E27FC236}">
                <a16:creationId xmlns:a16="http://schemas.microsoft.com/office/drawing/2014/main" id="{9BA8CB9C-FF99-A6E9-AC90-BA211D7C9E05}"/>
              </a:ext>
            </a:extLst>
          </p:cNvPr>
          <p:cNvSpPr txBox="1"/>
          <p:nvPr/>
        </p:nvSpPr>
        <p:spPr>
          <a:xfrm>
            <a:off x="1321664" y="4764036"/>
            <a:ext cx="7369490" cy="1654181"/>
          </a:xfrm>
          <a:prstGeom prst="rect">
            <a:avLst/>
          </a:prstGeom>
          <a:noFill/>
          <a:ln w="12700">
            <a:solidFill>
              <a:schemeClr val="tx1"/>
            </a:solidFill>
            <a:prstDash val="dash"/>
          </a:ln>
        </p:spPr>
        <p:txBody>
          <a:bodyPr wrap="square" numCol="4" spcCol="144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薬剤師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保健師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助産師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看護師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准看護師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看護補助者</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理学療法士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作業療法士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視能訓練士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言語聴覚士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義肢装具士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歯科衛生士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歯科技工士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歯科業務補助者</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診療放射線技師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診療エックス線技師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臨床検査技師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衛生検査技師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臨床工学技士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管理栄養士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栄養士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精神保健福祉士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社会福祉士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介護福祉士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保育士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救急救命士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あん摩マッサージ指圧師、はり師、きゆう師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柔道整復師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公認心理師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診療情報管理士</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医師事務作業補助者</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その他医療に従事する職員</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Verdana"/>
                <a:ea typeface="メイリオ"/>
                <a:cs typeface="+mn-cs"/>
              </a:rPr>
              <a:t> </a:t>
            </a: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（医師及び歯科医師を除く。）</a:t>
            </a:r>
          </a:p>
        </p:txBody>
      </p:sp>
      <p:sp>
        <p:nvSpPr>
          <p:cNvPr id="11" name="正方形/長方形 10">
            <a:extLst>
              <a:ext uri="{FF2B5EF4-FFF2-40B4-BE49-F238E27FC236}">
                <a16:creationId xmlns:a16="http://schemas.microsoft.com/office/drawing/2014/main" id="{95D323D3-9B79-CC61-BC15-803666519021}"/>
              </a:ext>
            </a:extLst>
          </p:cNvPr>
          <p:cNvSpPr/>
          <p:nvPr/>
        </p:nvSpPr>
        <p:spPr>
          <a:xfrm>
            <a:off x="1321664" y="4497826"/>
            <a:ext cx="4391999" cy="24674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主として医療に従事する職員（対象職員）</a:t>
            </a:r>
            <a:endPar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スライド番号プレースホルダー 2">
            <a:extLst>
              <a:ext uri="{FF2B5EF4-FFF2-40B4-BE49-F238E27FC236}">
                <a16:creationId xmlns:a16="http://schemas.microsoft.com/office/drawing/2014/main" id="{F930B0DA-A06B-0761-8507-92205B58CE59}"/>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549252170"/>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［施設基準の概要］</a:t>
            </a:r>
          </a:p>
          <a:p>
            <a:pPr marL="360363" marR="0" lvl="0" indent="-360363" algn="l" defTabSz="914400" rtl="0" eaLnBrk="1" fontAlgn="auto" latinLnBrk="0" hangingPunct="1">
              <a:lnSpc>
                <a:spcPct val="100000"/>
              </a:lnSpc>
              <a:spcBef>
                <a:spcPts val="60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（１）入院基本料、特定入院料又は短期滞在手術等基本料（短期滞在手術等基本料１を除く。）を算定している保険医療機関であること。</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60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（２）外来・在宅ベースアップ評価料（</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）の届出を行っている保険医療機関であること。</a:t>
            </a:r>
          </a:p>
          <a:p>
            <a:pPr marL="360363" marR="0" lvl="0" indent="-360363" algn="l" defTabSz="914400" rtl="0" eaLnBrk="1" fontAlgn="auto" latinLnBrk="0" hangingPunct="1">
              <a:lnSpc>
                <a:spcPct val="100000"/>
              </a:lnSpc>
              <a:spcBef>
                <a:spcPts val="60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外来・在宅ベースアップ評価料（</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）及び歯科外来・在宅ベースアップ評価料（</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）により算定される点数の見込みの</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倍の数が、対象職員の給与総額の</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2.3</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％未満</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360363" marR="0" lvl="0" indent="-360363" algn="l" defTabSz="914400" rtl="0" eaLnBrk="1" fontAlgn="auto" latinLnBrk="0" hangingPunct="1">
              <a:lnSpc>
                <a:spcPct val="100000"/>
              </a:lnSpc>
              <a:spcBef>
                <a:spcPts val="60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下記の式により算出した数</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Ｂ</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に基づき、該当する区分を届け出ること。</a:t>
            </a: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6" name="Rectangle 22">
            <a:extLst>
              <a:ext uri="{FF2B5EF4-FFF2-40B4-BE49-F238E27FC236}">
                <a16:creationId xmlns:a16="http://schemas.microsoft.com/office/drawing/2014/main" id="{6C1386A8-8027-8934-07A1-8A014304E66F}"/>
              </a:ext>
            </a:extLst>
          </p:cNvPr>
          <p:cNvSpPr>
            <a:spLocks noChangeArrowheads="1"/>
          </p:cNvSpPr>
          <p:nvPr/>
        </p:nvSpPr>
        <p:spPr bwMode="auto">
          <a:xfrm>
            <a:off x="3398984" y="4068405"/>
            <a:ext cx="5193895"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indent="266700"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266700" algn="l" defTabSz="914400" rtl="0" eaLnBrk="0" fontAlgn="base" latinLnBrk="0" hangingPunct="0">
              <a:lnSpc>
                <a:spcPct val="100000"/>
              </a:lnSpc>
              <a:spcBef>
                <a:spcPct val="0"/>
              </a:spcBef>
              <a:spcAft>
                <a:spcPct val="0"/>
              </a:spcAft>
              <a:buClrTx/>
              <a:buSzTx/>
              <a:buFontTx/>
              <a:buNone/>
              <a:tabLst/>
              <a:defRPr/>
            </a:pP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当該保険医療機関の延べ入院患者数</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×10 </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円</a:t>
            </a:r>
            <a:endPar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5" name="Rectangle 21">
            <a:extLst>
              <a:ext uri="{FF2B5EF4-FFF2-40B4-BE49-F238E27FC236}">
                <a16:creationId xmlns:a16="http://schemas.microsoft.com/office/drawing/2014/main" id="{B0D7FE31-64DF-3F0A-C1A7-0899D927C6D8}"/>
              </a:ext>
            </a:extLst>
          </p:cNvPr>
          <p:cNvSpPr>
            <a:spLocks noChangeArrowheads="1"/>
          </p:cNvSpPr>
          <p:nvPr/>
        </p:nvSpPr>
        <p:spPr bwMode="auto">
          <a:xfrm>
            <a:off x="2223519" y="3594995"/>
            <a:ext cx="5591915"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indent="311150"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414338" algn="l" defTabSz="914400" rtl="0" eaLnBrk="0" fontAlgn="base" latinLnBrk="0" hangingPunct="0">
              <a:lnSpc>
                <a:spcPct val="100000"/>
              </a:lnSpc>
              <a:spcBef>
                <a:spcPct val="0"/>
              </a:spcBef>
              <a:spcAft>
                <a:spcPct val="0"/>
              </a:spcAft>
              <a:buClrTx/>
              <a:buSzTx/>
              <a:buFontTx/>
              <a:buNone/>
              <a:tabLst/>
              <a:defRPr/>
            </a:pP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対象職員の給与総額</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×2.3</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 </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 </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（外来・在宅ベースアップ評価料（</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Ⅰ</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）及び</a:t>
            </a:r>
          </a:p>
          <a:p>
            <a:pPr marL="0" marR="0" lvl="0" indent="414338" algn="l" defTabSz="914400" rtl="0" eaLnBrk="0" fontAlgn="base" latinLnBrk="0" hangingPunct="0">
              <a:lnSpc>
                <a:spcPct val="100000"/>
              </a:lnSpc>
              <a:spcBef>
                <a:spcPct val="0"/>
              </a:spcBef>
              <a:spcAft>
                <a:spcPct val="0"/>
              </a:spcAft>
              <a:buClrTx/>
              <a:buSzTx/>
              <a:buFontTx/>
              <a:buNone/>
              <a:tabLst/>
              <a:defRPr/>
            </a:pP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歯科外来・在宅ベースアップ評価料（</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Ⅰ</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）により算定される点数の見込み）</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×10</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円</a:t>
            </a:r>
          </a:p>
        </p:txBody>
      </p:sp>
      <p:sp>
        <p:nvSpPr>
          <p:cNvPr id="2" name="タイトル 1"/>
          <p:cNvSpPr>
            <a:spLocks noGrp="1"/>
          </p:cNvSpPr>
          <p:nvPr>
            <p:ph type="title"/>
          </p:nvPr>
        </p:nvSpPr>
        <p:spPr>
          <a:xfrm>
            <a:off x="0" y="276999"/>
            <a:ext cx="9906000" cy="458482"/>
          </a:xfrm>
          <a:solidFill>
            <a:srgbClr val="E1EDFF"/>
          </a:solidFill>
        </p:spPr>
        <p:txBody>
          <a:bodyPr>
            <a:noAutofit/>
          </a:bodyPr>
          <a:lstStyle/>
          <a:p>
            <a:r>
              <a:rPr lang="ja-JP" altLang="en-US" b="1">
                <a:latin typeface="メイリオ"/>
                <a:ea typeface="メイリオ"/>
              </a:rPr>
              <a:t>賃上げに向けた評価の新設⑩</a:t>
            </a:r>
            <a:endParaRPr kumimoji="1" lang="ja-JP" altLang="en-US" b="1">
              <a:latin typeface="メイリオ"/>
              <a:ea typeface="メイリオ"/>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医療従事者の人材確保や賃上げに向けた取組－①</a:t>
            </a:r>
          </a:p>
        </p:txBody>
      </p:sp>
      <p:cxnSp>
        <p:nvCxnSpPr>
          <p:cNvPr id="19" name="Straight Connector 2">
            <a:extLst>
              <a:ext uri="{FF2B5EF4-FFF2-40B4-BE49-F238E27FC236}">
                <a16:creationId xmlns:a16="http://schemas.microsoft.com/office/drawing/2014/main" id="{1BD4407C-DA09-F8E7-887C-59DB2050CD4F}"/>
              </a:ext>
            </a:extLst>
          </p:cNvPr>
          <p:cNvCxnSpPr>
            <a:cxnSpLocks/>
          </p:cNvCxnSpPr>
          <p:nvPr/>
        </p:nvCxnSpPr>
        <p:spPr>
          <a:xfrm>
            <a:off x="2586414" y="4077443"/>
            <a:ext cx="524878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Double Bracket 3">
            <a:extLst>
              <a:ext uri="{FF2B5EF4-FFF2-40B4-BE49-F238E27FC236}">
                <a16:creationId xmlns:a16="http://schemas.microsoft.com/office/drawing/2014/main" id="{57EA77F3-C68B-50C5-07D2-489D1AA18487}"/>
              </a:ext>
            </a:extLst>
          </p:cNvPr>
          <p:cNvSpPr/>
          <p:nvPr/>
        </p:nvSpPr>
        <p:spPr>
          <a:xfrm>
            <a:off x="2635829" y="3566156"/>
            <a:ext cx="5097943" cy="457200"/>
          </a:xfrm>
          <a:prstGeom prst="bracketPair">
            <a:avLst>
              <a:gd name="adj" fmla="val 8334"/>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ot="0" spcFirstLastPara="0" vert="horz" wrap="square" lIns="91440" tIns="45720" rIns="91440" bIns="4572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05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2" name="Rectangle 6">
            <a:extLst>
              <a:ext uri="{FF2B5EF4-FFF2-40B4-BE49-F238E27FC236}">
                <a16:creationId xmlns:a16="http://schemas.microsoft.com/office/drawing/2014/main" id="{C26EE616-6808-FBE7-80C6-77B4A5E8507F}"/>
              </a:ext>
            </a:extLst>
          </p:cNvPr>
          <p:cNvSpPr/>
          <p:nvPr/>
        </p:nvSpPr>
        <p:spPr>
          <a:xfrm>
            <a:off x="1902691" y="3360154"/>
            <a:ext cx="6028169" cy="1076201"/>
          </a:xfrm>
          <a:prstGeom prst="rect">
            <a:avLst/>
          </a:prstGeom>
          <a:noFill/>
          <a:ln>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05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3" name="Rectangle 19">
            <a:extLst>
              <a:ext uri="{FF2B5EF4-FFF2-40B4-BE49-F238E27FC236}">
                <a16:creationId xmlns:a16="http://schemas.microsoft.com/office/drawing/2014/main" id="{1CA5E506-177A-B934-7241-BEE5CD2E9B3E}"/>
              </a:ext>
            </a:extLst>
          </p:cNvPr>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4" name="Rectangle 20">
            <a:extLst>
              <a:ext uri="{FF2B5EF4-FFF2-40B4-BE49-F238E27FC236}">
                <a16:creationId xmlns:a16="http://schemas.microsoft.com/office/drawing/2014/main" id="{7B4A23D4-FA86-85D4-6E16-0689807F0A48}"/>
              </a:ext>
            </a:extLst>
          </p:cNvPr>
          <p:cNvSpPr>
            <a:spLocks noChangeArrowheads="1"/>
          </p:cNvSpPr>
          <p:nvPr/>
        </p:nvSpPr>
        <p:spPr bwMode="auto">
          <a:xfrm>
            <a:off x="711200" y="457200"/>
            <a:ext cx="9906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indent="414338"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414338" algn="l" defTabSz="914400" rtl="0" eaLnBrk="0" fontAlgn="base" latinLnBrk="0" hangingPunct="0">
              <a:lnSpc>
                <a:spcPct val="100000"/>
              </a:lnSpc>
              <a:spcBef>
                <a:spcPct val="0"/>
              </a:spcBef>
              <a:spcAft>
                <a:spcPct val="0"/>
              </a:spcAft>
              <a:buClrTx/>
              <a:buSzTx/>
              <a:buFontTx/>
              <a:buNone/>
              <a:tabLst/>
              <a:defRPr/>
            </a:pPr>
            <a:br>
              <a:rPr kumimoji="0" lang="ja-JP" altLang="ja-JP"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50" charset="-128"/>
                <a:cs typeface="+mn-cs"/>
              </a:rPr>
            </a:br>
            <a:endParaRPr kumimoji="0" lang="ja-JP" altLang="ja-JP"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50" charset="-128"/>
              <a:cs typeface="+mn-cs"/>
            </a:endParaRPr>
          </a:p>
          <a:p>
            <a:pPr marL="0" marR="0" lvl="0" indent="414338" algn="l" defTabSz="914400" rtl="0" eaLnBrk="0" fontAlgn="base" latinLnBrk="0" hangingPunct="0">
              <a:lnSpc>
                <a:spcPct val="100000"/>
              </a:lnSpc>
              <a:spcBef>
                <a:spcPct val="0"/>
              </a:spcBef>
              <a:spcAft>
                <a:spcPct val="0"/>
              </a:spcAft>
              <a:buClrTx/>
              <a:buSzTx/>
              <a:buFontTx/>
              <a:buNone/>
              <a:tabLst/>
              <a:defRPr/>
            </a:pPr>
            <a:endParaRPr kumimoji="0" lang="ja-JP" altLang="ja-JP"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50" charset="-128"/>
              <a:cs typeface="+mn-cs"/>
            </a:endParaRPr>
          </a:p>
        </p:txBody>
      </p:sp>
      <p:sp>
        <p:nvSpPr>
          <p:cNvPr id="27" name="Rectangle 22">
            <a:extLst>
              <a:ext uri="{FF2B5EF4-FFF2-40B4-BE49-F238E27FC236}">
                <a16:creationId xmlns:a16="http://schemas.microsoft.com/office/drawing/2014/main" id="{81BFB548-0447-24B0-E9A2-8A2A7440671B}"/>
              </a:ext>
            </a:extLst>
          </p:cNvPr>
          <p:cNvSpPr>
            <a:spLocks noChangeArrowheads="1"/>
          </p:cNvSpPr>
          <p:nvPr/>
        </p:nvSpPr>
        <p:spPr bwMode="auto">
          <a:xfrm>
            <a:off x="2271735" y="3360154"/>
            <a:ext cx="5193895" cy="2539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indent="266700"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266700" algn="l" defTabSz="914400" rtl="0" eaLnBrk="0" fontAlgn="base" latinLnBrk="0" hangingPunct="0">
              <a:lnSpc>
                <a:spcPct val="100000"/>
              </a:lnSpc>
              <a:spcBef>
                <a:spcPct val="0"/>
              </a:spcBef>
              <a:spcAft>
                <a:spcPct val="0"/>
              </a:spcAft>
              <a:buClrTx/>
              <a:buSzTx/>
              <a:buFontTx/>
              <a:buNone/>
              <a:tabLst/>
              <a:defRPr/>
            </a:pPr>
            <a:endParaRPr kumimoji="0" lang="ja-JP" altLang="en-US" sz="105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50" charset="-128"/>
              <a:cs typeface="+mn-cs"/>
            </a:endParaRPr>
          </a:p>
        </p:txBody>
      </p:sp>
      <p:sp>
        <p:nvSpPr>
          <p:cNvPr id="28" name="テキスト ボックス 27">
            <a:extLst>
              <a:ext uri="{FF2B5EF4-FFF2-40B4-BE49-F238E27FC236}">
                <a16:creationId xmlns:a16="http://schemas.microsoft.com/office/drawing/2014/main" id="{236AFAD1-0E41-D4A8-549B-F7329AB2E9A2}"/>
              </a:ext>
            </a:extLst>
          </p:cNvPr>
          <p:cNvSpPr txBox="1"/>
          <p:nvPr/>
        </p:nvSpPr>
        <p:spPr>
          <a:xfrm>
            <a:off x="1853230" y="3965841"/>
            <a:ext cx="873569" cy="27699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Ｂ</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p:txBody>
      </p:sp>
      <p:sp>
        <p:nvSpPr>
          <p:cNvPr id="33" name="正方形/長方形 32">
            <a:extLst>
              <a:ext uri="{FF2B5EF4-FFF2-40B4-BE49-F238E27FC236}">
                <a16:creationId xmlns:a16="http://schemas.microsoft.com/office/drawing/2014/main" id="{13B42A6B-75C2-6DCF-E4DD-3EA20F27965B}"/>
              </a:ext>
            </a:extLst>
          </p:cNvPr>
          <p:cNvSpPr/>
          <p:nvPr/>
        </p:nvSpPr>
        <p:spPr>
          <a:xfrm>
            <a:off x="2653977" y="4730978"/>
            <a:ext cx="4583292" cy="24674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入院ベースアップ評価料の区分</a:t>
            </a:r>
            <a:endPar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4" name="表 3">
            <a:extLst>
              <a:ext uri="{FF2B5EF4-FFF2-40B4-BE49-F238E27FC236}">
                <a16:creationId xmlns:a16="http://schemas.microsoft.com/office/drawing/2014/main" id="{8A526DB3-0A75-597C-4FE8-B1177D602090}"/>
              </a:ext>
            </a:extLst>
          </p:cNvPr>
          <p:cNvGraphicFramePr>
            <a:graphicFrameLocks noGrp="1"/>
          </p:cNvGraphicFramePr>
          <p:nvPr/>
        </p:nvGraphicFramePr>
        <p:xfrm>
          <a:off x="2668731" y="5008402"/>
          <a:ext cx="4568538" cy="1260000"/>
        </p:xfrm>
        <a:graphic>
          <a:graphicData uri="http://schemas.openxmlformats.org/drawingml/2006/table">
            <a:tbl>
              <a:tblPr firstRow="1" firstCol="1" bandRow="1"/>
              <a:tblGrid>
                <a:gridCol w="1362822">
                  <a:extLst>
                    <a:ext uri="{9D8B030D-6E8A-4147-A177-3AD203B41FA5}">
                      <a16:colId xmlns:a16="http://schemas.microsoft.com/office/drawing/2014/main" val="2150260195"/>
                    </a:ext>
                  </a:extLst>
                </a:gridCol>
                <a:gridCol w="2454221">
                  <a:extLst>
                    <a:ext uri="{9D8B030D-6E8A-4147-A177-3AD203B41FA5}">
                      <a16:colId xmlns:a16="http://schemas.microsoft.com/office/drawing/2014/main" val="1497655123"/>
                    </a:ext>
                  </a:extLst>
                </a:gridCol>
                <a:gridCol w="751495">
                  <a:extLst>
                    <a:ext uri="{9D8B030D-6E8A-4147-A177-3AD203B41FA5}">
                      <a16:colId xmlns:a16="http://schemas.microsoft.com/office/drawing/2014/main" val="1070214488"/>
                    </a:ext>
                  </a:extLst>
                </a:gridCol>
              </a:tblGrid>
              <a:tr h="252000">
                <a:tc>
                  <a:txBody>
                    <a:bodyPr/>
                    <a:lstStyle/>
                    <a:p>
                      <a:pPr algn="just"/>
                      <a:r>
                        <a:rPr lang="ja-JP" sz="105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a:t>
                      </a:r>
                      <a:r>
                        <a:rPr lang="ja-JP" altLang="en-US" sz="105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Ｂ</a:t>
                      </a:r>
                      <a:r>
                        <a:rPr lang="ja-JP" sz="105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a:t>
                      </a:r>
                      <a:endParaRPr lang="ja-JP" sz="11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just"/>
                      <a:r>
                        <a:rPr lang="ja-JP" sz="105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入院ベースアップ評価料の区分</a:t>
                      </a:r>
                      <a:endParaRPr lang="ja-JP" sz="11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just"/>
                      <a:r>
                        <a:rPr lang="ja-JP" sz="105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点数</a:t>
                      </a:r>
                      <a:endParaRPr lang="ja-JP" sz="11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318334355"/>
                  </a:ext>
                </a:extLst>
              </a:tr>
              <a:tr h="252000">
                <a:tc>
                  <a:txBody>
                    <a:bodyPr/>
                    <a:lstStyle/>
                    <a:p>
                      <a:pPr algn="just"/>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０以上</a:t>
                      </a:r>
                      <a:r>
                        <a:rPr lang="en-US" altLang="ja-JP" sz="1050" kern="100">
                          <a:effectLst/>
                          <a:latin typeface="メイリオ" panose="020B0604030504040204" pitchFamily="50" charset="-128"/>
                          <a:ea typeface="メイリオ" panose="020B0604030504040204" pitchFamily="50" charset="-128"/>
                          <a:cs typeface="Times New Roman" panose="02020603050405020304" pitchFamily="18" charset="0"/>
                        </a:rPr>
                        <a:t>1.5</a:t>
                      </a:r>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未満</a:t>
                      </a:r>
                      <a:endParaRPr lang="ja-JP" sz="11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入院ベースアップ評価料１</a:t>
                      </a:r>
                      <a:endParaRPr lang="ja-JP" sz="11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ja-JP" altLang="en-US" sz="1050" kern="100">
                          <a:effectLst/>
                          <a:latin typeface="メイリオ" panose="020B0604030504040204" pitchFamily="50" charset="-128"/>
                          <a:ea typeface="メイリオ" panose="020B0604030504040204" pitchFamily="50" charset="-128"/>
                          <a:cs typeface="Times New Roman" panose="02020603050405020304" pitchFamily="18" charset="0"/>
                        </a:rPr>
                        <a:t>１</a:t>
                      </a:r>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点</a:t>
                      </a:r>
                      <a:endParaRPr lang="ja-JP" sz="11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060206494"/>
                  </a:ext>
                </a:extLst>
              </a:tr>
              <a:tr h="252000">
                <a:tc>
                  <a:txBody>
                    <a:bodyPr/>
                    <a:lstStyle/>
                    <a:p>
                      <a:pPr algn="just"/>
                      <a:r>
                        <a:rPr lang="en-US" altLang="ja-JP" sz="1050" kern="100">
                          <a:effectLst/>
                          <a:latin typeface="メイリオ" panose="020B0604030504040204" pitchFamily="50" charset="-128"/>
                          <a:ea typeface="メイリオ" panose="020B0604030504040204" pitchFamily="50" charset="-128"/>
                          <a:cs typeface="Times New Roman" panose="02020603050405020304" pitchFamily="18" charset="0"/>
                        </a:rPr>
                        <a:t>1.5</a:t>
                      </a:r>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以上</a:t>
                      </a:r>
                      <a:r>
                        <a:rPr lang="en-US" altLang="ja-JP" sz="1050" kern="100">
                          <a:effectLst/>
                          <a:latin typeface="メイリオ" panose="020B0604030504040204" pitchFamily="50" charset="-128"/>
                          <a:ea typeface="メイリオ" panose="020B0604030504040204" pitchFamily="50" charset="-128"/>
                          <a:cs typeface="Times New Roman" panose="02020603050405020304" pitchFamily="18" charset="0"/>
                        </a:rPr>
                        <a:t>2.5</a:t>
                      </a:r>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未満</a:t>
                      </a:r>
                      <a:endParaRPr lang="ja-JP" sz="11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入院ベースアップ評価料２</a:t>
                      </a:r>
                      <a:endParaRPr lang="ja-JP" sz="11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ja-JP" altLang="en-US" sz="1050" kern="100">
                          <a:effectLst/>
                          <a:latin typeface="メイリオ" panose="020B0604030504040204" pitchFamily="50" charset="-128"/>
                          <a:ea typeface="メイリオ" panose="020B0604030504040204" pitchFamily="50" charset="-128"/>
                          <a:cs typeface="Times New Roman" panose="02020603050405020304" pitchFamily="18" charset="0"/>
                        </a:rPr>
                        <a:t>２</a:t>
                      </a:r>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点</a:t>
                      </a:r>
                      <a:endParaRPr lang="ja-JP" sz="11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83051519"/>
                  </a:ext>
                </a:extLst>
              </a:tr>
              <a:tr h="252000">
                <a:tc>
                  <a:txBody>
                    <a:bodyPr/>
                    <a:lstStyle/>
                    <a:p>
                      <a:pPr algn="just"/>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a:t>
                      </a:r>
                      <a:endParaRPr lang="ja-JP" sz="11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en-US" sz="1050" kern="100">
                          <a:effectLst/>
                          <a:latin typeface="メイリオ" panose="020B0604030504040204" pitchFamily="50" charset="-128"/>
                          <a:ea typeface="メイリオ" panose="020B0604030504040204" pitchFamily="50" charset="-128"/>
                          <a:cs typeface="Times New Roman" panose="02020603050405020304" pitchFamily="18" charset="0"/>
                        </a:rPr>
                        <a:t> </a:t>
                      </a:r>
                      <a:endParaRPr lang="ja-JP" sz="11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en-US" sz="1050" kern="100">
                          <a:effectLst/>
                          <a:latin typeface="メイリオ" panose="020B0604030504040204" pitchFamily="50" charset="-128"/>
                          <a:ea typeface="メイリオ" panose="020B0604030504040204" pitchFamily="50" charset="-128"/>
                          <a:cs typeface="Times New Roman" panose="02020603050405020304" pitchFamily="18" charset="0"/>
                        </a:rPr>
                        <a:t> </a:t>
                      </a:r>
                      <a:endParaRPr lang="ja-JP" sz="11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06059742"/>
                  </a:ext>
                </a:extLst>
              </a:tr>
              <a:tr h="252000">
                <a:tc>
                  <a:txBody>
                    <a:bodyPr/>
                    <a:lstStyle/>
                    <a:p>
                      <a:pPr algn="just"/>
                      <a:r>
                        <a:rPr lang="en-US" altLang="ja-JP" sz="1050" kern="100">
                          <a:effectLst/>
                          <a:latin typeface="メイリオ" panose="020B0604030504040204" pitchFamily="50" charset="-128"/>
                          <a:ea typeface="メイリオ" panose="020B0604030504040204" pitchFamily="50" charset="-128"/>
                          <a:cs typeface="Times New Roman" panose="02020603050405020304" pitchFamily="18" charset="0"/>
                        </a:rPr>
                        <a:t>164.5</a:t>
                      </a:r>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以上</a:t>
                      </a:r>
                      <a:endParaRPr lang="ja-JP" sz="11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ja-JP" sz="1050" kern="100">
                          <a:effectLst/>
                          <a:latin typeface="メイリオ" panose="020B0604030504040204" pitchFamily="50" charset="-128"/>
                          <a:ea typeface="メイリオ" panose="020B0604030504040204" pitchFamily="50" charset="-128"/>
                          <a:cs typeface="Times New Roman" panose="02020603050405020304" pitchFamily="18" charset="0"/>
                        </a:rPr>
                        <a:t>入院ベースアップ評価料</a:t>
                      </a:r>
                      <a:r>
                        <a:rPr lang="en-US" altLang="ja-JP" sz="1050" kern="100">
                          <a:effectLst/>
                          <a:latin typeface="メイリオ" panose="020B0604030504040204" pitchFamily="50" charset="-128"/>
                          <a:ea typeface="メイリオ" panose="020B0604030504040204" pitchFamily="50" charset="-128"/>
                          <a:cs typeface="Times New Roman" panose="02020603050405020304" pitchFamily="18" charset="0"/>
                        </a:rPr>
                        <a:t>165</a:t>
                      </a:r>
                      <a:endParaRPr lang="ja-JP" sz="11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en-US" altLang="ja-JP" sz="1050" kern="100" dirty="0">
                          <a:effectLst/>
                          <a:latin typeface="メイリオ" panose="020B0604030504040204" pitchFamily="50" charset="-128"/>
                          <a:ea typeface="メイリオ" panose="020B0604030504040204" pitchFamily="50" charset="-128"/>
                          <a:cs typeface="Times New Roman" panose="02020603050405020304" pitchFamily="18" charset="0"/>
                        </a:rPr>
                        <a:t>165</a:t>
                      </a:r>
                      <a:r>
                        <a:rPr lang="ja-JP" sz="1050" kern="100" dirty="0">
                          <a:effectLst/>
                          <a:latin typeface="メイリオ" panose="020B0604030504040204" pitchFamily="50" charset="-128"/>
                          <a:ea typeface="メイリオ" panose="020B0604030504040204" pitchFamily="50" charset="-128"/>
                          <a:cs typeface="Times New Roman" panose="02020603050405020304" pitchFamily="18" charset="0"/>
                        </a:rPr>
                        <a:t>点</a:t>
                      </a:r>
                      <a:endParaRPr lang="ja-JP" sz="11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10642075"/>
                  </a:ext>
                </a:extLst>
              </a:tr>
            </a:tbl>
          </a:graphicData>
        </a:graphic>
      </p:graphicFrame>
      <p:sp>
        <p:nvSpPr>
          <p:cNvPr id="3" name="正方形/長方形 2">
            <a:extLst>
              <a:ext uri="{FF2B5EF4-FFF2-40B4-BE49-F238E27FC236}">
                <a16:creationId xmlns:a16="http://schemas.microsoft.com/office/drawing/2014/main" id="{7F42B86B-5A04-BBDF-E13A-242FAD4B9674}"/>
              </a:ext>
            </a:extLst>
          </p:cNvPr>
          <p:cNvSpPr/>
          <p:nvPr/>
        </p:nvSpPr>
        <p:spPr>
          <a:xfrm>
            <a:off x="311927" y="825919"/>
            <a:ext cx="425054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入院ベースアップ評価料の新設</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スライド番号プレースホルダー 2">
            <a:extLst>
              <a:ext uri="{FF2B5EF4-FFF2-40B4-BE49-F238E27FC236}">
                <a16:creationId xmlns:a16="http://schemas.microsoft.com/office/drawing/2014/main" id="{B00563C4-7F28-4041-46CE-EF3B212405B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535693417"/>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8" y="1034127"/>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［施設基準の概要］</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（５）（４）について、届出に当たっては、</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別表に示した期間において</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Ｂ</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の算出を行うこと。</a:t>
            </a: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また、別表のとおり、</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毎年３、６、９、</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月に上記の算定式により新たに算出を行い、</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区分に変更がある場合は算出を行った月内に地方厚生</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支</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局長に届出を行った上で、翌月から変更後の区分に基づく点数を算定すること。</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ただし、前回届け出た時点と比較して、「対象職員の給与総額」、「外来・在宅ベースアップ評価料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及び歯科外来・在宅ベースアップ評価料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により算定される点数の見込み」、「延べ入院患者数」及び</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Ｂ</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のいずれの変化も１割以内である場合においては、区分の変更を行わないものとすること。</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新規届出時は、直近の別表の「算出を行う月」における対象となる期間の数値を用いること。ただし、令和６年６月３日までに届出を行った場合は、令和６年６月に区分の変更を行わないものとすること。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（６）当該評価料を算定する場合は、</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令和６年度及び令和７年度において対象職員の賃金（役員報酬を除く。）の改善（定期昇給によるものを除く。）を実施しなければならない。</a:t>
            </a: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（７）（６）について、当該評価料は、</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対象職員のベア等及びそれに伴う賞与、時間外手当、法定福利費</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事業者負担分等を含む</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等の増加分に用いること。</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ただし、ベア等を行った保険医療機関において、患者数等の変動等により当該評価料による収入が上記の支給額を上回り、追加でベア等を行うことが困難な場合であって、賞与等の手当によって賃金の改善を行った場合又は</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令和６年度及び令和７年度において翌年の賃金の改善のために繰り越しを行う場合</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令和８年</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月までに賃金の改善措置を行う場合に限る。</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についてはこの限りではない。</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いずれの場合においても、賃金の改善の対象とする項目を特定して行うこと。度なお、当該評価料によって賃金の改善を実施する項目以外の賃金項目</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業績等に応じて変動するものを除く。</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の水準を低下させてはならない。</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「賃金改善計画書」及び「賃金改善実績報告書」を作成し</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、定期的に地方厚生</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支</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局長に報告すること。 </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（９）</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常勤換算２名以上の対象職員が勤務していること。</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ただし、医療資源の少ない地域に所在する保険医療機関にあっては、当該規定を満たしているものとする。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）当該保険医療機関において、</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社会保険診療等に係る収入金額の合計額が、総収入の</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80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％を超えること。</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latin typeface="メイリオ"/>
                <a:ea typeface="メイリオ"/>
              </a:rPr>
              <a:t>賃上げに向けた評価の新設⑪</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医療従事者の人材確保や賃上げに向けた取組－①</a:t>
            </a:r>
          </a:p>
        </p:txBody>
      </p:sp>
      <p:sp>
        <p:nvSpPr>
          <p:cNvPr id="23" name="Rectangle 19">
            <a:extLst>
              <a:ext uri="{FF2B5EF4-FFF2-40B4-BE49-F238E27FC236}">
                <a16:creationId xmlns:a16="http://schemas.microsoft.com/office/drawing/2014/main" id="{1CA5E506-177A-B934-7241-BEE5CD2E9B3E}"/>
              </a:ext>
            </a:extLst>
          </p:cNvPr>
          <p:cNvSpPr>
            <a:spLocks noChangeArrowheads="1"/>
          </p:cNvSpPr>
          <p:nvPr/>
        </p:nvSpPr>
        <p:spPr bwMode="auto">
          <a:xfrm>
            <a:off x="0" y="0"/>
            <a:ext cx="9906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4" name="Rectangle 20">
            <a:extLst>
              <a:ext uri="{FF2B5EF4-FFF2-40B4-BE49-F238E27FC236}">
                <a16:creationId xmlns:a16="http://schemas.microsoft.com/office/drawing/2014/main" id="{7B4A23D4-FA86-85D4-6E16-0689807F0A48}"/>
              </a:ext>
            </a:extLst>
          </p:cNvPr>
          <p:cNvSpPr>
            <a:spLocks noChangeArrowheads="1"/>
          </p:cNvSpPr>
          <p:nvPr/>
        </p:nvSpPr>
        <p:spPr bwMode="auto">
          <a:xfrm>
            <a:off x="711200" y="457200"/>
            <a:ext cx="9906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lvl1pPr indent="414338"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414338" algn="l" defTabSz="914400" rtl="0" eaLnBrk="0" fontAlgn="base" latinLnBrk="0" hangingPunct="0">
              <a:lnSpc>
                <a:spcPct val="100000"/>
              </a:lnSpc>
              <a:spcBef>
                <a:spcPct val="0"/>
              </a:spcBef>
              <a:spcAft>
                <a:spcPct val="0"/>
              </a:spcAft>
              <a:buClrTx/>
              <a:buSzTx/>
              <a:buFontTx/>
              <a:buNone/>
              <a:tabLst/>
              <a:defRPr/>
            </a:pPr>
            <a:br>
              <a:rPr kumimoji="0" lang="ja-JP" altLang="ja-JP"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50" charset="-128"/>
                <a:cs typeface="+mn-cs"/>
              </a:rPr>
            </a:br>
            <a:endParaRPr kumimoji="0" lang="ja-JP" altLang="ja-JP"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50" charset="-128"/>
              <a:cs typeface="+mn-cs"/>
            </a:endParaRPr>
          </a:p>
          <a:p>
            <a:pPr marL="0" marR="0" lvl="0" indent="414338" algn="l" defTabSz="914400" rtl="0" eaLnBrk="0" fontAlgn="base" latinLnBrk="0" hangingPunct="0">
              <a:lnSpc>
                <a:spcPct val="100000"/>
              </a:lnSpc>
              <a:spcBef>
                <a:spcPct val="0"/>
              </a:spcBef>
              <a:spcAft>
                <a:spcPct val="0"/>
              </a:spcAft>
              <a:buClrTx/>
              <a:buSzTx/>
              <a:buFontTx/>
              <a:buNone/>
              <a:tabLst/>
              <a:defRPr/>
            </a:pPr>
            <a:endParaRPr kumimoji="0" lang="ja-JP" altLang="ja-JP" sz="18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50" charset="-128"/>
              <a:cs typeface="+mn-cs"/>
            </a:endParaRPr>
          </a:p>
        </p:txBody>
      </p:sp>
      <p:sp>
        <p:nvSpPr>
          <p:cNvPr id="3" name="正方形/長方形 2">
            <a:extLst>
              <a:ext uri="{FF2B5EF4-FFF2-40B4-BE49-F238E27FC236}">
                <a16:creationId xmlns:a16="http://schemas.microsoft.com/office/drawing/2014/main" id="{7F42B86B-5A04-BBDF-E13A-242FAD4B9674}"/>
              </a:ext>
            </a:extLst>
          </p:cNvPr>
          <p:cNvSpPr/>
          <p:nvPr/>
        </p:nvSpPr>
        <p:spPr>
          <a:xfrm>
            <a:off x="330185" y="841246"/>
            <a:ext cx="511082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91440" tIns="72000" rIns="91440" b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a:ea typeface="メイリオ"/>
                <a:cs typeface="+mn-cs"/>
              </a:rPr>
              <a:t>入院ベースアップ評価料の新設</a:t>
            </a:r>
            <a:r>
              <a:rPr kumimoji="1" lang="en-US" altLang="ja-JP" sz="1600" b="1"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600" b="1" i="0" u="none" strike="noStrike" kern="1200" cap="none" spc="0" normalizeH="0" baseline="0" noProof="0">
                <a:ln>
                  <a:noFill/>
                </a:ln>
                <a:solidFill>
                  <a:prstClr val="black"/>
                </a:solidFill>
                <a:effectLst/>
                <a:uLnTx/>
                <a:uFillTx/>
                <a:latin typeface="メイリオ"/>
                <a:ea typeface="メイリオ"/>
                <a:cs typeface="+mn-cs"/>
              </a:rPr>
              <a:t>施設基準</a:t>
            </a:r>
            <a:r>
              <a:rPr kumimoji="1" lang="en-US" altLang="ja-JP" sz="1600" b="1" i="0" u="none" strike="noStrike" kern="1200" cap="none" spc="0" normalizeH="0" baseline="0" noProof="0">
                <a:ln>
                  <a:noFill/>
                </a:ln>
                <a:solidFill>
                  <a:prstClr val="black"/>
                </a:solidFill>
                <a:effectLst/>
                <a:uLnTx/>
                <a:uFillTx/>
                <a:latin typeface="メイリオ"/>
                <a:ea typeface="メイリオ"/>
                <a:cs typeface="+mn-cs"/>
              </a:rPr>
              <a:t>】（</a:t>
            </a:r>
            <a:r>
              <a:rPr kumimoji="1" lang="en-US" altLang="ja-JP" sz="1600" b="1" i="0" u="none" strike="noStrike" kern="1200" cap="none" spc="0" normalizeH="0" baseline="0" noProof="0" err="1">
                <a:ln>
                  <a:noFill/>
                </a:ln>
                <a:solidFill>
                  <a:prstClr val="black"/>
                </a:solidFill>
                <a:effectLst/>
                <a:uLnTx/>
                <a:uFillTx/>
                <a:latin typeface="メイリオ"/>
                <a:ea typeface="メイリオ"/>
                <a:cs typeface="+mn-cs"/>
              </a:rPr>
              <a:t>続き</a:t>
            </a:r>
            <a:r>
              <a:rPr kumimoji="1" lang="en-US" altLang="ja-JP" sz="1600" b="1" i="0" u="none" strike="noStrike" kern="1200" cap="none" spc="0" normalizeH="0" baseline="0" noProof="0">
                <a:ln>
                  <a:noFill/>
                </a:ln>
                <a:solidFill>
                  <a:prstClr val="black"/>
                </a:solidFill>
                <a:effectLst/>
                <a:uLnTx/>
                <a:uFillTx/>
                <a:latin typeface="メイリオ"/>
                <a:ea typeface="メイリオ"/>
                <a:cs typeface="+mn-cs"/>
              </a:rPr>
              <a:t>）</a:t>
            </a:r>
            <a:endParaRPr kumimoji="0" lang="en-US" altLang="ja-JP" sz="1600" b="1" i="0" u="none" strike="noStrike" kern="1200" cap="none" spc="0" normalizeH="0" baseline="0" noProof="0">
              <a:ln>
                <a:noFill/>
              </a:ln>
              <a:solidFill>
                <a:prstClr val="black"/>
              </a:solidFill>
              <a:effectLst/>
              <a:uLnTx/>
              <a:uFillTx/>
              <a:latin typeface="メイリオ"/>
              <a:ea typeface="メイリオ"/>
              <a:cs typeface="+mn-cs"/>
            </a:endParaRPr>
          </a:p>
        </p:txBody>
      </p:sp>
      <p:graphicFrame>
        <p:nvGraphicFramePr>
          <p:cNvPr id="5" name="表 4">
            <a:extLst>
              <a:ext uri="{FF2B5EF4-FFF2-40B4-BE49-F238E27FC236}">
                <a16:creationId xmlns:a16="http://schemas.microsoft.com/office/drawing/2014/main" id="{E26F5908-E4E1-447C-9E78-A241FE0AB688}"/>
              </a:ext>
            </a:extLst>
          </p:cNvPr>
          <p:cNvGraphicFramePr>
            <a:graphicFrameLocks noGrp="1"/>
          </p:cNvGraphicFramePr>
          <p:nvPr/>
        </p:nvGraphicFramePr>
        <p:xfrm>
          <a:off x="1261905" y="5402258"/>
          <a:ext cx="7382190" cy="1350413"/>
        </p:xfrm>
        <a:graphic>
          <a:graphicData uri="http://schemas.openxmlformats.org/drawingml/2006/table">
            <a:tbl>
              <a:tblPr firstRow="1" firstCol="1" bandRow="1"/>
              <a:tblGrid>
                <a:gridCol w="1212766">
                  <a:extLst>
                    <a:ext uri="{9D8B030D-6E8A-4147-A177-3AD203B41FA5}">
                      <a16:colId xmlns:a16="http://schemas.microsoft.com/office/drawing/2014/main" val="1490407527"/>
                    </a:ext>
                  </a:extLst>
                </a:gridCol>
                <a:gridCol w="2133784">
                  <a:extLst>
                    <a:ext uri="{9D8B030D-6E8A-4147-A177-3AD203B41FA5}">
                      <a16:colId xmlns:a16="http://schemas.microsoft.com/office/drawing/2014/main" val="1271384998"/>
                    </a:ext>
                  </a:extLst>
                </a:gridCol>
                <a:gridCol w="2593570">
                  <a:extLst>
                    <a:ext uri="{9D8B030D-6E8A-4147-A177-3AD203B41FA5}">
                      <a16:colId xmlns:a16="http://schemas.microsoft.com/office/drawing/2014/main" val="477916101"/>
                    </a:ext>
                  </a:extLst>
                </a:gridCol>
                <a:gridCol w="1442070">
                  <a:extLst>
                    <a:ext uri="{9D8B030D-6E8A-4147-A177-3AD203B41FA5}">
                      <a16:colId xmlns:a16="http://schemas.microsoft.com/office/drawing/2014/main" val="4047546894"/>
                    </a:ext>
                  </a:extLst>
                </a:gridCol>
              </a:tblGrid>
              <a:tr h="458269">
                <a:tc>
                  <a:txBody>
                    <a:bodyPr/>
                    <a:lstStyle/>
                    <a:p>
                      <a:pPr algn="just">
                        <a:lnSpc>
                          <a:spcPts val="1700"/>
                        </a:lnSpc>
                      </a:pPr>
                      <a:r>
                        <a:rPr lang="en-US" altLang="ja-JP" sz="1000" kern="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a:t>
                      </a:r>
                      <a:r>
                        <a:rPr lang="ja-JP" altLang="en-US" sz="1000" kern="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Ｂ</a:t>
                      </a:r>
                      <a:r>
                        <a:rPr lang="en-US" altLang="ja-JP" sz="1000" kern="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a:t>
                      </a:r>
                      <a:r>
                        <a:rPr lang="ja-JP" altLang="en-US" sz="1000" kern="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の</a:t>
                      </a:r>
                      <a:r>
                        <a:rPr lang="ja-JP" sz="1000" kern="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算出を行う月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just">
                        <a:lnSpc>
                          <a:spcPts val="1700"/>
                        </a:lnSpc>
                      </a:pPr>
                      <a:r>
                        <a:rPr lang="ja-JP" sz="1000" kern="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算出の際に用いる「対象職員の給与総額」の対象となる期間</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just">
                        <a:lnSpc>
                          <a:spcPts val="1700"/>
                        </a:lnSpc>
                      </a:pPr>
                      <a:r>
                        <a:rPr lang="ja-JP" sz="1000" kern="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算出の際に用いる「ベースアップ評価料」</a:t>
                      </a:r>
                      <a:r>
                        <a:rPr lang="ja-JP" altLang="en-US" sz="1000" kern="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及び「延べ入院患者数」</a:t>
                      </a:r>
                      <a:r>
                        <a:rPr lang="ja-JP" sz="1000" kern="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の対象となる期間</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tc>
                  <a:txBody>
                    <a:bodyPr/>
                    <a:lstStyle/>
                    <a:p>
                      <a:pPr algn="just">
                        <a:lnSpc>
                          <a:spcPts val="1700"/>
                        </a:lnSpc>
                      </a:pPr>
                      <a:r>
                        <a:rPr lang="ja-JP" sz="1000" kern="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届け出た区分に従って算定を開始する月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257356977"/>
                  </a:ext>
                </a:extLst>
              </a:tr>
              <a:tr h="223036">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３月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前年３月～２月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前年</a:t>
                      </a:r>
                      <a:r>
                        <a:rPr lang="en-US" sz="1050" kern="0">
                          <a:effectLst/>
                          <a:latin typeface="メイリオ" panose="020B0604030504040204" pitchFamily="50" charset="-128"/>
                          <a:ea typeface="メイリオ" panose="020B0604030504040204" pitchFamily="50" charset="-128"/>
                          <a:cs typeface="Times New Roman" panose="02020603050405020304" pitchFamily="18" charset="0"/>
                        </a:rPr>
                        <a:t>12</a:t>
                      </a: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月～２月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４月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9648402"/>
                  </a:ext>
                </a:extLst>
              </a:tr>
              <a:tr h="223036">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６月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前年６月～５月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３～５月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７月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256556891"/>
                  </a:ext>
                </a:extLst>
              </a:tr>
              <a:tr h="223036">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９月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前年９月～８月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６～８月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en-US" sz="1050" kern="0">
                          <a:effectLst/>
                          <a:latin typeface="メイリオ" panose="020B0604030504040204" pitchFamily="50" charset="-128"/>
                          <a:ea typeface="メイリオ" panose="020B0604030504040204" pitchFamily="50" charset="-128"/>
                          <a:cs typeface="Times New Roman" panose="02020603050405020304" pitchFamily="18" charset="0"/>
                        </a:rPr>
                        <a:t>10</a:t>
                      </a: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56448359"/>
                  </a:ext>
                </a:extLst>
              </a:tr>
              <a:tr h="223036">
                <a:tc>
                  <a:txBody>
                    <a:bodyPr/>
                    <a:lstStyle/>
                    <a:p>
                      <a:pPr algn="just">
                        <a:lnSpc>
                          <a:spcPts val="1700"/>
                        </a:lnSpc>
                      </a:pPr>
                      <a:r>
                        <a:rPr lang="en-US" sz="1050" kern="0">
                          <a:effectLst/>
                          <a:latin typeface="メイリオ" panose="020B0604030504040204" pitchFamily="50" charset="-128"/>
                          <a:ea typeface="メイリオ" panose="020B0604030504040204" pitchFamily="50" charset="-128"/>
                          <a:cs typeface="Times New Roman" panose="02020603050405020304" pitchFamily="18" charset="0"/>
                        </a:rPr>
                        <a:t>12</a:t>
                      </a: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前年</a:t>
                      </a:r>
                      <a:r>
                        <a:rPr lang="en-US" sz="1050" kern="0">
                          <a:effectLst/>
                          <a:latin typeface="メイリオ" panose="020B0604030504040204" pitchFamily="50" charset="-128"/>
                          <a:ea typeface="メイリオ" panose="020B0604030504040204" pitchFamily="50" charset="-128"/>
                          <a:cs typeface="Times New Roman" panose="02020603050405020304" pitchFamily="18" charset="0"/>
                        </a:rPr>
                        <a:t>12</a:t>
                      </a: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月～</a:t>
                      </a:r>
                      <a:r>
                        <a:rPr lang="en-US" sz="1050" kern="0">
                          <a:effectLst/>
                          <a:latin typeface="メイリオ" panose="020B0604030504040204" pitchFamily="50" charset="-128"/>
                          <a:ea typeface="メイリオ" panose="020B0604030504040204" pitchFamily="50" charset="-128"/>
                          <a:cs typeface="Times New Roman" panose="02020603050405020304" pitchFamily="18" charset="0"/>
                        </a:rPr>
                        <a:t>11</a:t>
                      </a: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９～</a:t>
                      </a:r>
                      <a:r>
                        <a:rPr lang="en-US" sz="1050" kern="0">
                          <a:effectLst/>
                          <a:latin typeface="メイリオ" panose="020B0604030504040204" pitchFamily="50" charset="-128"/>
                          <a:ea typeface="メイリオ" panose="020B0604030504040204" pitchFamily="50" charset="-128"/>
                          <a:cs typeface="Times New Roman" panose="02020603050405020304" pitchFamily="18" charset="0"/>
                        </a:rPr>
                        <a:t>11</a:t>
                      </a:r>
                      <a:r>
                        <a:rPr lang="ja-JP" sz="1050" kern="0">
                          <a:effectLst/>
                          <a:latin typeface="メイリオ" panose="020B0604030504040204" pitchFamily="50" charset="-128"/>
                          <a:ea typeface="メイリオ" panose="020B0604030504040204" pitchFamily="50" charset="-128"/>
                          <a:cs typeface="Times New Roman" panose="02020603050405020304" pitchFamily="18" charset="0"/>
                        </a:rPr>
                        <a:t>月</a:t>
                      </a:r>
                      <a:endParaRPr lang="ja-JP" sz="1050" kern="10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700"/>
                        </a:lnSpc>
                      </a:pPr>
                      <a:r>
                        <a:rPr lang="ja-JP" sz="1050" kern="0" dirty="0">
                          <a:effectLst/>
                          <a:latin typeface="メイリオ" panose="020B0604030504040204" pitchFamily="50" charset="-128"/>
                          <a:ea typeface="メイリオ" panose="020B0604030504040204" pitchFamily="50" charset="-128"/>
                          <a:cs typeface="Times New Roman" panose="02020603050405020304" pitchFamily="18" charset="0"/>
                        </a:rPr>
                        <a:t>翌年１月</a:t>
                      </a:r>
                      <a:endParaRPr lang="ja-JP" sz="1050" kern="100" dirty="0">
                        <a:effectLst/>
                        <a:latin typeface="メイリオ" panose="020B0604030504040204" pitchFamily="50" charset="-128"/>
                        <a:ea typeface="メイリオ" panose="020B0604030504040204" pitchFamily="50" charset="-128"/>
                        <a:cs typeface="Arial" panose="020B060402020202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87661224"/>
                  </a:ext>
                </a:extLst>
              </a:tr>
            </a:tbl>
          </a:graphicData>
        </a:graphic>
      </p:graphicFrame>
      <p:sp>
        <p:nvSpPr>
          <p:cNvPr id="6" name="正方形/長方形 5">
            <a:extLst>
              <a:ext uri="{FF2B5EF4-FFF2-40B4-BE49-F238E27FC236}">
                <a16:creationId xmlns:a16="http://schemas.microsoft.com/office/drawing/2014/main" id="{9AEF23B6-2A18-40C5-DDFC-CB64B5647E26}"/>
              </a:ext>
            </a:extLst>
          </p:cNvPr>
          <p:cNvSpPr/>
          <p:nvPr/>
        </p:nvSpPr>
        <p:spPr>
          <a:xfrm>
            <a:off x="1261905" y="5155518"/>
            <a:ext cx="7382189" cy="24674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別表</a:t>
            </a:r>
            <a:r>
              <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算出に当たって対象となる期間及び算定を開始する月について</a:t>
            </a:r>
            <a:endPar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スライド番号プレースホルダー 2">
            <a:extLst>
              <a:ext uri="{FF2B5EF4-FFF2-40B4-BE49-F238E27FC236}">
                <a16:creationId xmlns:a16="http://schemas.microsoft.com/office/drawing/2014/main" id="{838A08E3-9882-2B6F-4C10-9BC272BA615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650961684"/>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65929"/>
            <a:ext cx="9906000" cy="458482"/>
          </a:xfrm>
          <a:solidFill>
            <a:srgbClr val="E1EDFF"/>
          </a:solidFill>
        </p:spPr>
        <p:txBody>
          <a:bodyPr>
            <a:noAutofit/>
          </a:bodyPr>
          <a:lstStyle/>
          <a:p>
            <a:r>
              <a:rPr lang="ja-JP" altLang="en-US" b="1"/>
              <a:t>訪問看護ステーションにおける賃上げに向けた評価の新設①</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訪問看護ステーションにおいて、勤務する看護職員その他の医療関係職種の</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賃金の改善を実施している場合の評価</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を新設する。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訪問看護ベースアップ評価料（</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780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円（月１回）</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別に厚生労働大臣が定める基準に適合しているものとして地方厚生局長等に届け出た訪問看護ステーションが、主として医療に従事する職員の</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賃金の改善を図る体制</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にある場合には、</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区分番号０２の１を算定している利用者１人につき</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、訪問看護ベースアップ評価料（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）として、</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月１回に限り算定</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（１）主として医療に従事する職員（以下「対象職員」という。）が勤務していること。</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対象職員は別表１に示す職員であり、専ら事務作業（看護補助者等が医療を専門とする職員の補助として行う事務作業を除く。）を行うものは含まれない。</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（２）当該評価料を算定する場合は、</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令和６年度及び令和７年度において対象職員の賃金（役員報酬を除く。）の改善（定期昇給によるものを除く。）を実施しなければならない。</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ただし、令和６年度において、翌年度の賃金の改善のために繰り越しを行う場合においてはこの限りではない。</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（３）（２）について、</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基本給、手当、賞与等のうち対象とする賃金項目を特定した上で行い、基本給又は決まって毎月支払われる手当（以下「基本給等」という。）の引上げにより改善を図ることを原則とする。</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対象職員の基本給等を令和５年度と比較して一定水準以上引き上げた場合は、事務職員等の当該訪問看護ステーションに勤務する職員の賃金の改善を行うことができること。</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令和６年度及び令和７年度における当該訪問看護ステーションに勤務する職員の賃金の改善に係る計画を作成</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していること。</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（６）前号の計画に基づく職員の賃金の改善に係る状況について、定期的に地方厚生局長等に報告すること。</a:t>
            </a: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417600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訪問看護ベースアップ評価料（</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）の新設</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医療従事者の人材確保や賃上げに向けた取組－①</a:t>
            </a:r>
          </a:p>
        </p:txBody>
      </p:sp>
      <p:sp>
        <p:nvSpPr>
          <p:cNvPr id="3" name="正方形/長方形 2">
            <a:extLst>
              <a:ext uri="{FF2B5EF4-FFF2-40B4-BE49-F238E27FC236}">
                <a16:creationId xmlns:a16="http://schemas.microsoft.com/office/drawing/2014/main" id="{500DB8AD-49A4-CF20-2A9E-AC7064E8B522}"/>
              </a:ext>
            </a:extLst>
          </p:cNvPr>
          <p:cNvSpPr/>
          <p:nvPr/>
        </p:nvSpPr>
        <p:spPr>
          <a:xfrm>
            <a:off x="335821" y="5609619"/>
            <a:ext cx="9255853" cy="107693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Verdana"/>
                <a:ea typeface="メイリオ"/>
                <a:cs typeface="+mn-cs"/>
              </a:rPr>
              <a:t>薬剤師、保健師、助産師、看護師、准看護師、看護補助者、理学療法士、作業療法士、視能訓練士、言語聴覚士、義肢装具士、</a:t>
            </a:r>
            <a:endParaRPr kumimoji="1" lang="en-US" altLang="ja-JP" sz="1200" b="0" i="0" u="none" strike="noStrike" kern="1200" cap="none" spc="0" normalizeH="0" baseline="0" noProof="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Verdana"/>
                <a:ea typeface="メイリオ"/>
                <a:cs typeface="+mn-cs"/>
              </a:rPr>
              <a:t>歯科衛生士、歯科技工士、歯科業務補助者、診療放射線技師、診療エックス線技師、臨床検査技師、衛生検査技師、臨床工学技士、</a:t>
            </a:r>
            <a:endParaRPr kumimoji="1" lang="en-US" altLang="ja-JP" sz="1200" b="0" i="0" u="none" strike="noStrike" kern="1200" cap="none" spc="0" normalizeH="0" baseline="0" noProof="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Verdana"/>
                <a:ea typeface="メイリオ"/>
                <a:cs typeface="+mn-cs"/>
              </a:rPr>
              <a:t>管理栄養士、栄養士、精神保健福祉士、社会福祉士、介護福祉士、保育士、救急救命士、あん摩マッサージ指圧師、はり師、きゆう師、柔道整復師、公認心理師、診療情報管理士、医師事務作業補助者、その他医療に従事する職員（医師及び歯科医師を除く。）</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Verdana"/>
              <a:ea typeface="メイリオ"/>
              <a:cs typeface="+mn-cs"/>
            </a:endParaRPr>
          </a:p>
        </p:txBody>
      </p:sp>
      <p:sp>
        <p:nvSpPr>
          <p:cNvPr id="4" name="正方形/長方形 3">
            <a:extLst>
              <a:ext uri="{FF2B5EF4-FFF2-40B4-BE49-F238E27FC236}">
                <a16:creationId xmlns:a16="http://schemas.microsoft.com/office/drawing/2014/main" id="{472BC613-87F5-2DDA-13A8-1CAC3CA58903}"/>
              </a:ext>
            </a:extLst>
          </p:cNvPr>
          <p:cNvSpPr/>
          <p:nvPr/>
        </p:nvSpPr>
        <p:spPr>
          <a:xfrm>
            <a:off x="472436" y="5465222"/>
            <a:ext cx="51816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別表１</a:t>
            </a:r>
            <a:r>
              <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主として医療に従事する職員</a:t>
            </a:r>
          </a:p>
        </p:txBody>
      </p:sp>
      <p:sp>
        <p:nvSpPr>
          <p:cNvPr id="5" name="スライド番号プレースホルダー 2">
            <a:extLst>
              <a:ext uri="{FF2B5EF4-FFF2-40B4-BE49-F238E27FC236}">
                <a16:creationId xmlns:a16="http://schemas.microsoft.com/office/drawing/2014/main" id="{2BF3345F-A405-5A34-758B-E116AC400219}"/>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578368935"/>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訪問看護ステーションにおける賃上げに向けた評価の新設②</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訪問看護ステーションであって、勤務する看護職員その他の医療関係職種の</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賃金のさらなる改善を必要とする訪問看護ステーションにおいて、賃金の改善を実施している場合</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の評価を新設する。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訪問看護ベースアップ評価料（</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訪問看護ベースアップ評価料（</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円（月１回）</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ロ</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訪問看護ベースアップ評価料（</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円（月１回）</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ヌ</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訪問看護ベースアップ評価料（</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円（月１回）</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ル</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訪問看護ベースアップ評価料（</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11</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150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円（月１回）</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ソ</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訪問看護ベースアップ評価料（</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18</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500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円（月１回）</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別に厚生労働大臣が定める基準に適合しているものとして地方厚生局長等に届け出た訪問看護ステーションが、主として医療に従事する</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職員の賃金の改善を図る体制</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にある場合には、</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訪問看護ベースアップ評価料（</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）を算定している利用者１人につき、</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訪問看護ベースアップ評価料（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）として、当該基準に係る区分に従い、</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月１回に限り</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、それぞれ所定額を算定する。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358775" marR="0" lvl="0" indent="-3587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（１）訪問看護ベースアップ評価料（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）の届出を行っている訪問看護ステーションであること。</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訪問看護ベースアップ評価料（</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）により算定される金額の見込みの数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が、対象職員の給与総額に当該訪問看護ステーションの利用者の数に占める医療保険制度の給付の対象となる訪問看護を受けた者の割合（以下</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「医療保険の利用者割合」</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とする。）</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を乗じた数の１分２厘未満</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　　　</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ただし、同一月に医療保険制度と介護保険制度の給付の対象となる訪問看護を受けた者については、医療保険制度の給付による場合として取り扱うこと。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7" y="825919"/>
            <a:ext cx="417600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訪問看護ベースアップ評価料（</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）の新設</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医療従事者の人材確保や賃上げに向けた取組－①</a:t>
            </a:r>
          </a:p>
        </p:txBody>
      </p:sp>
      <p:grpSp>
        <p:nvGrpSpPr>
          <p:cNvPr id="5" name="グループ化 4">
            <a:extLst>
              <a:ext uri="{FF2B5EF4-FFF2-40B4-BE49-F238E27FC236}">
                <a16:creationId xmlns:a16="http://schemas.microsoft.com/office/drawing/2014/main" id="{6FD32907-3C7C-A194-8CFA-9FF7BBE80F3A}"/>
              </a:ext>
            </a:extLst>
          </p:cNvPr>
          <p:cNvGrpSpPr/>
          <p:nvPr/>
        </p:nvGrpSpPr>
        <p:grpSpPr>
          <a:xfrm>
            <a:off x="316295" y="5911967"/>
            <a:ext cx="9293432" cy="739657"/>
            <a:chOff x="298877" y="5668140"/>
            <a:chExt cx="9293432" cy="739657"/>
          </a:xfrm>
        </p:grpSpPr>
        <p:sp>
          <p:nvSpPr>
            <p:cNvPr id="3" name="正方形/長方形 2">
              <a:extLst>
                <a:ext uri="{FF2B5EF4-FFF2-40B4-BE49-F238E27FC236}">
                  <a16:creationId xmlns:a16="http://schemas.microsoft.com/office/drawing/2014/main" id="{6555EC78-63D9-5091-66B4-BB8A5469B74D}"/>
                </a:ext>
              </a:extLst>
            </p:cNvPr>
            <p:cNvSpPr/>
            <p:nvPr/>
          </p:nvSpPr>
          <p:spPr>
            <a:xfrm>
              <a:off x="298877" y="5770215"/>
              <a:ext cx="2049354" cy="3857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医療保険の利用者割合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p>
          </p:txBody>
        </p:sp>
        <p:sp>
          <p:nvSpPr>
            <p:cNvPr id="4" name="正方形/長方形 3">
              <a:extLst>
                <a:ext uri="{FF2B5EF4-FFF2-40B4-BE49-F238E27FC236}">
                  <a16:creationId xmlns:a16="http://schemas.microsoft.com/office/drawing/2014/main" id="{DD1DAADF-90DF-CE02-D898-BCE12B25E24B}"/>
                </a:ext>
              </a:extLst>
            </p:cNvPr>
            <p:cNvSpPr/>
            <p:nvPr/>
          </p:nvSpPr>
          <p:spPr>
            <a:xfrm>
              <a:off x="3592582" y="5668140"/>
              <a:ext cx="4630917" cy="35055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直近３か月の１月あたりの区分番号０２の１の算定回数の平均</a:t>
              </a:r>
            </a:p>
          </p:txBody>
        </p:sp>
        <p:cxnSp>
          <p:nvCxnSpPr>
            <p:cNvPr id="6" name="直線コネクタ 5">
              <a:extLst>
                <a:ext uri="{FF2B5EF4-FFF2-40B4-BE49-F238E27FC236}">
                  <a16:creationId xmlns:a16="http://schemas.microsoft.com/office/drawing/2014/main" id="{D62977C5-C0AC-78F9-025F-FED1C9957718}"/>
                </a:ext>
              </a:extLst>
            </p:cNvPr>
            <p:cNvCxnSpPr>
              <a:cxnSpLocks/>
              <a:stCxn id="3" idx="3"/>
            </p:cNvCxnSpPr>
            <p:nvPr/>
          </p:nvCxnSpPr>
          <p:spPr>
            <a:xfrm flipV="1">
              <a:off x="2348231" y="5944044"/>
              <a:ext cx="7119619" cy="0"/>
            </a:xfrm>
            <a:prstGeom prst="line">
              <a:avLst/>
            </a:prstGeom>
          </p:spPr>
          <p:style>
            <a:lnRef idx="1">
              <a:schemeClr val="dk1"/>
            </a:lnRef>
            <a:fillRef idx="0">
              <a:schemeClr val="dk1"/>
            </a:fillRef>
            <a:effectRef idx="0">
              <a:schemeClr val="dk1"/>
            </a:effectRef>
            <a:fontRef idx="minor">
              <a:schemeClr val="tx1"/>
            </a:fontRef>
          </p:style>
        </p:cxnSp>
        <p:sp>
          <p:nvSpPr>
            <p:cNvPr id="9" name="正方形/長方形 8">
              <a:extLst>
                <a:ext uri="{FF2B5EF4-FFF2-40B4-BE49-F238E27FC236}">
                  <a16:creationId xmlns:a16="http://schemas.microsoft.com/office/drawing/2014/main" id="{F0C4C113-78E1-4518-1481-B9C399F0F614}"/>
                </a:ext>
              </a:extLst>
            </p:cNvPr>
            <p:cNvSpPr/>
            <p:nvPr/>
          </p:nvSpPr>
          <p:spPr>
            <a:xfrm>
              <a:off x="2223770" y="6040841"/>
              <a:ext cx="7368539" cy="35055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直近３か月の１月あたりの</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医療保険制度給付の対象となる訪問看護を受けた者＋介護保険制度給付の対象となる訪問看護を受けた者</a:t>
              </a:r>
            </a:p>
          </p:txBody>
        </p:sp>
        <p:sp>
          <p:nvSpPr>
            <p:cNvPr id="12" name="正方形/長方形 11">
              <a:extLst>
                <a:ext uri="{FF2B5EF4-FFF2-40B4-BE49-F238E27FC236}">
                  <a16:creationId xmlns:a16="http://schemas.microsoft.com/office/drawing/2014/main" id="{18C52830-2B87-59DD-17F8-D11A54103A08}"/>
                </a:ext>
              </a:extLst>
            </p:cNvPr>
            <p:cNvSpPr/>
            <p:nvPr/>
          </p:nvSpPr>
          <p:spPr>
            <a:xfrm>
              <a:off x="299228" y="5696598"/>
              <a:ext cx="9280381" cy="711199"/>
            </a:xfrm>
            <a:prstGeom prst="rect">
              <a:avLst/>
            </a:prstGeom>
            <a:noFill/>
            <a:ln w="12700">
              <a:prstDash val="dash"/>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grpSp>
      <p:sp>
        <p:nvSpPr>
          <p:cNvPr id="10" name="スライド番号プレースホルダー 2">
            <a:extLst>
              <a:ext uri="{FF2B5EF4-FFF2-40B4-BE49-F238E27FC236}">
                <a16:creationId xmlns:a16="http://schemas.microsoft.com/office/drawing/2014/main" id="{A51C0684-46B9-D9D7-D93E-FE65E78BD21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541413932"/>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訪問看護ステーションにおける賃上げに向けた評価の新設③</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980935"/>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下記の式</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Ｃ</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に基づき、別表４に従い該当する区分のいずれかを届け出ること。</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358775" marR="0" lvl="0" indent="-358775"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8775" marR="0" lvl="0" indent="-358775"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8775" marR="0" lvl="0" indent="-358775"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8775" marR="0" lvl="0" indent="-358775"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（４）（３）について、「対象職員の給与総額」は、直近</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か月の１月あたりの平均の数値を用いること。訪問看護ベースアップ評価料（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）の算定回数の見込みは、訪問看護管理療養費（月の初日の訪問の場合）の算定回数を用いて計算し、直近３か月の１月あたりの平均の数値を用いること。また、</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毎年３、６、９、</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月に上記の算定式により新たに算出</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を行い、区分に変更がある場合は地方厚生局長等に届け出ること。</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ただし、前回届け出た時点と比較して、直近３か月の</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Ｃ</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、対象職員の給与総額、訪問看護ベースアップ評価料（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）により算定される金額の見込み並びに訪問看護ベースアップ評価料（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）の算定回数の見込みのいずれの変化も</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１割以内である場合においては、区分の変更を行わない</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ものとすること。</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（５）当該評価料を算定する場合は、</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令和６年度及び令和７年度において対象職員の賃金役員報酬を除く。）の改善（定期昇給によるものを除く。）を実施しなければならない。</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ただし、令和６年度において、翌年度の賃金の改善のために繰り越しを行う場合においてはこの限りではない。</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（６）（５）について、基本給、手当、賞与等のうち対象とする賃金項目を特定した上で行い、</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基本給又は決まって毎月支払われる手当の引上げにより改善を図ることを原則とする。</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（７）令和６年度及び令和７年度における当該訪問看護ステーションに勤務する職員の賃金の改善に係る計画を作成していること。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（８）前号の計画に基づく職員の賃金の改善に係る状況について、定期的に地方厚生局長等に報告すること。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（９）</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対象職員が常勤換算で２人以上勤務していること。</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ただし、特定地域に所在する訪問看護ステーションにあっては、当該規定を満たしているものとする。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主として保険診療等から収入を得る訪問看護ステーションであること。</a:t>
            </a:r>
          </a:p>
        </p:txBody>
      </p:sp>
      <p:sp>
        <p:nvSpPr>
          <p:cNvPr id="15" name="正方形/長方形 14"/>
          <p:cNvSpPr/>
          <p:nvPr/>
        </p:nvSpPr>
        <p:spPr>
          <a:xfrm>
            <a:off x="311927" y="779739"/>
            <a:ext cx="417600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訪問看護ベースアップ評価料（</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）の新設</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医療従事者の人材確保や賃上げに向けた取組－①</a:t>
            </a:r>
          </a:p>
        </p:txBody>
      </p:sp>
      <p:sp>
        <p:nvSpPr>
          <p:cNvPr id="3" name="正方形/長方形 2">
            <a:extLst>
              <a:ext uri="{FF2B5EF4-FFF2-40B4-BE49-F238E27FC236}">
                <a16:creationId xmlns:a16="http://schemas.microsoft.com/office/drawing/2014/main" id="{C35BDA22-1FA1-1942-7E64-2A3CF88A5ED5}"/>
              </a:ext>
            </a:extLst>
          </p:cNvPr>
          <p:cNvSpPr/>
          <p:nvPr/>
        </p:nvSpPr>
        <p:spPr>
          <a:xfrm>
            <a:off x="1540142" y="1670266"/>
            <a:ext cx="1062692" cy="38576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【C】</a:t>
            </a: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p>
        </p:txBody>
      </p:sp>
      <p:sp>
        <p:nvSpPr>
          <p:cNvPr id="4" name="正方形/長方形 3">
            <a:extLst>
              <a:ext uri="{FF2B5EF4-FFF2-40B4-BE49-F238E27FC236}">
                <a16:creationId xmlns:a16="http://schemas.microsoft.com/office/drawing/2014/main" id="{8E716DF5-58B7-08AB-1800-7587DE901084}"/>
              </a:ext>
            </a:extLst>
          </p:cNvPr>
          <p:cNvSpPr/>
          <p:nvPr/>
        </p:nvSpPr>
        <p:spPr>
          <a:xfrm>
            <a:off x="2801276" y="1489728"/>
            <a:ext cx="5566658" cy="35055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対象職員の給与総額</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医療保険の利用者割合</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１分２厘</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　訪問看護ベースアップ評価料（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）により算定される金額の見込み</a:t>
            </a:r>
          </a:p>
        </p:txBody>
      </p:sp>
      <p:cxnSp>
        <p:nvCxnSpPr>
          <p:cNvPr id="5" name="直線コネクタ 4">
            <a:extLst>
              <a:ext uri="{FF2B5EF4-FFF2-40B4-BE49-F238E27FC236}">
                <a16:creationId xmlns:a16="http://schemas.microsoft.com/office/drawing/2014/main" id="{5F4B1AB8-E9AC-A75D-C3F3-1EAAA2983ED4}"/>
              </a:ext>
            </a:extLst>
          </p:cNvPr>
          <p:cNvCxnSpPr>
            <a:cxnSpLocks/>
            <a:stCxn id="3" idx="3"/>
          </p:cNvCxnSpPr>
          <p:nvPr/>
        </p:nvCxnSpPr>
        <p:spPr>
          <a:xfrm>
            <a:off x="2602834" y="1863147"/>
            <a:ext cx="5765100" cy="0"/>
          </a:xfrm>
          <a:prstGeom prst="line">
            <a:avLst/>
          </a:prstGeom>
        </p:spPr>
        <p:style>
          <a:lnRef idx="1">
            <a:schemeClr val="dk1"/>
          </a:lnRef>
          <a:fillRef idx="0">
            <a:schemeClr val="dk1"/>
          </a:fillRef>
          <a:effectRef idx="0">
            <a:schemeClr val="dk1"/>
          </a:effectRef>
          <a:fontRef idx="minor">
            <a:schemeClr val="tx1"/>
          </a:fontRef>
        </p:style>
      </p:cxnSp>
      <p:sp>
        <p:nvSpPr>
          <p:cNvPr id="6" name="正方形/長方形 5">
            <a:extLst>
              <a:ext uri="{FF2B5EF4-FFF2-40B4-BE49-F238E27FC236}">
                <a16:creationId xmlns:a16="http://schemas.microsoft.com/office/drawing/2014/main" id="{FE905B78-8211-DCC8-1548-C21BA866D8C3}"/>
              </a:ext>
            </a:extLst>
          </p:cNvPr>
          <p:cNvSpPr/>
          <p:nvPr/>
        </p:nvSpPr>
        <p:spPr>
          <a:xfrm>
            <a:off x="3484660" y="1863147"/>
            <a:ext cx="4199890" cy="35055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訪問看護ベースアップ評価料（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）の算定回数の見込み</a:t>
            </a:r>
          </a:p>
        </p:txBody>
      </p:sp>
      <p:sp>
        <p:nvSpPr>
          <p:cNvPr id="7" name="正方形/長方形 6">
            <a:extLst>
              <a:ext uri="{FF2B5EF4-FFF2-40B4-BE49-F238E27FC236}">
                <a16:creationId xmlns:a16="http://schemas.microsoft.com/office/drawing/2014/main" id="{A61DDC9D-BBF9-4799-9834-CB9C0A191A69}"/>
              </a:ext>
            </a:extLst>
          </p:cNvPr>
          <p:cNvSpPr/>
          <p:nvPr/>
        </p:nvSpPr>
        <p:spPr>
          <a:xfrm>
            <a:off x="1285475" y="1435890"/>
            <a:ext cx="7359114" cy="688886"/>
          </a:xfrm>
          <a:prstGeom prst="rect">
            <a:avLst/>
          </a:prstGeom>
          <a:noFill/>
          <a:ln w="12700">
            <a:prstDash val="dash"/>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1" name="正方形/長方形 10">
            <a:extLst>
              <a:ext uri="{FF2B5EF4-FFF2-40B4-BE49-F238E27FC236}">
                <a16:creationId xmlns:a16="http://schemas.microsoft.com/office/drawing/2014/main" id="{20247F82-89FB-A6D9-BB45-9EFD29046999}"/>
              </a:ext>
            </a:extLst>
          </p:cNvPr>
          <p:cNvSpPr/>
          <p:nvPr/>
        </p:nvSpPr>
        <p:spPr>
          <a:xfrm>
            <a:off x="470745" y="5292998"/>
            <a:ext cx="3816993" cy="17767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36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別表４</a:t>
            </a:r>
            <a:r>
              <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訪問看護ベースアップ評価料（</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）の区分</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12" name="表 12">
            <a:extLst>
              <a:ext uri="{FF2B5EF4-FFF2-40B4-BE49-F238E27FC236}">
                <a16:creationId xmlns:a16="http://schemas.microsoft.com/office/drawing/2014/main" id="{65F61EFB-759A-4D96-A169-01FACEC92683}"/>
              </a:ext>
            </a:extLst>
          </p:cNvPr>
          <p:cNvGraphicFramePr>
            <a:graphicFrameLocks noGrp="1"/>
          </p:cNvGraphicFramePr>
          <p:nvPr/>
        </p:nvGraphicFramePr>
        <p:xfrm>
          <a:off x="470745" y="5470767"/>
          <a:ext cx="5113860" cy="1263360"/>
        </p:xfrm>
        <a:graphic>
          <a:graphicData uri="http://schemas.openxmlformats.org/drawingml/2006/table">
            <a:tbl>
              <a:tblPr firstRow="1" bandRow="1">
                <a:tableStyleId>{5C22544A-7EE6-4342-B048-85BDC9FD1C3A}</a:tableStyleId>
              </a:tblPr>
              <a:tblGrid>
                <a:gridCol w="1280160">
                  <a:extLst>
                    <a:ext uri="{9D8B030D-6E8A-4147-A177-3AD203B41FA5}">
                      <a16:colId xmlns:a16="http://schemas.microsoft.com/office/drawing/2014/main" val="4092274902"/>
                    </a:ext>
                  </a:extLst>
                </a:gridCol>
                <a:gridCol w="2933700">
                  <a:extLst>
                    <a:ext uri="{9D8B030D-6E8A-4147-A177-3AD203B41FA5}">
                      <a16:colId xmlns:a16="http://schemas.microsoft.com/office/drawing/2014/main" val="3385120277"/>
                    </a:ext>
                  </a:extLst>
                </a:gridCol>
                <a:gridCol w="900000">
                  <a:extLst>
                    <a:ext uri="{9D8B030D-6E8A-4147-A177-3AD203B41FA5}">
                      <a16:colId xmlns:a16="http://schemas.microsoft.com/office/drawing/2014/main" val="951548232"/>
                    </a:ext>
                  </a:extLst>
                </a:gridCol>
              </a:tblGrid>
              <a:tr h="144000">
                <a:tc>
                  <a:txBody>
                    <a:bodyPr/>
                    <a:lstStyle/>
                    <a:p>
                      <a:pPr algn="ctr"/>
                      <a:r>
                        <a:rPr kumimoji="1" lang="en-US" altLang="ja-JP" sz="800">
                          <a:solidFill>
                            <a:schemeClr val="tx1"/>
                          </a:solidFill>
                          <a:latin typeface="メイリオ" panose="020B0604030504040204" pitchFamily="50" charset="-128"/>
                          <a:ea typeface="メイリオ" panose="020B0604030504040204" pitchFamily="50" charset="-128"/>
                        </a:rPr>
                        <a:t>【C】</a:t>
                      </a:r>
                      <a:endParaRPr kumimoji="1" lang="ja-JP" altLang="en-US" sz="800">
                        <a:solidFill>
                          <a:schemeClr val="tx1"/>
                        </a:solidFill>
                        <a:latin typeface="メイリオ" panose="020B0604030504040204" pitchFamily="50" charset="-128"/>
                        <a:ea typeface="メイリオ" panose="020B0604030504040204" pitchFamily="50" charset="-128"/>
                      </a:endParaRP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9D9D9"/>
                    </a:solidFill>
                  </a:tcPr>
                </a:tc>
                <a:tc>
                  <a:txBody>
                    <a:bodyPr/>
                    <a:lstStyle/>
                    <a:p>
                      <a:pPr algn="l"/>
                      <a:r>
                        <a:rPr kumimoji="1" lang="ja-JP" altLang="en-US" sz="800">
                          <a:solidFill>
                            <a:schemeClr val="tx1"/>
                          </a:solidFill>
                          <a:latin typeface="メイリオ" panose="020B0604030504040204" pitchFamily="50" charset="-128"/>
                          <a:ea typeface="メイリオ" panose="020B0604030504040204" pitchFamily="50" charset="-128"/>
                        </a:rPr>
                        <a:t>訪問看護ベースアップ評価料（</a:t>
                      </a:r>
                      <a:r>
                        <a:rPr kumimoji="1" lang="en-US" altLang="ja-JP" sz="800">
                          <a:solidFill>
                            <a:schemeClr val="tx1"/>
                          </a:solidFill>
                          <a:latin typeface="メイリオ" panose="020B0604030504040204" pitchFamily="50" charset="-128"/>
                          <a:ea typeface="メイリオ" panose="020B0604030504040204" pitchFamily="50" charset="-128"/>
                        </a:rPr>
                        <a:t>Ⅱ</a:t>
                      </a:r>
                      <a:r>
                        <a:rPr kumimoji="1" lang="ja-JP" altLang="en-US" sz="800">
                          <a:solidFill>
                            <a:schemeClr val="tx1"/>
                          </a:solidFill>
                          <a:latin typeface="メイリオ" panose="020B0604030504040204" pitchFamily="50" charset="-128"/>
                          <a:ea typeface="メイリオ" panose="020B0604030504040204" pitchFamily="50" charset="-128"/>
                        </a:rPr>
                        <a:t>）の区分</a:t>
                      </a: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9D9D9"/>
                    </a:solidFill>
                  </a:tcPr>
                </a:tc>
                <a:tc>
                  <a:txBody>
                    <a:bodyPr/>
                    <a:lstStyle/>
                    <a:p>
                      <a:pPr algn="ctr"/>
                      <a:r>
                        <a:rPr kumimoji="1" lang="ja-JP" altLang="en-US" sz="800">
                          <a:solidFill>
                            <a:schemeClr val="tx1"/>
                          </a:solidFill>
                          <a:latin typeface="メイリオ" panose="020B0604030504040204" pitchFamily="50" charset="-128"/>
                          <a:ea typeface="メイリオ" panose="020B0604030504040204" pitchFamily="50" charset="-128"/>
                        </a:rPr>
                        <a:t>金額</a:t>
                      </a: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D9D9D9"/>
                    </a:solidFill>
                  </a:tcPr>
                </a:tc>
                <a:extLst>
                  <a:ext uri="{0D108BD9-81ED-4DB2-BD59-A6C34878D82A}">
                    <a16:rowId xmlns:a16="http://schemas.microsoft.com/office/drawing/2014/main" val="224382273"/>
                  </a:ext>
                </a:extLst>
              </a:tr>
              <a:tr h="144000">
                <a:tc>
                  <a:txBody>
                    <a:bodyPr/>
                    <a:lstStyle/>
                    <a:p>
                      <a:pPr algn="l"/>
                      <a:r>
                        <a:rPr kumimoji="1" lang="ja-JP" altLang="en-US" sz="800">
                          <a:latin typeface="メイリオ" panose="020B0604030504040204" pitchFamily="50" charset="-128"/>
                          <a:ea typeface="メイリオ" panose="020B0604030504040204" pitchFamily="50" charset="-128"/>
                        </a:rPr>
                        <a:t>０を超える</a:t>
                      </a: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ja-JP" altLang="en-US" sz="800">
                          <a:latin typeface="メイリオ" panose="020B0604030504040204" pitchFamily="50" charset="-128"/>
                          <a:ea typeface="メイリオ" panose="020B0604030504040204" pitchFamily="50" charset="-128"/>
                        </a:rPr>
                        <a:t>訪問看護ベースアップ評価料（</a:t>
                      </a:r>
                      <a:r>
                        <a:rPr kumimoji="1" lang="en-US" altLang="ja-JP" sz="800">
                          <a:latin typeface="メイリオ" panose="020B0604030504040204" pitchFamily="50" charset="-128"/>
                          <a:ea typeface="メイリオ" panose="020B0604030504040204" pitchFamily="50" charset="-128"/>
                        </a:rPr>
                        <a:t>Ⅱ</a:t>
                      </a:r>
                      <a:r>
                        <a:rPr kumimoji="1" lang="ja-JP" altLang="en-US" sz="800">
                          <a:latin typeface="メイリオ" panose="020B0604030504040204" pitchFamily="50" charset="-128"/>
                          <a:ea typeface="メイリオ" panose="020B0604030504040204" pitchFamily="50" charset="-128"/>
                        </a:rPr>
                        <a:t>）１</a:t>
                      </a: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a:r>
                        <a:rPr kumimoji="1" lang="en-US" altLang="ja-JP" sz="800">
                          <a:latin typeface="メイリオ" panose="020B0604030504040204" pitchFamily="50" charset="-128"/>
                          <a:ea typeface="メイリオ" panose="020B0604030504040204" pitchFamily="50" charset="-128"/>
                        </a:rPr>
                        <a:t>10</a:t>
                      </a:r>
                      <a:r>
                        <a:rPr kumimoji="1" lang="ja-JP" altLang="en-US" sz="800">
                          <a:latin typeface="メイリオ" panose="020B0604030504040204" pitchFamily="50" charset="-128"/>
                          <a:ea typeface="メイリオ" panose="020B0604030504040204" pitchFamily="50" charset="-128"/>
                        </a:rPr>
                        <a:t>円</a:t>
                      </a: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72265199"/>
                  </a:ext>
                </a:extLst>
              </a:tr>
              <a:tr h="144000">
                <a:tc>
                  <a:txBody>
                    <a:bodyPr/>
                    <a:lstStyle/>
                    <a:p>
                      <a:pPr algn="l"/>
                      <a:r>
                        <a:rPr kumimoji="1" lang="en-US" altLang="ja-JP" sz="800">
                          <a:latin typeface="メイリオ" panose="020B0604030504040204" pitchFamily="50" charset="-128"/>
                          <a:ea typeface="メイリオ" panose="020B0604030504040204" pitchFamily="50" charset="-128"/>
                        </a:rPr>
                        <a:t>15</a:t>
                      </a:r>
                      <a:r>
                        <a:rPr kumimoji="1" lang="ja-JP" altLang="en-US" sz="800">
                          <a:latin typeface="メイリオ" panose="020B0604030504040204" pitchFamily="50" charset="-128"/>
                          <a:ea typeface="メイリオ" panose="020B0604030504040204" pitchFamily="50" charset="-128"/>
                        </a:rPr>
                        <a:t>以上</a:t>
                      </a:r>
                      <a:endParaRPr kumimoji="1" lang="en-US" altLang="ja-JP" sz="800">
                        <a:latin typeface="メイリオ" panose="020B0604030504040204" pitchFamily="50" charset="-128"/>
                        <a:ea typeface="メイリオ" panose="020B0604030504040204" pitchFamily="50" charset="-128"/>
                      </a:endParaRP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800">
                          <a:latin typeface="メイリオ" panose="020B0604030504040204" pitchFamily="50" charset="-128"/>
                          <a:ea typeface="メイリオ" panose="020B0604030504040204" pitchFamily="50" charset="-128"/>
                        </a:rPr>
                        <a:t>訪問看護ベースアップ評価料（</a:t>
                      </a:r>
                      <a:r>
                        <a:rPr kumimoji="1" lang="en-US" altLang="ja-JP" sz="800">
                          <a:latin typeface="メイリオ" panose="020B0604030504040204" pitchFamily="50" charset="-128"/>
                          <a:ea typeface="メイリオ" panose="020B0604030504040204" pitchFamily="50" charset="-128"/>
                        </a:rPr>
                        <a:t>Ⅱ</a:t>
                      </a:r>
                      <a:r>
                        <a:rPr kumimoji="1" lang="ja-JP" altLang="en-US" sz="800">
                          <a:latin typeface="メイリオ" panose="020B0604030504040204" pitchFamily="50" charset="-128"/>
                          <a:ea typeface="メイリオ" panose="020B0604030504040204" pitchFamily="50" charset="-128"/>
                        </a:rPr>
                        <a:t>）２</a:t>
                      </a: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a:r>
                        <a:rPr kumimoji="1" lang="en-US" altLang="ja-JP" sz="800">
                          <a:latin typeface="メイリオ" panose="020B0604030504040204" pitchFamily="50" charset="-128"/>
                          <a:ea typeface="メイリオ" panose="020B0604030504040204" pitchFamily="50" charset="-128"/>
                        </a:rPr>
                        <a:t>20</a:t>
                      </a:r>
                      <a:r>
                        <a:rPr kumimoji="1" lang="ja-JP" altLang="en-US" sz="800">
                          <a:latin typeface="メイリオ" panose="020B0604030504040204" pitchFamily="50" charset="-128"/>
                          <a:ea typeface="メイリオ" panose="020B0604030504040204" pitchFamily="50" charset="-128"/>
                        </a:rPr>
                        <a:t>円</a:t>
                      </a: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72016718"/>
                  </a:ext>
                </a:extLst>
              </a:tr>
              <a:tr h="144000">
                <a:tc>
                  <a:txBody>
                    <a:bodyPr/>
                    <a:lstStyle/>
                    <a:p>
                      <a:pPr algn="l"/>
                      <a:r>
                        <a:rPr kumimoji="1" lang="ja-JP" altLang="en-US" sz="800">
                          <a:latin typeface="メイリオ" panose="020B0604030504040204" pitchFamily="50" charset="-128"/>
                          <a:ea typeface="メイリオ" panose="020B0604030504040204" pitchFamily="50" charset="-128"/>
                        </a:rPr>
                        <a:t>↓</a:t>
                      </a: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r>
                        <a:rPr kumimoji="1" lang="ja-JP" altLang="en-US" sz="800">
                          <a:latin typeface="メイリオ" panose="020B0604030504040204" pitchFamily="50" charset="-128"/>
                          <a:ea typeface="メイリオ" panose="020B0604030504040204" pitchFamily="50" charset="-128"/>
                        </a:rPr>
                        <a:t>↓</a:t>
                      </a: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a:r>
                        <a:rPr kumimoji="1" lang="ja-JP" altLang="en-US" sz="800">
                          <a:latin typeface="メイリオ" panose="020B0604030504040204" pitchFamily="50" charset="-128"/>
                          <a:ea typeface="メイリオ" panose="020B0604030504040204" pitchFamily="50" charset="-128"/>
                        </a:rPr>
                        <a:t>↓</a:t>
                      </a: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988517685"/>
                  </a:ext>
                </a:extLst>
              </a:tr>
              <a:tr h="144000">
                <a:tc>
                  <a:txBody>
                    <a:bodyPr/>
                    <a:lstStyle/>
                    <a:p>
                      <a:pPr algn="l"/>
                      <a:r>
                        <a:rPr kumimoji="1" lang="en-US" altLang="ja-JP" sz="800">
                          <a:latin typeface="メイリオ" panose="020B0604030504040204" pitchFamily="50" charset="-128"/>
                          <a:ea typeface="メイリオ" panose="020B0604030504040204" pitchFamily="50" charset="-128"/>
                        </a:rPr>
                        <a:t>95</a:t>
                      </a:r>
                      <a:r>
                        <a:rPr kumimoji="1" lang="ja-JP" altLang="en-US" sz="800">
                          <a:latin typeface="メイリオ" panose="020B0604030504040204" pitchFamily="50" charset="-128"/>
                          <a:ea typeface="メイリオ" panose="020B0604030504040204" pitchFamily="50" charset="-128"/>
                        </a:rPr>
                        <a:t>以上</a:t>
                      </a: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800">
                          <a:latin typeface="メイリオ" panose="020B0604030504040204" pitchFamily="50" charset="-128"/>
                          <a:ea typeface="メイリオ" panose="020B0604030504040204" pitchFamily="50" charset="-128"/>
                        </a:rPr>
                        <a:t>訪問看護ベースアップ評価料（</a:t>
                      </a:r>
                      <a:r>
                        <a:rPr kumimoji="1" lang="en-US" altLang="ja-JP" sz="800">
                          <a:latin typeface="メイリオ" panose="020B0604030504040204" pitchFamily="50" charset="-128"/>
                          <a:ea typeface="メイリオ" panose="020B0604030504040204" pitchFamily="50" charset="-128"/>
                        </a:rPr>
                        <a:t>Ⅱ</a:t>
                      </a:r>
                      <a:r>
                        <a:rPr kumimoji="1" lang="ja-JP" altLang="en-US" sz="800">
                          <a:latin typeface="メイリオ" panose="020B0604030504040204" pitchFamily="50" charset="-128"/>
                          <a:ea typeface="メイリオ" panose="020B0604030504040204" pitchFamily="50" charset="-128"/>
                        </a:rPr>
                        <a:t>）</a:t>
                      </a:r>
                      <a:r>
                        <a:rPr kumimoji="1" lang="en-US" altLang="ja-JP" sz="800">
                          <a:latin typeface="メイリオ" panose="020B0604030504040204" pitchFamily="50" charset="-128"/>
                          <a:ea typeface="メイリオ" panose="020B0604030504040204" pitchFamily="50" charset="-128"/>
                        </a:rPr>
                        <a:t>10</a:t>
                      </a:r>
                      <a:endParaRPr kumimoji="1" lang="ja-JP" altLang="en-US" sz="800">
                        <a:latin typeface="メイリオ" panose="020B0604030504040204" pitchFamily="50" charset="-128"/>
                        <a:ea typeface="メイリオ" panose="020B0604030504040204" pitchFamily="50" charset="-128"/>
                      </a:endParaRP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a:r>
                        <a:rPr kumimoji="1" lang="en-US" altLang="ja-JP" sz="800">
                          <a:latin typeface="メイリオ" panose="020B0604030504040204" pitchFamily="50" charset="-128"/>
                          <a:ea typeface="メイリオ" panose="020B0604030504040204" pitchFamily="50" charset="-128"/>
                        </a:rPr>
                        <a:t>100</a:t>
                      </a:r>
                      <a:r>
                        <a:rPr kumimoji="1" lang="ja-JP" altLang="en-US" sz="800">
                          <a:latin typeface="メイリオ" panose="020B0604030504040204" pitchFamily="50" charset="-128"/>
                          <a:ea typeface="メイリオ" panose="020B0604030504040204" pitchFamily="50" charset="-128"/>
                        </a:rPr>
                        <a:t>円</a:t>
                      </a:r>
                      <a:endParaRPr kumimoji="1" lang="en-US" altLang="ja-JP" sz="800">
                        <a:latin typeface="メイリオ" panose="020B0604030504040204" pitchFamily="50" charset="-128"/>
                        <a:ea typeface="メイリオ" panose="020B0604030504040204" pitchFamily="50" charset="-128"/>
                      </a:endParaRP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25738217"/>
                  </a:ext>
                </a:extLst>
              </a:tr>
              <a:tr h="144000">
                <a:tc>
                  <a:txBody>
                    <a:bodyPr/>
                    <a:lstStyle/>
                    <a:p>
                      <a:pPr algn="l"/>
                      <a:r>
                        <a:rPr kumimoji="1" lang="en-US" altLang="ja-JP" sz="800">
                          <a:latin typeface="メイリオ" panose="020B0604030504040204" pitchFamily="50" charset="-128"/>
                          <a:ea typeface="メイリオ" panose="020B0604030504040204" pitchFamily="50" charset="-128"/>
                        </a:rPr>
                        <a:t>125</a:t>
                      </a:r>
                      <a:r>
                        <a:rPr kumimoji="1" lang="ja-JP" altLang="en-US" sz="800">
                          <a:latin typeface="メイリオ" panose="020B0604030504040204" pitchFamily="50" charset="-128"/>
                          <a:ea typeface="メイリオ" panose="020B0604030504040204" pitchFamily="50" charset="-128"/>
                        </a:rPr>
                        <a:t>以上</a:t>
                      </a: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800">
                          <a:latin typeface="メイリオ" panose="020B0604030504040204" pitchFamily="50" charset="-128"/>
                          <a:ea typeface="メイリオ" panose="020B0604030504040204" pitchFamily="50" charset="-128"/>
                        </a:rPr>
                        <a:t>訪問看護ベースアップ評価料（</a:t>
                      </a:r>
                      <a:r>
                        <a:rPr kumimoji="1" lang="en-US" altLang="ja-JP" sz="800">
                          <a:latin typeface="メイリオ" panose="020B0604030504040204" pitchFamily="50" charset="-128"/>
                          <a:ea typeface="メイリオ" panose="020B0604030504040204" pitchFamily="50" charset="-128"/>
                        </a:rPr>
                        <a:t>Ⅱ</a:t>
                      </a:r>
                      <a:r>
                        <a:rPr kumimoji="1" lang="ja-JP" altLang="en-US" sz="800">
                          <a:latin typeface="メイリオ" panose="020B0604030504040204" pitchFamily="50" charset="-128"/>
                          <a:ea typeface="メイリオ" panose="020B0604030504040204" pitchFamily="50" charset="-128"/>
                        </a:rPr>
                        <a:t>）</a:t>
                      </a:r>
                      <a:r>
                        <a:rPr kumimoji="1" lang="en-US" altLang="ja-JP" sz="800">
                          <a:latin typeface="メイリオ" panose="020B0604030504040204" pitchFamily="50" charset="-128"/>
                          <a:ea typeface="メイリオ" panose="020B0604030504040204" pitchFamily="50" charset="-128"/>
                        </a:rPr>
                        <a:t>11</a:t>
                      </a:r>
                      <a:endParaRPr kumimoji="1" lang="ja-JP" altLang="en-US" sz="800">
                        <a:latin typeface="メイリオ" panose="020B0604030504040204" pitchFamily="50" charset="-128"/>
                        <a:ea typeface="メイリオ" panose="020B0604030504040204" pitchFamily="50" charset="-128"/>
                      </a:endParaRP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a:r>
                        <a:rPr kumimoji="1" lang="en-US" altLang="ja-JP" sz="800">
                          <a:latin typeface="メイリオ" panose="020B0604030504040204" pitchFamily="50" charset="-128"/>
                          <a:ea typeface="メイリオ" panose="020B0604030504040204" pitchFamily="50" charset="-128"/>
                        </a:rPr>
                        <a:t>150</a:t>
                      </a:r>
                      <a:r>
                        <a:rPr kumimoji="1" lang="ja-JP" altLang="en-US" sz="800">
                          <a:latin typeface="メイリオ" panose="020B0604030504040204" pitchFamily="50" charset="-128"/>
                          <a:ea typeface="メイリオ" panose="020B0604030504040204" pitchFamily="50" charset="-128"/>
                        </a:rPr>
                        <a:t>円</a:t>
                      </a: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88755038"/>
                  </a:ext>
                </a:extLst>
              </a:tr>
              <a:tr h="144000">
                <a:tc>
                  <a:txBody>
                    <a:bodyPr/>
                    <a:lstStyle/>
                    <a:p>
                      <a:pPr algn="l"/>
                      <a:r>
                        <a:rPr kumimoji="1" lang="ja-JP" altLang="en-US" sz="800">
                          <a:latin typeface="メイリオ" panose="020B0604030504040204" pitchFamily="50" charset="-128"/>
                          <a:ea typeface="メイリオ" panose="020B0604030504040204" pitchFamily="50" charset="-128"/>
                        </a:rPr>
                        <a:t>↓</a:t>
                      </a: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a:endParaRPr kumimoji="1" lang="ja-JP" altLang="en-US" sz="800">
                        <a:latin typeface="メイリオ" panose="020B0604030504040204" pitchFamily="50" charset="-128"/>
                        <a:ea typeface="メイリオ" panose="020B0604030504040204" pitchFamily="50" charset="-128"/>
                      </a:endParaRP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a:r>
                        <a:rPr kumimoji="1" lang="ja-JP" altLang="en-US" sz="800">
                          <a:latin typeface="メイリオ" panose="020B0604030504040204" pitchFamily="50" charset="-128"/>
                          <a:ea typeface="メイリオ" panose="020B0604030504040204" pitchFamily="50" charset="-128"/>
                        </a:rPr>
                        <a:t>↓</a:t>
                      </a: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27484066"/>
                  </a:ext>
                </a:extLst>
              </a:tr>
              <a:tr h="144000">
                <a:tc>
                  <a:txBody>
                    <a:bodyPr/>
                    <a:lstStyle/>
                    <a:p>
                      <a:pPr algn="l"/>
                      <a:r>
                        <a:rPr kumimoji="1" lang="en-US" altLang="ja-JP" sz="800">
                          <a:latin typeface="メイリオ" panose="020B0604030504040204" pitchFamily="50" charset="-128"/>
                          <a:ea typeface="メイリオ" panose="020B0604030504040204" pitchFamily="50" charset="-128"/>
                        </a:rPr>
                        <a:t>475</a:t>
                      </a:r>
                      <a:r>
                        <a:rPr kumimoji="1" lang="ja-JP" altLang="en-US" sz="800">
                          <a:latin typeface="メイリオ" panose="020B0604030504040204" pitchFamily="50" charset="-128"/>
                          <a:ea typeface="メイリオ" panose="020B0604030504040204" pitchFamily="50" charset="-128"/>
                        </a:rPr>
                        <a:t>以上</a:t>
                      </a: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800">
                          <a:latin typeface="メイリオ" panose="020B0604030504040204" pitchFamily="50" charset="-128"/>
                          <a:ea typeface="メイリオ" panose="020B0604030504040204" pitchFamily="50" charset="-128"/>
                        </a:rPr>
                        <a:t>訪問看護ベースアップ評価料（</a:t>
                      </a:r>
                      <a:r>
                        <a:rPr kumimoji="1" lang="en-US" altLang="ja-JP" sz="800">
                          <a:latin typeface="メイリオ" panose="020B0604030504040204" pitchFamily="50" charset="-128"/>
                          <a:ea typeface="メイリオ" panose="020B0604030504040204" pitchFamily="50" charset="-128"/>
                        </a:rPr>
                        <a:t>Ⅱ</a:t>
                      </a:r>
                      <a:r>
                        <a:rPr kumimoji="1" lang="ja-JP" altLang="en-US" sz="800">
                          <a:latin typeface="メイリオ" panose="020B0604030504040204" pitchFamily="50" charset="-128"/>
                          <a:ea typeface="メイリオ" panose="020B0604030504040204" pitchFamily="50" charset="-128"/>
                        </a:rPr>
                        <a:t>）</a:t>
                      </a:r>
                      <a:r>
                        <a:rPr kumimoji="1" lang="en-US" altLang="ja-JP" sz="800">
                          <a:latin typeface="メイリオ" panose="020B0604030504040204" pitchFamily="50" charset="-128"/>
                          <a:ea typeface="メイリオ" panose="020B0604030504040204" pitchFamily="50" charset="-128"/>
                        </a:rPr>
                        <a:t>18</a:t>
                      </a:r>
                      <a:endParaRPr kumimoji="1" lang="ja-JP" altLang="en-US" sz="800">
                        <a:latin typeface="メイリオ" panose="020B0604030504040204" pitchFamily="50" charset="-128"/>
                        <a:ea typeface="メイリオ" panose="020B0604030504040204" pitchFamily="50" charset="-128"/>
                      </a:endParaRP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r"/>
                      <a:r>
                        <a:rPr kumimoji="1" lang="en-US" altLang="ja-JP" sz="800" dirty="0">
                          <a:latin typeface="メイリオ" panose="020B0604030504040204" pitchFamily="50" charset="-128"/>
                          <a:ea typeface="メイリオ" panose="020B0604030504040204" pitchFamily="50" charset="-128"/>
                        </a:rPr>
                        <a:t>500</a:t>
                      </a:r>
                      <a:r>
                        <a:rPr kumimoji="1" lang="ja-JP" altLang="en-US" sz="800" dirty="0">
                          <a:latin typeface="メイリオ" panose="020B0604030504040204" pitchFamily="50" charset="-128"/>
                          <a:ea typeface="メイリオ" panose="020B0604030504040204" pitchFamily="50" charset="-128"/>
                        </a:rPr>
                        <a:t>円</a:t>
                      </a:r>
                    </a:p>
                  </a:txBody>
                  <a:tcPr marT="3600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806200304"/>
                  </a:ext>
                </a:extLst>
              </a:tr>
            </a:tbl>
          </a:graphicData>
        </a:graphic>
      </p:graphicFrame>
      <p:sp>
        <p:nvSpPr>
          <p:cNvPr id="10" name="スライド番号プレースホルダー 2">
            <a:extLst>
              <a:ext uri="{FF2B5EF4-FFF2-40B4-BE49-F238E27FC236}">
                <a16:creationId xmlns:a16="http://schemas.microsoft.com/office/drawing/2014/main" id="{F7A0B49D-EC93-118B-66C1-843BD58F5C8F}"/>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405426602"/>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（参考）賃上げに関する詳細</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医療従事者の人材確保や賃上げに向けた取組－①</a:t>
            </a:r>
          </a:p>
        </p:txBody>
      </p:sp>
      <p:pic>
        <p:nvPicPr>
          <p:cNvPr id="16" name="図 15">
            <a:hlinkClick r:id="rId3"/>
            <a:extLst>
              <a:ext uri="{FF2B5EF4-FFF2-40B4-BE49-F238E27FC236}">
                <a16:creationId xmlns:a16="http://schemas.microsoft.com/office/drawing/2014/main" id="{3FBF49E4-CC66-5C6B-749D-0B208661EC59}"/>
              </a:ext>
            </a:extLst>
          </p:cNvPr>
          <p:cNvPicPr>
            <a:picLocks noChangeAspect="1"/>
          </p:cNvPicPr>
          <p:nvPr/>
        </p:nvPicPr>
        <p:blipFill>
          <a:blip r:embed="rId4"/>
          <a:stretch>
            <a:fillRect/>
          </a:stretch>
        </p:blipFill>
        <p:spPr>
          <a:xfrm>
            <a:off x="5604971" y="3637554"/>
            <a:ext cx="3603019" cy="2552952"/>
          </a:xfrm>
          <a:prstGeom prst="rect">
            <a:avLst/>
          </a:prstGeom>
        </p:spPr>
      </p:pic>
      <p:sp>
        <p:nvSpPr>
          <p:cNvPr id="17" name="正方形/長方形 16">
            <a:extLst>
              <a:ext uri="{FF2B5EF4-FFF2-40B4-BE49-F238E27FC236}">
                <a16:creationId xmlns:a16="http://schemas.microsoft.com/office/drawing/2014/main" id="{DA00BE99-D1DF-68D7-98D0-A755CDDC73D8}"/>
              </a:ext>
            </a:extLst>
          </p:cNvPr>
          <p:cNvSpPr/>
          <p:nvPr/>
        </p:nvSpPr>
        <p:spPr>
          <a:xfrm>
            <a:off x="188119" y="985978"/>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厚生労働省では、令和６年度診療報酬改定における賃上げについて、「賃上げ等に関する診療報酬改定＆マイナ保険証の利用促進に関するオンラインセミナー」を開催致しました。</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厚生労働省</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HP</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en-US" altLang="ja-JP" sz="1600" b="0"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hlinkClick r:id="rId5"/>
              </a:rPr>
              <a:t>mhlw.go.jp/</a:t>
            </a:r>
            <a:r>
              <a:rPr kumimoji="0" lang="en-US" altLang="ja-JP" sz="1600" b="0" i="0" u="none" strike="noStrike" kern="1200" cap="none" spc="0" normalizeH="0" baseline="0" noProof="0" err="1">
                <a:ln>
                  <a:noFill/>
                </a:ln>
                <a:solidFill>
                  <a:prstClr val="white"/>
                </a:solidFill>
                <a:effectLst/>
                <a:uLnTx/>
                <a:uFillTx/>
                <a:latin typeface="メイリオ" panose="020B0604030504040204" pitchFamily="50" charset="-128"/>
                <a:ea typeface="メイリオ" panose="020B0604030504040204" pitchFamily="50" charset="-128"/>
                <a:cs typeface="+mn-cs"/>
                <a:hlinkClick r:id="rId5"/>
              </a:rPr>
              <a:t>stf</a:t>
            </a:r>
            <a:r>
              <a:rPr kumimoji="0" lang="en-US" altLang="ja-JP" sz="1600" b="0"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hlinkClick r:id="rId5"/>
              </a:rPr>
              <a:t>/shingi2/0000212500_00248.html</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）では、</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オンラインセミナーのアーカイブ動画や説明資料及びベースアップ評価料計算支援ツール</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を用いて、</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①医療従事者の賃上げの概要について</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②よくあるご質問</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③ベースアップ評価料の試算</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について説明しています。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医療従事者の賃上げについて、動画や資料で理解を深め、ベースアップ評価料計算支援ツールを用いて、具体的にいくら賃上げが可能か試算してみましょう。</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20" name="図 19">
            <a:hlinkClick r:id="rId6"/>
            <a:extLst>
              <a:ext uri="{FF2B5EF4-FFF2-40B4-BE49-F238E27FC236}">
                <a16:creationId xmlns:a16="http://schemas.microsoft.com/office/drawing/2014/main" id="{2E2F0E5F-F0A2-EA94-DE50-28CCDB8AE4C8}"/>
              </a:ext>
            </a:extLst>
          </p:cNvPr>
          <p:cNvPicPr>
            <a:picLocks noChangeAspect="1"/>
          </p:cNvPicPr>
          <p:nvPr/>
        </p:nvPicPr>
        <p:blipFill>
          <a:blip r:embed="rId7"/>
          <a:stretch>
            <a:fillRect/>
          </a:stretch>
        </p:blipFill>
        <p:spPr>
          <a:xfrm>
            <a:off x="613872" y="3637554"/>
            <a:ext cx="3687158" cy="2552952"/>
          </a:xfrm>
          <a:prstGeom prst="rect">
            <a:avLst/>
          </a:prstGeom>
        </p:spPr>
      </p:pic>
      <p:sp>
        <p:nvSpPr>
          <p:cNvPr id="22" name="テキスト ボックス 21">
            <a:extLst>
              <a:ext uri="{FF2B5EF4-FFF2-40B4-BE49-F238E27FC236}">
                <a16:creationId xmlns:a16="http://schemas.microsoft.com/office/drawing/2014/main" id="{709FE2FD-4C04-F0F8-BAB1-905A9D24112B}"/>
              </a:ext>
            </a:extLst>
          </p:cNvPr>
          <p:cNvSpPr txBox="1"/>
          <p:nvPr/>
        </p:nvSpPr>
        <p:spPr>
          <a:xfrm>
            <a:off x="5342422" y="6245261"/>
            <a:ext cx="4128116"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画像をクリックすると、ベースアップ評価料計算支援ツールをダウンロードできます。（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Excel</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ファイル）</a:t>
            </a:r>
          </a:p>
        </p:txBody>
      </p:sp>
      <p:sp>
        <p:nvSpPr>
          <p:cNvPr id="23" name="テキスト ボックス 22">
            <a:extLst>
              <a:ext uri="{FF2B5EF4-FFF2-40B4-BE49-F238E27FC236}">
                <a16:creationId xmlns:a16="http://schemas.microsoft.com/office/drawing/2014/main" id="{8CB070B4-E31E-D0A1-7CF9-F204EE677E4A}"/>
              </a:ext>
            </a:extLst>
          </p:cNvPr>
          <p:cNvSpPr txBox="1"/>
          <p:nvPr/>
        </p:nvSpPr>
        <p:spPr>
          <a:xfrm>
            <a:off x="393393" y="6245260"/>
            <a:ext cx="4128116"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画像をクリックすると、説明資料（病院・以下診療所の場合）をダウンロードできます。（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PDF</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ファイル）</a:t>
            </a:r>
          </a:p>
        </p:txBody>
      </p:sp>
      <p:sp>
        <p:nvSpPr>
          <p:cNvPr id="3" name="スライド番号プレースホルダー 2">
            <a:extLst>
              <a:ext uri="{FF2B5EF4-FFF2-40B4-BE49-F238E27FC236}">
                <a16:creationId xmlns:a16="http://schemas.microsoft.com/office/drawing/2014/main" id="{871FEE70-CF7C-F1F3-2C5A-7D7BDE2D7BB8}"/>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1990239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テキスト ボックス 19">
            <a:extLst>
              <a:ext uri="{FF2B5EF4-FFF2-40B4-BE49-F238E27FC236}">
                <a16:creationId xmlns:a16="http://schemas.microsoft.com/office/drawing/2014/main" id="{1BEFE0BA-73B0-34FF-F35C-2FC69FD11DFA}"/>
              </a:ext>
            </a:extLst>
          </p:cNvPr>
          <p:cNvSpPr txBox="1"/>
          <p:nvPr/>
        </p:nvSpPr>
        <p:spPr>
          <a:xfrm>
            <a:off x="1458693" y="737701"/>
            <a:ext cx="7020780" cy="442429"/>
          </a:xfrm>
          <a:prstGeom prst="rect">
            <a:avLst/>
          </a:prstGeom>
          <a:noFill/>
        </p:spPr>
        <p:txBody>
          <a:bodyPr wrap="square" rtlCol="0">
            <a:spAutoFit/>
          </a:bodyP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地元自民党国会議員への働きかけについて（お願い）</a:t>
            </a:r>
          </a:p>
        </p:txBody>
      </p:sp>
      <p:sp>
        <p:nvSpPr>
          <p:cNvPr id="2" name="正方形/長方形 1">
            <a:extLst>
              <a:ext uri="{FF2B5EF4-FFF2-40B4-BE49-F238E27FC236}">
                <a16:creationId xmlns:a16="http://schemas.microsoft.com/office/drawing/2014/main" id="{0DBDD258-B402-4249-094C-BBA26649EA94}"/>
              </a:ext>
            </a:extLst>
          </p:cNvPr>
          <p:cNvSpPr/>
          <p:nvPr/>
        </p:nvSpPr>
        <p:spPr>
          <a:xfrm>
            <a:off x="155468" y="1221324"/>
            <a:ext cx="9595065" cy="4723456"/>
          </a:xfrm>
          <a:prstGeom prst="rect">
            <a:avLst/>
          </a:prstGeom>
          <a:solidFill>
            <a:srgbClr val="FFFFDD"/>
          </a:solidFill>
          <a:ln>
            <a:solidFill>
              <a:srgbClr val="FFCD2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r" defTabSz="742950" rtl="0" eaLnBrk="1" fontAlgn="auto" latinLnBrk="0" hangingPunct="1">
              <a:lnSpc>
                <a:spcPct val="100000"/>
              </a:lnSpc>
              <a:spcBef>
                <a:spcPts val="0"/>
              </a:spcBef>
              <a:spcAft>
                <a:spcPts val="0"/>
              </a:spcAft>
              <a:buClrTx/>
              <a:buSzTx/>
              <a:buFontTx/>
              <a:buNone/>
              <a:tabLst/>
              <a:defRPr/>
            </a:pPr>
            <a:endPar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endParaRPr>
          </a:p>
        </p:txBody>
      </p:sp>
      <p:pic>
        <p:nvPicPr>
          <p:cNvPr id="5" name="図 4">
            <a:extLst>
              <a:ext uri="{FF2B5EF4-FFF2-40B4-BE49-F238E27FC236}">
                <a16:creationId xmlns:a16="http://schemas.microsoft.com/office/drawing/2014/main" id="{65D12872-CBC4-67DC-218C-59630709CBC5}"/>
              </a:ext>
            </a:extLst>
          </p:cNvPr>
          <p:cNvPicPr>
            <a:picLocks noChangeAspect="1"/>
          </p:cNvPicPr>
          <p:nvPr/>
        </p:nvPicPr>
        <p:blipFill>
          <a:blip r:embed="rId3"/>
          <a:stretch>
            <a:fillRect/>
          </a:stretch>
        </p:blipFill>
        <p:spPr>
          <a:xfrm>
            <a:off x="6862108" y="1962201"/>
            <a:ext cx="2771412" cy="3915532"/>
          </a:xfrm>
          <a:prstGeom prst="rect">
            <a:avLst/>
          </a:prstGeom>
          <a:ln w="6350">
            <a:solidFill>
              <a:schemeClr val="bg1">
                <a:lumMod val="50000"/>
              </a:schemeClr>
            </a:solidFill>
          </a:ln>
        </p:spPr>
      </p:pic>
      <p:sp>
        <p:nvSpPr>
          <p:cNvPr id="6" name="正方形/長方形 5">
            <a:extLst>
              <a:ext uri="{FF2B5EF4-FFF2-40B4-BE49-F238E27FC236}">
                <a16:creationId xmlns:a16="http://schemas.microsoft.com/office/drawing/2014/main" id="{F6DEB51F-6042-9340-A6FF-00E87C613186}"/>
              </a:ext>
            </a:extLst>
          </p:cNvPr>
          <p:cNvSpPr/>
          <p:nvPr/>
        </p:nvSpPr>
        <p:spPr>
          <a:xfrm>
            <a:off x="272480" y="1955015"/>
            <a:ext cx="6414546" cy="3915532"/>
          </a:xfrm>
          <a:prstGeom prst="rect">
            <a:avLst/>
          </a:prstGeom>
          <a:noFill/>
          <a:ln w="12700">
            <a:solidFill>
              <a:schemeClr val="bg1">
                <a:lumMod val="65000"/>
              </a:schemeClr>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t" anchorCtr="0"/>
          <a:lstStyle/>
          <a:p>
            <a:pPr marL="0" marR="0" lvl="0" indent="0" algn="r" defTabSz="742950" rtl="0" eaLnBrk="1" fontAlgn="auto" latinLnBrk="0" hangingPunct="1">
              <a:lnSpc>
                <a:spcPct val="100000"/>
              </a:lnSpc>
              <a:spcBef>
                <a:spcPts val="0"/>
              </a:spcBef>
              <a:spcAft>
                <a:spcPts val="0"/>
              </a:spcAft>
              <a:buClrTx/>
              <a:buSzTx/>
              <a:buFontTx/>
              <a:buNone/>
              <a:tabLst/>
              <a:defRPr/>
            </a:pPr>
            <a:r>
              <a:rPr kumimoji="1" lang="zh-CN"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日医連発第 </a:t>
            </a:r>
            <a:r>
              <a:rPr kumimoji="1" lang="en-US" altLang="zh-CN" sz="975" b="0" i="0" u="none" strike="noStrike" kern="1200" cap="none" spc="0" normalizeH="0" baseline="0" noProof="0" dirty="0">
                <a:ln>
                  <a:noFill/>
                </a:ln>
                <a:solidFill>
                  <a:prstClr val="black"/>
                </a:solidFill>
                <a:effectLst/>
                <a:uLnTx/>
                <a:uFillTx/>
                <a:latin typeface="ＭＳ Ｐゴシック"/>
                <a:ea typeface="ＭＳ Ｐゴシック"/>
                <a:cs typeface="+mn-cs"/>
              </a:rPr>
              <a:t>14 </a:t>
            </a:r>
            <a:r>
              <a:rPr kumimoji="1" lang="zh-CN"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号</a:t>
            </a:r>
            <a:endParaRPr kumimoji="1" lang="en-US" altLang="ja-JP" sz="975"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r"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令和 </a:t>
            </a:r>
            <a:r>
              <a:rPr kumimoji="1" lang="en-US" altLang="ja-JP" sz="975" b="0" i="0" u="none" strike="noStrike" kern="1200" cap="none" spc="0" normalizeH="0" baseline="0" noProof="0" dirty="0">
                <a:ln>
                  <a:noFill/>
                </a:ln>
                <a:solidFill>
                  <a:prstClr val="black"/>
                </a:solidFill>
                <a:effectLst/>
                <a:uLnTx/>
                <a:uFillTx/>
                <a:latin typeface="ＭＳ Ｐゴシック"/>
                <a:ea typeface="ＭＳ Ｐゴシック"/>
                <a:cs typeface="+mn-cs"/>
              </a:rPr>
              <a:t>5 </a:t>
            </a: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年 </a:t>
            </a:r>
            <a:r>
              <a:rPr kumimoji="1" lang="en-US" altLang="ja-JP" sz="975" b="0" i="0" u="none" strike="noStrike" kern="1200" cap="none" spc="0" normalizeH="0" baseline="0" noProof="0" dirty="0">
                <a:ln>
                  <a:noFill/>
                </a:ln>
                <a:solidFill>
                  <a:prstClr val="black"/>
                </a:solidFill>
                <a:effectLst/>
                <a:uLnTx/>
                <a:uFillTx/>
                <a:latin typeface="ＭＳ Ｐゴシック"/>
                <a:ea typeface="ＭＳ Ｐゴシック"/>
                <a:cs typeface="+mn-cs"/>
              </a:rPr>
              <a:t>10 </a:t>
            </a: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月 </a:t>
            </a:r>
            <a:r>
              <a:rPr kumimoji="1" lang="en-US" altLang="ja-JP" sz="975" b="0" i="0" u="none" strike="noStrike" kern="1200" cap="none" spc="0" normalizeH="0" baseline="0" noProof="0" dirty="0">
                <a:ln>
                  <a:noFill/>
                </a:ln>
                <a:solidFill>
                  <a:prstClr val="black"/>
                </a:solidFill>
                <a:effectLst/>
                <a:uLnTx/>
                <a:uFillTx/>
                <a:latin typeface="ＭＳ Ｐゴシック"/>
                <a:ea typeface="ＭＳ Ｐゴシック"/>
                <a:cs typeface="+mn-cs"/>
              </a:rPr>
              <a:t>5 </a:t>
            </a: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日</a:t>
            </a:r>
            <a:endParaRPr kumimoji="1" lang="en-US" altLang="ja-JP" sz="975"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l" defTabSz="742950" rtl="0" eaLnBrk="1" fontAlgn="auto" latinLnBrk="0" hangingPunct="1">
              <a:lnSpc>
                <a:spcPct val="100000"/>
              </a:lnSpc>
              <a:spcBef>
                <a:spcPts val="0"/>
              </a:spcBef>
              <a:spcAft>
                <a:spcPts val="0"/>
              </a:spcAft>
              <a:buClrTx/>
              <a:buSzTx/>
              <a:buFontTx/>
              <a:buNone/>
              <a:tabLst/>
              <a:defRPr/>
            </a:pPr>
            <a:r>
              <a:rPr kumimoji="1" lang="zh-TW"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都道府県医師連盟委員</a:t>
            </a: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長</a:t>
            </a:r>
            <a:r>
              <a:rPr kumimoji="1" lang="zh-TW"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 殿</a:t>
            </a:r>
            <a:endParaRPr kumimoji="1" lang="en-US" altLang="zh-TW" sz="975"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r"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日 本 医 師 連 盟</a:t>
            </a:r>
            <a:endParaRPr kumimoji="1" lang="en-US" altLang="ja-JP" sz="975"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r"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委員長　松本吉郎</a:t>
            </a:r>
          </a:p>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975" b="1" i="0" u="none" strike="noStrike" kern="1200" cap="none" spc="0" normalizeH="0" baseline="0" noProof="0" dirty="0">
                <a:ln>
                  <a:noFill/>
                </a:ln>
                <a:solidFill>
                  <a:prstClr val="black"/>
                </a:solidFill>
                <a:effectLst/>
                <a:uLnTx/>
                <a:uFillTx/>
                <a:latin typeface="ＭＳ Ｐゴシック"/>
                <a:ea typeface="ＭＳ Ｐゴシック"/>
                <a:cs typeface="+mn-cs"/>
              </a:rPr>
              <a:t>秋の経済対策、診療報酬改定に向けて</a:t>
            </a:r>
            <a:endParaRPr kumimoji="1" lang="en-US" altLang="ja-JP" sz="975" b="1"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975" b="1" i="0" u="none" strike="noStrike" kern="1200" cap="none" spc="0" normalizeH="0" baseline="0" noProof="0" dirty="0">
                <a:ln>
                  <a:noFill/>
                </a:ln>
                <a:solidFill>
                  <a:prstClr val="black"/>
                </a:solidFill>
                <a:effectLst/>
                <a:uLnTx/>
                <a:uFillTx/>
                <a:latin typeface="ＭＳ Ｐゴシック"/>
                <a:ea typeface="ＭＳ Ｐゴシック"/>
                <a:cs typeface="+mn-cs"/>
              </a:rPr>
              <a:t>地元自民党国会議員への働きかけについて（お願い）</a:t>
            </a:r>
            <a:endParaRPr kumimoji="1" lang="en-US" altLang="ja-JP" sz="975" b="1"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en-US" altLang="ja-JP" sz="975" b="1"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　時下ますますご清祥の段、お慶び申し上げます。日頃の医師連盟活動にご理解ご協力いただき、感謝申し上げます。</a:t>
            </a:r>
          </a:p>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　秋の経済対策、診療報酬改定の事前の議論が熱を帯びて参りました。財政当局は都合の良い資料を用い、「診療報酬プラス改定不要」の主張を進めております。</a:t>
            </a:r>
            <a:endParaRPr kumimoji="1" lang="en-US" altLang="ja-JP" sz="975"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l" defTabSz="742950" rtl="0" eaLnBrk="1" fontAlgn="auto" latinLnBrk="0" hangingPunct="1">
              <a:lnSpc>
                <a:spcPct val="100000"/>
              </a:lnSpc>
              <a:spcBef>
                <a:spcPts val="0"/>
              </a:spcBef>
              <a:spcAft>
                <a:spcPts val="0"/>
              </a:spcAft>
              <a:buClrTx/>
              <a:buSzTx/>
              <a:buFontTx/>
              <a:buNone/>
              <a:tabLst/>
              <a:defRPr/>
            </a:pPr>
            <a:endParaRPr kumimoji="1" lang="en-US" altLang="ja-JP" sz="975"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975" b="1" i="0" u="none" strike="noStrike" kern="1200" cap="none" spc="0" normalizeH="0" baseline="0" noProof="0" dirty="0">
                <a:ln>
                  <a:noFill/>
                </a:ln>
                <a:solidFill>
                  <a:prstClr val="black"/>
                </a:solidFill>
                <a:effectLst/>
                <a:uLnTx/>
                <a:uFillTx/>
                <a:latin typeface="ＭＳ Ｐゴシック"/>
                <a:ea typeface="ＭＳ Ｐゴシック"/>
                <a:cs typeface="+mn-cs"/>
              </a:rPr>
              <a:t>　真の医療経営の実態を明らかにし、国民の命と健康を守る</a:t>
            </a:r>
            <a:endParaRPr kumimoji="1" lang="en-US" altLang="ja-JP" sz="975" b="1"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975" b="1" i="0" u="none" strike="noStrike" kern="1200" cap="none" spc="0" normalizeH="0" baseline="0" noProof="0" dirty="0">
                <a:ln>
                  <a:noFill/>
                </a:ln>
                <a:solidFill>
                  <a:prstClr val="black"/>
                </a:solidFill>
                <a:effectLst/>
                <a:uLnTx/>
                <a:uFillTx/>
                <a:latin typeface="ＭＳ Ｐゴシック"/>
                <a:ea typeface="ＭＳ Ｐゴシック"/>
                <a:cs typeface="+mn-cs"/>
              </a:rPr>
              <a:t>「秋の経済対策」、「診療報酬改定」を実現しなければなりません。</a:t>
            </a:r>
            <a:endParaRPr kumimoji="1" lang="en-US" altLang="ja-JP" sz="975" b="1"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l" defTabSz="742950" rtl="0" eaLnBrk="1" fontAlgn="auto" latinLnBrk="0" hangingPunct="1">
              <a:lnSpc>
                <a:spcPct val="100000"/>
              </a:lnSpc>
              <a:spcBef>
                <a:spcPts val="0"/>
              </a:spcBef>
              <a:spcAft>
                <a:spcPts val="0"/>
              </a:spcAft>
              <a:buClrTx/>
              <a:buSzTx/>
              <a:buFontTx/>
              <a:buNone/>
              <a:tabLst/>
              <a:defRPr/>
            </a:pPr>
            <a:endPar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　つきましては、地元選出の自民党国会議員へ、早急に下記の日本医師会の主張をご説明ご理解いただき、その実現に向けてご協力いただきますようお願い申し上げます。</a:t>
            </a:r>
          </a:p>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　突然のお願いでございますが、何卒よろしくお願い申し上げます。</a:t>
            </a:r>
          </a:p>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en-US" altLang="ja-JP" sz="975"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記</a:t>
            </a:r>
            <a:endParaRPr kumimoji="1" lang="en-US" altLang="ja-JP" sz="975"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en-US" altLang="ja-JP" sz="975"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975" b="1" i="0" u="none" strike="noStrike" kern="1200" cap="none" spc="0" normalizeH="0" baseline="0" noProof="0" dirty="0">
                <a:ln>
                  <a:noFill/>
                </a:ln>
                <a:solidFill>
                  <a:prstClr val="black"/>
                </a:solidFill>
                <a:effectLst/>
                <a:uLnTx/>
                <a:uFillTx/>
                <a:latin typeface="ＭＳ Ｐゴシック"/>
                <a:ea typeface="ＭＳ Ｐゴシック"/>
                <a:cs typeface="+mn-cs"/>
              </a:rPr>
              <a:t>・ご説明資料（秋の経済対策、診療報酬改定に向けて）議員へお渡し</a:t>
            </a:r>
            <a:endParaRPr kumimoji="1" lang="en-US" altLang="ja-JP" sz="975" b="1"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・手持ち資料（秋の経済対策、診療報酬改定に向けて）</a:t>
            </a:r>
          </a:p>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・想定問答 （秋の経済対策、診療報酬改定に向けて）</a:t>
            </a:r>
            <a:endParaRPr kumimoji="1" lang="en-US" altLang="ja-JP" sz="975"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r"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以上</a:t>
            </a:r>
          </a:p>
        </p:txBody>
      </p:sp>
      <p:sp>
        <p:nvSpPr>
          <p:cNvPr id="10" name="正方形/長方形 9">
            <a:extLst>
              <a:ext uri="{FF2B5EF4-FFF2-40B4-BE49-F238E27FC236}">
                <a16:creationId xmlns:a16="http://schemas.microsoft.com/office/drawing/2014/main" id="{2B792598-3537-C814-C2BA-B72AE258AE1D}"/>
              </a:ext>
            </a:extLst>
          </p:cNvPr>
          <p:cNvSpPr/>
          <p:nvPr/>
        </p:nvSpPr>
        <p:spPr>
          <a:xfrm>
            <a:off x="4842034" y="5410454"/>
            <a:ext cx="1397058" cy="32506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tIns="0" rtlCol="0" anchor="ct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en-US" altLang="ja-JP" sz="1463" b="0" i="0" u="none" strike="noStrike" kern="1200" cap="none" spc="0" normalizeH="0" baseline="0" noProof="0" dirty="0">
                <a:ln>
                  <a:noFill/>
                </a:ln>
                <a:solidFill>
                  <a:prstClr val="black"/>
                </a:solidFill>
                <a:effectLst/>
                <a:uLnTx/>
                <a:uFillTx/>
                <a:latin typeface="Arial"/>
                <a:ea typeface="ＭＳ Ｐゴシック"/>
                <a:cs typeface="+mn-cs"/>
              </a:rPr>
              <a:t>〕 </a:t>
            </a:r>
            <a:r>
              <a:rPr kumimoji="1" lang="ja-JP" altLang="en-US" sz="813" b="0" i="0" u="none" strike="noStrike" kern="1200" cap="none" spc="0" normalizeH="0" baseline="0" noProof="0" dirty="0">
                <a:ln>
                  <a:noFill/>
                </a:ln>
                <a:solidFill>
                  <a:prstClr val="black"/>
                </a:solidFill>
                <a:effectLst/>
                <a:uLnTx/>
                <a:uFillTx/>
                <a:latin typeface="ＭＳ Ｐゴシック"/>
                <a:ea typeface="ＭＳ Ｐゴシック"/>
                <a:cs typeface="+mn-cs"/>
              </a:rPr>
              <a:t>内部資料 </a:t>
            </a:r>
            <a:r>
              <a:rPr kumimoji="1" lang="en-US" altLang="ja-JP" sz="813" b="0" i="0" u="none" strike="noStrike" kern="1200" cap="none" spc="0" normalizeH="0" baseline="0" noProof="0" dirty="0">
                <a:ln>
                  <a:noFill/>
                </a:ln>
                <a:solidFill>
                  <a:prstClr val="black"/>
                </a:solidFill>
                <a:effectLst/>
                <a:uLnTx/>
                <a:uFillTx/>
                <a:latin typeface="ＭＳ Ｐゴシック"/>
                <a:ea typeface="ＭＳ Ｐゴシック"/>
                <a:cs typeface="+mn-cs"/>
              </a:rPr>
              <a:t>(</a:t>
            </a:r>
            <a:r>
              <a:rPr kumimoji="1" lang="ja-JP" altLang="en-US" sz="813" b="0" i="0" u="none" strike="noStrike" kern="1200" cap="none" spc="0" normalizeH="0" baseline="0" noProof="0" dirty="0">
                <a:ln>
                  <a:noFill/>
                </a:ln>
                <a:solidFill>
                  <a:prstClr val="black"/>
                </a:solidFill>
                <a:effectLst/>
                <a:uLnTx/>
                <a:uFillTx/>
                <a:latin typeface="ＭＳ Ｐゴシック"/>
                <a:ea typeface="ＭＳ Ｐゴシック"/>
                <a:cs typeface="+mn-cs"/>
              </a:rPr>
              <a:t>医師連盟限り</a:t>
            </a:r>
            <a:r>
              <a:rPr kumimoji="1" lang="en-US" altLang="ja-JP" sz="813" b="0" i="0" u="none" strike="noStrike" kern="1200" cap="none" spc="0" normalizeH="0" baseline="0" noProof="0" dirty="0">
                <a:ln>
                  <a:noFill/>
                </a:ln>
                <a:solidFill>
                  <a:prstClr val="black"/>
                </a:solidFill>
                <a:effectLst/>
                <a:uLnTx/>
                <a:uFillTx/>
                <a:latin typeface="ＭＳ Ｐゴシック"/>
                <a:ea typeface="ＭＳ Ｐゴシック"/>
                <a:cs typeface="+mn-cs"/>
              </a:rPr>
              <a:t>)</a:t>
            </a:r>
            <a:endParaRPr kumimoji="1" lang="ja-JP" altLang="en-US" sz="813" b="0" i="0" u="none" strike="noStrike" kern="1200" cap="none" spc="0" normalizeH="0" baseline="0" noProof="0" dirty="0">
              <a:ln>
                <a:noFill/>
              </a:ln>
              <a:solidFill>
                <a:prstClr val="black"/>
              </a:solidFill>
              <a:effectLst/>
              <a:uLnTx/>
              <a:uFillTx/>
              <a:latin typeface="ＭＳ Ｐゴシック"/>
              <a:ea typeface="ＭＳ Ｐゴシック"/>
              <a:cs typeface="+mn-cs"/>
            </a:endParaRPr>
          </a:p>
        </p:txBody>
      </p:sp>
      <p:sp>
        <p:nvSpPr>
          <p:cNvPr id="3" name="テキスト ボックス 2">
            <a:extLst>
              <a:ext uri="{FF2B5EF4-FFF2-40B4-BE49-F238E27FC236}">
                <a16:creationId xmlns:a16="http://schemas.microsoft.com/office/drawing/2014/main" id="{6D84FF9B-24F9-F286-B0A1-EED76614800B}"/>
              </a:ext>
            </a:extLst>
          </p:cNvPr>
          <p:cNvSpPr txBox="1"/>
          <p:nvPr/>
        </p:nvSpPr>
        <p:spPr>
          <a:xfrm>
            <a:off x="155467" y="1255612"/>
            <a:ext cx="9595065" cy="642612"/>
          </a:xfrm>
          <a:prstGeom prst="rect">
            <a:avLst/>
          </a:prstGeom>
          <a:noFill/>
        </p:spPr>
        <p:txBody>
          <a:bodyPr wrap="square" rtlCol="0">
            <a:spAutoFit/>
          </a:bodyPr>
          <a:lstStyle/>
          <a:p>
            <a:pPr marL="0" marR="0" lvl="0" indent="0" algn="l" defTabSz="742950" rtl="0" eaLnBrk="1" fontAlgn="auto" latinLnBrk="0" hangingPunct="1">
              <a:lnSpc>
                <a:spcPct val="100000"/>
              </a:lnSpc>
              <a:spcBef>
                <a:spcPts val="488"/>
              </a:spcBef>
              <a:spcAft>
                <a:spcPts val="0"/>
              </a:spcAft>
              <a:buClrTx/>
              <a:buSzTx/>
              <a:buFontTx/>
              <a:buNone/>
              <a:tabLst/>
              <a:defRPr/>
            </a:pPr>
            <a:r>
              <a:rPr kumimoji="1" lang="ja-JP" altLang="en-US" sz="1788" b="0" i="0" u="none" strike="noStrike" kern="1200" cap="none" spc="0" normalizeH="0" baseline="0" noProof="0" dirty="0">
                <a:ln>
                  <a:noFill/>
                </a:ln>
                <a:solidFill>
                  <a:prstClr val="black"/>
                </a:solidFill>
                <a:effectLst/>
                <a:uLnTx/>
                <a:uFillTx/>
                <a:latin typeface="ＭＳ Ｐゴシック"/>
                <a:ea typeface="ＭＳ Ｐゴシック"/>
                <a:cs typeface="+mn-cs"/>
              </a:rPr>
              <a:t>令和</a:t>
            </a:r>
            <a:r>
              <a:rPr kumimoji="1" lang="en-US" altLang="ja-JP" sz="1788" b="0" i="0" u="none" strike="noStrike" kern="1200" cap="none" spc="0" normalizeH="0" baseline="0" noProof="0" dirty="0">
                <a:ln>
                  <a:noFill/>
                </a:ln>
                <a:solidFill>
                  <a:prstClr val="black"/>
                </a:solidFill>
                <a:effectLst/>
                <a:uLnTx/>
                <a:uFillTx/>
                <a:latin typeface="ＭＳ Ｐゴシック"/>
                <a:ea typeface="ＭＳ Ｐゴシック"/>
                <a:cs typeface="+mn-cs"/>
              </a:rPr>
              <a:t>5</a:t>
            </a:r>
            <a:r>
              <a:rPr kumimoji="1" lang="ja-JP" altLang="en-US" sz="1788" b="0" i="0" u="none" strike="noStrike" kern="1200" cap="none" spc="0" normalizeH="0" baseline="0" noProof="0" dirty="0">
                <a:ln>
                  <a:noFill/>
                </a:ln>
                <a:solidFill>
                  <a:prstClr val="black"/>
                </a:solidFill>
                <a:effectLst/>
                <a:uLnTx/>
                <a:uFillTx/>
                <a:latin typeface="ＭＳ Ｐゴシック"/>
                <a:ea typeface="ＭＳ Ｐゴシック"/>
                <a:cs typeface="+mn-cs"/>
              </a:rPr>
              <a:t>年</a:t>
            </a:r>
            <a:r>
              <a:rPr kumimoji="1" lang="en-US" altLang="ja-JP" sz="1788" b="0" i="0" u="none" strike="noStrike" kern="1200" cap="none" spc="0" normalizeH="0" baseline="0" noProof="0" dirty="0">
                <a:ln>
                  <a:noFill/>
                </a:ln>
                <a:solidFill>
                  <a:prstClr val="black"/>
                </a:solidFill>
                <a:effectLst/>
                <a:uLnTx/>
                <a:uFillTx/>
                <a:latin typeface="ＭＳ Ｐゴシック"/>
                <a:ea typeface="ＭＳ Ｐゴシック"/>
                <a:cs typeface="+mn-cs"/>
              </a:rPr>
              <a:t>10</a:t>
            </a:r>
            <a:r>
              <a:rPr kumimoji="1" lang="ja-JP" altLang="en-US" sz="1788" b="0" i="0" u="none" strike="noStrike" kern="1200" cap="none" spc="0" normalizeH="0" baseline="0" noProof="0" dirty="0">
                <a:ln>
                  <a:noFill/>
                </a:ln>
                <a:solidFill>
                  <a:prstClr val="black"/>
                </a:solidFill>
                <a:effectLst/>
                <a:uLnTx/>
                <a:uFillTx/>
                <a:latin typeface="ＭＳ Ｐゴシック"/>
                <a:ea typeface="ＭＳ Ｐゴシック"/>
                <a:cs typeface="+mn-cs"/>
              </a:rPr>
              <a:t>月</a:t>
            </a:r>
            <a:r>
              <a:rPr kumimoji="1" lang="en-US" altLang="ja-JP" sz="1788" b="0" i="0" u="none" strike="noStrike" kern="1200" cap="none" spc="0" normalizeH="0" baseline="0" noProof="0" dirty="0">
                <a:ln>
                  <a:noFill/>
                </a:ln>
                <a:solidFill>
                  <a:prstClr val="black"/>
                </a:solidFill>
                <a:effectLst/>
                <a:uLnTx/>
                <a:uFillTx/>
                <a:latin typeface="ＭＳ Ｐゴシック"/>
                <a:ea typeface="ＭＳ Ｐゴシック"/>
                <a:cs typeface="+mn-cs"/>
              </a:rPr>
              <a:t>5</a:t>
            </a:r>
            <a:r>
              <a:rPr kumimoji="1" lang="ja-JP" altLang="en-US" sz="1788" b="0" i="0" u="none" strike="noStrike" kern="1200" cap="none" spc="0" normalizeH="0" baseline="0" noProof="0" dirty="0">
                <a:ln>
                  <a:noFill/>
                </a:ln>
                <a:solidFill>
                  <a:prstClr val="black"/>
                </a:solidFill>
                <a:effectLst/>
                <a:uLnTx/>
                <a:uFillTx/>
                <a:latin typeface="ＭＳ Ｐゴシック"/>
                <a:ea typeface="ＭＳ Ｐゴシック"/>
                <a:cs typeface="+mn-cs"/>
              </a:rPr>
              <a:t>日に日本医師会は、日本医師連盟を通じて都道府県医師連盟に対し、秋の経済対策、診療報酬改定に向けて地元選出の自民党国会議員への働きかけをお願いいたしました。</a:t>
            </a:r>
          </a:p>
        </p:txBody>
      </p:sp>
      <p:sp>
        <p:nvSpPr>
          <p:cNvPr id="7" name="スライド番号プレースホルダー 2">
            <a:extLst>
              <a:ext uri="{FF2B5EF4-FFF2-40B4-BE49-F238E27FC236}">
                <a16:creationId xmlns:a16="http://schemas.microsoft.com/office/drawing/2014/main" id="{E539F3E4-3784-186F-A347-9BC57EA4DE3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a:cs typeface="+mn-cs"/>
            </a:endParaRPr>
          </a:p>
        </p:txBody>
      </p:sp>
    </p:spTree>
    <p:extLst>
      <p:ext uri="{BB962C8B-B14F-4D97-AF65-F5344CB8AC3E}">
        <p14:creationId xmlns:p14="http://schemas.microsoft.com/office/powerpoint/2010/main" val="1081330809"/>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オブジェクト 2">
            <a:extLst>
              <a:ext uri="{FF2B5EF4-FFF2-40B4-BE49-F238E27FC236}">
                <a16:creationId xmlns:a16="http://schemas.microsoft.com/office/drawing/2014/main" id="{98FBE857-92F9-4D0F-C24E-AE2BE92FEE15}"/>
              </a:ext>
            </a:extLst>
          </p:cNvPr>
          <p:cNvGraphicFramePr>
            <a:graphicFrameLocks noChangeAspect="1"/>
          </p:cNvGraphicFramePr>
          <p:nvPr>
            <p:extLst>
              <p:ext uri="{D42A27DB-BD31-4B8C-83A1-F6EECF244321}">
                <p14:modId xmlns:p14="http://schemas.microsoft.com/office/powerpoint/2010/main" val="505971797"/>
              </p:ext>
            </p:extLst>
          </p:nvPr>
        </p:nvGraphicFramePr>
        <p:xfrm>
          <a:off x="3795713" y="133350"/>
          <a:ext cx="5207153" cy="6587334"/>
        </p:xfrm>
        <a:graphic>
          <a:graphicData uri="http://schemas.openxmlformats.org/presentationml/2006/ole">
            <mc:AlternateContent xmlns:mc="http://schemas.openxmlformats.org/markup-compatibility/2006">
              <mc:Choice xmlns:v="urn:schemas-microsoft-com:vml" Requires="v">
                <p:oleObj spid="_x0000_s1026" name="Worksheet" r:id="rId3" imgW="9290054" imgH="11753781" progId="Excel.Sheet.12">
                  <p:embed/>
                </p:oleObj>
              </mc:Choice>
              <mc:Fallback>
                <p:oleObj name="Worksheet" r:id="rId3" imgW="9290054" imgH="11753781" progId="Excel.Sheet.12">
                  <p:embed/>
                  <p:pic>
                    <p:nvPicPr>
                      <p:cNvPr id="20" name="オブジェクト 19">
                        <a:extLst>
                          <a:ext uri="{FF2B5EF4-FFF2-40B4-BE49-F238E27FC236}">
                            <a16:creationId xmlns:a16="http://schemas.microsoft.com/office/drawing/2014/main" id="{F4CC121E-0DEC-5B0A-B973-6853730F0A95}"/>
                          </a:ext>
                        </a:extLst>
                      </p:cNvPr>
                      <p:cNvPicPr/>
                      <p:nvPr/>
                    </p:nvPicPr>
                    <p:blipFill>
                      <a:blip r:embed="rId4"/>
                      <a:stretch>
                        <a:fillRect/>
                      </a:stretch>
                    </p:blipFill>
                    <p:spPr>
                      <a:xfrm>
                        <a:off x="3795713" y="133350"/>
                        <a:ext cx="5207153" cy="6587334"/>
                      </a:xfrm>
                      <a:prstGeom prst="rect">
                        <a:avLst/>
                      </a:prstGeom>
                      <a:solidFill>
                        <a:schemeClr val="bg1"/>
                      </a:solidFill>
                    </p:spPr>
                  </p:pic>
                </p:oleObj>
              </mc:Fallback>
            </mc:AlternateContent>
          </a:graphicData>
        </a:graphic>
      </p:graphicFrame>
      <p:sp>
        <p:nvSpPr>
          <p:cNvPr id="4" name="正方形/長方形 3">
            <a:extLst>
              <a:ext uri="{FF2B5EF4-FFF2-40B4-BE49-F238E27FC236}">
                <a16:creationId xmlns:a16="http://schemas.microsoft.com/office/drawing/2014/main" id="{FA81AAC3-2D18-22ED-9F79-4CD0B8C2510E}"/>
              </a:ext>
            </a:extLst>
          </p:cNvPr>
          <p:cNvSpPr/>
          <p:nvPr/>
        </p:nvSpPr>
        <p:spPr>
          <a:xfrm>
            <a:off x="381000" y="476249"/>
            <a:ext cx="3292475" cy="539751"/>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91440" tIns="7200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1200" cap="none" spc="0" normalizeH="0" baseline="0" noProof="0" dirty="0">
                <a:ln>
                  <a:noFill/>
                </a:ln>
                <a:solidFill>
                  <a:prstClr val="black"/>
                </a:solidFill>
                <a:effectLst/>
                <a:uLnTx/>
                <a:uFillTx/>
                <a:latin typeface="メイリオ"/>
                <a:ea typeface="メイリオ"/>
                <a:cs typeface="+mn-cs"/>
              </a:rPr>
              <a:t>外来・在宅ベースアップ評価料（</a:t>
            </a:r>
            <a:r>
              <a:rPr kumimoji="0" lang="en-US" altLang="ja-JP" sz="1400" b="1" i="0" u="none" strike="noStrike" kern="1200" cap="none" spc="0" normalizeH="0" baseline="0" noProof="0" dirty="0">
                <a:ln>
                  <a:noFill/>
                </a:ln>
                <a:solidFill>
                  <a:prstClr val="black"/>
                </a:solidFill>
                <a:effectLst/>
                <a:uLnTx/>
                <a:uFillTx/>
                <a:latin typeface="メイリオ"/>
                <a:ea typeface="メイリオ"/>
                <a:cs typeface="+mn-cs"/>
              </a:rPr>
              <a:t>Ⅰ</a:t>
            </a:r>
            <a:r>
              <a:rPr kumimoji="0" lang="ja-JP" altLang="en-US" sz="1400" b="1" i="0" u="none" strike="noStrike" kern="1200" cap="none" spc="0" normalizeH="0" baseline="0" noProof="0" dirty="0">
                <a:ln>
                  <a:noFill/>
                </a:ln>
                <a:solidFill>
                  <a:prstClr val="black"/>
                </a:solidFill>
                <a:effectLst/>
                <a:uLnTx/>
                <a:uFillTx/>
                <a:latin typeface="メイリオ"/>
                <a:ea typeface="メイリオ"/>
                <a:cs typeface="+mn-cs"/>
              </a:rPr>
              <a:t>）</a:t>
            </a:r>
            <a:br>
              <a:rPr kumimoji="0" lang="en-US" altLang="ja-JP" sz="1400" b="1" i="0" u="none" strike="noStrike" kern="1200" cap="none" spc="0" normalizeH="0" baseline="0" noProof="0" dirty="0">
                <a:ln>
                  <a:noFill/>
                </a:ln>
                <a:solidFill>
                  <a:prstClr val="black"/>
                </a:solidFill>
                <a:effectLst/>
                <a:uLnTx/>
                <a:uFillTx/>
                <a:latin typeface="メイリオ"/>
                <a:ea typeface="メイリオ"/>
                <a:cs typeface="+mn-cs"/>
              </a:rPr>
            </a:br>
            <a:r>
              <a:rPr kumimoji="0" lang="ja-JP" altLang="en-US" sz="1400" b="1" i="0" u="none" strike="noStrike" kern="1200" cap="none" spc="0" normalizeH="0" baseline="0" noProof="0" dirty="0">
                <a:ln>
                  <a:noFill/>
                </a:ln>
                <a:solidFill>
                  <a:prstClr val="black"/>
                </a:solidFill>
                <a:effectLst/>
                <a:uLnTx/>
                <a:uFillTx/>
                <a:latin typeface="メイリオ"/>
                <a:ea typeface="メイリオ"/>
                <a:cs typeface="+mn-cs"/>
              </a:rPr>
              <a:t>施設基準に係る届出書添付書類</a:t>
            </a:r>
            <a:endParaRPr kumimoji="0" lang="en-US" altLang="ja-JP" sz="1400" b="1"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5" name="スライド番号プレースホルダー 2">
            <a:extLst>
              <a:ext uri="{FF2B5EF4-FFF2-40B4-BE49-F238E27FC236}">
                <a16:creationId xmlns:a16="http://schemas.microsoft.com/office/drawing/2014/main" id="{4806AF1A-D93C-5AE4-296D-3CB6119269E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796259479"/>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オブジェクト 4">
            <a:extLst>
              <a:ext uri="{FF2B5EF4-FFF2-40B4-BE49-F238E27FC236}">
                <a16:creationId xmlns:a16="http://schemas.microsoft.com/office/drawing/2014/main" id="{A6CF4487-F5FB-3391-815C-6CC39DC36873}"/>
              </a:ext>
            </a:extLst>
          </p:cNvPr>
          <p:cNvGraphicFramePr>
            <a:graphicFrameLocks noChangeAspect="1"/>
          </p:cNvGraphicFramePr>
          <p:nvPr>
            <p:extLst>
              <p:ext uri="{D42A27DB-BD31-4B8C-83A1-F6EECF244321}">
                <p14:modId xmlns:p14="http://schemas.microsoft.com/office/powerpoint/2010/main" val="3265120717"/>
              </p:ext>
            </p:extLst>
          </p:nvPr>
        </p:nvGraphicFramePr>
        <p:xfrm>
          <a:off x="351926" y="138179"/>
          <a:ext cx="4315867" cy="6597518"/>
        </p:xfrm>
        <a:graphic>
          <a:graphicData uri="http://schemas.openxmlformats.org/presentationml/2006/ole">
            <mc:AlternateContent xmlns:mc="http://schemas.openxmlformats.org/markup-compatibility/2006">
              <mc:Choice xmlns:v="urn:schemas-microsoft-com:vml" Requires="v">
                <p:oleObj spid="_x0000_s2050" name="Worksheet" r:id="rId3" imgW="9835990" imgH="15036892" progId="Excel.Sheet.12">
                  <p:embed/>
                </p:oleObj>
              </mc:Choice>
              <mc:Fallback>
                <p:oleObj name="Worksheet" r:id="rId3" imgW="9835990" imgH="15036892" progId="Excel.Sheet.12">
                  <p:embed/>
                  <p:pic>
                    <p:nvPicPr>
                      <p:cNvPr id="0" name=""/>
                      <p:cNvPicPr/>
                      <p:nvPr/>
                    </p:nvPicPr>
                    <p:blipFill>
                      <a:blip r:embed="rId4"/>
                      <a:stretch>
                        <a:fillRect/>
                      </a:stretch>
                    </p:blipFill>
                    <p:spPr>
                      <a:xfrm>
                        <a:off x="351926" y="138179"/>
                        <a:ext cx="4315867" cy="6597518"/>
                      </a:xfrm>
                      <a:prstGeom prst="rect">
                        <a:avLst/>
                      </a:prstGeom>
                    </p:spPr>
                  </p:pic>
                </p:oleObj>
              </mc:Fallback>
            </mc:AlternateContent>
          </a:graphicData>
        </a:graphic>
      </p:graphicFrame>
      <p:graphicFrame>
        <p:nvGraphicFramePr>
          <p:cNvPr id="6" name="オブジェクト 5">
            <a:extLst>
              <a:ext uri="{FF2B5EF4-FFF2-40B4-BE49-F238E27FC236}">
                <a16:creationId xmlns:a16="http://schemas.microsoft.com/office/drawing/2014/main" id="{2414D81F-4901-6326-2B83-E5BA89289EF4}"/>
              </a:ext>
            </a:extLst>
          </p:cNvPr>
          <p:cNvGraphicFramePr>
            <a:graphicFrameLocks noChangeAspect="1"/>
          </p:cNvGraphicFramePr>
          <p:nvPr>
            <p:extLst>
              <p:ext uri="{D42A27DB-BD31-4B8C-83A1-F6EECF244321}">
                <p14:modId xmlns:p14="http://schemas.microsoft.com/office/powerpoint/2010/main" val="1358561614"/>
              </p:ext>
            </p:extLst>
          </p:nvPr>
        </p:nvGraphicFramePr>
        <p:xfrm>
          <a:off x="5236992" y="1012846"/>
          <a:ext cx="4317082" cy="5017295"/>
        </p:xfrm>
        <a:graphic>
          <a:graphicData uri="http://schemas.openxmlformats.org/presentationml/2006/ole">
            <mc:AlternateContent xmlns:mc="http://schemas.openxmlformats.org/markup-compatibility/2006">
              <mc:Choice xmlns:v="urn:schemas-microsoft-com:vml" Requires="v">
                <p:oleObj spid="_x0000_s2051" name="Worksheet" r:id="rId5" imgW="9835990" imgH="11430000" progId="Excel.Sheet.12">
                  <p:embed/>
                </p:oleObj>
              </mc:Choice>
              <mc:Fallback>
                <p:oleObj name="Worksheet" r:id="rId5" imgW="9835990" imgH="11430000" progId="Excel.Sheet.12">
                  <p:embed/>
                  <p:pic>
                    <p:nvPicPr>
                      <p:cNvPr id="0" name=""/>
                      <p:cNvPicPr/>
                      <p:nvPr/>
                    </p:nvPicPr>
                    <p:blipFill>
                      <a:blip r:embed="rId6"/>
                      <a:stretch>
                        <a:fillRect/>
                      </a:stretch>
                    </p:blipFill>
                    <p:spPr>
                      <a:xfrm>
                        <a:off x="5236992" y="1012846"/>
                        <a:ext cx="4317082" cy="5017295"/>
                      </a:xfrm>
                      <a:prstGeom prst="rect">
                        <a:avLst/>
                      </a:prstGeom>
                    </p:spPr>
                  </p:pic>
                </p:oleObj>
              </mc:Fallback>
            </mc:AlternateContent>
          </a:graphicData>
        </a:graphic>
      </p:graphicFrame>
      <p:sp>
        <p:nvSpPr>
          <p:cNvPr id="7" name="正方形/長方形 6">
            <a:extLst>
              <a:ext uri="{FF2B5EF4-FFF2-40B4-BE49-F238E27FC236}">
                <a16:creationId xmlns:a16="http://schemas.microsoft.com/office/drawing/2014/main" id="{E2BEB38D-A71E-838E-0F06-0C0EDCEAC201}"/>
              </a:ext>
            </a:extLst>
          </p:cNvPr>
          <p:cNvSpPr/>
          <p:nvPr/>
        </p:nvSpPr>
        <p:spPr>
          <a:xfrm>
            <a:off x="4747279" y="199139"/>
            <a:ext cx="511082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91440" tIns="72000" rIns="91440" b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200" b="1" i="0" u="none" strike="noStrike" kern="1200" cap="none" spc="0" normalizeH="0" baseline="0" noProof="0" dirty="0">
                <a:ln>
                  <a:noFill/>
                </a:ln>
                <a:solidFill>
                  <a:prstClr val="black"/>
                </a:solidFill>
                <a:effectLst/>
                <a:uLnTx/>
                <a:uFillTx/>
                <a:latin typeface="メイリオ"/>
                <a:ea typeface="メイリオ"/>
                <a:cs typeface="+mn-cs"/>
              </a:rPr>
              <a:t>外来・在宅ベースアップ評価料（</a:t>
            </a:r>
            <a:r>
              <a:rPr kumimoji="0" lang="en-US" altLang="ja-JP" sz="1200" b="1" i="0" u="none" strike="noStrike" kern="1200" cap="none" spc="0" normalizeH="0" baseline="0" noProof="0" dirty="0">
                <a:ln>
                  <a:noFill/>
                </a:ln>
                <a:solidFill>
                  <a:prstClr val="black"/>
                </a:solidFill>
                <a:effectLst/>
                <a:uLnTx/>
                <a:uFillTx/>
                <a:latin typeface="メイリオ"/>
                <a:ea typeface="メイリオ"/>
                <a:cs typeface="+mn-cs"/>
              </a:rPr>
              <a:t>Ⅱ</a:t>
            </a:r>
            <a:r>
              <a:rPr kumimoji="0" lang="ja-JP" altLang="en-US" sz="1200" b="1" i="0" u="none" strike="noStrike" kern="1200" cap="none" spc="0" normalizeH="0" baseline="0" noProof="0" dirty="0">
                <a:ln>
                  <a:noFill/>
                </a:ln>
                <a:solidFill>
                  <a:prstClr val="black"/>
                </a:solidFill>
                <a:effectLst/>
                <a:uLnTx/>
                <a:uFillTx/>
                <a:latin typeface="メイリオ"/>
                <a:ea typeface="メイリオ"/>
                <a:cs typeface="+mn-cs"/>
              </a:rPr>
              <a:t>）施設基準に係る届出書添付書類</a:t>
            </a:r>
            <a:endParaRPr kumimoji="0" lang="en-US" altLang="ja-JP" sz="1200" b="1"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2" name="スライド番号プレースホルダー 2">
            <a:extLst>
              <a:ext uri="{FF2B5EF4-FFF2-40B4-BE49-F238E27FC236}">
                <a16:creationId xmlns:a16="http://schemas.microsoft.com/office/drawing/2014/main" id="{CB9E130F-0E76-3D48-E288-760481D726D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151223494"/>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オブジェクト 6">
            <a:extLst>
              <a:ext uri="{FF2B5EF4-FFF2-40B4-BE49-F238E27FC236}">
                <a16:creationId xmlns:a16="http://schemas.microsoft.com/office/drawing/2014/main" id="{13735B21-9C52-A6D0-9497-87036E3A2BC9}"/>
              </a:ext>
            </a:extLst>
          </p:cNvPr>
          <p:cNvGraphicFramePr>
            <a:graphicFrameLocks noChangeAspect="1"/>
          </p:cNvGraphicFramePr>
          <p:nvPr>
            <p:extLst>
              <p:ext uri="{D42A27DB-BD31-4B8C-83A1-F6EECF244321}">
                <p14:modId xmlns:p14="http://schemas.microsoft.com/office/powerpoint/2010/main" val="2505712375"/>
              </p:ext>
            </p:extLst>
          </p:nvPr>
        </p:nvGraphicFramePr>
        <p:xfrm>
          <a:off x="102851" y="408532"/>
          <a:ext cx="4742009" cy="6279651"/>
        </p:xfrm>
        <a:graphic>
          <a:graphicData uri="http://schemas.openxmlformats.org/presentationml/2006/ole">
            <mc:AlternateContent xmlns:mc="http://schemas.openxmlformats.org/markup-compatibility/2006">
              <mc:Choice xmlns:v="urn:schemas-microsoft-com:vml" Requires="v">
                <p:oleObj spid="_x0000_s3074" name="Worksheet" r:id="rId3" imgW="9835990" imgH="13023965" progId="Excel.Sheet.12">
                  <p:embed/>
                </p:oleObj>
              </mc:Choice>
              <mc:Fallback>
                <p:oleObj name="Worksheet" r:id="rId3" imgW="9835990" imgH="13023965" progId="Excel.Sheet.12">
                  <p:embed/>
                  <p:pic>
                    <p:nvPicPr>
                      <p:cNvPr id="0" name=""/>
                      <p:cNvPicPr/>
                      <p:nvPr/>
                    </p:nvPicPr>
                    <p:blipFill>
                      <a:blip r:embed="rId4"/>
                      <a:stretch>
                        <a:fillRect/>
                      </a:stretch>
                    </p:blipFill>
                    <p:spPr>
                      <a:xfrm>
                        <a:off x="102851" y="408532"/>
                        <a:ext cx="4742009" cy="6279651"/>
                      </a:xfrm>
                      <a:prstGeom prst="rect">
                        <a:avLst/>
                      </a:prstGeom>
                    </p:spPr>
                  </p:pic>
                </p:oleObj>
              </mc:Fallback>
            </mc:AlternateContent>
          </a:graphicData>
        </a:graphic>
      </p:graphicFrame>
      <p:graphicFrame>
        <p:nvGraphicFramePr>
          <p:cNvPr id="8" name="オブジェクト 7">
            <a:extLst>
              <a:ext uri="{FF2B5EF4-FFF2-40B4-BE49-F238E27FC236}">
                <a16:creationId xmlns:a16="http://schemas.microsoft.com/office/drawing/2014/main" id="{45176C88-25D2-BD5E-878E-F78FC00685DC}"/>
              </a:ext>
            </a:extLst>
          </p:cNvPr>
          <p:cNvGraphicFramePr>
            <a:graphicFrameLocks noChangeAspect="1"/>
          </p:cNvGraphicFramePr>
          <p:nvPr>
            <p:extLst>
              <p:ext uri="{D42A27DB-BD31-4B8C-83A1-F6EECF244321}">
                <p14:modId xmlns:p14="http://schemas.microsoft.com/office/powerpoint/2010/main" val="2818958860"/>
              </p:ext>
            </p:extLst>
          </p:nvPr>
        </p:nvGraphicFramePr>
        <p:xfrm>
          <a:off x="5102272" y="408532"/>
          <a:ext cx="4700877" cy="3492908"/>
        </p:xfrm>
        <a:graphic>
          <a:graphicData uri="http://schemas.openxmlformats.org/presentationml/2006/ole">
            <mc:AlternateContent xmlns:mc="http://schemas.openxmlformats.org/markup-compatibility/2006">
              <mc:Choice xmlns:v="urn:schemas-microsoft-com:vml" Requires="v">
                <p:oleObj spid="_x0000_s3075" name="Worksheet" r:id="rId5" imgW="9835990" imgH="7308965" progId="Excel.Sheet.12">
                  <p:embed/>
                </p:oleObj>
              </mc:Choice>
              <mc:Fallback>
                <p:oleObj name="Worksheet" r:id="rId5" imgW="9835990" imgH="7308965" progId="Excel.Sheet.12">
                  <p:embed/>
                  <p:pic>
                    <p:nvPicPr>
                      <p:cNvPr id="0" name=""/>
                      <p:cNvPicPr/>
                      <p:nvPr/>
                    </p:nvPicPr>
                    <p:blipFill>
                      <a:blip r:embed="rId6"/>
                      <a:stretch>
                        <a:fillRect/>
                      </a:stretch>
                    </p:blipFill>
                    <p:spPr>
                      <a:xfrm>
                        <a:off x="5102272" y="408532"/>
                        <a:ext cx="4700877" cy="3492908"/>
                      </a:xfrm>
                      <a:prstGeom prst="rect">
                        <a:avLst/>
                      </a:prstGeom>
                    </p:spPr>
                  </p:pic>
                </p:oleObj>
              </mc:Fallback>
            </mc:AlternateContent>
          </a:graphicData>
        </a:graphic>
      </p:graphicFrame>
      <p:sp>
        <p:nvSpPr>
          <p:cNvPr id="2" name="スライド番号プレースホルダー 2">
            <a:extLst>
              <a:ext uri="{FF2B5EF4-FFF2-40B4-BE49-F238E27FC236}">
                <a16:creationId xmlns:a16="http://schemas.microsoft.com/office/drawing/2014/main" id="{7B1ABAF4-DF9E-3975-47CF-0CBC74F61D9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968232978"/>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オブジェクト 2">
            <a:extLst>
              <a:ext uri="{FF2B5EF4-FFF2-40B4-BE49-F238E27FC236}">
                <a16:creationId xmlns:a16="http://schemas.microsoft.com/office/drawing/2014/main" id="{21BF2583-6D46-D1B9-8212-B93CFDDE4205}"/>
              </a:ext>
            </a:extLst>
          </p:cNvPr>
          <p:cNvGraphicFramePr>
            <a:graphicFrameLocks noChangeAspect="1"/>
          </p:cNvGraphicFramePr>
          <p:nvPr>
            <p:extLst>
              <p:ext uri="{D42A27DB-BD31-4B8C-83A1-F6EECF244321}">
                <p14:modId xmlns:p14="http://schemas.microsoft.com/office/powerpoint/2010/main" val="4035747976"/>
              </p:ext>
            </p:extLst>
          </p:nvPr>
        </p:nvGraphicFramePr>
        <p:xfrm>
          <a:off x="133651" y="817834"/>
          <a:ext cx="4672145" cy="5870347"/>
        </p:xfrm>
        <a:graphic>
          <a:graphicData uri="http://schemas.openxmlformats.org/presentationml/2006/ole">
            <mc:AlternateContent xmlns:mc="http://schemas.openxmlformats.org/markup-compatibility/2006">
              <mc:Choice xmlns:v="urn:schemas-microsoft-com:vml" Requires="v">
                <p:oleObj spid="_x0000_s4098" name="Worksheet" r:id="rId3" imgW="8388346" imgH="10540954" progId="Excel.Sheet.12">
                  <p:embed/>
                </p:oleObj>
              </mc:Choice>
              <mc:Fallback>
                <p:oleObj name="Worksheet" r:id="rId3" imgW="8388346" imgH="10540954" progId="Excel.Sheet.12">
                  <p:embed/>
                  <p:pic>
                    <p:nvPicPr>
                      <p:cNvPr id="0" name=""/>
                      <p:cNvPicPr/>
                      <p:nvPr/>
                    </p:nvPicPr>
                    <p:blipFill>
                      <a:blip r:embed="rId4"/>
                      <a:stretch>
                        <a:fillRect/>
                      </a:stretch>
                    </p:blipFill>
                    <p:spPr>
                      <a:xfrm>
                        <a:off x="133651" y="817834"/>
                        <a:ext cx="4672145" cy="5870347"/>
                      </a:xfrm>
                      <a:prstGeom prst="rect">
                        <a:avLst/>
                      </a:prstGeom>
                    </p:spPr>
                  </p:pic>
                </p:oleObj>
              </mc:Fallback>
            </mc:AlternateContent>
          </a:graphicData>
        </a:graphic>
      </p:graphicFrame>
      <p:graphicFrame>
        <p:nvGraphicFramePr>
          <p:cNvPr id="4" name="オブジェクト 3">
            <a:extLst>
              <a:ext uri="{FF2B5EF4-FFF2-40B4-BE49-F238E27FC236}">
                <a16:creationId xmlns:a16="http://schemas.microsoft.com/office/drawing/2014/main" id="{3FC5F275-3DFA-D991-83E7-27CCEEAC6CC6}"/>
              </a:ext>
            </a:extLst>
          </p:cNvPr>
          <p:cNvGraphicFramePr>
            <a:graphicFrameLocks noChangeAspect="1"/>
          </p:cNvGraphicFramePr>
          <p:nvPr>
            <p:extLst>
              <p:ext uri="{D42A27DB-BD31-4B8C-83A1-F6EECF244321}">
                <p14:modId xmlns:p14="http://schemas.microsoft.com/office/powerpoint/2010/main" val="2438209227"/>
              </p:ext>
            </p:extLst>
          </p:nvPr>
        </p:nvGraphicFramePr>
        <p:xfrm>
          <a:off x="5100206" y="817834"/>
          <a:ext cx="4662103" cy="4860154"/>
        </p:xfrm>
        <a:graphic>
          <a:graphicData uri="http://schemas.openxmlformats.org/presentationml/2006/ole">
            <mc:AlternateContent xmlns:mc="http://schemas.openxmlformats.org/markup-compatibility/2006">
              <mc:Choice xmlns:v="urn:schemas-microsoft-com:vml" Requires="v">
                <p:oleObj spid="_x0000_s4099" name="Worksheet" r:id="rId5" imgW="8388346" imgH="8744158" progId="Excel.Sheet.12">
                  <p:embed/>
                </p:oleObj>
              </mc:Choice>
              <mc:Fallback>
                <p:oleObj name="Worksheet" r:id="rId5" imgW="8388346" imgH="8744158" progId="Excel.Sheet.12">
                  <p:embed/>
                  <p:pic>
                    <p:nvPicPr>
                      <p:cNvPr id="0" name=""/>
                      <p:cNvPicPr/>
                      <p:nvPr/>
                    </p:nvPicPr>
                    <p:blipFill>
                      <a:blip r:embed="rId6"/>
                      <a:stretch>
                        <a:fillRect/>
                      </a:stretch>
                    </p:blipFill>
                    <p:spPr>
                      <a:xfrm>
                        <a:off x="5100206" y="817834"/>
                        <a:ext cx="4662103" cy="4860154"/>
                      </a:xfrm>
                      <a:prstGeom prst="rect">
                        <a:avLst/>
                      </a:prstGeom>
                    </p:spPr>
                  </p:pic>
                </p:oleObj>
              </mc:Fallback>
            </mc:AlternateContent>
          </a:graphicData>
        </a:graphic>
      </p:graphicFrame>
      <p:sp>
        <p:nvSpPr>
          <p:cNvPr id="5" name="正方形/長方形 4">
            <a:extLst>
              <a:ext uri="{FF2B5EF4-FFF2-40B4-BE49-F238E27FC236}">
                <a16:creationId xmlns:a16="http://schemas.microsoft.com/office/drawing/2014/main" id="{2B600493-F2C6-8796-7AD3-76AF91EC8B46}"/>
              </a:ext>
            </a:extLst>
          </p:cNvPr>
          <p:cNvSpPr/>
          <p:nvPr/>
        </p:nvSpPr>
        <p:spPr>
          <a:xfrm>
            <a:off x="2847975" y="257175"/>
            <a:ext cx="365760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91440" tIns="7200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600" b="1" i="0" u="none" strike="noStrike" kern="1200" cap="none" spc="0" normalizeH="0" baseline="0" noProof="0" dirty="0">
                <a:ln>
                  <a:noFill/>
                </a:ln>
                <a:solidFill>
                  <a:prstClr val="black"/>
                </a:solidFill>
                <a:effectLst/>
                <a:uLnTx/>
                <a:uFillTx/>
                <a:latin typeface="メイリオ"/>
                <a:ea typeface="メイリオ"/>
                <a:cs typeface="+mn-cs"/>
              </a:rPr>
              <a:t>（診療所）賃金改善計画書</a:t>
            </a:r>
            <a:endParaRPr kumimoji="0" lang="en-US" altLang="ja-JP" sz="1600" b="1"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2" name="スライド番号プレースホルダー 2">
            <a:extLst>
              <a:ext uri="{FF2B5EF4-FFF2-40B4-BE49-F238E27FC236}">
                <a16:creationId xmlns:a16="http://schemas.microsoft.com/office/drawing/2014/main" id="{9E06FAD7-8EB7-BE36-7268-FFEBFBC51825}"/>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511442570"/>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オブジェクト 2">
            <a:extLst>
              <a:ext uri="{FF2B5EF4-FFF2-40B4-BE49-F238E27FC236}">
                <a16:creationId xmlns:a16="http://schemas.microsoft.com/office/drawing/2014/main" id="{BE1A0610-5D92-1860-B8F5-B2F19B118738}"/>
              </a:ext>
            </a:extLst>
          </p:cNvPr>
          <p:cNvGraphicFramePr>
            <a:graphicFrameLocks noChangeAspect="1"/>
          </p:cNvGraphicFramePr>
          <p:nvPr>
            <p:extLst>
              <p:ext uri="{D42A27DB-BD31-4B8C-83A1-F6EECF244321}">
                <p14:modId xmlns:p14="http://schemas.microsoft.com/office/powerpoint/2010/main" val="559520687"/>
              </p:ext>
            </p:extLst>
          </p:nvPr>
        </p:nvGraphicFramePr>
        <p:xfrm>
          <a:off x="203317" y="665237"/>
          <a:ext cx="4676035" cy="5147536"/>
        </p:xfrm>
        <a:graphic>
          <a:graphicData uri="http://schemas.openxmlformats.org/presentationml/2006/ole">
            <mc:AlternateContent xmlns:mc="http://schemas.openxmlformats.org/markup-compatibility/2006">
              <mc:Choice xmlns:v="urn:schemas-microsoft-com:vml" Requires="v">
                <p:oleObj spid="_x0000_s5122" name="Worksheet" r:id="rId3" imgW="8388346" imgH="9232946" progId="Excel.Sheet.12">
                  <p:embed/>
                </p:oleObj>
              </mc:Choice>
              <mc:Fallback>
                <p:oleObj name="Worksheet" r:id="rId3" imgW="8388346" imgH="9232946" progId="Excel.Sheet.12">
                  <p:embed/>
                  <p:pic>
                    <p:nvPicPr>
                      <p:cNvPr id="0" name=""/>
                      <p:cNvPicPr/>
                      <p:nvPr/>
                    </p:nvPicPr>
                    <p:blipFill>
                      <a:blip r:embed="rId4"/>
                      <a:stretch>
                        <a:fillRect/>
                      </a:stretch>
                    </p:blipFill>
                    <p:spPr>
                      <a:xfrm>
                        <a:off x="203317" y="665237"/>
                        <a:ext cx="4676035" cy="5147536"/>
                      </a:xfrm>
                      <a:prstGeom prst="rect">
                        <a:avLst/>
                      </a:prstGeom>
                    </p:spPr>
                  </p:pic>
                </p:oleObj>
              </mc:Fallback>
            </mc:AlternateContent>
          </a:graphicData>
        </a:graphic>
      </p:graphicFrame>
      <p:graphicFrame>
        <p:nvGraphicFramePr>
          <p:cNvPr id="4" name="オブジェクト 3">
            <a:extLst>
              <a:ext uri="{FF2B5EF4-FFF2-40B4-BE49-F238E27FC236}">
                <a16:creationId xmlns:a16="http://schemas.microsoft.com/office/drawing/2014/main" id="{5CDB3764-303D-1D5C-790F-E50E6167B458}"/>
              </a:ext>
            </a:extLst>
          </p:cNvPr>
          <p:cNvGraphicFramePr>
            <a:graphicFrameLocks noChangeAspect="1"/>
          </p:cNvGraphicFramePr>
          <p:nvPr>
            <p:extLst>
              <p:ext uri="{D42A27DB-BD31-4B8C-83A1-F6EECF244321}">
                <p14:modId xmlns:p14="http://schemas.microsoft.com/office/powerpoint/2010/main" val="1191547576"/>
              </p:ext>
            </p:extLst>
          </p:nvPr>
        </p:nvGraphicFramePr>
        <p:xfrm>
          <a:off x="5105025" y="665237"/>
          <a:ext cx="4676035" cy="3720297"/>
        </p:xfrm>
        <a:graphic>
          <a:graphicData uri="http://schemas.openxmlformats.org/presentationml/2006/ole">
            <mc:AlternateContent xmlns:mc="http://schemas.openxmlformats.org/markup-compatibility/2006">
              <mc:Choice xmlns:v="urn:schemas-microsoft-com:vml" Requires="v">
                <p:oleObj spid="_x0000_s5123" name="Worksheet" r:id="rId5" imgW="8388346" imgH="6673873" progId="Excel.Sheet.12">
                  <p:embed/>
                </p:oleObj>
              </mc:Choice>
              <mc:Fallback>
                <p:oleObj name="Worksheet" r:id="rId5" imgW="8388346" imgH="6673873" progId="Excel.Sheet.12">
                  <p:embed/>
                  <p:pic>
                    <p:nvPicPr>
                      <p:cNvPr id="0" name=""/>
                      <p:cNvPicPr/>
                      <p:nvPr/>
                    </p:nvPicPr>
                    <p:blipFill>
                      <a:blip r:embed="rId6"/>
                      <a:stretch>
                        <a:fillRect/>
                      </a:stretch>
                    </p:blipFill>
                    <p:spPr>
                      <a:xfrm>
                        <a:off x="5105025" y="665237"/>
                        <a:ext cx="4676035" cy="3720297"/>
                      </a:xfrm>
                      <a:prstGeom prst="rect">
                        <a:avLst/>
                      </a:prstGeom>
                    </p:spPr>
                  </p:pic>
                </p:oleObj>
              </mc:Fallback>
            </mc:AlternateContent>
          </a:graphicData>
        </a:graphic>
      </p:graphicFrame>
      <p:sp>
        <p:nvSpPr>
          <p:cNvPr id="2" name="スライド番号プレースホルダー 2">
            <a:extLst>
              <a:ext uri="{FF2B5EF4-FFF2-40B4-BE49-F238E27FC236}">
                <a16:creationId xmlns:a16="http://schemas.microsoft.com/office/drawing/2014/main" id="{88566AFC-106E-97EC-0C1E-2D2A7173435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891628368"/>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オブジェクト 2">
            <a:extLst>
              <a:ext uri="{FF2B5EF4-FFF2-40B4-BE49-F238E27FC236}">
                <a16:creationId xmlns:a16="http://schemas.microsoft.com/office/drawing/2014/main" id="{AF7715BB-A132-B5E0-93B7-1F7730BE192F}"/>
              </a:ext>
            </a:extLst>
          </p:cNvPr>
          <p:cNvGraphicFramePr>
            <a:graphicFrameLocks noChangeAspect="1"/>
          </p:cNvGraphicFramePr>
          <p:nvPr>
            <p:extLst>
              <p:ext uri="{D42A27DB-BD31-4B8C-83A1-F6EECF244321}">
                <p14:modId xmlns:p14="http://schemas.microsoft.com/office/powerpoint/2010/main" val="3398047245"/>
              </p:ext>
            </p:extLst>
          </p:nvPr>
        </p:nvGraphicFramePr>
        <p:xfrm>
          <a:off x="2542903" y="454306"/>
          <a:ext cx="4894217" cy="6127161"/>
        </p:xfrm>
        <a:graphic>
          <a:graphicData uri="http://schemas.openxmlformats.org/presentationml/2006/ole">
            <mc:AlternateContent xmlns:mc="http://schemas.openxmlformats.org/markup-compatibility/2006">
              <mc:Choice xmlns:v="urn:schemas-microsoft-com:vml" Requires="v">
                <p:oleObj spid="_x0000_s6146" name="Worksheet" r:id="rId3" imgW="5492642" imgH="6877119" progId="Excel.Sheet.12">
                  <p:embed/>
                </p:oleObj>
              </mc:Choice>
              <mc:Fallback>
                <p:oleObj name="Worksheet" r:id="rId3" imgW="5492642" imgH="6877119" progId="Excel.Sheet.12">
                  <p:embed/>
                  <p:pic>
                    <p:nvPicPr>
                      <p:cNvPr id="0" name=""/>
                      <p:cNvPicPr/>
                      <p:nvPr/>
                    </p:nvPicPr>
                    <p:blipFill>
                      <a:blip r:embed="rId4"/>
                      <a:stretch>
                        <a:fillRect/>
                      </a:stretch>
                    </p:blipFill>
                    <p:spPr>
                      <a:xfrm>
                        <a:off x="2542903" y="454306"/>
                        <a:ext cx="4894217" cy="6127161"/>
                      </a:xfrm>
                      <a:prstGeom prst="rect">
                        <a:avLst/>
                      </a:prstGeom>
                      <a:ln>
                        <a:solidFill>
                          <a:schemeClr val="accent1"/>
                        </a:solidFill>
                      </a:ln>
                    </p:spPr>
                  </p:pic>
                </p:oleObj>
              </mc:Fallback>
            </mc:AlternateContent>
          </a:graphicData>
        </a:graphic>
      </p:graphicFrame>
      <p:sp>
        <p:nvSpPr>
          <p:cNvPr id="2" name="スライド番号プレースホルダー 2">
            <a:extLst>
              <a:ext uri="{FF2B5EF4-FFF2-40B4-BE49-F238E27FC236}">
                <a16:creationId xmlns:a16="http://schemas.microsoft.com/office/drawing/2014/main" id="{7B09F6DE-C2CE-D8A1-22F5-8607E5CDBA4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655476100"/>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オブジェクト 2">
            <a:extLst>
              <a:ext uri="{FF2B5EF4-FFF2-40B4-BE49-F238E27FC236}">
                <a16:creationId xmlns:a16="http://schemas.microsoft.com/office/drawing/2014/main" id="{03712B21-8BCB-2033-3EB6-2A15BC147287}"/>
              </a:ext>
            </a:extLst>
          </p:cNvPr>
          <p:cNvGraphicFramePr>
            <a:graphicFrameLocks noChangeAspect="1"/>
          </p:cNvGraphicFramePr>
          <p:nvPr>
            <p:extLst>
              <p:ext uri="{D42A27DB-BD31-4B8C-83A1-F6EECF244321}">
                <p14:modId xmlns:p14="http://schemas.microsoft.com/office/powerpoint/2010/main" val="4255792107"/>
              </p:ext>
            </p:extLst>
          </p:nvPr>
        </p:nvGraphicFramePr>
        <p:xfrm>
          <a:off x="182556" y="940526"/>
          <a:ext cx="4615867" cy="4415245"/>
        </p:xfrm>
        <a:graphic>
          <a:graphicData uri="http://schemas.openxmlformats.org/presentationml/2006/ole">
            <mc:AlternateContent xmlns:mc="http://schemas.openxmlformats.org/markup-compatibility/2006">
              <mc:Choice xmlns:v="urn:schemas-microsoft-com:vml" Requires="v">
                <p:oleObj spid="_x0000_s7170" name="Worksheet" r:id="rId3" imgW="8591407" imgH="8216715" progId="Excel.Sheet.12">
                  <p:embed/>
                </p:oleObj>
              </mc:Choice>
              <mc:Fallback>
                <p:oleObj name="Worksheet" r:id="rId3" imgW="8591407" imgH="8216715" progId="Excel.Sheet.12">
                  <p:embed/>
                  <p:pic>
                    <p:nvPicPr>
                      <p:cNvPr id="0" name=""/>
                      <p:cNvPicPr/>
                      <p:nvPr/>
                    </p:nvPicPr>
                    <p:blipFill>
                      <a:blip r:embed="rId4"/>
                      <a:stretch>
                        <a:fillRect/>
                      </a:stretch>
                    </p:blipFill>
                    <p:spPr>
                      <a:xfrm>
                        <a:off x="182556" y="940526"/>
                        <a:ext cx="4615867" cy="4415245"/>
                      </a:xfrm>
                      <a:prstGeom prst="rect">
                        <a:avLst/>
                      </a:prstGeom>
                    </p:spPr>
                  </p:pic>
                </p:oleObj>
              </mc:Fallback>
            </mc:AlternateContent>
          </a:graphicData>
        </a:graphic>
      </p:graphicFrame>
      <p:graphicFrame>
        <p:nvGraphicFramePr>
          <p:cNvPr id="4" name="オブジェクト 3">
            <a:extLst>
              <a:ext uri="{FF2B5EF4-FFF2-40B4-BE49-F238E27FC236}">
                <a16:creationId xmlns:a16="http://schemas.microsoft.com/office/drawing/2014/main" id="{6146C98F-FA8E-AE42-9396-B2120AD177E0}"/>
              </a:ext>
            </a:extLst>
          </p:cNvPr>
          <p:cNvGraphicFramePr>
            <a:graphicFrameLocks noChangeAspect="1"/>
          </p:cNvGraphicFramePr>
          <p:nvPr>
            <p:extLst>
              <p:ext uri="{D42A27DB-BD31-4B8C-83A1-F6EECF244321}">
                <p14:modId xmlns:p14="http://schemas.microsoft.com/office/powerpoint/2010/main" val="3028158510"/>
              </p:ext>
            </p:extLst>
          </p:nvPr>
        </p:nvGraphicFramePr>
        <p:xfrm>
          <a:off x="5107579" y="940526"/>
          <a:ext cx="4611823" cy="4585366"/>
        </p:xfrm>
        <a:graphic>
          <a:graphicData uri="http://schemas.openxmlformats.org/presentationml/2006/ole">
            <mc:AlternateContent xmlns:mc="http://schemas.openxmlformats.org/markup-compatibility/2006">
              <mc:Choice xmlns:v="urn:schemas-microsoft-com:vml" Requires="v">
                <p:oleObj spid="_x0000_s7171" name="Worksheet" r:id="rId5" imgW="8591407" imgH="8540912" progId="Excel.Sheet.12">
                  <p:embed/>
                </p:oleObj>
              </mc:Choice>
              <mc:Fallback>
                <p:oleObj name="Worksheet" r:id="rId5" imgW="8591407" imgH="8540912" progId="Excel.Sheet.12">
                  <p:embed/>
                  <p:pic>
                    <p:nvPicPr>
                      <p:cNvPr id="0" name=""/>
                      <p:cNvPicPr/>
                      <p:nvPr/>
                    </p:nvPicPr>
                    <p:blipFill>
                      <a:blip r:embed="rId6"/>
                      <a:stretch>
                        <a:fillRect/>
                      </a:stretch>
                    </p:blipFill>
                    <p:spPr>
                      <a:xfrm>
                        <a:off x="5107579" y="940526"/>
                        <a:ext cx="4611823" cy="4585366"/>
                      </a:xfrm>
                      <a:prstGeom prst="rect">
                        <a:avLst/>
                      </a:prstGeom>
                    </p:spPr>
                  </p:pic>
                </p:oleObj>
              </mc:Fallback>
            </mc:AlternateContent>
          </a:graphicData>
        </a:graphic>
      </p:graphicFrame>
      <p:sp>
        <p:nvSpPr>
          <p:cNvPr id="5" name="正方形/長方形 4">
            <a:extLst>
              <a:ext uri="{FF2B5EF4-FFF2-40B4-BE49-F238E27FC236}">
                <a16:creationId xmlns:a16="http://schemas.microsoft.com/office/drawing/2014/main" id="{4ECDBEBA-94C4-8609-7F14-E490ACB17DEE}"/>
              </a:ext>
            </a:extLst>
          </p:cNvPr>
          <p:cNvSpPr/>
          <p:nvPr/>
        </p:nvSpPr>
        <p:spPr>
          <a:xfrm>
            <a:off x="2876550" y="352425"/>
            <a:ext cx="365760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91440" tIns="7200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600" b="1" i="0" u="none" strike="noStrike" kern="1200" cap="none" spc="0" normalizeH="0" baseline="0" noProof="0" dirty="0">
                <a:ln>
                  <a:noFill/>
                </a:ln>
                <a:solidFill>
                  <a:prstClr val="black"/>
                </a:solidFill>
                <a:effectLst/>
                <a:uLnTx/>
                <a:uFillTx/>
                <a:latin typeface="メイリオ"/>
                <a:ea typeface="メイリオ"/>
                <a:cs typeface="+mn-cs"/>
              </a:rPr>
              <a:t>（診療所）実績報告書</a:t>
            </a:r>
            <a:endParaRPr kumimoji="0" lang="en-US" altLang="ja-JP" sz="1600" b="1"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2" name="スライド番号プレースホルダー 2">
            <a:extLst>
              <a:ext uri="{FF2B5EF4-FFF2-40B4-BE49-F238E27FC236}">
                <a16:creationId xmlns:a16="http://schemas.microsoft.com/office/drawing/2014/main" id="{6294FFF7-1E4A-B65C-A88B-DE805F49B6D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146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535585194"/>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オブジェクト 2">
            <a:extLst>
              <a:ext uri="{FF2B5EF4-FFF2-40B4-BE49-F238E27FC236}">
                <a16:creationId xmlns:a16="http://schemas.microsoft.com/office/drawing/2014/main" id="{EE7DD901-C2EF-9CFD-B019-DA568C51434E}"/>
              </a:ext>
            </a:extLst>
          </p:cNvPr>
          <p:cNvGraphicFramePr>
            <a:graphicFrameLocks noChangeAspect="1"/>
          </p:cNvGraphicFramePr>
          <p:nvPr>
            <p:extLst>
              <p:ext uri="{D42A27DB-BD31-4B8C-83A1-F6EECF244321}">
                <p14:modId xmlns:p14="http://schemas.microsoft.com/office/powerpoint/2010/main" val="2440770988"/>
              </p:ext>
            </p:extLst>
          </p:nvPr>
        </p:nvGraphicFramePr>
        <p:xfrm>
          <a:off x="185720" y="962526"/>
          <a:ext cx="4649787" cy="4402137"/>
        </p:xfrm>
        <a:graphic>
          <a:graphicData uri="http://schemas.openxmlformats.org/presentationml/2006/ole">
            <mc:AlternateContent xmlns:mc="http://schemas.openxmlformats.org/markup-compatibility/2006">
              <mc:Choice xmlns:v="urn:schemas-microsoft-com:vml" Requires="v">
                <p:oleObj spid="_x0000_s8194" name="Worksheet" r:id="rId3" imgW="8591407" imgH="8134419" progId="Excel.Sheet.12">
                  <p:embed/>
                </p:oleObj>
              </mc:Choice>
              <mc:Fallback>
                <p:oleObj name="Worksheet" r:id="rId3" imgW="8591407" imgH="8134419" progId="Excel.Sheet.12">
                  <p:embed/>
                  <p:pic>
                    <p:nvPicPr>
                      <p:cNvPr id="0" name=""/>
                      <p:cNvPicPr/>
                      <p:nvPr/>
                    </p:nvPicPr>
                    <p:blipFill>
                      <a:blip r:embed="rId4"/>
                      <a:stretch>
                        <a:fillRect/>
                      </a:stretch>
                    </p:blipFill>
                    <p:spPr>
                      <a:xfrm>
                        <a:off x="185720" y="962526"/>
                        <a:ext cx="4649787" cy="4402137"/>
                      </a:xfrm>
                      <a:prstGeom prst="rect">
                        <a:avLst/>
                      </a:prstGeom>
                    </p:spPr>
                  </p:pic>
                </p:oleObj>
              </mc:Fallback>
            </mc:AlternateContent>
          </a:graphicData>
        </a:graphic>
      </p:graphicFrame>
      <p:graphicFrame>
        <p:nvGraphicFramePr>
          <p:cNvPr id="4" name="オブジェクト 3">
            <a:extLst>
              <a:ext uri="{FF2B5EF4-FFF2-40B4-BE49-F238E27FC236}">
                <a16:creationId xmlns:a16="http://schemas.microsoft.com/office/drawing/2014/main" id="{82BD14C9-676A-976E-2BED-30966F394725}"/>
              </a:ext>
            </a:extLst>
          </p:cNvPr>
          <p:cNvGraphicFramePr>
            <a:graphicFrameLocks noChangeAspect="1"/>
          </p:cNvGraphicFramePr>
          <p:nvPr>
            <p:extLst>
              <p:ext uri="{D42A27DB-BD31-4B8C-83A1-F6EECF244321}">
                <p14:modId xmlns:p14="http://schemas.microsoft.com/office/powerpoint/2010/main" val="2689866110"/>
              </p:ext>
            </p:extLst>
          </p:nvPr>
        </p:nvGraphicFramePr>
        <p:xfrm>
          <a:off x="5070494" y="931047"/>
          <a:ext cx="4698346" cy="3791767"/>
        </p:xfrm>
        <a:graphic>
          <a:graphicData uri="http://schemas.openxmlformats.org/presentationml/2006/ole">
            <mc:AlternateContent xmlns:mc="http://schemas.openxmlformats.org/markup-compatibility/2006">
              <mc:Choice xmlns:v="urn:schemas-microsoft-com:vml" Requires="v">
                <p:oleObj spid="_x0000_s8195" name="Worksheet" r:id="rId5" imgW="8591407" imgH="6934061" progId="Excel.Sheet.12">
                  <p:embed/>
                </p:oleObj>
              </mc:Choice>
              <mc:Fallback>
                <p:oleObj name="Worksheet" r:id="rId5" imgW="8591407" imgH="6934061" progId="Excel.Sheet.12">
                  <p:embed/>
                  <p:pic>
                    <p:nvPicPr>
                      <p:cNvPr id="0" name=""/>
                      <p:cNvPicPr/>
                      <p:nvPr/>
                    </p:nvPicPr>
                    <p:blipFill>
                      <a:blip r:embed="rId6"/>
                      <a:stretch>
                        <a:fillRect/>
                      </a:stretch>
                    </p:blipFill>
                    <p:spPr>
                      <a:xfrm>
                        <a:off x="5070494" y="931047"/>
                        <a:ext cx="4698346" cy="3791767"/>
                      </a:xfrm>
                      <a:prstGeom prst="rect">
                        <a:avLst/>
                      </a:prstGeom>
                    </p:spPr>
                  </p:pic>
                </p:oleObj>
              </mc:Fallback>
            </mc:AlternateContent>
          </a:graphicData>
        </a:graphic>
      </p:graphicFrame>
      <p:sp>
        <p:nvSpPr>
          <p:cNvPr id="2" name="スライド番号プレースホルダー 2">
            <a:extLst>
              <a:ext uri="{FF2B5EF4-FFF2-40B4-BE49-F238E27FC236}">
                <a16:creationId xmlns:a16="http://schemas.microsoft.com/office/drawing/2014/main" id="{2ECEE5E6-4BCF-E873-3B4A-3E0F014EC41C}"/>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506970164"/>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オブジェクト 3">
            <a:extLst>
              <a:ext uri="{FF2B5EF4-FFF2-40B4-BE49-F238E27FC236}">
                <a16:creationId xmlns:a16="http://schemas.microsoft.com/office/drawing/2014/main" id="{5E78E6A1-350E-143B-0514-3356980977BA}"/>
              </a:ext>
            </a:extLst>
          </p:cNvPr>
          <p:cNvGraphicFramePr>
            <a:graphicFrameLocks noChangeAspect="1"/>
          </p:cNvGraphicFramePr>
          <p:nvPr>
            <p:extLst>
              <p:ext uri="{D42A27DB-BD31-4B8C-83A1-F6EECF244321}">
                <p14:modId xmlns:p14="http://schemas.microsoft.com/office/powerpoint/2010/main" val="809459982"/>
              </p:ext>
            </p:extLst>
          </p:nvPr>
        </p:nvGraphicFramePr>
        <p:xfrm>
          <a:off x="285205" y="364989"/>
          <a:ext cx="4550818" cy="6268961"/>
        </p:xfrm>
        <a:graphic>
          <a:graphicData uri="http://schemas.openxmlformats.org/presentationml/2006/ole">
            <mc:AlternateContent xmlns:mc="http://schemas.openxmlformats.org/markup-compatibility/2006">
              <mc:Choice xmlns:v="urn:schemas-microsoft-com:vml" Requires="v">
                <p:oleObj spid="_x0000_s9218" name="Worksheet" r:id="rId3" imgW="10274153" imgH="14154081" progId="Excel.Sheet.12">
                  <p:embed/>
                </p:oleObj>
              </mc:Choice>
              <mc:Fallback>
                <p:oleObj name="Worksheet" r:id="rId3" imgW="10274153" imgH="14154081" progId="Excel.Sheet.12">
                  <p:embed/>
                  <p:pic>
                    <p:nvPicPr>
                      <p:cNvPr id="0" name=""/>
                      <p:cNvPicPr/>
                      <p:nvPr/>
                    </p:nvPicPr>
                    <p:blipFill>
                      <a:blip r:embed="rId4"/>
                      <a:stretch>
                        <a:fillRect/>
                      </a:stretch>
                    </p:blipFill>
                    <p:spPr>
                      <a:xfrm>
                        <a:off x="285205" y="364989"/>
                        <a:ext cx="4550818" cy="6268961"/>
                      </a:xfrm>
                      <a:prstGeom prst="rect">
                        <a:avLst/>
                      </a:prstGeom>
                    </p:spPr>
                  </p:pic>
                </p:oleObj>
              </mc:Fallback>
            </mc:AlternateContent>
          </a:graphicData>
        </a:graphic>
      </p:graphicFrame>
      <p:graphicFrame>
        <p:nvGraphicFramePr>
          <p:cNvPr id="5" name="オブジェクト 4">
            <a:extLst>
              <a:ext uri="{FF2B5EF4-FFF2-40B4-BE49-F238E27FC236}">
                <a16:creationId xmlns:a16="http://schemas.microsoft.com/office/drawing/2014/main" id="{53D6DCE9-C207-077D-933E-858A1714BC2B}"/>
              </a:ext>
            </a:extLst>
          </p:cNvPr>
          <p:cNvGraphicFramePr>
            <a:graphicFrameLocks noChangeAspect="1"/>
          </p:cNvGraphicFramePr>
          <p:nvPr>
            <p:extLst>
              <p:ext uri="{D42A27DB-BD31-4B8C-83A1-F6EECF244321}">
                <p14:modId xmlns:p14="http://schemas.microsoft.com/office/powerpoint/2010/main" val="462845595"/>
              </p:ext>
            </p:extLst>
          </p:nvPr>
        </p:nvGraphicFramePr>
        <p:xfrm>
          <a:off x="5168773" y="1660389"/>
          <a:ext cx="4547816" cy="4253320"/>
        </p:xfrm>
        <a:graphic>
          <a:graphicData uri="http://schemas.openxmlformats.org/presentationml/2006/ole">
            <mc:AlternateContent xmlns:mc="http://schemas.openxmlformats.org/markup-compatibility/2006">
              <mc:Choice xmlns:v="urn:schemas-microsoft-com:vml" Requires="v">
                <p:oleObj spid="_x0000_s9219" name="Worksheet" r:id="rId5" imgW="10274153" imgH="9607435" progId="Excel.Sheet.12">
                  <p:embed/>
                </p:oleObj>
              </mc:Choice>
              <mc:Fallback>
                <p:oleObj name="Worksheet" r:id="rId5" imgW="10274153" imgH="9607435" progId="Excel.Sheet.12">
                  <p:embed/>
                  <p:pic>
                    <p:nvPicPr>
                      <p:cNvPr id="0" name=""/>
                      <p:cNvPicPr/>
                      <p:nvPr/>
                    </p:nvPicPr>
                    <p:blipFill>
                      <a:blip r:embed="rId6"/>
                      <a:stretch>
                        <a:fillRect/>
                      </a:stretch>
                    </p:blipFill>
                    <p:spPr>
                      <a:xfrm>
                        <a:off x="5168773" y="1660389"/>
                        <a:ext cx="4547816" cy="4253320"/>
                      </a:xfrm>
                      <a:prstGeom prst="rect">
                        <a:avLst/>
                      </a:prstGeom>
                    </p:spPr>
                  </p:pic>
                </p:oleObj>
              </mc:Fallback>
            </mc:AlternateContent>
          </a:graphicData>
        </a:graphic>
      </p:graphicFrame>
      <p:sp>
        <p:nvSpPr>
          <p:cNvPr id="2" name="スライド番号プレースホルダー 2">
            <a:extLst>
              <a:ext uri="{FF2B5EF4-FFF2-40B4-BE49-F238E27FC236}">
                <a16:creationId xmlns:a16="http://schemas.microsoft.com/office/drawing/2014/main" id="{E35FD277-43E1-592D-CE53-5BABD03052C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3" name="正方形/長方形 2">
            <a:extLst>
              <a:ext uri="{FF2B5EF4-FFF2-40B4-BE49-F238E27FC236}">
                <a16:creationId xmlns:a16="http://schemas.microsoft.com/office/drawing/2014/main" id="{73E284B3-8A06-71CE-E3B0-8052BD3F5E93}"/>
              </a:ext>
            </a:extLst>
          </p:cNvPr>
          <p:cNvSpPr/>
          <p:nvPr/>
        </p:nvSpPr>
        <p:spPr>
          <a:xfrm>
            <a:off x="5069979" y="364989"/>
            <a:ext cx="4178796" cy="57930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91440" tIns="7200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1200" cap="none" spc="0" normalizeH="0" baseline="0" noProof="0" dirty="0">
                <a:ln>
                  <a:noFill/>
                </a:ln>
                <a:solidFill>
                  <a:prstClr val="black"/>
                </a:solidFill>
                <a:effectLst/>
                <a:uLnTx/>
                <a:uFillTx/>
                <a:latin typeface="メイリオ"/>
                <a:ea typeface="メイリオ"/>
                <a:cs typeface="+mn-cs"/>
              </a:rPr>
              <a:t>賃金引き上げ計画書作成のための計算シート</a:t>
            </a:r>
            <a:br>
              <a:rPr kumimoji="0" lang="en-US" altLang="ja-JP" sz="1400" b="1" i="0" u="none" strike="noStrike" kern="1200" cap="none" spc="0" normalizeH="0" baseline="0" noProof="0" dirty="0">
                <a:ln>
                  <a:noFill/>
                </a:ln>
                <a:solidFill>
                  <a:prstClr val="black"/>
                </a:solidFill>
                <a:effectLst/>
                <a:uLnTx/>
                <a:uFillTx/>
                <a:latin typeface="メイリオ"/>
                <a:ea typeface="メイリオ"/>
                <a:cs typeface="+mn-cs"/>
              </a:rPr>
            </a:br>
            <a:r>
              <a:rPr kumimoji="0" lang="ja-JP" altLang="en-US" sz="1400" b="1" i="0" u="none" strike="noStrike" kern="1200" cap="none" spc="0" normalizeH="0" baseline="0" noProof="0" dirty="0">
                <a:ln>
                  <a:noFill/>
                </a:ln>
                <a:solidFill>
                  <a:prstClr val="black"/>
                </a:solidFill>
                <a:effectLst/>
                <a:uLnTx/>
                <a:uFillTx/>
                <a:latin typeface="メイリオ"/>
                <a:ea typeface="メイリオ"/>
                <a:cs typeface="+mn-cs"/>
              </a:rPr>
              <a:t>（</a:t>
            </a:r>
            <a:r>
              <a:rPr kumimoji="0" lang="en-US" altLang="ja-JP" sz="1400" b="1" i="0" u="none" strike="noStrike" kern="1200" cap="none" spc="0" normalizeH="0" baseline="0" noProof="0" dirty="0">
                <a:ln>
                  <a:noFill/>
                </a:ln>
                <a:solidFill>
                  <a:prstClr val="black"/>
                </a:solidFill>
                <a:effectLst/>
                <a:uLnTx/>
                <a:uFillTx/>
                <a:latin typeface="メイリオ"/>
                <a:ea typeface="メイリオ"/>
                <a:cs typeface="+mn-cs"/>
              </a:rPr>
              <a:t>Ⅱ</a:t>
            </a:r>
            <a:r>
              <a:rPr kumimoji="0" lang="ja-JP" altLang="en-US" sz="1400" b="1" i="0" u="none" strike="noStrike" kern="1200" cap="none" spc="0" normalizeH="0" baseline="0" noProof="0" dirty="0">
                <a:ln>
                  <a:noFill/>
                </a:ln>
                <a:solidFill>
                  <a:prstClr val="black"/>
                </a:solidFill>
                <a:effectLst/>
                <a:uLnTx/>
                <a:uFillTx/>
                <a:latin typeface="メイリオ"/>
                <a:ea typeface="メイリオ"/>
                <a:cs typeface="+mn-cs"/>
              </a:rPr>
              <a:t>を算定しない診療所向け）</a:t>
            </a:r>
            <a:endParaRPr kumimoji="0" lang="en-US" altLang="ja-JP" sz="1400" b="1"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2691114641"/>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012565" y="2382619"/>
            <a:ext cx="8280920" cy="2800767"/>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1.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賃上げ・基本料等の引き上げ</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（１）ベースアップ評価料</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（２）基本料の引き上げ</a:t>
            </a: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（３）入院料通則の改定</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80330368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矢印: 右 35">
            <a:extLst>
              <a:ext uri="{FF2B5EF4-FFF2-40B4-BE49-F238E27FC236}">
                <a16:creationId xmlns:a16="http://schemas.microsoft.com/office/drawing/2014/main" id="{A6AE3457-91AB-254B-F133-2D2E68F0EBC2}"/>
              </a:ext>
            </a:extLst>
          </p:cNvPr>
          <p:cNvSpPr/>
          <p:nvPr/>
        </p:nvSpPr>
        <p:spPr>
          <a:xfrm rot="5400000">
            <a:off x="3738985" y="3462281"/>
            <a:ext cx="1869997" cy="1143097"/>
          </a:xfrm>
          <a:prstGeom prst="rightArrow">
            <a:avLst>
              <a:gd name="adj1" fmla="val 50000"/>
              <a:gd name="adj2" fmla="val 11898"/>
            </a:avLst>
          </a:prstGeom>
          <a:solidFill>
            <a:srgbClr val="FF0000"/>
          </a:solid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ja-JP" altLang="en-US" sz="1463" b="0" i="0" u="none" strike="noStrike" kern="1200" cap="none" spc="0" normalizeH="0" baseline="0" noProof="0">
              <a:ln>
                <a:noFill/>
              </a:ln>
              <a:solidFill>
                <a:prstClr val="white"/>
              </a:solidFill>
              <a:effectLst/>
              <a:uLnTx/>
              <a:uFillTx/>
              <a:latin typeface="Arial"/>
              <a:ea typeface="ＭＳ Ｐゴシック"/>
              <a:cs typeface="+mn-cs"/>
            </a:endParaRPr>
          </a:p>
        </p:txBody>
      </p:sp>
      <p:sp>
        <p:nvSpPr>
          <p:cNvPr id="6" name="正方形/長方形 5">
            <a:extLst>
              <a:ext uri="{FF2B5EF4-FFF2-40B4-BE49-F238E27FC236}">
                <a16:creationId xmlns:a16="http://schemas.microsoft.com/office/drawing/2014/main" id="{F1C8C972-EA8A-9CEA-BB71-C96465DD630F}"/>
              </a:ext>
            </a:extLst>
          </p:cNvPr>
          <p:cNvSpPr/>
          <p:nvPr/>
        </p:nvSpPr>
        <p:spPr>
          <a:xfrm>
            <a:off x="251439" y="1325322"/>
            <a:ext cx="9412021" cy="514612"/>
          </a:xfrm>
          <a:prstGeom prst="rect">
            <a:avLst/>
          </a:prstGeom>
          <a:solidFill>
            <a:srgbClr val="FFFFDD"/>
          </a:solidFill>
          <a:ln>
            <a:solidFill>
              <a:srgbClr val="FFCD2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625" b="0" i="0" u="none" strike="noStrike" kern="1200" cap="none" spc="0" normalizeH="0" baseline="0" noProof="0" dirty="0">
                <a:ln>
                  <a:noFill/>
                </a:ln>
                <a:solidFill>
                  <a:prstClr val="black"/>
                </a:solidFill>
                <a:effectLst/>
                <a:uLnTx/>
                <a:uFillTx/>
                <a:latin typeface="Arial"/>
                <a:ea typeface="ＭＳ Ｐゴシック"/>
                <a:cs typeface="+mn-cs"/>
              </a:rPr>
              <a:t>公定価格の「引き上げ」ではなく「見直し」を行うという文言、さらには、高齢化の伸びの中で賃上げを行うといった趣旨の文言が削除され、閣議決定された。</a:t>
            </a:r>
          </a:p>
        </p:txBody>
      </p:sp>
      <p:sp>
        <p:nvSpPr>
          <p:cNvPr id="10" name="テキスト ボックス 9">
            <a:extLst>
              <a:ext uri="{FF2B5EF4-FFF2-40B4-BE49-F238E27FC236}">
                <a16:creationId xmlns:a16="http://schemas.microsoft.com/office/drawing/2014/main" id="{F78D2859-6E5F-6C61-0807-541B154DDA1C}"/>
              </a:ext>
            </a:extLst>
          </p:cNvPr>
          <p:cNvSpPr txBox="1"/>
          <p:nvPr/>
        </p:nvSpPr>
        <p:spPr>
          <a:xfrm>
            <a:off x="155467" y="5964994"/>
            <a:ext cx="9185521" cy="242374"/>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（出所）自民党政調全体会議資料（令和</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5</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年</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10</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月</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24</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31</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日開催） 及び「デフレ完全脱却のための新たな総合経済対策」 （令和</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5</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年</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11</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月</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2</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日閣議決定）を基に作成</a:t>
            </a:r>
          </a:p>
        </p:txBody>
      </p:sp>
      <p:sp>
        <p:nvSpPr>
          <p:cNvPr id="3" name="正方形/長方形 2">
            <a:extLst>
              <a:ext uri="{FF2B5EF4-FFF2-40B4-BE49-F238E27FC236}">
                <a16:creationId xmlns:a16="http://schemas.microsoft.com/office/drawing/2014/main" id="{44A33A38-2E7B-26C0-4C13-715C7641B05D}"/>
              </a:ext>
            </a:extLst>
          </p:cNvPr>
          <p:cNvSpPr/>
          <p:nvPr/>
        </p:nvSpPr>
        <p:spPr>
          <a:xfrm>
            <a:off x="740533" y="2498665"/>
            <a:ext cx="8483442" cy="600165"/>
          </a:xfrm>
          <a:prstGeom prst="rect">
            <a:avLst/>
          </a:prstGeom>
          <a:solidFill>
            <a:srgbClr val="E5FFFF"/>
          </a:solidFill>
          <a:ln>
            <a:solidFill>
              <a:srgbClr val="0066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216694" algn="l" defTabSz="804838" rtl="0" eaLnBrk="1" fontAlgn="auto" latinLnBrk="0" hangingPunct="1">
              <a:lnSpc>
                <a:spcPct val="100000"/>
              </a:lnSpc>
              <a:spcBef>
                <a:spcPts val="0"/>
              </a:spcBef>
              <a:spcAft>
                <a:spcPts val="0"/>
              </a:spcAft>
              <a:buClrTx/>
              <a:buSzTx/>
              <a:buFontTx/>
              <a:buNone/>
              <a:tabLst/>
              <a:defRPr/>
            </a:pPr>
            <a:r>
              <a:rPr kumimoji="1" lang="ja-JP" altLang="en-US" sz="1625" b="0" i="0" u="none" strike="noStrike" kern="1200" cap="none" spc="0" normalizeH="0" baseline="0" noProof="0" dirty="0">
                <a:ln>
                  <a:noFill/>
                </a:ln>
                <a:solidFill>
                  <a:prstClr val="black"/>
                </a:solidFill>
                <a:effectLst/>
                <a:uLnTx/>
                <a:uFillTx/>
                <a:latin typeface="Arial"/>
                <a:ea typeface="ＭＳ Ｐゴシック"/>
                <a:cs typeface="+mn-cs"/>
              </a:rPr>
              <a:t>その上で、同時改定において、現場で働く方々の給与に関わる公定価格の見直しを進め、高齢化等による事業者の収益の増加等が処遇改善に構造的につながる仕組みを構築する。</a:t>
            </a:r>
          </a:p>
        </p:txBody>
      </p:sp>
      <p:sp>
        <p:nvSpPr>
          <p:cNvPr id="12" name="正方形/長方形 11">
            <a:extLst>
              <a:ext uri="{FF2B5EF4-FFF2-40B4-BE49-F238E27FC236}">
                <a16:creationId xmlns:a16="http://schemas.microsoft.com/office/drawing/2014/main" id="{8B80CB04-A902-948F-5ABD-ACBF447D4205}"/>
              </a:ext>
            </a:extLst>
          </p:cNvPr>
          <p:cNvSpPr/>
          <p:nvPr/>
        </p:nvSpPr>
        <p:spPr>
          <a:xfrm>
            <a:off x="740533" y="5476575"/>
            <a:ext cx="8483442" cy="481912"/>
          </a:xfrm>
          <a:prstGeom prst="rect">
            <a:avLst/>
          </a:prstGeom>
          <a:solidFill>
            <a:srgbClr val="E7FFE7"/>
          </a:solidFill>
          <a:ln>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216694" algn="ctr" defTabSz="742950" rtl="0" eaLnBrk="1" fontAlgn="auto" latinLnBrk="0" hangingPunct="1">
              <a:lnSpc>
                <a:spcPct val="100000"/>
              </a:lnSpc>
              <a:spcBef>
                <a:spcPts val="0"/>
              </a:spcBef>
              <a:spcAft>
                <a:spcPts val="0"/>
              </a:spcAft>
              <a:buClrTx/>
              <a:buSzTx/>
              <a:buFontTx/>
              <a:buNone/>
              <a:tabLst/>
              <a:defRPr/>
            </a:pPr>
            <a:r>
              <a:rPr kumimoji="1" lang="ja-JP" altLang="en-US" sz="2600" b="1" i="0" u="none" strike="noStrike" kern="1200" cap="none" spc="0" normalizeH="0" baseline="0" noProof="0" dirty="0">
                <a:ln>
                  <a:noFill/>
                </a:ln>
                <a:solidFill>
                  <a:prstClr val="black"/>
                </a:solidFill>
                <a:effectLst/>
                <a:uLnTx/>
                <a:uFillTx/>
                <a:latin typeface="Arial"/>
                <a:ea typeface="ＭＳ Ｐゴシック"/>
                <a:cs typeface="+mn-cs"/>
              </a:rPr>
              <a:t>削除</a:t>
            </a:r>
          </a:p>
        </p:txBody>
      </p:sp>
      <p:sp>
        <p:nvSpPr>
          <p:cNvPr id="14" name="正方形/長方形 13">
            <a:extLst>
              <a:ext uri="{FF2B5EF4-FFF2-40B4-BE49-F238E27FC236}">
                <a16:creationId xmlns:a16="http://schemas.microsoft.com/office/drawing/2014/main" id="{E50B2CC4-D736-3C0F-A904-C41EFB0CFBD5}"/>
              </a:ext>
            </a:extLst>
          </p:cNvPr>
          <p:cNvSpPr/>
          <p:nvPr/>
        </p:nvSpPr>
        <p:spPr>
          <a:xfrm>
            <a:off x="740532" y="2200364"/>
            <a:ext cx="7547339" cy="292500"/>
          </a:xfrm>
          <a:prstGeom prst="rect">
            <a:avLst/>
          </a:prstGeom>
          <a:solidFill>
            <a:schemeClr val="bg1"/>
          </a:solidFill>
          <a:ln>
            <a:solidFill>
              <a:srgbClr val="0066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zh-TW" altLang="en-US" sz="1463" b="1" i="0" u="none" strike="noStrike" kern="1200" cap="none" spc="0" normalizeH="0" baseline="0" noProof="0" dirty="0">
                <a:ln>
                  <a:noFill/>
                </a:ln>
                <a:solidFill>
                  <a:prstClr val="black"/>
                </a:solidFill>
                <a:effectLst/>
                <a:uLnTx/>
                <a:uFillTx/>
                <a:latin typeface="Arial"/>
                <a:ea typeface="ＭＳ Ｐゴシック"/>
                <a:cs typeface="+mn-cs"/>
              </a:rPr>
              <a:t>自民党政調全体会議（令和</a:t>
            </a:r>
            <a:r>
              <a:rPr kumimoji="1" lang="en-US" altLang="zh-TW" sz="1463" b="1" i="0" u="none" strike="noStrike" kern="1200" cap="none" spc="0" normalizeH="0" baseline="0" noProof="0" dirty="0">
                <a:ln>
                  <a:noFill/>
                </a:ln>
                <a:solidFill>
                  <a:prstClr val="black"/>
                </a:solidFill>
                <a:effectLst/>
                <a:uLnTx/>
                <a:uFillTx/>
                <a:latin typeface="Arial"/>
                <a:ea typeface="ＭＳ Ｐゴシック"/>
                <a:cs typeface="+mn-cs"/>
              </a:rPr>
              <a:t>5</a:t>
            </a:r>
            <a:r>
              <a:rPr kumimoji="1" lang="zh-TW" altLang="en-US" sz="1463" b="1" i="0" u="none" strike="noStrike" kern="1200" cap="none" spc="0" normalizeH="0" baseline="0" noProof="0" dirty="0">
                <a:ln>
                  <a:noFill/>
                </a:ln>
                <a:solidFill>
                  <a:prstClr val="black"/>
                </a:solidFill>
                <a:effectLst/>
                <a:uLnTx/>
                <a:uFillTx/>
                <a:latin typeface="Arial"/>
                <a:ea typeface="ＭＳ Ｐゴシック"/>
                <a:cs typeface="+mn-cs"/>
              </a:rPr>
              <a:t>年</a:t>
            </a:r>
            <a:r>
              <a:rPr kumimoji="1" lang="en-US" altLang="zh-TW" sz="1463" b="1" i="0" u="none" strike="noStrike" kern="1200" cap="none" spc="0" normalizeH="0" baseline="0" noProof="0" dirty="0">
                <a:ln>
                  <a:noFill/>
                </a:ln>
                <a:solidFill>
                  <a:prstClr val="black"/>
                </a:solidFill>
                <a:effectLst/>
                <a:uLnTx/>
                <a:uFillTx/>
                <a:latin typeface="Arial"/>
                <a:ea typeface="ＭＳ Ｐゴシック"/>
                <a:cs typeface="+mn-cs"/>
              </a:rPr>
              <a:t>10</a:t>
            </a:r>
            <a:r>
              <a:rPr kumimoji="1" lang="zh-TW" altLang="en-US" sz="1463" b="1" i="0" u="none" strike="noStrike" kern="1200" cap="none" spc="0" normalizeH="0" baseline="0" noProof="0" dirty="0">
                <a:ln>
                  <a:noFill/>
                </a:ln>
                <a:solidFill>
                  <a:prstClr val="black"/>
                </a:solidFill>
                <a:effectLst/>
                <a:uLnTx/>
                <a:uFillTx/>
                <a:latin typeface="Arial"/>
                <a:ea typeface="ＭＳ Ｐゴシック"/>
                <a:cs typeface="+mn-cs"/>
              </a:rPr>
              <a:t>月</a:t>
            </a:r>
            <a:r>
              <a:rPr kumimoji="1" lang="en-US" altLang="zh-TW" sz="1463" b="1" i="0" u="none" strike="noStrike" kern="1200" cap="none" spc="0" normalizeH="0" baseline="0" noProof="0" dirty="0">
                <a:ln>
                  <a:noFill/>
                </a:ln>
                <a:solidFill>
                  <a:prstClr val="black"/>
                </a:solidFill>
                <a:effectLst/>
                <a:uLnTx/>
                <a:uFillTx/>
                <a:latin typeface="Arial"/>
                <a:ea typeface="ＭＳ Ｐゴシック"/>
                <a:cs typeface="+mn-cs"/>
              </a:rPr>
              <a:t>24</a:t>
            </a:r>
            <a:r>
              <a:rPr kumimoji="1" lang="zh-TW" altLang="en-US" sz="1463" b="1" i="0" u="none" strike="noStrike" kern="1200" cap="none" spc="0" normalizeH="0" baseline="0" noProof="0" dirty="0">
                <a:ln>
                  <a:noFill/>
                </a:ln>
                <a:solidFill>
                  <a:prstClr val="black"/>
                </a:solidFill>
                <a:effectLst/>
                <a:uLnTx/>
                <a:uFillTx/>
                <a:latin typeface="Arial"/>
                <a:ea typeface="ＭＳ Ｐゴシック"/>
                <a:cs typeface="+mn-cs"/>
              </a:rPr>
              <a:t>日開催）</a:t>
            </a:r>
            <a:r>
              <a:rPr kumimoji="1" lang="ja-JP" altLang="en-US" sz="1463" b="1" i="0" u="none" strike="noStrike" kern="1200" cap="none" spc="0" normalizeH="0" baseline="0" noProof="0" dirty="0">
                <a:ln>
                  <a:noFill/>
                </a:ln>
                <a:solidFill>
                  <a:prstClr val="black"/>
                </a:solidFill>
                <a:effectLst/>
                <a:uLnTx/>
                <a:uFillTx/>
                <a:latin typeface="Arial"/>
                <a:ea typeface="ＭＳ Ｐゴシック"/>
                <a:cs typeface="+mn-cs"/>
              </a:rPr>
              <a:t>資料</a:t>
            </a:r>
            <a:r>
              <a:rPr kumimoji="1" lang="zh-TW" altLang="en-US" sz="1463" b="1" i="0" u="none" strike="noStrike" kern="1200" cap="none" spc="0" normalizeH="0" baseline="0" noProof="0" dirty="0">
                <a:ln>
                  <a:noFill/>
                </a:ln>
                <a:solidFill>
                  <a:prstClr val="black"/>
                </a:solidFill>
                <a:effectLst/>
                <a:uLnTx/>
                <a:uFillTx/>
                <a:latin typeface="Arial"/>
                <a:ea typeface="ＭＳ Ｐゴシック"/>
                <a:cs typeface="+mn-cs"/>
              </a:rPr>
              <a:t> </a:t>
            </a:r>
            <a:r>
              <a:rPr kumimoji="1" lang="ja-JP" altLang="en-US" sz="1463" b="1" i="0" u="none" strike="noStrike" kern="1200" cap="none" spc="0" normalizeH="0" baseline="0" noProof="0" dirty="0">
                <a:ln>
                  <a:noFill/>
                </a:ln>
                <a:solidFill>
                  <a:prstClr val="black"/>
                </a:solidFill>
                <a:effectLst/>
                <a:uLnTx/>
                <a:uFillTx/>
                <a:latin typeface="Arial"/>
                <a:ea typeface="ＭＳ Ｐゴシック"/>
                <a:cs typeface="+mn-cs"/>
              </a:rPr>
              <a:t>「新たな総合経済対策（仮称）（案）」</a:t>
            </a:r>
            <a:r>
              <a:rPr kumimoji="1" lang="en-US" altLang="ja-JP" sz="1463" b="1" i="0" u="none" strike="noStrike" kern="1200" cap="none" spc="0" normalizeH="0" baseline="0" noProof="0" dirty="0">
                <a:ln>
                  <a:noFill/>
                </a:ln>
                <a:solidFill>
                  <a:prstClr val="black"/>
                </a:solidFill>
                <a:effectLst/>
                <a:uLnTx/>
                <a:uFillTx/>
                <a:latin typeface="Arial"/>
                <a:ea typeface="ＭＳ Ｐゴシック"/>
                <a:cs typeface="+mn-cs"/>
              </a:rPr>
              <a:t>14</a:t>
            </a:r>
            <a:r>
              <a:rPr kumimoji="1" lang="ja-JP" altLang="en-US" sz="1463" b="1" i="0" u="none" strike="noStrike" kern="1200" cap="none" spc="0" normalizeH="0" baseline="0" noProof="0" dirty="0">
                <a:ln>
                  <a:noFill/>
                </a:ln>
                <a:solidFill>
                  <a:prstClr val="black"/>
                </a:solidFill>
                <a:effectLst/>
                <a:uLnTx/>
                <a:uFillTx/>
                <a:latin typeface="Arial"/>
                <a:ea typeface="ＭＳ Ｐゴシック"/>
                <a:cs typeface="+mn-cs"/>
              </a:rPr>
              <a:t>頁</a:t>
            </a:r>
            <a:endParaRPr kumimoji="1" lang="zh-TW" altLang="en-US" sz="1463" b="1" i="0" u="none" strike="noStrike" kern="1200" cap="none" spc="0" normalizeH="0" baseline="0" noProof="0" dirty="0">
              <a:ln>
                <a:noFill/>
              </a:ln>
              <a:solidFill>
                <a:prstClr val="black"/>
              </a:solidFill>
              <a:effectLst/>
              <a:uLnTx/>
              <a:uFillTx/>
              <a:latin typeface="Arial"/>
              <a:ea typeface="ＭＳ Ｐゴシック"/>
              <a:cs typeface="+mn-cs"/>
            </a:endParaRPr>
          </a:p>
        </p:txBody>
      </p:sp>
      <p:sp>
        <p:nvSpPr>
          <p:cNvPr id="16" name="正方形/長方形 15">
            <a:extLst>
              <a:ext uri="{FF2B5EF4-FFF2-40B4-BE49-F238E27FC236}">
                <a16:creationId xmlns:a16="http://schemas.microsoft.com/office/drawing/2014/main" id="{79C56E11-9A4C-2D26-DC1D-2A067F883502}"/>
              </a:ext>
            </a:extLst>
          </p:cNvPr>
          <p:cNvSpPr/>
          <p:nvPr/>
        </p:nvSpPr>
        <p:spPr>
          <a:xfrm>
            <a:off x="740532" y="4984442"/>
            <a:ext cx="7417183" cy="481912"/>
          </a:xfrm>
          <a:prstGeom prst="rect">
            <a:avLst/>
          </a:prstGeom>
          <a:solidFill>
            <a:schemeClr val="bg1"/>
          </a:solidFill>
          <a:ln>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463" b="1" i="0" u="none" strike="noStrike" kern="1200" cap="none" spc="0" normalizeH="0" baseline="0" noProof="0" dirty="0">
                <a:ln>
                  <a:noFill/>
                </a:ln>
                <a:solidFill>
                  <a:prstClr val="black"/>
                </a:solidFill>
                <a:effectLst/>
                <a:uLnTx/>
                <a:uFillTx/>
                <a:latin typeface="Arial"/>
                <a:ea typeface="ＭＳ Ｐゴシック"/>
                <a:cs typeface="+mn-cs"/>
              </a:rPr>
              <a:t>自民党政調全体会議（令和</a:t>
            </a:r>
            <a:r>
              <a:rPr kumimoji="1" lang="en-US" altLang="ja-JP" sz="1463" b="1" i="0" u="none" strike="noStrike" kern="1200" cap="none" spc="0" normalizeH="0" baseline="0" noProof="0" dirty="0">
                <a:ln>
                  <a:noFill/>
                </a:ln>
                <a:solidFill>
                  <a:prstClr val="black"/>
                </a:solidFill>
                <a:effectLst/>
                <a:uLnTx/>
                <a:uFillTx/>
                <a:latin typeface="Arial"/>
                <a:ea typeface="ＭＳ Ｐゴシック"/>
                <a:cs typeface="+mn-cs"/>
              </a:rPr>
              <a:t>5</a:t>
            </a:r>
            <a:r>
              <a:rPr kumimoji="1" lang="ja-JP" altLang="en-US" sz="1463" b="1" i="0" u="none" strike="noStrike" kern="1200" cap="none" spc="0" normalizeH="0" baseline="0" noProof="0" dirty="0">
                <a:ln>
                  <a:noFill/>
                </a:ln>
                <a:solidFill>
                  <a:prstClr val="black"/>
                </a:solidFill>
                <a:effectLst/>
                <a:uLnTx/>
                <a:uFillTx/>
                <a:latin typeface="Arial"/>
                <a:ea typeface="ＭＳ Ｐゴシック"/>
                <a:cs typeface="+mn-cs"/>
              </a:rPr>
              <a:t>年</a:t>
            </a:r>
            <a:r>
              <a:rPr kumimoji="1" lang="en-US" altLang="ja-JP" sz="1463" b="1" i="0" u="none" strike="noStrike" kern="1200" cap="none" spc="0" normalizeH="0" baseline="0" noProof="0" dirty="0">
                <a:ln>
                  <a:noFill/>
                </a:ln>
                <a:solidFill>
                  <a:prstClr val="black"/>
                </a:solidFill>
                <a:effectLst/>
                <a:uLnTx/>
                <a:uFillTx/>
                <a:latin typeface="Arial"/>
                <a:ea typeface="ＭＳ Ｐゴシック"/>
                <a:cs typeface="+mn-cs"/>
              </a:rPr>
              <a:t>10</a:t>
            </a:r>
            <a:r>
              <a:rPr kumimoji="1" lang="ja-JP" altLang="en-US" sz="1463" b="1" i="0" u="none" strike="noStrike" kern="1200" cap="none" spc="0" normalizeH="0" baseline="0" noProof="0" dirty="0">
                <a:ln>
                  <a:noFill/>
                </a:ln>
                <a:solidFill>
                  <a:prstClr val="black"/>
                </a:solidFill>
                <a:effectLst/>
                <a:uLnTx/>
                <a:uFillTx/>
                <a:latin typeface="Arial"/>
                <a:ea typeface="ＭＳ Ｐゴシック"/>
                <a:cs typeface="+mn-cs"/>
              </a:rPr>
              <a:t>月</a:t>
            </a:r>
            <a:r>
              <a:rPr kumimoji="1" lang="en-US" altLang="ja-JP" sz="1463" b="1" i="0" u="none" strike="noStrike" kern="1200" cap="none" spc="0" normalizeH="0" baseline="0" noProof="0" dirty="0">
                <a:ln>
                  <a:noFill/>
                </a:ln>
                <a:solidFill>
                  <a:prstClr val="black"/>
                </a:solidFill>
                <a:effectLst/>
                <a:uLnTx/>
                <a:uFillTx/>
                <a:latin typeface="Arial"/>
                <a:ea typeface="ＭＳ Ｐゴシック"/>
                <a:cs typeface="+mn-cs"/>
              </a:rPr>
              <a:t>31</a:t>
            </a:r>
            <a:r>
              <a:rPr kumimoji="1" lang="ja-JP" altLang="en-US" sz="1463" b="1" i="0" u="none" strike="noStrike" kern="1200" cap="none" spc="0" normalizeH="0" baseline="0" noProof="0" dirty="0">
                <a:ln>
                  <a:noFill/>
                </a:ln>
                <a:solidFill>
                  <a:prstClr val="black"/>
                </a:solidFill>
                <a:effectLst/>
                <a:uLnTx/>
                <a:uFillTx/>
                <a:latin typeface="Arial"/>
                <a:ea typeface="ＭＳ Ｐゴシック"/>
                <a:cs typeface="+mn-cs"/>
              </a:rPr>
              <a:t>日開催）資料「新たな総合経済対策（仮称）（案）」</a:t>
            </a:r>
            <a:r>
              <a:rPr kumimoji="1" lang="en-US" altLang="ja-JP" sz="1463" b="1" i="0" u="none" strike="noStrike" kern="1200" cap="none" spc="0" normalizeH="0" baseline="0" noProof="0" dirty="0">
                <a:ln>
                  <a:noFill/>
                </a:ln>
                <a:solidFill>
                  <a:prstClr val="black"/>
                </a:solidFill>
                <a:effectLst/>
                <a:uLnTx/>
                <a:uFillTx/>
                <a:latin typeface="Arial"/>
                <a:ea typeface="ＭＳ Ｐゴシック"/>
                <a:cs typeface="+mn-cs"/>
              </a:rPr>
              <a:t>17</a:t>
            </a:r>
            <a:r>
              <a:rPr kumimoji="1" lang="ja-JP" altLang="en-US" sz="1463" b="1" i="0" u="none" strike="noStrike" kern="1200" cap="none" spc="0" normalizeH="0" baseline="0" noProof="0" dirty="0">
                <a:ln>
                  <a:noFill/>
                </a:ln>
                <a:solidFill>
                  <a:prstClr val="black"/>
                </a:solidFill>
                <a:effectLst/>
                <a:uLnTx/>
                <a:uFillTx/>
                <a:latin typeface="Arial"/>
                <a:ea typeface="ＭＳ Ｐゴシック"/>
                <a:cs typeface="+mn-cs"/>
              </a:rPr>
              <a:t>頁</a:t>
            </a:r>
            <a:endParaRPr kumimoji="1" lang="en-US" altLang="ja-JP" sz="1463" b="1" i="0" u="none" strike="noStrike" kern="1200" cap="none" spc="0" normalizeH="0" baseline="0" noProof="0" dirty="0">
              <a:ln>
                <a:noFill/>
              </a:ln>
              <a:solidFill>
                <a:prstClr val="black"/>
              </a:solidFill>
              <a:effectLst/>
              <a:uLnTx/>
              <a:uFillTx/>
              <a:latin typeface="Arial"/>
              <a:ea typeface="ＭＳ Ｐゴシック"/>
              <a:cs typeface="+mn-cs"/>
            </a:endParaRPr>
          </a:p>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463" b="1" i="0" u="none" strike="noStrike" kern="1200" cap="none" spc="0" normalizeH="0" baseline="0" noProof="0" dirty="0">
                <a:ln>
                  <a:noFill/>
                </a:ln>
                <a:solidFill>
                  <a:prstClr val="black"/>
                </a:solidFill>
                <a:effectLst/>
                <a:uLnTx/>
                <a:uFillTx/>
                <a:latin typeface="Arial"/>
                <a:ea typeface="ＭＳ Ｐゴシック"/>
                <a:cs typeface="+mn-cs"/>
              </a:rPr>
              <a:t>「デフレ完全脱却のための新たな総合経済対策」 （令和</a:t>
            </a:r>
            <a:r>
              <a:rPr kumimoji="1" lang="en-US" altLang="ja-JP" sz="1463" b="1" i="0" u="none" strike="noStrike" kern="1200" cap="none" spc="0" normalizeH="0" baseline="0" noProof="0" dirty="0">
                <a:ln>
                  <a:noFill/>
                </a:ln>
                <a:solidFill>
                  <a:prstClr val="black"/>
                </a:solidFill>
                <a:effectLst/>
                <a:uLnTx/>
                <a:uFillTx/>
                <a:latin typeface="Arial"/>
                <a:ea typeface="ＭＳ Ｐゴシック"/>
                <a:cs typeface="+mn-cs"/>
              </a:rPr>
              <a:t>5</a:t>
            </a:r>
            <a:r>
              <a:rPr kumimoji="1" lang="ja-JP" altLang="en-US" sz="1463" b="1" i="0" u="none" strike="noStrike" kern="1200" cap="none" spc="0" normalizeH="0" baseline="0" noProof="0" dirty="0">
                <a:ln>
                  <a:noFill/>
                </a:ln>
                <a:solidFill>
                  <a:prstClr val="black"/>
                </a:solidFill>
                <a:effectLst/>
                <a:uLnTx/>
                <a:uFillTx/>
                <a:latin typeface="Arial"/>
                <a:ea typeface="ＭＳ Ｐゴシック"/>
                <a:cs typeface="+mn-cs"/>
              </a:rPr>
              <a:t>年</a:t>
            </a:r>
            <a:r>
              <a:rPr kumimoji="1" lang="en-US" altLang="ja-JP" sz="1463" b="1" i="0" u="none" strike="noStrike" kern="1200" cap="none" spc="0" normalizeH="0" baseline="0" noProof="0" dirty="0">
                <a:ln>
                  <a:noFill/>
                </a:ln>
                <a:solidFill>
                  <a:prstClr val="black"/>
                </a:solidFill>
                <a:effectLst/>
                <a:uLnTx/>
                <a:uFillTx/>
                <a:latin typeface="Arial"/>
                <a:ea typeface="ＭＳ Ｐゴシック"/>
                <a:cs typeface="+mn-cs"/>
              </a:rPr>
              <a:t>11</a:t>
            </a:r>
            <a:r>
              <a:rPr kumimoji="1" lang="ja-JP" altLang="en-US" sz="1463" b="1" i="0" u="none" strike="noStrike" kern="1200" cap="none" spc="0" normalizeH="0" baseline="0" noProof="0" dirty="0">
                <a:ln>
                  <a:noFill/>
                </a:ln>
                <a:solidFill>
                  <a:prstClr val="black"/>
                </a:solidFill>
                <a:effectLst/>
                <a:uLnTx/>
                <a:uFillTx/>
                <a:latin typeface="Arial"/>
                <a:ea typeface="ＭＳ Ｐゴシック"/>
                <a:cs typeface="+mn-cs"/>
              </a:rPr>
              <a:t>月</a:t>
            </a:r>
            <a:r>
              <a:rPr kumimoji="1" lang="en-US" altLang="ja-JP" sz="1463" b="1" i="0" u="none" strike="noStrike" kern="1200" cap="none" spc="0" normalizeH="0" baseline="0" noProof="0" dirty="0">
                <a:ln>
                  <a:noFill/>
                </a:ln>
                <a:solidFill>
                  <a:prstClr val="black"/>
                </a:solidFill>
                <a:effectLst/>
                <a:uLnTx/>
                <a:uFillTx/>
                <a:latin typeface="Arial"/>
                <a:ea typeface="ＭＳ Ｐゴシック"/>
                <a:cs typeface="+mn-cs"/>
              </a:rPr>
              <a:t>2</a:t>
            </a:r>
            <a:r>
              <a:rPr kumimoji="1" lang="ja-JP" altLang="en-US" sz="1463" b="1" i="0" u="none" strike="noStrike" kern="1200" cap="none" spc="0" normalizeH="0" baseline="0" noProof="0" dirty="0">
                <a:ln>
                  <a:noFill/>
                </a:ln>
                <a:solidFill>
                  <a:prstClr val="black"/>
                </a:solidFill>
                <a:effectLst/>
                <a:uLnTx/>
                <a:uFillTx/>
                <a:latin typeface="Arial"/>
                <a:ea typeface="ＭＳ Ｐゴシック"/>
                <a:cs typeface="+mn-cs"/>
              </a:rPr>
              <a:t>日閣議決定）</a:t>
            </a:r>
            <a:r>
              <a:rPr kumimoji="1" lang="en-US" altLang="ja-JP" sz="1463" b="1" i="0" u="none" strike="noStrike" kern="1200" cap="none" spc="0" normalizeH="0" baseline="0" noProof="0" dirty="0">
                <a:ln>
                  <a:noFill/>
                </a:ln>
                <a:solidFill>
                  <a:prstClr val="black"/>
                </a:solidFill>
                <a:effectLst/>
                <a:uLnTx/>
                <a:uFillTx/>
                <a:latin typeface="Arial"/>
                <a:ea typeface="ＭＳ Ｐゴシック"/>
                <a:cs typeface="+mn-cs"/>
              </a:rPr>
              <a:t> 17</a:t>
            </a:r>
            <a:r>
              <a:rPr kumimoji="1" lang="ja-JP" altLang="en-US" sz="1463" b="1" i="0" u="none" strike="noStrike" kern="1200" cap="none" spc="0" normalizeH="0" baseline="0" noProof="0" dirty="0">
                <a:ln>
                  <a:noFill/>
                </a:ln>
                <a:solidFill>
                  <a:prstClr val="black"/>
                </a:solidFill>
                <a:effectLst/>
                <a:uLnTx/>
                <a:uFillTx/>
                <a:latin typeface="Arial"/>
                <a:ea typeface="ＭＳ Ｐゴシック"/>
                <a:cs typeface="+mn-cs"/>
              </a:rPr>
              <a:t>頁</a:t>
            </a:r>
          </a:p>
        </p:txBody>
      </p:sp>
      <p:sp>
        <p:nvSpPr>
          <p:cNvPr id="34" name="テキスト ボックス 33">
            <a:extLst>
              <a:ext uri="{FF2B5EF4-FFF2-40B4-BE49-F238E27FC236}">
                <a16:creationId xmlns:a16="http://schemas.microsoft.com/office/drawing/2014/main" id="{9C4A1039-C2DB-4F69-DA1D-8059A8446955}"/>
              </a:ext>
            </a:extLst>
          </p:cNvPr>
          <p:cNvSpPr txBox="1"/>
          <p:nvPr/>
        </p:nvSpPr>
        <p:spPr>
          <a:xfrm>
            <a:off x="253847" y="737701"/>
            <a:ext cx="9398307" cy="442429"/>
          </a:xfrm>
          <a:prstGeom prst="rect">
            <a:avLst/>
          </a:prstGeom>
          <a:noFill/>
        </p:spPr>
        <p:txBody>
          <a:bodyPr wrap="square" rtlCol="0">
            <a:spAutoFit/>
          </a:bodyP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診療報酬改定における悪影響を及ぼすような文章の削除</a:t>
            </a:r>
          </a:p>
        </p:txBody>
      </p:sp>
      <p:sp>
        <p:nvSpPr>
          <p:cNvPr id="38" name="正方形/長方形 37">
            <a:extLst>
              <a:ext uri="{FF2B5EF4-FFF2-40B4-BE49-F238E27FC236}">
                <a16:creationId xmlns:a16="http://schemas.microsoft.com/office/drawing/2014/main" id="{B466FAE9-40BF-8477-2F40-0B479C62180E}"/>
              </a:ext>
            </a:extLst>
          </p:cNvPr>
          <p:cNvSpPr/>
          <p:nvPr/>
        </p:nvSpPr>
        <p:spPr>
          <a:xfrm>
            <a:off x="740532" y="3683312"/>
            <a:ext cx="8483443" cy="1072537"/>
          </a:xfrm>
          <a:prstGeom prst="rect">
            <a:avLst/>
          </a:prstGeom>
          <a:solidFill>
            <a:srgbClr val="F7F7F7"/>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144463" algn="l" defTabSz="74295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Arial"/>
                <a:ea typeface="ＭＳ Ｐゴシック"/>
                <a:cs typeface="+mn-cs"/>
              </a:rPr>
              <a:t>出席議員によると、公定価格の見直しを巡って、「医療も介護も公定価格で賃上げに対応できていない」「見直しではなく、引き上げと書くべきだ」「改定を待たずに引き上げるべきだ」と異論が相次いだ。</a:t>
            </a:r>
            <a:endParaRPr kumimoji="1" lang="en-US" altLang="ja-JP" sz="1300" b="0" i="0" u="none" strike="noStrike" kern="1200" cap="none" spc="0" normalizeH="0" baseline="0" noProof="0" dirty="0">
              <a:ln>
                <a:noFill/>
              </a:ln>
              <a:solidFill>
                <a:prstClr val="black"/>
              </a:solidFill>
              <a:effectLst/>
              <a:uLnTx/>
              <a:uFillTx/>
              <a:latin typeface="Arial"/>
              <a:ea typeface="ＭＳ Ｐゴシック"/>
              <a:cs typeface="+mn-cs"/>
            </a:endParaRPr>
          </a:p>
          <a:p>
            <a:pPr marL="0" marR="0" lvl="0" indent="144463" algn="l" defTabSz="74295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Arial"/>
                <a:ea typeface="ＭＳ Ｐゴシック"/>
                <a:cs typeface="+mn-cs"/>
              </a:rPr>
              <a:t>収益増加等が処遇改善につながる仕組みについては、「意味不明だ」「収益は事業者ごとにばらつきがある」「高齢化で伸びているわけではない」との声が上がった。「断固反対だ。報酬で手当てすべきだ」「トリプル改定で相応のプラス改定を実施すべきだ」と主張する声もあった。</a:t>
            </a:r>
          </a:p>
        </p:txBody>
      </p:sp>
      <p:sp>
        <p:nvSpPr>
          <p:cNvPr id="40" name="テキスト ボックス 39">
            <a:extLst>
              <a:ext uri="{FF2B5EF4-FFF2-40B4-BE49-F238E27FC236}">
                <a16:creationId xmlns:a16="http://schemas.microsoft.com/office/drawing/2014/main" id="{651A3241-85F9-9C09-196E-827A823B0CBF}"/>
              </a:ext>
            </a:extLst>
          </p:cNvPr>
          <p:cNvSpPr txBox="1"/>
          <p:nvPr/>
        </p:nvSpPr>
        <p:spPr>
          <a:xfrm>
            <a:off x="3607351" y="4543291"/>
            <a:ext cx="5511140" cy="229935"/>
          </a:xfrm>
          <a:prstGeom prst="rect">
            <a:avLst/>
          </a:prstGeom>
          <a:noFill/>
        </p:spPr>
        <p:txBody>
          <a:bodyPr wrap="square" rtlCol="0">
            <a:spAutoFit/>
          </a:bodyPr>
          <a:lstStyle/>
          <a:p>
            <a:pPr marL="0" marR="0" lvl="0" indent="0" algn="r" defTabSz="742950" rtl="0" eaLnBrk="1" fontAlgn="auto" latinLnBrk="0" hangingPunct="1">
              <a:lnSpc>
                <a:spcPct val="100000"/>
              </a:lnSpc>
              <a:spcBef>
                <a:spcPts val="0"/>
              </a:spcBef>
              <a:spcAft>
                <a:spcPts val="0"/>
              </a:spcAft>
              <a:buClrTx/>
              <a:buSzTx/>
              <a:buFontTx/>
              <a:buNone/>
              <a:tabLst/>
              <a:defRPr/>
            </a:pP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a:t>
            </a:r>
            <a:r>
              <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rPr>
              <a:t>MEDIFAX</a:t>
            </a: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「トリプル改定の処遇改善、自民から異論続出　政府の経済対策で」 （令和</a:t>
            </a:r>
            <a:r>
              <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rPr>
              <a:t>5</a:t>
            </a: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年</a:t>
            </a:r>
            <a:r>
              <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rPr>
              <a:t>10</a:t>
            </a: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月</a:t>
            </a:r>
            <a:r>
              <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rPr>
              <a:t>24</a:t>
            </a: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日）</a:t>
            </a:r>
          </a:p>
        </p:txBody>
      </p:sp>
      <p:sp>
        <p:nvSpPr>
          <p:cNvPr id="2" name="正方形/長方形 1">
            <a:extLst>
              <a:ext uri="{FF2B5EF4-FFF2-40B4-BE49-F238E27FC236}">
                <a16:creationId xmlns:a16="http://schemas.microsoft.com/office/drawing/2014/main" id="{F1C76D41-4F4F-72F8-B7A9-A57463EEC327}"/>
              </a:ext>
            </a:extLst>
          </p:cNvPr>
          <p:cNvSpPr/>
          <p:nvPr/>
        </p:nvSpPr>
        <p:spPr>
          <a:xfrm>
            <a:off x="2612736" y="3225554"/>
            <a:ext cx="4680520" cy="331033"/>
          </a:xfrm>
          <a:prstGeom prst="rect">
            <a:avLst/>
          </a:prstGeom>
          <a:solidFill>
            <a:srgbClr val="FFEFF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625" b="0" i="0" u="none" strike="noStrike" kern="1200" cap="none" spc="0" normalizeH="0" baseline="0" noProof="0" dirty="0">
                <a:ln>
                  <a:noFill/>
                </a:ln>
                <a:solidFill>
                  <a:prstClr val="black"/>
                </a:solidFill>
                <a:effectLst/>
                <a:uLnTx/>
                <a:uFillTx/>
                <a:latin typeface="Arial"/>
                <a:ea typeface="ＭＳ Ｐゴシック"/>
                <a:cs typeface="+mn-cs"/>
              </a:rPr>
              <a:t>日本医師連盟を通じて国会議員に対して働きかけ</a:t>
            </a:r>
          </a:p>
        </p:txBody>
      </p:sp>
      <p:sp>
        <p:nvSpPr>
          <p:cNvPr id="4" name="テキスト ボックス 3">
            <a:extLst>
              <a:ext uri="{FF2B5EF4-FFF2-40B4-BE49-F238E27FC236}">
                <a16:creationId xmlns:a16="http://schemas.microsoft.com/office/drawing/2014/main" id="{12B8D4B2-3A66-B881-609C-3557C093594E}"/>
              </a:ext>
            </a:extLst>
          </p:cNvPr>
          <p:cNvSpPr txBox="1"/>
          <p:nvPr/>
        </p:nvSpPr>
        <p:spPr>
          <a:xfrm>
            <a:off x="293720" y="1825260"/>
            <a:ext cx="912418" cy="692497"/>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950" b="0" i="0" u="none" strike="noStrike" kern="1200" cap="none" spc="0" normalizeH="0" baseline="0" noProof="0" dirty="0">
                <a:ln>
                  <a:noFill/>
                </a:ln>
                <a:solidFill>
                  <a:prstClr val="black"/>
                </a:solidFill>
                <a:effectLst/>
                <a:uLnTx/>
                <a:uFillTx/>
                <a:latin typeface="Arial"/>
                <a:ea typeface="ＭＳ Ｐゴシック"/>
                <a:cs typeface="+mn-cs"/>
              </a:rPr>
              <a:t>（経緯）</a:t>
            </a:r>
          </a:p>
        </p:txBody>
      </p:sp>
      <p:sp>
        <p:nvSpPr>
          <p:cNvPr id="7" name="スライド番号プレースホルダー 2">
            <a:extLst>
              <a:ext uri="{FF2B5EF4-FFF2-40B4-BE49-F238E27FC236}">
                <a16:creationId xmlns:a16="http://schemas.microsoft.com/office/drawing/2014/main" id="{560EC799-278A-AC3D-6341-4674B6CE064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a:cs typeface="+mn-cs"/>
            </a:endParaRPr>
          </a:p>
        </p:txBody>
      </p:sp>
    </p:spTree>
    <p:extLst>
      <p:ext uri="{BB962C8B-B14F-4D97-AF65-F5344CB8AC3E}">
        <p14:creationId xmlns:p14="http://schemas.microsoft.com/office/powerpoint/2010/main" val="847071846"/>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471047"/>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150</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3458800407"/>
              </p:ext>
            </p:extLst>
          </p:nvPr>
        </p:nvGraphicFramePr>
        <p:xfrm>
          <a:off x="506506" y="829945"/>
          <a:ext cx="8892988" cy="520065"/>
        </p:xfrm>
        <a:graphic>
          <a:graphicData uri="http://schemas.openxmlformats.org/drawingml/2006/table">
            <a:tbl>
              <a:tblPr firstRow="1" bandRow="1">
                <a:tableStyleId>{5C22544A-7EE6-4342-B048-85BDC9FD1C3A}</a:tableStyleId>
              </a:tblPr>
              <a:tblGrid>
                <a:gridCol w="8892988">
                  <a:extLst>
                    <a:ext uri="{9D8B030D-6E8A-4147-A177-3AD203B41FA5}">
                      <a16:colId xmlns:a16="http://schemas.microsoft.com/office/drawing/2014/main" val="3063699429"/>
                    </a:ext>
                  </a:extLst>
                </a:gridCol>
              </a:tblGrid>
              <a:tr h="52006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900" b="0" i="0" u="none" strike="noStrike" kern="1200" cap="none" spc="0" normalizeH="0" baseline="0" noProof="0" dirty="0">
                          <a:ln>
                            <a:noFill/>
                          </a:ln>
                          <a:solidFill>
                            <a:prstClr val="black"/>
                          </a:solidFill>
                          <a:effectLst/>
                          <a:uLnTx/>
                          <a:uFillTx/>
                          <a:latin typeface="+mn-lt"/>
                          <a:ea typeface="+mn-ea"/>
                          <a:cs typeface="+mn-cs"/>
                        </a:rPr>
                        <a:t>初再診料等の評価の見直し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1416444942"/>
              </p:ext>
            </p:extLst>
          </p:nvPr>
        </p:nvGraphicFramePr>
        <p:xfrm>
          <a:off x="799039" y="1857375"/>
          <a:ext cx="8405921" cy="3091816"/>
        </p:xfrm>
        <a:graphic>
          <a:graphicData uri="http://schemas.openxmlformats.org/drawingml/2006/table">
            <a:tbl>
              <a:tblPr firstRow="1" bandRow="1">
                <a:tableStyleId>{5C22544A-7EE6-4342-B048-85BDC9FD1C3A}</a:tableStyleId>
              </a:tblPr>
              <a:tblGrid>
                <a:gridCol w="8405921">
                  <a:extLst>
                    <a:ext uri="{9D8B030D-6E8A-4147-A177-3AD203B41FA5}">
                      <a16:colId xmlns:a16="http://schemas.microsoft.com/office/drawing/2014/main" val="4124765003"/>
                    </a:ext>
                  </a:extLst>
                </a:gridCol>
              </a:tblGrid>
              <a:tr h="2492377">
                <a:tc>
                  <a:txBody>
                    <a:bodyPr/>
                    <a:lstStyle/>
                    <a:p>
                      <a:pPr>
                        <a:spcBef>
                          <a:spcPts val="1200"/>
                        </a:spcBef>
                      </a:pPr>
                      <a:r>
                        <a:rPr kumimoji="1" lang="ja-JP" altLang="en-US" sz="2400" dirty="0">
                          <a:solidFill>
                            <a:schemeClr val="tx1"/>
                          </a:solidFill>
                        </a:rPr>
                        <a:t>＜概要＞</a:t>
                      </a:r>
                      <a:endParaRPr kumimoji="1" lang="en-US" altLang="ja-JP" sz="2400" dirty="0">
                        <a:solidFill>
                          <a:schemeClr val="tx1"/>
                        </a:solidFill>
                      </a:endParaRPr>
                    </a:p>
                    <a:p>
                      <a:pPr marL="446088" indent="-446088">
                        <a:spcBef>
                          <a:spcPts val="1200"/>
                        </a:spcBef>
                      </a:pPr>
                      <a:r>
                        <a:rPr kumimoji="1" lang="ja-JP" altLang="en-US" sz="2400" dirty="0">
                          <a:solidFill>
                            <a:schemeClr val="tx1"/>
                          </a:solidFill>
                        </a:rPr>
                        <a:t>１．改定財源</a:t>
                      </a:r>
                      <a:r>
                        <a:rPr kumimoji="1" lang="ja-JP" altLang="en-US" sz="2400" dirty="0">
                          <a:solidFill>
                            <a:srgbClr val="0070C0"/>
                          </a:solidFill>
                        </a:rPr>
                        <a:t>＋</a:t>
                      </a:r>
                      <a:r>
                        <a:rPr kumimoji="1" lang="en-US" altLang="ja-JP" sz="2400" dirty="0">
                          <a:solidFill>
                            <a:srgbClr val="0070C0"/>
                          </a:solidFill>
                        </a:rPr>
                        <a:t>0.28</a:t>
                      </a:r>
                      <a:r>
                        <a:rPr kumimoji="1" lang="ja-JP" altLang="en-US" sz="2400" dirty="0">
                          <a:solidFill>
                            <a:srgbClr val="0070C0"/>
                          </a:solidFill>
                        </a:rPr>
                        <a:t>％程度の対応</a:t>
                      </a:r>
                      <a:endParaRPr kumimoji="1" lang="en-US" altLang="ja-JP" sz="2400" dirty="0">
                        <a:solidFill>
                          <a:schemeClr val="tx1"/>
                        </a:solidFill>
                      </a:endParaRPr>
                    </a:p>
                    <a:p>
                      <a:pPr marL="324000" indent="-446088">
                        <a:spcBef>
                          <a:spcPts val="1200"/>
                        </a:spcBef>
                      </a:pPr>
                      <a:r>
                        <a:rPr kumimoji="1" lang="ja-JP" altLang="en-US" sz="2400" dirty="0">
                          <a:solidFill>
                            <a:schemeClr val="tx1"/>
                          </a:solidFill>
                        </a:rPr>
                        <a:t>２．</a:t>
                      </a:r>
                      <a:r>
                        <a:rPr kumimoji="1" lang="en-US" altLang="ja-JP" sz="2400" dirty="0">
                          <a:solidFill>
                            <a:schemeClr val="tx1"/>
                          </a:solidFill>
                        </a:rPr>
                        <a:t>40</a:t>
                      </a:r>
                      <a:r>
                        <a:rPr kumimoji="1" lang="ja-JP" altLang="en-US" sz="2400" dirty="0">
                          <a:solidFill>
                            <a:schemeClr val="tx1"/>
                          </a:solidFill>
                        </a:rPr>
                        <a:t>歳未満の勤務医師・事務職員等の</a:t>
                      </a:r>
                      <a:r>
                        <a:rPr kumimoji="1" lang="ja-JP" altLang="en-US" sz="2400" dirty="0">
                          <a:solidFill>
                            <a:srgbClr val="0070C0"/>
                          </a:solidFill>
                        </a:rPr>
                        <a:t>賃上げ対応</a:t>
                      </a:r>
                      <a:r>
                        <a:rPr kumimoji="1" lang="ja-JP" altLang="en-US" sz="2400" dirty="0">
                          <a:solidFill>
                            <a:schemeClr val="tx1"/>
                          </a:solidFill>
                        </a:rPr>
                        <a:t>、</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外来診療における標準的な</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感染防止対策</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を日常的に講じることが必要となったことから、</a:t>
                      </a:r>
                      <a:r>
                        <a:rPr kumimoji="1" lang="ja-JP" altLang="en-US" sz="2400" dirty="0">
                          <a:solidFill>
                            <a:srgbClr val="FF0000"/>
                          </a:solidFill>
                        </a:rPr>
                        <a:t>初診料・再診料等を増点（加算等ではなく本体を増点）</a:t>
                      </a:r>
                      <a:endParaRPr kumimoji="1" lang="en-US" altLang="ja-JP" sz="2400" dirty="0">
                        <a:solidFill>
                          <a:srgbClr val="FF0000"/>
                        </a:solidFill>
                      </a:endParaRPr>
                    </a:p>
                    <a:p>
                      <a:pPr marL="324000" indent="-446088">
                        <a:spcBef>
                          <a:spcPts val="1200"/>
                        </a:spcBef>
                      </a:pPr>
                      <a:endParaRPr kumimoji="1" lang="ja-JP" altLang="en-US" sz="2400" dirty="0">
                        <a:solidFill>
                          <a:srgbClr val="FF0000"/>
                        </a:solidFill>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2383516581"/>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初再診料等の評価の見直し</a:t>
            </a:r>
          </a:p>
        </p:txBody>
      </p:sp>
      <p:sp>
        <p:nvSpPr>
          <p:cNvPr id="8" name="正方形/長方形 7"/>
          <p:cNvSpPr/>
          <p:nvPr/>
        </p:nvSpPr>
        <p:spPr>
          <a:xfrm>
            <a:off x="188119" y="1018800"/>
            <a:ext cx="9529762" cy="573700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外来診療における標準的な感染防止対策を日常的に講じることが必要となったこと、職員の賃上げを実施すること等の観点から、</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初診料を３点</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再診料と外来診療料をそれぞれ２点</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引き上げる。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初再診料等の評価の見直し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医療従事者の人材確保や賃上げに向けた取組－③</a:t>
            </a:r>
          </a:p>
        </p:txBody>
      </p:sp>
      <p:sp>
        <p:nvSpPr>
          <p:cNvPr id="88" name="正方形/長方形 87"/>
          <p:cNvSpPr/>
          <p:nvPr/>
        </p:nvSpPr>
        <p:spPr>
          <a:xfrm>
            <a:off x="5215576" y="1884891"/>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2248199"/>
            <a:ext cx="4320000" cy="4421541"/>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初診料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初診料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291</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情報通信機器を用いた初診料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253</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初診料の注２・注３・注４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216</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情報通信機器を用いた場合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188</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初診料の注５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146</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情報通信機器を用いた場合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127</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注２～４に規定する場合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108</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情報通信機器を用いた場合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94</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再診料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再診料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75</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情報通信機器を用いた再診料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75</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再診料の注２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55</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再診料の注３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38</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再診料の注２に規定する場合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28</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外来診療料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外来診療料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76</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情報通信機器を用いた外来診療料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75</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外来診療料の注２・注３・注４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56</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外来診療料の注５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38</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注２～４に規定する場合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28</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31543" y="2306171"/>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884891"/>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248199"/>
            <a:ext cx="4371398" cy="4421541"/>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初診料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初診料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288</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情報通信機器を用いた初診料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251</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初診料の注２・注３・注４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214</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情報通信機器を用いた場合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186</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初診料の注５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144</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情報通信機器を用いた場合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125</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注２～４に規定する場合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107</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情報通信機器を用いた場合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93</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再診料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再診料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73</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情報通信機器を用いた再診料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73</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再診料の注２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54</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再診料の注３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37</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再診料の注２に規定する場合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27</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外来診療料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外来診療料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74</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情報通信機器を用いた外来診療料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73</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外来診療料の注２・注３・注４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55</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外来診療料の注５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37</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注２～４に規定する場合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27</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スライド番号プレースホルダー 2">
            <a:extLst>
              <a:ext uri="{FF2B5EF4-FFF2-40B4-BE49-F238E27FC236}">
                <a16:creationId xmlns:a16="http://schemas.microsoft.com/office/drawing/2014/main" id="{12510326-70AA-AD50-DC10-E484AFE24FD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161865590"/>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464062"/>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152</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1842583618"/>
              </p:ext>
            </p:extLst>
          </p:nvPr>
        </p:nvGraphicFramePr>
        <p:xfrm>
          <a:off x="506506" y="1007507"/>
          <a:ext cx="8892988" cy="520065"/>
        </p:xfrm>
        <a:graphic>
          <a:graphicData uri="http://schemas.openxmlformats.org/drawingml/2006/table">
            <a:tbl>
              <a:tblPr firstRow="1" bandRow="1">
                <a:tableStyleId>{5C22544A-7EE6-4342-B048-85BDC9FD1C3A}</a:tableStyleId>
              </a:tblPr>
              <a:tblGrid>
                <a:gridCol w="8892988">
                  <a:extLst>
                    <a:ext uri="{9D8B030D-6E8A-4147-A177-3AD203B41FA5}">
                      <a16:colId xmlns:a16="http://schemas.microsoft.com/office/drawing/2014/main" val="3063699429"/>
                    </a:ext>
                  </a:extLst>
                </a:gridCol>
              </a:tblGrid>
              <a:tr h="52006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900" b="0" i="0" u="none" strike="noStrike" kern="1200" cap="none" spc="0" normalizeH="0" baseline="0" noProof="0" dirty="0">
                          <a:ln>
                            <a:noFill/>
                          </a:ln>
                          <a:solidFill>
                            <a:prstClr val="black"/>
                          </a:solidFill>
                          <a:effectLst/>
                          <a:uLnTx/>
                          <a:uFillTx/>
                          <a:latin typeface="+mn-lt"/>
                          <a:ea typeface="+mn-ea"/>
                          <a:cs typeface="+mn-cs"/>
                        </a:rPr>
                        <a:t>入院基本料等の見直し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1675272179"/>
              </p:ext>
            </p:extLst>
          </p:nvPr>
        </p:nvGraphicFramePr>
        <p:xfrm>
          <a:off x="971550" y="1762125"/>
          <a:ext cx="8639176" cy="4701937"/>
        </p:xfrm>
        <a:graphic>
          <a:graphicData uri="http://schemas.openxmlformats.org/drawingml/2006/table">
            <a:tbl>
              <a:tblPr firstRow="1" bandRow="1">
                <a:tableStyleId>{5C22544A-7EE6-4342-B048-85BDC9FD1C3A}</a:tableStyleId>
              </a:tblPr>
              <a:tblGrid>
                <a:gridCol w="8639176">
                  <a:extLst>
                    <a:ext uri="{9D8B030D-6E8A-4147-A177-3AD203B41FA5}">
                      <a16:colId xmlns:a16="http://schemas.microsoft.com/office/drawing/2014/main" val="4124765003"/>
                    </a:ext>
                  </a:extLst>
                </a:gridCol>
              </a:tblGrid>
              <a:tr h="4701937">
                <a:tc>
                  <a:txBody>
                    <a:bodyPr/>
                    <a:lstStyle/>
                    <a:p>
                      <a:pPr>
                        <a:spcBef>
                          <a:spcPts val="1200"/>
                        </a:spcBef>
                      </a:pPr>
                      <a:r>
                        <a:rPr kumimoji="1" lang="ja-JP" altLang="en-US" sz="2600" dirty="0">
                          <a:solidFill>
                            <a:schemeClr val="tx1"/>
                          </a:solidFill>
                        </a:rPr>
                        <a:t>＜概要＞</a:t>
                      </a:r>
                      <a:endParaRPr kumimoji="1" lang="en-US" altLang="ja-JP" sz="2600" dirty="0">
                        <a:solidFill>
                          <a:schemeClr val="tx1"/>
                        </a:solidFill>
                      </a:endParaRPr>
                    </a:p>
                    <a:p>
                      <a:pPr marL="446088" indent="-446088">
                        <a:spcBef>
                          <a:spcPts val="1200"/>
                        </a:spcBef>
                      </a:pPr>
                      <a:r>
                        <a:rPr kumimoji="1" lang="ja-JP" altLang="en-US" sz="2600" dirty="0">
                          <a:solidFill>
                            <a:schemeClr val="tx1"/>
                          </a:solidFill>
                        </a:rPr>
                        <a:t>１．改定財源</a:t>
                      </a:r>
                      <a:r>
                        <a:rPr kumimoji="1" lang="ja-JP" altLang="en-US" sz="2600" dirty="0">
                          <a:solidFill>
                            <a:srgbClr val="0070C0"/>
                          </a:solidFill>
                        </a:rPr>
                        <a:t>＋</a:t>
                      </a:r>
                      <a:r>
                        <a:rPr kumimoji="1" lang="en-US" altLang="ja-JP" sz="2600" dirty="0">
                          <a:solidFill>
                            <a:srgbClr val="0070C0"/>
                          </a:solidFill>
                        </a:rPr>
                        <a:t>0.28</a:t>
                      </a:r>
                      <a:r>
                        <a:rPr kumimoji="1" lang="ja-JP" altLang="en-US" sz="2600" dirty="0">
                          <a:solidFill>
                            <a:srgbClr val="0070C0"/>
                          </a:solidFill>
                        </a:rPr>
                        <a:t>％程度の対応</a:t>
                      </a:r>
                      <a:endParaRPr kumimoji="1" lang="en-US" altLang="ja-JP" sz="2600" dirty="0">
                        <a:solidFill>
                          <a:schemeClr val="tx1"/>
                        </a:solidFill>
                      </a:endParaRPr>
                    </a:p>
                    <a:p>
                      <a:pPr marL="446088" indent="-446088">
                        <a:spcBef>
                          <a:spcPts val="1200"/>
                        </a:spcBef>
                      </a:pPr>
                      <a:r>
                        <a:rPr kumimoji="1" lang="ja-JP" altLang="en-US" sz="2600" dirty="0">
                          <a:solidFill>
                            <a:schemeClr val="tx1"/>
                          </a:solidFill>
                        </a:rPr>
                        <a:t>２．</a:t>
                      </a:r>
                      <a:r>
                        <a:rPr kumimoji="1" lang="en-US" altLang="ja-JP" sz="2600" dirty="0">
                          <a:solidFill>
                            <a:schemeClr val="tx1"/>
                          </a:solidFill>
                        </a:rPr>
                        <a:t>40</a:t>
                      </a:r>
                      <a:r>
                        <a:rPr kumimoji="1" lang="ja-JP" altLang="en-US" sz="2600" dirty="0">
                          <a:solidFill>
                            <a:schemeClr val="tx1"/>
                          </a:solidFill>
                        </a:rPr>
                        <a:t>歳未満の勤務医師・事務職員等の</a:t>
                      </a:r>
                      <a:r>
                        <a:rPr kumimoji="1" lang="ja-JP" altLang="en-US" sz="2600" dirty="0">
                          <a:solidFill>
                            <a:srgbClr val="0070C0"/>
                          </a:solidFill>
                        </a:rPr>
                        <a:t>賃上げ</a:t>
                      </a:r>
                      <a:r>
                        <a:rPr kumimoji="1" lang="ja-JP" altLang="en-US" sz="2600" dirty="0">
                          <a:solidFill>
                            <a:schemeClr val="tx1"/>
                          </a:solidFill>
                        </a:rPr>
                        <a:t>のため</a:t>
                      </a:r>
                      <a:br>
                        <a:rPr kumimoji="1" lang="en-US" altLang="ja-JP" sz="2600" dirty="0">
                          <a:solidFill>
                            <a:schemeClr val="tx1"/>
                          </a:solidFill>
                        </a:rPr>
                      </a:br>
                      <a:r>
                        <a:rPr kumimoji="1" lang="ja-JP" altLang="en-US" sz="2600" dirty="0">
                          <a:solidFill>
                            <a:srgbClr val="FF0000"/>
                          </a:solidFill>
                        </a:rPr>
                        <a:t>入院基本料（本体）を増点</a:t>
                      </a:r>
                      <a:endParaRPr kumimoji="1" lang="en-US" altLang="ja-JP" sz="2600" dirty="0">
                        <a:solidFill>
                          <a:srgbClr val="FF0000"/>
                        </a:solidFill>
                      </a:endParaRPr>
                    </a:p>
                    <a:p>
                      <a:pPr marL="446088" indent="-446088">
                        <a:spcBef>
                          <a:spcPts val="1200"/>
                        </a:spcBef>
                      </a:pPr>
                      <a:r>
                        <a:rPr kumimoji="1" lang="ja-JP" altLang="en-US" sz="2600" dirty="0">
                          <a:solidFill>
                            <a:schemeClr val="tx1"/>
                          </a:solidFill>
                        </a:rPr>
                        <a:t>３．あわせて、入院料の施設基準として、</a:t>
                      </a:r>
                      <a:endParaRPr kumimoji="1" lang="en-US" altLang="ja-JP" sz="2600" dirty="0">
                        <a:solidFill>
                          <a:schemeClr val="tx1"/>
                        </a:solidFill>
                      </a:endParaRPr>
                    </a:p>
                    <a:p>
                      <a:pPr marL="446088" indent="-446088">
                        <a:spcBef>
                          <a:spcPts val="0"/>
                        </a:spcBef>
                      </a:pPr>
                      <a:r>
                        <a:rPr kumimoji="1" lang="ja-JP" altLang="en-US" sz="2600" dirty="0">
                          <a:solidFill>
                            <a:schemeClr val="tx1"/>
                          </a:solidFill>
                        </a:rPr>
                        <a:t>　  　</a:t>
                      </a:r>
                      <a:r>
                        <a:rPr kumimoji="1" lang="ja-JP" altLang="en-US" sz="2600" dirty="0">
                          <a:solidFill>
                            <a:srgbClr val="0070C0"/>
                          </a:solidFill>
                        </a:rPr>
                        <a:t>① 栄養管理体制の基準</a:t>
                      </a:r>
                      <a:endParaRPr kumimoji="1" lang="en-US" altLang="ja-JP" sz="2600" dirty="0">
                        <a:solidFill>
                          <a:srgbClr val="0070C0"/>
                        </a:solidFill>
                      </a:endParaRPr>
                    </a:p>
                    <a:p>
                      <a:pPr marL="446088" indent="-446088">
                        <a:spcBef>
                          <a:spcPts val="0"/>
                        </a:spcBef>
                      </a:pPr>
                      <a:r>
                        <a:rPr kumimoji="1" lang="en-US" altLang="ja-JP" sz="2600" dirty="0">
                          <a:solidFill>
                            <a:srgbClr val="0070C0"/>
                          </a:solidFill>
                        </a:rPr>
                        <a:t> </a:t>
                      </a:r>
                      <a:r>
                        <a:rPr kumimoji="1" lang="ja-JP" altLang="en-US" sz="2600" dirty="0">
                          <a:solidFill>
                            <a:srgbClr val="0070C0"/>
                          </a:solidFill>
                        </a:rPr>
                        <a:t>　　</a:t>
                      </a:r>
                      <a:r>
                        <a:rPr kumimoji="1" lang="en-US" altLang="ja-JP" sz="2600" dirty="0">
                          <a:solidFill>
                            <a:srgbClr val="0070C0"/>
                          </a:solidFill>
                        </a:rPr>
                        <a:t> </a:t>
                      </a:r>
                      <a:r>
                        <a:rPr kumimoji="1" lang="ja-JP" altLang="en-US" sz="2600" dirty="0">
                          <a:solidFill>
                            <a:srgbClr val="0070C0"/>
                          </a:solidFill>
                        </a:rPr>
                        <a:t>② 人生の最終段階における意思決定支援</a:t>
                      </a:r>
                      <a:br>
                        <a:rPr kumimoji="1" lang="en-US" altLang="ja-JP" sz="2600" dirty="0">
                          <a:solidFill>
                            <a:srgbClr val="0070C0"/>
                          </a:solidFill>
                        </a:rPr>
                      </a:br>
                      <a:r>
                        <a:rPr kumimoji="1" lang="en-US" altLang="ja-JP" sz="2600" dirty="0">
                          <a:solidFill>
                            <a:srgbClr val="0070C0"/>
                          </a:solidFill>
                        </a:rPr>
                        <a:t> </a:t>
                      </a:r>
                      <a:r>
                        <a:rPr kumimoji="1" lang="ja-JP" altLang="en-US" sz="2600" dirty="0">
                          <a:solidFill>
                            <a:srgbClr val="0070C0"/>
                          </a:solidFill>
                        </a:rPr>
                        <a:t>　③ 身体的拘束最小化の取組</a:t>
                      </a:r>
                      <a:endParaRPr kumimoji="1" lang="en-US" altLang="ja-JP" sz="2600" dirty="0">
                        <a:solidFill>
                          <a:srgbClr val="0070C0"/>
                        </a:solidFill>
                      </a:endParaRPr>
                    </a:p>
                    <a:p>
                      <a:pPr marL="446088" indent="-446088">
                        <a:spcBef>
                          <a:spcPts val="0"/>
                        </a:spcBef>
                      </a:pPr>
                      <a:r>
                        <a:rPr kumimoji="1" lang="ja-JP" altLang="en-US" sz="2600" dirty="0">
                          <a:solidFill>
                            <a:schemeClr val="tx1"/>
                          </a:solidFill>
                        </a:rPr>
                        <a:t>　が求められるようになる。</a:t>
                      </a: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1546054836"/>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入院基本料等の見直し</a:t>
            </a:r>
          </a:p>
        </p:txBody>
      </p:sp>
      <p:sp>
        <p:nvSpPr>
          <p:cNvPr id="8" name="正方形/長方形 7"/>
          <p:cNvSpPr/>
          <p:nvPr/>
        </p:nvSpPr>
        <p:spPr>
          <a:xfrm>
            <a:off x="188119" y="1018800"/>
            <a:ext cx="9529762" cy="573700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入院基本料等について、以下の見直しを行う。</a:t>
            </a:r>
          </a:p>
          <a:p>
            <a:pPr marL="74295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退院後の生活を見据え、入院患者の栄養管理体制の充実を図る観点から、</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栄養管理体制の基準を明確化する</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74295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人生の最終段階における適切な意思決定支援を推進する観点から、厚生労働省「人生の最終段階における医療・ケアの決定プロセスに関するガイドライン」等の内容を踏まえ、</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意思決定支援に関する指針を作成することを要件とする</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74295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医療機関における身体的拘束を最小化する取組を強化するため、</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医療機関において組織的に身体的拘束を最小化する体制の整備を求める</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74295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上記のほか、</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 </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歳未満の勤務医師、事務職員等の賃上げを実施すること等の観点から、</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入院基本料等の評価を見直す</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236892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入院基本料等の見直し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医療従事者の人材確保や賃上げに向けた取組－②</a:t>
            </a:r>
          </a:p>
        </p:txBody>
      </p:sp>
      <p:sp>
        <p:nvSpPr>
          <p:cNvPr id="88" name="正方形/長方形 87"/>
          <p:cNvSpPr/>
          <p:nvPr/>
        </p:nvSpPr>
        <p:spPr>
          <a:xfrm>
            <a:off x="5215576" y="3279441"/>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15576" y="3640140"/>
            <a:ext cx="4320000" cy="2943222"/>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一般病棟入院基本料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急性期一般入院料１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1,688</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療養病棟入院基本料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療養病棟入院料１　入院料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25</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983</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精神病棟入院基本料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対１入院基本料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844</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特定機能病院入院基本料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対１入院基本料（一般病棟の場合）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1,822</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回復期リハビリテーション病棟入院料４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1,859</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地域包括ケア病棟入院料１</a:t>
            </a:r>
            <a:r>
              <a:rPr kumimoji="1" lang="ja-JP" altLang="en-US" sz="800" b="0" i="0" u="none" strike="noStrike" kern="1200" cap="none" spc="0" normalizeH="0" baseline="0" noProof="0">
                <a:ln>
                  <a:noFill/>
                </a:ln>
                <a:solidFill>
                  <a:prstClr val="black"/>
                </a:solidFill>
                <a:effectLst/>
                <a:uLnTx/>
                <a:uFillTx/>
                <a:latin typeface="メイリオ"/>
                <a:ea typeface="メイリオ"/>
                <a:cs typeface="+mn-cs"/>
              </a:rPr>
              <a:t>（</a:t>
            </a:r>
            <a:r>
              <a:rPr kumimoji="1" lang="en-US" altLang="ja-JP" sz="800" b="0" i="0" u="none" strike="noStrike" kern="1200" cap="none" spc="0" normalizeH="0" baseline="0" noProof="0">
                <a:ln>
                  <a:noFill/>
                </a:ln>
                <a:solidFill>
                  <a:prstClr val="black"/>
                </a:solidFill>
                <a:effectLst/>
                <a:uLnTx/>
                <a:uFillTx/>
                <a:latin typeface="メイリオ"/>
                <a:ea typeface="メイリオ"/>
                <a:cs typeface="+mn-cs"/>
              </a:rPr>
              <a:t>40</a:t>
            </a:r>
            <a:r>
              <a:rPr kumimoji="1" lang="ja-JP" altLang="en-US" sz="800" b="0" i="0" u="none" strike="noStrike" kern="1200" cap="none" spc="0" normalizeH="0" baseline="0" noProof="0">
                <a:ln>
                  <a:noFill/>
                </a:ln>
                <a:solidFill>
                  <a:prstClr val="black"/>
                </a:solidFill>
                <a:effectLst/>
                <a:uLnTx/>
                <a:uFillTx/>
                <a:latin typeface="メイリオ"/>
                <a:ea typeface="メイリオ"/>
                <a:cs typeface="+mn-cs"/>
              </a:rPr>
              <a:t>日以内）　 </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　　　　</a:t>
            </a:r>
            <a:r>
              <a:rPr kumimoji="1" lang="ja-JP" altLang="en-US" sz="1200" b="1" i="0" u="sng" strike="noStrike" kern="1200" cap="none" spc="0" normalizeH="0" baseline="0" noProof="0">
                <a:ln>
                  <a:noFill/>
                </a:ln>
                <a:solidFill>
                  <a:srgbClr val="0070C0"/>
                </a:solidFill>
                <a:effectLst/>
                <a:uLnTx/>
                <a:uFillTx/>
                <a:latin typeface="メイリオ"/>
                <a:ea typeface="メイリオ"/>
                <a:cs typeface="+mn-cs"/>
              </a:rPr>
              <a:t>2,838点</a:t>
            </a:r>
            <a:br>
              <a:rPr kumimoji="1" lang="en-US" altLang="ja-JP" sz="1200" b="1" i="0" u="sng" strike="noStrike" kern="1200" cap="none" spc="0" normalizeH="0" baseline="0" noProof="0">
                <a:ln>
                  <a:noFill/>
                </a:ln>
                <a:solidFill>
                  <a:srgbClr val="0070C0"/>
                </a:solidFill>
                <a:effectLst/>
                <a:uLnTx/>
                <a:uFillTx/>
                <a:latin typeface="メイリオ"/>
                <a:ea typeface="メイリオ"/>
                <a:cs typeface="+mn-cs"/>
              </a:rPr>
            </a:br>
            <a:r>
              <a:rPr kumimoji="1" lang="ja-JP" altLang="en-US" sz="12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0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000" b="0" i="0" u="none" strike="noStrike" kern="1200" cap="none" spc="0" normalizeH="0" baseline="0" noProof="0">
                <a:ln>
                  <a:noFill/>
                </a:ln>
                <a:solidFill>
                  <a:prstClr val="black"/>
                </a:solidFill>
                <a:effectLst/>
                <a:uLnTx/>
                <a:uFillTx/>
                <a:latin typeface="メイリオ"/>
                <a:ea typeface="メイリオ"/>
                <a:cs typeface="+mn-cs"/>
              </a:rPr>
              <a:t>（</a:t>
            </a:r>
            <a:r>
              <a:rPr kumimoji="1" lang="en-US" altLang="ja-JP" sz="1000" b="0" i="0" u="none" strike="noStrike" kern="1200" cap="none" spc="0" normalizeH="0" baseline="0" noProof="0">
                <a:ln>
                  <a:noFill/>
                </a:ln>
                <a:solidFill>
                  <a:prstClr val="black"/>
                </a:solidFill>
                <a:effectLst/>
                <a:uLnTx/>
                <a:uFillTx/>
                <a:latin typeface="メイリオ"/>
                <a:ea typeface="メイリオ"/>
                <a:cs typeface="+mn-cs"/>
              </a:rPr>
              <a:t>41</a:t>
            </a:r>
            <a:r>
              <a:rPr kumimoji="1" lang="ja-JP" altLang="en-US" sz="1000" b="0" i="0" u="none" strike="noStrike" kern="1200" cap="none" spc="0" normalizeH="0" baseline="0" noProof="0">
                <a:ln>
                  <a:noFill/>
                </a:ln>
                <a:solidFill>
                  <a:prstClr val="black"/>
                </a:solidFill>
                <a:effectLst/>
                <a:uLnTx/>
                <a:uFillTx/>
                <a:latin typeface="メイリオ"/>
                <a:ea typeface="メイリオ"/>
                <a:cs typeface="+mn-cs"/>
              </a:rPr>
              <a:t>日目以降は</a:t>
            </a:r>
            <a:r>
              <a:rPr kumimoji="1" lang="en-US" altLang="ja-JP" sz="1000" b="0" i="0" u="none" strike="noStrike" kern="1200" cap="none" spc="0" normalizeH="0" baseline="0" noProof="0">
                <a:ln>
                  <a:noFill/>
                </a:ln>
                <a:solidFill>
                  <a:prstClr val="black"/>
                </a:solidFill>
                <a:effectLst/>
                <a:uLnTx/>
                <a:uFillTx/>
                <a:latin typeface="メイリオ"/>
                <a:ea typeface="メイリオ"/>
                <a:cs typeface="+mn-cs"/>
              </a:rPr>
              <a:t>2,690</a:t>
            </a:r>
            <a:r>
              <a:rPr kumimoji="1" lang="ja-JP" altLang="en-US" sz="1000" b="0" i="0" u="none" strike="noStrike" kern="1200" cap="none" spc="0" normalizeH="0" baseline="0" noProof="0">
                <a:ln>
                  <a:noFill/>
                </a:ln>
                <a:solidFill>
                  <a:prstClr val="black"/>
                </a:solidFill>
                <a:effectLst/>
                <a:uLnTx/>
                <a:uFillTx/>
                <a:latin typeface="メイリオ"/>
                <a:ea typeface="メイリオ"/>
                <a:cs typeface="+mn-cs"/>
              </a:rPr>
              <a:t>点）</a:t>
            </a:r>
            <a:endParaRPr kumimoji="1" lang="en-US" altLang="ja-JP" sz="10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40962" y="4647446"/>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3279441"/>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3640140"/>
            <a:ext cx="4371398" cy="2943221"/>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一般病棟入院基本料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急性期一般入院料１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1,650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療養病棟入院基本料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療養病棟入院料１　入院料Ｇ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968</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精神病棟入院基本料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対１入院基本料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830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特定機能病院入院基本料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７対１入院基本料（一般病棟の場合）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1,718</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回復期リハビリテーション病棟入院料４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1,841</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地域包括ケア病棟入院料１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2,809</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テキスト ボックス 2">
            <a:extLst>
              <a:ext uri="{FF2B5EF4-FFF2-40B4-BE49-F238E27FC236}">
                <a16:creationId xmlns:a16="http://schemas.microsoft.com/office/drawing/2014/main" id="{7B387867-9531-71B4-3B94-B3F865745B86}"/>
              </a:ext>
            </a:extLst>
          </p:cNvPr>
          <p:cNvSpPr txBox="1"/>
          <p:nvPr/>
        </p:nvSpPr>
        <p:spPr>
          <a:xfrm>
            <a:off x="650375" y="6577315"/>
            <a:ext cx="9011583" cy="2308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一部の入院料について抜粋。地域包括ケア病棟入院料１は日数による評価を見直したことに伴う増点を含む。</a:t>
            </a:r>
          </a:p>
        </p:txBody>
      </p:sp>
      <p:sp>
        <p:nvSpPr>
          <p:cNvPr id="5" name="スライド番号プレースホルダー 2">
            <a:extLst>
              <a:ext uri="{FF2B5EF4-FFF2-40B4-BE49-F238E27FC236}">
                <a16:creationId xmlns:a16="http://schemas.microsoft.com/office/drawing/2014/main" id="{B57B785E-1EFD-8103-FC45-0B52FF6ECA7C}"/>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681892059"/>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012565" y="2382619"/>
            <a:ext cx="8280920" cy="2800767"/>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1.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賃上げ・基本料等の引き上げ</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（１）ベースアップ評価料</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（２）基本料の引き上げ</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（３）入院料通則の改定</a:t>
            </a: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593870392"/>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464062"/>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155</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3502987307"/>
              </p:ext>
            </p:extLst>
          </p:nvPr>
        </p:nvGraphicFramePr>
        <p:xfrm>
          <a:off x="506506" y="382270"/>
          <a:ext cx="8892988" cy="520065"/>
        </p:xfrm>
        <a:graphic>
          <a:graphicData uri="http://schemas.openxmlformats.org/drawingml/2006/table">
            <a:tbl>
              <a:tblPr firstRow="1" bandRow="1">
                <a:tableStyleId>{5C22544A-7EE6-4342-B048-85BDC9FD1C3A}</a:tableStyleId>
              </a:tblPr>
              <a:tblGrid>
                <a:gridCol w="8892988">
                  <a:extLst>
                    <a:ext uri="{9D8B030D-6E8A-4147-A177-3AD203B41FA5}">
                      <a16:colId xmlns:a16="http://schemas.microsoft.com/office/drawing/2014/main" val="3063699429"/>
                    </a:ext>
                  </a:extLst>
                </a:gridCol>
              </a:tblGrid>
              <a:tr h="52006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900" b="0" i="0" u="none" strike="noStrike" kern="1200" cap="none" spc="0" normalizeH="0" baseline="0" noProof="0" dirty="0">
                          <a:ln>
                            <a:noFill/>
                          </a:ln>
                          <a:solidFill>
                            <a:prstClr val="black"/>
                          </a:solidFill>
                          <a:effectLst/>
                          <a:uLnTx/>
                          <a:uFillTx/>
                          <a:latin typeface="+mn-lt"/>
                          <a:ea typeface="+mn-ea"/>
                          <a:cs typeface="+mn-cs"/>
                        </a:rPr>
                        <a:t>入院料通則の改定</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453514122"/>
              </p:ext>
            </p:extLst>
          </p:nvPr>
        </p:nvGraphicFramePr>
        <p:xfrm>
          <a:off x="506506" y="1085851"/>
          <a:ext cx="9075643" cy="5469256"/>
        </p:xfrm>
        <a:graphic>
          <a:graphicData uri="http://schemas.openxmlformats.org/drawingml/2006/table">
            <a:tbl>
              <a:tblPr firstRow="1" bandRow="1">
                <a:tableStyleId>{5C22544A-7EE6-4342-B048-85BDC9FD1C3A}</a:tableStyleId>
              </a:tblPr>
              <a:tblGrid>
                <a:gridCol w="9075643">
                  <a:extLst>
                    <a:ext uri="{9D8B030D-6E8A-4147-A177-3AD203B41FA5}">
                      <a16:colId xmlns:a16="http://schemas.microsoft.com/office/drawing/2014/main" val="4124765003"/>
                    </a:ext>
                  </a:extLst>
                </a:gridCol>
              </a:tblGrid>
              <a:tr h="4995744">
                <a:tc>
                  <a:txBody>
                    <a:bodyPr/>
                    <a:lstStyle/>
                    <a:p>
                      <a:pPr>
                        <a:spcBef>
                          <a:spcPts val="1200"/>
                        </a:spcBef>
                      </a:pPr>
                      <a:r>
                        <a:rPr kumimoji="1" lang="ja-JP" altLang="en-US" sz="2400" dirty="0">
                          <a:solidFill>
                            <a:schemeClr val="tx1"/>
                          </a:solidFill>
                        </a:rPr>
                        <a:t>＜概要＞</a:t>
                      </a:r>
                      <a:endParaRPr kumimoji="1" lang="en-US" altLang="ja-JP" sz="2400" dirty="0">
                        <a:solidFill>
                          <a:schemeClr val="tx1"/>
                        </a:solidFill>
                      </a:endParaRPr>
                    </a:p>
                    <a:p>
                      <a:pPr marL="446088" indent="-446088">
                        <a:spcBef>
                          <a:spcPts val="1200"/>
                        </a:spcBef>
                      </a:pPr>
                      <a:r>
                        <a:rPr kumimoji="1" lang="ja-JP" altLang="en-US" sz="2400" dirty="0">
                          <a:solidFill>
                            <a:schemeClr val="tx1"/>
                          </a:solidFill>
                        </a:rPr>
                        <a:t>　入院料の施設基準として、</a:t>
                      </a:r>
                      <a:endParaRPr kumimoji="1" lang="en-US" altLang="ja-JP" sz="2400" dirty="0">
                        <a:solidFill>
                          <a:schemeClr val="tx1"/>
                        </a:solidFill>
                      </a:endParaRPr>
                    </a:p>
                    <a:p>
                      <a:pPr marL="1066950" lvl="2" indent="-446088">
                        <a:spcBef>
                          <a:spcPts val="1200"/>
                        </a:spcBef>
                      </a:pPr>
                      <a:r>
                        <a:rPr kumimoji="1" lang="ja-JP" altLang="en-US" sz="2400" dirty="0">
                          <a:solidFill>
                            <a:schemeClr val="tx1"/>
                          </a:solidFill>
                        </a:rPr>
                        <a:t>① 退院後の生活を見据え、入院患者の栄養管理体制の充実を図る観点から、</a:t>
                      </a:r>
                      <a:r>
                        <a:rPr kumimoji="1" lang="ja-JP" altLang="en-US" sz="2400" dirty="0">
                          <a:solidFill>
                            <a:srgbClr val="FF0000"/>
                          </a:solidFill>
                        </a:rPr>
                        <a:t>栄養管理体制の基準を明確化</a:t>
                      </a:r>
                      <a:endParaRPr kumimoji="1" lang="en-US" altLang="ja-JP" sz="2400" dirty="0">
                        <a:solidFill>
                          <a:schemeClr val="tx1"/>
                        </a:solidFill>
                      </a:endParaRPr>
                    </a:p>
                    <a:p>
                      <a:pPr marL="1066950" lvl="2" indent="-446088">
                        <a:spcBef>
                          <a:spcPts val="1200"/>
                        </a:spcBef>
                      </a:pPr>
                      <a:r>
                        <a:rPr kumimoji="1" lang="ja-JP" altLang="en-US" sz="2400" dirty="0">
                          <a:solidFill>
                            <a:schemeClr val="tx1"/>
                          </a:solidFill>
                        </a:rPr>
                        <a:t>② 人生の最終段階における意思決定支援</a:t>
                      </a:r>
                      <a:br>
                        <a:rPr kumimoji="1" lang="en-US" altLang="ja-JP" sz="2400" dirty="0">
                          <a:solidFill>
                            <a:schemeClr val="tx1"/>
                          </a:solidFill>
                        </a:rPr>
                      </a:br>
                      <a:r>
                        <a:rPr kumimoji="1" lang="ja-JP" altLang="en-US" sz="2400" dirty="0">
                          <a:solidFill>
                            <a:schemeClr val="tx1"/>
                          </a:solidFill>
                        </a:rPr>
                        <a:t>（</a:t>
                      </a:r>
                      <a:r>
                        <a:rPr kumimoji="1" lang="ja-JP" altLang="en-US" sz="2400" dirty="0">
                          <a:solidFill>
                            <a:srgbClr val="FF0000"/>
                          </a:solidFill>
                        </a:rPr>
                        <a:t>意思決定支援に関する指針の作成を要件</a:t>
                      </a:r>
                      <a:r>
                        <a:rPr kumimoji="1" lang="ja-JP" altLang="en-US" sz="2400" dirty="0">
                          <a:solidFill>
                            <a:schemeClr val="tx1"/>
                          </a:solidFill>
                        </a:rPr>
                        <a:t>とする入院料等の対象見直し（小児入院医療管理料等のみの病院等を除く））</a:t>
                      </a:r>
                      <a:br>
                        <a:rPr kumimoji="1" lang="en-US" altLang="ja-JP" sz="2400" dirty="0">
                          <a:solidFill>
                            <a:schemeClr val="tx1"/>
                          </a:solidFill>
                        </a:rPr>
                      </a:br>
                      <a:r>
                        <a:rPr kumimoji="1" lang="ja-JP" altLang="en-US" sz="2000" dirty="0">
                          <a:solidFill>
                            <a:srgbClr val="0070C0"/>
                          </a:solidFill>
                        </a:rPr>
                        <a:t>［経過措置］令和７年５月</a:t>
                      </a:r>
                      <a:r>
                        <a:rPr kumimoji="1" lang="en-US" altLang="ja-JP" sz="2000" dirty="0">
                          <a:solidFill>
                            <a:srgbClr val="0070C0"/>
                          </a:solidFill>
                        </a:rPr>
                        <a:t>31</a:t>
                      </a:r>
                      <a:r>
                        <a:rPr kumimoji="1" lang="ja-JP" altLang="en-US" sz="2000" dirty="0">
                          <a:solidFill>
                            <a:srgbClr val="0070C0"/>
                          </a:solidFill>
                        </a:rPr>
                        <a:t>日まで（地域包括ケア病棟等を除く）</a:t>
                      </a:r>
                      <a:endParaRPr kumimoji="1" lang="en-US" altLang="ja-JP" sz="2000" dirty="0">
                        <a:solidFill>
                          <a:srgbClr val="0070C0"/>
                        </a:solidFill>
                      </a:endParaRPr>
                    </a:p>
                    <a:p>
                      <a:pPr marL="1066950" lvl="2" indent="-446088">
                        <a:spcBef>
                          <a:spcPts val="1200"/>
                        </a:spcBef>
                      </a:pPr>
                      <a:r>
                        <a:rPr kumimoji="1" lang="ja-JP" altLang="en-US" sz="2400" dirty="0">
                          <a:solidFill>
                            <a:schemeClr val="tx1"/>
                          </a:solidFill>
                        </a:rPr>
                        <a:t>③ 身体拘束最小化の取組（</a:t>
                      </a:r>
                      <a:r>
                        <a:rPr kumimoji="1" lang="ja-JP" altLang="en-US" sz="2400" dirty="0">
                          <a:solidFill>
                            <a:srgbClr val="FF0000"/>
                          </a:solidFill>
                        </a:rPr>
                        <a:t>組織的に身体的拘束を最小化する体制を整備</a:t>
                      </a:r>
                      <a:r>
                        <a:rPr kumimoji="1" lang="ja-JP" altLang="en-US" sz="2400" dirty="0">
                          <a:solidFill>
                            <a:schemeClr val="tx1"/>
                          </a:solidFill>
                        </a:rPr>
                        <a:t>（精神科病院・病室を除く））</a:t>
                      </a:r>
                      <a:br>
                        <a:rPr kumimoji="1" lang="en-US" altLang="ja-JP" sz="2400" dirty="0">
                          <a:solidFill>
                            <a:schemeClr val="tx1"/>
                          </a:solidFill>
                        </a:rPr>
                      </a:br>
                      <a:r>
                        <a:rPr kumimoji="1" lang="ja-JP" altLang="en-US" sz="2000" dirty="0">
                          <a:solidFill>
                            <a:srgbClr val="0070C0"/>
                          </a:solidFill>
                        </a:rPr>
                        <a:t>［経過措置］令和７年５月</a:t>
                      </a:r>
                      <a:r>
                        <a:rPr kumimoji="1" lang="en-US" altLang="ja-JP" sz="2000" dirty="0">
                          <a:solidFill>
                            <a:srgbClr val="0070C0"/>
                          </a:solidFill>
                        </a:rPr>
                        <a:t>31</a:t>
                      </a:r>
                      <a:r>
                        <a:rPr kumimoji="1" lang="ja-JP" altLang="en-US" sz="2000" dirty="0">
                          <a:solidFill>
                            <a:srgbClr val="0070C0"/>
                          </a:solidFill>
                        </a:rPr>
                        <a:t>日まで</a:t>
                      </a:r>
                      <a:endParaRPr kumimoji="1" lang="en-US" altLang="ja-JP" sz="2400" dirty="0">
                        <a:solidFill>
                          <a:schemeClr val="tx1"/>
                        </a:solidFill>
                      </a:endParaRPr>
                    </a:p>
                    <a:p>
                      <a:pPr marL="446088" indent="-446088">
                        <a:spcBef>
                          <a:spcPts val="1200"/>
                        </a:spcBef>
                      </a:pPr>
                      <a:r>
                        <a:rPr kumimoji="1" lang="ja-JP" altLang="en-US" sz="2400" dirty="0">
                          <a:solidFill>
                            <a:schemeClr val="tx1"/>
                          </a:solidFill>
                        </a:rPr>
                        <a:t>　が求められるようになる。</a:t>
                      </a: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1805516703"/>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栄養管理体制の基準の明確化（入院料通則の改定①）</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退院後の生活を見据え、入院患者の栄養管理体制の充実を図る観点から、栄養管理体制の基準を明確化する。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9" y="798147"/>
            <a:ext cx="2910666"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栄養管理体制の基準の明確化</a:t>
            </a:r>
          </a:p>
        </p:txBody>
      </p:sp>
      <p:sp>
        <p:nvSpPr>
          <p:cNvPr id="90" name="右矢印 89"/>
          <p:cNvSpPr/>
          <p:nvPr/>
        </p:nvSpPr>
        <p:spPr>
          <a:xfrm>
            <a:off x="4754168" y="238960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4" name="テキスト ボックス 3">
            <a:extLst>
              <a:ext uri="{FF2B5EF4-FFF2-40B4-BE49-F238E27FC236}">
                <a16:creationId xmlns:a16="http://schemas.microsoft.com/office/drawing/2014/main" id="{E93D4E48-84FB-015B-FB7D-30AAB8CECFFE}"/>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医療従事者の人材確保や賃上げに向けた取組－②等</a:t>
            </a:r>
          </a:p>
        </p:txBody>
      </p:sp>
      <p:sp>
        <p:nvSpPr>
          <p:cNvPr id="7" name="テキスト ボックス 6">
            <a:extLst>
              <a:ext uri="{FF2B5EF4-FFF2-40B4-BE49-F238E27FC236}">
                <a16:creationId xmlns:a16="http://schemas.microsoft.com/office/drawing/2014/main" id="{24FCDD94-405B-3D01-6D33-4255E547D896}"/>
              </a:ext>
            </a:extLst>
          </p:cNvPr>
          <p:cNvSpPr txBox="1"/>
          <p:nvPr/>
        </p:nvSpPr>
        <p:spPr>
          <a:xfrm>
            <a:off x="5140173" y="4294967"/>
            <a:ext cx="1731146" cy="2308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●栄養スクリーニング</a:t>
            </a:r>
            <a:endParaRPr kumimoji="1" lang="ja-JP" altLang="en-US" sz="9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9" name="テキスト ボックス 8">
            <a:extLst>
              <a:ext uri="{FF2B5EF4-FFF2-40B4-BE49-F238E27FC236}">
                <a16:creationId xmlns:a16="http://schemas.microsoft.com/office/drawing/2014/main" id="{3D6847AD-27B9-D60E-737F-2133A2C1BF66}"/>
              </a:ext>
            </a:extLst>
          </p:cNvPr>
          <p:cNvSpPr txBox="1"/>
          <p:nvPr/>
        </p:nvSpPr>
        <p:spPr>
          <a:xfrm>
            <a:off x="5258914" y="4444935"/>
            <a:ext cx="4181367" cy="338554"/>
          </a:xfrm>
          <a:prstGeom prst="rect">
            <a:avLst/>
          </a:prstGeom>
          <a:noFill/>
          <a:ln w="6350">
            <a:noFill/>
            <a:prstDash val="sysDash"/>
          </a:ln>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・全ての対象者に対して栄養スクリーニングを実施し、低栄養リスクのある症例を特定</a:t>
            </a: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・検証済みのスクリーニングツール（例：</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MUST</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NRS-2002</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MNA-SF</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など）を使用</a:t>
            </a:r>
          </a:p>
        </p:txBody>
      </p:sp>
      <p:sp>
        <p:nvSpPr>
          <p:cNvPr id="10" name="矢印">
            <a:extLst>
              <a:ext uri="{FF2B5EF4-FFF2-40B4-BE49-F238E27FC236}">
                <a16:creationId xmlns:a16="http://schemas.microsoft.com/office/drawing/2014/main" id="{B8C2A6DB-8450-65BE-D6FC-6FC71539584F}"/>
              </a:ext>
            </a:extLst>
          </p:cNvPr>
          <p:cNvSpPr/>
          <p:nvPr/>
        </p:nvSpPr>
        <p:spPr>
          <a:xfrm rot="16200000" flipH="1">
            <a:off x="7245793" y="4644101"/>
            <a:ext cx="144000" cy="324000"/>
          </a:xfrm>
          <a:prstGeom prst="rightArrow">
            <a:avLst>
              <a:gd name="adj1" fmla="val 21305"/>
              <a:gd name="adj2" fmla="val 70217"/>
            </a:avLst>
          </a:prstGeom>
          <a:solidFill>
            <a:srgbClr val="000000"/>
          </a:solidFill>
          <a:ln w="12700">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a:solidFill>
                  <a:srgbClr val="FFFFFF"/>
                </a:solidFill>
              </a:defRPr>
            </a:pPr>
            <a:endParaRPr kumimoji="0" sz="3200" b="0" i="0" u="none" strike="noStrike" kern="0" cap="none" spc="0" normalizeH="0" baseline="0" noProof="0">
              <a:ln>
                <a:noFill/>
              </a:ln>
              <a:solidFill>
                <a:srgbClr val="FFFFFF"/>
              </a:solidFill>
              <a:effectLst/>
              <a:uLnTx/>
              <a:uFillTx/>
              <a:latin typeface="ヒラギノ角ゴ ProN W3"/>
              <a:ea typeface="+mn-ea"/>
              <a:cs typeface="+mn-cs"/>
              <a:sym typeface="ヒラギノ角ゴ ProN W3"/>
            </a:endParaRPr>
          </a:p>
        </p:txBody>
      </p:sp>
      <p:sp>
        <p:nvSpPr>
          <p:cNvPr id="11" name="テキスト ボックス 10">
            <a:extLst>
              <a:ext uri="{FF2B5EF4-FFF2-40B4-BE49-F238E27FC236}">
                <a16:creationId xmlns:a16="http://schemas.microsoft.com/office/drawing/2014/main" id="{823BD391-257E-20C5-7B2E-3CC2E66A7264}"/>
              </a:ext>
            </a:extLst>
          </p:cNvPr>
          <p:cNvSpPr txBox="1"/>
          <p:nvPr/>
        </p:nvSpPr>
        <p:spPr>
          <a:xfrm>
            <a:off x="6766979" y="4840153"/>
            <a:ext cx="1101628" cy="2308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低栄養リスクあり</a:t>
            </a:r>
            <a:endParaRPr kumimoji="1" lang="ja-JP" altLang="en-US" sz="9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2" name="矢印">
            <a:extLst>
              <a:ext uri="{FF2B5EF4-FFF2-40B4-BE49-F238E27FC236}">
                <a16:creationId xmlns:a16="http://schemas.microsoft.com/office/drawing/2014/main" id="{01F473FC-9188-FB3D-89FC-EC75529A2835}"/>
              </a:ext>
            </a:extLst>
          </p:cNvPr>
          <p:cNvSpPr/>
          <p:nvPr/>
        </p:nvSpPr>
        <p:spPr>
          <a:xfrm rot="16200000" flipH="1">
            <a:off x="7245793" y="4918216"/>
            <a:ext cx="144000" cy="324000"/>
          </a:xfrm>
          <a:prstGeom prst="rightArrow">
            <a:avLst>
              <a:gd name="adj1" fmla="val 21305"/>
              <a:gd name="adj2" fmla="val 70217"/>
            </a:avLst>
          </a:prstGeom>
          <a:solidFill>
            <a:srgbClr val="000000"/>
          </a:solidFill>
          <a:ln w="12700">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a:solidFill>
                  <a:srgbClr val="FFFFFF"/>
                </a:solidFill>
              </a:defRPr>
            </a:pPr>
            <a:endParaRPr kumimoji="0" sz="3200" b="0" i="0" u="none" strike="noStrike" kern="0" cap="none" spc="0" normalizeH="0" baseline="0" noProof="0">
              <a:ln>
                <a:noFill/>
              </a:ln>
              <a:solidFill>
                <a:srgbClr val="FFFFFF"/>
              </a:solidFill>
              <a:effectLst/>
              <a:uLnTx/>
              <a:uFillTx/>
              <a:latin typeface="ヒラギノ角ゴ ProN W3"/>
              <a:ea typeface="+mn-ea"/>
              <a:cs typeface="+mn-cs"/>
              <a:sym typeface="ヒラギノ角ゴ ProN W3"/>
            </a:endParaRPr>
          </a:p>
        </p:txBody>
      </p:sp>
      <p:sp>
        <p:nvSpPr>
          <p:cNvPr id="13" name="テキスト ボックス 12">
            <a:extLst>
              <a:ext uri="{FF2B5EF4-FFF2-40B4-BE49-F238E27FC236}">
                <a16:creationId xmlns:a16="http://schemas.microsoft.com/office/drawing/2014/main" id="{6DA57C64-5AB1-4A7C-DB9F-78CA615BCB40}"/>
              </a:ext>
            </a:extLst>
          </p:cNvPr>
          <p:cNvSpPr txBox="1"/>
          <p:nvPr/>
        </p:nvSpPr>
        <p:spPr>
          <a:xfrm>
            <a:off x="5140173" y="4948793"/>
            <a:ext cx="1288060" cy="2308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●低栄養診断</a:t>
            </a:r>
            <a:endParaRPr kumimoji="1" lang="ja-JP" altLang="en-US" sz="9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graphicFrame>
        <p:nvGraphicFramePr>
          <p:cNvPr id="17" name="表 17">
            <a:extLst>
              <a:ext uri="{FF2B5EF4-FFF2-40B4-BE49-F238E27FC236}">
                <a16:creationId xmlns:a16="http://schemas.microsoft.com/office/drawing/2014/main" id="{64C7ACAB-E7DC-91DC-6A26-536CBEC73C2D}"/>
              </a:ext>
            </a:extLst>
          </p:cNvPr>
          <p:cNvGraphicFramePr>
            <a:graphicFrameLocks noGrp="1"/>
          </p:cNvGraphicFramePr>
          <p:nvPr/>
        </p:nvGraphicFramePr>
        <p:xfrm>
          <a:off x="5228978" y="5148669"/>
          <a:ext cx="1980000" cy="771310"/>
        </p:xfrm>
        <a:graphic>
          <a:graphicData uri="http://schemas.openxmlformats.org/drawingml/2006/table">
            <a:tbl>
              <a:tblPr firstRow="1" bandRow="1">
                <a:tableStyleId>{5940675A-B579-460E-94D1-54222C63F5DA}</a:tableStyleId>
              </a:tblPr>
              <a:tblGrid>
                <a:gridCol w="660000">
                  <a:extLst>
                    <a:ext uri="{9D8B030D-6E8A-4147-A177-3AD203B41FA5}">
                      <a16:colId xmlns:a16="http://schemas.microsoft.com/office/drawing/2014/main" val="3945687322"/>
                    </a:ext>
                  </a:extLst>
                </a:gridCol>
                <a:gridCol w="660000">
                  <a:extLst>
                    <a:ext uri="{9D8B030D-6E8A-4147-A177-3AD203B41FA5}">
                      <a16:colId xmlns:a16="http://schemas.microsoft.com/office/drawing/2014/main" val="3906374692"/>
                    </a:ext>
                  </a:extLst>
                </a:gridCol>
                <a:gridCol w="660000">
                  <a:extLst>
                    <a:ext uri="{9D8B030D-6E8A-4147-A177-3AD203B41FA5}">
                      <a16:colId xmlns:a16="http://schemas.microsoft.com/office/drawing/2014/main" val="1665707744"/>
                    </a:ext>
                  </a:extLst>
                </a:gridCol>
              </a:tblGrid>
              <a:tr h="209231">
                <a:tc gridSpan="3">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0" lang="ja-JP" altLang="en-US" sz="800" b="1" i="0" u="none" strike="noStrike" kern="0" cap="none" spc="0" normalizeH="0" baseline="0" noProof="0">
                          <a:ln>
                            <a:noFill/>
                          </a:ln>
                          <a:solidFill>
                            <a:srgbClr val="000000"/>
                          </a:solidFill>
                          <a:effectLst/>
                          <a:uLnTx/>
                          <a:uFill>
                            <a:solidFill>
                              <a:srgbClr val="343541"/>
                            </a:solidFill>
                          </a:uFill>
                          <a:latin typeface="メイリオ"/>
                          <a:ea typeface="メイリオ"/>
                          <a:cs typeface="+mn-cs"/>
                          <a:sym typeface="メイリオ"/>
                        </a:rPr>
                        <a:t>表現型基準（フェノタイプ基準）</a:t>
                      </a:r>
                      <a:endParaRPr kumimoji="1" lang="ja-JP" altLang="en-US" sz="8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txBody>
                  <a:tcPr marL="36000" marR="36000" marT="36000" marB="36000" anchor="ctr"/>
                </a:tc>
                <a:tc hMerge="1">
                  <a:txBody>
                    <a:bodyPr/>
                    <a:lstStyle/>
                    <a:p>
                      <a:pPr algn="ctr"/>
                      <a:endParaRPr kumimoji="1" lang="ja-JP" altLang="en-US" sz="800">
                        <a:latin typeface="Meiryo UI" panose="020B0604030504040204" pitchFamily="50" charset="-128"/>
                        <a:ea typeface="Meiryo UI" panose="020B0604030504040204" pitchFamily="50" charset="-128"/>
                      </a:endParaRPr>
                    </a:p>
                  </a:txBody>
                  <a:tcPr anchor="ctr"/>
                </a:tc>
                <a:tc hMerge="1">
                  <a:txBody>
                    <a:bodyPr/>
                    <a:lstStyle/>
                    <a:p>
                      <a:pPr algn="ctr"/>
                      <a:endParaRPr kumimoji="1" lang="ja-JP" altLang="en-US" sz="800">
                        <a:latin typeface="Meiryo UI" panose="020B0604030504040204" pitchFamily="50" charset="-128"/>
                        <a:ea typeface="Meiryo UI" panose="020B0604030504040204" pitchFamily="50" charset="-128"/>
                      </a:endParaRPr>
                    </a:p>
                  </a:txBody>
                  <a:tcPr anchor="ctr"/>
                </a:tc>
                <a:extLst>
                  <a:ext uri="{0D108BD9-81ED-4DB2-BD59-A6C34878D82A}">
                    <a16:rowId xmlns:a16="http://schemas.microsoft.com/office/drawing/2014/main" val="319184226"/>
                  </a:ext>
                </a:extLst>
              </a:tr>
              <a:tr h="348719">
                <a:tc>
                  <a:txBody>
                    <a:bodyPr/>
                    <a:lstStyle/>
                    <a:p>
                      <a:pPr algn="ctr" defTabSz="914400">
                        <a:defRPr sz="1800"/>
                      </a:pPr>
                      <a:r>
                        <a:rPr kumimoji="0" lang="ja-JP" altLang="en-US" sz="800" b="1" i="0" u="none" strike="noStrike" kern="0" cap="none" spc="0" normalizeH="0" baseline="0" noProof="0">
                          <a:ln>
                            <a:noFill/>
                          </a:ln>
                          <a:solidFill>
                            <a:srgbClr val="000000"/>
                          </a:solidFill>
                          <a:effectLst/>
                          <a:uLnTx/>
                          <a:uFill>
                            <a:solidFill>
                              <a:srgbClr val="343541"/>
                            </a:solidFill>
                          </a:uFill>
                          <a:latin typeface="メイリオ"/>
                          <a:ea typeface="メイリオ"/>
                          <a:cs typeface="+mn-cs"/>
                          <a:sym typeface="メイリオ"/>
                        </a:rPr>
                        <a:t>意図しない</a:t>
                      </a:r>
                      <a:endParaRPr kumimoji="0" lang="en-US" altLang="ja-JP" sz="800" b="1" i="0" u="none" strike="noStrike" kern="0" cap="none" spc="0" normalizeH="0" baseline="0" noProof="0">
                        <a:ln>
                          <a:noFill/>
                        </a:ln>
                        <a:solidFill>
                          <a:srgbClr val="000000"/>
                        </a:solidFill>
                        <a:effectLst/>
                        <a:uLnTx/>
                        <a:uFill>
                          <a:solidFill>
                            <a:srgbClr val="343541"/>
                          </a:solidFill>
                        </a:uFill>
                        <a:latin typeface="メイリオ"/>
                        <a:ea typeface="メイリオ"/>
                        <a:cs typeface="+mn-cs"/>
                        <a:sym typeface="メイリオ"/>
                      </a:endParaRPr>
                    </a:p>
                    <a:p>
                      <a:pPr algn="ctr" defTabSz="914400">
                        <a:defRPr sz="1800"/>
                      </a:pPr>
                      <a:r>
                        <a:rPr kumimoji="0" lang="ja-JP" altLang="en-US" sz="800" b="1" i="0" u="none" strike="noStrike" kern="0" cap="none" spc="0" normalizeH="0" baseline="0" noProof="0">
                          <a:ln>
                            <a:noFill/>
                          </a:ln>
                          <a:solidFill>
                            <a:srgbClr val="000000"/>
                          </a:solidFill>
                          <a:effectLst/>
                          <a:uLnTx/>
                          <a:uFill>
                            <a:solidFill>
                              <a:srgbClr val="343541"/>
                            </a:solidFill>
                          </a:uFill>
                          <a:latin typeface="メイリオ"/>
                          <a:ea typeface="メイリオ"/>
                          <a:cs typeface="+mn-cs"/>
                          <a:sym typeface="メイリオ"/>
                        </a:rPr>
                        <a:t>体重減少</a:t>
                      </a:r>
                      <a:endParaRPr kumimoji="0" lang="en-US" altLang="ja-JP" sz="800" b="1" i="0" u="none" strike="noStrike" kern="0" cap="none" spc="0" normalizeH="0" baseline="0" noProof="0">
                        <a:ln>
                          <a:noFill/>
                        </a:ln>
                        <a:solidFill>
                          <a:srgbClr val="000000"/>
                        </a:solidFill>
                        <a:effectLst/>
                        <a:uLnTx/>
                        <a:uFill>
                          <a:solidFill>
                            <a:srgbClr val="343541"/>
                          </a:solidFill>
                        </a:uFill>
                        <a:latin typeface="メイリオ"/>
                        <a:ea typeface="メイリオ"/>
                        <a:cs typeface="+mn-cs"/>
                        <a:sym typeface="メイリオ"/>
                      </a:endParaRPr>
                    </a:p>
                  </a:txBody>
                  <a:tcPr marL="50800" marR="50800" marT="50800" marB="50800" anchor="ctr" horzOverflow="overflow"/>
                </a:tc>
                <a:tc>
                  <a:txBody>
                    <a:bodyPr/>
                    <a:lstStyle/>
                    <a:p>
                      <a:pPr algn="ctr" defTabSz="914400">
                        <a:defRPr sz="1800"/>
                      </a:pPr>
                      <a:r>
                        <a:rPr kumimoji="0" lang="ja-JP" altLang="en-US" sz="800" b="1" i="0" u="none" strike="noStrike" kern="0" cap="none" spc="0" normalizeH="0" baseline="0" noProof="0">
                          <a:ln>
                            <a:noFill/>
                          </a:ln>
                          <a:solidFill>
                            <a:srgbClr val="000000"/>
                          </a:solidFill>
                          <a:effectLst/>
                          <a:uLnTx/>
                          <a:uFill>
                            <a:solidFill>
                              <a:srgbClr val="343541"/>
                            </a:solidFill>
                          </a:uFill>
                          <a:latin typeface="メイリオ"/>
                          <a:ea typeface="メイリオ"/>
                          <a:cs typeface="+mn-cs"/>
                          <a:sym typeface="メイリオ"/>
                        </a:rPr>
                        <a:t>低</a:t>
                      </a:r>
                      <a:r>
                        <a:rPr kumimoji="0" lang="en-US" altLang="ja-JP" sz="800" b="1" i="0" u="none" strike="noStrike" kern="0" cap="none" spc="0" normalizeH="0" baseline="0" noProof="0">
                          <a:ln>
                            <a:noFill/>
                          </a:ln>
                          <a:solidFill>
                            <a:srgbClr val="000000"/>
                          </a:solidFill>
                          <a:effectLst/>
                          <a:uLnTx/>
                          <a:uFill>
                            <a:solidFill>
                              <a:srgbClr val="343541"/>
                            </a:solidFill>
                          </a:uFill>
                          <a:latin typeface="メイリオ"/>
                          <a:ea typeface="メイリオ"/>
                          <a:cs typeface="+mn-cs"/>
                          <a:sym typeface="メイリオ"/>
                        </a:rPr>
                        <a:t>BMI</a:t>
                      </a:r>
                    </a:p>
                  </a:txBody>
                  <a:tcPr marL="50800" marR="50800" marT="50800" marB="50800" anchor="ctr" horzOverflow="overflow"/>
                </a:tc>
                <a:tc>
                  <a:txBody>
                    <a:bodyPr/>
                    <a:lstStyle/>
                    <a:p>
                      <a:pPr algn="ctr" defTabSz="914400">
                        <a:defRPr sz="1800"/>
                      </a:pPr>
                      <a:r>
                        <a:rPr kumimoji="0" lang="ja-JP" altLang="en-US" sz="800" b="1" i="0" u="none" strike="noStrike" kern="0" cap="none" spc="0" normalizeH="0" baseline="0" noProof="0">
                          <a:ln>
                            <a:noFill/>
                          </a:ln>
                          <a:solidFill>
                            <a:srgbClr val="000000"/>
                          </a:solidFill>
                          <a:effectLst/>
                          <a:uLnTx/>
                          <a:uFill>
                            <a:solidFill>
                              <a:srgbClr val="343541"/>
                            </a:solidFill>
                          </a:uFill>
                          <a:latin typeface="メイリオ"/>
                          <a:ea typeface="メイリオ"/>
                          <a:cs typeface="+mn-cs"/>
                          <a:sym typeface="メイリオ"/>
                        </a:rPr>
                        <a:t>筋肉量減少</a:t>
                      </a:r>
                      <a:endParaRPr lang="ja-JP" altLang="en-US" sz="800" b="1">
                        <a:latin typeface="+mn-lt"/>
                        <a:ea typeface="+mn-ea"/>
                        <a:cs typeface="+mn-cs"/>
                        <a:sym typeface="ヒラギノ角ゴ ProN W6"/>
                      </a:endParaRPr>
                    </a:p>
                  </a:txBody>
                  <a:tcPr marL="50800" marR="50800" marT="50800" marB="50800" anchor="ctr" horzOverflow="overflow"/>
                </a:tc>
                <a:extLst>
                  <a:ext uri="{0D108BD9-81ED-4DB2-BD59-A6C34878D82A}">
                    <a16:rowId xmlns:a16="http://schemas.microsoft.com/office/drawing/2014/main" val="1012159996"/>
                  </a:ext>
                </a:extLst>
              </a:tr>
              <a:tr h="209231">
                <a:tc gridSpan="3">
                  <a:txBody>
                    <a:bodyPr/>
                    <a:lstStyle/>
                    <a:p>
                      <a:pPr algn="ctr"/>
                      <a:r>
                        <a:rPr kumimoji="0" lang="ja-JP" altLang="en-US" sz="800" b="0" i="0" u="none" strike="noStrike" kern="0" cap="none" spc="0" normalizeH="0" baseline="0" noProof="0" dirty="0">
                          <a:ln>
                            <a:noFill/>
                          </a:ln>
                          <a:solidFill>
                            <a:srgbClr val="000000"/>
                          </a:solidFill>
                          <a:effectLst/>
                          <a:uLnTx/>
                          <a:uFill>
                            <a:solidFill>
                              <a:srgbClr val="343541"/>
                            </a:solidFill>
                          </a:uFill>
                          <a:latin typeface="メイリオ"/>
                          <a:ea typeface="メイリオ"/>
                          <a:cs typeface="+mn-cs"/>
                          <a:sym typeface="メイリオ"/>
                        </a:rPr>
                        <a:t>それぞれの項目で１つ以上に該当</a:t>
                      </a:r>
                      <a:endParaRPr kumimoji="1" lang="ja-JP" altLang="en-US" sz="800" b="0" dirty="0">
                        <a:latin typeface="Meiryo UI" panose="020B0604030504040204" pitchFamily="50" charset="-128"/>
                        <a:ea typeface="Meiryo UI" panose="020B0604030504040204" pitchFamily="50" charset="-128"/>
                      </a:endParaRPr>
                    </a:p>
                  </a:txBody>
                  <a:tcPr anchor="ctr"/>
                </a:tc>
                <a:tc hMerge="1">
                  <a:txBody>
                    <a:bodyPr/>
                    <a:lstStyle/>
                    <a:p>
                      <a:endParaRPr kumimoji="1" lang="ja-JP" altLang="en-US" sz="800">
                        <a:latin typeface="Meiryo UI" panose="020B0604030504040204" pitchFamily="50" charset="-128"/>
                        <a:ea typeface="Meiryo UI" panose="020B0604030504040204" pitchFamily="50" charset="-128"/>
                      </a:endParaRPr>
                    </a:p>
                  </a:txBody>
                  <a:tcPr/>
                </a:tc>
                <a:tc hMerge="1">
                  <a:txBody>
                    <a:bodyPr/>
                    <a:lstStyle/>
                    <a:p>
                      <a:endParaRPr kumimoji="1" lang="ja-JP" altLang="en-US" sz="80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3010884657"/>
                  </a:ext>
                </a:extLst>
              </a:tr>
            </a:tbl>
          </a:graphicData>
        </a:graphic>
      </p:graphicFrame>
      <p:sp>
        <p:nvSpPr>
          <p:cNvPr id="5" name="正方形/長方形 4">
            <a:extLst>
              <a:ext uri="{FF2B5EF4-FFF2-40B4-BE49-F238E27FC236}">
                <a16:creationId xmlns:a16="http://schemas.microsoft.com/office/drawing/2014/main" id="{E2F26A1B-94DD-6547-FB03-2B8B84EA035C}"/>
              </a:ext>
            </a:extLst>
          </p:cNvPr>
          <p:cNvSpPr/>
          <p:nvPr/>
        </p:nvSpPr>
        <p:spPr>
          <a:xfrm>
            <a:off x="5215576" y="1800921"/>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4" name="正方形/長方形 13">
            <a:extLst>
              <a:ext uri="{FF2B5EF4-FFF2-40B4-BE49-F238E27FC236}">
                <a16:creationId xmlns:a16="http://schemas.microsoft.com/office/drawing/2014/main" id="{F1045480-B6A8-44FD-1920-3A457D8D30B1}"/>
              </a:ext>
            </a:extLst>
          </p:cNvPr>
          <p:cNvSpPr/>
          <p:nvPr/>
        </p:nvSpPr>
        <p:spPr>
          <a:xfrm>
            <a:off x="5241512" y="2164230"/>
            <a:ext cx="4320000" cy="1474347"/>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457200" algn="just"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入院基本料等の施設基準等</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457200" algn="just"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457200" algn="just"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 栄養管理体制の基準 </a:t>
            </a:r>
          </a:p>
          <a:p>
            <a:pPr marL="0" marR="0" lvl="0" indent="-457200" algn="just"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（略）</a:t>
            </a:r>
          </a:p>
          <a:p>
            <a:pPr marL="144000" marR="0" lvl="0" indent="-457200" algn="just"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管理栄養士をはじめとして、医師、看護師、その他医療従事者が共同して栄養管理を行う体制を整備し、あらかじめ栄養管理手順（</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標準的な</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栄養スクリーニングを含む栄養状態の評価、栄養管理計画、</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退院時を含む</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定期的な評価等）を作成すること。</a:t>
            </a:r>
          </a:p>
          <a:p>
            <a:pPr marL="0" marR="0" lvl="0" indent="-457200" algn="just"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(9)</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正方形/長方形 15">
            <a:extLst>
              <a:ext uri="{FF2B5EF4-FFF2-40B4-BE49-F238E27FC236}">
                <a16:creationId xmlns:a16="http://schemas.microsoft.com/office/drawing/2014/main" id="{0EEA67CB-2878-12FE-212B-4BBD9674E993}"/>
              </a:ext>
            </a:extLst>
          </p:cNvPr>
          <p:cNvSpPr/>
          <p:nvPr/>
        </p:nvSpPr>
        <p:spPr>
          <a:xfrm>
            <a:off x="319029" y="1800921"/>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8" name="正方形/長方形 17">
            <a:extLst>
              <a:ext uri="{FF2B5EF4-FFF2-40B4-BE49-F238E27FC236}">
                <a16:creationId xmlns:a16="http://schemas.microsoft.com/office/drawing/2014/main" id="{1C46A47B-DDED-1700-8227-769BB201549B}"/>
              </a:ext>
            </a:extLst>
          </p:cNvPr>
          <p:cNvSpPr/>
          <p:nvPr/>
        </p:nvSpPr>
        <p:spPr>
          <a:xfrm>
            <a:off x="311928" y="2164230"/>
            <a:ext cx="4371398" cy="1474348"/>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504000" algn="just"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入院基本料等の施設基準等</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504000" algn="just"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504000" algn="just"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 栄養管理体制の基準 </a:t>
            </a:r>
          </a:p>
          <a:p>
            <a:pPr marL="0" marR="0" lvl="0" indent="-504000" algn="just"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44000" marR="0" lvl="0" indent="-504000" algn="just"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管理栄養士をはじめとして、医師、看護師、その他医療従事者が共同して栄養管理を行う体制を整備し、あらかじめ栄養管理手順（栄養スクリーニングを含む栄養状態の評価、栄養管理計画、定期的な評価等）を作成すること。</a:t>
            </a:r>
          </a:p>
          <a:p>
            <a:pPr marL="0" marR="0" lvl="0" indent="-504000" algn="just"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(9)</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（略）</a:t>
            </a:r>
          </a:p>
          <a:p>
            <a:pPr marL="0" marR="0" lvl="0" indent="-504000" algn="just"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19" name="表 17">
            <a:extLst>
              <a:ext uri="{FF2B5EF4-FFF2-40B4-BE49-F238E27FC236}">
                <a16:creationId xmlns:a16="http://schemas.microsoft.com/office/drawing/2014/main" id="{C6180CE6-C293-4967-8E6B-7312E3485ABB}"/>
              </a:ext>
            </a:extLst>
          </p:cNvPr>
          <p:cNvGraphicFramePr>
            <a:graphicFrameLocks noGrp="1"/>
          </p:cNvGraphicFramePr>
          <p:nvPr/>
        </p:nvGraphicFramePr>
        <p:xfrm>
          <a:off x="7469180" y="5140784"/>
          <a:ext cx="1980000" cy="790578"/>
        </p:xfrm>
        <a:graphic>
          <a:graphicData uri="http://schemas.openxmlformats.org/drawingml/2006/table">
            <a:tbl>
              <a:tblPr firstRow="1" bandRow="1">
                <a:tableStyleId>{5940675A-B579-460E-94D1-54222C63F5DA}</a:tableStyleId>
              </a:tblPr>
              <a:tblGrid>
                <a:gridCol w="990000">
                  <a:extLst>
                    <a:ext uri="{9D8B030D-6E8A-4147-A177-3AD203B41FA5}">
                      <a16:colId xmlns:a16="http://schemas.microsoft.com/office/drawing/2014/main" val="3945687322"/>
                    </a:ext>
                  </a:extLst>
                </a:gridCol>
                <a:gridCol w="990000">
                  <a:extLst>
                    <a:ext uri="{9D8B030D-6E8A-4147-A177-3AD203B41FA5}">
                      <a16:colId xmlns:a16="http://schemas.microsoft.com/office/drawing/2014/main" val="1665707744"/>
                    </a:ext>
                  </a:extLst>
                </a:gridCol>
              </a:tblGrid>
              <a:tr h="216000">
                <a:tc gridSpan="2">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0" lang="ja-JP" altLang="en-US" sz="800" b="1" i="0" u="none" strike="noStrike" kern="0" cap="none" spc="0" normalizeH="0" baseline="0" noProof="0">
                          <a:ln>
                            <a:noFill/>
                          </a:ln>
                          <a:solidFill>
                            <a:srgbClr val="000000"/>
                          </a:solidFill>
                          <a:effectLst/>
                          <a:uLnTx/>
                          <a:uFill>
                            <a:solidFill>
                              <a:srgbClr val="343541"/>
                            </a:solidFill>
                          </a:uFill>
                          <a:latin typeface="メイリオ"/>
                          <a:ea typeface="メイリオ"/>
                          <a:cs typeface="+mn-cs"/>
                          <a:sym typeface="メイリオ"/>
                        </a:rPr>
                        <a:t>病因基準（エチオロギー基準）</a:t>
                      </a:r>
                      <a:endParaRPr kumimoji="1" lang="ja-JP" altLang="en-US" sz="8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txBody>
                  <a:tcPr marL="36000" marR="36000" marT="36000" marB="36000" anchor="ctr"/>
                </a:tc>
                <a:tc hMerge="1">
                  <a:txBody>
                    <a:bodyPr/>
                    <a:lstStyle/>
                    <a:p>
                      <a:pPr algn="ctr"/>
                      <a:endParaRPr kumimoji="1" lang="ja-JP" altLang="en-US" sz="800">
                        <a:latin typeface="Meiryo UI" panose="020B0604030504040204" pitchFamily="50" charset="-128"/>
                        <a:ea typeface="Meiryo UI" panose="020B0604030504040204" pitchFamily="50" charset="-128"/>
                      </a:endParaRPr>
                    </a:p>
                  </a:txBody>
                  <a:tcPr anchor="ctr"/>
                </a:tc>
                <a:extLst>
                  <a:ext uri="{0D108BD9-81ED-4DB2-BD59-A6C34878D82A}">
                    <a16:rowId xmlns:a16="http://schemas.microsoft.com/office/drawing/2014/main" val="319184226"/>
                  </a:ext>
                </a:extLst>
              </a:tr>
              <a:tr h="358578">
                <a:tc>
                  <a:txBody>
                    <a:bodyPr/>
                    <a:lstStyle/>
                    <a:p>
                      <a:pPr algn="ctr" defTabSz="914400">
                        <a:defRPr sz="1800"/>
                      </a:pPr>
                      <a:r>
                        <a:rPr kumimoji="0" lang="zh-TW" altLang="en-US" sz="800" b="1" i="0" u="none" strike="noStrike" kern="0" cap="none" spc="0" normalizeH="0" baseline="0" noProof="0">
                          <a:ln>
                            <a:noFill/>
                          </a:ln>
                          <a:solidFill>
                            <a:srgbClr val="000000"/>
                          </a:solidFill>
                          <a:effectLst/>
                          <a:uLnTx/>
                          <a:uFill>
                            <a:solidFill>
                              <a:srgbClr val="343541"/>
                            </a:solidFill>
                          </a:uFill>
                          <a:latin typeface="メイリオ" panose="020B0604030504040204" pitchFamily="50" charset="-128"/>
                          <a:ea typeface="メイリオ" panose="020B0604030504040204" pitchFamily="50" charset="-128"/>
                          <a:cs typeface="+mn-cs"/>
                          <a:sym typeface="メイリオ"/>
                        </a:rPr>
                        <a:t>食事摂取量減少、</a:t>
                      </a:r>
                    </a:p>
                    <a:p>
                      <a:pPr algn="ctr" defTabSz="914400">
                        <a:defRPr sz="1800"/>
                      </a:pPr>
                      <a:r>
                        <a:rPr lang="zh-TW" altLang="en-US" sz="800" b="1">
                          <a:latin typeface="メイリオ" panose="020B0604030504040204" pitchFamily="50" charset="-128"/>
                          <a:ea typeface="メイリオ" panose="020B0604030504040204" pitchFamily="50" charset="-128"/>
                          <a:cs typeface="+mn-cs"/>
                          <a:sym typeface="ヒラギノ角ゴ ProN W6"/>
                        </a:rPr>
                        <a:t>消化吸収能低下</a:t>
                      </a:r>
                    </a:p>
                  </a:txBody>
                  <a:tcPr marL="50800" marR="50800" marT="50800" marB="50800" anchor="ctr" horzOverflow="overflow"/>
                </a:tc>
                <a:tc>
                  <a:txBody>
                    <a:bodyPr/>
                    <a:lstStyle/>
                    <a:p>
                      <a:pPr algn="ctr" defTabSz="914400">
                        <a:defRPr sz="1800"/>
                      </a:pPr>
                      <a:r>
                        <a:rPr lang="ja-JP" altLang="en-US" sz="800" b="1">
                          <a:latin typeface="メイリオ" panose="020B0604030504040204" pitchFamily="50" charset="-128"/>
                          <a:ea typeface="メイリオ" panose="020B0604030504040204" pitchFamily="50" charset="-128"/>
                          <a:cs typeface="+mn-cs"/>
                          <a:sym typeface="ヒラギノ角ゴ ProN W6"/>
                        </a:rPr>
                        <a:t>疾病負荷／炎症</a:t>
                      </a:r>
                    </a:p>
                  </a:txBody>
                  <a:tcPr marL="50800" marR="50800" marT="50800" marB="50800" anchor="ctr" horzOverflow="overflow"/>
                </a:tc>
                <a:extLst>
                  <a:ext uri="{0D108BD9-81ED-4DB2-BD59-A6C34878D82A}">
                    <a16:rowId xmlns:a16="http://schemas.microsoft.com/office/drawing/2014/main" val="1012159996"/>
                  </a:ext>
                </a:extLst>
              </a:tr>
              <a:tr h="216000">
                <a:tc gridSpan="2">
                  <a:txBody>
                    <a:bodyPr/>
                    <a:lstStyle/>
                    <a:p>
                      <a:pPr algn="ctr"/>
                      <a:r>
                        <a:rPr kumimoji="0" lang="ja-JP" altLang="en-US" sz="800" b="0" i="0" u="none" strike="noStrike" kern="0" cap="none" spc="0" normalizeH="0" baseline="0" noProof="0" dirty="0">
                          <a:ln>
                            <a:noFill/>
                          </a:ln>
                          <a:solidFill>
                            <a:srgbClr val="000000"/>
                          </a:solidFill>
                          <a:effectLst/>
                          <a:uLnTx/>
                          <a:uFill>
                            <a:solidFill>
                              <a:srgbClr val="343541"/>
                            </a:solidFill>
                          </a:uFill>
                          <a:latin typeface="メイリオ"/>
                          <a:ea typeface="メイリオ"/>
                          <a:cs typeface="+mn-cs"/>
                          <a:sym typeface="メイリオ"/>
                        </a:rPr>
                        <a:t>それぞれの項目で１つ以上に該当</a:t>
                      </a:r>
                      <a:endParaRPr kumimoji="1" lang="ja-JP" altLang="en-US" sz="800" b="0" dirty="0">
                        <a:latin typeface="Meiryo UI" panose="020B0604030504040204" pitchFamily="50" charset="-128"/>
                        <a:ea typeface="Meiryo UI" panose="020B0604030504040204" pitchFamily="50" charset="-128"/>
                      </a:endParaRPr>
                    </a:p>
                  </a:txBody>
                  <a:tcPr anchor="ctr"/>
                </a:tc>
                <a:tc hMerge="1">
                  <a:txBody>
                    <a:bodyPr/>
                    <a:lstStyle/>
                    <a:p>
                      <a:endParaRPr kumimoji="1" lang="ja-JP" altLang="en-US" sz="800">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3010884657"/>
                  </a:ext>
                </a:extLst>
              </a:tr>
            </a:tbl>
          </a:graphicData>
        </a:graphic>
      </p:graphicFrame>
      <p:sp>
        <p:nvSpPr>
          <p:cNvPr id="20" name="矢印">
            <a:extLst>
              <a:ext uri="{FF2B5EF4-FFF2-40B4-BE49-F238E27FC236}">
                <a16:creationId xmlns:a16="http://schemas.microsoft.com/office/drawing/2014/main" id="{AB070968-236A-F902-9D80-EA40D073B8F8}"/>
              </a:ext>
            </a:extLst>
          </p:cNvPr>
          <p:cNvSpPr/>
          <p:nvPr/>
        </p:nvSpPr>
        <p:spPr>
          <a:xfrm rot="16200000" flipH="1">
            <a:off x="7253744" y="5846260"/>
            <a:ext cx="144000" cy="324000"/>
          </a:xfrm>
          <a:prstGeom prst="rightArrow">
            <a:avLst>
              <a:gd name="adj1" fmla="val 21305"/>
              <a:gd name="adj2" fmla="val 70217"/>
            </a:avLst>
          </a:prstGeom>
          <a:solidFill>
            <a:srgbClr val="000000"/>
          </a:solidFill>
          <a:ln w="12700">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a:solidFill>
                  <a:srgbClr val="FFFFFF"/>
                </a:solidFill>
              </a:defRPr>
            </a:pPr>
            <a:endParaRPr kumimoji="0" sz="3200" b="0" i="0" u="none" strike="noStrike" kern="0" cap="none" spc="0" normalizeH="0" baseline="0" noProof="0">
              <a:ln>
                <a:noFill/>
              </a:ln>
              <a:solidFill>
                <a:srgbClr val="FFFFFF"/>
              </a:solidFill>
              <a:effectLst/>
              <a:uLnTx/>
              <a:uFillTx/>
              <a:latin typeface="ヒラギノ角ゴ ProN W3"/>
              <a:ea typeface="+mn-ea"/>
              <a:cs typeface="+mn-cs"/>
              <a:sym typeface="ヒラギノ角ゴ ProN W3"/>
            </a:endParaRPr>
          </a:p>
        </p:txBody>
      </p:sp>
      <p:sp>
        <p:nvSpPr>
          <p:cNvPr id="21" name="テキスト ボックス 20">
            <a:extLst>
              <a:ext uri="{FF2B5EF4-FFF2-40B4-BE49-F238E27FC236}">
                <a16:creationId xmlns:a16="http://schemas.microsoft.com/office/drawing/2014/main" id="{8D13AB24-8861-F463-520F-7D4BF698C0D6}"/>
              </a:ext>
            </a:extLst>
          </p:cNvPr>
          <p:cNvSpPr txBox="1"/>
          <p:nvPr/>
        </p:nvSpPr>
        <p:spPr>
          <a:xfrm>
            <a:off x="6774930" y="6026090"/>
            <a:ext cx="1101628" cy="2308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低栄養と判定</a:t>
            </a:r>
          </a:p>
        </p:txBody>
      </p:sp>
      <p:sp>
        <p:nvSpPr>
          <p:cNvPr id="22" name="矢印">
            <a:extLst>
              <a:ext uri="{FF2B5EF4-FFF2-40B4-BE49-F238E27FC236}">
                <a16:creationId xmlns:a16="http://schemas.microsoft.com/office/drawing/2014/main" id="{8B15704D-8B6B-D872-FA81-C214AA22E788}"/>
              </a:ext>
            </a:extLst>
          </p:cNvPr>
          <p:cNvSpPr/>
          <p:nvPr/>
        </p:nvSpPr>
        <p:spPr>
          <a:xfrm rot="16200000" flipH="1">
            <a:off x="7253744" y="6136232"/>
            <a:ext cx="144000" cy="324000"/>
          </a:xfrm>
          <a:prstGeom prst="rightArrow">
            <a:avLst>
              <a:gd name="adj1" fmla="val 21305"/>
              <a:gd name="adj2" fmla="val 70217"/>
            </a:avLst>
          </a:prstGeom>
          <a:solidFill>
            <a:srgbClr val="000000"/>
          </a:solidFill>
          <a:ln w="12700">
            <a:miter lim="400000"/>
          </a:ln>
        </p:spPr>
        <p:txBody>
          <a:bodyPr lIns="50800" tIns="50800" rIns="50800" bIns="50800" anchor="ctr"/>
          <a:lstStyle/>
          <a:p>
            <a:pPr marL="0" marR="0" lvl="0" indent="0" algn="ctr" defTabSz="825500" rtl="0" eaLnBrk="1" fontAlgn="auto" latinLnBrk="0" hangingPunct="0">
              <a:lnSpc>
                <a:spcPct val="100000"/>
              </a:lnSpc>
              <a:spcBef>
                <a:spcPts val="0"/>
              </a:spcBef>
              <a:spcAft>
                <a:spcPts val="0"/>
              </a:spcAft>
              <a:buClrTx/>
              <a:buSzTx/>
              <a:buFontTx/>
              <a:buNone/>
              <a:tabLst/>
              <a:defRPr sz="3200">
                <a:solidFill>
                  <a:srgbClr val="FFFFFF"/>
                </a:solidFill>
              </a:defRPr>
            </a:pPr>
            <a:endParaRPr kumimoji="0" sz="3200" b="0" i="0" u="none" strike="noStrike" kern="0" cap="none" spc="0" normalizeH="0" baseline="0" noProof="0">
              <a:ln>
                <a:noFill/>
              </a:ln>
              <a:solidFill>
                <a:srgbClr val="FFFFFF"/>
              </a:solidFill>
              <a:effectLst/>
              <a:uLnTx/>
              <a:uFillTx/>
              <a:latin typeface="ヒラギノ角ゴ ProN W3"/>
              <a:ea typeface="+mn-ea"/>
              <a:cs typeface="+mn-cs"/>
              <a:sym typeface="ヒラギノ角ゴ ProN W3"/>
            </a:endParaRPr>
          </a:p>
        </p:txBody>
      </p:sp>
      <p:sp>
        <p:nvSpPr>
          <p:cNvPr id="23" name="テキスト ボックス 22">
            <a:extLst>
              <a:ext uri="{FF2B5EF4-FFF2-40B4-BE49-F238E27FC236}">
                <a16:creationId xmlns:a16="http://schemas.microsoft.com/office/drawing/2014/main" id="{07DE547C-AAB6-9814-81B2-BC9CB8669FE2}"/>
              </a:ext>
            </a:extLst>
          </p:cNvPr>
          <p:cNvSpPr txBox="1"/>
          <p:nvPr/>
        </p:nvSpPr>
        <p:spPr>
          <a:xfrm>
            <a:off x="5936389" y="6337129"/>
            <a:ext cx="2778710" cy="2308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重症度判定（中等度低栄養、重度低栄養）</a:t>
            </a:r>
          </a:p>
        </p:txBody>
      </p:sp>
      <p:sp>
        <p:nvSpPr>
          <p:cNvPr id="26" name="加算記号 25">
            <a:extLst>
              <a:ext uri="{FF2B5EF4-FFF2-40B4-BE49-F238E27FC236}">
                <a16:creationId xmlns:a16="http://schemas.microsoft.com/office/drawing/2014/main" id="{54F60814-97D7-D864-D165-371134EC26CD}"/>
              </a:ext>
            </a:extLst>
          </p:cNvPr>
          <p:cNvSpPr>
            <a:spLocks noChangeAspect="1"/>
          </p:cNvSpPr>
          <p:nvPr/>
        </p:nvSpPr>
        <p:spPr>
          <a:xfrm>
            <a:off x="7235313" y="5736596"/>
            <a:ext cx="180000" cy="180000"/>
          </a:xfrm>
          <a:prstGeom prst="mathPlus">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7" name="四角形: メモ 26">
            <a:extLst>
              <a:ext uri="{FF2B5EF4-FFF2-40B4-BE49-F238E27FC236}">
                <a16:creationId xmlns:a16="http://schemas.microsoft.com/office/drawing/2014/main" id="{44525BE6-F3B8-BE13-4448-E03E9B3D0F61}"/>
              </a:ext>
            </a:extLst>
          </p:cNvPr>
          <p:cNvSpPr/>
          <p:nvPr/>
        </p:nvSpPr>
        <p:spPr>
          <a:xfrm>
            <a:off x="953624" y="4111403"/>
            <a:ext cx="2549888" cy="2512034"/>
          </a:xfrm>
          <a:prstGeom prst="foldedCorner">
            <a:avLst>
              <a:gd name="adj" fmla="val 13442"/>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8" name="テキスト ボックス 27">
            <a:extLst>
              <a:ext uri="{FF2B5EF4-FFF2-40B4-BE49-F238E27FC236}">
                <a16:creationId xmlns:a16="http://schemas.microsoft.com/office/drawing/2014/main" id="{FE37386D-3388-A35A-82A7-5246A353718F}"/>
              </a:ext>
            </a:extLst>
          </p:cNvPr>
          <p:cNvSpPr txBox="1"/>
          <p:nvPr/>
        </p:nvSpPr>
        <p:spPr>
          <a:xfrm>
            <a:off x="1285617" y="4127305"/>
            <a:ext cx="1731146" cy="2308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栄養管理手順（●●病棟用）</a:t>
            </a:r>
          </a:p>
        </p:txBody>
      </p:sp>
      <p:sp>
        <p:nvSpPr>
          <p:cNvPr id="29" name="正方形/長方形 28">
            <a:extLst>
              <a:ext uri="{FF2B5EF4-FFF2-40B4-BE49-F238E27FC236}">
                <a16:creationId xmlns:a16="http://schemas.microsoft.com/office/drawing/2014/main" id="{C3799D73-1001-5F21-F1A7-6A9227A762F7}"/>
              </a:ext>
            </a:extLst>
          </p:cNvPr>
          <p:cNvSpPr/>
          <p:nvPr/>
        </p:nvSpPr>
        <p:spPr>
          <a:xfrm>
            <a:off x="1200518" y="4417953"/>
            <a:ext cx="936000" cy="180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rPr>
              <a:t>栄養スクリーニング</a:t>
            </a:r>
          </a:p>
        </p:txBody>
      </p:sp>
      <p:sp>
        <p:nvSpPr>
          <p:cNvPr id="32" name="正方形/長方形 31">
            <a:extLst>
              <a:ext uri="{FF2B5EF4-FFF2-40B4-BE49-F238E27FC236}">
                <a16:creationId xmlns:a16="http://schemas.microsoft.com/office/drawing/2014/main" id="{E86B93FC-60A1-7714-A9A8-AF7026E4116F}"/>
              </a:ext>
            </a:extLst>
          </p:cNvPr>
          <p:cNvSpPr/>
          <p:nvPr/>
        </p:nvSpPr>
        <p:spPr>
          <a:xfrm>
            <a:off x="1200518" y="4856728"/>
            <a:ext cx="936000" cy="180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rPr>
              <a:t>栄養評価</a:t>
            </a:r>
          </a:p>
        </p:txBody>
      </p:sp>
      <p:sp>
        <p:nvSpPr>
          <p:cNvPr id="33" name="正方形/長方形 32">
            <a:extLst>
              <a:ext uri="{FF2B5EF4-FFF2-40B4-BE49-F238E27FC236}">
                <a16:creationId xmlns:a16="http://schemas.microsoft.com/office/drawing/2014/main" id="{7111D5AE-5FA4-E193-D239-86531CDC7B6A}"/>
              </a:ext>
            </a:extLst>
          </p:cNvPr>
          <p:cNvSpPr/>
          <p:nvPr/>
        </p:nvSpPr>
        <p:spPr>
          <a:xfrm>
            <a:off x="1200518" y="5295503"/>
            <a:ext cx="936000" cy="180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rPr>
              <a:t>栄養管理計画</a:t>
            </a:r>
          </a:p>
        </p:txBody>
      </p:sp>
      <p:sp>
        <p:nvSpPr>
          <p:cNvPr id="34" name="正方形/長方形 33">
            <a:extLst>
              <a:ext uri="{FF2B5EF4-FFF2-40B4-BE49-F238E27FC236}">
                <a16:creationId xmlns:a16="http://schemas.microsoft.com/office/drawing/2014/main" id="{048BC696-21FB-E8F7-1F28-2F2663258130}"/>
              </a:ext>
            </a:extLst>
          </p:cNvPr>
          <p:cNvSpPr/>
          <p:nvPr/>
        </p:nvSpPr>
        <p:spPr>
          <a:xfrm>
            <a:off x="1200518" y="5734278"/>
            <a:ext cx="936000" cy="180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rPr>
              <a:t>実施・チェック</a:t>
            </a:r>
          </a:p>
        </p:txBody>
      </p:sp>
      <p:sp>
        <p:nvSpPr>
          <p:cNvPr id="35" name="正方形/長方形 34">
            <a:extLst>
              <a:ext uri="{FF2B5EF4-FFF2-40B4-BE49-F238E27FC236}">
                <a16:creationId xmlns:a16="http://schemas.microsoft.com/office/drawing/2014/main" id="{91CFE79D-AB2F-6FC3-15D2-CF7F760F29A2}"/>
              </a:ext>
            </a:extLst>
          </p:cNvPr>
          <p:cNvSpPr/>
          <p:nvPr/>
        </p:nvSpPr>
        <p:spPr>
          <a:xfrm>
            <a:off x="1200518" y="6173052"/>
            <a:ext cx="936000" cy="180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rPr>
              <a:t>モニタリング</a:t>
            </a:r>
          </a:p>
        </p:txBody>
      </p:sp>
      <p:cxnSp>
        <p:nvCxnSpPr>
          <p:cNvPr id="38" name="直線矢印コネクタ 37">
            <a:extLst>
              <a:ext uri="{FF2B5EF4-FFF2-40B4-BE49-F238E27FC236}">
                <a16:creationId xmlns:a16="http://schemas.microsoft.com/office/drawing/2014/main" id="{5E5951C5-BFD6-F6D6-DFD7-B56F5BEFA329}"/>
              </a:ext>
            </a:extLst>
          </p:cNvPr>
          <p:cNvCxnSpPr>
            <a:cxnSpLocks/>
          </p:cNvCxnSpPr>
          <p:nvPr/>
        </p:nvCxnSpPr>
        <p:spPr>
          <a:xfrm>
            <a:off x="1681941" y="4600330"/>
            <a:ext cx="0" cy="216000"/>
          </a:xfrm>
          <a:prstGeom prst="straightConnector1">
            <a:avLst/>
          </a:prstGeom>
          <a:ln w="25400">
            <a:headEnd type="none"/>
            <a:tailEnd type="arrow"/>
          </a:ln>
        </p:spPr>
        <p:style>
          <a:lnRef idx="1">
            <a:schemeClr val="accent1"/>
          </a:lnRef>
          <a:fillRef idx="0">
            <a:schemeClr val="accent1"/>
          </a:fillRef>
          <a:effectRef idx="0">
            <a:schemeClr val="accent1"/>
          </a:effectRef>
          <a:fontRef idx="minor">
            <a:schemeClr val="tx1"/>
          </a:fontRef>
        </p:style>
      </p:cxnSp>
      <p:grpSp>
        <p:nvGrpSpPr>
          <p:cNvPr id="40" name="グループ化 39">
            <a:extLst>
              <a:ext uri="{FF2B5EF4-FFF2-40B4-BE49-F238E27FC236}">
                <a16:creationId xmlns:a16="http://schemas.microsoft.com/office/drawing/2014/main" id="{0F18DE74-D69C-D260-CC58-7A9ECB5A71DE}"/>
              </a:ext>
            </a:extLst>
          </p:cNvPr>
          <p:cNvGrpSpPr/>
          <p:nvPr/>
        </p:nvGrpSpPr>
        <p:grpSpPr>
          <a:xfrm>
            <a:off x="1030878" y="4963744"/>
            <a:ext cx="180000" cy="1296000"/>
            <a:chOff x="488504" y="3140968"/>
            <a:chExt cx="332455" cy="2664296"/>
          </a:xfrm>
        </p:grpSpPr>
        <p:cxnSp>
          <p:nvCxnSpPr>
            <p:cNvPr id="41" name="直線矢印コネクタ 40">
              <a:extLst>
                <a:ext uri="{FF2B5EF4-FFF2-40B4-BE49-F238E27FC236}">
                  <a16:creationId xmlns:a16="http://schemas.microsoft.com/office/drawing/2014/main" id="{865894DA-E9DA-4131-EF52-F2BDD27032C7}"/>
                </a:ext>
              </a:extLst>
            </p:cNvPr>
            <p:cNvCxnSpPr>
              <a:cxnSpLocks/>
            </p:cNvCxnSpPr>
            <p:nvPr/>
          </p:nvCxnSpPr>
          <p:spPr>
            <a:xfrm rot="16200000">
              <a:off x="628630" y="3000842"/>
              <a:ext cx="0" cy="280251"/>
            </a:xfrm>
            <a:prstGeom prst="straightConnector1">
              <a:avLst/>
            </a:prstGeom>
            <a:ln w="25400">
              <a:headEnd type="none"/>
              <a:tailEnd type="arrow"/>
            </a:ln>
          </p:spPr>
          <p:style>
            <a:lnRef idx="1">
              <a:schemeClr val="accent1"/>
            </a:lnRef>
            <a:fillRef idx="0">
              <a:schemeClr val="accent1"/>
            </a:fillRef>
            <a:effectRef idx="0">
              <a:schemeClr val="accent1"/>
            </a:effectRef>
            <a:fontRef idx="minor">
              <a:schemeClr val="tx1"/>
            </a:fontRef>
          </p:style>
        </p:cxnSp>
        <p:cxnSp>
          <p:nvCxnSpPr>
            <p:cNvPr id="42" name="直線コネクタ 41">
              <a:extLst>
                <a:ext uri="{FF2B5EF4-FFF2-40B4-BE49-F238E27FC236}">
                  <a16:creationId xmlns:a16="http://schemas.microsoft.com/office/drawing/2014/main" id="{C753D395-0488-61A0-3BD5-78648DDAC628}"/>
                </a:ext>
              </a:extLst>
            </p:cNvPr>
            <p:cNvCxnSpPr/>
            <p:nvPr/>
          </p:nvCxnSpPr>
          <p:spPr>
            <a:xfrm>
              <a:off x="488504" y="3140968"/>
              <a:ext cx="0" cy="2664296"/>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3" name="直線コネクタ 42">
              <a:extLst>
                <a:ext uri="{FF2B5EF4-FFF2-40B4-BE49-F238E27FC236}">
                  <a16:creationId xmlns:a16="http://schemas.microsoft.com/office/drawing/2014/main" id="{52D24B70-2939-35E7-88FB-2FA3DBB15617}"/>
                </a:ext>
              </a:extLst>
            </p:cNvPr>
            <p:cNvCxnSpPr/>
            <p:nvPr/>
          </p:nvCxnSpPr>
          <p:spPr>
            <a:xfrm>
              <a:off x="488504" y="5805264"/>
              <a:ext cx="332455" cy="0"/>
            </a:xfrm>
            <a:prstGeom prst="line">
              <a:avLst/>
            </a:prstGeom>
            <a:ln w="25400"/>
          </p:spPr>
          <p:style>
            <a:lnRef idx="1">
              <a:schemeClr val="accent1"/>
            </a:lnRef>
            <a:fillRef idx="0">
              <a:schemeClr val="accent1"/>
            </a:fillRef>
            <a:effectRef idx="0">
              <a:schemeClr val="accent1"/>
            </a:effectRef>
            <a:fontRef idx="minor">
              <a:schemeClr val="tx1"/>
            </a:fontRef>
          </p:style>
        </p:cxnSp>
      </p:grpSp>
      <p:cxnSp>
        <p:nvCxnSpPr>
          <p:cNvPr id="48" name="直線矢印コネクタ 47">
            <a:extLst>
              <a:ext uri="{FF2B5EF4-FFF2-40B4-BE49-F238E27FC236}">
                <a16:creationId xmlns:a16="http://schemas.microsoft.com/office/drawing/2014/main" id="{6EB34EFF-2516-F636-6857-710D8438A466}"/>
              </a:ext>
            </a:extLst>
          </p:cNvPr>
          <p:cNvCxnSpPr>
            <a:cxnSpLocks/>
          </p:cNvCxnSpPr>
          <p:nvPr/>
        </p:nvCxnSpPr>
        <p:spPr>
          <a:xfrm>
            <a:off x="1681941" y="5057530"/>
            <a:ext cx="0" cy="216000"/>
          </a:xfrm>
          <a:prstGeom prst="straightConnector1">
            <a:avLst/>
          </a:prstGeom>
          <a:ln w="25400">
            <a:headEnd type="none"/>
            <a:tailEnd type="arrow"/>
          </a:ln>
        </p:spPr>
        <p:style>
          <a:lnRef idx="1">
            <a:schemeClr val="accent1"/>
          </a:lnRef>
          <a:fillRef idx="0">
            <a:schemeClr val="accent1"/>
          </a:fillRef>
          <a:effectRef idx="0">
            <a:schemeClr val="accent1"/>
          </a:effectRef>
          <a:fontRef idx="minor">
            <a:schemeClr val="tx1"/>
          </a:fontRef>
        </p:style>
      </p:cxnSp>
      <p:cxnSp>
        <p:nvCxnSpPr>
          <p:cNvPr id="49" name="直線矢印コネクタ 48">
            <a:extLst>
              <a:ext uri="{FF2B5EF4-FFF2-40B4-BE49-F238E27FC236}">
                <a16:creationId xmlns:a16="http://schemas.microsoft.com/office/drawing/2014/main" id="{DE24A8B0-1050-08AE-597C-2E223EC42EE1}"/>
              </a:ext>
            </a:extLst>
          </p:cNvPr>
          <p:cNvCxnSpPr>
            <a:cxnSpLocks/>
          </p:cNvCxnSpPr>
          <p:nvPr/>
        </p:nvCxnSpPr>
        <p:spPr>
          <a:xfrm>
            <a:off x="1681941" y="5475503"/>
            <a:ext cx="0" cy="216000"/>
          </a:xfrm>
          <a:prstGeom prst="straightConnector1">
            <a:avLst/>
          </a:prstGeom>
          <a:ln w="25400">
            <a:headEnd type="none"/>
            <a:tailEnd type="arrow"/>
          </a:ln>
        </p:spPr>
        <p:style>
          <a:lnRef idx="1">
            <a:schemeClr val="accent1"/>
          </a:lnRef>
          <a:fillRef idx="0">
            <a:schemeClr val="accent1"/>
          </a:fillRef>
          <a:effectRef idx="0">
            <a:schemeClr val="accent1"/>
          </a:effectRef>
          <a:fontRef idx="minor">
            <a:schemeClr val="tx1"/>
          </a:fontRef>
        </p:style>
      </p:cxnSp>
      <p:cxnSp>
        <p:nvCxnSpPr>
          <p:cNvPr id="50" name="直線矢印コネクタ 49">
            <a:extLst>
              <a:ext uri="{FF2B5EF4-FFF2-40B4-BE49-F238E27FC236}">
                <a16:creationId xmlns:a16="http://schemas.microsoft.com/office/drawing/2014/main" id="{FD13A64C-8C2A-04E1-E511-DF5C23B80A7D}"/>
              </a:ext>
            </a:extLst>
          </p:cNvPr>
          <p:cNvCxnSpPr>
            <a:cxnSpLocks/>
          </p:cNvCxnSpPr>
          <p:nvPr/>
        </p:nvCxnSpPr>
        <p:spPr>
          <a:xfrm>
            <a:off x="1681941" y="5924330"/>
            <a:ext cx="0" cy="216000"/>
          </a:xfrm>
          <a:prstGeom prst="straightConnector1">
            <a:avLst/>
          </a:prstGeom>
          <a:ln w="25400">
            <a:headEnd type="none"/>
            <a:tailEnd type="arrow"/>
          </a:ln>
        </p:spPr>
        <p:style>
          <a:lnRef idx="1">
            <a:schemeClr val="accent1"/>
          </a:lnRef>
          <a:fillRef idx="0">
            <a:schemeClr val="accent1"/>
          </a:fillRef>
          <a:effectRef idx="0">
            <a:schemeClr val="accent1"/>
          </a:effectRef>
          <a:fontRef idx="minor">
            <a:schemeClr val="tx1"/>
          </a:fontRef>
        </p:style>
      </p:cxnSp>
      <p:sp>
        <p:nvSpPr>
          <p:cNvPr id="51" name="テキスト ボックス 50">
            <a:extLst>
              <a:ext uri="{FF2B5EF4-FFF2-40B4-BE49-F238E27FC236}">
                <a16:creationId xmlns:a16="http://schemas.microsoft.com/office/drawing/2014/main" id="{F90B07E7-6DFE-B235-2FFC-C79716BC34F8}"/>
              </a:ext>
            </a:extLst>
          </p:cNvPr>
          <p:cNvSpPr txBox="1"/>
          <p:nvPr/>
        </p:nvSpPr>
        <p:spPr>
          <a:xfrm>
            <a:off x="2136844" y="4397055"/>
            <a:ext cx="1427707" cy="276999"/>
          </a:xfrm>
          <a:prstGeom prst="rect">
            <a:avLst/>
          </a:prstGeom>
          <a:noFill/>
          <a:ln w="6350">
            <a:noFill/>
            <a:prstDash val="sysDash"/>
          </a:ln>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・時期：入院当日、遅くとも・・・</a:t>
            </a: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・ツール：</a:t>
            </a:r>
            <a:r>
              <a:rPr kumimoji="1" lang="en-US" altLang="ja-JP" sz="6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NRS-2002</a:t>
            </a:r>
            <a:r>
              <a:rPr kumimoji="1" lang="ja-JP" altLang="en-US" sz="6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p:txBody>
      </p:sp>
      <p:sp>
        <p:nvSpPr>
          <p:cNvPr id="52" name="テキスト ボックス 51">
            <a:extLst>
              <a:ext uri="{FF2B5EF4-FFF2-40B4-BE49-F238E27FC236}">
                <a16:creationId xmlns:a16="http://schemas.microsoft.com/office/drawing/2014/main" id="{B7E0A248-61AB-A7B2-023C-698366B056B0}"/>
              </a:ext>
            </a:extLst>
          </p:cNvPr>
          <p:cNvSpPr txBox="1"/>
          <p:nvPr/>
        </p:nvSpPr>
        <p:spPr>
          <a:xfrm>
            <a:off x="2089137" y="4788404"/>
            <a:ext cx="1320759" cy="369332"/>
          </a:xfrm>
          <a:prstGeom prst="rect">
            <a:avLst/>
          </a:prstGeom>
          <a:noFill/>
          <a:ln w="6350">
            <a:noFill/>
            <a:prstDash val="sysDash"/>
          </a:ln>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600" b="0" i="0" u="sng" strike="noStrike" kern="1200" cap="none" spc="0" normalizeH="0" baseline="0" noProof="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低栄養リスクありの場合、</a:t>
            </a:r>
            <a:endParaRPr kumimoji="1" lang="en-US" altLang="ja-JP" sz="600" b="0" i="0" u="sng" strike="noStrike" kern="1200" cap="none" spc="0" normalizeH="0" baseline="0" noProof="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　</a:t>
            </a:r>
            <a:r>
              <a:rPr kumimoji="1" lang="en-US" altLang="ja-JP" sz="600" b="0" i="0" u="sng" strike="noStrike" kern="1200" cap="none" spc="0" normalizeH="0" baseline="0" noProof="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GLIM</a:t>
            </a:r>
            <a:r>
              <a:rPr kumimoji="1" lang="ja-JP" altLang="en-US" sz="600" b="0" i="0" u="sng" strike="noStrike" kern="1200" cap="none" spc="0" normalizeH="0" baseline="0" noProof="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基準による判定</a:t>
            </a:r>
            <a:endParaRPr kumimoji="1" lang="en-US" altLang="ja-JP" sz="600" b="0" i="0" u="sng" strike="noStrike" kern="1200" cap="none" spc="0" normalizeH="0" baseline="0" noProof="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・栄養状態の評価（・・・・）</a:t>
            </a:r>
          </a:p>
        </p:txBody>
      </p:sp>
      <p:sp>
        <p:nvSpPr>
          <p:cNvPr id="53" name="テキスト ボックス 52">
            <a:extLst>
              <a:ext uri="{FF2B5EF4-FFF2-40B4-BE49-F238E27FC236}">
                <a16:creationId xmlns:a16="http://schemas.microsoft.com/office/drawing/2014/main" id="{A00764B4-6FB2-99E1-2D12-68C85DB2F28D}"/>
              </a:ext>
            </a:extLst>
          </p:cNvPr>
          <p:cNvSpPr txBox="1"/>
          <p:nvPr/>
        </p:nvSpPr>
        <p:spPr>
          <a:xfrm>
            <a:off x="2089137" y="5274307"/>
            <a:ext cx="1320759" cy="276999"/>
          </a:xfrm>
          <a:prstGeom prst="rect">
            <a:avLst/>
          </a:prstGeom>
          <a:noFill/>
          <a:ln w="6350">
            <a:noFill/>
            <a:prstDash val="sysDash"/>
          </a:ln>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・医師、看護師、リハ職等と</a:t>
            </a:r>
            <a:endParaRPr kumimoji="1" lang="en-US" altLang="ja-JP" sz="6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計画立案</a:t>
            </a:r>
            <a:endParaRPr kumimoji="1" lang="en-US" altLang="ja-JP" sz="6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54" name="テキスト ボックス 53">
            <a:extLst>
              <a:ext uri="{FF2B5EF4-FFF2-40B4-BE49-F238E27FC236}">
                <a16:creationId xmlns:a16="http://schemas.microsoft.com/office/drawing/2014/main" id="{3C76D36E-D637-466C-C8FD-A558BB646669}"/>
              </a:ext>
            </a:extLst>
          </p:cNvPr>
          <p:cNvSpPr txBox="1"/>
          <p:nvPr/>
        </p:nvSpPr>
        <p:spPr>
          <a:xfrm>
            <a:off x="2089137" y="5733315"/>
            <a:ext cx="1320759" cy="184666"/>
          </a:xfrm>
          <a:prstGeom prst="rect">
            <a:avLst/>
          </a:prstGeom>
          <a:noFill/>
          <a:ln w="6350">
            <a:noFill/>
            <a:prstDash val="sysDash"/>
          </a:ln>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・計画に基づき実施</a:t>
            </a:r>
            <a:endParaRPr kumimoji="1" lang="en-US" altLang="ja-JP" sz="6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55" name="テキスト ボックス 54">
            <a:extLst>
              <a:ext uri="{FF2B5EF4-FFF2-40B4-BE49-F238E27FC236}">
                <a16:creationId xmlns:a16="http://schemas.microsoft.com/office/drawing/2014/main" id="{502EB22E-E3C7-9933-F8FB-5C5C80C5B58D}"/>
              </a:ext>
            </a:extLst>
          </p:cNvPr>
          <p:cNvSpPr txBox="1"/>
          <p:nvPr/>
        </p:nvSpPr>
        <p:spPr>
          <a:xfrm>
            <a:off x="2089137" y="6078341"/>
            <a:ext cx="1320759" cy="461665"/>
          </a:xfrm>
          <a:prstGeom prst="rect">
            <a:avLst/>
          </a:prstGeom>
          <a:noFill/>
          <a:ln w="6350">
            <a:noFill/>
            <a:prstDash val="sysDash"/>
          </a:ln>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・リスクに応じ再評価時期を</a:t>
            </a:r>
            <a:endParaRPr kumimoji="1" lang="en-US" altLang="ja-JP" sz="6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設定</a:t>
            </a:r>
            <a:endParaRPr kumimoji="1" lang="en-US" altLang="ja-JP" sz="6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600" b="0" i="0" u="sng" strike="noStrike" kern="1200" cap="none" spc="0" normalizeH="0" baseline="0" noProof="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退院時には再評価</a:t>
            </a:r>
            <a:endParaRPr kumimoji="1" lang="en-US" altLang="ja-JP" sz="600" b="0" i="0" u="sng" strike="noStrike" kern="1200" cap="none" spc="0" normalizeH="0" baseline="0" noProof="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（△△の場合は除く）</a:t>
            </a:r>
            <a:endParaRPr kumimoji="1" lang="en-US" altLang="ja-JP" sz="6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56" name="テキスト ボックス 55">
            <a:extLst>
              <a:ext uri="{FF2B5EF4-FFF2-40B4-BE49-F238E27FC236}">
                <a16:creationId xmlns:a16="http://schemas.microsoft.com/office/drawing/2014/main" id="{DD1D557E-6EBC-A47E-8BC3-55AD52642E32}"/>
              </a:ext>
            </a:extLst>
          </p:cNvPr>
          <p:cNvSpPr txBox="1"/>
          <p:nvPr/>
        </p:nvSpPr>
        <p:spPr>
          <a:xfrm>
            <a:off x="1049318" y="3769498"/>
            <a:ext cx="3716509" cy="2308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30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各医療機関の機能や患者特性等に応じて栄養管理手順に位置づける</a:t>
            </a:r>
          </a:p>
        </p:txBody>
      </p:sp>
      <p:sp>
        <p:nvSpPr>
          <p:cNvPr id="57" name="テキスト ボックス 56">
            <a:extLst>
              <a:ext uri="{FF2B5EF4-FFF2-40B4-BE49-F238E27FC236}">
                <a16:creationId xmlns:a16="http://schemas.microsoft.com/office/drawing/2014/main" id="{9794A0AA-E8AF-B8B1-1659-24A2DA9826FB}"/>
              </a:ext>
            </a:extLst>
          </p:cNvPr>
          <p:cNvSpPr txBox="1"/>
          <p:nvPr/>
        </p:nvSpPr>
        <p:spPr>
          <a:xfrm>
            <a:off x="5149699" y="3734562"/>
            <a:ext cx="4421338" cy="24622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＜参考＞ </a:t>
            </a:r>
            <a:r>
              <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GLIM(Global Leadership Initiative on Malnutrition)</a:t>
            </a: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基準</a:t>
            </a:r>
            <a:endPar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8" name="テキスト ボックス 57">
            <a:extLst>
              <a:ext uri="{FF2B5EF4-FFF2-40B4-BE49-F238E27FC236}">
                <a16:creationId xmlns:a16="http://schemas.microsoft.com/office/drawing/2014/main" id="{21740785-6ECC-11B6-BE82-900B3B5DE49B}"/>
              </a:ext>
            </a:extLst>
          </p:cNvPr>
          <p:cNvSpPr txBox="1"/>
          <p:nvPr/>
        </p:nvSpPr>
        <p:spPr>
          <a:xfrm>
            <a:off x="5359179" y="3958316"/>
            <a:ext cx="4009538" cy="355276"/>
          </a:xfrm>
          <a:prstGeom prst="rect">
            <a:avLst/>
          </a:prstGeom>
          <a:noFill/>
          <a:ln w="6350">
            <a:solidFill>
              <a:schemeClr val="tx1"/>
            </a:solidFill>
            <a:prstDash val="sysDash"/>
          </a:ln>
        </p:spPr>
        <p:txBody>
          <a:bodyPr wrap="square" lIns="72000" tIns="72000" rIns="72000" bIns="3600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2018</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年に世界の栄養学会（</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ESPEN:</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欧州</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ASPEN:</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北米</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PENSA:</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アジア</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FELANPE:</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南米）が低栄養の診断基準として</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GLIM</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基準を策定</a:t>
            </a:r>
          </a:p>
        </p:txBody>
      </p:sp>
      <p:sp>
        <p:nvSpPr>
          <p:cNvPr id="59" name="正方形/長方形 58">
            <a:extLst>
              <a:ext uri="{FF2B5EF4-FFF2-40B4-BE49-F238E27FC236}">
                <a16:creationId xmlns:a16="http://schemas.microsoft.com/office/drawing/2014/main" id="{62E04DAA-2124-2F5F-9154-5D2B6E7823A7}"/>
              </a:ext>
            </a:extLst>
          </p:cNvPr>
          <p:cNvSpPr/>
          <p:nvPr/>
        </p:nvSpPr>
        <p:spPr>
          <a:xfrm>
            <a:off x="5140173" y="3702768"/>
            <a:ext cx="4453900" cy="3017052"/>
          </a:xfrm>
          <a:prstGeom prst="rect">
            <a:avLst/>
          </a:prstGeom>
          <a:noFill/>
          <a:ln w="952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60" name="テキスト ボックス 59">
            <a:extLst>
              <a:ext uri="{FF2B5EF4-FFF2-40B4-BE49-F238E27FC236}">
                <a16:creationId xmlns:a16="http://schemas.microsoft.com/office/drawing/2014/main" id="{E176AFB4-3B2D-AA89-5C3F-C3F1E9D0AB1D}"/>
              </a:ext>
            </a:extLst>
          </p:cNvPr>
          <p:cNvSpPr txBox="1"/>
          <p:nvPr/>
        </p:nvSpPr>
        <p:spPr>
          <a:xfrm>
            <a:off x="5140173" y="6537235"/>
            <a:ext cx="4453900" cy="21544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詳細は、日本臨床栄養代謝学会（</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JSPEN</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HP</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GLIM</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基準について」を参照</a:t>
            </a:r>
          </a:p>
        </p:txBody>
      </p:sp>
      <p:sp>
        <p:nvSpPr>
          <p:cNvPr id="61" name="四角形: 角を丸くする 60">
            <a:extLst>
              <a:ext uri="{FF2B5EF4-FFF2-40B4-BE49-F238E27FC236}">
                <a16:creationId xmlns:a16="http://schemas.microsoft.com/office/drawing/2014/main" id="{06405A07-8C57-4B06-9411-07327F1E5FD6}"/>
              </a:ext>
            </a:extLst>
          </p:cNvPr>
          <p:cNvSpPr/>
          <p:nvPr/>
        </p:nvSpPr>
        <p:spPr>
          <a:xfrm>
            <a:off x="336430" y="3760548"/>
            <a:ext cx="720000" cy="229764"/>
          </a:xfrm>
          <a:prstGeom prst="roundRect">
            <a:avLst/>
          </a:prstGeom>
        </p:spPr>
        <p:style>
          <a:lnRef idx="1">
            <a:schemeClr val="accent5"/>
          </a:lnRef>
          <a:fillRef idx="2">
            <a:schemeClr val="accent5"/>
          </a:fillRef>
          <a:effectRef idx="1">
            <a:schemeClr val="accent5"/>
          </a:effectRef>
          <a:fontRef idx="minor">
            <a:schemeClr val="dk1"/>
          </a:fontRef>
        </p:style>
        <p:txBody>
          <a:bodyPr tIns="9000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イメージ</a:t>
            </a:r>
          </a:p>
        </p:txBody>
      </p:sp>
      <p:sp>
        <p:nvSpPr>
          <p:cNvPr id="62" name="吹き出し: 角を丸めた四角形 61">
            <a:extLst>
              <a:ext uri="{FF2B5EF4-FFF2-40B4-BE49-F238E27FC236}">
                <a16:creationId xmlns:a16="http://schemas.microsoft.com/office/drawing/2014/main" id="{3136754D-B72E-F903-9B35-C7040EFAF9F0}"/>
              </a:ext>
            </a:extLst>
          </p:cNvPr>
          <p:cNvSpPr/>
          <p:nvPr/>
        </p:nvSpPr>
        <p:spPr>
          <a:xfrm>
            <a:off x="3549696" y="4313593"/>
            <a:ext cx="1476962" cy="1419722"/>
          </a:xfrm>
          <a:prstGeom prst="wedgeRoundRectCallout">
            <a:avLst>
              <a:gd name="adj1" fmla="val -76728"/>
              <a:gd name="adj2" fmla="val -16232"/>
              <a:gd name="adj3" fmla="val 16667"/>
            </a:avLst>
          </a:prstGeom>
          <a:solidFill>
            <a:schemeClr val="bg1"/>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GLIM</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基準を活用することが望ましいが、</a:t>
            </a:r>
            <a:r>
              <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GLIM</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基準を参考にしつつ、各医療機関の機能や患者特性等に応じて、標準的な手法を位置づけていれば差し支えない。</a:t>
            </a:r>
          </a:p>
        </p:txBody>
      </p:sp>
      <p:sp>
        <p:nvSpPr>
          <p:cNvPr id="6" name="スライド番号プレースホルダー 2">
            <a:extLst>
              <a:ext uri="{FF2B5EF4-FFF2-40B4-BE49-F238E27FC236}">
                <a16:creationId xmlns:a16="http://schemas.microsoft.com/office/drawing/2014/main" id="{652BFE01-1892-1944-63E0-25C863725248}"/>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899201960"/>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図 8">
            <a:extLst>
              <a:ext uri="{FF2B5EF4-FFF2-40B4-BE49-F238E27FC236}">
                <a16:creationId xmlns:a16="http://schemas.microsoft.com/office/drawing/2014/main" id="{9416E51A-3487-992C-CE23-637964466F16}"/>
              </a:ext>
            </a:extLst>
          </p:cNvPr>
          <p:cNvPicPr>
            <a:picLocks noChangeAspect="1"/>
          </p:cNvPicPr>
          <p:nvPr/>
        </p:nvPicPr>
        <p:blipFill>
          <a:blip r:embed="rId3"/>
          <a:stretch>
            <a:fillRect/>
          </a:stretch>
        </p:blipFill>
        <p:spPr>
          <a:xfrm>
            <a:off x="4282750" y="2761007"/>
            <a:ext cx="5355221" cy="3707461"/>
          </a:xfrm>
          <a:prstGeom prst="rect">
            <a:avLst/>
          </a:prstGeom>
        </p:spPr>
      </p:pic>
      <p:sp>
        <p:nvSpPr>
          <p:cNvPr id="2" name="タイトル 1"/>
          <p:cNvSpPr>
            <a:spLocks noGrp="1"/>
          </p:cNvSpPr>
          <p:nvPr>
            <p:ph type="title"/>
          </p:nvPr>
        </p:nvSpPr>
        <p:spPr>
          <a:xfrm>
            <a:off x="0" y="286219"/>
            <a:ext cx="9906000" cy="458482"/>
          </a:xfrm>
          <a:solidFill>
            <a:srgbClr val="E1EDFF"/>
          </a:solidFill>
        </p:spPr>
        <p:txBody>
          <a:bodyPr>
            <a:noAutofit/>
          </a:bodyPr>
          <a:lstStyle/>
          <a:p>
            <a:r>
              <a:rPr kumimoji="1" lang="ja-JP" altLang="en-US" sz="2000" b="1">
                <a:latin typeface="メイリオ" panose="020B0604030504040204" pitchFamily="50" charset="-128"/>
                <a:ea typeface="メイリオ" panose="020B0604030504040204" pitchFamily="50" charset="-128"/>
              </a:rPr>
              <a:t>人生の最終段階における適切な意思決定支援の推進</a:t>
            </a:r>
            <a:r>
              <a:rPr lang="ja-JP" altLang="en-US" sz="2000" b="1"/>
              <a:t>（入院料通則の改定②）</a:t>
            </a:r>
            <a:endParaRPr kumimoji="1" lang="ja-JP" altLang="en-US" sz="2000"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93168"/>
            <a:ext cx="9529762" cy="5483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人生の最終段階における適切な意思決定支援を推進する観点から、厚生労働省「人生の最終段階における医療・ケアの決定プロセスに関するガイドライン」（以下、「ガイドライン」とする。）等の内容を踏まえ、</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意思決定支援に関する指針を作成することを要件とする入院料等の対象を見直す</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09612" y="900287"/>
            <a:ext cx="4941658"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人生の最終段階における適切な意思決定支援の推進</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医療従事者の人材確保や賃上げに向けた取組－②等</a:t>
            </a:r>
          </a:p>
        </p:txBody>
      </p:sp>
      <p:sp>
        <p:nvSpPr>
          <p:cNvPr id="6" name="テキスト ボックス 5">
            <a:extLst>
              <a:ext uri="{FF2B5EF4-FFF2-40B4-BE49-F238E27FC236}">
                <a16:creationId xmlns:a16="http://schemas.microsoft.com/office/drawing/2014/main" id="{7C7B6117-536E-2B40-B2CB-8EAB6A0C9B67}"/>
              </a:ext>
            </a:extLst>
          </p:cNvPr>
          <p:cNvSpPr txBox="1"/>
          <p:nvPr/>
        </p:nvSpPr>
        <p:spPr>
          <a:xfrm>
            <a:off x="268029" y="2212885"/>
            <a:ext cx="4014720" cy="1508105"/>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ガイドライン等の内容を踏まえた</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適切な意思決定支援に係る指針の作成を要件とする入院料の範囲を拡大</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ガイドライン等の内容を踏まえた</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適切な意思決定支援に係る指針の作成を、地域包括診療料等の要件に追加</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7" name="正方形/長方形 6">
            <a:extLst>
              <a:ext uri="{FF2B5EF4-FFF2-40B4-BE49-F238E27FC236}">
                <a16:creationId xmlns:a16="http://schemas.microsoft.com/office/drawing/2014/main" id="{F0D0E9A0-E918-94AE-82EE-5F89DBF22624}"/>
              </a:ext>
            </a:extLst>
          </p:cNvPr>
          <p:cNvSpPr/>
          <p:nvPr/>
        </p:nvSpPr>
        <p:spPr>
          <a:xfrm>
            <a:off x="309611" y="3564294"/>
            <a:ext cx="3441295" cy="2940213"/>
          </a:xfrm>
          <a:prstGeom prst="rect">
            <a:avLst/>
          </a:prstGeom>
          <a:solidFill>
            <a:srgbClr val="E0E9F8"/>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216000" marR="0" lvl="0" indent="-2160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指針の作成が要件となる対象</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入院料を算定する医療機関</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324000" marR="0" lvl="0" indent="-5400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小児特定集中治療室管理料、総合周産期特定集中治療室管理料、新生児特定集中治療室管理料、新生児治療回復室入院医療管理料、小児入院医療管理料又は児童・思春期精神科入院医療管理料を算定する病棟のみを有するものを除く。</a:t>
            </a: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以下の届出を行う医療機関　</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・がん患者指導管理料</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地域包括診療料</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地域包括診療加算</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認知症地域包括診療料</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認知症地域包括診療加算</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・在宅療養支援診療所・病院</a:t>
            </a: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スライド番号プレースホルダー 2">
            <a:extLst>
              <a:ext uri="{FF2B5EF4-FFF2-40B4-BE49-F238E27FC236}">
                <a16:creationId xmlns:a16="http://schemas.microsoft.com/office/drawing/2014/main" id="{6C4FDFAE-FD1A-EDE6-7F17-9A93F314E0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864214532"/>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機関における身体的拘束を最小化する取組を強化するため、入院料の施設基準に、患者又は他の患者等の生命又は身体を保護するため緊急やむを得ない場合を除き、身体的拘束を行ってはならないことを規定するとともに、医療機関において</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組織的に身体的拘束を最小化する体制を整備</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することを規定する。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身体的拘束を最小化する取組の強化</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医療従事者の人材確保や賃上げに向けた取組ー②</a:t>
            </a:r>
          </a:p>
        </p:txBody>
      </p:sp>
      <p:sp>
        <p:nvSpPr>
          <p:cNvPr id="5" name="正方形/長方形 4">
            <a:extLst>
              <a:ext uri="{FF2B5EF4-FFF2-40B4-BE49-F238E27FC236}">
                <a16:creationId xmlns:a16="http://schemas.microsoft.com/office/drawing/2014/main" id="{069A3595-4B3A-76D1-7E39-10E8DAF11F9B}"/>
              </a:ext>
            </a:extLst>
          </p:cNvPr>
          <p:cNvSpPr/>
          <p:nvPr/>
        </p:nvSpPr>
        <p:spPr>
          <a:xfrm>
            <a:off x="548175" y="3174355"/>
            <a:ext cx="9072000" cy="3168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66700" marR="0" lvl="0" indent="-266700" algn="l" defTabSz="914400" rtl="0" eaLnBrk="1" fontAlgn="auto" latinLnBrk="0" hangingPunct="1">
              <a:lnSpc>
                <a:spcPct val="100000"/>
              </a:lnSpc>
              <a:spcBef>
                <a:spcPts val="0"/>
              </a:spcBef>
              <a:spcAft>
                <a:spcPts val="0"/>
              </a:spcAft>
              <a:buClrTx/>
              <a:buSzTx/>
              <a:buFontTx/>
              <a:buNone/>
              <a:tabLst>
                <a:tab pos="266700" algn="l"/>
              </a:tabLst>
              <a:defRPr/>
            </a:pPr>
            <a:r>
              <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身体的拘束最小化の基準</a:t>
            </a:r>
            <a:r>
              <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66700" marR="0" lvl="0" indent="-266700" algn="l" defTabSz="914400" rtl="0" eaLnBrk="1" fontAlgn="auto" latinLnBrk="0" hangingPunct="1">
              <a:lnSpc>
                <a:spcPct val="100000"/>
              </a:lnSpc>
              <a:spcBef>
                <a:spcPts val="0"/>
              </a:spcBef>
              <a:spcAft>
                <a:spcPts val="0"/>
              </a:spcAft>
              <a:buClrTx/>
              <a:buSzTx/>
              <a:buFontTx/>
              <a:buNone/>
              <a:tabLst>
                <a:tab pos="266700"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300"/>
              </a:spcAft>
              <a:buClrTx/>
              <a:buSzTx/>
              <a:buFontTx/>
              <a:buNone/>
              <a:tabLst>
                <a:tab pos="266700"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（１）当該保険医療機関において、</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患者又は他の患者等の生命又は身体を保護するため緊急やむを得ない場合を除き、身体的拘束を行ってはならない</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300"/>
              </a:spcAft>
              <a:buClrTx/>
              <a:buSzTx/>
              <a:buFontTx/>
              <a:buNone/>
              <a:tabLst>
                <a:tab pos="266700"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（１）の</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身体的拘束を行う場合には</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、その態様及び時間、その際の患者の心身の状況並びに緊急やむを得ない理由を</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記録しなければならない</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300"/>
              </a:spcAft>
              <a:buClrTx/>
              <a:buSzTx/>
              <a:buFontTx/>
              <a:buNone/>
              <a:tabLst>
                <a:tab pos="266700"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身体的拘束は、抑制帯等、患者の身体又は衣服に触れる何らかの用具を使用して、一時的に当該患者の身体を拘束し、その運動を抑制する行動の制限をいうこと。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300"/>
              </a:spcAft>
              <a:buClrTx/>
              <a:buSzTx/>
              <a:buFontTx/>
              <a:buNone/>
              <a:tabLst>
                <a:tab pos="266700"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（４）当該保険医療機関において、身体的拘束最小化対策に係る専任の医師及び専任の看護職員から構成される</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身体的拘束最小化チームが設置</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されていること。なお、必要に応じて、薬剤師等、入院医療に携わる多職種が参加していることが望ましい。</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300"/>
              </a:spcAft>
              <a:buClrTx/>
              <a:buSzTx/>
              <a:buFontTx/>
              <a:buNone/>
              <a:tabLst>
                <a:tab pos="266700"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（５）身体的拘束最小化チームでは、以下の業務を実施すること。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7675" marR="0" lvl="0" indent="-180975" algn="l" defTabSz="914400" rtl="0" eaLnBrk="1" fontAlgn="auto" latinLnBrk="0" hangingPunct="1">
              <a:lnSpc>
                <a:spcPct val="100000"/>
              </a:lnSpc>
              <a:spcBef>
                <a:spcPts val="0"/>
              </a:spcBef>
              <a:spcAft>
                <a:spcPts val="300"/>
              </a:spcAft>
              <a:buClrTx/>
              <a:buSzTx/>
              <a:buFontTx/>
              <a:buNone/>
              <a:tabLst>
                <a:tab pos="447675"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身体的拘束の</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実施状況を把握し、管理者を含む職員に定期的に周知徹底</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7675" marR="0" lvl="0" indent="-180975" algn="l" defTabSz="914400" rtl="0" eaLnBrk="1" fontAlgn="auto" latinLnBrk="0" hangingPunct="1">
              <a:lnSpc>
                <a:spcPct val="100000"/>
              </a:lnSpc>
              <a:spcBef>
                <a:spcPts val="0"/>
              </a:spcBef>
              <a:spcAft>
                <a:spcPts val="300"/>
              </a:spcAft>
              <a:buClrTx/>
              <a:buSzTx/>
              <a:buFontTx/>
              <a:buNone/>
              <a:tabLst>
                <a:tab pos="447675"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身体的拘束を最小化するための</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指針を作成</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し、職員に周知し活用すること。なお、アを踏まえ、</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定期的に当該指針の見直しを行う</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こと。また、当該指針には、鎮静を目的とした薬物の適正使用や（３）に規定する身体的拘束以外の患者の行動を制限する行為の最小化に係る内容を盛り込むことが望ましい。</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300"/>
              </a:spcAft>
              <a:buClrTx/>
              <a:buSzTx/>
              <a:buFontTx/>
              <a:buNone/>
              <a:tabLst>
                <a:tab pos="266700"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 （１）から（５）までの規定に関わらず、</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精神科病院</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（精神科病院以外の病院で精神病室が設けられているものを含む）</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における身体的拘束の取扱いについては、精神保健及び精神障害者福祉に関する法律の規定による</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6" name="Picture 10" descr="多職種カンファレンスの様子のイラスト">
            <a:extLst>
              <a:ext uri="{FF2B5EF4-FFF2-40B4-BE49-F238E27FC236}">
                <a16:creationId xmlns:a16="http://schemas.microsoft.com/office/drawing/2014/main" id="{B4BC7AE2-09F8-FB58-430E-05138D78C53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92797" y="2017178"/>
            <a:ext cx="1080000" cy="1080000"/>
          </a:xfrm>
          <a:prstGeom prst="rect">
            <a:avLst/>
          </a:prstGeom>
          <a:noFill/>
          <a:extLst>
            <a:ext uri="{909E8E84-426E-40DD-AFC4-6F175D3DCCD1}">
              <a14:hiddenFill xmlns:a14="http://schemas.microsoft.com/office/drawing/2010/main">
                <a:solidFill>
                  <a:srgbClr val="FFFFFF"/>
                </a:solidFill>
              </a14:hiddenFill>
            </a:ext>
          </a:extLst>
        </p:spPr>
      </p:pic>
      <p:sp>
        <p:nvSpPr>
          <p:cNvPr id="7" name="タイトル 1">
            <a:extLst>
              <a:ext uri="{FF2B5EF4-FFF2-40B4-BE49-F238E27FC236}">
                <a16:creationId xmlns:a16="http://schemas.microsoft.com/office/drawing/2014/main" id="{A54C1068-E18E-CB63-7D8D-7B8FDBFF4FE0}"/>
              </a:ext>
            </a:extLst>
          </p:cNvPr>
          <p:cNvSpPr txBox="1">
            <a:spLocks/>
          </p:cNvSpPr>
          <p:nvPr/>
        </p:nvSpPr>
        <p:spPr>
          <a:xfrm>
            <a:off x="0" y="274638"/>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身体的拘束を最小化する取組の強化（入院料通則の改定③）</a:t>
            </a:r>
          </a:p>
        </p:txBody>
      </p:sp>
      <p:sp>
        <p:nvSpPr>
          <p:cNvPr id="2" name="テキスト ボックス 1">
            <a:extLst>
              <a:ext uri="{FF2B5EF4-FFF2-40B4-BE49-F238E27FC236}">
                <a16:creationId xmlns:a16="http://schemas.microsoft.com/office/drawing/2014/main" id="{E4245F69-CEC6-91EF-E8D3-FEB07B77233C}"/>
              </a:ext>
            </a:extLst>
          </p:cNvPr>
          <p:cNvSpPr txBox="1"/>
          <p:nvPr/>
        </p:nvSpPr>
        <p:spPr>
          <a:xfrm>
            <a:off x="548175" y="6419532"/>
            <a:ext cx="8725134" cy="400110"/>
          </a:xfrm>
          <a:prstGeom prst="rect">
            <a:avLst/>
          </a:prstGeom>
          <a:noFill/>
        </p:spPr>
        <p:txBody>
          <a:bodyPr wrap="square" rtlCol="0">
            <a:spAutoFit/>
          </a:bodyPr>
          <a:lstStyle/>
          <a:p>
            <a:pPr marL="628650" marR="0" lvl="0" indent="-62865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令和６年３月</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日において現に入院基本料又は特定入院料に係る届出を行っている病棟については、令和７年５月</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日までの間に限り、身体的拘束最小化の基準に該当するものとみなす。</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テキスト ボックス 3">
            <a:extLst>
              <a:ext uri="{FF2B5EF4-FFF2-40B4-BE49-F238E27FC236}">
                <a16:creationId xmlns:a16="http://schemas.microsoft.com/office/drawing/2014/main" id="{7C2DD87D-A10F-4D7F-274F-2FAF017AFC3F}"/>
              </a:ext>
            </a:extLst>
          </p:cNvPr>
          <p:cNvSpPr txBox="1"/>
          <p:nvPr/>
        </p:nvSpPr>
        <p:spPr>
          <a:xfrm>
            <a:off x="188119" y="2245878"/>
            <a:ext cx="8156899" cy="1161857"/>
          </a:xfrm>
          <a:prstGeom prst="rect">
            <a:avLst/>
          </a:prstGeom>
          <a:noFill/>
        </p:spPr>
        <p:txBody>
          <a:bodyPr wrap="square" rtlCol="0">
            <a:spAutoFit/>
          </a:bodyPr>
          <a:lstStyle/>
          <a:p>
            <a:pPr marL="457200" marR="0" lvl="1" indent="-184150" algn="l" defTabSz="914400" rtl="0" eaLnBrk="1" fontAlgn="auto" latinLnBrk="0" hangingPunct="1">
              <a:lnSpc>
                <a:spcPct val="100000"/>
              </a:lnSpc>
              <a:spcBef>
                <a:spcPts val="30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精神科病院（精神科病院以外の病院で精神病室が設けられているものを含む）における身体的拘束の取扱いについては、精神保健及び精神障害者福祉に関する法律の規定によるものとする。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184150" algn="l" defTabSz="914400" rtl="0" eaLnBrk="1" fontAlgn="auto" latinLnBrk="0" hangingPunct="1">
              <a:lnSpc>
                <a:spcPct val="100000"/>
              </a:lnSpc>
              <a:spcBef>
                <a:spcPts val="30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身体的拘束最小化に関する基準を満たすことができない保険医療機関については、入院基本料（特別入院基本料等を除く）、特定入院料又は短期滞在手術等基本料（短期滞在手術等基本料１を除く。）の所定点数から１日につき</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点を減算する。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9" name="スライド番号プレースホルダー 2">
            <a:extLst>
              <a:ext uri="{FF2B5EF4-FFF2-40B4-BE49-F238E27FC236}">
                <a16:creationId xmlns:a16="http://schemas.microsoft.com/office/drawing/2014/main" id="{01703E5E-7E98-0790-0E82-5184E1407EB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079599831"/>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012565" y="2382619"/>
            <a:ext cx="8280920" cy="2062103"/>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3200" b="1" i="0" u="none" strike="noStrike" kern="1200" cap="none" spc="0" normalizeH="0" baseline="0" noProof="0" dirty="0">
                <a:ln>
                  <a:noFill/>
                </a:ln>
                <a:solidFill>
                  <a:sysClr val="windowText" lastClr="000000"/>
                </a:solidFill>
                <a:effectLst/>
                <a:uLnTx/>
                <a:uFillTx/>
                <a:latin typeface="メイリオ"/>
                <a:ea typeface="メイリオ"/>
                <a:cs typeface="+mn-cs"/>
              </a:rPr>
              <a:t>２</a:t>
            </a:r>
            <a:r>
              <a:rPr kumimoji="1" lang="en-US" altLang="ja-JP" sz="3200" b="1" i="0" u="none" strike="noStrike" kern="1200" cap="none" spc="0" normalizeH="0" baseline="0" noProof="0" dirty="0">
                <a:ln>
                  <a:noFill/>
                </a:ln>
                <a:solidFill>
                  <a:sysClr val="windowText" lastClr="000000"/>
                </a:solidFill>
                <a:effectLst/>
                <a:uLnTx/>
                <a:uFillTx/>
                <a:latin typeface="メイリオ"/>
                <a:ea typeface="メイリオ"/>
                <a:cs typeface="+mn-cs"/>
              </a:rPr>
              <a:t>. </a:t>
            </a:r>
            <a:r>
              <a:rPr kumimoji="1" lang="ja-JP" altLang="en-US" sz="3200" b="1" i="0" u="none" strike="noStrike" kern="1200" cap="none" spc="0" normalizeH="0" baseline="0" noProof="0" dirty="0">
                <a:ln>
                  <a:noFill/>
                </a:ln>
                <a:solidFill>
                  <a:sysClr val="windowText" lastClr="000000"/>
                </a:solidFill>
                <a:effectLst/>
                <a:uLnTx/>
                <a:uFillTx/>
                <a:latin typeface="メイリオ"/>
                <a:ea typeface="メイリオ"/>
                <a:cs typeface="+mn-cs"/>
              </a:rPr>
              <a:t>医療</a:t>
            </a:r>
            <a:r>
              <a:rPr kumimoji="1" lang="en-US" altLang="ja-JP" sz="3200" b="1" i="0" u="none" strike="noStrike" kern="1200" cap="none" spc="0" normalizeH="0" baseline="0" noProof="0" dirty="0">
                <a:ln>
                  <a:noFill/>
                </a:ln>
                <a:solidFill>
                  <a:sysClr val="windowText" lastClr="000000"/>
                </a:solidFill>
                <a:effectLst/>
                <a:uLnTx/>
                <a:uFillTx/>
                <a:latin typeface="メイリオ"/>
                <a:ea typeface="メイリオ"/>
                <a:cs typeface="+mn-cs"/>
              </a:rPr>
              <a:t>DX</a:t>
            </a:r>
            <a:r>
              <a:rPr kumimoji="1" lang="ja-JP" altLang="en-US" sz="3200" b="1" i="0" u="none" strike="noStrike" kern="1200" cap="none" spc="0" normalizeH="0" baseline="0" noProof="0" dirty="0">
                <a:ln>
                  <a:noFill/>
                </a:ln>
                <a:solidFill>
                  <a:sysClr val="windowText" lastClr="000000"/>
                </a:solidFill>
                <a:effectLst/>
                <a:uLnTx/>
                <a:uFillTx/>
                <a:latin typeface="メイリオ"/>
                <a:ea typeface="メイリオ"/>
                <a:cs typeface="+mn-cs"/>
              </a:rPr>
              <a:t>の推進</a:t>
            </a:r>
            <a:endParaRPr kumimoji="0" lang="ja-JP" altLang="en-US" sz="3200" b="1" i="0" u="none" strike="noStrike" kern="1200" cap="none" spc="0" normalizeH="0" baseline="0" noProof="0" dirty="0">
              <a:ln>
                <a:noFill/>
              </a:ln>
              <a:solidFill>
                <a:sysClr val="windowText" lastClr="000000"/>
              </a:solidFill>
              <a:effectLst/>
              <a:uLnTx/>
              <a:uFillTx/>
              <a:latin typeface="メイリオ"/>
              <a:ea typeface="メイリオ"/>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a:ea typeface="メイリオ"/>
                <a:cs typeface="+mn-cs"/>
              </a:rPr>
              <a:t>（１）マイナ保険証を中心とした医療</a:t>
            </a:r>
            <a:r>
              <a:rPr kumimoji="1" lang="en-US" altLang="ja-JP" sz="2400" b="0" i="0" u="none" strike="noStrike" kern="1200" cap="none" spc="0" normalizeH="0" baseline="0" noProof="0" dirty="0">
                <a:ln>
                  <a:noFill/>
                </a:ln>
                <a:solidFill>
                  <a:prstClr val="black"/>
                </a:solidFill>
                <a:effectLst/>
                <a:uLnTx/>
                <a:uFillTx/>
                <a:latin typeface="メイリオ"/>
                <a:ea typeface="メイリオ"/>
                <a:cs typeface="+mn-cs"/>
              </a:rPr>
              <a:t>DX</a:t>
            </a:r>
            <a:r>
              <a:rPr kumimoji="1" lang="ja-JP" altLang="en-US" sz="2400" b="0" i="0" u="none" strike="noStrike" kern="1200" cap="none" spc="0" normalizeH="0" baseline="0" noProof="0" dirty="0">
                <a:ln>
                  <a:noFill/>
                </a:ln>
                <a:solidFill>
                  <a:prstClr val="black"/>
                </a:solidFill>
                <a:effectLst/>
                <a:uLnTx/>
                <a:uFillTx/>
                <a:latin typeface="メイリオ"/>
                <a:ea typeface="メイリオ"/>
                <a:cs typeface="+mn-cs"/>
              </a:rPr>
              <a:t>の推進</a:t>
            </a:r>
            <a:endParaRPr kumimoji="1" lang="en-US" altLang="ja-JP" sz="2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（２）</a:t>
            </a:r>
            <a:r>
              <a:rPr kumimoji="1" lang="ja-JP" altLang="en-US" sz="2400" b="0" i="0" u="none" strike="noStrike" kern="1200" cap="none" spc="0" normalizeH="0" baseline="0" noProof="0" dirty="0">
                <a:ln>
                  <a:noFill/>
                </a:ln>
                <a:solidFill>
                  <a:srgbClr val="E7E6E6">
                    <a:lumMod val="75000"/>
                  </a:srgbClr>
                </a:solidFill>
                <a:effectLst/>
                <a:uLnTx/>
                <a:uFillTx/>
                <a:latin typeface="メイリオ"/>
                <a:ea typeface="メイリオ"/>
                <a:cs typeface="+mn-cs"/>
              </a:rPr>
              <a:t>情報通信機器を用いた診療の推進</a:t>
            </a:r>
            <a:r>
              <a:rPr kumimoji="1" lang="ja-JP" altLang="en-US" sz="2400" b="0" i="0" u="none" strike="noStrike" kern="1200" cap="none" spc="0" normalizeH="0" baseline="0" noProof="0" dirty="0">
                <a:ln>
                  <a:noFill/>
                </a:ln>
                <a:solidFill>
                  <a:prstClr val="white">
                    <a:lumMod val="65000"/>
                  </a:prstClr>
                </a:solidFill>
                <a:effectLst/>
                <a:uLnTx/>
                <a:uFillTx/>
                <a:latin typeface="Meiryo"/>
                <a:ea typeface="Meiryo"/>
                <a:cs typeface="+mn-cs"/>
              </a:rPr>
              <a:t>等</a:t>
            </a:r>
            <a:endParaRPr kumimoji="1" lang="en-US" altLang="ja-JP" sz="2400" b="0" i="0" u="none" strike="noStrike" kern="1200" cap="none" spc="0" normalizeH="0" baseline="0" noProof="0" dirty="0">
              <a:ln>
                <a:noFill/>
              </a:ln>
              <a:solidFill>
                <a:srgbClr val="E7E6E6">
                  <a:lumMod val="75000"/>
                </a:srgbClr>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13924249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正方形/長方形 6">
            <a:extLst>
              <a:ext uri="{FF2B5EF4-FFF2-40B4-BE49-F238E27FC236}">
                <a16:creationId xmlns:a16="http://schemas.microsoft.com/office/drawing/2014/main" id="{C95593BD-F8C6-A59A-24E7-3E221116D23D}"/>
              </a:ext>
            </a:extLst>
          </p:cNvPr>
          <p:cNvSpPr/>
          <p:nvPr/>
        </p:nvSpPr>
        <p:spPr>
          <a:xfrm>
            <a:off x="303759" y="1264260"/>
            <a:ext cx="9329761" cy="4594053"/>
          </a:xfrm>
          <a:prstGeom prst="rect">
            <a:avLst/>
          </a:prstGeom>
          <a:solidFill>
            <a:srgbClr val="FFFFDD"/>
          </a:solidFill>
          <a:ln>
            <a:solidFill>
              <a:srgbClr val="FFCD2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361156" algn="l" defTabSz="742950" rtl="0" eaLnBrk="1" fontAlgn="auto" latinLnBrk="0" hangingPunct="1">
              <a:lnSpc>
                <a:spcPct val="100000"/>
              </a:lnSpc>
              <a:spcBef>
                <a:spcPts val="0"/>
              </a:spcBef>
              <a:spcAft>
                <a:spcPts val="0"/>
              </a:spcAft>
              <a:buClrTx/>
              <a:buSzTx/>
              <a:buFontTx/>
              <a:buNone/>
              <a:tabLst/>
              <a:defRPr/>
            </a:pPr>
            <a:endParaRPr kumimoji="1" lang="ja-JP" altLang="en-US" sz="2925" b="0" i="0" u="none" strike="noStrike" kern="1200" cap="none" spc="0" normalizeH="0" baseline="0" noProof="0" dirty="0">
              <a:ln>
                <a:noFill/>
              </a:ln>
              <a:solidFill>
                <a:prstClr val="black"/>
              </a:solidFill>
              <a:effectLst/>
              <a:uLnTx/>
              <a:uFillTx/>
              <a:latin typeface="Arial"/>
              <a:ea typeface="ＭＳ Ｐゴシック"/>
              <a:cs typeface="+mn-cs"/>
            </a:endParaRPr>
          </a:p>
        </p:txBody>
      </p:sp>
      <p:pic>
        <p:nvPicPr>
          <p:cNvPr id="6" name="Picture 2">
            <a:extLst>
              <a:ext uri="{FF2B5EF4-FFF2-40B4-BE49-F238E27FC236}">
                <a16:creationId xmlns:a16="http://schemas.microsoft.com/office/drawing/2014/main" id="{13433178-37F4-7FB6-C5AB-4553EB753406}"/>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1919" r="7748"/>
          <a:stretch/>
        </p:blipFill>
        <p:spPr bwMode="auto">
          <a:xfrm>
            <a:off x="7025916" y="3862010"/>
            <a:ext cx="2407958" cy="1771216"/>
          </a:xfrm>
          <a:prstGeom prst="rect">
            <a:avLst/>
          </a:prstGeom>
          <a:noFill/>
          <a:ln>
            <a:solidFill>
              <a:schemeClr val="tx1"/>
            </a:solidFill>
          </a:ln>
          <a:extLst>
            <a:ext uri="{909E8E84-426E-40DD-AFC4-6F175D3DCCD1}">
              <a14:hiddenFill xmlns:a14="http://schemas.microsoft.com/office/drawing/2010/main">
                <a:solidFill>
                  <a:srgbClr val="FFFFFF"/>
                </a:solidFill>
              </a14:hiddenFill>
            </a:ext>
          </a:extLst>
        </p:spPr>
      </p:pic>
      <p:sp>
        <p:nvSpPr>
          <p:cNvPr id="5" name="テキスト ボックス 4">
            <a:extLst>
              <a:ext uri="{FF2B5EF4-FFF2-40B4-BE49-F238E27FC236}">
                <a16:creationId xmlns:a16="http://schemas.microsoft.com/office/drawing/2014/main" id="{B17A1AFA-59EA-81F9-0408-6DCAD3D373DC}"/>
              </a:ext>
            </a:extLst>
          </p:cNvPr>
          <p:cNvSpPr txBox="1"/>
          <p:nvPr/>
        </p:nvSpPr>
        <p:spPr>
          <a:xfrm>
            <a:off x="155467" y="5964994"/>
            <a:ext cx="9185521" cy="242374"/>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（出所）日本医師会定例記者会見「令和６年度診療報酬改定について～財政制度等審議会財政制度分科会「社会保障」の議論を受けて～（総論）」（令和</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5</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年</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11</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月</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2</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日）</a:t>
            </a:r>
          </a:p>
        </p:txBody>
      </p:sp>
      <p:sp>
        <p:nvSpPr>
          <p:cNvPr id="8" name="テキスト ボックス 7">
            <a:extLst>
              <a:ext uri="{FF2B5EF4-FFF2-40B4-BE49-F238E27FC236}">
                <a16:creationId xmlns:a16="http://schemas.microsoft.com/office/drawing/2014/main" id="{224CD6D5-D596-24C6-43E5-8A2AD736CA97}"/>
              </a:ext>
            </a:extLst>
          </p:cNvPr>
          <p:cNvSpPr txBox="1"/>
          <p:nvPr/>
        </p:nvSpPr>
        <p:spPr>
          <a:xfrm>
            <a:off x="323236" y="3926917"/>
            <a:ext cx="6526149" cy="1842812"/>
          </a:xfrm>
          <a:prstGeom prst="rect">
            <a:avLst/>
          </a:prstGeom>
          <a:noFill/>
        </p:spPr>
        <p:txBody>
          <a:bodyPr wrap="square" rtlCol="0">
            <a:spAutoFit/>
          </a:bodyPr>
          <a:lstStyle/>
          <a:p>
            <a:pPr marL="0" marR="0" lvl="0" indent="204750" algn="l" defTabSz="742950" rtl="0" eaLnBrk="1" fontAlgn="auto" latinLnBrk="0" hangingPunct="1">
              <a:lnSpc>
                <a:spcPct val="100000"/>
              </a:lnSpc>
              <a:spcBef>
                <a:spcPts val="488"/>
              </a:spcBef>
              <a:spcAft>
                <a:spcPts val="0"/>
              </a:spcAft>
              <a:buClrTx/>
              <a:buSzTx/>
              <a:buFontTx/>
              <a:buNone/>
              <a:tabLst/>
              <a:defRPr/>
            </a:pPr>
            <a:r>
              <a:rPr kumimoji="1" lang="ja-JP" altLang="en-US" sz="1625" b="0" i="0" u="none" strike="noStrike" kern="1200" cap="none" spc="0" normalizeH="0" baseline="0" noProof="0" dirty="0">
                <a:ln>
                  <a:noFill/>
                </a:ln>
                <a:solidFill>
                  <a:prstClr val="black"/>
                </a:solidFill>
                <a:effectLst/>
                <a:uLnTx/>
                <a:uFillTx/>
                <a:latin typeface="Arial"/>
                <a:ea typeface="ＭＳ Ｐゴシック"/>
                <a:cs typeface="+mn-cs"/>
              </a:rPr>
              <a:t>その上で、「ＴＫＣ医業経営指標</a:t>
            </a:r>
            <a:r>
              <a:rPr kumimoji="1" lang="en-US" altLang="ja-JP" sz="1625" b="0" i="0" u="none" strike="noStrike" kern="1200" cap="none" spc="0" normalizeH="0" baseline="0" noProof="0" dirty="0">
                <a:ln>
                  <a:noFill/>
                </a:ln>
                <a:solidFill>
                  <a:prstClr val="black"/>
                </a:solidFill>
                <a:effectLst/>
                <a:uLnTx/>
                <a:uFillTx/>
                <a:latin typeface="Arial"/>
                <a:ea typeface="ＭＳ Ｐゴシック"/>
                <a:cs typeface="+mn-cs"/>
              </a:rPr>
              <a:t>(M-BAST</a:t>
            </a:r>
            <a:r>
              <a:rPr kumimoji="1" lang="ja-JP" altLang="en-US" sz="1625" b="0" i="0" u="none" strike="noStrike" kern="1200" cap="none" spc="0" normalizeH="0" baseline="0" noProof="0" dirty="0">
                <a:ln>
                  <a:noFill/>
                </a:ln>
                <a:solidFill>
                  <a:prstClr val="black"/>
                </a:solidFill>
                <a:effectLst/>
                <a:uLnTx/>
                <a:uFillTx/>
                <a:latin typeface="Arial"/>
                <a:ea typeface="ＭＳ Ｐゴシック"/>
                <a:cs typeface="+mn-cs"/>
              </a:rPr>
              <a:t>）」を基に独自に分析した診療所の医業に関する利益率を取り上げ、コロナ特例などのコロナ対応分を除くと</a:t>
            </a:r>
            <a:r>
              <a:rPr kumimoji="1" lang="en-US" altLang="ja-JP" sz="1625" b="0" i="0" u="none" strike="noStrike" kern="1200" cap="none" spc="0" normalizeH="0" baseline="0" noProof="0" dirty="0">
                <a:ln>
                  <a:noFill/>
                </a:ln>
                <a:solidFill>
                  <a:prstClr val="black"/>
                </a:solidFill>
                <a:effectLst/>
                <a:uLnTx/>
                <a:uFillTx/>
                <a:latin typeface="Arial"/>
                <a:ea typeface="ＭＳ Ｐゴシック"/>
                <a:cs typeface="+mn-cs"/>
              </a:rPr>
              <a:t>3.3</a:t>
            </a:r>
            <a:r>
              <a:rPr kumimoji="1" lang="ja-JP" altLang="en-US" sz="1625" b="0" i="0" u="none" strike="noStrike" kern="1200" cap="none" spc="0" normalizeH="0" baseline="0" noProof="0" dirty="0">
                <a:ln>
                  <a:noFill/>
                </a:ln>
                <a:solidFill>
                  <a:prstClr val="black"/>
                </a:solidFill>
                <a:effectLst/>
                <a:uLnTx/>
                <a:uFillTx/>
                <a:latin typeface="Arial"/>
                <a:ea typeface="ＭＳ Ｐゴシック"/>
                <a:cs typeface="+mn-cs"/>
              </a:rPr>
              <a:t>％程度となり、コロナ流行前よりも若干悪化している可能性があるとして、報酬特例の見直し等によって経営環境が悪化していくことを懸念。他業種と比較しても診療所の利益率は特段高いものではなく、医師が一人のみであるなど比較的事業規模が小さいことを考えると妥当な利益率だと主張した。</a:t>
            </a:r>
            <a:endParaRPr kumimoji="1" lang="en-US" altLang="ja-JP" sz="1625" b="0" i="0" u="none" strike="noStrike" kern="1200" cap="none" spc="0" normalizeH="0" baseline="0" noProof="0" dirty="0">
              <a:ln>
                <a:noFill/>
              </a:ln>
              <a:solidFill>
                <a:prstClr val="black"/>
              </a:solidFill>
              <a:effectLst/>
              <a:uLnTx/>
              <a:uFillTx/>
              <a:latin typeface="Arial"/>
              <a:ea typeface="ＭＳ Ｐゴシック"/>
              <a:cs typeface="+mn-cs"/>
            </a:endParaRPr>
          </a:p>
        </p:txBody>
      </p:sp>
      <p:sp>
        <p:nvSpPr>
          <p:cNvPr id="9" name="テキスト ボックス 8">
            <a:extLst>
              <a:ext uri="{FF2B5EF4-FFF2-40B4-BE49-F238E27FC236}">
                <a16:creationId xmlns:a16="http://schemas.microsoft.com/office/drawing/2014/main" id="{9417EDF0-7AB5-B252-DA4F-2D0B880B8571}"/>
              </a:ext>
            </a:extLst>
          </p:cNvPr>
          <p:cNvSpPr txBox="1"/>
          <p:nvPr/>
        </p:nvSpPr>
        <p:spPr>
          <a:xfrm>
            <a:off x="314292" y="1276893"/>
            <a:ext cx="9302533" cy="2657138"/>
          </a:xfrm>
          <a:prstGeom prst="rect">
            <a:avLst/>
          </a:prstGeom>
          <a:noFill/>
        </p:spPr>
        <p:txBody>
          <a:bodyPr wrap="square" rtlCol="0">
            <a:spAutoFit/>
          </a:bodyPr>
          <a:lstStyle/>
          <a:p>
            <a:pPr marL="0" marR="0" lvl="0" indent="204750" algn="l" defTabSz="742950" rtl="0" eaLnBrk="1" fontAlgn="auto" latinLnBrk="0" hangingPunct="1">
              <a:lnSpc>
                <a:spcPct val="100000"/>
              </a:lnSpc>
              <a:spcBef>
                <a:spcPts val="488"/>
              </a:spcBef>
              <a:spcAft>
                <a:spcPts val="0"/>
              </a:spcAft>
              <a:buClrTx/>
              <a:buSzTx/>
              <a:buFontTx/>
              <a:buNone/>
              <a:tabLst/>
              <a:defRPr/>
            </a:pPr>
            <a:r>
              <a:rPr kumimoji="1" lang="ja-JP" altLang="en-US" sz="1625" b="0" i="0" u="none" strike="noStrike" kern="1200" cap="none" spc="0" normalizeH="0" baseline="0" noProof="0" dirty="0">
                <a:ln>
                  <a:noFill/>
                </a:ln>
                <a:solidFill>
                  <a:prstClr val="black"/>
                </a:solidFill>
                <a:effectLst/>
                <a:uLnTx/>
                <a:uFillTx/>
                <a:latin typeface="Arial"/>
                <a:ea typeface="ＭＳ Ｐゴシック"/>
                <a:cs typeface="+mn-cs"/>
              </a:rPr>
              <a:t>松本吉郎会長は</a:t>
            </a:r>
            <a:r>
              <a:rPr kumimoji="1" lang="en-US" altLang="ja-JP" sz="1625" b="0" i="0" u="none" strike="noStrike" kern="1200" cap="none" spc="0" normalizeH="0" baseline="0" noProof="0" dirty="0">
                <a:ln>
                  <a:noFill/>
                </a:ln>
                <a:solidFill>
                  <a:prstClr val="black"/>
                </a:solidFill>
                <a:effectLst/>
                <a:uLnTx/>
                <a:uFillTx/>
                <a:latin typeface="Arial"/>
                <a:ea typeface="ＭＳ Ｐゴシック"/>
                <a:cs typeface="+mn-cs"/>
              </a:rPr>
              <a:t>11</a:t>
            </a:r>
            <a:r>
              <a:rPr kumimoji="1" lang="ja-JP" altLang="en-US" sz="1625" b="0" i="0" u="none" strike="noStrike" kern="1200" cap="none" spc="0" normalizeH="0" baseline="0" noProof="0" dirty="0">
                <a:ln>
                  <a:noFill/>
                </a:ln>
                <a:solidFill>
                  <a:prstClr val="black"/>
                </a:solidFill>
                <a:effectLst/>
                <a:uLnTx/>
                <a:uFillTx/>
                <a:latin typeface="Arial"/>
                <a:ea typeface="ＭＳ Ｐゴシック"/>
                <a:cs typeface="+mn-cs"/>
              </a:rPr>
              <a:t>月２日に記者会見を行い、前日の財務省財政制度等審議会財政制度分科会での社会保障についての議論に反論するとともに、令和６年度診療報酬改定に向けた日本医師会の考えを改めて説明。地域医療を守っていくための賃上げは、診療報酬改定の中において別枠で行うことが必要だと強調した。</a:t>
            </a:r>
          </a:p>
          <a:p>
            <a:pPr marL="0" marR="0" lvl="0" indent="204750" algn="l" defTabSz="742950" rtl="0" eaLnBrk="1" fontAlgn="auto" latinLnBrk="0" hangingPunct="1">
              <a:lnSpc>
                <a:spcPct val="100000"/>
              </a:lnSpc>
              <a:spcBef>
                <a:spcPts val="488"/>
              </a:spcBef>
              <a:spcAft>
                <a:spcPts val="0"/>
              </a:spcAft>
              <a:buClrTx/>
              <a:buSzTx/>
              <a:buFontTx/>
              <a:buNone/>
              <a:tabLst/>
              <a:defRPr/>
            </a:pPr>
            <a:r>
              <a:rPr kumimoji="1" lang="ja-JP" altLang="en-US" sz="1625" b="0" i="0" u="none" strike="noStrike" kern="1200" cap="none" spc="0" normalizeH="0" baseline="0" noProof="0" dirty="0">
                <a:ln>
                  <a:noFill/>
                </a:ln>
                <a:solidFill>
                  <a:prstClr val="black"/>
                </a:solidFill>
                <a:effectLst/>
                <a:uLnTx/>
                <a:uFillTx/>
                <a:latin typeface="Arial"/>
                <a:ea typeface="ＭＳ Ｐゴシック"/>
                <a:cs typeface="+mn-cs"/>
              </a:rPr>
              <a:t>松本会長は、財政審において、直近２年間の診療所の損益率が極めて高水準で、経常利益率も急増し、利益剰余金が積み上がっているとの前提で議論がなされたことに対し、「この３年間はコロナ禍の変動が顕著であり、特に、コロナ特例による上振れ分が含まれている。そもそもコロナ禍で一番落ち込みが厳しかった</a:t>
            </a:r>
            <a:r>
              <a:rPr kumimoji="1" lang="en-US" altLang="ja-JP" sz="1625" b="0" i="0" u="none" strike="noStrike" kern="1200" cap="none" spc="0" normalizeH="0" baseline="0" noProof="0" dirty="0">
                <a:ln>
                  <a:noFill/>
                </a:ln>
                <a:solidFill>
                  <a:prstClr val="black"/>
                </a:solidFill>
                <a:effectLst/>
                <a:uLnTx/>
                <a:uFillTx/>
                <a:latin typeface="Arial"/>
                <a:ea typeface="ＭＳ Ｐゴシック"/>
                <a:cs typeface="+mn-cs"/>
              </a:rPr>
              <a:t>2020</a:t>
            </a:r>
            <a:r>
              <a:rPr kumimoji="1" lang="ja-JP" altLang="en-US" sz="1625" b="0" i="0" u="none" strike="noStrike" kern="1200" cap="none" spc="0" normalizeH="0" baseline="0" noProof="0" dirty="0">
                <a:ln>
                  <a:noFill/>
                </a:ln>
                <a:solidFill>
                  <a:prstClr val="black"/>
                </a:solidFill>
                <a:effectLst/>
                <a:uLnTx/>
                <a:uFillTx/>
                <a:latin typeface="Arial"/>
                <a:ea typeface="ＭＳ Ｐゴシック"/>
                <a:cs typeface="+mn-cs"/>
              </a:rPr>
              <a:t>年をベースに比較すること自体がミスリードであり、儲かっているという印象を与える恣意的なものである」と指摘。コロナ特例については、５類感染症への移行後、既に半分以下と大幅に引き下げられており、こうした一過性の収益を前提に恒常的なフローについて議論するのは極めて不適切であるとした。</a:t>
            </a:r>
            <a:endParaRPr kumimoji="1" lang="en-US" altLang="ja-JP" sz="1625" b="0" i="0" u="none" strike="noStrike" kern="1200" cap="none" spc="0" normalizeH="0" baseline="0" noProof="0" dirty="0">
              <a:ln>
                <a:noFill/>
              </a:ln>
              <a:solidFill>
                <a:prstClr val="black"/>
              </a:solidFill>
              <a:effectLst/>
              <a:uLnTx/>
              <a:uFillTx/>
              <a:latin typeface="Arial"/>
              <a:ea typeface="ＭＳ Ｐゴシック"/>
              <a:cs typeface="+mn-cs"/>
            </a:endParaRPr>
          </a:p>
        </p:txBody>
      </p:sp>
      <p:sp>
        <p:nvSpPr>
          <p:cNvPr id="10" name="テキスト ボックス 9">
            <a:extLst>
              <a:ext uri="{FF2B5EF4-FFF2-40B4-BE49-F238E27FC236}">
                <a16:creationId xmlns:a16="http://schemas.microsoft.com/office/drawing/2014/main" id="{88480E88-0A11-1F3E-E7BE-C24050CA1688}"/>
              </a:ext>
            </a:extLst>
          </p:cNvPr>
          <p:cNvSpPr txBox="1"/>
          <p:nvPr/>
        </p:nvSpPr>
        <p:spPr>
          <a:xfrm>
            <a:off x="298244" y="643361"/>
            <a:ext cx="9335275" cy="667555"/>
          </a:xfrm>
          <a:prstGeom prst="rect">
            <a:avLst/>
          </a:prstGeom>
          <a:noFill/>
        </p:spPr>
        <p:txBody>
          <a:bodyPr wrap="square" rtlCol="0">
            <a:spAutoFit/>
          </a:bodyP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788" b="0" i="0" u="none" strike="noStrike" kern="1200" cap="none" spc="0" normalizeH="0" baseline="0" noProof="0" dirty="0">
                <a:ln>
                  <a:noFill/>
                </a:ln>
                <a:solidFill>
                  <a:srgbClr val="0000FF"/>
                </a:solidFill>
                <a:effectLst/>
                <a:uLnTx/>
                <a:uFillTx/>
                <a:latin typeface="Arial"/>
                <a:ea typeface="ＭＳ Ｐゴシック"/>
                <a:cs typeface="+mn-cs"/>
              </a:rPr>
              <a:t>令和６年度診療報酬改定について</a:t>
            </a:r>
            <a:endParaRPr kumimoji="1" lang="en-US" altLang="ja-JP" sz="1788" b="0" i="0" u="none" strike="noStrike" kern="1200" cap="none" spc="0" normalizeH="0" baseline="0" noProof="0" dirty="0">
              <a:ln>
                <a:noFill/>
              </a:ln>
              <a:solidFill>
                <a:srgbClr val="0000FF"/>
              </a:solidFill>
              <a:effectLst/>
              <a:uLnTx/>
              <a:uFillTx/>
              <a:latin typeface="Arial"/>
              <a:ea typeface="ＭＳ Ｐゴシック"/>
              <a:cs typeface="+mn-cs"/>
            </a:endParaRPr>
          </a:p>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788" b="0" i="0" u="none" strike="noStrike" kern="1200" cap="none" spc="0" normalizeH="0" baseline="0" noProof="0" dirty="0">
                <a:ln>
                  <a:noFill/>
                </a:ln>
                <a:solidFill>
                  <a:srgbClr val="0000FF"/>
                </a:solidFill>
                <a:effectLst/>
                <a:uLnTx/>
                <a:uFillTx/>
                <a:latin typeface="Arial"/>
                <a:ea typeface="ＭＳ Ｐゴシック"/>
                <a:cs typeface="+mn-cs"/>
              </a:rPr>
              <a:t>～財政制度等審議会財政制度分科会「社会保障」の議論を受けて～（総論）</a:t>
            </a:r>
            <a:r>
              <a:rPr kumimoji="1" lang="ja-JP" altLang="en-US" sz="1950" b="0" i="0" u="none" strike="noStrike" kern="1200" cap="none" spc="0" normalizeH="0" baseline="0" noProof="0" dirty="0">
                <a:ln>
                  <a:noFill/>
                </a:ln>
                <a:solidFill>
                  <a:srgbClr val="0000FF"/>
                </a:solidFill>
                <a:effectLst/>
                <a:uLnTx/>
                <a:uFillTx/>
                <a:latin typeface="Arial"/>
                <a:ea typeface="ＭＳ Ｐゴシック"/>
                <a:cs typeface="+mn-cs"/>
              </a:rPr>
              <a:t> （</a:t>
            </a:r>
            <a:r>
              <a:rPr kumimoji="1" lang="en-US" altLang="ja-JP" sz="1950" b="0" i="0" u="none" strike="noStrike" kern="1200" cap="none" spc="0" normalizeH="0" baseline="0" noProof="0" dirty="0">
                <a:ln>
                  <a:noFill/>
                </a:ln>
                <a:solidFill>
                  <a:srgbClr val="0000FF"/>
                </a:solidFill>
                <a:effectLst/>
                <a:uLnTx/>
                <a:uFillTx/>
                <a:latin typeface="Arial"/>
                <a:ea typeface="ＭＳ Ｐゴシック"/>
                <a:cs typeface="+mn-cs"/>
              </a:rPr>
              <a:t>1/2</a:t>
            </a:r>
            <a:r>
              <a:rPr kumimoji="1" lang="ja-JP" altLang="en-US" sz="1950" b="0" i="0" u="none" strike="noStrike" kern="1200" cap="none" spc="0" normalizeH="0" baseline="0" noProof="0" dirty="0">
                <a:ln>
                  <a:noFill/>
                </a:ln>
                <a:solidFill>
                  <a:srgbClr val="0000FF"/>
                </a:solidFill>
                <a:effectLst/>
                <a:uLnTx/>
                <a:uFillTx/>
                <a:latin typeface="Arial"/>
                <a:ea typeface="ＭＳ Ｐゴシック"/>
                <a:cs typeface="+mn-cs"/>
              </a:rPr>
              <a:t>）</a:t>
            </a:r>
            <a:endParaRPr kumimoji="1" lang="ja-JP" altLang="en-US" sz="1788" b="0" i="0" u="none" strike="noStrike" kern="1200" cap="none" spc="0" normalizeH="0" baseline="0" noProof="0" dirty="0">
              <a:ln>
                <a:noFill/>
              </a:ln>
              <a:solidFill>
                <a:srgbClr val="0000FF"/>
              </a:solidFill>
              <a:effectLst/>
              <a:uLnTx/>
              <a:uFillTx/>
              <a:latin typeface="Arial"/>
              <a:ea typeface="ＭＳ Ｐゴシック"/>
              <a:cs typeface="+mn-cs"/>
            </a:endParaRPr>
          </a:p>
        </p:txBody>
      </p:sp>
      <p:sp>
        <p:nvSpPr>
          <p:cNvPr id="3" name="スライド番号プレースホルダー 2">
            <a:extLst>
              <a:ext uri="{FF2B5EF4-FFF2-40B4-BE49-F238E27FC236}">
                <a16:creationId xmlns:a16="http://schemas.microsoft.com/office/drawing/2014/main" id="{F97A90F1-7089-1FF3-886D-C7216F23B2B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a:cs typeface="+mn-cs"/>
            </a:endParaRPr>
          </a:p>
        </p:txBody>
      </p:sp>
    </p:spTree>
    <p:extLst>
      <p:ext uri="{BB962C8B-B14F-4D97-AF65-F5344CB8AC3E}">
        <p14:creationId xmlns:p14="http://schemas.microsoft.com/office/powerpoint/2010/main" val="2637074745"/>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6" name="正方形/長方形 1035">
            <a:extLst>
              <a:ext uri="{FF2B5EF4-FFF2-40B4-BE49-F238E27FC236}">
                <a16:creationId xmlns:a16="http://schemas.microsoft.com/office/drawing/2014/main" id="{C9429CCE-D882-C8AD-A8E0-113B883AC1B3}"/>
              </a:ext>
            </a:extLst>
          </p:cNvPr>
          <p:cNvSpPr/>
          <p:nvPr/>
        </p:nvSpPr>
        <p:spPr>
          <a:xfrm>
            <a:off x="1071136" y="1852435"/>
            <a:ext cx="6341981" cy="377539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038" name="正方形/長方形 1037">
            <a:extLst>
              <a:ext uri="{FF2B5EF4-FFF2-40B4-BE49-F238E27FC236}">
                <a16:creationId xmlns:a16="http://schemas.microsoft.com/office/drawing/2014/main" id="{07DADD78-ADC9-D8D1-EC57-A7D5FAE64BEA}"/>
              </a:ext>
            </a:extLst>
          </p:cNvPr>
          <p:cNvSpPr/>
          <p:nvPr/>
        </p:nvSpPr>
        <p:spPr>
          <a:xfrm>
            <a:off x="1128664" y="1881956"/>
            <a:ext cx="2659316" cy="1906711"/>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037" name="正方形/長方形 1036">
            <a:extLst>
              <a:ext uri="{FF2B5EF4-FFF2-40B4-BE49-F238E27FC236}">
                <a16:creationId xmlns:a16="http://schemas.microsoft.com/office/drawing/2014/main" id="{ED593BCF-B794-F68D-CBF8-C9329B8A82B5}"/>
              </a:ext>
            </a:extLst>
          </p:cNvPr>
          <p:cNvSpPr/>
          <p:nvPr/>
        </p:nvSpPr>
        <p:spPr>
          <a:xfrm>
            <a:off x="1135495" y="3718590"/>
            <a:ext cx="3973564" cy="190924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0" name="フローチャート: 代替処理 109">
            <a:extLst>
              <a:ext uri="{FF2B5EF4-FFF2-40B4-BE49-F238E27FC236}">
                <a16:creationId xmlns:a16="http://schemas.microsoft.com/office/drawing/2014/main" id="{C2D8A46E-1410-AA10-12F6-42FB7730CBBC}"/>
              </a:ext>
            </a:extLst>
          </p:cNvPr>
          <p:cNvSpPr/>
          <p:nvPr/>
        </p:nvSpPr>
        <p:spPr bwMode="gray">
          <a:xfrm>
            <a:off x="3160215" y="4477169"/>
            <a:ext cx="1645069" cy="983072"/>
          </a:xfrm>
          <a:prstGeom prst="flowChartAlternateProcess">
            <a:avLst/>
          </a:prstGeom>
          <a:solidFill>
            <a:schemeClr val="bg1"/>
          </a:solidFill>
          <a:ln w="19050" algn="ctr">
            <a:solidFill>
              <a:schemeClr val="accent3"/>
            </a:solidFill>
            <a:prstDash val="sysDash"/>
            <a:miter lim="800000"/>
            <a:headEnd/>
            <a:tailEnd/>
          </a:ln>
        </p:spPr>
        <p:txBody>
          <a:bodyPr rot="0" spcFirstLastPara="0" vertOverflow="overflow" horzOverflow="overflow" vert="horz" wrap="square" lIns="36000" tIns="18000" rIns="36000" bIns="18000" numCol="1" spcCol="0" rtlCol="0" fromWordArt="0" anchor="t" anchorCtr="0" forceAA="0" compatLnSpc="1">
            <a:prstTxWarp prst="textNoShape">
              <a:avLst/>
            </a:prstTxWarp>
            <a:noAutofit/>
          </a:bodyPr>
          <a:lstStyle/>
          <a:p>
            <a:pPr marL="0" marR="0" lvl="0" indent="0" algn="ctr" defTabSz="990564" rtl="0" eaLnBrk="1" fontAlgn="auto" latinLnBrk="0" hangingPunct="1">
              <a:lnSpc>
                <a:spcPct val="100000"/>
              </a:lnSpc>
              <a:spcBef>
                <a:spcPts val="0"/>
              </a:spcBef>
              <a:spcAft>
                <a:spcPts val="0"/>
              </a:spcAft>
              <a:buClrTx/>
              <a:buSzPct val="100000"/>
              <a:buFontTx/>
              <a:buNone/>
              <a:tabLst/>
              <a:defRPr/>
            </a:pPr>
            <a:r>
              <a:rPr kumimoji="1" lang="ja-JP" altLang="en-US" sz="1100" b="1" i="0" u="none" strike="noStrike" kern="0" cap="none" spc="0" normalizeH="0" baseline="0" noProof="0">
                <a:ln>
                  <a:noFill/>
                </a:ln>
                <a:solidFill>
                  <a:srgbClr val="000000"/>
                </a:solidFill>
                <a:effectLst/>
                <a:uLnTx/>
                <a:uFillTx/>
                <a:latin typeface="Meiryo UI"/>
                <a:ea typeface="Meiryo UI"/>
                <a:cs typeface="Arial" charset="0"/>
              </a:rPr>
              <a:t>閲覧</a:t>
            </a:r>
          </a:p>
        </p:txBody>
      </p:sp>
      <p:sp>
        <p:nvSpPr>
          <p:cNvPr id="6" name="四角形: 角を丸くする 5">
            <a:extLst>
              <a:ext uri="{FF2B5EF4-FFF2-40B4-BE49-F238E27FC236}">
                <a16:creationId xmlns:a16="http://schemas.microsoft.com/office/drawing/2014/main" id="{B7D98844-29E2-966D-0B1C-435D5BD479CA}"/>
              </a:ext>
            </a:extLst>
          </p:cNvPr>
          <p:cNvSpPr/>
          <p:nvPr/>
        </p:nvSpPr>
        <p:spPr bwMode="gray">
          <a:xfrm>
            <a:off x="6408402" y="4069575"/>
            <a:ext cx="2568174" cy="1366261"/>
          </a:xfrm>
          <a:prstGeom prst="roundRect">
            <a:avLst>
              <a:gd name="adj" fmla="val 10818"/>
            </a:avLst>
          </a:prstGeom>
          <a:solidFill>
            <a:sysClr val="window" lastClr="FFFFFF"/>
          </a:solidFill>
          <a:ln w="38100" algn="ctr">
            <a:solidFill>
              <a:srgbClr val="103185"/>
            </a:solidFill>
            <a:prstDash val="solid"/>
            <a:miter lim="800000"/>
            <a:headEnd/>
            <a:tailEnd/>
          </a:ln>
        </p:spPr>
        <p:txBody>
          <a:bodyPr rot="0" spcFirstLastPara="0" vertOverflow="overflow" horzOverflow="overflow" vert="horz" wrap="square" lIns="36000" tIns="18000" rIns="36000" bIns="18000" numCol="1" spcCol="0" rtlCol="0" fromWordArt="0" anchor="t" anchorCtr="0" forceAA="0" compatLnSpc="1">
            <a:prstTxWarp prst="textNoShape">
              <a:avLst/>
            </a:prstTxWarp>
            <a:noAutofit/>
          </a:bodyPr>
          <a:lstStyle/>
          <a:p>
            <a:pPr marL="0" marR="0" lvl="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defRPr/>
            </a:pPr>
            <a:r>
              <a:rPr kumimoji="0" lang="ja-JP" altLang="en-US" sz="1200" b="1" i="0" u="none" strike="noStrike" kern="0" cap="none" spc="0" normalizeH="0" baseline="0" noProof="0">
                <a:ln>
                  <a:noFill/>
                </a:ln>
                <a:solidFill>
                  <a:srgbClr val="103185"/>
                </a:solidFill>
                <a:effectLst/>
                <a:uLnTx/>
                <a:uFillTx/>
                <a:latin typeface="メイリオ"/>
                <a:ea typeface="メイリオ"/>
                <a:cs typeface="Arial" charset="0"/>
              </a:rPr>
              <a:t>電子カルテ情報共有サービス</a:t>
            </a:r>
          </a:p>
          <a:p>
            <a:pPr marL="0" marR="0" lvl="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defRPr/>
            </a:pPr>
            <a:r>
              <a:rPr kumimoji="0" lang="ja-JP" altLang="en-US" sz="1200" b="1" i="0" u="none" strike="noStrike" kern="0" cap="none" spc="0" normalizeH="0" baseline="0" noProof="0">
                <a:ln>
                  <a:noFill/>
                </a:ln>
                <a:solidFill>
                  <a:srgbClr val="103185"/>
                </a:solidFill>
                <a:effectLst/>
                <a:uLnTx/>
                <a:uFillTx/>
                <a:latin typeface="メイリオ"/>
                <a:ea typeface="メイリオ"/>
                <a:cs typeface="Arial" charset="0"/>
              </a:rPr>
              <a:t>（体制整備加算では</a:t>
            </a:r>
            <a:endParaRPr kumimoji="0" lang="en-US" altLang="ja-JP" sz="1200" b="1" i="0" u="none" strike="noStrike" kern="0" cap="none" spc="0" normalizeH="0" baseline="0" noProof="0">
              <a:ln>
                <a:noFill/>
              </a:ln>
              <a:solidFill>
                <a:srgbClr val="103185"/>
              </a:solidFill>
              <a:effectLst/>
              <a:uLnTx/>
              <a:uFillTx/>
              <a:latin typeface="メイリオ"/>
              <a:ea typeface="メイリオ"/>
              <a:cs typeface="Arial" charset="0"/>
            </a:endParaRPr>
          </a:p>
          <a:p>
            <a:pPr marL="0" marR="0" lvl="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defRPr/>
            </a:pPr>
            <a:r>
              <a:rPr kumimoji="0" lang="en-US" altLang="ja-JP" sz="1200" b="1" i="0" u="none" strike="noStrike" kern="0" cap="none" spc="0" normalizeH="0" baseline="0" noProof="0">
                <a:ln>
                  <a:noFill/>
                </a:ln>
                <a:solidFill>
                  <a:srgbClr val="103185"/>
                </a:solidFill>
                <a:effectLst/>
                <a:uLnTx/>
                <a:uFillTx/>
                <a:latin typeface="メイリオ"/>
                <a:ea typeface="メイリオ"/>
                <a:cs typeface="Arial" charset="0"/>
              </a:rPr>
              <a:t>R7</a:t>
            </a:r>
            <a:r>
              <a:rPr kumimoji="0" lang="ja-JP" altLang="en-US" sz="1200" b="1" i="0" u="none" strike="noStrike" kern="0" cap="none" spc="0" normalizeH="0" baseline="0" noProof="0">
                <a:ln>
                  <a:noFill/>
                </a:ln>
                <a:solidFill>
                  <a:srgbClr val="103185"/>
                </a:solidFill>
                <a:effectLst/>
                <a:uLnTx/>
                <a:uFillTx/>
                <a:latin typeface="メイリオ"/>
                <a:ea typeface="メイリオ"/>
                <a:cs typeface="Arial" charset="0"/>
              </a:rPr>
              <a:t>年</a:t>
            </a:r>
            <a:r>
              <a:rPr kumimoji="0" lang="en-US" altLang="ja-JP" sz="1200" b="1" i="0" u="none" strike="noStrike" kern="0" cap="none" spc="0" normalizeH="0" baseline="0" noProof="0">
                <a:ln>
                  <a:noFill/>
                </a:ln>
                <a:solidFill>
                  <a:srgbClr val="103185"/>
                </a:solidFill>
                <a:effectLst/>
                <a:uLnTx/>
                <a:uFillTx/>
                <a:latin typeface="メイリオ"/>
                <a:ea typeface="メイリオ"/>
                <a:cs typeface="Arial" charset="0"/>
              </a:rPr>
              <a:t>9</a:t>
            </a:r>
            <a:r>
              <a:rPr kumimoji="0" lang="ja-JP" altLang="en-US" sz="1200" b="1" i="0" u="none" strike="noStrike" kern="0" cap="none" spc="0" normalizeH="0" baseline="0" noProof="0">
                <a:ln>
                  <a:noFill/>
                </a:ln>
                <a:solidFill>
                  <a:srgbClr val="103185"/>
                </a:solidFill>
                <a:effectLst/>
                <a:uLnTx/>
                <a:uFillTx/>
                <a:latin typeface="メイリオ"/>
                <a:ea typeface="メイリオ"/>
                <a:cs typeface="Arial" charset="0"/>
              </a:rPr>
              <a:t>月まで経過措置）</a:t>
            </a:r>
            <a:endParaRPr kumimoji="0" lang="en-US" altLang="ja-JP" sz="1200" b="1" i="0" u="none" strike="noStrike" kern="0" cap="none" spc="0" normalizeH="0" baseline="0" noProof="0">
              <a:ln>
                <a:noFill/>
              </a:ln>
              <a:solidFill>
                <a:srgbClr val="103185"/>
              </a:solidFill>
              <a:effectLst/>
              <a:uLnTx/>
              <a:uFillTx/>
              <a:latin typeface="メイリオ"/>
              <a:ea typeface="メイリオ"/>
              <a:cs typeface="Arial" charset="0"/>
            </a:endParaRPr>
          </a:p>
        </p:txBody>
      </p:sp>
      <p:sp>
        <p:nvSpPr>
          <p:cNvPr id="8" name="フローチャート: 磁気ディスク 7">
            <a:extLst>
              <a:ext uri="{FF2B5EF4-FFF2-40B4-BE49-F238E27FC236}">
                <a16:creationId xmlns:a16="http://schemas.microsoft.com/office/drawing/2014/main" id="{7E21A4BF-2EFE-94AA-48F5-B48F872E354C}"/>
              </a:ext>
            </a:extLst>
          </p:cNvPr>
          <p:cNvSpPr/>
          <p:nvPr/>
        </p:nvSpPr>
        <p:spPr bwMode="gray">
          <a:xfrm>
            <a:off x="6600234" y="4704754"/>
            <a:ext cx="1368000" cy="703339"/>
          </a:xfrm>
          <a:prstGeom prst="flowChartMagneticDisk">
            <a:avLst/>
          </a:prstGeom>
          <a:solidFill>
            <a:srgbClr val="007CB0">
              <a:lumMod val="60000"/>
              <a:lumOff val="40000"/>
            </a:srgbClr>
          </a:solidFill>
          <a:ln w="12700" algn="ctr">
            <a:solidFill>
              <a:sysClr val="window" lastClr="FFFFFF"/>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defRPr/>
            </a:pPr>
            <a:endParaRPr kumimoji="1" lang="ja-JP" altLang="en-US" sz="1200" b="0" i="0" u="none" strike="noStrike" kern="0" cap="none" spc="0" normalizeH="0" baseline="0" noProof="0">
              <a:ln>
                <a:noFill/>
              </a:ln>
              <a:solidFill>
                <a:prstClr val="black"/>
              </a:solidFill>
              <a:effectLst/>
              <a:uLnTx/>
              <a:uFillTx/>
              <a:latin typeface="メイリオ"/>
              <a:ea typeface="メイリオ"/>
              <a:cs typeface="Arial" charset="0"/>
            </a:endParaRPr>
          </a:p>
        </p:txBody>
      </p:sp>
      <p:cxnSp>
        <p:nvCxnSpPr>
          <p:cNvPr id="12" name="直線矢印コネクタ 11">
            <a:extLst>
              <a:ext uri="{FF2B5EF4-FFF2-40B4-BE49-F238E27FC236}">
                <a16:creationId xmlns:a16="http://schemas.microsoft.com/office/drawing/2014/main" id="{20BCEDF8-0DEA-DAA0-B2AF-1356A39A1CE4}"/>
              </a:ext>
            </a:extLst>
          </p:cNvPr>
          <p:cNvCxnSpPr>
            <a:cxnSpLocks/>
          </p:cNvCxnSpPr>
          <p:nvPr/>
        </p:nvCxnSpPr>
        <p:spPr bwMode="gray">
          <a:xfrm>
            <a:off x="4841184" y="4479836"/>
            <a:ext cx="1420970" cy="498297"/>
          </a:xfrm>
          <a:prstGeom prst="straightConnector1">
            <a:avLst/>
          </a:prstGeom>
          <a:noFill/>
          <a:ln w="31750" cap="flat" cmpd="sng" algn="ctr">
            <a:solidFill>
              <a:schemeClr val="tx2">
                <a:lumMod val="75000"/>
              </a:schemeClr>
            </a:solidFill>
            <a:prstDash val="solid"/>
            <a:tailEnd type="arrow" w="med" len="med"/>
          </a:ln>
          <a:effectLst/>
        </p:spPr>
      </p:cxnSp>
      <p:grpSp>
        <p:nvGrpSpPr>
          <p:cNvPr id="13" name="グループ化 12">
            <a:extLst>
              <a:ext uri="{FF2B5EF4-FFF2-40B4-BE49-F238E27FC236}">
                <a16:creationId xmlns:a16="http://schemas.microsoft.com/office/drawing/2014/main" id="{9A951106-0492-2ACB-E610-7C70561093D4}"/>
              </a:ext>
            </a:extLst>
          </p:cNvPr>
          <p:cNvGrpSpPr/>
          <p:nvPr/>
        </p:nvGrpSpPr>
        <p:grpSpPr>
          <a:xfrm>
            <a:off x="7326895" y="4891378"/>
            <a:ext cx="359998" cy="360000"/>
            <a:chOff x="-306078" y="4025447"/>
            <a:chExt cx="338392" cy="338392"/>
          </a:xfrm>
        </p:grpSpPr>
        <p:sp>
          <p:nvSpPr>
            <p:cNvPr id="14" name="正方形/長方形 13">
              <a:extLst>
                <a:ext uri="{FF2B5EF4-FFF2-40B4-BE49-F238E27FC236}">
                  <a16:creationId xmlns:a16="http://schemas.microsoft.com/office/drawing/2014/main" id="{00213952-E7A6-ABF0-BC21-9ACBDC350EE5}"/>
                </a:ext>
              </a:extLst>
            </p:cNvPr>
            <p:cNvSpPr/>
            <p:nvPr/>
          </p:nvSpPr>
          <p:spPr bwMode="gray">
            <a:xfrm>
              <a:off x="-239553" y="4077072"/>
              <a:ext cx="123020" cy="242468"/>
            </a:xfrm>
            <a:prstGeom prst="rect">
              <a:avLst/>
            </a:prstGeom>
            <a:solidFill>
              <a:sysClr val="window" lastClr="FFFFFF"/>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defRPr/>
              </a:pPr>
              <a:endParaRPr kumimoji="1" lang="ja-JP" altLang="en-US" sz="1200" b="0" i="0" u="none" strike="noStrike" kern="0" cap="none" spc="0" normalizeH="0" baseline="0" noProof="0">
                <a:ln>
                  <a:noFill/>
                </a:ln>
                <a:solidFill>
                  <a:prstClr val="black"/>
                </a:solidFill>
                <a:effectLst/>
                <a:uLnTx/>
                <a:uFillTx/>
                <a:latin typeface="Calibri Light"/>
                <a:ea typeface="Yu Gothic UI"/>
                <a:cs typeface="Arial" charset="0"/>
              </a:endParaRPr>
            </a:p>
          </p:txBody>
        </p:sp>
        <p:sp>
          <p:nvSpPr>
            <p:cNvPr id="15" name="正方形/長方形 14">
              <a:extLst>
                <a:ext uri="{FF2B5EF4-FFF2-40B4-BE49-F238E27FC236}">
                  <a16:creationId xmlns:a16="http://schemas.microsoft.com/office/drawing/2014/main" id="{9E950514-1DC9-EDCC-8318-17FEFE8CAFC6}"/>
                </a:ext>
              </a:extLst>
            </p:cNvPr>
            <p:cNvSpPr/>
            <p:nvPr/>
          </p:nvSpPr>
          <p:spPr bwMode="gray">
            <a:xfrm>
              <a:off x="-87560" y="4149080"/>
              <a:ext cx="60928" cy="170460"/>
            </a:xfrm>
            <a:prstGeom prst="rect">
              <a:avLst/>
            </a:prstGeom>
            <a:solidFill>
              <a:sysClr val="window" lastClr="FFFFFF"/>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defRPr/>
              </a:pPr>
              <a:endParaRPr kumimoji="1" lang="ja-JP" altLang="en-US" sz="1200" b="0" i="0" u="none" strike="noStrike" kern="0" cap="none" spc="0" normalizeH="0" baseline="0" noProof="0">
                <a:ln>
                  <a:noFill/>
                </a:ln>
                <a:solidFill>
                  <a:prstClr val="black"/>
                </a:solidFill>
                <a:effectLst/>
                <a:uLnTx/>
                <a:uFillTx/>
                <a:latin typeface="Calibri Light"/>
                <a:ea typeface="Yu Gothic UI"/>
                <a:cs typeface="Arial" charset="0"/>
              </a:endParaRPr>
            </a:p>
          </p:txBody>
        </p:sp>
        <p:sp>
          <p:nvSpPr>
            <p:cNvPr id="16" name="正方形/長方形 15">
              <a:extLst>
                <a:ext uri="{FF2B5EF4-FFF2-40B4-BE49-F238E27FC236}">
                  <a16:creationId xmlns:a16="http://schemas.microsoft.com/office/drawing/2014/main" id="{DF4B403D-EB4B-8423-72C4-77B891C860DE}"/>
                </a:ext>
              </a:extLst>
            </p:cNvPr>
            <p:cNvSpPr/>
            <p:nvPr/>
          </p:nvSpPr>
          <p:spPr bwMode="gray">
            <a:xfrm>
              <a:off x="-165129" y="4077072"/>
              <a:ext cx="77570" cy="242468"/>
            </a:xfrm>
            <a:prstGeom prst="rect">
              <a:avLst/>
            </a:prstGeom>
            <a:solidFill>
              <a:sysClr val="window" lastClr="FFFFFF"/>
            </a:solidFill>
            <a:ln w="12700" algn="ctr">
              <a:no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defRPr/>
              </a:pPr>
              <a:endParaRPr kumimoji="1" lang="ja-JP" altLang="en-US" sz="1200" b="0" i="0" u="none" strike="noStrike" kern="0" cap="none" spc="0" normalizeH="0" baseline="0" noProof="0">
                <a:ln>
                  <a:noFill/>
                </a:ln>
                <a:solidFill>
                  <a:prstClr val="black"/>
                </a:solidFill>
                <a:effectLst/>
                <a:uLnTx/>
                <a:uFillTx/>
                <a:latin typeface="Calibri Light"/>
                <a:ea typeface="Yu Gothic UI"/>
                <a:cs typeface="Arial" charset="0"/>
              </a:endParaRPr>
            </a:p>
          </p:txBody>
        </p:sp>
        <p:pic>
          <p:nvPicPr>
            <p:cNvPr id="17" name="グラフィックス 16" descr="ドキュメント 単色塗りつぶし">
              <a:extLst>
                <a:ext uri="{FF2B5EF4-FFF2-40B4-BE49-F238E27FC236}">
                  <a16:creationId xmlns:a16="http://schemas.microsoft.com/office/drawing/2014/main" id="{1EC74BA6-3657-C75A-16B6-E8C53C028CC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06078" y="4025447"/>
              <a:ext cx="338392" cy="338392"/>
            </a:xfrm>
            <a:prstGeom prst="rect">
              <a:avLst/>
            </a:prstGeom>
          </p:spPr>
        </p:pic>
      </p:grpSp>
      <p:grpSp>
        <p:nvGrpSpPr>
          <p:cNvPr id="18" name="グループ化 17">
            <a:extLst>
              <a:ext uri="{FF2B5EF4-FFF2-40B4-BE49-F238E27FC236}">
                <a16:creationId xmlns:a16="http://schemas.microsoft.com/office/drawing/2014/main" id="{AAD53572-896E-25DA-37B2-AB09A2C67CD0}"/>
              </a:ext>
            </a:extLst>
          </p:cNvPr>
          <p:cNvGrpSpPr/>
          <p:nvPr/>
        </p:nvGrpSpPr>
        <p:grpSpPr>
          <a:xfrm>
            <a:off x="5267345" y="4618133"/>
            <a:ext cx="360000" cy="360000"/>
            <a:chOff x="3391084" y="3895728"/>
            <a:chExt cx="399849" cy="400909"/>
          </a:xfrm>
        </p:grpSpPr>
        <p:sp>
          <p:nvSpPr>
            <p:cNvPr id="19" name="フローチャート: 結合子 18">
              <a:extLst>
                <a:ext uri="{FF2B5EF4-FFF2-40B4-BE49-F238E27FC236}">
                  <a16:creationId xmlns:a16="http://schemas.microsoft.com/office/drawing/2014/main" id="{191EE122-5E39-C9E8-8608-5383972CD609}"/>
                </a:ext>
              </a:extLst>
            </p:cNvPr>
            <p:cNvSpPr/>
            <p:nvPr/>
          </p:nvSpPr>
          <p:spPr bwMode="gray">
            <a:xfrm>
              <a:off x="3391084" y="3895728"/>
              <a:ext cx="399849" cy="400909"/>
            </a:xfrm>
            <a:prstGeom prst="flowChartConnector">
              <a:avLst/>
            </a:prstGeom>
            <a:solidFill>
              <a:sysClr val="window" lastClr="FFFFFF"/>
            </a:solidFill>
            <a:ln w="12700" algn="ctr">
              <a:solidFill>
                <a:srgbClr val="BBBCBC"/>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defRPr/>
              </a:pPr>
              <a:endParaRPr kumimoji="1" lang="ja-JP" altLang="en-US" sz="1200" b="0" i="0" u="none" strike="noStrike" kern="0" cap="none" spc="0" normalizeH="0" baseline="0" noProof="0">
                <a:ln>
                  <a:noFill/>
                </a:ln>
                <a:solidFill>
                  <a:prstClr val="black"/>
                </a:solidFill>
                <a:effectLst/>
                <a:uLnTx/>
                <a:uFillTx/>
                <a:latin typeface="メイリオ"/>
                <a:ea typeface="メイリオ"/>
                <a:cs typeface="Arial" charset="0"/>
              </a:endParaRPr>
            </a:p>
          </p:txBody>
        </p:sp>
        <p:pic>
          <p:nvPicPr>
            <p:cNvPr id="20" name="グラフィックス 19" descr="ドキュメント 単色塗りつぶし">
              <a:extLst>
                <a:ext uri="{FF2B5EF4-FFF2-40B4-BE49-F238E27FC236}">
                  <a16:creationId xmlns:a16="http://schemas.microsoft.com/office/drawing/2014/main" id="{AFCC66A2-82E3-3808-2657-CBE2D9D0DC7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421812" y="3920677"/>
              <a:ext cx="338392" cy="338392"/>
            </a:xfrm>
            <a:prstGeom prst="rect">
              <a:avLst/>
            </a:prstGeom>
          </p:spPr>
        </p:pic>
      </p:grpSp>
      <p:pic>
        <p:nvPicPr>
          <p:cNvPr id="21" name="図 20">
            <a:extLst>
              <a:ext uri="{FF2B5EF4-FFF2-40B4-BE49-F238E27FC236}">
                <a16:creationId xmlns:a16="http://schemas.microsoft.com/office/drawing/2014/main" id="{28C3B017-191B-E466-512F-D8EC2EF97E76}"/>
              </a:ext>
            </a:extLst>
          </p:cNvPr>
          <p:cNvPicPr>
            <a:picLocks noChangeAspect="1"/>
          </p:cNvPicPr>
          <p:nvPr/>
        </p:nvPicPr>
        <p:blipFill>
          <a:blip r:embed="rId5"/>
          <a:stretch>
            <a:fillRect/>
          </a:stretch>
        </p:blipFill>
        <p:spPr>
          <a:xfrm>
            <a:off x="5607664" y="4908050"/>
            <a:ext cx="266196" cy="149776"/>
          </a:xfrm>
          <a:prstGeom prst="rect">
            <a:avLst/>
          </a:prstGeom>
        </p:spPr>
      </p:pic>
      <p:pic>
        <p:nvPicPr>
          <p:cNvPr id="22" name="図 21">
            <a:extLst>
              <a:ext uri="{FF2B5EF4-FFF2-40B4-BE49-F238E27FC236}">
                <a16:creationId xmlns:a16="http://schemas.microsoft.com/office/drawing/2014/main" id="{5EE2BA06-DB12-D7BB-AB6F-65D863B7697C}"/>
              </a:ext>
            </a:extLst>
          </p:cNvPr>
          <p:cNvPicPr>
            <a:picLocks noChangeAspect="1"/>
          </p:cNvPicPr>
          <p:nvPr/>
        </p:nvPicPr>
        <p:blipFill>
          <a:blip r:embed="rId5"/>
          <a:stretch>
            <a:fillRect/>
          </a:stretch>
        </p:blipFill>
        <p:spPr>
          <a:xfrm>
            <a:off x="7795920" y="5247102"/>
            <a:ext cx="266196" cy="149776"/>
          </a:xfrm>
          <a:prstGeom prst="rect">
            <a:avLst/>
          </a:prstGeom>
        </p:spPr>
      </p:pic>
      <p:grpSp>
        <p:nvGrpSpPr>
          <p:cNvPr id="24" name="グループ化 23">
            <a:extLst>
              <a:ext uri="{FF2B5EF4-FFF2-40B4-BE49-F238E27FC236}">
                <a16:creationId xmlns:a16="http://schemas.microsoft.com/office/drawing/2014/main" id="{57F5308E-0E28-1E56-8348-A714A04979DD}"/>
              </a:ext>
            </a:extLst>
          </p:cNvPr>
          <p:cNvGrpSpPr>
            <a:grpSpLocks noChangeAspect="1"/>
          </p:cNvGrpSpPr>
          <p:nvPr/>
        </p:nvGrpSpPr>
        <p:grpSpPr>
          <a:xfrm>
            <a:off x="1135144" y="3430444"/>
            <a:ext cx="409131" cy="682385"/>
            <a:chOff x="8143009" y="4612322"/>
            <a:chExt cx="405042" cy="675565"/>
          </a:xfrm>
        </p:grpSpPr>
        <p:grpSp>
          <p:nvGrpSpPr>
            <p:cNvPr id="25" name="グループ化 24">
              <a:extLst>
                <a:ext uri="{FF2B5EF4-FFF2-40B4-BE49-F238E27FC236}">
                  <a16:creationId xmlns:a16="http://schemas.microsoft.com/office/drawing/2014/main" id="{663FB730-FB5C-1C60-08CE-E06F035B4986}"/>
                </a:ext>
              </a:extLst>
            </p:cNvPr>
            <p:cNvGrpSpPr>
              <a:grpSpLocks noChangeAspect="1"/>
            </p:cNvGrpSpPr>
            <p:nvPr/>
          </p:nvGrpSpPr>
          <p:grpSpPr>
            <a:xfrm>
              <a:off x="8143009" y="4612322"/>
              <a:ext cx="405042" cy="675565"/>
              <a:chOff x="4499825" y="2878274"/>
              <a:chExt cx="335190" cy="559059"/>
            </a:xfrm>
          </p:grpSpPr>
          <p:sp>
            <p:nvSpPr>
              <p:cNvPr id="31" name="Freeform 19">
                <a:extLst>
                  <a:ext uri="{FF2B5EF4-FFF2-40B4-BE49-F238E27FC236}">
                    <a16:creationId xmlns:a16="http://schemas.microsoft.com/office/drawing/2014/main" id="{6307F275-5EAD-46C4-1465-81F9D30B3071}"/>
                  </a:ext>
                </a:extLst>
              </p:cNvPr>
              <p:cNvSpPr>
                <a:spLocks/>
              </p:cNvSpPr>
              <p:nvPr/>
            </p:nvSpPr>
            <p:spPr bwMode="auto">
              <a:xfrm>
                <a:off x="4499825" y="2878274"/>
                <a:ext cx="335190" cy="559059"/>
              </a:xfrm>
              <a:custGeom>
                <a:avLst/>
                <a:gdLst>
                  <a:gd name="T0" fmla="*/ 240 w 240"/>
                  <a:gd name="T1" fmla="*/ 372 h 400"/>
                  <a:gd name="T2" fmla="*/ 212 w 240"/>
                  <a:gd name="T3" fmla="*/ 400 h 400"/>
                  <a:gd name="T4" fmla="*/ 28 w 240"/>
                  <a:gd name="T5" fmla="*/ 400 h 400"/>
                  <a:gd name="T6" fmla="*/ 0 w 240"/>
                  <a:gd name="T7" fmla="*/ 372 h 400"/>
                  <a:gd name="T8" fmla="*/ 0 w 240"/>
                  <a:gd name="T9" fmla="*/ 28 h 400"/>
                  <a:gd name="T10" fmla="*/ 28 w 240"/>
                  <a:gd name="T11" fmla="*/ 0 h 400"/>
                  <a:gd name="T12" fmla="*/ 212 w 240"/>
                  <a:gd name="T13" fmla="*/ 0 h 400"/>
                  <a:gd name="T14" fmla="*/ 240 w 240"/>
                  <a:gd name="T15" fmla="*/ 28 h 400"/>
                  <a:gd name="T16" fmla="*/ 240 w 240"/>
                  <a:gd name="T17" fmla="*/ 372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400">
                    <a:moveTo>
                      <a:pt x="240" y="372"/>
                    </a:moveTo>
                    <a:cubicBezTo>
                      <a:pt x="240" y="387"/>
                      <a:pt x="227" y="400"/>
                      <a:pt x="212" y="400"/>
                    </a:cubicBezTo>
                    <a:cubicBezTo>
                      <a:pt x="28" y="400"/>
                      <a:pt x="28" y="400"/>
                      <a:pt x="28" y="400"/>
                    </a:cubicBezTo>
                    <a:cubicBezTo>
                      <a:pt x="13" y="400"/>
                      <a:pt x="0" y="387"/>
                      <a:pt x="0" y="372"/>
                    </a:cubicBezTo>
                    <a:cubicBezTo>
                      <a:pt x="0" y="28"/>
                      <a:pt x="0" y="28"/>
                      <a:pt x="0" y="28"/>
                    </a:cubicBezTo>
                    <a:cubicBezTo>
                      <a:pt x="0" y="12"/>
                      <a:pt x="13" y="0"/>
                      <a:pt x="28" y="0"/>
                    </a:cubicBezTo>
                    <a:cubicBezTo>
                      <a:pt x="212" y="0"/>
                      <a:pt x="212" y="0"/>
                      <a:pt x="212" y="0"/>
                    </a:cubicBezTo>
                    <a:cubicBezTo>
                      <a:pt x="227" y="0"/>
                      <a:pt x="240" y="12"/>
                      <a:pt x="240" y="28"/>
                    </a:cubicBezTo>
                    <a:lnTo>
                      <a:pt x="240" y="372"/>
                    </a:ln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1" lang="en-IE" sz="1200" b="0" i="1" u="none" strike="noStrike" kern="1200" cap="none" spc="0" normalizeH="0" baseline="0" noProof="0">
                  <a:ln>
                    <a:noFill/>
                  </a:ln>
                  <a:solidFill>
                    <a:prstClr val="black"/>
                  </a:solidFill>
                  <a:effectLst/>
                  <a:uLnTx/>
                  <a:uFillTx/>
                  <a:latin typeface="Meiryo UI"/>
                  <a:ea typeface="Meiryo UI"/>
                  <a:cs typeface="+mn-cs"/>
                </a:endParaRPr>
              </a:p>
            </p:txBody>
          </p:sp>
          <p:sp>
            <p:nvSpPr>
              <p:cNvPr id="32" name="Rectangle 20">
                <a:extLst>
                  <a:ext uri="{FF2B5EF4-FFF2-40B4-BE49-F238E27FC236}">
                    <a16:creationId xmlns:a16="http://schemas.microsoft.com/office/drawing/2014/main" id="{7B0219D4-AA9E-4BF6-AC34-B913D660A2CF}"/>
                  </a:ext>
                </a:extLst>
              </p:cNvPr>
              <p:cNvSpPr>
                <a:spLocks noChangeArrowheads="1"/>
              </p:cNvSpPr>
              <p:nvPr/>
            </p:nvSpPr>
            <p:spPr bwMode="auto">
              <a:xfrm>
                <a:off x="4535302" y="2930876"/>
                <a:ext cx="265461" cy="40614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1" lang="en-IE" sz="1200" b="0" i="1" u="none" strike="noStrike" kern="1200" cap="none" spc="0" normalizeH="0" baseline="0" noProof="0">
                  <a:ln>
                    <a:noFill/>
                  </a:ln>
                  <a:solidFill>
                    <a:prstClr val="black"/>
                  </a:solidFill>
                  <a:effectLst/>
                  <a:uLnTx/>
                  <a:uFillTx/>
                  <a:latin typeface="Meiryo UI"/>
                  <a:ea typeface="Meiryo UI"/>
                  <a:cs typeface="+mn-cs"/>
                </a:endParaRPr>
              </a:p>
            </p:txBody>
          </p:sp>
          <p:sp>
            <p:nvSpPr>
              <p:cNvPr id="33" name="Oval 21">
                <a:extLst>
                  <a:ext uri="{FF2B5EF4-FFF2-40B4-BE49-F238E27FC236}">
                    <a16:creationId xmlns:a16="http://schemas.microsoft.com/office/drawing/2014/main" id="{21C5B9B3-E0D1-CBBA-F984-BCBEDF9FE7E5}"/>
                  </a:ext>
                </a:extLst>
              </p:cNvPr>
              <p:cNvSpPr>
                <a:spLocks noChangeArrowheads="1"/>
              </p:cNvSpPr>
              <p:nvPr/>
            </p:nvSpPr>
            <p:spPr bwMode="auto">
              <a:xfrm>
                <a:off x="4641730" y="3363932"/>
                <a:ext cx="51380" cy="50157"/>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1" lang="en-IE" sz="1200" b="0" i="1" u="none" strike="noStrike" kern="1200" cap="none" spc="0" normalizeH="0" baseline="0" noProof="0">
                  <a:ln>
                    <a:noFill/>
                  </a:ln>
                  <a:solidFill>
                    <a:prstClr val="black"/>
                  </a:solidFill>
                  <a:effectLst/>
                  <a:uLnTx/>
                  <a:uFillTx/>
                  <a:latin typeface="Meiryo UI"/>
                  <a:ea typeface="Meiryo UI"/>
                  <a:cs typeface="+mn-cs"/>
                </a:endParaRPr>
              </a:p>
            </p:txBody>
          </p:sp>
          <p:sp>
            <p:nvSpPr>
              <p:cNvPr id="34" name="Freeform 22">
                <a:extLst>
                  <a:ext uri="{FF2B5EF4-FFF2-40B4-BE49-F238E27FC236}">
                    <a16:creationId xmlns:a16="http://schemas.microsoft.com/office/drawing/2014/main" id="{D03F03D0-DFC2-F00D-3FB5-4C7CC4D23749}"/>
                  </a:ext>
                </a:extLst>
              </p:cNvPr>
              <p:cNvSpPr>
                <a:spLocks/>
              </p:cNvSpPr>
              <p:nvPr/>
            </p:nvSpPr>
            <p:spPr bwMode="auto">
              <a:xfrm>
                <a:off x="4629497" y="2900293"/>
                <a:ext cx="75846" cy="11010"/>
              </a:xfrm>
              <a:custGeom>
                <a:avLst/>
                <a:gdLst>
                  <a:gd name="T0" fmla="*/ 4 w 54"/>
                  <a:gd name="T1" fmla="*/ 8 h 8"/>
                  <a:gd name="T2" fmla="*/ 0 w 54"/>
                  <a:gd name="T3" fmla="*/ 4 h 8"/>
                  <a:gd name="T4" fmla="*/ 0 w 54"/>
                  <a:gd name="T5" fmla="*/ 4 h 8"/>
                  <a:gd name="T6" fmla="*/ 4 w 54"/>
                  <a:gd name="T7" fmla="*/ 0 h 8"/>
                  <a:gd name="T8" fmla="*/ 4 w 54"/>
                  <a:gd name="T9" fmla="*/ 0 h 8"/>
                  <a:gd name="T10" fmla="*/ 50 w 54"/>
                  <a:gd name="T11" fmla="*/ 0 h 8"/>
                  <a:gd name="T12" fmla="*/ 54 w 54"/>
                  <a:gd name="T13" fmla="*/ 4 h 8"/>
                  <a:gd name="T14" fmla="*/ 54 w 54"/>
                  <a:gd name="T15" fmla="*/ 4 h 8"/>
                  <a:gd name="T16" fmla="*/ 50 w 54"/>
                  <a:gd name="T17" fmla="*/ 8 h 8"/>
                  <a:gd name="T18" fmla="*/ 50 w 54"/>
                  <a:gd name="T19" fmla="*/ 8 h 8"/>
                  <a:gd name="T20" fmla="*/ 4 w 54"/>
                  <a:gd name="T2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8">
                    <a:moveTo>
                      <a:pt x="4" y="8"/>
                    </a:moveTo>
                    <a:cubicBezTo>
                      <a:pt x="2" y="8"/>
                      <a:pt x="0" y="7"/>
                      <a:pt x="0" y="4"/>
                    </a:cubicBezTo>
                    <a:cubicBezTo>
                      <a:pt x="0" y="4"/>
                      <a:pt x="0" y="4"/>
                      <a:pt x="0" y="4"/>
                    </a:cubicBezTo>
                    <a:cubicBezTo>
                      <a:pt x="0" y="2"/>
                      <a:pt x="2" y="0"/>
                      <a:pt x="4" y="0"/>
                    </a:cubicBezTo>
                    <a:cubicBezTo>
                      <a:pt x="4" y="0"/>
                      <a:pt x="4" y="0"/>
                      <a:pt x="4" y="0"/>
                    </a:cubicBezTo>
                    <a:cubicBezTo>
                      <a:pt x="50" y="0"/>
                      <a:pt x="50" y="0"/>
                      <a:pt x="50" y="0"/>
                    </a:cubicBezTo>
                    <a:cubicBezTo>
                      <a:pt x="52" y="0"/>
                      <a:pt x="54" y="2"/>
                      <a:pt x="54" y="4"/>
                    </a:cubicBezTo>
                    <a:cubicBezTo>
                      <a:pt x="54" y="4"/>
                      <a:pt x="54" y="4"/>
                      <a:pt x="54" y="4"/>
                    </a:cubicBezTo>
                    <a:cubicBezTo>
                      <a:pt x="54" y="7"/>
                      <a:pt x="52" y="8"/>
                      <a:pt x="50" y="8"/>
                    </a:cubicBezTo>
                    <a:cubicBezTo>
                      <a:pt x="50" y="8"/>
                      <a:pt x="50" y="8"/>
                      <a:pt x="50" y="8"/>
                    </a:cubicBezTo>
                    <a:cubicBezTo>
                      <a:pt x="4" y="8"/>
                      <a:pt x="4" y="8"/>
                      <a:pt x="4"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80000"/>
                  </a:lnSpc>
                  <a:spcBef>
                    <a:spcPct val="0"/>
                  </a:spcBef>
                  <a:spcAft>
                    <a:spcPct val="0"/>
                  </a:spcAft>
                  <a:buClrTx/>
                  <a:buSzTx/>
                  <a:buFontTx/>
                  <a:buNone/>
                  <a:tabLst/>
                  <a:defRPr/>
                </a:pPr>
                <a:endParaRPr kumimoji="1" lang="en-IE" sz="1200" b="0" i="1" u="none" strike="noStrike" kern="1200" cap="none" spc="0" normalizeH="0" baseline="0" noProof="0">
                  <a:ln>
                    <a:noFill/>
                  </a:ln>
                  <a:solidFill>
                    <a:prstClr val="black"/>
                  </a:solidFill>
                  <a:effectLst/>
                  <a:uLnTx/>
                  <a:uFillTx/>
                  <a:latin typeface="Meiryo UI"/>
                  <a:ea typeface="Meiryo UI"/>
                  <a:cs typeface="+mn-cs"/>
                </a:endParaRPr>
              </a:p>
            </p:txBody>
          </p:sp>
        </p:grpSp>
        <p:sp>
          <p:nvSpPr>
            <p:cNvPr id="26" name="正方形/長方形 25">
              <a:extLst>
                <a:ext uri="{FF2B5EF4-FFF2-40B4-BE49-F238E27FC236}">
                  <a16:creationId xmlns:a16="http://schemas.microsoft.com/office/drawing/2014/main" id="{A03DE232-A26E-D50D-FA88-DD75D81350E4}"/>
                </a:ext>
              </a:extLst>
            </p:cNvPr>
            <p:cNvSpPr/>
            <p:nvPr/>
          </p:nvSpPr>
          <p:spPr>
            <a:xfrm>
              <a:off x="8185539" y="4672168"/>
              <a:ext cx="320783" cy="501280"/>
            </a:xfrm>
            <a:prstGeom prst="rect">
              <a:avLst/>
            </a:prstGeom>
            <a:solidFill>
              <a:srgbClr val="FFD448"/>
            </a:solidFill>
          </p:spPr>
          <p:txBody>
            <a:bodyPr wrap="square" lIns="0" tIns="36000" rIns="0" bIns="36000">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endParaRPr kumimoji="1" lang="ja-JP" altLang="en-US" sz="2000" b="1" i="1" u="none" strike="noStrike" kern="1200" cap="none" spc="0" normalizeH="0" baseline="0" noProof="0">
                <a:ln>
                  <a:noFill/>
                </a:ln>
                <a:solidFill>
                  <a:prstClr val="black"/>
                </a:solidFill>
                <a:effectLst/>
                <a:uLnTx/>
                <a:uFillTx/>
                <a:latin typeface="Meiryo UI"/>
                <a:ea typeface="Meiryo UI"/>
                <a:cs typeface="+mn-cs"/>
              </a:endParaRPr>
            </a:p>
          </p:txBody>
        </p:sp>
        <p:pic>
          <p:nvPicPr>
            <p:cNvPr id="27" name="Picture 11" descr="マイナンバーPRキャラクター マイナちゃんの画像と説明">
              <a:extLst>
                <a:ext uri="{FF2B5EF4-FFF2-40B4-BE49-F238E27FC236}">
                  <a16:creationId xmlns:a16="http://schemas.microsoft.com/office/drawing/2014/main" id="{A01216A1-5B0B-9671-B420-A7BC4A3E280A}"/>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a:stretch/>
          </p:blipFill>
          <p:spPr bwMode="auto">
            <a:xfrm>
              <a:off x="8199990" y="4869129"/>
              <a:ext cx="302131" cy="304765"/>
            </a:xfrm>
            <a:prstGeom prst="rect">
              <a:avLst/>
            </a:prstGeom>
            <a:noFill/>
            <a:extLst>
              <a:ext uri="{909E8E84-426E-40DD-AFC4-6F175D3DCCD1}">
                <a14:hiddenFill xmlns:a14="http://schemas.microsoft.com/office/drawing/2010/main">
                  <a:solidFill>
                    <a:srgbClr val="FFFFFF"/>
                  </a:solidFill>
                </a14:hiddenFill>
              </a:ext>
            </a:extLst>
          </p:spPr>
        </p:pic>
        <p:sp>
          <p:nvSpPr>
            <p:cNvPr id="28" name="テキスト ボックス 27">
              <a:extLst>
                <a:ext uri="{FF2B5EF4-FFF2-40B4-BE49-F238E27FC236}">
                  <a16:creationId xmlns:a16="http://schemas.microsoft.com/office/drawing/2014/main" id="{F40A21C7-FE38-0251-5ACC-BF0DE48FE87D}"/>
                </a:ext>
              </a:extLst>
            </p:cNvPr>
            <p:cNvSpPr txBox="1"/>
            <p:nvPr/>
          </p:nvSpPr>
          <p:spPr>
            <a:xfrm>
              <a:off x="8162583" y="4632841"/>
              <a:ext cx="364008" cy="239184"/>
            </a:xfrm>
            <a:prstGeom prst="rect">
              <a:avLst/>
            </a:prstGeom>
            <a:noFill/>
          </p:spPr>
          <p:txBody>
            <a:bodyPr wrap="non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700" b="0" i="0" u="none" strike="noStrike" kern="1200" cap="none" spc="0" normalizeH="0" baseline="0" noProof="0">
                  <a:ln>
                    <a:noFill/>
                  </a:ln>
                  <a:solidFill>
                    <a:srgbClr val="002060"/>
                  </a:solidFill>
                  <a:effectLst/>
                  <a:uLnTx/>
                  <a:uFillTx/>
                  <a:latin typeface="Meiryo UI"/>
                  <a:ea typeface="Meiryo UI"/>
                  <a:cs typeface="+mn-cs"/>
                </a:rPr>
                <a:t>マイナ</a:t>
              </a:r>
              <a:endParaRPr kumimoji="1" lang="en-US" altLang="ja-JP" sz="700" b="0" i="0" u="none" strike="noStrike" kern="1200" cap="none" spc="0" normalizeH="0" baseline="0" noProof="0">
                <a:ln>
                  <a:noFill/>
                </a:ln>
                <a:solidFill>
                  <a:srgbClr val="002060"/>
                </a:solidFill>
                <a:effectLst/>
                <a:uLnTx/>
                <a:uFillTx/>
                <a:latin typeface="Meiryo UI"/>
                <a:ea typeface="Meiryo UI"/>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700" b="0" i="0" u="none" strike="noStrike" kern="1200" cap="none" spc="0" normalizeH="0" baseline="0" noProof="0">
                  <a:ln>
                    <a:noFill/>
                  </a:ln>
                  <a:solidFill>
                    <a:srgbClr val="002060"/>
                  </a:solidFill>
                  <a:effectLst/>
                  <a:uLnTx/>
                  <a:uFillTx/>
                  <a:latin typeface="Meiryo UI"/>
                  <a:ea typeface="Meiryo UI"/>
                  <a:cs typeface="+mn-cs"/>
                </a:rPr>
                <a:t>ポータル</a:t>
              </a:r>
            </a:p>
          </p:txBody>
        </p:sp>
        <p:pic>
          <p:nvPicPr>
            <p:cNvPr id="29" name="Picture 11" descr="マイナンバーPRキャラクター マイナちゃんの画像と説明">
              <a:extLst>
                <a:ext uri="{FF2B5EF4-FFF2-40B4-BE49-F238E27FC236}">
                  <a16:creationId xmlns:a16="http://schemas.microsoft.com/office/drawing/2014/main" id="{25499C24-AF9F-DF9C-CAB1-E321A76B85D6}"/>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a:stretch/>
          </p:blipFill>
          <p:spPr bwMode="auto">
            <a:xfrm>
              <a:off x="8198249" y="4869381"/>
              <a:ext cx="302131" cy="304765"/>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11" descr="マイナンバーPRキャラクター マイナちゃんの画像と説明">
              <a:extLst>
                <a:ext uri="{FF2B5EF4-FFF2-40B4-BE49-F238E27FC236}">
                  <a16:creationId xmlns:a16="http://schemas.microsoft.com/office/drawing/2014/main" id="{A9FA032D-7385-D944-600C-D03D966039C7}"/>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a:stretch/>
          </p:blipFill>
          <p:spPr bwMode="auto">
            <a:xfrm>
              <a:off x="8198249" y="4868651"/>
              <a:ext cx="302131" cy="304765"/>
            </a:xfrm>
            <a:prstGeom prst="rect">
              <a:avLst/>
            </a:prstGeom>
            <a:noFill/>
            <a:extLst>
              <a:ext uri="{909E8E84-426E-40DD-AFC4-6F175D3DCCD1}">
                <a14:hiddenFill xmlns:a14="http://schemas.microsoft.com/office/drawing/2010/main">
                  <a:solidFill>
                    <a:srgbClr val="FFFFFF"/>
                  </a:solidFill>
                </a14:hiddenFill>
              </a:ext>
            </a:extLst>
          </p:spPr>
        </p:pic>
      </p:grpSp>
      <p:pic>
        <p:nvPicPr>
          <p:cNvPr id="45" name="図 44" descr="アイコン が含まれている画像&#10;&#10;自動的に生成された説明">
            <a:extLst>
              <a:ext uri="{FF2B5EF4-FFF2-40B4-BE49-F238E27FC236}">
                <a16:creationId xmlns:a16="http://schemas.microsoft.com/office/drawing/2014/main" id="{B1456ED6-B115-0FFC-01EA-4AD41B3B4958}"/>
              </a:ext>
            </a:extLst>
          </p:cNvPr>
          <p:cNvPicPr>
            <a:picLocks noChangeAspect="1"/>
          </p:cNvPicPr>
          <p:nvPr/>
        </p:nvPicPr>
        <p:blipFill>
          <a:blip r:embed="rId7"/>
          <a:stretch>
            <a:fillRect/>
          </a:stretch>
        </p:blipFill>
        <p:spPr>
          <a:xfrm>
            <a:off x="189553" y="3095159"/>
            <a:ext cx="856691" cy="1201680"/>
          </a:xfrm>
          <a:prstGeom prst="rect">
            <a:avLst/>
          </a:prstGeom>
        </p:spPr>
      </p:pic>
      <p:sp>
        <p:nvSpPr>
          <p:cNvPr id="59" name="テキスト ボックス 58">
            <a:extLst>
              <a:ext uri="{FF2B5EF4-FFF2-40B4-BE49-F238E27FC236}">
                <a16:creationId xmlns:a16="http://schemas.microsoft.com/office/drawing/2014/main" id="{0CFA5C63-3F54-EED0-6369-AC724F3050CE}"/>
              </a:ext>
            </a:extLst>
          </p:cNvPr>
          <p:cNvSpPr txBox="1"/>
          <p:nvPr/>
        </p:nvSpPr>
        <p:spPr>
          <a:xfrm>
            <a:off x="-74191" y="1457701"/>
            <a:ext cx="4688078"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4BACC6">
                    <a:lumMod val="75000"/>
                  </a:srgbClr>
                </a:solidFill>
                <a:effectLst/>
                <a:uLnTx/>
                <a:uFillTx/>
                <a:latin typeface="メイリオ" panose="020B0604030504040204" pitchFamily="50" charset="-128"/>
                <a:ea typeface="メイリオ" panose="020B0604030504040204" pitchFamily="50" charset="-128"/>
                <a:cs typeface="+mn-cs"/>
              </a:rPr>
              <a:t>（新）医療情報取得加算　初診</a:t>
            </a:r>
            <a:r>
              <a:rPr kumimoji="1" lang="en-US" altLang="ja-JP" sz="1200" b="1" i="0" u="sng" strike="noStrike" kern="1200" cap="none" spc="0" normalizeH="0" baseline="0" noProof="0">
                <a:ln>
                  <a:noFill/>
                </a:ln>
                <a:solidFill>
                  <a:srgbClr val="4BACC6">
                    <a:lumMod val="75000"/>
                  </a:srgbClr>
                </a:solidFill>
                <a:effectLst/>
                <a:uLnTx/>
                <a:uFillTx/>
                <a:latin typeface="メイリオ" panose="020B0604030504040204" pitchFamily="50" charset="-128"/>
                <a:ea typeface="メイリオ" panose="020B0604030504040204" pitchFamily="50" charset="-128"/>
                <a:cs typeface="+mn-cs"/>
              </a:rPr>
              <a:t>3/1</a:t>
            </a:r>
            <a:r>
              <a:rPr kumimoji="1" lang="ja-JP" altLang="en-US" sz="1200" b="1" i="0" u="sng" strike="noStrike" kern="1200" cap="none" spc="0" normalizeH="0" baseline="0" noProof="0">
                <a:ln>
                  <a:noFill/>
                </a:ln>
                <a:solidFill>
                  <a:srgbClr val="4BACC6">
                    <a:lumMod val="75000"/>
                  </a:srgbClr>
                </a:solidFill>
                <a:effectLst/>
                <a:uLnTx/>
                <a:uFillTx/>
                <a:latin typeface="メイリオ" panose="020B0604030504040204" pitchFamily="50" charset="-128"/>
                <a:ea typeface="メイリオ" panose="020B0604030504040204" pitchFamily="50" charset="-128"/>
                <a:cs typeface="+mn-cs"/>
              </a:rPr>
              <a:t>点　再診</a:t>
            </a:r>
            <a:r>
              <a:rPr kumimoji="1" lang="en-US" altLang="ja-JP" sz="1200" b="1" i="0" u="sng" strike="noStrike" kern="1200" cap="none" spc="0" normalizeH="0" baseline="0" noProof="0">
                <a:ln>
                  <a:noFill/>
                </a:ln>
                <a:solidFill>
                  <a:srgbClr val="4BACC6">
                    <a:lumMod val="75000"/>
                  </a:srgbClr>
                </a:solidFill>
                <a:effectLst/>
                <a:uLnTx/>
                <a:uFillTx/>
                <a:latin typeface="メイリオ" panose="020B0604030504040204" pitchFamily="50" charset="-128"/>
                <a:ea typeface="メイリオ" panose="020B0604030504040204" pitchFamily="50" charset="-128"/>
                <a:cs typeface="+mn-cs"/>
              </a:rPr>
              <a:t>2/1</a:t>
            </a:r>
            <a:r>
              <a:rPr kumimoji="1" lang="ja-JP" altLang="en-US" sz="1200" b="1" i="0" u="sng" strike="noStrike" kern="1200" cap="none" spc="0" normalizeH="0" baseline="0" noProof="0">
                <a:ln>
                  <a:noFill/>
                </a:ln>
                <a:solidFill>
                  <a:srgbClr val="4BACC6">
                    <a:lumMod val="75000"/>
                  </a:srgbClr>
                </a:solidFill>
                <a:effectLst/>
                <a:uLnTx/>
                <a:uFillTx/>
                <a:latin typeface="メイリオ" panose="020B0604030504040204" pitchFamily="50" charset="-128"/>
                <a:ea typeface="メイリオ" panose="020B0604030504040204" pitchFamily="50" charset="-128"/>
                <a:cs typeface="+mn-cs"/>
              </a:rPr>
              <a:t>点（</a:t>
            </a:r>
            <a:r>
              <a:rPr kumimoji="1" lang="en-US" altLang="ja-JP" sz="1200" b="1" i="0" u="sng" strike="noStrike" kern="1200" cap="none" spc="0" normalizeH="0" baseline="0" noProof="0">
                <a:ln>
                  <a:noFill/>
                </a:ln>
                <a:solidFill>
                  <a:srgbClr val="4BACC6">
                    <a:lumMod val="75000"/>
                  </a:srgbClr>
                </a:solidFill>
                <a:effectLst/>
                <a:uLnTx/>
                <a:uFillTx/>
                <a:latin typeface="メイリオ" panose="020B0604030504040204" pitchFamily="50" charset="-128"/>
                <a:ea typeface="メイリオ" panose="020B0604030504040204" pitchFamily="50" charset="-128"/>
                <a:cs typeface="+mn-cs"/>
              </a:rPr>
              <a:t>3</a:t>
            </a:r>
            <a:r>
              <a:rPr kumimoji="1" lang="ja-JP" altLang="en-US" sz="1200" b="1" i="0" u="sng" strike="noStrike" kern="1200" cap="none" spc="0" normalizeH="0" baseline="0" noProof="0">
                <a:ln>
                  <a:noFill/>
                </a:ln>
                <a:solidFill>
                  <a:srgbClr val="4BACC6">
                    <a:lumMod val="75000"/>
                  </a:srgbClr>
                </a:solidFill>
                <a:effectLst/>
                <a:uLnTx/>
                <a:uFillTx/>
                <a:latin typeface="メイリオ" panose="020B0604030504040204" pitchFamily="50" charset="-128"/>
                <a:ea typeface="メイリオ" panose="020B0604030504040204" pitchFamily="50" charset="-128"/>
                <a:cs typeface="+mn-cs"/>
              </a:rPr>
              <a:t>月に</a:t>
            </a:r>
            <a:r>
              <a:rPr kumimoji="1" lang="en-US" altLang="ja-JP" sz="1200" b="1" i="0" u="sng" strike="noStrike" kern="1200" cap="none" spc="0" normalizeH="0" baseline="0" noProof="0">
                <a:ln>
                  <a:noFill/>
                </a:ln>
                <a:solidFill>
                  <a:srgbClr val="4BACC6">
                    <a:lumMod val="75000"/>
                  </a:srgbClr>
                </a:solidFill>
                <a:effectLst/>
                <a:uLnTx/>
                <a:uFillTx/>
                <a:latin typeface="メイリオ" panose="020B0604030504040204" pitchFamily="50" charset="-128"/>
                <a:ea typeface="メイリオ" panose="020B0604030504040204" pitchFamily="50" charset="-128"/>
                <a:cs typeface="+mn-cs"/>
              </a:rPr>
              <a:t>1</a:t>
            </a:r>
            <a:r>
              <a:rPr kumimoji="1" lang="ja-JP" altLang="en-US" sz="1200" b="1" i="0" u="sng" strike="noStrike" kern="1200" cap="none" spc="0" normalizeH="0" baseline="0" noProof="0">
                <a:ln>
                  <a:noFill/>
                </a:ln>
                <a:solidFill>
                  <a:srgbClr val="4BACC6">
                    <a:lumMod val="75000"/>
                  </a:srgbClr>
                </a:solidFill>
                <a:effectLst/>
                <a:uLnTx/>
                <a:uFillTx/>
                <a:latin typeface="メイリオ" panose="020B0604030504040204" pitchFamily="50" charset="-128"/>
                <a:ea typeface="メイリオ" panose="020B0604030504040204" pitchFamily="50" charset="-128"/>
                <a:cs typeface="+mn-cs"/>
              </a:rPr>
              <a:t>回）</a:t>
            </a:r>
            <a:endParaRPr kumimoji="1" lang="en-US" altLang="ja-JP" sz="1200" b="1" i="0" u="sng" strike="noStrike" kern="1200" cap="none" spc="0" normalizeH="0" baseline="0" noProof="0">
              <a:ln>
                <a:noFill/>
              </a:ln>
              <a:solidFill>
                <a:srgbClr val="4BACC6">
                  <a:lumMod val="75000"/>
                </a:srgbClr>
              </a:solidFill>
              <a:effectLst/>
              <a:uLnTx/>
              <a:uFillTx/>
              <a:latin typeface="メイリオ" panose="020B0604030504040204" pitchFamily="50" charset="-128"/>
              <a:ea typeface="メイリオ"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4BACC6">
                    <a:lumMod val="75000"/>
                  </a:srgbClr>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4BACC6">
                    <a:lumMod val="75000"/>
                  </a:srgbClr>
                </a:solidFill>
                <a:effectLst/>
                <a:uLnTx/>
                <a:uFillTx/>
                <a:latin typeface="メイリオ" panose="020B0604030504040204" pitchFamily="50" charset="-128"/>
                <a:ea typeface="メイリオ" panose="020B0604030504040204" pitchFamily="50" charset="-128"/>
                <a:cs typeface="+mn-cs"/>
              </a:rPr>
              <a:t>調剤</a:t>
            </a:r>
            <a:r>
              <a:rPr kumimoji="1" lang="en-US" altLang="ja-JP" sz="1200" b="1" i="0" u="sng" strike="noStrike" kern="1200" cap="none" spc="0" normalizeH="0" baseline="0" noProof="0">
                <a:ln>
                  <a:noFill/>
                </a:ln>
                <a:solidFill>
                  <a:srgbClr val="4BACC6">
                    <a:lumMod val="75000"/>
                  </a:srgbClr>
                </a:solidFill>
                <a:effectLst/>
                <a:uLnTx/>
                <a:uFillTx/>
                <a:latin typeface="メイリオ" panose="020B0604030504040204" pitchFamily="50" charset="-128"/>
                <a:ea typeface="メイリオ" panose="020B0604030504040204" pitchFamily="50" charset="-128"/>
                <a:cs typeface="+mn-cs"/>
              </a:rPr>
              <a:t>3/1</a:t>
            </a:r>
            <a:r>
              <a:rPr kumimoji="1" lang="ja-JP" altLang="en-US" sz="1200" b="1" i="0" u="sng" strike="noStrike" kern="1200" cap="none" spc="0" normalizeH="0" baseline="0" noProof="0">
                <a:ln>
                  <a:noFill/>
                </a:ln>
                <a:solidFill>
                  <a:srgbClr val="4BACC6">
                    <a:lumMod val="75000"/>
                  </a:srgbClr>
                </a:solidFill>
                <a:effectLst/>
                <a:uLnTx/>
                <a:uFillTx/>
                <a:latin typeface="メイリオ" panose="020B0604030504040204" pitchFamily="50" charset="-128"/>
                <a:ea typeface="メイリオ" panose="020B0604030504040204" pitchFamily="50" charset="-128"/>
                <a:cs typeface="+mn-cs"/>
              </a:rPr>
              <a:t>点（</a:t>
            </a:r>
            <a:r>
              <a:rPr kumimoji="1" lang="en-US" altLang="ja-JP" sz="1200" b="1" i="0" u="sng" strike="noStrike" kern="1200" cap="none" spc="0" normalizeH="0" baseline="0" noProof="0">
                <a:ln>
                  <a:noFill/>
                </a:ln>
                <a:solidFill>
                  <a:srgbClr val="4BACC6">
                    <a:lumMod val="75000"/>
                  </a:srgbClr>
                </a:solidFill>
                <a:effectLst/>
                <a:uLnTx/>
                <a:uFillTx/>
                <a:latin typeface="メイリオ" panose="020B0604030504040204" pitchFamily="50" charset="-128"/>
                <a:ea typeface="メイリオ" panose="020B0604030504040204" pitchFamily="50" charset="-128"/>
                <a:cs typeface="+mn-cs"/>
              </a:rPr>
              <a:t>6</a:t>
            </a:r>
            <a:r>
              <a:rPr kumimoji="1" lang="ja-JP" altLang="en-US" sz="1200" b="1" i="0" u="sng" strike="noStrike" kern="1200" cap="none" spc="0" normalizeH="0" baseline="0" noProof="0">
                <a:ln>
                  <a:noFill/>
                </a:ln>
                <a:solidFill>
                  <a:srgbClr val="4BACC6">
                    <a:lumMod val="75000"/>
                  </a:srgbClr>
                </a:solidFill>
                <a:effectLst/>
                <a:uLnTx/>
                <a:uFillTx/>
                <a:latin typeface="メイリオ" panose="020B0604030504040204" pitchFamily="50" charset="-128"/>
                <a:ea typeface="メイリオ" panose="020B0604030504040204" pitchFamily="50" charset="-128"/>
                <a:cs typeface="+mn-cs"/>
              </a:rPr>
              <a:t>月に１回）</a:t>
            </a:r>
            <a:r>
              <a:rPr kumimoji="1" lang="ja-JP" altLang="en-US" sz="1200" b="1" i="0" u="none" strike="noStrike" kern="1200" cap="none" spc="0" normalizeH="0" baseline="0" noProof="0">
                <a:ln>
                  <a:noFill/>
                </a:ln>
                <a:solidFill>
                  <a:srgbClr val="4BACC6">
                    <a:lumMod val="75000"/>
                  </a:srgbClr>
                </a:solidFill>
                <a:effectLst/>
                <a:uLnTx/>
                <a:uFillTx/>
                <a:latin typeface="メイリオ" panose="020B0604030504040204" pitchFamily="50" charset="-128"/>
                <a:ea typeface="メイリオ" panose="020B0604030504040204" pitchFamily="50" charset="-128"/>
                <a:cs typeface="+mn-cs"/>
              </a:rPr>
              <a:t>　</a:t>
            </a:r>
            <a:endParaRPr kumimoji="1" lang="en-US" altLang="ja-JP" sz="1200" b="1" i="0" u="none" strike="noStrike" kern="1200" cap="none" spc="0" normalizeH="0" baseline="0" noProof="0">
              <a:ln>
                <a:noFill/>
              </a:ln>
              <a:solidFill>
                <a:srgbClr val="4BACC6">
                  <a:lumMod val="75000"/>
                </a:srgb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rgbClr val="4BACC6">
                    <a:lumMod val="75000"/>
                  </a:srgbClr>
                </a:solidFill>
                <a:effectLst/>
                <a:uLnTx/>
                <a:uFillTx/>
                <a:latin typeface="Calibri"/>
                <a:ea typeface="ＭＳ Ｐゴシック" panose="020B0600070205080204" pitchFamily="50" charset="-128"/>
                <a:cs typeface="+mn-cs"/>
              </a:rPr>
              <a:t>　　　　　　　　　　　　　　　　　</a:t>
            </a:r>
          </a:p>
        </p:txBody>
      </p:sp>
      <p:sp>
        <p:nvSpPr>
          <p:cNvPr id="60" name="タイトル 1">
            <a:extLst>
              <a:ext uri="{FF2B5EF4-FFF2-40B4-BE49-F238E27FC236}">
                <a16:creationId xmlns:a16="http://schemas.microsoft.com/office/drawing/2014/main" id="{C1F3394C-508F-3DF6-5BF6-6C8188580B0E}"/>
              </a:ext>
            </a:extLst>
          </p:cNvPr>
          <p:cNvSpPr txBox="1">
            <a:spLocks/>
          </p:cNvSpPr>
          <p:nvPr/>
        </p:nvSpPr>
        <p:spPr>
          <a:xfrm>
            <a:off x="0" y="53942"/>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令和６年度診療報酬改定における医療</a:t>
            </a:r>
            <a:r>
              <a:rPr kumimoji="1" lang="en-US" altLang="ja-JP"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DX</a:t>
            </a:r>
            <a:r>
              <a:rPr kumimoji="1" lang="ja-JP" altLang="en-US"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に係る全体像</a:t>
            </a:r>
          </a:p>
        </p:txBody>
      </p:sp>
      <p:sp>
        <p:nvSpPr>
          <p:cNvPr id="65" name="テキスト ボックス 64">
            <a:extLst>
              <a:ext uri="{FF2B5EF4-FFF2-40B4-BE49-F238E27FC236}">
                <a16:creationId xmlns:a16="http://schemas.microsoft.com/office/drawing/2014/main" id="{D14F225C-EA24-E32E-8AE9-10BE3D5B428D}"/>
              </a:ext>
            </a:extLst>
          </p:cNvPr>
          <p:cNvSpPr txBox="1"/>
          <p:nvPr/>
        </p:nvSpPr>
        <p:spPr>
          <a:xfrm>
            <a:off x="630001" y="5647917"/>
            <a:ext cx="341632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9BBB59">
                    <a:lumMod val="75000"/>
                  </a:srgbClr>
                </a:solidFill>
                <a:effectLst/>
                <a:uLnTx/>
                <a:uFillTx/>
                <a:latin typeface="メイリオ" panose="020B0604030504040204" pitchFamily="50" charset="-128"/>
                <a:ea typeface="メイリオ" panose="020B0604030504040204" pitchFamily="50" charset="-128"/>
                <a:cs typeface="+mn-cs"/>
              </a:rPr>
              <a:t>（新）在宅</a:t>
            </a:r>
            <a:r>
              <a:rPr kumimoji="1" lang="zh-TW" altLang="en-US" sz="1200" b="1" i="0" u="sng" strike="noStrike" kern="1200" cap="none" spc="0" normalizeH="0" baseline="0" noProof="0">
                <a:ln>
                  <a:noFill/>
                </a:ln>
                <a:solidFill>
                  <a:srgbClr val="9BBB59">
                    <a:lumMod val="75000"/>
                  </a:srgbClr>
                </a:solidFill>
                <a:effectLst/>
                <a:uLnTx/>
                <a:uFillTx/>
                <a:latin typeface="メイリオ" panose="020B0604030504040204" pitchFamily="50" charset="-128"/>
                <a:ea typeface="メイリオ" panose="020B0604030504040204" pitchFamily="50" charset="-128"/>
                <a:cs typeface="+mn-cs"/>
              </a:rPr>
              <a:t>医療ＤＸ情報活用加算</a:t>
            </a:r>
            <a:r>
              <a:rPr kumimoji="1" lang="ja-JP" altLang="en-US" sz="1200" b="1" i="0" u="sng" strike="noStrike" kern="1200" cap="none" spc="0" normalizeH="0" baseline="0" noProof="0">
                <a:ln>
                  <a:noFill/>
                </a:ln>
                <a:solidFill>
                  <a:srgbClr val="9BBB59">
                    <a:lumMod val="75000"/>
                  </a:srgbClr>
                </a:solidFill>
                <a:effectLst/>
                <a:uLnTx/>
                <a:uFillTx/>
                <a:latin typeface="メイリオ" panose="020B0604030504040204" pitchFamily="50" charset="-128"/>
                <a:ea typeface="メイリオ" panose="020B0604030504040204" pitchFamily="50" charset="-128"/>
                <a:cs typeface="+mn-cs"/>
              </a:rPr>
              <a:t>　　　１０点</a:t>
            </a:r>
            <a:endParaRPr kumimoji="1" lang="en-US" altLang="ja-JP" sz="1200" b="1" i="0" u="sng" strike="noStrike" kern="1200" cap="none" spc="0" normalizeH="0" baseline="0" noProof="0">
              <a:ln>
                <a:noFill/>
              </a:ln>
              <a:solidFill>
                <a:srgbClr val="9BBB59">
                  <a:lumMod val="75000"/>
                </a:srgb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9BBB59">
                    <a:lumMod val="75000"/>
                  </a:srgbClr>
                </a:solidFill>
                <a:effectLst/>
                <a:uLnTx/>
                <a:uFillTx/>
                <a:latin typeface="メイリオ" panose="020B0604030504040204" pitchFamily="50" charset="-128"/>
                <a:ea typeface="メイリオ" panose="020B0604030504040204" pitchFamily="50" charset="-128"/>
                <a:cs typeface="+mn-cs"/>
              </a:rPr>
              <a:t>（新）</a:t>
            </a:r>
            <a:r>
              <a:rPr kumimoji="1" lang="zh-TW" altLang="en-US" sz="1200" b="1" i="0" u="sng" strike="noStrike" kern="1200" cap="none" spc="0" normalizeH="0" baseline="0" noProof="0">
                <a:ln>
                  <a:noFill/>
                </a:ln>
                <a:solidFill>
                  <a:srgbClr val="9BBB59">
                    <a:lumMod val="75000"/>
                  </a:srgbClr>
                </a:solidFill>
                <a:effectLst/>
                <a:uLnTx/>
                <a:uFillTx/>
                <a:latin typeface="メイリオ" panose="020B0604030504040204" pitchFamily="50" charset="-128"/>
                <a:ea typeface="メイリオ" panose="020B0604030504040204" pitchFamily="50" charset="-128"/>
                <a:cs typeface="+mn-cs"/>
              </a:rPr>
              <a:t>訪問看護医療ＤＸ情報活用加算</a:t>
            </a:r>
            <a:r>
              <a:rPr kumimoji="1" lang="ja-JP" altLang="en-US" sz="1200" b="1" i="0" u="sng" strike="noStrike" kern="1200" cap="none" spc="0" normalizeH="0" baseline="0" noProof="0">
                <a:ln>
                  <a:noFill/>
                </a:ln>
                <a:solidFill>
                  <a:srgbClr val="9BBB59">
                    <a:lumMod val="75000"/>
                  </a:srgbClr>
                </a:solidFill>
                <a:effectLst/>
                <a:uLnTx/>
                <a:uFillTx/>
                <a:latin typeface="メイリオ" panose="020B0604030504040204" pitchFamily="50" charset="-128"/>
                <a:ea typeface="メイリオ" panose="020B0604030504040204" pitchFamily="50" charset="-128"/>
                <a:cs typeface="+mn-cs"/>
              </a:rPr>
              <a:t>　　５点</a:t>
            </a:r>
            <a:endParaRPr kumimoji="1" lang="en-US" altLang="ja-JP" sz="1200" b="1" i="0" u="sng" strike="noStrike" kern="1200" cap="none" spc="0" normalizeH="0" baseline="0" noProof="0">
              <a:ln>
                <a:noFill/>
              </a:ln>
              <a:solidFill>
                <a:srgbClr val="9BBB59">
                  <a:lumMod val="75000"/>
                </a:srgb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9BBB59">
                    <a:lumMod val="75000"/>
                  </a:srgbClr>
                </a:solidFill>
                <a:effectLst/>
                <a:uLnTx/>
                <a:uFillTx/>
                <a:latin typeface="メイリオ" panose="020B0604030504040204" pitchFamily="50" charset="-128"/>
                <a:ea typeface="メイリオ" panose="020B0604030504040204" pitchFamily="50" charset="-128"/>
                <a:cs typeface="+mn-cs"/>
              </a:rPr>
              <a:t>（新）在宅医療ＤＸ情報活用加算（歯科）８点</a:t>
            </a:r>
            <a:endParaRPr kumimoji="1" lang="en-US" altLang="ja-JP" sz="1200" b="1" i="0" u="sng" strike="noStrike" kern="1200" cap="none" spc="0" normalizeH="0" baseline="0" noProof="0">
              <a:ln>
                <a:noFill/>
              </a:ln>
              <a:solidFill>
                <a:srgbClr val="9BBB59">
                  <a:lumMod val="75000"/>
                </a:srgbClr>
              </a:solidFill>
              <a:effectLst/>
              <a:uLnTx/>
              <a:uFillTx/>
              <a:latin typeface="メイリオ" panose="020B0604030504040204" pitchFamily="50" charset="-128"/>
              <a:ea typeface="メイリオ" panose="020B0604030504040204" pitchFamily="50" charset="-128"/>
              <a:cs typeface="+mn-cs"/>
            </a:endParaRPr>
          </a:p>
        </p:txBody>
      </p:sp>
      <p:sp>
        <p:nvSpPr>
          <p:cNvPr id="111" name="フローチャート: 磁気ディスク 110">
            <a:extLst>
              <a:ext uri="{FF2B5EF4-FFF2-40B4-BE49-F238E27FC236}">
                <a16:creationId xmlns:a16="http://schemas.microsoft.com/office/drawing/2014/main" id="{02F5167F-D139-119B-1D2D-C9D5C5735404}"/>
              </a:ext>
            </a:extLst>
          </p:cNvPr>
          <p:cNvSpPr/>
          <p:nvPr/>
        </p:nvSpPr>
        <p:spPr bwMode="gray">
          <a:xfrm>
            <a:off x="2019075" y="4641459"/>
            <a:ext cx="692204" cy="666444"/>
          </a:xfrm>
          <a:prstGeom prst="flowChartMagneticDisk">
            <a:avLst/>
          </a:prstGeom>
          <a:solidFill>
            <a:schemeClr val="accent3"/>
          </a:solidFill>
          <a:ln w="12700" algn="ctr">
            <a:solidFill>
              <a:sysClr val="window" lastClr="FFFFFF"/>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90564" rtl="0" eaLnBrk="1" fontAlgn="auto" latinLnBrk="0" hangingPunct="1">
              <a:lnSpc>
                <a:spcPct val="100000"/>
              </a:lnSpc>
              <a:spcBef>
                <a:spcPts val="0"/>
              </a:spcBef>
              <a:spcAft>
                <a:spcPts val="0"/>
              </a:spcAft>
              <a:buClrTx/>
              <a:buSzPct val="100000"/>
              <a:buFontTx/>
              <a:buNone/>
              <a:tabLst/>
              <a:defRPr/>
            </a:pPr>
            <a:endParaRPr kumimoji="0" lang="ja-JP" altLang="en-US" sz="1200" b="0" i="0" u="none" strike="noStrike" kern="0" cap="none" spc="0" normalizeH="0" baseline="0" noProof="0">
              <a:ln>
                <a:noFill/>
              </a:ln>
              <a:solidFill>
                <a:prstClr val="black"/>
              </a:solidFill>
              <a:effectLst/>
              <a:uLnTx/>
              <a:uFillTx/>
              <a:latin typeface="メイリオ"/>
              <a:ea typeface="ＭＳ Ｐゴシック" panose="020B0600070205080204" pitchFamily="50" charset="-128"/>
              <a:cs typeface="Arial" charset="0"/>
            </a:endParaRPr>
          </a:p>
        </p:txBody>
      </p:sp>
      <p:sp>
        <p:nvSpPr>
          <p:cNvPr id="72" name="テキスト ボックス 71">
            <a:extLst>
              <a:ext uri="{FF2B5EF4-FFF2-40B4-BE49-F238E27FC236}">
                <a16:creationId xmlns:a16="http://schemas.microsoft.com/office/drawing/2014/main" id="{650731F7-3C5A-1497-36E3-E75ECAF93751}"/>
              </a:ext>
            </a:extLst>
          </p:cNvPr>
          <p:cNvSpPr txBox="1"/>
          <p:nvPr/>
        </p:nvSpPr>
        <p:spPr>
          <a:xfrm>
            <a:off x="7152775" y="5512636"/>
            <a:ext cx="2817227" cy="769441"/>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1F497D"/>
                </a:solidFill>
                <a:effectLst/>
                <a:uLnTx/>
                <a:uFillTx/>
                <a:latin typeface="メイリオ" panose="020B0604030504040204" pitchFamily="50" charset="-128"/>
                <a:ea typeface="メイリオ" panose="020B0604030504040204" pitchFamily="50" charset="-128"/>
                <a:cs typeface="+mn-cs"/>
              </a:rPr>
              <a:t>救急現場への導入を要件化</a:t>
            </a:r>
            <a:endParaRPr kumimoji="1" lang="en-US" altLang="ja-JP" sz="1100" b="1" i="0" u="sng" strike="noStrike" kern="1200" cap="none" spc="0" normalizeH="0" baseline="0" noProof="0">
              <a:ln>
                <a:noFill/>
              </a:ln>
              <a:solidFill>
                <a:srgbClr val="1F497D"/>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1F497D"/>
                </a:solidFill>
                <a:effectLst/>
                <a:uLnTx/>
                <a:uFillTx/>
                <a:latin typeface="メイリオ" panose="020B0604030504040204" pitchFamily="50" charset="-128"/>
                <a:ea typeface="メイリオ" panose="020B0604030504040204" pitchFamily="50" charset="-128"/>
                <a:cs typeface="+mn-cs"/>
              </a:rPr>
              <a:t>急性期充実体制加算・総合入院体制加算</a:t>
            </a:r>
            <a:endParaRPr kumimoji="1" lang="en-US" altLang="ja-JP" sz="1100" b="1" i="0" u="sng" strike="noStrike" kern="1200" cap="none" spc="0" normalizeH="0" baseline="0" noProof="0">
              <a:ln>
                <a:noFill/>
              </a:ln>
              <a:solidFill>
                <a:srgbClr val="1F497D"/>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1F497D"/>
                </a:solidFill>
                <a:effectLst/>
                <a:uLnTx/>
                <a:uFillTx/>
                <a:latin typeface="メイリオ" panose="020B0604030504040204" pitchFamily="50" charset="-128"/>
                <a:ea typeface="メイリオ" panose="020B0604030504040204" pitchFamily="50" charset="-128"/>
                <a:cs typeface="+mn-cs"/>
              </a:rPr>
              <a:t>・救命救急入院料１</a:t>
            </a:r>
            <a:endParaRPr kumimoji="1" lang="en-US" altLang="ja-JP" sz="1100" b="1" i="0" u="sng" strike="noStrike" kern="1200" cap="none" spc="0" normalizeH="0" baseline="0" noProof="0">
              <a:ln>
                <a:noFill/>
              </a:ln>
              <a:solidFill>
                <a:srgbClr val="1F497D"/>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1F497D"/>
                </a:solidFill>
                <a:effectLst/>
                <a:uLnTx/>
                <a:uFillTx/>
                <a:latin typeface="メイリオ" panose="020B0604030504040204" pitchFamily="50" charset="-128"/>
                <a:ea typeface="メイリオ" panose="020B0604030504040204" pitchFamily="50" charset="-128"/>
                <a:cs typeface="+mn-cs"/>
              </a:rPr>
              <a:t>（救急時医療情報閲覧機能の評価）</a:t>
            </a:r>
            <a:endParaRPr kumimoji="1" lang="en-US" altLang="ja-JP" sz="1100" b="1" i="0" u="none" strike="noStrike" kern="1200" cap="none" spc="0" normalizeH="0" baseline="0" noProof="0">
              <a:ln>
                <a:noFill/>
              </a:ln>
              <a:solidFill>
                <a:srgbClr val="1F497D"/>
              </a:solidFill>
              <a:effectLst/>
              <a:uLnTx/>
              <a:uFillTx/>
              <a:latin typeface="メイリオ" panose="020B0604030504040204" pitchFamily="50" charset="-128"/>
              <a:ea typeface="メイリオ" panose="020B0604030504040204" pitchFamily="50" charset="-128"/>
              <a:cs typeface="+mn-cs"/>
            </a:endParaRPr>
          </a:p>
        </p:txBody>
      </p:sp>
      <p:sp>
        <p:nvSpPr>
          <p:cNvPr id="74" name="テキスト ボックス 73">
            <a:extLst>
              <a:ext uri="{FF2B5EF4-FFF2-40B4-BE49-F238E27FC236}">
                <a16:creationId xmlns:a16="http://schemas.microsoft.com/office/drawing/2014/main" id="{02A5F83F-0159-EC37-60AB-C38B35F677D7}"/>
              </a:ext>
            </a:extLst>
          </p:cNvPr>
          <p:cNvSpPr txBox="1"/>
          <p:nvPr/>
        </p:nvSpPr>
        <p:spPr>
          <a:xfrm>
            <a:off x="4588440" y="1456077"/>
            <a:ext cx="4982711"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zh-TW"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医療</a:t>
            </a:r>
            <a:r>
              <a:rPr kumimoji="1" lang="en-US" altLang="zh-TW"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DX</a:t>
            </a:r>
            <a:r>
              <a:rPr kumimoji="1" lang="zh-TW"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推進体制整備加算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８点、６点（歯科）、４点（調剤）</a:t>
            </a:r>
            <a:endParaRPr kumimoji="1" lang="en-US" altLang="zh-TW"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grpSp>
        <p:nvGrpSpPr>
          <p:cNvPr id="73" name="グループ化 72">
            <a:extLst>
              <a:ext uri="{FF2B5EF4-FFF2-40B4-BE49-F238E27FC236}">
                <a16:creationId xmlns:a16="http://schemas.microsoft.com/office/drawing/2014/main" id="{31F03AF1-FBF4-E743-ED99-C202370B466E}"/>
              </a:ext>
            </a:extLst>
          </p:cNvPr>
          <p:cNvGrpSpPr/>
          <p:nvPr/>
        </p:nvGrpSpPr>
        <p:grpSpPr>
          <a:xfrm>
            <a:off x="1189718" y="1917329"/>
            <a:ext cx="3517279" cy="983072"/>
            <a:chOff x="7301212" y="3592258"/>
            <a:chExt cx="3517279" cy="983072"/>
          </a:xfrm>
        </p:grpSpPr>
        <p:sp>
          <p:nvSpPr>
            <p:cNvPr id="46" name="フローチャート: 代替処理 45">
              <a:extLst>
                <a:ext uri="{FF2B5EF4-FFF2-40B4-BE49-F238E27FC236}">
                  <a16:creationId xmlns:a16="http://schemas.microsoft.com/office/drawing/2014/main" id="{31C7349F-22B4-6E23-F6EE-F44FFED151C8}"/>
                </a:ext>
              </a:extLst>
            </p:cNvPr>
            <p:cNvSpPr/>
            <p:nvPr/>
          </p:nvSpPr>
          <p:spPr bwMode="gray">
            <a:xfrm>
              <a:off x="9658740" y="3592258"/>
              <a:ext cx="1159751" cy="983072"/>
            </a:xfrm>
            <a:prstGeom prst="flowChartAlternateProcess">
              <a:avLst/>
            </a:prstGeom>
            <a:solidFill>
              <a:sysClr val="window" lastClr="FFFFFF"/>
            </a:solidFill>
            <a:ln w="19050" algn="ctr">
              <a:solidFill>
                <a:schemeClr val="accent5"/>
              </a:solidFill>
              <a:prstDash val="sysDash"/>
              <a:miter lim="800000"/>
              <a:headEnd/>
              <a:tailEnd/>
            </a:ln>
          </p:spPr>
          <p:txBody>
            <a:bodyPr rot="0" spcFirstLastPara="0" vertOverflow="overflow" horzOverflow="overflow" vert="horz" wrap="square" lIns="36000" tIns="18000" rIns="36000" bIns="18000" numCol="1" spcCol="0" rtlCol="0" fromWordArt="0" anchor="t" anchorCtr="0" forceAA="0" compatLnSpc="1">
              <a:prstTxWarp prst="textNoShape">
                <a:avLst/>
              </a:prstTxWarp>
              <a:noAutofit/>
            </a:bodyPr>
            <a:lstStyle/>
            <a:p>
              <a:pPr marL="0" marR="0" lvl="0" indent="0" algn="ctr" defTabSz="990564" rtl="0" eaLnBrk="1" fontAlgn="auto" latinLnBrk="0" hangingPunct="1">
                <a:lnSpc>
                  <a:spcPct val="100000"/>
                </a:lnSpc>
                <a:spcBef>
                  <a:spcPts val="0"/>
                </a:spcBef>
                <a:spcAft>
                  <a:spcPts val="0"/>
                </a:spcAft>
                <a:buClrTx/>
                <a:buSzPct val="100000"/>
                <a:buFontTx/>
                <a:buNone/>
                <a:tabLst/>
                <a:defRPr/>
              </a:pPr>
              <a:r>
                <a:rPr kumimoji="1" lang="ja-JP" altLang="en-US" sz="1100" b="1" i="0" u="none" strike="noStrike" kern="0" cap="none" spc="0" normalizeH="0" baseline="0" noProof="0">
                  <a:ln>
                    <a:noFill/>
                  </a:ln>
                  <a:solidFill>
                    <a:srgbClr val="000000"/>
                  </a:solidFill>
                  <a:effectLst/>
                  <a:uLnTx/>
                  <a:uFillTx/>
                  <a:latin typeface="Meiryo UI"/>
                  <a:ea typeface="Meiryo UI"/>
                  <a:cs typeface="Arial" charset="0"/>
                </a:rPr>
                <a:t>閲覧</a:t>
              </a:r>
            </a:p>
          </p:txBody>
        </p:sp>
        <p:pic>
          <p:nvPicPr>
            <p:cNvPr id="47" name="図 46">
              <a:extLst>
                <a:ext uri="{FF2B5EF4-FFF2-40B4-BE49-F238E27FC236}">
                  <a16:creationId xmlns:a16="http://schemas.microsoft.com/office/drawing/2014/main" id="{D0014D6D-72B2-6834-638D-8DB0BFA5FDA0}"/>
                </a:ext>
              </a:extLst>
            </p:cNvPr>
            <p:cNvPicPr>
              <a:picLocks noChangeAspect="1"/>
            </p:cNvPicPr>
            <p:nvPr/>
          </p:nvPicPr>
          <p:blipFill rotWithShape="1">
            <a:blip r:embed="rId8"/>
            <a:srcRect l="2172" r="90034" b="69217"/>
            <a:stretch/>
          </p:blipFill>
          <p:spPr>
            <a:xfrm rot="20901538">
              <a:off x="7402726" y="3858219"/>
              <a:ext cx="402905" cy="511148"/>
            </a:xfrm>
            <a:prstGeom prst="rect">
              <a:avLst/>
            </a:prstGeom>
            <a:ln w="6350">
              <a:noFill/>
            </a:ln>
          </p:spPr>
        </p:pic>
        <p:grpSp>
          <p:nvGrpSpPr>
            <p:cNvPr id="48" name="グループ化 47">
              <a:extLst>
                <a:ext uri="{FF2B5EF4-FFF2-40B4-BE49-F238E27FC236}">
                  <a16:creationId xmlns:a16="http://schemas.microsoft.com/office/drawing/2014/main" id="{233A7031-59E0-A504-5A1D-9ECD3B650C66}"/>
                </a:ext>
              </a:extLst>
            </p:cNvPr>
            <p:cNvGrpSpPr/>
            <p:nvPr/>
          </p:nvGrpSpPr>
          <p:grpSpPr>
            <a:xfrm>
              <a:off x="9663179" y="3737097"/>
              <a:ext cx="742879" cy="702949"/>
              <a:chOff x="2380641" y="1916832"/>
              <a:chExt cx="648000" cy="648000"/>
            </a:xfrm>
          </p:grpSpPr>
          <p:pic>
            <p:nvPicPr>
              <p:cNvPr id="49" name="グラフィックス 48" descr="ノート PC 枠線">
                <a:extLst>
                  <a:ext uri="{FF2B5EF4-FFF2-40B4-BE49-F238E27FC236}">
                    <a16:creationId xmlns:a16="http://schemas.microsoft.com/office/drawing/2014/main" id="{68D0BD38-A56F-8B58-EA9B-F342F7D5A033}"/>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2380641" y="1916832"/>
                <a:ext cx="648000" cy="648000"/>
              </a:xfrm>
              <a:prstGeom prst="rect">
                <a:avLst/>
              </a:prstGeom>
            </p:spPr>
          </p:pic>
          <p:pic>
            <p:nvPicPr>
              <p:cNvPr id="50" name="グラフィックス 49" descr="ドキュメント 単色塗りつぶし">
                <a:extLst>
                  <a:ext uri="{FF2B5EF4-FFF2-40B4-BE49-F238E27FC236}">
                    <a16:creationId xmlns:a16="http://schemas.microsoft.com/office/drawing/2014/main" id="{9EB5A11B-26C9-85FA-13E8-10E679C574B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596103" y="2111427"/>
                <a:ext cx="216000" cy="206097"/>
              </a:xfrm>
              <a:prstGeom prst="rect">
                <a:avLst/>
              </a:prstGeom>
            </p:spPr>
          </p:pic>
        </p:grpSp>
        <p:pic>
          <p:nvPicPr>
            <p:cNvPr id="51" name="グラフィックス 50" descr="クレジット カード 枠線">
              <a:extLst>
                <a:ext uri="{FF2B5EF4-FFF2-40B4-BE49-F238E27FC236}">
                  <a16:creationId xmlns:a16="http://schemas.microsoft.com/office/drawing/2014/main" id="{EB4CD41B-EFA1-AF5E-A644-F48772C0D9C0}"/>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rot="1970527">
              <a:off x="7807415" y="4031367"/>
              <a:ext cx="252000" cy="252000"/>
            </a:xfrm>
            <a:prstGeom prst="rect">
              <a:avLst/>
            </a:prstGeom>
          </p:spPr>
        </p:pic>
        <p:sp>
          <p:nvSpPr>
            <p:cNvPr id="52" name="テキスト ボックス 51">
              <a:extLst>
                <a:ext uri="{FF2B5EF4-FFF2-40B4-BE49-F238E27FC236}">
                  <a16:creationId xmlns:a16="http://schemas.microsoft.com/office/drawing/2014/main" id="{29B3CFF7-433B-B8DB-959B-A7D1E5FA592E}"/>
                </a:ext>
              </a:extLst>
            </p:cNvPr>
            <p:cNvSpPr txBox="1"/>
            <p:nvPr/>
          </p:nvSpPr>
          <p:spPr bwMode="gray">
            <a:xfrm>
              <a:off x="7730200" y="3854206"/>
              <a:ext cx="360675" cy="184666"/>
            </a:xfrm>
            <a:prstGeom prst="rect">
              <a:avLst/>
            </a:prstGeom>
            <a:noFill/>
          </p:spPr>
          <p:txBody>
            <a:bodyPr wrap="none" lIns="0" tIns="0" rIns="0" bIns="0" rtlCol="0">
              <a:spAutoFit/>
            </a:bodyPr>
            <a:lstStyle/>
            <a:p>
              <a:pPr marL="0" marR="0" lvl="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defRPr/>
              </a:pPr>
              <a:r>
                <a:rPr kumimoji="1" lang="ja-JP" altLang="en-US" sz="600" b="0" i="0" u="none" strike="noStrike" kern="0" cap="none" spc="0" normalizeH="0" baseline="0" noProof="0">
                  <a:ln>
                    <a:noFill/>
                  </a:ln>
                  <a:solidFill>
                    <a:prstClr val="black"/>
                  </a:solidFill>
                  <a:effectLst/>
                  <a:uLnTx/>
                  <a:uFillTx/>
                  <a:latin typeface="Meiryo UI"/>
                  <a:ea typeface="Meiryo UI"/>
                  <a:cs typeface="Arial" charset="0"/>
                </a:rPr>
                <a:t>マイナンバー</a:t>
              </a:r>
              <a:endParaRPr kumimoji="1" lang="en-US" altLang="ja-JP" sz="600" b="0" i="0" u="none" strike="noStrike" kern="0" cap="none" spc="0" normalizeH="0" baseline="0" noProof="0">
                <a:ln>
                  <a:noFill/>
                </a:ln>
                <a:solidFill>
                  <a:prstClr val="black"/>
                </a:solidFill>
                <a:effectLst/>
                <a:uLnTx/>
                <a:uFillTx/>
                <a:latin typeface="Meiryo UI"/>
                <a:ea typeface="Meiryo UI"/>
                <a:cs typeface="Arial" charset="0"/>
              </a:endParaRPr>
            </a:p>
            <a:p>
              <a:pPr marL="0" marR="0" lvl="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defRPr/>
              </a:pPr>
              <a:r>
                <a:rPr kumimoji="1" lang="ja-JP" altLang="en-US" sz="600" b="0" i="0" u="none" strike="noStrike" kern="0" cap="none" spc="0" normalizeH="0" baseline="0" noProof="0">
                  <a:ln>
                    <a:noFill/>
                  </a:ln>
                  <a:solidFill>
                    <a:prstClr val="black"/>
                  </a:solidFill>
                  <a:effectLst/>
                  <a:uLnTx/>
                  <a:uFillTx/>
                  <a:latin typeface="Meiryo UI"/>
                  <a:ea typeface="Meiryo UI"/>
                  <a:cs typeface="Arial" charset="0"/>
                </a:rPr>
                <a:t>カード</a:t>
              </a:r>
            </a:p>
          </p:txBody>
        </p:sp>
        <p:grpSp>
          <p:nvGrpSpPr>
            <p:cNvPr id="53" name="グループ化 52">
              <a:extLst>
                <a:ext uri="{FF2B5EF4-FFF2-40B4-BE49-F238E27FC236}">
                  <a16:creationId xmlns:a16="http://schemas.microsoft.com/office/drawing/2014/main" id="{BA13D27B-E35B-4274-0BB5-E061BE58B2A8}"/>
                </a:ext>
              </a:extLst>
            </p:cNvPr>
            <p:cNvGrpSpPr/>
            <p:nvPr/>
          </p:nvGrpSpPr>
          <p:grpSpPr>
            <a:xfrm>
              <a:off x="10375693" y="4038872"/>
              <a:ext cx="384721" cy="467261"/>
              <a:chOff x="8533519" y="2944273"/>
              <a:chExt cx="384721" cy="467261"/>
            </a:xfrm>
          </p:grpSpPr>
          <p:pic>
            <p:nvPicPr>
              <p:cNvPr id="54" name="グラフィックス 53" descr="医師男性 枠線">
                <a:extLst>
                  <a:ext uri="{FF2B5EF4-FFF2-40B4-BE49-F238E27FC236}">
                    <a16:creationId xmlns:a16="http://schemas.microsoft.com/office/drawing/2014/main" id="{A8CC81AC-4A53-3C19-2755-1DE7652D1704}"/>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8552211" y="2944273"/>
                <a:ext cx="328288" cy="328288"/>
              </a:xfrm>
              <a:prstGeom prst="rect">
                <a:avLst/>
              </a:prstGeom>
            </p:spPr>
          </p:pic>
          <p:sp>
            <p:nvSpPr>
              <p:cNvPr id="55" name="テキスト ボックス 54">
                <a:extLst>
                  <a:ext uri="{FF2B5EF4-FFF2-40B4-BE49-F238E27FC236}">
                    <a16:creationId xmlns:a16="http://schemas.microsoft.com/office/drawing/2014/main" id="{C75912FF-3E64-812C-BEFE-42A6A47E001C}"/>
                  </a:ext>
                </a:extLst>
              </p:cNvPr>
              <p:cNvSpPr txBox="1"/>
              <p:nvPr/>
            </p:nvSpPr>
            <p:spPr bwMode="gray">
              <a:xfrm>
                <a:off x="8533519" y="3257646"/>
                <a:ext cx="384721" cy="153888"/>
              </a:xfrm>
              <a:prstGeom prst="rect">
                <a:avLst/>
              </a:prstGeom>
              <a:noFill/>
            </p:spPr>
            <p:txBody>
              <a:bodyPr wrap="none" lIns="0" tIns="0" rIns="0" bIns="0" rtlCol="0">
                <a:spAutoFit/>
              </a:bodyPr>
              <a:lstStyle/>
              <a:p>
                <a:pPr marL="0" marR="0" lvl="0" indent="0" algn="ctr" defTabSz="990564" rtl="0" eaLnBrk="1" fontAlgn="auto" latinLnBrk="0" hangingPunct="1">
                  <a:lnSpc>
                    <a:spcPct val="100000"/>
                  </a:lnSpc>
                  <a:spcBef>
                    <a:spcPts val="0"/>
                  </a:spcBef>
                  <a:spcAft>
                    <a:spcPts val="0"/>
                  </a:spcAft>
                  <a:buClrTx/>
                  <a:buSzPct val="100000"/>
                  <a:buFont typeface="Wingdings" panose="05000000000000000000" pitchFamily="2" charset="2"/>
                  <a:buNone/>
                  <a:tabLst/>
                  <a:defRPr/>
                </a:pPr>
                <a:r>
                  <a:rPr kumimoji="1" lang="ja-JP" altLang="en-US" sz="1000" b="0" i="0" u="none" strike="noStrike" kern="0" cap="none" spc="0" normalizeH="0" baseline="0" noProof="0">
                    <a:ln>
                      <a:noFill/>
                    </a:ln>
                    <a:solidFill>
                      <a:prstClr val="black"/>
                    </a:solidFill>
                    <a:effectLst/>
                    <a:uLnTx/>
                    <a:uFillTx/>
                    <a:latin typeface="Meiryo UI"/>
                    <a:ea typeface="Meiryo UI"/>
                    <a:cs typeface="Arial" charset="0"/>
                  </a:rPr>
                  <a:t>医師等</a:t>
                </a:r>
              </a:p>
            </p:txBody>
          </p:sp>
        </p:grpSp>
        <p:sp>
          <p:nvSpPr>
            <p:cNvPr id="56" name="フローチャート: 代替処理 55">
              <a:extLst>
                <a:ext uri="{FF2B5EF4-FFF2-40B4-BE49-F238E27FC236}">
                  <a16:creationId xmlns:a16="http://schemas.microsoft.com/office/drawing/2014/main" id="{3D2B93CA-C945-65B6-D211-1FACE901E7EC}"/>
                </a:ext>
              </a:extLst>
            </p:cNvPr>
            <p:cNvSpPr/>
            <p:nvPr/>
          </p:nvSpPr>
          <p:spPr bwMode="gray">
            <a:xfrm>
              <a:off x="7301212" y="3592258"/>
              <a:ext cx="879046" cy="983072"/>
            </a:xfrm>
            <a:prstGeom prst="flowChartAlternateProcess">
              <a:avLst/>
            </a:prstGeom>
            <a:noFill/>
            <a:ln w="19050" algn="ctr">
              <a:solidFill>
                <a:schemeClr val="accent5"/>
              </a:solidFill>
              <a:prstDash val="sysDash"/>
              <a:miter lim="800000"/>
              <a:headEnd/>
              <a:tailEnd/>
            </a:ln>
          </p:spPr>
          <p:txBody>
            <a:bodyPr rot="0" spcFirstLastPara="0" vertOverflow="overflow" horzOverflow="overflow" vert="horz" wrap="square" lIns="36000" tIns="18000" rIns="36000" bIns="18000" numCol="1" spcCol="0" rtlCol="0" fromWordArt="0" anchor="t" anchorCtr="0" forceAA="0" compatLnSpc="1">
              <a:prstTxWarp prst="textNoShape">
                <a:avLst/>
              </a:prstTxWarp>
              <a:noAutofit/>
            </a:bodyPr>
            <a:lstStyle/>
            <a:p>
              <a:pPr marL="0" marR="0" lvl="0" indent="0" algn="ctr" defTabSz="990564" rtl="0" eaLnBrk="1" fontAlgn="auto" latinLnBrk="0" hangingPunct="1">
                <a:lnSpc>
                  <a:spcPct val="100000"/>
                </a:lnSpc>
                <a:spcBef>
                  <a:spcPts val="0"/>
                </a:spcBef>
                <a:spcAft>
                  <a:spcPts val="0"/>
                </a:spcAft>
                <a:buClrTx/>
                <a:buSzPct val="100000"/>
                <a:buFontTx/>
                <a:buNone/>
                <a:tabLst/>
                <a:defRPr/>
              </a:pPr>
              <a:r>
                <a:rPr kumimoji="1" lang="ja-JP" altLang="en-US" sz="1100" b="1" i="0" u="none" strike="noStrike" kern="0" cap="none" spc="0" normalizeH="0" baseline="0" noProof="0">
                  <a:ln>
                    <a:noFill/>
                  </a:ln>
                  <a:solidFill>
                    <a:srgbClr val="000000"/>
                  </a:solidFill>
                  <a:effectLst/>
                  <a:uLnTx/>
                  <a:uFillTx/>
                  <a:latin typeface="Meiryo UI"/>
                  <a:ea typeface="Meiryo UI"/>
                  <a:cs typeface="Arial" charset="0"/>
                </a:rPr>
                <a:t>受付</a:t>
              </a:r>
            </a:p>
          </p:txBody>
        </p:sp>
        <p:cxnSp>
          <p:nvCxnSpPr>
            <p:cNvPr id="57" name="直線矢印コネクタ 56">
              <a:extLst>
                <a:ext uri="{FF2B5EF4-FFF2-40B4-BE49-F238E27FC236}">
                  <a16:creationId xmlns:a16="http://schemas.microsoft.com/office/drawing/2014/main" id="{3252BC0E-5754-3C3C-35BB-AF9B64541240}"/>
                </a:ext>
              </a:extLst>
            </p:cNvPr>
            <p:cNvCxnSpPr>
              <a:cxnSpLocks/>
              <a:stCxn id="56" idx="3"/>
              <a:endCxn id="49" idx="1"/>
            </p:cNvCxnSpPr>
            <p:nvPr/>
          </p:nvCxnSpPr>
          <p:spPr bwMode="auto">
            <a:xfrm>
              <a:off x="8180258" y="4083794"/>
              <a:ext cx="1482921" cy="4778"/>
            </a:xfrm>
            <a:prstGeom prst="straightConnector1">
              <a:avLst/>
            </a:prstGeom>
            <a:solidFill>
              <a:sysClr val="window" lastClr="FFFFFF"/>
            </a:solidFill>
            <a:ln w="12700" cap="flat" cmpd="sng" algn="ctr">
              <a:solidFill>
                <a:schemeClr val="accent5"/>
              </a:solidFill>
              <a:prstDash val="dash"/>
              <a:round/>
              <a:headEnd type="none" w="med" len="med"/>
              <a:tailEnd type="triangle"/>
            </a:ln>
            <a:effectLst/>
          </p:spPr>
        </p:cxnSp>
        <p:sp>
          <p:nvSpPr>
            <p:cNvPr id="58" name="テキスト ボックス 57">
              <a:extLst>
                <a:ext uri="{FF2B5EF4-FFF2-40B4-BE49-F238E27FC236}">
                  <a16:creationId xmlns:a16="http://schemas.microsoft.com/office/drawing/2014/main" id="{8CA65643-B103-268E-F52E-99A785D92D42}"/>
                </a:ext>
              </a:extLst>
            </p:cNvPr>
            <p:cNvSpPr txBox="1"/>
            <p:nvPr/>
          </p:nvSpPr>
          <p:spPr>
            <a:xfrm>
              <a:off x="8685938" y="3837708"/>
              <a:ext cx="492443" cy="190821"/>
            </a:xfrm>
            <a:prstGeom prst="rect">
              <a:avLst/>
            </a:prstGeom>
            <a:noFill/>
          </p:spPr>
          <p:txBody>
            <a:bodyPr wrap="none" rtlCol="0">
              <a:sp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1" lang="ja-JP" altLang="en-US" sz="800" b="0" i="0" u="none" strike="noStrike" kern="1200" cap="none" spc="0" normalizeH="0" baseline="0" noProof="0">
                  <a:ln>
                    <a:noFill/>
                  </a:ln>
                  <a:solidFill>
                    <a:srgbClr val="4BACC6">
                      <a:lumMod val="75000"/>
                    </a:srgbClr>
                  </a:solidFill>
                  <a:effectLst/>
                  <a:uLnTx/>
                  <a:uFillTx/>
                  <a:latin typeface="Meiryo UI" panose="020B0604030504040204" pitchFamily="50" charset="-128"/>
                  <a:ea typeface="Meiryo UI" panose="020B0604030504040204" pitchFamily="50" charset="-128"/>
                  <a:cs typeface="+mn-cs"/>
                </a:rPr>
                <a:t>閲覧可</a:t>
              </a:r>
            </a:p>
          </p:txBody>
        </p:sp>
      </p:grpSp>
      <p:grpSp>
        <p:nvGrpSpPr>
          <p:cNvPr id="83" name="グループ化 82">
            <a:extLst>
              <a:ext uri="{FF2B5EF4-FFF2-40B4-BE49-F238E27FC236}">
                <a16:creationId xmlns:a16="http://schemas.microsoft.com/office/drawing/2014/main" id="{F3037D58-E9EC-C732-A21D-E70CBCCAA455}"/>
              </a:ext>
            </a:extLst>
          </p:cNvPr>
          <p:cNvGrpSpPr/>
          <p:nvPr/>
        </p:nvGrpSpPr>
        <p:grpSpPr>
          <a:xfrm>
            <a:off x="6422594" y="2373445"/>
            <a:ext cx="2536164" cy="1325885"/>
            <a:chOff x="5533430" y="4151310"/>
            <a:chExt cx="3989257" cy="1296000"/>
          </a:xfrm>
        </p:grpSpPr>
        <p:sp>
          <p:nvSpPr>
            <p:cNvPr id="84" name="四角形: 角を丸くする 83">
              <a:extLst>
                <a:ext uri="{FF2B5EF4-FFF2-40B4-BE49-F238E27FC236}">
                  <a16:creationId xmlns:a16="http://schemas.microsoft.com/office/drawing/2014/main" id="{6F6B4C73-EE03-DFBF-9A23-D01A21A66D2E}"/>
                </a:ext>
              </a:extLst>
            </p:cNvPr>
            <p:cNvSpPr/>
            <p:nvPr/>
          </p:nvSpPr>
          <p:spPr bwMode="gray">
            <a:xfrm>
              <a:off x="5533430" y="4151310"/>
              <a:ext cx="3989257" cy="1296000"/>
            </a:xfrm>
            <a:prstGeom prst="roundRect">
              <a:avLst>
                <a:gd name="adj" fmla="val 10818"/>
              </a:avLst>
            </a:prstGeom>
            <a:solidFill>
              <a:sysClr val="window" lastClr="FFFFFF"/>
            </a:solidFill>
            <a:ln w="34925" algn="ctr">
              <a:solidFill>
                <a:schemeClr val="accent6"/>
              </a:solidFill>
              <a:prstDash val="solid"/>
              <a:miter lim="800000"/>
              <a:headEnd/>
              <a:tailEnd/>
            </a:ln>
          </p:spPr>
          <p:txBody>
            <a:bodyPr rot="0" spcFirstLastPara="0" vertOverflow="overflow" horzOverflow="overflow" vert="horz" wrap="square" lIns="36000" tIns="18000" rIns="36000" bIns="18000" numCol="1" spcCol="0" rtlCol="0" fromWordArt="0" anchor="t" anchorCtr="0" forceAA="0" compatLnSpc="1">
              <a:prstTxWarp prst="textNoShape">
                <a:avLst/>
              </a:prstTxWarp>
              <a:noAutofit/>
            </a:bodyPr>
            <a:lstStyle/>
            <a:p>
              <a:pPr marL="0" marR="0" lvl="0" indent="0" algn="ctr" defTabSz="990564" rtl="0" eaLnBrk="1" fontAlgn="auto" latinLnBrk="0" hangingPunct="1">
                <a:lnSpc>
                  <a:spcPct val="100000"/>
                </a:lnSpc>
                <a:spcBef>
                  <a:spcPts val="0"/>
                </a:spcBef>
                <a:spcAft>
                  <a:spcPts val="0"/>
                </a:spcAft>
                <a:buClrTx/>
                <a:buSzPct val="100000"/>
                <a:buFontTx/>
                <a:buNone/>
                <a:tabLst/>
                <a:defRPr/>
              </a:pPr>
              <a:r>
                <a:rPr kumimoji="0" lang="ja-JP" altLang="en-US" sz="1200" b="1" i="0" u="none" strike="noStrike" kern="0" cap="none" spc="0" normalizeH="0" baseline="0" noProof="0">
                  <a:ln>
                    <a:noFill/>
                  </a:ln>
                  <a:solidFill>
                    <a:srgbClr val="F79646"/>
                  </a:solidFill>
                  <a:effectLst/>
                  <a:uLnTx/>
                  <a:uFillTx/>
                  <a:latin typeface="メイリオ" panose="020B0604030504040204" pitchFamily="50" charset="-128"/>
                  <a:ea typeface="メイリオ" panose="020B0604030504040204" pitchFamily="50" charset="-128"/>
                  <a:cs typeface="Arial" charset="0"/>
                </a:rPr>
                <a:t>電子処方箋システム</a:t>
              </a:r>
              <a:endParaRPr kumimoji="0" lang="en-US" altLang="ja-JP" sz="1200" b="1" i="0" u="none" strike="noStrike" kern="0" cap="none" spc="0" normalizeH="0" baseline="0" noProof="0">
                <a:ln>
                  <a:noFill/>
                </a:ln>
                <a:solidFill>
                  <a:srgbClr val="F79646"/>
                </a:solidFill>
                <a:effectLst/>
                <a:uLnTx/>
                <a:uFillTx/>
                <a:latin typeface="メイリオ" panose="020B0604030504040204" pitchFamily="50" charset="-128"/>
                <a:ea typeface="メイリオ" panose="020B0604030504040204" pitchFamily="50" charset="-128"/>
                <a:cs typeface="Arial" charset="0"/>
              </a:endParaRPr>
            </a:p>
            <a:p>
              <a:pPr marL="0" marR="0" lvl="0" indent="0" algn="ctr" defTabSz="990564" rtl="0" eaLnBrk="1" fontAlgn="auto" latinLnBrk="0" hangingPunct="1">
                <a:lnSpc>
                  <a:spcPct val="100000"/>
                </a:lnSpc>
                <a:spcBef>
                  <a:spcPts val="0"/>
                </a:spcBef>
                <a:spcAft>
                  <a:spcPts val="0"/>
                </a:spcAft>
                <a:buClrTx/>
                <a:buSzPct val="100000"/>
                <a:buFontTx/>
                <a:buNone/>
                <a:tabLst/>
                <a:defRPr/>
              </a:pPr>
              <a:r>
                <a:rPr kumimoji="0" lang="ja-JP" altLang="en-US" sz="1200" b="1" i="0" u="none" strike="noStrike" kern="0" cap="none" spc="0" normalizeH="0" baseline="0" noProof="0">
                  <a:ln>
                    <a:noFill/>
                  </a:ln>
                  <a:solidFill>
                    <a:srgbClr val="F79646"/>
                  </a:solidFill>
                  <a:effectLst/>
                  <a:uLnTx/>
                  <a:uFillTx/>
                  <a:latin typeface="メイリオ" panose="020B0604030504040204" pitchFamily="50" charset="-128"/>
                  <a:ea typeface="メイリオ" panose="020B0604030504040204" pitchFamily="50" charset="-128"/>
                  <a:cs typeface="Arial" charset="0"/>
                </a:rPr>
                <a:t>（体制整備加算では</a:t>
              </a:r>
              <a:endParaRPr kumimoji="0" lang="en-US" altLang="ja-JP" sz="1200" b="1" i="0" u="none" strike="noStrike" kern="0" cap="none" spc="0" normalizeH="0" baseline="0" noProof="0">
                <a:ln>
                  <a:noFill/>
                </a:ln>
                <a:solidFill>
                  <a:srgbClr val="F79646"/>
                </a:solidFill>
                <a:effectLst/>
                <a:uLnTx/>
                <a:uFillTx/>
                <a:latin typeface="メイリオ" panose="020B0604030504040204" pitchFamily="50" charset="-128"/>
                <a:ea typeface="メイリオ" panose="020B0604030504040204" pitchFamily="50" charset="-128"/>
                <a:cs typeface="Arial" charset="0"/>
              </a:endParaRPr>
            </a:p>
            <a:p>
              <a:pPr marL="0" marR="0" lvl="0" indent="0" algn="ctr" defTabSz="990564" rtl="0" eaLnBrk="1" fontAlgn="auto" latinLnBrk="0" hangingPunct="1">
                <a:lnSpc>
                  <a:spcPct val="100000"/>
                </a:lnSpc>
                <a:spcBef>
                  <a:spcPts val="0"/>
                </a:spcBef>
                <a:spcAft>
                  <a:spcPts val="0"/>
                </a:spcAft>
                <a:buClrTx/>
                <a:buSzPct val="100000"/>
                <a:buFontTx/>
                <a:buNone/>
                <a:tabLst/>
                <a:defRPr/>
              </a:pPr>
              <a:r>
                <a:rPr kumimoji="0" lang="en-US" altLang="ja-JP" sz="1200" b="1" i="0" u="none" strike="noStrike" kern="0" cap="none" spc="0" normalizeH="0" baseline="0" noProof="0">
                  <a:ln>
                    <a:noFill/>
                  </a:ln>
                  <a:solidFill>
                    <a:srgbClr val="F79646"/>
                  </a:solidFill>
                  <a:effectLst/>
                  <a:uLnTx/>
                  <a:uFillTx/>
                  <a:latin typeface="メイリオ" panose="020B0604030504040204" pitchFamily="50" charset="-128"/>
                  <a:ea typeface="メイリオ" panose="020B0604030504040204" pitchFamily="50" charset="-128"/>
                  <a:cs typeface="Arial" charset="0"/>
                </a:rPr>
                <a:t>R7</a:t>
              </a:r>
              <a:r>
                <a:rPr kumimoji="0" lang="ja-JP" altLang="en-US" sz="1200" b="1" i="0" u="none" strike="noStrike" kern="0" cap="none" spc="0" normalizeH="0" baseline="0" noProof="0">
                  <a:ln>
                    <a:noFill/>
                  </a:ln>
                  <a:solidFill>
                    <a:srgbClr val="F79646"/>
                  </a:solidFill>
                  <a:effectLst/>
                  <a:uLnTx/>
                  <a:uFillTx/>
                  <a:latin typeface="メイリオ" panose="020B0604030504040204" pitchFamily="50" charset="-128"/>
                  <a:ea typeface="メイリオ" panose="020B0604030504040204" pitchFamily="50" charset="-128"/>
                  <a:cs typeface="Arial" charset="0"/>
                </a:rPr>
                <a:t>年</a:t>
              </a:r>
              <a:r>
                <a:rPr kumimoji="0" lang="en-US" altLang="ja-JP" sz="1200" b="1" i="0" u="none" strike="noStrike" kern="0" cap="none" spc="0" normalizeH="0" baseline="0" noProof="0">
                  <a:ln>
                    <a:noFill/>
                  </a:ln>
                  <a:solidFill>
                    <a:srgbClr val="F79646"/>
                  </a:solidFill>
                  <a:effectLst/>
                  <a:uLnTx/>
                  <a:uFillTx/>
                  <a:latin typeface="メイリオ" panose="020B0604030504040204" pitchFamily="50" charset="-128"/>
                  <a:ea typeface="メイリオ" panose="020B0604030504040204" pitchFamily="50" charset="-128"/>
                  <a:cs typeface="Arial" charset="0"/>
                </a:rPr>
                <a:t>3</a:t>
              </a:r>
              <a:r>
                <a:rPr kumimoji="0" lang="ja-JP" altLang="en-US" sz="1200" b="1" i="0" u="none" strike="noStrike" kern="0" cap="none" spc="0" normalizeH="0" baseline="0" noProof="0">
                  <a:ln>
                    <a:noFill/>
                  </a:ln>
                  <a:solidFill>
                    <a:srgbClr val="F79646"/>
                  </a:solidFill>
                  <a:effectLst/>
                  <a:uLnTx/>
                  <a:uFillTx/>
                  <a:latin typeface="メイリオ" panose="020B0604030504040204" pitchFamily="50" charset="-128"/>
                  <a:ea typeface="メイリオ" panose="020B0604030504040204" pitchFamily="50" charset="-128"/>
                  <a:cs typeface="Arial" charset="0"/>
                </a:rPr>
                <a:t>月まで経過措置）</a:t>
              </a:r>
            </a:p>
          </p:txBody>
        </p:sp>
        <p:sp>
          <p:nvSpPr>
            <p:cNvPr id="85" name="フローチャート: 磁気ディスク 84">
              <a:extLst>
                <a:ext uri="{FF2B5EF4-FFF2-40B4-BE49-F238E27FC236}">
                  <a16:creationId xmlns:a16="http://schemas.microsoft.com/office/drawing/2014/main" id="{E792872C-A926-0F58-8775-B65B8C1720D2}"/>
                </a:ext>
              </a:extLst>
            </p:cNvPr>
            <p:cNvSpPr/>
            <p:nvPr/>
          </p:nvSpPr>
          <p:spPr bwMode="gray">
            <a:xfrm>
              <a:off x="6409789" y="4722284"/>
              <a:ext cx="2332180" cy="648000"/>
            </a:xfrm>
            <a:prstGeom prst="flowChartMagneticDisk">
              <a:avLst/>
            </a:prstGeom>
            <a:solidFill>
              <a:schemeClr val="accent6"/>
            </a:solidFill>
            <a:ln w="12700" algn="ctr">
              <a:solidFill>
                <a:sysClr val="window" lastClr="FFFFFF"/>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90564" rtl="0" eaLnBrk="1" fontAlgn="auto" latinLnBrk="0" hangingPunct="1">
                <a:lnSpc>
                  <a:spcPct val="100000"/>
                </a:lnSpc>
                <a:spcBef>
                  <a:spcPts val="0"/>
                </a:spcBef>
                <a:spcAft>
                  <a:spcPts val="0"/>
                </a:spcAft>
                <a:buClrTx/>
                <a:buSzPct val="100000"/>
                <a:buFontTx/>
                <a:buNone/>
                <a:tabLst/>
                <a:defRPr/>
              </a:pPr>
              <a:endParaRPr kumimoji="0" lang="ja-JP" altLang="en-US" sz="1200" b="0" i="0" u="none" strike="noStrike" kern="0" cap="none" spc="0" normalizeH="0" baseline="0" noProof="0">
                <a:ln>
                  <a:noFill/>
                </a:ln>
                <a:solidFill>
                  <a:prstClr val="black"/>
                </a:solidFill>
                <a:effectLst/>
                <a:uLnTx/>
                <a:uFillTx/>
                <a:latin typeface="メイリオ"/>
                <a:ea typeface="ＭＳ Ｐゴシック" panose="020B0600070205080204" pitchFamily="50" charset="-128"/>
                <a:cs typeface="Arial" charset="0"/>
              </a:endParaRPr>
            </a:p>
          </p:txBody>
        </p:sp>
      </p:grpSp>
      <p:pic>
        <p:nvPicPr>
          <p:cNvPr id="1028" name="Picture 4" descr="タブレット端末のテンプレートイラスト">
            <a:extLst>
              <a:ext uri="{FF2B5EF4-FFF2-40B4-BE49-F238E27FC236}">
                <a16:creationId xmlns:a16="http://schemas.microsoft.com/office/drawing/2014/main" id="{079BE993-4876-D567-3129-1371D1326399}"/>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236665" y="4817183"/>
            <a:ext cx="519112" cy="519112"/>
          </a:xfrm>
          <a:prstGeom prst="rect">
            <a:avLst/>
          </a:prstGeom>
          <a:noFill/>
          <a:extLst>
            <a:ext uri="{909E8E84-426E-40DD-AFC4-6F175D3DCCD1}">
              <a14:hiddenFill xmlns:a14="http://schemas.microsoft.com/office/drawing/2010/main">
                <a:solidFill>
                  <a:srgbClr val="FFFFFF"/>
                </a:solidFill>
              </a14:hiddenFill>
            </a:ext>
          </a:extLst>
        </p:spPr>
      </p:pic>
      <p:pic>
        <p:nvPicPr>
          <p:cNvPr id="103" name="グラフィックス 102" descr="医師男性 単色塗りつぶし">
            <a:extLst>
              <a:ext uri="{FF2B5EF4-FFF2-40B4-BE49-F238E27FC236}">
                <a16:creationId xmlns:a16="http://schemas.microsoft.com/office/drawing/2014/main" id="{903D92C3-5344-96A2-5D15-4AF89C9DC06E}"/>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3760696" y="4779103"/>
            <a:ext cx="432000" cy="432000"/>
          </a:xfrm>
          <a:prstGeom prst="rect">
            <a:avLst/>
          </a:prstGeom>
        </p:spPr>
      </p:pic>
      <p:sp>
        <p:nvSpPr>
          <p:cNvPr id="104" name="テキスト ボックス 103">
            <a:extLst>
              <a:ext uri="{FF2B5EF4-FFF2-40B4-BE49-F238E27FC236}">
                <a16:creationId xmlns:a16="http://schemas.microsoft.com/office/drawing/2014/main" id="{7B5DEE02-2A46-3DF1-6055-529D05859DB9}"/>
              </a:ext>
            </a:extLst>
          </p:cNvPr>
          <p:cNvSpPr txBox="1"/>
          <p:nvPr/>
        </p:nvSpPr>
        <p:spPr bwMode="gray">
          <a:xfrm>
            <a:off x="3872580" y="5221779"/>
            <a:ext cx="256480" cy="153888"/>
          </a:xfrm>
          <a:prstGeom prst="rect">
            <a:avLst/>
          </a:prstGeom>
          <a:noFill/>
        </p:spPr>
        <p:txBody>
          <a:bodyPr wrap="none" lIns="0" tIns="0" rIns="0" bIns="0" rtlCol="0">
            <a:spAutoFit/>
          </a:bodyPr>
          <a:lstStyle/>
          <a:p>
            <a:pPr marL="0" marR="0" lvl="0" indent="0" algn="ctr" defTabSz="990564" rtl="0" eaLnBrk="1" fontAlgn="auto" latinLnBrk="0" hangingPunct="1">
              <a:lnSpc>
                <a:spcPct val="100000"/>
              </a:lnSpc>
              <a:spcBef>
                <a:spcPts val="0"/>
              </a:spcBef>
              <a:spcAft>
                <a:spcPts val="0"/>
              </a:spcAft>
              <a:buClrTx/>
              <a:buSzPct val="100000"/>
              <a:buFontTx/>
              <a:buNone/>
              <a:tabLst/>
              <a:defRPr/>
            </a:pPr>
            <a:r>
              <a:rPr kumimoji="1" lang="ja-JP" altLang="en-US" sz="1000" b="0" i="0" u="none" strike="noStrike" kern="0" cap="none" spc="0" normalizeH="0" baseline="0" noProof="0">
                <a:ln>
                  <a:noFill/>
                </a:ln>
                <a:solidFill>
                  <a:prstClr val="black"/>
                </a:solidFill>
                <a:effectLst/>
                <a:uLnTx/>
                <a:uFillTx/>
                <a:latin typeface="メイリオ"/>
                <a:ea typeface="メイリオ"/>
                <a:cs typeface="Arial" charset="0"/>
              </a:rPr>
              <a:t>医師</a:t>
            </a:r>
          </a:p>
        </p:txBody>
      </p:sp>
      <p:sp>
        <p:nvSpPr>
          <p:cNvPr id="105" name="テキスト ボックス 104">
            <a:extLst>
              <a:ext uri="{FF2B5EF4-FFF2-40B4-BE49-F238E27FC236}">
                <a16:creationId xmlns:a16="http://schemas.microsoft.com/office/drawing/2014/main" id="{A4D0A3F0-733A-A3C8-DB63-0A4282CD2286}"/>
              </a:ext>
            </a:extLst>
          </p:cNvPr>
          <p:cNvSpPr txBox="1"/>
          <p:nvPr/>
        </p:nvSpPr>
        <p:spPr bwMode="gray">
          <a:xfrm>
            <a:off x="4324024" y="5221779"/>
            <a:ext cx="384721" cy="153888"/>
          </a:xfrm>
          <a:prstGeom prst="rect">
            <a:avLst/>
          </a:prstGeom>
          <a:noFill/>
        </p:spPr>
        <p:txBody>
          <a:bodyPr wrap="none" lIns="0" tIns="0" rIns="0" bIns="0" rtlCol="0">
            <a:spAutoFit/>
          </a:bodyPr>
          <a:lstStyle/>
          <a:p>
            <a:pPr marL="0" marR="0" lvl="0" indent="0" algn="ctr" defTabSz="990564" rtl="0" eaLnBrk="1" fontAlgn="auto" latinLnBrk="0" hangingPunct="1">
              <a:lnSpc>
                <a:spcPct val="100000"/>
              </a:lnSpc>
              <a:spcBef>
                <a:spcPts val="0"/>
              </a:spcBef>
              <a:spcAft>
                <a:spcPts val="0"/>
              </a:spcAft>
              <a:buClrTx/>
              <a:buSzPct val="100000"/>
              <a:buFontTx/>
              <a:buNone/>
              <a:tabLst/>
              <a:defRPr/>
            </a:pPr>
            <a:r>
              <a:rPr kumimoji="1" lang="ja-JP" altLang="en-US" sz="1000" b="0" i="0" u="none" strike="noStrike" kern="0" cap="none" spc="0" normalizeH="0" baseline="0" noProof="0">
                <a:ln>
                  <a:noFill/>
                </a:ln>
                <a:solidFill>
                  <a:prstClr val="black"/>
                </a:solidFill>
                <a:effectLst/>
                <a:uLnTx/>
                <a:uFillTx/>
                <a:latin typeface="メイリオ"/>
                <a:ea typeface="メイリオ"/>
                <a:cs typeface="Arial" charset="0"/>
              </a:rPr>
              <a:t>看護師</a:t>
            </a:r>
          </a:p>
        </p:txBody>
      </p:sp>
      <p:sp>
        <p:nvSpPr>
          <p:cNvPr id="114" name="テキスト ボックス 113">
            <a:extLst>
              <a:ext uri="{FF2B5EF4-FFF2-40B4-BE49-F238E27FC236}">
                <a16:creationId xmlns:a16="http://schemas.microsoft.com/office/drawing/2014/main" id="{CB5EAC6E-1DDF-3253-29D6-57BB9E514ECE}"/>
              </a:ext>
            </a:extLst>
          </p:cNvPr>
          <p:cNvSpPr txBox="1"/>
          <p:nvPr/>
        </p:nvSpPr>
        <p:spPr>
          <a:xfrm>
            <a:off x="1715222" y="5282278"/>
            <a:ext cx="1259742" cy="400110"/>
          </a:xfrm>
          <a:prstGeom prst="rect">
            <a:avLst/>
          </a:prstGeom>
          <a:noFill/>
        </p:spPr>
        <p:txBody>
          <a:bodyPr wrap="square">
            <a:spAutoFit/>
          </a:bodyPr>
          <a:lstStyle/>
          <a:p>
            <a:pPr marL="0" marR="0" lvl="0" indent="0" algn="ctr" defTabSz="990564" rtl="0" eaLnBrk="1" fontAlgn="auto" latinLnBrk="0" hangingPunct="1">
              <a:lnSpc>
                <a:spcPct val="100000"/>
              </a:lnSpc>
              <a:spcBef>
                <a:spcPts val="0"/>
              </a:spcBef>
              <a:spcAft>
                <a:spcPts val="0"/>
              </a:spcAft>
              <a:buClrTx/>
              <a:buSzPct val="100000"/>
              <a:buFontTx/>
              <a:buNone/>
              <a:tabLst/>
              <a:defRPr/>
            </a:pPr>
            <a:r>
              <a:rPr kumimoji="0" lang="ja-JP" altLang="en-US" sz="1000" b="1" i="0" u="none" strike="noStrike" kern="0" cap="none" spc="0" normalizeH="0" baseline="0" noProof="0">
                <a:ln>
                  <a:noFill/>
                </a:ln>
                <a:solidFill>
                  <a:srgbClr val="9BBB59">
                    <a:lumMod val="75000"/>
                  </a:srgbClr>
                </a:solidFill>
                <a:effectLst/>
                <a:uLnTx/>
                <a:uFillTx/>
                <a:latin typeface="メイリオ" panose="020B0604030504040204" pitchFamily="50" charset="-128"/>
                <a:ea typeface="メイリオ" panose="020B0604030504040204" pitchFamily="50" charset="-128"/>
                <a:cs typeface="Arial" charset="0"/>
              </a:rPr>
              <a:t>居宅同意取得型</a:t>
            </a:r>
            <a:endParaRPr kumimoji="0" lang="en-US" altLang="ja-JP" sz="1000" b="1" i="0" u="none" strike="noStrike" kern="0" cap="none" spc="0" normalizeH="0" baseline="0" noProof="0">
              <a:ln>
                <a:noFill/>
              </a:ln>
              <a:solidFill>
                <a:srgbClr val="9BBB59">
                  <a:lumMod val="75000"/>
                </a:srgbClr>
              </a:solidFill>
              <a:effectLst/>
              <a:uLnTx/>
              <a:uFillTx/>
              <a:latin typeface="メイリオ" panose="020B0604030504040204" pitchFamily="50" charset="-128"/>
              <a:ea typeface="メイリオ" panose="020B0604030504040204" pitchFamily="50" charset="-128"/>
              <a:cs typeface="Arial" charset="0"/>
            </a:endParaRPr>
          </a:p>
          <a:p>
            <a:pPr marL="0" marR="0" lvl="0" indent="0" algn="ctr" defTabSz="990564" rtl="0" eaLnBrk="1" fontAlgn="auto" latinLnBrk="0" hangingPunct="1">
              <a:lnSpc>
                <a:spcPct val="100000"/>
              </a:lnSpc>
              <a:spcBef>
                <a:spcPts val="0"/>
              </a:spcBef>
              <a:spcAft>
                <a:spcPts val="0"/>
              </a:spcAft>
              <a:buClrTx/>
              <a:buSzPct val="100000"/>
              <a:buFontTx/>
              <a:buNone/>
              <a:tabLst/>
              <a:defRPr/>
            </a:pPr>
            <a:r>
              <a:rPr kumimoji="0" lang="en-US" altLang="ja-JP" sz="1000" b="1" i="0" u="none" strike="noStrike" kern="0" cap="none" spc="0" normalizeH="0" baseline="0" noProof="0">
                <a:ln>
                  <a:noFill/>
                </a:ln>
                <a:solidFill>
                  <a:srgbClr val="9BBB59">
                    <a:lumMod val="75000"/>
                  </a:srgbClr>
                </a:solidFill>
                <a:effectLst/>
                <a:uLnTx/>
                <a:uFillTx/>
                <a:latin typeface="メイリオ" panose="020B0604030504040204" pitchFamily="50" charset="-128"/>
                <a:ea typeface="メイリオ" panose="020B0604030504040204" pitchFamily="50" charset="-128"/>
                <a:cs typeface="Arial" charset="0"/>
              </a:rPr>
              <a:t>Web</a:t>
            </a:r>
            <a:r>
              <a:rPr kumimoji="0" lang="ja-JP" altLang="en-US" sz="1000" b="1" i="0" u="none" strike="noStrike" kern="0" cap="none" spc="0" normalizeH="0" baseline="0" noProof="0">
                <a:ln>
                  <a:noFill/>
                </a:ln>
                <a:solidFill>
                  <a:srgbClr val="9BBB59">
                    <a:lumMod val="75000"/>
                  </a:srgbClr>
                </a:solidFill>
                <a:effectLst/>
                <a:uLnTx/>
                <a:uFillTx/>
                <a:latin typeface="メイリオ" panose="020B0604030504040204" pitchFamily="50" charset="-128"/>
                <a:ea typeface="メイリオ" panose="020B0604030504040204" pitchFamily="50" charset="-128"/>
                <a:cs typeface="Arial" charset="0"/>
              </a:rPr>
              <a:t>サービス</a:t>
            </a:r>
          </a:p>
        </p:txBody>
      </p:sp>
      <p:cxnSp>
        <p:nvCxnSpPr>
          <p:cNvPr id="117" name="直線矢印コネクタ 116">
            <a:extLst>
              <a:ext uri="{FF2B5EF4-FFF2-40B4-BE49-F238E27FC236}">
                <a16:creationId xmlns:a16="http://schemas.microsoft.com/office/drawing/2014/main" id="{09B06AE8-4ED3-1953-C7C4-762A8CC308AB}"/>
              </a:ext>
            </a:extLst>
          </p:cNvPr>
          <p:cNvCxnSpPr>
            <a:cxnSpLocks/>
            <a:stCxn id="37" idx="3"/>
            <a:endCxn id="111" idx="2"/>
          </p:cNvCxnSpPr>
          <p:nvPr/>
        </p:nvCxnSpPr>
        <p:spPr>
          <a:xfrm flipV="1">
            <a:off x="1703762" y="4974681"/>
            <a:ext cx="315313" cy="10360"/>
          </a:xfrm>
          <a:prstGeom prst="straightConnector1">
            <a:avLst/>
          </a:prstGeom>
          <a:ln>
            <a:solidFill>
              <a:schemeClr val="accent3"/>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119" name="直線矢印コネクタ 118">
            <a:extLst>
              <a:ext uri="{FF2B5EF4-FFF2-40B4-BE49-F238E27FC236}">
                <a16:creationId xmlns:a16="http://schemas.microsoft.com/office/drawing/2014/main" id="{3D5012E2-0D3F-5393-EE89-52A45B8FDE88}"/>
              </a:ext>
            </a:extLst>
          </p:cNvPr>
          <p:cNvCxnSpPr>
            <a:cxnSpLocks/>
          </p:cNvCxnSpPr>
          <p:nvPr/>
        </p:nvCxnSpPr>
        <p:spPr>
          <a:xfrm flipV="1">
            <a:off x="2351587" y="4113794"/>
            <a:ext cx="564003" cy="801196"/>
          </a:xfrm>
          <a:prstGeom prst="straightConnector1">
            <a:avLst/>
          </a:prstGeom>
          <a:ln>
            <a:solidFill>
              <a:schemeClr val="accent3"/>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122" name="直線矢印コネクタ 121">
            <a:extLst>
              <a:ext uri="{FF2B5EF4-FFF2-40B4-BE49-F238E27FC236}">
                <a16:creationId xmlns:a16="http://schemas.microsoft.com/office/drawing/2014/main" id="{C787F675-19C7-C52E-746C-DDA5E712C492}"/>
              </a:ext>
            </a:extLst>
          </p:cNvPr>
          <p:cNvCxnSpPr>
            <a:cxnSpLocks/>
          </p:cNvCxnSpPr>
          <p:nvPr/>
        </p:nvCxnSpPr>
        <p:spPr>
          <a:xfrm flipH="1">
            <a:off x="2668513" y="4229623"/>
            <a:ext cx="358079" cy="508671"/>
          </a:xfrm>
          <a:prstGeom prst="straightConnector1">
            <a:avLst/>
          </a:prstGeom>
          <a:ln>
            <a:solidFill>
              <a:schemeClr val="accent3"/>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123" name="直線矢印コネクタ 122">
            <a:extLst>
              <a:ext uri="{FF2B5EF4-FFF2-40B4-BE49-F238E27FC236}">
                <a16:creationId xmlns:a16="http://schemas.microsoft.com/office/drawing/2014/main" id="{1C0F6EA8-F7C7-484D-65BF-11F9ABFBB496}"/>
              </a:ext>
            </a:extLst>
          </p:cNvPr>
          <p:cNvCxnSpPr>
            <a:cxnSpLocks/>
          </p:cNvCxnSpPr>
          <p:nvPr/>
        </p:nvCxnSpPr>
        <p:spPr>
          <a:xfrm>
            <a:off x="2711279" y="4968705"/>
            <a:ext cx="395822" cy="0"/>
          </a:xfrm>
          <a:prstGeom prst="straightConnector1">
            <a:avLst/>
          </a:prstGeom>
          <a:ln>
            <a:solidFill>
              <a:schemeClr val="accent3"/>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1025" name="直線矢印コネクタ 1024">
            <a:extLst>
              <a:ext uri="{FF2B5EF4-FFF2-40B4-BE49-F238E27FC236}">
                <a16:creationId xmlns:a16="http://schemas.microsoft.com/office/drawing/2014/main" id="{3C05F445-A051-11E6-B899-981B5BE9F0A8}"/>
              </a:ext>
            </a:extLst>
          </p:cNvPr>
          <p:cNvCxnSpPr>
            <a:cxnSpLocks/>
          </p:cNvCxnSpPr>
          <p:nvPr/>
        </p:nvCxnSpPr>
        <p:spPr bwMode="gray">
          <a:xfrm flipV="1">
            <a:off x="4813288" y="2692231"/>
            <a:ext cx="1513488" cy="307127"/>
          </a:xfrm>
          <a:prstGeom prst="straightConnector1">
            <a:avLst/>
          </a:prstGeom>
          <a:noFill/>
          <a:ln w="31750" cap="flat" cmpd="sng" algn="ctr">
            <a:solidFill>
              <a:schemeClr val="accent6"/>
            </a:solidFill>
            <a:prstDash val="solid"/>
            <a:tailEnd type="arrow" w="med" len="med"/>
          </a:ln>
          <a:effectLst/>
        </p:spPr>
      </p:cxnSp>
      <p:grpSp>
        <p:nvGrpSpPr>
          <p:cNvPr id="112" name="グループ化 111">
            <a:extLst>
              <a:ext uri="{FF2B5EF4-FFF2-40B4-BE49-F238E27FC236}">
                <a16:creationId xmlns:a16="http://schemas.microsoft.com/office/drawing/2014/main" id="{9222A510-13D0-DE4F-08A3-0ED0D9E6074E}"/>
              </a:ext>
            </a:extLst>
          </p:cNvPr>
          <p:cNvGrpSpPr/>
          <p:nvPr/>
        </p:nvGrpSpPr>
        <p:grpSpPr>
          <a:xfrm>
            <a:off x="3082824" y="3046723"/>
            <a:ext cx="1699819" cy="1096413"/>
            <a:chOff x="2515831" y="3410223"/>
            <a:chExt cx="1699819" cy="1096413"/>
          </a:xfrm>
        </p:grpSpPr>
        <p:sp>
          <p:nvSpPr>
            <p:cNvPr id="68" name="四角形: 角を丸くする 67">
              <a:extLst>
                <a:ext uri="{FF2B5EF4-FFF2-40B4-BE49-F238E27FC236}">
                  <a16:creationId xmlns:a16="http://schemas.microsoft.com/office/drawing/2014/main" id="{62039F24-577C-42EF-3BAE-5F78E20AF38D}"/>
                </a:ext>
              </a:extLst>
            </p:cNvPr>
            <p:cNvSpPr/>
            <p:nvPr/>
          </p:nvSpPr>
          <p:spPr bwMode="gray">
            <a:xfrm>
              <a:off x="2515831" y="3410223"/>
              <a:ext cx="1699819" cy="1096413"/>
            </a:xfrm>
            <a:prstGeom prst="roundRect">
              <a:avLst>
                <a:gd name="adj" fmla="val 10818"/>
              </a:avLst>
            </a:prstGeom>
            <a:solidFill>
              <a:sysClr val="window" lastClr="FFFFFF"/>
            </a:solidFill>
            <a:ln w="34925" algn="ctr">
              <a:solidFill>
                <a:srgbClr val="009900"/>
              </a:solidFill>
              <a:prstDash val="solid"/>
              <a:miter lim="800000"/>
              <a:headEnd/>
              <a:tailEnd/>
            </a:ln>
          </p:spPr>
          <p:txBody>
            <a:bodyPr rot="0" spcFirstLastPara="0" vertOverflow="overflow" horzOverflow="overflow" vert="horz" wrap="square" lIns="36000" tIns="18000" rIns="36000" bIns="18000" numCol="1" spcCol="0" rtlCol="0" fromWordArt="0" anchor="t" anchorCtr="0" forceAA="0" compatLnSpc="1">
              <a:prstTxWarp prst="textNoShape">
                <a:avLst/>
              </a:prstTxWarp>
              <a:noAutofit/>
            </a:bodyPr>
            <a:lstStyle/>
            <a:p>
              <a:pPr marL="0" marR="0" lvl="0" indent="0" algn="ctr" defTabSz="990564" rtl="0" eaLnBrk="1" fontAlgn="auto" latinLnBrk="0" hangingPunct="1">
                <a:lnSpc>
                  <a:spcPct val="100000"/>
                </a:lnSpc>
                <a:spcBef>
                  <a:spcPts val="0"/>
                </a:spcBef>
                <a:spcAft>
                  <a:spcPts val="0"/>
                </a:spcAft>
                <a:buClrTx/>
                <a:buSzPct val="100000"/>
                <a:buFontTx/>
                <a:buNone/>
                <a:tabLst/>
                <a:defRPr/>
              </a:pPr>
              <a:r>
                <a:rPr kumimoji="0" lang="ja-JP" altLang="en-US" sz="1200" b="1" i="0" u="none" strike="noStrike" kern="0" cap="none" spc="0" normalizeH="0" baseline="0" noProof="0">
                  <a:ln>
                    <a:noFill/>
                  </a:ln>
                  <a:solidFill>
                    <a:srgbClr val="009900"/>
                  </a:solidFill>
                  <a:effectLst/>
                  <a:uLnTx/>
                  <a:uFillTx/>
                  <a:latin typeface="メイリオ" panose="020B0604030504040204" pitchFamily="50" charset="-128"/>
                  <a:ea typeface="メイリオ" panose="020B0604030504040204" pitchFamily="50" charset="-128"/>
                  <a:cs typeface="Arial" charset="0"/>
                </a:rPr>
                <a:t>オンライン資格確認等システム</a:t>
              </a:r>
            </a:p>
          </p:txBody>
        </p:sp>
        <p:sp>
          <p:nvSpPr>
            <p:cNvPr id="69" name="フローチャート: 磁気ディスク 68">
              <a:extLst>
                <a:ext uri="{FF2B5EF4-FFF2-40B4-BE49-F238E27FC236}">
                  <a16:creationId xmlns:a16="http://schemas.microsoft.com/office/drawing/2014/main" id="{F743E53C-A6A0-9A2E-5E26-22E5787A7EC3}"/>
                </a:ext>
              </a:extLst>
            </p:cNvPr>
            <p:cNvSpPr/>
            <p:nvPr/>
          </p:nvSpPr>
          <p:spPr bwMode="gray">
            <a:xfrm>
              <a:off x="2861588" y="3832902"/>
              <a:ext cx="962020" cy="607592"/>
            </a:xfrm>
            <a:prstGeom prst="flowChartMagneticDisk">
              <a:avLst/>
            </a:prstGeom>
            <a:solidFill>
              <a:srgbClr val="00B050"/>
            </a:solidFill>
            <a:ln w="12700" algn="ctr">
              <a:solidFill>
                <a:sysClr val="window" lastClr="FFFFFF"/>
              </a:solidFill>
              <a:miter lim="800000"/>
              <a:headEnd/>
              <a:tailEnd/>
            </a:ln>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90564" rtl="0" eaLnBrk="1" fontAlgn="auto" latinLnBrk="0" hangingPunct="1">
                <a:lnSpc>
                  <a:spcPct val="100000"/>
                </a:lnSpc>
                <a:spcBef>
                  <a:spcPts val="0"/>
                </a:spcBef>
                <a:spcAft>
                  <a:spcPts val="0"/>
                </a:spcAft>
                <a:buClrTx/>
                <a:buSzPct val="100000"/>
                <a:buFontTx/>
                <a:buNone/>
                <a:tabLst/>
                <a:defRPr/>
              </a:pPr>
              <a:endParaRPr kumimoji="0" lang="ja-JP" altLang="en-US" sz="1200" b="0" i="0" u="none" strike="noStrike" kern="0" cap="none" spc="0" normalizeH="0" baseline="0" noProof="0">
                <a:ln>
                  <a:noFill/>
                </a:ln>
                <a:solidFill>
                  <a:prstClr val="black"/>
                </a:solidFill>
                <a:effectLst/>
                <a:uLnTx/>
                <a:uFillTx/>
                <a:latin typeface="メイリオ"/>
                <a:ea typeface="ＭＳ Ｐゴシック" panose="020B0600070205080204" pitchFamily="50" charset="-128"/>
                <a:cs typeface="Arial" charset="0"/>
              </a:endParaRPr>
            </a:p>
          </p:txBody>
        </p:sp>
      </p:grpSp>
      <p:pic>
        <p:nvPicPr>
          <p:cNvPr id="5" name="グラフィックス 4" descr="医師女性 枠線">
            <a:extLst>
              <a:ext uri="{FF2B5EF4-FFF2-40B4-BE49-F238E27FC236}">
                <a16:creationId xmlns:a16="http://schemas.microsoft.com/office/drawing/2014/main" id="{4237EA81-A372-F780-BB33-2493F0BC47D9}"/>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4286473" y="4787481"/>
            <a:ext cx="432000" cy="432000"/>
          </a:xfrm>
          <a:prstGeom prst="rect">
            <a:avLst/>
          </a:prstGeom>
        </p:spPr>
      </p:pic>
      <p:pic>
        <p:nvPicPr>
          <p:cNvPr id="1026" name="Picture 2">
            <a:extLst>
              <a:ext uri="{FF2B5EF4-FFF2-40B4-BE49-F238E27FC236}">
                <a16:creationId xmlns:a16="http://schemas.microsoft.com/office/drawing/2014/main" id="{9B5B1A90-6F92-7AF0-20B7-AB31A12B1545}"/>
              </a:ext>
            </a:extLst>
          </p:cNvPr>
          <p:cNvPicPr>
            <a:picLocks noChangeAspect="1" noChangeArrowheads="1"/>
          </p:cNvPicPr>
          <p:nvPr/>
        </p:nvPicPr>
        <p:blipFill rotWithShape="1">
          <a:blip r:embed="rId20">
            <a:extLst>
              <a:ext uri="{BEBA8EAE-BF5A-486C-A8C5-ECC9F3942E4B}">
                <a14:imgProps xmlns:a14="http://schemas.microsoft.com/office/drawing/2010/main">
                  <a14:imgLayer r:embed="rId21">
                    <a14:imgEffect>
                      <a14:sharpenSoften amount="50000"/>
                    </a14:imgEffect>
                  </a14:imgLayer>
                </a14:imgProps>
              </a:ext>
              <a:ext uri="{28A0092B-C50C-407E-A947-70E740481C1C}">
                <a14:useLocalDpi xmlns:a14="http://schemas.microsoft.com/office/drawing/2010/main" val="0"/>
              </a:ext>
            </a:extLst>
          </a:blip>
          <a:srcRect l="31545" t="36263" r="51173" b="49547"/>
          <a:stretch/>
        </p:blipFill>
        <p:spPr bwMode="auto">
          <a:xfrm>
            <a:off x="290137" y="4865226"/>
            <a:ext cx="1223648" cy="575129"/>
          </a:xfrm>
          <a:prstGeom prst="rect">
            <a:avLst/>
          </a:prstGeom>
          <a:noFill/>
          <a:extLst>
            <a:ext uri="{909E8E84-426E-40DD-AFC4-6F175D3DCCD1}">
              <a14:hiddenFill xmlns:a14="http://schemas.microsoft.com/office/drawing/2010/main">
                <a:solidFill>
                  <a:srgbClr val="FFFFFF"/>
                </a:solidFill>
              </a14:hiddenFill>
            </a:ext>
          </a:extLst>
        </p:spPr>
      </p:pic>
      <p:sp>
        <p:nvSpPr>
          <p:cNvPr id="37" name="フローチャート: 代替処理 36">
            <a:extLst>
              <a:ext uri="{FF2B5EF4-FFF2-40B4-BE49-F238E27FC236}">
                <a16:creationId xmlns:a16="http://schemas.microsoft.com/office/drawing/2014/main" id="{B80D624E-0F14-C2D1-B84C-27A72C688863}"/>
              </a:ext>
            </a:extLst>
          </p:cNvPr>
          <p:cNvSpPr/>
          <p:nvPr/>
        </p:nvSpPr>
        <p:spPr bwMode="gray">
          <a:xfrm>
            <a:off x="72576" y="4394030"/>
            <a:ext cx="1631186" cy="1182022"/>
          </a:xfrm>
          <a:prstGeom prst="flowChartAlternateProcess">
            <a:avLst/>
          </a:prstGeom>
          <a:noFill/>
          <a:ln w="19050" algn="ctr">
            <a:solidFill>
              <a:schemeClr val="accent3"/>
            </a:solidFill>
            <a:prstDash val="sysDash"/>
            <a:miter lim="800000"/>
            <a:headEnd/>
            <a:tailEnd/>
          </a:ln>
        </p:spPr>
        <p:txBody>
          <a:bodyPr rot="0" spcFirstLastPara="0" vertOverflow="overflow" horzOverflow="overflow" vert="horz" wrap="square" lIns="36000" tIns="18000" rIns="36000" bIns="18000" numCol="1" spcCol="0" rtlCol="0" fromWordArt="0" anchor="t" anchorCtr="0" forceAA="0" compatLnSpc="1">
            <a:prstTxWarp prst="textNoShape">
              <a:avLst/>
            </a:prstTxWarp>
            <a:noAutofit/>
          </a:bodyPr>
          <a:lstStyle/>
          <a:p>
            <a:pPr marL="0" marR="0" lvl="0" indent="0" algn="ctr" defTabSz="990564" rtl="0" eaLnBrk="1" fontAlgn="auto" latinLnBrk="0" hangingPunct="1">
              <a:lnSpc>
                <a:spcPct val="100000"/>
              </a:lnSpc>
              <a:spcBef>
                <a:spcPts val="0"/>
              </a:spcBef>
              <a:spcAft>
                <a:spcPts val="0"/>
              </a:spcAft>
              <a:buClrTx/>
              <a:buSzPct val="100000"/>
              <a:buFontTx/>
              <a:buNone/>
              <a:tabLst/>
              <a:defRPr/>
            </a:pPr>
            <a:r>
              <a:rPr kumimoji="1" lang="ja-JP" altLang="en-US" sz="1100" b="1" i="0" u="none" strike="noStrike" kern="0" cap="none" spc="0" normalizeH="0" baseline="0" noProof="0">
                <a:ln>
                  <a:noFill/>
                </a:ln>
                <a:solidFill>
                  <a:srgbClr val="000000"/>
                </a:solidFill>
                <a:effectLst/>
                <a:uLnTx/>
                <a:uFillTx/>
                <a:latin typeface="Meiryo UI"/>
                <a:ea typeface="Meiryo UI"/>
                <a:cs typeface="Arial" charset="0"/>
              </a:rPr>
              <a:t>訪問した医療関係者の</a:t>
            </a:r>
            <a:endParaRPr kumimoji="1" lang="en-US" altLang="ja-JP" sz="1100" b="1" i="0" u="none" strike="noStrike" kern="0" cap="none" spc="0" normalizeH="0" baseline="0" noProof="0">
              <a:ln>
                <a:noFill/>
              </a:ln>
              <a:solidFill>
                <a:srgbClr val="000000"/>
              </a:solidFill>
              <a:effectLst/>
              <a:uLnTx/>
              <a:uFillTx/>
              <a:latin typeface="Meiryo UI"/>
              <a:ea typeface="Meiryo UI"/>
              <a:cs typeface="Arial" charset="0"/>
            </a:endParaRPr>
          </a:p>
          <a:p>
            <a:pPr marL="0" marR="0" lvl="0" indent="0" algn="ctr" defTabSz="990564" rtl="0" eaLnBrk="1" fontAlgn="auto" latinLnBrk="0" hangingPunct="1">
              <a:lnSpc>
                <a:spcPct val="100000"/>
              </a:lnSpc>
              <a:spcBef>
                <a:spcPts val="0"/>
              </a:spcBef>
              <a:spcAft>
                <a:spcPts val="0"/>
              </a:spcAft>
              <a:buClrTx/>
              <a:buSzPct val="100000"/>
              <a:buFontTx/>
              <a:buNone/>
              <a:tabLst/>
              <a:defRPr/>
            </a:pPr>
            <a:r>
              <a:rPr kumimoji="1" lang="ja-JP" altLang="en-US" sz="1100" b="1" i="0" u="none" strike="noStrike" kern="0" cap="none" spc="0" normalizeH="0" baseline="0" noProof="0">
                <a:ln>
                  <a:noFill/>
                </a:ln>
                <a:solidFill>
                  <a:srgbClr val="000000"/>
                </a:solidFill>
                <a:effectLst/>
                <a:uLnTx/>
                <a:uFillTx/>
                <a:latin typeface="Meiryo UI"/>
                <a:ea typeface="Meiryo UI"/>
                <a:cs typeface="Arial" charset="0"/>
              </a:rPr>
              <a:t>モバイル端末で読み込み</a:t>
            </a:r>
          </a:p>
        </p:txBody>
      </p:sp>
      <p:pic>
        <p:nvPicPr>
          <p:cNvPr id="2" name="Picture 16">
            <a:extLst>
              <a:ext uri="{FF2B5EF4-FFF2-40B4-BE49-F238E27FC236}">
                <a16:creationId xmlns:a16="http://schemas.microsoft.com/office/drawing/2014/main" id="{C4DAD5FF-7861-42FB-CEF1-BCB7F40FAAB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4880542" y="3232203"/>
            <a:ext cx="1262774" cy="1153802"/>
          </a:xfrm>
          <a:prstGeom prst="rect">
            <a:avLst/>
          </a:prstGeom>
          <a:noFill/>
          <a:extLst>
            <a:ext uri="{909E8E84-426E-40DD-AFC4-6F175D3DCCD1}">
              <a14:hiddenFill xmlns:a14="http://schemas.microsoft.com/office/drawing/2010/main">
                <a:solidFill>
                  <a:srgbClr val="FFFFFF"/>
                </a:solidFill>
              </a14:hiddenFill>
            </a:ext>
          </a:extLst>
        </p:spPr>
      </p:pic>
      <p:sp>
        <p:nvSpPr>
          <p:cNvPr id="9" name="正方形/長方形 8">
            <a:extLst>
              <a:ext uri="{FF2B5EF4-FFF2-40B4-BE49-F238E27FC236}">
                <a16:creationId xmlns:a16="http://schemas.microsoft.com/office/drawing/2014/main" id="{E25BBBE3-AD55-2C39-6232-3C8BCB157FF3}"/>
              </a:ext>
            </a:extLst>
          </p:cNvPr>
          <p:cNvSpPr/>
          <p:nvPr/>
        </p:nvSpPr>
        <p:spPr>
          <a:xfrm>
            <a:off x="168593" y="586699"/>
            <a:ext cx="9529762" cy="74391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推進体制整備加算により、マイナ保険証利用により得られる薬剤情報等を診察室等でも活用できる体制を整備するとともに、電子処方箋及び電子カルテ情報共有サービスの整備、マイナ保険証の利用率を要件とし、医療</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を推進する体制を評価する。（電子処方箋等は経過措置あり）</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テキスト ボックス 6">
            <a:extLst>
              <a:ext uri="{FF2B5EF4-FFF2-40B4-BE49-F238E27FC236}">
                <a16:creationId xmlns:a16="http://schemas.microsoft.com/office/drawing/2014/main" id="{7827E9A3-6462-C2E3-F1F7-E0CF2DDE3FEF}"/>
              </a:ext>
            </a:extLst>
          </p:cNvPr>
          <p:cNvSpPr txBox="1"/>
          <p:nvPr/>
        </p:nvSpPr>
        <p:spPr>
          <a:xfrm>
            <a:off x="63051" y="6281289"/>
            <a:ext cx="9741221" cy="553998"/>
          </a:xfrm>
          <a:prstGeom prst="rect">
            <a:avLst/>
          </a:prstGeom>
          <a:noFill/>
          <a:ln>
            <a:solidFill>
              <a:schemeClr val="bg1">
                <a:lumMod val="50000"/>
              </a:schemeClr>
            </a:solidFill>
            <a:prstDash val="sysDash"/>
          </a:ln>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答申書附帯意見　令和</a:t>
            </a:r>
            <a:r>
              <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a:t>
            </a: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年</a:t>
            </a:r>
            <a:r>
              <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月</a:t>
            </a:r>
            <a:r>
              <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日から現行の健康保険証の発行が終了することを踏まえ、令和</a:t>
            </a:r>
            <a:r>
              <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a:t>
            </a: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年度早期より、医療情報取得加算による適切な情報に基づく診療の在り方について見直しの検討を行うとともに、医療</a:t>
            </a:r>
            <a:r>
              <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推進体制整備加算について、今後のマイナンバーカードの利用実態及びその活用状況を把握し、適切な要件設定に向けた検討を行うこと。</a:t>
            </a:r>
          </a:p>
        </p:txBody>
      </p:sp>
      <p:sp>
        <p:nvSpPr>
          <p:cNvPr id="23" name="テキスト ボックス 22">
            <a:extLst>
              <a:ext uri="{FF2B5EF4-FFF2-40B4-BE49-F238E27FC236}">
                <a16:creationId xmlns:a16="http://schemas.microsoft.com/office/drawing/2014/main" id="{B7E148BE-0BA6-EE6C-E8E7-C81279E0FFB5}"/>
              </a:ext>
            </a:extLst>
          </p:cNvPr>
          <p:cNvSpPr txBox="1"/>
          <p:nvPr/>
        </p:nvSpPr>
        <p:spPr>
          <a:xfrm>
            <a:off x="5266462" y="1653749"/>
            <a:ext cx="4537810" cy="57708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・医療</a:t>
            </a:r>
            <a:r>
              <a:rPr kumimoji="0" lang="en-US" altLang="ja-JP" sz="105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DX</a:t>
            </a:r>
            <a:r>
              <a:rPr kumimoji="0" lang="ja-JP" altLang="en-US" sz="105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推進の体制に関する事項等について、見やすい場所、　</a:t>
            </a:r>
            <a:endParaRPr kumimoji="0" lang="en-US" altLang="ja-JP" sz="105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　ウェブサイト等に掲示していること。</a:t>
            </a:r>
            <a:endParaRPr kumimoji="0" lang="en-US" altLang="ja-JP" sz="105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・一定程度（●％）以上のマイナ保険証の利用実績（</a:t>
            </a:r>
            <a:r>
              <a:rPr kumimoji="1" lang="en-US" altLang="ja-JP"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R6.10</a:t>
            </a:r>
            <a:r>
              <a:rPr kumimoji="1" lang="ja-JP" altLang="en-US"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等</a:t>
            </a:r>
            <a:endParaRPr kumimoji="1" lang="en-US" altLang="ja-JP"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スライド番号プレースホルダー 2">
            <a:extLst>
              <a:ext uri="{FF2B5EF4-FFF2-40B4-BE49-F238E27FC236}">
                <a16:creationId xmlns:a16="http://schemas.microsoft.com/office/drawing/2014/main" id="{28C8858F-1541-2F64-F905-90273600F55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154435360"/>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49270" y="6471047"/>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161</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4180651533"/>
              </p:ext>
            </p:extLst>
          </p:nvPr>
        </p:nvGraphicFramePr>
        <p:xfrm>
          <a:off x="389493" y="1088571"/>
          <a:ext cx="9127014" cy="592183"/>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592183">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医療情報・システム基盤整備体制充実加算の見直し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3338593423"/>
              </p:ext>
            </p:extLst>
          </p:nvPr>
        </p:nvGraphicFramePr>
        <p:xfrm>
          <a:off x="506506" y="2096452"/>
          <a:ext cx="8892988" cy="3091816"/>
        </p:xfrm>
        <a:graphic>
          <a:graphicData uri="http://schemas.openxmlformats.org/drawingml/2006/table">
            <a:tbl>
              <a:tblPr firstRow="1" bandRow="1">
                <a:tableStyleId>{5C22544A-7EE6-4342-B048-85BDC9FD1C3A}</a:tableStyleId>
              </a:tblPr>
              <a:tblGrid>
                <a:gridCol w="8892988">
                  <a:extLst>
                    <a:ext uri="{9D8B030D-6E8A-4147-A177-3AD203B41FA5}">
                      <a16:colId xmlns:a16="http://schemas.microsoft.com/office/drawing/2014/main" val="4124765003"/>
                    </a:ext>
                  </a:extLst>
                </a:gridCol>
              </a:tblGrid>
              <a:tr h="2526030">
                <a:tc>
                  <a:txBody>
                    <a:bodyPr/>
                    <a:lstStyle/>
                    <a:p>
                      <a:pPr>
                        <a:spcBef>
                          <a:spcPts val="1200"/>
                        </a:spcBef>
                      </a:pPr>
                      <a:r>
                        <a:rPr kumimoji="1" lang="ja-JP" altLang="en-US" sz="2400" dirty="0">
                          <a:solidFill>
                            <a:schemeClr val="tx1"/>
                          </a:solidFill>
                        </a:rPr>
                        <a:t>＜概要＞</a:t>
                      </a:r>
                      <a:endParaRPr kumimoji="1" lang="en-US" altLang="ja-JP" sz="2400" dirty="0">
                        <a:solidFill>
                          <a:schemeClr val="tx1"/>
                        </a:solidFill>
                      </a:endParaRPr>
                    </a:p>
                    <a:p>
                      <a:pPr marL="444500" indent="-444500">
                        <a:spcBef>
                          <a:spcPts val="1200"/>
                        </a:spcBef>
                      </a:pPr>
                      <a:r>
                        <a:rPr kumimoji="1" lang="ja-JP" altLang="en-US" sz="2400" dirty="0">
                          <a:solidFill>
                            <a:schemeClr val="tx1"/>
                          </a:solidFill>
                        </a:rPr>
                        <a:t>１．オンライン資格確認等システムの導入が義務化されたことを踏まえ、体制整備に係る取組みを評価する現在の「医療情報・システム基盤整備体制充実加算」を見直し、</a:t>
                      </a:r>
                      <a:r>
                        <a:rPr kumimoji="1" lang="ja-JP" altLang="en-US" sz="2400" dirty="0">
                          <a:solidFill>
                            <a:srgbClr val="0070C0"/>
                          </a:solidFill>
                        </a:rPr>
                        <a:t>診療情報・薬剤情報の取得・活用に関する評価</a:t>
                      </a:r>
                      <a:r>
                        <a:rPr kumimoji="1" lang="ja-JP" altLang="en-US" sz="2400" dirty="0">
                          <a:solidFill>
                            <a:schemeClr val="tx1"/>
                          </a:solidFill>
                        </a:rPr>
                        <a:t>に変更する</a:t>
                      </a:r>
                      <a:endParaRPr kumimoji="1" lang="en-US" altLang="ja-JP" sz="2400" dirty="0">
                        <a:solidFill>
                          <a:schemeClr val="tx1"/>
                        </a:solidFill>
                      </a:endParaRPr>
                    </a:p>
                    <a:p>
                      <a:pPr marL="444500" indent="-444500">
                        <a:spcBef>
                          <a:spcPts val="1200"/>
                        </a:spcBef>
                      </a:pPr>
                      <a:r>
                        <a:rPr kumimoji="1" lang="ja-JP" altLang="en-US" sz="2400" dirty="0">
                          <a:solidFill>
                            <a:schemeClr val="tx1"/>
                          </a:solidFill>
                        </a:rPr>
                        <a:t>２．名称も</a:t>
                      </a:r>
                      <a:r>
                        <a:rPr kumimoji="1" lang="ja-JP" altLang="en-US" sz="2400" dirty="0">
                          <a:solidFill>
                            <a:srgbClr val="FF0000"/>
                          </a:solidFill>
                        </a:rPr>
                        <a:t>「医療情報取得加算」</a:t>
                      </a:r>
                      <a:r>
                        <a:rPr kumimoji="1" lang="ja-JP" altLang="en-US" sz="2400" dirty="0">
                          <a:solidFill>
                            <a:schemeClr val="tx1"/>
                          </a:solidFill>
                        </a:rPr>
                        <a:t>に変更する</a:t>
                      </a:r>
                      <a:endParaRPr kumimoji="1" lang="en-US" altLang="ja-JP" sz="2400" dirty="0">
                        <a:solidFill>
                          <a:schemeClr val="tx1"/>
                        </a:solidFill>
                      </a:endParaRPr>
                    </a:p>
                    <a:p>
                      <a:pPr marL="444500" indent="-444500">
                        <a:spcBef>
                          <a:spcPts val="1200"/>
                        </a:spcBef>
                      </a:pPr>
                      <a:r>
                        <a:rPr kumimoji="1" lang="ja-JP" altLang="en-US" sz="2400" dirty="0">
                          <a:solidFill>
                            <a:schemeClr val="tx1"/>
                          </a:solidFill>
                        </a:rPr>
                        <a:t>３．</a:t>
                      </a:r>
                      <a:r>
                        <a:rPr kumimoji="1" lang="ja-JP" altLang="en-US" sz="2400" dirty="0">
                          <a:solidFill>
                            <a:srgbClr val="0070C0"/>
                          </a:solidFill>
                        </a:rPr>
                        <a:t>初診料に加え、再診料等</a:t>
                      </a:r>
                      <a:r>
                        <a:rPr kumimoji="1" lang="ja-JP" altLang="en-US" sz="2400" dirty="0">
                          <a:solidFill>
                            <a:schemeClr val="tx1"/>
                          </a:solidFill>
                        </a:rPr>
                        <a:t>にも加算を設定</a:t>
                      </a: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783089183"/>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医療</a:t>
            </a:r>
            <a:r>
              <a:rPr lang="en-US" altLang="ja-JP" b="1"/>
              <a:t>DX</a:t>
            </a:r>
            <a:r>
              <a:rPr lang="ja-JP" altLang="en-US" b="1"/>
              <a:t>の推進①</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保険医療機関・薬局におけるオンライン資格確認等システムの導入が原則義務化され、オンライン資格確認に係る体制が整備されていることを踏まえ、医療情報・システム基盤整備体制充実加算の評価の在り方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788595"/>
            <a:ext cx="4903648"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医療情報・システム基盤整備体制充実加算の見直し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の推進による医療情報の有効活用、遠隔医療の推進－①</a:t>
            </a:r>
          </a:p>
        </p:txBody>
      </p:sp>
      <p:sp>
        <p:nvSpPr>
          <p:cNvPr id="88" name="正方形/長方形 87"/>
          <p:cNvSpPr/>
          <p:nvPr/>
        </p:nvSpPr>
        <p:spPr>
          <a:xfrm>
            <a:off x="5215576" y="2013987"/>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2377297"/>
            <a:ext cx="4320000" cy="420115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医療情報取得加算</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初診時（月１回に限り算定）</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tab pos="4130675" algn="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医療情報取得加算</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３点</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tab pos="4130675" algn="r"/>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医療情報取得加算</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１点</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再診時</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３月に１回</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に限り算定）</a:t>
            </a:r>
            <a:endParaRPr kumimoji="1" lang="en-US" altLang="ja-JP"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tab pos="4130675" algn="r"/>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医療情報取得加算</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３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２点</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tab pos="4130675" algn="r"/>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医療情報取得加算</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４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１点</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tab pos="4130675" algn="r"/>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tab pos="4130675" algn="r"/>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tab pos="4130675" algn="r"/>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tab pos="4130675" algn="r"/>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tab pos="4130675" algn="r"/>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28600" marR="0" lvl="0" indent="-2286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電子情報処理組織を使用した診療報酬請求を行っていること。</a:t>
            </a:r>
          </a:p>
          <a:p>
            <a:pPr marL="228600" marR="0" lvl="0" indent="-2286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オンライン資格確認を行う体制を有していること。</a:t>
            </a:r>
          </a:p>
          <a:p>
            <a:pPr marL="228600" marR="0" lvl="0" indent="-2286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次に掲げる事項について、当該保険医療機関の見やすい場所及びウェブサイト等に掲示していること。</a:t>
            </a:r>
          </a:p>
          <a:p>
            <a:pPr marL="432000" marR="0" lvl="0" indent="-1080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オンライン資格確認を行う体制を有していること。</a:t>
            </a:r>
          </a:p>
          <a:p>
            <a:pPr marL="432000" marR="0" lvl="0" indent="-1080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当該保険医療機関を受診した患者に対し、受診歴、薬剤情報、特定健診情報その他必要な診療情報を取得・活用して診療を行うこと。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31543" y="243526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09991" y="2013987"/>
            <a:ext cx="4308129"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377296"/>
            <a:ext cx="4320000" cy="4139595"/>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医療情報・システム基盤整備体制充実加算</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初診時</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tab pos="4130675" algn="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医療情報・システム基盤整備体制充実加算１　　　　４点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tab pos="4130675" algn="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医療情報・システム基盤整備体制充実加算２　　　　２点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28600" marR="0" lvl="0" indent="-2286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電子情報処理組織を使用した診療報酬請求を行っていること。</a:t>
            </a:r>
          </a:p>
          <a:p>
            <a:pPr marL="228600" marR="0" lvl="0" indent="-2286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オンライン資格確認を行う体制を有していること。</a:t>
            </a:r>
          </a:p>
          <a:p>
            <a:pPr marL="228600" marR="0" lvl="0" indent="-2286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次に掲げる事項について、当該保険医療機関の見やすい場所及びホームページ等に掲示していること。</a:t>
            </a:r>
          </a:p>
          <a:p>
            <a:pPr marL="432000" marR="0" lvl="0" indent="-1080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オンライン資格確認を行う体制を有していること。</a:t>
            </a:r>
          </a:p>
          <a:p>
            <a:pPr marL="432000" marR="0" lvl="0" indent="-1080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当該保険医療機関を受診した患者に対し、受診歴、薬剤情報、特定健診情報その他必要な診療情報を取得・活用して診療を行うこと。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吹き出し: 四角形 4">
            <a:extLst>
              <a:ext uri="{FF2B5EF4-FFF2-40B4-BE49-F238E27FC236}">
                <a16:creationId xmlns:a16="http://schemas.microsoft.com/office/drawing/2014/main" id="{00F2DB1C-C0C5-6360-86EE-DD8CFDE697A3}"/>
              </a:ext>
            </a:extLst>
          </p:cNvPr>
          <p:cNvSpPr/>
          <p:nvPr/>
        </p:nvSpPr>
        <p:spPr>
          <a:xfrm>
            <a:off x="6000207" y="4261589"/>
            <a:ext cx="3784730" cy="646331"/>
          </a:xfrm>
          <a:prstGeom prst="wedgeRectCallout">
            <a:avLst>
              <a:gd name="adj1" fmla="val -35572"/>
              <a:gd name="adj2" fmla="val -90814"/>
            </a:avLst>
          </a:prstGeom>
        </p:spPr>
        <p:style>
          <a:lnRef idx="2">
            <a:schemeClr val="accent1"/>
          </a:lnRef>
          <a:fillRef idx="1">
            <a:schemeClr val="lt1"/>
          </a:fillRef>
          <a:effectRef idx="0">
            <a:schemeClr val="accent1"/>
          </a:effectRef>
          <a:fontRef idx="minor">
            <a:schemeClr val="dk1"/>
          </a:fontRef>
        </p:style>
        <p:txBody>
          <a:bodyPr wrap="squar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以下の場合を新たに評価</a:t>
            </a:r>
          </a:p>
          <a:p>
            <a:pPr marL="171450" marR="0" lvl="0" indent="-1714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電子資格確認（オンライン資格確認）により当該患者に係る診療情報を取得等した場合</a:t>
            </a:r>
          </a:p>
          <a:p>
            <a:pPr marL="171450" marR="0" lvl="0" indent="-1714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他の保険医療機関から当該患者に係る診療情報の提供を受けた場合</a:t>
            </a:r>
          </a:p>
        </p:txBody>
      </p:sp>
      <p:pic>
        <p:nvPicPr>
          <p:cNvPr id="3" name="図 2">
            <a:extLst>
              <a:ext uri="{FF2B5EF4-FFF2-40B4-BE49-F238E27FC236}">
                <a16:creationId xmlns:a16="http://schemas.microsoft.com/office/drawing/2014/main" id="{A41295EF-B96A-5777-D97F-EFC24C3D1D1E}"/>
              </a:ext>
            </a:extLst>
          </p:cNvPr>
          <p:cNvPicPr>
            <a:picLocks noChangeAspect="1"/>
          </p:cNvPicPr>
          <p:nvPr/>
        </p:nvPicPr>
        <p:blipFill>
          <a:blip r:embed="rId3"/>
          <a:stretch>
            <a:fillRect/>
          </a:stretch>
        </p:blipFill>
        <p:spPr>
          <a:xfrm rot="5400000">
            <a:off x="5191105" y="4189872"/>
            <a:ext cx="805162" cy="576000"/>
          </a:xfrm>
          <a:prstGeom prst="rect">
            <a:avLst/>
          </a:prstGeom>
        </p:spPr>
      </p:pic>
      <p:sp>
        <p:nvSpPr>
          <p:cNvPr id="6" name="スライド番号プレースホルダー 2">
            <a:extLst>
              <a:ext uri="{FF2B5EF4-FFF2-40B4-BE49-F238E27FC236}">
                <a16:creationId xmlns:a16="http://schemas.microsoft.com/office/drawing/2014/main" id="{88ECA3A5-58FF-704C-DDF8-B239BE9BAB72}"/>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375855347"/>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9424"/>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163</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3387862630"/>
              </p:ext>
            </p:extLst>
          </p:nvPr>
        </p:nvGraphicFramePr>
        <p:xfrm>
          <a:off x="389493" y="845967"/>
          <a:ext cx="9127014" cy="520065"/>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52006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900" b="0" i="0" u="none" strike="noStrike" kern="1200" cap="none" spc="0" normalizeH="0" baseline="0" noProof="0" dirty="0">
                          <a:ln>
                            <a:noFill/>
                          </a:ln>
                          <a:solidFill>
                            <a:prstClr val="black"/>
                          </a:solidFill>
                          <a:effectLst/>
                          <a:uLnTx/>
                          <a:uFillTx/>
                          <a:latin typeface="+mn-lt"/>
                          <a:ea typeface="+mn-ea"/>
                          <a:cs typeface="+mn-cs"/>
                        </a:rPr>
                        <a:t>医療</a:t>
                      </a:r>
                      <a:r>
                        <a:rPr kumimoji="1" lang="en-US" altLang="ja-JP" sz="2900" b="0" i="0" u="none" strike="noStrike" kern="1200" cap="none" spc="0" normalizeH="0" baseline="0" noProof="0" dirty="0">
                          <a:ln>
                            <a:noFill/>
                          </a:ln>
                          <a:solidFill>
                            <a:prstClr val="black"/>
                          </a:solidFill>
                          <a:effectLst/>
                          <a:uLnTx/>
                          <a:uFillTx/>
                          <a:latin typeface="+mn-lt"/>
                          <a:ea typeface="+mn-ea"/>
                          <a:cs typeface="+mn-cs"/>
                        </a:rPr>
                        <a:t>DX</a:t>
                      </a:r>
                      <a:r>
                        <a:rPr kumimoji="1" lang="ja-JP" altLang="en-US" sz="2900" b="0" i="0" u="none" strike="noStrike" kern="1200" cap="none" spc="0" normalizeH="0" baseline="0" noProof="0" dirty="0">
                          <a:ln>
                            <a:noFill/>
                          </a:ln>
                          <a:solidFill>
                            <a:prstClr val="black"/>
                          </a:solidFill>
                          <a:effectLst/>
                          <a:uLnTx/>
                          <a:uFillTx/>
                          <a:latin typeface="+mn-lt"/>
                          <a:ea typeface="+mn-ea"/>
                          <a:cs typeface="+mn-cs"/>
                        </a:rPr>
                        <a:t>推進体制整備加算の新設</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465084676"/>
              </p:ext>
            </p:extLst>
          </p:nvPr>
        </p:nvGraphicFramePr>
        <p:xfrm>
          <a:off x="905691" y="1968137"/>
          <a:ext cx="8299270" cy="3672965"/>
        </p:xfrm>
        <a:graphic>
          <a:graphicData uri="http://schemas.openxmlformats.org/drawingml/2006/table">
            <a:tbl>
              <a:tblPr firstRow="1" bandRow="1">
                <a:tableStyleId>{5C22544A-7EE6-4342-B048-85BDC9FD1C3A}</a:tableStyleId>
              </a:tblPr>
              <a:tblGrid>
                <a:gridCol w="8299270">
                  <a:extLst>
                    <a:ext uri="{9D8B030D-6E8A-4147-A177-3AD203B41FA5}">
                      <a16:colId xmlns:a16="http://schemas.microsoft.com/office/drawing/2014/main" val="4124765003"/>
                    </a:ext>
                  </a:extLst>
                </a:gridCol>
              </a:tblGrid>
              <a:tr h="3672965">
                <a:tc>
                  <a:txBody>
                    <a:bodyPr/>
                    <a:lstStyle/>
                    <a:p>
                      <a:pPr>
                        <a:spcBef>
                          <a:spcPts val="1200"/>
                        </a:spcBef>
                      </a:pPr>
                      <a:r>
                        <a:rPr kumimoji="1" lang="ja-JP" altLang="en-US" sz="2400" dirty="0">
                          <a:solidFill>
                            <a:schemeClr val="tx1"/>
                          </a:solidFill>
                        </a:rPr>
                        <a:t>＜概要＞</a:t>
                      </a:r>
                      <a:endParaRPr kumimoji="1" lang="en-US" altLang="ja-JP" sz="2400" dirty="0">
                        <a:solidFill>
                          <a:schemeClr val="tx1"/>
                        </a:solidFill>
                      </a:endParaRPr>
                    </a:p>
                    <a:p>
                      <a:pPr marL="444500" indent="-444500">
                        <a:spcBef>
                          <a:spcPts val="1200"/>
                        </a:spcBef>
                      </a:pPr>
                      <a:r>
                        <a:rPr kumimoji="1" lang="ja-JP" altLang="en-US" sz="2400" dirty="0">
                          <a:solidFill>
                            <a:schemeClr val="tx1"/>
                          </a:solidFill>
                        </a:rPr>
                        <a:t>１．前出の「医療情報・システム基盤整備体制充実加算」から「医療情報取得加算」への変更とは別に、</a:t>
                      </a:r>
                      <a:r>
                        <a:rPr kumimoji="1" lang="ja-JP" altLang="en-US" sz="2400" dirty="0">
                          <a:solidFill>
                            <a:srgbClr val="0070C0"/>
                          </a:solidFill>
                        </a:rPr>
                        <a:t>電子処方箋や電子カルテ情報共有サービス等を利用できる体制を評価</a:t>
                      </a:r>
                      <a:r>
                        <a:rPr kumimoji="1" lang="ja-JP" altLang="en-US" sz="2400" dirty="0">
                          <a:solidFill>
                            <a:schemeClr val="tx1"/>
                          </a:solidFill>
                        </a:rPr>
                        <a:t>する加算として、</a:t>
                      </a:r>
                      <a:r>
                        <a:rPr kumimoji="1" lang="ja-JP" altLang="en-US" sz="2400" dirty="0">
                          <a:solidFill>
                            <a:srgbClr val="FF0000"/>
                          </a:solidFill>
                        </a:rPr>
                        <a:t>「医療</a:t>
                      </a:r>
                      <a:r>
                        <a:rPr kumimoji="1" lang="en-US" altLang="ja-JP" sz="2400" dirty="0">
                          <a:solidFill>
                            <a:srgbClr val="FF0000"/>
                          </a:solidFill>
                        </a:rPr>
                        <a:t>DX</a:t>
                      </a:r>
                      <a:r>
                        <a:rPr kumimoji="1" lang="ja-JP" altLang="en-US" sz="2400" dirty="0">
                          <a:solidFill>
                            <a:srgbClr val="FF0000"/>
                          </a:solidFill>
                        </a:rPr>
                        <a:t>推進体制整備加算」</a:t>
                      </a:r>
                      <a:r>
                        <a:rPr kumimoji="1" lang="ja-JP" altLang="en-US" sz="2400" dirty="0">
                          <a:solidFill>
                            <a:schemeClr val="tx1"/>
                          </a:solidFill>
                        </a:rPr>
                        <a:t>を新設する。</a:t>
                      </a:r>
                    </a:p>
                    <a:p>
                      <a:pPr marL="444500" indent="-444500">
                        <a:spcBef>
                          <a:spcPts val="1200"/>
                        </a:spcBef>
                      </a:pPr>
                      <a:r>
                        <a:rPr kumimoji="1" lang="ja-JP" altLang="en-US" sz="2400" dirty="0">
                          <a:solidFill>
                            <a:schemeClr val="tx1"/>
                          </a:solidFill>
                        </a:rPr>
                        <a:t>２．</a:t>
                      </a:r>
                      <a:r>
                        <a:rPr kumimoji="1" lang="ja-JP" altLang="en-US" sz="2400" dirty="0">
                          <a:solidFill>
                            <a:srgbClr val="FF0000"/>
                          </a:solidFill>
                        </a:rPr>
                        <a:t>初診料に加算</a:t>
                      </a:r>
                      <a:r>
                        <a:rPr kumimoji="1" lang="ja-JP" altLang="en-US" sz="2400" dirty="0">
                          <a:solidFill>
                            <a:schemeClr val="tx1"/>
                          </a:solidFill>
                        </a:rPr>
                        <a:t>（月１回　８点）</a:t>
                      </a:r>
                      <a:endParaRPr kumimoji="1" lang="en-US" altLang="ja-JP" sz="2400" dirty="0">
                        <a:solidFill>
                          <a:schemeClr val="tx1"/>
                        </a:solidFill>
                      </a:endParaRPr>
                    </a:p>
                    <a:p>
                      <a:pPr marL="444500" indent="-444500">
                        <a:spcBef>
                          <a:spcPts val="1200"/>
                        </a:spcBef>
                      </a:pPr>
                      <a:endParaRPr kumimoji="1" lang="ja-JP" altLang="en-US" sz="1400" dirty="0">
                        <a:solidFill>
                          <a:schemeClr val="tx1"/>
                        </a:solidFill>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188519738"/>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6999"/>
            <a:ext cx="9906000" cy="458482"/>
          </a:xfrm>
          <a:solidFill>
            <a:srgbClr val="E1EDFF"/>
          </a:solidFill>
        </p:spPr>
        <p:txBody>
          <a:bodyPr>
            <a:noAutofit/>
          </a:bodyPr>
          <a:lstStyle/>
          <a:p>
            <a:r>
              <a:rPr lang="ja-JP" altLang="en-US" b="1"/>
              <a:t>医療</a:t>
            </a:r>
            <a:r>
              <a:rPr lang="en-US" altLang="ja-JP" b="1"/>
              <a:t>DX</a:t>
            </a:r>
            <a:r>
              <a:rPr lang="ja-JP" altLang="en-US" b="1"/>
              <a:t>の推進②</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120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オンライン資格確認により取得した診療情報・薬剤情報を実際に診療に活用可能な体制を整備し、また、電子処方箋及び電子カルテ情報共有サービスを導入し、質の高い医療を提供するため医療</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に対応する体制を確保している場合の評価を新設する。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tab pos="5651500" algn="l"/>
              </a:tabLst>
              <a:defRPr/>
            </a:pPr>
            <a:r>
              <a:rPr kumimoji="1" lang="ja-JP" altLang="en-US" sz="2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2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TW" altLang="en-US" sz="2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医療</a:t>
            </a:r>
            <a:r>
              <a:rPr kumimoji="1" lang="en-US" altLang="zh-TW" sz="2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DX</a:t>
            </a:r>
            <a:r>
              <a:rPr kumimoji="1" lang="zh-TW" altLang="en-US" sz="2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推進体制整備加算</a:t>
            </a:r>
            <a:r>
              <a:rPr kumimoji="1" lang="ja-JP" altLang="en-US" sz="2200" b="1" i="0"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2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８点</a:t>
            </a:r>
            <a:endParaRPr kumimoji="1" lang="en-US" altLang="ja-JP" sz="2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tab pos="5651500" algn="l"/>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医療</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推進に係る体制として別に厚生労働大臣が定める施設基準を満たす保険医療機関を受診した患者に対して初診を行った場合は、医療</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推進体制整備加算として、月１回に限り８点を所定点数に加算する。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3180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（１）オンライン請求を行っていること。</a:t>
            </a:r>
          </a:p>
          <a:p>
            <a:pPr marL="43180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（２）オンライン資格確認を行う体制を有していること。</a:t>
            </a:r>
          </a:p>
          <a:p>
            <a:pPr marL="43200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（３）医師が、電子資格確認を利用して取得した診療情報を、診療を行う診察室、手術室又は処置室等において、閲覧又は活用できる体制を有していること。</a:t>
            </a:r>
          </a:p>
          <a:p>
            <a:pPr marL="43180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（４）電子処方箋を発行する体制を有していること。</a:t>
            </a:r>
            <a:r>
              <a:rPr kumimoji="1" lang="ja-JP" altLang="en-US" sz="14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（経過措置　令和７年３月</a:t>
            </a:r>
            <a:r>
              <a:rPr kumimoji="1" lang="en-US" altLang="ja-JP" sz="14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31</a:t>
            </a:r>
            <a:r>
              <a:rPr kumimoji="1" lang="ja-JP" altLang="en-US" sz="14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日まで）</a:t>
            </a:r>
          </a:p>
          <a:p>
            <a:pPr marL="43180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（５）電子カルテ情報共有サービスを活用できる体制を有していること。</a:t>
            </a:r>
            <a:r>
              <a:rPr kumimoji="1" lang="ja-JP" altLang="en-US" sz="14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（経過措置　令和７年９月</a:t>
            </a:r>
            <a:r>
              <a:rPr kumimoji="1" lang="en-US" altLang="ja-JP" sz="14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30</a:t>
            </a:r>
            <a:r>
              <a:rPr kumimoji="1" lang="ja-JP" altLang="en-US" sz="14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日まで）</a:t>
            </a:r>
          </a:p>
          <a:p>
            <a:pPr marL="43180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（６）マイナンバーカードの健康保険証利用の使用について、実績を一定程度有していること。</a:t>
            </a:r>
            <a:b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b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（令和６年</a:t>
            </a:r>
            <a:r>
              <a:rPr kumimoji="1" lang="en-US" altLang="ja-JP" sz="14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10</a:t>
            </a:r>
            <a:r>
              <a:rPr kumimoji="1" lang="ja-JP" altLang="en-US" sz="14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月１日から適用）</a:t>
            </a:r>
          </a:p>
          <a:p>
            <a:pPr marL="43180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（７）医療</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推進の体制に関する事項及び質の高い診療を実施するための十分な情報を取得し、及び活用して診療を行うことについて、当該保険医療機関の見やすい場所及びウェブサイト等に掲示していること。</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の推進による医療情報の有効活用、遠隔医療の推進－②</a:t>
            </a:r>
          </a:p>
        </p:txBody>
      </p:sp>
      <p:pic>
        <p:nvPicPr>
          <p:cNvPr id="1026" name="Picture 2">
            <a:extLst>
              <a:ext uri="{FF2B5EF4-FFF2-40B4-BE49-F238E27FC236}">
                <a16:creationId xmlns:a16="http://schemas.microsoft.com/office/drawing/2014/main" id="{EC0A2016-2689-2EDD-69DD-7F5124C458B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63329" y="1941745"/>
            <a:ext cx="1793564" cy="1567149"/>
          </a:xfrm>
          <a:prstGeom prst="rect">
            <a:avLst/>
          </a:prstGeom>
          <a:noFill/>
          <a:extLst>
            <a:ext uri="{909E8E84-426E-40DD-AFC4-6F175D3DCCD1}">
              <a14:hiddenFill xmlns:a14="http://schemas.microsoft.com/office/drawing/2010/main">
                <a:solidFill>
                  <a:srgbClr val="FFFFFF"/>
                </a:solidFill>
              </a14:hiddenFill>
            </a:ext>
          </a:extLst>
        </p:spPr>
      </p:pic>
      <p:sp>
        <p:nvSpPr>
          <p:cNvPr id="4" name="正方形/長方形 3">
            <a:extLst>
              <a:ext uri="{FF2B5EF4-FFF2-40B4-BE49-F238E27FC236}">
                <a16:creationId xmlns:a16="http://schemas.microsoft.com/office/drawing/2014/main" id="{FC1BE051-C4B1-244D-01FA-B3FE5C32FCCD}"/>
              </a:ext>
            </a:extLst>
          </p:cNvPr>
          <p:cNvSpPr/>
          <p:nvPr/>
        </p:nvSpPr>
        <p:spPr>
          <a:xfrm>
            <a:off x="311928" y="814877"/>
            <a:ext cx="4903648"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TW"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a:t>
            </a:r>
            <a:r>
              <a:rPr kumimoji="1" lang="en-US" altLang="zh-TW"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zh-TW"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推進体制整備加算</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の新設</a:t>
            </a:r>
          </a:p>
        </p:txBody>
      </p:sp>
      <p:sp>
        <p:nvSpPr>
          <p:cNvPr id="5" name="スライド番号プレースホルダー 2">
            <a:extLst>
              <a:ext uri="{FF2B5EF4-FFF2-40B4-BE49-F238E27FC236}">
                <a16:creationId xmlns:a16="http://schemas.microsoft.com/office/drawing/2014/main" id="{C0A53CA5-557E-B8A6-3B4A-1E29118873B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678643342"/>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9424"/>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165</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223589561"/>
              </p:ext>
            </p:extLst>
          </p:nvPr>
        </p:nvGraphicFramePr>
        <p:xfrm>
          <a:off x="389493" y="845967"/>
          <a:ext cx="9127014" cy="520065"/>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52006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900" b="0" i="0" u="none" strike="noStrike" kern="1200" cap="none" spc="0" normalizeH="0" baseline="0" noProof="0" dirty="0">
                          <a:ln>
                            <a:noFill/>
                          </a:ln>
                          <a:solidFill>
                            <a:prstClr val="black"/>
                          </a:solidFill>
                          <a:effectLst/>
                          <a:uLnTx/>
                          <a:uFillTx/>
                          <a:latin typeface="+mn-lt"/>
                          <a:ea typeface="+mn-ea"/>
                          <a:cs typeface="+mn-cs"/>
                        </a:rPr>
                        <a:t>在宅医療</a:t>
                      </a:r>
                      <a:r>
                        <a:rPr kumimoji="1" lang="en-US" altLang="ja-JP" sz="2900" b="0" i="0" u="none" strike="noStrike" kern="1200" cap="none" spc="0" normalizeH="0" baseline="0" noProof="0" dirty="0">
                          <a:ln>
                            <a:noFill/>
                          </a:ln>
                          <a:solidFill>
                            <a:prstClr val="black"/>
                          </a:solidFill>
                          <a:effectLst/>
                          <a:uLnTx/>
                          <a:uFillTx/>
                          <a:latin typeface="+mn-lt"/>
                          <a:ea typeface="+mn-ea"/>
                          <a:cs typeface="+mn-cs"/>
                        </a:rPr>
                        <a:t>DX</a:t>
                      </a:r>
                      <a:r>
                        <a:rPr kumimoji="1" lang="ja-JP" altLang="en-US" sz="2900" b="0" i="0" u="none" strike="noStrike" kern="1200" cap="none" spc="0" normalizeH="0" baseline="0" noProof="0" dirty="0">
                          <a:ln>
                            <a:noFill/>
                          </a:ln>
                          <a:solidFill>
                            <a:prstClr val="black"/>
                          </a:solidFill>
                          <a:effectLst/>
                          <a:uLnTx/>
                          <a:uFillTx/>
                          <a:latin typeface="+mn-lt"/>
                          <a:ea typeface="+mn-ea"/>
                          <a:cs typeface="+mn-cs"/>
                        </a:rPr>
                        <a:t>情報活用加算の新設</a:t>
                      </a:r>
                      <a:endParaRPr kumimoji="1" lang="en-US" altLang="ja-JP" sz="2900" b="0" i="0" u="none" strike="noStrike" kern="1200" cap="none" spc="0" normalizeH="0" baseline="0" noProof="0" dirty="0">
                        <a:ln>
                          <a:noFill/>
                        </a:ln>
                        <a:solidFill>
                          <a:prstClr val="black"/>
                        </a:solidFill>
                        <a:effectLst/>
                        <a:uLnTx/>
                        <a:uFillTx/>
                        <a:latin typeface="+mn-lt"/>
                        <a:ea typeface="+mn-ea"/>
                        <a:cs typeface="+mn-cs"/>
                      </a:endParaRP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2946244421"/>
              </p:ext>
            </p:extLst>
          </p:nvPr>
        </p:nvGraphicFramePr>
        <p:xfrm>
          <a:off x="905691" y="1752601"/>
          <a:ext cx="8299270" cy="3888502"/>
        </p:xfrm>
        <a:graphic>
          <a:graphicData uri="http://schemas.openxmlformats.org/drawingml/2006/table">
            <a:tbl>
              <a:tblPr firstRow="1" bandRow="1">
                <a:tableStyleId>{5C22544A-7EE6-4342-B048-85BDC9FD1C3A}</a:tableStyleId>
              </a:tblPr>
              <a:tblGrid>
                <a:gridCol w="8299270">
                  <a:extLst>
                    <a:ext uri="{9D8B030D-6E8A-4147-A177-3AD203B41FA5}">
                      <a16:colId xmlns:a16="http://schemas.microsoft.com/office/drawing/2014/main" val="4124765003"/>
                    </a:ext>
                  </a:extLst>
                </a:gridCol>
              </a:tblGrid>
              <a:tr h="3888502">
                <a:tc>
                  <a:txBody>
                    <a:bodyPr/>
                    <a:lstStyle/>
                    <a:p>
                      <a:pPr>
                        <a:spcBef>
                          <a:spcPts val="1200"/>
                        </a:spcBef>
                      </a:pPr>
                      <a:r>
                        <a:rPr kumimoji="1" lang="ja-JP" altLang="en-US" sz="2400" dirty="0">
                          <a:solidFill>
                            <a:schemeClr val="tx1"/>
                          </a:solidFill>
                        </a:rPr>
                        <a:t>＜概要＞</a:t>
                      </a:r>
                      <a:endParaRPr kumimoji="1" lang="en-US" altLang="ja-JP" sz="2400" dirty="0">
                        <a:solidFill>
                          <a:schemeClr val="tx1"/>
                        </a:solidFill>
                      </a:endParaRPr>
                    </a:p>
                    <a:p>
                      <a:pPr marL="0" marR="0" lvl="0" indent="0" algn="l" defTabSz="914400" rtl="0" eaLnBrk="1" fontAlgn="auto" latinLnBrk="0" hangingPunct="1">
                        <a:lnSpc>
                          <a:spcPct val="100000"/>
                        </a:lnSpc>
                        <a:spcBef>
                          <a:spcPts val="1200"/>
                        </a:spcBef>
                        <a:spcAft>
                          <a:spcPts val="0"/>
                        </a:spcAft>
                        <a:buClrTx/>
                        <a:buSzTx/>
                        <a:buFont typeface="Wingdings" panose="05000000000000000000" pitchFamily="2" charset="2"/>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居宅同意取得型のオンライン資格確認等システム、電子処方箋、電子カルテ情報共有サービスによるオンライン資格確認</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により、</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在宅医療における診療計画の作成において取得された患者の診療情報や薬剤情報を活用</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することで質の高い在宅医療を提供した場合について、新たな評価を行う。</a:t>
                      </a:r>
                      <a:endParaRPr kumimoji="1" lang="en-US" altLang="ja-JP" sz="2400" b="1" i="0" u="none" strike="noStrike" kern="1200" cap="none" spc="0" normalizeH="0" baseline="0" noProof="0" dirty="0">
                        <a:ln>
                          <a:noFill/>
                        </a:ln>
                        <a:solidFill>
                          <a:prstClr val="black"/>
                        </a:solidFill>
                        <a:effectLst/>
                        <a:uLnTx/>
                        <a:uFillTx/>
                        <a:latin typeface="+mn-ea"/>
                        <a:ea typeface="+mn-ea"/>
                        <a:cs typeface="+mn-cs"/>
                      </a:endParaRPr>
                    </a:p>
                    <a:p>
                      <a:pPr marL="444500" indent="-444500">
                        <a:spcBef>
                          <a:spcPts val="1200"/>
                        </a:spcBef>
                      </a:pPr>
                      <a:endParaRPr kumimoji="1" lang="ja-JP" altLang="en-US" sz="1400" dirty="0">
                        <a:solidFill>
                          <a:schemeClr val="tx1"/>
                        </a:solidFill>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1315814345"/>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医療</a:t>
            </a:r>
            <a:r>
              <a:rPr lang="en-US" altLang="ja-JP" b="1"/>
              <a:t>DX</a:t>
            </a:r>
            <a:r>
              <a:rPr lang="ja-JP" altLang="en-US" b="1"/>
              <a:t>の推進③</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8" y="1018800"/>
            <a:ext cx="9539355" cy="581554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居宅同意取得型のオンライン資格確認等システム、電子処方箋、電子カルテ情報共有サービスによるオンライン資格確認により、在宅医療における診療計画の作成において取得された患者の診療情報や薬剤情報を活用することで質の高い在宅医療を提供した場合について、新たな評価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2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2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a:t>
            </a:r>
            <a:r>
              <a:rPr kumimoji="1" lang="zh-TW" altLang="en-US" sz="2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医療</a:t>
            </a:r>
            <a:r>
              <a:rPr kumimoji="1" lang="en-US" altLang="zh-TW" sz="2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DX</a:t>
            </a:r>
            <a:r>
              <a:rPr kumimoji="1" lang="ja-JP" altLang="en-US" sz="2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情報活用</a:t>
            </a:r>
            <a:r>
              <a:rPr kumimoji="1" lang="zh-TW" altLang="en-US" sz="2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加算</a:t>
            </a:r>
            <a:r>
              <a:rPr kumimoji="1" lang="ja-JP" altLang="en-US" sz="2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2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2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2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Aft>
                <a:spcPts val="0"/>
              </a:spcAft>
              <a:buClrTx/>
              <a:buSzTx/>
              <a:buFontTx/>
              <a:buNone/>
              <a:tabLst/>
              <a:defRPr/>
            </a:pPr>
            <a:r>
              <a:rPr kumimoji="1" lang="ja-JP" altLang="en-US" sz="2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2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2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訪問看護医療</a:t>
            </a:r>
            <a:r>
              <a:rPr kumimoji="1" lang="en-US" altLang="ja-JP" sz="2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DX</a:t>
            </a:r>
            <a:r>
              <a:rPr kumimoji="1" lang="ja-JP" altLang="en-US" sz="2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情報活用加算</a:t>
            </a:r>
            <a:r>
              <a:rPr kumimoji="1" lang="ja-JP" altLang="en-US" sz="2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2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５点</a:t>
            </a:r>
            <a:endParaRPr kumimoji="1" lang="en-US" altLang="ja-JP" sz="2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在宅患者訪問診療料（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）の１、（</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）の２、在宅患者訪問診療料（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）及び在宅がん医療総合診療料を算定する患者</a:t>
            </a:r>
          </a:p>
          <a:p>
            <a:pPr marL="0" marR="0" lvl="0" indent="0" algn="l" defTabSz="914400" rtl="0" eaLnBrk="1" fontAlgn="auto" latinLnBrk="0" hangingPunct="1">
              <a:lnSpc>
                <a:spcPct val="100000"/>
              </a:lnSpc>
              <a:spcBef>
                <a:spcPts val="12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別に厚生労働大臣が定める施設基準を満たす保険医療機関において健康保険法第３条第</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13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項に規定する電子資格確認等により得られる</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情報を踏まえて計画的な医学管理の下に、訪問して診療を行った場合は、在宅医療ＤＸ情報活用加算として、月１回に限り所定点数に８点を加算する。ただし、区分番号Ａ０００に掲げる初診料の注</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、区分番号Ａ００１に掲げる再診料の注</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19</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若しくは区分番号Ａ００２に掲げる外来診療料の注</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にそれぞれ規定する医療情報取得加算、区分番号Ａ０００に掲げる初診料の注</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16</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に規定する医療ＤＸ推進体制整備加算、区分番号Ｃ００３に掲げる在宅がん医療総合診療料の注８に規定する在宅医療ＤＸ情報活用加算又は区分番号Ｃ００５に掲げる在宅患者訪問看護・指導料の注</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（区分番号Ｃ００５－１－２の注６の規定により準用する場合を含む。）若しくは区分番号Ｉ０１２に掲げる精神科訪問看護・指導料の注</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にそれぞれ規定する訪問看護医療ＤＸ情報活用加算を算定した月は、在宅医療ＤＸ情報活用加算は算定できない。</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914400" rtl="0" eaLnBrk="1" fontAlgn="auto" latinLnBrk="0" hangingPunct="1">
              <a:lnSpc>
                <a:spcPct val="100000"/>
              </a:lnSpc>
              <a:spcBef>
                <a:spcPts val="120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3180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（１）オンライン請求を行っていること。</a:t>
            </a:r>
          </a:p>
          <a:p>
            <a:pPr marL="43180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（２）オンライン資格確認を行う体制を有していること。</a:t>
            </a:r>
          </a:p>
          <a:p>
            <a:pPr marL="912813" marR="0" lvl="0" indent="-12001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（３）電子処方箋を発行する体制を有していること。</a:t>
            </a:r>
            <a:r>
              <a:rPr kumimoji="1" lang="ja-JP" altLang="en-US" sz="1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（経過措置　令和７年３月</a:t>
            </a:r>
            <a:r>
              <a:rPr kumimoji="1" lang="en-US" altLang="ja-JP" sz="1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31</a:t>
            </a:r>
            <a:r>
              <a:rPr kumimoji="1" lang="ja-JP" altLang="en-US" sz="1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日まで）</a:t>
            </a:r>
            <a:endParaRPr kumimoji="1" lang="en-US" altLang="ja-JP" sz="1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endParaRPr>
          </a:p>
          <a:p>
            <a:pPr marL="43180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（４）電子カルテ情報共有サービスを活用できる体制を有していること。</a:t>
            </a:r>
            <a:r>
              <a:rPr kumimoji="1" lang="ja-JP" altLang="en-US" sz="1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（経過措置　令和７年９月</a:t>
            </a:r>
            <a:r>
              <a:rPr kumimoji="1" lang="en-US" altLang="ja-JP" sz="1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30</a:t>
            </a:r>
            <a:r>
              <a:rPr kumimoji="1" lang="ja-JP" altLang="en-US" sz="1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日まで）</a:t>
            </a:r>
          </a:p>
          <a:p>
            <a:pPr marL="43180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（５）（２）の体制に関する事項及び質の高い診療を実施するための十分な情報を取得し、及び活用して診療を行うことについて、当該保険医療機関の見やすい場所に掲示していること。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3180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（６）（５）の掲示事項について、原則としてウェブサイトに掲示していること。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31800" marR="0" lvl="0" indent="-72000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796215"/>
            <a:ext cx="4903648"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在宅医療</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情報活用加算の新設</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の推進による医療情報の有効活用、遠隔医療の推進－③</a:t>
            </a:r>
          </a:p>
        </p:txBody>
      </p:sp>
      <p:pic>
        <p:nvPicPr>
          <p:cNvPr id="4" name="図 3">
            <a:extLst>
              <a:ext uri="{FF2B5EF4-FFF2-40B4-BE49-F238E27FC236}">
                <a16:creationId xmlns:a16="http://schemas.microsoft.com/office/drawing/2014/main" id="{2D87B640-1F1F-3513-2BE8-8BD283EEFFD1}"/>
              </a:ext>
            </a:extLst>
          </p:cNvPr>
          <p:cNvPicPr>
            <a:picLocks noChangeAspect="1"/>
          </p:cNvPicPr>
          <p:nvPr/>
        </p:nvPicPr>
        <p:blipFill>
          <a:blip r:embed="rId3"/>
          <a:stretch>
            <a:fillRect/>
          </a:stretch>
        </p:blipFill>
        <p:spPr>
          <a:xfrm>
            <a:off x="6968607" y="2032699"/>
            <a:ext cx="1030313" cy="908383"/>
          </a:xfrm>
          <a:prstGeom prst="rect">
            <a:avLst/>
          </a:prstGeom>
        </p:spPr>
      </p:pic>
      <p:sp>
        <p:nvSpPr>
          <p:cNvPr id="5" name="スライド番号プレースホルダー 2">
            <a:extLst>
              <a:ext uri="{FF2B5EF4-FFF2-40B4-BE49-F238E27FC236}">
                <a16:creationId xmlns:a16="http://schemas.microsoft.com/office/drawing/2014/main" id="{88E53F3B-57F9-D22A-7478-9DC8B8107215}"/>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740118886"/>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9424"/>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167</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2318163275"/>
              </p:ext>
            </p:extLst>
          </p:nvPr>
        </p:nvGraphicFramePr>
        <p:xfrm>
          <a:off x="389493" y="636417"/>
          <a:ext cx="9127014" cy="520065"/>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52006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900" b="0" i="0" u="none" strike="noStrike" kern="1200" cap="none" spc="0" normalizeH="0" baseline="0" noProof="0" dirty="0">
                          <a:ln>
                            <a:noFill/>
                          </a:ln>
                          <a:solidFill>
                            <a:prstClr val="black"/>
                          </a:solidFill>
                          <a:effectLst/>
                          <a:uLnTx/>
                          <a:uFillTx/>
                          <a:latin typeface="+mn-lt"/>
                          <a:ea typeface="+mn-ea"/>
                          <a:cs typeface="+mn-cs"/>
                        </a:rPr>
                        <a:t>医療</a:t>
                      </a:r>
                      <a:r>
                        <a:rPr kumimoji="1" lang="en-US" altLang="ja-JP" sz="2900" b="0" i="0" u="none" strike="noStrike" kern="1200" cap="none" spc="0" normalizeH="0" baseline="0" noProof="0" dirty="0">
                          <a:ln>
                            <a:noFill/>
                          </a:ln>
                          <a:solidFill>
                            <a:prstClr val="black"/>
                          </a:solidFill>
                          <a:effectLst/>
                          <a:uLnTx/>
                          <a:uFillTx/>
                          <a:latin typeface="+mn-lt"/>
                          <a:ea typeface="+mn-ea"/>
                          <a:cs typeface="+mn-cs"/>
                        </a:rPr>
                        <a:t>DX</a:t>
                      </a:r>
                      <a:r>
                        <a:rPr kumimoji="1" lang="ja-JP" altLang="en-US" sz="2900" b="0" i="0" u="none" strike="noStrike" kern="1200" cap="none" spc="0" normalizeH="0" baseline="0" noProof="0" dirty="0">
                          <a:ln>
                            <a:noFill/>
                          </a:ln>
                          <a:solidFill>
                            <a:prstClr val="black"/>
                          </a:solidFill>
                          <a:effectLst/>
                          <a:uLnTx/>
                          <a:uFillTx/>
                          <a:latin typeface="+mn-lt"/>
                          <a:ea typeface="+mn-ea"/>
                          <a:cs typeface="+mn-cs"/>
                        </a:rPr>
                        <a:t>の推進による医療情報の有効活用</a:t>
                      </a:r>
                      <a:endParaRPr kumimoji="1" lang="en-US" altLang="ja-JP" sz="2900" b="0" i="0" u="none" strike="noStrike" kern="1200" cap="none" spc="0" normalizeH="0" baseline="0" noProof="0" dirty="0">
                        <a:ln>
                          <a:noFill/>
                        </a:ln>
                        <a:solidFill>
                          <a:prstClr val="black"/>
                        </a:solidFill>
                        <a:effectLst/>
                        <a:uLnTx/>
                        <a:uFillTx/>
                        <a:latin typeface="+mn-lt"/>
                        <a:ea typeface="+mn-ea"/>
                        <a:cs typeface="+mn-cs"/>
                      </a:endParaRP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2414842024"/>
              </p:ext>
            </p:extLst>
          </p:nvPr>
        </p:nvGraphicFramePr>
        <p:xfrm>
          <a:off x="590550" y="1447800"/>
          <a:ext cx="8763000" cy="5657853"/>
        </p:xfrm>
        <a:graphic>
          <a:graphicData uri="http://schemas.openxmlformats.org/drawingml/2006/table">
            <a:tbl>
              <a:tblPr firstRow="1" bandRow="1">
                <a:tableStyleId>{5C22544A-7EE6-4342-B048-85BDC9FD1C3A}</a:tableStyleId>
              </a:tblPr>
              <a:tblGrid>
                <a:gridCol w="8763000">
                  <a:extLst>
                    <a:ext uri="{9D8B030D-6E8A-4147-A177-3AD203B41FA5}">
                      <a16:colId xmlns:a16="http://schemas.microsoft.com/office/drawing/2014/main" val="4124765003"/>
                    </a:ext>
                  </a:extLst>
                </a:gridCol>
              </a:tblGrid>
              <a:tr h="5657853">
                <a:tc>
                  <a:txBody>
                    <a:bodyPr/>
                    <a:lstStyle/>
                    <a:p>
                      <a:pPr>
                        <a:spcBef>
                          <a:spcPts val="1200"/>
                        </a:spcBef>
                      </a:pPr>
                      <a:r>
                        <a:rPr kumimoji="1" lang="ja-JP" altLang="en-US" sz="2400" b="1" dirty="0">
                          <a:solidFill>
                            <a:schemeClr val="tx1"/>
                          </a:solidFill>
                          <a:latin typeface="+mn-ea"/>
                          <a:ea typeface="+mn-ea"/>
                        </a:rPr>
                        <a:t>＜救急時医療情報閲覧機能の導入の推進＞</a:t>
                      </a:r>
                      <a:endParaRPr kumimoji="1" lang="en-US" altLang="ja-JP" sz="2400" b="1" dirty="0">
                        <a:solidFill>
                          <a:schemeClr val="tx1"/>
                        </a:solidFill>
                        <a:latin typeface="+mn-ea"/>
                        <a:ea typeface="+mn-ea"/>
                      </a:endParaRPr>
                    </a:p>
                    <a:p>
                      <a:pPr marL="371475" marR="0" lvl="1" indent="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400" b="1" i="0" u="none" strike="noStrike" kern="1200" cap="none" spc="0" normalizeH="0" baseline="0" noProof="0" dirty="0">
                          <a:ln>
                            <a:noFill/>
                          </a:ln>
                          <a:solidFill>
                            <a:prstClr val="black"/>
                          </a:solidFill>
                          <a:effectLst/>
                          <a:uLnTx/>
                          <a:uFillTx/>
                          <a:latin typeface="+mn-ea"/>
                          <a:ea typeface="+mn-ea"/>
                          <a:cs typeface="+mn-cs"/>
                        </a:rPr>
                        <a:t>　</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救急時医療情報閲覧機能の導入</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により、救急患者に対する迅速かつ的確で効率的な治療を更に推進する観点から、</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総合入院体制加算、急性期充実体制加算及び救命救急入院料</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について、当該機能を有していることを要件とする。</a:t>
                      </a:r>
                      <a:br>
                        <a:rPr kumimoji="1" lang="en-US" altLang="ja-JP" sz="2400" b="1" i="0" u="none" strike="noStrike" kern="1200" cap="none" spc="0" normalizeH="0" baseline="0" noProof="0" dirty="0">
                          <a:ln>
                            <a:noFill/>
                          </a:ln>
                          <a:solidFill>
                            <a:prstClr val="black"/>
                          </a:solidFill>
                          <a:effectLst/>
                          <a:uLnTx/>
                          <a:uFillTx/>
                          <a:latin typeface="+mn-ea"/>
                          <a:ea typeface="+mn-ea"/>
                          <a:cs typeface="+mn-cs"/>
                        </a:rPr>
                      </a:b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（令和７年４月１日以降適用）</a:t>
                      </a:r>
                      <a:endParaRPr kumimoji="1" lang="en-US" altLang="ja-JP" sz="2400" b="1" i="0" u="none" strike="noStrike" kern="1200" cap="none" spc="0" normalizeH="0" baseline="0" noProof="0" dirty="0">
                        <a:ln>
                          <a:noFill/>
                        </a:ln>
                        <a:solidFill>
                          <a:srgbClr val="0070C0"/>
                        </a:solidFill>
                        <a:effectLst/>
                        <a:uLnTx/>
                        <a:uFillTx/>
                        <a:latin typeface="+mn-ea"/>
                        <a:ea typeface="+mn-ea"/>
                        <a:cs typeface="+mn-cs"/>
                      </a:endParaRPr>
                    </a:p>
                    <a:p>
                      <a:pPr marL="0" marR="0" lvl="0" indent="0" algn="l" defTabSz="914400" rtl="0" eaLnBrk="1" fontAlgn="auto" latinLnBrk="0" hangingPunct="1">
                        <a:lnSpc>
                          <a:spcPct val="100000"/>
                        </a:lnSpc>
                        <a:spcBef>
                          <a:spcPts val="1200"/>
                        </a:spcBef>
                        <a:spcAft>
                          <a:spcPts val="0"/>
                        </a:spcAft>
                        <a:buClrTx/>
                        <a:buSzTx/>
                        <a:buFont typeface="Wingdings" panose="05000000000000000000" pitchFamily="2" charset="2"/>
                        <a:buNone/>
                        <a:tabLst/>
                        <a:defRPr/>
                      </a:pPr>
                      <a:r>
                        <a:rPr kumimoji="1" lang="ja-JP" altLang="en-US" sz="2400" b="1" i="0" u="none" strike="noStrike" kern="1200" cap="none" spc="0" normalizeH="0" baseline="0" noProof="0" dirty="0">
                          <a:ln>
                            <a:noFill/>
                          </a:ln>
                          <a:solidFill>
                            <a:prstClr val="black"/>
                          </a:solidFill>
                          <a:effectLst/>
                          <a:uLnTx/>
                          <a:uFillTx/>
                          <a:latin typeface="+mn-ea"/>
                          <a:ea typeface="+mn-ea"/>
                          <a:cs typeface="+mn-cs"/>
                        </a:rPr>
                        <a:t>＜診療録管理体制加算の見直し＞</a:t>
                      </a:r>
                      <a:endParaRPr kumimoji="1" lang="en-US" altLang="ja-JP" sz="2400" b="1" i="0" u="none" strike="noStrike" kern="1200" cap="none" spc="0" normalizeH="0" baseline="0" noProof="0" dirty="0">
                        <a:ln>
                          <a:noFill/>
                        </a:ln>
                        <a:solidFill>
                          <a:prstClr val="black"/>
                        </a:solidFill>
                        <a:effectLst/>
                        <a:uLnTx/>
                        <a:uFillTx/>
                        <a:latin typeface="+mn-ea"/>
                        <a:ea typeface="+mn-ea"/>
                        <a:cs typeface="+mn-cs"/>
                      </a:endParaRPr>
                    </a:p>
                    <a:p>
                      <a:pPr marL="371475" marR="0" lvl="1" indent="0" algn="l" defTabSz="742950" rtl="0" eaLnBrk="1" fontAlgn="auto" latinLnBrk="0" hangingPunct="1">
                        <a:lnSpc>
                          <a:spcPct val="100000"/>
                        </a:lnSpc>
                        <a:spcBef>
                          <a:spcPts val="600"/>
                        </a:spcBef>
                        <a:spcAft>
                          <a:spcPts val="0"/>
                        </a:spcAft>
                        <a:buClrTx/>
                        <a:buSzTx/>
                        <a:buFontTx/>
                        <a:buNone/>
                        <a:tabLst/>
                        <a:defRPr/>
                      </a:pPr>
                      <a:r>
                        <a:rPr kumimoji="1" lang="ja-JP" altLang="en-US" sz="2400" b="1" i="0" u="none" strike="noStrike" kern="1200" cap="none" spc="0" normalizeH="0" baseline="0" noProof="0" dirty="0">
                          <a:ln>
                            <a:noFill/>
                          </a:ln>
                          <a:solidFill>
                            <a:prstClr val="black"/>
                          </a:solidFill>
                          <a:effectLst/>
                          <a:uLnTx/>
                          <a:uFillTx/>
                          <a:latin typeface="+mn-ea"/>
                          <a:ea typeface="+mn-ea"/>
                          <a:cs typeface="+mn-cs"/>
                        </a:rPr>
                        <a:t>　適切な診療記録の管理を推進する観点から、「医療情報システムの安全管理に関するガイドライン」を踏まえ、</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非常時に備えたサイバーセキュリティ対策等の整備に係る要件を追加した上で</a:t>
                      </a:r>
                      <a:r>
                        <a:rPr kumimoji="1" lang="ja-JP" altLang="en-US" sz="2400" b="1" i="0" u="none" strike="noStrike" kern="1200" cap="none" spc="0" normalizeH="0" baseline="0" noProof="0" dirty="0">
                          <a:ln>
                            <a:noFill/>
                          </a:ln>
                          <a:solidFill>
                            <a:schemeClr val="tx1"/>
                          </a:solidFill>
                          <a:effectLst/>
                          <a:uLnTx/>
                          <a:uFillTx/>
                          <a:latin typeface="+mn-ea"/>
                          <a:ea typeface="+mn-ea"/>
                          <a:cs typeface="+mn-cs"/>
                        </a:rPr>
                        <a:t>、評価</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を見直す。</a:t>
                      </a:r>
                      <a:br>
                        <a:rPr kumimoji="1" lang="en-US" altLang="ja-JP" sz="2400" b="1" i="0" u="none" strike="noStrike" kern="1200" cap="none" spc="0" normalizeH="0" baseline="0" noProof="0" dirty="0">
                          <a:ln>
                            <a:noFill/>
                          </a:ln>
                          <a:solidFill>
                            <a:prstClr val="black"/>
                          </a:solidFill>
                          <a:effectLst/>
                          <a:uLnTx/>
                          <a:uFillTx/>
                          <a:latin typeface="+mn-ea"/>
                          <a:ea typeface="+mn-ea"/>
                          <a:cs typeface="+mn-cs"/>
                        </a:rPr>
                      </a:b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（許可病床数</a:t>
                      </a:r>
                      <a:r>
                        <a:rPr kumimoji="1" lang="en-US" altLang="ja-JP" sz="2400" b="1" i="0" u="none" strike="noStrike" kern="1200" cap="none" spc="0" normalizeH="0" baseline="0" noProof="0" dirty="0">
                          <a:ln>
                            <a:noFill/>
                          </a:ln>
                          <a:solidFill>
                            <a:srgbClr val="0070C0"/>
                          </a:solidFill>
                          <a:effectLst/>
                          <a:uLnTx/>
                          <a:uFillTx/>
                          <a:latin typeface="+mn-ea"/>
                          <a:ea typeface="+mn-ea"/>
                          <a:cs typeface="+mn-cs"/>
                        </a:rPr>
                        <a:t>200</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床以上から</a:t>
                      </a:r>
                      <a:r>
                        <a:rPr kumimoji="1" lang="en-US" altLang="ja-JP" sz="2400" b="1" i="0" u="none" strike="noStrike" kern="1200" cap="none" spc="0" normalizeH="0" baseline="0" noProof="0" dirty="0">
                          <a:ln>
                            <a:noFill/>
                          </a:ln>
                          <a:solidFill>
                            <a:srgbClr val="0070C0"/>
                          </a:solidFill>
                          <a:effectLst/>
                          <a:uLnTx/>
                          <a:uFillTx/>
                          <a:latin typeface="+mn-ea"/>
                          <a:ea typeface="+mn-ea"/>
                          <a:cs typeface="+mn-cs"/>
                        </a:rPr>
                        <a:t>400</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床未満の医療機関は、令和７年５月</a:t>
                      </a:r>
                      <a:r>
                        <a:rPr kumimoji="1" lang="en-US" altLang="ja-JP" sz="2400" b="1" i="0" u="none" strike="noStrike" kern="1200" cap="none" spc="0" normalizeH="0" baseline="0" noProof="0" dirty="0">
                          <a:ln>
                            <a:noFill/>
                          </a:ln>
                          <a:solidFill>
                            <a:srgbClr val="0070C0"/>
                          </a:solidFill>
                          <a:effectLst/>
                          <a:uLnTx/>
                          <a:uFillTx/>
                          <a:latin typeface="+mn-ea"/>
                          <a:ea typeface="+mn-ea"/>
                          <a:cs typeface="+mn-cs"/>
                        </a:rPr>
                        <a:t>31</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日までは経過措置期間）</a:t>
                      </a:r>
                      <a:endParaRPr kumimoji="1" lang="en-US" altLang="ja-JP" sz="2400" b="1" i="0" u="none" strike="noStrike" kern="1200" cap="none" spc="0" normalizeH="0" baseline="0" noProof="0" dirty="0">
                        <a:ln>
                          <a:noFill/>
                        </a:ln>
                        <a:solidFill>
                          <a:srgbClr val="0070C0"/>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2542701271"/>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救急時医療情報閲覧機能の導入の推進</a:t>
            </a:r>
          </a:p>
        </p:txBody>
      </p:sp>
      <p:sp>
        <p:nvSpPr>
          <p:cNvPr id="8" name="正方形/長方形 7"/>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救急時医療情報閲覧機能の導入により、救急患者に対する迅速かつ的確で効率的な治療を更に推進する観点から、総合入院体制加算、急性期充実体制加算及び救命救急入院料について要件を見直す。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31800" marR="0" lvl="0" indent="-72000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33349"/>
            <a:ext cx="4903648"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救急時医療情報閲覧機能の導入の要件化</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の推進による医療情報の有効活用、遠隔医療の推進－⑤</a:t>
            </a:r>
          </a:p>
        </p:txBody>
      </p:sp>
      <p:pic>
        <p:nvPicPr>
          <p:cNvPr id="5" name="図 4">
            <a:extLst>
              <a:ext uri="{FF2B5EF4-FFF2-40B4-BE49-F238E27FC236}">
                <a16:creationId xmlns:a16="http://schemas.microsoft.com/office/drawing/2014/main" id="{5B04B41A-2EB4-BDC8-859E-53E1C3C8F8C7}"/>
              </a:ext>
            </a:extLst>
          </p:cNvPr>
          <p:cNvPicPr>
            <a:picLocks noChangeAspect="1"/>
          </p:cNvPicPr>
          <p:nvPr/>
        </p:nvPicPr>
        <p:blipFill>
          <a:blip r:embed="rId3"/>
          <a:stretch>
            <a:fillRect/>
          </a:stretch>
        </p:blipFill>
        <p:spPr>
          <a:xfrm>
            <a:off x="1565775" y="4671289"/>
            <a:ext cx="1962516" cy="1962516"/>
          </a:xfrm>
          <a:prstGeom prst="rect">
            <a:avLst/>
          </a:prstGeom>
        </p:spPr>
      </p:pic>
      <p:sp>
        <p:nvSpPr>
          <p:cNvPr id="7" name="正方形/長方形 6">
            <a:extLst>
              <a:ext uri="{FF2B5EF4-FFF2-40B4-BE49-F238E27FC236}">
                <a16:creationId xmlns:a16="http://schemas.microsoft.com/office/drawing/2014/main" id="{713F4197-FB27-3900-8CAC-D2C82A1F8887}"/>
              </a:ext>
            </a:extLst>
          </p:cNvPr>
          <p:cNvSpPr/>
          <p:nvPr/>
        </p:nvSpPr>
        <p:spPr>
          <a:xfrm>
            <a:off x="5229385" y="2323662"/>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9" name="正方形/長方形 8">
            <a:extLst>
              <a:ext uri="{FF2B5EF4-FFF2-40B4-BE49-F238E27FC236}">
                <a16:creationId xmlns:a16="http://schemas.microsoft.com/office/drawing/2014/main" id="{36B516DA-CAA3-C23B-566E-4C0BA505C8E9}"/>
              </a:ext>
            </a:extLst>
          </p:cNvPr>
          <p:cNvSpPr/>
          <p:nvPr/>
        </p:nvSpPr>
        <p:spPr>
          <a:xfrm>
            <a:off x="5223450" y="2666873"/>
            <a:ext cx="4320000" cy="2862322"/>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急性期充実体制加算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第１の２　急性期充実体制加算</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通則</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（１）・（２）　（略）</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時間の救急医療提供として、次のいずれにも該</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ア・イ （略）</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ウ</a:t>
            </a: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救急時医療情報閲覧機能を有していること。</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１の（３）のウに規定する救急時医療情報閲覧機能の要件については、令和７年４月１日以降に適用するものとする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正方形/長方形 9">
            <a:extLst>
              <a:ext uri="{FF2B5EF4-FFF2-40B4-BE49-F238E27FC236}">
                <a16:creationId xmlns:a16="http://schemas.microsoft.com/office/drawing/2014/main" id="{E107CF1A-DE50-5A58-A419-A7DD4305AF8D}"/>
              </a:ext>
            </a:extLst>
          </p:cNvPr>
          <p:cNvSpPr/>
          <p:nvPr/>
        </p:nvSpPr>
        <p:spPr>
          <a:xfrm>
            <a:off x="368488" y="2328297"/>
            <a:ext cx="4308129"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1" name="正方形/長方形 10">
            <a:extLst>
              <a:ext uri="{FF2B5EF4-FFF2-40B4-BE49-F238E27FC236}">
                <a16:creationId xmlns:a16="http://schemas.microsoft.com/office/drawing/2014/main" id="{0E8CC7A7-86FE-4BB7-8B3F-B7E66218E8B2}"/>
              </a:ext>
            </a:extLst>
          </p:cNvPr>
          <p:cNvSpPr/>
          <p:nvPr/>
        </p:nvSpPr>
        <p:spPr>
          <a:xfrm>
            <a:off x="362552" y="2666873"/>
            <a:ext cx="4320000" cy="1985159"/>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急性期充実体制加算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第１の２　急性期充実体制加算</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急性期充実体制加算に関する施設基準</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（１）～（４）　（略）</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時間の救急医療提供として、次のいずれにも該</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ア・イ （略）</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スライド番号プレースホルダー 2">
            <a:extLst>
              <a:ext uri="{FF2B5EF4-FFF2-40B4-BE49-F238E27FC236}">
                <a16:creationId xmlns:a16="http://schemas.microsoft.com/office/drawing/2014/main" id="{85D7FE04-9F5B-31B6-976A-FE4633ED635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574661682"/>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診療録管理体制加算の見直し</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1"/>
            <a:ext cx="9529762" cy="556456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適切な診療記録の管理を推進する観点から、「医療情報システムの安全管理に関するガイドライン」を踏まえ、非常時に備えたサイバーセキュリティ対策等の整備に係る要件及び評価を見直す。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90860"/>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診療録管理体制加算の見直し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の推進による医療情報の有効活用、遠隔医療の推進 －⑮</a:t>
            </a:r>
          </a:p>
        </p:txBody>
      </p:sp>
      <p:sp>
        <p:nvSpPr>
          <p:cNvPr id="88" name="正方形/長方形 87"/>
          <p:cNvSpPr/>
          <p:nvPr/>
        </p:nvSpPr>
        <p:spPr>
          <a:xfrm>
            <a:off x="5215576" y="2195484"/>
            <a:ext cx="4320000" cy="299118"/>
          </a:xfrm>
          <a:prstGeom prst="rect">
            <a:avLst/>
          </a:prstGeom>
          <a:solidFill>
            <a:srgbClr val="A7C4F7"/>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2558793"/>
            <a:ext cx="4320000" cy="3934371"/>
          </a:xfrm>
          <a:prstGeom prst="rect">
            <a:avLst/>
          </a:prstGeom>
          <a:solidFill>
            <a:srgbClr val="E0E9F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診療録管理体制加算１</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140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・許可病床数</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床以上</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の保険医療機関については、専任の医療情報システム安全管理責任者を配置すること。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a:ln>
                <a:noFill/>
              </a:ln>
              <a:solidFill>
                <a:srgbClr val="C0504D"/>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・非常時に備えた医療情報システムのバックアップを複数の方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式で確保し、その一部はネットワークから切り離したオフライ</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ンで保管していること。</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a:ln>
                <a:noFill/>
              </a:ln>
              <a:solidFill>
                <a:srgbClr val="C0504D"/>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非常時を想定した医療情報システムの利用が困難な場合の対応や復旧に至るまでの対応についての業務継続計画（ＢＣＰ）を策定し、少なくとも年１回程度、定期的に訓練・演習を実施すること。また、その結果を踏まえ、必要に応じて改善に向けた対応を行ってい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a:ln>
                <a:noFill/>
              </a:ln>
              <a:solidFill>
                <a:srgbClr val="C0504D"/>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診療録管理体制加算２</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・許可病床数</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床以上</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の保険医療機関については、専任の医療情報システム安全管理責任者を配置すること。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a:ln>
                <a:noFill/>
              </a:ln>
              <a:solidFill>
                <a:srgbClr val="C0504D"/>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a:ln>
                <a:noFill/>
              </a:ln>
              <a:solidFill>
                <a:srgbClr val="C0504D"/>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診療録管理体制加算</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３</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none" strike="noStrike" kern="1200" cap="none" spc="0" normalizeH="0" baseline="0" noProof="0">
                <a:ln>
                  <a:noFill/>
                </a:ln>
                <a:solidFill>
                  <a:srgbClr val="338DCD"/>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40962" y="384140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 name="正方形/長方形 2">
            <a:extLst>
              <a:ext uri="{FF2B5EF4-FFF2-40B4-BE49-F238E27FC236}">
                <a16:creationId xmlns:a16="http://schemas.microsoft.com/office/drawing/2014/main" id="{DF3C83FD-7B7D-5087-2CCE-770944C1479F}"/>
              </a:ext>
            </a:extLst>
          </p:cNvPr>
          <p:cNvSpPr/>
          <p:nvPr/>
        </p:nvSpPr>
        <p:spPr>
          <a:xfrm>
            <a:off x="293091" y="2536100"/>
            <a:ext cx="4371398" cy="3877985"/>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診療録管理体制加算１</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・許可病床数</a:t>
            </a:r>
            <a:r>
              <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400</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床以上</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の保険医療機関については、専任の医療情報システム安全管理責任者を配置すること。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診療録管理体制加算２</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・区分の見直し（診療録管理体制加算１→２）</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・区分の見直し（診療録管理体制加算２→３）</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0BE84D40-D408-1F88-EA8A-1603EB97D52D}"/>
              </a:ext>
            </a:extLst>
          </p:cNvPr>
          <p:cNvSpPr/>
          <p:nvPr/>
        </p:nvSpPr>
        <p:spPr>
          <a:xfrm>
            <a:off x="311928" y="2195484"/>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6" name="スライド番号プレースホルダー 2">
            <a:extLst>
              <a:ext uri="{FF2B5EF4-FFF2-40B4-BE49-F238E27FC236}">
                <a16:creationId xmlns:a16="http://schemas.microsoft.com/office/drawing/2014/main" id="{69F68F73-5BA5-6890-6EBC-856DB166067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15405395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正方形/長方形 6">
            <a:extLst>
              <a:ext uri="{FF2B5EF4-FFF2-40B4-BE49-F238E27FC236}">
                <a16:creationId xmlns:a16="http://schemas.microsoft.com/office/drawing/2014/main" id="{C95593BD-F8C6-A59A-24E7-3E221116D23D}"/>
              </a:ext>
            </a:extLst>
          </p:cNvPr>
          <p:cNvSpPr/>
          <p:nvPr/>
        </p:nvSpPr>
        <p:spPr>
          <a:xfrm>
            <a:off x="303759" y="1264260"/>
            <a:ext cx="9329761" cy="4998804"/>
          </a:xfrm>
          <a:prstGeom prst="rect">
            <a:avLst/>
          </a:prstGeom>
          <a:solidFill>
            <a:srgbClr val="FFFFDD"/>
          </a:solidFill>
          <a:ln>
            <a:solidFill>
              <a:srgbClr val="FFCD2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361156" algn="l" defTabSz="742950" rtl="0" eaLnBrk="1" fontAlgn="auto" latinLnBrk="0" hangingPunct="1">
              <a:lnSpc>
                <a:spcPct val="100000"/>
              </a:lnSpc>
              <a:spcBef>
                <a:spcPts val="0"/>
              </a:spcBef>
              <a:spcAft>
                <a:spcPts val="0"/>
              </a:spcAft>
              <a:buClrTx/>
              <a:buSzTx/>
              <a:buFontTx/>
              <a:buNone/>
              <a:tabLst/>
              <a:defRPr/>
            </a:pPr>
            <a:endParaRPr kumimoji="1" lang="ja-JP" altLang="en-US" sz="2925" b="0" i="0" u="none" strike="noStrike" kern="1200" cap="none" spc="0" normalizeH="0" baseline="0" noProof="0" dirty="0">
              <a:ln>
                <a:noFill/>
              </a:ln>
              <a:solidFill>
                <a:prstClr val="black"/>
              </a:solidFill>
              <a:effectLst/>
              <a:uLnTx/>
              <a:uFillTx/>
              <a:latin typeface="Arial"/>
              <a:ea typeface="ＭＳ Ｐゴシック"/>
              <a:cs typeface="+mn-cs"/>
            </a:endParaRPr>
          </a:p>
        </p:txBody>
      </p:sp>
      <p:sp>
        <p:nvSpPr>
          <p:cNvPr id="5" name="テキスト ボックス 4">
            <a:extLst>
              <a:ext uri="{FF2B5EF4-FFF2-40B4-BE49-F238E27FC236}">
                <a16:creationId xmlns:a16="http://schemas.microsoft.com/office/drawing/2014/main" id="{B17A1AFA-59EA-81F9-0408-6DCAD3D373DC}"/>
              </a:ext>
            </a:extLst>
          </p:cNvPr>
          <p:cNvSpPr txBox="1"/>
          <p:nvPr/>
        </p:nvSpPr>
        <p:spPr>
          <a:xfrm>
            <a:off x="294285" y="6309720"/>
            <a:ext cx="9185521" cy="242374"/>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（出所）日本医師会定例記者会見「令和６年度診療報酬改定について～財政制度等審議会財政制度分科会「社会保障」の議論を受けて～（総論）」（令和</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5</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年</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11</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月</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2</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日）</a:t>
            </a:r>
          </a:p>
        </p:txBody>
      </p:sp>
      <p:sp>
        <p:nvSpPr>
          <p:cNvPr id="9" name="テキスト ボックス 8">
            <a:extLst>
              <a:ext uri="{FF2B5EF4-FFF2-40B4-BE49-F238E27FC236}">
                <a16:creationId xmlns:a16="http://schemas.microsoft.com/office/drawing/2014/main" id="{9417EDF0-7AB5-B252-DA4F-2D0B880B8571}"/>
              </a:ext>
            </a:extLst>
          </p:cNvPr>
          <p:cNvSpPr txBox="1"/>
          <p:nvPr/>
        </p:nvSpPr>
        <p:spPr>
          <a:xfrm>
            <a:off x="330986" y="1310916"/>
            <a:ext cx="9302533" cy="4998804"/>
          </a:xfrm>
          <a:prstGeom prst="rect">
            <a:avLst/>
          </a:prstGeom>
          <a:noFill/>
        </p:spPr>
        <p:txBody>
          <a:bodyPr wrap="square" rtlCol="0">
            <a:spAutoFit/>
          </a:bodyPr>
          <a:lstStyle/>
          <a:p>
            <a:pPr marL="0" marR="0" lvl="0" indent="204750" algn="l" defTabSz="742950" rtl="0" eaLnBrk="1" fontAlgn="auto" latinLnBrk="0" hangingPunct="1">
              <a:lnSpc>
                <a:spcPct val="100000"/>
              </a:lnSpc>
              <a:spcBef>
                <a:spcPts val="325"/>
              </a:spcBef>
              <a:spcAft>
                <a:spcPts val="0"/>
              </a:spcAft>
              <a:buClrTx/>
              <a:buSzTx/>
              <a:buFontTx/>
              <a:buNone/>
              <a:tabLst/>
              <a:defRPr/>
            </a:pPr>
            <a:r>
              <a:rPr kumimoji="1" lang="ja-JP" altLang="en-US" sz="1544" b="0" i="0" u="none" strike="noStrike" kern="1200" cap="none" spc="0" normalizeH="0" baseline="0" noProof="0" dirty="0">
                <a:ln>
                  <a:noFill/>
                </a:ln>
                <a:solidFill>
                  <a:prstClr val="black"/>
                </a:solidFill>
                <a:effectLst/>
                <a:uLnTx/>
                <a:uFillTx/>
                <a:latin typeface="Arial"/>
                <a:ea typeface="ＭＳ Ｐゴシック"/>
                <a:cs typeface="+mn-cs"/>
              </a:rPr>
              <a:t>更に、財政審が診療所における利益剰余金が約２割増えたとしていることに対し、「利益剰余金を削る、もしくは減らすということは、通常はその法人が赤字に転落することを意味するが、赤字になれば必要な返済や投資ができなくなり、新たな借入れも難しくなる」と強調。そもそも利益剰余金は大規模修繕等に充てる他、法人が解散する際、最終的には国庫等に帰属するなど、医師、役員に帰属するものではないことを説明した。</a:t>
            </a:r>
          </a:p>
          <a:p>
            <a:pPr marL="0" marR="0" lvl="0" indent="204750" algn="l" defTabSz="742950" rtl="0" eaLnBrk="1" fontAlgn="auto" latinLnBrk="0" hangingPunct="1">
              <a:lnSpc>
                <a:spcPct val="100000"/>
              </a:lnSpc>
              <a:spcBef>
                <a:spcPts val="325"/>
              </a:spcBef>
              <a:spcAft>
                <a:spcPts val="0"/>
              </a:spcAft>
              <a:buClrTx/>
              <a:buSzTx/>
              <a:buFontTx/>
              <a:buNone/>
              <a:tabLst/>
              <a:defRPr/>
            </a:pPr>
            <a:r>
              <a:rPr kumimoji="1" lang="ja-JP" altLang="en-US" sz="1544" b="0" i="0" u="none" strike="noStrike" kern="1200" cap="none" spc="0" normalizeH="0" baseline="0" noProof="0" dirty="0">
                <a:ln>
                  <a:noFill/>
                </a:ln>
                <a:solidFill>
                  <a:prstClr val="black"/>
                </a:solidFill>
                <a:effectLst/>
                <a:uLnTx/>
                <a:uFillTx/>
                <a:latin typeface="Arial"/>
                <a:ea typeface="ＭＳ Ｐゴシック"/>
                <a:cs typeface="+mn-cs"/>
              </a:rPr>
              <a:t>また、開業後しばらくの間は借金返済のためにストックがほとんどない状態であることから、地域医療において人材をしっかり確保していくための賃上げなどの原資はフローから出すべきとの見解を改めて述べ、「</a:t>
            </a:r>
            <a:r>
              <a:rPr kumimoji="1" lang="en-US" altLang="ja-JP" sz="1544" b="0" i="0" u="none" strike="noStrike" kern="1200" cap="none" spc="0" normalizeH="0" baseline="0" noProof="0" dirty="0">
                <a:ln>
                  <a:noFill/>
                </a:ln>
                <a:solidFill>
                  <a:prstClr val="black"/>
                </a:solidFill>
                <a:effectLst/>
                <a:uLnTx/>
                <a:uFillTx/>
                <a:latin typeface="Arial"/>
                <a:ea typeface="ＭＳ Ｐゴシック"/>
                <a:cs typeface="+mn-cs"/>
              </a:rPr>
              <a:t>『</a:t>
            </a:r>
            <a:r>
              <a:rPr kumimoji="1" lang="ja-JP" altLang="en-US" sz="1544" b="0" i="0" u="none" strike="noStrike" kern="1200" cap="none" spc="0" normalizeH="0" baseline="0" noProof="0" dirty="0">
                <a:ln>
                  <a:noFill/>
                </a:ln>
                <a:solidFill>
                  <a:prstClr val="black"/>
                </a:solidFill>
                <a:effectLst/>
                <a:uLnTx/>
                <a:uFillTx/>
                <a:latin typeface="Arial"/>
                <a:ea typeface="ＭＳ Ｐゴシック"/>
                <a:cs typeface="+mn-cs"/>
              </a:rPr>
              <a:t>医療機関の賃上げは公定価格の中では対応しない</a:t>
            </a:r>
            <a:r>
              <a:rPr kumimoji="1" lang="en-US" altLang="ja-JP" sz="1544" b="0" i="0" u="none" strike="noStrike" kern="1200" cap="none" spc="0" normalizeH="0" baseline="0" noProof="0" dirty="0">
                <a:ln>
                  <a:noFill/>
                </a:ln>
                <a:solidFill>
                  <a:prstClr val="black"/>
                </a:solidFill>
                <a:effectLst/>
                <a:uLnTx/>
                <a:uFillTx/>
                <a:latin typeface="Arial"/>
                <a:ea typeface="ＭＳ Ｐゴシック"/>
                <a:cs typeface="+mn-cs"/>
              </a:rPr>
              <a:t>』『</a:t>
            </a:r>
            <a:r>
              <a:rPr kumimoji="1" lang="ja-JP" altLang="en-US" sz="1544" b="0" i="0" u="none" strike="noStrike" kern="1200" cap="none" spc="0" normalizeH="0" baseline="0" noProof="0" dirty="0">
                <a:ln>
                  <a:noFill/>
                </a:ln>
                <a:solidFill>
                  <a:prstClr val="black"/>
                </a:solidFill>
                <a:effectLst/>
                <a:uLnTx/>
                <a:uFillTx/>
                <a:latin typeface="Arial"/>
                <a:ea typeface="ＭＳ Ｐゴシック"/>
                <a:cs typeface="+mn-cs"/>
              </a:rPr>
              <a:t>利益剰余金を取り崩して実施しろ</a:t>
            </a:r>
            <a:r>
              <a:rPr kumimoji="1" lang="en-US" altLang="ja-JP" sz="1544" b="0" i="0" u="none" strike="noStrike" kern="1200" cap="none" spc="0" normalizeH="0" baseline="0" noProof="0" dirty="0">
                <a:ln>
                  <a:noFill/>
                </a:ln>
                <a:solidFill>
                  <a:prstClr val="black"/>
                </a:solidFill>
                <a:effectLst/>
                <a:uLnTx/>
                <a:uFillTx/>
                <a:latin typeface="Arial"/>
                <a:ea typeface="ＭＳ Ｐゴシック"/>
                <a:cs typeface="+mn-cs"/>
              </a:rPr>
              <a:t>』</a:t>
            </a:r>
            <a:r>
              <a:rPr kumimoji="1" lang="ja-JP" altLang="en-US" sz="1544" b="0" i="0" u="none" strike="noStrike" kern="1200" cap="none" spc="0" normalizeH="0" baseline="0" noProof="0" dirty="0">
                <a:ln>
                  <a:noFill/>
                </a:ln>
                <a:solidFill>
                  <a:prstClr val="black"/>
                </a:solidFill>
                <a:effectLst/>
                <a:uLnTx/>
                <a:uFillTx/>
                <a:latin typeface="Arial"/>
                <a:ea typeface="ＭＳ Ｐゴシック"/>
                <a:cs typeface="+mn-cs"/>
              </a:rPr>
              <a:t>という姿勢はあまりにも理不尽であり、地方の医療提供体制の弱体化を招くことを財務省はしっかりと認識すべきだ」と訴えた。</a:t>
            </a:r>
          </a:p>
          <a:p>
            <a:pPr marL="0" marR="0" lvl="0" indent="204750" algn="l" defTabSz="742950" rtl="0" eaLnBrk="1" fontAlgn="auto" latinLnBrk="0" hangingPunct="1">
              <a:lnSpc>
                <a:spcPct val="100000"/>
              </a:lnSpc>
              <a:spcBef>
                <a:spcPts val="325"/>
              </a:spcBef>
              <a:spcAft>
                <a:spcPts val="0"/>
              </a:spcAft>
              <a:buClrTx/>
              <a:buSzTx/>
              <a:buFontTx/>
              <a:buNone/>
              <a:tabLst/>
              <a:defRPr/>
            </a:pPr>
            <a:r>
              <a:rPr kumimoji="1" lang="ja-JP" altLang="en-US" sz="1544" b="0" i="0" u="none" strike="noStrike" kern="1200" cap="none" spc="0" normalizeH="0" baseline="0" noProof="0" dirty="0">
                <a:ln>
                  <a:noFill/>
                </a:ln>
                <a:solidFill>
                  <a:prstClr val="black"/>
                </a:solidFill>
                <a:effectLst/>
                <a:uLnTx/>
                <a:uFillTx/>
                <a:latin typeface="Arial"/>
                <a:ea typeface="ＭＳ Ｐゴシック"/>
                <a:cs typeface="+mn-cs"/>
              </a:rPr>
              <a:t>これらを踏まえ松本会長は、診療報酬改定に向けた日本医師会の考えとして、</a:t>
            </a:r>
            <a:r>
              <a:rPr kumimoji="1" lang="en-US" altLang="ja-JP" sz="1544" b="0" i="0" u="none" strike="noStrike" kern="1200" cap="none" spc="0" normalizeH="0" baseline="0" noProof="0" dirty="0">
                <a:ln>
                  <a:noFill/>
                </a:ln>
                <a:solidFill>
                  <a:prstClr val="black"/>
                </a:solidFill>
                <a:effectLst/>
                <a:uLnTx/>
                <a:uFillTx/>
                <a:latin typeface="Arial"/>
                <a:ea typeface="ＭＳ Ｐゴシック"/>
                <a:cs typeface="+mn-cs"/>
              </a:rPr>
              <a:t>(1)</a:t>
            </a:r>
            <a:r>
              <a:rPr kumimoji="1" lang="ja-JP" altLang="en-US" sz="1544" b="0" i="0" u="none" strike="noStrike" kern="1200" cap="none" spc="0" normalizeH="0" baseline="0" noProof="0" dirty="0">
                <a:ln>
                  <a:noFill/>
                </a:ln>
                <a:solidFill>
                  <a:prstClr val="black"/>
                </a:solidFill>
                <a:effectLst/>
                <a:uLnTx/>
                <a:uFillTx/>
                <a:latin typeface="Arial"/>
                <a:ea typeface="ＭＳ Ｐゴシック"/>
                <a:cs typeface="+mn-cs"/>
              </a:rPr>
              <a:t>秋の新たな経済対策の中で、入院中の食事療養等の補助金や光熱費等の物価高騰に対する継続支援を要請しているが、あくまでも当面の対応であり、今後は報酬改定で対応すべきである、</a:t>
            </a:r>
            <a:r>
              <a:rPr kumimoji="1" lang="en-US" altLang="ja-JP" sz="1544" b="0" i="0" u="none" strike="noStrike" kern="1200" cap="none" spc="0" normalizeH="0" baseline="0" noProof="0" dirty="0">
                <a:ln>
                  <a:noFill/>
                </a:ln>
                <a:solidFill>
                  <a:prstClr val="black"/>
                </a:solidFill>
                <a:effectLst/>
                <a:uLnTx/>
                <a:uFillTx/>
                <a:latin typeface="Arial"/>
                <a:ea typeface="ＭＳ Ｐゴシック"/>
                <a:cs typeface="+mn-cs"/>
              </a:rPr>
              <a:t>(2)</a:t>
            </a:r>
            <a:r>
              <a:rPr kumimoji="1" lang="ja-JP" altLang="en-US" sz="1544" b="0" i="0" u="none" strike="noStrike" kern="1200" cap="none" spc="0" normalizeH="0" baseline="0" noProof="0" dirty="0">
                <a:ln>
                  <a:noFill/>
                </a:ln>
                <a:solidFill>
                  <a:prstClr val="black"/>
                </a:solidFill>
                <a:effectLst/>
                <a:uLnTx/>
                <a:uFillTx/>
                <a:latin typeface="Arial"/>
                <a:ea typeface="ＭＳ Ｐゴシック"/>
                <a:cs typeface="+mn-cs"/>
              </a:rPr>
              <a:t>財政審では「現場従事者の処遇改善等の課題に対応しつつ診療報酬本体をマイナス改定とすることが適当」と主張されているが、診療報酬の大幅なアップなしでは賃上げは成し遂げられない</a:t>
            </a:r>
            <a:r>
              <a:rPr kumimoji="1" lang="en-US" altLang="ja-JP" sz="1544" b="0" i="0" u="none" strike="noStrike" kern="1200" cap="none" spc="0" normalizeH="0" baseline="0" noProof="0" dirty="0">
                <a:ln>
                  <a:noFill/>
                </a:ln>
                <a:solidFill>
                  <a:prstClr val="black"/>
                </a:solidFill>
                <a:effectLst/>
                <a:uLnTx/>
                <a:uFillTx/>
                <a:latin typeface="Arial"/>
                <a:ea typeface="ＭＳ Ｐゴシック"/>
                <a:cs typeface="+mn-cs"/>
              </a:rPr>
              <a:t>―</a:t>
            </a:r>
            <a:r>
              <a:rPr kumimoji="1" lang="ja-JP" altLang="en-US" sz="1544" b="0" i="0" u="none" strike="noStrike" kern="1200" cap="none" spc="0" normalizeH="0" baseline="0" noProof="0" dirty="0">
                <a:ln>
                  <a:noFill/>
                </a:ln>
                <a:solidFill>
                  <a:prstClr val="black"/>
                </a:solidFill>
                <a:effectLst/>
                <a:uLnTx/>
                <a:uFillTx/>
                <a:latin typeface="Arial"/>
                <a:ea typeface="ＭＳ Ｐゴシック"/>
                <a:cs typeface="+mn-cs"/>
              </a:rPr>
              <a:t>と主張。賃上げという岸田政権の重要政策を踏まえて、今年の春闘や人事院勧告の上昇分との差を埋めるだけでなく、更に上がると見込まれる来春の春闘に匹敵する対応が必要であると述べた。</a:t>
            </a:r>
          </a:p>
          <a:p>
            <a:pPr marL="0" marR="0" lvl="0" indent="204750" algn="l" defTabSz="742950" rtl="0" eaLnBrk="1" fontAlgn="auto" latinLnBrk="0" hangingPunct="1">
              <a:lnSpc>
                <a:spcPct val="100000"/>
              </a:lnSpc>
              <a:spcBef>
                <a:spcPts val="325"/>
              </a:spcBef>
              <a:spcAft>
                <a:spcPts val="0"/>
              </a:spcAft>
              <a:buClrTx/>
              <a:buSzTx/>
              <a:buFontTx/>
              <a:buNone/>
              <a:tabLst/>
              <a:defRPr/>
            </a:pPr>
            <a:r>
              <a:rPr kumimoji="1" lang="ja-JP" altLang="en-US" sz="1544" b="0" i="0" u="none" strike="noStrike" kern="1200" cap="none" spc="0" normalizeH="0" baseline="0" noProof="0" dirty="0">
                <a:ln>
                  <a:noFill/>
                </a:ln>
                <a:solidFill>
                  <a:prstClr val="black"/>
                </a:solidFill>
                <a:effectLst/>
                <a:uLnTx/>
                <a:uFillTx/>
                <a:latin typeface="Arial"/>
                <a:ea typeface="ＭＳ Ｐゴシック"/>
                <a:cs typeface="+mn-cs"/>
              </a:rPr>
              <a:t>過去</a:t>
            </a:r>
            <a:r>
              <a:rPr kumimoji="1" lang="en-US" altLang="ja-JP" sz="1544" b="0" i="0" u="none" strike="noStrike" kern="1200" cap="none" spc="0" normalizeH="0" baseline="0" noProof="0" dirty="0">
                <a:ln>
                  <a:noFill/>
                </a:ln>
                <a:solidFill>
                  <a:prstClr val="black"/>
                </a:solidFill>
                <a:effectLst/>
                <a:uLnTx/>
                <a:uFillTx/>
                <a:latin typeface="Arial"/>
                <a:ea typeface="ＭＳ Ｐゴシック"/>
                <a:cs typeface="+mn-cs"/>
              </a:rPr>
              <a:t>30</a:t>
            </a:r>
            <a:r>
              <a:rPr kumimoji="1" lang="ja-JP" altLang="en-US" sz="1544" b="0" i="0" u="none" strike="noStrike" kern="1200" cap="none" spc="0" normalizeH="0" baseline="0" noProof="0" dirty="0">
                <a:ln>
                  <a:noFill/>
                </a:ln>
                <a:solidFill>
                  <a:prstClr val="black"/>
                </a:solidFill>
                <a:effectLst/>
                <a:uLnTx/>
                <a:uFillTx/>
                <a:latin typeface="Arial"/>
                <a:ea typeface="ＭＳ Ｐゴシック"/>
                <a:cs typeface="+mn-cs"/>
              </a:rPr>
              <a:t>年近く類を見ない物価高騰や賃上げの局面を迎えている現状は、これまでとは明らかにフェーズが異なっているとして、「岸田総理は、</a:t>
            </a:r>
            <a:r>
              <a:rPr kumimoji="1" lang="en-US" altLang="ja-JP" sz="1544" b="0" i="0" u="none" strike="noStrike" kern="1200" cap="none" spc="0" normalizeH="0" baseline="0" noProof="0" dirty="0">
                <a:ln>
                  <a:noFill/>
                </a:ln>
                <a:solidFill>
                  <a:prstClr val="black"/>
                </a:solidFill>
                <a:effectLst/>
                <a:uLnTx/>
                <a:uFillTx/>
                <a:latin typeface="Arial"/>
                <a:ea typeface="ＭＳ Ｐゴシック"/>
                <a:cs typeface="+mn-cs"/>
              </a:rPr>
              <a:t>『</a:t>
            </a:r>
            <a:r>
              <a:rPr kumimoji="1" lang="ja-JP" altLang="en-US" sz="1544" b="0" i="0" u="none" strike="noStrike" kern="1200" cap="none" spc="0" normalizeH="0" baseline="0" noProof="0" dirty="0">
                <a:ln>
                  <a:noFill/>
                </a:ln>
                <a:solidFill>
                  <a:prstClr val="black"/>
                </a:solidFill>
                <a:effectLst/>
                <a:uLnTx/>
                <a:uFillTx/>
                <a:latin typeface="Arial"/>
                <a:ea typeface="ＭＳ Ｐゴシック"/>
                <a:cs typeface="+mn-cs"/>
              </a:rPr>
              <a:t>コストカット型経済</a:t>
            </a:r>
            <a:r>
              <a:rPr kumimoji="1" lang="en-US" altLang="ja-JP" sz="1544" b="0" i="0" u="none" strike="noStrike" kern="1200" cap="none" spc="0" normalizeH="0" baseline="0" noProof="0" dirty="0">
                <a:ln>
                  <a:noFill/>
                </a:ln>
                <a:solidFill>
                  <a:prstClr val="black"/>
                </a:solidFill>
                <a:effectLst/>
                <a:uLnTx/>
                <a:uFillTx/>
                <a:latin typeface="Arial"/>
                <a:ea typeface="ＭＳ Ｐゴシック"/>
                <a:cs typeface="+mn-cs"/>
              </a:rPr>
              <a:t>』</a:t>
            </a:r>
            <a:r>
              <a:rPr kumimoji="1" lang="ja-JP" altLang="en-US" sz="1544" b="0" i="0" u="none" strike="noStrike" kern="1200" cap="none" spc="0" normalizeH="0" baseline="0" noProof="0" dirty="0">
                <a:ln>
                  <a:noFill/>
                </a:ln>
                <a:solidFill>
                  <a:prstClr val="black"/>
                </a:solidFill>
                <a:effectLst/>
                <a:uLnTx/>
                <a:uFillTx/>
                <a:latin typeface="Arial"/>
                <a:ea typeface="ＭＳ Ｐゴシック"/>
                <a:cs typeface="+mn-cs"/>
              </a:rPr>
              <a:t>からの完全脱却とも述べられたが、診療報酬改定においても、コストカット型から完全に脱却し、異次元の対応が必要となる」と改めて強調。</a:t>
            </a:r>
          </a:p>
          <a:p>
            <a:pPr marL="0" marR="0" lvl="0" indent="204750" algn="l" defTabSz="742950" rtl="0" eaLnBrk="1" fontAlgn="auto" latinLnBrk="0" hangingPunct="1">
              <a:lnSpc>
                <a:spcPct val="100000"/>
              </a:lnSpc>
              <a:spcBef>
                <a:spcPts val="325"/>
              </a:spcBef>
              <a:spcAft>
                <a:spcPts val="0"/>
              </a:spcAft>
              <a:buClrTx/>
              <a:buSzTx/>
              <a:buFontTx/>
              <a:buNone/>
              <a:tabLst/>
              <a:defRPr/>
            </a:pPr>
            <a:r>
              <a:rPr kumimoji="1" lang="ja-JP" altLang="en-US" sz="1544" b="0" i="0" u="none" strike="noStrike" kern="1200" cap="none" spc="0" normalizeH="0" baseline="0" noProof="0" dirty="0">
                <a:ln>
                  <a:noFill/>
                </a:ln>
                <a:solidFill>
                  <a:prstClr val="black"/>
                </a:solidFill>
                <a:effectLst/>
                <a:uLnTx/>
                <a:uFillTx/>
                <a:latin typeface="Arial"/>
                <a:ea typeface="ＭＳ Ｐゴシック"/>
                <a:cs typeface="+mn-cs"/>
              </a:rPr>
              <a:t>賃上げは利益剰余金のようなストックではなく、高齢化の伸びのシーリングに制約された従来の改定に加えて、診療報酬改定の中において別枠で行うことを求めた。</a:t>
            </a:r>
            <a:endParaRPr kumimoji="1" lang="en-US" altLang="ja-JP" sz="1544" b="0" i="0" u="none" strike="noStrike" kern="1200" cap="none" spc="0" normalizeH="0" baseline="0" noProof="0" dirty="0">
              <a:ln>
                <a:noFill/>
              </a:ln>
              <a:solidFill>
                <a:prstClr val="black"/>
              </a:solidFill>
              <a:effectLst/>
              <a:uLnTx/>
              <a:uFillTx/>
              <a:latin typeface="Arial"/>
              <a:ea typeface="ＭＳ Ｐゴシック"/>
              <a:cs typeface="+mn-cs"/>
            </a:endParaRPr>
          </a:p>
        </p:txBody>
      </p:sp>
      <p:sp>
        <p:nvSpPr>
          <p:cNvPr id="10" name="テキスト ボックス 9">
            <a:extLst>
              <a:ext uri="{FF2B5EF4-FFF2-40B4-BE49-F238E27FC236}">
                <a16:creationId xmlns:a16="http://schemas.microsoft.com/office/drawing/2014/main" id="{88480E88-0A11-1F3E-E7BE-C24050CA1688}"/>
              </a:ext>
            </a:extLst>
          </p:cNvPr>
          <p:cNvSpPr txBox="1"/>
          <p:nvPr/>
        </p:nvSpPr>
        <p:spPr>
          <a:xfrm>
            <a:off x="298244" y="643361"/>
            <a:ext cx="9335275" cy="667555"/>
          </a:xfrm>
          <a:prstGeom prst="rect">
            <a:avLst/>
          </a:prstGeom>
          <a:noFill/>
        </p:spPr>
        <p:txBody>
          <a:bodyPr wrap="square" rtlCol="0">
            <a:spAutoFit/>
          </a:bodyP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788" b="0" i="0" u="none" strike="noStrike" kern="1200" cap="none" spc="0" normalizeH="0" baseline="0" noProof="0" dirty="0">
                <a:ln>
                  <a:noFill/>
                </a:ln>
                <a:solidFill>
                  <a:srgbClr val="0000FF"/>
                </a:solidFill>
                <a:effectLst/>
                <a:uLnTx/>
                <a:uFillTx/>
                <a:latin typeface="Arial"/>
                <a:ea typeface="ＭＳ Ｐゴシック"/>
                <a:cs typeface="+mn-cs"/>
              </a:rPr>
              <a:t>令和６年度診療報酬改定について</a:t>
            </a:r>
            <a:endParaRPr kumimoji="1" lang="en-US" altLang="ja-JP" sz="1788" b="0" i="0" u="none" strike="noStrike" kern="1200" cap="none" spc="0" normalizeH="0" baseline="0" noProof="0" dirty="0">
              <a:ln>
                <a:noFill/>
              </a:ln>
              <a:solidFill>
                <a:srgbClr val="0000FF"/>
              </a:solidFill>
              <a:effectLst/>
              <a:uLnTx/>
              <a:uFillTx/>
              <a:latin typeface="Arial"/>
              <a:ea typeface="ＭＳ Ｐゴシック"/>
              <a:cs typeface="+mn-cs"/>
            </a:endParaRPr>
          </a:p>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788" b="0" i="0" u="none" strike="noStrike" kern="1200" cap="none" spc="0" normalizeH="0" baseline="0" noProof="0" dirty="0">
                <a:ln>
                  <a:noFill/>
                </a:ln>
                <a:solidFill>
                  <a:srgbClr val="0000FF"/>
                </a:solidFill>
                <a:effectLst/>
                <a:uLnTx/>
                <a:uFillTx/>
                <a:latin typeface="Arial"/>
                <a:ea typeface="ＭＳ Ｐゴシック"/>
                <a:cs typeface="+mn-cs"/>
              </a:rPr>
              <a:t>～財政制度等審議会財政制度分科会「社会保障」の議論を受けて～（総論）</a:t>
            </a:r>
            <a:r>
              <a:rPr kumimoji="1" lang="ja-JP" altLang="en-US" sz="1950" b="0" i="0" u="none" strike="noStrike" kern="1200" cap="none" spc="0" normalizeH="0" baseline="0" noProof="0" dirty="0">
                <a:ln>
                  <a:noFill/>
                </a:ln>
                <a:solidFill>
                  <a:srgbClr val="0000FF"/>
                </a:solidFill>
                <a:effectLst/>
                <a:uLnTx/>
                <a:uFillTx/>
                <a:latin typeface="Arial"/>
                <a:ea typeface="ＭＳ Ｐゴシック"/>
                <a:cs typeface="+mn-cs"/>
              </a:rPr>
              <a:t> （</a:t>
            </a:r>
            <a:r>
              <a:rPr kumimoji="1" lang="en-US" altLang="ja-JP" sz="1950" b="0" i="0" u="none" strike="noStrike" kern="1200" cap="none" spc="0" normalizeH="0" baseline="0" noProof="0" dirty="0">
                <a:ln>
                  <a:noFill/>
                </a:ln>
                <a:solidFill>
                  <a:srgbClr val="0000FF"/>
                </a:solidFill>
                <a:effectLst/>
                <a:uLnTx/>
                <a:uFillTx/>
                <a:latin typeface="Arial"/>
                <a:ea typeface="ＭＳ Ｐゴシック"/>
                <a:cs typeface="+mn-cs"/>
              </a:rPr>
              <a:t>2/2</a:t>
            </a:r>
            <a:r>
              <a:rPr kumimoji="1" lang="ja-JP" altLang="en-US" sz="1950" b="0" i="0" u="none" strike="noStrike" kern="1200" cap="none" spc="0" normalizeH="0" baseline="0" noProof="0" dirty="0">
                <a:ln>
                  <a:noFill/>
                </a:ln>
                <a:solidFill>
                  <a:srgbClr val="0000FF"/>
                </a:solidFill>
                <a:effectLst/>
                <a:uLnTx/>
                <a:uFillTx/>
                <a:latin typeface="Arial"/>
                <a:ea typeface="ＭＳ Ｐゴシック"/>
                <a:cs typeface="+mn-cs"/>
              </a:rPr>
              <a:t>）</a:t>
            </a:r>
            <a:endParaRPr kumimoji="1" lang="ja-JP" altLang="en-US" sz="1788" b="0" i="0" u="none" strike="noStrike" kern="1200" cap="none" spc="0" normalizeH="0" baseline="0" noProof="0" dirty="0">
              <a:ln>
                <a:noFill/>
              </a:ln>
              <a:solidFill>
                <a:srgbClr val="0000FF"/>
              </a:solidFill>
              <a:effectLst/>
              <a:uLnTx/>
              <a:uFillTx/>
              <a:latin typeface="Arial"/>
              <a:ea typeface="ＭＳ Ｐゴシック"/>
              <a:cs typeface="+mn-cs"/>
            </a:endParaRPr>
          </a:p>
        </p:txBody>
      </p:sp>
      <p:sp>
        <p:nvSpPr>
          <p:cNvPr id="2" name="スライド番号プレースホルダー 2">
            <a:extLst>
              <a:ext uri="{FF2B5EF4-FFF2-40B4-BE49-F238E27FC236}">
                <a16:creationId xmlns:a16="http://schemas.microsoft.com/office/drawing/2014/main" id="{D47BBA2C-99D1-AB00-F845-033BF6D96D22}"/>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a:cs typeface="+mn-cs"/>
            </a:endParaRPr>
          </a:p>
        </p:txBody>
      </p:sp>
    </p:spTree>
    <p:extLst>
      <p:ext uri="{BB962C8B-B14F-4D97-AF65-F5344CB8AC3E}">
        <p14:creationId xmlns:p14="http://schemas.microsoft.com/office/powerpoint/2010/main" val="1859019442"/>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012565" y="2382619"/>
            <a:ext cx="8280920" cy="2062103"/>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3200" b="1" i="0" u="none" strike="noStrike" kern="1200" cap="none" spc="0" normalizeH="0" baseline="0" noProof="0" dirty="0">
                <a:ln>
                  <a:noFill/>
                </a:ln>
                <a:solidFill>
                  <a:sysClr val="windowText" lastClr="000000"/>
                </a:solidFill>
                <a:effectLst/>
                <a:uLnTx/>
                <a:uFillTx/>
                <a:latin typeface="メイリオ"/>
                <a:ea typeface="メイリオ"/>
                <a:cs typeface="+mn-cs"/>
              </a:rPr>
              <a:t>２</a:t>
            </a:r>
            <a:r>
              <a:rPr kumimoji="1" lang="en-US" altLang="ja-JP" sz="3200" b="1" i="0" u="none" strike="noStrike" kern="1200" cap="none" spc="0" normalizeH="0" baseline="0" noProof="0" dirty="0">
                <a:ln>
                  <a:noFill/>
                </a:ln>
                <a:solidFill>
                  <a:sysClr val="windowText" lastClr="000000"/>
                </a:solidFill>
                <a:effectLst/>
                <a:uLnTx/>
                <a:uFillTx/>
                <a:latin typeface="メイリオ"/>
                <a:ea typeface="メイリオ"/>
                <a:cs typeface="+mn-cs"/>
              </a:rPr>
              <a:t>. </a:t>
            </a:r>
            <a:r>
              <a:rPr kumimoji="1" lang="ja-JP" altLang="en-US" sz="3200" b="1" i="0" u="none" strike="noStrike" kern="1200" cap="none" spc="0" normalizeH="0" baseline="0" noProof="0" dirty="0">
                <a:ln>
                  <a:noFill/>
                </a:ln>
                <a:solidFill>
                  <a:sysClr val="windowText" lastClr="000000"/>
                </a:solidFill>
                <a:effectLst/>
                <a:uLnTx/>
                <a:uFillTx/>
                <a:latin typeface="メイリオ"/>
                <a:ea typeface="メイリオ"/>
                <a:cs typeface="+mn-cs"/>
              </a:rPr>
              <a:t>医療</a:t>
            </a:r>
            <a:r>
              <a:rPr kumimoji="1" lang="en-US" altLang="ja-JP" sz="3200" b="1" i="0" u="none" strike="noStrike" kern="1200" cap="none" spc="0" normalizeH="0" baseline="0" noProof="0" dirty="0">
                <a:ln>
                  <a:noFill/>
                </a:ln>
                <a:solidFill>
                  <a:sysClr val="windowText" lastClr="000000"/>
                </a:solidFill>
                <a:effectLst/>
                <a:uLnTx/>
                <a:uFillTx/>
                <a:latin typeface="メイリオ"/>
                <a:ea typeface="メイリオ"/>
                <a:cs typeface="+mn-cs"/>
              </a:rPr>
              <a:t>DX</a:t>
            </a:r>
            <a:r>
              <a:rPr kumimoji="1" lang="ja-JP" altLang="en-US" sz="3200" b="1" i="0" u="none" strike="noStrike" kern="1200" cap="none" spc="0" normalizeH="0" baseline="0" noProof="0" dirty="0">
                <a:ln>
                  <a:noFill/>
                </a:ln>
                <a:solidFill>
                  <a:sysClr val="windowText" lastClr="000000"/>
                </a:solidFill>
                <a:effectLst/>
                <a:uLnTx/>
                <a:uFillTx/>
                <a:latin typeface="メイリオ"/>
                <a:ea typeface="メイリオ"/>
                <a:cs typeface="+mn-cs"/>
              </a:rPr>
              <a:t>の推進</a:t>
            </a:r>
            <a:endParaRPr kumimoji="0" lang="ja-JP" altLang="en-US" sz="3200" b="1" i="0" u="none" strike="noStrike" kern="1200" cap="none" spc="0" normalizeH="0" baseline="0" noProof="0" dirty="0">
              <a:ln>
                <a:noFill/>
              </a:ln>
              <a:solidFill>
                <a:sysClr val="windowText" lastClr="000000"/>
              </a:solidFill>
              <a:effectLst/>
              <a:uLnTx/>
              <a:uFillTx/>
              <a:latin typeface="メイリオ"/>
              <a:ea typeface="メイリオ"/>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a:ea typeface="メイリオ"/>
                <a:cs typeface="+mn-cs"/>
              </a:rPr>
              <a:t>（１）マイナ保険証を中心とした医療</a:t>
            </a:r>
            <a:r>
              <a:rPr kumimoji="1" lang="en-US" altLang="ja-JP" sz="2400" b="0" i="0" u="none" strike="noStrike" kern="1200" cap="none" spc="0" normalizeH="0" baseline="0" noProof="0" dirty="0">
                <a:ln>
                  <a:noFill/>
                </a:ln>
                <a:solidFill>
                  <a:prstClr val="white">
                    <a:lumMod val="65000"/>
                  </a:prstClr>
                </a:solidFill>
                <a:effectLst/>
                <a:uLnTx/>
                <a:uFillTx/>
                <a:latin typeface="メイリオ"/>
                <a:ea typeface="メイリオ"/>
                <a:cs typeface="+mn-cs"/>
              </a:rPr>
              <a:t>DX</a:t>
            </a:r>
            <a:r>
              <a:rPr kumimoji="1" lang="ja-JP" altLang="en-US" sz="2400" b="0" i="0" u="none" strike="noStrike" kern="1200" cap="none" spc="0" normalizeH="0" baseline="0" noProof="0" dirty="0">
                <a:ln>
                  <a:noFill/>
                </a:ln>
                <a:solidFill>
                  <a:prstClr val="white">
                    <a:lumMod val="65000"/>
                  </a:prstClr>
                </a:solidFill>
                <a:effectLst/>
                <a:uLnTx/>
                <a:uFillTx/>
                <a:latin typeface="メイリオ"/>
                <a:ea typeface="メイリオ"/>
                <a:cs typeface="+mn-cs"/>
              </a:rPr>
              <a:t>の推進</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a:ea typeface="メイリオ"/>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a:ea typeface="メイリオ"/>
                <a:cs typeface="+mn-cs"/>
              </a:rPr>
              <a:t>（２）情報通信機器を用いた診療の推進等</a:t>
            </a: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516480899"/>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9424"/>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171</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1226209141"/>
              </p:ext>
            </p:extLst>
          </p:nvPr>
        </p:nvGraphicFramePr>
        <p:xfrm>
          <a:off x="389493" y="228601"/>
          <a:ext cx="9127014" cy="520065"/>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52006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医療</a:t>
                      </a:r>
                      <a:r>
                        <a:rPr kumimoji="1" lang="en-US" altLang="ja-JP" sz="2600" b="0" i="0" u="none" strike="noStrike" kern="1200" cap="none" spc="0" normalizeH="0" baseline="0" noProof="0" dirty="0">
                          <a:ln>
                            <a:noFill/>
                          </a:ln>
                          <a:solidFill>
                            <a:prstClr val="black"/>
                          </a:solidFill>
                          <a:effectLst/>
                          <a:uLnTx/>
                          <a:uFillTx/>
                          <a:latin typeface="+mn-lt"/>
                          <a:ea typeface="+mn-ea"/>
                          <a:cs typeface="+mn-cs"/>
                        </a:rPr>
                        <a:t>DX</a:t>
                      </a:r>
                      <a:r>
                        <a:rPr kumimoji="1" lang="ja-JP" altLang="en-US" sz="2600" b="0" i="0" u="none" strike="noStrike" kern="1200" cap="none" spc="0" normalizeH="0" baseline="0" noProof="0" dirty="0">
                          <a:ln>
                            <a:noFill/>
                          </a:ln>
                          <a:solidFill>
                            <a:prstClr val="black"/>
                          </a:solidFill>
                          <a:effectLst/>
                          <a:uLnTx/>
                          <a:uFillTx/>
                          <a:latin typeface="+mn-lt"/>
                          <a:ea typeface="+mn-ea"/>
                          <a:cs typeface="+mn-cs"/>
                        </a:rPr>
                        <a:t>の推進による医療情報の有効活用、遠隔医療の推進</a:t>
                      </a:r>
                      <a:endParaRPr kumimoji="1" lang="en-US" altLang="ja-JP" sz="2600" b="0" i="0" u="none" strike="noStrike" kern="1200" cap="none" spc="0" normalizeH="0" baseline="0" noProof="0" dirty="0">
                        <a:ln>
                          <a:noFill/>
                        </a:ln>
                        <a:solidFill>
                          <a:prstClr val="black"/>
                        </a:solidFill>
                        <a:effectLst/>
                        <a:uLnTx/>
                        <a:uFillTx/>
                        <a:latin typeface="+mn-lt"/>
                        <a:ea typeface="+mn-ea"/>
                        <a:cs typeface="+mn-cs"/>
                      </a:endParaRP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3453677000"/>
              </p:ext>
            </p:extLst>
          </p:nvPr>
        </p:nvGraphicFramePr>
        <p:xfrm>
          <a:off x="590550" y="923926"/>
          <a:ext cx="8763000" cy="5705474"/>
        </p:xfrm>
        <a:graphic>
          <a:graphicData uri="http://schemas.openxmlformats.org/drawingml/2006/table">
            <a:tbl>
              <a:tblPr firstRow="1" bandRow="1">
                <a:tableStyleId>{5C22544A-7EE6-4342-B048-85BDC9FD1C3A}</a:tableStyleId>
              </a:tblPr>
              <a:tblGrid>
                <a:gridCol w="8763000">
                  <a:extLst>
                    <a:ext uri="{9D8B030D-6E8A-4147-A177-3AD203B41FA5}">
                      <a16:colId xmlns:a16="http://schemas.microsoft.com/office/drawing/2014/main" val="4124765003"/>
                    </a:ext>
                  </a:extLst>
                </a:gridCol>
              </a:tblGrid>
              <a:tr h="5705474">
                <a:tc>
                  <a:txBody>
                    <a:bodyPr/>
                    <a:lstStyle/>
                    <a:p>
                      <a:pPr>
                        <a:spcBef>
                          <a:spcPts val="1200"/>
                        </a:spcBef>
                      </a:pPr>
                      <a:r>
                        <a:rPr kumimoji="1" lang="ja-JP" altLang="en-US" sz="2000" b="1" dirty="0">
                          <a:solidFill>
                            <a:schemeClr val="tx1"/>
                          </a:solidFill>
                          <a:latin typeface="+mn-ea"/>
                          <a:ea typeface="+mn-ea"/>
                        </a:rPr>
                        <a:t>＜へき地診療所等が実践する</a:t>
                      </a:r>
                      <a:r>
                        <a:rPr kumimoji="1" lang="en-US" altLang="ja-JP" sz="2000" b="1" dirty="0">
                          <a:solidFill>
                            <a:schemeClr val="tx1"/>
                          </a:solidFill>
                          <a:latin typeface="+mn-ea"/>
                          <a:ea typeface="+mn-ea"/>
                        </a:rPr>
                        <a:t>D to P with N</a:t>
                      </a:r>
                      <a:r>
                        <a:rPr kumimoji="1" lang="ja-JP" altLang="en-US" sz="2000" b="1" dirty="0">
                          <a:solidFill>
                            <a:schemeClr val="tx1"/>
                          </a:solidFill>
                          <a:latin typeface="+mn-ea"/>
                          <a:ea typeface="+mn-ea"/>
                        </a:rPr>
                        <a:t>の推進＞</a:t>
                      </a:r>
                      <a:endParaRPr kumimoji="1" lang="en-US" altLang="ja-JP" sz="2000" b="1" dirty="0">
                        <a:solidFill>
                          <a:schemeClr val="tx1"/>
                        </a:solidFill>
                        <a:latin typeface="+mn-ea"/>
                        <a:ea typeface="+mn-ea"/>
                      </a:endParaRPr>
                    </a:p>
                    <a:p>
                      <a:pPr marL="371475" marR="0" lvl="1" indent="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へき地医療において、患者が看護師等といる場合のオンライン診療（</a:t>
                      </a:r>
                      <a:r>
                        <a:rPr kumimoji="1" lang="en-US" altLang="ja-JP" sz="2000" b="1" i="0" u="none" strike="noStrike" kern="1200" cap="none" spc="0" normalizeH="0" baseline="0" noProof="0" dirty="0">
                          <a:ln>
                            <a:noFill/>
                          </a:ln>
                          <a:solidFill>
                            <a:prstClr val="black"/>
                          </a:solidFill>
                          <a:effectLst/>
                          <a:uLnTx/>
                          <a:uFillTx/>
                          <a:latin typeface="+mn-ea"/>
                          <a:ea typeface="+mn-ea"/>
                          <a:cs typeface="+mn-cs"/>
                        </a:rPr>
                        <a:t>D to P with N</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）が有効であることを踏まえ、</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へき地診療所及びへき地医療拠点病院</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において、適切な研修を修了した医師が、</a:t>
                      </a:r>
                      <a:r>
                        <a:rPr kumimoji="1" lang="en-US" altLang="ja-JP" sz="2000" b="1" i="0" u="none" strike="noStrike" kern="1200" cap="none" spc="0" normalizeH="0" baseline="0" noProof="0" dirty="0">
                          <a:ln>
                            <a:noFill/>
                          </a:ln>
                          <a:solidFill>
                            <a:srgbClr val="FF0000"/>
                          </a:solidFill>
                          <a:effectLst/>
                          <a:uLnTx/>
                          <a:uFillTx/>
                          <a:latin typeface="+mn-ea"/>
                          <a:ea typeface="+mn-ea"/>
                          <a:cs typeface="+mn-cs"/>
                        </a:rPr>
                        <a:t>D to P with N</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を実施できる体制を確保している場合の評価</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を、</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情報通信機器を用いた場合の再診料及び外来診療料に新設</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する。</a:t>
                      </a:r>
                      <a:endParaRPr kumimoji="1" lang="en-US" altLang="ja-JP" sz="2000" b="1" i="0" u="none" strike="noStrike" kern="1200" cap="none" spc="0" normalizeH="0" baseline="0" noProof="0" dirty="0">
                        <a:ln>
                          <a:noFill/>
                        </a:ln>
                        <a:solidFill>
                          <a:srgbClr val="0070C0"/>
                        </a:solidFill>
                        <a:effectLst/>
                        <a:uLnTx/>
                        <a:uFillTx/>
                        <a:latin typeface="+mn-ea"/>
                        <a:ea typeface="+mn-ea"/>
                        <a:cs typeface="+mn-cs"/>
                      </a:endParaRPr>
                    </a:p>
                    <a:p>
                      <a:pPr marL="0" marR="0" lvl="0" indent="0" algn="l" defTabSz="914400" rtl="0" eaLnBrk="1" fontAlgn="auto" latinLnBrk="0" hangingPunct="1">
                        <a:lnSpc>
                          <a:spcPct val="100000"/>
                        </a:lnSpc>
                        <a:spcBef>
                          <a:spcPts val="120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＜難病患者の治療に係る遠隔連携診療料の見直し＞</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371475" marR="0" lvl="1" indent="0" algn="l" defTabSz="742950" rtl="0" eaLnBrk="1" fontAlgn="auto" latinLnBrk="0" hangingPunct="1">
                        <a:lnSpc>
                          <a:spcPct val="100000"/>
                        </a:lnSpc>
                        <a:spcBef>
                          <a:spcPts val="600"/>
                        </a:spcBef>
                        <a:spcAft>
                          <a:spcPts val="0"/>
                        </a:spcAft>
                        <a:buClrTx/>
                        <a:buSzTx/>
                        <a:buFontTx/>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指定難病患者に対する治療について患者が医師といる場合の情報通信機器を用いた診療（</a:t>
                      </a:r>
                      <a:r>
                        <a:rPr kumimoji="1" lang="en-US" altLang="ja-JP" sz="2000" b="1" i="0" u="none" strike="noStrike" kern="1200" cap="none" spc="0" normalizeH="0" baseline="0" noProof="0" dirty="0">
                          <a:ln>
                            <a:noFill/>
                          </a:ln>
                          <a:solidFill>
                            <a:prstClr val="black"/>
                          </a:solidFill>
                          <a:effectLst/>
                          <a:uLnTx/>
                          <a:uFillTx/>
                          <a:latin typeface="+mn-ea"/>
                          <a:ea typeface="+mn-ea"/>
                          <a:cs typeface="+mn-cs"/>
                        </a:rPr>
                        <a:t>D to P with D</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）が有効であることが示されたことを踏まえ、</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治療を目的とする場合の遠隔連携診療料の対象患者に、指定難病患者を追加</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する。</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0" marR="0" lvl="1" indent="0" algn="l" defTabSz="742950" rtl="0" eaLnBrk="1" fontAlgn="auto" latinLnBrk="0" hangingPunct="1">
                        <a:lnSpc>
                          <a:spcPct val="100000"/>
                        </a:lnSpc>
                        <a:spcBef>
                          <a:spcPts val="1200"/>
                        </a:spcBef>
                        <a:spcAft>
                          <a:spcPts val="0"/>
                        </a:spcAft>
                        <a:buClrTx/>
                        <a:buSzTx/>
                        <a:buFontTx/>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＜在宅持続陽圧呼吸療法指導管理料における</a:t>
                      </a:r>
                      <a:br>
                        <a:rPr kumimoji="1" lang="en-US" altLang="ja-JP" sz="2000" b="1" i="0" u="none" strike="noStrike" kern="1200" cap="none" spc="0" normalizeH="0" baseline="0" noProof="0" dirty="0">
                          <a:ln>
                            <a:noFill/>
                          </a:ln>
                          <a:solidFill>
                            <a:prstClr val="black"/>
                          </a:solidFill>
                          <a:effectLst/>
                          <a:uLnTx/>
                          <a:uFillTx/>
                          <a:latin typeface="+mn-ea"/>
                          <a:ea typeface="+mn-ea"/>
                          <a:cs typeface="+mn-cs"/>
                        </a:rPr>
                      </a:b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情報通信機器を用いた診療に係る評価の新設＞</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0" marR="0" lvl="1" indent="0" algn="l" defTabSz="742950" rtl="0" eaLnBrk="1" fontAlgn="auto" latinLnBrk="0" hangingPunct="1">
                        <a:lnSpc>
                          <a:spcPct val="100000"/>
                        </a:lnSpc>
                        <a:spcBef>
                          <a:spcPts val="600"/>
                        </a:spcBef>
                        <a:spcAft>
                          <a:spcPts val="0"/>
                        </a:spcAft>
                        <a:buClrTx/>
                        <a:buSzTx/>
                        <a:buFontTx/>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情報通信機器を用いた診療における閉塞性無呼吸症候群に対する持続陽圧呼吸（</a:t>
                      </a:r>
                      <a:r>
                        <a:rPr kumimoji="1" lang="en-US" altLang="ja-JP" sz="2000" b="1" i="0" u="none" strike="noStrike" kern="1200" cap="none" spc="0" normalizeH="0" baseline="0" noProof="0" dirty="0">
                          <a:ln>
                            <a:noFill/>
                          </a:ln>
                          <a:solidFill>
                            <a:prstClr val="black"/>
                          </a:solidFill>
                          <a:effectLst/>
                          <a:uLnTx/>
                          <a:uFillTx/>
                          <a:latin typeface="+mn-ea"/>
                          <a:ea typeface="+mn-ea"/>
                          <a:cs typeface="+mn-cs"/>
                        </a:rPr>
                        <a:t>CPAP</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）療法を実施する際の基準を踏まえ、</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情報通信機器を用いた場合の在宅持続陽圧呼吸療法指導管理</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について、新たな評価を行う。</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2400474946"/>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へき地診療所等が実施する</a:t>
            </a:r>
            <a:r>
              <a:rPr lang="en-US" altLang="ja-JP" b="1"/>
              <a:t>D to P with N</a:t>
            </a:r>
            <a:r>
              <a:rPr lang="ja-JP" altLang="en-US" b="1"/>
              <a:t>の推進</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1"/>
            <a:ext cx="9529762" cy="374235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へき地医療において、患者が看護師等といる場合のオンライン診療（</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 to P with N</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）が有効であることを踏まえ、へき地診療所及びへき地医療拠点病院において、適切な研修を修了した医師が、</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 to P with N</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を実施できる体制を確保している場合の評価を、情報通信機器を用いた場合の再診料及び外来診療料に新設する。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600"/>
              </a:spcAft>
              <a:buClrTx/>
              <a:buSzTx/>
              <a:buFontTx/>
              <a:buNone/>
              <a:tabLst/>
              <a:defRPr/>
            </a:pP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TW"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看護師等遠隔診療補助加算</a:t>
            </a:r>
            <a:r>
              <a:rPr kumimoji="1" lang="ja-JP" altLang="en-US"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182563" marR="0" lvl="0" indent="1730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別に厚生労働大臣が定める施設基準に適合しているものとして地方厚生局長等に届け出た保険医療機関において、看護師等といる患者に対して情報通信機器を用いた診療を行った場合に、所定点数に加算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1730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次のいずれにも該当すること。</a:t>
            </a:r>
          </a:p>
          <a:p>
            <a:pPr marL="622300" marR="0" lvl="0" indent="-26670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「へき地保健医療対策事業について」（平成</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13</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年５月</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16</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日医政発第</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529</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号）に規定するへき地医療拠点病院又はへき地診療所の指定を受けていること。</a:t>
            </a:r>
          </a:p>
          <a:p>
            <a:pPr marL="622300" marR="0" lvl="0" indent="-26670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当該保険医療機関に、へき地における患者が看護師等といる場合の情報通信機器を用いた診療に係る研修な研修を修了した医師を配置していること。</a:t>
            </a:r>
          </a:p>
          <a:p>
            <a:pPr marL="622300" marR="0" lvl="0" indent="-26670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情報通信機器を用いた診療の届出を行っていること。</a:t>
            </a:r>
          </a:p>
          <a:p>
            <a:pPr marL="622300" marR="0" lvl="0" indent="-26670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481833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へき地診療所等が実施する</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 to P with N</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の推進</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の推進による医療情報の有効活用、遠隔医療の推進－⑥</a:t>
            </a:r>
          </a:p>
        </p:txBody>
      </p:sp>
      <p:pic>
        <p:nvPicPr>
          <p:cNvPr id="1026" name="Picture 2" descr="パソコンを操作する医師のイラスト">
            <a:extLst>
              <a:ext uri="{FF2B5EF4-FFF2-40B4-BE49-F238E27FC236}">
                <a16:creationId xmlns:a16="http://schemas.microsoft.com/office/drawing/2014/main" id="{1BC1DC27-276A-3AA1-C9F7-2DE553E131E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68236" y="4700576"/>
            <a:ext cx="1735865" cy="1735865"/>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看護師（黒髪ボブ）と患者さんが笑顔で会話しているイラスト">
            <a:extLst>
              <a:ext uri="{FF2B5EF4-FFF2-40B4-BE49-F238E27FC236}">
                <a16:creationId xmlns:a16="http://schemas.microsoft.com/office/drawing/2014/main" id="{62A03C97-FFBE-C373-6B3B-A3D425E8F1A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84454" y="4761157"/>
            <a:ext cx="1735866" cy="1735866"/>
          </a:xfrm>
          <a:prstGeom prst="rect">
            <a:avLst/>
          </a:prstGeom>
          <a:noFill/>
          <a:extLst>
            <a:ext uri="{909E8E84-426E-40DD-AFC4-6F175D3DCCD1}">
              <a14:hiddenFill xmlns:a14="http://schemas.microsoft.com/office/drawing/2010/main">
                <a:solidFill>
                  <a:srgbClr val="FFFFFF"/>
                </a:solidFill>
              </a14:hiddenFill>
            </a:ext>
          </a:extLst>
        </p:spPr>
      </p:pic>
      <p:sp>
        <p:nvSpPr>
          <p:cNvPr id="4" name="矢印: 左右 3">
            <a:extLst>
              <a:ext uri="{FF2B5EF4-FFF2-40B4-BE49-F238E27FC236}">
                <a16:creationId xmlns:a16="http://schemas.microsoft.com/office/drawing/2014/main" id="{C204CEA2-2405-5934-C02C-D8895F594CED}"/>
              </a:ext>
            </a:extLst>
          </p:cNvPr>
          <p:cNvSpPr/>
          <p:nvPr/>
        </p:nvSpPr>
        <p:spPr>
          <a:xfrm>
            <a:off x="4002976" y="5362121"/>
            <a:ext cx="1482604" cy="477079"/>
          </a:xfrm>
          <a:prstGeom prst="leftRightArrow">
            <a:avLst/>
          </a:prstGeom>
          <a:solidFill>
            <a:srgbClr val="0070C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5" name="テキスト ボックス 4">
            <a:extLst>
              <a:ext uri="{FF2B5EF4-FFF2-40B4-BE49-F238E27FC236}">
                <a16:creationId xmlns:a16="http://schemas.microsoft.com/office/drawing/2014/main" id="{D3CBADEC-0382-E7A3-229F-47BFEA1288A3}"/>
              </a:ext>
            </a:extLst>
          </p:cNvPr>
          <p:cNvSpPr txBox="1"/>
          <p:nvPr/>
        </p:nvSpPr>
        <p:spPr>
          <a:xfrm>
            <a:off x="3844031" y="5905123"/>
            <a:ext cx="1800493" cy="25391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情報通信機器を用いた診療</a:t>
            </a:r>
          </a:p>
        </p:txBody>
      </p:sp>
      <p:sp>
        <p:nvSpPr>
          <p:cNvPr id="6" name="テキスト ボックス 5">
            <a:extLst>
              <a:ext uri="{FF2B5EF4-FFF2-40B4-BE49-F238E27FC236}">
                <a16:creationId xmlns:a16="http://schemas.microsoft.com/office/drawing/2014/main" id="{130C5128-3897-656E-905F-4F23867508B1}"/>
              </a:ext>
            </a:extLst>
          </p:cNvPr>
          <p:cNvSpPr txBox="1"/>
          <p:nvPr/>
        </p:nvSpPr>
        <p:spPr>
          <a:xfrm>
            <a:off x="761522" y="6524825"/>
            <a:ext cx="2877711" cy="25391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へき地診療所又はへき地医療拠点病院の医師</a:t>
            </a:r>
          </a:p>
        </p:txBody>
      </p:sp>
      <p:sp>
        <p:nvSpPr>
          <p:cNvPr id="7" name="テキスト ボックス 6">
            <a:extLst>
              <a:ext uri="{FF2B5EF4-FFF2-40B4-BE49-F238E27FC236}">
                <a16:creationId xmlns:a16="http://schemas.microsoft.com/office/drawing/2014/main" id="{153A2B26-034C-79AE-DF1C-597DF229C69B}"/>
              </a:ext>
            </a:extLst>
          </p:cNvPr>
          <p:cNvSpPr txBox="1"/>
          <p:nvPr/>
        </p:nvSpPr>
        <p:spPr>
          <a:xfrm>
            <a:off x="6387937" y="6524825"/>
            <a:ext cx="1800493" cy="25391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患者が看護師等といる場合</a:t>
            </a:r>
          </a:p>
        </p:txBody>
      </p:sp>
      <p:sp>
        <p:nvSpPr>
          <p:cNvPr id="9" name="スライド番号プレースホルダー 2">
            <a:extLst>
              <a:ext uri="{FF2B5EF4-FFF2-40B4-BE49-F238E27FC236}">
                <a16:creationId xmlns:a16="http://schemas.microsoft.com/office/drawing/2014/main" id="{B82258B6-1642-EBE0-9536-069D5042D5D8}"/>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327343063"/>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難病患者の治療に係る遠隔連携診療料の見直し</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32424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指定難病患者に対する治療について患者が医師といる場合の情報通信機器を用いた診療（</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 to P with D</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）が有効であることが示されたことを踏まえ、治療を目的とする場合の遠隔連携診療料の対象患者に、指定難病患者を追加する。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5626859"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難病患者の治療に係る遠隔連携診療料の見直し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の推進による医療情報の有効活用、遠隔医療の推進－⑦等</a:t>
            </a:r>
          </a:p>
        </p:txBody>
      </p:sp>
      <p:sp>
        <p:nvSpPr>
          <p:cNvPr id="88" name="正方形/長方形 87"/>
          <p:cNvSpPr/>
          <p:nvPr/>
        </p:nvSpPr>
        <p:spPr>
          <a:xfrm>
            <a:off x="5215576" y="2139116"/>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2502425"/>
            <a:ext cx="4320000" cy="3474866"/>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遠隔連携診療料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注２　２については、別に厚生労働大臣が定める施設基準を満たす保険医療機関において、対面診療を行っている入院中の患者以外の患者であって、別に厚生労働大臣が定めるものに対して、治療を目的として、患者の同意を得て、</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当該施設基準を満たす難病</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又はてんかんに関する専門的な診療を行っている他の保険医療機関の医師に事前に診療情報提供を行った上で、当該患者の来院時に、情報通信機器を用いて、当該他の保険医療機関の医師と連携して診療を行った場合に、３月に１回に限り算定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九の七の三　遠隔連携診療料の施設基準等</a:t>
            </a: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（略）</a:t>
            </a: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遠隔連携診療料の注２に規定する対象患者</a:t>
            </a: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てんかんの患者（知的障害を有するものに限る。）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539750"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ロ</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難病の患者に対する医療等に関する法律第五条第一項に規定する指定難病の患者</a:t>
            </a:r>
          </a:p>
        </p:txBody>
      </p:sp>
      <p:sp>
        <p:nvSpPr>
          <p:cNvPr id="90" name="右矢印 89"/>
          <p:cNvSpPr/>
          <p:nvPr/>
        </p:nvSpPr>
        <p:spPr>
          <a:xfrm>
            <a:off x="4740962" y="3609232"/>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2139116"/>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502424"/>
            <a:ext cx="4371398" cy="3474867"/>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遠隔連携診療料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注２　２については、別に厚生労働大臣が定める施設基準を満たす保険医療機関において、対面診療を行っている入院中の患者以外の患者であって、別に厚生労働大臣が定めるものに対して、</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てんかんの</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治療を目的として、患者の同意を得て、てんかんに関する専門的な診療を行っている他の保険医療機関の医師に事前に診療情報提供を行った上で、当該患者の来院時に、情報通信機器を用いて、当該他の保険医療機関の医師と連携して診療を行った場合に、</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当該診療料を最初に算定した日から起算して１年を限度として、</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３月に１回に限り算定する。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九の七の三　遠隔連携診療料の施設基準等</a:t>
            </a: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（略）</a:t>
            </a: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遠隔連携診療料の注２に規定する対象患者</a:t>
            </a: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てんかんの患者（知的障害を有するものに限る。）</a:t>
            </a: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スライド番号プレースホルダー 2">
            <a:extLst>
              <a:ext uri="{FF2B5EF4-FFF2-40B4-BE49-F238E27FC236}">
                <a16:creationId xmlns:a16="http://schemas.microsoft.com/office/drawing/2014/main" id="{EB4ED221-BE2F-BEF4-6FF3-5222C1BAE34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196672935"/>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sz="1900" b="1"/>
              <a:t>在宅持続陽圧呼吸療法指導管理料における情報通信機器を用いた診療に係る評価の新設</a:t>
            </a:r>
            <a:endParaRPr kumimoji="1" lang="ja-JP" altLang="en-US" sz="1900"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438187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情報通信機器を用いた診療における閉塞性無呼吸症候群に対する持続陽圧呼吸（</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CPAP</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）療法を実施する際の基準を踏まえ、情報通信機器を用いた場合の在宅持続陽圧呼吸療法指導管理について、新たな評価を行う。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R="0" lvl="0" algn="l" defTabSz="914400" rtl="0" eaLnBrk="1" fontAlgn="auto" latinLnBrk="0" hangingPunct="1">
              <a:lnSpc>
                <a:spcPct val="100000"/>
              </a:lnSpc>
              <a:spcBef>
                <a:spcPts val="0"/>
              </a:spcBef>
              <a:spcAft>
                <a:spcPts val="0"/>
              </a:spcAft>
              <a:buClrTx/>
              <a:buSzTx/>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9" y="825919"/>
            <a:ext cx="4429034" cy="571396"/>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在宅持続陽圧呼吸療法指導管理料における</a:t>
            </a:r>
            <a:endPar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情報通信機器を用いた診療に係る評価の新設</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の推進による医療情報の有効活用、遠隔医療の推進－⑧</a:t>
            </a:r>
          </a:p>
        </p:txBody>
      </p:sp>
      <p:sp>
        <p:nvSpPr>
          <p:cNvPr id="88" name="正方形/長方形 87"/>
          <p:cNvSpPr/>
          <p:nvPr/>
        </p:nvSpPr>
        <p:spPr>
          <a:xfrm>
            <a:off x="5215577" y="2340647"/>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3" y="2703956"/>
            <a:ext cx="4320000" cy="2191894"/>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在宅持続陽圧呼吸療法指導管理料</a:t>
            </a: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269875"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注３</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別に厚生労働大臣が定める施設基準に適合しているものとして地方厚生局長等に届け出た保険医療機関において、在宅持続陽圧呼吸療法指導管理料２を算定すべき指導管理を情報通信機器を用いて行った場合は、２の所定点数に代えて、</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218</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点を算定する。</a:t>
            </a: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5725" marR="0" lvl="0" indent="180975"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情報通信機器を用いた診療の届出を行っていること。</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40963" y="3197152"/>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30" y="2340647"/>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9" y="2703955"/>
            <a:ext cx="4371398" cy="2191895"/>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在宅持続陽圧呼吸療法指導管理料</a:t>
            </a: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スライド番号プレースホルダー 2">
            <a:extLst>
              <a:ext uri="{FF2B5EF4-FFF2-40B4-BE49-F238E27FC236}">
                <a16:creationId xmlns:a16="http://schemas.microsoft.com/office/drawing/2014/main" id="{92EBB9D7-842B-7B38-8083-628918B1E12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3" name="テキスト ボックス 2">
            <a:extLst>
              <a:ext uri="{FF2B5EF4-FFF2-40B4-BE49-F238E27FC236}">
                <a16:creationId xmlns:a16="http://schemas.microsoft.com/office/drawing/2014/main" id="{98C71A04-B65D-EFB1-8B6B-BF462A7B8A84}"/>
              </a:ext>
            </a:extLst>
          </p:cNvPr>
          <p:cNvSpPr txBox="1"/>
          <p:nvPr/>
        </p:nvSpPr>
        <p:spPr>
          <a:xfrm>
            <a:off x="1119187" y="5657671"/>
            <a:ext cx="7667625" cy="1077218"/>
          </a:xfrm>
          <a:prstGeom prst="rect">
            <a:avLst/>
          </a:prstGeom>
          <a:noFill/>
        </p:spPr>
        <p:txBody>
          <a:bodyPr wrap="square" rtlCol="0" anchor="ctr">
            <a:spAutoFit/>
          </a:bodyPr>
          <a:lstStyle/>
          <a:p>
            <a:pPr marL="252000" lvl="1" indent="-457200"/>
            <a:r>
              <a:rPr kumimoji="1" lang="en-US" altLang="ja-JP" sz="1600" dirty="0">
                <a:latin typeface="メイリオ" panose="020B0604030504040204" pitchFamily="50" charset="-128"/>
                <a:ea typeface="メイリオ" panose="020B0604030504040204" pitchFamily="50" charset="-128"/>
              </a:rPr>
              <a:t>※ </a:t>
            </a:r>
            <a:r>
              <a:rPr kumimoji="1" lang="ja-JP" altLang="en-US" sz="1600" dirty="0">
                <a:latin typeface="メイリオ" panose="020B0604030504040204" pitchFamily="50" charset="-128"/>
                <a:ea typeface="メイリオ" panose="020B0604030504040204" pitchFamily="50" charset="-128"/>
              </a:rPr>
              <a:t>対面の初診で</a:t>
            </a:r>
            <a:r>
              <a:rPr kumimoji="1" lang="en-US" altLang="ja-JP" sz="1600" dirty="0">
                <a:latin typeface="メイリオ" panose="020B0604030504040204" pitchFamily="50" charset="-128"/>
                <a:ea typeface="メイリオ" panose="020B0604030504040204" pitchFamily="50" charset="-128"/>
              </a:rPr>
              <a:t>CPAP</a:t>
            </a:r>
            <a:r>
              <a:rPr kumimoji="1" lang="ja-JP" altLang="en-US" sz="1600" dirty="0">
                <a:latin typeface="メイリオ" panose="020B0604030504040204" pitchFamily="50" charset="-128"/>
                <a:ea typeface="メイリオ" panose="020B0604030504040204" pitchFamily="50" charset="-128"/>
              </a:rPr>
              <a:t>療法を開始し、眠気やイビキなどの症状が改善していることを同じく対面診療で確認した後に、情報通信機器を用いた点数を算定できるという設計になっているので、情報通信機器を用いた場合の点数を算定できるのは、３回目の診療以降となる。</a:t>
            </a:r>
          </a:p>
        </p:txBody>
      </p:sp>
    </p:spTree>
    <p:extLst>
      <p:ext uri="{BB962C8B-B14F-4D97-AF65-F5344CB8AC3E}">
        <p14:creationId xmlns:p14="http://schemas.microsoft.com/office/powerpoint/2010/main" val="2557243018"/>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9424"/>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175</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1940617327"/>
              </p:ext>
            </p:extLst>
          </p:nvPr>
        </p:nvGraphicFramePr>
        <p:xfrm>
          <a:off x="389493" y="792480"/>
          <a:ext cx="9127014" cy="51625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55408">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900" b="0" i="0" u="none" strike="noStrike" kern="1200" cap="none" spc="0" normalizeH="0" baseline="0" noProof="0" dirty="0">
                          <a:ln>
                            <a:noFill/>
                          </a:ln>
                          <a:solidFill>
                            <a:prstClr val="black"/>
                          </a:solidFill>
                          <a:effectLst/>
                          <a:uLnTx/>
                          <a:uFillTx/>
                          <a:latin typeface="+mn-lt"/>
                          <a:ea typeface="+mn-ea"/>
                          <a:cs typeface="+mn-cs"/>
                        </a:rPr>
                        <a:t>情報通信機器を用いた通院精神療法に係る評価の新設</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3494933093"/>
              </p:ext>
            </p:extLst>
          </p:nvPr>
        </p:nvGraphicFramePr>
        <p:xfrm>
          <a:off x="809626" y="1447800"/>
          <a:ext cx="8467724" cy="5191125"/>
        </p:xfrm>
        <a:graphic>
          <a:graphicData uri="http://schemas.openxmlformats.org/drawingml/2006/table">
            <a:tbl>
              <a:tblPr firstRow="1" bandRow="1">
                <a:tableStyleId>{5C22544A-7EE6-4342-B048-85BDC9FD1C3A}</a:tableStyleId>
              </a:tblPr>
              <a:tblGrid>
                <a:gridCol w="8467724">
                  <a:extLst>
                    <a:ext uri="{9D8B030D-6E8A-4147-A177-3AD203B41FA5}">
                      <a16:colId xmlns:a16="http://schemas.microsoft.com/office/drawing/2014/main" val="4124765003"/>
                    </a:ext>
                  </a:extLst>
                </a:gridCol>
              </a:tblGrid>
              <a:tr h="5191125">
                <a:tc>
                  <a:txBody>
                    <a:bodyPr/>
                    <a:lstStyle/>
                    <a:p>
                      <a:pPr>
                        <a:spcBef>
                          <a:spcPts val="1200"/>
                        </a:spcBef>
                      </a:pPr>
                      <a:r>
                        <a:rPr kumimoji="1" lang="ja-JP" altLang="en-US" sz="2400" dirty="0">
                          <a:solidFill>
                            <a:schemeClr val="tx1"/>
                          </a:solidFill>
                        </a:rPr>
                        <a:t>＜概要＞</a:t>
                      </a:r>
                      <a:endParaRPr kumimoji="1" lang="en-US" altLang="ja-JP" sz="2400" dirty="0">
                        <a:solidFill>
                          <a:schemeClr val="tx1"/>
                        </a:solidFill>
                      </a:endParaRPr>
                    </a:p>
                    <a:p>
                      <a:pPr marL="0" marR="0" lvl="0" indent="0" algn="l" defTabSz="914400" rtl="0" eaLnBrk="1" fontAlgn="auto" latinLnBrk="0" hangingPunct="1">
                        <a:lnSpc>
                          <a:spcPct val="100000"/>
                        </a:lnSpc>
                        <a:spcBef>
                          <a:spcPts val="1200"/>
                        </a:spcBef>
                        <a:spcAft>
                          <a:spcPts val="0"/>
                        </a:spcAft>
                        <a:buClrTx/>
                        <a:buSzTx/>
                        <a:buFont typeface="Wingdings" panose="05000000000000000000" pitchFamily="2" charset="2"/>
                        <a:buNone/>
                        <a:tabLst/>
                        <a:defRPr/>
                      </a:pPr>
                      <a:r>
                        <a:rPr kumimoji="1" lang="ja-JP" altLang="en-US" sz="2400" b="1" i="0" u="none" strike="noStrike" kern="1200" cap="none" spc="0" normalizeH="0" baseline="0" noProof="0" dirty="0">
                          <a:ln>
                            <a:noFill/>
                          </a:ln>
                          <a:solidFill>
                            <a:srgbClr val="0070C0"/>
                          </a:solidFill>
                          <a:effectLst/>
                          <a:uLnTx/>
                          <a:uFillTx/>
                          <a:latin typeface="+mn-lt"/>
                          <a:ea typeface="メイリオ" panose="020B0604030504040204" pitchFamily="50" charset="-128"/>
                          <a:cs typeface="+mn-cs"/>
                        </a:rPr>
                        <a:t>「情報通信機器を用いた精神療法に係る指針」を踏まえ</a:t>
                      </a:r>
                      <a:r>
                        <a:rPr kumimoji="1" lang="ja-JP" altLang="en-US" sz="2400" b="1" i="0" u="none" strike="noStrike" kern="1200" cap="none" spc="0" normalizeH="0" baseline="0" noProof="0" dirty="0">
                          <a:ln>
                            <a:noFill/>
                          </a:ln>
                          <a:solidFill>
                            <a:prstClr val="black"/>
                          </a:solidFill>
                          <a:effectLst/>
                          <a:uLnTx/>
                          <a:uFillTx/>
                          <a:latin typeface="+mn-lt"/>
                          <a:ea typeface="メイリオ" panose="020B0604030504040204" pitchFamily="50" charset="-128"/>
                          <a:cs typeface="+mn-cs"/>
                        </a:rPr>
                        <a:t>、情報通信機器を用いて通院精神療法を実施した場合について、新たな評価を行う。</a:t>
                      </a:r>
                      <a:endParaRPr kumimoji="1" lang="en-US" altLang="ja-JP" sz="2400" b="0" i="0" u="none" strike="noStrike" kern="1200" cap="none" spc="0" normalizeH="0" baseline="0" noProof="0" dirty="0">
                        <a:ln>
                          <a:noFill/>
                        </a:ln>
                        <a:solidFill>
                          <a:prstClr val="black"/>
                        </a:solidFill>
                        <a:effectLst/>
                        <a:uLnTx/>
                        <a:uFillTx/>
                        <a:latin typeface="+mn-lt"/>
                        <a:ea typeface="メイリオ" panose="020B0604030504040204" pitchFamily="50"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0" algn="l" defTabSz="914400" rtl="0" eaLnBrk="1" fontAlgn="auto" latinLnBrk="0" hangingPunct="1">
                        <a:lnSpc>
                          <a:spcPct val="100000"/>
                        </a:lnSpc>
                        <a:spcBef>
                          <a:spcPts val="60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情報通信機器を用いた精神療法を実施する当該保険医療機関の</a:t>
                      </a:r>
                      <a:r>
                        <a:rPr kumimoji="1" lang="ja-JP" altLang="en-US"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精神科を担当する医師が、同一の疾病に対して、過去１年以内の期間に対面診療を行ったことがある患者</a:t>
                      </a:r>
                      <a:endParaRPr kumimoji="1" lang="en-US" altLang="ja-JP"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180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21200" marR="0" lvl="0" indent="-421200" algn="l" defTabSz="914400" rtl="0" eaLnBrk="1" fontAlgn="auto" latinLnBrk="0" hangingPunct="1">
                        <a:lnSpc>
                          <a:spcPct val="100000"/>
                        </a:lnSpc>
                        <a:spcBef>
                          <a:spcPts val="60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（１）情報通信機器を用いた精神療法を行う際には、</a:t>
                      </a:r>
                      <a:r>
                        <a:rPr kumimoji="1" lang="ja-JP" altLang="en-US"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「オンライン診療の適切な実施に関する指針」及び「情報通信機器を用いた精神療法に係る指針」</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に沿った診療及び処方を行うこと。</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21200" marR="0" lvl="0" indent="-421200" algn="l" defTabSz="914400" rtl="0" eaLnBrk="1" fontAlgn="auto" latinLnBrk="0" hangingPunct="1">
                        <a:lnSpc>
                          <a:spcPct val="100000"/>
                        </a:lnSpc>
                        <a:spcBef>
                          <a:spcPts val="60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（２）当該患者に対して、１回の処方において</a:t>
                      </a:r>
                      <a:r>
                        <a:rPr kumimoji="1" lang="ja-JP" altLang="en-US"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３種類以上の抗うつ薬または３種類以上の抗精神病薬を投与した場合には、算定できない。</a:t>
                      </a:r>
                      <a:endParaRPr kumimoji="1" lang="en-US" altLang="ja-JP"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3433639720"/>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情報通信機器を用いた通院精神療法に係る評価の新設</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の推進による医療情報の有効活用、遠隔医療の推進－⑩</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806335"/>
            <a:ext cx="9529762" cy="602801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90000" bIns="90000"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「情報通信機器を用いた精神療法に係る指針」を踏まえ、情報通信機器を用いて通院精神療法を実施した場合について、新たな評価を行う。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（新）通院精神療法</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ハ</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情報通信機器を用いて行った場合</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914400" marR="0" lvl="2"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分以上（精神保健指定医による場合）</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357</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914400" marR="0" lvl="2"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分未満（精神保健指定医による場合）</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274</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情報通信機器を用いた精神療法を実施する当該保険医療機関の</a:t>
            </a:r>
            <a:r>
              <a:rPr kumimoji="1" lang="ja-JP" altLang="en-US" sz="1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精神科を担当する医師が、同一の疾病に対して、過去１年以内の期間に対面診療を行ったことがある患者</a:t>
            </a:r>
            <a:endParaRPr kumimoji="1" lang="en-US" altLang="ja-JP" sz="1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21200" marR="0" lvl="0" indent="-421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（１）情報通信機器を用いた精神療法を行う際には、</a:t>
            </a:r>
            <a:r>
              <a:rPr kumimoji="1" lang="ja-JP" altLang="en-US" sz="1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「オンライン診療の適切な実施に関する指針」及び「情報通信機器を用いた精神療法に係る指針」（以下「オンライン精神療法指針」という。）</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に沿った診療及び処方を行うこと。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21200" marR="0" lvl="0" indent="-421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（２）当該患者に対して、１回の処方において３種類以上の抗うつ薬または３種類以上の抗精神病薬を投与した場合には、算定できない。</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21200" marR="0" lvl="0" indent="-421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［施設基準］（概要）</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21200" marR="0" lvl="0" indent="-421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（１）情報通信機器を用いた診療の届出を行っていること。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21200" marR="0" lvl="0" indent="-421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（２）オンライン精神療法指針に沿って診療を行う体制を有する保険医療機関であること。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21200" marR="0" lvl="0" indent="-421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オンライン精神療法指針において、「オンライン精神療法を実施する医師や医療機関については、精神障害にも対応した地域包括ケアシステムに資するよう、地域における精神科医療の提供体制への貢献が求められる」とされていることから、</a:t>
            </a:r>
            <a:r>
              <a:rPr kumimoji="1" lang="ja-JP" altLang="en-US" sz="1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以下のア及びイを満たす</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3600" marR="0" lvl="0" indent="-45360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3" name="表 12">
            <a:extLst>
              <a:ext uri="{FF2B5EF4-FFF2-40B4-BE49-F238E27FC236}">
                <a16:creationId xmlns:a16="http://schemas.microsoft.com/office/drawing/2014/main" id="{8A9D8ECB-9324-1C93-FCCD-DD2F490A7A64}"/>
              </a:ext>
            </a:extLst>
          </p:cNvPr>
          <p:cNvGraphicFramePr>
            <a:graphicFrameLocks noGrp="1"/>
          </p:cNvGraphicFramePr>
          <p:nvPr/>
        </p:nvGraphicFramePr>
        <p:xfrm>
          <a:off x="557263" y="4859156"/>
          <a:ext cx="8938635" cy="982980"/>
        </p:xfrm>
        <a:graphic>
          <a:graphicData uri="http://schemas.openxmlformats.org/drawingml/2006/table">
            <a:tbl>
              <a:tblPr firstRow="1" bandRow="1">
                <a:tableStyleId>{5C22544A-7EE6-4342-B048-85BDC9FD1C3A}</a:tableStyleId>
              </a:tblPr>
              <a:tblGrid>
                <a:gridCol w="2979545">
                  <a:extLst>
                    <a:ext uri="{9D8B030D-6E8A-4147-A177-3AD203B41FA5}">
                      <a16:colId xmlns:a16="http://schemas.microsoft.com/office/drawing/2014/main" val="1200914358"/>
                    </a:ext>
                  </a:extLst>
                </a:gridCol>
                <a:gridCol w="2979545">
                  <a:extLst>
                    <a:ext uri="{9D8B030D-6E8A-4147-A177-3AD203B41FA5}">
                      <a16:colId xmlns:a16="http://schemas.microsoft.com/office/drawing/2014/main" val="3134716186"/>
                    </a:ext>
                  </a:extLst>
                </a:gridCol>
                <a:gridCol w="2979545">
                  <a:extLst>
                    <a:ext uri="{9D8B030D-6E8A-4147-A177-3AD203B41FA5}">
                      <a16:colId xmlns:a16="http://schemas.microsoft.com/office/drawing/2014/main" val="2237682580"/>
                    </a:ext>
                  </a:extLst>
                </a:gridCol>
              </a:tblGrid>
              <a:tr h="216000">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50" b="1" i="1" kern="1200" noProof="0">
                          <a:solidFill>
                            <a:schemeClr val="tx1"/>
                          </a:solidFill>
                          <a:latin typeface="メイリオ" panose="020B0604030504040204" pitchFamily="50" charset="-128"/>
                          <a:ea typeface="メイリオ" panose="020B0604030504040204" pitchFamily="50" charset="-128"/>
                          <a:cs typeface="+mn-cs"/>
                        </a:rPr>
                        <a:t>（イ）</a:t>
                      </a:r>
                    </a:p>
                  </a:txBody>
                  <a:tcPr anchor="ctr">
                    <a:solidFill>
                      <a:srgbClr val="93BFFF"/>
                    </a:solidFill>
                  </a:tcPr>
                </a:tc>
                <a:tc>
                  <a:txBody>
                    <a:bodyPr/>
                    <a:lstStyle/>
                    <a:p>
                      <a:pPr marL="0" algn="ctr" defTabSz="990570" rtl="0" eaLnBrk="1" latinLnBrk="0" hangingPunct="1"/>
                      <a:r>
                        <a:rPr kumimoji="1" lang="ja-JP" altLang="en-US" sz="1050" b="1" kern="1200">
                          <a:solidFill>
                            <a:schemeClr val="tx1"/>
                          </a:solidFill>
                          <a:latin typeface="メイリオ" panose="020B0604030504040204" pitchFamily="50" charset="-128"/>
                          <a:ea typeface="メイリオ" panose="020B0604030504040204" pitchFamily="50" charset="-128"/>
                          <a:cs typeface="+mn-cs"/>
                        </a:rPr>
                        <a:t>（ロ）</a:t>
                      </a:r>
                    </a:p>
                  </a:txBody>
                  <a:tcPr anchor="ctr">
                    <a:solidFill>
                      <a:srgbClr val="93BFFF"/>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50" b="1" kern="1200">
                          <a:solidFill>
                            <a:schemeClr val="tx1"/>
                          </a:solidFill>
                          <a:latin typeface="メイリオ" panose="020B0604030504040204" pitchFamily="50" charset="-128"/>
                          <a:ea typeface="メイリオ" panose="020B0604030504040204" pitchFamily="50" charset="-128"/>
                          <a:cs typeface="+mn-cs"/>
                        </a:rPr>
                        <a:t>（ハ）</a:t>
                      </a:r>
                    </a:p>
                  </a:txBody>
                  <a:tcPr anchor="ctr">
                    <a:solidFill>
                      <a:srgbClr val="93BFFF"/>
                    </a:solidFill>
                  </a:tcPr>
                </a:tc>
                <a:extLst>
                  <a:ext uri="{0D108BD9-81ED-4DB2-BD59-A6C34878D82A}">
                    <a16:rowId xmlns:a16="http://schemas.microsoft.com/office/drawing/2014/main" val="1836113082"/>
                  </a:ext>
                </a:extLst>
              </a:tr>
              <a:tr h="599565">
                <a:tc>
                  <a:txBody>
                    <a:bodyPr/>
                    <a:lstStyle/>
                    <a:p>
                      <a:pPr marL="151200" marR="0" lvl="0" indent="-151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kern="1200">
                          <a:solidFill>
                            <a:prstClr val="black"/>
                          </a:solidFill>
                          <a:latin typeface="メイリオ" panose="020B0604030504040204" pitchFamily="50" charset="-128"/>
                          <a:ea typeface="メイリオ" panose="020B0604030504040204" pitchFamily="50" charset="-128"/>
                          <a:cs typeface="+mn-cs"/>
                        </a:rPr>
                        <a:t>常時対応型施設</a:t>
                      </a:r>
                      <a:r>
                        <a:rPr kumimoji="1" lang="ja-JP" altLang="en-US" sz="900" kern="1200">
                          <a:solidFill>
                            <a:prstClr val="black"/>
                          </a:solidFill>
                          <a:latin typeface="メイリオ" panose="020B0604030504040204" pitchFamily="50" charset="-128"/>
                          <a:ea typeface="メイリオ" panose="020B0604030504040204" pitchFamily="50" charset="-128"/>
                          <a:cs typeface="+mn-cs"/>
                        </a:rPr>
                        <a:t>（★）</a:t>
                      </a:r>
                      <a:r>
                        <a:rPr kumimoji="1" lang="ja-JP" altLang="en-US" sz="1050" kern="1200">
                          <a:solidFill>
                            <a:prstClr val="black"/>
                          </a:solidFill>
                          <a:latin typeface="メイリオ" panose="020B0604030504040204" pitchFamily="50" charset="-128"/>
                          <a:ea typeface="メイリオ" panose="020B0604030504040204" pitchFamily="50" charset="-128"/>
                          <a:cs typeface="+mn-cs"/>
                        </a:rPr>
                        <a:t>　又は</a:t>
                      </a:r>
                      <a:endParaRPr kumimoji="1" lang="en-US" altLang="ja-JP" sz="1050" kern="1200">
                        <a:solidFill>
                          <a:prstClr val="black"/>
                        </a:solidFill>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050" kern="1200">
                          <a:solidFill>
                            <a:prstClr val="black"/>
                          </a:solidFill>
                          <a:latin typeface="メイリオ" panose="020B0604030504040204" pitchFamily="50" charset="-128"/>
                          <a:ea typeface="メイリオ" panose="020B0604030504040204" pitchFamily="50" charset="-128"/>
                          <a:cs typeface="+mn-cs"/>
                        </a:rPr>
                        <a:t>　身体合併症救急医療確保事業において指定</a:t>
                      </a:r>
                      <a:endParaRPr kumimoji="1" lang="en-US" altLang="ja-JP" sz="1050" kern="1200">
                        <a:solidFill>
                          <a:prstClr val="black"/>
                        </a:solidFill>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ja-JP" altLang="en-US" sz="1050">
                        <a:solidFill>
                          <a:schemeClr val="tx1"/>
                        </a:solidFill>
                        <a:latin typeface="メイリオ" panose="020B0604030504040204" pitchFamily="50" charset="-128"/>
                        <a:ea typeface="メイリオ" panose="020B0604030504040204" pitchFamily="50" charset="-128"/>
                      </a:endParaRPr>
                    </a:p>
                  </a:txBody>
                  <a:tcPr>
                    <a:solidFill>
                      <a:srgbClr val="E1EDFF"/>
                    </a:solidFill>
                  </a:tcPr>
                </a:tc>
                <a:tc>
                  <a:txBody>
                    <a:bodyPr/>
                    <a:lstStyle/>
                    <a:p>
                      <a:pPr marL="151200" marR="0" lvl="0" indent="-151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kern="1200">
                          <a:solidFill>
                            <a:prstClr val="black"/>
                          </a:solidFill>
                          <a:latin typeface="メイリオ" panose="020B0604030504040204" pitchFamily="50" charset="-128"/>
                          <a:ea typeface="メイリオ" panose="020B0604030504040204" pitchFamily="50" charset="-128"/>
                          <a:cs typeface="+mn-cs"/>
                        </a:rPr>
                        <a:t>病院群輪番型施設</a:t>
                      </a:r>
                      <a:r>
                        <a:rPr kumimoji="1" lang="ja-JP" altLang="en-US" sz="900" kern="1200">
                          <a:solidFill>
                            <a:prstClr val="black"/>
                          </a:solidFill>
                          <a:latin typeface="メイリオ" panose="020B0604030504040204" pitchFamily="50" charset="-128"/>
                          <a:ea typeface="メイリオ" panose="020B0604030504040204" pitchFamily="50" charset="-128"/>
                          <a:cs typeface="+mn-cs"/>
                        </a:rPr>
                        <a:t>（★）</a:t>
                      </a:r>
                      <a:endParaRPr kumimoji="1" lang="en-US" altLang="ja-JP" sz="1050" kern="1200">
                        <a:solidFill>
                          <a:prstClr val="black"/>
                        </a:solidFill>
                        <a:latin typeface="メイリオ" panose="020B0604030504040204" pitchFamily="50" charset="-128"/>
                        <a:ea typeface="メイリオ" panose="020B0604030504040204" pitchFamily="50" charset="-128"/>
                        <a:cs typeface="+mn-cs"/>
                      </a:endParaRPr>
                    </a:p>
                    <a:p>
                      <a:pPr marL="151200" marR="0" lvl="0" indent="-151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kern="1200">
                          <a:solidFill>
                            <a:prstClr val="black"/>
                          </a:solidFill>
                          <a:latin typeface="メイリオ" panose="020B0604030504040204" pitchFamily="50" charset="-128"/>
                          <a:ea typeface="メイリオ" panose="020B0604030504040204" pitchFamily="50" charset="-128"/>
                          <a:cs typeface="+mn-cs"/>
                        </a:rPr>
                        <a:t>時間外、休日又は深夜において、</a:t>
                      </a:r>
                      <a:endParaRPr kumimoji="1" lang="en-US" altLang="ja-JP" sz="1050" kern="1200">
                        <a:solidFill>
                          <a:prstClr val="black"/>
                        </a:solidFill>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050" kern="1200">
                          <a:solidFill>
                            <a:prstClr val="black"/>
                          </a:solidFill>
                          <a:latin typeface="メイリオ" panose="020B0604030504040204" pitchFamily="50" charset="-128"/>
                          <a:ea typeface="メイリオ" panose="020B0604030504040204" pitchFamily="50" charset="-128"/>
                          <a:cs typeface="+mn-cs"/>
                        </a:rPr>
                        <a:t>　　入院件数が年４件以上　又は</a:t>
                      </a:r>
                      <a:endParaRPr kumimoji="1" lang="en-US" altLang="ja-JP" sz="1050" kern="1200">
                        <a:solidFill>
                          <a:prstClr val="black"/>
                        </a:solidFill>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050" kern="1200">
                          <a:solidFill>
                            <a:prstClr val="black"/>
                          </a:solidFill>
                          <a:latin typeface="メイリオ" panose="020B0604030504040204" pitchFamily="50" charset="-128"/>
                          <a:ea typeface="メイリオ" panose="020B0604030504040204" pitchFamily="50" charset="-128"/>
                          <a:cs typeface="+mn-cs"/>
                        </a:rPr>
                        <a:t>　　外来対応件数が年</a:t>
                      </a:r>
                      <a:r>
                        <a:rPr kumimoji="1" lang="en-US" altLang="ja-JP" sz="1050" kern="1200">
                          <a:solidFill>
                            <a:prstClr val="black"/>
                          </a:solidFill>
                          <a:latin typeface="メイリオ" panose="020B0604030504040204" pitchFamily="50" charset="-128"/>
                          <a:ea typeface="メイリオ" panose="020B0604030504040204" pitchFamily="50" charset="-128"/>
                          <a:cs typeface="+mn-cs"/>
                        </a:rPr>
                        <a:t>10</a:t>
                      </a:r>
                      <a:r>
                        <a:rPr kumimoji="1" lang="ja-JP" altLang="en-US" sz="1050" kern="1200">
                          <a:solidFill>
                            <a:prstClr val="black"/>
                          </a:solidFill>
                          <a:latin typeface="メイリオ" panose="020B0604030504040204" pitchFamily="50" charset="-128"/>
                          <a:ea typeface="メイリオ" panose="020B0604030504040204" pitchFamily="50" charset="-128"/>
                          <a:cs typeface="+mn-cs"/>
                        </a:rPr>
                        <a:t>件以上</a:t>
                      </a:r>
                      <a:endParaRPr kumimoji="1" lang="en-US" altLang="ja-JP" sz="1050" kern="1200">
                        <a:solidFill>
                          <a:prstClr val="black"/>
                        </a:solidFill>
                        <a:latin typeface="メイリオ" panose="020B0604030504040204" pitchFamily="50" charset="-128"/>
                        <a:ea typeface="メイリオ" panose="020B0604030504040204" pitchFamily="50" charset="-128"/>
                        <a:cs typeface="+mn-cs"/>
                      </a:endParaRPr>
                    </a:p>
                  </a:txBody>
                  <a:tcPr>
                    <a:solidFill>
                      <a:srgbClr val="E1EDFF"/>
                    </a:solidFill>
                  </a:tcPr>
                </a:tc>
                <a:tc>
                  <a:txBody>
                    <a:bodyPr/>
                    <a:lstStyle/>
                    <a:p>
                      <a:pPr marL="151200" marR="0" lvl="0" indent="-151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kern="1200" dirty="0">
                          <a:solidFill>
                            <a:prstClr val="black"/>
                          </a:solidFill>
                          <a:latin typeface="メイリオ" panose="020B0604030504040204" pitchFamily="50" charset="-128"/>
                          <a:ea typeface="メイリオ" panose="020B0604030504040204" pitchFamily="50" charset="-128"/>
                          <a:cs typeface="+mn-cs"/>
                        </a:rPr>
                        <a:t>外来対応施設</a:t>
                      </a:r>
                      <a:r>
                        <a:rPr kumimoji="1" lang="ja-JP" altLang="en-US" sz="900" kern="1200" dirty="0">
                          <a:solidFill>
                            <a:prstClr val="black"/>
                          </a:solidFill>
                          <a:latin typeface="メイリオ" panose="020B0604030504040204" pitchFamily="50" charset="-128"/>
                          <a:ea typeface="メイリオ" panose="020B0604030504040204" pitchFamily="50" charset="-128"/>
                          <a:cs typeface="+mn-cs"/>
                        </a:rPr>
                        <a:t>（★）</a:t>
                      </a:r>
                      <a:r>
                        <a:rPr kumimoji="1" lang="ja-JP" altLang="en-US" sz="1050" kern="1200" dirty="0">
                          <a:solidFill>
                            <a:prstClr val="black"/>
                          </a:solidFill>
                          <a:latin typeface="メイリオ" panose="020B0604030504040204" pitchFamily="50" charset="-128"/>
                          <a:ea typeface="メイリオ" panose="020B0604030504040204" pitchFamily="50" charset="-128"/>
                          <a:cs typeface="+mn-cs"/>
                        </a:rPr>
                        <a:t>　又は</a:t>
                      </a:r>
                      <a:endParaRPr kumimoji="1" lang="en-US" altLang="ja-JP" sz="1050" kern="1200" dirty="0">
                        <a:solidFill>
                          <a:prstClr val="black"/>
                        </a:solidFill>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050" kern="1200" dirty="0">
                          <a:solidFill>
                            <a:prstClr val="black"/>
                          </a:solidFill>
                          <a:latin typeface="メイリオ" panose="020B0604030504040204" pitchFamily="50" charset="-128"/>
                          <a:ea typeface="メイリオ" panose="020B0604030504040204" pitchFamily="50" charset="-128"/>
                          <a:cs typeface="+mn-cs"/>
                        </a:rPr>
                        <a:t>　時間外対応加算１の届出</a:t>
                      </a:r>
                      <a:endParaRPr kumimoji="1" lang="en-US" altLang="ja-JP" sz="1050" kern="1200" dirty="0">
                        <a:solidFill>
                          <a:prstClr val="black"/>
                        </a:solidFill>
                        <a:latin typeface="メイリオ" panose="020B0604030504040204" pitchFamily="50" charset="-128"/>
                        <a:ea typeface="メイリオ" panose="020B0604030504040204" pitchFamily="50" charset="-128"/>
                        <a:cs typeface="+mn-cs"/>
                      </a:endParaRPr>
                    </a:p>
                    <a:p>
                      <a:pPr marL="151200" marR="0" lvl="0" indent="-151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kern="1200" dirty="0">
                          <a:solidFill>
                            <a:prstClr val="black"/>
                          </a:solidFill>
                          <a:latin typeface="メイリオ" panose="020B0604030504040204" pitchFamily="50" charset="-128"/>
                          <a:ea typeface="メイリオ" panose="020B0604030504040204" pitchFamily="50" charset="-128"/>
                          <a:cs typeface="+mn-cs"/>
                        </a:rPr>
                        <a:t>精神科救急情報センター、保健所等からの問い合わせ等に原則常時対応できる体制</a:t>
                      </a:r>
                    </a:p>
                  </a:txBody>
                  <a:tcPr>
                    <a:solidFill>
                      <a:srgbClr val="E1EDFF"/>
                    </a:solidFill>
                  </a:tcPr>
                </a:tc>
                <a:extLst>
                  <a:ext uri="{0D108BD9-81ED-4DB2-BD59-A6C34878D82A}">
                    <a16:rowId xmlns:a16="http://schemas.microsoft.com/office/drawing/2014/main" val="486631455"/>
                  </a:ext>
                </a:extLst>
              </a:tr>
            </a:tbl>
          </a:graphicData>
        </a:graphic>
      </p:graphicFrame>
      <p:graphicFrame>
        <p:nvGraphicFramePr>
          <p:cNvPr id="5" name="表 12">
            <a:extLst>
              <a:ext uri="{FF2B5EF4-FFF2-40B4-BE49-F238E27FC236}">
                <a16:creationId xmlns:a16="http://schemas.microsoft.com/office/drawing/2014/main" id="{4D423DEF-50F4-D87E-9EDF-2BAA91C2A9B6}"/>
              </a:ext>
            </a:extLst>
          </p:cNvPr>
          <p:cNvGraphicFramePr>
            <a:graphicFrameLocks noGrp="1"/>
          </p:cNvGraphicFramePr>
          <p:nvPr/>
        </p:nvGraphicFramePr>
        <p:xfrm>
          <a:off x="557263" y="6075981"/>
          <a:ext cx="8938635" cy="685800"/>
        </p:xfrm>
        <a:graphic>
          <a:graphicData uri="http://schemas.openxmlformats.org/drawingml/2006/table">
            <a:tbl>
              <a:tblPr firstRow="1" bandRow="1">
                <a:tableStyleId>{5C22544A-7EE6-4342-B048-85BDC9FD1C3A}</a:tableStyleId>
              </a:tblPr>
              <a:tblGrid>
                <a:gridCol w="4468497">
                  <a:extLst>
                    <a:ext uri="{9D8B030D-6E8A-4147-A177-3AD203B41FA5}">
                      <a16:colId xmlns:a16="http://schemas.microsoft.com/office/drawing/2014/main" val="1200914358"/>
                    </a:ext>
                  </a:extLst>
                </a:gridCol>
                <a:gridCol w="4470138">
                  <a:extLst>
                    <a:ext uri="{9D8B030D-6E8A-4147-A177-3AD203B41FA5}">
                      <a16:colId xmlns:a16="http://schemas.microsoft.com/office/drawing/2014/main" val="3134716186"/>
                    </a:ext>
                  </a:extLst>
                </a:gridCol>
              </a:tblGrid>
              <a:tr h="235432">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100" b="1" i="1" kern="1200" noProof="0">
                          <a:solidFill>
                            <a:schemeClr val="tx1"/>
                          </a:solidFill>
                          <a:latin typeface="メイリオ" panose="020B0604030504040204" pitchFamily="50" charset="-128"/>
                          <a:ea typeface="メイリオ" panose="020B0604030504040204" pitchFamily="50" charset="-128"/>
                          <a:cs typeface="+mn-cs"/>
                        </a:rPr>
                        <a:t>（イ）</a:t>
                      </a:r>
                    </a:p>
                  </a:txBody>
                  <a:tcPr anchor="ctr">
                    <a:solidFill>
                      <a:srgbClr val="93BFFF"/>
                    </a:solidFill>
                  </a:tcPr>
                </a:tc>
                <a:tc>
                  <a:txBody>
                    <a:bodyPr/>
                    <a:lstStyle/>
                    <a:p>
                      <a:pPr marL="0" algn="ctr" defTabSz="990570" rtl="0" eaLnBrk="1" latinLnBrk="0" hangingPunct="1"/>
                      <a:r>
                        <a:rPr kumimoji="1" lang="ja-JP" altLang="en-US" sz="1100" b="1" kern="1200">
                          <a:solidFill>
                            <a:schemeClr val="tx1"/>
                          </a:solidFill>
                          <a:latin typeface="メイリオ" panose="020B0604030504040204" pitchFamily="50" charset="-128"/>
                          <a:ea typeface="メイリオ" panose="020B0604030504040204" pitchFamily="50" charset="-128"/>
                          <a:cs typeface="+mn-cs"/>
                        </a:rPr>
                        <a:t>（ロ）</a:t>
                      </a:r>
                    </a:p>
                  </a:txBody>
                  <a:tcPr anchor="ctr">
                    <a:solidFill>
                      <a:srgbClr val="93BFFF"/>
                    </a:solidFill>
                  </a:tcPr>
                </a:tc>
                <a:extLst>
                  <a:ext uri="{0D108BD9-81ED-4DB2-BD59-A6C34878D82A}">
                    <a16:rowId xmlns:a16="http://schemas.microsoft.com/office/drawing/2014/main" val="1836113082"/>
                  </a:ext>
                </a:extLst>
              </a:tr>
              <a:tr h="387771">
                <a:tc>
                  <a:txBody>
                    <a:bodyPr/>
                    <a:lstStyle/>
                    <a:p>
                      <a:pPr marL="151200" marR="0" lvl="0" indent="-151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kern="1200">
                          <a:solidFill>
                            <a:prstClr val="black"/>
                          </a:solidFill>
                          <a:latin typeface="メイリオ" panose="020B0604030504040204" pitchFamily="50" charset="-128"/>
                          <a:ea typeface="メイリオ" panose="020B0604030504040204" pitchFamily="50" charset="-128"/>
                          <a:cs typeface="+mn-cs"/>
                        </a:rPr>
                        <a:t>時間外、休日又は深夜における外来対応施設での外来診療　又は</a:t>
                      </a:r>
                      <a:endParaRPr kumimoji="1" lang="en-US" altLang="ja-JP" sz="1100" kern="1200">
                        <a:solidFill>
                          <a:prstClr val="black"/>
                        </a:solidFill>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100" kern="1200">
                          <a:solidFill>
                            <a:prstClr val="black"/>
                          </a:solidFill>
                          <a:latin typeface="メイリオ" panose="020B0604030504040204" pitchFamily="50" charset="-128"/>
                          <a:ea typeface="メイリオ" panose="020B0604030504040204" pitchFamily="50" charset="-128"/>
                          <a:cs typeface="+mn-cs"/>
                        </a:rPr>
                        <a:t>　救急医療機関への診療協力を、年６回以上行うこと。</a:t>
                      </a:r>
                    </a:p>
                  </a:txBody>
                  <a:tcPr>
                    <a:solidFill>
                      <a:srgbClr val="E1EDFF"/>
                    </a:solidFill>
                  </a:tcPr>
                </a:tc>
                <a:tc>
                  <a:txBody>
                    <a:bodyPr/>
                    <a:lstStyle/>
                    <a:p>
                      <a:pPr marL="151200" marR="0" lvl="0" indent="-151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kern="1200" dirty="0">
                          <a:solidFill>
                            <a:prstClr val="black"/>
                          </a:solidFill>
                          <a:latin typeface="メイリオ" panose="020B0604030504040204" pitchFamily="50" charset="-128"/>
                          <a:ea typeface="メイリオ" panose="020B0604030504040204" pitchFamily="50" charset="-128"/>
                          <a:cs typeface="+mn-cs"/>
                        </a:rPr>
                        <a:t>精神保健福祉法上の精神保健指定医として業務等を年１回以上行っていること。</a:t>
                      </a:r>
                      <a:endParaRPr kumimoji="1" lang="en-US" altLang="ja-JP" sz="1100" kern="1200" dirty="0">
                        <a:solidFill>
                          <a:prstClr val="black"/>
                        </a:solidFill>
                        <a:latin typeface="メイリオ" panose="020B0604030504040204" pitchFamily="50" charset="-128"/>
                        <a:ea typeface="メイリオ" panose="020B0604030504040204" pitchFamily="50" charset="-128"/>
                        <a:cs typeface="+mn-cs"/>
                      </a:endParaRPr>
                    </a:p>
                  </a:txBody>
                  <a:tcPr>
                    <a:solidFill>
                      <a:srgbClr val="E1EDFF"/>
                    </a:solidFill>
                  </a:tcPr>
                </a:tc>
                <a:extLst>
                  <a:ext uri="{0D108BD9-81ED-4DB2-BD59-A6C34878D82A}">
                    <a16:rowId xmlns:a16="http://schemas.microsoft.com/office/drawing/2014/main" val="486631455"/>
                  </a:ext>
                </a:extLst>
              </a:tr>
            </a:tbl>
          </a:graphicData>
        </a:graphic>
      </p:graphicFrame>
      <p:pic>
        <p:nvPicPr>
          <p:cNvPr id="6" name="図 5" descr="座る, テーブル が含まれている画像&#10;&#10;自動的に生成された説明">
            <a:extLst>
              <a:ext uri="{FF2B5EF4-FFF2-40B4-BE49-F238E27FC236}">
                <a16:creationId xmlns:a16="http://schemas.microsoft.com/office/drawing/2014/main" id="{7CCB04F6-8C42-9035-16BB-8B0EA2C05AF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334250" y="1007758"/>
            <a:ext cx="1811347" cy="1612099"/>
          </a:xfrm>
          <a:prstGeom prst="rect">
            <a:avLst/>
          </a:prstGeom>
        </p:spPr>
      </p:pic>
      <p:sp>
        <p:nvSpPr>
          <p:cNvPr id="8" name="テキスト ボックス 7">
            <a:extLst>
              <a:ext uri="{FF2B5EF4-FFF2-40B4-BE49-F238E27FC236}">
                <a16:creationId xmlns:a16="http://schemas.microsoft.com/office/drawing/2014/main" id="{050269AD-6F50-F5C3-75C0-849606D255D3}"/>
              </a:ext>
            </a:extLst>
          </p:cNvPr>
          <p:cNvSpPr txBox="1"/>
          <p:nvPr/>
        </p:nvSpPr>
        <p:spPr>
          <a:xfrm>
            <a:off x="404105" y="4652196"/>
            <a:ext cx="7729239" cy="261610"/>
          </a:xfrm>
          <a:prstGeom prst="rect">
            <a:avLst/>
          </a:prstGeom>
          <a:noFill/>
        </p:spPr>
        <p:txBody>
          <a:bodyPr wrap="square" rtlCol="0">
            <a:spAutoFit/>
          </a:bodyPr>
          <a:lstStyle/>
          <a:p>
            <a:pPr marL="108000" marR="0" lvl="0" indent="-10800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地域の精神科救急医療体制の確保に協力している保険医療機関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（イ）から（ハ）までのいずれかを満たすこと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テキスト ボックス 8">
            <a:extLst>
              <a:ext uri="{FF2B5EF4-FFF2-40B4-BE49-F238E27FC236}">
                <a16:creationId xmlns:a16="http://schemas.microsoft.com/office/drawing/2014/main" id="{1B70B06D-FE4E-00A1-7FFA-28551AB3E79C}"/>
              </a:ext>
            </a:extLst>
          </p:cNvPr>
          <p:cNvSpPr txBox="1"/>
          <p:nvPr/>
        </p:nvSpPr>
        <p:spPr>
          <a:xfrm>
            <a:off x="404106" y="5872611"/>
            <a:ext cx="9390775" cy="261610"/>
          </a:xfrm>
          <a:prstGeom prst="rect">
            <a:avLst/>
          </a:prstGeom>
          <a:noFill/>
        </p:spPr>
        <p:txBody>
          <a:bodyPr wrap="square" rtlCol="0">
            <a:spAutoFit/>
          </a:bodyPr>
          <a:lstStyle/>
          <a:p>
            <a:pPr marL="108000" marR="0" lvl="0" indent="-1080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情報通信機器を用いた精神療法を実施する精神保健指定医が、精神科救急医療体制の確保へ協力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（イ）又は（ロ）のいずれかの実績</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テキスト ボックス 10">
            <a:extLst>
              <a:ext uri="{FF2B5EF4-FFF2-40B4-BE49-F238E27FC236}">
                <a16:creationId xmlns:a16="http://schemas.microsoft.com/office/drawing/2014/main" id="{D012DFC7-4E43-4749-A3B2-E1B4A93250BE}"/>
              </a:ext>
            </a:extLst>
          </p:cNvPr>
          <p:cNvSpPr txBox="1"/>
          <p:nvPr/>
        </p:nvSpPr>
        <p:spPr>
          <a:xfrm>
            <a:off x="557263" y="5611304"/>
            <a:ext cx="2793082" cy="230832"/>
          </a:xfrm>
          <a:prstGeom prst="rect">
            <a:avLst/>
          </a:prstGeom>
          <a:noFill/>
        </p:spPr>
        <p:txBody>
          <a:bodyPr wrap="square" rtlCol="0">
            <a:spAutoFit/>
          </a:bodyPr>
          <a:lstStyle/>
          <a:p>
            <a:pPr marL="108000" marR="0" lvl="0" indent="-108000" algn="l"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（★）精神科救急医療体制整備事業における類型</a:t>
            </a: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スライド番号プレースホルダー 2">
            <a:extLst>
              <a:ext uri="{FF2B5EF4-FFF2-40B4-BE49-F238E27FC236}">
                <a16:creationId xmlns:a16="http://schemas.microsoft.com/office/drawing/2014/main" id="{016D5C67-3A8E-2341-0D1C-B42F42E3E455}"/>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686329373"/>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情報通信機器を用いた診療の施設基準の見直し</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991092"/>
            <a:ext cx="9529762" cy="347281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オンライン診療の適切な実施に関する指針</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及び情報通信機器を用いた診療の実態を踏まえ、情報通信機器を用いた診療の施設基準に、</a:t>
            </a:r>
            <a:r>
              <a:rPr kumimoji="1" lang="ja-JP" altLang="en-US" sz="16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情報通信機器を用いた診療の初診の場合には、向精神薬を処方しないことをウェブサイト等に掲示していることを追加</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798211"/>
            <a:ext cx="5626859"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情報通信機器を用いた診療の施設基準の見直し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の推進による医療情報の有効活用、遠隔医療の推進－⑩</a:t>
            </a:r>
          </a:p>
        </p:txBody>
      </p:sp>
      <p:sp>
        <p:nvSpPr>
          <p:cNvPr id="88" name="正方形/長方形 87"/>
          <p:cNvSpPr/>
          <p:nvPr/>
        </p:nvSpPr>
        <p:spPr>
          <a:xfrm>
            <a:off x="5215576" y="2111408"/>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2474717"/>
            <a:ext cx="4320000" cy="1818366"/>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情報通信機器を用いた診療</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第１　情報通信機器を用いた診療</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　情報通信機器を用いた診療に係る施設基準</a:t>
            </a:r>
          </a:p>
          <a:p>
            <a:pPr marL="452438" marR="0" lvl="0" indent="-180975" algn="l" defTabSz="914400" rtl="0" eaLnBrk="1" fontAlgn="auto" latinLnBrk="0" hangingPunct="1">
              <a:lnSpc>
                <a:spcPct val="100000"/>
              </a:lnSpc>
              <a:spcBef>
                <a:spcPts val="0"/>
              </a:spcBef>
              <a:spcAft>
                <a:spcPts val="0"/>
              </a:spcAft>
              <a:buClrTx/>
              <a:buSzTx/>
              <a:buFontTx/>
              <a:buNone/>
              <a:tabLst>
                <a:tab pos="361950" algn="l"/>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情報通信機器を用いた診療を行うにつき十分な体制が整備されているものとして、以下のア～ウを満たすこと。</a:t>
            </a:r>
          </a:p>
          <a:p>
            <a:pPr marL="452438" marR="0" lvl="0" indent="0" algn="l" defTabSz="914400" rtl="0" eaLnBrk="1" fontAlgn="auto" latinLnBrk="0" hangingPunct="1">
              <a:lnSpc>
                <a:spcPct val="100000"/>
              </a:lnSpc>
              <a:spcBef>
                <a:spcPts val="0"/>
              </a:spcBef>
              <a:spcAft>
                <a:spcPts val="0"/>
              </a:spcAft>
              <a:buClrTx/>
              <a:buSzTx/>
              <a:buFontTx/>
              <a:buNone/>
              <a:tabLst>
                <a:tab pos="361950"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ア～ウ　（略）</a:t>
            </a:r>
          </a:p>
          <a:p>
            <a:pPr marL="622300" marR="0" lvl="0" indent="-169863" algn="l" defTabSz="914400" rtl="0" eaLnBrk="1" fontAlgn="auto" latinLnBrk="0" hangingPunct="1">
              <a:lnSpc>
                <a:spcPct val="100000"/>
              </a:lnSpc>
              <a:spcBef>
                <a:spcPts val="0"/>
              </a:spcBef>
              <a:spcAft>
                <a:spcPts val="0"/>
              </a:spcAft>
              <a:buClrTx/>
              <a:buSzTx/>
              <a:buFontTx/>
              <a:buNone/>
              <a:tabLst>
                <a:tab pos="361950" algn="l"/>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エ</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情報通信機器を用いた診療の初診の場合には向精神薬を処方しないことを当該保険医療機関のウェブサイト等に掲示していること。</a:t>
            </a:r>
          </a:p>
        </p:txBody>
      </p:sp>
      <p:sp>
        <p:nvSpPr>
          <p:cNvPr id="90" name="右矢印 89"/>
          <p:cNvSpPr/>
          <p:nvPr/>
        </p:nvSpPr>
        <p:spPr>
          <a:xfrm>
            <a:off x="4741149" y="285812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2111408"/>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474717"/>
            <a:ext cx="4371398" cy="1818366"/>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情報通信機器を用いた診療</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第１　情報通信機器を用いた診療</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　情報通信機器を用いた診療に係る施設基準</a:t>
            </a:r>
          </a:p>
          <a:p>
            <a:pPr marL="452438" marR="0" lvl="0" indent="-180975" algn="l" defTabSz="914400" rtl="0" eaLnBrk="1" fontAlgn="auto" latinLnBrk="0" hangingPunct="1">
              <a:lnSpc>
                <a:spcPct val="100000"/>
              </a:lnSpc>
              <a:spcBef>
                <a:spcPts val="0"/>
              </a:spcBef>
              <a:spcAft>
                <a:spcPts val="0"/>
              </a:spcAft>
              <a:buClrTx/>
              <a:buSzTx/>
              <a:buFontTx/>
              <a:buNone/>
              <a:tabLst>
                <a:tab pos="361950" algn="l"/>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情報通信機器を用いた診療を行うにつき十分な体制が整備されているものとして、以下のア～ウを満たすこと。</a:t>
            </a:r>
          </a:p>
          <a:p>
            <a:pPr marL="452438" marR="0" lvl="0" indent="0" algn="l" defTabSz="914400" rtl="0" eaLnBrk="1" fontAlgn="auto" latinLnBrk="0" hangingPunct="1">
              <a:lnSpc>
                <a:spcPct val="100000"/>
              </a:lnSpc>
              <a:spcBef>
                <a:spcPts val="0"/>
              </a:spcBef>
              <a:spcAft>
                <a:spcPts val="0"/>
              </a:spcAft>
              <a:buClrTx/>
              <a:buSzTx/>
              <a:buFontTx/>
              <a:buNone/>
              <a:tabLst>
                <a:tab pos="361950"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ア～ウ　（略）</a:t>
            </a:r>
          </a:p>
          <a:p>
            <a:pPr marL="452438" marR="0" lvl="0" indent="0" algn="l" defTabSz="914400" rtl="0" eaLnBrk="1" fontAlgn="auto" latinLnBrk="0" hangingPunct="1">
              <a:lnSpc>
                <a:spcPct val="100000"/>
              </a:lnSpc>
              <a:spcBef>
                <a:spcPts val="0"/>
              </a:spcBef>
              <a:spcAft>
                <a:spcPts val="0"/>
              </a:spcAft>
              <a:buClrTx/>
              <a:buSzTx/>
              <a:buFontTx/>
              <a:buNone/>
              <a:tabLst>
                <a:tab pos="361950"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p>
        </p:txBody>
      </p:sp>
      <p:sp>
        <p:nvSpPr>
          <p:cNvPr id="4" name="テキスト ボックス 3">
            <a:extLst>
              <a:ext uri="{FF2B5EF4-FFF2-40B4-BE49-F238E27FC236}">
                <a16:creationId xmlns:a16="http://schemas.microsoft.com/office/drawing/2014/main" id="{E0DAA4EB-EFE5-5A73-EB89-ED4F18E9D2BD}"/>
              </a:ext>
            </a:extLst>
          </p:cNvPr>
          <p:cNvSpPr txBox="1"/>
          <p:nvPr/>
        </p:nvSpPr>
        <p:spPr>
          <a:xfrm>
            <a:off x="188119" y="4528096"/>
            <a:ext cx="9525512" cy="2268000"/>
          </a:xfrm>
          <a:prstGeom prst="rect">
            <a:avLst/>
          </a:prstGeom>
          <a:noFill/>
          <a:ln>
            <a:solidFill>
              <a:schemeClr val="tx1"/>
            </a:solidFill>
            <a:prstDash val="sysDot"/>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（参考）オンライン診療の適切な実施に関する指針（平成</a:t>
            </a:r>
            <a:r>
              <a:rPr kumimoji="1" lang="en-US" altLang="ja-JP"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30</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年３月（令和５年３月一部改訂））</a:t>
            </a:r>
            <a:endParaRPr kumimoji="1" lang="en-US" altLang="ja-JP"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a:t>
            </a:r>
            <a:r>
              <a:rPr kumimoji="1" lang="ja-JP" altLang="en-US"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薬剤 処方・管理</a:t>
            </a:r>
            <a:endParaRPr kumimoji="1" lang="en-US" altLang="ja-JP"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②最低限遵守する事項</a:t>
            </a:r>
          </a:p>
          <a:p>
            <a:pPr marL="452438" marR="0" lvl="0" indent="-182563" algn="just"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現にオンライン診療を行っている疾患の延長とされる症状に対応するために必要な医薬品については 、 医師の判断により、オンライン診療による処方を可能とする。患者の心身の状態の十分な評価を行うため、初診からのオンライン診療の場合及び新たな疾患に対して医薬品の処方を行う場合は 、一般社団法人日本医学会連合が作成した「オンライン診療の初診での投与について十分な検討が必要な薬剤」等の関係学会が定める診療ガイドラインを参考に行うこと。</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18256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ただし 、 初診の場合には以下の処方は行わないこと。</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18256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麻薬及び向精神薬の処方</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18256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基礎疾患等の情報が把握できていない患者に対する、特に安全管理が必要な薬品（診療報酬における薬剤管理指導料の「１」の対象となる薬剤）の処方</a:t>
            </a:r>
          </a:p>
          <a:p>
            <a:pPr marL="452438" marR="0" lvl="0" indent="-18256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基礎疾患等の情報が把握できていない患者に対する８日分以上の処方</a:t>
            </a:r>
          </a:p>
          <a:p>
            <a:pPr marL="452438" marR="0" lvl="0" indent="-18256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また、重篤な副作用が発現するおそれのある医薬品の処方は特に慎重に行うとともに、処方後の患者の服薬状況の把握に努めるなど、そのリスク管理に最大限努めなければならない。</a:t>
            </a:r>
          </a:p>
          <a:p>
            <a:pPr marL="452438" marR="0" lvl="0" indent="-182563"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医師は、患者に対し、現在服薬している医薬品を確認しなければならない。この場合、患者は医師に対し正確な申告を行うべきである。</a:t>
            </a:r>
          </a:p>
        </p:txBody>
      </p:sp>
      <p:sp>
        <p:nvSpPr>
          <p:cNvPr id="5" name="スライド番号プレースホルダー 2">
            <a:extLst>
              <a:ext uri="{FF2B5EF4-FFF2-40B4-BE49-F238E27FC236}">
                <a16:creationId xmlns:a16="http://schemas.microsoft.com/office/drawing/2014/main" id="{01876D99-44D6-D67B-56CF-10D515C9827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437672865"/>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9424"/>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178</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1770275333"/>
              </p:ext>
            </p:extLst>
          </p:nvPr>
        </p:nvGraphicFramePr>
        <p:xfrm>
          <a:off x="389493" y="732756"/>
          <a:ext cx="9127014" cy="520065"/>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52006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900" b="0" i="0" u="none" strike="noStrike" kern="1200" cap="none" spc="0" normalizeH="0" baseline="0" noProof="0" dirty="0">
                          <a:ln>
                            <a:noFill/>
                          </a:ln>
                          <a:solidFill>
                            <a:prstClr val="black"/>
                          </a:solidFill>
                          <a:effectLst/>
                          <a:uLnTx/>
                          <a:uFillTx/>
                          <a:latin typeface="+mn-lt"/>
                          <a:ea typeface="+mn-ea"/>
                          <a:cs typeface="+mn-cs"/>
                        </a:rPr>
                        <a:t>書面掲示事項のウェブサイトへの掲載</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550776586"/>
              </p:ext>
            </p:extLst>
          </p:nvPr>
        </p:nvGraphicFramePr>
        <p:xfrm>
          <a:off x="478971" y="1541417"/>
          <a:ext cx="9037536" cy="5008007"/>
        </p:xfrm>
        <a:graphic>
          <a:graphicData uri="http://schemas.openxmlformats.org/drawingml/2006/table">
            <a:tbl>
              <a:tblPr firstRow="1" bandRow="1">
                <a:tableStyleId>{5C22544A-7EE6-4342-B048-85BDC9FD1C3A}</a:tableStyleId>
              </a:tblPr>
              <a:tblGrid>
                <a:gridCol w="9037536">
                  <a:extLst>
                    <a:ext uri="{9D8B030D-6E8A-4147-A177-3AD203B41FA5}">
                      <a16:colId xmlns:a16="http://schemas.microsoft.com/office/drawing/2014/main" val="4124765003"/>
                    </a:ext>
                  </a:extLst>
                </a:gridCol>
              </a:tblGrid>
              <a:tr h="5008007">
                <a:tc>
                  <a:txBody>
                    <a:bodyPr/>
                    <a:lstStyle/>
                    <a:p>
                      <a:pPr>
                        <a:spcBef>
                          <a:spcPts val="1200"/>
                        </a:spcBef>
                      </a:pPr>
                      <a:r>
                        <a:rPr kumimoji="1" lang="ja-JP" altLang="en-US" sz="2400" dirty="0">
                          <a:solidFill>
                            <a:schemeClr val="tx1"/>
                          </a:solidFill>
                        </a:rPr>
                        <a:t>＜概要＞</a:t>
                      </a:r>
                      <a:endParaRPr kumimoji="1" lang="en-US" altLang="ja-JP" sz="2400" dirty="0">
                        <a:solidFill>
                          <a:schemeClr val="tx1"/>
                        </a:solidFill>
                      </a:endParaRPr>
                    </a:p>
                    <a:p>
                      <a:pPr marL="324000" indent="-444500">
                        <a:spcBef>
                          <a:spcPts val="600"/>
                        </a:spcBef>
                      </a:pPr>
                      <a:r>
                        <a:rPr kumimoji="1" lang="ja-JP" altLang="en-US" sz="2400" dirty="0">
                          <a:solidFill>
                            <a:schemeClr val="tx1"/>
                          </a:solidFill>
                        </a:rPr>
                        <a:t>　　デジタル原則に基づき書面掲示についてインターネットでの閲覧を可能な状態にすることを原則義務づけするよう求められていることを踏まえ、保険医療機関、保険薬局及び指定訪問看護事業者において、</a:t>
                      </a:r>
                      <a:endParaRPr kumimoji="1" lang="en-US" altLang="ja-JP" sz="2400" dirty="0">
                        <a:solidFill>
                          <a:schemeClr val="tx1"/>
                        </a:solidFill>
                      </a:endParaRPr>
                    </a:p>
                    <a:p>
                      <a:pPr marL="324000" indent="-444500">
                        <a:spcBef>
                          <a:spcPts val="600"/>
                        </a:spcBef>
                      </a:pPr>
                      <a:r>
                        <a:rPr kumimoji="1" lang="ja-JP" altLang="en-US" sz="2400" dirty="0">
                          <a:solidFill>
                            <a:srgbClr val="0070C0"/>
                          </a:solidFill>
                        </a:rPr>
                        <a:t>　保険医療機関及び保険医療養担当規則等で書面掲示することとされている事項について、原則として、ウェブサイトに掲載しなければならないこととする。</a:t>
                      </a:r>
                      <a:endParaRPr kumimoji="1" lang="en-US" altLang="ja-JP" sz="2400" dirty="0">
                        <a:solidFill>
                          <a:srgbClr val="0070C0"/>
                        </a:solidFill>
                      </a:endParaRPr>
                    </a:p>
                    <a:p>
                      <a:pPr marL="324000" marR="0" lvl="0" indent="-444500" algn="l" defTabSz="742950" rtl="0" eaLnBrk="1" fontAlgn="auto" latinLnBrk="0" hangingPunct="1">
                        <a:lnSpc>
                          <a:spcPct val="100000"/>
                        </a:lnSpc>
                        <a:spcBef>
                          <a:spcPts val="600"/>
                        </a:spcBef>
                        <a:spcAft>
                          <a:spcPts val="0"/>
                        </a:spcAft>
                        <a:buClrTx/>
                        <a:buSzTx/>
                        <a:buFontTx/>
                        <a:buNone/>
                        <a:tabLst/>
                        <a:defRPr/>
                      </a:pPr>
                      <a:r>
                        <a:rPr kumimoji="1" lang="ja-JP" altLang="en-US" sz="2400" dirty="0">
                          <a:solidFill>
                            <a:schemeClr val="tx1"/>
                          </a:solidFill>
                        </a:rPr>
                        <a:t>　</a:t>
                      </a:r>
                      <a:r>
                        <a:rPr kumimoji="1" lang="en-US" altLang="ja-JP" sz="2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r>
                        <a:rPr kumimoji="1" lang="ja-JP" altLang="en-US" sz="2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自ら管理するウェブサイトを有しない保険医療機関等は対象外</a:t>
                      </a:r>
                      <a:endParaRPr kumimoji="1" lang="en-US" altLang="ja-JP" sz="2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endParaRPr>
                    </a:p>
                    <a:p>
                      <a:pPr marL="324000" indent="-444500">
                        <a:spcBef>
                          <a:spcPts val="0"/>
                        </a:spcBef>
                      </a:pPr>
                      <a:endParaRPr kumimoji="1" lang="en-US" altLang="ja-JP" sz="2400" dirty="0">
                        <a:solidFill>
                          <a:schemeClr val="tx1"/>
                        </a:solidFill>
                      </a:endParaRPr>
                    </a:p>
                    <a:p>
                      <a:pPr marL="324000" indent="-444500">
                        <a:spcBef>
                          <a:spcPts val="0"/>
                        </a:spcBef>
                      </a:pPr>
                      <a:r>
                        <a:rPr kumimoji="1" lang="ja-JP" altLang="en-US" sz="2400" dirty="0">
                          <a:solidFill>
                            <a:schemeClr val="tx1"/>
                          </a:solidFill>
                        </a:rPr>
                        <a:t>［経過措置］</a:t>
                      </a:r>
                      <a:endParaRPr kumimoji="1" lang="en-US" altLang="ja-JP" sz="2400" dirty="0">
                        <a:solidFill>
                          <a:schemeClr val="tx1"/>
                        </a:solidFill>
                      </a:endParaRPr>
                    </a:p>
                    <a:p>
                      <a:pPr marL="324000" indent="-444500">
                        <a:spcBef>
                          <a:spcPts val="600"/>
                        </a:spcBef>
                      </a:pPr>
                      <a:r>
                        <a:rPr kumimoji="1" lang="ja-JP" altLang="en-US" sz="2400" dirty="0">
                          <a:solidFill>
                            <a:schemeClr val="tx1"/>
                          </a:solidFill>
                        </a:rPr>
                        <a:t>　　令和７年５月</a:t>
                      </a:r>
                      <a:r>
                        <a:rPr kumimoji="1" lang="en-US" altLang="ja-JP" sz="2400" dirty="0">
                          <a:solidFill>
                            <a:schemeClr val="tx1"/>
                          </a:solidFill>
                        </a:rPr>
                        <a:t>31</a:t>
                      </a:r>
                      <a:r>
                        <a:rPr kumimoji="1" lang="ja-JP" altLang="en-US" sz="2400" dirty="0">
                          <a:solidFill>
                            <a:schemeClr val="tx1"/>
                          </a:solidFill>
                        </a:rPr>
                        <a:t>日までの経過措置を設ける　</a:t>
                      </a:r>
                      <a:endParaRPr kumimoji="1" lang="en-US" altLang="ja-JP" sz="2400" dirty="0">
                        <a:solidFill>
                          <a:schemeClr val="tx1"/>
                        </a:solidFill>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1221428558"/>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6041" y="276999"/>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診療報酬における書面要件及び書面掲示のデジタル化について</a:t>
            </a:r>
          </a:p>
        </p:txBody>
      </p:sp>
      <p:sp>
        <p:nvSpPr>
          <p:cNvPr id="8" name="正方形/長方形 7"/>
          <p:cNvSpPr/>
          <p:nvPr/>
        </p:nvSpPr>
        <p:spPr>
          <a:xfrm>
            <a:off x="104140" y="1141579"/>
            <a:ext cx="9711840" cy="330735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を推進する観点から、診療報酬上、書面での検査結果その他の書面の作成又は書面を用いた情報提供等が必要とされる項目について、</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「医療情報システムの安全管理に関するガイドライン」の遵守を前提に、電磁的方法による作成又は情報提供等が可能であることについて明確化する</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具体的には、</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6088"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文書による提供等をすることとされている個々の患者の診療に関する情報等を、電磁的方法によって、患者、他の保険医療機関、保険薬局又は</a:t>
            </a:r>
            <a:r>
              <a:rPr kumimoji="1" lang="zh-TW"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指定訪問看護事業者等</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提供等する場合は、「医療情報システムの安全管理に関するガイドライン」を遵守し、安全な通信環境を確保するとともに、書面における署名又は記名・押印に代わり、当該ガイドラインに定められた電子署名を施すことと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6088"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診療情報提供書については、電子カルテ情報共有サービスを用いて提供する場合には、一定のセキュリティが確保されていることから電子署名を行わなくても共有可能とする。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09611" y="884915"/>
            <a:ext cx="3664513"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診療報酬における書面要件の見直し</a:t>
            </a:r>
          </a:p>
        </p:txBody>
      </p:sp>
      <p:sp>
        <p:nvSpPr>
          <p:cNvPr id="84" name="テキスト ボックス 83"/>
          <p:cNvSpPr txBox="1"/>
          <p:nvPr/>
        </p:nvSpPr>
        <p:spPr>
          <a:xfrm>
            <a:off x="6041"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の推進による医療情報の有効活用、遠隔医療の推進－⑰、⑱</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a:extLst>
              <a:ext uri="{FF2B5EF4-FFF2-40B4-BE49-F238E27FC236}">
                <a16:creationId xmlns:a16="http://schemas.microsoft.com/office/drawing/2014/main" id="{DEEF537B-6810-68AF-A674-45539B4FCF85}"/>
              </a:ext>
            </a:extLst>
          </p:cNvPr>
          <p:cNvSpPr/>
          <p:nvPr/>
        </p:nvSpPr>
        <p:spPr>
          <a:xfrm>
            <a:off x="104140" y="5067669"/>
            <a:ext cx="9711840" cy="140050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デジタル原則に基づき書面掲示についてインターネットでの閲覧を可能な状態にすることを原則義務づけするよう求められていることを踏まえ、保険医療機関、保険薬局及び指定訪問看護事業者における</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書面掲示について、原則として、ウェブサイトに掲載しなければならないこととする</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269875"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自ら管理するウェブサイトを有しない保険医療機関等は対象外。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269875"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令和７年５月</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日までの間の経過措置を設ける。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a:extLst>
              <a:ext uri="{FF2B5EF4-FFF2-40B4-BE49-F238E27FC236}">
                <a16:creationId xmlns:a16="http://schemas.microsoft.com/office/drawing/2014/main" id="{8C02AD1B-BA3F-754A-4739-671C87E44162}"/>
              </a:ext>
            </a:extLst>
          </p:cNvPr>
          <p:cNvSpPr/>
          <p:nvPr/>
        </p:nvSpPr>
        <p:spPr>
          <a:xfrm>
            <a:off x="309612" y="4788037"/>
            <a:ext cx="366451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書面掲示事項のウェブサイトへの掲載</a:t>
            </a:r>
          </a:p>
        </p:txBody>
      </p:sp>
      <p:sp>
        <p:nvSpPr>
          <p:cNvPr id="4" name="スライド番号プレースホルダー 2">
            <a:extLst>
              <a:ext uri="{FF2B5EF4-FFF2-40B4-BE49-F238E27FC236}">
                <a16:creationId xmlns:a16="http://schemas.microsoft.com/office/drawing/2014/main" id="{038760E0-587C-6B50-7FE1-897CD5A0615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0083930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正方形/長方形 6">
            <a:extLst>
              <a:ext uri="{FF2B5EF4-FFF2-40B4-BE49-F238E27FC236}">
                <a16:creationId xmlns:a16="http://schemas.microsoft.com/office/drawing/2014/main" id="{C95593BD-F8C6-A59A-24E7-3E221116D23D}"/>
              </a:ext>
            </a:extLst>
          </p:cNvPr>
          <p:cNvSpPr/>
          <p:nvPr/>
        </p:nvSpPr>
        <p:spPr>
          <a:xfrm>
            <a:off x="303759" y="1264260"/>
            <a:ext cx="9329761" cy="4594053"/>
          </a:xfrm>
          <a:prstGeom prst="rect">
            <a:avLst/>
          </a:prstGeom>
          <a:solidFill>
            <a:srgbClr val="FFFFDD"/>
          </a:solidFill>
          <a:ln>
            <a:solidFill>
              <a:srgbClr val="FFCD2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361156" algn="l" defTabSz="742950" rtl="0" eaLnBrk="1" fontAlgn="auto" latinLnBrk="0" hangingPunct="1">
              <a:lnSpc>
                <a:spcPct val="100000"/>
              </a:lnSpc>
              <a:spcBef>
                <a:spcPts val="0"/>
              </a:spcBef>
              <a:spcAft>
                <a:spcPts val="0"/>
              </a:spcAft>
              <a:buClrTx/>
              <a:buSzTx/>
              <a:buFontTx/>
              <a:buNone/>
              <a:tabLst/>
              <a:defRPr/>
            </a:pPr>
            <a:endParaRPr kumimoji="1" lang="ja-JP" altLang="en-US" sz="2925" b="0" i="0" u="none" strike="noStrike" kern="1200" cap="none" spc="0" normalizeH="0" baseline="0" noProof="0" dirty="0">
              <a:ln>
                <a:noFill/>
              </a:ln>
              <a:solidFill>
                <a:prstClr val="black"/>
              </a:solidFill>
              <a:effectLst/>
              <a:uLnTx/>
              <a:uFillTx/>
              <a:latin typeface="Arial"/>
              <a:ea typeface="ＭＳ Ｐゴシック"/>
              <a:cs typeface="+mn-cs"/>
            </a:endParaRPr>
          </a:p>
        </p:txBody>
      </p:sp>
      <p:pic>
        <p:nvPicPr>
          <p:cNvPr id="1030" name="Picture 6">
            <a:extLst>
              <a:ext uri="{FF2B5EF4-FFF2-40B4-BE49-F238E27FC236}">
                <a16:creationId xmlns:a16="http://schemas.microsoft.com/office/drawing/2014/main" id="{673D34C9-1C2F-FD4E-C21E-B4FEB1B0A518}"/>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2201" t="1" r="7465" b="-2"/>
          <a:stretch/>
        </p:blipFill>
        <p:spPr bwMode="auto">
          <a:xfrm>
            <a:off x="6790183" y="3491094"/>
            <a:ext cx="2735517" cy="2012158"/>
          </a:xfrm>
          <a:prstGeom prst="rect">
            <a:avLst/>
          </a:prstGeom>
          <a:noFill/>
          <a:ln>
            <a:solidFill>
              <a:schemeClr val="tx1"/>
            </a:solidFill>
          </a:ln>
        </p:spPr>
      </p:pic>
      <p:sp>
        <p:nvSpPr>
          <p:cNvPr id="5" name="テキスト ボックス 4">
            <a:extLst>
              <a:ext uri="{FF2B5EF4-FFF2-40B4-BE49-F238E27FC236}">
                <a16:creationId xmlns:a16="http://schemas.microsoft.com/office/drawing/2014/main" id="{B17A1AFA-59EA-81F9-0408-6DCAD3D373DC}"/>
              </a:ext>
            </a:extLst>
          </p:cNvPr>
          <p:cNvSpPr txBox="1"/>
          <p:nvPr/>
        </p:nvSpPr>
        <p:spPr>
          <a:xfrm>
            <a:off x="155467" y="5964994"/>
            <a:ext cx="9185521" cy="242374"/>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（出所）日本医師会定例記者会見「令和６年度診療報酬改定について～財政制度等審議会財政制度分科会「社会保障」の議論を受けて～（各論）」（令和</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5</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年</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11</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月</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2</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日）</a:t>
            </a:r>
          </a:p>
        </p:txBody>
      </p:sp>
      <p:sp>
        <p:nvSpPr>
          <p:cNvPr id="3" name="テキスト ボックス 2">
            <a:extLst>
              <a:ext uri="{FF2B5EF4-FFF2-40B4-BE49-F238E27FC236}">
                <a16:creationId xmlns:a16="http://schemas.microsoft.com/office/drawing/2014/main" id="{E13EE89C-5A04-8C0C-1355-4D006D167694}"/>
              </a:ext>
            </a:extLst>
          </p:cNvPr>
          <p:cNvSpPr txBox="1"/>
          <p:nvPr/>
        </p:nvSpPr>
        <p:spPr>
          <a:xfrm>
            <a:off x="298244" y="643360"/>
            <a:ext cx="9335275" cy="642612"/>
          </a:xfrm>
          <a:prstGeom prst="rect">
            <a:avLst/>
          </a:prstGeom>
          <a:noFill/>
        </p:spPr>
        <p:txBody>
          <a:bodyPr wrap="square" rtlCol="0">
            <a:spAutoFit/>
          </a:bodyP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788" b="0" i="0" u="none" strike="noStrike" kern="1200" cap="none" spc="0" normalizeH="0" baseline="0" noProof="0" dirty="0">
                <a:ln>
                  <a:noFill/>
                </a:ln>
                <a:solidFill>
                  <a:srgbClr val="0000FF"/>
                </a:solidFill>
                <a:effectLst/>
                <a:uLnTx/>
                <a:uFillTx/>
                <a:latin typeface="Arial"/>
                <a:ea typeface="ＭＳ Ｐゴシック"/>
                <a:cs typeface="+mn-cs"/>
              </a:rPr>
              <a:t>令和６年度診療報酬改定について</a:t>
            </a:r>
            <a:endParaRPr kumimoji="1" lang="en-US" altLang="ja-JP" sz="1788" b="0" i="0" u="none" strike="noStrike" kern="1200" cap="none" spc="0" normalizeH="0" baseline="0" noProof="0" dirty="0">
              <a:ln>
                <a:noFill/>
              </a:ln>
              <a:solidFill>
                <a:srgbClr val="0000FF"/>
              </a:solidFill>
              <a:effectLst/>
              <a:uLnTx/>
              <a:uFillTx/>
              <a:latin typeface="Arial"/>
              <a:ea typeface="ＭＳ Ｐゴシック"/>
              <a:cs typeface="+mn-cs"/>
            </a:endParaRPr>
          </a:p>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788" b="0" i="0" u="none" strike="noStrike" kern="1200" cap="none" spc="0" normalizeH="0" baseline="0" noProof="0" dirty="0">
                <a:ln>
                  <a:noFill/>
                </a:ln>
                <a:solidFill>
                  <a:srgbClr val="0000FF"/>
                </a:solidFill>
                <a:effectLst/>
                <a:uLnTx/>
                <a:uFillTx/>
                <a:latin typeface="Arial"/>
                <a:ea typeface="ＭＳ Ｐゴシック"/>
                <a:cs typeface="+mn-cs"/>
              </a:rPr>
              <a:t>～財政制度等審議会財政制度分科会「社会保障」の議論を受けて～（各論） （</a:t>
            </a:r>
            <a:r>
              <a:rPr kumimoji="1" lang="en-US" altLang="ja-JP" sz="1788" b="0" i="0" u="none" strike="noStrike" kern="1200" cap="none" spc="0" normalizeH="0" baseline="0" noProof="0" dirty="0">
                <a:ln>
                  <a:noFill/>
                </a:ln>
                <a:solidFill>
                  <a:srgbClr val="0000FF"/>
                </a:solidFill>
                <a:effectLst/>
                <a:uLnTx/>
                <a:uFillTx/>
                <a:latin typeface="Arial"/>
                <a:ea typeface="ＭＳ Ｐゴシック"/>
                <a:cs typeface="+mn-cs"/>
              </a:rPr>
              <a:t>1/3</a:t>
            </a:r>
            <a:r>
              <a:rPr kumimoji="1" lang="ja-JP" altLang="en-US" sz="1788" b="0" i="0" u="none" strike="noStrike" kern="1200" cap="none" spc="0" normalizeH="0" baseline="0" noProof="0" dirty="0">
                <a:ln>
                  <a:noFill/>
                </a:ln>
                <a:solidFill>
                  <a:srgbClr val="0000FF"/>
                </a:solidFill>
                <a:effectLst/>
                <a:uLnTx/>
                <a:uFillTx/>
                <a:latin typeface="Arial"/>
                <a:ea typeface="ＭＳ Ｐゴシック"/>
                <a:cs typeface="+mn-cs"/>
              </a:rPr>
              <a:t>）</a:t>
            </a:r>
          </a:p>
        </p:txBody>
      </p:sp>
      <p:sp>
        <p:nvSpPr>
          <p:cNvPr id="2" name="テキスト ボックス 1">
            <a:extLst>
              <a:ext uri="{FF2B5EF4-FFF2-40B4-BE49-F238E27FC236}">
                <a16:creationId xmlns:a16="http://schemas.microsoft.com/office/drawing/2014/main" id="{B7728D85-6C94-CE22-DCD7-A03A69808EC3}"/>
              </a:ext>
            </a:extLst>
          </p:cNvPr>
          <p:cNvSpPr txBox="1"/>
          <p:nvPr/>
        </p:nvSpPr>
        <p:spPr>
          <a:xfrm>
            <a:off x="6740866" y="5531466"/>
            <a:ext cx="2834148" cy="267446"/>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138" b="0" i="0" u="none" strike="noStrike" kern="1200" cap="none" spc="0" normalizeH="0" baseline="0" noProof="0" dirty="0">
                <a:ln>
                  <a:noFill/>
                </a:ln>
                <a:solidFill>
                  <a:prstClr val="black"/>
                </a:solidFill>
                <a:effectLst/>
                <a:uLnTx/>
                <a:uFillTx/>
                <a:latin typeface="Arial"/>
                <a:ea typeface="ＭＳ Ｐゴシック"/>
                <a:cs typeface="+mn-cs"/>
              </a:rPr>
              <a:t>*</a:t>
            </a:r>
            <a:r>
              <a:rPr kumimoji="1" lang="zh-TW" altLang="en-US" sz="1138" b="0" i="0" u="none" strike="noStrike" kern="1200" cap="none" spc="0" normalizeH="0" baseline="0" noProof="0" dirty="0">
                <a:ln>
                  <a:noFill/>
                </a:ln>
                <a:solidFill>
                  <a:prstClr val="black"/>
                </a:solidFill>
                <a:effectLst/>
                <a:uLnTx/>
                <a:uFillTx/>
                <a:latin typeface="Arial"/>
                <a:ea typeface="ＭＳ Ｐゴシック"/>
                <a:cs typeface="+mn-cs"/>
              </a:rPr>
              <a:t>令和</a:t>
            </a:r>
            <a:r>
              <a:rPr kumimoji="1" lang="en-US" altLang="zh-TW" sz="1138" b="0" i="0" u="none" strike="noStrike" kern="1200" cap="none" spc="0" normalizeH="0" baseline="0" noProof="0" dirty="0">
                <a:ln>
                  <a:noFill/>
                </a:ln>
                <a:solidFill>
                  <a:prstClr val="black"/>
                </a:solidFill>
                <a:effectLst/>
                <a:uLnTx/>
                <a:uFillTx/>
                <a:latin typeface="Arial"/>
                <a:ea typeface="ＭＳ Ｐゴシック"/>
                <a:cs typeface="+mn-cs"/>
              </a:rPr>
              <a:t>5</a:t>
            </a:r>
            <a:r>
              <a:rPr kumimoji="1" lang="zh-TW" altLang="en-US" sz="1138" b="0" i="0" u="none" strike="noStrike" kern="1200" cap="none" spc="0" normalizeH="0" baseline="0" noProof="0" dirty="0">
                <a:ln>
                  <a:noFill/>
                </a:ln>
                <a:solidFill>
                  <a:prstClr val="black"/>
                </a:solidFill>
                <a:effectLst/>
                <a:uLnTx/>
                <a:uFillTx/>
                <a:latin typeface="Arial"/>
                <a:ea typeface="ＭＳ Ｐゴシック"/>
                <a:cs typeface="+mn-cs"/>
              </a:rPr>
              <a:t>年</a:t>
            </a:r>
            <a:r>
              <a:rPr kumimoji="1" lang="en-US" altLang="zh-TW" sz="1138" b="0" i="0" u="none" strike="noStrike" kern="1200" cap="none" spc="0" normalizeH="0" baseline="0" noProof="0" dirty="0">
                <a:ln>
                  <a:noFill/>
                </a:ln>
                <a:solidFill>
                  <a:prstClr val="black"/>
                </a:solidFill>
                <a:effectLst/>
                <a:uLnTx/>
                <a:uFillTx/>
                <a:latin typeface="Arial"/>
                <a:ea typeface="ＭＳ Ｐゴシック"/>
                <a:cs typeface="+mn-cs"/>
              </a:rPr>
              <a:t>11</a:t>
            </a:r>
            <a:r>
              <a:rPr kumimoji="1" lang="zh-TW" altLang="en-US" sz="1138" b="0" i="0" u="none" strike="noStrike" kern="1200" cap="none" spc="0" normalizeH="0" baseline="0" noProof="0" dirty="0">
                <a:ln>
                  <a:noFill/>
                </a:ln>
                <a:solidFill>
                  <a:prstClr val="black"/>
                </a:solidFill>
                <a:effectLst/>
                <a:uLnTx/>
                <a:uFillTx/>
                <a:latin typeface="Arial"/>
                <a:ea typeface="ＭＳ Ｐゴシック"/>
                <a:cs typeface="+mn-cs"/>
              </a:rPr>
              <a:t>月</a:t>
            </a:r>
            <a:r>
              <a:rPr kumimoji="1" lang="en-US" altLang="zh-TW" sz="1138" b="0" i="0" u="none" strike="noStrike" kern="1200" cap="none" spc="0" normalizeH="0" baseline="0" noProof="0" dirty="0">
                <a:ln>
                  <a:noFill/>
                </a:ln>
                <a:solidFill>
                  <a:prstClr val="black"/>
                </a:solidFill>
                <a:effectLst/>
                <a:uLnTx/>
                <a:uFillTx/>
                <a:latin typeface="Arial"/>
                <a:ea typeface="ＭＳ Ｐゴシック"/>
                <a:cs typeface="+mn-cs"/>
              </a:rPr>
              <a:t>2</a:t>
            </a:r>
            <a:r>
              <a:rPr kumimoji="1" lang="zh-TW" altLang="en-US" sz="1138" b="0" i="0" u="none" strike="noStrike" kern="1200" cap="none" spc="0" normalizeH="0" baseline="0" noProof="0" dirty="0">
                <a:ln>
                  <a:noFill/>
                </a:ln>
                <a:solidFill>
                  <a:prstClr val="black"/>
                </a:solidFill>
                <a:effectLst/>
                <a:uLnTx/>
                <a:uFillTx/>
                <a:latin typeface="Arial"/>
                <a:ea typeface="ＭＳ Ｐゴシック"/>
                <a:cs typeface="+mn-cs"/>
              </a:rPr>
              <a:t>日</a:t>
            </a:r>
            <a:r>
              <a:rPr kumimoji="1" lang="ja-JP" altLang="en-US" sz="1138" b="0" i="0" u="none" strike="noStrike" kern="1200" cap="none" spc="0" normalizeH="0" baseline="0" noProof="0" dirty="0">
                <a:ln>
                  <a:noFill/>
                </a:ln>
                <a:solidFill>
                  <a:prstClr val="black"/>
                </a:solidFill>
                <a:effectLst/>
                <a:uLnTx/>
                <a:uFillTx/>
                <a:latin typeface="Arial"/>
                <a:ea typeface="ＭＳ Ｐゴシック"/>
                <a:cs typeface="+mn-cs"/>
              </a:rPr>
              <a:t>日本医師会</a:t>
            </a:r>
            <a:r>
              <a:rPr kumimoji="1" lang="zh-TW" altLang="en-US" sz="1138" b="0" i="0" u="none" strike="noStrike" kern="1200" cap="none" spc="0" normalizeH="0" baseline="0" noProof="0" dirty="0">
                <a:ln>
                  <a:noFill/>
                </a:ln>
                <a:solidFill>
                  <a:prstClr val="black"/>
                </a:solidFill>
                <a:effectLst/>
                <a:uLnTx/>
                <a:uFillTx/>
                <a:latin typeface="Arial"/>
                <a:ea typeface="ＭＳ Ｐゴシック"/>
                <a:cs typeface="+mn-cs"/>
              </a:rPr>
              <a:t>記者会見</a:t>
            </a:r>
            <a:r>
              <a:rPr kumimoji="1" lang="ja-JP" altLang="en-US" sz="1138" b="0" i="0" u="none" strike="noStrike" kern="1200" cap="none" spc="0" normalizeH="0" baseline="0" noProof="0" dirty="0">
                <a:ln>
                  <a:noFill/>
                </a:ln>
                <a:solidFill>
                  <a:prstClr val="black"/>
                </a:solidFill>
                <a:effectLst/>
                <a:uLnTx/>
                <a:uFillTx/>
                <a:latin typeface="Arial"/>
                <a:ea typeface="ＭＳ Ｐゴシック"/>
                <a:cs typeface="+mn-cs"/>
              </a:rPr>
              <a:t>より</a:t>
            </a:r>
          </a:p>
        </p:txBody>
      </p:sp>
      <p:sp>
        <p:nvSpPr>
          <p:cNvPr id="8" name="テキスト ボックス 7">
            <a:extLst>
              <a:ext uri="{FF2B5EF4-FFF2-40B4-BE49-F238E27FC236}">
                <a16:creationId xmlns:a16="http://schemas.microsoft.com/office/drawing/2014/main" id="{224CD6D5-D596-24C6-43E5-8A2AD736CA97}"/>
              </a:ext>
            </a:extLst>
          </p:cNvPr>
          <p:cNvSpPr txBox="1"/>
          <p:nvPr/>
        </p:nvSpPr>
        <p:spPr>
          <a:xfrm>
            <a:off x="330987" y="3130333"/>
            <a:ext cx="6442620" cy="2793842"/>
          </a:xfrm>
          <a:prstGeom prst="rect">
            <a:avLst/>
          </a:prstGeom>
          <a:noFill/>
        </p:spPr>
        <p:txBody>
          <a:bodyPr wrap="square" rtlCol="0">
            <a:spAutoFit/>
          </a:bodyPr>
          <a:lstStyle/>
          <a:p>
            <a:pPr marL="0" marR="0" lvl="0" indent="175500" algn="l" defTabSz="742950" rtl="0" eaLnBrk="1" fontAlgn="auto" latinLnBrk="0" hangingPunct="1">
              <a:lnSpc>
                <a:spcPct val="100000"/>
              </a:lnSpc>
              <a:spcBef>
                <a:spcPts val="488"/>
              </a:spcBef>
              <a:spcAft>
                <a:spcPts val="0"/>
              </a:spcAft>
              <a:buClrTx/>
              <a:buSzTx/>
              <a:buFontTx/>
              <a:buNone/>
              <a:tabLst/>
              <a:defRPr/>
            </a:pPr>
            <a:r>
              <a:rPr kumimoji="1" lang="ja-JP" altLang="en-US" sz="1463" b="0" i="0" u="none" strike="noStrike" kern="1200" cap="none" spc="0" normalizeH="0" baseline="0" noProof="0" dirty="0">
                <a:ln>
                  <a:noFill/>
                </a:ln>
                <a:solidFill>
                  <a:prstClr val="black"/>
                </a:solidFill>
                <a:effectLst/>
                <a:uLnTx/>
                <a:uFillTx/>
                <a:latin typeface="Arial"/>
                <a:ea typeface="ＭＳ Ｐゴシック"/>
                <a:cs typeface="+mn-cs"/>
              </a:rPr>
              <a:t>その上で、各論として、変革期間における診療報酬改定（総括）において「診療所・病院・調剤の区分毎に経営状況や課題等が異なることを踏まえたメリハリをつけた改定とする。」と記載されていることについて、「診療所と病院は役割分担として違う部分もあるが、治療としては一連のものであり、患者さんの受けている医療に差はない」と指摘。更に、今回の診療報酬改定については、「岸田政権の重要政策である</a:t>
            </a:r>
            <a:r>
              <a:rPr kumimoji="1" lang="en-US" altLang="ja-JP" sz="1463" b="0" i="0" u="none" strike="noStrike" kern="1200" cap="none" spc="0" normalizeH="0" baseline="0" noProof="0" dirty="0">
                <a:ln>
                  <a:noFill/>
                </a:ln>
                <a:solidFill>
                  <a:prstClr val="black"/>
                </a:solidFill>
                <a:effectLst/>
                <a:uLnTx/>
                <a:uFillTx/>
                <a:latin typeface="Arial"/>
                <a:ea typeface="ＭＳ Ｐゴシック"/>
                <a:cs typeface="+mn-cs"/>
              </a:rPr>
              <a:t>『</a:t>
            </a:r>
            <a:r>
              <a:rPr kumimoji="1" lang="ja-JP" altLang="en-US" sz="1463" b="0" i="0" u="none" strike="noStrike" kern="1200" cap="none" spc="0" normalizeH="0" baseline="0" noProof="0" dirty="0">
                <a:ln>
                  <a:noFill/>
                </a:ln>
                <a:solidFill>
                  <a:prstClr val="black"/>
                </a:solidFill>
                <a:effectLst/>
                <a:uLnTx/>
                <a:uFillTx/>
                <a:latin typeface="Arial"/>
                <a:ea typeface="ＭＳ Ｐゴシック"/>
                <a:cs typeface="+mn-cs"/>
              </a:rPr>
              <a:t>賃上げ</a:t>
            </a:r>
            <a:r>
              <a:rPr kumimoji="1" lang="en-US" altLang="ja-JP" sz="1463" b="0" i="0" u="none" strike="noStrike" kern="1200" cap="none" spc="0" normalizeH="0" baseline="0" noProof="0" dirty="0">
                <a:ln>
                  <a:noFill/>
                </a:ln>
                <a:solidFill>
                  <a:prstClr val="black"/>
                </a:solidFill>
                <a:effectLst/>
                <a:uLnTx/>
                <a:uFillTx/>
                <a:latin typeface="Arial"/>
                <a:ea typeface="ＭＳ Ｐゴシック"/>
                <a:cs typeface="+mn-cs"/>
              </a:rPr>
              <a:t>』</a:t>
            </a:r>
            <a:r>
              <a:rPr kumimoji="1" lang="ja-JP" altLang="en-US" sz="1463" b="0" i="0" u="none" strike="noStrike" kern="1200" cap="none" spc="0" normalizeH="0" baseline="0" noProof="0" dirty="0">
                <a:ln>
                  <a:noFill/>
                </a:ln>
                <a:solidFill>
                  <a:prstClr val="black"/>
                </a:solidFill>
                <a:effectLst/>
                <a:uLnTx/>
                <a:uFillTx/>
                <a:latin typeface="Arial"/>
                <a:ea typeface="ＭＳ Ｐゴシック"/>
                <a:cs typeface="+mn-cs"/>
              </a:rPr>
              <a:t>を、医療・介護就業者数約</a:t>
            </a:r>
            <a:r>
              <a:rPr kumimoji="1" lang="en-US" altLang="ja-JP" sz="1463" b="0" i="0" u="none" strike="noStrike" kern="1200" cap="none" spc="0" normalizeH="0" baseline="0" noProof="0" dirty="0">
                <a:ln>
                  <a:noFill/>
                </a:ln>
                <a:solidFill>
                  <a:prstClr val="black"/>
                </a:solidFill>
                <a:effectLst/>
                <a:uLnTx/>
                <a:uFillTx/>
                <a:latin typeface="Arial"/>
                <a:ea typeface="ＭＳ Ｐゴシック"/>
                <a:cs typeface="+mn-cs"/>
              </a:rPr>
              <a:t>900</a:t>
            </a:r>
            <a:r>
              <a:rPr kumimoji="1" lang="ja-JP" altLang="en-US" sz="1463" b="0" i="0" u="none" strike="noStrike" kern="1200" cap="none" spc="0" normalizeH="0" baseline="0" noProof="0" dirty="0">
                <a:ln>
                  <a:noFill/>
                </a:ln>
                <a:solidFill>
                  <a:prstClr val="black"/>
                </a:solidFill>
                <a:effectLst/>
                <a:uLnTx/>
                <a:uFillTx/>
                <a:latin typeface="Arial"/>
                <a:ea typeface="ＭＳ Ｐゴシック"/>
                <a:cs typeface="+mn-cs"/>
              </a:rPr>
              <a:t>万人に対し、公定価格の引き上げを通じていかに成し遂げていくかという大きなチャレンジである。物価高騰への対応を含め、医療・介護業界が一体・一丸となって政権の方向性に進んでいく重要な年であり、他団体とも、診療報酬改定の大きな方向性において、声を一つにして歩んでいくべき」との考えを示した。また、財政審の場で、特定の領域には賃上げへの対応は必要ないといった議論があったことに対しては、到底、受け入れがたいものであり、大変残念であるとした。</a:t>
            </a:r>
            <a:endParaRPr kumimoji="1" lang="en-US" altLang="ja-JP" sz="1463" b="0" i="0" u="none" strike="noStrike" kern="1200" cap="none" spc="0" normalizeH="0" baseline="0" noProof="0" dirty="0">
              <a:ln>
                <a:noFill/>
              </a:ln>
              <a:solidFill>
                <a:prstClr val="black"/>
              </a:solidFill>
              <a:effectLst/>
              <a:uLnTx/>
              <a:uFillTx/>
              <a:latin typeface="Arial"/>
              <a:ea typeface="ＭＳ Ｐゴシック"/>
              <a:cs typeface="+mn-cs"/>
            </a:endParaRPr>
          </a:p>
        </p:txBody>
      </p:sp>
      <p:sp>
        <p:nvSpPr>
          <p:cNvPr id="9" name="テキスト ボックス 8">
            <a:extLst>
              <a:ext uri="{FF2B5EF4-FFF2-40B4-BE49-F238E27FC236}">
                <a16:creationId xmlns:a16="http://schemas.microsoft.com/office/drawing/2014/main" id="{9417EDF0-7AB5-B252-DA4F-2D0B880B8571}"/>
              </a:ext>
            </a:extLst>
          </p:cNvPr>
          <p:cNvSpPr txBox="1"/>
          <p:nvPr/>
        </p:nvSpPr>
        <p:spPr>
          <a:xfrm>
            <a:off x="330987" y="1264260"/>
            <a:ext cx="9302533" cy="1957459"/>
          </a:xfrm>
          <a:prstGeom prst="rect">
            <a:avLst/>
          </a:prstGeom>
          <a:noFill/>
        </p:spPr>
        <p:txBody>
          <a:bodyPr wrap="square" rtlCol="0">
            <a:spAutoFit/>
          </a:bodyPr>
          <a:lstStyle/>
          <a:p>
            <a:pPr marL="0" marR="0" lvl="0" indent="175500" algn="l" defTabSz="742950" rtl="0" eaLnBrk="1" fontAlgn="auto" latinLnBrk="0" hangingPunct="1">
              <a:lnSpc>
                <a:spcPct val="100000"/>
              </a:lnSpc>
              <a:spcBef>
                <a:spcPts val="488"/>
              </a:spcBef>
              <a:spcAft>
                <a:spcPts val="0"/>
              </a:spcAft>
              <a:buClrTx/>
              <a:buSzTx/>
              <a:buFontTx/>
              <a:buNone/>
              <a:tabLst/>
              <a:defRPr/>
            </a:pPr>
            <a:r>
              <a:rPr kumimoji="1" lang="ja-JP" altLang="en-US" sz="1463" b="0" i="0" u="none" strike="noStrike" kern="1200" cap="none" spc="0" normalizeH="0" baseline="0" noProof="0" dirty="0">
                <a:ln>
                  <a:noFill/>
                </a:ln>
                <a:solidFill>
                  <a:prstClr val="black"/>
                </a:solidFill>
                <a:effectLst/>
                <a:uLnTx/>
                <a:uFillTx/>
                <a:latin typeface="Arial"/>
                <a:ea typeface="ＭＳ Ｐゴシック"/>
                <a:cs typeface="+mn-cs"/>
              </a:rPr>
              <a:t>松本吉郎会長は</a:t>
            </a:r>
            <a:r>
              <a:rPr kumimoji="1" lang="en-US" altLang="ja-JP" sz="1463" b="0" i="0" u="none" strike="noStrike" kern="1200" cap="none" spc="0" normalizeH="0" baseline="0" noProof="0" dirty="0">
                <a:ln>
                  <a:noFill/>
                </a:ln>
                <a:solidFill>
                  <a:prstClr val="black"/>
                </a:solidFill>
                <a:effectLst/>
                <a:uLnTx/>
                <a:uFillTx/>
                <a:latin typeface="Arial"/>
                <a:ea typeface="ＭＳ Ｐゴシック"/>
                <a:cs typeface="+mn-cs"/>
              </a:rPr>
              <a:t>11</a:t>
            </a:r>
            <a:r>
              <a:rPr kumimoji="1" lang="ja-JP" altLang="en-US" sz="1463" b="0" i="0" u="none" strike="noStrike" kern="1200" cap="none" spc="0" normalizeH="0" baseline="0" noProof="0" dirty="0">
                <a:ln>
                  <a:noFill/>
                </a:ln>
                <a:solidFill>
                  <a:prstClr val="black"/>
                </a:solidFill>
                <a:effectLst/>
                <a:uLnTx/>
                <a:uFillTx/>
                <a:latin typeface="Arial"/>
                <a:ea typeface="ＭＳ Ｐゴシック"/>
                <a:cs typeface="+mn-cs"/>
              </a:rPr>
              <a:t>月２日に記者会見を行い、前日の財政制度等審議会財政制度分科会で社会保障に関する議論が行われたことを受けて、その際に示された資料に対する日本医師会の見解を説明した。</a:t>
            </a:r>
          </a:p>
          <a:p>
            <a:pPr marL="0" marR="0" lvl="0" indent="175500" algn="l" defTabSz="742950" rtl="0" eaLnBrk="1" fontAlgn="auto" latinLnBrk="0" hangingPunct="1">
              <a:lnSpc>
                <a:spcPct val="100000"/>
              </a:lnSpc>
              <a:spcBef>
                <a:spcPts val="488"/>
              </a:spcBef>
              <a:spcAft>
                <a:spcPts val="0"/>
              </a:spcAft>
              <a:buClrTx/>
              <a:buSzTx/>
              <a:buFontTx/>
              <a:buNone/>
              <a:tabLst/>
              <a:defRPr/>
            </a:pPr>
            <a:r>
              <a:rPr kumimoji="1" lang="ja-JP" altLang="en-US" sz="1463" b="0" i="0" u="none" strike="noStrike" kern="1200" cap="none" spc="0" normalizeH="0" baseline="0" noProof="0" dirty="0">
                <a:ln>
                  <a:noFill/>
                </a:ln>
                <a:solidFill>
                  <a:prstClr val="black"/>
                </a:solidFill>
                <a:effectLst/>
                <a:uLnTx/>
                <a:uFillTx/>
                <a:latin typeface="Arial"/>
                <a:ea typeface="ＭＳ Ｐゴシック"/>
                <a:cs typeface="+mn-cs"/>
              </a:rPr>
              <a:t>松本会長は、まず、「高齢化等に伴う事業者の収益増等（全体として年＋２～３％）が現場の従事者の処遇改善につながる構造を建築する。」とされたことに対し、</a:t>
            </a:r>
            <a:r>
              <a:rPr kumimoji="1" lang="en-US" altLang="ja-JP" sz="1463" b="0" i="0" u="none" strike="noStrike" kern="1200" cap="none" spc="0" normalizeH="0" baseline="0" noProof="0" dirty="0">
                <a:ln>
                  <a:noFill/>
                </a:ln>
                <a:solidFill>
                  <a:prstClr val="black"/>
                </a:solidFill>
                <a:effectLst/>
                <a:uLnTx/>
                <a:uFillTx/>
                <a:latin typeface="Arial"/>
                <a:ea typeface="ＭＳ Ｐゴシック"/>
                <a:cs typeface="+mn-cs"/>
              </a:rPr>
              <a:t>10</a:t>
            </a:r>
            <a:r>
              <a:rPr kumimoji="1" lang="ja-JP" altLang="en-US" sz="1463" b="0" i="0" u="none" strike="noStrike" kern="1200" cap="none" spc="0" normalizeH="0" baseline="0" noProof="0" dirty="0">
                <a:ln>
                  <a:noFill/>
                </a:ln>
                <a:solidFill>
                  <a:prstClr val="black"/>
                </a:solidFill>
                <a:effectLst/>
                <a:uLnTx/>
                <a:uFillTx/>
                <a:latin typeface="Arial"/>
                <a:ea typeface="ＭＳ Ｐゴシック"/>
                <a:cs typeface="+mn-cs"/>
              </a:rPr>
              <a:t>月</a:t>
            </a:r>
            <a:r>
              <a:rPr kumimoji="1" lang="en-US" altLang="ja-JP" sz="1463" b="0" i="0" u="none" strike="noStrike" kern="1200" cap="none" spc="0" normalizeH="0" baseline="0" noProof="0" dirty="0">
                <a:ln>
                  <a:noFill/>
                </a:ln>
                <a:solidFill>
                  <a:prstClr val="black"/>
                </a:solidFill>
                <a:effectLst/>
                <a:uLnTx/>
                <a:uFillTx/>
                <a:latin typeface="Arial"/>
                <a:ea typeface="ＭＳ Ｐゴシック"/>
                <a:cs typeface="+mn-cs"/>
              </a:rPr>
              <a:t>24</a:t>
            </a:r>
            <a:r>
              <a:rPr kumimoji="1" lang="ja-JP" altLang="en-US" sz="1463" b="0" i="0" u="none" strike="noStrike" kern="1200" cap="none" spc="0" normalizeH="0" baseline="0" noProof="0" dirty="0">
                <a:ln>
                  <a:noFill/>
                </a:ln>
                <a:solidFill>
                  <a:prstClr val="black"/>
                </a:solidFill>
                <a:effectLst/>
                <a:uLnTx/>
                <a:uFillTx/>
                <a:latin typeface="Arial"/>
                <a:ea typeface="ＭＳ Ｐゴシック"/>
                <a:cs typeface="+mn-cs"/>
              </a:rPr>
              <a:t>日の自民党政調全体会議で「医療も介護も公定価格で賃上げに対応できていない」「見直しではなく、引き上げと書くべきだ」「収益は事業者ごとにばらつきがある」といった意見を踏まえ、「新たな総合経済対策（案）」から、「現場で働く方々の給与に関わる公定価格の見直しを進め、高齢化等による事業者の収益の増加等が処遇改善に構造的につながる仕組みを構築する」という記載が全て削除されたことを紹介し、既に解決済みの問題であるとの認識を述べた。</a:t>
            </a:r>
          </a:p>
        </p:txBody>
      </p:sp>
      <p:sp>
        <p:nvSpPr>
          <p:cNvPr id="6" name="スライド番号プレースホルダー 2">
            <a:extLst>
              <a:ext uri="{FF2B5EF4-FFF2-40B4-BE49-F238E27FC236}">
                <a16:creationId xmlns:a16="http://schemas.microsoft.com/office/drawing/2014/main" id="{1F6217DE-0F01-C738-FCD0-BFB48128C7E9}"/>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a:cs typeface="+mn-cs"/>
            </a:endParaRPr>
          </a:p>
        </p:txBody>
      </p:sp>
    </p:spTree>
    <p:extLst>
      <p:ext uri="{BB962C8B-B14F-4D97-AF65-F5344CB8AC3E}">
        <p14:creationId xmlns:p14="http://schemas.microsoft.com/office/powerpoint/2010/main" val="3775452089"/>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012565" y="2382619"/>
            <a:ext cx="8280920" cy="2800767"/>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３</a:t>
            </a: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外来診療の機能分化・強化等</a:t>
            </a:r>
            <a:endPar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（１）生活習慣病にかかる疾病管理・適正化項目</a:t>
            </a: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（２）かかりつけ医機能に係る見直し</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（３）その他</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574043815"/>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生活習慣病対策</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　生活習慣病の増加等に対応する効果的・効率的な疾病管理及び重症化予防の取組推進　　</a:t>
            </a:r>
          </a:p>
        </p:txBody>
      </p:sp>
      <p:sp>
        <p:nvSpPr>
          <p:cNvPr id="4" name="正方形/長方形 3">
            <a:extLst>
              <a:ext uri="{FF2B5EF4-FFF2-40B4-BE49-F238E27FC236}">
                <a16:creationId xmlns:a16="http://schemas.microsoft.com/office/drawing/2014/main" id="{C84CE26C-661C-91DA-B650-D07709E96D5E}"/>
              </a:ext>
            </a:extLst>
          </p:cNvPr>
          <p:cNvSpPr/>
          <p:nvPr/>
        </p:nvSpPr>
        <p:spPr>
          <a:xfrm>
            <a:off x="147000" y="846360"/>
            <a:ext cx="9529762" cy="562286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生活習慣病の増加等に対応する効果的・効率的な疾病管理及び重症化予防の取組を推進するため、主に以下の見直しを行う。</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生活習慣病管理料（</a:t>
            </a:r>
            <a:r>
              <a:rPr kumimoji="1" lang="en-US" altLang="ja-JP"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）の新設</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－５－①）</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検査等を包括しない生活習慣病管理料（</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333</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点、月１回に限る。）を新設</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5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生活習慣病管理料の評価及び要件の見直し</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－５－①）</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生活習慣病管理料における</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療養計画書を簡素化</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するとともに、令和７年から運用開始される予定の</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電子カルテ情報共有サービスを活用する場合、血液検査項目についての記載を不要とする</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診療ガイドライン等を参考として疾病管理を行うことを要件とする。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生活習慣病の診療の実態を踏まえ、</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少なくとも１月に１回以上の総合的な治療管理を行う要件を廃止</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歯科医師、薬剤師、看護師、管理栄養士等の</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多職種と連携することを望ましい要件とする</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とともに、</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糖尿病患者に対して歯科受診を推奨することを要件とする</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5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特定疾患療養管理料の見直し</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－５－①）</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特定疾患療養管理料の対象疾患から、生活習慣病である、</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糖尿病、脂質異常症及び高血圧を除外</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特定疾患処方管理加算の見直し</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－５－②）</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リフィル処方及び長期処方の活用並びに医療</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の活用による効率的な医薬品情報の管理を適切に推進する観点から、処方料及び処方箋料の特定疾患処方管理加算について、</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28</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日未満の処方を行った際の</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特定疾患処方管理加算１を廃止</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し、特定疾患処方管理加算２の評価を見直す。また、</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特定疾患処方管理加算について、リフィル処方箋を発行した場合も算定を可能とする</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地域包括診療料等の見直し</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－５－③）</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かかりつけ医機能の評価である地域包括診療料等について、リフィル処方及び長期処方の活用を推進する観点から、患者の状況等に合わせて医師の判断により、</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リフィル処方や長期処方を活用することが可能であることを、患者に周知することを要件に追加</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慢性腎臓病の透析予防指導管理の評価の新設</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－５－④）</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慢性腎臓病に対する重症化予防を推進する観点から、</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慢性腎臓病の患者に対して</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、透析予防診療チームを設置し、日本腎臓学会の「エビデンスに基づく</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CKD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診療ガイドライン」等に基づき、</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患者の病期分類、食塩制限及び蛋白制限等の食事指導、運動指導、その他生活習慣に関する指導等を必要に応じて個別に実施した場合の評価を新設</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スライド番号プレースホルダー 2">
            <a:extLst>
              <a:ext uri="{FF2B5EF4-FFF2-40B4-BE49-F238E27FC236}">
                <a16:creationId xmlns:a16="http://schemas.microsoft.com/office/drawing/2014/main" id="{58E8814E-9582-8CC5-415F-9F9F4908F52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340635745"/>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楕円 12">
            <a:extLst>
              <a:ext uri="{FF2B5EF4-FFF2-40B4-BE49-F238E27FC236}">
                <a16:creationId xmlns:a16="http://schemas.microsoft.com/office/drawing/2014/main" id="{54021E9C-2C64-10B6-367B-F57C909E91F0}"/>
              </a:ext>
            </a:extLst>
          </p:cNvPr>
          <p:cNvSpPr/>
          <p:nvPr/>
        </p:nvSpPr>
        <p:spPr>
          <a:xfrm>
            <a:off x="971905" y="1765635"/>
            <a:ext cx="7962189" cy="4369135"/>
          </a:xfrm>
          <a:prstGeom prst="ellipse">
            <a:avLst/>
          </a:prstGeom>
          <a:noFill/>
          <a:ln>
            <a:solidFill>
              <a:srgbClr val="93B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生活習慣病に係る疾病管理のイメージ</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　生活習慣病の増加等に対応する効果的・効率的な疾病管理及び重症化予防の取組推進　　</a:t>
            </a:r>
          </a:p>
        </p:txBody>
      </p:sp>
      <p:sp>
        <p:nvSpPr>
          <p:cNvPr id="4" name="正方形/長方形 3">
            <a:extLst>
              <a:ext uri="{FF2B5EF4-FFF2-40B4-BE49-F238E27FC236}">
                <a16:creationId xmlns:a16="http://schemas.microsoft.com/office/drawing/2014/main" id="{C84CE26C-661C-91DA-B650-D07709E96D5E}"/>
              </a:ext>
            </a:extLst>
          </p:cNvPr>
          <p:cNvSpPr/>
          <p:nvPr/>
        </p:nvSpPr>
        <p:spPr>
          <a:xfrm>
            <a:off x="147000" y="818653"/>
            <a:ext cx="9529762" cy="36512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生活習慣病の増加等に対応する効果的・効率的な疾病管理及び重症化予防の取組のイメージは以下のとおり。</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1030" name="Picture 6" descr="歯科医師と歯科衛生士が歯科治療をしているイラスト">
            <a:extLst>
              <a:ext uri="{FF2B5EF4-FFF2-40B4-BE49-F238E27FC236}">
                <a16:creationId xmlns:a16="http://schemas.microsoft.com/office/drawing/2014/main" id="{916D8A90-FC99-CEDB-D269-0C85A5C38E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33929" y="4570677"/>
            <a:ext cx="1898544" cy="1898544"/>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descr="問診をする医師と看護師のイラスト">
            <a:extLst>
              <a:ext uri="{FF2B5EF4-FFF2-40B4-BE49-F238E27FC236}">
                <a16:creationId xmlns:a16="http://schemas.microsoft.com/office/drawing/2014/main" id="{7D000CC7-CDDA-6561-9901-4E5760D36BD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28099" y="2405906"/>
            <a:ext cx="2988111" cy="2988111"/>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糖尿病患者への食事指導のイラスト">
            <a:extLst>
              <a:ext uri="{FF2B5EF4-FFF2-40B4-BE49-F238E27FC236}">
                <a16:creationId xmlns:a16="http://schemas.microsoft.com/office/drawing/2014/main" id="{8D739F52-40B9-9D54-739E-1D8E7783616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48319" y="1201097"/>
            <a:ext cx="1834356" cy="1834356"/>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薬剤師が服薬指導をしているイラスト">
            <a:extLst>
              <a:ext uri="{FF2B5EF4-FFF2-40B4-BE49-F238E27FC236}">
                <a16:creationId xmlns:a16="http://schemas.microsoft.com/office/drawing/2014/main" id="{36310CB3-D16A-7576-021B-48D74591C77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832307" y="1200566"/>
            <a:ext cx="1898544" cy="1898544"/>
          </a:xfrm>
          <a:prstGeom prst="rect">
            <a:avLst/>
          </a:prstGeom>
          <a:noFill/>
          <a:extLst>
            <a:ext uri="{909E8E84-426E-40DD-AFC4-6F175D3DCCD1}">
              <a14:hiddenFill xmlns:a14="http://schemas.microsoft.com/office/drawing/2010/main">
                <a:solidFill>
                  <a:srgbClr val="FFFFFF"/>
                </a:solidFill>
              </a14:hiddenFill>
            </a:ext>
          </a:extLst>
        </p:spPr>
      </p:pic>
      <p:sp>
        <p:nvSpPr>
          <p:cNvPr id="22" name="テキスト ボックス 21">
            <a:extLst>
              <a:ext uri="{FF2B5EF4-FFF2-40B4-BE49-F238E27FC236}">
                <a16:creationId xmlns:a16="http://schemas.microsoft.com/office/drawing/2014/main" id="{41F5D4B5-BA15-B8D9-8741-EEB28E73746D}"/>
              </a:ext>
            </a:extLst>
          </p:cNvPr>
          <p:cNvSpPr txBox="1"/>
          <p:nvPr/>
        </p:nvSpPr>
        <p:spPr>
          <a:xfrm>
            <a:off x="6497571" y="3198167"/>
            <a:ext cx="2834902" cy="523220"/>
          </a:xfrm>
          <a:prstGeom prst="rect">
            <a:avLst/>
          </a:prstGeom>
          <a:solidFill>
            <a:srgbClr val="E1EDFF"/>
          </a:solid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歯科医師、薬剤師、看護師、</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管理栄養士等による</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多職種連携</a:t>
            </a:r>
            <a:endParaRPr kumimoji="0" lang="ja-JP" altLang="en-US" sz="24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3" name="テキスト ボックス 22">
            <a:extLst>
              <a:ext uri="{FF2B5EF4-FFF2-40B4-BE49-F238E27FC236}">
                <a16:creationId xmlns:a16="http://schemas.microsoft.com/office/drawing/2014/main" id="{B64C5AB2-858D-668C-13E0-43D402EE9B09}"/>
              </a:ext>
            </a:extLst>
          </p:cNvPr>
          <p:cNvSpPr txBox="1"/>
          <p:nvPr/>
        </p:nvSpPr>
        <p:spPr>
          <a:xfrm>
            <a:off x="6606884" y="4095674"/>
            <a:ext cx="3064947" cy="307777"/>
          </a:xfrm>
          <a:prstGeom prst="rect">
            <a:avLst/>
          </a:prstGeom>
          <a:solidFill>
            <a:srgbClr val="E1EDFF"/>
          </a:solid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糖尿病患者に対する歯科受診の推奨</a:t>
            </a:r>
            <a:endParaRPr kumimoji="0" lang="ja-JP" altLang="en-US" sz="24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pic>
        <p:nvPicPr>
          <p:cNvPr id="1034" name="Picture 10" descr="令和に対応した書類のイラスト">
            <a:extLst>
              <a:ext uri="{FF2B5EF4-FFF2-40B4-BE49-F238E27FC236}">
                <a16:creationId xmlns:a16="http://schemas.microsoft.com/office/drawing/2014/main" id="{C6A911DC-5C42-B447-45C0-B1F7DECC2E8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248488" y="1264850"/>
            <a:ext cx="1593273" cy="1593273"/>
          </a:xfrm>
          <a:prstGeom prst="rect">
            <a:avLst/>
          </a:prstGeom>
          <a:noFill/>
          <a:extLst>
            <a:ext uri="{909E8E84-426E-40DD-AFC4-6F175D3DCCD1}">
              <a14:hiddenFill xmlns:a14="http://schemas.microsoft.com/office/drawing/2010/main">
                <a:solidFill>
                  <a:srgbClr val="FFFFFF"/>
                </a:solidFill>
              </a14:hiddenFill>
            </a:ext>
          </a:extLst>
        </p:spPr>
      </p:pic>
      <p:sp>
        <p:nvSpPr>
          <p:cNvPr id="25" name="テキスト ボックス 24">
            <a:extLst>
              <a:ext uri="{FF2B5EF4-FFF2-40B4-BE49-F238E27FC236}">
                <a16:creationId xmlns:a16="http://schemas.microsoft.com/office/drawing/2014/main" id="{348DB9C6-677A-6784-6851-D881772B98B8}"/>
              </a:ext>
            </a:extLst>
          </p:cNvPr>
          <p:cNvSpPr txBox="1"/>
          <p:nvPr/>
        </p:nvSpPr>
        <p:spPr>
          <a:xfrm>
            <a:off x="175148" y="3082095"/>
            <a:ext cx="3060043" cy="307777"/>
          </a:xfrm>
          <a:prstGeom prst="rect">
            <a:avLst/>
          </a:prstGeom>
          <a:solidFill>
            <a:srgbClr val="E1EDFF"/>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医療</a:t>
            </a:r>
            <a:r>
              <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DX</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を活用した情報共有の推進</a:t>
            </a:r>
            <a:endPar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29" name="テキスト ボックス 28">
            <a:extLst>
              <a:ext uri="{FF2B5EF4-FFF2-40B4-BE49-F238E27FC236}">
                <a16:creationId xmlns:a16="http://schemas.microsoft.com/office/drawing/2014/main" id="{F09826B6-7146-6942-4257-0DDBAFFECA65}"/>
              </a:ext>
            </a:extLst>
          </p:cNvPr>
          <p:cNvSpPr txBox="1"/>
          <p:nvPr/>
        </p:nvSpPr>
        <p:spPr>
          <a:xfrm>
            <a:off x="376203" y="3905848"/>
            <a:ext cx="2951896" cy="523220"/>
          </a:xfrm>
          <a:prstGeom prst="rect">
            <a:avLst/>
          </a:prstGeom>
          <a:solidFill>
            <a:srgbClr val="E1EDFF"/>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診療ガイドライン等を参考とした</a:t>
            </a:r>
            <a:endPar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質の高い疾病管理</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1036" name="Picture 12" descr="勉強会のイラスト">
            <a:extLst>
              <a:ext uri="{FF2B5EF4-FFF2-40B4-BE49-F238E27FC236}">
                <a16:creationId xmlns:a16="http://schemas.microsoft.com/office/drawing/2014/main" id="{0FA37934-51C5-59E9-262C-8FD8B99DF1A4}"/>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6595" y="4460425"/>
            <a:ext cx="1923786" cy="1923786"/>
          </a:xfrm>
          <a:prstGeom prst="rect">
            <a:avLst/>
          </a:prstGeom>
          <a:noFill/>
          <a:extLst>
            <a:ext uri="{909E8E84-426E-40DD-AFC4-6F175D3DCCD1}">
              <a14:hiddenFill xmlns:a14="http://schemas.microsoft.com/office/drawing/2010/main">
                <a:solidFill>
                  <a:srgbClr val="FFFFFF"/>
                </a:solidFill>
              </a14:hiddenFill>
            </a:ext>
          </a:extLst>
        </p:spPr>
      </p:pic>
      <p:sp>
        <p:nvSpPr>
          <p:cNvPr id="31" name="テキスト ボックス 30">
            <a:extLst>
              <a:ext uri="{FF2B5EF4-FFF2-40B4-BE49-F238E27FC236}">
                <a16:creationId xmlns:a16="http://schemas.microsoft.com/office/drawing/2014/main" id="{DE4507FC-3880-8E50-DFD0-A1B60A744882}"/>
              </a:ext>
            </a:extLst>
          </p:cNvPr>
          <p:cNvSpPr txBox="1"/>
          <p:nvPr/>
        </p:nvSpPr>
        <p:spPr>
          <a:xfrm>
            <a:off x="2286571" y="5688783"/>
            <a:ext cx="2861660" cy="307777"/>
          </a:xfrm>
          <a:prstGeom prst="rect">
            <a:avLst/>
          </a:prstGeom>
          <a:solidFill>
            <a:srgbClr val="E1EDFF"/>
          </a:solid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リフィル処方及び長期処方の活用</a:t>
            </a:r>
            <a:endParaRPr kumimoji="0"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pic>
        <p:nvPicPr>
          <p:cNvPr id="1038" name="Picture 14" descr="内服薬と藥袋、PTP包装シートのイラスト">
            <a:extLst>
              <a:ext uri="{FF2B5EF4-FFF2-40B4-BE49-F238E27FC236}">
                <a16:creationId xmlns:a16="http://schemas.microsoft.com/office/drawing/2014/main" id="{9AA1C710-1D7A-6006-BD5B-B10CD506089A}"/>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189977" y="5313429"/>
            <a:ext cx="1544571" cy="1544571"/>
          </a:xfrm>
          <a:prstGeom prst="rect">
            <a:avLst/>
          </a:prstGeom>
          <a:noFill/>
          <a:extLst>
            <a:ext uri="{909E8E84-426E-40DD-AFC4-6F175D3DCCD1}">
              <a14:hiddenFill xmlns:a14="http://schemas.microsoft.com/office/drawing/2010/main">
                <a:solidFill>
                  <a:srgbClr val="FFFFFF"/>
                </a:solidFill>
              </a14:hiddenFill>
            </a:ext>
          </a:extLst>
        </p:spPr>
      </p:pic>
      <p:sp>
        <p:nvSpPr>
          <p:cNvPr id="32" name="テキスト ボックス 31">
            <a:extLst>
              <a:ext uri="{FF2B5EF4-FFF2-40B4-BE49-F238E27FC236}">
                <a16:creationId xmlns:a16="http://schemas.microsoft.com/office/drawing/2014/main" id="{EF794C67-BF69-247D-AA3F-3B3AB808B311}"/>
              </a:ext>
            </a:extLst>
          </p:cNvPr>
          <p:cNvSpPr txBox="1"/>
          <p:nvPr/>
        </p:nvSpPr>
        <p:spPr>
          <a:xfrm>
            <a:off x="2950734" y="1691418"/>
            <a:ext cx="2355068" cy="523220"/>
          </a:xfrm>
          <a:prstGeom prst="rect">
            <a:avLst/>
          </a:prstGeom>
          <a:solidFill>
            <a:srgbClr val="E1EDFF"/>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治療に係る情報についての</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療養計画書を用いた説明</a:t>
            </a:r>
            <a:endPar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pic>
        <p:nvPicPr>
          <p:cNvPr id="33" name="図 32" descr="アイコン が含まれている画像&#10;&#10;自動的に生成された説明">
            <a:extLst>
              <a:ext uri="{FF2B5EF4-FFF2-40B4-BE49-F238E27FC236}">
                <a16:creationId xmlns:a16="http://schemas.microsoft.com/office/drawing/2014/main" id="{1112322A-8A13-77CF-5ABA-8840E5FE9887}"/>
              </a:ext>
            </a:extLst>
          </p:cNvPr>
          <p:cNvPicPr>
            <a:picLocks noChangeAspect="1"/>
          </p:cNvPicPr>
          <p:nvPr/>
        </p:nvPicPr>
        <p:blipFill>
          <a:blip r:embed="rId10"/>
          <a:stretch>
            <a:fillRect/>
          </a:stretch>
        </p:blipFill>
        <p:spPr>
          <a:xfrm>
            <a:off x="451731" y="1606335"/>
            <a:ext cx="856691" cy="1201680"/>
          </a:xfrm>
          <a:prstGeom prst="rect">
            <a:avLst/>
          </a:prstGeom>
        </p:spPr>
      </p:pic>
      <p:sp>
        <p:nvSpPr>
          <p:cNvPr id="5" name="スライド番号プレースホルダー 2">
            <a:extLst>
              <a:ext uri="{FF2B5EF4-FFF2-40B4-BE49-F238E27FC236}">
                <a16:creationId xmlns:a16="http://schemas.microsoft.com/office/drawing/2014/main" id="{5DDBFECC-9C5A-7AB1-CD02-615B91F7062F}"/>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818957340"/>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31429"/>
            <a:ext cx="1733550" cy="24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latin typeface="ＭＳ Ｐゴシック" charset="-128"/>
              </a:rPr>
              <a:pPr algn="r" defTabSz="742950" eaLnBrk="1" hangingPunct="1">
                <a:defRPr/>
              </a:pPr>
              <a:t>183</a:t>
            </a:fld>
            <a:endParaRPr lang="en-US" altLang="ja-JP" sz="2800" kern="0" dirty="0">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2308322989"/>
              </p:ext>
            </p:extLst>
          </p:nvPr>
        </p:nvGraphicFramePr>
        <p:xfrm>
          <a:off x="389493" y="845967"/>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生活習慣病に係る医学管理料の見直し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2039527696"/>
              </p:ext>
            </p:extLst>
          </p:nvPr>
        </p:nvGraphicFramePr>
        <p:xfrm>
          <a:off x="499463" y="1554877"/>
          <a:ext cx="9045482" cy="4341496"/>
        </p:xfrm>
        <a:graphic>
          <a:graphicData uri="http://schemas.openxmlformats.org/drawingml/2006/table">
            <a:tbl>
              <a:tblPr firstRow="1" bandRow="1">
                <a:tableStyleId>{5C22544A-7EE6-4342-B048-85BDC9FD1C3A}</a:tableStyleId>
              </a:tblPr>
              <a:tblGrid>
                <a:gridCol w="9045482">
                  <a:extLst>
                    <a:ext uri="{9D8B030D-6E8A-4147-A177-3AD203B41FA5}">
                      <a16:colId xmlns:a16="http://schemas.microsoft.com/office/drawing/2014/main" val="4124765003"/>
                    </a:ext>
                  </a:extLst>
                </a:gridCol>
              </a:tblGrid>
              <a:tr h="4086225">
                <a:tc>
                  <a:txBody>
                    <a:bodyPr/>
                    <a:lstStyle/>
                    <a:p>
                      <a:pPr>
                        <a:spcBef>
                          <a:spcPts val="1200"/>
                        </a:spcBef>
                      </a:pPr>
                      <a:r>
                        <a:rPr kumimoji="1" lang="ja-JP" altLang="en-US" sz="2000" dirty="0">
                          <a:solidFill>
                            <a:schemeClr val="tx1"/>
                          </a:solidFill>
                        </a:rPr>
                        <a:t>＜概要＞</a:t>
                      </a:r>
                      <a:endParaRPr kumimoji="1" lang="en-US" altLang="ja-JP" sz="2000" dirty="0">
                        <a:solidFill>
                          <a:schemeClr val="tx1"/>
                        </a:solidFill>
                      </a:endParaRPr>
                    </a:p>
                    <a:p>
                      <a:pPr marL="446088" indent="-446088">
                        <a:spcBef>
                          <a:spcPts val="1200"/>
                        </a:spcBef>
                        <a:buNone/>
                      </a:pPr>
                      <a:r>
                        <a:rPr kumimoji="1" lang="ja-JP" altLang="en-US" sz="2000" dirty="0">
                          <a:solidFill>
                            <a:schemeClr val="tx1"/>
                          </a:solidFill>
                        </a:rPr>
                        <a:t>１．改定率に関する大臣合意（生活習慣病を中心とした管理料、処方箋料等の再編等の効率化・適正化 ▲</a:t>
                      </a:r>
                      <a:r>
                        <a:rPr kumimoji="1" lang="en-US" altLang="ja-JP" sz="2000" dirty="0">
                          <a:solidFill>
                            <a:schemeClr val="tx1"/>
                          </a:solidFill>
                        </a:rPr>
                        <a:t>0.25</a:t>
                      </a:r>
                      <a:r>
                        <a:rPr kumimoji="1" lang="ja-JP" altLang="en-US" sz="2000" dirty="0">
                          <a:solidFill>
                            <a:schemeClr val="tx1"/>
                          </a:solidFill>
                        </a:rPr>
                        <a:t>％）を踏まえた対応</a:t>
                      </a:r>
                    </a:p>
                    <a:p>
                      <a:pPr marL="446088" indent="-446088">
                        <a:spcBef>
                          <a:spcPts val="1200"/>
                        </a:spcBef>
                        <a:buNone/>
                      </a:pPr>
                      <a:r>
                        <a:rPr kumimoji="1" lang="ja-JP" altLang="en-US" sz="2000" dirty="0">
                          <a:solidFill>
                            <a:schemeClr val="tx1"/>
                          </a:solidFill>
                        </a:rPr>
                        <a:t>２．</a:t>
                      </a:r>
                      <a:r>
                        <a:rPr kumimoji="1" lang="ja-JP" altLang="en-US" sz="2000" dirty="0">
                          <a:solidFill>
                            <a:srgbClr val="FF0000"/>
                          </a:solidFill>
                        </a:rPr>
                        <a:t>現行の生活習慣病管理料を生活習慣病管理料（</a:t>
                      </a:r>
                      <a:r>
                        <a:rPr kumimoji="1" lang="en-US" altLang="ja-JP" sz="2000" dirty="0">
                          <a:solidFill>
                            <a:srgbClr val="FF0000"/>
                          </a:solidFill>
                        </a:rPr>
                        <a:t>Ⅰ</a:t>
                      </a:r>
                      <a:r>
                        <a:rPr kumimoji="1" lang="ja-JP" altLang="en-US" sz="2000" dirty="0">
                          <a:solidFill>
                            <a:srgbClr val="FF0000"/>
                          </a:solidFill>
                        </a:rPr>
                        <a:t>）とする</a:t>
                      </a:r>
                      <a:br>
                        <a:rPr kumimoji="1" lang="en-US" altLang="ja-JP" sz="2000" dirty="0">
                          <a:solidFill>
                            <a:srgbClr val="FF0000"/>
                          </a:solidFill>
                        </a:rPr>
                      </a:br>
                      <a:r>
                        <a:rPr kumimoji="1" lang="ja-JP" altLang="en-US" sz="2000" dirty="0">
                          <a:solidFill>
                            <a:schemeClr val="tx1"/>
                          </a:solidFill>
                        </a:rPr>
                        <a:t>（</a:t>
                      </a:r>
                      <a:r>
                        <a:rPr kumimoji="1" lang="en-US" altLang="ja-JP" sz="2000" dirty="0">
                          <a:solidFill>
                            <a:schemeClr val="tx1"/>
                          </a:solidFill>
                        </a:rPr>
                        <a:t>※</a:t>
                      </a:r>
                      <a:r>
                        <a:rPr kumimoji="1" lang="ja-JP" altLang="en-US" sz="2000" dirty="0">
                          <a:solidFill>
                            <a:schemeClr val="tx1"/>
                          </a:solidFill>
                        </a:rPr>
                        <a:t>外来管理加算を包括化等した上で点数を見直す）</a:t>
                      </a:r>
                    </a:p>
                    <a:p>
                      <a:pPr marL="446088" indent="-446088">
                        <a:spcBef>
                          <a:spcPts val="1200"/>
                        </a:spcBef>
                        <a:buNone/>
                      </a:pPr>
                      <a:r>
                        <a:rPr kumimoji="1" lang="ja-JP" altLang="en-US" sz="2000" dirty="0">
                          <a:solidFill>
                            <a:schemeClr val="tx1"/>
                          </a:solidFill>
                        </a:rPr>
                        <a:t>３．</a:t>
                      </a:r>
                      <a:r>
                        <a:rPr kumimoji="1" lang="ja-JP" altLang="en-US" sz="2000" dirty="0">
                          <a:solidFill>
                            <a:srgbClr val="FF0000"/>
                          </a:solidFill>
                        </a:rPr>
                        <a:t>特定疾患療養管理料から糖尿病・脂質異常症・高血圧を除外した上で、　</a:t>
                      </a:r>
                      <a:r>
                        <a:rPr kumimoji="1" lang="ja-JP" altLang="en-US" sz="2000" dirty="0">
                          <a:solidFill>
                            <a:schemeClr val="tx1"/>
                          </a:solidFill>
                        </a:rPr>
                        <a:t>　　　　　</a:t>
                      </a:r>
                      <a:r>
                        <a:rPr kumimoji="1" lang="ja-JP" altLang="en-US" sz="2000" dirty="0">
                          <a:solidFill>
                            <a:srgbClr val="FF0000"/>
                          </a:solidFill>
                        </a:rPr>
                        <a:t>検査料等が包括されない生活習慣病管理料（</a:t>
                      </a:r>
                      <a:r>
                        <a:rPr kumimoji="1" lang="en-US" altLang="ja-JP" sz="2000" dirty="0">
                          <a:solidFill>
                            <a:srgbClr val="FF0000"/>
                          </a:solidFill>
                        </a:rPr>
                        <a:t>Ⅱ</a:t>
                      </a:r>
                      <a:r>
                        <a:rPr kumimoji="1" lang="ja-JP" altLang="en-US" sz="2000" dirty="0">
                          <a:solidFill>
                            <a:srgbClr val="FF0000"/>
                          </a:solidFill>
                        </a:rPr>
                        <a:t>）として再編</a:t>
                      </a:r>
                      <a:endParaRPr kumimoji="1" lang="en-US" altLang="ja-JP" sz="2000" dirty="0">
                        <a:solidFill>
                          <a:srgbClr val="FF0000"/>
                        </a:solidFill>
                      </a:endParaRPr>
                    </a:p>
                    <a:p>
                      <a:pPr marL="446088" indent="-446088">
                        <a:spcBef>
                          <a:spcPts val="1200"/>
                        </a:spcBef>
                        <a:buNone/>
                      </a:pPr>
                      <a:r>
                        <a:rPr kumimoji="1" lang="ja-JP" altLang="en-US" sz="2000" dirty="0">
                          <a:solidFill>
                            <a:schemeClr val="tx1"/>
                          </a:solidFill>
                        </a:rPr>
                        <a:t>４．</a:t>
                      </a:r>
                      <a:r>
                        <a:rPr kumimoji="1" lang="ja-JP" altLang="en-US" sz="2000" dirty="0">
                          <a:solidFill>
                            <a:srgbClr val="FF0000"/>
                          </a:solidFill>
                        </a:rPr>
                        <a:t>療養計画書の様式を簡素化</a:t>
                      </a:r>
                      <a:r>
                        <a:rPr kumimoji="1" lang="ja-JP" altLang="en-US" sz="2000" dirty="0">
                          <a:solidFill>
                            <a:schemeClr val="tx1"/>
                          </a:solidFill>
                        </a:rPr>
                        <a:t>（</a:t>
                      </a:r>
                      <a:r>
                        <a:rPr kumimoji="1" lang="ja-JP" altLang="en-US" sz="2000" dirty="0">
                          <a:solidFill>
                            <a:srgbClr val="0070C0"/>
                          </a:solidFill>
                        </a:rPr>
                        <a:t>内容に変更がない場合は、概ね</a:t>
                      </a:r>
                      <a:r>
                        <a:rPr kumimoji="1" lang="en-US" altLang="ja-JP" sz="2000" dirty="0">
                          <a:solidFill>
                            <a:srgbClr val="0070C0"/>
                          </a:solidFill>
                        </a:rPr>
                        <a:t>4</a:t>
                      </a:r>
                      <a:r>
                        <a:rPr kumimoji="1" lang="ja-JP" altLang="en-US" sz="2000" dirty="0">
                          <a:solidFill>
                            <a:srgbClr val="0070C0"/>
                          </a:solidFill>
                        </a:rPr>
                        <a:t>月に</a:t>
                      </a:r>
                      <a:r>
                        <a:rPr kumimoji="1" lang="en-US" altLang="ja-JP" sz="2000" dirty="0">
                          <a:solidFill>
                            <a:srgbClr val="0070C0"/>
                          </a:solidFill>
                        </a:rPr>
                        <a:t>1</a:t>
                      </a:r>
                      <a:r>
                        <a:rPr kumimoji="1" lang="ja-JP" altLang="en-US" sz="2000" dirty="0">
                          <a:solidFill>
                            <a:srgbClr val="0070C0"/>
                          </a:solidFill>
                        </a:rPr>
                        <a:t>回</a:t>
                      </a:r>
                      <a:r>
                        <a:rPr kumimoji="1" lang="ja-JP" altLang="en-US" sz="2000" dirty="0">
                          <a:solidFill>
                            <a:schemeClr val="tx1"/>
                          </a:solidFill>
                        </a:rPr>
                        <a:t>の発行でよいが、患者の求めがあった場合は、その都度交付）</a:t>
                      </a:r>
                    </a:p>
                    <a:p>
                      <a:pPr marL="446088" indent="-446088">
                        <a:spcBef>
                          <a:spcPts val="1200"/>
                        </a:spcBef>
                        <a:buNone/>
                      </a:pPr>
                      <a:r>
                        <a:rPr kumimoji="1" lang="ja-JP" altLang="en-US" sz="2000" dirty="0">
                          <a:solidFill>
                            <a:schemeClr val="tx1"/>
                          </a:solidFill>
                        </a:rPr>
                        <a:t>５．月１回の算定を廃止</a:t>
                      </a:r>
                    </a:p>
                    <a:p>
                      <a:pPr marL="446088" indent="-446088">
                        <a:spcBef>
                          <a:spcPts val="1200"/>
                        </a:spcBef>
                        <a:buNone/>
                      </a:pPr>
                      <a:r>
                        <a:rPr kumimoji="1" lang="ja-JP" altLang="en-US" sz="2000" dirty="0">
                          <a:solidFill>
                            <a:schemeClr val="tx1"/>
                          </a:solidFill>
                        </a:rPr>
                        <a:t>６．長期処方やリフィル処方が可能であることを院内掲示</a:t>
                      </a: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4209562245"/>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63623" y="6532502"/>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184</a:t>
            </a:fld>
            <a:endParaRPr lang="en-US" altLang="ja-JP" sz="1600" kern="0" dirty="0">
              <a:solidFill>
                <a:srgbClr val="000000"/>
              </a:solidFill>
              <a:latin typeface="ＭＳ Ｐゴシック" charset="-128"/>
            </a:endParaRPr>
          </a:p>
        </p:txBody>
      </p:sp>
      <p:pic>
        <p:nvPicPr>
          <p:cNvPr id="4" name="図 3">
            <a:extLst>
              <a:ext uri="{FF2B5EF4-FFF2-40B4-BE49-F238E27FC236}">
                <a16:creationId xmlns:a16="http://schemas.microsoft.com/office/drawing/2014/main" id="{9178A2E0-9B84-2983-C260-09D25281070D}"/>
              </a:ext>
            </a:extLst>
          </p:cNvPr>
          <p:cNvPicPr>
            <a:picLocks noChangeAspect="1"/>
          </p:cNvPicPr>
          <p:nvPr/>
        </p:nvPicPr>
        <p:blipFill>
          <a:blip r:embed="rId2"/>
          <a:stretch>
            <a:fillRect/>
          </a:stretch>
        </p:blipFill>
        <p:spPr>
          <a:xfrm>
            <a:off x="2209800" y="1017978"/>
            <a:ext cx="5486400" cy="5503763"/>
          </a:xfrm>
          <a:prstGeom prst="rect">
            <a:avLst/>
          </a:prstGeom>
        </p:spPr>
      </p:pic>
      <p:graphicFrame>
        <p:nvGraphicFramePr>
          <p:cNvPr id="5" name="表 4">
            <a:extLst>
              <a:ext uri="{FF2B5EF4-FFF2-40B4-BE49-F238E27FC236}">
                <a16:creationId xmlns:a16="http://schemas.microsoft.com/office/drawing/2014/main" id="{70C84A49-46E7-A35B-51B8-316E6E57E612}"/>
              </a:ext>
            </a:extLst>
          </p:cNvPr>
          <p:cNvGraphicFramePr>
            <a:graphicFrameLocks noGrp="1"/>
          </p:cNvGraphicFramePr>
          <p:nvPr/>
        </p:nvGraphicFramePr>
        <p:xfrm>
          <a:off x="1559623" y="325498"/>
          <a:ext cx="6604000" cy="440056"/>
        </p:xfrm>
        <a:graphic>
          <a:graphicData uri="http://schemas.openxmlformats.org/drawingml/2006/table">
            <a:tbl>
              <a:tblPr firstRow="1" bandRow="1">
                <a:tableStyleId>{5C22544A-7EE6-4342-B048-85BDC9FD1C3A}</a:tableStyleId>
              </a:tblPr>
              <a:tblGrid>
                <a:gridCol w="6604000">
                  <a:extLst>
                    <a:ext uri="{9D8B030D-6E8A-4147-A177-3AD203B41FA5}">
                      <a16:colId xmlns:a16="http://schemas.microsoft.com/office/drawing/2014/main" val="3607343261"/>
                    </a:ext>
                  </a:extLst>
                </a:gridCol>
              </a:tblGrid>
              <a:tr h="436586">
                <a:tc>
                  <a:txBody>
                    <a:bodyPr/>
                    <a:lstStyle/>
                    <a:p>
                      <a:pPr algn="ctr"/>
                      <a:r>
                        <a:rPr kumimoji="1" lang="ja-JP" altLang="en-US" sz="1200" dirty="0"/>
                        <a:t>診療報酬改定について</a:t>
                      </a:r>
                      <a:endParaRPr kumimoji="1" lang="en-US" altLang="ja-JP" sz="1200" dirty="0"/>
                    </a:p>
                    <a:p>
                      <a:pPr algn="ctr"/>
                      <a:r>
                        <a:rPr kumimoji="1" lang="ja-JP" altLang="en-US" sz="1200" dirty="0"/>
                        <a:t>令和５年１２月２０日　大臣折衝事項（抄）</a:t>
                      </a:r>
                    </a:p>
                  </a:txBody>
                  <a:tcPr marL="74295" marR="74295" marT="37148" marB="37148"/>
                </a:tc>
                <a:extLst>
                  <a:ext uri="{0D108BD9-81ED-4DB2-BD59-A6C34878D82A}">
                    <a16:rowId xmlns:a16="http://schemas.microsoft.com/office/drawing/2014/main" val="3331657087"/>
                  </a:ext>
                </a:extLst>
              </a:tr>
            </a:tbl>
          </a:graphicData>
        </a:graphic>
      </p:graphicFrame>
      <p:sp>
        <p:nvSpPr>
          <p:cNvPr id="7" name="正方形/長方形 6">
            <a:extLst>
              <a:ext uri="{FF2B5EF4-FFF2-40B4-BE49-F238E27FC236}">
                <a16:creationId xmlns:a16="http://schemas.microsoft.com/office/drawing/2014/main" id="{829E1AD9-08FC-01CF-B452-3B44F7280B40}"/>
              </a:ext>
            </a:extLst>
          </p:cNvPr>
          <p:cNvSpPr/>
          <p:nvPr/>
        </p:nvSpPr>
        <p:spPr>
          <a:xfrm>
            <a:off x="2469844" y="5887945"/>
            <a:ext cx="5226356" cy="721861"/>
          </a:xfrm>
          <a:prstGeom prst="rect">
            <a:avLst/>
          </a:prstGeom>
          <a:noFill/>
          <a:ln w="28575">
            <a:solidFill>
              <a:srgbClr val="FF0000"/>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ja-JP" altLang="en-US" sz="1463"/>
          </a:p>
        </p:txBody>
      </p:sp>
    </p:spTree>
    <p:extLst>
      <p:ext uri="{BB962C8B-B14F-4D97-AF65-F5344CB8AC3E}">
        <p14:creationId xmlns:p14="http://schemas.microsoft.com/office/powerpoint/2010/main" val="3418094663"/>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生活習慣病に係る医学管理料の見直し①</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　外来医療の機能分化・強化等－①</a:t>
            </a:r>
          </a:p>
        </p:txBody>
      </p:sp>
      <p:sp>
        <p:nvSpPr>
          <p:cNvPr id="4" name="正方形/長方形 3">
            <a:extLst>
              <a:ext uri="{FF2B5EF4-FFF2-40B4-BE49-F238E27FC236}">
                <a16:creationId xmlns:a16="http://schemas.microsoft.com/office/drawing/2014/main" id="{C84CE26C-661C-91DA-B650-D07709E96D5E}"/>
              </a:ext>
            </a:extLst>
          </p:cNvPr>
          <p:cNvSpPr/>
          <p:nvPr/>
        </p:nvSpPr>
        <p:spPr>
          <a:xfrm>
            <a:off x="147000" y="846360"/>
            <a:ext cx="9529762" cy="589618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生活習慣病に対する質の高い疾病管理を推進する観点から、生活習慣病管理料について要件及び評価を見直す。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2913" marR="0" lvl="0" indent="-26670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療養計画書を簡素化</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するとともに、</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電子カルテ情報共有サービスを活用する場合、血液検査項目についての記載を不要とする</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2913" marR="0" lvl="0" indent="-26670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診療ガイドライン等を参考として疾病管理を行うことを要件とする</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2913" marR="0" lvl="0" indent="-26670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少なくとも１月に１回以上の総合的な治療管理を行う要件を廃止</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2913" marR="0" lvl="0" indent="-26670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歯科医師、薬剤師、看護師、管理栄養士等の</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多職種と連携することを望ましい要件とする。</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442913" marR="0" lvl="0" indent="-26670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糖尿病患者に対して歯科受診を推奨することを要件とする</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正方形/長方形 7">
            <a:extLst>
              <a:ext uri="{FF2B5EF4-FFF2-40B4-BE49-F238E27FC236}">
                <a16:creationId xmlns:a16="http://schemas.microsoft.com/office/drawing/2014/main" id="{0043CAA5-7028-7B0E-22EC-2CD0107D8C06}"/>
              </a:ext>
            </a:extLst>
          </p:cNvPr>
          <p:cNvSpPr/>
          <p:nvPr/>
        </p:nvSpPr>
        <p:spPr>
          <a:xfrm>
            <a:off x="5101517" y="2138667"/>
            <a:ext cx="4442803" cy="251209"/>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9" name="正方形/長方形 8">
            <a:extLst>
              <a:ext uri="{FF2B5EF4-FFF2-40B4-BE49-F238E27FC236}">
                <a16:creationId xmlns:a16="http://schemas.microsoft.com/office/drawing/2014/main" id="{E4665262-AFB2-36F9-FE35-942B6DEB428A}"/>
              </a:ext>
            </a:extLst>
          </p:cNvPr>
          <p:cNvSpPr/>
          <p:nvPr/>
        </p:nvSpPr>
        <p:spPr>
          <a:xfrm>
            <a:off x="5118710" y="2446496"/>
            <a:ext cx="4442802" cy="899161"/>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生活習慣病管理料</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脂質異常症を主病とする場合　　　　　　　　　</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610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高血圧症を主病とする場合　　　　　　　　　　</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660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 糖尿病を主病とする場合　　　　　　　　　　　</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760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8" name="右矢印 89">
            <a:extLst>
              <a:ext uri="{FF2B5EF4-FFF2-40B4-BE49-F238E27FC236}">
                <a16:creationId xmlns:a16="http://schemas.microsoft.com/office/drawing/2014/main" id="{70A071C2-CB4A-D804-0C96-CB1ADB553742}"/>
              </a:ext>
            </a:extLst>
          </p:cNvPr>
          <p:cNvSpPr/>
          <p:nvPr/>
        </p:nvSpPr>
        <p:spPr>
          <a:xfrm>
            <a:off x="4658604" y="2446496"/>
            <a:ext cx="415089" cy="768760"/>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20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1" name="正方形/長方形 10">
            <a:extLst>
              <a:ext uri="{FF2B5EF4-FFF2-40B4-BE49-F238E27FC236}">
                <a16:creationId xmlns:a16="http://schemas.microsoft.com/office/drawing/2014/main" id="{D178EB87-903E-82EE-49CC-9BDDE7F4FFC0}"/>
              </a:ext>
            </a:extLst>
          </p:cNvPr>
          <p:cNvSpPr/>
          <p:nvPr/>
        </p:nvSpPr>
        <p:spPr>
          <a:xfrm>
            <a:off x="217103" y="2139807"/>
            <a:ext cx="4371397" cy="250069"/>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3" name="正方形/長方形 12">
            <a:extLst>
              <a:ext uri="{FF2B5EF4-FFF2-40B4-BE49-F238E27FC236}">
                <a16:creationId xmlns:a16="http://schemas.microsoft.com/office/drawing/2014/main" id="{B9566D5A-5450-DD69-20A9-C1C1B7CD8A9F}"/>
              </a:ext>
            </a:extLst>
          </p:cNvPr>
          <p:cNvSpPr/>
          <p:nvPr/>
        </p:nvSpPr>
        <p:spPr>
          <a:xfrm>
            <a:off x="217103" y="2446497"/>
            <a:ext cx="4371398" cy="902942"/>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40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生活習慣病管理料</a:t>
            </a:r>
            <a:r>
              <a:rPr kumimoji="1" lang="en-US" altLang="ja-JP"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脂質異常症を主病とする場合　　　　　　　　　</a:t>
            </a:r>
            <a:r>
              <a:rPr kumimoji="1" lang="en-US" altLang="ja-JP" sz="12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570</a:t>
            </a:r>
            <a:r>
              <a:rPr kumimoji="1" lang="ja-JP" altLang="en-US" sz="12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高血圧症を主病とする場合　　　　　　　　　　</a:t>
            </a:r>
            <a:r>
              <a:rPr kumimoji="1" lang="en-US" altLang="ja-JP" sz="12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620</a:t>
            </a:r>
            <a:r>
              <a:rPr kumimoji="1" lang="ja-JP" altLang="en-US" sz="12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 糖尿病を主病とする場合　　　　　　　　　　　</a:t>
            </a:r>
            <a:r>
              <a:rPr kumimoji="1" lang="en-US" altLang="ja-JP" sz="12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720</a:t>
            </a:r>
            <a:r>
              <a:rPr kumimoji="1" lang="ja-JP" altLang="en-US" sz="12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p:txBody>
      </p:sp>
      <p:sp>
        <p:nvSpPr>
          <p:cNvPr id="21" name="正方形/長方形 20">
            <a:extLst>
              <a:ext uri="{FF2B5EF4-FFF2-40B4-BE49-F238E27FC236}">
                <a16:creationId xmlns:a16="http://schemas.microsoft.com/office/drawing/2014/main" id="{56B7E67B-55D6-98F4-94A0-CD4F1DC6D8EA}"/>
              </a:ext>
            </a:extLst>
          </p:cNvPr>
          <p:cNvSpPr/>
          <p:nvPr/>
        </p:nvSpPr>
        <p:spPr>
          <a:xfrm>
            <a:off x="229238" y="3687887"/>
            <a:ext cx="9315082" cy="2988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生活習慣病管理料（</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）の算定要件</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（概要）</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活習慣病管理料は、栄養、運動、休養、喫煙、飲酒及び服薬等の生活習慣に関する総合的な治療管理を行う旨、患者に対して療養計画書により丁寧に説明を行い、患者の同意を得るとともに、当該計画書に患者の署名を受けた場合に算定できるものである。</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血液検査結果を療養計画書とは別に手交している場合又は患者の求めに応じて、電子カルテ情報共有サービスを活用して共有している場合であって、その旨を診療録に記載している場合は、療養計画書の血液検査項目についての記載を不要とす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当該治療計画に基づく総合的な治療管理は、</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歯科医師</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、薬剤師、看護師、薬剤師、管理栄養士等の多職種と連携して実施</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することが望ましい</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「Ａ００１」の注８に掲げる医学管理</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、第２章第１部医学管理等（「Ｂ００１」の（略）及び</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同</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｢37｣</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腎臓病透析予防指導管理料</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を除く。）、第３部検査、第６部注射及び第</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13</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部病理診断の費用は全て所定点数に含まれる。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患者の求めに応じて、電子カルテ情報共有サービスにおける患者サマリーに、療養計画書での記載事項を入力し、診療録にその記録及び患者の同意を得た旨を残している場合は、療養計画書の作成及び交付をしているものとみなすものとする。ただし、この場合においても、生活習慣病管理料を算定するにあたっては、服薬、運動、休養、栄養、喫煙及び飲酒等の生活習慣に関する総合的な治療管理を行う旨、丁寧に説明を行い、患者の同意を得ることとする。</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学会等の診療ガイドライン等や診療データベース等の診療支援情報を参考にする。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患者の状態に応じ、</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28</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以上の長期の投薬を行うこと又はリフィル処方箋を交付することについて、当該対応が可能であることを当該保険医療機関の見やすい場所に掲示するとともに、患者から求められた場合に適切に対応すること。</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糖尿病の患者については、患者の状態に応じて、年１回程度眼科の医師の診察を受けるよう指導を行うこと。</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また、糖尿病の患者について、歯周病の診断と治療のため、歯科受診の推奨を行うこと。</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生活習慣病管理料</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を算定した日の属する月から起算して６月以内の期間においては、生活習慣病管理料</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は、算定できない。</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23" name="正方形/長方形 22">
            <a:extLst>
              <a:ext uri="{FF2B5EF4-FFF2-40B4-BE49-F238E27FC236}">
                <a16:creationId xmlns:a16="http://schemas.microsoft.com/office/drawing/2014/main" id="{E61CA681-896B-945F-7FC4-7A492E359FC1}"/>
              </a:ext>
            </a:extLst>
          </p:cNvPr>
          <p:cNvSpPr/>
          <p:nvPr/>
        </p:nvSpPr>
        <p:spPr>
          <a:xfrm>
            <a:off x="217103" y="3412315"/>
            <a:ext cx="9327217" cy="251209"/>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5" name="スライド番号プレースホルダー 2">
            <a:extLst>
              <a:ext uri="{FF2B5EF4-FFF2-40B4-BE49-F238E27FC236}">
                <a16:creationId xmlns:a16="http://schemas.microsoft.com/office/drawing/2014/main" id="{0937271C-6C9A-DB04-ED90-7F8A1F24237C}"/>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017333538"/>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生活習慣病に係る医学管理料の見直し②</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1"/>
            <a:ext cx="9529762" cy="567809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検査等を包括しない生活習慣病管理料（</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生活習慣病管理料（</a:t>
            </a:r>
            <a:r>
              <a:rPr kumimoji="1" lang="en-US" altLang="ja-JP"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333</a:t>
            </a:r>
            <a:r>
              <a:rPr kumimoji="1" lang="ja-JP" altLang="en-US"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点（月１回に限る。）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（１）別に厚生労働大臣が定める施設基準を満たす保険医療機関（許可病床数が</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床未満の病院又は診療所に限る。）において、脂質異常症、高血圧症又は糖尿病を主病とする患者（入院中の患者を除く。）に対して、当該患者の同意を得て治療計画を策定し、当該治療計画に基づき、生活習慣に関する総合的な治療管理を行った場合に、月１回に限り算定する。ただし、糖尿病を主病とする場合にあっては、区分番号Ｃ１０１に掲げる在宅自己注射指導管理料を算定しているときは、算定できない。</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（２）生活習慣病管理を受けている患者に対して行った区分番号Ａ００１の注８に掲げる医学管理及び第２章第１部医学管理等（区分番号Ｂ００１の９に掲げる外来栄養食事指導料、区分番号Ｂ００１の</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に掲げる集団栄養食事指導料、区分番号Ｂ００１の</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に掲げる糖尿病合併症管理料、区分番号Ｂ００１の</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22</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に掲げるがん性疼痛緩和指導管理料、区分番号Ｂ００１の</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に掲げる外来緩和ケア管理料、区分番号Ｂ００１の</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27</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に掲げる糖尿病透析予防指導管理料、区分番号Ｂ００１の</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37</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に掲げる慢性腎臓病透析予防指導管理料、区分番号Ｂ００１－３－２に掲げるニコチン依存症管理料、区分番号Ｂ００１－９に掲げる療養・就労両立支援指導料、Ｂ００５の</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に掲げるプログラム医療機器等指導管理料、区分番号Ｂ００９に掲げる診療情報提供料（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）、区分番号Ｂ００９－２に掲げる電子的診療情報評価料、区分番号Ｂ０１０に掲げる診療情報提供料（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）、区分番号Ｂ０１０－２に掲げる診療情報連携強有料、区分番号Ｂ０１１に掲げる連携強化診療情報提供料及び区分番号Ｂ０１１－３に掲げる薬剤情報提供料を除く。）の費用は、生活習慣病管理料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に含まれるものとする。</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（４）別に厚生労働大臣が定める施設基準に適合しているものとして地方厚生局長等に届け出た保険医療機関において、生活習慣病管理料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を算定すべき医学管理を情報通信機器を用いて行った場合は、所定点数に代えて、</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290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点を算定する。</a:t>
            </a: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生活習慣病管理に関する総合的な治療管理ができる体制を有していること。なお、治療計画に基づく総合的な治療管理は、歯科医師、看護師、薬剤師、管理栄養士等の多職種と連携して実施することが望ましい。</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（２）患者の状態に応じ、</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28</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日以上の長期の投薬を行うこと又はリフィル処方箋を交付することについて、当該対応が可能であることを当該保険医療機関の見やすい場所に掲示すること。</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（３）生活習慣病管理料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を算定すべき医学管理を情報通信機器を用いて行う場合に係る厚生労働大臣が定める施設基準</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情報通信機器を用いた診療の届出を行っていること。</a:t>
            </a: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9" y="825919"/>
            <a:ext cx="3336436"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生活習慣病管理料（</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）の創設</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　外来医療の機能分化・強化等－①</a:t>
            </a:r>
          </a:p>
        </p:txBody>
      </p:sp>
      <p:sp>
        <p:nvSpPr>
          <p:cNvPr id="4" name="スライド番号プレースホルダー 2">
            <a:extLst>
              <a:ext uri="{FF2B5EF4-FFF2-40B4-BE49-F238E27FC236}">
                <a16:creationId xmlns:a16="http://schemas.microsoft.com/office/drawing/2014/main" id="{E1C8F3F6-7BF2-686D-E3CA-D3A8D406FF8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857241168"/>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5B864D-F2BF-4493-1CC5-B7FF8A0BC884}"/>
            </a:ext>
          </a:extLst>
        </p:cNvPr>
        <p:cNvGrpSpPr/>
        <p:nvPr/>
      </p:nvGrpSpPr>
      <p:grpSpPr>
        <a:xfrm>
          <a:off x="0" y="0"/>
          <a:ext cx="0" cy="0"/>
          <a:chOff x="0" y="0"/>
          <a:chExt cx="0" cy="0"/>
        </a:xfrm>
      </p:grpSpPr>
      <p:sp>
        <p:nvSpPr>
          <p:cNvPr id="4" name="スライド番号プレースホルダー 3">
            <a:extLst>
              <a:ext uri="{FF2B5EF4-FFF2-40B4-BE49-F238E27FC236}">
                <a16:creationId xmlns:a16="http://schemas.microsoft.com/office/drawing/2014/main" id="{0D0F2AD3-3F28-0E3B-9BEC-2D80EF98C98B}"/>
              </a:ext>
            </a:extLst>
          </p:cNvPr>
          <p:cNvSpPr>
            <a:spLocks noGrp="1"/>
          </p:cNvSpPr>
          <p:nvPr>
            <p:ph type="sldNum" sz="quarter" idx="11"/>
          </p:nvPr>
        </p:nvSpPr>
        <p:spPr>
          <a:xfrm>
            <a:off x="6562725" y="6492875"/>
            <a:ext cx="3343275" cy="365125"/>
          </a:xfrm>
        </p:spPr>
        <p:txBody>
          <a:bodyPr/>
          <a:lstStyle/>
          <a:p>
            <a:pPr algn="r">
              <a:defRPr/>
            </a:pPr>
            <a:fld id="{54512D34-44EA-4A9C-B3DF-7B6D0D121667}" type="slidenum">
              <a:rPr lang="en-US" altLang="ja-JP" sz="1600" smtClean="0">
                <a:solidFill>
                  <a:schemeClr val="tx1"/>
                </a:solidFill>
                <a:latin typeface="ＭＳ Ｐゴシック" panose="020B0600070205080204" pitchFamily="50" charset="-128"/>
                <a:ea typeface="ＭＳ Ｐゴシック" panose="020B0600070205080204" pitchFamily="50" charset="-128"/>
              </a:rPr>
              <a:pPr algn="r">
                <a:defRPr/>
              </a:pPr>
              <a:t>187</a:t>
            </a:fld>
            <a:endParaRPr lang="en-US" altLang="ja-JP" dirty="0">
              <a:solidFill>
                <a:schemeClr val="tx1"/>
              </a:solidFill>
              <a:latin typeface="ＭＳ Ｐゴシック" panose="020B0600070205080204" pitchFamily="50" charset="-128"/>
              <a:ea typeface="ＭＳ Ｐゴシック" panose="020B0600070205080204" pitchFamily="50" charset="-128"/>
            </a:endParaRPr>
          </a:p>
        </p:txBody>
      </p:sp>
      <p:graphicFrame>
        <p:nvGraphicFramePr>
          <p:cNvPr id="6" name="表 5">
            <a:extLst>
              <a:ext uri="{FF2B5EF4-FFF2-40B4-BE49-F238E27FC236}">
                <a16:creationId xmlns:a16="http://schemas.microsoft.com/office/drawing/2014/main" id="{3F084F72-A1DE-5D90-FDB7-B529D68F6FCB}"/>
              </a:ext>
            </a:extLst>
          </p:cNvPr>
          <p:cNvGraphicFramePr>
            <a:graphicFrameLocks noGrp="1"/>
          </p:cNvGraphicFramePr>
          <p:nvPr>
            <p:extLst>
              <p:ext uri="{D42A27DB-BD31-4B8C-83A1-F6EECF244321}">
                <p14:modId xmlns:p14="http://schemas.microsoft.com/office/powerpoint/2010/main" val="4087730303"/>
              </p:ext>
            </p:extLst>
          </p:nvPr>
        </p:nvGraphicFramePr>
        <p:xfrm>
          <a:off x="731520" y="1149943"/>
          <a:ext cx="8490858" cy="5067978"/>
        </p:xfrm>
        <a:graphic>
          <a:graphicData uri="http://schemas.openxmlformats.org/drawingml/2006/table">
            <a:tbl>
              <a:tblPr firstRow="1" firstCol="1" bandRow="1"/>
              <a:tblGrid>
                <a:gridCol w="1028865">
                  <a:extLst>
                    <a:ext uri="{9D8B030D-6E8A-4147-A177-3AD203B41FA5}">
                      <a16:colId xmlns:a16="http://schemas.microsoft.com/office/drawing/2014/main" val="1065204756"/>
                    </a:ext>
                  </a:extLst>
                </a:gridCol>
                <a:gridCol w="1201707">
                  <a:extLst>
                    <a:ext uri="{9D8B030D-6E8A-4147-A177-3AD203B41FA5}">
                      <a16:colId xmlns:a16="http://schemas.microsoft.com/office/drawing/2014/main" val="737372481"/>
                    </a:ext>
                  </a:extLst>
                </a:gridCol>
                <a:gridCol w="2517024">
                  <a:extLst>
                    <a:ext uri="{9D8B030D-6E8A-4147-A177-3AD203B41FA5}">
                      <a16:colId xmlns:a16="http://schemas.microsoft.com/office/drawing/2014/main" val="3058673954"/>
                    </a:ext>
                  </a:extLst>
                </a:gridCol>
                <a:gridCol w="2611294">
                  <a:extLst>
                    <a:ext uri="{9D8B030D-6E8A-4147-A177-3AD203B41FA5}">
                      <a16:colId xmlns:a16="http://schemas.microsoft.com/office/drawing/2014/main" val="4021295944"/>
                    </a:ext>
                  </a:extLst>
                </a:gridCol>
                <a:gridCol w="1131968">
                  <a:extLst>
                    <a:ext uri="{9D8B030D-6E8A-4147-A177-3AD203B41FA5}">
                      <a16:colId xmlns:a16="http://schemas.microsoft.com/office/drawing/2014/main" val="323111647"/>
                    </a:ext>
                  </a:extLst>
                </a:gridCol>
              </a:tblGrid>
              <a:tr h="563108">
                <a:tc gridSpan="2">
                  <a:txBody>
                    <a:bodyPr/>
                    <a:lstStyle/>
                    <a:p>
                      <a:pPr algn="just"/>
                      <a:r>
                        <a:rPr lang="en-US" sz="1500" kern="100" dirty="0">
                          <a:effectLst/>
                          <a:latin typeface="BIZ UDPゴシック" panose="020B0400000000000000" pitchFamily="50" charset="-128"/>
                          <a:ea typeface="游明朝" panose="02020400000000000000" pitchFamily="18" charset="-128"/>
                          <a:cs typeface="Times New Roman" panose="02020603050405020304" pitchFamily="18" charset="0"/>
                        </a:rPr>
                        <a:t> </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hMerge="1">
                  <a:txBody>
                    <a:bodyPr/>
                    <a:lstStyle/>
                    <a:p>
                      <a:endParaRPr kumimoji="1" lang="ja-JP" altLang="en-US"/>
                    </a:p>
                  </a:txBody>
                  <a:tcPr/>
                </a:tc>
                <a:tc>
                  <a:txBody>
                    <a:bodyPr/>
                    <a:lstStyle/>
                    <a:p>
                      <a:pPr algn="ctr"/>
                      <a:r>
                        <a:rPr lang="ja-JP" sz="1500" kern="100" dirty="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現行</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ctr"/>
                      <a:r>
                        <a:rPr lang="ja-JP" sz="1500" kern="100" dirty="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生活習慣病管理料</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algn="ctr"/>
                      <a:r>
                        <a:rPr lang="ja-JP" sz="1500" kern="100" dirty="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改定後</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ctr"/>
                      <a:r>
                        <a:rPr lang="ja-JP" sz="1500" kern="100" dirty="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生活習慣病管理料（Ⅰ）</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algn="ctr"/>
                      <a:r>
                        <a:rPr lang="ja-JP" sz="1500" kern="10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変更点</a:t>
                      </a:r>
                      <a:endParaRPr lang="ja-JP" sz="1500" kern="10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extLst>
                  <a:ext uri="{0D108BD9-81ED-4DB2-BD59-A6C34878D82A}">
                    <a16:rowId xmlns:a16="http://schemas.microsoft.com/office/drawing/2014/main" val="2668744076"/>
                  </a:ext>
                </a:extLst>
              </a:tr>
              <a:tr h="281555">
                <a:tc rowSpan="3">
                  <a:txBody>
                    <a:bodyPr/>
                    <a:lstStyle/>
                    <a:p>
                      <a:pPr algn="ctr"/>
                      <a:r>
                        <a:rPr lang="ja-JP" sz="1500" kern="100" dirty="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点数</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algn="ctr"/>
                      <a:r>
                        <a:rPr lang="ja-JP" sz="1500" kern="100" dirty="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脂質異常症</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algn="ctr"/>
                      <a:r>
                        <a:rPr lang="en-US" sz="1600" kern="100" dirty="0">
                          <a:effectLst/>
                          <a:latin typeface="游明朝" panose="02020400000000000000" pitchFamily="18" charset="-128"/>
                          <a:ea typeface="游明朝" panose="02020400000000000000" pitchFamily="18" charset="-128"/>
                          <a:cs typeface="Times New Roman" panose="02020603050405020304" pitchFamily="18" charset="0"/>
                        </a:rPr>
                        <a:t>570</a:t>
                      </a:r>
                      <a:r>
                        <a:rPr lang="ja-JP" sz="1600" kern="100" dirty="0">
                          <a:effectLst/>
                          <a:latin typeface="游明朝" panose="02020400000000000000" pitchFamily="18" charset="-128"/>
                          <a:ea typeface="游明朝" panose="02020400000000000000" pitchFamily="18"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r>
                        <a:rPr lang="en-US" sz="1600" kern="100">
                          <a:effectLst/>
                          <a:latin typeface="游明朝" panose="02020400000000000000" pitchFamily="18" charset="-128"/>
                          <a:ea typeface="游明朝" panose="02020400000000000000" pitchFamily="18" charset="-128"/>
                          <a:cs typeface="Times New Roman" panose="02020603050405020304" pitchFamily="18" charset="0"/>
                        </a:rPr>
                        <a:t>610</a:t>
                      </a:r>
                      <a:r>
                        <a:rPr lang="ja-JP" sz="1600" kern="100">
                          <a:effectLst/>
                          <a:latin typeface="游明朝" panose="02020400000000000000" pitchFamily="18" charset="-128"/>
                          <a:ea typeface="游明朝" panose="02020400000000000000" pitchFamily="18"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r>
                        <a:rPr lang="ja-JP" sz="1500" kern="10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増点</a:t>
                      </a:r>
                      <a:endParaRPr lang="ja-JP" sz="1500" kern="100">
                        <a:effectLst/>
                        <a:latin typeface="游明朝" panose="02020400000000000000" pitchFamily="18" charset="-128"/>
                        <a:ea typeface="游明朝" panose="02020400000000000000" pitchFamily="18" charset="-128"/>
                        <a:cs typeface="Times New Roman" panose="02020603050405020304" pitchFamily="18" charset="0"/>
                      </a:endParaRPr>
                    </a:p>
                    <a:p>
                      <a:pPr algn="ctr"/>
                      <a:r>
                        <a:rPr lang="en-US" sz="1500" kern="100">
                          <a:solidFill>
                            <a:srgbClr val="000000"/>
                          </a:solidFill>
                          <a:effectLst/>
                          <a:latin typeface="BIZ UDPゴシック" panose="020B0400000000000000" pitchFamily="50" charset="-128"/>
                          <a:ea typeface="游明朝" panose="02020400000000000000" pitchFamily="18" charset="-128"/>
                          <a:cs typeface="Times New Roman" panose="02020603050405020304" pitchFamily="18" charset="0"/>
                        </a:rPr>
                        <a:t>(+40</a:t>
                      </a:r>
                      <a:r>
                        <a:rPr lang="ja-JP" sz="1500" kern="10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点</a:t>
                      </a:r>
                      <a:r>
                        <a:rPr lang="en-US" sz="1500" kern="10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a:t>
                      </a:r>
                      <a:endParaRPr lang="ja-JP" sz="1500" kern="10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extLst>
                  <a:ext uri="{0D108BD9-81ED-4DB2-BD59-A6C34878D82A}">
                    <a16:rowId xmlns:a16="http://schemas.microsoft.com/office/drawing/2014/main" val="768084972"/>
                  </a:ext>
                </a:extLst>
              </a:tr>
              <a:tr h="281555">
                <a:tc vMerge="1">
                  <a:txBody>
                    <a:bodyPr/>
                    <a:lstStyle/>
                    <a:p>
                      <a:endParaRPr kumimoji="1" lang="ja-JP" altLang="en-US"/>
                    </a:p>
                  </a:txBody>
                  <a:tcPr/>
                </a:tc>
                <a:tc>
                  <a:txBody>
                    <a:bodyPr/>
                    <a:lstStyle/>
                    <a:p>
                      <a:pPr algn="ctr"/>
                      <a:r>
                        <a:rPr lang="ja-JP" sz="1500" kern="100" dirty="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高血圧症</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algn="ctr"/>
                      <a:r>
                        <a:rPr lang="en-US" sz="1600" kern="100" dirty="0">
                          <a:effectLst/>
                          <a:latin typeface="游明朝" panose="02020400000000000000" pitchFamily="18" charset="-128"/>
                          <a:ea typeface="游明朝" panose="02020400000000000000" pitchFamily="18" charset="-128"/>
                          <a:cs typeface="Times New Roman" panose="02020603050405020304" pitchFamily="18" charset="0"/>
                        </a:rPr>
                        <a:t>620</a:t>
                      </a:r>
                      <a:r>
                        <a:rPr lang="ja-JP" sz="1600" kern="100" dirty="0">
                          <a:effectLst/>
                          <a:latin typeface="游明朝" panose="02020400000000000000" pitchFamily="18" charset="-128"/>
                          <a:ea typeface="游明朝" panose="02020400000000000000" pitchFamily="18"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r>
                        <a:rPr lang="en-US" sz="1600" kern="100" dirty="0">
                          <a:effectLst/>
                          <a:latin typeface="游明朝" panose="02020400000000000000" pitchFamily="18" charset="-128"/>
                          <a:ea typeface="游明朝" panose="02020400000000000000" pitchFamily="18" charset="-128"/>
                          <a:cs typeface="Times New Roman" panose="02020603050405020304" pitchFamily="18" charset="0"/>
                        </a:rPr>
                        <a:t>660</a:t>
                      </a:r>
                      <a:r>
                        <a:rPr lang="ja-JP" sz="1600" kern="100" dirty="0">
                          <a:effectLst/>
                          <a:latin typeface="游明朝" panose="02020400000000000000" pitchFamily="18" charset="-128"/>
                          <a:ea typeface="游明朝" panose="02020400000000000000" pitchFamily="18"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kumimoji="1" lang="ja-JP" altLang="en-US"/>
                    </a:p>
                  </a:txBody>
                  <a:tcPr/>
                </a:tc>
                <a:extLst>
                  <a:ext uri="{0D108BD9-81ED-4DB2-BD59-A6C34878D82A}">
                    <a16:rowId xmlns:a16="http://schemas.microsoft.com/office/drawing/2014/main" val="3575634715"/>
                  </a:ext>
                </a:extLst>
              </a:tr>
              <a:tr h="281555">
                <a:tc vMerge="1">
                  <a:txBody>
                    <a:bodyPr/>
                    <a:lstStyle/>
                    <a:p>
                      <a:endParaRPr kumimoji="1" lang="ja-JP" altLang="en-US"/>
                    </a:p>
                  </a:txBody>
                  <a:tcPr/>
                </a:tc>
                <a:tc>
                  <a:txBody>
                    <a:bodyPr/>
                    <a:lstStyle/>
                    <a:p>
                      <a:pPr algn="ctr"/>
                      <a:r>
                        <a:rPr lang="ja-JP" sz="1500" kern="10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糖尿病</a:t>
                      </a:r>
                      <a:endParaRPr lang="ja-JP" sz="1500" kern="10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algn="ctr"/>
                      <a:r>
                        <a:rPr lang="en-US" sz="1600" kern="100" dirty="0">
                          <a:effectLst/>
                          <a:latin typeface="游明朝" panose="02020400000000000000" pitchFamily="18" charset="-128"/>
                          <a:ea typeface="游明朝" panose="02020400000000000000" pitchFamily="18" charset="-128"/>
                          <a:cs typeface="Times New Roman" panose="02020603050405020304" pitchFamily="18" charset="0"/>
                        </a:rPr>
                        <a:t>720</a:t>
                      </a:r>
                      <a:r>
                        <a:rPr lang="ja-JP" sz="1600" kern="100" dirty="0">
                          <a:effectLst/>
                          <a:latin typeface="游明朝" panose="02020400000000000000" pitchFamily="18" charset="-128"/>
                          <a:ea typeface="游明朝" panose="02020400000000000000" pitchFamily="18"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r>
                        <a:rPr lang="en-US" sz="1600" kern="100" dirty="0">
                          <a:effectLst/>
                          <a:latin typeface="游明朝" panose="02020400000000000000" pitchFamily="18" charset="-128"/>
                          <a:ea typeface="游明朝" panose="02020400000000000000" pitchFamily="18" charset="-128"/>
                          <a:cs typeface="Times New Roman" panose="02020603050405020304" pitchFamily="18" charset="0"/>
                        </a:rPr>
                        <a:t>760</a:t>
                      </a:r>
                      <a:r>
                        <a:rPr lang="ja-JP" sz="1600" kern="100" dirty="0">
                          <a:effectLst/>
                          <a:latin typeface="游明朝" panose="02020400000000000000" pitchFamily="18" charset="-128"/>
                          <a:ea typeface="游明朝" panose="02020400000000000000" pitchFamily="18"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kumimoji="1" lang="ja-JP" altLang="en-US"/>
                    </a:p>
                  </a:txBody>
                  <a:tcPr/>
                </a:tc>
                <a:extLst>
                  <a:ext uri="{0D108BD9-81ED-4DB2-BD59-A6C34878D82A}">
                    <a16:rowId xmlns:a16="http://schemas.microsoft.com/office/drawing/2014/main" val="2384201388"/>
                  </a:ext>
                </a:extLst>
              </a:tr>
              <a:tr h="1407771">
                <a:tc gridSpan="2">
                  <a:txBody>
                    <a:bodyPr/>
                    <a:lstStyle/>
                    <a:p>
                      <a:pPr algn="ctr"/>
                      <a:r>
                        <a:rPr lang="ja-JP" sz="1500" kern="100" dirty="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包括範囲</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hMerge="1">
                  <a:txBody>
                    <a:bodyPr/>
                    <a:lstStyle/>
                    <a:p>
                      <a:endParaRPr kumimoji="1" lang="ja-JP" altLang="en-US"/>
                    </a:p>
                  </a:txBody>
                  <a:tcPr/>
                </a:tc>
                <a:tc>
                  <a:txBody>
                    <a:bodyPr/>
                    <a:lstStyle/>
                    <a:p>
                      <a:pPr algn="l"/>
                      <a:r>
                        <a:rPr lang="en-US" sz="1500" kern="100" dirty="0">
                          <a:effectLst/>
                          <a:latin typeface="游明朝" panose="02020400000000000000" pitchFamily="18" charset="-128"/>
                          <a:ea typeface="游明朝" panose="02020400000000000000" pitchFamily="18" charset="-128"/>
                          <a:cs typeface="Times New Roman" panose="02020603050405020304" pitchFamily="18" charset="0"/>
                        </a:rPr>
                        <a:t> </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l"/>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医学管理等</a:t>
                      </a:r>
                      <a:r>
                        <a:rPr lang="en-US" sz="1500" kern="100" dirty="0">
                          <a:effectLst/>
                          <a:latin typeface="游明朝" panose="02020400000000000000" pitchFamily="18" charset="-128"/>
                          <a:ea typeface="游明朝" panose="02020400000000000000" pitchFamily="18" charset="-128"/>
                          <a:cs typeface="Times New Roman" panose="02020603050405020304" pitchFamily="18" charset="0"/>
                        </a:rPr>
                        <a:t>(</a:t>
                      </a:r>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例外あり</a:t>
                      </a:r>
                      <a:r>
                        <a:rPr lang="en-US" sz="1500" kern="100" dirty="0">
                          <a:effectLst/>
                          <a:latin typeface="游明朝" panose="02020400000000000000" pitchFamily="18" charset="-128"/>
                          <a:ea typeface="游明朝" panose="02020400000000000000" pitchFamily="18" charset="-128"/>
                          <a:cs typeface="Times New Roman" panose="02020603050405020304" pitchFamily="18" charset="0"/>
                        </a:rPr>
                        <a:t>) </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l"/>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検査</a:t>
                      </a:r>
                    </a:p>
                    <a:p>
                      <a:pPr algn="l"/>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注射</a:t>
                      </a:r>
                    </a:p>
                    <a:p>
                      <a:pPr algn="l"/>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病理診断</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外来管理加算</a:t>
                      </a:r>
                    </a:p>
                    <a:p>
                      <a:pPr algn="l"/>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医学管理等</a:t>
                      </a:r>
                      <a:r>
                        <a:rPr lang="en-US" sz="1500" kern="100" dirty="0">
                          <a:effectLst/>
                          <a:latin typeface="游明朝" panose="02020400000000000000" pitchFamily="18" charset="-128"/>
                          <a:ea typeface="游明朝" panose="02020400000000000000" pitchFamily="18" charset="-128"/>
                          <a:cs typeface="Times New Roman" panose="02020603050405020304" pitchFamily="18" charset="0"/>
                        </a:rPr>
                        <a:t>(</a:t>
                      </a:r>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例外あり</a:t>
                      </a:r>
                      <a:r>
                        <a:rPr lang="en-US" sz="1500" kern="100" dirty="0">
                          <a:effectLst/>
                          <a:latin typeface="游明朝" panose="02020400000000000000" pitchFamily="18" charset="-128"/>
                          <a:ea typeface="游明朝" panose="02020400000000000000" pitchFamily="18" charset="-128"/>
                          <a:cs typeface="Times New Roman" panose="02020603050405020304" pitchFamily="18" charset="0"/>
                        </a:rPr>
                        <a:t>) </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l"/>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検査</a:t>
                      </a:r>
                    </a:p>
                    <a:p>
                      <a:pPr algn="l"/>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注射</a:t>
                      </a:r>
                    </a:p>
                    <a:p>
                      <a:pPr algn="l"/>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病理診断</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r>
                        <a:rPr lang="ja-JP" sz="1500" kern="100" dirty="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外来管理加算が包括化</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extLst>
                  <a:ext uri="{0D108BD9-81ED-4DB2-BD59-A6C34878D82A}">
                    <a16:rowId xmlns:a16="http://schemas.microsoft.com/office/drawing/2014/main" val="3459745840"/>
                  </a:ext>
                </a:extLst>
              </a:tr>
              <a:tr h="1126218">
                <a:tc gridSpan="2">
                  <a:txBody>
                    <a:bodyPr/>
                    <a:lstStyle/>
                    <a:p>
                      <a:pPr marL="113030" algn="ctr"/>
                      <a:r>
                        <a:rPr lang="ja-JP" sz="1500" kern="10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施設基準</a:t>
                      </a:r>
                      <a:endParaRPr lang="ja-JP" sz="1500" kern="10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hMerge="1">
                  <a:txBody>
                    <a:bodyPr/>
                    <a:lstStyle/>
                    <a:p>
                      <a:endParaRPr kumimoji="1" lang="ja-JP" altLang="en-US"/>
                    </a:p>
                  </a:txBody>
                  <a:tcPr/>
                </a:tc>
                <a:tc>
                  <a:txBody>
                    <a:bodyPr/>
                    <a:lstStyle/>
                    <a:p>
                      <a:pPr algn="ctr"/>
                      <a:r>
                        <a:rPr lang="ja-JP" sz="1500" kern="100">
                          <a:effectLst/>
                          <a:latin typeface="游明朝" panose="02020400000000000000" pitchFamily="18" charset="-128"/>
                          <a:ea typeface="游明朝" panose="02020400000000000000" pitchFamily="18" charset="-128"/>
                          <a:cs typeface="Times New Roman" panose="02020603050405020304" pitchFamily="18" charset="0"/>
                        </a:rPr>
                        <a:t>無し</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just"/>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患者の状態に応じ</a:t>
                      </a:r>
                      <a:r>
                        <a:rPr lang="en-US" sz="1500" kern="100" dirty="0">
                          <a:effectLst/>
                          <a:latin typeface="游明朝" panose="02020400000000000000" pitchFamily="18" charset="-128"/>
                          <a:ea typeface="游明朝" panose="02020400000000000000" pitchFamily="18" charset="-128"/>
                          <a:cs typeface="Times New Roman" panose="02020603050405020304" pitchFamily="18" charset="0"/>
                        </a:rPr>
                        <a:t>28</a:t>
                      </a:r>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日以上の長期投薬又はリフィル処方箋の交付が可能であることを院内掲示　等</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r>
                        <a:rPr lang="ja-JP" sz="1500" kern="100" dirty="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施設基準</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ctr"/>
                      <a:r>
                        <a:rPr lang="ja-JP" sz="1500" kern="100" dirty="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の追加</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extLst>
                  <a:ext uri="{0D108BD9-81ED-4DB2-BD59-A6C34878D82A}">
                    <a16:rowId xmlns:a16="http://schemas.microsoft.com/office/drawing/2014/main" val="1297729771"/>
                  </a:ext>
                </a:extLst>
              </a:tr>
              <a:tr h="563108">
                <a:tc gridSpan="2">
                  <a:txBody>
                    <a:bodyPr/>
                    <a:lstStyle/>
                    <a:p>
                      <a:pPr marL="113030" algn="ctr"/>
                      <a:r>
                        <a:rPr lang="ja-JP" sz="1500" kern="10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受診頻度要件</a:t>
                      </a:r>
                      <a:endParaRPr lang="ja-JP" sz="1500" kern="10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hMerge="1">
                  <a:txBody>
                    <a:bodyPr/>
                    <a:lstStyle/>
                    <a:p>
                      <a:endParaRPr kumimoji="1" lang="ja-JP" altLang="en-US"/>
                    </a:p>
                  </a:txBody>
                  <a:tcPr/>
                </a:tc>
                <a:tc>
                  <a:txBody>
                    <a:bodyPr/>
                    <a:lstStyle/>
                    <a:p>
                      <a:pPr algn="just"/>
                      <a:r>
                        <a:rPr lang="ja-JP" sz="1500" kern="100">
                          <a:effectLst/>
                          <a:latin typeface="游明朝" panose="02020400000000000000" pitchFamily="18" charset="-128"/>
                          <a:ea typeface="游明朝" panose="02020400000000000000" pitchFamily="18" charset="-128"/>
                          <a:cs typeface="Times New Roman" panose="02020603050405020304" pitchFamily="18" charset="0"/>
                        </a:rPr>
                        <a:t>少なくとも月１回以上の</a:t>
                      </a:r>
                    </a:p>
                    <a:p>
                      <a:pPr algn="just"/>
                      <a:r>
                        <a:rPr lang="ja-JP" sz="1500" kern="100">
                          <a:effectLst/>
                          <a:latin typeface="游明朝" panose="02020400000000000000" pitchFamily="18" charset="-128"/>
                          <a:ea typeface="游明朝" panose="02020400000000000000" pitchFamily="18" charset="-128"/>
                          <a:cs typeface="Times New Roman" panose="02020603050405020304" pitchFamily="18" charset="0"/>
                        </a:rPr>
                        <a:t>総合的な治療管理を行う</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r>
                        <a:rPr lang="en-US" sz="1500" kern="100" dirty="0">
                          <a:effectLst/>
                          <a:latin typeface="游明朝" panose="02020400000000000000" pitchFamily="18" charset="-128"/>
                          <a:ea typeface="游明朝" panose="02020400000000000000" pitchFamily="18" charset="-128"/>
                          <a:cs typeface="Times New Roman" panose="02020603050405020304" pitchFamily="18" charset="0"/>
                        </a:rPr>
                        <a:t>---</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r>
                        <a:rPr lang="ja-JP" sz="1500" kern="100" dirty="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要件廃止</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extLst>
                  <a:ext uri="{0D108BD9-81ED-4DB2-BD59-A6C34878D82A}">
                    <a16:rowId xmlns:a16="http://schemas.microsoft.com/office/drawing/2014/main" val="1621919443"/>
                  </a:ext>
                </a:extLst>
              </a:tr>
              <a:tr h="563108">
                <a:tc gridSpan="2">
                  <a:txBody>
                    <a:bodyPr/>
                    <a:lstStyle/>
                    <a:p>
                      <a:pPr marL="113030" algn="ctr"/>
                      <a:r>
                        <a:rPr lang="ja-JP" sz="1500" kern="10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療養計画書</a:t>
                      </a:r>
                      <a:endParaRPr lang="ja-JP" sz="1500" kern="10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hMerge="1">
                  <a:txBody>
                    <a:bodyPr/>
                    <a:lstStyle/>
                    <a:p>
                      <a:endParaRPr kumimoji="1" lang="ja-JP" altLang="en-US"/>
                    </a:p>
                  </a:txBody>
                  <a:tcPr/>
                </a:tc>
                <a:tc>
                  <a:txBody>
                    <a:bodyPr/>
                    <a:lstStyle/>
                    <a:p>
                      <a:pPr algn="ctr"/>
                      <a:r>
                        <a:rPr lang="en-US" sz="1500" kern="100">
                          <a:effectLst/>
                          <a:latin typeface="游明朝" panose="02020400000000000000" pitchFamily="18" charset="-128"/>
                          <a:ea typeface="游明朝" panose="02020400000000000000" pitchFamily="18" charset="-128"/>
                          <a:cs typeface="Times New Roman" panose="02020603050405020304" pitchFamily="18" charset="0"/>
                        </a:rPr>
                        <a:t>4</a:t>
                      </a:r>
                      <a:r>
                        <a:rPr lang="ja-JP" sz="1500" kern="100">
                          <a:effectLst/>
                          <a:latin typeface="游明朝" panose="02020400000000000000" pitchFamily="18" charset="-128"/>
                          <a:ea typeface="游明朝" panose="02020400000000000000" pitchFamily="18" charset="-128"/>
                          <a:cs typeface="Times New Roman" panose="02020603050405020304" pitchFamily="18" charset="0"/>
                        </a:rPr>
                        <a:t>月に</a:t>
                      </a:r>
                      <a:r>
                        <a:rPr lang="en-US" sz="1500" kern="100">
                          <a:effectLst/>
                          <a:latin typeface="游明朝" panose="02020400000000000000" pitchFamily="18" charset="-128"/>
                          <a:ea typeface="游明朝" panose="02020400000000000000" pitchFamily="18" charset="-128"/>
                          <a:cs typeface="Times New Roman" panose="02020603050405020304" pitchFamily="18" charset="0"/>
                        </a:rPr>
                        <a:t>1</a:t>
                      </a:r>
                      <a:r>
                        <a:rPr lang="ja-JP" sz="1500" kern="100">
                          <a:effectLst/>
                          <a:latin typeface="游明朝" panose="02020400000000000000" pitchFamily="18" charset="-128"/>
                          <a:ea typeface="游明朝" panose="02020400000000000000" pitchFamily="18" charset="-128"/>
                          <a:cs typeface="Times New Roman" panose="02020603050405020304" pitchFamily="18" charset="0"/>
                        </a:rPr>
                        <a:t>回以上交付</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just"/>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・様式の簡素化</a:t>
                      </a:r>
                    </a:p>
                    <a:p>
                      <a:pPr algn="just"/>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・概ね</a:t>
                      </a:r>
                      <a:r>
                        <a:rPr lang="en-US" sz="1500" kern="100" dirty="0">
                          <a:effectLst/>
                          <a:latin typeface="游明朝" panose="02020400000000000000" pitchFamily="18" charset="-128"/>
                          <a:ea typeface="游明朝" panose="02020400000000000000" pitchFamily="18" charset="-128"/>
                          <a:cs typeface="Times New Roman" panose="02020603050405020304" pitchFamily="18" charset="0"/>
                        </a:rPr>
                        <a:t>4</a:t>
                      </a:r>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月に</a:t>
                      </a:r>
                      <a:r>
                        <a:rPr lang="en-US" sz="1500" kern="100" dirty="0">
                          <a:effectLst/>
                          <a:latin typeface="游明朝" panose="02020400000000000000" pitchFamily="18" charset="-128"/>
                          <a:ea typeface="游明朝" panose="02020400000000000000" pitchFamily="18" charset="-128"/>
                          <a:cs typeface="Times New Roman" panose="02020603050405020304" pitchFamily="18" charset="0"/>
                        </a:rPr>
                        <a:t>1</a:t>
                      </a:r>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回以上交付</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a:r>
                        <a:rPr lang="en-US" sz="1500" kern="100" dirty="0">
                          <a:effectLst/>
                          <a:latin typeface="BIZ UDPゴシック" panose="020B0400000000000000" pitchFamily="50" charset="-128"/>
                          <a:ea typeface="游明朝" panose="02020400000000000000" pitchFamily="18" charset="-128"/>
                          <a:cs typeface="Times New Roman" panose="02020603050405020304" pitchFamily="18" charset="0"/>
                        </a:rPr>
                        <a:t> </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extLst>
                  <a:ext uri="{0D108BD9-81ED-4DB2-BD59-A6C34878D82A}">
                    <a16:rowId xmlns:a16="http://schemas.microsoft.com/office/drawing/2014/main" val="444858811"/>
                  </a:ext>
                </a:extLst>
              </a:tr>
            </a:tbl>
          </a:graphicData>
        </a:graphic>
      </p:graphicFrame>
      <p:sp>
        <p:nvSpPr>
          <p:cNvPr id="8" name="テキスト ボックス 7">
            <a:extLst>
              <a:ext uri="{FF2B5EF4-FFF2-40B4-BE49-F238E27FC236}">
                <a16:creationId xmlns:a16="http://schemas.microsoft.com/office/drawing/2014/main" id="{FDC1F6C7-189C-620C-1650-BEB3C0E22B18}"/>
              </a:ext>
            </a:extLst>
          </p:cNvPr>
          <p:cNvSpPr txBox="1"/>
          <p:nvPr/>
        </p:nvSpPr>
        <p:spPr>
          <a:xfrm>
            <a:off x="1086421" y="681892"/>
            <a:ext cx="4953000" cy="392415"/>
          </a:xfrm>
          <a:prstGeom prst="rect">
            <a:avLst/>
          </a:prstGeom>
          <a:noFill/>
        </p:spPr>
        <p:txBody>
          <a:bodyPr wrap="square">
            <a:spAutoFit/>
          </a:bodyPr>
          <a:lstStyle/>
          <a:p>
            <a:r>
              <a:rPr lang="ja-JP" altLang="ja-JP" sz="1950" b="1" dirty="0">
                <a:latin typeface="BIZ UDPゴシック" panose="020B0400000000000000" pitchFamily="50" charset="-128"/>
                <a:ea typeface="BIZ UDPゴシック" panose="020B0400000000000000" pitchFamily="50" charset="-128"/>
                <a:cs typeface="Times New Roman" panose="02020603050405020304" pitchFamily="18" charset="0"/>
              </a:rPr>
              <a:t>生活習慣病管理料の主な見直し</a:t>
            </a:r>
            <a:endParaRPr lang="ja-JP" altLang="en-US" sz="1950" b="1" dirty="0">
              <a:latin typeface="BIZ UDPゴシック" panose="020B0400000000000000" pitchFamily="50" charset="-128"/>
              <a:ea typeface="BIZ UDPゴシック" panose="020B0400000000000000" pitchFamily="50" charset="-128"/>
            </a:endParaRPr>
          </a:p>
        </p:txBody>
      </p:sp>
    </p:spTree>
    <p:extLst>
      <p:ext uri="{BB962C8B-B14F-4D97-AF65-F5344CB8AC3E}">
        <p14:creationId xmlns:p14="http://schemas.microsoft.com/office/powerpoint/2010/main" val="3662154929"/>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コンテンツ プレースホルダー 6">
            <a:extLst>
              <a:ext uri="{FF2B5EF4-FFF2-40B4-BE49-F238E27FC236}">
                <a16:creationId xmlns:a16="http://schemas.microsoft.com/office/drawing/2014/main" id="{60C5AFA3-E007-8B0A-2651-54A3540AB7AB}"/>
              </a:ext>
            </a:extLst>
          </p:cNvPr>
          <p:cNvGraphicFramePr>
            <a:graphicFrameLocks noGrp="1"/>
          </p:cNvGraphicFramePr>
          <p:nvPr>
            <p:ph idx="1"/>
            <p:extLst>
              <p:ext uri="{D42A27DB-BD31-4B8C-83A1-F6EECF244321}">
                <p14:modId xmlns:p14="http://schemas.microsoft.com/office/powerpoint/2010/main" val="781170959"/>
              </p:ext>
            </p:extLst>
          </p:nvPr>
        </p:nvGraphicFramePr>
        <p:xfrm>
          <a:off x="313509" y="1073629"/>
          <a:ext cx="9261008" cy="2243991"/>
        </p:xfrm>
        <a:graphic>
          <a:graphicData uri="http://schemas.openxmlformats.org/drawingml/2006/table">
            <a:tbl>
              <a:tblPr firstRow="1" firstCol="1" bandRow="1"/>
              <a:tblGrid>
                <a:gridCol w="1052101">
                  <a:extLst>
                    <a:ext uri="{9D8B030D-6E8A-4147-A177-3AD203B41FA5}">
                      <a16:colId xmlns:a16="http://schemas.microsoft.com/office/drawing/2014/main" val="3381287632"/>
                    </a:ext>
                  </a:extLst>
                </a:gridCol>
                <a:gridCol w="2736055">
                  <a:extLst>
                    <a:ext uri="{9D8B030D-6E8A-4147-A177-3AD203B41FA5}">
                      <a16:colId xmlns:a16="http://schemas.microsoft.com/office/drawing/2014/main" val="1536368347"/>
                    </a:ext>
                  </a:extLst>
                </a:gridCol>
                <a:gridCol w="2736055">
                  <a:extLst>
                    <a:ext uri="{9D8B030D-6E8A-4147-A177-3AD203B41FA5}">
                      <a16:colId xmlns:a16="http://schemas.microsoft.com/office/drawing/2014/main" val="1583194002"/>
                    </a:ext>
                  </a:extLst>
                </a:gridCol>
                <a:gridCol w="2736797">
                  <a:extLst>
                    <a:ext uri="{9D8B030D-6E8A-4147-A177-3AD203B41FA5}">
                      <a16:colId xmlns:a16="http://schemas.microsoft.com/office/drawing/2014/main" val="599465476"/>
                    </a:ext>
                  </a:extLst>
                </a:gridCol>
              </a:tblGrid>
              <a:tr h="320570">
                <a:tc gridSpan="2">
                  <a:txBody>
                    <a:bodyPr/>
                    <a:lstStyle/>
                    <a:p>
                      <a:pPr algn="just"/>
                      <a:r>
                        <a:rPr lang="en-US" sz="1500" kern="100" dirty="0">
                          <a:effectLst/>
                          <a:latin typeface="BIZ UDPゴシック" panose="020B0400000000000000" pitchFamily="50" charset="-128"/>
                          <a:ea typeface="游明朝" panose="02020400000000000000" pitchFamily="18" charset="-128"/>
                          <a:cs typeface="Times New Roman" panose="02020603050405020304" pitchFamily="18" charset="0"/>
                        </a:rPr>
                        <a:t> </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hMerge="1">
                  <a:txBody>
                    <a:bodyPr/>
                    <a:lstStyle/>
                    <a:p>
                      <a:endParaRPr kumimoji="1" lang="ja-JP" altLang="en-US"/>
                    </a:p>
                  </a:txBody>
                  <a:tcPr/>
                </a:tc>
                <a:tc>
                  <a:txBody>
                    <a:bodyPr/>
                    <a:lstStyle/>
                    <a:p>
                      <a:pPr algn="ctr"/>
                      <a:r>
                        <a:rPr lang="ja-JP" sz="1500" kern="10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生活習慣病管理料（Ⅰ）</a:t>
                      </a:r>
                      <a:endParaRPr lang="ja-JP" sz="1500" kern="10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algn="ctr"/>
                      <a:r>
                        <a:rPr lang="ja-JP" sz="1500" kern="100" dirty="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生活習慣病管理料（Ⅱ）</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extLst>
                  <a:ext uri="{0D108BD9-81ED-4DB2-BD59-A6C34878D82A}">
                    <a16:rowId xmlns:a16="http://schemas.microsoft.com/office/drawing/2014/main" val="3097945924"/>
                  </a:ext>
                </a:extLst>
              </a:tr>
              <a:tr h="320570">
                <a:tc rowSpan="3">
                  <a:txBody>
                    <a:bodyPr/>
                    <a:lstStyle/>
                    <a:p>
                      <a:pPr algn="ctr"/>
                      <a:r>
                        <a:rPr lang="ja-JP" sz="1500" kern="100" dirty="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点数</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algn="ctr"/>
                      <a:r>
                        <a:rPr lang="ja-JP" sz="1500" kern="100" dirty="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脂質異常症</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algn="ctr"/>
                      <a:r>
                        <a:rPr lang="en-US" sz="1600" kern="100" dirty="0">
                          <a:effectLst/>
                          <a:latin typeface="游明朝" panose="02020400000000000000" pitchFamily="18" charset="-128"/>
                          <a:ea typeface="游明朝" panose="02020400000000000000" pitchFamily="18" charset="-128"/>
                          <a:cs typeface="Times New Roman" panose="02020603050405020304" pitchFamily="18" charset="0"/>
                        </a:rPr>
                        <a:t>610</a:t>
                      </a:r>
                      <a:r>
                        <a:rPr lang="ja-JP" sz="1600" kern="100" dirty="0">
                          <a:effectLst/>
                          <a:latin typeface="游明朝" panose="02020400000000000000" pitchFamily="18" charset="-128"/>
                          <a:ea typeface="游明朝" panose="02020400000000000000" pitchFamily="18"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algn="ctr"/>
                      <a:r>
                        <a:rPr lang="en-US" sz="1600" kern="100" dirty="0">
                          <a:effectLst/>
                          <a:latin typeface="游明朝" panose="02020400000000000000" pitchFamily="18" charset="-128"/>
                          <a:ea typeface="游明朝" panose="02020400000000000000" pitchFamily="18" charset="-128"/>
                          <a:cs typeface="Times New Roman" panose="02020603050405020304" pitchFamily="18" charset="0"/>
                        </a:rPr>
                        <a:t>333</a:t>
                      </a:r>
                      <a:r>
                        <a:rPr lang="ja-JP" sz="1600" kern="100" dirty="0">
                          <a:effectLst/>
                          <a:latin typeface="游明朝" panose="02020400000000000000" pitchFamily="18" charset="-128"/>
                          <a:ea typeface="游明朝" panose="02020400000000000000" pitchFamily="18" charset="-128"/>
                          <a:cs typeface="Times New Roman" panose="02020603050405020304" pitchFamily="18" charset="0"/>
                        </a:rPr>
                        <a:t>点</a:t>
                      </a:r>
                      <a:r>
                        <a:rPr lang="en-US" sz="1600" kern="100" dirty="0">
                          <a:effectLst/>
                          <a:latin typeface="游明朝" panose="02020400000000000000" pitchFamily="18" charset="-128"/>
                          <a:ea typeface="游明朝" panose="02020400000000000000" pitchFamily="18" charset="-128"/>
                          <a:cs typeface="Times New Roman" panose="02020603050405020304" pitchFamily="18" charset="0"/>
                        </a:rPr>
                        <a:t>(※)</a:t>
                      </a:r>
                      <a:endParaRPr lang="ja-JP" sz="16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83620340"/>
                  </a:ext>
                </a:extLst>
              </a:tr>
              <a:tr h="320570">
                <a:tc vMerge="1">
                  <a:txBody>
                    <a:bodyPr/>
                    <a:lstStyle/>
                    <a:p>
                      <a:endParaRPr kumimoji="1" lang="ja-JP" altLang="en-US"/>
                    </a:p>
                  </a:txBody>
                  <a:tcPr/>
                </a:tc>
                <a:tc>
                  <a:txBody>
                    <a:bodyPr/>
                    <a:lstStyle/>
                    <a:p>
                      <a:pPr algn="ctr"/>
                      <a:r>
                        <a:rPr lang="ja-JP" sz="1500" kern="10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高血圧症</a:t>
                      </a:r>
                      <a:endParaRPr lang="ja-JP" sz="1500" kern="10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algn="ctr"/>
                      <a:r>
                        <a:rPr lang="en-US" sz="1600" kern="100" dirty="0">
                          <a:effectLst/>
                          <a:latin typeface="游明朝" panose="02020400000000000000" pitchFamily="18" charset="-128"/>
                          <a:ea typeface="游明朝" panose="02020400000000000000" pitchFamily="18" charset="-128"/>
                          <a:cs typeface="Times New Roman" panose="02020603050405020304" pitchFamily="18" charset="0"/>
                        </a:rPr>
                        <a:t>660</a:t>
                      </a:r>
                      <a:r>
                        <a:rPr lang="ja-JP" sz="1600" kern="100" dirty="0">
                          <a:effectLst/>
                          <a:latin typeface="游明朝" panose="02020400000000000000" pitchFamily="18" charset="-128"/>
                          <a:ea typeface="游明朝" panose="02020400000000000000" pitchFamily="18"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kumimoji="1" lang="ja-JP" altLang="en-US"/>
                    </a:p>
                  </a:txBody>
                  <a:tcPr/>
                </a:tc>
                <a:extLst>
                  <a:ext uri="{0D108BD9-81ED-4DB2-BD59-A6C34878D82A}">
                    <a16:rowId xmlns:a16="http://schemas.microsoft.com/office/drawing/2014/main" val="1992717036"/>
                  </a:ext>
                </a:extLst>
              </a:tr>
              <a:tr h="320570">
                <a:tc vMerge="1">
                  <a:txBody>
                    <a:bodyPr/>
                    <a:lstStyle/>
                    <a:p>
                      <a:endParaRPr kumimoji="1" lang="ja-JP" altLang="en-US"/>
                    </a:p>
                  </a:txBody>
                  <a:tcPr/>
                </a:tc>
                <a:tc>
                  <a:txBody>
                    <a:bodyPr/>
                    <a:lstStyle/>
                    <a:p>
                      <a:pPr algn="ctr"/>
                      <a:r>
                        <a:rPr lang="ja-JP" sz="1500" kern="10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糖尿病</a:t>
                      </a:r>
                      <a:endParaRPr lang="ja-JP" sz="1500" kern="10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algn="ctr"/>
                      <a:r>
                        <a:rPr lang="en-US" sz="1600" kern="100" dirty="0">
                          <a:effectLst/>
                          <a:latin typeface="游明朝" panose="02020400000000000000" pitchFamily="18" charset="-128"/>
                          <a:ea typeface="游明朝" panose="02020400000000000000" pitchFamily="18" charset="-128"/>
                          <a:cs typeface="Times New Roman" panose="02020603050405020304" pitchFamily="18" charset="0"/>
                        </a:rPr>
                        <a:t>760</a:t>
                      </a:r>
                      <a:r>
                        <a:rPr lang="ja-JP" sz="1600" kern="100" dirty="0">
                          <a:effectLst/>
                          <a:latin typeface="游明朝" panose="02020400000000000000" pitchFamily="18" charset="-128"/>
                          <a:ea typeface="游明朝" panose="02020400000000000000" pitchFamily="18"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kumimoji="1" lang="ja-JP" altLang="en-US"/>
                    </a:p>
                  </a:txBody>
                  <a:tcPr/>
                </a:tc>
                <a:extLst>
                  <a:ext uri="{0D108BD9-81ED-4DB2-BD59-A6C34878D82A}">
                    <a16:rowId xmlns:a16="http://schemas.microsoft.com/office/drawing/2014/main" val="422548682"/>
                  </a:ext>
                </a:extLst>
              </a:tr>
              <a:tr h="961711">
                <a:tc gridSpan="2">
                  <a:txBody>
                    <a:bodyPr/>
                    <a:lstStyle/>
                    <a:p>
                      <a:pPr algn="ctr"/>
                      <a:r>
                        <a:rPr lang="ja-JP" sz="1500" kern="100" dirty="0">
                          <a:solidFill>
                            <a:srgbClr val="000000"/>
                          </a:solidFill>
                          <a:effectLst/>
                          <a:latin typeface="游明朝" panose="02020400000000000000" pitchFamily="18" charset="-128"/>
                          <a:ea typeface="BIZ UDPゴシック" panose="020B0400000000000000" pitchFamily="50" charset="-128"/>
                          <a:cs typeface="Times New Roman" panose="02020603050405020304" pitchFamily="18" charset="0"/>
                        </a:rPr>
                        <a:t>包括範囲</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hMerge="1">
                  <a:txBody>
                    <a:bodyPr/>
                    <a:lstStyle/>
                    <a:p>
                      <a:endParaRPr kumimoji="1" lang="ja-JP" altLang="en-US"/>
                    </a:p>
                  </a:txBody>
                  <a:tcPr/>
                </a:tc>
                <a:tc>
                  <a:txBody>
                    <a:bodyPr/>
                    <a:lstStyle/>
                    <a:p>
                      <a:pPr algn="l"/>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外来管理加算</a:t>
                      </a:r>
                    </a:p>
                    <a:p>
                      <a:pPr algn="l"/>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医学管理等</a:t>
                      </a:r>
                      <a:r>
                        <a:rPr lang="en-US" sz="1500" kern="100" dirty="0">
                          <a:effectLst/>
                          <a:latin typeface="游明朝" panose="02020400000000000000" pitchFamily="18" charset="-128"/>
                          <a:ea typeface="游明朝" panose="02020400000000000000" pitchFamily="18" charset="-128"/>
                          <a:cs typeface="Times New Roman" panose="02020603050405020304" pitchFamily="18" charset="0"/>
                        </a:rPr>
                        <a:t>(</a:t>
                      </a:r>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例外あり</a:t>
                      </a:r>
                      <a:r>
                        <a:rPr lang="en-US" sz="1500" kern="100" dirty="0">
                          <a:effectLst/>
                          <a:latin typeface="游明朝" panose="02020400000000000000" pitchFamily="18" charset="-128"/>
                          <a:ea typeface="游明朝" panose="02020400000000000000" pitchFamily="18" charset="-128"/>
                          <a:cs typeface="Times New Roman" panose="02020603050405020304" pitchFamily="18" charset="0"/>
                        </a:rPr>
                        <a:t>) </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l"/>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検査</a:t>
                      </a:r>
                      <a:r>
                        <a:rPr lang="ja-JP" altLang="en-US" sz="1500" kern="100" dirty="0">
                          <a:effectLst/>
                          <a:latin typeface="游明朝" panose="02020400000000000000" pitchFamily="18" charset="-128"/>
                          <a:ea typeface="游明朝" panose="02020400000000000000" pitchFamily="18" charset="-128"/>
                          <a:cs typeface="Times New Roman" panose="02020603050405020304" pitchFamily="18" charset="0"/>
                        </a:rPr>
                        <a:t>等（注射、病理診断）</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just"/>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外来管理加算</a:t>
                      </a:r>
                    </a:p>
                    <a:p>
                      <a:pPr algn="just"/>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医学管理等</a:t>
                      </a:r>
                      <a:r>
                        <a:rPr lang="en-US" sz="1500" kern="100" dirty="0">
                          <a:effectLst/>
                          <a:latin typeface="游明朝" panose="02020400000000000000" pitchFamily="18" charset="-128"/>
                          <a:ea typeface="游明朝" panose="02020400000000000000" pitchFamily="18" charset="-128"/>
                          <a:cs typeface="Times New Roman" panose="02020603050405020304" pitchFamily="18" charset="0"/>
                        </a:rPr>
                        <a:t>(</a:t>
                      </a:r>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例外あり</a:t>
                      </a:r>
                      <a:r>
                        <a:rPr lang="en-US" sz="1500" kern="100" dirty="0">
                          <a:effectLst/>
                          <a:latin typeface="游明朝" panose="02020400000000000000" pitchFamily="18" charset="-128"/>
                          <a:ea typeface="游明朝" panose="02020400000000000000" pitchFamily="18" charset="-128"/>
                          <a:cs typeface="Times New Roman" panose="02020603050405020304" pitchFamily="18" charset="0"/>
                        </a:rPr>
                        <a:t>) </a:t>
                      </a:r>
                      <a:endParaRPr lang="ja-JP" sz="1500" kern="100" dirty="0">
                        <a:effectLst/>
                        <a:latin typeface="游明朝" panose="02020400000000000000" pitchFamily="18" charset="-128"/>
                        <a:ea typeface="游明朝" panose="02020400000000000000" pitchFamily="18" charset="-128"/>
                        <a:cs typeface="Times New Roman" panose="02020603050405020304" pitchFamily="18" charset="0"/>
                      </a:endParaRPr>
                    </a:p>
                    <a:p>
                      <a:pPr algn="just"/>
                      <a:r>
                        <a:rPr lang="ja-JP" sz="1500" kern="100" dirty="0">
                          <a:effectLst/>
                          <a:latin typeface="游明朝" panose="02020400000000000000" pitchFamily="18" charset="-128"/>
                          <a:ea typeface="游明朝" panose="02020400000000000000" pitchFamily="18" charset="-128"/>
                          <a:cs typeface="Times New Roman" panose="02020603050405020304" pitchFamily="18" charset="0"/>
                        </a:rPr>
                        <a:t>※検査等は出来高算定</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576841501"/>
                  </a:ext>
                </a:extLst>
              </a:tr>
            </a:tbl>
          </a:graphicData>
        </a:graphic>
      </p:graphicFrame>
      <p:sp>
        <p:nvSpPr>
          <p:cNvPr id="4" name="スライド番号プレースホルダー 3">
            <a:extLst>
              <a:ext uri="{FF2B5EF4-FFF2-40B4-BE49-F238E27FC236}">
                <a16:creationId xmlns:a16="http://schemas.microsoft.com/office/drawing/2014/main" id="{8F2AAB75-2A76-9153-0D23-498150BF87B0}"/>
              </a:ext>
            </a:extLst>
          </p:cNvPr>
          <p:cNvSpPr>
            <a:spLocks noGrp="1"/>
          </p:cNvSpPr>
          <p:nvPr>
            <p:ph type="sldNum" sz="quarter" idx="11"/>
          </p:nvPr>
        </p:nvSpPr>
        <p:spPr>
          <a:xfrm>
            <a:off x="6562725" y="6492875"/>
            <a:ext cx="3343275" cy="365125"/>
          </a:xfrm>
        </p:spPr>
        <p:txBody>
          <a:bodyPr/>
          <a:lstStyle/>
          <a:p>
            <a:pPr algn="r">
              <a:defRPr/>
            </a:pPr>
            <a:fld id="{54512D34-44EA-4A9C-B3DF-7B6D0D121667}" type="slidenum">
              <a:rPr lang="en-US" altLang="ja-JP" sz="1600" smtClean="0">
                <a:solidFill>
                  <a:schemeClr val="tx1"/>
                </a:solidFill>
                <a:latin typeface="ＭＳ Ｐゴシック" panose="020B0600070205080204" pitchFamily="50" charset="-128"/>
                <a:ea typeface="ＭＳ Ｐゴシック" panose="020B0600070205080204" pitchFamily="50" charset="-128"/>
              </a:rPr>
              <a:pPr algn="r">
                <a:defRPr/>
              </a:pPr>
              <a:t>188</a:t>
            </a:fld>
            <a:endParaRPr lang="en-US" altLang="ja-JP" sz="1600" dirty="0">
              <a:solidFill>
                <a:schemeClr val="tx1"/>
              </a:solidFill>
              <a:latin typeface="ＭＳ Ｐゴシック" panose="020B0600070205080204" pitchFamily="50" charset="-128"/>
              <a:ea typeface="ＭＳ Ｐゴシック" panose="020B0600070205080204" pitchFamily="50" charset="-128"/>
            </a:endParaRPr>
          </a:p>
        </p:txBody>
      </p:sp>
      <p:sp>
        <p:nvSpPr>
          <p:cNvPr id="8" name="Rectangle 2">
            <a:extLst>
              <a:ext uri="{FF2B5EF4-FFF2-40B4-BE49-F238E27FC236}">
                <a16:creationId xmlns:a16="http://schemas.microsoft.com/office/drawing/2014/main" id="{BA229461-A2C0-2938-4660-5DE2234FE95C}"/>
              </a:ext>
            </a:extLst>
          </p:cNvPr>
          <p:cNvSpPr>
            <a:spLocks noChangeArrowheads="1"/>
          </p:cNvSpPr>
          <p:nvPr/>
        </p:nvSpPr>
        <p:spPr bwMode="auto">
          <a:xfrm>
            <a:off x="430583" y="634275"/>
            <a:ext cx="4141518" cy="375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74295" tIns="37148" rIns="74295" bIns="37148"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742950"/>
            <a:r>
              <a:rPr kumimoji="0" lang="ja-JP" altLang="ja-JP" sz="1950" b="1" dirty="0">
                <a:latin typeface="BIZ UDPゴシック" panose="020B0400000000000000" pitchFamily="50" charset="-128"/>
                <a:ea typeface="BIZ UDPゴシック" panose="020B0400000000000000" pitchFamily="50" charset="-128"/>
                <a:cs typeface="Times New Roman" panose="02020603050405020304" pitchFamily="18" charset="0"/>
              </a:rPr>
              <a:t>生活習慣病管理料（Ⅰ）と（Ⅱ）の比較</a:t>
            </a:r>
            <a:endParaRPr kumimoji="0" lang="ja-JP" altLang="en-US" sz="1950" dirty="0"/>
          </a:p>
        </p:txBody>
      </p:sp>
      <p:sp>
        <p:nvSpPr>
          <p:cNvPr id="9" name="Rectangle 2">
            <a:extLst>
              <a:ext uri="{FF2B5EF4-FFF2-40B4-BE49-F238E27FC236}">
                <a16:creationId xmlns:a16="http://schemas.microsoft.com/office/drawing/2014/main" id="{1AB89025-A3DD-7E9F-73C0-A23654D60375}"/>
              </a:ext>
            </a:extLst>
          </p:cNvPr>
          <p:cNvSpPr>
            <a:spLocks noChangeArrowheads="1"/>
          </p:cNvSpPr>
          <p:nvPr/>
        </p:nvSpPr>
        <p:spPr bwMode="auto">
          <a:xfrm>
            <a:off x="1005591" y="3540381"/>
            <a:ext cx="8424936" cy="2845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4295" tIns="37148" rIns="74295" bIns="37148"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kumimoji="0" lang="ja-JP" altLang="en-US" sz="2000" dirty="0">
                <a:latin typeface="BIZ UDPゴシック" panose="020B0400000000000000" pitchFamily="50" charset="-128"/>
                <a:ea typeface="BIZ UDPゴシック" panose="020B0400000000000000" pitchFamily="50" charset="-128"/>
                <a:cs typeface="Times New Roman" panose="02020603050405020304" pitchFamily="18" charset="0"/>
              </a:rPr>
              <a:t>⇒　</a:t>
            </a:r>
            <a:r>
              <a:rPr lang="ja-JP" altLang="ja-JP" sz="2000" kern="100" dirty="0">
                <a:solidFill>
                  <a:srgbClr val="000000"/>
                </a:solidFill>
                <a:latin typeface="BIZ UDPゴシック" panose="020B0400000000000000" pitchFamily="50" charset="-128"/>
                <a:ea typeface="BIZ UDPゴシック" panose="020B0400000000000000" pitchFamily="50" charset="-128"/>
                <a:cs typeface="Times New Roman" panose="02020603050405020304" pitchFamily="18" charset="0"/>
              </a:rPr>
              <a:t>生活習慣病管理料（Ⅱ）</a:t>
            </a:r>
            <a:r>
              <a:rPr lang="ja-JP" altLang="en-US" sz="2000" kern="100" dirty="0">
                <a:solidFill>
                  <a:srgbClr val="000000"/>
                </a:solidFill>
                <a:latin typeface="BIZ UDPゴシック" panose="020B0400000000000000" pitchFamily="50" charset="-128"/>
                <a:ea typeface="BIZ UDPゴシック" panose="020B0400000000000000" pitchFamily="50" charset="-128"/>
                <a:cs typeface="Times New Roman" panose="02020603050405020304" pitchFamily="18" charset="0"/>
              </a:rPr>
              <a:t>の点数（</a:t>
            </a:r>
            <a:r>
              <a:rPr lang="en-US" altLang="ja-JP" sz="2000" kern="100" dirty="0">
                <a:solidFill>
                  <a:srgbClr val="000000"/>
                </a:solidFill>
                <a:latin typeface="BIZ UDPゴシック" panose="020B0400000000000000" pitchFamily="50" charset="-128"/>
                <a:ea typeface="BIZ UDPゴシック" panose="020B0400000000000000" pitchFamily="50" charset="-128"/>
                <a:cs typeface="Times New Roman" panose="02020603050405020304" pitchFamily="18" charset="0"/>
              </a:rPr>
              <a:t>333</a:t>
            </a:r>
            <a:r>
              <a:rPr lang="ja-JP" altLang="en-US" sz="2000" kern="100" dirty="0">
                <a:solidFill>
                  <a:srgbClr val="000000"/>
                </a:solidFill>
                <a:latin typeface="BIZ UDPゴシック" panose="020B0400000000000000" pitchFamily="50" charset="-128"/>
                <a:ea typeface="BIZ UDPゴシック" panose="020B0400000000000000" pitchFamily="50" charset="-128"/>
                <a:cs typeface="Times New Roman" panose="02020603050405020304" pitchFamily="18" charset="0"/>
              </a:rPr>
              <a:t>点）は、</a:t>
            </a:r>
            <a:endParaRPr lang="ja-JP" altLang="ja-JP" sz="2000" kern="100" dirty="0">
              <a:latin typeface="BIZ UDPゴシック" panose="020B0400000000000000" pitchFamily="50" charset="-128"/>
              <a:ea typeface="BIZ UDPゴシック" panose="020B0400000000000000" pitchFamily="50" charset="-128"/>
              <a:cs typeface="Times New Roman" panose="02020603050405020304" pitchFamily="18" charset="0"/>
            </a:endParaRPr>
          </a:p>
          <a:p>
            <a:pPr defTabSz="742950"/>
            <a:r>
              <a:rPr kumimoji="0" lang="ja-JP" altLang="en-US" sz="2000" dirty="0">
                <a:latin typeface="BIZ UDPゴシック" panose="020B0400000000000000" pitchFamily="50" charset="-128"/>
                <a:ea typeface="BIZ UDPゴシック" panose="020B0400000000000000" pitchFamily="50" charset="-128"/>
                <a:cs typeface="Times New Roman" panose="02020603050405020304" pitchFamily="18" charset="0"/>
              </a:rPr>
              <a:t>　　 </a:t>
            </a:r>
            <a:r>
              <a:rPr kumimoji="0" lang="ja-JP" altLang="ja-JP" sz="2000" dirty="0">
                <a:latin typeface="BIZ UDPゴシック" panose="020B0400000000000000" pitchFamily="50" charset="-128"/>
                <a:ea typeface="BIZ UDPゴシック" panose="020B0400000000000000" pitchFamily="50" charset="-128"/>
                <a:cs typeface="Times New Roman" panose="02020603050405020304" pitchFamily="18" charset="0"/>
              </a:rPr>
              <a:t>特定疾患療養管理料</a:t>
            </a:r>
            <a:r>
              <a:rPr kumimoji="0" lang="en-US" altLang="ja-JP" sz="2000" dirty="0">
                <a:latin typeface="BIZ UDPゴシック" panose="020B0400000000000000" pitchFamily="50" charset="-128"/>
                <a:ea typeface="BIZ UDPゴシック" panose="020B0400000000000000" pitchFamily="50" charset="-128"/>
                <a:cs typeface="Times New Roman" panose="02020603050405020304" pitchFamily="18" charset="0"/>
              </a:rPr>
              <a:t>(</a:t>
            </a:r>
            <a:r>
              <a:rPr kumimoji="0" lang="ja-JP" altLang="en-US" sz="2000" dirty="0">
                <a:latin typeface="BIZ UDPゴシック" panose="020B0400000000000000" pitchFamily="50" charset="-128"/>
                <a:ea typeface="BIZ UDPゴシック" panose="020B0400000000000000" pitchFamily="50" charset="-128"/>
                <a:cs typeface="Times New Roman" panose="02020603050405020304" pitchFamily="18" charset="0"/>
              </a:rPr>
              <a:t>月</a:t>
            </a:r>
            <a:r>
              <a:rPr kumimoji="0" lang="en-US" altLang="ja-JP" sz="2000" dirty="0">
                <a:latin typeface="BIZ UDPゴシック" panose="020B0400000000000000" pitchFamily="50" charset="-128"/>
                <a:ea typeface="BIZ UDPゴシック" panose="020B0400000000000000" pitchFamily="50" charset="-128"/>
                <a:cs typeface="Times New Roman" panose="02020603050405020304" pitchFamily="18" charset="0"/>
              </a:rPr>
              <a:t>1</a:t>
            </a:r>
            <a:r>
              <a:rPr kumimoji="0" lang="ja-JP" altLang="en-US" sz="2000" dirty="0">
                <a:latin typeface="BIZ UDPゴシック" panose="020B0400000000000000" pitchFamily="50" charset="-128"/>
                <a:ea typeface="BIZ UDPゴシック" panose="020B0400000000000000" pitchFamily="50" charset="-128"/>
                <a:cs typeface="Times New Roman" panose="02020603050405020304" pitchFamily="18" charset="0"/>
              </a:rPr>
              <a:t>回</a:t>
            </a:r>
            <a:r>
              <a:rPr kumimoji="0" lang="en-US" altLang="ja-JP" sz="2000" dirty="0">
                <a:latin typeface="BIZ UDPゴシック" panose="020B0400000000000000" pitchFamily="50" charset="-128"/>
                <a:ea typeface="BIZ UDPゴシック" panose="020B0400000000000000" pitchFamily="50" charset="-128"/>
                <a:cs typeface="Times New Roman" panose="02020603050405020304" pitchFamily="18" charset="0"/>
              </a:rPr>
              <a:t>)225</a:t>
            </a:r>
            <a:r>
              <a:rPr kumimoji="0" lang="ja-JP" altLang="en-US" sz="2000" dirty="0">
                <a:latin typeface="BIZ UDPゴシック" panose="020B0400000000000000" pitchFamily="50" charset="-128"/>
                <a:ea typeface="BIZ UDPゴシック" panose="020B0400000000000000" pitchFamily="50" charset="-128"/>
                <a:cs typeface="Times New Roman" panose="02020603050405020304" pitchFamily="18" charset="0"/>
              </a:rPr>
              <a:t>点</a:t>
            </a:r>
            <a:endParaRPr kumimoji="0" lang="en-US" altLang="ja-JP" sz="2000" dirty="0">
              <a:latin typeface="BIZ UDPゴシック" panose="020B0400000000000000" pitchFamily="50" charset="-128"/>
              <a:ea typeface="BIZ UDPゴシック" panose="020B0400000000000000" pitchFamily="50" charset="-128"/>
              <a:cs typeface="Times New Roman" panose="02020603050405020304" pitchFamily="18" charset="0"/>
            </a:endParaRPr>
          </a:p>
          <a:p>
            <a:pPr defTabSz="742950"/>
            <a:r>
              <a:rPr kumimoji="0" lang="en-US" altLang="ja-JP" sz="2000" dirty="0">
                <a:latin typeface="BIZ UDPゴシック" panose="020B0400000000000000" pitchFamily="50" charset="-128"/>
                <a:ea typeface="BIZ UDPゴシック" panose="020B0400000000000000" pitchFamily="50" charset="-128"/>
                <a:cs typeface="Times New Roman" panose="02020603050405020304" pitchFamily="18" charset="0"/>
              </a:rPr>
              <a:t>     </a:t>
            </a:r>
            <a:r>
              <a:rPr kumimoji="0" lang="ja-JP" altLang="en-US" sz="2000" dirty="0">
                <a:latin typeface="BIZ UDPゴシック" panose="020B0400000000000000" pitchFamily="50" charset="-128"/>
                <a:ea typeface="BIZ UDPゴシック" panose="020B0400000000000000" pitchFamily="50" charset="-128"/>
                <a:cs typeface="Times New Roman" panose="02020603050405020304" pitchFamily="18" charset="0"/>
              </a:rPr>
              <a:t>外来管理加算</a:t>
            </a:r>
            <a:r>
              <a:rPr kumimoji="0" lang="en-US" altLang="ja-JP" sz="2000" dirty="0">
                <a:latin typeface="BIZ UDPゴシック" panose="020B0400000000000000" pitchFamily="50" charset="-128"/>
                <a:ea typeface="BIZ UDPゴシック" panose="020B0400000000000000" pitchFamily="50" charset="-128"/>
                <a:cs typeface="Times New Roman" panose="02020603050405020304" pitchFamily="18" charset="0"/>
              </a:rPr>
              <a:t>52</a:t>
            </a:r>
            <a:r>
              <a:rPr kumimoji="0" lang="ja-JP" altLang="en-US" sz="2000" dirty="0">
                <a:latin typeface="BIZ UDPゴシック" panose="020B0400000000000000" pitchFamily="50" charset="-128"/>
                <a:ea typeface="BIZ UDPゴシック" panose="020B0400000000000000" pitchFamily="50" charset="-128"/>
                <a:cs typeface="Times New Roman" panose="02020603050405020304" pitchFamily="18" charset="0"/>
              </a:rPr>
              <a:t>点</a:t>
            </a:r>
            <a:endParaRPr kumimoji="0" lang="en-US" altLang="ja-JP" sz="2000" dirty="0">
              <a:latin typeface="BIZ UDPゴシック" panose="020B0400000000000000" pitchFamily="50" charset="-128"/>
              <a:ea typeface="BIZ UDPゴシック" panose="020B0400000000000000" pitchFamily="50" charset="-128"/>
              <a:cs typeface="Times New Roman" panose="02020603050405020304" pitchFamily="18" charset="0"/>
            </a:endParaRPr>
          </a:p>
          <a:p>
            <a:pPr defTabSz="742950"/>
            <a:r>
              <a:rPr kumimoji="0" lang="en-US" altLang="ja-JP" sz="2000" dirty="0">
                <a:latin typeface="BIZ UDPゴシック" panose="020B0400000000000000" pitchFamily="50" charset="-128"/>
                <a:ea typeface="BIZ UDPゴシック" panose="020B0400000000000000" pitchFamily="50" charset="-128"/>
                <a:cs typeface="Times New Roman" panose="02020603050405020304" pitchFamily="18" charset="0"/>
              </a:rPr>
              <a:t>     </a:t>
            </a:r>
            <a:r>
              <a:rPr kumimoji="0" lang="ja-JP" altLang="en-US" sz="2000" dirty="0">
                <a:latin typeface="BIZ UDPゴシック" panose="020B0400000000000000" pitchFamily="50" charset="-128"/>
                <a:ea typeface="BIZ UDPゴシック" panose="020B0400000000000000" pitchFamily="50" charset="-128"/>
                <a:cs typeface="Times New Roman" panose="02020603050405020304" pitchFamily="18" charset="0"/>
              </a:rPr>
              <a:t>特定疾患処方管理加算</a:t>
            </a:r>
            <a:r>
              <a:rPr kumimoji="0" lang="en-US" altLang="ja-JP" sz="2000" dirty="0">
                <a:latin typeface="BIZ UDPゴシック" panose="020B0400000000000000" pitchFamily="50" charset="-128"/>
                <a:ea typeface="BIZ UDPゴシック" panose="020B0400000000000000" pitchFamily="50" charset="-128"/>
                <a:cs typeface="Times New Roman" panose="02020603050405020304" pitchFamily="18" charset="0"/>
              </a:rPr>
              <a:t>(</a:t>
            </a:r>
            <a:r>
              <a:rPr kumimoji="0" lang="ja-JP" altLang="en-US" sz="2000" dirty="0">
                <a:latin typeface="BIZ UDPゴシック" panose="020B0400000000000000" pitchFamily="50" charset="-128"/>
                <a:ea typeface="BIZ UDPゴシック" panose="020B0400000000000000" pitchFamily="50" charset="-128"/>
                <a:cs typeface="Times New Roman" panose="02020603050405020304" pitchFamily="18" charset="0"/>
              </a:rPr>
              <a:t>月</a:t>
            </a:r>
            <a:r>
              <a:rPr kumimoji="0" lang="en-US" altLang="ja-JP" sz="2000" dirty="0">
                <a:latin typeface="BIZ UDPゴシック" panose="020B0400000000000000" pitchFamily="50" charset="-128"/>
                <a:ea typeface="BIZ UDPゴシック" panose="020B0400000000000000" pitchFamily="50" charset="-128"/>
                <a:cs typeface="Times New Roman" panose="02020603050405020304" pitchFamily="18" charset="0"/>
              </a:rPr>
              <a:t>1</a:t>
            </a:r>
            <a:r>
              <a:rPr kumimoji="0" lang="ja-JP" altLang="en-US" sz="2000" dirty="0">
                <a:latin typeface="BIZ UDPゴシック" panose="020B0400000000000000" pitchFamily="50" charset="-128"/>
                <a:ea typeface="BIZ UDPゴシック" panose="020B0400000000000000" pitchFamily="50" charset="-128"/>
                <a:cs typeface="Times New Roman" panose="02020603050405020304" pitchFamily="18" charset="0"/>
              </a:rPr>
              <a:t>回</a:t>
            </a:r>
            <a:r>
              <a:rPr kumimoji="0" lang="en-US" altLang="ja-JP" sz="2000" dirty="0">
                <a:latin typeface="BIZ UDPゴシック" panose="020B0400000000000000" pitchFamily="50" charset="-128"/>
                <a:ea typeface="BIZ UDPゴシック" panose="020B0400000000000000" pitchFamily="50" charset="-128"/>
                <a:cs typeface="Times New Roman" panose="02020603050405020304" pitchFamily="18" charset="0"/>
              </a:rPr>
              <a:t>)56</a:t>
            </a:r>
            <a:r>
              <a:rPr kumimoji="0" lang="ja-JP" altLang="en-US" sz="2000" dirty="0">
                <a:latin typeface="BIZ UDPゴシック" panose="020B0400000000000000" pitchFamily="50" charset="-128"/>
                <a:ea typeface="BIZ UDPゴシック" panose="020B0400000000000000" pitchFamily="50" charset="-128"/>
                <a:cs typeface="Times New Roman" panose="02020603050405020304" pitchFamily="18" charset="0"/>
              </a:rPr>
              <a:t>点</a:t>
            </a:r>
            <a:endParaRPr kumimoji="0" lang="en-US" altLang="ja-JP" sz="2000" dirty="0">
              <a:latin typeface="BIZ UDPゴシック" panose="020B0400000000000000" pitchFamily="50" charset="-128"/>
              <a:ea typeface="BIZ UDPゴシック" panose="020B0400000000000000" pitchFamily="50" charset="-128"/>
              <a:cs typeface="Times New Roman" panose="02020603050405020304" pitchFamily="18" charset="0"/>
            </a:endParaRPr>
          </a:p>
          <a:p>
            <a:pPr defTabSz="742950"/>
            <a:r>
              <a:rPr kumimoji="0" lang="en-US" altLang="ja-JP" sz="2000" dirty="0">
                <a:latin typeface="BIZ UDPゴシック" panose="020B0400000000000000" pitchFamily="50" charset="-128"/>
                <a:ea typeface="BIZ UDPゴシック" panose="020B0400000000000000" pitchFamily="50" charset="-128"/>
                <a:cs typeface="Times New Roman" panose="02020603050405020304" pitchFamily="18" charset="0"/>
              </a:rPr>
              <a:t>     </a:t>
            </a:r>
            <a:r>
              <a:rPr kumimoji="0" lang="ja-JP" altLang="en-US" sz="2000" dirty="0">
                <a:latin typeface="BIZ UDPゴシック" panose="020B0400000000000000" pitchFamily="50" charset="-128"/>
                <a:ea typeface="BIZ UDPゴシック" panose="020B0400000000000000" pitchFamily="50" charset="-128"/>
                <a:cs typeface="Times New Roman" panose="02020603050405020304" pitchFamily="18" charset="0"/>
              </a:rPr>
              <a:t>の合計点数と同じ点数</a:t>
            </a:r>
            <a:endParaRPr kumimoji="0" lang="en-US" altLang="ja-JP" sz="2000" dirty="0">
              <a:latin typeface="BIZ UDPゴシック" panose="020B0400000000000000" pitchFamily="50" charset="-128"/>
              <a:ea typeface="BIZ UDPゴシック" panose="020B0400000000000000" pitchFamily="50" charset="-128"/>
              <a:cs typeface="Times New Roman" panose="02020603050405020304" pitchFamily="18" charset="0"/>
            </a:endParaRPr>
          </a:p>
          <a:p>
            <a:pPr defTabSz="742950"/>
            <a:endParaRPr kumimoji="0" lang="en-US" altLang="ja-JP" sz="2000" dirty="0">
              <a:latin typeface="BIZ UDPゴシック" panose="020B0400000000000000" pitchFamily="50" charset="-128"/>
              <a:ea typeface="BIZ UDPゴシック" panose="020B0400000000000000" pitchFamily="50" charset="-128"/>
              <a:cs typeface="Times New Roman" panose="02020603050405020304" pitchFamily="18" charset="0"/>
            </a:endParaRPr>
          </a:p>
          <a:p>
            <a:pPr defTabSz="742950"/>
            <a:r>
              <a:rPr kumimoji="0" lang="ja-JP" altLang="en-US" sz="2000" dirty="0">
                <a:latin typeface="BIZ UDPゴシック" panose="020B0400000000000000" pitchFamily="50" charset="-128"/>
                <a:ea typeface="BIZ UDPゴシック" panose="020B0400000000000000" pitchFamily="50" charset="-128"/>
                <a:cs typeface="Times New Roman" panose="02020603050405020304" pitchFamily="18" charset="0"/>
              </a:rPr>
              <a:t>⇒　脂質異常症、高血圧症、糖尿病は、</a:t>
            </a:r>
            <a:endParaRPr kumimoji="0" lang="en-US" altLang="ja-JP" sz="2000" dirty="0">
              <a:latin typeface="BIZ UDPゴシック" panose="020B0400000000000000" pitchFamily="50" charset="-128"/>
              <a:ea typeface="BIZ UDPゴシック" panose="020B0400000000000000" pitchFamily="50" charset="-128"/>
              <a:cs typeface="Times New Roman" panose="02020603050405020304" pitchFamily="18" charset="0"/>
            </a:endParaRPr>
          </a:p>
          <a:p>
            <a:pPr defTabSz="742950"/>
            <a:r>
              <a:rPr kumimoji="0" lang="en-US" altLang="ja-JP" sz="2000" dirty="0">
                <a:latin typeface="BIZ UDPゴシック" panose="020B0400000000000000" pitchFamily="50" charset="-128"/>
                <a:ea typeface="BIZ UDPゴシック" panose="020B0400000000000000" pitchFamily="50" charset="-128"/>
                <a:cs typeface="Times New Roman" panose="02020603050405020304" pitchFamily="18" charset="0"/>
              </a:rPr>
              <a:t>     </a:t>
            </a:r>
            <a:r>
              <a:rPr kumimoji="0" lang="ja-JP" altLang="en-US" sz="2000" dirty="0">
                <a:latin typeface="BIZ UDPゴシック" panose="020B0400000000000000" pitchFamily="50" charset="-128"/>
                <a:ea typeface="BIZ UDPゴシック" panose="020B0400000000000000" pitchFamily="50" charset="-128"/>
                <a:cs typeface="Times New Roman" panose="02020603050405020304" pitchFamily="18" charset="0"/>
              </a:rPr>
              <a:t>特定疾患療養管理料と</a:t>
            </a:r>
            <a:endParaRPr kumimoji="0" lang="en-US" altLang="ja-JP" sz="2000" dirty="0">
              <a:latin typeface="BIZ UDPゴシック" panose="020B0400000000000000" pitchFamily="50" charset="-128"/>
              <a:ea typeface="BIZ UDPゴシック" panose="020B0400000000000000" pitchFamily="50" charset="-128"/>
              <a:cs typeface="Times New Roman" panose="02020603050405020304" pitchFamily="18" charset="0"/>
            </a:endParaRPr>
          </a:p>
          <a:p>
            <a:pPr defTabSz="742950"/>
            <a:r>
              <a:rPr kumimoji="0" lang="en-US" altLang="ja-JP" sz="2000" dirty="0">
                <a:latin typeface="BIZ UDPゴシック" panose="020B0400000000000000" pitchFamily="50" charset="-128"/>
                <a:ea typeface="BIZ UDPゴシック" panose="020B0400000000000000" pitchFamily="50" charset="-128"/>
                <a:cs typeface="Times New Roman" panose="02020603050405020304" pitchFamily="18" charset="0"/>
              </a:rPr>
              <a:t>     </a:t>
            </a:r>
            <a:r>
              <a:rPr kumimoji="0" lang="ja-JP" altLang="en-US" sz="2000" dirty="0">
                <a:latin typeface="BIZ UDPゴシック" panose="020B0400000000000000" pitchFamily="50" charset="-128"/>
                <a:ea typeface="BIZ UDPゴシック" panose="020B0400000000000000" pitchFamily="50" charset="-128"/>
                <a:cs typeface="Times New Roman" panose="02020603050405020304" pitchFamily="18" charset="0"/>
              </a:rPr>
              <a:t>特定疾患処方管理加算の対象疾患から除外</a:t>
            </a:r>
            <a:endParaRPr kumimoji="0" lang="ja-JP" altLang="en-US" sz="2000" dirty="0">
              <a:latin typeface="BIZ UDPゴシック" panose="020B0400000000000000" pitchFamily="50" charset="-128"/>
              <a:ea typeface="BIZ UDPゴシック" panose="020B0400000000000000" pitchFamily="50" charset="-128"/>
            </a:endParaRPr>
          </a:p>
        </p:txBody>
      </p:sp>
    </p:spTree>
    <p:extLst>
      <p:ext uri="{BB962C8B-B14F-4D97-AF65-F5344CB8AC3E}">
        <p14:creationId xmlns:p14="http://schemas.microsoft.com/office/powerpoint/2010/main" val="3723428014"/>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bg>
      <p:bgPr>
        <a:solidFill>
          <a:schemeClr val="tx2">
            <a:lumMod val="40000"/>
            <a:lumOff val="60000"/>
          </a:schemeClr>
        </a:solidFill>
        <a:effectLst/>
      </p:bgPr>
    </p:bg>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EE5B2CD-BD5B-E4C2-E39A-CE9D3A2AEF10}"/>
              </a:ext>
            </a:extLst>
          </p:cNvPr>
          <p:cNvSpPr txBox="1"/>
          <p:nvPr/>
        </p:nvSpPr>
        <p:spPr>
          <a:xfrm>
            <a:off x="759231" y="196821"/>
            <a:ext cx="2501516" cy="1446550"/>
          </a:xfrm>
          <a:prstGeom prst="rect">
            <a:avLst/>
          </a:prstGeom>
          <a:solidFill>
            <a:schemeClr val="bg1">
              <a:lumMod val="95000"/>
            </a:schemeClr>
          </a:solidFill>
          <a:ln w="28575">
            <a:solidFill>
              <a:schemeClr val="tx1"/>
            </a:solidFill>
          </a:ln>
        </p:spPr>
        <p:txBody>
          <a:bodyPr wrap="square" rtlCol="0" anchor="ctr">
            <a:spAutoFit/>
          </a:bodyPr>
          <a:lstStyle/>
          <a:p>
            <a:pPr algn="ctr"/>
            <a:r>
              <a:rPr kumimoji="1" lang="en-US" altLang="ja-JP" dirty="0">
                <a:latin typeface="メイリオ" panose="020B0604030504040204" pitchFamily="50" charset="-128"/>
                <a:ea typeface="メイリオ" panose="020B0604030504040204" pitchFamily="50" charset="-128"/>
              </a:rPr>
              <a:t>【</a:t>
            </a:r>
            <a:r>
              <a:rPr kumimoji="1" lang="ja-JP" altLang="en-US" dirty="0">
                <a:latin typeface="メイリオ" panose="020B0604030504040204" pitchFamily="50" charset="-128"/>
                <a:ea typeface="メイリオ" panose="020B0604030504040204" pitchFamily="50" charset="-128"/>
              </a:rPr>
              <a:t>初回用</a:t>
            </a:r>
            <a:r>
              <a:rPr kumimoji="1" lang="en-US" altLang="ja-JP" dirty="0">
                <a:latin typeface="メイリオ" panose="020B0604030504040204" pitchFamily="50" charset="-128"/>
                <a:ea typeface="メイリオ" panose="020B0604030504040204" pitchFamily="50" charset="-128"/>
              </a:rPr>
              <a:t>】</a:t>
            </a:r>
          </a:p>
          <a:p>
            <a:pPr marL="180000" indent="-457200"/>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患者に対して療養計画書により丁寧に説明を行い、</a:t>
            </a:r>
            <a:r>
              <a:rPr kumimoji="1" lang="ja-JP" altLang="en-US" sz="14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患者の同意を得る</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とともに、当該計画書に</a:t>
            </a:r>
            <a:r>
              <a:rPr kumimoji="1" lang="ja-JP" altLang="en-US" sz="14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患者の署名を受ける</a:t>
            </a:r>
            <a:endParaRPr kumimoji="1" lang="ja-JP" altLang="en-US" sz="1400" dirty="0">
              <a:solidFill>
                <a:srgbClr val="FF0000"/>
              </a:solidFill>
              <a:latin typeface="メイリオ" panose="020B0604030504040204" pitchFamily="50" charset="-128"/>
              <a:ea typeface="メイリオ" panose="020B0604030504040204" pitchFamily="50" charset="-128"/>
            </a:endParaRPr>
          </a:p>
        </p:txBody>
      </p:sp>
      <p:pic>
        <p:nvPicPr>
          <p:cNvPr id="13" name="図 12">
            <a:extLst>
              <a:ext uri="{FF2B5EF4-FFF2-40B4-BE49-F238E27FC236}">
                <a16:creationId xmlns:a16="http://schemas.microsoft.com/office/drawing/2014/main" id="{87257464-C7C1-D5FD-F169-A5C3335246EF}"/>
              </a:ext>
            </a:extLst>
          </p:cNvPr>
          <p:cNvPicPr>
            <a:picLocks noChangeAspect="1"/>
          </p:cNvPicPr>
          <p:nvPr/>
        </p:nvPicPr>
        <p:blipFill>
          <a:blip r:embed="rId3"/>
          <a:stretch>
            <a:fillRect/>
          </a:stretch>
        </p:blipFill>
        <p:spPr>
          <a:xfrm>
            <a:off x="4136012" y="62392"/>
            <a:ext cx="4853425" cy="6733216"/>
          </a:xfrm>
          <a:prstGeom prst="rect">
            <a:avLst/>
          </a:prstGeom>
        </p:spPr>
      </p:pic>
      <p:sp>
        <p:nvSpPr>
          <p:cNvPr id="2" name="テキスト ボックス 1">
            <a:extLst>
              <a:ext uri="{FF2B5EF4-FFF2-40B4-BE49-F238E27FC236}">
                <a16:creationId xmlns:a16="http://schemas.microsoft.com/office/drawing/2014/main" id="{42042E33-4C5A-744C-FF77-B495B3D05098}"/>
              </a:ext>
            </a:extLst>
          </p:cNvPr>
          <p:cNvSpPr txBox="1"/>
          <p:nvPr/>
        </p:nvSpPr>
        <p:spPr>
          <a:xfrm>
            <a:off x="198141" y="2181221"/>
            <a:ext cx="3355764" cy="1600438"/>
          </a:xfrm>
          <a:prstGeom prst="wedgeRectCallout">
            <a:avLst>
              <a:gd name="adj1" fmla="val 72690"/>
              <a:gd name="adj2" fmla="val 153478"/>
            </a:avLst>
          </a:prstGeom>
          <a:solidFill>
            <a:schemeClr val="bg1"/>
          </a:solidFill>
          <a:ln w="28575">
            <a:solidFill>
              <a:srgbClr val="0070C0"/>
            </a:solidFill>
          </a:ln>
        </p:spPr>
        <p:txBody>
          <a:bodyPr wrap="square" rtlCol="0">
            <a:spAutoFit/>
          </a:bodyPr>
          <a:lstStyle/>
          <a:p>
            <a:pPr marL="0" lvl="1" indent="-1033200"/>
            <a:r>
              <a:rPr kumimoji="1" lang="ja-JP" altLang="en-US" sz="1400" dirty="0"/>
              <a:t>　</a:t>
            </a:r>
            <a:r>
              <a:rPr kumimoji="1" lang="ja-JP" altLang="en-US" sz="1400" i="0"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血液検査結果</a:t>
            </a:r>
            <a:r>
              <a:rPr kumimoji="1" lang="ja-JP" altLang="en-US" sz="1400" i="0" strike="noStrike" kern="1200" cap="none" spc="0" normalizeH="0" baseline="0" noProof="0" dirty="0">
                <a:ln>
                  <a:noFill/>
                </a:ln>
                <a:effectLst/>
                <a:uLnTx/>
                <a:uFillTx/>
                <a:latin typeface="メイリオ" panose="020B0604030504040204" pitchFamily="50" charset="-128"/>
                <a:ea typeface="メイリオ" panose="020B0604030504040204" pitchFamily="50" charset="-128"/>
                <a:cs typeface="+mn-cs"/>
              </a:rPr>
              <a:t>を療養計画書とは</a:t>
            </a:r>
            <a:r>
              <a:rPr kumimoji="1" lang="ja-JP" altLang="en-US" sz="1400" i="0"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別に手交</a:t>
            </a:r>
            <a:r>
              <a:rPr kumimoji="1" lang="ja-JP" altLang="en-US" sz="1400" i="0" strike="noStrike" kern="1200" cap="none" spc="0" normalizeH="0" baseline="0" noProof="0" dirty="0">
                <a:ln>
                  <a:noFill/>
                </a:ln>
                <a:effectLst/>
                <a:uLnTx/>
                <a:uFillTx/>
                <a:latin typeface="メイリオ" panose="020B0604030504040204" pitchFamily="50" charset="-128"/>
                <a:ea typeface="メイリオ" panose="020B0604030504040204" pitchFamily="50" charset="-128"/>
                <a:cs typeface="+mn-cs"/>
              </a:rPr>
              <a:t>している場合又は患者の求めに応じて、</a:t>
            </a:r>
            <a:r>
              <a:rPr kumimoji="1" lang="ja-JP" altLang="en-US" sz="1400" i="0"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電子カルテ情報共有サービスを活用</a:t>
            </a:r>
            <a:r>
              <a:rPr kumimoji="1" lang="ja-JP" altLang="en-US" sz="1400" i="0" strike="noStrike" kern="1200" cap="none" spc="0" normalizeH="0" baseline="0" noProof="0" dirty="0">
                <a:ln>
                  <a:noFill/>
                </a:ln>
                <a:effectLst/>
                <a:uLnTx/>
                <a:uFillTx/>
                <a:latin typeface="メイリオ" panose="020B0604030504040204" pitchFamily="50" charset="-128"/>
                <a:ea typeface="メイリオ" panose="020B0604030504040204" pitchFamily="50" charset="-128"/>
                <a:cs typeface="+mn-cs"/>
              </a:rPr>
              <a:t>して共有している場合であって、その旨を診療録に記載している場合は、療養計画書の</a:t>
            </a:r>
            <a:r>
              <a:rPr kumimoji="1" lang="ja-JP" altLang="en-US" sz="1400" i="0"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血液検査項目についての記載を不要</a:t>
            </a:r>
            <a:endParaRPr kumimoji="1" lang="ja-JP" altLang="en-US" sz="1400" dirty="0">
              <a:solidFill>
                <a:srgbClr val="FF0000"/>
              </a:solidFill>
            </a:endParaRPr>
          </a:p>
        </p:txBody>
      </p:sp>
      <p:sp>
        <p:nvSpPr>
          <p:cNvPr id="3" name="スライド番号プレースホルダー 3">
            <a:extLst>
              <a:ext uri="{FF2B5EF4-FFF2-40B4-BE49-F238E27FC236}">
                <a16:creationId xmlns:a16="http://schemas.microsoft.com/office/drawing/2014/main" id="{FB97F176-F679-7E5E-5948-63649B83E1B5}"/>
              </a:ext>
            </a:extLst>
          </p:cNvPr>
          <p:cNvSpPr txBox="1">
            <a:spLocks/>
          </p:cNvSpPr>
          <p:nvPr/>
        </p:nvSpPr>
        <p:spPr>
          <a:xfrm>
            <a:off x="6562725" y="6492875"/>
            <a:ext cx="3343275" cy="365125"/>
          </a:xfrm>
          <a:prstGeom prst="rect">
            <a:avLst/>
          </a:prstGeom>
        </p:spPr>
        <p:txBody>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algn="r">
              <a:defRPr/>
            </a:pPr>
            <a:fld id="{54512D34-44EA-4A9C-B3DF-7B6D0D121667}" type="slidenum">
              <a:rPr lang="en-US" altLang="ja-JP" sz="1600" smtClean="0">
                <a:latin typeface="ＭＳ Ｐゴシック" panose="020B0600070205080204" pitchFamily="50" charset="-128"/>
                <a:ea typeface="ＭＳ Ｐゴシック" panose="020B0600070205080204" pitchFamily="50" charset="-128"/>
              </a:rPr>
              <a:pPr algn="r">
                <a:defRPr/>
              </a:pPr>
              <a:t>189</a:t>
            </a:fld>
            <a:endParaRPr lang="en-US" altLang="ja-JP" sz="1600" dirty="0">
              <a:latin typeface="ＭＳ Ｐゴシック" panose="020B0600070205080204" pitchFamily="50" charset="-128"/>
              <a:ea typeface="ＭＳ Ｐゴシック" panose="020B0600070205080204" pitchFamily="50" charset="-128"/>
            </a:endParaRPr>
          </a:p>
        </p:txBody>
      </p:sp>
      <p:sp>
        <p:nvSpPr>
          <p:cNvPr id="4" name="吹き出し: 角を丸めた四角形 3">
            <a:extLst>
              <a:ext uri="{FF2B5EF4-FFF2-40B4-BE49-F238E27FC236}">
                <a16:creationId xmlns:a16="http://schemas.microsoft.com/office/drawing/2014/main" id="{644A94C5-8533-DC40-4078-250E1FC7B72E}"/>
              </a:ext>
            </a:extLst>
          </p:cNvPr>
          <p:cNvSpPr/>
          <p:nvPr/>
        </p:nvSpPr>
        <p:spPr>
          <a:xfrm>
            <a:off x="297349" y="5175154"/>
            <a:ext cx="2947308" cy="1317721"/>
          </a:xfrm>
          <a:prstGeom prst="wedgeRoundRectCallout">
            <a:avLst>
              <a:gd name="adj1" fmla="val 105547"/>
              <a:gd name="adj2" fmla="val 54788"/>
              <a:gd name="adj3" fmla="val 16667"/>
            </a:avLst>
          </a:prstGeom>
          <a:solidFill>
            <a:schemeClr val="bg1"/>
          </a:solid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r>
              <a:rPr kumimoji="1" lang="ja-JP" altLang="en-US" sz="1400" dirty="0">
                <a:solidFill>
                  <a:schemeClr val="tx1"/>
                </a:solidFill>
                <a:latin typeface="メイリオ" panose="020B0604030504040204" pitchFamily="50" charset="-128"/>
                <a:ea typeface="メイリオ" panose="020B0604030504040204" pitchFamily="50" charset="-128"/>
              </a:rPr>
              <a:t>患者署名について、医師が計画書の内容について丁寧に説明した後、</a:t>
            </a:r>
            <a:r>
              <a:rPr kumimoji="1" lang="ja-JP" altLang="en-US" sz="1400" dirty="0">
                <a:solidFill>
                  <a:srgbClr val="FF0000"/>
                </a:solidFill>
                <a:latin typeface="メイリオ" panose="020B0604030504040204" pitchFamily="50" charset="-128"/>
                <a:ea typeface="メイリオ" panose="020B0604030504040204" pitchFamily="50" charset="-128"/>
              </a:rPr>
              <a:t>看護職員等が追加的な説明を行い、診察室外で患者の署名を受けることも可能</a:t>
            </a:r>
            <a:r>
              <a:rPr kumimoji="1" lang="ja-JP" altLang="en-US" sz="1400" dirty="0">
                <a:solidFill>
                  <a:schemeClr val="tx1"/>
                </a:solidFill>
                <a:latin typeface="メイリオ" panose="020B0604030504040204" pitchFamily="50" charset="-128"/>
                <a:ea typeface="メイリオ" panose="020B0604030504040204" pitchFamily="50" charset="-128"/>
              </a:rPr>
              <a:t>です。</a:t>
            </a:r>
          </a:p>
        </p:txBody>
      </p:sp>
    </p:spTree>
    <p:extLst>
      <p:ext uri="{BB962C8B-B14F-4D97-AF65-F5344CB8AC3E}">
        <p14:creationId xmlns:p14="http://schemas.microsoft.com/office/powerpoint/2010/main" val="194533489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正方形/長方形 6">
            <a:extLst>
              <a:ext uri="{FF2B5EF4-FFF2-40B4-BE49-F238E27FC236}">
                <a16:creationId xmlns:a16="http://schemas.microsoft.com/office/drawing/2014/main" id="{C95593BD-F8C6-A59A-24E7-3E221116D23D}"/>
              </a:ext>
            </a:extLst>
          </p:cNvPr>
          <p:cNvSpPr/>
          <p:nvPr/>
        </p:nvSpPr>
        <p:spPr>
          <a:xfrm>
            <a:off x="303759" y="1264260"/>
            <a:ext cx="9329761" cy="4594053"/>
          </a:xfrm>
          <a:prstGeom prst="rect">
            <a:avLst/>
          </a:prstGeom>
          <a:solidFill>
            <a:srgbClr val="FFFFDD"/>
          </a:solidFill>
          <a:ln>
            <a:solidFill>
              <a:srgbClr val="FFCD2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361156" algn="l" defTabSz="742950" rtl="0" eaLnBrk="1" fontAlgn="auto" latinLnBrk="0" hangingPunct="1">
              <a:lnSpc>
                <a:spcPct val="100000"/>
              </a:lnSpc>
              <a:spcBef>
                <a:spcPts val="0"/>
              </a:spcBef>
              <a:spcAft>
                <a:spcPts val="0"/>
              </a:spcAft>
              <a:buClrTx/>
              <a:buSzTx/>
              <a:buFontTx/>
              <a:buNone/>
              <a:tabLst/>
              <a:defRPr/>
            </a:pPr>
            <a:endParaRPr kumimoji="1" lang="ja-JP" altLang="en-US" sz="2925" b="0" i="0" u="none" strike="noStrike" kern="1200" cap="none" spc="0" normalizeH="0" baseline="0" noProof="0" dirty="0">
              <a:ln>
                <a:noFill/>
              </a:ln>
              <a:solidFill>
                <a:prstClr val="black"/>
              </a:solidFill>
              <a:effectLst/>
              <a:uLnTx/>
              <a:uFillTx/>
              <a:latin typeface="Arial"/>
              <a:ea typeface="ＭＳ Ｐゴシック"/>
              <a:cs typeface="+mn-cs"/>
            </a:endParaRPr>
          </a:p>
        </p:txBody>
      </p:sp>
      <p:sp>
        <p:nvSpPr>
          <p:cNvPr id="5" name="テキスト ボックス 4">
            <a:extLst>
              <a:ext uri="{FF2B5EF4-FFF2-40B4-BE49-F238E27FC236}">
                <a16:creationId xmlns:a16="http://schemas.microsoft.com/office/drawing/2014/main" id="{B17A1AFA-59EA-81F9-0408-6DCAD3D373DC}"/>
              </a:ext>
            </a:extLst>
          </p:cNvPr>
          <p:cNvSpPr txBox="1"/>
          <p:nvPr/>
        </p:nvSpPr>
        <p:spPr>
          <a:xfrm>
            <a:off x="155467" y="5964994"/>
            <a:ext cx="9185521" cy="242374"/>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（出所）日本医師会定例記者会見「令和６年度診療報酬改定について～財政制度等審議会財政制度分科会「社会保障」の議論を受けて～（各論）」（令和</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5</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年</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11</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月</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2</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日）</a:t>
            </a:r>
          </a:p>
        </p:txBody>
      </p:sp>
      <p:sp>
        <p:nvSpPr>
          <p:cNvPr id="3" name="テキスト ボックス 2">
            <a:extLst>
              <a:ext uri="{FF2B5EF4-FFF2-40B4-BE49-F238E27FC236}">
                <a16:creationId xmlns:a16="http://schemas.microsoft.com/office/drawing/2014/main" id="{E13EE89C-5A04-8C0C-1355-4D006D167694}"/>
              </a:ext>
            </a:extLst>
          </p:cNvPr>
          <p:cNvSpPr txBox="1"/>
          <p:nvPr/>
        </p:nvSpPr>
        <p:spPr>
          <a:xfrm>
            <a:off x="298244" y="643360"/>
            <a:ext cx="9335275" cy="642612"/>
          </a:xfrm>
          <a:prstGeom prst="rect">
            <a:avLst/>
          </a:prstGeom>
          <a:noFill/>
        </p:spPr>
        <p:txBody>
          <a:bodyPr wrap="square" rtlCol="0">
            <a:spAutoFit/>
          </a:bodyP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788" b="0" i="0" u="none" strike="noStrike" kern="1200" cap="none" spc="0" normalizeH="0" baseline="0" noProof="0" dirty="0">
                <a:ln>
                  <a:noFill/>
                </a:ln>
                <a:solidFill>
                  <a:srgbClr val="0000FF"/>
                </a:solidFill>
                <a:effectLst/>
                <a:uLnTx/>
                <a:uFillTx/>
                <a:latin typeface="Arial"/>
                <a:ea typeface="ＭＳ Ｐゴシック"/>
                <a:cs typeface="+mn-cs"/>
              </a:rPr>
              <a:t>令和６年度診療報酬改定について</a:t>
            </a:r>
            <a:endParaRPr kumimoji="1" lang="en-US" altLang="ja-JP" sz="1788" b="0" i="0" u="none" strike="noStrike" kern="1200" cap="none" spc="0" normalizeH="0" baseline="0" noProof="0" dirty="0">
              <a:ln>
                <a:noFill/>
              </a:ln>
              <a:solidFill>
                <a:srgbClr val="0000FF"/>
              </a:solidFill>
              <a:effectLst/>
              <a:uLnTx/>
              <a:uFillTx/>
              <a:latin typeface="Arial"/>
              <a:ea typeface="ＭＳ Ｐゴシック"/>
              <a:cs typeface="+mn-cs"/>
            </a:endParaRPr>
          </a:p>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788" b="0" i="0" u="none" strike="noStrike" kern="1200" cap="none" spc="0" normalizeH="0" baseline="0" noProof="0" dirty="0">
                <a:ln>
                  <a:noFill/>
                </a:ln>
                <a:solidFill>
                  <a:srgbClr val="0000FF"/>
                </a:solidFill>
                <a:effectLst/>
                <a:uLnTx/>
                <a:uFillTx/>
                <a:latin typeface="Arial"/>
                <a:ea typeface="ＭＳ Ｐゴシック"/>
                <a:cs typeface="+mn-cs"/>
              </a:rPr>
              <a:t>～財政制度等審議会財政制度分科会「社会保障」の議論を受けて～（各論） （</a:t>
            </a:r>
            <a:r>
              <a:rPr kumimoji="1" lang="en-US" altLang="ja-JP" sz="1788" b="0" i="0" u="none" strike="noStrike" kern="1200" cap="none" spc="0" normalizeH="0" baseline="0" noProof="0" dirty="0">
                <a:ln>
                  <a:noFill/>
                </a:ln>
                <a:solidFill>
                  <a:srgbClr val="0000FF"/>
                </a:solidFill>
                <a:effectLst/>
                <a:uLnTx/>
                <a:uFillTx/>
                <a:latin typeface="Arial"/>
                <a:ea typeface="ＭＳ Ｐゴシック"/>
                <a:cs typeface="+mn-cs"/>
              </a:rPr>
              <a:t>2/3</a:t>
            </a:r>
            <a:r>
              <a:rPr kumimoji="1" lang="ja-JP" altLang="en-US" sz="1788" b="0" i="0" u="none" strike="noStrike" kern="1200" cap="none" spc="0" normalizeH="0" baseline="0" noProof="0" dirty="0">
                <a:ln>
                  <a:noFill/>
                </a:ln>
                <a:solidFill>
                  <a:srgbClr val="0000FF"/>
                </a:solidFill>
                <a:effectLst/>
                <a:uLnTx/>
                <a:uFillTx/>
                <a:latin typeface="Arial"/>
                <a:ea typeface="ＭＳ Ｐゴシック"/>
                <a:cs typeface="+mn-cs"/>
              </a:rPr>
              <a:t>）</a:t>
            </a:r>
          </a:p>
        </p:txBody>
      </p:sp>
      <p:sp>
        <p:nvSpPr>
          <p:cNvPr id="9" name="テキスト ボックス 8">
            <a:extLst>
              <a:ext uri="{FF2B5EF4-FFF2-40B4-BE49-F238E27FC236}">
                <a16:creationId xmlns:a16="http://schemas.microsoft.com/office/drawing/2014/main" id="{9417EDF0-7AB5-B252-DA4F-2D0B880B8571}"/>
              </a:ext>
            </a:extLst>
          </p:cNvPr>
          <p:cNvSpPr txBox="1"/>
          <p:nvPr/>
        </p:nvSpPr>
        <p:spPr>
          <a:xfrm>
            <a:off x="330987" y="1264260"/>
            <a:ext cx="9302533" cy="4679038"/>
          </a:xfrm>
          <a:prstGeom prst="rect">
            <a:avLst/>
          </a:prstGeom>
          <a:noFill/>
        </p:spPr>
        <p:txBody>
          <a:bodyPr wrap="square" rtlCol="0">
            <a:spAutoFit/>
          </a:bodyPr>
          <a:lstStyle/>
          <a:p>
            <a:pPr marL="0" marR="0" lvl="0" indent="204750" algn="l" defTabSz="742950" rtl="0" eaLnBrk="1" fontAlgn="auto" latinLnBrk="0" hangingPunct="1">
              <a:lnSpc>
                <a:spcPct val="100000"/>
              </a:lnSpc>
              <a:spcBef>
                <a:spcPts val="488"/>
              </a:spcBef>
              <a:spcAft>
                <a:spcPts val="0"/>
              </a:spcAft>
              <a:buClrTx/>
              <a:buSzTx/>
              <a:buFontTx/>
              <a:buNone/>
              <a:tabLst/>
              <a:defRPr/>
            </a:pPr>
            <a:r>
              <a:rPr kumimoji="1" lang="ja-JP" altLang="en-US" sz="1503" b="0" i="0" u="none" strike="noStrike" kern="1200" cap="none" spc="0" normalizeH="0" baseline="0" noProof="0" dirty="0">
                <a:ln>
                  <a:noFill/>
                </a:ln>
                <a:solidFill>
                  <a:prstClr val="black"/>
                </a:solidFill>
                <a:effectLst/>
                <a:uLnTx/>
                <a:uFillTx/>
                <a:latin typeface="Arial"/>
                <a:ea typeface="ＭＳ Ｐゴシック"/>
                <a:cs typeface="+mn-cs"/>
              </a:rPr>
              <a:t>「この３年間の医療関係の特例的な支援」については、特例的な支援は、不眠不休で未知のウイルスに立ち向かい、通常の診療時間外に発熱外来やワクチン接種、自宅・宿泊療養者の健康観察などを行った医療従事者への支援であると説明。「国民と一体となって対応してきたにもかかわらず、その支援の返還を求めるのは、全力を尽くした医療従事者に対してあまりにもひどい意見である」と強く抗議した。</a:t>
            </a:r>
            <a:endParaRPr kumimoji="1" lang="en-US" altLang="ja-JP" sz="1503" b="0" i="0" u="none" strike="noStrike" kern="1200" cap="none" spc="0" normalizeH="0" baseline="0" noProof="0" dirty="0">
              <a:ln>
                <a:noFill/>
              </a:ln>
              <a:solidFill>
                <a:prstClr val="black"/>
              </a:solidFill>
              <a:effectLst/>
              <a:uLnTx/>
              <a:uFillTx/>
              <a:latin typeface="Arial"/>
              <a:ea typeface="ＭＳ Ｐゴシック"/>
              <a:cs typeface="+mn-cs"/>
            </a:endParaRPr>
          </a:p>
          <a:p>
            <a:pPr marL="0" marR="0" lvl="0" indent="204750" algn="l" defTabSz="742950" rtl="0" eaLnBrk="1" fontAlgn="auto" latinLnBrk="0" hangingPunct="1">
              <a:lnSpc>
                <a:spcPct val="100000"/>
              </a:lnSpc>
              <a:spcBef>
                <a:spcPts val="488"/>
              </a:spcBef>
              <a:spcAft>
                <a:spcPts val="0"/>
              </a:spcAft>
              <a:buClrTx/>
              <a:buSzTx/>
              <a:buFontTx/>
              <a:buNone/>
              <a:tabLst/>
              <a:defRPr/>
            </a:pPr>
            <a:r>
              <a:rPr kumimoji="1" lang="ja-JP" altLang="en-US" sz="1503" b="0" i="0" u="none" strike="noStrike" kern="1200" cap="none" spc="0" normalizeH="0" baseline="0" noProof="0" dirty="0">
                <a:ln>
                  <a:noFill/>
                </a:ln>
                <a:solidFill>
                  <a:prstClr val="black"/>
                </a:solidFill>
                <a:effectLst/>
                <a:uLnTx/>
                <a:uFillTx/>
                <a:latin typeface="Arial"/>
                <a:ea typeface="ＭＳ Ｐゴシック"/>
                <a:cs typeface="+mn-cs"/>
              </a:rPr>
              <a:t>「医療法人における直近の経営・財務状況（財務省機動的調査結果）」については、経常利益率が</a:t>
            </a:r>
            <a:r>
              <a:rPr kumimoji="1" lang="en-US" altLang="ja-JP" sz="1503" b="0" i="0" u="none" strike="noStrike" kern="1200" cap="none" spc="0" normalizeH="0" baseline="0" noProof="0" dirty="0">
                <a:ln>
                  <a:noFill/>
                </a:ln>
                <a:solidFill>
                  <a:prstClr val="black"/>
                </a:solidFill>
                <a:effectLst/>
                <a:uLnTx/>
                <a:uFillTx/>
                <a:latin typeface="Arial"/>
                <a:ea typeface="ＭＳ Ｐゴシック"/>
                <a:cs typeface="+mn-cs"/>
              </a:rPr>
              <a:t>15</a:t>
            </a:r>
            <a:r>
              <a:rPr kumimoji="1" lang="ja-JP" altLang="en-US" sz="1503" b="0" i="0" u="none" strike="noStrike" kern="1200" cap="none" spc="0" normalizeH="0" baseline="0" noProof="0" dirty="0">
                <a:ln>
                  <a:noFill/>
                </a:ln>
                <a:solidFill>
                  <a:prstClr val="black"/>
                </a:solidFill>
                <a:effectLst/>
                <a:uLnTx/>
                <a:uFillTx/>
                <a:latin typeface="Arial"/>
                <a:ea typeface="ＭＳ Ｐゴシック"/>
                <a:cs typeface="+mn-cs"/>
              </a:rPr>
              <a:t>％以上の医療法人には自由診療を行っている医療法人なども含まれている可能性があるとし、「主に自由診療を実施する医療法人の経営利益を含んだ数字を基に公定価格である診療報酬の議論を行うことは不適格」と指摘。「マイナスの程度によっては、最頻値の集団である経常利益率０～５％の医療法人が赤字に陥り、地域医療の崩壊を招きかねないことを想定しているのか」と疑問を呈し、丁寧な精査を求めた</a:t>
            </a:r>
            <a:endParaRPr kumimoji="1" lang="en-US" altLang="ja-JP" sz="1503" b="0" i="0" u="none" strike="noStrike" kern="1200" cap="none" spc="0" normalizeH="0" baseline="0" noProof="0" dirty="0">
              <a:ln>
                <a:noFill/>
              </a:ln>
              <a:solidFill>
                <a:prstClr val="black"/>
              </a:solidFill>
              <a:effectLst/>
              <a:uLnTx/>
              <a:uFillTx/>
              <a:latin typeface="Arial"/>
              <a:ea typeface="ＭＳ Ｐゴシック"/>
              <a:cs typeface="+mn-cs"/>
            </a:endParaRPr>
          </a:p>
          <a:p>
            <a:pPr marL="0" marR="0" lvl="0" indent="204750" algn="l" defTabSz="742950" rtl="0" eaLnBrk="1" fontAlgn="auto" latinLnBrk="0" hangingPunct="1">
              <a:lnSpc>
                <a:spcPct val="100000"/>
              </a:lnSpc>
              <a:spcBef>
                <a:spcPts val="488"/>
              </a:spcBef>
              <a:spcAft>
                <a:spcPts val="0"/>
              </a:spcAft>
              <a:buClrTx/>
              <a:buSzTx/>
              <a:buFontTx/>
              <a:buNone/>
              <a:tabLst/>
              <a:defRPr/>
            </a:pPr>
            <a:r>
              <a:rPr kumimoji="1" lang="ja-JP" altLang="en-US" sz="1503" b="0" i="0" u="none" strike="noStrike" kern="1200" cap="none" spc="0" normalizeH="0" baseline="0" noProof="0" dirty="0">
                <a:ln>
                  <a:noFill/>
                </a:ln>
                <a:solidFill>
                  <a:prstClr val="black"/>
                </a:solidFill>
                <a:effectLst/>
                <a:uLnTx/>
                <a:uFillTx/>
                <a:latin typeface="Arial"/>
                <a:ea typeface="ＭＳ Ｐゴシック"/>
                <a:cs typeface="+mn-cs"/>
              </a:rPr>
              <a:t>「診療所数の推移」に関して、</a:t>
            </a:r>
            <a:r>
              <a:rPr kumimoji="1" lang="en-US" altLang="ja-JP" sz="1503" b="0" i="0" u="none" strike="noStrike" kern="1200" cap="none" spc="0" normalizeH="0" baseline="0" noProof="0" dirty="0">
                <a:ln>
                  <a:noFill/>
                </a:ln>
                <a:solidFill>
                  <a:prstClr val="black"/>
                </a:solidFill>
                <a:effectLst/>
                <a:uLnTx/>
                <a:uFillTx/>
                <a:latin typeface="Arial"/>
                <a:ea typeface="ＭＳ Ｐゴシック"/>
                <a:cs typeface="+mn-cs"/>
              </a:rPr>
              <a:t>2000</a:t>
            </a:r>
            <a:r>
              <a:rPr kumimoji="1" lang="ja-JP" altLang="en-US" sz="1503" b="0" i="0" u="none" strike="noStrike" kern="1200" cap="none" spc="0" normalizeH="0" baseline="0" noProof="0" dirty="0">
                <a:ln>
                  <a:noFill/>
                </a:ln>
                <a:solidFill>
                  <a:prstClr val="black"/>
                </a:solidFill>
                <a:effectLst/>
                <a:uLnTx/>
                <a:uFillTx/>
                <a:latin typeface="Arial"/>
                <a:ea typeface="ＭＳ Ｐゴシック"/>
                <a:cs typeface="+mn-cs"/>
              </a:rPr>
              <a:t>～</a:t>
            </a:r>
            <a:r>
              <a:rPr kumimoji="1" lang="en-US" altLang="ja-JP" sz="1503" b="0" i="0" u="none" strike="noStrike" kern="1200" cap="none" spc="0" normalizeH="0" baseline="0" noProof="0" dirty="0">
                <a:ln>
                  <a:noFill/>
                </a:ln>
                <a:solidFill>
                  <a:prstClr val="black"/>
                </a:solidFill>
                <a:effectLst/>
                <a:uLnTx/>
                <a:uFillTx/>
                <a:latin typeface="Arial"/>
                <a:ea typeface="ＭＳ Ｐゴシック"/>
                <a:cs typeface="+mn-cs"/>
              </a:rPr>
              <a:t>2008</a:t>
            </a:r>
            <a:r>
              <a:rPr kumimoji="1" lang="ja-JP" altLang="en-US" sz="1503" b="0" i="0" u="none" strike="noStrike" kern="1200" cap="none" spc="0" normalizeH="0" baseline="0" noProof="0" dirty="0">
                <a:ln>
                  <a:noFill/>
                </a:ln>
                <a:solidFill>
                  <a:prstClr val="black"/>
                </a:solidFill>
                <a:effectLst/>
                <a:uLnTx/>
                <a:uFillTx/>
                <a:latin typeface="Arial"/>
                <a:ea typeface="ＭＳ Ｐゴシック"/>
                <a:cs typeface="+mn-cs"/>
              </a:rPr>
              <a:t>年度にかけて診療所数が増加していることに着目していることに対しては、高齢者の増加に応じて対応した結果であり、その後、診療所数の伸びが鈍化しているのは、地域に密着した医療が提供されている証で、そうした診療所が地域包括ケアを推進していると強調。診療所のみによって支えられている地域も多くある中で、そういった医療機関の閉院が相次いで発生していることに懸念を示した。</a:t>
            </a:r>
            <a:endParaRPr kumimoji="1" lang="en-US" altLang="ja-JP" sz="1503" b="0" i="0" u="none" strike="noStrike" kern="1200" cap="none" spc="0" normalizeH="0" baseline="0" noProof="0" dirty="0">
              <a:ln>
                <a:noFill/>
              </a:ln>
              <a:solidFill>
                <a:prstClr val="black"/>
              </a:solidFill>
              <a:effectLst/>
              <a:uLnTx/>
              <a:uFillTx/>
              <a:latin typeface="Arial"/>
              <a:ea typeface="ＭＳ Ｐゴシック"/>
              <a:cs typeface="+mn-cs"/>
            </a:endParaRPr>
          </a:p>
          <a:p>
            <a:pPr marL="0" marR="0" lvl="0" indent="204750" algn="l" defTabSz="742950" rtl="0" eaLnBrk="1" fontAlgn="auto" latinLnBrk="0" hangingPunct="1">
              <a:lnSpc>
                <a:spcPct val="100000"/>
              </a:lnSpc>
              <a:spcBef>
                <a:spcPts val="488"/>
              </a:spcBef>
              <a:spcAft>
                <a:spcPts val="0"/>
              </a:spcAft>
              <a:buClrTx/>
              <a:buSzTx/>
              <a:buFontTx/>
              <a:buNone/>
              <a:tabLst/>
              <a:defRPr/>
            </a:pPr>
            <a:r>
              <a:rPr kumimoji="1" lang="ja-JP" altLang="en-US" sz="1503" b="0" i="0" u="none" strike="noStrike" kern="1200" cap="none" spc="0" normalizeH="0" baseline="0" noProof="0" dirty="0">
                <a:ln>
                  <a:noFill/>
                </a:ln>
                <a:solidFill>
                  <a:prstClr val="black"/>
                </a:solidFill>
                <a:effectLst/>
                <a:uLnTx/>
                <a:uFillTx/>
                <a:latin typeface="Arial"/>
                <a:ea typeface="ＭＳ Ｐゴシック"/>
                <a:cs typeface="+mn-cs"/>
              </a:rPr>
              <a:t>更に、診療所の偏在是正のために地域別単価を導入すべきとしていることに関しては、地域別単価については解決済みであると門前払いした上で、診療報酬上の地域ごとの違いは、医業経費における地域差を配慮した入院基本料の地域加算や、医療資源が少ない地域の施設基準を緩和するなどの配慮等、既に対応できるものは実施されていると説明。また、医療資源は都道府県ごとで異なるが、国民皆保険制度の下、平等性を担保する観点から、診療報酬は全国一律の運営を行っており、点数単価や同じ医療技術の評価を変えることは診療報酬になじまないとした。</a:t>
            </a:r>
            <a:endParaRPr kumimoji="1" lang="en-US" altLang="ja-JP" sz="1503" b="0" i="0" u="none" strike="noStrike" kern="1200" cap="none" spc="0" normalizeH="0" baseline="0" noProof="0" dirty="0">
              <a:ln>
                <a:noFill/>
              </a:ln>
              <a:solidFill>
                <a:prstClr val="black"/>
              </a:solidFill>
              <a:effectLst/>
              <a:uLnTx/>
              <a:uFillTx/>
              <a:latin typeface="Arial"/>
              <a:ea typeface="ＭＳ Ｐゴシック"/>
              <a:cs typeface="+mn-cs"/>
            </a:endParaRPr>
          </a:p>
        </p:txBody>
      </p:sp>
      <p:sp>
        <p:nvSpPr>
          <p:cNvPr id="2" name="スライド番号プレースホルダー 2">
            <a:extLst>
              <a:ext uri="{FF2B5EF4-FFF2-40B4-BE49-F238E27FC236}">
                <a16:creationId xmlns:a16="http://schemas.microsoft.com/office/drawing/2014/main" id="{FB3B57BC-C4B1-651F-1986-44FB49C96FC2}"/>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a:cs typeface="+mn-cs"/>
            </a:endParaRPr>
          </a:p>
        </p:txBody>
      </p:sp>
    </p:spTree>
    <p:extLst>
      <p:ext uri="{BB962C8B-B14F-4D97-AF65-F5344CB8AC3E}">
        <p14:creationId xmlns:p14="http://schemas.microsoft.com/office/powerpoint/2010/main" val="1575265296"/>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bg>
      <p:bgPr>
        <a:solidFill>
          <a:schemeClr val="tx2">
            <a:lumMod val="40000"/>
            <a:lumOff val="60000"/>
          </a:schemeClr>
        </a:solidFill>
        <a:effectLst/>
      </p:bgPr>
    </p:bg>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EE5B2CD-BD5B-E4C2-E39A-CE9D3A2AEF10}"/>
              </a:ext>
            </a:extLst>
          </p:cNvPr>
          <p:cNvSpPr txBox="1"/>
          <p:nvPr/>
        </p:nvSpPr>
        <p:spPr>
          <a:xfrm>
            <a:off x="805946" y="146021"/>
            <a:ext cx="2587703" cy="1308050"/>
          </a:xfrm>
          <a:prstGeom prst="rect">
            <a:avLst/>
          </a:prstGeom>
          <a:solidFill>
            <a:schemeClr val="bg1"/>
          </a:solidFill>
          <a:ln w="28575">
            <a:solidFill>
              <a:schemeClr val="tx1"/>
            </a:solidFill>
          </a:ln>
        </p:spPr>
        <p:txBody>
          <a:bodyPr wrap="square" rtlCol="0" anchor="ctr">
            <a:spAutoFit/>
          </a:bodyPr>
          <a:lstStyle/>
          <a:p>
            <a:pPr algn="ctr">
              <a:spcBef>
                <a:spcPts val="600"/>
              </a:spcBef>
            </a:pPr>
            <a:r>
              <a:rPr kumimoji="1" lang="en-US" altLang="ja-JP" dirty="0">
                <a:latin typeface="メイリオ" panose="020B0604030504040204" pitchFamily="50" charset="-128"/>
                <a:ea typeface="メイリオ" panose="020B0604030504040204" pitchFamily="50" charset="-128"/>
              </a:rPr>
              <a:t>【</a:t>
            </a:r>
            <a:r>
              <a:rPr kumimoji="1" lang="ja-JP" altLang="en-US" dirty="0">
                <a:latin typeface="メイリオ" panose="020B0604030504040204" pitchFamily="50" charset="-128"/>
                <a:ea typeface="メイリオ" panose="020B0604030504040204" pitchFamily="50" charset="-128"/>
              </a:rPr>
              <a:t>継続用</a:t>
            </a:r>
            <a:r>
              <a:rPr kumimoji="1" lang="en-US" altLang="ja-JP" dirty="0">
                <a:latin typeface="メイリオ" panose="020B0604030504040204" pitchFamily="50" charset="-128"/>
                <a:ea typeface="メイリオ" panose="020B0604030504040204" pitchFamily="50" charset="-128"/>
              </a:rPr>
              <a:t>】</a:t>
            </a:r>
          </a:p>
          <a:p>
            <a:pPr marL="180000" lvl="1" indent="-457200">
              <a:spcBef>
                <a:spcPts val="600"/>
              </a:spcBef>
            </a:pPr>
            <a:r>
              <a:rPr kumimoji="1" lang="en-US" altLang="ja-JP" sz="1400" dirty="0">
                <a:latin typeface="メイリオ" panose="020B0604030504040204" pitchFamily="50" charset="-128"/>
                <a:ea typeface="メイリオ" panose="020B0604030504040204" pitchFamily="50" charset="-128"/>
              </a:rPr>
              <a:t>※</a:t>
            </a:r>
            <a:r>
              <a:rPr kumimoji="1" lang="ja-JP" altLang="en-US" sz="1400" dirty="0">
                <a:latin typeface="メイリオ" panose="020B0604030504040204" pitchFamily="50" charset="-128"/>
                <a:ea typeface="メイリオ" panose="020B0604030504040204" pitchFamily="50" charset="-128"/>
              </a:rPr>
              <a:t>内容に変更がない場合は、</a:t>
            </a:r>
            <a:r>
              <a:rPr kumimoji="1" lang="ja-JP" altLang="en-US" sz="1400" dirty="0">
                <a:solidFill>
                  <a:srgbClr val="FF0000"/>
                </a:solidFill>
                <a:latin typeface="メイリオ" panose="020B0604030504040204" pitchFamily="50" charset="-128"/>
                <a:ea typeface="メイリオ" panose="020B0604030504040204" pitchFamily="50" charset="-128"/>
              </a:rPr>
              <a:t>概ね</a:t>
            </a:r>
            <a:r>
              <a:rPr kumimoji="1" lang="en-US" altLang="ja-JP" sz="1400" dirty="0">
                <a:solidFill>
                  <a:srgbClr val="FF0000"/>
                </a:solidFill>
                <a:latin typeface="メイリオ" panose="020B0604030504040204" pitchFamily="50" charset="-128"/>
                <a:ea typeface="メイリオ" panose="020B0604030504040204" pitchFamily="50" charset="-128"/>
              </a:rPr>
              <a:t>4</a:t>
            </a:r>
            <a:r>
              <a:rPr kumimoji="1" lang="ja-JP" altLang="en-US" sz="1400" dirty="0">
                <a:solidFill>
                  <a:srgbClr val="FF0000"/>
                </a:solidFill>
                <a:latin typeface="メイリオ" panose="020B0604030504040204" pitchFamily="50" charset="-128"/>
                <a:ea typeface="メイリオ" panose="020B0604030504040204" pitchFamily="50" charset="-128"/>
              </a:rPr>
              <a:t>か月に</a:t>
            </a:r>
            <a:r>
              <a:rPr kumimoji="1" lang="en-US" altLang="ja-JP" sz="1400" dirty="0">
                <a:solidFill>
                  <a:srgbClr val="FF0000"/>
                </a:solidFill>
                <a:latin typeface="メイリオ" panose="020B0604030504040204" pitchFamily="50" charset="-128"/>
                <a:ea typeface="メイリオ" panose="020B0604030504040204" pitchFamily="50" charset="-128"/>
              </a:rPr>
              <a:t>1</a:t>
            </a:r>
            <a:r>
              <a:rPr kumimoji="1" lang="ja-JP" altLang="en-US" sz="1400" dirty="0">
                <a:solidFill>
                  <a:srgbClr val="FF0000"/>
                </a:solidFill>
                <a:latin typeface="メイリオ" panose="020B0604030504040204" pitchFamily="50" charset="-128"/>
                <a:ea typeface="メイリオ" panose="020B0604030504040204" pitchFamily="50" charset="-128"/>
              </a:rPr>
              <a:t>回以上の交付</a:t>
            </a:r>
            <a:endParaRPr kumimoji="1" lang="en-US" altLang="ja-JP" sz="1400" dirty="0">
              <a:solidFill>
                <a:srgbClr val="FF0000"/>
              </a:solidFill>
              <a:latin typeface="メイリオ" panose="020B0604030504040204" pitchFamily="50" charset="-128"/>
              <a:ea typeface="メイリオ" panose="020B0604030504040204" pitchFamily="50" charset="-128"/>
            </a:endParaRPr>
          </a:p>
          <a:p>
            <a:pPr marL="180000" lvl="1" indent="-457200"/>
            <a:r>
              <a:rPr kumimoji="1" lang="ja-JP" altLang="en-US" sz="1400" dirty="0">
                <a:latin typeface="メイリオ" panose="020B0604030504040204" pitchFamily="50" charset="-128"/>
                <a:ea typeface="メイリオ" panose="020B0604030504040204" pitchFamily="50" charset="-128"/>
              </a:rPr>
              <a:t>（ただし、患者の求めがあった場合は、その都度交付）</a:t>
            </a:r>
          </a:p>
        </p:txBody>
      </p:sp>
      <p:pic>
        <p:nvPicPr>
          <p:cNvPr id="7" name="図 6">
            <a:extLst>
              <a:ext uri="{FF2B5EF4-FFF2-40B4-BE49-F238E27FC236}">
                <a16:creationId xmlns:a16="http://schemas.microsoft.com/office/drawing/2014/main" id="{F62C5014-4041-CA66-F7B1-EF296813E57C}"/>
              </a:ext>
            </a:extLst>
          </p:cNvPr>
          <p:cNvPicPr>
            <a:picLocks noChangeAspect="1"/>
          </p:cNvPicPr>
          <p:nvPr/>
        </p:nvPicPr>
        <p:blipFill>
          <a:blip r:embed="rId3"/>
          <a:stretch>
            <a:fillRect/>
          </a:stretch>
        </p:blipFill>
        <p:spPr>
          <a:xfrm>
            <a:off x="4065940" y="80553"/>
            <a:ext cx="4601266" cy="6696893"/>
          </a:xfrm>
          <a:prstGeom prst="rect">
            <a:avLst/>
          </a:prstGeom>
        </p:spPr>
      </p:pic>
      <p:sp>
        <p:nvSpPr>
          <p:cNvPr id="2" name="正方形/長方形 1">
            <a:extLst>
              <a:ext uri="{FF2B5EF4-FFF2-40B4-BE49-F238E27FC236}">
                <a16:creationId xmlns:a16="http://schemas.microsoft.com/office/drawing/2014/main" id="{81656CED-C501-EEFD-CB9E-0C11E2B4A53E}"/>
              </a:ext>
            </a:extLst>
          </p:cNvPr>
          <p:cNvSpPr/>
          <p:nvPr/>
        </p:nvSpPr>
        <p:spPr>
          <a:xfrm>
            <a:off x="4564369" y="6361588"/>
            <a:ext cx="4249782" cy="374469"/>
          </a:xfrm>
          <a:prstGeom prst="rect">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 name="吹き出し: 四角形 2">
            <a:extLst>
              <a:ext uri="{FF2B5EF4-FFF2-40B4-BE49-F238E27FC236}">
                <a16:creationId xmlns:a16="http://schemas.microsoft.com/office/drawing/2014/main" id="{68246C9D-895F-9B4C-5008-E8120C81B2EF}"/>
              </a:ext>
            </a:extLst>
          </p:cNvPr>
          <p:cNvSpPr/>
          <p:nvPr/>
        </p:nvSpPr>
        <p:spPr>
          <a:xfrm>
            <a:off x="281029" y="4951981"/>
            <a:ext cx="3112619" cy="1231106"/>
          </a:xfrm>
          <a:prstGeom prst="wedgeRectCallout">
            <a:avLst>
              <a:gd name="adj1" fmla="val 96030"/>
              <a:gd name="adj2" fmla="val 74077"/>
            </a:avLst>
          </a:prstGeom>
          <a:solidFill>
            <a:schemeClr val="bg1"/>
          </a:solidFill>
          <a:ln w="28575">
            <a:solidFill>
              <a:srgbClr val="0070C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indent="-734400"/>
            <a:r>
              <a:rPr kumimoji="1" lang="ja-JP" altLang="en-US" sz="1400" dirty="0">
                <a:ln w="0"/>
                <a:solidFill>
                  <a:schemeClr val="tx1"/>
                </a:solidFill>
                <a:latin typeface="メイリオ" panose="020B0604030504040204" pitchFamily="50" charset="-128"/>
                <a:ea typeface="メイリオ" panose="020B0604030504040204" pitchFamily="50" charset="-128"/>
              </a:rPr>
              <a:t>　療養計画書の内容について、説明を受けた患者が十分理解したことを確認した場合、</a:t>
            </a:r>
            <a:r>
              <a:rPr kumimoji="1" lang="ja-JP" altLang="en-US" sz="1400" dirty="0">
                <a:ln w="0"/>
                <a:solidFill>
                  <a:srgbClr val="FF0000"/>
                </a:solidFill>
                <a:latin typeface="メイリオ" panose="020B0604030504040204" pitchFamily="50" charset="-128"/>
                <a:ea typeface="メイリオ" panose="020B0604030504040204" pitchFamily="50" charset="-128"/>
              </a:rPr>
              <a:t>担当医がチェックすることで、患者署名を省略</a:t>
            </a:r>
            <a:r>
              <a:rPr kumimoji="1" lang="ja-JP" altLang="en-US" sz="1400" dirty="0">
                <a:ln w="0"/>
                <a:solidFill>
                  <a:schemeClr val="tx1"/>
                </a:solidFill>
                <a:latin typeface="メイリオ" panose="020B0604030504040204" pitchFamily="50" charset="-128"/>
                <a:ea typeface="メイリオ" panose="020B0604030504040204" pitchFamily="50" charset="-128"/>
              </a:rPr>
              <a:t>できる</a:t>
            </a:r>
          </a:p>
        </p:txBody>
      </p:sp>
      <p:sp>
        <p:nvSpPr>
          <p:cNvPr id="4" name="スライド番号プレースホルダー 3">
            <a:extLst>
              <a:ext uri="{FF2B5EF4-FFF2-40B4-BE49-F238E27FC236}">
                <a16:creationId xmlns:a16="http://schemas.microsoft.com/office/drawing/2014/main" id="{7CA7E962-3D7B-4920-A78E-7B279B9014A1}"/>
              </a:ext>
            </a:extLst>
          </p:cNvPr>
          <p:cNvSpPr txBox="1">
            <a:spLocks/>
          </p:cNvSpPr>
          <p:nvPr/>
        </p:nvSpPr>
        <p:spPr>
          <a:xfrm>
            <a:off x="6562725" y="6492875"/>
            <a:ext cx="3343275" cy="365125"/>
          </a:xfrm>
          <a:prstGeom prst="rect">
            <a:avLst/>
          </a:prstGeom>
        </p:spPr>
        <p:txBody>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algn="r">
              <a:defRPr/>
            </a:pPr>
            <a:fld id="{54512D34-44EA-4A9C-B3DF-7B6D0D121667}" type="slidenum">
              <a:rPr lang="en-US" altLang="ja-JP" sz="1600" smtClean="0">
                <a:latin typeface="ＭＳ Ｐゴシック" panose="020B0600070205080204" pitchFamily="50" charset="-128"/>
                <a:ea typeface="ＭＳ Ｐゴシック" panose="020B0600070205080204" pitchFamily="50" charset="-128"/>
              </a:rPr>
              <a:pPr algn="r">
                <a:defRPr/>
              </a:pPr>
              <a:t>190</a:t>
            </a:fld>
            <a:endParaRPr lang="en-US" altLang="ja-JP" sz="1600" dirty="0">
              <a:latin typeface="ＭＳ Ｐゴシック" panose="020B0600070205080204" pitchFamily="50" charset="-128"/>
              <a:ea typeface="ＭＳ Ｐゴシック" panose="020B0600070205080204" pitchFamily="50" charset="-128"/>
            </a:endParaRPr>
          </a:p>
        </p:txBody>
      </p:sp>
    </p:spTree>
    <p:extLst>
      <p:ext uri="{BB962C8B-B14F-4D97-AF65-F5344CB8AC3E}">
        <p14:creationId xmlns:p14="http://schemas.microsoft.com/office/powerpoint/2010/main" val="2227151282"/>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スライド番号プレースホルダー 4">
            <a:extLst>
              <a:ext uri="{FF2B5EF4-FFF2-40B4-BE49-F238E27FC236}">
                <a16:creationId xmlns:a16="http://schemas.microsoft.com/office/drawing/2014/main" id="{8C7C9D74-4834-E084-0B6E-B239119EE368}"/>
              </a:ext>
            </a:extLst>
          </p:cNvPr>
          <p:cNvSpPr txBox="1">
            <a:spLocks noGrp="1"/>
          </p:cNvSpPr>
          <p:nvPr/>
        </p:nvSpPr>
        <p:spPr bwMode="auto">
          <a:xfrm>
            <a:off x="8172450" y="6549424"/>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191</a:t>
            </a:fld>
            <a:endParaRPr lang="en-US" altLang="ja-JP" sz="1600" kern="0" dirty="0">
              <a:solidFill>
                <a:srgbClr val="000000"/>
              </a:solidFill>
              <a:latin typeface="ＭＳ Ｐゴシック" charset="-128"/>
            </a:endParaRPr>
          </a:p>
        </p:txBody>
      </p:sp>
      <p:pic>
        <p:nvPicPr>
          <p:cNvPr id="3" name="図 2">
            <a:extLst>
              <a:ext uri="{FF2B5EF4-FFF2-40B4-BE49-F238E27FC236}">
                <a16:creationId xmlns:a16="http://schemas.microsoft.com/office/drawing/2014/main" id="{39B2A32D-96BD-B67A-1A3D-0803AB62882C}"/>
              </a:ext>
            </a:extLst>
          </p:cNvPr>
          <p:cNvPicPr>
            <a:picLocks noChangeAspect="1"/>
          </p:cNvPicPr>
          <p:nvPr/>
        </p:nvPicPr>
        <p:blipFill>
          <a:blip r:embed="rId2"/>
          <a:stretch>
            <a:fillRect/>
          </a:stretch>
        </p:blipFill>
        <p:spPr>
          <a:xfrm>
            <a:off x="1001531" y="705009"/>
            <a:ext cx="7902939" cy="5447983"/>
          </a:xfrm>
          <a:prstGeom prst="rect">
            <a:avLst/>
          </a:prstGeom>
        </p:spPr>
      </p:pic>
      <p:sp>
        <p:nvSpPr>
          <p:cNvPr id="2" name="テキスト ボックス 1">
            <a:extLst>
              <a:ext uri="{FF2B5EF4-FFF2-40B4-BE49-F238E27FC236}">
                <a16:creationId xmlns:a16="http://schemas.microsoft.com/office/drawing/2014/main" id="{6E0F32AD-27A4-62BB-22BA-CADC9374BFCB}"/>
              </a:ext>
            </a:extLst>
          </p:cNvPr>
          <p:cNvSpPr txBox="1"/>
          <p:nvPr/>
        </p:nvSpPr>
        <p:spPr>
          <a:xfrm>
            <a:off x="8517426" y="5764524"/>
            <a:ext cx="306996" cy="317459"/>
          </a:xfrm>
          <a:prstGeom prst="rect">
            <a:avLst/>
          </a:prstGeom>
          <a:solidFill>
            <a:schemeClr val="bg1"/>
          </a:solidFill>
        </p:spPr>
        <p:txBody>
          <a:bodyPr wrap="square" rtlCol="0">
            <a:spAutoFit/>
          </a:bodyPr>
          <a:lstStyle/>
          <a:p>
            <a:endParaRPr lang="ja-JP" altLang="en-US" sz="1463" dirty="0"/>
          </a:p>
        </p:txBody>
      </p:sp>
      <p:sp>
        <p:nvSpPr>
          <p:cNvPr id="5" name="テキスト ボックス 4">
            <a:extLst>
              <a:ext uri="{FF2B5EF4-FFF2-40B4-BE49-F238E27FC236}">
                <a16:creationId xmlns:a16="http://schemas.microsoft.com/office/drawing/2014/main" id="{8C2DBD6A-3B3F-6030-9395-A96452F290F6}"/>
              </a:ext>
            </a:extLst>
          </p:cNvPr>
          <p:cNvSpPr txBox="1"/>
          <p:nvPr/>
        </p:nvSpPr>
        <p:spPr>
          <a:xfrm>
            <a:off x="504825" y="348195"/>
            <a:ext cx="2057400" cy="369332"/>
          </a:xfrm>
          <a:prstGeom prst="rect">
            <a:avLst/>
          </a:prstGeom>
          <a:noFill/>
          <a:ln w="19050">
            <a:solidFill>
              <a:schemeClr val="tx1"/>
            </a:solidFill>
          </a:ln>
        </p:spPr>
        <p:txBody>
          <a:bodyPr wrap="square" rtlCol="0" anchor="ctr">
            <a:spAutoFit/>
          </a:bodyPr>
          <a:lstStyle/>
          <a:p>
            <a:pPr algn="ctr"/>
            <a:r>
              <a:rPr kumimoji="1" lang="ja-JP" altLang="en-US" dirty="0">
                <a:latin typeface="メイリオ" panose="020B0604030504040204" pitchFamily="50" charset="-128"/>
                <a:ea typeface="メイリオ" panose="020B0604030504040204" pitchFamily="50" charset="-128"/>
              </a:rPr>
              <a:t>令和６年度改定前</a:t>
            </a:r>
            <a:endParaRPr kumimoji="1" lang="en-US" altLang="ja-JP"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1777610941"/>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38086"/>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192</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2406390243"/>
              </p:ext>
            </p:extLst>
          </p:nvPr>
        </p:nvGraphicFramePr>
        <p:xfrm>
          <a:off x="389493" y="318066"/>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特定疾患処方管理加算・処方箋料等の見直し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2395719206"/>
              </p:ext>
            </p:extLst>
          </p:nvPr>
        </p:nvGraphicFramePr>
        <p:xfrm>
          <a:off x="650449" y="1036947"/>
          <a:ext cx="8685140" cy="5438776"/>
        </p:xfrm>
        <a:graphic>
          <a:graphicData uri="http://schemas.openxmlformats.org/drawingml/2006/table">
            <a:tbl>
              <a:tblPr firstRow="1" bandRow="1">
                <a:tableStyleId>{5C22544A-7EE6-4342-B048-85BDC9FD1C3A}</a:tableStyleId>
              </a:tblPr>
              <a:tblGrid>
                <a:gridCol w="8685140">
                  <a:extLst>
                    <a:ext uri="{9D8B030D-6E8A-4147-A177-3AD203B41FA5}">
                      <a16:colId xmlns:a16="http://schemas.microsoft.com/office/drawing/2014/main" val="4124765003"/>
                    </a:ext>
                  </a:extLst>
                </a:gridCol>
              </a:tblGrid>
              <a:tr h="5297865">
                <a:tc>
                  <a:txBody>
                    <a:bodyPr/>
                    <a:lstStyle/>
                    <a:p>
                      <a:pPr>
                        <a:spcBef>
                          <a:spcPts val="1200"/>
                        </a:spcBef>
                      </a:pPr>
                      <a:r>
                        <a:rPr kumimoji="1" lang="ja-JP" altLang="en-US" sz="2400" dirty="0">
                          <a:solidFill>
                            <a:schemeClr val="tx1"/>
                          </a:solidFill>
                        </a:rPr>
                        <a:t>＜概要＞</a:t>
                      </a:r>
                      <a:endParaRPr kumimoji="1" lang="en-US" altLang="ja-JP" sz="2400" dirty="0">
                        <a:solidFill>
                          <a:schemeClr val="tx1"/>
                        </a:solidFill>
                      </a:endParaRPr>
                    </a:p>
                    <a:p>
                      <a:pPr marL="324000" indent="-446088">
                        <a:spcBef>
                          <a:spcPts val="1200"/>
                        </a:spcBef>
                        <a:buNone/>
                      </a:pPr>
                      <a:r>
                        <a:rPr kumimoji="1" lang="ja-JP" altLang="en-US" sz="2400" dirty="0">
                          <a:solidFill>
                            <a:schemeClr val="tx1"/>
                          </a:solidFill>
                        </a:rPr>
                        <a:t>１．改定率に関する大臣合意（生活習慣病を中心とした管理料、処方箋料等の再編等の効率化・適正化 ▲</a:t>
                      </a:r>
                      <a:r>
                        <a:rPr kumimoji="1" lang="en-US" altLang="ja-JP" sz="2400" dirty="0">
                          <a:solidFill>
                            <a:schemeClr val="tx1"/>
                          </a:solidFill>
                        </a:rPr>
                        <a:t>0.25</a:t>
                      </a:r>
                      <a:r>
                        <a:rPr kumimoji="1" lang="ja-JP" altLang="en-US" sz="2400" dirty="0">
                          <a:solidFill>
                            <a:schemeClr val="tx1"/>
                          </a:solidFill>
                        </a:rPr>
                        <a:t>％）を踏まえた対応</a:t>
                      </a:r>
                    </a:p>
                    <a:p>
                      <a:pPr marL="446088" indent="-446088">
                        <a:spcBef>
                          <a:spcPts val="1200"/>
                        </a:spcBef>
                        <a:buNone/>
                      </a:pPr>
                      <a:r>
                        <a:rPr kumimoji="1" lang="ja-JP" altLang="en-US" sz="2400" dirty="0">
                          <a:solidFill>
                            <a:schemeClr val="tx1"/>
                          </a:solidFill>
                        </a:rPr>
                        <a:t>２．</a:t>
                      </a:r>
                      <a:r>
                        <a:rPr kumimoji="1" lang="ja-JP" altLang="en-US" sz="2400" dirty="0">
                          <a:solidFill>
                            <a:srgbClr val="FF0000"/>
                          </a:solidFill>
                        </a:rPr>
                        <a:t>特定疾患処方管理加算１（</a:t>
                      </a:r>
                      <a:r>
                        <a:rPr kumimoji="1" lang="en-US" altLang="ja-JP" sz="2400" dirty="0">
                          <a:solidFill>
                            <a:srgbClr val="FF0000"/>
                          </a:solidFill>
                        </a:rPr>
                        <a:t>18</a:t>
                      </a:r>
                      <a:r>
                        <a:rPr kumimoji="1" lang="ja-JP" altLang="en-US" sz="2400" dirty="0">
                          <a:solidFill>
                            <a:srgbClr val="FF0000"/>
                          </a:solidFill>
                        </a:rPr>
                        <a:t>点</a:t>
                      </a:r>
                      <a:r>
                        <a:rPr kumimoji="1" lang="en-US" altLang="ja-JP" sz="2400" dirty="0">
                          <a:solidFill>
                            <a:srgbClr val="FF0000"/>
                          </a:solidFill>
                        </a:rPr>
                        <a:t>/</a:t>
                      </a:r>
                      <a:r>
                        <a:rPr kumimoji="1" lang="ja-JP" altLang="en-US" sz="2400" dirty="0">
                          <a:solidFill>
                            <a:srgbClr val="FF0000"/>
                          </a:solidFill>
                        </a:rPr>
                        <a:t>月２回まで）を廃止</a:t>
                      </a:r>
                    </a:p>
                    <a:p>
                      <a:pPr marL="324000" indent="-446088">
                        <a:spcBef>
                          <a:spcPts val="1200"/>
                        </a:spcBef>
                        <a:buNone/>
                      </a:pPr>
                      <a:r>
                        <a:rPr kumimoji="1" lang="ja-JP" altLang="en-US" sz="2400" dirty="0">
                          <a:solidFill>
                            <a:schemeClr val="tx1"/>
                          </a:solidFill>
                        </a:rPr>
                        <a:t>３．</a:t>
                      </a:r>
                      <a:r>
                        <a:rPr kumimoji="1" lang="ja-JP" altLang="en-US" sz="2400" dirty="0">
                          <a:solidFill>
                            <a:srgbClr val="FF0000"/>
                          </a:solidFill>
                        </a:rPr>
                        <a:t>特定疾患処方管理加算２の点数を見直す</a:t>
                      </a:r>
                      <a:r>
                        <a:rPr kumimoji="1" lang="ja-JP" altLang="en-US" sz="2400" dirty="0">
                          <a:solidFill>
                            <a:schemeClr val="tx1"/>
                          </a:solidFill>
                        </a:rPr>
                        <a:t>とともに、リフィル処方箋を発行した場合でも算定を可能とする。</a:t>
                      </a:r>
                      <a:br>
                        <a:rPr kumimoji="1" lang="en-US" altLang="ja-JP" sz="2400" dirty="0">
                          <a:solidFill>
                            <a:schemeClr val="tx1"/>
                          </a:solidFill>
                        </a:rPr>
                      </a:br>
                      <a:r>
                        <a:rPr kumimoji="1" lang="ja-JP" altLang="en-US" sz="2400" dirty="0">
                          <a:solidFill>
                            <a:srgbClr val="0070C0"/>
                          </a:solidFill>
                        </a:rPr>
                        <a:t>（</a:t>
                      </a:r>
                      <a:r>
                        <a:rPr kumimoji="1" lang="en-US" altLang="ja-JP" sz="2400" dirty="0">
                          <a:solidFill>
                            <a:srgbClr val="0070C0"/>
                          </a:solidFill>
                        </a:rPr>
                        <a:t>※</a:t>
                      </a:r>
                      <a:r>
                        <a:rPr kumimoji="1" lang="ja-JP" altLang="en-US" sz="2400" dirty="0">
                          <a:solidFill>
                            <a:srgbClr val="0070C0"/>
                          </a:solidFill>
                        </a:rPr>
                        <a:t>これまでどおりの処方態様であっても算定可）</a:t>
                      </a:r>
                      <a:endParaRPr kumimoji="1" lang="en-US" altLang="ja-JP" sz="2400" dirty="0">
                        <a:solidFill>
                          <a:srgbClr val="0070C0"/>
                        </a:solidFill>
                      </a:endParaRPr>
                    </a:p>
                    <a:p>
                      <a:pPr marL="324000" indent="-446088">
                        <a:spcBef>
                          <a:spcPts val="1200"/>
                        </a:spcBef>
                        <a:buNone/>
                      </a:pPr>
                      <a:r>
                        <a:rPr kumimoji="1" lang="ja-JP" altLang="en-US" sz="2400" dirty="0">
                          <a:solidFill>
                            <a:schemeClr val="tx1"/>
                          </a:solidFill>
                        </a:rPr>
                        <a:t>４．特定疾患療養管理料の対象疾患の見直し</a:t>
                      </a:r>
                      <a:endParaRPr kumimoji="1" lang="en-US" altLang="ja-JP" sz="2400" dirty="0">
                        <a:solidFill>
                          <a:schemeClr val="tx1"/>
                        </a:solidFill>
                      </a:endParaRPr>
                    </a:p>
                    <a:p>
                      <a:pPr marL="781200" lvl="2" indent="-288000">
                        <a:spcBef>
                          <a:spcPts val="0"/>
                        </a:spcBef>
                        <a:buNone/>
                      </a:pPr>
                      <a:r>
                        <a:rPr kumimoji="1" lang="ja-JP" altLang="en-US" sz="2400" dirty="0">
                          <a:solidFill>
                            <a:schemeClr val="tx1"/>
                          </a:solidFill>
                        </a:rPr>
                        <a:t>・  特定疾患療養管理料の対象疾患から、生活習慣病である</a:t>
                      </a:r>
                      <a:r>
                        <a:rPr kumimoji="1" lang="ja-JP" altLang="en-US" sz="2400" dirty="0">
                          <a:solidFill>
                            <a:srgbClr val="FF0000"/>
                          </a:solidFill>
                        </a:rPr>
                        <a:t>「糖尿病」、「脂質異常症」、「高血圧」を除外</a:t>
                      </a:r>
                      <a:r>
                        <a:rPr kumimoji="1" lang="ja-JP" altLang="en-US" sz="2400" dirty="0">
                          <a:solidFill>
                            <a:schemeClr val="tx1"/>
                          </a:solidFill>
                        </a:rPr>
                        <a:t>する。</a:t>
                      </a:r>
                      <a:endParaRPr kumimoji="1" lang="en-US" altLang="ja-JP" sz="2400" dirty="0">
                        <a:solidFill>
                          <a:schemeClr val="tx1"/>
                        </a:solidFill>
                      </a:endParaRPr>
                    </a:p>
                    <a:p>
                      <a:pPr marL="781200" lvl="2" indent="-288000">
                        <a:spcBef>
                          <a:spcPts val="0"/>
                        </a:spcBef>
                        <a:buNone/>
                      </a:pPr>
                      <a:r>
                        <a:rPr kumimoji="1" lang="ja-JP" altLang="en-US" sz="2400" dirty="0">
                          <a:solidFill>
                            <a:schemeClr val="tx1"/>
                          </a:solidFill>
                        </a:rPr>
                        <a:t>・  より質の高い疾病管理を推進する観点から、</a:t>
                      </a:r>
                      <a:r>
                        <a:rPr kumimoji="1" lang="ja-JP" altLang="en-US" sz="2400" dirty="0">
                          <a:solidFill>
                            <a:srgbClr val="0070C0"/>
                          </a:solidFill>
                        </a:rPr>
                        <a:t>対象疾患を追加する。</a:t>
                      </a:r>
                      <a:r>
                        <a:rPr kumimoji="1" lang="ja-JP" altLang="en-US" sz="2400" dirty="0">
                          <a:solidFill>
                            <a:srgbClr val="FF0000"/>
                          </a:solidFill>
                        </a:rPr>
                        <a:t>「アナフィラキシー」　「ギラン・バレー症候群」</a:t>
                      </a:r>
                      <a:br>
                        <a:rPr kumimoji="1" lang="en-US" altLang="ja-JP" sz="2400" dirty="0">
                          <a:solidFill>
                            <a:srgbClr val="FF0000"/>
                          </a:solidFill>
                        </a:rPr>
                      </a:br>
                      <a:r>
                        <a:rPr kumimoji="1" lang="ja-JP" altLang="en-US" sz="2400" dirty="0">
                          <a:solidFill>
                            <a:srgbClr val="0070C0"/>
                          </a:solidFill>
                        </a:rPr>
                        <a:t>（対象疾患の追加は、平成１０年以来）</a:t>
                      </a:r>
                      <a:endParaRPr kumimoji="1" lang="en-US" altLang="ja-JP" sz="2400" dirty="0">
                        <a:solidFill>
                          <a:srgbClr val="0070C0"/>
                        </a:solidFill>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811348943"/>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481530"/>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193</a:t>
            </a:fld>
            <a:endParaRPr lang="en-US" altLang="ja-JP" sz="2600" kern="0" dirty="0">
              <a:solidFill>
                <a:srgbClr val="000000"/>
              </a:solidFill>
              <a:latin typeface="ＭＳ Ｐゴシック" charset="-128"/>
            </a:endParaRPr>
          </a:p>
        </p:txBody>
      </p:sp>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1314570074"/>
              </p:ext>
            </p:extLst>
          </p:nvPr>
        </p:nvGraphicFramePr>
        <p:xfrm>
          <a:off x="228084" y="201153"/>
          <a:ext cx="9203261" cy="321945"/>
        </p:xfrm>
        <a:graphic>
          <a:graphicData uri="http://schemas.openxmlformats.org/drawingml/2006/table">
            <a:tbl>
              <a:tblPr firstRow="1" bandRow="1">
                <a:tableStyleId>{5C22544A-7EE6-4342-B048-85BDC9FD1C3A}</a:tableStyleId>
              </a:tblPr>
              <a:tblGrid>
                <a:gridCol w="9203261">
                  <a:extLst>
                    <a:ext uri="{9D8B030D-6E8A-4147-A177-3AD203B41FA5}">
                      <a16:colId xmlns:a16="http://schemas.microsoft.com/office/drawing/2014/main" val="4124765003"/>
                    </a:ext>
                  </a:extLst>
                </a:gridCol>
              </a:tblGrid>
              <a:tr h="321945">
                <a:tc>
                  <a:txBody>
                    <a:bodyPr/>
                    <a:lstStyle/>
                    <a:p>
                      <a:pPr marL="354013" indent="-354013">
                        <a:spcBef>
                          <a:spcPts val="1200"/>
                        </a:spcBef>
                      </a:pPr>
                      <a:endParaRPr kumimoji="1" lang="ja-JP" altLang="en-US" sz="1600" dirty="0">
                        <a:solidFill>
                          <a:schemeClr val="tx1"/>
                        </a:solidFill>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graphicFrame>
        <p:nvGraphicFramePr>
          <p:cNvPr id="23" name="表 22">
            <a:extLst>
              <a:ext uri="{FF2B5EF4-FFF2-40B4-BE49-F238E27FC236}">
                <a16:creationId xmlns:a16="http://schemas.microsoft.com/office/drawing/2014/main" id="{77DD19A3-C59E-A248-333A-F2F72BD54219}"/>
              </a:ext>
            </a:extLst>
          </p:cNvPr>
          <p:cNvGraphicFramePr>
            <a:graphicFrameLocks noGrp="1"/>
          </p:cNvGraphicFramePr>
          <p:nvPr>
            <p:extLst>
              <p:ext uri="{D42A27DB-BD31-4B8C-83A1-F6EECF244321}">
                <p14:modId xmlns:p14="http://schemas.microsoft.com/office/powerpoint/2010/main" val="3961209912"/>
              </p:ext>
            </p:extLst>
          </p:nvPr>
        </p:nvGraphicFramePr>
        <p:xfrm>
          <a:off x="1651000" y="174976"/>
          <a:ext cx="6604000" cy="470536"/>
        </p:xfrm>
        <a:graphic>
          <a:graphicData uri="http://schemas.openxmlformats.org/drawingml/2006/table">
            <a:tbl>
              <a:tblPr firstRow="1" bandRow="1">
                <a:tableStyleId>{5C22544A-7EE6-4342-B048-85BDC9FD1C3A}</a:tableStyleId>
              </a:tblPr>
              <a:tblGrid>
                <a:gridCol w="6604000">
                  <a:extLst>
                    <a:ext uri="{9D8B030D-6E8A-4147-A177-3AD203B41FA5}">
                      <a16:colId xmlns:a16="http://schemas.microsoft.com/office/drawing/2014/main" val="745299707"/>
                    </a:ext>
                  </a:extLst>
                </a:gridCol>
              </a:tblGrid>
              <a:tr h="470535">
                <a:tc>
                  <a:txBody>
                    <a:bodyPr/>
                    <a:lstStyle/>
                    <a:p>
                      <a:pPr algn="ctr"/>
                      <a:r>
                        <a:rPr kumimoji="1" lang="ja-JP" altLang="en-US" sz="2600" dirty="0"/>
                        <a:t>処方箋料等の見直し</a:t>
                      </a:r>
                    </a:p>
                  </a:txBody>
                  <a:tcPr marL="74295" marR="74295" marT="37148" marB="37148" anchor="ctr">
                    <a:solidFill>
                      <a:schemeClr val="tx2">
                        <a:lumMod val="75000"/>
                      </a:schemeClr>
                    </a:solidFill>
                  </a:tcPr>
                </a:tc>
                <a:extLst>
                  <a:ext uri="{0D108BD9-81ED-4DB2-BD59-A6C34878D82A}">
                    <a16:rowId xmlns:a16="http://schemas.microsoft.com/office/drawing/2014/main" val="1496467801"/>
                  </a:ext>
                </a:extLst>
              </a:tr>
            </a:tbl>
          </a:graphicData>
        </a:graphic>
      </p:graphicFrame>
      <p:graphicFrame>
        <p:nvGraphicFramePr>
          <p:cNvPr id="6" name="表 5">
            <a:extLst>
              <a:ext uri="{FF2B5EF4-FFF2-40B4-BE49-F238E27FC236}">
                <a16:creationId xmlns:a16="http://schemas.microsoft.com/office/drawing/2014/main" id="{1925CF76-CC89-67D2-C360-F5F12DB114B2}"/>
              </a:ext>
            </a:extLst>
          </p:cNvPr>
          <p:cNvGraphicFramePr>
            <a:graphicFrameLocks noGrp="1"/>
          </p:cNvGraphicFramePr>
          <p:nvPr>
            <p:extLst>
              <p:ext uri="{D42A27DB-BD31-4B8C-83A1-F6EECF244321}">
                <p14:modId xmlns:p14="http://schemas.microsoft.com/office/powerpoint/2010/main" val="1248257488"/>
              </p:ext>
            </p:extLst>
          </p:nvPr>
        </p:nvGraphicFramePr>
        <p:xfrm>
          <a:off x="245628" y="3700502"/>
          <a:ext cx="9425775" cy="2674172"/>
        </p:xfrm>
        <a:graphic>
          <a:graphicData uri="http://schemas.openxmlformats.org/drawingml/2006/table">
            <a:tbl>
              <a:tblPr firstRow="1" firstCol="1" bandRow="1"/>
              <a:tblGrid>
                <a:gridCol w="1478796">
                  <a:extLst>
                    <a:ext uri="{9D8B030D-6E8A-4147-A177-3AD203B41FA5}">
                      <a16:colId xmlns:a16="http://schemas.microsoft.com/office/drawing/2014/main" val="4096533041"/>
                    </a:ext>
                  </a:extLst>
                </a:gridCol>
                <a:gridCol w="3283131">
                  <a:extLst>
                    <a:ext uri="{9D8B030D-6E8A-4147-A177-3AD203B41FA5}">
                      <a16:colId xmlns:a16="http://schemas.microsoft.com/office/drawing/2014/main" val="1365986531"/>
                    </a:ext>
                  </a:extLst>
                </a:gridCol>
                <a:gridCol w="1593542">
                  <a:extLst>
                    <a:ext uri="{9D8B030D-6E8A-4147-A177-3AD203B41FA5}">
                      <a16:colId xmlns:a16="http://schemas.microsoft.com/office/drawing/2014/main" val="3755977946"/>
                    </a:ext>
                  </a:extLst>
                </a:gridCol>
                <a:gridCol w="1602377">
                  <a:extLst>
                    <a:ext uri="{9D8B030D-6E8A-4147-A177-3AD203B41FA5}">
                      <a16:colId xmlns:a16="http://schemas.microsoft.com/office/drawing/2014/main" val="460992009"/>
                    </a:ext>
                  </a:extLst>
                </a:gridCol>
                <a:gridCol w="1467929">
                  <a:extLst>
                    <a:ext uri="{9D8B030D-6E8A-4147-A177-3AD203B41FA5}">
                      <a16:colId xmlns:a16="http://schemas.microsoft.com/office/drawing/2014/main" val="3912546980"/>
                    </a:ext>
                  </a:extLst>
                </a:gridCol>
              </a:tblGrid>
              <a:tr h="452679">
                <a:tc gridSpan="2">
                  <a:txBody>
                    <a:bodyPr/>
                    <a:lstStyle/>
                    <a:p>
                      <a:pPr marL="666750" indent="-133350" algn="just"/>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 </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hMerge="1">
                  <a:txBody>
                    <a:bodyPr/>
                    <a:lstStyle/>
                    <a:p>
                      <a:endParaRPr kumimoji="1" lang="ja-JP" altLang="en-US"/>
                    </a:p>
                  </a:txBody>
                  <a:tcPr/>
                </a:tc>
                <a:tc>
                  <a:txBody>
                    <a:bodyPr/>
                    <a:lstStyle/>
                    <a:p>
                      <a:pPr marL="0" indent="0" algn="ct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改定前</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改定後</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点数の変更</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extLst>
                  <a:ext uri="{0D108BD9-81ED-4DB2-BD59-A6C34878D82A}">
                    <a16:rowId xmlns:a16="http://schemas.microsoft.com/office/drawing/2014/main" val="3944549090"/>
                  </a:ext>
                </a:extLst>
              </a:tr>
              <a:tr h="347210">
                <a:tc rowSpan="5">
                  <a:txBody>
                    <a:bodyPr/>
                    <a:lstStyle/>
                    <a:p>
                      <a:pPr marL="0" indent="0" algn="ct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処方料</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133350" algn="just"/>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内服薬</a:t>
                      </a:r>
                      <a:r>
                        <a:rPr lang="en-US"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6</a:t>
                      </a: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種類以内</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42</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a:r>
                        <a:rPr lang="en-US" sz="1600" kern="100">
                          <a:effectLst/>
                          <a:latin typeface="BIZ UDPゴシック" panose="020B0400000000000000" pitchFamily="50" charset="-128"/>
                          <a:ea typeface="BIZ UDPゴシック" panose="020B0400000000000000" pitchFamily="50" charset="-128"/>
                          <a:cs typeface="Times New Roman" panose="02020603050405020304" pitchFamily="18" charset="0"/>
                        </a:rPr>
                        <a:t>42</a:t>
                      </a:r>
                      <a:r>
                        <a:rPr lang="ja-JP" sz="1600" kern="10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marL="0" indent="0" algn="ct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変更なし</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extLst>
                  <a:ext uri="{0D108BD9-81ED-4DB2-BD59-A6C34878D82A}">
                    <a16:rowId xmlns:a16="http://schemas.microsoft.com/office/drawing/2014/main" val="3271451721"/>
                  </a:ext>
                </a:extLst>
              </a:tr>
              <a:tr h="347210">
                <a:tc vMerge="1">
                  <a:txBody>
                    <a:bodyPr/>
                    <a:lstStyle/>
                    <a:p>
                      <a:endParaRPr kumimoji="1" lang="ja-JP" altLang="en-US"/>
                    </a:p>
                  </a:txBody>
                  <a:tcPr/>
                </a:tc>
                <a:tc>
                  <a:txBody>
                    <a:bodyPr/>
                    <a:lstStyle/>
                    <a:p>
                      <a:pPr marL="0" indent="-133350" algn="just"/>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内服薬</a:t>
                      </a:r>
                      <a:r>
                        <a:rPr lang="en-US"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7</a:t>
                      </a: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種類以上</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29</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a:r>
                        <a:rPr lang="en-US" sz="1600" kern="100">
                          <a:effectLst/>
                          <a:latin typeface="BIZ UDPゴシック" panose="020B0400000000000000" pitchFamily="50" charset="-128"/>
                          <a:ea typeface="BIZ UDPゴシック" panose="020B0400000000000000" pitchFamily="50" charset="-128"/>
                          <a:cs typeface="Times New Roman" panose="02020603050405020304" pitchFamily="18" charset="0"/>
                        </a:rPr>
                        <a:t>29</a:t>
                      </a:r>
                      <a:r>
                        <a:rPr lang="ja-JP" sz="1600" kern="10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kumimoji="1" lang="ja-JP" altLang="en-US"/>
                    </a:p>
                  </a:txBody>
                  <a:tcPr/>
                </a:tc>
                <a:extLst>
                  <a:ext uri="{0D108BD9-81ED-4DB2-BD59-A6C34878D82A}">
                    <a16:rowId xmlns:a16="http://schemas.microsoft.com/office/drawing/2014/main" val="3731892098"/>
                  </a:ext>
                </a:extLst>
              </a:tr>
              <a:tr h="347210">
                <a:tc vMerge="1">
                  <a:txBody>
                    <a:bodyPr/>
                    <a:lstStyle/>
                    <a:p>
                      <a:endParaRPr kumimoji="1" lang="ja-JP" altLang="en-US"/>
                    </a:p>
                  </a:txBody>
                  <a:tcPr/>
                </a:tc>
                <a:tc>
                  <a:txBody>
                    <a:bodyPr/>
                    <a:lstStyle/>
                    <a:p>
                      <a:pPr marL="0" indent="-133350" algn="just"/>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向精神薬多剤投与</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18</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a:r>
                        <a:rPr lang="en-US" sz="1600" kern="100">
                          <a:effectLst/>
                          <a:latin typeface="BIZ UDPゴシック" panose="020B0400000000000000" pitchFamily="50" charset="-128"/>
                          <a:ea typeface="BIZ UDPゴシック" panose="020B0400000000000000" pitchFamily="50" charset="-128"/>
                          <a:cs typeface="Times New Roman" panose="02020603050405020304" pitchFamily="18" charset="0"/>
                        </a:rPr>
                        <a:t>18</a:t>
                      </a:r>
                      <a:r>
                        <a:rPr lang="ja-JP" sz="1600" kern="10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kumimoji="1" lang="ja-JP" altLang="en-US"/>
                    </a:p>
                  </a:txBody>
                  <a:tcPr/>
                </a:tc>
                <a:extLst>
                  <a:ext uri="{0D108BD9-81ED-4DB2-BD59-A6C34878D82A}">
                    <a16:rowId xmlns:a16="http://schemas.microsoft.com/office/drawing/2014/main" val="4105549054"/>
                  </a:ext>
                </a:extLst>
              </a:tr>
              <a:tr h="347210">
                <a:tc vMerge="1">
                  <a:txBody>
                    <a:bodyPr/>
                    <a:lstStyle/>
                    <a:p>
                      <a:endParaRPr kumimoji="1" lang="ja-JP" altLang="en-US"/>
                    </a:p>
                  </a:txBody>
                  <a:tcPr/>
                </a:tc>
                <a:tc>
                  <a:txBody>
                    <a:bodyPr/>
                    <a:lstStyle/>
                    <a:p>
                      <a:pPr marL="0" indent="-133350" algn="just"/>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特定疾患処方管理加算</a:t>
                      </a:r>
                      <a:r>
                        <a:rPr lang="en-US"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a:t>
                      </a: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月</a:t>
                      </a:r>
                      <a:r>
                        <a:rPr lang="en-US"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2</a:t>
                      </a: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回</a:t>
                      </a:r>
                      <a:r>
                        <a:rPr lang="en-US"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18</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a:r>
                        <a:rPr lang="ja-JP"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廃止</a:t>
                      </a: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extLst>
                  <a:ext uri="{0D108BD9-81ED-4DB2-BD59-A6C34878D82A}">
                    <a16:rowId xmlns:a16="http://schemas.microsoft.com/office/drawing/2014/main" val="2048919943"/>
                  </a:ext>
                </a:extLst>
              </a:tr>
              <a:tr h="347210">
                <a:tc vMerge="1">
                  <a:txBody>
                    <a:bodyPr/>
                    <a:lstStyle/>
                    <a:p>
                      <a:endParaRPr kumimoji="1" lang="ja-JP" altLang="en-US"/>
                    </a:p>
                  </a:txBody>
                  <a:tcPr/>
                </a:tc>
                <a:tc>
                  <a:txBody>
                    <a:bodyPr/>
                    <a:lstStyle/>
                    <a:p>
                      <a:pPr marL="0" indent="-133350" algn="just"/>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特定疾患処方管理加算</a:t>
                      </a:r>
                      <a:r>
                        <a:rPr lang="en-US"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a:t>
                      </a: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月</a:t>
                      </a:r>
                      <a:r>
                        <a:rPr lang="en-US"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1</a:t>
                      </a: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回</a:t>
                      </a:r>
                      <a:r>
                        <a:rPr lang="en-US"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66</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56</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a:r>
                        <a:rPr lang="ja-JP"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a:t>
                      </a:r>
                      <a:r>
                        <a:rPr lang="en-US"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10</a:t>
                      </a:r>
                      <a:r>
                        <a:rPr lang="ja-JP"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extLst>
                  <a:ext uri="{0D108BD9-81ED-4DB2-BD59-A6C34878D82A}">
                    <a16:rowId xmlns:a16="http://schemas.microsoft.com/office/drawing/2014/main" val="322180203"/>
                  </a:ext>
                </a:extLst>
              </a:tr>
              <a:tr h="485443">
                <a:tc gridSpan="2">
                  <a:txBody>
                    <a:bodyPr/>
                    <a:lstStyle/>
                    <a:p>
                      <a:pPr marL="666750" indent="-133350" algn="just"/>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薬剤情報提供料</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hMerge="1">
                  <a:txBody>
                    <a:bodyPr/>
                    <a:lstStyle/>
                    <a:p>
                      <a:endParaRPr kumimoji="1" lang="ja-JP" altLang="en-US"/>
                    </a:p>
                  </a:txBody>
                  <a:tcPr/>
                </a:tc>
                <a:tc>
                  <a:txBody>
                    <a:bodyPr/>
                    <a:lstStyle/>
                    <a:p>
                      <a:pPr marL="0" indent="0" algn="ct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10</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4</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a:r>
                        <a:rPr lang="ja-JP"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a:t>
                      </a:r>
                      <a:r>
                        <a:rPr lang="en-US"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6</a:t>
                      </a:r>
                      <a:r>
                        <a:rPr lang="ja-JP"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extLst>
                  <a:ext uri="{0D108BD9-81ED-4DB2-BD59-A6C34878D82A}">
                    <a16:rowId xmlns:a16="http://schemas.microsoft.com/office/drawing/2014/main" val="1327866723"/>
                  </a:ext>
                </a:extLst>
              </a:tr>
            </a:tbl>
          </a:graphicData>
        </a:graphic>
      </p:graphicFrame>
      <p:sp>
        <p:nvSpPr>
          <p:cNvPr id="7" name="Rectangle 2">
            <a:extLst>
              <a:ext uri="{FF2B5EF4-FFF2-40B4-BE49-F238E27FC236}">
                <a16:creationId xmlns:a16="http://schemas.microsoft.com/office/drawing/2014/main" id="{2F87E292-39C6-EFA8-9A45-E6FF13059672}"/>
              </a:ext>
            </a:extLst>
          </p:cNvPr>
          <p:cNvSpPr>
            <a:spLocks noChangeArrowheads="1"/>
          </p:cNvSpPr>
          <p:nvPr/>
        </p:nvSpPr>
        <p:spPr bwMode="auto">
          <a:xfrm>
            <a:off x="234597" y="3286932"/>
            <a:ext cx="10022569" cy="650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4295" tIns="37148" rIns="74295" bIns="37148"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742950"/>
            <a:r>
              <a:rPr kumimoji="0" lang="ja-JP" altLang="ja-JP" sz="2275" b="1" dirty="0">
                <a:latin typeface="BIZ UDPゴシック" panose="020B0400000000000000" pitchFamily="50" charset="-128"/>
                <a:ea typeface="BIZ UDPゴシック" panose="020B0400000000000000" pitchFamily="50" charset="-128"/>
                <a:cs typeface="Times New Roman" panose="02020603050405020304" pitchFamily="18" charset="0"/>
              </a:rPr>
              <a:t>【院内処方】</a:t>
            </a:r>
            <a:endParaRPr kumimoji="0" lang="ja-JP" altLang="ja-JP" sz="2275" dirty="0"/>
          </a:p>
          <a:p>
            <a:pPr defTabSz="742950"/>
            <a:endParaRPr kumimoji="0" lang="ja-JP" altLang="ja-JP" sz="1463" dirty="0"/>
          </a:p>
        </p:txBody>
      </p:sp>
      <p:graphicFrame>
        <p:nvGraphicFramePr>
          <p:cNvPr id="5" name="表 4">
            <a:extLst>
              <a:ext uri="{FF2B5EF4-FFF2-40B4-BE49-F238E27FC236}">
                <a16:creationId xmlns:a16="http://schemas.microsoft.com/office/drawing/2014/main" id="{9C615083-84E1-1E8F-1319-041865A76BD5}"/>
              </a:ext>
            </a:extLst>
          </p:cNvPr>
          <p:cNvGraphicFramePr>
            <a:graphicFrameLocks noGrp="1"/>
          </p:cNvGraphicFramePr>
          <p:nvPr>
            <p:extLst>
              <p:ext uri="{D42A27DB-BD31-4B8C-83A1-F6EECF244321}">
                <p14:modId xmlns:p14="http://schemas.microsoft.com/office/powerpoint/2010/main" val="2638234257"/>
              </p:ext>
            </p:extLst>
          </p:nvPr>
        </p:nvGraphicFramePr>
        <p:xfrm>
          <a:off x="228084" y="1059252"/>
          <a:ext cx="9425777" cy="2008200"/>
        </p:xfrm>
        <a:graphic>
          <a:graphicData uri="http://schemas.openxmlformats.org/drawingml/2006/table">
            <a:tbl>
              <a:tblPr firstRow="1" firstCol="1" bandRow="1"/>
              <a:tblGrid>
                <a:gridCol w="1417836">
                  <a:extLst>
                    <a:ext uri="{9D8B030D-6E8A-4147-A177-3AD203B41FA5}">
                      <a16:colId xmlns:a16="http://schemas.microsoft.com/office/drawing/2014/main" val="2678565839"/>
                    </a:ext>
                  </a:extLst>
                </a:gridCol>
                <a:gridCol w="3309257">
                  <a:extLst>
                    <a:ext uri="{9D8B030D-6E8A-4147-A177-3AD203B41FA5}">
                      <a16:colId xmlns:a16="http://schemas.microsoft.com/office/drawing/2014/main" val="3660985779"/>
                    </a:ext>
                  </a:extLst>
                </a:gridCol>
                <a:gridCol w="1637212">
                  <a:extLst>
                    <a:ext uri="{9D8B030D-6E8A-4147-A177-3AD203B41FA5}">
                      <a16:colId xmlns:a16="http://schemas.microsoft.com/office/drawing/2014/main" val="1033750623"/>
                    </a:ext>
                  </a:extLst>
                </a:gridCol>
                <a:gridCol w="1558834">
                  <a:extLst>
                    <a:ext uri="{9D8B030D-6E8A-4147-A177-3AD203B41FA5}">
                      <a16:colId xmlns:a16="http://schemas.microsoft.com/office/drawing/2014/main" val="2134153882"/>
                    </a:ext>
                  </a:extLst>
                </a:gridCol>
                <a:gridCol w="1502638">
                  <a:extLst>
                    <a:ext uri="{9D8B030D-6E8A-4147-A177-3AD203B41FA5}">
                      <a16:colId xmlns:a16="http://schemas.microsoft.com/office/drawing/2014/main" val="590295107"/>
                    </a:ext>
                  </a:extLst>
                </a:gridCol>
              </a:tblGrid>
              <a:tr h="334700">
                <a:tc gridSpan="2">
                  <a:txBody>
                    <a:bodyPr/>
                    <a:lstStyle/>
                    <a:p>
                      <a:pPr marL="0" indent="0" algn="just">
                        <a:lnSpc>
                          <a:spcPct val="150000"/>
                        </a:lnSpc>
                        <a:spcAft>
                          <a:spcPts val="600"/>
                        </a:spcAft>
                      </a:pP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 </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5721" marR="5572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hMerge="1">
                  <a:txBody>
                    <a:bodyPr/>
                    <a:lstStyle/>
                    <a:p>
                      <a:endParaRPr kumimoji="1" lang="ja-JP" altLang="en-US"/>
                    </a:p>
                  </a:txBody>
                  <a:tcPr/>
                </a:tc>
                <a:tc>
                  <a:txBody>
                    <a:bodyPr/>
                    <a:lstStyle/>
                    <a:p>
                      <a:pPr marL="0" indent="0" algn="ctr">
                        <a:lnSpc>
                          <a:spcPct val="100000"/>
                        </a:lnSpc>
                        <a:spcAft>
                          <a:spcPts val="0"/>
                        </a:spcAft>
                      </a:pP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改定前</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lnSpc>
                          <a:spcPct val="100000"/>
                        </a:lnSpc>
                        <a:spcAft>
                          <a:spcPts val="0"/>
                        </a:spcAft>
                      </a:pP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改定後</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lnSpc>
                          <a:spcPct val="100000"/>
                        </a:lnSpc>
                        <a:spcAft>
                          <a:spcPts val="0"/>
                        </a:spcAft>
                      </a:pP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点数の変更</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extLst>
                  <a:ext uri="{0D108BD9-81ED-4DB2-BD59-A6C34878D82A}">
                    <a16:rowId xmlns:a16="http://schemas.microsoft.com/office/drawing/2014/main" val="1571569252"/>
                  </a:ext>
                </a:extLst>
              </a:tr>
              <a:tr h="334700">
                <a:tc rowSpan="5">
                  <a:txBody>
                    <a:bodyPr/>
                    <a:lstStyle/>
                    <a:p>
                      <a:pPr marL="0" indent="0" algn="ctr">
                        <a:lnSpc>
                          <a:spcPct val="150000"/>
                        </a:lnSpc>
                        <a:spcAft>
                          <a:spcPts val="600"/>
                        </a:spcAft>
                      </a:pP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処方箋料</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just">
                        <a:lnSpc>
                          <a:spcPct val="100000"/>
                        </a:lnSpc>
                        <a:spcBef>
                          <a:spcPts val="0"/>
                        </a:spcBef>
                        <a:spcAft>
                          <a:spcPts val="0"/>
                        </a:spcAft>
                      </a:pP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内服薬</a:t>
                      </a:r>
                      <a:r>
                        <a:rPr lang="en-US"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6</a:t>
                      </a: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種類以内</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lnSpc>
                          <a:spcPct val="100000"/>
                        </a:lnSpc>
                        <a:spcBef>
                          <a:spcPts val="0"/>
                        </a:spcBef>
                        <a:spcAft>
                          <a:spcPts val="0"/>
                        </a:spcAft>
                      </a:pP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68</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a:lnSpc>
                          <a:spcPct val="100000"/>
                        </a:lnSpc>
                        <a:spcBef>
                          <a:spcPts val="0"/>
                        </a:spcBef>
                        <a:spcAft>
                          <a:spcPts val="0"/>
                        </a:spcAft>
                      </a:pPr>
                      <a:r>
                        <a:rPr lang="en-US" sz="1600" kern="100">
                          <a:effectLst/>
                          <a:latin typeface="BIZ UDPゴシック" panose="020B0400000000000000" pitchFamily="50" charset="-128"/>
                          <a:ea typeface="BIZ UDPゴシック" panose="020B0400000000000000" pitchFamily="50" charset="-128"/>
                          <a:cs typeface="Times New Roman" panose="02020603050405020304" pitchFamily="18" charset="0"/>
                        </a:rPr>
                        <a:t>60</a:t>
                      </a:r>
                      <a:r>
                        <a:rPr lang="ja-JP" sz="1600" kern="10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rowSpan="3">
                  <a:txBody>
                    <a:bodyPr/>
                    <a:lstStyle/>
                    <a:p>
                      <a:pPr marL="0" indent="0" algn="ctr">
                        <a:lnSpc>
                          <a:spcPct val="100000"/>
                        </a:lnSpc>
                        <a:spcBef>
                          <a:spcPts val="0"/>
                        </a:spcBef>
                        <a:spcAft>
                          <a:spcPts val="0"/>
                        </a:spcAft>
                      </a:pPr>
                      <a:r>
                        <a:rPr lang="ja-JP"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a:t>
                      </a:r>
                      <a:r>
                        <a:rPr lang="en-US"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8</a:t>
                      </a:r>
                      <a:r>
                        <a:rPr lang="ja-JP"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extLst>
                  <a:ext uri="{0D108BD9-81ED-4DB2-BD59-A6C34878D82A}">
                    <a16:rowId xmlns:a16="http://schemas.microsoft.com/office/drawing/2014/main" val="2879319750"/>
                  </a:ext>
                </a:extLst>
              </a:tr>
              <a:tr h="334700">
                <a:tc vMerge="1">
                  <a:txBody>
                    <a:bodyPr/>
                    <a:lstStyle/>
                    <a:p>
                      <a:endParaRPr kumimoji="1" lang="ja-JP" altLang="en-US"/>
                    </a:p>
                  </a:txBody>
                  <a:tcPr/>
                </a:tc>
                <a:tc>
                  <a:txBody>
                    <a:bodyPr/>
                    <a:lstStyle/>
                    <a:p>
                      <a:pPr marL="0" indent="0" algn="just">
                        <a:lnSpc>
                          <a:spcPct val="100000"/>
                        </a:lnSpc>
                        <a:spcBef>
                          <a:spcPts val="0"/>
                        </a:spcBef>
                        <a:spcAft>
                          <a:spcPts val="0"/>
                        </a:spcAft>
                      </a:pP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内服薬</a:t>
                      </a:r>
                      <a:r>
                        <a:rPr lang="en-US"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7</a:t>
                      </a: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種類以上</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lnSpc>
                          <a:spcPct val="100000"/>
                        </a:lnSpc>
                        <a:spcBef>
                          <a:spcPts val="0"/>
                        </a:spcBef>
                        <a:spcAft>
                          <a:spcPts val="0"/>
                        </a:spcAft>
                      </a:pP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40</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a:lnSpc>
                          <a:spcPct val="100000"/>
                        </a:lnSpc>
                        <a:spcBef>
                          <a:spcPts val="0"/>
                        </a:spcBef>
                        <a:spcAft>
                          <a:spcPts val="0"/>
                        </a:spcAft>
                      </a:pP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32</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kumimoji="1" lang="ja-JP" altLang="en-US"/>
                    </a:p>
                  </a:txBody>
                  <a:tcPr/>
                </a:tc>
                <a:extLst>
                  <a:ext uri="{0D108BD9-81ED-4DB2-BD59-A6C34878D82A}">
                    <a16:rowId xmlns:a16="http://schemas.microsoft.com/office/drawing/2014/main" val="979101051"/>
                  </a:ext>
                </a:extLst>
              </a:tr>
              <a:tr h="334700">
                <a:tc vMerge="1">
                  <a:txBody>
                    <a:bodyPr/>
                    <a:lstStyle/>
                    <a:p>
                      <a:endParaRPr kumimoji="1" lang="ja-JP" altLang="en-US"/>
                    </a:p>
                  </a:txBody>
                  <a:tcPr/>
                </a:tc>
                <a:tc>
                  <a:txBody>
                    <a:bodyPr/>
                    <a:lstStyle/>
                    <a:p>
                      <a:pPr marL="0" indent="0" algn="just">
                        <a:lnSpc>
                          <a:spcPct val="100000"/>
                        </a:lnSpc>
                        <a:spcBef>
                          <a:spcPts val="0"/>
                        </a:spcBef>
                        <a:spcAft>
                          <a:spcPts val="0"/>
                        </a:spcAft>
                      </a:pP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向精神薬多剤投与</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lnSpc>
                          <a:spcPct val="100000"/>
                        </a:lnSpc>
                        <a:spcBef>
                          <a:spcPts val="0"/>
                        </a:spcBef>
                        <a:spcAft>
                          <a:spcPts val="0"/>
                        </a:spcAft>
                      </a:pPr>
                      <a:r>
                        <a:rPr lang="en-US" sz="1600" kern="100">
                          <a:effectLst/>
                          <a:latin typeface="BIZ UDPゴシック" panose="020B0400000000000000" pitchFamily="50" charset="-128"/>
                          <a:ea typeface="BIZ UDPゴシック" panose="020B0400000000000000" pitchFamily="50" charset="-128"/>
                          <a:cs typeface="Times New Roman" panose="02020603050405020304" pitchFamily="18" charset="0"/>
                        </a:rPr>
                        <a:t>28</a:t>
                      </a:r>
                      <a:r>
                        <a:rPr lang="ja-JP" sz="1600" kern="10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a:lnSpc>
                          <a:spcPct val="100000"/>
                        </a:lnSpc>
                        <a:spcBef>
                          <a:spcPts val="0"/>
                        </a:spcBef>
                        <a:spcAft>
                          <a:spcPts val="0"/>
                        </a:spcAft>
                      </a:pP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20</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vMerge="1">
                  <a:txBody>
                    <a:bodyPr/>
                    <a:lstStyle/>
                    <a:p>
                      <a:endParaRPr kumimoji="1" lang="ja-JP" altLang="en-US"/>
                    </a:p>
                  </a:txBody>
                  <a:tcPr/>
                </a:tc>
                <a:extLst>
                  <a:ext uri="{0D108BD9-81ED-4DB2-BD59-A6C34878D82A}">
                    <a16:rowId xmlns:a16="http://schemas.microsoft.com/office/drawing/2014/main" val="2281810486"/>
                  </a:ext>
                </a:extLst>
              </a:tr>
              <a:tr h="334700">
                <a:tc vMerge="1">
                  <a:txBody>
                    <a:bodyPr/>
                    <a:lstStyle/>
                    <a:p>
                      <a:endParaRPr kumimoji="1" lang="ja-JP" altLang="en-US"/>
                    </a:p>
                  </a:txBody>
                  <a:tcPr/>
                </a:tc>
                <a:tc>
                  <a:txBody>
                    <a:bodyPr/>
                    <a:lstStyle/>
                    <a:p>
                      <a:pPr marL="0" indent="0" algn="just">
                        <a:lnSpc>
                          <a:spcPct val="100000"/>
                        </a:lnSpc>
                        <a:spcBef>
                          <a:spcPts val="0"/>
                        </a:spcBef>
                        <a:spcAft>
                          <a:spcPts val="0"/>
                        </a:spcAft>
                      </a:pP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特定疾患処方管理加算</a:t>
                      </a:r>
                      <a:r>
                        <a:rPr lang="en-US"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a:t>
                      </a: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月</a:t>
                      </a:r>
                      <a:r>
                        <a:rPr lang="en-US"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2</a:t>
                      </a: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回</a:t>
                      </a:r>
                      <a:r>
                        <a:rPr lang="en-US"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lnSpc>
                          <a:spcPct val="100000"/>
                        </a:lnSpc>
                        <a:spcBef>
                          <a:spcPts val="0"/>
                        </a:spcBef>
                        <a:spcAft>
                          <a:spcPts val="0"/>
                        </a:spcAft>
                      </a:pPr>
                      <a:r>
                        <a:rPr lang="en-US" sz="1600" kern="100">
                          <a:effectLst/>
                          <a:latin typeface="BIZ UDPゴシック" panose="020B0400000000000000" pitchFamily="50" charset="-128"/>
                          <a:ea typeface="BIZ UDPゴシック" panose="020B0400000000000000" pitchFamily="50" charset="-128"/>
                          <a:cs typeface="Times New Roman" panose="02020603050405020304" pitchFamily="18" charset="0"/>
                        </a:rPr>
                        <a:t>18</a:t>
                      </a:r>
                      <a:r>
                        <a:rPr lang="ja-JP" sz="1600" kern="10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a:t>
                      </a:r>
                      <a:endParaRPr lang="ja-JP" alt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ja-JP"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廃止</a:t>
                      </a:r>
                      <a:r>
                        <a:rPr lang="en-US"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 </a:t>
                      </a:r>
                      <a:endParaRPr lang="ja-JP"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extLst>
                  <a:ext uri="{0D108BD9-81ED-4DB2-BD59-A6C34878D82A}">
                    <a16:rowId xmlns:a16="http://schemas.microsoft.com/office/drawing/2014/main" val="2263342683"/>
                  </a:ext>
                </a:extLst>
              </a:tr>
              <a:tr h="334700">
                <a:tc vMerge="1">
                  <a:txBody>
                    <a:bodyPr/>
                    <a:lstStyle/>
                    <a:p>
                      <a:endParaRPr kumimoji="1" lang="ja-JP" altLang="en-US"/>
                    </a:p>
                  </a:txBody>
                  <a:tcPr/>
                </a:tc>
                <a:tc>
                  <a:txBody>
                    <a:bodyPr/>
                    <a:lstStyle/>
                    <a:p>
                      <a:pPr marL="0" indent="0" algn="just">
                        <a:lnSpc>
                          <a:spcPct val="100000"/>
                        </a:lnSpc>
                        <a:spcBef>
                          <a:spcPts val="0"/>
                        </a:spcBef>
                        <a:spcAft>
                          <a:spcPts val="0"/>
                        </a:spcAft>
                      </a:pP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特定疾患処方管理加算</a:t>
                      </a:r>
                      <a:r>
                        <a:rPr lang="en-US"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a:t>
                      </a: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月</a:t>
                      </a:r>
                      <a:r>
                        <a:rPr lang="en-US"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1</a:t>
                      </a: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回</a:t>
                      </a:r>
                      <a:r>
                        <a:rPr lang="en-US"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lnSpc>
                          <a:spcPct val="100000"/>
                        </a:lnSpc>
                        <a:spcBef>
                          <a:spcPts val="0"/>
                        </a:spcBef>
                        <a:spcAft>
                          <a:spcPts val="0"/>
                        </a:spcAft>
                      </a:pP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66</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a:lnSpc>
                          <a:spcPct val="100000"/>
                        </a:lnSpc>
                        <a:spcBef>
                          <a:spcPts val="0"/>
                        </a:spcBef>
                        <a:spcAft>
                          <a:spcPts val="0"/>
                        </a:spcAft>
                      </a:pP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56</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a:lnSpc>
                          <a:spcPct val="100000"/>
                        </a:lnSpc>
                        <a:spcBef>
                          <a:spcPts val="0"/>
                        </a:spcBef>
                        <a:spcAft>
                          <a:spcPts val="0"/>
                        </a:spcAft>
                      </a:pPr>
                      <a:r>
                        <a:rPr lang="ja-JP"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a:t>
                      </a:r>
                      <a:r>
                        <a:rPr lang="en-US"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10</a:t>
                      </a:r>
                      <a:r>
                        <a:rPr lang="ja-JP"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extLst>
                  <a:ext uri="{0D108BD9-81ED-4DB2-BD59-A6C34878D82A}">
                    <a16:rowId xmlns:a16="http://schemas.microsoft.com/office/drawing/2014/main" val="3570194512"/>
                  </a:ext>
                </a:extLst>
              </a:tr>
            </a:tbl>
          </a:graphicData>
        </a:graphic>
      </p:graphicFrame>
      <p:sp>
        <p:nvSpPr>
          <p:cNvPr id="8" name="Rectangle 2">
            <a:extLst>
              <a:ext uri="{FF2B5EF4-FFF2-40B4-BE49-F238E27FC236}">
                <a16:creationId xmlns:a16="http://schemas.microsoft.com/office/drawing/2014/main" id="{01EA39BE-E122-D6C0-6D23-7CC1161F20F6}"/>
              </a:ext>
            </a:extLst>
          </p:cNvPr>
          <p:cNvSpPr>
            <a:spLocks noChangeArrowheads="1"/>
          </p:cNvSpPr>
          <p:nvPr/>
        </p:nvSpPr>
        <p:spPr bwMode="auto">
          <a:xfrm>
            <a:off x="233230" y="638313"/>
            <a:ext cx="3451884" cy="4251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4295" tIns="37148" rIns="74295" bIns="37148"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742950"/>
            <a:r>
              <a:rPr kumimoji="0" lang="ja-JP" altLang="ja-JP" sz="2275" b="1" dirty="0">
                <a:latin typeface="BIZ UDPゴシック" panose="020B0400000000000000" pitchFamily="50" charset="-128"/>
                <a:ea typeface="BIZ UDPゴシック" panose="020B0400000000000000" pitchFamily="50" charset="-128"/>
                <a:cs typeface="Times New Roman" panose="02020603050405020304" pitchFamily="18" charset="0"/>
              </a:rPr>
              <a:t>【院外処方】</a:t>
            </a:r>
            <a:endParaRPr kumimoji="0" lang="ja-JP" altLang="ja-JP" sz="2275" dirty="0"/>
          </a:p>
        </p:txBody>
      </p:sp>
    </p:spTree>
    <p:extLst>
      <p:ext uri="{BB962C8B-B14F-4D97-AF65-F5344CB8AC3E}">
        <p14:creationId xmlns:p14="http://schemas.microsoft.com/office/powerpoint/2010/main" val="3292368522"/>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生活習慣病に係る医学管理料の見直し③</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69603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4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特定疾患療養管理料の対象疾患から、生活習慣病である、</a:t>
            </a:r>
            <a:r>
              <a:rPr kumimoji="1" lang="ja-JP" altLang="en-US" sz="1600" b="0" i="0" u="none" strike="noStrike" kern="1200" cap="none" spc="-4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糖尿病、脂質異常症及び高血圧を除外</a:t>
            </a:r>
            <a:r>
              <a:rPr kumimoji="1" lang="ja-JP" altLang="en-US" sz="1600" b="0" i="0" u="none" strike="noStrike" kern="1200" cap="none" spc="-4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　</a:t>
            </a:r>
          </a:p>
          <a:p>
            <a:pPr marL="895350" marR="0" lvl="0" indent="-8953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処方料及び処方箋料の特定疾患処方管理加算についても同様。</a:t>
            </a:r>
          </a:p>
          <a:p>
            <a:pPr marL="895350" marR="0" lvl="0" indent="-8953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糖尿病が対象疾患から除外されたことに伴い、糖尿病透析予防指導管理料における算定要件</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注３</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を削除する。</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より質の高い疾病管理を推進する観点から、特定疾患療養管理料の</a:t>
            </a:r>
            <a:r>
              <a:rPr kumimoji="1" lang="ja-JP" altLang="en-US" sz="16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対象疾患を追加</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　</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401992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特定疾患療養管理料の対象疾患の見直し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　外来医療の機能分化・強化等－①</a:t>
            </a:r>
          </a:p>
        </p:txBody>
      </p:sp>
      <p:sp>
        <p:nvSpPr>
          <p:cNvPr id="88" name="正方形/長方形 87"/>
          <p:cNvSpPr/>
          <p:nvPr/>
        </p:nvSpPr>
        <p:spPr>
          <a:xfrm>
            <a:off x="5222676" y="2305503"/>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22676" y="2650801"/>
            <a:ext cx="4320000" cy="3823888"/>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特定疾患療養管理料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別表第一　特定疾患療養管理料並びに処方料並びに処方箋料の特定疾患処方管理加算１及び特定疾患処方管理加算２に規定する疾患</a:t>
            </a:r>
          </a:p>
          <a:p>
            <a:pPr marL="4429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結核</a:t>
            </a:r>
          </a:p>
          <a:p>
            <a:pPr marL="4429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悪性新生物</a:t>
            </a:r>
          </a:p>
          <a:p>
            <a:pPr marL="4429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甲状腺障害</a:t>
            </a:r>
          </a:p>
          <a:p>
            <a:pPr marL="4429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処置後甲状腺機能低下症</a:t>
            </a:r>
          </a:p>
          <a:p>
            <a:pPr marL="4429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p>
          <a:p>
            <a:pPr marL="4429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スフィンゴリピド代謝障害及びその他の脂質蓄積障害</a:t>
            </a:r>
          </a:p>
          <a:p>
            <a:pPr marL="4429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ムコ脂質症</a:t>
            </a:r>
          </a:p>
          <a:p>
            <a:pPr marL="4429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リポ蛋白代謝障害及びその他の脂（質）血症</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（家族性高コレステロール血症等の遺伝性疾患に限る。）</a:t>
            </a:r>
          </a:p>
          <a:p>
            <a:pPr marL="4429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リポジストロフィー</a:t>
            </a:r>
          </a:p>
          <a:p>
            <a:pPr marL="4429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ローノア・ベンソード腺脂肪腫症</a:t>
            </a:r>
          </a:p>
          <a:p>
            <a:pPr marL="4429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p>
          <a:p>
            <a:pPr marL="4429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虚血性心疾患</a:t>
            </a:r>
          </a:p>
          <a:p>
            <a:pPr marL="4429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（中略）</a:t>
            </a:r>
          </a:p>
          <a:p>
            <a:pPr marL="4429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性染色体異常</a:t>
            </a:r>
          </a:p>
          <a:p>
            <a:pPr marL="4429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アナフィラキシー</a:t>
            </a:r>
          </a:p>
          <a:p>
            <a:pPr marL="4429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ギラン・バレー症候群</a:t>
            </a:r>
          </a:p>
        </p:txBody>
      </p:sp>
      <p:sp>
        <p:nvSpPr>
          <p:cNvPr id="90" name="右矢印 89"/>
          <p:cNvSpPr/>
          <p:nvPr/>
        </p:nvSpPr>
        <p:spPr>
          <a:xfrm>
            <a:off x="4767327" y="4217990"/>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1929" y="2305503"/>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24364" y="2650801"/>
            <a:ext cx="4371398" cy="3823888"/>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特定疾患療養管理料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別表第一　特定疾患療養管理料並びに処方料並びに処方箋料の特定疾患処方管理加算１及び特定疾患処方管理加算２に規定する疾患</a:t>
            </a:r>
          </a:p>
          <a:p>
            <a:pPr marL="269875" marR="0" lvl="0" indent="9048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結核</a:t>
            </a:r>
          </a:p>
          <a:p>
            <a:pPr marL="269875" marR="0" lvl="0" indent="9048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悪性新生物</a:t>
            </a:r>
          </a:p>
          <a:p>
            <a:pPr marL="269875" marR="0" lvl="0" indent="9048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甲状腺障害</a:t>
            </a:r>
          </a:p>
          <a:p>
            <a:pPr marL="269875" marR="0" lvl="0" indent="9048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処置後甲状腺機能低下症</a:t>
            </a:r>
          </a:p>
          <a:p>
            <a:pPr marL="269875" marR="0" lvl="0" indent="9048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糖尿病</a:t>
            </a:r>
          </a:p>
          <a:p>
            <a:pPr marL="269875" marR="0" lvl="0" indent="9048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スフィンゴリピド代謝障害及びその他の脂質蓄積障害</a:t>
            </a:r>
          </a:p>
          <a:p>
            <a:pPr marL="269875" marR="0" lvl="0" indent="9048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ムコ脂質症</a:t>
            </a:r>
          </a:p>
          <a:p>
            <a:pPr marL="269875" marR="0" lvl="0" indent="9048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リポ蛋白代謝障害及びその他の脂（質）血症</a:t>
            </a:r>
          </a:p>
          <a:p>
            <a:pPr marL="269875" marR="0" lvl="0" indent="90488" algn="l" defTabSz="914400" rtl="0" eaLnBrk="1" fontAlgn="auto" latinLnBrk="0" hangingPunct="1">
              <a:lnSpc>
                <a:spcPct val="100000"/>
              </a:lnSpc>
              <a:spcBef>
                <a:spcPts val="0"/>
              </a:spcBef>
              <a:spcAft>
                <a:spcPts val="0"/>
              </a:spcAft>
              <a:buClrTx/>
              <a:buSzTx/>
              <a:buFontTx/>
              <a:buNone/>
              <a:tabLst>
                <a:tab pos="87313" algn="l"/>
              </a:tabLst>
              <a:defRPr/>
            </a:pP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9048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リポジストロフィー</a:t>
            </a:r>
          </a:p>
          <a:p>
            <a:pPr marL="269875" marR="0" lvl="0" indent="9048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ローノア・ベンソード腺脂肪腫症</a:t>
            </a:r>
          </a:p>
          <a:p>
            <a:pPr marL="269875" marR="0" lvl="0" indent="9048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高血圧性疾患</a:t>
            </a:r>
          </a:p>
          <a:p>
            <a:pPr marL="269875" marR="0" lvl="0" indent="9048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虚血性心疾患</a:t>
            </a:r>
          </a:p>
          <a:p>
            <a:pPr marL="269875" marR="0" lvl="0" indent="9048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（中略）</a:t>
            </a:r>
          </a:p>
          <a:p>
            <a:pPr marL="269875" marR="0" lvl="0" indent="9048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性染色体異常</a:t>
            </a:r>
          </a:p>
          <a:p>
            <a:pPr marL="269875" marR="0" lvl="0" indent="9048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p>
          <a:p>
            <a:pPr marL="269875" marR="0" lvl="0" indent="9048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p>
        </p:txBody>
      </p:sp>
      <p:sp>
        <p:nvSpPr>
          <p:cNvPr id="4" name="スライド番号プレースホルダー 2">
            <a:extLst>
              <a:ext uri="{FF2B5EF4-FFF2-40B4-BE49-F238E27FC236}">
                <a16:creationId xmlns:a16="http://schemas.microsoft.com/office/drawing/2014/main" id="{E9991C53-00F8-439B-F43F-CD06A6365B6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726583152"/>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 3">
            <a:extLst>
              <a:ext uri="{FF2B5EF4-FFF2-40B4-BE49-F238E27FC236}">
                <a16:creationId xmlns:a16="http://schemas.microsoft.com/office/drawing/2014/main" id="{860D70C8-4FBE-42AA-A5A4-49FC41B16228}"/>
              </a:ext>
            </a:extLst>
          </p:cNvPr>
          <p:cNvGraphicFramePr>
            <a:graphicFrameLocks noGrp="1"/>
          </p:cNvGraphicFramePr>
          <p:nvPr/>
        </p:nvGraphicFramePr>
        <p:xfrm>
          <a:off x="2466313" y="866470"/>
          <a:ext cx="2094778" cy="5688467"/>
        </p:xfrm>
        <a:graphic>
          <a:graphicData uri="http://schemas.openxmlformats.org/drawingml/2006/table">
            <a:tbl>
              <a:tblPr/>
              <a:tblGrid>
                <a:gridCol w="644127">
                  <a:extLst>
                    <a:ext uri="{9D8B030D-6E8A-4147-A177-3AD203B41FA5}">
                      <a16:colId xmlns:a16="http://schemas.microsoft.com/office/drawing/2014/main" val="957208355"/>
                    </a:ext>
                  </a:extLst>
                </a:gridCol>
                <a:gridCol w="1450651">
                  <a:extLst>
                    <a:ext uri="{9D8B030D-6E8A-4147-A177-3AD203B41FA5}">
                      <a16:colId xmlns:a16="http://schemas.microsoft.com/office/drawing/2014/main" val="1545440034"/>
                    </a:ext>
                  </a:extLst>
                </a:gridCol>
              </a:tblGrid>
              <a:tr h="215727">
                <a:tc>
                  <a:txBody>
                    <a:bodyPr/>
                    <a:lstStyle/>
                    <a:p>
                      <a:pPr algn="ctr" fontAlgn="ctr"/>
                      <a:r>
                        <a:rPr lang="ja-JP" altLang="en-US" sz="1100" b="1" i="0" u="none" strike="noStrike">
                          <a:solidFill>
                            <a:srgbClr val="000000"/>
                          </a:solidFill>
                          <a:effectLst/>
                          <a:latin typeface="メイリオ" panose="020B0604030504040204" pitchFamily="50" charset="-128"/>
                          <a:ea typeface="メイリオ" panose="020B0604030504040204" pitchFamily="50" charset="-128"/>
                        </a:rPr>
                        <a:t>大項目</a:t>
                      </a:r>
                    </a:p>
                  </a:txBody>
                  <a:tcPr marL="7750" marR="7750" marT="77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EDFF"/>
                    </a:solidFill>
                  </a:tcPr>
                </a:tc>
                <a:tc>
                  <a:txBody>
                    <a:bodyPr/>
                    <a:lstStyle/>
                    <a:p>
                      <a:pPr algn="ctr" fontAlgn="ctr"/>
                      <a:r>
                        <a:rPr lang="ja-JP" altLang="en-US" sz="1100" b="1" i="0" u="none" strike="noStrike">
                          <a:solidFill>
                            <a:srgbClr val="000000"/>
                          </a:solidFill>
                          <a:effectLst/>
                          <a:latin typeface="メイリオ" panose="020B0604030504040204" pitchFamily="50" charset="-128"/>
                          <a:ea typeface="メイリオ" panose="020B0604030504040204" pitchFamily="50" charset="-128"/>
                        </a:rPr>
                        <a:t>項目名</a:t>
                      </a:r>
                    </a:p>
                  </a:txBody>
                  <a:tcPr marL="7750" marR="7750" marT="77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EDFF"/>
                    </a:solidFill>
                  </a:tcPr>
                </a:tc>
                <a:extLst>
                  <a:ext uri="{0D108BD9-81ED-4DB2-BD59-A6C34878D82A}">
                    <a16:rowId xmlns:a16="http://schemas.microsoft.com/office/drawing/2014/main" val="2506436386"/>
                  </a:ext>
                </a:extLst>
              </a:tr>
              <a:tr h="210490">
                <a:tc rowSpan="3">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属性</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生年月日</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217755141"/>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性別</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968535416"/>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患者住所地域の郵便番号</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25169346"/>
                  </a:ext>
                </a:extLst>
              </a:tr>
              <a:tr h="210490">
                <a:tc rowSpan="2">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身長・</a:t>
                      </a:r>
                      <a:endParaRPr lang="en-US" alt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endParaRPr>
                    </a:p>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体重</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身長</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193227324"/>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体重</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15171212"/>
                  </a:ext>
                </a:extLst>
              </a:tr>
              <a:tr h="210490">
                <a:tc rowSpan="3">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喫煙歴</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喫煙区分</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02629629"/>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1</a:t>
                      </a:r>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日の喫煙本数</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003147757"/>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喫煙年数</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584522697"/>
                  </a:ext>
                </a:extLst>
              </a:tr>
              <a:tr h="210490">
                <a:tc rowSpan="2">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介護情報</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高齢者情報</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4885538"/>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要介護度</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60806936"/>
                  </a:ext>
                </a:extLst>
              </a:tr>
              <a:tr h="210490">
                <a:tc rowSpan="5">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診断情報</a:t>
                      </a:r>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a:t>
                      </a:r>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傷病</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自院管理の有無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025179510"/>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ICD10</a:t>
                      </a:r>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021744990"/>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傷病名コード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652503977"/>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修飾語コード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16208387"/>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傷病名</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152214700"/>
                  </a:ext>
                </a:extLst>
              </a:tr>
              <a:tr h="210490">
                <a:tc rowSpan="5">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入院の</a:t>
                      </a:r>
                      <a:endParaRPr lang="en-US" alt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endParaRPr>
                    </a:p>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状況</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入院の有無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527222623"/>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ICD10</a:t>
                      </a:r>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13605057"/>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傷病名コード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947896507"/>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修飾語コード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468615297"/>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傷病名</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411960419"/>
                  </a:ext>
                </a:extLst>
              </a:tr>
              <a:tr h="210490">
                <a:tc rowSpan="6">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終診情報</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当月中の終診情報</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92510868"/>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終診年月日</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703804856"/>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ICD10</a:t>
                      </a:r>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32486282"/>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傷病名コード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044043458"/>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修飾語コード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974436207"/>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dirty="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傷病名</a:t>
                      </a:r>
                      <a:endParaRPr lang="ja-JP" sz="900" kern="100" dirty="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071207630"/>
                  </a:ext>
                </a:extLst>
              </a:tr>
            </a:tbl>
          </a:graphicData>
        </a:graphic>
      </p:graphicFrame>
      <p:sp>
        <p:nvSpPr>
          <p:cNvPr id="14" name="テキスト ボックス 13"/>
          <p:cNvSpPr txBox="1">
            <a:spLocks noChangeArrowheads="1"/>
          </p:cNvSpPr>
          <p:nvPr/>
        </p:nvSpPr>
        <p:spPr bwMode="auto">
          <a:xfrm>
            <a:off x="0" y="0"/>
            <a:ext cx="9906000" cy="454552"/>
          </a:xfrm>
          <a:prstGeom prst="rect">
            <a:avLst/>
          </a:prstGeom>
          <a:solidFill>
            <a:srgbClr val="E1EDFF"/>
          </a:solidFill>
          <a:ln>
            <a:noFill/>
          </a:ln>
        </p:spPr>
        <p:txBody>
          <a:bodyPr wrap="square" lIns="84396" tIns="42198" rIns="84396" bIns="42198">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844083" rtl="0" eaLnBrk="0" fontAlgn="auto" latinLnBrk="0" hangingPunct="0">
              <a:lnSpc>
                <a:spcPct val="100000"/>
              </a:lnSpc>
              <a:spcBef>
                <a:spcPts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（参考）外来データ提出加算について</a:t>
            </a:r>
          </a:p>
        </p:txBody>
      </p:sp>
      <p:sp>
        <p:nvSpPr>
          <p:cNvPr id="16" name="Rectangle 49" descr="25%"/>
          <p:cNvSpPr>
            <a:spLocks noChangeArrowheads="1"/>
          </p:cNvSpPr>
          <p:nvPr/>
        </p:nvSpPr>
        <p:spPr bwMode="auto">
          <a:xfrm>
            <a:off x="-1" y="6581402"/>
            <a:ext cx="8588829" cy="320142"/>
          </a:xfrm>
          <a:prstGeom prst="rect">
            <a:avLst/>
          </a:prstGeom>
          <a:noFill/>
          <a:ln w="9525">
            <a:solidFill>
              <a:schemeClr val="bg1"/>
            </a:solidFill>
            <a:miter lim="800000"/>
            <a:headEnd/>
            <a:tailEnd/>
          </a:ln>
        </p:spPr>
        <p:txBody>
          <a:bodyPr wrap="square" lIns="90604" tIns="10796" rIns="90604" bIns="10796" anchor="ctr"/>
          <a:lstStyle/>
          <a:p>
            <a:pPr marL="276225" marR="0" lvl="0" indent="-2762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出典：</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2023</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年度「外来医療、在宅医療、リハビリテーション医療の影響評価に係る調査」実施説明資料を元に作成</a:t>
            </a:r>
          </a:p>
        </p:txBody>
      </p:sp>
      <p:sp>
        <p:nvSpPr>
          <p:cNvPr id="6" name="テキスト ボックス 5">
            <a:extLst>
              <a:ext uri="{FF2B5EF4-FFF2-40B4-BE49-F238E27FC236}">
                <a16:creationId xmlns:a16="http://schemas.microsoft.com/office/drawing/2014/main" id="{0C295C05-659E-8CB2-E06C-A84BC17C6F13}"/>
              </a:ext>
            </a:extLst>
          </p:cNvPr>
          <p:cNvSpPr txBox="1"/>
          <p:nvPr/>
        </p:nvSpPr>
        <p:spPr>
          <a:xfrm>
            <a:off x="2653883" y="497125"/>
            <a:ext cx="171963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a:t>
            </a:r>
            <a:r>
              <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共通項目</a:t>
            </a:r>
            <a:r>
              <a:rPr kumimoji="1" lang="en-US" altLang="ja-JP"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a:t>
            </a: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9" name="テキスト ボックス 8">
            <a:extLst>
              <a:ext uri="{FF2B5EF4-FFF2-40B4-BE49-F238E27FC236}">
                <a16:creationId xmlns:a16="http://schemas.microsoft.com/office/drawing/2014/main" id="{758EB2F3-01C9-73EA-9CD2-DE0FB099011B}"/>
              </a:ext>
            </a:extLst>
          </p:cNvPr>
          <p:cNvSpPr txBox="1"/>
          <p:nvPr/>
        </p:nvSpPr>
        <p:spPr>
          <a:xfrm>
            <a:off x="5411059" y="497125"/>
            <a:ext cx="3748761"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a:t>
            </a:r>
            <a:r>
              <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在宅データ提出加算特有の項目</a:t>
            </a:r>
            <a:r>
              <a:rPr kumimoji="1" lang="en-US" altLang="ja-JP"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a:t>
            </a: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7" name="テキスト ボックス 6">
            <a:extLst>
              <a:ext uri="{FF2B5EF4-FFF2-40B4-BE49-F238E27FC236}">
                <a16:creationId xmlns:a16="http://schemas.microsoft.com/office/drawing/2014/main" id="{4525543C-6189-FCBC-A2DC-2767F1F3CDB2}"/>
              </a:ext>
            </a:extLst>
          </p:cNvPr>
          <p:cNvSpPr txBox="1"/>
          <p:nvPr/>
        </p:nvSpPr>
        <p:spPr>
          <a:xfrm>
            <a:off x="279109" y="1313247"/>
            <a:ext cx="1926762"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外来データ提出加算　</a:t>
            </a:r>
            <a:r>
              <a:rPr kumimoji="1" lang="en-US" altLang="ja-JP"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点（月１回）</a:t>
            </a:r>
            <a:endParaRPr kumimoji="1" lang="en-US" altLang="ja-JP"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正方形/長方形 9">
            <a:extLst>
              <a:ext uri="{FF2B5EF4-FFF2-40B4-BE49-F238E27FC236}">
                <a16:creationId xmlns:a16="http://schemas.microsoft.com/office/drawing/2014/main" id="{2E41B2E2-2C6E-5E7A-06C0-E3BEFC2CB10F}"/>
              </a:ext>
            </a:extLst>
          </p:cNvPr>
          <p:cNvSpPr/>
          <p:nvPr/>
        </p:nvSpPr>
        <p:spPr>
          <a:xfrm>
            <a:off x="139350" y="1836467"/>
            <a:ext cx="2206280" cy="4063590"/>
          </a:xfrm>
          <a:prstGeom prst="rect">
            <a:avLst/>
          </a:prstGeom>
          <a:noFill/>
          <a:ln w="1905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1800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別に厚生労働大臣が定める施設基準に適合しているものとして地方厚生局長等に届け出た保険医療機関において、当該保険医療機関における</a:t>
            </a: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診療報酬の請求状況、生活習慣病の治療管理の状況等の診療の内容に関するデータを継続して厚生労働省に提出している場合</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は、外来データ提出加算として、</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180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外来患者に係る診療内容に関するデータを継続的かつ適切に提出</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するために必要な体制が整備されていること。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3" name="表 2">
            <a:extLst>
              <a:ext uri="{FF2B5EF4-FFF2-40B4-BE49-F238E27FC236}">
                <a16:creationId xmlns:a16="http://schemas.microsoft.com/office/drawing/2014/main" id="{F93E40D4-542B-78BA-32DD-64345D5F360E}"/>
              </a:ext>
            </a:extLst>
          </p:cNvPr>
          <p:cNvGraphicFramePr>
            <a:graphicFrameLocks noGrp="1"/>
          </p:cNvGraphicFramePr>
          <p:nvPr/>
        </p:nvGraphicFramePr>
        <p:xfrm>
          <a:off x="4729193" y="872393"/>
          <a:ext cx="2094778" cy="5683547"/>
        </p:xfrm>
        <a:graphic>
          <a:graphicData uri="http://schemas.openxmlformats.org/drawingml/2006/table">
            <a:tbl>
              <a:tblPr/>
              <a:tblGrid>
                <a:gridCol w="740305">
                  <a:extLst>
                    <a:ext uri="{9D8B030D-6E8A-4147-A177-3AD203B41FA5}">
                      <a16:colId xmlns:a16="http://schemas.microsoft.com/office/drawing/2014/main" val="957208355"/>
                    </a:ext>
                  </a:extLst>
                </a:gridCol>
                <a:gridCol w="1354473">
                  <a:extLst>
                    <a:ext uri="{9D8B030D-6E8A-4147-A177-3AD203B41FA5}">
                      <a16:colId xmlns:a16="http://schemas.microsoft.com/office/drawing/2014/main" val="1545440034"/>
                    </a:ext>
                  </a:extLst>
                </a:gridCol>
              </a:tblGrid>
              <a:tr h="255527">
                <a:tc>
                  <a:txBody>
                    <a:bodyPr/>
                    <a:lstStyle/>
                    <a:p>
                      <a:pPr algn="ctr" fontAlgn="ctr"/>
                      <a:r>
                        <a:rPr lang="ja-JP" altLang="en-US" sz="1100" b="1" i="0" u="none" strike="noStrike">
                          <a:solidFill>
                            <a:srgbClr val="000000"/>
                          </a:solidFill>
                          <a:effectLst/>
                          <a:latin typeface="メイリオ" panose="020B0604030504040204" pitchFamily="50" charset="-128"/>
                          <a:ea typeface="メイリオ" panose="020B0604030504040204" pitchFamily="50" charset="-128"/>
                        </a:rPr>
                        <a:t>大項目</a:t>
                      </a:r>
                    </a:p>
                  </a:txBody>
                  <a:tcPr marL="7750" marR="7750" marT="77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EDFF"/>
                    </a:solidFill>
                  </a:tcPr>
                </a:tc>
                <a:tc>
                  <a:txBody>
                    <a:bodyPr/>
                    <a:lstStyle/>
                    <a:p>
                      <a:pPr algn="ctr" fontAlgn="ctr"/>
                      <a:r>
                        <a:rPr lang="ja-JP" altLang="en-US" sz="1100" b="1" i="0" u="none" strike="noStrike">
                          <a:solidFill>
                            <a:srgbClr val="000000"/>
                          </a:solidFill>
                          <a:effectLst/>
                          <a:latin typeface="メイリオ" panose="020B0604030504040204" pitchFamily="50" charset="-128"/>
                          <a:ea typeface="メイリオ" panose="020B0604030504040204" pitchFamily="50" charset="-128"/>
                        </a:rPr>
                        <a:t>項目名</a:t>
                      </a:r>
                    </a:p>
                  </a:txBody>
                  <a:tcPr marL="7750" marR="7750" marT="77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EDFF"/>
                    </a:solidFill>
                  </a:tcPr>
                </a:tc>
                <a:extLst>
                  <a:ext uri="{0D108BD9-81ED-4DB2-BD59-A6C34878D82A}">
                    <a16:rowId xmlns:a16="http://schemas.microsoft.com/office/drawing/2014/main" val="2506436386"/>
                  </a:ext>
                </a:extLst>
              </a:tr>
              <a:tr h="255527">
                <a:tc rowSpan="4">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外来受診情報</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受診年月日</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217755141"/>
                  </a:ext>
                </a:extLst>
              </a:tr>
              <a:tr h="255527">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初診</a:t>
                      </a:r>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a:t>
                      </a:r>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再診</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968535416"/>
                  </a:ext>
                </a:extLst>
              </a:tr>
              <a:tr h="255527">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他院による紹介の有無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25169346"/>
                  </a:ext>
                </a:extLst>
              </a:tr>
              <a:tr h="255527">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診療科コード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193227324"/>
                  </a:ext>
                </a:extLst>
              </a:tr>
              <a:tr h="255527">
                <a:tc rowSpan="2">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糖尿病の有無 </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糖尿病の有無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15171212"/>
                  </a:ext>
                </a:extLst>
              </a:tr>
              <a:tr h="255527">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自院管理の有無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02629629"/>
                  </a:ext>
                </a:extLst>
              </a:tr>
              <a:tr h="276178">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糖尿病の診断年月</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診断年月</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003147757"/>
                  </a:ext>
                </a:extLst>
              </a:tr>
              <a:tr h="255527">
                <a:tc rowSpan="4">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血糖コントロール・慢性合併症</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血糖コントロール</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584522697"/>
                  </a:ext>
                </a:extLst>
              </a:tr>
              <a:tr h="255527">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慢性合併症：網膜症</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4885538"/>
                  </a:ext>
                </a:extLst>
              </a:tr>
              <a:tr h="255527">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慢性合併症：腎症</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60806936"/>
                  </a:ext>
                </a:extLst>
              </a:tr>
              <a:tr h="255527">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慢性合併症：神経障害</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025179510"/>
                  </a:ext>
                </a:extLst>
              </a:tr>
              <a:tr h="255527">
                <a:tc rowSpan="2">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高血圧症の有無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高血圧症の有無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021744990"/>
                  </a:ext>
                </a:extLst>
              </a:tr>
              <a:tr h="255527">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自院管理の有無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652503977"/>
                  </a:ext>
                </a:extLst>
              </a:tr>
              <a:tr h="276178">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高血圧症の診断年月</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診断年月</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16208387"/>
                  </a:ext>
                </a:extLst>
              </a:tr>
              <a:tr h="255527">
                <a:tc rowSpan="4">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血圧</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血圧分類</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152214700"/>
                  </a:ext>
                </a:extLst>
              </a:tr>
              <a:tr h="255527">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リスク層</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527222623"/>
                  </a:ext>
                </a:extLst>
              </a:tr>
              <a:tr h="255527">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収縮期血圧</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13605057"/>
                  </a:ext>
                </a:extLst>
              </a:tr>
              <a:tr h="255527">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拡張期血圧</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947896507"/>
                  </a:ext>
                </a:extLst>
              </a:tr>
              <a:tr h="255527">
                <a:tc rowSpan="2">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脂質異常症の有無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脂質異常症の有無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468615297"/>
                  </a:ext>
                </a:extLst>
              </a:tr>
              <a:tr h="255527">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自院管理の有無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411960419"/>
                  </a:ext>
                </a:extLst>
              </a:tr>
              <a:tr h="276178">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脂質異常症の診断年月</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dirty="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診断年月</a:t>
                      </a:r>
                      <a:endParaRPr lang="ja-JP" sz="900" kern="100" dirty="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864452477"/>
                  </a:ext>
                </a:extLst>
              </a:tr>
            </a:tbl>
          </a:graphicData>
        </a:graphic>
      </p:graphicFrame>
      <p:graphicFrame>
        <p:nvGraphicFramePr>
          <p:cNvPr id="11" name="表 10">
            <a:extLst>
              <a:ext uri="{FF2B5EF4-FFF2-40B4-BE49-F238E27FC236}">
                <a16:creationId xmlns:a16="http://schemas.microsoft.com/office/drawing/2014/main" id="{92A9D0D4-0529-CB27-29FC-89D09AADB913}"/>
              </a:ext>
            </a:extLst>
          </p:cNvPr>
          <p:cNvGraphicFramePr>
            <a:graphicFrameLocks noGrp="1"/>
          </p:cNvGraphicFramePr>
          <p:nvPr/>
        </p:nvGraphicFramePr>
        <p:xfrm>
          <a:off x="6878401" y="871399"/>
          <a:ext cx="2920907" cy="5696188"/>
        </p:xfrm>
        <a:graphic>
          <a:graphicData uri="http://schemas.openxmlformats.org/drawingml/2006/table">
            <a:tbl>
              <a:tblPr/>
              <a:tblGrid>
                <a:gridCol w="1032264">
                  <a:extLst>
                    <a:ext uri="{9D8B030D-6E8A-4147-A177-3AD203B41FA5}">
                      <a16:colId xmlns:a16="http://schemas.microsoft.com/office/drawing/2014/main" val="957208355"/>
                    </a:ext>
                  </a:extLst>
                </a:gridCol>
                <a:gridCol w="1888643">
                  <a:extLst>
                    <a:ext uri="{9D8B030D-6E8A-4147-A177-3AD203B41FA5}">
                      <a16:colId xmlns:a16="http://schemas.microsoft.com/office/drawing/2014/main" val="1545440034"/>
                    </a:ext>
                  </a:extLst>
                </a:gridCol>
              </a:tblGrid>
              <a:tr h="230522">
                <a:tc>
                  <a:txBody>
                    <a:bodyPr/>
                    <a:lstStyle/>
                    <a:p>
                      <a:pPr algn="ctr" fontAlgn="ctr"/>
                      <a:r>
                        <a:rPr lang="ja-JP" altLang="en-US" sz="1100" b="1" i="0" u="none" strike="noStrike">
                          <a:solidFill>
                            <a:srgbClr val="000000"/>
                          </a:solidFill>
                          <a:effectLst/>
                          <a:latin typeface="メイリオ" panose="020B0604030504040204" pitchFamily="50" charset="-128"/>
                          <a:ea typeface="メイリオ" panose="020B0604030504040204" pitchFamily="50" charset="-128"/>
                        </a:rPr>
                        <a:t>大項目</a:t>
                      </a:r>
                    </a:p>
                  </a:txBody>
                  <a:tcPr marL="7750" marR="7750" marT="77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EDFF"/>
                    </a:solidFill>
                  </a:tcPr>
                </a:tc>
                <a:tc>
                  <a:txBody>
                    <a:bodyPr/>
                    <a:lstStyle/>
                    <a:p>
                      <a:pPr algn="ctr" fontAlgn="ctr"/>
                      <a:r>
                        <a:rPr lang="ja-JP" altLang="en-US" sz="1100" b="1" i="0" u="none" strike="noStrike">
                          <a:solidFill>
                            <a:srgbClr val="000000"/>
                          </a:solidFill>
                          <a:effectLst/>
                          <a:latin typeface="メイリオ" panose="020B0604030504040204" pitchFamily="50" charset="-128"/>
                          <a:ea typeface="メイリオ" panose="020B0604030504040204" pitchFamily="50" charset="-128"/>
                        </a:rPr>
                        <a:t>項目名</a:t>
                      </a:r>
                    </a:p>
                  </a:txBody>
                  <a:tcPr marL="7750" marR="7750" marT="77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EDFF"/>
                    </a:solidFill>
                  </a:tcPr>
                </a:tc>
                <a:extLst>
                  <a:ext uri="{0D108BD9-81ED-4DB2-BD59-A6C34878D82A}">
                    <a16:rowId xmlns:a16="http://schemas.microsoft.com/office/drawing/2014/main" val="2506436386"/>
                  </a:ext>
                </a:extLst>
              </a:tr>
              <a:tr h="230522">
                <a:tc rowSpan="2">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リスク分類・</a:t>
                      </a:r>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LDL</a:t>
                      </a:r>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コレステロール</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リスク分類</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217755141"/>
                  </a:ext>
                </a:extLst>
              </a:tr>
              <a:tr h="230522">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LDL</a:t>
                      </a:r>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コレステロール</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968535416"/>
                  </a:ext>
                </a:extLst>
              </a:tr>
              <a:tr h="230522">
                <a:tc rowSpan="3">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脳卒中の有無（初発）</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脳卒中の有無（既往含む）</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25169346"/>
                  </a:ext>
                </a:extLst>
              </a:tr>
              <a:tr h="230522">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脳卒中の初発の種類（既往含む）</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193227324"/>
                  </a:ext>
                </a:extLst>
              </a:tr>
              <a:tr h="230522">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脳卒中の初発の発症（診断）年月</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15171212"/>
                  </a:ext>
                </a:extLst>
              </a:tr>
              <a:tr h="270870">
                <a:tc rowSpan="2">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脳卒中（初発以外）</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脳卒中の初発以外の種類（既往含む）</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02629629"/>
                  </a:ext>
                </a:extLst>
              </a:tr>
              <a:tr h="27087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脳卒中の初発以外の発症（診断）年月</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003147757"/>
                  </a:ext>
                </a:extLst>
              </a:tr>
              <a:tr h="230522">
                <a:tc rowSpan="3">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急性冠症候群の有無（初発）</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急性冠症候群の有無（既往含む）</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584522697"/>
                  </a:ext>
                </a:extLst>
              </a:tr>
              <a:tr h="27087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急性冠症候群の初発の種類（既往含む）</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4885538"/>
                  </a:ext>
                </a:extLst>
              </a:tr>
              <a:tr h="27087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急性冠症候群の初発の発症（診断）年月</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60806936"/>
                  </a:ext>
                </a:extLst>
              </a:tr>
              <a:tr h="270870">
                <a:tc rowSpan="2">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急性冠症候群の（初発以外）</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急性冠症候群の初発以外の種類（既往含む）</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025179510"/>
                  </a:ext>
                </a:extLst>
              </a:tr>
              <a:tr h="27087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急性冠症候群の初発以外の発症（診断）年月</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021744990"/>
                  </a:ext>
                </a:extLst>
              </a:tr>
              <a:tr h="230522">
                <a:tc rowSpan="2">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心不全の有無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心不全の有無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652503977"/>
                  </a:ext>
                </a:extLst>
              </a:tr>
              <a:tr h="230522">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心不全の診断年月</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16208387"/>
                  </a:ext>
                </a:extLst>
              </a:tr>
              <a:tr h="230522">
                <a:tc rowSpan="2">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急性大動脈解離の有無（初発）</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急性大動脈解離の有無（既往含む）</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152214700"/>
                  </a:ext>
                </a:extLst>
              </a:tr>
              <a:tr h="27087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急性大動脈解離の初発の発症（診断）年月</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527222623"/>
                  </a:ext>
                </a:extLst>
              </a:tr>
              <a:tr h="270870">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急性大動脈解離（初発以外）</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急性大動脈解離の初発以外の発症（診断）年月</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13605057"/>
                  </a:ext>
                </a:extLst>
              </a:tr>
              <a:tr h="230522">
                <a:tc rowSpan="2">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慢性腎臓病の有無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慢性腎臓病の有無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947896507"/>
                  </a:ext>
                </a:extLst>
              </a:tr>
              <a:tr h="230522">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慢性腎臓病の診断年月</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468615297"/>
                  </a:ext>
                </a:extLst>
              </a:tr>
              <a:tr h="230522">
                <a:tc rowSpan="3">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高尿酸血症の有無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高尿酸血症の有無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411960419"/>
                  </a:ext>
                </a:extLst>
              </a:tr>
              <a:tr h="230522">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高尿酸血症の診断年月</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864452477"/>
                  </a:ext>
                </a:extLst>
              </a:tr>
              <a:tr h="230522">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dirty="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尿酸値</a:t>
                      </a:r>
                      <a:endParaRPr lang="ja-JP" sz="900" kern="100" dirty="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755141941"/>
                  </a:ext>
                </a:extLst>
              </a:tr>
            </a:tbl>
          </a:graphicData>
        </a:graphic>
      </p:graphicFrame>
      <p:sp>
        <p:nvSpPr>
          <p:cNvPr id="2" name="スライド番号プレースホルダー 2">
            <a:extLst>
              <a:ext uri="{FF2B5EF4-FFF2-40B4-BE49-F238E27FC236}">
                <a16:creationId xmlns:a16="http://schemas.microsoft.com/office/drawing/2014/main" id="{D587E91A-3BE2-C831-303C-FB0432162492}"/>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770036283"/>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31429"/>
            <a:ext cx="1733550" cy="24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latin typeface="ＭＳ Ｐゴシック" charset="-128"/>
              </a:rPr>
              <a:pPr algn="r" defTabSz="742950" eaLnBrk="1" hangingPunct="1">
                <a:defRPr/>
              </a:pPr>
              <a:t>196</a:t>
            </a:fld>
            <a:endParaRPr lang="en-US" altLang="ja-JP" sz="2800" kern="0" dirty="0">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715153345"/>
              </p:ext>
            </p:extLst>
          </p:nvPr>
        </p:nvGraphicFramePr>
        <p:xfrm>
          <a:off x="389493" y="845967"/>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n-cs"/>
                        </a:rPr>
                        <a:t>生活習慣病管理料の算定に係る注意点</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2025682546"/>
              </p:ext>
            </p:extLst>
          </p:nvPr>
        </p:nvGraphicFramePr>
        <p:xfrm>
          <a:off x="748937" y="1554877"/>
          <a:ext cx="8360229" cy="4829176"/>
        </p:xfrm>
        <a:graphic>
          <a:graphicData uri="http://schemas.openxmlformats.org/drawingml/2006/table">
            <a:tbl>
              <a:tblPr firstRow="1" bandRow="1">
                <a:tableStyleId>{5C22544A-7EE6-4342-B048-85BDC9FD1C3A}</a:tableStyleId>
              </a:tblPr>
              <a:tblGrid>
                <a:gridCol w="8360229">
                  <a:extLst>
                    <a:ext uri="{9D8B030D-6E8A-4147-A177-3AD203B41FA5}">
                      <a16:colId xmlns:a16="http://schemas.microsoft.com/office/drawing/2014/main" val="4124765003"/>
                    </a:ext>
                  </a:extLst>
                </a:gridCol>
              </a:tblGrid>
              <a:tr h="4123112">
                <a:tc>
                  <a:txBody>
                    <a:bodyPr/>
                    <a:lstStyle/>
                    <a:p>
                      <a:pPr marL="396000" lvl="1" indent="-457200"/>
                      <a:r>
                        <a:rPr kumimoji="1" lang="ja-JP" altLang="en-US" sz="2400" dirty="0">
                          <a:solidFill>
                            <a:schemeClr val="tx1"/>
                          </a:solidFill>
                        </a:rPr>
                        <a:t>○</a:t>
                      </a:r>
                      <a:r>
                        <a:rPr kumimoji="1" lang="en-US" altLang="ja-JP" sz="2400" b="1" kern="1200" dirty="0">
                          <a:solidFill>
                            <a:schemeClr val="tx1"/>
                          </a:solidFill>
                          <a:effectLst/>
                          <a:latin typeface="+mn-lt"/>
                          <a:ea typeface="+mn-ea"/>
                          <a:cs typeface="+mn-cs"/>
                        </a:rPr>
                        <a:t> </a:t>
                      </a:r>
                      <a:r>
                        <a:rPr kumimoji="1" lang="ja-JP" altLang="ja-JP" sz="2400" b="1" kern="1200" dirty="0">
                          <a:solidFill>
                            <a:srgbClr val="0070C0"/>
                          </a:solidFill>
                          <a:effectLst/>
                          <a:latin typeface="+mn-lt"/>
                          <a:ea typeface="+mn-ea"/>
                          <a:cs typeface="+mn-cs"/>
                        </a:rPr>
                        <a:t>特定疾患療養管理料を算定していた生活習慣病</a:t>
                      </a:r>
                      <a:r>
                        <a:rPr kumimoji="1" lang="ja-JP" altLang="en-US" sz="2400" b="1" kern="1200" dirty="0">
                          <a:solidFill>
                            <a:srgbClr val="0070C0"/>
                          </a:solidFill>
                          <a:effectLst/>
                          <a:latin typeface="+mn-lt"/>
                          <a:ea typeface="+mn-ea"/>
                          <a:cs typeface="+mn-cs"/>
                        </a:rPr>
                        <a:t>（糖尿病、脂質異常症、高血圧）</a:t>
                      </a:r>
                      <a:r>
                        <a:rPr kumimoji="1" lang="ja-JP" altLang="ja-JP" sz="2400" b="1" kern="1200" dirty="0">
                          <a:solidFill>
                            <a:srgbClr val="0070C0"/>
                          </a:solidFill>
                          <a:effectLst/>
                          <a:latin typeface="+mn-lt"/>
                          <a:ea typeface="+mn-ea"/>
                          <a:cs typeface="+mn-cs"/>
                        </a:rPr>
                        <a:t>の患者さんに対して、</a:t>
                      </a:r>
                      <a:r>
                        <a:rPr kumimoji="1" lang="ja-JP" altLang="en-US" sz="2400" b="1" kern="1200" dirty="0">
                          <a:solidFill>
                            <a:srgbClr val="0070C0"/>
                          </a:solidFill>
                          <a:effectLst/>
                          <a:latin typeface="+mn-lt"/>
                          <a:ea typeface="+mn-ea"/>
                          <a:cs typeface="+mn-cs"/>
                        </a:rPr>
                        <a:t>令和６年</a:t>
                      </a:r>
                      <a:r>
                        <a:rPr kumimoji="1" lang="ja-JP" altLang="ja-JP" sz="2400" b="1" kern="1200" dirty="0">
                          <a:solidFill>
                            <a:srgbClr val="0070C0"/>
                          </a:solidFill>
                          <a:effectLst/>
                          <a:latin typeface="+mn-lt"/>
                          <a:ea typeface="+mn-ea"/>
                          <a:cs typeface="+mn-cs"/>
                        </a:rPr>
                        <a:t>６月以降、生活習慣病管理料（Ⅱ）に切り替えて算定される場合</a:t>
                      </a:r>
                      <a:r>
                        <a:rPr kumimoji="1" lang="ja-JP" altLang="ja-JP" sz="2400" b="1" kern="1200" dirty="0">
                          <a:solidFill>
                            <a:schemeClr val="tx1"/>
                          </a:solidFill>
                          <a:effectLst/>
                          <a:latin typeface="+mn-lt"/>
                          <a:ea typeface="+mn-ea"/>
                          <a:cs typeface="+mn-cs"/>
                        </a:rPr>
                        <a:t>は、療養計画書を作成</a:t>
                      </a:r>
                      <a:r>
                        <a:rPr kumimoji="1" lang="ja-JP" altLang="en-US" sz="2400" b="1" kern="1200" dirty="0">
                          <a:solidFill>
                            <a:schemeClr val="tx1"/>
                          </a:solidFill>
                          <a:effectLst/>
                          <a:latin typeface="+mn-lt"/>
                          <a:ea typeface="+mn-ea"/>
                          <a:cs typeface="+mn-cs"/>
                        </a:rPr>
                        <a:t>し丁寧に説明いただくとともに、</a:t>
                      </a:r>
                      <a:r>
                        <a:rPr kumimoji="1" lang="ja-JP" altLang="en-US" sz="2400" b="1" kern="1200" dirty="0">
                          <a:solidFill>
                            <a:srgbClr val="FF0000"/>
                          </a:solidFill>
                          <a:effectLst/>
                          <a:latin typeface="+mn-lt"/>
                          <a:ea typeface="+mn-ea"/>
                          <a:cs typeface="+mn-cs"/>
                        </a:rPr>
                        <a:t>患者さんの同意を得た上で、療養計画書に患者署名をい</a:t>
                      </a:r>
                      <a:r>
                        <a:rPr kumimoji="1" lang="ja-JP" altLang="ja-JP" sz="2400" b="1" kern="1200" dirty="0">
                          <a:solidFill>
                            <a:srgbClr val="FF0000"/>
                          </a:solidFill>
                          <a:effectLst/>
                          <a:latin typeface="+mn-lt"/>
                          <a:ea typeface="+mn-ea"/>
                          <a:cs typeface="+mn-cs"/>
                        </a:rPr>
                        <a:t>ただく</a:t>
                      </a:r>
                      <a:r>
                        <a:rPr kumimoji="1" lang="ja-JP" altLang="ja-JP" sz="2400" b="1" kern="1200" dirty="0">
                          <a:solidFill>
                            <a:schemeClr val="tx1"/>
                          </a:solidFill>
                          <a:effectLst/>
                          <a:latin typeface="+mn-lt"/>
                          <a:ea typeface="+mn-ea"/>
                          <a:cs typeface="+mn-cs"/>
                        </a:rPr>
                        <a:t>必要があります。</a:t>
                      </a:r>
                      <a:endParaRPr kumimoji="1" lang="en-US" altLang="ja-JP" sz="2400" b="1" kern="1200" dirty="0">
                        <a:solidFill>
                          <a:schemeClr val="tx1"/>
                        </a:solidFill>
                        <a:effectLst/>
                        <a:latin typeface="+mn-lt"/>
                        <a:ea typeface="+mn-ea"/>
                        <a:cs typeface="+mn-cs"/>
                      </a:endParaRPr>
                    </a:p>
                    <a:p>
                      <a:pPr marL="396000" lvl="1" indent="-457200"/>
                      <a:r>
                        <a:rPr kumimoji="1" lang="ja-JP" altLang="en-US" sz="2400" b="1" kern="1200" dirty="0">
                          <a:solidFill>
                            <a:schemeClr val="tx1"/>
                          </a:solidFill>
                          <a:effectLst/>
                          <a:latin typeface="+mn-lt"/>
                          <a:ea typeface="+mn-ea"/>
                          <a:cs typeface="+mn-cs"/>
                        </a:rPr>
                        <a:t>○ </a:t>
                      </a:r>
                      <a:r>
                        <a:rPr kumimoji="1" lang="ja-JP" altLang="ja-JP" sz="2400" b="1" kern="1200" dirty="0">
                          <a:solidFill>
                            <a:schemeClr val="tx1"/>
                          </a:solidFill>
                          <a:effectLst/>
                          <a:latin typeface="+mn-lt"/>
                          <a:ea typeface="+mn-ea"/>
                          <a:cs typeface="+mn-cs"/>
                        </a:rPr>
                        <a:t>また、</a:t>
                      </a:r>
                      <a:r>
                        <a:rPr kumimoji="1" lang="ja-JP" altLang="en-US" sz="2400" b="1" kern="1200" dirty="0">
                          <a:solidFill>
                            <a:schemeClr val="tx1"/>
                          </a:solidFill>
                          <a:effectLst/>
                          <a:latin typeface="+mn-lt"/>
                          <a:ea typeface="+mn-ea"/>
                          <a:cs typeface="+mn-cs"/>
                        </a:rPr>
                        <a:t>令和６年５月末まで、生活習慣病管理料を算定していた患者さんについて、</a:t>
                      </a:r>
                      <a:r>
                        <a:rPr kumimoji="1" lang="ja-JP" altLang="en-US" sz="2400" b="1" kern="1200" dirty="0">
                          <a:solidFill>
                            <a:srgbClr val="FF0000"/>
                          </a:solidFill>
                          <a:effectLst/>
                          <a:latin typeface="+mn-lt"/>
                          <a:ea typeface="+mn-ea"/>
                          <a:cs typeface="+mn-cs"/>
                        </a:rPr>
                        <a:t>令和６年６月以降、</a:t>
                      </a:r>
                      <a:r>
                        <a:rPr kumimoji="1" lang="ja-JP" altLang="ja-JP" sz="2400" b="1" kern="1200" dirty="0">
                          <a:solidFill>
                            <a:srgbClr val="FF0000"/>
                          </a:solidFill>
                          <a:effectLst/>
                          <a:latin typeface="+mn-lt"/>
                          <a:ea typeface="+mn-ea"/>
                          <a:cs typeface="+mn-cs"/>
                        </a:rPr>
                        <a:t>生活習慣病管理料（Ⅰ）を</a:t>
                      </a:r>
                      <a:r>
                        <a:rPr kumimoji="1" lang="ja-JP" altLang="en-US" sz="2400" b="1" kern="1200" dirty="0">
                          <a:solidFill>
                            <a:srgbClr val="FF0000"/>
                          </a:solidFill>
                          <a:effectLst/>
                          <a:latin typeface="+mn-lt"/>
                          <a:ea typeface="+mn-ea"/>
                          <a:cs typeface="+mn-cs"/>
                        </a:rPr>
                        <a:t>算定するのか、</a:t>
                      </a:r>
                      <a:r>
                        <a:rPr kumimoji="1" lang="ja-JP" altLang="ja-JP" sz="2400" b="1" kern="1200" dirty="0">
                          <a:solidFill>
                            <a:srgbClr val="FF0000"/>
                          </a:solidFill>
                          <a:effectLst/>
                          <a:latin typeface="+mn-lt"/>
                          <a:ea typeface="+mn-ea"/>
                          <a:cs typeface="+mn-cs"/>
                        </a:rPr>
                        <a:t>生活習慣病管理料（Ⅱ）</a:t>
                      </a:r>
                      <a:r>
                        <a:rPr kumimoji="1" lang="ja-JP" altLang="en-US" sz="2400" b="1" kern="1200" dirty="0">
                          <a:solidFill>
                            <a:srgbClr val="FF0000"/>
                          </a:solidFill>
                          <a:effectLst/>
                          <a:latin typeface="+mn-lt"/>
                          <a:ea typeface="+mn-ea"/>
                          <a:cs typeface="+mn-cs"/>
                        </a:rPr>
                        <a:t>を算定するのか、あらためて判断</a:t>
                      </a:r>
                      <a:r>
                        <a:rPr kumimoji="1" lang="ja-JP" altLang="en-US" sz="2400" b="1" kern="1200" dirty="0">
                          <a:solidFill>
                            <a:schemeClr val="tx1"/>
                          </a:solidFill>
                          <a:effectLst/>
                          <a:latin typeface="+mn-lt"/>
                          <a:ea typeface="+mn-ea"/>
                          <a:cs typeface="+mn-cs"/>
                        </a:rPr>
                        <a:t>いただく必要があります。</a:t>
                      </a:r>
                      <a:endParaRPr kumimoji="1" lang="en-US" altLang="ja-JP" sz="2400" b="1" kern="1200" dirty="0">
                        <a:solidFill>
                          <a:schemeClr val="tx1"/>
                        </a:solidFill>
                        <a:effectLst/>
                        <a:latin typeface="+mn-lt"/>
                        <a:ea typeface="+mn-ea"/>
                        <a:cs typeface="+mn-cs"/>
                      </a:endParaRPr>
                    </a:p>
                    <a:p>
                      <a:pPr lvl="1"/>
                      <a:r>
                        <a:rPr kumimoji="1" lang="ja-JP" altLang="en-US" sz="2400" b="1" kern="1200" dirty="0">
                          <a:solidFill>
                            <a:srgbClr val="0070C0"/>
                          </a:solidFill>
                          <a:effectLst/>
                          <a:latin typeface="+mn-lt"/>
                          <a:ea typeface="+mn-ea"/>
                          <a:cs typeface="+mn-cs"/>
                        </a:rPr>
                        <a:t>（生活習慣病管理料（</a:t>
                      </a:r>
                      <a:r>
                        <a:rPr kumimoji="1" lang="en-US" altLang="ja-JP" sz="2400" b="1" kern="1200" dirty="0">
                          <a:solidFill>
                            <a:srgbClr val="0070C0"/>
                          </a:solidFill>
                          <a:effectLst/>
                          <a:latin typeface="+mn-lt"/>
                          <a:ea typeface="+mn-ea"/>
                          <a:cs typeface="+mn-cs"/>
                        </a:rPr>
                        <a:t>Ⅰ</a:t>
                      </a:r>
                      <a:r>
                        <a:rPr kumimoji="1" lang="ja-JP" altLang="en-US" sz="2400" b="1" kern="1200" dirty="0">
                          <a:solidFill>
                            <a:srgbClr val="0070C0"/>
                          </a:solidFill>
                          <a:effectLst/>
                          <a:latin typeface="+mn-lt"/>
                          <a:ea typeface="+mn-ea"/>
                          <a:cs typeface="+mn-cs"/>
                        </a:rPr>
                        <a:t>）を算定した日の属する月から起算して、６月以内の期間については、生活習慣病管理料（</a:t>
                      </a:r>
                      <a:r>
                        <a:rPr kumimoji="1" lang="en-US" altLang="ja-JP" sz="2400" b="1" kern="1200" dirty="0">
                          <a:solidFill>
                            <a:srgbClr val="0070C0"/>
                          </a:solidFill>
                          <a:effectLst/>
                          <a:latin typeface="+mn-lt"/>
                          <a:ea typeface="+mn-ea"/>
                          <a:cs typeface="+mn-cs"/>
                        </a:rPr>
                        <a:t>Ⅱ</a:t>
                      </a:r>
                      <a:r>
                        <a:rPr kumimoji="1" lang="ja-JP" altLang="en-US" sz="2400" b="1" kern="1200" dirty="0">
                          <a:solidFill>
                            <a:srgbClr val="0070C0"/>
                          </a:solidFill>
                          <a:effectLst/>
                          <a:latin typeface="+mn-lt"/>
                          <a:ea typeface="+mn-ea"/>
                          <a:cs typeface="+mn-cs"/>
                        </a:rPr>
                        <a:t>）は</a:t>
                      </a:r>
                      <a:r>
                        <a:rPr kumimoji="1" lang="ja-JP" altLang="ja-JP" sz="2400" b="1" kern="1200" dirty="0">
                          <a:solidFill>
                            <a:srgbClr val="0070C0"/>
                          </a:solidFill>
                          <a:effectLst/>
                          <a:latin typeface="+mn-lt"/>
                          <a:ea typeface="+mn-ea"/>
                          <a:cs typeface="+mn-cs"/>
                        </a:rPr>
                        <a:t>算定できな</a:t>
                      </a:r>
                      <a:r>
                        <a:rPr kumimoji="1" lang="ja-JP" altLang="en-US" sz="2400" b="1" kern="1200" dirty="0">
                          <a:solidFill>
                            <a:srgbClr val="0070C0"/>
                          </a:solidFill>
                          <a:effectLst/>
                          <a:latin typeface="+mn-lt"/>
                          <a:ea typeface="+mn-ea"/>
                          <a:cs typeface="+mn-cs"/>
                        </a:rPr>
                        <a:t>い</a:t>
                      </a:r>
                      <a:r>
                        <a:rPr kumimoji="1" lang="ja-JP" altLang="ja-JP" sz="2400" b="1" kern="1200" dirty="0">
                          <a:solidFill>
                            <a:srgbClr val="0070C0"/>
                          </a:solidFill>
                          <a:effectLst/>
                          <a:latin typeface="+mn-lt"/>
                          <a:ea typeface="+mn-ea"/>
                          <a:cs typeface="+mn-cs"/>
                        </a:rPr>
                        <a:t>こととされております</a:t>
                      </a:r>
                      <a:r>
                        <a:rPr kumimoji="1" lang="ja-JP" altLang="en-US" sz="2400" b="1" kern="1200" dirty="0">
                          <a:solidFill>
                            <a:srgbClr val="0070C0"/>
                          </a:solidFill>
                          <a:effectLst/>
                          <a:latin typeface="+mn-lt"/>
                          <a:ea typeface="+mn-ea"/>
                          <a:cs typeface="+mn-cs"/>
                        </a:rPr>
                        <a:t>。）</a:t>
                      </a:r>
                      <a:endParaRPr kumimoji="1" lang="ja-JP" altLang="en-US" sz="2400" dirty="0">
                        <a:solidFill>
                          <a:srgbClr val="0070C0"/>
                        </a:solidFill>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2603648846"/>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012565" y="2382619"/>
            <a:ext cx="8280920" cy="2800767"/>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３</a:t>
            </a: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外来診療の機能分化・強化等</a:t>
            </a:r>
            <a:endPar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（１）生活習慣病にかかる疾病管理・適正化項目</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（２）かかりつけ医機能に係る見直し</a:t>
            </a: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（３）その他</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719744470"/>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14013"/>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198</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582054619"/>
              </p:ext>
            </p:extLst>
          </p:nvPr>
        </p:nvGraphicFramePr>
        <p:xfrm>
          <a:off x="389493" y="555500"/>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地域包括診療料等の見直し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1078858643"/>
              </p:ext>
            </p:extLst>
          </p:nvPr>
        </p:nvGraphicFramePr>
        <p:xfrm>
          <a:off x="389493" y="1193074"/>
          <a:ext cx="9311856" cy="5352655"/>
        </p:xfrm>
        <a:graphic>
          <a:graphicData uri="http://schemas.openxmlformats.org/drawingml/2006/table">
            <a:tbl>
              <a:tblPr firstRow="1" bandRow="1">
                <a:tableStyleId>{5C22544A-7EE6-4342-B048-85BDC9FD1C3A}</a:tableStyleId>
              </a:tblPr>
              <a:tblGrid>
                <a:gridCol w="9311856">
                  <a:extLst>
                    <a:ext uri="{9D8B030D-6E8A-4147-A177-3AD203B41FA5}">
                      <a16:colId xmlns:a16="http://schemas.microsoft.com/office/drawing/2014/main" val="4124765003"/>
                    </a:ext>
                  </a:extLst>
                </a:gridCol>
              </a:tblGrid>
              <a:tr h="5352655">
                <a:tc>
                  <a:txBody>
                    <a:bodyPr/>
                    <a:lstStyle/>
                    <a:p>
                      <a:pPr>
                        <a:spcBef>
                          <a:spcPts val="600"/>
                        </a:spcBef>
                      </a:pPr>
                      <a:r>
                        <a:rPr kumimoji="1" lang="ja-JP" altLang="en-US" sz="2000" dirty="0">
                          <a:solidFill>
                            <a:schemeClr val="tx1"/>
                          </a:solidFill>
                        </a:rPr>
                        <a:t>＜概要＞</a:t>
                      </a:r>
                      <a:endParaRPr kumimoji="1" lang="en-US" altLang="ja-JP" sz="2000" dirty="0">
                        <a:solidFill>
                          <a:schemeClr val="tx1"/>
                        </a:solidFill>
                      </a:endParaRPr>
                    </a:p>
                    <a:p>
                      <a:pPr marL="446088" indent="-446088">
                        <a:spcBef>
                          <a:spcPts val="600"/>
                        </a:spcBef>
                        <a:buNone/>
                      </a:pPr>
                      <a:r>
                        <a:rPr kumimoji="1" lang="ja-JP" altLang="en-US" sz="2000" dirty="0">
                          <a:solidFill>
                            <a:schemeClr val="tx1"/>
                          </a:solidFill>
                        </a:rPr>
                        <a:t>１．</a:t>
                      </a:r>
                      <a:r>
                        <a:rPr kumimoji="1" lang="ja-JP" altLang="en-US" sz="2000" dirty="0">
                          <a:solidFill>
                            <a:srgbClr val="0070C0"/>
                          </a:solidFill>
                        </a:rPr>
                        <a:t>地域包括診療加算の点数を見直す</a:t>
                      </a:r>
                    </a:p>
                    <a:p>
                      <a:pPr marL="941373" lvl="1" indent="-446088">
                        <a:spcBef>
                          <a:spcPts val="600"/>
                        </a:spcBef>
                        <a:buNone/>
                      </a:pPr>
                      <a:r>
                        <a:rPr kumimoji="1" lang="ja-JP" altLang="en-US" sz="2000" dirty="0">
                          <a:solidFill>
                            <a:schemeClr val="tx1"/>
                          </a:solidFill>
                        </a:rPr>
                        <a:t>　　地域包括診療加算１　</a:t>
                      </a:r>
                      <a:r>
                        <a:rPr kumimoji="1" lang="en-US" altLang="ja-JP" sz="2000" dirty="0">
                          <a:solidFill>
                            <a:schemeClr val="tx1"/>
                          </a:solidFill>
                        </a:rPr>
                        <a:t>25</a:t>
                      </a:r>
                      <a:r>
                        <a:rPr kumimoji="1" lang="ja-JP" altLang="en-US" sz="2000" dirty="0">
                          <a:solidFill>
                            <a:schemeClr val="tx1"/>
                          </a:solidFill>
                        </a:rPr>
                        <a:t>点　→　</a:t>
                      </a:r>
                      <a:r>
                        <a:rPr kumimoji="1" lang="en-US" altLang="ja-JP" sz="2000" dirty="0">
                          <a:solidFill>
                            <a:srgbClr val="FF0000"/>
                          </a:solidFill>
                        </a:rPr>
                        <a:t>28</a:t>
                      </a:r>
                      <a:r>
                        <a:rPr kumimoji="1" lang="ja-JP" altLang="en-US" sz="2000" dirty="0">
                          <a:solidFill>
                            <a:srgbClr val="FF0000"/>
                          </a:solidFill>
                        </a:rPr>
                        <a:t>点</a:t>
                      </a:r>
                    </a:p>
                    <a:p>
                      <a:pPr marL="941373" lvl="1" indent="-446088">
                        <a:spcBef>
                          <a:spcPts val="0"/>
                        </a:spcBef>
                        <a:buNone/>
                      </a:pPr>
                      <a:r>
                        <a:rPr kumimoji="1" lang="ja-JP" altLang="en-US" sz="2000" dirty="0">
                          <a:solidFill>
                            <a:schemeClr val="tx1"/>
                          </a:solidFill>
                        </a:rPr>
                        <a:t>　　地域包括診療加算２　</a:t>
                      </a:r>
                      <a:r>
                        <a:rPr kumimoji="1" lang="en-US" altLang="ja-JP" sz="2000" dirty="0">
                          <a:solidFill>
                            <a:schemeClr val="tx1"/>
                          </a:solidFill>
                        </a:rPr>
                        <a:t>18</a:t>
                      </a:r>
                      <a:r>
                        <a:rPr kumimoji="1" lang="ja-JP" altLang="en-US" sz="2000" dirty="0">
                          <a:solidFill>
                            <a:schemeClr val="tx1"/>
                          </a:solidFill>
                        </a:rPr>
                        <a:t>点　→　</a:t>
                      </a:r>
                      <a:r>
                        <a:rPr kumimoji="1" lang="en-US" altLang="ja-JP" sz="2000" dirty="0">
                          <a:solidFill>
                            <a:srgbClr val="FF0000"/>
                          </a:solidFill>
                        </a:rPr>
                        <a:t>21</a:t>
                      </a:r>
                      <a:r>
                        <a:rPr kumimoji="1" lang="ja-JP" altLang="en-US" sz="2000" dirty="0">
                          <a:solidFill>
                            <a:srgbClr val="FF0000"/>
                          </a:solidFill>
                        </a:rPr>
                        <a:t>点</a:t>
                      </a:r>
                    </a:p>
                    <a:p>
                      <a:pPr marL="446088" indent="-446088">
                        <a:spcBef>
                          <a:spcPts val="600"/>
                        </a:spcBef>
                        <a:buNone/>
                      </a:pPr>
                      <a:r>
                        <a:rPr kumimoji="1" lang="ja-JP" altLang="en-US" sz="2000" dirty="0">
                          <a:solidFill>
                            <a:schemeClr val="tx1"/>
                          </a:solidFill>
                        </a:rPr>
                        <a:t>２．</a:t>
                      </a:r>
                      <a:r>
                        <a:rPr kumimoji="1" lang="ja-JP" altLang="en-US" sz="2000" dirty="0">
                          <a:solidFill>
                            <a:srgbClr val="FF0000"/>
                          </a:solidFill>
                        </a:rPr>
                        <a:t>以下の要件を追加</a:t>
                      </a:r>
                    </a:p>
                    <a:p>
                      <a:pPr marL="941373" lvl="1" indent="-446088">
                        <a:spcBef>
                          <a:spcPts val="600"/>
                        </a:spcBef>
                        <a:buNone/>
                      </a:pPr>
                      <a:r>
                        <a:rPr kumimoji="1" lang="ja-JP" altLang="en-US" sz="2000" dirty="0">
                          <a:solidFill>
                            <a:schemeClr val="tx1"/>
                          </a:solidFill>
                        </a:rPr>
                        <a:t>① ケアマネとの連携を強化（サービス担当者会議の出席、</a:t>
                      </a:r>
                      <a:r>
                        <a:rPr kumimoji="1" lang="en-US" altLang="ja-JP" sz="2000" dirty="0">
                          <a:solidFill>
                            <a:schemeClr val="tx1"/>
                          </a:solidFill>
                        </a:rPr>
                        <a:t>ICT</a:t>
                      </a:r>
                      <a:r>
                        <a:rPr kumimoji="1" lang="ja-JP" altLang="en-US" sz="2000" dirty="0">
                          <a:solidFill>
                            <a:schemeClr val="tx1"/>
                          </a:solidFill>
                        </a:rPr>
                        <a:t>等での相談）</a:t>
                      </a:r>
                      <a:endParaRPr kumimoji="1" lang="en-US" altLang="ja-JP" sz="2000" dirty="0">
                        <a:solidFill>
                          <a:schemeClr val="tx1"/>
                        </a:solidFill>
                      </a:endParaRPr>
                    </a:p>
                    <a:p>
                      <a:pPr marL="1044000" lvl="2" indent="-468000">
                        <a:spcBef>
                          <a:spcPts val="0"/>
                        </a:spcBef>
                        <a:buNone/>
                      </a:pPr>
                      <a:r>
                        <a:rPr kumimoji="1" lang="ja-JP" altLang="en-US" sz="2000" dirty="0">
                          <a:solidFill>
                            <a:schemeClr val="tx1"/>
                          </a:solidFill>
                        </a:rPr>
                        <a:t>　</a:t>
                      </a:r>
                      <a:r>
                        <a:rPr kumimoji="1" lang="en-US" altLang="ja-JP" sz="2000" dirty="0">
                          <a:solidFill>
                            <a:schemeClr val="tx1"/>
                          </a:solidFill>
                        </a:rPr>
                        <a:t>※</a:t>
                      </a:r>
                      <a:r>
                        <a:rPr kumimoji="1" lang="ja-JP" altLang="en-US" sz="2000" dirty="0">
                          <a:solidFill>
                            <a:schemeClr val="tx1"/>
                          </a:solidFill>
                        </a:rPr>
                        <a:t>当該保険医療機関において、介護支援専門員と対面あるいはＩＣＴ等を用いた相談の機会を設けていること。なお、対面で相談できる体制を構築していることが望ましい。</a:t>
                      </a:r>
                      <a:r>
                        <a:rPr kumimoji="1" lang="ja-JP" altLang="en-US" sz="2000" dirty="0">
                          <a:solidFill>
                            <a:srgbClr val="0070C0"/>
                          </a:solidFill>
                        </a:rPr>
                        <a:t>（電話等による相談体制を構築している場合も該当する。）</a:t>
                      </a:r>
                    </a:p>
                    <a:p>
                      <a:pPr marL="941373" lvl="1" indent="-446088">
                        <a:spcBef>
                          <a:spcPts val="600"/>
                        </a:spcBef>
                        <a:buNone/>
                      </a:pPr>
                      <a:r>
                        <a:rPr kumimoji="1" lang="ja-JP" altLang="en-US" sz="2000" dirty="0">
                          <a:solidFill>
                            <a:schemeClr val="tx1"/>
                          </a:solidFill>
                        </a:rPr>
                        <a:t>② 認知症に関する研修を受けること（望ましい要件）</a:t>
                      </a:r>
                    </a:p>
                    <a:p>
                      <a:pPr marL="941373" lvl="1" indent="-446088">
                        <a:spcBef>
                          <a:spcPts val="600"/>
                        </a:spcBef>
                        <a:buNone/>
                      </a:pPr>
                      <a:r>
                        <a:rPr kumimoji="1" lang="ja-JP" altLang="en-US" sz="2000" dirty="0">
                          <a:solidFill>
                            <a:schemeClr val="tx1"/>
                          </a:solidFill>
                        </a:rPr>
                        <a:t>③ 長期処方、リフィル処方が可能なことを院内掲示</a:t>
                      </a:r>
                    </a:p>
                    <a:p>
                      <a:pPr marL="941373" lvl="1" indent="-446088">
                        <a:spcBef>
                          <a:spcPts val="600"/>
                        </a:spcBef>
                        <a:buNone/>
                      </a:pPr>
                      <a:r>
                        <a:rPr kumimoji="1" lang="ja-JP" altLang="en-US" sz="2000" dirty="0">
                          <a:solidFill>
                            <a:schemeClr val="tx1"/>
                          </a:solidFill>
                        </a:rPr>
                        <a:t>④ 人生の最終段階における意思決定支援の指針を作成</a:t>
                      </a:r>
                    </a:p>
                    <a:p>
                      <a:pPr marL="941373" lvl="1" indent="-446088">
                        <a:spcBef>
                          <a:spcPts val="600"/>
                        </a:spcBef>
                        <a:buNone/>
                      </a:pPr>
                      <a:r>
                        <a:rPr kumimoji="1" lang="ja-JP" altLang="en-US" sz="2000" dirty="0">
                          <a:solidFill>
                            <a:schemeClr val="tx1"/>
                          </a:solidFill>
                        </a:rPr>
                        <a:t>⑤ 患者や家族からの求めに応じて治療内容について文書を交付</a:t>
                      </a:r>
                      <a:endParaRPr kumimoji="1" lang="en-US" altLang="ja-JP" sz="2000" dirty="0">
                        <a:solidFill>
                          <a:schemeClr val="tx1"/>
                        </a:solidFill>
                      </a:endParaRPr>
                    </a:p>
                    <a:p>
                      <a:pPr marL="941373" lvl="1" indent="-446088">
                        <a:spcBef>
                          <a:spcPts val="600"/>
                        </a:spcBef>
                        <a:buNone/>
                      </a:pPr>
                      <a:r>
                        <a:rPr kumimoji="1" lang="ja-JP" altLang="en-US" sz="2000" dirty="0">
                          <a:solidFill>
                            <a:schemeClr val="tx1"/>
                          </a:solidFill>
                        </a:rPr>
                        <a:t>⑥ ①、③については、原則として、ウェブサイトに掲載する</a:t>
                      </a: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4033489243"/>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FB1A1DC-C1D5-670F-E3AB-9B0EE8041F69}"/>
              </a:ext>
            </a:extLst>
          </p:cNvPr>
          <p:cNvSpPr txBox="1">
            <a:spLocks noGrp="1"/>
          </p:cNvSpPr>
          <p:nvPr/>
        </p:nvSpPr>
        <p:spPr bwMode="auto">
          <a:xfrm>
            <a:off x="8172450" y="6546793"/>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199</a:t>
            </a:fld>
            <a:endParaRPr lang="en-US" altLang="ja-JP" sz="1600" kern="0" dirty="0">
              <a:solidFill>
                <a:srgbClr val="000000"/>
              </a:solidFill>
              <a:latin typeface="ＭＳ Ｐゴシック" charset="-128"/>
            </a:endParaRPr>
          </a:p>
        </p:txBody>
      </p:sp>
      <p:pic>
        <p:nvPicPr>
          <p:cNvPr id="4" name="図 3">
            <a:extLst>
              <a:ext uri="{FF2B5EF4-FFF2-40B4-BE49-F238E27FC236}">
                <a16:creationId xmlns:a16="http://schemas.microsoft.com/office/drawing/2014/main" id="{71EC92D3-FEAA-37C8-8956-1B3D3DBC813C}"/>
              </a:ext>
            </a:extLst>
          </p:cNvPr>
          <p:cNvPicPr>
            <a:picLocks noChangeAspect="1"/>
          </p:cNvPicPr>
          <p:nvPr/>
        </p:nvPicPr>
        <p:blipFill>
          <a:blip r:embed="rId3"/>
          <a:stretch>
            <a:fillRect/>
          </a:stretch>
        </p:blipFill>
        <p:spPr>
          <a:xfrm>
            <a:off x="751587" y="496389"/>
            <a:ext cx="8793007" cy="6137570"/>
          </a:xfrm>
          <a:prstGeom prst="rect">
            <a:avLst/>
          </a:prstGeom>
        </p:spPr>
      </p:pic>
      <p:sp>
        <p:nvSpPr>
          <p:cNvPr id="3" name="テキスト ボックス 2">
            <a:extLst>
              <a:ext uri="{FF2B5EF4-FFF2-40B4-BE49-F238E27FC236}">
                <a16:creationId xmlns:a16="http://schemas.microsoft.com/office/drawing/2014/main" id="{B555D397-C7C8-719F-6A37-36F7495EAD07}"/>
              </a:ext>
            </a:extLst>
          </p:cNvPr>
          <p:cNvSpPr txBox="1"/>
          <p:nvPr/>
        </p:nvSpPr>
        <p:spPr>
          <a:xfrm>
            <a:off x="9237598" y="6202881"/>
            <a:ext cx="306996" cy="317459"/>
          </a:xfrm>
          <a:prstGeom prst="rect">
            <a:avLst/>
          </a:prstGeom>
          <a:solidFill>
            <a:schemeClr val="bg1"/>
          </a:solidFill>
        </p:spPr>
        <p:txBody>
          <a:bodyPr wrap="square" rtlCol="0">
            <a:spAutoFit/>
          </a:bodyPr>
          <a:lstStyle/>
          <a:p>
            <a:endParaRPr lang="ja-JP" altLang="en-US" sz="1463" dirty="0"/>
          </a:p>
        </p:txBody>
      </p:sp>
      <p:sp>
        <p:nvSpPr>
          <p:cNvPr id="5" name="テキスト ボックス 4">
            <a:extLst>
              <a:ext uri="{FF2B5EF4-FFF2-40B4-BE49-F238E27FC236}">
                <a16:creationId xmlns:a16="http://schemas.microsoft.com/office/drawing/2014/main" id="{1147D122-F4E1-F8F7-156B-95ED40866D2B}"/>
              </a:ext>
            </a:extLst>
          </p:cNvPr>
          <p:cNvSpPr txBox="1"/>
          <p:nvPr/>
        </p:nvSpPr>
        <p:spPr>
          <a:xfrm>
            <a:off x="390181" y="127057"/>
            <a:ext cx="2057400" cy="369332"/>
          </a:xfrm>
          <a:prstGeom prst="rect">
            <a:avLst/>
          </a:prstGeom>
          <a:noFill/>
          <a:ln w="19050">
            <a:solidFill>
              <a:schemeClr val="tx1"/>
            </a:solidFill>
          </a:ln>
        </p:spPr>
        <p:txBody>
          <a:bodyPr wrap="square" rtlCol="0" anchor="ctr">
            <a:spAutoFit/>
          </a:bodyPr>
          <a:lstStyle/>
          <a:p>
            <a:pPr algn="ctr"/>
            <a:r>
              <a:rPr kumimoji="1" lang="ja-JP" altLang="en-US" dirty="0">
                <a:latin typeface="メイリオ" panose="020B0604030504040204" pitchFamily="50" charset="-128"/>
                <a:ea typeface="メイリオ" panose="020B0604030504040204" pitchFamily="50" charset="-128"/>
              </a:rPr>
              <a:t>令和６年度改定前</a:t>
            </a:r>
            <a:endParaRPr kumimoji="1" lang="en-US" altLang="ja-JP"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113488390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コンテンツ プレースホルダー 2">
            <a:extLst>
              <a:ext uri="{FF2B5EF4-FFF2-40B4-BE49-F238E27FC236}">
                <a16:creationId xmlns:a16="http://schemas.microsoft.com/office/drawing/2014/main" id="{60966BC9-A69A-4E7C-947D-1B29FE434F5E}"/>
              </a:ext>
            </a:extLst>
          </p:cNvPr>
          <p:cNvSpPr>
            <a:spLocks noGrp="1"/>
          </p:cNvSpPr>
          <p:nvPr>
            <p:ph idx="1"/>
          </p:nvPr>
        </p:nvSpPr>
        <p:spPr>
          <a:xfrm>
            <a:off x="851942" y="2276872"/>
            <a:ext cx="8202116" cy="2304256"/>
          </a:xfrm>
          <a:ln>
            <a:solidFill>
              <a:srgbClr val="002060"/>
            </a:solidFill>
            <a:prstDash val="dash"/>
          </a:ln>
        </p:spPr>
        <p:txBody>
          <a:bodyPr>
            <a:normAutofit fontScale="92500" lnSpcReduction="10000"/>
          </a:bodyPr>
          <a:lstStyle/>
          <a:p>
            <a:pPr marL="444500" marR="0" lvl="0" indent="-444500" algn="l" defTabSz="990570" rtl="0" eaLnBrk="1" fontAlgn="auto" latinLnBrk="0" hangingPunct="1">
              <a:lnSpc>
                <a:spcPct val="110000"/>
              </a:lnSpc>
              <a:spcBef>
                <a:spcPct val="20000"/>
              </a:spcBef>
              <a:spcAft>
                <a:spcPts val="0"/>
              </a:spcAft>
              <a:buClrTx/>
              <a:buSzTx/>
              <a:buFont typeface="Arial" pitchFamily="34" charset="0"/>
              <a:buNone/>
              <a:tabLst/>
              <a:defRPr/>
            </a:pPr>
            <a:r>
              <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本資料は現時点での改定の概要をご紹介するためのものであり、必ずしも最終的な施行内容が反映されていない場合等があります。算定要件・施設基準等の詳細については、関連する告示・通知等をご確認ください。</a:t>
            </a: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4500" marR="0" lvl="0" indent="-444500" algn="l" defTabSz="990570" rtl="0" eaLnBrk="1" fontAlgn="auto" latinLnBrk="0" hangingPunct="1">
              <a:lnSpc>
                <a:spcPct val="110000"/>
              </a:lnSpc>
              <a:spcBef>
                <a:spcPct val="20000"/>
              </a:spcBef>
              <a:spcAft>
                <a:spcPts val="0"/>
              </a:spcAft>
              <a:buClrTx/>
              <a:buSzTx/>
              <a:buFont typeface="Arial" pitchFamily="34" charset="0"/>
              <a:buNone/>
              <a:tabLst/>
              <a:defRPr/>
            </a:pP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4500" marR="0" lvl="0" indent="-444500" algn="l" defTabSz="990570" rtl="0" eaLnBrk="1" fontAlgn="auto" latinLnBrk="0" hangingPunct="1">
              <a:lnSpc>
                <a:spcPct val="110000"/>
              </a:lnSpc>
              <a:spcBef>
                <a:spcPct val="20000"/>
              </a:spcBef>
              <a:spcAft>
                <a:spcPts val="0"/>
              </a:spcAft>
              <a:buClrTx/>
              <a:buSzTx/>
              <a:buFont typeface="Arial" pitchFamily="34" charset="0"/>
              <a:buNone/>
              <a:tabLst/>
              <a:defRPr/>
            </a:pPr>
            <a:r>
              <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本資料は、ＨＰ掲載後に適宜修正する場合がありますのでご留意ください。</a:t>
            </a: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スライド番号プレースホルダー 2">
            <a:extLst>
              <a:ext uri="{FF2B5EF4-FFF2-40B4-BE49-F238E27FC236}">
                <a16:creationId xmlns:a16="http://schemas.microsoft.com/office/drawing/2014/main" id="{A3BEF234-817A-4ED8-81A8-1AF301A19F0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25169541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正方形/長方形 6">
            <a:extLst>
              <a:ext uri="{FF2B5EF4-FFF2-40B4-BE49-F238E27FC236}">
                <a16:creationId xmlns:a16="http://schemas.microsoft.com/office/drawing/2014/main" id="{C95593BD-F8C6-A59A-24E7-3E221116D23D}"/>
              </a:ext>
            </a:extLst>
          </p:cNvPr>
          <p:cNvSpPr/>
          <p:nvPr/>
        </p:nvSpPr>
        <p:spPr>
          <a:xfrm>
            <a:off x="303759" y="1264260"/>
            <a:ext cx="9329761" cy="4594053"/>
          </a:xfrm>
          <a:prstGeom prst="rect">
            <a:avLst/>
          </a:prstGeom>
          <a:solidFill>
            <a:srgbClr val="FFFFDD"/>
          </a:solidFill>
          <a:ln>
            <a:solidFill>
              <a:srgbClr val="FFCD2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361156" algn="l" defTabSz="742950" rtl="0" eaLnBrk="1" fontAlgn="auto" latinLnBrk="0" hangingPunct="1">
              <a:lnSpc>
                <a:spcPct val="100000"/>
              </a:lnSpc>
              <a:spcBef>
                <a:spcPts val="0"/>
              </a:spcBef>
              <a:spcAft>
                <a:spcPts val="0"/>
              </a:spcAft>
              <a:buClrTx/>
              <a:buSzTx/>
              <a:buFontTx/>
              <a:buNone/>
              <a:tabLst/>
              <a:defRPr/>
            </a:pPr>
            <a:endParaRPr kumimoji="1" lang="ja-JP" altLang="en-US" sz="2925" b="0" i="0" u="none" strike="noStrike" kern="1200" cap="none" spc="0" normalizeH="0" baseline="0" noProof="0" dirty="0">
              <a:ln>
                <a:noFill/>
              </a:ln>
              <a:solidFill>
                <a:prstClr val="black"/>
              </a:solidFill>
              <a:effectLst/>
              <a:uLnTx/>
              <a:uFillTx/>
              <a:latin typeface="Arial"/>
              <a:ea typeface="ＭＳ Ｐゴシック"/>
              <a:cs typeface="+mn-cs"/>
            </a:endParaRPr>
          </a:p>
        </p:txBody>
      </p:sp>
      <p:sp>
        <p:nvSpPr>
          <p:cNvPr id="5" name="テキスト ボックス 4">
            <a:extLst>
              <a:ext uri="{FF2B5EF4-FFF2-40B4-BE49-F238E27FC236}">
                <a16:creationId xmlns:a16="http://schemas.microsoft.com/office/drawing/2014/main" id="{B17A1AFA-59EA-81F9-0408-6DCAD3D373DC}"/>
              </a:ext>
            </a:extLst>
          </p:cNvPr>
          <p:cNvSpPr txBox="1"/>
          <p:nvPr/>
        </p:nvSpPr>
        <p:spPr>
          <a:xfrm>
            <a:off x="155467" y="5964994"/>
            <a:ext cx="9185521" cy="242374"/>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（出所）日本医師会定例記者会見「令和６年度診療報酬改定について～財政制度等審議会財政制度分科会「社会保障」の議論を受けて～（各論）」（令和</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5</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年</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11</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月</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2</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日）</a:t>
            </a:r>
          </a:p>
        </p:txBody>
      </p:sp>
      <p:sp>
        <p:nvSpPr>
          <p:cNvPr id="3" name="テキスト ボックス 2">
            <a:extLst>
              <a:ext uri="{FF2B5EF4-FFF2-40B4-BE49-F238E27FC236}">
                <a16:creationId xmlns:a16="http://schemas.microsoft.com/office/drawing/2014/main" id="{E13EE89C-5A04-8C0C-1355-4D006D167694}"/>
              </a:ext>
            </a:extLst>
          </p:cNvPr>
          <p:cNvSpPr txBox="1"/>
          <p:nvPr/>
        </p:nvSpPr>
        <p:spPr>
          <a:xfrm>
            <a:off x="298244" y="643360"/>
            <a:ext cx="9335275" cy="642612"/>
          </a:xfrm>
          <a:prstGeom prst="rect">
            <a:avLst/>
          </a:prstGeom>
          <a:noFill/>
        </p:spPr>
        <p:txBody>
          <a:bodyPr wrap="square" rtlCol="0">
            <a:spAutoFit/>
          </a:bodyP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788" b="0" i="0" u="none" strike="noStrike" kern="1200" cap="none" spc="0" normalizeH="0" baseline="0" noProof="0" dirty="0">
                <a:ln>
                  <a:noFill/>
                </a:ln>
                <a:solidFill>
                  <a:srgbClr val="0000FF"/>
                </a:solidFill>
                <a:effectLst/>
                <a:uLnTx/>
                <a:uFillTx/>
                <a:latin typeface="Arial"/>
                <a:ea typeface="ＭＳ Ｐゴシック"/>
                <a:cs typeface="+mn-cs"/>
              </a:rPr>
              <a:t>令和６年度診療報酬改定について</a:t>
            </a:r>
            <a:endParaRPr kumimoji="1" lang="en-US" altLang="ja-JP" sz="1788" b="0" i="0" u="none" strike="noStrike" kern="1200" cap="none" spc="0" normalizeH="0" baseline="0" noProof="0" dirty="0">
              <a:ln>
                <a:noFill/>
              </a:ln>
              <a:solidFill>
                <a:srgbClr val="0000FF"/>
              </a:solidFill>
              <a:effectLst/>
              <a:uLnTx/>
              <a:uFillTx/>
              <a:latin typeface="Arial"/>
              <a:ea typeface="ＭＳ Ｐゴシック"/>
              <a:cs typeface="+mn-cs"/>
            </a:endParaRPr>
          </a:p>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788" b="0" i="0" u="none" strike="noStrike" kern="1200" cap="none" spc="0" normalizeH="0" baseline="0" noProof="0" dirty="0">
                <a:ln>
                  <a:noFill/>
                </a:ln>
                <a:solidFill>
                  <a:srgbClr val="0000FF"/>
                </a:solidFill>
                <a:effectLst/>
                <a:uLnTx/>
                <a:uFillTx/>
                <a:latin typeface="Arial"/>
                <a:ea typeface="ＭＳ Ｐゴシック"/>
                <a:cs typeface="+mn-cs"/>
              </a:rPr>
              <a:t>～財政制度等審議会財政制度分科会「社会保障」の議論を受けて～（各論） （</a:t>
            </a:r>
            <a:r>
              <a:rPr kumimoji="1" lang="en-US" altLang="ja-JP" sz="1788" b="0" i="0" u="none" strike="noStrike" kern="1200" cap="none" spc="0" normalizeH="0" baseline="0" noProof="0" dirty="0">
                <a:ln>
                  <a:noFill/>
                </a:ln>
                <a:solidFill>
                  <a:srgbClr val="0000FF"/>
                </a:solidFill>
                <a:effectLst/>
                <a:uLnTx/>
                <a:uFillTx/>
                <a:latin typeface="Arial"/>
                <a:ea typeface="ＭＳ Ｐゴシック"/>
                <a:cs typeface="+mn-cs"/>
              </a:rPr>
              <a:t>3/3</a:t>
            </a:r>
            <a:r>
              <a:rPr kumimoji="1" lang="ja-JP" altLang="en-US" sz="1788" b="0" i="0" u="none" strike="noStrike" kern="1200" cap="none" spc="0" normalizeH="0" baseline="0" noProof="0" dirty="0">
                <a:ln>
                  <a:noFill/>
                </a:ln>
                <a:solidFill>
                  <a:srgbClr val="0000FF"/>
                </a:solidFill>
                <a:effectLst/>
                <a:uLnTx/>
                <a:uFillTx/>
                <a:latin typeface="Arial"/>
                <a:ea typeface="ＭＳ Ｐゴシック"/>
                <a:cs typeface="+mn-cs"/>
              </a:rPr>
              <a:t>）</a:t>
            </a:r>
          </a:p>
        </p:txBody>
      </p:sp>
      <p:sp>
        <p:nvSpPr>
          <p:cNvPr id="9" name="テキスト ボックス 8">
            <a:extLst>
              <a:ext uri="{FF2B5EF4-FFF2-40B4-BE49-F238E27FC236}">
                <a16:creationId xmlns:a16="http://schemas.microsoft.com/office/drawing/2014/main" id="{9417EDF0-7AB5-B252-DA4F-2D0B880B8571}"/>
              </a:ext>
            </a:extLst>
          </p:cNvPr>
          <p:cNvSpPr txBox="1"/>
          <p:nvPr/>
        </p:nvSpPr>
        <p:spPr>
          <a:xfrm>
            <a:off x="314292" y="1314346"/>
            <a:ext cx="9302533" cy="4608698"/>
          </a:xfrm>
          <a:prstGeom prst="rect">
            <a:avLst/>
          </a:prstGeom>
          <a:noFill/>
        </p:spPr>
        <p:txBody>
          <a:bodyPr wrap="square" rtlCol="0">
            <a:spAutoFit/>
          </a:bodyPr>
          <a:lstStyle/>
          <a:p>
            <a:pPr marL="0" marR="0" lvl="0" indent="175500" algn="l" defTabSz="742950" rtl="0" eaLnBrk="1" fontAlgn="auto" latinLnBrk="0" hangingPunct="1">
              <a:lnSpc>
                <a:spcPct val="100000"/>
              </a:lnSpc>
              <a:spcBef>
                <a:spcPts val="488"/>
              </a:spcBef>
              <a:spcAft>
                <a:spcPts val="0"/>
              </a:spcAft>
              <a:buClrTx/>
              <a:buSzTx/>
              <a:buFontTx/>
              <a:buNone/>
              <a:tabLst/>
              <a:defRPr/>
            </a:pPr>
            <a:r>
              <a:rPr kumimoji="1" lang="ja-JP" altLang="en-US" sz="1584" b="0" i="0" u="none" strike="noStrike" kern="1200" cap="none" spc="0" normalizeH="0" baseline="0" noProof="0" dirty="0">
                <a:ln>
                  <a:noFill/>
                </a:ln>
                <a:solidFill>
                  <a:prstClr val="black"/>
                </a:solidFill>
                <a:effectLst/>
                <a:uLnTx/>
                <a:uFillTx/>
                <a:latin typeface="Arial"/>
                <a:ea typeface="ＭＳ Ｐゴシック"/>
                <a:cs typeface="+mn-cs"/>
              </a:rPr>
              <a:t>「マイナ保険証の利用促進」については、「マイナ保険証は国民に義務化しているものではなく、取得は任意であり、利用促進のためには、国民への呼び掛けが最優先」と強調。また、衆議院予算委員会において、岸田文雄内閣総理大臣がマイナ保険証の利用率の減少について、「ひも付け誤り等に対して不安に感じていることが一つの原因であり、改めて国民の皆さんにマイナ保険証のメリットを丁寧に説明する必要がある」と述べていることにも触れ、「国民の皆さんが不安を感じておられるのが原因であり、医療機関に責任を押し付けるべきではない。低迷しているマイナ保険証の利用率に着目した評価設定は、見当違いも甚だしい」と批判した。</a:t>
            </a:r>
          </a:p>
          <a:p>
            <a:pPr marL="0" marR="0" lvl="0" indent="175500" algn="l" defTabSz="742950" rtl="0" eaLnBrk="1" fontAlgn="auto" latinLnBrk="0" hangingPunct="1">
              <a:lnSpc>
                <a:spcPct val="100000"/>
              </a:lnSpc>
              <a:spcBef>
                <a:spcPts val="488"/>
              </a:spcBef>
              <a:spcAft>
                <a:spcPts val="0"/>
              </a:spcAft>
              <a:buClrTx/>
              <a:buSzTx/>
              <a:buFontTx/>
              <a:buNone/>
              <a:tabLst/>
              <a:defRPr/>
            </a:pPr>
            <a:r>
              <a:rPr kumimoji="1" lang="ja-JP" altLang="en-US" sz="1584" b="0" i="0" u="none" strike="noStrike" kern="1200" cap="none" spc="0" normalizeH="0" baseline="0" noProof="0" dirty="0">
                <a:ln>
                  <a:noFill/>
                </a:ln>
                <a:solidFill>
                  <a:prstClr val="black"/>
                </a:solidFill>
                <a:effectLst/>
                <a:uLnTx/>
                <a:uFillTx/>
                <a:latin typeface="Arial"/>
                <a:ea typeface="ＭＳ Ｐゴシック"/>
                <a:cs typeface="+mn-cs"/>
              </a:rPr>
              <a:t>更に、「リフィル処方箋」については、令和４年度診療報酬改定において解決済みの問題であるとの認識を示した上で、リフィル処方箋の応需実績は、患者の状態によって、医師による定期的な医学管理の下で利用可否を判断した結果であると説明。また、財政審が、リフィル処方箋の導入・活用促進による医療費効率化効果に関して、予算と決算で乖離があると指摘していることに対しては、「診療報酬の改定は、医療費に関する予算と決算の差異について、事細かに結果だけを取り上げて行われてきたわけではなく、医療費全体を見て、総合的に実施されてきたことである」とするとともに、「予算の執行状況でリフィル処方箋を推進しようとするのであれば、医療介護総合確保基金などの執行状況が悪かった場合などをまず先に、要件を緩和すべきである」と強調した。</a:t>
            </a:r>
          </a:p>
          <a:p>
            <a:pPr marL="0" marR="0" lvl="0" indent="175500" algn="l" defTabSz="742950" rtl="0" eaLnBrk="1" fontAlgn="auto" latinLnBrk="0" hangingPunct="1">
              <a:lnSpc>
                <a:spcPct val="100000"/>
              </a:lnSpc>
              <a:spcBef>
                <a:spcPts val="488"/>
              </a:spcBef>
              <a:spcAft>
                <a:spcPts val="0"/>
              </a:spcAft>
              <a:buClrTx/>
              <a:buSzTx/>
              <a:buFontTx/>
              <a:buNone/>
              <a:tabLst/>
              <a:defRPr/>
            </a:pPr>
            <a:r>
              <a:rPr kumimoji="1" lang="ja-JP" altLang="en-US" sz="1584" b="0" i="0" u="none" strike="noStrike" kern="1200" cap="none" spc="0" normalizeH="0" baseline="0" noProof="0" dirty="0">
                <a:ln>
                  <a:noFill/>
                </a:ln>
                <a:solidFill>
                  <a:prstClr val="black"/>
                </a:solidFill>
                <a:effectLst/>
                <a:uLnTx/>
                <a:uFillTx/>
                <a:latin typeface="Arial"/>
                <a:ea typeface="ＭＳ Ｐゴシック"/>
                <a:cs typeface="+mn-cs"/>
              </a:rPr>
              <a:t>その上で、松本会長は、全てに反論していたらキリがないとし、今後については「今回取り上げた問題ばかりでなく、財政審の資料には多々問題があり、今後も中医協や社会保障審議会の医療部会、医療保険部会等を始めとした審議会等で日本医師会の意見を述べていきたい」として、その主張への理解と協力を求めた。</a:t>
            </a:r>
          </a:p>
        </p:txBody>
      </p:sp>
      <p:sp>
        <p:nvSpPr>
          <p:cNvPr id="2" name="スライド番号プレースホルダー 2">
            <a:extLst>
              <a:ext uri="{FF2B5EF4-FFF2-40B4-BE49-F238E27FC236}">
                <a16:creationId xmlns:a16="http://schemas.microsoft.com/office/drawing/2014/main" id="{2CD0663E-D031-ADF6-05ED-3FD4137048B5}"/>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a:cs typeface="+mn-cs"/>
            </a:endParaRPr>
          </a:p>
        </p:txBody>
      </p:sp>
    </p:spTree>
    <p:extLst>
      <p:ext uri="{BB962C8B-B14F-4D97-AF65-F5344CB8AC3E}">
        <p14:creationId xmlns:p14="http://schemas.microsoft.com/office/powerpoint/2010/main" val="1908942469"/>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7569B5D3-3491-680D-FFA2-C8D02183901A}"/>
              </a:ext>
            </a:extLst>
          </p:cNvPr>
          <p:cNvSpPr txBox="1">
            <a:spLocks noGrp="1"/>
          </p:cNvSpPr>
          <p:nvPr/>
        </p:nvSpPr>
        <p:spPr bwMode="auto">
          <a:xfrm>
            <a:off x="8172450" y="6559627"/>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200</a:t>
            </a:fld>
            <a:endParaRPr lang="en-US" altLang="ja-JP" sz="1600" kern="0" dirty="0">
              <a:solidFill>
                <a:srgbClr val="000000"/>
              </a:solidFill>
              <a:latin typeface="ＭＳ Ｐゴシック" charset="-128"/>
            </a:endParaRPr>
          </a:p>
        </p:txBody>
      </p:sp>
      <p:pic>
        <p:nvPicPr>
          <p:cNvPr id="4" name="図 3">
            <a:extLst>
              <a:ext uri="{FF2B5EF4-FFF2-40B4-BE49-F238E27FC236}">
                <a16:creationId xmlns:a16="http://schemas.microsoft.com/office/drawing/2014/main" id="{CCDAA9FB-297D-BA0A-EED1-71FD81F812CF}"/>
              </a:ext>
            </a:extLst>
          </p:cNvPr>
          <p:cNvPicPr>
            <a:picLocks noChangeAspect="1"/>
          </p:cNvPicPr>
          <p:nvPr/>
        </p:nvPicPr>
        <p:blipFill>
          <a:blip r:embed="rId3"/>
          <a:stretch>
            <a:fillRect/>
          </a:stretch>
        </p:blipFill>
        <p:spPr>
          <a:xfrm>
            <a:off x="777898" y="536718"/>
            <a:ext cx="8350203" cy="5784564"/>
          </a:xfrm>
          <a:prstGeom prst="rect">
            <a:avLst/>
          </a:prstGeom>
        </p:spPr>
      </p:pic>
      <p:sp>
        <p:nvSpPr>
          <p:cNvPr id="3" name="テキスト ボックス 2">
            <a:extLst>
              <a:ext uri="{FF2B5EF4-FFF2-40B4-BE49-F238E27FC236}">
                <a16:creationId xmlns:a16="http://schemas.microsoft.com/office/drawing/2014/main" id="{12732899-2D60-B58D-820A-36768485DB02}"/>
              </a:ext>
            </a:extLst>
          </p:cNvPr>
          <p:cNvSpPr txBox="1"/>
          <p:nvPr/>
        </p:nvSpPr>
        <p:spPr>
          <a:xfrm>
            <a:off x="8821105" y="6003823"/>
            <a:ext cx="306996" cy="317459"/>
          </a:xfrm>
          <a:prstGeom prst="rect">
            <a:avLst/>
          </a:prstGeom>
          <a:solidFill>
            <a:schemeClr val="bg1"/>
          </a:solidFill>
        </p:spPr>
        <p:txBody>
          <a:bodyPr wrap="square" rtlCol="0">
            <a:spAutoFit/>
          </a:bodyPr>
          <a:lstStyle/>
          <a:p>
            <a:endParaRPr lang="ja-JP" altLang="en-US" sz="1463" dirty="0"/>
          </a:p>
        </p:txBody>
      </p:sp>
    </p:spTree>
    <p:extLst>
      <p:ext uri="{BB962C8B-B14F-4D97-AF65-F5344CB8AC3E}">
        <p14:creationId xmlns:p14="http://schemas.microsoft.com/office/powerpoint/2010/main" val="1997315829"/>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図 4">
            <a:extLst>
              <a:ext uri="{FF2B5EF4-FFF2-40B4-BE49-F238E27FC236}">
                <a16:creationId xmlns:a16="http://schemas.microsoft.com/office/drawing/2014/main" id="{B4351345-025D-8D5F-B9B2-C2B782BB2E9F}"/>
              </a:ext>
            </a:extLst>
          </p:cNvPr>
          <p:cNvPicPr>
            <a:picLocks noChangeAspect="1"/>
          </p:cNvPicPr>
          <p:nvPr/>
        </p:nvPicPr>
        <p:blipFill>
          <a:blip r:embed="rId2"/>
          <a:stretch>
            <a:fillRect/>
          </a:stretch>
        </p:blipFill>
        <p:spPr>
          <a:xfrm>
            <a:off x="1056972" y="737701"/>
            <a:ext cx="7792056" cy="5382598"/>
          </a:xfrm>
          <a:prstGeom prst="rect">
            <a:avLst/>
          </a:prstGeom>
        </p:spPr>
      </p:pic>
      <p:sp>
        <p:nvSpPr>
          <p:cNvPr id="6" name="スライド番号プレースホルダー 4">
            <a:extLst>
              <a:ext uri="{FF2B5EF4-FFF2-40B4-BE49-F238E27FC236}">
                <a16:creationId xmlns:a16="http://schemas.microsoft.com/office/drawing/2014/main" id="{8C7C9D74-4834-E084-0B6E-B239119EE368}"/>
              </a:ext>
            </a:extLst>
          </p:cNvPr>
          <p:cNvSpPr txBox="1">
            <a:spLocks noGrp="1"/>
          </p:cNvSpPr>
          <p:nvPr/>
        </p:nvSpPr>
        <p:spPr bwMode="auto">
          <a:xfrm>
            <a:off x="8256994" y="6555502"/>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201</a:t>
            </a:fld>
            <a:endParaRPr lang="en-US" altLang="ja-JP" sz="1600" kern="0" dirty="0">
              <a:solidFill>
                <a:srgbClr val="000000"/>
              </a:solidFill>
              <a:latin typeface="ＭＳ Ｐゴシック" charset="-128"/>
            </a:endParaRPr>
          </a:p>
        </p:txBody>
      </p:sp>
      <p:sp>
        <p:nvSpPr>
          <p:cNvPr id="2" name="テキスト ボックス 1">
            <a:extLst>
              <a:ext uri="{FF2B5EF4-FFF2-40B4-BE49-F238E27FC236}">
                <a16:creationId xmlns:a16="http://schemas.microsoft.com/office/drawing/2014/main" id="{F0EB73AA-3413-DB87-38C7-3746274DCD7D}"/>
              </a:ext>
            </a:extLst>
          </p:cNvPr>
          <p:cNvSpPr txBox="1"/>
          <p:nvPr/>
        </p:nvSpPr>
        <p:spPr>
          <a:xfrm>
            <a:off x="8481072" y="5713928"/>
            <a:ext cx="306996" cy="317459"/>
          </a:xfrm>
          <a:prstGeom prst="rect">
            <a:avLst/>
          </a:prstGeom>
          <a:solidFill>
            <a:schemeClr val="accent2">
              <a:lumMod val="20000"/>
              <a:lumOff val="80000"/>
            </a:schemeClr>
          </a:solidFill>
        </p:spPr>
        <p:txBody>
          <a:bodyPr wrap="square" rtlCol="0">
            <a:spAutoFit/>
          </a:bodyPr>
          <a:lstStyle/>
          <a:p>
            <a:endParaRPr lang="ja-JP" altLang="en-US" sz="1463" dirty="0"/>
          </a:p>
        </p:txBody>
      </p:sp>
    </p:spTree>
    <p:extLst>
      <p:ext uri="{BB962C8B-B14F-4D97-AF65-F5344CB8AC3E}">
        <p14:creationId xmlns:p14="http://schemas.microsoft.com/office/powerpoint/2010/main" val="1434879862"/>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スライド番号プレースホルダー 4">
            <a:extLst>
              <a:ext uri="{FF2B5EF4-FFF2-40B4-BE49-F238E27FC236}">
                <a16:creationId xmlns:a16="http://schemas.microsoft.com/office/drawing/2014/main" id="{8C7C9D74-4834-E084-0B6E-B239119EE368}"/>
              </a:ext>
            </a:extLst>
          </p:cNvPr>
          <p:cNvSpPr txBox="1">
            <a:spLocks noGrp="1"/>
          </p:cNvSpPr>
          <p:nvPr/>
        </p:nvSpPr>
        <p:spPr bwMode="auto">
          <a:xfrm>
            <a:off x="8172450" y="6566841"/>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202</a:t>
            </a:fld>
            <a:endParaRPr lang="en-US" altLang="ja-JP" sz="1600" kern="0" dirty="0">
              <a:solidFill>
                <a:srgbClr val="000000"/>
              </a:solidFill>
              <a:latin typeface="ＭＳ Ｐゴシック" charset="-128"/>
            </a:endParaRPr>
          </a:p>
        </p:txBody>
      </p:sp>
      <p:pic>
        <p:nvPicPr>
          <p:cNvPr id="3" name="図 2">
            <a:extLst>
              <a:ext uri="{FF2B5EF4-FFF2-40B4-BE49-F238E27FC236}">
                <a16:creationId xmlns:a16="http://schemas.microsoft.com/office/drawing/2014/main" id="{9B40AC7E-F398-E80A-30B2-24057F11EF4F}"/>
              </a:ext>
            </a:extLst>
          </p:cNvPr>
          <p:cNvPicPr>
            <a:picLocks noChangeAspect="1"/>
          </p:cNvPicPr>
          <p:nvPr/>
        </p:nvPicPr>
        <p:blipFill>
          <a:blip r:embed="rId2"/>
          <a:stretch>
            <a:fillRect/>
          </a:stretch>
        </p:blipFill>
        <p:spPr>
          <a:xfrm>
            <a:off x="989185" y="727568"/>
            <a:ext cx="7927630" cy="5487495"/>
          </a:xfrm>
          <a:prstGeom prst="rect">
            <a:avLst/>
          </a:prstGeom>
        </p:spPr>
      </p:pic>
      <p:sp>
        <p:nvSpPr>
          <p:cNvPr id="2" name="テキスト ボックス 1">
            <a:extLst>
              <a:ext uri="{FF2B5EF4-FFF2-40B4-BE49-F238E27FC236}">
                <a16:creationId xmlns:a16="http://schemas.microsoft.com/office/drawing/2014/main" id="{C70DB896-E646-45AB-C3AD-B140F1142D1D}"/>
              </a:ext>
            </a:extLst>
          </p:cNvPr>
          <p:cNvSpPr txBox="1"/>
          <p:nvPr/>
        </p:nvSpPr>
        <p:spPr>
          <a:xfrm>
            <a:off x="8526134" y="5971702"/>
            <a:ext cx="306996" cy="317459"/>
          </a:xfrm>
          <a:prstGeom prst="rect">
            <a:avLst/>
          </a:prstGeom>
          <a:solidFill>
            <a:schemeClr val="bg1"/>
          </a:solidFill>
        </p:spPr>
        <p:txBody>
          <a:bodyPr wrap="square" rtlCol="0">
            <a:spAutoFit/>
          </a:bodyPr>
          <a:lstStyle/>
          <a:p>
            <a:endParaRPr lang="ja-JP" altLang="en-US" sz="1463" dirty="0"/>
          </a:p>
        </p:txBody>
      </p:sp>
    </p:spTree>
    <p:extLst>
      <p:ext uri="{BB962C8B-B14F-4D97-AF65-F5344CB8AC3E}">
        <p14:creationId xmlns:p14="http://schemas.microsoft.com/office/powerpoint/2010/main" val="4023978641"/>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スライド番号プレースホルダー 4">
            <a:extLst>
              <a:ext uri="{FF2B5EF4-FFF2-40B4-BE49-F238E27FC236}">
                <a16:creationId xmlns:a16="http://schemas.microsoft.com/office/drawing/2014/main" id="{8C7C9D74-4834-E084-0B6E-B239119EE368}"/>
              </a:ext>
            </a:extLst>
          </p:cNvPr>
          <p:cNvSpPr txBox="1">
            <a:spLocks noGrp="1"/>
          </p:cNvSpPr>
          <p:nvPr/>
        </p:nvSpPr>
        <p:spPr bwMode="auto">
          <a:xfrm>
            <a:off x="8172450" y="6558132"/>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203</a:t>
            </a:fld>
            <a:endParaRPr lang="en-US" altLang="ja-JP" sz="1600" kern="0" dirty="0">
              <a:solidFill>
                <a:srgbClr val="000000"/>
              </a:solidFill>
              <a:latin typeface="ＭＳ Ｐゴシック" charset="-128"/>
            </a:endParaRPr>
          </a:p>
        </p:txBody>
      </p:sp>
      <p:pic>
        <p:nvPicPr>
          <p:cNvPr id="3" name="図 2">
            <a:extLst>
              <a:ext uri="{FF2B5EF4-FFF2-40B4-BE49-F238E27FC236}">
                <a16:creationId xmlns:a16="http://schemas.microsoft.com/office/drawing/2014/main" id="{EEAB42FA-C27E-CBDB-D5D6-68B8DB30B9E4}"/>
              </a:ext>
            </a:extLst>
          </p:cNvPr>
          <p:cNvPicPr>
            <a:picLocks noChangeAspect="1"/>
          </p:cNvPicPr>
          <p:nvPr/>
        </p:nvPicPr>
        <p:blipFill>
          <a:blip r:embed="rId2"/>
          <a:stretch>
            <a:fillRect/>
          </a:stretch>
        </p:blipFill>
        <p:spPr>
          <a:xfrm>
            <a:off x="1003811" y="687600"/>
            <a:ext cx="7898378" cy="5482800"/>
          </a:xfrm>
          <a:prstGeom prst="rect">
            <a:avLst/>
          </a:prstGeom>
        </p:spPr>
      </p:pic>
      <p:sp>
        <p:nvSpPr>
          <p:cNvPr id="2" name="テキスト ボックス 1">
            <a:extLst>
              <a:ext uri="{FF2B5EF4-FFF2-40B4-BE49-F238E27FC236}">
                <a16:creationId xmlns:a16="http://schemas.microsoft.com/office/drawing/2014/main" id="{B9A21C55-BBEC-D498-1CD3-B229829F10CC}"/>
              </a:ext>
            </a:extLst>
          </p:cNvPr>
          <p:cNvSpPr txBox="1"/>
          <p:nvPr/>
        </p:nvSpPr>
        <p:spPr>
          <a:xfrm>
            <a:off x="8521897" y="5792462"/>
            <a:ext cx="306996" cy="317459"/>
          </a:xfrm>
          <a:prstGeom prst="rect">
            <a:avLst/>
          </a:prstGeom>
          <a:solidFill>
            <a:schemeClr val="bg1"/>
          </a:solidFill>
        </p:spPr>
        <p:txBody>
          <a:bodyPr wrap="square" rtlCol="0">
            <a:spAutoFit/>
          </a:bodyPr>
          <a:lstStyle/>
          <a:p>
            <a:endParaRPr lang="ja-JP" altLang="en-US" sz="1463" dirty="0"/>
          </a:p>
        </p:txBody>
      </p:sp>
    </p:spTree>
    <p:extLst>
      <p:ext uri="{BB962C8B-B14F-4D97-AF65-F5344CB8AC3E}">
        <p14:creationId xmlns:p14="http://schemas.microsoft.com/office/powerpoint/2010/main" val="2110062080"/>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地域包括診療料等の見直し</a:t>
            </a:r>
          </a:p>
        </p:txBody>
      </p:sp>
      <p:sp>
        <p:nvSpPr>
          <p:cNvPr id="8" name="正方形/長方形 7"/>
          <p:cNvSpPr/>
          <p:nvPr/>
        </p:nvSpPr>
        <p:spPr>
          <a:xfrm>
            <a:off x="188119" y="931712"/>
            <a:ext cx="9529762" cy="5868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かかりつけ医機能の評価である地域包括診療料等について、かかりつけ医と介護支援専門員との連携の強化、かかりつけ医の認知症対応力向上、リフィル処方及び長期処方の活用、適切な意思決定支援及び医療</a:t>
            </a:r>
            <a:r>
              <a:rPr kumimoji="1" lang="en-US" altLang="ja-JP"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を推進する観点から、以下のとおり要件及び評価を見直す。</a:t>
            </a:r>
            <a:endParaRPr kumimoji="1" lang="en-US" altLang="ja-JP"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756714"/>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地域包括診療料等の見直し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　外来医療の機能分化・強化等－③　　</a:t>
            </a:r>
          </a:p>
        </p:txBody>
      </p:sp>
      <p:sp>
        <p:nvSpPr>
          <p:cNvPr id="88" name="正方形/長方形 87"/>
          <p:cNvSpPr/>
          <p:nvPr/>
        </p:nvSpPr>
        <p:spPr>
          <a:xfrm>
            <a:off x="424874" y="1787999"/>
            <a:ext cx="9162098" cy="252000"/>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424873" y="2074026"/>
            <a:ext cx="9177745" cy="3672971"/>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地域包括診療料</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地域包括診療加算についても同様</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患者又はその家族からの求めに応じ、疾患名、治療計画等についての文書を交付し、適切な説明を行うことが望ましい。その際、文書の交付については電子カルテ情報共有システムにおける患者サマリーに入力し、診療録にその記録及び患者の同意を得た旨を残している場合は、文書を交付しているものとみなすものとする。</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当該保険医療機関に通院する患者について、介護支援専門員及び相談支援専門員からの相談に適切に対応するとともに、当該対応が可能であることを当該保険医療機関の見やすい場所に掲示すること。</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患者の状態に応じ、</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28</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以上の長期の投薬を行うこと又はリフィル処方箋を交付することについて、当該対応が可能であることを当該保険医療機関の見やすい場所に掲示するとともに、患者から求められた場合に適切に対応すること。</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地域包括診療加算についても同様</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当該保険医療機関に、慢性疾患の指導に係る適切な研修を修了した医師（以下この区分において「担当医」という。）を配置していること。</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また、担当医は認知症に係る適切な研修を修了していることが望ましい。</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次に掲げる事項を院内掲示していること。</a:t>
            </a:r>
            <a:r>
              <a:rPr kumimoji="1" lang="ja-JP" altLang="en-US" sz="10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ア　健康相談及び予防接種に係る相談を実施していること。</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　当該保険医療機関に通院する患者について、介護支援専門員及び相談支援専門員からの相談に適切に対応することが可能であること。</a:t>
            </a:r>
          </a:p>
          <a:p>
            <a:pPr marL="0"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ウ　患者の状態に応じ、</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28</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日以上の長期の投薬を行うこと又はリフィル処方箋を交付することについて、当該対応が可能であること。</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介護保険制度の利用等に関する相談を実施している旨を院内掲示し、かつ、要介護認定に係る主治医意見書を作成しているとともに、以下のいずれか一つを満たしていること。</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ア～ケ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略</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コ　担当医が、「認知症初期集中支援チーム」等、市区町村が実施する認知症施策に協力している実績があること。</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以下のア～ウのいずれかを満たすこと。</a:t>
            </a:r>
          </a:p>
          <a:p>
            <a:pPr marL="3603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ア　担当医が、サービス担当者会議に参加した実績があること。</a:t>
            </a:r>
            <a:r>
              <a:rPr kumimoji="1" lang="ja-JP" altLang="en-US" sz="10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　担当医が、地域ケア会議に出席した実績があること。</a:t>
            </a:r>
            <a:r>
              <a:rPr kumimoji="1" lang="ja-JP" altLang="en-US" sz="10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ウ　当該保険医療機関において、介護支援専門員と対面あるいは</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ICT</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等を用いた相談の機会を設けていること。なお、対面で相談できる体制を構築していることが望ましい。</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当該保険医療機関において、厚生労働省「人生の最終段階における医療・ケアの決定プロセスに関するガイドライン」等の内容を踏まえ、適切な意思決定支援に関する指針を定めていること。　　　　</a:t>
            </a:r>
            <a:endParaRPr kumimoji="1" lang="en-US" altLang="ja-JP" sz="10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C14BF6FA-9127-1921-5816-36EA97481450}"/>
              </a:ext>
            </a:extLst>
          </p:cNvPr>
          <p:cNvSpPr/>
          <p:nvPr/>
        </p:nvSpPr>
        <p:spPr>
          <a:xfrm>
            <a:off x="5379916" y="5786628"/>
            <a:ext cx="4207056" cy="216029"/>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5" name="正方形/長方形 4">
            <a:extLst>
              <a:ext uri="{FF2B5EF4-FFF2-40B4-BE49-F238E27FC236}">
                <a16:creationId xmlns:a16="http://schemas.microsoft.com/office/drawing/2014/main" id="{8414611F-5055-1E5D-7975-759DCB3E3F6D}"/>
              </a:ext>
            </a:extLst>
          </p:cNvPr>
          <p:cNvSpPr/>
          <p:nvPr/>
        </p:nvSpPr>
        <p:spPr>
          <a:xfrm>
            <a:off x="5395563" y="6037137"/>
            <a:ext cx="4191409" cy="709113"/>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地域包括診療加算１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28</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地域包括診療加算２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21</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認知症地域包括診療加算１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38</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認知症地域包括診療加算２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31</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6" name="右矢印 89">
            <a:extLst>
              <a:ext uri="{FF2B5EF4-FFF2-40B4-BE49-F238E27FC236}">
                <a16:creationId xmlns:a16="http://schemas.microsoft.com/office/drawing/2014/main" id="{2A43234F-39C4-6A3D-2A7A-75EA0C79EC6D}"/>
              </a:ext>
            </a:extLst>
          </p:cNvPr>
          <p:cNvSpPr/>
          <p:nvPr/>
        </p:nvSpPr>
        <p:spPr>
          <a:xfrm>
            <a:off x="4964333" y="5975108"/>
            <a:ext cx="320507" cy="632662"/>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7" name="正方形/長方形 6">
            <a:extLst>
              <a:ext uri="{FF2B5EF4-FFF2-40B4-BE49-F238E27FC236}">
                <a16:creationId xmlns:a16="http://schemas.microsoft.com/office/drawing/2014/main" id="{48D0CF2D-935D-EFCE-B07E-3F004D3FE84A}"/>
              </a:ext>
            </a:extLst>
          </p:cNvPr>
          <p:cNvSpPr/>
          <p:nvPr/>
        </p:nvSpPr>
        <p:spPr>
          <a:xfrm>
            <a:off x="424873" y="5786628"/>
            <a:ext cx="4371397" cy="216029"/>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9" name="正方形/長方形 8">
            <a:extLst>
              <a:ext uri="{FF2B5EF4-FFF2-40B4-BE49-F238E27FC236}">
                <a16:creationId xmlns:a16="http://schemas.microsoft.com/office/drawing/2014/main" id="{2DBAD22D-C058-5F1A-228C-36C876E281BB}"/>
              </a:ext>
            </a:extLst>
          </p:cNvPr>
          <p:cNvSpPr/>
          <p:nvPr/>
        </p:nvSpPr>
        <p:spPr>
          <a:xfrm>
            <a:off x="424872" y="6026251"/>
            <a:ext cx="4371398" cy="72000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地域包括診療加算１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25</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地域包括診療加算２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18</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認知症地域包括診療加算１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35</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認知症地域包括診療加算２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28</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スライド番号プレースホルダー 2">
            <a:extLst>
              <a:ext uri="{FF2B5EF4-FFF2-40B4-BE49-F238E27FC236}">
                <a16:creationId xmlns:a16="http://schemas.microsoft.com/office/drawing/2014/main" id="{233F4F25-FC8B-F12C-28E3-549E51F9F79D}"/>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307891127"/>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処方等に関する評価の見直し</a:t>
            </a:r>
          </a:p>
        </p:txBody>
      </p:sp>
      <p:sp>
        <p:nvSpPr>
          <p:cNvPr id="8" name="正方形/長方形 7"/>
          <p:cNvSpPr/>
          <p:nvPr/>
        </p:nvSpPr>
        <p:spPr>
          <a:xfrm>
            <a:off x="188119" y="929244"/>
            <a:ext cx="9529762" cy="144207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リフィル処方及び長期処方を適切に推進する観点から、以下の見直しを行う。</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リフィル処方及び長期処方の活用並びに医療</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の活用による効率的な医薬品情報の管理を適切に推進する観点から、処方料及び処方箋料の特定疾患処方管理加算について、</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28</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日未満の処方を行った際の特定疾患処方管理加算１を廃止</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し、</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特定疾患処方管理加算２の評価を見直す（</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66</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56</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。また、</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特定疾患処方管理加算について、リフィル処方箋を発行した場合も算定を可能とする</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かかりつけ医機能の評価である地域包括診療料等について、リフィル処方及び長期処方の活用を推進する観点から、患者の状況等に合わせて医師の判断により、</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リフィル処方や長期処方を活用することが可能であることを、患者に周知することを要件に追加</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テキスト ボックス 4">
            <a:extLst>
              <a:ext uri="{FF2B5EF4-FFF2-40B4-BE49-F238E27FC236}">
                <a16:creationId xmlns:a16="http://schemas.microsoft.com/office/drawing/2014/main" id="{05ABBD86-3319-2BA4-A7F3-62491F417746}"/>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Ⅳ</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後発医薬品やバイオ後続品の使用促進、長期収載品の保険給付の在り方の見直し等</a:t>
            </a:r>
          </a:p>
        </p:txBody>
      </p:sp>
      <p:sp>
        <p:nvSpPr>
          <p:cNvPr id="3" name="正方形/長方形 2">
            <a:extLst>
              <a:ext uri="{FF2B5EF4-FFF2-40B4-BE49-F238E27FC236}">
                <a16:creationId xmlns:a16="http://schemas.microsoft.com/office/drawing/2014/main" id="{4D3DFEAA-9766-95DF-3924-5332F4C4941C}"/>
              </a:ext>
            </a:extLst>
          </p:cNvPr>
          <p:cNvSpPr/>
          <p:nvPr/>
        </p:nvSpPr>
        <p:spPr>
          <a:xfrm>
            <a:off x="356069" y="817270"/>
            <a:ext cx="5201351" cy="304990"/>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リフィル処方及び長期処方の推進</a:t>
            </a:r>
          </a:p>
        </p:txBody>
      </p:sp>
      <p:sp>
        <p:nvSpPr>
          <p:cNvPr id="4" name="正方形/長方形 3">
            <a:extLst>
              <a:ext uri="{FF2B5EF4-FFF2-40B4-BE49-F238E27FC236}">
                <a16:creationId xmlns:a16="http://schemas.microsoft.com/office/drawing/2014/main" id="{FAE21CC2-1FD3-F3B8-55BF-C19A5177DE89}"/>
              </a:ext>
            </a:extLst>
          </p:cNvPr>
          <p:cNvSpPr/>
          <p:nvPr/>
        </p:nvSpPr>
        <p:spPr>
          <a:xfrm>
            <a:off x="188119" y="2495542"/>
            <a:ext cx="9529762" cy="431363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後発医薬品の使用促進を推進する等の観点から、以下の見直しを行う。</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正方形/長方形 5">
            <a:extLst>
              <a:ext uri="{FF2B5EF4-FFF2-40B4-BE49-F238E27FC236}">
                <a16:creationId xmlns:a16="http://schemas.microsoft.com/office/drawing/2014/main" id="{15ADB6B3-A595-E84A-3084-E5CCC0A9E122}"/>
              </a:ext>
            </a:extLst>
          </p:cNvPr>
          <p:cNvSpPr/>
          <p:nvPr/>
        </p:nvSpPr>
        <p:spPr>
          <a:xfrm>
            <a:off x="356070" y="2417880"/>
            <a:ext cx="5201351" cy="299118"/>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処方箋料の見直し及び後発医薬品の使用促進等の推進</a:t>
            </a:r>
          </a:p>
        </p:txBody>
      </p:sp>
      <p:sp>
        <p:nvSpPr>
          <p:cNvPr id="13" name="正方形/長方形 12">
            <a:extLst>
              <a:ext uri="{FF2B5EF4-FFF2-40B4-BE49-F238E27FC236}">
                <a16:creationId xmlns:a16="http://schemas.microsoft.com/office/drawing/2014/main" id="{213C0C16-0399-73E5-4C2C-57C57DB2F628}"/>
              </a:ext>
            </a:extLst>
          </p:cNvPr>
          <p:cNvSpPr/>
          <p:nvPr/>
        </p:nvSpPr>
        <p:spPr>
          <a:xfrm>
            <a:off x="5282618" y="3038147"/>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5" name="正方形/長方形 14">
            <a:extLst>
              <a:ext uri="{FF2B5EF4-FFF2-40B4-BE49-F238E27FC236}">
                <a16:creationId xmlns:a16="http://schemas.microsoft.com/office/drawing/2014/main" id="{58BFABF1-FBF8-9179-1BF9-09A98E3965A6}"/>
              </a:ext>
            </a:extLst>
          </p:cNvPr>
          <p:cNvSpPr/>
          <p:nvPr/>
        </p:nvSpPr>
        <p:spPr>
          <a:xfrm>
            <a:off x="5282618" y="3275860"/>
            <a:ext cx="4320000" cy="3470611"/>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一般名処方加算</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一般名処方加算１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一般名処方加算２　　　　　　　　　　　　　　　</a:t>
            </a:r>
            <a:r>
              <a:rPr kumimoji="1" lang="ja-JP" altLang="en-US"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8</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後発医薬品使用体制加算</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後発医薬品使用体制加算１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87</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後発医薬品使用体制加算２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82</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後発医薬品使用体制加算３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77</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外来後発医薬品使用体制加算</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外来後発医薬品使用体制加算１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8</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外来後発医薬品使用体制加算２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外来後発医薬品使用体制加算３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薬剤情報提供料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処方箋料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処方箋料を包括している評価も同様</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向精神薬他剤投与を行った場合　　　　　　</a:t>
            </a:r>
            <a:r>
              <a:rPr kumimoji="1" lang="ja-JP" altLang="en-US"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１以外の場合の他剤投与又は</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向精神薬長期処方を行った場合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32</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１及び２以外の場合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60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6" name="右矢印 89">
            <a:extLst>
              <a:ext uri="{FF2B5EF4-FFF2-40B4-BE49-F238E27FC236}">
                <a16:creationId xmlns:a16="http://schemas.microsoft.com/office/drawing/2014/main" id="{17435D0E-0229-0EA3-29FD-A58DFFC6BCC1}"/>
              </a:ext>
            </a:extLst>
          </p:cNvPr>
          <p:cNvSpPr/>
          <p:nvPr/>
        </p:nvSpPr>
        <p:spPr>
          <a:xfrm>
            <a:off x="4623383" y="454660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7" name="正方形/長方形 16">
            <a:extLst>
              <a:ext uri="{FF2B5EF4-FFF2-40B4-BE49-F238E27FC236}">
                <a16:creationId xmlns:a16="http://schemas.microsoft.com/office/drawing/2014/main" id="{D10C1A62-F5B3-031A-4460-D0ABB7D3CC43}"/>
              </a:ext>
            </a:extLst>
          </p:cNvPr>
          <p:cNvSpPr/>
          <p:nvPr/>
        </p:nvSpPr>
        <p:spPr>
          <a:xfrm>
            <a:off x="313126" y="3034240"/>
            <a:ext cx="4093935" cy="253813"/>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8" name="正方形/長方形 17">
            <a:extLst>
              <a:ext uri="{FF2B5EF4-FFF2-40B4-BE49-F238E27FC236}">
                <a16:creationId xmlns:a16="http://schemas.microsoft.com/office/drawing/2014/main" id="{4078E914-3F8E-D244-91B7-CF9083FF816E}"/>
              </a:ext>
            </a:extLst>
          </p:cNvPr>
          <p:cNvSpPr/>
          <p:nvPr/>
        </p:nvSpPr>
        <p:spPr>
          <a:xfrm>
            <a:off x="313126" y="3298088"/>
            <a:ext cx="4093935" cy="3470611"/>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一般名処方加算</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一般名処方加算１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一般名処方加算２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後発医薬品使用体制加算</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後発医薬品使用体制加算１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47</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後発医薬品使用体制加算２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42</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後発医薬品使用体制加算３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37</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外来後発医薬品使用体制加算</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外来後発医薬品使用体制加算１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外来後発医薬品使用体制加算２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外来後発医薬品使用体制加算３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薬剤情報提供料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処方箋料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向精神薬他剤投与を行った場合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28</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１以外の場合の他剤投与又は</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向精神薬長期処方を行った場合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１及び２以外の場合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68</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p>
        </p:txBody>
      </p:sp>
      <p:sp>
        <p:nvSpPr>
          <p:cNvPr id="7" name="スライド番号プレースホルダー 2">
            <a:extLst>
              <a:ext uri="{FF2B5EF4-FFF2-40B4-BE49-F238E27FC236}">
                <a16:creationId xmlns:a16="http://schemas.microsoft.com/office/drawing/2014/main" id="{A246000B-40CB-8765-6D29-22FB5BD7770D}"/>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643404272"/>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44562"/>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時間外対応加算の見直し</a:t>
            </a:r>
          </a:p>
        </p:txBody>
      </p:sp>
      <p:sp>
        <p:nvSpPr>
          <p:cNvPr id="8" name="正方形/長方形 7"/>
          <p:cNvSpPr/>
          <p:nvPr/>
        </p:nvSpPr>
        <p:spPr>
          <a:xfrm>
            <a:off x="188119" y="926934"/>
            <a:ext cx="9529762" cy="274991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外対応加算について、多様な在り方を考慮した評価体系に見直す観点から、時間外の電話対応等に常時対応できる体制として、非常勤職員等が対応し、医師に連絡した上で、当該医師が電話等を受けて対応できる体制の評価を新設する。</a:t>
            </a:r>
            <a:endParaRPr kumimoji="1" lang="en-US" altLang="ja-JP"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9" y="750759"/>
            <a:ext cx="263447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時間外対応加算の見直し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2425700" marR="0" lvl="0" indent="-2425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　医療人材及び医療資源の偏在への対応－①　等</a:t>
            </a:r>
          </a:p>
        </p:txBody>
      </p:sp>
      <p:sp>
        <p:nvSpPr>
          <p:cNvPr id="4" name="正方形/長方形 3">
            <a:extLst>
              <a:ext uri="{FF2B5EF4-FFF2-40B4-BE49-F238E27FC236}">
                <a16:creationId xmlns:a16="http://schemas.microsoft.com/office/drawing/2014/main" id="{C14BF6FA-9127-1921-5816-36EA97481450}"/>
              </a:ext>
            </a:extLst>
          </p:cNvPr>
          <p:cNvSpPr/>
          <p:nvPr/>
        </p:nvSpPr>
        <p:spPr>
          <a:xfrm>
            <a:off x="452521" y="1578866"/>
            <a:ext cx="9018199" cy="216029"/>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5" name="正方形/長方形 4">
            <a:extLst>
              <a:ext uri="{FF2B5EF4-FFF2-40B4-BE49-F238E27FC236}">
                <a16:creationId xmlns:a16="http://schemas.microsoft.com/office/drawing/2014/main" id="{8414611F-5055-1E5D-7975-759DCB3E3F6D}"/>
              </a:ext>
            </a:extLst>
          </p:cNvPr>
          <p:cNvSpPr/>
          <p:nvPr/>
        </p:nvSpPr>
        <p:spPr>
          <a:xfrm>
            <a:off x="460669" y="1855745"/>
            <a:ext cx="8984660" cy="1720849"/>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時間外対応加算１　　　５点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時間外対応加算２</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４点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施設規準</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（抜粋）</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診療所を継続的に受診している患者からの電話等による問い合わせに対し、診療所の非常勤の医師、看護職員又は事務職員等が、常時、電話等により対応できる体制がとられていること。また、必要に応じて診療録を閲覧することができる体制及びやむを得ない事由により、電話等による問い合わせに応じることができなかった場合であっても、速やかに患者にコールバックすることができる体制がとられていること。</a:t>
            </a: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時間外対応加算</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３</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３点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時間外対応加算</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４</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１点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正方形/長方形 9">
            <a:extLst>
              <a:ext uri="{FF2B5EF4-FFF2-40B4-BE49-F238E27FC236}">
                <a16:creationId xmlns:a16="http://schemas.microsoft.com/office/drawing/2014/main" id="{20B7B788-17DA-43B0-C5C2-FB34EA6B5158}"/>
              </a:ext>
            </a:extLst>
          </p:cNvPr>
          <p:cNvSpPr/>
          <p:nvPr/>
        </p:nvSpPr>
        <p:spPr>
          <a:xfrm>
            <a:off x="188119" y="3898234"/>
            <a:ext cx="9529762" cy="291686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時間外対応加算の評価体系の見直しの趣旨を踏まえ、小児かかりつけ診療料について、要件を見直す。</a:t>
            </a:r>
            <a:endParaRPr kumimoji="1" lang="en-US" altLang="ja-JP"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正方形/長方形 10">
            <a:extLst>
              <a:ext uri="{FF2B5EF4-FFF2-40B4-BE49-F238E27FC236}">
                <a16:creationId xmlns:a16="http://schemas.microsoft.com/office/drawing/2014/main" id="{0187F320-9BC7-4A5A-567C-888F37CAB905}"/>
              </a:ext>
            </a:extLst>
          </p:cNvPr>
          <p:cNvSpPr/>
          <p:nvPr/>
        </p:nvSpPr>
        <p:spPr>
          <a:xfrm>
            <a:off x="311928" y="3751939"/>
            <a:ext cx="657976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時間外対応加算の見直しを踏まえた小児科かかりつけ診療料の見直し</a:t>
            </a:r>
          </a:p>
        </p:txBody>
      </p:sp>
      <p:sp>
        <p:nvSpPr>
          <p:cNvPr id="18" name="正方形/長方形 17">
            <a:extLst>
              <a:ext uri="{FF2B5EF4-FFF2-40B4-BE49-F238E27FC236}">
                <a16:creationId xmlns:a16="http://schemas.microsoft.com/office/drawing/2014/main" id="{F7010E08-F109-3EAD-0F82-CF9CAA519897}"/>
              </a:ext>
            </a:extLst>
          </p:cNvPr>
          <p:cNvSpPr/>
          <p:nvPr/>
        </p:nvSpPr>
        <p:spPr>
          <a:xfrm>
            <a:off x="5215576" y="4390047"/>
            <a:ext cx="4320000" cy="299118"/>
          </a:xfrm>
          <a:prstGeom prst="rect">
            <a:avLst/>
          </a:prstGeom>
          <a:solidFill>
            <a:srgbClr val="A7C4F7"/>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9" name="正方形/長方形 18">
            <a:extLst>
              <a:ext uri="{FF2B5EF4-FFF2-40B4-BE49-F238E27FC236}">
                <a16:creationId xmlns:a16="http://schemas.microsoft.com/office/drawing/2014/main" id="{35BE15A5-2196-D6E1-5138-B30DAE9B8D85}"/>
              </a:ext>
            </a:extLst>
          </p:cNvPr>
          <p:cNvSpPr/>
          <p:nvPr/>
        </p:nvSpPr>
        <p:spPr>
          <a:xfrm>
            <a:off x="5204731" y="4730662"/>
            <a:ext cx="4371398" cy="2021459"/>
          </a:xfrm>
          <a:prstGeom prst="rect">
            <a:avLst/>
          </a:prstGeom>
          <a:solidFill>
            <a:srgbClr val="E0E9F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小児かかりつけ診療料１</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区分番号「Ａ００１」の注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に規定する時間外対応加算１又は</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時間外対応加算３</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に係る届出を行っていること。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小児かかりつけ診療料２</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次のいずれかの基準を満たしていること。</a:t>
            </a:r>
          </a:p>
          <a:p>
            <a:pPr marL="355600" marR="0" lvl="0" indent="-1730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区分番号「Ａ００１」の注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時間外対応加算２又は時間外対応加算４</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に係る届出を行っていること。</a:t>
            </a:r>
          </a:p>
          <a:p>
            <a:pPr marL="355600" marR="0" lvl="0" indent="-1730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（略）</a:t>
            </a:r>
          </a:p>
        </p:txBody>
      </p:sp>
      <p:sp>
        <p:nvSpPr>
          <p:cNvPr id="20" name="正方形/長方形 19">
            <a:extLst>
              <a:ext uri="{FF2B5EF4-FFF2-40B4-BE49-F238E27FC236}">
                <a16:creationId xmlns:a16="http://schemas.microsoft.com/office/drawing/2014/main" id="{20E1C539-5B35-882D-0F3E-BD817B3B712F}"/>
              </a:ext>
            </a:extLst>
          </p:cNvPr>
          <p:cNvSpPr/>
          <p:nvPr/>
        </p:nvSpPr>
        <p:spPr>
          <a:xfrm>
            <a:off x="293091" y="4730661"/>
            <a:ext cx="4371398" cy="1985159"/>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小児かかりつけ診療料１</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区分番号「Ａ００１」の注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に規定する時間外対応加算１又は</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時間外対応加算２</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に係る届出を行っていること。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小児かかりつけ診療料２</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次のいずれかの基準を満たしていること。</a:t>
            </a:r>
          </a:p>
          <a:p>
            <a:pPr marL="355600" marR="0" lvl="0" indent="-1730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区分番号「Ａ００１」の注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時間外対応加算３</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に係る届出を行っていること。</a:t>
            </a:r>
          </a:p>
          <a:p>
            <a:pPr marL="355600" marR="0" lvl="0" indent="-1730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（略）</a:t>
            </a:r>
          </a:p>
        </p:txBody>
      </p:sp>
      <p:sp>
        <p:nvSpPr>
          <p:cNvPr id="21" name="正方形/長方形 20">
            <a:extLst>
              <a:ext uri="{FF2B5EF4-FFF2-40B4-BE49-F238E27FC236}">
                <a16:creationId xmlns:a16="http://schemas.microsoft.com/office/drawing/2014/main" id="{27E343F4-E23B-0B54-C66F-C4C0477D8BCF}"/>
              </a:ext>
            </a:extLst>
          </p:cNvPr>
          <p:cNvSpPr/>
          <p:nvPr/>
        </p:nvSpPr>
        <p:spPr>
          <a:xfrm>
            <a:off x="311928" y="4390045"/>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2" name="右矢印 89">
            <a:extLst>
              <a:ext uri="{FF2B5EF4-FFF2-40B4-BE49-F238E27FC236}">
                <a16:creationId xmlns:a16="http://schemas.microsoft.com/office/drawing/2014/main" id="{8AFCD5CF-084A-5D32-F34D-6879DFDA34BF}"/>
              </a:ext>
            </a:extLst>
          </p:cNvPr>
          <p:cNvSpPr/>
          <p:nvPr/>
        </p:nvSpPr>
        <p:spPr>
          <a:xfrm>
            <a:off x="4731542" y="5108481"/>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 name="スライド番号プレースホルダー 2">
            <a:extLst>
              <a:ext uri="{FF2B5EF4-FFF2-40B4-BE49-F238E27FC236}">
                <a16:creationId xmlns:a16="http://schemas.microsoft.com/office/drawing/2014/main" id="{DF942AA4-9DC2-DE42-B3C6-D0EFDC2FFBD8}"/>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652974196"/>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038691" y="2400036"/>
            <a:ext cx="8280920" cy="2800767"/>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３</a:t>
            </a: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外来診療の機能分化・強化等</a:t>
            </a:r>
            <a:endPar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（１）生活習慣病にかかる疾病管理・適正化項目</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（２）かかりつけ医機能に係る見直し</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（３）その他</a:t>
            </a:r>
            <a:endParaRPr kumimoji="1" lang="en-US" altLang="ja-JP" sz="24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441046230"/>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800"/>
            <a:ext cx="9529762" cy="545042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慢性腎臓病の患者に対して、透析予防診療チームを設置し、日本腎臓学会の「エビデンスに基づく</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CKD</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診療ガイドライン」等に基づき、患者の病期分類、食塩制限及び蛋白制限等の食事指導、運動指導、その他生活習慣に関する指導等を必要に応じて個別に実施した場合の評価を新設</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慢性腎臓病透析予防指導管理料</a:t>
            </a:r>
          </a:p>
          <a:p>
            <a:pPr marL="722313" marR="0" lvl="0" indent="0" algn="l" defTabSz="914400" rtl="0" eaLnBrk="1" fontAlgn="auto" latinLnBrk="0" hangingPunct="1">
              <a:lnSpc>
                <a:spcPct val="100000"/>
              </a:lnSpc>
              <a:spcBef>
                <a:spcPts val="0"/>
              </a:spcBef>
              <a:spcAft>
                <a:spcPts val="0"/>
              </a:spcAft>
              <a:buClrTx/>
              <a:buSzTx/>
              <a:buFontTx/>
              <a:buNone/>
              <a:tabLst>
                <a:tab pos="539750" algn="l"/>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初回の指導管理を行った日から起算して１年以内の期間に行った場合</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300</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722313" marR="0" lvl="0" indent="0" algn="l" defTabSz="914400" rtl="0" eaLnBrk="1" fontAlgn="auto" latinLnBrk="0" hangingPunct="1">
              <a:lnSpc>
                <a:spcPct val="100000"/>
              </a:lnSpc>
              <a:spcBef>
                <a:spcPts val="0"/>
              </a:spcBef>
              <a:spcAft>
                <a:spcPts val="0"/>
              </a:spcAft>
              <a:buClrTx/>
              <a:buSzTx/>
              <a:buFontTx/>
              <a:buNone/>
              <a:tabLst>
                <a:tab pos="539750" algn="l"/>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初回の指導管理を行った日から起算して１年を超えた期間に行った場合</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250</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722313"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情報通信機器を用いて行った場合は、それぞれ</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261</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218</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［算定要件］（抜粋）</a:t>
            </a: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a:t>
            </a:r>
          </a:p>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（１）当該保険医療機関内に、以下から構成される</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慢性腎臓病透析予防診療チーム</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が設置されていること。</a:t>
            </a:r>
          </a:p>
          <a:p>
            <a:pPr marL="452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慢性腎臓病指導の経験を有する</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専任の医師（５年以上の経験）</a:t>
            </a:r>
          </a:p>
          <a:p>
            <a:pPr marL="452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慢性腎臓病指導の経験を有する</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専任の看護師（３年以上の経験）又は保健師（２年以上の経験</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452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ウ 慢性腎臓病指導の経験を有する</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専任の管理栄養士（３年以上の経験）</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（２）（１）のア、イ及びウに掲げる</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慢性腎臓病透析予防診療チームに所属する者のいずれかは、慢性腎臓病の予防指導に係る適切な研修を修了した者であることが望ましい</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こと。</a:t>
            </a:r>
          </a:p>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（３）（１）のア及びイに規定する</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医師、看護師又は保健師のうち、少なくとも１名以上は常勤</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（４）（１）に規定する医師、看護師又は保健師及び管理栄養士のほか、</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薬剤師、理学療法士が配置されていることが望ましい</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こと。</a:t>
            </a:r>
          </a:p>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（５）腎臓病教室を定期的に実施すること等により、腎臓病について患者及びその家族に対して説明が行われていること。</a:t>
            </a:r>
          </a:p>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（６）慢性腎臓病透析予防指導管理料を算定する場合は、様式を用いて、患者の人数、状態の変化等について、報告を行うこと。</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　生活習慣病の増加等に対応する効果的・効率的な疾病管理及び重症化予防の取組推進－④</a:t>
            </a:r>
          </a:p>
        </p:txBody>
      </p:sp>
      <p:sp>
        <p:nvSpPr>
          <p:cNvPr id="4" name="テキスト ボックス 3">
            <a:extLst>
              <a:ext uri="{FF2B5EF4-FFF2-40B4-BE49-F238E27FC236}">
                <a16:creationId xmlns:a16="http://schemas.microsoft.com/office/drawing/2014/main" id="{71252683-CC95-B206-DA45-8297FB5C9F97}"/>
              </a:ext>
            </a:extLst>
          </p:cNvPr>
          <p:cNvSpPr txBox="1"/>
          <p:nvPr/>
        </p:nvSpPr>
        <p:spPr>
          <a:xfrm>
            <a:off x="311928" y="3509011"/>
            <a:ext cx="9313335"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慢性腎臓病の患者</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（糖尿病患者又は現に透析療法を行っている患者を除く。）であって、医師が透析予防に関する指導の必要性があると認めた入院中の患者以外の患者に対して、</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医師、看護師又は保健師及び管理栄養士等が共同して必要な指導を行った場合に、月１回</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に限り算定する。</a:t>
            </a:r>
            <a:endPar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3" name="タイトル 1">
            <a:extLst>
              <a:ext uri="{FF2B5EF4-FFF2-40B4-BE49-F238E27FC236}">
                <a16:creationId xmlns:a16="http://schemas.microsoft.com/office/drawing/2014/main" id="{479DEA60-53F7-15B1-E41C-91CB7387F7DA}"/>
              </a:ext>
            </a:extLst>
          </p:cNvPr>
          <p:cNvSpPr txBox="1">
            <a:spLocks/>
          </p:cNvSpPr>
          <p:nvPr/>
        </p:nvSpPr>
        <p:spPr>
          <a:xfrm>
            <a:off x="0" y="274638"/>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慢性腎臓病の透析予防指導管理の評価の新設</a:t>
            </a:r>
          </a:p>
        </p:txBody>
      </p:sp>
      <p:sp>
        <p:nvSpPr>
          <p:cNvPr id="27" name="正方形/長方形 26">
            <a:extLst>
              <a:ext uri="{FF2B5EF4-FFF2-40B4-BE49-F238E27FC236}">
                <a16:creationId xmlns:a16="http://schemas.microsoft.com/office/drawing/2014/main" id="{90577042-465B-3C23-C6B1-64105DDEE12D}"/>
              </a:ext>
            </a:extLst>
          </p:cNvPr>
          <p:cNvSpPr/>
          <p:nvPr/>
        </p:nvSpPr>
        <p:spPr>
          <a:xfrm>
            <a:off x="311928" y="825919"/>
            <a:ext cx="5386228"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慢性腎臓病の透析予防指導管理の算定要件及び施設基準</a:t>
            </a:r>
          </a:p>
        </p:txBody>
      </p:sp>
      <p:pic>
        <p:nvPicPr>
          <p:cNvPr id="5" name="図 4">
            <a:extLst>
              <a:ext uri="{FF2B5EF4-FFF2-40B4-BE49-F238E27FC236}">
                <a16:creationId xmlns:a16="http://schemas.microsoft.com/office/drawing/2014/main" id="{406A4286-165B-1481-9CDA-B8C2A7170C9E}"/>
              </a:ext>
            </a:extLst>
          </p:cNvPr>
          <p:cNvPicPr>
            <a:picLocks noChangeAspect="1"/>
          </p:cNvPicPr>
          <p:nvPr/>
        </p:nvPicPr>
        <p:blipFill>
          <a:blip r:embed="rId3"/>
          <a:stretch>
            <a:fillRect/>
          </a:stretch>
        </p:blipFill>
        <p:spPr>
          <a:xfrm>
            <a:off x="8539115" y="3950887"/>
            <a:ext cx="980269" cy="980269"/>
          </a:xfrm>
          <a:prstGeom prst="rect">
            <a:avLst/>
          </a:prstGeom>
        </p:spPr>
      </p:pic>
      <p:sp>
        <p:nvSpPr>
          <p:cNvPr id="2" name="スライド番号プレースホルダー 2">
            <a:extLst>
              <a:ext uri="{FF2B5EF4-FFF2-40B4-BE49-F238E27FC236}">
                <a16:creationId xmlns:a16="http://schemas.microsoft.com/office/drawing/2014/main" id="{386782FA-2547-A7EB-1F14-05ED0EB43D2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323313332"/>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正方形/長方形 4">
            <a:extLst>
              <a:ext uri="{FF2B5EF4-FFF2-40B4-BE49-F238E27FC236}">
                <a16:creationId xmlns:a16="http://schemas.microsoft.com/office/drawing/2014/main" id="{0B82F483-7B21-7C1C-72E4-4038979FADDF}"/>
              </a:ext>
            </a:extLst>
          </p:cNvPr>
          <p:cNvSpPr/>
          <p:nvPr/>
        </p:nvSpPr>
        <p:spPr>
          <a:xfrm>
            <a:off x="188119" y="979471"/>
            <a:ext cx="9529762" cy="5544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慢性心不全患者に対する退院直後の支援を強化する観点から、在宅療養指導料の対象に退院直後の慢性心不全患者を追加し、ガイドラインに基づく支援を評価する。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在宅療養指導料の見直し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生活に配慮した医療の推進など地域包括ケアシステムの深化・推進のための取組－⑨</a:t>
            </a:r>
          </a:p>
        </p:txBody>
      </p:sp>
      <p:sp>
        <p:nvSpPr>
          <p:cNvPr id="6" name="正方形/長方形 5">
            <a:extLst>
              <a:ext uri="{FF2B5EF4-FFF2-40B4-BE49-F238E27FC236}">
                <a16:creationId xmlns:a16="http://schemas.microsoft.com/office/drawing/2014/main" id="{5B297984-350B-3039-8539-A207A9736388}"/>
              </a:ext>
            </a:extLst>
          </p:cNvPr>
          <p:cNvSpPr/>
          <p:nvPr/>
        </p:nvSpPr>
        <p:spPr>
          <a:xfrm>
            <a:off x="311927" y="786591"/>
            <a:ext cx="290322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在宅療養指導料の見直し</a:t>
            </a:r>
          </a:p>
        </p:txBody>
      </p:sp>
      <p:sp>
        <p:nvSpPr>
          <p:cNvPr id="11" name="正方形/長方形 10">
            <a:extLst>
              <a:ext uri="{FF2B5EF4-FFF2-40B4-BE49-F238E27FC236}">
                <a16:creationId xmlns:a16="http://schemas.microsoft.com/office/drawing/2014/main" id="{6577C21C-FCD3-1A2A-4897-624862E24B62}"/>
              </a:ext>
            </a:extLst>
          </p:cNvPr>
          <p:cNvSpPr/>
          <p:nvPr/>
        </p:nvSpPr>
        <p:spPr>
          <a:xfrm>
            <a:off x="5215576" y="1837008"/>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2" name="正方形/長方形 11">
            <a:extLst>
              <a:ext uri="{FF2B5EF4-FFF2-40B4-BE49-F238E27FC236}">
                <a16:creationId xmlns:a16="http://schemas.microsoft.com/office/drawing/2014/main" id="{F8D274FA-1DC4-48CC-49E9-B9774FB8F729}"/>
              </a:ext>
            </a:extLst>
          </p:cNvPr>
          <p:cNvSpPr/>
          <p:nvPr/>
        </p:nvSpPr>
        <p:spPr>
          <a:xfrm>
            <a:off x="5241512" y="2200318"/>
            <a:ext cx="4320000" cy="4212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在宅療養指導料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注１　第２部第２節第１款在宅療養指導管理料の各区分に掲げる指導管理料を算定すべき指導管理を受けている患者、器具を装着しておりその管理に配慮を必要とする患者又は</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退院後１月以内の慢性心不全の患者</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に対して、医師の指示に基づき保健師、助産師又は看護師が在宅療養上必要な指導を個別に行った場合に、患者１人につき月１回（初回の指導を行った月にあっては、月２回）に限り算定する。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次のいずれかの患者に対して指導を行った場合に、初回の指導を行った月にあっては月２回に限り、その他の月にあっては月１回に限り算定する。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在宅療養指導管理料を算定している患者</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入院中の患者以外の患者であって、器具（人工肛門、人工膀胱、気管カニューレ、留置カテーテル、ドレーン等）を装着しており、その管理に配慮を要する患者</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ウ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退院後１月以内の患者であって、過去１年以内に心不全による入院が、当該退院に係る直近の入院を除き、１回以上ある慢性心不全の患者（治療抵抗性心不全の患者を除く。）</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当該療養上の指導を行う保健師、助産師又は看護師は、在宅療養支援向上のための適切な研修を修了していることが望ましいこと。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右矢印 89">
            <a:extLst>
              <a:ext uri="{FF2B5EF4-FFF2-40B4-BE49-F238E27FC236}">
                <a16:creationId xmlns:a16="http://schemas.microsoft.com/office/drawing/2014/main" id="{B77201D7-91B0-A703-F81D-E11EC1C2FA4D}"/>
              </a:ext>
            </a:extLst>
          </p:cNvPr>
          <p:cNvSpPr/>
          <p:nvPr/>
        </p:nvSpPr>
        <p:spPr>
          <a:xfrm>
            <a:off x="4731543" y="2258288"/>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4" name="正方形/長方形 13">
            <a:extLst>
              <a:ext uri="{FF2B5EF4-FFF2-40B4-BE49-F238E27FC236}">
                <a16:creationId xmlns:a16="http://schemas.microsoft.com/office/drawing/2014/main" id="{B35BB8A0-4B6B-46EF-0779-6AB1F975174F}"/>
              </a:ext>
            </a:extLst>
          </p:cNvPr>
          <p:cNvSpPr/>
          <p:nvPr/>
        </p:nvSpPr>
        <p:spPr>
          <a:xfrm>
            <a:off x="319029" y="1837008"/>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5" name="正方形/長方形 14">
            <a:extLst>
              <a:ext uri="{FF2B5EF4-FFF2-40B4-BE49-F238E27FC236}">
                <a16:creationId xmlns:a16="http://schemas.microsoft.com/office/drawing/2014/main" id="{F6F8B7EE-710E-F616-7F62-79B5445F6601}"/>
              </a:ext>
            </a:extLst>
          </p:cNvPr>
          <p:cNvSpPr/>
          <p:nvPr/>
        </p:nvSpPr>
        <p:spPr>
          <a:xfrm>
            <a:off x="311928" y="2200316"/>
            <a:ext cx="4371398" cy="293521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在宅療養指導料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注１　第２部第２節第１款在宅療養指導管理料の各区分に掲げる指導管理料を算定すべき指導管理を受けている患者又は器具を装着しておりその管理に配慮を必要とする患者に対して、医師の指示に基づき保健師、助産師又は看護師が在宅療養上必要な指導を個別に行った場合に、患者１人につき月１回（初回の指導を行った月にあっては、月２回）に限り算定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5725" marR="0" lvl="0" indent="-857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在宅療養指導管理料を算定している患者又は入院中の患者以外の患者であって、器具（人工肛門、人工膀胱、気管カニューレ、留置カテーテル、ドレーン等）を装着しており、その管理に配慮を要する患者に対して指導を行った場合に、初回の指導を行った月にあっては月２回に限り、その他の月にあっては月１回に限り算定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スライド番号プレースホルダー 2">
            <a:extLst>
              <a:ext uri="{FF2B5EF4-FFF2-40B4-BE49-F238E27FC236}">
                <a16:creationId xmlns:a16="http://schemas.microsoft.com/office/drawing/2014/main" id="{480D4E28-0F4C-8F4F-2F35-383BC0D56D9E}"/>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60560676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図 2">
            <a:extLst>
              <a:ext uri="{FF2B5EF4-FFF2-40B4-BE49-F238E27FC236}">
                <a16:creationId xmlns:a16="http://schemas.microsoft.com/office/drawing/2014/main" id="{50FDAF7A-B22A-7A33-6E3B-C2F826E13AF0}"/>
              </a:ext>
            </a:extLst>
          </p:cNvPr>
          <p:cNvPicPr>
            <a:picLocks noChangeAspect="1"/>
          </p:cNvPicPr>
          <p:nvPr/>
        </p:nvPicPr>
        <p:blipFill>
          <a:blip r:embed="rId2"/>
          <a:srcRect l="1569" t="557" b="1855"/>
          <a:stretch>
            <a:fillRect/>
          </a:stretch>
        </p:blipFill>
        <p:spPr>
          <a:xfrm rot="-60000">
            <a:off x="6184201" y="1153014"/>
            <a:ext cx="3654002" cy="2481114"/>
          </a:xfrm>
          <a:custGeom>
            <a:avLst/>
            <a:gdLst>
              <a:gd name="connsiteX0" fmla="*/ 772505 w 7378585"/>
              <a:gd name="connsiteY0" fmla="*/ 0 h 5010155"/>
              <a:gd name="connsiteX1" fmla="*/ 7378584 w 7378585"/>
              <a:gd name="connsiteY1" fmla="*/ 115309 h 5010155"/>
              <a:gd name="connsiteX2" fmla="*/ 7378585 w 7378585"/>
              <a:gd name="connsiteY2" fmla="*/ 789576 h 5010155"/>
              <a:gd name="connsiteX3" fmla="*/ 7304914 w 7378585"/>
              <a:gd name="connsiteY3" fmla="*/ 5010155 h 5010155"/>
              <a:gd name="connsiteX4" fmla="*/ 3893160 w 7378585"/>
              <a:gd name="connsiteY4" fmla="*/ 4950603 h 5010155"/>
              <a:gd name="connsiteX5" fmla="*/ 3935781 w 7378585"/>
              <a:gd name="connsiteY5" fmla="*/ 2508858 h 5010155"/>
              <a:gd name="connsiteX6" fmla="*/ 0 w 7378585"/>
              <a:gd name="connsiteY6" fmla="*/ 2440158 h 5010155"/>
              <a:gd name="connsiteX7" fmla="*/ 31500 w 7378585"/>
              <a:gd name="connsiteY7" fmla="*/ 0 h 5010155"/>
              <a:gd name="connsiteX8" fmla="*/ 772505 w 7378585"/>
              <a:gd name="connsiteY8" fmla="*/ 0 h 5010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78585" h="5010155">
                <a:moveTo>
                  <a:pt x="772505" y="0"/>
                </a:moveTo>
                <a:lnTo>
                  <a:pt x="7378584" y="115309"/>
                </a:lnTo>
                <a:lnTo>
                  <a:pt x="7378585" y="789576"/>
                </a:lnTo>
                <a:lnTo>
                  <a:pt x="7304914" y="5010155"/>
                </a:lnTo>
                <a:lnTo>
                  <a:pt x="3893160" y="4950603"/>
                </a:lnTo>
                <a:lnTo>
                  <a:pt x="3935781" y="2508858"/>
                </a:lnTo>
                <a:lnTo>
                  <a:pt x="0" y="2440158"/>
                </a:lnTo>
                <a:lnTo>
                  <a:pt x="31500" y="0"/>
                </a:lnTo>
                <a:lnTo>
                  <a:pt x="772505" y="0"/>
                </a:lnTo>
                <a:close/>
              </a:path>
            </a:pathLst>
          </a:custGeom>
          <a:noFill/>
          <a:ln>
            <a:solidFill>
              <a:schemeClr val="tx1"/>
            </a:solidFill>
          </a:ln>
        </p:spPr>
      </p:pic>
      <p:sp>
        <p:nvSpPr>
          <p:cNvPr id="2" name="テキスト ボックス 1">
            <a:extLst>
              <a:ext uri="{FF2B5EF4-FFF2-40B4-BE49-F238E27FC236}">
                <a16:creationId xmlns:a16="http://schemas.microsoft.com/office/drawing/2014/main" id="{BF88B3FE-4E0D-4B4E-93A0-4DFD014E2D7A}"/>
              </a:ext>
            </a:extLst>
          </p:cNvPr>
          <p:cNvSpPr txBox="1"/>
          <p:nvPr/>
        </p:nvSpPr>
        <p:spPr>
          <a:xfrm>
            <a:off x="1305677" y="699759"/>
            <a:ext cx="7020780" cy="442429"/>
          </a:xfrm>
          <a:prstGeom prst="rect">
            <a:avLst/>
          </a:prstGeom>
          <a:noFill/>
        </p:spPr>
        <p:txBody>
          <a:bodyPr wrap="square" rtlCol="0">
            <a:spAutoFit/>
          </a:bodyP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en-US" altLang="ja-JP" sz="2275" b="0" i="0" u="none" strike="noStrike" kern="1200" cap="none" spc="0" normalizeH="0" baseline="0" noProof="0" dirty="0">
                <a:ln>
                  <a:noFill/>
                </a:ln>
                <a:solidFill>
                  <a:srgbClr val="0000FF"/>
                </a:solidFill>
                <a:effectLst/>
                <a:uLnTx/>
                <a:uFillTx/>
                <a:latin typeface="Arial"/>
                <a:ea typeface="ＭＳ Ｐゴシック"/>
                <a:cs typeface="+mn-cs"/>
              </a:rPr>
              <a:t>2023</a:t>
            </a: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年</a:t>
            </a:r>
            <a:r>
              <a:rPr kumimoji="1" lang="en-US" altLang="ja-JP" sz="2275" b="0" i="0" u="none" strike="noStrike" kern="1200" cap="none" spc="0" normalizeH="0" baseline="0" noProof="0" dirty="0">
                <a:ln>
                  <a:noFill/>
                </a:ln>
                <a:solidFill>
                  <a:srgbClr val="0000FF"/>
                </a:solidFill>
                <a:effectLst/>
                <a:uLnTx/>
                <a:uFillTx/>
                <a:latin typeface="Arial"/>
                <a:ea typeface="ＭＳ Ｐゴシック"/>
                <a:cs typeface="+mn-cs"/>
              </a:rPr>
              <a:t>11</a:t>
            </a: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月２日会見（財政審への反論） </a:t>
            </a:r>
            <a:r>
              <a:rPr kumimoji="1" lang="zh-TW" altLang="en-US" sz="2275" b="0" i="0" u="none" strike="noStrike" kern="1200" cap="none" spc="0" normalizeH="0" baseline="0" noProof="0" dirty="0">
                <a:ln>
                  <a:noFill/>
                </a:ln>
                <a:solidFill>
                  <a:srgbClr val="0000FF"/>
                </a:solidFill>
                <a:effectLst/>
                <a:uLnTx/>
                <a:uFillTx/>
                <a:latin typeface="Arial"/>
                <a:ea typeface="ＭＳ Ｐゴシック"/>
                <a:cs typeface="+mn-cs"/>
              </a:rPr>
              <a:t>各社記事</a:t>
            </a:r>
            <a:endPar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endParaRPr>
          </a:p>
        </p:txBody>
      </p:sp>
      <p:sp>
        <p:nvSpPr>
          <p:cNvPr id="17" name="テキスト ボックス 16">
            <a:extLst>
              <a:ext uri="{FF2B5EF4-FFF2-40B4-BE49-F238E27FC236}">
                <a16:creationId xmlns:a16="http://schemas.microsoft.com/office/drawing/2014/main" id="{EC1B1AA8-6A47-F8E3-D229-9FD8424792D4}"/>
              </a:ext>
            </a:extLst>
          </p:cNvPr>
          <p:cNvSpPr txBox="1"/>
          <p:nvPr/>
        </p:nvSpPr>
        <p:spPr>
          <a:xfrm>
            <a:off x="8183975" y="3618698"/>
            <a:ext cx="1569660" cy="229935"/>
          </a:xfrm>
          <a:prstGeom prst="rect">
            <a:avLst/>
          </a:prstGeom>
          <a:noFill/>
        </p:spPr>
        <p:txBody>
          <a:bodyPr wrap="non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en-US" altLang="ja-JP" sz="894" b="0" i="0" u="none" strike="noStrike" kern="1200" cap="none" spc="0" normalizeH="0" baseline="0" noProof="0" dirty="0">
                <a:ln>
                  <a:noFill/>
                </a:ln>
                <a:solidFill>
                  <a:prstClr val="black"/>
                </a:solidFill>
                <a:effectLst/>
                <a:uLnTx/>
                <a:uFillTx/>
                <a:latin typeface="ＭＳ Ｐゴシック"/>
                <a:ea typeface="ＭＳ Ｐゴシック"/>
                <a:cs typeface="+mn-cs"/>
              </a:rPr>
              <a:t>*</a:t>
            </a:r>
            <a:r>
              <a:rPr kumimoji="1" lang="ja-JP" altLang="en-US" sz="894" b="0" i="0" u="none" strike="noStrike" kern="1200" cap="none" spc="0" normalizeH="0" baseline="0" noProof="0" dirty="0">
                <a:ln>
                  <a:noFill/>
                </a:ln>
                <a:solidFill>
                  <a:prstClr val="black"/>
                </a:solidFill>
                <a:effectLst/>
                <a:uLnTx/>
                <a:uFillTx/>
                <a:latin typeface="ＭＳ Ｐゴシック"/>
                <a:ea typeface="ＭＳ Ｐゴシック"/>
                <a:cs typeface="+mn-cs"/>
              </a:rPr>
              <a:t>毎日新聞（</a:t>
            </a:r>
            <a:r>
              <a:rPr kumimoji="1" lang="en-US" altLang="ja-JP" sz="894" b="0" i="0" u="none" strike="noStrike" kern="1200" cap="none" spc="0" normalizeH="0" baseline="0" noProof="0" dirty="0">
                <a:ln>
                  <a:noFill/>
                </a:ln>
                <a:solidFill>
                  <a:prstClr val="black"/>
                </a:solidFill>
                <a:effectLst/>
                <a:uLnTx/>
                <a:uFillTx/>
                <a:latin typeface="ＭＳ Ｐゴシック"/>
                <a:ea typeface="ＭＳ Ｐゴシック"/>
                <a:cs typeface="+mn-cs"/>
              </a:rPr>
              <a:t>2023</a:t>
            </a:r>
            <a:r>
              <a:rPr kumimoji="1" lang="ja-JP" altLang="en-US" sz="894" b="0" i="0" u="none" strike="noStrike" kern="1200" cap="none" spc="0" normalizeH="0" baseline="0" noProof="0" dirty="0">
                <a:ln>
                  <a:noFill/>
                </a:ln>
                <a:solidFill>
                  <a:prstClr val="black"/>
                </a:solidFill>
                <a:effectLst/>
                <a:uLnTx/>
                <a:uFillTx/>
                <a:latin typeface="ＭＳ Ｐゴシック"/>
                <a:ea typeface="ＭＳ Ｐゴシック"/>
                <a:cs typeface="+mn-cs"/>
              </a:rPr>
              <a:t>年</a:t>
            </a:r>
            <a:r>
              <a:rPr kumimoji="1" lang="en-US" altLang="ja-JP" sz="894" b="0" i="0" u="none" strike="noStrike" kern="1200" cap="none" spc="0" normalizeH="0" baseline="0" noProof="0" dirty="0">
                <a:ln>
                  <a:noFill/>
                </a:ln>
                <a:solidFill>
                  <a:prstClr val="black"/>
                </a:solidFill>
                <a:effectLst/>
                <a:uLnTx/>
                <a:uFillTx/>
                <a:latin typeface="ＭＳ Ｐゴシック"/>
                <a:ea typeface="ＭＳ Ｐゴシック"/>
                <a:cs typeface="+mn-cs"/>
              </a:rPr>
              <a:t>11</a:t>
            </a:r>
            <a:r>
              <a:rPr kumimoji="1" lang="ja-JP" altLang="en-US" sz="894" b="0" i="0" u="none" strike="noStrike" kern="1200" cap="none" spc="0" normalizeH="0" baseline="0" noProof="0" dirty="0">
                <a:ln>
                  <a:noFill/>
                </a:ln>
                <a:solidFill>
                  <a:prstClr val="black"/>
                </a:solidFill>
                <a:effectLst/>
                <a:uLnTx/>
                <a:uFillTx/>
                <a:latin typeface="ＭＳ Ｐゴシック"/>
                <a:ea typeface="ＭＳ Ｐゴシック"/>
                <a:cs typeface="+mn-cs"/>
              </a:rPr>
              <a:t>月</a:t>
            </a:r>
            <a:r>
              <a:rPr kumimoji="1" lang="en-US" altLang="ja-JP" sz="894" b="0" i="0" u="none" strike="noStrike" kern="1200" cap="none" spc="0" normalizeH="0" baseline="0" noProof="0" dirty="0">
                <a:ln>
                  <a:noFill/>
                </a:ln>
                <a:solidFill>
                  <a:prstClr val="black"/>
                </a:solidFill>
                <a:effectLst/>
                <a:uLnTx/>
                <a:uFillTx/>
                <a:latin typeface="ＭＳ Ｐゴシック"/>
                <a:ea typeface="ＭＳ Ｐゴシック"/>
                <a:cs typeface="+mn-cs"/>
              </a:rPr>
              <a:t>3</a:t>
            </a:r>
            <a:r>
              <a:rPr kumimoji="1" lang="ja-JP" altLang="en-US" sz="894" b="0" i="0" u="none" strike="noStrike" kern="1200" cap="none" spc="0" normalizeH="0" baseline="0" noProof="0" dirty="0">
                <a:ln>
                  <a:noFill/>
                </a:ln>
                <a:solidFill>
                  <a:prstClr val="black"/>
                </a:solidFill>
                <a:effectLst/>
                <a:uLnTx/>
                <a:uFillTx/>
                <a:latin typeface="ＭＳ Ｐゴシック"/>
                <a:ea typeface="ＭＳ Ｐゴシック"/>
                <a:cs typeface="+mn-cs"/>
              </a:rPr>
              <a:t>日）</a:t>
            </a:r>
          </a:p>
        </p:txBody>
      </p:sp>
      <p:sp>
        <p:nvSpPr>
          <p:cNvPr id="30" name="テキスト ボックス 29">
            <a:extLst>
              <a:ext uri="{FF2B5EF4-FFF2-40B4-BE49-F238E27FC236}">
                <a16:creationId xmlns:a16="http://schemas.microsoft.com/office/drawing/2014/main" id="{ED54FF39-971A-5394-8E88-0CF3C4B62438}"/>
              </a:ext>
            </a:extLst>
          </p:cNvPr>
          <p:cNvSpPr txBox="1"/>
          <p:nvPr/>
        </p:nvSpPr>
        <p:spPr>
          <a:xfrm>
            <a:off x="913828" y="6000421"/>
            <a:ext cx="1500046" cy="367537"/>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en-US" altLang="ja-JP" sz="894" b="0" i="0" u="none" strike="noStrike" kern="1200" cap="none" spc="0" normalizeH="0" baseline="0" noProof="0" dirty="0">
                <a:ln>
                  <a:noFill/>
                </a:ln>
                <a:solidFill>
                  <a:prstClr val="black"/>
                </a:solidFill>
                <a:effectLst/>
                <a:uLnTx/>
                <a:uFillTx/>
                <a:latin typeface="ＭＳ Ｐゴシック"/>
                <a:ea typeface="ＭＳ Ｐゴシック"/>
                <a:cs typeface="+mn-cs"/>
              </a:rPr>
              <a:t>*</a:t>
            </a:r>
            <a:r>
              <a:rPr kumimoji="1" lang="ja-JP" altLang="en-US" sz="894" b="0" i="0" u="none" strike="noStrike" kern="1200" cap="none" spc="0" normalizeH="0" baseline="0" noProof="0" dirty="0">
                <a:ln>
                  <a:noFill/>
                </a:ln>
                <a:solidFill>
                  <a:prstClr val="black"/>
                </a:solidFill>
                <a:effectLst/>
                <a:uLnTx/>
                <a:uFillTx/>
                <a:latin typeface="ＭＳ Ｐゴシック"/>
                <a:ea typeface="ＭＳ Ｐゴシック"/>
                <a:cs typeface="+mn-cs"/>
              </a:rPr>
              <a:t>産経新聞（</a:t>
            </a:r>
            <a:r>
              <a:rPr kumimoji="1" lang="en-US" altLang="ja-JP" sz="894" b="0" i="0" u="none" strike="noStrike" kern="1200" cap="none" spc="0" normalizeH="0" baseline="0" noProof="0" dirty="0">
                <a:ln>
                  <a:noFill/>
                </a:ln>
                <a:solidFill>
                  <a:prstClr val="black"/>
                </a:solidFill>
                <a:effectLst/>
                <a:uLnTx/>
                <a:uFillTx/>
                <a:latin typeface="ＭＳ Ｐゴシック"/>
                <a:ea typeface="ＭＳ Ｐゴシック"/>
                <a:cs typeface="+mn-cs"/>
              </a:rPr>
              <a:t>2023</a:t>
            </a:r>
            <a:r>
              <a:rPr kumimoji="1" lang="ja-JP" altLang="en-US" sz="894" b="0" i="0" u="none" strike="noStrike" kern="1200" cap="none" spc="0" normalizeH="0" baseline="0" noProof="0" dirty="0">
                <a:ln>
                  <a:noFill/>
                </a:ln>
                <a:solidFill>
                  <a:prstClr val="black"/>
                </a:solidFill>
                <a:effectLst/>
                <a:uLnTx/>
                <a:uFillTx/>
                <a:latin typeface="ＭＳ Ｐゴシック"/>
                <a:ea typeface="ＭＳ Ｐゴシック"/>
                <a:cs typeface="+mn-cs"/>
              </a:rPr>
              <a:t>年</a:t>
            </a:r>
            <a:r>
              <a:rPr kumimoji="1" lang="en-US" altLang="ja-JP" sz="894" b="0" i="0" u="none" strike="noStrike" kern="1200" cap="none" spc="0" normalizeH="0" baseline="0" noProof="0" dirty="0">
                <a:ln>
                  <a:noFill/>
                </a:ln>
                <a:solidFill>
                  <a:prstClr val="black"/>
                </a:solidFill>
                <a:effectLst/>
                <a:uLnTx/>
                <a:uFillTx/>
                <a:latin typeface="ＭＳ Ｐゴシック"/>
                <a:ea typeface="ＭＳ Ｐゴシック"/>
                <a:cs typeface="+mn-cs"/>
              </a:rPr>
              <a:t>11</a:t>
            </a:r>
            <a:r>
              <a:rPr kumimoji="1" lang="ja-JP" altLang="en-US" sz="894" b="0" i="0" u="none" strike="noStrike" kern="1200" cap="none" spc="0" normalizeH="0" baseline="0" noProof="0" dirty="0">
                <a:ln>
                  <a:noFill/>
                </a:ln>
                <a:solidFill>
                  <a:prstClr val="black"/>
                </a:solidFill>
                <a:effectLst/>
                <a:uLnTx/>
                <a:uFillTx/>
                <a:latin typeface="ＭＳ Ｐゴシック"/>
                <a:ea typeface="ＭＳ Ｐゴシック"/>
                <a:cs typeface="+mn-cs"/>
              </a:rPr>
              <a:t>月</a:t>
            </a:r>
            <a:r>
              <a:rPr kumimoji="1" lang="en-US" altLang="ja-JP" sz="894" b="0" i="0" u="none" strike="noStrike" kern="1200" cap="none" spc="0" normalizeH="0" baseline="0" noProof="0" dirty="0">
                <a:ln>
                  <a:noFill/>
                </a:ln>
                <a:solidFill>
                  <a:prstClr val="black"/>
                </a:solidFill>
                <a:effectLst/>
                <a:uLnTx/>
                <a:uFillTx/>
                <a:latin typeface="ＭＳ Ｐゴシック"/>
                <a:ea typeface="ＭＳ Ｐゴシック"/>
                <a:cs typeface="+mn-cs"/>
              </a:rPr>
              <a:t>3</a:t>
            </a:r>
            <a:r>
              <a:rPr kumimoji="1" lang="ja-JP" altLang="en-US" sz="894" b="0" i="0" u="none" strike="noStrike" kern="1200" cap="none" spc="0" normalizeH="0" baseline="0" noProof="0" dirty="0">
                <a:ln>
                  <a:noFill/>
                </a:ln>
                <a:solidFill>
                  <a:prstClr val="black"/>
                </a:solidFill>
                <a:effectLst/>
                <a:uLnTx/>
                <a:uFillTx/>
                <a:latin typeface="ＭＳ Ｐゴシック"/>
                <a:ea typeface="ＭＳ Ｐゴシック"/>
                <a:cs typeface="+mn-cs"/>
              </a:rPr>
              <a:t>日</a:t>
            </a:r>
            <a:r>
              <a:rPr kumimoji="1" lang="en-US" altLang="ja-JP" sz="894" b="0" i="0" u="none" strike="noStrike" kern="1200" cap="none" spc="0" normalizeH="0" baseline="0" noProof="0" dirty="0">
                <a:ln>
                  <a:noFill/>
                </a:ln>
                <a:solidFill>
                  <a:prstClr val="black"/>
                </a:solidFill>
                <a:effectLst/>
                <a:uLnTx/>
                <a:uFillTx/>
                <a:latin typeface="ＭＳ Ｐゴシック"/>
                <a:ea typeface="ＭＳ Ｐゴシック"/>
                <a:cs typeface="+mn-cs"/>
              </a:rPr>
              <a:t>)</a:t>
            </a:r>
            <a:endParaRPr kumimoji="1" lang="ja-JP" altLang="en-US" sz="894" b="0" i="0" u="none" strike="noStrike" kern="1200" cap="none" spc="0" normalizeH="0" baseline="0" noProof="0" dirty="0">
              <a:ln>
                <a:noFill/>
              </a:ln>
              <a:solidFill>
                <a:prstClr val="black"/>
              </a:solidFill>
              <a:effectLst/>
              <a:uLnTx/>
              <a:uFillTx/>
              <a:latin typeface="ＭＳ Ｐゴシック"/>
              <a:ea typeface="ＭＳ Ｐゴシック"/>
              <a:cs typeface="+mn-cs"/>
            </a:endParaRPr>
          </a:p>
        </p:txBody>
      </p:sp>
      <p:sp>
        <p:nvSpPr>
          <p:cNvPr id="7" name="テキスト ボックス 6">
            <a:extLst>
              <a:ext uri="{FF2B5EF4-FFF2-40B4-BE49-F238E27FC236}">
                <a16:creationId xmlns:a16="http://schemas.microsoft.com/office/drawing/2014/main" id="{EEBAEEA2-1B3A-7A12-8B6E-B280445D5362}"/>
              </a:ext>
            </a:extLst>
          </p:cNvPr>
          <p:cNvSpPr txBox="1"/>
          <p:nvPr/>
        </p:nvSpPr>
        <p:spPr>
          <a:xfrm>
            <a:off x="806065" y="4439820"/>
            <a:ext cx="1630575" cy="229935"/>
          </a:xfrm>
          <a:prstGeom prst="rect">
            <a:avLst/>
          </a:prstGeom>
          <a:noFill/>
        </p:spPr>
        <p:txBody>
          <a:bodyPr wrap="non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en-US" altLang="ja-JP" sz="894" b="0" i="0" u="none" strike="noStrike" kern="1200" cap="none" spc="0" normalizeH="0" baseline="0" noProof="0" dirty="0">
                <a:ln>
                  <a:noFill/>
                </a:ln>
                <a:solidFill>
                  <a:prstClr val="black"/>
                </a:solidFill>
                <a:effectLst/>
                <a:uLnTx/>
                <a:uFillTx/>
                <a:latin typeface="ＭＳ Ｐゴシック"/>
                <a:ea typeface="ＭＳ Ｐゴシック"/>
                <a:cs typeface="+mn-cs"/>
              </a:rPr>
              <a:t>*NHK NEWS</a:t>
            </a:r>
            <a:r>
              <a:rPr kumimoji="1" lang="ja-JP" altLang="en-US" sz="894" b="0" i="0" u="none" strike="noStrike" kern="1200" cap="none" spc="0" normalizeH="0" baseline="0" noProof="0" dirty="0">
                <a:ln>
                  <a:noFill/>
                </a:ln>
                <a:solidFill>
                  <a:prstClr val="black"/>
                </a:solidFill>
                <a:effectLst/>
                <a:uLnTx/>
                <a:uFillTx/>
                <a:latin typeface="ＭＳ Ｐゴシック"/>
                <a:ea typeface="ＭＳ Ｐゴシック"/>
                <a:cs typeface="+mn-cs"/>
              </a:rPr>
              <a:t>（</a:t>
            </a:r>
            <a:r>
              <a:rPr kumimoji="1" lang="en-US" altLang="ja-JP" sz="894" b="0" i="0" u="none" strike="noStrike" kern="1200" cap="none" spc="0" normalizeH="0" baseline="0" noProof="0" dirty="0">
                <a:ln>
                  <a:noFill/>
                </a:ln>
                <a:solidFill>
                  <a:prstClr val="black"/>
                </a:solidFill>
                <a:effectLst/>
                <a:uLnTx/>
                <a:uFillTx/>
                <a:latin typeface="ＭＳ Ｐゴシック"/>
                <a:ea typeface="ＭＳ Ｐゴシック"/>
                <a:cs typeface="+mn-cs"/>
              </a:rPr>
              <a:t>2023</a:t>
            </a:r>
            <a:r>
              <a:rPr kumimoji="1" lang="ja-JP" altLang="en-US" sz="894" b="0" i="0" u="none" strike="noStrike" kern="1200" cap="none" spc="0" normalizeH="0" baseline="0" noProof="0" dirty="0">
                <a:ln>
                  <a:noFill/>
                </a:ln>
                <a:solidFill>
                  <a:prstClr val="black"/>
                </a:solidFill>
                <a:effectLst/>
                <a:uLnTx/>
                <a:uFillTx/>
                <a:latin typeface="ＭＳ Ｐゴシック"/>
                <a:ea typeface="ＭＳ Ｐゴシック"/>
                <a:cs typeface="+mn-cs"/>
              </a:rPr>
              <a:t>年</a:t>
            </a:r>
            <a:r>
              <a:rPr kumimoji="1" lang="en-US" altLang="ja-JP" sz="894" b="0" i="0" u="none" strike="noStrike" kern="1200" cap="none" spc="0" normalizeH="0" baseline="0" noProof="0" dirty="0">
                <a:ln>
                  <a:noFill/>
                </a:ln>
                <a:solidFill>
                  <a:prstClr val="black"/>
                </a:solidFill>
                <a:effectLst/>
                <a:uLnTx/>
                <a:uFillTx/>
                <a:latin typeface="ＭＳ Ｐゴシック"/>
                <a:ea typeface="ＭＳ Ｐゴシック"/>
                <a:cs typeface="+mn-cs"/>
              </a:rPr>
              <a:t>11</a:t>
            </a:r>
            <a:r>
              <a:rPr kumimoji="1" lang="ja-JP" altLang="en-US" sz="894" b="0" i="0" u="none" strike="noStrike" kern="1200" cap="none" spc="0" normalizeH="0" baseline="0" noProof="0" dirty="0">
                <a:ln>
                  <a:noFill/>
                </a:ln>
                <a:solidFill>
                  <a:prstClr val="black"/>
                </a:solidFill>
                <a:effectLst/>
                <a:uLnTx/>
                <a:uFillTx/>
                <a:latin typeface="ＭＳ Ｐゴシック"/>
                <a:ea typeface="ＭＳ Ｐゴシック"/>
                <a:cs typeface="+mn-cs"/>
              </a:rPr>
              <a:t>月</a:t>
            </a:r>
            <a:r>
              <a:rPr kumimoji="1" lang="en-US" altLang="ja-JP" sz="894" b="0" i="0" u="none" strike="noStrike" kern="1200" cap="none" spc="0" normalizeH="0" baseline="0" noProof="0" dirty="0">
                <a:ln>
                  <a:noFill/>
                </a:ln>
                <a:solidFill>
                  <a:prstClr val="black"/>
                </a:solidFill>
                <a:effectLst/>
                <a:uLnTx/>
                <a:uFillTx/>
                <a:latin typeface="ＭＳ Ｐゴシック"/>
                <a:ea typeface="ＭＳ Ｐゴシック"/>
                <a:cs typeface="+mn-cs"/>
              </a:rPr>
              <a:t>2</a:t>
            </a:r>
            <a:r>
              <a:rPr kumimoji="1" lang="ja-JP" altLang="en-US" sz="894" b="0" i="0" u="none" strike="noStrike" kern="1200" cap="none" spc="0" normalizeH="0" baseline="0" noProof="0" dirty="0">
                <a:ln>
                  <a:noFill/>
                </a:ln>
                <a:solidFill>
                  <a:prstClr val="black"/>
                </a:solidFill>
                <a:effectLst/>
                <a:uLnTx/>
                <a:uFillTx/>
                <a:latin typeface="ＭＳ Ｐゴシック"/>
                <a:ea typeface="ＭＳ Ｐゴシック"/>
                <a:cs typeface="+mn-cs"/>
              </a:rPr>
              <a:t>日</a:t>
            </a:r>
            <a:r>
              <a:rPr kumimoji="1" lang="en-US" altLang="ja-JP" sz="894" b="0" i="0" u="none" strike="noStrike" kern="1200" cap="none" spc="0" normalizeH="0" baseline="0" noProof="0" dirty="0">
                <a:ln>
                  <a:noFill/>
                </a:ln>
                <a:solidFill>
                  <a:prstClr val="black"/>
                </a:solidFill>
                <a:effectLst/>
                <a:uLnTx/>
                <a:uFillTx/>
                <a:latin typeface="ＭＳ Ｐゴシック"/>
                <a:ea typeface="ＭＳ Ｐゴシック"/>
                <a:cs typeface="+mn-cs"/>
              </a:rPr>
              <a:t>)</a:t>
            </a:r>
            <a:endParaRPr kumimoji="1" lang="ja-JP" altLang="en-US" sz="894" b="0" i="0" u="none" strike="noStrike" kern="1200" cap="none" spc="0" normalizeH="0" baseline="0" noProof="0" dirty="0">
              <a:ln>
                <a:noFill/>
              </a:ln>
              <a:solidFill>
                <a:prstClr val="black"/>
              </a:solidFill>
              <a:effectLst/>
              <a:uLnTx/>
              <a:uFillTx/>
              <a:latin typeface="ＭＳ Ｐゴシック"/>
              <a:ea typeface="ＭＳ Ｐゴシック"/>
              <a:cs typeface="+mn-cs"/>
            </a:endParaRPr>
          </a:p>
        </p:txBody>
      </p:sp>
      <p:sp>
        <p:nvSpPr>
          <p:cNvPr id="12" name="テキスト ボックス 11">
            <a:extLst>
              <a:ext uri="{FF2B5EF4-FFF2-40B4-BE49-F238E27FC236}">
                <a16:creationId xmlns:a16="http://schemas.microsoft.com/office/drawing/2014/main" id="{866C6153-B7E2-43A5-ADAA-482C12277282}"/>
              </a:ext>
            </a:extLst>
          </p:cNvPr>
          <p:cNvSpPr txBox="1"/>
          <p:nvPr/>
        </p:nvSpPr>
        <p:spPr>
          <a:xfrm>
            <a:off x="4356836" y="5857721"/>
            <a:ext cx="1759028" cy="367537"/>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en-US" altLang="ja-JP" sz="894" b="0" i="0" u="none" strike="noStrike" kern="1200" cap="none" spc="0" normalizeH="0" baseline="0" noProof="0" dirty="0">
                <a:ln>
                  <a:noFill/>
                </a:ln>
                <a:solidFill>
                  <a:prstClr val="black"/>
                </a:solidFill>
                <a:effectLst/>
                <a:uLnTx/>
                <a:uFillTx/>
                <a:latin typeface="ＭＳ Ｐゴシック"/>
                <a:ea typeface="ＭＳ Ｐゴシック"/>
                <a:cs typeface="+mn-cs"/>
              </a:rPr>
              <a:t>*</a:t>
            </a:r>
            <a:r>
              <a:rPr kumimoji="1" lang="ja-JP" altLang="en-US" sz="894" b="0" i="0" u="none" strike="noStrike" kern="1200" cap="none" spc="0" normalizeH="0" baseline="0" noProof="0" dirty="0">
                <a:ln>
                  <a:noFill/>
                </a:ln>
                <a:solidFill>
                  <a:prstClr val="black"/>
                </a:solidFill>
                <a:effectLst/>
                <a:uLnTx/>
                <a:uFillTx/>
                <a:latin typeface="ＭＳ Ｐゴシック"/>
                <a:ea typeface="ＭＳ Ｐゴシック"/>
                <a:cs typeface="+mn-cs"/>
              </a:rPr>
              <a:t>日本経済新聞（</a:t>
            </a:r>
            <a:r>
              <a:rPr kumimoji="1" lang="en-US" altLang="ja-JP" sz="894" b="0" i="0" u="none" strike="noStrike" kern="1200" cap="none" spc="0" normalizeH="0" baseline="0" noProof="0" dirty="0">
                <a:ln>
                  <a:noFill/>
                </a:ln>
                <a:solidFill>
                  <a:prstClr val="black"/>
                </a:solidFill>
                <a:effectLst/>
                <a:uLnTx/>
                <a:uFillTx/>
                <a:latin typeface="ＭＳ Ｐゴシック"/>
                <a:ea typeface="ＭＳ Ｐゴシック"/>
                <a:cs typeface="+mn-cs"/>
              </a:rPr>
              <a:t>2023</a:t>
            </a:r>
            <a:r>
              <a:rPr kumimoji="1" lang="ja-JP" altLang="en-US" sz="894" b="0" i="0" u="none" strike="noStrike" kern="1200" cap="none" spc="0" normalizeH="0" baseline="0" noProof="0" dirty="0">
                <a:ln>
                  <a:noFill/>
                </a:ln>
                <a:solidFill>
                  <a:prstClr val="black"/>
                </a:solidFill>
                <a:effectLst/>
                <a:uLnTx/>
                <a:uFillTx/>
                <a:latin typeface="ＭＳ Ｐゴシック"/>
                <a:ea typeface="ＭＳ Ｐゴシック"/>
                <a:cs typeface="+mn-cs"/>
              </a:rPr>
              <a:t>年</a:t>
            </a:r>
            <a:r>
              <a:rPr kumimoji="1" lang="en-US" altLang="ja-JP" sz="894" b="0" i="0" u="none" strike="noStrike" kern="1200" cap="none" spc="0" normalizeH="0" baseline="0" noProof="0" dirty="0">
                <a:ln>
                  <a:noFill/>
                </a:ln>
                <a:solidFill>
                  <a:prstClr val="black"/>
                </a:solidFill>
                <a:effectLst/>
                <a:uLnTx/>
                <a:uFillTx/>
                <a:latin typeface="ＭＳ Ｐゴシック"/>
                <a:ea typeface="ＭＳ Ｐゴシック"/>
                <a:cs typeface="+mn-cs"/>
              </a:rPr>
              <a:t>11</a:t>
            </a:r>
            <a:r>
              <a:rPr kumimoji="1" lang="ja-JP" altLang="en-US" sz="894" b="0" i="0" u="none" strike="noStrike" kern="1200" cap="none" spc="0" normalizeH="0" baseline="0" noProof="0" dirty="0">
                <a:ln>
                  <a:noFill/>
                </a:ln>
                <a:solidFill>
                  <a:prstClr val="black"/>
                </a:solidFill>
                <a:effectLst/>
                <a:uLnTx/>
                <a:uFillTx/>
                <a:latin typeface="ＭＳ Ｐゴシック"/>
                <a:ea typeface="ＭＳ Ｐゴシック"/>
                <a:cs typeface="+mn-cs"/>
              </a:rPr>
              <a:t>月</a:t>
            </a:r>
            <a:r>
              <a:rPr kumimoji="1" lang="en-US" altLang="ja-JP" sz="894" b="0" i="0" u="none" strike="noStrike" kern="1200" cap="none" spc="0" normalizeH="0" baseline="0" noProof="0" dirty="0">
                <a:ln>
                  <a:noFill/>
                </a:ln>
                <a:solidFill>
                  <a:prstClr val="black"/>
                </a:solidFill>
                <a:effectLst/>
                <a:uLnTx/>
                <a:uFillTx/>
                <a:latin typeface="ＭＳ Ｐゴシック"/>
                <a:ea typeface="ＭＳ Ｐゴシック"/>
                <a:cs typeface="+mn-cs"/>
              </a:rPr>
              <a:t>3</a:t>
            </a:r>
            <a:r>
              <a:rPr kumimoji="1" lang="ja-JP" altLang="en-US" sz="894" b="0" i="0" u="none" strike="noStrike" kern="1200" cap="none" spc="0" normalizeH="0" baseline="0" noProof="0" dirty="0">
                <a:ln>
                  <a:noFill/>
                </a:ln>
                <a:solidFill>
                  <a:prstClr val="black"/>
                </a:solidFill>
                <a:effectLst/>
                <a:uLnTx/>
                <a:uFillTx/>
                <a:latin typeface="ＭＳ Ｐゴシック"/>
                <a:ea typeface="ＭＳ Ｐゴシック"/>
                <a:cs typeface="+mn-cs"/>
              </a:rPr>
              <a:t>日）</a:t>
            </a:r>
          </a:p>
        </p:txBody>
      </p:sp>
      <p:pic>
        <p:nvPicPr>
          <p:cNvPr id="10" name="図 9">
            <a:extLst>
              <a:ext uri="{FF2B5EF4-FFF2-40B4-BE49-F238E27FC236}">
                <a16:creationId xmlns:a16="http://schemas.microsoft.com/office/drawing/2014/main" id="{FC34156E-CA92-40CB-6CB2-EFAEA9FE612B}"/>
              </a:ext>
            </a:extLst>
          </p:cNvPr>
          <p:cNvPicPr>
            <a:picLocks noChangeAspect="1"/>
          </p:cNvPicPr>
          <p:nvPr/>
        </p:nvPicPr>
        <p:blipFill rotWithShape="1">
          <a:blip r:embed="rId3"/>
          <a:srcRect l="-507"/>
          <a:stretch/>
        </p:blipFill>
        <p:spPr>
          <a:xfrm>
            <a:off x="164045" y="4673515"/>
            <a:ext cx="2207764" cy="1344709"/>
          </a:xfrm>
          <a:prstGeom prst="rect">
            <a:avLst/>
          </a:prstGeom>
          <a:ln>
            <a:solidFill>
              <a:schemeClr val="tx1"/>
            </a:solidFill>
          </a:ln>
        </p:spPr>
      </p:pic>
      <p:pic>
        <p:nvPicPr>
          <p:cNvPr id="24" name="図 23">
            <a:extLst>
              <a:ext uri="{FF2B5EF4-FFF2-40B4-BE49-F238E27FC236}">
                <a16:creationId xmlns:a16="http://schemas.microsoft.com/office/drawing/2014/main" id="{2E642411-BDAE-09C9-847C-57FF3579C9C0}"/>
              </a:ext>
            </a:extLst>
          </p:cNvPr>
          <p:cNvPicPr>
            <a:picLocks noChangeAspect="1"/>
          </p:cNvPicPr>
          <p:nvPr/>
        </p:nvPicPr>
        <p:blipFill>
          <a:blip r:embed="rId4"/>
          <a:stretch>
            <a:fillRect/>
          </a:stretch>
        </p:blipFill>
        <p:spPr>
          <a:xfrm>
            <a:off x="6276784" y="3996111"/>
            <a:ext cx="3488750" cy="1654322"/>
          </a:xfrm>
          <a:prstGeom prst="rect">
            <a:avLst/>
          </a:prstGeom>
          <a:ln>
            <a:solidFill>
              <a:schemeClr val="tx1"/>
            </a:solidFill>
          </a:ln>
        </p:spPr>
      </p:pic>
      <p:sp>
        <p:nvSpPr>
          <p:cNvPr id="26" name="テキスト ボックス 25">
            <a:extLst>
              <a:ext uri="{FF2B5EF4-FFF2-40B4-BE49-F238E27FC236}">
                <a16:creationId xmlns:a16="http://schemas.microsoft.com/office/drawing/2014/main" id="{518E1D36-1205-CCAC-12ED-CDD01A5E2395}"/>
              </a:ext>
            </a:extLst>
          </p:cNvPr>
          <p:cNvSpPr txBox="1"/>
          <p:nvPr/>
        </p:nvSpPr>
        <p:spPr>
          <a:xfrm>
            <a:off x="8250401" y="5664612"/>
            <a:ext cx="1534394" cy="229935"/>
          </a:xfrm>
          <a:prstGeom prst="rect">
            <a:avLst/>
          </a:prstGeom>
          <a:noFill/>
        </p:spPr>
        <p:txBody>
          <a:bodyPr wrap="non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en-US" altLang="ja-JP" sz="894" b="0" i="0" u="none" strike="noStrike" kern="1200" cap="none" spc="0" normalizeH="0" baseline="0" noProof="0" dirty="0">
                <a:ln>
                  <a:noFill/>
                </a:ln>
                <a:solidFill>
                  <a:prstClr val="black"/>
                </a:solidFill>
                <a:effectLst/>
                <a:uLnTx/>
                <a:uFillTx/>
                <a:latin typeface="ＭＳ Ｐゴシック"/>
                <a:ea typeface="ＭＳ Ｐゴシック"/>
                <a:cs typeface="+mn-cs"/>
              </a:rPr>
              <a:t>*</a:t>
            </a:r>
            <a:r>
              <a:rPr kumimoji="1" lang="ja-JP" altLang="en-US" sz="894" b="0" i="0" u="none" strike="noStrike" kern="1200" cap="none" spc="0" normalizeH="0" baseline="0" noProof="0" dirty="0">
                <a:ln>
                  <a:noFill/>
                </a:ln>
                <a:solidFill>
                  <a:prstClr val="black"/>
                </a:solidFill>
                <a:effectLst/>
                <a:uLnTx/>
                <a:uFillTx/>
                <a:latin typeface="ＭＳ Ｐゴシック"/>
                <a:ea typeface="ＭＳ Ｐゴシック"/>
                <a:cs typeface="+mn-cs"/>
              </a:rPr>
              <a:t>夕刊フジ（</a:t>
            </a:r>
            <a:r>
              <a:rPr kumimoji="1" lang="en-US" altLang="ja-JP" sz="894" b="0" i="0" u="none" strike="noStrike" kern="1200" cap="none" spc="0" normalizeH="0" baseline="0" noProof="0" dirty="0">
                <a:ln>
                  <a:noFill/>
                </a:ln>
                <a:solidFill>
                  <a:prstClr val="black"/>
                </a:solidFill>
                <a:effectLst/>
                <a:uLnTx/>
                <a:uFillTx/>
                <a:latin typeface="ＭＳ Ｐゴシック"/>
                <a:ea typeface="ＭＳ Ｐゴシック"/>
                <a:cs typeface="+mn-cs"/>
              </a:rPr>
              <a:t>2023</a:t>
            </a:r>
            <a:r>
              <a:rPr kumimoji="1" lang="ja-JP" altLang="en-US" sz="894" b="0" i="0" u="none" strike="noStrike" kern="1200" cap="none" spc="0" normalizeH="0" baseline="0" noProof="0" dirty="0">
                <a:ln>
                  <a:noFill/>
                </a:ln>
                <a:solidFill>
                  <a:prstClr val="black"/>
                </a:solidFill>
                <a:effectLst/>
                <a:uLnTx/>
                <a:uFillTx/>
                <a:latin typeface="ＭＳ Ｐゴシック"/>
                <a:ea typeface="ＭＳ Ｐゴシック"/>
                <a:cs typeface="+mn-cs"/>
              </a:rPr>
              <a:t>年</a:t>
            </a:r>
            <a:r>
              <a:rPr kumimoji="1" lang="en-US" altLang="ja-JP" sz="894" b="0" i="0" u="none" strike="noStrike" kern="1200" cap="none" spc="0" normalizeH="0" baseline="0" noProof="0" dirty="0">
                <a:ln>
                  <a:noFill/>
                </a:ln>
                <a:solidFill>
                  <a:prstClr val="black"/>
                </a:solidFill>
                <a:effectLst/>
                <a:uLnTx/>
                <a:uFillTx/>
                <a:latin typeface="ＭＳ Ｐゴシック"/>
                <a:ea typeface="ＭＳ Ｐゴシック"/>
                <a:cs typeface="+mn-cs"/>
              </a:rPr>
              <a:t>11</a:t>
            </a:r>
            <a:r>
              <a:rPr kumimoji="1" lang="ja-JP" altLang="en-US" sz="894" b="0" i="0" u="none" strike="noStrike" kern="1200" cap="none" spc="0" normalizeH="0" baseline="0" noProof="0" dirty="0">
                <a:ln>
                  <a:noFill/>
                </a:ln>
                <a:solidFill>
                  <a:prstClr val="black"/>
                </a:solidFill>
                <a:effectLst/>
                <a:uLnTx/>
                <a:uFillTx/>
                <a:latin typeface="ＭＳ Ｐゴシック"/>
                <a:ea typeface="ＭＳ Ｐゴシック"/>
                <a:cs typeface="+mn-cs"/>
              </a:rPr>
              <a:t>月</a:t>
            </a:r>
            <a:r>
              <a:rPr kumimoji="1" lang="en-US" altLang="ja-JP" sz="894" b="0" i="0" u="none" strike="noStrike" kern="1200" cap="none" spc="0" normalizeH="0" baseline="0" noProof="0" dirty="0">
                <a:ln>
                  <a:noFill/>
                </a:ln>
                <a:solidFill>
                  <a:prstClr val="black"/>
                </a:solidFill>
                <a:effectLst/>
                <a:uLnTx/>
                <a:uFillTx/>
                <a:latin typeface="ＭＳ Ｐゴシック"/>
                <a:ea typeface="ＭＳ Ｐゴシック"/>
                <a:cs typeface="+mn-cs"/>
              </a:rPr>
              <a:t>8</a:t>
            </a:r>
            <a:r>
              <a:rPr kumimoji="1" lang="ja-JP" altLang="en-US" sz="894" b="0" i="0" u="none" strike="noStrike" kern="1200" cap="none" spc="0" normalizeH="0" baseline="0" noProof="0" dirty="0">
                <a:ln>
                  <a:noFill/>
                </a:ln>
                <a:solidFill>
                  <a:prstClr val="black"/>
                </a:solidFill>
                <a:effectLst/>
                <a:uLnTx/>
                <a:uFillTx/>
                <a:latin typeface="ＭＳ Ｐゴシック"/>
                <a:ea typeface="ＭＳ Ｐゴシック"/>
                <a:cs typeface="+mn-cs"/>
              </a:rPr>
              <a:t>日）</a:t>
            </a:r>
          </a:p>
        </p:txBody>
      </p:sp>
      <p:pic>
        <p:nvPicPr>
          <p:cNvPr id="34" name="図 33">
            <a:extLst>
              <a:ext uri="{FF2B5EF4-FFF2-40B4-BE49-F238E27FC236}">
                <a16:creationId xmlns:a16="http://schemas.microsoft.com/office/drawing/2014/main" id="{EE100B02-3B21-4F6D-B34C-AD58E6094AF2}"/>
              </a:ext>
            </a:extLst>
          </p:cNvPr>
          <p:cNvPicPr>
            <a:picLocks noChangeAspect="1"/>
          </p:cNvPicPr>
          <p:nvPr/>
        </p:nvPicPr>
        <p:blipFill>
          <a:blip r:embed="rId5"/>
          <a:stretch>
            <a:fillRect/>
          </a:stretch>
        </p:blipFill>
        <p:spPr>
          <a:xfrm>
            <a:off x="2439457" y="1178902"/>
            <a:ext cx="3676407" cy="4669036"/>
          </a:xfrm>
          <a:prstGeom prst="rect">
            <a:avLst/>
          </a:prstGeom>
          <a:ln>
            <a:solidFill>
              <a:schemeClr val="tx1"/>
            </a:solidFill>
          </a:ln>
        </p:spPr>
      </p:pic>
      <p:pic>
        <p:nvPicPr>
          <p:cNvPr id="40" name="図 39">
            <a:extLst>
              <a:ext uri="{FF2B5EF4-FFF2-40B4-BE49-F238E27FC236}">
                <a16:creationId xmlns:a16="http://schemas.microsoft.com/office/drawing/2014/main" id="{057C83D0-EAD2-335C-95AA-2526B179B29F}"/>
              </a:ext>
            </a:extLst>
          </p:cNvPr>
          <p:cNvPicPr>
            <a:picLocks noChangeAspect="1"/>
          </p:cNvPicPr>
          <p:nvPr/>
        </p:nvPicPr>
        <p:blipFill>
          <a:blip r:embed="rId6"/>
          <a:stretch>
            <a:fillRect/>
          </a:stretch>
        </p:blipFill>
        <p:spPr>
          <a:xfrm>
            <a:off x="140466" y="1185024"/>
            <a:ext cx="2207764" cy="3270912"/>
          </a:xfrm>
          <a:prstGeom prst="rect">
            <a:avLst/>
          </a:prstGeom>
          <a:ln>
            <a:solidFill>
              <a:schemeClr val="tx1"/>
            </a:solidFill>
          </a:ln>
        </p:spPr>
      </p:pic>
      <p:sp>
        <p:nvSpPr>
          <p:cNvPr id="5" name="スライド番号プレースホルダー 2">
            <a:extLst>
              <a:ext uri="{FF2B5EF4-FFF2-40B4-BE49-F238E27FC236}">
                <a16:creationId xmlns:a16="http://schemas.microsoft.com/office/drawing/2014/main" id="{6CA323CF-C680-E2D8-2F4E-41B9809C0F2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a:cs typeface="+mn-cs"/>
            </a:endParaRPr>
          </a:p>
        </p:txBody>
      </p:sp>
    </p:spTree>
    <p:extLst>
      <p:ext uri="{BB962C8B-B14F-4D97-AF65-F5344CB8AC3E}">
        <p14:creationId xmlns:p14="http://schemas.microsoft.com/office/powerpoint/2010/main" val="1835539137"/>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165164" y="2121042"/>
            <a:ext cx="8280920" cy="3539430"/>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４</a:t>
            </a: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医療技術の適切な評価</a:t>
            </a:r>
            <a:endParaRPr kumimoji="1" lang="en-US" altLang="ja-JP" sz="48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（１）医療技術評価分科会の評価を踏まえた対応</a:t>
            </a: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（２）手術等の評価の見直し</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（３）人工腎臓の評価の見直し</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（４）実勢価格等を踏まえた評価の適正化</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104227502"/>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矢印: 右 31">
            <a:extLst>
              <a:ext uri="{FF2B5EF4-FFF2-40B4-BE49-F238E27FC236}">
                <a16:creationId xmlns:a16="http://schemas.microsoft.com/office/drawing/2014/main" id="{56CA63EB-0997-FD9F-105B-FA51635386D2}"/>
              </a:ext>
            </a:extLst>
          </p:cNvPr>
          <p:cNvSpPr/>
          <p:nvPr/>
        </p:nvSpPr>
        <p:spPr>
          <a:xfrm>
            <a:off x="558968" y="2295663"/>
            <a:ext cx="933940" cy="298316"/>
          </a:xfrm>
          <a:prstGeom prst="rightArrow">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35" name="矢印: 上向き折線 34">
            <a:extLst>
              <a:ext uri="{FF2B5EF4-FFF2-40B4-BE49-F238E27FC236}">
                <a16:creationId xmlns:a16="http://schemas.microsoft.com/office/drawing/2014/main" id="{9281CF9B-118F-AB75-9EA8-5248A91356FB}"/>
              </a:ext>
            </a:extLst>
          </p:cNvPr>
          <p:cNvSpPr/>
          <p:nvPr/>
        </p:nvSpPr>
        <p:spPr>
          <a:xfrm rot="5400000">
            <a:off x="-738747" y="4206426"/>
            <a:ext cx="4010295" cy="546323"/>
          </a:xfrm>
          <a:prstGeom prst="bentUpArrow">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3" name="正方形/長方形 2">
            <a:extLst>
              <a:ext uri="{FF2B5EF4-FFF2-40B4-BE49-F238E27FC236}">
                <a16:creationId xmlns:a16="http://schemas.microsoft.com/office/drawing/2014/main" id="{EDC1F808-6C05-2A5A-7C2B-A1826544A159}"/>
              </a:ext>
            </a:extLst>
          </p:cNvPr>
          <p:cNvSpPr/>
          <p:nvPr/>
        </p:nvSpPr>
        <p:spPr>
          <a:xfrm>
            <a:off x="1530496" y="1738321"/>
            <a:ext cx="3433400" cy="425742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783030"/>
            <a:ext cx="9529762" cy="92255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学会から提案のあった医療技術について、医療技術評価分科会における検討結果等を踏まえ、医療技術の評価及び再評価を行い、優先的に保険導入すべきとされた新規技術（先進医療として実施されている技術及び保険医療材料等専門組織で審議された医療技術のうち医療技術評価分科会での審議が必要とされた医療技術を含む。）について新たな評価を行うとともに、既存技術の評価の見直し等を行う。</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四角形: 角を丸くする 3">
            <a:extLst>
              <a:ext uri="{FF2B5EF4-FFF2-40B4-BE49-F238E27FC236}">
                <a16:creationId xmlns:a16="http://schemas.microsoft.com/office/drawing/2014/main" id="{0F49C15B-1DCE-7CF3-948A-16CB938FC50E}"/>
              </a:ext>
            </a:extLst>
          </p:cNvPr>
          <p:cNvSpPr/>
          <p:nvPr/>
        </p:nvSpPr>
        <p:spPr>
          <a:xfrm>
            <a:off x="85478" y="1755499"/>
            <a:ext cx="462343" cy="1413003"/>
          </a:xfrm>
          <a:prstGeom prst="roundRect">
            <a:avLst/>
          </a:prstGeom>
          <a:solidFill>
            <a:srgbClr val="CCFFFF"/>
          </a:solidFill>
          <a:ln w="19050">
            <a:solidFill>
              <a:srgbClr val="66FFFF"/>
            </a:solidFill>
          </a:ln>
        </p:spPr>
        <p:style>
          <a:lnRef idx="2">
            <a:schemeClr val="accent1">
              <a:shade val="50000"/>
            </a:schemeClr>
          </a:lnRef>
          <a:fillRef idx="1">
            <a:schemeClr val="accent1"/>
          </a:fillRef>
          <a:effectRef idx="0">
            <a:schemeClr val="accent1"/>
          </a:effectRef>
          <a:fontRef idx="minor">
            <a:schemeClr val="lt1"/>
          </a:fontRef>
        </p:style>
        <p:txBody>
          <a:bodyPr vert="ea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学会からの提案技術</a:t>
            </a:r>
          </a:p>
        </p:txBody>
      </p:sp>
      <p:sp>
        <p:nvSpPr>
          <p:cNvPr id="5" name="四角形: 角を丸くする 4">
            <a:extLst>
              <a:ext uri="{FF2B5EF4-FFF2-40B4-BE49-F238E27FC236}">
                <a16:creationId xmlns:a16="http://schemas.microsoft.com/office/drawing/2014/main" id="{C0F14EF3-43E1-D022-08E8-9074D201EF7C}"/>
              </a:ext>
            </a:extLst>
          </p:cNvPr>
          <p:cNvSpPr/>
          <p:nvPr/>
        </p:nvSpPr>
        <p:spPr>
          <a:xfrm>
            <a:off x="82797" y="3247338"/>
            <a:ext cx="462343" cy="1389982"/>
          </a:xfrm>
          <a:prstGeom prst="roundRect">
            <a:avLst/>
          </a:prstGeom>
          <a:solidFill>
            <a:srgbClr val="CCECFF"/>
          </a:solidFill>
          <a:ln w="19050">
            <a:solidFill>
              <a:srgbClr val="A7C4F7"/>
            </a:solidFill>
          </a:ln>
        </p:spPr>
        <p:style>
          <a:lnRef idx="2">
            <a:schemeClr val="accent1">
              <a:shade val="50000"/>
            </a:schemeClr>
          </a:lnRef>
          <a:fillRef idx="1">
            <a:schemeClr val="accent1"/>
          </a:fillRef>
          <a:effectRef idx="0">
            <a:schemeClr val="accent1"/>
          </a:effectRef>
          <a:fontRef idx="minor">
            <a:schemeClr val="lt1"/>
          </a:fontRef>
        </p:style>
        <p:txBody>
          <a:bodyPr vert="ea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先進医療技術</a:t>
            </a:r>
          </a:p>
        </p:txBody>
      </p:sp>
      <p:sp>
        <p:nvSpPr>
          <p:cNvPr id="6" name="四角形: 角を丸くする 5">
            <a:extLst>
              <a:ext uri="{FF2B5EF4-FFF2-40B4-BE49-F238E27FC236}">
                <a16:creationId xmlns:a16="http://schemas.microsoft.com/office/drawing/2014/main" id="{1D7A25C9-EE5D-DB6D-0285-3D109F393691}"/>
              </a:ext>
            </a:extLst>
          </p:cNvPr>
          <p:cNvSpPr/>
          <p:nvPr/>
        </p:nvSpPr>
        <p:spPr>
          <a:xfrm>
            <a:off x="96092" y="4731516"/>
            <a:ext cx="462343" cy="1956913"/>
          </a:xfrm>
          <a:prstGeom prst="roundRect">
            <a:avLst/>
          </a:prstGeom>
          <a:solidFill>
            <a:schemeClr val="accent3">
              <a:lumMod val="20000"/>
              <a:lumOff val="80000"/>
            </a:schemeClr>
          </a:solidFill>
          <a:ln w="1905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vert="ea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保材専で審議され、分科会での審議が必要とされた医療技術</a:t>
            </a:r>
          </a:p>
        </p:txBody>
      </p:sp>
      <p:sp>
        <p:nvSpPr>
          <p:cNvPr id="7" name="テキスト ボックス 6">
            <a:extLst>
              <a:ext uri="{FF2B5EF4-FFF2-40B4-BE49-F238E27FC236}">
                <a16:creationId xmlns:a16="http://schemas.microsoft.com/office/drawing/2014/main" id="{8B410577-6658-A7FB-B63B-8A6859D981C1}"/>
              </a:ext>
            </a:extLst>
          </p:cNvPr>
          <p:cNvSpPr txBox="1"/>
          <p:nvPr/>
        </p:nvSpPr>
        <p:spPr>
          <a:xfrm>
            <a:off x="1492909" y="1864191"/>
            <a:ext cx="3470987" cy="86177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医療技術評価分科会における</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評価対象となる技術</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774</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件）</a:t>
            </a:r>
          </a:p>
        </p:txBody>
      </p:sp>
      <p:sp>
        <p:nvSpPr>
          <p:cNvPr id="8" name="四角形: 角を丸くする 7">
            <a:extLst>
              <a:ext uri="{FF2B5EF4-FFF2-40B4-BE49-F238E27FC236}">
                <a16:creationId xmlns:a16="http://schemas.microsoft.com/office/drawing/2014/main" id="{11BE855C-B8C3-5F3E-B38E-A6D485C7AC76}"/>
              </a:ext>
            </a:extLst>
          </p:cNvPr>
          <p:cNvSpPr/>
          <p:nvPr/>
        </p:nvSpPr>
        <p:spPr>
          <a:xfrm>
            <a:off x="1604875" y="2640826"/>
            <a:ext cx="3256383" cy="651957"/>
          </a:xfrm>
          <a:prstGeom prst="roundRect">
            <a:avLst/>
          </a:prstGeom>
          <a:solidFill>
            <a:srgbClr val="CCFFFF"/>
          </a:solidFill>
          <a:ln w="12700">
            <a:solidFill>
              <a:srgbClr val="66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① うち、 </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学会等から提案のあった医療技術</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745</a:t>
            </a: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件</a:t>
            </a:r>
            <a:endPar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四角形: 角を丸くする 8">
            <a:extLst>
              <a:ext uri="{FF2B5EF4-FFF2-40B4-BE49-F238E27FC236}">
                <a16:creationId xmlns:a16="http://schemas.microsoft.com/office/drawing/2014/main" id="{0529E9A6-4663-1BC0-2F71-833F9FF6EF2F}"/>
              </a:ext>
            </a:extLst>
          </p:cNvPr>
          <p:cNvSpPr/>
          <p:nvPr/>
        </p:nvSpPr>
        <p:spPr>
          <a:xfrm>
            <a:off x="1639476" y="4061463"/>
            <a:ext cx="3228392" cy="778725"/>
          </a:xfrm>
          <a:prstGeom prst="roundRect">
            <a:avLst/>
          </a:prstGeom>
          <a:solidFill>
            <a:schemeClr val="accent3">
              <a:lumMod val="20000"/>
              <a:lumOff val="80000"/>
            </a:schemeClr>
          </a:solidFill>
          <a:ln w="1270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③ うち、</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保材専で審議され、分科会での審議が必要とされた医療技術</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４件</a:t>
            </a:r>
          </a:p>
        </p:txBody>
      </p:sp>
      <p:sp>
        <p:nvSpPr>
          <p:cNvPr id="11" name="四角形: 角を丸くする 10">
            <a:extLst>
              <a:ext uri="{FF2B5EF4-FFF2-40B4-BE49-F238E27FC236}">
                <a16:creationId xmlns:a16="http://schemas.microsoft.com/office/drawing/2014/main" id="{A10A9BAE-A4FA-5CF6-6A1F-03AEAC04E654}"/>
              </a:ext>
            </a:extLst>
          </p:cNvPr>
          <p:cNvSpPr/>
          <p:nvPr/>
        </p:nvSpPr>
        <p:spPr>
          <a:xfrm>
            <a:off x="1632866" y="3349696"/>
            <a:ext cx="3228392" cy="651957"/>
          </a:xfrm>
          <a:prstGeom prst="roundRect">
            <a:avLst/>
          </a:prstGeom>
          <a:solidFill>
            <a:srgbClr val="CCECFF"/>
          </a:solidFill>
          <a:ln w="12700">
            <a:solidFill>
              <a:srgbClr val="A7C4F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② うち、 </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先進医療として実施されている医療技術</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件</a:t>
            </a:r>
          </a:p>
        </p:txBody>
      </p:sp>
      <p:sp>
        <p:nvSpPr>
          <p:cNvPr id="12" name="テキスト ボックス 11">
            <a:extLst>
              <a:ext uri="{FF2B5EF4-FFF2-40B4-BE49-F238E27FC236}">
                <a16:creationId xmlns:a16="http://schemas.microsoft.com/office/drawing/2014/main" id="{B32418C4-DE51-E046-AAAD-E8BE447ED5F1}"/>
              </a:ext>
            </a:extLst>
          </p:cNvPr>
          <p:cNvSpPr txBox="1"/>
          <p:nvPr/>
        </p:nvSpPr>
        <p:spPr>
          <a:xfrm>
            <a:off x="1604875" y="4849519"/>
            <a:ext cx="3427186" cy="116955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先進医療として実施中の技術、</a:t>
            </a:r>
            <a:r>
              <a:rPr kumimoji="1" lang="zh-TW"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保険医療材料等専門組織</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で審議され、分科</a:t>
            </a: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会での審議が必要とされた医療技術及び学会等から提案のあった技術に関連</a:t>
            </a: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して医療技術評価分科会において検討を行った技術を含む。 </a:t>
            </a: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先進医療会議における評価結果について先進 医療会議より報告された医</a:t>
            </a: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療技術に限る。 </a:t>
            </a: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保険医療材料等専門組織で審議された医療技術のうち医療技術評価分科</a:t>
            </a: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会での審議が必要とされた医療技術及び技術料に一体として包括して評価</a:t>
            </a: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される医療機器についてのチャレンジ申請により、保険医療材料等専門組</a:t>
            </a: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織において技術料の見直しを行うことが適当とされた医療技術に限る。</a:t>
            </a: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うち、６件は①及び②に該当する。 </a:t>
            </a:r>
          </a:p>
        </p:txBody>
      </p:sp>
      <p:sp>
        <p:nvSpPr>
          <p:cNvPr id="15" name="四角形: 角を丸くする 14">
            <a:extLst>
              <a:ext uri="{FF2B5EF4-FFF2-40B4-BE49-F238E27FC236}">
                <a16:creationId xmlns:a16="http://schemas.microsoft.com/office/drawing/2014/main" id="{2EDFB8AF-E9AA-FC3C-38BC-9E1922B2D8CB}"/>
              </a:ext>
            </a:extLst>
          </p:cNvPr>
          <p:cNvSpPr/>
          <p:nvPr/>
        </p:nvSpPr>
        <p:spPr>
          <a:xfrm>
            <a:off x="1539563" y="6027646"/>
            <a:ext cx="3424333" cy="773282"/>
          </a:xfrm>
          <a:prstGeom prst="roundRect">
            <a:avLst/>
          </a:prstGeom>
          <a:gradFill flip="none" rotWithShape="1">
            <a:gsLst>
              <a:gs pos="0">
                <a:schemeClr val="accent6">
                  <a:lumMod val="5000"/>
                  <a:lumOff val="95000"/>
                </a:schemeClr>
              </a:gs>
              <a:gs pos="74000">
                <a:schemeClr val="accent6">
                  <a:lumMod val="45000"/>
                  <a:lumOff val="55000"/>
                </a:schemeClr>
              </a:gs>
              <a:gs pos="83000">
                <a:schemeClr val="accent6">
                  <a:lumMod val="45000"/>
                  <a:lumOff val="55000"/>
                </a:schemeClr>
              </a:gs>
              <a:gs pos="100000">
                <a:schemeClr val="accent6">
                  <a:lumMod val="30000"/>
                  <a:lumOff val="70000"/>
                </a:schemeClr>
              </a:gs>
            </a:gsLst>
            <a:lin ang="5400000" scaled="1"/>
            <a:tileRect/>
          </a:gradFill>
          <a:ln w="127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医療技術評価分科会における評価の対象としない</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提案、又は中央社会保険医療協議会総会において </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一部若しくは全部が議論された提案</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116</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件</a:t>
            </a:r>
          </a:p>
        </p:txBody>
      </p:sp>
      <p:sp>
        <p:nvSpPr>
          <p:cNvPr id="21" name="正方形/長方形 20">
            <a:extLst>
              <a:ext uri="{FF2B5EF4-FFF2-40B4-BE49-F238E27FC236}">
                <a16:creationId xmlns:a16="http://schemas.microsoft.com/office/drawing/2014/main" id="{68BCA406-5651-C39F-777F-7510A732811D}"/>
              </a:ext>
            </a:extLst>
          </p:cNvPr>
          <p:cNvSpPr/>
          <p:nvPr/>
        </p:nvSpPr>
        <p:spPr>
          <a:xfrm>
            <a:off x="5573067" y="1755499"/>
            <a:ext cx="3194601" cy="2881821"/>
          </a:xfrm>
          <a:prstGeom prst="rect">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2" name="テキスト ボックス 21">
            <a:extLst>
              <a:ext uri="{FF2B5EF4-FFF2-40B4-BE49-F238E27FC236}">
                <a16:creationId xmlns:a16="http://schemas.microsoft.com/office/drawing/2014/main" id="{5DA8E0A5-374E-B08A-2B93-3843C2D1E1D1}"/>
              </a:ext>
            </a:extLst>
          </p:cNvPr>
          <p:cNvSpPr txBox="1"/>
          <p:nvPr/>
        </p:nvSpPr>
        <p:spPr>
          <a:xfrm>
            <a:off x="5391283" y="1857767"/>
            <a:ext cx="3470987"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医療技術評価分科会における</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医療技術の評価</a:t>
            </a:r>
          </a:p>
        </p:txBody>
      </p:sp>
      <p:sp>
        <p:nvSpPr>
          <p:cNvPr id="23" name="四角形: 角を丸くする 22">
            <a:extLst>
              <a:ext uri="{FF2B5EF4-FFF2-40B4-BE49-F238E27FC236}">
                <a16:creationId xmlns:a16="http://schemas.microsoft.com/office/drawing/2014/main" id="{0CB7A155-F871-AD8F-5D97-84590D3CD276}"/>
              </a:ext>
            </a:extLst>
          </p:cNvPr>
          <p:cNvSpPr/>
          <p:nvPr/>
        </p:nvSpPr>
        <p:spPr>
          <a:xfrm>
            <a:off x="5745845" y="2418784"/>
            <a:ext cx="2773008" cy="1010216"/>
          </a:xfrm>
          <a:prstGeom prst="roundRect">
            <a:avLst/>
          </a:prstGeom>
          <a:solidFill>
            <a:schemeClr val="accent6">
              <a:lumMod val="20000"/>
              <a:lumOff val="80000"/>
            </a:schemeClr>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4F81BD"/>
                </a:solidFill>
                <a:effectLst/>
                <a:uLnTx/>
                <a:uFillTx/>
                <a:latin typeface="メイリオ" panose="020B0604030504040204" pitchFamily="50" charset="-128"/>
                <a:ea typeface="メイリオ" panose="020B0604030504040204" pitchFamily="50" charset="-128"/>
                <a:cs typeface="+mn-cs"/>
              </a:rPr>
              <a:t>診療報酬改定において</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4F81BD"/>
                </a:solidFill>
                <a:effectLst/>
                <a:uLnTx/>
                <a:uFillTx/>
                <a:latin typeface="メイリオ" panose="020B0604030504040204" pitchFamily="50" charset="-128"/>
                <a:ea typeface="メイリオ" panose="020B0604030504040204" pitchFamily="50" charset="-128"/>
                <a:cs typeface="+mn-cs"/>
              </a:rPr>
              <a:t>対応する優先度が高い技術</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1" i="0" u="sng" strike="noStrike" kern="1200" cap="none" spc="0" normalizeH="0" baseline="0" noProof="0">
                <a:ln>
                  <a:noFill/>
                </a:ln>
                <a:solidFill>
                  <a:srgbClr val="4F81BD"/>
                </a:solidFill>
                <a:effectLst/>
                <a:uLnTx/>
                <a:uFillTx/>
                <a:latin typeface="メイリオ" panose="020B0604030504040204" pitchFamily="50" charset="-128"/>
                <a:ea typeface="メイリオ" panose="020B0604030504040204" pitchFamily="50" charset="-128"/>
                <a:cs typeface="+mn-cs"/>
              </a:rPr>
              <a:t>177</a:t>
            </a:r>
            <a:r>
              <a:rPr kumimoji="1" lang="ja-JP" altLang="en-US" sz="1400" b="1" i="0" u="sng" strike="noStrike" kern="1200" cap="none" spc="0" normalizeH="0" baseline="0" noProof="0">
                <a:ln>
                  <a:noFill/>
                </a:ln>
                <a:solidFill>
                  <a:srgbClr val="4F81BD"/>
                </a:solidFill>
                <a:effectLst/>
                <a:uLnTx/>
                <a:uFillTx/>
                <a:latin typeface="メイリオ" panose="020B0604030504040204" pitchFamily="50" charset="-128"/>
                <a:ea typeface="メイリオ" panose="020B0604030504040204" pitchFamily="50" charset="-128"/>
                <a:cs typeface="+mn-cs"/>
              </a:rPr>
              <a:t>件</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sng" strike="noStrike" kern="1200" cap="none" spc="0" normalizeH="0" baseline="0" noProof="0">
                <a:ln>
                  <a:noFill/>
                </a:ln>
                <a:solidFill>
                  <a:srgbClr val="4F81BD"/>
                </a:solidFill>
                <a:effectLst/>
                <a:uLnTx/>
                <a:uFillTx/>
                <a:latin typeface="メイリオ" panose="020B0604030504040204" pitchFamily="50" charset="-128"/>
                <a:ea typeface="メイリオ" panose="020B0604030504040204" pitchFamily="50" charset="-128"/>
                <a:cs typeface="+mn-cs"/>
              </a:rPr>
              <a:t>（新規</a:t>
            </a:r>
            <a:r>
              <a:rPr kumimoji="1" lang="en-US" altLang="ja-JP" sz="1200" b="0" i="0" u="sng" strike="noStrike" kern="1200" cap="none" spc="0" normalizeH="0" baseline="0" noProof="0">
                <a:ln>
                  <a:noFill/>
                </a:ln>
                <a:solidFill>
                  <a:srgbClr val="4F81BD"/>
                </a:solidFill>
                <a:effectLst/>
                <a:uLnTx/>
                <a:uFillTx/>
                <a:latin typeface="メイリオ" panose="020B0604030504040204" pitchFamily="50" charset="-128"/>
                <a:ea typeface="メイリオ" panose="020B0604030504040204" pitchFamily="50" charset="-128"/>
                <a:cs typeface="+mn-cs"/>
              </a:rPr>
              <a:t>56</a:t>
            </a:r>
            <a:r>
              <a:rPr kumimoji="1" lang="ja-JP" altLang="en-US" sz="1200" b="0" i="0" u="sng" strike="noStrike" kern="1200" cap="none" spc="0" normalizeH="0" baseline="0" noProof="0">
                <a:ln>
                  <a:noFill/>
                </a:ln>
                <a:solidFill>
                  <a:srgbClr val="4F81BD"/>
                </a:solidFill>
                <a:effectLst/>
                <a:uLnTx/>
                <a:uFillTx/>
                <a:latin typeface="メイリオ" panose="020B0604030504040204" pitchFamily="50" charset="-128"/>
                <a:ea typeface="メイリオ" panose="020B0604030504040204" pitchFamily="50" charset="-128"/>
                <a:cs typeface="+mn-cs"/>
              </a:rPr>
              <a:t>件、既存</a:t>
            </a:r>
            <a:r>
              <a:rPr kumimoji="1" lang="en-US" altLang="ja-JP" sz="1200" b="0" i="0" u="sng" strike="noStrike" kern="1200" cap="none" spc="0" normalizeH="0" baseline="0" noProof="0">
                <a:ln>
                  <a:noFill/>
                </a:ln>
                <a:solidFill>
                  <a:srgbClr val="4F81BD"/>
                </a:solidFill>
                <a:effectLst/>
                <a:uLnTx/>
                <a:uFillTx/>
                <a:latin typeface="メイリオ" panose="020B0604030504040204" pitchFamily="50" charset="-128"/>
                <a:ea typeface="メイリオ" panose="020B0604030504040204" pitchFamily="50" charset="-128"/>
                <a:cs typeface="+mn-cs"/>
              </a:rPr>
              <a:t>121</a:t>
            </a:r>
            <a:r>
              <a:rPr kumimoji="1" lang="ja-JP" altLang="en-US" sz="1200" b="0" i="0" u="sng" strike="noStrike" kern="1200" cap="none" spc="0" normalizeH="0" baseline="0" noProof="0">
                <a:ln>
                  <a:noFill/>
                </a:ln>
                <a:solidFill>
                  <a:srgbClr val="4F81BD"/>
                </a:solidFill>
                <a:effectLst/>
                <a:uLnTx/>
                <a:uFillTx/>
                <a:latin typeface="メイリオ" panose="020B0604030504040204" pitchFamily="50" charset="-128"/>
                <a:ea typeface="メイリオ" panose="020B0604030504040204" pitchFamily="50" charset="-128"/>
                <a:cs typeface="+mn-cs"/>
              </a:rPr>
              <a:t>件）</a:t>
            </a:r>
          </a:p>
        </p:txBody>
      </p:sp>
      <p:sp>
        <p:nvSpPr>
          <p:cNvPr id="24" name="四角形: 角を丸くする 23">
            <a:extLst>
              <a:ext uri="{FF2B5EF4-FFF2-40B4-BE49-F238E27FC236}">
                <a16:creationId xmlns:a16="http://schemas.microsoft.com/office/drawing/2014/main" id="{411E791F-0BCD-9885-C0F4-8CF0E38F0CEF}"/>
              </a:ext>
            </a:extLst>
          </p:cNvPr>
          <p:cNvSpPr/>
          <p:nvPr/>
        </p:nvSpPr>
        <p:spPr>
          <a:xfrm>
            <a:off x="5745845" y="3505316"/>
            <a:ext cx="2773008" cy="1010216"/>
          </a:xfrm>
          <a:prstGeom prst="roundRect">
            <a:avLst/>
          </a:prstGeom>
          <a:solidFill>
            <a:srgbClr val="CCECFF"/>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医療技術評価分科会としては、</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今回改定では対応を行わない技術</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597</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件</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250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件、既存</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347</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件）</a:t>
            </a: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6" name="テキスト ボックス 25">
            <a:extLst>
              <a:ext uri="{FF2B5EF4-FFF2-40B4-BE49-F238E27FC236}">
                <a16:creationId xmlns:a16="http://schemas.microsoft.com/office/drawing/2014/main" id="{CE4DC688-380D-5147-FA32-040DF041F2F0}"/>
              </a:ext>
            </a:extLst>
          </p:cNvPr>
          <p:cNvSpPr txBox="1"/>
          <p:nvPr/>
        </p:nvSpPr>
        <p:spPr>
          <a:xfrm>
            <a:off x="5363986" y="4675375"/>
            <a:ext cx="3612761" cy="415498"/>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  うち、提案書の「ガイドライン等での位 置づけ」の欄において、「ガイドラ</a:t>
            </a: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イン 等での記載あり」とされたものは</a:t>
            </a: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116</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件 （新規</a:t>
            </a: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32</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件、既存</a:t>
            </a: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84</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件）であった。 </a:t>
            </a: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  件数には、重複する提案の数は含まれない。</a:t>
            </a:r>
          </a:p>
        </p:txBody>
      </p:sp>
      <p:sp>
        <p:nvSpPr>
          <p:cNvPr id="27" name="正方形/長方形 26">
            <a:extLst>
              <a:ext uri="{FF2B5EF4-FFF2-40B4-BE49-F238E27FC236}">
                <a16:creationId xmlns:a16="http://schemas.microsoft.com/office/drawing/2014/main" id="{EB4B1523-5F99-BEB2-9263-18BBED5295C0}"/>
              </a:ext>
            </a:extLst>
          </p:cNvPr>
          <p:cNvSpPr/>
          <p:nvPr/>
        </p:nvSpPr>
        <p:spPr>
          <a:xfrm>
            <a:off x="9330612" y="1937057"/>
            <a:ext cx="387269" cy="2101359"/>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ea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中医協総会における検討</a:t>
            </a:r>
          </a:p>
        </p:txBody>
      </p:sp>
      <p:sp>
        <p:nvSpPr>
          <p:cNvPr id="28" name="矢印: 右 27">
            <a:extLst>
              <a:ext uri="{FF2B5EF4-FFF2-40B4-BE49-F238E27FC236}">
                <a16:creationId xmlns:a16="http://schemas.microsoft.com/office/drawing/2014/main" id="{95782535-98F7-B40A-EBF1-96971C736D10}"/>
              </a:ext>
            </a:extLst>
          </p:cNvPr>
          <p:cNvSpPr/>
          <p:nvPr/>
        </p:nvSpPr>
        <p:spPr>
          <a:xfrm>
            <a:off x="8798766" y="2638515"/>
            <a:ext cx="520698" cy="298316"/>
          </a:xfrm>
          <a:prstGeom prst="rightArrow">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31" name="矢印: 右 30">
            <a:extLst>
              <a:ext uri="{FF2B5EF4-FFF2-40B4-BE49-F238E27FC236}">
                <a16:creationId xmlns:a16="http://schemas.microsoft.com/office/drawing/2014/main" id="{FA77AFA0-ADD2-2A3F-35C5-F6C5C1537E1F}"/>
              </a:ext>
            </a:extLst>
          </p:cNvPr>
          <p:cNvSpPr/>
          <p:nvPr/>
        </p:nvSpPr>
        <p:spPr>
          <a:xfrm>
            <a:off x="5012487" y="2697296"/>
            <a:ext cx="520698" cy="298316"/>
          </a:xfrm>
          <a:prstGeom prst="rightArrow">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33" name="矢印: 右 32">
            <a:extLst>
              <a:ext uri="{FF2B5EF4-FFF2-40B4-BE49-F238E27FC236}">
                <a16:creationId xmlns:a16="http://schemas.microsoft.com/office/drawing/2014/main" id="{AD4B566D-4F24-F296-C442-A01A1075D486}"/>
              </a:ext>
            </a:extLst>
          </p:cNvPr>
          <p:cNvSpPr/>
          <p:nvPr/>
        </p:nvSpPr>
        <p:spPr>
          <a:xfrm>
            <a:off x="554469" y="3785281"/>
            <a:ext cx="975759" cy="298316"/>
          </a:xfrm>
          <a:prstGeom prst="rightArrow">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34" name="矢印: 右 33">
            <a:extLst>
              <a:ext uri="{FF2B5EF4-FFF2-40B4-BE49-F238E27FC236}">
                <a16:creationId xmlns:a16="http://schemas.microsoft.com/office/drawing/2014/main" id="{771B6989-A791-2BAF-306A-67A53F43D405}"/>
              </a:ext>
            </a:extLst>
          </p:cNvPr>
          <p:cNvSpPr/>
          <p:nvPr/>
        </p:nvSpPr>
        <p:spPr>
          <a:xfrm>
            <a:off x="579884" y="5241612"/>
            <a:ext cx="913024" cy="298316"/>
          </a:xfrm>
          <a:prstGeom prst="rightArrow">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36" name="正方形/長方形 35">
            <a:extLst>
              <a:ext uri="{FF2B5EF4-FFF2-40B4-BE49-F238E27FC236}">
                <a16:creationId xmlns:a16="http://schemas.microsoft.com/office/drawing/2014/main" id="{6F3741BD-594E-04AB-E3AF-13EE450A1A57}"/>
              </a:ext>
            </a:extLst>
          </p:cNvPr>
          <p:cNvSpPr/>
          <p:nvPr/>
        </p:nvSpPr>
        <p:spPr>
          <a:xfrm>
            <a:off x="623956" y="3349696"/>
            <a:ext cx="266398" cy="1228555"/>
          </a:xfrm>
          <a:prstGeom prst="rect">
            <a:avLst/>
          </a:prstGeom>
          <a:solidFill>
            <a:srgbClr val="A7C4F7"/>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ea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先進医療会議における</a:t>
            </a:r>
            <a:endPar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評価結果の報告</a:t>
            </a:r>
          </a:p>
        </p:txBody>
      </p:sp>
      <p:sp>
        <p:nvSpPr>
          <p:cNvPr id="37" name="テキスト ボックス 36">
            <a:extLst>
              <a:ext uri="{FF2B5EF4-FFF2-40B4-BE49-F238E27FC236}">
                <a16:creationId xmlns:a16="http://schemas.microsoft.com/office/drawing/2014/main" id="{973AD4C2-193B-432E-3303-A6BC17FD3425}"/>
              </a:ext>
            </a:extLst>
          </p:cNvPr>
          <p:cNvSpPr txBox="1"/>
          <p:nvPr/>
        </p:nvSpPr>
        <p:spPr>
          <a:xfrm>
            <a:off x="7339877" y="2903531"/>
            <a:ext cx="731102" cy="20005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 </a:t>
            </a: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a:t>
            </a:r>
          </a:p>
        </p:txBody>
      </p:sp>
      <p:sp>
        <p:nvSpPr>
          <p:cNvPr id="38" name="テキスト ボックス 37">
            <a:extLst>
              <a:ext uri="{FF2B5EF4-FFF2-40B4-BE49-F238E27FC236}">
                <a16:creationId xmlns:a16="http://schemas.microsoft.com/office/drawing/2014/main" id="{E95C17E1-56CC-02FD-0E48-67041E87EACE}"/>
              </a:ext>
            </a:extLst>
          </p:cNvPr>
          <p:cNvSpPr txBox="1"/>
          <p:nvPr/>
        </p:nvSpPr>
        <p:spPr>
          <a:xfrm>
            <a:off x="7339877" y="3990271"/>
            <a:ext cx="731102" cy="20005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a:t>
            </a:r>
          </a:p>
        </p:txBody>
      </p:sp>
      <p:sp>
        <p:nvSpPr>
          <p:cNvPr id="39" name="テキスト ボックス 38">
            <a:extLst>
              <a:ext uri="{FF2B5EF4-FFF2-40B4-BE49-F238E27FC236}">
                <a16:creationId xmlns:a16="http://schemas.microsoft.com/office/drawing/2014/main" id="{476D54AD-CD14-6CA1-E113-F7F1AD9B9351}"/>
              </a:ext>
            </a:extLst>
          </p:cNvPr>
          <p:cNvSpPr txBox="1"/>
          <p:nvPr/>
        </p:nvSpPr>
        <p:spPr>
          <a:xfrm>
            <a:off x="3484369" y="2998240"/>
            <a:ext cx="1080244" cy="20005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a:t>
            </a: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a:t>
            </a: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a:t>
            </a:r>
          </a:p>
        </p:txBody>
      </p:sp>
      <p:sp>
        <p:nvSpPr>
          <p:cNvPr id="40" name="テキスト ボックス 39">
            <a:extLst>
              <a:ext uri="{FF2B5EF4-FFF2-40B4-BE49-F238E27FC236}">
                <a16:creationId xmlns:a16="http://schemas.microsoft.com/office/drawing/2014/main" id="{CFCBCEEF-387E-DAF7-5ED9-C75EB801513A}"/>
              </a:ext>
            </a:extLst>
          </p:cNvPr>
          <p:cNvSpPr txBox="1"/>
          <p:nvPr/>
        </p:nvSpPr>
        <p:spPr>
          <a:xfrm>
            <a:off x="3484369" y="3704567"/>
            <a:ext cx="1080244" cy="20005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a:t>
            </a: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a:t>
            </a:r>
          </a:p>
        </p:txBody>
      </p:sp>
      <p:sp>
        <p:nvSpPr>
          <p:cNvPr id="41" name="テキスト ボックス 40">
            <a:extLst>
              <a:ext uri="{FF2B5EF4-FFF2-40B4-BE49-F238E27FC236}">
                <a16:creationId xmlns:a16="http://schemas.microsoft.com/office/drawing/2014/main" id="{BF74228D-CB26-F66C-5102-B73B1B2BF807}"/>
              </a:ext>
            </a:extLst>
          </p:cNvPr>
          <p:cNvSpPr txBox="1"/>
          <p:nvPr/>
        </p:nvSpPr>
        <p:spPr>
          <a:xfrm>
            <a:off x="3461348" y="4580389"/>
            <a:ext cx="1080244" cy="20005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a:t>
            </a:r>
          </a:p>
        </p:txBody>
      </p:sp>
      <p:sp>
        <p:nvSpPr>
          <p:cNvPr id="42" name="テキスト ボックス 41">
            <a:extLst>
              <a:ext uri="{FF2B5EF4-FFF2-40B4-BE49-F238E27FC236}">
                <a16:creationId xmlns:a16="http://schemas.microsoft.com/office/drawing/2014/main" id="{5D2B731F-80B7-0A7B-EF02-370106738F21}"/>
              </a:ext>
            </a:extLst>
          </p:cNvPr>
          <p:cNvSpPr txBox="1"/>
          <p:nvPr/>
        </p:nvSpPr>
        <p:spPr>
          <a:xfrm>
            <a:off x="3635919" y="2371273"/>
            <a:ext cx="731102" cy="20005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a:t>
            </a:r>
          </a:p>
        </p:txBody>
      </p:sp>
      <p:sp>
        <p:nvSpPr>
          <p:cNvPr id="43" name="正方形/長方形 42">
            <a:extLst>
              <a:ext uri="{FF2B5EF4-FFF2-40B4-BE49-F238E27FC236}">
                <a16:creationId xmlns:a16="http://schemas.microsoft.com/office/drawing/2014/main" id="{E5C84D85-7D97-1F27-A4F1-8D27818B80F3}"/>
              </a:ext>
            </a:extLst>
          </p:cNvPr>
          <p:cNvSpPr/>
          <p:nvPr/>
        </p:nvSpPr>
        <p:spPr>
          <a:xfrm>
            <a:off x="928955" y="2418783"/>
            <a:ext cx="266398" cy="9301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7" name="タイトル 1">
            <a:extLst>
              <a:ext uri="{FF2B5EF4-FFF2-40B4-BE49-F238E27FC236}">
                <a16:creationId xmlns:a16="http://schemas.microsoft.com/office/drawing/2014/main" id="{8132BF6B-D9B4-585C-AF7B-A6A865C301BA}"/>
              </a:ext>
            </a:extLst>
          </p:cNvPr>
          <p:cNvSpPr>
            <a:spLocks noGrp="1"/>
          </p:cNvSpPr>
          <p:nvPr>
            <p:ph type="title"/>
          </p:nvPr>
        </p:nvSpPr>
        <p:spPr>
          <a:xfrm>
            <a:off x="0" y="226513"/>
            <a:ext cx="9906000" cy="513403"/>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医療技術評価分科会の評価を踏まえた対応①</a:t>
            </a:r>
          </a:p>
        </p:txBody>
      </p:sp>
      <p:sp>
        <p:nvSpPr>
          <p:cNvPr id="2" name="テキスト ボックス 1">
            <a:extLst>
              <a:ext uri="{FF2B5EF4-FFF2-40B4-BE49-F238E27FC236}">
                <a16:creationId xmlns:a16="http://schemas.microsoft.com/office/drawing/2014/main" id="{DA5DA6A6-33AA-1C38-75FF-C524D440F50D}"/>
              </a:ext>
            </a:extLst>
          </p:cNvPr>
          <p:cNvSpPr txBox="1"/>
          <p:nvPr/>
        </p:nvSpPr>
        <p:spPr>
          <a:xfrm>
            <a:off x="5066155" y="5194444"/>
            <a:ext cx="4439429" cy="1615827"/>
          </a:xfrm>
          <a:prstGeom prst="rect">
            <a:avLst/>
          </a:prstGeom>
          <a:noFill/>
          <a:ln w="19050">
            <a:solidFill>
              <a:schemeClr val="tx1"/>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保険適用された医療技術に対する評価について、レジストリ等のリアルワールドデータの解析結果や関係学会等による臨床的位置付けを踏まえ、適切な再評価が継続的に行われるよう、</a:t>
            </a:r>
            <a:r>
              <a:rPr kumimoji="1" lang="ja-JP" altLang="en-US" sz="1100" b="1" i="0" u="sng" strike="noStrike" kern="1200" cap="none" spc="0" normalizeH="0" baseline="0" noProof="0">
                <a:ln>
                  <a:noFill/>
                </a:ln>
                <a:solidFill>
                  <a:srgbClr val="4F81BD"/>
                </a:solidFill>
                <a:effectLst/>
                <a:uLnTx/>
                <a:uFillTx/>
                <a:latin typeface="メイリオ" panose="020B0604030504040204" pitchFamily="50" charset="-128"/>
                <a:ea typeface="メイリオ" panose="020B0604030504040204" pitchFamily="50" charset="-128"/>
                <a:cs typeface="+mn-cs"/>
              </a:rPr>
              <a:t>医療技術の評価のプロセスも含め引き続き検討していく。</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また、革新的な医療機器や検査等のイノベーションを含む先進的な医療技術について、迅速かつ安定的に患者へ供給・提供させる観点も踏まえ、</a:t>
            </a:r>
            <a:r>
              <a:rPr kumimoji="1" lang="ja-JP" altLang="en-US" sz="1100" b="1" i="0" u="sng" strike="noStrike" kern="1200" cap="none" spc="0" normalizeH="0" baseline="0" noProof="0">
                <a:ln>
                  <a:noFill/>
                </a:ln>
                <a:solidFill>
                  <a:srgbClr val="4F81BD"/>
                </a:solidFill>
                <a:effectLst/>
                <a:uLnTx/>
                <a:uFillTx/>
                <a:latin typeface="メイリオ" panose="020B0604030504040204" pitchFamily="50" charset="-128"/>
                <a:ea typeface="メイリオ" panose="020B0604030504040204" pitchFamily="50" charset="-128"/>
                <a:cs typeface="+mn-cs"/>
              </a:rPr>
              <a:t>有効性・安全性に係るエビデンスに基づく適切な評価の在り方を引き続き検討していく。</a:t>
            </a:r>
          </a:p>
        </p:txBody>
      </p:sp>
      <p:sp>
        <p:nvSpPr>
          <p:cNvPr id="13" name="テキスト ボックス 12">
            <a:extLst>
              <a:ext uri="{FF2B5EF4-FFF2-40B4-BE49-F238E27FC236}">
                <a16:creationId xmlns:a16="http://schemas.microsoft.com/office/drawing/2014/main" id="{8804061C-3021-701C-6463-7D85B5BF110D}"/>
              </a:ext>
            </a:extLst>
          </p:cNvPr>
          <p:cNvSpPr txBox="1"/>
          <p:nvPr/>
        </p:nvSpPr>
        <p:spPr>
          <a:xfrm>
            <a:off x="5142205" y="5053949"/>
            <a:ext cx="3497942" cy="261610"/>
          </a:xfrm>
          <a:prstGeom prst="rect">
            <a:avLst/>
          </a:prstGeom>
          <a:solidFill>
            <a:schemeClr val="bg1"/>
          </a:solidFill>
          <a:ln>
            <a:solidFill>
              <a:schemeClr val="tx1"/>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令和６年度診療報酬改定に係る答申書附帯意見抜粋</a:t>
            </a:r>
          </a:p>
        </p:txBody>
      </p:sp>
      <p:sp>
        <p:nvSpPr>
          <p:cNvPr id="14" name="スライド番号プレースホルダー 2">
            <a:extLst>
              <a:ext uri="{FF2B5EF4-FFF2-40B4-BE49-F238E27FC236}">
                <a16:creationId xmlns:a16="http://schemas.microsoft.com/office/drawing/2014/main" id="{26D71371-2450-2E9B-37BA-E6A6BB784DE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265380607"/>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正方形/長方形 33">
            <a:extLst>
              <a:ext uri="{FF2B5EF4-FFF2-40B4-BE49-F238E27FC236}">
                <a16:creationId xmlns:a16="http://schemas.microsoft.com/office/drawing/2014/main" id="{BAA7E464-AC4F-C06F-6F92-46CF44DE894E}"/>
              </a:ext>
            </a:extLst>
          </p:cNvPr>
          <p:cNvSpPr/>
          <p:nvPr/>
        </p:nvSpPr>
        <p:spPr>
          <a:xfrm>
            <a:off x="188119" y="1233604"/>
            <a:ext cx="9529762" cy="523561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現在保険収載されていない手術等のうち、医療技術評価分科会での評価を踏まえ、新たに保険導入を行う。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［新たに保険収載される手術の例］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（新）</a:t>
            </a: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胸腔鏡下弁置換術　１　</a:t>
            </a:r>
            <a:r>
              <a:rPr kumimoji="1" lang="en-US" altLang="ja-JP" sz="1600" b="1" i="0" u="sng" strike="noStrike" kern="1200" cap="none" spc="0" normalizeH="0" baseline="0" noProof="0" dirty="0">
                <a:ln>
                  <a:noFill/>
                </a:ln>
                <a:solidFill>
                  <a:srgbClr val="0070C0"/>
                </a:solidFill>
                <a:effectLst/>
                <a:uLnTx/>
                <a:uFillTx/>
                <a:latin typeface="メイリオ"/>
                <a:ea typeface="メイリオ"/>
                <a:cs typeface="+mn-cs"/>
              </a:rPr>
              <a:t>1</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弁のもの（内視鏡手術用支援機器を用いる場合）</a:t>
            </a: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dirty="0">
                <a:ln>
                  <a:noFill/>
                </a:ln>
                <a:solidFill>
                  <a:srgbClr val="0070C0"/>
                </a:solidFill>
                <a:effectLst/>
                <a:uLnTx/>
                <a:uFillTx/>
                <a:latin typeface="メイリオ"/>
                <a:ea typeface="メイリオ"/>
                <a:cs typeface="+mn-cs"/>
              </a:rPr>
              <a:t>115,500</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点</a:t>
            </a:r>
            <a:endParaRPr kumimoji="0" lang="ja-JP" altLang="en-US" sz="1600" b="1" i="0" u="sng"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（新）</a:t>
            </a: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zh-TW" altLang="en-US" sz="1600" b="1" i="0" u="sng" strike="noStrike" kern="1200" cap="none" spc="0" normalizeH="0" baseline="0" noProof="0" dirty="0">
                <a:ln>
                  <a:noFill/>
                </a:ln>
                <a:solidFill>
                  <a:srgbClr val="0070C0"/>
                </a:solidFill>
                <a:effectLst/>
                <a:uLnTx/>
                <a:uFillTx/>
                <a:latin typeface="メイリオ"/>
                <a:ea typeface="メイリオ"/>
                <a:cs typeface="+mn-cs"/>
              </a:rPr>
              <a:t>腹腔鏡下膵中央切除術</a:t>
            </a:r>
            <a:r>
              <a:rPr kumimoji="1" lang="zh-TW"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en-US" altLang="zh-TW" sz="1600" b="1" i="0" u="sng" strike="noStrike" kern="1200" cap="none" spc="0" normalizeH="0" baseline="0" noProof="0" dirty="0">
                <a:ln>
                  <a:noFill/>
                </a:ln>
                <a:solidFill>
                  <a:srgbClr val="0070C0"/>
                </a:solidFill>
                <a:effectLst/>
                <a:uLnTx/>
                <a:uFillTx/>
                <a:latin typeface="メイリオ"/>
                <a:ea typeface="メイリオ"/>
                <a:cs typeface="+mn-cs"/>
              </a:rPr>
              <a:t>88,050</a:t>
            </a:r>
            <a:r>
              <a:rPr kumimoji="1" lang="zh-TW" altLang="en-US" sz="1600" b="1" i="0" u="sng" strike="noStrike" kern="1200" cap="none" spc="0" normalizeH="0" baseline="0" noProof="0" dirty="0">
                <a:ln>
                  <a:noFill/>
                </a:ln>
                <a:solidFill>
                  <a:srgbClr val="0070C0"/>
                </a:solidFill>
                <a:effectLst/>
                <a:uLnTx/>
                <a:uFillTx/>
                <a:latin typeface="メイリオ"/>
                <a:ea typeface="メイリオ"/>
                <a:cs typeface="+mn-cs"/>
              </a:rPr>
              <a:t>点</a:t>
            </a:r>
            <a:endParaRPr kumimoji="0" lang="zh-TW" altLang="en-US" sz="1600" b="1" i="0" u="sng"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（新）</a:t>
            </a: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腹腔鏡下連続携行式腹膜灌流用カテーテル腹腔内留置術</a:t>
            </a: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dirty="0">
                <a:ln>
                  <a:noFill/>
                </a:ln>
                <a:solidFill>
                  <a:srgbClr val="0070C0"/>
                </a:solidFill>
                <a:effectLst/>
                <a:uLnTx/>
                <a:uFillTx/>
                <a:latin typeface="メイリオ"/>
                <a:ea typeface="メイリオ"/>
                <a:cs typeface="+mn-cs"/>
              </a:rPr>
              <a:t>16,660</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点</a:t>
            </a:r>
            <a:endParaRPr kumimoji="0" lang="ja-JP" altLang="en-US" sz="1600" b="1" i="0" u="sng"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（新）</a:t>
            </a: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大腿骨遠位骨切り術</a:t>
            </a: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dirty="0">
                <a:ln>
                  <a:noFill/>
                </a:ln>
                <a:solidFill>
                  <a:srgbClr val="0070C0"/>
                </a:solidFill>
                <a:effectLst/>
                <a:uLnTx/>
                <a:uFillTx/>
                <a:latin typeface="メイリオ"/>
                <a:ea typeface="メイリオ"/>
                <a:cs typeface="+mn-cs"/>
              </a:rPr>
              <a:t>33,830</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点</a:t>
            </a:r>
            <a:endParaRPr kumimoji="0" lang="ja-JP" altLang="en-US" sz="1600" b="1" i="0" u="sng"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（新）</a:t>
            </a: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人工股関節置換術（手術支援装置を用いるもの）</a:t>
            </a: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dirty="0">
                <a:ln>
                  <a:noFill/>
                </a:ln>
                <a:solidFill>
                  <a:srgbClr val="0070C0"/>
                </a:solidFill>
                <a:effectLst/>
                <a:uLnTx/>
                <a:uFillTx/>
                <a:latin typeface="メイリオ"/>
                <a:ea typeface="メイリオ"/>
                <a:cs typeface="+mn-cs"/>
              </a:rPr>
              <a:t>43,260</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点</a:t>
            </a: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endParaRPr kumimoji="0" lang="en-US" altLang="ja-JP" sz="1600" b="1" i="0" u="none"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［新たに保険収載される検査の例］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（新）</a:t>
            </a: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経頸静脈的肝生検</a:t>
            </a: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dirty="0">
                <a:ln>
                  <a:noFill/>
                </a:ln>
                <a:solidFill>
                  <a:srgbClr val="0070C0"/>
                </a:solidFill>
                <a:effectLst/>
                <a:uLnTx/>
                <a:uFillTx/>
                <a:latin typeface="メイリオ"/>
                <a:ea typeface="メイリオ"/>
                <a:cs typeface="+mn-cs"/>
              </a:rPr>
              <a:t>13,000</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（新）</a:t>
            </a: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ポジトロン断層撮影　</a:t>
            </a:r>
            <a:r>
              <a:rPr kumimoji="1" lang="en-US" altLang="ja-JP" sz="1600" b="1" i="0" u="sng" strike="noStrike" kern="1200" cap="none" spc="0" normalizeH="0" baseline="30000" noProof="0" dirty="0">
                <a:ln>
                  <a:noFill/>
                </a:ln>
                <a:solidFill>
                  <a:srgbClr val="0070C0"/>
                </a:solidFill>
                <a:effectLst/>
                <a:uLnTx/>
                <a:uFillTx/>
                <a:latin typeface="メイリオ"/>
                <a:ea typeface="メイリオ"/>
                <a:cs typeface="+mn-cs"/>
              </a:rPr>
              <a:t>18</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Ｆ標識フルシクロビンを用いた場合</a:t>
            </a: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dirty="0">
                <a:ln>
                  <a:noFill/>
                </a:ln>
                <a:solidFill>
                  <a:srgbClr val="0070C0"/>
                </a:solidFill>
                <a:effectLst/>
                <a:uLnTx/>
                <a:uFillTx/>
                <a:latin typeface="メイリオ"/>
                <a:ea typeface="メイリオ"/>
                <a:cs typeface="+mn-cs"/>
              </a:rPr>
              <a:t>2,500</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（新）</a:t>
            </a: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覚醒維持検査</a:t>
            </a: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dirty="0">
                <a:ln>
                  <a:noFill/>
                </a:ln>
                <a:solidFill>
                  <a:srgbClr val="0070C0"/>
                </a:solidFill>
                <a:effectLst/>
                <a:uLnTx/>
                <a:uFillTx/>
                <a:latin typeface="メイリオ"/>
                <a:ea typeface="メイリオ"/>
                <a:cs typeface="+mn-cs"/>
              </a:rPr>
              <a:t>5,000</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点</a:t>
            </a: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endParaRPr kumimoji="1" lang="en-US" altLang="ja-JP" sz="1600" b="1" i="0" u="none"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　</a:t>
            </a: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xfrm>
            <a:off x="0" y="274638"/>
            <a:ext cx="9906000" cy="513403"/>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医療技術評価分科会の評価を踏まえた対応②</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11929" y="1039025"/>
            <a:ext cx="2089526"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
        <p:nvSpPr>
          <p:cNvPr id="3" name="スライド番号プレースホルダー 2">
            <a:extLst>
              <a:ext uri="{FF2B5EF4-FFF2-40B4-BE49-F238E27FC236}">
                <a16:creationId xmlns:a16="http://schemas.microsoft.com/office/drawing/2014/main" id="{5CA65974-DAEA-AF86-21C8-876F3D7C711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405736856"/>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正方形/長方形 33">
            <a:extLst>
              <a:ext uri="{FF2B5EF4-FFF2-40B4-BE49-F238E27FC236}">
                <a16:creationId xmlns:a16="http://schemas.microsoft.com/office/drawing/2014/main" id="{BAA7E464-AC4F-C06F-6F92-46CF44DE894E}"/>
              </a:ext>
            </a:extLst>
          </p:cNvPr>
          <p:cNvSpPr/>
          <p:nvPr/>
        </p:nvSpPr>
        <p:spPr>
          <a:xfrm>
            <a:off x="188119" y="1233605"/>
            <a:ext cx="9529762" cy="208361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他臓器に浸潤を伴う骨盤内悪性腫瘍（大腸癌、膀胱癌、子宮癌等）に対する骨盤内臓全摘術を腹腔鏡下に行った場合を新設する。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腹腔鏡下骨盤内臓全摘術</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168,110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　</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xfrm>
            <a:off x="0" y="274638"/>
            <a:ext cx="9906000" cy="513403"/>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医療技術評価分科会の評価を踏まえた対応③</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11929" y="1039025"/>
            <a:ext cx="2089526"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
        <p:nvSpPr>
          <p:cNvPr id="3" name="テキスト ボックス 2">
            <a:extLst>
              <a:ext uri="{FF2B5EF4-FFF2-40B4-BE49-F238E27FC236}">
                <a16:creationId xmlns:a16="http://schemas.microsoft.com/office/drawing/2014/main" id="{487D3873-5FB8-478C-227F-A90A2DBF3836}"/>
              </a:ext>
            </a:extLst>
          </p:cNvPr>
          <p:cNvSpPr txBox="1"/>
          <p:nvPr/>
        </p:nvSpPr>
        <p:spPr>
          <a:xfrm>
            <a:off x="6783976" y="3055610"/>
            <a:ext cx="2582758"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日本内視鏡外科学会提出資料より引用</a:t>
            </a:r>
          </a:p>
        </p:txBody>
      </p:sp>
      <p:pic>
        <p:nvPicPr>
          <p:cNvPr id="10" name="図 9">
            <a:extLst>
              <a:ext uri="{FF2B5EF4-FFF2-40B4-BE49-F238E27FC236}">
                <a16:creationId xmlns:a16="http://schemas.microsoft.com/office/drawing/2014/main" id="{5E8A07D6-B145-C2DB-6E38-03865DAC4C71}"/>
              </a:ext>
            </a:extLst>
          </p:cNvPr>
          <p:cNvPicPr>
            <a:picLocks noChangeAspect="1"/>
          </p:cNvPicPr>
          <p:nvPr/>
        </p:nvPicPr>
        <p:blipFill>
          <a:blip r:embed="rId3"/>
          <a:stretch>
            <a:fillRect/>
          </a:stretch>
        </p:blipFill>
        <p:spPr>
          <a:xfrm>
            <a:off x="6026331" y="1834026"/>
            <a:ext cx="3581580" cy="1215805"/>
          </a:xfrm>
          <a:prstGeom prst="rect">
            <a:avLst/>
          </a:prstGeom>
        </p:spPr>
      </p:pic>
      <p:sp>
        <p:nvSpPr>
          <p:cNvPr id="11" name="正方形/長方形 10">
            <a:extLst>
              <a:ext uri="{FF2B5EF4-FFF2-40B4-BE49-F238E27FC236}">
                <a16:creationId xmlns:a16="http://schemas.microsoft.com/office/drawing/2014/main" id="{8002142E-1670-37CB-971B-A17262E0DD15}"/>
              </a:ext>
            </a:extLst>
          </p:cNvPr>
          <p:cNvSpPr/>
          <p:nvPr/>
        </p:nvSpPr>
        <p:spPr>
          <a:xfrm>
            <a:off x="188119" y="4000583"/>
            <a:ext cx="9529762" cy="234202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肺全摘術を胸腔鏡下に行った場合を新設する。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胸腔鏡下肺悪性腫瘍手術</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肺全摘</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93,000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正方形/長方形 11">
            <a:extLst>
              <a:ext uri="{FF2B5EF4-FFF2-40B4-BE49-F238E27FC236}">
                <a16:creationId xmlns:a16="http://schemas.microsoft.com/office/drawing/2014/main" id="{DCE2F35A-F2CC-D03A-A972-258ED41A0112}"/>
              </a:ext>
            </a:extLst>
          </p:cNvPr>
          <p:cNvSpPr/>
          <p:nvPr/>
        </p:nvSpPr>
        <p:spPr>
          <a:xfrm>
            <a:off x="311929" y="3802766"/>
            <a:ext cx="2089526"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
        <p:nvSpPr>
          <p:cNvPr id="13" name="テキスト ボックス 12">
            <a:extLst>
              <a:ext uri="{FF2B5EF4-FFF2-40B4-BE49-F238E27FC236}">
                <a16:creationId xmlns:a16="http://schemas.microsoft.com/office/drawing/2014/main" id="{BEB8CBB6-F40F-CDB6-A212-080728B8366A}"/>
              </a:ext>
            </a:extLst>
          </p:cNvPr>
          <p:cNvSpPr txBox="1"/>
          <p:nvPr/>
        </p:nvSpPr>
        <p:spPr>
          <a:xfrm>
            <a:off x="6783976" y="6037112"/>
            <a:ext cx="2781248"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日本呼吸器外科学会提出資料より引用</a:t>
            </a:r>
          </a:p>
        </p:txBody>
      </p:sp>
      <p:pic>
        <p:nvPicPr>
          <p:cNvPr id="15" name="図 14" descr="ダイアグラム&#10;&#10;自動的に生成された説明">
            <a:extLst>
              <a:ext uri="{FF2B5EF4-FFF2-40B4-BE49-F238E27FC236}">
                <a16:creationId xmlns:a16="http://schemas.microsoft.com/office/drawing/2014/main" id="{0ADBBFF7-6907-DF03-1997-95688757B95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318413" y="4370191"/>
            <a:ext cx="1531004" cy="1357985"/>
          </a:xfrm>
          <a:prstGeom prst="rect">
            <a:avLst/>
          </a:prstGeom>
        </p:spPr>
      </p:pic>
      <p:sp>
        <p:nvSpPr>
          <p:cNvPr id="16" name="星: 32 pt 15">
            <a:extLst>
              <a:ext uri="{FF2B5EF4-FFF2-40B4-BE49-F238E27FC236}">
                <a16:creationId xmlns:a16="http://schemas.microsoft.com/office/drawing/2014/main" id="{833BF110-49FB-923B-C022-D7BEF28D523D}"/>
              </a:ext>
            </a:extLst>
          </p:cNvPr>
          <p:cNvSpPr/>
          <p:nvPr/>
        </p:nvSpPr>
        <p:spPr>
          <a:xfrm>
            <a:off x="6688283" y="5036987"/>
            <a:ext cx="535148" cy="387623"/>
          </a:xfrm>
          <a:prstGeom prst="star32">
            <a:avLst/>
          </a:prstGeom>
          <a:solidFill>
            <a:srgbClr val="FF33CC"/>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pic>
        <p:nvPicPr>
          <p:cNvPr id="19" name="図 18">
            <a:extLst>
              <a:ext uri="{FF2B5EF4-FFF2-40B4-BE49-F238E27FC236}">
                <a16:creationId xmlns:a16="http://schemas.microsoft.com/office/drawing/2014/main" id="{E6D694AF-99D3-9947-77AC-DD57092EAAE3}"/>
              </a:ext>
            </a:extLst>
          </p:cNvPr>
          <p:cNvPicPr>
            <a:picLocks noChangeAspect="1"/>
          </p:cNvPicPr>
          <p:nvPr/>
        </p:nvPicPr>
        <p:blipFill rotWithShape="1">
          <a:blip r:embed="rId5"/>
          <a:srcRect t="7839"/>
          <a:stretch/>
        </p:blipFill>
        <p:spPr>
          <a:xfrm>
            <a:off x="7901628" y="4348429"/>
            <a:ext cx="1628584" cy="1721147"/>
          </a:xfrm>
          <a:prstGeom prst="rect">
            <a:avLst/>
          </a:prstGeom>
        </p:spPr>
      </p:pic>
      <p:sp>
        <p:nvSpPr>
          <p:cNvPr id="21" name="星: 32 pt 20">
            <a:extLst>
              <a:ext uri="{FF2B5EF4-FFF2-40B4-BE49-F238E27FC236}">
                <a16:creationId xmlns:a16="http://schemas.microsoft.com/office/drawing/2014/main" id="{0A8373B8-5FE3-6821-7526-406EA76C933C}"/>
              </a:ext>
            </a:extLst>
          </p:cNvPr>
          <p:cNvSpPr/>
          <p:nvPr/>
        </p:nvSpPr>
        <p:spPr>
          <a:xfrm>
            <a:off x="8135334" y="4775384"/>
            <a:ext cx="519274" cy="495339"/>
          </a:xfrm>
          <a:prstGeom prst="star32">
            <a:avLst/>
          </a:prstGeom>
          <a:solidFill>
            <a:srgbClr val="FF33CC"/>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4" name="スライド番号プレースホルダー 2">
            <a:extLst>
              <a:ext uri="{FF2B5EF4-FFF2-40B4-BE49-F238E27FC236}">
                <a16:creationId xmlns:a16="http://schemas.microsoft.com/office/drawing/2014/main" id="{8FA41A66-F5F3-668C-6DD9-512101BF927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787990086"/>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正方形/長方形 33">
            <a:extLst>
              <a:ext uri="{FF2B5EF4-FFF2-40B4-BE49-F238E27FC236}">
                <a16:creationId xmlns:a16="http://schemas.microsoft.com/office/drawing/2014/main" id="{BAA7E464-AC4F-C06F-6F92-46CF44DE894E}"/>
              </a:ext>
            </a:extLst>
          </p:cNvPr>
          <p:cNvSpPr/>
          <p:nvPr/>
        </p:nvSpPr>
        <p:spPr>
          <a:xfrm>
            <a:off x="188119" y="1007708"/>
            <a:ext cx="9529762" cy="15322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変形性膝関節症に対する適切な手術加療を評価する観点から、</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大腿骨遠位骨切り術を新設する。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大腿骨遠位骨切り術</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33,830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変形性膝関節症患者又は膝関節骨壊死患者に対して、関節外側又は内側への</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負荷の移行を目的として、大腿骨遠位部の骨切りを実施した場合に算定する。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xfrm>
            <a:off x="0" y="274638"/>
            <a:ext cx="9906000" cy="513403"/>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医療技術評価分科会の評価を踏まえた対応④</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11929" y="813128"/>
            <a:ext cx="2089526" cy="403138"/>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
        <p:nvSpPr>
          <p:cNvPr id="3" name="正方形/長方形 2">
            <a:extLst>
              <a:ext uri="{FF2B5EF4-FFF2-40B4-BE49-F238E27FC236}">
                <a16:creationId xmlns:a16="http://schemas.microsoft.com/office/drawing/2014/main" id="{8D98ECF5-8485-122F-F522-AE65EC921FA8}"/>
              </a:ext>
            </a:extLst>
          </p:cNvPr>
          <p:cNvSpPr/>
          <p:nvPr/>
        </p:nvSpPr>
        <p:spPr>
          <a:xfrm>
            <a:off x="188119" y="2790738"/>
            <a:ext cx="9529762" cy="169236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変形性股関節症に対する適切な手術加療を評価する観点から、</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人工股関節置換術（手術支援装置を用いるもの）を新設する。</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人工股関節置換術（手術支援装置を用いるもの）</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43,260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寛骨臼及び大腿骨の切削を支援する手術支援装置を用いて、人工股関節置換術を実施した場合に算定する。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［施設基準］（概要）</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整形外科について５年以上の経験を有する常勤の医師が２名以上配置されていること。</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6C17CFAC-9688-8EAF-267F-B937983122FF}"/>
              </a:ext>
            </a:extLst>
          </p:cNvPr>
          <p:cNvSpPr/>
          <p:nvPr/>
        </p:nvSpPr>
        <p:spPr>
          <a:xfrm>
            <a:off x="311929" y="2596159"/>
            <a:ext cx="2089526"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
        <p:nvSpPr>
          <p:cNvPr id="5" name="正方形/長方形 4">
            <a:extLst>
              <a:ext uri="{FF2B5EF4-FFF2-40B4-BE49-F238E27FC236}">
                <a16:creationId xmlns:a16="http://schemas.microsoft.com/office/drawing/2014/main" id="{D5A76ECD-FE7C-1F30-CE61-F11CF470FA0C}"/>
              </a:ext>
            </a:extLst>
          </p:cNvPr>
          <p:cNvSpPr/>
          <p:nvPr/>
        </p:nvSpPr>
        <p:spPr>
          <a:xfrm>
            <a:off x="188119" y="4733838"/>
            <a:ext cx="9529762" cy="173538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反復性肩関節脱臼に対する適切な手術加療を評価する観点から、</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TW"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関節鏡下肩関節唇形成術</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に関節鏡下肩甲骨烏口突起移行術を伴うものを追加する。</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関節鏡下肩関節唇形成術</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関節鏡下肩甲骨烏口突起移行術を伴うもの</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46,370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　　</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反復性肩関節脱臼患者に対して、関節鏡下に剥離した関節唇の修復を実施することに加えて、</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関節鏡下に筋腱付きの肩甲骨烏口突起の関節窩前面への移行及び固定を実施した場合に算定する。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正方形/長方形 5">
            <a:extLst>
              <a:ext uri="{FF2B5EF4-FFF2-40B4-BE49-F238E27FC236}">
                <a16:creationId xmlns:a16="http://schemas.microsoft.com/office/drawing/2014/main" id="{44D5318E-617B-8AF9-E0B1-512AA6AA4453}"/>
              </a:ext>
            </a:extLst>
          </p:cNvPr>
          <p:cNvSpPr/>
          <p:nvPr/>
        </p:nvSpPr>
        <p:spPr>
          <a:xfrm>
            <a:off x="311929" y="4539259"/>
            <a:ext cx="2089526" cy="38367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pic>
        <p:nvPicPr>
          <p:cNvPr id="7" name="図 6">
            <a:extLst>
              <a:ext uri="{FF2B5EF4-FFF2-40B4-BE49-F238E27FC236}">
                <a16:creationId xmlns:a16="http://schemas.microsoft.com/office/drawing/2014/main" id="{9F55C2DB-8AFC-D931-9A9A-5C00B7B7F47D}"/>
              </a:ext>
            </a:extLst>
          </p:cNvPr>
          <p:cNvPicPr>
            <a:picLocks noChangeAspect="1"/>
          </p:cNvPicPr>
          <p:nvPr/>
        </p:nvPicPr>
        <p:blipFill rotWithShape="1">
          <a:blip r:embed="rId3"/>
          <a:srcRect l="7210" t="8822" r="75989" b="9180"/>
          <a:stretch/>
        </p:blipFill>
        <p:spPr>
          <a:xfrm>
            <a:off x="6663937" y="1059174"/>
            <a:ext cx="338633" cy="1239526"/>
          </a:xfrm>
          <a:prstGeom prst="rect">
            <a:avLst/>
          </a:prstGeom>
        </p:spPr>
      </p:pic>
      <p:pic>
        <p:nvPicPr>
          <p:cNvPr id="8" name="図 7">
            <a:extLst>
              <a:ext uri="{FF2B5EF4-FFF2-40B4-BE49-F238E27FC236}">
                <a16:creationId xmlns:a16="http://schemas.microsoft.com/office/drawing/2014/main" id="{9F955F7B-5100-A678-8197-9C069F7CFAB0}"/>
              </a:ext>
            </a:extLst>
          </p:cNvPr>
          <p:cNvPicPr>
            <a:picLocks noChangeAspect="1"/>
          </p:cNvPicPr>
          <p:nvPr/>
        </p:nvPicPr>
        <p:blipFill rotWithShape="1">
          <a:blip r:embed="rId3"/>
          <a:srcRect l="26387" t="8145" r="60374" b="9096"/>
          <a:stretch/>
        </p:blipFill>
        <p:spPr>
          <a:xfrm>
            <a:off x="7638012" y="1059174"/>
            <a:ext cx="265008" cy="1242497"/>
          </a:xfrm>
          <a:prstGeom prst="rect">
            <a:avLst/>
          </a:prstGeom>
        </p:spPr>
      </p:pic>
      <p:pic>
        <p:nvPicPr>
          <p:cNvPr id="9" name="図 8">
            <a:extLst>
              <a:ext uri="{FF2B5EF4-FFF2-40B4-BE49-F238E27FC236}">
                <a16:creationId xmlns:a16="http://schemas.microsoft.com/office/drawing/2014/main" id="{0D1612AA-08CB-1661-28F9-7C3F459FAD5B}"/>
              </a:ext>
            </a:extLst>
          </p:cNvPr>
          <p:cNvPicPr>
            <a:picLocks noChangeAspect="1"/>
          </p:cNvPicPr>
          <p:nvPr/>
        </p:nvPicPr>
        <p:blipFill rotWithShape="1">
          <a:blip r:embed="rId3"/>
          <a:srcRect l="41199" t="7029" r="17745" b="46780"/>
          <a:stretch/>
        </p:blipFill>
        <p:spPr>
          <a:xfrm>
            <a:off x="8258994" y="1058506"/>
            <a:ext cx="1236558" cy="1043392"/>
          </a:xfrm>
          <a:prstGeom prst="rect">
            <a:avLst/>
          </a:prstGeom>
        </p:spPr>
      </p:pic>
      <p:sp>
        <p:nvSpPr>
          <p:cNvPr id="10" name="テキスト ボックス 9">
            <a:extLst>
              <a:ext uri="{FF2B5EF4-FFF2-40B4-BE49-F238E27FC236}">
                <a16:creationId xmlns:a16="http://schemas.microsoft.com/office/drawing/2014/main" id="{45285DD2-7EF2-83BE-424B-89002FE66EC4}"/>
              </a:ext>
            </a:extLst>
          </p:cNvPr>
          <p:cNvSpPr txBox="1"/>
          <p:nvPr/>
        </p:nvSpPr>
        <p:spPr>
          <a:xfrm>
            <a:off x="6946900" y="2352636"/>
            <a:ext cx="2882848" cy="21544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日本関節鏡・膝・スポーツ整形外科学会提出資料より引用</a:t>
            </a:r>
          </a:p>
        </p:txBody>
      </p:sp>
      <p:sp>
        <p:nvSpPr>
          <p:cNvPr id="11" name="テキスト ボックス 10">
            <a:extLst>
              <a:ext uri="{FF2B5EF4-FFF2-40B4-BE49-F238E27FC236}">
                <a16:creationId xmlns:a16="http://schemas.microsoft.com/office/drawing/2014/main" id="{3BB2D9F7-0C70-0901-2E3C-2FAACCE9BD95}"/>
              </a:ext>
            </a:extLst>
          </p:cNvPr>
          <p:cNvSpPr txBox="1"/>
          <p:nvPr/>
        </p:nvSpPr>
        <p:spPr>
          <a:xfrm>
            <a:off x="5967336" y="1118386"/>
            <a:ext cx="720573" cy="25391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手術前</a:t>
            </a:r>
          </a:p>
        </p:txBody>
      </p:sp>
      <p:sp>
        <p:nvSpPr>
          <p:cNvPr id="12" name="テキスト ボックス 11">
            <a:extLst>
              <a:ext uri="{FF2B5EF4-FFF2-40B4-BE49-F238E27FC236}">
                <a16:creationId xmlns:a16="http://schemas.microsoft.com/office/drawing/2014/main" id="{4BCEEA29-927D-E4D1-F88B-7DA665A5A77D}"/>
              </a:ext>
            </a:extLst>
          </p:cNvPr>
          <p:cNvSpPr txBox="1"/>
          <p:nvPr/>
        </p:nvSpPr>
        <p:spPr>
          <a:xfrm>
            <a:off x="6990318" y="1113439"/>
            <a:ext cx="720573" cy="25391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手術後</a:t>
            </a:r>
          </a:p>
        </p:txBody>
      </p:sp>
      <p:sp>
        <p:nvSpPr>
          <p:cNvPr id="13" name="矢印: 右 12">
            <a:extLst>
              <a:ext uri="{FF2B5EF4-FFF2-40B4-BE49-F238E27FC236}">
                <a16:creationId xmlns:a16="http://schemas.microsoft.com/office/drawing/2014/main" id="{39AF1B62-6892-BB95-C80A-29C2A5B0B913}"/>
              </a:ext>
            </a:extLst>
          </p:cNvPr>
          <p:cNvSpPr/>
          <p:nvPr/>
        </p:nvSpPr>
        <p:spPr>
          <a:xfrm>
            <a:off x="7160794" y="1482565"/>
            <a:ext cx="338633" cy="466541"/>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4" name="テキスト ボックス 13">
            <a:extLst>
              <a:ext uri="{FF2B5EF4-FFF2-40B4-BE49-F238E27FC236}">
                <a16:creationId xmlns:a16="http://schemas.microsoft.com/office/drawing/2014/main" id="{77B73C2D-D3BD-7C76-F33D-7A73565DF9B4}"/>
              </a:ext>
            </a:extLst>
          </p:cNvPr>
          <p:cNvSpPr txBox="1"/>
          <p:nvPr/>
        </p:nvSpPr>
        <p:spPr>
          <a:xfrm>
            <a:off x="8220892" y="2111398"/>
            <a:ext cx="1312762" cy="2616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手術前　手術後</a:t>
            </a:r>
          </a:p>
        </p:txBody>
      </p:sp>
      <p:grpSp>
        <p:nvGrpSpPr>
          <p:cNvPr id="15" name="グループ化 14">
            <a:extLst>
              <a:ext uri="{FF2B5EF4-FFF2-40B4-BE49-F238E27FC236}">
                <a16:creationId xmlns:a16="http://schemas.microsoft.com/office/drawing/2014/main" id="{102334B8-A4FA-06F1-8353-E74A9798F768}"/>
              </a:ext>
            </a:extLst>
          </p:cNvPr>
          <p:cNvGrpSpPr>
            <a:grpSpLocks noChangeAspect="1"/>
          </p:cNvGrpSpPr>
          <p:nvPr/>
        </p:nvGrpSpPr>
        <p:grpSpPr>
          <a:xfrm>
            <a:off x="7903020" y="2847508"/>
            <a:ext cx="1733568" cy="1238855"/>
            <a:chOff x="8273246" y="3404052"/>
            <a:chExt cx="3857424" cy="2756621"/>
          </a:xfrm>
        </p:grpSpPr>
        <p:pic>
          <p:nvPicPr>
            <p:cNvPr id="16" name="図 15">
              <a:extLst>
                <a:ext uri="{FF2B5EF4-FFF2-40B4-BE49-F238E27FC236}">
                  <a16:creationId xmlns:a16="http://schemas.microsoft.com/office/drawing/2014/main" id="{8C1CA28F-1950-219F-7F69-948A5CC3C709}"/>
                </a:ext>
              </a:extLst>
            </p:cNvPr>
            <p:cNvPicPr>
              <a:picLocks noChangeAspect="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273246" y="3404052"/>
              <a:ext cx="3857424" cy="2756621"/>
            </a:xfrm>
            <a:prstGeom prst="rect">
              <a:avLst/>
            </a:prstGeom>
            <a:noFill/>
            <a:ln>
              <a:noFill/>
            </a:ln>
          </p:spPr>
        </p:pic>
        <p:pic>
          <p:nvPicPr>
            <p:cNvPr id="17" name="図 16">
              <a:extLst>
                <a:ext uri="{FF2B5EF4-FFF2-40B4-BE49-F238E27FC236}">
                  <a16:creationId xmlns:a16="http://schemas.microsoft.com/office/drawing/2014/main" id="{0C7FBE41-7D8A-8000-52CA-9C63884FCEFD}"/>
                </a:ext>
              </a:extLst>
            </p:cNvPr>
            <p:cNvPicPr>
              <a:picLocks noChangeAspect="1"/>
            </p:cNvPicPr>
            <p:nvPr/>
          </p:nvPicPr>
          <p:blipFill rotWithShape="1">
            <a:blip r:embed="rId5"/>
            <a:srcRect l="11490" t="21981" r="30635" b="16044"/>
            <a:stretch/>
          </p:blipFill>
          <p:spPr>
            <a:xfrm>
              <a:off x="10068331" y="3417059"/>
              <a:ext cx="2062339" cy="1380266"/>
            </a:xfrm>
            <a:prstGeom prst="rect">
              <a:avLst/>
            </a:prstGeom>
          </p:spPr>
        </p:pic>
      </p:grpSp>
      <p:sp>
        <p:nvSpPr>
          <p:cNvPr id="18" name="テキスト ボックス 17">
            <a:extLst>
              <a:ext uri="{FF2B5EF4-FFF2-40B4-BE49-F238E27FC236}">
                <a16:creationId xmlns:a16="http://schemas.microsoft.com/office/drawing/2014/main" id="{4A57A52B-7263-F810-8715-82C52760DBCC}"/>
              </a:ext>
            </a:extLst>
          </p:cNvPr>
          <p:cNvSpPr txBox="1"/>
          <p:nvPr/>
        </p:nvSpPr>
        <p:spPr>
          <a:xfrm>
            <a:off x="6896100" y="4260991"/>
            <a:ext cx="2882848" cy="215444"/>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日本人工関節学会提出資料より引用</a:t>
            </a:r>
          </a:p>
        </p:txBody>
      </p:sp>
      <p:sp>
        <p:nvSpPr>
          <p:cNvPr id="19" name="テキスト ボックス 18">
            <a:extLst>
              <a:ext uri="{FF2B5EF4-FFF2-40B4-BE49-F238E27FC236}">
                <a16:creationId xmlns:a16="http://schemas.microsoft.com/office/drawing/2014/main" id="{FBED2436-F4D4-31B3-E45D-F75250930B65}"/>
              </a:ext>
            </a:extLst>
          </p:cNvPr>
          <p:cNvSpPr txBox="1"/>
          <p:nvPr/>
        </p:nvSpPr>
        <p:spPr>
          <a:xfrm>
            <a:off x="7638012" y="4098005"/>
            <a:ext cx="2315370" cy="21544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ロボットアーム制御下の手術</a:t>
            </a:r>
          </a:p>
        </p:txBody>
      </p:sp>
      <p:grpSp>
        <p:nvGrpSpPr>
          <p:cNvPr id="33" name="グループ化 32">
            <a:extLst>
              <a:ext uri="{FF2B5EF4-FFF2-40B4-BE49-F238E27FC236}">
                <a16:creationId xmlns:a16="http://schemas.microsoft.com/office/drawing/2014/main" id="{CBD6BFC2-9A7F-A10D-9147-F04DAE86534E}"/>
              </a:ext>
            </a:extLst>
          </p:cNvPr>
          <p:cNvGrpSpPr>
            <a:grpSpLocks noChangeAspect="1"/>
          </p:cNvGrpSpPr>
          <p:nvPr/>
        </p:nvGrpSpPr>
        <p:grpSpPr>
          <a:xfrm>
            <a:off x="7221180" y="4988347"/>
            <a:ext cx="2415408" cy="1123444"/>
            <a:chOff x="4932817" y="4292341"/>
            <a:chExt cx="2970091" cy="1381435"/>
          </a:xfrm>
        </p:grpSpPr>
        <p:pic>
          <p:nvPicPr>
            <p:cNvPr id="23" name="図 22">
              <a:extLst>
                <a:ext uri="{FF2B5EF4-FFF2-40B4-BE49-F238E27FC236}">
                  <a16:creationId xmlns:a16="http://schemas.microsoft.com/office/drawing/2014/main" id="{79AE2504-F0CF-1074-CD96-0DEE08087BD9}"/>
                </a:ext>
              </a:extLst>
            </p:cNvPr>
            <p:cNvPicPr>
              <a:picLocks noChangeAspect="1"/>
            </p:cNvPicPr>
            <p:nvPr/>
          </p:nvPicPr>
          <p:blipFill rotWithShape="1">
            <a:blip r:embed="rId6" cstate="print">
              <a:extLst>
                <a:ext uri="{28A0092B-C50C-407E-A947-70E740481C1C}">
                  <a14:useLocalDpi xmlns:a14="http://schemas.microsoft.com/office/drawing/2010/main"/>
                </a:ext>
              </a:extLst>
            </a:blip>
            <a:srcRect l="50861" t="7059" r="14295" b="37495"/>
            <a:stretch/>
          </p:blipFill>
          <p:spPr>
            <a:xfrm>
              <a:off x="6481674" y="4292341"/>
              <a:ext cx="1415940" cy="1378355"/>
            </a:xfrm>
            <a:prstGeom prst="rect">
              <a:avLst/>
            </a:prstGeom>
          </p:spPr>
        </p:pic>
        <p:pic>
          <p:nvPicPr>
            <p:cNvPr id="24" name="図 23">
              <a:extLst>
                <a:ext uri="{FF2B5EF4-FFF2-40B4-BE49-F238E27FC236}">
                  <a16:creationId xmlns:a16="http://schemas.microsoft.com/office/drawing/2014/main" id="{8FCD9825-BABD-3F0E-1981-A31038749339}"/>
                </a:ext>
              </a:extLst>
            </p:cNvPr>
            <p:cNvPicPr>
              <a:picLocks noChangeAspect="1"/>
            </p:cNvPicPr>
            <p:nvPr/>
          </p:nvPicPr>
          <p:blipFill rotWithShape="1">
            <a:blip r:embed="rId6" cstate="print">
              <a:extLst>
                <a:ext uri="{28A0092B-C50C-407E-A947-70E740481C1C}">
                  <a14:useLocalDpi xmlns:a14="http://schemas.microsoft.com/office/drawing/2010/main"/>
                </a:ext>
              </a:extLst>
            </a:blip>
            <a:srcRect l="14549" t="5897" r="54498" b="45404"/>
            <a:stretch/>
          </p:blipFill>
          <p:spPr>
            <a:xfrm>
              <a:off x="5021907" y="4310936"/>
              <a:ext cx="1415941" cy="1362840"/>
            </a:xfrm>
            <a:prstGeom prst="rect">
              <a:avLst/>
            </a:prstGeom>
          </p:spPr>
        </p:pic>
        <p:grpSp>
          <p:nvGrpSpPr>
            <p:cNvPr id="25" name="グループ化 24">
              <a:extLst>
                <a:ext uri="{FF2B5EF4-FFF2-40B4-BE49-F238E27FC236}">
                  <a16:creationId xmlns:a16="http://schemas.microsoft.com/office/drawing/2014/main" id="{DD5AEA8A-8BFC-95DF-A8D1-9A3494D7A887}"/>
                </a:ext>
              </a:extLst>
            </p:cNvPr>
            <p:cNvGrpSpPr/>
            <p:nvPr/>
          </p:nvGrpSpPr>
          <p:grpSpPr>
            <a:xfrm>
              <a:off x="4932817" y="4367869"/>
              <a:ext cx="2970091" cy="1238019"/>
              <a:chOff x="14594003" y="3292209"/>
              <a:chExt cx="3427202" cy="1238019"/>
            </a:xfrm>
          </p:grpSpPr>
          <p:sp>
            <p:nvSpPr>
              <p:cNvPr id="26" name="矢印: 環状 25">
                <a:extLst>
                  <a:ext uri="{FF2B5EF4-FFF2-40B4-BE49-F238E27FC236}">
                    <a16:creationId xmlns:a16="http://schemas.microsoft.com/office/drawing/2014/main" id="{B248CA91-5A4A-48C9-65E9-AE8EB76F9491}"/>
                  </a:ext>
                </a:extLst>
              </p:cNvPr>
              <p:cNvSpPr/>
              <p:nvPr/>
            </p:nvSpPr>
            <p:spPr>
              <a:xfrm rot="6433113" flipV="1">
                <a:off x="15323420" y="3460520"/>
                <a:ext cx="622859" cy="609006"/>
              </a:xfrm>
              <a:prstGeom prst="circularArrow">
                <a:avLst>
                  <a:gd name="adj1" fmla="val 12500"/>
                  <a:gd name="adj2" fmla="val 1142319"/>
                  <a:gd name="adj3" fmla="val 20457681"/>
                  <a:gd name="adj4" fmla="val 13032884"/>
                  <a:gd name="adj5" fmla="val 12500"/>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6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7" name="テキスト ボックス 26">
                <a:extLst>
                  <a:ext uri="{FF2B5EF4-FFF2-40B4-BE49-F238E27FC236}">
                    <a16:creationId xmlns:a16="http://schemas.microsoft.com/office/drawing/2014/main" id="{ABA0FDFA-10F6-2A3A-1D3E-8D60F1F95BCD}"/>
                  </a:ext>
                </a:extLst>
              </p:cNvPr>
              <p:cNvSpPr txBox="1"/>
              <p:nvPr/>
            </p:nvSpPr>
            <p:spPr>
              <a:xfrm>
                <a:off x="14594003" y="4284232"/>
                <a:ext cx="771506" cy="24599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700" b="1"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rPr>
                  <a:t>共同筋腱</a:t>
                </a:r>
              </a:p>
            </p:txBody>
          </p:sp>
          <p:sp>
            <p:nvSpPr>
              <p:cNvPr id="28" name="テキスト ボックス 27">
                <a:extLst>
                  <a:ext uri="{FF2B5EF4-FFF2-40B4-BE49-F238E27FC236}">
                    <a16:creationId xmlns:a16="http://schemas.microsoft.com/office/drawing/2014/main" id="{AB9A32F4-A0C9-8D96-F081-2C5CA39F114A}"/>
                  </a:ext>
                </a:extLst>
              </p:cNvPr>
              <p:cNvSpPr txBox="1"/>
              <p:nvPr/>
            </p:nvSpPr>
            <p:spPr>
              <a:xfrm>
                <a:off x="14635521" y="3292209"/>
                <a:ext cx="969386" cy="41630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a:ln>
                      <a:noFill/>
                    </a:ln>
                    <a:solidFill>
                      <a:srgbClr val="FFFF00"/>
                    </a:solidFill>
                    <a:effectLst/>
                    <a:uLnTx/>
                    <a:uFillTx/>
                    <a:latin typeface="Calibri"/>
                    <a:ea typeface="ＭＳ Ｐゴシック" panose="020B0600070205080204" pitchFamily="50" charset="-128"/>
                    <a:cs typeface="+mn-cs"/>
                  </a:rPr>
                  <a:t>烏口突起を</a:t>
                </a:r>
                <a:endParaRPr kumimoji="1" lang="en-US" altLang="ja-JP" sz="800" b="1" i="0" u="none" strike="noStrike" kern="1200" cap="none" spc="0" normalizeH="0" baseline="0" noProof="0">
                  <a:ln>
                    <a:noFill/>
                  </a:ln>
                  <a:solidFill>
                    <a:srgbClr val="FFFF00"/>
                  </a:solidFill>
                  <a:effectLst/>
                  <a:uLnTx/>
                  <a:uFillTx/>
                  <a:latin typeface="Calibri"/>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a:ln>
                      <a:noFill/>
                    </a:ln>
                    <a:solidFill>
                      <a:srgbClr val="FFFF00"/>
                    </a:solidFill>
                    <a:effectLst/>
                    <a:uLnTx/>
                    <a:uFillTx/>
                    <a:latin typeface="Calibri"/>
                    <a:ea typeface="ＭＳ Ｐゴシック" panose="020B0600070205080204" pitchFamily="50" charset="-128"/>
                    <a:cs typeface="+mn-cs"/>
                  </a:rPr>
                  <a:t>移行する</a:t>
                </a:r>
              </a:p>
            </p:txBody>
          </p:sp>
          <p:cxnSp>
            <p:nvCxnSpPr>
              <p:cNvPr id="29" name="直線矢印コネクタ 28">
                <a:extLst>
                  <a:ext uri="{FF2B5EF4-FFF2-40B4-BE49-F238E27FC236}">
                    <a16:creationId xmlns:a16="http://schemas.microsoft.com/office/drawing/2014/main" id="{21627A22-058D-100E-9ECB-F0A025B50C16}"/>
                  </a:ext>
                </a:extLst>
              </p:cNvPr>
              <p:cNvCxnSpPr>
                <a:cxnSpLocks/>
              </p:cNvCxnSpPr>
              <p:nvPr/>
            </p:nvCxnSpPr>
            <p:spPr>
              <a:xfrm flipV="1">
                <a:off x="15251762" y="4349200"/>
                <a:ext cx="339636" cy="33559"/>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直線矢印コネクタ 29">
                <a:extLst>
                  <a:ext uri="{FF2B5EF4-FFF2-40B4-BE49-F238E27FC236}">
                    <a16:creationId xmlns:a16="http://schemas.microsoft.com/office/drawing/2014/main" id="{BF4C4077-353C-06DC-262B-B996ADE57FAA}"/>
                  </a:ext>
                </a:extLst>
              </p:cNvPr>
              <p:cNvCxnSpPr>
                <a:cxnSpLocks/>
              </p:cNvCxnSpPr>
              <p:nvPr/>
            </p:nvCxnSpPr>
            <p:spPr>
              <a:xfrm>
                <a:off x="16971643" y="4303524"/>
                <a:ext cx="409823" cy="62457"/>
              </a:xfrm>
              <a:prstGeom prst="straightConnector1">
                <a:avLst/>
              </a:prstGeom>
              <a:ln w="38100">
                <a:solidFill>
                  <a:schemeClr val="bg1"/>
                </a:solidFill>
                <a:tailEnd type="triangle"/>
              </a:ln>
            </p:spPr>
            <p:style>
              <a:lnRef idx="1">
                <a:schemeClr val="accent1"/>
              </a:lnRef>
              <a:fillRef idx="0">
                <a:schemeClr val="accent1"/>
              </a:fillRef>
              <a:effectRef idx="0">
                <a:schemeClr val="accent1"/>
              </a:effectRef>
              <a:fontRef idx="minor">
                <a:schemeClr val="tx1"/>
              </a:fontRef>
            </p:style>
          </p:cxnSp>
          <p:sp>
            <p:nvSpPr>
              <p:cNvPr id="31" name="テキスト ボックス 30">
                <a:extLst>
                  <a:ext uri="{FF2B5EF4-FFF2-40B4-BE49-F238E27FC236}">
                    <a16:creationId xmlns:a16="http://schemas.microsoft.com/office/drawing/2014/main" id="{CA155688-3E0D-7FC9-DD31-8A6371B1B06A}"/>
                  </a:ext>
                </a:extLst>
              </p:cNvPr>
              <p:cNvSpPr txBox="1"/>
              <p:nvPr/>
            </p:nvSpPr>
            <p:spPr>
              <a:xfrm>
                <a:off x="16300074" y="4177022"/>
                <a:ext cx="771507" cy="24599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700" b="1"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rPr>
                  <a:t>共同筋腱</a:t>
                </a:r>
              </a:p>
            </p:txBody>
          </p:sp>
          <p:sp>
            <p:nvSpPr>
              <p:cNvPr id="32" name="矢印: 環状 31">
                <a:extLst>
                  <a:ext uri="{FF2B5EF4-FFF2-40B4-BE49-F238E27FC236}">
                    <a16:creationId xmlns:a16="http://schemas.microsoft.com/office/drawing/2014/main" id="{23EC5EA6-FD15-557E-0302-B36C168A0A7A}"/>
                  </a:ext>
                </a:extLst>
              </p:cNvPr>
              <p:cNvSpPr/>
              <p:nvPr/>
            </p:nvSpPr>
            <p:spPr>
              <a:xfrm rot="5735863">
                <a:off x="17322915" y="3496387"/>
                <a:ext cx="730710" cy="665870"/>
              </a:xfrm>
              <a:prstGeom prst="circularArrow">
                <a:avLst>
                  <a:gd name="adj1" fmla="val 12500"/>
                  <a:gd name="adj2" fmla="val 1142319"/>
                  <a:gd name="adj3" fmla="val 20457681"/>
                  <a:gd name="adj4" fmla="val 13490590"/>
                  <a:gd name="adj5" fmla="val 12500"/>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6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grpSp>
      </p:grpSp>
      <p:sp>
        <p:nvSpPr>
          <p:cNvPr id="39" name="テキスト ボックス 38">
            <a:extLst>
              <a:ext uri="{FF2B5EF4-FFF2-40B4-BE49-F238E27FC236}">
                <a16:creationId xmlns:a16="http://schemas.microsoft.com/office/drawing/2014/main" id="{2687C678-E6BD-EC33-2B70-4B9B3BD09F21}"/>
              </a:ext>
            </a:extLst>
          </p:cNvPr>
          <p:cNvSpPr txBox="1"/>
          <p:nvPr/>
        </p:nvSpPr>
        <p:spPr>
          <a:xfrm>
            <a:off x="6893370" y="6260571"/>
            <a:ext cx="2882848" cy="215444"/>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日本肩関節学会提出資料より引用</a:t>
            </a:r>
          </a:p>
        </p:txBody>
      </p:sp>
      <p:sp>
        <p:nvSpPr>
          <p:cNvPr id="45" name="テキスト ボックス 44">
            <a:extLst>
              <a:ext uri="{FF2B5EF4-FFF2-40B4-BE49-F238E27FC236}">
                <a16:creationId xmlns:a16="http://schemas.microsoft.com/office/drawing/2014/main" id="{E0CC5D98-D7E6-C56B-53E0-5DAC58AD8B9F}"/>
              </a:ext>
            </a:extLst>
          </p:cNvPr>
          <p:cNvSpPr txBox="1"/>
          <p:nvPr/>
        </p:nvSpPr>
        <p:spPr>
          <a:xfrm>
            <a:off x="7287452" y="6097831"/>
            <a:ext cx="2315370" cy="21544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烏口突起移行術</a:t>
            </a:r>
          </a:p>
        </p:txBody>
      </p:sp>
      <p:sp>
        <p:nvSpPr>
          <p:cNvPr id="20" name="スライド番号プレースホルダー 2">
            <a:extLst>
              <a:ext uri="{FF2B5EF4-FFF2-40B4-BE49-F238E27FC236}">
                <a16:creationId xmlns:a16="http://schemas.microsoft.com/office/drawing/2014/main" id="{E7F6F555-E05C-4A9C-101E-B1E4DC7249B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952987035"/>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正方形/長方形 33">
            <a:extLst>
              <a:ext uri="{FF2B5EF4-FFF2-40B4-BE49-F238E27FC236}">
                <a16:creationId xmlns:a16="http://schemas.microsoft.com/office/drawing/2014/main" id="{BAA7E464-AC4F-C06F-6F92-46CF44DE894E}"/>
              </a:ext>
            </a:extLst>
          </p:cNvPr>
          <p:cNvSpPr/>
          <p:nvPr/>
        </p:nvSpPr>
        <p:spPr>
          <a:xfrm>
            <a:off x="188119" y="1034827"/>
            <a:ext cx="9529762" cy="280191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精巣良性疾患等に対して、精巣を温存する目的で精巣部分切除術を行った場合を新設する。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精巣温存手術</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3,400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○関係学会の定めるガイドラインに基づき、当該治療を</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適切に実施していること。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42900" marR="0" lvl="0" indent="-342900" algn="l" defTabSz="914400" rtl="0" eaLnBrk="1" fontAlgn="auto" latinLnBrk="0" hangingPunct="1">
              <a:lnSpc>
                <a:spcPct val="100000"/>
              </a:lnSpc>
              <a:spcBef>
                <a:spcPts val="0"/>
              </a:spcBef>
              <a:spcAft>
                <a:spcPts val="0"/>
              </a:spcAft>
              <a:buClrTx/>
              <a:buSzTx/>
              <a:buFontTx/>
              <a:buAutoNum type="arabicParenBoth"/>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泌尿器科、又は小児外科について５年以上の経験を有する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常勤の医師が１名以上配置されていること。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病理部門が設置され、常勤の病理医が配置されていること。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関係学会の定めるガイドラインに基づき、当該治療を適切に実施していること</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xfrm>
            <a:off x="0" y="274638"/>
            <a:ext cx="9906000" cy="513403"/>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医療技術評価分科会の評価を踏まえた対応⑤</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11929" y="840248"/>
            <a:ext cx="2089526"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pic>
        <p:nvPicPr>
          <p:cNvPr id="3" name="図 2">
            <a:extLst>
              <a:ext uri="{FF2B5EF4-FFF2-40B4-BE49-F238E27FC236}">
                <a16:creationId xmlns:a16="http://schemas.microsoft.com/office/drawing/2014/main" id="{41B6EB4B-91E2-F708-F126-144B6DF44EB8}"/>
              </a:ext>
            </a:extLst>
          </p:cNvPr>
          <p:cNvPicPr>
            <a:picLocks noChangeAspect="1"/>
          </p:cNvPicPr>
          <p:nvPr/>
        </p:nvPicPr>
        <p:blipFill>
          <a:blip r:embed="rId3"/>
          <a:stretch>
            <a:fillRect/>
          </a:stretch>
        </p:blipFill>
        <p:spPr>
          <a:xfrm>
            <a:off x="6251945" y="1670844"/>
            <a:ext cx="3241137" cy="1885106"/>
          </a:xfrm>
          <a:prstGeom prst="rect">
            <a:avLst/>
          </a:prstGeom>
        </p:spPr>
      </p:pic>
      <p:sp>
        <p:nvSpPr>
          <p:cNvPr id="4" name="テキスト ボックス 3">
            <a:extLst>
              <a:ext uri="{FF2B5EF4-FFF2-40B4-BE49-F238E27FC236}">
                <a16:creationId xmlns:a16="http://schemas.microsoft.com/office/drawing/2014/main" id="{DACAE6EB-154C-77A1-FE69-2B0E407FA9C2}"/>
              </a:ext>
            </a:extLst>
          </p:cNvPr>
          <p:cNvSpPr txBox="1"/>
          <p:nvPr/>
        </p:nvSpPr>
        <p:spPr>
          <a:xfrm>
            <a:off x="6711834" y="3514805"/>
            <a:ext cx="2781248"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日本小児泌尿器科学会提出資料より引用</a:t>
            </a:r>
          </a:p>
        </p:txBody>
      </p:sp>
      <p:sp>
        <p:nvSpPr>
          <p:cNvPr id="5" name="正方形/長方形 4">
            <a:extLst>
              <a:ext uri="{FF2B5EF4-FFF2-40B4-BE49-F238E27FC236}">
                <a16:creationId xmlns:a16="http://schemas.microsoft.com/office/drawing/2014/main" id="{4781FF3A-E7DF-950E-0807-B4F0C2A51DA5}"/>
              </a:ext>
            </a:extLst>
          </p:cNvPr>
          <p:cNvSpPr/>
          <p:nvPr/>
        </p:nvSpPr>
        <p:spPr>
          <a:xfrm>
            <a:off x="188119" y="4278102"/>
            <a:ext cx="9529762" cy="230526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尿道狭窄に対して、粘膜グラフト等を用いた根治的再建手術を新設する。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尿道狭窄グラフト再建術</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50,890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42900" marR="0" lvl="0" indent="-342900" algn="l" defTabSz="914400" rtl="0" eaLnBrk="1" fontAlgn="auto" latinLnBrk="0" hangingPunct="1">
              <a:lnSpc>
                <a:spcPct val="100000"/>
              </a:lnSpc>
              <a:spcBef>
                <a:spcPts val="0"/>
              </a:spcBef>
              <a:spcAft>
                <a:spcPts val="0"/>
              </a:spcAft>
              <a:buClrTx/>
              <a:buSzTx/>
              <a:buFontTx/>
              <a:buAutoNum type="arabicParenBoth"/>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当該手術は、粘膜グラフト等を用いて尿道を再建する場合に算定するものであり、</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単なる端々吻合を行った場合には算定できない。</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グラフト採取等に係る手技は、所定点数に含まれ、別に算定できない。</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正方形/長方形 5">
            <a:extLst>
              <a:ext uri="{FF2B5EF4-FFF2-40B4-BE49-F238E27FC236}">
                <a16:creationId xmlns:a16="http://schemas.microsoft.com/office/drawing/2014/main" id="{35686603-F959-D60F-2B88-EE249F98BFCE}"/>
              </a:ext>
            </a:extLst>
          </p:cNvPr>
          <p:cNvSpPr/>
          <p:nvPr/>
        </p:nvSpPr>
        <p:spPr>
          <a:xfrm>
            <a:off x="311929" y="4083523"/>
            <a:ext cx="2089526"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pic>
        <p:nvPicPr>
          <p:cNvPr id="7" name="図 6">
            <a:extLst>
              <a:ext uri="{FF2B5EF4-FFF2-40B4-BE49-F238E27FC236}">
                <a16:creationId xmlns:a16="http://schemas.microsoft.com/office/drawing/2014/main" id="{6132C0DF-46B0-445A-274B-615C93FBA506}"/>
              </a:ext>
            </a:extLst>
          </p:cNvPr>
          <p:cNvPicPr>
            <a:picLocks noChangeAspect="1"/>
          </p:cNvPicPr>
          <p:nvPr/>
        </p:nvPicPr>
        <p:blipFill>
          <a:blip r:embed="rId4"/>
          <a:stretch>
            <a:fillRect/>
          </a:stretch>
        </p:blipFill>
        <p:spPr>
          <a:xfrm>
            <a:off x="7480737" y="4299049"/>
            <a:ext cx="1618039" cy="1933376"/>
          </a:xfrm>
          <a:prstGeom prst="rect">
            <a:avLst/>
          </a:prstGeom>
        </p:spPr>
      </p:pic>
      <p:sp>
        <p:nvSpPr>
          <p:cNvPr id="8" name="テキスト ボックス 7">
            <a:extLst>
              <a:ext uri="{FF2B5EF4-FFF2-40B4-BE49-F238E27FC236}">
                <a16:creationId xmlns:a16="http://schemas.microsoft.com/office/drawing/2014/main" id="{794CAE4C-CB55-569F-B20D-7D604BAFEEB9}"/>
              </a:ext>
            </a:extLst>
          </p:cNvPr>
          <p:cNvSpPr txBox="1"/>
          <p:nvPr/>
        </p:nvSpPr>
        <p:spPr>
          <a:xfrm>
            <a:off x="7111783" y="6247992"/>
            <a:ext cx="2781248"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日本泌尿器科学会提出資料より引用</a:t>
            </a:r>
          </a:p>
        </p:txBody>
      </p:sp>
      <p:sp>
        <p:nvSpPr>
          <p:cNvPr id="9" name="スライド番号プレースホルダー 2">
            <a:extLst>
              <a:ext uri="{FF2B5EF4-FFF2-40B4-BE49-F238E27FC236}">
                <a16:creationId xmlns:a16="http://schemas.microsoft.com/office/drawing/2014/main" id="{09014253-0B39-01CF-C0E5-D25F2795222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570835461"/>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正方形/長方形 33">
            <a:extLst>
              <a:ext uri="{FF2B5EF4-FFF2-40B4-BE49-F238E27FC236}">
                <a16:creationId xmlns:a16="http://schemas.microsoft.com/office/drawing/2014/main" id="{BAA7E464-AC4F-C06F-6F92-46CF44DE894E}"/>
              </a:ext>
            </a:extLst>
          </p:cNvPr>
          <p:cNvSpPr/>
          <p:nvPr/>
        </p:nvSpPr>
        <p:spPr>
          <a:xfrm>
            <a:off x="202019" y="1031580"/>
            <a:ext cx="9515862" cy="337834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鼻中隔彎曲症等に、鼻中隔前彎又は外鼻変形を合併した場合に対する手術を新設する。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内視鏡下鼻中隔手術</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Ⅲ</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型（前彎矯正術）</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29,680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内視鏡下鼻中隔手術</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Ⅳ</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型（外鼻形成術）</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46,070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xfrm>
            <a:off x="0" y="274638"/>
            <a:ext cx="9906000" cy="513403"/>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医療技術評価分科会の評価を踏まえた対応⑥</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11929" y="837001"/>
            <a:ext cx="2089526"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
        <p:nvSpPr>
          <p:cNvPr id="8" name="テキスト ボックス 7">
            <a:extLst>
              <a:ext uri="{FF2B5EF4-FFF2-40B4-BE49-F238E27FC236}">
                <a16:creationId xmlns:a16="http://schemas.microsoft.com/office/drawing/2014/main" id="{52EE44E2-05A4-F475-5585-3138EDC164A2}"/>
              </a:ext>
            </a:extLst>
          </p:cNvPr>
          <p:cNvSpPr txBox="1"/>
          <p:nvPr/>
        </p:nvSpPr>
        <p:spPr>
          <a:xfrm>
            <a:off x="3488272" y="4148315"/>
            <a:ext cx="333822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日本耳鼻咽喉科頭頸部外科学会提出資料より引用</a:t>
            </a:r>
          </a:p>
        </p:txBody>
      </p:sp>
      <p:pic>
        <p:nvPicPr>
          <p:cNvPr id="15" name="図 14">
            <a:extLst>
              <a:ext uri="{FF2B5EF4-FFF2-40B4-BE49-F238E27FC236}">
                <a16:creationId xmlns:a16="http://schemas.microsoft.com/office/drawing/2014/main" id="{C99FEEAE-312D-0CB1-CFFC-949E21C4118E}"/>
              </a:ext>
            </a:extLst>
          </p:cNvPr>
          <p:cNvPicPr>
            <a:picLocks noChangeAspect="1"/>
          </p:cNvPicPr>
          <p:nvPr/>
        </p:nvPicPr>
        <p:blipFill>
          <a:blip r:embed="rId3"/>
          <a:stretch>
            <a:fillRect/>
          </a:stretch>
        </p:blipFill>
        <p:spPr>
          <a:xfrm>
            <a:off x="1093488" y="2409500"/>
            <a:ext cx="7427298" cy="1804573"/>
          </a:xfrm>
          <a:prstGeom prst="rect">
            <a:avLst/>
          </a:prstGeom>
        </p:spPr>
      </p:pic>
      <p:pic>
        <p:nvPicPr>
          <p:cNvPr id="19" name="図 18">
            <a:extLst>
              <a:ext uri="{FF2B5EF4-FFF2-40B4-BE49-F238E27FC236}">
                <a16:creationId xmlns:a16="http://schemas.microsoft.com/office/drawing/2014/main" id="{5F1DFE34-D4F4-C4D2-0153-49859EA13448}"/>
              </a:ext>
            </a:extLst>
          </p:cNvPr>
          <p:cNvPicPr>
            <a:picLocks noChangeAspect="1"/>
          </p:cNvPicPr>
          <p:nvPr/>
        </p:nvPicPr>
        <p:blipFill>
          <a:blip r:embed="rId4"/>
          <a:stretch>
            <a:fillRect/>
          </a:stretch>
        </p:blipFill>
        <p:spPr>
          <a:xfrm>
            <a:off x="6976006" y="4892623"/>
            <a:ext cx="2489925" cy="1477323"/>
          </a:xfrm>
          <a:prstGeom prst="rect">
            <a:avLst/>
          </a:prstGeom>
        </p:spPr>
      </p:pic>
      <p:sp>
        <p:nvSpPr>
          <p:cNvPr id="21" name="正方形/長方形 20">
            <a:extLst>
              <a:ext uri="{FF2B5EF4-FFF2-40B4-BE49-F238E27FC236}">
                <a16:creationId xmlns:a16="http://schemas.microsoft.com/office/drawing/2014/main" id="{9B3D53FB-628B-9F14-530F-E6341C55FBEF}"/>
              </a:ext>
            </a:extLst>
          </p:cNvPr>
          <p:cNvSpPr/>
          <p:nvPr/>
        </p:nvSpPr>
        <p:spPr>
          <a:xfrm>
            <a:off x="188119" y="4655782"/>
            <a:ext cx="9529762" cy="192758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緑内障に対して眼内内視鏡を用いて毛様体を確認しながら</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光凝固術を行う場合を新設する。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毛様体光凝固術　眼内内視鏡を用いるもの</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41,000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2" name="正方形/長方形 21">
            <a:extLst>
              <a:ext uri="{FF2B5EF4-FFF2-40B4-BE49-F238E27FC236}">
                <a16:creationId xmlns:a16="http://schemas.microsoft.com/office/drawing/2014/main" id="{2537B200-7235-A5D3-5793-89723BBD042E}"/>
              </a:ext>
            </a:extLst>
          </p:cNvPr>
          <p:cNvSpPr/>
          <p:nvPr/>
        </p:nvSpPr>
        <p:spPr>
          <a:xfrm>
            <a:off x="311929" y="4461203"/>
            <a:ext cx="2089526" cy="358497"/>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
        <p:nvSpPr>
          <p:cNvPr id="24" name="テキスト ボックス 23">
            <a:extLst>
              <a:ext uri="{FF2B5EF4-FFF2-40B4-BE49-F238E27FC236}">
                <a16:creationId xmlns:a16="http://schemas.microsoft.com/office/drawing/2014/main" id="{E8C98A52-0CC6-D0AF-1589-D72E91C50EAA}"/>
              </a:ext>
            </a:extLst>
          </p:cNvPr>
          <p:cNvSpPr txBox="1"/>
          <p:nvPr/>
        </p:nvSpPr>
        <p:spPr>
          <a:xfrm>
            <a:off x="7124752" y="6351555"/>
            <a:ext cx="2781248"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日本緑内障学会提出資料より引用</a:t>
            </a:r>
          </a:p>
        </p:txBody>
      </p:sp>
      <p:sp>
        <p:nvSpPr>
          <p:cNvPr id="3" name="スライド番号プレースホルダー 2">
            <a:extLst>
              <a:ext uri="{FF2B5EF4-FFF2-40B4-BE49-F238E27FC236}">
                <a16:creationId xmlns:a16="http://schemas.microsoft.com/office/drawing/2014/main" id="{49E2A57A-37F1-BA0B-68BE-4A367D0C652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275358638"/>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正方形/長方形 33">
            <a:extLst>
              <a:ext uri="{FF2B5EF4-FFF2-40B4-BE49-F238E27FC236}">
                <a16:creationId xmlns:a16="http://schemas.microsoft.com/office/drawing/2014/main" id="{BAA7E464-AC4F-C06F-6F92-46CF44DE894E}"/>
              </a:ext>
            </a:extLst>
          </p:cNvPr>
          <p:cNvSpPr/>
          <p:nvPr/>
        </p:nvSpPr>
        <p:spPr>
          <a:xfrm>
            <a:off x="188119" y="1233604"/>
            <a:ext cx="9529762" cy="21303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慢性膿皮症に対する手術を新設する。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慢性膿皮症手術</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単純なもの</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4,820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複雑なもの</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8,320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28600" marR="0" lvl="0" indent="-228600" algn="l" defTabSz="914400" rtl="0" eaLnBrk="1" fontAlgn="auto" latinLnBrk="0" hangingPunct="1">
              <a:lnSpc>
                <a:spcPct val="100000"/>
              </a:lnSpc>
              <a:spcBef>
                <a:spcPts val="0"/>
              </a:spcBef>
              <a:spcAft>
                <a:spcPts val="0"/>
              </a:spcAft>
              <a:buClrTx/>
              <a:buSzTx/>
              <a:buFontTx/>
              <a:buAutoNum type="arabicParenBoth"/>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「１」の単純なものは、関連学会等から示されているガイドライン等を踏まえ、</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二次治癒を図るために病変部の皮膚を天蓋切開した場合に算定する。</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「２」の複雑なものは、病変部を一塊として切除した場合に算定する。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xfrm>
            <a:off x="0" y="274638"/>
            <a:ext cx="9906000" cy="513403"/>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医療技術評価分科会の評価を踏まえた対応⑦</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11929" y="1039025"/>
            <a:ext cx="2089526"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
        <p:nvSpPr>
          <p:cNvPr id="3" name="正方形/長方形 2">
            <a:extLst>
              <a:ext uri="{FF2B5EF4-FFF2-40B4-BE49-F238E27FC236}">
                <a16:creationId xmlns:a16="http://schemas.microsoft.com/office/drawing/2014/main" id="{8D98ECF5-8485-122F-F522-AE65EC921FA8}"/>
              </a:ext>
            </a:extLst>
          </p:cNvPr>
          <p:cNvSpPr/>
          <p:nvPr/>
        </p:nvSpPr>
        <p:spPr>
          <a:xfrm>
            <a:off x="188119" y="4064432"/>
            <a:ext cx="9529762" cy="233075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硬膜動静脈瘻に対する脳硬膜血管結紮術を新設する。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脳硬膜血管結紮術</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82,730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6C17CFAC-9688-8EAF-267F-B937983122FF}"/>
              </a:ext>
            </a:extLst>
          </p:cNvPr>
          <p:cNvSpPr/>
          <p:nvPr/>
        </p:nvSpPr>
        <p:spPr>
          <a:xfrm>
            <a:off x="311929" y="3675273"/>
            <a:ext cx="2089526"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pic>
        <p:nvPicPr>
          <p:cNvPr id="5" name="図 4">
            <a:extLst>
              <a:ext uri="{FF2B5EF4-FFF2-40B4-BE49-F238E27FC236}">
                <a16:creationId xmlns:a16="http://schemas.microsoft.com/office/drawing/2014/main" id="{A6E0070B-6657-EF46-4ED5-DC761E16403D}"/>
              </a:ext>
            </a:extLst>
          </p:cNvPr>
          <p:cNvPicPr>
            <a:picLocks noChangeAspect="1"/>
          </p:cNvPicPr>
          <p:nvPr/>
        </p:nvPicPr>
        <p:blipFill>
          <a:blip r:embed="rId3"/>
          <a:stretch>
            <a:fillRect/>
          </a:stretch>
        </p:blipFill>
        <p:spPr>
          <a:xfrm>
            <a:off x="6161900" y="4210914"/>
            <a:ext cx="3399573" cy="1938324"/>
          </a:xfrm>
          <a:prstGeom prst="rect">
            <a:avLst/>
          </a:prstGeom>
        </p:spPr>
      </p:pic>
      <p:pic>
        <p:nvPicPr>
          <p:cNvPr id="6" name="図 5" descr="虫, 屋内, 食品, ケーキ が含まれている画像&#10;&#10;自動的に生成された説明">
            <a:extLst>
              <a:ext uri="{FF2B5EF4-FFF2-40B4-BE49-F238E27FC236}">
                <a16:creationId xmlns:a16="http://schemas.microsoft.com/office/drawing/2014/main" id="{93904DD7-516C-748D-ACE2-CB362030548F}"/>
              </a:ext>
            </a:extLst>
          </p:cNvPr>
          <p:cNvPicPr>
            <a:picLocks noChangeAspect="1"/>
          </p:cNvPicPr>
          <p:nvPr/>
        </p:nvPicPr>
        <p:blipFill>
          <a:blip r:embed="rId4" cstate="print">
            <a:extLst>
              <a:ext uri="{28A0092B-C50C-407E-A947-70E740481C1C}">
                <a14:useLocalDpi xmlns:a14="http://schemas.microsoft.com/office/drawing/2010/main"/>
              </a:ext>
            </a:extLst>
          </a:blip>
          <a:stretch>
            <a:fillRect/>
          </a:stretch>
        </p:blipFill>
        <p:spPr>
          <a:xfrm rot="10800000">
            <a:off x="5650809" y="1273732"/>
            <a:ext cx="2044271" cy="1362847"/>
          </a:xfrm>
          <a:prstGeom prst="rect">
            <a:avLst/>
          </a:prstGeom>
        </p:spPr>
      </p:pic>
      <p:pic>
        <p:nvPicPr>
          <p:cNvPr id="7" name="図 6" descr="人, 男, ケーキ, 食品 が含まれている画像&#10;&#10;自動的に生成された説明">
            <a:extLst>
              <a:ext uri="{FF2B5EF4-FFF2-40B4-BE49-F238E27FC236}">
                <a16:creationId xmlns:a16="http://schemas.microsoft.com/office/drawing/2014/main" id="{10540635-5AF2-5594-331B-54CC737959CC}"/>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7594600" y="1288986"/>
            <a:ext cx="2044272" cy="1362848"/>
          </a:xfrm>
          <a:prstGeom prst="rect">
            <a:avLst/>
          </a:prstGeom>
        </p:spPr>
      </p:pic>
      <p:sp>
        <p:nvSpPr>
          <p:cNvPr id="8" name="テキスト ボックス 7">
            <a:extLst>
              <a:ext uri="{FF2B5EF4-FFF2-40B4-BE49-F238E27FC236}">
                <a16:creationId xmlns:a16="http://schemas.microsoft.com/office/drawing/2014/main" id="{1340D28A-7927-BA23-ED2A-3A24183322D1}"/>
              </a:ext>
            </a:extLst>
          </p:cNvPr>
          <p:cNvSpPr txBox="1"/>
          <p:nvPr/>
        </p:nvSpPr>
        <p:spPr>
          <a:xfrm>
            <a:off x="6471062" y="2968207"/>
            <a:ext cx="2781248"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日本形成外科学会提出資料より引用</a:t>
            </a:r>
          </a:p>
        </p:txBody>
      </p:sp>
      <p:sp>
        <p:nvSpPr>
          <p:cNvPr id="9" name="テキスト ボックス 8">
            <a:extLst>
              <a:ext uri="{FF2B5EF4-FFF2-40B4-BE49-F238E27FC236}">
                <a16:creationId xmlns:a16="http://schemas.microsoft.com/office/drawing/2014/main" id="{276C6158-CB2D-6722-1E00-9EB2F8B7CD13}"/>
              </a:ext>
            </a:extLst>
          </p:cNvPr>
          <p:cNvSpPr txBox="1"/>
          <p:nvPr/>
        </p:nvSpPr>
        <p:spPr>
          <a:xfrm>
            <a:off x="6251944" y="2723242"/>
            <a:ext cx="280076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天蓋切開　　　　　　　　広範囲切除</a:t>
            </a:r>
          </a:p>
        </p:txBody>
      </p:sp>
      <p:sp>
        <p:nvSpPr>
          <p:cNvPr id="10" name="テキスト ボックス 9">
            <a:extLst>
              <a:ext uri="{FF2B5EF4-FFF2-40B4-BE49-F238E27FC236}">
                <a16:creationId xmlns:a16="http://schemas.microsoft.com/office/drawing/2014/main" id="{59CA567E-B5AC-E6F5-983E-252E497AC79D}"/>
              </a:ext>
            </a:extLst>
          </p:cNvPr>
          <p:cNvSpPr txBox="1"/>
          <p:nvPr/>
        </p:nvSpPr>
        <p:spPr>
          <a:xfrm>
            <a:off x="6857624" y="6133582"/>
            <a:ext cx="2781248"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日本脳神経外科学会提出資料より引用</a:t>
            </a:r>
          </a:p>
        </p:txBody>
      </p:sp>
      <p:sp>
        <p:nvSpPr>
          <p:cNvPr id="11" name="スライド番号プレースホルダー 2">
            <a:extLst>
              <a:ext uri="{FF2B5EF4-FFF2-40B4-BE49-F238E27FC236}">
                <a16:creationId xmlns:a16="http://schemas.microsoft.com/office/drawing/2014/main" id="{6033E54A-8C8F-C48A-2CC6-4638D02EA56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257944021"/>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図 8">
            <a:extLst>
              <a:ext uri="{FF2B5EF4-FFF2-40B4-BE49-F238E27FC236}">
                <a16:creationId xmlns:a16="http://schemas.microsoft.com/office/drawing/2014/main" id="{5B80DA3C-9926-88EC-6577-FC376B28366F}"/>
              </a:ext>
            </a:extLst>
          </p:cNvPr>
          <p:cNvPicPr>
            <a:picLocks noChangeAspect="1"/>
          </p:cNvPicPr>
          <p:nvPr/>
        </p:nvPicPr>
        <p:blipFill>
          <a:blip r:embed="rId3"/>
          <a:stretch>
            <a:fillRect/>
          </a:stretch>
        </p:blipFill>
        <p:spPr>
          <a:xfrm>
            <a:off x="6145529" y="1514843"/>
            <a:ext cx="3524106" cy="2617907"/>
          </a:xfrm>
          <a:prstGeom prst="rect">
            <a:avLst/>
          </a:prstGeom>
        </p:spPr>
      </p:pic>
      <p:sp>
        <p:nvSpPr>
          <p:cNvPr id="7" name="正方形/長方形 6">
            <a:extLst>
              <a:ext uri="{FF2B5EF4-FFF2-40B4-BE49-F238E27FC236}">
                <a16:creationId xmlns:a16="http://schemas.microsoft.com/office/drawing/2014/main" id="{51269431-B776-6694-17AF-3F2AB73C1528}"/>
              </a:ext>
            </a:extLst>
          </p:cNvPr>
          <p:cNvSpPr/>
          <p:nvPr/>
        </p:nvSpPr>
        <p:spPr>
          <a:xfrm>
            <a:off x="188119" y="1113200"/>
            <a:ext cx="9529762" cy="3312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4" name="正方形/長方形 33">
            <a:extLst>
              <a:ext uri="{FF2B5EF4-FFF2-40B4-BE49-F238E27FC236}">
                <a16:creationId xmlns:a16="http://schemas.microsoft.com/office/drawing/2014/main" id="{BAA7E464-AC4F-C06F-6F92-46CF44DE894E}"/>
              </a:ext>
            </a:extLst>
          </p:cNvPr>
          <p:cNvSpPr/>
          <p:nvPr/>
        </p:nvSpPr>
        <p:spPr>
          <a:xfrm>
            <a:off x="188119" y="1052740"/>
            <a:ext cx="6102149" cy="3167523"/>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経頸静脈的に肝組織を採取する経頸静脈的肝生検を新設する。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［対象となる検査］</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経頸静脈的肝生検</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13, 000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271463"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経頸静脈的肝生検の実施に当たり、経皮的又は開腹による肝生検が禁忌となる出血傾向等を呈する患者に対して、経頸静脈的に肝組織を採取を行った場合に算定できる。</a:t>
            </a:r>
          </a:p>
          <a:p>
            <a:pPr marL="452438" marR="0" lvl="0" indent="-271463"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経頸静脈的肝生検と同時に行われる透視及び造影剤注入手技に係る費用は、当該検査料に含まれる。また、写真診断を行った場合は、フィルム代のみ算定できるが、撮影料及び診断料は算定できない。</a:t>
            </a:r>
          </a:p>
          <a:p>
            <a:pPr marL="452438" marR="0" lvl="0" indent="-271463"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経頸静脈的肝生検は、採取部位の数にかかわらず、所定点数のみ算定する。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271463"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当該保険医療機関内に当該検査を行うにつき必要な医師が配置されていること。</a:t>
            </a:r>
          </a:p>
          <a:p>
            <a:pPr marL="452438" marR="0" lvl="0" indent="-271463"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当該検査を行うにつき十分な体制が整備されていること。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xfrm>
            <a:off x="0" y="274638"/>
            <a:ext cx="9906000" cy="513403"/>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医療技術評価分科会の評価を踏まえた対応⑧</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11929" y="858161"/>
            <a:ext cx="2089526"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
        <p:nvSpPr>
          <p:cNvPr id="3" name="正方形/長方形 2">
            <a:extLst>
              <a:ext uri="{FF2B5EF4-FFF2-40B4-BE49-F238E27FC236}">
                <a16:creationId xmlns:a16="http://schemas.microsoft.com/office/drawing/2014/main" id="{8D98ECF5-8485-122F-F522-AE65EC921FA8}"/>
              </a:ext>
            </a:extLst>
          </p:cNvPr>
          <p:cNvSpPr/>
          <p:nvPr/>
        </p:nvSpPr>
        <p:spPr>
          <a:xfrm>
            <a:off x="188119" y="4683556"/>
            <a:ext cx="9529762" cy="202615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過眠症状を伴う睡眠障害の重症度又は治療効果の判定を目的とする覚醒維持検査を新設する。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［対象となる検査］</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覚醒維持検査</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　　</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271463"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覚醒維持検査は、過眠症状を伴う睡眠障害の重症定又は治療効果の判定の目的で、概ね２時間間隔で４回以上の覚醒維持検査を行った場合に１月に１回を限度として算定する。</a:t>
            </a:r>
          </a:p>
          <a:p>
            <a:pPr marL="452438" marR="0" lvl="0" indent="-271463"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関連学会より示されている指針を遵守し、適切な手順で行われた場合に限り算定できる。</a:t>
            </a:r>
          </a:p>
          <a:p>
            <a:pPr marL="452438" marR="0" lvl="0" indent="-271463"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6C17CFAC-9688-8EAF-267F-B937983122FF}"/>
              </a:ext>
            </a:extLst>
          </p:cNvPr>
          <p:cNvSpPr/>
          <p:nvPr/>
        </p:nvSpPr>
        <p:spPr>
          <a:xfrm>
            <a:off x="311929" y="4491565"/>
            <a:ext cx="2089526"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
        <p:nvSpPr>
          <p:cNvPr id="5" name="テキスト ボックス 4">
            <a:extLst>
              <a:ext uri="{FF2B5EF4-FFF2-40B4-BE49-F238E27FC236}">
                <a16:creationId xmlns:a16="http://schemas.microsoft.com/office/drawing/2014/main" id="{961CDAF3-0277-234E-304D-155982DA3C05}"/>
              </a:ext>
            </a:extLst>
          </p:cNvPr>
          <p:cNvSpPr txBox="1"/>
          <p:nvPr/>
        </p:nvSpPr>
        <p:spPr>
          <a:xfrm>
            <a:off x="6965954" y="4162980"/>
            <a:ext cx="2781248"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日本</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IVR</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学会提出資料より引用</a:t>
            </a:r>
          </a:p>
        </p:txBody>
      </p:sp>
      <p:sp>
        <p:nvSpPr>
          <p:cNvPr id="6" name="スライド番号プレースホルダー 2">
            <a:extLst>
              <a:ext uri="{FF2B5EF4-FFF2-40B4-BE49-F238E27FC236}">
                <a16:creationId xmlns:a16="http://schemas.microsoft.com/office/drawing/2014/main" id="{10C1F879-1B00-94EC-666B-671893129C0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538722152"/>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正方形/長方形 33">
            <a:extLst>
              <a:ext uri="{FF2B5EF4-FFF2-40B4-BE49-F238E27FC236}">
                <a16:creationId xmlns:a16="http://schemas.microsoft.com/office/drawing/2014/main" id="{BAA7E464-AC4F-C06F-6F92-46CF44DE894E}"/>
              </a:ext>
            </a:extLst>
          </p:cNvPr>
          <p:cNvSpPr/>
          <p:nvPr/>
        </p:nvSpPr>
        <p:spPr>
          <a:xfrm>
            <a:off x="188119" y="1007756"/>
            <a:ext cx="9529762" cy="482962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初発の悪性神経膠腫が疑われる患者に対して、適切な診断と治療を行う観点から、腫瘍摘出範囲の決定の補助を目的としたＰＥＴ検査に係る評価を新設する。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ポジドロン断層撮影</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30000" noProof="0">
                <a:ln>
                  <a:noFill/>
                </a:ln>
                <a:solidFill>
                  <a:srgbClr val="0070C0"/>
                </a:solidFill>
                <a:effectLst/>
                <a:uLnTx/>
                <a:uFillTx/>
                <a:latin typeface="メイリオ" panose="020B0604030504040204" pitchFamily="50" charset="-128"/>
                <a:ea typeface="メイリオ" panose="020B0604030504040204" pitchFamily="50" charset="-128"/>
                <a:cs typeface="+mn-cs"/>
              </a:rPr>
              <a:t>18</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Ｆ標識フルシクロビンを用いた場合（一連の検査につき）</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2,500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ポジドロン断層・コンピューター断層複合撮影</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30000" noProof="0">
                <a:ln>
                  <a:noFill/>
                </a:ln>
                <a:solidFill>
                  <a:srgbClr val="0070C0"/>
                </a:solidFill>
                <a:effectLst/>
                <a:uLnTx/>
                <a:uFillTx/>
                <a:latin typeface="メイリオ" panose="020B0604030504040204" pitchFamily="50" charset="-128"/>
                <a:ea typeface="メイリオ" panose="020B0604030504040204" pitchFamily="50" charset="-128"/>
                <a:cs typeface="+mn-cs"/>
              </a:rPr>
              <a:t>18</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Ｆ標識フルシクロビンを用いた場合（一連の検査につき）</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3,625</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ポジドロン断層・磁気共鳴コンピューター断層複合撮影</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30000" noProof="0">
                <a:ln>
                  <a:noFill/>
                </a:ln>
                <a:solidFill>
                  <a:srgbClr val="0070C0"/>
                </a:solidFill>
                <a:effectLst/>
                <a:uLnTx/>
                <a:uFillTx/>
                <a:latin typeface="メイリオ" panose="020B0604030504040204" pitchFamily="50" charset="-128"/>
                <a:ea typeface="メイリオ" panose="020B0604030504040204" pitchFamily="50" charset="-128"/>
                <a:cs typeface="+mn-cs"/>
              </a:rPr>
              <a:t>18</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Ｆ標識フルシクロビンを用いた場合（一連の検査につき）</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4,160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4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　</a:t>
            </a:r>
            <a:r>
              <a:rPr kumimoji="1" lang="en-US" altLang="ja-JP" sz="1400" b="0" i="0" u="none" strike="noStrike" kern="1200" cap="none" spc="0" normalizeH="0" baseline="30000" noProof="0">
                <a:ln>
                  <a:noFill/>
                </a:ln>
                <a:solidFill>
                  <a:prstClr val="black"/>
                </a:solidFill>
                <a:effectLst/>
                <a:uLnTx/>
                <a:uFillTx/>
                <a:latin typeface="メイリオ" panose="020B0604030504040204" pitchFamily="50" charset="-128"/>
                <a:ea typeface="メイリオ" panose="020B0604030504040204" pitchFamily="50" charset="-128"/>
                <a:cs typeface="+mn-cs"/>
              </a:rPr>
              <a:t>18</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Ｆ標識フルシクロビンを用いた場合（一連の検査につき）について</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4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は、初発の悪性神経膠腫が疑われる患者に対して、腫瘍摘出範囲の決定</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4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の補助を目的として、腫瘍の可視化に用いるものとして薬事承認を得て</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4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いる放射性医薬品を用いて行った場合に限り算定する。</a:t>
            </a:r>
          </a:p>
          <a:p>
            <a:pPr marL="54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　</a:t>
            </a:r>
            <a:r>
              <a:rPr kumimoji="1" lang="en-US" altLang="ja-JP" sz="1400" b="0" i="0" u="none" strike="noStrike" kern="1200" cap="none" spc="0" normalizeH="0" baseline="30000" noProof="0">
                <a:ln>
                  <a:noFill/>
                </a:ln>
                <a:solidFill>
                  <a:prstClr val="black"/>
                </a:solidFill>
                <a:effectLst/>
                <a:uLnTx/>
                <a:uFillTx/>
                <a:latin typeface="メイリオ" panose="020B0604030504040204" pitchFamily="50" charset="-128"/>
                <a:ea typeface="メイリオ" panose="020B0604030504040204" pitchFamily="50" charset="-128"/>
                <a:cs typeface="+mn-cs"/>
              </a:rPr>
              <a:t>18</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Ｆ標識フルシクロビンの注入に係る費用は所定点数に含まれ、別に</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4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算定できない。</a:t>
            </a:r>
          </a:p>
          <a:p>
            <a:pPr marL="18000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医療技術評価分科会の評価を踏まえた対応⑨</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11929" y="814876"/>
            <a:ext cx="2089526"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pic>
        <p:nvPicPr>
          <p:cNvPr id="42" name="図 41">
            <a:extLst>
              <a:ext uri="{FF2B5EF4-FFF2-40B4-BE49-F238E27FC236}">
                <a16:creationId xmlns:a16="http://schemas.microsoft.com/office/drawing/2014/main" id="{D52933F0-5246-EC85-C246-67E9A447771B}"/>
              </a:ext>
            </a:extLst>
          </p:cNvPr>
          <p:cNvPicPr>
            <a:picLocks noChangeAspect="1"/>
          </p:cNvPicPr>
          <p:nvPr/>
        </p:nvPicPr>
        <p:blipFill rotWithShape="1">
          <a:blip r:embed="rId3"/>
          <a:srcRect t="4115"/>
          <a:stretch/>
        </p:blipFill>
        <p:spPr>
          <a:xfrm>
            <a:off x="6689094" y="3546484"/>
            <a:ext cx="2708362" cy="1719478"/>
          </a:xfrm>
          <a:prstGeom prst="rect">
            <a:avLst/>
          </a:prstGeom>
        </p:spPr>
      </p:pic>
      <p:sp>
        <p:nvSpPr>
          <p:cNvPr id="43" name="テキスト ボックス 42">
            <a:extLst>
              <a:ext uri="{FF2B5EF4-FFF2-40B4-BE49-F238E27FC236}">
                <a16:creationId xmlns:a16="http://schemas.microsoft.com/office/drawing/2014/main" id="{8335E2E0-5EDE-1F7A-7C26-38309FC9C84A}"/>
              </a:ext>
            </a:extLst>
          </p:cNvPr>
          <p:cNvSpPr txBox="1"/>
          <p:nvPr/>
        </p:nvSpPr>
        <p:spPr>
          <a:xfrm>
            <a:off x="6689094" y="5278988"/>
            <a:ext cx="2789382"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日本核医学会提出資料から引用</a:t>
            </a:r>
          </a:p>
        </p:txBody>
      </p:sp>
      <p:sp>
        <p:nvSpPr>
          <p:cNvPr id="3" name="スライド番号プレースホルダー 2">
            <a:extLst>
              <a:ext uri="{FF2B5EF4-FFF2-40B4-BE49-F238E27FC236}">
                <a16:creationId xmlns:a16="http://schemas.microsoft.com/office/drawing/2014/main" id="{9BF1217E-547A-6E58-643B-3C62BC23BEE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94861272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正方形/長方形 6">
            <a:extLst>
              <a:ext uri="{FF2B5EF4-FFF2-40B4-BE49-F238E27FC236}">
                <a16:creationId xmlns:a16="http://schemas.microsoft.com/office/drawing/2014/main" id="{C95593BD-F8C6-A59A-24E7-3E221116D23D}"/>
              </a:ext>
            </a:extLst>
          </p:cNvPr>
          <p:cNvSpPr/>
          <p:nvPr/>
        </p:nvSpPr>
        <p:spPr>
          <a:xfrm>
            <a:off x="303759" y="1264259"/>
            <a:ext cx="9329761" cy="4856040"/>
          </a:xfrm>
          <a:prstGeom prst="rect">
            <a:avLst/>
          </a:prstGeom>
          <a:solidFill>
            <a:srgbClr val="FFFFDD"/>
          </a:solidFill>
          <a:ln>
            <a:solidFill>
              <a:srgbClr val="FFCD2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361156" algn="l" defTabSz="742950" rtl="0" eaLnBrk="1" fontAlgn="auto" latinLnBrk="0" hangingPunct="1">
              <a:lnSpc>
                <a:spcPct val="100000"/>
              </a:lnSpc>
              <a:spcBef>
                <a:spcPts val="0"/>
              </a:spcBef>
              <a:spcAft>
                <a:spcPts val="0"/>
              </a:spcAft>
              <a:buClrTx/>
              <a:buSzTx/>
              <a:buFontTx/>
              <a:buNone/>
              <a:tabLst/>
              <a:defRPr/>
            </a:pPr>
            <a:endParaRPr kumimoji="1" lang="ja-JP" altLang="en-US" sz="2925" b="0" i="0" u="none" strike="noStrike" kern="1200" cap="none" spc="0" normalizeH="0" baseline="0" noProof="0" dirty="0">
              <a:ln>
                <a:noFill/>
              </a:ln>
              <a:solidFill>
                <a:prstClr val="black"/>
              </a:solidFill>
              <a:effectLst/>
              <a:uLnTx/>
              <a:uFillTx/>
              <a:latin typeface="Arial"/>
              <a:ea typeface="ＭＳ Ｐゴシック"/>
              <a:cs typeface="+mn-cs"/>
            </a:endParaRPr>
          </a:p>
        </p:txBody>
      </p:sp>
      <p:sp>
        <p:nvSpPr>
          <p:cNvPr id="15" name="テキスト ボックス 14">
            <a:extLst>
              <a:ext uri="{FF2B5EF4-FFF2-40B4-BE49-F238E27FC236}">
                <a16:creationId xmlns:a16="http://schemas.microsoft.com/office/drawing/2014/main" id="{E772F888-77A8-D191-102D-0ADC217610A5}"/>
              </a:ext>
            </a:extLst>
          </p:cNvPr>
          <p:cNvSpPr txBox="1"/>
          <p:nvPr/>
        </p:nvSpPr>
        <p:spPr>
          <a:xfrm>
            <a:off x="5829614" y="1353090"/>
            <a:ext cx="3697876" cy="566822"/>
          </a:xfrm>
          <a:prstGeom prst="rect">
            <a:avLst/>
          </a:prstGeom>
          <a:noFill/>
        </p:spPr>
        <p:txBody>
          <a:bodyPr wrap="square" rtlCol="0">
            <a:spAutoFit/>
          </a:bodyPr>
          <a:lstStyle/>
          <a:p>
            <a:pPr marL="0" marR="0" lvl="0" indent="117000" algn="r" defTabSz="742950" rtl="0" eaLnBrk="1" fontAlgn="auto" latinLnBrk="0" hangingPunct="1">
              <a:lnSpc>
                <a:spcPts val="894"/>
              </a:lnSpc>
              <a:spcBef>
                <a:spcPts val="488"/>
              </a:spcBef>
              <a:spcAft>
                <a:spcPts val="0"/>
              </a:spcAft>
              <a:buClrTx/>
              <a:buSzTx/>
              <a:buFontTx/>
              <a:buNone/>
              <a:tabLst/>
              <a:defRPr/>
            </a:pPr>
            <a:r>
              <a:rPr kumimoji="1" lang="zh-CN" altLang="en-US" sz="1219" b="0" i="0" u="none" strike="noStrike" kern="1200" cap="none" spc="0" normalizeH="0" baseline="0" noProof="0" dirty="0">
                <a:ln>
                  <a:noFill/>
                </a:ln>
                <a:solidFill>
                  <a:prstClr val="black"/>
                </a:solidFill>
                <a:effectLst/>
                <a:uLnTx/>
                <a:uFillTx/>
                <a:latin typeface="ＭＳ Ｐゴシック"/>
                <a:ea typeface="ＭＳ Ｐゴシック"/>
                <a:cs typeface="+mn-cs"/>
              </a:rPr>
              <a:t>公益社団法人日本医師会</a:t>
            </a:r>
            <a:r>
              <a:rPr kumimoji="1" lang="ja-JP" altLang="en-US" sz="1219" b="0" i="0" u="none" strike="noStrike" kern="1200" cap="none" spc="0" normalizeH="0" baseline="0" noProof="0" dirty="0">
                <a:ln>
                  <a:noFill/>
                </a:ln>
                <a:solidFill>
                  <a:prstClr val="black"/>
                </a:solidFill>
                <a:effectLst/>
                <a:uLnTx/>
                <a:uFillTx/>
                <a:latin typeface="ＭＳ Ｐゴシック"/>
                <a:ea typeface="ＭＳ Ｐゴシック"/>
                <a:cs typeface="+mn-cs"/>
              </a:rPr>
              <a:t>　　　　</a:t>
            </a:r>
            <a:r>
              <a:rPr kumimoji="1" lang="zh-CN" altLang="en-US" sz="1219" b="0" i="0" u="none" strike="noStrike" kern="1200" cap="none" spc="0" normalizeH="0" baseline="0" noProof="0" dirty="0">
                <a:ln>
                  <a:noFill/>
                </a:ln>
                <a:solidFill>
                  <a:prstClr val="black"/>
                </a:solidFill>
                <a:effectLst/>
                <a:uLnTx/>
                <a:uFillTx/>
                <a:latin typeface="ＭＳ Ｐゴシック"/>
                <a:ea typeface="ＭＳ Ｐゴシック"/>
                <a:cs typeface="+mn-cs"/>
              </a:rPr>
              <a:t>会長　 松本吉郎</a:t>
            </a:r>
          </a:p>
          <a:p>
            <a:pPr marL="0" marR="0" lvl="0" indent="117000" algn="r" defTabSz="742950" rtl="0" eaLnBrk="1" fontAlgn="auto" latinLnBrk="0" hangingPunct="1">
              <a:lnSpc>
                <a:spcPts val="894"/>
              </a:lnSpc>
              <a:spcBef>
                <a:spcPts val="488"/>
              </a:spcBef>
              <a:spcAft>
                <a:spcPts val="0"/>
              </a:spcAft>
              <a:buClrTx/>
              <a:buSzTx/>
              <a:buFontTx/>
              <a:buNone/>
              <a:tabLst/>
              <a:defRPr/>
            </a:pPr>
            <a:r>
              <a:rPr kumimoji="1" lang="zh-CN" altLang="en-US" sz="1219" b="0" i="0" u="none" strike="noStrike" kern="1200" cap="none" spc="0" normalizeH="0" baseline="0" noProof="0" dirty="0">
                <a:ln>
                  <a:noFill/>
                </a:ln>
                <a:solidFill>
                  <a:prstClr val="black"/>
                </a:solidFill>
                <a:effectLst/>
                <a:uLnTx/>
                <a:uFillTx/>
                <a:latin typeface="ＭＳ Ｐゴシック"/>
                <a:ea typeface="ＭＳ Ｐゴシック"/>
                <a:cs typeface="+mn-cs"/>
              </a:rPr>
              <a:t>公益社団法人日本歯科医師会</a:t>
            </a:r>
            <a:r>
              <a:rPr kumimoji="1" lang="ja-JP" altLang="en-US" sz="1219" b="0" i="0" u="none" strike="noStrike" kern="1200" cap="none" spc="0" normalizeH="0" baseline="0" noProof="0" dirty="0">
                <a:ln>
                  <a:noFill/>
                </a:ln>
                <a:solidFill>
                  <a:prstClr val="black"/>
                </a:solidFill>
                <a:effectLst/>
                <a:uLnTx/>
                <a:uFillTx/>
                <a:latin typeface="ＭＳ Ｐゴシック"/>
                <a:ea typeface="ＭＳ Ｐゴシック"/>
                <a:cs typeface="+mn-cs"/>
              </a:rPr>
              <a:t>　</a:t>
            </a:r>
            <a:r>
              <a:rPr kumimoji="1" lang="zh-CN" altLang="en-US" sz="1219" b="0" i="0" u="none" strike="noStrike" kern="1200" cap="none" spc="0" normalizeH="0" baseline="0" noProof="0" dirty="0">
                <a:ln>
                  <a:noFill/>
                </a:ln>
                <a:solidFill>
                  <a:prstClr val="black"/>
                </a:solidFill>
                <a:effectLst/>
                <a:uLnTx/>
                <a:uFillTx/>
                <a:latin typeface="ＭＳ Ｐゴシック"/>
                <a:ea typeface="ＭＳ Ｐゴシック"/>
                <a:cs typeface="+mn-cs"/>
              </a:rPr>
              <a:t>会長 　高橋英登</a:t>
            </a:r>
          </a:p>
          <a:p>
            <a:pPr marL="0" marR="0" lvl="0" indent="117000" algn="r" defTabSz="742950" rtl="0" eaLnBrk="1" fontAlgn="auto" latinLnBrk="0" hangingPunct="1">
              <a:lnSpc>
                <a:spcPts val="894"/>
              </a:lnSpc>
              <a:spcBef>
                <a:spcPts val="488"/>
              </a:spcBef>
              <a:spcAft>
                <a:spcPts val="0"/>
              </a:spcAft>
              <a:buClrTx/>
              <a:buSzTx/>
              <a:buFontTx/>
              <a:buNone/>
              <a:tabLst/>
              <a:defRPr/>
            </a:pPr>
            <a:r>
              <a:rPr kumimoji="1" lang="zh-CN" altLang="en-US" sz="1219" b="0" i="0" u="none" strike="noStrike" kern="1200" cap="none" spc="0" normalizeH="0" baseline="0" noProof="0" dirty="0">
                <a:ln>
                  <a:noFill/>
                </a:ln>
                <a:solidFill>
                  <a:prstClr val="black"/>
                </a:solidFill>
                <a:effectLst/>
                <a:uLnTx/>
                <a:uFillTx/>
                <a:latin typeface="ＭＳ Ｐゴシック"/>
                <a:ea typeface="ＭＳ Ｐゴシック"/>
                <a:cs typeface="+mn-cs"/>
              </a:rPr>
              <a:t>公益社団法人日本薬剤師会</a:t>
            </a:r>
            <a:r>
              <a:rPr kumimoji="1" lang="ja-JP" altLang="en-US" sz="1219" b="0" i="0" u="none" strike="noStrike" kern="1200" cap="none" spc="0" normalizeH="0" baseline="0" noProof="0" dirty="0">
                <a:ln>
                  <a:noFill/>
                </a:ln>
                <a:solidFill>
                  <a:prstClr val="black"/>
                </a:solidFill>
                <a:effectLst/>
                <a:uLnTx/>
                <a:uFillTx/>
                <a:latin typeface="ＭＳ Ｐゴシック"/>
                <a:ea typeface="ＭＳ Ｐゴシック"/>
                <a:cs typeface="+mn-cs"/>
              </a:rPr>
              <a:t>　　 </a:t>
            </a:r>
            <a:r>
              <a:rPr kumimoji="1" lang="zh-CN" altLang="en-US" sz="1219" b="0" i="0" u="none" strike="noStrike" kern="1200" cap="none" spc="0" normalizeH="0" baseline="0" noProof="0" dirty="0">
                <a:ln>
                  <a:noFill/>
                </a:ln>
                <a:solidFill>
                  <a:prstClr val="black"/>
                </a:solidFill>
                <a:effectLst/>
                <a:uLnTx/>
                <a:uFillTx/>
                <a:latin typeface="ＭＳ Ｐゴシック"/>
                <a:ea typeface="ＭＳ Ｐゴシック"/>
                <a:cs typeface="+mn-cs"/>
              </a:rPr>
              <a:t>会長　 山本信夫</a:t>
            </a:r>
          </a:p>
        </p:txBody>
      </p:sp>
      <p:sp>
        <p:nvSpPr>
          <p:cNvPr id="2" name="テキスト ボックス 1">
            <a:extLst>
              <a:ext uri="{FF2B5EF4-FFF2-40B4-BE49-F238E27FC236}">
                <a16:creationId xmlns:a16="http://schemas.microsoft.com/office/drawing/2014/main" id="{C6835C75-403B-5157-314B-4EDA3FBF567B}"/>
              </a:ext>
            </a:extLst>
          </p:cNvPr>
          <p:cNvSpPr txBox="1"/>
          <p:nvPr/>
        </p:nvSpPr>
        <p:spPr>
          <a:xfrm>
            <a:off x="252902" y="737701"/>
            <a:ext cx="9400196" cy="442429"/>
          </a:xfrm>
          <a:prstGeom prst="rect">
            <a:avLst/>
          </a:prstGeom>
          <a:noFill/>
        </p:spPr>
        <p:txBody>
          <a:bodyPr wrap="square" rtlCol="0">
            <a:spAutoFit/>
          </a:bodyP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三師会 要望書 「令和６年度診療報酬改定に向けて」（令和</a:t>
            </a:r>
            <a:r>
              <a:rPr kumimoji="1" lang="en-US" altLang="ja-JP" sz="2275" b="0" i="0" u="none" strike="noStrike" kern="1200" cap="none" spc="0" normalizeH="0" baseline="0" noProof="0" dirty="0">
                <a:ln>
                  <a:noFill/>
                </a:ln>
                <a:solidFill>
                  <a:srgbClr val="0000FF"/>
                </a:solidFill>
                <a:effectLst/>
                <a:uLnTx/>
                <a:uFillTx/>
                <a:latin typeface="Arial"/>
                <a:ea typeface="ＭＳ Ｐゴシック"/>
                <a:cs typeface="+mn-cs"/>
              </a:rPr>
              <a:t>5</a:t>
            </a: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年</a:t>
            </a:r>
            <a:r>
              <a:rPr kumimoji="1" lang="en-US" altLang="ja-JP" sz="2275" b="0" i="0" u="none" strike="noStrike" kern="1200" cap="none" spc="0" normalizeH="0" baseline="0" noProof="0" dirty="0">
                <a:ln>
                  <a:noFill/>
                </a:ln>
                <a:solidFill>
                  <a:srgbClr val="0000FF"/>
                </a:solidFill>
                <a:effectLst/>
                <a:uLnTx/>
                <a:uFillTx/>
                <a:latin typeface="Arial"/>
                <a:ea typeface="ＭＳ Ｐゴシック"/>
                <a:cs typeface="+mn-cs"/>
              </a:rPr>
              <a:t>11</a:t>
            </a: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月</a:t>
            </a:r>
            <a:r>
              <a:rPr kumimoji="1" lang="en-US" altLang="ja-JP" sz="2275" b="0" i="0" u="none" strike="noStrike" kern="1200" cap="none" spc="0" normalizeH="0" baseline="0" noProof="0" dirty="0">
                <a:ln>
                  <a:noFill/>
                </a:ln>
                <a:solidFill>
                  <a:srgbClr val="0000FF"/>
                </a:solidFill>
                <a:effectLst/>
                <a:uLnTx/>
                <a:uFillTx/>
                <a:latin typeface="Arial"/>
                <a:ea typeface="ＭＳ Ｐゴシック"/>
                <a:cs typeface="+mn-cs"/>
              </a:rPr>
              <a:t>15</a:t>
            </a: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日）</a:t>
            </a:r>
          </a:p>
        </p:txBody>
      </p:sp>
      <p:sp>
        <p:nvSpPr>
          <p:cNvPr id="13" name="テキスト ボックス 12">
            <a:extLst>
              <a:ext uri="{FF2B5EF4-FFF2-40B4-BE49-F238E27FC236}">
                <a16:creationId xmlns:a16="http://schemas.microsoft.com/office/drawing/2014/main" id="{74938AE0-3156-F573-2A16-024E15614AC1}"/>
              </a:ext>
            </a:extLst>
          </p:cNvPr>
          <p:cNvSpPr txBox="1"/>
          <p:nvPr/>
        </p:nvSpPr>
        <p:spPr>
          <a:xfrm>
            <a:off x="379293" y="1922396"/>
            <a:ext cx="9025423" cy="1620957"/>
          </a:xfrm>
          <a:prstGeom prst="rect">
            <a:avLst/>
          </a:prstGeom>
          <a:noFill/>
        </p:spPr>
        <p:txBody>
          <a:bodyPr wrap="square" rtlCol="0">
            <a:spAutoFit/>
          </a:bodyPr>
          <a:lstStyle/>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ＭＳ Ｐゴシック"/>
                <a:ea typeface="ＭＳ Ｐゴシック"/>
                <a:cs typeface="+mn-cs"/>
              </a:rPr>
              <a:t>医療機関、薬局においては、感染症対応をはじめ、地域における医療提供に貢献してきました。しかしながら、支え手が減少する中での人材確保が不可欠であり、政府からも持続的な賃上げが呼び掛けられています。</a:t>
            </a:r>
          </a:p>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ＭＳ Ｐゴシック"/>
                <a:ea typeface="ＭＳ Ｐゴシック"/>
                <a:cs typeface="+mn-cs"/>
              </a:rPr>
              <a:t>今年の春闘では平均賃上げ率</a:t>
            </a:r>
            <a:r>
              <a:rPr kumimoji="1" lang="en-US" altLang="ja-JP" sz="1300" b="0" i="0" u="none" strike="noStrike" kern="1200" cap="none" spc="0" normalizeH="0" baseline="0" noProof="0" dirty="0">
                <a:ln>
                  <a:noFill/>
                </a:ln>
                <a:solidFill>
                  <a:prstClr val="black"/>
                </a:solidFill>
                <a:effectLst/>
                <a:uLnTx/>
                <a:uFillTx/>
                <a:latin typeface="ＭＳ Ｐゴシック"/>
                <a:ea typeface="ＭＳ Ｐゴシック"/>
                <a:cs typeface="+mn-cs"/>
              </a:rPr>
              <a:t>3.58</a:t>
            </a:r>
            <a:r>
              <a:rPr kumimoji="1" lang="ja-JP" altLang="en-US" sz="1300" b="0" i="0" u="none" strike="noStrike" kern="1200" cap="none" spc="0" normalizeH="0" baseline="0" noProof="0" dirty="0">
                <a:ln>
                  <a:noFill/>
                </a:ln>
                <a:solidFill>
                  <a:prstClr val="black"/>
                </a:solidFill>
                <a:effectLst/>
                <a:uLnTx/>
                <a:uFillTx/>
                <a:latin typeface="ＭＳ Ｐゴシック"/>
                <a:ea typeface="ＭＳ Ｐゴシック"/>
                <a:cs typeface="+mn-cs"/>
              </a:rPr>
              <a:t>％、人事院勧告では</a:t>
            </a:r>
            <a:r>
              <a:rPr kumimoji="1" lang="en-US" altLang="ja-JP" sz="1300" b="0" i="0" u="none" strike="noStrike" kern="1200" cap="none" spc="0" normalizeH="0" baseline="0" noProof="0" dirty="0">
                <a:ln>
                  <a:noFill/>
                </a:ln>
                <a:solidFill>
                  <a:prstClr val="black"/>
                </a:solidFill>
                <a:effectLst/>
                <a:uLnTx/>
                <a:uFillTx/>
                <a:latin typeface="ＭＳ Ｐゴシック"/>
                <a:ea typeface="ＭＳ Ｐゴシック"/>
                <a:cs typeface="+mn-cs"/>
              </a:rPr>
              <a:t>3.3</a:t>
            </a:r>
            <a:r>
              <a:rPr kumimoji="1" lang="ja-JP" altLang="en-US" sz="1300" b="0" i="0" u="none" strike="noStrike" kern="1200" cap="none" spc="0" normalizeH="0" baseline="0" noProof="0" dirty="0">
                <a:ln>
                  <a:noFill/>
                </a:ln>
                <a:solidFill>
                  <a:prstClr val="black"/>
                </a:solidFill>
                <a:effectLst/>
                <a:uLnTx/>
                <a:uFillTx/>
                <a:latin typeface="ＭＳ Ｐゴシック"/>
                <a:ea typeface="ＭＳ Ｐゴシック"/>
                <a:cs typeface="+mn-cs"/>
              </a:rPr>
              <a:t>％の上昇が示されており、医療界においても、これらとの差を埋めるだけでなく、岸田総理が掲げる「賃上げ」という国の重要政策を踏まえて、さらに加速すると見込まれる来春の春闘に匹敵する対応が必要です。　</a:t>
            </a:r>
          </a:p>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ＭＳ Ｐゴシック"/>
                <a:ea typeface="ＭＳ Ｐゴシック"/>
                <a:cs typeface="+mn-cs"/>
              </a:rPr>
              <a:t>全従事者の</a:t>
            </a:r>
            <a:r>
              <a:rPr kumimoji="1" lang="en-US" altLang="ja-JP" sz="1300" b="0" i="0" u="none" strike="noStrike" kern="1200" cap="none" spc="0" normalizeH="0" baseline="0" noProof="0" dirty="0">
                <a:ln>
                  <a:noFill/>
                </a:ln>
                <a:solidFill>
                  <a:prstClr val="black"/>
                </a:solidFill>
                <a:effectLst/>
                <a:uLnTx/>
                <a:uFillTx/>
                <a:latin typeface="ＭＳ Ｐゴシック"/>
                <a:ea typeface="ＭＳ Ｐゴシック"/>
                <a:cs typeface="+mn-cs"/>
              </a:rPr>
              <a:t>13.5</a:t>
            </a:r>
            <a:r>
              <a:rPr kumimoji="1" lang="ja-JP" altLang="en-US" sz="1300" b="0" i="0" u="none" strike="noStrike" kern="1200" cap="none" spc="0" normalizeH="0" baseline="0" noProof="0" dirty="0">
                <a:ln>
                  <a:noFill/>
                </a:ln>
                <a:solidFill>
                  <a:prstClr val="black"/>
                </a:solidFill>
                <a:effectLst/>
                <a:uLnTx/>
                <a:uFillTx/>
                <a:latin typeface="ＭＳ Ｐゴシック"/>
                <a:ea typeface="ＭＳ Ｐゴシック"/>
                <a:cs typeface="+mn-cs"/>
              </a:rPr>
              <a:t>％にも上る医療・介護就業者数約</a:t>
            </a:r>
            <a:r>
              <a:rPr kumimoji="1" lang="en-US" altLang="ja-JP" sz="1300" b="0" i="0" u="none" strike="noStrike" kern="1200" cap="none" spc="0" normalizeH="0" baseline="0" noProof="0" dirty="0">
                <a:ln>
                  <a:noFill/>
                </a:ln>
                <a:solidFill>
                  <a:prstClr val="black"/>
                </a:solidFill>
                <a:effectLst/>
                <a:uLnTx/>
                <a:uFillTx/>
                <a:latin typeface="ＭＳ Ｐゴシック"/>
                <a:ea typeface="ＭＳ Ｐゴシック"/>
                <a:cs typeface="+mn-cs"/>
              </a:rPr>
              <a:t>900</a:t>
            </a:r>
            <a:r>
              <a:rPr kumimoji="1" lang="ja-JP" altLang="en-US" sz="1300" b="0" i="0" u="none" strike="noStrike" kern="1200" cap="none" spc="0" normalizeH="0" baseline="0" noProof="0" dirty="0">
                <a:ln>
                  <a:noFill/>
                </a:ln>
                <a:solidFill>
                  <a:prstClr val="black"/>
                </a:solidFill>
                <a:effectLst/>
                <a:uLnTx/>
                <a:uFillTx/>
                <a:latin typeface="ＭＳ Ｐゴシック"/>
                <a:ea typeface="ＭＳ Ｐゴシック"/>
                <a:cs typeface="+mn-cs"/>
              </a:rPr>
              <a:t>万人に対して、公定価格の引き上げを通じて賃上げ対応することは、我が国全体の賃金上昇と地方の成長の実現につながり、経済の活性化も見込めます。</a:t>
            </a:r>
          </a:p>
        </p:txBody>
      </p:sp>
      <p:pic>
        <p:nvPicPr>
          <p:cNvPr id="6" name="図 5" descr="テキスト&#10;&#10;自動的に生成された説明">
            <a:extLst>
              <a:ext uri="{FF2B5EF4-FFF2-40B4-BE49-F238E27FC236}">
                <a16:creationId xmlns:a16="http://schemas.microsoft.com/office/drawing/2014/main" id="{5DE17146-4106-4110-8ECF-96A21B55DD87}"/>
              </a:ext>
            </a:extLst>
          </p:cNvPr>
          <p:cNvPicPr>
            <a:picLocks noChangeAspect="1"/>
          </p:cNvPicPr>
          <p:nvPr/>
        </p:nvPicPr>
        <p:blipFill>
          <a:blip r:embed="rId3"/>
          <a:stretch>
            <a:fillRect/>
          </a:stretch>
        </p:blipFill>
        <p:spPr>
          <a:xfrm>
            <a:off x="8117858" y="3625060"/>
            <a:ext cx="1409632" cy="1992851"/>
          </a:xfrm>
          <a:prstGeom prst="rect">
            <a:avLst/>
          </a:prstGeom>
          <a:ln>
            <a:solidFill>
              <a:schemeClr val="tx1"/>
            </a:solidFill>
          </a:ln>
        </p:spPr>
      </p:pic>
      <p:sp>
        <p:nvSpPr>
          <p:cNvPr id="14" name="テキスト ボックス 13">
            <a:extLst>
              <a:ext uri="{FF2B5EF4-FFF2-40B4-BE49-F238E27FC236}">
                <a16:creationId xmlns:a16="http://schemas.microsoft.com/office/drawing/2014/main" id="{8C2B2B3C-E4A4-4139-98FF-CE40F8B8CACC}"/>
              </a:ext>
            </a:extLst>
          </p:cNvPr>
          <p:cNvSpPr txBox="1"/>
          <p:nvPr/>
        </p:nvSpPr>
        <p:spPr>
          <a:xfrm>
            <a:off x="379294" y="3609436"/>
            <a:ext cx="7632536" cy="2485296"/>
          </a:xfrm>
          <a:prstGeom prst="rect">
            <a:avLst/>
          </a:prstGeom>
          <a:noFill/>
        </p:spPr>
        <p:txBody>
          <a:bodyPr wrap="square" rtlCol="0">
            <a:spAutoFit/>
          </a:bodyPr>
          <a:lstStyle/>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ＭＳ Ｐゴシック"/>
                <a:ea typeface="ＭＳ Ｐゴシック"/>
                <a:cs typeface="+mn-cs"/>
              </a:rPr>
              <a:t>加えて、</a:t>
            </a:r>
            <a:r>
              <a:rPr kumimoji="1" lang="en-US" altLang="ja-JP" sz="1300" b="0" i="0" u="none" strike="noStrike" kern="1200" cap="none" spc="0" normalizeH="0" baseline="0" noProof="0" dirty="0">
                <a:ln>
                  <a:noFill/>
                </a:ln>
                <a:solidFill>
                  <a:prstClr val="black"/>
                </a:solidFill>
                <a:effectLst/>
                <a:uLnTx/>
                <a:uFillTx/>
                <a:latin typeface="ＭＳ Ｐゴシック"/>
                <a:ea typeface="ＭＳ Ｐゴシック"/>
                <a:cs typeface="+mn-cs"/>
              </a:rPr>
              <a:t>30</a:t>
            </a:r>
            <a:r>
              <a:rPr kumimoji="1" lang="ja-JP" altLang="en-US" sz="1300" b="0" i="0" u="none" strike="noStrike" kern="1200" cap="none" spc="0" normalizeH="0" baseline="0" noProof="0" dirty="0">
                <a:ln>
                  <a:noFill/>
                </a:ln>
                <a:solidFill>
                  <a:prstClr val="black"/>
                </a:solidFill>
                <a:effectLst/>
                <a:uLnTx/>
                <a:uFillTx/>
                <a:latin typeface="ＭＳ Ｐゴシック"/>
                <a:ea typeface="ＭＳ Ｐゴシック"/>
                <a:cs typeface="+mn-cs"/>
              </a:rPr>
              <a:t>年近く類を見ない物価高騰の局面を迎えており、今後も続くことが見込まれる物価高騰には、一時的ではなく、恒常的な対応が必要です。しかしながら、公定価格により運営する医科医療機関、歯科医療機関や薬局等は、その上昇分を価格に転嫁することができません。最低限人事院勧告</a:t>
            </a:r>
            <a:r>
              <a:rPr kumimoji="1" lang="en-US" altLang="ja-JP" sz="1300" b="0" i="0" u="none" strike="noStrike" kern="1200" cap="none" spc="0" normalizeH="0" baseline="0" noProof="0" dirty="0">
                <a:ln>
                  <a:noFill/>
                </a:ln>
                <a:solidFill>
                  <a:prstClr val="black"/>
                </a:solidFill>
                <a:effectLst/>
                <a:uLnTx/>
                <a:uFillTx/>
                <a:latin typeface="ＭＳ Ｐゴシック"/>
                <a:ea typeface="ＭＳ Ｐゴシック"/>
                <a:cs typeface="+mn-cs"/>
              </a:rPr>
              <a:t>3.3</a:t>
            </a:r>
            <a:r>
              <a:rPr kumimoji="1" lang="ja-JP" altLang="en-US" sz="1300" b="0" i="0" u="none" strike="noStrike" kern="1200" cap="none" spc="0" normalizeH="0" baseline="0" noProof="0" dirty="0">
                <a:ln>
                  <a:noFill/>
                </a:ln>
                <a:solidFill>
                  <a:prstClr val="black"/>
                </a:solidFill>
                <a:effectLst/>
                <a:uLnTx/>
                <a:uFillTx/>
                <a:latin typeface="ＭＳ Ｐゴシック"/>
                <a:ea typeface="ＭＳ Ｐゴシック"/>
                <a:cs typeface="+mn-cs"/>
              </a:rPr>
              <a:t>％に匹敵する賃上げと物価高騰、さらには日進月歩する技術革新への対応には十分な原資が必要不可欠です。</a:t>
            </a:r>
          </a:p>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ＭＳ Ｐゴシック"/>
                <a:ea typeface="ＭＳ Ｐゴシック"/>
                <a:cs typeface="+mn-cs"/>
              </a:rPr>
              <a:t>国民の生命と健康を守るため、医療・介護分野における物価高騰・賃金上昇に対する取組を進め、質の高い適切な医療・介護を安定的に国民に提供しなければなりません。</a:t>
            </a:r>
          </a:p>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ＭＳ Ｐゴシック"/>
                <a:ea typeface="ＭＳ Ｐゴシック"/>
                <a:cs typeface="+mn-cs"/>
              </a:rPr>
              <a:t>医療界が一体・一丸となって、国の経済対策と歩調をあわせて進んでいく重要な年であり、医師会、歯科医師会、薬剤師会が揃って、診療報酬改定の大きな方向性において、声を一つにして、歩んでいくべきという想いです。</a:t>
            </a:r>
          </a:p>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ＭＳ Ｐゴシック"/>
                <a:ea typeface="ＭＳ Ｐゴシック"/>
                <a:cs typeface="+mn-cs"/>
              </a:rPr>
              <a:t>つきましては、令和６年度診療報酬改定に向けて、原資となる適切な財源の確保をしていただきますよう、よろしくお願い申し上げます。</a:t>
            </a:r>
          </a:p>
        </p:txBody>
      </p:sp>
      <p:sp>
        <p:nvSpPr>
          <p:cNvPr id="3" name="スライド番号プレースホルダー 2">
            <a:extLst>
              <a:ext uri="{FF2B5EF4-FFF2-40B4-BE49-F238E27FC236}">
                <a16:creationId xmlns:a16="http://schemas.microsoft.com/office/drawing/2014/main" id="{8C18925B-BED0-0BA0-9858-A35833AEB909}"/>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a:cs typeface="+mn-cs"/>
            </a:endParaRPr>
          </a:p>
        </p:txBody>
      </p:sp>
    </p:spTree>
    <p:extLst>
      <p:ext uri="{BB962C8B-B14F-4D97-AF65-F5344CB8AC3E}">
        <p14:creationId xmlns:p14="http://schemas.microsoft.com/office/powerpoint/2010/main" val="3163116758"/>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正方形/長方形 33">
            <a:extLst>
              <a:ext uri="{FF2B5EF4-FFF2-40B4-BE49-F238E27FC236}">
                <a16:creationId xmlns:a16="http://schemas.microsoft.com/office/drawing/2014/main" id="{BAA7E464-AC4F-C06F-6F92-46CF44DE894E}"/>
              </a:ext>
            </a:extLst>
          </p:cNvPr>
          <p:cNvSpPr/>
          <p:nvPr/>
        </p:nvSpPr>
        <p:spPr>
          <a:xfrm>
            <a:off x="188119" y="924630"/>
            <a:ext cx="9529762" cy="588257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医療技術評価分科会における検討結果を踏まえ、一定の病態における精子の凍結に係る技術の評価を新設する。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精子凍結保存管理料</a:t>
            </a:r>
            <a:r>
              <a:rPr kumimoji="1" lang="en-US" altLang="ja-JP"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精子凍結保存管理料（導入時） </a:t>
            </a:r>
          </a:p>
          <a:p>
            <a:pPr marL="0" marR="0" lvl="0" indent="1347788"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　精巣内精子採取術で採取された精子を凍結する場合</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1,500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1347788"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ロ　それ以外の場合</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1,000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89535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精子凍結保存維持管理料</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700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25571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　１については、精子の凍結保存を開始した場合に算定し、２については、精子の凍結保存の開始から</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25571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１年を経過している場合であって、凍結精子の保存に係る維持管理を行った場合に、当該凍結保存の</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25571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開始日から起算して、１年に１回に限り算定する。</a:t>
            </a:r>
            <a:endParaRPr kumimoji="1" lang="en-US" altLang="ja-JP" sz="10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2762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精子凍結保存管理料は、不妊症の患者及びそのパートナーから採取した精子（精巣内精子採取術によって得られた精巣内精子又は高度乏精子症患者における射出精子の場合に限る）について、体外受精・顕微授精に用いることを目的として、精子の凍結保存及び必要な医学管理を行った場合に算定する。</a:t>
            </a:r>
          </a:p>
          <a:p>
            <a:pPr marL="360363" marR="0" lvl="0" indent="-2762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凍結保存及び必要な医学管理を開始した場合は「１」の「イ」又は「ロ」により算定し、凍結保存の開始から１年を経過している場合であって、凍結精子の保存に係る維持管理を行った場合は「２」により算定する。</a:t>
            </a:r>
          </a:p>
          <a:p>
            <a:pPr marL="360363" marR="0" lvl="0" indent="-2762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精巣内精子採取術によって得られた精子を凍結保存する場合は、Ｋ９１７－４「採取精子調整管理料」に係る技術を実施した後に、「１」の「イ」によって算定し、高度乏精子症患者の精子を凍結保存する場合は「１」の「ロ」によって算定する。</a:t>
            </a:r>
          </a:p>
          <a:p>
            <a:pPr marL="360363" marR="0" lvl="0" indent="-2762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「１」について、精子凍結を開始した場合には、当該精子ごとに凍結を開始した年月日を診療録等に記載すること。</a:t>
            </a:r>
          </a:p>
          <a:p>
            <a:pPr marL="360363" marR="0" lvl="0" indent="-2762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「１」の算定に当たっては、凍結する精子の量及び凍結を開始した年月日を診療報酬明細書の摘要欄に記載すること。</a:t>
            </a:r>
          </a:p>
          <a:p>
            <a:pPr marL="360363" marR="0" lvl="0" indent="-2762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「２」の算定に当たっては、当該維持管理を行う精子の量及び当該精子ごとの凍結を開始した年月日を診療報酬明細書の摘要欄に記載すること。</a:t>
            </a:r>
          </a:p>
          <a:p>
            <a:pPr marL="360363" marR="0" lvl="0" indent="-2762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精子凍結保存管理料には、精子の凍結保存に用いる器材の費用その他の凍結保存環境の管理に係る費用等が含まれる。</a:t>
            </a:r>
          </a:p>
          <a:p>
            <a:pPr marL="360363" marR="0" lvl="0" indent="-2762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７</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治療に当たっては、関係学会から示されているガイドライン等を踏まえ、治療方針について適切に検討し、当該患者から文書による同意を得た上で実施すること。また、同意を得た文書を診療録に添付すること。</a:t>
            </a:r>
          </a:p>
          <a:p>
            <a:pPr marL="360363" marR="0" lvl="0" indent="-2762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妊娠等により不妊症に係る治療が中断されている場合であって、患者及びそのパートナーの希望により、凍結保存及び必要な医学管理を継続する場合には、その費用は患家の負担とする。</a:t>
            </a:r>
          </a:p>
          <a:p>
            <a:pPr marL="360363" marR="0" lvl="0" indent="-2762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患者の希望に基づき、凍結した精子を他の保険医療機関に移送する場合には、その費用は患家の負担とする。</a:t>
            </a:r>
          </a:p>
          <a:p>
            <a:pPr marL="360363" marR="0" lvl="0" indent="-2762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精子凍結保存管理料について、「通則８」及び「通則</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」から「通則</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」までの加算は適用できない。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92075"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医療技術評価分科会の評価を踏まえた対応⑩</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39639" y="760365"/>
            <a:ext cx="2052581"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pic>
        <p:nvPicPr>
          <p:cNvPr id="3" name="Picture 11" descr="IMG_0337">
            <a:extLst>
              <a:ext uri="{FF2B5EF4-FFF2-40B4-BE49-F238E27FC236}">
                <a16:creationId xmlns:a16="http://schemas.microsoft.com/office/drawing/2014/main" id="{B6ED6816-9B29-969D-012C-AE6B1F82765B}"/>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a:xfrm>
            <a:off x="8446033" y="1754910"/>
            <a:ext cx="1141311" cy="1528826"/>
          </a:xfrm>
          <a:prstGeom prst="rect">
            <a:avLst/>
          </a:prstGeom>
        </p:spPr>
      </p:pic>
      <p:sp>
        <p:nvSpPr>
          <p:cNvPr id="4" name="テキスト ボックス 3">
            <a:extLst>
              <a:ext uri="{FF2B5EF4-FFF2-40B4-BE49-F238E27FC236}">
                <a16:creationId xmlns:a16="http://schemas.microsoft.com/office/drawing/2014/main" id="{FAA344E4-CCC8-83DA-EC4D-A399380481A3}"/>
              </a:ext>
            </a:extLst>
          </p:cNvPr>
          <p:cNvSpPr txBox="1"/>
          <p:nvPr/>
        </p:nvSpPr>
        <p:spPr>
          <a:xfrm>
            <a:off x="8227131" y="3318224"/>
            <a:ext cx="162137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日本生殖医学会提出資料</a:t>
            </a: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から引用</a:t>
            </a:r>
          </a:p>
        </p:txBody>
      </p:sp>
      <p:sp>
        <p:nvSpPr>
          <p:cNvPr id="5" name="スライド番号プレースホルダー 2">
            <a:extLst>
              <a:ext uri="{FF2B5EF4-FFF2-40B4-BE49-F238E27FC236}">
                <a16:creationId xmlns:a16="http://schemas.microsoft.com/office/drawing/2014/main" id="{ED220CE0-A2EB-84EE-9442-57AD40E8413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131175484"/>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正方形/長方形 2">
            <a:extLst>
              <a:ext uri="{FF2B5EF4-FFF2-40B4-BE49-F238E27FC236}">
                <a16:creationId xmlns:a16="http://schemas.microsoft.com/office/drawing/2014/main" id="{A9F8F940-9453-1ACF-CE02-BF87E3419F46}"/>
              </a:ext>
            </a:extLst>
          </p:cNvPr>
          <p:cNvSpPr/>
          <p:nvPr/>
        </p:nvSpPr>
        <p:spPr>
          <a:xfrm>
            <a:off x="103695" y="1051200"/>
            <a:ext cx="9729190" cy="5663089"/>
          </a:xfrm>
          <a:prstGeom prst="rect">
            <a:avLst/>
          </a:prstGeom>
          <a:ln w="19050">
            <a:solidFill>
              <a:schemeClr val="tx1"/>
            </a:solidFill>
          </a:ln>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粒子線治療の対象疾患に、既存の</a:t>
            </a:r>
            <a:r>
              <a:rPr kumimoji="1" lang="en-US" altLang="ja-JP" sz="1600" b="0" i="0" u="none" strike="noStrike" kern="1200" cap="none" spc="0" normalizeH="0" baseline="0" noProof="0">
                <a:ln>
                  <a:noFill/>
                </a:ln>
                <a:solidFill>
                  <a:prstClr val="black"/>
                </a:solidFill>
                <a:effectLst/>
                <a:uLnTx/>
                <a:uFillTx/>
                <a:latin typeface="メイリオ"/>
                <a:ea typeface="メイリオ"/>
                <a:cs typeface="+mn-cs"/>
              </a:rPr>
              <a:t>X </a:t>
            </a: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線治療等と比較して生存率等の改善が確認された以下の疾患を追加する。</a:t>
            </a: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4" name="正方形/長方形 3">
            <a:extLst>
              <a:ext uri="{FF2B5EF4-FFF2-40B4-BE49-F238E27FC236}">
                <a16:creationId xmlns:a16="http://schemas.microsoft.com/office/drawing/2014/main" id="{F7CABCC5-A2B2-248F-27BA-64C5A90473D4}"/>
              </a:ext>
            </a:extLst>
          </p:cNvPr>
          <p:cNvSpPr/>
          <p:nvPr/>
        </p:nvSpPr>
        <p:spPr>
          <a:xfrm>
            <a:off x="150717" y="1777959"/>
            <a:ext cx="7671379" cy="5001531"/>
          </a:xfrm>
          <a:prstGeom prst="rect">
            <a:avLst/>
          </a:prstGeom>
          <a:noFill/>
          <a:ln w="12700" cap="flat" cmpd="sng" algn="ctr">
            <a:noFill/>
            <a:prstDash val="solid"/>
          </a:ln>
          <a:effectLst/>
        </p:spPr>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粒子線治療（一連につき）</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希少な疾病に対して実施した場合　</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187,500</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陽子線治療：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（改）早期肺癌</a:t>
            </a:r>
            <a:r>
              <a:rPr kumimoji="1" lang="en-US" altLang="ja-JP" sz="1200" b="1" i="0" u="sng" strike="noStrike" kern="1200" cap="none" spc="0" normalizeH="0" baseline="3000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期から</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Ａ期までの肺癌に限る。）、</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976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肝細胞癌</a:t>
            </a:r>
            <a:r>
              <a:rPr kumimoji="1" lang="en-US" altLang="ja-JP" sz="1200" b="0" i="0" u="none" strike="noStrike" kern="1200" cap="none" spc="0" normalizeH="0" baseline="3000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（長径４センチメートル以上のものに限る。）、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976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肝内胆管癌</a:t>
            </a:r>
            <a:r>
              <a:rPr kumimoji="1" lang="en-US" altLang="ja-JP" sz="1200" b="0" i="0" u="none" strike="noStrike" kern="1200" cap="none" spc="0" normalizeH="0" baseline="3000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、局所進行性膵癌</a:t>
            </a:r>
            <a:r>
              <a:rPr kumimoji="1" lang="en-US" altLang="ja-JP" sz="1200" b="0" i="0" u="none" strike="noStrike" kern="1200" cap="none" spc="0" normalizeH="0" baseline="3000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976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局所大腸癌</a:t>
            </a:r>
            <a:r>
              <a:rPr kumimoji="1" lang="en-US" altLang="ja-JP" sz="1200" b="0" i="0" u="none" strike="noStrike" kern="1200" cap="none" spc="0" normalizeH="0" baseline="3000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（手術後に再発したものに限る。）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976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小児腫瘍（限局性の固形悪性腫瘍に限る。）、限局性の骨軟部腫瘍</a:t>
            </a:r>
            <a:r>
              <a:rPr kumimoji="1" lang="en-US" altLang="ja-JP" sz="1200" b="0" i="0" u="none" strike="noStrike" kern="1200" cap="none" spc="0" normalizeH="0" baseline="3000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0" i="0" u="none" strike="noStrike" kern="1200" cap="none" spc="0" normalizeH="0" baseline="3000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976438"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頭頸部悪性腫瘍（口腔・咽喉頭の扁平上皮癌を除く。）</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　重粒子線治療：</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（改）早期肺癌</a:t>
            </a:r>
            <a:r>
              <a:rPr kumimoji="1" lang="en-US" altLang="ja-JP" sz="1200" b="1" i="0" u="sng" strike="noStrike" kern="1200" cap="none" spc="0" normalizeH="0" baseline="3000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期から</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Ａ期までの肺癌に限る。）、</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976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局所進行子宮頸部扁平上皮癌</a:t>
            </a:r>
            <a:r>
              <a:rPr kumimoji="1" lang="en-US" altLang="ja-JP" sz="1200" b="1" i="0" u="sng" strike="noStrike" kern="1200" cap="none" spc="0" normalizeH="0" baseline="3000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（長径６センチメートル以上のものに限る。）、</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976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悪性黒色腫</a:t>
            </a:r>
            <a:r>
              <a:rPr kumimoji="1" lang="en-US" altLang="ja-JP" sz="1200" b="1" i="0" u="sng" strike="noStrike" kern="1200" cap="none" spc="0" normalizeH="0" baseline="3000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（婦人科領域の臓器から発生した悪性黒色腫に限る。）、</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976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肝細胞癌</a:t>
            </a:r>
            <a:r>
              <a:rPr kumimoji="1" lang="en-US" altLang="ja-JP" sz="1200" b="0" i="0" u="none" strike="noStrike" kern="1200" cap="none" spc="0" normalizeH="0" baseline="3000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（長径４センチメートル以上のものに限る。）、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976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肝内胆管癌</a:t>
            </a:r>
            <a:r>
              <a:rPr kumimoji="1" lang="en-US" altLang="ja-JP" sz="1200" b="0" i="0" u="none" strike="noStrike" kern="1200" cap="none" spc="0" normalizeH="0" baseline="3000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、局所進行性膵癌</a:t>
            </a:r>
            <a:r>
              <a:rPr kumimoji="1" lang="en-US" altLang="ja-JP" sz="1200" b="0" i="0" u="none" strike="noStrike" kern="1200" cap="none" spc="0" normalizeH="0" baseline="3000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976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局所大腸癌</a:t>
            </a:r>
            <a:r>
              <a:rPr kumimoji="1" lang="en-US" altLang="ja-JP" sz="1200" b="0" i="0" u="none" strike="noStrike" kern="1200" cap="none" spc="0" normalizeH="0" baseline="3000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（手術後に再発したものに限る。）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976438"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局所進行性子宮頸部</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腺</a:t>
            </a:r>
            <a:r>
              <a:rPr kumimoji="1" lang="zh-TW"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癌</a:t>
            </a:r>
            <a:r>
              <a:rPr kumimoji="1" lang="en-US" altLang="ja-JP" sz="1200" b="0" i="0" u="none" strike="noStrike" kern="1200" cap="none" spc="0" normalizeH="0" baseline="3000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、限局性の骨軟部腫瘍</a:t>
            </a:r>
            <a:r>
              <a:rPr kumimoji="1" lang="en-US" altLang="ja-JP" sz="1200" b="0" i="0" u="none" strike="noStrike" kern="1200" cap="none" spc="0" normalizeH="0" baseline="3000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976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頭頸部悪性腫瘍（口腔・咽喉頭の扁平上皮癌を除く。）</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希少な疾病以外の特定の疾病に対して実施した場合　</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110,000</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　陽子線治療　：限局性及び局所進行性前立腺癌（転移を有するものを除く。）</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　重粒子線治療：限局性及び局所進行性前立腺癌（転移を有するものを除く。）</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医療技術評価分科会の評価を踏まえた対応⑪</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6" name="テキスト ボックス 5">
            <a:extLst>
              <a:ext uri="{FF2B5EF4-FFF2-40B4-BE49-F238E27FC236}">
                <a16:creationId xmlns:a16="http://schemas.microsoft.com/office/drawing/2014/main" id="{769BA1D5-F3B6-59FC-2687-FFFF848F86A6}"/>
              </a:ext>
            </a:extLst>
          </p:cNvPr>
          <p:cNvSpPr txBox="1"/>
          <p:nvPr/>
        </p:nvSpPr>
        <p:spPr>
          <a:xfrm>
            <a:off x="7594600" y="1545649"/>
            <a:ext cx="2160683" cy="369332"/>
          </a:xfrm>
          <a:prstGeom prst="rect">
            <a:avLst/>
          </a:prstGeom>
          <a:solidFill>
            <a:schemeClr val="bg1"/>
          </a:solidFill>
          <a:ln>
            <a:solidFill>
              <a:schemeClr val="tx1"/>
            </a:solidFill>
          </a:ln>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例：婦人科領域の臓器から発生した</a:t>
            </a: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悪性黒色腫に対する重粒子線治療</a:t>
            </a:r>
          </a:p>
        </p:txBody>
      </p:sp>
      <p:sp>
        <p:nvSpPr>
          <p:cNvPr id="7" name="正方形/長方形 6">
            <a:extLst>
              <a:ext uri="{FF2B5EF4-FFF2-40B4-BE49-F238E27FC236}">
                <a16:creationId xmlns:a16="http://schemas.microsoft.com/office/drawing/2014/main" id="{174B5B5B-1438-9F50-3D52-60341B8A536D}"/>
              </a:ext>
            </a:extLst>
          </p:cNvPr>
          <p:cNvSpPr/>
          <p:nvPr/>
        </p:nvSpPr>
        <p:spPr>
          <a:xfrm>
            <a:off x="7414072" y="5497621"/>
            <a:ext cx="2310385" cy="1154162"/>
          </a:xfrm>
          <a:prstGeom prst="rect">
            <a:avLst/>
          </a:prstGeom>
          <a:noFill/>
          <a:ln w="6350" cap="flat" cmpd="sng" algn="ctr">
            <a:solidFill>
              <a:sysClr val="windowText" lastClr="000000"/>
            </a:solidFill>
            <a:prstDash val="solid"/>
            <a:miter lim="800000"/>
          </a:ln>
          <a:effectLst/>
        </p:spPr>
        <p:txBody>
          <a:bodyPr wrap="square">
            <a:spAutoFit/>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altLang="ja-JP" sz="900" b="0" i="0" u="none" strike="noStrike" kern="100" cap="none" spc="0" normalizeH="0" baseline="0" noProof="0">
                <a:ln>
                  <a:noFill/>
                </a:ln>
                <a:solidFill>
                  <a:prstClr val="black"/>
                </a:solidFill>
                <a:effectLst/>
                <a:uLnTx/>
                <a:uFillTx/>
                <a:latin typeface="メイリオ"/>
                <a:ea typeface="メイリオ"/>
                <a:cs typeface="Arial" panose="020B0604020202020204" pitchFamily="34" charset="0"/>
              </a:rPr>
              <a:t>[</a:t>
            </a:r>
            <a:r>
              <a:rPr kumimoji="0" lang="ja-JP" altLang="en-US" sz="900" b="0" i="0" u="none" strike="noStrike" kern="100" cap="none" spc="0" normalizeH="0" baseline="0" noProof="0">
                <a:ln>
                  <a:noFill/>
                </a:ln>
                <a:solidFill>
                  <a:prstClr val="black"/>
                </a:solidFill>
                <a:effectLst/>
                <a:uLnTx/>
                <a:uFillTx/>
                <a:latin typeface="メイリオ"/>
                <a:ea typeface="メイリオ"/>
                <a:cs typeface="Arial" panose="020B0604020202020204" pitchFamily="34" charset="0"/>
              </a:rPr>
              <a:t>加算</a:t>
            </a:r>
            <a:r>
              <a:rPr kumimoji="0" lang="en-US" altLang="ja-JP" sz="900" b="0" i="0" u="none" strike="noStrike" kern="100" cap="none" spc="0" normalizeH="0" baseline="0" noProof="0">
                <a:ln>
                  <a:noFill/>
                </a:ln>
                <a:solidFill>
                  <a:prstClr val="black"/>
                </a:solidFill>
                <a:effectLst/>
                <a:uLnTx/>
                <a:uFillTx/>
                <a:latin typeface="メイリオ"/>
                <a:ea typeface="メイリオ"/>
                <a:cs typeface="Arial" panose="020B0604020202020204" pitchFamily="34" charset="0"/>
              </a:rPr>
              <a:t>]</a:t>
            </a:r>
            <a:r>
              <a:rPr kumimoji="0" lang="ja-JP" altLang="en-US" sz="900" b="0" i="0" u="none" strike="noStrike" kern="0" cap="none" spc="0" normalizeH="0" baseline="0" noProof="0">
                <a:ln>
                  <a:noFill/>
                </a:ln>
                <a:solidFill>
                  <a:prstClr val="black"/>
                </a:solidFill>
                <a:effectLst/>
                <a:uLnTx/>
                <a:uFillTx/>
                <a:latin typeface="メイリオ"/>
                <a:ea typeface="メイリオ"/>
                <a:cs typeface="Arial" panose="020B0604020202020204" pitchFamily="34" charset="0"/>
              </a:rPr>
              <a:t>　　　　　　　　　　</a:t>
            </a:r>
            <a:endParaRPr kumimoji="0" lang="en-US" altLang="ja-JP" sz="900" b="0" i="0" u="none" strike="noStrike" kern="0" cap="none" spc="0" normalizeH="0" baseline="0" noProof="0">
              <a:ln>
                <a:noFill/>
              </a:ln>
              <a:solidFill>
                <a:prstClr val="black"/>
              </a:solidFill>
              <a:effectLst/>
              <a:uLnTx/>
              <a:uFillTx/>
              <a:latin typeface="メイリオ"/>
              <a:ea typeface="メイリオ"/>
              <a:cs typeface="Arial" panose="020B0604020202020204" pitchFamily="34" charset="0"/>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Arial" panose="020B0604020202020204" pitchFamily="34" charset="0"/>
              </a:rPr>
              <a:t>①粒子線治療適応判定加算　</a:t>
            </a:r>
            <a:r>
              <a:rPr kumimoji="0" lang="en-US" altLang="ja-JP" sz="900" b="0" i="0" u="none" strike="noStrike" kern="0" cap="none" spc="0" normalizeH="0" baseline="0" noProof="0">
                <a:ln>
                  <a:noFill/>
                </a:ln>
                <a:solidFill>
                  <a:prstClr val="black"/>
                </a:solidFill>
                <a:effectLst/>
                <a:uLnTx/>
                <a:uFillTx/>
                <a:latin typeface="メイリオ"/>
                <a:ea typeface="メイリオ"/>
                <a:cs typeface="Arial" panose="020B0604020202020204" pitchFamily="34" charset="0"/>
              </a:rPr>
              <a:t>40,000</a:t>
            </a:r>
            <a:r>
              <a:rPr kumimoji="0" lang="ja-JP" altLang="en-US" sz="900" b="0" i="0" u="none" strike="noStrike" kern="0" cap="none" spc="0" normalizeH="0" baseline="0" noProof="0">
                <a:ln>
                  <a:noFill/>
                </a:ln>
                <a:solidFill>
                  <a:prstClr val="black"/>
                </a:solidFill>
                <a:effectLst/>
                <a:uLnTx/>
                <a:uFillTx/>
                <a:latin typeface="メイリオ"/>
                <a:ea typeface="メイリオ"/>
                <a:cs typeface="Arial" panose="020B0604020202020204" pitchFamily="34" charset="0"/>
              </a:rPr>
              <a:t>点　</a:t>
            </a:r>
            <a:endParaRPr kumimoji="0" lang="en-US" altLang="ja-JP" sz="900" b="0" i="0" u="none" strike="noStrike" kern="0" cap="none" spc="0" normalizeH="0" baseline="0" noProof="0">
              <a:ln>
                <a:noFill/>
              </a:ln>
              <a:solidFill>
                <a:prstClr val="black"/>
              </a:solidFill>
              <a:effectLst/>
              <a:uLnTx/>
              <a:uFillTx/>
              <a:latin typeface="メイリオ"/>
              <a:ea typeface="メイリオ"/>
              <a:cs typeface="Arial" panose="020B0604020202020204" pitchFamily="34" charset="0"/>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Arial" panose="020B0604020202020204" pitchFamily="34" charset="0"/>
              </a:rPr>
              <a:t>（</a:t>
            </a:r>
            <a:r>
              <a:rPr kumimoji="0" lang="ja-JP" altLang="en-US" sz="800" b="0" i="0" u="none" strike="noStrike" kern="0" cap="none" spc="0" normalizeH="0" baseline="0" noProof="0">
                <a:ln>
                  <a:noFill/>
                </a:ln>
                <a:solidFill>
                  <a:prstClr val="black"/>
                </a:solidFill>
                <a:effectLst/>
                <a:uLnTx/>
                <a:uFillTx/>
                <a:latin typeface="メイリオ"/>
                <a:ea typeface="メイリオ"/>
                <a:cs typeface="Arial" panose="020B0604020202020204" pitchFamily="34" charset="0"/>
              </a:rPr>
              <a:t>キャンサーボードによる適応判定に</a:t>
            </a:r>
            <a:endParaRPr kumimoji="0" lang="en-US" altLang="ja-JP" sz="800" b="0" i="0" u="none" strike="noStrike" kern="0" cap="none" spc="0" normalizeH="0" baseline="0" noProof="0">
              <a:ln>
                <a:noFill/>
              </a:ln>
              <a:solidFill>
                <a:prstClr val="black"/>
              </a:solidFill>
              <a:effectLst/>
              <a:uLnTx/>
              <a:uFillTx/>
              <a:latin typeface="メイリオ"/>
              <a:ea typeface="メイリオ"/>
              <a:cs typeface="Arial" panose="020B0604020202020204" pitchFamily="34" charset="0"/>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ja-JP" altLang="en-US" sz="800" b="0" i="0" u="none" strike="noStrike" kern="0" cap="none" spc="0" normalizeH="0" baseline="0" noProof="0">
                <a:ln>
                  <a:noFill/>
                </a:ln>
                <a:solidFill>
                  <a:prstClr val="black"/>
                </a:solidFill>
                <a:effectLst/>
                <a:uLnTx/>
                <a:uFillTx/>
                <a:latin typeface="メイリオ"/>
                <a:ea typeface="メイリオ"/>
                <a:cs typeface="Arial" panose="020B0604020202020204" pitchFamily="34" charset="0"/>
              </a:rPr>
              <a:t>　関する体制整備を評価）</a:t>
            </a:r>
            <a:endParaRPr kumimoji="0" lang="en-US" altLang="ja-JP" sz="800" b="0" i="0" u="none" strike="noStrike" kern="0" cap="none" spc="0" normalizeH="0" baseline="0" noProof="0">
              <a:ln>
                <a:noFill/>
              </a:ln>
              <a:solidFill>
                <a:prstClr val="black"/>
              </a:solidFill>
              <a:effectLst/>
              <a:uLnTx/>
              <a:uFillTx/>
              <a:latin typeface="メイリオ"/>
              <a:ea typeface="メイリオ"/>
              <a:cs typeface="Arial" panose="020B0604020202020204" pitchFamily="34" charset="0"/>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ja-JP" sz="800" b="0" i="0" u="none" strike="noStrike" kern="0" cap="none" spc="0" normalizeH="0" baseline="0" noProof="0">
              <a:ln>
                <a:noFill/>
              </a:ln>
              <a:solidFill>
                <a:prstClr val="black"/>
              </a:solidFill>
              <a:effectLst/>
              <a:uLnTx/>
              <a:uFillTx/>
              <a:latin typeface="メイリオ"/>
              <a:ea typeface="メイリオ"/>
              <a:cs typeface="Arial" panose="020B0604020202020204" pitchFamily="34" charset="0"/>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Arial" panose="020B0604020202020204" pitchFamily="34" charset="0"/>
              </a:rPr>
              <a:t>②粒子線治療医学管理加算　</a:t>
            </a:r>
            <a:r>
              <a:rPr kumimoji="0" lang="en-US" altLang="ja-JP" sz="900" b="0" i="0" u="none" strike="noStrike" kern="0" cap="none" spc="0" normalizeH="0" baseline="0" noProof="0">
                <a:ln>
                  <a:noFill/>
                </a:ln>
                <a:solidFill>
                  <a:prstClr val="black"/>
                </a:solidFill>
                <a:effectLst/>
                <a:uLnTx/>
                <a:uFillTx/>
                <a:latin typeface="メイリオ"/>
                <a:ea typeface="メイリオ"/>
                <a:cs typeface="Arial" panose="020B0604020202020204" pitchFamily="34" charset="0"/>
              </a:rPr>
              <a:t>10,000</a:t>
            </a:r>
            <a:r>
              <a:rPr kumimoji="0" lang="ja-JP" altLang="en-US" sz="900" b="0" i="0" u="none" strike="noStrike" kern="0" cap="none" spc="0" normalizeH="0" baseline="0" noProof="0">
                <a:ln>
                  <a:noFill/>
                </a:ln>
                <a:solidFill>
                  <a:prstClr val="black"/>
                </a:solidFill>
                <a:effectLst/>
                <a:uLnTx/>
                <a:uFillTx/>
                <a:latin typeface="メイリオ"/>
                <a:ea typeface="メイリオ"/>
                <a:cs typeface="Arial" panose="020B0604020202020204" pitchFamily="34" charset="0"/>
              </a:rPr>
              <a:t>点　</a:t>
            </a:r>
            <a:endParaRPr kumimoji="0" lang="en-US" altLang="ja-JP" sz="900" b="0" i="0" u="none" strike="noStrike" kern="0" cap="none" spc="0" normalizeH="0" baseline="0" noProof="0">
              <a:ln>
                <a:noFill/>
              </a:ln>
              <a:solidFill>
                <a:prstClr val="black"/>
              </a:solidFill>
              <a:effectLst/>
              <a:uLnTx/>
              <a:uFillTx/>
              <a:latin typeface="メイリオ"/>
              <a:ea typeface="メイリオ"/>
              <a:cs typeface="Arial" panose="020B0604020202020204" pitchFamily="34" charset="0"/>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Arial" panose="020B0604020202020204" pitchFamily="34" charset="0"/>
              </a:rPr>
              <a:t>（</a:t>
            </a:r>
            <a:r>
              <a:rPr kumimoji="0" lang="ja-JP" altLang="en-US" sz="800" b="0" i="0" u="none" strike="noStrike" kern="0" cap="none" spc="0" normalizeH="0" baseline="0" noProof="0">
                <a:ln>
                  <a:noFill/>
                </a:ln>
                <a:solidFill>
                  <a:prstClr val="black"/>
                </a:solidFill>
                <a:effectLst/>
                <a:uLnTx/>
                <a:uFillTx/>
                <a:latin typeface="メイリオ"/>
                <a:ea typeface="メイリオ"/>
                <a:cs typeface="Arial" panose="020B0604020202020204" pitchFamily="34" charset="0"/>
              </a:rPr>
              <a:t>照射計画を三次元的に確認するなど</a:t>
            </a:r>
            <a:endParaRPr kumimoji="0" lang="en-US" altLang="ja-JP" sz="800" b="0" i="0" u="none" strike="noStrike" kern="0" cap="none" spc="0" normalizeH="0" baseline="0" noProof="0">
              <a:ln>
                <a:noFill/>
              </a:ln>
              <a:solidFill>
                <a:prstClr val="black"/>
              </a:solidFill>
              <a:effectLst/>
              <a:uLnTx/>
              <a:uFillTx/>
              <a:latin typeface="メイリオ"/>
              <a:ea typeface="メイリオ"/>
              <a:cs typeface="Arial" panose="020B0604020202020204" pitchFamily="34" charset="0"/>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ja-JP" altLang="en-US" sz="800" b="0" i="0" u="none" strike="noStrike" kern="0" cap="none" spc="0" normalizeH="0" baseline="0" noProof="0">
                <a:ln>
                  <a:noFill/>
                </a:ln>
                <a:solidFill>
                  <a:prstClr val="black"/>
                </a:solidFill>
                <a:effectLst/>
                <a:uLnTx/>
                <a:uFillTx/>
                <a:latin typeface="メイリオ"/>
                <a:ea typeface="メイリオ"/>
                <a:cs typeface="Arial" panose="020B0604020202020204" pitchFamily="34" charset="0"/>
              </a:rPr>
              <a:t>　の医学的管理を評価）</a:t>
            </a:r>
          </a:p>
        </p:txBody>
      </p:sp>
      <p:sp>
        <p:nvSpPr>
          <p:cNvPr id="9" name="正方形/長方形 8">
            <a:extLst>
              <a:ext uri="{FF2B5EF4-FFF2-40B4-BE49-F238E27FC236}">
                <a16:creationId xmlns:a16="http://schemas.microsoft.com/office/drawing/2014/main" id="{D96C7437-B124-EF01-4904-45236338DCB5}"/>
              </a:ext>
            </a:extLst>
          </p:cNvPr>
          <p:cNvSpPr/>
          <p:nvPr/>
        </p:nvSpPr>
        <p:spPr>
          <a:xfrm>
            <a:off x="4316931" y="5134988"/>
            <a:ext cx="3200067"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Verdana"/>
                <a:ea typeface="メイリオ"/>
                <a:cs typeface="+mn-cs"/>
              </a:rPr>
              <a:t>※</a:t>
            </a:r>
            <a:r>
              <a:rPr kumimoji="1" lang="ja-JP" altLang="en-US" sz="900" b="0" i="0" u="none" strike="noStrike" kern="1200" cap="none" spc="0" normalizeH="0" baseline="0" noProof="0">
                <a:ln>
                  <a:noFill/>
                </a:ln>
                <a:solidFill>
                  <a:prstClr val="black"/>
                </a:solidFill>
                <a:effectLst/>
                <a:uLnTx/>
                <a:uFillTx/>
                <a:latin typeface="Verdana"/>
                <a:ea typeface="メイリオ"/>
                <a:cs typeface="+mn-cs"/>
              </a:rPr>
              <a:t>　手術による根治的な治療法が困難であるものに限る</a:t>
            </a:r>
            <a:r>
              <a:rPr kumimoji="1" lang="ja-JP" altLang="en-US" sz="1400" b="0" i="0" u="none" strike="noStrike" kern="1200" cap="none" spc="0" normalizeH="0" baseline="0" noProof="0">
                <a:ln>
                  <a:noFill/>
                </a:ln>
                <a:solidFill>
                  <a:prstClr val="black"/>
                </a:solidFill>
                <a:effectLst/>
                <a:uLnTx/>
                <a:uFillTx/>
                <a:latin typeface="Verdana"/>
                <a:ea typeface="メイリオ"/>
                <a:cs typeface="+mn-cs"/>
              </a:rPr>
              <a:t>。</a:t>
            </a: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11929" y="814876"/>
            <a:ext cx="4066108"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先進医療として実施された技術の保険導入</a:t>
            </a:r>
          </a:p>
        </p:txBody>
      </p:sp>
      <p:pic>
        <p:nvPicPr>
          <p:cNvPr id="12" name="図 11">
            <a:extLst>
              <a:ext uri="{FF2B5EF4-FFF2-40B4-BE49-F238E27FC236}">
                <a16:creationId xmlns:a16="http://schemas.microsoft.com/office/drawing/2014/main" id="{EB297105-FA31-434A-B481-0209F5A9C056}"/>
              </a:ext>
            </a:extLst>
          </p:cNvPr>
          <p:cNvPicPr>
            <a:picLocks noChangeAspect="1"/>
          </p:cNvPicPr>
          <p:nvPr/>
        </p:nvPicPr>
        <p:blipFill rotWithShape="1">
          <a:blip r:embed="rId3"/>
          <a:srcRect t="6995" b="6864"/>
          <a:stretch/>
        </p:blipFill>
        <p:spPr>
          <a:xfrm>
            <a:off x="7665808" y="1999387"/>
            <a:ext cx="2018266" cy="1211248"/>
          </a:xfrm>
          <a:prstGeom prst="rect">
            <a:avLst/>
          </a:prstGeom>
        </p:spPr>
      </p:pic>
      <p:pic>
        <p:nvPicPr>
          <p:cNvPr id="14" name="図 13">
            <a:extLst>
              <a:ext uri="{FF2B5EF4-FFF2-40B4-BE49-F238E27FC236}">
                <a16:creationId xmlns:a16="http://schemas.microsoft.com/office/drawing/2014/main" id="{F917DDF5-6988-92F6-634A-4326B0DA5981}"/>
              </a:ext>
            </a:extLst>
          </p:cNvPr>
          <p:cNvPicPr>
            <a:picLocks noChangeAspect="1"/>
          </p:cNvPicPr>
          <p:nvPr/>
        </p:nvPicPr>
        <p:blipFill rotWithShape="1">
          <a:blip r:embed="rId4"/>
          <a:srcRect b="53604"/>
          <a:stretch/>
        </p:blipFill>
        <p:spPr>
          <a:xfrm>
            <a:off x="7860977" y="3295041"/>
            <a:ext cx="1627929" cy="950167"/>
          </a:xfrm>
          <a:prstGeom prst="rect">
            <a:avLst/>
          </a:prstGeom>
        </p:spPr>
      </p:pic>
      <p:sp>
        <p:nvSpPr>
          <p:cNvPr id="15" name="テキスト ボックス 14">
            <a:extLst>
              <a:ext uri="{FF2B5EF4-FFF2-40B4-BE49-F238E27FC236}">
                <a16:creationId xmlns:a16="http://schemas.microsoft.com/office/drawing/2014/main" id="{C9941A30-AC10-7BB3-02B8-0059C0763438}"/>
              </a:ext>
            </a:extLst>
          </p:cNvPr>
          <p:cNvSpPr txBox="1"/>
          <p:nvPr/>
        </p:nvSpPr>
        <p:spPr>
          <a:xfrm>
            <a:off x="7653971" y="5304453"/>
            <a:ext cx="2215472"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日本放射線腫瘍学会提出資料から引用</a:t>
            </a:r>
          </a:p>
        </p:txBody>
      </p:sp>
      <p:pic>
        <p:nvPicPr>
          <p:cNvPr id="18" name="図 17">
            <a:extLst>
              <a:ext uri="{FF2B5EF4-FFF2-40B4-BE49-F238E27FC236}">
                <a16:creationId xmlns:a16="http://schemas.microsoft.com/office/drawing/2014/main" id="{5B890856-7491-3656-0C29-F6C0E8E51DD2}"/>
              </a:ext>
            </a:extLst>
          </p:cNvPr>
          <p:cNvPicPr>
            <a:picLocks noChangeAspect="1"/>
          </p:cNvPicPr>
          <p:nvPr/>
        </p:nvPicPr>
        <p:blipFill rotWithShape="1">
          <a:blip r:embed="rId4"/>
          <a:srcRect t="50940" b="2664"/>
          <a:stretch/>
        </p:blipFill>
        <p:spPr>
          <a:xfrm>
            <a:off x="7844548" y="4329615"/>
            <a:ext cx="1660787" cy="969346"/>
          </a:xfrm>
          <a:prstGeom prst="rect">
            <a:avLst/>
          </a:prstGeom>
        </p:spPr>
      </p:pic>
      <p:sp>
        <p:nvSpPr>
          <p:cNvPr id="5" name="スライド番号プレースホルダー 2">
            <a:extLst>
              <a:ext uri="{FF2B5EF4-FFF2-40B4-BE49-F238E27FC236}">
                <a16:creationId xmlns:a16="http://schemas.microsoft.com/office/drawing/2014/main" id="{C8FD48A8-3EFC-1D6B-CAFA-21D910E210B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767607630"/>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正方形/長方形 18">
            <a:extLst>
              <a:ext uri="{FF2B5EF4-FFF2-40B4-BE49-F238E27FC236}">
                <a16:creationId xmlns:a16="http://schemas.microsoft.com/office/drawing/2014/main" id="{5B14BDC9-0488-142D-2FC9-A6F48385859D}"/>
              </a:ext>
            </a:extLst>
          </p:cNvPr>
          <p:cNvSpPr/>
          <p:nvPr/>
        </p:nvSpPr>
        <p:spPr>
          <a:xfrm>
            <a:off x="104400" y="1051200"/>
            <a:ext cx="9730800" cy="5632311"/>
          </a:xfrm>
          <a:prstGeom prst="rect">
            <a:avLst/>
          </a:prstGeom>
          <a:ln w="19050">
            <a:solidFill>
              <a:schemeClr val="tx1"/>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膀胱尿管逆流手術に、腹腔鏡下膀胱尿管逆流手術（膀胱外アプローチ）を追加する。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zh-TW"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zh-TW"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zh-TW"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zh-TW"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zh-TW"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zh-TW"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zh-TW"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zh-TW" altLang="en-US" sz="1600" b="0" i="0" u="none" strike="noStrike" kern="1200" cap="none" spc="0" normalizeH="0" baseline="0" noProof="0">
                <a:ln>
                  <a:noFill/>
                </a:ln>
                <a:solidFill>
                  <a:prstClr val="black"/>
                </a:solidFill>
                <a:effectLst/>
                <a:uLnTx/>
                <a:uFillTx/>
                <a:latin typeface="メイリオ"/>
                <a:ea typeface="メイリオ"/>
                <a:cs typeface="+mn-cs"/>
              </a:rPr>
              <a:t>腹腔鏡下胃縮小術</a:t>
            </a: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に、バイパス術を併施する場合を追加する。</a:t>
            </a: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医療技術評価分科会の評価を踏まえた対応⑫</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11929" y="814876"/>
            <a:ext cx="4066108"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先進医療として実施された技術の保険導入</a:t>
            </a:r>
          </a:p>
        </p:txBody>
      </p:sp>
      <p:sp>
        <p:nvSpPr>
          <p:cNvPr id="22" name="正方形/長方形 21">
            <a:extLst>
              <a:ext uri="{FF2B5EF4-FFF2-40B4-BE49-F238E27FC236}">
                <a16:creationId xmlns:a16="http://schemas.microsoft.com/office/drawing/2014/main" id="{A51C4C46-8EC5-0284-F0F4-A1F09F34A056}"/>
              </a:ext>
            </a:extLst>
          </p:cNvPr>
          <p:cNvSpPr/>
          <p:nvPr/>
        </p:nvSpPr>
        <p:spPr>
          <a:xfrm>
            <a:off x="175199" y="1647952"/>
            <a:ext cx="9730801" cy="745089"/>
          </a:xfrm>
          <a:prstGeom prst="rect">
            <a:avLst/>
          </a:prstGeom>
          <a:noFill/>
          <a:ln w="12700" cap="flat" cmpd="sng" algn="ctr">
            <a:noFill/>
            <a:prstDash val="solid"/>
          </a:ln>
          <a:effectLst/>
        </p:spPr>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腹腔鏡下膀胱尿管逆流手術（膀胱外アプローチ）</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a:ln>
                  <a:noFill/>
                </a:ln>
                <a:solidFill>
                  <a:srgbClr val="0070C0"/>
                </a:solidFill>
                <a:effectLst/>
                <a:uLnTx/>
                <a:uFillTx/>
                <a:latin typeface="Verdana"/>
                <a:ea typeface="メイリオ"/>
                <a:cs typeface="+mn-cs"/>
              </a:rPr>
              <a:t>（新）</a:t>
            </a:r>
            <a:r>
              <a:rPr kumimoji="1" lang="ja-JP" altLang="en-US" sz="1400" b="1" i="0" u="none" strike="noStrike" kern="1200" cap="none" spc="0" normalizeH="0" baseline="0" noProof="0">
                <a:ln>
                  <a:noFill/>
                </a:ln>
                <a:solidFill>
                  <a:srgbClr val="0070C0"/>
                </a:solidFill>
                <a:effectLst/>
                <a:uLnTx/>
                <a:uFillTx/>
                <a:latin typeface="Verdana"/>
                <a:ea typeface="メイリオ"/>
                <a:cs typeface="+mn-cs"/>
              </a:rPr>
              <a:t>　</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腹腔鏡下膀胱尿管逆流手術（膀胱外アプローチ）</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39,280</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Verdana"/>
                <a:ea typeface="メイリオ"/>
                <a:cs typeface="+mn-cs"/>
              </a:rPr>
              <a:t>　</a:t>
            </a:r>
            <a:endParaRPr kumimoji="1" lang="en-US" altLang="ja-JP" sz="1400" b="0" i="0" u="none" strike="noStrike" kern="1200" cap="none" spc="0" normalizeH="0" baseline="0" noProof="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sng" strike="noStrike" kern="1200" cap="none" spc="0" normalizeH="0" baseline="0" noProof="0">
              <a:ln>
                <a:noFill/>
              </a:ln>
              <a:solidFill>
                <a:srgbClr val="0070C0"/>
              </a:solidFill>
              <a:effectLst/>
              <a:uLnTx/>
              <a:uFillTx/>
              <a:latin typeface="Verdana"/>
              <a:ea typeface="メイリオ"/>
              <a:cs typeface="+mn-cs"/>
            </a:endParaRPr>
          </a:p>
        </p:txBody>
      </p:sp>
      <p:sp>
        <p:nvSpPr>
          <p:cNvPr id="23" name="正方形/長方形 22">
            <a:extLst>
              <a:ext uri="{FF2B5EF4-FFF2-40B4-BE49-F238E27FC236}">
                <a16:creationId xmlns:a16="http://schemas.microsoft.com/office/drawing/2014/main" id="{8ED85A14-F4CD-9F9D-ECBB-6213DFC87094}"/>
              </a:ext>
            </a:extLst>
          </p:cNvPr>
          <p:cNvSpPr/>
          <p:nvPr/>
        </p:nvSpPr>
        <p:spPr>
          <a:xfrm>
            <a:off x="171077" y="4395604"/>
            <a:ext cx="7439536" cy="745089"/>
          </a:xfrm>
          <a:prstGeom prst="rect">
            <a:avLst/>
          </a:prstGeom>
          <a:noFill/>
          <a:ln w="12700" cap="flat" cmpd="sng" algn="ctr">
            <a:noFill/>
            <a:prstDash val="solid"/>
          </a:ln>
          <a:effectLst/>
        </p:spPr>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腹腔鏡下胃縮小術</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　スリーブ状切除によるもの　</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40,050</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a:ln>
                  <a:noFill/>
                </a:ln>
                <a:solidFill>
                  <a:srgbClr val="0070C0"/>
                </a:solidFill>
                <a:effectLst/>
                <a:uLnTx/>
                <a:uFillTx/>
                <a:latin typeface="Verdana"/>
                <a:ea typeface="メイリオ"/>
                <a:cs typeface="+mn-cs"/>
              </a:rPr>
              <a:t>（改）</a:t>
            </a:r>
            <a:r>
              <a:rPr kumimoji="1" lang="ja-JP" altLang="en-US" sz="1400" b="1" i="0" u="none" strike="noStrike" kern="1200" cap="none" spc="0" normalizeH="0" baseline="0" noProof="0">
                <a:ln>
                  <a:noFill/>
                </a:ln>
                <a:solidFill>
                  <a:srgbClr val="0070C0"/>
                </a:solidFill>
                <a:effectLst/>
                <a:uLnTx/>
                <a:uFillTx/>
                <a:latin typeface="Verdana"/>
                <a:ea typeface="メイリオ"/>
                <a:cs typeface="+mn-cs"/>
              </a:rPr>
              <a:t>　</a:t>
            </a:r>
            <a:r>
              <a:rPr kumimoji="1" lang="ja-JP" altLang="en-US" sz="1400" b="1" i="0" u="sng" strike="noStrike" kern="1200" cap="none" spc="0" normalizeH="0" baseline="0" noProof="0">
                <a:ln>
                  <a:noFill/>
                </a:ln>
                <a:solidFill>
                  <a:srgbClr val="0070C0"/>
                </a:solidFill>
                <a:effectLst/>
                <a:uLnTx/>
                <a:uFillTx/>
                <a:latin typeface="Verdana"/>
                <a:ea typeface="メイリオ"/>
                <a:cs typeface="+mn-cs"/>
              </a:rPr>
              <a:t>２</a:t>
            </a:r>
            <a:r>
              <a:rPr kumimoji="1" lang="ja-JP" altLang="en-US" sz="1400" b="1" i="0" u="none" strike="noStrike" kern="1200" cap="none" spc="0" normalizeH="0" baseline="0" noProof="0">
                <a:ln>
                  <a:noFill/>
                </a:ln>
                <a:solidFill>
                  <a:srgbClr val="0070C0"/>
                </a:solidFill>
                <a:effectLst/>
                <a:uLnTx/>
                <a:uFillTx/>
                <a:latin typeface="Verdana"/>
                <a:ea typeface="メイリオ"/>
                <a:cs typeface="+mn-cs"/>
              </a:rPr>
              <a:t>　</a:t>
            </a:r>
            <a:r>
              <a:rPr kumimoji="1" lang="ja-JP" altLang="en-US" sz="1400" b="1" i="0" u="sng" strike="noStrike" kern="1200" cap="none" spc="0" normalizeH="0" baseline="0" noProof="0">
                <a:ln>
                  <a:noFill/>
                </a:ln>
                <a:solidFill>
                  <a:srgbClr val="0070C0"/>
                </a:solidFill>
                <a:effectLst/>
                <a:uLnTx/>
                <a:uFillTx/>
                <a:latin typeface="Verdana"/>
                <a:ea typeface="メイリオ"/>
                <a:cs typeface="+mn-cs"/>
              </a:rPr>
              <a:t>スリーブ状切除によるもの（バイパス術を併施するもの）</a:t>
            </a:r>
            <a:r>
              <a:rPr kumimoji="1" lang="ja-JP" altLang="en-US" sz="1400" b="1" i="0" u="none" strike="noStrike" kern="1200" cap="none" spc="0" normalizeH="0" baseline="0" noProof="0">
                <a:ln>
                  <a:noFill/>
                </a:ln>
                <a:solidFill>
                  <a:srgbClr val="0070C0"/>
                </a:solidFill>
                <a:effectLst/>
                <a:uLnTx/>
                <a:uFillTx/>
                <a:latin typeface="Verdana"/>
                <a:ea typeface="メイリオ"/>
                <a:cs typeface="+mn-cs"/>
              </a:rPr>
              <a:t>　</a:t>
            </a:r>
            <a:r>
              <a:rPr kumimoji="1" lang="en-US" altLang="ja-JP" sz="1400" b="1" i="0" u="sng" strike="noStrike" kern="1200" cap="none" spc="0" normalizeH="0" baseline="0" noProof="0">
                <a:ln>
                  <a:noFill/>
                </a:ln>
                <a:solidFill>
                  <a:srgbClr val="0070C0"/>
                </a:solidFill>
                <a:effectLst/>
                <a:uLnTx/>
                <a:uFillTx/>
                <a:latin typeface="Verdana"/>
                <a:ea typeface="メイリオ"/>
                <a:cs typeface="+mn-cs"/>
              </a:rPr>
              <a:t>50,290</a:t>
            </a:r>
            <a:r>
              <a:rPr kumimoji="1" lang="ja-JP" altLang="en-US" sz="1400" b="1" i="0" u="sng" strike="noStrike" kern="1200" cap="none" spc="0" normalizeH="0" baseline="0" noProof="0">
                <a:ln>
                  <a:noFill/>
                </a:ln>
                <a:solidFill>
                  <a:srgbClr val="0070C0"/>
                </a:solidFill>
                <a:effectLst/>
                <a:uLnTx/>
                <a:uFillTx/>
                <a:latin typeface="Verdana"/>
                <a:ea typeface="メイリオ"/>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sng" strike="noStrike" kern="1200" cap="none" spc="0" normalizeH="0" baseline="3000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pic>
        <p:nvPicPr>
          <p:cNvPr id="25" name="図 24">
            <a:extLst>
              <a:ext uri="{FF2B5EF4-FFF2-40B4-BE49-F238E27FC236}">
                <a16:creationId xmlns:a16="http://schemas.microsoft.com/office/drawing/2014/main" id="{F918BE64-F763-E6B6-BBA1-E95D36B4048A}"/>
              </a:ext>
            </a:extLst>
          </p:cNvPr>
          <p:cNvPicPr>
            <a:picLocks noChangeAspect="1"/>
          </p:cNvPicPr>
          <p:nvPr/>
        </p:nvPicPr>
        <p:blipFill>
          <a:blip r:embed="rId3"/>
          <a:stretch>
            <a:fillRect/>
          </a:stretch>
        </p:blipFill>
        <p:spPr>
          <a:xfrm>
            <a:off x="7868200" y="4608679"/>
            <a:ext cx="1229547" cy="1780090"/>
          </a:xfrm>
          <a:prstGeom prst="rect">
            <a:avLst/>
          </a:prstGeom>
        </p:spPr>
      </p:pic>
      <p:sp>
        <p:nvSpPr>
          <p:cNvPr id="26" name="テキスト ボックス 25">
            <a:extLst>
              <a:ext uri="{FF2B5EF4-FFF2-40B4-BE49-F238E27FC236}">
                <a16:creationId xmlns:a16="http://schemas.microsoft.com/office/drawing/2014/main" id="{67402713-871F-8367-488F-1B953C528B3E}"/>
              </a:ext>
            </a:extLst>
          </p:cNvPr>
          <p:cNvSpPr txBox="1"/>
          <p:nvPr/>
        </p:nvSpPr>
        <p:spPr>
          <a:xfrm>
            <a:off x="7158182" y="4240983"/>
            <a:ext cx="2649584" cy="369332"/>
          </a:xfrm>
          <a:prstGeom prst="rect">
            <a:avLst/>
          </a:prstGeom>
          <a:solidFill>
            <a:schemeClr val="bg1"/>
          </a:solidFill>
          <a:ln>
            <a:solidFill>
              <a:schemeClr val="tx1"/>
            </a:solidFill>
          </a:ln>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腹腔鏡下胃縮小術（スリーブ状切除によるもの</a:t>
            </a: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（バイパス術を併施するもの））のイメージ図</a:t>
            </a:r>
          </a:p>
        </p:txBody>
      </p:sp>
      <p:sp>
        <p:nvSpPr>
          <p:cNvPr id="27" name="テキスト ボックス 26">
            <a:extLst>
              <a:ext uri="{FF2B5EF4-FFF2-40B4-BE49-F238E27FC236}">
                <a16:creationId xmlns:a16="http://schemas.microsoft.com/office/drawing/2014/main" id="{828C6CCF-3387-942C-8C84-29FAB6FFC347}"/>
              </a:ext>
            </a:extLst>
          </p:cNvPr>
          <p:cNvSpPr txBox="1"/>
          <p:nvPr/>
        </p:nvSpPr>
        <p:spPr>
          <a:xfrm>
            <a:off x="7432202" y="6388769"/>
            <a:ext cx="2215472"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日本肥満症治療学会提出資料から引用</a:t>
            </a:r>
          </a:p>
        </p:txBody>
      </p:sp>
      <p:pic>
        <p:nvPicPr>
          <p:cNvPr id="4" name="図 3">
            <a:extLst>
              <a:ext uri="{FF2B5EF4-FFF2-40B4-BE49-F238E27FC236}">
                <a16:creationId xmlns:a16="http://schemas.microsoft.com/office/drawing/2014/main" id="{BCD02AD2-9602-798D-01C7-2CBC8234E818}"/>
              </a:ext>
            </a:extLst>
          </p:cNvPr>
          <p:cNvPicPr>
            <a:picLocks noChangeAspect="1"/>
          </p:cNvPicPr>
          <p:nvPr/>
        </p:nvPicPr>
        <p:blipFill>
          <a:blip r:embed="rId4"/>
          <a:stretch>
            <a:fillRect/>
          </a:stretch>
        </p:blipFill>
        <p:spPr>
          <a:xfrm>
            <a:off x="5035798" y="2254186"/>
            <a:ext cx="3832225" cy="1449727"/>
          </a:xfrm>
          <a:prstGeom prst="rect">
            <a:avLst/>
          </a:prstGeom>
        </p:spPr>
      </p:pic>
      <p:pic>
        <p:nvPicPr>
          <p:cNvPr id="6" name="図 5">
            <a:extLst>
              <a:ext uri="{FF2B5EF4-FFF2-40B4-BE49-F238E27FC236}">
                <a16:creationId xmlns:a16="http://schemas.microsoft.com/office/drawing/2014/main" id="{89AB0094-45E6-5715-786C-C22225B02704}"/>
              </a:ext>
            </a:extLst>
          </p:cNvPr>
          <p:cNvPicPr>
            <a:picLocks noChangeAspect="1"/>
          </p:cNvPicPr>
          <p:nvPr/>
        </p:nvPicPr>
        <p:blipFill>
          <a:blip r:embed="rId5"/>
          <a:stretch>
            <a:fillRect/>
          </a:stretch>
        </p:blipFill>
        <p:spPr>
          <a:xfrm>
            <a:off x="3371273" y="2178127"/>
            <a:ext cx="1510146" cy="1488365"/>
          </a:xfrm>
          <a:prstGeom prst="rect">
            <a:avLst/>
          </a:prstGeom>
        </p:spPr>
      </p:pic>
      <p:sp>
        <p:nvSpPr>
          <p:cNvPr id="7" name="テキスト ボックス 6">
            <a:extLst>
              <a:ext uri="{FF2B5EF4-FFF2-40B4-BE49-F238E27FC236}">
                <a16:creationId xmlns:a16="http://schemas.microsoft.com/office/drawing/2014/main" id="{40B1C7C4-43C8-A6B9-B839-5C1844A9BC10}"/>
              </a:ext>
            </a:extLst>
          </p:cNvPr>
          <p:cNvSpPr txBox="1"/>
          <p:nvPr/>
        </p:nvSpPr>
        <p:spPr>
          <a:xfrm>
            <a:off x="7432202" y="3692071"/>
            <a:ext cx="2215472"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日本小児泌尿器学会提出資料から引用</a:t>
            </a:r>
          </a:p>
        </p:txBody>
      </p:sp>
      <p:sp>
        <p:nvSpPr>
          <p:cNvPr id="3" name="スライド番号プレースホルダー 2">
            <a:extLst>
              <a:ext uri="{FF2B5EF4-FFF2-40B4-BE49-F238E27FC236}">
                <a16:creationId xmlns:a16="http://schemas.microsoft.com/office/drawing/2014/main" id="{8FA6C383-D674-C858-6EF7-F34E97795F2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648113921"/>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正方形/長方形 33">
            <a:extLst>
              <a:ext uri="{FF2B5EF4-FFF2-40B4-BE49-F238E27FC236}">
                <a16:creationId xmlns:a16="http://schemas.microsoft.com/office/drawing/2014/main" id="{BAA7E464-AC4F-C06F-6F92-46CF44DE894E}"/>
              </a:ext>
            </a:extLst>
          </p:cNvPr>
          <p:cNvSpPr/>
          <p:nvPr/>
        </p:nvSpPr>
        <p:spPr>
          <a:xfrm>
            <a:off x="188119" y="1007756"/>
            <a:ext cx="9529762" cy="557560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内視鏡的大腸ポリープ・粘膜切除術において、病変検出を支援するプログラム医療機器を用いて実施した場合の加算を新設する。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zh-TW"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TW"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内視鏡的大腸ポリープ・粘膜切除術</a:t>
            </a:r>
            <a:r>
              <a:rPr kumimoji="1" lang="en-US" altLang="zh-TW"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病変検出支援プログラム加算</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60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医療技術評価分科会の評価を踏まえた対応⑬</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pic>
        <p:nvPicPr>
          <p:cNvPr id="8" name="図 7">
            <a:extLst>
              <a:ext uri="{FF2B5EF4-FFF2-40B4-BE49-F238E27FC236}">
                <a16:creationId xmlns:a16="http://schemas.microsoft.com/office/drawing/2014/main" id="{376630DD-0625-F5BD-DFBF-A090C16ECDFF}"/>
              </a:ext>
            </a:extLst>
          </p:cNvPr>
          <p:cNvPicPr>
            <a:picLocks noChangeAspect="1"/>
          </p:cNvPicPr>
          <p:nvPr/>
        </p:nvPicPr>
        <p:blipFill>
          <a:blip r:embed="rId3"/>
          <a:stretch>
            <a:fillRect/>
          </a:stretch>
        </p:blipFill>
        <p:spPr>
          <a:xfrm>
            <a:off x="5808675" y="2494489"/>
            <a:ext cx="3723252" cy="2112552"/>
          </a:xfrm>
          <a:prstGeom prst="rect">
            <a:avLst/>
          </a:prstGeom>
        </p:spPr>
      </p:pic>
      <p:sp>
        <p:nvSpPr>
          <p:cNvPr id="9" name="正方形/長方形 8">
            <a:extLst>
              <a:ext uri="{FF2B5EF4-FFF2-40B4-BE49-F238E27FC236}">
                <a16:creationId xmlns:a16="http://schemas.microsoft.com/office/drawing/2014/main" id="{9B5F45C7-6164-B061-5C91-674690DAA4FB}"/>
              </a:ext>
            </a:extLst>
          </p:cNvPr>
          <p:cNvSpPr/>
          <p:nvPr/>
        </p:nvSpPr>
        <p:spPr>
          <a:xfrm>
            <a:off x="5808676" y="1920912"/>
            <a:ext cx="3723251"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解析モードを</a:t>
            </a:r>
            <a:r>
              <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ON</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にすると、内視鏡画像をリアルタイムで自動解析。ポリープ検出時、音と共に、ポリープの位置を緑色の四角形で表示</a:t>
            </a:r>
          </a:p>
        </p:txBody>
      </p:sp>
      <p:sp>
        <p:nvSpPr>
          <p:cNvPr id="10" name="テキスト ボックス 9">
            <a:extLst>
              <a:ext uri="{FF2B5EF4-FFF2-40B4-BE49-F238E27FC236}">
                <a16:creationId xmlns:a16="http://schemas.microsoft.com/office/drawing/2014/main" id="{FB6E05ED-8594-7721-7633-01F1E03E38B0}"/>
              </a:ext>
            </a:extLst>
          </p:cNvPr>
          <p:cNvSpPr txBox="1"/>
          <p:nvPr/>
        </p:nvSpPr>
        <p:spPr>
          <a:xfrm>
            <a:off x="6835715" y="4695870"/>
            <a:ext cx="2446024"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出典：保険適用希望書提出企業</a:t>
            </a:r>
          </a:p>
        </p:txBody>
      </p:sp>
      <p:sp>
        <p:nvSpPr>
          <p:cNvPr id="11" name="テキスト ボックス 10">
            <a:extLst>
              <a:ext uri="{FF2B5EF4-FFF2-40B4-BE49-F238E27FC236}">
                <a16:creationId xmlns:a16="http://schemas.microsoft.com/office/drawing/2014/main" id="{C1CA458B-2CBC-1114-6C24-2832E544DF6E}"/>
              </a:ext>
            </a:extLst>
          </p:cNvPr>
          <p:cNvSpPr txBox="1"/>
          <p:nvPr/>
        </p:nvSpPr>
        <p:spPr>
          <a:xfrm>
            <a:off x="65821" y="2832159"/>
            <a:ext cx="5556899" cy="1600438"/>
          </a:xfrm>
          <a:prstGeom prst="rect">
            <a:avLst/>
          </a:prstGeom>
          <a:noFill/>
        </p:spPr>
        <p:txBody>
          <a:bodyPr wrap="square" rtlCol="0">
            <a:spAutoFit/>
          </a:bodyPr>
          <a:lstStyle/>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［技術の概要］</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4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　大腸癌の前癌病変である腫瘍性ポリープを大腸内視鏡検査で早期に検出・切除することは、大腸癌や致死的大領癌の抑制に有効である。本技術は、大腸内視鏡映像内に映るポリープを検出・強調表示するソフトウェアを併用して検査を行うことで、腫瘍性ポリープの検出率向上や早期切除を可能とする。</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正方形/長方形 11">
            <a:extLst>
              <a:ext uri="{FF2B5EF4-FFF2-40B4-BE49-F238E27FC236}">
                <a16:creationId xmlns:a16="http://schemas.microsoft.com/office/drawing/2014/main" id="{FD628AB6-7ED6-A056-BDDB-DBC1301A8403}"/>
              </a:ext>
            </a:extLst>
          </p:cNvPr>
          <p:cNvSpPr/>
          <p:nvPr/>
        </p:nvSpPr>
        <p:spPr>
          <a:xfrm>
            <a:off x="252771" y="834491"/>
            <a:ext cx="5987272"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保険医療材料等専門組織で検討された技術料の見直しへの対応</a:t>
            </a:r>
          </a:p>
        </p:txBody>
      </p:sp>
      <p:sp>
        <p:nvSpPr>
          <p:cNvPr id="13" name="テキスト ボックス 12">
            <a:extLst>
              <a:ext uri="{FF2B5EF4-FFF2-40B4-BE49-F238E27FC236}">
                <a16:creationId xmlns:a16="http://schemas.microsoft.com/office/drawing/2014/main" id="{F36A6AB6-9573-9AD7-6888-EE6594C663B2}"/>
              </a:ext>
            </a:extLst>
          </p:cNvPr>
          <p:cNvSpPr txBox="1"/>
          <p:nvPr/>
        </p:nvSpPr>
        <p:spPr>
          <a:xfrm>
            <a:off x="65821" y="4779104"/>
            <a:ext cx="9529762" cy="1384995"/>
          </a:xfrm>
          <a:prstGeom prst="rect">
            <a:avLst/>
          </a:prstGeom>
          <a:noFill/>
        </p:spPr>
        <p:txBody>
          <a:bodyPr wrap="square" rtlCol="0">
            <a:spAutoFit/>
          </a:bodyPr>
          <a:lstStyle/>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54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　大腸内視鏡検査を実施する際に、大腸内視鏡動画から大腸ポリープの持つ特徴を解析し検出支援を行うプログラム医療機器のうち、大腸内視鏡検査に関し専門の知識及び経験を有する医師が用いた場合に用いない場合と比較して診断精度が上昇することが示されていると認められた製品を用いて診断を行った上で診断されたポリープを切除した場合に、患者１人の一連の大腸内視鏡検査につき１回に限り算定できる。なお、本加算は、内視鏡検査に関する専門の知識及び５年以上の経験を有する医師により実施された場合に算定する。</a:t>
            </a:r>
          </a:p>
        </p:txBody>
      </p:sp>
      <p:sp>
        <p:nvSpPr>
          <p:cNvPr id="4" name="スライド番号プレースホルダー 2">
            <a:extLst>
              <a:ext uri="{FF2B5EF4-FFF2-40B4-BE49-F238E27FC236}">
                <a16:creationId xmlns:a16="http://schemas.microsoft.com/office/drawing/2014/main" id="{2DD795E0-5CDE-25E2-8854-241D192CC105}"/>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605983091"/>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正方形/長方形 33">
            <a:extLst>
              <a:ext uri="{FF2B5EF4-FFF2-40B4-BE49-F238E27FC236}">
                <a16:creationId xmlns:a16="http://schemas.microsoft.com/office/drawing/2014/main" id="{BAA7E464-AC4F-C06F-6F92-46CF44DE894E}"/>
              </a:ext>
            </a:extLst>
          </p:cNvPr>
          <p:cNvSpPr/>
          <p:nvPr/>
        </p:nvSpPr>
        <p:spPr>
          <a:xfrm>
            <a:off x="188119" y="4035935"/>
            <a:ext cx="9529762" cy="266129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拡張用バルーンを用いた食道狭窄拡張術について、実態を踏まえて、算定回数を見直す。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医療技術評価分科会の評価を踏まえた対応⑭</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11929" y="3824356"/>
            <a:ext cx="1932508"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
        <p:nvSpPr>
          <p:cNvPr id="36" name="正方形/長方形 35">
            <a:extLst>
              <a:ext uri="{FF2B5EF4-FFF2-40B4-BE49-F238E27FC236}">
                <a16:creationId xmlns:a16="http://schemas.microsoft.com/office/drawing/2014/main" id="{3B956C87-B05E-FDF7-E640-0CEF124752B9}"/>
              </a:ext>
            </a:extLst>
          </p:cNvPr>
          <p:cNvSpPr/>
          <p:nvPr/>
        </p:nvSpPr>
        <p:spPr>
          <a:xfrm>
            <a:off x="5215577" y="4594203"/>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39" name="正方形/長方形 38">
            <a:extLst>
              <a:ext uri="{FF2B5EF4-FFF2-40B4-BE49-F238E27FC236}">
                <a16:creationId xmlns:a16="http://schemas.microsoft.com/office/drawing/2014/main" id="{7DEC1641-B0C0-97C6-FC31-0B848A31544D}"/>
              </a:ext>
            </a:extLst>
          </p:cNvPr>
          <p:cNvSpPr/>
          <p:nvPr/>
        </p:nvSpPr>
        <p:spPr>
          <a:xfrm>
            <a:off x="319030" y="4594203"/>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 name="正方形/長方形 2">
            <a:extLst>
              <a:ext uri="{FF2B5EF4-FFF2-40B4-BE49-F238E27FC236}">
                <a16:creationId xmlns:a16="http://schemas.microsoft.com/office/drawing/2014/main" id="{1BC184E2-F859-6038-3907-F0AB53B1D944}"/>
              </a:ext>
            </a:extLst>
          </p:cNvPr>
          <p:cNvSpPr/>
          <p:nvPr/>
        </p:nvSpPr>
        <p:spPr>
          <a:xfrm>
            <a:off x="188119" y="990192"/>
            <a:ext cx="9529762" cy="266129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気管支形成を伴う胸腔鏡下肺悪性腫瘍手術について、評価の見直しを行う。</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D485D1B5-3478-B15A-EB10-5261CB98C58F}"/>
              </a:ext>
            </a:extLst>
          </p:cNvPr>
          <p:cNvSpPr/>
          <p:nvPr/>
        </p:nvSpPr>
        <p:spPr>
          <a:xfrm>
            <a:off x="311929" y="797311"/>
            <a:ext cx="1932508"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
        <p:nvSpPr>
          <p:cNvPr id="5" name="正方形/長方形 4">
            <a:extLst>
              <a:ext uri="{FF2B5EF4-FFF2-40B4-BE49-F238E27FC236}">
                <a16:creationId xmlns:a16="http://schemas.microsoft.com/office/drawing/2014/main" id="{A8424362-B66B-8602-6DD0-FD3000390C05}"/>
              </a:ext>
            </a:extLst>
          </p:cNvPr>
          <p:cNvSpPr/>
          <p:nvPr/>
        </p:nvSpPr>
        <p:spPr>
          <a:xfrm>
            <a:off x="5215577" y="1527092"/>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6" name="正方形/長方形 5">
            <a:extLst>
              <a:ext uri="{FF2B5EF4-FFF2-40B4-BE49-F238E27FC236}">
                <a16:creationId xmlns:a16="http://schemas.microsoft.com/office/drawing/2014/main" id="{2623F9A1-E5DF-0D45-4482-0B08428A9431}"/>
              </a:ext>
            </a:extLst>
          </p:cNvPr>
          <p:cNvSpPr/>
          <p:nvPr/>
        </p:nvSpPr>
        <p:spPr>
          <a:xfrm>
            <a:off x="5241513" y="1890402"/>
            <a:ext cx="4320000" cy="56572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胸腔鏡下肺悪性腫瘍手術</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気管支形成を伴う肺切除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107,800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7" name="右矢印 89">
            <a:extLst>
              <a:ext uri="{FF2B5EF4-FFF2-40B4-BE49-F238E27FC236}">
                <a16:creationId xmlns:a16="http://schemas.microsoft.com/office/drawing/2014/main" id="{04CC7705-E7EC-9FA6-6A5B-08D73900C640}"/>
              </a:ext>
            </a:extLst>
          </p:cNvPr>
          <p:cNvSpPr/>
          <p:nvPr/>
        </p:nvSpPr>
        <p:spPr>
          <a:xfrm>
            <a:off x="4731545" y="1712084"/>
            <a:ext cx="442913" cy="543040"/>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8" name="正方形/長方形 7">
            <a:extLst>
              <a:ext uri="{FF2B5EF4-FFF2-40B4-BE49-F238E27FC236}">
                <a16:creationId xmlns:a16="http://schemas.microsoft.com/office/drawing/2014/main" id="{572AB40E-7505-EEB6-0B4F-3D3CEC018984}"/>
              </a:ext>
            </a:extLst>
          </p:cNvPr>
          <p:cNvSpPr/>
          <p:nvPr/>
        </p:nvSpPr>
        <p:spPr>
          <a:xfrm>
            <a:off x="319030" y="1527092"/>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9" name="正方形/長方形 8">
            <a:extLst>
              <a:ext uri="{FF2B5EF4-FFF2-40B4-BE49-F238E27FC236}">
                <a16:creationId xmlns:a16="http://schemas.microsoft.com/office/drawing/2014/main" id="{C22C8BE6-B01F-4338-19C1-63DE7B6BB70F}"/>
              </a:ext>
            </a:extLst>
          </p:cNvPr>
          <p:cNvSpPr/>
          <p:nvPr/>
        </p:nvSpPr>
        <p:spPr>
          <a:xfrm>
            <a:off x="311929" y="1890402"/>
            <a:ext cx="4371398" cy="56572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胸腔鏡下肺悪性腫瘍手術</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気管支形成を伴う肺切除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81,420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10" name="図 9">
            <a:extLst>
              <a:ext uri="{FF2B5EF4-FFF2-40B4-BE49-F238E27FC236}">
                <a16:creationId xmlns:a16="http://schemas.microsoft.com/office/drawing/2014/main" id="{9A1A26B4-F6D3-4B1E-AB3A-E57DBCDB8DCC}"/>
              </a:ext>
            </a:extLst>
          </p:cNvPr>
          <p:cNvPicPr>
            <a:picLocks noChangeAspect="1"/>
          </p:cNvPicPr>
          <p:nvPr/>
        </p:nvPicPr>
        <p:blipFill>
          <a:blip r:embed="rId3"/>
          <a:stretch>
            <a:fillRect/>
          </a:stretch>
        </p:blipFill>
        <p:spPr>
          <a:xfrm>
            <a:off x="7208875" y="2442837"/>
            <a:ext cx="2111351" cy="1026453"/>
          </a:xfrm>
          <a:prstGeom prst="rect">
            <a:avLst/>
          </a:prstGeom>
        </p:spPr>
      </p:pic>
      <p:sp>
        <p:nvSpPr>
          <p:cNvPr id="11" name="テキスト ボックス 10">
            <a:extLst>
              <a:ext uri="{FF2B5EF4-FFF2-40B4-BE49-F238E27FC236}">
                <a16:creationId xmlns:a16="http://schemas.microsoft.com/office/drawing/2014/main" id="{2B8D8416-F35E-3F3E-14E9-5E1F98C95806}"/>
              </a:ext>
            </a:extLst>
          </p:cNvPr>
          <p:cNvSpPr txBox="1"/>
          <p:nvPr/>
        </p:nvSpPr>
        <p:spPr>
          <a:xfrm>
            <a:off x="7225398" y="3443629"/>
            <a:ext cx="2215472"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日本呼吸器外科学会提出資料から引用</a:t>
            </a:r>
          </a:p>
        </p:txBody>
      </p:sp>
      <p:sp>
        <p:nvSpPr>
          <p:cNvPr id="40" name="正方形/長方形 39">
            <a:extLst>
              <a:ext uri="{FF2B5EF4-FFF2-40B4-BE49-F238E27FC236}">
                <a16:creationId xmlns:a16="http://schemas.microsoft.com/office/drawing/2014/main" id="{F887E379-BAE9-15F0-A969-2F99F18F314B}"/>
              </a:ext>
            </a:extLst>
          </p:cNvPr>
          <p:cNvSpPr/>
          <p:nvPr/>
        </p:nvSpPr>
        <p:spPr>
          <a:xfrm>
            <a:off x="311929" y="4957512"/>
            <a:ext cx="4371398" cy="1646611"/>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食道狭窄拡張術</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内視鏡によるもの</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食道ブジー法</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拡張用バルーンによるもの</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　短期間又は同一入院期間中、回数にかかわらず、第１回　目の実施日に１回に限り算定する。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7" name="正方形/長方形 36">
            <a:extLst>
              <a:ext uri="{FF2B5EF4-FFF2-40B4-BE49-F238E27FC236}">
                <a16:creationId xmlns:a16="http://schemas.microsoft.com/office/drawing/2014/main" id="{4F4725E4-3F5F-687D-501E-B8FF5207366F}"/>
              </a:ext>
            </a:extLst>
          </p:cNvPr>
          <p:cNvSpPr/>
          <p:nvPr/>
        </p:nvSpPr>
        <p:spPr>
          <a:xfrm>
            <a:off x="5215577" y="4957513"/>
            <a:ext cx="4320000" cy="164661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食道狭窄拡張術</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内視鏡によるもの</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食道ブジー法</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拡張用バルーンによるもの</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１及び２については</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短期間又は同一入院期間中、回数にかかわらず、第１回目の実施日に１回に限り</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、３については２回に限り算定する</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8" name="右矢印 89">
            <a:extLst>
              <a:ext uri="{FF2B5EF4-FFF2-40B4-BE49-F238E27FC236}">
                <a16:creationId xmlns:a16="http://schemas.microsoft.com/office/drawing/2014/main" id="{3398A9AC-5E20-A18B-E408-3C7FD7DF61EF}"/>
              </a:ext>
            </a:extLst>
          </p:cNvPr>
          <p:cNvSpPr/>
          <p:nvPr/>
        </p:nvSpPr>
        <p:spPr>
          <a:xfrm>
            <a:off x="4727995" y="5286419"/>
            <a:ext cx="442913" cy="581389"/>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2" name="スライド番号プレースホルダー 2">
            <a:extLst>
              <a:ext uri="{FF2B5EF4-FFF2-40B4-BE49-F238E27FC236}">
                <a16:creationId xmlns:a16="http://schemas.microsoft.com/office/drawing/2014/main" id="{9CE9B177-5462-5951-033F-8DA8AF9E0695}"/>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061711686"/>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正方形/長方形 2">
            <a:extLst>
              <a:ext uri="{FF2B5EF4-FFF2-40B4-BE49-F238E27FC236}">
                <a16:creationId xmlns:a16="http://schemas.microsoft.com/office/drawing/2014/main" id="{1BC184E2-F859-6038-3907-F0AB53B1D944}"/>
              </a:ext>
            </a:extLst>
          </p:cNvPr>
          <p:cNvSpPr/>
          <p:nvPr/>
        </p:nvSpPr>
        <p:spPr>
          <a:xfrm>
            <a:off x="188119" y="990193"/>
            <a:ext cx="9529762" cy="276900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ゲル充填人工乳房を用いた乳房再建術について、ガイドラインの変更を踏まえ、算定要件の見直しを行う。</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4" name="正方形/長方形 33">
            <a:extLst>
              <a:ext uri="{FF2B5EF4-FFF2-40B4-BE49-F238E27FC236}">
                <a16:creationId xmlns:a16="http://schemas.microsoft.com/office/drawing/2014/main" id="{BAA7E464-AC4F-C06F-6F92-46CF44DE894E}"/>
              </a:ext>
            </a:extLst>
          </p:cNvPr>
          <p:cNvSpPr/>
          <p:nvPr/>
        </p:nvSpPr>
        <p:spPr>
          <a:xfrm>
            <a:off x="188119" y="4231563"/>
            <a:ext cx="9529762" cy="202475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遺伝性乳癌卵巣癌症候群に対する乳房切除術について、評価を見直す。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医療技術評価分科会の評価を踏まえた対応⑮</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11932" y="4018196"/>
            <a:ext cx="1932508"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
        <p:nvSpPr>
          <p:cNvPr id="36" name="正方形/長方形 35">
            <a:extLst>
              <a:ext uri="{FF2B5EF4-FFF2-40B4-BE49-F238E27FC236}">
                <a16:creationId xmlns:a16="http://schemas.microsoft.com/office/drawing/2014/main" id="{3B956C87-B05E-FDF7-E640-0CEF124752B9}"/>
              </a:ext>
            </a:extLst>
          </p:cNvPr>
          <p:cNvSpPr/>
          <p:nvPr/>
        </p:nvSpPr>
        <p:spPr>
          <a:xfrm>
            <a:off x="5208479" y="4797723"/>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39" name="正方形/長方形 38">
            <a:extLst>
              <a:ext uri="{FF2B5EF4-FFF2-40B4-BE49-F238E27FC236}">
                <a16:creationId xmlns:a16="http://schemas.microsoft.com/office/drawing/2014/main" id="{7DEC1641-B0C0-97C6-FC31-0B848A31544D}"/>
              </a:ext>
            </a:extLst>
          </p:cNvPr>
          <p:cNvSpPr/>
          <p:nvPr/>
        </p:nvSpPr>
        <p:spPr>
          <a:xfrm>
            <a:off x="311932" y="4797723"/>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4" name="正方形/長方形 3">
            <a:extLst>
              <a:ext uri="{FF2B5EF4-FFF2-40B4-BE49-F238E27FC236}">
                <a16:creationId xmlns:a16="http://schemas.microsoft.com/office/drawing/2014/main" id="{D485D1B5-3478-B15A-EB10-5261CB98C58F}"/>
              </a:ext>
            </a:extLst>
          </p:cNvPr>
          <p:cNvSpPr/>
          <p:nvPr/>
        </p:nvSpPr>
        <p:spPr>
          <a:xfrm>
            <a:off x="311929" y="797311"/>
            <a:ext cx="1932508"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
        <p:nvSpPr>
          <p:cNvPr id="5" name="正方形/長方形 4">
            <a:extLst>
              <a:ext uri="{FF2B5EF4-FFF2-40B4-BE49-F238E27FC236}">
                <a16:creationId xmlns:a16="http://schemas.microsoft.com/office/drawing/2014/main" id="{A8424362-B66B-8602-6DD0-FD3000390C05}"/>
              </a:ext>
            </a:extLst>
          </p:cNvPr>
          <p:cNvSpPr/>
          <p:nvPr/>
        </p:nvSpPr>
        <p:spPr>
          <a:xfrm>
            <a:off x="5222678" y="1802619"/>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6" name="正方形/長方形 5">
            <a:extLst>
              <a:ext uri="{FF2B5EF4-FFF2-40B4-BE49-F238E27FC236}">
                <a16:creationId xmlns:a16="http://schemas.microsoft.com/office/drawing/2014/main" id="{2623F9A1-E5DF-0D45-4482-0B08428A9431}"/>
              </a:ext>
            </a:extLst>
          </p:cNvPr>
          <p:cNvSpPr/>
          <p:nvPr/>
        </p:nvSpPr>
        <p:spPr>
          <a:xfrm>
            <a:off x="5248614" y="2165928"/>
            <a:ext cx="4320000" cy="1380835"/>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ゲル充填人工乳房を用いた乳房再建術（乳房切除後）</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一次一期的再建の場合</a:t>
            </a: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大胸筋が温存され皮膚欠損が生じない乳輪乳頭温存皮下乳腺全摘術を行った症例。ただし、乳腺悪性腫瘍術後の場合においては、術前診断において</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早期乳癌</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(Stage0-IIIA)</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で、皮膚浸潤、大胸筋浸潤や高度のリンパ節転移を認めないこと。</a:t>
            </a:r>
          </a:p>
          <a:p>
            <a:pPr marL="180000" marR="0" lvl="0" indent="-45720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右矢印 89">
            <a:extLst>
              <a:ext uri="{FF2B5EF4-FFF2-40B4-BE49-F238E27FC236}">
                <a16:creationId xmlns:a16="http://schemas.microsoft.com/office/drawing/2014/main" id="{04CC7705-E7EC-9FA6-6A5B-08D73900C640}"/>
              </a:ext>
            </a:extLst>
          </p:cNvPr>
          <p:cNvSpPr/>
          <p:nvPr/>
        </p:nvSpPr>
        <p:spPr>
          <a:xfrm>
            <a:off x="4748064" y="2374697"/>
            <a:ext cx="442913" cy="543040"/>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8" name="正方形/長方形 7">
            <a:extLst>
              <a:ext uri="{FF2B5EF4-FFF2-40B4-BE49-F238E27FC236}">
                <a16:creationId xmlns:a16="http://schemas.microsoft.com/office/drawing/2014/main" id="{572AB40E-7505-EEB6-0B4F-3D3CEC018984}"/>
              </a:ext>
            </a:extLst>
          </p:cNvPr>
          <p:cNvSpPr/>
          <p:nvPr/>
        </p:nvSpPr>
        <p:spPr>
          <a:xfrm>
            <a:off x="326131" y="1802619"/>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9" name="正方形/長方形 8">
            <a:extLst>
              <a:ext uri="{FF2B5EF4-FFF2-40B4-BE49-F238E27FC236}">
                <a16:creationId xmlns:a16="http://schemas.microsoft.com/office/drawing/2014/main" id="{C22C8BE6-B01F-4338-19C1-63DE7B6BB70F}"/>
              </a:ext>
            </a:extLst>
          </p:cNvPr>
          <p:cNvSpPr/>
          <p:nvPr/>
        </p:nvSpPr>
        <p:spPr>
          <a:xfrm>
            <a:off x="319030" y="2165928"/>
            <a:ext cx="4371398" cy="1380836"/>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ゲル充填人工乳房を用いた乳房再建術（乳房切除後）</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一次一期的再建の場合</a:t>
            </a: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大胸筋が温存され皮膚欠損が生じない乳輪乳頭温存皮下乳腺全摘術を行った症例。ただし、乳腺悪性腫瘍術後の場合においては、術前診断において</a:t>
            </a:r>
            <a:r>
              <a:rPr kumimoji="1" lang="en-US" altLang="ja-JP" sz="1100" b="0" i="0" u="none" strike="noStrike" kern="1200" cap="none" spc="0" normalizeH="0" baseline="0" noProof="0" err="1">
                <a:ln>
                  <a:noFill/>
                </a:ln>
                <a:solidFill>
                  <a:prstClr val="black"/>
                </a:solidFill>
                <a:effectLst/>
                <a:uLnTx/>
                <a:uFillTx/>
                <a:latin typeface="メイリオ" panose="020B0604030504040204" pitchFamily="50" charset="-128"/>
                <a:ea typeface="メイリオ" panose="020B0604030504040204" pitchFamily="50" charset="-128"/>
                <a:cs typeface="+mn-cs"/>
              </a:rPr>
              <a:t>StageⅡ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以下で、皮膚浸潤、大胸筋浸潤や高度のリンパ節転移を認めないこと。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0" name="正方形/長方形 39">
            <a:extLst>
              <a:ext uri="{FF2B5EF4-FFF2-40B4-BE49-F238E27FC236}">
                <a16:creationId xmlns:a16="http://schemas.microsoft.com/office/drawing/2014/main" id="{F887E379-BAE9-15F0-A969-2F99F18F314B}"/>
              </a:ext>
            </a:extLst>
          </p:cNvPr>
          <p:cNvSpPr/>
          <p:nvPr/>
        </p:nvSpPr>
        <p:spPr>
          <a:xfrm>
            <a:off x="319032" y="5161033"/>
            <a:ext cx="4371398" cy="910296"/>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乳房切除術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6,040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7" name="正方形/長方形 36">
            <a:extLst>
              <a:ext uri="{FF2B5EF4-FFF2-40B4-BE49-F238E27FC236}">
                <a16:creationId xmlns:a16="http://schemas.microsoft.com/office/drawing/2014/main" id="{4F4725E4-3F5F-687D-501E-B8FF5207366F}"/>
              </a:ext>
            </a:extLst>
          </p:cNvPr>
          <p:cNvSpPr/>
          <p:nvPr/>
        </p:nvSpPr>
        <p:spPr>
          <a:xfrm>
            <a:off x="5208479" y="5161033"/>
            <a:ext cx="4320000" cy="910295"/>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乳房切除術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6,040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注   遺伝性乳癌卵巣癌症候群の患者に対して行う場合は、遺伝性乳癌卵巣癌症候群乳房切除加算として、</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8,780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点を所定点数に加算する</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8" name="右矢印 89">
            <a:extLst>
              <a:ext uri="{FF2B5EF4-FFF2-40B4-BE49-F238E27FC236}">
                <a16:creationId xmlns:a16="http://schemas.microsoft.com/office/drawing/2014/main" id="{3398A9AC-5E20-A18B-E408-3C7FD7DF61EF}"/>
              </a:ext>
            </a:extLst>
          </p:cNvPr>
          <p:cNvSpPr/>
          <p:nvPr/>
        </p:nvSpPr>
        <p:spPr>
          <a:xfrm>
            <a:off x="4727998" y="5096841"/>
            <a:ext cx="442913" cy="581389"/>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スライド番号プレースホルダー 2">
            <a:extLst>
              <a:ext uri="{FF2B5EF4-FFF2-40B4-BE49-F238E27FC236}">
                <a16:creationId xmlns:a16="http://schemas.microsoft.com/office/drawing/2014/main" id="{C81BDD15-D7D0-35B6-6EDA-5C232F7254C5}"/>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081548584"/>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正方形/長方形 33">
            <a:extLst>
              <a:ext uri="{FF2B5EF4-FFF2-40B4-BE49-F238E27FC236}">
                <a16:creationId xmlns:a16="http://schemas.microsoft.com/office/drawing/2014/main" id="{BAA7E464-AC4F-C06F-6F92-46CF44DE894E}"/>
              </a:ext>
            </a:extLst>
          </p:cNvPr>
          <p:cNvSpPr/>
          <p:nvPr/>
        </p:nvSpPr>
        <p:spPr>
          <a:xfrm>
            <a:off x="188119" y="4078957"/>
            <a:ext cx="9529762" cy="266129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サイトメガロウイルス核酸定量について、対象患者の見直しを行う。</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医療技術評価分科会の評価を踏まえた対応⑯</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11929" y="3886076"/>
            <a:ext cx="1932508"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
        <p:nvSpPr>
          <p:cNvPr id="36" name="正方形/長方形 35">
            <a:extLst>
              <a:ext uri="{FF2B5EF4-FFF2-40B4-BE49-F238E27FC236}">
                <a16:creationId xmlns:a16="http://schemas.microsoft.com/office/drawing/2014/main" id="{3B956C87-B05E-FDF7-E640-0CEF124752B9}"/>
              </a:ext>
            </a:extLst>
          </p:cNvPr>
          <p:cNvSpPr/>
          <p:nvPr/>
        </p:nvSpPr>
        <p:spPr>
          <a:xfrm>
            <a:off x="5215577" y="4615857"/>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37" name="正方形/長方形 36">
            <a:extLst>
              <a:ext uri="{FF2B5EF4-FFF2-40B4-BE49-F238E27FC236}">
                <a16:creationId xmlns:a16="http://schemas.microsoft.com/office/drawing/2014/main" id="{4F4725E4-3F5F-687D-501E-B8FF5207366F}"/>
              </a:ext>
            </a:extLst>
          </p:cNvPr>
          <p:cNvSpPr/>
          <p:nvPr/>
        </p:nvSpPr>
        <p:spPr>
          <a:xfrm>
            <a:off x="5241513" y="4979167"/>
            <a:ext cx="4320000" cy="164661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微生物核酸同定・定量検査</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16</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サイトメガロウイルス核酸定量</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16</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」のサイトメガロウイルス核酸定量は、以下のいずれかに該当する場合（中略）に算定する。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　臓器移植後若しくは造血幹細胞移植後の患者、ＨＩＶ感染者又は高度細胞性免疫不全の患者（中略）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　症候性先天性サイトメガロウイルス感染症患者</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（中略）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8" name="右矢印 89">
            <a:extLst>
              <a:ext uri="{FF2B5EF4-FFF2-40B4-BE49-F238E27FC236}">
                <a16:creationId xmlns:a16="http://schemas.microsoft.com/office/drawing/2014/main" id="{3398A9AC-5E20-A18B-E408-3C7FD7DF61EF}"/>
              </a:ext>
            </a:extLst>
          </p:cNvPr>
          <p:cNvSpPr/>
          <p:nvPr/>
        </p:nvSpPr>
        <p:spPr>
          <a:xfrm>
            <a:off x="4731543" y="5203391"/>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9" name="正方形/長方形 38">
            <a:extLst>
              <a:ext uri="{FF2B5EF4-FFF2-40B4-BE49-F238E27FC236}">
                <a16:creationId xmlns:a16="http://schemas.microsoft.com/office/drawing/2014/main" id="{7DEC1641-B0C0-97C6-FC31-0B848A31544D}"/>
              </a:ext>
            </a:extLst>
          </p:cNvPr>
          <p:cNvSpPr/>
          <p:nvPr/>
        </p:nvSpPr>
        <p:spPr>
          <a:xfrm>
            <a:off x="319030" y="4615857"/>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40" name="正方形/長方形 39">
            <a:extLst>
              <a:ext uri="{FF2B5EF4-FFF2-40B4-BE49-F238E27FC236}">
                <a16:creationId xmlns:a16="http://schemas.microsoft.com/office/drawing/2014/main" id="{F887E379-BAE9-15F0-A969-2F99F18F314B}"/>
              </a:ext>
            </a:extLst>
          </p:cNvPr>
          <p:cNvSpPr/>
          <p:nvPr/>
        </p:nvSpPr>
        <p:spPr>
          <a:xfrm>
            <a:off x="311929" y="4979166"/>
            <a:ext cx="4371398" cy="1646611"/>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微生物核酸同定・定量検査</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16</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サイトメガロウイルス核酸定量</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16</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サイトメガロウイルス核酸定量は、サイトメガロウイルス感染症の診断又は治療効果判定を目的として、臓器移植後若しくは造血幹細胞移植後の患者、ＨＩＶ感染者又は高度細胞性免疫不全の患者に対し、血液を検体としてリアルタイムＰＣＲ法によりサイトメガロウイルスＤＮＡを測定した場合に算定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a:extLst>
              <a:ext uri="{FF2B5EF4-FFF2-40B4-BE49-F238E27FC236}">
                <a16:creationId xmlns:a16="http://schemas.microsoft.com/office/drawing/2014/main" id="{1BC184E2-F859-6038-3907-F0AB53B1D944}"/>
              </a:ext>
            </a:extLst>
          </p:cNvPr>
          <p:cNvSpPr/>
          <p:nvPr/>
        </p:nvSpPr>
        <p:spPr>
          <a:xfrm>
            <a:off x="188119" y="990192"/>
            <a:ext cx="9529762" cy="266129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抗ミュラー管ホルモン（ＡＭＨ）について、検査の目的の見直しを行う。</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D485D1B5-3478-B15A-EB10-5261CB98C58F}"/>
              </a:ext>
            </a:extLst>
          </p:cNvPr>
          <p:cNvSpPr/>
          <p:nvPr/>
        </p:nvSpPr>
        <p:spPr>
          <a:xfrm>
            <a:off x="311929" y="797311"/>
            <a:ext cx="1932508"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
        <p:nvSpPr>
          <p:cNvPr id="5" name="正方形/長方形 4">
            <a:extLst>
              <a:ext uri="{FF2B5EF4-FFF2-40B4-BE49-F238E27FC236}">
                <a16:creationId xmlns:a16="http://schemas.microsoft.com/office/drawing/2014/main" id="{A8424362-B66B-8602-6DD0-FD3000390C05}"/>
              </a:ext>
            </a:extLst>
          </p:cNvPr>
          <p:cNvSpPr/>
          <p:nvPr/>
        </p:nvSpPr>
        <p:spPr>
          <a:xfrm>
            <a:off x="5215577" y="1527092"/>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6" name="正方形/長方形 5">
            <a:extLst>
              <a:ext uri="{FF2B5EF4-FFF2-40B4-BE49-F238E27FC236}">
                <a16:creationId xmlns:a16="http://schemas.microsoft.com/office/drawing/2014/main" id="{2623F9A1-E5DF-0D45-4482-0B08428A9431}"/>
              </a:ext>
            </a:extLst>
          </p:cNvPr>
          <p:cNvSpPr/>
          <p:nvPr/>
        </p:nvSpPr>
        <p:spPr>
          <a:xfrm>
            <a:off x="5241513" y="1890402"/>
            <a:ext cx="4320000" cy="164661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CN"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内分泌学的検査</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52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抗ミュラー管ホルモン（ＡＭＨ）</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52</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」の抗ミュラー管ホルモン（ＡＭＨ）は、不妊症の患者に対して、</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卵巣の有する機能の評価及び治療方針の決定</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を目的として、血清又は血漿を検体としてＥＩＡ法、ＣＬＥＩＡ法又はＥＣＬＩＡ法により測定した場合に、６月に１回に限り算定できる。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右矢印 89">
            <a:extLst>
              <a:ext uri="{FF2B5EF4-FFF2-40B4-BE49-F238E27FC236}">
                <a16:creationId xmlns:a16="http://schemas.microsoft.com/office/drawing/2014/main" id="{04CC7705-E7EC-9FA6-6A5B-08D73900C640}"/>
              </a:ext>
            </a:extLst>
          </p:cNvPr>
          <p:cNvSpPr/>
          <p:nvPr/>
        </p:nvSpPr>
        <p:spPr>
          <a:xfrm>
            <a:off x="4744513" y="2133098"/>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8" name="正方形/長方形 7">
            <a:extLst>
              <a:ext uri="{FF2B5EF4-FFF2-40B4-BE49-F238E27FC236}">
                <a16:creationId xmlns:a16="http://schemas.microsoft.com/office/drawing/2014/main" id="{572AB40E-7505-EEB6-0B4F-3D3CEC018984}"/>
              </a:ext>
            </a:extLst>
          </p:cNvPr>
          <p:cNvSpPr/>
          <p:nvPr/>
        </p:nvSpPr>
        <p:spPr>
          <a:xfrm>
            <a:off x="319030" y="1527092"/>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9" name="正方形/長方形 8">
            <a:extLst>
              <a:ext uri="{FF2B5EF4-FFF2-40B4-BE49-F238E27FC236}">
                <a16:creationId xmlns:a16="http://schemas.microsoft.com/office/drawing/2014/main" id="{C22C8BE6-B01F-4338-19C1-63DE7B6BB70F}"/>
              </a:ext>
            </a:extLst>
          </p:cNvPr>
          <p:cNvSpPr/>
          <p:nvPr/>
        </p:nvSpPr>
        <p:spPr>
          <a:xfrm>
            <a:off x="319029" y="1890401"/>
            <a:ext cx="4371398" cy="1646611"/>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CN"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内分泌学的検査</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52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抗ミュラー管ホルモン（ＡＭＨ）</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52</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」の抗ミュラー管ホルモン（ＡＭＨ）は、不妊症の患者に対して、</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調節卵巣刺激療法における治療方針の決定</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を目的として、血清又は血漿を検体としてＥＩＡ法、ＣＬＥＩＡ法又はＥＣＬＩＡ法により測定した場合に、６月に１回に限り算定できる。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スライド番号プレースホルダー 2">
            <a:extLst>
              <a:ext uri="{FF2B5EF4-FFF2-40B4-BE49-F238E27FC236}">
                <a16:creationId xmlns:a16="http://schemas.microsoft.com/office/drawing/2014/main" id="{FF3AC4BD-8A3E-6781-F5A5-8C4CDEDCEEA5}"/>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103827806"/>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正方形/長方形 33">
            <a:extLst>
              <a:ext uri="{FF2B5EF4-FFF2-40B4-BE49-F238E27FC236}">
                <a16:creationId xmlns:a16="http://schemas.microsoft.com/office/drawing/2014/main" id="{BAA7E464-AC4F-C06F-6F92-46CF44DE894E}"/>
              </a:ext>
            </a:extLst>
          </p:cNvPr>
          <p:cNvSpPr/>
          <p:nvPr/>
        </p:nvSpPr>
        <p:spPr>
          <a:xfrm>
            <a:off x="188119" y="4365559"/>
            <a:ext cx="9529762" cy="239024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乳房撮影（一連につき）に乳房トモシンセシス加算を新設する。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医療技術評価分科会の評価を踏まえた対応⑰</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11929" y="4155018"/>
            <a:ext cx="1932508"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
        <p:nvSpPr>
          <p:cNvPr id="36" name="正方形/長方形 35">
            <a:extLst>
              <a:ext uri="{FF2B5EF4-FFF2-40B4-BE49-F238E27FC236}">
                <a16:creationId xmlns:a16="http://schemas.microsoft.com/office/drawing/2014/main" id="{3B956C87-B05E-FDF7-E640-0CEF124752B9}"/>
              </a:ext>
            </a:extLst>
          </p:cNvPr>
          <p:cNvSpPr/>
          <p:nvPr/>
        </p:nvSpPr>
        <p:spPr>
          <a:xfrm>
            <a:off x="5215577" y="4884799"/>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37" name="正方形/長方形 36">
            <a:extLst>
              <a:ext uri="{FF2B5EF4-FFF2-40B4-BE49-F238E27FC236}">
                <a16:creationId xmlns:a16="http://schemas.microsoft.com/office/drawing/2014/main" id="{4F4725E4-3F5F-687D-501E-B8FF5207366F}"/>
              </a:ext>
            </a:extLst>
          </p:cNvPr>
          <p:cNvSpPr/>
          <p:nvPr/>
        </p:nvSpPr>
        <p:spPr>
          <a:xfrm>
            <a:off x="5241513" y="5248108"/>
            <a:ext cx="4320000" cy="1432076"/>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撮影</a:t>
            </a:r>
            <a:r>
              <a:rPr kumimoji="1" lang="en-US" altLang="ja-JP" sz="1200" b="0" i="0" u="none" strike="noStrike" kern="1200" cap="none" spc="0" normalizeH="0" baseline="0" noProof="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Ｅ００２　撮影</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乳房撮影（一連につき）</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　イ　アナログ撮影                       	</a:t>
            </a:r>
            <a:r>
              <a:rPr kumimoji="1" lang="en-US" altLang="ja-JP" sz="1100" b="0" i="0" u="none" strike="noStrike" kern="1200" cap="none" spc="0" normalizeH="0" baseline="0" noProof="0">
                <a:ln>
                  <a:noFill/>
                </a:ln>
                <a:solidFill>
                  <a:prstClr val="black"/>
                </a:solidFill>
                <a:effectLst/>
                <a:uLnTx/>
                <a:uFillTx/>
                <a:latin typeface="メイリオ"/>
                <a:ea typeface="メイリオ"/>
                <a:cs typeface="+mn-cs"/>
              </a:rPr>
              <a:t>192</a:t>
            </a: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点</a:t>
            </a:r>
            <a:endParaRPr kumimoji="0" lang="ja-JP" altLang="en-US" sz="11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　ロ　デジタル撮影                       	</a:t>
            </a:r>
            <a:r>
              <a:rPr kumimoji="1" lang="en-US" altLang="ja-JP" sz="1100" b="0" i="0" u="none" strike="noStrike" kern="1200" cap="none" spc="0" normalizeH="0" baseline="0" noProof="0">
                <a:ln>
                  <a:noFill/>
                </a:ln>
                <a:solidFill>
                  <a:prstClr val="black"/>
                </a:solidFill>
                <a:effectLst/>
                <a:uLnTx/>
                <a:uFillTx/>
                <a:latin typeface="メイリオ"/>
                <a:ea typeface="メイリオ"/>
                <a:cs typeface="+mn-cs"/>
              </a:rPr>
              <a:t>202</a:t>
            </a: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点</a:t>
            </a:r>
            <a:endParaRPr kumimoji="1" lang="en-US" altLang="ja-JP" sz="1100" b="0" i="0" u="none" strike="noStrike" kern="1200" cap="none" spc="0" normalizeH="0" baseline="0" noProof="0">
              <a:ln>
                <a:noFill/>
              </a:ln>
              <a:solidFill>
                <a:prstClr val="black"/>
              </a:solidFill>
              <a:effectLst/>
              <a:uLnTx/>
              <a:uFillTx/>
              <a:latin typeface="メイリオ"/>
              <a:ea typeface="メイリオ"/>
              <a:cs typeface="+mn-cs"/>
            </a:endParaRPr>
          </a:p>
          <a:p>
            <a:pPr marL="267970" marR="0" lvl="0" indent="-26797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a:ea typeface="メイリオ"/>
                <a:cs typeface="+mn-cs"/>
              </a:rPr>
              <a:t>注５</a:t>
            </a:r>
            <a:r>
              <a:rPr kumimoji="1" lang="ja-JP" altLang="en-US" sz="11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100" b="1" i="0" u="sng" strike="noStrike" kern="1200" cap="none" spc="0" normalizeH="0" baseline="0" noProof="0">
                <a:ln>
                  <a:noFill/>
                </a:ln>
                <a:solidFill>
                  <a:srgbClr val="0070C0"/>
                </a:solidFill>
                <a:effectLst/>
                <a:uLnTx/>
                <a:uFillTx/>
                <a:latin typeface="メイリオ"/>
                <a:ea typeface="メイリオ"/>
                <a:cs typeface="+mn-cs"/>
              </a:rPr>
              <a:t>乳房撮影（一連につき）について、乳房トモシンセシス撮影を行った場合は、乳房トモシンセシス加算として、１００点を所定点数に加算する。</a:t>
            </a:r>
            <a:endParaRPr kumimoji="0" lang="ja-JP" altLang="en-US" sz="1100" b="1" i="0" u="sng" strike="noStrike" kern="1200" cap="none" spc="0" normalizeH="0" baseline="0" noProof="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8" name="右矢印 89">
            <a:extLst>
              <a:ext uri="{FF2B5EF4-FFF2-40B4-BE49-F238E27FC236}">
                <a16:creationId xmlns:a16="http://schemas.microsoft.com/office/drawing/2014/main" id="{3398A9AC-5E20-A18B-E408-3C7FD7DF61EF}"/>
              </a:ext>
            </a:extLst>
          </p:cNvPr>
          <p:cNvSpPr/>
          <p:nvPr/>
        </p:nvSpPr>
        <p:spPr>
          <a:xfrm>
            <a:off x="4742991" y="540814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9" name="正方形/長方形 38">
            <a:extLst>
              <a:ext uri="{FF2B5EF4-FFF2-40B4-BE49-F238E27FC236}">
                <a16:creationId xmlns:a16="http://schemas.microsoft.com/office/drawing/2014/main" id="{7DEC1641-B0C0-97C6-FC31-0B848A31544D}"/>
              </a:ext>
            </a:extLst>
          </p:cNvPr>
          <p:cNvSpPr/>
          <p:nvPr/>
        </p:nvSpPr>
        <p:spPr>
          <a:xfrm>
            <a:off x="319030" y="4884799"/>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40" name="正方形/長方形 39">
            <a:extLst>
              <a:ext uri="{FF2B5EF4-FFF2-40B4-BE49-F238E27FC236}">
                <a16:creationId xmlns:a16="http://schemas.microsoft.com/office/drawing/2014/main" id="{F887E379-BAE9-15F0-A969-2F99F18F314B}"/>
              </a:ext>
            </a:extLst>
          </p:cNvPr>
          <p:cNvSpPr/>
          <p:nvPr/>
        </p:nvSpPr>
        <p:spPr>
          <a:xfrm>
            <a:off x="311929" y="5248108"/>
            <a:ext cx="4371398" cy="1432076"/>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撮影</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Ｅ００２　撮影</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乳房撮影（一連につき）</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アナログ撮影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192</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ロ　デジタル撮影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202</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a:extLst>
              <a:ext uri="{FF2B5EF4-FFF2-40B4-BE49-F238E27FC236}">
                <a16:creationId xmlns:a16="http://schemas.microsoft.com/office/drawing/2014/main" id="{1BC184E2-F859-6038-3907-F0AB53B1D944}"/>
              </a:ext>
            </a:extLst>
          </p:cNvPr>
          <p:cNvSpPr/>
          <p:nvPr/>
        </p:nvSpPr>
        <p:spPr>
          <a:xfrm>
            <a:off x="211015" y="990191"/>
            <a:ext cx="9506866" cy="308628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血漿交換療法の対象に、難治性高コレステロール血症を随伴する薬物治療抵抗性ネフローゼ症候群のうち膜性腎症並びに微小変化型ネフローゼ症候群及び抗</a:t>
            </a:r>
            <a:r>
              <a:rPr kumimoji="1" lang="en-US" altLang="ja-JP" sz="1400" b="0" i="0" u="none" strike="noStrike" kern="1200" cap="none" spc="0" normalizeH="0" baseline="0" noProof="0">
                <a:ln>
                  <a:noFill/>
                </a:ln>
                <a:solidFill>
                  <a:prstClr val="black"/>
                </a:solidFill>
                <a:effectLst/>
                <a:uLnTx/>
                <a:uFillTx/>
                <a:latin typeface="メイリオ"/>
                <a:ea typeface="メイリオ"/>
                <a:cs typeface="+mn-cs"/>
              </a:rPr>
              <a:t>MDA5</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抗体陽性皮膚筋炎に伴う急速進行性間質性肺炎を追加する。</a:t>
            </a:r>
            <a:endParaRPr kumimoji="1" lang="en-US" altLang="ja-JP" sz="14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D485D1B5-3478-B15A-EB10-5261CB98C58F}"/>
              </a:ext>
            </a:extLst>
          </p:cNvPr>
          <p:cNvSpPr/>
          <p:nvPr/>
        </p:nvSpPr>
        <p:spPr>
          <a:xfrm>
            <a:off x="311929" y="797311"/>
            <a:ext cx="1932508"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
        <p:nvSpPr>
          <p:cNvPr id="5" name="正方形/長方形 4">
            <a:extLst>
              <a:ext uri="{FF2B5EF4-FFF2-40B4-BE49-F238E27FC236}">
                <a16:creationId xmlns:a16="http://schemas.microsoft.com/office/drawing/2014/main" id="{A8424362-B66B-8602-6DD0-FD3000390C05}"/>
              </a:ext>
            </a:extLst>
          </p:cNvPr>
          <p:cNvSpPr/>
          <p:nvPr/>
        </p:nvSpPr>
        <p:spPr>
          <a:xfrm>
            <a:off x="5215577" y="1734327"/>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6" name="正方形/長方形 5">
            <a:extLst>
              <a:ext uri="{FF2B5EF4-FFF2-40B4-BE49-F238E27FC236}">
                <a16:creationId xmlns:a16="http://schemas.microsoft.com/office/drawing/2014/main" id="{2623F9A1-E5DF-0D45-4482-0B08428A9431}"/>
              </a:ext>
            </a:extLst>
          </p:cNvPr>
          <p:cNvSpPr/>
          <p:nvPr/>
        </p:nvSpPr>
        <p:spPr>
          <a:xfrm>
            <a:off x="5241513" y="2097637"/>
            <a:ext cx="4320000" cy="1908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血漿交換療法</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当該療法の対象となる巣状糸球体硬化症</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、膜性腎症又は微小変化型ネフローゼ症候群</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は、従来の薬物療法では効果が得られず、ネフローゼ状態を持続し、血清コレステロール値が</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250mg/d</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Ｌ以下に下がらない場合であり、当該療法の実施回数は、一連につき３月間に限って</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回を限度として算定する。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(27)</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療法の対象となる抗ＭＤＡ５抗体陽性皮膚筋炎に伴う急速進行性間質性肺炎は、急速進行性間質性肺炎と診断された患者のうち、抗ＭＤＡ５抗体が陽性であった皮膚筋炎の患者について、一連につき週３回に限り</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45</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回を限度として算定する。</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7" name="右矢印 89">
            <a:extLst>
              <a:ext uri="{FF2B5EF4-FFF2-40B4-BE49-F238E27FC236}">
                <a16:creationId xmlns:a16="http://schemas.microsoft.com/office/drawing/2014/main" id="{04CC7705-E7EC-9FA6-6A5B-08D73900C640}"/>
              </a:ext>
            </a:extLst>
          </p:cNvPr>
          <p:cNvSpPr/>
          <p:nvPr/>
        </p:nvSpPr>
        <p:spPr>
          <a:xfrm>
            <a:off x="4740963" y="246040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8" name="正方形/長方形 7">
            <a:extLst>
              <a:ext uri="{FF2B5EF4-FFF2-40B4-BE49-F238E27FC236}">
                <a16:creationId xmlns:a16="http://schemas.microsoft.com/office/drawing/2014/main" id="{572AB40E-7505-EEB6-0B4F-3D3CEC018984}"/>
              </a:ext>
            </a:extLst>
          </p:cNvPr>
          <p:cNvSpPr/>
          <p:nvPr/>
        </p:nvSpPr>
        <p:spPr>
          <a:xfrm>
            <a:off x="319030" y="1734327"/>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9" name="正方形/長方形 8">
            <a:extLst>
              <a:ext uri="{FF2B5EF4-FFF2-40B4-BE49-F238E27FC236}">
                <a16:creationId xmlns:a16="http://schemas.microsoft.com/office/drawing/2014/main" id="{C22C8BE6-B01F-4338-19C1-63DE7B6BB70F}"/>
              </a:ext>
            </a:extLst>
          </p:cNvPr>
          <p:cNvSpPr/>
          <p:nvPr/>
        </p:nvSpPr>
        <p:spPr>
          <a:xfrm>
            <a:off x="311929" y="2097636"/>
            <a:ext cx="4371398" cy="190800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血漿交換療法</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当該療法の対象となる巣状糸球体硬化症は、従来の薬物療法では効果が得られず、ネフローゼ状態を持続し、血清コレステロール値が</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250mg/d</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Ｌ以下に下がらない場合であり、当該療法の実施回数は、一連につき３月間に限って</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回を限度として算定する。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スライド番号プレースホルダー 2">
            <a:extLst>
              <a:ext uri="{FF2B5EF4-FFF2-40B4-BE49-F238E27FC236}">
                <a16:creationId xmlns:a16="http://schemas.microsoft.com/office/drawing/2014/main" id="{B4A44FBE-556C-E4AA-86C2-0242A875AD0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744707051"/>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正方形/長方形 33">
            <a:extLst>
              <a:ext uri="{FF2B5EF4-FFF2-40B4-BE49-F238E27FC236}">
                <a16:creationId xmlns:a16="http://schemas.microsoft.com/office/drawing/2014/main" id="{BAA7E464-AC4F-C06F-6F92-46CF44DE894E}"/>
              </a:ext>
            </a:extLst>
          </p:cNvPr>
          <p:cNvSpPr/>
          <p:nvPr/>
        </p:nvSpPr>
        <p:spPr>
          <a:xfrm>
            <a:off x="188119" y="4038919"/>
            <a:ext cx="9529762" cy="276965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心大血管疾患リハビリテーション料の対象に肺高血圧症を追加する。</a:t>
            </a: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医療技術評価分科会の評価を踏まえた対応⑱</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11929" y="3828379"/>
            <a:ext cx="1932508" cy="354043"/>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
        <p:nvSpPr>
          <p:cNvPr id="36" name="正方形/長方形 35">
            <a:extLst>
              <a:ext uri="{FF2B5EF4-FFF2-40B4-BE49-F238E27FC236}">
                <a16:creationId xmlns:a16="http://schemas.microsoft.com/office/drawing/2014/main" id="{3B956C87-B05E-FDF7-E640-0CEF124752B9}"/>
              </a:ext>
            </a:extLst>
          </p:cNvPr>
          <p:cNvSpPr/>
          <p:nvPr/>
        </p:nvSpPr>
        <p:spPr>
          <a:xfrm>
            <a:off x="5222678" y="4484563"/>
            <a:ext cx="4320000" cy="216000"/>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37" name="正方形/長方形 36">
            <a:extLst>
              <a:ext uri="{FF2B5EF4-FFF2-40B4-BE49-F238E27FC236}">
                <a16:creationId xmlns:a16="http://schemas.microsoft.com/office/drawing/2014/main" id="{4F4725E4-3F5F-687D-501E-B8FF5207366F}"/>
              </a:ext>
            </a:extLst>
          </p:cNvPr>
          <p:cNvSpPr/>
          <p:nvPr/>
        </p:nvSpPr>
        <p:spPr>
          <a:xfrm>
            <a:off x="5222678" y="4747392"/>
            <a:ext cx="4320000" cy="1912026"/>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心大血管疾患リハビリテーション料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心大血管疾患リハビリテーション料の対象となる患者</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慢性心不全、末梢動脈閉塞性疾患その他の慢性の心大血管の疾患により、一定程度以上の呼吸循環機能の低下及び日常生活能力の低下を来している患者とは、</a:t>
            </a:r>
          </a:p>
          <a:p>
            <a:pPr marL="361950"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（略）</a:t>
            </a:r>
          </a:p>
          <a:p>
            <a:pPr marL="452438" marR="0" lvl="0" indent="-27146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ハ</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肺高血圧症のうち肺動脈性肺高血圧症又は慢性血栓塞栓性肺高血圧症であって、</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WHO</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肺高血圧症機能分類が</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Ⅲ</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度の状態のものをいう。</a:t>
            </a:r>
          </a:p>
        </p:txBody>
      </p:sp>
      <p:sp>
        <p:nvSpPr>
          <p:cNvPr id="38" name="右矢印 89">
            <a:extLst>
              <a:ext uri="{FF2B5EF4-FFF2-40B4-BE49-F238E27FC236}">
                <a16:creationId xmlns:a16="http://schemas.microsoft.com/office/drawing/2014/main" id="{3398A9AC-5E20-A18B-E408-3C7FD7DF61EF}"/>
              </a:ext>
            </a:extLst>
          </p:cNvPr>
          <p:cNvSpPr/>
          <p:nvPr/>
        </p:nvSpPr>
        <p:spPr>
          <a:xfrm>
            <a:off x="4730900" y="5282456"/>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9" name="正方形/長方形 38">
            <a:extLst>
              <a:ext uri="{FF2B5EF4-FFF2-40B4-BE49-F238E27FC236}">
                <a16:creationId xmlns:a16="http://schemas.microsoft.com/office/drawing/2014/main" id="{7DEC1641-B0C0-97C6-FC31-0B848A31544D}"/>
              </a:ext>
            </a:extLst>
          </p:cNvPr>
          <p:cNvSpPr/>
          <p:nvPr/>
        </p:nvSpPr>
        <p:spPr>
          <a:xfrm>
            <a:off x="326131" y="4484563"/>
            <a:ext cx="4371397" cy="216000"/>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40" name="正方形/長方形 39">
            <a:extLst>
              <a:ext uri="{FF2B5EF4-FFF2-40B4-BE49-F238E27FC236}">
                <a16:creationId xmlns:a16="http://schemas.microsoft.com/office/drawing/2014/main" id="{F887E379-BAE9-15F0-A969-2F99F18F314B}"/>
              </a:ext>
            </a:extLst>
          </p:cNvPr>
          <p:cNvSpPr/>
          <p:nvPr/>
        </p:nvSpPr>
        <p:spPr>
          <a:xfrm>
            <a:off x="319030" y="4747391"/>
            <a:ext cx="4371398" cy="1912027"/>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心大血管疾患リハビリテーション料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 （概要）</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心大血管疾患リハビリテーション料の対象となる患者</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慢性心不全、末梢動脈閉塞性疾患その他の慢性の心大血管の疾患により、一定程度以上の呼吸循環機能の低下及び日常生活能力の低下を来している患者とは、</a:t>
            </a:r>
          </a:p>
          <a:p>
            <a:pPr marL="361950"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（略）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p>
        </p:txBody>
      </p:sp>
      <p:sp>
        <p:nvSpPr>
          <p:cNvPr id="3" name="正方形/長方形 2">
            <a:extLst>
              <a:ext uri="{FF2B5EF4-FFF2-40B4-BE49-F238E27FC236}">
                <a16:creationId xmlns:a16="http://schemas.microsoft.com/office/drawing/2014/main" id="{1BC184E2-F859-6038-3907-F0AB53B1D944}"/>
              </a:ext>
            </a:extLst>
          </p:cNvPr>
          <p:cNvSpPr/>
          <p:nvPr/>
        </p:nvSpPr>
        <p:spPr>
          <a:xfrm>
            <a:off x="211015" y="962484"/>
            <a:ext cx="9506866" cy="2808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外来化学療法加算の対象となる疾患と薬剤を以下のとおり追加する。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D485D1B5-3478-B15A-EB10-5261CB98C58F}"/>
              </a:ext>
            </a:extLst>
          </p:cNvPr>
          <p:cNvSpPr/>
          <p:nvPr/>
        </p:nvSpPr>
        <p:spPr>
          <a:xfrm>
            <a:off x="311929" y="787263"/>
            <a:ext cx="1932508" cy="331741"/>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
        <p:nvSpPr>
          <p:cNvPr id="5" name="正方形/長方形 4">
            <a:extLst>
              <a:ext uri="{FF2B5EF4-FFF2-40B4-BE49-F238E27FC236}">
                <a16:creationId xmlns:a16="http://schemas.microsoft.com/office/drawing/2014/main" id="{A8424362-B66B-8602-6DD0-FD3000390C05}"/>
              </a:ext>
            </a:extLst>
          </p:cNvPr>
          <p:cNvSpPr/>
          <p:nvPr/>
        </p:nvSpPr>
        <p:spPr>
          <a:xfrm>
            <a:off x="5215577" y="1376652"/>
            <a:ext cx="4320000" cy="216000"/>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6" name="正方形/長方形 5">
            <a:extLst>
              <a:ext uri="{FF2B5EF4-FFF2-40B4-BE49-F238E27FC236}">
                <a16:creationId xmlns:a16="http://schemas.microsoft.com/office/drawing/2014/main" id="{2623F9A1-E5DF-0D45-4482-0B08428A9431}"/>
              </a:ext>
            </a:extLst>
          </p:cNvPr>
          <p:cNvSpPr/>
          <p:nvPr/>
        </p:nvSpPr>
        <p:spPr>
          <a:xfrm>
            <a:off x="5215577" y="1629431"/>
            <a:ext cx="4320000" cy="2088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外来化学療法加算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外来化学療法加算は、次に掲げるいずれかの投与を行った場合に限り算定する。（略）</a:t>
            </a:r>
          </a:p>
          <a:p>
            <a:pPr marL="180975"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（略）</a:t>
            </a:r>
          </a:p>
          <a:p>
            <a:pPr marL="180975"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関節リウマチ、多関節に活動性を有する若年性特発性関節炎、全身型若年性特発性関節炎、キャッスルマン病</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又は成人スチル病</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の患者に対してトシリズマブ製剤を投与した場合</a:t>
            </a:r>
          </a:p>
          <a:p>
            <a:pPr marL="180975"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ウ　関節リウマチ</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又は多関節に活動性を有する若年性特発性関節炎</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の患者に対してアバタセプト製剤を投与した場合</a:t>
            </a:r>
          </a:p>
          <a:p>
            <a:pPr marL="180975"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エ、オ　（略）</a:t>
            </a:r>
          </a:p>
          <a:p>
            <a:pPr marL="180975"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カ</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視神経脊髄炎スペクトラム障害の患者に対してイネビリズマブ製剤を投与した場合</a:t>
            </a:r>
          </a:p>
        </p:txBody>
      </p:sp>
      <p:sp>
        <p:nvSpPr>
          <p:cNvPr id="7" name="右矢印 89">
            <a:extLst>
              <a:ext uri="{FF2B5EF4-FFF2-40B4-BE49-F238E27FC236}">
                <a16:creationId xmlns:a16="http://schemas.microsoft.com/office/drawing/2014/main" id="{04CC7705-E7EC-9FA6-6A5B-08D73900C640}"/>
              </a:ext>
            </a:extLst>
          </p:cNvPr>
          <p:cNvSpPr/>
          <p:nvPr/>
        </p:nvSpPr>
        <p:spPr>
          <a:xfrm>
            <a:off x="4742991" y="210303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8" name="正方形/長方形 7">
            <a:extLst>
              <a:ext uri="{FF2B5EF4-FFF2-40B4-BE49-F238E27FC236}">
                <a16:creationId xmlns:a16="http://schemas.microsoft.com/office/drawing/2014/main" id="{572AB40E-7505-EEB6-0B4F-3D3CEC018984}"/>
              </a:ext>
            </a:extLst>
          </p:cNvPr>
          <p:cNvSpPr/>
          <p:nvPr/>
        </p:nvSpPr>
        <p:spPr>
          <a:xfrm>
            <a:off x="319030" y="1376652"/>
            <a:ext cx="4371397" cy="216000"/>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9" name="正方形/長方形 8">
            <a:extLst>
              <a:ext uri="{FF2B5EF4-FFF2-40B4-BE49-F238E27FC236}">
                <a16:creationId xmlns:a16="http://schemas.microsoft.com/office/drawing/2014/main" id="{C22C8BE6-B01F-4338-19C1-63DE7B6BB70F}"/>
              </a:ext>
            </a:extLst>
          </p:cNvPr>
          <p:cNvSpPr/>
          <p:nvPr/>
        </p:nvSpPr>
        <p:spPr>
          <a:xfrm>
            <a:off x="311929" y="1629432"/>
            <a:ext cx="4371398" cy="208800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外来化学療法加算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外来化学療法加算は、次に掲げるいずれかの投与を行った場合に限り算定する。（略）</a:t>
            </a:r>
          </a:p>
          <a:p>
            <a:pPr marL="180975"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（略）</a:t>
            </a:r>
          </a:p>
          <a:p>
            <a:pPr marL="180975"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関節リウマチ、多関節に活動性を有する若年性特発性関節炎、全身型若年性特発性関節炎</a:t>
            </a:r>
            <a:r>
              <a:rPr kumimoji="1" lang="ja-JP" altLang="en-US" sz="105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又は</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キャッスルマン病の患者に対してトシリズマブ製剤を投与した場合</a:t>
            </a:r>
          </a:p>
          <a:p>
            <a:pPr marL="180975"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ウ　関節リウマチの患者に対してアバタセプト製剤を投与した場合</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8890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エ、オ　（略）</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p>
        </p:txBody>
      </p:sp>
      <p:sp>
        <p:nvSpPr>
          <p:cNvPr id="10" name="スライド番号プレースホルダー 2">
            <a:extLst>
              <a:ext uri="{FF2B5EF4-FFF2-40B4-BE49-F238E27FC236}">
                <a16:creationId xmlns:a16="http://schemas.microsoft.com/office/drawing/2014/main" id="{CF698A2F-5005-C80F-3C6E-240571DE3ED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962781854"/>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正方形/長方形 2">
            <a:extLst>
              <a:ext uri="{FF2B5EF4-FFF2-40B4-BE49-F238E27FC236}">
                <a16:creationId xmlns:a16="http://schemas.microsoft.com/office/drawing/2014/main" id="{B4A17A11-29F3-4C58-C738-ED2A2660BBBE}"/>
              </a:ext>
            </a:extLst>
          </p:cNvPr>
          <p:cNvSpPr/>
          <p:nvPr/>
        </p:nvSpPr>
        <p:spPr>
          <a:xfrm>
            <a:off x="195221" y="1080655"/>
            <a:ext cx="9529762" cy="568959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画像診断管理加算について、夜間休日の読影体制等を含めた充実した画像診断管理を重点的に評価する観点から、評価及び要件を見直す。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医療技術評価分科会の評価を踏まえた対応⑲</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30" y="877951"/>
            <a:ext cx="1932508"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
        <p:nvSpPr>
          <p:cNvPr id="27" name="正方形/長方形 26">
            <a:extLst>
              <a:ext uri="{FF2B5EF4-FFF2-40B4-BE49-F238E27FC236}">
                <a16:creationId xmlns:a16="http://schemas.microsoft.com/office/drawing/2014/main" id="{7520EE5F-82C4-37FE-C967-81714D78F183}"/>
              </a:ext>
            </a:extLst>
          </p:cNvPr>
          <p:cNvSpPr/>
          <p:nvPr/>
        </p:nvSpPr>
        <p:spPr>
          <a:xfrm>
            <a:off x="5222674" y="1892060"/>
            <a:ext cx="4433179"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8" name="正方形/長方形 27">
            <a:extLst>
              <a:ext uri="{FF2B5EF4-FFF2-40B4-BE49-F238E27FC236}">
                <a16:creationId xmlns:a16="http://schemas.microsoft.com/office/drawing/2014/main" id="{A77B2E76-ECB2-4C5A-A2A6-BE0F83377599}"/>
              </a:ext>
            </a:extLst>
          </p:cNvPr>
          <p:cNvSpPr/>
          <p:nvPr/>
        </p:nvSpPr>
        <p:spPr>
          <a:xfrm>
            <a:off x="5222674" y="2255370"/>
            <a:ext cx="4433179" cy="4324877"/>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画像診断管理加算</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zh-CN"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CN"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画像診断管理加算２　　　　　　　 </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zh-CN"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175</a:t>
            </a:r>
            <a:r>
              <a:rPr kumimoji="1" lang="zh-CN"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画像診断管理加算３</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235</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zh-CN"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CN"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画像診断管理加算</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４</a:t>
            </a:r>
            <a:r>
              <a:rPr kumimoji="1" lang="zh-CN"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CN"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zh-CN"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340</a:t>
            </a:r>
            <a:r>
              <a:rPr kumimoji="1" lang="zh-CN"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zh-CN"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endParaRPr kumimoji="1" lang="en-US" altLang="zh-CN"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［施設基準の概要（抜粋）］</a:t>
            </a:r>
            <a:endParaRPr kumimoji="0" lang="en-US" altLang="ja-JP" sz="11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endParaRPr kumimoji="1" lang="zh-CN"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9" name="右矢印 89">
            <a:extLst>
              <a:ext uri="{FF2B5EF4-FFF2-40B4-BE49-F238E27FC236}">
                <a16:creationId xmlns:a16="http://schemas.microsoft.com/office/drawing/2014/main" id="{1AA2821D-557A-690D-3176-DCDA666396E9}"/>
              </a:ext>
            </a:extLst>
          </p:cNvPr>
          <p:cNvSpPr/>
          <p:nvPr/>
        </p:nvSpPr>
        <p:spPr>
          <a:xfrm>
            <a:off x="4761410" y="3809722"/>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a:extLst>
              <a:ext uri="{FF2B5EF4-FFF2-40B4-BE49-F238E27FC236}">
                <a16:creationId xmlns:a16="http://schemas.microsoft.com/office/drawing/2014/main" id="{E395C6BD-83BC-A537-0BB4-A93D3DEBE1CA}"/>
              </a:ext>
            </a:extLst>
          </p:cNvPr>
          <p:cNvSpPr/>
          <p:nvPr/>
        </p:nvSpPr>
        <p:spPr>
          <a:xfrm>
            <a:off x="282149" y="1892060"/>
            <a:ext cx="4433179"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a:extLst>
              <a:ext uri="{FF2B5EF4-FFF2-40B4-BE49-F238E27FC236}">
                <a16:creationId xmlns:a16="http://schemas.microsoft.com/office/drawing/2014/main" id="{4B0A4F90-3714-9FDF-5169-22482FE0370E}"/>
              </a:ext>
            </a:extLst>
          </p:cNvPr>
          <p:cNvSpPr/>
          <p:nvPr/>
        </p:nvSpPr>
        <p:spPr>
          <a:xfrm>
            <a:off x="282148" y="2255369"/>
            <a:ext cx="4433179" cy="4324877"/>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画像診断管理加算</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画像診断管理加算２　　　　　　　 　</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180</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画像診断管理加算３                      　</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340</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［施設基準の概要（抜粋）］</a:t>
            </a:r>
            <a:endParaRPr kumimoji="0" lang="en-US" altLang="ja-JP" sz="11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12" name="表 11">
            <a:extLst>
              <a:ext uri="{FF2B5EF4-FFF2-40B4-BE49-F238E27FC236}">
                <a16:creationId xmlns:a16="http://schemas.microsoft.com/office/drawing/2014/main" id="{F1FA409D-4610-F25C-A2CD-E580E65E7645}"/>
              </a:ext>
            </a:extLst>
          </p:cNvPr>
          <p:cNvGraphicFramePr>
            <a:graphicFrameLocks noGrp="1"/>
          </p:cNvGraphicFramePr>
          <p:nvPr/>
        </p:nvGraphicFramePr>
        <p:xfrm>
          <a:off x="375441" y="3650229"/>
          <a:ext cx="4198160" cy="2818992"/>
        </p:xfrm>
        <a:graphic>
          <a:graphicData uri="http://schemas.openxmlformats.org/drawingml/2006/table">
            <a:tbl>
              <a:tblPr firstRow="1" bandRow="1"/>
              <a:tblGrid>
                <a:gridCol w="2093972">
                  <a:extLst>
                    <a:ext uri="{9D8B030D-6E8A-4147-A177-3AD203B41FA5}">
                      <a16:colId xmlns:a16="http://schemas.microsoft.com/office/drawing/2014/main" val="1791728131"/>
                    </a:ext>
                  </a:extLst>
                </a:gridCol>
                <a:gridCol w="2104188">
                  <a:extLst>
                    <a:ext uri="{9D8B030D-6E8A-4147-A177-3AD203B41FA5}">
                      <a16:colId xmlns:a16="http://schemas.microsoft.com/office/drawing/2014/main" val="528816603"/>
                    </a:ext>
                  </a:extLst>
                </a:gridCol>
              </a:tblGrid>
              <a:tr h="253723">
                <a:tc>
                  <a:txBody>
                    <a:bodyPr/>
                    <a:lstStyle/>
                    <a:p>
                      <a:r>
                        <a:rPr kumimoji="1" lang="ja-JP" altLang="en-US" sz="1000" b="1" baseline="0">
                          <a:solidFill>
                            <a:schemeClr val="tx1"/>
                          </a:solidFill>
                          <a:latin typeface="メイリオ" panose="020B0604030504040204" pitchFamily="50" charset="-128"/>
                          <a:ea typeface="メイリオ" panose="020B0604030504040204" pitchFamily="50" charset="-128"/>
                        </a:rPr>
                        <a:t>加算２</a:t>
                      </a: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CD8B"/>
                    </a:solidFill>
                  </a:tcPr>
                </a:tc>
                <a:tc>
                  <a:txBody>
                    <a:bodyPr/>
                    <a:lstStyle>
                      <a:lvl1pPr marL="0" algn="l" defTabSz="990570" rtl="0" eaLnBrk="1" latinLnBrk="0" hangingPunct="1">
                        <a:defRPr kumimoji="1" sz="1950" b="1" kern="1200">
                          <a:solidFill>
                            <a:schemeClr val="lt1"/>
                          </a:solidFill>
                          <a:latin typeface="Verdana"/>
                          <a:ea typeface="メイリオ"/>
                        </a:defRPr>
                      </a:lvl1pPr>
                      <a:lvl2pPr marL="495285" algn="l" defTabSz="990570" rtl="0" eaLnBrk="1" latinLnBrk="0" hangingPunct="1">
                        <a:defRPr kumimoji="1" sz="1950" b="1" kern="1200">
                          <a:solidFill>
                            <a:schemeClr val="lt1"/>
                          </a:solidFill>
                          <a:latin typeface="Verdana"/>
                          <a:ea typeface="メイリオ"/>
                        </a:defRPr>
                      </a:lvl2pPr>
                      <a:lvl3pPr marL="990570" algn="l" defTabSz="990570" rtl="0" eaLnBrk="1" latinLnBrk="0" hangingPunct="1">
                        <a:defRPr kumimoji="1" sz="1950" b="1" kern="1200">
                          <a:solidFill>
                            <a:schemeClr val="lt1"/>
                          </a:solidFill>
                          <a:latin typeface="Verdana"/>
                          <a:ea typeface="メイリオ"/>
                        </a:defRPr>
                      </a:lvl3pPr>
                      <a:lvl4pPr marL="1485854" algn="l" defTabSz="990570" rtl="0" eaLnBrk="1" latinLnBrk="0" hangingPunct="1">
                        <a:defRPr kumimoji="1" sz="1950" b="1" kern="1200">
                          <a:solidFill>
                            <a:schemeClr val="lt1"/>
                          </a:solidFill>
                          <a:latin typeface="Verdana"/>
                          <a:ea typeface="メイリオ"/>
                        </a:defRPr>
                      </a:lvl4pPr>
                      <a:lvl5pPr marL="1981139" algn="l" defTabSz="990570" rtl="0" eaLnBrk="1" latinLnBrk="0" hangingPunct="1">
                        <a:defRPr kumimoji="1" sz="1950" b="1" kern="1200">
                          <a:solidFill>
                            <a:schemeClr val="lt1"/>
                          </a:solidFill>
                          <a:latin typeface="Verdana"/>
                          <a:ea typeface="メイリオ"/>
                        </a:defRPr>
                      </a:lvl5pPr>
                      <a:lvl6pPr marL="2476424" algn="l" defTabSz="990570" rtl="0" eaLnBrk="1" latinLnBrk="0" hangingPunct="1">
                        <a:defRPr kumimoji="1" sz="1950" b="1" kern="1200">
                          <a:solidFill>
                            <a:schemeClr val="lt1"/>
                          </a:solidFill>
                          <a:latin typeface="Verdana"/>
                          <a:ea typeface="メイリオ"/>
                        </a:defRPr>
                      </a:lvl6pPr>
                      <a:lvl7pPr marL="2971709" algn="l" defTabSz="990570" rtl="0" eaLnBrk="1" latinLnBrk="0" hangingPunct="1">
                        <a:defRPr kumimoji="1" sz="1950" b="1" kern="1200">
                          <a:solidFill>
                            <a:schemeClr val="lt1"/>
                          </a:solidFill>
                          <a:latin typeface="Verdana"/>
                          <a:ea typeface="メイリオ"/>
                        </a:defRPr>
                      </a:lvl7pPr>
                      <a:lvl8pPr marL="3466993" algn="l" defTabSz="990570" rtl="0" eaLnBrk="1" latinLnBrk="0" hangingPunct="1">
                        <a:defRPr kumimoji="1" sz="1950" b="1" kern="1200">
                          <a:solidFill>
                            <a:schemeClr val="lt1"/>
                          </a:solidFill>
                          <a:latin typeface="Verdana"/>
                          <a:ea typeface="メイリオ"/>
                        </a:defRPr>
                      </a:lvl8pPr>
                      <a:lvl9pPr marL="3962278" algn="l" defTabSz="990570" rtl="0" eaLnBrk="1" latinLnBrk="0" hangingPunct="1">
                        <a:defRPr kumimoji="1" sz="1950" b="1" kern="1200">
                          <a:solidFill>
                            <a:schemeClr val="lt1"/>
                          </a:solidFill>
                          <a:latin typeface="Verdana"/>
                          <a:ea typeface="メイリオ"/>
                        </a:defRPr>
                      </a:lvl9pPr>
                    </a:lstStyle>
                    <a:p>
                      <a:r>
                        <a:rPr kumimoji="1" lang="ja-JP" altLang="en-US" sz="1000" baseline="0">
                          <a:solidFill>
                            <a:schemeClr val="tx1"/>
                          </a:solidFill>
                          <a:latin typeface="メイリオ" panose="020B0604030504040204" pitchFamily="50" charset="-128"/>
                          <a:ea typeface="メイリオ" panose="020B0604030504040204" pitchFamily="50" charset="-128"/>
                        </a:rPr>
                        <a:t>加算３</a:t>
                      </a: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FFCD8B"/>
                    </a:solidFill>
                  </a:tcPr>
                </a:tc>
                <a:extLst>
                  <a:ext uri="{0D108BD9-81ED-4DB2-BD59-A6C34878D82A}">
                    <a16:rowId xmlns:a16="http://schemas.microsoft.com/office/drawing/2014/main" val="1836845456"/>
                  </a:ext>
                </a:extLst>
              </a:tr>
              <a:tr h="428104">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b="1" u="sng" baseline="0">
                          <a:solidFill>
                            <a:schemeClr val="tx1"/>
                          </a:solidFill>
                          <a:latin typeface="メイリオ" panose="020B0604030504040204" pitchFamily="50" charset="-128"/>
                          <a:ea typeface="メイリオ" panose="020B0604030504040204" pitchFamily="50" charset="-128"/>
                        </a:rPr>
                        <a:t>病院</a:t>
                      </a: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E8C9"/>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b="1" u="sng" baseline="0">
                          <a:solidFill>
                            <a:schemeClr val="tx1"/>
                          </a:solidFill>
                          <a:latin typeface="メイリオ" panose="020B0604030504040204" pitchFamily="50" charset="-128"/>
                          <a:ea typeface="メイリオ" panose="020B0604030504040204" pitchFamily="50" charset="-128"/>
                        </a:rPr>
                        <a:t>特定機能病院</a:t>
                      </a:r>
                    </a:p>
                  </a:txBody>
                  <a:tcPr>
                    <a:lnL w="12700" cap="flat" cmpd="sng" algn="ctr">
                      <a:solidFill>
                        <a:sysClr val="window" lastClr="FFFFFF"/>
                      </a:solidFill>
                      <a:prstDash val="solid"/>
                      <a:round/>
                      <a:headEnd type="none" w="med" len="med"/>
                      <a:tailEnd type="none" w="med" len="med"/>
                    </a:lnL>
                    <a:lnR w="12700" cmpd="sng">
                      <a:solidFill>
                        <a:sysClr val="window" lastClr="FFFFFF"/>
                      </a:solidFill>
                    </a:lnR>
                    <a:lnT w="381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E8C9"/>
                    </a:solidFill>
                  </a:tcPr>
                </a:tc>
                <a:extLst>
                  <a:ext uri="{0D108BD9-81ED-4DB2-BD59-A6C34878D82A}">
                    <a16:rowId xmlns:a16="http://schemas.microsoft.com/office/drawing/2014/main" val="226005915"/>
                  </a:ext>
                </a:extLst>
              </a:tr>
              <a:tr h="519679">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画像診断を専ら担当する常勤医師</a:t>
                      </a:r>
                      <a:r>
                        <a:rPr kumimoji="1" lang="ja-JP" altLang="en-US" sz="1000" b="1" u="sng" baseline="0">
                          <a:solidFill>
                            <a:schemeClr val="tx1"/>
                          </a:solidFill>
                          <a:latin typeface="メイリオ" panose="020B0604030504040204" pitchFamily="50" charset="-128"/>
                          <a:ea typeface="メイリオ" panose="020B0604030504040204" pitchFamily="50" charset="-128"/>
                        </a:rPr>
                        <a:t>１名以上</a:t>
                      </a: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E8C9"/>
                    </a:solidFill>
                  </a:tcPr>
                </a:tc>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画像診断を専ら担当する常勤医師</a:t>
                      </a:r>
                      <a:r>
                        <a:rPr kumimoji="1" lang="ja-JP" altLang="en-US" sz="1000" b="1" u="sng" baseline="0">
                          <a:solidFill>
                            <a:schemeClr val="tx1"/>
                          </a:solidFill>
                          <a:latin typeface="メイリオ" panose="020B0604030504040204" pitchFamily="50" charset="-128"/>
                          <a:ea typeface="メイリオ" panose="020B0604030504040204" pitchFamily="50" charset="-128"/>
                        </a:rPr>
                        <a:t>６名以上</a:t>
                      </a: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E8C9"/>
                    </a:solidFill>
                  </a:tcPr>
                </a:tc>
                <a:extLst>
                  <a:ext uri="{0D108BD9-81ED-4DB2-BD59-A6C34878D82A}">
                    <a16:rowId xmlns:a16="http://schemas.microsoft.com/office/drawing/2014/main" val="2814756456"/>
                  </a:ext>
                </a:extLst>
              </a:tr>
              <a:tr h="412300">
                <a:tc gridSpan="2">
                  <a:txBody>
                    <a:bodyPr/>
                    <a:lstStyle/>
                    <a:p>
                      <a:r>
                        <a:rPr kumimoji="1" lang="ja-JP" altLang="en-US" sz="1000" b="0" u="none" baseline="0">
                          <a:solidFill>
                            <a:schemeClr val="tx1"/>
                          </a:solidFill>
                          <a:latin typeface="メイリオ" panose="020B0604030504040204" pitchFamily="50" charset="-128"/>
                          <a:ea typeface="メイリオ" panose="020B0604030504040204" pitchFamily="50" charset="-128"/>
                        </a:rPr>
                        <a:t>・核医学診断及びコンピューター断層診断のうち、少なくとも８割以上の読影結果が、翌診療日までに報告</a:t>
                      </a:r>
                    </a:p>
                  </a:txBody>
                  <a:tcP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E8C9"/>
                    </a:solidFill>
                  </a:tcPr>
                </a:tc>
                <a:tc hMerge="1">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r>
                        <a:rPr kumimoji="1" lang="ja-JP" altLang="en-US" sz="1000" baseline="0">
                          <a:latin typeface="メイリオ" panose="020B0604030504040204" pitchFamily="50" charset="-128"/>
                          <a:ea typeface="メイリオ" panose="020B0604030504040204" pitchFamily="50" charset="-128"/>
                        </a:rPr>
                        <a:t>○</a:t>
                      </a: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9936">
                        <a:tint val="20000"/>
                      </a:srgbClr>
                    </a:solidFill>
                  </a:tcPr>
                </a:tc>
                <a:extLst>
                  <a:ext uri="{0D108BD9-81ED-4DB2-BD59-A6C34878D82A}">
                    <a16:rowId xmlns:a16="http://schemas.microsoft.com/office/drawing/2014/main" val="700286562"/>
                  </a:ext>
                </a:extLst>
              </a:tr>
              <a:tr h="1205186">
                <a:tc>
                  <a:txBody>
                    <a:bodyPr/>
                    <a:lstStyle/>
                    <a:p>
                      <a:endParaRPr kumimoji="1" lang="ja-JP" altLang="en-US" sz="1000" b="1" baseline="0">
                        <a:solidFill>
                          <a:schemeClr val="tx1"/>
                        </a:solidFill>
                        <a:latin typeface="メイリオ" panose="020B0604030504040204" pitchFamily="50" charset="-128"/>
                        <a:ea typeface="メイリオ" panose="020B0604030504040204" pitchFamily="50" charset="-128"/>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E8C9"/>
                    </a:solidFill>
                  </a:tcPr>
                </a:tc>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baseline="0" dirty="0">
                          <a:solidFill>
                            <a:schemeClr val="tx1"/>
                          </a:solidFill>
                          <a:latin typeface="メイリオ" panose="020B0604030504040204" pitchFamily="50" charset="-128"/>
                          <a:ea typeface="メイリオ" panose="020B0604030504040204" pitchFamily="50" charset="-128"/>
                        </a:rPr>
                        <a:t>・</a:t>
                      </a:r>
                      <a:r>
                        <a:rPr kumimoji="0" lang="ja-JP" altLang="en-US" sz="1000" b="0" i="0" u="none" strike="noStrike" kern="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夜間及び休日に読影を行う体制の整備</a:t>
                      </a:r>
                      <a:endParaRPr kumimoji="0" lang="en-US" altLang="ja-JP" sz="1000" b="0" i="0" u="none" strike="noStrike" kern="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・人工知能関連技術が活用された画像診断補助ソフトウェアの安全管理</a:t>
                      </a:r>
                      <a:endParaRPr kumimoji="0" lang="en-US" altLang="ja-JP" sz="1000" b="0" i="0" u="none" strike="noStrike" kern="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a:t>
                      </a:r>
                      <a:r>
                        <a:rPr kumimoji="0" lang="ja-JP" altLang="en-US" sz="10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夜間及び休日を除く、</a:t>
                      </a:r>
                      <a:r>
                        <a:rPr kumimoji="0" lang="ja-JP" altLang="en-US" sz="1000" b="0" i="0" u="none" strike="noStrike" kern="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検査前の画像診断管理の実施</a:t>
                      </a: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E8C9"/>
                    </a:solidFill>
                  </a:tcPr>
                </a:tc>
                <a:extLst>
                  <a:ext uri="{0D108BD9-81ED-4DB2-BD59-A6C34878D82A}">
                    <a16:rowId xmlns:a16="http://schemas.microsoft.com/office/drawing/2014/main" val="86109542"/>
                  </a:ext>
                </a:extLst>
              </a:tr>
            </a:tbl>
          </a:graphicData>
        </a:graphic>
      </p:graphicFrame>
      <p:graphicFrame>
        <p:nvGraphicFramePr>
          <p:cNvPr id="14" name="表 13">
            <a:extLst>
              <a:ext uri="{FF2B5EF4-FFF2-40B4-BE49-F238E27FC236}">
                <a16:creationId xmlns:a16="http://schemas.microsoft.com/office/drawing/2014/main" id="{F1DF5D3F-362B-C139-C100-4F677DD0D523}"/>
              </a:ext>
            </a:extLst>
          </p:cNvPr>
          <p:cNvGraphicFramePr>
            <a:graphicFrameLocks noGrp="1"/>
          </p:cNvGraphicFramePr>
          <p:nvPr/>
        </p:nvGraphicFramePr>
        <p:xfrm>
          <a:off x="5259375" y="3650229"/>
          <a:ext cx="4371390" cy="2818992"/>
        </p:xfrm>
        <a:graphic>
          <a:graphicData uri="http://schemas.openxmlformats.org/drawingml/2006/table">
            <a:tbl>
              <a:tblPr firstRow="1" bandRow="1"/>
              <a:tblGrid>
                <a:gridCol w="1457130">
                  <a:extLst>
                    <a:ext uri="{9D8B030D-6E8A-4147-A177-3AD203B41FA5}">
                      <a16:colId xmlns:a16="http://schemas.microsoft.com/office/drawing/2014/main" val="1791728131"/>
                    </a:ext>
                  </a:extLst>
                </a:gridCol>
                <a:gridCol w="1457130">
                  <a:extLst>
                    <a:ext uri="{9D8B030D-6E8A-4147-A177-3AD203B41FA5}">
                      <a16:colId xmlns:a16="http://schemas.microsoft.com/office/drawing/2014/main" val="528816603"/>
                    </a:ext>
                  </a:extLst>
                </a:gridCol>
                <a:gridCol w="1457130">
                  <a:extLst>
                    <a:ext uri="{9D8B030D-6E8A-4147-A177-3AD203B41FA5}">
                      <a16:colId xmlns:a16="http://schemas.microsoft.com/office/drawing/2014/main" val="1146670546"/>
                    </a:ext>
                  </a:extLst>
                </a:gridCol>
              </a:tblGrid>
              <a:tr h="265042">
                <a:tc>
                  <a:txBody>
                    <a:bodyPr/>
                    <a:lstStyle/>
                    <a:p>
                      <a:r>
                        <a:rPr kumimoji="1" lang="ja-JP" altLang="en-US" sz="1000" b="1" baseline="0">
                          <a:solidFill>
                            <a:schemeClr val="tx1"/>
                          </a:solidFill>
                          <a:latin typeface="メイリオ" panose="020B0604030504040204" pitchFamily="50" charset="-128"/>
                          <a:ea typeface="メイリオ" panose="020B0604030504040204" pitchFamily="50" charset="-128"/>
                        </a:rPr>
                        <a:t>加算２</a:t>
                      </a: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8BBAFF"/>
                    </a:solidFill>
                  </a:tcPr>
                </a:tc>
                <a:tc>
                  <a:txBody>
                    <a:bodyPr/>
                    <a:lstStyle>
                      <a:lvl1pPr marL="0" algn="l" defTabSz="990570" rtl="0" eaLnBrk="1" latinLnBrk="0" hangingPunct="1">
                        <a:defRPr kumimoji="1" sz="1950" b="1" kern="1200">
                          <a:solidFill>
                            <a:schemeClr val="lt1"/>
                          </a:solidFill>
                          <a:latin typeface="Verdana"/>
                          <a:ea typeface="メイリオ"/>
                        </a:defRPr>
                      </a:lvl1pPr>
                      <a:lvl2pPr marL="495285" algn="l" defTabSz="990570" rtl="0" eaLnBrk="1" latinLnBrk="0" hangingPunct="1">
                        <a:defRPr kumimoji="1" sz="1950" b="1" kern="1200">
                          <a:solidFill>
                            <a:schemeClr val="lt1"/>
                          </a:solidFill>
                          <a:latin typeface="Verdana"/>
                          <a:ea typeface="メイリオ"/>
                        </a:defRPr>
                      </a:lvl2pPr>
                      <a:lvl3pPr marL="990570" algn="l" defTabSz="990570" rtl="0" eaLnBrk="1" latinLnBrk="0" hangingPunct="1">
                        <a:defRPr kumimoji="1" sz="1950" b="1" kern="1200">
                          <a:solidFill>
                            <a:schemeClr val="lt1"/>
                          </a:solidFill>
                          <a:latin typeface="Verdana"/>
                          <a:ea typeface="メイリオ"/>
                        </a:defRPr>
                      </a:lvl3pPr>
                      <a:lvl4pPr marL="1485854" algn="l" defTabSz="990570" rtl="0" eaLnBrk="1" latinLnBrk="0" hangingPunct="1">
                        <a:defRPr kumimoji="1" sz="1950" b="1" kern="1200">
                          <a:solidFill>
                            <a:schemeClr val="lt1"/>
                          </a:solidFill>
                          <a:latin typeface="Verdana"/>
                          <a:ea typeface="メイリオ"/>
                        </a:defRPr>
                      </a:lvl4pPr>
                      <a:lvl5pPr marL="1981139" algn="l" defTabSz="990570" rtl="0" eaLnBrk="1" latinLnBrk="0" hangingPunct="1">
                        <a:defRPr kumimoji="1" sz="1950" b="1" kern="1200">
                          <a:solidFill>
                            <a:schemeClr val="lt1"/>
                          </a:solidFill>
                          <a:latin typeface="Verdana"/>
                          <a:ea typeface="メイリオ"/>
                        </a:defRPr>
                      </a:lvl5pPr>
                      <a:lvl6pPr marL="2476424" algn="l" defTabSz="990570" rtl="0" eaLnBrk="1" latinLnBrk="0" hangingPunct="1">
                        <a:defRPr kumimoji="1" sz="1950" b="1" kern="1200">
                          <a:solidFill>
                            <a:schemeClr val="lt1"/>
                          </a:solidFill>
                          <a:latin typeface="Verdana"/>
                          <a:ea typeface="メイリオ"/>
                        </a:defRPr>
                      </a:lvl6pPr>
                      <a:lvl7pPr marL="2971709" algn="l" defTabSz="990570" rtl="0" eaLnBrk="1" latinLnBrk="0" hangingPunct="1">
                        <a:defRPr kumimoji="1" sz="1950" b="1" kern="1200">
                          <a:solidFill>
                            <a:schemeClr val="lt1"/>
                          </a:solidFill>
                          <a:latin typeface="Verdana"/>
                          <a:ea typeface="メイリオ"/>
                        </a:defRPr>
                      </a:lvl7pPr>
                      <a:lvl8pPr marL="3466993" algn="l" defTabSz="990570" rtl="0" eaLnBrk="1" latinLnBrk="0" hangingPunct="1">
                        <a:defRPr kumimoji="1" sz="1950" b="1" kern="1200">
                          <a:solidFill>
                            <a:schemeClr val="lt1"/>
                          </a:solidFill>
                          <a:latin typeface="Verdana"/>
                          <a:ea typeface="メイリオ"/>
                        </a:defRPr>
                      </a:lvl8pPr>
                      <a:lvl9pPr marL="3962278" algn="l" defTabSz="990570" rtl="0" eaLnBrk="1" latinLnBrk="0" hangingPunct="1">
                        <a:defRPr kumimoji="1" sz="1950" b="1" kern="1200">
                          <a:solidFill>
                            <a:schemeClr val="lt1"/>
                          </a:solidFill>
                          <a:latin typeface="Verdana"/>
                          <a:ea typeface="メイリオ"/>
                        </a:defRPr>
                      </a:lvl9pPr>
                    </a:lstStyle>
                    <a:p>
                      <a:r>
                        <a:rPr kumimoji="1" lang="ja-JP" altLang="en-US" sz="1000" u="sng" baseline="0">
                          <a:solidFill>
                            <a:srgbClr val="0070C0"/>
                          </a:solidFill>
                          <a:latin typeface="メイリオ" panose="020B0604030504040204" pitchFamily="50" charset="-128"/>
                          <a:ea typeface="メイリオ" panose="020B0604030504040204" pitchFamily="50" charset="-128"/>
                        </a:rPr>
                        <a:t>加算３</a:t>
                      </a:r>
                    </a:p>
                  </a:txBody>
                  <a:tcP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8BBAFF"/>
                    </a:solidFill>
                  </a:tcPr>
                </a:tc>
                <a:tc>
                  <a:txBody>
                    <a:bodyPr/>
                    <a:lstStyle/>
                    <a:p>
                      <a:r>
                        <a:rPr kumimoji="1" lang="ja-JP" altLang="en-US" sz="1000" b="1" baseline="0">
                          <a:solidFill>
                            <a:schemeClr val="tx1"/>
                          </a:solidFill>
                          <a:latin typeface="メイリオ" panose="020B0604030504040204" pitchFamily="50" charset="-128"/>
                          <a:ea typeface="メイリオ" panose="020B0604030504040204" pitchFamily="50" charset="-128"/>
                        </a:rPr>
                        <a:t>加算</a:t>
                      </a:r>
                      <a:r>
                        <a:rPr kumimoji="1" lang="ja-JP" altLang="en-US" sz="1000" b="1" u="sng" baseline="0">
                          <a:solidFill>
                            <a:srgbClr val="0070C0"/>
                          </a:solidFill>
                          <a:latin typeface="メイリオ" panose="020B0604030504040204" pitchFamily="50" charset="-128"/>
                          <a:ea typeface="メイリオ" panose="020B0604030504040204" pitchFamily="50" charset="-128"/>
                        </a:rPr>
                        <a:t>４</a:t>
                      </a:r>
                    </a:p>
                  </a:txBody>
                  <a:tcPr>
                    <a:lnL w="12700" cmpd="sng">
                      <a:solidFill>
                        <a:sysClr val="window" lastClr="FFFFFF"/>
                      </a:solidFill>
                    </a:lnL>
                    <a:lnR w="12700" cmpd="sng">
                      <a:solidFill>
                        <a:sysClr val="window" lastClr="FFFFFF"/>
                      </a:solidFill>
                    </a:lnR>
                    <a:lnT w="127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8BBAFF"/>
                    </a:solidFill>
                  </a:tcPr>
                </a:tc>
                <a:extLst>
                  <a:ext uri="{0D108BD9-81ED-4DB2-BD59-A6C34878D82A}">
                    <a16:rowId xmlns:a16="http://schemas.microsoft.com/office/drawing/2014/main" val="1836845456"/>
                  </a:ext>
                </a:extLst>
              </a:tr>
              <a:tr h="430694">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b="1" u="sng" baseline="0">
                          <a:solidFill>
                            <a:schemeClr val="tx1"/>
                          </a:solidFill>
                          <a:latin typeface="メイリオ" panose="020B0604030504040204" pitchFamily="50" charset="-128"/>
                          <a:ea typeface="メイリオ" panose="020B0604030504040204" pitchFamily="50" charset="-128"/>
                        </a:rPr>
                        <a:t>病院</a:t>
                      </a: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FFF"/>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b="1" u="sng" baseline="0">
                          <a:solidFill>
                            <a:srgbClr val="0070C0"/>
                          </a:solidFill>
                          <a:latin typeface="メイリオ" panose="020B0604030504040204" pitchFamily="50" charset="-128"/>
                          <a:ea typeface="メイリオ" panose="020B0604030504040204" pitchFamily="50" charset="-128"/>
                        </a:rPr>
                        <a:t>救命救急センターを有する病院</a:t>
                      </a: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FFF"/>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b="1" u="sng" baseline="0">
                          <a:solidFill>
                            <a:schemeClr val="tx1"/>
                          </a:solidFill>
                          <a:latin typeface="メイリオ" panose="020B0604030504040204" pitchFamily="50" charset="-128"/>
                          <a:ea typeface="メイリオ" panose="020B0604030504040204" pitchFamily="50" charset="-128"/>
                        </a:rPr>
                        <a:t>特定機能病院</a:t>
                      </a:r>
                    </a:p>
                  </a:txBody>
                  <a:tcPr>
                    <a:lnL w="12700" cap="flat" cmpd="sng" algn="ctr">
                      <a:solidFill>
                        <a:sysClr val="window" lastClr="FFFFFF"/>
                      </a:solidFill>
                      <a:prstDash val="solid"/>
                      <a:round/>
                      <a:headEnd type="none" w="med" len="med"/>
                      <a:tailEnd type="none" w="med" len="med"/>
                    </a:lnL>
                    <a:lnR w="12700" cmpd="sng">
                      <a:solidFill>
                        <a:sysClr val="window" lastClr="FFFFFF"/>
                      </a:solidFill>
                    </a:lnR>
                    <a:lnT w="38100" cap="flat" cmpd="sng" algn="ctr">
                      <a:solidFill>
                        <a:sysClr val="window" lastClr="FFFFFF"/>
                      </a:solidFill>
                      <a:prstDash val="solid"/>
                      <a:round/>
                      <a:headEnd type="none" w="med" len="med"/>
                      <a:tailEnd type="none" w="med" len="med"/>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FFF"/>
                    </a:solidFill>
                  </a:tcPr>
                </a:tc>
                <a:extLst>
                  <a:ext uri="{0D108BD9-81ED-4DB2-BD59-A6C34878D82A}">
                    <a16:rowId xmlns:a16="http://schemas.microsoft.com/office/drawing/2014/main" val="226005915"/>
                  </a:ext>
                </a:extLst>
              </a:tr>
              <a:tr h="49987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画像診断を専ら担当する常勤医師</a:t>
                      </a:r>
                      <a:r>
                        <a:rPr kumimoji="1" lang="ja-JP" altLang="en-US" sz="1000" b="1" u="sng" baseline="0">
                          <a:solidFill>
                            <a:schemeClr val="tx1"/>
                          </a:solidFill>
                          <a:latin typeface="メイリオ" panose="020B0604030504040204" pitchFamily="50" charset="-128"/>
                          <a:ea typeface="メイリオ" panose="020B0604030504040204" pitchFamily="50" charset="-128"/>
                        </a:rPr>
                        <a:t>１名以上</a:t>
                      </a: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FFF"/>
                    </a:solidFill>
                  </a:tcPr>
                </a:tc>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画像診断を専ら担当する常勤医師</a:t>
                      </a:r>
                      <a:r>
                        <a:rPr kumimoji="0" lang="ja-JP" altLang="en-US" sz="100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３</a:t>
                      </a:r>
                      <a:r>
                        <a:rPr kumimoji="1" lang="ja-JP" altLang="en-US" sz="1000" b="1" u="sng" baseline="0">
                          <a:solidFill>
                            <a:srgbClr val="0070C0"/>
                          </a:solidFill>
                          <a:latin typeface="メイリオ" panose="020B0604030504040204" pitchFamily="50" charset="-128"/>
                          <a:ea typeface="メイリオ" panose="020B0604030504040204" pitchFamily="50" charset="-128"/>
                        </a:rPr>
                        <a:t>名以上</a:t>
                      </a:r>
                    </a:p>
                  </a:txBody>
                  <a:tcPr>
                    <a:lnL w="12700" cmpd="sng">
                      <a:solidFill>
                        <a:sysClr val="window" lastClr="FFFFFF"/>
                      </a:solidFill>
                    </a:lnL>
                    <a:lnR w="12700" cap="flat" cmpd="sng" algn="ctr">
                      <a:solidFill>
                        <a:sysClr val="window" lastClr="FFFFFF"/>
                      </a:solidFill>
                      <a:prstDash val="solid"/>
                      <a:round/>
                      <a:headEnd type="none" w="med" len="med"/>
                      <a:tailEnd type="none" w="med" len="med"/>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FFF"/>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画像診断を専ら担当する常勤の医師</a:t>
                      </a:r>
                      <a:r>
                        <a:rPr kumimoji="1" lang="ja-JP" altLang="en-US" sz="1000" b="1" u="sng" baseline="0">
                          <a:solidFill>
                            <a:schemeClr val="tx1"/>
                          </a:solidFill>
                          <a:latin typeface="メイリオ" panose="020B0604030504040204" pitchFamily="50" charset="-128"/>
                          <a:ea typeface="メイリオ" panose="020B0604030504040204" pitchFamily="50" charset="-128"/>
                        </a:rPr>
                        <a:t>６名以上</a:t>
                      </a:r>
                    </a:p>
                  </a:txBody>
                  <a:tcPr>
                    <a:lnL w="12700" cmpd="sng">
                      <a:solidFill>
                        <a:sysClr val="window" lastClr="FFFFFF"/>
                      </a:solidFill>
                    </a:lnL>
                    <a:lnR w="12700" cmpd="sng">
                      <a:solidFill>
                        <a:sysClr val="window" lastClr="FFFFFF"/>
                      </a:solidFill>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FFF"/>
                    </a:solidFill>
                  </a:tcPr>
                </a:tc>
                <a:extLst>
                  <a:ext uri="{0D108BD9-81ED-4DB2-BD59-A6C34878D82A}">
                    <a16:rowId xmlns:a16="http://schemas.microsoft.com/office/drawing/2014/main" val="2814756456"/>
                  </a:ext>
                </a:extLst>
              </a:tr>
              <a:tr h="430694">
                <a:tc gridSpan="3">
                  <a:txBody>
                    <a:bodyPr/>
                    <a:lstStyle/>
                    <a:p>
                      <a:r>
                        <a:rPr kumimoji="1" lang="ja-JP" altLang="en-US" sz="1000" b="0" u="none" baseline="0">
                          <a:solidFill>
                            <a:schemeClr val="tx1"/>
                          </a:solidFill>
                          <a:latin typeface="メイリオ" panose="020B0604030504040204" pitchFamily="50" charset="-128"/>
                          <a:ea typeface="メイリオ" panose="020B0604030504040204" pitchFamily="50" charset="-128"/>
                        </a:rPr>
                        <a:t>・核医学診断及びコンピューター断層診断のうち、少なくとも８割以上の読影結果が、翌診療日までに報告</a:t>
                      </a:r>
                    </a:p>
                  </a:txBody>
                  <a:tcP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FFF"/>
                    </a:solidFill>
                  </a:tcPr>
                </a:tc>
                <a:tc hMerge="1">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r>
                        <a:rPr kumimoji="1" lang="ja-JP" altLang="en-US" sz="1000" baseline="0">
                          <a:latin typeface="メイリオ" panose="020B0604030504040204" pitchFamily="50" charset="-128"/>
                          <a:ea typeface="メイリオ" panose="020B0604030504040204" pitchFamily="50" charset="-128"/>
                        </a:rPr>
                        <a:t>○</a:t>
                      </a: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9936">
                        <a:tint val="20000"/>
                      </a:srgbClr>
                    </a:solidFill>
                  </a:tcPr>
                </a:tc>
                <a:tc hMerge="1">
                  <a:txBody>
                    <a:bodyPr/>
                    <a:lstStyle/>
                    <a:p>
                      <a:endParaRPr kumimoji="1" lang="ja-JP" altLang="en-US" sz="1000" b="1" u="sng" baseline="0">
                        <a:solidFill>
                          <a:schemeClr val="tx1"/>
                        </a:solidFill>
                        <a:latin typeface="メイリオ" panose="020B0604030504040204" pitchFamily="50" charset="-128"/>
                        <a:ea typeface="メイリオ" panose="020B0604030504040204" pitchFamily="50" charset="-128"/>
                      </a:endParaRPr>
                    </a:p>
                  </a:txBody>
                  <a:tcP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FFF"/>
                    </a:solidFill>
                  </a:tcPr>
                </a:tc>
                <a:extLst>
                  <a:ext uri="{0D108BD9-81ED-4DB2-BD59-A6C34878D82A}">
                    <a16:rowId xmlns:a16="http://schemas.microsoft.com/office/drawing/2014/main" val="700286562"/>
                  </a:ext>
                </a:extLst>
              </a:tr>
              <a:tr h="596346">
                <a:tc>
                  <a:txBody>
                    <a:bodyPr/>
                    <a:lstStyle/>
                    <a:p>
                      <a:endParaRPr kumimoji="1" lang="ja-JP" altLang="en-US" sz="1000" b="1" baseline="0">
                        <a:solidFill>
                          <a:schemeClr val="tx1"/>
                        </a:solidFill>
                        <a:latin typeface="メイリオ" panose="020B0604030504040204" pitchFamily="50" charset="-128"/>
                        <a:ea typeface="メイリオ" panose="020B0604030504040204" pitchFamily="50" charset="-128"/>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FFF"/>
                    </a:solidFill>
                  </a:tcPr>
                </a:tc>
                <a:tc gridSpan="2">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u="none" baseline="0">
                          <a:solidFill>
                            <a:schemeClr val="tx1"/>
                          </a:solidFill>
                          <a:latin typeface="メイリオ" panose="020B0604030504040204" pitchFamily="50" charset="-128"/>
                          <a:ea typeface="メイリオ" panose="020B0604030504040204" pitchFamily="50" charset="-128"/>
                        </a:rPr>
                        <a:t>・</a:t>
                      </a:r>
                      <a:r>
                        <a:rPr kumimoji="0" lang="ja-JP" altLang="en-US" sz="100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夜間及び休日に読影を行う体制の整備</a:t>
                      </a:r>
                      <a:endParaRPr kumimoji="0" lang="en-US" altLang="ja-JP" sz="100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a:t>
                      </a:r>
                      <a:r>
                        <a:rPr kumimoji="0" lang="ja-JP" altLang="en-US" sz="100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人工知能関連技術が活用された画像診断補助ソフトウェアの安全管理</a:t>
                      </a:r>
                      <a:endParaRPr kumimoji="0" lang="en-US" altLang="ja-JP" sz="100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txBody>
                  <a:tcP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FFF"/>
                    </a:solidFill>
                  </a:tcPr>
                </a:tc>
                <a:tc hMerge="1">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0" lang="ja-JP" altLang="en-US" sz="1000" b="0" i="0" u="none" strike="noStrike" kern="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endParaRPr>
                    </a:p>
                  </a:txBody>
                  <a:tcP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C9DFFF"/>
                    </a:solidFill>
                  </a:tcPr>
                </a:tc>
                <a:extLst>
                  <a:ext uri="{0D108BD9-81ED-4DB2-BD59-A6C34878D82A}">
                    <a16:rowId xmlns:a16="http://schemas.microsoft.com/office/drawing/2014/main" val="86109542"/>
                  </a:ext>
                </a:extLst>
              </a:tr>
              <a:tr h="596346">
                <a:tc gridSpan="2">
                  <a:txBody>
                    <a:bodyPr/>
                    <a:lstStyle/>
                    <a:p>
                      <a:endParaRPr kumimoji="1" lang="ja-JP" altLang="en-US" sz="1000" b="1" baseline="0">
                        <a:solidFill>
                          <a:schemeClr val="tx1"/>
                        </a:solidFill>
                        <a:latin typeface="メイリオ" panose="020B0604030504040204" pitchFamily="50" charset="-128"/>
                        <a:ea typeface="メイリオ" panose="020B0604030504040204" pitchFamily="50" charset="-128"/>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C9DFFF"/>
                    </a:solidFill>
                  </a:tcPr>
                </a:tc>
                <a:tc hMerge="1">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0" lang="ja-JP" altLang="en-US" sz="1000" b="0" i="0" u="none" strike="noStrike" kern="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C9DFFF"/>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・夜間及び休日を除く、検査前の画像診断管理の実施</a:t>
                      </a:r>
                    </a:p>
                  </a:txBody>
                  <a:tcP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FFF"/>
                    </a:solidFill>
                  </a:tcPr>
                </a:tc>
                <a:extLst>
                  <a:ext uri="{0D108BD9-81ED-4DB2-BD59-A6C34878D82A}">
                    <a16:rowId xmlns:a16="http://schemas.microsoft.com/office/drawing/2014/main" val="147738856"/>
                  </a:ext>
                </a:extLst>
              </a:tr>
            </a:tbl>
          </a:graphicData>
        </a:graphic>
      </p:graphicFrame>
      <p:sp>
        <p:nvSpPr>
          <p:cNvPr id="4" name="スライド番号プレースホルダー 2">
            <a:extLst>
              <a:ext uri="{FF2B5EF4-FFF2-40B4-BE49-F238E27FC236}">
                <a16:creationId xmlns:a16="http://schemas.microsoft.com/office/drawing/2014/main" id="{71F9CB23-1955-A65B-4CC1-A22652A3988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3466112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正方形/長方形 6">
            <a:extLst>
              <a:ext uri="{FF2B5EF4-FFF2-40B4-BE49-F238E27FC236}">
                <a16:creationId xmlns:a16="http://schemas.microsoft.com/office/drawing/2014/main" id="{C95593BD-F8C6-A59A-24E7-3E221116D23D}"/>
              </a:ext>
            </a:extLst>
          </p:cNvPr>
          <p:cNvSpPr/>
          <p:nvPr/>
        </p:nvSpPr>
        <p:spPr>
          <a:xfrm>
            <a:off x="303759" y="1264260"/>
            <a:ext cx="9329761" cy="4620206"/>
          </a:xfrm>
          <a:prstGeom prst="rect">
            <a:avLst/>
          </a:prstGeom>
          <a:solidFill>
            <a:srgbClr val="FFFFDD"/>
          </a:solidFill>
          <a:ln>
            <a:solidFill>
              <a:srgbClr val="FFCD2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361156" algn="l" defTabSz="742950" rtl="0" eaLnBrk="1" fontAlgn="auto" latinLnBrk="0" hangingPunct="1">
              <a:lnSpc>
                <a:spcPct val="100000"/>
              </a:lnSpc>
              <a:spcBef>
                <a:spcPts val="0"/>
              </a:spcBef>
              <a:spcAft>
                <a:spcPts val="0"/>
              </a:spcAft>
              <a:buClrTx/>
              <a:buSzTx/>
              <a:buFontTx/>
              <a:buNone/>
              <a:tabLst/>
              <a:defRPr/>
            </a:pPr>
            <a:endParaRPr kumimoji="1" lang="ja-JP" altLang="en-US" sz="2925" b="0" i="0" u="none" strike="noStrike" kern="1200" cap="none" spc="0" normalizeH="0" baseline="0" noProof="0" dirty="0">
              <a:ln>
                <a:noFill/>
              </a:ln>
              <a:solidFill>
                <a:prstClr val="black"/>
              </a:solidFill>
              <a:effectLst/>
              <a:uLnTx/>
              <a:uFillTx/>
              <a:latin typeface="Arial"/>
              <a:ea typeface="ＭＳ Ｐゴシック"/>
              <a:cs typeface="+mn-cs"/>
            </a:endParaRPr>
          </a:p>
        </p:txBody>
      </p:sp>
      <p:sp>
        <p:nvSpPr>
          <p:cNvPr id="2" name="テキスト ボックス 1">
            <a:extLst>
              <a:ext uri="{FF2B5EF4-FFF2-40B4-BE49-F238E27FC236}">
                <a16:creationId xmlns:a16="http://schemas.microsoft.com/office/drawing/2014/main" id="{C6835C75-403B-5157-314B-4EDA3FBF567B}"/>
              </a:ext>
            </a:extLst>
          </p:cNvPr>
          <p:cNvSpPr txBox="1"/>
          <p:nvPr/>
        </p:nvSpPr>
        <p:spPr>
          <a:xfrm>
            <a:off x="-589" y="737701"/>
            <a:ext cx="9907177" cy="442429"/>
          </a:xfrm>
          <a:prstGeom prst="rect">
            <a:avLst/>
          </a:prstGeom>
          <a:noFill/>
        </p:spPr>
        <p:txBody>
          <a:bodyPr wrap="square" rtlCol="0">
            <a:spAutoFit/>
          </a:bodyP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三師会で岸田総理大臣への要望（令和</a:t>
            </a:r>
            <a:r>
              <a:rPr kumimoji="1" lang="en-US" altLang="ja-JP" sz="2275" b="0" i="0" u="none" strike="noStrike" kern="1200" cap="none" spc="0" normalizeH="0" baseline="0" noProof="0" dirty="0">
                <a:ln>
                  <a:noFill/>
                </a:ln>
                <a:solidFill>
                  <a:srgbClr val="0000FF"/>
                </a:solidFill>
                <a:effectLst/>
                <a:uLnTx/>
                <a:uFillTx/>
                <a:latin typeface="Arial"/>
                <a:ea typeface="ＭＳ Ｐゴシック"/>
                <a:cs typeface="+mn-cs"/>
              </a:rPr>
              <a:t>5</a:t>
            </a: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年</a:t>
            </a:r>
            <a:r>
              <a:rPr kumimoji="1" lang="en-US" altLang="ja-JP" sz="2275" b="0" i="0" u="none" strike="noStrike" kern="1200" cap="none" spc="0" normalizeH="0" baseline="0" noProof="0" dirty="0">
                <a:ln>
                  <a:noFill/>
                </a:ln>
                <a:solidFill>
                  <a:srgbClr val="0000FF"/>
                </a:solidFill>
                <a:effectLst/>
                <a:uLnTx/>
                <a:uFillTx/>
                <a:latin typeface="Arial"/>
                <a:ea typeface="ＭＳ Ｐゴシック"/>
                <a:cs typeface="+mn-cs"/>
              </a:rPr>
              <a:t>11</a:t>
            </a: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月</a:t>
            </a:r>
            <a:r>
              <a:rPr kumimoji="1" lang="en-US" altLang="ja-JP" sz="2275" b="0" i="0" u="none" strike="noStrike" kern="1200" cap="none" spc="0" normalizeH="0" baseline="0" noProof="0" dirty="0">
                <a:ln>
                  <a:noFill/>
                </a:ln>
                <a:solidFill>
                  <a:srgbClr val="0000FF"/>
                </a:solidFill>
                <a:effectLst/>
                <a:uLnTx/>
                <a:uFillTx/>
                <a:latin typeface="Arial"/>
                <a:ea typeface="ＭＳ Ｐゴシック"/>
                <a:cs typeface="+mn-cs"/>
              </a:rPr>
              <a:t>15</a:t>
            </a: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日）</a:t>
            </a:r>
          </a:p>
        </p:txBody>
      </p:sp>
      <p:sp>
        <p:nvSpPr>
          <p:cNvPr id="3" name="テキスト ボックス 2">
            <a:extLst>
              <a:ext uri="{FF2B5EF4-FFF2-40B4-BE49-F238E27FC236}">
                <a16:creationId xmlns:a16="http://schemas.microsoft.com/office/drawing/2014/main" id="{60B42072-04A7-0241-C94D-D525D009CAC4}"/>
              </a:ext>
            </a:extLst>
          </p:cNvPr>
          <p:cNvSpPr txBox="1"/>
          <p:nvPr/>
        </p:nvSpPr>
        <p:spPr>
          <a:xfrm>
            <a:off x="272480" y="5872151"/>
            <a:ext cx="9185521" cy="392415"/>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（出所）「日医君」だより「三師会　岸田総理に令和</a:t>
            </a:r>
            <a:r>
              <a:rPr kumimoji="1" lang="en-US" altLang="ja-JP" sz="975" b="0" i="0" u="none" strike="noStrike" kern="1200" cap="none" spc="0" normalizeH="0" baseline="0" noProof="0" dirty="0">
                <a:ln>
                  <a:noFill/>
                </a:ln>
                <a:solidFill>
                  <a:prstClr val="black"/>
                </a:solidFill>
                <a:effectLst/>
                <a:uLnTx/>
                <a:uFillTx/>
                <a:latin typeface="ＭＳ Ｐゴシック"/>
                <a:ea typeface="ＭＳ Ｐゴシック"/>
                <a:cs typeface="+mn-cs"/>
              </a:rPr>
              <a:t>6</a:t>
            </a: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年度診療報酬改定に向け、適切な財源の確保を要望」（令和</a:t>
            </a:r>
            <a:r>
              <a:rPr kumimoji="1" lang="en-US" altLang="ja-JP" sz="975" b="0" i="0" u="none" strike="noStrike" kern="1200" cap="none" spc="0" normalizeH="0" baseline="0" noProof="0" dirty="0">
                <a:ln>
                  <a:noFill/>
                </a:ln>
                <a:solidFill>
                  <a:prstClr val="black"/>
                </a:solidFill>
                <a:effectLst/>
                <a:uLnTx/>
                <a:uFillTx/>
                <a:latin typeface="ＭＳ Ｐゴシック"/>
                <a:ea typeface="ＭＳ Ｐゴシック"/>
                <a:cs typeface="+mn-cs"/>
              </a:rPr>
              <a:t>5</a:t>
            </a: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年</a:t>
            </a:r>
            <a:r>
              <a:rPr kumimoji="1" lang="en-US" altLang="ja-JP" sz="975" b="0" i="0" u="none" strike="noStrike" kern="1200" cap="none" spc="0" normalizeH="0" baseline="0" noProof="0" dirty="0">
                <a:ln>
                  <a:noFill/>
                </a:ln>
                <a:solidFill>
                  <a:prstClr val="black"/>
                </a:solidFill>
                <a:effectLst/>
                <a:uLnTx/>
                <a:uFillTx/>
                <a:latin typeface="ＭＳ Ｐゴシック"/>
                <a:ea typeface="ＭＳ Ｐゴシック"/>
                <a:cs typeface="+mn-cs"/>
              </a:rPr>
              <a:t>11</a:t>
            </a: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月</a:t>
            </a:r>
            <a:r>
              <a:rPr kumimoji="1" lang="en-US" altLang="ja-JP" sz="975" b="0" i="0" u="none" strike="noStrike" kern="1200" cap="none" spc="0" normalizeH="0" baseline="0" noProof="0" dirty="0">
                <a:ln>
                  <a:noFill/>
                </a:ln>
                <a:solidFill>
                  <a:prstClr val="black"/>
                </a:solidFill>
                <a:effectLst/>
                <a:uLnTx/>
                <a:uFillTx/>
                <a:latin typeface="ＭＳ Ｐゴシック"/>
                <a:ea typeface="ＭＳ Ｐゴシック"/>
                <a:cs typeface="+mn-cs"/>
              </a:rPr>
              <a:t>15</a:t>
            </a: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日）</a:t>
            </a:r>
            <a:endParaRPr kumimoji="1" lang="en-US" altLang="ja-JP" sz="975"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　　　　　（</a:t>
            </a:r>
            <a:r>
              <a:rPr kumimoji="1" lang="en-US" altLang="ja-JP" sz="975" b="0" i="0" u="none" strike="noStrike" kern="1200" cap="none" spc="0" normalizeH="0" baseline="0" noProof="0" dirty="0">
                <a:ln>
                  <a:noFill/>
                </a:ln>
                <a:solidFill>
                  <a:prstClr val="black"/>
                </a:solidFill>
                <a:effectLst/>
                <a:uLnTx/>
                <a:uFillTx/>
                <a:latin typeface="ＭＳ Ｐゴシック"/>
                <a:ea typeface="ＭＳ Ｐゴシック"/>
                <a:cs typeface="+mn-cs"/>
              </a:rPr>
              <a:t>https://www.med.or.jp/nichiionline/article/011429.html</a:t>
            </a: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a:t>
            </a:r>
          </a:p>
        </p:txBody>
      </p:sp>
      <p:sp>
        <p:nvSpPr>
          <p:cNvPr id="13" name="テキスト ボックス 12">
            <a:extLst>
              <a:ext uri="{FF2B5EF4-FFF2-40B4-BE49-F238E27FC236}">
                <a16:creationId xmlns:a16="http://schemas.microsoft.com/office/drawing/2014/main" id="{74938AE0-3156-F573-2A16-024E15614AC1}"/>
              </a:ext>
            </a:extLst>
          </p:cNvPr>
          <p:cNvSpPr txBox="1"/>
          <p:nvPr/>
        </p:nvSpPr>
        <p:spPr>
          <a:xfrm>
            <a:off x="306222" y="1264260"/>
            <a:ext cx="9329761" cy="2217658"/>
          </a:xfrm>
          <a:prstGeom prst="rect">
            <a:avLst/>
          </a:prstGeom>
          <a:noFill/>
        </p:spPr>
        <p:txBody>
          <a:bodyPr wrap="square" rtlCol="0">
            <a:spAutoFit/>
          </a:bodyPr>
          <a:lstStyle/>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松本吉郎会長は</a:t>
            </a:r>
            <a:r>
              <a:rPr kumimoji="1" lang="en-US" altLang="ja-JP" sz="934" b="0" i="0" u="none" strike="noStrike" kern="1200" cap="none" spc="0" normalizeH="0" baseline="0" noProof="0" dirty="0">
                <a:ln>
                  <a:noFill/>
                </a:ln>
                <a:solidFill>
                  <a:prstClr val="black"/>
                </a:solidFill>
                <a:effectLst/>
                <a:uLnTx/>
                <a:uFillTx/>
                <a:latin typeface="ＭＳ Ｐゴシック"/>
                <a:ea typeface="ＭＳ Ｐゴシック"/>
                <a:cs typeface="+mn-cs"/>
              </a:rPr>
              <a:t>11</a:t>
            </a: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月</a:t>
            </a:r>
            <a:r>
              <a:rPr kumimoji="1" lang="en-US" altLang="ja-JP" sz="934" b="0" i="0" u="none" strike="noStrike" kern="1200" cap="none" spc="0" normalizeH="0" baseline="0" noProof="0" dirty="0">
                <a:ln>
                  <a:noFill/>
                </a:ln>
                <a:solidFill>
                  <a:prstClr val="black"/>
                </a:solidFill>
                <a:effectLst/>
                <a:uLnTx/>
                <a:uFillTx/>
                <a:latin typeface="ＭＳ Ｐゴシック"/>
                <a:ea typeface="ＭＳ Ｐゴシック"/>
                <a:cs typeface="+mn-cs"/>
              </a:rPr>
              <a:t>15</a:t>
            </a: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日、高橋英登日本歯科医師会長、山本信夫日本薬剤師会長と共に総理官邸を訪れ、岸田文雄内閣総理大臣に三師会会長の連名で取りまとめた要望書「令和６年度診療報酬改定に向けて」を手交。医科・歯科医療機関、薬局の厳しい経営状況に理解を求めるとともに、令和６年度診療報酬改定に向け、適切な財源の確保を要望した。</a:t>
            </a:r>
          </a:p>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　当日、松本会長は、医療・介護分野の賃金上昇は他産業に比べて大きな遅れをとっており、大きな離職超過も生じていること等を説明。「その解決のためには、診療報酬という公定価格により運営する医療機関等が人材確保や賃上げに対応できるよう、十分な原資が必要である」とするとともに、医療・介護分野の従事者約</a:t>
            </a:r>
            <a:r>
              <a:rPr kumimoji="1" lang="en-US" altLang="ja-JP" sz="934" b="0" i="0" u="none" strike="noStrike" kern="1200" cap="none" spc="0" normalizeH="0" baseline="0" noProof="0" dirty="0">
                <a:ln>
                  <a:noFill/>
                </a:ln>
                <a:solidFill>
                  <a:prstClr val="black"/>
                </a:solidFill>
                <a:effectLst/>
                <a:uLnTx/>
                <a:uFillTx/>
                <a:latin typeface="ＭＳ Ｐゴシック"/>
                <a:ea typeface="ＭＳ Ｐゴシック"/>
                <a:cs typeface="+mn-cs"/>
              </a:rPr>
              <a:t>900</a:t>
            </a: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万人の賃金を上げることは、他産業への更なる原動力ともなり、全国津々浦々まで、物価高騰対応や賃金上昇の波を行き渡らせ、わが国全体の賃金上昇と地方の成長の実現を見込むことができると強調した。</a:t>
            </a:r>
          </a:p>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　また、松本会長は診療所の果たしている役割についても触れ、</a:t>
            </a:r>
            <a:r>
              <a:rPr kumimoji="1" lang="en-US" altLang="ja-JP" sz="934" b="0" i="0" u="none" strike="noStrike" kern="1200" cap="none" spc="0" normalizeH="0" baseline="0" noProof="0" dirty="0">
                <a:ln>
                  <a:noFill/>
                </a:ln>
                <a:solidFill>
                  <a:prstClr val="black"/>
                </a:solidFill>
                <a:effectLst/>
                <a:uLnTx/>
                <a:uFillTx/>
                <a:latin typeface="ＭＳ Ｐゴシック"/>
                <a:ea typeface="ＭＳ Ｐゴシック"/>
                <a:cs typeface="+mn-cs"/>
              </a:rPr>
              <a:t>(1)</a:t>
            </a: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診療所で対応した新型コロナウイルス感染症（以下、コロナ）患者及びコロナ疑い患者数は累計で約</a:t>
            </a:r>
            <a:r>
              <a:rPr kumimoji="1" lang="en-US" altLang="ja-JP" sz="934" b="0" i="0" u="none" strike="noStrike" kern="1200" cap="none" spc="0" normalizeH="0" baseline="0" noProof="0" dirty="0">
                <a:ln>
                  <a:noFill/>
                </a:ln>
                <a:solidFill>
                  <a:prstClr val="black"/>
                </a:solidFill>
                <a:effectLst/>
                <a:uLnTx/>
                <a:uFillTx/>
                <a:latin typeface="ＭＳ Ｐゴシック"/>
                <a:ea typeface="ＭＳ Ｐゴシック"/>
                <a:cs typeface="+mn-cs"/>
              </a:rPr>
              <a:t>7,700</a:t>
            </a: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万人、 </a:t>
            </a:r>
            <a:r>
              <a:rPr kumimoji="1" lang="en-US" altLang="ja-JP" sz="934" b="0" i="0" u="none" strike="noStrike" kern="1200" cap="none" spc="0" normalizeH="0" baseline="0" noProof="0" dirty="0">
                <a:ln>
                  <a:noFill/>
                </a:ln>
                <a:solidFill>
                  <a:prstClr val="black"/>
                </a:solidFill>
                <a:effectLst/>
                <a:uLnTx/>
                <a:uFillTx/>
                <a:latin typeface="ＭＳ Ｐゴシック"/>
                <a:ea typeface="ＭＳ Ｐゴシック"/>
                <a:cs typeface="+mn-cs"/>
              </a:rPr>
              <a:t>(2)</a:t>
            </a: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コロナワクチンの総接種回数は現在４億</a:t>
            </a:r>
            <a:r>
              <a:rPr kumimoji="1" lang="en-US" altLang="ja-JP" sz="934" b="0" i="0" u="none" strike="noStrike" kern="1200" cap="none" spc="0" normalizeH="0" baseline="0" noProof="0" dirty="0">
                <a:ln>
                  <a:noFill/>
                </a:ln>
                <a:solidFill>
                  <a:prstClr val="black"/>
                </a:solidFill>
                <a:effectLst/>
                <a:uLnTx/>
                <a:uFillTx/>
                <a:latin typeface="ＭＳ Ｐゴシック"/>
                <a:ea typeface="ＭＳ Ｐゴシック"/>
                <a:cs typeface="+mn-cs"/>
              </a:rPr>
              <a:t>2,489</a:t>
            </a: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万</a:t>
            </a:r>
            <a:r>
              <a:rPr kumimoji="1" lang="en-US" altLang="ja-JP" sz="934" b="0" i="0" u="none" strike="noStrike" kern="1200" cap="none" spc="0" normalizeH="0" baseline="0" noProof="0" dirty="0">
                <a:ln>
                  <a:noFill/>
                </a:ln>
                <a:solidFill>
                  <a:prstClr val="black"/>
                </a:solidFill>
                <a:effectLst/>
                <a:uLnTx/>
                <a:uFillTx/>
                <a:latin typeface="ＭＳ Ｐゴシック"/>
                <a:ea typeface="ＭＳ Ｐゴシック"/>
                <a:cs typeface="+mn-cs"/>
              </a:rPr>
              <a:t>5,494</a:t>
            </a: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回であるが、個別接種のほとんどは診療所で対応している、</a:t>
            </a:r>
            <a:r>
              <a:rPr kumimoji="1" lang="en-US" altLang="ja-JP" sz="934" b="0" i="0" u="none" strike="noStrike" kern="1200" cap="none" spc="0" normalizeH="0" baseline="0" noProof="0" dirty="0">
                <a:ln>
                  <a:noFill/>
                </a:ln>
                <a:solidFill>
                  <a:prstClr val="black"/>
                </a:solidFill>
                <a:effectLst/>
                <a:uLnTx/>
                <a:uFillTx/>
                <a:latin typeface="ＭＳ Ｐゴシック"/>
                <a:ea typeface="ＭＳ Ｐゴシック"/>
                <a:cs typeface="+mn-cs"/>
              </a:rPr>
              <a:t>(3)</a:t>
            </a: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コロナ対応における外来対応医療機関数は</a:t>
            </a:r>
            <a:r>
              <a:rPr kumimoji="1" lang="en-US" altLang="ja-JP" sz="934" b="0" i="0" u="none" strike="noStrike" kern="1200" cap="none" spc="0" normalizeH="0" baseline="0" noProof="0" dirty="0">
                <a:ln>
                  <a:noFill/>
                </a:ln>
                <a:solidFill>
                  <a:prstClr val="black"/>
                </a:solidFill>
                <a:effectLst/>
                <a:uLnTx/>
                <a:uFillTx/>
                <a:latin typeface="ＭＳ Ｐゴシック"/>
                <a:ea typeface="ＭＳ Ｐゴシック"/>
                <a:cs typeface="+mn-cs"/>
              </a:rPr>
              <a:t>49,888</a:t>
            </a: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となっている（</a:t>
            </a:r>
            <a:r>
              <a:rPr kumimoji="1" lang="en-US" altLang="ja-JP" sz="934" b="0" i="0" u="none" strike="noStrike" kern="1200" cap="none" spc="0" normalizeH="0" baseline="0" noProof="0" dirty="0">
                <a:ln>
                  <a:noFill/>
                </a:ln>
                <a:solidFill>
                  <a:prstClr val="black"/>
                </a:solidFill>
                <a:effectLst/>
                <a:uLnTx/>
                <a:uFillTx/>
                <a:latin typeface="ＭＳ Ｐゴシック"/>
                <a:ea typeface="ＭＳ Ｐゴシック"/>
                <a:cs typeface="+mn-cs"/>
              </a:rPr>
              <a:t>11</a:t>
            </a: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月</a:t>
            </a:r>
            <a:r>
              <a:rPr kumimoji="1" lang="en-US" altLang="ja-JP" sz="934" b="0" i="0" u="none" strike="noStrike" kern="1200" cap="none" spc="0" normalizeH="0" baseline="0" noProof="0" dirty="0">
                <a:ln>
                  <a:noFill/>
                </a:ln>
                <a:solidFill>
                  <a:prstClr val="black"/>
                </a:solidFill>
                <a:effectLst/>
                <a:uLnTx/>
                <a:uFillTx/>
                <a:latin typeface="ＭＳ Ｐゴシック"/>
                <a:ea typeface="ＭＳ Ｐゴシック"/>
                <a:cs typeface="+mn-cs"/>
              </a:rPr>
              <a:t>8</a:t>
            </a: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日現在）、</a:t>
            </a:r>
            <a:r>
              <a:rPr kumimoji="1" lang="en-US" altLang="ja-JP" sz="934" b="0" i="0" u="none" strike="noStrike" kern="1200" cap="none" spc="0" normalizeH="0" baseline="0" noProof="0" dirty="0">
                <a:ln>
                  <a:noFill/>
                </a:ln>
                <a:solidFill>
                  <a:prstClr val="black"/>
                </a:solidFill>
                <a:effectLst/>
                <a:uLnTx/>
                <a:uFillTx/>
                <a:latin typeface="ＭＳ Ｐゴシック"/>
                <a:ea typeface="ＭＳ Ｐゴシック"/>
                <a:cs typeface="+mn-cs"/>
              </a:rPr>
              <a:t>(4)</a:t>
            </a: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診療所の医師は、自院での診療以外にも休日夜間急患センターへの出務など、さまざまな活動をしている</a:t>
            </a:r>
            <a:r>
              <a:rPr kumimoji="1" lang="en-US" altLang="ja-JP" sz="934" b="0" i="0" u="none" strike="noStrike" kern="1200" cap="none" spc="0" normalizeH="0" baseline="0" noProof="0" dirty="0">
                <a:ln>
                  <a:noFill/>
                </a:ln>
                <a:solidFill>
                  <a:prstClr val="black"/>
                </a:solidFill>
                <a:effectLst/>
                <a:uLnTx/>
                <a:uFillTx/>
                <a:latin typeface="ＭＳ Ｐゴシック"/>
                <a:ea typeface="ＭＳ Ｐゴシック"/>
                <a:cs typeface="+mn-cs"/>
              </a:rPr>
              <a:t>―</a:t>
            </a: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ことなどを説明し、理解を求めた。</a:t>
            </a:r>
          </a:p>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　更に、診療所の経営状況に関しては、コロナ流行後の利益率は一見上昇しているように見えるが、これはコロナ対応（ワクチン接種対応、発熱外来対応等）に伴う収益増によるものであり、診療所としてコロナにしっかりと対応し、コロナ禍における日本の医療を支えてきた証左であると強調。コロナの特例的な影響はあくまで一過性のものであり、これを除くとコロナ流行後</a:t>
            </a:r>
            <a:r>
              <a:rPr kumimoji="1" lang="en-US" altLang="ja-JP" sz="934" b="0" i="0" u="none" strike="noStrike" kern="1200" cap="none" spc="0" normalizeH="0" baseline="0" noProof="0" dirty="0">
                <a:ln>
                  <a:noFill/>
                </a:ln>
                <a:solidFill>
                  <a:prstClr val="black"/>
                </a:solidFill>
                <a:effectLst/>
                <a:uLnTx/>
                <a:uFillTx/>
                <a:latin typeface="ＭＳ Ｐゴシック"/>
                <a:ea typeface="ＭＳ Ｐゴシック"/>
                <a:cs typeface="+mn-cs"/>
              </a:rPr>
              <a:t>3</a:t>
            </a: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年後の利益率は</a:t>
            </a:r>
            <a:r>
              <a:rPr kumimoji="1" lang="en-US" altLang="ja-JP" sz="934" b="0" i="0" u="none" strike="noStrike" kern="1200" cap="none" spc="0" normalizeH="0" baseline="0" noProof="0" dirty="0">
                <a:ln>
                  <a:noFill/>
                </a:ln>
                <a:solidFill>
                  <a:prstClr val="black"/>
                </a:solidFill>
                <a:effectLst/>
                <a:uLnTx/>
                <a:uFillTx/>
                <a:latin typeface="ＭＳ Ｐゴシック"/>
                <a:ea typeface="ＭＳ Ｐゴシック"/>
                <a:cs typeface="+mn-cs"/>
              </a:rPr>
              <a:t>3.3</a:t>
            </a: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％程度に過ぎず、流行前よりも悪化している可能性があるとした。</a:t>
            </a:r>
          </a:p>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　加えて、松本会長は財政審が利益剰余金を賃上げの原資とすべきと主張していることについて「理不尽な話であり、原資はフローから出すべきである」と指摘するとともに、地域医療を支えてきた医療機関の閉院が続いていることを紹介し、地域から医療がなくなることは人が住めなくなることを意味している」として、理解を求めた。</a:t>
            </a:r>
          </a:p>
        </p:txBody>
      </p:sp>
      <p:sp>
        <p:nvSpPr>
          <p:cNvPr id="5" name="テキスト ボックス 4">
            <a:extLst>
              <a:ext uri="{FF2B5EF4-FFF2-40B4-BE49-F238E27FC236}">
                <a16:creationId xmlns:a16="http://schemas.microsoft.com/office/drawing/2014/main" id="{67C014F0-4726-43C3-B3A7-2E4416C9AFCE}"/>
              </a:ext>
            </a:extLst>
          </p:cNvPr>
          <p:cNvSpPr txBox="1"/>
          <p:nvPr/>
        </p:nvSpPr>
        <p:spPr>
          <a:xfrm>
            <a:off x="4982580" y="3458610"/>
            <a:ext cx="4650939" cy="2441053"/>
          </a:xfrm>
          <a:prstGeom prst="rect">
            <a:avLst/>
          </a:prstGeom>
          <a:noFill/>
        </p:spPr>
        <p:txBody>
          <a:bodyPr wrap="square" rtlCol="0">
            <a:spAutoFit/>
          </a:bodyPr>
          <a:lstStyle/>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その上で、松本会長は財務省から診療所を中心とした経営者が給料を過大に受け取っているとの指摘がなされていることに触れつつ、診療所、歯科診療所、調剤薬局の経営者は管理者としての業務も担っていると指摘。「今後も岸田総理を支えていくためにも、この厳しい状況をご理解頂き、改定率決定の際には特段の配慮をお願いしたい」と述べた。</a:t>
            </a:r>
            <a:endParaRPr kumimoji="1" lang="en-US" altLang="ja-JP" sz="934"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続いて、発言した高橋日歯会長、山本日薬会長も、同様に経営上の厳しさを訴え、適切な財源の確保を求めた。</a:t>
            </a:r>
            <a:endParaRPr kumimoji="1" lang="en-US" altLang="ja-JP" sz="934"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これらの要望に対して、岸田総理は「三師会の会長がそろって要望に来られたことを重く受け止めている」とした上で、「デフレ脱却の道筋を立てるためにも来年の春から夏にかけて労働者の所得向上を図ることは極めて重要なことであると考えており、医療従事者もその例外ではない」と指摘。また、「コロナ禍における医療従事者のご苦労は十分認識しており、政府としてもその支援策として、先頃閣議決定した経済対策において、賃上げをした中小企業への税制優遇を、経営に苦しむ赤字の医療法人も対象とする他、重点支援地方交付金、地域医療介護確保基金などでも対策を行っている」として、理解を求めた。</a:t>
            </a:r>
          </a:p>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934" b="0" i="0" u="none" strike="noStrike" kern="1200" cap="none" spc="0" normalizeH="0" baseline="0" noProof="0" dirty="0">
                <a:ln>
                  <a:noFill/>
                </a:ln>
                <a:solidFill>
                  <a:prstClr val="black"/>
                </a:solidFill>
                <a:effectLst/>
                <a:uLnTx/>
                <a:uFillTx/>
                <a:latin typeface="ＭＳ Ｐゴシック"/>
                <a:ea typeface="ＭＳ Ｐゴシック"/>
                <a:cs typeface="+mn-cs"/>
              </a:rPr>
              <a:t>　その上で、診療報酬の改定率については、「現在さまざまな議論が行われているところであるが、年末に向けて、丁寧に話を聞きながら決定していきたい」とした。</a:t>
            </a:r>
          </a:p>
        </p:txBody>
      </p:sp>
      <p:pic>
        <p:nvPicPr>
          <p:cNvPr id="6" name="図 5">
            <a:extLst>
              <a:ext uri="{FF2B5EF4-FFF2-40B4-BE49-F238E27FC236}">
                <a16:creationId xmlns:a16="http://schemas.microsoft.com/office/drawing/2014/main" id="{82866AB3-7CCE-18E6-6DD6-278EE6A25C78}"/>
              </a:ext>
            </a:extLst>
          </p:cNvPr>
          <p:cNvPicPr>
            <a:picLocks noChangeAspect="1"/>
          </p:cNvPicPr>
          <p:nvPr/>
        </p:nvPicPr>
        <p:blipFill rotWithShape="1">
          <a:blip r:embed="rId3"/>
          <a:srcRect t="566"/>
          <a:stretch/>
        </p:blipFill>
        <p:spPr>
          <a:xfrm>
            <a:off x="3248252" y="3416620"/>
            <a:ext cx="1733550" cy="2443088"/>
          </a:xfrm>
          <a:prstGeom prst="rect">
            <a:avLst/>
          </a:prstGeom>
          <a:ln>
            <a:solidFill>
              <a:schemeClr val="tx1"/>
            </a:solidFill>
          </a:ln>
        </p:spPr>
      </p:pic>
      <p:pic>
        <p:nvPicPr>
          <p:cNvPr id="11" name="図 10" descr="壁の前に立つスーツを着た男性たち&#10;&#10;低い精度で自動的に生成された説明">
            <a:extLst>
              <a:ext uri="{FF2B5EF4-FFF2-40B4-BE49-F238E27FC236}">
                <a16:creationId xmlns:a16="http://schemas.microsoft.com/office/drawing/2014/main" id="{C1AFAA63-A7AA-5075-46B1-A079C021AA99}"/>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13601" t="-494" r="7300"/>
          <a:stretch/>
        </p:blipFill>
        <p:spPr>
          <a:xfrm>
            <a:off x="335024" y="3416621"/>
            <a:ext cx="2884426" cy="2443087"/>
          </a:xfrm>
          <a:prstGeom prst="rect">
            <a:avLst/>
          </a:prstGeom>
          <a:ln>
            <a:solidFill>
              <a:schemeClr val="tx1"/>
            </a:solidFill>
          </a:ln>
        </p:spPr>
      </p:pic>
      <p:sp>
        <p:nvSpPr>
          <p:cNvPr id="4" name="スライド番号プレースホルダー 2">
            <a:extLst>
              <a:ext uri="{FF2B5EF4-FFF2-40B4-BE49-F238E27FC236}">
                <a16:creationId xmlns:a16="http://schemas.microsoft.com/office/drawing/2014/main" id="{511D2B0F-87E9-CF8F-9820-ED4AE809B4C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a:cs typeface="+mn-cs"/>
            </a:endParaRPr>
          </a:p>
        </p:txBody>
      </p:sp>
    </p:spTree>
    <p:extLst>
      <p:ext uri="{BB962C8B-B14F-4D97-AF65-F5344CB8AC3E}">
        <p14:creationId xmlns:p14="http://schemas.microsoft.com/office/powerpoint/2010/main" val="379399360"/>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正方形/長方形 33">
            <a:extLst>
              <a:ext uri="{FF2B5EF4-FFF2-40B4-BE49-F238E27FC236}">
                <a16:creationId xmlns:a16="http://schemas.microsoft.com/office/drawing/2014/main" id="{BAA7E464-AC4F-C06F-6F92-46CF44DE894E}"/>
              </a:ext>
            </a:extLst>
          </p:cNvPr>
          <p:cNvSpPr/>
          <p:nvPr/>
        </p:nvSpPr>
        <p:spPr>
          <a:xfrm>
            <a:off x="188119" y="3399491"/>
            <a:ext cx="9529762" cy="332458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ストーマ処置について、医師の指示に基づきストーマケアに関する専門の研修を修了した看護師がストーマ合併症を有する患者に対してストーマ処置を行った</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場合の評価を新設する。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a:extLst>
              <a:ext uri="{FF2B5EF4-FFF2-40B4-BE49-F238E27FC236}">
                <a16:creationId xmlns:a16="http://schemas.microsoft.com/office/drawing/2014/main" id="{1BC184E2-F859-6038-3907-F0AB53B1D944}"/>
              </a:ext>
            </a:extLst>
          </p:cNvPr>
          <p:cNvSpPr/>
          <p:nvPr/>
        </p:nvSpPr>
        <p:spPr>
          <a:xfrm>
            <a:off x="188119" y="990193"/>
            <a:ext cx="9529762" cy="192808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医療機器安全管理料２について、密封小線源治療治療機器を対象に加える。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医療技術評価分科会の評価を踏まえた対応⑳</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26131" y="3040384"/>
            <a:ext cx="1932508" cy="516545"/>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
        <p:nvSpPr>
          <p:cNvPr id="36" name="正方形/長方形 35">
            <a:extLst>
              <a:ext uri="{FF2B5EF4-FFF2-40B4-BE49-F238E27FC236}">
                <a16:creationId xmlns:a16="http://schemas.microsoft.com/office/drawing/2014/main" id="{3B956C87-B05E-FDF7-E640-0CEF124752B9}"/>
              </a:ext>
            </a:extLst>
          </p:cNvPr>
          <p:cNvSpPr/>
          <p:nvPr/>
        </p:nvSpPr>
        <p:spPr>
          <a:xfrm>
            <a:off x="5203667" y="4865346"/>
            <a:ext cx="4320000" cy="298800"/>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39" name="正方形/長方形 38">
            <a:extLst>
              <a:ext uri="{FF2B5EF4-FFF2-40B4-BE49-F238E27FC236}">
                <a16:creationId xmlns:a16="http://schemas.microsoft.com/office/drawing/2014/main" id="{7DEC1641-B0C0-97C6-FC31-0B848A31544D}"/>
              </a:ext>
            </a:extLst>
          </p:cNvPr>
          <p:cNvSpPr/>
          <p:nvPr/>
        </p:nvSpPr>
        <p:spPr>
          <a:xfrm>
            <a:off x="307120" y="4865346"/>
            <a:ext cx="4371397" cy="298800"/>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4" name="正方形/長方形 3">
            <a:extLst>
              <a:ext uri="{FF2B5EF4-FFF2-40B4-BE49-F238E27FC236}">
                <a16:creationId xmlns:a16="http://schemas.microsoft.com/office/drawing/2014/main" id="{D485D1B5-3478-B15A-EB10-5261CB98C58F}"/>
              </a:ext>
            </a:extLst>
          </p:cNvPr>
          <p:cNvSpPr/>
          <p:nvPr/>
        </p:nvSpPr>
        <p:spPr>
          <a:xfrm>
            <a:off x="311929" y="797311"/>
            <a:ext cx="1932508"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
        <p:nvSpPr>
          <p:cNvPr id="5" name="正方形/長方形 4">
            <a:extLst>
              <a:ext uri="{FF2B5EF4-FFF2-40B4-BE49-F238E27FC236}">
                <a16:creationId xmlns:a16="http://schemas.microsoft.com/office/drawing/2014/main" id="{A8424362-B66B-8602-6DD0-FD3000390C05}"/>
              </a:ext>
            </a:extLst>
          </p:cNvPr>
          <p:cNvSpPr/>
          <p:nvPr/>
        </p:nvSpPr>
        <p:spPr>
          <a:xfrm>
            <a:off x="5222678" y="1591781"/>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6" name="正方形/長方形 5">
            <a:extLst>
              <a:ext uri="{FF2B5EF4-FFF2-40B4-BE49-F238E27FC236}">
                <a16:creationId xmlns:a16="http://schemas.microsoft.com/office/drawing/2014/main" id="{2623F9A1-E5DF-0D45-4482-0B08428A9431}"/>
              </a:ext>
            </a:extLst>
          </p:cNvPr>
          <p:cNvSpPr/>
          <p:nvPr/>
        </p:nvSpPr>
        <p:spPr>
          <a:xfrm>
            <a:off x="5222678" y="1945119"/>
            <a:ext cx="4320000" cy="82982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医療機器安全管理料２</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放射線治療機器とは、高エネルギー放射線治療装置（直線加速器）及びガンマナイフ装置及び</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密封小線源治療機器</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をいう。</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右矢印 89">
            <a:extLst>
              <a:ext uri="{FF2B5EF4-FFF2-40B4-BE49-F238E27FC236}">
                <a16:creationId xmlns:a16="http://schemas.microsoft.com/office/drawing/2014/main" id="{04CC7705-E7EC-9FA6-6A5B-08D73900C640}"/>
              </a:ext>
            </a:extLst>
          </p:cNvPr>
          <p:cNvSpPr/>
          <p:nvPr/>
        </p:nvSpPr>
        <p:spPr>
          <a:xfrm>
            <a:off x="4761628" y="1903973"/>
            <a:ext cx="442913" cy="543040"/>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8" name="正方形/長方形 7">
            <a:extLst>
              <a:ext uri="{FF2B5EF4-FFF2-40B4-BE49-F238E27FC236}">
                <a16:creationId xmlns:a16="http://schemas.microsoft.com/office/drawing/2014/main" id="{572AB40E-7505-EEB6-0B4F-3D3CEC018984}"/>
              </a:ext>
            </a:extLst>
          </p:cNvPr>
          <p:cNvSpPr/>
          <p:nvPr/>
        </p:nvSpPr>
        <p:spPr>
          <a:xfrm>
            <a:off x="326131" y="1591781"/>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9" name="正方形/長方形 8">
            <a:extLst>
              <a:ext uri="{FF2B5EF4-FFF2-40B4-BE49-F238E27FC236}">
                <a16:creationId xmlns:a16="http://schemas.microsoft.com/office/drawing/2014/main" id="{C22C8BE6-B01F-4338-19C1-63DE7B6BB70F}"/>
              </a:ext>
            </a:extLst>
          </p:cNvPr>
          <p:cNvSpPr/>
          <p:nvPr/>
        </p:nvSpPr>
        <p:spPr>
          <a:xfrm>
            <a:off x="326130" y="1942837"/>
            <a:ext cx="4371398" cy="82982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医療機器安全管理料２</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放射線治療機器とは、高エネルギー放射線治療装置（直線加速器）及びガンマナイフ装置をいう。</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0" name="正方形/長方形 39">
            <a:extLst>
              <a:ext uri="{FF2B5EF4-FFF2-40B4-BE49-F238E27FC236}">
                <a16:creationId xmlns:a16="http://schemas.microsoft.com/office/drawing/2014/main" id="{F887E379-BAE9-15F0-A969-2F99F18F314B}"/>
              </a:ext>
            </a:extLst>
          </p:cNvPr>
          <p:cNvSpPr/>
          <p:nvPr/>
        </p:nvSpPr>
        <p:spPr>
          <a:xfrm>
            <a:off x="326130" y="5211060"/>
            <a:ext cx="4371398" cy="136323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［ストーマ処置（一日につき）］</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注１～３（略）</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7" name="正方形/長方形 36">
            <a:extLst>
              <a:ext uri="{FF2B5EF4-FFF2-40B4-BE49-F238E27FC236}">
                <a16:creationId xmlns:a16="http://schemas.microsoft.com/office/drawing/2014/main" id="{4F4725E4-3F5F-687D-501E-B8FF5207366F}"/>
              </a:ext>
            </a:extLst>
          </p:cNvPr>
          <p:cNvSpPr/>
          <p:nvPr/>
        </p:nvSpPr>
        <p:spPr>
          <a:xfrm>
            <a:off x="5203667" y="5211060"/>
            <a:ext cx="4320000" cy="1372302"/>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［ストーマ処置（一日につき）］</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注１～３（略）</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941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　</a:t>
            </a:r>
            <a:r>
              <a:rPr kumimoji="1" lang="ja-JP" altLang="en-US" sz="1200" b="1" i="0" u="sng" strike="noStrike" kern="1200" cap="none" spc="0" normalizeH="0" baseline="0" noProof="0">
                <a:ln>
                  <a:noFill/>
                </a:ln>
                <a:solidFill>
                  <a:srgbClr val="0070C0"/>
                </a:solidFill>
                <a:effectLst/>
                <a:uLnTx/>
                <a:uFillTx/>
                <a:latin typeface="メイリオ"/>
                <a:ea typeface="メイリオ"/>
                <a:cs typeface="+mn-cs"/>
              </a:rPr>
              <a:t>４</a:t>
            </a:r>
            <a:r>
              <a:rPr kumimoji="1" lang="ja-JP" altLang="en-US" sz="12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200" b="1" i="0" u="sng" strike="noStrike" kern="1200" cap="none" spc="0" normalizeH="0" baseline="0" noProof="0">
                <a:ln>
                  <a:noFill/>
                </a:ln>
                <a:solidFill>
                  <a:srgbClr val="0070C0"/>
                </a:solidFill>
                <a:effectLst/>
                <a:uLnTx/>
                <a:uFillTx/>
                <a:latin typeface="メイリオ"/>
                <a:ea typeface="メイリオ"/>
                <a:cs typeface="+mn-cs"/>
              </a:rPr>
              <a:t>別に厚生労働大臣が定める施設基準に適合しているものとして地方厚生局長等に届け出た保険医療機関において、ストーマ合併症を有する患者に対してストーマ処置を行った場合は、ストーマ合併症加算として、</a:t>
            </a:r>
            <a:r>
              <a:rPr kumimoji="1" lang="en-US" altLang="ja-JP" sz="1200" b="1" i="0" u="sng" strike="noStrike" kern="1200" cap="none" spc="0" normalizeH="0" baseline="0" noProof="0">
                <a:ln>
                  <a:noFill/>
                </a:ln>
                <a:solidFill>
                  <a:srgbClr val="0070C0"/>
                </a:solidFill>
                <a:effectLst/>
                <a:uLnTx/>
                <a:uFillTx/>
                <a:latin typeface="メイリオ"/>
                <a:ea typeface="メイリオ"/>
                <a:cs typeface="+mn-cs"/>
              </a:rPr>
              <a:t>65</a:t>
            </a:r>
            <a:r>
              <a:rPr kumimoji="1" lang="ja-JP" altLang="en-US" sz="1200" b="1" i="0" u="sng" strike="noStrike" kern="1200" cap="none" spc="0" normalizeH="0" baseline="0" noProof="0">
                <a:ln>
                  <a:noFill/>
                </a:ln>
                <a:solidFill>
                  <a:srgbClr val="0070C0"/>
                </a:solidFill>
                <a:effectLst/>
                <a:uLnTx/>
                <a:uFillTx/>
                <a:latin typeface="メイリオ"/>
                <a:ea typeface="メイリオ"/>
                <a:cs typeface="+mn-cs"/>
              </a:rPr>
              <a:t>点を加算する。</a:t>
            </a:r>
            <a:endParaRPr kumimoji="0" lang="en-US" altLang="ja-JP" sz="1200" b="1" i="0" u="sng" strike="noStrike" kern="1200" cap="none" spc="0" normalizeH="0" baseline="0" noProof="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8" name="右矢印 89">
            <a:extLst>
              <a:ext uri="{FF2B5EF4-FFF2-40B4-BE49-F238E27FC236}">
                <a16:creationId xmlns:a16="http://schemas.microsoft.com/office/drawing/2014/main" id="{3398A9AC-5E20-A18B-E408-3C7FD7DF61EF}"/>
              </a:ext>
            </a:extLst>
          </p:cNvPr>
          <p:cNvSpPr/>
          <p:nvPr/>
        </p:nvSpPr>
        <p:spPr>
          <a:xfrm>
            <a:off x="4731543" y="5401149"/>
            <a:ext cx="442913" cy="624514"/>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pic>
        <p:nvPicPr>
          <p:cNvPr id="11" name="図 10">
            <a:extLst>
              <a:ext uri="{FF2B5EF4-FFF2-40B4-BE49-F238E27FC236}">
                <a16:creationId xmlns:a16="http://schemas.microsoft.com/office/drawing/2014/main" id="{65834538-D2BE-1B42-6F8F-E663F71F64AB}"/>
              </a:ext>
            </a:extLst>
          </p:cNvPr>
          <p:cNvPicPr>
            <a:picLocks noChangeAspect="1"/>
          </p:cNvPicPr>
          <p:nvPr/>
        </p:nvPicPr>
        <p:blipFill>
          <a:blip r:embed="rId3"/>
          <a:stretch>
            <a:fillRect/>
          </a:stretch>
        </p:blipFill>
        <p:spPr>
          <a:xfrm>
            <a:off x="6336669" y="3900942"/>
            <a:ext cx="2840982" cy="829128"/>
          </a:xfrm>
          <a:prstGeom prst="rect">
            <a:avLst/>
          </a:prstGeom>
        </p:spPr>
      </p:pic>
      <p:sp>
        <p:nvSpPr>
          <p:cNvPr id="12" name="テキスト ボックス 11">
            <a:extLst>
              <a:ext uri="{FF2B5EF4-FFF2-40B4-BE49-F238E27FC236}">
                <a16:creationId xmlns:a16="http://schemas.microsoft.com/office/drawing/2014/main" id="{BD954F65-DE26-9F90-F81E-4EC21CDCB4F0}"/>
              </a:ext>
            </a:extLst>
          </p:cNvPr>
          <p:cNvSpPr txBox="1"/>
          <p:nvPr/>
        </p:nvSpPr>
        <p:spPr>
          <a:xfrm>
            <a:off x="6100806" y="4692698"/>
            <a:ext cx="3312708"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日本ストーマ排泄リハビリテーション学会提出資料から引用</a:t>
            </a:r>
          </a:p>
        </p:txBody>
      </p:sp>
      <p:sp>
        <p:nvSpPr>
          <p:cNvPr id="10" name="スライド番号プレースホルダー 2">
            <a:extLst>
              <a:ext uri="{FF2B5EF4-FFF2-40B4-BE49-F238E27FC236}">
                <a16:creationId xmlns:a16="http://schemas.microsoft.com/office/drawing/2014/main" id="{AF1EA328-0930-295C-703B-113A435C0168}"/>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127179693"/>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正方形/長方形 10">
            <a:extLst>
              <a:ext uri="{FF2B5EF4-FFF2-40B4-BE49-F238E27FC236}">
                <a16:creationId xmlns:a16="http://schemas.microsoft.com/office/drawing/2014/main" id="{6B953B9A-CB85-F0D0-8796-77C976EBDE83}"/>
              </a:ext>
            </a:extLst>
          </p:cNvPr>
          <p:cNvSpPr/>
          <p:nvPr/>
        </p:nvSpPr>
        <p:spPr>
          <a:xfrm>
            <a:off x="188119" y="4229820"/>
            <a:ext cx="9529762" cy="253119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膀胱癌に係る内視鏡手術用支援機器を用いて行った手術について、施設基準を見直す。</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4" name="正方形/長方形 33">
            <a:extLst>
              <a:ext uri="{FF2B5EF4-FFF2-40B4-BE49-F238E27FC236}">
                <a16:creationId xmlns:a16="http://schemas.microsoft.com/office/drawing/2014/main" id="{BAA7E464-AC4F-C06F-6F92-46CF44DE894E}"/>
              </a:ext>
            </a:extLst>
          </p:cNvPr>
          <p:cNvSpPr/>
          <p:nvPr/>
        </p:nvSpPr>
        <p:spPr>
          <a:xfrm>
            <a:off x="188119" y="1012764"/>
            <a:ext cx="9529762" cy="295838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胃癌に係る内視鏡手術用支援機器を用いて行った手術について、施設基準を見直す。</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xfrm>
            <a:off x="0" y="274638"/>
            <a:ext cx="9906000" cy="513403"/>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医療技術評価分科会の評価を踏まえた対応㉑</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11928" y="849022"/>
            <a:ext cx="1962039"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施設基準の見直し</a:t>
            </a:r>
          </a:p>
        </p:txBody>
      </p:sp>
      <p:sp>
        <p:nvSpPr>
          <p:cNvPr id="4" name="正方形/長方形 3">
            <a:extLst>
              <a:ext uri="{FF2B5EF4-FFF2-40B4-BE49-F238E27FC236}">
                <a16:creationId xmlns:a16="http://schemas.microsoft.com/office/drawing/2014/main" id="{69E0E8B1-8D17-3EF8-EC0F-FDC97B207F67}"/>
              </a:ext>
            </a:extLst>
          </p:cNvPr>
          <p:cNvSpPr/>
          <p:nvPr/>
        </p:nvSpPr>
        <p:spPr>
          <a:xfrm>
            <a:off x="311928" y="4033439"/>
            <a:ext cx="1962039"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施設基準の見直し</a:t>
            </a:r>
          </a:p>
        </p:txBody>
      </p:sp>
      <p:sp>
        <p:nvSpPr>
          <p:cNvPr id="6" name="正方形/長方形 5">
            <a:extLst>
              <a:ext uri="{FF2B5EF4-FFF2-40B4-BE49-F238E27FC236}">
                <a16:creationId xmlns:a16="http://schemas.microsoft.com/office/drawing/2014/main" id="{BAC463AA-F73D-C938-1D37-B17ED16143CC}"/>
              </a:ext>
            </a:extLst>
          </p:cNvPr>
          <p:cNvSpPr/>
          <p:nvPr/>
        </p:nvSpPr>
        <p:spPr>
          <a:xfrm>
            <a:off x="5244553" y="1484957"/>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7" name="正方形/長方形 6">
            <a:extLst>
              <a:ext uri="{FF2B5EF4-FFF2-40B4-BE49-F238E27FC236}">
                <a16:creationId xmlns:a16="http://schemas.microsoft.com/office/drawing/2014/main" id="{D14755E9-AD3D-5E1E-5285-AFE7F8577FFB}"/>
              </a:ext>
            </a:extLst>
          </p:cNvPr>
          <p:cNvSpPr/>
          <p:nvPr/>
        </p:nvSpPr>
        <p:spPr>
          <a:xfrm>
            <a:off x="5237995" y="1821355"/>
            <a:ext cx="4320000" cy="2019452"/>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腹腔鏡下胃切除術　悪性腫瘍手術（内視鏡手術用支援機器を用いるもの）</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180000" marR="0" lvl="0" indent="-18000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当該保険医療機関において、以下のアからカまでの手術を年間</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例以上実施しており、このうちイ、エ及びカの手術を合わせて年間</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15</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例以上実施していること。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　胃切除術</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腹腔鏡下胃切除術</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（中略）</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カ　腹腔鏡下胃全摘術</a:t>
            </a:r>
          </a:p>
        </p:txBody>
      </p:sp>
      <p:sp>
        <p:nvSpPr>
          <p:cNvPr id="8" name="右矢印 89">
            <a:extLst>
              <a:ext uri="{FF2B5EF4-FFF2-40B4-BE49-F238E27FC236}">
                <a16:creationId xmlns:a16="http://schemas.microsoft.com/office/drawing/2014/main" id="{0FD9BE48-E343-A9B1-1C73-26FECA1D758D}"/>
              </a:ext>
            </a:extLst>
          </p:cNvPr>
          <p:cNvSpPr/>
          <p:nvPr/>
        </p:nvSpPr>
        <p:spPr>
          <a:xfrm>
            <a:off x="4776661" y="222894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9" name="正方形/長方形 8">
            <a:extLst>
              <a:ext uri="{FF2B5EF4-FFF2-40B4-BE49-F238E27FC236}">
                <a16:creationId xmlns:a16="http://schemas.microsoft.com/office/drawing/2014/main" id="{B175D892-9E95-392E-D372-4ADA24D66D0D}"/>
              </a:ext>
            </a:extLst>
          </p:cNvPr>
          <p:cNvSpPr/>
          <p:nvPr/>
        </p:nvSpPr>
        <p:spPr>
          <a:xfrm>
            <a:off x="348006" y="1484957"/>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0" name="正方形/長方形 9">
            <a:extLst>
              <a:ext uri="{FF2B5EF4-FFF2-40B4-BE49-F238E27FC236}">
                <a16:creationId xmlns:a16="http://schemas.microsoft.com/office/drawing/2014/main" id="{2DE1A4F0-E46D-6B11-FAEE-C8CE1E2844F3}"/>
              </a:ext>
            </a:extLst>
          </p:cNvPr>
          <p:cNvSpPr/>
          <p:nvPr/>
        </p:nvSpPr>
        <p:spPr>
          <a:xfrm>
            <a:off x="348005" y="1821355"/>
            <a:ext cx="4371398" cy="2019453"/>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腹腔鏡下胃切除術　悪性腫瘍手術（内視鏡手術用支援機器を用いるもの）</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当該保険医療機関において、以下のアからカまでの手術を年間</a:t>
            </a:r>
            <a:r>
              <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例以上実施しており、このうちイ、エ及びカの手術を合わせて年間</a:t>
            </a:r>
            <a:r>
              <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例以上実施していること。</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　胃切除術</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腹腔鏡下胃切除術</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（中略）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カ　腹腔鏡下胃全摘術</a:t>
            </a: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正方形/長方形 11">
            <a:extLst>
              <a:ext uri="{FF2B5EF4-FFF2-40B4-BE49-F238E27FC236}">
                <a16:creationId xmlns:a16="http://schemas.microsoft.com/office/drawing/2014/main" id="{A58590DD-407C-17A8-8706-42002CBDC0D3}"/>
              </a:ext>
            </a:extLst>
          </p:cNvPr>
          <p:cNvSpPr/>
          <p:nvPr/>
        </p:nvSpPr>
        <p:spPr>
          <a:xfrm>
            <a:off x="5244553" y="4718696"/>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3" name="正方形/長方形 12">
            <a:extLst>
              <a:ext uri="{FF2B5EF4-FFF2-40B4-BE49-F238E27FC236}">
                <a16:creationId xmlns:a16="http://schemas.microsoft.com/office/drawing/2014/main" id="{2D0BD012-3D2F-95EB-20D4-C6C45B60539D}"/>
              </a:ext>
            </a:extLst>
          </p:cNvPr>
          <p:cNvSpPr/>
          <p:nvPr/>
        </p:nvSpPr>
        <p:spPr>
          <a:xfrm>
            <a:off x="5244553" y="5081869"/>
            <a:ext cx="4320000" cy="1565548"/>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腹腔鏡下膀胱悪性腫瘍手術（内視鏡手術用支援機器を用いるも場合）</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当該保険医療機関において、以下のアからウまでの手術を合わせて年間</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５</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例以上実施していること。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　膀胱悪性腫瘍手術（略）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腹腔鏡下膀胱悪性腫瘍手術</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ウ　腹腔鏡下小切開膀胱悪性腫瘍手術</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右矢印 89">
            <a:extLst>
              <a:ext uri="{FF2B5EF4-FFF2-40B4-BE49-F238E27FC236}">
                <a16:creationId xmlns:a16="http://schemas.microsoft.com/office/drawing/2014/main" id="{BE7FAD12-F5FF-6ACB-8964-3C968AA3F59E}"/>
              </a:ext>
            </a:extLst>
          </p:cNvPr>
          <p:cNvSpPr/>
          <p:nvPr/>
        </p:nvSpPr>
        <p:spPr>
          <a:xfrm>
            <a:off x="4734583" y="5271001"/>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5" name="正方形/長方形 14">
            <a:extLst>
              <a:ext uri="{FF2B5EF4-FFF2-40B4-BE49-F238E27FC236}">
                <a16:creationId xmlns:a16="http://schemas.microsoft.com/office/drawing/2014/main" id="{BD5E4F0A-37E4-21B5-F886-E5C86F903EF1}"/>
              </a:ext>
            </a:extLst>
          </p:cNvPr>
          <p:cNvSpPr/>
          <p:nvPr/>
        </p:nvSpPr>
        <p:spPr>
          <a:xfrm>
            <a:off x="311927" y="4718696"/>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6" name="正方形/長方形 15">
            <a:extLst>
              <a:ext uri="{FF2B5EF4-FFF2-40B4-BE49-F238E27FC236}">
                <a16:creationId xmlns:a16="http://schemas.microsoft.com/office/drawing/2014/main" id="{1BA50B3C-9D35-1EDE-54CD-5789ACFB1332}"/>
              </a:ext>
            </a:extLst>
          </p:cNvPr>
          <p:cNvSpPr/>
          <p:nvPr/>
        </p:nvSpPr>
        <p:spPr>
          <a:xfrm>
            <a:off x="311927" y="5080255"/>
            <a:ext cx="4371398" cy="1565548"/>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腹腔鏡下膀胱悪性腫瘍手術（内視鏡手術用支援機器を用いるる場合）</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当該保険医療機関において、以下のアからウまでの手術を合わせて年間</a:t>
            </a:r>
            <a:r>
              <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例以上実施していること。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　膀胱悪性腫瘍手術（略）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腹腔鏡下膀胱悪性腫瘍手術</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ウ　腹腔鏡下小切開膀胱悪性腫瘍手術</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スライド番号プレースホルダー 2">
            <a:extLst>
              <a:ext uri="{FF2B5EF4-FFF2-40B4-BE49-F238E27FC236}">
                <a16:creationId xmlns:a16="http://schemas.microsoft.com/office/drawing/2014/main" id="{3EAC74F1-4EE5-97DC-F84B-EE732C9E3C7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219635325"/>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医療技術評価分科会における検討結果等を踏まえた対応</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31226"/>
            <a:ext cx="9529762" cy="535110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20" normalizeH="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医療技術評価分科会における検討結果等を踏まえ、既存技術の評価の見直し（削除を含む。）を行う。</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［再評価を行う既存技術の例］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［項目を削除する技術の例］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9" y="838345"/>
            <a:ext cx="1932508"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7412933" y="1966473"/>
            <a:ext cx="1850242"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7" name="右矢印 89">
            <a:extLst>
              <a:ext uri="{FF2B5EF4-FFF2-40B4-BE49-F238E27FC236}">
                <a16:creationId xmlns:a16="http://schemas.microsoft.com/office/drawing/2014/main" id="{2C7478A4-04E8-A454-E553-73FC150DCF79}"/>
              </a:ext>
            </a:extLst>
          </p:cNvPr>
          <p:cNvSpPr/>
          <p:nvPr/>
        </p:nvSpPr>
        <p:spPr>
          <a:xfrm>
            <a:off x="6724553" y="3189878"/>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693131" y="1970515"/>
            <a:ext cx="5785952"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graphicFrame>
        <p:nvGraphicFramePr>
          <p:cNvPr id="4" name="表 3">
            <a:extLst>
              <a:ext uri="{FF2B5EF4-FFF2-40B4-BE49-F238E27FC236}">
                <a16:creationId xmlns:a16="http://schemas.microsoft.com/office/drawing/2014/main" id="{839E0A81-05B9-3553-B724-BB7780BEBAC4}"/>
              </a:ext>
            </a:extLst>
          </p:cNvPr>
          <p:cNvGraphicFramePr>
            <a:graphicFrameLocks noGrp="1"/>
          </p:cNvGraphicFramePr>
          <p:nvPr/>
        </p:nvGraphicFramePr>
        <p:xfrm>
          <a:off x="690613" y="2306782"/>
          <a:ext cx="5788473" cy="2926080"/>
        </p:xfrm>
        <a:graphic>
          <a:graphicData uri="http://schemas.openxmlformats.org/drawingml/2006/table">
            <a:tbl>
              <a:tblPr firstRow="1" bandRow="1"/>
              <a:tblGrid>
                <a:gridCol w="3931923">
                  <a:extLst>
                    <a:ext uri="{9D8B030D-6E8A-4147-A177-3AD203B41FA5}">
                      <a16:colId xmlns:a16="http://schemas.microsoft.com/office/drawing/2014/main" val="1736590387"/>
                    </a:ext>
                  </a:extLst>
                </a:gridCol>
                <a:gridCol w="1856550">
                  <a:extLst>
                    <a:ext uri="{9D8B030D-6E8A-4147-A177-3AD203B41FA5}">
                      <a16:colId xmlns:a16="http://schemas.microsoft.com/office/drawing/2014/main" val="1137278688"/>
                    </a:ext>
                  </a:extLst>
                </a:gridCol>
              </a:tblGrid>
              <a:tr h="239800">
                <a:tc>
                  <a:txBody>
                    <a:bodyPr/>
                    <a:lstStyle/>
                    <a:p>
                      <a:r>
                        <a:rPr kumimoji="1" lang="ja-JP" altLang="en-US" sz="1200">
                          <a:latin typeface="メイリオ" panose="020B0604030504040204" pitchFamily="50" charset="-128"/>
                          <a:ea typeface="メイリオ" panose="020B0604030504040204" pitchFamily="50" charset="-128"/>
                        </a:rPr>
                        <a:t>血液形態・機能検査</a:t>
                      </a:r>
                      <a:endParaRPr kumimoji="1" lang="en-US" altLang="ja-JP" sz="1200">
                        <a:latin typeface="メイリオ" panose="020B0604030504040204" pitchFamily="50" charset="-128"/>
                        <a:ea typeface="メイリオ" panose="020B0604030504040204" pitchFamily="50" charset="-128"/>
                      </a:endParaRPr>
                    </a:p>
                    <a:p>
                      <a:r>
                        <a:rPr kumimoji="1" lang="ja-JP" altLang="en-US" sz="1200">
                          <a:latin typeface="メイリオ" panose="020B0604030504040204" pitchFamily="50" charset="-128"/>
                          <a:ea typeface="メイリオ" panose="020B0604030504040204" pitchFamily="50" charset="-128"/>
                        </a:rPr>
                        <a:t>　末梢血液像（鏡検法）　注　特殊染色加算</a:t>
                      </a:r>
                      <a:endParaRPr kumimoji="1" lang="en-US" altLang="ja-JP" sz="1200">
                        <a:latin typeface="メイリオ" panose="020B0604030504040204" pitchFamily="50" charset="-128"/>
                        <a:ea typeface="メイリオ" panose="020B0604030504040204" pitchFamily="50" charset="-128"/>
                      </a:endParaRPr>
                    </a:p>
                    <a:p>
                      <a:r>
                        <a:rPr kumimoji="1" lang="ja-JP" altLang="en-US" sz="1200">
                          <a:latin typeface="メイリオ" panose="020B0604030504040204" pitchFamily="50" charset="-128"/>
                          <a:ea typeface="メイリオ" panose="020B0604030504040204" pitchFamily="50" charset="-128"/>
                        </a:rPr>
                        <a:t>　骨髄像　注　特殊染色加算</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p>
                      <a:pPr algn="ctr"/>
                      <a:endParaRPr kumimoji="1" lang="en-US" altLang="ja-JP" sz="1200">
                        <a:latin typeface="メイリオ" panose="020B0604030504040204" pitchFamily="50" charset="-128"/>
                        <a:ea typeface="メイリオ" panose="020B0604030504040204" pitchFamily="50" charset="-128"/>
                      </a:endParaRPr>
                    </a:p>
                    <a:p>
                      <a:pPr algn="ctr"/>
                      <a:r>
                        <a:rPr kumimoji="1" lang="en-US" altLang="ja-JP" sz="1200">
                          <a:latin typeface="メイリオ"/>
                          <a:ea typeface="メイリオ"/>
                        </a:rPr>
                        <a:t>27</a:t>
                      </a:r>
                      <a:r>
                        <a:rPr kumimoji="1" lang="ja-JP" altLang="en-US" sz="1200">
                          <a:latin typeface="メイリオ"/>
                          <a:ea typeface="メイリオ"/>
                        </a:rPr>
                        <a:t>点</a:t>
                      </a:r>
                      <a:endParaRPr kumimoji="1" lang="en-US" altLang="ja-JP" sz="1200">
                        <a:latin typeface="メイリオ"/>
                        <a:ea typeface="メイリオ"/>
                      </a:endParaRPr>
                    </a:p>
                    <a:p>
                      <a:pPr algn="ctr"/>
                      <a:r>
                        <a:rPr kumimoji="1" lang="en-US" altLang="ja-JP" sz="1200">
                          <a:latin typeface="メイリオ"/>
                          <a:ea typeface="メイリオ"/>
                        </a:rPr>
                        <a:t>40</a:t>
                      </a:r>
                      <a:r>
                        <a:rPr kumimoji="1" lang="ja-JP" altLang="en-US" sz="1200">
                          <a:latin typeface="メイリオ"/>
                          <a:ea typeface="メイリオ"/>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1137613998"/>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r>
                        <a:rPr kumimoji="1" lang="ja-JP" altLang="en-US" sz="1200"/>
                        <a:t>排泄物、滲出物又は分泌物の細菌顕微鏡検査</a:t>
                      </a:r>
                      <a:endParaRPr kumimoji="1" lang="en-US" altLang="ja-JP" sz="1200"/>
                    </a:p>
                    <a:p>
                      <a:r>
                        <a:rPr kumimoji="1" lang="ja-JP" altLang="en-US" sz="1200"/>
                        <a:t>　その他のもの</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endParaRPr kumimoji="1" lang="en-US" altLang="ja-JP" sz="1200">
                        <a:latin typeface="メイリオ" panose="020B0604030504040204" pitchFamily="50" charset="-128"/>
                        <a:ea typeface="メイリオ" panose="020B0604030504040204" pitchFamily="50" charset="-128"/>
                      </a:endParaRPr>
                    </a:p>
                    <a:p>
                      <a:pPr algn="ctr"/>
                      <a:r>
                        <a:rPr kumimoji="1" lang="en-US" altLang="ja-JP" sz="1200">
                          <a:latin typeface="メイリオ"/>
                          <a:ea typeface="メイリオ"/>
                        </a:rPr>
                        <a:t>64</a:t>
                      </a:r>
                      <a:r>
                        <a:rPr kumimoji="1" lang="ja-JP" altLang="en-US" sz="1200">
                          <a:latin typeface="メイリオ"/>
                          <a:ea typeface="メイリオ"/>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758917707"/>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r>
                        <a:rPr kumimoji="1" lang="ja-JP" altLang="en-US" sz="1200"/>
                        <a:t>細菌培養同定検査</a:t>
                      </a:r>
                      <a:endParaRPr kumimoji="1" lang="en-US" altLang="ja-JP" sz="1200"/>
                    </a:p>
                    <a:p>
                      <a:r>
                        <a:rPr kumimoji="1" lang="ja-JP" altLang="en-US" sz="1200"/>
                        <a:t>　口腔、気道又は呼吸器からの検体</a:t>
                      </a:r>
                      <a:endParaRPr kumimoji="1" lang="en-US" altLang="ja-JP" sz="1200"/>
                    </a:p>
                    <a:p>
                      <a:r>
                        <a:rPr kumimoji="1" lang="ja-JP" altLang="en-US" sz="1200"/>
                        <a:t>　消化管からの検体</a:t>
                      </a:r>
                      <a:endParaRPr kumimoji="1" lang="en-US" altLang="ja-JP" sz="1200"/>
                    </a:p>
                    <a:p>
                      <a:r>
                        <a:rPr kumimoji="1" lang="ja-JP" altLang="en-US" sz="1200"/>
                        <a:t>　血液又は穿刺液</a:t>
                      </a:r>
                      <a:endParaRPr kumimoji="1" lang="en-US" altLang="ja-JP" sz="1200"/>
                    </a:p>
                    <a:p>
                      <a:r>
                        <a:rPr kumimoji="1" lang="ja-JP" altLang="en-US" sz="1200"/>
                        <a:t>　泌尿器又は生殖器からの検体</a:t>
                      </a:r>
                      <a:endParaRPr kumimoji="1" lang="en-US" altLang="ja-JP" sz="1200"/>
                    </a:p>
                    <a:p>
                      <a:r>
                        <a:rPr kumimoji="1" lang="ja-JP" altLang="en-US" sz="1200"/>
                        <a:t>　その他の部位からの検体</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endParaRPr kumimoji="1" lang="en-US" altLang="ja-JP" sz="1200">
                        <a:latin typeface="メイリオ" panose="020B0604030504040204" pitchFamily="50" charset="-128"/>
                        <a:ea typeface="メイリオ" panose="020B0604030504040204" pitchFamily="50" charset="-128"/>
                      </a:endParaRPr>
                    </a:p>
                    <a:p>
                      <a:pPr algn="ctr"/>
                      <a:r>
                        <a:rPr kumimoji="1" lang="en-US" altLang="ja-JP" sz="1200">
                          <a:latin typeface="メイリオ"/>
                          <a:ea typeface="メイリオ"/>
                        </a:rPr>
                        <a:t>170</a:t>
                      </a:r>
                      <a:r>
                        <a:rPr kumimoji="1" lang="ja-JP" altLang="en-US" sz="1200">
                          <a:latin typeface="メイリオ"/>
                          <a:ea typeface="メイリオ"/>
                        </a:rPr>
                        <a:t>点</a:t>
                      </a:r>
                      <a:endParaRPr kumimoji="1" lang="en-US" altLang="ja-JP" sz="1200">
                        <a:latin typeface="メイリオ"/>
                        <a:ea typeface="メイリオ"/>
                      </a:endParaRPr>
                    </a:p>
                    <a:p>
                      <a:pPr algn="ctr"/>
                      <a:r>
                        <a:rPr kumimoji="1" lang="en-US" altLang="ja-JP" sz="1200">
                          <a:latin typeface="メイリオ"/>
                          <a:ea typeface="メイリオ"/>
                        </a:rPr>
                        <a:t>190</a:t>
                      </a:r>
                      <a:r>
                        <a:rPr kumimoji="1" lang="ja-JP" altLang="en-US" sz="1200">
                          <a:latin typeface="メイリオ"/>
                          <a:ea typeface="メイリオ"/>
                        </a:rPr>
                        <a:t>点</a:t>
                      </a:r>
                      <a:endParaRPr kumimoji="1" lang="en-US" altLang="ja-JP" sz="1200">
                        <a:latin typeface="メイリオ"/>
                        <a:ea typeface="メイリオ"/>
                      </a:endParaRPr>
                    </a:p>
                    <a:p>
                      <a:pPr algn="ctr"/>
                      <a:r>
                        <a:rPr kumimoji="1" lang="en-US" altLang="ja-JP" sz="1200">
                          <a:latin typeface="メイリオ"/>
                          <a:ea typeface="メイリオ"/>
                        </a:rPr>
                        <a:t>220</a:t>
                      </a:r>
                      <a:r>
                        <a:rPr kumimoji="1" lang="ja-JP" altLang="en-US" sz="1200">
                          <a:latin typeface="メイリオ"/>
                          <a:ea typeface="メイリオ"/>
                        </a:rPr>
                        <a:t>点</a:t>
                      </a:r>
                      <a:endParaRPr kumimoji="1" lang="en-US" altLang="ja-JP" sz="1200">
                        <a:latin typeface="メイリオ"/>
                        <a:ea typeface="メイリオ"/>
                      </a:endParaRPr>
                    </a:p>
                    <a:p>
                      <a:pPr algn="ctr"/>
                      <a:r>
                        <a:rPr kumimoji="1" lang="en-US" altLang="ja-JP" sz="1200">
                          <a:latin typeface="メイリオ"/>
                          <a:ea typeface="メイリオ"/>
                        </a:rPr>
                        <a:t>180</a:t>
                      </a:r>
                      <a:r>
                        <a:rPr kumimoji="1" lang="ja-JP" altLang="en-US" sz="1200">
                          <a:latin typeface="メイリオ"/>
                          <a:ea typeface="メイリオ"/>
                        </a:rPr>
                        <a:t>点</a:t>
                      </a:r>
                      <a:endParaRPr kumimoji="1" lang="en-US" altLang="ja-JP" sz="1200">
                        <a:latin typeface="メイリオ"/>
                        <a:ea typeface="メイリオ"/>
                      </a:endParaRPr>
                    </a:p>
                    <a:p>
                      <a:pPr algn="ctr"/>
                      <a:r>
                        <a:rPr kumimoji="1" lang="en-US" altLang="ja-JP" sz="1200">
                          <a:latin typeface="メイリオ"/>
                          <a:ea typeface="メイリオ"/>
                        </a:rPr>
                        <a:t>170</a:t>
                      </a:r>
                      <a:r>
                        <a:rPr kumimoji="1" lang="ja-JP" altLang="en-US" sz="1200">
                          <a:latin typeface="メイリオ"/>
                          <a:ea typeface="メイリオ"/>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1537493307"/>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r>
                        <a:rPr kumimoji="1" lang="ja-JP" altLang="en-US" sz="1200"/>
                        <a:t>細胞診（１部位につき）</a:t>
                      </a:r>
                      <a:endParaRPr kumimoji="1" lang="en-US" altLang="ja-JP" sz="1200"/>
                    </a:p>
                    <a:p>
                      <a:r>
                        <a:rPr kumimoji="1" lang="ja-JP" altLang="en-US" sz="1200"/>
                        <a:t>　婦人科材料等によるもの　</a:t>
                      </a:r>
                      <a:endParaRPr kumimoji="1" lang="en-US" altLang="ja-JP" sz="1200"/>
                    </a:p>
                    <a:p>
                      <a:r>
                        <a:rPr kumimoji="1" lang="ja-JP" altLang="en-US" sz="1200"/>
                        <a:t>　　注１　婦人科材料等液状化検体細胞診加算</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endParaRPr kumimoji="1" lang="en-US" altLang="ja-JP" sz="1200" dirty="0">
                        <a:latin typeface="メイリオ" panose="020B0604030504040204" pitchFamily="50" charset="-128"/>
                        <a:ea typeface="メイリオ" panose="020B0604030504040204" pitchFamily="50" charset="-128"/>
                      </a:endParaRPr>
                    </a:p>
                    <a:p>
                      <a:pPr algn="ctr"/>
                      <a:endParaRPr kumimoji="1" lang="en-US" altLang="ja-JP" sz="1200" dirty="0">
                        <a:latin typeface="メイリオ" panose="020B0604030504040204" pitchFamily="50" charset="-128"/>
                        <a:ea typeface="メイリオ" panose="020B0604030504040204" pitchFamily="50" charset="-128"/>
                      </a:endParaRPr>
                    </a:p>
                    <a:p>
                      <a:pPr algn="ctr"/>
                      <a:r>
                        <a:rPr kumimoji="1" lang="en-US" altLang="ja-JP" sz="1200" dirty="0">
                          <a:latin typeface="メイリオ"/>
                          <a:ea typeface="メイリオ"/>
                        </a:rPr>
                        <a:t>36</a:t>
                      </a:r>
                      <a:r>
                        <a:rPr kumimoji="1" lang="ja-JP" altLang="en-US" sz="1200" dirty="0">
                          <a:latin typeface="メイリオ"/>
                          <a:ea typeface="メイリオ"/>
                        </a:rPr>
                        <a:t>点</a:t>
                      </a:r>
                      <a:endParaRPr kumimoji="1" lang="en-US" altLang="ja-JP" sz="1200" dirty="0">
                        <a:latin typeface="メイリオ"/>
                        <a:ea typeface="メイリオ"/>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2775580762"/>
                  </a:ext>
                </a:extLst>
              </a:tr>
            </a:tbl>
          </a:graphicData>
        </a:graphic>
      </p:graphicFrame>
      <p:graphicFrame>
        <p:nvGraphicFramePr>
          <p:cNvPr id="5" name="表 4">
            <a:extLst>
              <a:ext uri="{FF2B5EF4-FFF2-40B4-BE49-F238E27FC236}">
                <a16:creationId xmlns:a16="http://schemas.microsoft.com/office/drawing/2014/main" id="{C227D87C-3917-4D9F-95AB-82DB364CF449}"/>
              </a:ext>
            </a:extLst>
          </p:cNvPr>
          <p:cNvGraphicFramePr>
            <a:graphicFrameLocks noGrp="1"/>
          </p:cNvGraphicFramePr>
          <p:nvPr/>
        </p:nvGraphicFramePr>
        <p:xfrm>
          <a:off x="7412933" y="2310824"/>
          <a:ext cx="1850243" cy="2926080"/>
        </p:xfrm>
        <a:graphic>
          <a:graphicData uri="http://schemas.openxmlformats.org/drawingml/2006/table">
            <a:tbl>
              <a:tblPr firstRow="1" bandRow="1"/>
              <a:tblGrid>
                <a:gridCol w="1850243">
                  <a:extLst>
                    <a:ext uri="{9D8B030D-6E8A-4147-A177-3AD203B41FA5}">
                      <a16:colId xmlns:a16="http://schemas.microsoft.com/office/drawing/2014/main" val="1137278688"/>
                    </a:ext>
                  </a:extLst>
                </a:gridCol>
              </a:tblGrid>
              <a:tr h="239800">
                <a:tc>
                  <a:txBody>
                    <a:bodyPr/>
                    <a:lstStyle/>
                    <a:p>
                      <a:pPr algn="ctr"/>
                      <a:endParaRPr kumimoji="1" lang="en-US" altLang="ja-JP" sz="1200" b="1" u="sng">
                        <a:solidFill>
                          <a:srgbClr val="0070C0"/>
                        </a:solidFill>
                        <a:latin typeface="メイリオ" panose="020B0604030504040204" pitchFamily="50" charset="-128"/>
                        <a:ea typeface="メイリオ" panose="020B0604030504040204" pitchFamily="50" charset="-128"/>
                      </a:endParaRPr>
                    </a:p>
                    <a:p>
                      <a:pPr algn="ctr"/>
                      <a:r>
                        <a:rPr kumimoji="1" lang="en-US" altLang="ja-JP" sz="1200" b="1" u="sng">
                          <a:solidFill>
                            <a:srgbClr val="0070C0"/>
                          </a:solidFill>
                          <a:latin typeface="メイリオ"/>
                          <a:ea typeface="メイリオ"/>
                        </a:rPr>
                        <a:t>37</a:t>
                      </a:r>
                      <a:r>
                        <a:rPr kumimoji="1" lang="ja-JP" altLang="en-US" sz="1200" b="1" u="sng">
                          <a:solidFill>
                            <a:srgbClr val="0070C0"/>
                          </a:solidFill>
                          <a:latin typeface="メイリオ"/>
                          <a:ea typeface="メイリオ"/>
                        </a:rPr>
                        <a:t>点</a:t>
                      </a:r>
                      <a:endParaRPr kumimoji="1" lang="en-US" altLang="ja-JP" sz="1200" b="1" u="sng">
                        <a:solidFill>
                          <a:srgbClr val="0070C0"/>
                        </a:solidFill>
                        <a:latin typeface="メイリオ"/>
                        <a:ea typeface="メイリオ"/>
                      </a:endParaRPr>
                    </a:p>
                    <a:p>
                      <a:pPr algn="ctr"/>
                      <a:r>
                        <a:rPr kumimoji="1" lang="en-US" altLang="ja-JP" sz="1200" b="1" u="sng">
                          <a:solidFill>
                            <a:srgbClr val="0070C0"/>
                          </a:solidFill>
                          <a:latin typeface="メイリオ"/>
                          <a:ea typeface="メイリオ"/>
                        </a:rPr>
                        <a:t>60</a:t>
                      </a:r>
                      <a:r>
                        <a:rPr kumimoji="1" lang="ja-JP" altLang="en-US" sz="1200" b="1" u="sng">
                          <a:solidFill>
                            <a:srgbClr val="0070C0"/>
                          </a:solidFill>
                          <a:latin typeface="メイリオ"/>
                          <a:ea typeface="メイリオ"/>
                        </a:rPr>
                        <a:t>点</a:t>
                      </a:r>
                      <a:endParaRPr kumimoji="1" lang="en-US" altLang="ja-JP" sz="1200" b="1" u="sng">
                        <a:solidFill>
                          <a:srgbClr val="0070C0"/>
                        </a:solidFill>
                        <a:latin typeface="メイリオ"/>
                        <a:ea typeface="メイリオ"/>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2033359237"/>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endParaRPr kumimoji="1" lang="en-US" altLang="ja-JP" sz="1200" b="1" u="sng">
                        <a:solidFill>
                          <a:srgbClr val="0070C0"/>
                        </a:solidFill>
                        <a:latin typeface="メイリオ" panose="020B0604030504040204" pitchFamily="50" charset="-128"/>
                        <a:ea typeface="メイリオ" panose="020B0604030504040204" pitchFamily="50" charset="-128"/>
                      </a:endParaRPr>
                    </a:p>
                    <a:p>
                      <a:pPr algn="ctr"/>
                      <a:r>
                        <a:rPr kumimoji="1" lang="en-US" altLang="ja-JP" sz="1200" b="1" u="sng">
                          <a:solidFill>
                            <a:srgbClr val="0070C0"/>
                          </a:solidFill>
                          <a:latin typeface="メイリオ"/>
                          <a:ea typeface="メイリオ"/>
                        </a:rPr>
                        <a:t>67</a:t>
                      </a:r>
                      <a:r>
                        <a:rPr kumimoji="1" lang="ja-JP" altLang="en-US" sz="1200" b="1" u="sng">
                          <a:solidFill>
                            <a:srgbClr val="0070C0"/>
                          </a:solidFill>
                          <a:latin typeface="メイリオ"/>
                          <a:ea typeface="メイリオ"/>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758917707"/>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endParaRPr kumimoji="1" lang="en-US" altLang="ja-JP" sz="1200" b="1" u="sng">
                        <a:solidFill>
                          <a:srgbClr val="0070C0"/>
                        </a:solidFill>
                        <a:latin typeface="メイリオ" panose="020B0604030504040204" pitchFamily="50" charset="-128"/>
                        <a:ea typeface="メイリオ" panose="020B0604030504040204" pitchFamily="50" charset="-128"/>
                      </a:endParaRPr>
                    </a:p>
                    <a:p>
                      <a:pPr algn="ctr"/>
                      <a:r>
                        <a:rPr kumimoji="1" lang="en-US" altLang="ja-JP" sz="1200" b="1" u="sng">
                          <a:solidFill>
                            <a:srgbClr val="0070C0"/>
                          </a:solidFill>
                          <a:latin typeface="メイリオ"/>
                          <a:ea typeface="メイリオ"/>
                        </a:rPr>
                        <a:t>180</a:t>
                      </a:r>
                      <a:r>
                        <a:rPr kumimoji="1" lang="ja-JP" altLang="en-US" sz="1200" b="1" u="sng">
                          <a:solidFill>
                            <a:srgbClr val="0070C0"/>
                          </a:solidFill>
                          <a:latin typeface="メイリオ"/>
                          <a:ea typeface="メイリオ"/>
                        </a:rPr>
                        <a:t>点</a:t>
                      </a:r>
                      <a:endParaRPr kumimoji="1" lang="en-US" altLang="ja-JP" sz="1200" b="1" u="sng">
                        <a:solidFill>
                          <a:srgbClr val="0070C0"/>
                        </a:solidFill>
                        <a:latin typeface="メイリオ"/>
                        <a:ea typeface="メイリオ"/>
                      </a:endParaRPr>
                    </a:p>
                    <a:p>
                      <a:pPr algn="ctr"/>
                      <a:r>
                        <a:rPr kumimoji="1" lang="en-US" altLang="ja-JP" sz="1200" b="1" u="sng">
                          <a:solidFill>
                            <a:srgbClr val="0070C0"/>
                          </a:solidFill>
                          <a:latin typeface="メイリオ"/>
                          <a:ea typeface="メイリオ"/>
                        </a:rPr>
                        <a:t>200</a:t>
                      </a:r>
                      <a:r>
                        <a:rPr kumimoji="1" lang="ja-JP" altLang="en-US" sz="1200" b="1" u="sng">
                          <a:solidFill>
                            <a:srgbClr val="0070C0"/>
                          </a:solidFill>
                          <a:latin typeface="メイリオ"/>
                          <a:ea typeface="メイリオ"/>
                        </a:rPr>
                        <a:t>点</a:t>
                      </a:r>
                      <a:endParaRPr kumimoji="1" lang="en-US" altLang="ja-JP" sz="1200" b="1" u="sng">
                        <a:solidFill>
                          <a:srgbClr val="0070C0"/>
                        </a:solidFill>
                        <a:latin typeface="メイリオ"/>
                        <a:ea typeface="メイリオ"/>
                      </a:endParaRPr>
                    </a:p>
                    <a:p>
                      <a:pPr algn="ctr"/>
                      <a:r>
                        <a:rPr kumimoji="1" lang="en-US" altLang="ja-JP" sz="1200" b="1" u="sng">
                          <a:solidFill>
                            <a:srgbClr val="0070C0"/>
                          </a:solidFill>
                          <a:latin typeface="メイリオ"/>
                          <a:ea typeface="メイリオ"/>
                        </a:rPr>
                        <a:t>225</a:t>
                      </a:r>
                      <a:r>
                        <a:rPr kumimoji="1" lang="ja-JP" altLang="en-US" sz="1200" b="1" u="sng">
                          <a:solidFill>
                            <a:srgbClr val="0070C0"/>
                          </a:solidFill>
                          <a:latin typeface="メイリオ"/>
                          <a:ea typeface="メイリオ"/>
                        </a:rPr>
                        <a:t>点</a:t>
                      </a:r>
                      <a:endParaRPr kumimoji="1" lang="en-US" altLang="ja-JP" sz="1200" b="1" u="sng">
                        <a:solidFill>
                          <a:srgbClr val="0070C0"/>
                        </a:solidFill>
                        <a:latin typeface="メイリオ"/>
                        <a:ea typeface="メイリオ"/>
                      </a:endParaRPr>
                    </a:p>
                    <a:p>
                      <a:pPr algn="ctr"/>
                      <a:r>
                        <a:rPr kumimoji="1" lang="en-US" altLang="ja-JP" sz="1200" b="1" u="sng">
                          <a:solidFill>
                            <a:srgbClr val="0070C0"/>
                          </a:solidFill>
                          <a:latin typeface="メイリオ"/>
                          <a:ea typeface="メイリオ"/>
                        </a:rPr>
                        <a:t>190</a:t>
                      </a:r>
                      <a:r>
                        <a:rPr kumimoji="1" lang="ja-JP" altLang="en-US" sz="1200" b="1" u="sng">
                          <a:solidFill>
                            <a:srgbClr val="0070C0"/>
                          </a:solidFill>
                          <a:latin typeface="メイリオ"/>
                          <a:ea typeface="メイリオ"/>
                        </a:rPr>
                        <a:t>点</a:t>
                      </a:r>
                      <a:endParaRPr kumimoji="1" lang="en-US" altLang="ja-JP" sz="1200" b="1" u="sng">
                        <a:solidFill>
                          <a:srgbClr val="0070C0"/>
                        </a:solidFill>
                        <a:latin typeface="メイリオ"/>
                        <a:ea typeface="メイリオ"/>
                      </a:endParaRPr>
                    </a:p>
                    <a:p>
                      <a:pPr algn="ctr"/>
                      <a:r>
                        <a:rPr kumimoji="1" lang="en-US" altLang="ja-JP" sz="1200" b="1" u="sng">
                          <a:solidFill>
                            <a:srgbClr val="0070C0"/>
                          </a:solidFill>
                          <a:latin typeface="メイリオ"/>
                          <a:ea typeface="メイリオ"/>
                        </a:rPr>
                        <a:t>180</a:t>
                      </a:r>
                      <a:r>
                        <a:rPr kumimoji="1" lang="ja-JP" altLang="en-US" sz="1200" b="1" u="sng">
                          <a:solidFill>
                            <a:srgbClr val="0070C0"/>
                          </a:solidFill>
                          <a:latin typeface="メイリオ"/>
                          <a:ea typeface="メイリオ"/>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537493307"/>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endParaRPr kumimoji="1" lang="en-US" altLang="ja-JP" sz="1200" b="1" u="sng" dirty="0">
                        <a:solidFill>
                          <a:srgbClr val="0070C0"/>
                        </a:solidFill>
                        <a:latin typeface="メイリオ" panose="020B0604030504040204" pitchFamily="50" charset="-128"/>
                        <a:ea typeface="メイリオ" panose="020B0604030504040204" pitchFamily="50" charset="-128"/>
                      </a:endParaRPr>
                    </a:p>
                    <a:p>
                      <a:pPr algn="ctr"/>
                      <a:endParaRPr kumimoji="1" lang="en-US" altLang="ja-JP" sz="1200" b="1" u="sng" dirty="0">
                        <a:solidFill>
                          <a:srgbClr val="0070C0"/>
                        </a:solidFill>
                        <a:latin typeface="メイリオ" panose="020B0604030504040204" pitchFamily="50" charset="-128"/>
                        <a:ea typeface="メイリオ" panose="020B0604030504040204" pitchFamily="50" charset="-128"/>
                      </a:endParaRPr>
                    </a:p>
                    <a:p>
                      <a:pPr algn="ctr"/>
                      <a:r>
                        <a:rPr kumimoji="1" lang="en-US" altLang="ja-JP" sz="1200" b="1" u="sng" dirty="0">
                          <a:solidFill>
                            <a:srgbClr val="0070C0"/>
                          </a:solidFill>
                          <a:latin typeface="メイリオ"/>
                          <a:ea typeface="メイリオ"/>
                        </a:rPr>
                        <a:t>45</a:t>
                      </a:r>
                      <a:r>
                        <a:rPr kumimoji="1" lang="ja-JP" altLang="en-US" sz="1200" b="1" u="sng" dirty="0">
                          <a:solidFill>
                            <a:srgbClr val="0070C0"/>
                          </a:solidFill>
                          <a:latin typeface="メイリオ"/>
                          <a:ea typeface="メイリオ"/>
                        </a:rPr>
                        <a:t>点</a:t>
                      </a:r>
                      <a:endParaRPr kumimoji="1" lang="en-US" altLang="ja-JP" sz="1200" b="1" u="sng" dirty="0">
                        <a:solidFill>
                          <a:srgbClr val="0070C0"/>
                        </a:solidFill>
                        <a:latin typeface="メイリオ"/>
                        <a:ea typeface="メイリオ"/>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2775580762"/>
                  </a:ext>
                </a:extLst>
              </a:tr>
            </a:tbl>
          </a:graphicData>
        </a:graphic>
      </p:graphicFrame>
      <p:graphicFrame>
        <p:nvGraphicFramePr>
          <p:cNvPr id="26" name="表 25">
            <a:extLst>
              <a:ext uri="{FF2B5EF4-FFF2-40B4-BE49-F238E27FC236}">
                <a16:creationId xmlns:a16="http://schemas.microsoft.com/office/drawing/2014/main" id="{84F36335-14CD-BB7C-56C3-CD587DB71D90}"/>
              </a:ext>
            </a:extLst>
          </p:cNvPr>
          <p:cNvGraphicFramePr>
            <a:graphicFrameLocks noGrp="1"/>
          </p:cNvGraphicFramePr>
          <p:nvPr/>
        </p:nvGraphicFramePr>
        <p:xfrm>
          <a:off x="690613" y="5646284"/>
          <a:ext cx="3931923" cy="457200"/>
        </p:xfrm>
        <a:graphic>
          <a:graphicData uri="http://schemas.openxmlformats.org/drawingml/2006/table">
            <a:tbl>
              <a:tblPr firstRow="1" bandRow="1"/>
              <a:tblGrid>
                <a:gridCol w="3931923">
                  <a:extLst>
                    <a:ext uri="{9D8B030D-6E8A-4147-A177-3AD203B41FA5}">
                      <a16:colId xmlns:a16="http://schemas.microsoft.com/office/drawing/2014/main" val="1736590387"/>
                    </a:ext>
                  </a:extLst>
                </a:gridCol>
              </a:tblGrid>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r>
                        <a:rPr lang="ja-JP" altLang="en-US" sz="1200" dirty="0"/>
                        <a:t>微生物核酸同定・定量検査</a:t>
                      </a:r>
                      <a:endParaRPr kumimoji="1" lang="en-US" altLang="ja-JP" sz="1200" dirty="0"/>
                    </a:p>
                    <a:p>
                      <a:r>
                        <a:rPr kumimoji="1" lang="ja-JP" altLang="en-US" sz="1200" dirty="0"/>
                        <a:t>　細菌核酸検出（白血球）（１菌種あたり）</a:t>
                      </a:r>
                      <a:endParaRPr kumimoji="1" lang="en-US" altLang="ja-JP" sz="1200" dirty="0"/>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758917707"/>
                  </a:ext>
                </a:extLst>
              </a:tr>
            </a:tbl>
          </a:graphicData>
        </a:graphic>
      </p:graphicFrame>
      <p:sp>
        <p:nvSpPr>
          <p:cNvPr id="6" name="スライド番号プレースホルダー 2">
            <a:extLst>
              <a:ext uri="{FF2B5EF4-FFF2-40B4-BE49-F238E27FC236}">
                <a16:creationId xmlns:a16="http://schemas.microsoft.com/office/drawing/2014/main" id="{2AB94276-B760-5609-D6C9-C689CED8AC3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03035792"/>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正方形/長方形 33">
            <a:extLst>
              <a:ext uri="{FF2B5EF4-FFF2-40B4-BE49-F238E27FC236}">
                <a16:creationId xmlns:a16="http://schemas.microsoft.com/office/drawing/2014/main" id="{BAA7E464-AC4F-C06F-6F92-46CF44DE894E}"/>
              </a:ext>
            </a:extLst>
          </p:cNvPr>
          <p:cNvSpPr/>
          <p:nvPr/>
        </p:nvSpPr>
        <p:spPr>
          <a:xfrm>
            <a:off x="188119" y="1007758"/>
            <a:ext cx="9529762" cy="574402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医療技術評価分科会における検討結果を踏まえ、一定の病態における精子の凍結保存に係る技術の評価を新設する。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医療上必要があると認められない患者の都合による精子の凍結については、選定療養に位置づける。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a:extLst>
              <a:ext uri="{FF2B5EF4-FFF2-40B4-BE49-F238E27FC236}">
                <a16:creationId xmlns:a16="http://schemas.microsoft.com/office/drawing/2014/main" id="{5FC33711-AA62-C181-497E-561E18476007}"/>
              </a:ext>
            </a:extLst>
          </p:cNvPr>
          <p:cNvSpPr/>
          <p:nvPr/>
        </p:nvSpPr>
        <p:spPr>
          <a:xfrm>
            <a:off x="3892445" y="5623857"/>
            <a:ext cx="4420282" cy="826702"/>
          </a:xfrm>
          <a:prstGeom prst="rect">
            <a:avLst/>
          </a:prstGeom>
          <a:solidFill>
            <a:schemeClr val="accent3">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700" b="1" i="0" u="none" strike="noStrike" kern="1200" cap="none" spc="0" normalizeH="0" baseline="0" noProof="0">
              <a:ln>
                <a:noFill/>
              </a:ln>
              <a:solidFill>
                <a:srgbClr val="9BBB59">
                  <a:lumMod val="50000"/>
                </a:srgbClr>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9BBB59">
                    <a:lumMod val="50000"/>
                  </a:srgbClr>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9BBB59">
                    <a:lumMod val="50000"/>
                  </a:srgbClr>
                </a:solidFill>
                <a:effectLst/>
                <a:uLnTx/>
                <a:uFillTx/>
                <a:latin typeface="メイリオ" panose="020B0604030504040204" pitchFamily="50" charset="-128"/>
                <a:ea typeface="メイリオ" panose="020B0604030504040204" pitchFamily="50" charset="-128"/>
                <a:cs typeface="+mn-cs"/>
              </a:rPr>
              <a:t>選定療養</a:t>
            </a:r>
            <a:endParaRPr kumimoji="1" lang="en-US" altLang="ja-JP" sz="1200" b="1" i="0" u="sng" strike="noStrike" kern="1200" cap="none" spc="0" normalizeH="0" baseline="0" noProof="0">
              <a:ln>
                <a:noFill/>
              </a:ln>
              <a:solidFill>
                <a:srgbClr val="9BBB59">
                  <a:lumMod val="50000"/>
                </a:srgbClr>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1" i="0" u="sng" strike="noStrike" kern="1200" cap="none" spc="0" normalizeH="0" baseline="0" noProof="0">
              <a:ln>
                <a:noFill/>
              </a:ln>
              <a:solidFill>
                <a:srgbClr val="9BBB59">
                  <a:lumMod val="50000"/>
                </a:srgbClr>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1" i="0" u="sng" strike="noStrike" kern="1200" cap="none" spc="0" normalizeH="0" baseline="0" noProof="0">
              <a:ln>
                <a:noFill/>
              </a:ln>
              <a:solidFill>
                <a:srgbClr val="9BBB59">
                  <a:lumMod val="50000"/>
                </a:srgbClr>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9BBB59">
                    <a:lumMod val="50000"/>
                  </a:srgbClr>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9BBB59">
                    <a:lumMod val="50000"/>
                  </a:srgbClr>
                </a:solidFill>
                <a:effectLst/>
                <a:uLnTx/>
                <a:uFillTx/>
                <a:latin typeface="メイリオ" panose="020B0604030504040204" pitchFamily="50" charset="-128"/>
                <a:ea typeface="メイリオ" panose="020B0604030504040204" pitchFamily="50" charset="-128"/>
                <a:cs typeface="+mn-cs"/>
              </a:rPr>
              <a:t>対象：医療上必要があると認められない患者の都合による精子の凍結</a:t>
            </a:r>
          </a:p>
        </p:txBody>
      </p:sp>
      <p:sp>
        <p:nvSpPr>
          <p:cNvPr id="4" name="正方形/長方形 3">
            <a:extLst>
              <a:ext uri="{FF2B5EF4-FFF2-40B4-BE49-F238E27FC236}">
                <a16:creationId xmlns:a16="http://schemas.microsoft.com/office/drawing/2014/main" id="{EA860B5F-0714-FD16-36DB-8C16CA3656EC}"/>
              </a:ext>
            </a:extLst>
          </p:cNvPr>
          <p:cNvSpPr/>
          <p:nvPr/>
        </p:nvSpPr>
        <p:spPr>
          <a:xfrm>
            <a:off x="3892445" y="3968690"/>
            <a:ext cx="4420284" cy="1496863"/>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（新）精子凍結保存管理料</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１ 精子凍結保存管理料（導入時）</a:t>
            </a:r>
          </a:p>
          <a:p>
            <a:pPr marL="1762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 精巣内精子採取術で採取された精子を凍結する場合</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1,500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1762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ロ イ以外の場合 </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1,000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２ 精子凍結保存維持管理料</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700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対象：精巣内精子採取術によって得られた精巣内精子又は高度乏精子症患者における射出精子の精子凍結</a:t>
            </a:r>
          </a:p>
        </p:txBody>
      </p:sp>
      <p:sp>
        <p:nvSpPr>
          <p:cNvPr id="2" name="タイトル 1"/>
          <p:cNvSpPr>
            <a:spLocks noGrp="1"/>
          </p:cNvSpPr>
          <p:nvPr>
            <p:ph type="title"/>
          </p:nvPr>
        </p:nvSpPr>
        <p:spPr>
          <a:solidFill>
            <a:srgbClr val="E1EDFF"/>
          </a:solidFill>
        </p:spPr>
        <p:txBody>
          <a:bodyPr>
            <a:noAutofit/>
          </a:bodyPr>
          <a:lstStyle/>
          <a:p>
            <a:r>
              <a:rPr lang="ja-JP" altLang="en-US" b="1"/>
              <a:t>精子の凍結に係る評価及び選定療養の新設</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27" name="正方形/長方形 26">
            <a:extLst>
              <a:ext uri="{FF2B5EF4-FFF2-40B4-BE49-F238E27FC236}">
                <a16:creationId xmlns:a16="http://schemas.microsoft.com/office/drawing/2014/main" id="{7520EE5F-82C4-37FE-C967-81714D78F183}"/>
              </a:ext>
            </a:extLst>
          </p:cNvPr>
          <p:cNvSpPr/>
          <p:nvPr/>
        </p:nvSpPr>
        <p:spPr>
          <a:xfrm>
            <a:off x="4228597" y="2164376"/>
            <a:ext cx="4420283"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8" name="正方形/長方形 27">
            <a:extLst>
              <a:ext uri="{FF2B5EF4-FFF2-40B4-BE49-F238E27FC236}">
                <a16:creationId xmlns:a16="http://schemas.microsoft.com/office/drawing/2014/main" id="{A77B2E76-ECB2-4C5A-A2A6-BE0F83377599}"/>
              </a:ext>
            </a:extLst>
          </p:cNvPr>
          <p:cNvSpPr/>
          <p:nvPr/>
        </p:nvSpPr>
        <p:spPr>
          <a:xfrm>
            <a:off x="4235337" y="2535542"/>
            <a:ext cx="4413543" cy="845313"/>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体外受精・顕微授精管理料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体外受精又は顕微授精の実施前の卵子の凍結保存に係る費用は、所定点数に含まれる。</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9" name="右矢印 89">
            <a:extLst>
              <a:ext uri="{FF2B5EF4-FFF2-40B4-BE49-F238E27FC236}">
                <a16:creationId xmlns:a16="http://schemas.microsoft.com/office/drawing/2014/main" id="{1AA2821D-557A-690D-3176-DCDA666396E9}"/>
              </a:ext>
            </a:extLst>
          </p:cNvPr>
          <p:cNvSpPr/>
          <p:nvPr/>
        </p:nvSpPr>
        <p:spPr>
          <a:xfrm>
            <a:off x="3875014" y="2371285"/>
            <a:ext cx="316252"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a:extLst>
              <a:ext uri="{FF2B5EF4-FFF2-40B4-BE49-F238E27FC236}">
                <a16:creationId xmlns:a16="http://schemas.microsoft.com/office/drawing/2014/main" id="{E395C6BD-83BC-A537-0BB4-A93D3DEBE1CA}"/>
              </a:ext>
            </a:extLst>
          </p:cNvPr>
          <p:cNvSpPr/>
          <p:nvPr/>
        </p:nvSpPr>
        <p:spPr>
          <a:xfrm>
            <a:off x="319031" y="2164376"/>
            <a:ext cx="3511912"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a:extLst>
              <a:ext uri="{FF2B5EF4-FFF2-40B4-BE49-F238E27FC236}">
                <a16:creationId xmlns:a16="http://schemas.microsoft.com/office/drawing/2014/main" id="{4B0A4F90-3714-9FDF-5169-22482FE0370E}"/>
              </a:ext>
            </a:extLst>
          </p:cNvPr>
          <p:cNvSpPr/>
          <p:nvPr/>
        </p:nvSpPr>
        <p:spPr>
          <a:xfrm>
            <a:off x="311929" y="2527686"/>
            <a:ext cx="3519014" cy="85317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体外受精・顕微授精管理料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体外受精又は顕微授精の実施前の卵子</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又は精子</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の凍結保存に係る費用は、所定点数に含まれる。</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11928" y="797311"/>
            <a:ext cx="4420283"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精子の凍結に係る評価及び選定療養の新設</a:t>
            </a:r>
          </a:p>
        </p:txBody>
      </p:sp>
      <p:cxnSp>
        <p:nvCxnSpPr>
          <p:cNvPr id="9" name="直線コネクタ 8">
            <a:extLst>
              <a:ext uri="{FF2B5EF4-FFF2-40B4-BE49-F238E27FC236}">
                <a16:creationId xmlns:a16="http://schemas.microsoft.com/office/drawing/2014/main" id="{582E220F-8106-6DF5-7808-FA266C58A17A}"/>
              </a:ext>
            </a:extLst>
          </p:cNvPr>
          <p:cNvCxnSpPr/>
          <p:nvPr/>
        </p:nvCxnSpPr>
        <p:spPr>
          <a:xfrm>
            <a:off x="3802515" y="5528255"/>
            <a:ext cx="4972184"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 name="右中かっこ 9">
            <a:extLst>
              <a:ext uri="{FF2B5EF4-FFF2-40B4-BE49-F238E27FC236}">
                <a16:creationId xmlns:a16="http://schemas.microsoft.com/office/drawing/2014/main" id="{3DF39AB1-561D-9976-47BD-8D8A0BEDAEDB}"/>
              </a:ext>
            </a:extLst>
          </p:cNvPr>
          <p:cNvSpPr/>
          <p:nvPr/>
        </p:nvSpPr>
        <p:spPr>
          <a:xfrm>
            <a:off x="8386618" y="5614621"/>
            <a:ext cx="200715" cy="744524"/>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1" name="テキスト ボックス 10">
            <a:extLst>
              <a:ext uri="{FF2B5EF4-FFF2-40B4-BE49-F238E27FC236}">
                <a16:creationId xmlns:a16="http://schemas.microsoft.com/office/drawing/2014/main" id="{BB827912-1BA2-D85B-BADB-2CD9E949B3C5}"/>
              </a:ext>
            </a:extLst>
          </p:cNvPr>
          <p:cNvSpPr txBox="1"/>
          <p:nvPr/>
        </p:nvSpPr>
        <p:spPr>
          <a:xfrm>
            <a:off x="8524628" y="5593918"/>
            <a:ext cx="1210588" cy="83099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保険適用外</a:t>
            </a:r>
            <a:endParaRPr kumimoji="1" lang="en-US" altLang="ja-JP" sz="16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（患者の</a:t>
            </a:r>
            <a:endParaRPr kumimoji="1" lang="en-US" altLang="ja-JP" sz="16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自己負担）</a:t>
            </a:r>
          </a:p>
        </p:txBody>
      </p:sp>
      <p:sp>
        <p:nvSpPr>
          <p:cNvPr id="5" name="テキスト ボックス 4">
            <a:extLst>
              <a:ext uri="{FF2B5EF4-FFF2-40B4-BE49-F238E27FC236}">
                <a16:creationId xmlns:a16="http://schemas.microsoft.com/office/drawing/2014/main" id="{AB0305C2-2C6D-231B-B656-681DB67761EE}"/>
              </a:ext>
            </a:extLst>
          </p:cNvPr>
          <p:cNvSpPr txBox="1"/>
          <p:nvPr/>
        </p:nvSpPr>
        <p:spPr>
          <a:xfrm>
            <a:off x="863578" y="6502781"/>
            <a:ext cx="2027321" cy="2308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日本生殖医学会提出資料から引用</a:t>
            </a:r>
          </a:p>
        </p:txBody>
      </p:sp>
      <p:pic>
        <p:nvPicPr>
          <p:cNvPr id="6" name="Picture 11" descr="IMG_0337">
            <a:extLst>
              <a:ext uri="{FF2B5EF4-FFF2-40B4-BE49-F238E27FC236}">
                <a16:creationId xmlns:a16="http://schemas.microsoft.com/office/drawing/2014/main" id="{E3917F7A-D42A-5A08-1143-FE1469372CA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6687" b="10395"/>
          <a:stretch/>
        </p:blipFill>
        <p:spPr>
          <a:xfrm>
            <a:off x="2054998" y="5077551"/>
            <a:ext cx="1010947" cy="1122867"/>
          </a:xfrm>
          <a:prstGeom prst="rect">
            <a:avLst/>
          </a:prstGeom>
        </p:spPr>
      </p:pic>
      <p:pic>
        <p:nvPicPr>
          <p:cNvPr id="8" name="Picture 10" descr="IMG_0335">
            <a:extLst>
              <a:ext uri="{FF2B5EF4-FFF2-40B4-BE49-F238E27FC236}">
                <a16:creationId xmlns:a16="http://schemas.microsoft.com/office/drawing/2014/main" id="{C0A8B795-D11A-2CC7-D194-361E0B77784A}"/>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t="12566" b="7779"/>
          <a:stretch/>
        </p:blipFill>
        <p:spPr>
          <a:xfrm>
            <a:off x="622938" y="5077908"/>
            <a:ext cx="1010947" cy="1122867"/>
          </a:xfrm>
          <a:prstGeom prst="rect">
            <a:avLst/>
          </a:prstGeom>
        </p:spPr>
      </p:pic>
      <p:pic>
        <p:nvPicPr>
          <p:cNvPr id="12" name="Picture 8" descr="IMG_0336">
            <a:extLst>
              <a:ext uri="{FF2B5EF4-FFF2-40B4-BE49-F238E27FC236}">
                <a16:creationId xmlns:a16="http://schemas.microsoft.com/office/drawing/2014/main" id="{CEC8C8EE-9975-EE5D-D364-34DD515043C2}"/>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10199" t="15949" r="23077" b="505"/>
          <a:stretch/>
        </p:blipFill>
        <p:spPr>
          <a:xfrm>
            <a:off x="2054997" y="3626482"/>
            <a:ext cx="1010948" cy="1125686"/>
          </a:xfrm>
          <a:prstGeom prst="rect">
            <a:avLst/>
          </a:prstGeom>
        </p:spPr>
      </p:pic>
      <p:pic>
        <p:nvPicPr>
          <p:cNvPr id="13" name="Picture 7" descr="IMG_0334">
            <a:extLst>
              <a:ext uri="{FF2B5EF4-FFF2-40B4-BE49-F238E27FC236}">
                <a16:creationId xmlns:a16="http://schemas.microsoft.com/office/drawing/2014/main" id="{43499CB8-A06C-8BF6-54E0-8157475C1CEB}"/>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l="6872" t="32717" r="14043" b="1106"/>
          <a:stretch/>
        </p:blipFill>
        <p:spPr>
          <a:xfrm>
            <a:off x="630186" y="3626482"/>
            <a:ext cx="1010947" cy="1125686"/>
          </a:xfrm>
          <a:prstGeom prst="rect">
            <a:avLst/>
          </a:prstGeom>
        </p:spPr>
      </p:pic>
      <p:sp>
        <p:nvSpPr>
          <p:cNvPr id="14" name="テキスト ボックス 13">
            <a:extLst>
              <a:ext uri="{FF2B5EF4-FFF2-40B4-BE49-F238E27FC236}">
                <a16:creationId xmlns:a16="http://schemas.microsoft.com/office/drawing/2014/main" id="{649C4568-70D2-60CF-888B-0EEDDD999E02}"/>
              </a:ext>
            </a:extLst>
          </p:cNvPr>
          <p:cNvSpPr txBox="1"/>
          <p:nvPr/>
        </p:nvSpPr>
        <p:spPr>
          <a:xfrm>
            <a:off x="585773" y="3601884"/>
            <a:ext cx="41549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a:ln>
                  <a:noFill/>
                </a:ln>
                <a:solidFill>
                  <a:prstClr val="white"/>
                </a:solidFill>
                <a:effectLst>
                  <a:outerShdw blurRad="38100" dist="38100" dir="2700000" algn="tl">
                    <a:srgbClr val="000000">
                      <a:alpha val="43137"/>
                    </a:srgbClr>
                  </a:outerShdw>
                </a:effectLst>
                <a:uLnTx/>
                <a:uFillTx/>
                <a:latin typeface="Calibri"/>
                <a:ea typeface="ＭＳ Ｐゴシック" panose="020B0600070205080204" pitchFamily="50" charset="-128"/>
                <a:cs typeface="+mn-cs"/>
              </a:rPr>
              <a:t>①</a:t>
            </a:r>
          </a:p>
        </p:txBody>
      </p:sp>
      <p:sp>
        <p:nvSpPr>
          <p:cNvPr id="16" name="テキスト ボックス 15">
            <a:extLst>
              <a:ext uri="{FF2B5EF4-FFF2-40B4-BE49-F238E27FC236}">
                <a16:creationId xmlns:a16="http://schemas.microsoft.com/office/drawing/2014/main" id="{C96A4C4B-8AAA-57F6-E035-21CE085CEA2C}"/>
              </a:ext>
            </a:extLst>
          </p:cNvPr>
          <p:cNvSpPr txBox="1"/>
          <p:nvPr/>
        </p:nvSpPr>
        <p:spPr>
          <a:xfrm>
            <a:off x="2020328" y="3601884"/>
            <a:ext cx="41710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a:ln>
                  <a:noFill/>
                </a:ln>
                <a:solidFill>
                  <a:prstClr val="white"/>
                </a:solidFill>
                <a:effectLst>
                  <a:outerShdw blurRad="38100" dist="38100" dir="2700000" algn="tl">
                    <a:srgbClr val="000000">
                      <a:alpha val="43137"/>
                    </a:srgbClr>
                  </a:outerShdw>
                </a:effectLst>
                <a:uLnTx/>
                <a:uFillTx/>
                <a:latin typeface="Calibri"/>
                <a:ea typeface="ＭＳ Ｐゴシック" panose="020B0600070205080204" pitchFamily="50" charset="-128"/>
                <a:cs typeface="+mn-cs"/>
              </a:rPr>
              <a:t>②</a:t>
            </a:r>
          </a:p>
        </p:txBody>
      </p:sp>
      <p:sp>
        <p:nvSpPr>
          <p:cNvPr id="17" name="テキスト ボックス 16">
            <a:extLst>
              <a:ext uri="{FF2B5EF4-FFF2-40B4-BE49-F238E27FC236}">
                <a16:creationId xmlns:a16="http://schemas.microsoft.com/office/drawing/2014/main" id="{7A07EA03-4C66-038A-EF8C-BF9C73FCC4F6}"/>
              </a:ext>
            </a:extLst>
          </p:cNvPr>
          <p:cNvSpPr txBox="1"/>
          <p:nvPr/>
        </p:nvSpPr>
        <p:spPr>
          <a:xfrm>
            <a:off x="584169" y="5068159"/>
            <a:ext cx="41710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a:ln>
                  <a:noFill/>
                </a:ln>
                <a:solidFill>
                  <a:prstClr val="white"/>
                </a:solidFill>
                <a:effectLst>
                  <a:outerShdw blurRad="38100" dist="38100" dir="2700000" algn="tl">
                    <a:srgbClr val="000000">
                      <a:alpha val="43137"/>
                    </a:srgbClr>
                  </a:outerShdw>
                </a:effectLst>
                <a:uLnTx/>
                <a:uFillTx/>
                <a:latin typeface="Calibri"/>
                <a:ea typeface="ＭＳ Ｐゴシック" panose="020B0600070205080204" pitchFamily="50" charset="-128"/>
                <a:cs typeface="+mn-cs"/>
              </a:rPr>
              <a:t>③</a:t>
            </a:r>
          </a:p>
        </p:txBody>
      </p:sp>
      <p:sp>
        <p:nvSpPr>
          <p:cNvPr id="18" name="テキスト ボックス 17">
            <a:extLst>
              <a:ext uri="{FF2B5EF4-FFF2-40B4-BE49-F238E27FC236}">
                <a16:creationId xmlns:a16="http://schemas.microsoft.com/office/drawing/2014/main" id="{EB27BE45-A22A-EC3B-DDA4-A1443C072092}"/>
              </a:ext>
            </a:extLst>
          </p:cNvPr>
          <p:cNvSpPr txBox="1"/>
          <p:nvPr/>
        </p:nvSpPr>
        <p:spPr>
          <a:xfrm>
            <a:off x="2020328" y="5068159"/>
            <a:ext cx="41710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a:ln>
                  <a:noFill/>
                </a:ln>
                <a:solidFill>
                  <a:prstClr val="white"/>
                </a:solidFill>
                <a:effectLst>
                  <a:outerShdw blurRad="38100" dist="38100" dir="2700000" algn="tl">
                    <a:srgbClr val="000000">
                      <a:alpha val="43137"/>
                    </a:srgbClr>
                  </a:outerShdw>
                </a:effectLst>
                <a:uLnTx/>
                <a:uFillTx/>
                <a:latin typeface="Calibri"/>
                <a:ea typeface="ＭＳ Ｐゴシック" panose="020B0600070205080204" pitchFamily="50" charset="-128"/>
                <a:cs typeface="+mn-cs"/>
              </a:rPr>
              <a:t>④</a:t>
            </a:r>
          </a:p>
        </p:txBody>
      </p:sp>
      <p:sp>
        <p:nvSpPr>
          <p:cNvPr id="19" name="テキスト ボックス 18">
            <a:extLst>
              <a:ext uri="{FF2B5EF4-FFF2-40B4-BE49-F238E27FC236}">
                <a16:creationId xmlns:a16="http://schemas.microsoft.com/office/drawing/2014/main" id="{8EECA63E-F2E5-CE55-BCA2-29947AE2B6FD}"/>
              </a:ext>
            </a:extLst>
          </p:cNvPr>
          <p:cNvSpPr txBox="1"/>
          <p:nvPr/>
        </p:nvSpPr>
        <p:spPr>
          <a:xfrm>
            <a:off x="491603" y="4726719"/>
            <a:ext cx="1268023"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精液と凍結保護剤を混和してストロー管へ注入。</a:t>
            </a:r>
          </a:p>
        </p:txBody>
      </p:sp>
      <p:sp>
        <p:nvSpPr>
          <p:cNvPr id="21" name="テキスト ボックス 20">
            <a:extLst>
              <a:ext uri="{FF2B5EF4-FFF2-40B4-BE49-F238E27FC236}">
                <a16:creationId xmlns:a16="http://schemas.microsoft.com/office/drawing/2014/main" id="{789ABCF8-1CF8-CA99-A727-53CBD1800D67}"/>
              </a:ext>
            </a:extLst>
          </p:cNvPr>
          <p:cNvSpPr txBox="1"/>
          <p:nvPr/>
        </p:nvSpPr>
        <p:spPr>
          <a:xfrm>
            <a:off x="482710" y="6161475"/>
            <a:ext cx="1268023"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全ストロー管を１本のカラムへ挿入。</a:t>
            </a:r>
          </a:p>
        </p:txBody>
      </p:sp>
      <p:sp>
        <p:nvSpPr>
          <p:cNvPr id="22" name="テキスト ボックス 21">
            <a:extLst>
              <a:ext uri="{FF2B5EF4-FFF2-40B4-BE49-F238E27FC236}">
                <a16:creationId xmlns:a16="http://schemas.microsoft.com/office/drawing/2014/main" id="{455E3EC4-8F47-F439-C39D-352AB1605B44}"/>
              </a:ext>
            </a:extLst>
          </p:cNvPr>
          <p:cNvSpPr txBox="1"/>
          <p:nvPr/>
        </p:nvSpPr>
        <p:spPr>
          <a:xfrm>
            <a:off x="2027289" y="4730569"/>
            <a:ext cx="1138180"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ストロー管の先端をシーリング。</a:t>
            </a:r>
          </a:p>
        </p:txBody>
      </p:sp>
      <p:sp>
        <p:nvSpPr>
          <p:cNvPr id="23" name="テキスト ボックス 22">
            <a:extLst>
              <a:ext uri="{FF2B5EF4-FFF2-40B4-BE49-F238E27FC236}">
                <a16:creationId xmlns:a16="http://schemas.microsoft.com/office/drawing/2014/main" id="{9C2EE71C-B92D-2CEC-77D7-42CB29561001}"/>
              </a:ext>
            </a:extLst>
          </p:cNvPr>
          <p:cNvSpPr txBox="1"/>
          <p:nvPr/>
        </p:nvSpPr>
        <p:spPr>
          <a:xfrm>
            <a:off x="1995497" y="6177788"/>
            <a:ext cx="1406946"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液体窒素蒸気下に５分静置。その後、完全に凍結する。</a:t>
            </a:r>
          </a:p>
        </p:txBody>
      </p:sp>
      <p:sp>
        <p:nvSpPr>
          <p:cNvPr id="25" name="テキスト ボックス 24">
            <a:extLst>
              <a:ext uri="{FF2B5EF4-FFF2-40B4-BE49-F238E27FC236}">
                <a16:creationId xmlns:a16="http://schemas.microsoft.com/office/drawing/2014/main" id="{6237B221-B4E7-B7BD-C640-D51F5C12C52B}"/>
              </a:ext>
            </a:extLst>
          </p:cNvPr>
          <p:cNvSpPr txBox="1"/>
          <p:nvPr/>
        </p:nvSpPr>
        <p:spPr>
          <a:xfrm>
            <a:off x="3830886" y="3661515"/>
            <a:ext cx="4493538" cy="338554"/>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精子の凍結に係る評価及び選定療養の新設</a:t>
            </a:r>
            <a:r>
              <a:rPr kumimoji="1" lang="en-US" altLang="ja-JP"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endPar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26" name="テキスト ボックス 25">
            <a:extLst>
              <a:ext uri="{FF2B5EF4-FFF2-40B4-BE49-F238E27FC236}">
                <a16:creationId xmlns:a16="http://schemas.microsoft.com/office/drawing/2014/main" id="{C5A6282B-E1CC-A099-7C5E-C05F470CA751}"/>
              </a:ext>
            </a:extLst>
          </p:cNvPr>
          <p:cNvSpPr txBox="1"/>
          <p:nvPr/>
        </p:nvSpPr>
        <p:spPr>
          <a:xfrm>
            <a:off x="8627220" y="4465226"/>
            <a:ext cx="1005403" cy="83099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医療保険</a:t>
            </a:r>
            <a:endParaRPr kumimoji="1" lang="en-US" altLang="ja-JP" sz="16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で給付</a:t>
            </a:r>
            <a:endParaRPr kumimoji="1" lang="en-US" altLang="ja-JP" sz="16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32" name="右中かっこ 31">
            <a:extLst>
              <a:ext uri="{FF2B5EF4-FFF2-40B4-BE49-F238E27FC236}">
                <a16:creationId xmlns:a16="http://schemas.microsoft.com/office/drawing/2014/main" id="{B55F7B58-2FFA-9B71-F4B0-3CD7CE81DB15}"/>
              </a:ext>
            </a:extLst>
          </p:cNvPr>
          <p:cNvSpPr/>
          <p:nvPr/>
        </p:nvSpPr>
        <p:spPr>
          <a:xfrm>
            <a:off x="8386607" y="3965620"/>
            <a:ext cx="200715" cy="1496863"/>
          </a:xfrm>
          <a:prstGeom prst="rightBrace">
            <a:avLst/>
          </a:prstGeom>
          <a:ln w="19050">
            <a:solidFill>
              <a:srgbClr val="0070C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7" name="スライド番号プレースホルダー 2">
            <a:extLst>
              <a:ext uri="{FF2B5EF4-FFF2-40B4-BE49-F238E27FC236}">
                <a16:creationId xmlns:a16="http://schemas.microsoft.com/office/drawing/2014/main" id="{0993DC52-9B1A-C2EF-4779-8F8EDE74687D}"/>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56703413"/>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165164" y="2121042"/>
            <a:ext cx="8280920" cy="3539430"/>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４</a:t>
            </a: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医療技術の適切な評価</a:t>
            </a:r>
            <a:endParaRPr kumimoji="1" lang="en-US" altLang="ja-JP" sz="48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（１）医療技術評価分科会の評価を踏まえた対応</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（２）手術等の評価の見直し</a:t>
            </a: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（３）人工腎臓の評価の見直し</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（４）実勢価格等を踏まえた評価の適正化</a:t>
            </a:r>
            <a:endParaRPr kumimoji="1" lang="en-US" altLang="ja-JP" sz="20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016055023"/>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手術等の医療技術の適切な評価①</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31226"/>
            <a:ext cx="9529762" cy="572055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医療技術評価分科会における検討結果や外科系学会社会保険委員会連合「外保連試案 </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2024</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」における費用の調査結果等を踏まえ、基礎的な技術等の評価の見直しを行う。</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［再評価を行う既存技術の例］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9" y="819873"/>
            <a:ext cx="1932508"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7412933" y="1989591"/>
            <a:ext cx="1850242"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7" name="右矢印 89">
            <a:extLst>
              <a:ext uri="{FF2B5EF4-FFF2-40B4-BE49-F238E27FC236}">
                <a16:creationId xmlns:a16="http://schemas.microsoft.com/office/drawing/2014/main" id="{2C7478A4-04E8-A454-E553-73FC150DCF79}"/>
              </a:ext>
            </a:extLst>
          </p:cNvPr>
          <p:cNvSpPr/>
          <p:nvPr/>
        </p:nvSpPr>
        <p:spPr>
          <a:xfrm>
            <a:off x="6724553" y="3820526"/>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693131" y="1993633"/>
            <a:ext cx="5785952"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graphicFrame>
        <p:nvGraphicFramePr>
          <p:cNvPr id="4" name="表 3">
            <a:extLst>
              <a:ext uri="{FF2B5EF4-FFF2-40B4-BE49-F238E27FC236}">
                <a16:creationId xmlns:a16="http://schemas.microsoft.com/office/drawing/2014/main" id="{839E0A81-05B9-3553-B724-BB7780BEBAC4}"/>
              </a:ext>
            </a:extLst>
          </p:cNvPr>
          <p:cNvGraphicFramePr>
            <a:graphicFrameLocks noGrp="1"/>
          </p:cNvGraphicFramePr>
          <p:nvPr>
            <p:extLst>
              <p:ext uri="{D42A27DB-BD31-4B8C-83A1-F6EECF244321}">
                <p14:modId xmlns:p14="http://schemas.microsoft.com/office/powerpoint/2010/main" val="2184641356"/>
              </p:ext>
            </p:extLst>
          </p:nvPr>
        </p:nvGraphicFramePr>
        <p:xfrm>
          <a:off x="690613" y="2329900"/>
          <a:ext cx="5788473" cy="4114800"/>
        </p:xfrm>
        <a:graphic>
          <a:graphicData uri="http://schemas.openxmlformats.org/drawingml/2006/table">
            <a:tbl>
              <a:tblPr firstRow="1" bandRow="1"/>
              <a:tblGrid>
                <a:gridCol w="3931923">
                  <a:extLst>
                    <a:ext uri="{9D8B030D-6E8A-4147-A177-3AD203B41FA5}">
                      <a16:colId xmlns:a16="http://schemas.microsoft.com/office/drawing/2014/main" val="1736590387"/>
                    </a:ext>
                  </a:extLst>
                </a:gridCol>
                <a:gridCol w="1856550">
                  <a:extLst>
                    <a:ext uri="{9D8B030D-6E8A-4147-A177-3AD203B41FA5}">
                      <a16:colId xmlns:a16="http://schemas.microsoft.com/office/drawing/2014/main" val="1137278688"/>
                    </a:ext>
                  </a:extLst>
                </a:gridCol>
              </a:tblGrid>
              <a:tr h="239800">
                <a:tc>
                  <a:txBody>
                    <a:bodyPr/>
                    <a:lstStyle/>
                    <a:p>
                      <a:r>
                        <a:rPr kumimoji="1" lang="en-US" altLang="zh-TW" sz="1200" dirty="0">
                          <a:latin typeface="メイリオ" panose="020B0604030504040204" pitchFamily="50" charset="-128"/>
                          <a:ea typeface="メイリオ" panose="020B0604030504040204" pitchFamily="50" charset="-128"/>
                        </a:rPr>
                        <a:t>D400</a:t>
                      </a:r>
                      <a:r>
                        <a:rPr kumimoji="1" lang="ja-JP" altLang="en-US" sz="1200" dirty="0">
                          <a:latin typeface="メイリオ" panose="020B0604030504040204" pitchFamily="50" charset="-128"/>
                          <a:ea typeface="メイリオ" panose="020B0604030504040204" pitchFamily="50" charset="-128"/>
                        </a:rPr>
                        <a:t>　</a:t>
                      </a:r>
                      <a:r>
                        <a:rPr kumimoji="1" lang="zh-TW" altLang="en-US" sz="1200" dirty="0">
                          <a:latin typeface="メイリオ" panose="020B0604030504040204" pitchFamily="50" charset="-128"/>
                          <a:ea typeface="メイリオ" panose="020B0604030504040204" pitchFamily="50" charset="-128"/>
                        </a:rPr>
                        <a:t>血液採取　</a:t>
                      </a:r>
                      <a:r>
                        <a:rPr kumimoji="1" lang="ja-JP" altLang="en-US" sz="1200" dirty="0">
                          <a:latin typeface="メイリオ" panose="020B0604030504040204" pitchFamily="50" charset="-128"/>
                          <a:ea typeface="メイリオ" panose="020B0604030504040204" pitchFamily="50" charset="-128"/>
                        </a:rPr>
                        <a:t>１　</a:t>
                      </a:r>
                      <a:r>
                        <a:rPr kumimoji="1" lang="zh-TW" altLang="en-US" sz="1200" dirty="0">
                          <a:latin typeface="メイリオ" panose="020B0604030504040204" pitchFamily="50" charset="-128"/>
                          <a:ea typeface="メイリオ" panose="020B0604030504040204" pitchFamily="50" charset="-128"/>
                        </a:rPr>
                        <a:t>静脈</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p>
                      <a:pPr algn="ctr"/>
                      <a:r>
                        <a:rPr kumimoji="1" lang="en-US" altLang="ja-JP" sz="1200">
                          <a:latin typeface="メイリオ" panose="020B0604030504040204" pitchFamily="50" charset="-128"/>
                          <a:ea typeface="メイリオ" panose="020B0604030504040204" pitchFamily="50" charset="-128"/>
                        </a:rPr>
                        <a:t>37</a:t>
                      </a:r>
                      <a:r>
                        <a:rPr kumimoji="1" lang="ja-JP" altLang="en-US" sz="1200">
                          <a:latin typeface="メイリオ" panose="020B0604030504040204" pitchFamily="50" charset="-128"/>
                          <a:ea typeface="メイリオ" panose="020B0604030504040204" pitchFamily="50" charset="-128"/>
                        </a:rPr>
                        <a:t>点</a:t>
                      </a:r>
                      <a:endParaRPr kumimoji="1" lang="en-US" altLang="ja-JP" sz="1200">
                        <a:latin typeface="メイリオ" panose="020B0604030504040204" pitchFamily="50" charset="-128"/>
                        <a:ea typeface="メイリオ" panose="020B0604030504040204" pitchFamily="50" charset="-128"/>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1137613998"/>
                  </a:ext>
                </a:extLst>
              </a:tr>
              <a:tr h="313466">
                <a:tc>
                  <a:txBody>
                    <a:bodyPr/>
                    <a:lstStyle/>
                    <a:p>
                      <a:r>
                        <a:rPr kumimoji="1" lang="en-US" altLang="ja-JP" sz="1200" kern="1200" dirty="0">
                          <a:solidFill>
                            <a:schemeClr val="tx1"/>
                          </a:solidFill>
                          <a:latin typeface="メイリオ" panose="020B0604030504040204" pitchFamily="50" charset="-128"/>
                          <a:ea typeface="メイリオ" panose="020B0604030504040204" pitchFamily="50" charset="-128"/>
                          <a:cs typeface="+mn-cs"/>
                        </a:rPr>
                        <a:t>D403</a:t>
                      </a:r>
                      <a:r>
                        <a:rPr kumimoji="1" lang="ja-JP" altLang="en-US" sz="1200" kern="1200" dirty="0">
                          <a:solidFill>
                            <a:schemeClr val="tx1"/>
                          </a:solidFill>
                          <a:latin typeface="メイリオ" panose="020B0604030504040204" pitchFamily="50" charset="-128"/>
                          <a:ea typeface="メイリオ" panose="020B0604030504040204" pitchFamily="50" charset="-128"/>
                          <a:cs typeface="+mn-cs"/>
                        </a:rPr>
                        <a:t>　腰椎穿刺、胸椎穿刺、頸椎穿刺</a:t>
                      </a:r>
                      <a:endParaRPr kumimoji="1" lang="en-US" altLang="ja-JP" sz="1200" kern="1200" dirty="0">
                        <a:solidFill>
                          <a:schemeClr val="tx1"/>
                        </a:solidFill>
                        <a:latin typeface="メイリオ" panose="020B0604030504040204" pitchFamily="50" charset="-128"/>
                        <a:ea typeface="メイリオ" panose="020B0604030504040204" pitchFamily="50" charset="-128"/>
                        <a:cs typeface="+mn-cs"/>
                      </a:endParaRPr>
                    </a:p>
                    <a:p>
                      <a:r>
                        <a:rPr kumimoji="1" lang="ja-JP" altLang="en-US" sz="1200" kern="1200" dirty="0">
                          <a:solidFill>
                            <a:schemeClr val="tx1"/>
                          </a:solidFill>
                          <a:latin typeface="メイリオ" panose="020B0604030504040204" pitchFamily="50" charset="-128"/>
                          <a:ea typeface="メイリオ" panose="020B0604030504040204" pitchFamily="50" charset="-128"/>
                          <a:cs typeface="+mn-cs"/>
                        </a:rPr>
                        <a:t>       　（脳脊髄圧測定を含む。）</a:t>
                      </a:r>
                      <a:endParaRPr kumimoji="1" lang="en-US" altLang="ja-JP" sz="1200" kern="1200" dirty="0">
                        <a:solidFill>
                          <a:schemeClr val="tx1"/>
                        </a:solidFill>
                        <a:latin typeface="メイリオ" panose="020B0604030504040204" pitchFamily="50" charset="-128"/>
                        <a:ea typeface="メイリオ" panose="020B0604030504040204" pitchFamily="50" charset="-128"/>
                        <a:cs typeface="+mn-cs"/>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p>
                      <a:pPr algn="ctr"/>
                      <a:endParaRPr kumimoji="1" lang="en-US" altLang="ja-JP" sz="1200">
                        <a:latin typeface="メイリオ" panose="020B0604030504040204" pitchFamily="50" charset="-128"/>
                        <a:ea typeface="メイリオ" panose="020B0604030504040204" pitchFamily="50" charset="-128"/>
                      </a:endParaRPr>
                    </a:p>
                    <a:p>
                      <a:pPr algn="ctr"/>
                      <a:r>
                        <a:rPr kumimoji="1" lang="en-US" altLang="ja-JP" sz="1200">
                          <a:latin typeface="メイリオ" panose="020B0604030504040204" pitchFamily="50" charset="-128"/>
                          <a:ea typeface="メイリオ" panose="020B0604030504040204" pitchFamily="50" charset="-128"/>
                        </a:rPr>
                        <a:t>220</a:t>
                      </a:r>
                      <a:r>
                        <a:rPr kumimoji="1" lang="ja-JP" altLang="en-US" sz="1200">
                          <a:latin typeface="メイリオ" panose="020B0604030504040204" pitchFamily="50" charset="-128"/>
                          <a:ea typeface="メイリオ" panose="020B0604030504040204" pitchFamily="50" charset="-128"/>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481102659"/>
                  </a:ext>
                </a:extLst>
              </a:tr>
              <a:tr h="239800">
                <a:tc>
                  <a:txBody>
                    <a:bodyPr/>
                    <a:lstStyle/>
                    <a:p>
                      <a:r>
                        <a:rPr kumimoji="1" lang="en-US" altLang="ja-JP" sz="1200" kern="1200" dirty="0">
                          <a:solidFill>
                            <a:schemeClr val="tx1"/>
                          </a:solidFill>
                          <a:latin typeface="メイリオ" panose="020B0604030504040204" pitchFamily="50" charset="-128"/>
                          <a:ea typeface="メイリオ" panose="020B0604030504040204" pitchFamily="50" charset="-128"/>
                          <a:cs typeface="+mn-cs"/>
                        </a:rPr>
                        <a:t>D404</a:t>
                      </a:r>
                      <a:r>
                        <a:rPr kumimoji="1" lang="ja-JP" altLang="en-US" sz="1200" kern="1200" dirty="0">
                          <a:solidFill>
                            <a:schemeClr val="tx1"/>
                          </a:solidFill>
                          <a:latin typeface="メイリオ" panose="020B0604030504040204" pitchFamily="50" charset="-128"/>
                          <a:ea typeface="メイリオ" panose="020B0604030504040204" pitchFamily="50" charset="-128"/>
                          <a:cs typeface="+mn-cs"/>
                        </a:rPr>
                        <a:t>　骨髄穿刺　</a:t>
                      </a:r>
                      <a:r>
                        <a:rPr kumimoji="1" lang="en-US" altLang="ja-JP" sz="1200" kern="1200" dirty="0">
                          <a:solidFill>
                            <a:schemeClr val="tx1"/>
                          </a:solidFill>
                          <a:latin typeface="メイリオ" panose="020B0604030504040204" pitchFamily="50" charset="-128"/>
                          <a:ea typeface="メイリオ" panose="020B0604030504040204" pitchFamily="50" charset="-128"/>
                          <a:cs typeface="+mn-cs"/>
                        </a:rPr>
                        <a:t>2</a:t>
                      </a:r>
                      <a:r>
                        <a:rPr kumimoji="1" lang="ja-JP" altLang="en-US" sz="1200" kern="1200" dirty="0">
                          <a:solidFill>
                            <a:schemeClr val="tx1"/>
                          </a:solidFill>
                          <a:latin typeface="メイリオ" panose="020B0604030504040204" pitchFamily="50" charset="-128"/>
                          <a:ea typeface="メイリオ" panose="020B0604030504040204" pitchFamily="50" charset="-128"/>
                          <a:cs typeface="+mn-cs"/>
                        </a:rPr>
                        <a:t>　その他</a:t>
                      </a:r>
                      <a:endParaRPr kumimoji="1" lang="en-US" altLang="ja-JP" sz="1200" kern="1200" dirty="0">
                        <a:solidFill>
                          <a:schemeClr val="tx1"/>
                        </a:solidFill>
                        <a:latin typeface="メイリオ" panose="020B0604030504040204" pitchFamily="50" charset="-128"/>
                        <a:ea typeface="メイリオ" panose="020B0604030504040204" pitchFamily="50" charset="-128"/>
                        <a:cs typeface="+mn-cs"/>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p>
                      <a:pPr algn="ctr"/>
                      <a:r>
                        <a:rPr kumimoji="1" lang="en-US" altLang="ja-JP" sz="1200" dirty="0">
                          <a:latin typeface="メイリオ" panose="020B0604030504040204" pitchFamily="50" charset="-128"/>
                          <a:ea typeface="メイリオ" panose="020B0604030504040204" pitchFamily="50" charset="-128"/>
                        </a:rPr>
                        <a:t>280</a:t>
                      </a:r>
                      <a:r>
                        <a:rPr kumimoji="1" lang="ja-JP" altLang="en-US" sz="1200" dirty="0">
                          <a:latin typeface="メイリオ" panose="020B0604030504040204" pitchFamily="50" charset="-128"/>
                          <a:ea typeface="メイリオ" panose="020B0604030504040204" pitchFamily="50" charset="-128"/>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1955896785"/>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r>
                        <a:rPr kumimoji="1" lang="en-US" altLang="ja-JP" sz="1200" kern="1200" dirty="0">
                          <a:solidFill>
                            <a:schemeClr val="tx1"/>
                          </a:solidFill>
                          <a:latin typeface="メイリオ" panose="020B0604030504040204" pitchFamily="50" charset="-128"/>
                          <a:ea typeface="メイリオ" panose="020B0604030504040204" pitchFamily="50" charset="-128"/>
                          <a:cs typeface="+mn-cs"/>
                        </a:rPr>
                        <a:t>D419</a:t>
                      </a:r>
                      <a:r>
                        <a:rPr kumimoji="1" lang="ja-JP" altLang="en-US" sz="1200" kern="1200" dirty="0">
                          <a:solidFill>
                            <a:schemeClr val="tx1"/>
                          </a:solidFill>
                          <a:latin typeface="メイリオ" panose="020B0604030504040204" pitchFamily="50" charset="-128"/>
                          <a:ea typeface="メイリオ" panose="020B0604030504040204" pitchFamily="50" charset="-128"/>
                          <a:cs typeface="+mn-cs"/>
                        </a:rPr>
                        <a:t>　その他の検体採取　</a:t>
                      </a:r>
                      <a:endParaRPr kumimoji="1" lang="en-US" altLang="ja-JP" sz="1200" kern="1200" dirty="0">
                        <a:solidFill>
                          <a:schemeClr val="tx1"/>
                        </a:solidFill>
                        <a:latin typeface="メイリオ" panose="020B0604030504040204" pitchFamily="50" charset="-128"/>
                        <a:ea typeface="メイリオ" panose="020B0604030504040204" pitchFamily="50" charset="-128"/>
                        <a:cs typeface="+mn-cs"/>
                      </a:endParaRPr>
                    </a:p>
                    <a:p>
                      <a:r>
                        <a:rPr kumimoji="1" lang="ja-JP" altLang="en-US" sz="1200" kern="1200" dirty="0">
                          <a:solidFill>
                            <a:schemeClr val="tx1"/>
                          </a:solidFill>
                          <a:latin typeface="メイリオ" panose="020B0604030504040204" pitchFamily="50" charset="-128"/>
                          <a:ea typeface="メイリオ" panose="020B0604030504040204" pitchFamily="50" charset="-128"/>
                          <a:cs typeface="+mn-cs"/>
                        </a:rPr>
                        <a:t>　　　２　胸水・腹水採取（簡単な液検査を含む。）</a:t>
                      </a:r>
                      <a:endParaRPr kumimoji="1" lang="en-US" altLang="ja-JP" sz="1200" kern="1200" dirty="0">
                        <a:solidFill>
                          <a:schemeClr val="tx1"/>
                        </a:solidFill>
                        <a:latin typeface="メイリオ" panose="020B0604030504040204" pitchFamily="50" charset="-128"/>
                        <a:ea typeface="メイリオ" panose="020B0604030504040204" pitchFamily="50" charset="-128"/>
                        <a:cs typeface="+mn-cs"/>
                      </a:endParaRPr>
                    </a:p>
                    <a:p>
                      <a:r>
                        <a:rPr kumimoji="1" lang="ja-JP" altLang="en-US" sz="1200" kern="1200" dirty="0">
                          <a:solidFill>
                            <a:schemeClr val="tx1"/>
                          </a:solidFill>
                          <a:latin typeface="メイリオ" panose="020B0604030504040204" pitchFamily="50" charset="-128"/>
                          <a:ea typeface="メイリオ" panose="020B0604030504040204" pitchFamily="50" charset="-128"/>
                          <a:cs typeface="+mn-cs"/>
                        </a:rPr>
                        <a:t>　　　３　動脈血採取</a:t>
                      </a:r>
                      <a:endParaRPr kumimoji="1" lang="en-US" altLang="ja-JP" sz="1200" kern="1200" dirty="0">
                        <a:solidFill>
                          <a:schemeClr val="tx1"/>
                        </a:solidFill>
                        <a:latin typeface="メイリオ" panose="020B0604030504040204" pitchFamily="50" charset="-128"/>
                        <a:ea typeface="メイリオ" panose="020B0604030504040204" pitchFamily="50" charset="-128"/>
                        <a:cs typeface="+mn-cs"/>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endParaRPr kumimoji="1" lang="en-US" altLang="ja-JP" sz="1200">
                        <a:latin typeface="メイリオ" panose="020B0604030504040204" pitchFamily="50" charset="-128"/>
                        <a:ea typeface="メイリオ" panose="020B0604030504040204" pitchFamily="50" charset="-128"/>
                      </a:endParaRPr>
                    </a:p>
                    <a:p>
                      <a:pPr algn="ctr"/>
                      <a:r>
                        <a:rPr kumimoji="1" lang="en-US" altLang="ja-JP" sz="1200">
                          <a:latin typeface="メイリオ" panose="020B0604030504040204" pitchFamily="50" charset="-128"/>
                          <a:ea typeface="メイリオ" panose="020B0604030504040204" pitchFamily="50" charset="-128"/>
                        </a:rPr>
                        <a:t>180</a:t>
                      </a:r>
                      <a:r>
                        <a:rPr kumimoji="1" lang="ja-JP" altLang="en-US" sz="1200">
                          <a:latin typeface="メイリオ" panose="020B0604030504040204" pitchFamily="50" charset="-128"/>
                          <a:ea typeface="メイリオ" panose="020B0604030504040204" pitchFamily="50" charset="-128"/>
                        </a:rPr>
                        <a:t>点</a:t>
                      </a:r>
                      <a:endParaRPr kumimoji="1" lang="en-US" altLang="ja-JP" sz="1200">
                        <a:latin typeface="メイリオ" panose="020B0604030504040204" pitchFamily="50" charset="-128"/>
                        <a:ea typeface="メイリオ" panose="020B0604030504040204" pitchFamily="50" charset="-128"/>
                      </a:endParaRPr>
                    </a:p>
                    <a:p>
                      <a:pPr algn="ctr"/>
                      <a:r>
                        <a:rPr kumimoji="1" lang="en-US" altLang="ja-JP" sz="1200">
                          <a:latin typeface="メイリオ" panose="020B0604030504040204" pitchFamily="50" charset="-128"/>
                          <a:ea typeface="メイリオ" panose="020B0604030504040204" pitchFamily="50" charset="-128"/>
                        </a:rPr>
                        <a:t>55</a:t>
                      </a:r>
                      <a:r>
                        <a:rPr kumimoji="1" lang="ja-JP" altLang="en-US" sz="1200">
                          <a:latin typeface="メイリオ" panose="020B0604030504040204" pitchFamily="50" charset="-128"/>
                          <a:ea typeface="メイリオ" panose="020B0604030504040204" pitchFamily="50" charset="-128"/>
                        </a:rPr>
                        <a:t>点</a:t>
                      </a:r>
                      <a:endParaRPr kumimoji="1" lang="en-US" altLang="ja-JP" sz="1200">
                        <a:latin typeface="メイリオ" panose="020B0604030504040204" pitchFamily="50" charset="-128"/>
                        <a:ea typeface="メイリオ" panose="020B0604030504040204" pitchFamily="50" charset="-128"/>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758917707"/>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en-US" altLang="ja-JP" sz="1200" kern="1200" dirty="0">
                          <a:solidFill>
                            <a:schemeClr val="tx1"/>
                          </a:solidFill>
                          <a:latin typeface="メイリオ" panose="020B0604030504040204" pitchFamily="50" charset="-128"/>
                          <a:ea typeface="メイリオ" panose="020B0604030504040204" pitchFamily="50" charset="-128"/>
                          <a:cs typeface="+mn-cs"/>
                        </a:rPr>
                        <a:t>G000</a:t>
                      </a:r>
                      <a:r>
                        <a:rPr kumimoji="1" lang="ja-JP" altLang="en-US" sz="1200" kern="1200" dirty="0">
                          <a:solidFill>
                            <a:schemeClr val="tx1"/>
                          </a:solidFill>
                          <a:latin typeface="メイリオ" panose="020B0604030504040204" pitchFamily="50" charset="-128"/>
                          <a:ea typeface="メイリオ" panose="020B0604030504040204" pitchFamily="50" charset="-128"/>
                          <a:cs typeface="+mn-cs"/>
                        </a:rPr>
                        <a:t>　皮内、皮下及び筋肉内注射（１回につき）</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200">
                          <a:latin typeface="メイリオ" panose="020B0604030504040204" pitchFamily="50" charset="-128"/>
                          <a:ea typeface="メイリオ" panose="020B0604030504040204" pitchFamily="50" charset="-128"/>
                        </a:rPr>
                        <a:t>22</a:t>
                      </a:r>
                      <a:r>
                        <a:rPr kumimoji="1" lang="ja-JP" altLang="en-US" sz="1200">
                          <a:latin typeface="メイリオ" panose="020B0604030504040204" pitchFamily="50" charset="-128"/>
                          <a:ea typeface="メイリオ" panose="020B0604030504040204" pitchFamily="50" charset="-128"/>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1537493307"/>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r>
                        <a:rPr kumimoji="1" lang="en-US" altLang="ja-JP" sz="1200" kern="1200" dirty="0">
                          <a:solidFill>
                            <a:schemeClr val="tx1"/>
                          </a:solidFill>
                          <a:latin typeface="メイリオ" panose="020B0604030504040204" pitchFamily="50" charset="-128"/>
                          <a:ea typeface="メイリオ" panose="020B0604030504040204" pitchFamily="50" charset="-128"/>
                          <a:cs typeface="+mn-cs"/>
                        </a:rPr>
                        <a:t>G001</a:t>
                      </a:r>
                      <a:r>
                        <a:rPr kumimoji="1" lang="ja-JP" altLang="en-US" sz="1200" kern="1200" dirty="0">
                          <a:solidFill>
                            <a:schemeClr val="tx1"/>
                          </a:solidFill>
                          <a:latin typeface="メイリオ" panose="020B0604030504040204" pitchFamily="50" charset="-128"/>
                          <a:ea typeface="メイリオ" panose="020B0604030504040204" pitchFamily="50" charset="-128"/>
                          <a:cs typeface="+mn-cs"/>
                        </a:rPr>
                        <a:t>　静脈内注射（１回につき）</a:t>
                      </a:r>
                      <a:endParaRPr kumimoji="1" lang="en-US" altLang="ja-JP" sz="1200" kern="1200" dirty="0">
                        <a:solidFill>
                          <a:schemeClr val="tx1"/>
                        </a:solidFill>
                        <a:latin typeface="メイリオ" panose="020B0604030504040204" pitchFamily="50" charset="-128"/>
                        <a:ea typeface="メイリオ" panose="020B0604030504040204" pitchFamily="50" charset="-128"/>
                        <a:cs typeface="+mn-cs"/>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200">
                          <a:latin typeface="メイリオ" panose="020B0604030504040204" pitchFamily="50" charset="-128"/>
                          <a:ea typeface="メイリオ" panose="020B0604030504040204" pitchFamily="50" charset="-128"/>
                        </a:rPr>
                        <a:t>34</a:t>
                      </a:r>
                      <a:r>
                        <a:rPr kumimoji="1" lang="ja-JP" altLang="en-US" sz="1200">
                          <a:latin typeface="メイリオ" panose="020B0604030504040204" pitchFamily="50" charset="-128"/>
                          <a:ea typeface="メイリオ" panose="020B0604030504040204" pitchFamily="50" charset="-128"/>
                        </a:rPr>
                        <a:t>点</a:t>
                      </a:r>
                      <a:endParaRPr kumimoji="1" lang="en-US" altLang="ja-JP" sz="1200">
                        <a:latin typeface="メイリオ" panose="020B0604030504040204" pitchFamily="50" charset="-128"/>
                        <a:ea typeface="メイリオ" panose="020B0604030504040204" pitchFamily="50" charset="-128"/>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2775580762"/>
                  </a:ext>
                </a:extLst>
              </a:tr>
              <a:tr h="239800">
                <a:tc>
                  <a:txBody>
                    <a:bodyPr/>
                    <a:lstStyle/>
                    <a:p>
                      <a:r>
                        <a:rPr kumimoji="1" lang="en-US" altLang="ja-JP" sz="1200" kern="1200" baseline="0" dirty="0">
                          <a:solidFill>
                            <a:schemeClr val="tx1"/>
                          </a:solidFill>
                          <a:latin typeface="メイリオ" panose="020B0604030504040204" pitchFamily="50" charset="-128"/>
                          <a:ea typeface="メイリオ" panose="020B0604030504040204" pitchFamily="50" charset="-128"/>
                          <a:cs typeface="+mn-cs"/>
                        </a:rPr>
                        <a:t>G004</a:t>
                      </a:r>
                      <a:r>
                        <a:rPr kumimoji="1" lang="ja-JP" altLang="en-US" sz="1200" kern="1200" baseline="0" dirty="0">
                          <a:solidFill>
                            <a:schemeClr val="tx1"/>
                          </a:solidFill>
                          <a:latin typeface="メイリオ" panose="020B0604030504040204" pitchFamily="50" charset="-128"/>
                          <a:ea typeface="メイリオ" panose="020B0604030504040204" pitchFamily="50" charset="-128"/>
                          <a:cs typeface="+mn-cs"/>
                        </a:rPr>
                        <a:t>　点滴注射（１日につき）</a:t>
                      </a:r>
                    </a:p>
                    <a:p>
                      <a:r>
                        <a:rPr kumimoji="1" lang="ja-JP" altLang="en-US" sz="1200" kern="1200" baseline="0" dirty="0">
                          <a:solidFill>
                            <a:schemeClr val="tx1"/>
                          </a:solidFill>
                          <a:latin typeface="メイリオ" panose="020B0604030504040204" pitchFamily="50" charset="-128"/>
                          <a:ea typeface="メイリオ" panose="020B0604030504040204" pitchFamily="50" charset="-128"/>
                          <a:cs typeface="+mn-cs"/>
                        </a:rPr>
                        <a:t>　　　１　乳幼児（</a:t>
                      </a:r>
                      <a:r>
                        <a:rPr kumimoji="1" lang="en-US" altLang="ja-JP" sz="1200" kern="1200" baseline="0" dirty="0">
                          <a:solidFill>
                            <a:schemeClr val="tx1"/>
                          </a:solidFill>
                          <a:latin typeface="メイリオ" panose="020B0604030504040204" pitchFamily="50" charset="-128"/>
                          <a:ea typeface="メイリオ" panose="020B0604030504040204" pitchFamily="50" charset="-128"/>
                          <a:cs typeface="+mn-cs"/>
                        </a:rPr>
                        <a:t>1</a:t>
                      </a:r>
                      <a:r>
                        <a:rPr kumimoji="1" lang="ja-JP" altLang="en-US" sz="1200" kern="1200" baseline="0" dirty="0">
                          <a:solidFill>
                            <a:schemeClr val="tx1"/>
                          </a:solidFill>
                          <a:latin typeface="メイリオ" panose="020B0604030504040204" pitchFamily="50" charset="-128"/>
                          <a:ea typeface="メイリオ" panose="020B0604030504040204" pitchFamily="50" charset="-128"/>
                          <a:cs typeface="+mn-cs"/>
                        </a:rPr>
                        <a:t>日</a:t>
                      </a:r>
                      <a:r>
                        <a:rPr kumimoji="1" lang="en-US" altLang="ja-JP" sz="1200" kern="1200" baseline="0" dirty="0">
                          <a:solidFill>
                            <a:schemeClr val="tx1"/>
                          </a:solidFill>
                          <a:latin typeface="メイリオ" panose="020B0604030504040204" pitchFamily="50" charset="-128"/>
                          <a:ea typeface="メイリオ" panose="020B0604030504040204" pitchFamily="50" charset="-128"/>
                          <a:cs typeface="+mn-cs"/>
                        </a:rPr>
                        <a:t>100</a:t>
                      </a:r>
                      <a:r>
                        <a:rPr kumimoji="1" lang="ja-JP" altLang="en-US" sz="1200" kern="1200" baseline="0" dirty="0">
                          <a:solidFill>
                            <a:schemeClr val="tx1"/>
                          </a:solidFill>
                          <a:latin typeface="メイリオ" panose="020B0604030504040204" pitchFamily="50" charset="-128"/>
                          <a:ea typeface="メイリオ" panose="020B0604030504040204" pitchFamily="50" charset="-128"/>
                          <a:cs typeface="+mn-cs"/>
                        </a:rPr>
                        <a:t>ｍ</a:t>
                      </a:r>
                      <a:r>
                        <a:rPr kumimoji="1" lang="en-US" altLang="ja-JP" sz="1200" kern="1200" baseline="0" dirty="0">
                          <a:solidFill>
                            <a:schemeClr val="tx1"/>
                          </a:solidFill>
                          <a:latin typeface="メイリオ" panose="020B0604030504040204" pitchFamily="50" charset="-128"/>
                          <a:ea typeface="メイリオ" panose="020B0604030504040204" pitchFamily="50" charset="-128"/>
                          <a:cs typeface="+mn-cs"/>
                        </a:rPr>
                        <a:t>L</a:t>
                      </a:r>
                      <a:r>
                        <a:rPr kumimoji="1" lang="ja-JP" altLang="en-US" sz="1200" kern="1200" baseline="0" dirty="0">
                          <a:solidFill>
                            <a:schemeClr val="tx1"/>
                          </a:solidFill>
                          <a:latin typeface="メイリオ" panose="020B0604030504040204" pitchFamily="50" charset="-128"/>
                          <a:ea typeface="メイリオ" panose="020B0604030504040204" pitchFamily="50" charset="-128"/>
                          <a:cs typeface="+mn-cs"/>
                        </a:rPr>
                        <a:t>以上）</a:t>
                      </a:r>
                    </a:p>
                    <a:p>
                      <a:r>
                        <a:rPr kumimoji="1" lang="ja-JP" altLang="en-US" sz="1200" kern="1200" baseline="0" dirty="0">
                          <a:solidFill>
                            <a:schemeClr val="tx1"/>
                          </a:solidFill>
                          <a:latin typeface="メイリオ" panose="020B0604030504040204" pitchFamily="50" charset="-128"/>
                          <a:ea typeface="メイリオ" panose="020B0604030504040204" pitchFamily="50" charset="-128"/>
                          <a:cs typeface="+mn-cs"/>
                        </a:rPr>
                        <a:t>　　　２　１に掲げる者以外の者（</a:t>
                      </a:r>
                      <a:r>
                        <a:rPr kumimoji="1" lang="en-US" altLang="ja-JP" sz="1200" kern="1200" baseline="0" dirty="0">
                          <a:solidFill>
                            <a:schemeClr val="tx1"/>
                          </a:solidFill>
                          <a:latin typeface="メイリオ" panose="020B0604030504040204" pitchFamily="50" charset="-128"/>
                          <a:ea typeface="メイリオ" panose="020B0604030504040204" pitchFamily="50" charset="-128"/>
                          <a:cs typeface="+mn-cs"/>
                        </a:rPr>
                        <a:t>1</a:t>
                      </a:r>
                      <a:r>
                        <a:rPr kumimoji="1" lang="ja-JP" altLang="en-US" sz="1200" kern="1200" baseline="0" dirty="0">
                          <a:solidFill>
                            <a:schemeClr val="tx1"/>
                          </a:solidFill>
                          <a:latin typeface="メイリオ" panose="020B0604030504040204" pitchFamily="50" charset="-128"/>
                          <a:ea typeface="メイリオ" panose="020B0604030504040204" pitchFamily="50" charset="-128"/>
                          <a:cs typeface="+mn-cs"/>
                        </a:rPr>
                        <a:t>日</a:t>
                      </a:r>
                      <a:r>
                        <a:rPr kumimoji="1" lang="en-US" altLang="ja-JP" sz="1200" kern="1200" baseline="0" dirty="0">
                          <a:solidFill>
                            <a:schemeClr val="tx1"/>
                          </a:solidFill>
                          <a:latin typeface="メイリオ" panose="020B0604030504040204" pitchFamily="50" charset="-128"/>
                          <a:ea typeface="メイリオ" panose="020B0604030504040204" pitchFamily="50" charset="-128"/>
                          <a:cs typeface="+mn-cs"/>
                        </a:rPr>
                        <a:t>500</a:t>
                      </a:r>
                      <a:r>
                        <a:rPr kumimoji="1" lang="ja-JP" altLang="en-US" sz="1200" kern="1200" baseline="0" dirty="0">
                          <a:solidFill>
                            <a:schemeClr val="tx1"/>
                          </a:solidFill>
                          <a:latin typeface="メイリオ" panose="020B0604030504040204" pitchFamily="50" charset="-128"/>
                          <a:ea typeface="メイリオ" panose="020B0604030504040204" pitchFamily="50" charset="-128"/>
                          <a:cs typeface="+mn-cs"/>
                        </a:rPr>
                        <a:t>ｍ</a:t>
                      </a:r>
                      <a:r>
                        <a:rPr kumimoji="1" lang="en-US" altLang="ja-JP" sz="1200" kern="1200" baseline="0" dirty="0">
                          <a:solidFill>
                            <a:schemeClr val="tx1"/>
                          </a:solidFill>
                          <a:latin typeface="メイリオ" panose="020B0604030504040204" pitchFamily="50" charset="-128"/>
                          <a:ea typeface="メイリオ" panose="020B0604030504040204" pitchFamily="50" charset="-128"/>
                          <a:cs typeface="+mn-cs"/>
                        </a:rPr>
                        <a:t>L</a:t>
                      </a:r>
                      <a:r>
                        <a:rPr kumimoji="1" lang="ja-JP" altLang="en-US" sz="1200" kern="1200" baseline="0" dirty="0">
                          <a:solidFill>
                            <a:schemeClr val="tx1"/>
                          </a:solidFill>
                          <a:latin typeface="メイリオ" panose="020B0604030504040204" pitchFamily="50" charset="-128"/>
                          <a:ea typeface="メイリオ" panose="020B0604030504040204" pitchFamily="50" charset="-128"/>
                          <a:cs typeface="+mn-cs"/>
                        </a:rPr>
                        <a:t>以上）</a:t>
                      </a:r>
                    </a:p>
                    <a:p>
                      <a:r>
                        <a:rPr kumimoji="1" lang="ja-JP" altLang="en-US" sz="1200" kern="1200" baseline="0" dirty="0">
                          <a:solidFill>
                            <a:schemeClr val="tx1"/>
                          </a:solidFill>
                          <a:latin typeface="メイリオ" panose="020B0604030504040204" pitchFamily="50" charset="-128"/>
                          <a:ea typeface="メイリオ" panose="020B0604030504040204" pitchFamily="50" charset="-128"/>
                          <a:cs typeface="+mn-cs"/>
                        </a:rPr>
                        <a:t>　　　３　その他の場合</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p>
                      <a:pPr algn="ctr"/>
                      <a:endParaRPr kumimoji="1" lang="en-US" altLang="ja-JP" sz="1200">
                        <a:latin typeface="メイリオ" panose="020B0604030504040204" pitchFamily="50" charset="-128"/>
                        <a:ea typeface="メイリオ" panose="020B0604030504040204" pitchFamily="50" charset="-128"/>
                      </a:endParaRPr>
                    </a:p>
                    <a:p>
                      <a:pPr algn="ctr"/>
                      <a:r>
                        <a:rPr kumimoji="1" lang="en-US" altLang="zh-CN" sz="1200">
                          <a:latin typeface="メイリオ" panose="020B0604030504040204" pitchFamily="50" charset="-128"/>
                          <a:ea typeface="メイリオ" panose="020B0604030504040204" pitchFamily="50" charset="-128"/>
                        </a:rPr>
                        <a:t>101</a:t>
                      </a:r>
                      <a:r>
                        <a:rPr kumimoji="1" lang="zh-CN" altLang="en-US" sz="1200">
                          <a:latin typeface="メイリオ" panose="020B0604030504040204" pitchFamily="50" charset="-128"/>
                          <a:ea typeface="メイリオ" panose="020B0604030504040204" pitchFamily="50" charset="-128"/>
                        </a:rPr>
                        <a:t>点</a:t>
                      </a:r>
                    </a:p>
                    <a:p>
                      <a:pPr algn="ctr"/>
                      <a:r>
                        <a:rPr kumimoji="1" lang="en-US" altLang="zh-CN" sz="1200">
                          <a:latin typeface="メイリオ" panose="020B0604030504040204" pitchFamily="50" charset="-128"/>
                          <a:ea typeface="メイリオ" panose="020B0604030504040204" pitchFamily="50" charset="-128"/>
                        </a:rPr>
                        <a:t>99</a:t>
                      </a:r>
                      <a:r>
                        <a:rPr kumimoji="1" lang="zh-CN" altLang="en-US" sz="1200">
                          <a:latin typeface="メイリオ" panose="020B0604030504040204" pitchFamily="50" charset="-128"/>
                          <a:ea typeface="メイリオ" panose="020B0604030504040204" pitchFamily="50" charset="-128"/>
                        </a:rPr>
                        <a:t>点</a:t>
                      </a:r>
                    </a:p>
                    <a:p>
                      <a:pPr algn="ctr"/>
                      <a:r>
                        <a:rPr kumimoji="1" lang="en-US" altLang="zh-CN" sz="1200">
                          <a:latin typeface="メイリオ" panose="020B0604030504040204" pitchFamily="50" charset="-128"/>
                          <a:ea typeface="メイリオ" panose="020B0604030504040204" pitchFamily="50" charset="-128"/>
                        </a:rPr>
                        <a:t>50</a:t>
                      </a:r>
                      <a:r>
                        <a:rPr kumimoji="1" lang="zh-CN" altLang="en-US" sz="1200">
                          <a:latin typeface="メイリオ" panose="020B0604030504040204" pitchFamily="50" charset="-128"/>
                          <a:ea typeface="メイリオ" panose="020B0604030504040204" pitchFamily="50" charset="-128"/>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2318335516"/>
                  </a:ext>
                </a:extLst>
              </a:tr>
              <a:tr h="239800">
                <a:tc>
                  <a:txBody>
                    <a:bodyPr/>
                    <a:lstStyle/>
                    <a:p>
                      <a:r>
                        <a:rPr kumimoji="1" lang="en-US" altLang="ja-JP" sz="1200" kern="1200" baseline="0" dirty="0">
                          <a:solidFill>
                            <a:schemeClr val="tx1"/>
                          </a:solidFill>
                          <a:latin typeface="メイリオ" panose="020B0604030504040204" pitchFamily="50" charset="-128"/>
                          <a:ea typeface="メイリオ" panose="020B0604030504040204" pitchFamily="50" charset="-128"/>
                          <a:cs typeface="+mn-cs"/>
                        </a:rPr>
                        <a:t>G007</a:t>
                      </a:r>
                      <a:r>
                        <a:rPr kumimoji="1" lang="ja-JP" altLang="en-US" sz="1200" kern="1200" baseline="0" dirty="0">
                          <a:solidFill>
                            <a:schemeClr val="tx1"/>
                          </a:solidFill>
                          <a:latin typeface="メイリオ" panose="020B0604030504040204" pitchFamily="50" charset="-128"/>
                          <a:ea typeface="メイリオ" panose="020B0604030504040204" pitchFamily="50" charset="-128"/>
                          <a:cs typeface="+mn-cs"/>
                        </a:rPr>
                        <a:t>　腱鞘内注射</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p>
                      <a:pPr algn="ctr"/>
                      <a:r>
                        <a:rPr kumimoji="1" lang="en-US" altLang="zh-CN" sz="1200">
                          <a:latin typeface="メイリオ" panose="020B0604030504040204" pitchFamily="50" charset="-128"/>
                          <a:ea typeface="メイリオ" panose="020B0604030504040204" pitchFamily="50" charset="-128"/>
                        </a:rPr>
                        <a:t>27</a:t>
                      </a:r>
                      <a:r>
                        <a:rPr kumimoji="1" lang="ja-JP" altLang="en-US" sz="1200">
                          <a:latin typeface="メイリオ" panose="020B0604030504040204" pitchFamily="50" charset="-128"/>
                          <a:ea typeface="メイリオ" panose="020B0604030504040204" pitchFamily="50" charset="-128"/>
                        </a:rPr>
                        <a:t>点</a:t>
                      </a:r>
                      <a:endParaRPr kumimoji="1" lang="zh-CN" altLang="en-US" sz="1200">
                        <a:latin typeface="メイリオ" panose="020B0604030504040204" pitchFamily="50" charset="-128"/>
                        <a:ea typeface="メイリオ" panose="020B0604030504040204" pitchFamily="50" charset="-128"/>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2779333958"/>
                  </a:ext>
                </a:extLst>
              </a:tr>
              <a:tr h="239800">
                <a:tc>
                  <a:txBody>
                    <a:bodyPr/>
                    <a:lstStyle/>
                    <a:p>
                      <a:r>
                        <a:rPr kumimoji="1" lang="en-US" altLang="ja-JP" sz="1200" kern="1200" baseline="0" dirty="0">
                          <a:solidFill>
                            <a:schemeClr val="tx1"/>
                          </a:solidFill>
                          <a:latin typeface="メイリオ" panose="020B0604030504040204" pitchFamily="50" charset="-128"/>
                          <a:ea typeface="メイリオ" panose="020B0604030504040204" pitchFamily="50" charset="-128"/>
                          <a:cs typeface="+mn-cs"/>
                        </a:rPr>
                        <a:t>G012</a:t>
                      </a:r>
                      <a:r>
                        <a:rPr kumimoji="1" lang="ja-JP" altLang="en-US" sz="1200" kern="1200" baseline="0" dirty="0">
                          <a:solidFill>
                            <a:schemeClr val="tx1"/>
                          </a:solidFill>
                          <a:latin typeface="メイリオ" panose="020B0604030504040204" pitchFamily="50" charset="-128"/>
                          <a:ea typeface="メイリオ" panose="020B0604030504040204" pitchFamily="50" charset="-128"/>
                          <a:cs typeface="+mn-cs"/>
                        </a:rPr>
                        <a:t>　結膜下注射</a:t>
                      </a:r>
                      <a:endParaRPr kumimoji="1" lang="en-US" altLang="ja-JP" sz="1200" kern="1200" baseline="0" dirty="0">
                        <a:solidFill>
                          <a:schemeClr val="tx1"/>
                        </a:solidFill>
                        <a:latin typeface="メイリオ" panose="020B0604030504040204" pitchFamily="50" charset="-128"/>
                        <a:ea typeface="メイリオ" panose="020B0604030504040204" pitchFamily="50" charset="-128"/>
                        <a:cs typeface="+mn-cs"/>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p>
                      <a:pPr algn="ctr"/>
                      <a:r>
                        <a:rPr kumimoji="1" lang="en-US" altLang="ja-JP" sz="1200">
                          <a:latin typeface="メイリオ" panose="020B0604030504040204" pitchFamily="50" charset="-128"/>
                          <a:ea typeface="メイリオ" panose="020B0604030504040204" pitchFamily="50" charset="-128"/>
                        </a:rPr>
                        <a:t>27</a:t>
                      </a:r>
                      <a:r>
                        <a:rPr kumimoji="1" lang="ja-JP" altLang="en-US" sz="1200">
                          <a:latin typeface="メイリオ" panose="020B0604030504040204" pitchFamily="50" charset="-128"/>
                          <a:ea typeface="メイリオ" panose="020B0604030504040204" pitchFamily="50" charset="-128"/>
                        </a:rPr>
                        <a:t>点</a:t>
                      </a:r>
                      <a:endParaRPr kumimoji="1" lang="zh-CN" altLang="en-US" sz="1200">
                        <a:latin typeface="メイリオ" panose="020B0604030504040204" pitchFamily="50" charset="-128"/>
                        <a:ea typeface="メイリオ" panose="020B0604030504040204" pitchFamily="50" charset="-128"/>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1975133316"/>
                  </a:ext>
                </a:extLst>
              </a:tr>
              <a:tr h="239800">
                <a:tc>
                  <a:txBody>
                    <a:bodyPr/>
                    <a:lstStyle/>
                    <a:p>
                      <a:r>
                        <a:rPr kumimoji="1" lang="en-US" altLang="ja-JP" sz="1200" kern="1200" baseline="0" dirty="0">
                          <a:solidFill>
                            <a:schemeClr val="tx1"/>
                          </a:solidFill>
                          <a:latin typeface="メイリオ" panose="020B0604030504040204" pitchFamily="50" charset="-128"/>
                          <a:ea typeface="メイリオ" panose="020B0604030504040204" pitchFamily="50" charset="-128"/>
                          <a:cs typeface="+mn-cs"/>
                        </a:rPr>
                        <a:t>G016 </a:t>
                      </a:r>
                      <a:r>
                        <a:rPr kumimoji="1" lang="ja-JP" altLang="en-US" sz="1200" kern="1200" baseline="0" dirty="0">
                          <a:solidFill>
                            <a:schemeClr val="tx1"/>
                          </a:solidFill>
                          <a:latin typeface="メイリオ" panose="020B0604030504040204" pitchFamily="50" charset="-128"/>
                          <a:ea typeface="メイリオ" panose="020B0604030504040204" pitchFamily="50" charset="-128"/>
                          <a:cs typeface="+mn-cs"/>
                        </a:rPr>
                        <a:t>　硝子体内注射</a:t>
                      </a:r>
                      <a:endParaRPr kumimoji="1" lang="en-US" altLang="ja-JP" sz="1200" kern="1200" baseline="0" dirty="0">
                        <a:solidFill>
                          <a:schemeClr val="tx1"/>
                        </a:solidFill>
                        <a:latin typeface="メイリオ" panose="020B0604030504040204" pitchFamily="50" charset="-128"/>
                        <a:ea typeface="メイリオ" panose="020B0604030504040204" pitchFamily="50" charset="-128"/>
                        <a:cs typeface="+mn-cs"/>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p>
                      <a:pPr algn="ctr"/>
                      <a:r>
                        <a:rPr kumimoji="1" lang="en-US" altLang="zh-CN" sz="1200">
                          <a:latin typeface="メイリオ" panose="020B0604030504040204" pitchFamily="50" charset="-128"/>
                          <a:ea typeface="メイリオ" panose="020B0604030504040204" pitchFamily="50" charset="-128"/>
                        </a:rPr>
                        <a:t>580</a:t>
                      </a:r>
                      <a:r>
                        <a:rPr kumimoji="1" lang="ja-JP" altLang="en-US" sz="1200">
                          <a:latin typeface="メイリオ" panose="020B0604030504040204" pitchFamily="50" charset="-128"/>
                          <a:ea typeface="メイリオ" panose="020B0604030504040204" pitchFamily="50" charset="-128"/>
                        </a:rPr>
                        <a:t>点</a:t>
                      </a:r>
                      <a:endParaRPr kumimoji="1" lang="zh-CN" altLang="en-US" sz="1200">
                        <a:latin typeface="メイリオ" panose="020B0604030504040204" pitchFamily="50" charset="-128"/>
                        <a:ea typeface="メイリオ" panose="020B0604030504040204" pitchFamily="50" charset="-128"/>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747182692"/>
                  </a:ext>
                </a:extLst>
              </a:tr>
              <a:tr h="239800">
                <a:tc>
                  <a:txBody>
                    <a:bodyPr/>
                    <a:lstStyle/>
                    <a:p>
                      <a:r>
                        <a:rPr kumimoji="1" lang="en-US" altLang="ja-JP" sz="1200" kern="1200" baseline="0" dirty="0">
                          <a:solidFill>
                            <a:schemeClr val="tx1"/>
                          </a:solidFill>
                          <a:latin typeface="メイリオ" panose="020B0604030504040204" pitchFamily="50" charset="-128"/>
                          <a:ea typeface="メイリオ" panose="020B0604030504040204" pitchFamily="50" charset="-128"/>
                          <a:cs typeface="+mn-cs"/>
                        </a:rPr>
                        <a:t>J095-2</a:t>
                      </a:r>
                      <a:r>
                        <a:rPr kumimoji="1" lang="ja-JP" altLang="en-US" sz="1200" kern="1200" baseline="0" dirty="0">
                          <a:solidFill>
                            <a:schemeClr val="tx1"/>
                          </a:solidFill>
                          <a:latin typeface="メイリオ" panose="020B0604030504040204" pitchFamily="50" charset="-128"/>
                          <a:ea typeface="メイリオ" panose="020B0604030504040204" pitchFamily="50" charset="-128"/>
                          <a:cs typeface="+mn-cs"/>
                        </a:rPr>
                        <a:t>　鼓室処置（片側）</a:t>
                      </a:r>
                      <a:endParaRPr kumimoji="1" lang="en-US" altLang="ja-JP" sz="1200" kern="1200" baseline="0" dirty="0">
                        <a:solidFill>
                          <a:schemeClr val="tx1"/>
                        </a:solidFill>
                        <a:latin typeface="メイリオ" panose="020B0604030504040204" pitchFamily="50" charset="-128"/>
                        <a:ea typeface="メイリオ" panose="020B0604030504040204" pitchFamily="50" charset="-128"/>
                        <a:cs typeface="+mn-cs"/>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p>
                      <a:pPr algn="ctr"/>
                      <a:r>
                        <a:rPr kumimoji="1" lang="en-US" altLang="zh-CN" sz="1200" dirty="0">
                          <a:latin typeface="メイリオ" panose="020B0604030504040204" pitchFamily="50" charset="-128"/>
                          <a:ea typeface="メイリオ" panose="020B0604030504040204" pitchFamily="50" charset="-128"/>
                        </a:rPr>
                        <a:t>55</a:t>
                      </a:r>
                      <a:r>
                        <a:rPr kumimoji="1" lang="ja-JP" altLang="en-US" sz="1200" dirty="0">
                          <a:latin typeface="メイリオ" panose="020B0604030504040204" pitchFamily="50" charset="-128"/>
                          <a:ea typeface="メイリオ" panose="020B0604030504040204" pitchFamily="50" charset="-128"/>
                        </a:rPr>
                        <a:t>点</a:t>
                      </a:r>
                      <a:endParaRPr kumimoji="1" lang="zh-CN" altLang="en-US" sz="1200" dirty="0">
                        <a:latin typeface="メイリオ" panose="020B0604030504040204" pitchFamily="50" charset="-128"/>
                        <a:ea typeface="メイリオ" panose="020B0604030504040204" pitchFamily="50" charset="-128"/>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3427749131"/>
                  </a:ext>
                </a:extLst>
              </a:tr>
            </a:tbl>
          </a:graphicData>
        </a:graphic>
      </p:graphicFrame>
      <p:graphicFrame>
        <p:nvGraphicFramePr>
          <p:cNvPr id="5" name="表 4">
            <a:extLst>
              <a:ext uri="{FF2B5EF4-FFF2-40B4-BE49-F238E27FC236}">
                <a16:creationId xmlns:a16="http://schemas.microsoft.com/office/drawing/2014/main" id="{C227D87C-3917-4D9F-95AB-82DB364CF449}"/>
              </a:ext>
            </a:extLst>
          </p:cNvPr>
          <p:cNvGraphicFramePr>
            <a:graphicFrameLocks noGrp="1"/>
          </p:cNvGraphicFramePr>
          <p:nvPr/>
        </p:nvGraphicFramePr>
        <p:xfrm>
          <a:off x="7412933" y="2333942"/>
          <a:ext cx="1850243" cy="4114800"/>
        </p:xfrm>
        <a:graphic>
          <a:graphicData uri="http://schemas.openxmlformats.org/drawingml/2006/table">
            <a:tbl>
              <a:tblPr firstRow="1" bandRow="1"/>
              <a:tblGrid>
                <a:gridCol w="1850243">
                  <a:extLst>
                    <a:ext uri="{9D8B030D-6E8A-4147-A177-3AD203B41FA5}">
                      <a16:colId xmlns:a16="http://schemas.microsoft.com/office/drawing/2014/main" val="1137278688"/>
                    </a:ext>
                  </a:extLst>
                </a:gridCol>
              </a:tblGrid>
              <a:tr h="239800">
                <a:tc>
                  <a:txBody>
                    <a:bodyPr/>
                    <a:lstStyle/>
                    <a:p>
                      <a:pPr algn="ctr"/>
                      <a:r>
                        <a:rPr kumimoji="1" lang="en-US" altLang="ja-JP" sz="1200" b="1" u="sng">
                          <a:solidFill>
                            <a:srgbClr val="0070C0"/>
                          </a:solidFill>
                          <a:latin typeface="メイリオ"/>
                          <a:ea typeface="メイリオ"/>
                        </a:rPr>
                        <a:t>40</a:t>
                      </a:r>
                      <a:r>
                        <a:rPr kumimoji="1" lang="ja-JP" altLang="en-US" sz="1200" b="1" u="sng">
                          <a:solidFill>
                            <a:srgbClr val="0070C0"/>
                          </a:solidFill>
                          <a:latin typeface="メイリオ"/>
                          <a:ea typeface="メイリオ"/>
                        </a:rPr>
                        <a:t>点</a:t>
                      </a:r>
                      <a:endParaRPr kumimoji="1" lang="en-US" altLang="ja-JP" sz="1200" b="1" u="sng">
                        <a:solidFill>
                          <a:srgbClr val="0070C0"/>
                        </a:solidFill>
                        <a:latin typeface="メイリオ"/>
                        <a:ea typeface="メイリオ"/>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2033359237"/>
                  </a:ext>
                </a:extLst>
              </a:tr>
              <a:tr h="239800">
                <a:tc>
                  <a:txBody>
                    <a:bodyPr/>
                    <a:lstStyle/>
                    <a:p>
                      <a:pPr algn="ctr"/>
                      <a:endParaRPr kumimoji="1" lang="en-US" altLang="ja-JP" sz="1200" b="1" u="sng">
                        <a:solidFill>
                          <a:srgbClr val="0070C0"/>
                        </a:solidFill>
                        <a:latin typeface="メイリオ" panose="020B0604030504040204" pitchFamily="50" charset="-128"/>
                        <a:ea typeface="メイリオ" panose="020B0604030504040204" pitchFamily="50" charset="-128"/>
                      </a:endParaRPr>
                    </a:p>
                    <a:p>
                      <a:pPr algn="ctr"/>
                      <a:r>
                        <a:rPr kumimoji="1" lang="en-US" altLang="ja-JP" sz="1200" b="1" u="sng">
                          <a:solidFill>
                            <a:srgbClr val="0070C0"/>
                          </a:solidFill>
                          <a:latin typeface="メイリオ"/>
                          <a:ea typeface="メイリオ"/>
                        </a:rPr>
                        <a:t>260</a:t>
                      </a:r>
                      <a:r>
                        <a:rPr kumimoji="1" lang="ja-JP" altLang="en-US" sz="1200" b="1" u="sng">
                          <a:solidFill>
                            <a:srgbClr val="0070C0"/>
                          </a:solidFill>
                          <a:latin typeface="メイリオ"/>
                          <a:ea typeface="メイリオ"/>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3949797856"/>
                  </a:ext>
                </a:extLst>
              </a:tr>
              <a:tr h="239800">
                <a:tc>
                  <a:txBody>
                    <a:bodyPr/>
                    <a:lstStyle/>
                    <a:p>
                      <a:pPr algn="ctr"/>
                      <a:r>
                        <a:rPr kumimoji="1" lang="en-US" altLang="ja-JP" sz="1200" b="1" u="sng">
                          <a:solidFill>
                            <a:srgbClr val="0070C0"/>
                          </a:solidFill>
                          <a:latin typeface="メイリオ"/>
                          <a:ea typeface="メイリオ"/>
                        </a:rPr>
                        <a:t>300</a:t>
                      </a:r>
                      <a:r>
                        <a:rPr kumimoji="1" lang="ja-JP" altLang="en-US" sz="1200" b="1" u="sng">
                          <a:solidFill>
                            <a:srgbClr val="0070C0"/>
                          </a:solidFill>
                          <a:latin typeface="メイリオ"/>
                          <a:ea typeface="メイリオ"/>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574388271"/>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endParaRPr kumimoji="1" lang="en-US" altLang="ja-JP" sz="1200" b="1" u="sng">
                        <a:solidFill>
                          <a:srgbClr val="0070C0"/>
                        </a:solidFill>
                        <a:latin typeface="メイリオ" panose="020B0604030504040204" pitchFamily="50" charset="-128"/>
                        <a:ea typeface="メイリオ" panose="020B0604030504040204" pitchFamily="50" charset="-128"/>
                      </a:endParaRPr>
                    </a:p>
                    <a:p>
                      <a:pPr algn="ctr"/>
                      <a:r>
                        <a:rPr kumimoji="1" lang="en-US" altLang="ja-JP" sz="1200" b="1" u="sng">
                          <a:solidFill>
                            <a:srgbClr val="0070C0"/>
                          </a:solidFill>
                          <a:latin typeface="メイリオ"/>
                          <a:ea typeface="メイリオ"/>
                        </a:rPr>
                        <a:t>220</a:t>
                      </a:r>
                      <a:r>
                        <a:rPr kumimoji="1" lang="ja-JP" altLang="en-US" sz="1200" b="1" u="sng">
                          <a:solidFill>
                            <a:srgbClr val="0070C0"/>
                          </a:solidFill>
                          <a:latin typeface="メイリオ"/>
                          <a:ea typeface="メイリオ"/>
                        </a:rPr>
                        <a:t>点</a:t>
                      </a:r>
                      <a:endParaRPr kumimoji="1" lang="en-US" altLang="ja-JP" sz="1200" b="1" u="sng">
                        <a:solidFill>
                          <a:srgbClr val="0070C0"/>
                        </a:solidFill>
                        <a:latin typeface="メイリオ"/>
                        <a:ea typeface="メイリオ"/>
                      </a:endParaRPr>
                    </a:p>
                    <a:p>
                      <a:pPr algn="ctr"/>
                      <a:r>
                        <a:rPr kumimoji="1" lang="en-US" altLang="ja-JP" sz="1200" b="1" u="sng">
                          <a:solidFill>
                            <a:srgbClr val="0070C0"/>
                          </a:solidFill>
                          <a:latin typeface="メイリオ"/>
                          <a:ea typeface="メイリオ"/>
                        </a:rPr>
                        <a:t>60</a:t>
                      </a:r>
                      <a:r>
                        <a:rPr kumimoji="1" lang="ja-JP" altLang="en-US" sz="1200" b="1" u="sng">
                          <a:solidFill>
                            <a:srgbClr val="0070C0"/>
                          </a:solidFill>
                          <a:latin typeface="メイリオ"/>
                          <a:ea typeface="メイリオ"/>
                        </a:rPr>
                        <a:t>点</a:t>
                      </a:r>
                      <a:endParaRPr kumimoji="1" lang="en-US" altLang="ja-JP" sz="1200" b="1" u="sng">
                        <a:solidFill>
                          <a:srgbClr val="0070C0"/>
                        </a:solidFill>
                        <a:latin typeface="メイリオ"/>
                        <a:ea typeface="メイリオ"/>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758917707"/>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200" b="1" u="sng">
                          <a:solidFill>
                            <a:srgbClr val="0070C0"/>
                          </a:solidFill>
                          <a:latin typeface="メイリオ"/>
                          <a:ea typeface="メイリオ"/>
                        </a:rPr>
                        <a:t>25</a:t>
                      </a:r>
                      <a:r>
                        <a:rPr kumimoji="1" lang="ja-JP" altLang="en-US" sz="1200" b="1" u="sng">
                          <a:solidFill>
                            <a:srgbClr val="0070C0"/>
                          </a:solidFill>
                          <a:latin typeface="メイリオ"/>
                          <a:ea typeface="メイリオ"/>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537493307"/>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200" b="1" u="sng">
                          <a:solidFill>
                            <a:srgbClr val="0070C0"/>
                          </a:solidFill>
                          <a:latin typeface="メイリオ"/>
                          <a:ea typeface="メイリオ"/>
                        </a:rPr>
                        <a:t>37</a:t>
                      </a:r>
                      <a:r>
                        <a:rPr kumimoji="1" lang="ja-JP" altLang="en-US" sz="1200" b="1" u="sng">
                          <a:solidFill>
                            <a:srgbClr val="0070C0"/>
                          </a:solidFill>
                          <a:latin typeface="メイリオ"/>
                          <a:ea typeface="メイリオ"/>
                        </a:rPr>
                        <a:t>点</a:t>
                      </a:r>
                      <a:endParaRPr kumimoji="1" lang="en-US" altLang="ja-JP" sz="1200" b="1" u="sng">
                        <a:solidFill>
                          <a:srgbClr val="0070C0"/>
                        </a:solidFill>
                        <a:latin typeface="メイリオ"/>
                        <a:ea typeface="メイリオ"/>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2775580762"/>
                  </a:ext>
                </a:extLst>
              </a:tr>
              <a:tr h="239800">
                <a:tc>
                  <a:txBody>
                    <a:bodyPr/>
                    <a:lstStyle/>
                    <a:p>
                      <a:pPr algn="ctr"/>
                      <a:endParaRPr kumimoji="1" lang="en-US" altLang="ja-JP" sz="1200" b="1" u="sng">
                        <a:solidFill>
                          <a:srgbClr val="0070C0"/>
                        </a:solidFill>
                        <a:latin typeface="メイリオ" panose="020B0604030504040204" pitchFamily="50" charset="-128"/>
                        <a:ea typeface="メイリオ" panose="020B0604030504040204" pitchFamily="50" charset="-128"/>
                      </a:endParaRPr>
                    </a:p>
                    <a:p>
                      <a:pPr algn="ctr"/>
                      <a:r>
                        <a:rPr kumimoji="1" lang="en-US" altLang="zh-CN" sz="1200" b="1" u="sng">
                          <a:solidFill>
                            <a:srgbClr val="0070C0"/>
                          </a:solidFill>
                          <a:latin typeface="メイリオ"/>
                          <a:ea typeface="メイリオ"/>
                        </a:rPr>
                        <a:t>105</a:t>
                      </a:r>
                      <a:r>
                        <a:rPr kumimoji="1" lang="zh-CN" altLang="en-US" sz="1200" b="1" u="sng">
                          <a:solidFill>
                            <a:srgbClr val="0070C0"/>
                          </a:solidFill>
                          <a:latin typeface="メイリオ"/>
                          <a:ea typeface="メイリオ"/>
                        </a:rPr>
                        <a:t>点</a:t>
                      </a:r>
                    </a:p>
                    <a:p>
                      <a:pPr algn="ctr"/>
                      <a:r>
                        <a:rPr kumimoji="1" lang="en-US" altLang="zh-CN" sz="1200" b="1" u="sng">
                          <a:solidFill>
                            <a:srgbClr val="0070C0"/>
                          </a:solidFill>
                          <a:latin typeface="メイリオ"/>
                          <a:ea typeface="メイリオ"/>
                        </a:rPr>
                        <a:t>102</a:t>
                      </a:r>
                      <a:r>
                        <a:rPr kumimoji="1" lang="zh-CN" altLang="en-US" sz="1200" b="1" u="sng">
                          <a:solidFill>
                            <a:srgbClr val="0070C0"/>
                          </a:solidFill>
                          <a:latin typeface="メイリオ"/>
                          <a:ea typeface="メイリオ"/>
                        </a:rPr>
                        <a:t>点</a:t>
                      </a:r>
                    </a:p>
                    <a:p>
                      <a:pPr algn="ctr"/>
                      <a:r>
                        <a:rPr kumimoji="1" lang="en-US" altLang="zh-CN" sz="1200" b="1" u="sng">
                          <a:solidFill>
                            <a:srgbClr val="0070C0"/>
                          </a:solidFill>
                          <a:latin typeface="メイリオ"/>
                          <a:ea typeface="メイリオ"/>
                        </a:rPr>
                        <a:t>53</a:t>
                      </a:r>
                      <a:r>
                        <a:rPr kumimoji="1" lang="zh-CN" altLang="en-US" sz="1200" b="1" u="sng">
                          <a:solidFill>
                            <a:srgbClr val="0070C0"/>
                          </a:solidFill>
                          <a:latin typeface="メイリオ"/>
                          <a:ea typeface="メイリオ"/>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917558029"/>
                  </a:ext>
                </a:extLst>
              </a:tr>
              <a:tr h="239800">
                <a:tc>
                  <a:txBody>
                    <a:bodyPr/>
                    <a:lstStyle/>
                    <a:p>
                      <a:pPr algn="ctr"/>
                      <a:r>
                        <a:rPr kumimoji="1" lang="en-US" altLang="zh-CN" sz="1200" b="1" u="sng">
                          <a:solidFill>
                            <a:srgbClr val="0070C0"/>
                          </a:solidFill>
                          <a:latin typeface="メイリオ"/>
                          <a:ea typeface="メイリオ"/>
                        </a:rPr>
                        <a:t>42</a:t>
                      </a:r>
                      <a:r>
                        <a:rPr kumimoji="1" lang="ja-JP" altLang="en-US" sz="1200" b="1" u="sng">
                          <a:solidFill>
                            <a:srgbClr val="0070C0"/>
                          </a:solidFill>
                          <a:latin typeface="メイリオ"/>
                          <a:ea typeface="メイリオ"/>
                        </a:rPr>
                        <a:t>点</a:t>
                      </a:r>
                      <a:endParaRPr kumimoji="1" lang="zh-CN" altLang="en-US" sz="1200" b="1" u="sng">
                        <a:solidFill>
                          <a:srgbClr val="0070C0"/>
                        </a:solidFill>
                        <a:latin typeface="メイリオ"/>
                        <a:ea typeface="メイリオ"/>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3082489497"/>
                  </a:ext>
                </a:extLst>
              </a:tr>
              <a:tr h="239800">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zh-CN" sz="1200" b="1" u="sng">
                          <a:solidFill>
                            <a:srgbClr val="0070C0"/>
                          </a:solidFill>
                          <a:latin typeface="メイリオ"/>
                          <a:ea typeface="メイリオ"/>
                        </a:rPr>
                        <a:t>42</a:t>
                      </a:r>
                      <a:r>
                        <a:rPr kumimoji="1" lang="ja-JP" altLang="en-US" sz="1200" b="1" u="sng">
                          <a:solidFill>
                            <a:srgbClr val="0070C0"/>
                          </a:solidFill>
                          <a:latin typeface="メイリオ"/>
                          <a:ea typeface="メイリオ"/>
                        </a:rPr>
                        <a:t>点</a:t>
                      </a:r>
                      <a:endParaRPr kumimoji="1" lang="zh-CN" altLang="en-US" sz="1200" b="1" u="sng">
                        <a:solidFill>
                          <a:srgbClr val="0070C0"/>
                        </a:solidFill>
                        <a:latin typeface="メイリオ"/>
                        <a:ea typeface="メイリオ"/>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3935154795"/>
                  </a:ext>
                </a:extLst>
              </a:tr>
              <a:tr h="239800">
                <a:tc>
                  <a:txBody>
                    <a:bodyPr/>
                    <a:lstStyle/>
                    <a:p>
                      <a:pPr algn="ctr"/>
                      <a:r>
                        <a:rPr kumimoji="1" lang="en-US" altLang="zh-CN" sz="1200" b="1" u="sng">
                          <a:solidFill>
                            <a:srgbClr val="0070C0"/>
                          </a:solidFill>
                          <a:latin typeface="メイリオ"/>
                          <a:ea typeface="メイリオ"/>
                        </a:rPr>
                        <a:t>600</a:t>
                      </a:r>
                      <a:r>
                        <a:rPr kumimoji="1" lang="ja-JP" altLang="en-US" sz="1200" b="1" u="sng">
                          <a:solidFill>
                            <a:srgbClr val="0070C0"/>
                          </a:solidFill>
                          <a:latin typeface="メイリオ"/>
                          <a:ea typeface="メイリオ"/>
                        </a:rPr>
                        <a:t>点</a:t>
                      </a:r>
                      <a:endParaRPr kumimoji="1" lang="zh-CN" altLang="en-US" sz="1200" b="1" u="sng">
                        <a:solidFill>
                          <a:srgbClr val="0070C0"/>
                        </a:solidFill>
                        <a:latin typeface="メイリオ"/>
                        <a:ea typeface="メイリオ"/>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2336358548"/>
                  </a:ext>
                </a:extLst>
              </a:tr>
              <a:tr h="239800">
                <a:tc>
                  <a:txBody>
                    <a:bodyPr/>
                    <a:lstStyle/>
                    <a:p>
                      <a:pPr algn="ctr"/>
                      <a:r>
                        <a:rPr kumimoji="1" lang="en-US" altLang="zh-CN" sz="1200" b="1" u="sng" dirty="0">
                          <a:solidFill>
                            <a:srgbClr val="0070C0"/>
                          </a:solidFill>
                          <a:latin typeface="メイリオ"/>
                          <a:ea typeface="メイリオ"/>
                        </a:rPr>
                        <a:t>62</a:t>
                      </a:r>
                      <a:r>
                        <a:rPr kumimoji="1" lang="ja-JP" altLang="en-US" sz="1200" b="1" u="sng" dirty="0">
                          <a:solidFill>
                            <a:srgbClr val="0070C0"/>
                          </a:solidFill>
                          <a:latin typeface="メイリオ"/>
                          <a:ea typeface="メイリオ"/>
                        </a:rPr>
                        <a:t>点</a:t>
                      </a:r>
                      <a:endParaRPr kumimoji="1" lang="zh-CN" altLang="en-US" sz="1200" b="1" u="sng" dirty="0">
                        <a:solidFill>
                          <a:srgbClr val="0070C0"/>
                        </a:solidFill>
                        <a:latin typeface="メイリオ"/>
                        <a:ea typeface="メイリオ"/>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278821238"/>
                  </a:ext>
                </a:extLst>
              </a:tr>
            </a:tbl>
          </a:graphicData>
        </a:graphic>
      </p:graphicFrame>
      <p:sp>
        <p:nvSpPr>
          <p:cNvPr id="3" name="スライド番号プレースホルダー 2">
            <a:extLst>
              <a:ext uri="{FF2B5EF4-FFF2-40B4-BE49-F238E27FC236}">
                <a16:creationId xmlns:a16="http://schemas.microsoft.com/office/drawing/2014/main" id="{ACC0A7E7-4DA3-DB55-ECD8-6E48CCC4457F}"/>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810923137"/>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正方形/長方形 18">
            <a:extLst>
              <a:ext uri="{FF2B5EF4-FFF2-40B4-BE49-F238E27FC236}">
                <a16:creationId xmlns:a16="http://schemas.microsoft.com/office/drawing/2014/main" id="{ECC8B076-65DD-17C5-00E7-5DD35BCE3895}"/>
              </a:ext>
            </a:extLst>
          </p:cNvPr>
          <p:cNvSpPr/>
          <p:nvPr/>
        </p:nvSpPr>
        <p:spPr>
          <a:xfrm>
            <a:off x="568781" y="6342043"/>
            <a:ext cx="7866302" cy="299119"/>
          </a:xfrm>
          <a:prstGeom prst="rect">
            <a:avLst/>
          </a:prstGeom>
          <a:solidFill>
            <a:srgbClr val="E1ED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3" name="正方形/長方形 12">
            <a:extLst>
              <a:ext uri="{FF2B5EF4-FFF2-40B4-BE49-F238E27FC236}">
                <a16:creationId xmlns:a16="http://schemas.microsoft.com/office/drawing/2014/main" id="{D6E1FD79-1DD4-0E01-366E-ECB9BD330993}"/>
              </a:ext>
            </a:extLst>
          </p:cNvPr>
          <p:cNvSpPr/>
          <p:nvPr/>
        </p:nvSpPr>
        <p:spPr>
          <a:xfrm>
            <a:off x="188119" y="961577"/>
            <a:ext cx="9482354" cy="582658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外科系学会社会保険委員会連合「外保連試案</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2024</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」における、手術・処置の技術度や所用時間等を参考に、技術料の見直しを行う。</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中医協における議論を踏まえ、算定回数が極めて少ない項目のうち、特に他の技術によって置き換えられていると考えられるものついて、評価を廃止する。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アレキサンダー手術、クレニッヒ手術、上咽頭ポリープ摘出術　外切開によるもの</a:t>
            </a:r>
          </a:p>
        </p:txBody>
      </p:sp>
      <p:sp>
        <p:nvSpPr>
          <p:cNvPr id="2" name="タイトル 1"/>
          <p:cNvSpPr>
            <a:spLocks noGrp="1"/>
          </p:cNvSpPr>
          <p:nvPr>
            <p:ph type="title"/>
          </p:nvPr>
        </p:nvSpPr>
        <p:spPr>
          <a:solidFill>
            <a:srgbClr val="E1EDFF"/>
          </a:solidFill>
        </p:spPr>
        <p:txBody>
          <a:bodyPr>
            <a:noAutofit/>
          </a:bodyPr>
          <a:lstStyle/>
          <a:p>
            <a:r>
              <a:rPr lang="ja-JP" altLang="en-US" b="1"/>
              <a:t>手術等の医療技術の適切な評価②</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16" name="テキスト ボックス 15">
            <a:extLst>
              <a:ext uri="{FF2B5EF4-FFF2-40B4-BE49-F238E27FC236}">
                <a16:creationId xmlns:a16="http://schemas.microsoft.com/office/drawing/2014/main" id="{1E400CCF-241C-1A59-CC8C-C3E40A036B43}"/>
              </a:ext>
            </a:extLst>
          </p:cNvPr>
          <p:cNvSpPr txBox="1"/>
          <p:nvPr/>
        </p:nvSpPr>
        <p:spPr>
          <a:xfrm>
            <a:off x="328623" y="1710069"/>
            <a:ext cx="4976036" cy="307777"/>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［見直しを行う手術の例］</a:t>
            </a:r>
          </a:p>
        </p:txBody>
      </p:sp>
      <p:graphicFrame>
        <p:nvGraphicFramePr>
          <p:cNvPr id="4" name="表 3">
            <a:extLst>
              <a:ext uri="{FF2B5EF4-FFF2-40B4-BE49-F238E27FC236}">
                <a16:creationId xmlns:a16="http://schemas.microsoft.com/office/drawing/2014/main" id="{ABA3CF84-92F1-EF2C-22D9-595698749B70}"/>
              </a:ext>
            </a:extLst>
          </p:cNvPr>
          <p:cNvGraphicFramePr>
            <a:graphicFrameLocks noGrp="1"/>
          </p:cNvGraphicFramePr>
          <p:nvPr>
            <p:extLst>
              <p:ext uri="{D42A27DB-BD31-4B8C-83A1-F6EECF244321}">
                <p14:modId xmlns:p14="http://schemas.microsoft.com/office/powerpoint/2010/main" val="3077550885"/>
              </p:ext>
            </p:extLst>
          </p:nvPr>
        </p:nvGraphicFramePr>
        <p:xfrm>
          <a:off x="496696" y="2302643"/>
          <a:ext cx="5781497" cy="1371600"/>
        </p:xfrm>
        <a:graphic>
          <a:graphicData uri="http://schemas.openxmlformats.org/drawingml/2006/table">
            <a:tbl>
              <a:tblPr firstRow="1" bandRow="1"/>
              <a:tblGrid>
                <a:gridCol w="3879400">
                  <a:extLst>
                    <a:ext uri="{9D8B030D-6E8A-4147-A177-3AD203B41FA5}">
                      <a16:colId xmlns:a16="http://schemas.microsoft.com/office/drawing/2014/main" val="1736590387"/>
                    </a:ext>
                  </a:extLst>
                </a:gridCol>
                <a:gridCol w="1902097">
                  <a:extLst>
                    <a:ext uri="{9D8B030D-6E8A-4147-A177-3AD203B41FA5}">
                      <a16:colId xmlns:a16="http://schemas.microsoft.com/office/drawing/2014/main" val="1137278688"/>
                    </a:ext>
                  </a:extLst>
                </a:gridCol>
              </a:tblGrid>
              <a:tr h="239800">
                <a:tc>
                  <a:txBody>
                    <a:bodyPr/>
                    <a:lstStyle/>
                    <a:p>
                      <a:r>
                        <a:rPr kumimoji="1" lang="en-US" altLang="ja-JP" sz="1200" u="none" dirty="0">
                          <a:latin typeface="メイリオ" panose="020B0604030504040204" pitchFamily="50" charset="-128"/>
                          <a:ea typeface="メイリオ" panose="020B0604030504040204" pitchFamily="50" charset="-128"/>
                        </a:rPr>
                        <a:t>K001</a:t>
                      </a:r>
                      <a:r>
                        <a:rPr kumimoji="1" lang="ja-JP" altLang="en-US" sz="1200" u="none" dirty="0">
                          <a:latin typeface="メイリオ" panose="020B0604030504040204" pitchFamily="50" charset="-128"/>
                          <a:ea typeface="メイリオ" panose="020B0604030504040204" pitchFamily="50" charset="-128"/>
                        </a:rPr>
                        <a:t>　</a:t>
                      </a:r>
                      <a:r>
                        <a:rPr kumimoji="1" lang="zh-TW" altLang="en-US" sz="1200" u="none" dirty="0">
                          <a:latin typeface="メイリオ" panose="020B0604030504040204" pitchFamily="50" charset="-128"/>
                          <a:ea typeface="メイリオ" panose="020B0604030504040204" pitchFamily="50" charset="-128"/>
                        </a:rPr>
                        <a:t>皮膚切開術</a:t>
                      </a:r>
                      <a:r>
                        <a:rPr kumimoji="1" lang="ja-JP" altLang="en-US" sz="1200" u="none" dirty="0">
                          <a:latin typeface="メイリオ" panose="020B0604030504040204" pitchFamily="50" charset="-128"/>
                          <a:ea typeface="メイリオ" panose="020B0604030504040204" pitchFamily="50" charset="-128"/>
                        </a:rPr>
                        <a:t>　３　長径</a:t>
                      </a:r>
                      <a:r>
                        <a:rPr kumimoji="1" lang="en-US" altLang="ja-JP" sz="1200" u="none" dirty="0">
                          <a:latin typeface="メイリオ" panose="020B0604030504040204" pitchFamily="50" charset="-128"/>
                          <a:ea typeface="メイリオ" panose="020B0604030504040204" pitchFamily="50" charset="-128"/>
                        </a:rPr>
                        <a:t>20</a:t>
                      </a:r>
                      <a:r>
                        <a:rPr kumimoji="1" lang="ja-JP" altLang="en-US" sz="1200" u="none" dirty="0">
                          <a:latin typeface="メイリオ" panose="020B0604030504040204" pitchFamily="50" charset="-128"/>
                          <a:ea typeface="メイリオ" panose="020B0604030504040204" pitchFamily="50" charset="-128"/>
                        </a:rPr>
                        <a:t>センチメートル以上 </a:t>
                      </a:r>
                      <a:endParaRPr kumimoji="1" lang="zh-TW" altLang="en-US" sz="1200" u="none" dirty="0">
                        <a:latin typeface="メイリオ" panose="020B0604030504040204" pitchFamily="50" charset="-128"/>
                        <a:ea typeface="メイリオ" panose="020B0604030504040204" pitchFamily="50" charset="-128"/>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p>
                      <a:pPr algn="ctr"/>
                      <a:r>
                        <a:rPr kumimoji="1" lang="ja-JP" altLang="en-US" sz="1200" u="none">
                          <a:latin typeface="メイリオ" panose="020B0604030504040204" pitchFamily="50" charset="-128"/>
                          <a:ea typeface="メイリオ" panose="020B0604030504040204" pitchFamily="50" charset="-128"/>
                        </a:rPr>
                        <a:t> </a:t>
                      </a:r>
                      <a:r>
                        <a:rPr kumimoji="1" lang="en-US" altLang="ja-JP" sz="1200" u="none">
                          <a:latin typeface="メイリオ" panose="020B0604030504040204" pitchFamily="50" charset="-128"/>
                          <a:ea typeface="メイリオ" panose="020B0604030504040204" pitchFamily="50" charset="-128"/>
                        </a:rPr>
                        <a:t>1,980</a:t>
                      </a:r>
                      <a:r>
                        <a:rPr kumimoji="1" lang="ja-JP" altLang="en-US" sz="1200" u="none">
                          <a:latin typeface="メイリオ" panose="020B0604030504040204" pitchFamily="50" charset="-128"/>
                          <a:ea typeface="メイリオ" panose="020B0604030504040204" pitchFamily="50" charset="-128"/>
                        </a:rPr>
                        <a:t>点</a:t>
                      </a:r>
                      <a:endParaRPr kumimoji="1" lang="en-US" altLang="ja-JP" sz="1200" u="none">
                        <a:latin typeface="メイリオ" panose="020B0604030504040204" pitchFamily="50" charset="-128"/>
                        <a:ea typeface="メイリオ" panose="020B0604030504040204" pitchFamily="50" charset="-128"/>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1137613998"/>
                  </a:ext>
                </a:extLst>
              </a:tr>
              <a:tr h="239800">
                <a:tc>
                  <a:txBody>
                    <a:bodyPr/>
                    <a:lstStyle/>
                    <a:p>
                      <a:r>
                        <a:rPr kumimoji="1" lang="en-US" altLang="ja-JP" sz="1200" u="none" kern="1200" dirty="0">
                          <a:solidFill>
                            <a:schemeClr val="tx1"/>
                          </a:solidFill>
                          <a:latin typeface="メイリオ" panose="020B0604030504040204" pitchFamily="50" charset="-128"/>
                          <a:ea typeface="メイリオ" panose="020B0604030504040204" pitchFamily="50" charset="-128"/>
                          <a:cs typeface="+mn-cs"/>
                        </a:rPr>
                        <a:t>K053</a:t>
                      </a:r>
                      <a:r>
                        <a:rPr kumimoji="1" lang="ja-JP" altLang="en-US" sz="1200" u="none" kern="1200" dirty="0">
                          <a:solidFill>
                            <a:schemeClr val="tx1"/>
                          </a:solidFill>
                          <a:latin typeface="メイリオ" panose="020B0604030504040204" pitchFamily="50" charset="-128"/>
                          <a:ea typeface="メイリオ" panose="020B0604030504040204" pitchFamily="50" charset="-128"/>
                          <a:cs typeface="+mn-cs"/>
                        </a:rPr>
                        <a:t>　</a:t>
                      </a:r>
                      <a:r>
                        <a:rPr kumimoji="1" lang="zh-TW" altLang="en-US" sz="1200" u="none" kern="1200" dirty="0">
                          <a:solidFill>
                            <a:schemeClr val="tx1"/>
                          </a:solidFill>
                          <a:latin typeface="メイリオ" panose="020B0604030504040204" pitchFamily="50" charset="-128"/>
                          <a:ea typeface="メイリオ" panose="020B0604030504040204" pitchFamily="50" charset="-128"/>
                          <a:cs typeface="+mn-cs"/>
                        </a:rPr>
                        <a:t>骨悪性腫瘍手術</a:t>
                      </a:r>
                      <a:r>
                        <a:rPr kumimoji="1" lang="ja-JP" altLang="en-US" sz="1200" u="none" kern="1200" dirty="0">
                          <a:solidFill>
                            <a:schemeClr val="tx1"/>
                          </a:solidFill>
                          <a:latin typeface="メイリオ" panose="020B0604030504040204" pitchFamily="50" charset="-128"/>
                          <a:ea typeface="メイリオ" panose="020B0604030504040204" pitchFamily="50" charset="-128"/>
                          <a:cs typeface="+mn-cs"/>
                        </a:rPr>
                        <a:t>　２　前腕、下腿</a:t>
                      </a:r>
                      <a:endParaRPr kumimoji="1" lang="en-US" altLang="ja-JP" sz="1200" u="none" kern="1200" dirty="0">
                        <a:solidFill>
                          <a:schemeClr val="tx1"/>
                        </a:solidFill>
                        <a:latin typeface="メイリオ" panose="020B0604030504040204" pitchFamily="50" charset="-128"/>
                        <a:ea typeface="メイリオ" panose="020B0604030504040204" pitchFamily="50" charset="-128"/>
                        <a:cs typeface="+mn-cs"/>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p>
                      <a:pPr algn="ctr"/>
                      <a:r>
                        <a:rPr kumimoji="1" lang="en-US" altLang="ja-JP" sz="1200" u="none">
                          <a:latin typeface="メイリオ" panose="020B0604030504040204" pitchFamily="50" charset="-128"/>
                          <a:ea typeface="メイリオ" panose="020B0604030504040204" pitchFamily="50" charset="-128"/>
                        </a:rPr>
                        <a:t>32,040</a:t>
                      </a:r>
                      <a:r>
                        <a:rPr kumimoji="1" lang="ja-JP" altLang="en-US" sz="1200" u="none">
                          <a:latin typeface="メイリオ" panose="020B0604030504040204" pitchFamily="50" charset="-128"/>
                          <a:ea typeface="メイリオ" panose="020B0604030504040204" pitchFamily="50" charset="-128"/>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481102659"/>
                  </a:ext>
                </a:extLst>
              </a:tr>
              <a:tr h="239800">
                <a:tc>
                  <a:txBody>
                    <a:bodyPr/>
                    <a:lstStyle/>
                    <a:p>
                      <a:r>
                        <a:rPr kumimoji="1" lang="en-US" altLang="ja-JP" sz="1200" u="none" kern="1200" dirty="0">
                          <a:solidFill>
                            <a:schemeClr val="tx1"/>
                          </a:solidFill>
                          <a:latin typeface="メイリオ" panose="020B0604030504040204" pitchFamily="50" charset="-128"/>
                          <a:ea typeface="メイリオ" panose="020B0604030504040204" pitchFamily="50" charset="-128"/>
                          <a:cs typeface="+mn-cs"/>
                        </a:rPr>
                        <a:t>K261</a:t>
                      </a:r>
                      <a:r>
                        <a:rPr kumimoji="1" lang="ja-JP" altLang="en-US" sz="1200" u="none" kern="1200" dirty="0">
                          <a:solidFill>
                            <a:schemeClr val="tx1"/>
                          </a:solidFill>
                          <a:latin typeface="メイリオ" panose="020B0604030504040204" pitchFamily="50" charset="-128"/>
                          <a:ea typeface="メイリオ" panose="020B0604030504040204" pitchFamily="50" charset="-128"/>
                          <a:cs typeface="+mn-cs"/>
                        </a:rPr>
                        <a:t>　</a:t>
                      </a:r>
                      <a:r>
                        <a:rPr kumimoji="1" lang="zh-TW" altLang="en-US" sz="1200" u="none" kern="1200" dirty="0">
                          <a:solidFill>
                            <a:schemeClr val="tx1"/>
                          </a:solidFill>
                          <a:latin typeface="メイリオ" panose="020B0604030504040204" pitchFamily="50" charset="-128"/>
                          <a:ea typeface="メイリオ" panose="020B0604030504040204" pitchFamily="50" charset="-128"/>
                          <a:cs typeface="+mn-cs"/>
                        </a:rPr>
                        <a:t>角膜形成手術</a:t>
                      </a:r>
                      <a:endParaRPr kumimoji="1" lang="en-US" altLang="ja-JP" sz="1200" u="none" kern="1200" dirty="0">
                        <a:solidFill>
                          <a:schemeClr val="tx1"/>
                        </a:solidFill>
                        <a:latin typeface="メイリオ" panose="020B0604030504040204" pitchFamily="50" charset="-128"/>
                        <a:ea typeface="メイリオ" panose="020B0604030504040204" pitchFamily="50" charset="-128"/>
                        <a:cs typeface="+mn-cs"/>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p>
                      <a:pPr algn="ctr"/>
                      <a:r>
                        <a:rPr kumimoji="1" lang="en-US" altLang="ja-JP" sz="1200" u="none" kern="1200">
                          <a:solidFill>
                            <a:schemeClr val="tx1"/>
                          </a:solidFill>
                          <a:effectLst/>
                          <a:latin typeface="メイリオ" panose="020B0604030504040204" pitchFamily="50" charset="-128"/>
                          <a:ea typeface="メイリオ" panose="020B0604030504040204" pitchFamily="50" charset="-128"/>
                          <a:cs typeface="+mn-cs"/>
                        </a:rPr>
                        <a:t>3,060</a:t>
                      </a:r>
                      <a:r>
                        <a:rPr kumimoji="1" lang="ja-JP" altLang="ja-JP" sz="1200" u="none" kern="1200">
                          <a:solidFill>
                            <a:schemeClr val="tx1"/>
                          </a:solidFill>
                          <a:effectLst/>
                          <a:latin typeface="メイリオ" panose="020B0604030504040204" pitchFamily="50" charset="-128"/>
                          <a:ea typeface="メイリオ" panose="020B0604030504040204" pitchFamily="50" charset="-128"/>
                          <a:cs typeface="+mn-cs"/>
                        </a:rPr>
                        <a:t>点</a:t>
                      </a:r>
                      <a:endParaRPr kumimoji="1" lang="ja-JP" altLang="en-US" sz="1200" u="none">
                        <a:latin typeface="メイリオ" panose="020B0604030504040204" pitchFamily="50" charset="-128"/>
                        <a:ea typeface="メイリオ" panose="020B0604030504040204" pitchFamily="50" charset="-128"/>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1955896785"/>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r>
                        <a:rPr kumimoji="1" lang="en-US" altLang="ja-JP" sz="1200" u="none" kern="1200" dirty="0">
                          <a:solidFill>
                            <a:schemeClr val="tx1"/>
                          </a:solidFill>
                          <a:effectLst/>
                          <a:latin typeface="メイリオ" panose="020B0604030504040204" pitchFamily="50" charset="-128"/>
                          <a:ea typeface="メイリオ" panose="020B0604030504040204" pitchFamily="50" charset="-128"/>
                          <a:cs typeface="+mn-cs"/>
                        </a:rPr>
                        <a:t>K352</a:t>
                      </a:r>
                      <a:r>
                        <a:rPr kumimoji="1" lang="ja-JP" altLang="en-US" sz="1200" u="none" kern="1200" dirty="0">
                          <a:solidFill>
                            <a:schemeClr val="tx1"/>
                          </a:solidFill>
                          <a:effectLst/>
                          <a:latin typeface="メイリオ" panose="020B0604030504040204" pitchFamily="50" charset="-128"/>
                          <a:ea typeface="メイリオ" panose="020B0604030504040204" pitchFamily="50" charset="-128"/>
                          <a:cs typeface="+mn-cs"/>
                        </a:rPr>
                        <a:t>　</a:t>
                      </a:r>
                      <a:r>
                        <a:rPr kumimoji="1" lang="ja-JP" altLang="ja-JP" sz="1200" u="none" kern="1200" dirty="0">
                          <a:solidFill>
                            <a:schemeClr val="tx1"/>
                          </a:solidFill>
                          <a:effectLst/>
                          <a:latin typeface="メイリオ" panose="020B0604030504040204" pitchFamily="50" charset="-128"/>
                          <a:ea typeface="メイリオ" panose="020B0604030504040204" pitchFamily="50" charset="-128"/>
                          <a:cs typeface="+mn-cs"/>
                        </a:rPr>
                        <a:t>上顎洞根治手術</a:t>
                      </a:r>
                      <a:endParaRPr kumimoji="1" lang="en-US" altLang="ja-JP" sz="1200" u="none" kern="1200" dirty="0">
                        <a:solidFill>
                          <a:schemeClr val="tx1"/>
                        </a:solidFill>
                        <a:latin typeface="メイリオ" panose="020B0604030504040204" pitchFamily="50" charset="-128"/>
                        <a:ea typeface="メイリオ" panose="020B0604030504040204" pitchFamily="50" charset="-128"/>
                        <a:cs typeface="+mn-cs"/>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ja-JP" altLang="ja-JP" sz="1200" u="none" kern="1200">
                          <a:solidFill>
                            <a:schemeClr val="tx1"/>
                          </a:solidFill>
                          <a:effectLst/>
                          <a:latin typeface="メイリオ" panose="020B0604030504040204" pitchFamily="50" charset="-128"/>
                          <a:ea typeface="メイリオ" panose="020B0604030504040204" pitchFamily="50" charset="-128"/>
                          <a:cs typeface="+mn-cs"/>
                        </a:rPr>
                        <a:t> </a:t>
                      </a:r>
                      <a:r>
                        <a:rPr kumimoji="1" lang="en-US" altLang="ja-JP" sz="1200" u="none" kern="1200">
                          <a:solidFill>
                            <a:schemeClr val="tx1"/>
                          </a:solidFill>
                          <a:effectLst/>
                          <a:latin typeface="メイリオ" panose="020B0604030504040204" pitchFamily="50" charset="-128"/>
                          <a:ea typeface="メイリオ" panose="020B0604030504040204" pitchFamily="50" charset="-128"/>
                          <a:cs typeface="+mn-cs"/>
                        </a:rPr>
                        <a:t>7,990</a:t>
                      </a:r>
                      <a:r>
                        <a:rPr kumimoji="1" lang="ja-JP" altLang="ja-JP" sz="1200" u="none" kern="1200">
                          <a:solidFill>
                            <a:schemeClr val="tx1"/>
                          </a:solidFill>
                          <a:effectLst/>
                          <a:latin typeface="メイリオ" panose="020B0604030504040204" pitchFamily="50" charset="-128"/>
                          <a:ea typeface="メイリオ" panose="020B0604030504040204" pitchFamily="50" charset="-128"/>
                          <a:cs typeface="+mn-cs"/>
                        </a:rPr>
                        <a:t>点</a:t>
                      </a:r>
                      <a:endParaRPr kumimoji="1" lang="en-US" altLang="ja-JP" sz="1200" u="none">
                        <a:latin typeface="メイリオ" panose="020B0604030504040204" pitchFamily="50" charset="-128"/>
                        <a:ea typeface="メイリオ" panose="020B0604030504040204" pitchFamily="50" charset="-128"/>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758917707"/>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en-US" altLang="ja-JP" sz="1200" u="none" kern="1200" dirty="0">
                          <a:solidFill>
                            <a:schemeClr val="tx1"/>
                          </a:solidFill>
                          <a:effectLst/>
                          <a:latin typeface="メイリオ" panose="020B0604030504040204" pitchFamily="50" charset="-128"/>
                          <a:ea typeface="メイリオ" panose="020B0604030504040204" pitchFamily="50" charset="-128"/>
                          <a:cs typeface="+mn-cs"/>
                        </a:rPr>
                        <a:t>K633-2</a:t>
                      </a:r>
                      <a:r>
                        <a:rPr kumimoji="1" lang="ja-JP" altLang="en-US" sz="1200" u="none" kern="1200" dirty="0">
                          <a:solidFill>
                            <a:schemeClr val="tx1"/>
                          </a:solidFill>
                          <a:effectLst/>
                          <a:latin typeface="メイリオ" panose="020B0604030504040204" pitchFamily="50" charset="-128"/>
                          <a:ea typeface="メイリオ" panose="020B0604030504040204" pitchFamily="50" charset="-128"/>
                          <a:cs typeface="+mn-cs"/>
                        </a:rPr>
                        <a:t>　腹腔鏡下ヘルニア手術　</a:t>
                      </a:r>
                      <a:r>
                        <a:rPr kumimoji="1" lang="ja-JP" altLang="ja-JP" sz="1200" u="none" kern="1200" dirty="0">
                          <a:solidFill>
                            <a:schemeClr val="tx1"/>
                          </a:solidFill>
                          <a:effectLst/>
                          <a:latin typeface="メイリオ" panose="020B0604030504040204" pitchFamily="50" charset="-128"/>
                          <a:ea typeface="メイリオ" panose="020B0604030504040204" pitchFamily="50" charset="-128"/>
                          <a:cs typeface="+mn-cs"/>
                        </a:rPr>
                        <a:t>４</a:t>
                      </a:r>
                      <a:r>
                        <a:rPr kumimoji="1" lang="ja-JP" altLang="en-US" sz="1200" u="none" kern="1200" dirty="0">
                          <a:solidFill>
                            <a:schemeClr val="tx1"/>
                          </a:solidFill>
                          <a:effectLst/>
                          <a:latin typeface="メイリオ" panose="020B0604030504040204" pitchFamily="50" charset="-128"/>
                          <a:ea typeface="メイリオ" panose="020B0604030504040204" pitchFamily="50" charset="-128"/>
                          <a:cs typeface="+mn-cs"/>
                        </a:rPr>
                        <a:t>　</a:t>
                      </a:r>
                      <a:r>
                        <a:rPr kumimoji="1" lang="en-US" altLang="ja-JP" sz="1200" u="none" kern="1200" dirty="0">
                          <a:solidFill>
                            <a:schemeClr val="tx1"/>
                          </a:solidFill>
                          <a:effectLst/>
                          <a:latin typeface="メイリオ" panose="020B0604030504040204" pitchFamily="50" charset="-128"/>
                          <a:ea typeface="メイリオ" panose="020B0604030504040204" pitchFamily="50" charset="-128"/>
                          <a:cs typeface="+mn-cs"/>
                        </a:rPr>
                        <a:t>臍</a:t>
                      </a:r>
                      <a:r>
                        <a:rPr kumimoji="1" lang="ja-JP" altLang="en-US" sz="1200" u="none" kern="1200" dirty="0">
                          <a:solidFill>
                            <a:schemeClr val="tx1"/>
                          </a:solidFill>
                          <a:effectLst/>
                          <a:latin typeface="メイリオ" panose="020B0604030504040204" pitchFamily="50" charset="-128"/>
                          <a:ea typeface="メイリオ" panose="020B0604030504040204" pitchFamily="50" charset="-128"/>
                          <a:cs typeface="+mn-cs"/>
                        </a:rPr>
                        <a:t>ヘルニア</a:t>
                      </a:r>
                      <a:endParaRPr kumimoji="1" lang="ja-JP" altLang="en-US" sz="1200" u="none" kern="1200" dirty="0">
                        <a:solidFill>
                          <a:schemeClr val="tx1"/>
                        </a:solidFill>
                        <a:latin typeface="メイリオ" panose="020B0604030504040204" pitchFamily="50" charset="-128"/>
                        <a:ea typeface="メイリオ" panose="020B0604030504040204" pitchFamily="50" charset="-128"/>
                        <a:cs typeface="+mn-cs"/>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200" u="none" kern="1200" dirty="0">
                          <a:solidFill>
                            <a:schemeClr val="tx1"/>
                          </a:solidFill>
                          <a:effectLst/>
                          <a:latin typeface="メイリオ" panose="020B0604030504040204" pitchFamily="50" charset="-128"/>
                          <a:ea typeface="メイリオ" panose="020B0604030504040204" pitchFamily="50" charset="-128"/>
                          <a:cs typeface="+mn-cs"/>
                        </a:rPr>
                        <a:t>11,420</a:t>
                      </a:r>
                      <a:r>
                        <a:rPr kumimoji="1" lang="ja-JP" altLang="en-US" sz="1200" u="none" kern="1200" dirty="0">
                          <a:solidFill>
                            <a:schemeClr val="tx1"/>
                          </a:solidFill>
                          <a:effectLst/>
                          <a:latin typeface="メイリオ" panose="020B0604030504040204" pitchFamily="50" charset="-128"/>
                          <a:ea typeface="メイリオ" panose="020B0604030504040204" pitchFamily="50" charset="-128"/>
                          <a:cs typeface="+mn-cs"/>
                        </a:rPr>
                        <a:t>点</a:t>
                      </a:r>
                      <a:endParaRPr kumimoji="1" lang="ja-JP" altLang="en-US" sz="1200" u="none" dirty="0">
                        <a:latin typeface="メイリオ" panose="020B0604030504040204" pitchFamily="50" charset="-128"/>
                        <a:ea typeface="メイリオ" panose="020B0604030504040204" pitchFamily="50" charset="-128"/>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1537493307"/>
                  </a:ext>
                </a:extLst>
              </a:tr>
            </a:tbl>
          </a:graphicData>
        </a:graphic>
      </p:graphicFrame>
      <p:sp>
        <p:nvSpPr>
          <p:cNvPr id="5" name="右矢印 89">
            <a:extLst>
              <a:ext uri="{FF2B5EF4-FFF2-40B4-BE49-F238E27FC236}">
                <a16:creationId xmlns:a16="http://schemas.microsoft.com/office/drawing/2014/main" id="{7E60BBE8-7BAA-34F0-9BCA-B98EBFE4A23C}"/>
              </a:ext>
            </a:extLst>
          </p:cNvPr>
          <p:cNvSpPr/>
          <p:nvPr/>
        </p:nvSpPr>
        <p:spPr>
          <a:xfrm>
            <a:off x="6732866" y="450327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grpSp>
        <p:nvGrpSpPr>
          <p:cNvPr id="10" name="グループ化 9">
            <a:extLst>
              <a:ext uri="{FF2B5EF4-FFF2-40B4-BE49-F238E27FC236}">
                <a16:creationId xmlns:a16="http://schemas.microsoft.com/office/drawing/2014/main" id="{B449EA09-A3F5-6128-2241-A03E59C701B9}"/>
              </a:ext>
            </a:extLst>
          </p:cNvPr>
          <p:cNvGrpSpPr/>
          <p:nvPr/>
        </p:nvGrpSpPr>
        <p:grpSpPr>
          <a:xfrm>
            <a:off x="476314" y="1954105"/>
            <a:ext cx="9010587" cy="299118"/>
            <a:chOff x="476314" y="2511021"/>
            <a:chExt cx="9010587" cy="299118"/>
          </a:xfrm>
        </p:grpSpPr>
        <p:sp>
          <p:nvSpPr>
            <p:cNvPr id="3" name="正方形/長方形 2">
              <a:extLst>
                <a:ext uri="{FF2B5EF4-FFF2-40B4-BE49-F238E27FC236}">
                  <a16:creationId xmlns:a16="http://schemas.microsoft.com/office/drawing/2014/main" id="{6A5ED9DD-1F58-2831-D30C-6BC3466A8AA3}"/>
                </a:ext>
              </a:extLst>
            </p:cNvPr>
            <p:cNvSpPr/>
            <p:nvPr/>
          </p:nvSpPr>
          <p:spPr>
            <a:xfrm>
              <a:off x="476314" y="2511021"/>
              <a:ext cx="5797900"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6" name="正方形/長方形 5">
              <a:extLst>
                <a:ext uri="{FF2B5EF4-FFF2-40B4-BE49-F238E27FC236}">
                  <a16:creationId xmlns:a16="http://schemas.microsoft.com/office/drawing/2014/main" id="{66DC4576-C560-AE7B-14EC-979FD1F2DBCD}"/>
                </a:ext>
              </a:extLst>
            </p:cNvPr>
            <p:cNvSpPr/>
            <p:nvPr/>
          </p:nvSpPr>
          <p:spPr>
            <a:xfrm>
              <a:off x="7636659" y="2511021"/>
              <a:ext cx="1850242"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grpSp>
      <p:graphicFrame>
        <p:nvGraphicFramePr>
          <p:cNvPr id="7" name="表 6">
            <a:extLst>
              <a:ext uri="{FF2B5EF4-FFF2-40B4-BE49-F238E27FC236}">
                <a16:creationId xmlns:a16="http://schemas.microsoft.com/office/drawing/2014/main" id="{FF4D1497-E69E-8947-6DFE-A4BDA7BFF4DA}"/>
              </a:ext>
            </a:extLst>
          </p:cNvPr>
          <p:cNvGraphicFramePr>
            <a:graphicFrameLocks noGrp="1"/>
          </p:cNvGraphicFramePr>
          <p:nvPr/>
        </p:nvGraphicFramePr>
        <p:xfrm>
          <a:off x="7636659" y="2301682"/>
          <a:ext cx="1850243" cy="1371600"/>
        </p:xfrm>
        <a:graphic>
          <a:graphicData uri="http://schemas.openxmlformats.org/drawingml/2006/table">
            <a:tbl>
              <a:tblPr firstRow="1" bandRow="1"/>
              <a:tblGrid>
                <a:gridCol w="1850243">
                  <a:extLst>
                    <a:ext uri="{9D8B030D-6E8A-4147-A177-3AD203B41FA5}">
                      <a16:colId xmlns:a16="http://schemas.microsoft.com/office/drawing/2014/main" val="1137278688"/>
                    </a:ext>
                  </a:extLst>
                </a:gridCol>
              </a:tblGrid>
              <a:tr h="239800">
                <a:tc>
                  <a:txBody>
                    <a:bodyPr/>
                    <a:lstStyle/>
                    <a:p>
                      <a:pPr algn="ctr"/>
                      <a:r>
                        <a:rPr kumimoji="1" lang="en-US" altLang="ja-JP" sz="1200" b="1" u="sng">
                          <a:solidFill>
                            <a:schemeClr val="accent1"/>
                          </a:solidFill>
                          <a:latin typeface="メイリオ" panose="020B0604030504040204" pitchFamily="50" charset="-128"/>
                          <a:ea typeface="メイリオ" panose="020B0604030504040204" pitchFamily="50" charset="-128"/>
                        </a:rPr>
                        <a:t>2,270</a:t>
                      </a:r>
                      <a:r>
                        <a:rPr kumimoji="1" lang="ja-JP" altLang="en-US" sz="1200" b="1" u="sng">
                          <a:solidFill>
                            <a:schemeClr val="accent1"/>
                          </a:solidFill>
                          <a:latin typeface="メイリオ" panose="020B0604030504040204" pitchFamily="50" charset="-128"/>
                          <a:ea typeface="メイリオ" panose="020B0604030504040204" pitchFamily="50" charset="-128"/>
                        </a:rPr>
                        <a:t>点</a:t>
                      </a:r>
                      <a:endParaRPr kumimoji="1" lang="en-US" altLang="ja-JP" sz="1200" b="1" u="sng">
                        <a:solidFill>
                          <a:schemeClr val="accent1"/>
                        </a:solidFill>
                        <a:latin typeface="メイリオ" panose="020B0604030504040204" pitchFamily="50" charset="-128"/>
                        <a:ea typeface="メイリオ" panose="020B0604030504040204" pitchFamily="50" charset="-128"/>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2033359237"/>
                  </a:ext>
                </a:extLst>
              </a:tr>
              <a:tr h="239800">
                <a:tc>
                  <a:txBody>
                    <a:bodyPr/>
                    <a:lstStyle/>
                    <a:p>
                      <a:pPr algn="ctr"/>
                      <a:r>
                        <a:rPr kumimoji="1" lang="ja-JP" altLang="en-US" sz="1200" b="1" u="sng">
                          <a:solidFill>
                            <a:schemeClr val="accent1"/>
                          </a:solidFill>
                          <a:latin typeface="メイリオ" panose="020B0604030504040204" pitchFamily="50" charset="-128"/>
                          <a:ea typeface="メイリオ" panose="020B0604030504040204" pitchFamily="50" charset="-128"/>
                        </a:rPr>
                        <a:t> </a:t>
                      </a:r>
                      <a:r>
                        <a:rPr kumimoji="1" lang="en-US" altLang="ja-JP" sz="1200" b="1" u="sng">
                          <a:solidFill>
                            <a:schemeClr val="accent1"/>
                          </a:solidFill>
                          <a:latin typeface="メイリオ" panose="020B0604030504040204" pitchFamily="50" charset="-128"/>
                          <a:ea typeface="メイリオ" panose="020B0604030504040204" pitchFamily="50" charset="-128"/>
                        </a:rPr>
                        <a:t>35,000</a:t>
                      </a:r>
                      <a:r>
                        <a:rPr kumimoji="1" lang="ja-JP" altLang="en-US" sz="1200" b="1" u="sng">
                          <a:solidFill>
                            <a:schemeClr val="accent1"/>
                          </a:solidFill>
                          <a:latin typeface="メイリオ" panose="020B0604030504040204" pitchFamily="50" charset="-128"/>
                          <a:ea typeface="メイリオ" panose="020B0604030504040204" pitchFamily="50" charset="-128"/>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3949797856"/>
                  </a:ext>
                </a:extLst>
              </a:tr>
              <a:tr h="239800">
                <a:tc>
                  <a:txBody>
                    <a:bodyPr/>
                    <a:lstStyle/>
                    <a:p>
                      <a:pPr algn="ctr"/>
                      <a:r>
                        <a:rPr kumimoji="1" lang="en-US" altLang="ja-JP" sz="1200" b="1" u="sng" kern="1200">
                          <a:solidFill>
                            <a:schemeClr val="accent1"/>
                          </a:solidFill>
                          <a:effectLst/>
                          <a:latin typeface="メイリオ" panose="020B0604030504040204" pitchFamily="50" charset="-128"/>
                          <a:ea typeface="メイリオ" panose="020B0604030504040204" pitchFamily="50" charset="-128"/>
                          <a:cs typeface="+mn-cs"/>
                        </a:rPr>
                        <a:t>3,510</a:t>
                      </a:r>
                      <a:r>
                        <a:rPr kumimoji="1" lang="ja-JP" altLang="ja-JP" sz="1200" b="1" u="sng" kern="1200">
                          <a:solidFill>
                            <a:schemeClr val="accent1"/>
                          </a:solidFill>
                          <a:effectLst/>
                          <a:latin typeface="メイリオ" panose="020B0604030504040204" pitchFamily="50" charset="-128"/>
                          <a:ea typeface="メイリオ" panose="020B0604030504040204" pitchFamily="50" charset="-128"/>
                          <a:cs typeface="+mn-cs"/>
                        </a:rPr>
                        <a:t>点</a:t>
                      </a:r>
                      <a:endParaRPr kumimoji="1" lang="ja-JP" altLang="en-US" sz="1200" b="1" u="sng">
                        <a:solidFill>
                          <a:schemeClr val="accent1"/>
                        </a:solidFill>
                        <a:latin typeface="メイリオ" panose="020B0604030504040204" pitchFamily="50" charset="-128"/>
                        <a:ea typeface="メイリオ" panose="020B0604030504040204" pitchFamily="50" charset="-128"/>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574388271"/>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200" b="1" u="sng" kern="1200">
                          <a:solidFill>
                            <a:schemeClr val="accent1"/>
                          </a:solidFill>
                          <a:effectLst/>
                          <a:latin typeface="メイリオ" panose="020B0604030504040204" pitchFamily="50" charset="-128"/>
                          <a:ea typeface="メイリオ" panose="020B0604030504040204" pitchFamily="50" charset="-128"/>
                          <a:cs typeface="+mn-cs"/>
                        </a:rPr>
                        <a:t>9,180</a:t>
                      </a:r>
                      <a:r>
                        <a:rPr kumimoji="1" lang="ja-JP" altLang="ja-JP" sz="1200" b="1" u="sng" kern="1200">
                          <a:solidFill>
                            <a:schemeClr val="accent1"/>
                          </a:solidFill>
                          <a:effectLst/>
                          <a:latin typeface="メイリオ" panose="020B0604030504040204" pitchFamily="50" charset="-128"/>
                          <a:ea typeface="メイリオ" panose="020B0604030504040204" pitchFamily="50" charset="-128"/>
                          <a:cs typeface="+mn-cs"/>
                        </a:rPr>
                        <a:t>点</a:t>
                      </a:r>
                      <a:endParaRPr kumimoji="1" lang="en-US" altLang="ja-JP" sz="1200" b="1" u="sng">
                        <a:solidFill>
                          <a:schemeClr val="accent1"/>
                        </a:solidFill>
                        <a:latin typeface="メイリオ" panose="020B0604030504040204" pitchFamily="50" charset="-128"/>
                        <a:ea typeface="メイリオ" panose="020B0604030504040204" pitchFamily="50" charset="-128"/>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758917707"/>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200" b="1" u="sng" kern="1200" dirty="0">
                          <a:solidFill>
                            <a:schemeClr val="accent1"/>
                          </a:solidFill>
                          <a:effectLst/>
                          <a:latin typeface="メイリオ" panose="020B0604030504040204" pitchFamily="50" charset="-128"/>
                          <a:ea typeface="メイリオ" panose="020B0604030504040204" pitchFamily="50" charset="-128"/>
                          <a:cs typeface="+mn-cs"/>
                        </a:rPr>
                        <a:t>13,130</a:t>
                      </a:r>
                      <a:r>
                        <a:rPr kumimoji="1" lang="ja-JP" altLang="en-US" sz="1200" b="1" u="sng" kern="1200" dirty="0">
                          <a:solidFill>
                            <a:schemeClr val="accent1"/>
                          </a:solidFill>
                          <a:effectLst/>
                          <a:latin typeface="メイリオ" panose="020B0604030504040204" pitchFamily="50" charset="-128"/>
                          <a:ea typeface="メイリオ" panose="020B0604030504040204" pitchFamily="50" charset="-128"/>
                          <a:cs typeface="+mn-cs"/>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537493307"/>
                  </a:ext>
                </a:extLst>
              </a:tr>
            </a:tbl>
          </a:graphicData>
        </a:graphic>
      </p:graphicFrame>
      <p:sp>
        <p:nvSpPr>
          <p:cNvPr id="8" name="正方形/長方形 7">
            <a:extLst>
              <a:ext uri="{FF2B5EF4-FFF2-40B4-BE49-F238E27FC236}">
                <a16:creationId xmlns:a16="http://schemas.microsoft.com/office/drawing/2014/main" id="{DC76A3AF-D72D-E1E3-4938-50988001E0F6}"/>
              </a:ext>
            </a:extLst>
          </p:cNvPr>
          <p:cNvSpPr/>
          <p:nvPr/>
        </p:nvSpPr>
        <p:spPr>
          <a:xfrm>
            <a:off x="328623" y="768695"/>
            <a:ext cx="1932508"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
        <p:nvSpPr>
          <p:cNvPr id="9" name="テキスト ボックス 8">
            <a:extLst>
              <a:ext uri="{FF2B5EF4-FFF2-40B4-BE49-F238E27FC236}">
                <a16:creationId xmlns:a16="http://schemas.microsoft.com/office/drawing/2014/main" id="{1AF2DB23-2A2D-51F7-0AA3-EA2DE07B5862}"/>
              </a:ext>
            </a:extLst>
          </p:cNvPr>
          <p:cNvSpPr txBox="1"/>
          <p:nvPr/>
        </p:nvSpPr>
        <p:spPr>
          <a:xfrm>
            <a:off x="328623" y="3718298"/>
            <a:ext cx="4976036" cy="307777"/>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4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a:t>
            </a:r>
            <a:r>
              <a:rPr kumimoji="0"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見直しを行う処置の例</a:t>
            </a:r>
            <a:r>
              <a:rPr kumimoji="0" lang="ja-JP" altLang="en-US" sz="14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a:t>
            </a:r>
          </a:p>
        </p:txBody>
      </p:sp>
      <p:graphicFrame>
        <p:nvGraphicFramePr>
          <p:cNvPr id="11" name="表 10">
            <a:extLst>
              <a:ext uri="{FF2B5EF4-FFF2-40B4-BE49-F238E27FC236}">
                <a16:creationId xmlns:a16="http://schemas.microsoft.com/office/drawing/2014/main" id="{6D28A05A-127D-3D18-3053-D8FC8CB1A2B6}"/>
              </a:ext>
            </a:extLst>
          </p:cNvPr>
          <p:cNvGraphicFramePr>
            <a:graphicFrameLocks noGrp="1"/>
          </p:cNvGraphicFramePr>
          <p:nvPr>
            <p:extLst>
              <p:ext uri="{D42A27DB-BD31-4B8C-83A1-F6EECF244321}">
                <p14:modId xmlns:p14="http://schemas.microsoft.com/office/powerpoint/2010/main" val="2196490320"/>
              </p:ext>
            </p:extLst>
          </p:nvPr>
        </p:nvGraphicFramePr>
        <p:xfrm>
          <a:off x="478540" y="4290244"/>
          <a:ext cx="5793447" cy="1554480"/>
        </p:xfrm>
        <a:graphic>
          <a:graphicData uri="http://schemas.openxmlformats.org/drawingml/2006/table">
            <a:tbl>
              <a:tblPr firstRow="1" bandRow="1"/>
              <a:tblGrid>
                <a:gridCol w="3936897">
                  <a:extLst>
                    <a:ext uri="{9D8B030D-6E8A-4147-A177-3AD203B41FA5}">
                      <a16:colId xmlns:a16="http://schemas.microsoft.com/office/drawing/2014/main" val="1736590387"/>
                    </a:ext>
                  </a:extLst>
                </a:gridCol>
                <a:gridCol w="1856550">
                  <a:extLst>
                    <a:ext uri="{9D8B030D-6E8A-4147-A177-3AD203B41FA5}">
                      <a16:colId xmlns:a16="http://schemas.microsoft.com/office/drawing/2014/main" val="1137278688"/>
                    </a:ext>
                  </a:extLst>
                </a:gridCol>
              </a:tblGrid>
              <a:tr h="239800">
                <a:tc>
                  <a:txBody>
                    <a:bodyPr/>
                    <a:lstStyle/>
                    <a:p>
                      <a:r>
                        <a:rPr kumimoji="1" lang="en-US" altLang="ja-JP" sz="1200" u="none" dirty="0">
                          <a:latin typeface="メイリオ" panose="020B0604030504040204" pitchFamily="50" charset="-128"/>
                          <a:ea typeface="メイリオ" panose="020B0604030504040204" pitchFamily="50" charset="-128"/>
                        </a:rPr>
                        <a:t>J003</a:t>
                      </a:r>
                      <a:r>
                        <a:rPr kumimoji="1" lang="ja-JP" altLang="en-US" sz="1200" u="none" dirty="0">
                          <a:latin typeface="メイリオ" panose="020B0604030504040204" pitchFamily="50" charset="-128"/>
                          <a:ea typeface="メイリオ" panose="020B0604030504040204" pitchFamily="50" charset="-128"/>
                        </a:rPr>
                        <a:t>　局所陰圧閉鎖処置（入院）（１日につき）</a:t>
                      </a:r>
                      <a:endParaRPr kumimoji="1" lang="en-US" altLang="ja-JP" sz="1200" u="none" dirty="0">
                        <a:latin typeface="メイリオ" panose="020B0604030504040204" pitchFamily="50" charset="-128"/>
                        <a:ea typeface="メイリオ" panose="020B0604030504040204" pitchFamily="50" charset="-128"/>
                      </a:endParaRPr>
                    </a:p>
                    <a:p>
                      <a:r>
                        <a:rPr kumimoji="1" lang="ja-JP" altLang="en-US" sz="1200" u="none" dirty="0">
                          <a:latin typeface="メイリオ" panose="020B0604030504040204" pitchFamily="50" charset="-128"/>
                          <a:ea typeface="メイリオ" panose="020B0604030504040204" pitchFamily="50" charset="-128"/>
                        </a:rPr>
                        <a:t>　　 ３　</a:t>
                      </a:r>
                      <a:r>
                        <a:rPr kumimoji="1" lang="en-US" altLang="ja-JP" sz="1200" u="none" dirty="0">
                          <a:latin typeface="メイリオ" panose="020B0604030504040204" pitchFamily="50" charset="-128"/>
                          <a:ea typeface="メイリオ" panose="020B0604030504040204" pitchFamily="50" charset="-128"/>
                        </a:rPr>
                        <a:t>200</a:t>
                      </a:r>
                      <a:r>
                        <a:rPr kumimoji="1" lang="ja-JP" altLang="en-US" sz="1200" u="none" dirty="0">
                          <a:latin typeface="メイリオ" panose="020B0604030504040204" pitchFamily="50" charset="-128"/>
                          <a:ea typeface="メイリオ" panose="020B0604030504040204" pitchFamily="50" charset="-128"/>
                        </a:rPr>
                        <a:t>平方センチメートル以上</a:t>
                      </a:r>
                      <a:endParaRPr kumimoji="1" lang="zh-TW" altLang="en-US" sz="1200" u="none" dirty="0">
                        <a:latin typeface="メイリオ" panose="020B0604030504040204" pitchFamily="50" charset="-128"/>
                        <a:ea typeface="メイリオ" panose="020B0604030504040204" pitchFamily="50" charset="-128"/>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p>
                      <a:pPr algn="ctr"/>
                      <a:r>
                        <a:rPr kumimoji="1" lang="ja-JP" altLang="en-US" sz="1200" u="none">
                          <a:latin typeface="メイリオ" panose="020B0604030504040204" pitchFamily="50" charset="-128"/>
                          <a:ea typeface="メイリオ" panose="020B0604030504040204" pitchFamily="50" charset="-128"/>
                        </a:rPr>
                        <a:t> </a:t>
                      </a:r>
                      <a:r>
                        <a:rPr kumimoji="1" lang="en-US" altLang="ja-JP" sz="1200" u="none">
                          <a:latin typeface="メイリオ" panose="020B0604030504040204" pitchFamily="50" charset="-128"/>
                          <a:ea typeface="メイリオ" panose="020B0604030504040204" pitchFamily="50" charset="-128"/>
                        </a:rPr>
                        <a:t>1,100</a:t>
                      </a:r>
                      <a:r>
                        <a:rPr kumimoji="1" lang="ja-JP" altLang="en-US" sz="1200" u="none">
                          <a:latin typeface="メイリオ" panose="020B0604030504040204" pitchFamily="50" charset="-128"/>
                          <a:ea typeface="メイリオ" panose="020B0604030504040204" pitchFamily="50" charset="-128"/>
                        </a:rPr>
                        <a:t>点</a:t>
                      </a:r>
                      <a:endParaRPr kumimoji="1" lang="en-US" altLang="ja-JP" sz="1200" u="none">
                        <a:latin typeface="メイリオ" panose="020B0604030504040204" pitchFamily="50" charset="-128"/>
                        <a:ea typeface="メイリオ" panose="020B0604030504040204" pitchFamily="50" charset="-128"/>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1137613998"/>
                  </a:ext>
                </a:extLst>
              </a:tr>
              <a:tr h="239800">
                <a:tc>
                  <a:txBody>
                    <a:bodyPr/>
                    <a:lstStyle/>
                    <a:p>
                      <a:r>
                        <a:rPr kumimoji="1" lang="en-US" altLang="ja-JP" sz="1200" u="none" kern="1200" dirty="0">
                          <a:solidFill>
                            <a:schemeClr val="tx1"/>
                          </a:solidFill>
                          <a:latin typeface="メイリオ" panose="020B0604030504040204" pitchFamily="50" charset="-128"/>
                          <a:ea typeface="メイリオ" panose="020B0604030504040204" pitchFamily="50" charset="-128"/>
                          <a:cs typeface="+mn-cs"/>
                        </a:rPr>
                        <a:t>J048</a:t>
                      </a:r>
                      <a:r>
                        <a:rPr kumimoji="1" lang="ja-JP" altLang="en-US" sz="1200" u="none" kern="1200" dirty="0">
                          <a:solidFill>
                            <a:schemeClr val="tx1"/>
                          </a:solidFill>
                          <a:latin typeface="メイリオ" panose="020B0604030504040204" pitchFamily="50" charset="-128"/>
                          <a:ea typeface="メイリオ" panose="020B0604030504040204" pitchFamily="50" charset="-128"/>
                          <a:cs typeface="+mn-cs"/>
                        </a:rPr>
                        <a:t>　心膜穿刺</a:t>
                      </a:r>
                      <a:endParaRPr kumimoji="1" lang="en-US" altLang="ja-JP" sz="1200" u="none" kern="1200" dirty="0">
                        <a:solidFill>
                          <a:schemeClr val="tx1"/>
                        </a:solidFill>
                        <a:latin typeface="メイリオ" panose="020B0604030504040204" pitchFamily="50" charset="-128"/>
                        <a:ea typeface="メイリオ" panose="020B0604030504040204" pitchFamily="50" charset="-128"/>
                        <a:cs typeface="+mn-cs"/>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p>
                      <a:pPr algn="ctr"/>
                      <a:r>
                        <a:rPr kumimoji="1" lang="en-US" altLang="ja-JP" sz="1200" u="none">
                          <a:latin typeface="メイリオ" panose="020B0604030504040204" pitchFamily="50" charset="-128"/>
                          <a:ea typeface="メイリオ" panose="020B0604030504040204" pitchFamily="50" charset="-128"/>
                        </a:rPr>
                        <a:t>500</a:t>
                      </a:r>
                      <a:r>
                        <a:rPr kumimoji="1" lang="ja-JP" altLang="en-US" sz="1200" u="none">
                          <a:latin typeface="メイリオ" panose="020B0604030504040204" pitchFamily="50" charset="-128"/>
                          <a:ea typeface="メイリオ" panose="020B0604030504040204" pitchFamily="50" charset="-128"/>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481102659"/>
                  </a:ext>
                </a:extLst>
              </a:tr>
              <a:tr h="239800">
                <a:tc>
                  <a:txBody>
                    <a:bodyPr/>
                    <a:lstStyle/>
                    <a:p>
                      <a:r>
                        <a:rPr kumimoji="1" lang="en-US" altLang="ja-JP" sz="1200" u="none" kern="1200" dirty="0">
                          <a:solidFill>
                            <a:schemeClr val="tx1"/>
                          </a:solidFill>
                          <a:latin typeface="メイリオ" panose="020B0604030504040204" pitchFamily="50" charset="-128"/>
                          <a:ea typeface="メイリオ" panose="020B0604030504040204" pitchFamily="50" charset="-128"/>
                          <a:cs typeface="+mn-cs"/>
                        </a:rPr>
                        <a:t>J050</a:t>
                      </a:r>
                      <a:r>
                        <a:rPr kumimoji="1" lang="ja-JP" altLang="en-US" sz="1200" u="none" kern="1200" dirty="0">
                          <a:solidFill>
                            <a:schemeClr val="tx1"/>
                          </a:solidFill>
                          <a:latin typeface="メイリオ" panose="020B0604030504040204" pitchFamily="50" charset="-128"/>
                          <a:ea typeface="メイリオ" panose="020B0604030504040204" pitchFamily="50" charset="-128"/>
                          <a:cs typeface="+mn-cs"/>
                        </a:rPr>
                        <a:t>　気管内洗浄（１日につき） </a:t>
                      </a:r>
                      <a:endParaRPr kumimoji="1" lang="en-US" altLang="ja-JP" sz="1200" u="none" kern="1200" dirty="0">
                        <a:solidFill>
                          <a:schemeClr val="tx1"/>
                        </a:solidFill>
                        <a:latin typeface="メイリオ" panose="020B0604030504040204" pitchFamily="50" charset="-128"/>
                        <a:ea typeface="メイリオ" panose="020B0604030504040204" pitchFamily="50" charset="-128"/>
                        <a:cs typeface="+mn-cs"/>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p>
                      <a:pPr algn="ctr"/>
                      <a:r>
                        <a:rPr kumimoji="1" lang="en-US" altLang="ja-JP" sz="1200" u="none">
                          <a:latin typeface="メイリオ" panose="020B0604030504040204" pitchFamily="50" charset="-128"/>
                          <a:ea typeface="メイリオ" panose="020B0604030504040204" pitchFamily="50" charset="-128"/>
                        </a:rPr>
                        <a:t>340</a:t>
                      </a:r>
                      <a:r>
                        <a:rPr kumimoji="1" lang="ja-JP" altLang="en-US" sz="1200" u="none">
                          <a:latin typeface="メイリオ" panose="020B0604030504040204" pitchFamily="50" charset="-128"/>
                          <a:ea typeface="メイリオ" panose="020B0604030504040204" pitchFamily="50" charset="-128"/>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1955896785"/>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r>
                        <a:rPr kumimoji="1" lang="en-US" altLang="ja-JP" sz="1200" u="none" kern="1200" dirty="0">
                          <a:solidFill>
                            <a:schemeClr val="tx1"/>
                          </a:solidFill>
                          <a:latin typeface="メイリオ" panose="020B0604030504040204" pitchFamily="50" charset="-128"/>
                          <a:ea typeface="メイリオ" panose="020B0604030504040204" pitchFamily="50" charset="-128"/>
                          <a:cs typeface="+mn-cs"/>
                        </a:rPr>
                        <a:t>J077</a:t>
                      </a:r>
                      <a:r>
                        <a:rPr kumimoji="1" lang="ja-JP" altLang="en-US" sz="1200" u="none" kern="1200" dirty="0">
                          <a:solidFill>
                            <a:schemeClr val="tx1"/>
                          </a:solidFill>
                          <a:latin typeface="メイリオ" panose="020B0604030504040204" pitchFamily="50" charset="-128"/>
                          <a:ea typeface="メイリオ" panose="020B0604030504040204" pitchFamily="50" charset="-128"/>
                          <a:cs typeface="+mn-cs"/>
                        </a:rPr>
                        <a:t>　</a:t>
                      </a:r>
                      <a:r>
                        <a:rPr kumimoji="1" lang="zh-TW" altLang="en-US" sz="1200" u="none" kern="1200" dirty="0">
                          <a:solidFill>
                            <a:schemeClr val="tx1"/>
                          </a:solidFill>
                          <a:latin typeface="メイリオ" panose="020B0604030504040204" pitchFamily="50" charset="-128"/>
                          <a:ea typeface="メイリオ" panose="020B0604030504040204" pitchFamily="50" charset="-128"/>
                          <a:cs typeface="+mn-cs"/>
                        </a:rPr>
                        <a:t>子宮出血止血法</a:t>
                      </a:r>
                      <a:r>
                        <a:rPr kumimoji="1" lang="ja-JP" altLang="en-US" sz="1200" u="none" kern="1200" dirty="0">
                          <a:solidFill>
                            <a:schemeClr val="tx1"/>
                          </a:solidFill>
                          <a:latin typeface="メイリオ" panose="020B0604030504040204" pitchFamily="50" charset="-128"/>
                          <a:ea typeface="メイリオ" panose="020B0604030504040204" pitchFamily="50" charset="-128"/>
                          <a:cs typeface="+mn-cs"/>
                        </a:rPr>
                        <a:t>　１　分娩時のもの </a:t>
                      </a:r>
                      <a:endParaRPr kumimoji="1" lang="en-US" altLang="ja-JP" sz="1200" u="none" kern="1200" dirty="0">
                        <a:solidFill>
                          <a:schemeClr val="tx1"/>
                        </a:solidFill>
                        <a:latin typeface="メイリオ" panose="020B0604030504040204" pitchFamily="50" charset="-128"/>
                        <a:ea typeface="メイリオ" panose="020B0604030504040204" pitchFamily="50" charset="-128"/>
                        <a:cs typeface="+mn-cs"/>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200" u="none">
                          <a:latin typeface="メイリオ" panose="020B0604030504040204" pitchFamily="50" charset="-128"/>
                          <a:ea typeface="メイリオ" panose="020B0604030504040204" pitchFamily="50" charset="-128"/>
                        </a:rPr>
                        <a:t>624</a:t>
                      </a:r>
                      <a:r>
                        <a:rPr kumimoji="1" lang="ja-JP" altLang="en-US" sz="1200" u="none">
                          <a:latin typeface="メイリオ" panose="020B0604030504040204" pitchFamily="50" charset="-128"/>
                          <a:ea typeface="メイリオ" panose="020B0604030504040204" pitchFamily="50" charset="-128"/>
                        </a:rPr>
                        <a:t>点</a:t>
                      </a:r>
                      <a:endParaRPr kumimoji="1" lang="en-US" altLang="ja-JP" sz="1200" u="none">
                        <a:latin typeface="メイリオ" panose="020B0604030504040204" pitchFamily="50" charset="-128"/>
                        <a:ea typeface="メイリオ" panose="020B0604030504040204" pitchFamily="50" charset="-128"/>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758917707"/>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en-US" altLang="ja-JP" sz="1200" u="none" kern="1200" dirty="0">
                          <a:solidFill>
                            <a:schemeClr val="tx1"/>
                          </a:solidFill>
                          <a:latin typeface="メイリオ" panose="020B0604030504040204" pitchFamily="50" charset="-128"/>
                          <a:ea typeface="メイリオ" panose="020B0604030504040204" pitchFamily="50" charset="-128"/>
                          <a:cs typeface="+mn-cs"/>
                        </a:rPr>
                        <a:t>J109</a:t>
                      </a:r>
                      <a:r>
                        <a:rPr kumimoji="1" lang="ja-JP" altLang="en-US" sz="1200" u="none" kern="1200" dirty="0">
                          <a:solidFill>
                            <a:schemeClr val="tx1"/>
                          </a:solidFill>
                          <a:latin typeface="メイリオ" panose="020B0604030504040204" pitchFamily="50" charset="-128"/>
                          <a:ea typeface="メイリオ" panose="020B0604030504040204" pitchFamily="50" charset="-128"/>
                          <a:cs typeface="+mn-cs"/>
                        </a:rPr>
                        <a:t>　鼻咽腔止血法（ベロック止血法）</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200" u="none" dirty="0">
                          <a:latin typeface="メイリオ" panose="020B0604030504040204" pitchFamily="50" charset="-128"/>
                          <a:ea typeface="メイリオ" panose="020B0604030504040204" pitchFamily="50" charset="-128"/>
                        </a:rPr>
                        <a:t>440</a:t>
                      </a:r>
                      <a:r>
                        <a:rPr kumimoji="1" lang="ja-JP" altLang="en-US" sz="1200" u="none" dirty="0">
                          <a:latin typeface="メイリオ" panose="020B0604030504040204" pitchFamily="50" charset="-128"/>
                          <a:ea typeface="メイリオ" panose="020B0604030504040204" pitchFamily="50" charset="-128"/>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1537493307"/>
                  </a:ext>
                </a:extLst>
              </a:tr>
            </a:tbl>
          </a:graphicData>
        </a:graphic>
      </p:graphicFrame>
      <p:grpSp>
        <p:nvGrpSpPr>
          <p:cNvPr id="12" name="グループ化 11">
            <a:extLst>
              <a:ext uri="{FF2B5EF4-FFF2-40B4-BE49-F238E27FC236}">
                <a16:creationId xmlns:a16="http://schemas.microsoft.com/office/drawing/2014/main" id="{6351E74C-F593-0A31-8133-D3F7BDECF098}"/>
              </a:ext>
            </a:extLst>
          </p:cNvPr>
          <p:cNvGrpSpPr/>
          <p:nvPr/>
        </p:nvGrpSpPr>
        <p:grpSpPr>
          <a:xfrm>
            <a:off x="476313" y="3950749"/>
            <a:ext cx="9010588" cy="305619"/>
            <a:chOff x="476313" y="2504520"/>
            <a:chExt cx="9010588" cy="305619"/>
          </a:xfrm>
        </p:grpSpPr>
        <p:sp>
          <p:nvSpPr>
            <p:cNvPr id="14" name="正方形/長方形 13">
              <a:extLst>
                <a:ext uri="{FF2B5EF4-FFF2-40B4-BE49-F238E27FC236}">
                  <a16:creationId xmlns:a16="http://schemas.microsoft.com/office/drawing/2014/main" id="{6DF0CCEF-EFBC-11B7-9735-6FB24A27F348}"/>
                </a:ext>
              </a:extLst>
            </p:cNvPr>
            <p:cNvSpPr/>
            <p:nvPr/>
          </p:nvSpPr>
          <p:spPr>
            <a:xfrm>
              <a:off x="476313" y="2511021"/>
              <a:ext cx="579344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5" name="正方形/長方形 14">
              <a:extLst>
                <a:ext uri="{FF2B5EF4-FFF2-40B4-BE49-F238E27FC236}">
                  <a16:creationId xmlns:a16="http://schemas.microsoft.com/office/drawing/2014/main" id="{32E349FF-FE8F-A460-46D2-0BD02F293BBD}"/>
                </a:ext>
              </a:extLst>
            </p:cNvPr>
            <p:cNvSpPr/>
            <p:nvPr/>
          </p:nvSpPr>
          <p:spPr>
            <a:xfrm>
              <a:off x="7636659" y="2504520"/>
              <a:ext cx="1850242"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grpSp>
      <p:graphicFrame>
        <p:nvGraphicFramePr>
          <p:cNvPr id="17" name="表 16">
            <a:extLst>
              <a:ext uri="{FF2B5EF4-FFF2-40B4-BE49-F238E27FC236}">
                <a16:creationId xmlns:a16="http://schemas.microsoft.com/office/drawing/2014/main" id="{4AB2AC9D-B785-718F-C144-EE3156E1F557}"/>
              </a:ext>
            </a:extLst>
          </p:cNvPr>
          <p:cNvGraphicFramePr>
            <a:graphicFrameLocks noGrp="1"/>
          </p:cNvGraphicFramePr>
          <p:nvPr/>
        </p:nvGraphicFramePr>
        <p:xfrm>
          <a:off x="7636659" y="4286568"/>
          <a:ext cx="1850243" cy="1613331"/>
        </p:xfrm>
        <a:graphic>
          <a:graphicData uri="http://schemas.openxmlformats.org/drawingml/2006/table">
            <a:tbl>
              <a:tblPr firstRow="1" bandRow="1"/>
              <a:tblGrid>
                <a:gridCol w="1850243">
                  <a:extLst>
                    <a:ext uri="{9D8B030D-6E8A-4147-A177-3AD203B41FA5}">
                      <a16:colId xmlns:a16="http://schemas.microsoft.com/office/drawing/2014/main" val="1137278688"/>
                    </a:ext>
                  </a:extLst>
                </a:gridCol>
              </a:tblGrid>
              <a:tr h="516051">
                <a:tc>
                  <a:txBody>
                    <a:bodyPr/>
                    <a:lstStyle/>
                    <a:p>
                      <a:pPr algn="ctr"/>
                      <a:r>
                        <a:rPr kumimoji="1" lang="en-US" altLang="ja-JP" sz="1200" b="1" u="sng">
                          <a:solidFill>
                            <a:schemeClr val="accent1"/>
                          </a:solidFill>
                          <a:latin typeface="メイリオ" panose="020B0604030504040204" pitchFamily="50" charset="-128"/>
                          <a:ea typeface="メイリオ" panose="020B0604030504040204" pitchFamily="50" charset="-128"/>
                        </a:rPr>
                        <a:t>1,375</a:t>
                      </a:r>
                      <a:r>
                        <a:rPr kumimoji="1" lang="ja-JP" altLang="en-US" sz="1200" b="1" u="sng">
                          <a:solidFill>
                            <a:schemeClr val="accent1"/>
                          </a:solidFill>
                          <a:latin typeface="メイリオ" panose="020B0604030504040204" pitchFamily="50" charset="-128"/>
                          <a:ea typeface="メイリオ" panose="020B0604030504040204" pitchFamily="50" charset="-128"/>
                        </a:rPr>
                        <a:t>点</a:t>
                      </a:r>
                      <a:endParaRPr kumimoji="1" lang="en-US" altLang="ja-JP" sz="1200" b="1" u="sng">
                        <a:solidFill>
                          <a:schemeClr val="accent1"/>
                        </a:solidFill>
                        <a:latin typeface="メイリオ" panose="020B0604030504040204" pitchFamily="50" charset="-128"/>
                        <a:ea typeface="メイリオ" panose="020B0604030504040204" pitchFamily="50" charset="-128"/>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2033359237"/>
                  </a:ext>
                </a:extLst>
              </a:tr>
              <a:tr h="239800">
                <a:tc>
                  <a:txBody>
                    <a:bodyPr/>
                    <a:lstStyle/>
                    <a:p>
                      <a:pPr algn="ctr"/>
                      <a:r>
                        <a:rPr kumimoji="1" lang="en-US" altLang="ja-JP" sz="1200" b="1" u="sng">
                          <a:solidFill>
                            <a:schemeClr val="accent1"/>
                          </a:solidFill>
                          <a:latin typeface="メイリオ" panose="020B0604030504040204" pitchFamily="50" charset="-128"/>
                          <a:ea typeface="メイリオ" panose="020B0604030504040204" pitchFamily="50" charset="-128"/>
                        </a:rPr>
                        <a:t>625</a:t>
                      </a:r>
                      <a:r>
                        <a:rPr kumimoji="1" lang="ja-JP" altLang="en-US" sz="1200" b="1" u="sng">
                          <a:solidFill>
                            <a:schemeClr val="accent1"/>
                          </a:solidFill>
                          <a:latin typeface="メイリオ" panose="020B0604030504040204" pitchFamily="50" charset="-128"/>
                          <a:ea typeface="メイリオ" panose="020B0604030504040204" pitchFamily="50" charset="-128"/>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3949797856"/>
                  </a:ext>
                </a:extLst>
              </a:tr>
              <a:tr h="239800">
                <a:tc>
                  <a:txBody>
                    <a:bodyPr/>
                    <a:lstStyle/>
                    <a:p>
                      <a:pPr algn="ctr"/>
                      <a:r>
                        <a:rPr kumimoji="1" lang="en-US" altLang="ja-JP" sz="1200" b="1" u="sng">
                          <a:solidFill>
                            <a:schemeClr val="accent1"/>
                          </a:solidFill>
                          <a:latin typeface="メイリオ" panose="020B0604030504040204" pitchFamily="50" charset="-128"/>
                          <a:ea typeface="メイリオ" panose="020B0604030504040204" pitchFamily="50" charset="-128"/>
                        </a:rPr>
                        <a:t>425</a:t>
                      </a:r>
                      <a:r>
                        <a:rPr kumimoji="1" lang="ja-JP" altLang="en-US" sz="1200" b="1" u="sng">
                          <a:solidFill>
                            <a:schemeClr val="accent1"/>
                          </a:solidFill>
                          <a:latin typeface="メイリオ" panose="020B0604030504040204" pitchFamily="50" charset="-128"/>
                          <a:ea typeface="メイリオ" panose="020B0604030504040204" pitchFamily="50" charset="-128"/>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574388271"/>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200" b="1" u="sng">
                          <a:solidFill>
                            <a:schemeClr val="accent1"/>
                          </a:solidFill>
                          <a:latin typeface="メイリオ" panose="020B0604030504040204" pitchFamily="50" charset="-128"/>
                          <a:ea typeface="メイリオ" panose="020B0604030504040204" pitchFamily="50" charset="-128"/>
                        </a:rPr>
                        <a:t>780</a:t>
                      </a:r>
                      <a:r>
                        <a:rPr kumimoji="1" lang="ja-JP" altLang="en-US" sz="1200" b="1" u="sng">
                          <a:solidFill>
                            <a:schemeClr val="accent1"/>
                          </a:solidFill>
                          <a:latin typeface="メイリオ" panose="020B0604030504040204" pitchFamily="50" charset="-128"/>
                          <a:ea typeface="メイリオ" panose="020B0604030504040204" pitchFamily="50" charset="-128"/>
                        </a:rPr>
                        <a:t>点</a:t>
                      </a:r>
                      <a:endParaRPr kumimoji="1" lang="en-US" altLang="ja-JP" sz="1200" b="1" u="sng">
                        <a:solidFill>
                          <a:schemeClr val="accent1"/>
                        </a:solidFill>
                        <a:latin typeface="メイリオ" panose="020B0604030504040204" pitchFamily="50" charset="-128"/>
                        <a:ea typeface="メイリオ" panose="020B0604030504040204" pitchFamily="50" charset="-128"/>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758917707"/>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200" b="1" u="sng" dirty="0">
                          <a:solidFill>
                            <a:schemeClr val="accent1"/>
                          </a:solidFill>
                          <a:latin typeface="メイリオ" panose="020B0604030504040204" pitchFamily="50" charset="-128"/>
                          <a:ea typeface="メイリオ" panose="020B0604030504040204" pitchFamily="50" charset="-128"/>
                        </a:rPr>
                        <a:t>550</a:t>
                      </a:r>
                      <a:r>
                        <a:rPr kumimoji="1" lang="ja-JP" altLang="en-US" sz="1200" b="1" u="sng" dirty="0">
                          <a:solidFill>
                            <a:schemeClr val="accent1"/>
                          </a:solidFill>
                          <a:latin typeface="メイリオ" panose="020B0604030504040204" pitchFamily="50" charset="-128"/>
                          <a:ea typeface="メイリオ" panose="020B0604030504040204" pitchFamily="50" charset="-128"/>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537493307"/>
                  </a:ext>
                </a:extLst>
              </a:tr>
            </a:tbl>
          </a:graphicData>
        </a:graphic>
      </p:graphicFrame>
      <p:sp>
        <p:nvSpPr>
          <p:cNvPr id="18" name="右矢印 89">
            <a:extLst>
              <a:ext uri="{FF2B5EF4-FFF2-40B4-BE49-F238E27FC236}">
                <a16:creationId xmlns:a16="http://schemas.microsoft.com/office/drawing/2014/main" id="{667A44C4-FADC-081F-CB55-86B3A91DA0D2}"/>
              </a:ext>
            </a:extLst>
          </p:cNvPr>
          <p:cNvSpPr/>
          <p:nvPr/>
        </p:nvSpPr>
        <p:spPr>
          <a:xfrm>
            <a:off x="6725778" y="2367293"/>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1" name="スライド番号プレースホルダー 2">
            <a:extLst>
              <a:ext uri="{FF2B5EF4-FFF2-40B4-BE49-F238E27FC236}">
                <a16:creationId xmlns:a16="http://schemas.microsoft.com/office/drawing/2014/main" id="{3A362CF5-4546-7911-4000-3F12CDA4415C}"/>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989118806"/>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正方形/長方形 33">
            <a:extLst>
              <a:ext uri="{FF2B5EF4-FFF2-40B4-BE49-F238E27FC236}">
                <a16:creationId xmlns:a16="http://schemas.microsoft.com/office/drawing/2014/main" id="{BAA7E464-AC4F-C06F-6F92-46CF44DE894E}"/>
              </a:ext>
            </a:extLst>
          </p:cNvPr>
          <p:cNvSpPr/>
          <p:nvPr/>
        </p:nvSpPr>
        <p:spPr>
          <a:xfrm>
            <a:off x="188119" y="1586766"/>
            <a:ext cx="9529762" cy="275432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（新）</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内視鏡用テレスコープを用いた咽頭画像等解析</a:t>
            </a:r>
            <a:endParaRPr kumimoji="1" lang="en-US" altLang="ja-JP" sz="1600" b="1" i="0" u="sng" strike="noStrike" kern="1200" cap="none" spc="0" normalizeH="0" baseline="0" noProof="0">
              <a:ln>
                <a:noFill/>
              </a:ln>
              <a:solidFill>
                <a:srgbClr val="0070C0"/>
              </a:solidFill>
              <a:effectLst/>
              <a:uLnTx/>
              <a:uFillTx/>
              <a:latin typeface="メイリオ"/>
              <a:ea typeface="メイリオ"/>
              <a:cs typeface="+mn-cs"/>
            </a:endParaRPr>
          </a:p>
          <a:p>
            <a:pPr marL="17970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（インフルエンザの診断の補助に用いるもの） </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a:ln>
                  <a:noFill/>
                </a:ln>
                <a:solidFill>
                  <a:srgbClr val="0070C0"/>
                </a:solidFill>
                <a:effectLst/>
                <a:uLnTx/>
                <a:uFillTx/>
                <a:latin typeface="メイリオ"/>
                <a:ea typeface="メイリオ"/>
                <a:cs typeface="+mn-cs"/>
              </a:rPr>
              <a:t>305</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点</a:t>
            </a:r>
            <a:endParaRPr kumimoji="0" lang="en-US" altLang="ja-JP" sz="1600" b="1" i="0" u="sng" strike="noStrike" kern="1200" cap="none" spc="0" normalizeH="0" baseline="0" noProof="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［技術の概要］</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咽頭画像の撮影及び撮影された画像上のリンパ組織（扁桃やリンパ濾胞を含む）等の咽頭所</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見と診療情報を併せて解析し、インフルエンザウイルス感染症に特徴的な所見や症状等を検出</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することで、インフルエンザウイルス感染症診断の補助に用いる。</a:t>
            </a:r>
            <a:endParaRPr kumimoji="0"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内視鏡用テレスコープを用いた咽頭画像等解析（インフルエンザの診断の補助に用いるもの）</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は、６歳以上の患者に対し、インフルエンザの診断の補助を目的として薬事承認された内視鏡用テレスコープを用いて、</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咽頭画像等の取得及び解析を行い、インフルエンザの診断を行った場合に算定する。</a:t>
            </a:r>
            <a:endParaRPr kumimoji="0"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9705"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手術等の医療技術の適切な評価③</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20" name="スライド番号プレースホルダ 29">
            <a:extLst>
              <a:ext uri="{FF2B5EF4-FFF2-40B4-BE49-F238E27FC236}">
                <a16:creationId xmlns:a16="http://schemas.microsoft.com/office/drawing/2014/main" id="{4CCF8109-61FA-0445-E8CD-5E3216CABDE6}"/>
              </a:ext>
            </a:extLst>
          </p:cNvPr>
          <p:cNvSpPr txBox="1">
            <a:spLocks/>
          </p:cNvSpPr>
          <p:nvPr/>
        </p:nvSpPr>
        <p:spPr>
          <a:xfrm>
            <a:off x="7566608" y="6534537"/>
            <a:ext cx="2311400" cy="365125"/>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18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11929" y="1393885"/>
            <a:ext cx="3982980"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新規保険医療材料等に係る技術料の新設</a:t>
            </a:r>
          </a:p>
        </p:txBody>
      </p:sp>
      <p:pic>
        <p:nvPicPr>
          <p:cNvPr id="5" name="図 4">
            <a:extLst>
              <a:ext uri="{FF2B5EF4-FFF2-40B4-BE49-F238E27FC236}">
                <a16:creationId xmlns:a16="http://schemas.microsoft.com/office/drawing/2014/main" id="{6F885059-4F85-44C9-7F64-AC3D79DBFA2A}"/>
              </a:ext>
            </a:extLst>
          </p:cNvPr>
          <p:cNvPicPr>
            <a:picLocks noChangeAspect="1"/>
          </p:cNvPicPr>
          <p:nvPr/>
        </p:nvPicPr>
        <p:blipFill>
          <a:blip r:embed="rId3"/>
          <a:stretch>
            <a:fillRect/>
          </a:stretch>
        </p:blipFill>
        <p:spPr>
          <a:xfrm>
            <a:off x="7101176" y="1833700"/>
            <a:ext cx="2390775" cy="1352550"/>
          </a:xfrm>
          <a:prstGeom prst="rect">
            <a:avLst/>
          </a:prstGeom>
        </p:spPr>
      </p:pic>
      <p:sp>
        <p:nvSpPr>
          <p:cNvPr id="6" name="正方形/長方形 5">
            <a:extLst>
              <a:ext uri="{FF2B5EF4-FFF2-40B4-BE49-F238E27FC236}">
                <a16:creationId xmlns:a16="http://schemas.microsoft.com/office/drawing/2014/main" id="{96E29D2A-3680-B3FD-DDEF-FD9EB75900D2}"/>
              </a:ext>
            </a:extLst>
          </p:cNvPr>
          <p:cNvSpPr/>
          <p:nvPr/>
        </p:nvSpPr>
        <p:spPr>
          <a:xfrm>
            <a:off x="188119" y="823092"/>
            <a:ext cx="9529762" cy="369332"/>
          </a:xfrm>
          <a:prstGeom prst="rect">
            <a:avLst/>
          </a:prstGeom>
          <a:ln>
            <a:solidFill>
              <a:schemeClr val="tx1"/>
            </a:solidFill>
          </a:ln>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800" b="0" i="0" u="none" strike="noStrike" kern="1200" cap="none" spc="0" normalizeH="0" baseline="0" noProof="0">
                <a:ln>
                  <a:noFill/>
                </a:ln>
                <a:solidFill>
                  <a:prstClr val="black"/>
                </a:solidFill>
                <a:effectLst/>
                <a:uLnTx/>
                <a:uFillTx/>
                <a:latin typeface="Verdana"/>
                <a:ea typeface="メイリオ"/>
                <a:cs typeface="+mn-cs"/>
              </a:rPr>
              <a:t>Ｃ２区分で保険適用された新規医療材料等について、技術料を新設する。</a:t>
            </a:r>
            <a:endParaRPr kumimoji="1" lang="en-US" altLang="ja-JP" sz="1800" b="0" i="0" u="none" strike="noStrike" kern="1200" cap="none" spc="0" normalizeH="0" baseline="0" noProof="0">
              <a:ln>
                <a:noFill/>
              </a:ln>
              <a:solidFill>
                <a:prstClr val="black"/>
              </a:solidFill>
              <a:effectLst/>
              <a:uLnTx/>
              <a:uFillTx/>
              <a:latin typeface="Verdana"/>
              <a:ea typeface="メイリオ"/>
              <a:cs typeface="+mn-cs"/>
            </a:endParaRPr>
          </a:p>
        </p:txBody>
      </p:sp>
      <p:sp>
        <p:nvSpPr>
          <p:cNvPr id="7" name="テキスト ボックス 6">
            <a:extLst>
              <a:ext uri="{FF2B5EF4-FFF2-40B4-BE49-F238E27FC236}">
                <a16:creationId xmlns:a16="http://schemas.microsoft.com/office/drawing/2014/main" id="{DAE99B1A-1B39-F91A-6C39-25ABDC6584B6}"/>
              </a:ext>
            </a:extLst>
          </p:cNvPr>
          <p:cNvSpPr txBox="1"/>
          <p:nvPr/>
        </p:nvSpPr>
        <p:spPr>
          <a:xfrm>
            <a:off x="7001484" y="3186250"/>
            <a:ext cx="137712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Verdana"/>
                <a:ea typeface="メイリオ"/>
                <a:cs typeface="+mn-cs"/>
              </a:rPr>
              <a:t>出典：企業提出資料</a:t>
            </a:r>
          </a:p>
        </p:txBody>
      </p:sp>
      <p:sp>
        <p:nvSpPr>
          <p:cNvPr id="3" name="正方形/長方形 2">
            <a:extLst>
              <a:ext uri="{FF2B5EF4-FFF2-40B4-BE49-F238E27FC236}">
                <a16:creationId xmlns:a16="http://schemas.microsoft.com/office/drawing/2014/main" id="{01F5D604-4A77-8BD6-86BC-A4761194F493}"/>
              </a:ext>
            </a:extLst>
          </p:cNvPr>
          <p:cNvSpPr/>
          <p:nvPr/>
        </p:nvSpPr>
        <p:spPr>
          <a:xfrm>
            <a:off x="188119" y="4609826"/>
            <a:ext cx="9529762" cy="196869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（新）</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乳腺悪性腫瘍ラジオ波焼灼療法（一連として）</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a:ln>
                  <a:noFill/>
                </a:ln>
                <a:solidFill>
                  <a:srgbClr val="0070C0"/>
                </a:solidFill>
                <a:effectLst/>
                <a:uLnTx/>
                <a:uFillTx/>
                <a:latin typeface="メイリオ"/>
                <a:ea typeface="メイリオ"/>
                <a:cs typeface="+mn-cs"/>
              </a:rPr>
              <a:t>15,000</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点</a:t>
            </a:r>
            <a:endParaRPr kumimoji="1" lang="en-US" altLang="ja-JP" sz="1600" b="1" i="0" u="sng" strike="noStrike" kern="1200" cap="none" spc="0" normalizeH="0" baseline="0" noProof="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［技術の概要］</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乳がんをラジオ波で焼灼し治療する技術である。</a:t>
            </a:r>
            <a:endParaRPr kumimoji="0"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　術前診断において</a:t>
            </a:r>
            <a:r>
              <a:rPr kumimoji="1" lang="en-US" altLang="ja-JP" sz="1200" b="0" i="0" u="none" strike="noStrike" kern="1200" cap="none" spc="0" normalizeH="0" baseline="0" noProof="0">
                <a:ln>
                  <a:noFill/>
                </a:ln>
                <a:solidFill>
                  <a:prstClr val="black"/>
                </a:solidFill>
                <a:effectLst/>
                <a:uLnTx/>
                <a:uFillTx/>
                <a:latin typeface="メイリオ"/>
                <a:ea typeface="メイリオ"/>
                <a:cs typeface="+mn-cs"/>
              </a:rPr>
              <a:t>Stage</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０又は</a:t>
            </a:r>
            <a:r>
              <a:rPr kumimoji="1" lang="en-US" altLang="ja-JP" sz="1200" b="0" i="0" u="none" strike="noStrike" kern="1200" cap="none" spc="0" normalizeH="0" baseline="0" noProof="0" err="1">
                <a:ln>
                  <a:noFill/>
                </a:ln>
                <a:solidFill>
                  <a:prstClr val="black"/>
                </a:solidFill>
                <a:effectLst/>
                <a:uLnTx/>
                <a:uFillTx/>
                <a:latin typeface="メイリオ"/>
                <a:ea typeface="メイリオ"/>
                <a:cs typeface="+mn-cs"/>
              </a:rPr>
              <a:t>ⅠA</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で、腫瘍径</a:t>
            </a:r>
            <a:r>
              <a:rPr kumimoji="1" lang="en-US" altLang="ja-JP" sz="1200" b="0" i="0" u="none" strike="noStrike" kern="1200" cap="none" spc="0" normalizeH="0" baseline="0" noProof="0">
                <a:ln>
                  <a:noFill/>
                </a:ln>
                <a:solidFill>
                  <a:prstClr val="black"/>
                </a:solidFill>
                <a:effectLst/>
                <a:uLnTx/>
                <a:uFillTx/>
                <a:latin typeface="メイリオ"/>
                <a:ea typeface="メイリオ"/>
                <a:cs typeface="+mn-cs"/>
              </a:rPr>
              <a:t>1.5</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センチメートル以下の乳腺悪性腫瘍の患者に対して、</a:t>
            </a:r>
            <a:endParaRPr kumimoji="0"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関係学会の定める指針を遵守して実施した場合に限り算定する。</a:t>
            </a:r>
            <a:endParaRPr kumimoji="0"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9705"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416DFC0E-AF6B-6460-1230-E17D246D5236}"/>
              </a:ext>
            </a:extLst>
          </p:cNvPr>
          <p:cNvSpPr/>
          <p:nvPr/>
        </p:nvSpPr>
        <p:spPr>
          <a:xfrm>
            <a:off x="311929" y="4390889"/>
            <a:ext cx="3982980" cy="344544"/>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新規保険医療材料等に係る技術料の新設</a:t>
            </a:r>
          </a:p>
        </p:txBody>
      </p:sp>
      <p:pic>
        <p:nvPicPr>
          <p:cNvPr id="8" name="図 7">
            <a:extLst>
              <a:ext uri="{FF2B5EF4-FFF2-40B4-BE49-F238E27FC236}">
                <a16:creationId xmlns:a16="http://schemas.microsoft.com/office/drawing/2014/main" id="{86BE7BAF-1264-049F-A4FB-FB6D10351A61}"/>
              </a:ext>
            </a:extLst>
          </p:cNvPr>
          <p:cNvPicPr>
            <a:picLocks noChangeAspect="1"/>
          </p:cNvPicPr>
          <p:nvPr/>
        </p:nvPicPr>
        <p:blipFill rotWithShape="1">
          <a:blip r:embed="rId4"/>
          <a:srcRect l="33969" t="34978" r="39732" b="12110"/>
          <a:stretch/>
        </p:blipFill>
        <p:spPr>
          <a:xfrm>
            <a:off x="8131397" y="4700486"/>
            <a:ext cx="1428672" cy="1705827"/>
          </a:xfrm>
          <a:prstGeom prst="rect">
            <a:avLst/>
          </a:prstGeom>
        </p:spPr>
      </p:pic>
      <p:grpSp>
        <p:nvGrpSpPr>
          <p:cNvPr id="9" name="グループ化 8">
            <a:extLst>
              <a:ext uri="{FF2B5EF4-FFF2-40B4-BE49-F238E27FC236}">
                <a16:creationId xmlns:a16="http://schemas.microsoft.com/office/drawing/2014/main" id="{4EE16403-9006-7F43-3310-6299781DFA0A}"/>
              </a:ext>
            </a:extLst>
          </p:cNvPr>
          <p:cNvGrpSpPr/>
          <p:nvPr/>
        </p:nvGrpSpPr>
        <p:grpSpPr>
          <a:xfrm>
            <a:off x="7940823" y="4829401"/>
            <a:ext cx="814195" cy="725029"/>
            <a:chOff x="3490461" y="4361900"/>
            <a:chExt cx="1040577" cy="689193"/>
          </a:xfrm>
        </p:grpSpPr>
        <p:sp>
          <p:nvSpPr>
            <p:cNvPr id="10" name="テキスト ボックス 9">
              <a:extLst>
                <a:ext uri="{FF2B5EF4-FFF2-40B4-BE49-F238E27FC236}">
                  <a16:creationId xmlns:a16="http://schemas.microsoft.com/office/drawing/2014/main" id="{6FE927A2-CC12-96C9-E287-B255C15AC96A}"/>
                </a:ext>
              </a:extLst>
            </p:cNvPr>
            <p:cNvSpPr txBox="1"/>
            <p:nvPr/>
          </p:nvSpPr>
          <p:spPr>
            <a:xfrm>
              <a:off x="3490461" y="4361900"/>
              <a:ext cx="638614" cy="276999"/>
            </a:xfrm>
            <a:prstGeom prst="rect">
              <a:avLst/>
            </a:prstGeom>
            <a:noFill/>
            <a:ln>
              <a:solidFill>
                <a:schemeClr val="tx1"/>
              </a:solidFill>
            </a:ln>
          </p:spPr>
          <p:txBody>
            <a:bodyPr wrap="square" rtlCol="0">
              <a:spAutoFit/>
            </a:bodyPr>
            <a:lstStyle/>
            <a:p>
              <a:pPr marL="139700" marR="0" lvl="0" indent="-27940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Times New Roman" panose="02020603050405020304" pitchFamily="18" charset="0"/>
                </a:rPr>
                <a:t>腫瘍</a:t>
              </a:r>
            </a:p>
          </p:txBody>
        </p:sp>
        <p:cxnSp>
          <p:nvCxnSpPr>
            <p:cNvPr id="11" name="直線矢印コネクタ 10">
              <a:extLst>
                <a:ext uri="{FF2B5EF4-FFF2-40B4-BE49-F238E27FC236}">
                  <a16:creationId xmlns:a16="http://schemas.microsoft.com/office/drawing/2014/main" id="{D3DA9462-BEC2-BEF8-ABEC-A1CF682246AE}"/>
                </a:ext>
              </a:extLst>
            </p:cNvPr>
            <p:cNvCxnSpPr>
              <a:cxnSpLocks/>
              <a:stCxn id="10" idx="2"/>
            </p:cNvCxnSpPr>
            <p:nvPr/>
          </p:nvCxnSpPr>
          <p:spPr>
            <a:xfrm>
              <a:off x="3809769" y="4638899"/>
              <a:ext cx="721269" cy="41219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2" name="グループ化 11">
            <a:extLst>
              <a:ext uri="{FF2B5EF4-FFF2-40B4-BE49-F238E27FC236}">
                <a16:creationId xmlns:a16="http://schemas.microsoft.com/office/drawing/2014/main" id="{0480709F-4E1A-5F08-2414-39FF8184A0DE}"/>
              </a:ext>
            </a:extLst>
          </p:cNvPr>
          <p:cNvGrpSpPr/>
          <p:nvPr/>
        </p:nvGrpSpPr>
        <p:grpSpPr>
          <a:xfrm>
            <a:off x="7718985" y="5851763"/>
            <a:ext cx="721073" cy="276999"/>
            <a:chOff x="3490461" y="4361900"/>
            <a:chExt cx="921563" cy="263308"/>
          </a:xfrm>
        </p:grpSpPr>
        <p:sp>
          <p:nvSpPr>
            <p:cNvPr id="13" name="テキスト ボックス 12">
              <a:extLst>
                <a:ext uri="{FF2B5EF4-FFF2-40B4-BE49-F238E27FC236}">
                  <a16:creationId xmlns:a16="http://schemas.microsoft.com/office/drawing/2014/main" id="{C0F132D4-138B-D359-CE90-4A9699A02BD5}"/>
                </a:ext>
              </a:extLst>
            </p:cNvPr>
            <p:cNvSpPr txBox="1"/>
            <p:nvPr/>
          </p:nvSpPr>
          <p:spPr>
            <a:xfrm>
              <a:off x="3490461" y="4361900"/>
              <a:ext cx="638614" cy="263308"/>
            </a:xfrm>
            <a:prstGeom prst="rect">
              <a:avLst/>
            </a:prstGeom>
            <a:noFill/>
            <a:ln>
              <a:solidFill>
                <a:schemeClr val="tx1"/>
              </a:solidFill>
            </a:ln>
          </p:spPr>
          <p:txBody>
            <a:bodyPr wrap="square" rtlCol="0">
              <a:spAutoFit/>
            </a:bodyPr>
            <a:lstStyle/>
            <a:p>
              <a:pPr marL="139700" marR="0" lvl="0" indent="-27940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Times New Roman" panose="02020603050405020304" pitchFamily="18" charset="0"/>
                </a:rPr>
                <a:t>電極</a:t>
              </a:r>
            </a:p>
          </p:txBody>
        </p:sp>
        <p:cxnSp>
          <p:nvCxnSpPr>
            <p:cNvPr id="14" name="直線矢印コネクタ 13">
              <a:extLst>
                <a:ext uri="{FF2B5EF4-FFF2-40B4-BE49-F238E27FC236}">
                  <a16:creationId xmlns:a16="http://schemas.microsoft.com/office/drawing/2014/main" id="{33499D9E-217F-832B-E519-45FFA52420BC}"/>
                </a:ext>
              </a:extLst>
            </p:cNvPr>
            <p:cNvCxnSpPr>
              <a:cxnSpLocks/>
            </p:cNvCxnSpPr>
            <p:nvPr/>
          </p:nvCxnSpPr>
          <p:spPr>
            <a:xfrm>
              <a:off x="4170405" y="4533073"/>
              <a:ext cx="241619" cy="200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15" name="テキスト ボックス 14">
            <a:extLst>
              <a:ext uri="{FF2B5EF4-FFF2-40B4-BE49-F238E27FC236}">
                <a16:creationId xmlns:a16="http://schemas.microsoft.com/office/drawing/2014/main" id="{5FD437CA-DD26-5176-2004-FB76AF827726}"/>
              </a:ext>
            </a:extLst>
          </p:cNvPr>
          <p:cNvSpPr txBox="1"/>
          <p:nvPr/>
        </p:nvSpPr>
        <p:spPr>
          <a:xfrm>
            <a:off x="7858912" y="6324605"/>
            <a:ext cx="1792489" cy="253916"/>
          </a:xfrm>
          <a:prstGeom prst="rect">
            <a:avLst/>
          </a:prstGeom>
          <a:noFill/>
          <a:ln>
            <a:no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出典：都立駒込病院外科</a:t>
            </a:r>
            <a:r>
              <a:rPr kumimoji="1" lang="en-US" altLang="ja-JP" sz="105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HP</a:t>
            </a:r>
            <a:endParaRPr kumimoji="1" lang="ja-JP" altLang="en-US" sz="105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6" name="スライド番号プレースホルダー 2">
            <a:extLst>
              <a:ext uri="{FF2B5EF4-FFF2-40B4-BE49-F238E27FC236}">
                <a16:creationId xmlns:a16="http://schemas.microsoft.com/office/drawing/2014/main" id="{2B0721B6-CD36-15FC-1D9C-8E85085627E2}"/>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902072295"/>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正方形/長方形 33">
            <a:extLst>
              <a:ext uri="{FF2B5EF4-FFF2-40B4-BE49-F238E27FC236}">
                <a16:creationId xmlns:a16="http://schemas.microsoft.com/office/drawing/2014/main" id="{BAA7E464-AC4F-C06F-6F92-46CF44DE894E}"/>
              </a:ext>
            </a:extLst>
          </p:cNvPr>
          <p:cNvSpPr/>
          <p:nvPr/>
        </p:nvSpPr>
        <p:spPr>
          <a:xfrm>
            <a:off x="188119" y="990224"/>
            <a:ext cx="9529762" cy="584412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ポジドロン断層撮影</a:t>
            </a:r>
            <a:r>
              <a:rPr kumimoji="1" lang="en-US" altLang="ja-JP" sz="1600" b="0" i="0" u="none" strike="noStrike" kern="1200" cap="none" spc="0" normalizeH="0" baseline="0" noProof="0">
                <a:ln>
                  <a:noFill/>
                </a:ln>
                <a:solidFill>
                  <a:prstClr val="black"/>
                </a:solidFill>
                <a:effectLst/>
                <a:uLnTx/>
                <a:uFillTx/>
                <a:latin typeface="メイリオ"/>
                <a:ea typeface="メイリオ"/>
                <a:cs typeface="+mn-cs"/>
              </a:rPr>
              <a:t>】</a:t>
            </a:r>
            <a:endParaRPr kumimoji="0"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（新）</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アミロイドＰＥＴイメージング剤を用いた場合（一連の検査につき）</a:t>
            </a:r>
            <a:endParaRPr kumimoji="1" lang="en-US" altLang="ja-JP" sz="1600" b="1" i="0" u="sng" strike="noStrike" kern="1200" cap="none" spc="0" normalizeH="0" baseline="0" noProof="0">
              <a:ln>
                <a:noFill/>
              </a:ln>
              <a:solidFill>
                <a:srgbClr val="0070C0"/>
              </a:solidFill>
              <a:effectLst/>
              <a:uLnTx/>
              <a:uFillTx/>
              <a:latin typeface="メイリオ"/>
              <a:ea typeface="メイリオ"/>
              <a:cs typeface="+mn-cs"/>
            </a:endParaRPr>
          </a:p>
          <a:p>
            <a:pPr marL="10795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イ</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放射性医薬品合成設備を用いた場合</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a:ln>
                  <a:noFill/>
                </a:ln>
                <a:solidFill>
                  <a:srgbClr val="0070C0"/>
                </a:solidFill>
                <a:effectLst/>
                <a:uLnTx/>
                <a:uFillTx/>
                <a:latin typeface="メイリオ"/>
                <a:ea typeface="メイリオ"/>
                <a:cs typeface="+mn-cs"/>
              </a:rPr>
              <a:t>12,500</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点</a:t>
            </a:r>
            <a:endParaRPr kumimoji="0" lang="en-US" altLang="ja-JP" sz="1600" b="1" i="0" u="sng" strike="noStrike" kern="1200" cap="none" spc="0" normalizeH="0" baseline="0" noProof="0">
              <a:ln>
                <a:noFill/>
              </a:ln>
              <a:solidFill>
                <a:srgbClr val="0070C0"/>
              </a:solidFill>
              <a:effectLst/>
              <a:uLnTx/>
              <a:uFillTx/>
              <a:latin typeface="メイリオ"/>
              <a:ea typeface="メイリオ"/>
              <a:cs typeface="+mn-cs"/>
            </a:endParaRPr>
          </a:p>
          <a:p>
            <a:pPr marL="10795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ロ</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イ以外の場合</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a:ln>
                  <a:noFill/>
                </a:ln>
                <a:solidFill>
                  <a:srgbClr val="0070C0"/>
                </a:solidFill>
                <a:effectLst/>
                <a:uLnTx/>
                <a:uFillTx/>
                <a:latin typeface="メイリオ"/>
                <a:ea typeface="メイリオ"/>
                <a:cs typeface="+mn-cs"/>
              </a:rPr>
              <a:t>2,600</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点</a:t>
            </a:r>
            <a:endParaRPr kumimoji="0" lang="en-US" altLang="ja-JP" sz="1600" b="1" i="0" u="sng" strike="noStrike" kern="1200" cap="none" spc="0" normalizeH="0" baseline="0" noProof="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ポジドロン断層・コンピューター断層複合撮影</a:t>
            </a:r>
            <a:r>
              <a:rPr kumimoji="1" lang="en-US" altLang="ja-JP" sz="1600" b="0" i="0" u="none" strike="noStrike" kern="1200" cap="none" spc="0" normalizeH="0" baseline="0" noProof="0">
                <a:ln>
                  <a:noFill/>
                </a:ln>
                <a:solidFill>
                  <a:prstClr val="black"/>
                </a:solidFill>
                <a:effectLst/>
                <a:uLnTx/>
                <a:uFillTx/>
                <a:latin typeface="メイリオ"/>
                <a:ea typeface="メイリオ"/>
                <a:cs typeface="+mn-cs"/>
              </a:rPr>
              <a:t>】</a:t>
            </a:r>
            <a:endParaRPr kumimoji="0"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（新）</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アミロイドＰＥＴイメージング剤を用いた場合（一連の検査につき）</a:t>
            </a:r>
            <a:endParaRPr kumimoji="1" lang="en-US" altLang="ja-JP" sz="1600" b="1" i="0" u="sng" strike="noStrike" kern="1200" cap="none" spc="0" normalizeH="0" baseline="0" noProof="0">
              <a:ln>
                <a:noFill/>
              </a:ln>
              <a:solidFill>
                <a:srgbClr val="0070C0"/>
              </a:solidFill>
              <a:effectLst/>
              <a:uLnTx/>
              <a:uFillTx/>
              <a:latin typeface="メイリオ"/>
              <a:ea typeface="メイリオ"/>
              <a:cs typeface="+mn-cs"/>
            </a:endParaRPr>
          </a:p>
          <a:p>
            <a:pPr marL="10795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イ</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放射性医薬品合成設備を用いた場合</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a:ln>
                  <a:noFill/>
                </a:ln>
                <a:solidFill>
                  <a:srgbClr val="0070C0"/>
                </a:solidFill>
                <a:effectLst/>
                <a:uLnTx/>
                <a:uFillTx/>
                <a:latin typeface="メイリオ"/>
                <a:ea typeface="メイリオ"/>
                <a:cs typeface="+mn-cs"/>
              </a:rPr>
              <a:t>13,625</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点</a:t>
            </a:r>
            <a:endParaRPr kumimoji="0" lang="en-US" altLang="ja-JP" sz="1600" b="1" i="0" u="sng" strike="noStrike" kern="1200" cap="none" spc="0" normalizeH="0" baseline="0" noProof="0">
              <a:ln>
                <a:noFill/>
              </a:ln>
              <a:solidFill>
                <a:srgbClr val="0070C0"/>
              </a:solidFill>
              <a:effectLst/>
              <a:uLnTx/>
              <a:uFillTx/>
              <a:latin typeface="メイリオ"/>
              <a:ea typeface="メイリオ"/>
              <a:cs typeface="+mn-cs"/>
            </a:endParaRPr>
          </a:p>
          <a:p>
            <a:pPr marL="10795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ロ</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イ以外の場合</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a:ln>
                  <a:noFill/>
                </a:ln>
                <a:solidFill>
                  <a:srgbClr val="0070C0"/>
                </a:solidFill>
                <a:effectLst/>
                <a:uLnTx/>
                <a:uFillTx/>
                <a:latin typeface="メイリオ"/>
                <a:ea typeface="メイリオ"/>
                <a:cs typeface="+mn-cs"/>
              </a:rPr>
              <a:t>3,725</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点</a:t>
            </a:r>
            <a:endParaRPr kumimoji="0" lang="en-US" altLang="ja-JP" sz="1600" b="1" i="0" u="sng" strike="noStrike" kern="1200" cap="none" spc="0" normalizeH="0" baseline="0" noProof="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ポジドロン断層・磁気共鳴コンピューター断層複合撮影</a:t>
            </a:r>
            <a:r>
              <a:rPr kumimoji="1" lang="en-US" altLang="ja-JP" sz="1600" b="0" i="0" u="none" strike="noStrike" kern="1200" cap="none" spc="0" normalizeH="0" baseline="0" noProof="0">
                <a:ln>
                  <a:noFill/>
                </a:ln>
                <a:solidFill>
                  <a:prstClr val="black"/>
                </a:solidFill>
                <a:effectLst/>
                <a:uLnTx/>
                <a:uFillTx/>
                <a:latin typeface="メイリオ"/>
                <a:ea typeface="メイリオ"/>
                <a:cs typeface="+mn-cs"/>
              </a:rPr>
              <a:t>】</a:t>
            </a:r>
            <a:endParaRPr kumimoji="0" lang="en-US" altLang="ja-JP" sz="16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（新）</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アミロイドＰＥＴイメージング剤を用いた場合（一連の検査につき）</a:t>
            </a:r>
            <a:endParaRPr kumimoji="1" lang="en-US" altLang="ja-JP" sz="1600" b="1" i="0" u="sng" strike="noStrike" kern="1200" cap="none" spc="0" normalizeH="0" baseline="0" noProof="0">
              <a:ln>
                <a:noFill/>
              </a:ln>
              <a:solidFill>
                <a:srgbClr val="0070C0"/>
              </a:solidFill>
              <a:effectLst/>
              <a:uLnTx/>
              <a:uFillTx/>
              <a:latin typeface="メイリオ"/>
              <a:ea typeface="メイリオ"/>
              <a:cs typeface="+mn-cs"/>
            </a:endParaRPr>
          </a:p>
          <a:p>
            <a:pPr marL="10795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イ</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放射性医薬品合成設備を用いた場合</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a:ln>
                  <a:noFill/>
                </a:ln>
                <a:solidFill>
                  <a:srgbClr val="0070C0"/>
                </a:solidFill>
                <a:effectLst/>
                <a:uLnTx/>
                <a:uFillTx/>
                <a:latin typeface="メイリオ"/>
                <a:ea typeface="メイリオ"/>
                <a:cs typeface="+mn-cs"/>
              </a:rPr>
              <a:t>14,160</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点</a:t>
            </a:r>
            <a:endParaRPr kumimoji="0" lang="en-US" altLang="ja-JP" sz="1600" b="1" i="0" u="sng" strike="noStrike" kern="1200" cap="none" spc="0" normalizeH="0" baseline="0" noProof="0">
              <a:ln>
                <a:noFill/>
              </a:ln>
              <a:solidFill>
                <a:srgbClr val="0070C0"/>
              </a:solidFill>
              <a:effectLst/>
              <a:uLnTx/>
              <a:uFillTx/>
              <a:latin typeface="メイリオ"/>
              <a:ea typeface="メイリオ"/>
              <a:cs typeface="+mn-cs"/>
            </a:endParaRPr>
          </a:p>
          <a:p>
            <a:pPr marL="10795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ロ</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イ以外の場合</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a:ln>
                  <a:noFill/>
                </a:ln>
                <a:solidFill>
                  <a:srgbClr val="0070C0"/>
                </a:solidFill>
                <a:effectLst/>
                <a:uLnTx/>
                <a:uFillTx/>
                <a:latin typeface="メイリオ"/>
                <a:ea typeface="メイリオ"/>
                <a:cs typeface="+mn-cs"/>
              </a:rPr>
              <a:t>4,260</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点</a:t>
            </a:r>
            <a:endParaRPr kumimoji="0" lang="en-US" altLang="ja-JP" sz="1600" b="1" i="0" u="sng" strike="noStrike" kern="1200" cap="none" spc="0" normalizeH="0" baseline="0" noProof="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［技術の概要］</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アルツハイマー病による軽度認知障害又は認知症が疑われる患者に対して、</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　アミロイド</a:t>
            </a:r>
            <a:r>
              <a:rPr kumimoji="1" lang="en-US" altLang="ja-JP" sz="1200" b="0" i="0" u="none" strike="noStrike" kern="1200" cap="none" spc="0" normalizeH="0" baseline="0" noProof="0">
                <a:ln>
                  <a:noFill/>
                </a:ln>
                <a:solidFill>
                  <a:prstClr val="black"/>
                </a:solidFill>
                <a:effectLst/>
                <a:uLnTx/>
                <a:uFillTx/>
                <a:latin typeface="メイリオ"/>
                <a:ea typeface="メイリオ"/>
                <a:cs typeface="+mn-cs"/>
              </a:rPr>
              <a:t>PET</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イメージング製剤を投与した上でＰＥＴ検査を行うことで、脳</a:t>
            </a:r>
            <a:endParaRPr kumimoji="0"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内アミロイドベータプラークを可視化し、レカネマブ（遺伝子組換え）製剤の</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投与の要否の判断を行う。</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アミロイドＰＥＴイメージング製剤を用いた場合（一連の検査につき）につ</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いては、厚生労働省の定めるレカネマブ（遺伝子組換え）製剤に係る最適使用</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推進ガイドラインに沿って、アルツハイマー病による軽度認知障害又は軽度の</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認知症が疑われる患者等に対し、レカネマブ（遺伝子組換え）製剤の投与の要</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　否を判断する目的でアミロイド</a:t>
            </a:r>
            <a:r>
              <a:rPr kumimoji="1" lang="en-US" altLang="ja-JP" sz="1200" b="0" i="0" u="none" strike="noStrike" kern="1200" cap="none" spc="0" normalizeH="0" baseline="0" noProof="0">
                <a:ln>
                  <a:noFill/>
                </a:ln>
                <a:solidFill>
                  <a:prstClr val="black"/>
                </a:solidFill>
                <a:effectLst/>
                <a:uLnTx/>
                <a:uFillTx/>
                <a:latin typeface="メイリオ"/>
                <a:ea typeface="メイリオ"/>
                <a:cs typeface="+mn-cs"/>
              </a:rPr>
              <a:t>β</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病理を示唆する所見を確認する場合に、患者</a:t>
            </a:r>
            <a:endParaRPr kumimoji="0"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１人につき１回に限り算定する。</a:t>
            </a:r>
            <a:endParaRPr kumimoji="0"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手術等の医療技術の適切な評価④</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11929" y="795644"/>
            <a:ext cx="3982980"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新規保険医療材料等に係る技術料の新設</a:t>
            </a:r>
          </a:p>
        </p:txBody>
      </p:sp>
      <p:pic>
        <p:nvPicPr>
          <p:cNvPr id="5" name="図 4">
            <a:extLst>
              <a:ext uri="{FF2B5EF4-FFF2-40B4-BE49-F238E27FC236}">
                <a16:creationId xmlns:a16="http://schemas.microsoft.com/office/drawing/2014/main" id="{10DAE3A9-7761-D2AF-AF1D-4035BADEF555}"/>
              </a:ext>
            </a:extLst>
          </p:cNvPr>
          <p:cNvPicPr>
            <a:picLocks noChangeAspect="1"/>
          </p:cNvPicPr>
          <p:nvPr/>
        </p:nvPicPr>
        <p:blipFill rotWithShape="1">
          <a:blip r:embed="rId3"/>
          <a:srcRect l="2073" r="2186"/>
          <a:stretch/>
        </p:blipFill>
        <p:spPr>
          <a:xfrm>
            <a:off x="5892801" y="4493163"/>
            <a:ext cx="3788136" cy="2090199"/>
          </a:xfrm>
          <a:prstGeom prst="rect">
            <a:avLst/>
          </a:prstGeom>
        </p:spPr>
      </p:pic>
      <p:sp>
        <p:nvSpPr>
          <p:cNvPr id="3" name="テキスト ボックス 2">
            <a:extLst>
              <a:ext uri="{FF2B5EF4-FFF2-40B4-BE49-F238E27FC236}">
                <a16:creationId xmlns:a16="http://schemas.microsoft.com/office/drawing/2014/main" id="{0905E91E-8EC9-F089-FE5E-573E880A7AE5}"/>
              </a:ext>
            </a:extLst>
          </p:cNvPr>
          <p:cNvSpPr txBox="1"/>
          <p:nvPr/>
        </p:nvSpPr>
        <p:spPr>
          <a:xfrm>
            <a:off x="5774694" y="6567423"/>
            <a:ext cx="2789382"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日本核医学会提出資料から引用</a:t>
            </a:r>
          </a:p>
        </p:txBody>
      </p:sp>
      <p:sp>
        <p:nvSpPr>
          <p:cNvPr id="4" name="スライド番号プレースホルダー 2">
            <a:extLst>
              <a:ext uri="{FF2B5EF4-FFF2-40B4-BE49-F238E27FC236}">
                <a16:creationId xmlns:a16="http://schemas.microsoft.com/office/drawing/2014/main" id="{CDE63F04-7614-EDFE-CC04-860AB94E933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306134515"/>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正方形/長方形 33">
            <a:extLst>
              <a:ext uri="{FF2B5EF4-FFF2-40B4-BE49-F238E27FC236}">
                <a16:creationId xmlns:a16="http://schemas.microsoft.com/office/drawing/2014/main" id="{BAA7E464-AC4F-C06F-6F92-46CF44DE894E}"/>
              </a:ext>
            </a:extLst>
          </p:cNvPr>
          <p:cNvSpPr/>
          <p:nvPr/>
        </p:nvSpPr>
        <p:spPr>
          <a:xfrm>
            <a:off x="188119" y="967164"/>
            <a:ext cx="9529762" cy="330927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自家皮膚非培養細胞移植術</a:t>
            </a:r>
            <a:r>
              <a:rPr kumimoji="1" lang="ja-JP" altLang="en-US" sz="1600" b="1" i="0" u="sng" strike="noStrike" kern="1200" cap="none" spc="0" normalizeH="0" baseline="0" noProof="0">
                <a:ln>
                  <a:noFill/>
                </a:ln>
                <a:solidFill>
                  <a:srgbClr val="0070C0"/>
                </a:solidFill>
                <a:effectLst/>
                <a:highlight>
                  <a:srgbClr val="00FF00"/>
                </a:highligh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970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１</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a:ln>
                  <a:noFill/>
                </a:ln>
                <a:solidFill>
                  <a:srgbClr val="0070C0"/>
                </a:solidFill>
                <a:effectLst/>
                <a:uLnTx/>
                <a:uFillTx/>
                <a:latin typeface="メイリオ"/>
                <a:ea typeface="メイリオ"/>
                <a:cs typeface="+mn-cs"/>
              </a:rPr>
              <a:t>25</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平方センチメートル未満</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a:ln>
                  <a:noFill/>
                </a:ln>
                <a:solidFill>
                  <a:srgbClr val="0070C0"/>
                </a:solidFill>
                <a:effectLst/>
                <a:uLnTx/>
                <a:uFillTx/>
                <a:latin typeface="メイリオ"/>
                <a:ea typeface="メイリオ"/>
                <a:cs typeface="+mn-cs"/>
              </a:rPr>
              <a:t>3,520</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点</a:t>
            </a:r>
            <a:endParaRPr kumimoji="0" lang="ja-JP" altLang="en-US" sz="1600" b="1" i="0" u="sng" strike="noStrike" kern="1200" cap="none" spc="0" normalizeH="0" baseline="0" noProof="0">
              <a:ln>
                <a:noFill/>
              </a:ln>
              <a:solidFill>
                <a:srgbClr val="0070C0"/>
              </a:solidFill>
              <a:effectLst/>
              <a:uLnTx/>
              <a:uFillTx/>
              <a:latin typeface="メイリオ"/>
              <a:ea typeface="メイリオ"/>
              <a:cs typeface="+mn-cs"/>
            </a:endParaRPr>
          </a:p>
          <a:p>
            <a:pPr marL="17970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２</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a:ln>
                  <a:noFill/>
                </a:ln>
                <a:solidFill>
                  <a:srgbClr val="0070C0"/>
                </a:solidFill>
                <a:effectLst/>
                <a:uLnTx/>
                <a:uFillTx/>
                <a:latin typeface="メイリオ"/>
                <a:ea typeface="メイリオ"/>
                <a:cs typeface="+mn-cs"/>
              </a:rPr>
              <a:t>25</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平方センチメートル以上</a:t>
            </a:r>
            <a:r>
              <a:rPr kumimoji="1" lang="en-US" altLang="ja-JP" sz="1600" b="1" i="0" u="sng" strike="noStrike" kern="1200" cap="none" spc="0" normalizeH="0" baseline="0" noProof="0">
                <a:ln>
                  <a:noFill/>
                </a:ln>
                <a:solidFill>
                  <a:srgbClr val="0070C0"/>
                </a:solidFill>
                <a:effectLst/>
                <a:uLnTx/>
                <a:uFillTx/>
                <a:latin typeface="メイリオ"/>
                <a:ea typeface="メイリオ"/>
                <a:cs typeface="+mn-cs"/>
              </a:rPr>
              <a:t>100</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平方センチメートル未満 </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a:ln>
                  <a:noFill/>
                </a:ln>
                <a:solidFill>
                  <a:srgbClr val="0070C0"/>
                </a:solidFill>
                <a:effectLst/>
                <a:uLnTx/>
                <a:uFillTx/>
                <a:latin typeface="メイリオ"/>
                <a:ea typeface="メイリオ"/>
                <a:cs typeface="+mn-cs"/>
              </a:rPr>
              <a:t>6,270</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点</a:t>
            </a:r>
            <a:endParaRPr kumimoji="0" lang="ja-JP" altLang="en-US" sz="1600" b="1" i="0" u="sng" strike="noStrike" kern="1200" cap="none" spc="0" normalizeH="0" baseline="0" noProof="0">
              <a:ln>
                <a:noFill/>
              </a:ln>
              <a:solidFill>
                <a:srgbClr val="0070C0"/>
              </a:solidFill>
              <a:effectLst/>
              <a:uLnTx/>
              <a:uFillTx/>
              <a:latin typeface="メイリオ"/>
              <a:ea typeface="メイリオ"/>
              <a:cs typeface="+mn-cs"/>
            </a:endParaRPr>
          </a:p>
          <a:p>
            <a:pPr marL="17970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３</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a:ln>
                  <a:noFill/>
                </a:ln>
                <a:solidFill>
                  <a:srgbClr val="0070C0"/>
                </a:solidFill>
                <a:effectLst/>
                <a:uLnTx/>
                <a:uFillTx/>
                <a:latin typeface="メイリオ"/>
                <a:ea typeface="メイリオ"/>
                <a:cs typeface="+mn-cs"/>
              </a:rPr>
              <a:t>100</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平方センチメートル以上</a:t>
            </a:r>
            <a:r>
              <a:rPr kumimoji="1" lang="en-US" altLang="ja-JP" sz="1600" b="1" i="0" u="sng" strike="noStrike" kern="1200" cap="none" spc="0" normalizeH="0" baseline="0" noProof="0">
                <a:ln>
                  <a:noFill/>
                </a:ln>
                <a:solidFill>
                  <a:srgbClr val="0070C0"/>
                </a:solidFill>
                <a:effectLst/>
                <a:uLnTx/>
                <a:uFillTx/>
                <a:latin typeface="メイリオ"/>
                <a:ea typeface="メイリオ"/>
                <a:cs typeface="+mn-cs"/>
              </a:rPr>
              <a:t>200</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平方センチメートル未満</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a:ln>
                  <a:noFill/>
                </a:ln>
                <a:solidFill>
                  <a:srgbClr val="0070C0"/>
                </a:solidFill>
                <a:effectLst/>
                <a:uLnTx/>
                <a:uFillTx/>
                <a:latin typeface="メイリオ"/>
                <a:ea typeface="メイリオ"/>
                <a:cs typeface="+mn-cs"/>
              </a:rPr>
              <a:t>9,000</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点</a:t>
            </a:r>
            <a:endParaRPr kumimoji="0" lang="ja-JP" altLang="en-US" sz="1600" b="1" i="0" u="sng" strike="noStrike" kern="1200" cap="none" spc="0" normalizeH="0" baseline="0" noProof="0">
              <a:ln>
                <a:noFill/>
              </a:ln>
              <a:solidFill>
                <a:srgbClr val="0070C0"/>
              </a:solidFill>
              <a:effectLst/>
              <a:uLnTx/>
              <a:uFillTx/>
              <a:latin typeface="メイリオ"/>
              <a:ea typeface="メイリオ"/>
              <a:cs typeface="+mn-cs"/>
            </a:endParaRPr>
          </a:p>
          <a:p>
            <a:pPr marL="17970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４</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a:ln>
                  <a:noFill/>
                </a:ln>
                <a:solidFill>
                  <a:srgbClr val="0070C0"/>
                </a:solidFill>
                <a:effectLst/>
                <a:uLnTx/>
                <a:uFillTx/>
                <a:latin typeface="メイリオ"/>
                <a:ea typeface="メイリオ"/>
                <a:cs typeface="+mn-cs"/>
              </a:rPr>
              <a:t>200</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平方センチメートル以上</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a:ln>
                  <a:noFill/>
                </a:ln>
                <a:solidFill>
                  <a:srgbClr val="0070C0"/>
                </a:solidFill>
                <a:effectLst/>
                <a:uLnTx/>
                <a:uFillTx/>
                <a:latin typeface="メイリオ"/>
                <a:ea typeface="メイリオ"/>
                <a:cs typeface="+mn-cs"/>
              </a:rPr>
              <a:t>25,820</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点</a:t>
            </a:r>
            <a:endParaRPr kumimoji="0" lang="en-US" altLang="ja-JP" sz="1600" b="1" i="0" u="sng" strike="noStrike" kern="1200" cap="none" spc="0" normalizeH="0" baseline="0" noProof="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［技術の概要］</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患者から採取した皮膚片から非培養細胞懸濁液を作製し、急性熱傷及び採皮部を対象として創傷部</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の治癒促進を行うことを目的とする。</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採取した健常皮膚から非培養細胞懸濁液を作製し、急性熱傷及び採皮部を対象として創傷部の治癒</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促進を行うことを目的とする自家皮膚細胞移植用キットを用いて、細胞懸濁液を熱傷患部に移植した</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場合に算定する。</a:t>
            </a:r>
            <a:endParaRPr kumimoji="0"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9705"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手術等の医療技術の適切な評価⑤</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11929" y="804508"/>
            <a:ext cx="3982980"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新規保険医療材料等に係る技術料の新設</a:t>
            </a:r>
          </a:p>
        </p:txBody>
      </p:sp>
      <p:sp>
        <p:nvSpPr>
          <p:cNvPr id="7" name="テキスト ボックス 6">
            <a:extLst>
              <a:ext uri="{FF2B5EF4-FFF2-40B4-BE49-F238E27FC236}">
                <a16:creationId xmlns:a16="http://schemas.microsoft.com/office/drawing/2014/main" id="{DAE99B1A-1B39-F91A-6C39-25ABDC6584B6}"/>
              </a:ext>
            </a:extLst>
          </p:cNvPr>
          <p:cNvSpPr txBox="1"/>
          <p:nvPr/>
        </p:nvSpPr>
        <p:spPr>
          <a:xfrm>
            <a:off x="7847504" y="3930212"/>
            <a:ext cx="137712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Verdana"/>
                <a:ea typeface="メイリオ"/>
                <a:cs typeface="+mn-cs"/>
              </a:rPr>
              <a:t>出典：企業</a:t>
            </a:r>
            <a:r>
              <a:rPr kumimoji="1" lang="en-US" altLang="ja-JP" sz="1000" b="0" i="0" u="none" strike="noStrike" kern="1200" cap="none" spc="0" normalizeH="0" baseline="0" noProof="0">
                <a:ln>
                  <a:noFill/>
                </a:ln>
                <a:solidFill>
                  <a:prstClr val="black"/>
                </a:solidFill>
                <a:effectLst/>
                <a:uLnTx/>
                <a:uFillTx/>
                <a:latin typeface="Verdana"/>
                <a:ea typeface="メイリオ"/>
                <a:cs typeface="+mn-cs"/>
              </a:rPr>
              <a:t>HP</a:t>
            </a:r>
            <a:r>
              <a:rPr kumimoji="1" lang="ja-JP" altLang="en-US" sz="1000" b="0" i="0" u="none" strike="noStrike" kern="1200" cap="none" spc="0" normalizeH="0" baseline="0" noProof="0">
                <a:ln>
                  <a:noFill/>
                </a:ln>
                <a:solidFill>
                  <a:prstClr val="black"/>
                </a:solidFill>
                <a:effectLst/>
                <a:uLnTx/>
                <a:uFillTx/>
                <a:latin typeface="Verdana"/>
                <a:ea typeface="メイリオ"/>
                <a:cs typeface="+mn-cs"/>
              </a:rPr>
              <a:t>資料</a:t>
            </a:r>
          </a:p>
        </p:txBody>
      </p:sp>
      <p:pic>
        <p:nvPicPr>
          <p:cNvPr id="1030" name="Picture 6">
            <a:extLst>
              <a:ext uri="{FF2B5EF4-FFF2-40B4-BE49-F238E27FC236}">
                <a16:creationId xmlns:a16="http://schemas.microsoft.com/office/drawing/2014/main" id="{6848736F-C74C-84EE-F815-5B9745EACC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41293" y="1175975"/>
            <a:ext cx="1589545" cy="1547630"/>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a:extLst>
              <a:ext uri="{FF2B5EF4-FFF2-40B4-BE49-F238E27FC236}">
                <a16:creationId xmlns:a16="http://schemas.microsoft.com/office/drawing/2014/main" id="{1E6051BD-EFD1-0CE0-1275-B9FFB439A25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78060" y="2674610"/>
            <a:ext cx="2116010" cy="1190255"/>
          </a:xfrm>
          <a:prstGeom prst="rect">
            <a:avLst/>
          </a:prstGeom>
          <a:noFill/>
          <a:extLst>
            <a:ext uri="{909E8E84-426E-40DD-AFC4-6F175D3DCCD1}">
              <a14:hiddenFill xmlns:a14="http://schemas.microsoft.com/office/drawing/2010/main">
                <a:solidFill>
                  <a:srgbClr val="FFFFFF"/>
                </a:solidFill>
              </a14:hiddenFill>
            </a:ext>
          </a:extLst>
        </p:spPr>
      </p:pic>
      <p:sp>
        <p:nvSpPr>
          <p:cNvPr id="5" name="正方形/長方形 4">
            <a:extLst>
              <a:ext uri="{FF2B5EF4-FFF2-40B4-BE49-F238E27FC236}">
                <a16:creationId xmlns:a16="http://schemas.microsoft.com/office/drawing/2014/main" id="{9468C72B-7AA5-97AE-4128-604E1DB61B03}"/>
              </a:ext>
            </a:extLst>
          </p:cNvPr>
          <p:cNvSpPr/>
          <p:nvPr/>
        </p:nvSpPr>
        <p:spPr>
          <a:xfrm>
            <a:off x="188119" y="4527599"/>
            <a:ext cx="9529762" cy="205576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Meiryo"/>
                <a:ea typeface="Meiryo"/>
                <a:cs typeface="+mn-cs"/>
              </a:rPr>
              <a:t>（新）</a:t>
            </a:r>
            <a:r>
              <a:rPr kumimoji="1" lang="ja-JP" altLang="en-US" sz="1600" b="1" i="0" u="none" strike="noStrike" kern="1200" cap="none" spc="0" normalizeH="0" baseline="0" noProof="0">
                <a:ln>
                  <a:noFill/>
                </a:ln>
                <a:solidFill>
                  <a:srgbClr val="0070C0"/>
                </a:solidFill>
                <a:effectLst/>
                <a:uLnTx/>
                <a:uFillTx/>
                <a:latin typeface="Meiryo"/>
                <a:ea typeface="Meiryo"/>
                <a:cs typeface="+mn-cs"/>
              </a:rPr>
              <a:t>　</a:t>
            </a:r>
            <a:r>
              <a:rPr kumimoji="1" lang="ja-JP" altLang="en-US" sz="1600" b="1" i="0" u="sng" strike="noStrike" kern="1200" cap="none" spc="0" normalizeH="0" baseline="0" noProof="0">
                <a:ln>
                  <a:noFill/>
                </a:ln>
                <a:solidFill>
                  <a:srgbClr val="0070C0"/>
                </a:solidFill>
                <a:effectLst/>
                <a:uLnTx/>
                <a:uFillTx/>
                <a:latin typeface="Meiryo"/>
                <a:ea typeface="Meiryo"/>
                <a:cs typeface="+mn-cs"/>
              </a:rPr>
              <a:t>遺伝性網膜ジストロフィ遺伝子検査</a:t>
            </a:r>
            <a:r>
              <a:rPr kumimoji="1" lang="ja-JP" altLang="en-US" sz="1600" b="1" i="0" u="none" strike="noStrike" kern="1200" cap="none" spc="0" normalizeH="0" baseline="0" noProof="0">
                <a:ln>
                  <a:noFill/>
                </a:ln>
                <a:solidFill>
                  <a:srgbClr val="0070C0"/>
                </a:solidFill>
                <a:effectLst/>
                <a:uLnTx/>
                <a:uFillTx/>
                <a:latin typeface="Meiryo"/>
                <a:ea typeface="Meiryo"/>
                <a:cs typeface="+mn-cs"/>
              </a:rPr>
              <a:t>　　　</a:t>
            </a:r>
            <a:r>
              <a:rPr kumimoji="1" lang="ja-JP" altLang="en-US" sz="1600" b="1" i="0" u="sng" strike="noStrike" kern="1200" cap="none" spc="0" normalizeH="0" baseline="0" noProof="0">
                <a:ln>
                  <a:noFill/>
                </a:ln>
                <a:solidFill>
                  <a:srgbClr val="0070C0"/>
                </a:solidFill>
                <a:effectLst/>
                <a:uLnTx/>
                <a:uFillTx/>
                <a:latin typeface="Meiryo"/>
                <a:ea typeface="Meiryo"/>
                <a:cs typeface="+mn-cs"/>
              </a:rPr>
              <a:t>20,500点</a:t>
            </a:r>
            <a:endParaRPr kumimoji="1" lang="en-US" altLang="ja-JP" sz="1600" b="0" i="0" u="none" strike="noStrike" kern="1200" cap="none" spc="0" normalizeH="0" baseline="0" noProof="0">
              <a:ln>
                <a:noFill/>
              </a:ln>
              <a:solidFill>
                <a:srgbClr val="0070C0"/>
              </a:solidFill>
              <a:effectLst/>
              <a:uLnTx/>
              <a:uFillTx/>
              <a:latin typeface="Meiryo"/>
              <a:ea typeface="Meiryo"/>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［技術の概要］</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遺伝性網膜ジストロフィと診断された患者又は疑われる患者の疾患原因遺伝子の情報を取得する。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遺伝性網膜ジストロフィ遺伝子検査は、臨床症状、検査所見、家族歴等から</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RPE65</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遺伝子変異による遺伝性網膜ジストロフィと疑われる患者であって、十分な生存網膜細胞を有することが確認された患者に対して、血液を検体とし、次世代シーケンシングを用いてボレチゲン ネパルボベクの適応の判定の補助を目的として実施した場合にのみ、患者１人につき１回に限り算定できる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6" name="正方形/長方形 5">
            <a:extLst>
              <a:ext uri="{FF2B5EF4-FFF2-40B4-BE49-F238E27FC236}">
                <a16:creationId xmlns:a16="http://schemas.microsoft.com/office/drawing/2014/main" id="{35C7C315-CA49-77C4-D337-6D672538AD80}"/>
              </a:ext>
            </a:extLst>
          </p:cNvPr>
          <p:cNvSpPr/>
          <p:nvPr/>
        </p:nvSpPr>
        <p:spPr>
          <a:xfrm>
            <a:off x="311929" y="4364943"/>
            <a:ext cx="3982980"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新規保険医療材料等に係る技術料の新設</a:t>
            </a:r>
          </a:p>
        </p:txBody>
      </p:sp>
      <p:sp>
        <p:nvSpPr>
          <p:cNvPr id="4" name="スライド番号プレースホルダー 2">
            <a:extLst>
              <a:ext uri="{FF2B5EF4-FFF2-40B4-BE49-F238E27FC236}">
                <a16:creationId xmlns:a16="http://schemas.microsoft.com/office/drawing/2014/main" id="{D83BFF51-61A9-7D51-F86F-45D2A4A89DE9}"/>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33572188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正方形/長方形 6">
            <a:extLst>
              <a:ext uri="{FF2B5EF4-FFF2-40B4-BE49-F238E27FC236}">
                <a16:creationId xmlns:a16="http://schemas.microsoft.com/office/drawing/2014/main" id="{C95593BD-F8C6-A59A-24E7-3E221116D23D}"/>
              </a:ext>
            </a:extLst>
          </p:cNvPr>
          <p:cNvSpPr/>
          <p:nvPr/>
        </p:nvSpPr>
        <p:spPr>
          <a:xfrm>
            <a:off x="303759" y="1264260"/>
            <a:ext cx="9329761" cy="4620206"/>
          </a:xfrm>
          <a:prstGeom prst="rect">
            <a:avLst/>
          </a:prstGeom>
          <a:solidFill>
            <a:srgbClr val="FFFFDD"/>
          </a:solidFill>
          <a:ln>
            <a:solidFill>
              <a:srgbClr val="FFCD2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361156" algn="l" defTabSz="742950" rtl="0" eaLnBrk="1" fontAlgn="auto" latinLnBrk="0" hangingPunct="1">
              <a:lnSpc>
                <a:spcPct val="100000"/>
              </a:lnSpc>
              <a:spcBef>
                <a:spcPts val="0"/>
              </a:spcBef>
              <a:spcAft>
                <a:spcPts val="0"/>
              </a:spcAft>
              <a:buClrTx/>
              <a:buSzTx/>
              <a:buFontTx/>
              <a:buNone/>
              <a:tabLst/>
              <a:defRPr/>
            </a:pPr>
            <a:endParaRPr kumimoji="1" lang="ja-JP" altLang="en-US" sz="2925" b="0" i="0" u="none" strike="noStrike" kern="1200" cap="none" spc="0" normalizeH="0" baseline="0" noProof="0" dirty="0">
              <a:ln>
                <a:noFill/>
              </a:ln>
              <a:solidFill>
                <a:prstClr val="black"/>
              </a:solidFill>
              <a:effectLst/>
              <a:uLnTx/>
              <a:uFillTx/>
              <a:latin typeface="Arial"/>
              <a:ea typeface="ＭＳ Ｐゴシック"/>
              <a:cs typeface="+mn-cs"/>
            </a:endParaRPr>
          </a:p>
        </p:txBody>
      </p:sp>
      <p:sp>
        <p:nvSpPr>
          <p:cNvPr id="9" name="テキスト ボックス 8">
            <a:extLst>
              <a:ext uri="{FF2B5EF4-FFF2-40B4-BE49-F238E27FC236}">
                <a16:creationId xmlns:a16="http://schemas.microsoft.com/office/drawing/2014/main" id="{9417EDF0-7AB5-B252-DA4F-2D0B880B8571}"/>
              </a:ext>
            </a:extLst>
          </p:cNvPr>
          <p:cNvSpPr txBox="1"/>
          <p:nvPr/>
        </p:nvSpPr>
        <p:spPr>
          <a:xfrm>
            <a:off x="330987" y="1264260"/>
            <a:ext cx="9329761" cy="292388"/>
          </a:xfrm>
          <a:prstGeom prst="rect">
            <a:avLst/>
          </a:prstGeom>
          <a:noFill/>
        </p:spPr>
        <p:txBody>
          <a:bodyPr wrap="square" rtlCol="0">
            <a:spAutoFit/>
          </a:bodyPr>
          <a:lstStyle/>
          <a:p>
            <a:pPr marL="0" marR="0" lvl="0" indent="117000" algn="ctr" defTabSz="742950" rtl="0" eaLnBrk="1" fontAlgn="auto" latinLnBrk="0" hangingPunct="1">
              <a:lnSpc>
                <a:spcPct val="100000"/>
              </a:lnSpc>
              <a:spcBef>
                <a:spcPts val="488"/>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Arial"/>
                <a:ea typeface="ＭＳ Ｐゴシック"/>
                <a:cs typeface="+mn-cs"/>
              </a:rPr>
              <a:t>令和６年度診療報酬改定に向けた日本医師会・四病院団体協議会合同声明</a:t>
            </a:r>
            <a:endParaRPr kumimoji="1" lang="en-US" altLang="ja-JP" sz="1300" b="0" i="0" u="none" strike="noStrike" kern="1200" cap="none" spc="0" normalizeH="0" baseline="0" noProof="0" dirty="0">
              <a:ln>
                <a:noFill/>
              </a:ln>
              <a:solidFill>
                <a:prstClr val="black"/>
              </a:solidFill>
              <a:effectLst/>
              <a:uLnTx/>
              <a:uFillTx/>
              <a:latin typeface="Arial"/>
              <a:ea typeface="ＭＳ Ｐゴシック"/>
              <a:cs typeface="+mn-cs"/>
            </a:endParaRPr>
          </a:p>
        </p:txBody>
      </p:sp>
      <p:sp>
        <p:nvSpPr>
          <p:cNvPr id="15" name="テキスト ボックス 14">
            <a:extLst>
              <a:ext uri="{FF2B5EF4-FFF2-40B4-BE49-F238E27FC236}">
                <a16:creationId xmlns:a16="http://schemas.microsoft.com/office/drawing/2014/main" id="{E772F888-77A8-D191-102D-0ADC217610A5}"/>
              </a:ext>
            </a:extLst>
          </p:cNvPr>
          <p:cNvSpPr txBox="1"/>
          <p:nvPr/>
        </p:nvSpPr>
        <p:spPr>
          <a:xfrm>
            <a:off x="5998083" y="4245086"/>
            <a:ext cx="3601696" cy="1284967"/>
          </a:xfrm>
          <a:prstGeom prst="rect">
            <a:avLst/>
          </a:prstGeom>
          <a:noFill/>
        </p:spPr>
        <p:txBody>
          <a:bodyPr wrap="square" rtlCol="0">
            <a:spAutoFit/>
          </a:bodyPr>
          <a:lstStyle/>
          <a:p>
            <a:pPr marL="0" marR="0" lvl="0" indent="117000" algn="r" defTabSz="742950" rtl="0" eaLnBrk="1" fontAlgn="auto" latinLnBrk="0" hangingPunct="1">
              <a:lnSpc>
                <a:spcPts val="894"/>
              </a:lnSpc>
              <a:spcBef>
                <a:spcPts val="488"/>
              </a:spcBef>
              <a:spcAft>
                <a:spcPts val="0"/>
              </a:spcAft>
              <a:buClrTx/>
              <a:buSzTx/>
              <a:buFontTx/>
              <a:buNone/>
              <a:tabLst/>
              <a:defRPr/>
            </a:pPr>
            <a:r>
              <a:rPr kumimoji="1" lang="ja-JP" altLang="en-US" sz="1138" b="0" i="0" u="none" strike="noStrike" kern="1200" cap="none" spc="0" normalizeH="0" baseline="0" noProof="0" dirty="0">
                <a:ln>
                  <a:noFill/>
                </a:ln>
                <a:solidFill>
                  <a:prstClr val="black"/>
                </a:solidFill>
                <a:effectLst/>
                <a:uLnTx/>
                <a:uFillTx/>
                <a:latin typeface="ＭＳ Ｐゴシック"/>
                <a:ea typeface="ＭＳ Ｐゴシック"/>
                <a:cs typeface="+mn-cs"/>
              </a:rPr>
              <a:t>令和 </a:t>
            </a:r>
            <a:r>
              <a:rPr kumimoji="1" lang="en-US" altLang="ja-JP" sz="1138" b="0" i="0" u="none" strike="noStrike" kern="1200" cap="none" spc="0" normalizeH="0" baseline="0" noProof="0" dirty="0">
                <a:ln>
                  <a:noFill/>
                </a:ln>
                <a:solidFill>
                  <a:prstClr val="black"/>
                </a:solidFill>
                <a:effectLst/>
                <a:uLnTx/>
                <a:uFillTx/>
                <a:latin typeface="ＭＳ Ｐゴシック"/>
                <a:ea typeface="ＭＳ Ｐゴシック"/>
                <a:cs typeface="+mn-cs"/>
              </a:rPr>
              <a:t>5</a:t>
            </a:r>
            <a:r>
              <a:rPr kumimoji="1" lang="ja-JP" altLang="en-US" sz="1138" b="0" i="0" u="none" strike="noStrike" kern="1200" cap="none" spc="0" normalizeH="0" baseline="0" noProof="0" dirty="0">
                <a:ln>
                  <a:noFill/>
                </a:ln>
                <a:solidFill>
                  <a:prstClr val="black"/>
                </a:solidFill>
                <a:effectLst/>
                <a:uLnTx/>
                <a:uFillTx/>
                <a:latin typeface="ＭＳ Ｐゴシック"/>
                <a:ea typeface="ＭＳ Ｐゴシック"/>
                <a:cs typeface="+mn-cs"/>
              </a:rPr>
              <a:t>年</a:t>
            </a:r>
            <a:r>
              <a:rPr kumimoji="1" lang="en-US" altLang="ja-JP" sz="1138" b="0" i="0" u="none" strike="noStrike" kern="1200" cap="none" spc="0" normalizeH="0" baseline="0" noProof="0" dirty="0">
                <a:ln>
                  <a:noFill/>
                </a:ln>
                <a:solidFill>
                  <a:prstClr val="black"/>
                </a:solidFill>
                <a:effectLst/>
                <a:uLnTx/>
                <a:uFillTx/>
                <a:latin typeface="ＭＳ Ｐゴシック"/>
                <a:ea typeface="ＭＳ Ｐゴシック"/>
                <a:cs typeface="+mn-cs"/>
              </a:rPr>
              <a:t>11</a:t>
            </a:r>
            <a:r>
              <a:rPr kumimoji="1" lang="ja-JP" altLang="en-US" sz="1138" b="0" i="0" u="none" strike="noStrike" kern="1200" cap="none" spc="0" normalizeH="0" baseline="0" noProof="0" dirty="0">
                <a:ln>
                  <a:noFill/>
                </a:ln>
                <a:solidFill>
                  <a:prstClr val="black"/>
                </a:solidFill>
                <a:effectLst/>
                <a:uLnTx/>
                <a:uFillTx/>
                <a:latin typeface="ＭＳ Ｐゴシック"/>
                <a:ea typeface="ＭＳ Ｐゴシック"/>
                <a:cs typeface="+mn-cs"/>
              </a:rPr>
              <a:t>月</a:t>
            </a:r>
            <a:r>
              <a:rPr kumimoji="1" lang="en-US" altLang="ja-JP" sz="1138" b="0" i="0" u="none" strike="noStrike" kern="1200" cap="none" spc="0" normalizeH="0" baseline="0" noProof="0" dirty="0">
                <a:ln>
                  <a:noFill/>
                </a:ln>
                <a:solidFill>
                  <a:prstClr val="black"/>
                </a:solidFill>
                <a:effectLst/>
                <a:uLnTx/>
                <a:uFillTx/>
                <a:latin typeface="ＭＳ Ｐゴシック"/>
                <a:ea typeface="ＭＳ Ｐゴシック"/>
                <a:cs typeface="+mn-cs"/>
              </a:rPr>
              <a:t>15</a:t>
            </a:r>
            <a:r>
              <a:rPr kumimoji="1" lang="ja-JP" altLang="en-US" sz="1138" b="0" i="0" u="none" strike="noStrike" kern="1200" cap="none" spc="0" normalizeH="0" baseline="0" noProof="0" dirty="0">
                <a:ln>
                  <a:noFill/>
                </a:ln>
                <a:solidFill>
                  <a:prstClr val="black"/>
                </a:solidFill>
                <a:effectLst/>
                <a:uLnTx/>
                <a:uFillTx/>
                <a:latin typeface="ＭＳ Ｐゴシック"/>
                <a:ea typeface="ＭＳ Ｐゴシック"/>
                <a:cs typeface="+mn-cs"/>
              </a:rPr>
              <a:t>日</a:t>
            </a:r>
          </a:p>
          <a:p>
            <a:pPr marL="0" marR="0" lvl="0" indent="117000" algn="l" defTabSz="742950" rtl="0" eaLnBrk="1" fontAlgn="auto" latinLnBrk="0" hangingPunct="1">
              <a:lnSpc>
                <a:spcPts val="894"/>
              </a:lnSpc>
              <a:spcBef>
                <a:spcPts val="488"/>
              </a:spcBef>
              <a:spcAft>
                <a:spcPts val="0"/>
              </a:spcAft>
              <a:buClrTx/>
              <a:buSzTx/>
              <a:buFontTx/>
              <a:buNone/>
              <a:tabLst/>
              <a:defRPr/>
            </a:pPr>
            <a:endParaRPr kumimoji="1" lang="ja-JP" altLang="en-US" sz="1138"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117000" algn="l" defTabSz="292500" rtl="0" eaLnBrk="1" fontAlgn="auto" latinLnBrk="0" hangingPunct="1">
              <a:lnSpc>
                <a:spcPts val="894"/>
              </a:lnSpc>
              <a:spcBef>
                <a:spcPts val="488"/>
              </a:spcBef>
              <a:spcAft>
                <a:spcPts val="0"/>
              </a:spcAft>
              <a:buClrTx/>
              <a:buSzTx/>
              <a:buFontTx/>
              <a:buNone/>
              <a:tabLst/>
              <a:defRPr/>
            </a:pPr>
            <a:r>
              <a:rPr kumimoji="1" lang="ja-JP" altLang="en-US" sz="1138" b="0" i="0" u="none" strike="noStrike" kern="1200" cap="none" spc="0" normalizeH="0" baseline="0" noProof="0" dirty="0">
                <a:ln>
                  <a:noFill/>
                </a:ln>
                <a:solidFill>
                  <a:prstClr val="black"/>
                </a:solidFill>
                <a:effectLst/>
                <a:uLnTx/>
                <a:uFillTx/>
                <a:latin typeface="ＭＳ Ｐゴシック"/>
                <a:ea typeface="ＭＳ Ｐゴシック"/>
                <a:cs typeface="+mn-cs"/>
              </a:rPr>
              <a:t>公益社団法人日本医師会</a:t>
            </a:r>
            <a:r>
              <a:rPr kumimoji="1" lang="en-US" altLang="ja-JP" sz="1138" b="0" i="0" u="none" strike="noStrike" kern="1200" cap="none" spc="0" normalizeH="0" baseline="0" noProof="0" dirty="0">
                <a:ln>
                  <a:noFill/>
                </a:ln>
                <a:solidFill>
                  <a:prstClr val="black"/>
                </a:solidFill>
                <a:effectLst/>
                <a:uLnTx/>
                <a:uFillTx/>
                <a:latin typeface="ＭＳ Ｐゴシック"/>
                <a:ea typeface="ＭＳ Ｐゴシック"/>
                <a:cs typeface="+mn-cs"/>
              </a:rPr>
              <a:t>			</a:t>
            </a:r>
            <a:r>
              <a:rPr kumimoji="1" lang="ja-JP" altLang="en-US" sz="1138" b="0" i="0" u="none" strike="noStrike" kern="1200" cap="none" spc="0" normalizeH="0" baseline="0" noProof="0" dirty="0">
                <a:ln>
                  <a:noFill/>
                </a:ln>
                <a:solidFill>
                  <a:prstClr val="black"/>
                </a:solidFill>
                <a:effectLst/>
                <a:uLnTx/>
                <a:uFillTx/>
                <a:latin typeface="ＭＳ Ｐゴシック"/>
                <a:ea typeface="ＭＳ Ｐゴシック"/>
                <a:cs typeface="+mn-cs"/>
              </a:rPr>
              <a:t>会長　松本　吉郎</a:t>
            </a:r>
          </a:p>
          <a:p>
            <a:pPr marL="0" marR="0" lvl="0" indent="117000" algn="l" defTabSz="292500" rtl="0" eaLnBrk="1" fontAlgn="auto" latinLnBrk="0" hangingPunct="1">
              <a:lnSpc>
                <a:spcPts val="894"/>
              </a:lnSpc>
              <a:spcBef>
                <a:spcPts val="488"/>
              </a:spcBef>
              <a:spcAft>
                <a:spcPts val="0"/>
              </a:spcAft>
              <a:buClrTx/>
              <a:buSzTx/>
              <a:buFontTx/>
              <a:buNone/>
              <a:tabLst/>
              <a:defRPr/>
            </a:pPr>
            <a:r>
              <a:rPr kumimoji="1" lang="ja-JP" altLang="en-US" sz="1138" b="0" i="0" u="none" strike="noStrike" kern="1200" cap="none" spc="0" normalizeH="0" baseline="0" noProof="0" dirty="0">
                <a:ln>
                  <a:noFill/>
                </a:ln>
                <a:solidFill>
                  <a:prstClr val="black"/>
                </a:solidFill>
                <a:effectLst/>
                <a:uLnTx/>
                <a:uFillTx/>
                <a:latin typeface="ＭＳ Ｐゴシック"/>
                <a:ea typeface="ＭＳ Ｐゴシック"/>
                <a:cs typeface="+mn-cs"/>
              </a:rPr>
              <a:t>一般社団法人日本病院会</a:t>
            </a:r>
            <a:r>
              <a:rPr kumimoji="1" lang="en-US" altLang="ja-JP" sz="1138" b="0" i="0" u="none" strike="noStrike" kern="1200" cap="none" spc="0" normalizeH="0" baseline="0" noProof="0" dirty="0">
                <a:ln>
                  <a:noFill/>
                </a:ln>
                <a:solidFill>
                  <a:prstClr val="black"/>
                </a:solidFill>
                <a:effectLst/>
                <a:uLnTx/>
                <a:uFillTx/>
                <a:latin typeface="ＭＳ Ｐゴシック"/>
                <a:ea typeface="ＭＳ Ｐゴシック"/>
                <a:cs typeface="+mn-cs"/>
              </a:rPr>
              <a:t>			</a:t>
            </a:r>
            <a:r>
              <a:rPr kumimoji="1" lang="ja-JP" altLang="en-US" sz="1138" b="0" i="0" u="none" strike="noStrike" kern="1200" cap="none" spc="0" normalizeH="0" baseline="0" noProof="0" dirty="0">
                <a:ln>
                  <a:noFill/>
                </a:ln>
                <a:solidFill>
                  <a:prstClr val="black"/>
                </a:solidFill>
                <a:effectLst/>
                <a:uLnTx/>
                <a:uFillTx/>
                <a:latin typeface="ＭＳ Ｐゴシック"/>
                <a:ea typeface="ＭＳ Ｐゴシック"/>
                <a:cs typeface="+mn-cs"/>
              </a:rPr>
              <a:t>会長　相澤　孝夫</a:t>
            </a:r>
          </a:p>
          <a:p>
            <a:pPr marL="0" marR="0" lvl="0" indent="117000" algn="l" defTabSz="292500" rtl="0" eaLnBrk="1" fontAlgn="auto" latinLnBrk="0" hangingPunct="1">
              <a:lnSpc>
                <a:spcPts val="894"/>
              </a:lnSpc>
              <a:spcBef>
                <a:spcPts val="488"/>
              </a:spcBef>
              <a:spcAft>
                <a:spcPts val="0"/>
              </a:spcAft>
              <a:buClrTx/>
              <a:buSzTx/>
              <a:buFontTx/>
              <a:buNone/>
              <a:tabLst/>
              <a:defRPr/>
            </a:pPr>
            <a:r>
              <a:rPr kumimoji="1" lang="ja-JP" altLang="en-US" sz="1138" b="0" i="0" u="none" strike="noStrike" kern="1200" cap="none" spc="0" normalizeH="0" baseline="0" noProof="0" dirty="0">
                <a:ln>
                  <a:noFill/>
                </a:ln>
                <a:solidFill>
                  <a:prstClr val="black"/>
                </a:solidFill>
                <a:effectLst/>
                <a:uLnTx/>
                <a:uFillTx/>
                <a:latin typeface="ＭＳ Ｐゴシック"/>
                <a:ea typeface="ＭＳ Ｐゴシック"/>
                <a:cs typeface="+mn-cs"/>
              </a:rPr>
              <a:t>公益社団法人全日本病院協会</a:t>
            </a:r>
            <a:r>
              <a:rPr kumimoji="1" lang="en-US" altLang="ja-JP" sz="1138" b="0" i="0" u="none" strike="noStrike" kern="1200" cap="none" spc="0" normalizeH="0" baseline="0" noProof="0" dirty="0">
                <a:ln>
                  <a:noFill/>
                </a:ln>
                <a:solidFill>
                  <a:prstClr val="black"/>
                </a:solidFill>
                <a:effectLst/>
                <a:uLnTx/>
                <a:uFillTx/>
                <a:latin typeface="ＭＳ Ｐゴシック"/>
                <a:ea typeface="ＭＳ Ｐゴシック"/>
                <a:cs typeface="+mn-cs"/>
              </a:rPr>
              <a:t>		</a:t>
            </a:r>
            <a:r>
              <a:rPr kumimoji="1" lang="ja-JP" altLang="en-US" sz="1138" b="0" i="0" u="none" strike="noStrike" kern="1200" cap="none" spc="0" normalizeH="0" baseline="0" noProof="0" dirty="0">
                <a:ln>
                  <a:noFill/>
                </a:ln>
                <a:solidFill>
                  <a:prstClr val="black"/>
                </a:solidFill>
                <a:effectLst/>
                <a:uLnTx/>
                <a:uFillTx/>
                <a:latin typeface="ＭＳ Ｐゴシック"/>
                <a:ea typeface="ＭＳ Ｐゴシック"/>
                <a:cs typeface="+mn-cs"/>
              </a:rPr>
              <a:t>会長　猪口　雄二</a:t>
            </a:r>
          </a:p>
          <a:p>
            <a:pPr marL="0" marR="0" lvl="0" indent="117000" algn="l" defTabSz="292500" rtl="0" eaLnBrk="1" fontAlgn="auto" latinLnBrk="0" hangingPunct="1">
              <a:lnSpc>
                <a:spcPts val="894"/>
              </a:lnSpc>
              <a:spcBef>
                <a:spcPts val="488"/>
              </a:spcBef>
              <a:spcAft>
                <a:spcPts val="0"/>
              </a:spcAft>
              <a:buClrTx/>
              <a:buSzTx/>
              <a:buFontTx/>
              <a:buNone/>
              <a:tabLst/>
              <a:defRPr/>
            </a:pPr>
            <a:r>
              <a:rPr kumimoji="1" lang="ja-JP" altLang="en-US" sz="1138" b="0" i="0" u="none" strike="noStrike" kern="1200" cap="none" spc="0" normalizeH="0" baseline="0" noProof="0" dirty="0">
                <a:ln>
                  <a:noFill/>
                </a:ln>
                <a:solidFill>
                  <a:prstClr val="black"/>
                </a:solidFill>
                <a:effectLst/>
                <a:uLnTx/>
                <a:uFillTx/>
                <a:latin typeface="ＭＳ Ｐゴシック"/>
                <a:ea typeface="ＭＳ Ｐゴシック"/>
                <a:cs typeface="+mn-cs"/>
              </a:rPr>
              <a:t>一般社団法人日本医療法人協会</a:t>
            </a:r>
            <a:r>
              <a:rPr kumimoji="1" lang="en-US" altLang="ja-JP" sz="1138" b="0" i="0" u="none" strike="noStrike" kern="1200" cap="none" spc="0" normalizeH="0" baseline="0" noProof="0" dirty="0">
                <a:ln>
                  <a:noFill/>
                </a:ln>
                <a:solidFill>
                  <a:prstClr val="black"/>
                </a:solidFill>
                <a:effectLst/>
                <a:uLnTx/>
                <a:uFillTx/>
                <a:latin typeface="ＭＳ Ｐゴシック"/>
                <a:ea typeface="ＭＳ Ｐゴシック"/>
                <a:cs typeface="+mn-cs"/>
              </a:rPr>
              <a:t>	</a:t>
            </a:r>
            <a:r>
              <a:rPr kumimoji="1" lang="ja-JP" altLang="en-US" sz="1138" b="0" i="0" u="none" strike="noStrike" kern="1200" cap="none" spc="0" normalizeH="0" baseline="0" noProof="0" dirty="0">
                <a:ln>
                  <a:noFill/>
                </a:ln>
                <a:solidFill>
                  <a:prstClr val="black"/>
                </a:solidFill>
                <a:effectLst/>
                <a:uLnTx/>
                <a:uFillTx/>
                <a:latin typeface="ＭＳ Ｐゴシック"/>
                <a:ea typeface="ＭＳ Ｐゴシック"/>
                <a:cs typeface="+mn-cs"/>
              </a:rPr>
              <a:t>会長　加納　繁照</a:t>
            </a:r>
          </a:p>
          <a:p>
            <a:pPr marL="0" marR="0" lvl="0" indent="117000" algn="l" defTabSz="292500" rtl="0" eaLnBrk="1" fontAlgn="auto" latinLnBrk="0" hangingPunct="1">
              <a:lnSpc>
                <a:spcPts val="894"/>
              </a:lnSpc>
              <a:spcBef>
                <a:spcPts val="488"/>
              </a:spcBef>
              <a:spcAft>
                <a:spcPts val="0"/>
              </a:spcAft>
              <a:buClrTx/>
              <a:buSzTx/>
              <a:buFontTx/>
              <a:buNone/>
              <a:tabLst/>
              <a:defRPr/>
            </a:pPr>
            <a:r>
              <a:rPr kumimoji="1" lang="ja-JP" altLang="en-US" sz="1138" b="0" i="0" u="none" strike="noStrike" kern="1200" cap="none" spc="0" normalizeH="0" baseline="0" noProof="0" dirty="0">
                <a:ln>
                  <a:noFill/>
                </a:ln>
                <a:solidFill>
                  <a:prstClr val="black"/>
                </a:solidFill>
                <a:effectLst/>
                <a:uLnTx/>
                <a:uFillTx/>
                <a:latin typeface="ＭＳ Ｐゴシック"/>
                <a:ea typeface="ＭＳ Ｐゴシック"/>
                <a:cs typeface="+mn-cs"/>
              </a:rPr>
              <a:t>公益社団法人日本精神科病院協会</a:t>
            </a:r>
            <a:r>
              <a:rPr kumimoji="1" lang="en-US" altLang="ja-JP" sz="1138" b="0" i="0" u="none" strike="noStrike" kern="1200" cap="none" spc="0" normalizeH="0" baseline="0" noProof="0" dirty="0">
                <a:ln>
                  <a:noFill/>
                </a:ln>
                <a:solidFill>
                  <a:prstClr val="black"/>
                </a:solidFill>
                <a:effectLst/>
                <a:uLnTx/>
                <a:uFillTx/>
                <a:latin typeface="ＭＳ Ｐゴシック"/>
                <a:ea typeface="ＭＳ Ｐゴシック"/>
                <a:cs typeface="+mn-cs"/>
              </a:rPr>
              <a:t>	</a:t>
            </a:r>
            <a:r>
              <a:rPr kumimoji="1" lang="ja-JP" altLang="en-US" sz="1138" b="0" i="0" u="none" strike="noStrike" kern="1200" cap="none" spc="0" normalizeH="0" baseline="0" noProof="0" dirty="0">
                <a:ln>
                  <a:noFill/>
                </a:ln>
                <a:solidFill>
                  <a:prstClr val="black"/>
                </a:solidFill>
                <a:effectLst/>
                <a:uLnTx/>
                <a:uFillTx/>
                <a:latin typeface="ＭＳ Ｐゴシック"/>
                <a:ea typeface="ＭＳ Ｐゴシック"/>
                <a:cs typeface="+mn-cs"/>
              </a:rPr>
              <a:t>会長　山崎  學</a:t>
            </a:r>
          </a:p>
        </p:txBody>
      </p:sp>
      <p:sp>
        <p:nvSpPr>
          <p:cNvPr id="2" name="テキスト ボックス 1">
            <a:extLst>
              <a:ext uri="{FF2B5EF4-FFF2-40B4-BE49-F238E27FC236}">
                <a16:creationId xmlns:a16="http://schemas.microsoft.com/office/drawing/2014/main" id="{C6835C75-403B-5157-314B-4EDA3FBF567B}"/>
              </a:ext>
            </a:extLst>
          </p:cNvPr>
          <p:cNvSpPr txBox="1"/>
          <p:nvPr/>
        </p:nvSpPr>
        <p:spPr>
          <a:xfrm>
            <a:off x="155467" y="737701"/>
            <a:ext cx="9595066" cy="367473"/>
          </a:xfrm>
          <a:prstGeom prst="rect">
            <a:avLst/>
          </a:prstGeom>
          <a:noFill/>
        </p:spPr>
        <p:txBody>
          <a:bodyPr wrap="square" rtlCol="0">
            <a:spAutoFit/>
          </a:bodyP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788" b="0" i="0" u="none" strike="noStrike" kern="1200" cap="none" spc="0" normalizeH="0" baseline="0" noProof="0" dirty="0">
                <a:ln>
                  <a:noFill/>
                </a:ln>
                <a:solidFill>
                  <a:srgbClr val="0000FF"/>
                </a:solidFill>
                <a:effectLst/>
                <a:uLnTx/>
                <a:uFillTx/>
                <a:latin typeface="Arial"/>
                <a:ea typeface="ＭＳ Ｐゴシック"/>
                <a:cs typeface="+mn-cs"/>
              </a:rPr>
              <a:t>令和６年度診療報酬改定に向けた日本医師会・四病院団体協議会合同声明（令和</a:t>
            </a:r>
            <a:r>
              <a:rPr kumimoji="1" lang="en-US" altLang="ja-JP" sz="1788" b="0" i="0" u="none" strike="noStrike" kern="1200" cap="none" spc="0" normalizeH="0" baseline="0" noProof="0" dirty="0">
                <a:ln>
                  <a:noFill/>
                </a:ln>
                <a:solidFill>
                  <a:srgbClr val="0000FF"/>
                </a:solidFill>
                <a:effectLst/>
                <a:uLnTx/>
                <a:uFillTx/>
                <a:latin typeface="Arial"/>
                <a:ea typeface="ＭＳ Ｐゴシック"/>
                <a:cs typeface="+mn-cs"/>
              </a:rPr>
              <a:t>5</a:t>
            </a:r>
            <a:r>
              <a:rPr kumimoji="1" lang="ja-JP" altLang="en-US" sz="1788" b="0" i="0" u="none" strike="noStrike" kern="1200" cap="none" spc="0" normalizeH="0" baseline="0" noProof="0" dirty="0">
                <a:ln>
                  <a:noFill/>
                </a:ln>
                <a:solidFill>
                  <a:srgbClr val="0000FF"/>
                </a:solidFill>
                <a:effectLst/>
                <a:uLnTx/>
                <a:uFillTx/>
                <a:latin typeface="Arial"/>
                <a:ea typeface="ＭＳ Ｐゴシック"/>
                <a:cs typeface="+mn-cs"/>
              </a:rPr>
              <a:t>年</a:t>
            </a:r>
            <a:r>
              <a:rPr kumimoji="1" lang="en-US" altLang="ja-JP" sz="1788" b="0" i="0" u="none" strike="noStrike" kern="1200" cap="none" spc="0" normalizeH="0" baseline="0" noProof="0" dirty="0">
                <a:ln>
                  <a:noFill/>
                </a:ln>
                <a:solidFill>
                  <a:srgbClr val="0000FF"/>
                </a:solidFill>
                <a:effectLst/>
                <a:uLnTx/>
                <a:uFillTx/>
                <a:latin typeface="Arial"/>
                <a:ea typeface="ＭＳ Ｐゴシック"/>
                <a:cs typeface="+mn-cs"/>
              </a:rPr>
              <a:t>11</a:t>
            </a:r>
            <a:r>
              <a:rPr kumimoji="1" lang="ja-JP" altLang="en-US" sz="1788" b="0" i="0" u="none" strike="noStrike" kern="1200" cap="none" spc="0" normalizeH="0" baseline="0" noProof="0" dirty="0">
                <a:ln>
                  <a:noFill/>
                </a:ln>
                <a:solidFill>
                  <a:srgbClr val="0000FF"/>
                </a:solidFill>
                <a:effectLst/>
                <a:uLnTx/>
                <a:uFillTx/>
                <a:latin typeface="Arial"/>
                <a:ea typeface="ＭＳ Ｐゴシック"/>
                <a:cs typeface="+mn-cs"/>
              </a:rPr>
              <a:t>月</a:t>
            </a:r>
            <a:r>
              <a:rPr kumimoji="1" lang="en-US" altLang="ja-JP" sz="1788" b="0" i="0" u="none" strike="noStrike" kern="1200" cap="none" spc="0" normalizeH="0" baseline="0" noProof="0" dirty="0">
                <a:ln>
                  <a:noFill/>
                </a:ln>
                <a:solidFill>
                  <a:srgbClr val="0000FF"/>
                </a:solidFill>
                <a:effectLst/>
                <a:uLnTx/>
                <a:uFillTx/>
                <a:latin typeface="Arial"/>
                <a:ea typeface="ＭＳ Ｐゴシック"/>
                <a:cs typeface="+mn-cs"/>
              </a:rPr>
              <a:t>15</a:t>
            </a:r>
            <a:r>
              <a:rPr kumimoji="1" lang="ja-JP" altLang="en-US" sz="1788" b="0" i="0" u="none" strike="noStrike" kern="1200" cap="none" spc="0" normalizeH="0" baseline="0" noProof="0" dirty="0">
                <a:ln>
                  <a:noFill/>
                </a:ln>
                <a:solidFill>
                  <a:srgbClr val="0000FF"/>
                </a:solidFill>
                <a:effectLst/>
                <a:uLnTx/>
                <a:uFillTx/>
                <a:latin typeface="Arial"/>
                <a:ea typeface="ＭＳ Ｐゴシック"/>
                <a:cs typeface="+mn-cs"/>
              </a:rPr>
              <a:t>日）</a:t>
            </a:r>
          </a:p>
        </p:txBody>
      </p:sp>
      <p:sp>
        <p:nvSpPr>
          <p:cNvPr id="10" name="テキスト ボックス 9">
            <a:extLst>
              <a:ext uri="{FF2B5EF4-FFF2-40B4-BE49-F238E27FC236}">
                <a16:creationId xmlns:a16="http://schemas.microsoft.com/office/drawing/2014/main" id="{B00E3AB4-9504-F2B2-FED1-7AC475943430}"/>
              </a:ext>
            </a:extLst>
          </p:cNvPr>
          <p:cNvSpPr txBox="1"/>
          <p:nvPr/>
        </p:nvSpPr>
        <p:spPr>
          <a:xfrm>
            <a:off x="155467" y="5964994"/>
            <a:ext cx="9185521" cy="242374"/>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（出所）令和６年度診療報酬改定に向けた日本医師会・四病院団体協議会合</a:t>
            </a:r>
            <a:r>
              <a:rPr kumimoji="1" lang="ja-JP" altLang="en-US" sz="975" b="0" i="0" u="none" strike="noStrike" kern="1200" cap="none" spc="0" normalizeH="0" baseline="0" noProof="0">
                <a:ln>
                  <a:noFill/>
                </a:ln>
                <a:solidFill>
                  <a:prstClr val="black"/>
                </a:solidFill>
                <a:effectLst/>
                <a:uLnTx/>
                <a:uFillTx/>
                <a:latin typeface="ＭＳ Ｐゴシック"/>
                <a:ea typeface="ＭＳ Ｐゴシック"/>
                <a:cs typeface="+mn-cs"/>
              </a:rPr>
              <a:t>同声明令和</a:t>
            </a:r>
            <a:r>
              <a:rPr kumimoji="1" lang="en-US" altLang="ja-JP" sz="975" b="0" i="0" u="none" strike="noStrike" kern="1200" cap="none" spc="0" normalizeH="0" baseline="0" noProof="0" dirty="0">
                <a:ln>
                  <a:noFill/>
                </a:ln>
                <a:solidFill>
                  <a:prstClr val="black"/>
                </a:solidFill>
                <a:effectLst/>
                <a:uLnTx/>
                <a:uFillTx/>
                <a:latin typeface="ＭＳ Ｐゴシック"/>
                <a:ea typeface="ＭＳ Ｐゴシック"/>
                <a:cs typeface="+mn-cs"/>
              </a:rPr>
              <a:t>5</a:t>
            </a: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年</a:t>
            </a:r>
            <a:r>
              <a:rPr kumimoji="1" lang="en-US" altLang="ja-JP" sz="975" b="0" i="0" u="none" strike="noStrike" kern="1200" cap="none" spc="0" normalizeH="0" baseline="0" noProof="0" dirty="0">
                <a:ln>
                  <a:noFill/>
                </a:ln>
                <a:solidFill>
                  <a:prstClr val="black"/>
                </a:solidFill>
                <a:effectLst/>
                <a:uLnTx/>
                <a:uFillTx/>
                <a:latin typeface="ＭＳ Ｐゴシック"/>
                <a:ea typeface="ＭＳ Ｐゴシック"/>
                <a:cs typeface="+mn-cs"/>
              </a:rPr>
              <a:t>11</a:t>
            </a: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月</a:t>
            </a:r>
            <a:r>
              <a:rPr kumimoji="1" lang="en-US" altLang="ja-JP" sz="975" b="0" i="0" u="none" strike="noStrike" kern="1200" cap="none" spc="0" normalizeH="0" baseline="0" noProof="0" dirty="0">
                <a:ln>
                  <a:noFill/>
                </a:ln>
                <a:solidFill>
                  <a:prstClr val="black"/>
                </a:solidFill>
                <a:effectLst/>
                <a:uLnTx/>
                <a:uFillTx/>
                <a:latin typeface="ＭＳ Ｐゴシック"/>
                <a:ea typeface="ＭＳ Ｐゴシック"/>
                <a:cs typeface="+mn-cs"/>
              </a:rPr>
              <a:t>15</a:t>
            </a:r>
            <a:r>
              <a:rPr kumimoji="1" lang="ja-JP" altLang="en-US" sz="975" b="0" i="0" u="none" strike="noStrike" kern="1200" cap="none" spc="0" normalizeH="0" baseline="0" noProof="0" dirty="0">
                <a:ln>
                  <a:noFill/>
                </a:ln>
                <a:solidFill>
                  <a:prstClr val="black"/>
                </a:solidFill>
                <a:effectLst/>
                <a:uLnTx/>
                <a:uFillTx/>
                <a:latin typeface="ＭＳ Ｐゴシック"/>
                <a:ea typeface="ＭＳ Ｐゴシック"/>
                <a:cs typeface="+mn-cs"/>
              </a:rPr>
              <a:t>日）</a:t>
            </a:r>
          </a:p>
        </p:txBody>
      </p:sp>
      <p:pic>
        <p:nvPicPr>
          <p:cNvPr id="17" name="図 16">
            <a:extLst>
              <a:ext uri="{FF2B5EF4-FFF2-40B4-BE49-F238E27FC236}">
                <a16:creationId xmlns:a16="http://schemas.microsoft.com/office/drawing/2014/main" id="{7A0AEC49-95AC-A6B6-D526-5951CE0F4EB3}"/>
              </a:ext>
            </a:extLst>
          </p:cNvPr>
          <p:cNvPicPr>
            <a:picLocks noChangeAspect="1"/>
          </p:cNvPicPr>
          <p:nvPr/>
        </p:nvPicPr>
        <p:blipFill>
          <a:blip r:embed="rId3"/>
          <a:stretch>
            <a:fillRect/>
          </a:stretch>
        </p:blipFill>
        <p:spPr>
          <a:xfrm>
            <a:off x="339051" y="4248036"/>
            <a:ext cx="2430636" cy="1596786"/>
          </a:xfrm>
          <a:prstGeom prst="rect">
            <a:avLst/>
          </a:prstGeom>
          <a:ln>
            <a:solidFill>
              <a:schemeClr val="tx1"/>
            </a:solidFill>
          </a:ln>
        </p:spPr>
      </p:pic>
      <p:sp>
        <p:nvSpPr>
          <p:cNvPr id="13" name="テキスト ボックス 12">
            <a:extLst>
              <a:ext uri="{FF2B5EF4-FFF2-40B4-BE49-F238E27FC236}">
                <a16:creationId xmlns:a16="http://schemas.microsoft.com/office/drawing/2014/main" id="{74938AE0-3156-F573-2A16-024E15614AC1}"/>
              </a:ext>
            </a:extLst>
          </p:cNvPr>
          <p:cNvSpPr txBox="1"/>
          <p:nvPr/>
        </p:nvSpPr>
        <p:spPr>
          <a:xfrm>
            <a:off x="306222" y="1477239"/>
            <a:ext cx="9329761" cy="2815899"/>
          </a:xfrm>
          <a:prstGeom prst="rect">
            <a:avLst/>
          </a:prstGeom>
          <a:noFill/>
        </p:spPr>
        <p:txBody>
          <a:bodyPr wrap="square" rtlCol="0">
            <a:spAutoFit/>
          </a:bodyPr>
          <a:lstStyle/>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1056" b="0" i="0" u="none" strike="noStrike" kern="1200" cap="none" spc="0" normalizeH="0" baseline="0" noProof="0" dirty="0">
                <a:ln>
                  <a:noFill/>
                </a:ln>
                <a:solidFill>
                  <a:prstClr val="black"/>
                </a:solidFill>
                <a:effectLst/>
                <a:uLnTx/>
                <a:uFillTx/>
                <a:latin typeface="ＭＳ Ｐゴシック"/>
                <a:ea typeface="ＭＳ Ｐゴシック"/>
                <a:cs typeface="+mn-cs"/>
              </a:rPr>
              <a:t>医療機関は、新型コロナ感染症対応をはじめ、地域における医療提供に貢献してきました。</a:t>
            </a:r>
          </a:p>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1056" b="0" i="0" u="none" strike="noStrike" kern="1200" cap="none" spc="0" normalizeH="0" baseline="0" noProof="0" dirty="0">
                <a:ln>
                  <a:noFill/>
                </a:ln>
                <a:solidFill>
                  <a:prstClr val="black"/>
                </a:solidFill>
                <a:effectLst/>
                <a:uLnTx/>
                <a:uFillTx/>
                <a:latin typeface="ＭＳ Ｐゴシック"/>
                <a:ea typeface="ＭＳ Ｐゴシック"/>
                <a:cs typeface="+mn-cs"/>
              </a:rPr>
              <a:t>これを継続するためには、支え手が減少する中での人材確保が不可欠であり、政府からも持続的な賃上げが呼び掛けられています。今年の春闘では平均賃上げ率</a:t>
            </a:r>
            <a:r>
              <a:rPr kumimoji="1" lang="en-US" altLang="ja-JP" sz="1056" b="0" i="0" u="none" strike="noStrike" kern="1200" cap="none" spc="0" normalizeH="0" baseline="0" noProof="0" dirty="0">
                <a:ln>
                  <a:noFill/>
                </a:ln>
                <a:solidFill>
                  <a:prstClr val="black"/>
                </a:solidFill>
                <a:effectLst/>
                <a:uLnTx/>
                <a:uFillTx/>
                <a:latin typeface="ＭＳ Ｐゴシック"/>
                <a:ea typeface="ＭＳ Ｐゴシック"/>
                <a:cs typeface="+mn-cs"/>
              </a:rPr>
              <a:t>3.58</a:t>
            </a:r>
            <a:r>
              <a:rPr kumimoji="1" lang="ja-JP" altLang="en-US" sz="1056" b="0" i="0" u="none" strike="noStrike" kern="1200" cap="none" spc="0" normalizeH="0" baseline="0" noProof="0" dirty="0">
                <a:ln>
                  <a:noFill/>
                </a:ln>
                <a:solidFill>
                  <a:prstClr val="black"/>
                </a:solidFill>
                <a:effectLst/>
                <a:uLnTx/>
                <a:uFillTx/>
                <a:latin typeface="ＭＳ Ｐゴシック"/>
                <a:ea typeface="ＭＳ Ｐゴシック"/>
                <a:cs typeface="+mn-cs"/>
              </a:rPr>
              <a:t>％、人事院勧告では</a:t>
            </a:r>
            <a:r>
              <a:rPr kumimoji="1" lang="en-US" altLang="ja-JP" sz="1056" b="0" i="0" u="none" strike="noStrike" kern="1200" cap="none" spc="0" normalizeH="0" baseline="0" noProof="0" dirty="0">
                <a:ln>
                  <a:noFill/>
                </a:ln>
                <a:solidFill>
                  <a:prstClr val="black"/>
                </a:solidFill>
                <a:effectLst/>
                <a:uLnTx/>
                <a:uFillTx/>
                <a:latin typeface="ＭＳ Ｐゴシック"/>
                <a:ea typeface="ＭＳ Ｐゴシック"/>
                <a:cs typeface="+mn-cs"/>
              </a:rPr>
              <a:t>3.3</a:t>
            </a:r>
            <a:r>
              <a:rPr kumimoji="1" lang="ja-JP" altLang="en-US" sz="1056" b="0" i="0" u="none" strike="noStrike" kern="1200" cap="none" spc="0" normalizeH="0" baseline="0" noProof="0" dirty="0">
                <a:ln>
                  <a:noFill/>
                </a:ln>
                <a:solidFill>
                  <a:prstClr val="black"/>
                </a:solidFill>
                <a:effectLst/>
                <a:uLnTx/>
                <a:uFillTx/>
                <a:latin typeface="ＭＳ Ｐゴシック"/>
                <a:ea typeface="ＭＳ Ｐゴシック"/>
                <a:cs typeface="+mn-cs"/>
              </a:rPr>
              <a:t>％の上昇が示されており、医療界においても、これらとの差を埋めるだけでなく、岸田総理が掲げる「賃上げ」という国の重要政策を踏まえて、さらに加速すると見込まれる来春の春闘に匹敵する対応のための財源の確保が必要です。全従事者の</a:t>
            </a:r>
            <a:r>
              <a:rPr kumimoji="1" lang="en-US" altLang="ja-JP" sz="1056" b="0" i="0" u="none" strike="noStrike" kern="1200" cap="none" spc="0" normalizeH="0" baseline="0" noProof="0" dirty="0">
                <a:ln>
                  <a:noFill/>
                </a:ln>
                <a:solidFill>
                  <a:prstClr val="black"/>
                </a:solidFill>
                <a:effectLst/>
                <a:uLnTx/>
                <a:uFillTx/>
                <a:latin typeface="ＭＳ Ｐゴシック"/>
                <a:ea typeface="ＭＳ Ｐゴシック"/>
                <a:cs typeface="+mn-cs"/>
              </a:rPr>
              <a:t>13.5</a:t>
            </a:r>
            <a:r>
              <a:rPr kumimoji="1" lang="ja-JP" altLang="en-US" sz="1056" b="0" i="0" u="none" strike="noStrike" kern="1200" cap="none" spc="0" normalizeH="0" baseline="0" noProof="0" dirty="0">
                <a:ln>
                  <a:noFill/>
                </a:ln>
                <a:solidFill>
                  <a:prstClr val="black"/>
                </a:solidFill>
                <a:effectLst/>
                <a:uLnTx/>
                <a:uFillTx/>
                <a:latin typeface="ＭＳ Ｐゴシック"/>
                <a:ea typeface="ＭＳ Ｐゴシック"/>
                <a:cs typeface="+mn-cs"/>
              </a:rPr>
              <a:t>％にも上る医療・介護就業者約</a:t>
            </a:r>
            <a:r>
              <a:rPr kumimoji="1" lang="en-US" altLang="ja-JP" sz="1056" b="0" i="0" u="none" strike="noStrike" kern="1200" cap="none" spc="0" normalizeH="0" baseline="0" noProof="0" dirty="0">
                <a:ln>
                  <a:noFill/>
                </a:ln>
                <a:solidFill>
                  <a:prstClr val="black"/>
                </a:solidFill>
                <a:effectLst/>
                <a:uLnTx/>
                <a:uFillTx/>
                <a:latin typeface="ＭＳ Ｐゴシック"/>
                <a:ea typeface="ＭＳ Ｐゴシック"/>
                <a:cs typeface="+mn-cs"/>
              </a:rPr>
              <a:t>900</a:t>
            </a:r>
            <a:r>
              <a:rPr kumimoji="1" lang="ja-JP" altLang="en-US" sz="1056" b="0" i="0" u="none" strike="noStrike" kern="1200" cap="none" spc="0" normalizeH="0" baseline="0" noProof="0" dirty="0">
                <a:ln>
                  <a:noFill/>
                </a:ln>
                <a:solidFill>
                  <a:prstClr val="black"/>
                </a:solidFill>
                <a:effectLst/>
                <a:uLnTx/>
                <a:uFillTx/>
                <a:latin typeface="ＭＳ Ｐゴシック"/>
                <a:ea typeface="ＭＳ Ｐゴシック"/>
                <a:cs typeface="+mn-cs"/>
              </a:rPr>
              <a:t>万人に対する賃上げは、我が国全体の賃金上昇と地方の成長の実現につながり、経済の活性化も見込めます。</a:t>
            </a:r>
          </a:p>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1056" b="0" i="0" u="none" strike="noStrike" kern="1200" cap="none" spc="0" normalizeH="0" baseline="0" noProof="0" dirty="0">
                <a:ln>
                  <a:noFill/>
                </a:ln>
                <a:solidFill>
                  <a:prstClr val="black"/>
                </a:solidFill>
                <a:effectLst/>
                <a:uLnTx/>
                <a:uFillTx/>
                <a:latin typeface="ＭＳ Ｐゴシック"/>
                <a:ea typeface="ＭＳ Ｐゴシック"/>
                <a:cs typeface="+mn-cs"/>
              </a:rPr>
              <a:t>加えて、</a:t>
            </a:r>
            <a:r>
              <a:rPr kumimoji="1" lang="en-US" altLang="ja-JP" sz="1056" b="0" i="0" u="none" strike="noStrike" kern="1200" cap="none" spc="0" normalizeH="0" baseline="0" noProof="0" dirty="0">
                <a:ln>
                  <a:noFill/>
                </a:ln>
                <a:solidFill>
                  <a:prstClr val="black"/>
                </a:solidFill>
                <a:effectLst/>
                <a:uLnTx/>
                <a:uFillTx/>
                <a:latin typeface="ＭＳ Ｐゴシック"/>
                <a:ea typeface="ＭＳ Ｐゴシック"/>
                <a:cs typeface="+mn-cs"/>
              </a:rPr>
              <a:t>30</a:t>
            </a:r>
            <a:r>
              <a:rPr kumimoji="1" lang="ja-JP" altLang="en-US" sz="1056" b="0" i="0" u="none" strike="noStrike" kern="1200" cap="none" spc="0" normalizeH="0" baseline="0" noProof="0" dirty="0">
                <a:ln>
                  <a:noFill/>
                </a:ln>
                <a:solidFill>
                  <a:prstClr val="black"/>
                </a:solidFill>
                <a:effectLst/>
                <a:uLnTx/>
                <a:uFillTx/>
                <a:latin typeface="ＭＳ Ｐゴシック"/>
                <a:ea typeface="ＭＳ Ｐゴシック"/>
                <a:cs typeface="+mn-cs"/>
              </a:rPr>
              <a:t>年近く類を見ない物価高騰の局面を迎えており、今後も続くことが見込まれる物価高騰には、緊急避難的な対応だけでなく、恒常的な対応が必要です。</a:t>
            </a:r>
          </a:p>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1056" b="0" i="0" u="none" strike="noStrike" kern="1200" cap="none" spc="0" normalizeH="0" baseline="0" noProof="0" dirty="0">
                <a:ln>
                  <a:noFill/>
                </a:ln>
                <a:solidFill>
                  <a:prstClr val="black"/>
                </a:solidFill>
                <a:effectLst/>
                <a:uLnTx/>
                <a:uFillTx/>
                <a:latin typeface="ＭＳ Ｐゴシック"/>
                <a:ea typeface="ＭＳ Ｐゴシック"/>
                <a:cs typeface="+mn-cs"/>
              </a:rPr>
              <a:t>公定価格である診療報酬により運営する医療機関等は、その物価高騰、人件費等の上昇分を価格に転嫁できません。</a:t>
            </a:r>
          </a:p>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1056" b="0" i="0" u="none" strike="noStrike" kern="1200" cap="none" spc="0" normalizeH="0" baseline="0" noProof="0" dirty="0">
                <a:ln>
                  <a:noFill/>
                </a:ln>
                <a:solidFill>
                  <a:prstClr val="black"/>
                </a:solidFill>
                <a:effectLst/>
                <a:uLnTx/>
                <a:uFillTx/>
                <a:latin typeface="ＭＳ Ｐゴシック"/>
                <a:ea typeface="ＭＳ Ｐゴシック"/>
                <a:cs typeface="+mn-cs"/>
              </a:rPr>
              <a:t>一方、</a:t>
            </a:r>
            <a:r>
              <a:rPr kumimoji="1" lang="en-US" altLang="ja-JP" sz="1056" b="0" i="0" u="none" strike="noStrike" kern="1200" cap="none" spc="0" normalizeH="0" baseline="0" noProof="0" dirty="0">
                <a:ln>
                  <a:noFill/>
                </a:ln>
                <a:solidFill>
                  <a:prstClr val="black"/>
                </a:solidFill>
                <a:effectLst/>
                <a:uLnTx/>
                <a:uFillTx/>
                <a:latin typeface="ＭＳ Ｐゴシック"/>
                <a:ea typeface="ＭＳ Ｐゴシック"/>
                <a:cs typeface="+mn-cs"/>
              </a:rPr>
              <a:t>11</a:t>
            </a:r>
            <a:r>
              <a:rPr kumimoji="1" lang="ja-JP" altLang="en-US" sz="1056" b="0" i="0" u="none" strike="noStrike" kern="1200" cap="none" spc="0" normalizeH="0" baseline="0" noProof="0" dirty="0">
                <a:ln>
                  <a:noFill/>
                </a:ln>
                <a:solidFill>
                  <a:prstClr val="black"/>
                </a:solidFill>
                <a:effectLst/>
                <a:uLnTx/>
                <a:uFillTx/>
                <a:latin typeface="ＭＳ Ｐゴシック"/>
                <a:ea typeface="ＭＳ Ｐゴシック"/>
                <a:cs typeface="+mn-cs"/>
              </a:rPr>
              <a:t>月</a:t>
            </a:r>
            <a:r>
              <a:rPr kumimoji="1" lang="en-US" altLang="ja-JP" sz="1056" b="0" i="0" u="none" strike="noStrike" kern="1200" cap="none" spc="0" normalizeH="0" baseline="0" noProof="0" dirty="0">
                <a:ln>
                  <a:noFill/>
                </a:ln>
                <a:solidFill>
                  <a:prstClr val="black"/>
                </a:solidFill>
                <a:effectLst/>
                <a:uLnTx/>
                <a:uFillTx/>
                <a:latin typeface="ＭＳ Ｐゴシック"/>
                <a:ea typeface="ＭＳ Ｐゴシック"/>
                <a:cs typeface="+mn-cs"/>
              </a:rPr>
              <a:t>10</a:t>
            </a:r>
            <a:r>
              <a:rPr kumimoji="1" lang="ja-JP" altLang="en-US" sz="1056" b="0" i="0" u="none" strike="noStrike" kern="1200" cap="none" spc="0" normalizeH="0" baseline="0" noProof="0" dirty="0">
                <a:ln>
                  <a:noFill/>
                </a:ln>
                <a:solidFill>
                  <a:prstClr val="black"/>
                </a:solidFill>
                <a:effectLst/>
                <a:uLnTx/>
                <a:uFillTx/>
                <a:latin typeface="ＭＳ Ｐゴシック"/>
                <a:ea typeface="ＭＳ Ｐゴシック"/>
                <a:cs typeface="+mn-cs"/>
              </a:rPr>
              <a:t>日に閣議決定された補正予算で、入院中の食事療養等への新たな対応や、光熱費等の物価高騰への継続支援がとりまとめられました。これは来年度の報酬改定を待てず、引き上げるまでの応急処置として、あくまでも当面の対応であり、今後、報酬改定でしっかりと対応していただきますようお願いします。</a:t>
            </a:r>
          </a:p>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1056" b="0" i="0" u="none" strike="noStrike" kern="1200" cap="none" spc="0" normalizeH="0" baseline="0" noProof="0" dirty="0">
                <a:ln>
                  <a:noFill/>
                </a:ln>
                <a:solidFill>
                  <a:prstClr val="black"/>
                </a:solidFill>
                <a:effectLst/>
                <a:uLnTx/>
                <a:uFillTx/>
                <a:latin typeface="ＭＳ Ｐゴシック"/>
                <a:ea typeface="ＭＳ Ｐゴシック"/>
                <a:cs typeface="+mn-cs"/>
              </a:rPr>
              <a:t>国民の生命と健康を守るため、医療・介護分野における物価高騰・賃金上昇に対する取組を進め、質の高い適切な医療・介護を安定的に国民に提供しなければなりません。そのためには、人事院勧告</a:t>
            </a:r>
            <a:r>
              <a:rPr kumimoji="1" lang="en-US" altLang="ja-JP" sz="1056" b="0" i="0" u="none" strike="noStrike" kern="1200" cap="none" spc="0" normalizeH="0" baseline="0" noProof="0" dirty="0">
                <a:ln>
                  <a:noFill/>
                </a:ln>
                <a:solidFill>
                  <a:prstClr val="black"/>
                </a:solidFill>
                <a:effectLst/>
                <a:uLnTx/>
                <a:uFillTx/>
                <a:latin typeface="ＭＳ Ｐゴシック"/>
                <a:ea typeface="ＭＳ Ｐゴシック"/>
                <a:cs typeface="+mn-cs"/>
              </a:rPr>
              <a:t>3.3</a:t>
            </a:r>
            <a:r>
              <a:rPr kumimoji="1" lang="ja-JP" altLang="en-US" sz="1056" b="0" i="0" u="none" strike="noStrike" kern="1200" cap="none" spc="0" normalizeH="0" baseline="0" noProof="0" dirty="0">
                <a:ln>
                  <a:noFill/>
                </a:ln>
                <a:solidFill>
                  <a:prstClr val="black"/>
                </a:solidFill>
                <a:effectLst/>
                <a:uLnTx/>
                <a:uFillTx/>
                <a:latin typeface="ＭＳ Ｐゴシック"/>
                <a:ea typeface="ＭＳ Ｐゴシック"/>
                <a:cs typeface="+mn-cs"/>
              </a:rPr>
              <a:t>％を大きく上回る賃上げと物価高騰、さらには日進月歩する技術革新への対応には十分な原資が必要不可欠です。</a:t>
            </a:r>
            <a:endParaRPr kumimoji="1" lang="en-US" altLang="ja-JP" sz="1056"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1056" b="0" i="0" u="none" strike="noStrike" kern="1200" cap="none" spc="0" normalizeH="0" baseline="0" noProof="0" dirty="0">
                <a:ln>
                  <a:noFill/>
                </a:ln>
                <a:solidFill>
                  <a:prstClr val="black"/>
                </a:solidFill>
                <a:effectLst/>
                <a:uLnTx/>
                <a:uFillTx/>
                <a:latin typeface="ＭＳ Ｐゴシック"/>
                <a:ea typeface="ＭＳ Ｐゴシック"/>
                <a:cs typeface="+mn-cs"/>
              </a:rPr>
              <a:t>つきましては、令和６年度診療報酬改定において、大幅な診療報酬の引き上げの改定を強く求めます。</a:t>
            </a:r>
            <a:endParaRPr kumimoji="1" lang="en-US" altLang="ja-JP" sz="1056"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117000" algn="l" defTabSz="742950" rtl="0" eaLnBrk="1" fontAlgn="auto" latinLnBrk="0" hangingPunct="1">
              <a:lnSpc>
                <a:spcPct val="100000"/>
              </a:lnSpc>
              <a:spcBef>
                <a:spcPts val="488"/>
              </a:spcBef>
              <a:spcAft>
                <a:spcPts val="0"/>
              </a:spcAft>
              <a:buClrTx/>
              <a:buSzTx/>
              <a:buFontTx/>
              <a:buNone/>
              <a:tabLst/>
              <a:defRPr/>
            </a:pPr>
            <a:r>
              <a:rPr kumimoji="1" lang="ja-JP" altLang="en-US" sz="1056" b="0" i="0" u="none" strike="noStrike" kern="1200" cap="none" spc="0" normalizeH="0" baseline="0" noProof="0" dirty="0">
                <a:ln>
                  <a:noFill/>
                </a:ln>
                <a:solidFill>
                  <a:prstClr val="black"/>
                </a:solidFill>
                <a:effectLst/>
                <a:uLnTx/>
                <a:uFillTx/>
                <a:latin typeface="ＭＳ Ｐゴシック"/>
                <a:ea typeface="ＭＳ Ｐゴシック"/>
                <a:cs typeface="+mn-cs"/>
              </a:rPr>
              <a:t>医療界が一体・一丸となって、国の経済対策と歩調をあわせて進んでいく重要な年であり、診療報酬改定の大きな方向性において、声を一つにして、歩んでいくべきという想いです。</a:t>
            </a:r>
          </a:p>
        </p:txBody>
      </p:sp>
      <p:pic>
        <p:nvPicPr>
          <p:cNvPr id="20" name="図 19" descr="屋内, テレビ, 男, モニター が含まれている画像&#10;&#10;自動的に生成された説明">
            <a:extLst>
              <a:ext uri="{FF2B5EF4-FFF2-40B4-BE49-F238E27FC236}">
                <a16:creationId xmlns:a16="http://schemas.microsoft.com/office/drawing/2014/main" id="{BA9C46B0-C339-4273-03E1-EE345896F729}"/>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3800" t="9236" r="3800" b="13347"/>
          <a:stretch/>
        </p:blipFill>
        <p:spPr>
          <a:xfrm>
            <a:off x="2813686" y="4248036"/>
            <a:ext cx="2881325" cy="1609431"/>
          </a:xfrm>
          <a:prstGeom prst="rect">
            <a:avLst/>
          </a:prstGeom>
          <a:ln>
            <a:solidFill>
              <a:schemeClr val="tx1"/>
            </a:solidFill>
          </a:ln>
        </p:spPr>
      </p:pic>
      <p:sp>
        <p:nvSpPr>
          <p:cNvPr id="3" name="スライド番号プレースホルダー 2">
            <a:extLst>
              <a:ext uri="{FF2B5EF4-FFF2-40B4-BE49-F238E27FC236}">
                <a16:creationId xmlns:a16="http://schemas.microsoft.com/office/drawing/2014/main" id="{30EC4001-49FC-0B91-F834-96C59FD1A9A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a:cs typeface="+mn-cs"/>
            </a:endParaRPr>
          </a:p>
        </p:txBody>
      </p:sp>
    </p:spTree>
    <p:extLst>
      <p:ext uri="{BB962C8B-B14F-4D97-AF65-F5344CB8AC3E}">
        <p14:creationId xmlns:p14="http://schemas.microsoft.com/office/powerpoint/2010/main" val="3248884374"/>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正方形/長方形 33">
            <a:extLst>
              <a:ext uri="{FF2B5EF4-FFF2-40B4-BE49-F238E27FC236}">
                <a16:creationId xmlns:a16="http://schemas.microsoft.com/office/drawing/2014/main" id="{BAA7E464-AC4F-C06F-6F92-46CF44DE894E}"/>
              </a:ext>
            </a:extLst>
          </p:cNvPr>
          <p:cNvSpPr/>
          <p:nvPr/>
        </p:nvSpPr>
        <p:spPr>
          <a:xfrm>
            <a:off x="188119" y="967163"/>
            <a:ext cx="9529762" cy="269043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経皮的冠動脈形成術（特殊カテーテルによるもの）</a:t>
            </a:r>
            <a:r>
              <a:rPr kumimoji="1" lang="en-US" altLang="ja-JP" sz="1600" b="0" i="0" u="none" strike="noStrike" kern="1200" cap="none" spc="0" normalizeH="0" baseline="0" noProof="0">
                <a:ln>
                  <a:noFill/>
                </a:ln>
                <a:solidFill>
                  <a:prstClr val="black"/>
                </a:solidFill>
                <a:effectLst/>
                <a:uLnTx/>
                <a:uFillTx/>
                <a:latin typeface="メイリオ"/>
                <a:ea typeface="メイリオ"/>
                <a:cs typeface="+mn-cs"/>
              </a:rPr>
              <a:t>】</a:t>
            </a:r>
            <a:endParaRPr kumimoji="1" lang="en-US" altLang="ja-JP" sz="1600" b="1" i="0" u="sng"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（新）</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３</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アテローム切除アブレーション式血管形成術用カテーテルによるもの</a:t>
            </a: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endParaRPr kumimoji="0" lang="en-US" altLang="ja-JP" sz="1600" b="1" i="0" u="none" strike="noStrike" kern="1200" cap="none" spc="0" normalizeH="0" baseline="0" noProof="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a:ln>
                  <a:noFill/>
                </a:ln>
                <a:solidFill>
                  <a:srgbClr val="0070C0"/>
                </a:solidFill>
                <a:effectLst/>
                <a:uLnTx/>
                <a:uFillTx/>
                <a:latin typeface="メイリオ"/>
                <a:ea typeface="メイリオ"/>
                <a:cs typeface="+mn-cs"/>
              </a:rPr>
              <a:t>24,720</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点</a:t>
            </a:r>
            <a:endParaRPr kumimoji="1" lang="en-US" altLang="ja-JP" sz="1600" b="1" i="0" u="sng" strike="noStrike" kern="1200" cap="none" spc="0" normalizeH="0" baseline="0" noProof="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9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［技術の概要］</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新規の冠動脈重度石灰化病変を破砕し、血管内狭窄部の拡張を行う。</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［施設基準］（概要）</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既に経皮的冠動脈形成術（特殊カテーテルによるもの）の施設基準に係る届出を行っており、</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複数の高速回転式経皮経管アテレクトミーカテーテルを設置している又は１種類のみの高速回転</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　式経皮経管アテレクトミーカテーテルの導入施設で過去２年間</a:t>
            </a:r>
            <a:r>
              <a:rPr kumimoji="1" lang="en-US" altLang="ja-JP" sz="1200" b="0" i="0" u="none" strike="noStrike" kern="1200" cap="none" spc="0" normalizeH="0" baseline="0" noProof="0">
                <a:ln>
                  <a:noFill/>
                </a:ln>
                <a:solidFill>
                  <a:prstClr val="black"/>
                </a:solidFill>
                <a:effectLst/>
                <a:uLnTx/>
                <a:uFillTx/>
                <a:latin typeface="メイリオ"/>
                <a:ea typeface="メイリオ"/>
                <a:cs typeface="+mn-cs"/>
              </a:rPr>
              <a:t>25</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例以上の使用実績のある保険医</a:t>
            </a:r>
            <a:endParaRPr kumimoji="0"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179705"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療機関であること。</a:t>
            </a:r>
            <a:endParaRPr kumimoji="0"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9705"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手術等の医療技術の適切な評価⑥</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11929" y="804508"/>
            <a:ext cx="3982980"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新規保険医療材料等に係る技術料の新設</a:t>
            </a:r>
          </a:p>
        </p:txBody>
      </p:sp>
      <p:sp>
        <p:nvSpPr>
          <p:cNvPr id="7" name="テキスト ボックス 6">
            <a:extLst>
              <a:ext uri="{FF2B5EF4-FFF2-40B4-BE49-F238E27FC236}">
                <a16:creationId xmlns:a16="http://schemas.microsoft.com/office/drawing/2014/main" id="{DAE99B1A-1B39-F91A-6C39-25ABDC6584B6}"/>
              </a:ext>
            </a:extLst>
          </p:cNvPr>
          <p:cNvSpPr txBox="1"/>
          <p:nvPr/>
        </p:nvSpPr>
        <p:spPr>
          <a:xfrm>
            <a:off x="7833406" y="3314737"/>
            <a:ext cx="137712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Verdana"/>
                <a:ea typeface="メイリオ"/>
                <a:cs typeface="+mn-cs"/>
              </a:rPr>
              <a:t>出典：企業提出資料</a:t>
            </a:r>
          </a:p>
        </p:txBody>
      </p:sp>
      <p:pic>
        <p:nvPicPr>
          <p:cNvPr id="4" name="図 3">
            <a:extLst>
              <a:ext uri="{FF2B5EF4-FFF2-40B4-BE49-F238E27FC236}">
                <a16:creationId xmlns:a16="http://schemas.microsoft.com/office/drawing/2014/main" id="{B6F7F742-7362-5944-9B03-F243304D1890}"/>
              </a:ext>
            </a:extLst>
          </p:cNvPr>
          <p:cNvPicPr>
            <a:picLocks noChangeAspect="1"/>
          </p:cNvPicPr>
          <p:nvPr/>
        </p:nvPicPr>
        <p:blipFill>
          <a:blip r:embed="rId3"/>
          <a:stretch>
            <a:fillRect/>
          </a:stretch>
        </p:blipFill>
        <p:spPr>
          <a:xfrm>
            <a:off x="8070829" y="997568"/>
            <a:ext cx="1554524" cy="1416276"/>
          </a:xfrm>
          <a:prstGeom prst="rect">
            <a:avLst/>
          </a:prstGeom>
        </p:spPr>
      </p:pic>
      <p:pic>
        <p:nvPicPr>
          <p:cNvPr id="3" name="図 2">
            <a:extLst>
              <a:ext uri="{FF2B5EF4-FFF2-40B4-BE49-F238E27FC236}">
                <a16:creationId xmlns:a16="http://schemas.microsoft.com/office/drawing/2014/main" id="{97FB8F4B-0BB2-33E5-6DAD-DC17F63044A5}"/>
              </a:ext>
            </a:extLst>
          </p:cNvPr>
          <p:cNvPicPr>
            <a:picLocks noChangeAspect="1"/>
          </p:cNvPicPr>
          <p:nvPr/>
        </p:nvPicPr>
        <p:blipFill>
          <a:blip r:embed="rId4"/>
          <a:stretch>
            <a:fillRect/>
          </a:stretch>
        </p:blipFill>
        <p:spPr>
          <a:xfrm rot="16200000">
            <a:off x="7988425" y="1762649"/>
            <a:ext cx="955785" cy="2067062"/>
          </a:xfrm>
          <a:prstGeom prst="rect">
            <a:avLst/>
          </a:prstGeom>
        </p:spPr>
      </p:pic>
      <p:sp>
        <p:nvSpPr>
          <p:cNvPr id="6" name="スライド番号プレースホルダー 2">
            <a:extLst>
              <a:ext uri="{FF2B5EF4-FFF2-40B4-BE49-F238E27FC236}">
                <a16:creationId xmlns:a16="http://schemas.microsoft.com/office/drawing/2014/main" id="{C9190005-3303-E97E-B0ED-7FDF9F6FC2A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702619429"/>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正方形/長方形 33">
            <a:extLst>
              <a:ext uri="{FF2B5EF4-FFF2-40B4-BE49-F238E27FC236}">
                <a16:creationId xmlns:a16="http://schemas.microsoft.com/office/drawing/2014/main" id="{BAA7E464-AC4F-C06F-6F92-46CF44DE894E}"/>
              </a:ext>
            </a:extLst>
          </p:cNvPr>
          <p:cNvSpPr/>
          <p:nvPr/>
        </p:nvSpPr>
        <p:spPr>
          <a:xfrm>
            <a:off x="188119" y="1935158"/>
            <a:ext cx="9529762" cy="453406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アミロイド</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β42/40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比（髄液）</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1,282</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厚生労働省の定めるレカネマブ（遺伝子組換え）製剤に係る最適使用推進ガイドラインに沿って、アルツハイマー病による軽度認知障害又は軽度の認知症が疑われる患者等に対し、レカネマブ（遺伝子組換え）製剤の投与の要否を判断する目的にアミロイド</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病理を示唆する所見を確認するため、ＣＬＥＩＡ法により、脳脊髄液中の</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－アミロイド１－４２及び</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－アミロイド１－４０を同時に測定した場合、患者１人につき１回に限り算定する。</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TW"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Ａ群</a:t>
            </a:r>
            <a:r>
              <a:rPr kumimoji="1" lang="en-US" altLang="zh-TW"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β</a:t>
            </a:r>
            <a:r>
              <a:rPr kumimoji="1" lang="zh-TW"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溶血連鎖球菌核酸検出</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204</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Ａ群</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溶血連鎖球菌核酸検出は、Ａ群</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溶血連鎖球菌感染が疑われる</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歳未満の患者を対象として、等温核酸増幅法により測定し、当日中に結果を説明した場合に算定できる。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アポリポ蛋白Ａ２（ＡＰＯＡ２）アイソフォーム</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335</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アポリポ蛋白Ａ２（ＡＰＯＡ２）アイソフォームは、膵癌の診断の補助を目的として、血液を検体として</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ELISA</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法により測定した場合に、膵癌の診断の確定までの間に原則として１回を限度として算定できる。</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質の高い臨床検査の適切な評価</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患者にとって安心・安全に医療を受けられるための体制の評価－⑩</a:t>
            </a:r>
          </a:p>
        </p:txBody>
      </p:sp>
      <p:sp>
        <p:nvSpPr>
          <p:cNvPr id="35" name="正方形/長方形 34">
            <a:extLst>
              <a:ext uri="{FF2B5EF4-FFF2-40B4-BE49-F238E27FC236}">
                <a16:creationId xmlns:a16="http://schemas.microsoft.com/office/drawing/2014/main" id="{B0D24254-91A2-EF6A-5019-657892C648A1}"/>
              </a:ext>
            </a:extLst>
          </p:cNvPr>
          <p:cNvSpPr/>
          <p:nvPr/>
        </p:nvSpPr>
        <p:spPr>
          <a:xfrm>
            <a:off x="311929" y="1742279"/>
            <a:ext cx="4139998" cy="38915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新規体外診断用医薬品に係る検査料の新設</a:t>
            </a:r>
          </a:p>
        </p:txBody>
      </p:sp>
      <p:sp>
        <p:nvSpPr>
          <p:cNvPr id="3" name="正方形/長方形 2">
            <a:extLst>
              <a:ext uri="{FF2B5EF4-FFF2-40B4-BE49-F238E27FC236}">
                <a16:creationId xmlns:a16="http://schemas.microsoft.com/office/drawing/2014/main" id="{C30F2C9E-1149-6D98-E9CE-9B957BBBD56D}"/>
              </a:ext>
            </a:extLst>
          </p:cNvPr>
          <p:cNvSpPr/>
          <p:nvPr/>
        </p:nvSpPr>
        <p:spPr>
          <a:xfrm>
            <a:off x="188119" y="913151"/>
            <a:ext cx="9529762" cy="646331"/>
          </a:xfrm>
          <a:prstGeom prst="rect">
            <a:avLst/>
          </a:prstGeom>
          <a:ln>
            <a:solidFill>
              <a:schemeClr val="tx1"/>
            </a:solidFill>
          </a:ln>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800" b="0" i="0" u="none" strike="noStrike" kern="1200" cap="none" spc="0" normalizeH="0" baseline="0" noProof="0">
                <a:ln>
                  <a:noFill/>
                </a:ln>
                <a:solidFill>
                  <a:prstClr val="black"/>
                </a:solidFill>
                <a:effectLst/>
                <a:uLnTx/>
                <a:uFillTx/>
                <a:latin typeface="Verdana"/>
                <a:ea typeface="メイリオ"/>
                <a:cs typeface="+mn-cs"/>
              </a:rPr>
              <a:t>質の高い臨床検査の適正な評価を進めるため、Ｅ３区分で保険適用された新規体外診断用医薬品等について、検査料を新設する。</a:t>
            </a:r>
            <a:endParaRPr kumimoji="1" lang="en-US" altLang="ja-JP" sz="1800" b="0" i="0" u="none" strike="noStrike" kern="1200" cap="none" spc="0" normalizeH="0" baseline="0" noProof="0">
              <a:ln>
                <a:noFill/>
              </a:ln>
              <a:solidFill>
                <a:prstClr val="black"/>
              </a:solidFill>
              <a:effectLst/>
              <a:uLnTx/>
              <a:uFillTx/>
              <a:latin typeface="Verdana"/>
              <a:ea typeface="メイリオ"/>
              <a:cs typeface="+mn-cs"/>
            </a:endParaRPr>
          </a:p>
        </p:txBody>
      </p:sp>
      <p:sp>
        <p:nvSpPr>
          <p:cNvPr id="4" name="スライド番号プレースホルダー 2">
            <a:extLst>
              <a:ext uri="{FF2B5EF4-FFF2-40B4-BE49-F238E27FC236}">
                <a16:creationId xmlns:a16="http://schemas.microsoft.com/office/drawing/2014/main" id="{C6561E6F-B48D-A2A6-311C-08CF97CF780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901020949"/>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抗</a:t>
            </a:r>
            <a:r>
              <a:rPr kumimoji="1" lang="en-US" altLang="ja-JP" b="1">
                <a:latin typeface="メイリオ" panose="020B0604030504040204" pitchFamily="50" charset="-128"/>
                <a:ea typeface="メイリオ" panose="020B0604030504040204" pitchFamily="50" charset="-128"/>
              </a:rPr>
              <a:t>HLA</a:t>
            </a:r>
            <a:r>
              <a:rPr kumimoji="1" lang="ja-JP" altLang="en-US" b="1">
                <a:latin typeface="メイリオ" panose="020B0604030504040204" pitchFamily="50" charset="-128"/>
                <a:ea typeface="メイリオ" panose="020B0604030504040204" pitchFamily="50" charset="-128"/>
              </a:rPr>
              <a:t>抗体検査の算定要件の見直し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患者にとって安心・安全に医療を受けられるための体制の評価－④</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18800"/>
            <a:ext cx="9529762" cy="546441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「臓器移植抗体陽性診療ガイドライン」において、移植前の抗</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HLA</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抗体測定の意義に係る見直しがなされたことを踏まえ、抗</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HLA</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抗体の測定に係る対象患者及び要件の見直しを行う。</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825919"/>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HLA</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抗体検査の算定要件の見直し</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5215576" y="2013987"/>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5215575" y="2377297"/>
            <a:ext cx="4320001" cy="402957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HLA</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抗体（スクリーニング）</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48</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」の抗ＨＬＡ抗体（スクリーニング検査）は、肺移植、心移植、肝移植、膵移植、小腸移植若しくは腎移植後の患者</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又は日本臓器移植ネットワークに移植希望者として登録された患者であって、輸血歴や妊娠歴等から医学的に既存抗体陽性が疑われるもの</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に対して実施した場合に、原則として１年に１回に限り算定する。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（中略）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HLA</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抗体検査（抗体特異性同定検査）</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49</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」の抗ＨＬＡ抗体（抗体特異性同定検査）は、「</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48</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抗ＨＬＡ抗体（スクリーニング検査）によって陽性が確認された症例について、抗体関連拒絶反応の確定診断を目的に行われた場合に算定する。ただし、抗体関連拒絶反応と診断された患者の経過観察時に行った場合</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又は日本臓器移植ネットワークに移植希望者として登録された患者であって、「</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47</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」の抗</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HLA</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抗体検査（抗体特異性同定検査）の結果が陽性であったものに対して脱感作療法を行った場合には、１年に２回に限り更に算定できる。</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7" name="右矢印 89">
            <a:extLst>
              <a:ext uri="{FF2B5EF4-FFF2-40B4-BE49-F238E27FC236}">
                <a16:creationId xmlns:a16="http://schemas.microsoft.com/office/drawing/2014/main" id="{2C7478A4-04E8-A454-E553-73FC150DCF79}"/>
              </a:ext>
            </a:extLst>
          </p:cNvPr>
          <p:cNvSpPr/>
          <p:nvPr/>
        </p:nvSpPr>
        <p:spPr>
          <a:xfrm>
            <a:off x="4729799" y="3895396"/>
            <a:ext cx="442913" cy="734649"/>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9029" y="2013987"/>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19029" y="2377297"/>
            <a:ext cx="4371398" cy="402957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HLA</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抗体（スクリーニング）</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46</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」の抗ＨＬＡ抗体（スクリーニング検査）は、肺移植、心移植、肝移植、膵移植、小腸移植又は腎移植後の患者に対して実施した場合に、原則として１年に１回に限り算定する。（中略）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HLA</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抗体検査（抗体特異性同定検査）</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47</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」の抗ＨＬＡ抗体（抗体特異性同定検査）は、「</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46</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抗ＨＬＡ抗体（スクリーニング検査）によって陽性が確認された症例について、抗体関連拒絶反応の確定診断を目的に行われた場合に算定する。ただし、抗体関連拒絶反応と診断された患者の経過観察時に行った場合には、１年に２回に限り更に算定でき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スライド番号プレースホルダー 2">
            <a:extLst>
              <a:ext uri="{FF2B5EF4-FFF2-40B4-BE49-F238E27FC236}">
                <a16:creationId xmlns:a16="http://schemas.microsoft.com/office/drawing/2014/main" id="{FB17FF18-2745-99B3-89B3-24A3CA5F15C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660413701"/>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165164" y="2121042"/>
            <a:ext cx="8280920" cy="3539430"/>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４</a:t>
            </a: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医療技術の適切な評価</a:t>
            </a:r>
            <a:endParaRPr kumimoji="1" lang="en-US" altLang="ja-JP" sz="48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（１）医療技術評価分科会の評価を踏まえた対応</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（２）手術等の評価の見直し</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（３）人工腎臓の評価の見直し</a:t>
            </a: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（４）実勢価格等を踏まえた評価の適正化</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989050770"/>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人工腎臓に係る導入期加算の見直し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患者にとって安心・安全に医療を受けられるための体制の評価－⑤</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18800"/>
            <a:ext cx="9529762" cy="556456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慢性腎臓病患者に対する移植を含む腎代替療法に関する情報提供及び共同意思決定を更に推進する観点から、人工腎臓の導入期加算について要件及び評価を見直す。</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825919"/>
            <a:ext cx="3160615"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人工腎臓　導入期加算の見直し</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5215576" y="1730991"/>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7" name="右矢印 89">
            <a:extLst>
              <a:ext uri="{FF2B5EF4-FFF2-40B4-BE49-F238E27FC236}">
                <a16:creationId xmlns:a16="http://schemas.microsoft.com/office/drawing/2014/main" id="{2C7478A4-04E8-A454-E553-73FC150DCF79}"/>
              </a:ext>
            </a:extLst>
          </p:cNvPr>
          <p:cNvSpPr/>
          <p:nvPr/>
        </p:nvSpPr>
        <p:spPr>
          <a:xfrm>
            <a:off x="4731543" y="243526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9029" y="1728308"/>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19027" y="2101750"/>
            <a:ext cx="4371398" cy="4116487"/>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人工腎臓</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導入期加算１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200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導入期加算２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400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導入期加算３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800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28600" marR="0" lvl="0" indent="-228600" algn="l" defTabSz="914400" rtl="0" eaLnBrk="1" fontAlgn="auto" latinLnBrk="0" hangingPunct="1">
              <a:lnSpc>
                <a:spcPct val="100000"/>
              </a:lnSpc>
              <a:spcBef>
                <a:spcPts val="0"/>
              </a:spcBef>
              <a:spcAft>
                <a:spcPts val="0"/>
              </a:spcAft>
              <a:buClrTx/>
              <a:buSzTx/>
              <a:buFontTx/>
              <a:buAutoNum type="arabicParenBoth"/>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導入期加算１の施設基準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関連学会の作成した資料又はそれらを参考に作成した資料に基づき、患者ごとの適応に応じて、腎代替療法について、患者に対し十分な説明を行っていること。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（中略）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導入期加算２の施設基準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次のすべてを満たしていること。</a:t>
            </a: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ア～オ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導入期加算３の施設基準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次のすべてを満たしていること。</a:t>
            </a: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ア～カ　（略）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a:extLst>
              <a:ext uri="{FF2B5EF4-FFF2-40B4-BE49-F238E27FC236}">
                <a16:creationId xmlns:a16="http://schemas.microsoft.com/office/drawing/2014/main" id="{C19B038D-435D-07A3-2D76-6B56428DA96D}"/>
              </a:ext>
            </a:extLst>
          </p:cNvPr>
          <p:cNvSpPr/>
          <p:nvPr/>
        </p:nvSpPr>
        <p:spPr>
          <a:xfrm>
            <a:off x="5215574" y="2097176"/>
            <a:ext cx="4320000" cy="4121061"/>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人工腎臓</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導入期加算１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200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導入期加算２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410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導入期加算３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810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28600" marR="0" lvl="0" indent="-228600" algn="l" defTabSz="914400" rtl="0" eaLnBrk="1" fontAlgn="auto" latinLnBrk="0" hangingPunct="1">
              <a:lnSpc>
                <a:spcPct val="100000"/>
              </a:lnSpc>
              <a:spcBef>
                <a:spcPts val="0"/>
              </a:spcBef>
              <a:spcAft>
                <a:spcPts val="0"/>
              </a:spcAft>
              <a:buClrTx/>
              <a:buSzTx/>
              <a:buFontTx/>
              <a:buAutoNum type="arabicParenBoth"/>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導入期加算１の施設基準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関連学会の作成した資料又はそれらを参考に作成した資料に基づき、患者ごとの適応に応じて、腎代替療法について、患者に対し十分な説明を行っていること。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（中略）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導入期加算２の施設基準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次のすべてを満たしていること。</a:t>
            </a: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ア～オ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カ</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腎代替療法を導入するに当たって、</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のアに加え、心</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血管障害を含む全身合併症の状態及び</a:t>
            </a:r>
            <a:r>
              <a:rPr kumimoji="1" lang="en-US" altLang="ja-JP"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当該合併症につい　　　</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て選択することができる治療法について、患者に対し十</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分な説明を行っていること</a:t>
            </a:r>
            <a:r>
              <a:rPr kumimoji="1" lang="ja-JP" altLang="en-US" sz="1100" b="0"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導入期加算３の施設基準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次のすべてを満たしていること。</a:t>
            </a: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ア～カ　（略）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キ</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のカを満たしていること。</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スライド番号プレースホルダー 2">
            <a:extLst>
              <a:ext uri="{FF2B5EF4-FFF2-40B4-BE49-F238E27FC236}">
                <a16:creationId xmlns:a16="http://schemas.microsoft.com/office/drawing/2014/main" id="{FC960849-01C0-127C-6CFF-015F8A47544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339920718"/>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人工腎臓の評価の見直し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IV</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市場実勢価格を踏まえた適正な評価－②</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18800"/>
            <a:ext cx="9529762" cy="466876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包括されている医薬品等の実勢価格を踏まえ、人工腎臓について評価を見直す。</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825919"/>
            <a:ext cx="3160615"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人工腎臓の評価の見直し</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5215576" y="1730991"/>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7" name="右矢印 89">
            <a:extLst>
              <a:ext uri="{FF2B5EF4-FFF2-40B4-BE49-F238E27FC236}">
                <a16:creationId xmlns:a16="http://schemas.microsoft.com/office/drawing/2014/main" id="{2C7478A4-04E8-A454-E553-73FC150DCF79}"/>
              </a:ext>
            </a:extLst>
          </p:cNvPr>
          <p:cNvSpPr/>
          <p:nvPr/>
        </p:nvSpPr>
        <p:spPr>
          <a:xfrm>
            <a:off x="4731543" y="243526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9029" y="1728308"/>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26617" y="2027426"/>
            <a:ext cx="4371398" cy="3121517"/>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人工腎臓</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a:extLst>
              <a:ext uri="{FF2B5EF4-FFF2-40B4-BE49-F238E27FC236}">
                <a16:creationId xmlns:a16="http://schemas.microsoft.com/office/drawing/2014/main" id="{C19B038D-435D-07A3-2D76-6B56428DA96D}"/>
              </a:ext>
            </a:extLst>
          </p:cNvPr>
          <p:cNvSpPr/>
          <p:nvPr/>
        </p:nvSpPr>
        <p:spPr>
          <a:xfrm>
            <a:off x="5223165" y="2027426"/>
            <a:ext cx="4320000" cy="3121517"/>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人工腎臓</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3" name="コンテンツ プレースホルダー 3">
            <a:extLst>
              <a:ext uri="{FF2B5EF4-FFF2-40B4-BE49-F238E27FC236}">
                <a16:creationId xmlns:a16="http://schemas.microsoft.com/office/drawing/2014/main" id="{F160FF62-1761-8256-CED8-80FA2B23E717}"/>
              </a:ext>
            </a:extLst>
          </p:cNvPr>
          <p:cNvGraphicFramePr>
            <a:graphicFrameLocks/>
          </p:cNvGraphicFramePr>
          <p:nvPr/>
        </p:nvGraphicFramePr>
        <p:xfrm>
          <a:off x="319274" y="2391808"/>
          <a:ext cx="4370905" cy="2074381"/>
        </p:xfrm>
        <a:graphic>
          <a:graphicData uri="http://schemas.openxmlformats.org/drawingml/2006/table">
            <a:tbl>
              <a:tblPr bandRow="1"/>
              <a:tblGrid>
                <a:gridCol w="1288633">
                  <a:extLst>
                    <a:ext uri="{9D8B030D-6E8A-4147-A177-3AD203B41FA5}">
                      <a16:colId xmlns:a16="http://schemas.microsoft.com/office/drawing/2014/main" val="2559552442"/>
                    </a:ext>
                  </a:extLst>
                </a:gridCol>
                <a:gridCol w="1027424">
                  <a:extLst>
                    <a:ext uri="{9D8B030D-6E8A-4147-A177-3AD203B41FA5}">
                      <a16:colId xmlns:a16="http://schemas.microsoft.com/office/drawing/2014/main" val="3163706963"/>
                    </a:ext>
                  </a:extLst>
                </a:gridCol>
                <a:gridCol w="1027424">
                  <a:extLst>
                    <a:ext uri="{9D8B030D-6E8A-4147-A177-3AD203B41FA5}">
                      <a16:colId xmlns:a16="http://schemas.microsoft.com/office/drawing/2014/main" val="1859805781"/>
                    </a:ext>
                  </a:extLst>
                </a:gridCol>
                <a:gridCol w="1027424">
                  <a:extLst>
                    <a:ext uri="{9D8B030D-6E8A-4147-A177-3AD203B41FA5}">
                      <a16:colId xmlns:a16="http://schemas.microsoft.com/office/drawing/2014/main" val="1666859163"/>
                    </a:ext>
                  </a:extLst>
                </a:gridCol>
              </a:tblGrid>
              <a:tr h="368525">
                <a:tc gridSpan="4">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b="1">
                          <a:latin typeface="メイリオ" panose="020B0604030504040204" pitchFamily="50" charset="-128"/>
                          <a:ea typeface="メイリオ" panose="020B0604030504040204" pitchFamily="50" charset="-128"/>
                        </a:rPr>
                        <a:t>慢性維持透析を行った場合</a:t>
                      </a:r>
                    </a:p>
                  </a:txBody>
                  <a:tcPr anchor="ctr">
                    <a:lnL w="12700" cap="flat" cmpd="sng" algn="ctr">
                      <a:solidFill>
                        <a:schemeClr val="accent6">
                          <a:lumMod val="40000"/>
                          <a:lumOff val="60000"/>
                        </a:schemeClr>
                      </a:solidFill>
                      <a:prstDash val="solid"/>
                      <a:round/>
                      <a:headEnd type="none" w="med" len="med"/>
                      <a:tailEnd type="none" w="med" len="med"/>
                    </a:lnL>
                    <a:lnR w="12700" cap="flat" cmpd="sng" algn="ctr">
                      <a:solidFill>
                        <a:schemeClr val="accent6">
                          <a:lumMod val="40000"/>
                          <a:lumOff val="60000"/>
                        </a:schemeClr>
                      </a:solidFill>
                      <a:prstDash val="solid"/>
                      <a:round/>
                      <a:headEnd type="none" w="med" len="med"/>
                      <a:tailEnd type="none" w="med" len="med"/>
                    </a:lnR>
                    <a:lnT w="12700" cap="flat" cmpd="sng" algn="ctr">
                      <a:solidFill>
                        <a:schemeClr val="accent6">
                          <a:lumMod val="75000"/>
                        </a:schemeClr>
                      </a:solidFill>
                      <a:prstDash val="solid"/>
                      <a:round/>
                      <a:headEnd type="none" w="med" len="med"/>
                      <a:tailEnd type="none" w="med" len="med"/>
                    </a:lnT>
                    <a:lnB w="12700" cap="flat" cmpd="sng" algn="ctr">
                      <a:solidFill>
                        <a:schemeClr val="accent6">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hMerge="1">
                  <a:txBody>
                    <a:bodyPr/>
                    <a:lstStyle/>
                    <a:p>
                      <a:pPr algn="ctr"/>
                      <a:endParaRPr kumimoji="1" lang="ja-JP" altLang="en-US" sz="1200">
                        <a:latin typeface="ＭＳ Ｐゴシック" panose="020B0600070205080204" pitchFamily="50" charset="-128"/>
                        <a:ea typeface="ＭＳ Ｐゴシック" panose="020B0600070205080204" pitchFamily="50" charset="-128"/>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h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100"/>
                    </a:p>
                  </a:txBody>
                  <a:tcPr anchor="ctr"/>
                </a:tc>
                <a:tc hMerge="1">
                  <a:txBody>
                    <a:bodyPr/>
                    <a:lstStyle/>
                    <a:p>
                      <a:pPr algn="ctr"/>
                      <a:endParaRPr kumimoji="1" lang="ja-JP" altLang="en-US" sz="1100"/>
                    </a:p>
                  </a:txBody>
                  <a:tcPr anchor="ctr"/>
                </a:tc>
                <a:extLst>
                  <a:ext uri="{0D108BD9-81ED-4DB2-BD59-A6C34878D82A}">
                    <a16:rowId xmlns:a16="http://schemas.microsoft.com/office/drawing/2014/main" val="1712612069"/>
                  </a:ext>
                </a:extLst>
              </a:tr>
              <a:tr h="250962">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endParaRPr kumimoji="1" lang="ja-JP" altLang="en-US" sz="1000" b="1">
                        <a:latin typeface="+mn-ea"/>
                        <a:ea typeface="+mn-ea"/>
                      </a:endParaRPr>
                    </a:p>
                  </a:txBody>
                  <a:tcPr anchor="ctr">
                    <a:lnL w="12700" cap="flat" cmpd="sng" algn="ctr">
                      <a:solidFill>
                        <a:schemeClr val="accent6">
                          <a:lumMod val="40000"/>
                          <a:lumOff val="60000"/>
                        </a:schemeClr>
                      </a:solidFill>
                      <a:prstDash val="solid"/>
                      <a:round/>
                      <a:headEnd type="none" w="med" len="med"/>
                      <a:tailEnd type="none" w="med" len="med"/>
                    </a:lnL>
                    <a:lnR w="12700" cap="flat" cmpd="sng" algn="ctr">
                      <a:solidFill>
                        <a:schemeClr val="accent6">
                          <a:lumMod val="40000"/>
                          <a:lumOff val="60000"/>
                        </a:schemeClr>
                      </a:solidFill>
                      <a:prstDash val="solid"/>
                      <a:round/>
                      <a:headEnd type="none" w="med" len="med"/>
                      <a:tailEnd type="none" w="med" len="med"/>
                    </a:lnR>
                    <a:lnT w="12700" cap="flat" cmpd="sng" algn="ctr">
                      <a:solidFill>
                        <a:schemeClr val="accent6">
                          <a:lumMod val="40000"/>
                          <a:lumOff val="60000"/>
                        </a:schemeClr>
                      </a:solidFill>
                      <a:prstDash val="solid"/>
                      <a:round/>
                      <a:headEnd type="none" w="med" len="med"/>
                      <a:tailEnd type="none" w="med" len="med"/>
                    </a:lnT>
                    <a:lnB w="12700" cap="flat" cmpd="sng" algn="ctr">
                      <a:solidFill>
                        <a:schemeClr val="accent6">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50" b="1">
                          <a:latin typeface="メイリオ" panose="020B0604030504040204" pitchFamily="50" charset="-128"/>
                          <a:ea typeface="メイリオ" panose="020B0604030504040204" pitchFamily="50" charset="-128"/>
                        </a:rPr>
                        <a:t>場合１</a:t>
                      </a:r>
                    </a:p>
                  </a:txBody>
                  <a:tcPr anchor="ctr">
                    <a:lnL w="12700" cap="flat" cmpd="sng" algn="ctr">
                      <a:solidFill>
                        <a:schemeClr val="accent6">
                          <a:lumMod val="40000"/>
                          <a:lumOff val="60000"/>
                        </a:schemeClr>
                      </a:solidFill>
                      <a:prstDash val="solid"/>
                      <a:round/>
                      <a:headEnd type="none" w="med" len="med"/>
                      <a:tailEnd type="none" w="med" len="med"/>
                    </a:lnL>
                    <a:lnR w="12700" cap="flat" cmpd="sng" algn="ctr">
                      <a:solidFill>
                        <a:schemeClr val="accent6">
                          <a:lumMod val="40000"/>
                          <a:lumOff val="60000"/>
                        </a:schemeClr>
                      </a:solidFill>
                      <a:prstDash val="solid"/>
                      <a:round/>
                      <a:headEnd type="none" w="med" len="med"/>
                      <a:tailEnd type="none" w="med" len="med"/>
                    </a:lnR>
                    <a:lnT w="12700" cap="flat" cmpd="sng" algn="ctr">
                      <a:solidFill>
                        <a:schemeClr val="accent6">
                          <a:lumMod val="40000"/>
                          <a:lumOff val="60000"/>
                        </a:schemeClr>
                      </a:solidFill>
                      <a:prstDash val="solid"/>
                      <a:round/>
                      <a:headEnd type="none" w="med" len="med"/>
                      <a:tailEnd type="none" w="med" len="med"/>
                    </a:lnT>
                    <a:lnB w="12700" cap="flat" cmpd="sng" algn="ctr">
                      <a:solidFill>
                        <a:schemeClr val="accent6">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50" b="1">
                          <a:latin typeface="メイリオ" panose="020B0604030504040204" pitchFamily="50" charset="-128"/>
                          <a:ea typeface="メイリオ" panose="020B0604030504040204" pitchFamily="50" charset="-128"/>
                        </a:rPr>
                        <a:t>場合２</a:t>
                      </a:r>
                    </a:p>
                  </a:txBody>
                  <a:tcPr anchor="ctr">
                    <a:lnL w="12700" cap="flat" cmpd="sng" algn="ctr">
                      <a:solidFill>
                        <a:schemeClr val="accent6">
                          <a:lumMod val="40000"/>
                          <a:lumOff val="60000"/>
                        </a:schemeClr>
                      </a:solidFill>
                      <a:prstDash val="solid"/>
                      <a:round/>
                      <a:headEnd type="none" w="med" len="med"/>
                      <a:tailEnd type="none" w="med" len="med"/>
                    </a:lnL>
                    <a:lnR w="12700" cap="flat" cmpd="sng" algn="ctr">
                      <a:solidFill>
                        <a:schemeClr val="accent6">
                          <a:lumMod val="40000"/>
                          <a:lumOff val="60000"/>
                        </a:schemeClr>
                      </a:solidFill>
                      <a:prstDash val="solid"/>
                      <a:round/>
                      <a:headEnd type="none" w="med" len="med"/>
                      <a:tailEnd type="none" w="med" len="med"/>
                    </a:lnR>
                    <a:lnT w="12700" cap="flat" cmpd="sng" algn="ctr">
                      <a:solidFill>
                        <a:schemeClr val="accent6">
                          <a:lumMod val="40000"/>
                          <a:lumOff val="60000"/>
                        </a:schemeClr>
                      </a:solidFill>
                      <a:prstDash val="solid"/>
                      <a:round/>
                      <a:headEnd type="none" w="med" len="med"/>
                      <a:tailEnd type="none" w="med" len="med"/>
                    </a:lnT>
                    <a:lnB w="12700" cap="flat" cmpd="sng" algn="ctr">
                      <a:solidFill>
                        <a:schemeClr val="accent6">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50" b="1">
                          <a:latin typeface="メイリオ" panose="020B0604030504040204" pitchFamily="50" charset="-128"/>
                          <a:ea typeface="メイリオ" panose="020B0604030504040204" pitchFamily="50" charset="-128"/>
                        </a:rPr>
                        <a:t>場合３</a:t>
                      </a:r>
                    </a:p>
                  </a:txBody>
                  <a:tcPr anchor="ctr">
                    <a:lnL w="12700" cap="flat" cmpd="sng" algn="ctr">
                      <a:solidFill>
                        <a:schemeClr val="accent6">
                          <a:lumMod val="40000"/>
                          <a:lumOff val="60000"/>
                        </a:schemeClr>
                      </a:solidFill>
                      <a:prstDash val="solid"/>
                      <a:round/>
                      <a:headEnd type="none" w="med" len="med"/>
                      <a:tailEnd type="none" w="med" len="med"/>
                    </a:lnL>
                    <a:lnR w="12700" cap="flat" cmpd="sng" algn="ctr">
                      <a:solidFill>
                        <a:schemeClr val="accent6">
                          <a:lumMod val="40000"/>
                          <a:lumOff val="60000"/>
                        </a:schemeClr>
                      </a:solidFill>
                      <a:prstDash val="solid"/>
                      <a:round/>
                      <a:headEnd type="none" w="med" len="med"/>
                      <a:tailEnd type="none" w="med" len="med"/>
                    </a:lnR>
                    <a:lnT w="12700" cap="flat" cmpd="sng" algn="ctr">
                      <a:solidFill>
                        <a:schemeClr val="accent6">
                          <a:lumMod val="40000"/>
                          <a:lumOff val="60000"/>
                        </a:schemeClr>
                      </a:solidFill>
                      <a:prstDash val="solid"/>
                      <a:round/>
                      <a:headEnd type="none" w="med" len="med"/>
                      <a:tailEnd type="none" w="med" len="med"/>
                    </a:lnT>
                    <a:lnB w="12700" cap="flat" cmpd="sng" algn="ctr">
                      <a:solidFill>
                        <a:schemeClr val="accent6">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4105206"/>
                  </a:ext>
                </a:extLst>
              </a:tr>
              <a:tr h="481670">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100" b="1"/>
                        <a:t>４時間未満</a:t>
                      </a:r>
                      <a:endParaRPr kumimoji="1" lang="en-US" altLang="ja-JP" sz="1100" b="1">
                        <a:latin typeface="+mn-ea"/>
                        <a:ea typeface="+mn-ea"/>
                      </a:endParaRPr>
                    </a:p>
                  </a:txBody>
                  <a:tcPr anchor="ctr">
                    <a:lnL w="12700" cap="flat" cmpd="sng" algn="ctr">
                      <a:solidFill>
                        <a:schemeClr val="accent6">
                          <a:lumMod val="40000"/>
                          <a:lumOff val="60000"/>
                        </a:schemeClr>
                      </a:solidFill>
                      <a:prstDash val="solid"/>
                      <a:round/>
                      <a:headEnd type="none" w="med" len="med"/>
                      <a:tailEnd type="none" w="med" len="med"/>
                    </a:lnL>
                    <a:lnR w="12700" cap="flat" cmpd="sng" algn="ctr">
                      <a:solidFill>
                        <a:schemeClr val="accent6">
                          <a:lumMod val="40000"/>
                          <a:lumOff val="60000"/>
                        </a:schemeClr>
                      </a:solidFill>
                      <a:prstDash val="solid"/>
                      <a:round/>
                      <a:headEnd type="none" w="med" len="med"/>
                      <a:tailEnd type="none" w="med" len="med"/>
                    </a:lnR>
                    <a:lnT w="12700" cap="flat" cmpd="sng" algn="ctr">
                      <a:solidFill>
                        <a:schemeClr val="accent6">
                          <a:lumMod val="40000"/>
                          <a:lumOff val="60000"/>
                        </a:schemeClr>
                      </a:solidFill>
                      <a:prstDash val="solid"/>
                      <a:round/>
                      <a:headEnd type="none" w="med" len="med"/>
                      <a:tailEnd type="none" w="med" len="med"/>
                    </a:lnT>
                    <a:lnB w="12700" cap="flat" cmpd="sng" algn="ctr">
                      <a:solidFill>
                        <a:schemeClr val="accent6">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en-US" altLang="ja-JP" sz="1200" b="1" u="none">
                          <a:solidFill>
                            <a:schemeClr val="tx1"/>
                          </a:solidFill>
                          <a:latin typeface="メイリオ" panose="020B0604030504040204" pitchFamily="50" charset="-128"/>
                          <a:ea typeface="メイリオ" panose="020B0604030504040204" pitchFamily="50" charset="-128"/>
                        </a:rPr>
                        <a:t>1,885</a:t>
                      </a:r>
                      <a:r>
                        <a:rPr kumimoji="1" lang="ja-JP" altLang="en-US" sz="1200" b="1" u="none">
                          <a:solidFill>
                            <a:schemeClr val="tx1"/>
                          </a:solidFill>
                          <a:latin typeface="メイリオ" panose="020B0604030504040204" pitchFamily="50" charset="-128"/>
                          <a:ea typeface="メイリオ" panose="020B0604030504040204" pitchFamily="50" charset="-128"/>
                        </a:rPr>
                        <a:t>点</a:t>
                      </a:r>
                      <a:endParaRPr kumimoji="1" lang="en-US" altLang="ja-JP" sz="1200" b="1" u="none">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chemeClr val="accent6">
                          <a:lumMod val="40000"/>
                          <a:lumOff val="60000"/>
                        </a:schemeClr>
                      </a:solidFill>
                      <a:prstDash val="solid"/>
                      <a:round/>
                      <a:headEnd type="none" w="med" len="med"/>
                      <a:tailEnd type="none" w="med" len="med"/>
                    </a:lnL>
                    <a:lnR w="12700" cap="flat" cmpd="sng" algn="ctr">
                      <a:solidFill>
                        <a:schemeClr val="accent6">
                          <a:lumMod val="40000"/>
                          <a:lumOff val="60000"/>
                        </a:schemeClr>
                      </a:solidFill>
                      <a:prstDash val="solid"/>
                      <a:round/>
                      <a:headEnd type="none" w="med" len="med"/>
                      <a:tailEnd type="none" w="med" len="med"/>
                    </a:lnR>
                    <a:lnT w="12700" cap="flat" cmpd="sng" algn="ctr">
                      <a:solidFill>
                        <a:schemeClr val="accent6">
                          <a:lumMod val="40000"/>
                          <a:lumOff val="60000"/>
                        </a:schemeClr>
                      </a:solidFill>
                      <a:prstDash val="solid"/>
                      <a:round/>
                      <a:headEnd type="none" w="med" len="med"/>
                      <a:tailEnd type="none" w="med" len="med"/>
                    </a:lnT>
                    <a:lnB w="12700" cap="flat" cmpd="sng" algn="ctr">
                      <a:solidFill>
                        <a:schemeClr val="accent6">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none">
                          <a:solidFill>
                            <a:schemeClr val="tx1"/>
                          </a:solidFill>
                          <a:latin typeface="メイリオ" panose="020B0604030504040204" pitchFamily="50" charset="-128"/>
                          <a:ea typeface="メイリオ" panose="020B0604030504040204" pitchFamily="50" charset="-128"/>
                        </a:rPr>
                        <a:t>1,845</a:t>
                      </a:r>
                      <a:r>
                        <a:rPr kumimoji="1" lang="ja-JP" altLang="en-US" sz="1200" b="1" u="none">
                          <a:solidFill>
                            <a:schemeClr val="tx1"/>
                          </a:solidFill>
                          <a:latin typeface="メイリオ" panose="020B0604030504040204" pitchFamily="50" charset="-128"/>
                          <a:ea typeface="メイリオ" panose="020B0604030504040204" pitchFamily="50" charset="-128"/>
                        </a:rPr>
                        <a:t>点</a:t>
                      </a:r>
                      <a:endParaRPr kumimoji="1" lang="en-US" altLang="ja-JP" sz="1200" b="1" u="none">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chemeClr val="accent6">
                          <a:lumMod val="40000"/>
                          <a:lumOff val="60000"/>
                        </a:schemeClr>
                      </a:solidFill>
                      <a:prstDash val="solid"/>
                      <a:round/>
                      <a:headEnd type="none" w="med" len="med"/>
                      <a:tailEnd type="none" w="med" len="med"/>
                    </a:lnL>
                    <a:lnR w="12700" cap="flat" cmpd="sng" algn="ctr">
                      <a:solidFill>
                        <a:schemeClr val="accent6">
                          <a:lumMod val="40000"/>
                          <a:lumOff val="60000"/>
                        </a:schemeClr>
                      </a:solidFill>
                      <a:prstDash val="solid"/>
                      <a:round/>
                      <a:headEnd type="none" w="med" len="med"/>
                      <a:tailEnd type="none" w="med" len="med"/>
                    </a:lnR>
                    <a:lnT w="12700" cap="flat" cmpd="sng" algn="ctr">
                      <a:solidFill>
                        <a:schemeClr val="accent6">
                          <a:lumMod val="40000"/>
                          <a:lumOff val="60000"/>
                        </a:schemeClr>
                      </a:solidFill>
                      <a:prstDash val="solid"/>
                      <a:round/>
                      <a:headEnd type="none" w="med" len="med"/>
                      <a:tailEnd type="none" w="med" len="med"/>
                    </a:lnT>
                    <a:lnB w="12700" cap="flat" cmpd="sng" algn="ctr">
                      <a:solidFill>
                        <a:schemeClr val="accent6">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none">
                          <a:solidFill>
                            <a:schemeClr val="tx1"/>
                          </a:solidFill>
                          <a:latin typeface="メイリオ" panose="020B0604030504040204" pitchFamily="50" charset="-128"/>
                          <a:ea typeface="メイリオ" panose="020B0604030504040204" pitchFamily="50" charset="-128"/>
                        </a:rPr>
                        <a:t>1,805</a:t>
                      </a:r>
                      <a:r>
                        <a:rPr kumimoji="1" lang="ja-JP" altLang="en-US" sz="1200" b="1" u="none">
                          <a:solidFill>
                            <a:schemeClr val="tx1"/>
                          </a:solidFill>
                          <a:latin typeface="メイリオ" panose="020B0604030504040204" pitchFamily="50" charset="-128"/>
                          <a:ea typeface="メイリオ" panose="020B0604030504040204" pitchFamily="50" charset="-128"/>
                        </a:rPr>
                        <a:t>点</a:t>
                      </a:r>
                      <a:endParaRPr kumimoji="1" lang="en-US" altLang="ja-JP" sz="1200" b="1" u="none">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chemeClr val="accent6">
                          <a:lumMod val="40000"/>
                          <a:lumOff val="60000"/>
                        </a:schemeClr>
                      </a:solidFill>
                      <a:prstDash val="solid"/>
                      <a:round/>
                      <a:headEnd type="none" w="med" len="med"/>
                      <a:tailEnd type="none" w="med" len="med"/>
                    </a:lnL>
                    <a:lnR w="12700" cap="flat" cmpd="sng" algn="ctr">
                      <a:solidFill>
                        <a:schemeClr val="accent6">
                          <a:lumMod val="40000"/>
                          <a:lumOff val="60000"/>
                        </a:schemeClr>
                      </a:solidFill>
                      <a:prstDash val="solid"/>
                      <a:round/>
                      <a:headEnd type="none" w="med" len="med"/>
                      <a:tailEnd type="none" w="med" len="med"/>
                    </a:lnR>
                    <a:lnT w="12700" cap="flat" cmpd="sng" algn="ctr">
                      <a:solidFill>
                        <a:schemeClr val="accent6">
                          <a:lumMod val="40000"/>
                          <a:lumOff val="60000"/>
                        </a:schemeClr>
                      </a:solidFill>
                      <a:prstDash val="solid"/>
                      <a:round/>
                      <a:headEnd type="none" w="med" len="med"/>
                      <a:tailEnd type="none" w="med" len="med"/>
                    </a:lnT>
                    <a:lnB w="12700" cap="flat" cmpd="sng" algn="ctr">
                      <a:solidFill>
                        <a:schemeClr val="accent6">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extLst>
                  <a:ext uri="{0D108BD9-81ED-4DB2-BD59-A6C34878D82A}">
                    <a16:rowId xmlns:a16="http://schemas.microsoft.com/office/drawing/2014/main" val="2625639229"/>
                  </a:ext>
                </a:extLst>
              </a:tr>
              <a:tr h="486363">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100" b="1"/>
                        <a:t>４時間以上</a:t>
                      </a:r>
                      <a:endParaRPr kumimoji="1" lang="en-US" altLang="ja-JP" sz="1100" b="1"/>
                    </a:p>
                    <a:p>
                      <a:pPr algn="ctr"/>
                      <a:r>
                        <a:rPr kumimoji="1" lang="ja-JP" altLang="en-US" sz="1100" b="1"/>
                        <a:t>５時間未満</a:t>
                      </a:r>
                      <a:endParaRPr kumimoji="1" lang="en-US" altLang="ja-JP" sz="1100" b="1">
                        <a:latin typeface="+mn-ea"/>
                        <a:ea typeface="+mn-ea"/>
                      </a:endParaRPr>
                    </a:p>
                  </a:txBody>
                  <a:tcPr anchor="ctr">
                    <a:lnL w="12700" cap="flat" cmpd="sng" algn="ctr">
                      <a:solidFill>
                        <a:schemeClr val="accent6">
                          <a:lumMod val="40000"/>
                          <a:lumOff val="60000"/>
                        </a:schemeClr>
                      </a:solidFill>
                      <a:prstDash val="solid"/>
                      <a:round/>
                      <a:headEnd type="none" w="med" len="med"/>
                      <a:tailEnd type="none" w="med" len="med"/>
                    </a:lnL>
                    <a:lnR w="12700" cap="flat" cmpd="sng" algn="ctr">
                      <a:solidFill>
                        <a:schemeClr val="accent6">
                          <a:lumMod val="40000"/>
                          <a:lumOff val="60000"/>
                        </a:schemeClr>
                      </a:solidFill>
                      <a:prstDash val="solid"/>
                      <a:round/>
                      <a:headEnd type="none" w="med" len="med"/>
                      <a:tailEnd type="none" w="med" len="med"/>
                    </a:lnR>
                    <a:lnT w="12700" cap="flat" cmpd="sng" algn="ctr">
                      <a:solidFill>
                        <a:schemeClr val="accent6">
                          <a:lumMod val="40000"/>
                          <a:lumOff val="60000"/>
                        </a:schemeClr>
                      </a:solidFill>
                      <a:prstDash val="solid"/>
                      <a:round/>
                      <a:headEnd type="none" w="med" len="med"/>
                      <a:tailEnd type="none" w="med" len="med"/>
                    </a:lnT>
                    <a:lnB w="12700" cap="flat" cmpd="sng" algn="ctr">
                      <a:solidFill>
                        <a:schemeClr val="accent6">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none">
                          <a:solidFill>
                            <a:schemeClr val="tx1"/>
                          </a:solidFill>
                          <a:latin typeface="メイリオ" panose="020B0604030504040204" pitchFamily="50" charset="-128"/>
                          <a:ea typeface="メイリオ" panose="020B0604030504040204" pitchFamily="50" charset="-128"/>
                        </a:rPr>
                        <a:t>2,045</a:t>
                      </a:r>
                      <a:r>
                        <a:rPr kumimoji="1" lang="ja-JP" altLang="en-US" sz="1200" b="1" u="none">
                          <a:solidFill>
                            <a:schemeClr val="tx1"/>
                          </a:solidFill>
                          <a:latin typeface="メイリオ" panose="020B0604030504040204" pitchFamily="50" charset="-128"/>
                          <a:ea typeface="メイリオ" panose="020B0604030504040204" pitchFamily="50" charset="-128"/>
                        </a:rPr>
                        <a:t>点</a:t>
                      </a:r>
                    </a:p>
                  </a:txBody>
                  <a:tcPr anchor="ctr">
                    <a:lnL w="12700" cap="flat" cmpd="sng" algn="ctr">
                      <a:solidFill>
                        <a:schemeClr val="accent6">
                          <a:lumMod val="40000"/>
                          <a:lumOff val="60000"/>
                        </a:schemeClr>
                      </a:solidFill>
                      <a:prstDash val="solid"/>
                      <a:round/>
                      <a:headEnd type="none" w="med" len="med"/>
                      <a:tailEnd type="none" w="med" len="med"/>
                    </a:lnL>
                    <a:lnR w="12700" cap="flat" cmpd="sng" algn="ctr">
                      <a:solidFill>
                        <a:schemeClr val="accent6">
                          <a:lumMod val="40000"/>
                          <a:lumOff val="60000"/>
                        </a:schemeClr>
                      </a:solidFill>
                      <a:prstDash val="solid"/>
                      <a:round/>
                      <a:headEnd type="none" w="med" len="med"/>
                      <a:tailEnd type="none" w="med" len="med"/>
                    </a:lnR>
                    <a:lnT w="12700" cap="flat" cmpd="sng" algn="ctr">
                      <a:solidFill>
                        <a:schemeClr val="accent6">
                          <a:lumMod val="40000"/>
                          <a:lumOff val="60000"/>
                        </a:schemeClr>
                      </a:solidFill>
                      <a:prstDash val="solid"/>
                      <a:round/>
                      <a:headEnd type="none" w="med" len="med"/>
                      <a:tailEnd type="none" w="med" len="med"/>
                    </a:lnT>
                    <a:lnB w="12700" cap="flat" cmpd="sng" algn="ctr">
                      <a:solidFill>
                        <a:schemeClr val="accent6">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none">
                          <a:solidFill>
                            <a:schemeClr val="tx1"/>
                          </a:solidFill>
                          <a:latin typeface="メイリオ" panose="020B0604030504040204" pitchFamily="50" charset="-128"/>
                          <a:ea typeface="メイリオ" panose="020B0604030504040204" pitchFamily="50" charset="-128"/>
                        </a:rPr>
                        <a:t>2,005</a:t>
                      </a:r>
                      <a:r>
                        <a:rPr kumimoji="1" lang="ja-JP" altLang="en-US" sz="1200" b="1" u="none">
                          <a:solidFill>
                            <a:schemeClr val="tx1"/>
                          </a:solidFill>
                          <a:latin typeface="メイリオ" panose="020B0604030504040204" pitchFamily="50" charset="-128"/>
                          <a:ea typeface="メイリオ" panose="020B0604030504040204" pitchFamily="50" charset="-128"/>
                        </a:rPr>
                        <a:t>点</a:t>
                      </a:r>
                    </a:p>
                  </a:txBody>
                  <a:tcPr anchor="ctr">
                    <a:lnL w="12700" cap="flat" cmpd="sng" algn="ctr">
                      <a:solidFill>
                        <a:schemeClr val="accent6">
                          <a:lumMod val="40000"/>
                          <a:lumOff val="60000"/>
                        </a:schemeClr>
                      </a:solidFill>
                      <a:prstDash val="solid"/>
                      <a:round/>
                      <a:headEnd type="none" w="med" len="med"/>
                      <a:tailEnd type="none" w="med" len="med"/>
                    </a:lnL>
                    <a:lnR w="12700" cap="flat" cmpd="sng" algn="ctr">
                      <a:solidFill>
                        <a:schemeClr val="accent6">
                          <a:lumMod val="40000"/>
                          <a:lumOff val="60000"/>
                        </a:schemeClr>
                      </a:solidFill>
                      <a:prstDash val="solid"/>
                      <a:round/>
                      <a:headEnd type="none" w="med" len="med"/>
                      <a:tailEnd type="none" w="med" len="med"/>
                    </a:lnR>
                    <a:lnT w="12700" cap="flat" cmpd="sng" algn="ctr">
                      <a:solidFill>
                        <a:schemeClr val="accent6">
                          <a:lumMod val="40000"/>
                          <a:lumOff val="60000"/>
                        </a:schemeClr>
                      </a:solidFill>
                      <a:prstDash val="solid"/>
                      <a:round/>
                      <a:headEnd type="none" w="med" len="med"/>
                      <a:tailEnd type="none" w="med" len="med"/>
                    </a:lnT>
                    <a:lnB w="12700" cap="flat" cmpd="sng" algn="ctr">
                      <a:solidFill>
                        <a:schemeClr val="accent6">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none">
                          <a:solidFill>
                            <a:schemeClr val="tx1"/>
                          </a:solidFill>
                          <a:latin typeface="メイリオ" panose="020B0604030504040204" pitchFamily="50" charset="-128"/>
                          <a:ea typeface="メイリオ" panose="020B0604030504040204" pitchFamily="50" charset="-128"/>
                        </a:rPr>
                        <a:t>1,960</a:t>
                      </a:r>
                      <a:r>
                        <a:rPr kumimoji="1" lang="ja-JP" altLang="en-US" sz="1200" b="1" u="none">
                          <a:solidFill>
                            <a:schemeClr val="tx1"/>
                          </a:solidFill>
                          <a:latin typeface="メイリオ" panose="020B0604030504040204" pitchFamily="50" charset="-128"/>
                          <a:ea typeface="メイリオ" panose="020B0604030504040204" pitchFamily="50" charset="-128"/>
                        </a:rPr>
                        <a:t>点</a:t>
                      </a:r>
                    </a:p>
                  </a:txBody>
                  <a:tcPr anchor="ctr">
                    <a:lnL w="12700" cap="flat" cmpd="sng" algn="ctr">
                      <a:solidFill>
                        <a:schemeClr val="accent6">
                          <a:lumMod val="40000"/>
                          <a:lumOff val="60000"/>
                        </a:schemeClr>
                      </a:solidFill>
                      <a:prstDash val="solid"/>
                      <a:round/>
                      <a:headEnd type="none" w="med" len="med"/>
                      <a:tailEnd type="none" w="med" len="med"/>
                    </a:lnL>
                    <a:lnR w="12700" cap="flat" cmpd="sng" algn="ctr">
                      <a:solidFill>
                        <a:schemeClr val="accent6">
                          <a:lumMod val="40000"/>
                          <a:lumOff val="60000"/>
                        </a:schemeClr>
                      </a:solidFill>
                      <a:prstDash val="solid"/>
                      <a:round/>
                      <a:headEnd type="none" w="med" len="med"/>
                      <a:tailEnd type="none" w="med" len="med"/>
                    </a:lnR>
                    <a:lnT w="12700" cap="flat" cmpd="sng" algn="ctr">
                      <a:solidFill>
                        <a:schemeClr val="accent6">
                          <a:lumMod val="40000"/>
                          <a:lumOff val="60000"/>
                        </a:schemeClr>
                      </a:solidFill>
                      <a:prstDash val="solid"/>
                      <a:round/>
                      <a:headEnd type="none" w="med" len="med"/>
                      <a:tailEnd type="none" w="med" len="med"/>
                    </a:lnT>
                    <a:lnB w="12700" cap="flat" cmpd="sng" algn="ctr">
                      <a:solidFill>
                        <a:schemeClr val="accent6">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45386552"/>
                  </a:ext>
                </a:extLst>
              </a:tr>
              <a:tr h="486363">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100" b="1"/>
                        <a:t>５時間以上</a:t>
                      </a:r>
                      <a:endParaRPr kumimoji="1" lang="en-US" altLang="ja-JP" sz="1100" b="1">
                        <a:latin typeface="+mn-ea"/>
                        <a:ea typeface="+mn-ea"/>
                      </a:endParaRPr>
                    </a:p>
                  </a:txBody>
                  <a:tcPr anchor="ctr">
                    <a:lnL w="12700" cap="flat" cmpd="sng" algn="ctr">
                      <a:solidFill>
                        <a:schemeClr val="accent6">
                          <a:lumMod val="40000"/>
                          <a:lumOff val="60000"/>
                        </a:schemeClr>
                      </a:solidFill>
                      <a:prstDash val="solid"/>
                      <a:round/>
                      <a:headEnd type="none" w="med" len="med"/>
                      <a:tailEnd type="none" w="med" len="med"/>
                    </a:lnL>
                    <a:lnR w="12700" cap="flat" cmpd="sng" algn="ctr">
                      <a:solidFill>
                        <a:schemeClr val="accent6">
                          <a:lumMod val="40000"/>
                          <a:lumOff val="60000"/>
                        </a:schemeClr>
                      </a:solidFill>
                      <a:prstDash val="solid"/>
                      <a:round/>
                      <a:headEnd type="none" w="med" len="med"/>
                      <a:tailEnd type="none" w="med" len="med"/>
                    </a:lnR>
                    <a:lnT w="12700" cap="flat" cmpd="sng" algn="ctr">
                      <a:solidFill>
                        <a:schemeClr val="accent6">
                          <a:lumMod val="40000"/>
                          <a:lumOff val="60000"/>
                        </a:schemeClr>
                      </a:solidFill>
                      <a:prstDash val="solid"/>
                      <a:round/>
                      <a:headEnd type="none" w="med" len="med"/>
                      <a:tailEnd type="none" w="med" len="med"/>
                    </a:lnT>
                    <a:lnB w="12700" cap="flat" cmpd="sng" algn="ctr">
                      <a:solidFill>
                        <a:schemeClr val="accent6">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none">
                          <a:solidFill>
                            <a:schemeClr val="tx1"/>
                          </a:solidFill>
                          <a:latin typeface="メイリオ" panose="020B0604030504040204" pitchFamily="50" charset="-128"/>
                          <a:ea typeface="メイリオ" panose="020B0604030504040204" pitchFamily="50" charset="-128"/>
                        </a:rPr>
                        <a:t>2,180</a:t>
                      </a:r>
                      <a:r>
                        <a:rPr kumimoji="1" lang="ja-JP" altLang="en-US" sz="1200" b="1" u="none">
                          <a:solidFill>
                            <a:schemeClr val="tx1"/>
                          </a:solidFill>
                          <a:latin typeface="メイリオ" panose="020B0604030504040204" pitchFamily="50" charset="-128"/>
                          <a:ea typeface="メイリオ" panose="020B0604030504040204" pitchFamily="50" charset="-128"/>
                        </a:rPr>
                        <a:t>点</a:t>
                      </a:r>
                    </a:p>
                  </a:txBody>
                  <a:tcPr anchor="ctr">
                    <a:lnL w="12700" cap="flat" cmpd="sng" algn="ctr">
                      <a:solidFill>
                        <a:schemeClr val="accent6">
                          <a:lumMod val="40000"/>
                          <a:lumOff val="60000"/>
                        </a:schemeClr>
                      </a:solidFill>
                      <a:prstDash val="solid"/>
                      <a:round/>
                      <a:headEnd type="none" w="med" len="med"/>
                      <a:tailEnd type="none" w="med" len="med"/>
                    </a:lnL>
                    <a:lnR w="12700" cap="flat" cmpd="sng" algn="ctr">
                      <a:solidFill>
                        <a:schemeClr val="accent6">
                          <a:lumMod val="40000"/>
                          <a:lumOff val="60000"/>
                        </a:schemeClr>
                      </a:solidFill>
                      <a:prstDash val="solid"/>
                      <a:round/>
                      <a:headEnd type="none" w="med" len="med"/>
                      <a:tailEnd type="none" w="med" len="med"/>
                    </a:lnR>
                    <a:lnT w="12700" cap="flat" cmpd="sng" algn="ctr">
                      <a:solidFill>
                        <a:schemeClr val="accent6">
                          <a:lumMod val="40000"/>
                          <a:lumOff val="60000"/>
                        </a:schemeClr>
                      </a:solidFill>
                      <a:prstDash val="solid"/>
                      <a:round/>
                      <a:headEnd type="none" w="med" len="med"/>
                      <a:tailEnd type="none" w="med" len="med"/>
                    </a:lnT>
                    <a:lnB w="12700" cap="flat" cmpd="sng" algn="ctr">
                      <a:solidFill>
                        <a:schemeClr val="accent6">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none">
                          <a:solidFill>
                            <a:schemeClr val="tx1"/>
                          </a:solidFill>
                          <a:latin typeface="メイリオ" panose="020B0604030504040204" pitchFamily="50" charset="-128"/>
                          <a:ea typeface="メイリオ" panose="020B0604030504040204" pitchFamily="50" charset="-128"/>
                        </a:rPr>
                        <a:t>2,135</a:t>
                      </a:r>
                      <a:r>
                        <a:rPr kumimoji="1" lang="ja-JP" altLang="en-US" sz="1200" b="1" u="none">
                          <a:solidFill>
                            <a:schemeClr val="tx1"/>
                          </a:solidFill>
                          <a:latin typeface="メイリオ" panose="020B0604030504040204" pitchFamily="50" charset="-128"/>
                          <a:ea typeface="メイリオ" panose="020B0604030504040204" pitchFamily="50" charset="-128"/>
                        </a:rPr>
                        <a:t>点</a:t>
                      </a:r>
                    </a:p>
                  </a:txBody>
                  <a:tcPr anchor="ctr">
                    <a:lnL w="12700" cap="flat" cmpd="sng" algn="ctr">
                      <a:solidFill>
                        <a:schemeClr val="accent6">
                          <a:lumMod val="40000"/>
                          <a:lumOff val="60000"/>
                        </a:schemeClr>
                      </a:solidFill>
                      <a:prstDash val="solid"/>
                      <a:round/>
                      <a:headEnd type="none" w="med" len="med"/>
                      <a:tailEnd type="none" w="med" len="med"/>
                    </a:lnL>
                    <a:lnR w="12700" cap="flat" cmpd="sng" algn="ctr">
                      <a:solidFill>
                        <a:schemeClr val="accent6">
                          <a:lumMod val="40000"/>
                          <a:lumOff val="60000"/>
                        </a:schemeClr>
                      </a:solidFill>
                      <a:prstDash val="solid"/>
                      <a:round/>
                      <a:headEnd type="none" w="med" len="med"/>
                      <a:tailEnd type="none" w="med" len="med"/>
                    </a:lnR>
                    <a:lnT w="12700" cap="flat" cmpd="sng" algn="ctr">
                      <a:solidFill>
                        <a:schemeClr val="accent6">
                          <a:lumMod val="40000"/>
                          <a:lumOff val="60000"/>
                        </a:schemeClr>
                      </a:solidFill>
                      <a:prstDash val="solid"/>
                      <a:round/>
                      <a:headEnd type="none" w="med" len="med"/>
                      <a:tailEnd type="none" w="med" len="med"/>
                    </a:lnT>
                    <a:lnB w="12700" cap="flat" cmpd="sng" algn="ctr">
                      <a:solidFill>
                        <a:schemeClr val="accent6">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none" dirty="0">
                          <a:solidFill>
                            <a:schemeClr val="tx1"/>
                          </a:solidFill>
                          <a:latin typeface="メイリオ" panose="020B0604030504040204" pitchFamily="50" charset="-128"/>
                          <a:ea typeface="メイリオ" panose="020B0604030504040204" pitchFamily="50" charset="-128"/>
                        </a:rPr>
                        <a:t>2,090</a:t>
                      </a:r>
                      <a:r>
                        <a:rPr kumimoji="1" lang="ja-JP" altLang="en-US" sz="1200" b="1" u="none" dirty="0">
                          <a:solidFill>
                            <a:schemeClr val="tx1"/>
                          </a:solidFill>
                          <a:latin typeface="メイリオ" panose="020B0604030504040204" pitchFamily="50" charset="-128"/>
                          <a:ea typeface="メイリオ" panose="020B0604030504040204" pitchFamily="50" charset="-128"/>
                        </a:rPr>
                        <a:t>点</a:t>
                      </a:r>
                    </a:p>
                  </a:txBody>
                  <a:tcPr anchor="ctr">
                    <a:lnL w="12700" cap="flat" cmpd="sng" algn="ctr">
                      <a:solidFill>
                        <a:schemeClr val="accent6">
                          <a:lumMod val="40000"/>
                          <a:lumOff val="60000"/>
                        </a:schemeClr>
                      </a:solidFill>
                      <a:prstDash val="solid"/>
                      <a:round/>
                      <a:headEnd type="none" w="med" len="med"/>
                      <a:tailEnd type="none" w="med" len="med"/>
                    </a:lnL>
                    <a:lnR w="12700" cap="flat" cmpd="sng" algn="ctr">
                      <a:solidFill>
                        <a:schemeClr val="accent6">
                          <a:lumMod val="40000"/>
                          <a:lumOff val="60000"/>
                        </a:schemeClr>
                      </a:solidFill>
                      <a:prstDash val="solid"/>
                      <a:round/>
                      <a:headEnd type="none" w="med" len="med"/>
                      <a:tailEnd type="none" w="med" len="med"/>
                    </a:lnR>
                    <a:lnT w="12700" cap="flat" cmpd="sng" algn="ctr">
                      <a:solidFill>
                        <a:schemeClr val="accent6">
                          <a:lumMod val="40000"/>
                          <a:lumOff val="60000"/>
                        </a:schemeClr>
                      </a:solidFill>
                      <a:prstDash val="solid"/>
                      <a:round/>
                      <a:headEnd type="none" w="med" len="med"/>
                      <a:tailEnd type="none" w="med" len="med"/>
                    </a:lnT>
                    <a:lnB w="12700" cap="flat" cmpd="sng" algn="ctr">
                      <a:solidFill>
                        <a:schemeClr val="accent6">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extLst>
                  <a:ext uri="{0D108BD9-81ED-4DB2-BD59-A6C34878D82A}">
                    <a16:rowId xmlns:a16="http://schemas.microsoft.com/office/drawing/2014/main" val="3487332518"/>
                  </a:ext>
                </a:extLst>
              </a:tr>
            </a:tbl>
          </a:graphicData>
        </a:graphic>
      </p:graphicFrame>
      <p:graphicFrame>
        <p:nvGraphicFramePr>
          <p:cNvPr id="4" name="コンテンツ プレースホルダー 3">
            <a:extLst>
              <a:ext uri="{FF2B5EF4-FFF2-40B4-BE49-F238E27FC236}">
                <a16:creationId xmlns:a16="http://schemas.microsoft.com/office/drawing/2014/main" id="{5B6EB07F-90AF-EABA-9AA3-A9389AE3CD81}"/>
              </a:ext>
            </a:extLst>
          </p:cNvPr>
          <p:cNvGraphicFramePr>
            <a:graphicFrameLocks/>
          </p:cNvGraphicFramePr>
          <p:nvPr/>
        </p:nvGraphicFramePr>
        <p:xfrm>
          <a:off x="5223165" y="2391809"/>
          <a:ext cx="4355725" cy="2074381"/>
        </p:xfrm>
        <a:graphic>
          <a:graphicData uri="http://schemas.openxmlformats.org/drawingml/2006/table">
            <a:tbl>
              <a:tblPr bandRow="1"/>
              <a:tblGrid>
                <a:gridCol w="1284157">
                  <a:extLst>
                    <a:ext uri="{9D8B030D-6E8A-4147-A177-3AD203B41FA5}">
                      <a16:colId xmlns:a16="http://schemas.microsoft.com/office/drawing/2014/main" val="2559552442"/>
                    </a:ext>
                  </a:extLst>
                </a:gridCol>
                <a:gridCol w="1023856">
                  <a:extLst>
                    <a:ext uri="{9D8B030D-6E8A-4147-A177-3AD203B41FA5}">
                      <a16:colId xmlns:a16="http://schemas.microsoft.com/office/drawing/2014/main" val="3163706963"/>
                    </a:ext>
                  </a:extLst>
                </a:gridCol>
                <a:gridCol w="1023856">
                  <a:extLst>
                    <a:ext uri="{9D8B030D-6E8A-4147-A177-3AD203B41FA5}">
                      <a16:colId xmlns:a16="http://schemas.microsoft.com/office/drawing/2014/main" val="1859805781"/>
                    </a:ext>
                  </a:extLst>
                </a:gridCol>
                <a:gridCol w="1023856">
                  <a:extLst>
                    <a:ext uri="{9D8B030D-6E8A-4147-A177-3AD203B41FA5}">
                      <a16:colId xmlns:a16="http://schemas.microsoft.com/office/drawing/2014/main" val="1666859163"/>
                    </a:ext>
                  </a:extLst>
                </a:gridCol>
              </a:tblGrid>
              <a:tr h="368525">
                <a:tc gridSpan="4">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b="1">
                          <a:latin typeface="メイリオ" panose="020B0604030504040204" pitchFamily="50" charset="-128"/>
                          <a:ea typeface="メイリオ" panose="020B0604030504040204" pitchFamily="50" charset="-128"/>
                        </a:rPr>
                        <a:t>慢性維持透析を行った場合</a:t>
                      </a:r>
                    </a:p>
                  </a:txBody>
                  <a:tcPr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75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pPr algn="ctr"/>
                      <a:endParaRPr kumimoji="1" lang="ja-JP" altLang="en-US" sz="1200">
                        <a:latin typeface="ＭＳ Ｐゴシック" panose="020B0600070205080204" pitchFamily="50" charset="-128"/>
                        <a:ea typeface="ＭＳ Ｐゴシック" panose="020B0600070205080204" pitchFamily="50" charset="-128"/>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h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100"/>
                    </a:p>
                  </a:txBody>
                  <a:tcPr anchor="ctr"/>
                </a:tc>
                <a:tc hMerge="1">
                  <a:txBody>
                    <a:bodyPr/>
                    <a:lstStyle/>
                    <a:p>
                      <a:pPr algn="ctr"/>
                      <a:endParaRPr kumimoji="1" lang="ja-JP" altLang="en-US" sz="1100"/>
                    </a:p>
                  </a:txBody>
                  <a:tcPr anchor="ctr"/>
                </a:tc>
                <a:extLst>
                  <a:ext uri="{0D108BD9-81ED-4DB2-BD59-A6C34878D82A}">
                    <a16:rowId xmlns:a16="http://schemas.microsoft.com/office/drawing/2014/main" val="1712612069"/>
                  </a:ext>
                </a:extLst>
              </a:tr>
              <a:tr h="250962">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endParaRPr kumimoji="1" lang="ja-JP" altLang="en-US" sz="1000" b="1">
                        <a:latin typeface="+mn-ea"/>
                        <a:ea typeface="+mn-ea"/>
                      </a:endParaRPr>
                    </a:p>
                  </a:txBody>
                  <a:tcPr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50" b="1">
                          <a:latin typeface="メイリオ" panose="020B0604030504040204" pitchFamily="50" charset="-128"/>
                          <a:ea typeface="メイリオ" panose="020B0604030504040204" pitchFamily="50" charset="-128"/>
                        </a:rPr>
                        <a:t>場合１</a:t>
                      </a:r>
                    </a:p>
                  </a:txBody>
                  <a:tcPr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50" b="1">
                          <a:latin typeface="メイリオ" panose="020B0604030504040204" pitchFamily="50" charset="-128"/>
                          <a:ea typeface="メイリオ" panose="020B0604030504040204" pitchFamily="50" charset="-128"/>
                        </a:rPr>
                        <a:t>場合２</a:t>
                      </a:r>
                    </a:p>
                  </a:txBody>
                  <a:tcPr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50" b="1">
                          <a:latin typeface="メイリオ" panose="020B0604030504040204" pitchFamily="50" charset="-128"/>
                          <a:ea typeface="メイリオ" panose="020B0604030504040204" pitchFamily="50" charset="-128"/>
                        </a:rPr>
                        <a:t>場合３</a:t>
                      </a:r>
                    </a:p>
                  </a:txBody>
                  <a:tcPr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74105206"/>
                  </a:ext>
                </a:extLst>
              </a:tr>
              <a:tr h="481670">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100" b="1"/>
                        <a:t>４時間未満</a:t>
                      </a:r>
                      <a:endParaRPr kumimoji="1" lang="en-US" altLang="ja-JP" sz="1100" b="1">
                        <a:latin typeface="+mn-ea"/>
                        <a:ea typeface="+mn-ea"/>
                      </a:endParaRPr>
                    </a:p>
                  </a:txBody>
                  <a:tcPr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en-US" altLang="ja-JP" sz="1200" b="1" u="sng">
                          <a:solidFill>
                            <a:schemeClr val="tx2"/>
                          </a:solidFill>
                          <a:latin typeface="メイリオ" panose="020B0604030504040204" pitchFamily="50" charset="-128"/>
                          <a:ea typeface="メイリオ" panose="020B0604030504040204" pitchFamily="50" charset="-128"/>
                        </a:rPr>
                        <a:t>1,876</a:t>
                      </a:r>
                      <a:r>
                        <a:rPr kumimoji="1" lang="ja-JP" altLang="en-US" sz="1200" b="1" u="sng">
                          <a:solidFill>
                            <a:schemeClr val="tx2"/>
                          </a:solidFill>
                          <a:latin typeface="メイリオ" panose="020B0604030504040204" pitchFamily="50" charset="-128"/>
                          <a:ea typeface="メイリオ" panose="020B0604030504040204" pitchFamily="50" charset="-128"/>
                        </a:rPr>
                        <a:t>点</a:t>
                      </a:r>
                      <a:endParaRPr kumimoji="1" lang="en-US" altLang="ja-JP" sz="1200" b="1" u="sng">
                        <a:solidFill>
                          <a:schemeClr val="tx2"/>
                        </a:solidFill>
                        <a:latin typeface="メイリオ" panose="020B0604030504040204" pitchFamily="50" charset="-128"/>
                        <a:ea typeface="メイリオ" panose="020B0604030504040204" pitchFamily="50" charset="-128"/>
                      </a:endParaRPr>
                    </a:p>
                  </a:txBody>
                  <a:tcPr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sng">
                          <a:solidFill>
                            <a:schemeClr val="tx2"/>
                          </a:solidFill>
                          <a:latin typeface="メイリオ" panose="020B0604030504040204" pitchFamily="50" charset="-128"/>
                          <a:ea typeface="メイリオ" panose="020B0604030504040204" pitchFamily="50" charset="-128"/>
                        </a:rPr>
                        <a:t>1,836</a:t>
                      </a:r>
                      <a:r>
                        <a:rPr kumimoji="1" lang="ja-JP" altLang="en-US" sz="1200" b="1" u="sng">
                          <a:solidFill>
                            <a:schemeClr val="tx2"/>
                          </a:solidFill>
                          <a:latin typeface="メイリオ" panose="020B0604030504040204" pitchFamily="50" charset="-128"/>
                          <a:ea typeface="メイリオ" panose="020B0604030504040204" pitchFamily="50" charset="-128"/>
                        </a:rPr>
                        <a:t>点</a:t>
                      </a:r>
                      <a:endParaRPr kumimoji="1" lang="en-US" altLang="ja-JP" sz="1200" b="1" u="sng">
                        <a:solidFill>
                          <a:schemeClr val="tx2"/>
                        </a:solidFill>
                        <a:latin typeface="メイリオ" panose="020B0604030504040204" pitchFamily="50" charset="-128"/>
                        <a:ea typeface="メイリオ" panose="020B0604030504040204" pitchFamily="50" charset="-128"/>
                      </a:endParaRPr>
                    </a:p>
                  </a:txBody>
                  <a:tcPr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sng">
                          <a:solidFill>
                            <a:schemeClr val="tx2"/>
                          </a:solidFill>
                          <a:latin typeface="メイリオ" panose="020B0604030504040204" pitchFamily="50" charset="-128"/>
                          <a:ea typeface="メイリオ" panose="020B0604030504040204" pitchFamily="50" charset="-128"/>
                        </a:rPr>
                        <a:t>1,796</a:t>
                      </a:r>
                      <a:r>
                        <a:rPr kumimoji="1" lang="ja-JP" altLang="en-US" sz="1200" b="1" u="sng">
                          <a:solidFill>
                            <a:schemeClr val="tx2"/>
                          </a:solidFill>
                          <a:latin typeface="メイリオ" panose="020B0604030504040204" pitchFamily="50" charset="-128"/>
                          <a:ea typeface="メイリオ" panose="020B0604030504040204" pitchFamily="50" charset="-128"/>
                        </a:rPr>
                        <a:t>点</a:t>
                      </a:r>
                      <a:endParaRPr kumimoji="1" lang="en-US" altLang="ja-JP" sz="1200" b="1" u="sng">
                        <a:solidFill>
                          <a:schemeClr val="tx2"/>
                        </a:solidFill>
                        <a:latin typeface="メイリオ" panose="020B0604030504040204" pitchFamily="50" charset="-128"/>
                        <a:ea typeface="メイリオ" panose="020B0604030504040204" pitchFamily="50" charset="-128"/>
                      </a:endParaRPr>
                    </a:p>
                  </a:txBody>
                  <a:tcPr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625639229"/>
                  </a:ext>
                </a:extLst>
              </a:tr>
              <a:tr h="486363">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100" b="1"/>
                        <a:t>４時間以上</a:t>
                      </a:r>
                      <a:endParaRPr kumimoji="1" lang="en-US" altLang="ja-JP" sz="1100" b="1"/>
                    </a:p>
                    <a:p>
                      <a:pPr algn="ctr"/>
                      <a:r>
                        <a:rPr kumimoji="1" lang="ja-JP" altLang="en-US" sz="1100" b="1"/>
                        <a:t>５時間未満</a:t>
                      </a:r>
                      <a:endParaRPr kumimoji="1" lang="en-US" altLang="ja-JP" sz="1100" b="1">
                        <a:latin typeface="+mn-ea"/>
                        <a:ea typeface="+mn-ea"/>
                      </a:endParaRPr>
                    </a:p>
                  </a:txBody>
                  <a:tcPr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sng">
                          <a:solidFill>
                            <a:schemeClr val="tx2"/>
                          </a:solidFill>
                          <a:latin typeface="メイリオ" panose="020B0604030504040204" pitchFamily="50" charset="-128"/>
                          <a:ea typeface="メイリオ" panose="020B0604030504040204" pitchFamily="50" charset="-128"/>
                        </a:rPr>
                        <a:t>2,036</a:t>
                      </a:r>
                      <a:r>
                        <a:rPr kumimoji="1" lang="ja-JP" altLang="en-US" sz="1200" b="1" u="sng">
                          <a:solidFill>
                            <a:schemeClr val="tx2"/>
                          </a:solidFill>
                          <a:latin typeface="メイリオ" panose="020B0604030504040204" pitchFamily="50" charset="-128"/>
                          <a:ea typeface="メイリオ" panose="020B0604030504040204" pitchFamily="50" charset="-128"/>
                        </a:rPr>
                        <a:t>点</a:t>
                      </a:r>
                    </a:p>
                  </a:txBody>
                  <a:tcPr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sng">
                          <a:solidFill>
                            <a:schemeClr val="tx2"/>
                          </a:solidFill>
                          <a:latin typeface="メイリオ" panose="020B0604030504040204" pitchFamily="50" charset="-128"/>
                          <a:ea typeface="メイリオ" panose="020B0604030504040204" pitchFamily="50" charset="-128"/>
                        </a:rPr>
                        <a:t>1,996</a:t>
                      </a:r>
                      <a:r>
                        <a:rPr kumimoji="1" lang="ja-JP" altLang="en-US" sz="1200" b="1" u="sng">
                          <a:solidFill>
                            <a:schemeClr val="tx2"/>
                          </a:solidFill>
                          <a:latin typeface="メイリオ" panose="020B0604030504040204" pitchFamily="50" charset="-128"/>
                          <a:ea typeface="メイリオ" panose="020B0604030504040204" pitchFamily="50" charset="-128"/>
                        </a:rPr>
                        <a:t>点</a:t>
                      </a:r>
                    </a:p>
                  </a:txBody>
                  <a:tcPr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sng">
                          <a:solidFill>
                            <a:schemeClr val="tx2"/>
                          </a:solidFill>
                          <a:latin typeface="メイリオ" panose="020B0604030504040204" pitchFamily="50" charset="-128"/>
                          <a:ea typeface="メイリオ" panose="020B0604030504040204" pitchFamily="50" charset="-128"/>
                        </a:rPr>
                        <a:t>1,951</a:t>
                      </a:r>
                      <a:r>
                        <a:rPr kumimoji="1" lang="ja-JP" altLang="en-US" sz="1200" b="1" u="sng">
                          <a:solidFill>
                            <a:schemeClr val="tx2"/>
                          </a:solidFill>
                          <a:latin typeface="メイリオ" panose="020B0604030504040204" pitchFamily="50" charset="-128"/>
                          <a:ea typeface="メイリオ" panose="020B0604030504040204" pitchFamily="50" charset="-128"/>
                        </a:rPr>
                        <a:t>点</a:t>
                      </a:r>
                    </a:p>
                  </a:txBody>
                  <a:tcPr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45386552"/>
                  </a:ext>
                </a:extLst>
              </a:tr>
              <a:tr h="486363">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100" b="1"/>
                        <a:t>５時間以上</a:t>
                      </a:r>
                      <a:endParaRPr kumimoji="1" lang="en-US" altLang="ja-JP" sz="1100" b="1">
                        <a:latin typeface="+mn-ea"/>
                        <a:ea typeface="+mn-ea"/>
                      </a:endParaRPr>
                    </a:p>
                  </a:txBody>
                  <a:tcPr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sng">
                          <a:solidFill>
                            <a:schemeClr val="tx2"/>
                          </a:solidFill>
                          <a:latin typeface="メイリオ" panose="020B0604030504040204" pitchFamily="50" charset="-128"/>
                          <a:ea typeface="メイリオ" panose="020B0604030504040204" pitchFamily="50" charset="-128"/>
                        </a:rPr>
                        <a:t>2,171</a:t>
                      </a:r>
                      <a:r>
                        <a:rPr kumimoji="1" lang="ja-JP" altLang="en-US" sz="1200" b="1" u="sng">
                          <a:solidFill>
                            <a:schemeClr val="tx2"/>
                          </a:solidFill>
                          <a:latin typeface="メイリオ" panose="020B0604030504040204" pitchFamily="50" charset="-128"/>
                          <a:ea typeface="メイリオ" panose="020B0604030504040204" pitchFamily="50" charset="-128"/>
                        </a:rPr>
                        <a:t>点</a:t>
                      </a:r>
                    </a:p>
                  </a:txBody>
                  <a:tcPr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sng">
                          <a:solidFill>
                            <a:schemeClr val="tx2"/>
                          </a:solidFill>
                          <a:latin typeface="メイリオ" panose="020B0604030504040204" pitchFamily="50" charset="-128"/>
                          <a:ea typeface="メイリオ" panose="020B0604030504040204" pitchFamily="50" charset="-128"/>
                        </a:rPr>
                        <a:t>2,126</a:t>
                      </a:r>
                      <a:r>
                        <a:rPr kumimoji="1" lang="ja-JP" altLang="en-US" sz="1200" b="1" u="sng">
                          <a:solidFill>
                            <a:schemeClr val="tx2"/>
                          </a:solidFill>
                          <a:latin typeface="メイリオ" panose="020B0604030504040204" pitchFamily="50" charset="-128"/>
                          <a:ea typeface="メイリオ" panose="020B0604030504040204" pitchFamily="50" charset="-128"/>
                        </a:rPr>
                        <a:t>点</a:t>
                      </a:r>
                    </a:p>
                  </a:txBody>
                  <a:tcPr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sng" dirty="0">
                          <a:solidFill>
                            <a:schemeClr val="tx2"/>
                          </a:solidFill>
                          <a:latin typeface="メイリオ" panose="020B0604030504040204" pitchFamily="50" charset="-128"/>
                          <a:ea typeface="メイリオ" panose="020B0604030504040204" pitchFamily="50" charset="-128"/>
                        </a:rPr>
                        <a:t>2,081</a:t>
                      </a:r>
                      <a:r>
                        <a:rPr kumimoji="1" lang="ja-JP" altLang="en-US" sz="1200" b="1" u="sng" dirty="0">
                          <a:solidFill>
                            <a:schemeClr val="tx2"/>
                          </a:solidFill>
                          <a:latin typeface="メイリオ" panose="020B0604030504040204" pitchFamily="50" charset="-128"/>
                          <a:ea typeface="メイリオ" panose="020B0604030504040204" pitchFamily="50" charset="-128"/>
                        </a:rPr>
                        <a:t>点</a:t>
                      </a:r>
                    </a:p>
                  </a:txBody>
                  <a:tcPr anchor="ctr">
                    <a:lnL w="12700" cap="flat" cmpd="sng" algn="ctr">
                      <a:solidFill>
                        <a:schemeClr val="tx2">
                          <a:lumMod val="40000"/>
                          <a:lumOff val="60000"/>
                        </a:schemeClr>
                      </a:solidFill>
                      <a:prstDash val="solid"/>
                      <a:round/>
                      <a:headEnd type="none" w="med" len="med"/>
                      <a:tailEnd type="none" w="med" len="med"/>
                    </a:lnL>
                    <a:lnR w="12700" cap="flat" cmpd="sng" algn="ctr">
                      <a:solidFill>
                        <a:schemeClr val="tx2">
                          <a:lumMod val="40000"/>
                          <a:lumOff val="60000"/>
                        </a:schemeClr>
                      </a:solidFill>
                      <a:prstDash val="solid"/>
                      <a:round/>
                      <a:headEnd type="none" w="med" len="med"/>
                      <a:tailEnd type="none" w="med" len="med"/>
                    </a:lnR>
                    <a:lnT w="12700" cap="flat" cmpd="sng" algn="ctr">
                      <a:solidFill>
                        <a:schemeClr val="tx2">
                          <a:lumMod val="40000"/>
                          <a:lumOff val="60000"/>
                        </a:schemeClr>
                      </a:solidFill>
                      <a:prstDash val="solid"/>
                      <a:round/>
                      <a:headEnd type="none" w="med" len="med"/>
                      <a:tailEnd type="none" w="med" len="med"/>
                    </a:lnT>
                    <a:lnB w="12700" cap="flat" cmpd="sng" algn="ctr">
                      <a:solidFill>
                        <a:schemeClr val="tx2">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3487332518"/>
                  </a:ext>
                </a:extLst>
              </a:tr>
            </a:tbl>
          </a:graphicData>
        </a:graphic>
      </p:graphicFrame>
      <p:sp>
        <p:nvSpPr>
          <p:cNvPr id="6" name="スライド番号プレースホルダー 2">
            <a:extLst>
              <a:ext uri="{FF2B5EF4-FFF2-40B4-BE49-F238E27FC236}">
                <a16:creationId xmlns:a16="http://schemas.microsoft.com/office/drawing/2014/main" id="{5DCAFAEA-13CD-7416-174C-8E5CDD12688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003059598"/>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165164" y="2121042"/>
            <a:ext cx="8280920" cy="3539430"/>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４</a:t>
            </a: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医療技術の適切な評価</a:t>
            </a:r>
            <a:endParaRPr kumimoji="1" lang="en-US" altLang="ja-JP" sz="48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（１）医療技術評価分科会の評価を踏まえた対応</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（２）手術等の評価の見直し</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（３）人工腎臓の評価の見直し</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（４）実勢価格等を踏まえた評価の適正化</a:t>
            </a: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044041235"/>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実勢価格等を踏まえた検体検査等の評価の適正化</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Ⅳ</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市場実勢価格を踏まえた適正な評価－①</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31226"/>
            <a:ext cx="9529762" cy="207827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衛生検査所検査料金調査により得られた実勢価格等に基づき、保険償還価格と実勢価格の乖離が大きい検査について、評価を見直す。</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810637"/>
            <a:ext cx="246821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検体検査の評価の見直し</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7275283" y="1726768"/>
            <a:ext cx="1850242"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7" name="右矢印 89">
            <a:extLst>
              <a:ext uri="{FF2B5EF4-FFF2-40B4-BE49-F238E27FC236}">
                <a16:creationId xmlns:a16="http://schemas.microsoft.com/office/drawing/2014/main" id="{2C7478A4-04E8-A454-E553-73FC150DCF79}"/>
              </a:ext>
            </a:extLst>
          </p:cNvPr>
          <p:cNvSpPr/>
          <p:nvPr/>
        </p:nvSpPr>
        <p:spPr>
          <a:xfrm>
            <a:off x="6479086" y="197308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39846" y="1734852"/>
            <a:ext cx="5785952"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graphicFrame>
        <p:nvGraphicFramePr>
          <p:cNvPr id="4" name="表 3">
            <a:extLst>
              <a:ext uri="{FF2B5EF4-FFF2-40B4-BE49-F238E27FC236}">
                <a16:creationId xmlns:a16="http://schemas.microsoft.com/office/drawing/2014/main" id="{839E0A81-05B9-3553-B724-BB7780BEBAC4}"/>
              </a:ext>
            </a:extLst>
          </p:cNvPr>
          <p:cNvGraphicFramePr>
            <a:graphicFrameLocks noGrp="1"/>
          </p:cNvGraphicFramePr>
          <p:nvPr/>
        </p:nvGraphicFramePr>
        <p:xfrm>
          <a:off x="337328" y="2071119"/>
          <a:ext cx="5788473" cy="915305"/>
        </p:xfrm>
        <a:graphic>
          <a:graphicData uri="http://schemas.openxmlformats.org/drawingml/2006/table">
            <a:tbl>
              <a:tblPr firstRow="1" bandRow="1"/>
              <a:tblGrid>
                <a:gridCol w="3931923">
                  <a:extLst>
                    <a:ext uri="{9D8B030D-6E8A-4147-A177-3AD203B41FA5}">
                      <a16:colId xmlns:a16="http://schemas.microsoft.com/office/drawing/2014/main" val="1736590387"/>
                    </a:ext>
                  </a:extLst>
                </a:gridCol>
                <a:gridCol w="1856550">
                  <a:extLst>
                    <a:ext uri="{9D8B030D-6E8A-4147-A177-3AD203B41FA5}">
                      <a16:colId xmlns:a16="http://schemas.microsoft.com/office/drawing/2014/main" val="1137278688"/>
                    </a:ext>
                  </a:extLst>
                </a:gridCol>
              </a:tblGrid>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r>
                        <a:rPr kumimoji="1" lang="ja-JP" altLang="en-US" sz="1400" dirty="0">
                          <a:latin typeface="メイリオ"/>
                          <a:ea typeface="メイリオ"/>
                        </a:rPr>
                        <a:t>血液化学検査　</a:t>
                      </a:r>
                      <a:r>
                        <a:rPr kumimoji="1" lang="en-US" altLang="ja-JP" sz="1400" dirty="0">
                          <a:latin typeface="メイリオ"/>
                          <a:ea typeface="メイリオ"/>
                        </a:rPr>
                        <a:t>10</a:t>
                      </a:r>
                      <a:r>
                        <a:rPr kumimoji="1" lang="ja-JP" altLang="en-US" sz="1400" dirty="0">
                          <a:latin typeface="メイリオ"/>
                          <a:ea typeface="メイリオ"/>
                        </a:rPr>
                        <a:t>項目以上</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400">
                          <a:latin typeface="メイリオ"/>
                          <a:ea typeface="メイリオ"/>
                        </a:rPr>
                        <a:t>106</a:t>
                      </a:r>
                      <a:r>
                        <a:rPr kumimoji="1" lang="ja-JP" altLang="en-US" sz="1400">
                          <a:latin typeface="メイリオ"/>
                          <a:ea typeface="メイリオ"/>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758917707"/>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r>
                        <a:rPr kumimoji="1" lang="ja-JP" altLang="en-US" sz="1400">
                          <a:latin typeface="メイリオ" panose="020B0604030504040204" pitchFamily="50" charset="-128"/>
                          <a:ea typeface="メイリオ" panose="020B0604030504040204" pitchFamily="50" charset="-128"/>
                        </a:rPr>
                        <a:t>脳性Ｎａ利尿ペプチド（ＢＮＰ）</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400">
                          <a:latin typeface="メイリオ"/>
                          <a:ea typeface="メイリオ"/>
                        </a:rPr>
                        <a:t>133</a:t>
                      </a:r>
                      <a:r>
                        <a:rPr kumimoji="1" lang="ja-JP" altLang="en-US" sz="1400">
                          <a:latin typeface="メイリオ"/>
                          <a:ea typeface="メイリオ"/>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1537493307"/>
                  </a:ext>
                </a:extLst>
              </a:tr>
              <a:tr h="305705">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r>
                        <a:rPr kumimoji="1" lang="ja-JP" altLang="en-US" sz="1400" dirty="0">
                          <a:latin typeface="メイリオ"/>
                          <a:ea typeface="メイリオ"/>
                        </a:rPr>
                        <a:t>ＳＡＲＳ</a:t>
                      </a:r>
                      <a:r>
                        <a:rPr kumimoji="1" lang="en-US" altLang="ja-JP" sz="1400" dirty="0">
                          <a:latin typeface="メイリオ"/>
                          <a:ea typeface="メイリオ"/>
                        </a:rPr>
                        <a:t>‐</a:t>
                      </a:r>
                      <a:r>
                        <a:rPr kumimoji="1" lang="ja-JP" altLang="en-US" sz="1400" dirty="0">
                          <a:latin typeface="メイリオ"/>
                          <a:ea typeface="メイリオ"/>
                        </a:rPr>
                        <a:t>ＣｏＶ</a:t>
                      </a:r>
                      <a:r>
                        <a:rPr kumimoji="1" lang="en-US" altLang="ja-JP" sz="1400" dirty="0">
                          <a:latin typeface="メイリオ"/>
                          <a:ea typeface="メイリオ"/>
                        </a:rPr>
                        <a:t>­‐</a:t>
                      </a:r>
                      <a:r>
                        <a:rPr kumimoji="1" lang="ja-JP" altLang="en-US" sz="1400" dirty="0">
                          <a:latin typeface="メイリオ"/>
                          <a:ea typeface="メイリオ"/>
                        </a:rPr>
                        <a:t>２抗原定性</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400" dirty="0">
                          <a:latin typeface="メイリオ"/>
                          <a:ea typeface="メイリオ"/>
                        </a:rPr>
                        <a:t>300</a:t>
                      </a:r>
                      <a:r>
                        <a:rPr kumimoji="1" lang="ja-JP" altLang="en-US" sz="1400" dirty="0">
                          <a:latin typeface="メイリオ"/>
                          <a:ea typeface="メイリオ"/>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2775580762"/>
                  </a:ext>
                </a:extLst>
              </a:tr>
            </a:tbl>
          </a:graphicData>
        </a:graphic>
      </p:graphicFrame>
      <p:graphicFrame>
        <p:nvGraphicFramePr>
          <p:cNvPr id="5" name="表 4">
            <a:extLst>
              <a:ext uri="{FF2B5EF4-FFF2-40B4-BE49-F238E27FC236}">
                <a16:creationId xmlns:a16="http://schemas.microsoft.com/office/drawing/2014/main" id="{C227D87C-3917-4D9F-95AB-82DB364CF449}"/>
              </a:ext>
            </a:extLst>
          </p:cNvPr>
          <p:cNvGraphicFramePr>
            <a:graphicFrameLocks noGrp="1"/>
          </p:cNvGraphicFramePr>
          <p:nvPr/>
        </p:nvGraphicFramePr>
        <p:xfrm>
          <a:off x="7275283" y="2071119"/>
          <a:ext cx="1850243" cy="914400"/>
        </p:xfrm>
        <a:graphic>
          <a:graphicData uri="http://schemas.openxmlformats.org/drawingml/2006/table">
            <a:tbl>
              <a:tblPr firstRow="1" bandRow="1"/>
              <a:tblGrid>
                <a:gridCol w="1850243">
                  <a:extLst>
                    <a:ext uri="{9D8B030D-6E8A-4147-A177-3AD203B41FA5}">
                      <a16:colId xmlns:a16="http://schemas.microsoft.com/office/drawing/2014/main" val="1137278688"/>
                    </a:ext>
                  </a:extLst>
                </a:gridCol>
              </a:tblGrid>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400" b="1" u="sng">
                          <a:solidFill>
                            <a:srgbClr val="0070C0"/>
                          </a:solidFill>
                          <a:latin typeface="メイリオ" panose="020B0604030504040204" pitchFamily="50" charset="-128"/>
                          <a:ea typeface="メイリオ" panose="020B0604030504040204" pitchFamily="50" charset="-128"/>
                        </a:rPr>
                        <a:t>103</a:t>
                      </a:r>
                      <a:r>
                        <a:rPr kumimoji="1" lang="ja-JP" altLang="en-US" sz="1400" b="1" u="sng">
                          <a:solidFill>
                            <a:srgbClr val="0070C0"/>
                          </a:solidFill>
                          <a:latin typeface="メイリオ" panose="020B0604030504040204" pitchFamily="50" charset="-128"/>
                          <a:ea typeface="メイリオ" panose="020B0604030504040204" pitchFamily="50" charset="-128"/>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758917707"/>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400" b="1" u="sng">
                          <a:solidFill>
                            <a:srgbClr val="0070C0"/>
                          </a:solidFill>
                          <a:latin typeface="メイリオ" panose="020B0604030504040204" pitchFamily="50" charset="-128"/>
                          <a:ea typeface="メイリオ" panose="020B0604030504040204" pitchFamily="50" charset="-128"/>
                        </a:rPr>
                        <a:t>130</a:t>
                      </a:r>
                      <a:r>
                        <a:rPr kumimoji="1" lang="ja-JP" altLang="en-US" sz="1400" b="1" u="sng">
                          <a:solidFill>
                            <a:srgbClr val="0070C0"/>
                          </a:solidFill>
                          <a:latin typeface="メイリオ" panose="020B0604030504040204" pitchFamily="50" charset="-128"/>
                          <a:ea typeface="メイリオ" panose="020B0604030504040204" pitchFamily="50" charset="-128"/>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537493307"/>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400" b="1" u="sng" dirty="0">
                          <a:solidFill>
                            <a:srgbClr val="0070C0"/>
                          </a:solidFill>
                          <a:latin typeface="メイリオ" panose="020B0604030504040204" pitchFamily="50" charset="-128"/>
                          <a:ea typeface="メイリオ" panose="020B0604030504040204" pitchFamily="50" charset="-128"/>
                        </a:rPr>
                        <a:t>150</a:t>
                      </a:r>
                      <a:r>
                        <a:rPr kumimoji="1" lang="ja-JP" altLang="en-US" sz="1400" b="1" u="sng" dirty="0">
                          <a:solidFill>
                            <a:srgbClr val="0070C0"/>
                          </a:solidFill>
                          <a:latin typeface="メイリオ" panose="020B0604030504040204" pitchFamily="50" charset="-128"/>
                          <a:ea typeface="メイリオ" panose="020B0604030504040204" pitchFamily="50" charset="-128"/>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2775580762"/>
                  </a:ext>
                </a:extLst>
              </a:tr>
            </a:tbl>
          </a:graphicData>
        </a:graphic>
      </p:graphicFrame>
      <p:sp>
        <p:nvSpPr>
          <p:cNvPr id="6" name="正方形/長方形 5">
            <a:extLst>
              <a:ext uri="{FF2B5EF4-FFF2-40B4-BE49-F238E27FC236}">
                <a16:creationId xmlns:a16="http://schemas.microsoft.com/office/drawing/2014/main" id="{507ADEEA-0A76-0080-3415-85B062EBEF90}"/>
              </a:ext>
            </a:extLst>
          </p:cNvPr>
          <p:cNvSpPr/>
          <p:nvPr/>
        </p:nvSpPr>
        <p:spPr>
          <a:xfrm>
            <a:off x="188119" y="3407605"/>
            <a:ext cx="9529762" cy="317575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zh-TW"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在宅持続陽圧呼吸療法用治療器加算</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について、材料の実勢価格及び使用実態等を踏まえ、評価を見直す。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40" normalizeH="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在宅ハイフローセラピー装置加算について、材料の実勢価格及び使用実態等を踏まえ、評価を見直す。</a:t>
            </a:r>
            <a:endParaRPr kumimoji="1" lang="en-US" altLang="ja-JP" sz="1600" b="0" i="0" u="none" strike="noStrike" kern="1200" cap="none" spc="-40" normalizeH="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正方形/長方形 6">
            <a:extLst>
              <a:ext uri="{FF2B5EF4-FFF2-40B4-BE49-F238E27FC236}">
                <a16:creationId xmlns:a16="http://schemas.microsoft.com/office/drawing/2014/main" id="{F6256649-BDD7-80BB-B7B7-7A40AB7A492B}"/>
              </a:ext>
            </a:extLst>
          </p:cNvPr>
          <p:cNvSpPr/>
          <p:nvPr/>
        </p:nvSpPr>
        <p:spPr>
          <a:xfrm>
            <a:off x="311928" y="3187016"/>
            <a:ext cx="246821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材料加算の評価の見直し</a:t>
            </a:r>
          </a:p>
        </p:txBody>
      </p:sp>
      <p:sp>
        <p:nvSpPr>
          <p:cNvPr id="8" name="正方形/長方形 7">
            <a:extLst>
              <a:ext uri="{FF2B5EF4-FFF2-40B4-BE49-F238E27FC236}">
                <a16:creationId xmlns:a16="http://schemas.microsoft.com/office/drawing/2014/main" id="{7E909DE4-10CA-DBCF-BE0A-B0C81A0E9E92}"/>
              </a:ext>
            </a:extLst>
          </p:cNvPr>
          <p:cNvSpPr/>
          <p:nvPr/>
        </p:nvSpPr>
        <p:spPr>
          <a:xfrm>
            <a:off x="7275283" y="4116358"/>
            <a:ext cx="1850242"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9" name="右矢印 89">
            <a:extLst>
              <a:ext uri="{FF2B5EF4-FFF2-40B4-BE49-F238E27FC236}">
                <a16:creationId xmlns:a16="http://schemas.microsoft.com/office/drawing/2014/main" id="{C7A1A589-9680-9DF9-080D-760E6C42BA09}"/>
              </a:ext>
            </a:extLst>
          </p:cNvPr>
          <p:cNvSpPr/>
          <p:nvPr/>
        </p:nvSpPr>
        <p:spPr>
          <a:xfrm>
            <a:off x="6479083" y="4076566"/>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1" name="正方形/長方形 10">
            <a:extLst>
              <a:ext uri="{FF2B5EF4-FFF2-40B4-BE49-F238E27FC236}">
                <a16:creationId xmlns:a16="http://schemas.microsoft.com/office/drawing/2014/main" id="{0C738164-B0CB-5E30-5CB3-65E6DA33BCCD}"/>
              </a:ext>
            </a:extLst>
          </p:cNvPr>
          <p:cNvSpPr/>
          <p:nvPr/>
        </p:nvSpPr>
        <p:spPr>
          <a:xfrm>
            <a:off x="337325" y="4130267"/>
            <a:ext cx="5788473"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graphicFrame>
        <p:nvGraphicFramePr>
          <p:cNvPr id="12" name="表 11">
            <a:extLst>
              <a:ext uri="{FF2B5EF4-FFF2-40B4-BE49-F238E27FC236}">
                <a16:creationId xmlns:a16="http://schemas.microsoft.com/office/drawing/2014/main" id="{F65FA35E-3822-1F6E-F5F7-EB5D89A767BB}"/>
              </a:ext>
            </a:extLst>
          </p:cNvPr>
          <p:cNvGraphicFramePr>
            <a:graphicFrameLocks noGrp="1"/>
          </p:cNvGraphicFramePr>
          <p:nvPr/>
        </p:nvGraphicFramePr>
        <p:xfrm>
          <a:off x="337325" y="4465671"/>
          <a:ext cx="5788473" cy="304800"/>
        </p:xfrm>
        <a:graphic>
          <a:graphicData uri="http://schemas.openxmlformats.org/drawingml/2006/table">
            <a:tbl>
              <a:tblPr firstRow="1" bandRow="1"/>
              <a:tblGrid>
                <a:gridCol w="3931923">
                  <a:extLst>
                    <a:ext uri="{9D8B030D-6E8A-4147-A177-3AD203B41FA5}">
                      <a16:colId xmlns:a16="http://schemas.microsoft.com/office/drawing/2014/main" val="1736590387"/>
                    </a:ext>
                  </a:extLst>
                </a:gridCol>
                <a:gridCol w="1856550">
                  <a:extLst>
                    <a:ext uri="{9D8B030D-6E8A-4147-A177-3AD203B41FA5}">
                      <a16:colId xmlns:a16="http://schemas.microsoft.com/office/drawing/2014/main" val="1137278688"/>
                    </a:ext>
                  </a:extLst>
                </a:gridCol>
              </a:tblGrid>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r>
                        <a:rPr kumimoji="1" lang="zh-TW" altLang="en-US" sz="1400">
                          <a:latin typeface="メイリオ" panose="020B0604030504040204" pitchFamily="50" charset="-128"/>
                          <a:ea typeface="メイリオ" panose="020B0604030504040204" pitchFamily="50" charset="-128"/>
                        </a:rPr>
                        <a:t>在宅持続陽圧呼吸療法用治療器加算</a:t>
                      </a:r>
                      <a:endParaRPr kumimoji="1" lang="ja-JP" altLang="en-US" sz="1400">
                        <a:latin typeface="メイリオ" panose="020B0604030504040204" pitchFamily="50" charset="-128"/>
                        <a:ea typeface="メイリオ" panose="020B0604030504040204" pitchFamily="50" charset="-128"/>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400" dirty="0">
                          <a:latin typeface="メイリオ" panose="020B0604030504040204" pitchFamily="50" charset="-128"/>
                          <a:ea typeface="メイリオ" panose="020B0604030504040204" pitchFamily="50" charset="-128"/>
                        </a:rPr>
                        <a:t>1,000</a:t>
                      </a:r>
                      <a:r>
                        <a:rPr kumimoji="1" lang="ja-JP" altLang="en-US" sz="1400" dirty="0">
                          <a:latin typeface="メイリオ" panose="020B0604030504040204" pitchFamily="50" charset="-128"/>
                          <a:ea typeface="メイリオ" panose="020B0604030504040204" pitchFamily="50" charset="-128"/>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758917707"/>
                  </a:ext>
                </a:extLst>
              </a:tr>
            </a:tbl>
          </a:graphicData>
        </a:graphic>
      </p:graphicFrame>
      <p:graphicFrame>
        <p:nvGraphicFramePr>
          <p:cNvPr id="15" name="表 14">
            <a:extLst>
              <a:ext uri="{FF2B5EF4-FFF2-40B4-BE49-F238E27FC236}">
                <a16:creationId xmlns:a16="http://schemas.microsoft.com/office/drawing/2014/main" id="{E2C881CD-8B44-9A5F-0EE2-DEB51C4FEB83}"/>
              </a:ext>
            </a:extLst>
          </p:cNvPr>
          <p:cNvGraphicFramePr>
            <a:graphicFrameLocks noGrp="1"/>
          </p:cNvGraphicFramePr>
          <p:nvPr/>
        </p:nvGraphicFramePr>
        <p:xfrm>
          <a:off x="7275280" y="4465671"/>
          <a:ext cx="1850243" cy="304800"/>
        </p:xfrm>
        <a:graphic>
          <a:graphicData uri="http://schemas.openxmlformats.org/drawingml/2006/table">
            <a:tbl>
              <a:tblPr firstRow="1" bandRow="1"/>
              <a:tblGrid>
                <a:gridCol w="1850243">
                  <a:extLst>
                    <a:ext uri="{9D8B030D-6E8A-4147-A177-3AD203B41FA5}">
                      <a16:colId xmlns:a16="http://schemas.microsoft.com/office/drawing/2014/main" val="1137278688"/>
                    </a:ext>
                  </a:extLst>
                </a:gridCol>
              </a:tblGrid>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400" b="1" u="sng" dirty="0">
                          <a:solidFill>
                            <a:srgbClr val="0070C0"/>
                          </a:solidFill>
                          <a:latin typeface="メイリオ" panose="020B0604030504040204" pitchFamily="50" charset="-128"/>
                          <a:ea typeface="メイリオ" panose="020B0604030504040204" pitchFamily="50" charset="-128"/>
                        </a:rPr>
                        <a:t>960</a:t>
                      </a:r>
                      <a:r>
                        <a:rPr kumimoji="1" lang="ja-JP" altLang="en-US" sz="1400" b="1" u="sng" dirty="0">
                          <a:solidFill>
                            <a:srgbClr val="0070C0"/>
                          </a:solidFill>
                          <a:latin typeface="メイリオ" panose="020B0604030504040204" pitchFamily="50" charset="-128"/>
                          <a:ea typeface="メイリオ" panose="020B0604030504040204" pitchFamily="50" charset="-128"/>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758917707"/>
                  </a:ext>
                </a:extLst>
              </a:tr>
            </a:tbl>
          </a:graphicData>
        </a:graphic>
      </p:graphicFrame>
      <p:sp>
        <p:nvSpPr>
          <p:cNvPr id="21" name="正方形/長方形 20">
            <a:extLst>
              <a:ext uri="{FF2B5EF4-FFF2-40B4-BE49-F238E27FC236}">
                <a16:creationId xmlns:a16="http://schemas.microsoft.com/office/drawing/2014/main" id="{54DFF7D7-3C1A-CFA3-4467-8D54E3A669E3}"/>
              </a:ext>
            </a:extLst>
          </p:cNvPr>
          <p:cNvSpPr/>
          <p:nvPr/>
        </p:nvSpPr>
        <p:spPr>
          <a:xfrm>
            <a:off x="5235687" y="5429481"/>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2" name="正方形/長方形 21">
            <a:extLst>
              <a:ext uri="{FF2B5EF4-FFF2-40B4-BE49-F238E27FC236}">
                <a16:creationId xmlns:a16="http://schemas.microsoft.com/office/drawing/2014/main" id="{83E50FDA-AB90-346C-81D5-02136B55ABF4}"/>
              </a:ext>
            </a:extLst>
          </p:cNvPr>
          <p:cNvSpPr/>
          <p:nvPr/>
        </p:nvSpPr>
        <p:spPr>
          <a:xfrm>
            <a:off x="5235687" y="5734637"/>
            <a:ext cx="4320000" cy="756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在宅ハイフローセラピー装置加算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自動給水加湿チャンバーを用いる場合</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3,500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 </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１以外の場合</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2,500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23" name="右矢印 89">
            <a:extLst>
              <a:ext uri="{FF2B5EF4-FFF2-40B4-BE49-F238E27FC236}">
                <a16:creationId xmlns:a16="http://schemas.microsoft.com/office/drawing/2014/main" id="{0FCAD37C-A58F-FCAE-8ADC-07BB92E9F1CB}"/>
              </a:ext>
            </a:extLst>
          </p:cNvPr>
          <p:cNvSpPr/>
          <p:nvPr/>
        </p:nvSpPr>
        <p:spPr>
          <a:xfrm>
            <a:off x="4763296" y="543176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4" name="正方形/長方形 23">
            <a:extLst>
              <a:ext uri="{FF2B5EF4-FFF2-40B4-BE49-F238E27FC236}">
                <a16:creationId xmlns:a16="http://schemas.microsoft.com/office/drawing/2014/main" id="{1F4D5DE3-6984-E7D0-D4B8-3FA7E7F7C911}"/>
              </a:ext>
            </a:extLst>
          </p:cNvPr>
          <p:cNvSpPr/>
          <p:nvPr/>
        </p:nvSpPr>
        <p:spPr>
          <a:xfrm>
            <a:off x="337325" y="5417208"/>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5" name="正方形/長方形 24">
            <a:extLst>
              <a:ext uri="{FF2B5EF4-FFF2-40B4-BE49-F238E27FC236}">
                <a16:creationId xmlns:a16="http://schemas.microsoft.com/office/drawing/2014/main" id="{3FBDBBCB-818F-B944-4152-0C95143BEB7F}"/>
              </a:ext>
            </a:extLst>
          </p:cNvPr>
          <p:cNvSpPr/>
          <p:nvPr/>
        </p:nvSpPr>
        <p:spPr>
          <a:xfrm>
            <a:off x="320289" y="5734637"/>
            <a:ext cx="4371398" cy="75600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在宅ハイフローセラピー装置加算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1,600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スライド番号プレースホルダー 2">
            <a:extLst>
              <a:ext uri="{FF2B5EF4-FFF2-40B4-BE49-F238E27FC236}">
                <a16:creationId xmlns:a16="http://schemas.microsoft.com/office/drawing/2014/main" id="{48958B72-7336-0533-9B8E-174899F5358D}"/>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247</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158289932"/>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26510"/>
            <a:ext cx="9906000" cy="458482"/>
          </a:xfrm>
          <a:solidFill>
            <a:srgbClr val="E1EDFF"/>
          </a:solidFill>
        </p:spPr>
        <p:txBody>
          <a:bodyPr>
            <a:noAutofit/>
          </a:bodyPr>
          <a:lstStyle/>
          <a:p>
            <a:r>
              <a:rPr lang="ja-JP" altLang="en-US" b="1" dirty="0"/>
              <a:t>実勢価格等を踏まえた検体検査等の評価の適正化</a:t>
            </a:r>
            <a:endParaRPr kumimoji="1" lang="ja-JP" altLang="en-US" b="1"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Ⅳ</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　市場実勢価格を踏まえた適正な評価－②③</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800682"/>
            <a:ext cx="9529762" cy="328837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包括されている医薬品の実勢価格を踏まえ、人工腎臓の評価を見直す。</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24103" y="663780"/>
            <a:ext cx="246821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人工腎臓の評価の見直し</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5322180" y="1307976"/>
            <a:ext cx="4319999"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7" name="右矢印 89">
            <a:extLst>
              <a:ext uri="{FF2B5EF4-FFF2-40B4-BE49-F238E27FC236}">
                <a16:creationId xmlns:a16="http://schemas.microsoft.com/office/drawing/2014/main" id="{2C7478A4-04E8-A454-E553-73FC150DCF79}"/>
              </a:ext>
            </a:extLst>
          </p:cNvPr>
          <p:cNvSpPr/>
          <p:nvPr/>
        </p:nvSpPr>
        <p:spPr>
          <a:xfrm>
            <a:off x="4803567" y="2472521"/>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24103" y="1327146"/>
            <a:ext cx="4343480"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 name="正方形/長方形 2">
            <a:extLst>
              <a:ext uri="{FF2B5EF4-FFF2-40B4-BE49-F238E27FC236}">
                <a16:creationId xmlns:a16="http://schemas.microsoft.com/office/drawing/2014/main" id="{7CF52217-4AE3-7720-2F6B-99882531B428}"/>
              </a:ext>
            </a:extLst>
          </p:cNvPr>
          <p:cNvSpPr/>
          <p:nvPr/>
        </p:nvSpPr>
        <p:spPr>
          <a:xfrm>
            <a:off x="324103" y="1646131"/>
            <a:ext cx="4371398" cy="242306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人工腎臓（１日につき）</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慢性維持透析を行った場合１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４時間未満の場合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1,885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ロ　４時間以上５時間未満の場合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2,045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200" dirty="0">
                <a:solidFill>
                  <a:prstClr val="black"/>
                </a:solidFill>
                <a:latin typeface="メイリオ" panose="020B0604030504040204" pitchFamily="50" charset="-128"/>
                <a:ea typeface="メイリオ" panose="020B0604030504040204" pitchFamily="50" charset="-128"/>
              </a:rPr>
              <a:t>   </a:t>
            </a:r>
            <a:r>
              <a:rPr lang="ja-JP" altLang="en-US" sz="1200" dirty="0">
                <a:solidFill>
                  <a:prstClr val="black"/>
                </a:solidFill>
                <a:latin typeface="メイリオ" panose="020B0604030504040204" pitchFamily="50" charset="-128"/>
                <a:ea typeface="メイリオ" panose="020B0604030504040204" pitchFamily="50" charset="-128"/>
              </a:rPr>
              <a:t>ハ　５時間以上の場合　　　　　　       </a:t>
            </a:r>
            <a:r>
              <a:rPr lang="en-US" altLang="ja-JP" sz="1200" dirty="0">
                <a:solidFill>
                  <a:prstClr val="black"/>
                </a:solidFill>
                <a:latin typeface="メイリオ" panose="020B0604030504040204" pitchFamily="50" charset="-128"/>
                <a:ea typeface="メイリオ" panose="020B0604030504040204" pitchFamily="50" charset="-128"/>
              </a:rPr>
              <a:t>2,180</a:t>
            </a:r>
            <a:r>
              <a:rPr lang="ja-JP" altLang="en-US" sz="1200" dirty="0">
                <a:solidFill>
                  <a:prstClr val="black"/>
                </a:solidFill>
                <a:latin typeface="メイリオ" panose="020B0604030504040204" pitchFamily="50" charset="-128"/>
                <a:ea typeface="メイリオ" panose="020B0604030504040204" pitchFamily="50" charset="-128"/>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慢性維持透析を行った場合２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４時間未満の場合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1,845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ロ　４時間以上５時間未満の場合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ハ　５時間以上の場合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2,135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　慢性維持透析を行った場合３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４時間未満の場合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1,805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ロ　４時間以上５時間未満の場合           </a:t>
            </a:r>
            <a:r>
              <a:rPr lang="en-US" altLang="ja-JP" sz="1200" dirty="0">
                <a:solidFill>
                  <a:prstClr val="black"/>
                </a:solidFill>
                <a:latin typeface="メイリオ" panose="020B0604030504040204" pitchFamily="50" charset="-128"/>
                <a:ea typeface="メイリオ" panose="020B0604030504040204" pitchFamily="50" charset="-128"/>
              </a:rPr>
              <a:t>1</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,960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ハ　５時間以上の場合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2,090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正方形/長方形 15">
            <a:extLst>
              <a:ext uri="{FF2B5EF4-FFF2-40B4-BE49-F238E27FC236}">
                <a16:creationId xmlns:a16="http://schemas.microsoft.com/office/drawing/2014/main" id="{D210C5FF-0E06-3888-E891-ED69E60E7B52}"/>
              </a:ext>
            </a:extLst>
          </p:cNvPr>
          <p:cNvSpPr/>
          <p:nvPr/>
        </p:nvSpPr>
        <p:spPr>
          <a:xfrm>
            <a:off x="5333057" y="1626264"/>
            <a:ext cx="4320000" cy="2423059"/>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人工腎臓（１日につき）</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慢性維持透析を行った場合１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４時間未満の場合                        </a:t>
            </a:r>
            <a:r>
              <a:rPr kumimoji="1" lang="en-US" altLang="ja-JP"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rPr>
              <a:t>1,876</a:t>
            </a:r>
            <a:r>
              <a:rPr kumimoji="1" lang="ja-JP" altLang="en-US"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ロ　４時間以上５時間未満の場合          </a:t>
            </a:r>
            <a:r>
              <a:rPr kumimoji="1" lang="en-US" altLang="ja-JP"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rPr>
              <a:t>2,036</a:t>
            </a:r>
            <a:r>
              <a:rPr kumimoji="1" lang="ja-JP" altLang="en-US"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ハ　５時間以上の場合　　　　　　       </a:t>
            </a:r>
            <a:r>
              <a:rPr kumimoji="1" lang="en-US" altLang="ja-JP"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rPr>
              <a:t>2,171</a:t>
            </a:r>
            <a:r>
              <a:rPr kumimoji="1" lang="ja-JP" altLang="en-US"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慢性維持透析を行った場合２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４時間未満の場合                        </a:t>
            </a:r>
            <a:r>
              <a:rPr kumimoji="1" lang="en-US" altLang="ja-JP"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rPr>
              <a:t>1,836</a:t>
            </a:r>
            <a:r>
              <a:rPr kumimoji="1" lang="ja-JP" altLang="en-US"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ロ　４時間以上５時間未満の場合          </a:t>
            </a:r>
            <a:r>
              <a:rPr kumimoji="1" lang="en-US" altLang="ja-JP"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rPr>
              <a:t>1,996</a:t>
            </a:r>
            <a:r>
              <a:rPr kumimoji="1" lang="ja-JP" altLang="en-US"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ハ　５時間以上の場合　　　　　　       </a:t>
            </a:r>
            <a:r>
              <a:rPr kumimoji="1" lang="en-US" altLang="ja-JP"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rPr>
              <a:t>2,126</a:t>
            </a:r>
            <a:r>
              <a:rPr kumimoji="1" lang="ja-JP" altLang="en-US"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　慢性維持透析を行った場合３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４時間未満の場合                         </a:t>
            </a:r>
            <a:r>
              <a:rPr kumimoji="1" lang="en-US" altLang="ja-JP"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rPr>
              <a:t>1,796</a:t>
            </a:r>
            <a:r>
              <a:rPr kumimoji="1" lang="ja-JP" altLang="en-US"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ロ　４時間以上５時間未満の場合           </a:t>
            </a:r>
            <a:r>
              <a:rPr kumimoji="1" lang="en-US" altLang="ja-JP"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rPr>
              <a:t>1,951</a:t>
            </a:r>
            <a:r>
              <a:rPr kumimoji="1" lang="ja-JP" altLang="en-US"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ハ　５時間以上の場合　　　　　　        </a:t>
            </a:r>
            <a:r>
              <a:rPr kumimoji="1" lang="en-US" altLang="ja-JP"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rPr>
              <a:t>2,081</a:t>
            </a:r>
            <a:r>
              <a:rPr kumimoji="1" lang="ja-JP" altLang="en-US"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dirty="0">
              <a:ln>
                <a:noFill/>
              </a:ln>
              <a:solidFill>
                <a:schemeClr val="accent1"/>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26" name="正方形/長方形 25">
            <a:extLst>
              <a:ext uri="{FF2B5EF4-FFF2-40B4-BE49-F238E27FC236}">
                <a16:creationId xmlns:a16="http://schemas.microsoft.com/office/drawing/2014/main" id="{D6C68B0C-8818-A096-4E2C-71A782981502}"/>
              </a:ext>
            </a:extLst>
          </p:cNvPr>
          <p:cNvSpPr/>
          <p:nvPr/>
        </p:nvSpPr>
        <p:spPr>
          <a:xfrm>
            <a:off x="188119" y="4144110"/>
            <a:ext cx="9529762" cy="264515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外来診療の実態を踏まえ、効率的な検査、処置及び麻酔の実施を図る観点から、一部の検査、処置及び麻酔の評価を見直す。</a:t>
            </a:r>
          </a:p>
        </p:txBody>
      </p:sp>
      <p:sp>
        <p:nvSpPr>
          <p:cNvPr id="27" name="正方形/長方形 26">
            <a:extLst>
              <a:ext uri="{FF2B5EF4-FFF2-40B4-BE49-F238E27FC236}">
                <a16:creationId xmlns:a16="http://schemas.microsoft.com/office/drawing/2014/main" id="{F3965A77-9503-9B4F-C163-99FBCF8A2B47}"/>
              </a:ext>
            </a:extLst>
          </p:cNvPr>
          <p:cNvSpPr/>
          <p:nvPr/>
        </p:nvSpPr>
        <p:spPr>
          <a:xfrm>
            <a:off x="304378" y="4882376"/>
            <a:ext cx="5788473"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8" name="正方形/長方形 27">
            <a:extLst>
              <a:ext uri="{FF2B5EF4-FFF2-40B4-BE49-F238E27FC236}">
                <a16:creationId xmlns:a16="http://schemas.microsoft.com/office/drawing/2014/main" id="{EFD270B0-64C8-6A56-CABA-B433A5E7750D}"/>
              </a:ext>
            </a:extLst>
          </p:cNvPr>
          <p:cNvSpPr/>
          <p:nvPr/>
        </p:nvSpPr>
        <p:spPr>
          <a:xfrm>
            <a:off x="304378" y="4125592"/>
            <a:ext cx="2888472" cy="299118"/>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検査、処置及び麻酔の見直し</a:t>
            </a:r>
          </a:p>
        </p:txBody>
      </p:sp>
      <p:graphicFrame>
        <p:nvGraphicFramePr>
          <p:cNvPr id="29" name="表 28">
            <a:extLst>
              <a:ext uri="{FF2B5EF4-FFF2-40B4-BE49-F238E27FC236}">
                <a16:creationId xmlns:a16="http://schemas.microsoft.com/office/drawing/2014/main" id="{F1A3B39C-FE38-CD11-85C6-305573369BAA}"/>
              </a:ext>
            </a:extLst>
          </p:cNvPr>
          <p:cNvGraphicFramePr>
            <a:graphicFrameLocks noGrp="1"/>
          </p:cNvGraphicFramePr>
          <p:nvPr>
            <p:extLst>
              <p:ext uri="{D42A27DB-BD31-4B8C-83A1-F6EECF244321}">
                <p14:modId xmlns:p14="http://schemas.microsoft.com/office/powerpoint/2010/main" val="1300594766"/>
              </p:ext>
            </p:extLst>
          </p:nvPr>
        </p:nvGraphicFramePr>
        <p:xfrm>
          <a:off x="304378" y="5206395"/>
          <a:ext cx="5788473" cy="1554480"/>
        </p:xfrm>
        <a:graphic>
          <a:graphicData uri="http://schemas.openxmlformats.org/drawingml/2006/table">
            <a:tbl>
              <a:tblPr firstRow="1" bandRow="1"/>
              <a:tblGrid>
                <a:gridCol w="3931923">
                  <a:extLst>
                    <a:ext uri="{9D8B030D-6E8A-4147-A177-3AD203B41FA5}">
                      <a16:colId xmlns:a16="http://schemas.microsoft.com/office/drawing/2014/main" val="1736590387"/>
                    </a:ext>
                  </a:extLst>
                </a:gridCol>
                <a:gridCol w="1856550">
                  <a:extLst>
                    <a:ext uri="{9D8B030D-6E8A-4147-A177-3AD203B41FA5}">
                      <a16:colId xmlns:a16="http://schemas.microsoft.com/office/drawing/2014/main" val="1137278688"/>
                    </a:ext>
                  </a:extLst>
                </a:gridCol>
              </a:tblGrid>
              <a:tr h="197697">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r>
                        <a:rPr kumimoji="1" lang="ja-JP" altLang="en-US" sz="1400" dirty="0">
                          <a:latin typeface="メイリオ"/>
                          <a:ea typeface="メイリオ"/>
                        </a:rPr>
                        <a:t>眼底三次元画像解析</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400" dirty="0">
                          <a:latin typeface="メイリオ"/>
                          <a:ea typeface="メイリオ"/>
                        </a:rPr>
                        <a:t>200</a:t>
                      </a:r>
                      <a:r>
                        <a:rPr kumimoji="1" lang="ja-JP" altLang="en-US" sz="1400" dirty="0">
                          <a:latin typeface="メイリオ"/>
                          <a:ea typeface="メイリオ"/>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758917707"/>
                  </a:ext>
                </a:extLst>
              </a:tr>
              <a:tr h="204182">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r>
                        <a:rPr kumimoji="1" lang="ja-JP" altLang="en-US" sz="1400" dirty="0">
                          <a:latin typeface="メイリオ" panose="020B0604030504040204" pitchFamily="50" charset="-128"/>
                          <a:ea typeface="メイリオ" panose="020B0604030504040204" pitchFamily="50" charset="-128"/>
                        </a:rPr>
                        <a:t>細隙灯顕微鏡検査（前眼部及び後眼部）</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400" dirty="0">
                          <a:latin typeface="メイリオ"/>
                          <a:ea typeface="メイリオ"/>
                        </a:rPr>
                        <a:t>112</a:t>
                      </a:r>
                      <a:r>
                        <a:rPr kumimoji="1" lang="ja-JP" altLang="en-US" sz="1400" dirty="0">
                          <a:latin typeface="メイリオ"/>
                          <a:ea typeface="メイリオ"/>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1537493307"/>
                  </a:ext>
                </a:extLst>
              </a:tr>
              <a:tr h="305705">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r>
                        <a:rPr kumimoji="1" lang="ja-JP" altLang="en-US" sz="1400" dirty="0">
                          <a:latin typeface="メイリオ"/>
                          <a:ea typeface="メイリオ"/>
                        </a:rPr>
                        <a:t>耳垢栓塞除去（複雑なもの）</a:t>
                      </a:r>
                      <a:endParaRPr kumimoji="1" lang="en-US" altLang="ja-JP" sz="1400" dirty="0">
                        <a:latin typeface="メイリオ"/>
                        <a:ea typeface="メイリオ"/>
                      </a:endParaRPr>
                    </a:p>
                    <a:p>
                      <a:r>
                        <a:rPr kumimoji="1" lang="ja-JP" altLang="en-US" sz="1400" dirty="0">
                          <a:latin typeface="メイリオ"/>
                          <a:ea typeface="メイリオ"/>
                        </a:rPr>
                        <a:t>　１　片側</a:t>
                      </a:r>
                      <a:endParaRPr kumimoji="1" lang="en-US" altLang="ja-JP" sz="1400" dirty="0">
                        <a:latin typeface="メイリオ"/>
                        <a:ea typeface="メイリオ"/>
                      </a:endParaRPr>
                    </a:p>
                    <a:p>
                      <a:r>
                        <a:rPr kumimoji="1" lang="ja-JP" altLang="en-US" sz="1400" dirty="0">
                          <a:latin typeface="メイリオ"/>
                          <a:ea typeface="メイリオ"/>
                        </a:rPr>
                        <a:t>　２　両側</a:t>
                      </a:r>
                      <a:endParaRPr kumimoji="1" lang="en-US" altLang="ja-JP" sz="1400" dirty="0">
                        <a:latin typeface="メイリオ"/>
                        <a:ea typeface="メイリオ"/>
                      </a:endParaRPr>
                    </a:p>
                    <a:p>
                      <a:r>
                        <a:rPr kumimoji="1" lang="ja-JP" altLang="en-US" sz="1400" dirty="0">
                          <a:latin typeface="メイリオ"/>
                          <a:ea typeface="メイリオ"/>
                        </a:rPr>
                        <a:t>トリガーポイント注射</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endParaRPr kumimoji="1" lang="en-US" altLang="ja-JP" sz="1400" dirty="0">
                        <a:latin typeface="メイリオ"/>
                        <a:ea typeface="メイリオ"/>
                      </a:endParaRPr>
                    </a:p>
                    <a:p>
                      <a:pPr algn="ctr"/>
                      <a:r>
                        <a:rPr kumimoji="1" lang="en-US" altLang="ja-JP" sz="1400" dirty="0">
                          <a:latin typeface="メイリオ"/>
                          <a:ea typeface="メイリオ"/>
                        </a:rPr>
                        <a:t>100</a:t>
                      </a:r>
                      <a:r>
                        <a:rPr kumimoji="1" lang="ja-JP" altLang="en-US" sz="1400" dirty="0">
                          <a:latin typeface="メイリオ"/>
                          <a:ea typeface="メイリオ"/>
                        </a:rPr>
                        <a:t>点</a:t>
                      </a:r>
                      <a:endParaRPr kumimoji="1" lang="en-US" altLang="ja-JP" sz="1400" dirty="0">
                        <a:latin typeface="メイリオ"/>
                        <a:ea typeface="メイリオ"/>
                      </a:endParaRPr>
                    </a:p>
                    <a:p>
                      <a:pPr algn="ctr"/>
                      <a:r>
                        <a:rPr kumimoji="1" lang="en-US" altLang="ja-JP" sz="1400" dirty="0">
                          <a:latin typeface="メイリオ"/>
                          <a:ea typeface="メイリオ"/>
                        </a:rPr>
                        <a:t>180</a:t>
                      </a:r>
                      <a:r>
                        <a:rPr kumimoji="1" lang="ja-JP" altLang="en-US" sz="1400" dirty="0">
                          <a:latin typeface="メイリオ"/>
                          <a:ea typeface="メイリオ"/>
                        </a:rPr>
                        <a:t>点</a:t>
                      </a:r>
                      <a:endParaRPr kumimoji="1" lang="en-US" altLang="ja-JP" sz="1400" dirty="0">
                        <a:latin typeface="メイリオ"/>
                        <a:ea typeface="メイリオ"/>
                      </a:endParaRPr>
                    </a:p>
                    <a:p>
                      <a:pPr algn="ctr"/>
                      <a:r>
                        <a:rPr kumimoji="1" lang="en-US" altLang="ja-JP" sz="1400" dirty="0">
                          <a:latin typeface="メイリオ"/>
                          <a:ea typeface="メイリオ"/>
                        </a:rPr>
                        <a:t>80</a:t>
                      </a:r>
                      <a:r>
                        <a:rPr kumimoji="1" lang="ja-JP" altLang="en-US" sz="1400" dirty="0">
                          <a:latin typeface="メイリオ"/>
                          <a:ea typeface="メイリオ"/>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2775580762"/>
                  </a:ext>
                </a:extLst>
              </a:tr>
            </a:tbl>
          </a:graphicData>
        </a:graphic>
      </p:graphicFrame>
      <p:sp>
        <p:nvSpPr>
          <p:cNvPr id="30" name="正方形/長方形 29">
            <a:extLst>
              <a:ext uri="{FF2B5EF4-FFF2-40B4-BE49-F238E27FC236}">
                <a16:creationId xmlns:a16="http://schemas.microsoft.com/office/drawing/2014/main" id="{6DA484D8-58F5-FA95-DDA7-C62B6F9952AB}"/>
              </a:ext>
            </a:extLst>
          </p:cNvPr>
          <p:cNvSpPr/>
          <p:nvPr/>
        </p:nvSpPr>
        <p:spPr>
          <a:xfrm>
            <a:off x="7036637" y="4840881"/>
            <a:ext cx="1850243"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graphicFrame>
        <p:nvGraphicFramePr>
          <p:cNvPr id="31" name="表 30">
            <a:extLst>
              <a:ext uri="{FF2B5EF4-FFF2-40B4-BE49-F238E27FC236}">
                <a16:creationId xmlns:a16="http://schemas.microsoft.com/office/drawing/2014/main" id="{C227D87C-3917-4D9F-95AB-82DB364CF449}"/>
              </a:ext>
            </a:extLst>
          </p:cNvPr>
          <p:cNvGraphicFramePr>
            <a:graphicFrameLocks noGrp="1"/>
          </p:cNvGraphicFramePr>
          <p:nvPr>
            <p:extLst>
              <p:ext uri="{D42A27DB-BD31-4B8C-83A1-F6EECF244321}">
                <p14:modId xmlns:p14="http://schemas.microsoft.com/office/powerpoint/2010/main" val="3486062591"/>
              </p:ext>
            </p:extLst>
          </p:nvPr>
        </p:nvGraphicFramePr>
        <p:xfrm>
          <a:off x="7036636" y="5158517"/>
          <a:ext cx="1850243" cy="1554480"/>
        </p:xfrm>
        <a:graphic>
          <a:graphicData uri="http://schemas.openxmlformats.org/drawingml/2006/table">
            <a:tbl>
              <a:tblPr firstRow="1" bandRow="1"/>
              <a:tblGrid>
                <a:gridCol w="1850243">
                  <a:extLst>
                    <a:ext uri="{9D8B030D-6E8A-4147-A177-3AD203B41FA5}">
                      <a16:colId xmlns:a16="http://schemas.microsoft.com/office/drawing/2014/main" val="1137278688"/>
                    </a:ext>
                  </a:extLst>
                </a:gridCol>
              </a:tblGrid>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400" b="1" u="sng" dirty="0">
                          <a:solidFill>
                            <a:srgbClr val="0070C0"/>
                          </a:solidFill>
                          <a:latin typeface="メイリオ" panose="020B0604030504040204" pitchFamily="50" charset="-128"/>
                          <a:ea typeface="メイリオ" panose="020B0604030504040204" pitchFamily="50" charset="-128"/>
                        </a:rPr>
                        <a:t>190</a:t>
                      </a:r>
                      <a:r>
                        <a:rPr kumimoji="1" lang="ja-JP" altLang="en-US" sz="1400" b="1" u="sng" dirty="0">
                          <a:solidFill>
                            <a:srgbClr val="0070C0"/>
                          </a:solidFill>
                          <a:latin typeface="メイリオ" panose="020B0604030504040204" pitchFamily="50" charset="-128"/>
                          <a:ea typeface="メイリオ" panose="020B0604030504040204" pitchFamily="50" charset="-128"/>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758917707"/>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r>
                        <a:rPr kumimoji="1" lang="en-US" altLang="ja-JP" sz="1400" b="1" u="sng" dirty="0">
                          <a:solidFill>
                            <a:srgbClr val="0070C0"/>
                          </a:solidFill>
                          <a:latin typeface="メイリオ" panose="020B0604030504040204" pitchFamily="50" charset="-128"/>
                          <a:ea typeface="メイリオ" panose="020B0604030504040204" pitchFamily="50" charset="-128"/>
                        </a:rPr>
                        <a:t>110</a:t>
                      </a:r>
                      <a:r>
                        <a:rPr kumimoji="1" lang="ja-JP" altLang="en-US" sz="1400" b="1" u="sng" dirty="0">
                          <a:solidFill>
                            <a:srgbClr val="0070C0"/>
                          </a:solidFill>
                          <a:latin typeface="メイリオ" panose="020B0604030504040204" pitchFamily="50" charset="-128"/>
                          <a:ea typeface="メイリオ" panose="020B0604030504040204" pitchFamily="50" charset="-128"/>
                        </a:rPr>
                        <a:t>点</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537493307"/>
                  </a:ext>
                </a:extLst>
              </a:tr>
              <a:tr h="239800">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a:endParaRPr kumimoji="1" lang="en-US" altLang="ja-JP" sz="1400" b="1" u="sng" dirty="0">
                        <a:solidFill>
                          <a:srgbClr val="0070C0"/>
                        </a:solidFill>
                        <a:latin typeface="メイリオ" panose="020B0604030504040204" pitchFamily="50" charset="-128"/>
                        <a:ea typeface="メイリオ" panose="020B0604030504040204" pitchFamily="50" charset="-128"/>
                      </a:endParaRPr>
                    </a:p>
                    <a:p>
                      <a:pPr algn="ctr"/>
                      <a:r>
                        <a:rPr kumimoji="1" lang="en-US" altLang="ja-JP" sz="1400" b="1" u="sng" dirty="0">
                          <a:solidFill>
                            <a:srgbClr val="0070C0"/>
                          </a:solidFill>
                          <a:latin typeface="メイリオ" panose="020B0604030504040204" pitchFamily="50" charset="-128"/>
                          <a:ea typeface="メイリオ" panose="020B0604030504040204" pitchFamily="50" charset="-128"/>
                        </a:rPr>
                        <a:t>90</a:t>
                      </a:r>
                      <a:r>
                        <a:rPr kumimoji="1" lang="ja-JP" altLang="en-US" sz="1400" b="1" u="sng" dirty="0">
                          <a:solidFill>
                            <a:srgbClr val="0070C0"/>
                          </a:solidFill>
                          <a:latin typeface="メイリオ" panose="020B0604030504040204" pitchFamily="50" charset="-128"/>
                          <a:ea typeface="メイリオ" panose="020B0604030504040204" pitchFamily="50" charset="-128"/>
                        </a:rPr>
                        <a:t>点</a:t>
                      </a:r>
                      <a:endParaRPr kumimoji="1" lang="en-US" altLang="ja-JP" sz="1400" b="1" u="sng" dirty="0">
                        <a:solidFill>
                          <a:srgbClr val="0070C0"/>
                        </a:solidFill>
                        <a:latin typeface="メイリオ" panose="020B0604030504040204" pitchFamily="50" charset="-128"/>
                        <a:ea typeface="メイリオ" panose="020B0604030504040204" pitchFamily="50" charset="-128"/>
                      </a:endParaRPr>
                    </a:p>
                    <a:p>
                      <a:pPr algn="ctr"/>
                      <a:r>
                        <a:rPr kumimoji="1" lang="en-US" altLang="ja-JP" sz="1400" b="1" u="sng" dirty="0">
                          <a:solidFill>
                            <a:srgbClr val="0070C0"/>
                          </a:solidFill>
                          <a:latin typeface="メイリオ" panose="020B0604030504040204" pitchFamily="50" charset="-128"/>
                          <a:ea typeface="メイリオ" panose="020B0604030504040204" pitchFamily="50" charset="-128"/>
                        </a:rPr>
                        <a:t>160</a:t>
                      </a:r>
                      <a:r>
                        <a:rPr kumimoji="1" lang="ja-JP" altLang="en-US" sz="1400" b="1" u="sng" dirty="0">
                          <a:solidFill>
                            <a:srgbClr val="0070C0"/>
                          </a:solidFill>
                          <a:latin typeface="メイリオ" panose="020B0604030504040204" pitchFamily="50" charset="-128"/>
                          <a:ea typeface="メイリオ" panose="020B0604030504040204" pitchFamily="50" charset="-128"/>
                        </a:rPr>
                        <a:t>点</a:t>
                      </a:r>
                      <a:endParaRPr kumimoji="1" lang="en-US" altLang="ja-JP" sz="1400" b="1" u="sng" dirty="0">
                        <a:solidFill>
                          <a:srgbClr val="0070C0"/>
                        </a:solidFill>
                        <a:latin typeface="メイリオ" panose="020B0604030504040204" pitchFamily="50" charset="-128"/>
                        <a:ea typeface="メイリオ" panose="020B0604030504040204" pitchFamily="50" charset="-128"/>
                      </a:endParaRPr>
                    </a:p>
                    <a:p>
                      <a:pPr algn="ctr"/>
                      <a:r>
                        <a:rPr kumimoji="1" lang="en-US" altLang="ja-JP" sz="1400" b="1" u="sng" dirty="0">
                          <a:solidFill>
                            <a:srgbClr val="0070C0"/>
                          </a:solidFill>
                          <a:latin typeface="メイリオ" panose="020B0604030504040204" pitchFamily="50" charset="-128"/>
                          <a:ea typeface="メイリオ" panose="020B0604030504040204" pitchFamily="50" charset="-128"/>
                        </a:rPr>
                        <a:t>70</a:t>
                      </a:r>
                      <a:r>
                        <a:rPr kumimoji="1" lang="ja-JP" altLang="en-US" sz="1400" b="1" u="sng" dirty="0">
                          <a:solidFill>
                            <a:srgbClr val="0070C0"/>
                          </a:solidFill>
                          <a:latin typeface="メイリオ" panose="020B0604030504040204" pitchFamily="50" charset="-128"/>
                          <a:ea typeface="メイリオ" panose="020B0604030504040204" pitchFamily="50" charset="-128"/>
                        </a:rPr>
                        <a:t>点</a:t>
                      </a:r>
                      <a:endParaRPr kumimoji="1" lang="en-US" altLang="ja-JP" sz="1400" b="1" u="sng" dirty="0">
                        <a:solidFill>
                          <a:srgbClr val="0070C0"/>
                        </a:solidFill>
                        <a:latin typeface="メイリオ" panose="020B0604030504040204" pitchFamily="50" charset="-128"/>
                        <a:ea typeface="メイリオ" panose="020B0604030504040204" pitchFamily="50" charset="-128"/>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2775580762"/>
                  </a:ext>
                </a:extLst>
              </a:tr>
            </a:tbl>
          </a:graphicData>
        </a:graphic>
      </p:graphicFrame>
      <p:sp>
        <p:nvSpPr>
          <p:cNvPr id="32" name="右矢印 89">
            <a:extLst>
              <a:ext uri="{FF2B5EF4-FFF2-40B4-BE49-F238E27FC236}">
                <a16:creationId xmlns:a16="http://schemas.microsoft.com/office/drawing/2014/main" id="{85210509-7933-B2F5-111C-95A12D237BBF}"/>
              </a:ext>
            </a:extLst>
          </p:cNvPr>
          <p:cNvSpPr/>
          <p:nvPr/>
        </p:nvSpPr>
        <p:spPr>
          <a:xfrm>
            <a:off x="6286895" y="5234733"/>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3" name="スライド番号プレースホルダー 2">
            <a:extLst>
              <a:ext uri="{FF2B5EF4-FFF2-40B4-BE49-F238E27FC236}">
                <a16:creationId xmlns:a16="http://schemas.microsoft.com/office/drawing/2014/main" id="{C17E2E8E-093E-B0AF-0264-FE5C1196BC9A}"/>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248</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07736853"/>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012565" y="2382619"/>
            <a:ext cx="8280920" cy="584775"/>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５</a:t>
            </a: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ポストコロナにおける感染症対策の推進</a:t>
            </a: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69859547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テキスト ボックス 1">
            <a:extLst>
              <a:ext uri="{FF2B5EF4-FFF2-40B4-BE49-F238E27FC236}">
                <a16:creationId xmlns:a16="http://schemas.microsoft.com/office/drawing/2014/main" id="{BAF173B8-ABD1-F801-9DC8-11D3D4E76A3F}"/>
              </a:ext>
            </a:extLst>
          </p:cNvPr>
          <p:cNvSpPr txBox="1"/>
          <p:nvPr/>
        </p:nvSpPr>
        <p:spPr>
          <a:xfrm>
            <a:off x="155466" y="737701"/>
            <a:ext cx="9595064" cy="442429"/>
          </a:xfrm>
          <a:prstGeom prst="rect">
            <a:avLst/>
          </a:prstGeom>
          <a:noFill/>
        </p:spPr>
        <p:txBody>
          <a:bodyPr wrap="square" rtlCol="0">
            <a:spAutoFit/>
          </a:bodyP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日本医師会・四病院団体協議会で合同声明を公表（令和</a:t>
            </a:r>
            <a:r>
              <a:rPr kumimoji="1" lang="en-US" altLang="ja-JP" sz="2275" b="0" i="0" u="none" strike="noStrike" kern="1200" cap="none" spc="0" normalizeH="0" baseline="0" noProof="0" dirty="0">
                <a:ln>
                  <a:noFill/>
                </a:ln>
                <a:solidFill>
                  <a:srgbClr val="0000FF"/>
                </a:solidFill>
                <a:effectLst/>
                <a:uLnTx/>
                <a:uFillTx/>
                <a:latin typeface="Arial"/>
                <a:ea typeface="ＭＳ Ｐゴシック"/>
                <a:cs typeface="+mn-cs"/>
              </a:rPr>
              <a:t>5</a:t>
            </a: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年</a:t>
            </a:r>
            <a:r>
              <a:rPr kumimoji="1" lang="en-US" altLang="ja-JP" sz="2275" b="0" i="0" u="none" strike="noStrike" kern="1200" cap="none" spc="0" normalizeH="0" baseline="0" noProof="0" dirty="0">
                <a:ln>
                  <a:noFill/>
                </a:ln>
                <a:solidFill>
                  <a:srgbClr val="0000FF"/>
                </a:solidFill>
                <a:effectLst/>
                <a:uLnTx/>
                <a:uFillTx/>
                <a:latin typeface="Arial"/>
                <a:ea typeface="ＭＳ Ｐゴシック"/>
                <a:cs typeface="+mn-cs"/>
              </a:rPr>
              <a:t>11</a:t>
            </a: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月</a:t>
            </a:r>
            <a:r>
              <a:rPr kumimoji="1" lang="en-US" altLang="ja-JP" sz="2275" b="0" i="0" u="none" strike="noStrike" kern="1200" cap="none" spc="0" normalizeH="0" baseline="0" noProof="0" dirty="0">
                <a:ln>
                  <a:noFill/>
                </a:ln>
                <a:solidFill>
                  <a:srgbClr val="0000FF"/>
                </a:solidFill>
                <a:effectLst/>
                <a:uLnTx/>
                <a:uFillTx/>
                <a:latin typeface="Arial"/>
                <a:ea typeface="ＭＳ Ｐゴシック"/>
                <a:cs typeface="+mn-cs"/>
              </a:rPr>
              <a:t>15</a:t>
            </a: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日）</a:t>
            </a:r>
          </a:p>
        </p:txBody>
      </p:sp>
      <p:sp>
        <p:nvSpPr>
          <p:cNvPr id="5" name="テキスト ボックス 4">
            <a:extLst>
              <a:ext uri="{FF2B5EF4-FFF2-40B4-BE49-F238E27FC236}">
                <a16:creationId xmlns:a16="http://schemas.microsoft.com/office/drawing/2014/main" id="{B17A1AFA-59EA-81F9-0408-6DCAD3D373DC}"/>
              </a:ext>
            </a:extLst>
          </p:cNvPr>
          <p:cNvSpPr txBox="1"/>
          <p:nvPr/>
        </p:nvSpPr>
        <p:spPr>
          <a:xfrm>
            <a:off x="155466" y="5858313"/>
            <a:ext cx="8892988" cy="392415"/>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（出所）日本医師会・四病院団体合同記者会見「令和６年度診療報酬改定に向けた日本医師会・四病院団体協議会合同声明」（令和</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5</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年</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11</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月</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15</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日）</a:t>
            </a:r>
            <a:endPar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endParaRPr>
          </a:p>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　　　　　（</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https://www.med.or.jp/nichiionline/article/011416.html</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a:t>
            </a:r>
          </a:p>
        </p:txBody>
      </p:sp>
      <p:sp>
        <p:nvSpPr>
          <p:cNvPr id="7" name="正方形/長方形 6">
            <a:extLst>
              <a:ext uri="{FF2B5EF4-FFF2-40B4-BE49-F238E27FC236}">
                <a16:creationId xmlns:a16="http://schemas.microsoft.com/office/drawing/2014/main" id="{B822D90B-7118-4501-9F7B-55B572FD45A0}"/>
              </a:ext>
            </a:extLst>
          </p:cNvPr>
          <p:cNvSpPr/>
          <p:nvPr/>
        </p:nvSpPr>
        <p:spPr>
          <a:xfrm>
            <a:off x="155468" y="1264260"/>
            <a:ext cx="9595065" cy="4594053"/>
          </a:xfrm>
          <a:prstGeom prst="rect">
            <a:avLst/>
          </a:prstGeom>
          <a:solidFill>
            <a:srgbClr val="FFFFDD"/>
          </a:solidFill>
          <a:ln>
            <a:solidFill>
              <a:srgbClr val="FFCD2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361156" algn="l" defTabSz="742950" rtl="0" eaLnBrk="1" fontAlgn="auto" latinLnBrk="0" hangingPunct="1">
              <a:lnSpc>
                <a:spcPct val="100000"/>
              </a:lnSpc>
              <a:spcBef>
                <a:spcPts val="0"/>
              </a:spcBef>
              <a:spcAft>
                <a:spcPts val="0"/>
              </a:spcAft>
              <a:buClrTx/>
              <a:buSzTx/>
              <a:buFontTx/>
              <a:buNone/>
              <a:tabLst/>
              <a:defRPr/>
            </a:pPr>
            <a:endParaRPr kumimoji="1" lang="ja-JP" altLang="en-US" sz="2925" b="0" i="0" u="none" strike="noStrike" kern="1200" cap="none" spc="0" normalizeH="0" baseline="0" noProof="0" dirty="0">
              <a:ln>
                <a:noFill/>
              </a:ln>
              <a:solidFill>
                <a:prstClr val="black"/>
              </a:solidFill>
              <a:effectLst/>
              <a:uLnTx/>
              <a:uFillTx/>
              <a:latin typeface="Arial"/>
              <a:ea typeface="ＭＳ Ｐゴシック"/>
              <a:cs typeface="+mn-cs"/>
            </a:endParaRPr>
          </a:p>
        </p:txBody>
      </p:sp>
      <p:sp>
        <p:nvSpPr>
          <p:cNvPr id="8" name="テキスト ボックス 7">
            <a:extLst>
              <a:ext uri="{FF2B5EF4-FFF2-40B4-BE49-F238E27FC236}">
                <a16:creationId xmlns:a16="http://schemas.microsoft.com/office/drawing/2014/main" id="{DBACB328-1654-C95D-1612-3DE4FE346F78}"/>
              </a:ext>
            </a:extLst>
          </p:cNvPr>
          <p:cNvSpPr txBox="1"/>
          <p:nvPr/>
        </p:nvSpPr>
        <p:spPr>
          <a:xfrm>
            <a:off x="155468" y="1275948"/>
            <a:ext cx="9595064" cy="2723053"/>
          </a:xfrm>
          <a:prstGeom prst="rect">
            <a:avLst/>
          </a:prstGeom>
          <a:noFill/>
        </p:spPr>
        <p:txBody>
          <a:bodyPr wrap="square" rtlCol="0">
            <a:spAutoFit/>
          </a:bodyPr>
          <a:lstStyle/>
          <a:p>
            <a:pPr marL="0" marR="0" lvl="0" indent="108347" algn="l" defTabSz="742950" rtl="0" eaLnBrk="1" fontAlgn="auto" latinLnBrk="0" hangingPunct="1">
              <a:lnSpc>
                <a:spcPct val="100000"/>
              </a:lnSpc>
              <a:spcBef>
                <a:spcPts val="244"/>
              </a:spcBef>
              <a:spcAft>
                <a:spcPts val="0"/>
              </a:spcAft>
              <a:buClrTx/>
              <a:buSzTx/>
              <a:buFontTx/>
              <a:buNone/>
              <a:tabLst/>
              <a:defRPr/>
            </a:pP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松本吉郎会長は</a:t>
            </a:r>
            <a:r>
              <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rPr>
              <a:t>11</a:t>
            </a: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月</a:t>
            </a:r>
            <a:r>
              <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rPr>
              <a:t>15</a:t>
            </a: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日、島弘志日本病院会副会長、猪口雄二全日本病院協会長、加納繁照日本医療法人協会長、長瀬輝諠日本精神科病院協会顧問と共に記者会見を行い、令和６年度診療報酬改定に向けた日本医師会・四病院団体協議会合同声明を公表した。</a:t>
            </a:r>
            <a:endPar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endParaRPr>
          </a:p>
          <a:p>
            <a:pPr marL="0" marR="0" lvl="0" indent="108347" algn="l" defTabSz="742950" rtl="0" eaLnBrk="1" fontAlgn="auto" latinLnBrk="0" hangingPunct="1">
              <a:lnSpc>
                <a:spcPct val="100000"/>
              </a:lnSpc>
              <a:spcBef>
                <a:spcPts val="244"/>
              </a:spcBef>
              <a:spcAft>
                <a:spcPts val="0"/>
              </a:spcAft>
              <a:buClrTx/>
              <a:buSzTx/>
              <a:buFontTx/>
              <a:buNone/>
              <a:tabLst/>
              <a:defRPr/>
            </a:pP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松本会長はまず、今回、四病協と声明を取りまとめるとともに、合同記者会見を行った意義について、「財務省による医療界を分断するような動きがある中で、診療報酬改定の大きな方向性において、医療界が一体・一丸となって声を一つに歩んでいくべきとの強い思いがあったからだ」とした。</a:t>
            </a:r>
            <a:endPar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endParaRPr>
          </a:p>
          <a:p>
            <a:pPr marL="0" marR="0" lvl="0" indent="108347" algn="l" defTabSz="742950" rtl="0" eaLnBrk="1" fontAlgn="auto" latinLnBrk="0" hangingPunct="1">
              <a:lnSpc>
                <a:spcPct val="100000"/>
              </a:lnSpc>
              <a:spcBef>
                <a:spcPts val="244"/>
              </a:spcBef>
              <a:spcAft>
                <a:spcPts val="0"/>
              </a:spcAft>
              <a:buClrTx/>
              <a:buSzTx/>
              <a:buFontTx/>
              <a:buNone/>
              <a:tabLst/>
              <a:defRPr/>
            </a:pP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また、賃上げについては、これまでの主張を述べた上で、物価高騰への対応については、</a:t>
            </a:r>
            <a:r>
              <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rPr>
              <a:t>30</a:t>
            </a: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年近く類を見ない物価高騰の局面を迎えており、今後も物価高騰が見込まれる中においては、緊急避難的な対応だけでなく、恒常的な対応が必要とした他、公定価格により運営する医療機関等は、その物価高騰、人件費等の上昇分を価格に転嫁できないことを指摘。</a:t>
            </a:r>
            <a:r>
              <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rPr>
              <a:t>11</a:t>
            </a: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月</a:t>
            </a:r>
            <a:r>
              <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rPr>
              <a:t>10</a:t>
            </a: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日に閣議決定された補正予算において、入院中の食事療養等への新たな対応や光熱費等の物価高騰への継続支援が取りまとめられたことについても、「あくまでも当面の対応であり、今後、診療報酬改定でしっかりと対応して欲しい」と述べた。</a:t>
            </a:r>
            <a:endPar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endParaRPr>
          </a:p>
          <a:p>
            <a:pPr marL="0" marR="0" lvl="0" indent="108347" algn="l" defTabSz="742950" rtl="0" eaLnBrk="1" fontAlgn="auto" latinLnBrk="0" hangingPunct="1">
              <a:lnSpc>
                <a:spcPct val="100000"/>
              </a:lnSpc>
              <a:spcBef>
                <a:spcPts val="244"/>
              </a:spcBef>
              <a:spcAft>
                <a:spcPts val="0"/>
              </a:spcAft>
              <a:buClrTx/>
              <a:buSzTx/>
              <a:buFontTx/>
              <a:buNone/>
              <a:tabLst/>
              <a:defRPr/>
            </a:pP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その上で、松本会長は、「国民の生命と健康を守るためには、医療・介護分野における物価高騰・賃金上昇に対する取り組みを進め、質の高い適切な医療・介護を安定的に提供しなければならず、そのためには、人事院勧告</a:t>
            </a:r>
            <a:r>
              <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rPr>
              <a:t>3.3</a:t>
            </a: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を大きく上回る賃上げと物価高騰、日進月歩する技術革新への対応には十分な原資が必要不可欠」と主張。今後は、令和６年度診療報酬改定に向けて、大幅な診療報酬引き上げの改定となるよう、本会見の内容を踏まえた声明をもって、病院団体を始めとする医療界が一体・一丸となって、政府・与党に対して働き掛けを行っていく姿勢を示した。</a:t>
            </a:r>
            <a:endPar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endParaRPr>
          </a:p>
          <a:p>
            <a:pPr marL="0" marR="0" lvl="0" indent="108347" algn="l" defTabSz="742950" rtl="0" eaLnBrk="1" fontAlgn="auto" latinLnBrk="0" hangingPunct="1">
              <a:lnSpc>
                <a:spcPct val="100000"/>
              </a:lnSpc>
              <a:spcBef>
                <a:spcPts val="244"/>
              </a:spcBef>
              <a:spcAft>
                <a:spcPts val="0"/>
              </a:spcAft>
              <a:buClrTx/>
              <a:buSzTx/>
              <a:buFontTx/>
              <a:buNone/>
              <a:tabLst/>
              <a:defRPr/>
            </a:pP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島日病副会長は、日病からの意見として、物価高騰や賃金上昇などにより、病院では経営環境の厳しさが増していることから、令和６年度診療報酬改定においては、特に入院基本料の引き上げを強く要望する考えを表明。全国の病院から入院基本料の引き上げに関する嘆願書を募ったところ、日本の病院の半数以上から嘆願書が提出されたことを明らかにし、日本中の病院からの悲痛な訴えであると捉えているとの認識を示した。</a:t>
            </a:r>
            <a:endPar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endParaRPr>
          </a:p>
          <a:p>
            <a:pPr marL="0" marR="0" lvl="0" indent="108347" algn="l" defTabSz="742950" rtl="0" eaLnBrk="1" fontAlgn="auto" latinLnBrk="0" hangingPunct="1">
              <a:lnSpc>
                <a:spcPct val="100000"/>
              </a:lnSpc>
              <a:spcBef>
                <a:spcPts val="244"/>
              </a:spcBef>
              <a:spcAft>
                <a:spcPts val="0"/>
              </a:spcAft>
              <a:buClrTx/>
              <a:buSzTx/>
              <a:buFontTx/>
              <a:buNone/>
              <a:tabLst/>
              <a:defRPr/>
            </a:pP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その上で、財政制度等審議会財政制度分科会において、診療報酬の本体をマイナス改定とすることが適切とされたことに対して、「仮に入院基本料の引き上げがなされなかった場合には、人件費や設備維持費などの費用を制限することにつながり、その結果、入院医療の質を担保できなくなる」との懸念を示した。</a:t>
            </a:r>
            <a:endPar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endParaRPr>
          </a:p>
          <a:p>
            <a:pPr marL="0" marR="0" lvl="0" indent="108347" algn="l" defTabSz="742950" rtl="0" eaLnBrk="1" fontAlgn="auto" latinLnBrk="0" hangingPunct="1">
              <a:lnSpc>
                <a:spcPct val="100000"/>
              </a:lnSpc>
              <a:spcBef>
                <a:spcPts val="244"/>
              </a:spcBef>
              <a:spcAft>
                <a:spcPts val="0"/>
              </a:spcAft>
              <a:buClrTx/>
              <a:buSzTx/>
              <a:buFontTx/>
              <a:buNone/>
              <a:tabLst/>
              <a:defRPr/>
            </a:pP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猪口全日病会長は、まず、本年</a:t>
            </a:r>
            <a:r>
              <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rPr>
              <a:t>10</a:t>
            </a: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月以降の重点支援地方交付金の措置が講じられたことに謝辞を述べるとともに、来年４月以降の改定においても、同様の措置または診療報酬改定がなされることを強く要望。その一方で、重点支援地方交付金は、その使い道の決定権が都道府県にあるため、地域によって差があることを指摘し、都道府県に対して、確実に各医療機関に補助を行うよう求めた。</a:t>
            </a:r>
            <a:endPar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endParaRPr>
          </a:p>
        </p:txBody>
      </p:sp>
      <p:pic>
        <p:nvPicPr>
          <p:cNvPr id="10" name="図 9">
            <a:extLst>
              <a:ext uri="{FF2B5EF4-FFF2-40B4-BE49-F238E27FC236}">
                <a16:creationId xmlns:a16="http://schemas.microsoft.com/office/drawing/2014/main" id="{A0EDC3BA-2F8F-BD12-58D1-93CC6C3C9ADE}"/>
              </a:ext>
            </a:extLst>
          </p:cNvPr>
          <p:cNvPicPr>
            <a:picLocks noChangeAspect="1"/>
          </p:cNvPicPr>
          <p:nvPr/>
        </p:nvPicPr>
        <p:blipFill>
          <a:blip r:embed="rId3"/>
          <a:stretch>
            <a:fillRect/>
          </a:stretch>
        </p:blipFill>
        <p:spPr>
          <a:xfrm>
            <a:off x="6648045" y="4015602"/>
            <a:ext cx="3048810" cy="1787500"/>
          </a:xfrm>
          <a:prstGeom prst="rect">
            <a:avLst/>
          </a:prstGeom>
          <a:ln>
            <a:solidFill>
              <a:schemeClr val="tx1"/>
            </a:solidFill>
          </a:ln>
        </p:spPr>
      </p:pic>
      <p:sp>
        <p:nvSpPr>
          <p:cNvPr id="11" name="テキスト ボックス 10">
            <a:extLst>
              <a:ext uri="{FF2B5EF4-FFF2-40B4-BE49-F238E27FC236}">
                <a16:creationId xmlns:a16="http://schemas.microsoft.com/office/drawing/2014/main" id="{C9643AC4-3C7E-B618-8302-48428BD5318E}"/>
              </a:ext>
            </a:extLst>
          </p:cNvPr>
          <p:cNvSpPr txBox="1"/>
          <p:nvPr/>
        </p:nvSpPr>
        <p:spPr>
          <a:xfrm>
            <a:off x="182896" y="4011227"/>
            <a:ext cx="6411471" cy="1958100"/>
          </a:xfrm>
          <a:prstGeom prst="rect">
            <a:avLst/>
          </a:prstGeom>
          <a:noFill/>
        </p:spPr>
        <p:txBody>
          <a:bodyPr wrap="square" rtlCol="0">
            <a:spAutoFit/>
          </a:bodyPr>
          <a:lstStyle/>
          <a:p>
            <a:pPr marL="0" marR="0" lvl="0" indent="108347" algn="l" defTabSz="742950" rtl="0" eaLnBrk="1" fontAlgn="auto" latinLnBrk="0" hangingPunct="1">
              <a:lnSpc>
                <a:spcPct val="100000"/>
              </a:lnSpc>
              <a:spcBef>
                <a:spcPts val="244"/>
              </a:spcBef>
              <a:spcAft>
                <a:spcPts val="0"/>
              </a:spcAft>
              <a:buClrTx/>
              <a:buSzTx/>
              <a:buFontTx/>
              <a:buNone/>
              <a:tabLst/>
              <a:defRPr/>
            </a:pP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加納医法協会長は、民間病院の立場から医療機関の窮状を解説し、「</a:t>
            </a:r>
            <a:r>
              <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rPr>
              <a:t>2023</a:t>
            </a: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年では医業利益率マイナス</a:t>
            </a:r>
            <a:r>
              <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rPr>
              <a:t>1.2</a:t>
            </a: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を下回り、ほとんどの民間病院で赤字が出てくる」とするとともに、このまま赤字経営が数年続けば、日本の医療を支えている民間病院が閉院してしまい、医療体制が崩れてしまうとの危機感を示し、「次回の診療報酬改定では、これまでにない大幅なプラス改定を求める」と強く要望した。</a:t>
            </a:r>
            <a:endPar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endParaRPr>
          </a:p>
          <a:p>
            <a:pPr marL="0" marR="0" lvl="0" indent="108347" algn="l" defTabSz="742950" rtl="0" eaLnBrk="1" fontAlgn="auto" latinLnBrk="0" hangingPunct="1">
              <a:lnSpc>
                <a:spcPct val="100000"/>
              </a:lnSpc>
              <a:spcBef>
                <a:spcPts val="244"/>
              </a:spcBef>
              <a:spcAft>
                <a:spcPts val="0"/>
              </a:spcAft>
              <a:buClrTx/>
              <a:buSzTx/>
              <a:buFontTx/>
              <a:buNone/>
              <a:tabLst/>
              <a:defRPr/>
            </a:pP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長瀬日精協顧問は、医療機関への支援として、光熱費関係、食材料費関係が重点支援地方交付金の対象に加えられたことに関して、日本医師会や厚労省などに対して謝意を述べた上で、物価高騰に係る対応及びコメディカルの賃金の引き上げについて解説した。</a:t>
            </a:r>
            <a:endPar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endParaRPr>
          </a:p>
          <a:p>
            <a:pPr marL="0" marR="0" lvl="0" indent="108347" algn="l" defTabSz="742950" rtl="0" eaLnBrk="1" fontAlgn="auto" latinLnBrk="0" hangingPunct="1">
              <a:lnSpc>
                <a:spcPct val="100000"/>
              </a:lnSpc>
              <a:spcBef>
                <a:spcPts val="244"/>
              </a:spcBef>
              <a:spcAft>
                <a:spcPts val="0"/>
              </a:spcAft>
              <a:buClrTx/>
              <a:buSzTx/>
              <a:buFontTx/>
              <a:buNone/>
              <a:tabLst/>
              <a:defRPr/>
            </a:pP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また、財務省が、新型コロナ対応で医療機関は潤沢に内部留保があると喧伝し、内部留保から賃金引き上げ分の原資を賄うよう主張していること触れ、「内部留保のある医療機関はほとんどなく、あってもごく一部である」と反論。松本会長が以前の会見で「ストックは賃上げの原資とするものではなく、フローによって賃上げを行うべき」と述べたことに賛意を示し、「持続的な賃上げを行うためには診療報酬での対応が最適である」として、大幅なプラス改定を要望した。</a:t>
            </a:r>
            <a:endParaRPr kumimoji="1" lang="en-US" altLang="ja-JP" sz="894" b="0" i="0" u="none" strike="noStrike" kern="1200" cap="none" spc="0" normalizeH="0" baseline="0" noProof="0" dirty="0">
              <a:ln>
                <a:noFill/>
              </a:ln>
              <a:solidFill>
                <a:prstClr val="black"/>
              </a:solidFill>
              <a:effectLst/>
              <a:uLnTx/>
              <a:uFillTx/>
              <a:latin typeface="Arial"/>
              <a:ea typeface="ＭＳ Ｐゴシック"/>
              <a:cs typeface="+mn-cs"/>
            </a:endParaRPr>
          </a:p>
          <a:p>
            <a:pPr marL="0" marR="0" lvl="0" indent="108347" algn="l" defTabSz="742950" rtl="0" eaLnBrk="1" fontAlgn="auto" latinLnBrk="0" hangingPunct="1">
              <a:lnSpc>
                <a:spcPct val="100000"/>
              </a:lnSpc>
              <a:spcBef>
                <a:spcPts val="244"/>
              </a:spcBef>
              <a:spcAft>
                <a:spcPts val="0"/>
              </a:spcAft>
              <a:buClrTx/>
              <a:buSzTx/>
              <a:buFontTx/>
              <a:buNone/>
              <a:tabLst/>
              <a:defRPr/>
            </a:pPr>
            <a:r>
              <a:rPr kumimoji="1" lang="ja-JP" altLang="en-US" sz="894" b="0" i="0" u="none" strike="noStrike" kern="1200" cap="none" spc="0" normalizeH="0" baseline="0" noProof="0" dirty="0">
                <a:ln>
                  <a:noFill/>
                </a:ln>
                <a:solidFill>
                  <a:prstClr val="black"/>
                </a:solidFill>
                <a:effectLst/>
                <a:uLnTx/>
                <a:uFillTx/>
                <a:latin typeface="Arial"/>
                <a:ea typeface="ＭＳ Ｐゴシック"/>
                <a:cs typeface="+mn-cs"/>
              </a:rPr>
              <a:t>記者との質疑応答の中では、日本医師会と四病協は口を揃えて、「役割分担の違いはあるけれども全ての病院と診療所はしっかり連携して、患者に対して一連の治療を行っており、分断した評価はありえない」と強調した。</a:t>
            </a:r>
          </a:p>
        </p:txBody>
      </p:sp>
      <p:sp>
        <p:nvSpPr>
          <p:cNvPr id="3" name="スライド番号プレースホルダー 2">
            <a:extLst>
              <a:ext uri="{FF2B5EF4-FFF2-40B4-BE49-F238E27FC236}">
                <a16:creationId xmlns:a16="http://schemas.microsoft.com/office/drawing/2014/main" id="{41176837-5504-A5E5-E2AA-342188A1909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a:cs typeface="+mn-cs"/>
            </a:endParaRPr>
          </a:p>
        </p:txBody>
      </p:sp>
    </p:spTree>
    <p:extLst>
      <p:ext uri="{BB962C8B-B14F-4D97-AF65-F5344CB8AC3E}">
        <p14:creationId xmlns:p14="http://schemas.microsoft.com/office/powerpoint/2010/main" val="28248125"/>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矢印: 左右 41">
            <a:extLst>
              <a:ext uri="{FF2B5EF4-FFF2-40B4-BE49-F238E27FC236}">
                <a16:creationId xmlns:a16="http://schemas.microsoft.com/office/drawing/2014/main" id="{6EC3D64D-336C-A9B7-1947-BDFA73FA98EF}"/>
              </a:ext>
            </a:extLst>
          </p:cNvPr>
          <p:cNvSpPr/>
          <p:nvPr/>
        </p:nvSpPr>
        <p:spPr>
          <a:xfrm>
            <a:off x="2143648" y="1431451"/>
            <a:ext cx="5623995" cy="305951"/>
          </a:xfrm>
          <a:prstGeom prst="leftRightArrow">
            <a:avLst/>
          </a:prstGeom>
          <a:solidFill>
            <a:srgbClr val="F7C5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39" name="矢印: 二方向 38">
            <a:extLst>
              <a:ext uri="{FF2B5EF4-FFF2-40B4-BE49-F238E27FC236}">
                <a16:creationId xmlns:a16="http://schemas.microsoft.com/office/drawing/2014/main" id="{FF81FA66-AE82-4A3F-2D24-4A6D205A3842}"/>
              </a:ext>
            </a:extLst>
          </p:cNvPr>
          <p:cNvSpPr/>
          <p:nvPr/>
        </p:nvSpPr>
        <p:spPr>
          <a:xfrm rot="16200000">
            <a:off x="7540420" y="2878297"/>
            <a:ext cx="3481981" cy="587189"/>
          </a:xfrm>
          <a:prstGeom prst="leftUpArrow">
            <a:avLst>
              <a:gd name="adj1" fmla="val 26940"/>
              <a:gd name="adj2" fmla="val 36009"/>
              <a:gd name="adj3" fmla="val 24084"/>
            </a:avLst>
          </a:prstGeom>
          <a:solidFill>
            <a:srgbClr val="F7C5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6" name="タイトル 1">
            <a:extLst>
              <a:ext uri="{FF2B5EF4-FFF2-40B4-BE49-F238E27FC236}">
                <a16:creationId xmlns:a16="http://schemas.microsoft.com/office/drawing/2014/main" id="{76E42206-1F7F-9981-421D-AFF5C01776AF}"/>
              </a:ext>
            </a:extLst>
          </p:cNvPr>
          <p:cNvSpPr txBox="1">
            <a:spLocks/>
          </p:cNvSpPr>
          <p:nvPr/>
        </p:nvSpPr>
        <p:spPr>
          <a:xfrm>
            <a:off x="0" y="274638"/>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ポストコロナにおける感染症対策に係る評価の見直しの全体像</a:t>
            </a:r>
          </a:p>
        </p:txBody>
      </p:sp>
      <p:sp>
        <p:nvSpPr>
          <p:cNvPr id="7" name="テキスト ボックス 6">
            <a:extLst>
              <a:ext uri="{FF2B5EF4-FFF2-40B4-BE49-F238E27FC236}">
                <a16:creationId xmlns:a16="http://schemas.microsoft.com/office/drawing/2014/main" id="{977CEDA9-259B-EBB6-0F95-51DC22C48855}"/>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　新興感染症等に対応できる地域における医療提供体制の構築に向けた取組－②</a:t>
            </a:r>
          </a:p>
        </p:txBody>
      </p:sp>
      <p:pic>
        <p:nvPicPr>
          <p:cNvPr id="8" name="Picture 12">
            <a:extLst>
              <a:ext uri="{FF2B5EF4-FFF2-40B4-BE49-F238E27FC236}">
                <a16:creationId xmlns:a16="http://schemas.microsoft.com/office/drawing/2014/main" id="{2ABBC271-541B-DE53-0696-2D2C19839299}"/>
              </a:ext>
            </a:extLst>
          </p:cNvPr>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954702" y="1054306"/>
            <a:ext cx="1210692" cy="849127"/>
          </a:xfrm>
          <a:prstGeom prst="rect">
            <a:avLst/>
          </a:prstGeom>
          <a:noFill/>
          <a:ln w="9525">
            <a:noFill/>
            <a:miter lim="800000"/>
            <a:headEnd/>
            <a:tailEnd/>
          </a:ln>
        </p:spPr>
      </p:pic>
      <p:sp>
        <p:nvSpPr>
          <p:cNvPr id="9" name="正方形/長方形 8">
            <a:extLst>
              <a:ext uri="{FF2B5EF4-FFF2-40B4-BE49-F238E27FC236}">
                <a16:creationId xmlns:a16="http://schemas.microsoft.com/office/drawing/2014/main" id="{5B4B77F2-75C9-BBF3-0ECE-394B9891A858}"/>
              </a:ext>
            </a:extLst>
          </p:cNvPr>
          <p:cNvSpPr/>
          <p:nvPr/>
        </p:nvSpPr>
        <p:spPr>
          <a:xfrm>
            <a:off x="525013" y="5480529"/>
            <a:ext cx="709678" cy="338554"/>
          </a:xfrm>
          <a:prstGeom prst="rect">
            <a:avLst/>
          </a:prstGeom>
          <a:noFill/>
          <a:ln w="6350" cap="flat" cmpd="sng" algn="ctr">
            <a:noFill/>
            <a:prstDash val="solid"/>
            <a:miter lim="800000"/>
          </a:ln>
          <a:effectLst/>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B050"/>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自宅</a:t>
            </a:r>
          </a:p>
        </p:txBody>
      </p:sp>
      <p:pic>
        <p:nvPicPr>
          <p:cNvPr id="10" name="Picture 8" descr="C:\Users\SYUMB\AppData\Local\Microsoft\Windows\Temporary Internet Files\Content.IE5\7QUMZIRJ\MC900441738[1].png">
            <a:extLst>
              <a:ext uri="{FF2B5EF4-FFF2-40B4-BE49-F238E27FC236}">
                <a16:creationId xmlns:a16="http://schemas.microsoft.com/office/drawing/2014/main" id="{0BF4ADE5-E606-C31C-4442-F2CEF971ED8E}"/>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69257" y="4512553"/>
            <a:ext cx="1090971" cy="1090971"/>
          </a:xfrm>
          <a:prstGeom prst="rect">
            <a:avLst/>
          </a:prstGeom>
          <a:noFill/>
          <a:ln w="28575">
            <a:noFill/>
            <a:prstDash val="lgDashDotDot"/>
          </a:ln>
        </p:spPr>
      </p:pic>
      <p:sp>
        <p:nvSpPr>
          <p:cNvPr id="11" name="正方形/長方形 10">
            <a:extLst>
              <a:ext uri="{FF2B5EF4-FFF2-40B4-BE49-F238E27FC236}">
                <a16:creationId xmlns:a16="http://schemas.microsoft.com/office/drawing/2014/main" id="{6FD6BC1E-E90F-27E1-45D0-9EC649030853}"/>
              </a:ext>
            </a:extLst>
          </p:cNvPr>
          <p:cNvSpPr/>
          <p:nvPr/>
        </p:nvSpPr>
        <p:spPr>
          <a:xfrm>
            <a:off x="369256" y="1880017"/>
            <a:ext cx="2373943" cy="461665"/>
          </a:xfrm>
          <a:prstGeom prst="rect">
            <a:avLst/>
          </a:prstGeom>
          <a:noFill/>
          <a:ln w="6350" cap="flat" cmpd="sng" algn="ctr">
            <a:noFill/>
            <a:prstDash val="solid"/>
            <a:miter lim="800000"/>
          </a:ln>
          <a:effectLst/>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5B9BD5">
                    <a:lumMod val="75000"/>
                  </a:srgbClr>
                </a:solidFill>
                <a:effectLst>
                  <a:glow>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外来感染対策向上加算を</a:t>
            </a:r>
            <a:endParaRPr kumimoji="1" lang="en-US" altLang="ja-JP" sz="1200" b="1" i="0" u="none" strike="noStrike" kern="1200" cap="none" spc="0" normalizeH="0" baseline="0" noProof="0">
              <a:ln>
                <a:noFill/>
              </a:ln>
              <a:solidFill>
                <a:srgbClr val="5B9BD5">
                  <a:lumMod val="75000"/>
                </a:srgbClr>
              </a:solidFill>
              <a:effectLst>
                <a:glow>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5B9BD5">
                    <a:lumMod val="75000"/>
                  </a:srgbClr>
                </a:solidFill>
                <a:effectLst>
                  <a:glow>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届け出る診療所</a:t>
            </a:r>
          </a:p>
        </p:txBody>
      </p:sp>
      <p:sp>
        <p:nvSpPr>
          <p:cNvPr id="15" name="テキスト ボックス 14">
            <a:extLst>
              <a:ext uri="{FF2B5EF4-FFF2-40B4-BE49-F238E27FC236}">
                <a16:creationId xmlns:a16="http://schemas.microsoft.com/office/drawing/2014/main" id="{6E7E6017-E663-D44D-4BCC-D113C61D8108}"/>
              </a:ext>
            </a:extLst>
          </p:cNvPr>
          <p:cNvSpPr txBox="1"/>
          <p:nvPr/>
        </p:nvSpPr>
        <p:spPr>
          <a:xfrm>
            <a:off x="1999816" y="2953286"/>
            <a:ext cx="3077738" cy="1569660"/>
          </a:xfrm>
          <a:prstGeom prst="rect">
            <a:avLst/>
          </a:prstGeom>
          <a:solidFill>
            <a:schemeClr val="accent5">
              <a:lumMod val="60000"/>
              <a:lumOff val="40000"/>
            </a:schemeClr>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発熱患者等への対応の評価</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a:ln>
                <a:noFill/>
              </a:ln>
              <a:solidFill>
                <a:srgbClr val="0070C0"/>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en-US" altLang="ja-JP" sz="1200" b="1"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en-US" altLang="ja-JP" sz="1200" b="1"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en-US" altLang="ja-JP" sz="1200" b="1"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en-US" altLang="ja-JP" sz="1200" b="1"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en-US" altLang="ja-JP" sz="1200" b="1"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en-US" altLang="ja-JP" sz="1200" b="1"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6" name="テキスト ボックス 15">
            <a:extLst>
              <a:ext uri="{FF2B5EF4-FFF2-40B4-BE49-F238E27FC236}">
                <a16:creationId xmlns:a16="http://schemas.microsoft.com/office/drawing/2014/main" id="{005DB10A-5FD1-F260-7EF5-3E3620A5AB85}"/>
              </a:ext>
            </a:extLst>
          </p:cNvPr>
          <p:cNvSpPr txBox="1"/>
          <p:nvPr/>
        </p:nvSpPr>
        <p:spPr>
          <a:xfrm>
            <a:off x="2083211" y="3204375"/>
            <a:ext cx="2915964" cy="1107996"/>
          </a:xfrm>
          <a:prstGeom prst="rect">
            <a:avLst/>
          </a:prstGeom>
          <a:solidFill>
            <a:schemeClr val="accent5">
              <a:lumMod val="20000"/>
              <a:lumOff val="80000"/>
            </a:schemeClr>
          </a:solidFill>
        </p:spPr>
        <p:txBody>
          <a:bodyPr wrap="square" rtlCol="0">
            <a:sp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Verdana"/>
                <a:ea typeface="メイリオ"/>
                <a:cs typeface="+mn-cs"/>
              </a:rPr>
              <a:t>外来感染対策向上加算の施設基準の見直し（</a:t>
            </a:r>
            <a:r>
              <a:rPr kumimoji="1" lang="ja-JP" altLang="en-US" sz="1100" b="1" i="0" u="sng" strike="noStrike" kern="1200" cap="none" spc="0" normalizeH="0" baseline="0" noProof="0">
                <a:ln>
                  <a:noFill/>
                </a:ln>
                <a:solidFill>
                  <a:srgbClr val="0070C0"/>
                </a:solidFill>
                <a:effectLst/>
                <a:uLnTx/>
                <a:uFillTx/>
                <a:latin typeface="Verdana"/>
                <a:ea typeface="メイリオ"/>
                <a:cs typeface="+mn-cs"/>
              </a:rPr>
              <a:t>受診歴の有無に関わらず発熱患者等を受け入れる旨を公表</a:t>
            </a:r>
            <a:r>
              <a:rPr kumimoji="1" lang="ja-JP" altLang="en-US" sz="1100" b="0" i="0" u="none" strike="noStrike" kern="1200" cap="none" spc="0" normalizeH="0" baseline="0" noProof="0">
                <a:ln>
                  <a:noFill/>
                </a:ln>
                <a:solidFill>
                  <a:prstClr val="black"/>
                </a:solidFill>
                <a:effectLst/>
                <a:uLnTx/>
                <a:uFillTx/>
                <a:latin typeface="Verdana"/>
                <a:ea typeface="メイリオ"/>
                <a:cs typeface="+mn-cs"/>
              </a:rPr>
              <a:t>することを追加）</a:t>
            </a:r>
            <a:endParaRPr kumimoji="1" lang="en-US" altLang="ja-JP" sz="1100" b="0" i="0" u="none" strike="noStrike" kern="1200" cap="none" spc="0" normalizeH="0" baseline="0" noProof="0">
              <a:ln>
                <a:noFill/>
              </a:ln>
              <a:solidFill>
                <a:prstClr val="black"/>
              </a:solidFill>
              <a:effectLst/>
              <a:uLnTx/>
              <a:uFillTx/>
              <a:latin typeface="Verdana"/>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Verdana"/>
                <a:ea typeface="メイリオ"/>
                <a:cs typeface="+mn-cs"/>
              </a:rPr>
              <a:t>外来感染対策向上加算を算定する施設において適切な感染対策の上で</a:t>
            </a:r>
            <a:r>
              <a:rPr kumimoji="1" lang="ja-JP" altLang="en-US" sz="1100" b="1" i="0" u="sng" strike="noStrike" kern="1200" cap="none" spc="0" normalizeH="0" baseline="0" noProof="0">
                <a:ln>
                  <a:noFill/>
                </a:ln>
                <a:solidFill>
                  <a:srgbClr val="0070C0"/>
                </a:solidFill>
                <a:effectLst/>
                <a:uLnTx/>
                <a:uFillTx/>
                <a:latin typeface="Verdana"/>
                <a:ea typeface="メイリオ"/>
                <a:cs typeface="+mn-cs"/>
              </a:rPr>
              <a:t>発熱患者等に対応した場合の加算</a:t>
            </a:r>
            <a:r>
              <a:rPr kumimoji="1" lang="ja-JP" altLang="en-US" sz="1100" b="0" i="0" u="none" strike="noStrike" kern="1200" cap="none" spc="0" normalizeH="0" baseline="0" noProof="0">
                <a:ln>
                  <a:noFill/>
                </a:ln>
                <a:solidFill>
                  <a:prstClr val="black"/>
                </a:solidFill>
                <a:effectLst/>
                <a:uLnTx/>
                <a:uFillTx/>
                <a:latin typeface="Verdana"/>
                <a:ea typeface="メイリオ"/>
                <a:cs typeface="+mn-cs"/>
              </a:rPr>
              <a:t>の新設</a:t>
            </a:r>
            <a:endParaRPr kumimoji="1" lang="en-US" altLang="ja-JP" sz="1100" b="0" i="0" u="none" strike="noStrike" kern="1200" cap="none" spc="0" normalizeH="0" baseline="0" noProof="0">
              <a:ln>
                <a:noFill/>
              </a:ln>
              <a:solidFill>
                <a:prstClr val="black"/>
              </a:solidFill>
              <a:effectLst/>
              <a:uLnTx/>
              <a:uFillTx/>
              <a:latin typeface="Verdana"/>
              <a:ea typeface="メイリオ"/>
              <a:cs typeface="+mn-cs"/>
            </a:endParaRPr>
          </a:p>
        </p:txBody>
      </p:sp>
      <p:sp>
        <p:nvSpPr>
          <p:cNvPr id="26" name="矢印: 右 25">
            <a:extLst>
              <a:ext uri="{FF2B5EF4-FFF2-40B4-BE49-F238E27FC236}">
                <a16:creationId xmlns:a16="http://schemas.microsoft.com/office/drawing/2014/main" id="{37318220-D700-F4FD-6517-CFA55D657F71}"/>
              </a:ext>
            </a:extLst>
          </p:cNvPr>
          <p:cNvSpPr/>
          <p:nvPr/>
        </p:nvSpPr>
        <p:spPr>
          <a:xfrm flipH="1">
            <a:off x="3119617" y="4988992"/>
            <a:ext cx="3504077" cy="369332"/>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介護保険施設等への助言・指導</a:t>
            </a:r>
          </a:p>
        </p:txBody>
      </p:sp>
      <p:pic>
        <p:nvPicPr>
          <p:cNvPr id="27" name="Picture 1">
            <a:extLst>
              <a:ext uri="{FF2B5EF4-FFF2-40B4-BE49-F238E27FC236}">
                <a16:creationId xmlns:a16="http://schemas.microsoft.com/office/drawing/2014/main" id="{434C47AA-BDD5-A44D-15FF-766B649B5019}"/>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7400576" y="4722591"/>
            <a:ext cx="1199078" cy="1123591"/>
          </a:xfrm>
          <a:prstGeom prst="rect">
            <a:avLst/>
          </a:prstGeom>
          <a:noFill/>
          <a:ln w="28575">
            <a:noFill/>
            <a:prstDash val="sysDot"/>
            <a:miter lim="800000"/>
            <a:headEnd/>
            <a:tailEnd/>
          </a:ln>
          <a:effectLst/>
        </p:spPr>
      </p:pic>
      <p:pic>
        <p:nvPicPr>
          <p:cNvPr id="29" name="Picture 2" descr="C:\Users\KTIOM\AppData\Local\Microsoft\Windows\Temporary Internet Files\Content.IE5\YO97QDGR\MC900239657[1].wmf">
            <a:extLst>
              <a:ext uri="{FF2B5EF4-FFF2-40B4-BE49-F238E27FC236}">
                <a16:creationId xmlns:a16="http://schemas.microsoft.com/office/drawing/2014/main" id="{865E746C-DA2F-5DD1-808F-25B777821848}"/>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8635664" y="5003943"/>
            <a:ext cx="901079" cy="799751"/>
          </a:xfrm>
          <a:prstGeom prst="rect">
            <a:avLst/>
          </a:prstGeom>
          <a:noFill/>
          <a:ln w="28575">
            <a:noFill/>
            <a:prstDash val="sysDash"/>
          </a:ln>
          <a:extLst>
            <a:ext uri="{909E8E84-426E-40DD-AFC4-6F175D3DCCD1}">
              <a14:hiddenFill xmlns:a14="http://schemas.microsoft.com/office/drawing/2010/main">
                <a:solidFill>
                  <a:srgbClr val="FFFFFF"/>
                </a:solidFill>
              </a14:hiddenFill>
            </a:ext>
          </a:extLst>
        </p:spPr>
      </p:pic>
      <p:sp>
        <p:nvSpPr>
          <p:cNvPr id="34" name="正方形/長方形 33">
            <a:extLst>
              <a:ext uri="{FF2B5EF4-FFF2-40B4-BE49-F238E27FC236}">
                <a16:creationId xmlns:a16="http://schemas.microsoft.com/office/drawing/2014/main" id="{BDD2AC3B-7584-77CF-08EF-E58E5E03B29A}"/>
              </a:ext>
            </a:extLst>
          </p:cNvPr>
          <p:cNvSpPr/>
          <p:nvPr/>
        </p:nvSpPr>
        <p:spPr>
          <a:xfrm>
            <a:off x="5373189" y="2953286"/>
            <a:ext cx="3673938" cy="1560587"/>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感染症の患者に対する入院医療の評価</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38" name="テキスト ボックス 37">
            <a:extLst>
              <a:ext uri="{FF2B5EF4-FFF2-40B4-BE49-F238E27FC236}">
                <a16:creationId xmlns:a16="http://schemas.microsoft.com/office/drawing/2014/main" id="{7A90E6F7-AF9D-1306-896C-EC183AD29643}"/>
              </a:ext>
            </a:extLst>
          </p:cNvPr>
          <p:cNvSpPr txBox="1"/>
          <p:nvPr/>
        </p:nvSpPr>
        <p:spPr>
          <a:xfrm>
            <a:off x="5469490" y="3205636"/>
            <a:ext cx="3481430" cy="1257643"/>
          </a:xfrm>
          <a:prstGeom prst="rect">
            <a:avLst/>
          </a:prstGeom>
          <a:solidFill>
            <a:schemeClr val="accent2">
              <a:lumMod val="20000"/>
              <a:lumOff val="80000"/>
            </a:schemeClr>
          </a:solidFill>
          <a:ln w="3175">
            <a:noFill/>
            <a:prstDash val="sysDash"/>
          </a:ln>
        </p:spPr>
        <p:txBody>
          <a:bodyPr wrap="square" lIns="72000" tIns="36000" rIns="36000" bIns="36000" rtlCol="0">
            <a:sp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Verdana"/>
                <a:ea typeface="メイリオ"/>
                <a:cs typeface="+mn-cs"/>
              </a:rPr>
              <a:t>三類～五類感染症及び指定感染症のうち空気感染、飛沫感染、接触感染等の</a:t>
            </a:r>
            <a:r>
              <a:rPr kumimoji="1" lang="ja-JP" altLang="en-US" sz="1100" b="1" i="0" u="sng" strike="noStrike" kern="1200" cap="none" spc="0" normalizeH="0" baseline="0" noProof="0">
                <a:ln>
                  <a:noFill/>
                </a:ln>
                <a:solidFill>
                  <a:srgbClr val="0070C0"/>
                </a:solidFill>
                <a:effectLst/>
                <a:uLnTx/>
                <a:uFillTx/>
                <a:latin typeface="Verdana"/>
                <a:ea typeface="メイリオ"/>
                <a:cs typeface="+mn-cs"/>
              </a:rPr>
              <a:t>対策が特に必要な感染症の患者への入院医療に対する評価</a:t>
            </a:r>
            <a:r>
              <a:rPr kumimoji="1" lang="ja-JP" altLang="en-US" sz="1100" b="0" i="0" u="none" strike="noStrike" kern="1200" cap="none" spc="0" normalizeH="0" baseline="0" noProof="0">
                <a:ln>
                  <a:noFill/>
                </a:ln>
                <a:solidFill>
                  <a:prstClr val="black"/>
                </a:solidFill>
                <a:effectLst/>
                <a:uLnTx/>
                <a:uFillTx/>
                <a:latin typeface="Verdana"/>
                <a:ea typeface="メイリオ"/>
                <a:cs typeface="+mn-cs"/>
              </a:rPr>
              <a:t>の新設</a:t>
            </a:r>
            <a:endParaRPr kumimoji="1" lang="en-US" altLang="ja-JP" sz="1100" b="0" i="0" u="none" strike="noStrike" kern="1200" cap="none" spc="0" normalizeH="0" baseline="0" noProof="0">
              <a:ln>
                <a:noFill/>
              </a:ln>
              <a:solidFill>
                <a:prstClr val="black"/>
              </a:solidFill>
              <a:effectLst/>
              <a:uLnTx/>
              <a:uFillTx/>
              <a:latin typeface="Verdana"/>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Verdana"/>
                <a:ea typeface="メイリオ"/>
                <a:cs typeface="+mn-cs"/>
              </a:rPr>
              <a:t>感染対策が特に必要な感染症の患者に対する</a:t>
            </a:r>
            <a:r>
              <a:rPr kumimoji="1" lang="ja-JP" altLang="en-US" sz="1100" b="1" i="0" u="sng" strike="noStrike" kern="1200" cap="none" spc="0" normalizeH="0" baseline="0" noProof="0">
                <a:ln>
                  <a:noFill/>
                </a:ln>
                <a:solidFill>
                  <a:srgbClr val="0070C0"/>
                </a:solidFill>
                <a:effectLst/>
                <a:uLnTx/>
                <a:uFillTx/>
                <a:latin typeface="Verdana"/>
                <a:ea typeface="メイリオ"/>
                <a:cs typeface="+mn-cs"/>
              </a:rPr>
              <a:t>個室・陰圧室管理に対する評価</a:t>
            </a:r>
            <a:r>
              <a:rPr kumimoji="1" lang="ja-JP" altLang="en-US" sz="1100" b="0" i="0" u="none" strike="noStrike" kern="1200" cap="none" spc="0" normalizeH="0" baseline="0" noProof="0">
                <a:ln>
                  <a:noFill/>
                </a:ln>
                <a:solidFill>
                  <a:prstClr val="black"/>
                </a:solidFill>
                <a:effectLst/>
                <a:uLnTx/>
                <a:uFillTx/>
                <a:latin typeface="Verdana"/>
                <a:ea typeface="メイリオ"/>
                <a:cs typeface="+mn-cs"/>
              </a:rPr>
              <a:t>の拡充</a:t>
            </a:r>
            <a:endParaRPr kumimoji="1" lang="en-US" altLang="ja-JP" sz="1100" b="0" i="0" u="none" strike="noStrike" kern="1200" cap="none" spc="0" normalizeH="0" baseline="0" noProof="0">
              <a:ln>
                <a:noFill/>
              </a:ln>
              <a:solidFill>
                <a:prstClr val="black"/>
              </a:solidFill>
              <a:effectLst/>
              <a:uLnTx/>
              <a:uFillTx/>
              <a:latin typeface="Verdana"/>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Verdana"/>
                <a:ea typeface="メイリオ"/>
                <a:cs typeface="+mn-cs"/>
              </a:rPr>
              <a:t>感染対策が特に必要な</a:t>
            </a:r>
            <a:r>
              <a:rPr kumimoji="1" lang="ja-JP" altLang="en-US" sz="1100" b="1" i="0" u="sng" strike="noStrike" kern="1200" cap="none" spc="0" normalizeH="0" baseline="0" noProof="0">
                <a:ln>
                  <a:noFill/>
                </a:ln>
                <a:solidFill>
                  <a:srgbClr val="0070C0"/>
                </a:solidFill>
                <a:effectLst/>
                <a:uLnTx/>
                <a:uFillTx/>
                <a:latin typeface="Verdana"/>
                <a:ea typeface="メイリオ"/>
                <a:cs typeface="+mn-cs"/>
              </a:rPr>
              <a:t>感染症の患者を対象に含む急性期リハビリテーションに対する加算</a:t>
            </a:r>
            <a:r>
              <a:rPr kumimoji="1" lang="ja-JP" altLang="en-US" sz="1100" b="0" i="0" u="none" strike="noStrike" kern="1200" cap="none" spc="0" normalizeH="0" baseline="0" noProof="0">
                <a:ln>
                  <a:noFill/>
                </a:ln>
                <a:solidFill>
                  <a:prstClr val="black"/>
                </a:solidFill>
                <a:effectLst/>
                <a:uLnTx/>
                <a:uFillTx/>
                <a:latin typeface="Verdana"/>
                <a:ea typeface="メイリオ"/>
                <a:cs typeface="+mn-cs"/>
              </a:rPr>
              <a:t>の新設</a:t>
            </a:r>
            <a:endParaRPr kumimoji="1" lang="en-US" altLang="ja-JP" sz="1100" b="0" i="0" u="none" strike="noStrike" kern="1200" cap="none" spc="0" normalizeH="0" baseline="0" noProof="0">
              <a:ln>
                <a:noFill/>
              </a:ln>
              <a:solidFill>
                <a:prstClr val="black"/>
              </a:solidFill>
              <a:effectLst/>
              <a:uLnTx/>
              <a:uFillTx/>
              <a:latin typeface="Verdana"/>
              <a:ea typeface="メイリオ"/>
              <a:cs typeface="+mn-cs"/>
            </a:endParaRPr>
          </a:p>
        </p:txBody>
      </p:sp>
      <p:sp>
        <p:nvSpPr>
          <p:cNvPr id="41" name="正方形/長方形 40">
            <a:extLst>
              <a:ext uri="{FF2B5EF4-FFF2-40B4-BE49-F238E27FC236}">
                <a16:creationId xmlns:a16="http://schemas.microsoft.com/office/drawing/2014/main" id="{F165E0D7-E9ED-6666-0F3F-716AB6D353F0}"/>
              </a:ext>
            </a:extLst>
          </p:cNvPr>
          <p:cNvSpPr/>
          <p:nvPr/>
        </p:nvSpPr>
        <p:spPr>
          <a:xfrm>
            <a:off x="7597751" y="5914121"/>
            <a:ext cx="1569660" cy="461665"/>
          </a:xfrm>
          <a:prstGeom prst="rect">
            <a:avLst/>
          </a:prstGeom>
          <a:noFill/>
          <a:ln w="6350" cap="flat" cmpd="sng" algn="ctr">
            <a:noFill/>
            <a:prstDash val="solid"/>
            <a:miter lim="800000"/>
          </a:ln>
          <a:effectLst/>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ED7D31"/>
                </a:solidFill>
                <a:effectLst>
                  <a:glow>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感染対策向上加算を</a:t>
            </a:r>
            <a:endParaRPr kumimoji="1" lang="en-US" altLang="ja-JP" sz="1200" b="1" i="0" u="none" strike="noStrike" kern="1200" cap="none" spc="0" normalizeH="0" baseline="0" noProof="0">
              <a:ln>
                <a:noFill/>
              </a:ln>
              <a:solidFill>
                <a:srgbClr val="ED7D31"/>
              </a:solidFill>
              <a:effectLst>
                <a:glow>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ED7D31"/>
                </a:solidFill>
                <a:effectLst>
                  <a:glow>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届け出る病院等</a:t>
            </a:r>
          </a:p>
        </p:txBody>
      </p:sp>
      <p:sp>
        <p:nvSpPr>
          <p:cNvPr id="49" name="正方形/長方形 48">
            <a:extLst>
              <a:ext uri="{FF2B5EF4-FFF2-40B4-BE49-F238E27FC236}">
                <a16:creationId xmlns:a16="http://schemas.microsoft.com/office/drawing/2014/main" id="{87D5656A-964A-E92B-6C4E-A50937CAB545}"/>
              </a:ext>
            </a:extLst>
          </p:cNvPr>
          <p:cNvSpPr/>
          <p:nvPr/>
        </p:nvSpPr>
        <p:spPr>
          <a:xfrm>
            <a:off x="3893082" y="921077"/>
            <a:ext cx="3507494" cy="1593544"/>
          </a:xfrm>
          <a:prstGeom prst="rect">
            <a:avLst/>
          </a:prstGeom>
          <a:solidFill>
            <a:srgbClr val="FED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新興感染症発生・まん延時の対応の評価</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50" name="テキスト ボックス 49">
            <a:extLst>
              <a:ext uri="{FF2B5EF4-FFF2-40B4-BE49-F238E27FC236}">
                <a16:creationId xmlns:a16="http://schemas.microsoft.com/office/drawing/2014/main" id="{26FB6A14-A75D-2E3E-5819-DC04A6CF9E7E}"/>
              </a:ext>
            </a:extLst>
          </p:cNvPr>
          <p:cNvSpPr txBox="1"/>
          <p:nvPr/>
        </p:nvSpPr>
        <p:spPr>
          <a:xfrm>
            <a:off x="4016578" y="1174062"/>
            <a:ext cx="3309696" cy="1257643"/>
          </a:xfrm>
          <a:prstGeom prst="rect">
            <a:avLst/>
          </a:prstGeom>
          <a:solidFill>
            <a:srgbClr val="F8EDEC"/>
          </a:solidFill>
          <a:ln w="3175">
            <a:noFill/>
            <a:prstDash val="sysDash"/>
          </a:ln>
        </p:spPr>
        <p:txBody>
          <a:bodyPr wrap="square" lIns="72000" tIns="36000" rIns="36000" bIns="36000" rtlCol="0">
            <a:sp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Verdana"/>
                <a:ea typeface="メイリオ"/>
                <a:cs typeface="+mn-cs"/>
              </a:rPr>
              <a:t>（診療所）外来感染対策向上加算の施設基準の見直し（</a:t>
            </a:r>
            <a:r>
              <a:rPr kumimoji="1" lang="ja-JP" altLang="en-US" sz="1100" b="1" i="0" u="sng" strike="noStrike" kern="1200" cap="none" spc="0" normalizeH="0" baseline="0" noProof="0">
                <a:ln>
                  <a:noFill/>
                </a:ln>
                <a:solidFill>
                  <a:srgbClr val="0070C0"/>
                </a:solidFill>
                <a:effectLst/>
                <a:uLnTx/>
                <a:uFillTx/>
                <a:latin typeface="Verdana"/>
                <a:ea typeface="メイリオ"/>
                <a:cs typeface="+mn-cs"/>
              </a:rPr>
              <a:t>発熱外来の協定締結</a:t>
            </a:r>
            <a:r>
              <a:rPr kumimoji="1" lang="ja-JP" altLang="en-US" sz="1100" b="0" i="0" u="none" strike="noStrike" kern="1200" cap="none" spc="0" normalizeH="0" baseline="0" noProof="0">
                <a:ln>
                  <a:noFill/>
                </a:ln>
                <a:solidFill>
                  <a:prstClr val="black"/>
                </a:solidFill>
                <a:effectLst/>
                <a:uLnTx/>
                <a:uFillTx/>
                <a:latin typeface="Verdana"/>
                <a:ea typeface="メイリオ"/>
                <a:cs typeface="+mn-cs"/>
              </a:rPr>
              <a:t>を要件に追加）</a:t>
            </a:r>
            <a:endParaRPr kumimoji="1" lang="en-US" altLang="ja-JP" sz="1100" b="0" i="0" u="none" strike="noStrike" kern="1200" cap="none" spc="0" normalizeH="0" baseline="0" noProof="0">
              <a:ln>
                <a:noFill/>
              </a:ln>
              <a:solidFill>
                <a:prstClr val="black"/>
              </a:solidFill>
              <a:effectLst/>
              <a:uLnTx/>
              <a:uFillTx/>
              <a:latin typeface="Verdana"/>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Verdana"/>
                <a:ea typeface="メイリオ"/>
                <a:cs typeface="+mn-cs"/>
              </a:rPr>
              <a:t>（病院等）感染対策向上加算の施設基準の見直し（感染対策向上加算１・２について</a:t>
            </a:r>
            <a:r>
              <a:rPr kumimoji="1" lang="ja-JP" altLang="en-US" sz="1100" b="1" i="0" u="sng" strike="noStrike" kern="1200" cap="none" spc="0" normalizeH="0" baseline="0" noProof="0">
                <a:ln>
                  <a:noFill/>
                </a:ln>
                <a:solidFill>
                  <a:srgbClr val="0070C0"/>
                </a:solidFill>
                <a:effectLst/>
                <a:uLnTx/>
                <a:uFillTx/>
                <a:latin typeface="Verdana"/>
                <a:ea typeface="メイリオ"/>
                <a:cs typeface="+mn-cs"/>
              </a:rPr>
              <a:t>病床確保の協定締結</a:t>
            </a:r>
            <a:r>
              <a:rPr kumimoji="1" lang="ja-JP" altLang="en-US" sz="1100" b="0" i="0" u="none" strike="noStrike" kern="1200" cap="none" spc="0" normalizeH="0" baseline="0" noProof="0">
                <a:ln>
                  <a:noFill/>
                </a:ln>
                <a:solidFill>
                  <a:prstClr val="black"/>
                </a:solidFill>
                <a:effectLst/>
                <a:uLnTx/>
                <a:uFillTx/>
                <a:latin typeface="Verdana"/>
                <a:ea typeface="メイリオ"/>
                <a:cs typeface="+mn-cs"/>
              </a:rPr>
              <a:t>を要件に追加し、感染対策向上加算３について</a:t>
            </a:r>
            <a:r>
              <a:rPr kumimoji="1" lang="ja-JP" altLang="en-US" sz="1100" b="1" i="0" u="sng" strike="noStrike" kern="1200" cap="none" spc="0" normalizeH="0" baseline="0" noProof="0">
                <a:ln>
                  <a:noFill/>
                </a:ln>
                <a:solidFill>
                  <a:srgbClr val="0070C0"/>
                </a:solidFill>
                <a:effectLst/>
                <a:uLnTx/>
                <a:uFillTx/>
                <a:latin typeface="Verdana"/>
                <a:ea typeface="メイリオ"/>
                <a:cs typeface="+mn-cs"/>
              </a:rPr>
              <a:t>病床確保又は発熱外来の協定締結</a:t>
            </a:r>
            <a:r>
              <a:rPr kumimoji="1" lang="ja-JP" altLang="en-US" sz="1100" b="0" i="0" u="none" strike="noStrike" kern="1200" cap="none" spc="0" normalizeH="0" baseline="0" noProof="0">
                <a:ln>
                  <a:noFill/>
                </a:ln>
                <a:solidFill>
                  <a:prstClr val="black"/>
                </a:solidFill>
                <a:effectLst/>
                <a:uLnTx/>
                <a:uFillTx/>
                <a:latin typeface="Verdana"/>
                <a:ea typeface="メイリオ"/>
                <a:cs typeface="+mn-cs"/>
              </a:rPr>
              <a:t>を要件に追加）</a:t>
            </a:r>
            <a:endParaRPr kumimoji="1" lang="en-US" altLang="ja-JP" sz="1100" b="0" i="0" u="none" strike="noStrike" kern="1200" cap="none" spc="0" normalizeH="0" baseline="0" noProof="0">
              <a:ln>
                <a:noFill/>
              </a:ln>
              <a:solidFill>
                <a:prstClr val="black"/>
              </a:solidFill>
              <a:effectLst/>
              <a:uLnTx/>
              <a:uFillTx/>
              <a:latin typeface="Verdana"/>
              <a:ea typeface="メイリオ"/>
              <a:cs typeface="+mn-cs"/>
            </a:endParaRPr>
          </a:p>
        </p:txBody>
      </p:sp>
      <p:pic>
        <p:nvPicPr>
          <p:cNvPr id="2" name="Picture 6" descr="C:\Users\SYUMB\AppData\Local\Microsoft\Windows\Temporary Internet Files\Content.IE5\D82NEVZQ\MC900433918[1].png">
            <a:extLst>
              <a:ext uri="{FF2B5EF4-FFF2-40B4-BE49-F238E27FC236}">
                <a16:creationId xmlns:a16="http://schemas.microsoft.com/office/drawing/2014/main" id="{6DB70FA8-9929-68C8-0D00-6AE7206C080A}"/>
              </a:ext>
            </a:extLst>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1678995" y="4512553"/>
            <a:ext cx="1260236" cy="1260236"/>
          </a:xfrm>
          <a:prstGeom prst="rect">
            <a:avLst/>
          </a:prstGeom>
          <a:noFill/>
        </p:spPr>
      </p:pic>
      <p:sp>
        <p:nvSpPr>
          <p:cNvPr id="4" name="正方形/長方形 3">
            <a:extLst>
              <a:ext uri="{FF2B5EF4-FFF2-40B4-BE49-F238E27FC236}">
                <a16:creationId xmlns:a16="http://schemas.microsoft.com/office/drawing/2014/main" id="{8E80B38A-F9CE-60A3-AB87-FD0B0A871D55}"/>
              </a:ext>
            </a:extLst>
          </p:cNvPr>
          <p:cNvSpPr/>
          <p:nvPr/>
        </p:nvSpPr>
        <p:spPr>
          <a:xfrm>
            <a:off x="1500179" y="5495917"/>
            <a:ext cx="1544615" cy="307777"/>
          </a:xfrm>
          <a:prstGeom prst="rect">
            <a:avLst/>
          </a:prstGeom>
          <a:noFill/>
          <a:ln w="6350" cap="flat" cmpd="sng" algn="ctr">
            <a:noFill/>
            <a:prstDash val="solid"/>
            <a:miter lim="800000"/>
          </a:ln>
          <a:effectLst/>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white">
                    <a:lumMod val="65000"/>
                  </a:prstClr>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介護保</a:t>
            </a:r>
            <a:r>
              <a:rPr kumimoji="1" lang="ja-JP" altLang="en-US" sz="1400" b="1" i="0" u="none" strike="noStrike" kern="1200" cap="none" spc="0" normalizeH="0" baseline="0" noProof="0">
                <a:ln>
                  <a:noFill/>
                </a:ln>
                <a:solidFill>
                  <a:prstClr val="white">
                    <a:lumMod val="65000"/>
                  </a:prstClr>
                </a:solidFill>
                <a:effectLst>
                  <a:glow>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険施設等</a:t>
            </a:r>
            <a:endParaRPr kumimoji="1" lang="en-US" altLang="ja-JP" sz="1400" b="1" i="0" u="none" strike="noStrike" kern="1200" cap="none" spc="0" normalizeH="0" baseline="0" noProof="0">
              <a:ln>
                <a:noFill/>
              </a:ln>
              <a:solidFill>
                <a:prstClr val="white">
                  <a:lumMod val="65000"/>
                </a:prstClr>
              </a:solidFill>
              <a:effectLst>
                <a:glow>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2" name="矢印: 下 11">
            <a:extLst>
              <a:ext uri="{FF2B5EF4-FFF2-40B4-BE49-F238E27FC236}">
                <a16:creationId xmlns:a16="http://schemas.microsoft.com/office/drawing/2014/main" id="{84B238BC-B3A1-9460-3ECE-5D82D0C9D635}"/>
              </a:ext>
            </a:extLst>
          </p:cNvPr>
          <p:cNvSpPr/>
          <p:nvPr/>
        </p:nvSpPr>
        <p:spPr>
          <a:xfrm>
            <a:off x="1525623" y="2379247"/>
            <a:ext cx="461665" cy="2313546"/>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eaVert"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発熱患者等の往診・訪問診療等</a:t>
            </a:r>
          </a:p>
        </p:txBody>
      </p:sp>
      <p:sp>
        <p:nvSpPr>
          <p:cNvPr id="25" name="矢印: 下 24">
            <a:extLst>
              <a:ext uri="{FF2B5EF4-FFF2-40B4-BE49-F238E27FC236}">
                <a16:creationId xmlns:a16="http://schemas.microsoft.com/office/drawing/2014/main" id="{7AFCCDB0-B3D0-998D-4B43-1A4A24069462}"/>
              </a:ext>
            </a:extLst>
          </p:cNvPr>
          <p:cNvSpPr/>
          <p:nvPr/>
        </p:nvSpPr>
        <p:spPr>
          <a:xfrm rot="10800000">
            <a:off x="1051429" y="2345344"/>
            <a:ext cx="461665" cy="2254882"/>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vert="eaVert"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28" name="矢印: 下 27">
            <a:extLst>
              <a:ext uri="{FF2B5EF4-FFF2-40B4-BE49-F238E27FC236}">
                <a16:creationId xmlns:a16="http://schemas.microsoft.com/office/drawing/2014/main" id="{9814D8C6-8EAA-B0D5-B87F-58A626FFD194}"/>
              </a:ext>
            </a:extLst>
          </p:cNvPr>
          <p:cNvSpPr/>
          <p:nvPr/>
        </p:nvSpPr>
        <p:spPr>
          <a:xfrm>
            <a:off x="1050303" y="2439993"/>
            <a:ext cx="461665" cy="2254882"/>
          </a:xfrm>
          <a:prstGeom prst="downArrow">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外来における発熱患者等の受入</a:t>
            </a:r>
          </a:p>
        </p:txBody>
      </p:sp>
      <p:sp>
        <p:nvSpPr>
          <p:cNvPr id="30" name="正方形/長方形 29">
            <a:extLst>
              <a:ext uri="{FF2B5EF4-FFF2-40B4-BE49-F238E27FC236}">
                <a16:creationId xmlns:a16="http://schemas.microsoft.com/office/drawing/2014/main" id="{B3DF66BB-A227-D67A-E402-9C4C8ABE24EE}"/>
              </a:ext>
            </a:extLst>
          </p:cNvPr>
          <p:cNvSpPr/>
          <p:nvPr/>
        </p:nvSpPr>
        <p:spPr>
          <a:xfrm>
            <a:off x="3140823" y="5378116"/>
            <a:ext cx="3636578" cy="145582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介護保険施設等との連携の推進</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31" name="テキスト ボックス 30">
            <a:extLst>
              <a:ext uri="{FF2B5EF4-FFF2-40B4-BE49-F238E27FC236}">
                <a16:creationId xmlns:a16="http://schemas.microsoft.com/office/drawing/2014/main" id="{F06A6D9E-A3C3-DD9E-F0CA-6F52AEFB816C}"/>
              </a:ext>
            </a:extLst>
          </p:cNvPr>
          <p:cNvSpPr txBox="1"/>
          <p:nvPr/>
        </p:nvSpPr>
        <p:spPr>
          <a:xfrm>
            <a:off x="3263761" y="5621375"/>
            <a:ext cx="3359933" cy="1088366"/>
          </a:xfrm>
          <a:prstGeom prst="rect">
            <a:avLst/>
          </a:prstGeom>
          <a:solidFill>
            <a:schemeClr val="accent6">
              <a:lumMod val="20000"/>
              <a:lumOff val="80000"/>
            </a:schemeClr>
          </a:solidFill>
          <a:ln w="3175">
            <a:noFill/>
            <a:prstDash val="sysDash"/>
          </a:ln>
        </p:spPr>
        <p:txBody>
          <a:bodyPr wrap="square" lIns="72000" tIns="36000" rIns="36000" bIns="36000" rtlCol="0">
            <a:sp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Verdana"/>
                <a:ea typeface="メイリオ"/>
                <a:cs typeface="+mn-cs"/>
              </a:rPr>
              <a:t>感染対策向上加算について、介護保険施設等から求めがあった場合に</a:t>
            </a:r>
            <a:r>
              <a:rPr kumimoji="1" lang="ja-JP" altLang="en-US" sz="1100" b="1" i="0" u="sng" strike="noStrike" kern="1200" cap="none" spc="0" normalizeH="0" baseline="0" noProof="0">
                <a:ln>
                  <a:noFill/>
                </a:ln>
                <a:solidFill>
                  <a:srgbClr val="0070C0"/>
                </a:solidFill>
                <a:effectLst/>
                <a:uLnTx/>
                <a:uFillTx/>
                <a:latin typeface="Verdana"/>
                <a:ea typeface="メイリオ"/>
                <a:cs typeface="+mn-cs"/>
              </a:rPr>
              <a:t>感染対策に関する実地指導、研修を合同で実施することが望ましい規定</a:t>
            </a:r>
            <a:r>
              <a:rPr kumimoji="1" lang="ja-JP" altLang="en-US" sz="1100" b="0" i="0" u="none" strike="noStrike" kern="1200" cap="none" spc="0" normalizeH="0" baseline="0" noProof="0">
                <a:ln>
                  <a:noFill/>
                </a:ln>
                <a:solidFill>
                  <a:prstClr val="black"/>
                </a:solidFill>
                <a:effectLst/>
                <a:uLnTx/>
                <a:uFillTx/>
                <a:latin typeface="Verdana"/>
                <a:ea typeface="メイリオ"/>
                <a:cs typeface="+mn-cs"/>
              </a:rPr>
              <a:t>を追加</a:t>
            </a:r>
            <a:endParaRPr kumimoji="1" lang="en-US" altLang="ja-JP" sz="1100" b="0" i="0" u="none" strike="noStrike" kern="1200" cap="none" spc="0" normalizeH="0" baseline="0" noProof="0">
              <a:ln>
                <a:noFill/>
              </a:ln>
              <a:solidFill>
                <a:prstClr val="black"/>
              </a:solidFill>
              <a:effectLst/>
              <a:uLnTx/>
              <a:uFillTx/>
              <a:latin typeface="Verdana"/>
              <a:ea typeface="メイリオ"/>
              <a:cs typeface="+mn-cs"/>
            </a:endParaRPr>
          </a:p>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Verdana"/>
                <a:ea typeface="メイリオ"/>
                <a:cs typeface="+mn-cs"/>
              </a:rPr>
              <a:t>感染対策向上加算１における感染制御チームの職員について、</a:t>
            </a:r>
            <a:r>
              <a:rPr kumimoji="1" lang="ja-JP" altLang="en-US" sz="1100" b="1" i="0" u="sng" strike="noStrike" kern="1200" cap="none" spc="0" normalizeH="0" baseline="0" noProof="0">
                <a:ln>
                  <a:noFill/>
                </a:ln>
                <a:solidFill>
                  <a:srgbClr val="0070C0"/>
                </a:solidFill>
                <a:effectLst/>
                <a:uLnTx/>
                <a:uFillTx/>
                <a:latin typeface="Verdana"/>
                <a:ea typeface="メイリオ"/>
                <a:cs typeface="+mn-cs"/>
              </a:rPr>
              <a:t>介護保険施設等に対する助言に係る業務を含め専従とみなす</a:t>
            </a:r>
            <a:r>
              <a:rPr kumimoji="1" lang="ja-JP" altLang="en-US" sz="1100" b="0" i="0" u="none" strike="noStrike" kern="1200" cap="none" spc="0" normalizeH="0" baseline="0" noProof="0">
                <a:ln>
                  <a:noFill/>
                </a:ln>
                <a:solidFill>
                  <a:prstClr val="black"/>
                </a:solidFill>
                <a:effectLst/>
                <a:uLnTx/>
                <a:uFillTx/>
                <a:latin typeface="Verdana"/>
                <a:ea typeface="メイリオ"/>
                <a:cs typeface="+mn-cs"/>
              </a:rPr>
              <a:t>旨を明確化</a:t>
            </a:r>
            <a:endParaRPr kumimoji="1" lang="en-US" altLang="ja-JP" sz="1100" b="0" i="0" u="none" strike="noStrike" kern="1200" cap="none" spc="0" normalizeH="0" baseline="0" noProof="0">
              <a:ln>
                <a:noFill/>
              </a:ln>
              <a:solidFill>
                <a:prstClr val="black"/>
              </a:solidFill>
              <a:effectLst/>
              <a:uLnTx/>
              <a:uFillTx/>
              <a:latin typeface="Verdana"/>
              <a:ea typeface="メイリオ"/>
              <a:cs typeface="+mn-cs"/>
            </a:endParaRPr>
          </a:p>
        </p:txBody>
      </p:sp>
      <p:sp>
        <p:nvSpPr>
          <p:cNvPr id="36" name="矢印: 右 35">
            <a:extLst>
              <a:ext uri="{FF2B5EF4-FFF2-40B4-BE49-F238E27FC236}">
                <a16:creationId xmlns:a16="http://schemas.microsoft.com/office/drawing/2014/main" id="{61973CB5-B242-B862-A665-5E6B78C00CD7}"/>
              </a:ext>
            </a:extLst>
          </p:cNvPr>
          <p:cNvSpPr/>
          <p:nvPr/>
        </p:nvSpPr>
        <p:spPr>
          <a:xfrm>
            <a:off x="3212916" y="4616804"/>
            <a:ext cx="3636577" cy="397569"/>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入院が必要な感染症患者の受入</a:t>
            </a:r>
          </a:p>
        </p:txBody>
      </p:sp>
      <p:pic>
        <p:nvPicPr>
          <p:cNvPr id="1026" name="Picture 2" descr="内閣府庁舎">
            <a:extLst>
              <a:ext uri="{FF2B5EF4-FFF2-40B4-BE49-F238E27FC236}">
                <a16:creationId xmlns:a16="http://schemas.microsoft.com/office/drawing/2014/main" id="{4E5F3DA5-48BA-CB75-9830-EF7B7EB0502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713627" y="825530"/>
            <a:ext cx="1333500" cy="1333500"/>
          </a:xfrm>
          <a:prstGeom prst="rect">
            <a:avLst/>
          </a:prstGeom>
          <a:noFill/>
          <a:extLst>
            <a:ext uri="{909E8E84-426E-40DD-AFC4-6F175D3DCCD1}">
              <a14:hiddenFill xmlns:a14="http://schemas.microsoft.com/office/drawing/2010/main">
                <a:solidFill>
                  <a:srgbClr val="FFFFFF"/>
                </a:solidFill>
              </a14:hiddenFill>
            </a:ext>
          </a:extLst>
        </p:spPr>
      </p:pic>
      <p:sp>
        <p:nvSpPr>
          <p:cNvPr id="37" name="正方形/長方形 36">
            <a:extLst>
              <a:ext uri="{FF2B5EF4-FFF2-40B4-BE49-F238E27FC236}">
                <a16:creationId xmlns:a16="http://schemas.microsoft.com/office/drawing/2014/main" id="{40141D89-0CD7-CE0F-3667-532DD932F0E4}"/>
              </a:ext>
            </a:extLst>
          </p:cNvPr>
          <p:cNvSpPr/>
          <p:nvPr/>
        </p:nvSpPr>
        <p:spPr>
          <a:xfrm>
            <a:off x="7767644" y="2176067"/>
            <a:ext cx="1225465" cy="338554"/>
          </a:xfrm>
          <a:prstGeom prst="rect">
            <a:avLst/>
          </a:prstGeom>
          <a:noFill/>
          <a:ln w="6350" cap="flat" cmpd="sng" algn="ctr">
            <a:noFill/>
            <a:prstDash val="solid"/>
            <a:miter lim="800000"/>
          </a:ln>
          <a:effectLst/>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FB19AA"/>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都道府県</a:t>
            </a:r>
          </a:p>
        </p:txBody>
      </p:sp>
      <p:sp>
        <p:nvSpPr>
          <p:cNvPr id="40" name="テキスト ボックス 39">
            <a:extLst>
              <a:ext uri="{FF2B5EF4-FFF2-40B4-BE49-F238E27FC236}">
                <a16:creationId xmlns:a16="http://schemas.microsoft.com/office/drawing/2014/main" id="{409FB741-46A5-ADBF-A9B0-2D061675EEDC}"/>
              </a:ext>
            </a:extLst>
          </p:cNvPr>
          <p:cNvSpPr txBox="1"/>
          <p:nvPr/>
        </p:nvSpPr>
        <p:spPr>
          <a:xfrm>
            <a:off x="9167411" y="2413439"/>
            <a:ext cx="369332" cy="1631216"/>
          </a:xfrm>
          <a:prstGeom prst="rect">
            <a:avLst/>
          </a:prstGeom>
          <a:noFill/>
        </p:spPr>
        <p:txBody>
          <a:bodyPr vert="eaVert"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病床確保等の協定締結</a:t>
            </a:r>
          </a:p>
        </p:txBody>
      </p:sp>
      <p:sp>
        <p:nvSpPr>
          <p:cNvPr id="51" name="テキスト ボックス 50">
            <a:extLst>
              <a:ext uri="{FF2B5EF4-FFF2-40B4-BE49-F238E27FC236}">
                <a16:creationId xmlns:a16="http://schemas.microsoft.com/office/drawing/2014/main" id="{9C9C0707-0CF9-3FE3-ACD3-21B03B81B620}"/>
              </a:ext>
            </a:extLst>
          </p:cNvPr>
          <p:cNvSpPr txBox="1"/>
          <p:nvPr/>
        </p:nvSpPr>
        <p:spPr>
          <a:xfrm>
            <a:off x="2231992" y="1447560"/>
            <a:ext cx="1540806" cy="276999"/>
          </a:xfrm>
          <a:prstGeom prst="rect">
            <a:avLst/>
          </a:prstGeom>
          <a:noFill/>
        </p:spPr>
        <p:txBody>
          <a:bodyPr vert="horz"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発熱外来の協定締結</a:t>
            </a:r>
          </a:p>
        </p:txBody>
      </p:sp>
      <p:sp>
        <p:nvSpPr>
          <p:cNvPr id="5" name="スライド番号プレースホルダー 2">
            <a:extLst>
              <a:ext uri="{FF2B5EF4-FFF2-40B4-BE49-F238E27FC236}">
                <a16:creationId xmlns:a16="http://schemas.microsoft.com/office/drawing/2014/main" id="{E82B29C5-0E83-78D3-E8C5-A295B3256B0D}"/>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a:defRPr/>
            </a:pPr>
            <a:fld id="{32927FFD-3D24-4EC2-AEC8-E83A8D96C0AC}" type="slidenum">
              <a:rPr lang="ja-JP" altLang="en-US" sz="1600" smtClean="0">
                <a:solidFill>
                  <a:prstClr val="black"/>
                </a:solidFill>
                <a:ea typeface="ＭＳ Ｐゴシック" panose="020B0600070205080204" pitchFamily="50" charset="-128"/>
              </a:rPr>
              <a:pPr>
                <a:defRPr/>
              </a:pPr>
              <a:t>250</a:t>
            </a:fld>
            <a:endParaRPr lang="ja-JP" altLang="en-US" sz="1600" dirty="0">
              <a:solidFill>
                <a:prstClr val="black"/>
              </a:solidFill>
              <a:ea typeface="ＭＳ Ｐゴシック" panose="020B0600070205080204" pitchFamily="50" charset="-128"/>
            </a:endParaRPr>
          </a:p>
        </p:txBody>
      </p:sp>
    </p:spTree>
    <p:extLst>
      <p:ext uri="{BB962C8B-B14F-4D97-AF65-F5344CB8AC3E}">
        <p14:creationId xmlns:p14="http://schemas.microsoft.com/office/powerpoint/2010/main" val="1976919612"/>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9424"/>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251</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nvGraphicFramePr>
        <p:xfrm>
          <a:off x="389493" y="742952"/>
          <a:ext cx="9127014" cy="520065"/>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52006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ポストコロナにおける感染症対策の評価</a:t>
                      </a:r>
                      <a:endParaRPr kumimoji="1" lang="en-US" altLang="ja-JP" sz="2600" b="0" i="0" u="none" strike="noStrike" kern="1200" cap="none" spc="0" normalizeH="0" baseline="0" noProof="0" dirty="0">
                        <a:ln>
                          <a:noFill/>
                        </a:ln>
                        <a:solidFill>
                          <a:prstClr val="black"/>
                        </a:solidFill>
                        <a:effectLst/>
                        <a:uLnTx/>
                        <a:uFillTx/>
                        <a:latin typeface="+mn-lt"/>
                        <a:ea typeface="+mn-ea"/>
                        <a:cs typeface="+mn-cs"/>
                      </a:endParaRP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829049169"/>
              </p:ext>
            </p:extLst>
          </p:nvPr>
        </p:nvGraphicFramePr>
        <p:xfrm>
          <a:off x="590550" y="1504951"/>
          <a:ext cx="8763000" cy="5353049"/>
        </p:xfrm>
        <a:graphic>
          <a:graphicData uri="http://schemas.openxmlformats.org/drawingml/2006/table">
            <a:tbl>
              <a:tblPr firstRow="1" bandRow="1">
                <a:tableStyleId>{5C22544A-7EE6-4342-B048-85BDC9FD1C3A}</a:tableStyleId>
              </a:tblPr>
              <a:tblGrid>
                <a:gridCol w="8763000">
                  <a:extLst>
                    <a:ext uri="{9D8B030D-6E8A-4147-A177-3AD203B41FA5}">
                      <a16:colId xmlns:a16="http://schemas.microsoft.com/office/drawing/2014/main" val="4124765003"/>
                    </a:ext>
                  </a:extLst>
                </a:gridCol>
              </a:tblGrid>
              <a:tr h="5353049">
                <a:tc>
                  <a:txBody>
                    <a:bodyPr/>
                    <a:lstStyle/>
                    <a:p>
                      <a:pPr>
                        <a:spcBef>
                          <a:spcPts val="1200"/>
                        </a:spcBef>
                      </a:pPr>
                      <a:r>
                        <a:rPr kumimoji="1" lang="ja-JP" altLang="en-US" sz="2400" b="1" dirty="0">
                          <a:solidFill>
                            <a:schemeClr val="tx1"/>
                          </a:solidFill>
                          <a:latin typeface="+mn-ea"/>
                          <a:ea typeface="+mn-ea"/>
                        </a:rPr>
                        <a:t>＜感染対策向上加算及び外来感染対策向上加算の見直し＞</a:t>
                      </a:r>
                      <a:endParaRPr kumimoji="1" lang="en-US" altLang="ja-JP" sz="2400" b="1" i="0" u="none" strike="noStrike" kern="1200" cap="none" spc="0" normalizeH="0" baseline="0" dirty="0">
                        <a:ln>
                          <a:noFill/>
                        </a:ln>
                        <a:solidFill>
                          <a:schemeClr val="tx1"/>
                        </a:solidFill>
                        <a:effectLst/>
                        <a:uLnTx/>
                        <a:uFillTx/>
                        <a:latin typeface="+mn-ea"/>
                        <a:ea typeface="+mn-ea"/>
                        <a:cs typeface="+mn-cs"/>
                      </a:endParaRPr>
                    </a:p>
                    <a:p>
                      <a:pPr lvl="1">
                        <a:spcBef>
                          <a:spcPts val="600"/>
                        </a:spcBef>
                      </a:pPr>
                      <a:r>
                        <a:rPr kumimoji="1" lang="ja-JP" altLang="en-US" sz="2400" b="1" i="0" u="none" strike="noStrike" kern="1200" cap="none" spc="0" normalizeH="0" baseline="0" noProof="0" dirty="0">
                          <a:ln>
                            <a:noFill/>
                          </a:ln>
                          <a:solidFill>
                            <a:prstClr val="black"/>
                          </a:solidFill>
                          <a:effectLst/>
                          <a:uLnTx/>
                          <a:uFillTx/>
                          <a:latin typeface="+mn-ea"/>
                          <a:ea typeface="+mn-ea"/>
                          <a:cs typeface="+mn-cs"/>
                        </a:rPr>
                        <a:t>　新興感染症への備えに係る施設基準について、第８次医療計画における</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協定締結の枠組みを踏まえた要件に見直し</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を行う。</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（令和６年</a:t>
                      </a:r>
                      <a:r>
                        <a:rPr kumimoji="1" lang="en-US" altLang="ja-JP" sz="2400" b="1" i="0" u="none" strike="noStrike" kern="1200" cap="none" spc="0" normalizeH="0" baseline="0" noProof="0" dirty="0">
                          <a:ln>
                            <a:noFill/>
                          </a:ln>
                          <a:solidFill>
                            <a:srgbClr val="0070C0"/>
                          </a:solidFill>
                          <a:effectLst/>
                          <a:uLnTx/>
                          <a:uFillTx/>
                          <a:latin typeface="+mn-ea"/>
                          <a:ea typeface="+mn-ea"/>
                          <a:cs typeface="+mn-cs"/>
                        </a:rPr>
                        <a:t>12</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月</a:t>
                      </a:r>
                      <a:r>
                        <a:rPr kumimoji="1" lang="en-US" altLang="ja-JP" sz="2400" b="1" i="0" u="none" strike="noStrike" kern="1200" cap="none" spc="0" normalizeH="0" baseline="0" noProof="0" dirty="0">
                          <a:ln>
                            <a:noFill/>
                          </a:ln>
                          <a:solidFill>
                            <a:srgbClr val="0070C0"/>
                          </a:solidFill>
                          <a:effectLst/>
                          <a:uLnTx/>
                          <a:uFillTx/>
                          <a:latin typeface="+mn-ea"/>
                          <a:ea typeface="+mn-ea"/>
                          <a:cs typeface="+mn-cs"/>
                        </a:rPr>
                        <a:t>3</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１日まで経過措置）</a:t>
                      </a:r>
                      <a:endParaRPr kumimoji="1" lang="en-US" altLang="ja-JP" sz="2400" b="1" i="0" u="none" strike="noStrike" kern="1200" cap="none" spc="0" normalizeH="0" baseline="0" noProof="0" dirty="0">
                        <a:ln>
                          <a:noFill/>
                        </a:ln>
                        <a:solidFill>
                          <a:srgbClr val="0070C0"/>
                        </a:solidFill>
                        <a:effectLst/>
                        <a:uLnTx/>
                        <a:uFillTx/>
                        <a:latin typeface="+mn-ea"/>
                        <a:ea typeface="+mn-ea"/>
                        <a:cs typeface="+mn-cs"/>
                      </a:endParaRPr>
                    </a:p>
                    <a:p>
                      <a:pPr marL="0" marR="0" lvl="0" indent="0" algn="l" defTabSz="914400" rtl="0" eaLnBrk="1" fontAlgn="auto" latinLnBrk="0" hangingPunct="1">
                        <a:lnSpc>
                          <a:spcPct val="100000"/>
                        </a:lnSpc>
                        <a:spcBef>
                          <a:spcPts val="1200"/>
                        </a:spcBef>
                        <a:spcAft>
                          <a:spcPts val="0"/>
                        </a:spcAft>
                        <a:buClrTx/>
                        <a:buSzTx/>
                        <a:buFont typeface="Wingdings" panose="05000000000000000000" pitchFamily="2" charset="2"/>
                        <a:buNone/>
                        <a:tabLst/>
                        <a:defRPr/>
                      </a:pPr>
                      <a:r>
                        <a:rPr kumimoji="1" lang="ja-JP" altLang="en-US" sz="2400" b="1" i="0" u="none" strike="noStrike" kern="1200" cap="none" spc="0" normalizeH="0" baseline="0" noProof="0" dirty="0">
                          <a:ln>
                            <a:noFill/>
                          </a:ln>
                          <a:solidFill>
                            <a:prstClr val="black"/>
                          </a:solidFill>
                          <a:effectLst/>
                          <a:uLnTx/>
                          <a:uFillTx/>
                          <a:latin typeface="+mn-ea"/>
                          <a:ea typeface="+mn-ea"/>
                          <a:cs typeface="+mn-cs"/>
                        </a:rPr>
                        <a:t>＜感染症の入院患者に対する感染対策の評価の新設＞</a:t>
                      </a:r>
                      <a:endParaRPr kumimoji="1" lang="en-US" altLang="ja-JP" sz="2400" b="1" i="0" u="none" strike="noStrike" kern="1200" cap="none" spc="0" normalizeH="0" baseline="0" noProof="0" dirty="0">
                        <a:ln>
                          <a:noFill/>
                        </a:ln>
                        <a:solidFill>
                          <a:prstClr val="black"/>
                        </a:solidFill>
                        <a:effectLst/>
                        <a:uLnTx/>
                        <a:uFillTx/>
                        <a:latin typeface="+mn-ea"/>
                        <a:ea typeface="+mn-ea"/>
                        <a:cs typeface="+mn-cs"/>
                      </a:endParaRPr>
                    </a:p>
                    <a:p>
                      <a:pPr marL="371475" marR="0" lvl="1" indent="0" algn="l" defTabSz="914400" rtl="0" eaLnBrk="1" fontAlgn="auto" latinLnBrk="0" hangingPunct="1">
                        <a:lnSpc>
                          <a:spcPct val="100000"/>
                        </a:lnSpc>
                        <a:spcBef>
                          <a:spcPts val="0"/>
                        </a:spcBef>
                        <a:spcAft>
                          <a:spcPts val="600"/>
                        </a:spcAft>
                        <a:buClrTx/>
                        <a:buSzTx/>
                        <a:buFont typeface="Wingdings" panose="05000000000000000000" pitchFamily="2" charset="2"/>
                        <a:buNone/>
                        <a:tabLst/>
                        <a:defRPr/>
                      </a:pPr>
                      <a:r>
                        <a:rPr kumimoji="1" lang="ja-JP" altLang="en-US" sz="2400" b="1" i="0" u="none" strike="noStrike" kern="1200" cap="none" spc="0" normalizeH="0" baseline="0" noProof="0" dirty="0">
                          <a:ln>
                            <a:noFill/>
                          </a:ln>
                          <a:solidFill>
                            <a:prstClr val="black"/>
                          </a:solidFill>
                          <a:effectLst/>
                          <a:uLnTx/>
                          <a:uFillTx/>
                          <a:latin typeface="+mn-ea"/>
                          <a:ea typeface="+mn-ea"/>
                          <a:cs typeface="+mn-cs"/>
                        </a:rPr>
                        <a:t>　感染管理が特に重要な感染症の患者に対して、</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適切な感染対策を講じた上で入院医療を提供した場合の特定感染症入院医療管理加算</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を新設する。</a:t>
                      </a:r>
                      <a:endParaRPr kumimoji="1" lang="en-US" altLang="ja-JP" sz="2400" b="1" i="0" u="none" strike="noStrike" kern="1200" cap="none" spc="0" normalizeH="0" baseline="0" noProof="0" dirty="0">
                        <a:ln>
                          <a:noFill/>
                        </a:ln>
                        <a:solidFill>
                          <a:prstClr val="black"/>
                        </a:solidFill>
                        <a:effectLst/>
                        <a:uLnTx/>
                        <a:uFillTx/>
                        <a:latin typeface="+mn-ea"/>
                        <a:ea typeface="+mn-ea"/>
                        <a:cs typeface="+mn-cs"/>
                      </a:endParaRPr>
                    </a:p>
                    <a:p>
                      <a:pPr marL="0" marR="0" lvl="1" indent="0" algn="l" defTabSz="742950" rtl="0" eaLnBrk="1" fontAlgn="auto" latinLnBrk="0" hangingPunct="1">
                        <a:lnSpc>
                          <a:spcPct val="100000"/>
                        </a:lnSpc>
                        <a:spcBef>
                          <a:spcPts val="1200"/>
                        </a:spcBef>
                        <a:spcAft>
                          <a:spcPts val="0"/>
                        </a:spcAft>
                        <a:buClrTx/>
                        <a:buSzTx/>
                        <a:buFontTx/>
                        <a:buNone/>
                        <a:tabLst/>
                        <a:defRPr/>
                      </a:pPr>
                      <a:r>
                        <a:rPr kumimoji="1" lang="ja-JP" altLang="en-US" sz="2400" b="1" i="0" u="none" strike="noStrike" kern="1200" cap="none" spc="0" normalizeH="0" baseline="0" noProof="0" dirty="0">
                          <a:ln>
                            <a:noFill/>
                          </a:ln>
                          <a:solidFill>
                            <a:prstClr val="black"/>
                          </a:solidFill>
                          <a:effectLst/>
                          <a:uLnTx/>
                          <a:uFillTx/>
                          <a:latin typeface="+mn-ea"/>
                          <a:ea typeface="+mn-ea"/>
                          <a:cs typeface="+mn-cs"/>
                        </a:rPr>
                        <a:t>＜感染症の入院患者に対する個室・陰圧室管理の評価の拡充＞</a:t>
                      </a:r>
                      <a:endParaRPr kumimoji="1" lang="en-US" altLang="ja-JP" sz="2400" b="1" i="0" u="none" strike="noStrike" kern="1200" cap="none" spc="0" normalizeH="0" baseline="0" noProof="0" dirty="0">
                        <a:ln>
                          <a:noFill/>
                        </a:ln>
                        <a:solidFill>
                          <a:prstClr val="black"/>
                        </a:solidFill>
                        <a:effectLst/>
                        <a:uLnTx/>
                        <a:uFillTx/>
                        <a:latin typeface="+mn-ea"/>
                        <a:ea typeface="+mn-ea"/>
                        <a:cs typeface="+mn-cs"/>
                      </a:endParaRPr>
                    </a:p>
                    <a:p>
                      <a:pPr marL="371475" marR="0" lvl="2" indent="0" algn="l" defTabSz="742950" rtl="0" eaLnBrk="1" fontAlgn="auto" latinLnBrk="0" hangingPunct="1">
                        <a:lnSpc>
                          <a:spcPct val="100000"/>
                        </a:lnSpc>
                        <a:spcBef>
                          <a:spcPts val="600"/>
                        </a:spcBef>
                        <a:spcAft>
                          <a:spcPts val="0"/>
                        </a:spcAft>
                        <a:buClrTx/>
                        <a:buSzTx/>
                        <a:buFontTx/>
                        <a:buNone/>
                        <a:tabLst/>
                        <a:defRPr/>
                      </a:pPr>
                      <a:r>
                        <a:rPr kumimoji="1" lang="ja-JP" altLang="en-US" sz="2400" b="1" i="0" u="none" strike="noStrike" kern="1200" cap="none" spc="0" normalizeH="0" baseline="0" noProof="0" dirty="0">
                          <a:ln>
                            <a:noFill/>
                          </a:ln>
                          <a:solidFill>
                            <a:prstClr val="black"/>
                          </a:solidFill>
                          <a:effectLst/>
                          <a:uLnTx/>
                          <a:uFillTx/>
                          <a:latin typeface="+mn-ea"/>
                          <a:ea typeface="+mn-ea"/>
                          <a:cs typeface="+mn-cs"/>
                        </a:rPr>
                        <a:t>　二類感染症患者療養環境特別加算について、名称を</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特定感染症患者療養環境特別加算に見直す</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とともに、対象となる感染症及び入院料の範囲を見直す。</a:t>
                      </a:r>
                      <a:endParaRPr kumimoji="1" lang="en-US" altLang="ja-JP" sz="24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1433497093"/>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ポストコロナにおける</a:t>
            </a:r>
            <a:r>
              <a:rPr kumimoji="1" lang="ja-JP" altLang="en-US" b="1">
                <a:latin typeface="メイリオ" panose="020B0604030504040204" pitchFamily="50" charset="-128"/>
                <a:ea typeface="メイリオ" panose="020B0604030504040204" pitchFamily="50" charset="-128"/>
              </a:rPr>
              <a:t>感染症対策の評価①</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 新興感染症等に対応できる地域における医療提供体制の構築に向けた取組－②</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14631"/>
            <a:ext cx="9529762" cy="5760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新興感染症への備えに係る施設基準について、第８次医療計画における協定締結の枠組みを踏まえた要件に見直しを行う。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764956"/>
            <a:ext cx="5072872" cy="385200"/>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感染対策向上加算及び外来感染対策向上加算の見直し</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5215576" y="1738659"/>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5241512" y="2056129"/>
            <a:ext cx="4320000" cy="3384089"/>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感染対策向上加算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1841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加算１：都道府県知事の指定を受けている</a:t>
            </a:r>
            <a:r>
              <a:rPr kumimoji="1" lang="ja-JP" altLang="en-US" sz="1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第一種協定指定医療機関</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18415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1841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加算２：</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sym typeface="Wingdings" panose="05000000000000000000" pitchFamily="2" charset="2"/>
              </a:rPr>
              <a:t>（加算１と同様）</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sym typeface="Wingdings" panose="05000000000000000000" pitchFamily="2" charset="2"/>
            </a:endParaRPr>
          </a:p>
          <a:p>
            <a:pPr marL="360363" marR="0" lvl="0" indent="-18415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18415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18415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1841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加算３：都道府県知事の指定を受けている</a:t>
            </a:r>
            <a:r>
              <a:rPr kumimoji="1" lang="ja-JP" altLang="en-US" sz="1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第一種協定指定医療機関又は都道府県知事の指定を受けている第二種協定指定医療機関</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（発熱外来に係る措置を講ずるものに限る。）であること。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18415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外来感染対策向上加算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都道府県知事の指定を受けている第二種協定指定医療機関</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（発熱外来に係る措置を講ずるものに限る。）であること。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右矢印 89">
            <a:extLst>
              <a:ext uri="{FF2B5EF4-FFF2-40B4-BE49-F238E27FC236}">
                <a16:creationId xmlns:a16="http://schemas.microsoft.com/office/drawing/2014/main" id="{2C7478A4-04E8-A454-E553-73FC150DCF79}"/>
              </a:ext>
            </a:extLst>
          </p:cNvPr>
          <p:cNvSpPr/>
          <p:nvPr/>
        </p:nvSpPr>
        <p:spPr>
          <a:xfrm>
            <a:off x="4740962" y="2178292"/>
            <a:ext cx="442913" cy="2168910"/>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9029" y="1738659"/>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11928" y="2056128"/>
            <a:ext cx="4371398" cy="3384089"/>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感染対策向上加算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1841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加算１：新興感染症の発生時等に、都道府県等の要請を受けて感染症患者を受け入れる体制を有し、そのことを自治体のホームページにより公開していること。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1841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加算２：新興感染症の発生時等に、都道府県等の要請を受けて感染症患者又は疑い患者を受け入れる体制を有し、そのことを自治体のホームページにより公開していること。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1841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加算３：新興感染症の発生時等に、都道府県等の要請を受けて感染症患者若しくは疑い患者を受け入れる体制又は発熱患者の診療等を実施する体制を有し、そのことを自治体のホームページにより公開している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18415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外来感染対策向上加算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1841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新興感染症の発生時等に、都道府県等の要請を受けて感染症患者を受け入れる体制を有し、そのことを自治体のホームページにより公開していること。</a:t>
            </a:r>
          </a:p>
          <a:p>
            <a:pPr marL="360363" marR="0" lvl="0" indent="-18415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17621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7" name="Picture 2" descr="内閣府庁舎">
            <a:extLst>
              <a:ext uri="{FF2B5EF4-FFF2-40B4-BE49-F238E27FC236}">
                <a16:creationId xmlns:a16="http://schemas.microsoft.com/office/drawing/2014/main" id="{DB9680D6-9080-A32F-3496-E52EDC45406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79740" y="5542259"/>
            <a:ext cx="765355" cy="765355"/>
          </a:xfrm>
          <a:prstGeom prst="rect">
            <a:avLst/>
          </a:prstGeom>
          <a:noFill/>
          <a:extLst>
            <a:ext uri="{909E8E84-426E-40DD-AFC4-6F175D3DCCD1}">
              <a14:hiddenFill xmlns:a14="http://schemas.microsoft.com/office/drawing/2010/main">
                <a:solidFill>
                  <a:srgbClr val="FFFFFF"/>
                </a:solidFill>
              </a14:hiddenFill>
            </a:ext>
          </a:extLst>
        </p:spPr>
      </p:pic>
      <p:sp>
        <p:nvSpPr>
          <p:cNvPr id="8" name="正方形/長方形 7">
            <a:extLst>
              <a:ext uri="{FF2B5EF4-FFF2-40B4-BE49-F238E27FC236}">
                <a16:creationId xmlns:a16="http://schemas.microsoft.com/office/drawing/2014/main" id="{AD1F91BA-E78A-70CC-0CFF-E67C995775A1}"/>
              </a:ext>
            </a:extLst>
          </p:cNvPr>
          <p:cNvSpPr/>
          <p:nvPr/>
        </p:nvSpPr>
        <p:spPr>
          <a:xfrm>
            <a:off x="4340267" y="6307614"/>
            <a:ext cx="1225465" cy="307777"/>
          </a:xfrm>
          <a:prstGeom prst="rect">
            <a:avLst/>
          </a:prstGeom>
          <a:noFill/>
          <a:ln w="6350" cap="flat" cmpd="sng" algn="ctr">
            <a:noFill/>
            <a:prstDash val="solid"/>
            <a:miter lim="800000"/>
          </a:ln>
          <a:effectLst/>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srgbClr val="FB19AA"/>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都道府県</a:t>
            </a:r>
          </a:p>
        </p:txBody>
      </p:sp>
      <p:pic>
        <p:nvPicPr>
          <p:cNvPr id="9" name="Picture 12">
            <a:extLst>
              <a:ext uri="{FF2B5EF4-FFF2-40B4-BE49-F238E27FC236}">
                <a16:creationId xmlns:a16="http://schemas.microsoft.com/office/drawing/2014/main" id="{1D493C8F-074E-836F-D8B5-44BCE01DBF26}"/>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1616695" y="5594870"/>
            <a:ext cx="990043" cy="694373"/>
          </a:xfrm>
          <a:prstGeom prst="rect">
            <a:avLst/>
          </a:prstGeom>
          <a:noFill/>
          <a:ln w="9525">
            <a:noFill/>
            <a:miter lim="800000"/>
            <a:headEnd/>
            <a:tailEnd/>
          </a:ln>
        </p:spPr>
      </p:pic>
      <p:sp>
        <p:nvSpPr>
          <p:cNvPr id="11" name="正方形/長方形 10">
            <a:extLst>
              <a:ext uri="{FF2B5EF4-FFF2-40B4-BE49-F238E27FC236}">
                <a16:creationId xmlns:a16="http://schemas.microsoft.com/office/drawing/2014/main" id="{297A05FC-E09A-8D57-7514-A107FF5AA7DF}"/>
              </a:ext>
            </a:extLst>
          </p:cNvPr>
          <p:cNvSpPr/>
          <p:nvPr/>
        </p:nvSpPr>
        <p:spPr>
          <a:xfrm>
            <a:off x="1031249" y="6265827"/>
            <a:ext cx="2373943" cy="430887"/>
          </a:xfrm>
          <a:prstGeom prst="rect">
            <a:avLst/>
          </a:prstGeom>
          <a:noFill/>
          <a:ln w="6350" cap="flat" cmpd="sng" algn="ctr">
            <a:noFill/>
            <a:prstDash val="solid"/>
            <a:miter lim="800000"/>
          </a:ln>
          <a:effectLst/>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4BACC6">
                    <a:lumMod val="75000"/>
                  </a:srgbClr>
                </a:solidFill>
                <a:effectLst>
                  <a:glow>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外来感染対策向上加算を</a:t>
            </a:r>
            <a:endParaRPr kumimoji="1" lang="en-US" altLang="ja-JP" sz="1100" b="1" i="0" u="none" strike="noStrike" kern="1200" cap="none" spc="0" normalizeH="0" baseline="0" noProof="0">
              <a:ln>
                <a:noFill/>
              </a:ln>
              <a:solidFill>
                <a:srgbClr val="4BACC6">
                  <a:lumMod val="75000"/>
                </a:srgbClr>
              </a:solidFill>
              <a:effectLst>
                <a:glow>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4BACC6">
                    <a:lumMod val="75000"/>
                  </a:srgbClr>
                </a:solidFill>
                <a:effectLst>
                  <a:glow>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届け出る診療所</a:t>
            </a:r>
          </a:p>
        </p:txBody>
      </p:sp>
      <p:sp>
        <p:nvSpPr>
          <p:cNvPr id="12" name="矢印: 左右 11">
            <a:extLst>
              <a:ext uri="{FF2B5EF4-FFF2-40B4-BE49-F238E27FC236}">
                <a16:creationId xmlns:a16="http://schemas.microsoft.com/office/drawing/2014/main" id="{BCBB79B3-C104-9E95-5E56-85F7AAFA6E8E}"/>
              </a:ext>
            </a:extLst>
          </p:cNvPr>
          <p:cNvSpPr/>
          <p:nvPr/>
        </p:nvSpPr>
        <p:spPr>
          <a:xfrm>
            <a:off x="2674789" y="5814542"/>
            <a:ext cx="1836900" cy="305951"/>
          </a:xfrm>
          <a:prstGeom prst="leftRightArrow">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5" name="テキスト ボックス 14">
            <a:extLst>
              <a:ext uri="{FF2B5EF4-FFF2-40B4-BE49-F238E27FC236}">
                <a16:creationId xmlns:a16="http://schemas.microsoft.com/office/drawing/2014/main" id="{61999D65-FB3A-2396-DF72-FB7322CABD12}"/>
              </a:ext>
            </a:extLst>
          </p:cNvPr>
          <p:cNvSpPr txBox="1"/>
          <p:nvPr/>
        </p:nvSpPr>
        <p:spPr>
          <a:xfrm>
            <a:off x="2799461" y="5829017"/>
            <a:ext cx="1540806" cy="276999"/>
          </a:xfrm>
          <a:prstGeom prst="rect">
            <a:avLst/>
          </a:prstGeom>
          <a:noFill/>
        </p:spPr>
        <p:txBody>
          <a:bodyPr vert="horz"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発熱外来の協定締結</a:t>
            </a:r>
          </a:p>
        </p:txBody>
      </p:sp>
      <p:sp>
        <p:nvSpPr>
          <p:cNvPr id="21" name="矢印: 左右 20">
            <a:extLst>
              <a:ext uri="{FF2B5EF4-FFF2-40B4-BE49-F238E27FC236}">
                <a16:creationId xmlns:a16="http://schemas.microsoft.com/office/drawing/2014/main" id="{89873100-C1D1-81C1-D340-AC50DD2367DE}"/>
              </a:ext>
            </a:extLst>
          </p:cNvPr>
          <p:cNvSpPr/>
          <p:nvPr/>
        </p:nvSpPr>
        <p:spPr>
          <a:xfrm>
            <a:off x="5332881" y="5829019"/>
            <a:ext cx="1836900" cy="305951"/>
          </a:xfrm>
          <a:prstGeom prst="leftRightArrow">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2" name="テキスト ボックス 21">
            <a:extLst>
              <a:ext uri="{FF2B5EF4-FFF2-40B4-BE49-F238E27FC236}">
                <a16:creationId xmlns:a16="http://schemas.microsoft.com/office/drawing/2014/main" id="{648DABCF-AD02-8D79-35CF-160300A78003}"/>
              </a:ext>
            </a:extLst>
          </p:cNvPr>
          <p:cNvSpPr txBox="1"/>
          <p:nvPr/>
        </p:nvSpPr>
        <p:spPr>
          <a:xfrm>
            <a:off x="5402137" y="5843494"/>
            <a:ext cx="1734770" cy="276999"/>
          </a:xfrm>
          <a:prstGeom prst="rect">
            <a:avLst/>
          </a:prstGeom>
          <a:noFill/>
        </p:spPr>
        <p:txBody>
          <a:bodyPr vert="horz"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病床確保等の協定締結</a:t>
            </a:r>
          </a:p>
        </p:txBody>
      </p:sp>
      <p:pic>
        <p:nvPicPr>
          <p:cNvPr id="26" name="Picture 1">
            <a:extLst>
              <a:ext uri="{FF2B5EF4-FFF2-40B4-BE49-F238E27FC236}">
                <a16:creationId xmlns:a16="http://schemas.microsoft.com/office/drawing/2014/main" id="{87F63CD3-FD2B-0106-8079-2A9E32A42CC7}"/>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7239617" y="5454176"/>
            <a:ext cx="891170" cy="835067"/>
          </a:xfrm>
          <a:prstGeom prst="rect">
            <a:avLst/>
          </a:prstGeom>
          <a:noFill/>
          <a:ln w="28575">
            <a:noFill/>
            <a:prstDash val="sysDot"/>
            <a:miter lim="800000"/>
            <a:headEnd/>
            <a:tailEnd/>
          </a:ln>
          <a:effectLst/>
        </p:spPr>
      </p:pic>
      <p:pic>
        <p:nvPicPr>
          <p:cNvPr id="27" name="Picture 2" descr="C:\Users\KTIOM\AppData\Local\Microsoft\Windows\Temporary Internet Files\Content.IE5\YO97QDGR\MC900239657[1].wmf">
            <a:extLst>
              <a:ext uri="{FF2B5EF4-FFF2-40B4-BE49-F238E27FC236}">
                <a16:creationId xmlns:a16="http://schemas.microsoft.com/office/drawing/2014/main" id="{DAD3FEE7-7677-233D-C8AF-0DC40A1B5E21}"/>
              </a:ext>
            </a:extLst>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8178081" y="5651032"/>
            <a:ext cx="669693" cy="594385"/>
          </a:xfrm>
          <a:prstGeom prst="rect">
            <a:avLst/>
          </a:prstGeom>
          <a:noFill/>
          <a:ln w="28575">
            <a:noFill/>
            <a:prstDash val="sysDash"/>
          </a:ln>
          <a:extLst>
            <a:ext uri="{909E8E84-426E-40DD-AFC4-6F175D3DCCD1}">
              <a14:hiddenFill xmlns:a14="http://schemas.microsoft.com/office/drawing/2010/main">
                <a:solidFill>
                  <a:srgbClr val="FFFFFF"/>
                </a:solidFill>
              </a14:hiddenFill>
            </a:ext>
          </a:extLst>
        </p:spPr>
      </p:pic>
      <p:sp>
        <p:nvSpPr>
          <p:cNvPr id="28" name="正方形/長方形 27">
            <a:extLst>
              <a:ext uri="{FF2B5EF4-FFF2-40B4-BE49-F238E27FC236}">
                <a16:creationId xmlns:a16="http://schemas.microsoft.com/office/drawing/2014/main" id="{DE88C968-ACDC-ED74-362B-A44E915B2083}"/>
              </a:ext>
            </a:extLst>
          </p:cNvPr>
          <p:cNvSpPr/>
          <p:nvPr/>
        </p:nvSpPr>
        <p:spPr>
          <a:xfrm>
            <a:off x="7345634" y="6265826"/>
            <a:ext cx="1454244" cy="430887"/>
          </a:xfrm>
          <a:prstGeom prst="rect">
            <a:avLst/>
          </a:prstGeom>
          <a:noFill/>
          <a:ln w="6350" cap="flat" cmpd="sng" algn="ctr">
            <a:noFill/>
            <a:prstDash val="solid"/>
            <a:miter lim="800000"/>
          </a:ln>
          <a:effectLst/>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ED7D31"/>
                </a:solidFill>
                <a:effectLst>
                  <a:glow>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感染対策向上加算を</a:t>
            </a:r>
            <a:endParaRPr kumimoji="1" lang="en-US" altLang="ja-JP" sz="1100" b="1" i="0" u="none" strike="noStrike" kern="1200" cap="none" spc="0" normalizeH="0" baseline="0" noProof="0">
              <a:ln>
                <a:noFill/>
              </a:ln>
              <a:solidFill>
                <a:srgbClr val="ED7D31"/>
              </a:solidFill>
              <a:effectLst>
                <a:glow>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ED7D31"/>
                </a:solidFill>
                <a:effectLst>
                  <a:glow>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届け出る病院等</a:t>
            </a:r>
          </a:p>
        </p:txBody>
      </p:sp>
      <p:sp>
        <p:nvSpPr>
          <p:cNvPr id="3" name="スライド番号プレースホルダー 2">
            <a:extLst>
              <a:ext uri="{FF2B5EF4-FFF2-40B4-BE49-F238E27FC236}">
                <a16:creationId xmlns:a16="http://schemas.microsoft.com/office/drawing/2014/main" id="{89BBE54C-C260-5AB1-650D-3E6A18DF549C}"/>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153937560"/>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ポストコロナにおける</a:t>
            </a:r>
            <a:r>
              <a:rPr kumimoji="1" lang="ja-JP" altLang="en-US" b="1">
                <a:latin typeface="メイリオ" panose="020B0604030504040204" pitchFamily="50" charset="-128"/>
                <a:ea typeface="メイリオ" panose="020B0604030504040204" pitchFamily="50" charset="-128"/>
              </a:rPr>
              <a:t>感染症対策の評価②</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 新興感染症等に対応できる地域における医療提供体制の構築に向けた取組－②</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18800"/>
            <a:ext cx="9529762" cy="545042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感染管理が特に重要な感染症の患者に対して、適切な感染対策を講じた上で入院医療を提供した場合の加算を新設する。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801688" algn="l" defTabSz="914400" rtl="0" eaLnBrk="1" fontAlgn="auto" latinLnBrk="0" hangingPunct="1">
              <a:lnSpc>
                <a:spcPct val="100000"/>
              </a:lnSpc>
              <a:spcBef>
                <a:spcPts val="0"/>
              </a:spcBef>
              <a:spcAft>
                <a:spcPts val="60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特定感染症入院医療管理加算　治療室の場合</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801688" algn="l" defTabSz="914400" rtl="0" eaLnBrk="1" fontAlgn="auto" latinLnBrk="0" hangingPunct="1">
              <a:lnSpc>
                <a:spcPct val="100000"/>
              </a:lnSpc>
              <a:spcBef>
                <a:spcPts val="0"/>
              </a:spcBef>
              <a:spcAft>
                <a:spcPts val="60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それ以外の場合</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989013" marR="0" lvl="0" indent="-187325" algn="l" defTabSz="914400" rtl="0" eaLnBrk="1" fontAlgn="auto" latinLnBrk="0" hangingPunct="1">
              <a:lnSpc>
                <a:spcPct val="100000"/>
              </a:lnSpc>
              <a:spcBef>
                <a:spcPts val="0"/>
              </a:spcBef>
              <a:spcAft>
                <a:spcPts val="0"/>
              </a:spcAft>
              <a:buClrTx/>
              <a:buSzTx/>
              <a:buFontTx/>
              <a:buNone/>
              <a:tabLst>
                <a:tab pos="8164513" algn="l"/>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764957"/>
            <a:ext cx="487194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感染症の入院患者に対する感染対策の評価の新設</a:t>
            </a:r>
          </a:p>
        </p:txBody>
      </p:sp>
      <p:sp>
        <p:nvSpPr>
          <p:cNvPr id="8" name="テキスト ボックス 7">
            <a:extLst>
              <a:ext uri="{FF2B5EF4-FFF2-40B4-BE49-F238E27FC236}">
                <a16:creationId xmlns:a16="http://schemas.microsoft.com/office/drawing/2014/main" id="{FCF57D4B-BBAD-4FBC-B07B-D584527290E5}"/>
              </a:ext>
            </a:extLst>
          </p:cNvPr>
          <p:cNvSpPr txBox="1"/>
          <p:nvPr/>
        </p:nvSpPr>
        <p:spPr>
          <a:xfrm>
            <a:off x="188120" y="2514529"/>
            <a:ext cx="9529761" cy="378565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算定要件</a:t>
            </a:r>
            <a:r>
              <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感染症法上の三類感染症の患者、四類感染症の患者、五類感染症の患者及び指定感染症の患者並びにそれらの疑似症患者のうち感染対策が特に必要なものに対して、適切な感染防止対策を実施した場合に、１入院に限り７日（当該感染症を他の患者に感染させるおそれが高いことが明らかであり、感染対策の必要性が特に認められる患者に対する場合を除く。）を限度として、算定する。ただし、疑似症患者については、初日に限り所定点数に加算する。</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対象となる感染症</a:t>
            </a:r>
            <a:r>
              <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狂犬病、鳥インフルエンザ（特定鳥インフルエンザを除く。）、エムポックス、重症熱性血小板減少症候群（病原体がフレボウイルス属ＳＦＴＳウイルスであるものに限る。）、腎症候性出血熱、ニパウイルス感染症、ハンタウイルス肺症候群、ヘンドラウイルス感染症、インフルエンザ（鳥インフルエンザ及び新型インフルエンザ等感染症を除く。）、後天性免疫不全症候群（ニューモシスチス肺炎に限る。）、麻しん、メチシリン耐性黄色ブドウ球菌感染症、ＲＳウイルス感染症、カルバペネム耐性腸内細菌目細菌感染症、感染性胃腸炎（病原体がノロウイルスであるものに限る。）、急性弛緩性麻痺（急性灰白髄炎を除く。病原体がエンテロウイルスによるものに限る。）、新型コロナウイルス感染症、侵襲性髄膜炎菌感染症、水痘、先天性風しん症候群、バンコマイシン耐性黄色ブドウ球菌感染症、バンコマイシン耐性腸球菌感染症、百日咳、風しん、ペニシリン耐性肺炎球菌感染症、無菌性髄膜炎（病原体がパルボウイルスＢ</a:t>
            </a:r>
            <a:r>
              <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19 </a:t>
            </a: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によるものに限る。）、薬剤耐性アシネトバクター感染症、薬剤耐性緑膿菌感染症及び流行性耳下腺炎並びに感染症法第６条第８項に規定する指定感染症</a:t>
            </a:r>
            <a:endPar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対象の入院料</a:t>
            </a:r>
            <a:r>
              <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一般病棟入院基本料、結核病棟入院基本料、精神病棟入院基本料、特定機能病院入院基本料、専門病院入院基本料、障害者施設等入院基本料、有床診療所入院基本料、救命救急入院料、特定集中治療室管理料、ハイケアユニット入院医療管理料、脳卒中ケアユニット入院医療管理料、小児特定集中治療室管理料、新生児特定集中治療室管理料、新生児特定集中治療室重症児対応体制強化管理料、総合周産期特定集中治療室管理料及び新生児治療回復室入院医療管理料</a:t>
            </a:r>
            <a:endPar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 name="スライド番号プレースホルダー 2">
            <a:extLst>
              <a:ext uri="{FF2B5EF4-FFF2-40B4-BE49-F238E27FC236}">
                <a16:creationId xmlns:a16="http://schemas.microsoft.com/office/drawing/2014/main" id="{2F2796E3-1EFC-EEFD-43F8-96AB8FAD1C89}"/>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461254094"/>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ポストコロナにおける</a:t>
            </a:r>
            <a:r>
              <a:rPr kumimoji="1" lang="ja-JP" altLang="en-US" b="1">
                <a:latin typeface="メイリオ" panose="020B0604030504040204" pitchFamily="50" charset="-128"/>
                <a:ea typeface="メイリオ" panose="020B0604030504040204" pitchFamily="50" charset="-128"/>
              </a:rPr>
              <a:t>感染症対策の評価③</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 新興感染症等に対応できる地域における医療提供体制の構築に向けた取組－②</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二類感染症患者療養環境特別加算について、名称を特定感染症患者療養環境特別加算に見直すとともに、対象となる感染症及び入院料の範囲を見直す。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89013" marR="0" lvl="0" indent="-187325" algn="l" defTabSz="914400" rtl="0" eaLnBrk="1" fontAlgn="auto" latinLnBrk="0" hangingPunct="1">
              <a:lnSpc>
                <a:spcPct val="100000"/>
              </a:lnSpc>
              <a:spcBef>
                <a:spcPts val="0"/>
              </a:spcBef>
              <a:spcAft>
                <a:spcPts val="0"/>
              </a:spcAft>
              <a:buClrTx/>
              <a:buSzTx/>
              <a:buFontTx/>
              <a:buNone/>
              <a:tabLst>
                <a:tab pos="8164513" algn="l"/>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764957"/>
            <a:ext cx="5553163"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感染症の入院患者に対する個室・陰圧室管理の評価の拡充</a:t>
            </a:r>
          </a:p>
        </p:txBody>
      </p:sp>
      <p:sp>
        <p:nvSpPr>
          <p:cNvPr id="3" name="正方形/長方形 2">
            <a:extLst>
              <a:ext uri="{FF2B5EF4-FFF2-40B4-BE49-F238E27FC236}">
                <a16:creationId xmlns:a16="http://schemas.microsoft.com/office/drawing/2014/main" id="{49091FFD-C85E-2D0F-7DE7-AA22B8247DAB}"/>
              </a:ext>
            </a:extLst>
          </p:cNvPr>
          <p:cNvSpPr/>
          <p:nvPr/>
        </p:nvSpPr>
        <p:spPr>
          <a:xfrm>
            <a:off x="5183875" y="1804136"/>
            <a:ext cx="4351701"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4" name="正方形/長方形 3">
            <a:extLst>
              <a:ext uri="{FF2B5EF4-FFF2-40B4-BE49-F238E27FC236}">
                <a16:creationId xmlns:a16="http://schemas.microsoft.com/office/drawing/2014/main" id="{13B340FC-02F8-43F1-0BB7-2C40AE2518B1}"/>
              </a:ext>
            </a:extLst>
          </p:cNvPr>
          <p:cNvSpPr/>
          <p:nvPr/>
        </p:nvSpPr>
        <p:spPr>
          <a:xfrm>
            <a:off x="5183875" y="2148975"/>
            <a:ext cx="4377637" cy="1406859"/>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特定感染症患者療養環境特別加算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保険医療機関に入院している患者であって、</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二類感染症から五類感染症まで、新型インフルエンザ等感染症又は指定感染症の患者及びその疑似症患者のうち個室又は陰圧室に入院させる必要性が特に高い患者</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について、必要を認めて個室又は陰圧室に入院させた場合に、個室加算又は陰圧室加算として、それぞれ所定点数に加算する。ただし、疑似症患者については、初日に限り所定点数に加算する。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1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右矢印 89">
            <a:extLst>
              <a:ext uri="{FF2B5EF4-FFF2-40B4-BE49-F238E27FC236}">
                <a16:creationId xmlns:a16="http://schemas.microsoft.com/office/drawing/2014/main" id="{6BBAC063-2960-DD88-17F0-5485E8AD33B8}"/>
              </a:ext>
            </a:extLst>
          </p:cNvPr>
          <p:cNvSpPr/>
          <p:nvPr/>
        </p:nvSpPr>
        <p:spPr>
          <a:xfrm>
            <a:off x="4720980" y="228506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652CF443-0570-3963-E2EF-A406A78B0D0A}"/>
              </a:ext>
            </a:extLst>
          </p:cNvPr>
          <p:cNvSpPr/>
          <p:nvPr/>
        </p:nvSpPr>
        <p:spPr>
          <a:xfrm>
            <a:off x="311929" y="1804136"/>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7" name="正方形/長方形 6">
            <a:extLst>
              <a:ext uri="{FF2B5EF4-FFF2-40B4-BE49-F238E27FC236}">
                <a16:creationId xmlns:a16="http://schemas.microsoft.com/office/drawing/2014/main" id="{89017D41-42A7-96ED-981C-1BF4260B6E73}"/>
              </a:ext>
            </a:extLst>
          </p:cNvPr>
          <p:cNvSpPr/>
          <p:nvPr/>
        </p:nvSpPr>
        <p:spPr>
          <a:xfrm>
            <a:off x="305211" y="2148974"/>
            <a:ext cx="4371398" cy="1406859"/>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二類感染症患者療養環境特別加算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［算定留意事項</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保険医療機関に入院している感染症法第６条第３項に規定する二類感染症に感染している患者及び同条第７項に規定する新型インフルエンザ等感染症の患者並びにそれらの疑似症患者について、必要を認めて個室又は陰圧室に入院させた場合に、個室加算又は陰圧室加算として、それぞれ所定点数に加算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18415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17621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テキスト ボックス 7">
            <a:extLst>
              <a:ext uri="{FF2B5EF4-FFF2-40B4-BE49-F238E27FC236}">
                <a16:creationId xmlns:a16="http://schemas.microsoft.com/office/drawing/2014/main" id="{DCA79B26-14B6-865D-8863-36996E49A746}"/>
              </a:ext>
            </a:extLst>
          </p:cNvPr>
          <p:cNvSpPr txBox="1"/>
          <p:nvPr/>
        </p:nvSpPr>
        <p:spPr>
          <a:xfrm>
            <a:off x="292874" y="3668543"/>
            <a:ext cx="9242702" cy="315471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［個室加算の対象となる感染症］</a:t>
            </a:r>
            <a:endPar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457200" rtl="0" eaLnBrk="1" fontAlgn="auto" latinLnBrk="0" hangingPunct="1">
              <a:lnSpc>
                <a:spcPct val="100000"/>
              </a:lnSpc>
              <a:spcBef>
                <a:spcPts val="0"/>
              </a:spcBef>
              <a:spcAft>
                <a:spcPts val="60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狂犬病、鳥インフルエンザ（特定鳥インフルエンザを除く。）、エムポックス、重症熱性血小板減少症候群（病原体がフレボウイルス属ＳＦＴＳウイルスであるものに限る。）、腎症候性出血熱、ニパウイルス感染症、ハンタウイルス肺症候群、ヘンドラウイルス感染症、インフルエンザ（鳥インフルエンザ及び新型インフルエンザ等感染症を除く。）、麻しん、メチシリン耐性黄色ブドウ球菌感染症、ＲＳウイルス感染症、カルバペネム耐性腸内細菌目細菌感染症、感染性胃腸炎（病原体がノロウイルスであるものに限る。）、急性弛緩性麻痺（急性灰白髄炎を除く。病原体がエンテロウイルスによるものに限る。）、新型コロナウイルス感染症、侵襲性髄膜炎菌感染症、水痘、先天性風しん症候群、バンコマイシン耐性黄色ブドウ球菌感染症、バンコマイシン耐性腸球菌感染症、百日咳、風しん、ペニシリン耐性肺炎球菌感染症、無菌性髄膜炎（病原体がパルボウイルスＢ</a:t>
            </a:r>
            <a:r>
              <a:rPr kumimoji="1" lang="en-US" altLang="ja-JP" sz="105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19 </a:t>
            </a:r>
            <a:r>
              <a:rPr kumimoji="1" lang="ja-JP" altLang="en-US" sz="105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によるものに限る。）、薬剤耐性アシネトバクター感染症、薬剤耐性緑膿菌感染症及び流行性耳下腺炎</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並びに感染症法第６条第３項に規定する二類感染症、同法同条第７項に規定する新型インフルエンザ等感染症及び</a:t>
            </a:r>
            <a:r>
              <a:rPr kumimoji="1" lang="ja-JP" altLang="en-US" sz="105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同法同条第８項に規定する指定感染症</a:t>
            </a:r>
            <a:endParaRPr kumimoji="1" lang="en-US" altLang="ja-JP" sz="105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［陰圧室加算の対象となる感染症］</a:t>
            </a:r>
            <a:endPar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457200" rtl="0" eaLnBrk="1" fontAlgn="auto" latinLnBrk="0" hangingPunct="1">
              <a:lnSpc>
                <a:spcPct val="100000"/>
              </a:lnSpc>
              <a:spcBef>
                <a:spcPts val="0"/>
              </a:spcBef>
              <a:spcAft>
                <a:spcPts val="60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鳥インフルエンザ（特定鳥インフルエンザを除く。）、麻しん、新型コロナウイルス感染症及び水痘</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並びに感染症法第６条第３項に規定する二類感染症、同法同条第７項に規定する新型インフルエンザ等感染症及び</a:t>
            </a:r>
            <a:r>
              <a:rPr kumimoji="1" lang="ja-JP" altLang="en-US" sz="105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同法同条第８項に規定する指定感染症</a:t>
            </a:r>
            <a:endParaRPr kumimoji="1" lang="en-US" altLang="ja-JP" sz="105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［対象の入院料］</a:t>
            </a:r>
            <a:endPar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一般病棟入院基本料、結核病棟入院基本料、精神病棟入院基本料、特定機能病院入院基本料、専門病院入院基本料、障害者施設等入院基本料、有床診療所入院基本料、</a:t>
            </a:r>
            <a:r>
              <a:rPr kumimoji="1" lang="ja-JP" altLang="en-US" sz="105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特殊疾患入院医療管理料、小児入院医療管理料、回復期リハビリテーション病棟入院料、地域包括ケア病棟入院料、特殊疾患病棟入院料、緩和ケア病棟入院料、精神科救急急性期医療入院料、精神科急性期治療病棟入院料、精神科救急・合併症入院料、児童・思春期精神科入院医療管理料、精神療養病棟入院料、認知症治療病棟入院料、精神科地域包括ケア病棟入院料、</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特定一般病棟入院料、</a:t>
            </a:r>
            <a:r>
              <a:rPr kumimoji="1" lang="ja-JP" altLang="en-US" sz="105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地域移行機能強化病棟入院料及び特定機能病院リハビリテーション病棟入院料</a:t>
            </a:r>
            <a:endParaRPr kumimoji="1" lang="en-US" altLang="ja-JP" sz="105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9" name="スライド番号プレースホルダー 2">
            <a:extLst>
              <a:ext uri="{FF2B5EF4-FFF2-40B4-BE49-F238E27FC236}">
                <a16:creationId xmlns:a16="http://schemas.microsoft.com/office/drawing/2014/main" id="{72053019-AD3C-E0E2-9D6B-62E802FBC9DE}"/>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853673396"/>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9424"/>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255</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3805617766"/>
              </p:ext>
            </p:extLst>
          </p:nvPr>
        </p:nvGraphicFramePr>
        <p:xfrm>
          <a:off x="389493" y="228602"/>
          <a:ext cx="9127014" cy="44005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386954">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mn-lt"/>
                          <a:ea typeface="+mn-ea"/>
                          <a:cs typeface="+mn-cs"/>
                        </a:rPr>
                        <a:t>ポストコロナにおける感染症対策の評価</a:t>
                      </a:r>
                      <a:endParaRPr kumimoji="1" lang="en-US" altLang="ja-JP" sz="2400" b="0" i="0" u="none" strike="noStrike" kern="1200" cap="none" spc="0" normalizeH="0" baseline="0" noProof="0" dirty="0">
                        <a:ln>
                          <a:noFill/>
                        </a:ln>
                        <a:solidFill>
                          <a:prstClr val="black"/>
                        </a:solidFill>
                        <a:effectLst/>
                        <a:uLnTx/>
                        <a:uFillTx/>
                        <a:latin typeface="+mn-lt"/>
                        <a:ea typeface="+mn-ea"/>
                        <a:cs typeface="+mn-cs"/>
                      </a:endParaRP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4007514614"/>
              </p:ext>
            </p:extLst>
          </p:nvPr>
        </p:nvGraphicFramePr>
        <p:xfrm>
          <a:off x="389493" y="781050"/>
          <a:ext cx="9127014" cy="605599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4124765003"/>
                    </a:ext>
                  </a:extLst>
                </a:gridCol>
              </a:tblGrid>
              <a:tr h="6055996">
                <a:tc>
                  <a:txBody>
                    <a:bodyPr/>
                    <a:lstStyle/>
                    <a:p>
                      <a:pPr marL="0" marR="0" lvl="0" indent="0" algn="l" defTabSz="914400" rtl="0" eaLnBrk="1" fontAlgn="auto" latinLnBrk="0" hangingPunct="1">
                        <a:lnSpc>
                          <a:spcPct val="100000"/>
                        </a:lnSpc>
                        <a:spcBef>
                          <a:spcPts val="120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＜発熱外来に対する評価の新設＞</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384525" marR="0" lvl="1" indent="-3240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schemeClr val="tx1"/>
                          </a:solidFill>
                          <a:effectLst/>
                          <a:uLnTx/>
                          <a:uFillTx/>
                          <a:latin typeface="+mn-ea"/>
                          <a:ea typeface="+mn-ea"/>
                          <a:cs typeface="+mn-cs"/>
                        </a:rPr>
                        <a:t>○ </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外来感染対策向上加算の施設基準</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に、</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感染対策を講じた上で発熱患者等を受け入れること等</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を追加する。</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384525" marR="0" lvl="1" indent="-3240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受診歴の有無に関わらず発熱患者等を受け入れる体制を有した上で、</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実際に発熱患者等に対応した場合</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の</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発熱患者等対応加算</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を新設する。</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0" marR="0" lvl="0" indent="0" algn="l" defTabSz="914400" rtl="0" eaLnBrk="1" fontAlgn="auto" latinLnBrk="0" hangingPunct="1">
                        <a:lnSpc>
                          <a:spcPct val="100000"/>
                        </a:lnSpc>
                        <a:spcBef>
                          <a:spcPts val="120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＜抗菌薬の使用実績に基づく評価の新設＞</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371475" marR="0" lvl="1"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我が国における </a:t>
                      </a:r>
                      <a:r>
                        <a:rPr kumimoji="1" lang="en-US" altLang="ja-JP" sz="2000" b="1" i="0" u="none" strike="noStrike" kern="1200" cap="none" spc="0" normalizeH="0" baseline="0" noProof="0" dirty="0">
                          <a:ln>
                            <a:noFill/>
                          </a:ln>
                          <a:solidFill>
                            <a:prstClr val="black"/>
                          </a:solidFill>
                          <a:effectLst/>
                          <a:uLnTx/>
                          <a:uFillTx/>
                          <a:latin typeface="+mn-ea"/>
                          <a:ea typeface="+mn-ea"/>
                          <a:cs typeface="+mn-cs"/>
                        </a:rPr>
                        <a:t>Access </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抗菌薬の使用比率が低い現状を踏まえ、適正使用を更に促進する観点から、</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外来感染対策向上加算及び感染対策向上加算</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に</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抗菌薬適正使用体制加算</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を新設する。</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0" marR="0" lvl="0" indent="0" algn="l" defTabSz="914400" rtl="0" eaLnBrk="1" fontAlgn="auto" latinLnBrk="0" hangingPunct="1">
                        <a:lnSpc>
                          <a:spcPct val="100000"/>
                        </a:lnSpc>
                        <a:spcBef>
                          <a:spcPts val="120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＜感染対策に関する介護保険施設等との連携の推進＞</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感染対策向上加算の見直し</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742950" marR="0" lvl="2" indent="-32400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感染対策向上加算の施設基準に、</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連携する介護保険施設等から求めがあった場合</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に</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現地に赴いての感染対策に関する助言を行うこと及び院内研修を合同で開催することが望ましい</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ことを追加する。</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742950" marR="0" lvl="2" indent="-32400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感染対策の専門的な知見を有する者が、介護保険施設等からの求めに応じて専門性に基づく助言を行えるようにする観点から、</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感染対策向上加算におけるチームの職員の専従業務に当該助言が含まれる</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ことを明確化する。</a:t>
                      </a: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1791045343"/>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28457"/>
            <a:ext cx="9906000" cy="458482"/>
          </a:xfrm>
          <a:solidFill>
            <a:srgbClr val="E1EDFF"/>
          </a:solidFill>
        </p:spPr>
        <p:txBody>
          <a:bodyPr>
            <a:noAutofit/>
          </a:bodyPr>
          <a:lstStyle/>
          <a:p>
            <a:r>
              <a:rPr lang="ja-JP" altLang="en-US" b="1"/>
              <a:t>ポストコロナにおける</a:t>
            </a:r>
            <a:r>
              <a:rPr kumimoji="1" lang="ja-JP" altLang="en-US" b="1">
                <a:latin typeface="メイリオ" panose="020B0604030504040204" pitchFamily="50" charset="-128"/>
                <a:ea typeface="メイリオ" panose="020B0604030504040204" pitchFamily="50" charset="-128"/>
              </a:rPr>
              <a:t>感染症対策の評価④</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 新興感染症等に対応できる地域における医療提供体制の構築に向けた取組－②</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944911"/>
            <a:ext cx="9529762" cy="583457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外来感染対策向上加算の施設基準に、感染対策を講じた上で発熱患者等を受け入れること等を追加する。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受診歴の有無に関わらず発熱患者等を受け入れる体制を有した上で、実際に発熱患者等に対応した場合の加算を新設する。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89535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発熱患者等対応</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加算</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258888" marR="0" lvl="0" indent="-185738"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258888"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外来感染対策向上加算を算定する場合において、発熱その他感染症を疑わせる症状を呈する患者に対して適切な感染防止対策を講じた上で診療を行った場合は、月１回に限り更に所定点数に加算する。</a:t>
            </a:r>
          </a:p>
          <a:p>
            <a:pPr marL="87313" marR="0" lvl="0" indent="-8731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我が国における </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Access </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抗菌薬の使用比率が低い現状を踏まえ、適正使用を更に促進する観点から、外来感染対策向上加算及び感染対策向上加算に抗菌薬適正使用加算を新設する。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89535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抗菌薬適正使用体制</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加算</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５点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258888" marR="0" lvl="0" indent="-185738"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431925" marR="0" lvl="0" indent="-3587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抗菌薬の使用状況のモニタリングが可能なサーベイランスに参加していること。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431925" marR="0" lvl="0" indent="-358775"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(2)</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直近６か月において使用する抗菌薬のうち、</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Access</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抗菌薬に分類されるものの使用比率が</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％以上又はサーベイランスに参加する医療機関全体の上位</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％以内であること</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87313" marR="0" lvl="0" indent="-8731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718777"/>
            <a:ext cx="384443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発熱外来に対する評価の新設</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4405745" y="1464822"/>
            <a:ext cx="5129831"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7" name="右矢印 89">
            <a:extLst>
              <a:ext uri="{FF2B5EF4-FFF2-40B4-BE49-F238E27FC236}">
                <a16:creationId xmlns:a16="http://schemas.microsoft.com/office/drawing/2014/main" id="{2C7478A4-04E8-A454-E553-73FC150DCF79}"/>
              </a:ext>
            </a:extLst>
          </p:cNvPr>
          <p:cNvSpPr/>
          <p:nvPr/>
        </p:nvSpPr>
        <p:spPr>
          <a:xfrm>
            <a:off x="3853428" y="207812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9030" y="1464822"/>
            <a:ext cx="3364146"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11928" y="1828131"/>
            <a:ext cx="3364145" cy="1432303"/>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外来感染対策向上加算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18415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17621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a:extLst>
              <a:ext uri="{FF2B5EF4-FFF2-40B4-BE49-F238E27FC236}">
                <a16:creationId xmlns:a16="http://schemas.microsoft.com/office/drawing/2014/main" id="{2170F61D-80FC-830E-3704-D597BA9F86CC}"/>
              </a:ext>
            </a:extLst>
          </p:cNvPr>
          <p:cNvSpPr/>
          <p:nvPr/>
        </p:nvSpPr>
        <p:spPr>
          <a:xfrm>
            <a:off x="311928" y="4906245"/>
            <a:ext cx="384443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抗菌薬の使用実績に基づく評価の新設</a:t>
            </a:r>
          </a:p>
        </p:txBody>
      </p:sp>
      <p:sp>
        <p:nvSpPr>
          <p:cNvPr id="4" name="スライド番号プレースホルダー 2">
            <a:extLst>
              <a:ext uri="{FF2B5EF4-FFF2-40B4-BE49-F238E27FC236}">
                <a16:creationId xmlns:a16="http://schemas.microsoft.com/office/drawing/2014/main" id="{B107B7BB-1947-23AC-92DD-DD6018EEFC6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063CD1C4-833F-C3CE-7FCF-703F38F121FB}"/>
              </a:ext>
            </a:extLst>
          </p:cNvPr>
          <p:cNvSpPr/>
          <p:nvPr/>
        </p:nvSpPr>
        <p:spPr>
          <a:xfrm>
            <a:off x="4405745" y="1828131"/>
            <a:ext cx="5155767" cy="1432304"/>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外来感染対策向上加算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医療機関の外来において、受診歴の有無に関わらず、発熱その他感染症を疑わせるような症状を呈する患者の受入れを行う旨を公表し、受入れを行うために必要な感染防止対策として発熱患者の動線を分ける等の対応を行う体制を有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回復した患者の罹患後症状が持続している場合に、必要に応じて精密検査が可能な体制または専門医への紹介が可能な連携体制があることが望ましい。</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1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1225708202"/>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正方形/長方形 4">
            <a:extLst>
              <a:ext uri="{FF2B5EF4-FFF2-40B4-BE49-F238E27FC236}">
                <a16:creationId xmlns:a16="http://schemas.microsoft.com/office/drawing/2014/main" id="{0B82F483-7B21-7C1C-72E4-4038979FADDF}"/>
              </a:ext>
            </a:extLst>
          </p:cNvPr>
          <p:cNvSpPr/>
          <p:nvPr/>
        </p:nvSpPr>
        <p:spPr>
          <a:xfrm>
            <a:off x="188119" y="1018800"/>
            <a:ext cx="9529762" cy="5760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感染対策向上加算の施設基準に、連携する介護保険施設等から求めがあった場合に現地に赴いての感染対策に関する助言を行うこと及び院内研修を合同で開催することが望ましいことを追加する。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感染対策の専門的な知見を有する者が、介護保険施設等からの求めに応じて専門性に基づく助言を行えるようにする観点から、感染対策向上加算におけるチームの職員の専従業務に当該助言が含まれることを明確化する。</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感染対策に関する介護保険施設等との連携の推進</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4323795" y="3429000"/>
            <a:ext cx="3742835" cy="285736"/>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4323795" y="3744441"/>
            <a:ext cx="3742835" cy="2960195"/>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感染対策向上加算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感染対策向上加算１</a:t>
            </a:r>
            <a:endPar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感染防止対策部門内に以下の構成員からなる感染制御チームを組織し、感染防止に係る日常業務を行うこと。</a:t>
            </a:r>
          </a:p>
          <a:p>
            <a:pPr marL="0"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ア～エ （略）</a:t>
            </a:r>
          </a:p>
          <a:p>
            <a:pPr marL="1762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に定める医師又はイに定める看護師のうち１名は専従であること。なお、感染制御チームの専従の職員については、抗菌薬適正使用支援チームの業務を行う場合及び感染対策向上加算２、感染対策向上加算３又は外来感染対策向上加算に係る届出を行った他の保険医療機関に対する助言に係る業務を行う場合及び</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介護保険施設等からの求めに応じ、当該介護保険施設等に対する助言に係る業務を行う場合</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には、感染制御チームの業務について専従とみなすことができる。</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ただし、介護保険施設等に赴いて行う助言に携わる時間は、原則として月１</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時間以下であること</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右矢印 89">
            <a:extLst>
              <a:ext uri="{FF2B5EF4-FFF2-40B4-BE49-F238E27FC236}">
                <a16:creationId xmlns:a16="http://schemas.microsoft.com/office/drawing/2014/main" id="{2C7478A4-04E8-A454-E553-73FC150DCF79}"/>
              </a:ext>
            </a:extLst>
          </p:cNvPr>
          <p:cNvSpPr/>
          <p:nvPr/>
        </p:nvSpPr>
        <p:spPr>
          <a:xfrm>
            <a:off x="3770970" y="4347352"/>
            <a:ext cx="486993" cy="1553714"/>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9030" y="3429000"/>
            <a:ext cx="3373380" cy="290290"/>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11928" y="3744441"/>
            <a:ext cx="3380482" cy="2960195"/>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感染対策向上加算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感染対策向上加算１</a:t>
            </a:r>
            <a:endPar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感染防止対策部門内に以下の構成員からなる感染制御チームを組織し、感染防止に係る日常業務を行うこと。</a:t>
            </a:r>
          </a:p>
          <a:p>
            <a:pPr marL="0"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ア～エ （略）</a:t>
            </a:r>
          </a:p>
          <a:p>
            <a:pPr marL="1762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に定める医師又はイに定める看護師のうち１名は専従であること。なお、感染制御チームの専従の職員については、抗菌薬適正使用支援チームの業務を行う場合及び感染対策向上加算２、感染対策向上加算３又は外来感染対策向上加算に係る届出を行った他の保険医療機関に対する助言に係る業務を行う場合には、感染制御チームの業務について専従とみなすことができ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正方形/長方形 5">
            <a:extLst>
              <a:ext uri="{FF2B5EF4-FFF2-40B4-BE49-F238E27FC236}">
                <a16:creationId xmlns:a16="http://schemas.microsoft.com/office/drawing/2014/main" id="{5B297984-350B-3039-8539-A207A9736388}"/>
              </a:ext>
            </a:extLst>
          </p:cNvPr>
          <p:cNvSpPr/>
          <p:nvPr/>
        </p:nvSpPr>
        <p:spPr>
          <a:xfrm>
            <a:off x="311928" y="786636"/>
            <a:ext cx="2708364"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感染対策向上加算の見直し</a:t>
            </a:r>
          </a:p>
        </p:txBody>
      </p:sp>
      <p:pic>
        <p:nvPicPr>
          <p:cNvPr id="1026" name="Picture 2" descr="保健師が保健指導（会社員向け）をしているイラスト">
            <a:extLst>
              <a:ext uri="{FF2B5EF4-FFF2-40B4-BE49-F238E27FC236}">
                <a16:creationId xmlns:a16="http://schemas.microsoft.com/office/drawing/2014/main" id="{06956843-7127-23D5-49B0-77D0A47A023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03116" y="3492758"/>
            <a:ext cx="1283854" cy="1283854"/>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保健師が嘔吐物や下痢便の処理方法を指導しているイラスト">
            <a:extLst>
              <a:ext uri="{FF2B5EF4-FFF2-40B4-BE49-F238E27FC236}">
                <a16:creationId xmlns:a16="http://schemas.microsoft.com/office/drawing/2014/main" id="{F65BB8A8-ECF6-E381-DC83-2F122B19116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03116" y="5254716"/>
            <a:ext cx="1283854" cy="1283854"/>
          </a:xfrm>
          <a:prstGeom prst="rect">
            <a:avLst/>
          </a:prstGeom>
          <a:noFill/>
          <a:extLst>
            <a:ext uri="{909E8E84-426E-40DD-AFC4-6F175D3DCCD1}">
              <a14:hiddenFill xmlns:a14="http://schemas.microsoft.com/office/drawing/2010/main">
                <a:solidFill>
                  <a:srgbClr val="FFFFFF"/>
                </a:solidFill>
              </a14:hiddenFill>
            </a:ext>
          </a:extLst>
        </p:spPr>
      </p:pic>
      <p:sp>
        <p:nvSpPr>
          <p:cNvPr id="3" name="テキスト ボックス 2">
            <a:extLst>
              <a:ext uri="{FF2B5EF4-FFF2-40B4-BE49-F238E27FC236}">
                <a16:creationId xmlns:a16="http://schemas.microsoft.com/office/drawing/2014/main" id="{374EAA9E-5FA4-E19C-AD48-5B20C08DCDF3}"/>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 新興感染症等に対応できる地域における医療提供体制の構築に向けた取組－②　等</a:t>
            </a:r>
          </a:p>
        </p:txBody>
      </p:sp>
      <p:sp>
        <p:nvSpPr>
          <p:cNvPr id="4" name="正方形/長方形 3">
            <a:extLst>
              <a:ext uri="{FF2B5EF4-FFF2-40B4-BE49-F238E27FC236}">
                <a16:creationId xmlns:a16="http://schemas.microsoft.com/office/drawing/2014/main" id="{FAAF1164-225E-A925-513B-2E63E3B47BB6}"/>
              </a:ext>
            </a:extLst>
          </p:cNvPr>
          <p:cNvSpPr/>
          <p:nvPr/>
        </p:nvSpPr>
        <p:spPr>
          <a:xfrm>
            <a:off x="4323795" y="1714847"/>
            <a:ext cx="4626238" cy="231312"/>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7" name="正方形/長方形 6">
            <a:extLst>
              <a:ext uri="{FF2B5EF4-FFF2-40B4-BE49-F238E27FC236}">
                <a16:creationId xmlns:a16="http://schemas.microsoft.com/office/drawing/2014/main" id="{5C4ED383-293D-90A3-C4A6-D23A41289E5B}"/>
              </a:ext>
            </a:extLst>
          </p:cNvPr>
          <p:cNvSpPr/>
          <p:nvPr/>
        </p:nvSpPr>
        <p:spPr>
          <a:xfrm>
            <a:off x="4323795" y="1975864"/>
            <a:ext cx="4626238" cy="921429"/>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感染対策向上加算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介護保険施設等から求めがあった場合には、</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当該施設等に赴いての実地指導等、感染対策に関する助言を行うとともに、院内感染対策に関する研修を介護保険施設等と合同で実施</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することが望ましい。</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18415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正方形/長方形 9">
            <a:extLst>
              <a:ext uri="{FF2B5EF4-FFF2-40B4-BE49-F238E27FC236}">
                <a16:creationId xmlns:a16="http://schemas.microsoft.com/office/drawing/2014/main" id="{C241DE53-BDFD-D9CA-54B3-110D9030F4FC}"/>
              </a:ext>
            </a:extLst>
          </p:cNvPr>
          <p:cNvSpPr/>
          <p:nvPr/>
        </p:nvSpPr>
        <p:spPr>
          <a:xfrm>
            <a:off x="319029" y="1718849"/>
            <a:ext cx="3373381" cy="227310"/>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1" name="正方形/長方形 10">
            <a:extLst>
              <a:ext uri="{FF2B5EF4-FFF2-40B4-BE49-F238E27FC236}">
                <a16:creationId xmlns:a16="http://schemas.microsoft.com/office/drawing/2014/main" id="{E23C1029-7E2F-2A83-2E32-391D30E7F4D8}"/>
              </a:ext>
            </a:extLst>
          </p:cNvPr>
          <p:cNvSpPr/>
          <p:nvPr/>
        </p:nvSpPr>
        <p:spPr>
          <a:xfrm>
            <a:off x="319029" y="1975864"/>
            <a:ext cx="3373381" cy="921429"/>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感染対策向上加算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18415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18415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17621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右矢印 89">
            <a:extLst>
              <a:ext uri="{FF2B5EF4-FFF2-40B4-BE49-F238E27FC236}">
                <a16:creationId xmlns:a16="http://schemas.microsoft.com/office/drawing/2014/main" id="{8B1D3F41-C5C6-0FE3-F1EC-6C50151D2FDF}"/>
              </a:ext>
            </a:extLst>
          </p:cNvPr>
          <p:cNvSpPr/>
          <p:nvPr/>
        </p:nvSpPr>
        <p:spPr>
          <a:xfrm>
            <a:off x="3770970" y="1870136"/>
            <a:ext cx="486993" cy="921429"/>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8" name="スライド番号プレースホルダー 2">
            <a:extLst>
              <a:ext uri="{FF2B5EF4-FFF2-40B4-BE49-F238E27FC236}">
                <a16:creationId xmlns:a16="http://schemas.microsoft.com/office/drawing/2014/main" id="{83F2DFC7-284C-D6A6-B00B-D4285F2557A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915690946"/>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037732" y="1820557"/>
            <a:ext cx="8280920" cy="3881832"/>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６</a:t>
            </a: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医療機能に応じた入院医療の評価</a:t>
            </a:r>
            <a:endParaRPr lang="en-US" altLang="ja-JP" sz="3200" b="1" dirty="0">
              <a:solidFill>
                <a:sysClr val="windowText" lastClr="000000"/>
              </a:solidFill>
              <a:latin typeface="メイリオ" panose="020B0604030504040204" pitchFamily="50" charset="-128"/>
              <a:ea typeface="メイリオ" panose="020B0604030504040204" pitchFamily="50" charset="-128"/>
            </a:endParaRPr>
          </a:p>
          <a:p>
            <a:pPr marL="0" marR="0" lvl="0" indent="0" algn="l" defTabSz="457200" rtl="0" eaLnBrk="1" fontAlgn="auto" latinLnBrk="0" hangingPunct="1">
              <a:spcBef>
                <a:spcPts val="0"/>
              </a:spcBef>
              <a:spcAft>
                <a:spcPts val="0"/>
              </a:spcAft>
              <a:buClrTx/>
              <a:buSzTx/>
              <a:buFontTx/>
              <a:buNone/>
              <a:tabLst/>
              <a:defRPr/>
            </a:pPr>
            <a:endParaRPr kumimoji="1" lang="en-US" altLang="ja-JP" sz="24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（１）地域包括医療病棟（新設）</a:t>
            </a: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（２）急性期・高度急性期入院医療</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（３）回復期入院医療</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（４）慢性期入院医療</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ts val="26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161390176"/>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253220" y="6471047"/>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259</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2692741073"/>
              </p:ext>
            </p:extLst>
          </p:nvPr>
        </p:nvGraphicFramePr>
        <p:xfrm>
          <a:off x="389493" y="497624"/>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地域で救急患者等を受け入れる病棟の新設</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825750957"/>
              </p:ext>
            </p:extLst>
          </p:nvPr>
        </p:nvGraphicFramePr>
        <p:xfrm>
          <a:off x="535759" y="1312635"/>
          <a:ext cx="8834482" cy="5118736"/>
        </p:xfrm>
        <a:graphic>
          <a:graphicData uri="http://schemas.openxmlformats.org/drawingml/2006/table">
            <a:tbl>
              <a:tblPr firstRow="1" bandRow="1">
                <a:tableStyleId>{5C22544A-7EE6-4342-B048-85BDC9FD1C3A}</a:tableStyleId>
              </a:tblPr>
              <a:tblGrid>
                <a:gridCol w="8834482">
                  <a:extLst>
                    <a:ext uri="{9D8B030D-6E8A-4147-A177-3AD203B41FA5}">
                      <a16:colId xmlns:a16="http://schemas.microsoft.com/office/drawing/2014/main" val="4124765003"/>
                    </a:ext>
                  </a:extLst>
                </a:gridCol>
              </a:tblGrid>
              <a:tr h="2999338">
                <a:tc>
                  <a:txBody>
                    <a:bodyPr/>
                    <a:lstStyle/>
                    <a:p>
                      <a:pPr>
                        <a:spcBef>
                          <a:spcPts val="1200"/>
                        </a:spcBef>
                      </a:pPr>
                      <a:r>
                        <a:rPr kumimoji="1" lang="ja-JP" altLang="en-US" sz="2200" dirty="0">
                          <a:solidFill>
                            <a:schemeClr val="tx1"/>
                          </a:solidFill>
                        </a:rPr>
                        <a:t>＜概要＞</a:t>
                      </a:r>
                      <a:endParaRPr kumimoji="1" lang="en-US" altLang="ja-JP" sz="2200" dirty="0">
                        <a:solidFill>
                          <a:schemeClr val="tx1"/>
                        </a:solidFill>
                      </a:endParaRPr>
                    </a:p>
                    <a:p>
                      <a:pPr marL="324000" indent="-444500">
                        <a:spcBef>
                          <a:spcPts val="1200"/>
                        </a:spcBef>
                      </a:pPr>
                      <a:r>
                        <a:rPr kumimoji="1" lang="ja-JP" altLang="en-US" sz="2200" dirty="0">
                          <a:solidFill>
                            <a:schemeClr val="tx1"/>
                          </a:solidFill>
                        </a:rPr>
                        <a:t>１．高齢者救急に対応する入院料として、新たな入院料（</a:t>
                      </a:r>
                      <a:r>
                        <a:rPr kumimoji="1" lang="ja-JP" altLang="en-US" sz="2200" dirty="0">
                          <a:solidFill>
                            <a:srgbClr val="FF0000"/>
                          </a:solidFill>
                        </a:rPr>
                        <a:t>地域包括医療病棟入院料</a:t>
                      </a:r>
                      <a:r>
                        <a:rPr kumimoji="1" lang="ja-JP" altLang="en-US" sz="2200" dirty="0">
                          <a:solidFill>
                            <a:schemeClr val="tx1"/>
                          </a:solidFill>
                        </a:rPr>
                        <a:t>）を新設</a:t>
                      </a:r>
                    </a:p>
                    <a:p>
                      <a:pPr marL="444500" indent="-444500">
                        <a:spcBef>
                          <a:spcPts val="1200"/>
                        </a:spcBef>
                      </a:pPr>
                      <a:r>
                        <a:rPr kumimoji="1" lang="ja-JP" altLang="en-US" sz="2200" dirty="0">
                          <a:solidFill>
                            <a:schemeClr val="tx1"/>
                          </a:solidFill>
                        </a:rPr>
                        <a:t>２．主な施設基準等</a:t>
                      </a:r>
                      <a:endParaRPr kumimoji="1" lang="en-US" altLang="ja-JP" sz="2200" dirty="0">
                        <a:solidFill>
                          <a:schemeClr val="tx1"/>
                        </a:solidFill>
                      </a:endParaRPr>
                    </a:p>
                    <a:p>
                      <a:pPr marL="756000" lvl="1" indent="-612000">
                        <a:spcBef>
                          <a:spcPts val="600"/>
                        </a:spcBef>
                      </a:pPr>
                      <a:r>
                        <a:rPr kumimoji="1" lang="ja-JP" altLang="en-US" sz="2200" dirty="0">
                          <a:solidFill>
                            <a:schemeClr val="tx1"/>
                          </a:solidFill>
                        </a:rPr>
                        <a:t> →　①看護配置 </a:t>
                      </a:r>
                      <a:r>
                        <a:rPr kumimoji="1" lang="en-US" altLang="ja-JP" sz="2200" dirty="0">
                          <a:solidFill>
                            <a:srgbClr val="FF0000"/>
                          </a:solidFill>
                        </a:rPr>
                        <a:t>10</a:t>
                      </a:r>
                      <a:r>
                        <a:rPr kumimoji="1" lang="ja-JP" altLang="en-US" sz="2200" dirty="0">
                          <a:solidFill>
                            <a:srgbClr val="FF0000"/>
                          </a:solidFill>
                        </a:rPr>
                        <a:t>対１</a:t>
                      </a:r>
                      <a:endParaRPr kumimoji="1" lang="en-US" altLang="ja-JP" sz="2200" dirty="0">
                        <a:solidFill>
                          <a:srgbClr val="FF0000"/>
                        </a:solidFill>
                      </a:endParaRPr>
                    </a:p>
                    <a:p>
                      <a:pPr marL="756000" lvl="1" indent="-612000">
                        <a:spcBef>
                          <a:spcPts val="600"/>
                        </a:spcBef>
                      </a:pPr>
                      <a:r>
                        <a:rPr kumimoji="1" lang="ja-JP" altLang="en-US" sz="2200" dirty="0">
                          <a:solidFill>
                            <a:schemeClr val="tx1"/>
                          </a:solidFill>
                        </a:rPr>
                        <a:t>　　 ②平均在院日数 </a:t>
                      </a:r>
                      <a:r>
                        <a:rPr kumimoji="1" lang="en-US" altLang="ja-JP" sz="2200" dirty="0">
                          <a:solidFill>
                            <a:srgbClr val="FF0000"/>
                          </a:solidFill>
                        </a:rPr>
                        <a:t>21</a:t>
                      </a:r>
                      <a:r>
                        <a:rPr kumimoji="1" lang="ja-JP" altLang="en-US" sz="2200" dirty="0">
                          <a:solidFill>
                            <a:srgbClr val="FF0000"/>
                          </a:solidFill>
                        </a:rPr>
                        <a:t>日</a:t>
                      </a:r>
                      <a:endParaRPr kumimoji="1" lang="en-US" altLang="ja-JP" sz="2200" dirty="0">
                        <a:solidFill>
                          <a:srgbClr val="FF0000"/>
                        </a:solidFill>
                      </a:endParaRPr>
                    </a:p>
                    <a:p>
                      <a:pPr marL="756000" lvl="1" indent="-612000">
                        <a:spcBef>
                          <a:spcPts val="600"/>
                        </a:spcBef>
                      </a:pPr>
                      <a:r>
                        <a:rPr kumimoji="1" lang="en-US" altLang="ja-JP" sz="2200" dirty="0">
                          <a:solidFill>
                            <a:schemeClr val="tx1"/>
                          </a:solidFill>
                        </a:rPr>
                        <a:t> </a:t>
                      </a:r>
                      <a:r>
                        <a:rPr kumimoji="1" lang="ja-JP" altLang="en-US" sz="2200" dirty="0">
                          <a:solidFill>
                            <a:schemeClr val="tx1"/>
                          </a:solidFill>
                        </a:rPr>
                        <a:t>　　③一般病棟用重症度、医療・看護必要度</a:t>
                      </a:r>
                      <a:endParaRPr kumimoji="1" lang="en-US" altLang="ja-JP" sz="2200" dirty="0">
                        <a:solidFill>
                          <a:schemeClr val="tx1"/>
                        </a:solidFill>
                      </a:endParaRPr>
                    </a:p>
                    <a:p>
                      <a:pPr marL="1127475" lvl="2" indent="0">
                        <a:spcBef>
                          <a:spcPts val="0"/>
                        </a:spcBef>
                      </a:pPr>
                      <a:r>
                        <a:rPr kumimoji="1" lang="ja-JP" altLang="en-US" sz="2200" dirty="0">
                          <a:solidFill>
                            <a:schemeClr val="tx1"/>
                          </a:solidFill>
                        </a:rPr>
                        <a:t>延べ患者数のうち</a:t>
                      </a:r>
                      <a:r>
                        <a:rPr kumimoji="1" lang="ja-JP" altLang="en-US" sz="2200" dirty="0">
                          <a:solidFill>
                            <a:srgbClr val="0070C0"/>
                          </a:solidFill>
                        </a:rPr>
                        <a:t>「</a:t>
                      </a:r>
                      <a:r>
                        <a:rPr kumimoji="1" lang="en-US" altLang="ja-JP" sz="2200" dirty="0">
                          <a:solidFill>
                            <a:srgbClr val="0070C0"/>
                          </a:solidFill>
                        </a:rPr>
                        <a:t>A</a:t>
                      </a:r>
                      <a:r>
                        <a:rPr kumimoji="1" lang="ja-JP" altLang="en-US" sz="2200" dirty="0">
                          <a:solidFill>
                            <a:srgbClr val="0070C0"/>
                          </a:solidFill>
                        </a:rPr>
                        <a:t>３点以上、</a:t>
                      </a:r>
                      <a:r>
                        <a:rPr kumimoji="1" lang="en-US" altLang="ja-JP" sz="2200" dirty="0">
                          <a:solidFill>
                            <a:srgbClr val="0070C0"/>
                          </a:solidFill>
                        </a:rPr>
                        <a:t>A</a:t>
                      </a:r>
                      <a:r>
                        <a:rPr kumimoji="1" lang="ja-JP" altLang="en-US" sz="2200" dirty="0">
                          <a:solidFill>
                            <a:srgbClr val="0070C0"/>
                          </a:solidFill>
                        </a:rPr>
                        <a:t>２点以上かつ</a:t>
                      </a:r>
                      <a:r>
                        <a:rPr kumimoji="1" lang="en-US" altLang="ja-JP" sz="2200" dirty="0">
                          <a:solidFill>
                            <a:srgbClr val="0070C0"/>
                          </a:solidFill>
                        </a:rPr>
                        <a:t>B</a:t>
                      </a:r>
                      <a:r>
                        <a:rPr kumimoji="1" lang="ja-JP" altLang="en-US" sz="2200" dirty="0">
                          <a:solidFill>
                            <a:srgbClr val="0070C0"/>
                          </a:solidFill>
                        </a:rPr>
                        <a:t>３点以上、又は</a:t>
                      </a:r>
                      <a:r>
                        <a:rPr kumimoji="1" lang="en-US" altLang="ja-JP" sz="2200" dirty="0">
                          <a:solidFill>
                            <a:srgbClr val="0070C0"/>
                          </a:solidFill>
                        </a:rPr>
                        <a:t>C</a:t>
                      </a:r>
                      <a:r>
                        <a:rPr kumimoji="1" lang="ja-JP" altLang="en-US" sz="2200" dirty="0">
                          <a:solidFill>
                            <a:srgbClr val="0070C0"/>
                          </a:solidFill>
                        </a:rPr>
                        <a:t>１点以上」</a:t>
                      </a:r>
                      <a:r>
                        <a:rPr kumimoji="1" lang="ja-JP" altLang="en-US" sz="2200" dirty="0">
                          <a:solidFill>
                            <a:schemeClr val="tx1"/>
                          </a:solidFill>
                        </a:rPr>
                        <a:t>の</a:t>
                      </a:r>
                      <a:r>
                        <a:rPr kumimoji="1" lang="ja-JP" altLang="en-US" sz="2200" dirty="0">
                          <a:solidFill>
                            <a:srgbClr val="FF0000"/>
                          </a:solidFill>
                        </a:rPr>
                        <a:t>該当割合</a:t>
                      </a:r>
                      <a:r>
                        <a:rPr kumimoji="1" lang="en-US" altLang="ja-JP" sz="2200" dirty="0">
                          <a:solidFill>
                            <a:srgbClr val="FF0000"/>
                          </a:solidFill>
                        </a:rPr>
                        <a:t>16</a:t>
                      </a:r>
                      <a:r>
                        <a:rPr kumimoji="1" lang="ja-JP" altLang="en-US" sz="2200" dirty="0">
                          <a:solidFill>
                            <a:srgbClr val="FF0000"/>
                          </a:solidFill>
                        </a:rPr>
                        <a:t>％以上</a:t>
                      </a:r>
                      <a:r>
                        <a:rPr kumimoji="1" lang="ja-JP" altLang="en-US" sz="2200" dirty="0">
                          <a:solidFill>
                            <a:schemeClr val="tx1"/>
                          </a:solidFill>
                        </a:rPr>
                        <a:t>（</a:t>
                      </a:r>
                      <a:r>
                        <a:rPr kumimoji="1" lang="ja-JP" altLang="en-US" sz="2200" dirty="0">
                          <a:solidFill>
                            <a:srgbClr val="0070C0"/>
                          </a:solidFill>
                        </a:rPr>
                        <a:t>必要度</a:t>
                      </a:r>
                      <a:r>
                        <a:rPr kumimoji="1" lang="en-US" altLang="ja-JP" sz="2200" dirty="0">
                          <a:solidFill>
                            <a:srgbClr val="0070C0"/>
                          </a:solidFill>
                        </a:rPr>
                        <a:t>Ⅰ</a:t>
                      </a:r>
                      <a:r>
                        <a:rPr kumimoji="1" lang="ja-JP" altLang="en-US" sz="2200" dirty="0">
                          <a:solidFill>
                            <a:schemeClr val="tx1"/>
                          </a:solidFill>
                        </a:rPr>
                        <a:t>の場合）又は</a:t>
                      </a:r>
                      <a:r>
                        <a:rPr kumimoji="1" lang="en-US" altLang="ja-JP" sz="2200" dirty="0">
                          <a:solidFill>
                            <a:srgbClr val="FF0000"/>
                          </a:solidFill>
                        </a:rPr>
                        <a:t>15</a:t>
                      </a:r>
                      <a:r>
                        <a:rPr kumimoji="1" lang="ja-JP" altLang="en-US" sz="2200" dirty="0">
                          <a:solidFill>
                            <a:srgbClr val="FF0000"/>
                          </a:solidFill>
                        </a:rPr>
                        <a:t>％以上</a:t>
                      </a:r>
                      <a:r>
                        <a:rPr kumimoji="1" lang="ja-JP" altLang="en-US" sz="2200" dirty="0">
                          <a:solidFill>
                            <a:schemeClr val="tx1"/>
                          </a:solidFill>
                        </a:rPr>
                        <a:t>（</a:t>
                      </a:r>
                      <a:r>
                        <a:rPr kumimoji="1" lang="ja-JP" altLang="en-US" sz="2200" dirty="0">
                          <a:solidFill>
                            <a:srgbClr val="0070C0"/>
                          </a:solidFill>
                        </a:rPr>
                        <a:t>必要度</a:t>
                      </a:r>
                      <a:r>
                        <a:rPr kumimoji="1" lang="en-US" altLang="ja-JP" sz="2200" dirty="0">
                          <a:solidFill>
                            <a:srgbClr val="0070C0"/>
                          </a:solidFill>
                        </a:rPr>
                        <a:t>Ⅱ</a:t>
                      </a:r>
                      <a:r>
                        <a:rPr kumimoji="1" lang="ja-JP" altLang="en-US" sz="2200" dirty="0">
                          <a:solidFill>
                            <a:schemeClr val="tx1"/>
                          </a:solidFill>
                        </a:rPr>
                        <a:t>の場合）であるとともに、入棟患者のうち入院初日に</a:t>
                      </a:r>
                      <a:r>
                        <a:rPr kumimoji="1" lang="ja-JP" altLang="en-US" sz="2200" dirty="0">
                          <a:solidFill>
                            <a:srgbClr val="0070C0"/>
                          </a:solidFill>
                        </a:rPr>
                        <a:t>「</a:t>
                      </a:r>
                      <a:r>
                        <a:rPr kumimoji="1" lang="en-US" altLang="ja-JP" sz="2200" dirty="0">
                          <a:solidFill>
                            <a:srgbClr val="0070C0"/>
                          </a:solidFill>
                        </a:rPr>
                        <a:t>B</a:t>
                      </a:r>
                      <a:r>
                        <a:rPr kumimoji="1" lang="ja-JP" altLang="en-US" sz="2200" dirty="0">
                          <a:solidFill>
                            <a:srgbClr val="0070C0"/>
                          </a:solidFill>
                        </a:rPr>
                        <a:t>３点以上」</a:t>
                      </a:r>
                      <a:r>
                        <a:rPr kumimoji="1" lang="ja-JP" altLang="en-US" sz="2200" dirty="0">
                          <a:solidFill>
                            <a:schemeClr val="tx1"/>
                          </a:solidFill>
                        </a:rPr>
                        <a:t>の</a:t>
                      </a:r>
                      <a:r>
                        <a:rPr kumimoji="1" lang="ja-JP" altLang="en-US" sz="2200" dirty="0">
                          <a:solidFill>
                            <a:srgbClr val="FF0000"/>
                          </a:solidFill>
                        </a:rPr>
                        <a:t>該当割合</a:t>
                      </a:r>
                      <a:r>
                        <a:rPr kumimoji="1" lang="en-US" altLang="ja-JP" sz="2200" dirty="0">
                          <a:solidFill>
                            <a:srgbClr val="FF0000"/>
                          </a:solidFill>
                        </a:rPr>
                        <a:t>50</a:t>
                      </a:r>
                      <a:r>
                        <a:rPr kumimoji="1" lang="ja-JP" altLang="en-US" sz="2200" dirty="0">
                          <a:solidFill>
                            <a:srgbClr val="FF0000"/>
                          </a:solidFill>
                        </a:rPr>
                        <a:t>％以上</a:t>
                      </a:r>
                      <a:endParaRPr kumimoji="1" lang="en-US" altLang="ja-JP" sz="2200" dirty="0">
                        <a:solidFill>
                          <a:srgbClr val="FF0000"/>
                        </a:solidFill>
                      </a:endParaRPr>
                    </a:p>
                    <a:p>
                      <a:pPr marL="756000" lvl="1" indent="-612000">
                        <a:spcBef>
                          <a:spcPts val="600"/>
                        </a:spcBef>
                      </a:pPr>
                      <a:r>
                        <a:rPr kumimoji="1" lang="ja-JP" altLang="en-US" sz="2200" dirty="0">
                          <a:solidFill>
                            <a:schemeClr val="tx1"/>
                          </a:solidFill>
                        </a:rPr>
                        <a:t>　　 ④在宅復帰率 </a:t>
                      </a:r>
                      <a:r>
                        <a:rPr kumimoji="1" lang="en-US" altLang="ja-JP" sz="2200" dirty="0">
                          <a:solidFill>
                            <a:srgbClr val="FF0000"/>
                          </a:solidFill>
                        </a:rPr>
                        <a:t>80</a:t>
                      </a:r>
                      <a:r>
                        <a:rPr kumimoji="1" lang="ja-JP" altLang="en-US" sz="2200" dirty="0">
                          <a:solidFill>
                            <a:srgbClr val="FF0000"/>
                          </a:solidFill>
                        </a:rPr>
                        <a:t>％以上</a:t>
                      </a:r>
                      <a:endParaRPr kumimoji="1" lang="en-US" altLang="ja-JP" sz="2200" dirty="0">
                        <a:solidFill>
                          <a:srgbClr val="FF0000"/>
                        </a:solidFill>
                      </a:endParaRPr>
                    </a:p>
                    <a:p>
                      <a:pPr marL="756000" lvl="1" indent="-612000">
                        <a:spcBef>
                          <a:spcPts val="600"/>
                        </a:spcBef>
                      </a:pPr>
                      <a:r>
                        <a:rPr kumimoji="1" lang="ja-JP" altLang="en-US" sz="2200" dirty="0">
                          <a:solidFill>
                            <a:schemeClr val="tx1"/>
                          </a:solidFill>
                        </a:rPr>
                        <a:t>　　 ⑤救急搬送割合 </a:t>
                      </a:r>
                      <a:r>
                        <a:rPr kumimoji="1" lang="en-US" altLang="ja-JP" sz="2200" dirty="0">
                          <a:solidFill>
                            <a:srgbClr val="FF0000"/>
                          </a:solidFill>
                        </a:rPr>
                        <a:t>15</a:t>
                      </a:r>
                      <a:r>
                        <a:rPr kumimoji="1" lang="ja-JP" altLang="en-US" sz="2200" dirty="0">
                          <a:solidFill>
                            <a:srgbClr val="FF0000"/>
                          </a:solidFill>
                        </a:rPr>
                        <a:t>％以上</a:t>
                      </a:r>
                      <a:r>
                        <a:rPr kumimoji="1" lang="ja-JP" altLang="en-US" sz="2200" dirty="0">
                          <a:solidFill>
                            <a:schemeClr val="tx1"/>
                          </a:solidFill>
                        </a:rPr>
                        <a:t>　等</a:t>
                      </a: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61461049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テキスト ボックス 1">
            <a:extLst>
              <a:ext uri="{FF2B5EF4-FFF2-40B4-BE49-F238E27FC236}">
                <a16:creationId xmlns:a16="http://schemas.microsoft.com/office/drawing/2014/main" id="{BAF173B8-ABD1-F801-9DC8-11D3D4E76A3F}"/>
              </a:ext>
            </a:extLst>
          </p:cNvPr>
          <p:cNvSpPr txBox="1"/>
          <p:nvPr/>
        </p:nvSpPr>
        <p:spPr>
          <a:xfrm>
            <a:off x="347976" y="737702"/>
            <a:ext cx="9210048" cy="392415"/>
          </a:xfrm>
          <a:prstGeom prst="rect">
            <a:avLst/>
          </a:prstGeom>
          <a:noFill/>
        </p:spPr>
        <p:txBody>
          <a:bodyPr wrap="square" rtlCol="0">
            <a:spAutoFit/>
          </a:bodyP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950" b="0" i="0" u="none" strike="noStrike" kern="1200" cap="none" spc="0" normalizeH="0" baseline="0" noProof="0" dirty="0">
                <a:ln>
                  <a:noFill/>
                </a:ln>
                <a:solidFill>
                  <a:srgbClr val="0000FF"/>
                </a:solidFill>
                <a:effectLst/>
                <a:uLnTx/>
                <a:uFillTx/>
                <a:latin typeface="Arial"/>
                <a:ea typeface="ＭＳ Ｐゴシック"/>
                <a:cs typeface="+mn-cs"/>
              </a:rPr>
              <a:t>地元自民党国会議員への働きかけについて（令和</a:t>
            </a:r>
            <a:r>
              <a:rPr kumimoji="1" lang="en-US" altLang="ja-JP" sz="1950" b="0" i="0" u="none" strike="noStrike" kern="1200" cap="none" spc="0" normalizeH="0" baseline="0" noProof="0" dirty="0">
                <a:ln>
                  <a:noFill/>
                </a:ln>
                <a:solidFill>
                  <a:srgbClr val="0000FF"/>
                </a:solidFill>
                <a:effectLst/>
                <a:uLnTx/>
                <a:uFillTx/>
                <a:latin typeface="Arial"/>
                <a:ea typeface="ＭＳ Ｐゴシック"/>
                <a:cs typeface="+mn-cs"/>
              </a:rPr>
              <a:t>5</a:t>
            </a:r>
            <a:r>
              <a:rPr kumimoji="1" lang="ja-JP" altLang="en-US" sz="1950" b="0" i="0" u="none" strike="noStrike" kern="1200" cap="none" spc="0" normalizeH="0" baseline="0" noProof="0" dirty="0">
                <a:ln>
                  <a:noFill/>
                </a:ln>
                <a:solidFill>
                  <a:srgbClr val="0000FF"/>
                </a:solidFill>
                <a:effectLst/>
                <a:uLnTx/>
                <a:uFillTx/>
                <a:latin typeface="Arial"/>
                <a:ea typeface="ＭＳ Ｐゴシック"/>
                <a:cs typeface="+mn-cs"/>
              </a:rPr>
              <a:t>年</a:t>
            </a:r>
            <a:r>
              <a:rPr kumimoji="1" lang="en-US" altLang="ja-JP" sz="1950" b="0" i="0" u="none" strike="noStrike" kern="1200" cap="none" spc="0" normalizeH="0" baseline="0" noProof="0" dirty="0">
                <a:ln>
                  <a:noFill/>
                </a:ln>
                <a:solidFill>
                  <a:srgbClr val="0000FF"/>
                </a:solidFill>
                <a:effectLst/>
                <a:uLnTx/>
                <a:uFillTx/>
                <a:latin typeface="Arial"/>
                <a:ea typeface="ＭＳ Ｐゴシック"/>
                <a:cs typeface="+mn-cs"/>
              </a:rPr>
              <a:t>11</a:t>
            </a:r>
            <a:r>
              <a:rPr kumimoji="1" lang="ja-JP" altLang="en-US" sz="1950" b="0" i="0" u="none" strike="noStrike" kern="1200" cap="none" spc="0" normalizeH="0" baseline="0" noProof="0" dirty="0">
                <a:ln>
                  <a:noFill/>
                </a:ln>
                <a:solidFill>
                  <a:srgbClr val="0000FF"/>
                </a:solidFill>
                <a:effectLst/>
                <a:uLnTx/>
                <a:uFillTx/>
                <a:latin typeface="Arial"/>
                <a:ea typeface="ＭＳ Ｐゴシック"/>
                <a:cs typeface="+mn-cs"/>
              </a:rPr>
              <a:t>月</a:t>
            </a:r>
            <a:r>
              <a:rPr kumimoji="1" lang="en-US" altLang="ja-JP" sz="1950" b="0" i="0" u="none" strike="noStrike" kern="1200" cap="none" spc="0" normalizeH="0" baseline="0" noProof="0" dirty="0">
                <a:ln>
                  <a:noFill/>
                </a:ln>
                <a:solidFill>
                  <a:srgbClr val="0000FF"/>
                </a:solidFill>
                <a:effectLst/>
                <a:uLnTx/>
                <a:uFillTx/>
                <a:latin typeface="Arial"/>
                <a:ea typeface="ＭＳ Ｐゴシック"/>
                <a:cs typeface="+mn-cs"/>
              </a:rPr>
              <a:t>24</a:t>
            </a:r>
            <a:r>
              <a:rPr kumimoji="1" lang="ja-JP" altLang="en-US" sz="1950" b="0" i="0" u="none" strike="noStrike" kern="1200" cap="none" spc="0" normalizeH="0" baseline="0" noProof="0" dirty="0">
                <a:ln>
                  <a:noFill/>
                </a:ln>
                <a:solidFill>
                  <a:srgbClr val="0000FF"/>
                </a:solidFill>
                <a:effectLst/>
                <a:uLnTx/>
                <a:uFillTx/>
                <a:latin typeface="Arial"/>
                <a:ea typeface="ＭＳ Ｐゴシック"/>
                <a:cs typeface="+mn-cs"/>
              </a:rPr>
              <a:t>日）</a:t>
            </a:r>
          </a:p>
        </p:txBody>
      </p:sp>
      <p:sp>
        <p:nvSpPr>
          <p:cNvPr id="5" name="テキスト ボックス 4">
            <a:extLst>
              <a:ext uri="{FF2B5EF4-FFF2-40B4-BE49-F238E27FC236}">
                <a16:creationId xmlns:a16="http://schemas.microsoft.com/office/drawing/2014/main" id="{B17A1AFA-59EA-81F9-0408-6DCAD3D373DC}"/>
              </a:ext>
            </a:extLst>
          </p:cNvPr>
          <p:cNvSpPr txBox="1"/>
          <p:nvPr/>
        </p:nvSpPr>
        <p:spPr>
          <a:xfrm>
            <a:off x="155467" y="5964994"/>
            <a:ext cx="9127014" cy="242374"/>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（出所）日本医師連盟「診療報酬改定に向けて　地元自民党国会議員への働きかけについて（再度のお願い）」（日医連発第</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17</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号、令和</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5</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年</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11</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月</a:t>
            </a:r>
            <a:r>
              <a:rPr kumimoji="1" lang="en-US" altLang="ja-JP" sz="975" b="0" i="0" u="none" strike="noStrike" kern="1200" cap="none" spc="0" normalizeH="0" baseline="0" noProof="0" dirty="0">
                <a:ln>
                  <a:noFill/>
                </a:ln>
                <a:solidFill>
                  <a:prstClr val="black"/>
                </a:solidFill>
                <a:effectLst/>
                <a:uLnTx/>
                <a:uFillTx/>
                <a:latin typeface="Arial"/>
                <a:ea typeface="ＭＳ Ｐゴシック"/>
                <a:cs typeface="+mn-cs"/>
              </a:rPr>
              <a:t>24</a:t>
            </a:r>
            <a:r>
              <a:rPr kumimoji="1" lang="ja-JP" altLang="en-US" sz="975" b="0" i="0" u="none" strike="noStrike" kern="1200" cap="none" spc="0" normalizeH="0" baseline="0" noProof="0" dirty="0">
                <a:ln>
                  <a:noFill/>
                </a:ln>
                <a:solidFill>
                  <a:prstClr val="black"/>
                </a:solidFill>
                <a:effectLst/>
                <a:uLnTx/>
                <a:uFillTx/>
                <a:latin typeface="Arial"/>
                <a:ea typeface="ＭＳ Ｐゴシック"/>
                <a:cs typeface="+mn-cs"/>
              </a:rPr>
              <a:t>日発出）</a:t>
            </a:r>
          </a:p>
        </p:txBody>
      </p:sp>
      <p:sp>
        <p:nvSpPr>
          <p:cNvPr id="7" name="正方形/長方形 6">
            <a:extLst>
              <a:ext uri="{FF2B5EF4-FFF2-40B4-BE49-F238E27FC236}">
                <a16:creationId xmlns:a16="http://schemas.microsoft.com/office/drawing/2014/main" id="{0AA6922C-965C-BAF5-15FB-5F6B69D98139}"/>
              </a:ext>
            </a:extLst>
          </p:cNvPr>
          <p:cNvSpPr/>
          <p:nvPr/>
        </p:nvSpPr>
        <p:spPr>
          <a:xfrm>
            <a:off x="303759" y="1162817"/>
            <a:ext cx="9329761" cy="4601049"/>
          </a:xfrm>
          <a:prstGeom prst="rect">
            <a:avLst/>
          </a:prstGeom>
          <a:solidFill>
            <a:srgbClr val="FFFFDD"/>
          </a:solidFill>
          <a:ln>
            <a:solidFill>
              <a:srgbClr val="FFCD2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742950" rtl="0" eaLnBrk="1" fontAlgn="auto" latinLnBrk="0" hangingPunct="1">
              <a:lnSpc>
                <a:spcPct val="100000"/>
              </a:lnSpc>
              <a:spcBef>
                <a:spcPts val="0"/>
              </a:spcBef>
              <a:spcAft>
                <a:spcPts val="0"/>
              </a:spcAft>
              <a:buClrTx/>
              <a:buSzTx/>
              <a:buFontTx/>
              <a:buNone/>
              <a:tabLst/>
              <a:defRPr/>
            </a:pPr>
            <a:endParaRPr kumimoji="1" lang="ja-JP" altLang="en-US" sz="1625" b="0" i="0" u="none" strike="noStrike" kern="1200" cap="none" spc="0" normalizeH="0" baseline="0" noProof="0" dirty="0">
              <a:ln>
                <a:noFill/>
              </a:ln>
              <a:solidFill>
                <a:prstClr val="black"/>
              </a:solidFill>
              <a:effectLst/>
              <a:uLnTx/>
              <a:uFillTx/>
              <a:latin typeface="Arial"/>
              <a:ea typeface="ＭＳ Ｐゴシック"/>
              <a:cs typeface="+mn-cs"/>
            </a:endParaRPr>
          </a:p>
        </p:txBody>
      </p:sp>
      <p:pic>
        <p:nvPicPr>
          <p:cNvPr id="6" name="図 5">
            <a:extLst>
              <a:ext uri="{FF2B5EF4-FFF2-40B4-BE49-F238E27FC236}">
                <a16:creationId xmlns:a16="http://schemas.microsoft.com/office/drawing/2014/main" id="{6BFBA41A-39F6-1C17-5647-3E8EFEBC4B4A}"/>
              </a:ext>
            </a:extLst>
          </p:cNvPr>
          <p:cNvPicPr>
            <a:picLocks noChangeAspect="1"/>
          </p:cNvPicPr>
          <p:nvPr/>
        </p:nvPicPr>
        <p:blipFill rotWithShape="1">
          <a:blip r:embed="rId3"/>
          <a:srcRect t="428" r="781" b="770"/>
          <a:stretch/>
        </p:blipFill>
        <p:spPr>
          <a:xfrm>
            <a:off x="6409758" y="1264261"/>
            <a:ext cx="3124768" cy="4398678"/>
          </a:xfrm>
          <a:prstGeom prst="rect">
            <a:avLst/>
          </a:prstGeom>
          <a:ln>
            <a:solidFill>
              <a:schemeClr val="tx1"/>
            </a:solidFill>
          </a:ln>
        </p:spPr>
      </p:pic>
      <p:sp>
        <p:nvSpPr>
          <p:cNvPr id="8" name="テキスト ボックス 7">
            <a:extLst>
              <a:ext uri="{FF2B5EF4-FFF2-40B4-BE49-F238E27FC236}">
                <a16:creationId xmlns:a16="http://schemas.microsoft.com/office/drawing/2014/main" id="{F89FFDEA-5CD1-46F7-997C-18E1A8FD4F47}"/>
              </a:ext>
            </a:extLst>
          </p:cNvPr>
          <p:cNvSpPr txBox="1"/>
          <p:nvPr/>
        </p:nvSpPr>
        <p:spPr>
          <a:xfrm>
            <a:off x="394973" y="1465963"/>
            <a:ext cx="6014786" cy="3943387"/>
          </a:xfrm>
          <a:prstGeom prst="rect">
            <a:avLst/>
          </a:prstGeom>
          <a:noFill/>
        </p:spPr>
        <p:txBody>
          <a:bodyPr wrap="square" rtlCol="0">
            <a:spAutoFit/>
          </a:bodyPr>
          <a:lstStyle/>
          <a:p>
            <a:pPr marL="0" marR="0" lvl="0" indent="433388" algn="l" defTabSz="742950" rtl="0" eaLnBrk="1" fontAlgn="auto" latinLnBrk="0" hangingPunct="1">
              <a:lnSpc>
                <a:spcPct val="100000"/>
              </a:lnSpc>
              <a:spcBef>
                <a:spcPts val="0"/>
              </a:spcBef>
              <a:spcAft>
                <a:spcPts val="0"/>
              </a:spcAft>
              <a:buClrTx/>
              <a:buSzTx/>
              <a:buFontTx/>
              <a:buNone/>
              <a:tabLst/>
              <a:defRPr/>
            </a:pPr>
            <a:r>
              <a:rPr kumimoji="1" lang="ja-JP" altLang="en-US" sz="3575" b="0" i="0" u="none" strike="noStrike" kern="1200" cap="none" spc="0" normalizeH="0" baseline="0" noProof="0" dirty="0">
                <a:ln>
                  <a:noFill/>
                </a:ln>
                <a:solidFill>
                  <a:prstClr val="black"/>
                </a:solidFill>
                <a:effectLst/>
                <a:uLnTx/>
                <a:uFillTx/>
                <a:latin typeface="Arial"/>
                <a:ea typeface="ＭＳ Ｐゴシック"/>
                <a:cs typeface="+mn-cs"/>
              </a:rPr>
              <a:t>令和</a:t>
            </a:r>
            <a:r>
              <a:rPr kumimoji="1" lang="en-US" altLang="ja-JP" sz="3575" b="0" i="0" u="none" strike="noStrike" kern="1200" cap="none" spc="0" normalizeH="0" baseline="0" noProof="0" dirty="0">
                <a:ln>
                  <a:noFill/>
                </a:ln>
                <a:solidFill>
                  <a:prstClr val="black"/>
                </a:solidFill>
                <a:effectLst/>
                <a:uLnTx/>
                <a:uFillTx/>
                <a:latin typeface="Arial"/>
                <a:ea typeface="ＭＳ Ｐゴシック"/>
                <a:cs typeface="+mn-cs"/>
              </a:rPr>
              <a:t>5</a:t>
            </a:r>
            <a:r>
              <a:rPr kumimoji="1" lang="ja-JP" altLang="en-US" sz="3575" b="0" i="0" u="none" strike="noStrike" kern="1200" cap="none" spc="0" normalizeH="0" baseline="0" noProof="0" dirty="0">
                <a:ln>
                  <a:noFill/>
                </a:ln>
                <a:solidFill>
                  <a:prstClr val="black"/>
                </a:solidFill>
                <a:effectLst/>
                <a:uLnTx/>
                <a:uFillTx/>
                <a:latin typeface="Arial"/>
                <a:ea typeface="ＭＳ Ｐゴシック"/>
                <a:cs typeface="+mn-cs"/>
              </a:rPr>
              <a:t>年</a:t>
            </a:r>
            <a:r>
              <a:rPr kumimoji="1" lang="en-US" altLang="ja-JP" sz="3575" b="0" i="0" u="none" strike="noStrike" kern="1200" cap="none" spc="0" normalizeH="0" baseline="0" noProof="0" dirty="0">
                <a:ln>
                  <a:noFill/>
                </a:ln>
                <a:solidFill>
                  <a:prstClr val="black"/>
                </a:solidFill>
                <a:effectLst/>
                <a:uLnTx/>
                <a:uFillTx/>
                <a:latin typeface="Arial"/>
                <a:ea typeface="ＭＳ Ｐゴシック"/>
                <a:cs typeface="+mn-cs"/>
              </a:rPr>
              <a:t>11</a:t>
            </a:r>
            <a:r>
              <a:rPr kumimoji="1" lang="ja-JP" altLang="en-US" sz="3575" b="0" i="0" u="none" strike="noStrike" kern="1200" cap="none" spc="0" normalizeH="0" baseline="0" noProof="0" dirty="0">
                <a:ln>
                  <a:noFill/>
                </a:ln>
                <a:solidFill>
                  <a:prstClr val="black"/>
                </a:solidFill>
                <a:effectLst/>
                <a:uLnTx/>
                <a:uFillTx/>
                <a:latin typeface="Arial"/>
                <a:ea typeface="ＭＳ Ｐゴシック"/>
                <a:cs typeface="+mn-cs"/>
              </a:rPr>
              <a:t>月</a:t>
            </a:r>
            <a:r>
              <a:rPr kumimoji="1" lang="en-US" altLang="ja-JP" sz="3575" b="0" i="0" u="none" strike="noStrike" kern="1200" cap="none" spc="0" normalizeH="0" baseline="0" noProof="0" dirty="0">
                <a:ln>
                  <a:noFill/>
                </a:ln>
                <a:solidFill>
                  <a:prstClr val="black"/>
                </a:solidFill>
                <a:effectLst/>
                <a:uLnTx/>
                <a:uFillTx/>
                <a:latin typeface="Arial"/>
                <a:ea typeface="ＭＳ Ｐゴシック"/>
                <a:cs typeface="+mn-cs"/>
              </a:rPr>
              <a:t>24</a:t>
            </a:r>
            <a:r>
              <a:rPr kumimoji="1" lang="ja-JP" altLang="en-US" sz="3575" b="0" i="0" u="none" strike="noStrike" kern="1200" cap="none" spc="0" normalizeH="0" baseline="0" noProof="0" dirty="0">
                <a:ln>
                  <a:noFill/>
                </a:ln>
                <a:solidFill>
                  <a:prstClr val="black"/>
                </a:solidFill>
                <a:effectLst/>
                <a:uLnTx/>
                <a:uFillTx/>
                <a:latin typeface="Arial"/>
                <a:ea typeface="ＭＳ Ｐゴシック"/>
                <a:cs typeface="+mn-cs"/>
              </a:rPr>
              <a:t>日に日本医師連盟は、都道府県医師連盟に対し、</a:t>
            </a:r>
            <a:r>
              <a:rPr kumimoji="1" lang="en-US" altLang="ja-JP" sz="3575" b="0" i="0" u="none" strike="noStrike" kern="1200" cap="none" spc="0" normalizeH="0" baseline="0" noProof="0" dirty="0">
                <a:ln>
                  <a:noFill/>
                </a:ln>
                <a:solidFill>
                  <a:prstClr val="black"/>
                </a:solidFill>
                <a:effectLst/>
                <a:uLnTx/>
                <a:uFillTx/>
                <a:latin typeface="Arial"/>
                <a:ea typeface="ＭＳ Ｐゴシック"/>
                <a:cs typeface="+mn-cs"/>
              </a:rPr>
              <a:t>12</a:t>
            </a:r>
            <a:r>
              <a:rPr kumimoji="1" lang="ja-JP" altLang="en-US" sz="3575" b="0" i="0" u="none" strike="noStrike" kern="1200" cap="none" spc="0" normalizeH="0" baseline="0" noProof="0" dirty="0">
                <a:ln>
                  <a:noFill/>
                </a:ln>
                <a:solidFill>
                  <a:prstClr val="black"/>
                </a:solidFill>
                <a:effectLst/>
                <a:uLnTx/>
                <a:uFillTx/>
                <a:latin typeface="Arial"/>
                <a:ea typeface="ＭＳ Ｐゴシック"/>
                <a:cs typeface="+mn-cs"/>
              </a:rPr>
              <a:t>月</a:t>
            </a:r>
            <a:r>
              <a:rPr kumimoji="1" lang="en-US" altLang="ja-JP" sz="3575" b="0" i="0" u="none" strike="noStrike" kern="1200" cap="none" spc="0" normalizeH="0" baseline="0" noProof="0" dirty="0">
                <a:ln>
                  <a:noFill/>
                </a:ln>
                <a:solidFill>
                  <a:prstClr val="black"/>
                </a:solidFill>
                <a:effectLst/>
                <a:uLnTx/>
                <a:uFillTx/>
                <a:latin typeface="Arial"/>
                <a:ea typeface="ＭＳ Ｐゴシック"/>
                <a:cs typeface="+mn-cs"/>
              </a:rPr>
              <a:t>1</a:t>
            </a:r>
            <a:r>
              <a:rPr kumimoji="1" lang="ja-JP" altLang="en-US" sz="3575" b="0" i="0" u="none" strike="noStrike" kern="1200" cap="none" spc="0" normalizeH="0" baseline="0" noProof="0" dirty="0">
                <a:ln>
                  <a:noFill/>
                </a:ln>
                <a:solidFill>
                  <a:prstClr val="black"/>
                </a:solidFill>
                <a:effectLst/>
                <a:uLnTx/>
                <a:uFillTx/>
                <a:latin typeface="Arial"/>
                <a:ea typeface="ＭＳ Ｐゴシック"/>
                <a:cs typeface="+mn-cs"/>
              </a:rPr>
              <a:t>日開催の自民党政調全体会議でご発言いただくよう、地元自民党選出の国会議員の先生方への働きかけをお願いした。</a:t>
            </a:r>
          </a:p>
        </p:txBody>
      </p:sp>
      <p:sp>
        <p:nvSpPr>
          <p:cNvPr id="3" name="スライド番号プレースホルダー 2">
            <a:extLst>
              <a:ext uri="{FF2B5EF4-FFF2-40B4-BE49-F238E27FC236}">
                <a16:creationId xmlns:a16="http://schemas.microsoft.com/office/drawing/2014/main" id="{885356C3-4C72-4257-7106-98064844E039}"/>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a:cs typeface="+mn-cs"/>
            </a:endParaRPr>
          </a:p>
        </p:txBody>
      </p:sp>
    </p:spTree>
    <p:extLst>
      <p:ext uri="{BB962C8B-B14F-4D97-AF65-F5344CB8AC3E}">
        <p14:creationId xmlns:p14="http://schemas.microsoft.com/office/powerpoint/2010/main" val="2339290465"/>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スライド番号プレースホルダー 4">
            <a:extLst>
              <a:ext uri="{FF2B5EF4-FFF2-40B4-BE49-F238E27FC236}">
                <a16:creationId xmlns:a16="http://schemas.microsoft.com/office/drawing/2014/main" id="{EF41EA5C-FEB4-8A48-C07A-C2AB84104837}"/>
              </a:ext>
            </a:extLst>
          </p:cNvPr>
          <p:cNvSpPr txBox="1">
            <a:spLocks noGrp="1"/>
          </p:cNvSpPr>
          <p:nvPr/>
        </p:nvSpPr>
        <p:spPr bwMode="auto">
          <a:xfrm>
            <a:off x="8172450" y="6456228"/>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260</a:t>
            </a:fld>
            <a:endParaRPr lang="en-US" altLang="ja-JP" sz="1600" kern="0" dirty="0">
              <a:solidFill>
                <a:srgbClr val="000000"/>
              </a:solidFill>
              <a:latin typeface="ＭＳ Ｐゴシック" charset="-128"/>
            </a:endParaRPr>
          </a:p>
        </p:txBody>
      </p:sp>
      <p:pic>
        <p:nvPicPr>
          <p:cNvPr id="3" name="図 2">
            <a:extLst>
              <a:ext uri="{FF2B5EF4-FFF2-40B4-BE49-F238E27FC236}">
                <a16:creationId xmlns:a16="http://schemas.microsoft.com/office/drawing/2014/main" id="{3A9AF62D-2279-DDE6-B169-2E2A5DAA48B1}"/>
              </a:ext>
            </a:extLst>
          </p:cNvPr>
          <p:cNvPicPr>
            <a:picLocks noChangeAspect="1"/>
          </p:cNvPicPr>
          <p:nvPr/>
        </p:nvPicPr>
        <p:blipFill>
          <a:blip r:embed="rId3"/>
          <a:stretch>
            <a:fillRect/>
          </a:stretch>
        </p:blipFill>
        <p:spPr>
          <a:xfrm>
            <a:off x="974566" y="667499"/>
            <a:ext cx="7956869" cy="5523003"/>
          </a:xfrm>
          <a:prstGeom prst="rect">
            <a:avLst/>
          </a:prstGeom>
        </p:spPr>
      </p:pic>
      <p:sp>
        <p:nvSpPr>
          <p:cNvPr id="2" name="テキスト ボックス 1">
            <a:extLst>
              <a:ext uri="{FF2B5EF4-FFF2-40B4-BE49-F238E27FC236}">
                <a16:creationId xmlns:a16="http://schemas.microsoft.com/office/drawing/2014/main" id="{F8B22FD6-8497-8C22-36FA-C4B8F5C0812E}"/>
              </a:ext>
            </a:extLst>
          </p:cNvPr>
          <p:cNvSpPr txBox="1"/>
          <p:nvPr/>
        </p:nvSpPr>
        <p:spPr>
          <a:xfrm>
            <a:off x="8402431" y="5791819"/>
            <a:ext cx="468043" cy="317459"/>
          </a:xfrm>
          <a:prstGeom prst="rect">
            <a:avLst/>
          </a:prstGeom>
          <a:solidFill>
            <a:schemeClr val="bg1"/>
          </a:solidFill>
        </p:spPr>
        <p:txBody>
          <a:bodyPr wrap="square" rtlCol="0">
            <a:spAutoFit/>
          </a:bodyPr>
          <a:lstStyle/>
          <a:p>
            <a:endParaRPr lang="ja-JP" altLang="en-US" sz="1463" dirty="0"/>
          </a:p>
        </p:txBody>
      </p:sp>
    </p:spTree>
    <p:extLst>
      <p:ext uri="{BB962C8B-B14F-4D97-AF65-F5344CB8AC3E}">
        <p14:creationId xmlns:p14="http://schemas.microsoft.com/office/powerpoint/2010/main" val="820602995"/>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スライド番号プレースホルダー 4">
            <a:extLst>
              <a:ext uri="{FF2B5EF4-FFF2-40B4-BE49-F238E27FC236}">
                <a16:creationId xmlns:a16="http://schemas.microsoft.com/office/drawing/2014/main" id="{EF41EA5C-FEB4-8A48-C07A-C2AB84104837}"/>
              </a:ext>
            </a:extLst>
          </p:cNvPr>
          <p:cNvSpPr txBox="1">
            <a:spLocks noGrp="1"/>
          </p:cNvSpPr>
          <p:nvPr/>
        </p:nvSpPr>
        <p:spPr bwMode="auto">
          <a:xfrm>
            <a:off x="8257378" y="6538115"/>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261</a:t>
            </a:fld>
            <a:endParaRPr lang="en-US" altLang="ja-JP" sz="1600" kern="0" dirty="0">
              <a:solidFill>
                <a:srgbClr val="000000"/>
              </a:solidFill>
              <a:latin typeface="ＭＳ Ｐゴシック" charset="-128"/>
            </a:endParaRPr>
          </a:p>
        </p:txBody>
      </p:sp>
      <p:pic>
        <p:nvPicPr>
          <p:cNvPr id="3" name="図 2">
            <a:extLst>
              <a:ext uri="{FF2B5EF4-FFF2-40B4-BE49-F238E27FC236}">
                <a16:creationId xmlns:a16="http://schemas.microsoft.com/office/drawing/2014/main" id="{7249F1B3-B3C9-4F89-858D-D5D6BF4B98DF}"/>
              </a:ext>
            </a:extLst>
          </p:cNvPr>
          <p:cNvPicPr>
            <a:picLocks noChangeAspect="1"/>
          </p:cNvPicPr>
          <p:nvPr/>
        </p:nvPicPr>
        <p:blipFill>
          <a:blip r:embed="rId2"/>
          <a:stretch>
            <a:fillRect/>
          </a:stretch>
        </p:blipFill>
        <p:spPr>
          <a:xfrm>
            <a:off x="1204245" y="1622066"/>
            <a:ext cx="7376159" cy="5109526"/>
          </a:xfrm>
          <a:prstGeom prst="rect">
            <a:avLst/>
          </a:prstGeom>
        </p:spPr>
      </p:pic>
      <p:sp>
        <p:nvSpPr>
          <p:cNvPr id="2" name="テキスト ボックス 1">
            <a:extLst>
              <a:ext uri="{FF2B5EF4-FFF2-40B4-BE49-F238E27FC236}">
                <a16:creationId xmlns:a16="http://schemas.microsoft.com/office/drawing/2014/main" id="{03A8B074-0AA8-4407-5687-D47D614060D3}"/>
              </a:ext>
            </a:extLst>
          </p:cNvPr>
          <p:cNvSpPr txBox="1"/>
          <p:nvPr/>
        </p:nvSpPr>
        <p:spPr>
          <a:xfrm>
            <a:off x="8580404" y="5886274"/>
            <a:ext cx="251076" cy="317459"/>
          </a:xfrm>
          <a:prstGeom prst="rect">
            <a:avLst/>
          </a:prstGeom>
          <a:solidFill>
            <a:schemeClr val="bg1"/>
          </a:solidFill>
        </p:spPr>
        <p:txBody>
          <a:bodyPr wrap="square" rtlCol="0">
            <a:spAutoFit/>
          </a:bodyPr>
          <a:lstStyle/>
          <a:p>
            <a:endParaRPr lang="ja-JP" altLang="en-US" sz="1463" dirty="0"/>
          </a:p>
        </p:txBody>
      </p:sp>
      <p:graphicFrame>
        <p:nvGraphicFramePr>
          <p:cNvPr id="5" name="表 4">
            <a:extLst>
              <a:ext uri="{FF2B5EF4-FFF2-40B4-BE49-F238E27FC236}">
                <a16:creationId xmlns:a16="http://schemas.microsoft.com/office/drawing/2014/main" id="{B7B406D9-DE38-A918-6921-61ACEAF3866B}"/>
              </a:ext>
            </a:extLst>
          </p:cNvPr>
          <p:cNvGraphicFramePr>
            <a:graphicFrameLocks noGrp="1"/>
          </p:cNvGraphicFramePr>
          <p:nvPr>
            <p:extLst>
              <p:ext uri="{D42A27DB-BD31-4B8C-83A1-F6EECF244321}">
                <p14:modId xmlns:p14="http://schemas.microsoft.com/office/powerpoint/2010/main" val="1362128555"/>
              </p:ext>
            </p:extLst>
          </p:nvPr>
        </p:nvGraphicFramePr>
        <p:xfrm>
          <a:off x="155467" y="409254"/>
          <a:ext cx="9595066" cy="1126808"/>
        </p:xfrm>
        <a:graphic>
          <a:graphicData uri="http://schemas.openxmlformats.org/drawingml/2006/table">
            <a:tbl>
              <a:tblPr firstRow="1" bandRow="1">
                <a:tableStyleId>{F5AB1C69-6EDB-4FF4-983F-18BD219EF322}</a:tableStyleId>
              </a:tblPr>
              <a:tblGrid>
                <a:gridCol w="9595066">
                  <a:extLst>
                    <a:ext uri="{9D8B030D-6E8A-4147-A177-3AD203B41FA5}">
                      <a16:colId xmlns:a16="http://schemas.microsoft.com/office/drawing/2014/main" val="1311596410"/>
                    </a:ext>
                  </a:extLst>
                </a:gridCol>
              </a:tblGrid>
              <a:tr h="1126808">
                <a:tc>
                  <a:txBody>
                    <a:bodyPr/>
                    <a:lstStyle/>
                    <a:p>
                      <a:pPr marL="266700" indent="-266700">
                        <a:spcBef>
                          <a:spcPts val="600"/>
                        </a:spcBef>
                      </a:pPr>
                      <a:r>
                        <a:rPr kumimoji="1" lang="ja-JP" altLang="en-US" sz="1600" b="0" dirty="0">
                          <a:solidFill>
                            <a:schemeClr val="tx1"/>
                          </a:solidFill>
                          <a:latin typeface="メイリオ" panose="020B0604030504040204" pitchFamily="50" charset="-128"/>
                          <a:ea typeface="メイリオ" panose="020B0604030504040204" pitchFamily="50" charset="-128"/>
                        </a:rPr>
                        <a:t>●高齢者に多い疾患は、急性期一般入院料に入院する際に救急搬送される割合が、全疾患の平均よりも高いものが多い。</a:t>
                      </a:r>
                      <a:endParaRPr kumimoji="1" lang="en-US" altLang="ja-JP" sz="1600" b="0" dirty="0">
                        <a:solidFill>
                          <a:schemeClr val="tx1"/>
                        </a:solidFill>
                        <a:latin typeface="メイリオ" panose="020B0604030504040204" pitchFamily="50" charset="-128"/>
                        <a:ea typeface="メイリオ" panose="020B0604030504040204" pitchFamily="50" charset="-128"/>
                      </a:endParaRPr>
                    </a:p>
                    <a:p>
                      <a:pPr marL="266700" indent="-266700">
                        <a:spcBef>
                          <a:spcPts val="600"/>
                        </a:spcBef>
                      </a:pPr>
                      <a:r>
                        <a:rPr kumimoji="1" lang="ja-JP" altLang="en-US" sz="1600" b="0" dirty="0">
                          <a:solidFill>
                            <a:schemeClr val="tx1"/>
                          </a:solidFill>
                          <a:latin typeface="メイリオ" panose="020B0604030504040204" pitchFamily="50" charset="-128"/>
                          <a:ea typeface="メイリオ" panose="020B0604030504040204" pitchFamily="50" charset="-128"/>
                        </a:rPr>
                        <a:t>●食物及び吐物による肺臓炎及び尿路感染症等が急性期一般入院料１に入院する割合は、全疾患の平均と同程度に高い。</a:t>
                      </a:r>
                    </a:p>
                  </a:txBody>
                  <a:tcPr marL="74295" marR="74295" marT="37148" marB="37148">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96123248"/>
                  </a:ext>
                </a:extLst>
              </a:tr>
            </a:tbl>
          </a:graphicData>
        </a:graphic>
      </p:graphicFrame>
      <p:sp>
        <p:nvSpPr>
          <p:cNvPr id="6" name="テキスト ボックス 5">
            <a:extLst>
              <a:ext uri="{FF2B5EF4-FFF2-40B4-BE49-F238E27FC236}">
                <a16:creationId xmlns:a16="http://schemas.microsoft.com/office/drawing/2014/main" id="{945ADEB2-CEF5-45CE-AA61-77026FAF18FC}"/>
              </a:ext>
            </a:extLst>
          </p:cNvPr>
          <p:cNvSpPr txBox="1"/>
          <p:nvPr/>
        </p:nvSpPr>
        <p:spPr>
          <a:xfrm>
            <a:off x="8257378" y="6480281"/>
            <a:ext cx="323026" cy="317459"/>
          </a:xfrm>
          <a:prstGeom prst="rect">
            <a:avLst/>
          </a:prstGeom>
          <a:solidFill>
            <a:schemeClr val="bg1"/>
          </a:solidFill>
        </p:spPr>
        <p:txBody>
          <a:bodyPr wrap="square" rtlCol="0">
            <a:spAutoFit/>
          </a:bodyPr>
          <a:lstStyle/>
          <a:p>
            <a:endParaRPr lang="ja-JP" altLang="en-US" sz="1463" dirty="0"/>
          </a:p>
        </p:txBody>
      </p:sp>
    </p:spTree>
    <p:extLst>
      <p:ext uri="{BB962C8B-B14F-4D97-AF65-F5344CB8AC3E}">
        <p14:creationId xmlns:p14="http://schemas.microsoft.com/office/powerpoint/2010/main" val="1596365920"/>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スライド番号プレースホルダー 4">
            <a:extLst>
              <a:ext uri="{FF2B5EF4-FFF2-40B4-BE49-F238E27FC236}">
                <a16:creationId xmlns:a16="http://schemas.microsoft.com/office/drawing/2014/main" id="{EF41EA5C-FEB4-8A48-C07A-C2AB84104837}"/>
              </a:ext>
            </a:extLst>
          </p:cNvPr>
          <p:cNvSpPr txBox="1">
            <a:spLocks noGrp="1"/>
          </p:cNvSpPr>
          <p:nvPr/>
        </p:nvSpPr>
        <p:spPr bwMode="auto">
          <a:xfrm>
            <a:off x="8172450" y="6482866"/>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262</a:t>
            </a:fld>
            <a:endParaRPr lang="en-US" altLang="ja-JP" sz="1600" kern="0" dirty="0">
              <a:solidFill>
                <a:srgbClr val="000000"/>
              </a:solidFill>
              <a:latin typeface="ＭＳ Ｐゴシック" charset="-128"/>
            </a:endParaRPr>
          </a:p>
        </p:txBody>
      </p:sp>
      <p:pic>
        <p:nvPicPr>
          <p:cNvPr id="3" name="図 2">
            <a:extLst>
              <a:ext uri="{FF2B5EF4-FFF2-40B4-BE49-F238E27FC236}">
                <a16:creationId xmlns:a16="http://schemas.microsoft.com/office/drawing/2014/main" id="{FC7D42B9-1443-5747-DA57-07A73DD68545}"/>
              </a:ext>
            </a:extLst>
          </p:cNvPr>
          <p:cNvPicPr>
            <a:picLocks noChangeAspect="1"/>
          </p:cNvPicPr>
          <p:nvPr/>
        </p:nvPicPr>
        <p:blipFill>
          <a:blip r:embed="rId2"/>
          <a:stretch>
            <a:fillRect/>
          </a:stretch>
        </p:blipFill>
        <p:spPr>
          <a:xfrm>
            <a:off x="1122492" y="1567542"/>
            <a:ext cx="7457911" cy="5172892"/>
          </a:xfrm>
          <a:prstGeom prst="rect">
            <a:avLst/>
          </a:prstGeom>
        </p:spPr>
      </p:pic>
      <p:graphicFrame>
        <p:nvGraphicFramePr>
          <p:cNvPr id="5" name="表 4">
            <a:extLst>
              <a:ext uri="{FF2B5EF4-FFF2-40B4-BE49-F238E27FC236}">
                <a16:creationId xmlns:a16="http://schemas.microsoft.com/office/drawing/2014/main" id="{D785855C-0F37-FDFF-9A62-E2EF82723F10}"/>
              </a:ext>
            </a:extLst>
          </p:cNvPr>
          <p:cNvGraphicFramePr>
            <a:graphicFrameLocks noGrp="1"/>
          </p:cNvGraphicFramePr>
          <p:nvPr>
            <p:extLst>
              <p:ext uri="{D42A27DB-BD31-4B8C-83A1-F6EECF244321}">
                <p14:modId xmlns:p14="http://schemas.microsoft.com/office/powerpoint/2010/main" val="2330036968"/>
              </p:ext>
            </p:extLst>
          </p:nvPr>
        </p:nvGraphicFramePr>
        <p:xfrm>
          <a:off x="155467" y="331190"/>
          <a:ext cx="9595066" cy="1126808"/>
        </p:xfrm>
        <a:graphic>
          <a:graphicData uri="http://schemas.openxmlformats.org/drawingml/2006/table">
            <a:tbl>
              <a:tblPr firstRow="1" bandRow="1">
                <a:tableStyleId>{F5AB1C69-6EDB-4FF4-983F-18BD219EF322}</a:tableStyleId>
              </a:tblPr>
              <a:tblGrid>
                <a:gridCol w="9595066">
                  <a:extLst>
                    <a:ext uri="{9D8B030D-6E8A-4147-A177-3AD203B41FA5}">
                      <a16:colId xmlns:a16="http://schemas.microsoft.com/office/drawing/2014/main" val="1311596410"/>
                    </a:ext>
                  </a:extLst>
                </a:gridCol>
              </a:tblGrid>
              <a:tr h="1126808">
                <a:tc>
                  <a:txBody>
                    <a:bodyPr/>
                    <a:lstStyle/>
                    <a:p>
                      <a:pPr marL="266700" indent="-266700">
                        <a:spcBef>
                          <a:spcPts val="600"/>
                        </a:spcBef>
                      </a:pPr>
                      <a:r>
                        <a:rPr kumimoji="1" lang="ja-JP" altLang="en-US" sz="1600" b="0" dirty="0">
                          <a:solidFill>
                            <a:schemeClr val="tx1"/>
                          </a:solidFill>
                          <a:latin typeface="メイリオ" panose="020B0604030504040204" pitchFamily="50" charset="-128"/>
                          <a:ea typeface="メイリオ" panose="020B0604030504040204" pitchFamily="50" charset="-128"/>
                        </a:rPr>
                        <a:t>●</a:t>
                      </a:r>
                      <a:r>
                        <a:rPr kumimoji="1" lang="en-US" altLang="ja-JP" sz="1600" b="0" dirty="0">
                          <a:solidFill>
                            <a:schemeClr val="tx1"/>
                          </a:solidFill>
                          <a:latin typeface="メイリオ" panose="020B0604030504040204" pitchFamily="50" charset="-128"/>
                          <a:ea typeface="メイリオ" panose="020B0604030504040204" pitchFamily="50" charset="-128"/>
                        </a:rPr>
                        <a:t>75</a:t>
                      </a:r>
                      <a:r>
                        <a:rPr kumimoji="1" lang="ja-JP" altLang="en-US" sz="1600" b="0" dirty="0">
                          <a:solidFill>
                            <a:schemeClr val="tx1"/>
                          </a:solidFill>
                          <a:latin typeface="メイリオ" panose="020B0604030504040204" pitchFamily="50" charset="-128"/>
                          <a:ea typeface="メイリオ" panose="020B0604030504040204" pitchFamily="50" charset="-128"/>
                        </a:rPr>
                        <a:t>歳以上の患者に多い疾患のうち一部は、急性期一般入院料１を算定する場合と地域一般入院料を算定する場合とで、医療資源投入量に大きな差はみられなかった。</a:t>
                      </a:r>
                      <a:endParaRPr kumimoji="1" lang="en-US" altLang="ja-JP" sz="1600" b="0" dirty="0">
                        <a:solidFill>
                          <a:schemeClr val="tx1"/>
                        </a:solidFill>
                        <a:latin typeface="メイリオ" panose="020B0604030504040204" pitchFamily="50" charset="-128"/>
                        <a:ea typeface="メイリオ" panose="020B0604030504040204" pitchFamily="50" charset="-128"/>
                      </a:endParaRPr>
                    </a:p>
                    <a:p>
                      <a:pPr marL="447675" indent="-266700">
                        <a:spcBef>
                          <a:spcPts val="600"/>
                        </a:spcBef>
                      </a:pPr>
                      <a:r>
                        <a:rPr kumimoji="1" lang="ja-JP" altLang="en-US" sz="1600" b="0" dirty="0">
                          <a:solidFill>
                            <a:schemeClr val="tx1"/>
                          </a:solidFill>
                          <a:latin typeface="メイリオ" panose="020B0604030504040204" pitchFamily="50" charset="-128"/>
                          <a:ea typeface="メイリオ" panose="020B0604030504040204" pitchFamily="50" charset="-128"/>
                        </a:rPr>
                        <a:t>（全体の平均が</a:t>
                      </a:r>
                      <a:r>
                        <a:rPr kumimoji="1" lang="en-US" altLang="ja-JP" sz="1600" b="0" dirty="0">
                          <a:solidFill>
                            <a:schemeClr val="tx1"/>
                          </a:solidFill>
                          <a:latin typeface="メイリオ" panose="020B0604030504040204" pitchFamily="50" charset="-128"/>
                          <a:ea typeface="メイリオ" panose="020B0604030504040204" pitchFamily="50" charset="-128"/>
                        </a:rPr>
                        <a:t>2.4</a:t>
                      </a:r>
                      <a:r>
                        <a:rPr kumimoji="1" lang="ja-JP" altLang="en-US" sz="1600" b="0" dirty="0">
                          <a:solidFill>
                            <a:schemeClr val="tx1"/>
                          </a:solidFill>
                          <a:latin typeface="メイリオ" panose="020B0604030504040204" pitchFamily="50" charset="-128"/>
                          <a:ea typeface="メイリオ" panose="020B0604030504040204" pitchFamily="50" charset="-128"/>
                        </a:rPr>
                        <a:t>倍であるところ、例えば「食物及び吐物による肺臓炎」は</a:t>
                      </a:r>
                      <a:r>
                        <a:rPr kumimoji="1" lang="en-US" altLang="ja-JP" sz="1600" b="0" dirty="0">
                          <a:solidFill>
                            <a:schemeClr val="tx1"/>
                          </a:solidFill>
                          <a:latin typeface="メイリオ" panose="020B0604030504040204" pitchFamily="50" charset="-128"/>
                          <a:ea typeface="メイリオ" panose="020B0604030504040204" pitchFamily="50" charset="-128"/>
                        </a:rPr>
                        <a:t>1.2</a:t>
                      </a:r>
                      <a:r>
                        <a:rPr kumimoji="1" lang="ja-JP" altLang="en-US" sz="1600" b="0" dirty="0">
                          <a:solidFill>
                            <a:schemeClr val="tx1"/>
                          </a:solidFill>
                          <a:latin typeface="メイリオ" panose="020B0604030504040204" pitchFamily="50" charset="-128"/>
                          <a:ea typeface="メイリオ" panose="020B0604030504040204" pitchFamily="50" charset="-128"/>
                        </a:rPr>
                        <a:t>倍、「尿路感染症、部位不明」は</a:t>
                      </a:r>
                      <a:r>
                        <a:rPr kumimoji="1" lang="en-US" altLang="ja-JP" sz="1600" b="0" dirty="0">
                          <a:solidFill>
                            <a:schemeClr val="tx1"/>
                          </a:solidFill>
                          <a:latin typeface="メイリオ" panose="020B0604030504040204" pitchFamily="50" charset="-128"/>
                          <a:ea typeface="メイリオ" panose="020B0604030504040204" pitchFamily="50" charset="-128"/>
                        </a:rPr>
                        <a:t>1.4</a:t>
                      </a:r>
                      <a:r>
                        <a:rPr kumimoji="1" lang="ja-JP" altLang="en-US" sz="1600" b="0" dirty="0">
                          <a:solidFill>
                            <a:schemeClr val="tx1"/>
                          </a:solidFill>
                          <a:latin typeface="メイリオ" panose="020B0604030504040204" pitchFamily="50" charset="-128"/>
                          <a:ea typeface="メイリオ" panose="020B0604030504040204" pitchFamily="50" charset="-128"/>
                        </a:rPr>
                        <a:t>倍にとどまる。）</a:t>
                      </a:r>
                    </a:p>
                  </a:txBody>
                  <a:tcPr marL="74295" marR="74295" marT="37148" marB="37148">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96123248"/>
                  </a:ext>
                </a:extLst>
              </a:tr>
            </a:tbl>
          </a:graphicData>
        </a:graphic>
      </p:graphicFrame>
      <p:sp>
        <p:nvSpPr>
          <p:cNvPr id="6" name="テキスト ボックス 5">
            <a:extLst>
              <a:ext uri="{FF2B5EF4-FFF2-40B4-BE49-F238E27FC236}">
                <a16:creationId xmlns:a16="http://schemas.microsoft.com/office/drawing/2014/main" id="{876AF466-0FD5-5615-E3AF-D4BD9A0B2E74}"/>
              </a:ext>
            </a:extLst>
          </p:cNvPr>
          <p:cNvSpPr txBox="1"/>
          <p:nvPr/>
        </p:nvSpPr>
        <p:spPr>
          <a:xfrm>
            <a:off x="8236683" y="6368080"/>
            <a:ext cx="323026" cy="317459"/>
          </a:xfrm>
          <a:prstGeom prst="rect">
            <a:avLst/>
          </a:prstGeom>
          <a:solidFill>
            <a:schemeClr val="bg1"/>
          </a:solidFill>
        </p:spPr>
        <p:txBody>
          <a:bodyPr wrap="square" rtlCol="0">
            <a:spAutoFit/>
          </a:bodyPr>
          <a:lstStyle/>
          <a:p>
            <a:endParaRPr lang="ja-JP" altLang="en-US" sz="1463" dirty="0"/>
          </a:p>
        </p:txBody>
      </p:sp>
    </p:spTree>
    <p:extLst>
      <p:ext uri="{BB962C8B-B14F-4D97-AF65-F5344CB8AC3E}">
        <p14:creationId xmlns:p14="http://schemas.microsoft.com/office/powerpoint/2010/main" val="3339111929"/>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図 3">
            <a:extLst>
              <a:ext uri="{FF2B5EF4-FFF2-40B4-BE49-F238E27FC236}">
                <a16:creationId xmlns:a16="http://schemas.microsoft.com/office/drawing/2014/main" id="{5ECA716B-F27A-F581-1942-DCCB684B8F7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202874" y="3856842"/>
            <a:ext cx="1080000" cy="1080000"/>
          </a:xfrm>
          <a:prstGeom prst="rect">
            <a:avLst/>
          </a:prstGeom>
        </p:spPr>
      </p:pic>
      <p:pic>
        <p:nvPicPr>
          <p:cNvPr id="5" name="図 4">
            <a:extLst>
              <a:ext uri="{FF2B5EF4-FFF2-40B4-BE49-F238E27FC236}">
                <a16:creationId xmlns:a16="http://schemas.microsoft.com/office/drawing/2014/main" id="{98BB6DF3-1A12-C655-818F-41A60C07351F}"/>
              </a:ext>
            </a:extLst>
          </p:cNvPr>
          <p:cNvPicPr>
            <a:picLocks noChangeAspect="1"/>
          </p:cNvPicPr>
          <p:nvPr/>
        </p:nvPicPr>
        <p:blipFill>
          <a:blip r:embed="rId4"/>
          <a:stretch>
            <a:fillRect/>
          </a:stretch>
        </p:blipFill>
        <p:spPr>
          <a:xfrm>
            <a:off x="6777361" y="4103327"/>
            <a:ext cx="1080000" cy="1080000"/>
          </a:xfrm>
          <a:prstGeom prst="rect">
            <a:avLst/>
          </a:prstGeom>
        </p:spPr>
      </p:pic>
      <p:pic>
        <p:nvPicPr>
          <p:cNvPr id="6" name="Picture 4" descr="在宅での服薬のイラスト">
            <a:extLst>
              <a:ext uri="{FF2B5EF4-FFF2-40B4-BE49-F238E27FC236}">
                <a16:creationId xmlns:a16="http://schemas.microsoft.com/office/drawing/2014/main" id="{B567A217-1996-E5EA-F7E5-FF7E2350549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58563" y="4396842"/>
            <a:ext cx="1080000" cy="108000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descr="救急車で搬送された患者さんを看護師さんが救急外来へ移送するイラスト">
            <a:extLst>
              <a:ext uri="{FF2B5EF4-FFF2-40B4-BE49-F238E27FC236}">
                <a16:creationId xmlns:a16="http://schemas.microsoft.com/office/drawing/2014/main" id="{6255074E-24E6-AC3E-830C-81F26EF500C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583" y="4458510"/>
            <a:ext cx="1003838" cy="1003838"/>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初回離床する患者さんのイラスト">
            <a:extLst>
              <a:ext uri="{FF2B5EF4-FFF2-40B4-BE49-F238E27FC236}">
                <a16:creationId xmlns:a16="http://schemas.microsoft.com/office/drawing/2014/main" id="{CF311F5A-D40A-2E00-63DB-D3D9C583306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47778" y="4175981"/>
            <a:ext cx="1080000" cy="1080000"/>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平行棒でリハビリをしているイラスト">
            <a:extLst>
              <a:ext uri="{FF2B5EF4-FFF2-40B4-BE49-F238E27FC236}">
                <a16:creationId xmlns:a16="http://schemas.microsoft.com/office/drawing/2014/main" id="{DEAAD24E-3D98-8680-FB65-AA2FB2C4FDCD}"/>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715435" y="3762832"/>
            <a:ext cx="1404000" cy="1404000"/>
          </a:xfrm>
          <a:prstGeom prst="rect">
            <a:avLst/>
          </a:prstGeom>
          <a:noFill/>
          <a:extLst>
            <a:ext uri="{909E8E84-426E-40DD-AFC4-6F175D3DCCD1}">
              <a14:hiddenFill xmlns:a14="http://schemas.microsoft.com/office/drawing/2010/main">
                <a:solidFill>
                  <a:srgbClr val="FFFFFF"/>
                </a:solidFill>
              </a14:hiddenFill>
            </a:ext>
          </a:extLst>
        </p:spPr>
      </p:pic>
      <p:sp>
        <p:nvSpPr>
          <p:cNvPr id="25" name="楕円 24">
            <a:extLst>
              <a:ext uri="{FF2B5EF4-FFF2-40B4-BE49-F238E27FC236}">
                <a16:creationId xmlns:a16="http://schemas.microsoft.com/office/drawing/2014/main" id="{16366764-EE78-9DB0-3D1D-0E3A79FDA15B}"/>
              </a:ext>
            </a:extLst>
          </p:cNvPr>
          <p:cNvSpPr/>
          <p:nvPr/>
        </p:nvSpPr>
        <p:spPr>
          <a:xfrm>
            <a:off x="173256" y="3856842"/>
            <a:ext cx="9615638" cy="2726520"/>
          </a:xfrm>
          <a:prstGeom prst="ellipse">
            <a:avLst/>
          </a:prstGeom>
          <a:noFill/>
          <a:ln w="57150">
            <a:solidFill>
              <a:srgbClr val="FEDFE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地域包括医療病棟① 病棟のイメージ</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生活に配慮した医療の推進など地域包括ケアシステムの深化・推進のための取組－①　等</a:t>
            </a:r>
          </a:p>
        </p:txBody>
      </p:sp>
      <p:sp>
        <p:nvSpPr>
          <p:cNvPr id="8" name="テキスト ボックス 7">
            <a:extLst>
              <a:ext uri="{FF2B5EF4-FFF2-40B4-BE49-F238E27FC236}">
                <a16:creationId xmlns:a16="http://schemas.microsoft.com/office/drawing/2014/main" id="{F68A4426-6445-A3C8-948C-C38957CA9878}"/>
              </a:ext>
            </a:extLst>
          </p:cNvPr>
          <p:cNvSpPr txBox="1"/>
          <p:nvPr/>
        </p:nvSpPr>
        <p:spPr>
          <a:xfrm>
            <a:off x="564229" y="5432936"/>
            <a:ext cx="1622254" cy="49244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救急患者を受け入れる体制を整備</a:t>
            </a:r>
          </a:p>
        </p:txBody>
      </p:sp>
      <p:sp>
        <p:nvSpPr>
          <p:cNvPr id="9" name="テキスト ボックス 8">
            <a:extLst>
              <a:ext uri="{FF2B5EF4-FFF2-40B4-BE49-F238E27FC236}">
                <a16:creationId xmlns:a16="http://schemas.microsoft.com/office/drawing/2014/main" id="{8A8A0BAC-F84B-EC14-7714-0C97B1C1CFFA}"/>
              </a:ext>
            </a:extLst>
          </p:cNvPr>
          <p:cNvSpPr txBox="1"/>
          <p:nvPr/>
        </p:nvSpPr>
        <p:spPr>
          <a:xfrm>
            <a:off x="2099337" y="5300097"/>
            <a:ext cx="1494320" cy="692497"/>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一定の医療資源を</a:t>
            </a:r>
            <a:endParaRPr kumimoji="1" lang="en-US" altLang="ja-JP"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投入し、急性期を</a:t>
            </a:r>
            <a:endParaRPr kumimoji="1" lang="en-US" altLang="ja-JP"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速やかに離脱</a:t>
            </a:r>
          </a:p>
        </p:txBody>
      </p:sp>
      <p:sp>
        <p:nvSpPr>
          <p:cNvPr id="11" name="テキスト ボックス 10">
            <a:extLst>
              <a:ext uri="{FF2B5EF4-FFF2-40B4-BE49-F238E27FC236}">
                <a16:creationId xmlns:a16="http://schemas.microsoft.com/office/drawing/2014/main" id="{B324CB40-D8BA-E426-7EFA-967B27D58457}"/>
              </a:ext>
            </a:extLst>
          </p:cNvPr>
          <p:cNvSpPr txBox="1"/>
          <p:nvPr/>
        </p:nvSpPr>
        <p:spPr>
          <a:xfrm>
            <a:off x="5170304" y="5030958"/>
            <a:ext cx="1669047" cy="492443"/>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退院に向けた支援</a:t>
            </a:r>
            <a:endParaRPr kumimoji="1" lang="en-US" altLang="ja-JP"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適切な意思決定支援</a:t>
            </a:r>
          </a:p>
        </p:txBody>
      </p:sp>
      <p:sp>
        <p:nvSpPr>
          <p:cNvPr id="12" name="テキスト ボックス 11">
            <a:extLst>
              <a:ext uri="{FF2B5EF4-FFF2-40B4-BE49-F238E27FC236}">
                <a16:creationId xmlns:a16="http://schemas.microsoft.com/office/drawing/2014/main" id="{8E191F7A-123E-9EF5-5338-70A9E045294F}"/>
              </a:ext>
            </a:extLst>
          </p:cNvPr>
          <p:cNvSpPr txBox="1"/>
          <p:nvPr/>
        </p:nvSpPr>
        <p:spPr>
          <a:xfrm>
            <a:off x="7165631" y="5439032"/>
            <a:ext cx="1351652" cy="29238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早期の在宅復帰</a:t>
            </a:r>
            <a:endParaRPr kumimoji="1" lang="en-US" altLang="ja-JP"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5" name="雲 14">
            <a:extLst>
              <a:ext uri="{FF2B5EF4-FFF2-40B4-BE49-F238E27FC236}">
                <a16:creationId xmlns:a16="http://schemas.microsoft.com/office/drawing/2014/main" id="{39D38167-0AAB-C20B-CC5E-E23B4BDEE574}"/>
              </a:ext>
            </a:extLst>
          </p:cNvPr>
          <p:cNvSpPr/>
          <p:nvPr/>
        </p:nvSpPr>
        <p:spPr>
          <a:xfrm>
            <a:off x="398299" y="3308018"/>
            <a:ext cx="9106799" cy="542877"/>
          </a:xfrm>
          <a:prstGeom prst="cloud">
            <a:avLst/>
          </a:prstGeom>
          <a:solidFill>
            <a:srgbClr val="FEDFE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ＭＳ ゴシック" panose="020B0609070205080204" pitchFamily="49" charset="-128"/>
                <a:ea typeface="ＭＳ ゴシック" panose="020B0609070205080204" pitchFamily="49" charset="-128"/>
                <a:cs typeface="メイリオ" panose="020B0604030504040204" pitchFamily="50" charset="-128"/>
              </a:rPr>
              <a:t>地域包括医療病棟における医療サービスのイメージ</a:t>
            </a:r>
            <a:endParaRPr kumimoji="1" lang="ja-JP" altLang="en-US" sz="16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1" name="テキスト ボックス 20">
            <a:extLst>
              <a:ext uri="{FF2B5EF4-FFF2-40B4-BE49-F238E27FC236}">
                <a16:creationId xmlns:a16="http://schemas.microsoft.com/office/drawing/2014/main" id="{7D9718BD-4881-5356-D773-629FCD626565}"/>
              </a:ext>
            </a:extLst>
          </p:cNvPr>
          <p:cNvSpPr txBox="1"/>
          <p:nvPr/>
        </p:nvSpPr>
        <p:spPr>
          <a:xfrm>
            <a:off x="4097138" y="6348074"/>
            <a:ext cx="1709122" cy="432000"/>
          </a:xfrm>
          <a:prstGeom prst="rect">
            <a:avLst/>
          </a:prstGeom>
          <a:solidFill>
            <a:schemeClr val="bg1"/>
          </a:solidFill>
          <a:ln>
            <a:solidFill>
              <a:srgbClr val="FEDFE1"/>
            </a:solidFill>
          </a:ln>
        </p:spPr>
        <p:txBody>
          <a:bodyPr wrap="squar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包括的に提供</a:t>
            </a:r>
          </a:p>
        </p:txBody>
      </p:sp>
      <p:sp>
        <p:nvSpPr>
          <p:cNvPr id="24" name="テキスト ボックス 23">
            <a:extLst>
              <a:ext uri="{FF2B5EF4-FFF2-40B4-BE49-F238E27FC236}">
                <a16:creationId xmlns:a16="http://schemas.microsoft.com/office/drawing/2014/main" id="{5A085AB8-2964-87CD-1C52-E963E74A1AA7}"/>
              </a:ext>
            </a:extLst>
          </p:cNvPr>
          <p:cNvSpPr txBox="1"/>
          <p:nvPr/>
        </p:nvSpPr>
        <p:spPr>
          <a:xfrm>
            <a:off x="3602887" y="5036248"/>
            <a:ext cx="1595309" cy="69249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早期の退院に向け、</a:t>
            </a:r>
            <a:endParaRPr kumimoji="1" lang="en-US" altLang="ja-JP"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リハビリ、栄養管理等を提供</a:t>
            </a:r>
          </a:p>
        </p:txBody>
      </p:sp>
      <p:sp>
        <p:nvSpPr>
          <p:cNvPr id="26" name="正方形/長方形 25">
            <a:extLst>
              <a:ext uri="{FF2B5EF4-FFF2-40B4-BE49-F238E27FC236}">
                <a16:creationId xmlns:a16="http://schemas.microsoft.com/office/drawing/2014/main" id="{A0F42110-25DC-2DBF-C72F-2F885FC9580D}"/>
              </a:ext>
            </a:extLst>
          </p:cNvPr>
          <p:cNvSpPr/>
          <p:nvPr/>
        </p:nvSpPr>
        <p:spPr>
          <a:xfrm>
            <a:off x="173256" y="975620"/>
            <a:ext cx="9529762" cy="220798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高齢者の人口増加に伴い、</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高齢者の救急搬送者数が増加</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し、中でも</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軽症・中等症が増加</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している。</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急性期病棟に入院した高齢者の一部は、</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急性期の治療を受けている間に離床が進まず、</a:t>
            </a:r>
            <a:r>
              <a:rPr kumimoji="1" lang="en-US" altLang="ja-JP"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ADL</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が低下し</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急性期から回復期に転院</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することになり、</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在宅復帰が遅くなるケース</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があることが報告されている。</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高齢者の入院患者においては、医療資源投入量の少ない傾向にある誤嚥性肺炎や尿路感染といった疾患が多い。（高度急性期を担う病院とは医療資源投入量が</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ミスマッチとなる可能性</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誤嚥性肺炎患者に対し</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早期にリハビリテーション</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を実施することは、</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死亡率の低下と</a:t>
            </a:r>
            <a:r>
              <a:rPr kumimoji="1" lang="en-US" altLang="ja-JP"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ADL</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の改善</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につながることが示されている</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入院時、高齢患者の一定割合が</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低栄養リスク状態又は低栄養</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である。また、</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高齢入院患者の栄養状態不良と生命予後不良は関連</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がみられる。</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7" name="正方形/長方形 26">
            <a:extLst>
              <a:ext uri="{FF2B5EF4-FFF2-40B4-BE49-F238E27FC236}">
                <a16:creationId xmlns:a16="http://schemas.microsoft.com/office/drawing/2014/main" id="{F5BB3843-B08A-78E9-9CC9-0FC658C264C1}"/>
              </a:ext>
            </a:extLst>
          </p:cNvPr>
          <p:cNvSpPr/>
          <p:nvPr/>
        </p:nvSpPr>
        <p:spPr>
          <a:xfrm>
            <a:off x="221233" y="767749"/>
            <a:ext cx="708350" cy="266388"/>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背景</a:t>
            </a:r>
          </a:p>
        </p:txBody>
      </p:sp>
      <p:sp>
        <p:nvSpPr>
          <p:cNvPr id="3" name="テキスト ボックス 2">
            <a:extLst>
              <a:ext uri="{FF2B5EF4-FFF2-40B4-BE49-F238E27FC236}">
                <a16:creationId xmlns:a16="http://schemas.microsoft.com/office/drawing/2014/main" id="{E3E0D6CD-4F5D-16F5-8394-06FD423077CC}"/>
              </a:ext>
            </a:extLst>
          </p:cNvPr>
          <p:cNvSpPr txBox="1"/>
          <p:nvPr/>
        </p:nvSpPr>
        <p:spPr>
          <a:xfrm>
            <a:off x="221234" y="5962359"/>
            <a:ext cx="9481784" cy="307777"/>
          </a:xfrm>
          <a:prstGeom prst="rect">
            <a:avLst/>
          </a:prstGeom>
          <a:solidFill>
            <a:schemeClr val="bg1"/>
          </a:solidFill>
          <a:ln>
            <a:solidFill>
              <a:schemeClr val="accent2">
                <a:lumMod val="40000"/>
                <a:lumOff val="60000"/>
              </a:schemeClr>
            </a:solidFill>
          </a:ln>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10</a:t>
            </a:r>
            <a:r>
              <a:rPr kumimoji="1" lang="ja-JP" altLang="en-US" sz="14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対１の看護配置に加えて、療法士、管理栄養士、看護補助者（介護福祉士含む）による高齢者医療に必要な多職種配置</a:t>
            </a:r>
          </a:p>
        </p:txBody>
      </p:sp>
      <p:sp>
        <p:nvSpPr>
          <p:cNvPr id="10" name="スライド番号プレースホルダー 2">
            <a:extLst>
              <a:ext uri="{FF2B5EF4-FFF2-40B4-BE49-F238E27FC236}">
                <a16:creationId xmlns:a16="http://schemas.microsoft.com/office/drawing/2014/main" id="{0DD0D557-9F9A-1E27-38A8-F5466CFA4B5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263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829503715"/>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楕円 8">
            <a:extLst>
              <a:ext uri="{FF2B5EF4-FFF2-40B4-BE49-F238E27FC236}">
                <a16:creationId xmlns:a16="http://schemas.microsoft.com/office/drawing/2014/main" id="{D78770A5-4D2A-0C76-9726-21BE9577FAEB}"/>
              </a:ext>
            </a:extLst>
          </p:cNvPr>
          <p:cNvSpPr/>
          <p:nvPr/>
        </p:nvSpPr>
        <p:spPr>
          <a:xfrm>
            <a:off x="6314418" y="1945777"/>
            <a:ext cx="3348000" cy="1303837"/>
          </a:xfrm>
          <a:prstGeom prst="ellipse">
            <a:avLst/>
          </a:prstGeom>
          <a:noFill/>
          <a:ln w="57150">
            <a:solidFill>
              <a:srgbClr val="FEDFE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8" name="正方形/長方形 7"/>
          <p:cNvSpPr/>
          <p:nvPr/>
        </p:nvSpPr>
        <p:spPr>
          <a:xfrm>
            <a:off x="94058" y="1007758"/>
            <a:ext cx="9717881" cy="563392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地域において、救急患者等を受け入れる体制を整え、リハビリテーション、栄養管理、入退院支援、在宅復帰等の機能を包括的に担う病棟の評価を新設</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地域包括医療病棟入院料（１日につき）</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3,050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a:t>
            </a:r>
          </a:p>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看護職員が</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10:1</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以上配置</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p>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（２）当該病棟に</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常勤の理学療法士、作業療法士又は言語聴覚士が２名以上、専任の常勤の管理栄養士が１名以上配置</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p>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（３）入院</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早期からのリハビリテーションを行うにつき必要な構造設備</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を有していること。（病室</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6.4</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１人 以上、廊下幅</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1.8m</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以上が望ましい　等）</a:t>
            </a:r>
          </a:p>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（４）当該病棟に入院中の患者に対して、</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ADL</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等の維持、向上及び栄養管理等に資する必要な体制</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が整備されていること。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ＡＤＬが入院時と比較して低下した患者の割合が５％未満であること</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等）</a:t>
            </a:r>
          </a:p>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（５）一般病棟用の重症度、医療・看護必要度の基準を用いて評価し、</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延べ患者数のうち「</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３点以上、</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２点以上かつ</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B</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３点以上、又は</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C</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１点以上」に該当する割合が</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16%</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以上（必要度</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の場合）又は</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15%</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以上（必要度</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の場合）</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であるとともに、</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入棟患者のうち入院初日に「</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B</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３点以上」に該当する割合が</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以上</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（６）当該病棟の入院患者の</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平均在院日数が</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21</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日以内</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（７）当該病棟において、退院患者に占める、</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在宅等に退院するものの割合が８割以上</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（８）当該病棟において、入院患者に占める、</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当該保険医療機関の一般病棟から転棟したものの割合が５％未満</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（９）当該病棟において、入院患者に占める、</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救急用の自動車等により緊急に搬送された患者又は他の保険医療機関で救急患者連携搬送料を算定し当該他の保険医療機関から搬送された患者の割合が１割５分以上</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）地域で急性疾患等の患者に包括的な</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入院医療及び救急医療を行うにつき必要な体制</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を整備していること。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（２次救急医療機関又は救急告示病院であること、常時、必要な検査、ＣＴ撮影、ＭＲＩ撮影を行う体制にあること　等）</a:t>
            </a:r>
          </a:p>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データ提出加算</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及び</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入退院支援加算１に係る届出</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を行っている保険医療機関であること。</a:t>
            </a:r>
          </a:p>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特定機能病院以外</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の病院であること。（</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13</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急性期充実体制加算</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及び</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専門病院入院基本料の届出を行っていない</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保険医療機関であること。　</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脳血管疾患等リハビリテーション料又は運動器リハビリテーション料に係る届出を行っている</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保険医療機関であること。</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生活に配慮した医療の推進など地域包括ケアシステムの深化・推進のための取組－①　等</a:t>
            </a:r>
          </a:p>
        </p:txBody>
      </p:sp>
      <p:sp>
        <p:nvSpPr>
          <p:cNvPr id="4" name="テキスト ボックス 3">
            <a:extLst>
              <a:ext uri="{FF2B5EF4-FFF2-40B4-BE49-F238E27FC236}">
                <a16:creationId xmlns:a16="http://schemas.microsoft.com/office/drawing/2014/main" id="{71252683-CC95-B206-DA45-8297FB5C9F97}"/>
              </a:ext>
            </a:extLst>
          </p:cNvPr>
          <p:cNvSpPr txBox="1"/>
          <p:nvPr/>
        </p:nvSpPr>
        <p:spPr>
          <a:xfrm>
            <a:off x="344876" y="2567891"/>
            <a:ext cx="6120291" cy="76944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別に厚生労働大臣が定める施設基準に適合しているものとして地方厚生局長等に届け出た病棟を有する保険医療機関において、当該届出に係る病棟に入院している患者について、所定点数を算定する。ただし、</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90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日を超えて入院するものについては、区分番号Ａ１００に掲げる一般病棟入院基本料の地域一般入院料３の例により、算定する。</a:t>
            </a:r>
            <a:endPar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pic>
        <p:nvPicPr>
          <p:cNvPr id="10" name="図 9">
            <a:extLst>
              <a:ext uri="{FF2B5EF4-FFF2-40B4-BE49-F238E27FC236}">
                <a16:creationId xmlns:a16="http://schemas.microsoft.com/office/drawing/2014/main" id="{2F4CDA3E-9DF4-4689-C33E-4831412E194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085401" y="2139200"/>
            <a:ext cx="378000" cy="378000"/>
          </a:xfrm>
          <a:prstGeom prst="rect">
            <a:avLst/>
          </a:prstGeom>
        </p:spPr>
      </p:pic>
      <p:pic>
        <p:nvPicPr>
          <p:cNvPr id="11" name="図 10">
            <a:extLst>
              <a:ext uri="{FF2B5EF4-FFF2-40B4-BE49-F238E27FC236}">
                <a16:creationId xmlns:a16="http://schemas.microsoft.com/office/drawing/2014/main" id="{D77EDBF4-B43E-B260-EE94-C218DE14D07D}"/>
              </a:ext>
            </a:extLst>
          </p:cNvPr>
          <p:cNvPicPr>
            <a:picLocks noChangeAspect="1"/>
          </p:cNvPicPr>
          <p:nvPr/>
        </p:nvPicPr>
        <p:blipFill>
          <a:blip r:embed="rId4"/>
          <a:stretch>
            <a:fillRect/>
          </a:stretch>
        </p:blipFill>
        <p:spPr>
          <a:xfrm>
            <a:off x="8636472" y="2225469"/>
            <a:ext cx="378000" cy="378000"/>
          </a:xfrm>
          <a:prstGeom prst="rect">
            <a:avLst/>
          </a:prstGeom>
        </p:spPr>
      </p:pic>
      <p:pic>
        <p:nvPicPr>
          <p:cNvPr id="12" name="Picture 4" descr="在宅での服薬のイラスト">
            <a:extLst>
              <a:ext uri="{FF2B5EF4-FFF2-40B4-BE49-F238E27FC236}">
                <a16:creationId xmlns:a16="http://schemas.microsoft.com/office/drawing/2014/main" id="{29F06506-1EBE-9864-7D17-29FA1F880C8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049893" y="2328200"/>
            <a:ext cx="378000" cy="378000"/>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6" descr="救急車で搬送された患者さんを看護師さんが救急外来へ移送するイラスト">
            <a:extLst>
              <a:ext uri="{FF2B5EF4-FFF2-40B4-BE49-F238E27FC236}">
                <a16:creationId xmlns:a16="http://schemas.microsoft.com/office/drawing/2014/main" id="{BFF3535C-AA91-8EB2-F5DE-21353175154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41340" y="2323127"/>
            <a:ext cx="378000" cy="378000"/>
          </a:xfrm>
          <a:prstGeom prst="rect">
            <a:avLst/>
          </a:prstGeom>
          <a:noFill/>
          <a:extLst>
            <a:ext uri="{909E8E84-426E-40DD-AFC4-6F175D3DCCD1}">
              <a14:hiddenFill xmlns:a14="http://schemas.microsoft.com/office/drawing/2010/main">
                <a:solidFill>
                  <a:srgbClr val="FFFFFF"/>
                </a:solidFill>
              </a14:hiddenFill>
            </a:ext>
          </a:extLst>
        </p:spPr>
      </p:pic>
      <p:sp>
        <p:nvSpPr>
          <p:cNvPr id="14" name="テキスト ボックス 13">
            <a:extLst>
              <a:ext uri="{FF2B5EF4-FFF2-40B4-BE49-F238E27FC236}">
                <a16:creationId xmlns:a16="http://schemas.microsoft.com/office/drawing/2014/main" id="{2D10B5BA-04B0-AAB2-C172-7ED7F8562A40}"/>
              </a:ext>
            </a:extLst>
          </p:cNvPr>
          <p:cNvSpPr txBox="1"/>
          <p:nvPr/>
        </p:nvSpPr>
        <p:spPr>
          <a:xfrm>
            <a:off x="6455013" y="2726174"/>
            <a:ext cx="567789" cy="32316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5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救急患者を受け入れる体制を整備</a:t>
            </a:r>
          </a:p>
        </p:txBody>
      </p:sp>
      <p:sp>
        <p:nvSpPr>
          <p:cNvPr id="16" name="テキスト ボックス 15">
            <a:extLst>
              <a:ext uri="{FF2B5EF4-FFF2-40B4-BE49-F238E27FC236}">
                <a16:creationId xmlns:a16="http://schemas.microsoft.com/office/drawing/2014/main" id="{F997948E-0EFB-2B30-0972-D49198E8ADF8}"/>
              </a:ext>
            </a:extLst>
          </p:cNvPr>
          <p:cNvSpPr txBox="1"/>
          <p:nvPr/>
        </p:nvSpPr>
        <p:spPr>
          <a:xfrm>
            <a:off x="6890931" y="2668437"/>
            <a:ext cx="688009" cy="32316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5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一定の医療資源を</a:t>
            </a:r>
            <a:endParaRPr kumimoji="1" lang="en-US" altLang="ja-JP" sz="5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5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投入し、急性期を</a:t>
            </a:r>
            <a:endParaRPr kumimoji="1" lang="en-US" altLang="ja-JP" sz="5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5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速やかに離脱</a:t>
            </a:r>
          </a:p>
        </p:txBody>
      </p:sp>
      <p:sp>
        <p:nvSpPr>
          <p:cNvPr id="17" name="テキスト ボックス 16">
            <a:extLst>
              <a:ext uri="{FF2B5EF4-FFF2-40B4-BE49-F238E27FC236}">
                <a16:creationId xmlns:a16="http://schemas.microsoft.com/office/drawing/2014/main" id="{B98C5C6D-5152-3C80-5E6C-831DBEC7204E}"/>
              </a:ext>
            </a:extLst>
          </p:cNvPr>
          <p:cNvSpPr txBox="1"/>
          <p:nvPr/>
        </p:nvSpPr>
        <p:spPr>
          <a:xfrm>
            <a:off x="7988418" y="2550140"/>
            <a:ext cx="755335" cy="24622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5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退院に向けた支援</a:t>
            </a:r>
            <a:endParaRPr kumimoji="1" lang="en-US" altLang="ja-JP" sz="5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5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適切な意思決定支援</a:t>
            </a:r>
          </a:p>
        </p:txBody>
      </p:sp>
      <p:sp>
        <p:nvSpPr>
          <p:cNvPr id="18" name="テキスト ボックス 17">
            <a:extLst>
              <a:ext uri="{FF2B5EF4-FFF2-40B4-BE49-F238E27FC236}">
                <a16:creationId xmlns:a16="http://schemas.microsoft.com/office/drawing/2014/main" id="{7092C94C-9DED-8D16-6DA3-33AE9C98D6FF}"/>
              </a:ext>
            </a:extLst>
          </p:cNvPr>
          <p:cNvSpPr txBox="1"/>
          <p:nvPr/>
        </p:nvSpPr>
        <p:spPr>
          <a:xfrm>
            <a:off x="8575939" y="2740514"/>
            <a:ext cx="854721" cy="24622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5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早期の在宅復帰</a:t>
            </a:r>
            <a:endParaRPr kumimoji="1" lang="en-US" altLang="ja-JP" sz="5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5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在宅医療、介護との連携</a:t>
            </a:r>
          </a:p>
        </p:txBody>
      </p:sp>
      <p:pic>
        <p:nvPicPr>
          <p:cNvPr id="20" name="Picture 2" descr="初回離床する患者さんのイラスト">
            <a:extLst>
              <a:ext uri="{FF2B5EF4-FFF2-40B4-BE49-F238E27FC236}">
                <a16:creationId xmlns:a16="http://schemas.microsoft.com/office/drawing/2014/main" id="{820C0983-56DB-7D9F-A52F-A737E4EECA4D}"/>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051117" y="2250898"/>
            <a:ext cx="378000" cy="37800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平行棒でリハビリをしているイラスト">
            <a:extLst>
              <a:ext uri="{FF2B5EF4-FFF2-40B4-BE49-F238E27FC236}">
                <a16:creationId xmlns:a16="http://schemas.microsoft.com/office/drawing/2014/main" id="{98DCEC51-1E36-B38D-102F-E8A854CAF213}"/>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564797" y="2106296"/>
            <a:ext cx="491400" cy="491400"/>
          </a:xfrm>
          <a:prstGeom prst="rect">
            <a:avLst/>
          </a:prstGeom>
          <a:noFill/>
          <a:extLst>
            <a:ext uri="{909E8E84-426E-40DD-AFC4-6F175D3DCCD1}">
              <a14:hiddenFill xmlns:a14="http://schemas.microsoft.com/office/drawing/2010/main">
                <a:solidFill>
                  <a:srgbClr val="FFFFFF"/>
                </a:solidFill>
              </a14:hiddenFill>
            </a:ext>
          </a:extLst>
        </p:spPr>
      </p:pic>
      <p:sp>
        <p:nvSpPr>
          <p:cNvPr id="22" name="テキスト ボックス 21">
            <a:extLst>
              <a:ext uri="{FF2B5EF4-FFF2-40B4-BE49-F238E27FC236}">
                <a16:creationId xmlns:a16="http://schemas.microsoft.com/office/drawing/2014/main" id="{EB063D18-250C-6EC4-8430-46EB2D501AD6}"/>
              </a:ext>
            </a:extLst>
          </p:cNvPr>
          <p:cNvSpPr txBox="1"/>
          <p:nvPr/>
        </p:nvSpPr>
        <p:spPr>
          <a:xfrm>
            <a:off x="7541306" y="2549787"/>
            <a:ext cx="576000" cy="40011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5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早期の退院に向け、リハビリ、栄養管理等を提供</a:t>
            </a:r>
          </a:p>
        </p:txBody>
      </p:sp>
      <p:sp>
        <p:nvSpPr>
          <p:cNvPr id="19" name="テキスト ボックス 18">
            <a:extLst>
              <a:ext uri="{FF2B5EF4-FFF2-40B4-BE49-F238E27FC236}">
                <a16:creationId xmlns:a16="http://schemas.microsoft.com/office/drawing/2014/main" id="{967B76B8-42A3-5289-0C81-DC4E5DFA3AE5}"/>
              </a:ext>
            </a:extLst>
          </p:cNvPr>
          <p:cNvSpPr txBox="1"/>
          <p:nvPr/>
        </p:nvSpPr>
        <p:spPr>
          <a:xfrm>
            <a:off x="7564797" y="3140807"/>
            <a:ext cx="922925" cy="230832"/>
          </a:xfrm>
          <a:prstGeom prst="rect">
            <a:avLst/>
          </a:prstGeom>
          <a:solidFill>
            <a:schemeClr val="bg1"/>
          </a:solidFill>
          <a:ln>
            <a:solidFill>
              <a:srgbClr val="FEDFE1"/>
            </a:solidFill>
          </a:ln>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包括的に提供</a:t>
            </a:r>
          </a:p>
        </p:txBody>
      </p:sp>
      <p:sp>
        <p:nvSpPr>
          <p:cNvPr id="23" name="タイトル 1">
            <a:extLst>
              <a:ext uri="{FF2B5EF4-FFF2-40B4-BE49-F238E27FC236}">
                <a16:creationId xmlns:a16="http://schemas.microsoft.com/office/drawing/2014/main" id="{479DEA60-53F7-15B1-E41C-91CB7387F7DA}"/>
              </a:ext>
            </a:extLst>
          </p:cNvPr>
          <p:cNvSpPr txBox="1">
            <a:spLocks/>
          </p:cNvSpPr>
          <p:nvPr/>
        </p:nvSpPr>
        <p:spPr>
          <a:xfrm>
            <a:off x="0" y="274638"/>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地域包括医療病棟② 施設基準等</a:t>
            </a:r>
          </a:p>
        </p:txBody>
      </p:sp>
      <p:sp>
        <p:nvSpPr>
          <p:cNvPr id="27" name="正方形/長方形 26">
            <a:extLst>
              <a:ext uri="{FF2B5EF4-FFF2-40B4-BE49-F238E27FC236}">
                <a16:creationId xmlns:a16="http://schemas.microsoft.com/office/drawing/2014/main" id="{90577042-465B-3C23-C6B1-64105DDEE12D}"/>
              </a:ext>
            </a:extLst>
          </p:cNvPr>
          <p:cNvSpPr/>
          <p:nvPr/>
        </p:nvSpPr>
        <p:spPr>
          <a:xfrm>
            <a:off x="311927" y="814877"/>
            <a:ext cx="482700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地域包括医療病棟入院料の算定要件及び施設基準</a:t>
            </a:r>
          </a:p>
        </p:txBody>
      </p:sp>
      <p:sp>
        <p:nvSpPr>
          <p:cNvPr id="2" name="スライド番号プレースホルダー 2">
            <a:extLst>
              <a:ext uri="{FF2B5EF4-FFF2-40B4-BE49-F238E27FC236}">
                <a16:creationId xmlns:a16="http://schemas.microsoft.com/office/drawing/2014/main" id="{4180AC24-C3C0-89FA-1170-028BC09444BC}"/>
              </a:ext>
            </a:extLst>
          </p:cNvPr>
          <p:cNvSpPr txBox="1">
            <a:spLocks/>
          </p:cNvSpPr>
          <p:nvPr/>
        </p:nvSpPr>
        <p:spPr>
          <a:xfrm>
            <a:off x="7627702" y="6562517"/>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264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536506489"/>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94059" y="1001555"/>
            <a:ext cx="9717881" cy="5760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初期加算（１日につき）</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150</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入院した日から起算して</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日を限度として算定する。</a:t>
            </a:r>
            <a:endPar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看護補助体制加算（１日につき）</a:t>
            </a:r>
            <a:endPar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25</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対１看護補助体制加算（看護補助者５割以上）</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240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25</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対１看護補助体制加算（看護補助者５割未満）</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220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対１看護補助体制加算</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75</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対１看護補助体制加算</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160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952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入院した日から起算して</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日を限度として算定する。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9525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夜間看護体制加算（１日につき）</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71</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952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施設基準に適合しているものとして届け出た病棟に入院している患者</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952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（看護補助加算を算定する患者に限る。）について算定する。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6400" marR="0" lvl="0" indent="9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夜勤時間帯に看護補助者を配置していること。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6400" marR="0" lvl="0" indent="9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夜間における看護業務の負担の軽減に資する十分な業務管理等の体制が</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6400" marR="0" lvl="0" indent="9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整備されていること。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6400" marR="0" lvl="0" indent="9720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看護職員夜間</a:t>
            </a:r>
            <a:r>
              <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対１配置加算（１日につき）</a:t>
            </a:r>
            <a:endPar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TW" altLang="en-US"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看護職員夜間</a:t>
            </a:r>
            <a:r>
              <a:rPr kumimoji="1" lang="en-US" altLang="zh-TW"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a:t>
            </a:r>
            <a:r>
              <a:rPr kumimoji="1" lang="zh-TW" altLang="en-US"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対１配置加算</a:t>
            </a:r>
            <a:r>
              <a:rPr kumimoji="1" lang="ja-JP" altLang="en-US"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ja-JP" altLang="en-US" sz="8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110</a:t>
            </a:r>
            <a:r>
              <a:rPr kumimoji="1" lang="ja-JP" altLang="en-US"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 </a:t>
            </a:r>
            <a:r>
              <a:rPr kumimoji="1" lang="en-US" altLang="ja-JP"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TW" altLang="en-US"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看護職員夜間</a:t>
            </a:r>
            <a:r>
              <a:rPr kumimoji="1" lang="en-US" altLang="zh-TW"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a:t>
            </a:r>
            <a:r>
              <a:rPr kumimoji="1" lang="zh-TW" altLang="en-US"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対１配置加算</a:t>
            </a:r>
            <a:r>
              <a:rPr kumimoji="1" lang="ja-JP" altLang="en-US"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ja-JP" altLang="en-US" sz="8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90</a:t>
            </a:r>
            <a:r>
              <a:rPr kumimoji="1" lang="ja-JP" altLang="en-US"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952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入院した日から起算して</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日を限度として算定する。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リハビリテーション・栄養・口腔連携加算（１日につき）</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80</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952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リハビリテーション・栄養・口腔連携体制加算と同等の施設基準を満たした保険医療機関において、リハビリテーション、栄養管理及び口腔管理に係る計画を作成した日から</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日を限度として算定する。</a:t>
            </a:r>
            <a:endPar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生活に配慮した医療の推進など地域包括ケアシステムの深化・推進のための取組－①　等</a:t>
            </a:r>
          </a:p>
        </p:txBody>
      </p:sp>
      <p:sp>
        <p:nvSpPr>
          <p:cNvPr id="23" name="タイトル 1">
            <a:extLst>
              <a:ext uri="{FF2B5EF4-FFF2-40B4-BE49-F238E27FC236}">
                <a16:creationId xmlns:a16="http://schemas.microsoft.com/office/drawing/2014/main" id="{479DEA60-53F7-15B1-E41C-91CB7387F7DA}"/>
              </a:ext>
            </a:extLst>
          </p:cNvPr>
          <p:cNvSpPr txBox="1">
            <a:spLocks/>
          </p:cNvSpPr>
          <p:nvPr/>
        </p:nvSpPr>
        <p:spPr>
          <a:xfrm>
            <a:off x="0" y="274638"/>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地域包括医療病棟③ 注加算</a:t>
            </a:r>
          </a:p>
        </p:txBody>
      </p:sp>
      <p:sp>
        <p:nvSpPr>
          <p:cNvPr id="27" name="正方形/長方形 26">
            <a:extLst>
              <a:ext uri="{FF2B5EF4-FFF2-40B4-BE49-F238E27FC236}">
                <a16:creationId xmlns:a16="http://schemas.microsoft.com/office/drawing/2014/main" id="{90577042-465B-3C23-C6B1-64105DDEE12D}"/>
              </a:ext>
            </a:extLst>
          </p:cNvPr>
          <p:cNvSpPr/>
          <p:nvPr/>
        </p:nvSpPr>
        <p:spPr>
          <a:xfrm>
            <a:off x="311928" y="808675"/>
            <a:ext cx="482700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地域包括医療病棟入院料の注加算</a:t>
            </a:r>
          </a:p>
        </p:txBody>
      </p:sp>
      <p:sp>
        <p:nvSpPr>
          <p:cNvPr id="2" name="テキスト ボックス 1">
            <a:extLst>
              <a:ext uri="{FF2B5EF4-FFF2-40B4-BE49-F238E27FC236}">
                <a16:creationId xmlns:a16="http://schemas.microsoft.com/office/drawing/2014/main" id="{6BEA903E-1BAC-7715-EB62-2798E07D9FE1}"/>
              </a:ext>
            </a:extLst>
          </p:cNvPr>
          <p:cNvSpPr txBox="1"/>
          <p:nvPr/>
        </p:nvSpPr>
        <p:spPr>
          <a:xfrm>
            <a:off x="5138928" y="2016429"/>
            <a:ext cx="4608945" cy="183127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夜間看護補助体制加算（１日につき）</a:t>
            </a:r>
            <a:endPar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夜間</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対１看護補助体制加算</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125</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夜間</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対１看護補助体制加算</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夜間</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対１看護補助体制加算</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105</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3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952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施設基準に適合しているものとして届け出た病棟に入院している患者（看護補助加算を算定する患者に限る。）について算定する。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9525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 name="テキスト ボックス 3">
            <a:extLst>
              <a:ext uri="{FF2B5EF4-FFF2-40B4-BE49-F238E27FC236}">
                <a16:creationId xmlns:a16="http://schemas.microsoft.com/office/drawing/2014/main" id="{69AF5959-FDAE-3276-0898-1D67A57E83EF}"/>
              </a:ext>
            </a:extLst>
          </p:cNvPr>
          <p:cNvSpPr txBox="1"/>
          <p:nvPr/>
        </p:nvSpPr>
        <p:spPr>
          <a:xfrm>
            <a:off x="5138926" y="3410320"/>
            <a:ext cx="4716000" cy="186974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看護補助体制充実加算（１日につき）</a:t>
            </a:r>
            <a:endPar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看護補助体制充実加算１</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25</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看護補助体制充実加算２</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15</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看護補助体制充実加算３</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５点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952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施設基準に適合しているものとして届け出た病棟に入院している患者</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952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（看護補助加算を算定する患者に限る。）について算定する。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9525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 name="テキスト ボックス 4">
            <a:extLst>
              <a:ext uri="{FF2B5EF4-FFF2-40B4-BE49-F238E27FC236}">
                <a16:creationId xmlns:a16="http://schemas.microsoft.com/office/drawing/2014/main" id="{778E1D7B-20A8-DF42-D720-B46217F33FD2}"/>
              </a:ext>
            </a:extLst>
          </p:cNvPr>
          <p:cNvSpPr txBox="1"/>
          <p:nvPr/>
        </p:nvSpPr>
        <p:spPr>
          <a:xfrm>
            <a:off x="5032709" y="5063751"/>
            <a:ext cx="4608945"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看護職員夜間</a:t>
            </a:r>
            <a:r>
              <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16</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対１配置加算（１日につき）</a:t>
            </a:r>
            <a:endPar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8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TW" altLang="en-US"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看護職員夜間</a:t>
            </a:r>
            <a:r>
              <a:rPr kumimoji="1" lang="en-US" altLang="zh-TW"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16</a:t>
            </a:r>
            <a:r>
              <a:rPr kumimoji="1" lang="zh-TW" altLang="en-US"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対１配置加算</a:t>
            </a:r>
            <a:r>
              <a:rPr kumimoji="1" lang="ja-JP" altLang="en-US"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ja-JP" altLang="en-US" sz="8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70</a:t>
            </a:r>
            <a:r>
              <a:rPr kumimoji="1" lang="ja-JP" altLang="en-US"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 </a:t>
            </a:r>
            <a:r>
              <a:rPr kumimoji="1" lang="en-US" altLang="ja-JP"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TW" altLang="en-US"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看護職員夜間</a:t>
            </a:r>
            <a:r>
              <a:rPr kumimoji="1" lang="en-US" altLang="zh-TW"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16</a:t>
            </a:r>
            <a:r>
              <a:rPr kumimoji="1" lang="zh-TW" altLang="en-US"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対１配置加算</a:t>
            </a:r>
            <a:r>
              <a:rPr kumimoji="1" lang="ja-JP" altLang="en-US"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ja-JP" altLang="en-US" sz="8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45</a:t>
            </a:r>
            <a:r>
              <a:rPr kumimoji="1" lang="ja-JP" altLang="en-US" sz="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　</a:t>
            </a:r>
            <a:endParaRPr kumimoji="1" lang="en-US" altLang="ja-JP" sz="9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9525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6" name="スライド番号プレースホルダー 2">
            <a:extLst>
              <a:ext uri="{FF2B5EF4-FFF2-40B4-BE49-F238E27FC236}">
                <a16:creationId xmlns:a16="http://schemas.microsoft.com/office/drawing/2014/main" id="{071502A4-ABD1-CF6C-3F3D-E696EC32000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265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759623903"/>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生活に配慮した医療の推進など地域包括ケアシステムの深化・推進のための取組－①　等</a:t>
            </a:r>
          </a:p>
        </p:txBody>
      </p:sp>
      <p:sp>
        <p:nvSpPr>
          <p:cNvPr id="3" name="スライド番号プレースホルダ 29">
            <a:extLst>
              <a:ext uri="{FF2B5EF4-FFF2-40B4-BE49-F238E27FC236}">
                <a16:creationId xmlns:a16="http://schemas.microsoft.com/office/drawing/2014/main" id="{E4FFDB55-6C36-E132-34BF-78E5388F02DE}"/>
              </a:ext>
            </a:extLst>
          </p:cNvPr>
          <p:cNvSpPr txBox="1">
            <a:spLocks/>
          </p:cNvSpPr>
          <p:nvPr/>
        </p:nvSpPr>
        <p:spPr>
          <a:xfrm>
            <a:off x="7465296" y="6469221"/>
            <a:ext cx="2311400" cy="365125"/>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0B2F95FF-E40F-416C-A809-4854A63BB9D8}" type="slidenum">
              <a:rPr kumimoji="1" lang="ja-JP" altLang="en-US" sz="1800" b="1"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266</a:t>
            </a:fld>
            <a:endParaRPr kumimoji="1" lang="ja-JP" altLang="en-US" sz="18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3" name="タイトル 1">
            <a:extLst>
              <a:ext uri="{FF2B5EF4-FFF2-40B4-BE49-F238E27FC236}">
                <a16:creationId xmlns:a16="http://schemas.microsoft.com/office/drawing/2014/main" id="{479DEA60-53F7-15B1-E41C-91CB7387F7DA}"/>
              </a:ext>
            </a:extLst>
          </p:cNvPr>
          <p:cNvSpPr txBox="1">
            <a:spLocks/>
          </p:cNvSpPr>
          <p:nvPr/>
        </p:nvSpPr>
        <p:spPr>
          <a:xfrm>
            <a:off x="0" y="274638"/>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地域包括医療病棟④ 包括範囲</a:t>
            </a:r>
          </a:p>
        </p:txBody>
      </p:sp>
      <p:sp>
        <p:nvSpPr>
          <p:cNvPr id="2" name="正方形/長方形 1">
            <a:extLst>
              <a:ext uri="{FF2B5EF4-FFF2-40B4-BE49-F238E27FC236}">
                <a16:creationId xmlns:a16="http://schemas.microsoft.com/office/drawing/2014/main" id="{516DB03E-BF2E-ABB4-3009-5DDC34D088EC}"/>
              </a:ext>
            </a:extLst>
          </p:cNvPr>
          <p:cNvSpPr/>
          <p:nvPr/>
        </p:nvSpPr>
        <p:spPr>
          <a:xfrm>
            <a:off x="188119" y="782821"/>
            <a:ext cx="9529762" cy="34803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以下の診療の費用は</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地域包括医療病棟入院料に含まれる</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。（包括範囲）</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a:extLst>
              <a:ext uri="{FF2B5EF4-FFF2-40B4-BE49-F238E27FC236}">
                <a16:creationId xmlns:a16="http://schemas.microsoft.com/office/drawing/2014/main" id="{EC41464B-AFAC-FF2F-4F6D-842F368CC887}"/>
              </a:ext>
            </a:extLst>
          </p:cNvPr>
          <p:cNvSpPr/>
          <p:nvPr/>
        </p:nvSpPr>
        <p:spPr>
          <a:xfrm>
            <a:off x="0" y="1155056"/>
            <a:ext cx="9906000" cy="5753192"/>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地域包括医療病棟入院料に含まれる費用（概要）</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入院基本料</a:t>
            </a:r>
            <a:endParaRPr kumimoji="1" lang="en-US" altLang="ja-JP"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入院基本料等加算</a:t>
            </a:r>
            <a:endParaRPr kumimoji="1" lang="en-US" altLang="ja-JP"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臨床研修病院入院診療加算、救急医療管理加算、在宅患者緊急入院診療加算、医師事務作業補助体制加算、</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地域加算、離島加算、特定感染症患者療養環境特別加算、栄養サポートチーム加算、医療安全対策加算、</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感染対策向上加算、患者サポート体制充実加算、報告書管理体制加算、褥瘡ハイリスク患者ケア加算、</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病棟薬剤業務実施加算（１に限る。）、データ提出加算、入退院支援加算（１のイに限る。）、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医療的ケア児（者）入院前支援加算、認知症ケア加算、薬剤総合評価調整加算、排尿自立支援加算、</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地域医療体制確保加算及び協力対象施設入所者入院加算</a:t>
            </a: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を除く</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医学管理のうち、手術前医学管理料、手術後医学管理料</a:t>
            </a:r>
            <a:endParaRPr kumimoji="1" lang="en-US" altLang="ja-JP"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検査</a:t>
            </a:r>
            <a:endParaRPr kumimoji="1" lang="en-US" altLang="ja-JP"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心臓カテーテル検査、内視鏡検査、血液採取以外の診断穿刺・検体採取料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並びにこれらに伴う薬剤及び特定保険医療材料</a:t>
            </a: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を除く</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画像診断</a:t>
            </a:r>
            <a:endParaRPr kumimoji="1" lang="en-US" altLang="ja-JP"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画像診断管理加算１～４、造影剤注入手技（主要血管の分枝血管を選択的に造影撮影した場合）</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並びに造影剤注入手技（主要血管の分枝血管を選択的に造影撮影した場合）に伴う薬剤及び特定保険医療材料</a:t>
            </a: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を除く</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投薬、注射</a:t>
            </a:r>
            <a:endParaRPr kumimoji="1" lang="en-US" altLang="ja-JP"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抗悪性腫瘍薬等の除外薬剤・注射薬、無菌製剤処理料</a:t>
            </a: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を除く</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リハビリテーション及び精神療法で使用される薬剤</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処置</a:t>
            </a:r>
            <a:endParaRPr kumimoji="1" lang="en-US" altLang="ja-JP"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人口腎臓等、局所陰圧閉鎖処置等の</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1,000</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点以上の処置</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並びにこれらに伴う薬剤及び特定保険医療材料</a:t>
            </a: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を除く</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病理標本作製料</a:t>
            </a:r>
            <a:endParaRPr kumimoji="1" lang="en-US" altLang="ja-JP"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術中迅速病理組織標本作成を</a:t>
            </a: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除く</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a:t>
            </a:r>
            <a:r>
              <a:rPr kumimoji="1" lang="ja-JP" altLang="en-US" sz="1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リハビリテーション及び精神療法は地域包括医療病棟入院料に含まれない。（包括範囲外）</a:t>
            </a:r>
            <a:endParaRPr kumimoji="1" lang="en-US" altLang="ja-JP" sz="1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他、</a:t>
            </a:r>
            <a:r>
              <a:rPr kumimoji="1" lang="ja-JP" altLang="en-US" sz="1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手術、麻酔等の費用は地域包括医療病棟入院料に含まれない。 （包括範囲外）</a:t>
            </a:r>
            <a:endParaRPr kumimoji="1" lang="en-US" altLang="ja-JP" sz="1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3296871567"/>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生活に配慮した医療の推進など地域包括ケアシステムの深化・推進のための取組－①　等</a:t>
            </a:r>
          </a:p>
        </p:txBody>
      </p:sp>
      <p:sp>
        <p:nvSpPr>
          <p:cNvPr id="4" name="正方形/長方形 3">
            <a:extLst>
              <a:ext uri="{FF2B5EF4-FFF2-40B4-BE49-F238E27FC236}">
                <a16:creationId xmlns:a16="http://schemas.microsoft.com/office/drawing/2014/main" id="{7B4A9A7F-79C2-3EB7-5110-7ACC3249072F}"/>
              </a:ext>
            </a:extLst>
          </p:cNvPr>
          <p:cNvSpPr/>
          <p:nvPr/>
        </p:nvSpPr>
        <p:spPr>
          <a:xfrm>
            <a:off x="500986" y="2859312"/>
            <a:ext cx="550044" cy="702048"/>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5" name="正方形/長方形 4">
            <a:extLst>
              <a:ext uri="{FF2B5EF4-FFF2-40B4-BE49-F238E27FC236}">
                <a16:creationId xmlns:a16="http://schemas.microsoft.com/office/drawing/2014/main" id="{B26EC6AF-8E8F-12B6-FCEC-2FFECCB035CF}"/>
              </a:ext>
            </a:extLst>
          </p:cNvPr>
          <p:cNvSpPr/>
          <p:nvPr/>
        </p:nvSpPr>
        <p:spPr>
          <a:xfrm>
            <a:off x="272228" y="2621565"/>
            <a:ext cx="533447" cy="952080"/>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6" name="テキスト ボックス 5">
            <a:extLst>
              <a:ext uri="{FF2B5EF4-FFF2-40B4-BE49-F238E27FC236}">
                <a16:creationId xmlns:a16="http://schemas.microsoft.com/office/drawing/2014/main" id="{0731BA0D-03CB-F964-A4B7-57C08A91C3FE}"/>
              </a:ext>
            </a:extLst>
          </p:cNvPr>
          <p:cNvSpPr txBox="1"/>
          <p:nvPr/>
        </p:nvSpPr>
        <p:spPr>
          <a:xfrm>
            <a:off x="77175" y="1289755"/>
            <a:ext cx="3699760" cy="307777"/>
          </a:xfrm>
          <a:prstGeom prst="rect">
            <a:avLst/>
          </a:prstGeom>
          <a:gradFill flip="none" rotWithShape="1">
            <a:gsLst>
              <a:gs pos="0">
                <a:schemeClr val="accent2">
                  <a:lumMod val="40000"/>
                  <a:lumOff val="60000"/>
                </a:schemeClr>
              </a:gs>
              <a:gs pos="100000">
                <a:schemeClr val="accent3">
                  <a:lumMod val="60000"/>
                  <a:lumOff val="40000"/>
                </a:schemeClr>
              </a:gs>
            </a:gsLst>
            <a:lin ang="0" scaled="1"/>
            <a:tileRect/>
          </a:gradFill>
        </p:spPr>
        <p:txBody>
          <a:bodyPr wrap="square" rtlCol="0"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srgbClr val="C00000"/>
                </a:solidFill>
                <a:effectLst>
                  <a:glow rad="381000">
                    <a:prstClr val="white"/>
                  </a:glow>
                </a:effectLst>
                <a:uLnTx/>
                <a:uFillTx/>
                <a:latin typeface="メイリオ"/>
                <a:ea typeface="メイリオ"/>
                <a:cs typeface="メイリオ" panose="020B0604030504040204" pitchFamily="50" charset="-128"/>
              </a:rPr>
              <a:t>急性期医療　　　</a:t>
            </a:r>
          </a:p>
        </p:txBody>
      </p:sp>
      <p:sp>
        <p:nvSpPr>
          <p:cNvPr id="8" name="正方形/長方形 7">
            <a:extLst>
              <a:ext uri="{FF2B5EF4-FFF2-40B4-BE49-F238E27FC236}">
                <a16:creationId xmlns:a16="http://schemas.microsoft.com/office/drawing/2014/main" id="{1B3B8CB7-62F1-C40F-474C-02B4F0441C45}"/>
              </a:ext>
            </a:extLst>
          </p:cNvPr>
          <p:cNvSpPr/>
          <p:nvPr/>
        </p:nvSpPr>
        <p:spPr>
          <a:xfrm>
            <a:off x="234408" y="3542587"/>
            <a:ext cx="1576607" cy="2687547"/>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9" name="テキスト ボックス 8">
            <a:extLst>
              <a:ext uri="{FF2B5EF4-FFF2-40B4-BE49-F238E27FC236}">
                <a16:creationId xmlns:a16="http://schemas.microsoft.com/office/drawing/2014/main" id="{30023DBF-17D2-5E30-67BB-585B18C8A8F5}"/>
              </a:ext>
            </a:extLst>
          </p:cNvPr>
          <p:cNvSpPr txBox="1"/>
          <p:nvPr/>
        </p:nvSpPr>
        <p:spPr>
          <a:xfrm>
            <a:off x="67737" y="4281168"/>
            <a:ext cx="1875397" cy="492443"/>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看護職員配置</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１０対１</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10" name="テキスト ボックス 9">
            <a:extLst>
              <a:ext uri="{FF2B5EF4-FFF2-40B4-BE49-F238E27FC236}">
                <a16:creationId xmlns:a16="http://schemas.microsoft.com/office/drawing/2014/main" id="{F1E801B3-4D1B-35B1-2AB5-71155DE1C804}"/>
              </a:ext>
            </a:extLst>
          </p:cNvPr>
          <p:cNvSpPr txBox="1"/>
          <p:nvPr/>
        </p:nvSpPr>
        <p:spPr>
          <a:xfrm>
            <a:off x="806260" y="3517590"/>
            <a:ext cx="442231" cy="369332"/>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a:ln>
                  <a:noFill/>
                </a:ln>
                <a:solidFill>
                  <a:prstClr val="black"/>
                </a:solidFill>
                <a:effectLst/>
                <a:uLnTx/>
                <a:uFillTx/>
                <a:latin typeface="メイリオ"/>
                <a:ea typeface="メイリオ"/>
                <a:cs typeface="+mn-cs"/>
              </a:rPr>
              <a:t>＋</a:t>
            </a:r>
          </a:p>
        </p:txBody>
      </p:sp>
      <p:sp>
        <p:nvSpPr>
          <p:cNvPr id="11" name="正方形/長方形 10">
            <a:extLst>
              <a:ext uri="{FF2B5EF4-FFF2-40B4-BE49-F238E27FC236}">
                <a16:creationId xmlns:a16="http://schemas.microsoft.com/office/drawing/2014/main" id="{31293DDD-E2E6-4B1D-716E-93BD621AEDAB}"/>
              </a:ext>
            </a:extLst>
          </p:cNvPr>
          <p:cNvSpPr/>
          <p:nvPr/>
        </p:nvSpPr>
        <p:spPr>
          <a:xfrm>
            <a:off x="196122" y="2357288"/>
            <a:ext cx="463135" cy="1188000"/>
          </a:xfrm>
          <a:prstGeom prst="rect">
            <a:avLst/>
          </a:prstGeom>
          <a:solidFill>
            <a:schemeClr val="accent2">
              <a:lumMod val="40000"/>
              <a:lumOff val="60000"/>
            </a:schemeClr>
          </a:solidFill>
          <a:ln>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a:ln>
                  <a:noFill/>
                </a:ln>
                <a:solidFill>
                  <a:prstClr val="black"/>
                </a:solidFill>
                <a:effectLst/>
                <a:uLnTx/>
                <a:uFillTx/>
                <a:latin typeface="メイリオ"/>
                <a:ea typeface="メイリオ"/>
                <a:cs typeface="+mn-cs"/>
              </a:rPr>
              <a:t>7</a:t>
            </a: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対１</a:t>
            </a:r>
          </a:p>
        </p:txBody>
      </p:sp>
      <p:sp>
        <p:nvSpPr>
          <p:cNvPr id="12" name="正方形/長方形 11">
            <a:extLst>
              <a:ext uri="{FF2B5EF4-FFF2-40B4-BE49-F238E27FC236}">
                <a16:creationId xmlns:a16="http://schemas.microsoft.com/office/drawing/2014/main" id="{9B5B585B-E023-4761-1CBB-B53348A48D60}"/>
              </a:ext>
            </a:extLst>
          </p:cNvPr>
          <p:cNvSpPr/>
          <p:nvPr/>
        </p:nvSpPr>
        <p:spPr>
          <a:xfrm>
            <a:off x="800536" y="3027337"/>
            <a:ext cx="527773" cy="533591"/>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14" name="正方形/長方形 13">
            <a:extLst>
              <a:ext uri="{FF2B5EF4-FFF2-40B4-BE49-F238E27FC236}">
                <a16:creationId xmlns:a16="http://schemas.microsoft.com/office/drawing/2014/main" id="{1D8B80C9-5C1E-E172-94FE-2F633DE995B0}"/>
              </a:ext>
            </a:extLst>
          </p:cNvPr>
          <p:cNvSpPr/>
          <p:nvPr/>
        </p:nvSpPr>
        <p:spPr>
          <a:xfrm>
            <a:off x="1159762" y="3295392"/>
            <a:ext cx="392043" cy="264952"/>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15" name="正方形/長方形 14">
            <a:extLst>
              <a:ext uri="{FF2B5EF4-FFF2-40B4-BE49-F238E27FC236}">
                <a16:creationId xmlns:a16="http://schemas.microsoft.com/office/drawing/2014/main" id="{A2AA4EB9-5A89-57DA-C7A1-80A0B30F620D}"/>
              </a:ext>
            </a:extLst>
          </p:cNvPr>
          <p:cNvSpPr/>
          <p:nvPr/>
        </p:nvSpPr>
        <p:spPr>
          <a:xfrm>
            <a:off x="952411" y="2309778"/>
            <a:ext cx="1633030" cy="50940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rgbClr val="C00000"/>
                </a:solidFill>
                <a:effectLst/>
                <a:uLnTx/>
                <a:uFillTx/>
                <a:latin typeface="メイリオ"/>
                <a:ea typeface="メイリオ"/>
                <a:cs typeface="メイリオ" panose="020B0604030504040204" pitchFamily="50" charset="-128"/>
              </a:rPr>
              <a:t>急性期の患者割合</a:t>
            </a:r>
            <a:endParaRPr kumimoji="1" lang="en-US" altLang="ja-JP" sz="1200" b="0" i="0" u="none" strike="noStrike" kern="1200" cap="none" spc="0" normalizeH="0" baseline="0" noProof="0">
              <a:ln>
                <a:noFill/>
              </a:ln>
              <a:solidFill>
                <a:srgbClr val="C00000"/>
              </a:solidFill>
              <a:effectLst/>
              <a:uLnTx/>
              <a:uFillTx/>
              <a:latin typeface="メイリオ"/>
              <a:ea typeface="メイリオ"/>
              <a:cs typeface="メイリオ" panose="020B0604030504040204" pitchFamily="50" charset="-128"/>
            </a:endParaRPr>
          </a:p>
        </p:txBody>
      </p:sp>
      <p:sp>
        <p:nvSpPr>
          <p:cNvPr id="18" name="正方形/長方形 17">
            <a:extLst>
              <a:ext uri="{FF2B5EF4-FFF2-40B4-BE49-F238E27FC236}">
                <a16:creationId xmlns:a16="http://schemas.microsoft.com/office/drawing/2014/main" id="{18E161FC-334E-F703-CDFB-EF91002B1DAC}"/>
              </a:ext>
            </a:extLst>
          </p:cNvPr>
          <p:cNvSpPr/>
          <p:nvPr/>
        </p:nvSpPr>
        <p:spPr>
          <a:xfrm>
            <a:off x="2579018" y="2843835"/>
            <a:ext cx="1027252" cy="3386299"/>
          </a:xfrm>
          <a:prstGeom prst="rect">
            <a:avLst/>
          </a:prstGeom>
          <a:solidFill>
            <a:srgbClr val="70AD47">
              <a:lumMod val="40000"/>
              <a:lumOff val="60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a:ln>
                <a:noFill/>
              </a:ln>
              <a:solidFill>
                <a:prstClr val="white"/>
              </a:solidFill>
              <a:effectLst/>
              <a:uLnTx/>
              <a:uFillTx/>
              <a:latin typeface="メイリオ"/>
              <a:ea typeface="メイリオ"/>
              <a:cs typeface="+mn-cs"/>
            </a:endParaRPr>
          </a:p>
        </p:txBody>
      </p:sp>
      <p:sp>
        <p:nvSpPr>
          <p:cNvPr id="23" name="テキスト ボックス 22">
            <a:extLst>
              <a:ext uri="{FF2B5EF4-FFF2-40B4-BE49-F238E27FC236}">
                <a16:creationId xmlns:a16="http://schemas.microsoft.com/office/drawing/2014/main" id="{C31002D2-87CD-46BD-BE32-6FE8267B60E2}"/>
              </a:ext>
            </a:extLst>
          </p:cNvPr>
          <p:cNvSpPr txBox="1"/>
          <p:nvPr/>
        </p:nvSpPr>
        <p:spPr>
          <a:xfrm>
            <a:off x="2592870" y="6244976"/>
            <a:ext cx="959877" cy="553998"/>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a:ea typeface="メイリオ"/>
                <a:cs typeface="+mn-cs"/>
              </a:rPr>
              <a:t>地域包括ケア病棟入院料（包括評価）</a:t>
            </a:r>
          </a:p>
        </p:txBody>
      </p:sp>
      <p:sp>
        <p:nvSpPr>
          <p:cNvPr id="27" name="正方形/長方形 26">
            <a:extLst>
              <a:ext uri="{FF2B5EF4-FFF2-40B4-BE49-F238E27FC236}">
                <a16:creationId xmlns:a16="http://schemas.microsoft.com/office/drawing/2014/main" id="{3FCF77A7-4FFE-E452-4D0E-AEFBB8741CA0}"/>
              </a:ext>
            </a:extLst>
          </p:cNvPr>
          <p:cNvSpPr/>
          <p:nvPr/>
        </p:nvSpPr>
        <p:spPr>
          <a:xfrm>
            <a:off x="2592870" y="2086650"/>
            <a:ext cx="304603" cy="786263"/>
          </a:xfrm>
          <a:prstGeom prst="rect">
            <a:avLst/>
          </a:prstGeom>
          <a:solidFill>
            <a:srgbClr val="70AD47">
              <a:lumMod val="40000"/>
              <a:lumOff val="60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a:ln>
                <a:noFill/>
              </a:ln>
              <a:solidFill>
                <a:prstClr val="white"/>
              </a:solidFill>
              <a:effectLst/>
              <a:uLnTx/>
              <a:uFillTx/>
              <a:latin typeface="メイリオ"/>
              <a:ea typeface="メイリオ"/>
              <a:cs typeface="+mn-cs"/>
            </a:endParaRPr>
          </a:p>
        </p:txBody>
      </p:sp>
      <p:sp>
        <p:nvSpPr>
          <p:cNvPr id="32" name="テキスト ボックス 31">
            <a:extLst>
              <a:ext uri="{FF2B5EF4-FFF2-40B4-BE49-F238E27FC236}">
                <a16:creationId xmlns:a16="http://schemas.microsoft.com/office/drawing/2014/main" id="{E1AAD019-101E-E087-FDCF-982EAE9AC341}"/>
              </a:ext>
            </a:extLst>
          </p:cNvPr>
          <p:cNvSpPr txBox="1"/>
          <p:nvPr/>
        </p:nvSpPr>
        <p:spPr>
          <a:xfrm>
            <a:off x="2491651" y="5545814"/>
            <a:ext cx="1237575" cy="276999"/>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DA63"/>
                </a:solidFill>
                <a:effectLst>
                  <a:glow rad="381000">
                    <a:prstClr val="white"/>
                  </a:glow>
                </a:effectLst>
                <a:uLnTx/>
                <a:uFillTx/>
                <a:latin typeface="メイリオ"/>
                <a:ea typeface="メイリオ"/>
                <a:cs typeface="メイリオ" panose="020B0604030504040204" pitchFamily="50" charset="-128"/>
              </a:rPr>
              <a:t>地域包括ケア</a:t>
            </a:r>
          </a:p>
        </p:txBody>
      </p:sp>
      <p:sp>
        <p:nvSpPr>
          <p:cNvPr id="34" name="テキスト ボックス 33">
            <a:extLst>
              <a:ext uri="{FF2B5EF4-FFF2-40B4-BE49-F238E27FC236}">
                <a16:creationId xmlns:a16="http://schemas.microsoft.com/office/drawing/2014/main" id="{DF19DD3A-A9EB-FD22-E9D1-D0F0FB3954DC}"/>
              </a:ext>
            </a:extLst>
          </p:cNvPr>
          <p:cNvSpPr txBox="1"/>
          <p:nvPr/>
        </p:nvSpPr>
        <p:spPr>
          <a:xfrm>
            <a:off x="2471626" y="4281168"/>
            <a:ext cx="1277627" cy="492443"/>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看護職員配置</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１３対１</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35" name="テキスト ボックス 34">
            <a:extLst>
              <a:ext uri="{FF2B5EF4-FFF2-40B4-BE49-F238E27FC236}">
                <a16:creationId xmlns:a16="http://schemas.microsoft.com/office/drawing/2014/main" id="{57887982-899B-D32A-7E0F-39768141C270}"/>
              </a:ext>
            </a:extLst>
          </p:cNvPr>
          <p:cNvSpPr txBox="1"/>
          <p:nvPr/>
        </p:nvSpPr>
        <p:spPr>
          <a:xfrm>
            <a:off x="-24046" y="6244976"/>
            <a:ext cx="2150152" cy="25391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a:ea typeface="メイリオ"/>
                <a:cs typeface="+mn-cs"/>
              </a:rPr>
              <a:t>急性期一般病棟入院料</a:t>
            </a:r>
          </a:p>
        </p:txBody>
      </p:sp>
      <p:cxnSp>
        <p:nvCxnSpPr>
          <p:cNvPr id="38" name="直線矢印コネクタ 37">
            <a:extLst>
              <a:ext uri="{FF2B5EF4-FFF2-40B4-BE49-F238E27FC236}">
                <a16:creationId xmlns:a16="http://schemas.microsoft.com/office/drawing/2014/main" id="{AAA414B6-8D31-5813-EF64-D6399F747FFB}"/>
              </a:ext>
            </a:extLst>
          </p:cNvPr>
          <p:cNvCxnSpPr>
            <a:cxnSpLocks/>
          </p:cNvCxnSpPr>
          <p:nvPr/>
        </p:nvCxnSpPr>
        <p:spPr>
          <a:xfrm>
            <a:off x="2958166" y="2071230"/>
            <a:ext cx="1" cy="271109"/>
          </a:xfrm>
          <a:prstGeom prst="straightConnector1">
            <a:avLst/>
          </a:prstGeom>
          <a:noFill/>
          <a:ln w="6350" cap="flat" cmpd="sng" algn="ctr">
            <a:solidFill>
              <a:srgbClr val="00B050"/>
            </a:solidFill>
            <a:prstDash val="solid"/>
            <a:miter lim="800000"/>
            <a:headEnd type="stealth" w="lg" len="lg"/>
            <a:tailEnd type="stealth" w="lg" len="lg"/>
          </a:ln>
          <a:effectLst/>
        </p:spPr>
      </p:cxnSp>
      <p:sp>
        <p:nvSpPr>
          <p:cNvPr id="39" name="テキスト ボックス 38">
            <a:extLst>
              <a:ext uri="{FF2B5EF4-FFF2-40B4-BE49-F238E27FC236}">
                <a16:creationId xmlns:a16="http://schemas.microsoft.com/office/drawing/2014/main" id="{751F62E3-D0F3-9E20-29CF-2A2B4F3B25D2}"/>
              </a:ext>
            </a:extLst>
          </p:cNvPr>
          <p:cNvSpPr txBox="1"/>
          <p:nvPr/>
        </p:nvSpPr>
        <p:spPr>
          <a:xfrm>
            <a:off x="-90172" y="5543482"/>
            <a:ext cx="2191214" cy="276999"/>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FF0909"/>
                </a:solidFill>
                <a:effectLst>
                  <a:glow rad="381000">
                    <a:prstClr val="white"/>
                  </a:glow>
                </a:effectLst>
                <a:uLnTx/>
                <a:uFillTx/>
                <a:latin typeface="メイリオ"/>
                <a:ea typeface="メイリオ"/>
                <a:cs typeface="メイリオ" panose="020B0604030504040204" pitchFamily="50" charset="-128"/>
              </a:rPr>
              <a:t>急性期一般</a:t>
            </a:r>
          </a:p>
        </p:txBody>
      </p:sp>
      <p:sp>
        <p:nvSpPr>
          <p:cNvPr id="41" name="正方形/長方形 40">
            <a:extLst>
              <a:ext uri="{FF2B5EF4-FFF2-40B4-BE49-F238E27FC236}">
                <a16:creationId xmlns:a16="http://schemas.microsoft.com/office/drawing/2014/main" id="{C33F704D-4B56-6B4D-245E-A865662CE4D7}"/>
              </a:ext>
            </a:extLst>
          </p:cNvPr>
          <p:cNvSpPr/>
          <p:nvPr/>
        </p:nvSpPr>
        <p:spPr>
          <a:xfrm>
            <a:off x="3113919" y="2612946"/>
            <a:ext cx="380873" cy="266558"/>
          </a:xfrm>
          <a:prstGeom prst="rect">
            <a:avLst/>
          </a:prstGeom>
          <a:solidFill>
            <a:srgbClr val="70AD47">
              <a:lumMod val="40000"/>
              <a:lumOff val="60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a:ln>
                <a:noFill/>
              </a:ln>
              <a:solidFill>
                <a:prstClr val="white"/>
              </a:solidFill>
              <a:effectLst/>
              <a:uLnTx/>
              <a:uFillTx/>
              <a:latin typeface="メイリオ"/>
              <a:ea typeface="メイリオ"/>
              <a:cs typeface="+mn-cs"/>
            </a:endParaRPr>
          </a:p>
        </p:txBody>
      </p:sp>
      <p:cxnSp>
        <p:nvCxnSpPr>
          <p:cNvPr id="42" name="直線コネクタ 41">
            <a:extLst>
              <a:ext uri="{FF2B5EF4-FFF2-40B4-BE49-F238E27FC236}">
                <a16:creationId xmlns:a16="http://schemas.microsoft.com/office/drawing/2014/main" id="{4C1630F5-4164-9504-2936-497D1A821256}"/>
              </a:ext>
            </a:extLst>
          </p:cNvPr>
          <p:cNvCxnSpPr>
            <a:cxnSpLocks/>
          </p:cNvCxnSpPr>
          <p:nvPr/>
        </p:nvCxnSpPr>
        <p:spPr>
          <a:xfrm flipV="1">
            <a:off x="3176250" y="2855950"/>
            <a:ext cx="651375" cy="1"/>
          </a:xfrm>
          <a:prstGeom prst="line">
            <a:avLst/>
          </a:prstGeom>
          <a:noFill/>
          <a:ln w="12700" cap="flat" cmpd="sng" algn="ctr">
            <a:solidFill>
              <a:srgbClr val="00B050"/>
            </a:solidFill>
            <a:prstDash val="dash"/>
            <a:miter lim="800000"/>
          </a:ln>
          <a:effectLst/>
        </p:spPr>
      </p:cxnSp>
      <p:sp>
        <p:nvSpPr>
          <p:cNvPr id="47" name="正方形/長方形 46">
            <a:extLst>
              <a:ext uri="{FF2B5EF4-FFF2-40B4-BE49-F238E27FC236}">
                <a16:creationId xmlns:a16="http://schemas.microsoft.com/office/drawing/2014/main" id="{88489A3B-72B4-CC44-2A7B-E90B364D721E}"/>
              </a:ext>
            </a:extLst>
          </p:cNvPr>
          <p:cNvSpPr/>
          <p:nvPr/>
        </p:nvSpPr>
        <p:spPr>
          <a:xfrm>
            <a:off x="2581273" y="2342339"/>
            <a:ext cx="627702" cy="511318"/>
          </a:xfrm>
          <a:prstGeom prst="rect">
            <a:avLst/>
          </a:prstGeom>
          <a:solidFill>
            <a:srgbClr val="C5E0B4"/>
          </a:solidFill>
          <a:ln w="12700" cap="flat" cmpd="sng" algn="ctr">
            <a:solidFill>
              <a:schemeClr val="accent5">
                <a:lumMod val="50000"/>
              </a:schemeClr>
            </a:solidFill>
            <a:prstDash val="dash"/>
            <a:miter lim="800000"/>
          </a:ln>
          <a:effectLst/>
        </p:spPr>
        <p:txBody>
          <a:bodyPr wrap="square"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altLang="ja-JP" sz="800" b="0" i="0" u="none" strike="noStrike" kern="0" cap="none" spc="0" normalizeH="0" baseline="0" noProof="0">
              <a:ln>
                <a:noFill/>
              </a:ln>
              <a:solidFill>
                <a:prstClr val="black"/>
              </a:solidFill>
              <a:effectLst/>
              <a:uLnTx/>
              <a:uFillTx/>
              <a:latin typeface="メイリオ"/>
              <a:ea typeface="メイリオ"/>
              <a:cs typeface="+mn-cs"/>
            </a:endParaRPr>
          </a:p>
        </p:txBody>
      </p:sp>
      <p:cxnSp>
        <p:nvCxnSpPr>
          <p:cNvPr id="50" name="直線矢印コネクタ 49">
            <a:extLst>
              <a:ext uri="{FF2B5EF4-FFF2-40B4-BE49-F238E27FC236}">
                <a16:creationId xmlns:a16="http://schemas.microsoft.com/office/drawing/2014/main" id="{D1EF14BB-B7FC-C850-2AB8-51F317AE2E47}"/>
              </a:ext>
            </a:extLst>
          </p:cNvPr>
          <p:cNvCxnSpPr>
            <a:cxnSpLocks/>
          </p:cNvCxnSpPr>
          <p:nvPr/>
        </p:nvCxnSpPr>
        <p:spPr>
          <a:xfrm>
            <a:off x="3623103" y="2590731"/>
            <a:ext cx="1" cy="271109"/>
          </a:xfrm>
          <a:prstGeom prst="straightConnector1">
            <a:avLst/>
          </a:prstGeom>
          <a:noFill/>
          <a:ln w="6350" cap="flat" cmpd="sng" algn="ctr">
            <a:solidFill>
              <a:srgbClr val="00B050"/>
            </a:solidFill>
            <a:prstDash val="solid"/>
            <a:miter lim="800000"/>
            <a:headEnd type="stealth" w="lg" len="lg"/>
            <a:tailEnd type="stealth" w="lg" len="lg"/>
          </a:ln>
          <a:effectLst/>
        </p:spPr>
      </p:cxnSp>
      <p:cxnSp>
        <p:nvCxnSpPr>
          <p:cNvPr id="51" name="直線コネクタ 50">
            <a:extLst>
              <a:ext uri="{FF2B5EF4-FFF2-40B4-BE49-F238E27FC236}">
                <a16:creationId xmlns:a16="http://schemas.microsoft.com/office/drawing/2014/main" id="{E87A6739-18DA-03B2-FE4C-5573DEFCB590}"/>
              </a:ext>
            </a:extLst>
          </p:cNvPr>
          <p:cNvCxnSpPr>
            <a:cxnSpLocks/>
          </p:cNvCxnSpPr>
          <p:nvPr/>
        </p:nvCxnSpPr>
        <p:spPr>
          <a:xfrm>
            <a:off x="48914" y="3543251"/>
            <a:ext cx="1876099" cy="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52" name="直線矢印コネクタ 51">
            <a:extLst>
              <a:ext uri="{FF2B5EF4-FFF2-40B4-BE49-F238E27FC236}">
                <a16:creationId xmlns:a16="http://schemas.microsoft.com/office/drawing/2014/main" id="{BACEA492-09B6-BE97-5427-A7550D1E39D2}"/>
              </a:ext>
            </a:extLst>
          </p:cNvPr>
          <p:cNvCxnSpPr>
            <a:cxnSpLocks/>
          </p:cNvCxnSpPr>
          <p:nvPr/>
        </p:nvCxnSpPr>
        <p:spPr>
          <a:xfrm>
            <a:off x="1161904" y="2808934"/>
            <a:ext cx="475" cy="300465"/>
          </a:xfrm>
          <a:prstGeom prst="straightConnector1">
            <a:avLst/>
          </a:prstGeom>
          <a:ln>
            <a:solidFill>
              <a:srgbClr val="C00000"/>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53" name="直線矢印コネクタ 52">
            <a:extLst>
              <a:ext uri="{FF2B5EF4-FFF2-40B4-BE49-F238E27FC236}">
                <a16:creationId xmlns:a16="http://schemas.microsoft.com/office/drawing/2014/main" id="{1612C87C-B1AF-4A0B-BE2F-C1978640797C}"/>
              </a:ext>
            </a:extLst>
          </p:cNvPr>
          <p:cNvCxnSpPr>
            <a:cxnSpLocks/>
          </p:cNvCxnSpPr>
          <p:nvPr/>
        </p:nvCxnSpPr>
        <p:spPr>
          <a:xfrm>
            <a:off x="1654811" y="3234546"/>
            <a:ext cx="4757" cy="328395"/>
          </a:xfrm>
          <a:prstGeom prst="straightConnector1">
            <a:avLst/>
          </a:prstGeom>
          <a:ln>
            <a:solidFill>
              <a:srgbClr val="C00000"/>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54" name="直線矢印コネクタ 53">
            <a:extLst>
              <a:ext uri="{FF2B5EF4-FFF2-40B4-BE49-F238E27FC236}">
                <a16:creationId xmlns:a16="http://schemas.microsoft.com/office/drawing/2014/main" id="{01428E51-0B28-3C81-E189-390255C11C86}"/>
              </a:ext>
            </a:extLst>
          </p:cNvPr>
          <p:cNvCxnSpPr>
            <a:cxnSpLocks/>
          </p:cNvCxnSpPr>
          <p:nvPr/>
        </p:nvCxnSpPr>
        <p:spPr>
          <a:xfrm>
            <a:off x="1394780" y="3009188"/>
            <a:ext cx="475" cy="300465"/>
          </a:xfrm>
          <a:prstGeom prst="straightConnector1">
            <a:avLst/>
          </a:prstGeom>
          <a:ln>
            <a:solidFill>
              <a:srgbClr val="C00000"/>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55" name="直線矢印コネクタ 54">
            <a:extLst>
              <a:ext uri="{FF2B5EF4-FFF2-40B4-BE49-F238E27FC236}">
                <a16:creationId xmlns:a16="http://schemas.microsoft.com/office/drawing/2014/main" id="{F7CFC858-9F83-8CEB-B797-EC5A07B4D54D}"/>
              </a:ext>
            </a:extLst>
          </p:cNvPr>
          <p:cNvCxnSpPr>
            <a:cxnSpLocks/>
          </p:cNvCxnSpPr>
          <p:nvPr/>
        </p:nvCxnSpPr>
        <p:spPr>
          <a:xfrm>
            <a:off x="899955" y="2606222"/>
            <a:ext cx="475" cy="300465"/>
          </a:xfrm>
          <a:prstGeom prst="straightConnector1">
            <a:avLst/>
          </a:prstGeom>
          <a:ln>
            <a:solidFill>
              <a:srgbClr val="C00000"/>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57" name="直線矢印コネクタ 56">
            <a:extLst>
              <a:ext uri="{FF2B5EF4-FFF2-40B4-BE49-F238E27FC236}">
                <a16:creationId xmlns:a16="http://schemas.microsoft.com/office/drawing/2014/main" id="{81D106D4-5A9B-6F67-A0B9-78838A4E81B9}"/>
              </a:ext>
            </a:extLst>
          </p:cNvPr>
          <p:cNvCxnSpPr>
            <a:cxnSpLocks/>
          </p:cNvCxnSpPr>
          <p:nvPr/>
        </p:nvCxnSpPr>
        <p:spPr>
          <a:xfrm>
            <a:off x="720170" y="2356957"/>
            <a:ext cx="475" cy="300465"/>
          </a:xfrm>
          <a:prstGeom prst="straightConnector1">
            <a:avLst/>
          </a:prstGeom>
          <a:ln>
            <a:solidFill>
              <a:srgbClr val="C00000"/>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sp>
        <p:nvSpPr>
          <p:cNvPr id="46" name="矢印: 右 45">
            <a:extLst>
              <a:ext uri="{FF2B5EF4-FFF2-40B4-BE49-F238E27FC236}">
                <a16:creationId xmlns:a16="http://schemas.microsoft.com/office/drawing/2014/main" id="{9CEA53F7-ABCD-6691-2D72-9470FFE4D3AE}"/>
              </a:ext>
            </a:extLst>
          </p:cNvPr>
          <p:cNvSpPr/>
          <p:nvPr/>
        </p:nvSpPr>
        <p:spPr>
          <a:xfrm>
            <a:off x="4036287" y="3123539"/>
            <a:ext cx="660387" cy="1806795"/>
          </a:xfrm>
          <a:prstGeom prst="rightArrow">
            <a:avLst>
              <a:gd name="adj1" fmla="val 73585"/>
              <a:gd name="adj2" fmla="val 31180"/>
            </a:avLst>
          </a:prstGeom>
          <a:solidFill>
            <a:schemeClr val="accent5">
              <a:lumMod val="60000"/>
              <a:lumOff val="40000"/>
            </a:scheme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0" cap="none" spc="0" normalizeH="0" baseline="0" noProof="0">
              <a:ln>
                <a:noFill/>
              </a:ln>
              <a:solidFill>
                <a:prstClr val="white"/>
              </a:solidFill>
              <a:effectLst/>
              <a:uLnTx/>
              <a:uFillTx/>
              <a:latin typeface="Verdana"/>
              <a:ea typeface="メイリオ"/>
              <a:cs typeface="+mn-cs"/>
            </a:endParaRPr>
          </a:p>
        </p:txBody>
      </p:sp>
      <p:sp>
        <p:nvSpPr>
          <p:cNvPr id="56" name="テキスト ボックス 55">
            <a:extLst>
              <a:ext uri="{FF2B5EF4-FFF2-40B4-BE49-F238E27FC236}">
                <a16:creationId xmlns:a16="http://schemas.microsoft.com/office/drawing/2014/main" id="{F6C5C816-2763-EDFD-2E3E-4CEF4177F39A}"/>
              </a:ext>
            </a:extLst>
          </p:cNvPr>
          <p:cNvSpPr txBox="1"/>
          <p:nvPr/>
        </p:nvSpPr>
        <p:spPr>
          <a:xfrm>
            <a:off x="4986066" y="1314481"/>
            <a:ext cx="4835547" cy="307777"/>
          </a:xfrm>
          <a:prstGeom prst="rect">
            <a:avLst/>
          </a:prstGeom>
          <a:gradFill flip="none" rotWithShape="1">
            <a:gsLst>
              <a:gs pos="0">
                <a:schemeClr val="accent2">
                  <a:lumMod val="40000"/>
                  <a:lumOff val="60000"/>
                </a:schemeClr>
              </a:gs>
              <a:gs pos="100000">
                <a:schemeClr val="accent3">
                  <a:lumMod val="60000"/>
                  <a:lumOff val="40000"/>
                </a:schemeClr>
              </a:gs>
            </a:gsLst>
            <a:lin ang="0" scaled="1"/>
            <a:tileRect/>
          </a:gradFill>
        </p:spPr>
        <p:txBody>
          <a:bodyPr wrap="square" rtlCol="0"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srgbClr val="C00000"/>
                </a:solidFill>
                <a:effectLst>
                  <a:glow rad="381000">
                    <a:prstClr val="white"/>
                  </a:glow>
                </a:effectLst>
                <a:uLnTx/>
                <a:uFillTx/>
                <a:latin typeface="メイリオ"/>
                <a:ea typeface="メイリオ"/>
                <a:cs typeface="メイリオ" panose="020B0604030504040204" pitchFamily="50" charset="-128"/>
              </a:rPr>
              <a:t>急性期医療</a:t>
            </a:r>
          </a:p>
        </p:txBody>
      </p:sp>
      <p:sp>
        <p:nvSpPr>
          <p:cNvPr id="58" name="テキスト ボックス 57">
            <a:extLst>
              <a:ext uri="{FF2B5EF4-FFF2-40B4-BE49-F238E27FC236}">
                <a16:creationId xmlns:a16="http://schemas.microsoft.com/office/drawing/2014/main" id="{64D2D202-1B86-23B8-BB20-AB7FC40309AF}"/>
              </a:ext>
            </a:extLst>
          </p:cNvPr>
          <p:cNvSpPr txBox="1"/>
          <p:nvPr/>
        </p:nvSpPr>
        <p:spPr>
          <a:xfrm>
            <a:off x="8478454" y="1316753"/>
            <a:ext cx="1426570" cy="307777"/>
          </a:xfrm>
          <a:prstGeom prst="rect">
            <a:avLst/>
          </a:prstGeom>
          <a:noFill/>
        </p:spPr>
        <p:txBody>
          <a:bodyPr wrap="square" rtlCol="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srgbClr val="00B050"/>
                </a:solidFill>
                <a:effectLst>
                  <a:glow rad="381000">
                    <a:prstClr val="white"/>
                  </a:glow>
                </a:effectLst>
                <a:uLnTx/>
                <a:uFillTx/>
                <a:latin typeface="メイリオ"/>
                <a:ea typeface="メイリオ"/>
                <a:cs typeface="メイリオ" panose="020B0604030504040204" pitchFamily="50" charset="-128"/>
              </a:rPr>
              <a:t>回復期医療</a:t>
            </a:r>
            <a:endParaRPr kumimoji="1" lang="en-US" altLang="ja-JP" sz="1400" b="1" i="0" u="none" strike="noStrike" kern="1200" cap="none" spc="0" normalizeH="0" baseline="0" noProof="0">
              <a:ln>
                <a:noFill/>
              </a:ln>
              <a:solidFill>
                <a:srgbClr val="00B050"/>
              </a:solidFill>
              <a:effectLst>
                <a:glow rad="381000">
                  <a:prstClr val="white"/>
                </a:glow>
              </a:effectLst>
              <a:uLnTx/>
              <a:uFillTx/>
              <a:latin typeface="メイリオ"/>
              <a:ea typeface="メイリオ"/>
              <a:cs typeface="メイリオ" panose="020B0604030504040204" pitchFamily="50" charset="-128"/>
            </a:endParaRPr>
          </a:p>
        </p:txBody>
      </p:sp>
      <p:sp>
        <p:nvSpPr>
          <p:cNvPr id="69" name="正方形/長方形 68">
            <a:extLst>
              <a:ext uri="{FF2B5EF4-FFF2-40B4-BE49-F238E27FC236}">
                <a16:creationId xmlns:a16="http://schemas.microsoft.com/office/drawing/2014/main" id="{E6F323E2-8E73-E285-5017-3B2BB27A74CD}"/>
              </a:ext>
            </a:extLst>
          </p:cNvPr>
          <p:cNvSpPr/>
          <p:nvPr/>
        </p:nvSpPr>
        <p:spPr>
          <a:xfrm>
            <a:off x="8492419" y="2843835"/>
            <a:ext cx="1027252" cy="3386299"/>
          </a:xfrm>
          <a:prstGeom prst="rect">
            <a:avLst/>
          </a:prstGeom>
          <a:solidFill>
            <a:srgbClr val="70AD47">
              <a:lumMod val="40000"/>
              <a:lumOff val="60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a:ln>
                <a:noFill/>
              </a:ln>
              <a:solidFill>
                <a:prstClr val="white"/>
              </a:solidFill>
              <a:effectLst/>
              <a:uLnTx/>
              <a:uFillTx/>
              <a:latin typeface="メイリオ"/>
              <a:ea typeface="メイリオ"/>
              <a:cs typeface="+mn-cs"/>
            </a:endParaRPr>
          </a:p>
        </p:txBody>
      </p:sp>
      <p:sp>
        <p:nvSpPr>
          <p:cNvPr id="72" name="テキスト ボックス 71">
            <a:extLst>
              <a:ext uri="{FF2B5EF4-FFF2-40B4-BE49-F238E27FC236}">
                <a16:creationId xmlns:a16="http://schemas.microsoft.com/office/drawing/2014/main" id="{D91C4DDC-6DC0-BDCB-F4F9-0241A1AD22A4}"/>
              </a:ext>
            </a:extLst>
          </p:cNvPr>
          <p:cNvSpPr txBox="1"/>
          <p:nvPr/>
        </p:nvSpPr>
        <p:spPr>
          <a:xfrm>
            <a:off x="8506271" y="6244976"/>
            <a:ext cx="959877" cy="553998"/>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a:ea typeface="メイリオ"/>
                <a:cs typeface="+mn-cs"/>
              </a:rPr>
              <a:t>地域包括ケア病棟入院料（包括評価）</a:t>
            </a:r>
          </a:p>
        </p:txBody>
      </p:sp>
      <p:sp>
        <p:nvSpPr>
          <p:cNvPr id="75" name="正方形/長方形 74">
            <a:extLst>
              <a:ext uri="{FF2B5EF4-FFF2-40B4-BE49-F238E27FC236}">
                <a16:creationId xmlns:a16="http://schemas.microsoft.com/office/drawing/2014/main" id="{09A8A568-B384-0DA8-4725-228D89546AD2}"/>
              </a:ext>
            </a:extLst>
          </p:cNvPr>
          <p:cNvSpPr/>
          <p:nvPr/>
        </p:nvSpPr>
        <p:spPr>
          <a:xfrm>
            <a:off x="8506271" y="2080644"/>
            <a:ext cx="304603" cy="786263"/>
          </a:xfrm>
          <a:prstGeom prst="rect">
            <a:avLst/>
          </a:prstGeom>
          <a:solidFill>
            <a:srgbClr val="70AD47">
              <a:lumMod val="40000"/>
              <a:lumOff val="60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a:ln>
                <a:noFill/>
              </a:ln>
              <a:solidFill>
                <a:prstClr val="white"/>
              </a:solidFill>
              <a:effectLst/>
              <a:uLnTx/>
              <a:uFillTx/>
              <a:latin typeface="メイリオ"/>
              <a:ea typeface="メイリオ"/>
              <a:cs typeface="+mn-cs"/>
            </a:endParaRPr>
          </a:p>
        </p:txBody>
      </p:sp>
      <p:sp>
        <p:nvSpPr>
          <p:cNvPr id="89" name="テキスト ボックス 88">
            <a:extLst>
              <a:ext uri="{FF2B5EF4-FFF2-40B4-BE49-F238E27FC236}">
                <a16:creationId xmlns:a16="http://schemas.microsoft.com/office/drawing/2014/main" id="{94126D21-ACC9-993D-0D16-FD4673FA8BB8}"/>
              </a:ext>
            </a:extLst>
          </p:cNvPr>
          <p:cNvSpPr txBox="1"/>
          <p:nvPr/>
        </p:nvSpPr>
        <p:spPr>
          <a:xfrm>
            <a:off x="8428209" y="5564734"/>
            <a:ext cx="1237575" cy="276999"/>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DA63"/>
                </a:solidFill>
                <a:effectLst>
                  <a:glow rad="381000">
                    <a:prstClr val="white"/>
                  </a:glow>
                </a:effectLst>
                <a:uLnTx/>
                <a:uFillTx/>
                <a:latin typeface="メイリオ"/>
                <a:ea typeface="メイリオ"/>
                <a:cs typeface="メイリオ" panose="020B0604030504040204" pitchFamily="50" charset="-128"/>
              </a:rPr>
              <a:t>地域包括ケア</a:t>
            </a:r>
          </a:p>
        </p:txBody>
      </p:sp>
      <p:sp>
        <p:nvSpPr>
          <p:cNvPr id="91" name="テキスト ボックス 90">
            <a:extLst>
              <a:ext uri="{FF2B5EF4-FFF2-40B4-BE49-F238E27FC236}">
                <a16:creationId xmlns:a16="http://schemas.microsoft.com/office/drawing/2014/main" id="{EC2EECCA-A8CD-2EB0-2FCE-A27BC0A2D27F}"/>
              </a:ext>
            </a:extLst>
          </p:cNvPr>
          <p:cNvSpPr txBox="1"/>
          <p:nvPr/>
        </p:nvSpPr>
        <p:spPr>
          <a:xfrm>
            <a:off x="8347395" y="4281168"/>
            <a:ext cx="1277627" cy="492443"/>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看護職員配置</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１３対１</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92" name="テキスト ボックス 91">
            <a:extLst>
              <a:ext uri="{FF2B5EF4-FFF2-40B4-BE49-F238E27FC236}">
                <a16:creationId xmlns:a16="http://schemas.microsoft.com/office/drawing/2014/main" id="{2649CD74-E413-91D9-2814-A1056654138D}"/>
              </a:ext>
            </a:extLst>
          </p:cNvPr>
          <p:cNvSpPr txBox="1"/>
          <p:nvPr/>
        </p:nvSpPr>
        <p:spPr>
          <a:xfrm>
            <a:off x="4555006" y="6244976"/>
            <a:ext cx="2150152" cy="25391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a:ea typeface="メイリオ"/>
                <a:cs typeface="+mn-cs"/>
              </a:rPr>
              <a:t>急性期一般病棟入院料</a:t>
            </a:r>
          </a:p>
        </p:txBody>
      </p:sp>
      <p:cxnSp>
        <p:nvCxnSpPr>
          <p:cNvPr id="111" name="直線矢印コネクタ 110">
            <a:extLst>
              <a:ext uri="{FF2B5EF4-FFF2-40B4-BE49-F238E27FC236}">
                <a16:creationId xmlns:a16="http://schemas.microsoft.com/office/drawing/2014/main" id="{A0F3F4E0-3908-CAAA-B811-BC526158146B}"/>
              </a:ext>
            </a:extLst>
          </p:cNvPr>
          <p:cNvCxnSpPr>
            <a:cxnSpLocks/>
          </p:cNvCxnSpPr>
          <p:nvPr/>
        </p:nvCxnSpPr>
        <p:spPr>
          <a:xfrm>
            <a:off x="8871567" y="2065224"/>
            <a:ext cx="1" cy="271109"/>
          </a:xfrm>
          <a:prstGeom prst="straightConnector1">
            <a:avLst/>
          </a:prstGeom>
          <a:noFill/>
          <a:ln w="6350" cap="flat" cmpd="sng" algn="ctr">
            <a:solidFill>
              <a:srgbClr val="00B050"/>
            </a:solidFill>
            <a:prstDash val="solid"/>
            <a:miter lim="800000"/>
            <a:headEnd type="stealth" w="lg" len="lg"/>
            <a:tailEnd type="stealth" w="lg" len="lg"/>
          </a:ln>
          <a:effectLst/>
        </p:spPr>
      </p:cxnSp>
      <p:sp>
        <p:nvSpPr>
          <p:cNvPr id="119" name="正方形/長方形 118">
            <a:extLst>
              <a:ext uri="{FF2B5EF4-FFF2-40B4-BE49-F238E27FC236}">
                <a16:creationId xmlns:a16="http://schemas.microsoft.com/office/drawing/2014/main" id="{10B96B8A-B464-16A3-CDC2-DD2FC741E155}"/>
              </a:ext>
            </a:extLst>
          </p:cNvPr>
          <p:cNvSpPr/>
          <p:nvPr/>
        </p:nvSpPr>
        <p:spPr>
          <a:xfrm>
            <a:off x="9027320" y="2580045"/>
            <a:ext cx="380873" cy="266558"/>
          </a:xfrm>
          <a:prstGeom prst="rect">
            <a:avLst/>
          </a:prstGeom>
          <a:solidFill>
            <a:srgbClr val="70AD47">
              <a:lumMod val="40000"/>
              <a:lumOff val="60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a:ln>
                <a:noFill/>
              </a:ln>
              <a:solidFill>
                <a:prstClr val="white"/>
              </a:solidFill>
              <a:effectLst/>
              <a:uLnTx/>
              <a:uFillTx/>
              <a:latin typeface="メイリオ"/>
              <a:ea typeface="メイリオ"/>
              <a:cs typeface="+mn-cs"/>
            </a:endParaRPr>
          </a:p>
        </p:txBody>
      </p:sp>
      <p:cxnSp>
        <p:nvCxnSpPr>
          <p:cNvPr id="120" name="直線コネクタ 119">
            <a:extLst>
              <a:ext uri="{FF2B5EF4-FFF2-40B4-BE49-F238E27FC236}">
                <a16:creationId xmlns:a16="http://schemas.microsoft.com/office/drawing/2014/main" id="{C310854A-3F4A-4AFD-D38F-087D1B52F205}"/>
              </a:ext>
            </a:extLst>
          </p:cNvPr>
          <p:cNvCxnSpPr>
            <a:cxnSpLocks/>
          </p:cNvCxnSpPr>
          <p:nvPr/>
        </p:nvCxnSpPr>
        <p:spPr>
          <a:xfrm flipV="1">
            <a:off x="9136732" y="2845095"/>
            <a:ext cx="651375" cy="1"/>
          </a:xfrm>
          <a:prstGeom prst="line">
            <a:avLst/>
          </a:prstGeom>
          <a:noFill/>
          <a:ln w="12700" cap="flat" cmpd="sng" algn="ctr">
            <a:solidFill>
              <a:srgbClr val="00B050"/>
            </a:solidFill>
            <a:prstDash val="dash"/>
            <a:miter lim="800000"/>
          </a:ln>
          <a:effectLst/>
        </p:spPr>
      </p:cxnSp>
      <p:sp>
        <p:nvSpPr>
          <p:cNvPr id="121" name="正方形/長方形 120">
            <a:extLst>
              <a:ext uri="{FF2B5EF4-FFF2-40B4-BE49-F238E27FC236}">
                <a16:creationId xmlns:a16="http://schemas.microsoft.com/office/drawing/2014/main" id="{0562613C-85D4-9280-0794-4DFD6BC18EFE}"/>
              </a:ext>
            </a:extLst>
          </p:cNvPr>
          <p:cNvSpPr/>
          <p:nvPr/>
        </p:nvSpPr>
        <p:spPr>
          <a:xfrm>
            <a:off x="8494674" y="2336333"/>
            <a:ext cx="627702" cy="511318"/>
          </a:xfrm>
          <a:prstGeom prst="rect">
            <a:avLst/>
          </a:prstGeom>
          <a:solidFill>
            <a:srgbClr val="C5E0B4"/>
          </a:solidFill>
          <a:ln w="12700" cap="flat" cmpd="sng" algn="ctr">
            <a:solidFill>
              <a:schemeClr val="accent5">
                <a:lumMod val="50000"/>
              </a:schemeClr>
            </a:solidFill>
            <a:prstDash val="dash"/>
            <a:miter lim="800000"/>
          </a:ln>
          <a:effectLst/>
        </p:spPr>
        <p:txBody>
          <a:bodyPr wrap="square"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ja-JP" altLang="en-US" sz="800" b="0" i="0" u="none" strike="noStrike" kern="0" cap="none" spc="0" normalizeH="0" baseline="0" noProof="0">
                <a:ln>
                  <a:noFill/>
                </a:ln>
                <a:solidFill>
                  <a:prstClr val="black"/>
                </a:solidFill>
                <a:effectLst/>
                <a:uLnTx/>
                <a:uFillTx/>
                <a:latin typeface="メイリオ"/>
                <a:ea typeface="メイリオ"/>
                <a:cs typeface="+mn-cs"/>
              </a:rPr>
              <a:t>床面積・</a:t>
            </a:r>
            <a:endParaRPr kumimoji="0" lang="en-US" altLang="ja-JP" sz="800" b="0" i="0" u="none" strike="noStrike" kern="0" cap="none" spc="0" normalizeH="0" baseline="0" noProof="0">
              <a:ln>
                <a:noFill/>
              </a:ln>
              <a:solidFill>
                <a:prstClr val="black"/>
              </a:solidFill>
              <a:effectLst/>
              <a:uLnTx/>
              <a:uFillTx/>
              <a:latin typeface="メイリオ"/>
              <a:ea typeface="メイリオ"/>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ja-JP" altLang="en-US" sz="800" b="0" i="0" u="none" strike="noStrike" kern="0" cap="none" spc="0" normalizeH="0" baseline="0" noProof="0">
                <a:ln>
                  <a:noFill/>
                </a:ln>
                <a:solidFill>
                  <a:prstClr val="black"/>
                </a:solidFill>
                <a:effectLst/>
                <a:uLnTx/>
                <a:uFillTx/>
                <a:latin typeface="メイリオ"/>
                <a:ea typeface="メイリオ"/>
                <a:cs typeface="+mn-cs"/>
              </a:rPr>
              <a:t>在宅復帰率</a:t>
            </a:r>
            <a:endParaRPr kumimoji="0" lang="en-US" altLang="ja-JP" sz="800" b="0" i="0" u="none" strike="noStrike" kern="0" cap="none" spc="0" normalizeH="0" baseline="0" noProof="0">
              <a:ln>
                <a:noFill/>
              </a:ln>
              <a:solidFill>
                <a:prstClr val="black"/>
              </a:solidFill>
              <a:effectLst/>
              <a:uLnTx/>
              <a:uFillTx/>
              <a:latin typeface="メイリオ"/>
              <a:ea typeface="メイリオ"/>
              <a:cs typeface="+mn-cs"/>
            </a:endParaRPr>
          </a:p>
        </p:txBody>
      </p:sp>
      <p:cxnSp>
        <p:nvCxnSpPr>
          <p:cNvPr id="122" name="直線矢印コネクタ 121">
            <a:extLst>
              <a:ext uri="{FF2B5EF4-FFF2-40B4-BE49-F238E27FC236}">
                <a16:creationId xmlns:a16="http://schemas.microsoft.com/office/drawing/2014/main" id="{806FD4EA-F728-AD9E-2015-3D888B50AE7E}"/>
              </a:ext>
            </a:extLst>
          </p:cNvPr>
          <p:cNvCxnSpPr>
            <a:cxnSpLocks/>
          </p:cNvCxnSpPr>
          <p:nvPr/>
        </p:nvCxnSpPr>
        <p:spPr>
          <a:xfrm>
            <a:off x="9536504" y="2539900"/>
            <a:ext cx="1" cy="271109"/>
          </a:xfrm>
          <a:prstGeom prst="straightConnector1">
            <a:avLst/>
          </a:prstGeom>
          <a:noFill/>
          <a:ln w="6350" cap="flat" cmpd="sng" algn="ctr">
            <a:solidFill>
              <a:srgbClr val="00B050"/>
            </a:solidFill>
            <a:prstDash val="solid"/>
            <a:miter lim="800000"/>
            <a:headEnd type="stealth" w="lg" len="lg"/>
            <a:tailEnd type="stealth" w="lg" len="lg"/>
          </a:ln>
          <a:effectLst/>
        </p:spPr>
      </p:cxnSp>
      <p:sp>
        <p:nvSpPr>
          <p:cNvPr id="130" name="正方形/長方形 129">
            <a:extLst>
              <a:ext uri="{FF2B5EF4-FFF2-40B4-BE49-F238E27FC236}">
                <a16:creationId xmlns:a16="http://schemas.microsoft.com/office/drawing/2014/main" id="{3D56A66E-2CD1-E3F3-F1FD-27BEAFF12947}"/>
              </a:ext>
            </a:extLst>
          </p:cNvPr>
          <p:cNvSpPr/>
          <p:nvPr/>
        </p:nvSpPr>
        <p:spPr>
          <a:xfrm>
            <a:off x="6785681" y="1783463"/>
            <a:ext cx="1054859" cy="4446671"/>
          </a:xfrm>
          <a:prstGeom prst="rect">
            <a:avLst/>
          </a:prstGeom>
          <a:solidFill>
            <a:schemeClr val="accent5">
              <a:lumMod val="40000"/>
              <a:lumOff val="60000"/>
              <a:alpha val="81176"/>
            </a:schemeClr>
          </a:solidFill>
          <a:ln w="25400" cap="flat" cmpd="sng" algn="ctr">
            <a:noFill/>
            <a:prstDash val="solid"/>
          </a:ln>
          <a:effectLst/>
        </p:spPr>
        <p:txBody>
          <a:bodyPr vert="ea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1" i="0" u="none" strike="noStrike" kern="0" cap="none" spc="0" normalizeH="0" baseline="0" noProof="0">
              <a:ln>
                <a:noFill/>
              </a:ln>
              <a:solidFill>
                <a:prstClr val="white"/>
              </a:solidFill>
              <a:effectLst/>
              <a:uLnTx/>
              <a:uFillTx/>
              <a:latin typeface="Verdana"/>
              <a:ea typeface="メイリオ"/>
              <a:cs typeface="+mn-cs"/>
            </a:endParaRPr>
          </a:p>
        </p:txBody>
      </p:sp>
      <p:sp>
        <p:nvSpPr>
          <p:cNvPr id="132" name="テキスト ボックス 131">
            <a:extLst>
              <a:ext uri="{FF2B5EF4-FFF2-40B4-BE49-F238E27FC236}">
                <a16:creationId xmlns:a16="http://schemas.microsoft.com/office/drawing/2014/main" id="{3C6ACD2B-23D0-235C-AF97-DB97A73F5CBB}"/>
              </a:ext>
            </a:extLst>
          </p:cNvPr>
          <p:cNvSpPr txBox="1"/>
          <p:nvPr/>
        </p:nvSpPr>
        <p:spPr>
          <a:xfrm>
            <a:off x="6343017" y="4281168"/>
            <a:ext cx="1875397" cy="492443"/>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看護職員配置</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１０対１</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133" name="テキスト ボックス 132">
            <a:extLst>
              <a:ext uri="{FF2B5EF4-FFF2-40B4-BE49-F238E27FC236}">
                <a16:creationId xmlns:a16="http://schemas.microsoft.com/office/drawing/2014/main" id="{5D3D11AB-D1F7-D9FC-95D2-1A9D81449E97}"/>
              </a:ext>
            </a:extLst>
          </p:cNvPr>
          <p:cNvSpPr txBox="1"/>
          <p:nvPr/>
        </p:nvSpPr>
        <p:spPr>
          <a:xfrm>
            <a:off x="6759978" y="4924408"/>
            <a:ext cx="1187921" cy="461665"/>
          </a:xfrm>
          <a:prstGeom prst="rect">
            <a:avLst/>
          </a:prstGeom>
          <a:noFill/>
        </p:spPr>
        <p:txBody>
          <a:bodyPr wrap="square" rtlCol="0">
            <a:spAutoFit/>
          </a:bodyPr>
          <a:lstStyle/>
          <a:p>
            <a:pPr marL="90488"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平均在院日数</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90488"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　　</a:t>
            </a:r>
            <a:r>
              <a:rPr kumimoji="1" lang="en-US" altLang="ja-JP" sz="1200" b="1" i="0" u="none" strike="noStrike" kern="1200" cap="none" spc="0" normalizeH="0" baseline="0" noProof="0">
                <a:ln>
                  <a:noFill/>
                </a:ln>
                <a:solidFill>
                  <a:prstClr val="black"/>
                </a:solidFill>
                <a:effectLst/>
                <a:uLnTx/>
                <a:uFillTx/>
                <a:latin typeface="メイリオ"/>
                <a:ea typeface="メイリオ"/>
                <a:cs typeface="+mn-cs"/>
              </a:rPr>
              <a:t>21</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日</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136" name="テキスト ボックス 135">
            <a:extLst>
              <a:ext uri="{FF2B5EF4-FFF2-40B4-BE49-F238E27FC236}">
                <a16:creationId xmlns:a16="http://schemas.microsoft.com/office/drawing/2014/main" id="{2925CAF7-7AB5-7012-D07C-C1461C29C65B}"/>
              </a:ext>
            </a:extLst>
          </p:cNvPr>
          <p:cNvSpPr txBox="1"/>
          <p:nvPr/>
        </p:nvSpPr>
        <p:spPr>
          <a:xfrm>
            <a:off x="6652609" y="6244817"/>
            <a:ext cx="1316091" cy="769441"/>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地域包括医療</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病棟入院料</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（包括評価）</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ja-JP" altLang="en-US" sz="1100" b="1" i="0" u="sng" strike="noStrike" kern="1200" cap="none" spc="0" normalizeH="0" baseline="0" noProof="0">
              <a:ln>
                <a:noFill/>
              </a:ln>
              <a:solidFill>
                <a:srgbClr val="4F81BD"/>
              </a:solidFill>
              <a:effectLst/>
              <a:uLnTx/>
              <a:uFillTx/>
              <a:latin typeface="Calibri"/>
              <a:ea typeface="ＭＳ Ｐゴシック" panose="020B0600070205080204" pitchFamily="50" charset="-128"/>
              <a:cs typeface="+mn-cs"/>
            </a:endParaRPr>
          </a:p>
        </p:txBody>
      </p:sp>
      <p:sp>
        <p:nvSpPr>
          <p:cNvPr id="28" name="テキスト ボックス 27">
            <a:extLst>
              <a:ext uri="{FF2B5EF4-FFF2-40B4-BE49-F238E27FC236}">
                <a16:creationId xmlns:a16="http://schemas.microsoft.com/office/drawing/2014/main" id="{EE3920F6-2771-EDDB-C934-68665FE6A929}"/>
              </a:ext>
            </a:extLst>
          </p:cNvPr>
          <p:cNvSpPr txBox="1"/>
          <p:nvPr/>
        </p:nvSpPr>
        <p:spPr>
          <a:xfrm>
            <a:off x="3181661" y="1999611"/>
            <a:ext cx="873801" cy="43088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00B050"/>
                </a:solidFill>
                <a:effectLst/>
                <a:uLnTx/>
                <a:uFillTx/>
                <a:latin typeface="メイリオ"/>
                <a:ea typeface="メイリオ"/>
                <a:cs typeface="+mn-cs"/>
              </a:rPr>
              <a:t>在宅復帰率等</a:t>
            </a:r>
          </a:p>
        </p:txBody>
      </p:sp>
      <p:sp>
        <p:nvSpPr>
          <p:cNvPr id="7" name="テキスト ボックス 6">
            <a:extLst>
              <a:ext uri="{FF2B5EF4-FFF2-40B4-BE49-F238E27FC236}">
                <a16:creationId xmlns:a16="http://schemas.microsoft.com/office/drawing/2014/main" id="{AF4D8F9C-E344-C2EC-1B00-E2AFCF856B17}"/>
              </a:ext>
            </a:extLst>
          </p:cNvPr>
          <p:cNvSpPr txBox="1"/>
          <p:nvPr/>
        </p:nvSpPr>
        <p:spPr>
          <a:xfrm>
            <a:off x="2532062" y="1295093"/>
            <a:ext cx="1237575" cy="307777"/>
          </a:xfrm>
          <a:prstGeom prst="rect">
            <a:avLst/>
          </a:prstGeom>
          <a:noFill/>
        </p:spPr>
        <p:txBody>
          <a:bodyPr wrap="square" rtlCol="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srgbClr val="00B050"/>
                </a:solidFill>
                <a:effectLst>
                  <a:glow rad="381000">
                    <a:prstClr val="white"/>
                  </a:glow>
                </a:effectLst>
                <a:uLnTx/>
                <a:uFillTx/>
                <a:latin typeface="メイリオ"/>
                <a:ea typeface="メイリオ"/>
                <a:cs typeface="メイリオ" panose="020B0604030504040204" pitchFamily="50" charset="-128"/>
              </a:rPr>
              <a:t>回復期医療</a:t>
            </a:r>
          </a:p>
        </p:txBody>
      </p:sp>
      <p:sp>
        <p:nvSpPr>
          <p:cNvPr id="2" name="タイトル 1"/>
          <p:cNvSpPr>
            <a:spLocks noGrp="1"/>
          </p:cNvSpPr>
          <p:nvPr>
            <p:ph type="title"/>
          </p:nvPr>
        </p:nvSpPr>
        <p:spPr>
          <a:solidFill>
            <a:srgbClr val="E1EDFF"/>
          </a:solidFill>
        </p:spPr>
        <p:txBody>
          <a:bodyPr>
            <a:noAutofit/>
          </a:body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地域包括医療病棟の新設による今後の医療提供体制のイメージ</a:t>
            </a:r>
          </a:p>
        </p:txBody>
      </p:sp>
      <p:sp>
        <p:nvSpPr>
          <p:cNvPr id="26" name="テキスト ボックス 25">
            <a:extLst>
              <a:ext uri="{FF2B5EF4-FFF2-40B4-BE49-F238E27FC236}">
                <a16:creationId xmlns:a16="http://schemas.microsoft.com/office/drawing/2014/main" id="{B724197C-B4E0-4ED7-5D7B-41B12AE1E3D2}"/>
              </a:ext>
            </a:extLst>
          </p:cNvPr>
          <p:cNvSpPr txBox="1"/>
          <p:nvPr/>
        </p:nvSpPr>
        <p:spPr>
          <a:xfrm>
            <a:off x="6211267" y="5565405"/>
            <a:ext cx="2191214" cy="276999"/>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1F497D"/>
                </a:solidFill>
                <a:effectLst>
                  <a:glow rad="381000">
                    <a:prstClr val="white"/>
                  </a:glow>
                </a:effectLst>
                <a:uLnTx/>
                <a:uFillTx/>
                <a:latin typeface="メイリオ"/>
                <a:ea typeface="メイリオ"/>
                <a:cs typeface="メイリオ" panose="020B0604030504040204" pitchFamily="50" charset="-128"/>
              </a:rPr>
              <a:t>地域包括医療</a:t>
            </a:r>
          </a:p>
        </p:txBody>
      </p:sp>
      <p:sp>
        <p:nvSpPr>
          <p:cNvPr id="29" name="テキスト ボックス 28">
            <a:extLst>
              <a:ext uri="{FF2B5EF4-FFF2-40B4-BE49-F238E27FC236}">
                <a16:creationId xmlns:a16="http://schemas.microsoft.com/office/drawing/2014/main" id="{EFA6959A-ECB5-0F66-4E06-71829B324DB8}"/>
              </a:ext>
            </a:extLst>
          </p:cNvPr>
          <p:cNvSpPr txBox="1"/>
          <p:nvPr/>
        </p:nvSpPr>
        <p:spPr>
          <a:xfrm>
            <a:off x="8437101" y="4924408"/>
            <a:ext cx="1187921" cy="584775"/>
          </a:xfrm>
          <a:prstGeom prst="rect">
            <a:avLst/>
          </a:prstGeom>
          <a:noFill/>
        </p:spPr>
        <p:txBody>
          <a:bodyPr wrap="square" rtlCol="0">
            <a:spAutoFit/>
          </a:bodyPr>
          <a:lstStyle/>
          <a:p>
            <a:pPr marL="90488"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算定可能日数</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90488"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　　</a:t>
            </a:r>
            <a:r>
              <a:rPr kumimoji="1" lang="en-US" altLang="ja-JP" sz="1200" b="1" i="0" u="none" strike="noStrike" kern="1200" cap="none" spc="0" normalizeH="0" baseline="0" noProof="0">
                <a:ln>
                  <a:noFill/>
                </a:ln>
                <a:solidFill>
                  <a:prstClr val="black"/>
                </a:solidFill>
                <a:effectLst/>
                <a:uLnTx/>
                <a:uFillTx/>
                <a:latin typeface="メイリオ"/>
                <a:ea typeface="メイリオ"/>
                <a:cs typeface="+mn-cs"/>
              </a:rPr>
              <a:t>60</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日</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90488"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prstClr val="black"/>
                </a:solidFill>
                <a:effectLst/>
                <a:uLnTx/>
                <a:uFillTx/>
                <a:latin typeface="メイリオ"/>
                <a:ea typeface="メイリオ"/>
                <a:cs typeface="+mn-cs"/>
              </a:rPr>
              <a:t>（</a:t>
            </a:r>
            <a:r>
              <a:rPr kumimoji="1" lang="en-US" altLang="ja-JP" sz="800" b="1" i="0" u="sng" strike="noStrike" kern="1200" cap="none" spc="0" normalizeH="0" baseline="0" noProof="0">
                <a:ln>
                  <a:noFill/>
                </a:ln>
                <a:solidFill>
                  <a:srgbClr val="1F497D"/>
                </a:solidFill>
                <a:effectLst/>
                <a:uLnTx/>
                <a:uFillTx/>
                <a:latin typeface="メイリオ"/>
                <a:ea typeface="メイリオ"/>
                <a:cs typeface="+mn-cs"/>
              </a:rPr>
              <a:t>40</a:t>
            </a:r>
            <a:r>
              <a:rPr kumimoji="1" lang="ja-JP" altLang="en-US" sz="800" b="1" i="0" u="sng" strike="noStrike" kern="1200" cap="none" spc="0" normalizeH="0" baseline="0" noProof="0">
                <a:ln>
                  <a:noFill/>
                </a:ln>
                <a:solidFill>
                  <a:srgbClr val="1F497D"/>
                </a:solidFill>
                <a:effectLst/>
                <a:uLnTx/>
                <a:uFillTx/>
                <a:latin typeface="メイリオ"/>
                <a:ea typeface="メイリオ"/>
                <a:cs typeface="+mn-cs"/>
              </a:rPr>
              <a:t>日目以降減算</a:t>
            </a:r>
            <a:r>
              <a:rPr kumimoji="1" lang="ja-JP" altLang="en-US" sz="800" b="0" i="0" u="none" strike="noStrike" kern="1200" cap="none" spc="0" normalizeH="0" baseline="0" noProof="0">
                <a:ln>
                  <a:noFill/>
                </a:ln>
                <a:solidFill>
                  <a:prstClr val="black"/>
                </a:solidFill>
                <a:effectLst/>
                <a:uLnTx/>
                <a:uFillTx/>
                <a:latin typeface="メイリオ"/>
                <a:ea typeface="メイリオ"/>
                <a:cs typeface="+mn-cs"/>
              </a:rPr>
              <a:t>）</a:t>
            </a:r>
            <a:endParaRPr kumimoji="1" lang="en-US" altLang="ja-JP" sz="8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30" name="テキスト ボックス 29">
            <a:extLst>
              <a:ext uri="{FF2B5EF4-FFF2-40B4-BE49-F238E27FC236}">
                <a16:creationId xmlns:a16="http://schemas.microsoft.com/office/drawing/2014/main" id="{D8D41357-0169-0C48-E42C-A626C9DEAF65}"/>
              </a:ext>
            </a:extLst>
          </p:cNvPr>
          <p:cNvSpPr txBox="1"/>
          <p:nvPr/>
        </p:nvSpPr>
        <p:spPr>
          <a:xfrm>
            <a:off x="188000" y="4930334"/>
            <a:ext cx="1634871" cy="646331"/>
          </a:xfrm>
          <a:prstGeom prst="rect">
            <a:avLst/>
          </a:prstGeom>
          <a:noFill/>
        </p:spPr>
        <p:txBody>
          <a:bodyPr wrap="square" rtlCol="0">
            <a:spAutoFit/>
          </a:bodyPr>
          <a:lstStyle/>
          <a:p>
            <a:pPr marL="90488" marR="0" lvl="0" indent="-90488"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平均在院日数</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90488" marR="0" lvl="0" indent="-90488" algn="ctr" defTabSz="914400" rtl="0" eaLnBrk="1" fontAlgn="auto" latinLnBrk="0" hangingPunct="1">
              <a:lnSpc>
                <a:spcPct val="100000"/>
              </a:lnSpc>
              <a:spcBef>
                <a:spcPts val="0"/>
              </a:spcBef>
              <a:spcAft>
                <a:spcPts val="0"/>
              </a:spcAft>
              <a:buClrTx/>
              <a:buSzTx/>
              <a:buFontTx/>
              <a:buNone/>
              <a:tabLst/>
              <a:defRPr/>
            </a:pPr>
            <a:r>
              <a:rPr kumimoji="1" lang="en-US" altLang="ja-JP" sz="1200" b="1" i="0" u="none" strike="noStrike" kern="1200" cap="none" spc="0" normalizeH="0" baseline="0" noProof="0">
                <a:ln>
                  <a:noFill/>
                </a:ln>
                <a:solidFill>
                  <a:prstClr val="black"/>
                </a:solidFill>
                <a:effectLst/>
                <a:uLnTx/>
                <a:uFillTx/>
                <a:latin typeface="メイリオ"/>
                <a:ea typeface="メイリオ"/>
                <a:cs typeface="+mn-cs"/>
              </a:rPr>
              <a:t>21</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日</a:t>
            </a:r>
          </a:p>
          <a:p>
            <a:pPr marL="90488" marR="0" lvl="0" indent="-90488" algn="ctr"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31" name="テキスト ボックス 30">
            <a:extLst>
              <a:ext uri="{FF2B5EF4-FFF2-40B4-BE49-F238E27FC236}">
                <a16:creationId xmlns:a16="http://schemas.microsoft.com/office/drawing/2014/main" id="{21008F40-2968-9AFF-C3D1-12E5CDFA13EC}"/>
              </a:ext>
            </a:extLst>
          </p:cNvPr>
          <p:cNvSpPr txBox="1"/>
          <p:nvPr/>
        </p:nvSpPr>
        <p:spPr>
          <a:xfrm>
            <a:off x="-13134" y="1784074"/>
            <a:ext cx="1634871" cy="646331"/>
          </a:xfrm>
          <a:prstGeom prst="rect">
            <a:avLst/>
          </a:prstGeom>
          <a:noFill/>
        </p:spPr>
        <p:txBody>
          <a:bodyPr wrap="square" rtlCol="0">
            <a:spAutoFit/>
          </a:bodyPr>
          <a:lstStyle/>
          <a:p>
            <a:pPr marL="90488"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平均在院日数</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90488"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　　</a:t>
            </a:r>
            <a:r>
              <a:rPr kumimoji="1" lang="en-US" altLang="ja-JP" sz="1200" b="1" i="0" u="none" strike="noStrike" kern="1200" cap="none" spc="0" normalizeH="0" baseline="0" noProof="0">
                <a:ln>
                  <a:noFill/>
                </a:ln>
                <a:solidFill>
                  <a:prstClr val="black"/>
                </a:solidFill>
                <a:effectLst/>
                <a:uLnTx/>
                <a:uFillTx/>
                <a:latin typeface="メイリオ"/>
                <a:ea typeface="メイリオ"/>
                <a:cs typeface="+mn-cs"/>
              </a:rPr>
              <a:t>18</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日</a:t>
            </a:r>
          </a:p>
          <a:p>
            <a:pPr marL="90488" marR="0" lvl="0" indent="-90488"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37" name="テキスト ボックス 36">
            <a:extLst>
              <a:ext uri="{FF2B5EF4-FFF2-40B4-BE49-F238E27FC236}">
                <a16:creationId xmlns:a16="http://schemas.microsoft.com/office/drawing/2014/main" id="{FB56183F-B628-58E3-232B-DC89B7C6C165}"/>
              </a:ext>
            </a:extLst>
          </p:cNvPr>
          <p:cNvSpPr txBox="1"/>
          <p:nvPr/>
        </p:nvSpPr>
        <p:spPr>
          <a:xfrm>
            <a:off x="4707368" y="1783463"/>
            <a:ext cx="1634871" cy="646331"/>
          </a:xfrm>
          <a:prstGeom prst="rect">
            <a:avLst/>
          </a:prstGeom>
          <a:noFill/>
        </p:spPr>
        <p:txBody>
          <a:bodyPr wrap="square" rtlCol="0">
            <a:spAutoFit/>
          </a:bodyPr>
          <a:lstStyle/>
          <a:p>
            <a:pPr marL="90488"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平均在院日数</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90488"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　　</a:t>
            </a:r>
            <a:r>
              <a:rPr kumimoji="1" lang="en-US" altLang="ja-JP" sz="1200" b="1" i="0" u="sng" strike="noStrike" kern="1200" cap="none" spc="0" normalizeH="0" baseline="0" noProof="0">
                <a:ln>
                  <a:noFill/>
                </a:ln>
                <a:solidFill>
                  <a:srgbClr val="4F81BD"/>
                </a:solidFill>
                <a:effectLst/>
                <a:uLnTx/>
                <a:uFillTx/>
                <a:latin typeface="メイリオ"/>
                <a:ea typeface="メイリオ"/>
                <a:cs typeface="+mn-cs"/>
              </a:rPr>
              <a:t>16</a:t>
            </a:r>
            <a:r>
              <a:rPr kumimoji="1" lang="ja-JP" altLang="en-US" sz="1200" b="1" i="0" u="sng" strike="noStrike" kern="1200" cap="none" spc="0" normalizeH="0" baseline="0" noProof="0">
                <a:ln>
                  <a:noFill/>
                </a:ln>
                <a:solidFill>
                  <a:srgbClr val="4F81BD"/>
                </a:solidFill>
                <a:effectLst/>
                <a:uLnTx/>
                <a:uFillTx/>
                <a:latin typeface="メイリオ"/>
                <a:ea typeface="メイリオ"/>
                <a:cs typeface="+mn-cs"/>
              </a:rPr>
              <a:t>日</a:t>
            </a:r>
          </a:p>
          <a:p>
            <a:pPr marL="90488" marR="0" lvl="0" indent="-90488"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43" name="テキスト ボックス 42">
            <a:extLst>
              <a:ext uri="{FF2B5EF4-FFF2-40B4-BE49-F238E27FC236}">
                <a16:creationId xmlns:a16="http://schemas.microsoft.com/office/drawing/2014/main" id="{BDB793A2-3B64-CD68-604F-D83CF4C0FCFE}"/>
              </a:ext>
            </a:extLst>
          </p:cNvPr>
          <p:cNvSpPr txBox="1"/>
          <p:nvPr/>
        </p:nvSpPr>
        <p:spPr>
          <a:xfrm>
            <a:off x="2570956" y="4930334"/>
            <a:ext cx="1187921" cy="461665"/>
          </a:xfrm>
          <a:prstGeom prst="rect">
            <a:avLst/>
          </a:prstGeom>
          <a:noFill/>
        </p:spPr>
        <p:txBody>
          <a:bodyPr wrap="square" rtlCol="0">
            <a:spAutoFit/>
          </a:bodyPr>
          <a:lstStyle/>
          <a:p>
            <a:pPr marL="90488"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算定可能日数</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90488"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　　</a:t>
            </a:r>
            <a:r>
              <a:rPr kumimoji="1" lang="en-US" altLang="ja-JP" sz="1200" b="1" i="0" u="none" strike="noStrike" kern="1200" cap="none" spc="0" normalizeH="0" baseline="0" noProof="0">
                <a:ln>
                  <a:noFill/>
                </a:ln>
                <a:solidFill>
                  <a:prstClr val="black"/>
                </a:solidFill>
                <a:effectLst/>
                <a:uLnTx/>
                <a:uFillTx/>
                <a:latin typeface="メイリオ"/>
                <a:ea typeface="メイリオ"/>
                <a:cs typeface="+mn-cs"/>
              </a:rPr>
              <a:t>60</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日</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13" name="吹き出し: 四角形 12">
            <a:extLst>
              <a:ext uri="{FF2B5EF4-FFF2-40B4-BE49-F238E27FC236}">
                <a16:creationId xmlns:a16="http://schemas.microsoft.com/office/drawing/2014/main" id="{E4BE99BC-CBC5-AAF0-DC68-4E1F5699D55A}"/>
              </a:ext>
            </a:extLst>
          </p:cNvPr>
          <p:cNvSpPr/>
          <p:nvPr/>
        </p:nvSpPr>
        <p:spPr>
          <a:xfrm>
            <a:off x="3874250" y="5531075"/>
            <a:ext cx="1019938" cy="843186"/>
          </a:xfrm>
          <a:prstGeom prst="wedgeRectCallout">
            <a:avLst>
              <a:gd name="adj1" fmla="val 53618"/>
              <a:gd name="adj2" fmla="val -93196"/>
            </a:avLst>
          </a:prstGeom>
          <a:noFill/>
          <a:ln w="25400" cap="flat" cmpd="sng" algn="ctr">
            <a:solidFill>
              <a:srgbClr val="A6A6A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0" cap="none" spc="0" normalizeH="0" baseline="0" noProof="0">
                <a:ln>
                  <a:noFill/>
                </a:ln>
                <a:solidFill>
                  <a:prstClr val="black"/>
                </a:solidFill>
                <a:effectLst/>
                <a:uLnTx/>
                <a:uFillTx/>
                <a:latin typeface="Verdana"/>
                <a:ea typeface="メイリオ"/>
                <a:cs typeface="+mn-cs"/>
              </a:rPr>
              <a:t>重症度、医療・看護必要度及び平均在院日数の見直し</a:t>
            </a:r>
          </a:p>
        </p:txBody>
      </p:sp>
      <p:sp>
        <p:nvSpPr>
          <p:cNvPr id="16" name="吹き出し: 四角形 15">
            <a:extLst>
              <a:ext uri="{FF2B5EF4-FFF2-40B4-BE49-F238E27FC236}">
                <a16:creationId xmlns:a16="http://schemas.microsoft.com/office/drawing/2014/main" id="{3DEB7D71-7257-0C0E-D99B-D04A473DA81E}"/>
              </a:ext>
            </a:extLst>
          </p:cNvPr>
          <p:cNvSpPr/>
          <p:nvPr/>
        </p:nvSpPr>
        <p:spPr>
          <a:xfrm>
            <a:off x="6999109" y="2565127"/>
            <a:ext cx="1367665" cy="804598"/>
          </a:xfrm>
          <a:prstGeom prst="wedgeRectCallout">
            <a:avLst>
              <a:gd name="adj1" fmla="val -34253"/>
              <a:gd name="adj2" fmla="val 83242"/>
            </a:avLst>
          </a:prstGeom>
          <a:solidFill>
            <a:schemeClr val="bg1"/>
          </a:solidFill>
          <a:ln w="25400" cap="flat" cmpd="sng" algn="ctr">
            <a:solidFill>
              <a:schemeClr val="bg1">
                <a:lumMod val="75000"/>
              </a:scheme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0" cap="none" spc="0" normalizeH="0" baseline="0" noProof="0">
                <a:ln>
                  <a:noFill/>
                </a:ln>
                <a:solidFill>
                  <a:prstClr val="black"/>
                </a:solidFill>
                <a:effectLst/>
                <a:uLnTx/>
                <a:uFillTx/>
                <a:latin typeface="Verdana"/>
                <a:ea typeface="メイリオ"/>
                <a:cs typeface="+mn-cs"/>
              </a:rPr>
              <a:t>在宅復帰機能、リハビリテーション、栄養等に係る機能を重視した新たな入院料</a:t>
            </a:r>
          </a:p>
        </p:txBody>
      </p:sp>
      <p:sp>
        <p:nvSpPr>
          <p:cNvPr id="17" name="テキスト ボックス 16">
            <a:extLst>
              <a:ext uri="{FF2B5EF4-FFF2-40B4-BE49-F238E27FC236}">
                <a16:creationId xmlns:a16="http://schemas.microsoft.com/office/drawing/2014/main" id="{A013EDF5-6CBC-C453-F9D4-9F38E40CDD52}"/>
              </a:ext>
            </a:extLst>
          </p:cNvPr>
          <p:cNvSpPr txBox="1"/>
          <p:nvPr/>
        </p:nvSpPr>
        <p:spPr>
          <a:xfrm>
            <a:off x="9138272" y="2065234"/>
            <a:ext cx="873801" cy="43088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00B050"/>
                </a:solidFill>
                <a:effectLst/>
                <a:uLnTx/>
                <a:uFillTx/>
                <a:latin typeface="メイリオ"/>
                <a:ea typeface="メイリオ"/>
                <a:cs typeface="+mn-cs"/>
              </a:rPr>
              <a:t>在宅復帰率等</a:t>
            </a:r>
          </a:p>
        </p:txBody>
      </p:sp>
      <p:sp>
        <p:nvSpPr>
          <p:cNvPr id="21" name="正方形/長方形 20">
            <a:extLst>
              <a:ext uri="{FF2B5EF4-FFF2-40B4-BE49-F238E27FC236}">
                <a16:creationId xmlns:a16="http://schemas.microsoft.com/office/drawing/2014/main" id="{2E27F13D-F391-C628-7014-B9774914C531}"/>
              </a:ext>
            </a:extLst>
          </p:cNvPr>
          <p:cNvSpPr/>
          <p:nvPr/>
        </p:nvSpPr>
        <p:spPr>
          <a:xfrm>
            <a:off x="2583494" y="2347083"/>
            <a:ext cx="627702" cy="511318"/>
          </a:xfrm>
          <a:prstGeom prst="rect">
            <a:avLst/>
          </a:prstGeom>
          <a:solidFill>
            <a:srgbClr val="C5E0B4"/>
          </a:solidFill>
          <a:ln w="12700" cap="flat" cmpd="sng" algn="ctr">
            <a:solidFill>
              <a:schemeClr val="accent5">
                <a:lumMod val="50000"/>
              </a:schemeClr>
            </a:solidFill>
            <a:prstDash val="dash"/>
            <a:miter lim="800000"/>
          </a:ln>
          <a:effectLst/>
        </p:spPr>
        <p:txBody>
          <a:bodyPr wrap="square"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ja-JP" altLang="en-US" sz="800" b="0" i="0" u="none" strike="noStrike" kern="0" cap="none" spc="0" normalizeH="0" baseline="0" noProof="0">
                <a:ln>
                  <a:noFill/>
                </a:ln>
                <a:solidFill>
                  <a:prstClr val="black"/>
                </a:solidFill>
                <a:effectLst/>
                <a:uLnTx/>
                <a:uFillTx/>
                <a:latin typeface="メイリオ"/>
                <a:ea typeface="メイリオ"/>
                <a:cs typeface="+mn-cs"/>
              </a:rPr>
              <a:t>床面積・</a:t>
            </a:r>
            <a:endParaRPr kumimoji="0" lang="en-US" altLang="ja-JP" sz="800" b="0" i="0" u="none" strike="noStrike" kern="0" cap="none" spc="0" normalizeH="0" baseline="0" noProof="0">
              <a:ln>
                <a:noFill/>
              </a:ln>
              <a:solidFill>
                <a:prstClr val="black"/>
              </a:solidFill>
              <a:effectLst/>
              <a:uLnTx/>
              <a:uFillTx/>
              <a:latin typeface="メイリオ"/>
              <a:ea typeface="メイリオ"/>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ja-JP" altLang="en-US" sz="800" b="0" i="0" u="none" strike="noStrike" kern="0" cap="none" spc="0" normalizeH="0" baseline="0" noProof="0">
                <a:ln>
                  <a:noFill/>
                </a:ln>
                <a:solidFill>
                  <a:prstClr val="black"/>
                </a:solidFill>
                <a:effectLst/>
                <a:uLnTx/>
                <a:uFillTx/>
                <a:latin typeface="メイリオ"/>
                <a:ea typeface="メイリオ"/>
                <a:cs typeface="+mn-cs"/>
              </a:rPr>
              <a:t>在宅復帰率</a:t>
            </a:r>
            <a:endParaRPr kumimoji="0" lang="en-US" altLang="ja-JP" sz="800" b="0" i="0" u="none" strike="noStrike" kern="0" cap="none" spc="0" normalizeH="0" baseline="0" noProof="0">
              <a:ln>
                <a:noFill/>
              </a:ln>
              <a:solidFill>
                <a:prstClr val="black"/>
              </a:solidFill>
              <a:effectLst/>
              <a:uLnTx/>
              <a:uFillTx/>
              <a:latin typeface="メイリオ"/>
              <a:ea typeface="メイリオ"/>
              <a:cs typeface="+mn-cs"/>
            </a:endParaRPr>
          </a:p>
        </p:txBody>
      </p:sp>
      <p:sp>
        <p:nvSpPr>
          <p:cNvPr id="22" name="矢印: 右 21">
            <a:extLst>
              <a:ext uri="{FF2B5EF4-FFF2-40B4-BE49-F238E27FC236}">
                <a16:creationId xmlns:a16="http://schemas.microsoft.com/office/drawing/2014/main" id="{6CBB65D7-B3E6-932D-E036-82F7541A6C24}"/>
              </a:ext>
            </a:extLst>
          </p:cNvPr>
          <p:cNvSpPr/>
          <p:nvPr/>
        </p:nvSpPr>
        <p:spPr>
          <a:xfrm>
            <a:off x="4019863" y="926815"/>
            <a:ext cx="660387" cy="253157"/>
          </a:xfrm>
          <a:prstGeom prst="rightArrow">
            <a:avLst>
              <a:gd name="adj1" fmla="val 73585"/>
              <a:gd name="adj2" fmla="val 31180"/>
            </a:avLst>
          </a:prstGeom>
          <a:solidFill>
            <a:schemeClr val="accent5">
              <a:lumMod val="60000"/>
              <a:lumOff val="40000"/>
            </a:scheme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0" cap="none" spc="0" normalizeH="0" baseline="0" noProof="0">
              <a:ln>
                <a:noFill/>
              </a:ln>
              <a:solidFill>
                <a:prstClr val="white"/>
              </a:solidFill>
              <a:effectLst/>
              <a:uLnTx/>
              <a:uFillTx/>
              <a:latin typeface="Verdana"/>
              <a:ea typeface="メイリオ"/>
              <a:cs typeface="+mn-cs"/>
            </a:endParaRPr>
          </a:p>
        </p:txBody>
      </p:sp>
      <p:sp>
        <p:nvSpPr>
          <p:cNvPr id="24" name="テキスト ボックス 23">
            <a:extLst>
              <a:ext uri="{FF2B5EF4-FFF2-40B4-BE49-F238E27FC236}">
                <a16:creationId xmlns:a16="http://schemas.microsoft.com/office/drawing/2014/main" id="{4139D897-4CEB-AFA3-FFBF-AF49F978DB3D}"/>
              </a:ext>
            </a:extLst>
          </p:cNvPr>
          <p:cNvSpPr txBox="1"/>
          <p:nvPr/>
        </p:nvSpPr>
        <p:spPr>
          <a:xfrm>
            <a:off x="132995" y="878608"/>
            <a:ext cx="3643940" cy="307777"/>
          </a:xfrm>
          <a:prstGeom prst="rect">
            <a:avLst/>
          </a:prstGeom>
          <a:noFill/>
          <a:ln>
            <a:solidFill>
              <a:schemeClr val="tx1">
                <a:lumMod val="50000"/>
                <a:lumOff val="50000"/>
              </a:schemeClr>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現行</a:t>
            </a:r>
          </a:p>
        </p:txBody>
      </p:sp>
      <p:sp>
        <p:nvSpPr>
          <p:cNvPr id="25" name="テキスト ボックス 24">
            <a:extLst>
              <a:ext uri="{FF2B5EF4-FFF2-40B4-BE49-F238E27FC236}">
                <a16:creationId xmlns:a16="http://schemas.microsoft.com/office/drawing/2014/main" id="{DCE2CD0F-C45E-B9C5-FC31-7B4A79D8139A}"/>
              </a:ext>
            </a:extLst>
          </p:cNvPr>
          <p:cNvSpPr txBox="1"/>
          <p:nvPr/>
        </p:nvSpPr>
        <p:spPr>
          <a:xfrm>
            <a:off x="4957494" y="895036"/>
            <a:ext cx="4864120" cy="307777"/>
          </a:xfrm>
          <a:prstGeom prst="rect">
            <a:avLst/>
          </a:prstGeom>
          <a:noFill/>
          <a:ln>
            <a:solidFill>
              <a:schemeClr val="tx1">
                <a:lumMod val="50000"/>
                <a:lumOff val="50000"/>
              </a:schemeClr>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令和６年度診療報酬改定後</a:t>
            </a:r>
          </a:p>
        </p:txBody>
      </p:sp>
      <p:sp>
        <p:nvSpPr>
          <p:cNvPr id="33" name="正方形/長方形 32">
            <a:extLst>
              <a:ext uri="{FF2B5EF4-FFF2-40B4-BE49-F238E27FC236}">
                <a16:creationId xmlns:a16="http://schemas.microsoft.com/office/drawing/2014/main" id="{E2FA0FF3-2F40-5696-E0A7-E5880DC98ACD}"/>
              </a:ext>
            </a:extLst>
          </p:cNvPr>
          <p:cNvSpPr/>
          <p:nvPr/>
        </p:nvSpPr>
        <p:spPr>
          <a:xfrm>
            <a:off x="5186702" y="2839601"/>
            <a:ext cx="449713" cy="702048"/>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36" name="正方形/長方形 35">
            <a:extLst>
              <a:ext uri="{FF2B5EF4-FFF2-40B4-BE49-F238E27FC236}">
                <a16:creationId xmlns:a16="http://schemas.microsoft.com/office/drawing/2014/main" id="{41B8042A-D41E-A90A-2B48-30A1F92C51C6}"/>
              </a:ext>
            </a:extLst>
          </p:cNvPr>
          <p:cNvSpPr/>
          <p:nvPr/>
        </p:nvSpPr>
        <p:spPr>
          <a:xfrm>
            <a:off x="5070667" y="2601854"/>
            <a:ext cx="420724" cy="952080"/>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40" name="正方形/長方形 39">
            <a:extLst>
              <a:ext uri="{FF2B5EF4-FFF2-40B4-BE49-F238E27FC236}">
                <a16:creationId xmlns:a16="http://schemas.microsoft.com/office/drawing/2014/main" id="{4F779B4C-6329-ECAB-387C-171CC5CAEDC4}"/>
              </a:ext>
            </a:extLst>
          </p:cNvPr>
          <p:cNvSpPr/>
          <p:nvPr/>
        </p:nvSpPr>
        <p:spPr>
          <a:xfrm>
            <a:off x="5070667" y="3522876"/>
            <a:ext cx="1190997" cy="2687547"/>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44" name="テキスト ボックス 43">
            <a:extLst>
              <a:ext uri="{FF2B5EF4-FFF2-40B4-BE49-F238E27FC236}">
                <a16:creationId xmlns:a16="http://schemas.microsoft.com/office/drawing/2014/main" id="{D2373EB2-6A58-9F6C-0406-C9CF9508CCBE}"/>
              </a:ext>
            </a:extLst>
          </p:cNvPr>
          <p:cNvSpPr txBox="1"/>
          <p:nvPr/>
        </p:nvSpPr>
        <p:spPr>
          <a:xfrm>
            <a:off x="4726807" y="4281168"/>
            <a:ext cx="1875397" cy="492443"/>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看護職員配置</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１０対１</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45" name="テキスト ボックス 44">
            <a:extLst>
              <a:ext uri="{FF2B5EF4-FFF2-40B4-BE49-F238E27FC236}">
                <a16:creationId xmlns:a16="http://schemas.microsoft.com/office/drawing/2014/main" id="{538C7A72-FC52-BBAD-8979-19F36E5CF456}"/>
              </a:ext>
            </a:extLst>
          </p:cNvPr>
          <p:cNvSpPr txBox="1"/>
          <p:nvPr/>
        </p:nvSpPr>
        <p:spPr>
          <a:xfrm>
            <a:off x="5491976" y="3497879"/>
            <a:ext cx="442231" cy="369332"/>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a:ln>
                  <a:noFill/>
                </a:ln>
                <a:solidFill>
                  <a:prstClr val="black"/>
                </a:solidFill>
                <a:effectLst/>
                <a:uLnTx/>
                <a:uFillTx/>
                <a:latin typeface="メイリオ"/>
                <a:ea typeface="メイリオ"/>
                <a:cs typeface="+mn-cs"/>
              </a:rPr>
              <a:t>＋</a:t>
            </a:r>
          </a:p>
        </p:txBody>
      </p:sp>
      <p:sp>
        <p:nvSpPr>
          <p:cNvPr id="67" name="正方形/長方形 66">
            <a:extLst>
              <a:ext uri="{FF2B5EF4-FFF2-40B4-BE49-F238E27FC236}">
                <a16:creationId xmlns:a16="http://schemas.microsoft.com/office/drawing/2014/main" id="{5963B398-9AB7-8718-191E-9A6232E894DA}"/>
              </a:ext>
            </a:extLst>
          </p:cNvPr>
          <p:cNvSpPr/>
          <p:nvPr/>
        </p:nvSpPr>
        <p:spPr>
          <a:xfrm>
            <a:off x="5070667" y="2337577"/>
            <a:ext cx="274306" cy="1188000"/>
          </a:xfrm>
          <a:prstGeom prst="rect">
            <a:avLst/>
          </a:prstGeom>
          <a:solidFill>
            <a:schemeClr val="accent2">
              <a:lumMod val="40000"/>
              <a:lumOff val="60000"/>
            </a:schemeClr>
          </a:solidFill>
          <a:ln>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a:ln>
                  <a:noFill/>
                </a:ln>
                <a:solidFill>
                  <a:prstClr val="black"/>
                </a:solidFill>
                <a:effectLst/>
                <a:uLnTx/>
                <a:uFillTx/>
                <a:latin typeface="メイリオ"/>
                <a:ea typeface="メイリオ"/>
                <a:cs typeface="+mn-cs"/>
              </a:rPr>
              <a:t>7</a:t>
            </a: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対１</a:t>
            </a:r>
          </a:p>
        </p:txBody>
      </p:sp>
      <p:sp>
        <p:nvSpPr>
          <p:cNvPr id="68" name="正方形/長方形 67">
            <a:extLst>
              <a:ext uri="{FF2B5EF4-FFF2-40B4-BE49-F238E27FC236}">
                <a16:creationId xmlns:a16="http://schemas.microsoft.com/office/drawing/2014/main" id="{A4882966-C461-32E1-4DB0-931CD1BB9EEA}"/>
              </a:ext>
            </a:extLst>
          </p:cNvPr>
          <p:cNvSpPr/>
          <p:nvPr/>
        </p:nvSpPr>
        <p:spPr>
          <a:xfrm>
            <a:off x="5486253" y="3007626"/>
            <a:ext cx="371687" cy="533591"/>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70" name="正方形/長方形 69">
            <a:extLst>
              <a:ext uri="{FF2B5EF4-FFF2-40B4-BE49-F238E27FC236}">
                <a16:creationId xmlns:a16="http://schemas.microsoft.com/office/drawing/2014/main" id="{C923DBF0-CD1A-5236-0106-E8B84E722F22}"/>
              </a:ext>
            </a:extLst>
          </p:cNvPr>
          <p:cNvSpPr/>
          <p:nvPr/>
        </p:nvSpPr>
        <p:spPr>
          <a:xfrm>
            <a:off x="5845479" y="3275681"/>
            <a:ext cx="240657" cy="264952"/>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71" name="正方形/長方形 70">
            <a:extLst>
              <a:ext uri="{FF2B5EF4-FFF2-40B4-BE49-F238E27FC236}">
                <a16:creationId xmlns:a16="http://schemas.microsoft.com/office/drawing/2014/main" id="{0FB2164A-2697-DC50-5813-C312F8C55820}"/>
              </a:ext>
            </a:extLst>
          </p:cNvPr>
          <p:cNvSpPr/>
          <p:nvPr/>
        </p:nvSpPr>
        <p:spPr>
          <a:xfrm>
            <a:off x="5209362" y="2251564"/>
            <a:ext cx="1633030" cy="50940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rgbClr val="C00000"/>
                </a:solidFill>
                <a:effectLst/>
                <a:uLnTx/>
                <a:uFillTx/>
                <a:latin typeface="メイリオ"/>
                <a:ea typeface="メイリオ"/>
                <a:cs typeface="メイリオ" panose="020B0604030504040204" pitchFamily="50" charset="-128"/>
              </a:rPr>
              <a:t>急性期の</a:t>
            </a:r>
            <a:endParaRPr kumimoji="1" lang="en-US" altLang="ja-JP" sz="1200" b="0" i="0" u="none" strike="noStrike" kern="1200" cap="none" spc="0" normalizeH="0" baseline="0" noProof="0">
              <a:ln>
                <a:noFill/>
              </a:ln>
              <a:solidFill>
                <a:srgbClr val="C00000"/>
              </a:solidFill>
              <a:effectLst/>
              <a:uLnTx/>
              <a:uFillTx/>
              <a:latin typeface="メイリオ"/>
              <a:ea typeface="メイリオ"/>
              <a:cs typeface="メイリオ" panose="020B0604030504040204" pitchFamily="50" charset="-128"/>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rgbClr val="C00000"/>
                </a:solidFill>
                <a:effectLst/>
                <a:uLnTx/>
                <a:uFillTx/>
                <a:latin typeface="メイリオ"/>
                <a:ea typeface="メイリオ"/>
                <a:cs typeface="メイリオ" panose="020B0604030504040204" pitchFamily="50" charset="-128"/>
              </a:rPr>
              <a:t>患者割合</a:t>
            </a:r>
            <a:endParaRPr kumimoji="1" lang="en-US" altLang="ja-JP" sz="1200" b="0" i="0" u="none" strike="noStrike" kern="1200" cap="none" spc="0" normalizeH="0" baseline="0" noProof="0">
              <a:ln>
                <a:noFill/>
              </a:ln>
              <a:solidFill>
                <a:srgbClr val="C00000"/>
              </a:solidFill>
              <a:effectLst/>
              <a:uLnTx/>
              <a:uFillTx/>
              <a:latin typeface="メイリオ"/>
              <a:ea typeface="メイリオ"/>
              <a:cs typeface="メイリオ" panose="020B0604030504040204" pitchFamily="50" charset="-128"/>
            </a:endParaRPr>
          </a:p>
        </p:txBody>
      </p:sp>
      <p:sp>
        <p:nvSpPr>
          <p:cNvPr id="73" name="テキスト ボックス 72">
            <a:extLst>
              <a:ext uri="{FF2B5EF4-FFF2-40B4-BE49-F238E27FC236}">
                <a16:creationId xmlns:a16="http://schemas.microsoft.com/office/drawing/2014/main" id="{AA837E68-6700-CDEF-F3FC-5A2F0BACB0AA}"/>
              </a:ext>
            </a:extLst>
          </p:cNvPr>
          <p:cNvSpPr txBox="1"/>
          <p:nvPr/>
        </p:nvSpPr>
        <p:spPr>
          <a:xfrm>
            <a:off x="4568898" y="5531075"/>
            <a:ext cx="2191214" cy="276999"/>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FF0909"/>
                </a:solidFill>
                <a:effectLst>
                  <a:glow rad="381000">
                    <a:prstClr val="white"/>
                  </a:glow>
                </a:effectLst>
                <a:uLnTx/>
                <a:uFillTx/>
                <a:latin typeface="メイリオ"/>
                <a:ea typeface="メイリオ"/>
                <a:cs typeface="メイリオ" panose="020B0604030504040204" pitchFamily="50" charset="-128"/>
              </a:rPr>
              <a:t>急性期一般</a:t>
            </a:r>
          </a:p>
        </p:txBody>
      </p:sp>
      <p:cxnSp>
        <p:nvCxnSpPr>
          <p:cNvPr id="74" name="直線コネクタ 73">
            <a:extLst>
              <a:ext uri="{FF2B5EF4-FFF2-40B4-BE49-F238E27FC236}">
                <a16:creationId xmlns:a16="http://schemas.microsoft.com/office/drawing/2014/main" id="{ECAA83AA-A4CB-228D-B662-E2C8D4F26DD2}"/>
              </a:ext>
            </a:extLst>
          </p:cNvPr>
          <p:cNvCxnSpPr>
            <a:cxnSpLocks/>
          </p:cNvCxnSpPr>
          <p:nvPr/>
        </p:nvCxnSpPr>
        <p:spPr>
          <a:xfrm>
            <a:off x="4734630" y="3523540"/>
            <a:ext cx="1876099" cy="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76" name="直線矢印コネクタ 75">
            <a:extLst>
              <a:ext uri="{FF2B5EF4-FFF2-40B4-BE49-F238E27FC236}">
                <a16:creationId xmlns:a16="http://schemas.microsoft.com/office/drawing/2014/main" id="{985673B2-BE1A-C1BA-4EAF-D6360147DB08}"/>
              </a:ext>
            </a:extLst>
          </p:cNvPr>
          <p:cNvCxnSpPr>
            <a:cxnSpLocks/>
          </p:cNvCxnSpPr>
          <p:nvPr/>
        </p:nvCxnSpPr>
        <p:spPr>
          <a:xfrm>
            <a:off x="5749791" y="2763810"/>
            <a:ext cx="475" cy="300465"/>
          </a:xfrm>
          <a:prstGeom prst="straightConnector1">
            <a:avLst/>
          </a:prstGeom>
          <a:ln>
            <a:solidFill>
              <a:srgbClr val="C00000"/>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77" name="直線矢印コネクタ 76">
            <a:extLst>
              <a:ext uri="{FF2B5EF4-FFF2-40B4-BE49-F238E27FC236}">
                <a16:creationId xmlns:a16="http://schemas.microsoft.com/office/drawing/2014/main" id="{37963FFF-B08F-D3BA-0040-444CEF673B02}"/>
              </a:ext>
            </a:extLst>
          </p:cNvPr>
          <p:cNvCxnSpPr>
            <a:cxnSpLocks/>
          </p:cNvCxnSpPr>
          <p:nvPr/>
        </p:nvCxnSpPr>
        <p:spPr>
          <a:xfrm flipH="1">
            <a:off x="6133439" y="3263470"/>
            <a:ext cx="7233" cy="261304"/>
          </a:xfrm>
          <a:prstGeom prst="straightConnector1">
            <a:avLst/>
          </a:prstGeom>
          <a:ln>
            <a:solidFill>
              <a:srgbClr val="C00000"/>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78" name="直線矢印コネクタ 77">
            <a:extLst>
              <a:ext uri="{FF2B5EF4-FFF2-40B4-BE49-F238E27FC236}">
                <a16:creationId xmlns:a16="http://schemas.microsoft.com/office/drawing/2014/main" id="{96E4B35A-B334-8BD2-ABDD-83D4B54C7D4D}"/>
              </a:ext>
            </a:extLst>
          </p:cNvPr>
          <p:cNvCxnSpPr>
            <a:cxnSpLocks/>
          </p:cNvCxnSpPr>
          <p:nvPr/>
        </p:nvCxnSpPr>
        <p:spPr>
          <a:xfrm>
            <a:off x="5954877" y="3017291"/>
            <a:ext cx="475" cy="300465"/>
          </a:xfrm>
          <a:prstGeom prst="straightConnector1">
            <a:avLst/>
          </a:prstGeom>
          <a:ln>
            <a:solidFill>
              <a:srgbClr val="C00000"/>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79" name="直線矢印コネクタ 78">
            <a:extLst>
              <a:ext uri="{FF2B5EF4-FFF2-40B4-BE49-F238E27FC236}">
                <a16:creationId xmlns:a16="http://schemas.microsoft.com/office/drawing/2014/main" id="{9D67B0BE-1CAA-030E-E533-C9DE390CFC91}"/>
              </a:ext>
            </a:extLst>
          </p:cNvPr>
          <p:cNvCxnSpPr>
            <a:cxnSpLocks/>
          </p:cNvCxnSpPr>
          <p:nvPr/>
        </p:nvCxnSpPr>
        <p:spPr>
          <a:xfrm>
            <a:off x="5568118" y="2551050"/>
            <a:ext cx="475" cy="300465"/>
          </a:xfrm>
          <a:prstGeom prst="straightConnector1">
            <a:avLst/>
          </a:prstGeom>
          <a:ln>
            <a:solidFill>
              <a:srgbClr val="C00000"/>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80" name="直線矢印コネクタ 79">
            <a:extLst>
              <a:ext uri="{FF2B5EF4-FFF2-40B4-BE49-F238E27FC236}">
                <a16:creationId xmlns:a16="http://schemas.microsoft.com/office/drawing/2014/main" id="{DF56178F-FD2C-DA70-B160-D93863AF5C11}"/>
              </a:ext>
            </a:extLst>
          </p:cNvPr>
          <p:cNvCxnSpPr>
            <a:cxnSpLocks/>
          </p:cNvCxnSpPr>
          <p:nvPr/>
        </p:nvCxnSpPr>
        <p:spPr>
          <a:xfrm>
            <a:off x="5405886" y="2337246"/>
            <a:ext cx="475" cy="300465"/>
          </a:xfrm>
          <a:prstGeom prst="straightConnector1">
            <a:avLst/>
          </a:prstGeom>
          <a:ln>
            <a:solidFill>
              <a:srgbClr val="C00000"/>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sp>
        <p:nvSpPr>
          <p:cNvPr id="81" name="テキスト ボックス 80">
            <a:extLst>
              <a:ext uri="{FF2B5EF4-FFF2-40B4-BE49-F238E27FC236}">
                <a16:creationId xmlns:a16="http://schemas.microsoft.com/office/drawing/2014/main" id="{E03030BB-B2BA-D1A4-C241-BC3B57268424}"/>
              </a:ext>
            </a:extLst>
          </p:cNvPr>
          <p:cNvSpPr txBox="1"/>
          <p:nvPr/>
        </p:nvSpPr>
        <p:spPr>
          <a:xfrm>
            <a:off x="4847070" y="4917927"/>
            <a:ext cx="1634871" cy="646331"/>
          </a:xfrm>
          <a:prstGeom prst="rect">
            <a:avLst/>
          </a:prstGeom>
          <a:noFill/>
        </p:spPr>
        <p:txBody>
          <a:bodyPr wrap="square" rtlCol="0">
            <a:spAutoFit/>
          </a:bodyPr>
          <a:lstStyle/>
          <a:p>
            <a:pPr marL="90488" marR="0" lvl="0" indent="-90488"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平均在院日数</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90488" marR="0" lvl="0" indent="-90488" algn="ctr" defTabSz="914400" rtl="0" eaLnBrk="1" fontAlgn="auto" latinLnBrk="0" hangingPunct="1">
              <a:lnSpc>
                <a:spcPct val="100000"/>
              </a:lnSpc>
              <a:spcBef>
                <a:spcPts val="0"/>
              </a:spcBef>
              <a:spcAft>
                <a:spcPts val="0"/>
              </a:spcAft>
              <a:buClrTx/>
              <a:buSzTx/>
              <a:buFontTx/>
              <a:buNone/>
              <a:tabLst/>
              <a:defRPr/>
            </a:pPr>
            <a:r>
              <a:rPr kumimoji="1" lang="en-US" altLang="ja-JP" sz="1200" b="1" i="0" u="none" strike="noStrike" kern="1200" cap="none" spc="0" normalizeH="0" baseline="0" noProof="0">
                <a:ln>
                  <a:noFill/>
                </a:ln>
                <a:solidFill>
                  <a:prstClr val="black"/>
                </a:solidFill>
                <a:effectLst/>
                <a:uLnTx/>
                <a:uFillTx/>
                <a:latin typeface="メイリオ"/>
                <a:ea typeface="メイリオ"/>
                <a:cs typeface="+mn-cs"/>
              </a:rPr>
              <a:t>21</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日</a:t>
            </a:r>
          </a:p>
          <a:p>
            <a:pPr marL="90488" marR="0" lvl="0" indent="-90488" algn="ctr"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3" name="スライド番号プレースホルダー 2">
            <a:extLst>
              <a:ext uri="{FF2B5EF4-FFF2-40B4-BE49-F238E27FC236}">
                <a16:creationId xmlns:a16="http://schemas.microsoft.com/office/drawing/2014/main" id="{D1268659-1955-42B7-E439-532793F76815}"/>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267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070948375"/>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正方形/長方形 4">
            <a:extLst>
              <a:ext uri="{FF2B5EF4-FFF2-40B4-BE49-F238E27FC236}">
                <a16:creationId xmlns:a16="http://schemas.microsoft.com/office/drawing/2014/main" id="{3CDDF031-11B5-4687-921A-D91803AFF0DF}"/>
              </a:ext>
            </a:extLst>
          </p:cNvPr>
          <p:cNvSpPr/>
          <p:nvPr/>
        </p:nvSpPr>
        <p:spPr>
          <a:xfrm>
            <a:off x="620922" y="1896881"/>
            <a:ext cx="3396108" cy="828728"/>
          </a:xfrm>
          <a:prstGeom prst="rect">
            <a:avLst/>
          </a:prstGeom>
          <a:solidFill>
            <a:srgbClr val="E6B9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7" name="テキスト ボックス 6">
            <a:extLst>
              <a:ext uri="{FF2B5EF4-FFF2-40B4-BE49-F238E27FC236}">
                <a16:creationId xmlns:a16="http://schemas.microsoft.com/office/drawing/2014/main" id="{4ACEF6E0-EF79-A34D-135B-12655CE9A8EB}"/>
              </a:ext>
            </a:extLst>
          </p:cNvPr>
          <p:cNvSpPr txBox="1"/>
          <p:nvPr/>
        </p:nvSpPr>
        <p:spPr>
          <a:xfrm>
            <a:off x="542977" y="2120123"/>
            <a:ext cx="3545077" cy="430887"/>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FF0909"/>
                </a:solidFill>
                <a:effectLst>
                  <a:glow rad="381000">
                    <a:prstClr val="white"/>
                  </a:glow>
                </a:effectLst>
                <a:uLnTx/>
                <a:uFillTx/>
                <a:latin typeface="メイリオ"/>
                <a:ea typeface="メイリオ"/>
                <a:cs typeface="メイリオ" panose="020B0604030504040204" pitchFamily="50" charset="-128"/>
              </a:rPr>
              <a:t>急性期一般入院料１</a:t>
            </a:r>
            <a:endParaRPr kumimoji="1" lang="en-US" altLang="ja-JP" sz="1200" b="1" i="0" u="none" strike="noStrike" kern="1200" cap="none" spc="0" normalizeH="0" baseline="0" noProof="0">
              <a:ln>
                <a:noFill/>
              </a:ln>
              <a:solidFill>
                <a:srgbClr val="FF0909"/>
              </a:solidFill>
              <a:effectLst>
                <a:glow rad="381000">
                  <a:prstClr val="white"/>
                </a:glow>
              </a:effectLst>
              <a:uLnTx/>
              <a:uFillTx/>
              <a:latin typeface="メイリオ"/>
              <a:ea typeface="メイリオ"/>
              <a:cs typeface="メイリオ" panose="020B0604030504040204" pitchFamily="50" charset="-128"/>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srgbClr val="FF0909"/>
                </a:solidFill>
                <a:effectLst>
                  <a:glow rad="381000">
                    <a:prstClr val="white"/>
                  </a:glow>
                </a:effectLst>
                <a:uLnTx/>
                <a:uFillTx/>
                <a:latin typeface="メイリオ"/>
                <a:ea typeface="メイリオ"/>
                <a:cs typeface="メイリオ" panose="020B0604030504040204" pitchFamily="50" charset="-128"/>
              </a:rPr>
              <a:t>（急性期充実体制加算および総合入院体制加算以外）</a:t>
            </a:r>
          </a:p>
        </p:txBody>
      </p:sp>
      <p:sp>
        <p:nvSpPr>
          <p:cNvPr id="9" name="正方形/長方形 8">
            <a:extLst>
              <a:ext uri="{FF2B5EF4-FFF2-40B4-BE49-F238E27FC236}">
                <a16:creationId xmlns:a16="http://schemas.microsoft.com/office/drawing/2014/main" id="{3C61F10C-B85A-A7CF-CD3F-8B81AA8AF8EB}"/>
              </a:ext>
            </a:extLst>
          </p:cNvPr>
          <p:cNvSpPr/>
          <p:nvPr/>
        </p:nvSpPr>
        <p:spPr>
          <a:xfrm>
            <a:off x="620922" y="3846830"/>
            <a:ext cx="3396108" cy="1072691"/>
          </a:xfrm>
          <a:prstGeom prst="rect">
            <a:avLst/>
          </a:prstGeom>
          <a:solidFill>
            <a:srgbClr val="E6B9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18" name="テキスト ボックス 17">
            <a:extLst>
              <a:ext uri="{FF2B5EF4-FFF2-40B4-BE49-F238E27FC236}">
                <a16:creationId xmlns:a16="http://schemas.microsoft.com/office/drawing/2014/main" id="{5F4A4BA0-DD9B-BBC9-3BBA-7076919ED80F}"/>
              </a:ext>
            </a:extLst>
          </p:cNvPr>
          <p:cNvSpPr txBox="1"/>
          <p:nvPr/>
        </p:nvSpPr>
        <p:spPr>
          <a:xfrm>
            <a:off x="542977" y="4244675"/>
            <a:ext cx="3545077" cy="276999"/>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FF0909"/>
                </a:solidFill>
                <a:effectLst>
                  <a:glow rad="381000">
                    <a:prstClr val="white"/>
                  </a:glow>
                </a:effectLst>
                <a:uLnTx/>
                <a:uFillTx/>
                <a:latin typeface="メイリオ"/>
                <a:ea typeface="メイリオ"/>
                <a:cs typeface="メイリオ" panose="020B0604030504040204" pitchFamily="50" charset="-128"/>
              </a:rPr>
              <a:t>急性期一般入院料２－６</a:t>
            </a:r>
            <a:endParaRPr kumimoji="1" lang="ja-JP" altLang="en-US" sz="1000" b="1" i="0" u="none" strike="noStrike" kern="1200" cap="none" spc="0" normalizeH="0" baseline="0" noProof="0">
              <a:ln>
                <a:noFill/>
              </a:ln>
              <a:solidFill>
                <a:srgbClr val="FF0909"/>
              </a:solidFill>
              <a:effectLst>
                <a:glow rad="381000">
                  <a:prstClr val="white"/>
                </a:glow>
              </a:effectLst>
              <a:uLnTx/>
              <a:uFillTx/>
              <a:latin typeface="メイリオ"/>
              <a:ea typeface="メイリオ"/>
              <a:cs typeface="メイリオ" panose="020B0604030504040204" pitchFamily="50" charset="-128"/>
            </a:endParaRPr>
          </a:p>
        </p:txBody>
      </p:sp>
      <p:sp>
        <p:nvSpPr>
          <p:cNvPr id="19" name="正方形/長方形 18">
            <a:extLst>
              <a:ext uri="{FF2B5EF4-FFF2-40B4-BE49-F238E27FC236}">
                <a16:creationId xmlns:a16="http://schemas.microsoft.com/office/drawing/2014/main" id="{C2A4F76A-8FB9-AEE5-991D-11F297B03A64}"/>
              </a:ext>
            </a:extLst>
          </p:cNvPr>
          <p:cNvSpPr/>
          <p:nvPr/>
        </p:nvSpPr>
        <p:spPr>
          <a:xfrm>
            <a:off x="602863" y="5924993"/>
            <a:ext cx="3396107" cy="620668"/>
          </a:xfrm>
          <a:prstGeom prst="rect">
            <a:avLst/>
          </a:prstGeom>
          <a:solidFill>
            <a:srgbClr val="C5E0B4"/>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a:ln>
                <a:noFill/>
              </a:ln>
              <a:solidFill>
                <a:prstClr val="white"/>
              </a:solidFill>
              <a:effectLst/>
              <a:uLnTx/>
              <a:uFillTx/>
              <a:latin typeface="メイリオ"/>
              <a:ea typeface="メイリオ"/>
              <a:cs typeface="+mn-cs"/>
            </a:endParaRPr>
          </a:p>
        </p:txBody>
      </p:sp>
      <p:sp>
        <p:nvSpPr>
          <p:cNvPr id="23" name="テキスト ボックス 22">
            <a:extLst>
              <a:ext uri="{FF2B5EF4-FFF2-40B4-BE49-F238E27FC236}">
                <a16:creationId xmlns:a16="http://schemas.microsoft.com/office/drawing/2014/main" id="{E8851126-1F79-6255-A09D-487AE8CEFDDA}"/>
              </a:ext>
            </a:extLst>
          </p:cNvPr>
          <p:cNvSpPr txBox="1"/>
          <p:nvPr/>
        </p:nvSpPr>
        <p:spPr>
          <a:xfrm>
            <a:off x="1612551" y="6123737"/>
            <a:ext cx="1162764" cy="276999"/>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DA63"/>
                </a:solidFill>
                <a:effectLst>
                  <a:glow rad="381000">
                    <a:prstClr val="white"/>
                  </a:glow>
                </a:effectLst>
                <a:uLnTx/>
                <a:uFillTx/>
                <a:latin typeface="メイリオ"/>
                <a:ea typeface="メイリオ"/>
                <a:cs typeface="メイリオ" panose="020B0604030504040204" pitchFamily="50" charset="-128"/>
              </a:rPr>
              <a:t>地域包括ケア</a:t>
            </a:r>
          </a:p>
        </p:txBody>
      </p:sp>
      <p:sp>
        <p:nvSpPr>
          <p:cNvPr id="26" name="矢印: 右 25">
            <a:extLst>
              <a:ext uri="{FF2B5EF4-FFF2-40B4-BE49-F238E27FC236}">
                <a16:creationId xmlns:a16="http://schemas.microsoft.com/office/drawing/2014/main" id="{512ADF66-4380-4156-77EB-ACA0F0A7714E}"/>
              </a:ext>
            </a:extLst>
          </p:cNvPr>
          <p:cNvSpPr/>
          <p:nvPr/>
        </p:nvSpPr>
        <p:spPr>
          <a:xfrm>
            <a:off x="4559615" y="1957425"/>
            <a:ext cx="393385" cy="951597"/>
          </a:xfrm>
          <a:prstGeom prst="rightArrow">
            <a:avLst>
              <a:gd name="adj1" fmla="val 73585"/>
              <a:gd name="adj2" fmla="val 31180"/>
            </a:avLst>
          </a:prstGeom>
          <a:solidFill>
            <a:srgbClr val="E4E2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27" name="矢印: 右 26">
            <a:extLst>
              <a:ext uri="{FF2B5EF4-FFF2-40B4-BE49-F238E27FC236}">
                <a16:creationId xmlns:a16="http://schemas.microsoft.com/office/drawing/2014/main" id="{6A9A7DE8-7C69-E4D7-783D-8C8AEDB6626C}"/>
              </a:ext>
            </a:extLst>
          </p:cNvPr>
          <p:cNvSpPr/>
          <p:nvPr/>
        </p:nvSpPr>
        <p:spPr>
          <a:xfrm rot="20312150">
            <a:off x="4610910" y="3748628"/>
            <a:ext cx="393385" cy="538429"/>
          </a:xfrm>
          <a:prstGeom prst="rightArrow">
            <a:avLst>
              <a:gd name="adj1" fmla="val 73585"/>
              <a:gd name="adj2" fmla="val 31180"/>
            </a:avLst>
          </a:prstGeom>
          <a:solidFill>
            <a:srgbClr val="E4E2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28" name="矢印: 右 27">
            <a:extLst>
              <a:ext uri="{FF2B5EF4-FFF2-40B4-BE49-F238E27FC236}">
                <a16:creationId xmlns:a16="http://schemas.microsoft.com/office/drawing/2014/main" id="{3628C6B3-E450-9595-04FB-BB11A0B7E926}"/>
              </a:ext>
            </a:extLst>
          </p:cNvPr>
          <p:cNvSpPr/>
          <p:nvPr/>
        </p:nvSpPr>
        <p:spPr>
          <a:xfrm>
            <a:off x="4525588" y="6018662"/>
            <a:ext cx="393385" cy="536400"/>
          </a:xfrm>
          <a:prstGeom prst="rightArrow">
            <a:avLst>
              <a:gd name="adj1" fmla="val 73585"/>
              <a:gd name="adj2" fmla="val 31180"/>
            </a:avLst>
          </a:prstGeom>
          <a:solidFill>
            <a:srgbClr val="E4E2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32" name="正方形/長方形 31">
            <a:extLst>
              <a:ext uri="{FF2B5EF4-FFF2-40B4-BE49-F238E27FC236}">
                <a16:creationId xmlns:a16="http://schemas.microsoft.com/office/drawing/2014/main" id="{DAD6C430-C86C-CF0E-CA9F-2E98C07A0E62}"/>
              </a:ext>
            </a:extLst>
          </p:cNvPr>
          <p:cNvSpPr/>
          <p:nvPr/>
        </p:nvSpPr>
        <p:spPr>
          <a:xfrm>
            <a:off x="7553066" y="1896876"/>
            <a:ext cx="1307229" cy="828727"/>
          </a:xfrm>
          <a:prstGeom prst="rect">
            <a:avLst/>
          </a:prstGeom>
          <a:solidFill>
            <a:srgbClr val="EBF5FF"/>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white"/>
              </a:solidFill>
              <a:effectLst/>
              <a:uLnTx/>
              <a:uFillTx/>
              <a:latin typeface="Verdana"/>
              <a:ea typeface="メイリオ"/>
              <a:cs typeface="+mn-cs"/>
            </a:endParaRPr>
          </a:p>
        </p:txBody>
      </p:sp>
      <p:sp>
        <p:nvSpPr>
          <p:cNvPr id="35" name="テキスト ボックス 34">
            <a:extLst>
              <a:ext uri="{FF2B5EF4-FFF2-40B4-BE49-F238E27FC236}">
                <a16:creationId xmlns:a16="http://schemas.microsoft.com/office/drawing/2014/main" id="{E8AF61BA-D3B3-9C0A-91E5-51E40BB9FFC4}"/>
              </a:ext>
            </a:extLst>
          </p:cNvPr>
          <p:cNvSpPr txBox="1"/>
          <p:nvPr/>
        </p:nvSpPr>
        <p:spPr>
          <a:xfrm>
            <a:off x="7688425" y="2100853"/>
            <a:ext cx="1073459" cy="461665"/>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70C0"/>
                </a:solidFill>
                <a:effectLst>
                  <a:glow rad="381000">
                    <a:prstClr val="white"/>
                  </a:glow>
                </a:effectLst>
                <a:uLnTx/>
                <a:uFillTx/>
                <a:latin typeface="メイリオ"/>
                <a:ea typeface="メイリオ"/>
                <a:cs typeface="メイリオ" panose="020B0604030504040204" pitchFamily="50" charset="-128"/>
              </a:rPr>
              <a:t>地域包括</a:t>
            </a:r>
            <a:endParaRPr kumimoji="1" lang="en-US" altLang="ja-JP" sz="1200" b="1" i="0" u="none" strike="noStrike" kern="1200" cap="none" spc="0" normalizeH="0" baseline="0" noProof="0">
              <a:ln>
                <a:noFill/>
              </a:ln>
              <a:solidFill>
                <a:srgbClr val="0070C0"/>
              </a:solidFill>
              <a:effectLst>
                <a:glow rad="381000">
                  <a:prstClr val="white"/>
                </a:glow>
              </a:effectLst>
              <a:uLnTx/>
              <a:uFillTx/>
              <a:latin typeface="メイリオ"/>
              <a:ea typeface="メイリオ"/>
              <a:cs typeface="メイリオ" panose="020B0604030504040204" pitchFamily="50" charset="-128"/>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70C0"/>
                </a:solidFill>
                <a:effectLst>
                  <a:glow rad="381000">
                    <a:prstClr val="white"/>
                  </a:glow>
                </a:effectLst>
                <a:uLnTx/>
                <a:uFillTx/>
                <a:latin typeface="メイリオ"/>
                <a:ea typeface="メイリオ"/>
                <a:cs typeface="メイリオ" panose="020B0604030504040204" pitchFamily="50" charset="-128"/>
              </a:rPr>
              <a:t>医療病棟</a:t>
            </a:r>
            <a:endParaRPr kumimoji="1" lang="ja-JP" altLang="en-US" sz="1000" b="1" i="0" u="none" strike="noStrike" kern="1200" cap="none" spc="0" normalizeH="0" baseline="0" noProof="0">
              <a:ln>
                <a:noFill/>
              </a:ln>
              <a:solidFill>
                <a:srgbClr val="0070C0"/>
              </a:solidFill>
              <a:effectLst>
                <a:glow rad="381000">
                  <a:prstClr val="white"/>
                </a:glow>
              </a:effectLst>
              <a:uLnTx/>
              <a:uFillTx/>
              <a:latin typeface="メイリオ"/>
              <a:ea typeface="メイリオ"/>
              <a:cs typeface="メイリオ" panose="020B0604030504040204" pitchFamily="50" charset="-128"/>
            </a:endParaRPr>
          </a:p>
        </p:txBody>
      </p:sp>
      <p:sp>
        <p:nvSpPr>
          <p:cNvPr id="36" name="正方形/長方形 35">
            <a:extLst>
              <a:ext uri="{FF2B5EF4-FFF2-40B4-BE49-F238E27FC236}">
                <a16:creationId xmlns:a16="http://schemas.microsoft.com/office/drawing/2014/main" id="{EDC104BA-CD0D-F5ED-40C3-B0A1A12BB4ED}"/>
              </a:ext>
            </a:extLst>
          </p:cNvPr>
          <p:cNvSpPr/>
          <p:nvPr/>
        </p:nvSpPr>
        <p:spPr>
          <a:xfrm>
            <a:off x="5484388" y="1896877"/>
            <a:ext cx="2055248" cy="828728"/>
          </a:xfrm>
          <a:prstGeom prst="rect">
            <a:avLst/>
          </a:prstGeom>
          <a:solidFill>
            <a:srgbClr val="E6B9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37" name="テキスト ボックス 36">
            <a:extLst>
              <a:ext uri="{FF2B5EF4-FFF2-40B4-BE49-F238E27FC236}">
                <a16:creationId xmlns:a16="http://schemas.microsoft.com/office/drawing/2014/main" id="{2E5D5500-7A45-081E-4C9C-C0F9361C7ED2}"/>
              </a:ext>
            </a:extLst>
          </p:cNvPr>
          <p:cNvSpPr txBox="1"/>
          <p:nvPr/>
        </p:nvSpPr>
        <p:spPr>
          <a:xfrm>
            <a:off x="4739473" y="2103537"/>
            <a:ext cx="3545077" cy="430887"/>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FF0909"/>
                </a:solidFill>
                <a:effectLst>
                  <a:glow rad="381000">
                    <a:prstClr val="white"/>
                  </a:glow>
                </a:effectLst>
                <a:uLnTx/>
                <a:uFillTx/>
                <a:latin typeface="メイリオ"/>
                <a:ea typeface="メイリオ"/>
                <a:cs typeface="メイリオ" panose="020B0604030504040204" pitchFamily="50" charset="-128"/>
              </a:rPr>
              <a:t>急性期一般入院料１</a:t>
            </a:r>
            <a:endParaRPr kumimoji="1" lang="en-US" altLang="ja-JP" sz="1200" b="1" i="0" u="none" strike="noStrike" kern="1200" cap="none" spc="0" normalizeH="0" baseline="0" noProof="0">
              <a:ln>
                <a:noFill/>
              </a:ln>
              <a:solidFill>
                <a:srgbClr val="FF0909"/>
              </a:solidFill>
              <a:effectLst>
                <a:glow rad="381000">
                  <a:prstClr val="white"/>
                </a:glow>
              </a:effectLst>
              <a:uLnTx/>
              <a:uFillTx/>
              <a:latin typeface="メイリオ"/>
              <a:ea typeface="メイリオ"/>
              <a:cs typeface="メイリオ" panose="020B0604030504040204" pitchFamily="50" charset="-128"/>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srgbClr val="FF0909"/>
                </a:solidFill>
                <a:effectLst>
                  <a:glow rad="381000">
                    <a:prstClr val="white"/>
                  </a:glow>
                </a:effectLst>
                <a:uLnTx/>
                <a:uFillTx/>
                <a:latin typeface="メイリオ"/>
                <a:ea typeface="メイリオ"/>
                <a:cs typeface="メイリオ" panose="020B0604030504040204" pitchFamily="50" charset="-128"/>
              </a:rPr>
              <a:t>（急性期充実体制加算等以外）</a:t>
            </a:r>
          </a:p>
        </p:txBody>
      </p:sp>
      <p:sp>
        <p:nvSpPr>
          <p:cNvPr id="51" name="正方形/長方形 50">
            <a:extLst>
              <a:ext uri="{FF2B5EF4-FFF2-40B4-BE49-F238E27FC236}">
                <a16:creationId xmlns:a16="http://schemas.microsoft.com/office/drawing/2014/main" id="{BAB7FC97-612A-5145-B079-0F3348AFF795}"/>
              </a:ext>
            </a:extLst>
          </p:cNvPr>
          <p:cNvSpPr/>
          <p:nvPr/>
        </p:nvSpPr>
        <p:spPr>
          <a:xfrm>
            <a:off x="5424934" y="3713432"/>
            <a:ext cx="3436848" cy="500075"/>
          </a:xfrm>
          <a:prstGeom prst="rect">
            <a:avLst/>
          </a:prstGeom>
          <a:solidFill>
            <a:srgbClr val="EBF5FF"/>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white"/>
              </a:solidFill>
              <a:effectLst/>
              <a:uLnTx/>
              <a:uFillTx/>
              <a:latin typeface="Verdana"/>
              <a:ea typeface="メイリオ"/>
              <a:cs typeface="+mn-cs"/>
            </a:endParaRPr>
          </a:p>
        </p:txBody>
      </p:sp>
      <p:sp>
        <p:nvSpPr>
          <p:cNvPr id="58" name="テキスト ボックス 57">
            <a:extLst>
              <a:ext uri="{FF2B5EF4-FFF2-40B4-BE49-F238E27FC236}">
                <a16:creationId xmlns:a16="http://schemas.microsoft.com/office/drawing/2014/main" id="{6A5B04E8-65AA-3977-C550-642812E065E1}"/>
              </a:ext>
            </a:extLst>
          </p:cNvPr>
          <p:cNvSpPr txBox="1"/>
          <p:nvPr/>
        </p:nvSpPr>
        <p:spPr>
          <a:xfrm>
            <a:off x="7197302" y="4412755"/>
            <a:ext cx="1658765" cy="461665"/>
          </a:xfrm>
          <a:prstGeom prst="rect">
            <a:avLst/>
          </a:prstGeom>
          <a:solidFill>
            <a:srgbClr val="EBF5FF"/>
          </a:solid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70C0"/>
                </a:solidFill>
                <a:effectLst>
                  <a:glow rad="381000">
                    <a:prstClr val="white"/>
                  </a:glow>
                </a:effectLst>
                <a:uLnTx/>
                <a:uFillTx/>
                <a:latin typeface="メイリオ"/>
                <a:ea typeface="メイリオ"/>
                <a:cs typeface="メイリオ" panose="020B0604030504040204" pitchFamily="50" charset="-128"/>
              </a:rPr>
              <a:t>地域包括</a:t>
            </a:r>
            <a:endParaRPr kumimoji="1" lang="en-US" altLang="ja-JP" sz="1200" b="1" i="0" u="none" strike="noStrike" kern="1200" cap="none" spc="0" normalizeH="0" baseline="0" noProof="0">
              <a:ln>
                <a:noFill/>
              </a:ln>
              <a:solidFill>
                <a:srgbClr val="0070C0"/>
              </a:solidFill>
              <a:effectLst>
                <a:glow rad="381000">
                  <a:prstClr val="white"/>
                </a:glow>
              </a:effectLst>
              <a:uLnTx/>
              <a:uFillTx/>
              <a:latin typeface="メイリオ"/>
              <a:ea typeface="メイリオ"/>
              <a:cs typeface="メイリオ" panose="020B0604030504040204" pitchFamily="50" charset="-128"/>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70C0"/>
                </a:solidFill>
                <a:effectLst>
                  <a:glow rad="381000">
                    <a:prstClr val="white"/>
                  </a:glow>
                </a:effectLst>
                <a:uLnTx/>
                <a:uFillTx/>
                <a:latin typeface="メイリオ"/>
                <a:ea typeface="メイリオ"/>
                <a:cs typeface="メイリオ" panose="020B0604030504040204" pitchFamily="50" charset="-128"/>
              </a:rPr>
              <a:t>医療病棟</a:t>
            </a:r>
            <a:endParaRPr kumimoji="1" lang="ja-JP" altLang="en-US" sz="1000" b="1" i="0" u="none" strike="noStrike" kern="1200" cap="none" spc="0" normalizeH="0" baseline="0" noProof="0">
              <a:ln>
                <a:noFill/>
              </a:ln>
              <a:solidFill>
                <a:srgbClr val="0070C0"/>
              </a:solidFill>
              <a:effectLst>
                <a:glow rad="381000">
                  <a:prstClr val="white"/>
                </a:glow>
              </a:effectLst>
              <a:uLnTx/>
              <a:uFillTx/>
              <a:latin typeface="メイリオ"/>
              <a:ea typeface="メイリオ"/>
              <a:cs typeface="メイリオ" panose="020B0604030504040204" pitchFamily="50" charset="-128"/>
            </a:endParaRPr>
          </a:p>
        </p:txBody>
      </p:sp>
      <p:sp>
        <p:nvSpPr>
          <p:cNvPr id="59" name="矢印: 右 58">
            <a:extLst>
              <a:ext uri="{FF2B5EF4-FFF2-40B4-BE49-F238E27FC236}">
                <a16:creationId xmlns:a16="http://schemas.microsoft.com/office/drawing/2014/main" id="{3887356D-C483-B439-C07E-14E1D88CFF59}"/>
              </a:ext>
            </a:extLst>
          </p:cNvPr>
          <p:cNvSpPr/>
          <p:nvPr/>
        </p:nvSpPr>
        <p:spPr>
          <a:xfrm rot="1458572">
            <a:off x="4604717" y="4414344"/>
            <a:ext cx="393385" cy="527140"/>
          </a:xfrm>
          <a:prstGeom prst="rightArrow">
            <a:avLst>
              <a:gd name="adj1" fmla="val 73585"/>
              <a:gd name="adj2" fmla="val 31180"/>
            </a:avLst>
          </a:prstGeom>
          <a:solidFill>
            <a:srgbClr val="E4E2E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61" name="正方形/長方形 60">
            <a:extLst>
              <a:ext uri="{FF2B5EF4-FFF2-40B4-BE49-F238E27FC236}">
                <a16:creationId xmlns:a16="http://schemas.microsoft.com/office/drawing/2014/main" id="{11BA51C6-F149-260A-9305-06BC5CB4167A}"/>
              </a:ext>
            </a:extLst>
          </p:cNvPr>
          <p:cNvSpPr/>
          <p:nvPr/>
        </p:nvSpPr>
        <p:spPr>
          <a:xfrm>
            <a:off x="5424934" y="4415882"/>
            <a:ext cx="2047020" cy="466657"/>
          </a:xfrm>
          <a:prstGeom prst="rect">
            <a:avLst/>
          </a:prstGeom>
          <a:solidFill>
            <a:srgbClr val="E6B9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63" name="テキスト ボックス 62">
            <a:extLst>
              <a:ext uri="{FF2B5EF4-FFF2-40B4-BE49-F238E27FC236}">
                <a16:creationId xmlns:a16="http://schemas.microsoft.com/office/drawing/2014/main" id="{CD3984A8-B68C-7172-A057-802E1815AB2A}"/>
              </a:ext>
            </a:extLst>
          </p:cNvPr>
          <p:cNvSpPr txBox="1"/>
          <p:nvPr/>
        </p:nvSpPr>
        <p:spPr>
          <a:xfrm>
            <a:off x="5370819" y="4525638"/>
            <a:ext cx="2182247" cy="276999"/>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FF0909"/>
                </a:solidFill>
                <a:effectLst>
                  <a:glow rad="381000">
                    <a:prstClr val="white"/>
                  </a:glow>
                </a:effectLst>
                <a:uLnTx/>
                <a:uFillTx/>
                <a:latin typeface="メイリオ"/>
                <a:ea typeface="メイリオ"/>
                <a:cs typeface="メイリオ" panose="020B0604030504040204" pitchFamily="50" charset="-128"/>
              </a:rPr>
              <a:t>急性期一般入院料２－６</a:t>
            </a:r>
            <a:endParaRPr kumimoji="1" lang="ja-JP" altLang="en-US" sz="1000" b="1" i="0" u="none" strike="noStrike" kern="1200" cap="none" spc="0" normalizeH="0" baseline="0" noProof="0">
              <a:ln>
                <a:noFill/>
              </a:ln>
              <a:solidFill>
                <a:srgbClr val="FF0909"/>
              </a:solidFill>
              <a:effectLst>
                <a:glow rad="381000">
                  <a:prstClr val="white"/>
                </a:glow>
              </a:effectLst>
              <a:uLnTx/>
              <a:uFillTx/>
              <a:latin typeface="メイリオ"/>
              <a:ea typeface="メイリオ"/>
              <a:cs typeface="メイリオ" panose="020B0604030504040204" pitchFamily="50" charset="-128"/>
            </a:endParaRPr>
          </a:p>
        </p:txBody>
      </p:sp>
      <p:sp>
        <p:nvSpPr>
          <p:cNvPr id="71" name="正方形/長方形 70">
            <a:extLst>
              <a:ext uri="{FF2B5EF4-FFF2-40B4-BE49-F238E27FC236}">
                <a16:creationId xmlns:a16="http://schemas.microsoft.com/office/drawing/2014/main" id="{2FAAFBE3-4152-EBBE-9A3B-6969AF3F6EAC}"/>
              </a:ext>
            </a:extLst>
          </p:cNvPr>
          <p:cNvSpPr/>
          <p:nvPr/>
        </p:nvSpPr>
        <p:spPr>
          <a:xfrm>
            <a:off x="5391634" y="5907012"/>
            <a:ext cx="3436848" cy="620668"/>
          </a:xfrm>
          <a:prstGeom prst="rect">
            <a:avLst/>
          </a:prstGeom>
          <a:solidFill>
            <a:srgbClr val="EBF5FF"/>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white"/>
              </a:solidFill>
              <a:effectLst/>
              <a:uLnTx/>
              <a:uFillTx/>
              <a:latin typeface="Verdana"/>
              <a:ea typeface="メイリオ"/>
              <a:cs typeface="+mn-cs"/>
            </a:endParaRPr>
          </a:p>
        </p:txBody>
      </p:sp>
      <p:sp>
        <p:nvSpPr>
          <p:cNvPr id="73" name="テキスト ボックス 72">
            <a:extLst>
              <a:ext uri="{FF2B5EF4-FFF2-40B4-BE49-F238E27FC236}">
                <a16:creationId xmlns:a16="http://schemas.microsoft.com/office/drawing/2014/main" id="{0D494B9D-B117-FCE8-845C-57704FF58901}"/>
              </a:ext>
            </a:extLst>
          </p:cNvPr>
          <p:cNvSpPr txBox="1"/>
          <p:nvPr/>
        </p:nvSpPr>
        <p:spPr>
          <a:xfrm>
            <a:off x="6352638" y="6093981"/>
            <a:ext cx="1473366" cy="276999"/>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70C0"/>
                </a:solidFill>
                <a:effectLst>
                  <a:glow rad="381000">
                    <a:prstClr val="white"/>
                  </a:glow>
                </a:effectLst>
                <a:uLnTx/>
                <a:uFillTx/>
                <a:latin typeface="メイリオ"/>
                <a:ea typeface="メイリオ"/>
                <a:cs typeface="メイリオ" panose="020B0604030504040204" pitchFamily="50" charset="-128"/>
              </a:rPr>
              <a:t>地域包括医療病棟</a:t>
            </a:r>
            <a:endParaRPr kumimoji="1" lang="ja-JP" altLang="en-US" sz="1000" b="1" i="0" u="none" strike="noStrike" kern="1200" cap="none" spc="0" normalizeH="0" baseline="0" noProof="0">
              <a:ln>
                <a:noFill/>
              </a:ln>
              <a:solidFill>
                <a:srgbClr val="0070C0"/>
              </a:solidFill>
              <a:effectLst>
                <a:glow rad="381000">
                  <a:prstClr val="white"/>
                </a:glow>
              </a:effectLst>
              <a:uLnTx/>
              <a:uFillTx/>
              <a:latin typeface="メイリオ"/>
              <a:ea typeface="メイリオ"/>
              <a:cs typeface="メイリオ" panose="020B0604030504040204" pitchFamily="50" charset="-128"/>
            </a:endParaRPr>
          </a:p>
        </p:txBody>
      </p:sp>
      <p:sp>
        <p:nvSpPr>
          <p:cNvPr id="77" name="テキスト ボックス 76">
            <a:extLst>
              <a:ext uri="{FF2B5EF4-FFF2-40B4-BE49-F238E27FC236}">
                <a16:creationId xmlns:a16="http://schemas.microsoft.com/office/drawing/2014/main" id="{EDC8CDAD-CCDA-B5FA-1B9C-07B1DCC67C6F}"/>
              </a:ext>
            </a:extLst>
          </p:cNvPr>
          <p:cNvSpPr txBox="1"/>
          <p:nvPr/>
        </p:nvSpPr>
        <p:spPr>
          <a:xfrm>
            <a:off x="65354" y="1613423"/>
            <a:ext cx="4030036" cy="30777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Verdana"/>
                <a:ea typeface="メイリオ"/>
                <a:cs typeface="+mn-cs"/>
              </a:rPr>
              <a:t>①急性期一般入院料１からの一部転換</a:t>
            </a:r>
          </a:p>
        </p:txBody>
      </p:sp>
      <p:sp>
        <p:nvSpPr>
          <p:cNvPr id="78" name="テキスト ボックス 77">
            <a:extLst>
              <a:ext uri="{FF2B5EF4-FFF2-40B4-BE49-F238E27FC236}">
                <a16:creationId xmlns:a16="http://schemas.microsoft.com/office/drawing/2014/main" id="{CB300088-84F7-F974-09AF-4A2175120B89}"/>
              </a:ext>
            </a:extLst>
          </p:cNvPr>
          <p:cNvSpPr txBox="1"/>
          <p:nvPr/>
        </p:nvSpPr>
        <p:spPr>
          <a:xfrm>
            <a:off x="65354" y="3534959"/>
            <a:ext cx="4030036" cy="30777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Verdana"/>
                <a:ea typeface="メイリオ"/>
                <a:cs typeface="+mn-cs"/>
              </a:rPr>
              <a:t>②急性期一般入院料２－６からの転換</a:t>
            </a:r>
          </a:p>
        </p:txBody>
      </p:sp>
      <p:sp>
        <p:nvSpPr>
          <p:cNvPr id="79" name="テキスト ボックス 78">
            <a:extLst>
              <a:ext uri="{FF2B5EF4-FFF2-40B4-BE49-F238E27FC236}">
                <a16:creationId xmlns:a16="http://schemas.microsoft.com/office/drawing/2014/main" id="{FAA7CB04-39DF-EF7F-94F6-B4AEAAFCA884}"/>
              </a:ext>
            </a:extLst>
          </p:cNvPr>
          <p:cNvSpPr txBox="1"/>
          <p:nvPr/>
        </p:nvSpPr>
        <p:spPr>
          <a:xfrm>
            <a:off x="93397" y="5629665"/>
            <a:ext cx="4030036" cy="30777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Verdana"/>
                <a:ea typeface="メイリオ"/>
                <a:cs typeface="+mn-cs"/>
              </a:rPr>
              <a:t>③地域包括ケア病棟からの転換</a:t>
            </a:r>
          </a:p>
        </p:txBody>
      </p:sp>
      <p:sp>
        <p:nvSpPr>
          <p:cNvPr id="3" name="Rectangle 2">
            <a:extLst>
              <a:ext uri="{FF2B5EF4-FFF2-40B4-BE49-F238E27FC236}">
                <a16:creationId xmlns:a16="http://schemas.microsoft.com/office/drawing/2014/main" id="{B3E6283F-8523-E0BF-0760-645338D47966}"/>
              </a:ext>
            </a:extLst>
          </p:cNvPr>
          <p:cNvSpPr>
            <a:spLocks noChangeArrowheads="1"/>
          </p:cNvSpPr>
          <p:nvPr/>
        </p:nvSpPr>
        <p:spPr bwMode="auto">
          <a:xfrm>
            <a:off x="0" y="0"/>
            <a:ext cx="9906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1200" cap="none" spc="0" normalizeH="0" baseline="0" noProof="0">
              <a:ln>
                <a:noFill/>
              </a:ln>
              <a:solidFill>
                <a:prstClr val="black"/>
              </a:solidFill>
              <a:effectLst/>
              <a:uLnTx/>
              <a:uFillTx/>
              <a:latin typeface="Verdana"/>
              <a:ea typeface="メイリオ"/>
              <a:cs typeface="+mn-cs"/>
            </a:endParaRPr>
          </a:p>
        </p:txBody>
      </p:sp>
      <p:sp>
        <p:nvSpPr>
          <p:cNvPr id="6" name="テキスト ボックス 5">
            <a:extLst>
              <a:ext uri="{FF2B5EF4-FFF2-40B4-BE49-F238E27FC236}">
                <a16:creationId xmlns:a16="http://schemas.microsoft.com/office/drawing/2014/main" id="{ECBC3AFC-E867-9735-35B3-0CAB6C430F9F}"/>
              </a:ext>
            </a:extLst>
          </p:cNvPr>
          <p:cNvSpPr txBox="1"/>
          <p:nvPr/>
        </p:nvSpPr>
        <p:spPr>
          <a:xfrm>
            <a:off x="6088478" y="3854998"/>
            <a:ext cx="2037805" cy="276999"/>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70C0"/>
                </a:solidFill>
                <a:effectLst>
                  <a:glow rad="381000">
                    <a:prstClr val="white"/>
                  </a:glow>
                </a:effectLst>
                <a:uLnTx/>
                <a:uFillTx/>
                <a:latin typeface="メイリオ"/>
                <a:ea typeface="メイリオ"/>
                <a:cs typeface="メイリオ" panose="020B0604030504040204" pitchFamily="50" charset="-128"/>
              </a:rPr>
              <a:t>地域包括医療病棟</a:t>
            </a:r>
            <a:endParaRPr kumimoji="1" lang="ja-JP" altLang="en-US" sz="1000" b="1" i="0" u="none" strike="noStrike" kern="1200" cap="none" spc="0" normalizeH="0" baseline="0" noProof="0">
              <a:ln>
                <a:noFill/>
              </a:ln>
              <a:solidFill>
                <a:srgbClr val="0070C0"/>
              </a:solidFill>
              <a:effectLst>
                <a:glow rad="381000">
                  <a:prstClr val="white"/>
                </a:glow>
              </a:effectLst>
              <a:uLnTx/>
              <a:uFillTx/>
              <a:latin typeface="メイリオ"/>
              <a:ea typeface="メイリオ"/>
              <a:cs typeface="メイリオ" panose="020B0604030504040204" pitchFamily="50" charset="-128"/>
            </a:endParaRPr>
          </a:p>
        </p:txBody>
      </p:sp>
      <p:sp>
        <p:nvSpPr>
          <p:cNvPr id="8" name="タイトル 1">
            <a:extLst>
              <a:ext uri="{FF2B5EF4-FFF2-40B4-BE49-F238E27FC236}">
                <a16:creationId xmlns:a16="http://schemas.microsoft.com/office/drawing/2014/main" id="{E3B8257E-4FD0-C438-FE35-2F6E3FED0644}"/>
              </a:ext>
            </a:extLst>
          </p:cNvPr>
          <p:cNvSpPr>
            <a:spLocks noGrp="1"/>
          </p:cNvSpPr>
          <p:nvPr>
            <p:ph type="title"/>
          </p:nvPr>
        </p:nvSpPr>
        <p:spPr>
          <a:xfrm>
            <a:off x="8555" y="256260"/>
            <a:ext cx="9906000" cy="458482"/>
          </a:xfrm>
          <a:solidFill>
            <a:srgbClr val="E1EDFF"/>
          </a:solidFill>
        </p:spPr>
        <p:txBody>
          <a:bodyP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a:ea typeface="メイリオ"/>
                <a:cs typeface="メイリオ" panose="020B0604030504040204" pitchFamily="50" charset="-128"/>
              </a:rPr>
              <a:t>想定される地域包括医療病棟への移行のイメージ</a:t>
            </a:r>
          </a:p>
        </p:txBody>
      </p:sp>
      <p:sp>
        <p:nvSpPr>
          <p:cNvPr id="4" name="テキスト ボックス 3">
            <a:extLst>
              <a:ext uri="{FF2B5EF4-FFF2-40B4-BE49-F238E27FC236}">
                <a16:creationId xmlns:a16="http://schemas.microsoft.com/office/drawing/2014/main" id="{6E3F30EF-3445-837E-8587-DD3F32831663}"/>
              </a:ext>
            </a:extLst>
          </p:cNvPr>
          <p:cNvSpPr txBox="1"/>
          <p:nvPr/>
        </p:nvSpPr>
        <p:spPr>
          <a:xfrm>
            <a:off x="542977" y="2909022"/>
            <a:ext cx="8808413" cy="5232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Verdana"/>
                <a:ea typeface="メイリオ"/>
                <a:cs typeface="+mn-cs"/>
              </a:rPr>
              <a:t>救急医療の実績が十分であり、既に後期高齢者の緊急入院が多く、急性期医療の中における機能分化が必要であるケースにおいては、一部の病棟を地域包括病棟に転換することなどが考えられる。</a:t>
            </a:r>
          </a:p>
        </p:txBody>
      </p:sp>
      <p:sp>
        <p:nvSpPr>
          <p:cNvPr id="11" name="テキスト ボックス 10">
            <a:extLst>
              <a:ext uri="{FF2B5EF4-FFF2-40B4-BE49-F238E27FC236}">
                <a16:creationId xmlns:a16="http://schemas.microsoft.com/office/drawing/2014/main" id="{EFA8D19E-1166-03C9-1776-8FB3C8DB56E0}"/>
              </a:ext>
            </a:extLst>
          </p:cNvPr>
          <p:cNvSpPr txBox="1"/>
          <p:nvPr/>
        </p:nvSpPr>
        <p:spPr>
          <a:xfrm>
            <a:off x="532826" y="5051841"/>
            <a:ext cx="8808413" cy="5232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Verdana"/>
                <a:ea typeface="メイリオ"/>
                <a:cs typeface="+mn-cs"/>
              </a:rPr>
              <a:t>急性期医療が充実している医療機関であり、リハビリ職、栄養関係職種の確保と</a:t>
            </a:r>
            <a:r>
              <a:rPr kumimoji="1" lang="en-US" altLang="ja-JP" sz="1400" b="0" i="0" u="none" strike="noStrike" kern="1200" cap="none" spc="0" normalizeH="0" baseline="0" noProof="0">
                <a:ln>
                  <a:noFill/>
                </a:ln>
                <a:solidFill>
                  <a:prstClr val="black"/>
                </a:solidFill>
                <a:effectLst/>
                <a:uLnTx/>
                <a:uFillTx/>
                <a:latin typeface="Verdana"/>
                <a:ea typeface="メイリオ"/>
                <a:cs typeface="+mn-cs"/>
              </a:rPr>
              <a:t>ADL</a:t>
            </a:r>
            <a:r>
              <a:rPr kumimoji="1" lang="ja-JP" altLang="en-US" sz="1400" b="0" i="0" u="none" strike="noStrike" kern="1200" cap="none" spc="0" normalizeH="0" baseline="0" noProof="0">
                <a:ln>
                  <a:noFill/>
                </a:ln>
                <a:solidFill>
                  <a:prstClr val="black"/>
                </a:solidFill>
                <a:effectLst/>
                <a:uLnTx/>
                <a:uFillTx/>
                <a:latin typeface="Verdana"/>
                <a:ea typeface="メイリオ"/>
                <a:cs typeface="+mn-cs"/>
              </a:rPr>
              <a:t>に関連する実績評価が十分である場合は、急性期の全病棟や一部の病棟を転換することが考えられる。</a:t>
            </a:r>
          </a:p>
        </p:txBody>
      </p:sp>
      <p:sp>
        <p:nvSpPr>
          <p:cNvPr id="16" name="テキスト ボックス 15">
            <a:extLst>
              <a:ext uri="{FF2B5EF4-FFF2-40B4-BE49-F238E27FC236}">
                <a16:creationId xmlns:a16="http://schemas.microsoft.com/office/drawing/2014/main" id="{18A65BC6-7785-306E-034D-DEDFFF9ABD65}"/>
              </a:ext>
            </a:extLst>
          </p:cNvPr>
          <p:cNvSpPr txBox="1"/>
          <p:nvPr/>
        </p:nvSpPr>
        <p:spPr>
          <a:xfrm>
            <a:off x="458604" y="6565368"/>
            <a:ext cx="8808413" cy="30777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Verdana"/>
                <a:ea typeface="メイリオ"/>
                <a:cs typeface="+mn-cs"/>
              </a:rPr>
              <a:t>既に在宅復帰機能が十分である地ケアの中で、救急搬送の受入が可能である病棟においては、転換が可能。</a:t>
            </a:r>
          </a:p>
        </p:txBody>
      </p:sp>
      <p:sp>
        <p:nvSpPr>
          <p:cNvPr id="12" name="正方形/長方形 11">
            <a:extLst>
              <a:ext uri="{FF2B5EF4-FFF2-40B4-BE49-F238E27FC236}">
                <a16:creationId xmlns:a16="http://schemas.microsoft.com/office/drawing/2014/main" id="{51A0ACED-723B-6111-E3E0-1A6C1672A60D}"/>
              </a:ext>
            </a:extLst>
          </p:cNvPr>
          <p:cNvSpPr/>
          <p:nvPr/>
        </p:nvSpPr>
        <p:spPr>
          <a:xfrm>
            <a:off x="182302" y="767495"/>
            <a:ext cx="9529762" cy="83323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における、高齢化、救急医療提供体制、リハビリテーション等の提供体制等を踏まえて、急性期入院基本料１（７対１）、急性期入院基本料２－６を算定する急性期病棟、あるいは一定の救急医療の実績のある地域包括ケア病棟等から転換することが想定されている。</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テキスト ボックス 1">
            <a:extLst>
              <a:ext uri="{FF2B5EF4-FFF2-40B4-BE49-F238E27FC236}">
                <a16:creationId xmlns:a16="http://schemas.microsoft.com/office/drawing/2014/main" id="{D597C054-4E2F-8BF0-F7FA-1E502A2C2496}"/>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生活に配慮した医療の推進など地域包括ケアシステムの深化・推進のための取組－①　等</a:t>
            </a:r>
          </a:p>
        </p:txBody>
      </p:sp>
      <p:sp>
        <p:nvSpPr>
          <p:cNvPr id="13" name="スライド番号プレースホルダー 2">
            <a:extLst>
              <a:ext uri="{FF2B5EF4-FFF2-40B4-BE49-F238E27FC236}">
                <a16:creationId xmlns:a16="http://schemas.microsoft.com/office/drawing/2014/main" id="{7B0DF4F2-1EA2-6063-1BDF-27D6271DC86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268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000032471"/>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 3">
            <a:extLst>
              <a:ext uri="{FF2B5EF4-FFF2-40B4-BE49-F238E27FC236}">
                <a16:creationId xmlns:a16="http://schemas.microsoft.com/office/drawing/2014/main" id="{2345ED4F-31C3-C886-2B84-D9693CE1AE17}"/>
              </a:ext>
            </a:extLst>
          </p:cNvPr>
          <p:cNvGraphicFramePr>
            <a:graphicFrameLocks noGrp="1"/>
          </p:cNvGraphicFramePr>
          <p:nvPr/>
        </p:nvGraphicFramePr>
        <p:xfrm>
          <a:off x="339263" y="2186466"/>
          <a:ext cx="9244584" cy="4188404"/>
        </p:xfrm>
        <a:graphic>
          <a:graphicData uri="http://schemas.openxmlformats.org/drawingml/2006/table">
            <a:tbl>
              <a:tblPr firstRow="1" bandRow="1">
                <a:tableStyleId>{3B4B98B0-60AC-42C2-AFA5-B58CD77FA1E5}</a:tableStyleId>
              </a:tblPr>
              <a:tblGrid>
                <a:gridCol w="1124712">
                  <a:extLst>
                    <a:ext uri="{9D8B030D-6E8A-4147-A177-3AD203B41FA5}">
                      <a16:colId xmlns:a16="http://schemas.microsoft.com/office/drawing/2014/main" val="459992202"/>
                    </a:ext>
                  </a:extLst>
                </a:gridCol>
                <a:gridCol w="2734056">
                  <a:extLst>
                    <a:ext uri="{9D8B030D-6E8A-4147-A177-3AD203B41FA5}">
                      <a16:colId xmlns:a16="http://schemas.microsoft.com/office/drawing/2014/main" val="2618840227"/>
                    </a:ext>
                  </a:extLst>
                </a:gridCol>
                <a:gridCol w="2678135">
                  <a:extLst>
                    <a:ext uri="{9D8B030D-6E8A-4147-A177-3AD203B41FA5}">
                      <a16:colId xmlns:a16="http://schemas.microsoft.com/office/drawing/2014/main" val="643196596"/>
                    </a:ext>
                  </a:extLst>
                </a:gridCol>
                <a:gridCol w="2707681">
                  <a:extLst>
                    <a:ext uri="{9D8B030D-6E8A-4147-A177-3AD203B41FA5}">
                      <a16:colId xmlns:a16="http://schemas.microsoft.com/office/drawing/2014/main" val="117983227"/>
                    </a:ext>
                  </a:extLst>
                </a:gridCol>
              </a:tblGrid>
              <a:tr h="318146">
                <a:tc>
                  <a:txBody>
                    <a:bodyPr/>
                    <a:lstStyle/>
                    <a:p>
                      <a:endParaRPr kumimoji="1" lang="ja-JP" altLang="en-US" sz="1200"/>
                    </a:p>
                  </a:txBody>
                  <a:tcPr/>
                </a:tc>
                <a:tc>
                  <a:txBody>
                    <a:bodyPr/>
                    <a:lstStyle/>
                    <a:p>
                      <a:pPr algn="ctr"/>
                      <a:r>
                        <a:rPr kumimoji="1" lang="ja-JP" altLang="en-US" sz="1200"/>
                        <a:t>ストラクチャー</a:t>
                      </a:r>
                    </a:p>
                  </a:txBody>
                  <a:tcPr anchor="ctr"/>
                </a:tc>
                <a:tc>
                  <a:txBody>
                    <a:bodyPr/>
                    <a:lstStyle/>
                    <a:p>
                      <a:pPr algn="ctr"/>
                      <a:r>
                        <a:rPr kumimoji="1" lang="ja-JP" altLang="en-US" sz="1200"/>
                        <a:t>プロセス</a:t>
                      </a:r>
                    </a:p>
                  </a:txBody>
                  <a:tcPr anchor="ctr"/>
                </a:tc>
                <a:tc>
                  <a:txBody>
                    <a:bodyPr/>
                    <a:lstStyle/>
                    <a:p>
                      <a:pPr algn="ctr"/>
                      <a:r>
                        <a:rPr kumimoji="1" lang="ja-JP" altLang="en-US" sz="1200"/>
                        <a:t>アウトカム・その他の実績要件</a:t>
                      </a:r>
                    </a:p>
                  </a:txBody>
                  <a:tcPr anchor="ctr"/>
                </a:tc>
                <a:extLst>
                  <a:ext uri="{0D108BD9-81ED-4DB2-BD59-A6C34878D82A}">
                    <a16:rowId xmlns:a16="http://schemas.microsoft.com/office/drawing/2014/main" val="2477514463"/>
                  </a:ext>
                </a:extLst>
              </a:tr>
              <a:tr h="1446902">
                <a:tc>
                  <a:txBody>
                    <a:bodyPr/>
                    <a:lstStyle/>
                    <a:p>
                      <a:r>
                        <a:rPr kumimoji="1" lang="ja-JP" altLang="en-US" sz="1200"/>
                        <a:t>急性期機能</a:t>
                      </a:r>
                    </a:p>
                  </a:txBody>
                  <a:tcPr>
                    <a:solidFill>
                      <a:schemeClr val="tx2">
                        <a:lumMod val="20000"/>
                        <a:lumOff val="80000"/>
                        <a:alpha val="20000"/>
                      </a:schemeClr>
                    </a:solidFill>
                  </a:tcPr>
                </a:tc>
                <a:tc>
                  <a:txBody>
                    <a:bodyPr/>
                    <a:lstStyle/>
                    <a:p>
                      <a:pPr marL="171450" indent="-171450">
                        <a:buFont typeface="Wingdings" panose="05000000000000000000" pitchFamily="2" charset="2"/>
                        <a:buChar char="Ø"/>
                      </a:pPr>
                      <a:r>
                        <a:rPr kumimoji="1" lang="ja-JP" altLang="en-US" sz="1200"/>
                        <a:t>１０：１看護配置</a:t>
                      </a:r>
                      <a:endParaRPr kumimoji="1" lang="en-US" altLang="ja-JP" sz="1200"/>
                    </a:p>
                    <a:p>
                      <a:pPr marL="171450" indent="-171450">
                        <a:buFont typeface="Wingdings" panose="05000000000000000000" pitchFamily="2" charset="2"/>
                        <a:buChar char="Ø"/>
                      </a:pPr>
                      <a:r>
                        <a:rPr kumimoji="1" lang="en-US" altLang="ja-JP" sz="1200"/>
                        <a:t>DPC</a:t>
                      </a:r>
                      <a:r>
                        <a:rPr kumimoji="1" lang="ja-JP" altLang="en-US" sz="1200"/>
                        <a:t>の包括範囲外の処置、検査等を算定可能</a:t>
                      </a:r>
                      <a:endParaRPr kumimoji="1" lang="en-US" altLang="ja-JP" sz="1200"/>
                    </a:p>
                    <a:p>
                      <a:pPr marL="171450" indent="-171450">
                        <a:buFont typeface="Wingdings" panose="05000000000000000000" pitchFamily="2" charset="2"/>
                        <a:buChar char="Ø"/>
                      </a:pPr>
                      <a:r>
                        <a:rPr kumimoji="1" lang="ja-JP" altLang="en-US" sz="1200"/>
                        <a:t>夜間</a:t>
                      </a:r>
                      <a:r>
                        <a:rPr lang="ja-JP" altLang="en-US" sz="1200"/>
                        <a:t>における</a:t>
                      </a:r>
                      <a:r>
                        <a:rPr kumimoji="1" lang="ja-JP" altLang="en-US" sz="1200"/>
                        <a:t>画像検査</a:t>
                      </a:r>
                      <a:r>
                        <a:rPr lang="ja-JP" altLang="en-US" sz="1200"/>
                        <a:t>等の</a:t>
                      </a:r>
                      <a:r>
                        <a:rPr kumimoji="1" lang="ja-JP" altLang="en-US" sz="1200"/>
                        <a:t>体制</a:t>
                      </a:r>
                      <a:r>
                        <a:rPr lang="ja-JP" altLang="en-US" sz="1200"/>
                        <a:t>確保</a:t>
                      </a:r>
                      <a:endParaRPr kumimoji="1" lang="ja-JP" altLang="en-US" sz="1200"/>
                    </a:p>
                    <a:p>
                      <a:pPr marL="171450" indent="-171450">
                        <a:buFont typeface="Wingdings" panose="05000000000000000000" pitchFamily="2" charset="2"/>
                        <a:buChar char="Ø"/>
                      </a:pPr>
                      <a:r>
                        <a:rPr kumimoji="1" lang="ja-JP" altLang="en-US" sz="1200">
                          <a:solidFill>
                            <a:schemeClr val="accent1">
                              <a:lumMod val="75000"/>
                            </a:schemeClr>
                          </a:solidFill>
                        </a:rPr>
                        <a:t>看護職員夜間配置加算</a:t>
                      </a:r>
                      <a:endParaRPr kumimoji="1" lang="en-US" altLang="ja-JP" sz="1200">
                        <a:solidFill>
                          <a:schemeClr val="accent1">
                            <a:lumMod val="75000"/>
                          </a:schemeClr>
                        </a:solidFill>
                      </a:endParaRPr>
                    </a:p>
                    <a:p>
                      <a:pPr marL="171450" indent="-171450">
                        <a:buFont typeface="Wingdings" panose="05000000000000000000" pitchFamily="2" charset="2"/>
                        <a:buChar char="Ø"/>
                      </a:pPr>
                      <a:endParaRPr kumimoji="1" lang="ja-JP" altLang="en-US" sz="1200"/>
                    </a:p>
                  </a:txBody>
                  <a:tcPr>
                    <a:solidFill>
                      <a:schemeClr val="tx2">
                        <a:lumMod val="20000"/>
                        <a:lumOff val="80000"/>
                        <a:alpha val="20000"/>
                      </a:schemeClr>
                    </a:solidFill>
                  </a:tcPr>
                </a:tc>
                <a:tc>
                  <a:txBody>
                    <a:bodyPr/>
                    <a:lstStyle/>
                    <a:p>
                      <a:pPr marL="171450" indent="-171450">
                        <a:buFont typeface="Wingdings" panose="05000000000000000000" pitchFamily="2" charset="2"/>
                        <a:buChar char="Ø"/>
                      </a:pPr>
                      <a:endParaRPr kumimoji="1" lang="ja-JP" altLang="en-US" sz="1200"/>
                    </a:p>
                  </a:txBody>
                  <a:tcPr>
                    <a:solidFill>
                      <a:schemeClr val="tx2">
                        <a:lumMod val="20000"/>
                        <a:lumOff val="80000"/>
                        <a:alpha val="20000"/>
                      </a:schemeClr>
                    </a:solidFill>
                  </a:tcPr>
                </a:tc>
                <a:tc>
                  <a:txBody>
                    <a:bodyPr/>
                    <a:lstStyle/>
                    <a:p>
                      <a:pPr marL="171450" indent="-171450">
                        <a:buFont typeface="Wingdings" panose="05000000000000000000" pitchFamily="2" charset="2"/>
                        <a:buChar char="Ø"/>
                      </a:pPr>
                      <a:r>
                        <a:rPr kumimoji="1" lang="ja-JP" altLang="en-US" sz="1200"/>
                        <a:t>救急搬送直接入棟患者割合：</a:t>
                      </a:r>
                      <a:r>
                        <a:rPr lang="en-US" altLang="ja-JP" sz="1200"/>
                        <a:t>1</a:t>
                      </a:r>
                      <a:r>
                        <a:rPr kumimoji="1" lang="ja-JP" altLang="en-US" sz="1200"/>
                        <a:t>割</a:t>
                      </a:r>
                      <a:r>
                        <a:rPr lang="ja-JP" altLang="en-US" sz="1200"/>
                        <a:t>５分</a:t>
                      </a:r>
                      <a:r>
                        <a:rPr kumimoji="1" lang="ja-JP" altLang="en-US" sz="1200"/>
                        <a:t>以上</a:t>
                      </a:r>
                      <a:endParaRPr kumimoji="1" lang="en-US" altLang="ja-JP" sz="1200"/>
                    </a:p>
                    <a:p>
                      <a:pPr marL="171450" indent="-171450">
                        <a:buFont typeface="Wingdings" panose="05000000000000000000" pitchFamily="2" charset="2"/>
                        <a:buChar char="Ø"/>
                      </a:pPr>
                      <a:r>
                        <a:rPr kumimoji="1" lang="ja-JP" altLang="en-US" sz="1200"/>
                        <a:t>平均在院日数：</a:t>
                      </a:r>
                      <a:r>
                        <a:rPr kumimoji="1" lang="en-US" altLang="ja-JP" sz="1200"/>
                        <a:t>21</a:t>
                      </a:r>
                      <a:r>
                        <a:rPr kumimoji="1" lang="ja-JP" altLang="en-US" sz="1200"/>
                        <a:t>日以内</a:t>
                      </a:r>
                      <a:endParaRPr kumimoji="1" lang="en-US" altLang="ja-JP" sz="1200"/>
                    </a:p>
                    <a:p>
                      <a:pPr marL="171450" indent="-171450">
                        <a:buFont typeface="Wingdings" panose="05000000000000000000" pitchFamily="2" charset="2"/>
                        <a:buChar char="Ø"/>
                      </a:pPr>
                      <a:r>
                        <a:rPr kumimoji="1" lang="ja-JP" altLang="en-US" sz="1200"/>
                        <a:t>重症度、医療・看護必要度：</a:t>
                      </a:r>
                      <a:r>
                        <a:rPr lang="ja-JP" altLang="en-US" sz="1200"/>
                        <a:t>急性期病棟入院料</a:t>
                      </a:r>
                      <a:r>
                        <a:rPr kumimoji="1" lang="ja-JP" altLang="en-US" sz="1200"/>
                        <a:t>４相当</a:t>
                      </a:r>
                      <a:endParaRPr kumimoji="1" lang="en-US" altLang="ja-JP" sz="1200"/>
                    </a:p>
                    <a:p>
                      <a:pPr marL="171450" indent="-171450">
                        <a:buFont typeface="Wingdings" panose="05000000000000000000" pitchFamily="2" charset="2"/>
                        <a:buChar char="Ø"/>
                      </a:pPr>
                      <a:r>
                        <a:rPr kumimoji="1" lang="ja-JP" altLang="en-US" sz="1200"/>
                        <a:t>入棟初日の</a:t>
                      </a:r>
                      <a:r>
                        <a:rPr kumimoji="1" lang="en-US" altLang="ja-JP" sz="1200"/>
                        <a:t>B</a:t>
                      </a:r>
                      <a:r>
                        <a:rPr kumimoji="1" lang="ja-JP" altLang="en-US" sz="1200"/>
                        <a:t>項目</a:t>
                      </a:r>
                      <a:r>
                        <a:rPr kumimoji="1" lang="en-US" altLang="ja-JP" sz="1200"/>
                        <a:t>3</a:t>
                      </a:r>
                      <a:r>
                        <a:rPr kumimoji="1" lang="ja-JP" altLang="en-US" sz="1200"/>
                        <a:t>点以上の患者：</a:t>
                      </a:r>
                      <a:r>
                        <a:rPr kumimoji="1" lang="en-US" altLang="ja-JP" sz="1200"/>
                        <a:t>50</a:t>
                      </a:r>
                      <a:r>
                        <a:rPr kumimoji="1" lang="ja-JP" altLang="en-US" sz="1200"/>
                        <a:t>％以上</a:t>
                      </a:r>
                    </a:p>
                  </a:txBody>
                  <a:tcPr>
                    <a:solidFill>
                      <a:schemeClr val="tx2">
                        <a:lumMod val="20000"/>
                        <a:lumOff val="80000"/>
                        <a:alpha val="20000"/>
                      </a:schemeClr>
                    </a:solidFill>
                  </a:tcPr>
                </a:tc>
                <a:extLst>
                  <a:ext uri="{0D108BD9-81ED-4DB2-BD59-A6C34878D82A}">
                    <a16:rowId xmlns:a16="http://schemas.microsoft.com/office/drawing/2014/main" val="1696610688"/>
                  </a:ext>
                </a:extLst>
              </a:tr>
              <a:tr h="2060499">
                <a:tc>
                  <a:txBody>
                    <a:bodyPr/>
                    <a:lstStyle/>
                    <a:p>
                      <a:r>
                        <a:rPr kumimoji="1" lang="ja-JP" altLang="en-US" sz="1200"/>
                        <a:t>リハビリ等</a:t>
                      </a:r>
                    </a:p>
                  </a:txBody>
                  <a:tcPr/>
                </a:tc>
                <a:tc>
                  <a:txBody>
                    <a:bodyPr/>
                    <a:lstStyle/>
                    <a:p>
                      <a:pPr marL="171450" indent="-171450">
                        <a:buFont typeface="Wingdings" panose="05000000000000000000" pitchFamily="2" charset="2"/>
                        <a:buChar char="Ø"/>
                      </a:pPr>
                      <a:r>
                        <a:rPr kumimoji="1" lang="en-US" altLang="ja-JP" sz="1200"/>
                        <a:t>PT/OT/ST 2</a:t>
                      </a:r>
                      <a:r>
                        <a:rPr kumimoji="1" lang="ja-JP" altLang="en-US" sz="1200"/>
                        <a:t>名配置</a:t>
                      </a:r>
                      <a:endParaRPr kumimoji="1" lang="en-US" altLang="ja-JP" sz="1200"/>
                    </a:p>
                    <a:p>
                      <a:pPr marL="171450" indent="-171450">
                        <a:buFont typeface="Wingdings" panose="05000000000000000000" pitchFamily="2" charset="2"/>
                        <a:buChar char="Ø"/>
                      </a:pPr>
                      <a:r>
                        <a:rPr kumimoji="1" lang="ja-JP" altLang="en-US" sz="1200"/>
                        <a:t>管理栄養士の専任配置</a:t>
                      </a:r>
                      <a:endParaRPr kumimoji="1" lang="en-US" altLang="ja-JP" sz="1200"/>
                    </a:p>
                    <a:p>
                      <a:pPr marL="171450" indent="-171450">
                        <a:buFont typeface="Wingdings" panose="05000000000000000000" pitchFamily="2" charset="2"/>
                        <a:buChar char="Ø"/>
                      </a:pPr>
                      <a:r>
                        <a:rPr kumimoji="1" lang="ja-JP" altLang="en-US" sz="1200">
                          <a:solidFill>
                            <a:schemeClr val="accent1">
                              <a:lumMod val="75000"/>
                            </a:schemeClr>
                          </a:solidFill>
                        </a:rPr>
                        <a:t>リハ・栄養・口腔に係る研修を修了した医師配置</a:t>
                      </a:r>
                      <a:endParaRPr kumimoji="1" lang="en-US" altLang="ja-JP" sz="1200">
                        <a:solidFill>
                          <a:schemeClr val="accent1">
                            <a:lumMod val="75000"/>
                          </a:schemeClr>
                        </a:solidFill>
                      </a:endParaRPr>
                    </a:p>
                    <a:p>
                      <a:pPr marL="171450" indent="-171450">
                        <a:buFont typeface="Wingdings" panose="05000000000000000000" pitchFamily="2" charset="2"/>
                        <a:buChar char="Ø"/>
                      </a:pPr>
                      <a:r>
                        <a:rPr kumimoji="1" lang="ja-JP" altLang="en-US" sz="1200">
                          <a:solidFill>
                            <a:schemeClr val="accent1">
                              <a:lumMod val="75000"/>
                            </a:schemeClr>
                          </a:solidFill>
                        </a:rPr>
                        <a:t>看護補助体制加算</a:t>
                      </a:r>
                      <a:endParaRPr kumimoji="1" lang="en-US" altLang="ja-JP" sz="1200">
                        <a:solidFill>
                          <a:schemeClr val="accent1">
                            <a:lumMod val="75000"/>
                          </a:schemeClr>
                        </a:solidFill>
                      </a:endParaRPr>
                    </a:p>
                    <a:p>
                      <a:pPr marL="171450" indent="-171450">
                        <a:buFont typeface="Wingdings" panose="05000000000000000000" pitchFamily="2" charset="2"/>
                        <a:buChar char="Ø"/>
                      </a:pPr>
                      <a:r>
                        <a:rPr kumimoji="1" lang="ja-JP" altLang="en-US" sz="1200">
                          <a:solidFill>
                            <a:schemeClr val="accent1">
                              <a:lumMod val="75000"/>
                            </a:schemeClr>
                          </a:solidFill>
                        </a:rPr>
                        <a:t>看護補助体制充実加算</a:t>
                      </a:r>
                      <a:endParaRPr kumimoji="1" lang="en-US" altLang="ja-JP" sz="1200">
                        <a:solidFill>
                          <a:schemeClr val="accent1">
                            <a:lumMod val="75000"/>
                          </a:schemeClr>
                        </a:solidFill>
                      </a:endParaRPr>
                    </a:p>
                  </a:txBody>
                  <a:tcPr/>
                </a:tc>
                <a:tc>
                  <a:txBody>
                    <a:bodyPr/>
                    <a:lstStyle/>
                    <a:p>
                      <a:pPr marL="171450" indent="-171450">
                        <a:buFont typeface="Wingdings" panose="05000000000000000000" pitchFamily="2" charset="2"/>
                        <a:buChar char="Ø"/>
                      </a:pPr>
                      <a:r>
                        <a:rPr kumimoji="1" lang="ja-JP" altLang="en-US" sz="1200"/>
                        <a:t>原則</a:t>
                      </a:r>
                      <a:r>
                        <a:rPr kumimoji="1" lang="en-US" altLang="ja-JP" sz="1200"/>
                        <a:t>48</a:t>
                      </a:r>
                      <a:r>
                        <a:rPr kumimoji="1" lang="ja-JP" altLang="en-US" sz="1200"/>
                        <a:t>時間以内にＡＤＬ、栄養状態、口腔状態の評価</a:t>
                      </a:r>
                      <a:endParaRPr kumimoji="1" lang="en-US" altLang="ja-JP" sz="1200"/>
                    </a:p>
                    <a:p>
                      <a:pPr marL="171450" indent="-171450">
                        <a:buFont typeface="Wingdings" panose="05000000000000000000" pitchFamily="2" charset="2"/>
                        <a:buChar char="Ø"/>
                      </a:pPr>
                      <a:r>
                        <a:rPr kumimoji="1" lang="ja-JP" altLang="en-US" sz="1200"/>
                        <a:t>定期的なカンファレンスの開催</a:t>
                      </a:r>
                      <a:endParaRPr kumimoji="1" lang="en-US" altLang="ja-JP" sz="1200"/>
                    </a:p>
                    <a:p>
                      <a:pPr marL="171450" indent="-171450">
                        <a:buFont typeface="Wingdings" panose="05000000000000000000" pitchFamily="2" charset="2"/>
                        <a:buChar char="Ø"/>
                      </a:pPr>
                      <a:r>
                        <a:rPr kumimoji="1" lang="ja-JP" altLang="en-US" sz="1200"/>
                        <a:t>休日リハの提供体制</a:t>
                      </a:r>
                      <a:endParaRPr kumimoji="1" lang="en-US" altLang="ja-JP" sz="1200"/>
                    </a:p>
                    <a:p>
                      <a:pPr marL="171450" indent="-171450">
                        <a:buFont typeface="Wingdings" panose="05000000000000000000" pitchFamily="2" charset="2"/>
                        <a:buChar char="Ø"/>
                      </a:pPr>
                      <a:r>
                        <a:rPr kumimoji="1" lang="ja-JP" altLang="en-US" sz="1200">
                          <a:solidFill>
                            <a:schemeClr val="accent1">
                              <a:lumMod val="75000"/>
                            </a:schemeClr>
                          </a:solidFill>
                        </a:rPr>
                        <a:t>休日リハ提供量：平日の８割以上</a:t>
                      </a:r>
                      <a:endParaRPr kumimoji="1" lang="en-US" altLang="ja-JP" sz="1200">
                        <a:solidFill>
                          <a:schemeClr val="accent1">
                            <a:lumMod val="75000"/>
                          </a:schemeClr>
                        </a:solidFill>
                      </a:endParaRPr>
                    </a:p>
                    <a:p>
                      <a:pPr marL="171450" indent="-171450">
                        <a:buFont typeface="Wingdings" panose="05000000000000000000" pitchFamily="2" charset="2"/>
                        <a:buChar char="Ø"/>
                      </a:pPr>
                      <a:r>
                        <a:rPr kumimoji="1" lang="ja-JP" altLang="en-US" sz="1200">
                          <a:solidFill>
                            <a:schemeClr val="accent1">
                              <a:lumMod val="75000"/>
                            </a:schemeClr>
                          </a:solidFill>
                        </a:rPr>
                        <a:t>早期リハ実施割合：８割以上</a:t>
                      </a:r>
                      <a:endParaRPr kumimoji="1" lang="en-US" altLang="ja-JP" sz="1200">
                        <a:solidFill>
                          <a:schemeClr val="accent1">
                            <a:lumMod val="75000"/>
                          </a:schemeClr>
                        </a:solidFill>
                      </a:endParaRPr>
                    </a:p>
                    <a:p>
                      <a:pPr marL="171450" indent="-171450">
                        <a:buFont typeface="Wingdings" panose="05000000000000000000" pitchFamily="2" charset="2"/>
                        <a:buChar char="Ø"/>
                      </a:pPr>
                      <a:r>
                        <a:rPr kumimoji="1" lang="ja-JP" altLang="en-US" sz="1200">
                          <a:solidFill>
                            <a:schemeClr val="accent1">
                              <a:lumMod val="75000"/>
                            </a:schemeClr>
                          </a:solidFill>
                        </a:rPr>
                        <a:t>管理栄養士による</a:t>
                      </a:r>
                      <a:endParaRPr kumimoji="1" lang="en-US" altLang="ja-JP" sz="1200">
                        <a:solidFill>
                          <a:schemeClr val="accent1">
                            <a:lumMod val="75000"/>
                          </a:schemeClr>
                        </a:solidFill>
                      </a:endParaRPr>
                    </a:p>
                    <a:p>
                      <a:pPr marL="0" indent="0">
                        <a:buFont typeface="Wingdings" panose="05000000000000000000" pitchFamily="2" charset="2"/>
                        <a:buNone/>
                      </a:pPr>
                      <a:r>
                        <a:rPr lang="en-US" altLang="ja-JP" sz="1200">
                          <a:solidFill>
                            <a:schemeClr val="accent1">
                              <a:lumMod val="75000"/>
                            </a:schemeClr>
                          </a:solidFill>
                        </a:rPr>
                        <a:t> </a:t>
                      </a:r>
                      <a:r>
                        <a:rPr kumimoji="1" lang="ja-JP" altLang="en-US" sz="1200">
                          <a:solidFill>
                            <a:schemeClr val="accent1">
                              <a:lumMod val="75000"/>
                            </a:schemeClr>
                          </a:solidFill>
                        </a:rPr>
                        <a:t>・</a:t>
                      </a:r>
                      <a:r>
                        <a:rPr kumimoji="1" lang="en-US" altLang="ja-JP" sz="1200">
                          <a:solidFill>
                            <a:schemeClr val="accent1">
                              <a:lumMod val="75000"/>
                            </a:schemeClr>
                          </a:solidFill>
                        </a:rPr>
                        <a:t>GLIM</a:t>
                      </a:r>
                      <a:r>
                        <a:rPr kumimoji="1" lang="ja-JP" altLang="en-US" sz="1200">
                          <a:solidFill>
                            <a:schemeClr val="accent1">
                              <a:lumMod val="75000"/>
                            </a:schemeClr>
                          </a:solidFill>
                        </a:rPr>
                        <a:t>基準を用いた栄養状態評価</a:t>
                      </a:r>
                      <a:endParaRPr kumimoji="1" lang="en-US" altLang="ja-JP" sz="1200">
                        <a:solidFill>
                          <a:schemeClr val="accent1">
                            <a:lumMod val="75000"/>
                          </a:schemeClr>
                        </a:solidFill>
                      </a:endParaRPr>
                    </a:p>
                    <a:p>
                      <a:pPr marL="0" indent="0">
                        <a:buFont typeface="Wingdings" panose="05000000000000000000" pitchFamily="2" charset="2"/>
                        <a:buNone/>
                      </a:pPr>
                      <a:r>
                        <a:rPr kumimoji="1" lang="ja-JP" altLang="en-US" sz="1200">
                          <a:solidFill>
                            <a:schemeClr val="accent1">
                              <a:lumMod val="75000"/>
                            </a:schemeClr>
                          </a:solidFill>
                        </a:rPr>
                        <a:t> ・週５回以上の食事観察</a:t>
                      </a:r>
                      <a:endParaRPr kumimoji="1" lang="en-US" altLang="ja-JP" sz="1200">
                        <a:solidFill>
                          <a:schemeClr val="accent1">
                            <a:lumMod val="75000"/>
                          </a:schemeClr>
                        </a:solidFill>
                      </a:endParaRPr>
                    </a:p>
                    <a:p>
                      <a:pPr marL="171450" indent="-171450">
                        <a:buFont typeface="Wingdings" panose="05000000000000000000" pitchFamily="2" charset="2"/>
                        <a:buChar char="Ø"/>
                      </a:pPr>
                      <a:r>
                        <a:rPr kumimoji="1" lang="ja-JP" altLang="en-US" sz="1200">
                          <a:solidFill>
                            <a:schemeClr val="accent1">
                              <a:lumMod val="75000"/>
                            </a:schemeClr>
                          </a:solidFill>
                        </a:rPr>
                        <a:t>歯科医療機関との連携</a:t>
                      </a:r>
                      <a:endParaRPr kumimoji="1" lang="en-US" altLang="ja-JP" sz="1200">
                        <a:solidFill>
                          <a:schemeClr val="accent1">
                            <a:lumMod val="75000"/>
                          </a:schemeClr>
                        </a:solidFill>
                      </a:endParaRPr>
                    </a:p>
                  </a:txBody>
                  <a:tcPr/>
                </a:tc>
                <a:tc>
                  <a:txBody>
                    <a:bodyPr/>
                    <a:lstStyle/>
                    <a:p>
                      <a:pPr marL="171450" indent="-171450">
                        <a:buFont typeface="Wingdings" panose="05000000000000000000" pitchFamily="2" charset="2"/>
                        <a:buChar char="Ø"/>
                      </a:pPr>
                      <a:r>
                        <a:rPr kumimoji="1" lang="ja-JP" altLang="en-US" sz="1200"/>
                        <a:t>退院・転棟時に</a:t>
                      </a:r>
                      <a:r>
                        <a:rPr kumimoji="1" lang="en-US" altLang="ja-JP" sz="1200"/>
                        <a:t>ADL</a:t>
                      </a:r>
                      <a:r>
                        <a:rPr kumimoji="1" lang="ja-JP" altLang="en-US" sz="1200"/>
                        <a:t>が低下する患者：５％以内</a:t>
                      </a:r>
                      <a:endParaRPr kumimoji="1" lang="en-US" altLang="ja-JP" sz="1200"/>
                    </a:p>
                    <a:p>
                      <a:pPr marL="171450" marR="0" lvl="0" indent="-171450" algn="l" defTabSz="99057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a:solidFill>
                            <a:schemeClr val="accent1">
                              <a:lumMod val="75000"/>
                            </a:schemeClr>
                          </a:solidFill>
                        </a:rPr>
                        <a:t>退院・転棟時に</a:t>
                      </a:r>
                      <a:r>
                        <a:rPr kumimoji="1" lang="en-US" altLang="ja-JP" sz="1200">
                          <a:solidFill>
                            <a:schemeClr val="accent1">
                              <a:lumMod val="75000"/>
                            </a:schemeClr>
                          </a:solidFill>
                        </a:rPr>
                        <a:t>ADL</a:t>
                      </a:r>
                      <a:r>
                        <a:rPr kumimoji="1" lang="ja-JP" altLang="en-US" sz="1200">
                          <a:solidFill>
                            <a:schemeClr val="accent1">
                              <a:lumMod val="75000"/>
                            </a:schemeClr>
                          </a:solidFill>
                        </a:rPr>
                        <a:t>が低下する患者：３％以内</a:t>
                      </a:r>
                      <a:endParaRPr kumimoji="1" lang="en-US" altLang="ja-JP" sz="1200">
                        <a:solidFill>
                          <a:schemeClr val="accent1">
                            <a:lumMod val="75000"/>
                          </a:schemeClr>
                        </a:solidFill>
                      </a:endParaRPr>
                    </a:p>
                    <a:p>
                      <a:pPr marL="171450" indent="-171450">
                        <a:buFont typeface="Wingdings" panose="05000000000000000000" pitchFamily="2" charset="2"/>
                        <a:buChar char="Ø"/>
                      </a:pPr>
                      <a:endParaRPr kumimoji="1" lang="ja-JP" altLang="en-US" sz="1200"/>
                    </a:p>
                  </a:txBody>
                  <a:tcPr/>
                </a:tc>
                <a:extLst>
                  <a:ext uri="{0D108BD9-81ED-4DB2-BD59-A6C34878D82A}">
                    <a16:rowId xmlns:a16="http://schemas.microsoft.com/office/drawing/2014/main" val="2817731886"/>
                  </a:ext>
                </a:extLst>
              </a:tr>
              <a:tr h="362857">
                <a:tc>
                  <a:txBody>
                    <a:bodyPr/>
                    <a:lstStyle/>
                    <a:p>
                      <a:r>
                        <a:rPr kumimoji="1" lang="ja-JP" altLang="en-US" sz="1200"/>
                        <a:t>在宅復帰機能</a:t>
                      </a:r>
                    </a:p>
                  </a:txBody>
                  <a:tcPr>
                    <a:solidFill>
                      <a:schemeClr val="tx2">
                        <a:lumMod val="20000"/>
                        <a:lumOff val="80000"/>
                        <a:alpha val="20000"/>
                      </a:schemeClr>
                    </a:solidFill>
                  </a:tcPr>
                </a:tc>
                <a:tc>
                  <a:txBody>
                    <a:bodyPr/>
                    <a:lstStyle/>
                    <a:p>
                      <a:pPr marL="171450" indent="-171450">
                        <a:buFont typeface="Wingdings" panose="05000000000000000000" pitchFamily="2" charset="2"/>
                        <a:buChar char="Ø"/>
                      </a:pPr>
                      <a:r>
                        <a:rPr kumimoji="1" lang="ja-JP" altLang="en-US" sz="1200"/>
                        <a:t>入退院支援加算１</a:t>
                      </a:r>
                    </a:p>
                  </a:txBody>
                  <a:tcPr>
                    <a:solidFill>
                      <a:schemeClr val="tx2">
                        <a:lumMod val="20000"/>
                        <a:lumOff val="80000"/>
                        <a:alpha val="20000"/>
                      </a:schemeClr>
                    </a:solidFill>
                  </a:tcPr>
                </a:tc>
                <a:tc>
                  <a:txBody>
                    <a:bodyPr/>
                    <a:lstStyle/>
                    <a:p>
                      <a:pPr marL="0" indent="0">
                        <a:buNone/>
                      </a:pPr>
                      <a:r>
                        <a:rPr lang="ja-JP" altLang="en-US" sz="1200" b="0" i="0" u="none" strike="noStrike" noProof="0">
                          <a:solidFill>
                            <a:srgbClr val="000000"/>
                          </a:solidFill>
                          <a:latin typeface="Verdana"/>
                        </a:rPr>
                        <a:t>（</a:t>
                      </a:r>
                      <a:r>
                        <a:rPr lang="ja-JP" sz="1200" b="0" i="0" u="none" strike="noStrike" noProof="0">
                          <a:solidFill>
                            <a:srgbClr val="000000"/>
                          </a:solidFill>
                          <a:latin typeface="Verdana"/>
                        </a:rPr>
                        <a:t>入退院支援加算１</a:t>
                      </a:r>
                      <a:r>
                        <a:rPr lang="ja-JP" altLang="en-US" sz="1200" b="0" i="0" u="none" strike="noStrike" noProof="0">
                          <a:solidFill>
                            <a:srgbClr val="000000"/>
                          </a:solidFill>
                          <a:latin typeface="Verdana"/>
                        </a:rPr>
                        <a:t>）</a:t>
                      </a:r>
                      <a:endParaRPr kumimoji="1" lang="ja-JP" altLang="en-US" sz="1200"/>
                    </a:p>
                  </a:txBody>
                  <a:tcPr>
                    <a:solidFill>
                      <a:schemeClr val="tx2">
                        <a:lumMod val="20000"/>
                        <a:lumOff val="80000"/>
                        <a:alpha val="20000"/>
                      </a:schemeClr>
                    </a:solidFill>
                  </a:tcPr>
                </a:tc>
                <a:tc>
                  <a:txBody>
                    <a:bodyPr/>
                    <a:lstStyle/>
                    <a:p>
                      <a:pPr marL="171450" indent="-171450">
                        <a:buFont typeface="Wingdings" panose="05000000000000000000" pitchFamily="2" charset="2"/>
                        <a:buChar char="Ø"/>
                      </a:pPr>
                      <a:r>
                        <a:rPr kumimoji="1" lang="ja-JP" altLang="en-US" sz="1200" dirty="0"/>
                        <a:t>在宅復帰率：８割</a:t>
                      </a:r>
                    </a:p>
                  </a:txBody>
                  <a:tcPr>
                    <a:solidFill>
                      <a:schemeClr val="tx2">
                        <a:lumMod val="20000"/>
                        <a:lumOff val="80000"/>
                        <a:alpha val="20000"/>
                      </a:schemeClr>
                    </a:solidFill>
                  </a:tcPr>
                </a:tc>
                <a:extLst>
                  <a:ext uri="{0D108BD9-81ED-4DB2-BD59-A6C34878D82A}">
                    <a16:rowId xmlns:a16="http://schemas.microsoft.com/office/drawing/2014/main" val="146979544"/>
                  </a:ext>
                </a:extLst>
              </a:tr>
            </a:tbl>
          </a:graphicData>
        </a:graphic>
      </p:graphicFrame>
      <p:sp>
        <p:nvSpPr>
          <p:cNvPr id="4" name="タイトル 1">
            <a:extLst>
              <a:ext uri="{FF2B5EF4-FFF2-40B4-BE49-F238E27FC236}">
                <a16:creationId xmlns:a16="http://schemas.microsoft.com/office/drawing/2014/main" id="{23CE0C76-F4E1-403E-6FF9-4FCDE08429BA}"/>
              </a:ext>
            </a:extLst>
          </p:cNvPr>
          <p:cNvSpPr txBox="1">
            <a:spLocks/>
          </p:cNvSpPr>
          <p:nvPr/>
        </p:nvSpPr>
        <p:spPr>
          <a:xfrm>
            <a:off x="8555" y="237791"/>
            <a:ext cx="9906000" cy="458482"/>
          </a:xfrm>
          <a:prstGeom prst="rect">
            <a:avLst/>
          </a:prstGeom>
          <a:solidFill>
            <a:srgbClr val="E1EDFF"/>
          </a:solidFill>
        </p:spPr>
        <p:txBody>
          <a:bodyPr>
            <a:noAutofit/>
          </a:bodyPr>
          <a:lstStyle>
            <a:lvl1pPr algn="ctr" defTabSz="990570" rtl="0" eaLnBrk="1" latinLnBrk="0" hangingPunct="1">
              <a:spcBef>
                <a:spcPct val="0"/>
              </a:spcBef>
              <a:buNone/>
              <a:defRPr kumimoji="1" sz="3600" kern="1200">
                <a:solidFill>
                  <a:schemeClr val="tx1"/>
                </a:solidFill>
                <a:latin typeface="+mj-lt"/>
                <a:ea typeface="+mj-ea"/>
                <a:cs typeface="+mj-cs"/>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a:ea typeface="メイリオ"/>
                <a:cs typeface="メイリオ" panose="020B0604030504040204" pitchFamily="50" charset="-128"/>
              </a:rPr>
              <a:t>地域包括医療病棟における評価の観点</a:t>
            </a:r>
          </a:p>
        </p:txBody>
      </p:sp>
      <p:sp>
        <p:nvSpPr>
          <p:cNvPr id="2" name="正方形/長方形 1">
            <a:extLst>
              <a:ext uri="{FF2B5EF4-FFF2-40B4-BE49-F238E27FC236}">
                <a16:creationId xmlns:a16="http://schemas.microsoft.com/office/drawing/2014/main" id="{FEB1BD26-D385-1356-BD4A-DC5EC6A10063}"/>
              </a:ext>
            </a:extLst>
          </p:cNvPr>
          <p:cNvSpPr/>
          <p:nvPr/>
        </p:nvSpPr>
        <p:spPr>
          <a:xfrm>
            <a:off x="188119" y="750895"/>
            <a:ext cx="9529762" cy="90742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医療病棟においては、急性期医療機能の他に、後期高齢者を中心に早期からリハビリテーション、栄養等の管理を行うためのサービス提供が求められており、ストラクチャー、プロセス、アウトカムの観点から病棟の機能を規定している。</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テキスト ボックス 4">
            <a:extLst>
              <a:ext uri="{FF2B5EF4-FFF2-40B4-BE49-F238E27FC236}">
                <a16:creationId xmlns:a16="http://schemas.microsoft.com/office/drawing/2014/main" id="{A2680B19-9D5B-4167-AFD3-196F9A27D5B9}"/>
              </a:ext>
            </a:extLst>
          </p:cNvPr>
          <p:cNvSpPr txBox="1"/>
          <p:nvPr/>
        </p:nvSpPr>
        <p:spPr>
          <a:xfrm>
            <a:off x="6818494" y="6370918"/>
            <a:ext cx="2492990"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Verdana"/>
                <a:ea typeface="メイリオ"/>
                <a:cs typeface="+mn-cs"/>
              </a:rPr>
              <a:t>※</a:t>
            </a:r>
            <a:r>
              <a:rPr kumimoji="1" lang="ja-JP" altLang="en-US" sz="1200" b="0" i="0" u="none" strike="noStrike" kern="1200" cap="none" spc="0" normalizeH="0" baseline="0" noProof="0">
                <a:ln>
                  <a:noFill/>
                </a:ln>
                <a:solidFill>
                  <a:prstClr val="black"/>
                </a:solidFill>
                <a:effectLst/>
                <a:uLnTx/>
                <a:uFillTx/>
                <a:latin typeface="Verdana"/>
                <a:ea typeface="メイリオ"/>
                <a:cs typeface="+mn-cs"/>
              </a:rPr>
              <a:t>　</a:t>
            </a:r>
            <a:r>
              <a:rPr kumimoji="1" lang="ja-JP" altLang="en-US" sz="1200" b="0" i="0" u="none" strike="noStrike" kern="1200" cap="none" spc="0" normalizeH="0" baseline="0" noProof="0">
                <a:ln>
                  <a:noFill/>
                </a:ln>
                <a:solidFill>
                  <a:srgbClr val="0070E5">
                    <a:lumMod val="75000"/>
                  </a:srgbClr>
                </a:solidFill>
                <a:effectLst/>
                <a:uLnTx/>
                <a:uFillTx/>
                <a:latin typeface="Verdana"/>
                <a:ea typeface="メイリオ"/>
                <a:cs typeface="+mn-cs"/>
              </a:rPr>
              <a:t>青字</a:t>
            </a:r>
            <a:r>
              <a:rPr kumimoji="1" lang="ja-JP" altLang="en-US" sz="1200" b="0" i="0" u="none" strike="noStrike" kern="1200" cap="none" spc="0" normalizeH="0" baseline="0" noProof="0">
                <a:ln>
                  <a:noFill/>
                </a:ln>
                <a:solidFill>
                  <a:prstClr val="black"/>
                </a:solidFill>
                <a:effectLst/>
                <a:uLnTx/>
                <a:uFillTx/>
                <a:latin typeface="Verdana"/>
                <a:ea typeface="メイリオ"/>
                <a:cs typeface="+mn-cs"/>
              </a:rPr>
              <a:t>は注加算における要件等</a:t>
            </a:r>
          </a:p>
        </p:txBody>
      </p:sp>
      <p:sp>
        <p:nvSpPr>
          <p:cNvPr id="6" name="テキスト ボックス 5">
            <a:extLst>
              <a:ext uri="{FF2B5EF4-FFF2-40B4-BE49-F238E27FC236}">
                <a16:creationId xmlns:a16="http://schemas.microsoft.com/office/drawing/2014/main" id="{3AD80990-5938-08F1-114C-B2E9D857A85D}"/>
              </a:ext>
            </a:extLst>
          </p:cNvPr>
          <p:cNvSpPr txBox="1"/>
          <p:nvPr/>
        </p:nvSpPr>
        <p:spPr>
          <a:xfrm>
            <a:off x="339263" y="1805232"/>
            <a:ext cx="7904728" cy="30777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Verdana"/>
                <a:ea typeface="メイリオ"/>
                <a:cs typeface="+mn-cs"/>
              </a:rPr>
              <a:t>※</a:t>
            </a:r>
            <a:r>
              <a:rPr kumimoji="1" lang="ja-JP" altLang="en-US" sz="1400" b="0" i="0" u="none" strike="noStrike" kern="1200" cap="none" spc="0" normalizeH="0" baseline="0" noProof="0">
                <a:ln>
                  <a:noFill/>
                </a:ln>
                <a:solidFill>
                  <a:prstClr val="black"/>
                </a:solidFill>
                <a:effectLst/>
                <a:uLnTx/>
                <a:uFillTx/>
                <a:latin typeface="Verdana"/>
                <a:ea typeface="メイリオ"/>
                <a:cs typeface="+mn-cs"/>
              </a:rPr>
              <a:t>以下の整理は、考え方の一例である。それぞれの指標の活用の仕方は複数考えられるところ。</a:t>
            </a:r>
          </a:p>
        </p:txBody>
      </p:sp>
      <p:sp>
        <p:nvSpPr>
          <p:cNvPr id="8" name="テキスト ボックス 7">
            <a:extLst>
              <a:ext uri="{FF2B5EF4-FFF2-40B4-BE49-F238E27FC236}">
                <a16:creationId xmlns:a16="http://schemas.microsoft.com/office/drawing/2014/main" id="{701E136D-2FAE-0340-219E-89EFEB1C3A24}"/>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生活に配慮した医療の推進など地域包括ケアシステムの深化・推進のための取組－①　等</a:t>
            </a:r>
          </a:p>
        </p:txBody>
      </p:sp>
      <p:sp>
        <p:nvSpPr>
          <p:cNvPr id="9" name="スライド番号プレースホルダー 2">
            <a:extLst>
              <a:ext uri="{FF2B5EF4-FFF2-40B4-BE49-F238E27FC236}">
                <a16:creationId xmlns:a16="http://schemas.microsoft.com/office/drawing/2014/main" id="{739A9A03-073B-2469-73B6-89C8C91473F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269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75144890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C5AC420B-8322-43F4-ABE3-95386039621C}"/>
              </a:ext>
            </a:extLst>
          </p:cNvPr>
          <p:cNvSpPr txBox="1"/>
          <p:nvPr/>
        </p:nvSpPr>
        <p:spPr>
          <a:xfrm>
            <a:off x="253847" y="687615"/>
            <a:ext cx="9398307" cy="442429"/>
          </a:xfrm>
          <a:prstGeom prst="rect">
            <a:avLst/>
          </a:prstGeom>
          <a:noFill/>
        </p:spPr>
        <p:txBody>
          <a:bodyPr wrap="square" rtlCol="0">
            <a:spAutoFit/>
          </a:bodyP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国民医療を守るための総決起大会（令和</a:t>
            </a:r>
            <a:r>
              <a:rPr kumimoji="1" lang="en-US" altLang="ja-JP" sz="2275" b="0" i="0" u="none" strike="noStrike" kern="1200" cap="none" spc="0" normalizeH="0" baseline="0" noProof="0" dirty="0">
                <a:ln>
                  <a:noFill/>
                </a:ln>
                <a:solidFill>
                  <a:srgbClr val="0000FF"/>
                </a:solidFill>
                <a:effectLst/>
                <a:uLnTx/>
                <a:uFillTx/>
                <a:latin typeface="Arial"/>
                <a:ea typeface="ＭＳ Ｐゴシック"/>
                <a:cs typeface="+mn-cs"/>
              </a:rPr>
              <a:t>5</a:t>
            </a: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年</a:t>
            </a:r>
            <a:r>
              <a:rPr kumimoji="1" lang="en-US" altLang="ja-JP" sz="2275" b="0" i="0" u="none" strike="noStrike" kern="1200" cap="none" spc="0" normalizeH="0" baseline="0" noProof="0" dirty="0">
                <a:ln>
                  <a:noFill/>
                </a:ln>
                <a:solidFill>
                  <a:srgbClr val="0000FF"/>
                </a:solidFill>
                <a:effectLst/>
                <a:uLnTx/>
                <a:uFillTx/>
                <a:latin typeface="Arial"/>
                <a:ea typeface="ＭＳ Ｐゴシック"/>
                <a:cs typeface="+mn-cs"/>
              </a:rPr>
              <a:t>12</a:t>
            </a: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月</a:t>
            </a:r>
            <a:r>
              <a:rPr kumimoji="1" lang="en-US" altLang="ja-JP" sz="2275" b="0" i="0" u="none" strike="noStrike" kern="1200" cap="none" spc="0" normalizeH="0" baseline="0" noProof="0" dirty="0">
                <a:ln>
                  <a:noFill/>
                </a:ln>
                <a:solidFill>
                  <a:srgbClr val="0000FF"/>
                </a:solidFill>
                <a:effectLst/>
                <a:uLnTx/>
                <a:uFillTx/>
                <a:latin typeface="Arial"/>
                <a:ea typeface="ＭＳ Ｐゴシック"/>
                <a:cs typeface="+mn-cs"/>
              </a:rPr>
              <a:t>4</a:t>
            </a: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日）</a:t>
            </a:r>
          </a:p>
        </p:txBody>
      </p:sp>
      <p:sp>
        <p:nvSpPr>
          <p:cNvPr id="7" name="正方形/長方形 6">
            <a:extLst>
              <a:ext uri="{FF2B5EF4-FFF2-40B4-BE49-F238E27FC236}">
                <a16:creationId xmlns:a16="http://schemas.microsoft.com/office/drawing/2014/main" id="{571BD583-B3CB-437E-AB66-7C8DEFB4ACB8}"/>
              </a:ext>
            </a:extLst>
          </p:cNvPr>
          <p:cNvSpPr/>
          <p:nvPr/>
        </p:nvSpPr>
        <p:spPr>
          <a:xfrm>
            <a:off x="264489" y="1162817"/>
            <a:ext cx="9398307" cy="4611594"/>
          </a:xfrm>
          <a:prstGeom prst="rect">
            <a:avLst/>
          </a:prstGeom>
          <a:solidFill>
            <a:srgbClr val="FFFFDD"/>
          </a:solidFill>
          <a:ln>
            <a:solidFill>
              <a:srgbClr val="FFCD2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ja-JP" altLang="en-US" sz="3250" b="0" i="0" u="none" strike="noStrike" kern="1200" cap="none" spc="0" normalizeH="0" baseline="0" noProof="0" dirty="0">
              <a:ln>
                <a:noFill/>
              </a:ln>
              <a:solidFill>
                <a:srgbClr val="FF0000"/>
              </a:solidFill>
              <a:effectLst/>
              <a:uLnTx/>
              <a:uFillTx/>
              <a:latin typeface="Arial"/>
              <a:ea typeface="ＭＳ Ｐゴシック"/>
              <a:cs typeface="+mn-cs"/>
            </a:endParaRPr>
          </a:p>
        </p:txBody>
      </p:sp>
      <p:sp>
        <p:nvSpPr>
          <p:cNvPr id="3" name="テキスト ボックス 2">
            <a:extLst>
              <a:ext uri="{FF2B5EF4-FFF2-40B4-BE49-F238E27FC236}">
                <a16:creationId xmlns:a16="http://schemas.microsoft.com/office/drawing/2014/main" id="{F8C29128-795B-9E97-852A-2F3279AF50ED}"/>
              </a:ext>
            </a:extLst>
          </p:cNvPr>
          <p:cNvSpPr txBox="1"/>
          <p:nvPr/>
        </p:nvSpPr>
        <p:spPr>
          <a:xfrm>
            <a:off x="286829" y="1227355"/>
            <a:ext cx="6116400" cy="1062791"/>
          </a:xfrm>
          <a:prstGeom prst="rect">
            <a:avLst/>
          </a:prstGeom>
          <a:noFill/>
        </p:spPr>
        <p:txBody>
          <a:bodyPr wrap="square" rtlCol="0">
            <a:spAutoFit/>
          </a:bodyPr>
          <a:lstStyle/>
          <a:p>
            <a:pPr marL="0" marR="0" lvl="0" indent="146250" algn="l" defTabSz="742950" rtl="0" eaLnBrk="1" fontAlgn="auto" latinLnBrk="0" hangingPunct="1">
              <a:lnSpc>
                <a:spcPct val="100000"/>
              </a:lnSpc>
              <a:spcBef>
                <a:spcPts val="488"/>
              </a:spcBef>
              <a:spcAft>
                <a:spcPts val="0"/>
              </a:spcAft>
              <a:buClrTx/>
              <a:buSzTx/>
              <a:buFontTx/>
              <a:buNone/>
              <a:tabLst/>
              <a:defRPr/>
            </a:pPr>
            <a:r>
              <a:rPr kumimoji="1" lang="ja-JP" altLang="en-US" sz="1178" b="0" i="0" u="none" strike="noStrike" kern="1200" cap="none" spc="0" normalizeH="0" baseline="0" noProof="0" dirty="0">
                <a:ln>
                  <a:noFill/>
                </a:ln>
                <a:solidFill>
                  <a:prstClr val="black"/>
                </a:solidFill>
                <a:effectLst/>
                <a:uLnTx/>
                <a:uFillTx/>
                <a:latin typeface="Arial"/>
                <a:ea typeface="ＭＳ Ｐゴシック"/>
                <a:cs typeface="+mn-cs"/>
              </a:rPr>
              <a:t>国民医療を守るための総決起大会が令和</a:t>
            </a:r>
            <a:r>
              <a:rPr kumimoji="1" lang="en-US" altLang="ja-JP" sz="1178" b="0" i="0" u="none" strike="noStrike" kern="1200" cap="none" spc="0" normalizeH="0" baseline="0" noProof="0" dirty="0">
                <a:ln>
                  <a:noFill/>
                </a:ln>
                <a:solidFill>
                  <a:prstClr val="black"/>
                </a:solidFill>
                <a:effectLst/>
                <a:uLnTx/>
                <a:uFillTx/>
                <a:latin typeface="Arial"/>
                <a:ea typeface="ＭＳ Ｐゴシック"/>
                <a:cs typeface="+mn-cs"/>
              </a:rPr>
              <a:t>5</a:t>
            </a:r>
            <a:r>
              <a:rPr kumimoji="1" lang="ja-JP" altLang="en-US" sz="1178" b="0" i="0" u="none" strike="noStrike" kern="1200" cap="none" spc="0" normalizeH="0" baseline="0" noProof="0" dirty="0">
                <a:ln>
                  <a:noFill/>
                </a:ln>
                <a:solidFill>
                  <a:prstClr val="black"/>
                </a:solidFill>
                <a:effectLst/>
                <a:uLnTx/>
                <a:uFillTx/>
                <a:latin typeface="Arial"/>
                <a:ea typeface="ＭＳ Ｐゴシック"/>
                <a:cs typeface="+mn-cs"/>
              </a:rPr>
              <a:t>年</a:t>
            </a:r>
            <a:r>
              <a:rPr kumimoji="1" lang="en-US" altLang="ja-JP" sz="1178" b="0" i="0" u="none" strike="noStrike" kern="1200" cap="none" spc="0" normalizeH="0" baseline="0" noProof="0" dirty="0">
                <a:ln>
                  <a:noFill/>
                </a:ln>
                <a:solidFill>
                  <a:prstClr val="black"/>
                </a:solidFill>
                <a:effectLst/>
                <a:uLnTx/>
                <a:uFillTx/>
                <a:latin typeface="Arial"/>
                <a:ea typeface="ＭＳ Ｐゴシック"/>
                <a:cs typeface="+mn-cs"/>
              </a:rPr>
              <a:t>12</a:t>
            </a:r>
            <a:r>
              <a:rPr kumimoji="1" lang="ja-JP" altLang="en-US" sz="1178" b="0" i="0" u="none" strike="noStrike" kern="1200" cap="none" spc="0" normalizeH="0" baseline="0" noProof="0" dirty="0">
                <a:ln>
                  <a:noFill/>
                </a:ln>
                <a:solidFill>
                  <a:prstClr val="black"/>
                </a:solidFill>
                <a:effectLst/>
                <a:uLnTx/>
                <a:uFillTx/>
                <a:latin typeface="Arial"/>
                <a:ea typeface="ＭＳ Ｐゴシック"/>
                <a:cs typeface="+mn-cs"/>
              </a:rPr>
              <a:t>月</a:t>
            </a:r>
            <a:r>
              <a:rPr kumimoji="1" lang="en-US" altLang="ja-JP" sz="1178" b="0" i="0" u="none" strike="noStrike" kern="1200" cap="none" spc="0" normalizeH="0" baseline="0" noProof="0" dirty="0">
                <a:ln>
                  <a:noFill/>
                </a:ln>
                <a:solidFill>
                  <a:prstClr val="black"/>
                </a:solidFill>
                <a:effectLst/>
                <a:uLnTx/>
                <a:uFillTx/>
                <a:latin typeface="Arial"/>
                <a:ea typeface="ＭＳ Ｐゴシック"/>
                <a:cs typeface="+mn-cs"/>
              </a:rPr>
              <a:t>4</a:t>
            </a:r>
            <a:r>
              <a:rPr kumimoji="1" lang="ja-JP" altLang="en-US" sz="1178" b="0" i="0" u="none" strike="noStrike" kern="1200" cap="none" spc="0" normalizeH="0" baseline="0" noProof="0" dirty="0">
                <a:ln>
                  <a:noFill/>
                </a:ln>
                <a:solidFill>
                  <a:prstClr val="black"/>
                </a:solidFill>
                <a:effectLst/>
                <a:uLnTx/>
                <a:uFillTx/>
                <a:latin typeface="Arial"/>
                <a:ea typeface="ＭＳ Ｐゴシック"/>
                <a:cs typeface="+mn-cs"/>
              </a:rPr>
              <a:t>日、日本医師会館大講堂で開催された。</a:t>
            </a:r>
            <a:endParaRPr kumimoji="1" lang="en-US" altLang="ja-JP" sz="1178" b="0" i="0" u="none" strike="noStrike" kern="1200" cap="none" spc="0" normalizeH="0" baseline="0" noProof="0" dirty="0">
              <a:ln>
                <a:noFill/>
              </a:ln>
              <a:solidFill>
                <a:prstClr val="black"/>
              </a:solidFill>
              <a:effectLst/>
              <a:uLnTx/>
              <a:uFillTx/>
              <a:latin typeface="Arial"/>
              <a:ea typeface="ＭＳ Ｐゴシック"/>
              <a:cs typeface="+mn-cs"/>
            </a:endParaRPr>
          </a:p>
          <a:p>
            <a:pPr marL="0" marR="0" lvl="0" indent="146250" algn="l" defTabSz="742950" rtl="0" eaLnBrk="1" fontAlgn="auto" latinLnBrk="0" hangingPunct="1">
              <a:lnSpc>
                <a:spcPct val="100000"/>
              </a:lnSpc>
              <a:spcBef>
                <a:spcPts val="488"/>
              </a:spcBef>
              <a:spcAft>
                <a:spcPts val="0"/>
              </a:spcAft>
              <a:buClrTx/>
              <a:buSzTx/>
              <a:buFontTx/>
              <a:buNone/>
              <a:tabLst/>
              <a:defRPr/>
            </a:pPr>
            <a:r>
              <a:rPr kumimoji="1" lang="ja-JP" altLang="en-US" sz="1178" b="0" i="0" u="none" strike="noStrike" kern="1200" cap="none" spc="0" normalizeH="0" baseline="0" noProof="0" dirty="0">
                <a:ln>
                  <a:noFill/>
                </a:ln>
                <a:solidFill>
                  <a:prstClr val="black"/>
                </a:solidFill>
                <a:effectLst/>
                <a:uLnTx/>
                <a:uFillTx/>
                <a:latin typeface="Arial"/>
                <a:ea typeface="ＭＳ Ｐゴシック"/>
                <a:cs typeface="+mn-cs"/>
              </a:rPr>
              <a:t>大会には、国会議員</a:t>
            </a:r>
            <a:r>
              <a:rPr kumimoji="1" lang="en-US" altLang="ja-JP" sz="1178" b="0" i="0" u="none" strike="noStrike" kern="1200" cap="none" spc="0" normalizeH="0" baseline="0" noProof="0" dirty="0">
                <a:ln>
                  <a:noFill/>
                </a:ln>
                <a:solidFill>
                  <a:prstClr val="black"/>
                </a:solidFill>
                <a:effectLst/>
                <a:uLnTx/>
                <a:uFillTx/>
                <a:latin typeface="Arial"/>
                <a:ea typeface="ＭＳ Ｐゴシック"/>
                <a:cs typeface="+mn-cs"/>
              </a:rPr>
              <a:t>177</a:t>
            </a:r>
            <a:r>
              <a:rPr kumimoji="1" lang="ja-JP" altLang="en-US" sz="1178" b="0" i="0" u="none" strike="noStrike" kern="1200" cap="none" spc="0" normalizeH="0" baseline="0" noProof="0" dirty="0">
                <a:ln>
                  <a:noFill/>
                </a:ln>
                <a:solidFill>
                  <a:prstClr val="black"/>
                </a:solidFill>
                <a:effectLst/>
                <a:uLnTx/>
                <a:uFillTx/>
                <a:latin typeface="Arial"/>
                <a:ea typeface="ＭＳ Ｐゴシック"/>
                <a:cs typeface="+mn-cs"/>
              </a:rPr>
              <a:t>名をはじめ、</a:t>
            </a:r>
            <a:r>
              <a:rPr kumimoji="1" lang="en-US" altLang="ja-JP" sz="1178" b="0" i="0" u="none" strike="noStrike" kern="1200" cap="none" spc="0" normalizeH="0" baseline="0" noProof="0" dirty="0">
                <a:ln>
                  <a:noFill/>
                </a:ln>
                <a:solidFill>
                  <a:prstClr val="black"/>
                </a:solidFill>
                <a:effectLst/>
                <a:uLnTx/>
                <a:uFillTx/>
                <a:latin typeface="Arial"/>
                <a:ea typeface="ＭＳ Ｐゴシック"/>
                <a:cs typeface="+mn-cs"/>
              </a:rPr>
              <a:t>42</a:t>
            </a:r>
            <a:r>
              <a:rPr kumimoji="1" lang="ja-JP" altLang="en-US" sz="1178" b="0" i="0" u="none" strike="noStrike" kern="1200" cap="none" spc="0" normalizeH="0" baseline="0" noProof="0" dirty="0">
                <a:ln>
                  <a:noFill/>
                </a:ln>
                <a:solidFill>
                  <a:prstClr val="black"/>
                </a:solidFill>
                <a:effectLst/>
                <a:uLnTx/>
                <a:uFillTx/>
                <a:latin typeface="Arial"/>
                <a:ea typeface="ＭＳ Ｐゴシック"/>
                <a:cs typeface="+mn-cs"/>
              </a:rPr>
              <a:t>構成団体の参加者 計約</a:t>
            </a:r>
            <a:r>
              <a:rPr kumimoji="1" lang="en-US" altLang="ja-JP" sz="1178" b="0" i="0" u="none" strike="noStrike" kern="1200" cap="none" spc="0" normalizeH="0" baseline="0" noProof="0" dirty="0">
                <a:ln>
                  <a:noFill/>
                </a:ln>
                <a:solidFill>
                  <a:prstClr val="black"/>
                </a:solidFill>
                <a:effectLst/>
                <a:uLnTx/>
                <a:uFillTx/>
                <a:latin typeface="Arial"/>
                <a:ea typeface="ＭＳ Ｐゴシック"/>
                <a:cs typeface="+mn-cs"/>
              </a:rPr>
              <a:t>1,100</a:t>
            </a:r>
            <a:r>
              <a:rPr kumimoji="1" lang="ja-JP" altLang="en-US" sz="1178" b="0" i="0" u="none" strike="noStrike" kern="1200" cap="none" spc="0" normalizeH="0" baseline="0" noProof="0" dirty="0">
                <a:ln>
                  <a:noFill/>
                </a:ln>
                <a:solidFill>
                  <a:prstClr val="black"/>
                </a:solidFill>
                <a:effectLst/>
                <a:uLnTx/>
                <a:uFillTx/>
                <a:latin typeface="Arial"/>
                <a:ea typeface="ＭＳ Ｐゴシック"/>
                <a:cs typeface="+mn-cs"/>
              </a:rPr>
              <a:t>名が集い、参加者全員の総意として、医療・介護分野における物価高騰・賃金上昇に対する取り組みを進め、国民に不可欠、かつ日進月歩している医療・介護を提供するため、適切な財源の確保を求める決議が採択された。</a:t>
            </a:r>
            <a:endParaRPr kumimoji="1" lang="en-US" altLang="ja-JP" sz="1178" b="0" i="0" u="none" strike="noStrike" kern="1200" cap="none" spc="0" normalizeH="0" baseline="0" noProof="0" dirty="0">
              <a:ln>
                <a:noFill/>
              </a:ln>
              <a:solidFill>
                <a:prstClr val="black"/>
              </a:solidFill>
              <a:effectLst/>
              <a:uLnTx/>
              <a:uFillTx/>
              <a:latin typeface="Arial"/>
              <a:ea typeface="ＭＳ Ｐゴシック"/>
              <a:cs typeface="+mn-cs"/>
            </a:endParaRPr>
          </a:p>
        </p:txBody>
      </p:sp>
      <p:pic>
        <p:nvPicPr>
          <p:cNvPr id="5" name="図 4">
            <a:extLst>
              <a:ext uri="{FF2B5EF4-FFF2-40B4-BE49-F238E27FC236}">
                <a16:creationId xmlns:a16="http://schemas.microsoft.com/office/drawing/2014/main" id="{5DC15C2F-C88E-01A6-9351-9A200462A6CB}"/>
              </a:ext>
            </a:extLst>
          </p:cNvPr>
          <p:cNvPicPr>
            <a:picLocks noChangeAspect="1"/>
          </p:cNvPicPr>
          <p:nvPr/>
        </p:nvPicPr>
        <p:blipFill>
          <a:blip r:embed="rId3"/>
          <a:stretch>
            <a:fillRect/>
          </a:stretch>
        </p:blipFill>
        <p:spPr>
          <a:xfrm>
            <a:off x="6403229" y="1228103"/>
            <a:ext cx="3185840" cy="4483776"/>
          </a:xfrm>
          <a:prstGeom prst="rect">
            <a:avLst/>
          </a:prstGeom>
          <a:ln>
            <a:solidFill>
              <a:schemeClr val="tx1"/>
            </a:solidFill>
          </a:ln>
        </p:spPr>
      </p:pic>
      <p:sp>
        <p:nvSpPr>
          <p:cNvPr id="4" name="スライド番号プレースホルダー 2">
            <a:extLst>
              <a:ext uri="{FF2B5EF4-FFF2-40B4-BE49-F238E27FC236}">
                <a16:creationId xmlns:a16="http://schemas.microsoft.com/office/drawing/2014/main" id="{48D9525D-FFEA-772E-9BF6-4B4D76D1A1A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a:cs typeface="+mn-cs"/>
            </a:endParaRPr>
          </a:p>
        </p:txBody>
      </p:sp>
      <p:pic>
        <p:nvPicPr>
          <p:cNvPr id="2" name="図 1">
            <a:extLst>
              <a:ext uri="{FF2B5EF4-FFF2-40B4-BE49-F238E27FC236}">
                <a16:creationId xmlns:a16="http://schemas.microsoft.com/office/drawing/2014/main" id="{B775E893-F0CB-C10D-EF47-8592312A808E}"/>
              </a:ext>
            </a:extLst>
          </p:cNvPr>
          <p:cNvPicPr>
            <a:picLocks noChangeAspect="1"/>
          </p:cNvPicPr>
          <p:nvPr/>
        </p:nvPicPr>
        <p:blipFill>
          <a:blip r:embed="rId4"/>
          <a:stretch>
            <a:fillRect/>
          </a:stretch>
        </p:blipFill>
        <p:spPr>
          <a:xfrm>
            <a:off x="776536" y="2262802"/>
            <a:ext cx="5256584" cy="3406723"/>
          </a:xfrm>
          <a:prstGeom prst="rect">
            <a:avLst/>
          </a:prstGeom>
        </p:spPr>
      </p:pic>
    </p:spTree>
    <p:extLst>
      <p:ext uri="{BB962C8B-B14F-4D97-AF65-F5344CB8AC3E}">
        <p14:creationId xmlns:p14="http://schemas.microsoft.com/office/powerpoint/2010/main" val="4206976403"/>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正方形/長方形 8"/>
          <p:cNvSpPr/>
          <p:nvPr/>
        </p:nvSpPr>
        <p:spPr>
          <a:xfrm>
            <a:off x="140660" y="792569"/>
            <a:ext cx="9529200" cy="738664"/>
          </a:xfrm>
          <a:prstGeom prst="rect">
            <a:avLst/>
          </a:prstGeom>
          <a:ln>
            <a:solidFill>
              <a:schemeClr val="tx1"/>
            </a:solidFill>
          </a:ln>
        </p:spPr>
        <p:txBody>
          <a:bodyPr wrap="square">
            <a:spAutoFit/>
          </a:bodyPr>
          <a:lstStyle/>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　地域包括医療病棟における「在宅復帰」機能においては、当該病棟が「治し、支える」機能を持ち「早期に生活の場に復帰させる」ことが想定されることや運動器疾患や脳血管障害等の急性疾患への対応も実践することを想定し、以下のように定義とした。</a:t>
            </a:r>
            <a:endParaRPr kumimoji="1" lang="en-US" altLang="ja-JP" sz="1400" b="1" i="0" u="sng" strike="noStrike" kern="1200" cap="none" spc="0" normalizeH="0" baseline="0" noProof="0">
              <a:ln>
                <a:noFill/>
              </a:ln>
              <a:solidFill>
                <a:srgbClr val="0070C0"/>
              </a:solidFill>
              <a:effectLst/>
              <a:uLnTx/>
              <a:uFillTx/>
              <a:latin typeface="メイリオ"/>
              <a:ea typeface="メイリオ"/>
              <a:cs typeface="+mn-cs"/>
            </a:endParaRPr>
          </a:p>
        </p:txBody>
      </p:sp>
      <p:sp>
        <p:nvSpPr>
          <p:cNvPr id="80" name="右矢印 79"/>
          <p:cNvSpPr/>
          <p:nvPr/>
        </p:nvSpPr>
        <p:spPr>
          <a:xfrm>
            <a:off x="4957142" y="5262102"/>
            <a:ext cx="1218984" cy="216024"/>
          </a:xfrm>
          <a:prstGeom prst="rightArrow">
            <a:avLst/>
          </a:prstGeom>
          <a:solidFill>
            <a:schemeClr val="accent5">
              <a:lumMod val="60000"/>
              <a:lumOff val="4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81" name="右矢印 80"/>
          <p:cNvSpPr/>
          <p:nvPr/>
        </p:nvSpPr>
        <p:spPr>
          <a:xfrm>
            <a:off x="5772652" y="4869962"/>
            <a:ext cx="420177" cy="216024"/>
          </a:xfrm>
          <a:prstGeom prst="rightArrow">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86" name="右矢印 85"/>
          <p:cNvSpPr/>
          <p:nvPr/>
        </p:nvSpPr>
        <p:spPr>
          <a:xfrm>
            <a:off x="5543966" y="3099136"/>
            <a:ext cx="639083" cy="216024"/>
          </a:xfrm>
          <a:prstGeom prst="rightArrow">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05" name="正方形/長方形 104"/>
          <p:cNvSpPr/>
          <p:nvPr/>
        </p:nvSpPr>
        <p:spPr>
          <a:xfrm>
            <a:off x="6176126" y="3041921"/>
            <a:ext cx="1477051" cy="50712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有床診療所</a:t>
            </a:r>
            <a:endParaRPr kumimoji="1" lang="en-US" altLang="ja-JP"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（一部を除く）</a:t>
            </a:r>
            <a:endPar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6" name="右矢印 105"/>
          <p:cNvSpPr/>
          <p:nvPr/>
        </p:nvSpPr>
        <p:spPr>
          <a:xfrm>
            <a:off x="5476893" y="4219714"/>
            <a:ext cx="667260" cy="216024"/>
          </a:xfrm>
          <a:prstGeom prst="rightArrow">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07" name="右矢印 106"/>
          <p:cNvSpPr/>
          <p:nvPr/>
        </p:nvSpPr>
        <p:spPr>
          <a:xfrm>
            <a:off x="7703656" y="2309603"/>
            <a:ext cx="468216" cy="266727"/>
          </a:xfrm>
          <a:prstGeom prst="rightArrow">
            <a:avLst/>
          </a:prstGeom>
          <a:solidFill>
            <a:srgbClr val="C5E0B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cxnSp>
        <p:nvCxnSpPr>
          <p:cNvPr id="108" name="直線矢印コネクタ 107"/>
          <p:cNvCxnSpPr/>
          <p:nvPr/>
        </p:nvCxnSpPr>
        <p:spPr>
          <a:xfrm flipH="1">
            <a:off x="1831869" y="4559079"/>
            <a:ext cx="2040573" cy="0"/>
          </a:xfrm>
          <a:prstGeom prst="straightConnector1">
            <a:avLst/>
          </a:prstGeom>
          <a:ln w="19050">
            <a:solidFill>
              <a:srgbClr val="0000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10" name="下矢印 109"/>
          <p:cNvSpPr/>
          <p:nvPr/>
        </p:nvSpPr>
        <p:spPr>
          <a:xfrm>
            <a:off x="3193918" y="2677543"/>
            <a:ext cx="237133" cy="2422841"/>
          </a:xfrm>
          <a:prstGeom prst="downArrow">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cxnSp>
        <p:nvCxnSpPr>
          <p:cNvPr id="126" name="直線矢印コネクタ 125"/>
          <p:cNvCxnSpPr>
            <a:stCxn id="151" idx="1"/>
          </p:cNvCxnSpPr>
          <p:nvPr/>
        </p:nvCxnSpPr>
        <p:spPr>
          <a:xfrm flipH="1">
            <a:off x="1806392" y="6296794"/>
            <a:ext cx="1259810" cy="0"/>
          </a:xfrm>
          <a:prstGeom prst="straightConnector1">
            <a:avLst/>
          </a:prstGeom>
          <a:ln w="19050">
            <a:solidFill>
              <a:srgbClr val="0000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33" name="右矢印 132"/>
          <p:cNvSpPr/>
          <p:nvPr/>
        </p:nvSpPr>
        <p:spPr>
          <a:xfrm>
            <a:off x="5476893" y="2366129"/>
            <a:ext cx="639083" cy="216024"/>
          </a:xfrm>
          <a:prstGeom prst="rightArrow">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39" name="角丸四角形 138"/>
          <p:cNvSpPr/>
          <p:nvPr/>
        </p:nvSpPr>
        <p:spPr>
          <a:xfrm>
            <a:off x="8171872" y="1992511"/>
            <a:ext cx="1238351" cy="4454407"/>
          </a:xfrm>
          <a:prstGeom prst="roundRect">
            <a:avLst/>
          </a:prstGeom>
          <a:solidFill>
            <a:schemeClr val="accent5">
              <a:lumMod val="20000"/>
              <a:lumOff val="80000"/>
            </a:schemeClr>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自宅</a:t>
            </a:r>
            <a:endParaRPr kumimoji="1" lang="en-US" altLang="ja-JP" sz="20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20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居住系</a:t>
            </a:r>
            <a:br>
              <a:rPr kumimoji="1" lang="en-US" altLang="ja-JP" sz="20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br>
            <a:r>
              <a:rPr kumimoji="1" lang="ja-JP" altLang="en-US" sz="20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介護施設</a:t>
            </a:r>
            <a:endParaRPr kumimoji="1" lang="en-US" altLang="ja-JP" sz="20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40" name="フローチャート: 処理 139"/>
          <p:cNvSpPr/>
          <p:nvPr/>
        </p:nvSpPr>
        <p:spPr>
          <a:xfrm>
            <a:off x="6141192" y="2151070"/>
            <a:ext cx="1547196" cy="583046"/>
          </a:xfrm>
          <a:prstGeom prst="flowChartProcess">
            <a:avLst/>
          </a:prstGeom>
          <a:solidFill>
            <a:srgbClr val="C5E0B4"/>
          </a:solidFill>
          <a:ln>
            <a:no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介護老人</a:t>
            </a:r>
            <a:br>
              <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b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保健施設</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（一部を除く）</a:t>
            </a: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1" name="右矢印 140"/>
          <p:cNvSpPr/>
          <p:nvPr/>
        </p:nvSpPr>
        <p:spPr>
          <a:xfrm>
            <a:off x="4905261" y="5859522"/>
            <a:ext cx="3206814" cy="216024"/>
          </a:xfrm>
          <a:prstGeom prst="rightArrow">
            <a:avLst/>
          </a:prstGeom>
          <a:solidFill>
            <a:schemeClr val="accent5">
              <a:lumMod val="60000"/>
              <a:lumOff val="4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42" name="右矢印 141"/>
          <p:cNvSpPr/>
          <p:nvPr/>
        </p:nvSpPr>
        <p:spPr>
          <a:xfrm>
            <a:off x="8112075" y="1626828"/>
            <a:ext cx="399498" cy="216024"/>
          </a:xfrm>
          <a:prstGeom prst="rightArrow">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43" name="右矢印 142"/>
          <p:cNvSpPr/>
          <p:nvPr/>
        </p:nvSpPr>
        <p:spPr>
          <a:xfrm>
            <a:off x="5566273" y="2825897"/>
            <a:ext cx="2597683" cy="216024"/>
          </a:xfrm>
          <a:prstGeom prst="rightArrow">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cxnSp>
        <p:nvCxnSpPr>
          <p:cNvPr id="145" name="直線矢印コネクタ 144"/>
          <p:cNvCxnSpPr/>
          <p:nvPr/>
        </p:nvCxnSpPr>
        <p:spPr>
          <a:xfrm flipH="1">
            <a:off x="1806391" y="2600769"/>
            <a:ext cx="780087" cy="0"/>
          </a:xfrm>
          <a:prstGeom prst="straightConnector1">
            <a:avLst/>
          </a:prstGeom>
          <a:ln w="19050">
            <a:solidFill>
              <a:srgbClr val="0000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46" name="角丸四角形 145"/>
          <p:cNvSpPr/>
          <p:nvPr/>
        </p:nvSpPr>
        <p:spPr>
          <a:xfrm>
            <a:off x="739750" y="2288383"/>
            <a:ext cx="858095" cy="4179865"/>
          </a:xfrm>
          <a:prstGeom prst="roundRect">
            <a:avLst/>
          </a:prstGeom>
          <a:noFill/>
          <a:ln w="12700">
            <a:solidFill>
              <a:srgbClr val="0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vert="ea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在宅復帰に向けた右の太い矢印の流れ</a:t>
            </a:r>
            <a:r>
              <a:rPr kumimoji="1" lang="ja-JP" altLang="en-US" sz="1400" b="1" i="0" u="sng"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以外</a:t>
            </a:r>
            <a:r>
              <a:rPr kumimoji="1" lang="ja-JP" altLang="en-US" sz="14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の転院等については、「在宅復帰率」等の分子の計算の対象外となっている。</a:t>
            </a:r>
          </a:p>
        </p:txBody>
      </p:sp>
      <p:sp>
        <p:nvSpPr>
          <p:cNvPr id="148" name="テキスト ボックス 147"/>
          <p:cNvSpPr txBox="1"/>
          <p:nvPr/>
        </p:nvSpPr>
        <p:spPr>
          <a:xfrm>
            <a:off x="1981045" y="2607628"/>
            <a:ext cx="400110" cy="2737736"/>
          </a:xfrm>
          <a:prstGeom prst="rect">
            <a:avLst/>
          </a:prstGeom>
          <a:noFill/>
        </p:spPr>
        <p:txBody>
          <a:bodyPr vert="eaVert"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その他の転院等</a:t>
            </a:r>
          </a:p>
        </p:txBody>
      </p:sp>
      <p:sp>
        <p:nvSpPr>
          <p:cNvPr id="149" name="正方形/長方形 148"/>
          <p:cNvSpPr/>
          <p:nvPr/>
        </p:nvSpPr>
        <p:spPr>
          <a:xfrm>
            <a:off x="2665176" y="2196715"/>
            <a:ext cx="2906145" cy="1131937"/>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新入院料</a:t>
            </a:r>
            <a:endParaRPr kumimoji="1" lang="en-US" altLang="ja-JP" sz="1600" b="1" i="0" u="none" strike="noStrike" kern="1200" cap="none" spc="0" normalizeH="0" baseline="0" noProof="0">
              <a:ln>
                <a:noFill/>
              </a:ln>
              <a:solidFill>
                <a:srgbClr val="0070C0"/>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50" name="正方形/長方形 149"/>
          <p:cNvSpPr/>
          <p:nvPr/>
        </p:nvSpPr>
        <p:spPr>
          <a:xfrm>
            <a:off x="3535320" y="4175257"/>
            <a:ext cx="2338764" cy="881779"/>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FF9936"/>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地域包括ケア病棟</a:t>
            </a:r>
            <a:endParaRPr kumimoji="1" lang="en-US" altLang="ja-JP" sz="1600" b="1" i="0" u="none" strike="noStrike" kern="1200" cap="none" spc="0" normalizeH="0" baseline="0" noProof="0">
              <a:ln>
                <a:noFill/>
              </a:ln>
              <a:solidFill>
                <a:srgbClr val="FF9936"/>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51" name="正方形/長方形 150"/>
          <p:cNvSpPr/>
          <p:nvPr/>
        </p:nvSpPr>
        <p:spPr>
          <a:xfrm>
            <a:off x="3066202" y="5134631"/>
            <a:ext cx="2074629" cy="1207798"/>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B050"/>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回復期リハ病棟</a:t>
            </a:r>
            <a:endParaRPr kumimoji="1" lang="en-US" altLang="ja-JP" sz="1600" b="1" i="0" u="none" strike="noStrike" kern="1200" cap="none" spc="0" normalizeH="0" baseline="0" noProof="0">
              <a:ln>
                <a:noFill/>
              </a:ln>
              <a:solidFill>
                <a:srgbClr val="00B050"/>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8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53" name="フローチャート: 処理 152"/>
          <p:cNvSpPr/>
          <p:nvPr/>
        </p:nvSpPr>
        <p:spPr>
          <a:xfrm>
            <a:off x="2774429" y="2767483"/>
            <a:ext cx="2702464" cy="452289"/>
          </a:xfrm>
          <a:prstGeom prst="flowChartProcess">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在宅復帰率</a:t>
            </a:r>
            <a:endParaRPr kumimoji="1" lang="en-US" altLang="ja-JP" sz="12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80</a:t>
            </a:r>
            <a:r>
              <a:rPr kumimoji="1" lang="ja-JP" altLang="en-US" sz="12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％以上</a:t>
            </a:r>
          </a:p>
        </p:txBody>
      </p:sp>
      <p:sp>
        <p:nvSpPr>
          <p:cNvPr id="154" name="フローチャート: 処理 153"/>
          <p:cNvSpPr/>
          <p:nvPr/>
        </p:nvSpPr>
        <p:spPr>
          <a:xfrm>
            <a:off x="3581164" y="4584133"/>
            <a:ext cx="2262683" cy="439963"/>
          </a:xfrm>
          <a:prstGeom prst="flowChartProcess">
            <a:avLst/>
          </a:prstGeom>
          <a:solidFill>
            <a:srgbClr val="FFE593"/>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在宅復帰率</a:t>
            </a:r>
            <a:endParaRPr kumimoji="1" lang="en-US" altLang="ja-JP"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入院料・管理料１及び２　</a:t>
            </a:r>
            <a:r>
              <a:rPr kumimoji="1" lang="en-US" altLang="ja-JP" sz="9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72.5%</a:t>
            </a:r>
            <a:r>
              <a:rPr kumimoji="1" lang="ja-JP" altLang="en-US"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以上</a:t>
            </a:r>
            <a:endParaRPr kumimoji="1" lang="en-US" altLang="ja-JP"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入院料・管理料３及び４　</a:t>
            </a:r>
            <a:r>
              <a:rPr kumimoji="1" lang="en-US" altLang="ja-JP" sz="9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70</a:t>
            </a:r>
            <a:r>
              <a:rPr kumimoji="1" lang="ja-JP" altLang="en-US" sz="9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以上</a:t>
            </a:r>
          </a:p>
        </p:txBody>
      </p:sp>
      <p:sp>
        <p:nvSpPr>
          <p:cNvPr id="155" name="フローチャート: 処理 154"/>
          <p:cNvSpPr/>
          <p:nvPr/>
        </p:nvSpPr>
        <p:spPr>
          <a:xfrm>
            <a:off x="3150411" y="5695567"/>
            <a:ext cx="1885515" cy="595639"/>
          </a:xfrm>
          <a:prstGeom prst="flowChartProcess">
            <a:avLst/>
          </a:prstGeom>
          <a:solidFill>
            <a:schemeClr val="accent5">
              <a:lumMod val="60000"/>
              <a:lumOff val="4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在宅復帰率　</a:t>
            </a:r>
            <a:endParaRPr kumimoji="1" lang="en-US" altLang="ja-JP" sz="12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入院料１～４</a:t>
            </a:r>
            <a:r>
              <a:rPr kumimoji="1" lang="en-US" altLang="ja-JP" sz="12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 70%</a:t>
            </a:r>
            <a:r>
              <a:rPr kumimoji="1" lang="ja-JP" altLang="en-US" sz="12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以上</a:t>
            </a:r>
            <a:endParaRPr kumimoji="1" lang="en-US" altLang="ja-JP" sz="12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56" name="右矢印 155"/>
          <p:cNvSpPr/>
          <p:nvPr/>
        </p:nvSpPr>
        <p:spPr>
          <a:xfrm>
            <a:off x="7702237" y="3124979"/>
            <a:ext cx="424138" cy="216024"/>
          </a:xfrm>
          <a:prstGeom prst="rightArrow">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57" name="正方形/長方形 156"/>
          <p:cNvSpPr/>
          <p:nvPr/>
        </p:nvSpPr>
        <p:spPr>
          <a:xfrm>
            <a:off x="6190727" y="4890123"/>
            <a:ext cx="1477051" cy="73574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有床診療所</a:t>
            </a:r>
            <a:endParaRPr kumimoji="1" lang="en-US" altLang="ja-JP"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（一部を除く。）</a:t>
            </a:r>
          </a:p>
        </p:txBody>
      </p:sp>
      <p:sp>
        <p:nvSpPr>
          <p:cNvPr id="158" name="右矢印 157"/>
          <p:cNvSpPr/>
          <p:nvPr/>
        </p:nvSpPr>
        <p:spPr>
          <a:xfrm>
            <a:off x="7713327" y="5252078"/>
            <a:ext cx="424138" cy="216024"/>
          </a:xfrm>
          <a:prstGeom prst="rightArrow">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59" name="テキスト ボックス 158"/>
          <p:cNvSpPr txBox="1"/>
          <p:nvPr/>
        </p:nvSpPr>
        <p:spPr>
          <a:xfrm>
            <a:off x="193588" y="1602173"/>
            <a:ext cx="9712412"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各病棟ごとの在宅復帰率の算出にあたって、</a:t>
            </a:r>
            <a:r>
              <a:rPr kumimoji="1" lang="ja-JP" altLang="en-US" sz="1400" b="1" i="0" u="sng" strike="noStrike" kern="1200" cap="none" spc="0" normalizeH="0" baseline="0" noProof="0">
                <a:ln>
                  <a:noFill/>
                </a:ln>
                <a:solidFill>
                  <a:srgbClr val="FF0000"/>
                </a:solidFill>
                <a:effectLst/>
                <a:uLnTx/>
                <a:uFillTx/>
                <a:latin typeface="メイリオ" panose="020B0604030504040204" pitchFamily="50" charset="-128"/>
                <a:ea typeface="メイリオ" panose="020B0604030504040204" pitchFamily="50" charset="-128"/>
                <a:cs typeface="+mn-cs"/>
              </a:rPr>
              <a:t>在宅復帰に含まれる退院・転院を、太い矢印</a:t>
            </a:r>
            <a:r>
              <a:rPr kumimoji="1" lang="ja-JP" altLang="en-US" sz="1400" b="0" i="0" u="none" strike="noStrike" kern="1200" cap="none" spc="0" normalizeH="0" baseline="0" noProof="0">
                <a:ln>
                  <a:noFill/>
                </a:ln>
                <a:solidFill>
                  <a:srgbClr val="FF000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a:ln>
                  <a:noFill/>
                </a:ln>
                <a:solidFill>
                  <a:srgbClr val="FF0000"/>
                </a:solidFill>
                <a:effectLst/>
                <a:uLnTx/>
                <a:uFillTx/>
                <a:latin typeface="メイリオ" panose="020B0604030504040204" pitchFamily="50" charset="-128"/>
                <a:ea typeface="メイリオ" panose="020B0604030504040204" pitchFamily="50" charset="-128"/>
                <a:cs typeface="+mn-cs"/>
              </a:rPr>
              <a:t>で示す</a:t>
            </a:r>
            <a:endParaRPr kumimoji="1" lang="ja-JP" altLang="en-US" sz="14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42" name="Picture 8" descr="C:\Users\SYUMB\AppData\Local\Microsoft\Windows\Temporary Internet Files\Content.IE5\7QUMZIRJ\MC900441738[1].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8428718" y="5024510"/>
            <a:ext cx="862433" cy="862435"/>
          </a:xfrm>
          <a:prstGeom prst="rect">
            <a:avLst/>
          </a:prstGeom>
          <a:noFill/>
        </p:spPr>
      </p:pic>
      <p:sp>
        <p:nvSpPr>
          <p:cNvPr id="3" name="タイトル 1">
            <a:extLst>
              <a:ext uri="{FF2B5EF4-FFF2-40B4-BE49-F238E27FC236}">
                <a16:creationId xmlns:a16="http://schemas.microsoft.com/office/drawing/2014/main" id="{68497811-08E1-EE4D-DFE6-B9E26F17425B}"/>
              </a:ext>
            </a:extLst>
          </p:cNvPr>
          <p:cNvSpPr txBox="1">
            <a:spLocks/>
          </p:cNvSpPr>
          <p:nvPr/>
        </p:nvSpPr>
        <p:spPr>
          <a:xfrm>
            <a:off x="8555" y="283971"/>
            <a:ext cx="9906000" cy="458482"/>
          </a:xfrm>
          <a:prstGeom prst="rect">
            <a:avLst/>
          </a:prstGeom>
          <a:solidFill>
            <a:srgbClr val="E1EDFF"/>
          </a:solidFill>
        </p:spPr>
        <p:txBody>
          <a:bodyPr>
            <a:noAutofit/>
          </a:bodyPr>
          <a:lstStyle>
            <a:lvl1pPr algn="ctr" defTabSz="990570" rtl="0" eaLnBrk="1" latinLnBrk="0" hangingPunct="1">
              <a:spcBef>
                <a:spcPct val="0"/>
              </a:spcBef>
              <a:buNone/>
              <a:defRPr kumimoji="1" sz="3600" kern="1200">
                <a:solidFill>
                  <a:schemeClr val="tx1"/>
                </a:solidFill>
                <a:latin typeface="+mj-lt"/>
                <a:ea typeface="+mj-ea"/>
                <a:cs typeface="+mj-cs"/>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a:ea typeface="メイリオ"/>
                <a:cs typeface="メイリオ" panose="020B0604030504040204" pitchFamily="50" charset="-128"/>
              </a:rPr>
              <a:t>地域包括医療病棟における在宅復帰率</a:t>
            </a:r>
          </a:p>
        </p:txBody>
      </p:sp>
      <p:sp>
        <p:nvSpPr>
          <p:cNvPr id="2" name="右矢印 106">
            <a:extLst>
              <a:ext uri="{FF2B5EF4-FFF2-40B4-BE49-F238E27FC236}">
                <a16:creationId xmlns:a16="http://schemas.microsoft.com/office/drawing/2014/main" id="{B045601F-A22A-8D72-895B-0E7C45AB297B}"/>
              </a:ext>
            </a:extLst>
          </p:cNvPr>
          <p:cNvSpPr/>
          <p:nvPr/>
        </p:nvSpPr>
        <p:spPr>
          <a:xfrm>
            <a:off x="7703517" y="4241336"/>
            <a:ext cx="468216" cy="266727"/>
          </a:xfrm>
          <a:prstGeom prst="rightArrow">
            <a:avLst/>
          </a:prstGeom>
          <a:solidFill>
            <a:srgbClr val="C5E0B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4" name="フローチャート: 処理 3">
            <a:extLst>
              <a:ext uri="{FF2B5EF4-FFF2-40B4-BE49-F238E27FC236}">
                <a16:creationId xmlns:a16="http://schemas.microsoft.com/office/drawing/2014/main" id="{B13499A0-48AA-DB88-82E6-A86C42568C34}"/>
              </a:ext>
            </a:extLst>
          </p:cNvPr>
          <p:cNvSpPr/>
          <p:nvPr/>
        </p:nvSpPr>
        <p:spPr>
          <a:xfrm>
            <a:off x="6141053" y="4038554"/>
            <a:ext cx="1547196" cy="583046"/>
          </a:xfrm>
          <a:prstGeom prst="flowChartProcess">
            <a:avLst/>
          </a:prstGeom>
          <a:solidFill>
            <a:srgbClr val="C5E0B4"/>
          </a:solidFill>
          <a:ln>
            <a:no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介護老人</a:t>
            </a:r>
            <a:br>
              <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b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保健施設</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（一部を除く）</a:t>
            </a: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テキスト ボックス 4">
            <a:extLst>
              <a:ext uri="{FF2B5EF4-FFF2-40B4-BE49-F238E27FC236}">
                <a16:creationId xmlns:a16="http://schemas.microsoft.com/office/drawing/2014/main" id="{666ACF90-55E3-BD3C-1D58-CB080768B4A9}"/>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生活に配慮した医療の推進など地域包括ケアシステムの深化・推進のための取組－①　等</a:t>
            </a:r>
          </a:p>
        </p:txBody>
      </p:sp>
    </p:spTree>
    <p:extLst>
      <p:ext uri="{BB962C8B-B14F-4D97-AF65-F5344CB8AC3E}">
        <p14:creationId xmlns:p14="http://schemas.microsoft.com/office/powerpoint/2010/main" val="3483539061"/>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 5">
            <a:extLst>
              <a:ext uri="{FF2B5EF4-FFF2-40B4-BE49-F238E27FC236}">
                <a16:creationId xmlns:a16="http://schemas.microsoft.com/office/drawing/2014/main" id="{AA35F837-787C-CF68-58E3-7EB839382461}"/>
              </a:ext>
            </a:extLst>
          </p:cNvPr>
          <p:cNvGraphicFramePr>
            <a:graphicFrameLocks noGrp="1"/>
          </p:cNvGraphicFramePr>
          <p:nvPr>
            <p:extLst>
              <p:ext uri="{D42A27DB-BD31-4B8C-83A1-F6EECF244321}">
                <p14:modId xmlns:p14="http://schemas.microsoft.com/office/powerpoint/2010/main" val="58632683"/>
              </p:ext>
            </p:extLst>
          </p:nvPr>
        </p:nvGraphicFramePr>
        <p:xfrm>
          <a:off x="93984" y="885856"/>
          <a:ext cx="9703348" cy="5662375"/>
        </p:xfrm>
        <a:graphic>
          <a:graphicData uri="http://schemas.openxmlformats.org/drawingml/2006/table">
            <a:tbl>
              <a:tblPr firstRow="1" bandRow="1">
                <a:tableStyleId>{3B4B98B0-60AC-42C2-AFA5-B58CD77FA1E5}</a:tableStyleId>
              </a:tblPr>
              <a:tblGrid>
                <a:gridCol w="1369056">
                  <a:extLst>
                    <a:ext uri="{9D8B030D-6E8A-4147-A177-3AD203B41FA5}">
                      <a16:colId xmlns:a16="http://schemas.microsoft.com/office/drawing/2014/main" val="28275932"/>
                    </a:ext>
                  </a:extLst>
                </a:gridCol>
                <a:gridCol w="2304919">
                  <a:extLst>
                    <a:ext uri="{9D8B030D-6E8A-4147-A177-3AD203B41FA5}">
                      <a16:colId xmlns:a16="http://schemas.microsoft.com/office/drawing/2014/main" val="3519179774"/>
                    </a:ext>
                  </a:extLst>
                </a:gridCol>
                <a:gridCol w="3248858">
                  <a:extLst>
                    <a:ext uri="{9D8B030D-6E8A-4147-A177-3AD203B41FA5}">
                      <a16:colId xmlns:a16="http://schemas.microsoft.com/office/drawing/2014/main" val="2435748106"/>
                    </a:ext>
                  </a:extLst>
                </a:gridCol>
                <a:gridCol w="2780515">
                  <a:extLst>
                    <a:ext uri="{9D8B030D-6E8A-4147-A177-3AD203B41FA5}">
                      <a16:colId xmlns:a16="http://schemas.microsoft.com/office/drawing/2014/main" val="92700004"/>
                    </a:ext>
                  </a:extLst>
                </a:gridCol>
              </a:tblGrid>
              <a:tr h="336550">
                <a:tc>
                  <a:txBody>
                    <a:bodyPr/>
                    <a:lstStyle/>
                    <a:p>
                      <a:endParaRPr kumimoji="1" lang="ja-JP" altLang="en-US" sz="1400">
                        <a:latin typeface="メイリオ" panose="020B0604030504040204" pitchFamily="50" charset="-128"/>
                        <a:ea typeface="メイリオ" panose="020B0604030504040204" pitchFamily="50" charset="-128"/>
                      </a:endParaRPr>
                    </a:p>
                  </a:txBody>
                  <a:tcPr/>
                </a:tc>
                <a:tc>
                  <a:txBody>
                    <a:bodyPr/>
                    <a:lstStyle/>
                    <a:p>
                      <a:pPr algn="ctr"/>
                      <a:r>
                        <a:rPr kumimoji="1" lang="ja-JP" altLang="en-US" sz="1400">
                          <a:latin typeface="メイリオ" panose="020B0604030504040204" pitchFamily="50" charset="-128"/>
                          <a:ea typeface="メイリオ" panose="020B0604030504040204" pitchFamily="50" charset="-128"/>
                        </a:rPr>
                        <a:t>急性期一般病棟入院料１</a:t>
                      </a:r>
                    </a:p>
                  </a:txBody>
                  <a:tcPr/>
                </a:tc>
                <a:tc>
                  <a:txBody>
                    <a:bodyPr/>
                    <a:lstStyle/>
                    <a:p>
                      <a:pPr algn="ctr"/>
                      <a:r>
                        <a:rPr kumimoji="1" lang="ja-JP" altLang="en-US" sz="1400">
                          <a:latin typeface="メイリオ" panose="020B0604030504040204" pitchFamily="50" charset="-128"/>
                          <a:ea typeface="メイリオ" panose="020B0604030504040204" pitchFamily="50" charset="-128"/>
                        </a:rPr>
                        <a:t>地域包括医療病棟</a:t>
                      </a:r>
                    </a:p>
                  </a:txBody>
                  <a:tcPr/>
                </a:tc>
                <a:tc>
                  <a:txBody>
                    <a:bodyPr/>
                    <a:lstStyle/>
                    <a:p>
                      <a:pPr algn="ctr"/>
                      <a:r>
                        <a:rPr kumimoji="1" lang="ja-JP" altLang="en-US" sz="1400">
                          <a:latin typeface="メイリオ" panose="020B0604030504040204" pitchFamily="50" charset="-128"/>
                          <a:ea typeface="メイリオ" panose="020B0604030504040204" pitchFamily="50" charset="-128"/>
                        </a:rPr>
                        <a:t>地域包括ケア病棟入院料１</a:t>
                      </a:r>
                    </a:p>
                  </a:txBody>
                  <a:tcPr/>
                </a:tc>
                <a:extLst>
                  <a:ext uri="{0D108BD9-81ED-4DB2-BD59-A6C34878D82A}">
                    <a16:rowId xmlns:a16="http://schemas.microsoft.com/office/drawing/2014/main" val="2266609228"/>
                  </a:ext>
                </a:extLst>
              </a:tr>
              <a:tr h="997629">
                <a:tc>
                  <a:txBody>
                    <a:bodyPr/>
                    <a:lstStyle/>
                    <a:p>
                      <a:r>
                        <a:rPr kumimoji="1" lang="ja-JP" altLang="en-US" sz="1300">
                          <a:latin typeface="メイリオ" panose="020B0604030504040204" pitchFamily="50" charset="-128"/>
                          <a:ea typeface="メイリオ" panose="020B0604030504040204" pitchFamily="50" charset="-128"/>
                        </a:rPr>
                        <a:t>病棟の趣旨</a:t>
                      </a:r>
                    </a:p>
                  </a:txBody>
                  <a:tcPr>
                    <a:lnB w="12700" cap="flat" cmpd="sng" algn="ctr">
                      <a:solidFill>
                        <a:schemeClr val="tx1"/>
                      </a:solidFill>
                      <a:prstDash val="solid"/>
                      <a:round/>
                      <a:headEnd type="none" w="med" len="med"/>
                      <a:tailEnd type="none" w="med" len="med"/>
                    </a:lnB>
                  </a:tcPr>
                </a:tc>
                <a:tc>
                  <a:txBody>
                    <a:bodyPr/>
                    <a:lstStyle/>
                    <a:p>
                      <a:r>
                        <a:rPr kumimoji="1" lang="ja-JP" altLang="en-US" sz="1300">
                          <a:latin typeface="メイリオ" panose="020B0604030504040204" pitchFamily="50" charset="-128"/>
                          <a:ea typeface="メイリオ" panose="020B0604030504040204" pitchFamily="50" charset="-128"/>
                        </a:rPr>
                        <a:t>急性期医療を行う</a:t>
                      </a:r>
                    </a:p>
                  </a:txBody>
                  <a:tcPr>
                    <a:lnB w="12700" cap="flat" cmpd="sng" algn="ctr">
                      <a:solidFill>
                        <a:schemeClr val="tx1"/>
                      </a:solidFill>
                      <a:prstDash val="solid"/>
                      <a:round/>
                      <a:headEnd type="none" w="med" len="med"/>
                      <a:tailEnd type="none" w="med" len="med"/>
                    </a:lnB>
                  </a:tcPr>
                </a:tc>
                <a:tc>
                  <a:txBody>
                    <a:bodyPr/>
                    <a:lstStyle/>
                    <a:p>
                      <a:r>
                        <a:rPr lang="ja-JP" altLang="en-US" sz="1300">
                          <a:latin typeface="メイリオ" panose="020B0604030504040204" pitchFamily="50" charset="-128"/>
                          <a:ea typeface="メイリオ" panose="020B0604030504040204" pitchFamily="50" charset="-128"/>
                        </a:rPr>
                        <a:t>高齢者急性期を主な対象患者として、治す医療とともに同時に支える医療（リハビリ等）を提供することで、より早期の在宅復帰を可能とする。</a:t>
                      </a:r>
                      <a:endParaRPr kumimoji="1" lang="ja-JP" altLang="en-US" sz="1300">
                        <a:latin typeface="メイリオ" panose="020B0604030504040204" pitchFamily="50" charset="-128"/>
                        <a:ea typeface="メイリオ" panose="020B0604030504040204" pitchFamily="50" charset="-128"/>
                      </a:endParaRPr>
                    </a:p>
                  </a:txBody>
                  <a:tcPr>
                    <a:lnB w="12700" cap="flat" cmpd="sng" algn="ctr">
                      <a:solidFill>
                        <a:schemeClr val="tx1"/>
                      </a:solidFill>
                      <a:prstDash val="solid"/>
                      <a:round/>
                      <a:headEnd type="none" w="med" len="med"/>
                      <a:tailEnd type="none" w="med" len="med"/>
                    </a:lnB>
                  </a:tcPr>
                </a:tc>
                <a:tc>
                  <a:txBody>
                    <a:bodyPr/>
                    <a:lstStyle/>
                    <a:p>
                      <a:pPr marL="182245" indent="-182245"/>
                      <a:r>
                        <a:rPr kumimoji="1" lang="ja-JP" altLang="en-US" sz="1300">
                          <a:latin typeface="メイリオ" panose="020B0604030504040204" pitchFamily="50" charset="-128"/>
                          <a:ea typeface="メイリオ" panose="020B0604030504040204" pitchFamily="50" charset="-128"/>
                        </a:rPr>
                        <a:t>① 急性期治療を経過した患者の受け入れ。</a:t>
                      </a:r>
                      <a:endParaRPr kumimoji="1" lang="en-US" altLang="ja-JP" sz="1300">
                        <a:latin typeface="メイリオ" panose="020B0604030504040204" pitchFamily="50" charset="-128"/>
                        <a:ea typeface="メイリオ" panose="020B0604030504040204" pitchFamily="50" charset="-128"/>
                      </a:endParaRPr>
                    </a:p>
                    <a:p>
                      <a:pPr marL="182245" indent="-182245"/>
                      <a:r>
                        <a:rPr kumimoji="1" lang="ja-JP" altLang="en-US" sz="1300">
                          <a:latin typeface="メイリオ" panose="020B0604030504040204" pitchFamily="50" charset="-128"/>
                          <a:ea typeface="メイリオ" panose="020B0604030504040204" pitchFamily="50" charset="-128"/>
                        </a:rPr>
                        <a:t>②</a:t>
                      </a:r>
                      <a:r>
                        <a:rPr kumimoji="1" lang="en-US" altLang="ja-JP" sz="1300">
                          <a:latin typeface="メイリオ" panose="020B0604030504040204" pitchFamily="50" charset="-128"/>
                          <a:ea typeface="メイリオ" panose="020B0604030504040204" pitchFamily="50" charset="-128"/>
                        </a:rPr>
                        <a:t> </a:t>
                      </a:r>
                      <a:r>
                        <a:rPr kumimoji="1" lang="ja-JP" altLang="en-US" sz="1300">
                          <a:latin typeface="メイリオ" panose="020B0604030504040204" pitchFamily="50" charset="-128"/>
                          <a:ea typeface="メイリオ" panose="020B0604030504040204" pitchFamily="50" charset="-128"/>
                        </a:rPr>
                        <a:t>在宅で療養を</a:t>
                      </a:r>
                      <a:r>
                        <a:rPr lang="ja-JP" altLang="en-US" sz="1300">
                          <a:latin typeface="メイリオ" panose="020B0604030504040204" pitchFamily="50" charset="-128"/>
                          <a:ea typeface="メイリオ" panose="020B0604030504040204" pitchFamily="50" charset="-128"/>
                        </a:rPr>
                        <a:t>行っている</a:t>
                      </a:r>
                      <a:r>
                        <a:rPr kumimoji="1" lang="ja-JP" altLang="en-US" sz="1300">
                          <a:latin typeface="メイリオ" panose="020B0604030504040204" pitchFamily="50" charset="-128"/>
                          <a:ea typeface="メイリオ" panose="020B0604030504040204" pitchFamily="50" charset="-128"/>
                        </a:rPr>
                        <a:t>患者等の受け入れ</a:t>
                      </a:r>
                      <a:endParaRPr kumimoji="1" lang="en-US" altLang="ja-JP" sz="1300">
                        <a:latin typeface="メイリオ" panose="020B0604030504040204" pitchFamily="50" charset="-128"/>
                        <a:ea typeface="メイリオ" panose="020B0604030504040204" pitchFamily="50" charset="-128"/>
                      </a:endParaRPr>
                    </a:p>
                    <a:p>
                      <a:pPr marL="182245" indent="-182245"/>
                      <a:r>
                        <a:rPr kumimoji="1" lang="ja-JP" altLang="en-US" sz="1300">
                          <a:latin typeface="メイリオ" panose="020B0604030504040204" pitchFamily="50" charset="-128"/>
                          <a:ea typeface="メイリオ" panose="020B0604030504040204" pitchFamily="50" charset="-128"/>
                        </a:rPr>
                        <a:t>③ 在宅復帰支援</a:t>
                      </a:r>
                      <a:endParaRPr kumimoji="1" lang="en-US" altLang="ja-JP" sz="1300">
                        <a:latin typeface="メイリオ" panose="020B0604030504040204" pitchFamily="50" charset="-128"/>
                        <a:ea typeface="メイリオ" panose="020B0604030504040204" pitchFamily="50" charset="-128"/>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07398568"/>
                  </a:ext>
                </a:extLst>
              </a:tr>
              <a:tr h="357585">
                <a:tc>
                  <a:txBody>
                    <a:bodyPr/>
                    <a:lstStyle/>
                    <a:p>
                      <a:r>
                        <a:rPr kumimoji="1" lang="ja-JP" altLang="en-US" sz="1300">
                          <a:latin typeface="メイリオ" panose="020B0604030504040204" pitchFamily="50" charset="-128"/>
                          <a:ea typeface="メイリオ" panose="020B0604030504040204" pitchFamily="50" charset="-128"/>
                        </a:rPr>
                        <a:t>看護配置</a:t>
                      </a:r>
                    </a:p>
                  </a:txBody>
                  <a:tcPr>
                    <a:lnT w="12700" cap="flat" cmpd="sng" algn="ctr">
                      <a:solidFill>
                        <a:schemeClr val="tx1"/>
                      </a:solidFill>
                      <a:prstDash val="solid"/>
                      <a:round/>
                      <a:headEnd type="none" w="med" len="med"/>
                      <a:tailEnd type="none" w="med" len="med"/>
                    </a:lnT>
                  </a:tcPr>
                </a:tc>
                <a:tc>
                  <a:txBody>
                    <a:bodyPr/>
                    <a:lstStyle/>
                    <a:p>
                      <a:r>
                        <a:rPr kumimoji="1" lang="ja-JP" altLang="en-US" sz="1300">
                          <a:latin typeface="メイリオ" panose="020B0604030504040204" pitchFamily="50" charset="-128"/>
                          <a:ea typeface="メイリオ" panose="020B0604030504040204" pitchFamily="50" charset="-128"/>
                        </a:rPr>
                        <a:t>７対１以上</a:t>
                      </a:r>
                    </a:p>
                  </a:txBody>
                  <a:tcPr>
                    <a:lnT w="12700" cap="flat" cmpd="sng" algn="ctr">
                      <a:solidFill>
                        <a:schemeClr val="tx1"/>
                      </a:solidFill>
                      <a:prstDash val="solid"/>
                      <a:round/>
                      <a:headEnd type="none" w="med" len="med"/>
                      <a:tailEnd type="none" w="med" len="med"/>
                    </a:lnT>
                  </a:tcPr>
                </a:tc>
                <a:tc>
                  <a:txBody>
                    <a:bodyPr/>
                    <a:lstStyle/>
                    <a:p>
                      <a:r>
                        <a:rPr kumimoji="1" lang="en-US" altLang="ja-JP" sz="1300" dirty="0">
                          <a:latin typeface="メイリオ" panose="020B0604030504040204" pitchFamily="50" charset="-128"/>
                          <a:ea typeface="メイリオ" panose="020B0604030504040204" pitchFamily="50" charset="-128"/>
                        </a:rPr>
                        <a:t>10</a:t>
                      </a:r>
                      <a:r>
                        <a:rPr kumimoji="1" lang="ja-JP" altLang="en-US" sz="1300" dirty="0">
                          <a:latin typeface="メイリオ" panose="020B0604030504040204" pitchFamily="50" charset="-128"/>
                          <a:ea typeface="メイリオ" panose="020B0604030504040204" pitchFamily="50" charset="-128"/>
                        </a:rPr>
                        <a:t>対１以上</a:t>
                      </a:r>
                    </a:p>
                  </a:txBody>
                  <a:tcPr>
                    <a:lnT w="12700" cap="flat" cmpd="sng" algn="ctr">
                      <a:solidFill>
                        <a:schemeClr val="tx1"/>
                      </a:solidFill>
                      <a:prstDash val="solid"/>
                      <a:round/>
                      <a:headEnd type="none" w="med" len="med"/>
                      <a:tailEnd type="none" w="med" len="med"/>
                    </a:lnT>
                  </a:tcPr>
                </a:tc>
                <a:tc>
                  <a:txBody>
                    <a:bodyPr/>
                    <a:lstStyle/>
                    <a:p>
                      <a:r>
                        <a:rPr kumimoji="1" lang="en-US" altLang="ja-JP" sz="1300">
                          <a:latin typeface="メイリオ" panose="020B0604030504040204" pitchFamily="50" charset="-128"/>
                          <a:ea typeface="メイリオ" panose="020B0604030504040204" pitchFamily="50" charset="-128"/>
                        </a:rPr>
                        <a:t>13</a:t>
                      </a:r>
                      <a:r>
                        <a:rPr kumimoji="1" lang="ja-JP" altLang="en-US" sz="1300">
                          <a:latin typeface="メイリオ" panose="020B0604030504040204" pitchFamily="50" charset="-128"/>
                          <a:ea typeface="メイリオ" panose="020B0604030504040204" pitchFamily="50" charset="-128"/>
                        </a:rPr>
                        <a:t>対１以上</a:t>
                      </a:r>
                    </a:p>
                  </a:txBody>
                  <a:tcPr>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3829937744"/>
                  </a:ext>
                </a:extLst>
              </a:tr>
              <a:tr h="1011680">
                <a:tc>
                  <a:txBody>
                    <a:bodyPr/>
                    <a:lstStyle/>
                    <a:p>
                      <a:r>
                        <a:rPr kumimoji="1" lang="ja-JP" altLang="en-US" sz="1300">
                          <a:latin typeface="メイリオ" panose="020B0604030504040204" pitchFamily="50" charset="-128"/>
                          <a:ea typeface="メイリオ" panose="020B0604030504040204" pitchFamily="50" charset="-128"/>
                        </a:rPr>
                        <a:t>重症度、医療・看護必要度の基準</a:t>
                      </a:r>
                    </a:p>
                  </a:txBody>
                  <a:tcPr/>
                </a:tc>
                <a:tc>
                  <a:txBody>
                    <a:bodyPr/>
                    <a:lstStyle/>
                    <a:p>
                      <a:pPr marL="171450" indent="-171450">
                        <a:buFont typeface="Arial" panose="020B0604020202020204" pitchFamily="34" charset="0"/>
                        <a:buChar char="•"/>
                      </a:pPr>
                      <a:r>
                        <a:rPr kumimoji="1" lang="ja-JP" altLang="en-US" sz="1100">
                          <a:latin typeface="メイリオ" panose="020B0604030504040204" pitchFamily="50" charset="-128"/>
                          <a:ea typeface="メイリオ" panose="020B0604030504040204" pitchFamily="50" charset="-128"/>
                        </a:rPr>
                        <a:t>「Ａ３点以上又はＣ１点以上」に該当する患者割合が</a:t>
                      </a:r>
                      <a:r>
                        <a:rPr kumimoji="1" lang="en-US" altLang="ja-JP" sz="1100">
                          <a:latin typeface="メイリオ" panose="020B0604030504040204" pitchFamily="50" charset="-128"/>
                          <a:ea typeface="メイリオ" panose="020B0604030504040204" pitchFamily="50" charset="-128"/>
                        </a:rPr>
                        <a:t>20</a:t>
                      </a:r>
                      <a:r>
                        <a:rPr kumimoji="1" lang="ja-JP" altLang="en-US" sz="1100">
                          <a:latin typeface="メイリオ" panose="020B0604030504040204" pitchFamily="50" charset="-128"/>
                          <a:ea typeface="メイリオ" panose="020B0604030504040204" pitchFamily="50" charset="-128"/>
                        </a:rPr>
                        <a:t>％以上</a:t>
                      </a:r>
                      <a:endParaRPr kumimoji="1" lang="en-US" altLang="ja-JP" sz="1100">
                        <a:latin typeface="メイリオ" panose="020B0604030504040204" pitchFamily="50" charset="-128"/>
                        <a:ea typeface="メイリオ" panose="020B0604030504040204" pitchFamily="50" charset="-128"/>
                      </a:endParaRPr>
                    </a:p>
                    <a:p>
                      <a:pPr marL="171450" indent="-171450">
                        <a:buFont typeface="Arial" panose="020B0604020202020204" pitchFamily="34" charset="0"/>
                        <a:buChar char="•"/>
                      </a:pPr>
                      <a:r>
                        <a:rPr kumimoji="1" lang="ja-JP" altLang="en-US" sz="1100">
                          <a:latin typeface="メイリオ" panose="020B0604030504040204" pitchFamily="50" charset="-128"/>
                          <a:ea typeface="メイリオ" panose="020B0604030504040204" pitchFamily="50" charset="-128"/>
                        </a:rPr>
                        <a:t>「Ａ２点以上又はＣ１点以上」に該当する患者割合が</a:t>
                      </a:r>
                      <a:r>
                        <a:rPr kumimoji="1" lang="en-US" altLang="ja-JP" sz="1100">
                          <a:latin typeface="メイリオ" panose="020B0604030504040204" pitchFamily="50" charset="-128"/>
                          <a:ea typeface="メイリオ" panose="020B0604030504040204" pitchFamily="50" charset="-128"/>
                        </a:rPr>
                        <a:t>27</a:t>
                      </a:r>
                      <a:r>
                        <a:rPr kumimoji="1" lang="ja-JP" altLang="en-US" sz="1100">
                          <a:latin typeface="メイリオ" panose="020B0604030504040204" pitchFamily="50" charset="-128"/>
                          <a:ea typeface="メイリオ" panose="020B0604030504040204" pitchFamily="50" charset="-128"/>
                        </a:rPr>
                        <a:t>％以上</a:t>
                      </a:r>
                    </a:p>
                  </a:txBody>
                  <a:tcPr/>
                </a:tc>
                <a:tc>
                  <a:txBody>
                    <a:bodyPr/>
                    <a:lstStyle/>
                    <a:p>
                      <a:pPr marL="171450" indent="-171450">
                        <a:buFont typeface="Arial" panose="020B0604020202020204" pitchFamily="34" charset="0"/>
                        <a:buChar char="•"/>
                      </a:pPr>
                      <a:r>
                        <a:rPr kumimoji="1" lang="ja-JP" altLang="en-US" sz="1100">
                          <a:latin typeface="メイリオ" panose="020B0604030504040204" pitchFamily="50" charset="-128"/>
                          <a:ea typeface="メイリオ" panose="020B0604030504040204" pitchFamily="50" charset="-128"/>
                        </a:rPr>
                        <a:t>「Ａ２点以上かつＢ３点以上」、「Ａ３点以上」、「Ｃ１点以上」のいずれかに該当する患者割合が</a:t>
                      </a:r>
                      <a:r>
                        <a:rPr kumimoji="1" lang="en-US" altLang="ja-JP" sz="1100">
                          <a:latin typeface="メイリオ" panose="020B0604030504040204" pitchFamily="50" charset="-128"/>
                          <a:ea typeface="メイリオ" panose="020B0604030504040204" pitchFamily="50" charset="-128"/>
                        </a:rPr>
                        <a:t>16</a:t>
                      </a:r>
                      <a:r>
                        <a:rPr kumimoji="1" lang="ja-JP" altLang="en-US" sz="1100">
                          <a:latin typeface="メイリオ" panose="020B0604030504040204" pitchFamily="50" charset="-128"/>
                          <a:ea typeface="メイリオ" panose="020B0604030504040204" pitchFamily="50" charset="-128"/>
                        </a:rPr>
                        <a:t>％以上（必要度</a:t>
                      </a:r>
                      <a:r>
                        <a:rPr kumimoji="1" lang="en-US" altLang="ja-JP" sz="1100">
                          <a:latin typeface="メイリオ" panose="020B0604030504040204" pitchFamily="50" charset="-128"/>
                          <a:ea typeface="メイリオ" panose="020B0604030504040204" pitchFamily="50" charset="-128"/>
                        </a:rPr>
                        <a:t>Ⅰ</a:t>
                      </a:r>
                      <a:r>
                        <a:rPr kumimoji="1" lang="ja-JP" altLang="en-US" sz="1100">
                          <a:latin typeface="メイリオ" panose="020B0604030504040204" pitchFamily="50" charset="-128"/>
                          <a:ea typeface="メイリオ" panose="020B0604030504040204" pitchFamily="50" charset="-128"/>
                        </a:rPr>
                        <a:t>）又は</a:t>
                      </a:r>
                      <a:r>
                        <a:rPr kumimoji="1" lang="en-US" altLang="ja-JP" sz="1100">
                          <a:latin typeface="メイリオ" panose="020B0604030504040204" pitchFamily="50" charset="-128"/>
                          <a:ea typeface="メイリオ" panose="020B0604030504040204" pitchFamily="50" charset="-128"/>
                        </a:rPr>
                        <a:t>15</a:t>
                      </a:r>
                      <a:r>
                        <a:rPr kumimoji="1" lang="ja-JP" altLang="en-US" sz="1100">
                          <a:latin typeface="メイリオ" panose="020B0604030504040204" pitchFamily="50" charset="-128"/>
                          <a:ea typeface="メイリオ" panose="020B0604030504040204" pitchFamily="50" charset="-128"/>
                        </a:rPr>
                        <a:t>％以上（必要度</a:t>
                      </a:r>
                      <a:r>
                        <a:rPr kumimoji="1" lang="en-US" altLang="ja-JP" sz="1100">
                          <a:latin typeface="メイリオ" panose="020B0604030504040204" pitchFamily="50" charset="-128"/>
                          <a:ea typeface="メイリオ" panose="020B0604030504040204" pitchFamily="50" charset="-128"/>
                        </a:rPr>
                        <a:t>Ⅱ</a:t>
                      </a:r>
                      <a:r>
                        <a:rPr kumimoji="1" lang="ja-JP" altLang="en-US" sz="1100">
                          <a:latin typeface="メイリオ" panose="020B0604030504040204" pitchFamily="50" charset="-128"/>
                          <a:ea typeface="メイリオ" panose="020B0604030504040204" pitchFamily="50" charset="-128"/>
                        </a:rPr>
                        <a:t>）</a:t>
                      </a:r>
                      <a:endParaRPr kumimoji="1" lang="en-US" altLang="ja-JP" sz="1100">
                        <a:latin typeface="メイリオ" panose="020B0604030504040204" pitchFamily="50" charset="-128"/>
                        <a:ea typeface="メイリオ" panose="020B0604030504040204" pitchFamily="50" charset="-128"/>
                      </a:endParaRPr>
                    </a:p>
                    <a:p>
                      <a:pPr marL="171450" indent="-171450">
                        <a:buFont typeface="Arial" panose="020B0604020202020204" pitchFamily="34" charset="0"/>
                        <a:buChar char="•"/>
                      </a:pPr>
                      <a:r>
                        <a:rPr kumimoji="1" lang="ja-JP" altLang="en-US" sz="1100">
                          <a:latin typeface="メイリオ" panose="020B0604030504040204" pitchFamily="50" charset="-128"/>
                          <a:ea typeface="メイリオ" panose="020B0604030504040204" pitchFamily="50" charset="-128"/>
                        </a:rPr>
                        <a:t>入棟初日にＢ３点以上の患者割合が</a:t>
                      </a:r>
                      <a:r>
                        <a:rPr kumimoji="1" lang="en-US" altLang="ja-JP" sz="1100">
                          <a:latin typeface="メイリオ" panose="020B0604030504040204" pitchFamily="50" charset="-128"/>
                          <a:ea typeface="メイリオ" panose="020B0604030504040204" pitchFamily="50" charset="-128"/>
                        </a:rPr>
                        <a:t>50%</a:t>
                      </a:r>
                      <a:r>
                        <a:rPr kumimoji="1" lang="ja-JP" altLang="en-US" sz="1100">
                          <a:latin typeface="メイリオ" panose="020B0604030504040204" pitchFamily="50" charset="-128"/>
                          <a:ea typeface="メイリオ" panose="020B0604030504040204" pitchFamily="50" charset="-128"/>
                        </a:rPr>
                        <a:t>以上</a:t>
                      </a:r>
                      <a:endParaRPr kumimoji="1" lang="en-US" altLang="ja-JP" sz="1100">
                        <a:latin typeface="メイリオ" panose="020B0604030504040204" pitchFamily="50" charset="-128"/>
                        <a:ea typeface="メイリオ" panose="020B0604030504040204" pitchFamily="50" charset="-128"/>
                      </a:endParaRPr>
                    </a:p>
                  </a:txBody>
                  <a:tcPr/>
                </a:tc>
                <a:tc>
                  <a: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「Ａ１点以上又はＣ１点以上」に該当する患者割合が</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％以上（必要度</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）又は８％以上（必要度</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ja-JP" altLang="en-US" sz="1200">
                        <a:latin typeface="メイリオ" panose="020B0604030504040204" pitchFamily="50" charset="-128"/>
                        <a:ea typeface="メイリオ" panose="020B0604030504040204" pitchFamily="50" charset="-128"/>
                      </a:endParaRPr>
                    </a:p>
                    <a:p>
                      <a:endParaRPr kumimoji="1" lang="ja-JP" altLang="en-US" sz="1200">
                        <a:latin typeface="メイリオ" panose="020B0604030504040204" pitchFamily="50" charset="-128"/>
                        <a:ea typeface="メイリオ" panose="020B0604030504040204" pitchFamily="50" charset="-128"/>
                      </a:endParaRPr>
                    </a:p>
                  </a:txBody>
                  <a:tcPr/>
                </a:tc>
                <a:extLst>
                  <a:ext uri="{0D108BD9-81ED-4DB2-BD59-A6C34878D82A}">
                    <a16:rowId xmlns:a16="http://schemas.microsoft.com/office/drawing/2014/main" val="2840876982"/>
                  </a:ext>
                </a:extLst>
              </a:tr>
              <a:tr h="421533">
                <a:tc>
                  <a:txBody>
                    <a:bodyPr/>
                    <a:lstStyle/>
                    <a:p>
                      <a:r>
                        <a:rPr kumimoji="1" lang="ja-JP" altLang="en-US" sz="1300">
                          <a:latin typeface="メイリオ" panose="020B0604030504040204" pitchFamily="50" charset="-128"/>
                          <a:ea typeface="メイリオ" panose="020B0604030504040204" pitchFamily="50" charset="-128"/>
                        </a:rPr>
                        <a:t>在院日数</a:t>
                      </a:r>
                    </a:p>
                  </a:txBody>
                  <a:tcPr/>
                </a:tc>
                <a:tc>
                  <a:txBody>
                    <a:bodyPr/>
                    <a:lstStyle/>
                    <a:p>
                      <a:r>
                        <a:rPr kumimoji="1" lang="ja-JP" altLang="en-US" sz="1200">
                          <a:latin typeface="メイリオ" panose="020B0604030504040204" pitchFamily="50" charset="-128"/>
                          <a:ea typeface="メイリオ" panose="020B0604030504040204" pitchFamily="50" charset="-128"/>
                        </a:rPr>
                        <a:t>平均在院日数　</a:t>
                      </a:r>
                      <a:r>
                        <a:rPr kumimoji="1" lang="en-US" altLang="ja-JP" sz="1200" b="0" i="0" u="none" strike="noStrike" kern="1200" cap="none" spc="0" normalizeH="0" baseline="0" noProof="0">
                          <a:ln>
                            <a:noFill/>
                          </a:ln>
                          <a:effectLst/>
                          <a:uLnTx/>
                          <a:uFillTx/>
                          <a:latin typeface="メイリオ" panose="020B0604030504040204" pitchFamily="50" charset="-128"/>
                          <a:ea typeface="メイリオ" panose="020B0604030504040204" pitchFamily="50" charset="-128"/>
                          <a:cs typeface="+mn-cs"/>
                        </a:rPr>
                        <a:t>16</a:t>
                      </a:r>
                      <a:r>
                        <a:rPr kumimoji="1" lang="ja-JP" altLang="en-US" sz="1200" b="0" i="0" u="none" strike="noStrike" kern="1200" cap="none" spc="0" normalizeH="0" baseline="0" noProof="0">
                          <a:ln>
                            <a:noFill/>
                          </a:ln>
                          <a:effectLst/>
                          <a:uLnTx/>
                          <a:uFillTx/>
                          <a:latin typeface="メイリオ" panose="020B0604030504040204" pitchFamily="50" charset="-128"/>
                          <a:ea typeface="メイリオ" panose="020B0604030504040204" pitchFamily="50" charset="-128"/>
                          <a:cs typeface="+mn-cs"/>
                        </a:rPr>
                        <a:t>日以内</a:t>
                      </a:r>
                      <a:endParaRPr kumimoji="1" lang="en-US" altLang="ja-JP" sz="1200" b="0" i="0" u="none" strike="noStrike" kern="1200" cap="none" spc="0" normalizeH="0" baseline="0" noProof="0">
                        <a:ln>
                          <a:noFill/>
                        </a:ln>
                        <a:effectLst/>
                        <a:uLnTx/>
                        <a:uFillTx/>
                        <a:latin typeface="メイリオ" panose="020B0604030504040204" pitchFamily="50" charset="-128"/>
                        <a:ea typeface="メイリオ" panose="020B0604030504040204" pitchFamily="50" charset="-128"/>
                        <a:cs typeface="+mn-cs"/>
                      </a:endParaRPr>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kumimoji="1" lang="ja-JP" altLang="en-US" sz="1200">
                          <a:latin typeface="メイリオ" panose="020B0604030504040204" pitchFamily="50" charset="-128"/>
                          <a:ea typeface="メイリオ" panose="020B0604030504040204" pitchFamily="50" charset="-128"/>
                        </a:rPr>
                        <a:t>平均在院日数　</a:t>
                      </a:r>
                      <a:r>
                        <a:rPr kumimoji="1" lang="en-US" altLang="ja-JP" sz="1200" b="0" i="0" u="none" strike="noStrike" kern="1200" cap="none" spc="0" normalizeH="0" baseline="0" noProof="0">
                          <a:ln>
                            <a:noFill/>
                          </a:ln>
                          <a:effectLst/>
                          <a:uLnTx/>
                          <a:uFillTx/>
                          <a:latin typeface="メイリオ" panose="020B0604030504040204" pitchFamily="50" charset="-128"/>
                          <a:ea typeface="メイリオ" panose="020B0604030504040204" pitchFamily="50" charset="-128"/>
                          <a:cs typeface="+mn-cs"/>
                        </a:rPr>
                        <a:t>21</a:t>
                      </a:r>
                      <a:r>
                        <a:rPr kumimoji="1" lang="ja-JP" altLang="en-US" sz="1200" b="0" i="0" u="none" strike="noStrike" kern="1200" cap="none" spc="0" normalizeH="0" baseline="0" noProof="0">
                          <a:ln>
                            <a:noFill/>
                          </a:ln>
                          <a:effectLst/>
                          <a:uLnTx/>
                          <a:uFillTx/>
                          <a:latin typeface="メイリオ" panose="020B0604030504040204" pitchFamily="50" charset="-128"/>
                          <a:ea typeface="メイリオ" panose="020B0604030504040204" pitchFamily="50" charset="-128"/>
                          <a:cs typeface="+mn-cs"/>
                        </a:rPr>
                        <a:t>日以内</a:t>
                      </a:r>
                      <a:br>
                        <a:rPr lang="ja-JP" altLang="en-US" sz="1200" b="0" i="0" u="none" strike="noStrike" kern="1200" cap="none" spc="0" normalizeH="0" baseline="0" noProof="0">
                          <a:ln>
                            <a:noFill/>
                          </a:ln>
                          <a:effectLst/>
                          <a:uLnTx/>
                          <a:uFillTx/>
                          <a:latin typeface="メイリオ" panose="020B0604030504040204" pitchFamily="50" charset="-128"/>
                          <a:ea typeface="メイリオ" panose="020B0604030504040204" pitchFamily="50" charset="-128"/>
                          <a:cs typeface="+mn-cs"/>
                        </a:rPr>
                      </a:br>
                      <a:endParaRPr kumimoji="1" lang="ja-JP" altLang="en-US" sz="1200">
                        <a:latin typeface="メイリオ" panose="020B0604030504040204" pitchFamily="50" charset="-128"/>
                        <a:ea typeface="メイリオ" panose="020B0604030504040204" pitchFamily="50" charset="-128"/>
                      </a:endParaRPr>
                    </a:p>
                  </a:txBody>
                  <a:tcPr/>
                </a:tc>
                <a:tc>
                  <a:txBody>
                    <a:bodyPr/>
                    <a:lstStyle/>
                    <a:p>
                      <a:r>
                        <a:rPr kumimoji="1" lang="en-US" altLang="ja-JP" sz="1200">
                          <a:latin typeface="メイリオ" panose="020B0604030504040204" pitchFamily="50" charset="-128"/>
                          <a:ea typeface="メイリオ" panose="020B0604030504040204" pitchFamily="50" charset="-128"/>
                        </a:rPr>
                        <a:t>60</a:t>
                      </a:r>
                      <a:r>
                        <a:rPr kumimoji="1" lang="ja-JP" altLang="en-US" sz="1200">
                          <a:latin typeface="メイリオ" panose="020B0604030504040204" pitchFamily="50" charset="-128"/>
                          <a:ea typeface="メイリオ" panose="020B0604030504040204" pitchFamily="50" charset="-128"/>
                        </a:rPr>
                        <a:t>日まで算定可能</a:t>
                      </a:r>
                    </a:p>
                  </a:txBody>
                  <a:tcPr/>
                </a:tc>
                <a:extLst>
                  <a:ext uri="{0D108BD9-81ED-4DB2-BD59-A6C34878D82A}">
                    <a16:rowId xmlns:a16="http://schemas.microsoft.com/office/drawing/2014/main" val="2511180902"/>
                  </a:ext>
                </a:extLst>
              </a:tr>
              <a:tr h="758760">
                <a:tc>
                  <a:txBody>
                    <a:bodyPr/>
                    <a:lstStyle/>
                    <a:p>
                      <a:pPr lvl="0">
                        <a:buNone/>
                      </a:pPr>
                      <a:r>
                        <a:rPr lang="ja-JP" altLang="en-US" sz="1300">
                          <a:latin typeface="メイリオ" panose="020B0604030504040204" pitchFamily="50" charset="-128"/>
                          <a:ea typeface="メイリオ" panose="020B0604030504040204" pitchFamily="50" charset="-128"/>
                        </a:rPr>
                        <a:t>救急医療体制</a:t>
                      </a:r>
                      <a:endParaRPr kumimoji="1" lang="ja-JP" altLang="en-US" sz="1300">
                        <a:latin typeface="メイリオ" panose="020B0604030504040204" pitchFamily="50" charset="-128"/>
                        <a:ea typeface="メイリオ" panose="020B0604030504040204" pitchFamily="50" charset="-128"/>
                      </a:endParaRPr>
                    </a:p>
                  </a:txBody>
                  <a:tcPr/>
                </a:tc>
                <a:tc>
                  <a:txBody>
                    <a:bodyPr/>
                    <a:lstStyle/>
                    <a:p>
                      <a:pPr lvl="0">
                        <a:buNone/>
                      </a:pPr>
                      <a:r>
                        <a:rPr kumimoji="1" lang="en-US" altLang="ja-JP" sz="1200">
                          <a:latin typeface="メイリオ" panose="020B0604030504040204" pitchFamily="50" charset="-128"/>
                          <a:ea typeface="メイリオ" panose="020B0604030504040204" pitchFamily="50" charset="-128"/>
                        </a:rPr>
                        <a:t>-</a:t>
                      </a:r>
                    </a:p>
                    <a:p>
                      <a:pPr lvl="0">
                        <a:buNone/>
                      </a:pPr>
                      <a:r>
                        <a:rPr kumimoji="1" lang="ja-JP" altLang="en-US" sz="1200">
                          <a:latin typeface="メイリオ" panose="020B0604030504040204" pitchFamily="50" charset="-128"/>
                          <a:ea typeface="メイリオ" panose="020B0604030504040204" pitchFamily="50" charset="-128"/>
                        </a:rPr>
                        <a:t>（救急医療管理加算等で評価）</a:t>
                      </a:r>
                      <a:endParaRPr kumimoji="1" lang="en-US" altLang="ja-JP" sz="1200">
                        <a:latin typeface="メイリオ" panose="020B0604030504040204" pitchFamily="50" charset="-128"/>
                        <a:ea typeface="メイリオ" panose="020B0604030504040204" pitchFamily="50" charset="-128"/>
                      </a:endParaRPr>
                    </a:p>
                  </a:txBody>
                  <a:tcPr/>
                </a:tc>
                <a:tc>
                  <a:txBody>
                    <a:bodyPr/>
                    <a:lstStyle/>
                    <a:p>
                      <a:pPr lvl="0">
                        <a:buNone/>
                      </a:pPr>
                      <a:r>
                        <a:rPr lang="en-US" altLang="ja-JP" sz="1200" b="0" i="0" u="none" strike="noStrike" noProof="0">
                          <a:solidFill>
                            <a:schemeClr val="tx1"/>
                          </a:solidFill>
                          <a:latin typeface="メイリオ" panose="020B0604030504040204" pitchFamily="50" charset="-128"/>
                          <a:ea typeface="メイリオ" panose="020B0604030504040204" pitchFamily="50" charset="-128"/>
                        </a:rPr>
                        <a:t>24</a:t>
                      </a:r>
                      <a:r>
                        <a:rPr lang="ja-JP" sz="1200" b="0" i="0" u="none" strike="noStrike" noProof="0">
                          <a:solidFill>
                            <a:schemeClr val="tx1"/>
                          </a:solidFill>
                          <a:latin typeface="メイリオ" panose="020B0604030504040204" pitchFamily="50" charset="-128"/>
                          <a:ea typeface="メイリオ" panose="020B0604030504040204" pitchFamily="50" charset="-128"/>
                        </a:rPr>
                        <a:t>時間救急搬送を受け入れられる体制を構築していること</a:t>
                      </a:r>
                    </a:p>
                    <a:p>
                      <a:pPr lvl="0">
                        <a:buNone/>
                      </a:pPr>
                      <a:r>
                        <a:rPr lang="ja-JP" altLang="en-US" sz="1200" b="0" i="0" u="none" strike="noStrike" noProof="0">
                          <a:solidFill>
                            <a:schemeClr val="tx1"/>
                          </a:solidFill>
                          <a:latin typeface="メイリオ" panose="020B0604030504040204" pitchFamily="50" charset="-128"/>
                          <a:ea typeface="メイリオ" panose="020B0604030504040204" pitchFamily="50" charset="-128"/>
                        </a:rPr>
                        <a:t>画像検査、血液学的検査等の24時間体制</a:t>
                      </a:r>
                      <a:endParaRPr lang="en-US" altLang="ja-JP" sz="1200" b="0" i="0" u="none" strike="noStrike" noProof="0">
                        <a:solidFill>
                          <a:schemeClr val="tx1"/>
                        </a:solidFill>
                        <a:latin typeface="メイリオ" panose="020B0604030504040204" pitchFamily="50" charset="-128"/>
                        <a:ea typeface="メイリオ" panose="020B0604030504040204" pitchFamily="50" charset="-128"/>
                      </a:endParaRPr>
                    </a:p>
                    <a:p>
                      <a:pPr lvl="0">
                        <a:buNone/>
                      </a:pPr>
                      <a:r>
                        <a:rPr lang="ja-JP" altLang="en-US" sz="1200" b="0" i="0" u="none" strike="noStrike" noProof="0">
                          <a:solidFill>
                            <a:schemeClr val="tx1"/>
                          </a:solidFill>
                          <a:latin typeface="メイリオ" panose="020B0604030504040204" pitchFamily="50" charset="-128"/>
                          <a:ea typeface="メイリオ" panose="020B0604030504040204" pitchFamily="50" charset="-128"/>
                        </a:rPr>
                        <a:t>救急医療管理加算等による評価</a:t>
                      </a:r>
                    </a:p>
                  </a:txBody>
                  <a:tcPr/>
                </a:tc>
                <a:tc>
                  <a:txBody>
                    <a:bodyPr/>
                    <a:lstStyle/>
                    <a:p>
                      <a:pPr lvl="0">
                        <a:buNone/>
                      </a:pPr>
                      <a:r>
                        <a:rPr kumimoji="1" lang="ja-JP" altLang="en-US" sz="1200">
                          <a:latin typeface="メイリオ" panose="020B0604030504040204" pitchFamily="50" charset="-128"/>
                          <a:ea typeface="メイリオ" panose="020B0604030504040204" pitchFamily="50" charset="-128"/>
                        </a:rPr>
                        <a:t>二次救急医療機関又は救急告示病院</a:t>
                      </a:r>
                      <a:endParaRPr kumimoji="1" lang="en-US" altLang="ja-JP" sz="1200">
                        <a:latin typeface="メイリオ" panose="020B0604030504040204" pitchFamily="50" charset="-128"/>
                        <a:ea typeface="メイリオ" panose="020B0604030504040204" pitchFamily="50" charset="-128"/>
                      </a:endParaRPr>
                    </a:p>
                    <a:p>
                      <a:pPr lvl="0">
                        <a:buNone/>
                      </a:pPr>
                      <a:r>
                        <a:rPr kumimoji="1" lang="en-US" altLang="ja-JP" sz="900">
                          <a:latin typeface="メイリオ" panose="020B0604030504040204" pitchFamily="50" charset="-128"/>
                          <a:ea typeface="メイリオ" panose="020B0604030504040204" pitchFamily="50" charset="-128"/>
                        </a:rPr>
                        <a:t>※</a:t>
                      </a:r>
                      <a:r>
                        <a:rPr kumimoji="1" lang="ja-JP" altLang="en-US" sz="900">
                          <a:latin typeface="メイリオ" panose="020B0604030504040204" pitchFamily="50" charset="-128"/>
                          <a:ea typeface="メイリオ" panose="020B0604030504040204" pitchFamily="50" charset="-128"/>
                        </a:rPr>
                        <a:t>　</a:t>
                      </a:r>
                      <a:r>
                        <a:rPr kumimoji="1" lang="en-US" altLang="ja-JP" sz="900">
                          <a:latin typeface="メイリオ" panose="020B0604030504040204" pitchFamily="50" charset="-128"/>
                          <a:ea typeface="メイリオ" panose="020B0604030504040204" pitchFamily="50" charset="-128"/>
                        </a:rPr>
                        <a:t>200</a:t>
                      </a:r>
                      <a:r>
                        <a:rPr kumimoji="1" lang="ja-JP" altLang="en-US" sz="900">
                          <a:latin typeface="メイリオ" panose="020B0604030504040204" pitchFamily="50" charset="-128"/>
                          <a:ea typeface="メイリオ" panose="020B0604030504040204" pitchFamily="50" charset="-128"/>
                        </a:rPr>
                        <a:t>床未満の病院の場合は救急医療の体制</a:t>
                      </a:r>
                      <a:endParaRPr kumimoji="1" lang="en-US" altLang="ja-JP" sz="900">
                        <a:latin typeface="メイリオ" panose="020B0604030504040204" pitchFamily="50" charset="-128"/>
                        <a:ea typeface="メイリオ" panose="020B0604030504040204" pitchFamily="50" charset="-128"/>
                      </a:endParaRPr>
                    </a:p>
                    <a:p>
                      <a:pPr lvl="0">
                        <a:buNone/>
                      </a:pPr>
                      <a:r>
                        <a:rPr kumimoji="1" lang="en-US" altLang="ja-JP" sz="900">
                          <a:latin typeface="メイリオ" panose="020B0604030504040204" pitchFamily="50" charset="-128"/>
                          <a:ea typeface="メイリオ" panose="020B0604030504040204" pitchFamily="50" charset="-128"/>
                        </a:rPr>
                        <a:t>※</a:t>
                      </a:r>
                      <a:r>
                        <a:rPr kumimoji="1" lang="ja-JP" altLang="en-US" sz="900">
                          <a:latin typeface="メイリオ" panose="020B0604030504040204" pitchFamily="50" charset="-128"/>
                          <a:ea typeface="メイリオ" panose="020B0604030504040204" pitchFamily="50" charset="-128"/>
                        </a:rPr>
                        <a:t>　一般病床の場合</a:t>
                      </a:r>
                    </a:p>
                  </a:txBody>
                  <a:tcPr/>
                </a:tc>
                <a:extLst>
                  <a:ext uri="{0D108BD9-81ED-4DB2-BD59-A6C34878D82A}">
                    <a16:rowId xmlns:a16="http://schemas.microsoft.com/office/drawing/2014/main" val="1314548907"/>
                  </a:ext>
                </a:extLst>
              </a:tr>
              <a:tr h="421533">
                <a:tc>
                  <a:txBody>
                    <a:bodyPr/>
                    <a:lstStyle/>
                    <a:p>
                      <a:pPr lvl="0">
                        <a:buNone/>
                      </a:pPr>
                      <a:r>
                        <a:rPr lang="ja-JP" altLang="en-US" sz="1300">
                          <a:latin typeface="メイリオ" panose="020B0604030504040204" pitchFamily="50" charset="-128"/>
                          <a:ea typeface="メイリオ" panose="020B0604030504040204" pitchFamily="50" charset="-128"/>
                        </a:rPr>
                        <a:t>救急実績</a:t>
                      </a:r>
                      <a:endParaRPr kumimoji="1" lang="ja-JP" altLang="en-US" sz="1300">
                        <a:latin typeface="メイリオ" panose="020B0604030504040204" pitchFamily="50" charset="-128"/>
                        <a:ea typeface="メイリオ" panose="020B0604030504040204" pitchFamily="50" charset="-128"/>
                      </a:endParaRPr>
                    </a:p>
                  </a:txBody>
                  <a:tcPr/>
                </a:tc>
                <a:tc>
                  <a:txBody>
                    <a:bodyPr/>
                    <a:lstStyle/>
                    <a:p>
                      <a:pPr marL="86995" lvl="0" indent="-86995">
                        <a:buNone/>
                      </a:pPr>
                      <a:r>
                        <a:rPr kumimoji="1" lang="ja-JP" altLang="en-US" sz="1200">
                          <a:latin typeface="メイリオ" panose="020B0604030504040204" pitchFamily="50" charset="-128"/>
                          <a:ea typeface="メイリオ" panose="020B0604030504040204" pitchFamily="50" charset="-128"/>
                        </a:rPr>
                        <a:t>（地域医療体制確保加算等で実績に応じた評価）</a:t>
                      </a:r>
                      <a:endParaRPr kumimoji="1" lang="en-US" altLang="ja-JP" sz="1200">
                        <a:latin typeface="メイリオ" panose="020B0604030504040204" pitchFamily="50" charset="-128"/>
                        <a:ea typeface="メイリオ" panose="020B0604030504040204" pitchFamily="50" charset="-128"/>
                      </a:endParaRPr>
                    </a:p>
                  </a:txBody>
                  <a:tcPr/>
                </a:tc>
                <a:tc>
                  <a:txBody>
                    <a:bodyPr/>
                    <a:lstStyle/>
                    <a:p>
                      <a:pPr marL="981075" lvl="0" indent="-981075">
                        <a:buNone/>
                      </a:pPr>
                      <a:r>
                        <a:rPr lang="ja-JP" sz="1200" b="0" i="0" u="none" strike="noStrike" baseline="0" noProof="0">
                          <a:solidFill>
                            <a:srgbClr val="000000"/>
                          </a:solidFill>
                          <a:latin typeface="メイリオ" panose="020B0604030504040204" pitchFamily="50" charset="-128"/>
                          <a:ea typeface="メイリオ" panose="020B0604030504040204" pitchFamily="50" charset="-128"/>
                        </a:rPr>
                        <a:t>緊急入院割合</a:t>
                      </a:r>
                      <a:r>
                        <a:rPr lang="en-US" altLang="ja-JP" sz="1200" b="0" i="0" u="none" strike="noStrike" baseline="0" noProof="0">
                          <a:solidFill>
                            <a:srgbClr val="000000"/>
                          </a:solidFill>
                          <a:latin typeface="メイリオ" panose="020B0604030504040204" pitchFamily="50" charset="-128"/>
                          <a:ea typeface="メイリオ" panose="020B0604030504040204" pitchFamily="50" charset="-128"/>
                        </a:rPr>
                        <a:t>:</a:t>
                      </a:r>
                      <a:r>
                        <a:rPr lang="ja-JP" sz="1200" b="0" i="0" u="none" strike="noStrike" baseline="0" noProof="0">
                          <a:solidFill>
                            <a:srgbClr val="000000"/>
                          </a:solidFill>
                          <a:latin typeface="メイリオ" panose="020B0604030504040204" pitchFamily="50" charset="-128"/>
                          <a:ea typeface="メイリオ" panose="020B0604030504040204" pitchFamily="50" charset="-128"/>
                        </a:rPr>
                        <a:t>緊急入院直接入棟</a:t>
                      </a:r>
                      <a:r>
                        <a:rPr lang="ja-JP" altLang="en-US" sz="1200" b="0" i="0" u="none" strike="noStrike" baseline="0" noProof="0">
                          <a:solidFill>
                            <a:srgbClr val="000000"/>
                          </a:solidFill>
                          <a:latin typeface="メイリオ" panose="020B0604030504040204" pitchFamily="50" charset="-128"/>
                          <a:ea typeface="メイリオ" panose="020B0604030504040204" pitchFamily="50" charset="-128"/>
                        </a:rPr>
                        <a:t>１割</a:t>
                      </a:r>
                      <a:r>
                        <a:rPr lang="en-US" altLang="ja-JP" sz="1200" b="0" i="0" u="none" strike="noStrike" baseline="0" noProof="0">
                          <a:solidFill>
                            <a:srgbClr val="000000"/>
                          </a:solidFill>
                          <a:latin typeface="メイリオ" panose="020B0604030504040204" pitchFamily="50" charset="-128"/>
                          <a:ea typeface="メイリオ" panose="020B0604030504040204" pitchFamily="50" charset="-128"/>
                        </a:rPr>
                        <a:t>5</a:t>
                      </a:r>
                      <a:r>
                        <a:rPr lang="ja-JP" altLang="en-US" sz="1200" b="0" i="0" u="none" strike="noStrike" baseline="0" noProof="0">
                          <a:solidFill>
                            <a:srgbClr val="000000"/>
                          </a:solidFill>
                          <a:latin typeface="メイリオ" panose="020B0604030504040204" pitchFamily="50" charset="-128"/>
                          <a:ea typeface="メイリオ" panose="020B0604030504040204" pitchFamily="50" charset="-128"/>
                        </a:rPr>
                        <a:t>分以</a:t>
                      </a:r>
                      <a:r>
                        <a:rPr lang="ja-JP" sz="1200" b="0" i="0" u="none" strike="noStrike" baseline="0" noProof="0">
                          <a:solidFill>
                            <a:srgbClr val="000000"/>
                          </a:solidFill>
                          <a:latin typeface="メイリオ" panose="020B0604030504040204" pitchFamily="50" charset="-128"/>
                          <a:ea typeface="メイリオ" panose="020B0604030504040204" pitchFamily="50" charset="-128"/>
                        </a:rPr>
                        <a:t>上</a:t>
                      </a:r>
                      <a:endParaRPr kumimoji="1" lang="en-US" sz="1200">
                        <a:latin typeface="メイリオ" panose="020B0604030504040204" pitchFamily="50" charset="-128"/>
                        <a:ea typeface="メイリオ" panose="020B0604030504040204" pitchFamily="50" charset="-128"/>
                      </a:endParaRPr>
                    </a:p>
                  </a:txBody>
                  <a:tcPr/>
                </a:tc>
                <a:tc>
                  <a:txBody>
                    <a:bodyPr/>
                    <a:lstStyle/>
                    <a:p>
                      <a:pPr lvl="0">
                        <a:buNone/>
                      </a:pPr>
                      <a:r>
                        <a:rPr kumimoji="1" lang="ja-JP" altLang="en-US" sz="1200">
                          <a:latin typeface="メイリオ" panose="020B0604030504040204" pitchFamily="50" charset="-128"/>
                          <a:ea typeface="メイリオ" panose="020B0604030504040204" pitchFamily="50" charset="-128"/>
                        </a:rPr>
                        <a:t>自宅等からの緊急患者の受け入れ</a:t>
                      </a:r>
                      <a:endParaRPr kumimoji="1" lang="en-US" altLang="ja-JP" sz="1200">
                        <a:latin typeface="メイリオ" panose="020B0604030504040204" pitchFamily="50" charset="-128"/>
                        <a:ea typeface="メイリオ" panose="020B0604030504040204" pitchFamily="50" charset="-128"/>
                      </a:endParaRPr>
                    </a:p>
                    <a:p>
                      <a:pPr lvl="0">
                        <a:buNone/>
                      </a:pPr>
                      <a:r>
                        <a:rPr kumimoji="1" lang="ja-JP" altLang="en-US" sz="1200">
                          <a:latin typeface="メイリオ" panose="020B0604030504040204" pitchFamily="50" charset="-128"/>
                          <a:ea typeface="メイリオ" panose="020B0604030504040204" pitchFamily="50" charset="-128"/>
                        </a:rPr>
                        <a:t>３月で９人以上</a:t>
                      </a:r>
                    </a:p>
                  </a:txBody>
                  <a:tcPr/>
                </a:tc>
                <a:extLst>
                  <a:ext uri="{0D108BD9-81ED-4DB2-BD59-A6C34878D82A}">
                    <a16:rowId xmlns:a16="http://schemas.microsoft.com/office/drawing/2014/main" val="729487417"/>
                  </a:ext>
                </a:extLst>
              </a:tr>
              <a:tr h="421533">
                <a:tc>
                  <a:txBody>
                    <a:bodyPr/>
                    <a:lstStyle/>
                    <a:p>
                      <a:r>
                        <a:rPr kumimoji="1" lang="ja-JP" altLang="en-US" sz="1300">
                          <a:latin typeface="メイリオ" panose="020B0604030504040204" pitchFamily="50" charset="-128"/>
                          <a:ea typeface="メイリオ" panose="020B0604030504040204" pitchFamily="50" charset="-128"/>
                        </a:rPr>
                        <a:t>リハビリ</a:t>
                      </a:r>
                    </a:p>
                  </a:txBody>
                  <a:tcPr/>
                </a:tc>
                <a:tc>
                  <a:txBody>
                    <a:bodyPr/>
                    <a:lstStyle/>
                    <a:p>
                      <a:r>
                        <a:rPr kumimoji="1" lang="en-US" altLang="ja-JP" sz="1200">
                          <a:latin typeface="メイリオ" panose="020B0604030504040204" pitchFamily="50" charset="-128"/>
                          <a:ea typeface="メイリオ" panose="020B0604030504040204" pitchFamily="50" charset="-128"/>
                        </a:rPr>
                        <a:t>-</a:t>
                      </a:r>
                      <a:endParaRPr kumimoji="1" lang="ja-JP" altLang="en-US" sz="1200">
                        <a:latin typeface="メイリオ" panose="020B0604030504040204" pitchFamily="50" charset="-128"/>
                        <a:ea typeface="メイリオ" panose="020B0604030504040204" pitchFamily="50" charset="-128"/>
                      </a:endParaRPr>
                    </a:p>
                  </a:txBody>
                  <a:tcPr/>
                </a:tc>
                <a:tc>
                  <a:txBody>
                    <a:bodyPr/>
                    <a:lstStyle/>
                    <a:p>
                      <a:r>
                        <a:rPr lang="en-US" altLang="ja-JP" sz="1200">
                          <a:latin typeface="メイリオ" panose="020B0604030504040204" pitchFamily="50" charset="-128"/>
                          <a:ea typeface="メイリオ" panose="020B0604030504040204" pitchFamily="50" charset="-128"/>
                        </a:rPr>
                        <a:t>PT</a:t>
                      </a:r>
                      <a:r>
                        <a:rPr lang="ja-JP" altLang="en-US" sz="1200">
                          <a:latin typeface="メイリオ" panose="020B0604030504040204" pitchFamily="50" charset="-128"/>
                          <a:ea typeface="メイリオ" panose="020B0604030504040204" pitchFamily="50" charset="-128"/>
                        </a:rPr>
                        <a:t>、</a:t>
                      </a:r>
                      <a:r>
                        <a:rPr lang="en-US" altLang="ja-JP" sz="1200">
                          <a:latin typeface="メイリオ" panose="020B0604030504040204" pitchFamily="50" charset="-128"/>
                          <a:ea typeface="メイリオ" panose="020B0604030504040204" pitchFamily="50" charset="-128"/>
                        </a:rPr>
                        <a:t>OT</a:t>
                      </a:r>
                      <a:r>
                        <a:rPr lang="ja-JP" altLang="en-US" sz="1200">
                          <a:latin typeface="メイリオ" panose="020B0604030504040204" pitchFamily="50" charset="-128"/>
                          <a:ea typeface="メイリオ" panose="020B0604030504040204" pitchFamily="50" charset="-128"/>
                        </a:rPr>
                        <a:t>又は</a:t>
                      </a:r>
                      <a:r>
                        <a:rPr lang="en-US" altLang="ja-JP" sz="1200">
                          <a:latin typeface="メイリオ" panose="020B0604030504040204" pitchFamily="50" charset="-128"/>
                          <a:ea typeface="メイリオ" panose="020B0604030504040204" pitchFamily="50" charset="-128"/>
                        </a:rPr>
                        <a:t>ST</a:t>
                      </a:r>
                      <a:r>
                        <a:rPr lang="ja-JP" altLang="en-US" sz="1200">
                          <a:latin typeface="メイリオ" panose="020B0604030504040204" pitchFamily="50" charset="-128"/>
                          <a:ea typeface="メイリオ" panose="020B0604030504040204" pitchFamily="50" charset="-128"/>
                        </a:rPr>
                        <a:t>２名以上の配置、</a:t>
                      </a:r>
                      <a:r>
                        <a:rPr lang="en-US" altLang="ja-JP" sz="1200">
                          <a:latin typeface="メイリオ" panose="020B0604030504040204" pitchFamily="50" charset="-128"/>
                          <a:ea typeface="メイリオ" panose="020B0604030504040204" pitchFamily="50" charset="-128"/>
                        </a:rPr>
                        <a:t>ADL</a:t>
                      </a:r>
                      <a:r>
                        <a:rPr lang="ja-JP" altLang="en-US" sz="1200">
                          <a:latin typeface="メイリオ" panose="020B0604030504040204" pitchFamily="50" charset="-128"/>
                          <a:ea typeface="メイリオ" panose="020B0604030504040204" pitchFamily="50" charset="-128"/>
                        </a:rPr>
                        <a:t>に係る実績要件</a:t>
                      </a:r>
                      <a:endParaRPr kumimoji="1" lang="ja-JP" altLang="en-US" sz="1200">
                        <a:latin typeface="メイリオ" panose="020B0604030504040204" pitchFamily="50" charset="-128"/>
                        <a:ea typeface="メイリオ" panose="020B0604030504040204" pitchFamily="50" charset="-128"/>
                      </a:endParaRPr>
                    </a:p>
                  </a:txBody>
                  <a:tcPr/>
                </a:tc>
                <a:tc>
                  <a:txBody>
                    <a:bodyPr/>
                    <a:lstStyle/>
                    <a:p>
                      <a:r>
                        <a:rPr kumimoji="1" lang="en-US" altLang="ja-JP" sz="1200">
                          <a:latin typeface="メイリオ" panose="020B0604030504040204" pitchFamily="50" charset="-128"/>
                          <a:ea typeface="メイリオ" panose="020B0604030504040204" pitchFamily="50" charset="-128"/>
                        </a:rPr>
                        <a:t>PT</a:t>
                      </a:r>
                      <a:r>
                        <a:rPr kumimoji="1" lang="ja-JP" altLang="en-US" sz="1200">
                          <a:latin typeface="メイリオ" panose="020B0604030504040204" pitchFamily="50" charset="-128"/>
                          <a:ea typeface="メイリオ" panose="020B0604030504040204" pitchFamily="50" charset="-128"/>
                        </a:rPr>
                        <a:t>、</a:t>
                      </a:r>
                      <a:r>
                        <a:rPr kumimoji="1" lang="en-US" altLang="ja-JP" sz="1200">
                          <a:latin typeface="メイリオ" panose="020B0604030504040204" pitchFamily="50" charset="-128"/>
                          <a:ea typeface="メイリオ" panose="020B0604030504040204" pitchFamily="50" charset="-128"/>
                        </a:rPr>
                        <a:t>OT</a:t>
                      </a:r>
                      <a:r>
                        <a:rPr kumimoji="1" lang="ja-JP" altLang="en-US" sz="1200">
                          <a:latin typeface="メイリオ" panose="020B0604030504040204" pitchFamily="50" charset="-128"/>
                          <a:ea typeface="メイリオ" panose="020B0604030504040204" pitchFamily="50" charset="-128"/>
                        </a:rPr>
                        <a:t>又は</a:t>
                      </a:r>
                      <a:r>
                        <a:rPr kumimoji="1" lang="en-US" altLang="ja-JP" sz="1200">
                          <a:latin typeface="メイリオ" panose="020B0604030504040204" pitchFamily="50" charset="-128"/>
                          <a:ea typeface="メイリオ" panose="020B0604030504040204" pitchFamily="50" charset="-128"/>
                        </a:rPr>
                        <a:t>ST</a:t>
                      </a:r>
                      <a:r>
                        <a:rPr kumimoji="1" lang="ja-JP" altLang="en-US" sz="1200">
                          <a:latin typeface="メイリオ" panose="020B0604030504040204" pitchFamily="50" charset="-128"/>
                          <a:ea typeface="メイリオ" panose="020B0604030504040204" pitchFamily="50" charset="-128"/>
                        </a:rPr>
                        <a:t>１名以上の配置</a:t>
                      </a:r>
                    </a:p>
                  </a:txBody>
                  <a:tcPr/>
                </a:tc>
                <a:extLst>
                  <a:ext uri="{0D108BD9-81ED-4DB2-BD59-A6C34878D82A}">
                    <a16:rowId xmlns:a16="http://schemas.microsoft.com/office/drawing/2014/main" val="2625494068"/>
                  </a:ext>
                </a:extLst>
              </a:tr>
              <a:tr h="547994">
                <a:tc>
                  <a:txBody>
                    <a:bodyPr/>
                    <a:lstStyle/>
                    <a:p>
                      <a:r>
                        <a:rPr kumimoji="1" lang="ja-JP" altLang="en-US" sz="1300">
                          <a:latin typeface="メイリオ" panose="020B0604030504040204" pitchFamily="50" charset="-128"/>
                          <a:ea typeface="メイリオ" panose="020B0604030504040204" pitchFamily="50" charset="-128"/>
                        </a:rPr>
                        <a:t>在宅復帰率</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a:latin typeface="メイリオ" panose="020B0604030504040204" pitchFamily="50" charset="-128"/>
                          <a:ea typeface="メイリオ" panose="020B0604030504040204" pitchFamily="50" charset="-128"/>
                        </a:rPr>
                        <a:t>80</a:t>
                      </a:r>
                      <a:r>
                        <a:rPr kumimoji="1" lang="ja-JP" altLang="en-US" sz="1200">
                          <a:latin typeface="メイリオ" panose="020B0604030504040204" pitchFamily="50" charset="-128"/>
                          <a:ea typeface="メイリオ" panose="020B0604030504040204" pitchFamily="50" charset="-128"/>
                        </a:rPr>
                        <a:t>％以上</a:t>
                      </a:r>
                      <a:endParaRPr kumimoji="1" lang="en-US" altLang="ja-JP" sz="1200">
                        <a:latin typeface="メイリオ" panose="020B0604030504040204" pitchFamily="50" charset="-128"/>
                        <a:ea typeface="メイリオ"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a:latin typeface="メイリオ" panose="020B0604030504040204" pitchFamily="50" charset="-128"/>
                          <a:ea typeface="メイリオ" panose="020B0604030504040204" pitchFamily="50" charset="-128"/>
                        </a:rPr>
                        <a:t>（分子に地ケア、回リハ病棟等への退院を含む）</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a:latin typeface="メイリオ" panose="020B0604030504040204" pitchFamily="50" charset="-128"/>
                          <a:ea typeface="メイリオ" panose="020B0604030504040204" pitchFamily="50" charset="-128"/>
                        </a:rPr>
                        <a:t>80</a:t>
                      </a:r>
                      <a:r>
                        <a:rPr kumimoji="1" lang="ja-JP" altLang="en-US" sz="1200">
                          <a:latin typeface="メイリオ" panose="020B0604030504040204" pitchFamily="50" charset="-128"/>
                          <a:ea typeface="メイリオ" panose="020B0604030504040204" pitchFamily="50" charset="-128"/>
                        </a:rPr>
                        <a:t>％以上</a:t>
                      </a:r>
                      <a:endParaRPr kumimoji="1" lang="en-US" altLang="ja-JP" sz="1200">
                        <a:latin typeface="メイリオ" panose="020B0604030504040204" pitchFamily="50" charset="-128"/>
                        <a:ea typeface="メイリオ"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a:latin typeface="メイリオ" panose="020B0604030504040204" pitchFamily="50" charset="-128"/>
                          <a:ea typeface="メイリオ" panose="020B0604030504040204" pitchFamily="50" charset="-128"/>
                        </a:rPr>
                        <a:t>（分子に回リハ病棟等への退院を含む）</a:t>
                      </a:r>
                      <a:endParaRPr kumimoji="1" lang="en-US" altLang="ja-JP" sz="1200">
                        <a:latin typeface="メイリオ" panose="020B0604030504040204" pitchFamily="50" charset="-128"/>
                        <a:ea typeface="メイリオ" panose="020B0604030504040204" pitchFamily="50" charset="-128"/>
                      </a:endParaRPr>
                    </a:p>
                  </a:txBody>
                  <a:tcPr/>
                </a:tc>
                <a:tc>
                  <a:txBody>
                    <a:bodyPr/>
                    <a:lstStyle/>
                    <a:p>
                      <a:r>
                        <a:rPr kumimoji="1" lang="en-US" altLang="ja-JP" sz="1200" dirty="0">
                          <a:latin typeface="メイリオ" panose="020B0604030504040204" pitchFamily="50" charset="-128"/>
                          <a:ea typeface="メイリオ" panose="020B0604030504040204" pitchFamily="50" charset="-128"/>
                        </a:rPr>
                        <a:t>72.5</a:t>
                      </a:r>
                      <a:r>
                        <a:rPr kumimoji="1" lang="ja-JP" altLang="en-US" sz="1200" dirty="0">
                          <a:latin typeface="メイリオ" panose="020B0604030504040204" pitchFamily="50" charset="-128"/>
                          <a:ea typeface="メイリオ" panose="020B0604030504040204" pitchFamily="50" charset="-128"/>
                        </a:rPr>
                        <a:t>％以上</a:t>
                      </a:r>
                      <a:endParaRPr kumimoji="1" lang="en-US" altLang="ja-JP" sz="1200" dirty="0">
                        <a:latin typeface="メイリオ" panose="020B0604030504040204" pitchFamily="50" charset="-128"/>
                        <a:ea typeface="メイリオ" panose="020B0604030504040204" pitchFamily="50" charset="-128"/>
                      </a:endParaRPr>
                    </a:p>
                    <a:p>
                      <a:r>
                        <a:rPr kumimoji="1" lang="ja-JP" altLang="en-US" sz="1050" dirty="0">
                          <a:latin typeface="メイリオ" panose="020B0604030504040204" pitchFamily="50" charset="-128"/>
                          <a:ea typeface="メイリオ" panose="020B0604030504040204" pitchFamily="50" charset="-128"/>
                        </a:rPr>
                        <a:t>（分子に回リハ病棟等への退院を含まない）</a:t>
                      </a:r>
                    </a:p>
                  </a:txBody>
                  <a:tcPr/>
                </a:tc>
                <a:extLst>
                  <a:ext uri="{0D108BD9-81ED-4DB2-BD59-A6C34878D82A}">
                    <a16:rowId xmlns:a16="http://schemas.microsoft.com/office/drawing/2014/main" val="2103382045"/>
                  </a:ext>
                </a:extLst>
              </a:tr>
            </a:tbl>
          </a:graphicData>
        </a:graphic>
      </p:graphicFrame>
      <p:sp>
        <p:nvSpPr>
          <p:cNvPr id="4" name="タイトル 1">
            <a:extLst>
              <a:ext uri="{FF2B5EF4-FFF2-40B4-BE49-F238E27FC236}">
                <a16:creationId xmlns:a16="http://schemas.microsoft.com/office/drawing/2014/main" id="{8263B886-9B1D-F40A-2481-F9780ABAA54E}"/>
              </a:ext>
            </a:extLst>
          </p:cNvPr>
          <p:cNvSpPr txBox="1">
            <a:spLocks/>
          </p:cNvSpPr>
          <p:nvPr/>
        </p:nvSpPr>
        <p:spPr>
          <a:xfrm>
            <a:off x="-7342" y="267851"/>
            <a:ext cx="9906000" cy="458482"/>
          </a:xfrm>
          <a:prstGeom prst="rect">
            <a:avLst/>
          </a:prstGeom>
          <a:solidFill>
            <a:srgbClr val="E1EDFF"/>
          </a:solidFill>
        </p:spPr>
        <p:txBody>
          <a:bodyPr anchor="b">
            <a:noAutofit/>
          </a:bodyPr>
          <a:lstStyle>
            <a:lvl1pPr algn="ctr" defTabSz="990570" rtl="0" eaLnBrk="1" latinLnBrk="0" hangingPunct="1">
              <a:spcBef>
                <a:spcPct val="0"/>
              </a:spcBef>
              <a:buNone/>
              <a:defRPr kumimoji="1" sz="3600" kern="1200">
                <a:solidFill>
                  <a:schemeClr val="tx1"/>
                </a:solidFill>
                <a:latin typeface="+mj-lt"/>
                <a:ea typeface="+mj-ea"/>
                <a:cs typeface="+mj-cs"/>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a:ln>
                  <a:noFill/>
                </a:ln>
                <a:solidFill>
                  <a:prstClr val="black"/>
                </a:solidFill>
                <a:effectLst/>
                <a:uLnTx/>
                <a:uFillTx/>
                <a:latin typeface="メイリオ"/>
                <a:ea typeface="メイリオ"/>
                <a:cs typeface="メイリオ" panose="020B0604030504040204" pitchFamily="50" charset="-128"/>
              </a:rPr>
              <a:t>急性期病棟、地域包括医療病棟及び地域包括ケア病棟の機能の比較（イメージ）</a:t>
            </a:r>
          </a:p>
        </p:txBody>
      </p:sp>
      <p:sp>
        <p:nvSpPr>
          <p:cNvPr id="2" name="テキスト ボックス 1">
            <a:extLst>
              <a:ext uri="{FF2B5EF4-FFF2-40B4-BE49-F238E27FC236}">
                <a16:creationId xmlns:a16="http://schemas.microsoft.com/office/drawing/2014/main" id="{3FA5C6A3-23ED-EC2D-0E61-F039546624EC}"/>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生活に配慮した医療の推進など地域包括ケアシステムの深化・推進のための取組－①　等</a:t>
            </a:r>
          </a:p>
        </p:txBody>
      </p:sp>
      <p:sp>
        <p:nvSpPr>
          <p:cNvPr id="5" name="スライド番号プレースホルダー 2">
            <a:extLst>
              <a:ext uri="{FF2B5EF4-FFF2-40B4-BE49-F238E27FC236}">
                <a16:creationId xmlns:a16="http://schemas.microsoft.com/office/drawing/2014/main" id="{05A62FC3-5CEA-4C2A-A7D6-5AA91F0BE44C}"/>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271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823117587"/>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037732" y="1820557"/>
            <a:ext cx="8280920" cy="3881832"/>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６</a:t>
            </a: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医療機能に応じた入院医療の評価</a:t>
            </a:r>
            <a:endParaRPr lang="en-US" altLang="ja-JP" sz="3200" b="1" dirty="0">
              <a:solidFill>
                <a:sysClr val="windowText" lastClr="000000"/>
              </a:solidFill>
              <a:latin typeface="メイリオ" panose="020B0604030504040204" pitchFamily="50" charset="-128"/>
              <a:ea typeface="メイリオ" panose="020B0604030504040204" pitchFamily="50" charset="-128"/>
            </a:endParaRPr>
          </a:p>
          <a:p>
            <a:pPr marL="0" marR="0" lvl="0" indent="0" algn="l" defTabSz="457200" rtl="0" eaLnBrk="1" fontAlgn="auto" latinLnBrk="0" hangingPunct="1">
              <a:spcBef>
                <a:spcPts val="0"/>
              </a:spcBef>
              <a:spcAft>
                <a:spcPts val="0"/>
              </a:spcAft>
              <a:buClrTx/>
              <a:buSzTx/>
              <a:buFontTx/>
              <a:buNone/>
              <a:tabLst/>
              <a:defRPr/>
            </a:pPr>
            <a:endParaRPr kumimoji="1" lang="en-US" altLang="ja-JP" sz="24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（１）地域包括医療病棟の新設</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（２）急性期・高度急性期入院医療</a:t>
            </a: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（３）回復期入院医療</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（４）慢性期入院医療</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ts val="26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272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601757373"/>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急性期一般入院料１等の施設基準の見直し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患者の状態及び必要と考えられる医療機能に応じた入院医療の評価－④</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18800"/>
            <a:ext cx="9529762" cy="581554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医療機関間の機能分化を推進するとともに、患者の状態に応じた医療の提供に必要な体制を評価する観点から、急性期一般入院料１の病棟における実態を踏まえ、平均在院日数に係る要件を見直す。</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急性期一般入院料１、特定機能病院入院基本料７対１及び専門病院入院基本料７対１における該当患者の基準及び割合の基準について、以下のいずれも満たすことを施設基準とする。</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534988"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①「</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３点以上」又は「</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C</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１点以上」に該当する割合が一定以上であること</a:t>
            </a:r>
          </a:p>
          <a:p>
            <a:pPr marL="0" marR="0" lvl="0" indent="534988"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②「</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２点以上」又は「</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C</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１点以上」に該当する割合が一定以上であること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764957"/>
            <a:ext cx="5080074"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平均在院日数の基準の見直し</a:t>
            </a:r>
          </a:p>
        </p:txBody>
      </p:sp>
      <p:sp>
        <p:nvSpPr>
          <p:cNvPr id="3" name="正方形/長方形 2">
            <a:extLst>
              <a:ext uri="{FF2B5EF4-FFF2-40B4-BE49-F238E27FC236}">
                <a16:creationId xmlns:a16="http://schemas.microsoft.com/office/drawing/2014/main" id="{239EA332-B054-97AD-192E-4B649B41D6C0}"/>
              </a:ext>
            </a:extLst>
          </p:cNvPr>
          <p:cNvSpPr/>
          <p:nvPr/>
        </p:nvSpPr>
        <p:spPr>
          <a:xfrm>
            <a:off x="5215576" y="1646015"/>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4" name="正方形/長方形 3">
            <a:extLst>
              <a:ext uri="{FF2B5EF4-FFF2-40B4-BE49-F238E27FC236}">
                <a16:creationId xmlns:a16="http://schemas.microsoft.com/office/drawing/2014/main" id="{5B3E395B-679B-0188-316F-01E7A58E8127}"/>
              </a:ext>
            </a:extLst>
          </p:cNvPr>
          <p:cNvSpPr/>
          <p:nvPr/>
        </p:nvSpPr>
        <p:spPr>
          <a:xfrm>
            <a:off x="5241512" y="1990854"/>
            <a:ext cx="4320000" cy="738509"/>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急性期一般入院基本料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当該病棟の入院患者の平均在院日数が</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日（急性期一般入院料１にあっては</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16</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）以内であること。</a:t>
            </a:r>
          </a:p>
        </p:txBody>
      </p:sp>
      <p:sp>
        <p:nvSpPr>
          <p:cNvPr id="5" name="右矢印 89">
            <a:extLst>
              <a:ext uri="{FF2B5EF4-FFF2-40B4-BE49-F238E27FC236}">
                <a16:creationId xmlns:a16="http://schemas.microsoft.com/office/drawing/2014/main" id="{0152BB69-55AB-3811-AD20-D58D74BF9982}"/>
              </a:ext>
            </a:extLst>
          </p:cNvPr>
          <p:cNvSpPr/>
          <p:nvPr/>
        </p:nvSpPr>
        <p:spPr>
          <a:xfrm>
            <a:off x="4731543" y="183745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665291B2-E3A5-BE6C-01DE-0990C9D1BD8A}"/>
              </a:ext>
            </a:extLst>
          </p:cNvPr>
          <p:cNvSpPr/>
          <p:nvPr/>
        </p:nvSpPr>
        <p:spPr>
          <a:xfrm>
            <a:off x="319029" y="1646015"/>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7" name="正方形/長方形 6">
            <a:extLst>
              <a:ext uri="{FF2B5EF4-FFF2-40B4-BE49-F238E27FC236}">
                <a16:creationId xmlns:a16="http://schemas.microsoft.com/office/drawing/2014/main" id="{A19210F8-7BA1-135E-4698-3911F2B9E2CB}"/>
              </a:ext>
            </a:extLst>
          </p:cNvPr>
          <p:cNvSpPr/>
          <p:nvPr/>
        </p:nvSpPr>
        <p:spPr>
          <a:xfrm>
            <a:off x="311928" y="1990852"/>
            <a:ext cx="4371398" cy="738509"/>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急性期一般入院基本料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当該病棟の入院患者の平均在院日数が</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日（急性期一般入院料１にあっては</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18</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日）以内であること。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正方形/長方形 11">
            <a:extLst>
              <a:ext uri="{FF2B5EF4-FFF2-40B4-BE49-F238E27FC236}">
                <a16:creationId xmlns:a16="http://schemas.microsoft.com/office/drawing/2014/main" id="{6DEBE7B0-AFE7-A3B0-9077-751B83E09469}"/>
              </a:ext>
            </a:extLst>
          </p:cNvPr>
          <p:cNvSpPr/>
          <p:nvPr/>
        </p:nvSpPr>
        <p:spPr>
          <a:xfrm>
            <a:off x="311928" y="2909911"/>
            <a:ext cx="510058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重症度、医療・看護必要度の該当患者の要件の見直し</a:t>
            </a:r>
          </a:p>
        </p:txBody>
      </p:sp>
      <p:sp>
        <p:nvSpPr>
          <p:cNvPr id="14" name="正方形/長方形 13">
            <a:extLst>
              <a:ext uri="{FF2B5EF4-FFF2-40B4-BE49-F238E27FC236}">
                <a16:creationId xmlns:a16="http://schemas.microsoft.com/office/drawing/2014/main" id="{9A179C8F-4DA0-D07D-7574-D61287BE6697}"/>
              </a:ext>
            </a:extLst>
          </p:cNvPr>
          <p:cNvSpPr/>
          <p:nvPr/>
        </p:nvSpPr>
        <p:spPr>
          <a:xfrm>
            <a:off x="5215576" y="4341317"/>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5" name="正方形/長方形 14">
            <a:extLst>
              <a:ext uri="{FF2B5EF4-FFF2-40B4-BE49-F238E27FC236}">
                <a16:creationId xmlns:a16="http://schemas.microsoft.com/office/drawing/2014/main" id="{25407B7D-3294-B28B-B778-60EC20E0B69F}"/>
              </a:ext>
            </a:extLst>
          </p:cNvPr>
          <p:cNvSpPr/>
          <p:nvPr/>
        </p:nvSpPr>
        <p:spPr>
          <a:xfrm>
            <a:off x="5241512" y="4685122"/>
            <a:ext cx="4320000" cy="2075896"/>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急性期一般入院料１</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当該入院基本料を算定するものとして届け出た病床に、直近３月において入院している患者全体（延べ患者数）に占める重症度、医療・看護必要度</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又は</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の基準を満たす患者（別添６の別紙７による評価の結果、別表１のいずれかに該当する患者の割合が基準以上であるとともに、別表２のいずれかに該当する患者の割合が基準以上であること。</a:t>
            </a:r>
          </a:p>
        </p:txBody>
      </p:sp>
      <p:sp>
        <p:nvSpPr>
          <p:cNvPr id="16" name="右矢印 89">
            <a:extLst>
              <a:ext uri="{FF2B5EF4-FFF2-40B4-BE49-F238E27FC236}">
                <a16:creationId xmlns:a16="http://schemas.microsoft.com/office/drawing/2014/main" id="{0955FE62-F02E-77DD-FEC9-BF0B3FFDD172}"/>
              </a:ext>
            </a:extLst>
          </p:cNvPr>
          <p:cNvSpPr/>
          <p:nvPr/>
        </p:nvSpPr>
        <p:spPr>
          <a:xfrm>
            <a:off x="4731543" y="5143972"/>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7" name="正方形/長方形 16">
            <a:extLst>
              <a:ext uri="{FF2B5EF4-FFF2-40B4-BE49-F238E27FC236}">
                <a16:creationId xmlns:a16="http://schemas.microsoft.com/office/drawing/2014/main" id="{5DE12875-705D-8767-A375-ACE9734F5C7B}"/>
              </a:ext>
            </a:extLst>
          </p:cNvPr>
          <p:cNvSpPr/>
          <p:nvPr/>
        </p:nvSpPr>
        <p:spPr>
          <a:xfrm>
            <a:off x="319029" y="4341317"/>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8" name="正方形/長方形 17">
            <a:extLst>
              <a:ext uri="{FF2B5EF4-FFF2-40B4-BE49-F238E27FC236}">
                <a16:creationId xmlns:a16="http://schemas.microsoft.com/office/drawing/2014/main" id="{E1E4B4DC-C0B2-7E12-59D7-4CB7F5821C6F}"/>
              </a:ext>
            </a:extLst>
          </p:cNvPr>
          <p:cNvSpPr/>
          <p:nvPr/>
        </p:nvSpPr>
        <p:spPr>
          <a:xfrm>
            <a:off x="311928" y="4685122"/>
            <a:ext cx="4371398" cy="2075896"/>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急性期一般入院料１</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当該入院基本料を算定するものとして届け出た病床に、直近３月において入院している患者全体（延べ患者数）に占める重症度、医療・看護必要度</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又は</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の基準を満たす患者（別添６の別紙７による評価の結果、別表１のいずれかに該当する患者の割合が、基準以上であること。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19" name="表 20">
            <a:extLst>
              <a:ext uri="{FF2B5EF4-FFF2-40B4-BE49-F238E27FC236}">
                <a16:creationId xmlns:a16="http://schemas.microsoft.com/office/drawing/2014/main" id="{D6C90D82-0153-B2B6-640F-FEF28CE8665D}"/>
              </a:ext>
            </a:extLst>
          </p:cNvPr>
          <p:cNvGraphicFramePr>
            <a:graphicFrameLocks noGrp="1"/>
          </p:cNvGraphicFramePr>
          <p:nvPr/>
        </p:nvGraphicFramePr>
        <p:xfrm>
          <a:off x="826786" y="5872451"/>
          <a:ext cx="2920799" cy="853440"/>
        </p:xfrm>
        <a:graphic>
          <a:graphicData uri="http://schemas.openxmlformats.org/drawingml/2006/table">
            <a:tbl>
              <a:tblPr firstRow="1" bandRow="1">
                <a:tableStyleId>{5940675A-B579-460E-94D1-54222C63F5DA}</a:tableStyleId>
              </a:tblPr>
              <a:tblGrid>
                <a:gridCol w="2920799">
                  <a:extLst>
                    <a:ext uri="{9D8B030D-6E8A-4147-A177-3AD203B41FA5}">
                      <a16:colId xmlns:a16="http://schemas.microsoft.com/office/drawing/2014/main" val="3924482576"/>
                    </a:ext>
                  </a:extLst>
                </a:gridCol>
              </a:tblGrid>
              <a:tr h="0">
                <a:tc>
                  <a:txBody>
                    <a:bodyPr/>
                    <a:lstStyle/>
                    <a:p>
                      <a:r>
                        <a:rPr kumimoji="1" lang="ja-JP" altLang="en-US" sz="800">
                          <a:latin typeface="Meiryo UI" panose="020B0604030504040204" pitchFamily="50" charset="-128"/>
                          <a:ea typeface="Meiryo UI" panose="020B0604030504040204" pitchFamily="50" charset="-128"/>
                        </a:rPr>
                        <a:t>別表１</a:t>
                      </a:r>
                    </a:p>
                  </a:txBody>
                  <a:tcP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04065859"/>
                  </a:ext>
                </a:extLst>
              </a:tr>
              <a:tr h="0">
                <a:tc>
                  <a:txBody>
                    <a:bodyPr/>
                    <a:lstStyle/>
                    <a:p>
                      <a:r>
                        <a:rPr kumimoji="1" lang="ja-JP" altLang="en-US" sz="800">
                          <a:latin typeface="Meiryo UI" panose="020B0604030504040204" pitchFamily="50" charset="-128"/>
                          <a:ea typeface="Meiryo UI" panose="020B0604030504040204" pitchFamily="50" charset="-128"/>
                        </a:rPr>
                        <a:t>　Ａ得点が２点以上かつＢ得点が３点以上の患者</a:t>
                      </a:r>
                    </a:p>
                  </a:txBody>
                  <a:tcPr>
                    <a:lnT w="12700" cap="flat" cmpd="sng" algn="ctr">
                      <a:solidFill>
                        <a:schemeClr val="tx1"/>
                      </a:solidFill>
                      <a:prstDash val="solid"/>
                      <a:round/>
                      <a:headEnd type="none" w="med" len="med"/>
                      <a:tailEnd type="none" w="med" len="med"/>
                    </a:lnT>
                    <a:solidFill>
                      <a:schemeClr val="bg1"/>
                    </a:solidFill>
                  </a:tcPr>
                </a:tc>
                <a:extLst>
                  <a:ext uri="{0D108BD9-81ED-4DB2-BD59-A6C34878D82A}">
                    <a16:rowId xmlns:a16="http://schemas.microsoft.com/office/drawing/2014/main" val="616825951"/>
                  </a:ext>
                </a:extLst>
              </a:tr>
              <a:tr h="0">
                <a:tc>
                  <a:txBody>
                    <a:bodyPr/>
                    <a:lstStyle/>
                    <a:p>
                      <a:r>
                        <a:rPr kumimoji="1" lang="ja-JP" altLang="en-US" sz="800">
                          <a:latin typeface="Meiryo UI" panose="020B0604030504040204" pitchFamily="50" charset="-128"/>
                          <a:ea typeface="Meiryo UI" panose="020B0604030504040204" pitchFamily="50" charset="-128"/>
                        </a:rPr>
                        <a:t>　Ａ得点が３点以上の患者</a:t>
                      </a:r>
                    </a:p>
                  </a:txBody>
                  <a:tcPr>
                    <a:solidFill>
                      <a:schemeClr val="bg1"/>
                    </a:solidFill>
                  </a:tcPr>
                </a:tc>
                <a:extLst>
                  <a:ext uri="{0D108BD9-81ED-4DB2-BD59-A6C34878D82A}">
                    <a16:rowId xmlns:a16="http://schemas.microsoft.com/office/drawing/2014/main" val="691976670"/>
                  </a:ext>
                </a:extLst>
              </a:tr>
              <a:tr h="0">
                <a:tc>
                  <a:txBody>
                    <a:bodyPr/>
                    <a:lstStyle/>
                    <a:p>
                      <a:r>
                        <a:rPr kumimoji="1" lang="ja-JP" altLang="en-US" sz="800" dirty="0">
                          <a:latin typeface="Meiryo UI" panose="020B0604030504040204" pitchFamily="50" charset="-128"/>
                          <a:ea typeface="Meiryo UI" panose="020B0604030504040204" pitchFamily="50" charset="-128"/>
                        </a:rPr>
                        <a:t>　Ｃ得点が１点以上の患者</a:t>
                      </a:r>
                    </a:p>
                  </a:txBody>
                  <a:tcPr>
                    <a:solidFill>
                      <a:schemeClr val="bg1"/>
                    </a:solidFill>
                  </a:tcPr>
                </a:tc>
                <a:extLst>
                  <a:ext uri="{0D108BD9-81ED-4DB2-BD59-A6C34878D82A}">
                    <a16:rowId xmlns:a16="http://schemas.microsoft.com/office/drawing/2014/main" val="383669907"/>
                  </a:ext>
                </a:extLst>
              </a:tr>
            </a:tbl>
          </a:graphicData>
        </a:graphic>
      </p:graphicFrame>
      <p:graphicFrame>
        <p:nvGraphicFramePr>
          <p:cNvPr id="22" name="表 20">
            <a:extLst>
              <a:ext uri="{FF2B5EF4-FFF2-40B4-BE49-F238E27FC236}">
                <a16:creationId xmlns:a16="http://schemas.microsoft.com/office/drawing/2014/main" id="{3141F0AD-07C0-2B2A-BF68-17050A79155E}"/>
              </a:ext>
            </a:extLst>
          </p:cNvPr>
          <p:cNvGraphicFramePr>
            <a:graphicFrameLocks noGrp="1"/>
          </p:cNvGraphicFramePr>
          <p:nvPr/>
        </p:nvGraphicFramePr>
        <p:xfrm>
          <a:off x="5392002" y="6051864"/>
          <a:ext cx="1998017" cy="640080"/>
        </p:xfrm>
        <a:graphic>
          <a:graphicData uri="http://schemas.openxmlformats.org/drawingml/2006/table">
            <a:tbl>
              <a:tblPr firstRow="1" bandRow="1">
                <a:tableStyleId>{5940675A-B579-460E-94D1-54222C63F5DA}</a:tableStyleId>
              </a:tblPr>
              <a:tblGrid>
                <a:gridCol w="1998017">
                  <a:extLst>
                    <a:ext uri="{9D8B030D-6E8A-4147-A177-3AD203B41FA5}">
                      <a16:colId xmlns:a16="http://schemas.microsoft.com/office/drawing/2014/main" val="3924482576"/>
                    </a:ext>
                  </a:extLst>
                </a:gridCol>
              </a:tblGrid>
              <a:tr h="0">
                <a:tc>
                  <a:txBody>
                    <a:bodyPr/>
                    <a:lstStyle/>
                    <a:p>
                      <a:r>
                        <a:rPr kumimoji="1" lang="ja-JP" altLang="en-US" sz="800">
                          <a:latin typeface="Meiryo UI" panose="020B0604030504040204" pitchFamily="50" charset="-128"/>
                          <a:ea typeface="Meiryo UI" panose="020B0604030504040204" pitchFamily="50" charset="-128"/>
                        </a:rPr>
                        <a:t>別表１</a:t>
                      </a:r>
                      <a:r>
                        <a:rPr kumimoji="1" lang="en-US" altLang="ja-JP" sz="800">
                          <a:latin typeface="Meiryo UI" panose="020B0604030504040204" pitchFamily="50" charset="-128"/>
                          <a:ea typeface="Meiryo UI" panose="020B0604030504040204" pitchFamily="50" charset="-128"/>
                        </a:rPr>
                        <a:t>(</a:t>
                      </a:r>
                      <a:r>
                        <a:rPr kumimoji="1" lang="ja-JP" altLang="en-US" sz="800">
                          <a:latin typeface="Meiryo UI" panose="020B0604030504040204" pitchFamily="50" charset="-128"/>
                          <a:ea typeface="Meiryo UI" panose="020B0604030504040204" pitchFamily="50" charset="-128"/>
                        </a:rPr>
                        <a:t>基準：</a:t>
                      </a:r>
                      <a:r>
                        <a:rPr kumimoji="1" lang="en-US" altLang="ja-JP" sz="800">
                          <a:latin typeface="Meiryo UI" panose="020B0604030504040204" pitchFamily="50" charset="-128"/>
                          <a:ea typeface="Meiryo UI" panose="020B0604030504040204" pitchFamily="50" charset="-128"/>
                        </a:rPr>
                        <a:t>20%</a:t>
                      </a:r>
                      <a:r>
                        <a:rPr kumimoji="1" lang="ja-JP" altLang="en-US" sz="800">
                          <a:latin typeface="Meiryo UI" panose="020B0604030504040204" pitchFamily="50" charset="-128"/>
                          <a:ea typeface="Meiryo UI" panose="020B0604030504040204" pitchFamily="50" charset="-128"/>
                        </a:rPr>
                        <a:t>　</a:t>
                      </a:r>
                      <a:r>
                        <a:rPr kumimoji="1" lang="en-US" altLang="ja-JP" sz="800">
                          <a:latin typeface="Meiryo UI" panose="020B0604030504040204" pitchFamily="50" charset="-128"/>
                          <a:ea typeface="Meiryo UI" panose="020B0604030504040204" pitchFamily="50" charset="-128"/>
                        </a:rPr>
                        <a:t>※</a:t>
                      </a:r>
                      <a:r>
                        <a:rPr kumimoji="1" lang="ja-JP" altLang="en-US" sz="800">
                          <a:latin typeface="Meiryo UI" panose="020B0604030504040204" pitchFamily="50" charset="-128"/>
                          <a:ea typeface="Meiryo UI" panose="020B0604030504040204" pitchFamily="50" charset="-128"/>
                        </a:rPr>
                        <a:t>必要度</a:t>
                      </a:r>
                      <a:r>
                        <a:rPr kumimoji="1" lang="en-US" altLang="ja-JP" sz="800">
                          <a:latin typeface="Meiryo UI" panose="020B0604030504040204" pitchFamily="50" charset="-128"/>
                          <a:ea typeface="Meiryo UI" panose="020B0604030504040204" pitchFamily="50" charset="-128"/>
                        </a:rPr>
                        <a:t>Ⅱ</a:t>
                      </a:r>
                      <a:r>
                        <a:rPr kumimoji="1" lang="ja-JP" altLang="en-US" sz="800">
                          <a:latin typeface="Meiryo UI" panose="020B0604030504040204" pitchFamily="50" charset="-128"/>
                          <a:ea typeface="Meiryo UI" panose="020B0604030504040204" pitchFamily="50" charset="-128"/>
                        </a:rPr>
                        <a:t>の場合</a:t>
                      </a:r>
                      <a:r>
                        <a:rPr kumimoji="1" lang="en-US" altLang="ja-JP" sz="800">
                          <a:latin typeface="Meiryo UI" panose="020B0604030504040204" pitchFamily="50" charset="-128"/>
                          <a:ea typeface="Meiryo UI" panose="020B0604030504040204" pitchFamily="50" charset="-128"/>
                        </a:rPr>
                        <a:t>)</a:t>
                      </a:r>
                      <a:endParaRPr kumimoji="1" lang="ja-JP" altLang="en-US" sz="800">
                        <a:latin typeface="Meiryo UI" panose="020B0604030504040204" pitchFamily="50" charset="-128"/>
                        <a:ea typeface="Meiryo UI" panose="020B0604030504040204" pitchFamily="50" charset="-128"/>
                      </a:endParaRPr>
                    </a:p>
                  </a:txBody>
                  <a:tcP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04065859"/>
                  </a:ext>
                </a:extLst>
              </a:tr>
              <a:tr h="0">
                <a:tc>
                  <a:txBody>
                    <a:bodyPr/>
                    <a:lstStyle/>
                    <a:p>
                      <a:r>
                        <a:rPr kumimoji="1" lang="ja-JP" altLang="en-US" sz="800">
                          <a:latin typeface="Meiryo UI" panose="020B0604030504040204" pitchFamily="50" charset="-128"/>
                          <a:ea typeface="Meiryo UI" panose="020B0604030504040204" pitchFamily="50" charset="-128"/>
                        </a:rPr>
                        <a:t>　Ａ得点が３点以上の患者</a:t>
                      </a:r>
                    </a:p>
                  </a:txBody>
                  <a:tcPr>
                    <a:lnT w="12700" cap="flat" cmpd="sng" algn="ctr">
                      <a:solidFill>
                        <a:schemeClr val="tx1"/>
                      </a:solidFill>
                      <a:prstDash val="solid"/>
                      <a:round/>
                      <a:headEnd type="none" w="med" len="med"/>
                      <a:tailEnd type="none" w="med" len="med"/>
                    </a:lnT>
                    <a:solidFill>
                      <a:schemeClr val="bg1"/>
                    </a:solidFill>
                  </a:tcPr>
                </a:tc>
                <a:extLst>
                  <a:ext uri="{0D108BD9-81ED-4DB2-BD59-A6C34878D82A}">
                    <a16:rowId xmlns:a16="http://schemas.microsoft.com/office/drawing/2014/main" val="691976670"/>
                  </a:ext>
                </a:extLst>
              </a:tr>
              <a:tr h="0">
                <a:tc>
                  <a:txBody>
                    <a:bodyPr/>
                    <a:lstStyle/>
                    <a:p>
                      <a:r>
                        <a:rPr kumimoji="1" lang="ja-JP" altLang="en-US" sz="800" dirty="0">
                          <a:latin typeface="Meiryo UI" panose="020B0604030504040204" pitchFamily="50" charset="-128"/>
                          <a:ea typeface="Meiryo UI" panose="020B0604030504040204" pitchFamily="50" charset="-128"/>
                        </a:rPr>
                        <a:t>　Ｃ得点が１点以上の患者</a:t>
                      </a:r>
                    </a:p>
                  </a:txBody>
                  <a:tcPr>
                    <a:solidFill>
                      <a:schemeClr val="bg1"/>
                    </a:solidFill>
                  </a:tcPr>
                </a:tc>
                <a:extLst>
                  <a:ext uri="{0D108BD9-81ED-4DB2-BD59-A6C34878D82A}">
                    <a16:rowId xmlns:a16="http://schemas.microsoft.com/office/drawing/2014/main" val="383669907"/>
                  </a:ext>
                </a:extLst>
              </a:tr>
            </a:tbl>
          </a:graphicData>
        </a:graphic>
      </p:graphicFrame>
      <p:graphicFrame>
        <p:nvGraphicFramePr>
          <p:cNvPr id="9" name="表 20">
            <a:extLst>
              <a:ext uri="{FF2B5EF4-FFF2-40B4-BE49-F238E27FC236}">
                <a16:creationId xmlns:a16="http://schemas.microsoft.com/office/drawing/2014/main" id="{1EA49D8F-5339-9C44-84C3-C97B8465A4DA}"/>
              </a:ext>
            </a:extLst>
          </p:cNvPr>
          <p:cNvGraphicFramePr>
            <a:graphicFrameLocks noGrp="1"/>
          </p:cNvGraphicFramePr>
          <p:nvPr/>
        </p:nvGraphicFramePr>
        <p:xfrm>
          <a:off x="7449740" y="6051864"/>
          <a:ext cx="1998017" cy="640080"/>
        </p:xfrm>
        <a:graphic>
          <a:graphicData uri="http://schemas.openxmlformats.org/drawingml/2006/table">
            <a:tbl>
              <a:tblPr firstRow="1" bandRow="1">
                <a:tableStyleId>{5940675A-B579-460E-94D1-54222C63F5DA}</a:tableStyleId>
              </a:tblPr>
              <a:tblGrid>
                <a:gridCol w="1998017">
                  <a:extLst>
                    <a:ext uri="{9D8B030D-6E8A-4147-A177-3AD203B41FA5}">
                      <a16:colId xmlns:a16="http://schemas.microsoft.com/office/drawing/2014/main" val="3924482576"/>
                    </a:ext>
                  </a:extLst>
                </a:gridCol>
              </a:tblGrid>
              <a:tr h="0">
                <a:tc>
                  <a:txBody>
                    <a:bodyPr/>
                    <a:lstStyle/>
                    <a:p>
                      <a:r>
                        <a:rPr kumimoji="1" lang="ja-JP" altLang="en-US" sz="800">
                          <a:latin typeface="Meiryo UI" panose="020B0604030504040204" pitchFamily="50" charset="-128"/>
                          <a:ea typeface="Meiryo UI" panose="020B0604030504040204" pitchFamily="50" charset="-128"/>
                        </a:rPr>
                        <a:t>別表２</a:t>
                      </a:r>
                      <a:r>
                        <a:rPr kumimoji="1" lang="en-US" altLang="ja-JP" sz="800">
                          <a:latin typeface="Meiryo UI" panose="020B0604030504040204" pitchFamily="50" charset="-128"/>
                          <a:ea typeface="Meiryo UI" panose="020B0604030504040204" pitchFamily="50" charset="-128"/>
                        </a:rPr>
                        <a:t>(</a:t>
                      </a:r>
                      <a:r>
                        <a:rPr kumimoji="1" lang="ja-JP" altLang="en-US" sz="800">
                          <a:latin typeface="Meiryo UI" panose="020B0604030504040204" pitchFamily="50" charset="-128"/>
                          <a:ea typeface="Meiryo UI" panose="020B0604030504040204" pitchFamily="50" charset="-128"/>
                        </a:rPr>
                        <a:t>基準：</a:t>
                      </a:r>
                      <a:r>
                        <a:rPr kumimoji="1" lang="en-US" altLang="ja-JP" sz="800">
                          <a:latin typeface="Meiryo UI" panose="020B0604030504040204" pitchFamily="50" charset="-128"/>
                          <a:ea typeface="Meiryo UI" panose="020B0604030504040204" pitchFamily="50" charset="-128"/>
                        </a:rPr>
                        <a:t>27%</a:t>
                      </a:r>
                      <a:r>
                        <a:rPr kumimoji="1" lang="ja-JP" altLang="en-US" sz="800">
                          <a:latin typeface="Meiryo UI" panose="020B0604030504040204" pitchFamily="50" charset="-128"/>
                          <a:ea typeface="Meiryo UI" panose="020B0604030504040204" pitchFamily="50" charset="-128"/>
                        </a:rPr>
                        <a:t>　</a:t>
                      </a:r>
                      <a:r>
                        <a:rPr kumimoji="1" lang="en-US" altLang="ja-JP" sz="800">
                          <a:latin typeface="Meiryo UI" panose="020B0604030504040204" pitchFamily="50" charset="-128"/>
                          <a:ea typeface="Meiryo UI" panose="020B0604030504040204" pitchFamily="50" charset="-128"/>
                        </a:rPr>
                        <a:t>※</a:t>
                      </a:r>
                      <a:r>
                        <a:rPr kumimoji="1" lang="ja-JP" altLang="en-US" sz="800">
                          <a:latin typeface="Meiryo UI" panose="020B0604030504040204" pitchFamily="50" charset="-128"/>
                          <a:ea typeface="Meiryo UI" panose="020B0604030504040204" pitchFamily="50" charset="-128"/>
                        </a:rPr>
                        <a:t>必要度</a:t>
                      </a:r>
                      <a:r>
                        <a:rPr kumimoji="1" lang="en-US" altLang="ja-JP" sz="800">
                          <a:latin typeface="Meiryo UI" panose="020B0604030504040204" pitchFamily="50" charset="-128"/>
                          <a:ea typeface="Meiryo UI" panose="020B0604030504040204" pitchFamily="50" charset="-128"/>
                        </a:rPr>
                        <a:t>Ⅱ</a:t>
                      </a:r>
                      <a:r>
                        <a:rPr kumimoji="1" lang="ja-JP" altLang="en-US" sz="800">
                          <a:latin typeface="Meiryo UI" panose="020B0604030504040204" pitchFamily="50" charset="-128"/>
                          <a:ea typeface="Meiryo UI" panose="020B0604030504040204" pitchFamily="50" charset="-128"/>
                        </a:rPr>
                        <a:t>の場合</a:t>
                      </a:r>
                      <a:r>
                        <a:rPr kumimoji="1" lang="en-US" altLang="ja-JP" sz="800">
                          <a:latin typeface="Meiryo UI" panose="020B0604030504040204" pitchFamily="50" charset="-128"/>
                          <a:ea typeface="Meiryo UI" panose="020B0604030504040204" pitchFamily="50" charset="-128"/>
                        </a:rPr>
                        <a:t>)</a:t>
                      </a:r>
                      <a:endParaRPr kumimoji="1" lang="ja-JP" altLang="en-US" sz="800">
                        <a:latin typeface="Meiryo UI" panose="020B0604030504040204" pitchFamily="50" charset="-128"/>
                        <a:ea typeface="Meiryo UI" panose="020B0604030504040204" pitchFamily="50" charset="-128"/>
                      </a:endParaRPr>
                    </a:p>
                  </a:txBody>
                  <a:tcPr>
                    <a:lnL w="12700" cmpd="sng">
                      <a:noFill/>
                    </a:lnL>
                    <a:lnR w="12700" cmpd="sng">
                      <a:noFill/>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04065859"/>
                  </a:ext>
                </a:extLst>
              </a:tr>
              <a:tr h="0">
                <a:tc>
                  <a:txBody>
                    <a:bodyPr/>
                    <a:lstStyle/>
                    <a:p>
                      <a:r>
                        <a:rPr kumimoji="1" lang="ja-JP" altLang="en-US" sz="800">
                          <a:latin typeface="Meiryo UI" panose="020B0604030504040204" pitchFamily="50" charset="-128"/>
                          <a:ea typeface="Meiryo UI" panose="020B0604030504040204" pitchFamily="50" charset="-128"/>
                        </a:rPr>
                        <a:t>　Ａ得点が２点以上の患者</a:t>
                      </a:r>
                    </a:p>
                  </a:txBody>
                  <a:tcPr>
                    <a:lnT w="12700" cap="flat" cmpd="sng" algn="ctr">
                      <a:solidFill>
                        <a:schemeClr val="tx1"/>
                      </a:solidFill>
                      <a:prstDash val="solid"/>
                      <a:round/>
                      <a:headEnd type="none" w="med" len="med"/>
                      <a:tailEnd type="none" w="med" len="med"/>
                    </a:lnT>
                    <a:solidFill>
                      <a:schemeClr val="bg1"/>
                    </a:solidFill>
                  </a:tcPr>
                </a:tc>
                <a:extLst>
                  <a:ext uri="{0D108BD9-81ED-4DB2-BD59-A6C34878D82A}">
                    <a16:rowId xmlns:a16="http://schemas.microsoft.com/office/drawing/2014/main" val="691976670"/>
                  </a:ext>
                </a:extLst>
              </a:tr>
              <a:tr h="0">
                <a:tc>
                  <a:txBody>
                    <a:bodyPr/>
                    <a:lstStyle/>
                    <a:p>
                      <a:r>
                        <a:rPr kumimoji="1" lang="ja-JP" altLang="en-US" sz="800" dirty="0">
                          <a:latin typeface="Meiryo UI" panose="020B0604030504040204" pitchFamily="50" charset="-128"/>
                          <a:ea typeface="Meiryo UI" panose="020B0604030504040204" pitchFamily="50" charset="-128"/>
                        </a:rPr>
                        <a:t>　Ｃ得点が１点以上の患者</a:t>
                      </a:r>
                    </a:p>
                  </a:txBody>
                  <a:tcPr>
                    <a:solidFill>
                      <a:schemeClr val="bg1"/>
                    </a:solidFill>
                  </a:tcPr>
                </a:tc>
                <a:extLst>
                  <a:ext uri="{0D108BD9-81ED-4DB2-BD59-A6C34878D82A}">
                    <a16:rowId xmlns:a16="http://schemas.microsoft.com/office/drawing/2014/main" val="383669907"/>
                  </a:ext>
                </a:extLst>
              </a:tr>
            </a:tbl>
          </a:graphicData>
        </a:graphic>
      </p:graphicFrame>
      <p:sp>
        <p:nvSpPr>
          <p:cNvPr id="8" name="スライド番号プレースホルダー 2">
            <a:extLst>
              <a:ext uri="{FF2B5EF4-FFF2-40B4-BE49-F238E27FC236}">
                <a16:creationId xmlns:a16="http://schemas.microsoft.com/office/drawing/2014/main" id="{71AADFA8-3DF5-7094-90F8-675BD7EE226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273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800983169"/>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72919"/>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274</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2722380224"/>
              </p:ext>
            </p:extLst>
          </p:nvPr>
        </p:nvGraphicFramePr>
        <p:xfrm>
          <a:off x="395663" y="684042"/>
          <a:ext cx="9127014" cy="566815"/>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56681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急性期一般入院料１における平均在院日数の見直し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sp>
        <p:nvSpPr>
          <p:cNvPr id="6" name="テキスト ボックス 5">
            <a:extLst>
              <a:ext uri="{FF2B5EF4-FFF2-40B4-BE49-F238E27FC236}">
                <a16:creationId xmlns:a16="http://schemas.microsoft.com/office/drawing/2014/main" id="{6F682193-7E40-B9E5-2E67-5F1893E30FCF}"/>
              </a:ext>
            </a:extLst>
          </p:cNvPr>
          <p:cNvSpPr txBox="1"/>
          <p:nvPr/>
        </p:nvSpPr>
        <p:spPr>
          <a:xfrm>
            <a:off x="389493" y="1852038"/>
            <a:ext cx="9127014" cy="4801314"/>
          </a:xfrm>
          <a:prstGeom prst="rect">
            <a:avLst/>
          </a:prstGeom>
          <a:solidFill>
            <a:schemeClr val="bg1">
              <a:lumMod val="95000"/>
            </a:schemeClr>
          </a:solidFill>
        </p:spPr>
        <p:txBody>
          <a:bodyPr wrap="square">
            <a:spAutoFit/>
          </a:bodyPr>
          <a:lstStyle/>
          <a:p>
            <a:pPr algn="ctr"/>
            <a:endParaRPr lang="en-US" altLang="ja-JP" sz="700" kern="100" dirty="0">
              <a:latin typeface="メイリオ" panose="020B0604030504040204" pitchFamily="50" charset="-128"/>
              <a:ea typeface="メイリオ" panose="020B0604030504040204" pitchFamily="50" charset="-128"/>
              <a:cs typeface="Times New Roman" panose="02020603050405020304" pitchFamily="18" charset="0"/>
            </a:endParaRPr>
          </a:p>
          <a:p>
            <a:pPr algn="ctr"/>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急性期一般入院料１における平均在院日数並びに一般病棟用の</a:t>
            </a:r>
            <a:endParaRPr lang="en-US" altLang="ja-JP" kern="100" dirty="0">
              <a:latin typeface="メイリオ" panose="020B0604030504040204" pitchFamily="50" charset="-128"/>
              <a:ea typeface="メイリオ" panose="020B0604030504040204" pitchFamily="50" charset="-128"/>
              <a:cs typeface="Times New Roman" panose="02020603050405020304" pitchFamily="18" charset="0"/>
            </a:endParaRPr>
          </a:p>
          <a:p>
            <a:pPr algn="ctr"/>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重症度、医療・看護必要度に係る評価項目及び該当患者割合の基準等について</a:t>
            </a:r>
            <a:r>
              <a:rPr lang="en-US" altLang="ja-JP" kern="100" dirty="0">
                <a:latin typeface="メイリオ" panose="020B0604030504040204" pitchFamily="50" charset="-128"/>
                <a:ea typeface="メイリオ" panose="020B0604030504040204" pitchFamily="50" charset="-128"/>
                <a:cs typeface="Times New Roman" panose="02020603050405020304" pitchFamily="18" charset="0"/>
              </a:rPr>
              <a:t> </a:t>
            </a:r>
            <a:endParaRPr lang="ja-JP" altLang="ja-JP" kern="100" dirty="0">
              <a:latin typeface="メイリオ" panose="020B0604030504040204" pitchFamily="50" charset="-128"/>
              <a:ea typeface="メイリオ" panose="020B0604030504040204" pitchFamily="50" charset="-128"/>
              <a:cs typeface="Times New Roman" panose="02020603050405020304" pitchFamily="18" charset="0"/>
            </a:endParaRPr>
          </a:p>
          <a:p>
            <a:pPr algn="just"/>
            <a:r>
              <a:rPr lang="en-US" altLang="ja-JP" b="1" kern="100" dirty="0">
                <a:latin typeface="メイリオ" panose="020B0604030504040204" pitchFamily="50" charset="-128"/>
                <a:ea typeface="メイリオ" panose="020B0604030504040204" pitchFamily="50" charset="-128"/>
                <a:cs typeface="Times New Roman" panose="02020603050405020304" pitchFamily="18" charset="0"/>
              </a:rPr>
              <a:t> </a:t>
            </a:r>
            <a:endParaRPr lang="ja-JP" altLang="ja-JP" b="1" kern="100" dirty="0">
              <a:latin typeface="メイリオ" panose="020B0604030504040204" pitchFamily="50" charset="-128"/>
              <a:ea typeface="メイリオ" panose="020B0604030504040204" pitchFamily="50" charset="-128"/>
              <a:cs typeface="Times New Roman" panose="02020603050405020304" pitchFamily="18" charset="0"/>
            </a:endParaRPr>
          </a:p>
          <a:p>
            <a:pPr algn="r"/>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令和６年１月</a:t>
            </a:r>
            <a:r>
              <a:rPr lang="en-US" altLang="ja-JP" kern="100" dirty="0">
                <a:latin typeface="メイリオ" panose="020B0604030504040204" pitchFamily="50" charset="-128"/>
                <a:ea typeface="メイリオ" panose="020B0604030504040204" pitchFamily="50" charset="-128"/>
                <a:cs typeface="Times New Roman" panose="02020603050405020304" pitchFamily="18" charset="0"/>
              </a:rPr>
              <a:t> 31 </a:t>
            </a:r>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日</a:t>
            </a:r>
            <a:r>
              <a:rPr lang="en-US" altLang="ja-JP" kern="100" dirty="0">
                <a:latin typeface="メイリオ" panose="020B0604030504040204" pitchFamily="50" charset="-128"/>
                <a:ea typeface="メイリオ" panose="020B0604030504040204" pitchFamily="50" charset="-128"/>
                <a:cs typeface="Times New Roman" panose="02020603050405020304" pitchFamily="18" charset="0"/>
              </a:rPr>
              <a:t> </a:t>
            </a:r>
            <a:endParaRPr lang="ja-JP" altLang="ja-JP" kern="100" dirty="0">
              <a:latin typeface="メイリオ" panose="020B0604030504040204" pitchFamily="50" charset="-128"/>
              <a:ea typeface="メイリオ" panose="020B0604030504040204" pitchFamily="50" charset="-128"/>
              <a:cs typeface="Times New Roman" panose="02020603050405020304" pitchFamily="18" charset="0"/>
            </a:endParaRPr>
          </a:p>
          <a:p>
            <a:pPr algn="just"/>
            <a:r>
              <a:rPr lang="en-US" altLang="ja-JP" kern="100" dirty="0">
                <a:latin typeface="メイリオ" panose="020B0604030504040204" pitchFamily="50" charset="-128"/>
                <a:ea typeface="メイリオ" panose="020B0604030504040204" pitchFamily="50" charset="-128"/>
                <a:cs typeface="Times New Roman" panose="02020603050405020304" pitchFamily="18" charset="0"/>
              </a:rPr>
              <a:t> </a:t>
            </a:r>
            <a:endParaRPr lang="ja-JP" altLang="ja-JP" kern="100" dirty="0">
              <a:latin typeface="メイリオ" panose="020B0604030504040204" pitchFamily="50" charset="-128"/>
              <a:ea typeface="メイリオ" panose="020B0604030504040204" pitchFamily="50" charset="-128"/>
              <a:cs typeface="Times New Roman" panose="02020603050405020304" pitchFamily="18" charset="0"/>
            </a:endParaRPr>
          </a:p>
          <a:p>
            <a:pPr algn="just"/>
            <a:r>
              <a:rPr lang="ja-JP" altLang="en-US" kern="100" dirty="0">
                <a:latin typeface="メイリオ" panose="020B0604030504040204" pitchFamily="50" charset="-128"/>
                <a:ea typeface="メイリオ" panose="020B0604030504040204" pitchFamily="50" charset="-128"/>
                <a:cs typeface="Times New Roman" panose="02020603050405020304" pitchFamily="18" charset="0"/>
              </a:rPr>
              <a:t>　</a:t>
            </a:r>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急性期一般入院料１における平均在院日数並びに一般病棟用の重症度、医療・看護必要度に係る評価項目及び該当患者割合の基準等について、公益委員の考えは以下のとおりである。</a:t>
            </a:r>
            <a:r>
              <a:rPr lang="en-US" altLang="ja-JP" kern="100" dirty="0">
                <a:latin typeface="メイリオ" panose="020B0604030504040204" pitchFamily="50" charset="-128"/>
                <a:ea typeface="メイリオ" panose="020B0604030504040204" pitchFamily="50" charset="-128"/>
                <a:cs typeface="Times New Roman" panose="02020603050405020304" pitchFamily="18" charset="0"/>
              </a:rPr>
              <a:t> </a:t>
            </a:r>
            <a:endParaRPr lang="ja-JP" altLang="ja-JP" kern="100" dirty="0">
              <a:latin typeface="メイリオ" panose="020B0604030504040204" pitchFamily="50" charset="-128"/>
              <a:ea typeface="メイリオ" panose="020B0604030504040204" pitchFamily="50" charset="-128"/>
              <a:cs typeface="Times New Roman" panose="02020603050405020304" pitchFamily="18" charset="0"/>
            </a:endParaRPr>
          </a:p>
          <a:p>
            <a:pPr algn="just"/>
            <a:r>
              <a:rPr lang="en-US" altLang="ja-JP" kern="100" dirty="0">
                <a:latin typeface="メイリオ" panose="020B0604030504040204" pitchFamily="50" charset="-128"/>
                <a:ea typeface="メイリオ" panose="020B0604030504040204" pitchFamily="50" charset="-128"/>
                <a:cs typeface="Times New Roman" panose="02020603050405020304" pitchFamily="18" charset="0"/>
              </a:rPr>
              <a:t> </a:t>
            </a:r>
            <a:endParaRPr lang="ja-JP" altLang="ja-JP" kern="100" dirty="0">
              <a:latin typeface="メイリオ" panose="020B0604030504040204" pitchFamily="50" charset="-128"/>
              <a:ea typeface="メイリオ" panose="020B0604030504040204" pitchFamily="50" charset="-128"/>
              <a:cs typeface="Times New Roman" panose="02020603050405020304" pitchFamily="18" charset="0"/>
            </a:endParaRPr>
          </a:p>
          <a:p>
            <a:pPr marL="294084" indent="-294084" algn="just"/>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１．今回改定においては、入院患者の状態に応じた適切な評価を行う観点から、</a:t>
            </a:r>
            <a:r>
              <a:rPr lang="ja-JP" altLang="ja-JP" kern="100" dirty="0">
                <a:solidFill>
                  <a:srgbClr val="FF0000"/>
                </a:solidFill>
                <a:latin typeface="メイリオ" panose="020B0604030504040204" pitchFamily="50" charset="-128"/>
                <a:ea typeface="メイリオ" panose="020B0604030504040204" pitchFamily="50" charset="-128"/>
                <a:cs typeface="Times New Roman" panose="02020603050405020304" pitchFamily="18" charset="0"/>
              </a:rPr>
              <a:t>急性期一般入院料１</a:t>
            </a:r>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における</a:t>
            </a:r>
            <a:r>
              <a:rPr lang="ja-JP" altLang="ja-JP" kern="100" dirty="0">
                <a:solidFill>
                  <a:srgbClr val="FF0000"/>
                </a:solidFill>
                <a:latin typeface="メイリオ" panose="020B0604030504040204" pitchFamily="50" charset="-128"/>
                <a:ea typeface="メイリオ" panose="020B0604030504040204" pitchFamily="50" charset="-128"/>
                <a:cs typeface="Times New Roman" panose="02020603050405020304" pitchFamily="18" charset="0"/>
              </a:rPr>
              <a:t>平均在院日数</a:t>
            </a:r>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a:t>
            </a:r>
            <a:r>
              <a:rPr lang="ja-JP" altLang="ja-JP" kern="100" dirty="0">
                <a:solidFill>
                  <a:srgbClr val="FF0000"/>
                </a:solidFill>
                <a:latin typeface="メイリオ" panose="020B0604030504040204" pitchFamily="50" charset="-128"/>
                <a:ea typeface="メイリオ" panose="020B0604030504040204" pitchFamily="50" charset="-128"/>
                <a:cs typeface="Times New Roman" panose="02020603050405020304" pitchFamily="18" charset="0"/>
              </a:rPr>
              <a:t>重症度、医療・看護必要度の評価項目</a:t>
            </a:r>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や</a:t>
            </a:r>
            <a:r>
              <a:rPr lang="ja-JP" altLang="ja-JP" kern="100" dirty="0">
                <a:solidFill>
                  <a:srgbClr val="FF0000"/>
                </a:solidFill>
                <a:latin typeface="メイリオ" panose="020B0604030504040204" pitchFamily="50" charset="-128"/>
                <a:ea typeface="メイリオ" panose="020B0604030504040204" pitchFamily="50" charset="-128"/>
                <a:cs typeface="Times New Roman" panose="02020603050405020304" pitchFamily="18" charset="0"/>
              </a:rPr>
              <a:t>該当患者割合の基準</a:t>
            </a:r>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について、急性期入院医療の必要性に応じた見直しを行うことについて、議論が行われてきた。具体的な見直しについては、</a:t>
            </a:r>
            <a:r>
              <a:rPr lang="ja-JP" altLang="ja-JP" kern="100" dirty="0">
                <a:solidFill>
                  <a:srgbClr val="FF0000"/>
                </a:solidFill>
                <a:latin typeface="メイリオ" panose="020B0604030504040204" pitchFamily="50" charset="-128"/>
                <a:ea typeface="メイリオ" panose="020B0604030504040204" pitchFamily="50" charset="-128"/>
                <a:cs typeface="Times New Roman" panose="02020603050405020304" pitchFamily="18" charset="0"/>
              </a:rPr>
              <a:t>評価項目の見直しについて４つの案が示され</a:t>
            </a:r>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、両側委員において、当該評価項目の見直し及び該当患者割合基準の見直しについてシミュレーションを行うことに合意し、</a:t>
            </a:r>
            <a:r>
              <a:rPr lang="ja-JP" altLang="ja-JP" kern="100" dirty="0">
                <a:solidFill>
                  <a:srgbClr val="FF0000"/>
                </a:solidFill>
                <a:latin typeface="メイリオ" panose="020B0604030504040204" pitchFamily="50" charset="-128"/>
                <a:ea typeface="メイリオ" panose="020B0604030504040204" pitchFamily="50" charset="-128"/>
                <a:cs typeface="Times New Roman" panose="02020603050405020304" pitchFamily="18" charset="0"/>
              </a:rPr>
              <a:t>シミュレーションの結果が示された</a:t>
            </a:r>
            <a:r>
              <a:rPr lang="ja-JP" altLang="en-US" kern="100" dirty="0">
                <a:latin typeface="メイリオ" panose="020B0604030504040204" pitchFamily="50" charset="-128"/>
                <a:ea typeface="メイリオ" panose="020B0604030504040204" pitchFamily="50" charset="-128"/>
                <a:cs typeface="Times New Roman" panose="02020603050405020304" pitchFamily="18" charset="0"/>
              </a:rPr>
              <a:t>。</a:t>
            </a:r>
            <a:endParaRPr lang="ja-JP" altLang="ja-JP" kern="100" dirty="0">
              <a:latin typeface="メイリオ" panose="020B0604030504040204" pitchFamily="50" charset="-128"/>
              <a:ea typeface="メイリオ" panose="020B0604030504040204" pitchFamily="50" charset="-128"/>
              <a:cs typeface="Times New Roman" panose="02020603050405020304" pitchFamily="18" charset="0"/>
            </a:endParaRPr>
          </a:p>
        </p:txBody>
      </p:sp>
      <p:graphicFrame>
        <p:nvGraphicFramePr>
          <p:cNvPr id="4" name="表 3">
            <a:extLst>
              <a:ext uri="{FF2B5EF4-FFF2-40B4-BE49-F238E27FC236}">
                <a16:creationId xmlns:a16="http://schemas.microsoft.com/office/drawing/2014/main" id="{A15493FA-E235-B4FA-56C0-42981FBC4628}"/>
              </a:ext>
            </a:extLst>
          </p:cNvPr>
          <p:cNvGraphicFramePr>
            <a:graphicFrameLocks noGrp="1"/>
          </p:cNvGraphicFramePr>
          <p:nvPr>
            <p:extLst>
              <p:ext uri="{D42A27DB-BD31-4B8C-83A1-F6EECF244321}">
                <p14:modId xmlns:p14="http://schemas.microsoft.com/office/powerpoint/2010/main" val="4175614598"/>
              </p:ext>
            </p:extLst>
          </p:nvPr>
        </p:nvGraphicFramePr>
        <p:xfrm>
          <a:off x="3782870" y="1449529"/>
          <a:ext cx="2340260" cy="318136"/>
        </p:xfrm>
        <a:graphic>
          <a:graphicData uri="http://schemas.openxmlformats.org/drawingml/2006/table">
            <a:tbl>
              <a:tblPr firstRow="1" bandRow="1">
                <a:tableStyleId>{5C22544A-7EE6-4342-B048-85BDC9FD1C3A}</a:tableStyleId>
              </a:tblPr>
              <a:tblGrid>
                <a:gridCol w="2340260">
                  <a:extLst>
                    <a:ext uri="{9D8B030D-6E8A-4147-A177-3AD203B41FA5}">
                      <a16:colId xmlns:a16="http://schemas.microsoft.com/office/drawing/2014/main" val="2317306271"/>
                    </a:ext>
                  </a:extLst>
                </a:gridCol>
              </a:tblGrid>
              <a:tr h="267870">
                <a:tc>
                  <a:txBody>
                    <a:bodyPr/>
                    <a:lstStyle/>
                    <a:p>
                      <a:pPr algn="ctr"/>
                      <a:r>
                        <a:rPr kumimoji="1" lang="ja-JP" altLang="en-US" sz="1600" dirty="0"/>
                        <a:t>公益裁定について①</a:t>
                      </a:r>
                    </a:p>
                  </a:txBody>
                  <a:tcPr marL="74295" marR="74295" marT="37148" marB="37148">
                    <a:solidFill>
                      <a:srgbClr val="00682F"/>
                    </a:solidFill>
                  </a:tcPr>
                </a:tc>
                <a:extLst>
                  <a:ext uri="{0D108BD9-81ED-4DB2-BD59-A6C34878D82A}">
                    <a16:rowId xmlns:a16="http://schemas.microsoft.com/office/drawing/2014/main" val="2420970457"/>
                  </a:ext>
                </a:extLst>
              </a:tr>
            </a:tbl>
          </a:graphicData>
        </a:graphic>
      </p:graphicFrame>
    </p:spTree>
    <p:extLst>
      <p:ext uri="{BB962C8B-B14F-4D97-AF65-F5344CB8AC3E}">
        <p14:creationId xmlns:p14="http://schemas.microsoft.com/office/powerpoint/2010/main" val="3555485598"/>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A3BDCAFB-D3D2-31EF-8EE0-063A49BB0BE9}"/>
              </a:ext>
            </a:extLst>
          </p:cNvPr>
          <p:cNvSpPr txBox="1"/>
          <p:nvPr/>
        </p:nvSpPr>
        <p:spPr>
          <a:xfrm>
            <a:off x="275659" y="643016"/>
            <a:ext cx="9354682" cy="6032421"/>
          </a:xfrm>
          <a:prstGeom prst="rect">
            <a:avLst/>
          </a:prstGeom>
          <a:solidFill>
            <a:schemeClr val="bg1">
              <a:lumMod val="95000"/>
            </a:schemeClr>
          </a:solidFill>
        </p:spPr>
        <p:txBody>
          <a:bodyPr wrap="square">
            <a:spAutoFit/>
          </a:bodyPr>
          <a:lstStyle/>
          <a:p>
            <a:pPr marL="216694" indent="-216694" algn="just"/>
            <a:endParaRPr lang="en-US" altLang="ja-JP" sz="800" kern="100" dirty="0">
              <a:latin typeface="メイリオ" panose="020B0604030504040204" pitchFamily="50" charset="-128"/>
              <a:ea typeface="メイリオ" panose="020B0604030504040204" pitchFamily="50" charset="-128"/>
              <a:cs typeface="Times New Roman" panose="02020603050405020304" pitchFamily="18" charset="0"/>
            </a:endParaRPr>
          </a:p>
          <a:p>
            <a:pPr marL="216694" indent="-216694" algn="just"/>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３．シミュレーションにおける評価項目の見直しによる影響について、該当患者割合の基準を満たす医療機関割合の変化が、急性期一般入院料１のうち重症度、医療・看護必要度Ⅰを用いる医療機関において大きく、中でも</a:t>
            </a:r>
            <a:r>
              <a:rPr lang="ja-JP" altLang="ja-JP" kern="100" dirty="0">
                <a:solidFill>
                  <a:srgbClr val="FF0000"/>
                </a:solidFill>
                <a:latin typeface="メイリオ" panose="020B0604030504040204" pitchFamily="50" charset="-128"/>
                <a:ea typeface="メイリオ" panose="020B0604030504040204" pitchFamily="50" charset="-128"/>
                <a:cs typeface="Times New Roman" panose="02020603050405020304" pitchFamily="18" charset="0"/>
              </a:rPr>
              <a:t>案１及び案３による見直しの場合</a:t>
            </a:r>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に特に大きいことが示された。したがって、該当患者割合の基準を現行の水準とした場合、</a:t>
            </a:r>
            <a:r>
              <a:rPr lang="ja-JP" altLang="ja-JP" kern="100" dirty="0">
                <a:solidFill>
                  <a:srgbClr val="FF0000"/>
                </a:solidFill>
                <a:latin typeface="メイリオ" panose="020B0604030504040204" pitchFamily="50" charset="-128"/>
                <a:ea typeface="メイリオ" panose="020B0604030504040204" pitchFamily="50" charset="-128"/>
                <a:cs typeface="Times New Roman" panose="02020603050405020304" pitchFamily="18" charset="0"/>
              </a:rPr>
              <a:t>相当数の医療機関が基準を満たさなくなることが想定される</a:t>
            </a:r>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a:t>
            </a:r>
            <a:r>
              <a:rPr lang="en-US" altLang="ja-JP" kern="100" dirty="0">
                <a:latin typeface="メイリオ" panose="020B0604030504040204" pitchFamily="50" charset="-128"/>
                <a:ea typeface="メイリオ" panose="020B0604030504040204" pitchFamily="50" charset="-128"/>
                <a:cs typeface="Times New Roman" panose="02020603050405020304" pitchFamily="18" charset="0"/>
              </a:rPr>
              <a:t> </a:t>
            </a:r>
          </a:p>
          <a:p>
            <a:pPr marL="216694" indent="-216694" algn="just"/>
            <a:endParaRPr lang="en-US" altLang="ja-JP" kern="100" dirty="0">
              <a:latin typeface="メイリオ" panose="020B0604030504040204" pitchFamily="50" charset="-128"/>
              <a:ea typeface="メイリオ" panose="020B0604030504040204" pitchFamily="50" charset="-128"/>
              <a:cs typeface="Times New Roman" panose="02020603050405020304" pitchFamily="18" charset="0"/>
            </a:endParaRPr>
          </a:p>
          <a:p>
            <a:pPr marL="216694" indent="-216694" algn="just"/>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４．一方で、患者の状態に応じた適切な入院料が選択され、医療資源が適切に配分されるよう、地域医療に配慮しつつも、急性期一般入院料１から他の入院料への転換を含めた、適切な機能分化が促される取組を進めることは重要である。</a:t>
            </a:r>
            <a:r>
              <a:rPr lang="ja-JP" altLang="ja-JP" kern="100" dirty="0">
                <a:solidFill>
                  <a:srgbClr val="FF0000"/>
                </a:solidFill>
                <a:latin typeface="メイリオ" panose="020B0604030504040204" pitchFamily="50" charset="-128"/>
                <a:ea typeface="メイリオ" panose="020B0604030504040204" pitchFamily="50" charset="-128"/>
                <a:cs typeface="Times New Roman" panose="02020603050405020304" pitchFamily="18" charset="0"/>
              </a:rPr>
              <a:t>今回の診療報酬改定において後期高齢者の中等症の急性疾患ニーズに応える地域包括医療病棟が新設されること、入院基本料の見直しが見込まれていること及び前回改定における重症度、医療・看護必要度の見直しにおいて、一定程度の医療機関が基準を満たさなくなることが想定されていたにもかかわらず、実際には急性期一般入院料１の病床数は増加したことを考慮すると、今回の改定においては該当患者割合の基準を一定程度高く設定することが、将来の医療ニーズ及び人口構成の変化を踏まえ、入院患者の状態に応じて適切に医療資源を投入する体制の構築を進めるに当たり重要と考えられる</a:t>
            </a:r>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a:t>
            </a:r>
            <a:endParaRPr lang="en-US" altLang="ja-JP" kern="100" dirty="0">
              <a:latin typeface="メイリオ" panose="020B0604030504040204" pitchFamily="50" charset="-128"/>
              <a:ea typeface="メイリオ" panose="020B0604030504040204" pitchFamily="50" charset="-128"/>
              <a:cs typeface="Times New Roman" panose="02020603050405020304" pitchFamily="18" charset="0"/>
            </a:endParaRPr>
          </a:p>
          <a:p>
            <a:pPr marL="216694" indent="-216694" algn="just"/>
            <a:endParaRPr lang="en-US" altLang="ja-JP" kern="100" dirty="0">
              <a:latin typeface="メイリオ" panose="020B0604030504040204" pitchFamily="50" charset="-128"/>
              <a:ea typeface="メイリオ" panose="020B0604030504040204" pitchFamily="50" charset="-128"/>
              <a:cs typeface="Times New Roman" panose="02020603050405020304" pitchFamily="18" charset="0"/>
            </a:endParaRPr>
          </a:p>
          <a:p>
            <a:pPr marL="216694" indent="-216694" algn="just"/>
            <a:endParaRPr lang="en-US" altLang="ja-JP" kern="100" dirty="0">
              <a:latin typeface="メイリオ" panose="020B0604030504040204" pitchFamily="50" charset="-128"/>
              <a:ea typeface="メイリオ" panose="020B0604030504040204" pitchFamily="50" charset="-128"/>
              <a:cs typeface="Times New Roman" panose="02020603050405020304" pitchFamily="18" charset="0"/>
            </a:endParaRPr>
          </a:p>
          <a:p>
            <a:pPr marL="216694" indent="-216694" algn="just"/>
            <a:endParaRPr lang="en-US" altLang="ja-JP" sz="1100" kern="100" dirty="0">
              <a:latin typeface="メイリオ" panose="020B0604030504040204" pitchFamily="50" charset="-128"/>
              <a:ea typeface="メイリオ" panose="020B0604030504040204" pitchFamily="50" charset="-128"/>
              <a:cs typeface="Times New Roman" panose="02020603050405020304" pitchFamily="18" charset="0"/>
            </a:endParaRPr>
          </a:p>
          <a:p>
            <a:pPr marL="216694" indent="-216694" algn="just"/>
            <a:endParaRPr lang="en-US" altLang="ja-JP" kern="100" dirty="0">
              <a:latin typeface="メイリオ" panose="020B0604030504040204" pitchFamily="50" charset="-128"/>
              <a:ea typeface="メイリオ" panose="020B0604030504040204" pitchFamily="50" charset="-128"/>
              <a:cs typeface="Times New Roman" panose="02020603050405020304" pitchFamily="18" charset="0"/>
            </a:endParaRPr>
          </a:p>
          <a:p>
            <a:pPr marL="216694" indent="-216694" algn="just"/>
            <a:endParaRPr lang="ja-JP" altLang="ja-JP" sz="1600" kern="100" dirty="0">
              <a:latin typeface="メイリオ" panose="020B0604030504040204" pitchFamily="50" charset="-128"/>
              <a:ea typeface="メイリオ" panose="020B0604030504040204" pitchFamily="50" charset="-128"/>
              <a:cs typeface="Times New Roman" panose="02020603050405020304" pitchFamily="18" charset="0"/>
            </a:endParaRPr>
          </a:p>
        </p:txBody>
      </p:sp>
      <p:graphicFrame>
        <p:nvGraphicFramePr>
          <p:cNvPr id="2" name="表 1">
            <a:extLst>
              <a:ext uri="{FF2B5EF4-FFF2-40B4-BE49-F238E27FC236}">
                <a16:creationId xmlns:a16="http://schemas.microsoft.com/office/drawing/2014/main" id="{883984B8-DCEF-D251-659F-B1C7F27D7D9C}"/>
              </a:ext>
            </a:extLst>
          </p:cNvPr>
          <p:cNvGraphicFramePr>
            <a:graphicFrameLocks noGrp="1"/>
          </p:cNvGraphicFramePr>
          <p:nvPr>
            <p:extLst>
              <p:ext uri="{D42A27DB-BD31-4B8C-83A1-F6EECF244321}">
                <p14:modId xmlns:p14="http://schemas.microsoft.com/office/powerpoint/2010/main" val="377447273"/>
              </p:ext>
            </p:extLst>
          </p:nvPr>
        </p:nvGraphicFramePr>
        <p:xfrm>
          <a:off x="3782870" y="250670"/>
          <a:ext cx="2340260" cy="318136"/>
        </p:xfrm>
        <a:graphic>
          <a:graphicData uri="http://schemas.openxmlformats.org/drawingml/2006/table">
            <a:tbl>
              <a:tblPr firstRow="1" bandRow="1">
                <a:tableStyleId>{5C22544A-7EE6-4342-B048-85BDC9FD1C3A}</a:tableStyleId>
              </a:tblPr>
              <a:tblGrid>
                <a:gridCol w="2340260">
                  <a:extLst>
                    <a:ext uri="{9D8B030D-6E8A-4147-A177-3AD203B41FA5}">
                      <a16:colId xmlns:a16="http://schemas.microsoft.com/office/drawing/2014/main" val="2317306271"/>
                    </a:ext>
                  </a:extLst>
                </a:gridCol>
              </a:tblGrid>
              <a:tr h="301308">
                <a:tc>
                  <a:txBody>
                    <a:bodyPr/>
                    <a:lstStyle/>
                    <a:p>
                      <a:pPr algn="ctr"/>
                      <a:r>
                        <a:rPr kumimoji="1" lang="ja-JP" altLang="en-US" sz="1600" dirty="0"/>
                        <a:t>公益裁定について②</a:t>
                      </a:r>
                    </a:p>
                  </a:txBody>
                  <a:tcPr marL="74295" marR="74295" marT="37148" marB="37148">
                    <a:solidFill>
                      <a:srgbClr val="00682F"/>
                    </a:solidFill>
                  </a:tcPr>
                </a:tc>
                <a:extLst>
                  <a:ext uri="{0D108BD9-81ED-4DB2-BD59-A6C34878D82A}">
                    <a16:rowId xmlns:a16="http://schemas.microsoft.com/office/drawing/2014/main" val="2420970457"/>
                  </a:ext>
                </a:extLst>
              </a:tr>
            </a:tbl>
          </a:graphicData>
        </a:graphic>
      </p:graphicFrame>
      <p:graphicFrame>
        <p:nvGraphicFramePr>
          <p:cNvPr id="3" name="表 2">
            <a:extLst>
              <a:ext uri="{FF2B5EF4-FFF2-40B4-BE49-F238E27FC236}">
                <a16:creationId xmlns:a16="http://schemas.microsoft.com/office/drawing/2014/main" id="{D09B5A64-56FA-B672-EFA9-B2ABFFA28564}"/>
              </a:ext>
            </a:extLst>
          </p:cNvPr>
          <p:cNvGraphicFramePr>
            <a:graphicFrameLocks noGrp="1"/>
          </p:cNvGraphicFramePr>
          <p:nvPr>
            <p:extLst>
              <p:ext uri="{D42A27DB-BD31-4B8C-83A1-F6EECF244321}">
                <p14:modId xmlns:p14="http://schemas.microsoft.com/office/powerpoint/2010/main" val="3295704592"/>
              </p:ext>
            </p:extLst>
          </p:nvPr>
        </p:nvGraphicFramePr>
        <p:xfrm>
          <a:off x="1247776" y="5524706"/>
          <a:ext cx="7779884" cy="1082626"/>
        </p:xfrm>
        <a:graphic>
          <a:graphicData uri="http://schemas.openxmlformats.org/drawingml/2006/table">
            <a:tbl>
              <a:tblPr firstRow="1" firstCol="1" bandRow="1">
                <a:tableStyleId>{5C22544A-7EE6-4342-B048-85BDC9FD1C3A}</a:tableStyleId>
              </a:tblPr>
              <a:tblGrid>
                <a:gridCol w="3048872">
                  <a:extLst>
                    <a:ext uri="{9D8B030D-6E8A-4147-A177-3AD203B41FA5}">
                      <a16:colId xmlns:a16="http://schemas.microsoft.com/office/drawing/2014/main" val="1262186916"/>
                    </a:ext>
                  </a:extLst>
                </a:gridCol>
                <a:gridCol w="1366736">
                  <a:extLst>
                    <a:ext uri="{9D8B030D-6E8A-4147-A177-3AD203B41FA5}">
                      <a16:colId xmlns:a16="http://schemas.microsoft.com/office/drawing/2014/main" val="1406200499"/>
                    </a:ext>
                  </a:extLst>
                </a:gridCol>
                <a:gridCol w="800118">
                  <a:extLst>
                    <a:ext uri="{9D8B030D-6E8A-4147-A177-3AD203B41FA5}">
                      <a16:colId xmlns:a16="http://schemas.microsoft.com/office/drawing/2014/main" val="2451793680"/>
                    </a:ext>
                  </a:extLst>
                </a:gridCol>
                <a:gridCol w="883856">
                  <a:extLst>
                    <a:ext uri="{9D8B030D-6E8A-4147-A177-3AD203B41FA5}">
                      <a16:colId xmlns:a16="http://schemas.microsoft.com/office/drawing/2014/main" val="1832663527"/>
                    </a:ext>
                  </a:extLst>
                </a:gridCol>
                <a:gridCol w="864432">
                  <a:extLst>
                    <a:ext uri="{9D8B030D-6E8A-4147-A177-3AD203B41FA5}">
                      <a16:colId xmlns:a16="http://schemas.microsoft.com/office/drawing/2014/main" val="2287703068"/>
                    </a:ext>
                  </a:extLst>
                </a:gridCol>
                <a:gridCol w="815870">
                  <a:extLst>
                    <a:ext uri="{9D8B030D-6E8A-4147-A177-3AD203B41FA5}">
                      <a16:colId xmlns:a16="http://schemas.microsoft.com/office/drawing/2014/main" val="1256328495"/>
                    </a:ext>
                  </a:extLst>
                </a:gridCol>
              </a:tblGrid>
              <a:tr h="260306">
                <a:tc>
                  <a:txBody>
                    <a:bodyPr/>
                    <a:lstStyle/>
                    <a:p>
                      <a:pPr algn="ctr"/>
                      <a:r>
                        <a:rPr lang="ja-JP" sz="1000" kern="100" dirty="0">
                          <a:effectLst/>
                        </a:rPr>
                        <a:t>変更する項目</a:t>
                      </a:r>
                      <a:endParaRPr lang="ja-JP"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ctr"/>
                      <a:r>
                        <a:rPr lang="ja-JP" sz="1000" kern="100" dirty="0">
                          <a:effectLst/>
                        </a:rPr>
                        <a:t>変更の内容</a:t>
                      </a:r>
                      <a:endParaRPr lang="ja-JP"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ctr"/>
                      <a:r>
                        <a:rPr lang="ja-JP" sz="1000" kern="100">
                          <a:effectLst/>
                        </a:rPr>
                        <a:t>見直し案１</a:t>
                      </a:r>
                      <a:endParaRPr lang="ja-JP" sz="12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ctr"/>
                      <a:r>
                        <a:rPr lang="ja-JP" sz="1000" kern="100">
                          <a:effectLst/>
                        </a:rPr>
                        <a:t>見直し案２</a:t>
                      </a:r>
                      <a:endParaRPr lang="ja-JP" sz="12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ctr"/>
                      <a:r>
                        <a:rPr lang="ja-JP" sz="1000" kern="100">
                          <a:effectLst/>
                        </a:rPr>
                        <a:t>見直し案３</a:t>
                      </a:r>
                      <a:endParaRPr lang="ja-JP" sz="12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ctr"/>
                      <a:r>
                        <a:rPr lang="ja-JP" sz="1000" kern="100">
                          <a:effectLst/>
                        </a:rPr>
                        <a:t>見直し案４</a:t>
                      </a:r>
                      <a:endParaRPr lang="ja-JP" sz="12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extLst>
                  <a:ext uri="{0D108BD9-81ED-4DB2-BD59-A6C34878D82A}">
                    <a16:rowId xmlns:a16="http://schemas.microsoft.com/office/drawing/2014/main" val="1561967759"/>
                  </a:ext>
                </a:extLst>
              </a:tr>
              <a:tr h="205580">
                <a:tc rowSpan="2">
                  <a:txBody>
                    <a:bodyPr/>
                    <a:lstStyle/>
                    <a:p>
                      <a:pPr algn="just"/>
                      <a:r>
                        <a:rPr lang="ja-JP" sz="1000" kern="100">
                          <a:effectLst/>
                        </a:rPr>
                        <a:t>救急搬送後の入院</a:t>
                      </a:r>
                      <a:r>
                        <a:rPr lang="en-US" sz="1000" kern="100">
                          <a:effectLst/>
                        </a:rPr>
                        <a:t>/</a:t>
                      </a:r>
                      <a:r>
                        <a:rPr lang="ja-JP" sz="1000" kern="100">
                          <a:effectLst/>
                        </a:rPr>
                        <a:t>緊急に入院を必要とする状態</a:t>
                      </a:r>
                      <a:endParaRPr lang="ja-JP" sz="12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just"/>
                      <a:r>
                        <a:rPr lang="ja-JP" sz="900" kern="100" dirty="0">
                          <a:effectLst/>
                        </a:rPr>
                        <a:t>評価日数を１日とする。</a:t>
                      </a:r>
                      <a:endParaRPr lang="ja-JP" sz="11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ctr"/>
                      <a:r>
                        <a:rPr lang="ja-JP" altLang="en-US" sz="1000" kern="100">
                          <a:effectLst/>
                          <a:latin typeface="メイリオ" panose="020B0604030504040204" pitchFamily="50" charset="-128"/>
                          <a:ea typeface="メイリオ" panose="020B0604030504040204" pitchFamily="50" charset="-128"/>
                          <a:cs typeface="Times New Roman" panose="02020603050405020304" pitchFamily="18" charset="0"/>
                        </a:rPr>
                        <a:t>○</a:t>
                      </a:r>
                      <a:endParaRPr lang="ja-JP" sz="12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ctr"/>
                      <a:r>
                        <a:rPr lang="en-US" sz="1000" kern="100">
                          <a:effectLst/>
                        </a:rPr>
                        <a:t> </a:t>
                      </a:r>
                      <a:endParaRPr lang="ja-JP" sz="12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ctr"/>
                      <a:r>
                        <a:rPr lang="ja-JP" altLang="en-US" sz="1000" kern="100" dirty="0">
                          <a:effectLst/>
                          <a:latin typeface="メイリオ" panose="020B0604030504040204" pitchFamily="50" charset="-128"/>
                          <a:ea typeface="メイリオ" panose="020B0604030504040204" pitchFamily="50" charset="-128"/>
                          <a:cs typeface="Times New Roman" panose="02020603050405020304" pitchFamily="18" charset="0"/>
                        </a:rPr>
                        <a:t>○</a:t>
                      </a:r>
                      <a:endParaRPr lang="ja-JP"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ctr"/>
                      <a:r>
                        <a:rPr lang="en-US" sz="1000" kern="100">
                          <a:effectLst/>
                        </a:rPr>
                        <a:t> </a:t>
                      </a:r>
                      <a:endParaRPr lang="ja-JP" sz="12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extLst>
                  <a:ext uri="{0D108BD9-81ED-4DB2-BD59-A6C34878D82A}">
                    <a16:rowId xmlns:a16="http://schemas.microsoft.com/office/drawing/2014/main" val="3383539313"/>
                  </a:ext>
                </a:extLst>
              </a:tr>
              <a:tr h="205580">
                <a:tc vMerge="1">
                  <a:txBody>
                    <a:bodyPr/>
                    <a:lstStyle/>
                    <a:p>
                      <a:endParaRPr kumimoji="1" lang="ja-JP" altLang="en-US"/>
                    </a:p>
                  </a:txBody>
                  <a:tcPr/>
                </a:tc>
                <a:tc>
                  <a:txBody>
                    <a:bodyPr/>
                    <a:lstStyle/>
                    <a:p>
                      <a:pPr algn="just"/>
                      <a:r>
                        <a:rPr lang="ja-JP" sz="900" kern="100" dirty="0">
                          <a:effectLst/>
                        </a:rPr>
                        <a:t>評価日数を２日とする。</a:t>
                      </a:r>
                      <a:endParaRPr lang="ja-JP" sz="11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ctr"/>
                      <a:r>
                        <a:rPr lang="en-US" sz="1000" kern="100" dirty="0">
                          <a:effectLst/>
                        </a:rPr>
                        <a:t> </a:t>
                      </a:r>
                      <a:endParaRPr lang="ja-JP"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ctr"/>
                      <a:r>
                        <a:rPr lang="ja-JP" altLang="en-US" sz="1000" kern="100" dirty="0">
                          <a:effectLst/>
                          <a:latin typeface="メイリオ" panose="020B0604030504040204" pitchFamily="50" charset="-128"/>
                          <a:ea typeface="メイリオ" panose="020B0604030504040204" pitchFamily="50" charset="-128"/>
                          <a:cs typeface="Times New Roman" panose="02020603050405020304" pitchFamily="18" charset="0"/>
                        </a:rPr>
                        <a:t>○</a:t>
                      </a:r>
                      <a:endParaRPr lang="ja-JP"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ctr"/>
                      <a:r>
                        <a:rPr lang="en-US" sz="1000" kern="100">
                          <a:effectLst/>
                        </a:rPr>
                        <a:t> </a:t>
                      </a:r>
                      <a:endParaRPr lang="ja-JP" sz="12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ctr"/>
                      <a:r>
                        <a:rPr lang="ja-JP" altLang="en-US" sz="1000" kern="100">
                          <a:effectLst/>
                          <a:latin typeface="メイリオ" panose="020B0604030504040204" pitchFamily="50" charset="-128"/>
                          <a:ea typeface="メイリオ" panose="020B0604030504040204" pitchFamily="50" charset="-128"/>
                          <a:cs typeface="Times New Roman" panose="02020603050405020304" pitchFamily="18" charset="0"/>
                        </a:rPr>
                        <a:t>○</a:t>
                      </a:r>
                      <a:endParaRPr lang="ja-JP" altLang="ja-JP" sz="12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extLst>
                  <a:ext uri="{0D108BD9-81ED-4DB2-BD59-A6C34878D82A}">
                    <a16:rowId xmlns:a16="http://schemas.microsoft.com/office/drawing/2014/main" val="3842730083"/>
                  </a:ext>
                </a:extLst>
              </a:tr>
              <a:tr h="205580">
                <a:tc>
                  <a:txBody>
                    <a:bodyPr/>
                    <a:lstStyle/>
                    <a:p>
                      <a:pPr algn="just"/>
                      <a:r>
                        <a:rPr lang="ja-JP" sz="1000" kern="100">
                          <a:effectLst/>
                        </a:rPr>
                        <a:t>抗悪性腫瘍剤の使用（注射剤のみ）</a:t>
                      </a:r>
                      <a:endParaRPr lang="ja-JP" sz="12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just"/>
                      <a:r>
                        <a:rPr lang="ja-JP" sz="900" kern="100" dirty="0">
                          <a:effectLst/>
                        </a:rPr>
                        <a:t>得点を３点とする。</a:t>
                      </a:r>
                      <a:endParaRPr lang="ja-JP" sz="11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ctr"/>
                      <a:r>
                        <a:rPr lang="en-US" sz="1000" kern="100" dirty="0">
                          <a:effectLst/>
                        </a:rPr>
                        <a:t> </a:t>
                      </a:r>
                      <a:endParaRPr lang="ja-JP"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ctr"/>
                      <a:r>
                        <a:rPr lang="en-US" sz="1000" kern="100" dirty="0">
                          <a:effectLst/>
                        </a:rPr>
                        <a:t> </a:t>
                      </a:r>
                      <a:endParaRPr lang="ja-JP"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ctr"/>
                      <a:r>
                        <a:rPr lang="ja-JP" altLang="en-US" sz="1000" kern="100" dirty="0">
                          <a:effectLst/>
                          <a:latin typeface="メイリオ" panose="020B0604030504040204" pitchFamily="50" charset="-128"/>
                          <a:ea typeface="メイリオ" panose="020B0604030504040204" pitchFamily="50" charset="-128"/>
                          <a:cs typeface="Times New Roman" panose="02020603050405020304" pitchFamily="18" charset="0"/>
                        </a:rPr>
                        <a:t>○</a:t>
                      </a:r>
                      <a:endParaRPr lang="ja-JP"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ctr"/>
                      <a:r>
                        <a:rPr lang="ja-JP" altLang="en-US" sz="1000" kern="100" dirty="0">
                          <a:effectLst/>
                          <a:latin typeface="メイリオ" panose="020B0604030504040204" pitchFamily="50" charset="-128"/>
                          <a:ea typeface="メイリオ" panose="020B0604030504040204" pitchFamily="50" charset="-128"/>
                          <a:cs typeface="Times New Roman" panose="02020603050405020304" pitchFamily="18" charset="0"/>
                        </a:rPr>
                        <a:t>○</a:t>
                      </a:r>
                      <a:endParaRPr lang="ja-JP"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extLst>
                  <a:ext uri="{0D108BD9-81ED-4DB2-BD59-A6C34878D82A}">
                    <a16:rowId xmlns:a16="http://schemas.microsoft.com/office/drawing/2014/main" val="3876342553"/>
                  </a:ext>
                </a:extLst>
              </a:tr>
              <a:tr h="205580">
                <a:tc>
                  <a:txBody>
                    <a:bodyPr/>
                    <a:lstStyle/>
                    <a:p>
                      <a:pPr algn="just"/>
                      <a:r>
                        <a:rPr lang="ja-JP" sz="1000" kern="100">
                          <a:effectLst/>
                        </a:rPr>
                        <a:t>その他の項目の見直し</a:t>
                      </a:r>
                      <a:endParaRPr lang="ja-JP" sz="12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just"/>
                      <a:r>
                        <a:rPr lang="en-US" sz="1000" kern="100">
                          <a:effectLst/>
                        </a:rPr>
                        <a:t> </a:t>
                      </a:r>
                      <a:endParaRPr lang="ja-JP" sz="12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ctr"/>
                      <a:r>
                        <a:rPr lang="ja-JP" altLang="en-US" sz="1000" kern="100">
                          <a:effectLst/>
                          <a:latin typeface="メイリオ" panose="020B0604030504040204" pitchFamily="50" charset="-128"/>
                          <a:ea typeface="メイリオ" panose="020B0604030504040204" pitchFamily="50" charset="-128"/>
                          <a:cs typeface="Times New Roman" panose="02020603050405020304" pitchFamily="18" charset="0"/>
                        </a:rPr>
                        <a:t>○</a:t>
                      </a:r>
                      <a:endParaRPr lang="ja-JP" altLang="ja-JP" sz="120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ctr"/>
                      <a:r>
                        <a:rPr lang="ja-JP" altLang="en-US" sz="1000" kern="100" dirty="0">
                          <a:effectLst/>
                          <a:latin typeface="メイリオ" panose="020B0604030504040204" pitchFamily="50" charset="-128"/>
                          <a:ea typeface="メイリオ" panose="020B0604030504040204" pitchFamily="50" charset="-128"/>
                          <a:cs typeface="Times New Roman" panose="02020603050405020304" pitchFamily="18" charset="0"/>
                        </a:rPr>
                        <a:t>○</a:t>
                      </a:r>
                      <a:endParaRPr lang="ja-JP"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ctr"/>
                      <a:r>
                        <a:rPr lang="ja-JP" altLang="en-US" sz="1000" kern="100" dirty="0">
                          <a:effectLst/>
                          <a:latin typeface="メイリオ" panose="020B0604030504040204" pitchFamily="50" charset="-128"/>
                          <a:ea typeface="メイリオ" panose="020B0604030504040204" pitchFamily="50" charset="-128"/>
                          <a:cs typeface="Times New Roman" panose="02020603050405020304" pitchFamily="18" charset="0"/>
                        </a:rPr>
                        <a:t>○</a:t>
                      </a:r>
                      <a:endParaRPr lang="ja-JP"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tc>
                  <a:txBody>
                    <a:bodyPr/>
                    <a:lstStyle/>
                    <a:p>
                      <a:pPr algn="ctr"/>
                      <a:r>
                        <a:rPr lang="ja-JP" altLang="en-US" sz="1000" kern="100" dirty="0">
                          <a:effectLst/>
                          <a:latin typeface="メイリオ" panose="020B0604030504040204" pitchFamily="50" charset="-128"/>
                          <a:ea typeface="メイリオ" panose="020B0604030504040204" pitchFamily="50" charset="-128"/>
                          <a:cs typeface="Times New Roman" panose="02020603050405020304" pitchFamily="18" charset="0"/>
                        </a:rPr>
                        <a:t>○</a:t>
                      </a:r>
                      <a:endParaRPr lang="ja-JP"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tc>
                <a:extLst>
                  <a:ext uri="{0D108BD9-81ED-4DB2-BD59-A6C34878D82A}">
                    <a16:rowId xmlns:a16="http://schemas.microsoft.com/office/drawing/2014/main" val="1541326252"/>
                  </a:ext>
                </a:extLst>
              </a:tr>
            </a:tbl>
          </a:graphicData>
        </a:graphic>
      </p:graphicFrame>
      <p:sp>
        <p:nvSpPr>
          <p:cNvPr id="5" name="テキスト ボックス 4">
            <a:extLst>
              <a:ext uri="{FF2B5EF4-FFF2-40B4-BE49-F238E27FC236}">
                <a16:creationId xmlns:a16="http://schemas.microsoft.com/office/drawing/2014/main" id="{90464054-51BE-FF29-5527-80D0DF9DB85B}"/>
              </a:ext>
            </a:extLst>
          </p:cNvPr>
          <p:cNvSpPr txBox="1"/>
          <p:nvPr/>
        </p:nvSpPr>
        <p:spPr>
          <a:xfrm>
            <a:off x="972117" y="5247707"/>
            <a:ext cx="4476412" cy="276999"/>
          </a:xfrm>
          <a:prstGeom prst="rect">
            <a:avLst/>
          </a:prstGeom>
          <a:noFill/>
        </p:spPr>
        <p:txBody>
          <a:bodyPr wrap="square" rtlCol="0">
            <a:spAutoFit/>
          </a:bodyPr>
          <a:lstStyle/>
          <a:p>
            <a:pPr marL="268288" marR="0" lvl="0" indent="-268288"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１）各見直し案による評価項目に係る変更内容</a:t>
            </a:r>
          </a:p>
        </p:txBody>
      </p:sp>
      <p:sp>
        <p:nvSpPr>
          <p:cNvPr id="4" name="スライド番号プレースホルダー 3">
            <a:extLst>
              <a:ext uri="{FF2B5EF4-FFF2-40B4-BE49-F238E27FC236}">
                <a16:creationId xmlns:a16="http://schemas.microsoft.com/office/drawing/2014/main" id="{A6B1433A-5B72-7BD8-8977-3096C39C720F}"/>
              </a:ext>
            </a:extLst>
          </p:cNvPr>
          <p:cNvSpPr>
            <a:spLocks noGrp="1"/>
          </p:cNvSpPr>
          <p:nvPr>
            <p:ph type="sldNum" sz="quarter" idx="11"/>
          </p:nvPr>
        </p:nvSpPr>
        <p:spPr>
          <a:xfrm>
            <a:off x="6562725" y="6492875"/>
            <a:ext cx="3343275" cy="365125"/>
          </a:xfrm>
        </p:spPr>
        <p:txBody>
          <a:bodyPr/>
          <a:lstStyle/>
          <a:p>
            <a:pPr algn="r">
              <a:defRPr/>
            </a:pPr>
            <a:fld id="{54512D34-44EA-4A9C-B3DF-7B6D0D121667}" type="slidenum">
              <a:rPr lang="en-US" altLang="ja-JP" sz="1600" smtClean="0">
                <a:solidFill>
                  <a:schemeClr val="tx1"/>
                </a:solidFill>
                <a:latin typeface="ＭＳ Ｐゴシック" panose="020B0600070205080204" pitchFamily="50" charset="-128"/>
                <a:ea typeface="ＭＳ Ｐゴシック" panose="020B0600070205080204" pitchFamily="50" charset="-128"/>
              </a:rPr>
              <a:pPr algn="r">
                <a:defRPr/>
              </a:pPr>
              <a:t>275</a:t>
            </a:fld>
            <a:endParaRPr lang="en-US" altLang="ja-JP" dirty="0">
              <a:solidFill>
                <a:schemeClr val="tx1"/>
              </a:solidFill>
              <a:latin typeface="ＭＳ Ｐゴシック" panose="020B0600070205080204" pitchFamily="50" charset="-128"/>
              <a:ea typeface="ＭＳ Ｐゴシック" panose="020B0600070205080204" pitchFamily="50" charset="-128"/>
            </a:endParaRPr>
          </a:p>
        </p:txBody>
      </p:sp>
    </p:spTree>
    <p:extLst>
      <p:ext uri="{BB962C8B-B14F-4D97-AF65-F5344CB8AC3E}">
        <p14:creationId xmlns:p14="http://schemas.microsoft.com/office/powerpoint/2010/main" val="1082864847"/>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42D2FA39-7626-9207-51C9-25F21BE59C28}"/>
              </a:ext>
            </a:extLst>
          </p:cNvPr>
          <p:cNvSpPr txBox="1"/>
          <p:nvPr/>
        </p:nvSpPr>
        <p:spPr>
          <a:xfrm>
            <a:off x="323850" y="428476"/>
            <a:ext cx="9334499" cy="6386364"/>
          </a:xfrm>
          <a:prstGeom prst="rect">
            <a:avLst/>
          </a:prstGeom>
          <a:solidFill>
            <a:schemeClr val="bg1">
              <a:lumMod val="95000"/>
            </a:schemeClr>
          </a:solidFill>
        </p:spPr>
        <p:txBody>
          <a:bodyPr wrap="square">
            <a:spAutoFit/>
          </a:bodyPr>
          <a:lstStyle/>
          <a:p>
            <a:pPr marL="144463" indent="-144463" algn="just"/>
            <a:endParaRPr lang="en-US" altLang="ja-JP" sz="800" kern="100" dirty="0">
              <a:latin typeface="メイリオ" panose="020B0604030504040204" pitchFamily="50" charset="-128"/>
              <a:ea typeface="メイリオ" panose="020B0604030504040204" pitchFamily="50" charset="-128"/>
              <a:cs typeface="Times New Roman" panose="02020603050405020304" pitchFamily="18" charset="0"/>
            </a:endParaRPr>
          </a:p>
          <a:p>
            <a:pPr marL="144463" indent="-144463" algn="just"/>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５．以上から、</a:t>
            </a:r>
            <a:r>
              <a:rPr lang="ja-JP" altLang="ja-JP" b="1" kern="100" dirty="0">
                <a:solidFill>
                  <a:srgbClr val="FF0000"/>
                </a:solidFill>
                <a:latin typeface="メイリオ" panose="020B0604030504040204" pitchFamily="50" charset="-128"/>
                <a:ea typeface="メイリオ" panose="020B0604030504040204" pitchFamily="50" charset="-128"/>
                <a:cs typeface="Times New Roman" panose="02020603050405020304" pitchFamily="18" charset="0"/>
              </a:rPr>
              <a:t>平均在院日数の基準は</a:t>
            </a:r>
            <a:r>
              <a:rPr lang="en-US" altLang="ja-JP" b="1" kern="100" dirty="0">
                <a:solidFill>
                  <a:srgbClr val="FF0000"/>
                </a:solidFill>
                <a:latin typeface="メイリオ" panose="020B0604030504040204" pitchFamily="50" charset="-128"/>
                <a:ea typeface="メイリオ" panose="020B0604030504040204" pitchFamily="50" charset="-128"/>
                <a:cs typeface="Times New Roman" panose="02020603050405020304" pitchFamily="18" charset="0"/>
              </a:rPr>
              <a:t>16</a:t>
            </a:r>
            <a:r>
              <a:rPr lang="ja-JP" altLang="ja-JP" b="1" kern="100" dirty="0">
                <a:solidFill>
                  <a:srgbClr val="FF0000"/>
                </a:solidFill>
                <a:latin typeface="メイリオ" panose="020B0604030504040204" pitchFamily="50" charset="-128"/>
                <a:ea typeface="メイリオ" panose="020B0604030504040204" pitchFamily="50" charset="-128"/>
                <a:cs typeface="Times New Roman" panose="02020603050405020304" pitchFamily="18" charset="0"/>
              </a:rPr>
              <a:t>日以内</a:t>
            </a:r>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とした上で、</a:t>
            </a:r>
            <a:r>
              <a:rPr lang="ja-JP" altLang="ja-JP" b="1" kern="100" dirty="0">
                <a:solidFill>
                  <a:srgbClr val="FF0000"/>
                </a:solidFill>
                <a:latin typeface="メイリオ" panose="020B0604030504040204" pitchFamily="50" charset="-128"/>
                <a:ea typeface="メイリオ" panose="020B0604030504040204" pitchFamily="50" charset="-128"/>
                <a:cs typeface="Times New Roman" panose="02020603050405020304" pitchFamily="18" charset="0"/>
              </a:rPr>
              <a:t>見直し案４を採用</a:t>
            </a:r>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し、シミュレーションで示された実態を踏まえつつ、重症度、医療・看護必要度について、該当患者割合の基準を２つに分けた上で、機能分化の推進という観点から、専門的な急性期治療を要する患者の集約化のため、</a:t>
            </a:r>
            <a:r>
              <a:rPr lang="ja-JP" altLang="ja-JP" b="1" kern="100" dirty="0">
                <a:solidFill>
                  <a:srgbClr val="FF0000"/>
                </a:solidFill>
                <a:latin typeface="メイリオ" panose="020B0604030504040204" pitchFamily="50" charset="-128"/>
                <a:ea typeface="メイリオ" panose="020B0604030504040204" pitchFamily="50" charset="-128"/>
                <a:cs typeface="Times New Roman" panose="02020603050405020304" pitchFamily="18" charset="0"/>
              </a:rPr>
              <a:t>該当基準割合①は</a:t>
            </a:r>
            <a:r>
              <a:rPr lang="en-US" altLang="ja-JP" b="1" kern="100" dirty="0">
                <a:solidFill>
                  <a:srgbClr val="FF0000"/>
                </a:solidFill>
                <a:latin typeface="メイリオ" panose="020B0604030504040204" pitchFamily="50" charset="-128"/>
                <a:ea typeface="メイリオ" panose="020B0604030504040204" pitchFamily="50" charset="-128"/>
                <a:cs typeface="Times New Roman" panose="02020603050405020304" pitchFamily="18" charset="0"/>
              </a:rPr>
              <a:t>18</a:t>
            </a:r>
            <a:r>
              <a:rPr lang="ja-JP" altLang="ja-JP" b="1" kern="100" dirty="0">
                <a:solidFill>
                  <a:srgbClr val="FF0000"/>
                </a:solidFill>
                <a:latin typeface="メイリオ" panose="020B0604030504040204" pitchFamily="50" charset="-128"/>
                <a:ea typeface="メイリオ" panose="020B0604030504040204" pitchFamily="50" charset="-128"/>
                <a:cs typeface="Times New Roman" panose="02020603050405020304" pitchFamily="18" charset="0"/>
              </a:rPr>
              <a:t>％よりも高く</a:t>
            </a:r>
            <a:r>
              <a:rPr lang="en-US" altLang="ja-JP" b="1" kern="100" dirty="0">
                <a:solidFill>
                  <a:srgbClr val="FF0000"/>
                </a:solidFill>
                <a:latin typeface="メイリオ" panose="020B0604030504040204" pitchFamily="50" charset="-128"/>
                <a:ea typeface="メイリオ" panose="020B0604030504040204" pitchFamily="50" charset="-128"/>
                <a:cs typeface="Times New Roman" panose="02020603050405020304" pitchFamily="18" charset="0"/>
              </a:rPr>
              <a:t>20</a:t>
            </a:r>
            <a:r>
              <a:rPr lang="ja-JP" altLang="ja-JP" b="1" kern="100" dirty="0">
                <a:solidFill>
                  <a:srgbClr val="FF0000"/>
                </a:solidFill>
                <a:latin typeface="メイリオ" panose="020B0604030504040204" pitchFamily="50" charset="-128"/>
                <a:ea typeface="メイリオ" panose="020B0604030504040204" pitchFamily="50" charset="-128"/>
                <a:cs typeface="Times New Roman" panose="02020603050405020304" pitchFamily="18" charset="0"/>
              </a:rPr>
              <a:t>％とする</a:t>
            </a:r>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。その上で、地域の実情に鑑み、</a:t>
            </a:r>
            <a:r>
              <a:rPr lang="ja-JP" altLang="ja-JP" b="1" kern="100" dirty="0">
                <a:solidFill>
                  <a:srgbClr val="FF0000"/>
                </a:solidFill>
                <a:latin typeface="メイリオ" panose="020B0604030504040204" pitchFamily="50" charset="-128"/>
                <a:ea typeface="メイリオ" panose="020B0604030504040204" pitchFamily="50" charset="-128"/>
                <a:cs typeface="Times New Roman" panose="02020603050405020304" pitchFamily="18" charset="0"/>
              </a:rPr>
              <a:t>該当基準割合②については、</a:t>
            </a:r>
            <a:r>
              <a:rPr lang="en-US" altLang="ja-JP" b="1" kern="100" dirty="0">
                <a:solidFill>
                  <a:srgbClr val="FF0000"/>
                </a:solidFill>
                <a:latin typeface="メイリオ" panose="020B0604030504040204" pitchFamily="50" charset="-128"/>
                <a:ea typeface="メイリオ" panose="020B0604030504040204" pitchFamily="50" charset="-128"/>
                <a:cs typeface="Times New Roman" panose="02020603050405020304" pitchFamily="18" charset="0"/>
              </a:rPr>
              <a:t>27</a:t>
            </a:r>
            <a:r>
              <a:rPr lang="ja-JP" altLang="ja-JP" b="1" kern="100" dirty="0">
                <a:solidFill>
                  <a:srgbClr val="FF0000"/>
                </a:solidFill>
                <a:latin typeface="メイリオ" panose="020B0604030504040204" pitchFamily="50" charset="-128"/>
                <a:ea typeface="メイリオ" panose="020B0604030504040204" pitchFamily="50" charset="-128"/>
                <a:cs typeface="Times New Roman" panose="02020603050405020304" pitchFamily="18" charset="0"/>
              </a:rPr>
              <a:t>％とする</a:t>
            </a:r>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a:t>
            </a:r>
            <a:r>
              <a:rPr lang="en-US" altLang="ja-JP" kern="100" dirty="0">
                <a:latin typeface="メイリオ" panose="020B0604030504040204" pitchFamily="50" charset="-128"/>
                <a:ea typeface="メイリオ" panose="020B0604030504040204" pitchFamily="50" charset="-128"/>
                <a:cs typeface="Times New Roman" panose="02020603050405020304" pitchFamily="18" charset="0"/>
              </a:rPr>
              <a:t> </a:t>
            </a:r>
          </a:p>
          <a:p>
            <a:pPr algn="just"/>
            <a:r>
              <a:rPr lang="ja-JP" altLang="en-US" sz="1400" kern="100" dirty="0">
                <a:latin typeface="メイリオ" panose="020B0604030504040204" pitchFamily="50" charset="-128"/>
                <a:ea typeface="メイリオ" panose="020B0604030504040204" pitchFamily="50" charset="-128"/>
                <a:cs typeface="Times New Roman" panose="02020603050405020304" pitchFamily="18" charset="0"/>
              </a:rPr>
              <a:t>　</a:t>
            </a:r>
            <a:r>
              <a:rPr lang="ja-JP" altLang="ja-JP" sz="1400" kern="100" dirty="0">
                <a:latin typeface="メイリオ" panose="020B0604030504040204" pitchFamily="50" charset="-128"/>
                <a:ea typeface="メイリオ" panose="020B0604030504040204" pitchFamily="50" charset="-128"/>
                <a:cs typeface="Times New Roman" panose="02020603050405020304" pitchFamily="18" charset="0"/>
              </a:rPr>
              <a:t>（</a:t>
            </a:r>
            <a:r>
              <a:rPr lang="en-US" altLang="ja-JP" sz="1400" kern="100" dirty="0">
                <a:latin typeface="メイリオ" panose="020B0604030504040204" pitchFamily="50" charset="-128"/>
                <a:ea typeface="メイリオ" panose="020B0604030504040204" pitchFamily="50" charset="-128"/>
                <a:cs typeface="Times New Roman" panose="02020603050405020304" pitchFamily="18" charset="0"/>
              </a:rPr>
              <a:t>※</a:t>
            </a:r>
            <a:r>
              <a:rPr lang="ja-JP" altLang="ja-JP" sz="1400" kern="100" dirty="0">
                <a:latin typeface="メイリオ" panose="020B0604030504040204" pitchFamily="50" charset="-128"/>
                <a:ea typeface="メイリオ" panose="020B0604030504040204" pitchFamily="50" charset="-128"/>
                <a:cs typeface="Times New Roman" panose="02020603050405020304" pitchFamily="18" charset="0"/>
              </a:rPr>
              <a:t>２） 該当患者割合</a:t>
            </a:r>
            <a:r>
              <a:rPr lang="en-US" altLang="ja-JP" sz="1400" kern="100" dirty="0">
                <a:latin typeface="メイリオ" panose="020B0604030504040204" pitchFamily="50" charset="-128"/>
                <a:ea typeface="メイリオ" panose="020B0604030504040204" pitchFamily="50" charset="-128"/>
                <a:cs typeface="Times New Roman" panose="02020603050405020304" pitchFamily="18" charset="0"/>
              </a:rPr>
              <a:t>①</a:t>
            </a:r>
            <a:r>
              <a:rPr lang="ja-JP" altLang="ja-JP" sz="1400" kern="100" dirty="0">
                <a:latin typeface="メイリオ" panose="020B0604030504040204" pitchFamily="50" charset="-128"/>
                <a:ea typeface="メイリオ" panose="020B0604030504040204" pitchFamily="50" charset="-128"/>
                <a:cs typeface="Times New Roman" panose="02020603050405020304" pitchFamily="18" charset="0"/>
              </a:rPr>
              <a:t>：「Ａ３点以上」又は「Ｃ１点以上」に該当する患者の割合</a:t>
            </a:r>
            <a:r>
              <a:rPr lang="en-US" altLang="ja-JP" sz="1400" kern="100" dirty="0">
                <a:latin typeface="メイリオ" panose="020B0604030504040204" pitchFamily="50" charset="-128"/>
                <a:ea typeface="メイリオ" panose="020B0604030504040204" pitchFamily="50" charset="-128"/>
                <a:cs typeface="Times New Roman" panose="02020603050405020304" pitchFamily="18" charset="0"/>
              </a:rPr>
              <a:t> </a:t>
            </a:r>
            <a:endParaRPr lang="ja-JP" altLang="ja-JP" sz="1400" kern="100" dirty="0">
              <a:latin typeface="メイリオ" panose="020B0604030504040204" pitchFamily="50" charset="-128"/>
              <a:ea typeface="メイリオ" panose="020B0604030504040204" pitchFamily="50" charset="-128"/>
              <a:cs typeface="Times New Roman" panose="02020603050405020304" pitchFamily="18" charset="0"/>
            </a:endParaRPr>
          </a:p>
          <a:p>
            <a:pPr algn="just"/>
            <a:r>
              <a:rPr lang="en-US" altLang="ja-JP" sz="1400" kern="100" dirty="0">
                <a:latin typeface="メイリオ" panose="020B0604030504040204" pitchFamily="50" charset="-128"/>
                <a:ea typeface="メイリオ" panose="020B0604030504040204" pitchFamily="50" charset="-128"/>
                <a:cs typeface="Times New Roman" panose="02020603050405020304" pitchFamily="18" charset="0"/>
              </a:rPr>
              <a:t>  </a:t>
            </a:r>
            <a:r>
              <a:rPr lang="ja-JP" altLang="en-US" sz="1400" kern="100" dirty="0">
                <a:latin typeface="メイリオ" panose="020B0604030504040204" pitchFamily="50" charset="-128"/>
                <a:ea typeface="メイリオ" panose="020B0604030504040204" pitchFamily="50" charset="-128"/>
                <a:cs typeface="Times New Roman" panose="02020603050405020304" pitchFamily="18" charset="0"/>
              </a:rPr>
              <a:t>　  　　　</a:t>
            </a:r>
            <a:r>
              <a:rPr lang="ja-JP" altLang="ja-JP" sz="1400" kern="100" dirty="0">
                <a:latin typeface="メイリオ" panose="020B0604030504040204" pitchFamily="50" charset="-128"/>
                <a:ea typeface="メイリオ" panose="020B0604030504040204" pitchFamily="50" charset="-128"/>
                <a:cs typeface="Times New Roman" panose="02020603050405020304" pitchFamily="18" charset="0"/>
              </a:rPr>
              <a:t>該当患者割合</a:t>
            </a:r>
            <a:r>
              <a:rPr lang="en-US" altLang="ja-JP" sz="1400" kern="100" dirty="0">
                <a:latin typeface="メイリオ" panose="020B0604030504040204" pitchFamily="50" charset="-128"/>
                <a:ea typeface="メイリオ" panose="020B0604030504040204" pitchFamily="50" charset="-128"/>
                <a:cs typeface="Times New Roman" panose="02020603050405020304" pitchFamily="18" charset="0"/>
              </a:rPr>
              <a:t>②</a:t>
            </a:r>
            <a:r>
              <a:rPr lang="ja-JP" altLang="ja-JP" sz="1400" kern="100" dirty="0">
                <a:latin typeface="メイリオ" panose="020B0604030504040204" pitchFamily="50" charset="-128"/>
                <a:ea typeface="メイリオ" panose="020B0604030504040204" pitchFamily="50" charset="-128"/>
                <a:cs typeface="Times New Roman" panose="02020603050405020304" pitchFamily="18" charset="0"/>
              </a:rPr>
              <a:t>：「Ａ２点以上」又は「Ｃ１点以上」に該当する患者の割合</a:t>
            </a:r>
            <a:endParaRPr lang="en-US" altLang="ja-JP" sz="1400" kern="100" dirty="0">
              <a:latin typeface="メイリオ" panose="020B0604030504040204" pitchFamily="50" charset="-128"/>
              <a:ea typeface="メイリオ" panose="020B0604030504040204" pitchFamily="50" charset="-128"/>
              <a:cs typeface="Times New Roman" panose="02020603050405020304" pitchFamily="18" charset="0"/>
            </a:endParaRPr>
          </a:p>
          <a:p>
            <a:pPr marL="216694" indent="-216694" algn="just">
              <a:spcBef>
                <a:spcPts val="1200"/>
              </a:spcBef>
            </a:pPr>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６．急性期一般入院料２から５までにおける重症度、医療・看護必要度については、上記の急性期一般入院料１での対応を踏まえ、見直し案４による項目の見直しを行った上で、該当患者割合（※３）の基準について、重症度、医療・看護必要度ⅠとⅡの間に一定の差を設け、以下のとおりとする。</a:t>
            </a:r>
            <a:endParaRPr lang="en-US" altLang="ja-JP" kern="100" dirty="0">
              <a:latin typeface="メイリオ" panose="020B0604030504040204" pitchFamily="50" charset="-128"/>
              <a:ea typeface="メイリオ" panose="020B0604030504040204" pitchFamily="50" charset="-128"/>
              <a:cs typeface="Times New Roman" panose="02020603050405020304" pitchFamily="18" charset="0"/>
            </a:endParaRPr>
          </a:p>
          <a:p>
            <a:pPr marL="216694" indent="-216694" algn="just"/>
            <a:endParaRPr lang="en-US" altLang="ja-JP" kern="100" dirty="0">
              <a:latin typeface="メイリオ" panose="020B0604030504040204" pitchFamily="50" charset="-128"/>
              <a:ea typeface="メイリオ" panose="020B0604030504040204" pitchFamily="50" charset="-128"/>
              <a:cs typeface="Times New Roman" panose="02020603050405020304" pitchFamily="18" charset="0"/>
            </a:endParaRPr>
          </a:p>
          <a:p>
            <a:pPr marL="216694" indent="-216694" algn="just"/>
            <a:endParaRPr lang="en-US" altLang="ja-JP" kern="100" dirty="0">
              <a:latin typeface="メイリオ" panose="020B0604030504040204" pitchFamily="50" charset="-128"/>
              <a:ea typeface="メイリオ" panose="020B0604030504040204" pitchFamily="50" charset="-128"/>
              <a:cs typeface="Times New Roman" panose="02020603050405020304" pitchFamily="18" charset="0"/>
            </a:endParaRPr>
          </a:p>
          <a:p>
            <a:pPr marL="216694" indent="-216694" algn="just"/>
            <a:endParaRPr lang="en-US" altLang="ja-JP" kern="100" dirty="0">
              <a:latin typeface="メイリオ" panose="020B0604030504040204" pitchFamily="50" charset="-128"/>
              <a:ea typeface="メイリオ" panose="020B0604030504040204" pitchFamily="50" charset="-128"/>
              <a:cs typeface="Times New Roman" panose="02020603050405020304" pitchFamily="18" charset="0"/>
            </a:endParaRPr>
          </a:p>
          <a:p>
            <a:pPr marL="216694" indent="-216694" algn="just"/>
            <a:endParaRPr lang="en-US" altLang="ja-JP" kern="100" dirty="0">
              <a:latin typeface="メイリオ" panose="020B0604030504040204" pitchFamily="50" charset="-128"/>
              <a:ea typeface="メイリオ" panose="020B0604030504040204" pitchFamily="50" charset="-128"/>
              <a:cs typeface="Times New Roman" panose="02020603050405020304" pitchFamily="18" charset="0"/>
            </a:endParaRPr>
          </a:p>
          <a:p>
            <a:pPr marL="216694" indent="-216694" algn="just">
              <a:spcBef>
                <a:spcPts val="1200"/>
              </a:spcBef>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　「Ａ２点以上かつＢ３点以上」、「Ａ３点以上」又は「Ｃ１点以上」に該当する患者の割合</a:t>
            </a:r>
            <a:endParaRPr lang="en-US" altLang="ja-JP" sz="1400" kern="100" dirty="0">
              <a:latin typeface="メイリオ" panose="020B0604030504040204" pitchFamily="50" charset="-128"/>
              <a:ea typeface="メイリオ" panose="020B0604030504040204" pitchFamily="50" charset="-128"/>
              <a:cs typeface="Times New Roman" panose="02020603050405020304" pitchFamily="18" charset="0"/>
            </a:endParaRPr>
          </a:p>
          <a:p>
            <a:pPr marL="216694" indent="-216694" algn="just">
              <a:spcBef>
                <a:spcPts val="600"/>
              </a:spcBef>
            </a:pPr>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７．なお、特定機能病院入院基本料（７対１）等の入院料や、その他の加算等の施設基準における該当患者割合の基準については、同様の考え方に基づき、適切に定めることとする。</a:t>
            </a:r>
          </a:p>
          <a:p>
            <a:pPr marL="216694" indent="-216694" algn="just">
              <a:spcBef>
                <a:spcPts val="1200"/>
              </a:spcBef>
            </a:pPr>
            <a:r>
              <a:rPr lang="ja-JP" altLang="ja-JP" kern="100" dirty="0">
                <a:latin typeface="メイリオ" panose="020B0604030504040204" pitchFamily="50" charset="-128"/>
                <a:ea typeface="メイリオ" panose="020B0604030504040204" pitchFamily="50" charset="-128"/>
                <a:cs typeface="Times New Roman" panose="02020603050405020304" pitchFamily="18" charset="0"/>
              </a:rPr>
              <a:t>８．今後、今回改定の影響を調査・検証し、急性期一般入院料の適切な評価の在り方について、引き続き、今後の診療報酬改定に向けて検討を行うこととする。</a:t>
            </a:r>
          </a:p>
        </p:txBody>
      </p:sp>
      <p:graphicFrame>
        <p:nvGraphicFramePr>
          <p:cNvPr id="2" name="表 1">
            <a:extLst>
              <a:ext uri="{FF2B5EF4-FFF2-40B4-BE49-F238E27FC236}">
                <a16:creationId xmlns:a16="http://schemas.microsoft.com/office/drawing/2014/main" id="{5CED9DCD-1A80-A61E-36B6-4436F0EC3145}"/>
              </a:ext>
            </a:extLst>
          </p:cNvPr>
          <p:cNvGraphicFramePr>
            <a:graphicFrameLocks noGrp="1"/>
          </p:cNvGraphicFramePr>
          <p:nvPr>
            <p:extLst>
              <p:ext uri="{D42A27DB-BD31-4B8C-83A1-F6EECF244321}">
                <p14:modId xmlns:p14="http://schemas.microsoft.com/office/powerpoint/2010/main" val="2687406347"/>
              </p:ext>
            </p:extLst>
          </p:nvPr>
        </p:nvGraphicFramePr>
        <p:xfrm>
          <a:off x="3782869" y="120104"/>
          <a:ext cx="2340260" cy="318136"/>
        </p:xfrm>
        <a:graphic>
          <a:graphicData uri="http://schemas.openxmlformats.org/drawingml/2006/table">
            <a:tbl>
              <a:tblPr firstRow="1" bandRow="1">
                <a:tableStyleId>{5C22544A-7EE6-4342-B048-85BDC9FD1C3A}</a:tableStyleId>
              </a:tblPr>
              <a:tblGrid>
                <a:gridCol w="2340260">
                  <a:extLst>
                    <a:ext uri="{9D8B030D-6E8A-4147-A177-3AD203B41FA5}">
                      <a16:colId xmlns:a16="http://schemas.microsoft.com/office/drawing/2014/main" val="2317306271"/>
                    </a:ext>
                  </a:extLst>
                </a:gridCol>
              </a:tblGrid>
              <a:tr h="301308">
                <a:tc>
                  <a:txBody>
                    <a:bodyPr/>
                    <a:lstStyle/>
                    <a:p>
                      <a:pPr algn="ctr"/>
                      <a:r>
                        <a:rPr kumimoji="1" lang="ja-JP" altLang="en-US" sz="1600" dirty="0"/>
                        <a:t>公益裁定について③</a:t>
                      </a:r>
                    </a:p>
                  </a:txBody>
                  <a:tcPr marL="74295" marR="74295" marT="37148" marB="37148">
                    <a:solidFill>
                      <a:srgbClr val="00682F"/>
                    </a:solidFill>
                  </a:tcPr>
                </a:tc>
                <a:extLst>
                  <a:ext uri="{0D108BD9-81ED-4DB2-BD59-A6C34878D82A}">
                    <a16:rowId xmlns:a16="http://schemas.microsoft.com/office/drawing/2014/main" val="2420970457"/>
                  </a:ext>
                </a:extLst>
              </a:tr>
            </a:tbl>
          </a:graphicData>
        </a:graphic>
      </p:graphicFrame>
      <p:graphicFrame>
        <p:nvGraphicFramePr>
          <p:cNvPr id="3" name="表 2">
            <a:extLst>
              <a:ext uri="{FF2B5EF4-FFF2-40B4-BE49-F238E27FC236}">
                <a16:creationId xmlns:a16="http://schemas.microsoft.com/office/drawing/2014/main" id="{08D6AAA4-5938-CFC8-059C-608100A70E8A}"/>
              </a:ext>
            </a:extLst>
          </p:cNvPr>
          <p:cNvGraphicFramePr>
            <a:graphicFrameLocks noGrp="1"/>
          </p:cNvGraphicFramePr>
          <p:nvPr>
            <p:extLst>
              <p:ext uri="{D42A27DB-BD31-4B8C-83A1-F6EECF244321}">
                <p14:modId xmlns:p14="http://schemas.microsoft.com/office/powerpoint/2010/main" val="4095640878"/>
              </p:ext>
            </p:extLst>
          </p:nvPr>
        </p:nvGraphicFramePr>
        <p:xfrm>
          <a:off x="1981200" y="3653643"/>
          <a:ext cx="5943601" cy="1213632"/>
        </p:xfrm>
        <a:graphic>
          <a:graphicData uri="http://schemas.openxmlformats.org/drawingml/2006/table">
            <a:tbl>
              <a:tblPr firstRow="1" firstCol="1" bandRow="1">
                <a:tableStyleId>{5C22544A-7EE6-4342-B048-85BDC9FD1C3A}</a:tableStyleId>
              </a:tblPr>
              <a:tblGrid>
                <a:gridCol w="1526540">
                  <a:extLst>
                    <a:ext uri="{9D8B030D-6E8A-4147-A177-3AD203B41FA5}">
                      <a16:colId xmlns:a16="http://schemas.microsoft.com/office/drawing/2014/main" val="3347929604"/>
                    </a:ext>
                  </a:extLst>
                </a:gridCol>
                <a:gridCol w="2208189">
                  <a:extLst>
                    <a:ext uri="{9D8B030D-6E8A-4147-A177-3AD203B41FA5}">
                      <a16:colId xmlns:a16="http://schemas.microsoft.com/office/drawing/2014/main" val="1463051255"/>
                    </a:ext>
                  </a:extLst>
                </a:gridCol>
                <a:gridCol w="2208872">
                  <a:extLst>
                    <a:ext uri="{9D8B030D-6E8A-4147-A177-3AD203B41FA5}">
                      <a16:colId xmlns:a16="http://schemas.microsoft.com/office/drawing/2014/main" val="4096166029"/>
                    </a:ext>
                  </a:extLst>
                </a:gridCol>
              </a:tblGrid>
              <a:tr h="202272">
                <a:tc>
                  <a:txBody>
                    <a:bodyPr/>
                    <a:lstStyle/>
                    <a:p>
                      <a:pPr algn="just"/>
                      <a:r>
                        <a:rPr lang="en-US" sz="1100" kern="100" dirty="0">
                          <a:effectLst/>
                        </a:rPr>
                        <a:t> </a:t>
                      </a:r>
                      <a:endParaRPr lang="ja-JP" sz="11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68580" marR="68580" marT="0" marB="0" anchor="ctr"/>
                </a:tc>
                <a:tc gridSpan="2">
                  <a:txBody>
                    <a:bodyPr/>
                    <a:lstStyle/>
                    <a:p>
                      <a:pPr algn="ctr"/>
                      <a:r>
                        <a:rPr lang="ja-JP" sz="1100" kern="100" dirty="0">
                          <a:effectLst/>
                        </a:rPr>
                        <a:t>該当患者割合の基準</a:t>
                      </a:r>
                      <a:endParaRPr lang="ja-JP" sz="11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68580" marR="68580" marT="0" marB="0" anchor="ctr"/>
                </a:tc>
                <a:tc hMerge="1">
                  <a:txBody>
                    <a:bodyPr/>
                    <a:lstStyle/>
                    <a:p>
                      <a:endParaRPr kumimoji="1" lang="ja-JP" altLang="en-US"/>
                    </a:p>
                  </a:txBody>
                  <a:tcPr/>
                </a:tc>
                <a:extLst>
                  <a:ext uri="{0D108BD9-81ED-4DB2-BD59-A6C34878D82A}">
                    <a16:rowId xmlns:a16="http://schemas.microsoft.com/office/drawing/2014/main" val="2909095554"/>
                  </a:ext>
                </a:extLst>
              </a:tr>
              <a:tr h="202272">
                <a:tc>
                  <a:txBody>
                    <a:bodyPr/>
                    <a:lstStyle/>
                    <a:p>
                      <a:pPr algn="just"/>
                      <a:r>
                        <a:rPr lang="en-US" sz="1100" kern="100" dirty="0">
                          <a:effectLst/>
                        </a:rPr>
                        <a:t> </a:t>
                      </a:r>
                      <a:endParaRPr lang="ja-JP" sz="11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68580" marR="68580" marT="0" marB="0" anchor="ctr"/>
                </a:tc>
                <a:tc>
                  <a:txBody>
                    <a:bodyPr/>
                    <a:lstStyle/>
                    <a:p>
                      <a:pPr algn="ctr"/>
                      <a:r>
                        <a:rPr lang="ja-JP" sz="1100" kern="100" dirty="0">
                          <a:effectLst/>
                        </a:rPr>
                        <a:t>重症度、医療・看護必要度Ⅰ</a:t>
                      </a:r>
                      <a:endParaRPr lang="ja-JP" sz="11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68580" marR="68580" marT="0" marB="0" anchor="ctr"/>
                </a:tc>
                <a:tc>
                  <a:txBody>
                    <a:bodyPr/>
                    <a:lstStyle/>
                    <a:p>
                      <a:pPr algn="ctr"/>
                      <a:r>
                        <a:rPr lang="ja-JP" sz="1100" kern="100" dirty="0">
                          <a:effectLst/>
                        </a:rPr>
                        <a:t>重症度、医療・看護必要度Ⅱ</a:t>
                      </a:r>
                      <a:endParaRPr lang="ja-JP" sz="11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68580" marR="68580" marT="0" marB="0" anchor="ctr"/>
                </a:tc>
                <a:extLst>
                  <a:ext uri="{0D108BD9-81ED-4DB2-BD59-A6C34878D82A}">
                    <a16:rowId xmlns:a16="http://schemas.microsoft.com/office/drawing/2014/main" val="1310498226"/>
                  </a:ext>
                </a:extLst>
              </a:tr>
              <a:tr h="202272">
                <a:tc>
                  <a:txBody>
                    <a:bodyPr/>
                    <a:lstStyle/>
                    <a:p>
                      <a:pPr algn="just"/>
                      <a:r>
                        <a:rPr lang="ja-JP" sz="1100" kern="100">
                          <a:effectLst/>
                        </a:rPr>
                        <a:t>急性期一般入院料２</a:t>
                      </a:r>
                      <a:endParaRPr lang="ja-JP" sz="1100" kern="100">
                        <a:effectLst/>
                        <a:latin typeface="游明朝" panose="02020400000000000000" pitchFamily="18" charset="-128"/>
                        <a:ea typeface="游明朝" panose="02020400000000000000" pitchFamily="18" charset="-128"/>
                        <a:cs typeface="Times New Roman" panose="02020603050405020304" pitchFamily="18" charset="0"/>
                      </a:endParaRPr>
                    </a:p>
                  </a:txBody>
                  <a:tcPr marL="68580" marR="68580" marT="0" marB="0" anchor="ctr"/>
                </a:tc>
                <a:tc>
                  <a:txBody>
                    <a:bodyPr/>
                    <a:lstStyle/>
                    <a:p>
                      <a:pPr algn="ctr"/>
                      <a:r>
                        <a:rPr lang="en-US" sz="1100" b="1" kern="100" dirty="0">
                          <a:effectLst/>
                        </a:rPr>
                        <a:t>22</a:t>
                      </a:r>
                      <a:r>
                        <a:rPr lang="ja-JP" sz="1100" b="1" kern="100" dirty="0">
                          <a:effectLst/>
                        </a:rPr>
                        <a:t>％</a:t>
                      </a:r>
                      <a:endParaRPr lang="ja-JP" sz="1100" b="1"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68580" marR="68580" marT="0" marB="0" anchor="ctr"/>
                </a:tc>
                <a:tc>
                  <a:txBody>
                    <a:bodyPr/>
                    <a:lstStyle/>
                    <a:p>
                      <a:pPr algn="ctr"/>
                      <a:r>
                        <a:rPr lang="en-US" sz="1100" b="1" kern="100" dirty="0">
                          <a:effectLst/>
                        </a:rPr>
                        <a:t>21</a:t>
                      </a:r>
                      <a:r>
                        <a:rPr lang="ja-JP" sz="1100" b="1" kern="100" dirty="0">
                          <a:effectLst/>
                        </a:rPr>
                        <a:t>％</a:t>
                      </a:r>
                      <a:endParaRPr lang="ja-JP" sz="1100" b="1"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68580" marR="68580" marT="0" marB="0" anchor="ctr"/>
                </a:tc>
                <a:extLst>
                  <a:ext uri="{0D108BD9-81ED-4DB2-BD59-A6C34878D82A}">
                    <a16:rowId xmlns:a16="http://schemas.microsoft.com/office/drawing/2014/main" val="1065576008"/>
                  </a:ext>
                </a:extLst>
              </a:tr>
              <a:tr h="202272">
                <a:tc>
                  <a:txBody>
                    <a:bodyPr/>
                    <a:lstStyle/>
                    <a:p>
                      <a:pPr algn="just"/>
                      <a:r>
                        <a:rPr lang="ja-JP" sz="1100" kern="100">
                          <a:effectLst/>
                        </a:rPr>
                        <a:t>急性期一般入院料３</a:t>
                      </a:r>
                      <a:endParaRPr lang="ja-JP" sz="1100" kern="100">
                        <a:effectLst/>
                        <a:latin typeface="游明朝" panose="02020400000000000000" pitchFamily="18" charset="-128"/>
                        <a:ea typeface="游明朝" panose="02020400000000000000" pitchFamily="18" charset="-128"/>
                        <a:cs typeface="Times New Roman" panose="02020603050405020304" pitchFamily="18" charset="0"/>
                      </a:endParaRPr>
                    </a:p>
                  </a:txBody>
                  <a:tcPr marL="68580" marR="68580" marT="0" marB="0" anchor="ctr"/>
                </a:tc>
                <a:tc>
                  <a:txBody>
                    <a:bodyPr/>
                    <a:lstStyle/>
                    <a:p>
                      <a:pPr algn="ctr"/>
                      <a:r>
                        <a:rPr lang="en-US" sz="1100" b="1" kern="100" dirty="0">
                          <a:effectLst/>
                        </a:rPr>
                        <a:t>19</a:t>
                      </a:r>
                      <a:r>
                        <a:rPr lang="ja-JP" sz="1100" b="1" kern="100" dirty="0">
                          <a:effectLst/>
                        </a:rPr>
                        <a:t>％</a:t>
                      </a:r>
                      <a:endParaRPr lang="ja-JP" sz="1100" b="1"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68580" marR="68580" marT="0" marB="0" anchor="ctr"/>
                </a:tc>
                <a:tc>
                  <a:txBody>
                    <a:bodyPr/>
                    <a:lstStyle/>
                    <a:p>
                      <a:pPr algn="ctr"/>
                      <a:r>
                        <a:rPr lang="en-US" sz="1100" b="1" kern="100" dirty="0">
                          <a:effectLst/>
                        </a:rPr>
                        <a:t>18</a:t>
                      </a:r>
                      <a:r>
                        <a:rPr lang="ja-JP" sz="1100" b="1" kern="100" dirty="0">
                          <a:effectLst/>
                        </a:rPr>
                        <a:t>％</a:t>
                      </a:r>
                      <a:endParaRPr lang="ja-JP" sz="1100" b="1"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68580" marR="68580" marT="0" marB="0" anchor="ctr"/>
                </a:tc>
                <a:extLst>
                  <a:ext uri="{0D108BD9-81ED-4DB2-BD59-A6C34878D82A}">
                    <a16:rowId xmlns:a16="http://schemas.microsoft.com/office/drawing/2014/main" val="3351928570"/>
                  </a:ext>
                </a:extLst>
              </a:tr>
              <a:tr h="202272">
                <a:tc>
                  <a:txBody>
                    <a:bodyPr/>
                    <a:lstStyle/>
                    <a:p>
                      <a:pPr algn="just"/>
                      <a:r>
                        <a:rPr lang="ja-JP" sz="1100" kern="100" dirty="0">
                          <a:effectLst/>
                        </a:rPr>
                        <a:t>急性期一般入院料４</a:t>
                      </a:r>
                      <a:endParaRPr lang="ja-JP" sz="1100"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68580" marR="68580" marT="0" marB="0" anchor="ctr"/>
                </a:tc>
                <a:tc>
                  <a:txBody>
                    <a:bodyPr/>
                    <a:lstStyle/>
                    <a:p>
                      <a:pPr algn="ctr"/>
                      <a:r>
                        <a:rPr lang="en-US" sz="1100" b="1" kern="100" dirty="0">
                          <a:effectLst/>
                        </a:rPr>
                        <a:t>16%</a:t>
                      </a:r>
                      <a:endParaRPr lang="ja-JP" sz="1100" b="1"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68580" marR="68580" marT="0" marB="0" anchor="ctr"/>
                </a:tc>
                <a:tc>
                  <a:txBody>
                    <a:bodyPr/>
                    <a:lstStyle/>
                    <a:p>
                      <a:pPr algn="ctr"/>
                      <a:r>
                        <a:rPr lang="en-US" sz="1100" b="1" kern="100" dirty="0">
                          <a:effectLst/>
                        </a:rPr>
                        <a:t>15%</a:t>
                      </a:r>
                      <a:endParaRPr lang="ja-JP" sz="1100" b="1"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68580" marR="68580" marT="0" marB="0" anchor="ctr"/>
                </a:tc>
                <a:extLst>
                  <a:ext uri="{0D108BD9-81ED-4DB2-BD59-A6C34878D82A}">
                    <a16:rowId xmlns:a16="http://schemas.microsoft.com/office/drawing/2014/main" val="2239771485"/>
                  </a:ext>
                </a:extLst>
              </a:tr>
              <a:tr h="202272">
                <a:tc>
                  <a:txBody>
                    <a:bodyPr/>
                    <a:lstStyle/>
                    <a:p>
                      <a:pPr algn="just"/>
                      <a:r>
                        <a:rPr lang="ja-JP" sz="1100" kern="100">
                          <a:effectLst/>
                        </a:rPr>
                        <a:t>急性期一般入院料５</a:t>
                      </a:r>
                      <a:endParaRPr lang="ja-JP" sz="1100" kern="100">
                        <a:effectLst/>
                        <a:latin typeface="游明朝" panose="02020400000000000000" pitchFamily="18" charset="-128"/>
                        <a:ea typeface="游明朝" panose="02020400000000000000" pitchFamily="18" charset="-128"/>
                        <a:cs typeface="Times New Roman" panose="02020603050405020304" pitchFamily="18" charset="0"/>
                      </a:endParaRPr>
                    </a:p>
                  </a:txBody>
                  <a:tcPr marL="68580" marR="68580" marT="0" marB="0" anchor="ctr"/>
                </a:tc>
                <a:tc>
                  <a:txBody>
                    <a:bodyPr/>
                    <a:lstStyle/>
                    <a:p>
                      <a:pPr algn="ctr"/>
                      <a:r>
                        <a:rPr lang="en-US" sz="1100" b="1" kern="100" dirty="0">
                          <a:effectLst/>
                        </a:rPr>
                        <a:t>12</a:t>
                      </a:r>
                      <a:r>
                        <a:rPr lang="ja-JP" sz="1100" b="1" kern="100" dirty="0">
                          <a:effectLst/>
                        </a:rPr>
                        <a:t>％</a:t>
                      </a:r>
                      <a:endParaRPr lang="ja-JP" sz="1100" b="1"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68580" marR="68580" marT="0" marB="0" anchor="ctr"/>
                </a:tc>
                <a:tc>
                  <a:txBody>
                    <a:bodyPr/>
                    <a:lstStyle/>
                    <a:p>
                      <a:pPr algn="ctr"/>
                      <a:r>
                        <a:rPr lang="en-US" sz="1100" b="1" kern="100" dirty="0">
                          <a:effectLst/>
                        </a:rPr>
                        <a:t>11</a:t>
                      </a:r>
                      <a:r>
                        <a:rPr lang="ja-JP" sz="1100" b="1" kern="100" dirty="0">
                          <a:effectLst/>
                        </a:rPr>
                        <a:t>％</a:t>
                      </a:r>
                      <a:endParaRPr lang="ja-JP" sz="1100" b="1" kern="100" dirty="0">
                        <a:effectLst/>
                        <a:latin typeface="游明朝" panose="02020400000000000000" pitchFamily="18" charset="-128"/>
                        <a:ea typeface="游明朝" panose="02020400000000000000" pitchFamily="18" charset="-128"/>
                        <a:cs typeface="Times New Roman" panose="02020603050405020304" pitchFamily="18" charset="0"/>
                      </a:endParaRPr>
                    </a:p>
                  </a:txBody>
                  <a:tcPr marL="68580" marR="68580" marT="0" marB="0" anchor="ctr"/>
                </a:tc>
                <a:extLst>
                  <a:ext uri="{0D108BD9-81ED-4DB2-BD59-A6C34878D82A}">
                    <a16:rowId xmlns:a16="http://schemas.microsoft.com/office/drawing/2014/main" val="1814487647"/>
                  </a:ext>
                </a:extLst>
              </a:tr>
            </a:tbl>
          </a:graphicData>
        </a:graphic>
      </p:graphicFrame>
      <p:sp>
        <p:nvSpPr>
          <p:cNvPr id="4" name="スライド番号プレースホルダー 3">
            <a:extLst>
              <a:ext uri="{FF2B5EF4-FFF2-40B4-BE49-F238E27FC236}">
                <a16:creationId xmlns:a16="http://schemas.microsoft.com/office/drawing/2014/main" id="{A6B1433A-5B72-7BD8-8977-3096C39C720F}"/>
              </a:ext>
            </a:extLst>
          </p:cNvPr>
          <p:cNvSpPr>
            <a:spLocks noGrp="1"/>
          </p:cNvSpPr>
          <p:nvPr>
            <p:ph type="sldNum" sz="quarter" idx="11"/>
          </p:nvPr>
        </p:nvSpPr>
        <p:spPr>
          <a:xfrm>
            <a:off x="6562725" y="6565357"/>
            <a:ext cx="3343275" cy="365125"/>
          </a:xfrm>
        </p:spPr>
        <p:txBody>
          <a:bodyPr/>
          <a:lstStyle/>
          <a:p>
            <a:pPr algn="r">
              <a:defRPr/>
            </a:pPr>
            <a:fld id="{54512D34-44EA-4A9C-B3DF-7B6D0D121667}" type="slidenum">
              <a:rPr lang="en-US" altLang="ja-JP" sz="1600" smtClean="0">
                <a:solidFill>
                  <a:schemeClr val="tx1"/>
                </a:solidFill>
                <a:latin typeface="ＭＳ Ｐゴシック" panose="020B0600070205080204" pitchFamily="50" charset="-128"/>
                <a:ea typeface="ＭＳ Ｐゴシック" panose="020B0600070205080204" pitchFamily="50" charset="-128"/>
              </a:rPr>
              <a:pPr algn="r">
                <a:defRPr/>
              </a:pPr>
              <a:t>276</a:t>
            </a:fld>
            <a:endParaRPr lang="en-US" altLang="ja-JP" sz="1600" dirty="0">
              <a:solidFill>
                <a:schemeClr val="tx1"/>
              </a:solidFill>
              <a:latin typeface="ＭＳ Ｐゴシック" panose="020B0600070205080204" pitchFamily="50" charset="-128"/>
              <a:ea typeface="ＭＳ Ｐゴシック" panose="020B0600070205080204" pitchFamily="50" charset="-128"/>
            </a:endParaRPr>
          </a:p>
        </p:txBody>
      </p:sp>
    </p:spTree>
    <p:extLst>
      <p:ext uri="{BB962C8B-B14F-4D97-AF65-F5344CB8AC3E}">
        <p14:creationId xmlns:p14="http://schemas.microsoft.com/office/powerpoint/2010/main" val="749846120"/>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一般病棟用の重症度、医療・看護必要度の評価項目の見直し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患者の状態及び必要と考えられる医療機能に応じた入院医療の評価－④</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急性期入院医療の必要性に応じた適切な評価を行う観点から、一般病棟用の重症度、医療・看護必要度について、必要度の判定に係る評価項目を見直す。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（改定内容）</a:t>
            </a: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87313"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「創傷処置」について、評価対象を、必要度</a:t>
            </a:r>
            <a:r>
              <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において対象となる診療行為を実施した場合に統一するともに、「重度褥瘡処置」に係る診療行為を対象から除外</a:t>
            </a:r>
          </a:p>
          <a:p>
            <a:pPr marL="357188" marR="0" lvl="0" indent="-87313"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「呼吸ケア（喀痰吸引のみの場合を除く）」について、評価対象を、必要度</a:t>
            </a:r>
            <a:r>
              <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において評価対象となる診療行為を実施した場合に統一</a:t>
            </a:r>
          </a:p>
          <a:p>
            <a:pPr marL="357188" marR="0" lvl="0" indent="-87313"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「注射薬剤３種類以上の管理」について、７日間を該当日数の上限とするとともに、対象薬剤から静脈栄養に関する薬剤を除外</a:t>
            </a:r>
          </a:p>
          <a:p>
            <a:pPr marL="357188" marR="0" lvl="0" indent="-87313"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「抗悪性腫瘍剤の使用（注射剤のみ）」について、対象薬剤から入院での使用割合が６割未満の薬剤を除外</a:t>
            </a:r>
          </a:p>
          <a:p>
            <a:pPr marL="357188" marR="0" lvl="0" indent="-87313"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「抗悪性腫瘍剤の内服の管理」について、対象薬剤から入院での使用割合が７割未満の薬剤を除外</a:t>
            </a:r>
          </a:p>
          <a:p>
            <a:pPr marL="357188" marR="0" lvl="0" indent="-87313"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悪性腫瘍剤の使用（注射剤のみ）」、「麻薬の使用（注射剤のみ）」、「昇圧剤の使用（注射剤のみ）」、「抗不整脈薬の使用（注射剤のみ）」、「抗血栓塞栓薬の使用」及び「無菌治療室での治療」の評価について、２点から３点に変更</a:t>
            </a:r>
          </a:p>
          <a:p>
            <a:pPr marL="357188" marR="0" lvl="0" indent="-87313"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「救急搬送後の入院」及び「緊急に入院を必要とする状態」について、評価日数を２日間に変更</a:t>
            </a: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87313"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Ｃ項目の対象手術及び評価日数の実態を踏まえた見直し</a:t>
            </a: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87313"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短期滞在手術等基本料の対象手術等を実施した患者を評価対象者に追加</a:t>
            </a: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764957"/>
            <a:ext cx="1904799"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評価項目の見直し</a:t>
            </a:r>
          </a:p>
        </p:txBody>
      </p:sp>
      <p:graphicFrame>
        <p:nvGraphicFramePr>
          <p:cNvPr id="8" name="表 7">
            <a:extLst>
              <a:ext uri="{FF2B5EF4-FFF2-40B4-BE49-F238E27FC236}">
                <a16:creationId xmlns:a16="http://schemas.microsoft.com/office/drawing/2014/main" id="{156F4895-04A0-13E5-AE61-101F82B03D52}"/>
              </a:ext>
            </a:extLst>
          </p:cNvPr>
          <p:cNvGraphicFramePr>
            <a:graphicFrameLocks noGrp="1"/>
          </p:cNvGraphicFramePr>
          <p:nvPr/>
        </p:nvGraphicFramePr>
        <p:xfrm>
          <a:off x="311928" y="3296519"/>
          <a:ext cx="4803301" cy="3286843"/>
        </p:xfrm>
        <a:graphic>
          <a:graphicData uri="http://schemas.openxmlformats.org/drawingml/2006/table">
            <a:tbl>
              <a:tblPr firstRow="1" bandRow="1"/>
              <a:tblGrid>
                <a:gridCol w="245881">
                  <a:extLst>
                    <a:ext uri="{9D8B030D-6E8A-4147-A177-3AD203B41FA5}">
                      <a16:colId xmlns:a16="http://schemas.microsoft.com/office/drawing/2014/main" val="1372233736"/>
                    </a:ext>
                  </a:extLst>
                </a:gridCol>
                <a:gridCol w="2844000">
                  <a:extLst>
                    <a:ext uri="{9D8B030D-6E8A-4147-A177-3AD203B41FA5}">
                      <a16:colId xmlns:a16="http://schemas.microsoft.com/office/drawing/2014/main" val="906988455"/>
                    </a:ext>
                  </a:extLst>
                </a:gridCol>
                <a:gridCol w="428355">
                  <a:extLst>
                    <a:ext uri="{9D8B030D-6E8A-4147-A177-3AD203B41FA5}">
                      <a16:colId xmlns:a16="http://schemas.microsoft.com/office/drawing/2014/main" val="1287047164"/>
                    </a:ext>
                  </a:extLst>
                </a:gridCol>
                <a:gridCol w="428355">
                  <a:extLst>
                    <a:ext uri="{9D8B030D-6E8A-4147-A177-3AD203B41FA5}">
                      <a16:colId xmlns:a16="http://schemas.microsoft.com/office/drawing/2014/main" val="3422671342"/>
                    </a:ext>
                  </a:extLst>
                </a:gridCol>
                <a:gridCol w="428355">
                  <a:extLst>
                    <a:ext uri="{9D8B030D-6E8A-4147-A177-3AD203B41FA5}">
                      <a16:colId xmlns:a16="http://schemas.microsoft.com/office/drawing/2014/main" val="659477300"/>
                    </a:ext>
                  </a:extLst>
                </a:gridCol>
                <a:gridCol w="428355">
                  <a:extLst>
                    <a:ext uri="{9D8B030D-6E8A-4147-A177-3AD203B41FA5}">
                      <a16:colId xmlns:a16="http://schemas.microsoft.com/office/drawing/2014/main" val="3217586126"/>
                    </a:ext>
                  </a:extLst>
                </a:gridCol>
              </a:tblGrid>
              <a:tr h="113227">
                <a:tc>
                  <a:txBody>
                    <a:bodyPr/>
                    <a:lstStyle>
                      <a:lvl1pPr marL="0" algn="l" defTabSz="990570" rtl="0" eaLnBrk="1" latinLnBrk="0" hangingPunct="1">
                        <a:defRPr kumimoji="1" sz="1950" b="1" kern="1200">
                          <a:solidFill>
                            <a:schemeClr val="dk1"/>
                          </a:solidFill>
                          <a:latin typeface="Calibri" panose="020F0502020204030204"/>
                          <a:ea typeface="メイリオ"/>
                        </a:defRPr>
                      </a:lvl1pPr>
                      <a:lvl2pPr marL="495285" algn="l" defTabSz="990570" rtl="0" eaLnBrk="1" latinLnBrk="0" hangingPunct="1">
                        <a:defRPr kumimoji="1" sz="1950" b="1" kern="1200">
                          <a:solidFill>
                            <a:schemeClr val="dk1"/>
                          </a:solidFill>
                          <a:latin typeface="Calibri" panose="020F0502020204030204"/>
                          <a:ea typeface="メイリオ"/>
                        </a:defRPr>
                      </a:lvl2pPr>
                      <a:lvl3pPr marL="990570" algn="l" defTabSz="990570" rtl="0" eaLnBrk="1" latinLnBrk="0" hangingPunct="1">
                        <a:defRPr kumimoji="1" sz="1950" b="1" kern="1200">
                          <a:solidFill>
                            <a:schemeClr val="dk1"/>
                          </a:solidFill>
                          <a:latin typeface="Calibri" panose="020F0502020204030204"/>
                          <a:ea typeface="メイリオ"/>
                        </a:defRPr>
                      </a:lvl3pPr>
                      <a:lvl4pPr marL="1485854" algn="l" defTabSz="990570" rtl="0" eaLnBrk="1" latinLnBrk="0" hangingPunct="1">
                        <a:defRPr kumimoji="1" sz="1950" b="1" kern="1200">
                          <a:solidFill>
                            <a:schemeClr val="dk1"/>
                          </a:solidFill>
                          <a:latin typeface="Calibri" panose="020F0502020204030204"/>
                          <a:ea typeface="メイリオ"/>
                        </a:defRPr>
                      </a:lvl4pPr>
                      <a:lvl5pPr marL="1981139" algn="l" defTabSz="990570" rtl="0" eaLnBrk="1" latinLnBrk="0" hangingPunct="1">
                        <a:defRPr kumimoji="1" sz="1950" b="1" kern="1200">
                          <a:solidFill>
                            <a:schemeClr val="dk1"/>
                          </a:solidFill>
                          <a:latin typeface="Calibri" panose="020F0502020204030204"/>
                          <a:ea typeface="メイリオ"/>
                        </a:defRPr>
                      </a:lvl5pPr>
                      <a:lvl6pPr marL="2476424" algn="l" defTabSz="990570" rtl="0" eaLnBrk="1" latinLnBrk="0" hangingPunct="1">
                        <a:defRPr kumimoji="1" sz="1950" b="1" kern="1200">
                          <a:solidFill>
                            <a:schemeClr val="dk1"/>
                          </a:solidFill>
                          <a:latin typeface="Calibri" panose="020F0502020204030204"/>
                          <a:ea typeface="メイリオ"/>
                        </a:defRPr>
                      </a:lvl6pPr>
                      <a:lvl7pPr marL="2971709" algn="l" defTabSz="990570" rtl="0" eaLnBrk="1" latinLnBrk="0" hangingPunct="1">
                        <a:defRPr kumimoji="1" sz="1950" b="1" kern="1200">
                          <a:solidFill>
                            <a:schemeClr val="dk1"/>
                          </a:solidFill>
                          <a:latin typeface="Calibri" panose="020F0502020204030204"/>
                          <a:ea typeface="メイリオ"/>
                        </a:defRPr>
                      </a:lvl7pPr>
                      <a:lvl8pPr marL="3466993" algn="l" defTabSz="990570" rtl="0" eaLnBrk="1" latinLnBrk="0" hangingPunct="1">
                        <a:defRPr kumimoji="1" sz="1950" b="1" kern="1200">
                          <a:solidFill>
                            <a:schemeClr val="dk1"/>
                          </a:solidFill>
                          <a:latin typeface="Calibri" panose="020F0502020204030204"/>
                          <a:ea typeface="メイリオ"/>
                        </a:defRPr>
                      </a:lvl8pPr>
                      <a:lvl9pPr marL="3962278" algn="l" defTabSz="990570" rtl="0" eaLnBrk="1" latinLnBrk="0" hangingPunct="1">
                        <a:defRPr kumimoji="1" sz="1950" b="1" kern="1200">
                          <a:solidFill>
                            <a:schemeClr val="dk1"/>
                          </a:solidFill>
                          <a:latin typeface="Calibri" panose="020F0502020204030204"/>
                          <a:ea typeface="メイリオ"/>
                        </a:defRPr>
                      </a:lvl9pPr>
                    </a:lstStyle>
                    <a:p>
                      <a:pPr algn="ctr" fontAlgn="ctr"/>
                      <a:r>
                        <a:rPr lang="en-US" sz="1000" b="1" u="none" strike="noStrike">
                          <a:solidFill>
                            <a:schemeClr val="bg1"/>
                          </a:solidFill>
                          <a:effectLst/>
                          <a:latin typeface="メイリオ" panose="020B0604030504040204" pitchFamily="50" charset="-128"/>
                          <a:ea typeface="メイリオ" panose="020B0604030504040204" pitchFamily="50" charset="-128"/>
                        </a:rPr>
                        <a:t>Ａ　</a:t>
                      </a:r>
                      <a:endParaRPr lang="en-US" sz="1000" b="1" i="0" u="none" strike="noStrike">
                        <a:solidFill>
                          <a:schemeClr val="bg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rgbClr val="13C4A3"/>
                      </a:solidFill>
                      <a:prstDash val="solid"/>
                      <a:round/>
                      <a:headEnd type="none" w="med" len="med"/>
                      <a:tailEnd type="none" w="med" len="med"/>
                    </a:lnL>
                    <a:lnR w="12700" cmpd="sng">
                      <a:solidFill>
                        <a:sysClr val="window" lastClr="FFFFFF"/>
                      </a:solidFill>
                    </a:lnR>
                    <a:lnT w="12700" cap="flat" cmpd="sng" algn="ctr">
                      <a:solidFill>
                        <a:srgbClr val="13C4A3"/>
                      </a:solidFill>
                      <a:prstDash val="solid"/>
                      <a:round/>
                      <a:headEnd type="none" w="med" len="med"/>
                      <a:tailEnd type="none" w="med" len="med"/>
                    </a:lnT>
                    <a:lnB w="28575"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3C4A3"/>
                    </a:solidFill>
                  </a:tcPr>
                </a:tc>
                <a:tc>
                  <a:txBody>
                    <a:bodyPr/>
                    <a:lstStyle>
                      <a:lvl1pPr marL="0" algn="l" defTabSz="990570" rtl="0" eaLnBrk="1" latinLnBrk="0" hangingPunct="1">
                        <a:defRPr kumimoji="1" sz="1950" b="1" kern="1200">
                          <a:solidFill>
                            <a:schemeClr val="lt1"/>
                          </a:solidFill>
                          <a:latin typeface="Calibri"/>
                          <a:ea typeface="メイリオ"/>
                        </a:defRPr>
                      </a:lvl1pPr>
                      <a:lvl2pPr marL="495285" algn="l" defTabSz="990570" rtl="0" eaLnBrk="1" latinLnBrk="0" hangingPunct="1">
                        <a:defRPr kumimoji="1" sz="1950" b="1" kern="1200">
                          <a:solidFill>
                            <a:schemeClr val="lt1"/>
                          </a:solidFill>
                          <a:latin typeface="Calibri"/>
                          <a:ea typeface="メイリオ"/>
                        </a:defRPr>
                      </a:lvl2pPr>
                      <a:lvl3pPr marL="990570" algn="l" defTabSz="990570" rtl="0" eaLnBrk="1" latinLnBrk="0" hangingPunct="1">
                        <a:defRPr kumimoji="1" sz="1950" b="1" kern="1200">
                          <a:solidFill>
                            <a:schemeClr val="lt1"/>
                          </a:solidFill>
                          <a:latin typeface="Calibri"/>
                          <a:ea typeface="メイリオ"/>
                        </a:defRPr>
                      </a:lvl3pPr>
                      <a:lvl4pPr marL="1485854" algn="l" defTabSz="990570" rtl="0" eaLnBrk="1" latinLnBrk="0" hangingPunct="1">
                        <a:defRPr kumimoji="1" sz="1950" b="1" kern="1200">
                          <a:solidFill>
                            <a:schemeClr val="lt1"/>
                          </a:solidFill>
                          <a:latin typeface="Calibri"/>
                          <a:ea typeface="メイリオ"/>
                        </a:defRPr>
                      </a:lvl4pPr>
                      <a:lvl5pPr marL="1981139" algn="l" defTabSz="990570" rtl="0" eaLnBrk="1" latinLnBrk="0" hangingPunct="1">
                        <a:defRPr kumimoji="1" sz="1950" b="1" kern="1200">
                          <a:solidFill>
                            <a:schemeClr val="lt1"/>
                          </a:solidFill>
                          <a:latin typeface="Calibri"/>
                          <a:ea typeface="メイリオ"/>
                        </a:defRPr>
                      </a:lvl5pPr>
                      <a:lvl6pPr marL="2476424" algn="l" defTabSz="990570" rtl="0" eaLnBrk="1" latinLnBrk="0" hangingPunct="1">
                        <a:defRPr kumimoji="1" sz="1950" b="1" kern="1200">
                          <a:solidFill>
                            <a:schemeClr val="lt1"/>
                          </a:solidFill>
                          <a:latin typeface="Calibri"/>
                          <a:ea typeface="メイリオ"/>
                        </a:defRPr>
                      </a:lvl6pPr>
                      <a:lvl7pPr marL="2971709" algn="l" defTabSz="990570" rtl="0" eaLnBrk="1" latinLnBrk="0" hangingPunct="1">
                        <a:defRPr kumimoji="1" sz="1950" b="1" kern="1200">
                          <a:solidFill>
                            <a:schemeClr val="lt1"/>
                          </a:solidFill>
                          <a:latin typeface="Calibri"/>
                          <a:ea typeface="メイリオ"/>
                        </a:defRPr>
                      </a:lvl7pPr>
                      <a:lvl8pPr marL="3466993" algn="l" defTabSz="990570" rtl="0" eaLnBrk="1" latinLnBrk="0" hangingPunct="1">
                        <a:defRPr kumimoji="1" sz="1950" b="1" kern="1200">
                          <a:solidFill>
                            <a:schemeClr val="lt1"/>
                          </a:solidFill>
                          <a:latin typeface="Calibri"/>
                          <a:ea typeface="メイリオ"/>
                        </a:defRPr>
                      </a:lvl8pPr>
                      <a:lvl9pPr marL="3962278" algn="l" defTabSz="990570" rtl="0" eaLnBrk="1" latinLnBrk="0" hangingPunct="1">
                        <a:defRPr kumimoji="1" sz="1950" b="1" kern="1200">
                          <a:solidFill>
                            <a:schemeClr val="lt1"/>
                          </a:solidFill>
                          <a:latin typeface="Calibri"/>
                          <a:ea typeface="メイリオ"/>
                        </a:defRPr>
                      </a:lvl9pPr>
                    </a:lstStyle>
                    <a:p>
                      <a:pPr algn="l" fontAlgn="ctr"/>
                      <a:r>
                        <a:rPr lang="ja-JP" altLang="en-US" sz="1000" u="none" strike="noStrike">
                          <a:effectLst/>
                          <a:latin typeface="メイリオ" panose="020B0604030504040204" pitchFamily="50" charset="-128"/>
                          <a:ea typeface="メイリオ" panose="020B0604030504040204" pitchFamily="50" charset="-128"/>
                        </a:rPr>
                        <a:t>モニタリング及び処置等</a:t>
                      </a:r>
                      <a:endParaRPr lang="ja-JP" altLang="en-US" sz="1000" b="0" i="0" u="none" strike="noStrike">
                        <a:solidFill>
                          <a:schemeClr val="bg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mpd="sng">
                      <a:solidFill>
                        <a:sysClr val="window" lastClr="FFFFFF"/>
                      </a:solidFill>
                    </a:lnR>
                    <a:lnT w="12700" cap="flat" cmpd="sng" algn="ctr">
                      <a:solidFill>
                        <a:srgbClr val="13C4A3"/>
                      </a:solidFill>
                      <a:prstDash val="solid"/>
                      <a:round/>
                      <a:headEnd type="none" w="med" len="med"/>
                      <a:tailEnd type="none" w="med" len="med"/>
                    </a:lnT>
                    <a:lnB w="28575"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3C4A3"/>
                    </a:solidFill>
                  </a:tcPr>
                </a:tc>
                <a:tc>
                  <a:txBody>
                    <a:bodyPr/>
                    <a:lstStyle>
                      <a:lvl1pPr marL="0" algn="l" defTabSz="990570" rtl="0" eaLnBrk="1" latinLnBrk="0" hangingPunct="1">
                        <a:defRPr kumimoji="1" sz="1950" b="1" kern="1200">
                          <a:solidFill>
                            <a:schemeClr val="lt1"/>
                          </a:solidFill>
                          <a:latin typeface="Calibri"/>
                          <a:ea typeface="メイリオ"/>
                        </a:defRPr>
                      </a:lvl1pPr>
                      <a:lvl2pPr marL="495285" algn="l" defTabSz="990570" rtl="0" eaLnBrk="1" latinLnBrk="0" hangingPunct="1">
                        <a:defRPr kumimoji="1" sz="1950" b="1" kern="1200">
                          <a:solidFill>
                            <a:schemeClr val="lt1"/>
                          </a:solidFill>
                          <a:latin typeface="Calibri"/>
                          <a:ea typeface="メイリオ"/>
                        </a:defRPr>
                      </a:lvl2pPr>
                      <a:lvl3pPr marL="990570" algn="l" defTabSz="990570" rtl="0" eaLnBrk="1" latinLnBrk="0" hangingPunct="1">
                        <a:defRPr kumimoji="1" sz="1950" b="1" kern="1200">
                          <a:solidFill>
                            <a:schemeClr val="lt1"/>
                          </a:solidFill>
                          <a:latin typeface="Calibri"/>
                          <a:ea typeface="メイリオ"/>
                        </a:defRPr>
                      </a:lvl3pPr>
                      <a:lvl4pPr marL="1485854" algn="l" defTabSz="990570" rtl="0" eaLnBrk="1" latinLnBrk="0" hangingPunct="1">
                        <a:defRPr kumimoji="1" sz="1950" b="1" kern="1200">
                          <a:solidFill>
                            <a:schemeClr val="lt1"/>
                          </a:solidFill>
                          <a:latin typeface="Calibri"/>
                          <a:ea typeface="メイリオ"/>
                        </a:defRPr>
                      </a:lvl4pPr>
                      <a:lvl5pPr marL="1981139" algn="l" defTabSz="990570" rtl="0" eaLnBrk="1" latinLnBrk="0" hangingPunct="1">
                        <a:defRPr kumimoji="1" sz="1950" b="1" kern="1200">
                          <a:solidFill>
                            <a:schemeClr val="lt1"/>
                          </a:solidFill>
                          <a:latin typeface="Calibri"/>
                          <a:ea typeface="メイリオ"/>
                        </a:defRPr>
                      </a:lvl5pPr>
                      <a:lvl6pPr marL="2476424" algn="l" defTabSz="990570" rtl="0" eaLnBrk="1" latinLnBrk="0" hangingPunct="1">
                        <a:defRPr kumimoji="1" sz="1950" b="1" kern="1200">
                          <a:solidFill>
                            <a:schemeClr val="lt1"/>
                          </a:solidFill>
                          <a:latin typeface="Calibri"/>
                          <a:ea typeface="メイリオ"/>
                        </a:defRPr>
                      </a:lvl6pPr>
                      <a:lvl7pPr marL="2971709" algn="l" defTabSz="990570" rtl="0" eaLnBrk="1" latinLnBrk="0" hangingPunct="1">
                        <a:defRPr kumimoji="1" sz="1950" b="1" kern="1200">
                          <a:solidFill>
                            <a:schemeClr val="lt1"/>
                          </a:solidFill>
                          <a:latin typeface="Calibri"/>
                          <a:ea typeface="メイリオ"/>
                        </a:defRPr>
                      </a:lvl7pPr>
                      <a:lvl8pPr marL="3466993" algn="l" defTabSz="990570" rtl="0" eaLnBrk="1" latinLnBrk="0" hangingPunct="1">
                        <a:defRPr kumimoji="1" sz="1950" b="1" kern="1200">
                          <a:solidFill>
                            <a:schemeClr val="lt1"/>
                          </a:solidFill>
                          <a:latin typeface="Calibri"/>
                          <a:ea typeface="メイリオ"/>
                        </a:defRPr>
                      </a:lvl8pPr>
                      <a:lvl9pPr marL="3962278" algn="l" defTabSz="990570" rtl="0" eaLnBrk="1" latinLnBrk="0" hangingPunct="1">
                        <a:defRPr kumimoji="1" sz="1950" b="1" kern="1200">
                          <a:solidFill>
                            <a:schemeClr val="lt1"/>
                          </a:solidFill>
                          <a:latin typeface="Calibri"/>
                          <a:ea typeface="メイリオ"/>
                        </a:defRPr>
                      </a:lvl9pPr>
                    </a:lstStyle>
                    <a:p>
                      <a:pPr algn="ctr" fontAlgn="ctr"/>
                      <a:r>
                        <a:rPr lang="ja-JP" altLang="en-US" sz="1000" u="none" strike="noStrike">
                          <a:effectLst/>
                          <a:latin typeface="メイリオ" panose="020B0604030504040204" pitchFamily="50" charset="-128"/>
                          <a:ea typeface="メイリオ" panose="020B0604030504040204" pitchFamily="50" charset="-128"/>
                        </a:rPr>
                        <a:t>０点</a:t>
                      </a:r>
                      <a:endParaRPr lang="ja-JP" altLang="en-US" sz="1000" b="0" i="0" u="none" strike="noStrike">
                        <a:solidFill>
                          <a:schemeClr val="bg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mpd="sng">
                      <a:solidFill>
                        <a:sysClr val="window" lastClr="FFFFFF"/>
                      </a:solidFill>
                    </a:lnR>
                    <a:lnT w="12700" cap="flat" cmpd="sng" algn="ctr">
                      <a:solidFill>
                        <a:srgbClr val="13C4A3"/>
                      </a:solidFill>
                      <a:prstDash val="solid"/>
                      <a:round/>
                      <a:headEnd type="none" w="med" len="med"/>
                      <a:tailEnd type="none" w="med" len="med"/>
                    </a:lnT>
                    <a:lnB w="28575"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3C4A3"/>
                    </a:solidFill>
                  </a:tcPr>
                </a:tc>
                <a:tc>
                  <a:txBody>
                    <a:bodyPr/>
                    <a:lstStyle>
                      <a:lvl1pPr marL="0" algn="l" defTabSz="990570" rtl="0" eaLnBrk="1" latinLnBrk="0" hangingPunct="1">
                        <a:defRPr kumimoji="1" sz="1950" b="1" kern="1200">
                          <a:solidFill>
                            <a:schemeClr val="lt1"/>
                          </a:solidFill>
                          <a:latin typeface="Calibri"/>
                          <a:ea typeface="メイリオ"/>
                        </a:defRPr>
                      </a:lvl1pPr>
                      <a:lvl2pPr marL="495285" algn="l" defTabSz="990570" rtl="0" eaLnBrk="1" latinLnBrk="0" hangingPunct="1">
                        <a:defRPr kumimoji="1" sz="1950" b="1" kern="1200">
                          <a:solidFill>
                            <a:schemeClr val="lt1"/>
                          </a:solidFill>
                          <a:latin typeface="Calibri"/>
                          <a:ea typeface="メイリオ"/>
                        </a:defRPr>
                      </a:lvl2pPr>
                      <a:lvl3pPr marL="990570" algn="l" defTabSz="990570" rtl="0" eaLnBrk="1" latinLnBrk="0" hangingPunct="1">
                        <a:defRPr kumimoji="1" sz="1950" b="1" kern="1200">
                          <a:solidFill>
                            <a:schemeClr val="lt1"/>
                          </a:solidFill>
                          <a:latin typeface="Calibri"/>
                          <a:ea typeface="メイリオ"/>
                        </a:defRPr>
                      </a:lvl3pPr>
                      <a:lvl4pPr marL="1485854" algn="l" defTabSz="990570" rtl="0" eaLnBrk="1" latinLnBrk="0" hangingPunct="1">
                        <a:defRPr kumimoji="1" sz="1950" b="1" kern="1200">
                          <a:solidFill>
                            <a:schemeClr val="lt1"/>
                          </a:solidFill>
                          <a:latin typeface="Calibri"/>
                          <a:ea typeface="メイリオ"/>
                        </a:defRPr>
                      </a:lvl4pPr>
                      <a:lvl5pPr marL="1981139" algn="l" defTabSz="990570" rtl="0" eaLnBrk="1" latinLnBrk="0" hangingPunct="1">
                        <a:defRPr kumimoji="1" sz="1950" b="1" kern="1200">
                          <a:solidFill>
                            <a:schemeClr val="lt1"/>
                          </a:solidFill>
                          <a:latin typeface="Calibri"/>
                          <a:ea typeface="メイリオ"/>
                        </a:defRPr>
                      </a:lvl5pPr>
                      <a:lvl6pPr marL="2476424" algn="l" defTabSz="990570" rtl="0" eaLnBrk="1" latinLnBrk="0" hangingPunct="1">
                        <a:defRPr kumimoji="1" sz="1950" b="1" kern="1200">
                          <a:solidFill>
                            <a:schemeClr val="lt1"/>
                          </a:solidFill>
                          <a:latin typeface="Calibri"/>
                          <a:ea typeface="メイリオ"/>
                        </a:defRPr>
                      </a:lvl6pPr>
                      <a:lvl7pPr marL="2971709" algn="l" defTabSz="990570" rtl="0" eaLnBrk="1" latinLnBrk="0" hangingPunct="1">
                        <a:defRPr kumimoji="1" sz="1950" b="1" kern="1200">
                          <a:solidFill>
                            <a:schemeClr val="lt1"/>
                          </a:solidFill>
                          <a:latin typeface="Calibri"/>
                          <a:ea typeface="メイリオ"/>
                        </a:defRPr>
                      </a:lvl7pPr>
                      <a:lvl8pPr marL="3466993" algn="l" defTabSz="990570" rtl="0" eaLnBrk="1" latinLnBrk="0" hangingPunct="1">
                        <a:defRPr kumimoji="1" sz="1950" b="1" kern="1200">
                          <a:solidFill>
                            <a:schemeClr val="lt1"/>
                          </a:solidFill>
                          <a:latin typeface="Calibri"/>
                          <a:ea typeface="メイリオ"/>
                        </a:defRPr>
                      </a:lvl8pPr>
                      <a:lvl9pPr marL="3962278" algn="l" defTabSz="990570" rtl="0" eaLnBrk="1" latinLnBrk="0" hangingPunct="1">
                        <a:defRPr kumimoji="1" sz="1950" b="1" kern="1200">
                          <a:solidFill>
                            <a:schemeClr val="lt1"/>
                          </a:solidFill>
                          <a:latin typeface="Calibri"/>
                          <a:ea typeface="メイリオ"/>
                        </a:defRPr>
                      </a:lvl9pPr>
                    </a:lstStyle>
                    <a:p>
                      <a:pPr algn="ctr" fontAlgn="ctr"/>
                      <a:r>
                        <a:rPr lang="ja-JP" altLang="en-US" sz="1000" u="none" strike="noStrike">
                          <a:effectLst/>
                          <a:latin typeface="メイリオ" panose="020B0604030504040204" pitchFamily="50" charset="-128"/>
                          <a:ea typeface="メイリオ" panose="020B0604030504040204" pitchFamily="50" charset="-128"/>
                        </a:rPr>
                        <a:t>１点</a:t>
                      </a:r>
                      <a:endParaRPr lang="ja-JP" altLang="en-US" sz="1000" b="0" i="0" u="none" strike="noStrike">
                        <a:solidFill>
                          <a:schemeClr val="bg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mpd="sng">
                      <a:solidFill>
                        <a:sysClr val="window" lastClr="FFFFFF"/>
                      </a:solidFill>
                    </a:lnR>
                    <a:lnT w="12700" cap="flat" cmpd="sng" algn="ctr">
                      <a:solidFill>
                        <a:srgbClr val="13C4A3"/>
                      </a:solidFill>
                      <a:prstDash val="solid"/>
                      <a:round/>
                      <a:headEnd type="none" w="med" len="med"/>
                      <a:tailEnd type="none" w="med" len="med"/>
                    </a:lnT>
                    <a:lnB w="28575"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3C4A3"/>
                    </a:solidFill>
                  </a:tcPr>
                </a:tc>
                <a:tc>
                  <a:txBody>
                    <a:bodyPr/>
                    <a:lstStyle>
                      <a:lvl1pPr marL="0" algn="l" defTabSz="990570" rtl="0" eaLnBrk="1" latinLnBrk="0" hangingPunct="1">
                        <a:defRPr kumimoji="1" sz="1950" b="1" kern="1200">
                          <a:solidFill>
                            <a:schemeClr val="lt1"/>
                          </a:solidFill>
                          <a:latin typeface="Calibri"/>
                          <a:ea typeface="メイリオ"/>
                        </a:defRPr>
                      </a:lvl1pPr>
                      <a:lvl2pPr marL="495285" algn="l" defTabSz="990570" rtl="0" eaLnBrk="1" latinLnBrk="0" hangingPunct="1">
                        <a:defRPr kumimoji="1" sz="1950" b="1" kern="1200">
                          <a:solidFill>
                            <a:schemeClr val="lt1"/>
                          </a:solidFill>
                          <a:latin typeface="Calibri"/>
                          <a:ea typeface="メイリオ"/>
                        </a:defRPr>
                      </a:lvl2pPr>
                      <a:lvl3pPr marL="990570" algn="l" defTabSz="990570" rtl="0" eaLnBrk="1" latinLnBrk="0" hangingPunct="1">
                        <a:defRPr kumimoji="1" sz="1950" b="1" kern="1200">
                          <a:solidFill>
                            <a:schemeClr val="lt1"/>
                          </a:solidFill>
                          <a:latin typeface="Calibri"/>
                          <a:ea typeface="メイリオ"/>
                        </a:defRPr>
                      </a:lvl3pPr>
                      <a:lvl4pPr marL="1485854" algn="l" defTabSz="990570" rtl="0" eaLnBrk="1" latinLnBrk="0" hangingPunct="1">
                        <a:defRPr kumimoji="1" sz="1950" b="1" kern="1200">
                          <a:solidFill>
                            <a:schemeClr val="lt1"/>
                          </a:solidFill>
                          <a:latin typeface="Calibri"/>
                          <a:ea typeface="メイリオ"/>
                        </a:defRPr>
                      </a:lvl4pPr>
                      <a:lvl5pPr marL="1981139" algn="l" defTabSz="990570" rtl="0" eaLnBrk="1" latinLnBrk="0" hangingPunct="1">
                        <a:defRPr kumimoji="1" sz="1950" b="1" kern="1200">
                          <a:solidFill>
                            <a:schemeClr val="lt1"/>
                          </a:solidFill>
                          <a:latin typeface="Calibri"/>
                          <a:ea typeface="メイリオ"/>
                        </a:defRPr>
                      </a:lvl5pPr>
                      <a:lvl6pPr marL="2476424" algn="l" defTabSz="990570" rtl="0" eaLnBrk="1" latinLnBrk="0" hangingPunct="1">
                        <a:defRPr kumimoji="1" sz="1950" b="1" kern="1200">
                          <a:solidFill>
                            <a:schemeClr val="lt1"/>
                          </a:solidFill>
                          <a:latin typeface="Calibri"/>
                          <a:ea typeface="メイリオ"/>
                        </a:defRPr>
                      </a:lvl6pPr>
                      <a:lvl7pPr marL="2971709" algn="l" defTabSz="990570" rtl="0" eaLnBrk="1" latinLnBrk="0" hangingPunct="1">
                        <a:defRPr kumimoji="1" sz="1950" b="1" kern="1200">
                          <a:solidFill>
                            <a:schemeClr val="lt1"/>
                          </a:solidFill>
                          <a:latin typeface="Calibri"/>
                          <a:ea typeface="メイリオ"/>
                        </a:defRPr>
                      </a:lvl7pPr>
                      <a:lvl8pPr marL="3466993" algn="l" defTabSz="990570" rtl="0" eaLnBrk="1" latinLnBrk="0" hangingPunct="1">
                        <a:defRPr kumimoji="1" sz="1950" b="1" kern="1200">
                          <a:solidFill>
                            <a:schemeClr val="lt1"/>
                          </a:solidFill>
                          <a:latin typeface="Calibri"/>
                          <a:ea typeface="メイリオ"/>
                        </a:defRPr>
                      </a:lvl8pPr>
                      <a:lvl9pPr marL="3962278" algn="l" defTabSz="990570" rtl="0" eaLnBrk="1" latinLnBrk="0" hangingPunct="1">
                        <a:defRPr kumimoji="1" sz="1950" b="1" kern="1200">
                          <a:solidFill>
                            <a:schemeClr val="lt1"/>
                          </a:solidFill>
                          <a:latin typeface="Calibri"/>
                          <a:ea typeface="メイリオ"/>
                        </a:defRPr>
                      </a:lvl9pPr>
                    </a:lstStyle>
                    <a:p>
                      <a:pPr algn="ctr" fontAlgn="ctr"/>
                      <a:r>
                        <a:rPr lang="ja-JP" altLang="en-US" sz="1000" u="none" strike="noStrike">
                          <a:effectLst/>
                          <a:latin typeface="メイリオ" panose="020B0604030504040204" pitchFamily="50" charset="-128"/>
                          <a:ea typeface="メイリオ" panose="020B0604030504040204" pitchFamily="50" charset="-128"/>
                        </a:rPr>
                        <a:t>２点</a:t>
                      </a:r>
                      <a:endParaRPr lang="ja-JP" altLang="en-US" sz="1000" b="0" i="0" u="none" strike="noStrike">
                        <a:solidFill>
                          <a:schemeClr val="bg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rgbClr val="13C4A3"/>
                      </a:solidFill>
                      <a:prstDash val="solid"/>
                      <a:round/>
                      <a:headEnd type="none" w="med" len="med"/>
                      <a:tailEnd type="none" w="med" len="med"/>
                    </a:lnT>
                    <a:lnB w="28575"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3C4A3"/>
                    </a:solidFill>
                  </a:tcPr>
                </a:tc>
                <a:tc>
                  <a:txBody>
                    <a:bodyPr/>
                    <a:lstStyle/>
                    <a:p>
                      <a:pPr algn="ctr" fontAlgn="ctr"/>
                      <a:r>
                        <a:rPr lang="ja-JP" altLang="en-US" sz="1000" b="1" i="0" u="none" strike="noStrike">
                          <a:solidFill>
                            <a:schemeClr val="bg1"/>
                          </a:solidFill>
                          <a:effectLst/>
                          <a:latin typeface="メイリオ" panose="020B0604030504040204" pitchFamily="50" charset="-128"/>
                          <a:ea typeface="メイリオ" panose="020B0604030504040204" pitchFamily="50" charset="-128"/>
                        </a:rPr>
                        <a:t>３点</a:t>
                      </a:r>
                    </a:p>
                  </a:txBody>
                  <a:tcPr marL="9525" marR="9525" marT="9525" marB="0" anchor="ctr">
                    <a:lnL w="12700" cmpd="sng">
                      <a:solidFill>
                        <a:sysClr val="window" lastClr="FFFFFF"/>
                      </a:solidFill>
                    </a:lnL>
                    <a:lnR w="12700" cap="flat" cmpd="sng" algn="ctr">
                      <a:solidFill>
                        <a:srgbClr val="13C4A3"/>
                      </a:solidFill>
                      <a:prstDash val="solid"/>
                      <a:round/>
                      <a:headEnd type="none" w="med" len="med"/>
                      <a:tailEnd type="none" w="med" len="med"/>
                    </a:lnR>
                    <a:lnT w="12700" cap="flat" cmpd="sng" algn="ctr">
                      <a:solidFill>
                        <a:srgbClr val="13C4A3"/>
                      </a:solidFill>
                      <a:prstDash val="solid"/>
                      <a:round/>
                      <a:headEnd type="none" w="med" len="med"/>
                      <a:tailEnd type="none" w="med" len="med"/>
                    </a:lnT>
                    <a:lnB w="28575"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13C4A3"/>
                    </a:solidFill>
                  </a:tcPr>
                </a:tc>
                <a:extLst>
                  <a:ext uri="{0D108BD9-81ED-4DB2-BD59-A6C34878D82A}">
                    <a16:rowId xmlns:a16="http://schemas.microsoft.com/office/drawing/2014/main" val="2513625382"/>
                  </a:ext>
                </a:extLst>
              </a:tr>
              <a:tr h="113227">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kumimoji="1" lang="en-US" altLang="ja-JP" sz="1000" b="1" u="none" strike="noStrike" kern="1200">
                          <a:solidFill>
                            <a:schemeClr val="tx1"/>
                          </a:solidFill>
                          <a:effectLst/>
                          <a:latin typeface="メイリオ" panose="020B0604030504040204" pitchFamily="50" charset="-128"/>
                          <a:ea typeface="メイリオ" panose="020B0604030504040204" pitchFamily="50" charset="-128"/>
                          <a:cs typeface="+mn-cs"/>
                        </a:rPr>
                        <a:t>1</a:t>
                      </a:r>
                    </a:p>
                  </a:txBody>
                  <a:tcPr marL="9525" marR="9525" marT="9525" marB="0" anchor="ctr">
                    <a:lnL w="12700" cap="flat" cmpd="sng" algn="ctr">
                      <a:solidFill>
                        <a:srgbClr val="13C4A3"/>
                      </a:solidFill>
                      <a:prstDash val="solid"/>
                      <a:round/>
                      <a:headEnd type="none" w="med" len="med"/>
                      <a:tailEnd type="none" w="med" len="med"/>
                    </a:lnL>
                    <a:lnR w="12700" cmpd="sng">
                      <a:solidFill>
                        <a:sysClr val="window" lastClr="FFFFFF"/>
                      </a:solidFill>
                    </a:lnR>
                    <a:lnT w="28575"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9BBB59">
                        <a:tint val="4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l"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創傷処置</a:t>
                      </a:r>
                      <a:r>
                        <a:rPr lang="ja-JP" altLang="en-US" sz="1000" b="1" u="none" strike="noStrike">
                          <a:solidFill>
                            <a:srgbClr val="0070C0"/>
                          </a:solidFill>
                          <a:effectLst/>
                          <a:latin typeface="メイリオ" panose="020B0604030504040204" pitchFamily="50" charset="-128"/>
                          <a:ea typeface="メイリオ" panose="020B0604030504040204" pitchFamily="50" charset="-128"/>
                        </a:rPr>
                        <a:t>（褥瘡の処置を除く）（</a:t>
                      </a:r>
                      <a:r>
                        <a:rPr lang="en-US" altLang="ja-JP" sz="1000" b="1" u="none" strike="noStrike">
                          <a:solidFill>
                            <a:srgbClr val="0070C0"/>
                          </a:solidFill>
                          <a:effectLst/>
                          <a:latin typeface="メイリオ" panose="020B0604030504040204" pitchFamily="50" charset="-128"/>
                          <a:ea typeface="メイリオ" panose="020B0604030504040204" pitchFamily="50" charset="-128"/>
                        </a:rPr>
                        <a:t>※</a:t>
                      </a:r>
                      <a:r>
                        <a:rPr lang="ja-JP" altLang="en-US" sz="1000" b="1" u="none" strike="noStrike">
                          <a:solidFill>
                            <a:srgbClr val="0070C0"/>
                          </a:solidFill>
                          <a:effectLst/>
                          <a:latin typeface="メイリオ" panose="020B0604030504040204" pitchFamily="50" charset="-128"/>
                          <a:ea typeface="メイリオ" panose="020B0604030504040204" pitchFamily="50" charset="-128"/>
                        </a:rPr>
                        <a:t>１）</a:t>
                      </a:r>
                      <a:endParaRPr lang="ja-JP" altLang="en-US" sz="1000" b="1" i="0" u="none"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mpd="sng">
                      <a:solidFill>
                        <a:sysClr val="window" lastClr="FFFFFF"/>
                      </a:solidFill>
                    </a:lnR>
                    <a:lnT w="28575"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9BBB59">
                        <a:tint val="4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なし</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mpd="sng">
                      <a:solidFill>
                        <a:sysClr val="window" lastClr="FFFFFF"/>
                      </a:solidFill>
                    </a:lnR>
                    <a:lnT w="28575"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9BBB59">
                        <a:tint val="4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あり</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mpd="sng">
                      <a:solidFill>
                        <a:sysClr val="window" lastClr="FFFFFF"/>
                      </a:solidFill>
                    </a:lnR>
                    <a:lnT w="28575"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9BBB59">
                        <a:tint val="4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　</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28575"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9BBB59">
                        <a:tint val="4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　</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ap="flat" cmpd="sng" algn="ctr">
                      <a:solidFill>
                        <a:srgbClr val="13C4A3"/>
                      </a:solidFill>
                      <a:prstDash val="solid"/>
                      <a:round/>
                      <a:headEnd type="none" w="med" len="med"/>
                      <a:tailEnd type="none" w="med" len="med"/>
                    </a:lnR>
                    <a:lnT w="28575"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9BBB59">
                        <a:tint val="40000"/>
                      </a:srgbClr>
                    </a:solidFill>
                  </a:tcPr>
                </a:tc>
                <a:extLst>
                  <a:ext uri="{0D108BD9-81ED-4DB2-BD59-A6C34878D82A}">
                    <a16:rowId xmlns:a16="http://schemas.microsoft.com/office/drawing/2014/main" val="1125178925"/>
                  </a:ext>
                </a:extLst>
              </a:tr>
              <a:tr h="113227">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kumimoji="1" lang="en-US" altLang="ja-JP" sz="1000" b="1" u="none" strike="noStrike" kern="1200">
                          <a:solidFill>
                            <a:schemeClr val="tx1"/>
                          </a:solidFill>
                          <a:effectLst/>
                          <a:latin typeface="メイリオ" panose="020B0604030504040204" pitchFamily="50" charset="-128"/>
                          <a:ea typeface="メイリオ" panose="020B0604030504040204" pitchFamily="50" charset="-128"/>
                          <a:cs typeface="+mn-cs"/>
                        </a:rPr>
                        <a:t>2</a:t>
                      </a:r>
                    </a:p>
                  </a:txBody>
                  <a:tcPr marL="9525" marR="9525" marT="9525" marB="0" anchor="ctr">
                    <a:lnL w="12700" cap="flat" cmpd="sng" algn="ctr">
                      <a:solidFill>
                        <a:srgbClr val="13C4A3"/>
                      </a:solidFill>
                      <a:prstDash val="solid"/>
                      <a:round/>
                      <a:headEnd type="none" w="med" len="med"/>
                      <a:tailEnd type="none" w="med" len="med"/>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BBB59">
                        <a:tint val="2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l"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呼吸ケア（喀痰吸引のみの場合を除く）</a:t>
                      </a:r>
                      <a:r>
                        <a:rPr lang="ja-JP" altLang="en-US" sz="1000" b="1" u="none" strike="noStrike">
                          <a:solidFill>
                            <a:srgbClr val="0070C0"/>
                          </a:solidFill>
                          <a:effectLst/>
                          <a:latin typeface="メイリオ" panose="020B0604030504040204" pitchFamily="50" charset="-128"/>
                          <a:ea typeface="メイリオ" panose="020B0604030504040204" pitchFamily="50" charset="-128"/>
                        </a:rPr>
                        <a:t>（</a:t>
                      </a:r>
                      <a:r>
                        <a:rPr lang="en-US" altLang="ja-JP" sz="1000" b="1" u="none" strike="noStrike">
                          <a:solidFill>
                            <a:srgbClr val="0070C0"/>
                          </a:solidFill>
                          <a:effectLst/>
                          <a:latin typeface="メイリオ" panose="020B0604030504040204" pitchFamily="50" charset="-128"/>
                          <a:ea typeface="メイリオ" panose="020B0604030504040204" pitchFamily="50" charset="-128"/>
                        </a:rPr>
                        <a:t>※</a:t>
                      </a:r>
                      <a:r>
                        <a:rPr lang="ja-JP" altLang="en-US" sz="1000" b="1" u="none" strike="noStrike">
                          <a:solidFill>
                            <a:srgbClr val="0070C0"/>
                          </a:solidFill>
                          <a:effectLst/>
                          <a:latin typeface="メイリオ" panose="020B0604030504040204" pitchFamily="50" charset="-128"/>
                          <a:ea typeface="メイリオ" panose="020B0604030504040204" pitchFamily="50" charset="-128"/>
                        </a:rPr>
                        <a:t>１）</a:t>
                      </a:r>
                      <a:endParaRPr lang="ja-JP" altLang="en-US" sz="1000" b="1" i="0" u="none"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BBB59">
                        <a:tint val="2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なし</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BBB59">
                        <a:tint val="2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あり</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BBB59">
                        <a:tint val="2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BBB59">
                        <a:tint val="2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ap="flat" cmpd="sng" algn="ctr">
                      <a:solidFill>
                        <a:srgbClr val="13C4A3"/>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9BBB59">
                        <a:tint val="20000"/>
                      </a:srgbClr>
                    </a:solidFill>
                  </a:tcPr>
                </a:tc>
                <a:extLst>
                  <a:ext uri="{0D108BD9-81ED-4DB2-BD59-A6C34878D82A}">
                    <a16:rowId xmlns:a16="http://schemas.microsoft.com/office/drawing/2014/main" val="2110683647"/>
                  </a:ext>
                </a:extLst>
              </a:tr>
              <a:tr h="219793">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kumimoji="1" lang="en-US" altLang="ja-JP" sz="1000" b="1" u="none" strike="noStrike" kern="1200">
                          <a:solidFill>
                            <a:schemeClr val="tx1"/>
                          </a:solidFill>
                          <a:effectLst/>
                          <a:latin typeface="メイリオ" panose="020B0604030504040204" pitchFamily="50" charset="-128"/>
                          <a:ea typeface="メイリオ" panose="020B0604030504040204" pitchFamily="50" charset="-128"/>
                          <a:cs typeface="+mn-cs"/>
                        </a:rPr>
                        <a:t>3</a:t>
                      </a:r>
                    </a:p>
                  </a:txBody>
                  <a:tcPr marL="9525" marR="9525" marT="9525" marB="0" anchor="ctr">
                    <a:lnL w="12700" cap="flat" cmpd="sng" algn="ctr">
                      <a:solidFill>
                        <a:srgbClr val="13C4A3"/>
                      </a:solidFill>
                      <a:prstDash val="solid"/>
                      <a:round/>
                      <a:headEnd type="none" w="med" len="med"/>
                      <a:tailEnd type="none" w="med" len="med"/>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BBB59">
                        <a:tint val="4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marL="0" marR="0" lvl="0" indent="0" algn="l" defTabSz="990570" rtl="0" eaLnBrk="1" fontAlgn="ctr" latinLnBrk="0" hangingPunct="1">
                        <a:lnSpc>
                          <a:spcPct val="100000"/>
                        </a:lnSpc>
                        <a:spcBef>
                          <a:spcPts val="0"/>
                        </a:spcBef>
                        <a:spcAft>
                          <a:spcPts val="0"/>
                        </a:spcAft>
                        <a:buClrTx/>
                        <a:buSzTx/>
                        <a:buFontTx/>
                        <a:buNone/>
                        <a:tabLst/>
                        <a:defRPr/>
                      </a:pPr>
                      <a:r>
                        <a:rPr lang="ja-JP" altLang="en-US" sz="1000" b="0" u="none" strike="noStrike">
                          <a:solidFill>
                            <a:schemeClr val="tx1"/>
                          </a:solidFill>
                          <a:effectLst/>
                          <a:latin typeface="メイリオ" panose="020B0604030504040204" pitchFamily="50" charset="-128"/>
                          <a:ea typeface="メイリオ" panose="020B0604030504040204" pitchFamily="50" charset="-128"/>
                        </a:rPr>
                        <a:t>注射薬剤３種類以上の管理</a:t>
                      </a:r>
                      <a:r>
                        <a:rPr lang="ja-JP" altLang="en-US" sz="1000" b="1" u="none" strike="noStrike">
                          <a:solidFill>
                            <a:srgbClr val="0070C0"/>
                          </a:solidFill>
                          <a:effectLst/>
                          <a:latin typeface="メイリオ" panose="020B0604030504040204" pitchFamily="50" charset="-128"/>
                          <a:ea typeface="メイリオ" panose="020B0604030504040204" pitchFamily="50" charset="-128"/>
                        </a:rPr>
                        <a:t>（最大７日間）</a:t>
                      </a:r>
                      <a:endParaRPr lang="ja-JP" altLang="en-US" sz="1000" b="1" i="0" u="none"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BBB59">
                        <a:tint val="4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なし</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BBB59">
                        <a:tint val="4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あり</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BBB59">
                        <a:tint val="4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BBB59">
                        <a:tint val="4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ap="flat" cmpd="sng" algn="ctr">
                      <a:solidFill>
                        <a:srgbClr val="13C4A3"/>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9BBB59">
                        <a:tint val="40000"/>
                      </a:srgbClr>
                    </a:solidFill>
                  </a:tcPr>
                </a:tc>
                <a:extLst>
                  <a:ext uri="{0D108BD9-81ED-4DB2-BD59-A6C34878D82A}">
                    <a16:rowId xmlns:a16="http://schemas.microsoft.com/office/drawing/2014/main" val="723585204"/>
                  </a:ext>
                </a:extLst>
              </a:tr>
              <a:tr h="113227">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kumimoji="1" lang="en-US" altLang="ja-JP" sz="1000" b="1" u="none" strike="noStrike" kern="1200">
                          <a:solidFill>
                            <a:schemeClr val="tx1"/>
                          </a:solidFill>
                          <a:effectLst/>
                          <a:latin typeface="メイリオ" panose="020B0604030504040204" pitchFamily="50" charset="-128"/>
                          <a:ea typeface="メイリオ" panose="020B0604030504040204" pitchFamily="50" charset="-128"/>
                          <a:cs typeface="+mn-cs"/>
                        </a:rPr>
                        <a:t>4</a:t>
                      </a:r>
                    </a:p>
                  </a:txBody>
                  <a:tcPr marL="9525" marR="9525" marT="9525" marB="0" anchor="ctr">
                    <a:lnL w="12700" cap="flat" cmpd="sng" algn="ctr">
                      <a:solidFill>
                        <a:srgbClr val="13C4A3"/>
                      </a:solidFill>
                      <a:prstDash val="solid"/>
                      <a:round/>
                      <a:headEnd type="none" w="med" len="med"/>
                      <a:tailEnd type="none" w="med" len="med"/>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BBB59">
                        <a:tint val="2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l"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シリンジポンプの管理</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BBB59">
                        <a:tint val="2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なし</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BBB59">
                        <a:tint val="2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あり</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BBB59">
                        <a:tint val="2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9BBB59">
                        <a:tint val="2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ap="flat" cmpd="sng" algn="ctr">
                      <a:solidFill>
                        <a:srgbClr val="13C4A3"/>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9BBB59">
                        <a:tint val="20000"/>
                      </a:srgbClr>
                    </a:solidFill>
                  </a:tcPr>
                </a:tc>
                <a:extLst>
                  <a:ext uri="{0D108BD9-81ED-4DB2-BD59-A6C34878D82A}">
                    <a16:rowId xmlns:a16="http://schemas.microsoft.com/office/drawing/2014/main" val="1494470298"/>
                  </a:ext>
                </a:extLst>
              </a:tr>
              <a:tr h="113227">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kumimoji="1" lang="en-US" altLang="ja-JP" sz="1000" b="1" u="none" strike="noStrike" kern="1200">
                          <a:solidFill>
                            <a:schemeClr val="tx1"/>
                          </a:solidFill>
                          <a:effectLst/>
                          <a:latin typeface="メイリオ" panose="020B0604030504040204" pitchFamily="50" charset="-128"/>
                          <a:ea typeface="メイリオ" panose="020B0604030504040204" pitchFamily="50" charset="-128"/>
                          <a:cs typeface="+mn-cs"/>
                        </a:rPr>
                        <a:t>5</a:t>
                      </a:r>
                    </a:p>
                  </a:txBody>
                  <a:tcPr marL="9525" marR="9525" marT="9525" marB="0" anchor="ctr">
                    <a:lnL w="12700" cap="flat" cmpd="sng" algn="ctr">
                      <a:solidFill>
                        <a:srgbClr val="13C4A3"/>
                      </a:solidFill>
                      <a:prstDash val="solid"/>
                      <a:round/>
                      <a:headEnd type="none" w="med" len="med"/>
                      <a:tailEnd type="none" w="med" len="med"/>
                    </a:lnL>
                    <a:lnR w="12700" cmpd="sng">
                      <a:solidFill>
                        <a:sysClr val="window" lastClr="FFFFFF"/>
                      </a:solidFill>
                    </a:lnR>
                    <a:lnT w="12700" cmpd="sng">
                      <a:solidFill>
                        <a:sysClr val="window" lastClr="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BBB59">
                        <a:tint val="4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l"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輸血や血液製剤の管理</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BBB59">
                        <a:tint val="4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なし</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BBB59">
                        <a:tint val="4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1000" b="0" u="none" strike="noStrike">
                          <a:solidFill>
                            <a:schemeClr val="tx1"/>
                          </a:solidFill>
                          <a:effectLst/>
                          <a:latin typeface="メイリオ" panose="020B0604030504040204" pitchFamily="50" charset="-128"/>
                          <a:ea typeface="メイリオ" panose="020B0604030504040204" pitchFamily="50" charset="-128"/>
                        </a:rPr>
                        <a:t>－</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BBB59">
                        <a:tint val="4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lang="ja-JP" altLang="en-US" sz="1000" b="0" i="0" u="none" strike="noStrike">
                          <a:solidFill>
                            <a:schemeClr val="tx1"/>
                          </a:solidFill>
                          <a:effectLst/>
                          <a:latin typeface="メイリオ" panose="020B0604030504040204" pitchFamily="50" charset="-128"/>
                          <a:ea typeface="メイリオ" panose="020B0604030504040204" pitchFamily="50" charset="-128"/>
                        </a:rPr>
                        <a:t>あり</a:t>
                      </a:r>
                    </a:p>
                  </a:txBody>
                  <a:tcPr marL="9525" marR="9525" marT="9525"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BBB59">
                        <a:tint val="4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ja-JP" altLang="en-US" sz="1000" b="0" u="none" strike="noStrike">
                          <a:solidFill>
                            <a:schemeClr val="tx1"/>
                          </a:solidFill>
                          <a:effectLst/>
                          <a:latin typeface="メイリオ" panose="020B0604030504040204" pitchFamily="50" charset="-128"/>
                          <a:ea typeface="メイリオ" panose="020B0604030504040204" pitchFamily="50" charset="-128"/>
                        </a:rPr>
                        <a:t>－</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ap="flat" cmpd="sng" algn="ctr">
                      <a:solidFill>
                        <a:srgbClr val="13C4A3"/>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BBB59">
                        <a:tint val="40000"/>
                      </a:srgbClr>
                    </a:solidFill>
                  </a:tcPr>
                </a:tc>
                <a:extLst>
                  <a:ext uri="{0D108BD9-81ED-4DB2-BD59-A6C34878D82A}">
                    <a16:rowId xmlns:a16="http://schemas.microsoft.com/office/drawing/2014/main" val="4184411828"/>
                  </a:ext>
                </a:extLst>
              </a:tr>
              <a:tr h="113227">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kumimoji="1" lang="en-US" altLang="ja-JP" sz="1000" b="1" u="none" strike="noStrike" kern="1200">
                          <a:solidFill>
                            <a:schemeClr val="tx1"/>
                          </a:solidFill>
                          <a:effectLst/>
                          <a:latin typeface="メイリオ" panose="020B0604030504040204" pitchFamily="50" charset="-128"/>
                          <a:ea typeface="メイリオ" panose="020B0604030504040204" pitchFamily="50" charset="-128"/>
                          <a:cs typeface="+mn-cs"/>
                        </a:rPr>
                        <a:t>6</a:t>
                      </a:r>
                    </a:p>
                  </a:txBody>
                  <a:tcPr marL="9525" marR="9525" marT="9525" marB="0" anchor="ctr">
                    <a:lnL w="12700" cap="flat" cmpd="sng" algn="ctr">
                      <a:solidFill>
                        <a:srgbClr val="13C4A3"/>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l"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専門的な治療・処置</a:t>
                      </a:r>
                      <a:r>
                        <a:rPr lang="ja-JP" altLang="en-US" sz="1000" b="1" u="none" strike="noStrike">
                          <a:solidFill>
                            <a:srgbClr val="0070C0"/>
                          </a:solidFill>
                          <a:effectLst/>
                          <a:latin typeface="メイリオ" panose="020B0604030504040204" pitchFamily="50" charset="-128"/>
                          <a:ea typeface="メイリオ" panose="020B0604030504040204" pitchFamily="50" charset="-128"/>
                        </a:rPr>
                        <a:t>（</a:t>
                      </a:r>
                      <a:r>
                        <a:rPr lang="en-US" altLang="ja-JP" sz="1000" b="1" u="none" strike="noStrike">
                          <a:solidFill>
                            <a:srgbClr val="0070C0"/>
                          </a:solidFill>
                          <a:effectLst/>
                          <a:latin typeface="メイリオ" panose="020B0604030504040204" pitchFamily="50" charset="-128"/>
                          <a:ea typeface="メイリオ" panose="020B0604030504040204" pitchFamily="50" charset="-128"/>
                        </a:rPr>
                        <a:t>※</a:t>
                      </a:r>
                      <a:r>
                        <a:rPr lang="ja-JP" altLang="en-US" sz="1000" b="1" u="none" strike="noStrike">
                          <a:solidFill>
                            <a:srgbClr val="0070C0"/>
                          </a:solidFill>
                          <a:effectLst/>
                          <a:latin typeface="メイリオ" panose="020B0604030504040204" pitchFamily="50" charset="-128"/>
                          <a:ea typeface="メイリオ" panose="020B0604030504040204" pitchFamily="50" charset="-128"/>
                        </a:rPr>
                        <a:t>２）</a:t>
                      </a:r>
                      <a:endParaRPr lang="ja-JP" altLang="en-US" sz="1000" b="1" i="0" u="none"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marL="0" marR="0" lvl="0" indent="0" algn="ctr" defTabSz="990570" rtl="0" eaLnBrk="1" fontAlgn="ctr" latinLnBrk="0" hangingPunct="1">
                        <a:lnSpc>
                          <a:spcPct val="100000"/>
                        </a:lnSpc>
                        <a:spcBef>
                          <a:spcPts val="0"/>
                        </a:spcBef>
                        <a:spcAft>
                          <a:spcPts val="0"/>
                        </a:spcAft>
                        <a:buClrTx/>
                        <a:buSzTx/>
                        <a:buFontTx/>
                        <a:buNone/>
                        <a:tabLst/>
                        <a:defRPr/>
                      </a:pPr>
                      <a:r>
                        <a:rPr kumimoji="1" lang="ja-JP" altLang="en-US" sz="1000" b="0" u="none" strike="noStrike" kern="1200">
                          <a:solidFill>
                            <a:schemeClr val="tx1"/>
                          </a:solidFill>
                          <a:effectLst/>
                          <a:latin typeface="メイリオ" panose="020B0604030504040204" pitchFamily="50" charset="-128"/>
                          <a:ea typeface="メイリオ" panose="020B0604030504040204" pitchFamily="50" charset="-128"/>
                          <a:cs typeface="+mn-cs"/>
                        </a:rPr>
                        <a:t>－</a:t>
                      </a:r>
                      <a:endParaRPr kumimoji="1" lang="ja-JP" altLang="en-US" sz="1000" b="0" i="0" u="none" strike="noStrike" kern="1200">
                        <a:solidFill>
                          <a:schemeClr val="tx1"/>
                        </a:solidFill>
                        <a:effectLst/>
                        <a:latin typeface="メイリオ" panose="020B0604030504040204" pitchFamily="50" charset="-128"/>
                        <a:ea typeface="メイリオ" panose="020B0604030504040204" pitchFamily="50" charset="-128"/>
                        <a:cs typeface="+mn-cs"/>
                      </a:endParaRPr>
                    </a:p>
                  </a:txBody>
                  <a:tcPr marL="9525" marR="9525" marT="9525" marB="0"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marL="0" marR="0" lvl="0" indent="0" algn="ctr" defTabSz="990570" rtl="0" eaLnBrk="1" fontAlgn="ctr" latinLnBrk="0" hangingPunct="1">
                        <a:lnSpc>
                          <a:spcPct val="100000"/>
                        </a:lnSpc>
                        <a:spcBef>
                          <a:spcPts val="0"/>
                        </a:spcBef>
                        <a:spcAft>
                          <a:spcPts val="0"/>
                        </a:spcAft>
                        <a:buClrTx/>
                        <a:buSzTx/>
                        <a:buFontTx/>
                        <a:buNone/>
                        <a:tabLst/>
                        <a:defRPr/>
                      </a:pPr>
                      <a:r>
                        <a:rPr kumimoji="1" lang="ja-JP" altLang="en-US" sz="1000" b="0" u="none" strike="noStrike" kern="1200">
                          <a:solidFill>
                            <a:schemeClr val="tx1"/>
                          </a:solidFill>
                          <a:effectLst/>
                          <a:latin typeface="メイリオ" panose="020B0604030504040204" pitchFamily="50" charset="-128"/>
                          <a:ea typeface="メイリオ" panose="020B0604030504040204" pitchFamily="50" charset="-128"/>
                          <a:cs typeface="+mn-cs"/>
                        </a:rPr>
                        <a:t>－</a:t>
                      </a:r>
                      <a:endParaRPr kumimoji="1" lang="ja-JP" altLang="en-US" sz="1000" b="0" i="0" u="none" strike="noStrike" kern="1200">
                        <a:solidFill>
                          <a:schemeClr val="tx1"/>
                        </a:solidFill>
                        <a:effectLst/>
                        <a:latin typeface="メイリオ" panose="020B0604030504040204" pitchFamily="50" charset="-128"/>
                        <a:ea typeface="メイリオ" panose="020B0604030504040204" pitchFamily="50" charset="-128"/>
                        <a:cs typeface="+mn-cs"/>
                      </a:endParaRPr>
                    </a:p>
                  </a:txBody>
                  <a:tcPr marL="9525" marR="9525" marT="9525" marB="0"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noFill/>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mpd="sng">
                      <a:noFill/>
                    </a:lnL>
                    <a:lnR w="12700" cap="flat" cmpd="sng" algn="ctr">
                      <a:solidFill>
                        <a:srgbClr val="13C4A3"/>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BBB59">
                        <a:tint val="20000"/>
                      </a:srgbClr>
                    </a:solidFill>
                  </a:tcPr>
                </a:tc>
                <a:extLst>
                  <a:ext uri="{0D108BD9-81ED-4DB2-BD59-A6C34878D82A}">
                    <a16:rowId xmlns:a16="http://schemas.microsoft.com/office/drawing/2014/main" val="3235368482"/>
                  </a:ext>
                </a:extLst>
              </a:tr>
              <a:tr h="113227">
                <a:tc>
                  <a:txBody>
                    <a:bodyPr/>
                    <a:lstStyle/>
                    <a:p>
                      <a:pPr algn="ctr" fontAlgn="ctr"/>
                      <a:endParaRPr kumimoji="1" lang="en-US" altLang="ja-JP" sz="1000" b="1" u="none" strike="noStrike" kern="1200">
                        <a:solidFill>
                          <a:schemeClr val="tx1"/>
                        </a:solidFill>
                        <a:effectLst/>
                        <a:latin typeface="メイリオ" panose="020B0604030504040204" pitchFamily="50" charset="-128"/>
                        <a:ea typeface="メイリオ" panose="020B0604030504040204" pitchFamily="50" charset="-128"/>
                        <a:cs typeface="+mn-cs"/>
                      </a:endParaRPr>
                    </a:p>
                  </a:txBody>
                  <a:tcPr marL="9525" marR="9525" marT="9525" marB="0" anchor="ctr">
                    <a:lnL w="12700" cap="flat" cmpd="sng" algn="ctr">
                      <a:solidFill>
                        <a:srgbClr val="13C4A3"/>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l"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（① 抗悪性腫瘍剤の使用（注射剤のみ）、</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ja-JP" altLang="en-US" sz="1000" b="1" i="0" u="none" strike="noStrike">
                          <a:solidFill>
                            <a:srgbClr val="0070C0"/>
                          </a:solidFill>
                          <a:effectLst/>
                          <a:latin typeface="メイリオ" panose="020B0604030504040204" pitchFamily="50" charset="-128"/>
                          <a:ea typeface="メイリオ" panose="020B0604030504040204" pitchFamily="50" charset="-128"/>
                        </a:rPr>
                        <a:t>あり</a:t>
                      </a:r>
                    </a:p>
                  </a:txBody>
                  <a:tcPr marL="9525" marR="9525" marT="9525" marB="0" anchor="ctr">
                    <a:lnL w="12700" cap="flat" cmpd="sng" algn="ctr">
                      <a:noFill/>
                      <a:prstDash val="solid"/>
                      <a:round/>
                      <a:headEnd type="none" w="med" len="med"/>
                      <a:tailEnd type="none" w="med" len="med"/>
                    </a:lnL>
                    <a:lnR w="12700" cap="flat" cmpd="sng" algn="ctr">
                      <a:solidFill>
                        <a:srgbClr val="13C4A3"/>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BBB59">
                        <a:tint val="20000"/>
                      </a:srgbClr>
                    </a:solidFill>
                  </a:tcPr>
                </a:tc>
                <a:extLst>
                  <a:ext uri="{0D108BD9-81ED-4DB2-BD59-A6C34878D82A}">
                    <a16:rowId xmlns:a16="http://schemas.microsoft.com/office/drawing/2014/main" val="2870075931"/>
                  </a:ext>
                </a:extLst>
              </a:tr>
              <a:tr h="113227">
                <a:tc>
                  <a:txBody>
                    <a:bodyPr/>
                    <a:lstStyle/>
                    <a:p>
                      <a:pPr algn="ctr" fontAlgn="ctr"/>
                      <a:endParaRPr kumimoji="1" lang="en-US" altLang="ja-JP" sz="1000" b="1" u="none" strike="noStrike" kern="1200">
                        <a:solidFill>
                          <a:schemeClr val="tx1"/>
                        </a:solidFill>
                        <a:effectLst/>
                        <a:latin typeface="メイリオ" panose="020B0604030504040204" pitchFamily="50" charset="-128"/>
                        <a:ea typeface="メイリオ" panose="020B0604030504040204" pitchFamily="50" charset="-128"/>
                        <a:cs typeface="+mn-cs"/>
                      </a:endParaRPr>
                    </a:p>
                  </a:txBody>
                  <a:tcPr marL="9525" marR="9525" marT="9525" marB="0" anchor="ctr">
                    <a:lnL w="12700" cap="flat" cmpd="sng" algn="ctr">
                      <a:solidFill>
                        <a:srgbClr val="13C4A3"/>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l"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　② 抗悪性腫瘍剤の内服の管理、</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r>
                        <a:rPr lang="ja-JP" altLang="en-US" sz="1000" b="0" i="0" u="none" strike="noStrike">
                          <a:solidFill>
                            <a:schemeClr val="tx1"/>
                          </a:solidFill>
                          <a:effectLst/>
                          <a:latin typeface="メイリオ" panose="020B0604030504040204" pitchFamily="50" charset="-128"/>
                          <a:ea typeface="メイリオ" panose="020B0604030504040204" pitchFamily="50" charset="-128"/>
                        </a:rPr>
                        <a:t>あり</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endParaRPr lang="ja-JP" altLang="en-US" sz="1000" b="1" i="0" u="none"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solidFill>
                        <a:srgbClr val="13C4A3"/>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BBB59">
                        <a:tint val="20000"/>
                      </a:srgbClr>
                    </a:solidFill>
                  </a:tcPr>
                </a:tc>
                <a:extLst>
                  <a:ext uri="{0D108BD9-81ED-4DB2-BD59-A6C34878D82A}">
                    <a16:rowId xmlns:a16="http://schemas.microsoft.com/office/drawing/2014/main" val="822351733"/>
                  </a:ext>
                </a:extLst>
              </a:tr>
              <a:tr h="113227">
                <a:tc>
                  <a:txBody>
                    <a:bodyPr/>
                    <a:lstStyle/>
                    <a:p>
                      <a:pPr algn="ctr" fontAlgn="ctr"/>
                      <a:endParaRPr kumimoji="1" lang="en-US" altLang="ja-JP" sz="1000" b="1" u="none" strike="noStrike" kern="1200">
                        <a:solidFill>
                          <a:schemeClr val="tx1"/>
                        </a:solidFill>
                        <a:effectLst/>
                        <a:latin typeface="メイリオ" panose="020B0604030504040204" pitchFamily="50" charset="-128"/>
                        <a:ea typeface="メイリオ" panose="020B0604030504040204" pitchFamily="50" charset="-128"/>
                        <a:cs typeface="+mn-cs"/>
                      </a:endParaRPr>
                    </a:p>
                  </a:txBody>
                  <a:tcPr marL="9525" marR="9525" marT="9525" marB="0" anchor="ctr">
                    <a:lnL w="12700" cap="flat" cmpd="sng" algn="ctr">
                      <a:solidFill>
                        <a:srgbClr val="13C4A3"/>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l"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　③ 麻薬の使用（注射剤のみ）、</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r>
                        <a:rPr lang="ja-JP" altLang="en-US" sz="1000" b="1" i="0" u="none" strike="noStrike">
                          <a:solidFill>
                            <a:srgbClr val="0070C0"/>
                          </a:solidFill>
                          <a:effectLst/>
                          <a:latin typeface="メイリオ" panose="020B0604030504040204" pitchFamily="50" charset="-128"/>
                          <a:ea typeface="メイリオ" panose="020B0604030504040204" pitchFamily="50" charset="-128"/>
                        </a:rPr>
                        <a:t>あり</a:t>
                      </a:r>
                    </a:p>
                  </a:txBody>
                  <a:tcPr marL="9525" marR="9525" marT="9525" marB="0" anchor="ctr">
                    <a:lnL w="12700" cap="flat" cmpd="sng" algn="ctr">
                      <a:noFill/>
                      <a:prstDash val="solid"/>
                      <a:round/>
                      <a:headEnd type="none" w="med" len="med"/>
                      <a:tailEnd type="none" w="med" len="med"/>
                    </a:lnL>
                    <a:lnR w="12700" cap="flat" cmpd="sng" algn="ctr">
                      <a:solidFill>
                        <a:srgbClr val="13C4A3"/>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BBB59">
                        <a:tint val="20000"/>
                      </a:srgbClr>
                    </a:solidFill>
                  </a:tcPr>
                </a:tc>
                <a:extLst>
                  <a:ext uri="{0D108BD9-81ED-4DB2-BD59-A6C34878D82A}">
                    <a16:rowId xmlns:a16="http://schemas.microsoft.com/office/drawing/2014/main" val="4279681766"/>
                  </a:ext>
                </a:extLst>
              </a:tr>
              <a:tr h="113227">
                <a:tc>
                  <a:txBody>
                    <a:bodyPr/>
                    <a:lstStyle/>
                    <a:p>
                      <a:pPr algn="ctr" fontAlgn="ctr"/>
                      <a:endParaRPr kumimoji="1" lang="en-US" altLang="ja-JP" sz="1000" b="1" u="none" strike="noStrike" kern="1200">
                        <a:solidFill>
                          <a:schemeClr val="tx1"/>
                        </a:solidFill>
                        <a:effectLst/>
                        <a:latin typeface="メイリオ" panose="020B0604030504040204" pitchFamily="50" charset="-128"/>
                        <a:ea typeface="メイリオ" panose="020B0604030504040204" pitchFamily="50" charset="-128"/>
                        <a:cs typeface="+mn-cs"/>
                      </a:endParaRPr>
                    </a:p>
                  </a:txBody>
                  <a:tcPr marL="9525" marR="9525" marT="9525" marB="0" anchor="ctr">
                    <a:lnL w="12700" cap="flat" cmpd="sng" algn="ctr">
                      <a:solidFill>
                        <a:srgbClr val="13C4A3"/>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l"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　④ 麻薬の内服、貼付、坐剤の管理、　　　　　　　　　　　                       　　　　</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r>
                        <a:rPr lang="ja-JP" altLang="en-US" sz="1000" b="0" i="0" u="none" strike="noStrike">
                          <a:solidFill>
                            <a:schemeClr val="tx1"/>
                          </a:solidFill>
                          <a:effectLst/>
                          <a:latin typeface="メイリオ" panose="020B0604030504040204" pitchFamily="50" charset="-128"/>
                          <a:ea typeface="メイリオ" panose="020B0604030504040204" pitchFamily="50" charset="-128"/>
                        </a:rPr>
                        <a:t>あり</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endParaRPr lang="ja-JP" altLang="en-US" sz="1000" b="1" i="0" u="none"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solidFill>
                        <a:srgbClr val="13C4A3"/>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BBB59">
                        <a:tint val="20000"/>
                      </a:srgbClr>
                    </a:solidFill>
                  </a:tcPr>
                </a:tc>
                <a:extLst>
                  <a:ext uri="{0D108BD9-81ED-4DB2-BD59-A6C34878D82A}">
                    <a16:rowId xmlns:a16="http://schemas.microsoft.com/office/drawing/2014/main" val="1100918578"/>
                  </a:ext>
                </a:extLst>
              </a:tr>
              <a:tr h="113227">
                <a:tc>
                  <a:txBody>
                    <a:bodyPr/>
                    <a:lstStyle/>
                    <a:p>
                      <a:pPr algn="ctr" fontAlgn="ctr"/>
                      <a:endParaRPr kumimoji="1" lang="en-US" altLang="ja-JP" sz="1000" b="1" u="none" strike="noStrike" kern="1200">
                        <a:solidFill>
                          <a:schemeClr val="tx1"/>
                        </a:solidFill>
                        <a:effectLst/>
                        <a:latin typeface="メイリオ" panose="020B0604030504040204" pitchFamily="50" charset="-128"/>
                        <a:ea typeface="メイリオ" panose="020B0604030504040204" pitchFamily="50" charset="-128"/>
                        <a:cs typeface="+mn-cs"/>
                      </a:endParaRPr>
                    </a:p>
                  </a:txBody>
                  <a:tcPr marL="9525" marR="9525" marT="9525" marB="0" anchor="ctr">
                    <a:lnL w="12700" cap="flat" cmpd="sng" algn="ctr">
                      <a:solidFill>
                        <a:srgbClr val="13C4A3"/>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l"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　⑤ 放射線治療、</a:t>
                      </a:r>
                      <a:endParaRPr lang="en-US" altLang="ja-JP" sz="1000" b="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r>
                        <a:rPr lang="ja-JP" altLang="en-US" sz="1000" b="0" i="0" u="none" strike="noStrike">
                          <a:solidFill>
                            <a:schemeClr val="tx1"/>
                          </a:solidFill>
                          <a:effectLst/>
                          <a:latin typeface="メイリオ" panose="020B0604030504040204" pitchFamily="50" charset="-128"/>
                          <a:ea typeface="メイリオ" panose="020B0604030504040204" pitchFamily="50" charset="-128"/>
                        </a:rPr>
                        <a:t>あり</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endParaRPr lang="ja-JP" altLang="en-US" sz="1000" b="1" i="0" u="none"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solidFill>
                        <a:srgbClr val="13C4A3"/>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BBB59">
                        <a:tint val="20000"/>
                      </a:srgbClr>
                    </a:solidFill>
                  </a:tcPr>
                </a:tc>
                <a:extLst>
                  <a:ext uri="{0D108BD9-81ED-4DB2-BD59-A6C34878D82A}">
                    <a16:rowId xmlns:a16="http://schemas.microsoft.com/office/drawing/2014/main" val="1350337467"/>
                  </a:ext>
                </a:extLst>
              </a:tr>
              <a:tr h="113227">
                <a:tc>
                  <a:txBody>
                    <a:bodyPr/>
                    <a:lstStyle/>
                    <a:p>
                      <a:pPr algn="ctr" fontAlgn="ctr"/>
                      <a:endParaRPr kumimoji="1" lang="en-US" altLang="ja-JP" sz="1000" b="1" u="none" strike="noStrike" kern="1200">
                        <a:solidFill>
                          <a:schemeClr val="tx1"/>
                        </a:solidFill>
                        <a:effectLst/>
                        <a:latin typeface="メイリオ" panose="020B0604030504040204" pitchFamily="50" charset="-128"/>
                        <a:ea typeface="メイリオ" panose="020B0604030504040204" pitchFamily="50" charset="-128"/>
                        <a:cs typeface="+mn-cs"/>
                      </a:endParaRPr>
                    </a:p>
                  </a:txBody>
                  <a:tcPr marL="9525" marR="9525" marT="9525" marB="0" anchor="ctr">
                    <a:lnL w="12700" cap="flat" cmpd="sng" algn="ctr">
                      <a:solidFill>
                        <a:srgbClr val="13C4A3"/>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l"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　⑥ 免疫抑制剤の管理（注射剤のみ）、</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r>
                        <a:rPr lang="ja-JP" altLang="en-US" sz="1000" b="0" i="0" u="none" strike="noStrike">
                          <a:solidFill>
                            <a:schemeClr val="tx1"/>
                          </a:solidFill>
                          <a:effectLst/>
                          <a:latin typeface="メイリオ" panose="020B0604030504040204" pitchFamily="50" charset="-128"/>
                          <a:ea typeface="メイリオ" panose="020B0604030504040204" pitchFamily="50" charset="-128"/>
                        </a:rPr>
                        <a:t>あり</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endParaRPr lang="ja-JP" altLang="en-US" sz="1000" b="1" i="0" u="none"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solidFill>
                        <a:srgbClr val="13C4A3"/>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BBB59">
                        <a:tint val="20000"/>
                      </a:srgbClr>
                    </a:solidFill>
                  </a:tcPr>
                </a:tc>
                <a:extLst>
                  <a:ext uri="{0D108BD9-81ED-4DB2-BD59-A6C34878D82A}">
                    <a16:rowId xmlns:a16="http://schemas.microsoft.com/office/drawing/2014/main" val="1308705559"/>
                  </a:ext>
                </a:extLst>
              </a:tr>
              <a:tr h="113227">
                <a:tc>
                  <a:txBody>
                    <a:bodyPr/>
                    <a:lstStyle/>
                    <a:p>
                      <a:pPr algn="ctr" fontAlgn="ctr"/>
                      <a:endParaRPr kumimoji="1" lang="en-US" altLang="ja-JP" sz="1000" b="1" u="none" strike="noStrike" kern="1200">
                        <a:solidFill>
                          <a:schemeClr val="tx1"/>
                        </a:solidFill>
                        <a:effectLst/>
                        <a:latin typeface="メイリオ" panose="020B0604030504040204" pitchFamily="50" charset="-128"/>
                        <a:ea typeface="メイリオ" panose="020B0604030504040204" pitchFamily="50" charset="-128"/>
                        <a:cs typeface="+mn-cs"/>
                      </a:endParaRPr>
                    </a:p>
                  </a:txBody>
                  <a:tcPr marL="9525" marR="9525" marT="9525" marB="0" anchor="ctr">
                    <a:lnL w="12700" cap="flat" cmpd="sng" algn="ctr">
                      <a:solidFill>
                        <a:srgbClr val="13C4A3"/>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l"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　⑦ 昇圧剤の使用（注射剤のみ）、</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r>
                        <a:rPr lang="ja-JP" altLang="en-US" sz="1000" b="1" i="0" u="none" strike="noStrike">
                          <a:solidFill>
                            <a:srgbClr val="0070C0"/>
                          </a:solidFill>
                          <a:effectLst/>
                          <a:latin typeface="メイリオ" panose="020B0604030504040204" pitchFamily="50" charset="-128"/>
                          <a:ea typeface="メイリオ" panose="020B0604030504040204" pitchFamily="50" charset="-128"/>
                        </a:rPr>
                        <a:t>あり</a:t>
                      </a:r>
                    </a:p>
                  </a:txBody>
                  <a:tcPr marL="9525" marR="9525" marT="9525" marB="0" anchor="ctr">
                    <a:lnL w="12700" cap="flat" cmpd="sng" algn="ctr">
                      <a:noFill/>
                      <a:prstDash val="solid"/>
                      <a:round/>
                      <a:headEnd type="none" w="med" len="med"/>
                      <a:tailEnd type="none" w="med" len="med"/>
                    </a:lnL>
                    <a:lnR w="12700" cap="flat" cmpd="sng" algn="ctr">
                      <a:solidFill>
                        <a:srgbClr val="13C4A3"/>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BBB59">
                        <a:tint val="20000"/>
                      </a:srgbClr>
                    </a:solidFill>
                  </a:tcPr>
                </a:tc>
                <a:extLst>
                  <a:ext uri="{0D108BD9-81ED-4DB2-BD59-A6C34878D82A}">
                    <a16:rowId xmlns:a16="http://schemas.microsoft.com/office/drawing/2014/main" val="4163390933"/>
                  </a:ext>
                </a:extLst>
              </a:tr>
              <a:tr h="113227">
                <a:tc>
                  <a:txBody>
                    <a:bodyPr/>
                    <a:lstStyle/>
                    <a:p>
                      <a:pPr algn="ctr" fontAlgn="ctr"/>
                      <a:endParaRPr kumimoji="1" lang="en-US" altLang="ja-JP" sz="1000" b="1" u="none" strike="noStrike" kern="1200">
                        <a:solidFill>
                          <a:schemeClr val="tx1"/>
                        </a:solidFill>
                        <a:effectLst/>
                        <a:latin typeface="メイリオ" panose="020B0604030504040204" pitchFamily="50" charset="-128"/>
                        <a:ea typeface="メイリオ" panose="020B0604030504040204" pitchFamily="50" charset="-128"/>
                        <a:cs typeface="+mn-cs"/>
                      </a:endParaRPr>
                    </a:p>
                  </a:txBody>
                  <a:tcPr marL="9525" marR="9525" marT="9525" marB="0" anchor="ctr">
                    <a:lnL w="12700" cap="flat" cmpd="sng" algn="ctr">
                      <a:solidFill>
                        <a:srgbClr val="13C4A3"/>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l"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　⑧ 抗不整脈剤の使用（注射剤のみ）、</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r>
                        <a:rPr lang="ja-JP" altLang="en-US" sz="1000" b="1" i="0" u="none" strike="noStrike">
                          <a:solidFill>
                            <a:srgbClr val="0070C0"/>
                          </a:solidFill>
                          <a:effectLst/>
                          <a:latin typeface="メイリオ" panose="020B0604030504040204" pitchFamily="50" charset="-128"/>
                          <a:ea typeface="メイリオ" panose="020B0604030504040204" pitchFamily="50" charset="-128"/>
                        </a:rPr>
                        <a:t>あり</a:t>
                      </a:r>
                    </a:p>
                  </a:txBody>
                  <a:tcPr marL="9525" marR="9525" marT="9525" marB="0" anchor="ctr">
                    <a:lnL w="12700" cap="flat" cmpd="sng" algn="ctr">
                      <a:noFill/>
                      <a:prstDash val="solid"/>
                      <a:round/>
                      <a:headEnd type="none" w="med" len="med"/>
                      <a:tailEnd type="none" w="med" len="med"/>
                    </a:lnL>
                    <a:lnR w="12700" cap="flat" cmpd="sng" algn="ctr">
                      <a:solidFill>
                        <a:srgbClr val="13C4A3"/>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BBB59">
                        <a:tint val="20000"/>
                      </a:srgbClr>
                    </a:solidFill>
                  </a:tcPr>
                </a:tc>
                <a:extLst>
                  <a:ext uri="{0D108BD9-81ED-4DB2-BD59-A6C34878D82A}">
                    <a16:rowId xmlns:a16="http://schemas.microsoft.com/office/drawing/2014/main" val="1227130011"/>
                  </a:ext>
                </a:extLst>
              </a:tr>
              <a:tr h="113227">
                <a:tc>
                  <a:txBody>
                    <a:bodyPr/>
                    <a:lstStyle/>
                    <a:p>
                      <a:pPr algn="ctr" fontAlgn="ctr"/>
                      <a:endParaRPr kumimoji="1" lang="en-US" altLang="ja-JP" sz="1000" b="1" u="none" strike="noStrike" kern="1200">
                        <a:solidFill>
                          <a:schemeClr val="tx1"/>
                        </a:solidFill>
                        <a:effectLst/>
                        <a:latin typeface="メイリオ" panose="020B0604030504040204" pitchFamily="50" charset="-128"/>
                        <a:ea typeface="メイリオ" panose="020B0604030504040204" pitchFamily="50" charset="-128"/>
                        <a:cs typeface="+mn-cs"/>
                      </a:endParaRPr>
                    </a:p>
                  </a:txBody>
                  <a:tcPr marL="9525" marR="9525" marT="9525" marB="0" anchor="ctr">
                    <a:lnL w="12700" cap="flat" cmpd="sng" algn="ctr">
                      <a:solidFill>
                        <a:srgbClr val="13C4A3"/>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l"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　⑨ 抗血栓塞栓薬の持続点滴の使用、</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r>
                        <a:rPr lang="ja-JP" altLang="en-US" sz="1000" b="1" i="0" u="none" strike="noStrike">
                          <a:solidFill>
                            <a:srgbClr val="0070C0"/>
                          </a:solidFill>
                          <a:effectLst/>
                          <a:latin typeface="メイリオ" panose="020B0604030504040204" pitchFamily="50" charset="-128"/>
                          <a:ea typeface="メイリオ" panose="020B0604030504040204" pitchFamily="50" charset="-128"/>
                        </a:rPr>
                        <a:t>あり</a:t>
                      </a:r>
                    </a:p>
                  </a:txBody>
                  <a:tcPr marL="9525" marR="9525" marT="9525" marB="0" anchor="ctr">
                    <a:lnL w="12700" cap="flat" cmpd="sng" algn="ctr">
                      <a:noFill/>
                      <a:prstDash val="solid"/>
                      <a:round/>
                      <a:headEnd type="none" w="med" len="med"/>
                      <a:tailEnd type="none" w="med" len="med"/>
                    </a:lnL>
                    <a:lnR w="12700" cap="flat" cmpd="sng" algn="ctr">
                      <a:solidFill>
                        <a:srgbClr val="13C4A3"/>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BBB59">
                        <a:tint val="20000"/>
                      </a:srgbClr>
                    </a:solidFill>
                  </a:tcPr>
                </a:tc>
                <a:extLst>
                  <a:ext uri="{0D108BD9-81ED-4DB2-BD59-A6C34878D82A}">
                    <a16:rowId xmlns:a16="http://schemas.microsoft.com/office/drawing/2014/main" val="3523001773"/>
                  </a:ext>
                </a:extLst>
              </a:tr>
              <a:tr h="113227">
                <a:tc>
                  <a:txBody>
                    <a:bodyPr/>
                    <a:lstStyle/>
                    <a:p>
                      <a:pPr algn="ctr" fontAlgn="ctr"/>
                      <a:endParaRPr kumimoji="1" lang="en-US" altLang="ja-JP" sz="1000" b="1" u="none" strike="noStrike" kern="1200">
                        <a:solidFill>
                          <a:schemeClr val="tx1"/>
                        </a:solidFill>
                        <a:effectLst/>
                        <a:latin typeface="メイリオ" panose="020B0604030504040204" pitchFamily="50" charset="-128"/>
                        <a:ea typeface="メイリオ" panose="020B0604030504040204" pitchFamily="50" charset="-128"/>
                        <a:cs typeface="+mn-cs"/>
                      </a:endParaRPr>
                    </a:p>
                  </a:txBody>
                  <a:tcPr marL="9525" marR="9525" marT="9525" marB="0" anchor="ctr">
                    <a:lnL w="12700" cap="flat" cmpd="sng" algn="ctr">
                      <a:solidFill>
                        <a:srgbClr val="13C4A3"/>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l"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　⑩ ドレナージの管理、</a:t>
                      </a:r>
                      <a:endParaRPr lang="en-US" altLang="ja-JP" sz="1000" b="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r>
                        <a:rPr lang="ja-JP" altLang="en-US" sz="1000" b="0" i="0" u="none" strike="noStrike">
                          <a:solidFill>
                            <a:schemeClr val="tx1"/>
                          </a:solidFill>
                          <a:effectLst/>
                          <a:latin typeface="メイリオ" panose="020B0604030504040204" pitchFamily="50" charset="-128"/>
                          <a:ea typeface="メイリオ" panose="020B0604030504040204" pitchFamily="50" charset="-128"/>
                        </a:rPr>
                        <a:t>あり</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9BBB59">
                        <a:tint val="20000"/>
                      </a:srgbClr>
                    </a:solidFill>
                  </a:tcPr>
                </a:tc>
                <a:tc>
                  <a:txBody>
                    <a:bodyPr/>
                    <a:lstStyle/>
                    <a:p>
                      <a:pPr algn="ctr" fontAlgn="ctr"/>
                      <a:endParaRPr lang="ja-JP" altLang="en-US" sz="1000" b="1" i="0" u="none"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solidFill>
                        <a:srgbClr val="13C4A3"/>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9BBB59">
                        <a:tint val="20000"/>
                      </a:srgbClr>
                    </a:solidFill>
                  </a:tcPr>
                </a:tc>
                <a:extLst>
                  <a:ext uri="{0D108BD9-81ED-4DB2-BD59-A6C34878D82A}">
                    <a16:rowId xmlns:a16="http://schemas.microsoft.com/office/drawing/2014/main" val="1368182194"/>
                  </a:ext>
                </a:extLst>
              </a:tr>
              <a:tr h="113227">
                <a:tc>
                  <a:txBody>
                    <a:bodyPr/>
                    <a:lstStyle/>
                    <a:p>
                      <a:pPr algn="ctr" fontAlgn="ctr"/>
                      <a:endParaRPr kumimoji="1" lang="en-US" altLang="ja-JP" sz="1000" b="1" u="none" strike="noStrike" kern="1200">
                        <a:solidFill>
                          <a:schemeClr val="tx1"/>
                        </a:solidFill>
                        <a:effectLst/>
                        <a:latin typeface="メイリオ" panose="020B0604030504040204" pitchFamily="50" charset="-128"/>
                        <a:ea typeface="メイリオ" panose="020B0604030504040204" pitchFamily="50" charset="-128"/>
                        <a:cs typeface="+mn-cs"/>
                      </a:endParaRPr>
                    </a:p>
                  </a:txBody>
                  <a:tcPr marL="9525" marR="9525" marT="9525" marB="0" anchor="ctr">
                    <a:lnL w="12700" cap="flat" cmpd="sng" algn="ctr">
                      <a:solidFill>
                        <a:srgbClr val="13C4A3"/>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BBB59">
                        <a:tint val="20000"/>
                      </a:srgbClr>
                    </a:solidFill>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ja-JP" altLang="en-US" sz="1000" b="0" u="none" strike="noStrike">
                          <a:solidFill>
                            <a:schemeClr val="tx1"/>
                          </a:solidFill>
                          <a:effectLst/>
                          <a:latin typeface="メイリオ" panose="020B0604030504040204" pitchFamily="50" charset="-128"/>
                          <a:ea typeface="メイリオ" panose="020B0604030504040204" pitchFamily="50" charset="-128"/>
                        </a:rPr>
                        <a:t>　⑪ 無菌治療室での治療） 　</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BBB59">
                        <a:tint val="20000"/>
                      </a:srgbClr>
                    </a:solidFill>
                  </a:tcPr>
                </a:tc>
                <a:tc>
                  <a:txBody>
                    <a:bodyPr/>
                    <a:lstStyle/>
                    <a:p>
                      <a:pPr algn="ctr" fontAlgn="ct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BBB59">
                        <a:tint val="20000"/>
                      </a:srgbClr>
                    </a:solidFill>
                  </a:tcPr>
                </a:tc>
                <a:tc>
                  <a:txBody>
                    <a:bodyPr/>
                    <a:lstStyle/>
                    <a:p>
                      <a:pPr algn="ctr" fontAlgn="ct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BBB59">
                        <a:tint val="20000"/>
                      </a:srgbClr>
                    </a:solidFill>
                  </a:tcPr>
                </a:tc>
                <a:tc>
                  <a:txBody>
                    <a:bodyPr/>
                    <a:lstStyle/>
                    <a:p>
                      <a:pPr algn="ctr" fontAlgn="ct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BBB59">
                        <a:tint val="20000"/>
                      </a:srgbClr>
                    </a:solidFill>
                  </a:tcPr>
                </a:tc>
                <a:tc>
                  <a:txBody>
                    <a:bodyPr/>
                    <a:lstStyle/>
                    <a:p>
                      <a:pPr algn="ctr" fontAlgn="ctr"/>
                      <a:r>
                        <a:rPr lang="ja-JP" altLang="en-US" sz="1000" b="1" i="0" u="none" strike="noStrike">
                          <a:solidFill>
                            <a:srgbClr val="0070C0"/>
                          </a:solidFill>
                          <a:effectLst/>
                          <a:latin typeface="メイリオ" panose="020B0604030504040204" pitchFamily="50" charset="-128"/>
                          <a:ea typeface="メイリオ" panose="020B0604030504040204" pitchFamily="50" charset="-128"/>
                        </a:rPr>
                        <a:t>あり</a:t>
                      </a:r>
                    </a:p>
                  </a:txBody>
                  <a:tcPr marL="9525" marR="9525" marT="9525" marB="0" anchor="ctr">
                    <a:lnL w="12700" cap="flat" cmpd="sng" algn="ctr">
                      <a:noFill/>
                      <a:prstDash val="solid"/>
                      <a:round/>
                      <a:headEnd type="none" w="med" len="med"/>
                      <a:tailEnd type="none" w="med" len="med"/>
                    </a:lnL>
                    <a:lnR w="12700" cap="flat" cmpd="sng" algn="ctr">
                      <a:solidFill>
                        <a:srgbClr val="13C4A3"/>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9BBB59">
                        <a:tint val="20000"/>
                      </a:srgbClr>
                    </a:solidFill>
                  </a:tcPr>
                </a:tc>
                <a:extLst>
                  <a:ext uri="{0D108BD9-81ED-4DB2-BD59-A6C34878D82A}">
                    <a16:rowId xmlns:a16="http://schemas.microsoft.com/office/drawing/2014/main" val="1897876"/>
                  </a:ext>
                </a:extLst>
              </a:tr>
              <a:tr h="219793">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kumimoji="1" lang="en-US" altLang="ja-JP" sz="1000" b="1" u="none" strike="noStrike" kern="1200">
                          <a:solidFill>
                            <a:schemeClr val="tx1"/>
                          </a:solidFill>
                          <a:effectLst/>
                          <a:latin typeface="メイリオ" panose="020B0604030504040204" pitchFamily="50" charset="-128"/>
                          <a:ea typeface="メイリオ" panose="020B0604030504040204" pitchFamily="50" charset="-128"/>
                          <a:cs typeface="+mn-cs"/>
                        </a:rPr>
                        <a:t>7</a:t>
                      </a:r>
                    </a:p>
                  </a:txBody>
                  <a:tcPr marL="9525" marR="9525" marT="9525" marB="0" anchor="ctr">
                    <a:lnL w="12700" cap="flat" cmpd="sng" algn="ctr">
                      <a:solidFill>
                        <a:srgbClr val="13C4A3"/>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rgbClr val="13C4A3"/>
                      </a:solidFill>
                      <a:prstDash val="solid"/>
                      <a:round/>
                      <a:headEnd type="none" w="med" len="med"/>
                      <a:tailEnd type="none" w="med" len="med"/>
                    </a:lnB>
                    <a:lnTlToBr w="12700" cmpd="sng">
                      <a:noFill/>
                      <a:prstDash val="solid"/>
                    </a:lnTlToBr>
                    <a:lnBlToTr w="12700" cmpd="sng">
                      <a:noFill/>
                      <a:prstDash val="solid"/>
                    </a:lnBlToTr>
                    <a:solidFill>
                      <a:srgbClr val="9BBB59">
                        <a:tint val="4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l" fontAlgn="ctr"/>
                      <a:r>
                        <a:rPr lang="en-US" altLang="ja-JP" sz="1000" b="0" u="none" strike="noStrike">
                          <a:solidFill>
                            <a:schemeClr val="tx1"/>
                          </a:solidFill>
                          <a:effectLst/>
                          <a:latin typeface="メイリオ" panose="020B0604030504040204" pitchFamily="50" charset="-128"/>
                          <a:ea typeface="メイリオ" panose="020B0604030504040204" pitchFamily="50" charset="-128"/>
                        </a:rPr>
                        <a:t>Ⅰ</a:t>
                      </a:r>
                      <a:r>
                        <a:rPr lang="ja-JP" altLang="en-US" sz="1000" b="0" u="none" strike="noStrike">
                          <a:solidFill>
                            <a:schemeClr val="tx1"/>
                          </a:solidFill>
                          <a:effectLst/>
                          <a:latin typeface="メイリオ" panose="020B0604030504040204" pitchFamily="50" charset="-128"/>
                          <a:ea typeface="メイリオ" panose="020B0604030504040204" pitchFamily="50" charset="-128"/>
                        </a:rPr>
                        <a:t>：救急搬送後の入院（</a:t>
                      </a:r>
                      <a:r>
                        <a:rPr lang="ja-JP" altLang="en-US" sz="1000" b="1" u="none" strike="noStrike">
                          <a:solidFill>
                            <a:srgbClr val="0070C0"/>
                          </a:solidFill>
                          <a:effectLst/>
                          <a:latin typeface="メイリオ" panose="020B0604030504040204" pitchFamily="50" charset="-128"/>
                          <a:ea typeface="メイリオ" panose="020B0604030504040204" pitchFamily="50" charset="-128"/>
                        </a:rPr>
                        <a:t>２</a:t>
                      </a:r>
                      <a:r>
                        <a:rPr lang="ja-JP" altLang="en-US" sz="1000" b="0" u="none" strike="noStrike">
                          <a:solidFill>
                            <a:schemeClr val="tx1"/>
                          </a:solidFill>
                          <a:effectLst/>
                          <a:latin typeface="メイリオ" panose="020B0604030504040204" pitchFamily="50" charset="-128"/>
                          <a:ea typeface="メイリオ" panose="020B0604030504040204" pitchFamily="50" charset="-128"/>
                        </a:rPr>
                        <a:t>日間）</a:t>
                      </a:r>
                      <a:endParaRPr lang="en-US" altLang="ja-JP" sz="1000" b="0" u="none" strike="noStrike">
                        <a:solidFill>
                          <a:schemeClr val="tx1"/>
                        </a:solidFill>
                        <a:effectLst/>
                        <a:latin typeface="メイリオ" panose="020B0604030504040204" pitchFamily="50" charset="-128"/>
                        <a:ea typeface="メイリオ" panose="020B0604030504040204" pitchFamily="50" charset="-128"/>
                      </a:endParaRPr>
                    </a:p>
                    <a:p>
                      <a:pPr algn="l" fontAlgn="ctr"/>
                      <a:r>
                        <a:rPr lang="en-US" altLang="ja-JP" sz="1000" b="0" i="0" u="none" strike="noStrike">
                          <a:solidFill>
                            <a:schemeClr val="tx1"/>
                          </a:solidFill>
                          <a:effectLst/>
                          <a:latin typeface="メイリオ" panose="020B0604030504040204" pitchFamily="50" charset="-128"/>
                          <a:ea typeface="メイリオ" panose="020B0604030504040204" pitchFamily="50" charset="-128"/>
                        </a:rPr>
                        <a:t>Ⅱ</a:t>
                      </a:r>
                      <a:r>
                        <a:rPr lang="ja-JP" altLang="en-US" sz="1000" b="0" i="0" u="none" strike="noStrike">
                          <a:solidFill>
                            <a:schemeClr val="tx1"/>
                          </a:solidFill>
                          <a:effectLst/>
                          <a:latin typeface="メイリオ" panose="020B0604030504040204" pitchFamily="50" charset="-128"/>
                          <a:ea typeface="メイリオ" panose="020B0604030504040204" pitchFamily="50" charset="-128"/>
                        </a:rPr>
                        <a:t>：緊急に入院を必要とする状態（</a:t>
                      </a:r>
                      <a:r>
                        <a:rPr lang="ja-JP" altLang="en-US" sz="1000" b="1" i="0" u="none" strike="noStrike">
                          <a:solidFill>
                            <a:srgbClr val="0070C0"/>
                          </a:solidFill>
                          <a:effectLst/>
                          <a:latin typeface="メイリオ" panose="020B0604030504040204" pitchFamily="50" charset="-128"/>
                          <a:ea typeface="メイリオ" panose="020B0604030504040204" pitchFamily="50" charset="-128"/>
                        </a:rPr>
                        <a:t>２</a:t>
                      </a:r>
                      <a:r>
                        <a:rPr lang="ja-JP" altLang="en-US" sz="1000" b="0" i="0" u="none" strike="noStrike">
                          <a:solidFill>
                            <a:schemeClr val="tx1"/>
                          </a:solidFill>
                          <a:effectLst/>
                          <a:latin typeface="メイリオ" panose="020B0604030504040204" pitchFamily="50" charset="-128"/>
                          <a:ea typeface="メイリオ" panose="020B0604030504040204" pitchFamily="50" charset="-128"/>
                        </a:rPr>
                        <a:t>日間）</a:t>
                      </a: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rgbClr val="13C4A3"/>
                      </a:solidFill>
                      <a:prstDash val="solid"/>
                      <a:round/>
                      <a:headEnd type="none" w="med" len="med"/>
                      <a:tailEnd type="none" w="med" len="med"/>
                    </a:lnB>
                    <a:lnTlToBr w="12700" cmpd="sng">
                      <a:noFill/>
                      <a:prstDash val="solid"/>
                    </a:lnTlToBr>
                    <a:lnBlToTr w="12700" cmpd="sng">
                      <a:noFill/>
                      <a:prstDash val="solid"/>
                    </a:lnBlToTr>
                    <a:solidFill>
                      <a:srgbClr val="9BBB59">
                        <a:tint val="4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なし</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rgbClr val="13C4A3"/>
                      </a:solidFill>
                      <a:prstDash val="solid"/>
                      <a:round/>
                      <a:headEnd type="none" w="med" len="med"/>
                      <a:tailEnd type="none" w="med" len="med"/>
                    </a:lnB>
                    <a:lnTlToBr w="12700" cmpd="sng">
                      <a:noFill/>
                      <a:prstDash val="solid"/>
                    </a:lnTlToBr>
                    <a:lnBlToTr w="12700" cmpd="sng">
                      <a:noFill/>
                      <a:prstDash val="solid"/>
                    </a:lnBlToTr>
                    <a:solidFill>
                      <a:srgbClr val="9BBB59">
                        <a:tint val="4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　</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rgbClr val="13C4A3"/>
                      </a:solidFill>
                      <a:prstDash val="solid"/>
                      <a:round/>
                      <a:headEnd type="none" w="med" len="med"/>
                      <a:tailEnd type="none" w="med" len="med"/>
                    </a:lnB>
                    <a:lnTlToBr w="12700" cmpd="sng">
                      <a:noFill/>
                      <a:prstDash val="solid"/>
                    </a:lnTlToBr>
                    <a:lnBlToTr w="12700" cmpd="sng">
                      <a:noFill/>
                      <a:prstDash val="solid"/>
                    </a:lnBlToTr>
                    <a:solidFill>
                      <a:srgbClr val="9BBB59">
                        <a:tint val="40000"/>
                      </a:srgbClr>
                    </a:solidFill>
                  </a:tcPr>
                </a:tc>
                <a:tc>
                  <a:txBody>
                    <a:bodyPr/>
                    <a:lstStyle>
                      <a:lvl1pPr marL="0" algn="l" defTabSz="990570" rtl="0" eaLnBrk="1" latinLnBrk="0" hangingPunct="1">
                        <a:defRPr kumimoji="1" sz="1950" kern="1200">
                          <a:solidFill>
                            <a:schemeClr val="dk1"/>
                          </a:solidFill>
                          <a:latin typeface="Calibri"/>
                          <a:ea typeface="メイリオ"/>
                        </a:defRPr>
                      </a:lvl1pPr>
                      <a:lvl2pPr marL="495285" algn="l" defTabSz="990570" rtl="0" eaLnBrk="1" latinLnBrk="0" hangingPunct="1">
                        <a:defRPr kumimoji="1" sz="1950" kern="1200">
                          <a:solidFill>
                            <a:schemeClr val="dk1"/>
                          </a:solidFill>
                          <a:latin typeface="Calibri"/>
                          <a:ea typeface="メイリオ"/>
                        </a:defRPr>
                      </a:lvl2pPr>
                      <a:lvl3pPr marL="990570" algn="l" defTabSz="990570" rtl="0" eaLnBrk="1" latinLnBrk="0" hangingPunct="1">
                        <a:defRPr kumimoji="1" sz="1950" kern="1200">
                          <a:solidFill>
                            <a:schemeClr val="dk1"/>
                          </a:solidFill>
                          <a:latin typeface="Calibri"/>
                          <a:ea typeface="メイリオ"/>
                        </a:defRPr>
                      </a:lvl3pPr>
                      <a:lvl4pPr marL="1485854" algn="l" defTabSz="990570" rtl="0" eaLnBrk="1" latinLnBrk="0" hangingPunct="1">
                        <a:defRPr kumimoji="1" sz="1950" kern="1200">
                          <a:solidFill>
                            <a:schemeClr val="dk1"/>
                          </a:solidFill>
                          <a:latin typeface="Calibri"/>
                          <a:ea typeface="メイリオ"/>
                        </a:defRPr>
                      </a:lvl4pPr>
                      <a:lvl5pPr marL="1981139" algn="l" defTabSz="990570" rtl="0" eaLnBrk="1" latinLnBrk="0" hangingPunct="1">
                        <a:defRPr kumimoji="1" sz="1950" kern="1200">
                          <a:solidFill>
                            <a:schemeClr val="dk1"/>
                          </a:solidFill>
                          <a:latin typeface="Calibri"/>
                          <a:ea typeface="メイリオ"/>
                        </a:defRPr>
                      </a:lvl5pPr>
                      <a:lvl6pPr marL="2476424" algn="l" defTabSz="990570" rtl="0" eaLnBrk="1" latinLnBrk="0" hangingPunct="1">
                        <a:defRPr kumimoji="1" sz="1950" kern="1200">
                          <a:solidFill>
                            <a:schemeClr val="dk1"/>
                          </a:solidFill>
                          <a:latin typeface="Calibri"/>
                          <a:ea typeface="メイリオ"/>
                        </a:defRPr>
                      </a:lvl6pPr>
                      <a:lvl7pPr marL="2971709" algn="l" defTabSz="990570" rtl="0" eaLnBrk="1" latinLnBrk="0" hangingPunct="1">
                        <a:defRPr kumimoji="1" sz="1950" kern="1200">
                          <a:solidFill>
                            <a:schemeClr val="dk1"/>
                          </a:solidFill>
                          <a:latin typeface="Calibri"/>
                          <a:ea typeface="メイリオ"/>
                        </a:defRPr>
                      </a:lvl7pPr>
                      <a:lvl8pPr marL="3466993" algn="l" defTabSz="990570" rtl="0" eaLnBrk="1" latinLnBrk="0" hangingPunct="1">
                        <a:defRPr kumimoji="1" sz="1950" kern="1200">
                          <a:solidFill>
                            <a:schemeClr val="dk1"/>
                          </a:solidFill>
                          <a:latin typeface="Calibri"/>
                          <a:ea typeface="メイリオ"/>
                        </a:defRPr>
                      </a:lvl8pPr>
                      <a:lvl9pPr marL="3962278" algn="l" defTabSz="990570" rtl="0" eaLnBrk="1" latinLnBrk="0" hangingPunct="1">
                        <a:defRPr kumimoji="1" sz="1950" kern="1200">
                          <a:solidFill>
                            <a:schemeClr val="dk1"/>
                          </a:solidFill>
                          <a:latin typeface="Calibri"/>
                          <a:ea typeface="メイリオ"/>
                        </a:defRPr>
                      </a:lvl9pPr>
                    </a:lstStyle>
                    <a:p>
                      <a:pPr algn="ctr" fontAlgn="ctr"/>
                      <a:r>
                        <a:rPr lang="ja-JP" altLang="en-US" sz="1000" b="0" u="none" strike="noStrike">
                          <a:solidFill>
                            <a:schemeClr val="tx1"/>
                          </a:solidFill>
                          <a:effectLst/>
                          <a:latin typeface="メイリオ" panose="020B0604030504040204" pitchFamily="50" charset="-128"/>
                          <a:ea typeface="メイリオ" panose="020B0604030504040204" pitchFamily="50" charset="-128"/>
                        </a:rPr>
                        <a:t>あり</a:t>
                      </a:r>
                      <a:endParaRPr lang="ja-JP" altLang="en-US" sz="10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rgbClr val="13C4A3"/>
                      </a:solidFill>
                      <a:prstDash val="solid"/>
                      <a:round/>
                      <a:headEnd type="none" w="med" len="med"/>
                      <a:tailEnd type="none" w="med" len="med"/>
                    </a:lnB>
                    <a:lnTlToBr w="12700" cmpd="sng">
                      <a:noFill/>
                      <a:prstDash val="solid"/>
                    </a:lnTlToBr>
                    <a:lnBlToTr w="12700" cmpd="sng">
                      <a:noFill/>
                      <a:prstDash val="solid"/>
                    </a:lnBlToTr>
                    <a:solidFill>
                      <a:srgbClr val="9BBB59">
                        <a:tint val="4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ja-JP" altLang="en-US" sz="1000" b="0" u="none" strike="noStrike" dirty="0">
                          <a:solidFill>
                            <a:schemeClr val="tx1"/>
                          </a:solidFill>
                          <a:effectLst/>
                          <a:latin typeface="メイリオ" panose="020B0604030504040204" pitchFamily="50" charset="-128"/>
                          <a:ea typeface="メイリオ" panose="020B0604030504040204" pitchFamily="50" charset="-128"/>
                        </a:rPr>
                        <a:t>－</a:t>
                      </a:r>
                      <a:endParaRPr lang="ja-JP" altLang="en-US" sz="1000" b="0" i="0" u="none" strike="noStrike" dirty="0">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rgbClr val="13C4A3"/>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rgbClr val="13C4A3"/>
                      </a:solidFill>
                      <a:prstDash val="solid"/>
                      <a:round/>
                      <a:headEnd type="none" w="med" len="med"/>
                      <a:tailEnd type="none" w="med" len="med"/>
                    </a:lnB>
                    <a:lnTlToBr w="12700" cmpd="sng">
                      <a:noFill/>
                      <a:prstDash val="solid"/>
                    </a:lnTlToBr>
                    <a:lnBlToTr w="12700" cmpd="sng">
                      <a:noFill/>
                      <a:prstDash val="solid"/>
                    </a:lnBlToTr>
                    <a:solidFill>
                      <a:srgbClr val="9BBB59">
                        <a:tint val="40000"/>
                      </a:srgbClr>
                    </a:solidFill>
                  </a:tcPr>
                </a:tc>
                <a:extLst>
                  <a:ext uri="{0D108BD9-81ED-4DB2-BD59-A6C34878D82A}">
                    <a16:rowId xmlns:a16="http://schemas.microsoft.com/office/drawing/2014/main" val="2212581759"/>
                  </a:ext>
                </a:extLst>
              </a:tr>
            </a:tbl>
          </a:graphicData>
        </a:graphic>
      </p:graphicFrame>
      <p:graphicFrame>
        <p:nvGraphicFramePr>
          <p:cNvPr id="9" name="表 8">
            <a:extLst>
              <a:ext uri="{FF2B5EF4-FFF2-40B4-BE49-F238E27FC236}">
                <a16:creationId xmlns:a16="http://schemas.microsoft.com/office/drawing/2014/main" id="{9B45EA09-F11A-95E5-BEAD-0916C8007CC9}"/>
              </a:ext>
            </a:extLst>
          </p:cNvPr>
          <p:cNvGraphicFramePr>
            <a:graphicFrameLocks noGrp="1"/>
          </p:cNvGraphicFramePr>
          <p:nvPr/>
        </p:nvGraphicFramePr>
        <p:xfrm>
          <a:off x="5238068" y="3296519"/>
          <a:ext cx="4356003" cy="2160177"/>
        </p:xfrm>
        <a:graphic>
          <a:graphicData uri="http://schemas.openxmlformats.org/drawingml/2006/table">
            <a:tbl>
              <a:tblPr/>
              <a:tblGrid>
                <a:gridCol w="324003">
                  <a:extLst>
                    <a:ext uri="{9D8B030D-6E8A-4147-A177-3AD203B41FA5}">
                      <a16:colId xmlns:a16="http://schemas.microsoft.com/office/drawing/2014/main" val="20000"/>
                    </a:ext>
                  </a:extLst>
                </a:gridCol>
                <a:gridCol w="3096000">
                  <a:extLst>
                    <a:ext uri="{9D8B030D-6E8A-4147-A177-3AD203B41FA5}">
                      <a16:colId xmlns:a16="http://schemas.microsoft.com/office/drawing/2014/main" val="20001"/>
                    </a:ext>
                  </a:extLst>
                </a:gridCol>
                <a:gridCol w="468000">
                  <a:extLst>
                    <a:ext uri="{9D8B030D-6E8A-4147-A177-3AD203B41FA5}">
                      <a16:colId xmlns:a16="http://schemas.microsoft.com/office/drawing/2014/main" val="20002"/>
                    </a:ext>
                  </a:extLst>
                </a:gridCol>
                <a:gridCol w="468000">
                  <a:extLst>
                    <a:ext uri="{9D8B030D-6E8A-4147-A177-3AD203B41FA5}">
                      <a16:colId xmlns:a16="http://schemas.microsoft.com/office/drawing/2014/main" val="20003"/>
                    </a:ext>
                  </a:extLst>
                </a:gridCol>
              </a:tblGrid>
              <a:tr h="171228">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lang="en-US" sz="1000" b="1" u="none" strike="noStrike">
                          <a:solidFill>
                            <a:schemeClr val="bg1"/>
                          </a:solidFill>
                          <a:effectLst/>
                          <a:latin typeface="メイリオ" panose="020B0604030504040204" pitchFamily="50" charset="-128"/>
                          <a:ea typeface="メイリオ" panose="020B0604030504040204" pitchFamily="50" charset="-128"/>
                        </a:rPr>
                        <a:t>Ｃ</a:t>
                      </a:r>
                      <a:endParaRPr lang="en-US" sz="1000" b="1" i="0" u="none" strike="noStrike">
                        <a:solidFill>
                          <a:schemeClr val="bg1"/>
                        </a:solidFill>
                        <a:effectLst/>
                        <a:latin typeface="メイリオ" panose="020B0604030504040204" pitchFamily="50" charset="-128"/>
                        <a:ea typeface="メイリオ" panose="020B0604030504040204" pitchFamily="50" charset="-128"/>
                      </a:endParaRPr>
                    </a:p>
                  </a:txBody>
                  <a:tcPr marL="9525" marR="9525" marT="9525" marB="0" anchor="ctr">
                    <a:lnL w="3175" cap="flat" cmpd="sng" algn="ctr">
                      <a:solidFill>
                        <a:srgbClr val="E3AD25"/>
                      </a:solidFill>
                      <a:prstDash val="solid"/>
                      <a:round/>
                      <a:headEnd type="none" w="med" len="med"/>
                      <a:tailEnd type="none" w="med" len="med"/>
                    </a:lnL>
                    <a:lnR w="12700" cmpd="sng">
                      <a:solidFill>
                        <a:sysClr val="window" lastClr="FFFFFF"/>
                      </a:solidFill>
                    </a:lnR>
                    <a:lnT w="3175" cap="flat" cmpd="sng" algn="ctr">
                      <a:solidFill>
                        <a:srgbClr val="E3AD25"/>
                      </a:solidFill>
                      <a:prstDash val="solid"/>
                      <a:round/>
                      <a:headEnd type="none" w="med" len="med"/>
                      <a:tailEnd type="none" w="med" len="med"/>
                    </a:lnT>
                    <a:lnB w="28575"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3AD25"/>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l" fontAlgn="ctr"/>
                      <a:r>
                        <a:rPr lang="ja-JP" altLang="en-US" sz="1000" b="1" u="none" strike="noStrike">
                          <a:solidFill>
                            <a:schemeClr val="bg1"/>
                          </a:solidFill>
                          <a:effectLst/>
                          <a:latin typeface="メイリオ" panose="020B0604030504040204" pitchFamily="50" charset="-128"/>
                          <a:ea typeface="メイリオ" panose="020B0604030504040204" pitchFamily="50" charset="-128"/>
                        </a:rPr>
                        <a:t>手術等の医学的状況</a:t>
                      </a:r>
                      <a:endParaRPr lang="ja-JP" altLang="en-US" sz="1000" b="1" i="0" u="none" strike="noStrike">
                        <a:solidFill>
                          <a:schemeClr val="bg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mpd="sng">
                      <a:solidFill>
                        <a:sysClr val="window" lastClr="FFFFFF"/>
                      </a:solidFill>
                    </a:lnR>
                    <a:lnT w="3175" cap="flat" cmpd="sng" algn="ctr">
                      <a:solidFill>
                        <a:srgbClr val="E3AD25"/>
                      </a:solidFill>
                      <a:prstDash val="solid"/>
                      <a:round/>
                      <a:headEnd type="none" w="med" len="med"/>
                      <a:tailEnd type="none" w="med" len="med"/>
                    </a:lnT>
                    <a:lnB w="28575"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3AD25"/>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lang="ja-JP" altLang="en-US" sz="1000" b="1" u="none" strike="noStrike">
                          <a:solidFill>
                            <a:schemeClr val="bg1"/>
                          </a:solidFill>
                          <a:effectLst/>
                          <a:latin typeface="メイリオ" panose="020B0604030504040204" pitchFamily="50" charset="-128"/>
                          <a:ea typeface="メイリオ" panose="020B0604030504040204" pitchFamily="50" charset="-128"/>
                        </a:rPr>
                        <a:t>０点</a:t>
                      </a:r>
                      <a:endParaRPr lang="ja-JP" altLang="en-US" sz="1000" b="1" i="0" u="none" strike="noStrike">
                        <a:solidFill>
                          <a:schemeClr val="bg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12700" cmpd="sng">
                      <a:solidFill>
                        <a:sysClr val="window" lastClr="FFFFFF"/>
                      </a:solidFill>
                    </a:lnR>
                    <a:lnT w="3175" cap="flat" cmpd="sng" algn="ctr">
                      <a:solidFill>
                        <a:srgbClr val="E3AD25"/>
                      </a:solidFill>
                      <a:prstDash val="solid"/>
                      <a:round/>
                      <a:headEnd type="none" w="med" len="med"/>
                      <a:tailEnd type="none" w="med" len="med"/>
                    </a:lnT>
                    <a:lnB w="28575"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3AD25"/>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lang="ja-JP" altLang="en-US" sz="1000" b="1" u="none" strike="noStrike">
                          <a:solidFill>
                            <a:schemeClr val="bg1"/>
                          </a:solidFill>
                          <a:effectLst/>
                          <a:latin typeface="メイリオ" panose="020B0604030504040204" pitchFamily="50" charset="-128"/>
                          <a:ea typeface="メイリオ" panose="020B0604030504040204" pitchFamily="50" charset="-128"/>
                        </a:rPr>
                        <a:t>１点</a:t>
                      </a:r>
                      <a:endParaRPr lang="ja-JP" altLang="en-US" sz="1000" b="1" i="0" u="none" strike="noStrike">
                        <a:solidFill>
                          <a:schemeClr val="bg1"/>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3175" cap="flat" cmpd="sng" algn="ctr">
                      <a:solidFill>
                        <a:srgbClr val="E3AD25"/>
                      </a:solidFill>
                      <a:prstDash val="solid"/>
                      <a:round/>
                      <a:headEnd type="none" w="med" len="med"/>
                      <a:tailEnd type="none" w="med" len="med"/>
                    </a:lnR>
                    <a:lnT w="3175" cap="flat" cmpd="sng" algn="ctr">
                      <a:solidFill>
                        <a:srgbClr val="E3AD25"/>
                      </a:solidFill>
                      <a:prstDash val="solid"/>
                      <a:round/>
                      <a:headEnd type="none" w="med" len="med"/>
                      <a:tailEnd type="none" w="med" len="med"/>
                    </a:lnT>
                    <a:lnB w="28575"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3AD25"/>
                    </a:solidFill>
                  </a:tcPr>
                </a:tc>
                <a:extLst>
                  <a:ext uri="{0D108BD9-81ED-4DB2-BD59-A6C34878D82A}">
                    <a16:rowId xmlns:a16="http://schemas.microsoft.com/office/drawing/2014/main" val="10000"/>
                  </a:ext>
                </a:extLst>
              </a:tr>
              <a:tr h="171228">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lang="en-US" altLang="ja-JP" sz="1000" b="1" i="0" u="none" strike="noStrike">
                          <a:solidFill>
                            <a:schemeClr val="dk1"/>
                          </a:solidFill>
                          <a:effectLst/>
                          <a:latin typeface="メイリオ" panose="020B0604030504040204" pitchFamily="50" charset="-128"/>
                          <a:ea typeface="メイリオ" panose="020B0604030504040204" pitchFamily="50" charset="-128"/>
                        </a:rPr>
                        <a:t>15</a:t>
                      </a:r>
                      <a:endParaRPr lang="en-US" altLang="ja-JP" sz="1000" b="1" i="0" u="none" strike="noStrike">
                        <a:solidFill>
                          <a:srgbClr val="FF0000"/>
                        </a:solidFill>
                        <a:effectLst/>
                        <a:latin typeface="メイリオ" panose="020B0604030504040204" pitchFamily="50" charset="-128"/>
                        <a:ea typeface="メイリオ" panose="020B0604030504040204" pitchFamily="50" charset="-128"/>
                      </a:endParaRPr>
                    </a:p>
                  </a:txBody>
                  <a:tcPr marL="9525" marR="9525" marT="9525" marB="0" anchor="ctr">
                    <a:lnL w="3175" cap="flat" cmpd="sng" algn="ctr">
                      <a:solidFill>
                        <a:srgbClr val="E3AD25"/>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28575"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C000">
                        <a:lumMod val="20000"/>
                        <a:lumOff val="80000"/>
                      </a:srgbClr>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l" fontAlgn="ctr"/>
                      <a:r>
                        <a:rPr kumimoji="1" lang="zh-TW"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開頭手術（</a:t>
                      </a:r>
                      <a:r>
                        <a:rPr kumimoji="1" lang="en-US" altLang="ja-JP" sz="1000" b="1" u="none" strike="noStrike" kern="1200">
                          <a:solidFill>
                            <a:srgbClr val="0070C0"/>
                          </a:solidFill>
                          <a:effectLst/>
                          <a:latin typeface="メイリオ" panose="020B0604030504040204" pitchFamily="50" charset="-128"/>
                          <a:ea typeface="メイリオ" panose="020B0604030504040204" pitchFamily="50" charset="-128"/>
                          <a:cs typeface="+mn-cs"/>
                        </a:rPr>
                        <a:t>11</a:t>
                      </a:r>
                      <a:r>
                        <a:rPr kumimoji="1" lang="zh-TW"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日間）</a:t>
                      </a:r>
                    </a:p>
                  </a:txBody>
                  <a:tcPr marL="9525" marR="9525" marT="9525" marB="0" anchor="ctr">
                    <a:lnL w="12700" cmpd="sng">
                      <a:solidFill>
                        <a:sysClr val="window" lastClr="FFFFFF"/>
                      </a:solidFill>
                    </a:lnL>
                    <a:lnR w="12700" cmpd="sng">
                      <a:solidFill>
                        <a:sysClr val="window" lastClr="FFFFFF"/>
                      </a:solidFill>
                    </a:lnR>
                    <a:lnT w="28575"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F2CC"/>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lang="ja-JP" altLang="en-US" sz="1000" u="none" strike="noStrike">
                          <a:effectLst/>
                          <a:latin typeface="メイリオ" panose="020B0604030504040204" pitchFamily="50" charset="-128"/>
                          <a:ea typeface="メイリオ" panose="020B0604030504040204" pitchFamily="50" charset="-128"/>
                        </a:rPr>
                        <a:t>なし</a:t>
                      </a:r>
                      <a:endParaRPr lang="ja-JP" altLang="en-US" sz="1000" b="0" i="0" u="none" strike="noStrike">
                        <a:solidFill>
                          <a:srgbClr val="FF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ysClr val="window" lastClr="FFFFFF"/>
                      </a:solidFill>
                      <a:prstDash val="solid"/>
                      <a:round/>
                      <a:headEnd type="none" w="med" len="med"/>
                      <a:tailEnd type="none" w="med" len="med"/>
                    </a:lnL>
                    <a:lnR w="12700" cmpd="sng">
                      <a:solidFill>
                        <a:sysClr val="window" lastClr="FFFFFF"/>
                      </a:solidFill>
                    </a:lnR>
                    <a:lnT w="28575"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C000">
                        <a:lumMod val="20000"/>
                        <a:lumOff val="80000"/>
                      </a:srgbClr>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lang="ja-JP" altLang="en-US" sz="1000" u="none" strike="noStrike">
                          <a:effectLst/>
                          <a:latin typeface="メイリオ" panose="020B0604030504040204" pitchFamily="50" charset="-128"/>
                          <a:ea typeface="メイリオ" panose="020B0604030504040204" pitchFamily="50" charset="-128"/>
                        </a:rPr>
                        <a:t>あり</a:t>
                      </a:r>
                      <a:endParaRPr lang="ja-JP" altLang="en-US" sz="1000" b="0" i="0" u="none" strike="noStrike">
                        <a:solidFill>
                          <a:srgbClr val="FF000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3175" cap="flat" cmpd="sng" algn="ctr">
                      <a:solidFill>
                        <a:srgbClr val="E3AD25"/>
                      </a:solidFill>
                      <a:prstDash val="solid"/>
                      <a:round/>
                      <a:headEnd type="none" w="med" len="med"/>
                      <a:tailEnd type="none" w="med" len="med"/>
                    </a:lnR>
                    <a:lnT w="28575"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C000">
                        <a:lumMod val="20000"/>
                        <a:lumOff val="80000"/>
                      </a:srgbClr>
                    </a:solidFill>
                  </a:tcPr>
                </a:tc>
                <a:extLst>
                  <a:ext uri="{0D108BD9-81ED-4DB2-BD59-A6C34878D82A}">
                    <a16:rowId xmlns:a16="http://schemas.microsoft.com/office/drawing/2014/main" val="10001"/>
                  </a:ext>
                </a:extLst>
              </a:tr>
              <a:tr h="171228">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lang="en-US" altLang="ja-JP" sz="1000" b="1" u="none" strike="noStrike">
                          <a:effectLst/>
                          <a:latin typeface="メイリオ" panose="020B0604030504040204" pitchFamily="50" charset="-128"/>
                          <a:ea typeface="メイリオ" panose="020B0604030504040204" pitchFamily="50" charset="-128"/>
                        </a:rPr>
                        <a:t>16</a:t>
                      </a:r>
                      <a:endParaRPr lang="en-US" altLang="ja-JP" sz="1000" b="1" i="0" u="none" strike="noStrike">
                        <a:solidFill>
                          <a:srgbClr val="FF0000"/>
                        </a:solidFill>
                        <a:effectLst/>
                        <a:latin typeface="メイリオ" panose="020B0604030504040204" pitchFamily="50" charset="-128"/>
                        <a:ea typeface="メイリオ" panose="020B0604030504040204" pitchFamily="50" charset="-128"/>
                      </a:endParaRPr>
                    </a:p>
                  </a:txBody>
                  <a:tcPr marL="9525" marR="9525" marT="9525" marB="0" anchor="ctr">
                    <a:lnL w="3175" cap="flat" cmpd="sng" algn="ctr">
                      <a:solidFill>
                        <a:srgbClr val="E3AD25"/>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C000">
                        <a:lumMod val="40000"/>
                        <a:lumOff val="60000"/>
                      </a:srgbClr>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l" fontAlgn="ctr"/>
                      <a:r>
                        <a:rPr kumimoji="1" lang="zh-TW"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開胸手術（</a:t>
                      </a:r>
                      <a:r>
                        <a:rPr kumimoji="1" lang="ja-JP" altLang="en-US" sz="1000" b="1" u="none" strike="noStrike" kern="1200">
                          <a:solidFill>
                            <a:srgbClr val="0070C0"/>
                          </a:solidFill>
                          <a:effectLst/>
                          <a:latin typeface="メイリオ" panose="020B0604030504040204" pitchFamily="50" charset="-128"/>
                          <a:ea typeface="メイリオ" panose="020B0604030504040204" pitchFamily="50" charset="-128"/>
                          <a:cs typeface="+mn-cs"/>
                        </a:rPr>
                        <a:t>９</a:t>
                      </a:r>
                      <a:r>
                        <a:rPr kumimoji="1" lang="zh-TW"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日間）</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E699"/>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lang="ja-JP" altLang="en-US" sz="1000" u="none" strike="noStrike">
                          <a:effectLst/>
                          <a:latin typeface="メイリオ" panose="020B0604030504040204" pitchFamily="50" charset="-128"/>
                          <a:ea typeface="メイリオ" panose="020B0604030504040204" pitchFamily="50" charset="-128"/>
                        </a:rPr>
                        <a:t>なし</a:t>
                      </a:r>
                      <a:endParaRPr lang="ja-JP" altLang="en-US" sz="1000" b="0" i="0" u="none" strike="noStrike">
                        <a:solidFill>
                          <a:srgbClr val="FF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C000">
                        <a:lumMod val="40000"/>
                        <a:lumOff val="60000"/>
                      </a:srgbClr>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lang="ja-JP" altLang="en-US" sz="1000" u="none" strike="noStrike">
                          <a:effectLst/>
                          <a:latin typeface="メイリオ" panose="020B0604030504040204" pitchFamily="50" charset="-128"/>
                          <a:ea typeface="メイリオ" panose="020B0604030504040204" pitchFamily="50" charset="-128"/>
                        </a:rPr>
                        <a:t>あり</a:t>
                      </a:r>
                      <a:endParaRPr lang="ja-JP" altLang="en-US" sz="1000" b="0" i="0" u="none" strike="noStrike">
                        <a:solidFill>
                          <a:srgbClr val="FF000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3175" cap="flat" cmpd="sng" algn="ctr">
                      <a:solidFill>
                        <a:srgbClr val="E3AD25"/>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C000">
                        <a:lumMod val="40000"/>
                        <a:lumOff val="60000"/>
                      </a:srgbClr>
                    </a:solidFill>
                  </a:tcPr>
                </a:tc>
                <a:extLst>
                  <a:ext uri="{0D108BD9-81ED-4DB2-BD59-A6C34878D82A}">
                    <a16:rowId xmlns:a16="http://schemas.microsoft.com/office/drawing/2014/main" val="10002"/>
                  </a:ext>
                </a:extLst>
              </a:tr>
              <a:tr h="171228">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lang="en-US" altLang="ja-JP" sz="1000" b="1" u="none" strike="noStrike">
                          <a:effectLst/>
                          <a:latin typeface="メイリオ" panose="020B0604030504040204" pitchFamily="50" charset="-128"/>
                          <a:ea typeface="メイリオ" panose="020B0604030504040204" pitchFamily="50" charset="-128"/>
                        </a:rPr>
                        <a:t>17</a:t>
                      </a:r>
                      <a:endParaRPr lang="en-US" altLang="ja-JP" sz="1000" b="1" i="0" u="none" strike="noStrike">
                        <a:solidFill>
                          <a:srgbClr val="FF0000"/>
                        </a:solidFill>
                        <a:effectLst/>
                        <a:latin typeface="メイリオ" panose="020B0604030504040204" pitchFamily="50" charset="-128"/>
                        <a:ea typeface="メイリオ" panose="020B0604030504040204" pitchFamily="50" charset="-128"/>
                      </a:endParaRPr>
                    </a:p>
                  </a:txBody>
                  <a:tcPr marL="9525" marR="9525" marT="9525" marB="0" anchor="ctr">
                    <a:lnL w="3175" cap="flat" cmpd="sng" algn="ctr">
                      <a:solidFill>
                        <a:srgbClr val="E3AD25"/>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C000">
                        <a:lumMod val="20000"/>
                        <a:lumOff val="80000"/>
                      </a:srgbClr>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l" fontAlgn="ctr"/>
                      <a:r>
                        <a:rPr kumimoji="1" lang="zh-TW"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開腹手術（</a:t>
                      </a:r>
                      <a:r>
                        <a:rPr kumimoji="1" lang="ja-JP" altLang="en-US" sz="1000" b="1" u="none" strike="noStrike" kern="1200">
                          <a:solidFill>
                            <a:srgbClr val="0070C0"/>
                          </a:solidFill>
                          <a:effectLst/>
                          <a:latin typeface="メイリオ" panose="020B0604030504040204" pitchFamily="50" charset="-128"/>
                          <a:ea typeface="メイリオ" panose="020B0604030504040204" pitchFamily="50" charset="-128"/>
                          <a:cs typeface="+mn-cs"/>
                        </a:rPr>
                        <a:t>６</a:t>
                      </a:r>
                      <a:r>
                        <a:rPr kumimoji="1" lang="zh-TW"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日間）</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C000">
                        <a:lumMod val="20000"/>
                        <a:lumOff val="80000"/>
                      </a:srgbClr>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lang="ja-JP" altLang="en-US" sz="1000" u="none" strike="noStrike">
                          <a:effectLst/>
                          <a:latin typeface="メイリオ" panose="020B0604030504040204" pitchFamily="50" charset="-128"/>
                          <a:ea typeface="メイリオ" panose="020B0604030504040204" pitchFamily="50" charset="-128"/>
                        </a:rPr>
                        <a:t>なし</a:t>
                      </a:r>
                      <a:endParaRPr lang="ja-JP" altLang="en-US" sz="1000" b="0" i="0" u="none" strike="noStrike">
                        <a:solidFill>
                          <a:srgbClr val="FF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C000">
                        <a:lumMod val="20000"/>
                        <a:lumOff val="80000"/>
                      </a:srgbClr>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lang="ja-JP" altLang="en-US" sz="1000" u="none" strike="noStrike">
                          <a:effectLst/>
                          <a:latin typeface="メイリオ" panose="020B0604030504040204" pitchFamily="50" charset="-128"/>
                          <a:ea typeface="メイリオ" panose="020B0604030504040204" pitchFamily="50" charset="-128"/>
                        </a:rPr>
                        <a:t>あり</a:t>
                      </a:r>
                      <a:endParaRPr lang="ja-JP" altLang="en-US" sz="1000" b="0" i="0" u="none" strike="noStrike">
                        <a:solidFill>
                          <a:srgbClr val="FF000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3175" cap="flat" cmpd="sng" algn="ctr">
                      <a:solidFill>
                        <a:srgbClr val="E3AD25"/>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C000">
                        <a:lumMod val="20000"/>
                        <a:lumOff val="80000"/>
                      </a:srgbClr>
                    </a:solidFill>
                  </a:tcPr>
                </a:tc>
                <a:extLst>
                  <a:ext uri="{0D108BD9-81ED-4DB2-BD59-A6C34878D82A}">
                    <a16:rowId xmlns:a16="http://schemas.microsoft.com/office/drawing/2014/main" val="10003"/>
                  </a:ext>
                </a:extLst>
              </a:tr>
              <a:tr h="171228">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lang="en-US" altLang="ja-JP" sz="1000" b="1" u="none" strike="noStrike">
                          <a:effectLst/>
                          <a:latin typeface="メイリオ" panose="020B0604030504040204" pitchFamily="50" charset="-128"/>
                          <a:ea typeface="メイリオ" panose="020B0604030504040204" pitchFamily="50" charset="-128"/>
                        </a:rPr>
                        <a:t>18</a:t>
                      </a:r>
                      <a:endParaRPr lang="en-US" altLang="ja-JP" sz="1000" b="1" i="0" u="none" strike="noStrike">
                        <a:solidFill>
                          <a:srgbClr val="FF0000"/>
                        </a:solidFill>
                        <a:effectLst/>
                        <a:latin typeface="メイリオ" panose="020B0604030504040204" pitchFamily="50" charset="-128"/>
                        <a:ea typeface="メイリオ" panose="020B0604030504040204" pitchFamily="50" charset="-128"/>
                      </a:endParaRPr>
                    </a:p>
                  </a:txBody>
                  <a:tcPr marL="9525" marR="9525" marT="9525" marB="0" anchor="ctr">
                    <a:lnL w="3175" cap="flat" cmpd="sng" algn="ctr">
                      <a:solidFill>
                        <a:srgbClr val="E3AD25"/>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C000">
                        <a:lumMod val="40000"/>
                        <a:lumOff val="60000"/>
                      </a:srgbClr>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l" fontAlgn="ctr"/>
                      <a:r>
                        <a:rPr kumimoji="1" lang="ja-JP"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骨の手術（</a:t>
                      </a:r>
                      <a:r>
                        <a:rPr kumimoji="1" lang="en-US" altLang="ja-JP" sz="1000" b="1" u="none" strike="noStrike" kern="1200">
                          <a:solidFill>
                            <a:srgbClr val="0070C0"/>
                          </a:solidFill>
                          <a:effectLst/>
                          <a:latin typeface="メイリオ" panose="020B0604030504040204" pitchFamily="50" charset="-128"/>
                          <a:ea typeface="メイリオ" panose="020B0604030504040204" pitchFamily="50" charset="-128"/>
                          <a:cs typeface="+mn-cs"/>
                        </a:rPr>
                        <a:t>10</a:t>
                      </a:r>
                      <a:r>
                        <a:rPr kumimoji="1" lang="ja-JP"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日間）</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C000">
                        <a:lumMod val="40000"/>
                        <a:lumOff val="60000"/>
                      </a:srgbClr>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lang="ja-JP" altLang="en-US" sz="1000" u="none" strike="noStrike">
                          <a:effectLst/>
                          <a:latin typeface="メイリオ" panose="020B0604030504040204" pitchFamily="50" charset="-128"/>
                          <a:ea typeface="メイリオ" panose="020B0604030504040204" pitchFamily="50" charset="-128"/>
                        </a:rPr>
                        <a:t>なし</a:t>
                      </a:r>
                      <a:endParaRPr lang="ja-JP" altLang="en-US" sz="1000" b="0" i="0" u="none" strike="noStrike">
                        <a:solidFill>
                          <a:srgbClr val="FF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C000">
                        <a:lumMod val="40000"/>
                        <a:lumOff val="60000"/>
                      </a:srgbClr>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lang="ja-JP" altLang="en-US" sz="1000" u="none" strike="noStrike">
                          <a:effectLst/>
                          <a:latin typeface="メイリオ" panose="020B0604030504040204" pitchFamily="50" charset="-128"/>
                          <a:ea typeface="メイリオ" panose="020B0604030504040204" pitchFamily="50" charset="-128"/>
                        </a:rPr>
                        <a:t>あり</a:t>
                      </a:r>
                      <a:endParaRPr lang="ja-JP" altLang="en-US" sz="1000" b="0" i="0" u="none" strike="noStrike">
                        <a:solidFill>
                          <a:srgbClr val="FF000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3175" cap="flat" cmpd="sng" algn="ctr">
                      <a:solidFill>
                        <a:srgbClr val="E3AD25"/>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C000">
                        <a:lumMod val="40000"/>
                        <a:lumOff val="60000"/>
                      </a:srgbClr>
                    </a:solidFill>
                  </a:tcPr>
                </a:tc>
                <a:extLst>
                  <a:ext uri="{0D108BD9-81ED-4DB2-BD59-A6C34878D82A}">
                    <a16:rowId xmlns:a16="http://schemas.microsoft.com/office/drawing/2014/main" val="10004"/>
                  </a:ext>
                </a:extLst>
              </a:tr>
              <a:tr h="171228">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lang="en-US" altLang="ja-JP" sz="1000" b="1" i="0" u="none" strike="noStrike">
                          <a:solidFill>
                            <a:schemeClr val="dk1"/>
                          </a:solidFill>
                          <a:effectLst/>
                          <a:latin typeface="メイリオ" panose="020B0604030504040204" pitchFamily="50" charset="-128"/>
                          <a:ea typeface="メイリオ" panose="020B0604030504040204" pitchFamily="50" charset="-128"/>
                        </a:rPr>
                        <a:t>19</a:t>
                      </a:r>
                      <a:endParaRPr lang="en-US" altLang="ja-JP" sz="1000" b="1" i="0" u="none" strike="noStrike">
                        <a:solidFill>
                          <a:srgbClr val="FF0000"/>
                        </a:solidFill>
                        <a:effectLst/>
                        <a:latin typeface="メイリオ" panose="020B0604030504040204" pitchFamily="50" charset="-128"/>
                        <a:ea typeface="メイリオ" panose="020B0604030504040204" pitchFamily="50" charset="-128"/>
                      </a:endParaRPr>
                    </a:p>
                  </a:txBody>
                  <a:tcPr marL="9525" marR="9525" marT="9525" marB="0" anchor="ctr">
                    <a:lnL w="3175" cap="flat" cmpd="sng" algn="ctr">
                      <a:solidFill>
                        <a:srgbClr val="E3AD25"/>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C000">
                        <a:lumMod val="20000"/>
                        <a:lumOff val="80000"/>
                      </a:srgbClr>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l" fontAlgn="ctr"/>
                      <a:r>
                        <a:rPr kumimoji="1" lang="ja-JP"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胸腔鏡・腹腔鏡手術（</a:t>
                      </a:r>
                      <a:r>
                        <a:rPr kumimoji="1" lang="ja-JP" altLang="en-US" sz="1000" b="1" u="none" strike="noStrike" kern="1200">
                          <a:solidFill>
                            <a:srgbClr val="0070C0"/>
                          </a:solidFill>
                          <a:effectLst/>
                          <a:latin typeface="メイリオ" panose="020B0604030504040204" pitchFamily="50" charset="-128"/>
                          <a:ea typeface="メイリオ" panose="020B0604030504040204" pitchFamily="50" charset="-128"/>
                          <a:cs typeface="+mn-cs"/>
                        </a:rPr>
                        <a:t>４</a:t>
                      </a:r>
                      <a:r>
                        <a:rPr kumimoji="1" lang="ja-JP"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日間）</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C000">
                        <a:lumMod val="20000"/>
                        <a:lumOff val="80000"/>
                      </a:srgbClr>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lang="ja-JP" altLang="en-US" sz="1000" u="none" strike="noStrike">
                          <a:effectLst/>
                          <a:latin typeface="メイリオ" panose="020B0604030504040204" pitchFamily="50" charset="-128"/>
                          <a:ea typeface="メイリオ" panose="020B0604030504040204" pitchFamily="50" charset="-128"/>
                        </a:rPr>
                        <a:t>なし</a:t>
                      </a:r>
                      <a:endParaRPr lang="ja-JP" altLang="en-US" sz="1000" b="0" i="0" u="none" strike="noStrike">
                        <a:solidFill>
                          <a:srgbClr val="FF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C000">
                        <a:lumMod val="20000"/>
                        <a:lumOff val="80000"/>
                      </a:srgbClr>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lang="ja-JP" altLang="en-US" sz="1000" u="none" strike="noStrike">
                          <a:effectLst/>
                          <a:latin typeface="メイリオ" panose="020B0604030504040204" pitchFamily="50" charset="-128"/>
                          <a:ea typeface="メイリオ" panose="020B0604030504040204" pitchFamily="50" charset="-128"/>
                        </a:rPr>
                        <a:t>あり</a:t>
                      </a:r>
                      <a:endParaRPr lang="ja-JP" altLang="en-US" sz="1000" b="0" i="0" u="none" strike="noStrike">
                        <a:solidFill>
                          <a:srgbClr val="FF000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3175" cap="flat" cmpd="sng" algn="ctr">
                      <a:solidFill>
                        <a:srgbClr val="E3AD25"/>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C000">
                        <a:lumMod val="20000"/>
                        <a:lumOff val="80000"/>
                      </a:srgbClr>
                    </a:solidFill>
                  </a:tcPr>
                </a:tc>
                <a:extLst>
                  <a:ext uri="{0D108BD9-81ED-4DB2-BD59-A6C34878D82A}">
                    <a16:rowId xmlns:a16="http://schemas.microsoft.com/office/drawing/2014/main" val="10005"/>
                  </a:ext>
                </a:extLst>
              </a:tr>
              <a:tr h="171228">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kumimoji="1" lang="en-US" altLang="ja-JP" sz="1000" b="1" u="none" strike="noStrike" kern="1200">
                          <a:solidFill>
                            <a:schemeClr val="dk1"/>
                          </a:solidFill>
                          <a:effectLst/>
                          <a:latin typeface="メイリオ" panose="020B0604030504040204" pitchFamily="50" charset="-128"/>
                          <a:ea typeface="メイリオ" panose="020B0604030504040204" pitchFamily="50" charset="-128"/>
                          <a:cs typeface="+mn-cs"/>
                        </a:rPr>
                        <a:t>20</a:t>
                      </a:r>
                    </a:p>
                  </a:txBody>
                  <a:tcPr marL="9525" marR="9525" marT="9525" marB="0" anchor="ctr">
                    <a:lnL w="3175" cap="flat" cmpd="sng" algn="ctr">
                      <a:solidFill>
                        <a:srgbClr val="E3AD25"/>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C000">
                        <a:lumMod val="40000"/>
                        <a:lumOff val="60000"/>
                      </a:srgbClr>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l" fontAlgn="ctr"/>
                      <a:r>
                        <a:rPr kumimoji="1" lang="ja-JP"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全身麻酔・脊椎麻酔の手術（５日間）</a:t>
                      </a: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C000">
                        <a:lumMod val="40000"/>
                        <a:lumOff val="60000"/>
                      </a:srgbClr>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lang="ja-JP" altLang="en-US" sz="1000" u="none" strike="noStrike">
                          <a:effectLst/>
                          <a:latin typeface="メイリオ" panose="020B0604030504040204" pitchFamily="50" charset="-128"/>
                          <a:ea typeface="メイリオ" panose="020B0604030504040204" pitchFamily="50" charset="-128"/>
                        </a:rPr>
                        <a:t>なし</a:t>
                      </a:r>
                      <a:endParaRPr lang="ja-JP" altLang="en-US" sz="1000" b="0" i="0" u="none" strike="noStrike">
                        <a:solidFill>
                          <a:srgbClr val="FF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C000">
                        <a:lumMod val="40000"/>
                        <a:lumOff val="60000"/>
                      </a:srgbClr>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lang="ja-JP" altLang="en-US" sz="1000" u="none" strike="noStrike">
                          <a:effectLst/>
                          <a:latin typeface="メイリオ" panose="020B0604030504040204" pitchFamily="50" charset="-128"/>
                          <a:ea typeface="メイリオ" panose="020B0604030504040204" pitchFamily="50" charset="-128"/>
                        </a:rPr>
                        <a:t>あり</a:t>
                      </a:r>
                      <a:endParaRPr lang="ja-JP" altLang="en-US" sz="1000" b="0" i="0" u="none" strike="noStrike">
                        <a:solidFill>
                          <a:srgbClr val="FF000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ysClr val="window" lastClr="FFFFFF"/>
                      </a:solidFill>
                    </a:lnL>
                    <a:lnR w="3175" cap="flat" cmpd="sng" algn="ctr">
                      <a:solidFill>
                        <a:srgbClr val="E3AD25"/>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C000">
                        <a:lumMod val="40000"/>
                        <a:lumOff val="60000"/>
                      </a:srgbClr>
                    </a:solidFill>
                  </a:tcPr>
                </a:tc>
                <a:extLst>
                  <a:ext uri="{0D108BD9-81ED-4DB2-BD59-A6C34878D82A}">
                    <a16:rowId xmlns:a16="http://schemas.microsoft.com/office/drawing/2014/main" val="10006"/>
                  </a:ext>
                </a:extLst>
              </a:tr>
              <a:tr h="477223">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kumimoji="1" lang="en-US" altLang="ja-JP" sz="1000" b="1" u="none" strike="noStrike" kern="1200">
                          <a:solidFill>
                            <a:schemeClr val="dk1"/>
                          </a:solidFill>
                          <a:effectLst/>
                          <a:latin typeface="メイリオ" panose="020B0604030504040204" pitchFamily="50" charset="-128"/>
                          <a:ea typeface="メイリオ" panose="020B0604030504040204" pitchFamily="50" charset="-128"/>
                          <a:cs typeface="+mn-cs"/>
                        </a:rPr>
                        <a:t>21</a:t>
                      </a:r>
                    </a:p>
                  </a:txBody>
                  <a:tcPr marL="9525" marR="9525" marT="9525" marB="0" anchor="ctr">
                    <a:lnL w="3175" cap="flat" cmpd="sng" algn="ctr">
                      <a:solidFill>
                        <a:srgbClr val="E3AD25"/>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C000">
                        <a:lumMod val="20000"/>
                        <a:lumOff val="80000"/>
                      </a:srgbClr>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l" fontAlgn="ctr"/>
                      <a:r>
                        <a:rPr kumimoji="1" lang="ja-JP"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救命等に係る内科的治療（</a:t>
                      </a:r>
                      <a:r>
                        <a:rPr kumimoji="1" lang="ja-JP" altLang="en-US" sz="1000" b="1" u="none" strike="noStrike" kern="1200">
                          <a:solidFill>
                            <a:srgbClr val="0070C0"/>
                          </a:solidFill>
                          <a:effectLst/>
                          <a:latin typeface="メイリオ" panose="020B0604030504040204" pitchFamily="50" charset="-128"/>
                          <a:ea typeface="メイリオ" panose="020B0604030504040204" pitchFamily="50" charset="-128"/>
                          <a:cs typeface="+mn-cs"/>
                        </a:rPr>
                        <a:t>４</a:t>
                      </a:r>
                      <a:r>
                        <a:rPr kumimoji="1" lang="ja-JP"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日間）</a:t>
                      </a:r>
                      <a:endParaRPr kumimoji="1" lang="en-US" altLang="ja-JP" sz="1000" u="none" strike="noStrike" kern="1200">
                        <a:solidFill>
                          <a:schemeClr val="dk1"/>
                        </a:solidFill>
                        <a:effectLst/>
                        <a:latin typeface="メイリオ" panose="020B0604030504040204" pitchFamily="50" charset="-128"/>
                        <a:ea typeface="メイリオ" panose="020B0604030504040204" pitchFamily="50" charset="-128"/>
                        <a:cs typeface="+mn-cs"/>
                      </a:endParaRPr>
                    </a:p>
                    <a:p>
                      <a:pPr algn="l" fontAlgn="ctr"/>
                      <a:r>
                        <a:rPr kumimoji="1" lang="ja-JP"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（①経皮的血管内治療、</a:t>
                      </a:r>
                      <a:endParaRPr kumimoji="1" lang="en-US" altLang="ja-JP" sz="1000" u="none" strike="noStrike" kern="1200">
                        <a:solidFill>
                          <a:schemeClr val="dk1"/>
                        </a:solidFill>
                        <a:effectLst/>
                        <a:latin typeface="メイリオ" panose="020B0604030504040204" pitchFamily="50" charset="-128"/>
                        <a:ea typeface="メイリオ" panose="020B0604030504040204" pitchFamily="50" charset="-128"/>
                        <a:cs typeface="+mn-cs"/>
                      </a:endParaRPr>
                    </a:p>
                    <a:p>
                      <a:pPr algn="l" fontAlgn="ctr"/>
                      <a:r>
                        <a:rPr kumimoji="1" lang="ja-JP" altLang="en-US" sz="1000" u="none" strike="noStrike" kern="1200" baseline="0">
                          <a:solidFill>
                            <a:schemeClr val="dk1"/>
                          </a:solidFill>
                          <a:effectLst/>
                          <a:latin typeface="メイリオ" panose="020B0604030504040204" pitchFamily="50" charset="-128"/>
                          <a:ea typeface="メイリオ" panose="020B0604030504040204" pitchFamily="50" charset="-128"/>
                          <a:cs typeface="+mn-cs"/>
                        </a:rPr>
                        <a:t>   </a:t>
                      </a:r>
                      <a:r>
                        <a:rPr kumimoji="1" lang="ja-JP"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②経皮的心筋焼灼術等の治療、</a:t>
                      </a:r>
                      <a:endParaRPr kumimoji="1" lang="en-US" altLang="ja-JP" sz="1000" u="none" strike="noStrike" kern="1200">
                        <a:solidFill>
                          <a:schemeClr val="dk1"/>
                        </a:solidFill>
                        <a:effectLst/>
                        <a:latin typeface="メイリオ" panose="020B0604030504040204" pitchFamily="50" charset="-128"/>
                        <a:ea typeface="メイリオ" panose="020B0604030504040204" pitchFamily="50" charset="-128"/>
                        <a:cs typeface="+mn-cs"/>
                      </a:endParaRPr>
                    </a:p>
                    <a:p>
                      <a:pPr algn="l" fontAlgn="ctr"/>
                      <a:r>
                        <a:rPr kumimoji="1" lang="ja-JP" altLang="en-US" sz="1000" u="none" strike="noStrike" kern="1200" baseline="0">
                          <a:solidFill>
                            <a:schemeClr val="dk1"/>
                          </a:solidFill>
                          <a:effectLst/>
                          <a:latin typeface="メイリオ" panose="020B0604030504040204" pitchFamily="50" charset="-128"/>
                          <a:ea typeface="メイリオ" panose="020B0604030504040204" pitchFamily="50" charset="-128"/>
                          <a:cs typeface="+mn-cs"/>
                        </a:rPr>
                        <a:t>   </a:t>
                      </a:r>
                      <a:r>
                        <a:rPr kumimoji="1" lang="ja-JP"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③侵襲的な消化器治療）</a:t>
                      </a: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C000">
                        <a:lumMod val="20000"/>
                        <a:lumOff val="80000"/>
                      </a:srgbClr>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lang="ja-JP" altLang="en-US" sz="1000" u="none" strike="noStrike">
                          <a:effectLst/>
                          <a:latin typeface="メイリオ" panose="020B0604030504040204" pitchFamily="50" charset="-128"/>
                          <a:ea typeface="メイリオ" panose="020B0604030504040204" pitchFamily="50" charset="-128"/>
                        </a:rPr>
                        <a:t>なし</a:t>
                      </a:r>
                      <a:endParaRPr lang="ja-JP" altLang="en-US" sz="1000" b="0" i="0" u="none" strike="noStrike">
                        <a:solidFill>
                          <a:srgbClr val="FF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C000">
                        <a:lumMod val="20000"/>
                        <a:lumOff val="80000"/>
                      </a:srgbClr>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lang="ja-JP" altLang="en-US" sz="1000" u="none" strike="noStrike">
                          <a:effectLst/>
                          <a:latin typeface="メイリオ" panose="020B0604030504040204" pitchFamily="50" charset="-128"/>
                          <a:ea typeface="メイリオ" panose="020B0604030504040204" pitchFamily="50" charset="-128"/>
                        </a:rPr>
                        <a:t>あり</a:t>
                      </a:r>
                      <a:endParaRPr lang="ja-JP" altLang="en-US" sz="1000" b="0" i="0" u="none" strike="noStrike">
                        <a:solidFill>
                          <a:srgbClr val="FF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ysClr val="window" lastClr="FFFFFF"/>
                      </a:solidFill>
                      <a:prstDash val="solid"/>
                      <a:round/>
                      <a:headEnd type="none" w="med" len="med"/>
                      <a:tailEnd type="none" w="med" len="med"/>
                    </a:lnL>
                    <a:lnR w="3175" cap="flat" cmpd="sng" algn="ctr">
                      <a:solidFill>
                        <a:srgbClr val="E3AD25"/>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C000">
                        <a:lumMod val="20000"/>
                        <a:lumOff val="80000"/>
                      </a:srgbClr>
                    </a:solidFill>
                  </a:tcPr>
                </a:tc>
                <a:extLst>
                  <a:ext uri="{0D108BD9-81ED-4DB2-BD59-A6C34878D82A}">
                    <a16:rowId xmlns:a16="http://schemas.microsoft.com/office/drawing/2014/main" val="10007"/>
                  </a:ext>
                </a:extLst>
              </a:tr>
              <a:tr h="171228">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kumimoji="1" lang="en-US" altLang="ja-JP" sz="1000" b="1" u="none" strike="noStrike" kern="1200">
                          <a:solidFill>
                            <a:schemeClr val="dk1"/>
                          </a:solidFill>
                          <a:effectLst/>
                          <a:latin typeface="メイリオ" panose="020B0604030504040204" pitchFamily="50" charset="-128"/>
                          <a:ea typeface="メイリオ" panose="020B0604030504040204" pitchFamily="50" charset="-128"/>
                          <a:cs typeface="+mn-cs"/>
                        </a:rPr>
                        <a:t>22</a:t>
                      </a:r>
                    </a:p>
                  </a:txBody>
                  <a:tcPr marL="9525" marR="9525" marT="9525" marB="0" anchor="ctr">
                    <a:lnL w="3175" cap="flat" cmpd="sng" algn="ctr">
                      <a:solidFill>
                        <a:srgbClr val="E3AD25"/>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E699"/>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l" fontAlgn="ctr"/>
                      <a:r>
                        <a:rPr kumimoji="1" lang="ja-JP"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別に定める検査（２日間）（例：</a:t>
                      </a:r>
                      <a:r>
                        <a:rPr kumimoji="1" lang="zh-TW"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経皮的針生検法</a:t>
                      </a:r>
                      <a:r>
                        <a:rPr kumimoji="1" lang="ja-JP"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a:t>
                      </a:r>
                      <a:endParaRPr kumimoji="1" lang="en-US" altLang="ja-JP" sz="1000" u="none" strike="noStrike" kern="1200">
                        <a:solidFill>
                          <a:schemeClr val="dk1"/>
                        </a:solidFill>
                        <a:effectLst/>
                        <a:latin typeface="メイリオ" panose="020B0604030504040204" pitchFamily="50" charset="-128"/>
                        <a:ea typeface="メイリオ" panose="020B0604030504040204" pitchFamily="50" charset="-128"/>
                        <a:cs typeface="+mn-cs"/>
                      </a:endParaRP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E699"/>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kumimoji="1" lang="ja-JP"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なし</a:t>
                      </a: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E699"/>
                    </a:solidFill>
                  </a:tcPr>
                </a:tc>
                <a:tc>
                  <a:txBody>
                    <a:bodyPr/>
                    <a:lstStyle>
                      <a:lvl1pPr marL="0" algn="l" defTabSz="990570" rtl="0" eaLnBrk="1" latinLnBrk="0" hangingPunct="1">
                        <a:defRPr kumimoji="1" sz="1950" kern="1200">
                          <a:solidFill>
                            <a:schemeClr val="dk1"/>
                          </a:solidFill>
                          <a:latin typeface="Calibri" panose="020F0502020204030204"/>
                          <a:ea typeface="メイリオ"/>
                        </a:defRPr>
                      </a:lvl1pPr>
                      <a:lvl2pPr marL="495285" algn="l" defTabSz="990570" rtl="0" eaLnBrk="1" latinLnBrk="0" hangingPunct="1">
                        <a:defRPr kumimoji="1" sz="1950" kern="1200">
                          <a:solidFill>
                            <a:schemeClr val="dk1"/>
                          </a:solidFill>
                          <a:latin typeface="Calibri" panose="020F0502020204030204"/>
                          <a:ea typeface="メイリオ"/>
                        </a:defRPr>
                      </a:lvl2pPr>
                      <a:lvl3pPr marL="990570" algn="l" defTabSz="990570" rtl="0" eaLnBrk="1" latinLnBrk="0" hangingPunct="1">
                        <a:defRPr kumimoji="1" sz="1950" kern="1200">
                          <a:solidFill>
                            <a:schemeClr val="dk1"/>
                          </a:solidFill>
                          <a:latin typeface="Calibri" panose="020F0502020204030204"/>
                          <a:ea typeface="メイリオ"/>
                        </a:defRPr>
                      </a:lvl3pPr>
                      <a:lvl4pPr marL="1485854" algn="l" defTabSz="990570" rtl="0" eaLnBrk="1" latinLnBrk="0" hangingPunct="1">
                        <a:defRPr kumimoji="1" sz="1950" kern="1200">
                          <a:solidFill>
                            <a:schemeClr val="dk1"/>
                          </a:solidFill>
                          <a:latin typeface="Calibri" panose="020F0502020204030204"/>
                          <a:ea typeface="メイリオ"/>
                        </a:defRPr>
                      </a:lvl4pPr>
                      <a:lvl5pPr marL="1981139" algn="l" defTabSz="990570" rtl="0" eaLnBrk="1" latinLnBrk="0" hangingPunct="1">
                        <a:defRPr kumimoji="1" sz="1950" kern="1200">
                          <a:solidFill>
                            <a:schemeClr val="dk1"/>
                          </a:solidFill>
                          <a:latin typeface="Calibri" panose="020F0502020204030204"/>
                          <a:ea typeface="メイリオ"/>
                        </a:defRPr>
                      </a:lvl5pPr>
                      <a:lvl6pPr marL="2476424" algn="l" defTabSz="990570" rtl="0" eaLnBrk="1" latinLnBrk="0" hangingPunct="1">
                        <a:defRPr kumimoji="1" sz="1950" kern="1200">
                          <a:solidFill>
                            <a:schemeClr val="dk1"/>
                          </a:solidFill>
                          <a:latin typeface="Calibri" panose="020F0502020204030204"/>
                          <a:ea typeface="メイリオ"/>
                        </a:defRPr>
                      </a:lvl6pPr>
                      <a:lvl7pPr marL="2971709" algn="l" defTabSz="990570" rtl="0" eaLnBrk="1" latinLnBrk="0" hangingPunct="1">
                        <a:defRPr kumimoji="1" sz="1950" kern="1200">
                          <a:solidFill>
                            <a:schemeClr val="dk1"/>
                          </a:solidFill>
                          <a:latin typeface="Calibri" panose="020F0502020204030204"/>
                          <a:ea typeface="メイリオ"/>
                        </a:defRPr>
                      </a:lvl7pPr>
                      <a:lvl8pPr marL="3466993" algn="l" defTabSz="990570" rtl="0" eaLnBrk="1" latinLnBrk="0" hangingPunct="1">
                        <a:defRPr kumimoji="1" sz="1950" kern="1200">
                          <a:solidFill>
                            <a:schemeClr val="dk1"/>
                          </a:solidFill>
                          <a:latin typeface="Calibri" panose="020F0502020204030204"/>
                          <a:ea typeface="メイリオ"/>
                        </a:defRPr>
                      </a:lvl8pPr>
                      <a:lvl9pPr marL="3962278" algn="l" defTabSz="990570" rtl="0" eaLnBrk="1" latinLnBrk="0" hangingPunct="1">
                        <a:defRPr kumimoji="1" sz="1950" kern="1200">
                          <a:solidFill>
                            <a:schemeClr val="dk1"/>
                          </a:solidFill>
                          <a:latin typeface="Calibri" panose="020F0502020204030204"/>
                          <a:ea typeface="メイリオ"/>
                        </a:defRPr>
                      </a:lvl9pPr>
                    </a:lstStyle>
                    <a:p>
                      <a:pPr algn="ctr" fontAlgn="ctr"/>
                      <a:r>
                        <a:rPr kumimoji="1" lang="ja-JP"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あり</a:t>
                      </a:r>
                    </a:p>
                  </a:txBody>
                  <a:tcPr marL="9525" marR="9525" marT="9525" marB="0" anchor="ctr">
                    <a:lnL w="12700" cap="flat" cmpd="sng" algn="ctr">
                      <a:solidFill>
                        <a:sysClr val="window" lastClr="FFFFFF"/>
                      </a:solidFill>
                      <a:prstDash val="solid"/>
                      <a:round/>
                      <a:headEnd type="none" w="med" len="med"/>
                      <a:tailEnd type="none" w="med" len="med"/>
                    </a:lnL>
                    <a:lnR w="3175" cap="flat" cmpd="sng" algn="ctr">
                      <a:solidFill>
                        <a:srgbClr val="E3AD25"/>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E699"/>
                    </a:solidFill>
                  </a:tcPr>
                </a:tc>
                <a:extLst>
                  <a:ext uri="{0D108BD9-81ED-4DB2-BD59-A6C34878D82A}">
                    <a16:rowId xmlns:a16="http://schemas.microsoft.com/office/drawing/2014/main" val="193312289"/>
                  </a:ext>
                </a:extLst>
              </a:tr>
              <a:tr h="171228">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fontAlgn="ctr"/>
                      <a:r>
                        <a:rPr kumimoji="1" lang="en-US" altLang="ja-JP" sz="1000" b="1" u="none" strike="noStrike" kern="1200">
                          <a:solidFill>
                            <a:schemeClr val="dk1"/>
                          </a:solidFill>
                          <a:effectLst/>
                          <a:latin typeface="メイリオ" panose="020B0604030504040204" pitchFamily="50" charset="-128"/>
                          <a:ea typeface="メイリオ" panose="020B0604030504040204" pitchFamily="50" charset="-128"/>
                          <a:cs typeface="+mn-cs"/>
                        </a:rPr>
                        <a:t>23</a:t>
                      </a:r>
                    </a:p>
                  </a:txBody>
                  <a:tcPr marL="9525" marR="9525" marT="9525" marB="0" anchor="ctr">
                    <a:lnL w="3175" cap="flat" cmpd="sng" algn="ctr">
                      <a:solidFill>
                        <a:srgbClr val="E3AD25"/>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175" cap="flat" cmpd="sng" algn="ctr">
                      <a:solidFill>
                        <a:srgbClr val="E3AD25"/>
                      </a:solidFill>
                      <a:prstDash val="solid"/>
                      <a:round/>
                      <a:headEnd type="none" w="med" len="med"/>
                      <a:tailEnd type="none" w="med" len="med"/>
                    </a:lnB>
                    <a:lnTlToBr w="12700" cmpd="sng">
                      <a:noFill/>
                      <a:prstDash val="solid"/>
                    </a:lnTlToBr>
                    <a:lnBlToTr w="12700" cmpd="sng">
                      <a:noFill/>
                      <a:prstDash val="solid"/>
                    </a:lnBlToTr>
                    <a:solidFill>
                      <a:srgbClr val="FFF2CC"/>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l" fontAlgn="ctr"/>
                      <a:r>
                        <a:rPr kumimoji="1" lang="ja-JP"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別に定める手術（</a:t>
                      </a:r>
                      <a:r>
                        <a:rPr kumimoji="1" lang="ja-JP" altLang="en-US" sz="1000" b="1" u="none" strike="noStrike" kern="1200">
                          <a:solidFill>
                            <a:srgbClr val="0070C0"/>
                          </a:solidFill>
                          <a:effectLst/>
                          <a:latin typeface="メイリオ" panose="020B0604030504040204" pitchFamily="50" charset="-128"/>
                          <a:ea typeface="メイリオ" panose="020B0604030504040204" pitchFamily="50" charset="-128"/>
                          <a:cs typeface="+mn-cs"/>
                        </a:rPr>
                        <a:t>５</a:t>
                      </a:r>
                      <a:r>
                        <a:rPr kumimoji="1" lang="ja-JP"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日間）（例：</a:t>
                      </a:r>
                      <a:r>
                        <a:rPr kumimoji="1" lang="zh-TW"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眼窩内異物除去術</a:t>
                      </a:r>
                      <a:r>
                        <a:rPr kumimoji="1" lang="ja-JP"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a:t>
                      </a:r>
                      <a:endParaRPr kumimoji="1" lang="en-US" altLang="ja-JP" sz="1000" u="none" strike="noStrike" kern="1200">
                        <a:solidFill>
                          <a:schemeClr val="dk1"/>
                        </a:solidFill>
                        <a:effectLst/>
                        <a:latin typeface="メイリオ" panose="020B0604030504040204" pitchFamily="50" charset="-128"/>
                        <a:ea typeface="メイリオ" panose="020B0604030504040204" pitchFamily="50" charset="-128"/>
                        <a:cs typeface="+mn-cs"/>
                      </a:endParaRP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175" cap="flat" cmpd="sng" algn="ctr">
                      <a:solidFill>
                        <a:srgbClr val="E3AD25"/>
                      </a:solidFill>
                      <a:prstDash val="solid"/>
                      <a:round/>
                      <a:headEnd type="none" w="med" len="med"/>
                      <a:tailEnd type="none" w="med" len="med"/>
                    </a:lnB>
                    <a:lnTlToBr w="12700" cmpd="sng">
                      <a:noFill/>
                      <a:prstDash val="solid"/>
                    </a:lnTlToBr>
                    <a:lnBlToTr w="12700" cmpd="sng">
                      <a:noFill/>
                      <a:prstDash val="solid"/>
                    </a:lnBlToTr>
                    <a:solidFill>
                      <a:srgbClr val="FFF2CC"/>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fontAlgn="ctr"/>
                      <a:r>
                        <a:rPr kumimoji="1" lang="ja-JP" altLang="en-US" sz="1000" u="none" strike="noStrike" kern="1200">
                          <a:solidFill>
                            <a:schemeClr val="dk1"/>
                          </a:solidFill>
                          <a:effectLst/>
                          <a:latin typeface="メイリオ" panose="020B0604030504040204" pitchFamily="50" charset="-128"/>
                          <a:ea typeface="メイリオ" panose="020B0604030504040204" pitchFamily="50" charset="-128"/>
                          <a:cs typeface="+mn-cs"/>
                        </a:rPr>
                        <a:t>なし</a:t>
                      </a: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175" cap="flat" cmpd="sng" algn="ctr">
                      <a:solidFill>
                        <a:srgbClr val="E3AD25"/>
                      </a:solidFill>
                      <a:prstDash val="solid"/>
                      <a:round/>
                      <a:headEnd type="none" w="med" len="med"/>
                      <a:tailEnd type="none" w="med" len="med"/>
                    </a:lnB>
                    <a:lnTlToBr w="12700" cmpd="sng">
                      <a:noFill/>
                      <a:prstDash val="solid"/>
                    </a:lnTlToBr>
                    <a:lnBlToTr w="12700" cmpd="sng">
                      <a:noFill/>
                      <a:prstDash val="solid"/>
                    </a:lnBlToTr>
                    <a:solidFill>
                      <a:srgbClr val="FFF2CC"/>
                    </a:solidFill>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fontAlgn="ctr"/>
                      <a:r>
                        <a:rPr kumimoji="1" lang="ja-JP" altLang="en-US" sz="1000" u="none" strike="noStrike" kern="1200" dirty="0">
                          <a:solidFill>
                            <a:schemeClr val="dk1"/>
                          </a:solidFill>
                          <a:effectLst/>
                          <a:latin typeface="メイリオ" panose="020B0604030504040204" pitchFamily="50" charset="-128"/>
                          <a:ea typeface="メイリオ" panose="020B0604030504040204" pitchFamily="50" charset="-128"/>
                          <a:cs typeface="+mn-cs"/>
                        </a:rPr>
                        <a:t>あり</a:t>
                      </a:r>
                    </a:p>
                  </a:txBody>
                  <a:tcPr marL="9525" marR="9525" marT="9525" marB="0" anchor="ctr">
                    <a:lnL w="12700" cap="flat" cmpd="sng" algn="ctr">
                      <a:solidFill>
                        <a:sysClr val="window" lastClr="FFFFFF"/>
                      </a:solidFill>
                      <a:prstDash val="solid"/>
                      <a:round/>
                      <a:headEnd type="none" w="med" len="med"/>
                      <a:tailEnd type="none" w="med" len="med"/>
                    </a:lnL>
                    <a:lnR w="3175" cap="flat" cmpd="sng" algn="ctr">
                      <a:solidFill>
                        <a:srgbClr val="E3AD25"/>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3175" cap="flat" cmpd="sng" algn="ctr">
                      <a:solidFill>
                        <a:srgbClr val="E3AD25"/>
                      </a:solidFill>
                      <a:prstDash val="solid"/>
                      <a:round/>
                      <a:headEnd type="none" w="med" len="med"/>
                      <a:tailEnd type="none" w="med" len="med"/>
                    </a:lnB>
                    <a:lnTlToBr w="12700" cmpd="sng">
                      <a:noFill/>
                      <a:prstDash val="solid"/>
                    </a:lnTlToBr>
                    <a:lnBlToTr w="12700" cmpd="sng">
                      <a:noFill/>
                      <a:prstDash val="solid"/>
                    </a:lnBlToTr>
                    <a:solidFill>
                      <a:srgbClr val="FFF2CC"/>
                    </a:solidFill>
                  </a:tcPr>
                </a:tc>
                <a:extLst>
                  <a:ext uri="{0D108BD9-81ED-4DB2-BD59-A6C34878D82A}">
                    <a16:rowId xmlns:a16="http://schemas.microsoft.com/office/drawing/2014/main" val="456823647"/>
                  </a:ext>
                </a:extLst>
              </a:tr>
            </a:tbl>
          </a:graphicData>
        </a:graphic>
      </p:graphicFrame>
      <p:sp>
        <p:nvSpPr>
          <p:cNvPr id="11" name="テキスト ボックス 10">
            <a:extLst>
              <a:ext uri="{FF2B5EF4-FFF2-40B4-BE49-F238E27FC236}">
                <a16:creationId xmlns:a16="http://schemas.microsoft.com/office/drawing/2014/main" id="{DCA3E3A6-FF08-205A-897C-D032982C51C7}"/>
              </a:ext>
            </a:extLst>
          </p:cNvPr>
          <p:cNvSpPr txBox="1"/>
          <p:nvPr/>
        </p:nvSpPr>
        <p:spPr>
          <a:xfrm>
            <a:off x="5238069" y="5552311"/>
            <a:ext cx="4356003" cy="1154162"/>
          </a:xfrm>
          <a:prstGeom prst="rect">
            <a:avLst/>
          </a:prstGeom>
          <a:noFill/>
        </p:spPr>
        <p:txBody>
          <a:bodyPr wrap="square" rtlCol="0">
            <a:spAutoFit/>
          </a:bodyPr>
          <a:lstStyle/>
          <a:p>
            <a:pPr marL="179388" marR="0" lvl="0" indent="-179388" algn="l" defTabSz="457200" rtl="0" eaLnBrk="1" fontAlgn="auto" latinLnBrk="0" hangingPunct="1">
              <a:lnSpc>
                <a:spcPct val="100000"/>
              </a:lnSpc>
              <a:spcBef>
                <a:spcPts val="0"/>
              </a:spcBef>
              <a:spcAft>
                <a:spcPts val="600"/>
              </a:spcAft>
              <a:buClrTx/>
              <a:buSzTx/>
              <a:buFontTx/>
              <a:buNone/>
              <a:tabLst/>
              <a:defRPr/>
            </a:pP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項目のうち「創傷処置（褥瘡の処置を除く）」及び「呼吸ケア（喀痰吸引のみの場合を除く）」については、必要度</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の場合も、一般病棟用の重症度、医療・看護必要度</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C</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項目に係るレセプト電算処理システム用コード一覧に掲げる診療行為を実施したときに限り、評価の対象となる。</a:t>
            </a:r>
            <a:endPar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388" marR="0" lvl="0" indent="-179388" algn="l" defTabSz="457200" rtl="0" eaLnBrk="1" fontAlgn="auto" latinLnBrk="0" hangingPunct="1">
              <a:lnSpc>
                <a:spcPct val="100000"/>
              </a:lnSpc>
              <a:spcBef>
                <a:spcPts val="0"/>
              </a:spcBef>
              <a:spcAft>
                <a:spcPts val="600"/>
              </a:spcAft>
              <a:buClrTx/>
              <a:buSzTx/>
              <a:buFontTx/>
              <a:buNone/>
              <a:tabLst/>
              <a:defRPr/>
            </a:pP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項目のうち「専門的な治療・処置」については、①抗悪性腫瘍剤の使用（注射剤のみ）、③麻薬の使用（注射剤のみ）、⑦昇圧剤の使用（注射剤のみ）、⑧抗不整脈剤の使用（注射剤のみ）、⑨抗血栓塞栓薬の持続点滴の使用又は⑪無菌治療室での治療のいずれか１つ以上該当した場合は３点、その他の項目のみに該当した場合は２点とする。</a:t>
            </a:r>
          </a:p>
        </p:txBody>
      </p:sp>
      <p:sp>
        <p:nvSpPr>
          <p:cNvPr id="3" name="スライド番号プレースホルダー 2">
            <a:extLst>
              <a:ext uri="{FF2B5EF4-FFF2-40B4-BE49-F238E27FC236}">
                <a16:creationId xmlns:a16="http://schemas.microsoft.com/office/drawing/2014/main" id="{30E517C8-F62E-808D-7040-D6BC19A5CD2C}"/>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277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134828341"/>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一般病棟用の重症度、医療・看護必要度の施設基準の見直し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患者の状態及び必要と考えられる医療機能に応じた入院医療の評価－④</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843319"/>
            <a:ext cx="9529762" cy="35695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一般病棟用の重症度、医療・看護必要度の評価項目の見直しに伴い、該当患者割合の基準を見直す。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右矢印 89">
            <a:extLst>
              <a:ext uri="{FF2B5EF4-FFF2-40B4-BE49-F238E27FC236}">
                <a16:creationId xmlns:a16="http://schemas.microsoft.com/office/drawing/2014/main" id="{2C7478A4-04E8-A454-E553-73FC150DCF79}"/>
              </a:ext>
            </a:extLst>
          </p:cNvPr>
          <p:cNvSpPr/>
          <p:nvPr/>
        </p:nvSpPr>
        <p:spPr>
          <a:xfrm>
            <a:off x="3563514" y="3346238"/>
            <a:ext cx="167979" cy="1105689"/>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graphicFrame>
        <p:nvGraphicFramePr>
          <p:cNvPr id="3" name="表 2">
            <a:extLst>
              <a:ext uri="{FF2B5EF4-FFF2-40B4-BE49-F238E27FC236}">
                <a16:creationId xmlns:a16="http://schemas.microsoft.com/office/drawing/2014/main" id="{9F22E807-0EE2-A816-B0A4-BACB7972D5C2}"/>
              </a:ext>
            </a:extLst>
          </p:cNvPr>
          <p:cNvGraphicFramePr>
            <a:graphicFrameLocks noGrp="1"/>
          </p:cNvGraphicFramePr>
          <p:nvPr/>
        </p:nvGraphicFramePr>
        <p:xfrm>
          <a:off x="3804429" y="1298779"/>
          <a:ext cx="3708000" cy="5714520"/>
        </p:xfrm>
        <a:graphic>
          <a:graphicData uri="http://schemas.openxmlformats.org/drawingml/2006/table">
            <a:tbl>
              <a:tblPr firstRow="1" bandRow="1">
                <a:tableStyleId>{5940675A-B579-460E-94D1-54222C63F5DA}</a:tableStyleId>
              </a:tblPr>
              <a:tblGrid>
                <a:gridCol w="1908000">
                  <a:extLst>
                    <a:ext uri="{9D8B030D-6E8A-4147-A177-3AD203B41FA5}">
                      <a16:colId xmlns:a16="http://schemas.microsoft.com/office/drawing/2014/main" val="2338475693"/>
                    </a:ext>
                  </a:extLst>
                </a:gridCol>
                <a:gridCol w="900000">
                  <a:extLst>
                    <a:ext uri="{9D8B030D-6E8A-4147-A177-3AD203B41FA5}">
                      <a16:colId xmlns:a16="http://schemas.microsoft.com/office/drawing/2014/main" val="440677298"/>
                    </a:ext>
                  </a:extLst>
                </a:gridCol>
                <a:gridCol w="900000">
                  <a:extLst>
                    <a:ext uri="{9D8B030D-6E8A-4147-A177-3AD203B41FA5}">
                      <a16:colId xmlns:a16="http://schemas.microsoft.com/office/drawing/2014/main" val="4027832240"/>
                    </a:ext>
                  </a:extLst>
                </a:gridCol>
              </a:tblGrid>
              <a:tr h="216000">
                <a:tc gridSpan="3">
                  <a:txBody>
                    <a:bodyPr/>
                    <a:lstStyle/>
                    <a:p>
                      <a:pPr algn="ctr"/>
                      <a:r>
                        <a:rPr kumimoji="1" lang="ja-JP" altLang="en-US" sz="1000" b="1">
                          <a:latin typeface="ＭＳ Ｐゴシック" panose="020B0600070205080204" pitchFamily="50" charset="-128"/>
                          <a:ea typeface="ＭＳ Ｐゴシック" panose="020B0600070205080204" pitchFamily="50" charset="-128"/>
                        </a:rPr>
                        <a:t>改定後</a:t>
                      </a:r>
                      <a:endParaRPr kumimoji="1" lang="ja-JP" altLang="en-US" sz="1000" b="1">
                        <a:solidFill>
                          <a:schemeClr val="bg1"/>
                        </a:solidFill>
                        <a:latin typeface="ＭＳ Ｐゴシック" panose="020B0600070205080204" pitchFamily="50" charset="-128"/>
                        <a:ea typeface="ＭＳ Ｐゴシック" panose="020B0600070205080204" pitchFamily="50" charset="-128"/>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93BFFF"/>
                    </a:solidFill>
                  </a:tcPr>
                </a:tc>
                <a:tc hMerge="1">
                  <a:txBody>
                    <a:bodyPr/>
                    <a:lstStyle/>
                    <a:p>
                      <a:pPr algn="ctr"/>
                      <a:endParaRPr kumimoji="1" lang="ja-JP" altLang="en-US" sz="1200">
                        <a:solidFill>
                          <a:schemeClr val="bg1"/>
                        </a:solidFill>
                      </a:endParaRPr>
                    </a:p>
                  </a:txBody>
                  <a:tcPr>
                    <a:solidFill>
                      <a:srgbClr val="4F81BD"/>
                    </a:solidFill>
                  </a:tcPr>
                </a:tc>
                <a:tc hMerge="1">
                  <a:txBody>
                    <a:bodyPr/>
                    <a:lstStyle/>
                    <a:p>
                      <a:pPr algn="ctr"/>
                      <a:endParaRPr kumimoji="1" lang="ja-JP" altLang="en-US" sz="1200">
                        <a:solidFill>
                          <a:schemeClr val="bg1"/>
                        </a:solidFill>
                      </a:endParaRPr>
                    </a:p>
                  </a:txBody>
                  <a:tcPr>
                    <a:solidFill>
                      <a:srgbClr val="4F81BD"/>
                    </a:solidFill>
                  </a:tcPr>
                </a:tc>
                <a:extLst>
                  <a:ext uri="{0D108BD9-81ED-4DB2-BD59-A6C34878D82A}">
                    <a16:rowId xmlns:a16="http://schemas.microsoft.com/office/drawing/2014/main" val="2728074559"/>
                  </a:ext>
                </a:extLst>
              </a:tr>
              <a:tr h="216000">
                <a:tc>
                  <a:txBody>
                    <a:bodyPr/>
                    <a:lstStyle/>
                    <a:p>
                      <a:endParaRPr kumimoji="1" lang="ja-JP" altLang="en-US" sz="1000" b="1">
                        <a:latin typeface="ＭＳ Ｐゴシック" panose="020B0600070205080204" pitchFamily="50" charset="-128"/>
                        <a:ea typeface="ＭＳ Ｐゴシック" panose="020B0600070205080204" pitchFamily="50" charset="-128"/>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93BFFF"/>
                    </a:solidFill>
                  </a:tcPr>
                </a:tc>
                <a:tc>
                  <a:txBody>
                    <a:bodyPr/>
                    <a:lstStyle/>
                    <a:p>
                      <a:pPr algn="ctr">
                        <a:spcAft>
                          <a:spcPts val="0"/>
                        </a:spcAft>
                      </a:pPr>
                      <a:r>
                        <a:rPr lang="ja-JP" altLang="en-US" sz="1000" b="1" kern="100">
                          <a:effectLst/>
                          <a:latin typeface="ＭＳ Ｐゴシック"/>
                          <a:ea typeface="ＭＳ Ｐゴシック"/>
                        </a:rPr>
                        <a:t>必要度</a:t>
                      </a:r>
                      <a:r>
                        <a:rPr lang="en-US" altLang="ja-JP" sz="1000" b="1" kern="100">
                          <a:effectLst/>
                          <a:latin typeface="ＭＳ Ｐゴシック"/>
                          <a:ea typeface="ＭＳ Ｐゴシック"/>
                        </a:rPr>
                        <a:t>Ⅰ</a:t>
                      </a:r>
                      <a:endParaRPr lang="ja-JP" sz="1000" b="1" kern="100">
                        <a:effectLst/>
                        <a:latin typeface="ＭＳ Ｐゴシック"/>
                        <a:ea typeface="ＭＳ Ｐゴシック"/>
                        <a:cs typeface="Times New Roman" panose="02020603050405020304" pitchFamily="18"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93BFFF"/>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00" b="1" kern="100">
                          <a:effectLst/>
                          <a:latin typeface="ＭＳ Ｐゴシック"/>
                          <a:ea typeface="ＭＳ Ｐゴシック"/>
                        </a:rPr>
                        <a:t>必要度</a:t>
                      </a:r>
                      <a:r>
                        <a:rPr kumimoji="1" lang="en-US" altLang="ja-JP" sz="1000" b="1" kern="100">
                          <a:effectLst/>
                          <a:latin typeface="ＭＳ Ｐゴシック"/>
                          <a:ea typeface="ＭＳ Ｐゴシック"/>
                        </a:rPr>
                        <a:t>Ⅱ</a:t>
                      </a:r>
                      <a:endParaRPr kumimoji="1" lang="ja-JP" altLang="ja-JP" sz="1000" b="1" kern="100">
                        <a:solidFill>
                          <a:schemeClr val="tx1"/>
                        </a:solidFill>
                        <a:effectLst/>
                        <a:latin typeface="ＭＳ Ｐゴシック"/>
                        <a:ea typeface="ＭＳ Ｐゴシック"/>
                        <a:cs typeface="Times New Roman" panose="02020603050405020304" pitchFamily="18"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93BFFF"/>
                    </a:solidFill>
                  </a:tcPr>
                </a:tc>
                <a:extLst>
                  <a:ext uri="{0D108BD9-81ED-4DB2-BD59-A6C34878D82A}">
                    <a16:rowId xmlns:a16="http://schemas.microsoft.com/office/drawing/2014/main" val="1688120080"/>
                  </a:ext>
                </a:extLst>
              </a:tr>
              <a:tr h="396000">
                <a:tc>
                  <a:txBody>
                    <a:bodyPr/>
                    <a:lstStyle/>
                    <a:p>
                      <a:r>
                        <a:rPr kumimoji="1" lang="ja-JP" altLang="en-US" sz="1000">
                          <a:latin typeface="ＭＳ Ｐゴシック" panose="020B0600070205080204" pitchFamily="50" charset="-128"/>
                          <a:ea typeface="ＭＳ Ｐゴシック" panose="020B0600070205080204" pitchFamily="50" charset="-128"/>
                        </a:rPr>
                        <a:t>急性期一般入院料１</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50" b="1" u="sng" kern="100">
                          <a:solidFill>
                            <a:srgbClr val="0070C0"/>
                          </a:solidFill>
                          <a:effectLst/>
                          <a:latin typeface="Calibri" panose="020F0502020204030204" pitchFamily="34" charset="0"/>
                          <a:ea typeface="+mn-ea"/>
                          <a:cs typeface="Calibri" panose="020F0502020204030204" pitchFamily="34" charset="0"/>
                        </a:rPr>
                        <a:t>割合①：</a:t>
                      </a:r>
                      <a:r>
                        <a:rPr kumimoji="1" lang="en-US" altLang="ja-JP" sz="1100" b="1" u="sng" kern="100">
                          <a:solidFill>
                            <a:srgbClr val="0070C0"/>
                          </a:solidFill>
                          <a:effectLst/>
                          <a:latin typeface="Calibri" panose="020F0502020204030204" pitchFamily="34" charset="0"/>
                          <a:ea typeface="+mn-ea"/>
                          <a:cs typeface="Calibri" panose="020F0502020204030204" pitchFamily="34" charset="0"/>
                        </a:rPr>
                        <a:t>21</a:t>
                      </a:r>
                      <a:r>
                        <a:rPr kumimoji="1" lang="ja-JP" altLang="en-US" sz="1100" b="1" u="sng" kern="100">
                          <a:solidFill>
                            <a:srgbClr val="0070C0"/>
                          </a:solidFill>
                          <a:effectLst/>
                          <a:latin typeface="Calibri" panose="020F0502020204030204" pitchFamily="34" charset="0"/>
                          <a:ea typeface="+mn-ea"/>
                          <a:cs typeface="Calibri" panose="020F0502020204030204" pitchFamily="34" charset="0"/>
                        </a:rPr>
                        <a:t>％</a:t>
                      </a:r>
                      <a:endParaRPr kumimoji="1" lang="en-US" altLang="ja-JP" sz="1100" b="1" u="sng" kern="100">
                        <a:solidFill>
                          <a:srgbClr val="0070C0"/>
                        </a:solidFill>
                        <a:effectLst/>
                        <a:latin typeface="Calibri" panose="020F0502020204030204" pitchFamily="34" charset="0"/>
                        <a:ea typeface="+mn-ea"/>
                        <a:cs typeface="Calibri" panose="020F0502020204030204" pitchFamily="34" charset="0"/>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50" b="1" u="sng" kern="100">
                          <a:solidFill>
                            <a:srgbClr val="0070C0"/>
                          </a:solidFill>
                          <a:effectLst/>
                          <a:latin typeface="Calibri" panose="020F0502020204030204" pitchFamily="34" charset="0"/>
                          <a:ea typeface="+mn-ea"/>
                          <a:cs typeface="Calibri" panose="020F0502020204030204" pitchFamily="34" charset="0"/>
                        </a:rPr>
                        <a:t>割合②：</a:t>
                      </a:r>
                      <a:r>
                        <a:rPr kumimoji="1" lang="en-US" altLang="ja-JP" sz="1100" b="1" u="sng" kern="100">
                          <a:solidFill>
                            <a:srgbClr val="0070C0"/>
                          </a:solidFill>
                          <a:effectLst/>
                          <a:latin typeface="Calibri" panose="020F0502020204030204" pitchFamily="34" charset="0"/>
                          <a:ea typeface="+mn-ea"/>
                          <a:cs typeface="Calibri" panose="020F0502020204030204" pitchFamily="34" charset="0"/>
                        </a:rPr>
                        <a:t>28</a:t>
                      </a:r>
                      <a:r>
                        <a:rPr kumimoji="1" lang="ja-JP" altLang="en-US" sz="1100" b="1" u="sng" kern="100">
                          <a:solidFill>
                            <a:srgbClr val="0070C0"/>
                          </a:solidFill>
                          <a:effectLst/>
                          <a:latin typeface="Calibri" panose="020F0502020204030204" pitchFamily="34" charset="0"/>
                          <a:ea typeface="+mn-ea"/>
                          <a:cs typeface="Calibri" panose="020F0502020204030204" pitchFamily="34" charset="0"/>
                        </a:rPr>
                        <a:t>％</a:t>
                      </a:r>
                      <a:endParaRPr kumimoji="1" lang="ja-JP" altLang="ja-JP" sz="1100" b="1" u="sng" kern="100">
                        <a:solidFill>
                          <a:srgbClr val="0070C0"/>
                        </a:solidFill>
                        <a:effectLst/>
                        <a:latin typeface="Calibri" panose="020F0502020204030204" pitchFamily="34" charset="0"/>
                        <a:ea typeface="+mn-ea"/>
                        <a:cs typeface="Calibri" panose="020F0502020204030204" pitchFamily="34"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割合①：</a:t>
                      </a:r>
                      <a:r>
                        <a:rPr kumimoji="1" lang="en-US" alt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20</a:t>
                      </a:r>
                      <a:r>
                        <a:rPr kumimoji="1" lang="ja-JP" altLang="en-US"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a:t>
                      </a:r>
                      <a:endParaRPr kumimoji="1" lang="en-US" alt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割合②：</a:t>
                      </a:r>
                      <a:r>
                        <a:rPr kumimoji="1" lang="en-US" alt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27</a:t>
                      </a:r>
                      <a:r>
                        <a:rPr kumimoji="1" lang="ja-JP" altLang="en-US"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a:t>
                      </a:r>
                      <a:endParaRPr kumimoji="1" lang="ja-JP" alt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416413676"/>
                  </a:ext>
                </a:extLst>
              </a:tr>
              <a:tr h="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a:latin typeface="ＭＳ Ｐゴシック" panose="020B0600070205080204" pitchFamily="50" charset="-128"/>
                          <a:ea typeface="ＭＳ Ｐゴシック" panose="020B0600070205080204" pitchFamily="50" charset="-128"/>
                        </a:rPr>
                        <a:t>急性期一般入院料２</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tc>
                  <a:txBody>
                    <a:bodyPr/>
                    <a:lstStyle/>
                    <a:p>
                      <a:pPr algn="ctr">
                        <a:spcAft>
                          <a:spcPts val="0"/>
                        </a:spcAft>
                      </a:pPr>
                      <a:r>
                        <a:rPr lang="en-US" altLang="ja-JP" sz="1050" b="1" u="sng" kern="100" baseline="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22</a:t>
                      </a:r>
                      <a:r>
                        <a:rPr lang="ja-JP" altLang="en-US" sz="1050" b="1" u="sng" kern="100" baseline="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a:t>
                      </a:r>
                      <a:endParaRPr lang="ja-JP" sz="1050" b="1" u="sng" kern="100" baseline="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tc>
                  <a:txBody>
                    <a:bodyPr/>
                    <a:lstStyle/>
                    <a:p>
                      <a:pPr algn="ctr">
                        <a:spcAft>
                          <a:spcPts val="0"/>
                        </a:spcAft>
                      </a:pPr>
                      <a:r>
                        <a:rPr lang="en-US" alt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21</a:t>
                      </a:r>
                      <a:r>
                        <a:rPr lang="ja-JP" altLang="en-US"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a:t>
                      </a:r>
                      <a:endParaRPr lang="ja-JP" sz="1050" b="1" u="sng" kern="100" baseline="300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extLst>
                  <a:ext uri="{0D108BD9-81ED-4DB2-BD59-A6C34878D82A}">
                    <a16:rowId xmlns:a16="http://schemas.microsoft.com/office/drawing/2014/main" val="3574921852"/>
                  </a:ext>
                </a:extLst>
              </a:tr>
              <a:tr h="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a:latin typeface="ＭＳ Ｐゴシック" panose="020B0600070205080204" pitchFamily="50" charset="-128"/>
                          <a:ea typeface="ＭＳ Ｐゴシック" panose="020B0600070205080204" pitchFamily="50" charset="-128"/>
                        </a:rPr>
                        <a:t>急性期一般入院料３</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algn="ctr">
                        <a:spcAft>
                          <a:spcPts val="0"/>
                        </a:spcAft>
                      </a:pPr>
                      <a:r>
                        <a:rPr lang="en-US" alt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19</a:t>
                      </a:r>
                      <a:r>
                        <a:rPr lang="ja-JP" altLang="en-US"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a:t>
                      </a:r>
                      <a:endParaRPr lang="ja-JP" sz="1050" b="1" u="sng" kern="100" baseline="300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18</a:t>
                      </a:r>
                      <a:r>
                        <a:rPr lang="ja-JP" altLang="en-US"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a:t>
                      </a:r>
                      <a:endParaRPr lang="ja-JP" altLang="ja-JP" sz="1050" b="1" u="sng" kern="100" baseline="300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24756506"/>
                  </a:ext>
                </a:extLst>
              </a:tr>
              <a:tr h="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a:latin typeface="ＭＳ Ｐゴシック" panose="020B0600070205080204" pitchFamily="50" charset="-128"/>
                          <a:ea typeface="ＭＳ Ｐゴシック" panose="020B0600070205080204" pitchFamily="50" charset="-128"/>
                        </a:rPr>
                        <a:t>急性期一般入院料４</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tc>
                  <a:txBody>
                    <a:bodyPr/>
                    <a:lstStyle/>
                    <a:p>
                      <a:pPr algn="ctr">
                        <a:spcAft>
                          <a:spcPts val="0"/>
                        </a:spcAft>
                      </a:pPr>
                      <a:r>
                        <a:rPr lang="en-US"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16</a:t>
                      </a:r>
                      <a:r>
                        <a:rPr lang="ja-JP" altLang="en-US"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a:t>
                      </a:r>
                      <a:endParaRPr lang="ja-JP" sz="1050" b="1" u="sng" kern="100" baseline="300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tc>
                  <a:txBody>
                    <a:bodyPr/>
                    <a:lstStyle/>
                    <a:p>
                      <a:pPr algn="ctr">
                        <a:spcAft>
                          <a:spcPts val="0"/>
                        </a:spcAft>
                      </a:pPr>
                      <a:r>
                        <a:rPr lang="en-US" alt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15</a:t>
                      </a:r>
                      <a:r>
                        <a:rPr lang="ja-JP" altLang="en-US"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a:t>
                      </a:r>
                      <a:endParaRPr lang="ja-JP" sz="1050" b="1" u="sng" kern="100" baseline="300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extLst>
                  <a:ext uri="{0D108BD9-81ED-4DB2-BD59-A6C34878D82A}">
                    <a16:rowId xmlns:a16="http://schemas.microsoft.com/office/drawing/2014/main" val="1893149929"/>
                  </a:ext>
                </a:extLst>
              </a:tr>
              <a:tr h="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a:latin typeface="ＭＳ Ｐゴシック" panose="020B0600070205080204" pitchFamily="50" charset="-128"/>
                          <a:ea typeface="ＭＳ Ｐゴシック" panose="020B0600070205080204" pitchFamily="50" charset="-128"/>
                        </a:rPr>
                        <a:t>急性期一般入院料５</a:t>
                      </a: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algn="ctr">
                        <a:spcAft>
                          <a:spcPts val="0"/>
                        </a:spcAft>
                      </a:pPr>
                      <a:r>
                        <a:rPr lang="en-US"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12</a:t>
                      </a:r>
                      <a:r>
                        <a:rPr lang="ja-JP" altLang="en-US"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a:t>
                      </a:r>
                      <a:endParaRPr 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algn="ctr">
                        <a:spcAft>
                          <a:spcPts val="0"/>
                        </a:spcAft>
                      </a:pPr>
                      <a:r>
                        <a:rPr lang="en-US" alt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11</a:t>
                      </a:r>
                      <a:r>
                        <a:rPr lang="ja-JP" altLang="en-US"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a:t>
                      </a:r>
                      <a:endParaRPr 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494220333"/>
                  </a:ext>
                </a:extLst>
              </a:tr>
              <a:tr h="396000">
                <a:tc>
                  <a:txBody>
                    <a:bodyPr/>
                    <a:lstStyle/>
                    <a:p>
                      <a:r>
                        <a:rPr kumimoji="1" lang="ja-JP" altLang="en-US" sz="1000">
                          <a:latin typeface="ＭＳ Ｐゴシック" panose="020B0600070205080204" pitchFamily="50" charset="-128"/>
                          <a:ea typeface="ＭＳ Ｐゴシック" panose="020B0600070205080204" pitchFamily="50" charset="-128"/>
                        </a:rPr>
                        <a:t>７対１入院基本料（特定）</a:t>
                      </a:r>
                      <a:endParaRPr kumimoji="1" lang="en-US" altLang="ja-JP" sz="1000">
                        <a:latin typeface="ＭＳ Ｐゴシック" panose="020B0600070205080204" pitchFamily="50" charset="-128"/>
                        <a:ea typeface="ＭＳ Ｐゴシック" panose="020B0600070205080204" pitchFamily="50" charset="-128"/>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tc>
                  <a:txBody>
                    <a:bodyPr/>
                    <a:lstStyle/>
                    <a:p>
                      <a:pPr algn="ctr">
                        <a:spcAft>
                          <a:spcPts val="0"/>
                        </a:spcAft>
                      </a:pPr>
                      <a:r>
                        <a:rPr lang="ja-JP" altLang="en-US" sz="1050" b="0" u="none"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a:t>
                      </a:r>
                      <a:endParaRPr lang="ja-JP" sz="1050" b="0" u="none"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tc>
                  <a:txBody>
                    <a:bodyPr/>
                    <a:lstStyle/>
                    <a:p>
                      <a:pPr algn="l">
                        <a:spcAft>
                          <a:spcPts val="0"/>
                        </a:spcAft>
                      </a:pPr>
                      <a:r>
                        <a:rPr lang="ja-JP" altLang="en-US" sz="100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割合①：</a:t>
                      </a:r>
                      <a:r>
                        <a:rPr lang="en-US" alt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20</a:t>
                      </a:r>
                      <a:r>
                        <a:rPr lang="ja-JP" altLang="en-US"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a:t>
                      </a:r>
                      <a:endParaRPr lang="en-US" alt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p>
                      <a:pPr algn="l">
                        <a:spcAft>
                          <a:spcPts val="0"/>
                        </a:spcAft>
                      </a:pPr>
                      <a:r>
                        <a:rPr lang="ja-JP" altLang="en-US" sz="100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割合②：</a:t>
                      </a:r>
                      <a:r>
                        <a:rPr lang="en-US" alt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27</a:t>
                      </a:r>
                      <a:r>
                        <a:rPr lang="ja-JP" altLang="en-US"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a:t>
                      </a:r>
                      <a:endParaRPr 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extLst>
                  <a:ext uri="{0D108BD9-81ED-4DB2-BD59-A6C34878D82A}">
                    <a16:rowId xmlns:a16="http://schemas.microsoft.com/office/drawing/2014/main" val="2016258203"/>
                  </a:ext>
                </a:extLst>
              </a:tr>
              <a:tr h="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a:latin typeface="ＭＳ Ｐゴシック" panose="020B0600070205080204" pitchFamily="50" charset="-128"/>
                          <a:ea typeface="ＭＳ Ｐゴシック" panose="020B0600070205080204" pitchFamily="50" charset="-128"/>
                        </a:rPr>
                        <a:t>７対１入院基本料（結核）</a:t>
                      </a:r>
                      <a:endParaRPr kumimoji="1" lang="en-US" altLang="ja-JP" sz="1000">
                        <a:latin typeface="ＭＳ Ｐゴシック" panose="020B0600070205080204" pitchFamily="50" charset="-128"/>
                        <a:ea typeface="ＭＳ Ｐゴシック" panose="020B0600070205080204" pitchFamily="50" charset="-128"/>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ja-JP" altLang="en-US" sz="1050" b="1"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８％</a:t>
                      </a:r>
                      <a:endParaRPr kumimoji="1" lang="ja-JP" altLang="en-US" sz="1050" b="1" i="0"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ja-JP" altLang="en-US" sz="1050" b="1" i="0"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７％</a:t>
                      </a: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extLst>
                  <a:ext uri="{0D108BD9-81ED-4DB2-BD59-A6C34878D82A}">
                    <a16:rowId xmlns:a16="http://schemas.microsoft.com/office/drawing/2014/main" val="3631312716"/>
                  </a:ext>
                </a:extLst>
              </a:tr>
              <a:tr h="396000">
                <a:tc>
                  <a:txBody>
                    <a:bodyPr/>
                    <a:lstStyle/>
                    <a:p>
                      <a:r>
                        <a:rPr kumimoji="1" lang="ja-JP" altLang="en-US" sz="1000">
                          <a:latin typeface="ＭＳ Ｐゴシック" panose="020B0600070205080204" pitchFamily="50" charset="-128"/>
                          <a:ea typeface="ＭＳ Ｐゴシック" panose="020B0600070205080204" pitchFamily="50" charset="-128"/>
                        </a:rPr>
                        <a:t>７対１入院基本料（専門）</a:t>
                      </a:r>
                      <a:endParaRPr kumimoji="1" lang="en-US" altLang="ja-JP" sz="1000">
                        <a:latin typeface="ＭＳ Ｐゴシック" panose="020B0600070205080204" pitchFamily="50" charset="-128"/>
                        <a:ea typeface="ＭＳ Ｐゴシック" panose="020B0600070205080204" pitchFamily="50" charset="-128"/>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tc>
                  <a:txBody>
                    <a:bodyPr/>
                    <a:lstStyle/>
                    <a:p>
                      <a:pPr algn="l">
                        <a:spcAft>
                          <a:spcPts val="0"/>
                        </a:spcAft>
                      </a:pPr>
                      <a:r>
                        <a:rPr lang="ja-JP" altLang="en-US" sz="100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割合①：</a:t>
                      </a:r>
                      <a:r>
                        <a:rPr lang="en-US" alt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21</a:t>
                      </a:r>
                      <a:r>
                        <a:rPr lang="ja-JP" altLang="en-US"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a:t>
                      </a:r>
                      <a:endParaRPr lang="en-US" alt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p>
                      <a:pPr algn="l">
                        <a:spcAft>
                          <a:spcPts val="0"/>
                        </a:spcAft>
                      </a:pPr>
                      <a:r>
                        <a:rPr lang="ja-JP" altLang="en-US" sz="100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割合②：</a:t>
                      </a:r>
                      <a:r>
                        <a:rPr lang="en-US" alt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28</a:t>
                      </a:r>
                      <a:r>
                        <a:rPr lang="ja-JP" altLang="en-US"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a:t>
                      </a:r>
                      <a:endParaRPr 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tc>
                  <a:txBody>
                    <a:bodyPr/>
                    <a:lstStyle/>
                    <a:p>
                      <a:pPr algn="l">
                        <a:spcAft>
                          <a:spcPts val="0"/>
                        </a:spcAft>
                      </a:pPr>
                      <a:r>
                        <a:rPr lang="ja-JP" altLang="en-US" sz="100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割合①：</a:t>
                      </a:r>
                      <a:r>
                        <a:rPr lang="en-US" alt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20</a:t>
                      </a:r>
                      <a:r>
                        <a:rPr lang="ja-JP" altLang="en-US"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a:t>
                      </a:r>
                      <a:endParaRPr lang="en-US" alt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p>
                      <a:pPr algn="l">
                        <a:spcAft>
                          <a:spcPts val="0"/>
                        </a:spcAft>
                      </a:pPr>
                      <a:r>
                        <a:rPr lang="ja-JP" altLang="en-US" sz="100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割合②：</a:t>
                      </a:r>
                      <a:r>
                        <a:rPr lang="en-US" alt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27</a:t>
                      </a:r>
                      <a:r>
                        <a:rPr lang="ja-JP" altLang="en-US"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a:t>
                      </a:r>
                      <a:endParaRPr lang="ja-JP" sz="1050" b="1" u="sng" kern="100">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extLst>
                  <a:ext uri="{0D108BD9-81ED-4DB2-BD59-A6C34878D82A}">
                    <a16:rowId xmlns:a16="http://schemas.microsoft.com/office/drawing/2014/main" val="3591057061"/>
                  </a:ext>
                </a:extLst>
              </a:tr>
              <a:tr h="0">
                <a:tc>
                  <a:txBody>
                    <a:bodyPr/>
                    <a:lstStyle/>
                    <a:p>
                      <a:r>
                        <a:rPr kumimoji="1" lang="ja-JP" altLang="en-US" sz="1000">
                          <a:latin typeface="ＭＳ Ｐゴシック" panose="020B0600070205080204" pitchFamily="50" charset="-128"/>
                          <a:ea typeface="ＭＳ Ｐゴシック" panose="020B0600070205080204" pitchFamily="50" charset="-128"/>
                        </a:rPr>
                        <a:t>看護必要度加算１（特定、専門）</a:t>
                      </a:r>
                      <a:endParaRPr kumimoji="1" lang="en-US" altLang="ja-JP" sz="1000">
                        <a:latin typeface="ＭＳ Ｐゴシック" panose="020B0600070205080204" pitchFamily="50" charset="-128"/>
                        <a:ea typeface="ＭＳ Ｐゴシック" panose="020B0600070205080204" pitchFamily="50" charset="-128"/>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a:ln>
                            <a:noFill/>
                          </a:ln>
                          <a:solidFill>
                            <a:srgbClr val="0070C0"/>
                          </a:solidFill>
                          <a:effectLst/>
                          <a:latin typeface="Calibri"/>
                          <a:ea typeface="ＭＳ Ｐゴシック"/>
                          <a:cs typeface="Calibri"/>
                        </a:rPr>
                        <a:t>18%</a:t>
                      </a:r>
                      <a:endParaRPr kumimoji="1" lang="ja-JP" altLang="en-US" sz="1050" b="1" i="0" u="sng" strike="noStrike" cap="none" normalizeH="0" baseline="0">
                        <a:ln>
                          <a:noFill/>
                        </a:ln>
                        <a:solidFill>
                          <a:srgbClr val="0070C0"/>
                        </a:solidFill>
                        <a:effectLst/>
                        <a:latin typeface="Calibri"/>
                        <a:ea typeface="ＭＳ Ｐゴシック"/>
                        <a:cs typeface="Calibri"/>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a:ln>
                            <a:noFill/>
                          </a:ln>
                          <a:solidFill>
                            <a:srgbClr val="0070C0"/>
                          </a:solidFill>
                          <a:effectLst/>
                          <a:latin typeface="Calibri"/>
                          <a:ea typeface="ＭＳ Ｐゴシック"/>
                          <a:cs typeface="Calibri"/>
                        </a:rPr>
                        <a:t>17%</a:t>
                      </a:r>
                      <a:endParaRPr kumimoji="1" lang="ja-JP" altLang="en-US" sz="1050" b="1" i="0" u="sng" strike="noStrike" cap="none" normalizeH="0" baseline="0">
                        <a:ln>
                          <a:noFill/>
                        </a:ln>
                        <a:solidFill>
                          <a:srgbClr val="0070C0"/>
                        </a:solidFill>
                        <a:effectLst/>
                        <a:latin typeface="Calibri"/>
                        <a:ea typeface="ＭＳ Ｐゴシック"/>
                        <a:cs typeface="Calibri"/>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extLst>
                  <a:ext uri="{0D108BD9-81ED-4DB2-BD59-A6C34878D82A}">
                    <a16:rowId xmlns:a16="http://schemas.microsoft.com/office/drawing/2014/main" val="4062512723"/>
                  </a:ext>
                </a:extLst>
              </a:tr>
              <a:tr h="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a:latin typeface="ＭＳ Ｐゴシック" panose="020B0600070205080204" pitchFamily="50" charset="-128"/>
                          <a:ea typeface="ＭＳ Ｐゴシック" panose="020B0600070205080204" pitchFamily="50" charset="-128"/>
                        </a:rPr>
                        <a:t>看護必要度加算２（特定、専門）</a:t>
                      </a:r>
                      <a:endParaRPr kumimoji="1" lang="en-US" altLang="ja-JP" sz="1000">
                        <a:latin typeface="ＭＳ Ｐゴシック" panose="020B0600070205080204" pitchFamily="50" charset="-128"/>
                        <a:ea typeface="ＭＳ Ｐゴシック" panose="020B0600070205080204" pitchFamily="50" charset="-128"/>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a:ln>
                            <a:noFill/>
                          </a:ln>
                          <a:solidFill>
                            <a:srgbClr val="0070C0"/>
                          </a:solidFill>
                          <a:effectLst/>
                          <a:latin typeface="Calibri"/>
                          <a:ea typeface="ＭＳ Ｐゴシック"/>
                          <a:cs typeface="Calibri"/>
                        </a:rPr>
                        <a:t>16%</a:t>
                      </a:r>
                      <a:endParaRPr kumimoji="1" lang="ja-JP" altLang="en-US" sz="1050" b="1" i="0" u="sng" strike="noStrike" cap="none" normalizeH="0" baseline="0">
                        <a:ln>
                          <a:noFill/>
                        </a:ln>
                        <a:solidFill>
                          <a:srgbClr val="0070C0"/>
                        </a:solidFill>
                        <a:effectLst/>
                        <a:latin typeface="Calibri"/>
                        <a:ea typeface="ＭＳ Ｐゴシック"/>
                        <a:cs typeface="Calibri"/>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15%</a:t>
                      </a:r>
                      <a:endParaRPr kumimoji="1" lang="ja-JP" altLang="en-US" sz="1050" b="1" i="0"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extLst>
                  <a:ext uri="{0D108BD9-81ED-4DB2-BD59-A6C34878D82A}">
                    <a16:rowId xmlns:a16="http://schemas.microsoft.com/office/drawing/2014/main" val="1180308926"/>
                  </a:ext>
                </a:extLst>
              </a:tr>
              <a:tr h="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a:latin typeface="ＭＳ Ｐゴシック" panose="020B0600070205080204" pitchFamily="50" charset="-128"/>
                          <a:ea typeface="ＭＳ Ｐゴシック" panose="020B0600070205080204" pitchFamily="50" charset="-128"/>
                        </a:rPr>
                        <a:t>看護必要度加算３（特定、専門）</a:t>
                      </a:r>
                      <a:endParaRPr kumimoji="1" lang="en-US" altLang="ja-JP" sz="1000">
                        <a:latin typeface="ＭＳ Ｐゴシック" panose="020B0600070205080204" pitchFamily="50" charset="-128"/>
                        <a:ea typeface="ＭＳ Ｐゴシック" panose="020B0600070205080204" pitchFamily="50" charset="-128"/>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13%</a:t>
                      </a:r>
                      <a:endParaRPr kumimoji="1" lang="ja-JP" altLang="en-US" sz="1050" b="1" i="0"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12%</a:t>
                      </a:r>
                      <a:endParaRPr kumimoji="1" lang="ja-JP" altLang="en-US" sz="1050" b="1" i="0"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extLst>
                  <a:ext uri="{0D108BD9-81ED-4DB2-BD59-A6C34878D82A}">
                    <a16:rowId xmlns:a16="http://schemas.microsoft.com/office/drawing/2014/main" val="1358834685"/>
                  </a:ext>
                </a:extLst>
              </a:tr>
              <a:tr h="0">
                <a:tc>
                  <a:txBody>
                    <a:bodyPr/>
                    <a:lstStyle/>
                    <a:p>
                      <a:r>
                        <a:rPr kumimoji="1" lang="ja-JP" altLang="en-US" sz="1000">
                          <a:latin typeface="ＭＳ Ｐゴシック" panose="020B0600070205080204" pitchFamily="50" charset="-128"/>
                          <a:ea typeface="ＭＳ Ｐゴシック" panose="020B0600070205080204" pitchFamily="50" charset="-128"/>
                        </a:rPr>
                        <a:t>総合入院体制加算１</a:t>
                      </a:r>
                      <a:endParaRPr kumimoji="1" lang="en-US" altLang="ja-JP" sz="1000">
                        <a:latin typeface="ＭＳ Ｐゴシック" panose="020B0600070205080204" pitchFamily="50" charset="-128"/>
                        <a:ea typeface="ＭＳ Ｐゴシック" panose="020B0600070205080204" pitchFamily="50" charset="-128"/>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33%</a:t>
                      </a:r>
                      <a:endParaRPr kumimoji="1" lang="ja-JP" altLang="en-US" sz="1050" b="1" i="0"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32%</a:t>
                      </a:r>
                      <a:endParaRPr kumimoji="1" lang="ja-JP" altLang="en-US" sz="1050" b="1" i="0"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extLst>
                  <a:ext uri="{0D108BD9-81ED-4DB2-BD59-A6C34878D82A}">
                    <a16:rowId xmlns:a16="http://schemas.microsoft.com/office/drawing/2014/main" val="3933737687"/>
                  </a:ext>
                </a:extLst>
              </a:tr>
              <a:tr h="0">
                <a:tc>
                  <a:txBody>
                    <a:bodyPr/>
                    <a:lstStyle/>
                    <a:p>
                      <a:r>
                        <a:rPr kumimoji="1" lang="ja-JP" altLang="en-US" sz="1000">
                          <a:latin typeface="ＭＳ Ｐゴシック" panose="020B0600070205080204" pitchFamily="50" charset="-128"/>
                          <a:ea typeface="ＭＳ Ｐゴシック" panose="020B0600070205080204" pitchFamily="50" charset="-128"/>
                        </a:rPr>
                        <a:t>総合入院体制加算２</a:t>
                      </a:r>
                      <a:endParaRPr kumimoji="1" lang="en-US" altLang="ja-JP" sz="1000">
                        <a:latin typeface="ＭＳ Ｐゴシック" panose="020B0600070205080204" pitchFamily="50" charset="-128"/>
                        <a:ea typeface="ＭＳ Ｐゴシック" panose="020B0600070205080204" pitchFamily="50" charset="-128"/>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no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31%</a:t>
                      </a:r>
                      <a:endParaRPr kumimoji="1" lang="ja-JP" altLang="en-US" sz="1050" b="1" i="0"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no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30%</a:t>
                      </a:r>
                      <a:endParaRPr kumimoji="1" lang="ja-JP" altLang="en-US" sz="1050" b="1" i="0"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noFill/>
                  </a:tcPr>
                </a:tc>
                <a:extLst>
                  <a:ext uri="{0D108BD9-81ED-4DB2-BD59-A6C34878D82A}">
                    <a16:rowId xmlns:a16="http://schemas.microsoft.com/office/drawing/2014/main" val="3159305994"/>
                  </a:ext>
                </a:extLst>
              </a:tr>
              <a:tr h="0">
                <a:tc>
                  <a:txBody>
                    <a:bodyPr/>
                    <a:lstStyle/>
                    <a:p>
                      <a:r>
                        <a:rPr kumimoji="1" lang="ja-JP" altLang="en-US" sz="1000">
                          <a:latin typeface="ＭＳ Ｐゴシック" panose="020B0600070205080204" pitchFamily="50" charset="-128"/>
                          <a:ea typeface="ＭＳ Ｐゴシック" panose="020B0600070205080204" pitchFamily="50" charset="-128"/>
                        </a:rPr>
                        <a:t>総合入院体制加算３</a:t>
                      </a:r>
                      <a:endParaRPr kumimoji="1" lang="en-US" altLang="ja-JP" sz="1000">
                        <a:latin typeface="ＭＳ Ｐゴシック" panose="020B0600070205080204" pitchFamily="50" charset="-128"/>
                        <a:ea typeface="ＭＳ Ｐゴシック" panose="020B0600070205080204" pitchFamily="50" charset="-128"/>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28%</a:t>
                      </a:r>
                      <a:endParaRPr kumimoji="1" lang="ja-JP" altLang="en-US" sz="1050" b="1" i="0"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27%</a:t>
                      </a:r>
                      <a:endParaRPr kumimoji="1" lang="ja-JP" altLang="en-US" sz="1050" b="1" i="0"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extLst>
                  <a:ext uri="{0D108BD9-81ED-4DB2-BD59-A6C34878D82A}">
                    <a16:rowId xmlns:a16="http://schemas.microsoft.com/office/drawing/2014/main" val="3475266844"/>
                  </a:ext>
                </a:extLst>
              </a:tr>
              <a:tr h="0">
                <a:tc>
                  <a:txBody>
                    <a:bodyPr/>
                    <a:lstStyle/>
                    <a:p>
                      <a:r>
                        <a:rPr kumimoji="1" lang="ja-JP" altLang="en-US" sz="1000">
                          <a:latin typeface="ＭＳ Ｐゴシック" panose="020B0600070205080204" pitchFamily="50" charset="-128"/>
                          <a:ea typeface="ＭＳ Ｐゴシック" panose="020B0600070205080204" pitchFamily="50" charset="-128"/>
                        </a:rPr>
                        <a:t>急性期看護補助体制加算</a:t>
                      </a:r>
                      <a:endParaRPr kumimoji="1" lang="en-US" altLang="ja-JP" sz="1000">
                        <a:latin typeface="ＭＳ Ｐゴシック" panose="020B0600070205080204" pitchFamily="50" charset="-128"/>
                        <a:ea typeface="ＭＳ Ｐゴシック" panose="020B0600070205080204" pitchFamily="50" charset="-128"/>
                      </a:endParaRPr>
                    </a:p>
                    <a:p>
                      <a:r>
                        <a:rPr kumimoji="1" lang="ja-JP" altLang="en-US" sz="1000">
                          <a:latin typeface="ＭＳ Ｐゴシック" panose="020B0600070205080204" pitchFamily="50" charset="-128"/>
                          <a:ea typeface="ＭＳ Ｐゴシック" panose="020B0600070205080204" pitchFamily="50" charset="-128"/>
                        </a:rPr>
                        <a:t>看護職員夜間配置加算</a:t>
                      </a:r>
                      <a:endParaRPr kumimoji="1" lang="en-US" altLang="ja-JP" sz="1000">
                        <a:latin typeface="ＭＳ Ｐゴシック" panose="020B0600070205080204" pitchFamily="50" charset="-128"/>
                        <a:ea typeface="ＭＳ Ｐゴシック" panose="020B0600070205080204" pitchFamily="50" charset="-128"/>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no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ja-JP" altLang="en-US" sz="1050" b="1"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６</a:t>
                      </a:r>
                      <a:r>
                        <a:rPr kumimoji="1" lang="en-US" altLang="ja-JP" sz="1050" b="1"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a:t>
                      </a:r>
                      <a:endParaRPr kumimoji="1" lang="ja-JP" altLang="en-US" sz="1050" b="1" i="0"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no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ja-JP" altLang="en-US" sz="1050" b="1"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５</a:t>
                      </a:r>
                      <a:r>
                        <a:rPr kumimoji="1" lang="en-US" altLang="ja-JP" sz="1050" b="1"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a:t>
                      </a:r>
                      <a:endParaRPr kumimoji="1" lang="ja-JP" altLang="en-US" sz="1050" b="1" i="0"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noFill/>
                  </a:tcPr>
                </a:tc>
                <a:extLst>
                  <a:ext uri="{0D108BD9-81ED-4DB2-BD59-A6C34878D82A}">
                    <a16:rowId xmlns:a16="http://schemas.microsoft.com/office/drawing/2014/main" val="225566534"/>
                  </a:ext>
                </a:extLst>
              </a:tr>
              <a:tr h="0">
                <a:tc>
                  <a:txBody>
                    <a:bodyPr/>
                    <a:lstStyle/>
                    <a:p>
                      <a:r>
                        <a:rPr kumimoji="1" lang="ja-JP" altLang="en-US" sz="1000">
                          <a:latin typeface="ＭＳ Ｐゴシック" panose="020B0600070205080204" pitchFamily="50" charset="-128"/>
                          <a:ea typeface="ＭＳ Ｐゴシック" panose="020B0600070205080204" pitchFamily="50" charset="-128"/>
                        </a:rPr>
                        <a:t>看護補助加算１</a:t>
                      </a:r>
                      <a:endParaRPr kumimoji="1" lang="en-US" altLang="ja-JP" sz="1000">
                        <a:latin typeface="ＭＳ Ｐゴシック" panose="020B0600070205080204" pitchFamily="50" charset="-128"/>
                        <a:ea typeface="ＭＳ Ｐゴシック" panose="020B0600070205080204" pitchFamily="50" charset="-128"/>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ja-JP" altLang="en-US" sz="1050" b="1"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４</a:t>
                      </a:r>
                      <a:r>
                        <a:rPr kumimoji="1" lang="en-US" altLang="ja-JP" sz="1050" b="1"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a:t>
                      </a:r>
                      <a:endParaRPr kumimoji="1" lang="ja-JP" altLang="en-US" sz="1050" b="1" i="0"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ja-JP" altLang="en-US" sz="1050" b="1"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３</a:t>
                      </a:r>
                      <a:r>
                        <a:rPr kumimoji="1" lang="en-US" altLang="ja-JP" sz="1050" b="1"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a:t>
                      </a:r>
                      <a:endParaRPr kumimoji="1" lang="ja-JP" altLang="en-US" sz="1050" b="1" i="0"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1EDFF"/>
                    </a:solidFill>
                  </a:tcPr>
                </a:tc>
                <a:extLst>
                  <a:ext uri="{0D108BD9-81ED-4DB2-BD59-A6C34878D82A}">
                    <a16:rowId xmlns:a16="http://schemas.microsoft.com/office/drawing/2014/main" val="3577613255"/>
                  </a:ext>
                </a:extLst>
              </a:tr>
              <a:tr h="0">
                <a:tc>
                  <a:txBody>
                    <a:bodyPr/>
                    <a:lstStyle/>
                    <a:p>
                      <a:r>
                        <a:rPr kumimoji="1" lang="ja-JP" altLang="en-US" sz="1000">
                          <a:latin typeface="ＭＳ Ｐゴシック" panose="020B0600070205080204" pitchFamily="50" charset="-128"/>
                          <a:ea typeface="ＭＳ Ｐゴシック" panose="020B0600070205080204" pitchFamily="50" charset="-128"/>
                        </a:rPr>
                        <a:t>地域包括ケア病棟入院料</a:t>
                      </a:r>
                      <a:endParaRPr kumimoji="1" lang="en-US" altLang="ja-JP" sz="1000">
                        <a:latin typeface="ＭＳ Ｐゴシック" panose="020B0600070205080204" pitchFamily="50" charset="-128"/>
                        <a:ea typeface="ＭＳ Ｐゴシック" panose="020B0600070205080204" pitchFamily="50" charset="-128"/>
                      </a:endParaRPr>
                    </a:p>
                    <a:p>
                      <a:r>
                        <a:rPr kumimoji="1" lang="ja-JP" altLang="en-US" sz="1000">
                          <a:latin typeface="ＭＳ Ｐゴシック" panose="020B0600070205080204" pitchFamily="50" charset="-128"/>
                          <a:ea typeface="ＭＳ Ｐゴシック" panose="020B0600070205080204" pitchFamily="50" charset="-128"/>
                        </a:rPr>
                        <a:t>特定一般病棟入院料の注７</a:t>
                      </a:r>
                      <a:endParaRPr kumimoji="1" lang="en-US" altLang="ja-JP" sz="1000">
                        <a:latin typeface="ＭＳ Ｐゴシック" panose="020B0600070205080204" pitchFamily="50" charset="-128"/>
                        <a:ea typeface="ＭＳ Ｐゴシック" panose="020B0600070205080204" pitchFamily="50" charset="-128"/>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no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10%</a:t>
                      </a:r>
                      <a:endParaRPr kumimoji="1" lang="ja-JP" altLang="en-US" sz="1050" b="1" i="0" u="sng" strike="noStrike" cap="none" normalizeH="0" baseline="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no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ja-JP" altLang="en-US" sz="1050" b="1" u="sng" strike="noStrike" cap="none" normalizeH="0" baseline="0" dirty="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８</a:t>
                      </a:r>
                      <a:r>
                        <a:rPr kumimoji="1" lang="en-US" altLang="ja-JP" sz="1050" b="1" u="sng" strike="noStrike" cap="none" normalizeH="0" baseline="0" dirty="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rPr>
                        <a:t>%</a:t>
                      </a:r>
                      <a:endParaRPr kumimoji="1" lang="ja-JP" altLang="en-US" sz="1050" b="1" i="0" u="sng" strike="noStrike" cap="none" normalizeH="0" baseline="0" dirty="0">
                        <a:ln>
                          <a:noFill/>
                        </a:ln>
                        <a:solidFill>
                          <a:srgbClr val="0070C0"/>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noFill/>
                  </a:tcPr>
                </a:tc>
                <a:extLst>
                  <a:ext uri="{0D108BD9-81ED-4DB2-BD59-A6C34878D82A}">
                    <a16:rowId xmlns:a16="http://schemas.microsoft.com/office/drawing/2014/main" val="95995679"/>
                  </a:ext>
                </a:extLst>
              </a:tr>
            </a:tbl>
          </a:graphicData>
        </a:graphic>
      </p:graphicFrame>
      <p:graphicFrame>
        <p:nvGraphicFramePr>
          <p:cNvPr id="4" name="表 3">
            <a:extLst>
              <a:ext uri="{FF2B5EF4-FFF2-40B4-BE49-F238E27FC236}">
                <a16:creationId xmlns:a16="http://schemas.microsoft.com/office/drawing/2014/main" id="{7410BC7F-7174-37B3-BDBD-9931174A3633}"/>
              </a:ext>
            </a:extLst>
          </p:cNvPr>
          <p:cNvGraphicFramePr>
            <a:graphicFrameLocks noGrp="1"/>
          </p:cNvGraphicFramePr>
          <p:nvPr/>
        </p:nvGraphicFramePr>
        <p:xfrm>
          <a:off x="188119" y="1298779"/>
          <a:ext cx="3310435" cy="5425440"/>
        </p:xfrm>
        <a:graphic>
          <a:graphicData uri="http://schemas.openxmlformats.org/drawingml/2006/table">
            <a:tbl>
              <a:tblPr firstRow="1" bandRow="1">
                <a:tableStyleId>{5940675A-B579-460E-94D1-54222C63F5DA}</a:tableStyleId>
              </a:tblPr>
              <a:tblGrid>
                <a:gridCol w="934435">
                  <a:extLst>
                    <a:ext uri="{9D8B030D-6E8A-4147-A177-3AD203B41FA5}">
                      <a16:colId xmlns:a16="http://schemas.microsoft.com/office/drawing/2014/main" val="2338475693"/>
                    </a:ext>
                  </a:extLst>
                </a:gridCol>
                <a:gridCol w="1080000">
                  <a:extLst>
                    <a:ext uri="{9D8B030D-6E8A-4147-A177-3AD203B41FA5}">
                      <a16:colId xmlns:a16="http://schemas.microsoft.com/office/drawing/2014/main" val="775922534"/>
                    </a:ext>
                  </a:extLst>
                </a:gridCol>
                <a:gridCol w="648000">
                  <a:extLst>
                    <a:ext uri="{9D8B030D-6E8A-4147-A177-3AD203B41FA5}">
                      <a16:colId xmlns:a16="http://schemas.microsoft.com/office/drawing/2014/main" val="440677298"/>
                    </a:ext>
                  </a:extLst>
                </a:gridCol>
                <a:gridCol w="648000">
                  <a:extLst>
                    <a:ext uri="{9D8B030D-6E8A-4147-A177-3AD203B41FA5}">
                      <a16:colId xmlns:a16="http://schemas.microsoft.com/office/drawing/2014/main" val="4027832240"/>
                    </a:ext>
                  </a:extLst>
                </a:gridCol>
              </a:tblGrid>
              <a:tr h="0">
                <a:tc gridSpan="4">
                  <a:txBody>
                    <a:bodyPr/>
                    <a:lstStyle/>
                    <a:p>
                      <a:pPr algn="ctr"/>
                      <a:r>
                        <a:rPr kumimoji="1" lang="ja-JP" altLang="en-US" sz="1000" b="1">
                          <a:solidFill>
                            <a:sysClr val="windowText" lastClr="000000"/>
                          </a:solidFill>
                          <a:latin typeface="ＭＳ Ｐゴシック" panose="020B0600070205080204" pitchFamily="50" charset="-128"/>
                          <a:ea typeface="ＭＳ Ｐゴシック" panose="020B0600070205080204" pitchFamily="50" charset="-128"/>
                        </a:rPr>
                        <a:t>現行</a:t>
                      </a: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E8C9"/>
                    </a:solidFill>
                  </a:tcPr>
                </a:tc>
                <a:tc hMerge="1">
                  <a:txBody>
                    <a:bodyPr/>
                    <a:lstStyle/>
                    <a:p>
                      <a:endParaRPr kumimoji="1" lang="ja-JP" altLang="en-US"/>
                    </a:p>
                  </a:txBody>
                  <a:tcPr/>
                </a:tc>
                <a:tc hMerge="1">
                  <a:txBody>
                    <a:bodyPr/>
                    <a:lstStyle/>
                    <a:p>
                      <a:pPr algn="ctr"/>
                      <a:endParaRPr kumimoji="1" lang="ja-JP" altLang="en-US" sz="1200">
                        <a:solidFill>
                          <a:schemeClr val="bg1"/>
                        </a:solidFill>
                      </a:endParaRPr>
                    </a:p>
                  </a:txBody>
                  <a:tcPr>
                    <a:solidFill>
                      <a:srgbClr val="4F81BD"/>
                    </a:solidFill>
                  </a:tcPr>
                </a:tc>
                <a:tc hMerge="1">
                  <a:txBody>
                    <a:bodyPr/>
                    <a:lstStyle/>
                    <a:p>
                      <a:pPr algn="ctr"/>
                      <a:endParaRPr kumimoji="1" lang="ja-JP" altLang="en-US" sz="1200">
                        <a:solidFill>
                          <a:schemeClr val="bg1"/>
                        </a:solidFill>
                      </a:endParaRPr>
                    </a:p>
                  </a:txBody>
                  <a:tcPr>
                    <a:solidFill>
                      <a:srgbClr val="4F81BD"/>
                    </a:solidFill>
                  </a:tcPr>
                </a:tc>
                <a:extLst>
                  <a:ext uri="{0D108BD9-81ED-4DB2-BD59-A6C34878D82A}">
                    <a16:rowId xmlns:a16="http://schemas.microsoft.com/office/drawing/2014/main" val="2728074559"/>
                  </a:ext>
                </a:extLst>
              </a:tr>
              <a:tr h="0">
                <a:tc gridSpan="2">
                  <a:txBody>
                    <a:bodyPr/>
                    <a:lstStyle/>
                    <a:p>
                      <a:endParaRPr kumimoji="1" lang="ja-JP" altLang="en-US" sz="1000" b="1">
                        <a:latin typeface="ＭＳ Ｐゴシック" panose="020B0600070205080204" pitchFamily="50" charset="-128"/>
                        <a:ea typeface="ＭＳ Ｐゴシック" panose="020B0600070205080204" pitchFamily="50" charset="-128"/>
                      </a:endParaRP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E8C9"/>
                    </a:solidFill>
                  </a:tcPr>
                </a:tc>
                <a:tc hMerge="1">
                  <a:txBody>
                    <a:bodyPr/>
                    <a:lstStyle/>
                    <a:p>
                      <a:endParaRPr kumimoji="1" lang="ja-JP" altLang="en-US"/>
                    </a:p>
                  </a:txBody>
                  <a:tcPr/>
                </a:tc>
                <a:tc>
                  <a:txBody>
                    <a:bodyPr/>
                    <a:lstStyle/>
                    <a:p>
                      <a:pPr algn="ctr">
                        <a:spcAft>
                          <a:spcPts val="0"/>
                        </a:spcAft>
                      </a:pPr>
                      <a:r>
                        <a:rPr lang="ja-JP" altLang="en-US" sz="1000" b="1" kern="100">
                          <a:effectLst/>
                          <a:latin typeface="ＭＳ Ｐゴシック" panose="020B0600070205080204" pitchFamily="50" charset="-128"/>
                          <a:ea typeface="ＭＳ Ｐゴシック" panose="020B0600070205080204" pitchFamily="50" charset="-128"/>
                        </a:rPr>
                        <a:t>必要度</a:t>
                      </a:r>
                      <a:r>
                        <a:rPr lang="en-US" altLang="ja-JP" sz="1000" b="1" kern="100">
                          <a:effectLst/>
                          <a:latin typeface="ＭＳ Ｐゴシック" panose="020B0600070205080204" pitchFamily="50" charset="-128"/>
                          <a:ea typeface="ＭＳ Ｐゴシック" panose="020B0600070205080204" pitchFamily="50" charset="-128"/>
                        </a:rPr>
                        <a:t>Ⅰ</a:t>
                      </a:r>
                      <a:endParaRPr lang="ja-JP" sz="1000" b="1" kern="100">
                        <a:effectLst/>
                        <a:latin typeface="ＭＳ Ｐゴシック" panose="020B0600070205080204" pitchFamily="50" charset="-128"/>
                        <a:ea typeface="ＭＳ Ｐゴシック" panose="020B0600070205080204" pitchFamily="50" charset="-128"/>
                        <a:cs typeface="Times New Roman" panose="02020603050405020304" pitchFamily="18" charset="0"/>
                      </a:endParaRP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E8C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00" b="1" kern="100">
                          <a:effectLst/>
                          <a:latin typeface="ＭＳ Ｐゴシック" panose="020B0600070205080204" pitchFamily="50" charset="-128"/>
                          <a:ea typeface="ＭＳ Ｐゴシック" panose="020B0600070205080204" pitchFamily="50" charset="-128"/>
                        </a:rPr>
                        <a:t>必要度</a:t>
                      </a:r>
                      <a:r>
                        <a:rPr kumimoji="1" lang="en-US" altLang="ja-JP" sz="1000" b="1" kern="100">
                          <a:effectLst/>
                          <a:latin typeface="ＭＳ Ｐゴシック" panose="020B0600070205080204" pitchFamily="50" charset="-128"/>
                          <a:ea typeface="ＭＳ Ｐゴシック" panose="020B0600070205080204" pitchFamily="50" charset="-128"/>
                        </a:rPr>
                        <a:t>Ⅱ</a:t>
                      </a:r>
                      <a:endParaRPr kumimoji="1" lang="ja-JP" altLang="ja-JP" sz="1000" b="1" kern="100">
                        <a:solidFill>
                          <a:schemeClr val="tx1"/>
                        </a:solidFill>
                        <a:effectLst/>
                        <a:latin typeface="ＭＳ Ｐゴシック" panose="020B0600070205080204" pitchFamily="50" charset="-128"/>
                        <a:ea typeface="ＭＳ Ｐゴシック" panose="020B0600070205080204" pitchFamily="50" charset="-128"/>
                        <a:cs typeface="Times New Roman" panose="02020603050405020304" pitchFamily="18" charset="0"/>
                      </a:endParaRP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E8C9"/>
                    </a:solidFill>
                  </a:tcPr>
                </a:tc>
                <a:extLst>
                  <a:ext uri="{0D108BD9-81ED-4DB2-BD59-A6C34878D82A}">
                    <a16:rowId xmlns:a16="http://schemas.microsoft.com/office/drawing/2014/main" val="1688120080"/>
                  </a:ext>
                </a:extLst>
              </a:tr>
              <a:tr h="0">
                <a:tc rowSpan="2">
                  <a:txBody>
                    <a:bodyPr/>
                    <a:lstStyle/>
                    <a:p>
                      <a:r>
                        <a:rPr kumimoji="1" lang="ja-JP" altLang="en-US" sz="1000">
                          <a:latin typeface="ＭＳ Ｐゴシック" panose="020B0600070205080204" pitchFamily="50" charset="-128"/>
                          <a:ea typeface="ＭＳ Ｐゴシック" panose="020B0600070205080204" pitchFamily="50" charset="-128"/>
                        </a:rPr>
                        <a:t>急性期一般</a:t>
                      </a:r>
                      <a:endParaRPr kumimoji="1" lang="en-US" altLang="ja-JP" sz="1000">
                        <a:latin typeface="ＭＳ Ｐゴシック" panose="020B0600070205080204" pitchFamily="50" charset="-128"/>
                        <a:ea typeface="ＭＳ Ｐゴシック" panose="020B0600070205080204" pitchFamily="50" charset="-128"/>
                      </a:endParaRPr>
                    </a:p>
                    <a:p>
                      <a:r>
                        <a:rPr kumimoji="1" lang="ja-JP" altLang="en-US" sz="1000">
                          <a:latin typeface="ＭＳ Ｐゴシック" panose="020B0600070205080204" pitchFamily="50" charset="-128"/>
                          <a:ea typeface="ＭＳ Ｐゴシック" panose="020B0600070205080204" pitchFamily="50" charset="-128"/>
                        </a:rPr>
                        <a:t>入院料１</a:t>
                      </a: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chemeClr val="bg1"/>
                    </a:solidFill>
                  </a:tcPr>
                </a:tc>
                <a:tc>
                  <a:txBody>
                    <a:bodyPr/>
                    <a:lstStyle/>
                    <a:p>
                      <a:r>
                        <a:rPr kumimoji="1" lang="ja-JP" altLang="en-US" sz="800">
                          <a:latin typeface="ＭＳ Ｐゴシック" panose="020B0600070205080204" pitchFamily="50" charset="-128"/>
                          <a:ea typeface="ＭＳ Ｐゴシック" panose="020B0600070205080204" pitchFamily="50" charset="-128"/>
                        </a:rPr>
                        <a:t>許可病床</a:t>
                      </a:r>
                      <a:r>
                        <a:rPr kumimoji="1" lang="en-US" altLang="ja-JP" sz="800">
                          <a:latin typeface="ＭＳ Ｐゴシック" panose="020B0600070205080204" pitchFamily="50" charset="-128"/>
                          <a:ea typeface="ＭＳ Ｐゴシック" panose="020B0600070205080204" pitchFamily="50" charset="-128"/>
                        </a:rPr>
                        <a:t>200</a:t>
                      </a:r>
                      <a:r>
                        <a:rPr kumimoji="1" lang="ja-JP" altLang="en-US" sz="800">
                          <a:latin typeface="ＭＳ Ｐゴシック" panose="020B0600070205080204" pitchFamily="50" charset="-128"/>
                          <a:ea typeface="ＭＳ Ｐゴシック" panose="020B0600070205080204" pitchFamily="50" charset="-128"/>
                        </a:rPr>
                        <a:t>床以上</a:t>
                      </a: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chemeClr val="bg1"/>
                    </a:solidFill>
                  </a:tcPr>
                </a:tc>
                <a:tc>
                  <a:txBody>
                    <a:bodyPr/>
                    <a:lstStyle/>
                    <a:p>
                      <a:pPr algn="ctr">
                        <a:spcAft>
                          <a:spcPts val="0"/>
                        </a:spcAft>
                      </a:pPr>
                      <a:r>
                        <a:rPr lang="en-US"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31%</a:t>
                      </a: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chemeClr val="bg1"/>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28%</a:t>
                      </a: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chemeClr val="bg1"/>
                    </a:solidFill>
                  </a:tcPr>
                </a:tc>
                <a:extLst>
                  <a:ext uri="{0D108BD9-81ED-4DB2-BD59-A6C34878D82A}">
                    <a16:rowId xmlns:a16="http://schemas.microsoft.com/office/drawing/2014/main" val="3416413676"/>
                  </a:ext>
                </a:extLst>
              </a:tr>
              <a:tr h="0">
                <a:tc vMerge="1">
                  <a:txBody>
                    <a:bodyPr/>
                    <a:lstStyle/>
                    <a:p>
                      <a:endParaRPr kumimoji="1" lang="ja-JP" altLang="en-US" sz="105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DEADA"/>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800">
                          <a:latin typeface="ＭＳ Ｐゴシック" panose="020B0600070205080204" pitchFamily="50" charset="-128"/>
                          <a:ea typeface="ＭＳ Ｐゴシック" panose="020B0600070205080204" pitchFamily="50" charset="-128"/>
                        </a:rPr>
                        <a:t>許可病床</a:t>
                      </a:r>
                      <a:r>
                        <a:rPr kumimoji="1" lang="en-US" altLang="ja-JP" sz="800">
                          <a:latin typeface="ＭＳ Ｐゴシック" panose="020B0600070205080204" pitchFamily="50" charset="-128"/>
                          <a:ea typeface="ＭＳ Ｐゴシック" panose="020B0600070205080204" pitchFamily="50" charset="-128"/>
                        </a:rPr>
                        <a:t>200</a:t>
                      </a:r>
                      <a:r>
                        <a:rPr kumimoji="1" lang="ja-JP" altLang="en-US" sz="800">
                          <a:latin typeface="ＭＳ Ｐゴシック" panose="020B0600070205080204" pitchFamily="50" charset="-128"/>
                          <a:ea typeface="ＭＳ Ｐゴシック" panose="020B0600070205080204" pitchFamily="50" charset="-128"/>
                        </a:rPr>
                        <a:t>床未満</a:t>
                      </a: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28%</a:t>
                      </a:r>
                      <a:endParaRPr lang="ja-JP" alt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25%</a:t>
                      </a:r>
                      <a:endParaRPr kumimoji="1" lang="ja-JP" alt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extLst>
                  <a:ext uri="{0D108BD9-81ED-4DB2-BD59-A6C34878D82A}">
                    <a16:rowId xmlns:a16="http://schemas.microsoft.com/office/drawing/2014/main" val="1971371758"/>
                  </a:ext>
                </a:extLst>
              </a:tr>
              <a:tr h="0">
                <a:tc rowSpan="2">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a:latin typeface="ＭＳ Ｐゴシック" panose="020B0600070205080204" pitchFamily="50" charset="-128"/>
                          <a:ea typeface="ＭＳ Ｐゴシック" panose="020B0600070205080204" pitchFamily="50" charset="-128"/>
                        </a:rPr>
                        <a:t>急性期一般</a:t>
                      </a:r>
                      <a:endParaRPr kumimoji="1" lang="en-US" altLang="ja-JP" sz="1000">
                        <a:latin typeface="ＭＳ Ｐゴシック" panose="020B0600070205080204" pitchFamily="50" charset="-128"/>
                        <a:ea typeface="ＭＳ Ｐゴシック" panose="020B0600070205080204" pitchFamily="50" charset="-128"/>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a:latin typeface="ＭＳ Ｐゴシック" panose="020B0600070205080204" pitchFamily="50" charset="-128"/>
                          <a:ea typeface="ＭＳ Ｐゴシック" panose="020B0600070205080204" pitchFamily="50" charset="-128"/>
                        </a:rPr>
                        <a:t>入院料２</a:t>
                      </a: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tc>
                  <a:txBody>
                    <a:bodyPr/>
                    <a:lstStyle/>
                    <a:p>
                      <a:r>
                        <a:rPr kumimoji="1" lang="ja-JP" altLang="en-US" sz="800">
                          <a:latin typeface="ＭＳ Ｐゴシック" panose="020B0600070205080204" pitchFamily="50" charset="-128"/>
                          <a:ea typeface="ＭＳ Ｐゴシック" panose="020B0600070205080204" pitchFamily="50" charset="-128"/>
                        </a:rPr>
                        <a:t>許可病床</a:t>
                      </a:r>
                      <a:r>
                        <a:rPr kumimoji="1" lang="en-US" altLang="ja-JP" sz="800">
                          <a:latin typeface="ＭＳ Ｐゴシック" panose="020B0600070205080204" pitchFamily="50" charset="-128"/>
                          <a:ea typeface="ＭＳ Ｐゴシック" panose="020B0600070205080204" pitchFamily="50" charset="-128"/>
                        </a:rPr>
                        <a:t>200</a:t>
                      </a:r>
                      <a:r>
                        <a:rPr kumimoji="1" lang="ja-JP" altLang="en-US" sz="800">
                          <a:latin typeface="ＭＳ Ｐゴシック" panose="020B0600070205080204" pitchFamily="50" charset="-128"/>
                          <a:ea typeface="ＭＳ Ｐゴシック" panose="020B0600070205080204" pitchFamily="50" charset="-128"/>
                        </a:rPr>
                        <a:t>床以上</a:t>
                      </a: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chemeClr val="bg1"/>
                    </a:solidFill>
                  </a:tcPr>
                </a:tc>
                <a:tc>
                  <a:txBody>
                    <a:bodyPr/>
                    <a:lstStyle/>
                    <a:p>
                      <a:pPr algn="ctr">
                        <a:spcAft>
                          <a:spcPts val="0"/>
                        </a:spcAft>
                      </a:pPr>
                      <a:r>
                        <a:rPr lang="en-US" alt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27%</a:t>
                      </a:r>
                      <a:endParaRPr lang="ja-JP" sz="1000" b="0" u="none" kern="100" baseline="300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chemeClr val="bg1"/>
                    </a:solidFill>
                  </a:tcPr>
                </a:tc>
                <a:tc>
                  <a:txBody>
                    <a:bodyPr/>
                    <a:lstStyle/>
                    <a:p>
                      <a:pPr algn="ctr">
                        <a:spcAft>
                          <a:spcPts val="0"/>
                        </a:spcAft>
                      </a:pPr>
                      <a:r>
                        <a:rPr lang="en-US" alt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24%</a:t>
                      </a:r>
                      <a:endParaRPr lang="ja-JP" sz="1000" b="0" u="none" kern="100" baseline="300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chemeClr val="bg1"/>
                    </a:solidFill>
                  </a:tcPr>
                </a:tc>
                <a:extLst>
                  <a:ext uri="{0D108BD9-81ED-4DB2-BD59-A6C34878D82A}">
                    <a16:rowId xmlns:a16="http://schemas.microsoft.com/office/drawing/2014/main" val="3574921852"/>
                  </a:ext>
                </a:extLst>
              </a:tr>
              <a:tr h="0">
                <a:tc vMerge="1">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ja-JP" altLang="en-US" sz="105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DEADA"/>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800">
                          <a:latin typeface="ＭＳ Ｐゴシック" panose="020B0600070205080204" pitchFamily="50" charset="-128"/>
                          <a:ea typeface="ＭＳ Ｐゴシック" panose="020B0600070205080204" pitchFamily="50" charset="-128"/>
                        </a:rPr>
                        <a:t>許可病床</a:t>
                      </a:r>
                      <a:r>
                        <a:rPr kumimoji="1" lang="en-US" altLang="ja-JP" sz="800">
                          <a:latin typeface="ＭＳ Ｐゴシック" panose="020B0600070205080204" pitchFamily="50" charset="-128"/>
                          <a:ea typeface="ＭＳ Ｐゴシック" panose="020B0600070205080204" pitchFamily="50" charset="-128"/>
                        </a:rPr>
                        <a:t>200</a:t>
                      </a:r>
                      <a:r>
                        <a:rPr kumimoji="1" lang="ja-JP" altLang="en-US" sz="800">
                          <a:latin typeface="ＭＳ Ｐゴシック" panose="020B0600070205080204" pitchFamily="50" charset="-128"/>
                          <a:ea typeface="ＭＳ Ｐゴシック" panose="020B0600070205080204" pitchFamily="50" charset="-128"/>
                        </a:rPr>
                        <a:t>床未満</a:t>
                      </a: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25%</a:t>
                      </a:r>
                      <a:endParaRPr lang="ja-JP" altLang="ja-JP" sz="1000" b="0" u="none" kern="100" baseline="300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22%</a:t>
                      </a:r>
                      <a:endParaRPr lang="ja-JP" altLang="ja-JP" sz="1000" b="0" u="none" kern="100" baseline="300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extLst>
                  <a:ext uri="{0D108BD9-81ED-4DB2-BD59-A6C34878D82A}">
                    <a16:rowId xmlns:a16="http://schemas.microsoft.com/office/drawing/2014/main" val="3448368123"/>
                  </a:ext>
                </a:extLst>
              </a:tr>
              <a:tr h="0">
                <a:tc rowSpan="2">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a:latin typeface="ＭＳ Ｐゴシック" panose="020B0600070205080204" pitchFamily="50" charset="-128"/>
                          <a:ea typeface="ＭＳ Ｐゴシック" panose="020B0600070205080204" pitchFamily="50" charset="-128"/>
                        </a:rPr>
                        <a:t>急性期一般</a:t>
                      </a:r>
                      <a:endParaRPr kumimoji="1" lang="en-US" altLang="ja-JP" sz="1000">
                        <a:latin typeface="ＭＳ Ｐゴシック" panose="020B0600070205080204" pitchFamily="50" charset="-128"/>
                        <a:ea typeface="ＭＳ Ｐゴシック" panose="020B0600070205080204" pitchFamily="50" charset="-128"/>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a:latin typeface="ＭＳ Ｐゴシック" panose="020B0600070205080204" pitchFamily="50" charset="-128"/>
                          <a:ea typeface="ＭＳ Ｐゴシック" panose="020B0600070205080204" pitchFamily="50" charset="-128"/>
                        </a:rPr>
                        <a:t>入院料３</a:t>
                      </a: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chemeClr val="bg1"/>
                    </a:solidFill>
                  </a:tcPr>
                </a:tc>
                <a:tc>
                  <a:txBody>
                    <a:bodyPr/>
                    <a:lstStyle/>
                    <a:p>
                      <a:r>
                        <a:rPr kumimoji="1" lang="ja-JP" altLang="en-US" sz="800">
                          <a:latin typeface="ＭＳ Ｐゴシック" panose="020B0600070205080204" pitchFamily="50" charset="-128"/>
                          <a:ea typeface="ＭＳ Ｐゴシック" panose="020B0600070205080204" pitchFamily="50" charset="-128"/>
                        </a:rPr>
                        <a:t>許可病床</a:t>
                      </a:r>
                      <a:r>
                        <a:rPr kumimoji="1" lang="en-US" altLang="ja-JP" sz="800">
                          <a:latin typeface="ＭＳ Ｐゴシック" panose="020B0600070205080204" pitchFamily="50" charset="-128"/>
                          <a:ea typeface="ＭＳ Ｐゴシック" panose="020B0600070205080204" pitchFamily="50" charset="-128"/>
                        </a:rPr>
                        <a:t>200</a:t>
                      </a:r>
                      <a:r>
                        <a:rPr kumimoji="1" lang="ja-JP" altLang="en-US" sz="800">
                          <a:latin typeface="ＭＳ Ｐゴシック" panose="020B0600070205080204" pitchFamily="50" charset="-128"/>
                          <a:ea typeface="ＭＳ Ｐゴシック" panose="020B0600070205080204" pitchFamily="50" charset="-128"/>
                        </a:rPr>
                        <a:t>床以上</a:t>
                      </a: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chemeClr val="bg1"/>
                    </a:solidFill>
                  </a:tcPr>
                </a:tc>
                <a:tc>
                  <a:txBody>
                    <a:bodyPr/>
                    <a:lstStyle/>
                    <a:p>
                      <a:pPr algn="ctr">
                        <a:spcAft>
                          <a:spcPts val="0"/>
                        </a:spcAft>
                      </a:pPr>
                      <a:r>
                        <a:rPr lang="en-US" alt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24%</a:t>
                      </a: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chemeClr val="bg1"/>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21%</a:t>
                      </a:r>
                      <a:endParaRPr lang="ja-JP" altLang="ja-JP" sz="1000" b="0" u="none" kern="100" baseline="300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chemeClr val="bg1"/>
                    </a:solidFill>
                  </a:tcPr>
                </a:tc>
                <a:extLst>
                  <a:ext uri="{0D108BD9-81ED-4DB2-BD59-A6C34878D82A}">
                    <a16:rowId xmlns:a16="http://schemas.microsoft.com/office/drawing/2014/main" val="124756506"/>
                  </a:ext>
                </a:extLst>
              </a:tr>
              <a:tr h="0">
                <a:tc vMerge="1">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ja-JP" altLang="en-US" sz="105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800">
                          <a:latin typeface="ＭＳ Ｐゴシック" panose="020B0600070205080204" pitchFamily="50" charset="-128"/>
                          <a:ea typeface="ＭＳ Ｐゴシック" panose="020B0600070205080204" pitchFamily="50" charset="-128"/>
                        </a:rPr>
                        <a:t>許可病床</a:t>
                      </a:r>
                      <a:r>
                        <a:rPr kumimoji="1" lang="en-US" altLang="ja-JP" sz="800">
                          <a:latin typeface="ＭＳ Ｐゴシック" panose="020B0600070205080204" pitchFamily="50" charset="-128"/>
                          <a:ea typeface="ＭＳ Ｐゴシック" panose="020B0600070205080204" pitchFamily="50" charset="-128"/>
                        </a:rPr>
                        <a:t>200</a:t>
                      </a:r>
                      <a:r>
                        <a:rPr kumimoji="1" lang="ja-JP" altLang="en-US" sz="800">
                          <a:latin typeface="ＭＳ Ｐゴシック" panose="020B0600070205080204" pitchFamily="50" charset="-128"/>
                          <a:ea typeface="ＭＳ Ｐゴシック" panose="020B0600070205080204" pitchFamily="50" charset="-128"/>
                        </a:rPr>
                        <a:t>床未満</a:t>
                      </a: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22%</a:t>
                      </a:r>
                      <a:endParaRPr lang="ja-JP" altLang="ja-JP" sz="1000" b="0" u="none" kern="100" baseline="300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19%</a:t>
                      </a:r>
                      <a:endParaRPr lang="ja-JP" altLang="ja-JP" sz="1000" b="0" u="none" kern="100" baseline="300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extLst>
                  <a:ext uri="{0D108BD9-81ED-4DB2-BD59-A6C34878D82A}">
                    <a16:rowId xmlns:a16="http://schemas.microsoft.com/office/drawing/2014/main" val="3218371432"/>
                  </a:ext>
                </a:extLst>
              </a:tr>
              <a:tr h="0">
                <a:tc rowSpan="2">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a:latin typeface="ＭＳ Ｐゴシック" panose="020B0600070205080204" pitchFamily="50" charset="-128"/>
                          <a:ea typeface="ＭＳ Ｐゴシック" panose="020B0600070205080204" pitchFamily="50" charset="-128"/>
                        </a:rPr>
                        <a:t>急性期一般</a:t>
                      </a:r>
                      <a:endParaRPr kumimoji="1" lang="en-US" altLang="ja-JP" sz="1000">
                        <a:latin typeface="ＭＳ Ｐゴシック" panose="020B0600070205080204" pitchFamily="50" charset="-128"/>
                        <a:ea typeface="ＭＳ Ｐゴシック" panose="020B0600070205080204" pitchFamily="50" charset="-128"/>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a:latin typeface="ＭＳ Ｐゴシック" panose="020B0600070205080204" pitchFamily="50" charset="-128"/>
                          <a:ea typeface="ＭＳ Ｐゴシック" panose="020B0600070205080204" pitchFamily="50" charset="-128"/>
                        </a:rPr>
                        <a:t>入院料４</a:t>
                      </a: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tc>
                  <a:txBody>
                    <a:bodyPr/>
                    <a:lstStyle/>
                    <a:p>
                      <a:r>
                        <a:rPr kumimoji="1" lang="ja-JP" altLang="en-US" sz="800">
                          <a:latin typeface="ＭＳ Ｐゴシック" panose="020B0600070205080204" pitchFamily="50" charset="-128"/>
                          <a:ea typeface="ＭＳ Ｐゴシック" panose="020B0600070205080204" pitchFamily="50" charset="-128"/>
                        </a:rPr>
                        <a:t>許可病床</a:t>
                      </a:r>
                      <a:r>
                        <a:rPr kumimoji="1" lang="en-US" altLang="ja-JP" sz="800">
                          <a:latin typeface="ＭＳ Ｐゴシック" panose="020B0600070205080204" pitchFamily="50" charset="-128"/>
                          <a:ea typeface="ＭＳ Ｐゴシック" panose="020B0600070205080204" pitchFamily="50" charset="-128"/>
                        </a:rPr>
                        <a:t>200</a:t>
                      </a:r>
                      <a:r>
                        <a:rPr kumimoji="1" lang="ja-JP" altLang="en-US" sz="800">
                          <a:latin typeface="ＭＳ Ｐゴシック" panose="020B0600070205080204" pitchFamily="50" charset="-128"/>
                          <a:ea typeface="ＭＳ Ｐゴシック" panose="020B0600070205080204" pitchFamily="50" charset="-128"/>
                        </a:rPr>
                        <a:t>床以上</a:t>
                      </a: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chemeClr val="bg1"/>
                    </a:solidFill>
                  </a:tcPr>
                </a:tc>
                <a:tc>
                  <a:txBody>
                    <a:bodyPr/>
                    <a:lstStyle/>
                    <a:p>
                      <a:pPr algn="ctr">
                        <a:spcAft>
                          <a:spcPts val="0"/>
                        </a:spcAft>
                      </a:pPr>
                      <a:r>
                        <a:rPr lang="en-US"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20%</a:t>
                      </a:r>
                      <a:endParaRPr lang="ja-JP" sz="1000" b="0" u="none" kern="100" baseline="300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chemeClr val="bg1"/>
                    </a:solidFill>
                  </a:tcPr>
                </a:tc>
                <a:tc>
                  <a:txBody>
                    <a:bodyPr/>
                    <a:lstStyle/>
                    <a:p>
                      <a:pPr algn="ctr">
                        <a:spcAft>
                          <a:spcPts val="0"/>
                        </a:spcAft>
                      </a:pPr>
                      <a:r>
                        <a:rPr lang="en-US" alt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17%</a:t>
                      </a:r>
                      <a:endParaRPr lang="ja-JP" sz="1000" b="0" u="none" kern="100" baseline="300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chemeClr val="bg1"/>
                    </a:solidFill>
                  </a:tcPr>
                </a:tc>
                <a:extLst>
                  <a:ext uri="{0D108BD9-81ED-4DB2-BD59-A6C34878D82A}">
                    <a16:rowId xmlns:a16="http://schemas.microsoft.com/office/drawing/2014/main" val="1893149929"/>
                  </a:ext>
                </a:extLst>
              </a:tr>
              <a:tr h="0">
                <a:tc vMerge="1">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ja-JP" altLang="en-US" sz="105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800">
                          <a:latin typeface="ＭＳ Ｐゴシック" panose="020B0600070205080204" pitchFamily="50" charset="-128"/>
                          <a:ea typeface="ＭＳ Ｐゴシック" panose="020B0600070205080204" pitchFamily="50" charset="-128"/>
                        </a:rPr>
                        <a:t>許可病床</a:t>
                      </a:r>
                      <a:r>
                        <a:rPr kumimoji="1" lang="en-US" altLang="ja-JP" sz="800">
                          <a:latin typeface="ＭＳ Ｐゴシック" panose="020B0600070205080204" pitchFamily="50" charset="-128"/>
                          <a:ea typeface="ＭＳ Ｐゴシック" panose="020B0600070205080204" pitchFamily="50" charset="-128"/>
                        </a:rPr>
                        <a:t>200</a:t>
                      </a:r>
                      <a:r>
                        <a:rPr kumimoji="1" lang="ja-JP" altLang="en-US" sz="800">
                          <a:latin typeface="ＭＳ Ｐゴシック" panose="020B0600070205080204" pitchFamily="50" charset="-128"/>
                          <a:ea typeface="ＭＳ Ｐゴシック" panose="020B0600070205080204" pitchFamily="50" charset="-128"/>
                        </a:rPr>
                        <a:t>床未満</a:t>
                      </a: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18%</a:t>
                      </a:r>
                      <a:endParaRPr lang="ja-JP" altLang="ja-JP" sz="1000" b="0" u="none" kern="100" baseline="300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15%</a:t>
                      </a:r>
                      <a:endParaRPr lang="ja-JP" altLang="ja-JP" sz="1000" b="0" u="none" kern="100" baseline="300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extLst>
                  <a:ext uri="{0D108BD9-81ED-4DB2-BD59-A6C34878D82A}">
                    <a16:rowId xmlns:a16="http://schemas.microsoft.com/office/drawing/2014/main" val="2664244271"/>
                  </a:ext>
                </a:extLst>
              </a:tr>
              <a:tr h="0">
                <a:tc gridSpan="2">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a:latin typeface="ＭＳ Ｐゴシック" panose="020B0600070205080204" pitchFamily="50" charset="-128"/>
                          <a:ea typeface="ＭＳ Ｐゴシック" panose="020B0600070205080204" pitchFamily="50" charset="-128"/>
                        </a:rPr>
                        <a:t>急性期一般入院料５</a:t>
                      </a: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tcPr>
                </a:tc>
                <a:tc hMerge="1">
                  <a:txBody>
                    <a:bodyPr/>
                    <a:lstStyle/>
                    <a:p>
                      <a:endParaRPr kumimoji="1" lang="ja-JP" altLang="en-US"/>
                    </a:p>
                  </a:txBody>
                  <a:tcPr/>
                </a:tc>
                <a:tc>
                  <a:txBody>
                    <a:bodyPr/>
                    <a:lstStyle/>
                    <a:p>
                      <a:pPr algn="ctr">
                        <a:spcAft>
                          <a:spcPts val="0"/>
                        </a:spcAft>
                      </a:pPr>
                      <a:r>
                        <a:rPr lang="en-US"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17%</a:t>
                      </a:r>
                      <a:endParaRPr 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tcPr>
                </a:tc>
                <a:tc>
                  <a:txBody>
                    <a:bodyPr/>
                    <a:lstStyle/>
                    <a:p>
                      <a:pPr algn="ctr">
                        <a:spcAft>
                          <a:spcPts val="0"/>
                        </a:spcAft>
                      </a:pPr>
                      <a:r>
                        <a:rPr lang="en-US" alt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14%</a:t>
                      </a:r>
                      <a:endParaRPr 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tcPr>
                </a:tc>
                <a:extLst>
                  <a:ext uri="{0D108BD9-81ED-4DB2-BD59-A6C34878D82A}">
                    <a16:rowId xmlns:a16="http://schemas.microsoft.com/office/drawing/2014/main" val="1494220333"/>
                  </a:ext>
                </a:extLst>
              </a:tr>
              <a:tr h="0">
                <a:tc gridSpan="2">
                  <a:txBody>
                    <a:bodyPr/>
                    <a:lstStyle/>
                    <a:p>
                      <a:r>
                        <a:rPr kumimoji="1" lang="ja-JP" altLang="en-US" sz="1000">
                          <a:latin typeface="ＭＳ Ｐゴシック" panose="020B0600070205080204" pitchFamily="50" charset="-128"/>
                          <a:ea typeface="ＭＳ Ｐゴシック" panose="020B0600070205080204" pitchFamily="50" charset="-128"/>
                        </a:rPr>
                        <a:t>７対１入院基本料（特定）</a:t>
                      </a:r>
                      <a:endParaRPr kumimoji="1" lang="en-US" altLang="ja-JP" sz="1000">
                        <a:latin typeface="ＭＳ Ｐゴシック" panose="020B0600070205080204" pitchFamily="50" charset="-128"/>
                        <a:ea typeface="ＭＳ Ｐゴシック" panose="020B0600070205080204" pitchFamily="50" charset="-128"/>
                      </a:endParaRP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tc hMerge="1">
                  <a:txBody>
                    <a:bodyPr/>
                    <a:lstStyle/>
                    <a:p>
                      <a:endParaRPr kumimoji="1" lang="ja-JP" altLang="en-US"/>
                    </a:p>
                  </a:txBody>
                  <a:tcPr/>
                </a:tc>
                <a:tc>
                  <a:txBody>
                    <a:bodyPr/>
                    <a:lstStyle/>
                    <a:p>
                      <a:pPr algn="ctr">
                        <a:spcAft>
                          <a:spcPts val="0"/>
                        </a:spcAft>
                      </a:pPr>
                      <a:r>
                        <a:rPr lang="ja-JP" altLang="en-US"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a:t>
                      </a:r>
                      <a:endParaRPr 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tc>
                  <a:txBody>
                    <a:bodyPr/>
                    <a:lstStyle/>
                    <a:p>
                      <a:pPr algn="ctr">
                        <a:spcAft>
                          <a:spcPts val="0"/>
                        </a:spcAft>
                      </a:pPr>
                      <a:r>
                        <a:rPr lang="en-US" alt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28%</a:t>
                      </a:r>
                      <a:endParaRPr 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extLst>
                  <a:ext uri="{0D108BD9-81ED-4DB2-BD59-A6C34878D82A}">
                    <a16:rowId xmlns:a16="http://schemas.microsoft.com/office/drawing/2014/main" val="2836978789"/>
                  </a:ext>
                </a:extLst>
              </a:tr>
              <a:tr h="0">
                <a:tc gridSpan="2">
                  <a:txBody>
                    <a:bodyPr/>
                    <a:lstStyle/>
                    <a:p>
                      <a:r>
                        <a:rPr kumimoji="1" lang="ja-JP" altLang="en-US" sz="1000">
                          <a:latin typeface="ＭＳ Ｐゴシック" panose="020B0600070205080204" pitchFamily="50" charset="-128"/>
                          <a:ea typeface="ＭＳ Ｐゴシック" panose="020B0600070205080204" pitchFamily="50" charset="-128"/>
                        </a:rPr>
                        <a:t>７対１入院基本料（結核）</a:t>
                      </a:r>
                      <a:endParaRPr kumimoji="1" lang="en-US" altLang="ja-JP" sz="1000">
                        <a:latin typeface="ＭＳ Ｐゴシック" panose="020B0600070205080204" pitchFamily="50" charset="-128"/>
                        <a:ea typeface="ＭＳ Ｐゴシック" panose="020B0600070205080204" pitchFamily="50" charset="-128"/>
                      </a:endParaRP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noFill/>
                  </a:tcPr>
                </a:tc>
                <a:tc hMerge="1">
                  <a:txBody>
                    <a:bodyPr/>
                    <a:lstStyle/>
                    <a:p>
                      <a:endParaRPr kumimoji="1" lang="ja-JP" altLang="en-US"/>
                    </a:p>
                  </a:txBody>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00" b="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10%</a:t>
                      </a:r>
                      <a:endParaRPr kumimoji="1" lang="ja-JP" altLang="en-US" sz="1000" b="0" i="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no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00" b="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8%</a:t>
                      </a:r>
                      <a:endParaRPr kumimoji="1" lang="ja-JP" altLang="en-US" sz="1000" b="0" i="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noFill/>
                  </a:tcPr>
                </a:tc>
                <a:extLst>
                  <a:ext uri="{0D108BD9-81ED-4DB2-BD59-A6C34878D82A}">
                    <a16:rowId xmlns:a16="http://schemas.microsoft.com/office/drawing/2014/main" val="3631312716"/>
                  </a:ext>
                </a:extLst>
              </a:tr>
              <a:tr h="0">
                <a:tc gridSpan="2">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a:latin typeface="ＭＳ Ｐゴシック" panose="020B0600070205080204" pitchFamily="50" charset="-128"/>
                          <a:ea typeface="ＭＳ Ｐゴシック" panose="020B0600070205080204" pitchFamily="50" charset="-128"/>
                        </a:rPr>
                        <a:t>７対１入院基本料（専門）</a:t>
                      </a:r>
                      <a:endParaRPr kumimoji="1" lang="en-US" altLang="ja-JP" sz="1000">
                        <a:latin typeface="ＭＳ Ｐゴシック" panose="020B0600070205080204" pitchFamily="50" charset="-128"/>
                        <a:ea typeface="ＭＳ Ｐゴシック" panose="020B0600070205080204" pitchFamily="50" charset="-128"/>
                      </a:endParaRP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tc hMerge="1">
                  <a:txBody>
                    <a:bodyPr/>
                    <a:lstStyle/>
                    <a:p>
                      <a:endParaRPr kumimoji="1" lang="ja-JP" altLang="en-US"/>
                    </a:p>
                  </a:txBody>
                  <a:tcPr/>
                </a:tc>
                <a:tc>
                  <a:txBody>
                    <a:bodyPr/>
                    <a:lstStyle/>
                    <a:p>
                      <a:pPr algn="ctr">
                        <a:spcAft>
                          <a:spcPts val="0"/>
                        </a:spcAft>
                      </a:pPr>
                      <a:r>
                        <a:rPr lang="en-US"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30%</a:t>
                      </a:r>
                      <a:endParaRPr 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tc>
                  <a:txBody>
                    <a:bodyPr/>
                    <a:lstStyle/>
                    <a:p>
                      <a:pPr algn="ctr">
                        <a:spcAft>
                          <a:spcPts val="0"/>
                        </a:spcAft>
                      </a:pPr>
                      <a:r>
                        <a:rPr lang="en-US" alt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28%</a:t>
                      </a:r>
                      <a:endParaRPr lang="ja-JP" sz="1000" b="0" u="none" kern="100">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68580" marR="68580" marT="0" marB="0"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extLst>
                  <a:ext uri="{0D108BD9-81ED-4DB2-BD59-A6C34878D82A}">
                    <a16:rowId xmlns:a16="http://schemas.microsoft.com/office/drawing/2014/main" val="2876790824"/>
                  </a:ext>
                </a:extLst>
              </a:tr>
              <a:tr h="0">
                <a:tc gridSpan="2">
                  <a:txBody>
                    <a:bodyPr/>
                    <a:lstStyle/>
                    <a:p>
                      <a:r>
                        <a:rPr kumimoji="1" lang="ja-JP" altLang="en-US" sz="1000">
                          <a:latin typeface="ＭＳ Ｐゴシック" panose="020B0600070205080204" pitchFamily="50" charset="-128"/>
                          <a:ea typeface="ＭＳ Ｐゴシック" panose="020B0600070205080204" pitchFamily="50" charset="-128"/>
                        </a:rPr>
                        <a:t>看護必要度加算１（特定、専門）</a:t>
                      </a:r>
                      <a:endParaRPr kumimoji="1" lang="en-US" altLang="ja-JP" sz="1000">
                        <a:latin typeface="ＭＳ Ｐゴシック" panose="020B0600070205080204" pitchFamily="50" charset="-128"/>
                        <a:ea typeface="ＭＳ Ｐゴシック" panose="020B0600070205080204" pitchFamily="50" charset="-128"/>
                      </a:endParaRP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tcPr>
                </a:tc>
                <a:tc hMerge="1">
                  <a:txBody>
                    <a:bodyPr/>
                    <a:lstStyle/>
                    <a:p>
                      <a:endParaRPr kumimoji="1" lang="ja-JP" altLang="en-US"/>
                    </a:p>
                  </a:txBody>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00" b="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22%</a:t>
                      </a:r>
                      <a:endParaRPr kumimoji="1" lang="ja-JP" altLang="en-US" sz="1000" b="0" i="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00" b="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20%</a:t>
                      </a:r>
                      <a:endParaRPr kumimoji="1" lang="ja-JP" altLang="en-US" sz="1000" b="0" i="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tcPr>
                </a:tc>
                <a:extLst>
                  <a:ext uri="{0D108BD9-81ED-4DB2-BD59-A6C34878D82A}">
                    <a16:rowId xmlns:a16="http://schemas.microsoft.com/office/drawing/2014/main" val="3591057061"/>
                  </a:ext>
                </a:extLst>
              </a:tr>
              <a:tr h="0">
                <a:tc gridSpan="2">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a:latin typeface="ＭＳ Ｐゴシック" panose="020B0600070205080204" pitchFamily="50" charset="-128"/>
                          <a:ea typeface="ＭＳ Ｐゴシック" panose="020B0600070205080204" pitchFamily="50" charset="-128"/>
                        </a:rPr>
                        <a:t>看護必要度加算２（特定、専門）</a:t>
                      </a:r>
                      <a:endParaRPr kumimoji="1" lang="en-US" altLang="ja-JP" sz="1000">
                        <a:latin typeface="ＭＳ Ｐゴシック" panose="020B0600070205080204" pitchFamily="50" charset="-128"/>
                        <a:ea typeface="ＭＳ Ｐゴシック" panose="020B0600070205080204" pitchFamily="50" charset="-128"/>
                      </a:endParaRP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tc hMerge="1">
                  <a:txBody>
                    <a:bodyPr/>
                    <a:lstStyle/>
                    <a:p>
                      <a:endParaRPr kumimoji="1" lang="ja-JP" altLang="en-US"/>
                    </a:p>
                  </a:txBody>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00" b="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20%</a:t>
                      </a:r>
                      <a:endParaRPr kumimoji="1" lang="ja-JP" altLang="en-US" sz="1000" b="0" i="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00" b="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18%</a:t>
                      </a:r>
                      <a:endParaRPr kumimoji="1" lang="ja-JP" altLang="en-US" sz="1000" b="0" i="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extLst>
                  <a:ext uri="{0D108BD9-81ED-4DB2-BD59-A6C34878D82A}">
                    <a16:rowId xmlns:a16="http://schemas.microsoft.com/office/drawing/2014/main" val="1180308926"/>
                  </a:ext>
                </a:extLst>
              </a:tr>
              <a:tr h="0">
                <a:tc gridSpan="2">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a:latin typeface="ＭＳ Ｐゴシック" panose="020B0600070205080204" pitchFamily="50" charset="-128"/>
                          <a:ea typeface="ＭＳ Ｐゴシック" panose="020B0600070205080204" pitchFamily="50" charset="-128"/>
                        </a:rPr>
                        <a:t>看護必要度加算３（特定、専門）</a:t>
                      </a:r>
                      <a:endParaRPr kumimoji="1" lang="en-US" altLang="ja-JP" sz="1000">
                        <a:latin typeface="ＭＳ Ｐゴシック" panose="020B0600070205080204" pitchFamily="50" charset="-128"/>
                        <a:ea typeface="ＭＳ Ｐゴシック" panose="020B0600070205080204" pitchFamily="50" charset="-128"/>
                      </a:endParaRP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tcPr>
                </a:tc>
                <a:tc hMerge="1">
                  <a:txBody>
                    <a:bodyPr/>
                    <a:lstStyle/>
                    <a:p>
                      <a:endParaRPr kumimoji="1" lang="ja-JP" altLang="en-US"/>
                    </a:p>
                  </a:txBody>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00" b="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18%</a:t>
                      </a:r>
                      <a:endParaRPr kumimoji="1" lang="ja-JP" altLang="en-US" sz="1000" b="0" i="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00" b="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15%</a:t>
                      </a:r>
                      <a:endParaRPr kumimoji="1" lang="ja-JP" altLang="en-US" sz="1000" b="0" i="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tcPr>
                </a:tc>
                <a:extLst>
                  <a:ext uri="{0D108BD9-81ED-4DB2-BD59-A6C34878D82A}">
                    <a16:rowId xmlns:a16="http://schemas.microsoft.com/office/drawing/2014/main" val="1358834685"/>
                  </a:ext>
                </a:extLst>
              </a:tr>
              <a:tr h="0">
                <a:tc gridSpan="2">
                  <a:txBody>
                    <a:bodyPr/>
                    <a:lstStyle/>
                    <a:p>
                      <a:r>
                        <a:rPr kumimoji="1" lang="ja-JP" altLang="en-US" sz="1000">
                          <a:latin typeface="ＭＳ Ｐゴシック" panose="020B0600070205080204" pitchFamily="50" charset="-128"/>
                          <a:ea typeface="ＭＳ Ｐゴシック" panose="020B0600070205080204" pitchFamily="50" charset="-128"/>
                        </a:rPr>
                        <a:t>総合入院体制加算１・２</a:t>
                      </a:r>
                      <a:endParaRPr kumimoji="1" lang="en-US" altLang="ja-JP" sz="1000">
                        <a:latin typeface="ＭＳ Ｐゴシック" panose="020B0600070205080204" pitchFamily="50" charset="-128"/>
                        <a:ea typeface="ＭＳ Ｐゴシック" panose="020B0600070205080204" pitchFamily="50" charset="-128"/>
                      </a:endParaRP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tc hMerge="1">
                  <a:txBody>
                    <a:bodyPr/>
                    <a:lstStyle/>
                    <a:p>
                      <a:endParaRPr kumimoji="1" lang="ja-JP" altLang="en-US"/>
                    </a:p>
                  </a:txBody>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00" b="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33%</a:t>
                      </a:r>
                      <a:endParaRPr kumimoji="1" lang="ja-JP" altLang="en-US" sz="1000" b="0" i="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00" b="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30%</a:t>
                      </a:r>
                      <a:endParaRPr kumimoji="1" lang="ja-JP" altLang="en-US" sz="1000" b="0" i="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extLst>
                  <a:ext uri="{0D108BD9-81ED-4DB2-BD59-A6C34878D82A}">
                    <a16:rowId xmlns:a16="http://schemas.microsoft.com/office/drawing/2014/main" val="3933737687"/>
                  </a:ext>
                </a:extLst>
              </a:tr>
              <a:tr h="0">
                <a:tc gridSpan="2">
                  <a:txBody>
                    <a:bodyPr/>
                    <a:lstStyle/>
                    <a:p>
                      <a:r>
                        <a:rPr kumimoji="1" lang="ja-JP" altLang="en-US" sz="1000">
                          <a:latin typeface="ＭＳ Ｐゴシック" panose="020B0600070205080204" pitchFamily="50" charset="-128"/>
                          <a:ea typeface="ＭＳ Ｐゴシック" panose="020B0600070205080204" pitchFamily="50" charset="-128"/>
                        </a:rPr>
                        <a:t>総合入院体制加算３</a:t>
                      </a:r>
                      <a:endParaRPr kumimoji="1" lang="en-US" altLang="ja-JP" sz="1000">
                        <a:latin typeface="ＭＳ Ｐゴシック" panose="020B0600070205080204" pitchFamily="50" charset="-128"/>
                        <a:ea typeface="ＭＳ Ｐゴシック" panose="020B0600070205080204" pitchFamily="50" charset="-128"/>
                      </a:endParaRP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noFill/>
                  </a:tcPr>
                </a:tc>
                <a:tc hMerge="1">
                  <a:txBody>
                    <a:bodyPr/>
                    <a:lstStyle/>
                    <a:p>
                      <a:endParaRPr kumimoji="1" lang="ja-JP" altLang="en-US"/>
                    </a:p>
                  </a:txBody>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00" b="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30%</a:t>
                      </a:r>
                      <a:endParaRPr kumimoji="1" lang="ja-JP" altLang="en-US" sz="1000" b="0" i="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no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00" b="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27%</a:t>
                      </a:r>
                      <a:endParaRPr kumimoji="1" lang="ja-JP" altLang="en-US" sz="1000" b="0" i="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noFill/>
                  </a:tcPr>
                </a:tc>
                <a:extLst>
                  <a:ext uri="{0D108BD9-81ED-4DB2-BD59-A6C34878D82A}">
                    <a16:rowId xmlns:a16="http://schemas.microsoft.com/office/drawing/2014/main" val="3475266844"/>
                  </a:ext>
                </a:extLst>
              </a:tr>
              <a:tr h="0">
                <a:tc gridSpan="2">
                  <a:txBody>
                    <a:bodyPr/>
                    <a:lstStyle/>
                    <a:p>
                      <a:r>
                        <a:rPr kumimoji="1" lang="ja-JP" altLang="en-US" sz="1000">
                          <a:latin typeface="ＭＳ Ｐゴシック" panose="020B0600070205080204" pitchFamily="50" charset="-128"/>
                          <a:ea typeface="ＭＳ Ｐゴシック" panose="020B0600070205080204" pitchFamily="50" charset="-128"/>
                        </a:rPr>
                        <a:t>急性期看護補助体制加算</a:t>
                      </a:r>
                      <a:endParaRPr kumimoji="1" lang="en-US" altLang="ja-JP" sz="1000">
                        <a:latin typeface="ＭＳ Ｐゴシック" panose="020B0600070205080204" pitchFamily="50" charset="-128"/>
                        <a:ea typeface="ＭＳ Ｐゴシック" panose="020B0600070205080204" pitchFamily="50" charset="-128"/>
                      </a:endParaRPr>
                    </a:p>
                    <a:p>
                      <a:r>
                        <a:rPr kumimoji="1" lang="ja-JP" altLang="en-US" sz="1000">
                          <a:latin typeface="ＭＳ Ｐゴシック" panose="020B0600070205080204" pitchFamily="50" charset="-128"/>
                          <a:ea typeface="ＭＳ Ｐゴシック" panose="020B0600070205080204" pitchFamily="50" charset="-128"/>
                        </a:rPr>
                        <a:t>看護職員夜間配置加算</a:t>
                      </a:r>
                      <a:endParaRPr kumimoji="1" lang="en-US" altLang="ja-JP" sz="1000">
                        <a:latin typeface="ＭＳ Ｐゴシック" panose="020B0600070205080204" pitchFamily="50" charset="-128"/>
                        <a:ea typeface="ＭＳ Ｐゴシック" panose="020B0600070205080204" pitchFamily="50" charset="-128"/>
                      </a:endParaRP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tc hMerge="1">
                  <a:txBody>
                    <a:bodyPr/>
                    <a:lstStyle/>
                    <a:p>
                      <a:endParaRPr kumimoji="1" lang="ja-JP" altLang="en-US"/>
                    </a:p>
                  </a:txBody>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00" b="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7%</a:t>
                      </a:r>
                      <a:endParaRPr kumimoji="1" lang="ja-JP" altLang="en-US" sz="1000" b="0" i="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00" b="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6%</a:t>
                      </a:r>
                      <a:endParaRPr kumimoji="1" lang="ja-JP" altLang="en-US" sz="1000" b="0" i="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extLst>
                  <a:ext uri="{0D108BD9-81ED-4DB2-BD59-A6C34878D82A}">
                    <a16:rowId xmlns:a16="http://schemas.microsoft.com/office/drawing/2014/main" val="225566534"/>
                  </a:ext>
                </a:extLst>
              </a:tr>
              <a:tr h="0">
                <a:tc gridSpan="2">
                  <a:txBody>
                    <a:bodyPr/>
                    <a:lstStyle/>
                    <a:p>
                      <a:r>
                        <a:rPr kumimoji="1" lang="ja-JP" altLang="en-US" sz="1000">
                          <a:latin typeface="ＭＳ Ｐゴシック" panose="020B0600070205080204" pitchFamily="50" charset="-128"/>
                          <a:ea typeface="ＭＳ Ｐゴシック" panose="020B0600070205080204" pitchFamily="50" charset="-128"/>
                        </a:rPr>
                        <a:t>看護補助加算１</a:t>
                      </a:r>
                      <a:endParaRPr kumimoji="1" lang="en-US" altLang="ja-JP" sz="1000">
                        <a:latin typeface="ＭＳ Ｐゴシック" panose="020B0600070205080204" pitchFamily="50" charset="-128"/>
                        <a:ea typeface="ＭＳ Ｐゴシック" panose="020B0600070205080204" pitchFamily="50" charset="-128"/>
                      </a:endParaRP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noFill/>
                  </a:tcPr>
                </a:tc>
                <a:tc hMerge="1">
                  <a:txBody>
                    <a:bodyPr/>
                    <a:lstStyle/>
                    <a:p>
                      <a:endParaRPr kumimoji="1" lang="ja-JP" altLang="en-US"/>
                    </a:p>
                  </a:txBody>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00" b="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5%</a:t>
                      </a:r>
                      <a:endParaRPr kumimoji="1" lang="ja-JP" altLang="en-US" sz="1000" b="0" i="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no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00" b="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4%</a:t>
                      </a:r>
                      <a:endParaRPr kumimoji="1" lang="ja-JP" altLang="en-US" sz="1000" b="0" i="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noFill/>
                  </a:tcPr>
                </a:tc>
                <a:extLst>
                  <a:ext uri="{0D108BD9-81ED-4DB2-BD59-A6C34878D82A}">
                    <a16:rowId xmlns:a16="http://schemas.microsoft.com/office/drawing/2014/main" val="3577613255"/>
                  </a:ext>
                </a:extLst>
              </a:tr>
              <a:tr h="0">
                <a:tc gridSpan="2">
                  <a:txBody>
                    <a:bodyPr/>
                    <a:lstStyle/>
                    <a:p>
                      <a:r>
                        <a:rPr kumimoji="1" lang="ja-JP" altLang="en-US" sz="1000">
                          <a:latin typeface="ＭＳ Ｐゴシック" panose="020B0600070205080204" pitchFamily="50" charset="-128"/>
                          <a:ea typeface="ＭＳ Ｐゴシック" panose="020B0600070205080204" pitchFamily="50" charset="-128"/>
                        </a:rPr>
                        <a:t>地域包括ケア病棟入院料</a:t>
                      </a:r>
                      <a:endParaRPr kumimoji="1" lang="en-US" altLang="ja-JP" sz="1000">
                        <a:latin typeface="ＭＳ Ｐゴシック" panose="020B0600070205080204" pitchFamily="50" charset="-128"/>
                        <a:ea typeface="ＭＳ Ｐゴシック" panose="020B0600070205080204" pitchFamily="50" charset="-128"/>
                      </a:endParaRPr>
                    </a:p>
                    <a:p>
                      <a:r>
                        <a:rPr kumimoji="1" lang="ja-JP" altLang="en-US" sz="1000">
                          <a:latin typeface="ＭＳ Ｐゴシック" panose="020B0600070205080204" pitchFamily="50" charset="-128"/>
                          <a:ea typeface="ＭＳ Ｐゴシック" panose="020B0600070205080204" pitchFamily="50" charset="-128"/>
                        </a:rPr>
                        <a:t>特定一般病棟入院料の注７</a:t>
                      </a:r>
                      <a:endParaRPr kumimoji="1" lang="en-US" altLang="ja-JP" sz="1000">
                        <a:latin typeface="ＭＳ Ｐゴシック" panose="020B0600070205080204" pitchFamily="50" charset="-128"/>
                        <a:ea typeface="ＭＳ Ｐゴシック" panose="020B0600070205080204" pitchFamily="50" charset="-128"/>
                      </a:endParaRPr>
                    </a:p>
                  </a:txBody>
                  <a:tcPr anchor="ctr">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tc hMerge="1">
                  <a:txBody>
                    <a:bodyPr/>
                    <a:lstStyle/>
                    <a:p>
                      <a:endParaRPr kumimoji="1" lang="ja-JP" altLang="en-US"/>
                    </a:p>
                  </a:txBody>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00" b="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12%</a:t>
                      </a:r>
                      <a:endParaRPr kumimoji="1" lang="ja-JP" altLang="en-US" sz="1000" b="0" i="0" u="none" strike="noStrike" cap="none" normalizeH="0" baseline="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00" b="0" u="none" strike="noStrike" cap="none" normalizeH="0" baseline="0" dirty="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rPr>
                        <a:t>8%</a:t>
                      </a:r>
                      <a:endParaRPr kumimoji="1" lang="ja-JP" altLang="en-US" sz="1000" b="0" i="0" u="none" strike="noStrike" cap="none" normalizeH="0" baseline="0" dirty="0">
                        <a:ln>
                          <a:noFill/>
                        </a:ln>
                        <a:solidFill>
                          <a:schemeClr val="tx1"/>
                        </a:solidFill>
                        <a:effectLst/>
                        <a:latin typeface="Calibri" panose="020F0502020204030204" pitchFamily="34" charset="0"/>
                        <a:ea typeface="ＭＳ Ｐゴシック" panose="020B0600070205080204" pitchFamily="50" charset="-128"/>
                        <a:cs typeface="Calibri" panose="020F0502020204030204" pitchFamily="34" charset="0"/>
                      </a:endParaRPr>
                    </a:p>
                  </a:txBody>
                  <a:tcPr marL="99060" marR="99060" anchor="ctr" horzOverflow="overflow">
                    <a:lnL w="12700" cap="flat" cmpd="sng" algn="ctr">
                      <a:solidFill>
                        <a:srgbClr val="FFE8C9"/>
                      </a:solidFill>
                      <a:prstDash val="solid"/>
                      <a:round/>
                      <a:headEnd type="none" w="med" len="med"/>
                      <a:tailEnd type="none" w="med" len="med"/>
                    </a:lnL>
                    <a:lnR w="12700" cap="flat" cmpd="sng" algn="ctr">
                      <a:solidFill>
                        <a:srgbClr val="FFE8C9"/>
                      </a:solidFill>
                      <a:prstDash val="solid"/>
                      <a:round/>
                      <a:headEnd type="none" w="med" len="med"/>
                      <a:tailEnd type="none" w="med" len="med"/>
                    </a:lnR>
                    <a:lnT w="12700" cap="flat" cmpd="sng" algn="ctr">
                      <a:solidFill>
                        <a:srgbClr val="FFE8C9"/>
                      </a:solidFill>
                      <a:prstDash val="solid"/>
                      <a:round/>
                      <a:headEnd type="none" w="med" len="med"/>
                      <a:tailEnd type="none" w="med" len="med"/>
                    </a:lnT>
                    <a:lnB w="12700" cap="flat" cmpd="sng" algn="ctr">
                      <a:solidFill>
                        <a:srgbClr val="FFE8C9"/>
                      </a:solidFill>
                      <a:prstDash val="solid"/>
                      <a:round/>
                      <a:headEnd type="none" w="med" len="med"/>
                      <a:tailEnd type="none" w="med" len="med"/>
                    </a:lnB>
                    <a:solidFill>
                      <a:srgbClr val="FFF6EB"/>
                    </a:solidFill>
                  </a:tcPr>
                </a:tc>
                <a:extLst>
                  <a:ext uri="{0D108BD9-81ED-4DB2-BD59-A6C34878D82A}">
                    <a16:rowId xmlns:a16="http://schemas.microsoft.com/office/drawing/2014/main" val="95995679"/>
                  </a:ext>
                </a:extLst>
              </a:tr>
            </a:tbl>
          </a:graphicData>
        </a:graphic>
      </p:graphicFrame>
      <p:sp>
        <p:nvSpPr>
          <p:cNvPr id="5" name="正方形/長方形 4">
            <a:extLst>
              <a:ext uri="{FF2B5EF4-FFF2-40B4-BE49-F238E27FC236}">
                <a16:creationId xmlns:a16="http://schemas.microsoft.com/office/drawing/2014/main" id="{6CB0087B-F21B-5FA0-87F1-6C887DA75852}"/>
              </a:ext>
            </a:extLst>
          </p:cNvPr>
          <p:cNvSpPr/>
          <p:nvPr/>
        </p:nvSpPr>
        <p:spPr>
          <a:xfrm>
            <a:off x="7715624" y="5573664"/>
            <a:ext cx="2190376" cy="13681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経過措置</a:t>
            </a:r>
            <a:r>
              <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rPr>
              <a:t>】</a:t>
            </a:r>
            <a:endPar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令和６年３月</a:t>
            </a: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31</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日時点で施設基準の届出あり</a:t>
            </a:r>
            <a:endPar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　</a:t>
            </a:r>
            <a:r>
              <a:rPr kumimoji="1" lang="ja-JP" altLang="en-US" sz="1100" b="0" i="0" u="sng" strike="noStrike" kern="1200" cap="none" spc="0" normalizeH="0" baseline="0" noProof="0" dirty="0">
                <a:ln>
                  <a:noFill/>
                </a:ln>
                <a:solidFill>
                  <a:srgbClr val="FF0000"/>
                </a:solidFill>
                <a:effectLst/>
                <a:uLnTx/>
                <a:uFillTx/>
                <a:latin typeface="メイリオ"/>
                <a:ea typeface="メイリオ"/>
                <a:cs typeface="+mn-cs"/>
              </a:rPr>
              <a:t>令和６年９月</a:t>
            </a:r>
            <a:r>
              <a:rPr kumimoji="1" lang="en-US" altLang="ja-JP" sz="1100" b="0" i="0" u="sng" strike="noStrike" kern="1200" cap="none" spc="0" normalizeH="0" baseline="0" noProof="0" dirty="0">
                <a:ln>
                  <a:noFill/>
                </a:ln>
                <a:solidFill>
                  <a:srgbClr val="FF0000"/>
                </a:solidFill>
                <a:effectLst/>
                <a:uLnTx/>
                <a:uFillTx/>
                <a:latin typeface="メイリオ"/>
                <a:ea typeface="メイリオ"/>
                <a:cs typeface="+mn-cs"/>
              </a:rPr>
              <a:t>30</a:t>
            </a:r>
            <a:r>
              <a:rPr kumimoji="1" lang="ja-JP" altLang="en-US" sz="1100" b="0" i="0" u="sng" strike="noStrike" kern="1200" cap="none" spc="0" normalizeH="0" baseline="0" noProof="0" dirty="0">
                <a:ln>
                  <a:noFill/>
                </a:ln>
                <a:solidFill>
                  <a:srgbClr val="FF0000"/>
                </a:solidFill>
                <a:effectLst/>
                <a:uLnTx/>
                <a:uFillTx/>
                <a:latin typeface="メイリオ"/>
                <a:ea typeface="メイリオ"/>
                <a:cs typeface="+mn-cs"/>
              </a:rPr>
              <a:t>日まで</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基準を満たしているものとする。</a:t>
            </a:r>
            <a:endPar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6" name="正方形/長方形 5">
            <a:extLst>
              <a:ext uri="{FF2B5EF4-FFF2-40B4-BE49-F238E27FC236}">
                <a16:creationId xmlns:a16="http://schemas.microsoft.com/office/drawing/2014/main" id="{6412FCD0-66B2-8995-27C5-FE0472A5D3EA}"/>
              </a:ext>
            </a:extLst>
          </p:cNvPr>
          <p:cNvSpPr/>
          <p:nvPr/>
        </p:nvSpPr>
        <p:spPr>
          <a:xfrm>
            <a:off x="7642010" y="1247893"/>
            <a:ext cx="2190376" cy="28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該当患者の基準</a:t>
            </a:r>
            <a:r>
              <a:rPr kumimoji="1" lang="en-US" altLang="ja-JP" sz="1400" b="0" i="0" u="none" strike="noStrike" kern="1200" cap="none" spc="0" normalizeH="0" baseline="0" noProof="0">
                <a:ln>
                  <a:noFill/>
                </a:ln>
                <a:solidFill>
                  <a:prstClr val="black"/>
                </a:solidFill>
                <a:effectLst/>
                <a:uLnTx/>
                <a:uFillTx/>
                <a:latin typeface="メイリオ"/>
                <a:ea typeface="メイリオ"/>
                <a:cs typeface="+mn-cs"/>
              </a:rPr>
              <a:t>】</a:t>
            </a:r>
            <a:endParaRPr kumimoji="1" lang="en-US" altLang="ja-JP" sz="1100" b="0" i="0" u="none" strike="noStrike" kern="1200" cap="none" spc="0" normalizeH="0" baseline="0" noProof="0">
              <a:ln>
                <a:noFill/>
              </a:ln>
              <a:solidFill>
                <a:prstClr val="black"/>
              </a:solidFill>
              <a:effectLst/>
              <a:uLnTx/>
              <a:uFillTx/>
              <a:latin typeface="メイリオ"/>
              <a:ea typeface="メイリオ"/>
              <a:cs typeface="+mn-cs"/>
            </a:endParaRPr>
          </a:p>
        </p:txBody>
      </p:sp>
      <p:graphicFrame>
        <p:nvGraphicFramePr>
          <p:cNvPr id="7" name="表 7">
            <a:extLst>
              <a:ext uri="{FF2B5EF4-FFF2-40B4-BE49-F238E27FC236}">
                <a16:creationId xmlns:a16="http://schemas.microsoft.com/office/drawing/2014/main" id="{0B4C2971-94DF-E71F-9BCC-5AE6CEEA16D3}"/>
              </a:ext>
            </a:extLst>
          </p:cNvPr>
          <p:cNvGraphicFramePr>
            <a:graphicFrameLocks noGrp="1"/>
          </p:cNvGraphicFramePr>
          <p:nvPr/>
        </p:nvGraphicFramePr>
        <p:xfrm>
          <a:off x="7600386" y="1542412"/>
          <a:ext cx="2232000" cy="3352800"/>
        </p:xfrm>
        <a:graphic>
          <a:graphicData uri="http://schemas.openxmlformats.org/drawingml/2006/table">
            <a:tbl>
              <a:tblPr firstRow="1" bandRow="1">
                <a:tableStyleId>{5940675A-B579-460E-94D1-54222C63F5DA}</a:tableStyleId>
              </a:tblPr>
              <a:tblGrid>
                <a:gridCol w="756000">
                  <a:extLst>
                    <a:ext uri="{9D8B030D-6E8A-4147-A177-3AD203B41FA5}">
                      <a16:colId xmlns:a16="http://schemas.microsoft.com/office/drawing/2014/main" val="4053840471"/>
                    </a:ext>
                  </a:extLst>
                </a:gridCol>
                <a:gridCol w="1476000">
                  <a:extLst>
                    <a:ext uri="{9D8B030D-6E8A-4147-A177-3AD203B41FA5}">
                      <a16:colId xmlns:a16="http://schemas.microsoft.com/office/drawing/2014/main" val="3791729330"/>
                    </a:ext>
                  </a:extLst>
                </a:gridCol>
              </a:tblGrid>
              <a:tr h="0">
                <a:tc rowSpan="2">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a:latin typeface="メイリオ" panose="020B0604030504040204" pitchFamily="50" charset="-128"/>
                          <a:ea typeface="メイリオ" panose="020B0604030504040204" pitchFamily="50" charset="-128"/>
                        </a:rPr>
                        <a:t>急性期１、７対１入院基本料（特定、専門）</a:t>
                      </a:r>
                      <a:r>
                        <a:rPr kumimoji="1" lang="en-US" altLang="ja-JP" sz="1000" baseline="30000">
                          <a:latin typeface="メイリオ" panose="020B0604030504040204" pitchFamily="50" charset="-128"/>
                          <a:ea typeface="メイリオ" panose="020B0604030504040204" pitchFamily="50" charset="-128"/>
                        </a:rPr>
                        <a:t>※</a:t>
                      </a:r>
                      <a:r>
                        <a:rPr kumimoji="1" lang="ja-JP" altLang="en-US" sz="1000" baseline="30000">
                          <a:latin typeface="メイリオ" panose="020B0604030504040204" pitchFamily="50" charset="-128"/>
                          <a:ea typeface="メイリオ" panose="020B0604030504040204" pitchFamily="50" charset="-128"/>
                        </a:rPr>
                        <a:t>１</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marL="72000" indent="-72000"/>
                      <a:r>
                        <a:rPr kumimoji="1" lang="ja-JP" altLang="en-US" sz="1000" b="1">
                          <a:latin typeface="メイリオ" panose="020B0604030504040204" pitchFamily="50" charset="-128"/>
                          <a:ea typeface="メイリオ" panose="020B0604030504040204" pitchFamily="50" charset="-128"/>
                        </a:rPr>
                        <a:t>割合①</a:t>
                      </a:r>
                      <a:endParaRPr kumimoji="1" lang="en-US" altLang="ja-JP" sz="1000" b="1">
                        <a:latin typeface="メイリオ" panose="020B0604030504040204" pitchFamily="50" charset="-128"/>
                        <a:ea typeface="メイリオ" panose="020B0604030504040204" pitchFamily="50" charset="-128"/>
                      </a:endParaRPr>
                    </a:p>
                    <a:p>
                      <a:pPr marL="72000" indent="-72000" algn="l" fontAlgn="ctr"/>
                      <a:r>
                        <a:rPr lang="ja-JP" altLang="en-US" sz="1000" b="0" i="0" u="none" strike="noStrike">
                          <a:solidFill>
                            <a:schemeClr val="tx1"/>
                          </a:solidFill>
                          <a:effectLst/>
                          <a:latin typeface="メイリオ" panose="020B0604030504040204" pitchFamily="50" charset="-128"/>
                          <a:ea typeface="メイリオ" panose="020B0604030504040204" pitchFamily="50" charset="-128"/>
                        </a:rPr>
                        <a:t>以下のいずれか</a:t>
                      </a:r>
                      <a:endParaRPr lang="en-US" altLang="ja-JP" sz="1000" b="0" i="0" u="none" strike="noStrike">
                        <a:solidFill>
                          <a:schemeClr val="tx1"/>
                        </a:solidFill>
                        <a:effectLst/>
                        <a:latin typeface="メイリオ" panose="020B0604030504040204" pitchFamily="50" charset="-128"/>
                        <a:ea typeface="メイリオ" panose="020B0604030504040204" pitchFamily="50" charset="-128"/>
                      </a:endParaRPr>
                    </a:p>
                    <a:p>
                      <a:pPr marL="72000" indent="-72000" algn="l" fontAlgn="ctr"/>
                      <a:r>
                        <a:rPr lang="ja-JP" altLang="en-US" sz="1000" b="0" i="0" u="none" strike="noStrike">
                          <a:solidFill>
                            <a:schemeClr val="tx1"/>
                          </a:solidFill>
                          <a:effectLst/>
                          <a:latin typeface="メイリオ" panose="020B0604030504040204" pitchFamily="50" charset="-128"/>
                          <a:ea typeface="メイリオ" panose="020B0604030504040204" pitchFamily="50" charset="-128"/>
                        </a:rPr>
                        <a:t>・Ａ得点が３点以上</a:t>
                      </a:r>
                      <a:endParaRPr lang="en-US" altLang="ja-JP" sz="1000" b="0" i="0" u="none" strike="noStrike">
                        <a:solidFill>
                          <a:schemeClr val="tx1"/>
                        </a:solidFill>
                        <a:effectLst/>
                        <a:latin typeface="メイリオ" panose="020B0604030504040204" pitchFamily="50" charset="-128"/>
                        <a:ea typeface="メイリオ" panose="020B0604030504040204" pitchFamily="50" charset="-128"/>
                      </a:endParaRPr>
                    </a:p>
                    <a:p>
                      <a:pPr marL="72000" indent="-72000" algn="l" fontAlgn="ctr"/>
                      <a:r>
                        <a:rPr lang="ja-JP" altLang="en-US" sz="1000" b="0" i="0" u="none" strike="noStrike">
                          <a:solidFill>
                            <a:schemeClr val="tx1"/>
                          </a:solidFill>
                          <a:effectLst/>
                          <a:latin typeface="メイリオ" panose="020B0604030504040204" pitchFamily="50" charset="-128"/>
                          <a:ea typeface="メイリオ" panose="020B0604030504040204" pitchFamily="50" charset="-128"/>
                        </a:rPr>
                        <a:t>・Ｃ得点が１点以上</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dot"/>
                      <a:round/>
                      <a:headEnd type="none" w="med" len="med"/>
                      <a:tailEnd type="none" w="med" len="med"/>
                    </a:lnB>
                  </a:tcPr>
                </a:tc>
                <a:extLst>
                  <a:ext uri="{0D108BD9-81ED-4DB2-BD59-A6C34878D82A}">
                    <a16:rowId xmlns:a16="http://schemas.microsoft.com/office/drawing/2014/main" val="2027131579"/>
                  </a:ext>
                </a:extLst>
              </a:tr>
              <a:tr h="0">
                <a:tc vMerge="1">
                  <a:txBody>
                    <a:bodyPr/>
                    <a:lstStyle/>
                    <a:p>
                      <a:endParaRPr kumimoji="1" lang="ja-JP" altLang="en-US" sz="1000"/>
                    </a:p>
                  </a:txBody>
                  <a:tcPr vert="eaVert"/>
                </a:tc>
                <a:tc>
                  <a:txBody>
                    <a:bodyPr/>
                    <a:lstStyle/>
                    <a:p>
                      <a:pPr marL="72000" indent="-72000"/>
                      <a:r>
                        <a:rPr kumimoji="1" lang="ja-JP" altLang="en-US" sz="1000" b="1">
                          <a:latin typeface="メイリオ" panose="020B0604030504040204" pitchFamily="50" charset="-128"/>
                          <a:ea typeface="メイリオ" panose="020B0604030504040204" pitchFamily="50" charset="-128"/>
                        </a:rPr>
                        <a:t>割合②</a:t>
                      </a:r>
                      <a:endParaRPr kumimoji="1" lang="en-US" altLang="ja-JP" sz="1000" b="1">
                        <a:latin typeface="メイリオ" panose="020B0604030504040204" pitchFamily="50" charset="-128"/>
                        <a:ea typeface="メイリオ" panose="020B0604030504040204" pitchFamily="50" charset="-128"/>
                      </a:endParaRPr>
                    </a:p>
                    <a:p>
                      <a:pPr marL="72000" indent="-72000" algn="l" fontAlgn="ctr"/>
                      <a:r>
                        <a:rPr lang="ja-JP" altLang="en-US" sz="1000" b="0" i="0" u="none" strike="noStrike">
                          <a:solidFill>
                            <a:schemeClr val="tx1"/>
                          </a:solidFill>
                          <a:effectLst/>
                          <a:latin typeface="メイリオ" panose="020B0604030504040204" pitchFamily="50" charset="-128"/>
                          <a:ea typeface="メイリオ" panose="020B0604030504040204" pitchFamily="50" charset="-128"/>
                        </a:rPr>
                        <a:t>以下のいずれか</a:t>
                      </a:r>
                      <a:endParaRPr lang="en-US" altLang="ja-JP" sz="1000" b="0" i="0" u="none" strike="noStrike">
                        <a:solidFill>
                          <a:schemeClr val="tx1"/>
                        </a:solidFill>
                        <a:effectLst/>
                        <a:latin typeface="メイリオ" panose="020B0604030504040204" pitchFamily="50" charset="-128"/>
                        <a:ea typeface="メイリオ" panose="020B0604030504040204" pitchFamily="50" charset="-128"/>
                      </a:endParaRPr>
                    </a:p>
                    <a:p>
                      <a:pPr marL="72000" indent="-72000" algn="l" fontAlgn="ctr"/>
                      <a:r>
                        <a:rPr lang="ja-JP" altLang="en-US" sz="1000" b="0" i="0" u="none" strike="noStrike">
                          <a:solidFill>
                            <a:schemeClr val="tx1"/>
                          </a:solidFill>
                          <a:effectLst/>
                          <a:latin typeface="メイリオ" panose="020B0604030504040204" pitchFamily="50" charset="-128"/>
                          <a:ea typeface="メイリオ" panose="020B0604030504040204" pitchFamily="50" charset="-128"/>
                        </a:rPr>
                        <a:t>・Ａ得点が２点以上</a:t>
                      </a:r>
                      <a:endParaRPr lang="en-US" altLang="ja-JP" sz="1000" b="0" i="0" u="none" strike="noStrike">
                        <a:solidFill>
                          <a:schemeClr val="tx1"/>
                        </a:solidFill>
                        <a:effectLst/>
                        <a:latin typeface="メイリオ" panose="020B0604030504040204" pitchFamily="50" charset="-128"/>
                        <a:ea typeface="メイリオ" panose="020B0604030504040204" pitchFamily="50" charset="-128"/>
                      </a:endParaRPr>
                    </a:p>
                    <a:p>
                      <a:pPr marL="72000" indent="-72000" algn="l" fontAlgn="ctr"/>
                      <a:r>
                        <a:rPr lang="ja-JP" altLang="en-US" sz="1000" b="0" i="0" u="none" strike="noStrike">
                          <a:solidFill>
                            <a:schemeClr val="tx1"/>
                          </a:solidFill>
                          <a:effectLst/>
                          <a:latin typeface="メイリオ" panose="020B0604030504040204" pitchFamily="50" charset="-128"/>
                          <a:ea typeface="メイリオ" panose="020B0604030504040204" pitchFamily="50" charset="-128"/>
                        </a:rPr>
                        <a:t>・Ｃ得点が１点以上</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dot"/>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7209540"/>
                  </a:ext>
                </a:extLst>
              </a:tr>
              <a:tr h="0">
                <a:tc>
                  <a:txBody>
                    <a:bodyPr/>
                    <a:lstStyle/>
                    <a:p>
                      <a:r>
                        <a:rPr kumimoji="1" lang="ja-JP" altLang="en-US" sz="1000">
                          <a:latin typeface="メイリオ" panose="020B0604030504040204" pitchFamily="50" charset="-128"/>
                          <a:ea typeface="メイリオ" panose="020B0604030504040204" pitchFamily="50" charset="-128"/>
                        </a:rPr>
                        <a:t>急性期２～５等</a:t>
                      </a:r>
                      <a:r>
                        <a:rPr kumimoji="1" lang="en-US" altLang="ja-JP" sz="1000" baseline="30000">
                          <a:latin typeface="メイリオ" panose="020B0604030504040204" pitchFamily="50" charset="-128"/>
                          <a:ea typeface="メイリオ" panose="020B0604030504040204" pitchFamily="50" charset="-128"/>
                        </a:rPr>
                        <a:t>※</a:t>
                      </a:r>
                      <a:r>
                        <a:rPr kumimoji="1" lang="ja-JP" altLang="en-US" sz="1000" baseline="30000">
                          <a:latin typeface="メイリオ" panose="020B0604030504040204" pitchFamily="50" charset="-128"/>
                          <a:ea typeface="メイリオ" panose="020B0604030504040204" pitchFamily="50" charset="-128"/>
                        </a:rPr>
                        <a:t>２</a:t>
                      </a:r>
                      <a:endParaRPr kumimoji="1" lang="en-US" altLang="ja-JP" sz="1000" baseline="30000">
                        <a:latin typeface="メイリオ" panose="020B0604030504040204" pitchFamily="50" charset="-128"/>
                        <a:ea typeface="メイリオ" panose="020B0604030504040204" pitchFamily="50" charset="-128"/>
                      </a:endParaRP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marL="72000" indent="-72000"/>
                      <a:r>
                        <a:rPr kumimoji="1" lang="ja-JP" altLang="en-US" sz="1000">
                          <a:latin typeface="メイリオ" panose="020B0604030504040204" pitchFamily="50" charset="-128"/>
                          <a:ea typeface="メイリオ" panose="020B0604030504040204" pitchFamily="50" charset="-128"/>
                        </a:rPr>
                        <a:t>以下のいずれか</a:t>
                      </a:r>
                      <a:endParaRPr kumimoji="1" lang="en-US" altLang="ja-JP" sz="1000">
                        <a:latin typeface="メイリオ" panose="020B0604030504040204" pitchFamily="50" charset="-128"/>
                        <a:ea typeface="メイリオ" panose="020B0604030504040204" pitchFamily="50" charset="-128"/>
                      </a:endParaRPr>
                    </a:p>
                    <a:p>
                      <a:pPr marL="72000" indent="-72000"/>
                      <a:r>
                        <a:rPr kumimoji="1" lang="ja-JP" altLang="en-US" sz="1000">
                          <a:latin typeface="メイリオ" panose="020B0604030504040204" pitchFamily="50" charset="-128"/>
                          <a:ea typeface="メイリオ" panose="020B0604030504040204" pitchFamily="50" charset="-128"/>
                        </a:rPr>
                        <a:t>・Ａ得点が２点以上かつＢ得点が３点以上</a:t>
                      </a:r>
                    </a:p>
                    <a:p>
                      <a:pPr marL="72000" indent="-72000"/>
                      <a:r>
                        <a:rPr kumimoji="1" lang="ja-JP" altLang="en-US" sz="1000">
                          <a:latin typeface="メイリオ" panose="020B0604030504040204" pitchFamily="50" charset="-128"/>
                          <a:ea typeface="メイリオ" panose="020B0604030504040204" pitchFamily="50" charset="-128"/>
                        </a:rPr>
                        <a:t>・Ａ得点が３点以上</a:t>
                      </a:r>
                    </a:p>
                    <a:p>
                      <a:pPr marL="72000" indent="-72000"/>
                      <a:r>
                        <a:rPr kumimoji="1" lang="ja-JP" altLang="en-US" sz="1000">
                          <a:latin typeface="メイリオ" panose="020B0604030504040204" pitchFamily="50" charset="-128"/>
                          <a:ea typeface="メイリオ" panose="020B0604030504040204" pitchFamily="50" charset="-128"/>
                        </a:rPr>
                        <a:t>・Ｃ得点が１点以上</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5548129"/>
                  </a:ext>
                </a:extLst>
              </a:tr>
              <a:tr h="0">
                <a:tc>
                  <a:txBody>
                    <a:bodyPr/>
                    <a:lstStyle/>
                    <a:p>
                      <a:r>
                        <a:rPr kumimoji="1" lang="ja-JP" altLang="en-US" sz="1000">
                          <a:latin typeface="メイリオ" panose="020B0604030504040204" pitchFamily="50" charset="-128"/>
                          <a:ea typeface="メイリオ" panose="020B0604030504040204" pitchFamily="50" charset="-128"/>
                        </a:rPr>
                        <a:t>総合入院体制加算</a:t>
                      </a:r>
                      <a:endParaRPr kumimoji="1" lang="en-US" altLang="ja-JP" sz="1000">
                        <a:latin typeface="メイリオ" panose="020B0604030504040204" pitchFamily="50" charset="-128"/>
                        <a:ea typeface="メイリオ" panose="020B0604030504040204" pitchFamily="50" charset="-128"/>
                      </a:endParaRP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marL="72000" indent="-72000"/>
                      <a:r>
                        <a:rPr kumimoji="1" lang="ja-JP" altLang="en-US" sz="1000">
                          <a:latin typeface="メイリオ" panose="020B0604030504040204" pitchFamily="50" charset="-128"/>
                          <a:ea typeface="メイリオ" panose="020B0604030504040204" pitchFamily="50" charset="-128"/>
                        </a:rPr>
                        <a:t>以下のいずれか</a:t>
                      </a:r>
                      <a:endParaRPr kumimoji="1" lang="en-US" altLang="ja-JP" sz="1000">
                        <a:latin typeface="メイリオ" panose="020B0604030504040204" pitchFamily="50" charset="-128"/>
                        <a:ea typeface="メイリオ" panose="020B0604030504040204" pitchFamily="50" charset="-128"/>
                      </a:endParaRPr>
                    </a:p>
                    <a:p>
                      <a:pPr marL="72000" indent="-72000"/>
                      <a:r>
                        <a:rPr kumimoji="1" lang="ja-JP" altLang="en-US" sz="1000">
                          <a:latin typeface="メイリオ" panose="020B0604030504040204" pitchFamily="50" charset="-128"/>
                          <a:ea typeface="メイリオ" panose="020B0604030504040204" pitchFamily="50" charset="-128"/>
                        </a:rPr>
                        <a:t>・Ａ得点が２点以上</a:t>
                      </a:r>
                    </a:p>
                    <a:p>
                      <a:pPr marL="72000" indent="-72000"/>
                      <a:r>
                        <a:rPr kumimoji="1" lang="ja-JP" altLang="en-US" sz="1000">
                          <a:latin typeface="メイリオ" panose="020B0604030504040204" pitchFamily="50" charset="-128"/>
                          <a:ea typeface="メイリオ" panose="020B0604030504040204" pitchFamily="50" charset="-128"/>
                        </a:rPr>
                        <a:t>・Ｃ得点が１点以上</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9753538"/>
                  </a:ext>
                </a:extLst>
              </a:tr>
              <a:tr h="0">
                <a:tc>
                  <a:txBody>
                    <a:bodyPr/>
                    <a:lstStyle/>
                    <a:p>
                      <a:r>
                        <a:rPr kumimoji="1" lang="ja-JP" altLang="en-US" sz="1000">
                          <a:latin typeface="メイリオ" panose="020B0604030504040204" pitchFamily="50" charset="-128"/>
                          <a:ea typeface="メイリオ" panose="020B0604030504040204" pitchFamily="50" charset="-128"/>
                        </a:rPr>
                        <a:t>地域包括ケア病棟等</a:t>
                      </a:r>
                      <a:endParaRPr kumimoji="1" lang="en-US" altLang="ja-JP" sz="1000">
                        <a:latin typeface="メイリオ" panose="020B0604030504040204" pitchFamily="50" charset="-128"/>
                        <a:ea typeface="メイリオ" panose="020B0604030504040204" pitchFamily="50" charset="-128"/>
                      </a:endParaRP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marL="72000" indent="-72000"/>
                      <a:r>
                        <a:rPr kumimoji="1" lang="ja-JP" altLang="en-US" sz="1000" dirty="0">
                          <a:latin typeface="メイリオ" panose="020B0604030504040204" pitchFamily="50" charset="-128"/>
                          <a:ea typeface="メイリオ" panose="020B0604030504040204" pitchFamily="50" charset="-128"/>
                        </a:rPr>
                        <a:t>以下のいずれか</a:t>
                      </a:r>
                      <a:endParaRPr kumimoji="1" lang="en-US" altLang="ja-JP" sz="1000" dirty="0">
                        <a:latin typeface="メイリオ" panose="020B0604030504040204" pitchFamily="50" charset="-128"/>
                        <a:ea typeface="メイリオ" panose="020B0604030504040204" pitchFamily="50" charset="-128"/>
                      </a:endParaRPr>
                    </a:p>
                    <a:p>
                      <a:pPr marL="72000" indent="-72000"/>
                      <a:r>
                        <a:rPr kumimoji="1" lang="ja-JP" altLang="en-US" sz="1000" dirty="0">
                          <a:latin typeface="メイリオ" panose="020B0604030504040204" pitchFamily="50" charset="-128"/>
                          <a:ea typeface="メイリオ" panose="020B0604030504040204" pitchFamily="50" charset="-128"/>
                        </a:rPr>
                        <a:t>・</a:t>
                      </a:r>
                      <a:r>
                        <a:rPr kumimoji="1" lang="en-US" altLang="ja-JP" sz="1000" dirty="0">
                          <a:latin typeface="メイリオ" panose="020B0604030504040204" pitchFamily="50" charset="-128"/>
                          <a:ea typeface="メイリオ" panose="020B0604030504040204" pitchFamily="50" charset="-128"/>
                        </a:rPr>
                        <a:t>A</a:t>
                      </a:r>
                      <a:r>
                        <a:rPr kumimoji="1" lang="ja-JP" altLang="en-US" sz="1000" dirty="0">
                          <a:latin typeface="メイリオ" panose="020B0604030504040204" pitchFamily="50" charset="-128"/>
                          <a:ea typeface="メイリオ" panose="020B0604030504040204" pitchFamily="50" charset="-128"/>
                        </a:rPr>
                        <a:t>得点が１点以上</a:t>
                      </a:r>
                      <a:endParaRPr kumimoji="1" lang="en-US" altLang="ja-JP" sz="1000" dirty="0">
                        <a:latin typeface="メイリオ" panose="020B0604030504040204" pitchFamily="50" charset="-128"/>
                        <a:ea typeface="メイリオ" panose="020B0604030504040204" pitchFamily="50" charset="-128"/>
                      </a:endParaRPr>
                    </a:p>
                    <a:p>
                      <a:pPr marL="72000" indent="-72000"/>
                      <a:r>
                        <a:rPr kumimoji="1" lang="ja-JP" altLang="en-US" sz="1000" dirty="0">
                          <a:latin typeface="メイリオ" panose="020B0604030504040204" pitchFamily="50" charset="-128"/>
                          <a:ea typeface="メイリオ" panose="020B0604030504040204" pitchFamily="50" charset="-128"/>
                        </a:rPr>
                        <a:t>・</a:t>
                      </a:r>
                      <a:r>
                        <a:rPr kumimoji="1" lang="en-US" altLang="ja-JP" sz="1000" dirty="0">
                          <a:latin typeface="メイリオ" panose="020B0604030504040204" pitchFamily="50" charset="-128"/>
                          <a:ea typeface="メイリオ" panose="020B0604030504040204" pitchFamily="50" charset="-128"/>
                        </a:rPr>
                        <a:t>C</a:t>
                      </a:r>
                      <a:r>
                        <a:rPr kumimoji="1" lang="ja-JP" altLang="en-US" sz="1000" dirty="0">
                          <a:latin typeface="メイリオ" panose="020B0604030504040204" pitchFamily="50" charset="-128"/>
                          <a:ea typeface="メイリオ" panose="020B0604030504040204" pitchFamily="50" charset="-128"/>
                        </a:rPr>
                        <a:t>得点が１点以上</a:t>
                      </a: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5316359"/>
                  </a:ext>
                </a:extLst>
              </a:tr>
            </a:tbl>
          </a:graphicData>
        </a:graphic>
      </p:graphicFrame>
      <p:sp>
        <p:nvSpPr>
          <p:cNvPr id="8" name="テキスト ボックス 7">
            <a:extLst>
              <a:ext uri="{FF2B5EF4-FFF2-40B4-BE49-F238E27FC236}">
                <a16:creationId xmlns:a16="http://schemas.microsoft.com/office/drawing/2014/main" id="{A4A43ECC-F856-FC20-767D-980813317D64}"/>
              </a:ext>
            </a:extLst>
          </p:cNvPr>
          <p:cNvSpPr txBox="1"/>
          <p:nvPr/>
        </p:nvSpPr>
        <p:spPr>
          <a:xfrm>
            <a:off x="7585365" y="4914891"/>
            <a:ext cx="2313637" cy="707886"/>
          </a:xfrm>
          <a:prstGeom prst="rect">
            <a:avLst/>
          </a:prstGeom>
          <a:noFill/>
        </p:spPr>
        <p:txBody>
          <a:bodyPr wrap="square" rtlCol="0">
            <a:spAutoFit/>
          </a:bodyPr>
          <a:lstStyle/>
          <a:p>
            <a:pPr marL="72000" marR="0" lvl="0" indent="-72000" algn="l" defTabSz="4572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a:t>
            </a:r>
            <a:r>
              <a:rPr kumimoji="1" lang="ja-JP" altLang="en-US" sz="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１：Ｂ項目については、基準からは除外するが、当該評価票を用いて評価を行っていること</a:t>
            </a:r>
            <a:endParaRPr kumimoji="1" lang="en-US" altLang="ja-JP" sz="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72000" marR="0" lvl="0" indent="-72000" algn="l" defTabSz="4572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a:t>
            </a:r>
            <a:r>
              <a:rPr kumimoji="1" lang="ja-JP" altLang="en-US" sz="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２：７対１入院基本料（結核）、看護必要度加算、急性期看護補助体制加算、看護職員夜間配置加算、看護補助加算も同様</a:t>
            </a:r>
          </a:p>
        </p:txBody>
      </p:sp>
      <p:sp>
        <p:nvSpPr>
          <p:cNvPr id="9" name="スライド番号プレースホルダー 2">
            <a:extLst>
              <a:ext uri="{FF2B5EF4-FFF2-40B4-BE49-F238E27FC236}">
                <a16:creationId xmlns:a16="http://schemas.microsoft.com/office/drawing/2014/main" id="{2ED98BDD-C756-CEE6-5518-C6124B254A2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278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969491370"/>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重症度、医療・看護必要度</a:t>
            </a:r>
            <a:r>
              <a:rPr kumimoji="1" lang="en-US" altLang="ja-JP" b="1">
                <a:latin typeface="メイリオ" panose="020B0604030504040204" pitchFamily="50" charset="-128"/>
                <a:ea typeface="メイリオ" panose="020B0604030504040204" pitchFamily="50" charset="-128"/>
              </a:rPr>
              <a:t>Ⅱ</a:t>
            </a:r>
            <a:r>
              <a:rPr kumimoji="1" lang="ja-JP" altLang="en-US" b="1">
                <a:latin typeface="メイリオ" panose="020B0604030504040204" pitchFamily="50" charset="-128"/>
                <a:ea typeface="メイリオ" panose="020B0604030504040204" pitchFamily="50" charset="-128"/>
              </a:rPr>
              <a:t>の要件化</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患者の状態及び必要と考えられる医療機能に応じた入院医療の評価－④</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18800"/>
            <a:ext cx="9529762" cy="545042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重症度、医療・看護必要度の測定に係る負担軽減及び測定の適正化を更に推進する観点から、急性期一般入院料１（許可病床数</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床未満）又は急性期一般入院料２若しくは３（許可病床数</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床以上</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400</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床未満）を算定する病棟及び救命救急入院料２若しくは４又は特定集中治療室管理料を算定する治療室について、重症度、医療・看護必要度</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を用いることを要件化する。</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9" y="764957"/>
            <a:ext cx="5505398"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重症度、医療・看護必要度</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を要件とする対象病院の拡大</a:t>
            </a:r>
          </a:p>
        </p:txBody>
      </p:sp>
      <p:sp>
        <p:nvSpPr>
          <p:cNvPr id="3" name="正方形/長方形 2">
            <a:extLst>
              <a:ext uri="{FF2B5EF4-FFF2-40B4-BE49-F238E27FC236}">
                <a16:creationId xmlns:a16="http://schemas.microsoft.com/office/drawing/2014/main" id="{8036B5E1-3335-F2DA-CAB9-4E5EDB192B0C}"/>
              </a:ext>
            </a:extLst>
          </p:cNvPr>
          <p:cNvSpPr/>
          <p:nvPr/>
        </p:nvSpPr>
        <p:spPr>
          <a:xfrm>
            <a:off x="5215576" y="2689715"/>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4" name="正方形/長方形 3">
            <a:extLst>
              <a:ext uri="{FF2B5EF4-FFF2-40B4-BE49-F238E27FC236}">
                <a16:creationId xmlns:a16="http://schemas.microsoft.com/office/drawing/2014/main" id="{F9DDBAF7-ABDE-D881-311B-3F866E6864BC}"/>
              </a:ext>
            </a:extLst>
          </p:cNvPr>
          <p:cNvSpPr/>
          <p:nvPr/>
        </p:nvSpPr>
        <p:spPr>
          <a:xfrm>
            <a:off x="5241512" y="3034554"/>
            <a:ext cx="4320000" cy="1934608"/>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急性期一般入院料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急性期一般入院料１に係る届出を行っている病棟</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（許可病床数が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200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床未満の保険医療機関であって、重症度、医療・看護必要度</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を用いて評価を行うことが困難であることについて正当な理由があるものを除く。）、許可病床数が</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200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床以上であって急性期一般入院料２又は３に係る届出を行っている病棟</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及び許可病床数が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400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床以上の保険医療機関であって急性期一般入院料４又は５に係る届出を行っている病棟については、一般病棟用の重症度、医療・看護必要度</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を用いて評価を行うこと。</a:t>
            </a:r>
          </a:p>
          <a:p>
            <a:pPr marL="176213" marR="0" lvl="0" indent="-176213"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右矢印 89">
            <a:extLst>
              <a:ext uri="{FF2B5EF4-FFF2-40B4-BE49-F238E27FC236}">
                <a16:creationId xmlns:a16="http://schemas.microsoft.com/office/drawing/2014/main" id="{3EB7204E-3154-E35D-B4AA-A8F4949E754A}"/>
              </a:ext>
            </a:extLst>
          </p:cNvPr>
          <p:cNvSpPr/>
          <p:nvPr/>
        </p:nvSpPr>
        <p:spPr>
          <a:xfrm>
            <a:off x="4731543" y="353693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F19214A6-F78A-2682-1684-54DE2ADCCA24}"/>
              </a:ext>
            </a:extLst>
          </p:cNvPr>
          <p:cNvSpPr/>
          <p:nvPr/>
        </p:nvSpPr>
        <p:spPr>
          <a:xfrm>
            <a:off x="319029" y="2689715"/>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7" name="正方形/長方形 6">
            <a:extLst>
              <a:ext uri="{FF2B5EF4-FFF2-40B4-BE49-F238E27FC236}">
                <a16:creationId xmlns:a16="http://schemas.microsoft.com/office/drawing/2014/main" id="{488E82C2-FEC8-B961-5C57-BC373ECABB8A}"/>
              </a:ext>
            </a:extLst>
          </p:cNvPr>
          <p:cNvSpPr/>
          <p:nvPr/>
        </p:nvSpPr>
        <p:spPr>
          <a:xfrm>
            <a:off x="311928" y="3034552"/>
            <a:ext cx="4371398" cy="1934608"/>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急性期一般入院料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許可病床数が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床以上の保険医療機関であって、急性期一般入院料１に係る届出を行っている病棟及び許可病床数が</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400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床以上の保険医療機関であって、急性期一般入院料２から５までに係る届出を行っている病棟については、一般病棟用の重症度、医療・看護必要度</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を用いて評価を行うこと。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テキスト ボックス 15">
            <a:extLst>
              <a:ext uri="{FF2B5EF4-FFF2-40B4-BE49-F238E27FC236}">
                <a16:creationId xmlns:a16="http://schemas.microsoft.com/office/drawing/2014/main" id="{72DB0261-15D0-930A-F803-A3A9EEAF3463}"/>
              </a:ext>
            </a:extLst>
          </p:cNvPr>
          <p:cNvSpPr txBox="1"/>
          <p:nvPr/>
        </p:nvSpPr>
        <p:spPr>
          <a:xfrm>
            <a:off x="311928" y="5084503"/>
            <a:ext cx="5591595" cy="2616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救命救急入院料２及び４並びに特定集中治療室管理料についても、同様の見直しを行う。</a:t>
            </a:r>
          </a:p>
        </p:txBody>
      </p:sp>
      <p:sp>
        <p:nvSpPr>
          <p:cNvPr id="12" name="テキスト ボックス 11">
            <a:extLst>
              <a:ext uri="{FF2B5EF4-FFF2-40B4-BE49-F238E27FC236}">
                <a16:creationId xmlns:a16="http://schemas.microsoft.com/office/drawing/2014/main" id="{76CBEE27-946C-C453-BB6D-0997B9F240B6}"/>
              </a:ext>
            </a:extLst>
          </p:cNvPr>
          <p:cNvSpPr txBox="1"/>
          <p:nvPr/>
        </p:nvSpPr>
        <p:spPr>
          <a:xfrm>
            <a:off x="157016" y="5599956"/>
            <a:ext cx="9560865" cy="615553"/>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617663" algn="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p>
          <a:p>
            <a:pPr marL="92075" marR="0" lvl="0" indent="-92075" algn="l" defTabSz="914400" rtl="0" eaLnBrk="1" fontAlgn="auto" latinLnBrk="0" hangingPunct="1">
              <a:lnSpc>
                <a:spcPct val="100000"/>
              </a:lnSpc>
              <a:spcBef>
                <a:spcPts val="0"/>
              </a:spcBef>
              <a:spcAft>
                <a:spcPts val="0"/>
              </a:spcAft>
              <a:buClrTx/>
              <a:buSzTx/>
              <a:buFontTx/>
              <a:buNone/>
              <a:tabLst>
                <a:tab pos="161766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令和６年３月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31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日において現に届出を行っている病棟については、令和７年９月</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日までの間に限り、必要度</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を用いた評価に係る要件を満たすものとみなす。</a:t>
            </a:r>
          </a:p>
        </p:txBody>
      </p:sp>
      <p:sp>
        <p:nvSpPr>
          <p:cNvPr id="8" name="スライド番号プレースホルダー 2">
            <a:extLst>
              <a:ext uri="{FF2B5EF4-FFF2-40B4-BE49-F238E27FC236}">
                <a16:creationId xmlns:a16="http://schemas.microsoft.com/office/drawing/2014/main" id="{2B0D345C-9A23-95A6-7E7A-05F2B412ABE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279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10260254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C5AC420B-8322-43F4-ABE3-95386039621C}"/>
              </a:ext>
            </a:extLst>
          </p:cNvPr>
          <p:cNvSpPr txBox="1"/>
          <p:nvPr/>
        </p:nvSpPr>
        <p:spPr>
          <a:xfrm>
            <a:off x="253847" y="737701"/>
            <a:ext cx="9398307" cy="442429"/>
          </a:xfrm>
          <a:prstGeom prst="rect">
            <a:avLst/>
          </a:prstGeom>
          <a:noFill/>
        </p:spPr>
        <p:txBody>
          <a:bodyPr wrap="square" rtlCol="0">
            <a:spAutoFit/>
          </a:bodyP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国民医療を守る議員の会（令和</a:t>
            </a:r>
            <a:r>
              <a:rPr kumimoji="1" lang="en-US" altLang="ja-JP" sz="2275" b="0" i="0" u="none" strike="noStrike" kern="1200" cap="none" spc="0" normalizeH="0" baseline="0" noProof="0" dirty="0">
                <a:ln>
                  <a:noFill/>
                </a:ln>
                <a:solidFill>
                  <a:srgbClr val="0000FF"/>
                </a:solidFill>
                <a:effectLst/>
                <a:uLnTx/>
                <a:uFillTx/>
                <a:latin typeface="Arial"/>
                <a:ea typeface="ＭＳ Ｐゴシック"/>
                <a:cs typeface="+mn-cs"/>
              </a:rPr>
              <a:t>5</a:t>
            </a: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年</a:t>
            </a:r>
            <a:r>
              <a:rPr kumimoji="1" lang="en-US" altLang="ja-JP" sz="2275" b="0" i="0" u="none" strike="noStrike" kern="1200" cap="none" spc="0" normalizeH="0" baseline="0" noProof="0" dirty="0">
                <a:ln>
                  <a:noFill/>
                </a:ln>
                <a:solidFill>
                  <a:srgbClr val="0000FF"/>
                </a:solidFill>
                <a:effectLst/>
                <a:uLnTx/>
                <a:uFillTx/>
                <a:latin typeface="Arial"/>
                <a:ea typeface="ＭＳ Ｐゴシック"/>
                <a:cs typeface="+mn-cs"/>
              </a:rPr>
              <a:t>12</a:t>
            </a: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月</a:t>
            </a:r>
            <a:r>
              <a:rPr kumimoji="1" lang="en-US" altLang="ja-JP" sz="2275" b="0" i="0" u="none" strike="noStrike" kern="1200" cap="none" spc="0" normalizeH="0" baseline="0" noProof="0" dirty="0">
                <a:ln>
                  <a:noFill/>
                </a:ln>
                <a:solidFill>
                  <a:srgbClr val="0000FF"/>
                </a:solidFill>
                <a:effectLst/>
                <a:uLnTx/>
                <a:uFillTx/>
                <a:latin typeface="Arial"/>
                <a:ea typeface="ＭＳ Ｐゴシック"/>
                <a:cs typeface="+mn-cs"/>
              </a:rPr>
              <a:t>5</a:t>
            </a:r>
            <a:r>
              <a:rPr kumimoji="1" lang="ja-JP" altLang="en-US" sz="2275" b="0" i="0" u="none" strike="noStrike" kern="1200" cap="none" spc="0" normalizeH="0" baseline="0" noProof="0" dirty="0">
                <a:ln>
                  <a:noFill/>
                </a:ln>
                <a:solidFill>
                  <a:srgbClr val="0000FF"/>
                </a:solidFill>
                <a:effectLst/>
                <a:uLnTx/>
                <a:uFillTx/>
                <a:latin typeface="Arial"/>
                <a:ea typeface="ＭＳ Ｐゴシック"/>
                <a:cs typeface="+mn-cs"/>
              </a:rPr>
              <a:t>日）</a:t>
            </a:r>
          </a:p>
        </p:txBody>
      </p:sp>
      <p:sp>
        <p:nvSpPr>
          <p:cNvPr id="7" name="正方形/長方形 6">
            <a:extLst>
              <a:ext uri="{FF2B5EF4-FFF2-40B4-BE49-F238E27FC236}">
                <a16:creationId xmlns:a16="http://schemas.microsoft.com/office/drawing/2014/main" id="{571BD583-B3CB-437E-AB66-7C8DEFB4ACB8}"/>
              </a:ext>
            </a:extLst>
          </p:cNvPr>
          <p:cNvSpPr/>
          <p:nvPr/>
        </p:nvSpPr>
        <p:spPr>
          <a:xfrm>
            <a:off x="253847" y="1162817"/>
            <a:ext cx="9398308" cy="4611594"/>
          </a:xfrm>
          <a:prstGeom prst="rect">
            <a:avLst/>
          </a:prstGeom>
          <a:solidFill>
            <a:srgbClr val="FFFFDD"/>
          </a:solidFill>
          <a:ln>
            <a:solidFill>
              <a:srgbClr val="FFCD2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ja-JP" altLang="en-US" sz="3250" b="0" i="0" u="none" strike="noStrike" kern="1200" cap="none" spc="0" normalizeH="0" baseline="0" noProof="0" dirty="0">
              <a:ln>
                <a:noFill/>
              </a:ln>
              <a:solidFill>
                <a:srgbClr val="FF0000"/>
              </a:solidFill>
              <a:effectLst/>
              <a:uLnTx/>
              <a:uFillTx/>
              <a:latin typeface="Arial"/>
              <a:ea typeface="ＭＳ Ｐゴシック"/>
              <a:cs typeface="+mn-cs"/>
            </a:endParaRPr>
          </a:p>
        </p:txBody>
      </p:sp>
      <p:sp>
        <p:nvSpPr>
          <p:cNvPr id="3" name="テキスト ボックス 2">
            <a:extLst>
              <a:ext uri="{FF2B5EF4-FFF2-40B4-BE49-F238E27FC236}">
                <a16:creationId xmlns:a16="http://schemas.microsoft.com/office/drawing/2014/main" id="{EA1BE15C-BC5A-8B71-EB5A-EDC66553E10C}"/>
              </a:ext>
            </a:extLst>
          </p:cNvPr>
          <p:cNvSpPr txBox="1"/>
          <p:nvPr/>
        </p:nvSpPr>
        <p:spPr>
          <a:xfrm>
            <a:off x="270134" y="1145654"/>
            <a:ext cx="6082495" cy="1030410"/>
          </a:xfrm>
          <a:prstGeom prst="rect">
            <a:avLst/>
          </a:prstGeom>
          <a:noFill/>
        </p:spPr>
        <p:txBody>
          <a:bodyPr wrap="square" rtlCol="0" anchor="ctr">
            <a:spAutoFit/>
          </a:bodyPr>
          <a:lstStyle/>
          <a:p>
            <a:pPr marL="0" marR="0" lvl="0" indent="122536" algn="l" defTabSz="742950" rtl="0" eaLnBrk="1" fontAlgn="auto" latinLnBrk="0" hangingPunct="1">
              <a:lnSpc>
                <a:spcPct val="100000"/>
              </a:lnSpc>
              <a:spcBef>
                <a:spcPts val="0"/>
              </a:spcBef>
              <a:spcAft>
                <a:spcPts val="0"/>
              </a:spcAft>
              <a:buClrTx/>
              <a:buSzTx/>
              <a:buFontTx/>
              <a:buNone/>
              <a:tabLst/>
              <a:defRPr/>
            </a:pPr>
            <a:r>
              <a:rPr kumimoji="1" lang="ja-JP" altLang="en-US" sz="1219" b="0" i="0" u="none" strike="noStrike" kern="1200" cap="none" spc="0" normalizeH="0" baseline="0" noProof="0" dirty="0">
                <a:ln>
                  <a:noFill/>
                </a:ln>
                <a:solidFill>
                  <a:prstClr val="black"/>
                </a:solidFill>
                <a:effectLst/>
                <a:uLnTx/>
                <a:uFillTx/>
                <a:latin typeface="Arial"/>
                <a:ea typeface="ＭＳ Ｐゴシック"/>
                <a:cs typeface="+mn-cs"/>
              </a:rPr>
              <a:t>国民医療を守る議員の会（会長：加藤勝信・衆議院議員）が令和</a:t>
            </a:r>
            <a:r>
              <a:rPr kumimoji="1" lang="en-US" altLang="ja-JP" sz="1219" b="0" i="0" u="none" strike="noStrike" kern="1200" cap="none" spc="0" normalizeH="0" baseline="0" noProof="0" dirty="0">
                <a:ln>
                  <a:noFill/>
                </a:ln>
                <a:solidFill>
                  <a:prstClr val="black"/>
                </a:solidFill>
                <a:effectLst/>
                <a:uLnTx/>
                <a:uFillTx/>
                <a:latin typeface="Arial"/>
                <a:ea typeface="ＭＳ Ｐゴシック"/>
                <a:cs typeface="+mn-cs"/>
              </a:rPr>
              <a:t>5</a:t>
            </a:r>
            <a:r>
              <a:rPr kumimoji="1" lang="ja-JP" altLang="en-US" sz="1219" b="0" i="0" u="none" strike="noStrike" kern="1200" cap="none" spc="0" normalizeH="0" baseline="0" noProof="0" dirty="0">
                <a:ln>
                  <a:noFill/>
                </a:ln>
                <a:solidFill>
                  <a:prstClr val="black"/>
                </a:solidFill>
                <a:effectLst/>
                <a:uLnTx/>
                <a:uFillTx/>
                <a:latin typeface="Arial"/>
                <a:ea typeface="ＭＳ Ｐゴシック"/>
                <a:cs typeface="+mn-cs"/>
              </a:rPr>
              <a:t>年</a:t>
            </a:r>
            <a:r>
              <a:rPr kumimoji="1" lang="en-US" altLang="ja-JP" sz="1219" b="0" i="0" u="none" strike="noStrike" kern="1200" cap="none" spc="0" normalizeH="0" baseline="0" noProof="0" dirty="0">
                <a:ln>
                  <a:noFill/>
                </a:ln>
                <a:solidFill>
                  <a:prstClr val="black"/>
                </a:solidFill>
                <a:effectLst/>
                <a:uLnTx/>
                <a:uFillTx/>
                <a:latin typeface="Arial"/>
                <a:ea typeface="ＭＳ Ｐゴシック"/>
                <a:cs typeface="+mn-cs"/>
              </a:rPr>
              <a:t>12</a:t>
            </a:r>
            <a:r>
              <a:rPr kumimoji="1" lang="ja-JP" altLang="en-US" sz="1219" b="0" i="0" u="none" strike="noStrike" kern="1200" cap="none" spc="0" normalizeH="0" baseline="0" noProof="0" dirty="0">
                <a:ln>
                  <a:noFill/>
                </a:ln>
                <a:solidFill>
                  <a:prstClr val="black"/>
                </a:solidFill>
                <a:effectLst/>
                <a:uLnTx/>
                <a:uFillTx/>
                <a:latin typeface="Arial"/>
                <a:ea typeface="ＭＳ Ｐゴシック"/>
                <a:cs typeface="+mn-cs"/>
              </a:rPr>
              <a:t>月</a:t>
            </a:r>
            <a:r>
              <a:rPr kumimoji="1" lang="en-US" altLang="ja-JP" sz="1219" b="0" i="0" u="none" strike="noStrike" kern="1200" cap="none" spc="0" normalizeH="0" baseline="0" noProof="0" dirty="0">
                <a:ln>
                  <a:noFill/>
                </a:ln>
                <a:solidFill>
                  <a:prstClr val="black"/>
                </a:solidFill>
                <a:effectLst/>
                <a:uLnTx/>
                <a:uFillTx/>
                <a:latin typeface="Arial"/>
                <a:ea typeface="ＭＳ Ｐゴシック"/>
                <a:cs typeface="+mn-cs"/>
              </a:rPr>
              <a:t>5</a:t>
            </a:r>
            <a:r>
              <a:rPr kumimoji="1" lang="ja-JP" altLang="en-US" sz="1219" b="0" i="0" u="none" strike="noStrike" kern="1200" cap="none" spc="0" normalizeH="0" baseline="0" noProof="0" dirty="0">
                <a:ln>
                  <a:noFill/>
                </a:ln>
                <a:solidFill>
                  <a:prstClr val="black"/>
                </a:solidFill>
                <a:effectLst/>
                <a:uLnTx/>
                <a:uFillTx/>
                <a:latin typeface="Arial"/>
                <a:ea typeface="ＭＳ Ｐゴシック"/>
                <a:cs typeface="+mn-cs"/>
              </a:rPr>
              <a:t>日、都内で開催された。</a:t>
            </a:r>
            <a:endParaRPr kumimoji="1" lang="en-US" altLang="ja-JP" sz="1219" b="0" i="0" u="none" strike="noStrike" kern="1200" cap="none" spc="0" normalizeH="0" baseline="0" noProof="0" dirty="0">
              <a:ln>
                <a:noFill/>
              </a:ln>
              <a:solidFill>
                <a:prstClr val="black"/>
              </a:solidFill>
              <a:effectLst/>
              <a:uLnTx/>
              <a:uFillTx/>
              <a:latin typeface="Arial"/>
              <a:ea typeface="ＭＳ Ｐゴシック"/>
              <a:cs typeface="+mn-cs"/>
            </a:endParaRPr>
          </a:p>
          <a:p>
            <a:pPr marL="0" marR="0" lvl="0" indent="122536" algn="l" defTabSz="742950" rtl="0" eaLnBrk="1" fontAlgn="auto" latinLnBrk="0" hangingPunct="1">
              <a:lnSpc>
                <a:spcPct val="100000"/>
              </a:lnSpc>
              <a:spcBef>
                <a:spcPts val="0"/>
              </a:spcBef>
              <a:spcAft>
                <a:spcPts val="0"/>
              </a:spcAft>
              <a:buClrTx/>
              <a:buSzTx/>
              <a:buFontTx/>
              <a:buNone/>
              <a:tabLst/>
              <a:defRPr/>
            </a:pPr>
            <a:r>
              <a:rPr kumimoji="1" lang="ja-JP" altLang="en-US" sz="1219" b="0" i="0" u="none" strike="noStrike" kern="1200" cap="none" spc="0" normalizeH="0" baseline="0" noProof="0" dirty="0">
                <a:ln>
                  <a:noFill/>
                </a:ln>
                <a:solidFill>
                  <a:prstClr val="black"/>
                </a:solidFill>
                <a:effectLst/>
                <a:uLnTx/>
                <a:uFillTx/>
                <a:latin typeface="Arial"/>
                <a:ea typeface="ＭＳ Ｐゴシック"/>
                <a:cs typeface="+mn-cs"/>
              </a:rPr>
              <a:t>日本医師会からは松本吉郎会長始め常勤役員らが、また都道府県医師会の役員も出席した。さらに、国会議員は</a:t>
            </a:r>
            <a:r>
              <a:rPr kumimoji="1" lang="en-US" altLang="ja-JP" sz="1219" b="0" i="0" u="none" strike="noStrike" kern="1200" cap="none" spc="0" normalizeH="0" baseline="0" noProof="0" dirty="0">
                <a:ln>
                  <a:noFill/>
                </a:ln>
                <a:solidFill>
                  <a:prstClr val="black"/>
                </a:solidFill>
                <a:effectLst/>
                <a:uLnTx/>
                <a:uFillTx/>
                <a:latin typeface="Arial"/>
                <a:ea typeface="ＭＳ Ｐゴシック"/>
                <a:cs typeface="+mn-cs"/>
              </a:rPr>
              <a:t>143</a:t>
            </a:r>
            <a:r>
              <a:rPr kumimoji="1" lang="ja-JP" altLang="en-US" sz="1219" b="0" i="0" u="none" strike="noStrike" kern="1200" cap="none" spc="0" normalizeH="0" baseline="0" noProof="0" dirty="0">
                <a:ln>
                  <a:noFill/>
                </a:ln>
                <a:solidFill>
                  <a:prstClr val="black"/>
                </a:solidFill>
                <a:effectLst/>
                <a:uLnTx/>
                <a:uFillTx/>
                <a:latin typeface="Arial"/>
                <a:ea typeface="ＭＳ Ｐゴシック"/>
                <a:cs typeface="+mn-cs"/>
              </a:rPr>
              <a:t>名が出席し、プラス改定に向けて</a:t>
            </a:r>
            <a:r>
              <a:rPr kumimoji="1" lang="en-US" altLang="ja-JP" sz="1219" b="0" i="0" u="none" strike="noStrike" kern="1200" cap="none" spc="0" normalizeH="0" baseline="0" noProof="0" dirty="0">
                <a:ln>
                  <a:noFill/>
                </a:ln>
                <a:solidFill>
                  <a:prstClr val="black"/>
                </a:solidFill>
                <a:effectLst/>
                <a:uLnTx/>
                <a:uFillTx/>
                <a:latin typeface="Arial"/>
                <a:ea typeface="ＭＳ Ｐゴシック"/>
                <a:cs typeface="+mn-cs"/>
              </a:rPr>
              <a:t>35</a:t>
            </a:r>
            <a:r>
              <a:rPr kumimoji="1" lang="ja-JP" altLang="en-US" sz="1219" b="0" i="0" u="none" strike="noStrike" kern="1200" cap="none" spc="0" normalizeH="0" baseline="0" noProof="0" dirty="0">
                <a:ln>
                  <a:noFill/>
                </a:ln>
                <a:solidFill>
                  <a:prstClr val="black"/>
                </a:solidFill>
                <a:effectLst/>
                <a:uLnTx/>
                <a:uFillTx/>
                <a:latin typeface="Arial"/>
                <a:ea typeface="ＭＳ Ｐゴシック"/>
                <a:cs typeface="+mn-cs"/>
              </a:rPr>
              <a:t>人以上の議員から熱い意見が寄せられた。</a:t>
            </a:r>
            <a:endParaRPr kumimoji="1" lang="en-US" altLang="ja-JP" sz="1219" b="0" i="0" u="none" strike="noStrike" kern="1200" cap="none" spc="0" normalizeH="0" baseline="0" noProof="0" dirty="0">
              <a:ln>
                <a:noFill/>
              </a:ln>
              <a:solidFill>
                <a:prstClr val="black"/>
              </a:solidFill>
              <a:effectLst/>
              <a:uLnTx/>
              <a:uFillTx/>
              <a:latin typeface="Arial"/>
              <a:ea typeface="ＭＳ Ｐゴシック"/>
              <a:cs typeface="+mn-cs"/>
            </a:endParaRPr>
          </a:p>
        </p:txBody>
      </p:sp>
      <p:pic>
        <p:nvPicPr>
          <p:cNvPr id="5" name="図 4">
            <a:extLst>
              <a:ext uri="{FF2B5EF4-FFF2-40B4-BE49-F238E27FC236}">
                <a16:creationId xmlns:a16="http://schemas.microsoft.com/office/drawing/2014/main" id="{FFCC869A-ACCD-DC66-1319-42A503262BDE}"/>
              </a:ext>
            </a:extLst>
          </p:cNvPr>
          <p:cNvPicPr>
            <a:picLocks noChangeAspect="1"/>
          </p:cNvPicPr>
          <p:nvPr/>
        </p:nvPicPr>
        <p:blipFill>
          <a:blip r:embed="rId3"/>
          <a:stretch>
            <a:fillRect/>
          </a:stretch>
        </p:blipFill>
        <p:spPr>
          <a:xfrm>
            <a:off x="6352629" y="1228735"/>
            <a:ext cx="3232065" cy="4474796"/>
          </a:xfrm>
          <a:prstGeom prst="rect">
            <a:avLst/>
          </a:prstGeom>
          <a:ln>
            <a:solidFill>
              <a:schemeClr val="tx1"/>
            </a:solidFill>
          </a:ln>
        </p:spPr>
      </p:pic>
      <p:pic>
        <p:nvPicPr>
          <p:cNvPr id="10" name="図 9" descr="スーツを着た男性たち&#10;&#10;自動的に生成された説明">
            <a:extLst>
              <a:ext uri="{FF2B5EF4-FFF2-40B4-BE49-F238E27FC236}">
                <a16:creationId xmlns:a16="http://schemas.microsoft.com/office/drawing/2014/main" id="{07E3599B-0A3B-6007-A447-D5AAF63C474A}"/>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70241" y="2193140"/>
            <a:ext cx="5265585" cy="3510390"/>
          </a:xfrm>
          <a:prstGeom prst="rect">
            <a:avLst/>
          </a:prstGeom>
          <a:ln>
            <a:solidFill>
              <a:schemeClr val="tx1"/>
            </a:solidFill>
          </a:ln>
        </p:spPr>
      </p:pic>
      <p:sp>
        <p:nvSpPr>
          <p:cNvPr id="4" name="スライド番号プレースホルダー 2">
            <a:extLst>
              <a:ext uri="{FF2B5EF4-FFF2-40B4-BE49-F238E27FC236}">
                <a16:creationId xmlns:a16="http://schemas.microsoft.com/office/drawing/2014/main" id="{2D08B7E7-7A26-4D26-0DF4-872849E4C75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a:cs typeface="+mn-cs"/>
            </a:endParaRPr>
          </a:p>
        </p:txBody>
      </p:sp>
    </p:spTree>
    <p:extLst>
      <p:ext uri="{BB962C8B-B14F-4D97-AF65-F5344CB8AC3E}">
        <p14:creationId xmlns:p14="http://schemas.microsoft.com/office/powerpoint/2010/main" val="767868161"/>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96614" y="6471047"/>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280</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3709687602"/>
              </p:ext>
            </p:extLst>
          </p:nvPr>
        </p:nvGraphicFramePr>
        <p:xfrm>
          <a:off x="389493" y="694282"/>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dirty="0">
                          <a:solidFill>
                            <a:schemeClr val="tx1"/>
                          </a:solidFill>
                          <a:latin typeface="+mn-ea"/>
                          <a:ea typeface="+mn-ea"/>
                        </a:rPr>
                        <a:t>リハビリテーション、栄養管理及び口腔管理の連携・推進</a:t>
                      </a:r>
                      <a:endParaRPr kumimoji="1" lang="ja-JP" altLang="en-US" sz="2600" b="0" i="0" u="none" strike="noStrike" kern="1200" cap="none" spc="0" normalizeH="0" baseline="0" noProof="0" dirty="0">
                        <a:ln>
                          <a:noFill/>
                        </a:ln>
                        <a:solidFill>
                          <a:schemeClr val="tx1"/>
                        </a:solidFill>
                        <a:effectLst/>
                        <a:uLnTx/>
                        <a:uFillTx/>
                        <a:latin typeface="+mn-ea"/>
                        <a:ea typeface="+mn-ea"/>
                        <a:cs typeface="+mn-cs"/>
                      </a:endParaRP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3827342340"/>
              </p:ext>
            </p:extLst>
          </p:nvPr>
        </p:nvGraphicFramePr>
        <p:xfrm>
          <a:off x="766353" y="1428750"/>
          <a:ext cx="8534401" cy="4610100"/>
        </p:xfrm>
        <a:graphic>
          <a:graphicData uri="http://schemas.openxmlformats.org/drawingml/2006/table">
            <a:tbl>
              <a:tblPr firstRow="1" bandRow="1">
                <a:tableStyleId>{5C22544A-7EE6-4342-B048-85BDC9FD1C3A}</a:tableStyleId>
              </a:tblPr>
              <a:tblGrid>
                <a:gridCol w="8534401">
                  <a:extLst>
                    <a:ext uri="{9D8B030D-6E8A-4147-A177-3AD203B41FA5}">
                      <a16:colId xmlns:a16="http://schemas.microsoft.com/office/drawing/2014/main" val="4124765003"/>
                    </a:ext>
                  </a:extLst>
                </a:gridCol>
              </a:tblGrid>
              <a:tr h="4610100">
                <a:tc>
                  <a:txBody>
                    <a:bodyPr/>
                    <a:lstStyle/>
                    <a:p>
                      <a:pPr>
                        <a:spcBef>
                          <a:spcPts val="1200"/>
                        </a:spcBef>
                      </a:pPr>
                      <a:r>
                        <a:rPr kumimoji="1" lang="ja-JP" altLang="en-US" sz="2400" b="1" u="none" dirty="0">
                          <a:solidFill>
                            <a:schemeClr val="tx1"/>
                          </a:solidFill>
                          <a:latin typeface="+mn-ea"/>
                          <a:ea typeface="+mn-ea"/>
                        </a:rPr>
                        <a:t>＜概要＞</a:t>
                      </a:r>
                      <a:endParaRPr kumimoji="1" lang="en-US" altLang="ja-JP" sz="2400" b="1" i="0" u="none" strike="noStrike" kern="1200" cap="none" spc="0" normalizeH="0" baseline="0" dirty="0">
                        <a:ln>
                          <a:noFill/>
                        </a:ln>
                        <a:solidFill>
                          <a:schemeClr val="tx1"/>
                        </a:solidFill>
                        <a:effectLst/>
                        <a:uLnTx/>
                        <a:uFillTx/>
                        <a:latin typeface="+mn-ea"/>
                        <a:ea typeface="+mn-ea"/>
                        <a:cs typeface="+mn-cs"/>
                      </a:endParaRPr>
                    </a:p>
                    <a:p>
                      <a:pPr marL="324000" lvl="1" indent="-457200">
                        <a:spcBef>
                          <a:spcPts val="1200"/>
                        </a:spcBef>
                      </a:pPr>
                      <a:r>
                        <a:rPr kumimoji="1" lang="ja-JP" altLang="en-US" sz="2400" b="1" i="0" u="none" strike="noStrike" kern="1200" cap="none" spc="0" normalizeH="0" baseline="0" noProof="0" dirty="0">
                          <a:ln>
                            <a:noFill/>
                          </a:ln>
                          <a:solidFill>
                            <a:schemeClr val="tx1"/>
                          </a:solidFill>
                          <a:effectLst/>
                          <a:uLnTx/>
                          <a:uFillTx/>
                          <a:latin typeface="+mn-ea"/>
                          <a:ea typeface="+mn-ea"/>
                          <a:cs typeface="+mn-cs"/>
                        </a:rPr>
                        <a:t>○ＡＤＬの低下の防止等を効果的に行うため、より早期からの取組の評価や切れ目のない多職種による取組を推進</a:t>
                      </a:r>
                      <a:endParaRPr kumimoji="1" lang="en-US" altLang="ja-JP" sz="2400" b="1" i="0" u="none" strike="noStrike" kern="1200" cap="none" spc="0" normalizeH="0" baseline="0" noProof="0" dirty="0">
                        <a:ln>
                          <a:noFill/>
                        </a:ln>
                        <a:solidFill>
                          <a:schemeClr val="tx1"/>
                        </a:solidFill>
                        <a:effectLst/>
                        <a:uLnTx/>
                        <a:uFillTx/>
                        <a:latin typeface="+mn-ea"/>
                        <a:ea typeface="+mn-ea"/>
                        <a:cs typeface="+mn-cs"/>
                      </a:endParaRPr>
                    </a:p>
                    <a:p>
                      <a:pPr marL="742950" marR="0" lvl="2" indent="-457200" algn="l" defTabSz="914400" rtl="0" eaLnBrk="1" fontAlgn="auto" latinLnBrk="0" hangingPunct="1">
                        <a:lnSpc>
                          <a:spcPct val="100000"/>
                        </a:lnSpc>
                        <a:spcBef>
                          <a:spcPts val="1200"/>
                        </a:spcBef>
                        <a:spcAft>
                          <a:spcPts val="0"/>
                        </a:spcAft>
                        <a:buClrTx/>
                        <a:buSzTx/>
                        <a:buFontTx/>
                        <a:buNone/>
                        <a:tabLst/>
                        <a:defRPr/>
                      </a:pPr>
                      <a:r>
                        <a:rPr kumimoji="1" lang="ja-JP" altLang="en-US"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入院した患者全員に対し、</a:t>
                      </a:r>
                      <a:r>
                        <a:rPr kumimoji="1" lang="ja-JP" altLang="en-US" sz="2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入院後</a:t>
                      </a:r>
                      <a:r>
                        <a:rPr kumimoji="1" lang="en-US" altLang="ja-JP" sz="2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48</a:t>
                      </a:r>
                      <a:r>
                        <a:rPr kumimoji="1" lang="ja-JP" altLang="en-US" sz="2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時間以内に</a:t>
                      </a:r>
                      <a:r>
                        <a:rPr kumimoji="1" lang="en-US" altLang="ja-JP" sz="2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ADL</a:t>
                      </a:r>
                      <a:r>
                        <a:rPr kumimoji="1" lang="ja-JP" altLang="en-US" sz="2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、栄養状態及び口腔状態に関する評価</a:t>
                      </a:r>
                      <a:r>
                        <a:rPr kumimoji="1" lang="ja-JP" altLang="en-US"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を行い、リハビリテーション、栄養管理及び口腔管理に係る計画の作成及び計画に基づく</a:t>
                      </a:r>
                      <a:r>
                        <a:rPr kumimoji="1" lang="ja-JP" altLang="en-US" sz="2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多職種による取組（土曜、日曜及び祝日に行うリハビリテーションを含む）</a:t>
                      </a:r>
                      <a:r>
                        <a:rPr kumimoji="1" lang="ja-JP" altLang="en-US"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を行う体制の確保に係る</a:t>
                      </a:r>
                      <a:br>
                        <a:rPr kumimoji="1" lang="en-US" altLang="ja-JP"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br>
                      <a:r>
                        <a:rPr kumimoji="1" lang="ja-JP" altLang="en-US"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2200" b="1"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リハビリテーション・栄養・口腔連携体制加算</a:t>
                      </a:r>
                      <a:br>
                        <a:rPr kumimoji="1" lang="en-US" altLang="ja-JP" sz="2200" b="1"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br>
                      <a:r>
                        <a:rPr kumimoji="1" lang="ja-JP" altLang="en-US" sz="2200" b="1"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　　　　　　　　　　　　　　　　　（１日につき</a:t>
                      </a:r>
                      <a:r>
                        <a:rPr kumimoji="1" lang="en-US" altLang="ja-JP" sz="2200" b="1"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120</a:t>
                      </a:r>
                      <a:r>
                        <a:rPr kumimoji="1" lang="ja-JP" altLang="en-US" sz="2200" b="1"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点）</a:t>
                      </a:r>
                      <a:br>
                        <a:rPr kumimoji="1" lang="en-US" altLang="ja-JP" sz="2200" b="1"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br>
                      <a:r>
                        <a:rPr kumimoji="1" lang="ja-JP" altLang="en-US"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を新設する。</a:t>
                      </a:r>
                      <a:endParaRPr kumimoji="1" lang="en-US" altLang="ja-JP"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1279638915"/>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sz="2200" b="1"/>
              <a:t>急性期におけるリハビリテーション、栄養管理及び口腔管理の取組の推進</a:t>
            </a:r>
            <a:endParaRPr kumimoji="1" lang="ja-JP" altLang="en-US" sz="2200"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798"/>
            <a:ext cx="9529762" cy="5760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急性期医療における</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ADL</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が低下しないための取組を推進するとともに、リハビリテーション、栄養管理及び口腔管理の連携・推進を図る観点から、土曜日、日曜日及び祝日に行うリハビリテーションを含むリハビリテーション、栄養管理及び口腔管理について、新たな評価を行う。</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リハビリテーション・栄養・口腔連携体制加算（１日につき）</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728267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急性期におけるリハビリテーション、栄養管理及び口腔管理の取組の推進①</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リハビリテーション、栄養管理及び口腔管理の連携・推進－①</a:t>
            </a:r>
          </a:p>
        </p:txBody>
      </p:sp>
      <p:pic>
        <p:nvPicPr>
          <p:cNvPr id="9" name="Picture 2" descr="初回離床する患者さんのイラスト">
            <a:extLst>
              <a:ext uri="{FF2B5EF4-FFF2-40B4-BE49-F238E27FC236}">
                <a16:creationId xmlns:a16="http://schemas.microsoft.com/office/drawing/2014/main" id="{DB63B300-737B-BC5C-9E39-572246BBEC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12311" y="2816468"/>
            <a:ext cx="2658722" cy="2658722"/>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0" descr="多職種カンファレンスの様子のイラスト">
            <a:extLst>
              <a:ext uri="{FF2B5EF4-FFF2-40B4-BE49-F238E27FC236}">
                <a16:creationId xmlns:a16="http://schemas.microsoft.com/office/drawing/2014/main" id="{0449C721-B525-219F-97C9-481C37CB62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62026" y="2776253"/>
            <a:ext cx="2566610" cy="2566610"/>
          </a:xfrm>
          <a:prstGeom prst="rect">
            <a:avLst/>
          </a:prstGeom>
          <a:noFill/>
          <a:extLst>
            <a:ext uri="{909E8E84-426E-40DD-AFC4-6F175D3DCCD1}">
              <a14:hiddenFill xmlns:a14="http://schemas.microsoft.com/office/drawing/2010/main">
                <a:solidFill>
                  <a:srgbClr val="FFFFFF"/>
                </a:solidFill>
              </a14:hiddenFill>
            </a:ext>
          </a:extLst>
        </p:spPr>
      </p:pic>
      <p:sp>
        <p:nvSpPr>
          <p:cNvPr id="14" name="テキスト ボックス 13">
            <a:extLst>
              <a:ext uri="{FF2B5EF4-FFF2-40B4-BE49-F238E27FC236}">
                <a16:creationId xmlns:a16="http://schemas.microsoft.com/office/drawing/2014/main" id="{48660B50-B362-5F4D-22EF-4C670434282D}"/>
              </a:ext>
            </a:extLst>
          </p:cNvPr>
          <p:cNvSpPr txBox="1"/>
          <p:nvPr/>
        </p:nvSpPr>
        <p:spPr>
          <a:xfrm>
            <a:off x="311928" y="5629255"/>
            <a:ext cx="5267597" cy="104644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より早期からの切れ目のないリハ（離床）・栄養・口腔の取組</a:t>
            </a:r>
            <a:endPar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・疾患別リハビリテーション等の提供による</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ADL</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等の改善</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・土曜日、日曜日及び祝日に行うリハビリテーションの提供</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・入棟後早期のリハビリテーションの実施</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・病棟専任の管理栄養士による早期評価と介入</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テキスト ボックス 15">
            <a:extLst>
              <a:ext uri="{FF2B5EF4-FFF2-40B4-BE49-F238E27FC236}">
                <a16:creationId xmlns:a16="http://schemas.microsoft.com/office/drawing/2014/main" id="{254F6757-9822-D3BA-F2E4-8545B46F75A9}"/>
              </a:ext>
            </a:extLst>
          </p:cNvPr>
          <p:cNvSpPr txBox="1"/>
          <p:nvPr/>
        </p:nvSpPr>
        <p:spPr>
          <a:xfrm>
            <a:off x="5936059" y="5628541"/>
            <a:ext cx="3317081" cy="86177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多職種による評価と計画</a:t>
            </a:r>
            <a:endPar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・原則</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48</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時間以内の評価と計画作成</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・口腔状態の評価と歯科医師等の連携</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・定期的カンファレンスによる情報連携</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スライド番号プレースホルダー 2">
            <a:extLst>
              <a:ext uri="{FF2B5EF4-FFF2-40B4-BE49-F238E27FC236}">
                <a16:creationId xmlns:a16="http://schemas.microsoft.com/office/drawing/2014/main" id="{EAF5BD2B-875C-676C-FB4A-442EDD14132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281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762747813"/>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sz="2200" b="1"/>
              <a:t>急性期におけるリハビリテーション、栄養管理及び口腔管理の取組の推進</a:t>
            </a:r>
            <a:endParaRPr kumimoji="1" lang="ja-JP" altLang="en-US" sz="2200"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799"/>
            <a:ext cx="9529762" cy="570354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リハビリテーション・栄養・口腔連携体制加算</a:t>
            </a:r>
            <a:endParaRPr kumimoji="1" lang="en-US" altLang="ja-JP" sz="16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2913" marR="0" lvl="0" indent="-2667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医療において、当該病棟に入院中の患者のＡＤＬの維持、向上等を目的に、早期からの離床や経口摂取が図られるよう、リハビリテーション、栄養管理及び口腔管理に係る多職種による評価と計画に基づき、多職種により取組を行った場合に、</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患者１人につきリハビリテーション・栄養管理・口腔管理に係る計画を作成した日から起算して</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14</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日を限度に算定</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できる。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2913" marR="0" lvl="0" indent="-2667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当該病棟に入棟した患者全員に対し、</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原則入棟後</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48</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時間以内にＡＤＬ、栄養状態、口腔状態についての評価に基づき、リハビリテーション・栄養管理・口腔管理に係る計画を作成</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すること。なお、リスクに応じた期間で定期的な再評価を実施すること。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2913" marR="0" lvl="0" indent="-2667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入院患者のＡＤＬ等の維持、向上等に向け、</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カンファレンスが定期的に開催</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2913" marR="0" lvl="0" indent="-2667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適切な口腔ケアを提供するとともに、</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口腔状態に係る課題（口腔衛生状態の不良や咬合不良等）を認めた場合は必要に応じて当該保険医療機関の歯科医師等と連携する又は歯科診療を担う他の保険医療機関への受診を促す</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2913" marR="0" lvl="0" indent="-2667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疾患別リハビリテーション等の対象とならない患者についても、ＡＤＬの維持、向上等を目的とした指導を行うこと。</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専従の理学療法士等は１日につき９単位を超えた疾患別リハビリテーション料等の算定はできない</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ものとする。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2913" marR="0" lvl="0" indent="-2667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専任の管理栄養士は、当該計画作成に当たって、原則入棟後</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48</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時間以内に、患者に対面の上、入院前の食生活や食物アレルギー等の確認や</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GLIM</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基準を用いた栄養状態の評価を行う</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とともに、定期的な食事状況の観察、必要に応じた食事調整の提案等の取組を行うこと。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622300" marR="0" lvl="0" indent="-169863"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［施設基準］（概要）</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2913" marR="0" lvl="0" indent="-2667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急性期一般入院基本料、７対１入院基本料（特定機能病院入院基本料（一般病棟に限る。）及び専門病院入院基本料）又は</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対１入院基本料（特定機能病院入院基本料（一般病棟に限る。）及び専門病院入院基本料）を算定する病棟を単位として行うこと。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2913" marR="0" lvl="0" indent="-2667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当該病棟に、</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専従の常勤理学療法士、常勤作業療法士又は常勤言語聴覚士（以下「理学療法士等」という。）が２名以上配置されている。なお、うち１名は専任の従事者でも差し支えない</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2913" marR="0" lvl="0" indent="-2667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当該病棟に</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専任の常勤の管理栄養士が１名以上配置</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2913" marR="0" lvl="0" indent="-2667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当該保険医療機関において、</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一定の要件を満たす常勤医師が１名以上勤務</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していること。</a:t>
            </a:r>
          </a:p>
          <a:p>
            <a:pPr marL="442913" marR="0" lvl="0" indent="-2667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プロセス・アウトカム評価として、以下のア～エの基準を全て満たすこと。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入棟後３日までに疾患別リハビリテーション料が算定された患者割合が８割以上</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土日祝日における１日あたりの疾患別リハビリテーション料の提供単位数が平日の提供単位数の８割以上</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622300" marR="0" lvl="0" indent="-4460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ウ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退院又は転棟した患者（死亡退院及び終末期のがん患者を除く。）のうち、退院又は転棟時におけるＡＤＬが入院時と比較して低下した患者の割合が３％未満</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エ　院内で発生した褥瘡（</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DESIGN-R2020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分類</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２以上とする。）を保有している入院患者の割合が</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2.5</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％未満であること。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271463"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脳血管疾患等リハビリテーション料及び運動器リハビリテーション料に係る届出を行っていること。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271463"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入退院支援加算１の届出を行っていること。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271463"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ＢＩの測定に関わる職員を対象としたＢＩの測定に関する研修会を年１回以上開催すること。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47663"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47663"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2913" marR="0" lvl="0" indent="-26670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728267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急性期におけるリハビリテーション、栄養管理及び口腔管理の取組の推進②</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リハビリテーション、栄養管理及び口腔管理の連携・推進－①</a:t>
            </a:r>
          </a:p>
        </p:txBody>
      </p:sp>
      <p:sp>
        <p:nvSpPr>
          <p:cNvPr id="4" name="スライド番号プレースホルダー 2">
            <a:extLst>
              <a:ext uri="{FF2B5EF4-FFF2-40B4-BE49-F238E27FC236}">
                <a16:creationId xmlns:a16="http://schemas.microsoft.com/office/drawing/2014/main" id="{14814968-7265-E68C-DF17-50B2BE18437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282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469952811"/>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96614" y="6471047"/>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283</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3898286745"/>
              </p:ext>
            </p:extLst>
          </p:nvPr>
        </p:nvGraphicFramePr>
        <p:xfrm>
          <a:off x="389493" y="325167"/>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schemeClr val="tx1"/>
                          </a:solidFill>
                          <a:effectLst/>
                          <a:uLnTx/>
                          <a:uFillTx/>
                          <a:latin typeface="+mn-ea"/>
                          <a:ea typeface="+mn-ea"/>
                          <a:cs typeface="+mn-cs"/>
                        </a:rPr>
                        <a:t>特定集中治療室管理料の見直し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1215474520"/>
              </p:ext>
            </p:extLst>
          </p:nvPr>
        </p:nvGraphicFramePr>
        <p:xfrm>
          <a:off x="495301" y="939568"/>
          <a:ext cx="9021206" cy="5713096"/>
        </p:xfrm>
        <a:graphic>
          <a:graphicData uri="http://schemas.openxmlformats.org/drawingml/2006/table">
            <a:tbl>
              <a:tblPr firstRow="1" bandRow="1">
                <a:tableStyleId>{5C22544A-7EE6-4342-B048-85BDC9FD1C3A}</a:tableStyleId>
              </a:tblPr>
              <a:tblGrid>
                <a:gridCol w="9021206">
                  <a:extLst>
                    <a:ext uri="{9D8B030D-6E8A-4147-A177-3AD203B41FA5}">
                      <a16:colId xmlns:a16="http://schemas.microsoft.com/office/drawing/2014/main" val="4124765003"/>
                    </a:ext>
                  </a:extLst>
                </a:gridCol>
              </a:tblGrid>
              <a:tr h="5531479">
                <a:tc>
                  <a:txBody>
                    <a:bodyPr/>
                    <a:lstStyle/>
                    <a:p>
                      <a:pPr>
                        <a:spcBef>
                          <a:spcPts val="0"/>
                        </a:spcBef>
                      </a:pPr>
                      <a:r>
                        <a:rPr kumimoji="1" lang="ja-JP" altLang="en-US" sz="2000" b="1" u="none" dirty="0">
                          <a:solidFill>
                            <a:schemeClr val="tx1"/>
                          </a:solidFill>
                          <a:latin typeface="+mn-ea"/>
                          <a:ea typeface="+mn-ea"/>
                        </a:rPr>
                        <a:t>＜概要＞</a:t>
                      </a:r>
                      <a:endParaRPr kumimoji="1" lang="en-US" altLang="ja-JP" sz="2000" b="1" u="none" dirty="0">
                        <a:solidFill>
                          <a:schemeClr val="tx1"/>
                        </a:solidFill>
                        <a:latin typeface="+mn-ea"/>
                        <a:ea typeface="+mn-ea"/>
                      </a:endParaRPr>
                    </a:p>
                    <a:p>
                      <a:pPr marL="324000" lvl="1" indent="-457200">
                        <a:spcBef>
                          <a:spcPts val="0"/>
                        </a:spcBef>
                      </a:pPr>
                      <a:r>
                        <a:rPr kumimoji="1" lang="ja-JP" altLang="en-US" sz="2000" b="1" i="0" u="none" strike="noStrike" kern="1200" cap="none" spc="0" normalizeH="0" baseline="0" dirty="0">
                          <a:ln>
                            <a:noFill/>
                          </a:ln>
                          <a:solidFill>
                            <a:schemeClr val="tx1"/>
                          </a:solidFill>
                          <a:effectLst/>
                          <a:uLnTx/>
                          <a:uFillTx/>
                          <a:latin typeface="+mn-ea"/>
                          <a:ea typeface="+mn-ea"/>
                          <a:cs typeface="+mn-cs"/>
                        </a:rPr>
                        <a:t>○ 適切な集中治療を推進する観点から、</a:t>
                      </a:r>
                      <a:r>
                        <a:rPr kumimoji="1" lang="ja-JP" altLang="en-US" sz="2000" b="1" i="0" u="none" strike="noStrike" kern="1200" cap="none" spc="0" normalizeH="0" baseline="0" dirty="0">
                          <a:ln>
                            <a:noFill/>
                          </a:ln>
                          <a:solidFill>
                            <a:srgbClr val="0070C0"/>
                          </a:solidFill>
                          <a:effectLst/>
                          <a:uLnTx/>
                          <a:uFillTx/>
                          <a:latin typeface="+mn-ea"/>
                          <a:ea typeface="+mn-ea"/>
                          <a:cs typeface="+mn-cs"/>
                        </a:rPr>
                        <a:t>重症患者の受入及び多様な医師の人員配置を考慮</a:t>
                      </a:r>
                      <a:r>
                        <a:rPr kumimoji="1" lang="ja-JP" altLang="en-US" sz="2000" b="1" i="0" u="none" strike="noStrike" kern="1200" cap="none" spc="0" normalizeH="0" baseline="0" dirty="0">
                          <a:ln>
                            <a:noFill/>
                          </a:ln>
                          <a:solidFill>
                            <a:schemeClr val="tx1"/>
                          </a:solidFill>
                          <a:effectLst/>
                          <a:uLnTx/>
                          <a:uFillTx/>
                          <a:latin typeface="+mn-ea"/>
                          <a:ea typeface="+mn-ea"/>
                          <a:cs typeface="+mn-cs"/>
                        </a:rPr>
                        <a:t>した評価体系に見直す。</a:t>
                      </a:r>
                      <a:endParaRPr kumimoji="1" lang="en-US" altLang="ja-JP" sz="2000" b="1" i="0" u="none" strike="noStrike" kern="1200" cap="none" spc="0" normalizeH="0" baseline="0" dirty="0">
                        <a:ln>
                          <a:noFill/>
                        </a:ln>
                        <a:solidFill>
                          <a:schemeClr val="tx1"/>
                        </a:solidFill>
                        <a:effectLst/>
                        <a:uLnTx/>
                        <a:uFillTx/>
                        <a:latin typeface="+mn-ea"/>
                        <a:ea typeface="+mn-ea"/>
                        <a:cs typeface="+mn-cs"/>
                      </a:endParaRPr>
                    </a:p>
                    <a:p>
                      <a:pPr marL="324000" lvl="1" indent="-457200">
                        <a:spcBef>
                          <a:spcPts val="0"/>
                        </a:spcBef>
                      </a:pPr>
                      <a:r>
                        <a:rPr kumimoji="1" lang="ja-JP" altLang="en-US" sz="2000" b="1" i="0" u="none" strike="noStrike" kern="1200" cap="none" spc="0" normalizeH="0" baseline="0" dirty="0">
                          <a:ln>
                            <a:noFill/>
                          </a:ln>
                          <a:solidFill>
                            <a:schemeClr val="tx1"/>
                          </a:solidFill>
                          <a:effectLst/>
                          <a:uLnTx/>
                          <a:uFillTx/>
                          <a:latin typeface="+mn-ea"/>
                          <a:ea typeface="+mn-ea"/>
                          <a:cs typeface="+mn-cs"/>
                        </a:rPr>
                        <a:t>○ 特定集中治療室管理料について、高度急性期の入院医療の必要性に応じた適切な評価を行う観点から、</a:t>
                      </a:r>
                      <a:r>
                        <a:rPr kumimoji="1" lang="ja-JP" altLang="en-US" sz="2000" b="1" i="0" u="none" strike="noStrike" kern="1200" cap="none" spc="0" normalizeH="0" baseline="0" dirty="0">
                          <a:ln>
                            <a:noFill/>
                          </a:ln>
                          <a:solidFill>
                            <a:srgbClr val="0070C0"/>
                          </a:solidFill>
                          <a:effectLst/>
                          <a:uLnTx/>
                          <a:uFillTx/>
                          <a:latin typeface="+mn-ea"/>
                          <a:ea typeface="+mn-ea"/>
                          <a:cs typeface="+mn-cs"/>
                        </a:rPr>
                        <a:t>特定集中治療室用の重症度、医療・看護必要度を見直し</a:t>
                      </a:r>
                      <a:r>
                        <a:rPr kumimoji="1" lang="ja-JP" altLang="en-US" sz="2000" b="1" i="0" u="none" strike="noStrike" kern="1200" cap="none" spc="0" normalizeH="0" baseline="0" dirty="0">
                          <a:ln>
                            <a:noFill/>
                          </a:ln>
                          <a:solidFill>
                            <a:schemeClr val="tx1"/>
                          </a:solidFill>
                          <a:effectLst/>
                          <a:uLnTx/>
                          <a:uFillTx/>
                          <a:latin typeface="+mn-ea"/>
                          <a:ea typeface="+mn-ea"/>
                          <a:cs typeface="+mn-cs"/>
                        </a:rPr>
                        <a:t>、また、</a:t>
                      </a:r>
                      <a:r>
                        <a:rPr kumimoji="1" lang="ja-JP" altLang="en-US" sz="2000" b="1" i="0" u="none" strike="noStrike" kern="1200" cap="none" spc="0" normalizeH="0" baseline="0" dirty="0">
                          <a:ln>
                            <a:noFill/>
                          </a:ln>
                          <a:solidFill>
                            <a:srgbClr val="0070C0"/>
                          </a:solidFill>
                          <a:effectLst/>
                          <a:uLnTx/>
                          <a:uFillTx/>
                          <a:latin typeface="+mn-ea"/>
                          <a:ea typeface="+mn-ea"/>
                          <a:cs typeface="+mn-cs"/>
                        </a:rPr>
                        <a:t>入室時に</a:t>
                      </a:r>
                      <a:r>
                        <a:rPr kumimoji="1" lang="en-US" altLang="ja-JP" sz="2000" b="1" i="0" u="none" strike="noStrike" kern="1200" cap="none" spc="0" normalizeH="0" baseline="0" dirty="0">
                          <a:ln>
                            <a:noFill/>
                          </a:ln>
                          <a:solidFill>
                            <a:srgbClr val="0070C0"/>
                          </a:solidFill>
                          <a:effectLst/>
                          <a:uLnTx/>
                          <a:uFillTx/>
                          <a:latin typeface="+mn-ea"/>
                          <a:ea typeface="+mn-ea"/>
                          <a:cs typeface="+mn-cs"/>
                        </a:rPr>
                        <a:t>SOFA</a:t>
                      </a:r>
                      <a:r>
                        <a:rPr kumimoji="1" lang="ja-JP" altLang="en-US" sz="2000" b="1" i="0" u="none" strike="noStrike" kern="1200" cap="none" spc="0" normalizeH="0" baseline="0" dirty="0">
                          <a:ln>
                            <a:noFill/>
                          </a:ln>
                          <a:solidFill>
                            <a:srgbClr val="0070C0"/>
                          </a:solidFill>
                          <a:effectLst/>
                          <a:uLnTx/>
                          <a:uFillTx/>
                          <a:latin typeface="+mn-ea"/>
                          <a:ea typeface="+mn-ea"/>
                          <a:cs typeface="+mn-cs"/>
                        </a:rPr>
                        <a:t>スコアが一定以上</a:t>
                      </a:r>
                      <a:r>
                        <a:rPr kumimoji="1" lang="ja-JP" altLang="en-US" sz="2000" b="1" i="0" u="none" strike="noStrike" kern="1200" cap="none" spc="0" normalizeH="0" baseline="0" dirty="0">
                          <a:ln>
                            <a:noFill/>
                          </a:ln>
                          <a:solidFill>
                            <a:schemeClr val="tx1"/>
                          </a:solidFill>
                          <a:effectLst/>
                          <a:uLnTx/>
                          <a:uFillTx/>
                          <a:latin typeface="+mn-ea"/>
                          <a:ea typeface="+mn-ea"/>
                          <a:cs typeface="+mn-cs"/>
                        </a:rPr>
                        <a:t>である患者の割合を評価する観点から要件を見直すとともに、評価を見直す。</a:t>
                      </a:r>
                      <a:endParaRPr kumimoji="1" lang="en-US" altLang="ja-JP" sz="2000" b="1" i="0" u="none" strike="noStrike" kern="1200" cap="none" spc="0" normalizeH="0" baseline="0" dirty="0">
                        <a:ln>
                          <a:noFill/>
                        </a:ln>
                        <a:solidFill>
                          <a:schemeClr val="tx1"/>
                        </a:solidFill>
                        <a:effectLst/>
                        <a:uLnTx/>
                        <a:uFillTx/>
                        <a:latin typeface="+mn-ea"/>
                        <a:ea typeface="+mn-ea"/>
                        <a:cs typeface="+mn-cs"/>
                      </a:endParaRPr>
                    </a:p>
                    <a:p>
                      <a:pPr marL="659475" lvl="4" indent="-504000">
                        <a:spcBef>
                          <a:spcPts val="1200"/>
                        </a:spcBef>
                      </a:pPr>
                      <a:r>
                        <a:rPr kumimoji="1" lang="ja-JP" altLang="en-US" sz="2000" b="1" i="0" u="none" strike="noStrike" kern="1200" cap="none" spc="0" normalizeH="0" baseline="0" dirty="0">
                          <a:ln>
                            <a:noFill/>
                          </a:ln>
                          <a:solidFill>
                            <a:schemeClr val="tx1"/>
                          </a:solidFill>
                          <a:effectLst/>
                          <a:uLnTx/>
                          <a:uFillTx/>
                          <a:latin typeface="+mn-ea"/>
                          <a:ea typeface="+mn-ea"/>
                          <a:cs typeface="+mn-cs"/>
                        </a:rPr>
                        <a:t>　①　</a:t>
                      </a:r>
                      <a:r>
                        <a:rPr kumimoji="1" lang="en-US" altLang="ja-JP" sz="2000" b="1" i="0" u="none" strike="noStrike" kern="1200" cap="none" spc="0" normalizeH="0" baseline="0" dirty="0">
                          <a:ln>
                            <a:noFill/>
                          </a:ln>
                          <a:solidFill>
                            <a:srgbClr val="FF0000"/>
                          </a:solidFill>
                          <a:effectLst/>
                          <a:uLnTx/>
                          <a:uFillTx/>
                          <a:latin typeface="+mn-ea"/>
                          <a:ea typeface="+mn-ea"/>
                          <a:cs typeface="+mn-cs"/>
                        </a:rPr>
                        <a:t>SOFA</a:t>
                      </a:r>
                      <a:r>
                        <a:rPr kumimoji="1" lang="ja-JP" altLang="en-US" sz="2000" b="1" i="0" u="none" strike="noStrike" kern="1200" cap="none" spc="0" normalizeH="0" baseline="0" dirty="0">
                          <a:ln>
                            <a:noFill/>
                          </a:ln>
                          <a:solidFill>
                            <a:srgbClr val="FF0000"/>
                          </a:solidFill>
                          <a:effectLst/>
                          <a:uLnTx/>
                          <a:uFillTx/>
                          <a:latin typeface="+mn-ea"/>
                          <a:ea typeface="+mn-ea"/>
                          <a:cs typeface="+mn-cs"/>
                        </a:rPr>
                        <a:t>スコアが一定以上の患者の割合</a:t>
                      </a:r>
                      <a:r>
                        <a:rPr kumimoji="1" lang="ja-JP" altLang="en-US" sz="2000" b="1" i="0" u="none" strike="noStrike" kern="1200" cap="none" spc="0" normalizeH="0" baseline="0" dirty="0">
                          <a:ln>
                            <a:noFill/>
                          </a:ln>
                          <a:solidFill>
                            <a:schemeClr val="tx1"/>
                          </a:solidFill>
                          <a:effectLst/>
                          <a:uLnTx/>
                          <a:uFillTx/>
                          <a:latin typeface="+mn-ea"/>
                          <a:ea typeface="+mn-ea"/>
                          <a:cs typeface="+mn-cs"/>
                        </a:rPr>
                        <a:t>を特定集中治療室の患者指標に導入し、評価を見直す。また、この患者指標及び</a:t>
                      </a:r>
                      <a:r>
                        <a:rPr kumimoji="1" lang="ja-JP" altLang="en-US" sz="2000" b="1" i="0" u="none" strike="noStrike" kern="1200" cap="none" spc="0" normalizeH="0" baseline="0" dirty="0">
                          <a:ln>
                            <a:noFill/>
                          </a:ln>
                          <a:solidFill>
                            <a:srgbClr val="FF0000"/>
                          </a:solidFill>
                          <a:effectLst/>
                          <a:uLnTx/>
                          <a:uFillTx/>
                          <a:latin typeface="+mn-ea"/>
                          <a:ea typeface="+mn-ea"/>
                          <a:cs typeface="+mn-cs"/>
                        </a:rPr>
                        <a:t>専従の常勤医師の治療室内の勤務を要件としない区分</a:t>
                      </a:r>
                      <a:r>
                        <a:rPr kumimoji="1" lang="ja-JP" altLang="en-US" sz="2000" b="1" i="0" u="none" strike="noStrike" kern="1200" cap="none" spc="0" normalizeH="0" baseline="0" dirty="0">
                          <a:ln>
                            <a:noFill/>
                          </a:ln>
                          <a:solidFill>
                            <a:schemeClr val="tx1"/>
                          </a:solidFill>
                          <a:effectLst/>
                          <a:uLnTx/>
                          <a:uFillTx/>
                          <a:latin typeface="+mn-ea"/>
                          <a:ea typeface="+mn-ea"/>
                          <a:cs typeface="+mn-cs"/>
                        </a:rPr>
                        <a:t>（管理料５・６）を新設する。</a:t>
                      </a:r>
                      <a:endParaRPr kumimoji="1" lang="en-US" altLang="ja-JP" sz="2000" b="1" i="0" u="none" strike="noStrike" kern="1200" cap="none" spc="0" normalizeH="0" baseline="0" dirty="0">
                        <a:ln>
                          <a:noFill/>
                        </a:ln>
                        <a:solidFill>
                          <a:schemeClr val="tx1"/>
                        </a:solidFill>
                        <a:effectLst/>
                        <a:uLnTx/>
                        <a:uFillTx/>
                        <a:latin typeface="+mn-ea"/>
                        <a:ea typeface="+mn-ea"/>
                        <a:cs typeface="+mn-cs"/>
                      </a:endParaRPr>
                    </a:p>
                    <a:p>
                      <a:pPr marL="659475" lvl="4" indent="-504000">
                        <a:spcBef>
                          <a:spcPts val="0"/>
                        </a:spcBef>
                      </a:pPr>
                      <a:r>
                        <a:rPr kumimoji="1" lang="ja-JP" altLang="en-US" sz="2000" b="1" i="0" u="none" strike="noStrike" kern="1200" cap="none" spc="0" normalizeH="0" baseline="0" dirty="0">
                          <a:ln>
                            <a:noFill/>
                          </a:ln>
                          <a:solidFill>
                            <a:schemeClr val="tx1"/>
                          </a:solidFill>
                          <a:effectLst/>
                          <a:uLnTx/>
                          <a:uFillTx/>
                          <a:latin typeface="+mn-ea"/>
                          <a:ea typeface="+mn-ea"/>
                          <a:cs typeface="+mn-cs"/>
                        </a:rPr>
                        <a:t>　②　</a:t>
                      </a:r>
                      <a:r>
                        <a:rPr kumimoji="1" lang="ja-JP" altLang="en-US" sz="2000" b="1" i="0" u="none" strike="noStrike" kern="1200" cap="none" spc="0" normalizeH="0" baseline="0" dirty="0">
                          <a:ln>
                            <a:noFill/>
                          </a:ln>
                          <a:solidFill>
                            <a:srgbClr val="FF0000"/>
                          </a:solidFill>
                          <a:effectLst/>
                          <a:uLnTx/>
                          <a:uFillTx/>
                          <a:latin typeface="+mn-ea"/>
                          <a:ea typeface="+mn-ea"/>
                          <a:cs typeface="+mn-cs"/>
                        </a:rPr>
                        <a:t>重症度、医療・看護必要度</a:t>
                      </a:r>
                      <a:r>
                        <a:rPr kumimoji="1" lang="en-US" altLang="ja-JP" sz="2000" b="1" i="0" u="none" strike="noStrike" kern="1200" cap="none" spc="0" normalizeH="0" baseline="0" dirty="0">
                          <a:ln>
                            <a:noFill/>
                          </a:ln>
                          <a:solidFill>
                            <a:srgbClr val="FF0000"/>
                          </a:solidFill>
                          <a:effectLst/>
                          <a:uLnTx/>
                          <a:uFillTx/>
                          <a:latin typeface="+mn-ea"/>
                          <a:ea typeface="+mn-ea"/>
                          <a:cs typeface="+mn-cs"/>
                        </a:rPr>
                        <a:t>Ⅱ</a:t>
                      </a:r>
                      <a:r>
                        <a:rPr kumimoji="1" lang="ja-JP" altLang="en-US" sz="2000" b="1" i="0" u="none" strike="noStrike" kern="1200" cap="none" spc="0" normalizeH="0" baseline="0" dirty="0">
                          <a:ln>
                            <a:noFill/>
                          </a:ln>
                          <a:solidFill>
                            <a:schemeClr val="tx1"/>
                          </a:solidFill>
                          <a:effectLst/>
                          <a:uLnTx/>
                          <a:uFillTx/>
                          <a:latin typeface="+mn-ea"/>
                          <a:ea typeface="+mn-ea"/>
                          <a:cs typeface="+mn-cs"/>
                        </a:rPr>
                        <a:t>を用いて評価を行うことを</a:t>
                      </a:r>
                      <a:r>
                        <a:rPr kumimoji="1" lang="ja-JP" altLang="en-US" sz="2000" b="1" i="0" u="none" strike="noStrike" kern="1200" cap="none" spc="0" normalizeH="0" baseline="0" dirty="0">
                          <a:ln>
                            <a:noFill/>
                          </a:ln>
                          <a:solidFill>
                            <a:srgbClr val="FF0000"/>
                          </a:solidFill>
                          <a:effectLst/>
                          <a:uLnTx/>
                          <a:uFillTx/>
                          <a:latin typeface="+mn-ea"/>
                          <a:ea typeface="+mn-ea"/>
                          <a:cs typeface="+mn-cs"/>
                        </a:rPr>
                        <a:t>要件化</a:t>
                      </a:r>
                      <a:r>
                        <a:rPr kumimoji="1" lang="ja-JP" altLang="en-US" sz="2000" b="1" i="0" u="none" strike="noStrike" kern="1200" cap="none" spc="0" normalizeH="0" baseline="0" dirty="0">
                          <a:ln>
                            <a:noFill/>
                          </a:ln>
                          <a:solidFill>
                            <a:schemeClr val="tx1"/>
                          </a:solidFill>
                          <a:effectLst/>
                          <a:uLnTx/>
                          <a:uFillTx/>
                          <a:latin typeface="+mn-ea"/>
                          <a:ea typeface="+mn-ea"/>
                          <a:cs typeface="+mn-cs"/>
                        </a:rPr>
                        <a:t>する。</a:t>
                      </a:r>
                      <a:endParaRPr kumimoji="1" lang="en-US" altLang="ja-JP" sz="2000" b="1" i="0" u="none" strike="noStrike" kern="1200" cap="none" spc="0" normalizeH="0" baseline="0" dirty="0">
                        <a:ln>
                          <a:noFill/>
                        </a:ln>
                        <a:solidFill>
                          <a:schemeClr val="tx1"/>
                        </a:solidFill>
                        <a:effectLst/>
                        <a:uLnTx/>
                        <a:uFillTx/>
                        <a:latin typeface="+mn-ea"/>
                        <a:ea typeface="+mn-ea"/>
                        <a:cs typeface="+mn-cs"/>
                      </a:endParaRPr>
                    </a:p>
                    <a:p>
                      <a:pPr marL="659475" lvl="4" indent="-504000">
                        <a:spcBef>
                          <a:spcPts val="0"/>
                        </a:spcBef>
                      </a:pPr>
                      <a:r>
                        <a:rPr kumimoji="1" lang="ja-JP" altLang="en-US" sz="2000" b="1" i="0" u="none" strike="noStrike" kern="1200" cap="none" spc="0" normalizeH="0" baseline="0" dirty="0">
                          <a:ln>
                            <a:noFill/>
                          </a:ln>
                          <a:solidFill>
                            <a:schemeClr val="tx1"/>
                          </a:solidFill>
                          <a:effectLst/>
                          <a:uLnTx/>
                          <a:uFillTx/>
                          <a:latin typeface="+mn-ea"/>
                          <a:ea typeface="+mn-ea"/>
                          <a:cs typeface="+mn-cs"/>
                        </a:rPr>
                        <a:t>　③　特定集中治療室用の重症度、医療・看護必要度の項目及び該当基準について以下のとおり見直し、それに伴い施設基準における該当患者割合の基準についても見直す。</a:t>
                      </a:r>
                      <a:endParaRPr kumimoji="1" lang="en-US" altLang="ja-JP" sz="2000" b="1" i="0" u="none" strike="noStrike" kern="1200" cap="none" spc="0" normalizeH="0" baseline="0" dirty="0">
                        <a:ln>
                          <a:noFill/>
                        </a:ln>
                        <a:solidFill>
                          <a:schemeClr val="tx1"/>
                        </a:solidFill>
                        <a:effectLst/>
                        <a:uLnTx/>
                        <a:uFillTx/>
                        <a:latin typeface="+mn-ea"/>
                        <a:ea typeface="+mn-ea"/>
                        <a:cs typeface="+mn-cs"/>
                      </a:endParaRPr>
                    </a:p>
                    <a:p>
                      <a:pPr lvl="0" indent="-457200">
                        <a:spcBef>
                          <a:spcPts val="0"/>
                        </a:spcBef>
                      </a:pPr>
                      <a:r>
                        <a:rPr kumimoji="1" lang="ja-JP" altLang="en-US" sz="2000" b="1" i="0" u="none" strike="noStrike" kern="1200" cap="none" spc="0" normalizeH="0" baseline="0" dirty="0">
                          <a:ln>
                            <a:noFill/>
                          </a:ln>
                          <a:solidFill>
                            <a:schemeClr val="tx1"/>
                          </a:solidFill>
                          <a:effectLst/>
                          <a:uLnTx/>
                          <a:uFillTx/>
                          <a:latin typeface="+mn-ea"/>
                          <a:ea typeface="+mn-ea"/>
                          <a:cs typeface="+mn-cs"/>
                        </a:rPr>
                        <a:t>　　  ・ </a:t>
                      </a:r>
                      <a:r>
                        <a:rPr kumimoji="1" lang="ja-JP" altLang="en-US" sz="2000" b="1" i="0" u="none" strike="noStrike" kern="1200" cap="none" spc="0" normalizeH="0" baseline="0" dirty="0">
                          <a:ln>
                            <a:noFill/>
                          </a:ln>
                          <a:solidFill>
                            <a:srgbClr val="FF0000"/>
                          </a:solidFill>
                          <a:effectLst/>
                          <a:uLnTx/>
                          <a:uFillTx/>
                          <a:latin typeface="+mn-ea"/>
                          <a:ea typeface="+mn-ea"/>
                          <a:cs typeface="+mn-cs"/>
                        </a:rPr>
                        <a:t>「輸液ポンプの管理」の項目を削除</a:t>
                      </a:r>
                      <a:r>
                        <a:rPr kumimoji="1" lang="ja-JP" altLang="en-US" sz="2000" b="1" i="0" u="none" strike="noStrike" kern="1200" cap="none" spc="0" normalizeH="0" baseline="0" dirty="0">
                          <a:ln>
                            <a:noFill/>
                          </a:ln>
                          <a:solidFill>
                            <a:schemeClr val="tx1"/>
                          </a:solidFill>
                          <a:effectLst/>
                          <a:uLnTx/>
                          <a:uFillTx/>
                          <a:latin typeface="+mn-ea"/>
                          <a:ea typeface="+mn-ea"/>
                          <a:cs typeface="+mn-cs"/>
                        </a:rPr>
                        <a:t>する。</a:t>
                      </a:r>
                      <a:endParaRPr kumimoji="1" lang="en-US" altLang="ja-JP" sz="2000" b="1" i="0" u="none" strike="noStrike" kern="1200" cap="none" spc="0" normalizeH="0" baseline="0" dirty="0">
                        <a:ln>
                          <a:noFill/>
                        </a:ln>
                        <a:solidFill>
                          <a:schemeClr val="tx1"/>
                        </a:solidFill>
                        <a:effectLst/>
                        <a:uLnTx/>
                        <a:uFillTx/>
                        <a:latin typeface="+mn-ea"/>
                        <a:ea typeface="+mn-ea"/>
                        <a:cs typeface="+mn-cs"/>
                      </a:endParaRPr>
                    </a:p>
                    <a:p>
                      <a:pPr lvl="3" indent="-457200">
                        <a:spcBef>
                          <a:spcPts val="0"/>
                        </a:spcBef>
                      </a:pPr>
                      <a:r>
                        <a:rPr kumimoji="1" lang="ja-JP" altLang="en-US" sz="2000" b="1" i="0" u="none" strike="noStrike" kern="1200" cap="none" spc="0" normalizeH="0" baseline="0" dirty="0">
                          <a:ln>
                            <a:noFill/>
                          </a:ln>
                          <a:solidFill>
                            <a:schemeClr val="tx1"/>
                          </a:solidFill>
                          <a:effectLst/>
                          <a:uLnTx/>
                          <a:uFillTx/>
                          <a:latin typeface="+mn-ea"/>
                          <a:ea typeface="+mn-ea"/>
                          <a:cs typeface="+mn-cs"/>
                        </a:rPr>
                        <a:t>・ 重症度、医療・看護必要度の基準に該当する要件について、</a:t>
                      </a:r>
                      <a:r>
                        <a:rPr kumimoji="1" lang="ja-JP" altLang="en-US" sz="2000" b="1" i="0" u="none" strike="noStrike" kern="1200" cap="none" spc="0" normalizeH="0" baseline="0" dirty="0">
                          <a:ln>
                            <a:noFill/>
                          </a:ln>
                          <a:solidFill>
                            <a:srgbClr val="FF0000"/>
                          </a:solidFill>
                          <a:effectLst/>
                          <a:uLnTx/>
                          <a:uFillTx/>
                          <a:latin typeface="+mn-ea"/>
                          <a:ea typeface="+mn-ea"/>
                          <a:cs typeface="+mn-cs"/>
                        </a:rPr>
                        <a:t>「</a:t>
                      </a:r>
                      <a:r>
                        <a:rPr kumimoji="1" lang="en-US" altLang="ja-JP" sz="2000" b="1" i="0" u="none" strike="noStrike" kern="1200" cap="none" spc="0" normalizeH="0" baseline="0" dirty="0">
                          <a:ln>
                            <a:noFill/>
                          </a:ln>
                          <a:solidFill>
                            <a:srgbClr val="FF0000"/>
                          </a:solidFill>
                          <a:effectLst/>
                          <a:uLnTx/>
                          <a:uFillTx/>
                          <a:latin typeface="+mn-ea"/>
                          <a:ea typeface="+mn-ea"/>
                          <a:cs typeface="+mn-cs"/>
                        </a:rPr>
                        <a:t>A</a:t>
                      </a:r>
                      <a:r>
                        <a:rPr kumimoji="1" lang="ja-JP" altLang="en-US" sz="2000" b="1" i="0" u="none" strike="noStrike" kern="1200" cap="none" spc="0" normalizeH="0" baseline="0" dirty="0">
                          <a:ln>
                            <a:noFill/>
                          </a:ln>
                          <a:solidFill>
                            <a:srgbClr val="FF0000"/>
                          </a:solidFill>
                          <a:effectLst/>
                          <a:uLnTx/>
                          <a:uFillTx/>
                          <a:latin typeface="+mn-ea"/>
                          <a:ea typeface="+mn-ea"/>
                          <a:cs typeface="+mn-cs"/>
                        </a:rPr>
                        <a:t>得点が３点以上であること」から「</a:t>
                      </a:r>
                      <a:r>
                        <a:rPr kumimoji="1" lang="en-US" altLang="ja-JP" sz="2000" b="1" i="0" u="none" strike="noStrike" kern="1200" cap="none" spc="0" normalizeH="0" baseline="0" dirty="0">
                          <a:ln>
                            <a:noFill/>
                          </a:ln>
                          <a:solidFill>
                            <a:srgbClr val="FF0000"/>
                          </a:solidFill>
                          <a:effectLst/>
                          <a:uLnTx/>
                          <a:uFillTx/>
                          <a:latin typeface="+mn-ea"/>
                          <a:ea typeface="+mn-ea"/>
                          <a:cs typeface="+mn-cs"/>
                        </a:rPr>
                        <a:t>A</a:t>
                      </a:r>
                      <a:r>
                        <a:rPr kumimoji="1" lang="ja-JP" altLang="en-US" sz="2000" b="1" i="0" u="none" strike="noStrike" kern="1200" cap="none" spc="0" normalizeH="0" baseline="0" dirty="0">
                          <a:ln>
                            <a:noFill/>
                          </a:ln>
                          <a:solidFill>
                            <a:srgbClr val="FF0000"/>
                          </a:solidFill>
                          <a:effectLst/>
                          <a:uLnTx/>
                          <a:uFillTx/>
                          <a:latin typeface="+mn-ea"/>
                          <a:ea typeface="+mn-ea"/>
                          <a:cs typeface="+mn-cs"/>
                        </a:rPr>
                        <a:t>得点が２点以上であること」に変更</a:t>
                      </a:r>
                      <a:r>
                        <a:rPr kumimoji="1" lang="ja-JP" altLang="en-US" sz="2000" b="1" i="0" u="none" strike="noStrike" kern="1200" cap="none" spc="0" normalizeH="0" baseline="0" dirty="0">
                          <a:ln>
                            <a:noFill/>
                          </a:ln>
                          <a:solidFill>
                            <a:schemeClr val="tx1"/>
                          </a:solidFill>
                          <a:effectLst/>
                          <a:uLnTx/>
                          <a:uFillTx/>
                          <a:latin typeface="+mn-ea"/>
                          <a:ea typeface="+mn-ea"/>
                          <a:cs typeface="+mn-cs"/>
                        </a:rPr>
                        <a:t>する。</a:t>
                      </a:r>
                      <a:endParaRPr kumimoji="1" lang="en-US" altLang="ja-JP" sz="2000" b="1" i="0" u="none" strike="noStrike" kern="1200" cap="none" spc="0" normalizeH="0" baseline="0" dirty="0">
                        <a:ln>
                          <a:noFill/>
                        </a:ln>
                        <a:solidFill>
                          <a:schemeClr val="tx1"/>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3958958344"/>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388941"/>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特定集中治療室管理料の見直し①</a:t>
            </a:r>
          </a:p>
        </p:txBody>
      </p:sp>
      <p:sp>
        <p:nvSpPr>
          <p:cNvPr id="8" name="正方形/長方形 7"/>
          <p:cNvSpPr/>
          <p:nvPr/>
        </p:nvSpPr>
        <p:spPr>
          <a:xfrm>
            <a:off x="188119" y="994308"/>
            <a:ext cx="9529762" cy="5832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ＳＯＦＡスコアが一定以上の患者の割合を特定集中治療室の患者指標に導入し、評価を見直す。また、この患者指標及び専従の常勤医師の治療室内の勤務を要件としない区分を新設する。</a:t>
            </a:r>
            <a:endParaRPr kumimoji="1" lang="en-US" altLang="ja-JP"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治療室については、以下を明確化。</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・治療室内に配置される専任の常勤医師は宿日直を行ってない医師であること（救命救急入院料、小児特定集中治療室管理料及び新生児特定集中治療室管理料１）</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914400" rtl="0" eaLnBrk="1" fontAlgn="auto" latinLnBrk="0" hangingPunct="1">
              <a:lnSpc>
                <a:spcPct val="100000"/>
              </a:lnSpc>
              <a:spcBef>
                <a:spcPts val="0"/>
              </a:spcBef>
              <a:spcAft>
                <a:spcPts val="30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保険医療機関内に配置される医師は宿日直を行っている医師を含むこと（ハイケアユニット入院医療管理料、脳卒中ケアユニット入院医療管理料、新生児特定集中治療室管理料２及び新生児治療回復室入院医療管理料）</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特定集中治療室用の重症度、医療・看護必要度から、「輸液ポンプの管理」の項目を削除し、該当基準をＡ得点２点以上に変更。</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908791"/>
            <a:ext cx="3686157" cy="277283"/>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特定集中治療室管理料の見直し</a:t>
            </a:r>
          </a:p>
        </p:txBody>
      </p:sp>
      <p:sp>
        <p:nvSpPr>
          <p:cNvPr id="84" name="テキスト ボックス 83"/>
          <p:cNvSpPr txBox="1"/>
          <p:nvPr/>
        </p:nvSpPr>
        <p:spPr>
          <a:xfrm>
            <a:off x="0" y="0"/>
            <a:ext cx="9906000" cy="461665"/>
          </a:xfrm>
          <a:prstGeom prst="rect">
            <a:avLst/>
          </a:prstGeom>
          <a:noFill/>
        </p:spPr>
        <p:txBody>
          <a:bodyPr wrap="square" rtlCol="0">
            <a:spAutoFit/>
          </a:bodyPr>
          <a:lstStyle/>
          <a:p>
            <a:pPr marL="2425700" marR="0" lvl="0" indent="-2425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各職種がそれぞれの高い専門性を十分に発揮するための勤務環境の改善、タスク・シェアリング／タスク・シフティング、チーム医療の推進－②　等</a:t>
            </a:r>
          </a:p>
        </p:txBody>
      </p:sp>
      <p:sp>
        <p:nvSpPr>
          <p:cNvPr id="88" name="正方形/長方形 87"/>
          <p:cNvSpPr/>
          <p:nvPr/>
        </p:nvSpPr>
        <p:spPr>
          <a:xfrm>
            <a:off x="424874" y="1669135"/>
            <a:ext cx="9162098" cy="252000"/>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417050" y="1977026"/>
            <a:ext cx="9177745" cy="2959839"/>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30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特定集中治療室管理料１・２</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4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直近１年の間に新たに治療室に入室する患者のうち、入室日のＳＯＦＡスコア５以上の患者が１割以上であること。ただし、</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15</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歳未満の小児は対象から除くものであること。</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重症度、医療・看護必要度</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を用いて患者の状態を評価し、基準を満たす患者が</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８割</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以上いること。</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専任の医師が常時、特定集中治療室内に勤務していること。当該専任の医師に、特定集中治療の経験を５年以上有する医師を２名以上含むこと。</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当該専任の医師は、宿日直を行う医師ではないこと。　</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600" b="1" i="0" u="sng" strike="noStrike" kern="1200" cap="none" spc="0" normalizeH="0" baseline="0" noProof="0">
              <a:ln>
                <a:noFill/>
              </a:ln>
              <a:solidFill>
                <a:srgbClr val="0060EE"/>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30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特定集中治療室管理料３・４</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4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直近１年の間に新たに治療室に入室する患者のうち、入室日のＳＯＦＡスコア３以上の患者が１割以上であること。ただし、</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15</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歳未満の小児は対象から除くものであること。</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重症度、医療・看護必要度</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を用いて患者の状態を評価し、基準を満たす患者が</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割</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以上いること。</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専任の医師が常時、特定集中治療室内に勤務していること。</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当該専任の医師は、宿日直を行う医師ではないこと。　</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600" b="1" i="0" u="sng" strike="noStrike" kern="1200" cap="none" spc="0" normalizeH="0" baseline="0" noProof="0">
              <a:ln>
                <a:noFill/>
              </a:ln>
              <a:solidFill>
                <a:srgbClr val="0060EE"/>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300"/>
              </a:spcAft>
              <a:buClrTx/>
              <a:buSzTx/>
              <a:buFontTx/>
              <a:buNone/>
              <a:tabLst/>
              <a:defRPr/>
            </a:pP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特定集中治療室管理料５・６</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（新設）</a:t>
            </a:r>
            <a:endParaRPr kumimoji="1" lang="en-US" altLang="ja-JP" sz="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重症度、医療・看護必要度</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を用いて患者の状態を評価し、基準を満たす患者が</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割以上いること。</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専任の医師（宿日直を行っている専任の医師を含む）が常時、保険医療機関内に勤務していること。　</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b="0"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C14BF6FA-9127-1921-5816-36EA97481450}"/>
              </a:ext>
            </a:extLst>
          </p:cNvPr>
          <p:cNvSpPr/>
          <p:nvPr/>
        </p:nvSpPr>
        <p:spPr>
          <a:xfrm>
            <a:off x="5379916" y="4960703"/>
            <a:ext cx="4207056" cy="216029"/>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5" name="正方形/長方形 4">
            <a:extLst>
              <a:ext uri="{FF2B5EF4-FFF2-40B4-BE49-F238E27FC236}">
                <a16:creationId xmlns:a16="http://schemas.microsoft.com/office/drawing/2014/main" id="{8414611F-5055-1E5D-7975-759DCB3E3F6D}"/>
              </a:ext>
            </a:extLst>
          </p:cNvPr>
          <p:cNvSpPr/>
          <p:nvPr/>
        </p:nvSpPr>
        <p:spPr>
          <a:xfrm>
            <a:off x="5395563" y="5232985"/>
            <a:ext cx="4191409" cy="724644"/>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（７日以内の期間）</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特定集中治療室管理料１・２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14,406</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特定集中治療室管理料３・４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9,890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特定集中治療室管理料５・６</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8,890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6" name="右矢印 89">
            <a:extLst>
              <a:ext uri="{FF2B5EF4-FFF2-40B4-BE49-F238E27FC236}">
                <a16:creationId xmlns:a16="http://schemas.microsoft.com/office/drawing/2014/main" id="{2A43234F-39C4-6A3D-2A7A-75EA0C79EC6D}"/>
              </a:ext>
            </a:extLst>
          </p:cNvPr>
          <p:cNvSpPr/>
          <p:nvPr/>
        </p:nvSpPr>
        <p:spPr>
          <a:xfrm>
            <a:off x="4931751" y="5324967"/>
            <a:ext cx="320507" cy="632662"/>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7" name="正方形/長方形 6">
            <a:extLst>
              <a:ext uri="{FF2B5EF4-FFF2-40B4-BE49-F238E27FC236}">
                <a16:creationId xmlns:a16="http://schemas.microsoft.com/office/drawing/2014/main" id="{48D0CF2D-935D-EFCE-B07E-3F004D3FE84A}"/>
              </a:ext>
            </a:extLst>
          </p:cNvPr>
          <p:cNvSpPr/>
          <p:nvPr/>
        </p:nvSpPr>
        <p:spPr>
          <a:xfrm>
            <a:off x="417050" y="4960703"/>
            <a:ext cx="4371397" cy="216029"/>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9" name="正方形/長方形 8">
            <a:extLst>
              <a:ext uri="{FF2B5EF4-FFF2-40B4-BE49-F238E27FC236}">
                <a16:creationId xmlns:a16="http://schemas.microsoft.com/office/drawing/2014/main" id="{2DBAD22D-C058-5F1A-228C-36C876E281BB}"/>
              </a:ext>
            </a:extLst>
          </p:cNvPr>
          <p:cNvSpPr/>
          <p:nvPr/>
        </p:nvSpPr>
        <p:spPr>
          <a:xfrm>
            <a:off x="417049" y="5232984"/>
            <a:ext cx="4371398" cy="724645"/>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（７日以内の期間）</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特定集中治療室管理料１・２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14,211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特定集中治療室管理料３・４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9,697</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スライド番号プレースホルダー 2">
            <a:extLst>
              <a:ext uri="{FF2B5EF4-FFF2-40B4-BE49-F238E27FC236}">
                <a16:creationId xmlns:a16="http://schemas.microsoft.com/office/drawing/2014/main" id="{A2F73F7E-E267-A597-FC4F-133AEC9009A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284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751427360"/>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388941"/>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（参考）特定集中治療室管理料の施設基準概要</a:t>
            </a:r>
          </a:p>
        </p:txBody>
      </p:sp>
      <p:graphicFrame>
        <p:nvGraphicFramePr>
          <p:cNvPr id="11" name="表 10">
            <a:extLst>
              <a:ext uri="{FF2B5EF4-FFF2-40B4-BE49-F238E27FC236}">
                <a16:creationId xmlns:a16="http://schemas.microsoft.com/office/drawing/2014/main" id="{B679040D-C384-B593-A8EE-5883554A105A}"/>
              </a:ext>
            </a:extLst>
          </p:cNvPr>
          <p:cNvGraphicFramePr>
            <a:graphicFrameLocks noGrp="1"/>
          </p:cNvGraphicFramePr>
          <p:nvPr/>
        </p:nvGraphicFramePr>
        <p:xfrm>
          <a:off x="194031" y="965595"/>
          <a:ext cx="9576176" cy="5509260"/>
        </p:xfrm>
        <a:graphic>
          <a:graphicData uri="http://schemas.openxmlformats.org/drawingml/2006/table">
            <a:tbl>
              <a:tblPr/>
              <a:tblGrid>
                <a:gridCol w="1584176">
                  <a:extLst>
                    <a:ext uri="{9D8B030D-6E8A-4147-A177-3AD203B41FA5}">
                      <a16:colId xmlns:a16="http://schemas.microsoft.com/office/drawing/2014/main" val="4045188050"/>
                    </a:ext>
                  </a:extLst>
                </a:gridCol>
                <a:gridCol w="1332000">
                  <a:extLst>
                    <a:ext uri="{9D8B030D-6E8A-4147-A177-3AD203B41FA5}">
                      <a16:colId xmlns:a16="http://schemas.microsoft.com/office/drawing/2014/main" val="116463102"/>
                    </a:ext>
                  </a:extLst>
                </a:gridCol>
                <a:gridCol w="1332000">
                  <a:extLst>
                    <a:ext uri="{9D8B030D-6E8A-4147-A177-3AD203B41FA5}">
                      <a16:colId xmlns:a16="http://schemas.microsoft.com/office/drawing/2014/main" val="1448945972"/>
                    </a:ext>
                  </a:extLst>
                </a:gridCol>
                <a:gridCol w="1332000">
                  <a:extLst>
                    <a:ext uri="{9D8B030D-6E8A-4147-A177-3AD203B41FA5}">
                      <a16:colId xmlns:a16="http://schemas.microsoft.com/office/drawing/2014/main" val="256026853"/>
                    </a:ext>
                  </a:extLst>
                </a:gridCol>
                <a:gridCol w="1332000">
                  <a:extLst>
                    <a:ext uri="{9D8B030D-6E8A-4147-A177-3AD203B41FA5}">
                      <a16:colId xmlns:a16="http://schemas.microsoft.com/office/drawing/2014/main" val="682143086"/>
                    </a:ext>
                  </a:extLst>
                </a:gridCol>
                <a:gridCol w="1332000">
                  <a:extLst>
                    <a:ext uri="{9D8B030D-6E8A-4147-A177-3AD203B41FA5}">
                      <a16:colId xmlns:a16="http://schemas.microsoft.com/office/drawing/2014/main" val="2882191804"/>
                    </a:ext>
                  </a:extLst>
                </a:gridCol>
                <a:gridCol w="1332000">
                  <a:extLst>
                    <a:ext uri="{9D8B030D-6E8A-4147-A177-3AD203B41FA5}">
                      <a16:colId xmlns:a16="http://schemas.microsoft.com/office/drawing/2014/main" val="686145386"/>
                    </a:ext>
                  </a:extLst>
                </a:gridCol>
              </a:tblGrid>
              <a:tr h="0">
                <a:tc rowSpan="2">
                  <a:txBody>
                    <a:bodyPr/>
                    <a:lstStyle/>
                    <a:p>
                      <a:pPr>
                        <a:lnSpc>
                          <a:spcPts val="1050"/>
                        </a:lnSpc>
                      </a:pPr>
                      <a:endParaRPr kumimoji="1" lang="ja-JP" altLang="en-US" sz="1050">
                        <a:latin typeface="メイリオ" panose="020B0604030504040204" pitchFamily="50" charset="-128"/>
                        <a:ea typeface="メイリオ" panose="020B0604030504040204" pitchFamily="50" charset="-128"/>
                      </a:endParaRP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solidFill>
                      <a:srgbClr val="345C8C"/>
                    </a:solidFill>
                  </a:tcPr>
                </a:tc>
                <a:tc>
                  <a:txBody>
                    <a:bodyPr/>
                    <a:lstStyle/>
                    <a:p>
                      <a:pPr algn="ctr">
                        <a:lnSpc>
                          <a:spcPts val="1050"/>
                        </a:lnSpc>
                      </a:pPr>
                      <a:r>
                        <a:rPr kumimoji="1" lang="ja-JP" altLang="en-US" sz="1050" b="1">
                          <a:solidFill>
                            <a:schemeClr val="bg1"/>
                          </a:solidFill>
                          <a:latin typeface="メイリオ" panose="020B0604030504040204" pitchFamily="50" charset="-128"/>
                          <a:ea typeface="メイリオ" panose="020B0604030504040204" pitchFamily="50" charset="-128"/>
                        </a:rPr>
                        <a:t>ＩＣＵ１</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solidFill>
                      <a:srgbClr val="345C8C"/>
                    </a:solidFill>
                  </a:tcPr>
                </a:tc>
                <a:tc>
                  <a:txBody>
                    <a:bodyPr/>
                    <a:lstStyle/>
                    <a:p>
                      <a:pPr algn="ctr">
                        <a:lnSpc>
                          <a:spcPts val="1050"/>
                        </a:lnSpc>
                      </a:pPr>
                      <a:r>
                        <a:rPr kumimoji="1" lang="ja-JP" altLang="en-US" sz="1050" b="1">
                          <a:solidFill>
                            <a:schemeClr val="bg1"/>
                          </a:solidFill>
                          <a:latin typeface="メイリオ" panose="020B0604030504040204" pitchFamily="50" charset="-128"/>
                          <a:ea typeface="メイリオ" panose="020B0604030504040204" pitchFamily="50" charset="-128"/>
                        </a:rPr>
                        <a:t>ＩＣＵ２</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solidFill>
                      <a:srgbClr val="345C8C"/>
                    </a:solidFill>
                  </a:tcPr>
                </a:tc>
                <a:tc>
                  <a:txBody>
                    <a:bodyPr/>
                    <a:lstStyle/>
                    <a:p>
                      <a:pPr algn="ctr">
                        <a:lnSpc>
                          <a:spcPts val="1050"/>
                        </a:lnSpc>
                      </a:pPr>
                      <a:r>
                        <a:rPr kumimoji="1" lang="ja-JP" altLang="en-US" sz="1050" b="1">
                          <a:solidFill>
                            <a:schemeClr val="bg1"/>
                          </a:solidFill>
                          <a:latin typeface="メイリオ" panose="020B0604030504040204" pitchFamily="50" charset="-128"/>
                          <a:ea typeface="メイリオ" panose="020B0604030504040204" pitchFamily="50" charset="-128"/>
                        </a:rPr>
                        <a:t>ＩＣＵ３</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solidFill>
                      <a:srgbClr val="345C8C"/>
                    </a:solidFill>
                  </a:tcPr>
                </a:tc>
                <a:tc>
                  <a:txBody>
                    <a:bodyPr/>
                    <a:lstStyle/>
                    <a:p>
                      <a:pPr algn="ctr">
                        <a:lnSpc>
                          <a:spcPts val="1050"/>
                        </a:lnSpc>
                      </a:pPr>
                      <a:r>
                        <a:rPr kumimoji="1" lang="ja-JP" altLang="en-US" sz="1050" b="1">
                          <a:solidFill>
                            <a:schemeClr val="bg1"/>
                          </a:solidFill>
                          <a:latin typeface="メイリオ" panose="020B0604030504040204" pitchFamily="50" charset="-128"/>
                          <a:ea typeface="メイリオ" panose="020B0604030504040204" pitchFamily="50" charset="-128"/>
                        </a:rPr>
                        <a:t>ＩＣＵ４</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solidFill>
                      <a:srgbClr val="345C8C"/>
                    </a:solidFill>
                  </a:tcPr>
                </a:tc>
                <a:tc>
                  <a:txBody>
                    <a:bodyPr/>
                    <a:lstStyle/>
                    <a:p>
                      <a:pPr algn="ctr">
                        <a:lnSpc>
                          <a:spcPts val="1050"/>
                        </a:lnSpc>
                      </a:pPr>
                      <a:r>
                        <a:rPr kumimoji="1" lang="ja-JP" altLang="en-US" sz="1050" b="1">
                          <a:solidFill>
                            <a:schemeClr val="bg1"/>
                          </a:solidFill>
                          <a:latin typeface="メイリオ" panose="020B0604030504040204" pitchFamily="50" charset="-128"/>
                          <a:ea typeface="メイリオ" panose="020B0604030504040204" pitchFamily="50" charset="-128"/>
                        </a:rPr>
                        <a:t>ＩＣＵ５</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solidFill>
                      <a:srgbClr val="345C8C"/>
                    </a:solidFill>
                  </a:tcPr>
                </a:tc>
                <a:tc>
                  <a:txBody>
                    <a:bodyPr/>
                    <a:lstStyle/>
                    <a:p>
                      <a:pPr algn="ctr">
                        <a:lnSpc>
                          <a:spcPts val="1050"/>
                        </a:lnSpc>
                      </a:pPr>
                      <a:r>
                        <a:rPr kumimoji="1" lang="ja-JP" altLang="en-US" sz="1050" b="1">
                          <a:solidFill>
                            <a:schemeClr val="bg1"/>
                          </a:solidFill>
                          <a:latin typeface="メイリオ" panose="020B0604030504040204" pitchFamily="50" charset="-128"/>
                          <a:ea typeface="メイリオ" panose="020B0604030504040204" pitchFamily="50" charset="-128"/>
                        </a:rPr>
                        <a:t>ＩＣＵ６</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solidFill>
                      <a:srgbClr val="345C8C"/>
                    </a:solidFill>
                  </a:tcPr>
                </a:tc>
                <a:extLst>
                  <a:ext uri="{0D108BD9-81ED-4DB2-BD59-A6C34878D82A}">
                    <a16:rowId xmlns:a16="http://schemas.microsoft.com/office/drawing/2014/main" val="3946049954"/>
                  </a:ext>
                </a:extLst>
              </a:tr>
              <a:tr h="0">
                <a:tc vMerge="1">
                  <a:txBody>
                    <a:bodyPr/>
                    <a:lstStyle/>
                    <a:p>
                      <a:pPr>
                        <a:lnSpc>
                          <a:spcPts val="1050"/>
                        </a:lnSpc>
                      </a:pPr>
                      <a:endParaRPr kumimoji="1" lang="ja-JP" altLang="en-US" sz="1050">
                        <a:latin typeface="メイリオ" panose="020B0604030504040204" pitchFamily="50" charset="-128"/>
                        <a:ea typeface="メイリオ" panose="020B0604030504040204" pitchFamily="50" charset="-128"/>
                      </a:endParaRP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FF5FF"/>
                    </a:solidFill>
                  </a:tcPr>
                </a:tc>
                <a:tc>
                  <a:txBody>
                    <a:bodyPr/>
                    <a:lstStyle/>
                    <a:p>
                      <a:pPr>
                        <a:lnSpc>
                          <a:spcPts val="1050"/>
                        </a:lnSpc>
                      </a:pPr>
                      <a:r>
                        <a:rPr kumimoji="1" lang="ja-JP" altLang="en-US" sz="900">
                          <a:latin typeface="メイリオ" panose="020B0604030504040204" pitchFamily="50" charset="-128"/>
                          <a:ea typeface="メイリオ" panose="020B0604030504040204" pitchFamily="50" charset="-128"/>
                        </a:rPr>
                        <a:t>７日以内　</a:t>
                      </a:r>
                      <a:r>
                        <a:rPr kumimoji="1" lang="en-US" altLang="ja-JP" sz="900">
                          <a:latin typeface="メイリオ" panose="020B0604030504040204" pitchFamily="50" charset="-128"/>
                          <a:ea typeface="メイリオ" panose="020B0604030504040204" pitchFamily="50" charset="-128"/>
                        </a:rPr>
                        <a:t>14,406</a:t>
                      </a:r>
                      <a:r>
                        <a:rPr kumimoji="1" lang="ja-JP" altLang="en-US" sz="900">
                          <a:latin typeface="メイリオ" panose="020B0604030504040204" pitchFamily="50" charset="-128"/>
                          <a:ea typeface="メイリオ" panose="020B0604030504040204" pitchFamily="50" charset="-128"/>
                        </a:rPr>
                        <a:t>点</a:t>
                      </a:r>
                      <a:endParaRPr kumimoji="1" lang="en-US" altLang="ja-JP" sz="900">
                        <a:latin typeface="メイリオ" panose="020B0604030504040204" pitchFamily="50" charset="-128"/>
                        <a:ea typeface="メイリオ" panose="020B0604030504040204" pitchFamily="50" charset="-128"/>
                      </a:endParaRPr>
                    </a:p>
                    <a:p>
                      <a:pPr>
                        <a:lnSpc>
                          <a:spcPts val="1050"/>
                        </a:lnSpc>
                      </a:pPr>
                      <a:r>
                        <a:rPr kumimoji="1" lang="ja-JP" altLang="en-US" sz="900">
                          <a:latin typeface="メイリオ" panose="020B0604030504040204" pitchFamily="50" charset="-128"/>
                          <a:ea typeface="メイリオ" panose="020B0604030504040204" pitchFamily="50" charset="-128"/>
                        </a:rPr>
                        <a:t>８日以上　</a:t>
                      </a:r>
                      <a:r>
                        <a:rPr kumimoji="1" lang="en-US" altLang="ja-JP" sz="900">
                          <a:latin typeface="メイリオ" panose="020B0604030504040204" pitchFamily="50" charset="-128"/>
                          <a:ea typeface="メイリオ" panose="020B0604030504040204" pitchFamily="50" charset="-128"/>
                        </a:rPr>
                        <a:t>12,828</a:t>
                      </a:r>
                      <a:r>
                        <a:rPr kumimoji="1" lang="ja-JP" altLang="en-US" sz="900">
                          <a:latin typeface="メイリオ" panose="020B0604030504040204" pitchFamily="50" charset="-128"/>
                          <a:ea typeface="メイリオ" panose="020B0604030504040204" pitchFamily="50" charset="-128"/>
                        </a:rPr>
                        <a:t>点</a:t>
                      </a: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nSpc>
                          <a:spcPts val="1050"/>
                        </a:lnSpc>
                      </a:pPr>
                      <a:r>
                        <a:rPr kumimoji="1" lang="ja-JP" altLang="en-US" sz="900">
                          <a:latin typeface="メイリオ" panose="020B0604030504040204" pitchFamily="50" charset="-128"/>
                          <a:ea typeface="メイリオ" panose="020B0604030504040204" pitchFamily="50" charset="-128"/>
                        </a:rPr>
                        <a:t>７日以内　</a:t>
                      </a:r>
                      <a:r>
                        <a:rPr kumimoji="1" lang="en-US" altLang="ja-JP" sz="900">
                          <a:latin typeface="メイリオ" panose="020B0604030504040204" pitchFamily="50" charset="-128"/>
                          <a:ea typeface="メイリオ" panose="020B0604030504040204" pitchFamily="50" charset="-128"/>
                        </a:rPr>
                        <a:t>14,406</a:t>
                      </a:r>
                      <a:r>
                        <a:rPr kumimoji="1" lang="ja-JP" altLang="en-US" sz="900">
                          <a:latin typeface="メイリオ" panose="020B0604030504040204" pitchFamily="50" charset="-128"/>
                          <a:ea typeface="メイリオ" panose="020B0604030504040204" pitchFamily="50" charset="-128"/>
                        </a:rPr>
                        <a:t>点</a:t>
                      </a:r>
                      <a:endParaRPr kumimoji="1" lang="en-US" altLang="ja-JP" sz="900">
                        <a:latin typeface="メイリオ" panose="020B0604030504040204" pitchFamily="50" charset="-128"/>
                        <a:ea typeface="メイリオ" panose="020B0604030504040204" pitchFamily="50" charset="-128"/>
                      </a:endParaRPr>
                    </a:p>
                    <a:p>
                      <a:pPr>
                        <a:lnSpc>
                          <a:spcPts val="1050"/>
                        </a:lnSpc>
                      </a:pPr>
                      <a:r>
                        <a:rPr kumimoji="1" lang="ja-JP" altLang="en-US" sz="900">
                          <a:latin typeface="メイリオ" panose="020B0604030504040204" pitchFamily="50" charset="-128"/>
                          <a:ea typeface="メイリオ" panose="020B0604030504040204" pitchFamily="50" charset="-128"/>
                        </a:rPr>
                        <a:t>８日以上　</a:t>
                      </a:r>
                      <a:r>
                        <a:rPr kumimoji="1" lang="en-US" altLang="ja-JP" sz="900">
                          <a:latin typeface="メイリオ" panose="020B0604030504040204" pitchFamily="50" charset="-128"/>
                          <a:ea typeface="メイリオ" panose="020B0604030504040204" pitchFamily="50" charset="-128"/>
                        </a:rPr>
                        <a:t>12,828</a:t>
                      </a:r>
                      <a:r>
                        <a:rPr kumimoji="1" lang="ja-JP" altLang="en-US" sz="900">
                          <a:latin typeface="メイリオ" panose="020B0604030504040204" pitchFamily="50" charset="-128"/>
                          <a:ea typeface="メイリオ" panose="020B0604030504040204" pitchFamily="50" charset="-128"/>
                        </a:rPr>
                        <a:t>点</a:t>
                      </a:r>
                      <a:endParaRPr kumimoji="1" lang="en-US" altLang="ja-JP" sz="900">
                        <a:latin typeface="メイリオ" panose="020B0604030504040204" pitchFamily="50" charset="-128"/>
                        <a:ea typeface="メイリオ" panose="020B0604030504040204" pitchFamily="50" charset="-128"/>
                      </a:endParaRPr>
                    </a:p>
                    <a:p>
                      <a:pPr>
                        <a:lnSpc>
                          <a:spcPts val="1050"/>
                        </a:lnSpc>
                      </a:pPr>
                      <a:r>
                        <a:rPr kumimoji="1" lang="en-US" altLang="ja-JP" sz="600">
                          <a:latin typeface="メイリオ" panose="020B0604030504040204" pitchFamily="50" charset="-128"/>
                          <a:ea typeface="メイリオ" panose="020B0604030504040204" pitchFamily="50" charset="-128"/>
                        </a:rPr>
                        <a:t>※</a:t>
                      </a:r>
                      <a:r>
                        <a:rPr kumimoji="1" lang="ja-JP" altLang="en-US" sz="600">
                          <a:latin typeface="メイリオ" panose="020B0604030504040204" pitchFamily="50" charset="-128"/>
                          <a:ea typeface="メイリオ" panose="020B0604030504040204" pitchFamily="50" charset="-128"/>
                        </a:rPr>
                        <a:t>広範囲熱傷特定集中治療室管理料は８～</a:t>
                      </a:r>
                      <a:r>
                        <a:rPr kumimoji="1" lang="en-US" altLang="ja-JP" sz="600">
                          <a:latin typeface="メイリオ" panose="020B0604030504040204" pitchFamily="50" charset="-128"/>
                          <a:ea typeface="メイリオ" panose="020B0604030504040204" pitchFamily="50" charset="-128"/>
                        </a:rPr>
                        <a:t>60</a:t>
                      </a:r>
                      <a:r>
                        <a:rPr kumimoji="1" lang="ja-JP" altLang="en-US" sz="600">
                          <a:latin typeface="メイリオ" panose="020B0604030504040204" pitchFamily="50" charset="-128"/>
                          <a:ea typeface="メイリオ" panose="020B0604030504040204" pitchFamily="50" charset="-128"/>
                        </a:rPr>
                        <a:t>日まで</a:t>
                      </a:r>
                      <a:r>
                        <a:rPr kumimoji="1" lang="en-US" altLang="ja-JP" sz="600">
                          <a:latin typeface="メイリオ" panose="020B0604030504040204" pitchFamily="50" charset="-128"/>
                          <a:ea typeface="メイリオ" panose="020B0604030504040204" pitchFamily="50" charset="-128"/>
                        </a:rPr>
                        <a:t>13,028</a:t>
                      </a:r>
                      <a:r>
                        <a:rPr kumimoji="1" lang="ja-JP" altLang="en-US" sz="600">
                          <a:latin typeface="メイリオ" panose="020B0604030504040204" pitchFamily="50" charset="-128"/>
                          <a:ea typeface="メイリオ" panose="020B0604030504040204" pitchFamily="50" charset="-128"/>
                        </a:rPr>
                        <a:t>点</a:t>
                      </a: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nSpc>
                          <a:spcPts val="1050"/>
                        </a:lnSpc>
                      </a:pPr>
                      <a:r>
                        <a:rPr kumimoji="1" lang="ja-JP" altLang="en-US" sz="900">
                          <a:latin typeface="メイリオ" panose="020B0604030504040204" pitchFamily="50" charset="-128"/>
                          <a:ea typeface="メイリオ" panose="020B0604030504040204" pitchFamily="50" charset="-128"/>
                        </a:rPr>
                        <a:t>７日以内　</a:t>
                      </a:r>
                      <a:r>
                        <a:rPr kumimoji="1" lang="en-US" altLang="ja-JP" sz="900">
                          <a:latin typeface="メイリオ" panose="020B0604030504040204" pitchFamily="50" charset="-128"/>
                          <a:ea typeface="メイリオ" panose="020B0604030504040204" pitchFamily="50" charset="-128"/>
                        </a:rPr>
                        <a:t>9,890</a:t>
                      </a:r>
                      <a:r>
                        <a:rPr kumimoji="1" lang="ja-JP" altLang="en-US" sz="900">
                          <a:latin typeface="メイリオ" panose="020B0604030504040204" pitchFamily="50" charset="-128"/>
                          <a:ea typeface="メイリオ" panose="020B0604030504040204" pitchFamily="50" charset="-128"/>
                        </a:rPr>
                        <a:t>点</a:t>
                      </a:r>
                      <a:endParaRPr kumimoji="1" lang="en-US" altLang="ja-JP" sz="900">
                        <a:latin typeface="メイリオ" panose="020B0604030504040204" pitchFamily="50" charset="-128"/>
                        <a:ea typeface="メイリオ" panose="020B0604030504040204" pitchFamily="50" charset="-128"/>
                      </a:endParaRPr>
                    </a:p>
                    <a:p>
                      <a:pPr>
                        <a:lnSpc>
                          <a:spcPts val="1050"/>
                        </a:lnSpc>
                      </a:pPr>
                      <a:r>
                        <a:rPr kumimoji="1" lang="ja-JP" altLang="en-US" sz="900">
                          <a:latin typeface="メイリオ" panose="020B0604030504040204" pitchFamily="50" charset="-128"/>
                          <a:ea typeface="メイリオ" panose="020B0604030504040204" pitchFamily="50" charset="-128"/>
                        </a:rPr>
                        <a:t>８日以上　</a:t>
                      </a:r>
                      <a:r>
                        <a:rPr kumimoji="1" lang="en-US" altLang="ja-JP" sz="900">
                          <a:latin typeface="メイリオ" panose="020B0604030504040204" pitchFamily="50" charset="-128"/>
                          <a:ea typeface="メイリオ" panose="020B0604030504040204" pitchFamily="50" charset="-128"/>
                        </a:rPr>
                        <a:t>8,307</a:t>
                      </a:r>
                      <a:r>
                        <a:rPr kumimoji="1" lang="ja-JP" altLang="en-US" sz="900">
                          <a:latin typeface="メイリオ" panose="020B0604030504040204" pitchFamily="50" charset="-128"/>
                          <a:ea typeface="メイリオ" panose="020B0604030504040204" pitchFamily="50" charset="-128"/>
                        </a:rPr>
                        <a:t>点</a:t>
                      </a: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nSpc>
                          <a:spcPts val="1050"/>
                        </a:lnSpc>
                      </a:pPr>
                      <a:r>
                        <a:rPr kumimoji="1" lang="ja-JP" altLang="en-US" sz="900">
                          <a:latin typeface="メイリオ" panose="020B0604030504040204" pitchFamily="50" charset="-128"/>
                          <a:ea typeface="メイリオ" panose="020B0604030504040204" pitchFamily="50" charset="-128"/>
                        </a:rPr>
                        <a:t>７日以内　</a:t>
                      </a:r>
                      <a:r>
                        <a:rPr kumimoji="1" lang="en-US" altLang="ja-JP" sz="900">
                          <a:latin typeface="メイリオ" panose="020B0604030504040204" pitchFamily="50" charset="-128"/>
                          <a:ea typeface="メイリオ" panose="020B0604030504040204" pitchFamily="50" charset="-128"/>
                        </a:rPr>
                        <a:t>9,890</a:t>
                      </a:r>
                      <a:r>
                        <a:rPr kumimoji="1" lang="ja-JP" altLang="en-US" sz="900">
                          <a:latin typeface="メイリオ" panose="020B0604030504040204" pitchFamily="50" charset="-128"/>
                          <a:ea typeface="メイリオ" panose="020B0604030504040204" pitchFamily="50" charset="-128"/>
                        </a:rPr>
                        <a:t>点</a:t>
                      </a:r>
                      <a:endParaRPr kumimoji="1" lang="en-US" altLang="ja-JP" sz="900">
                        <a:latin typeface="メイリオ" panose="020B0604030504040204" pitchFamily="50" charset="-128"/>
                        <a:ea typeface="メイリオ" panose="020B0604030504040204" pitchFamily="50" charset="-128"/>
                      </a:endParaRPr>
                    </a:p>
                    <a:p>
                      <a:pPr>
                        <a:lnSpc>
                          <a:spcPts val="1050"/>
                        </a:lnSpc>
                      </a:pPr>
                      <a:r>
                        <a:rPr kumimoji="1" lang="ja-JP" altLang="en-US" sz="900">
                          <a:latin typeface="メイリオ" panose="020B0604030504040204" pitchFamily="50" charset="-128"/>
                          <a:ea typeface="メイリオ" panose="020B0604030504040204" pitchFamily="50" charset="-128"/>
                        </a:rPr>
                        <a:t>８日以上　</a:t>
                      </a:r>
                      <a:r>
                        <a:rPr kumimoji="1" lang="en-US" altLang="ja-JP" sz="900">
                          <a:latin typeface="メイリオ" panose="020B0604030504040204" pitchFamily="50" charset="-128"/>
                          <a:ea typeface="メイリオ" panose="020B0604030504040204" pitchFamily="50" charset="-128"/>
                        </a:rPr>
                        <a:t>8,307</a:t>
                      </a:r>
                      <a:r>
                        <a:rPr kumimoji="1" lang="ja-JP" altLang="en-US" sz="900">
                          <a:latin typeface="メイリオ" panose="020B0604030504040204" pitchFamily="50" charset="-128"/>
                          <a:ea typeface="メイリオ" panose="020B0604030504040204" pitchFamily="50" charset="-128"/>
                        </a:rPr>
                        <a:t>点</a:t>
                      </a:r>
                    </a:p>
                    <a:p>
                      <a:pPr marL="0" marR="0" lvl="0" indent="0" algn="l" defTabSz="990570" rtl="0" eaLnBrk="1" fontAlgn="auto" latinLnBrk="0" hangingPunct="1">
                        <a:lnSpc>
                          <a:spcPts val="1050"/>
                        </a:lnSpc>
                        <a:spcBef>
                          <a:spcPts val="0"/>
                        </a:spcBef>
                        <a:spcAft>
                          <a:spcPts val="0"/>
                        </a:spcAft>
                        <a:buClrTx/>
                        <a:buSzTx/>
                        <a:buFontTx/>
                        <a:buNone/>
                        <a:tabLst/>
                        <a:defRPr/>
                      </a:pPr>
                      <a:r>
                        <a:rPr kumimoji="1" lang="en-US" altLang="ja-JP" sz="600">
                          <a:latin typeface="メイリオ" panose="020B0604030504040204" pitchFamily="50" charset="-128"/>
                          <a:ea typeface="メイリオ" panose="020B0604030504040204" pitchFamily="50" charset="-128"/>
                        </a:rPr>
                        <a:t>※</a:t>
                      </a:r>
                      <a:r>
                        <a:rPr kumimoji="1" lang="ja-JP" altLang="en-US" sz="600">
                          <a:latin typeface="メイリオ" panose="020B0604030504040204" pitchFamily="50" charset="-128"/>
                          <a:ea typeface="メイリオ" panose="020B0604030504040204" pitchFamily="50" charset="-128"/>
                        </a:rPr>
                        <a:t>広範囲熱傷特定集中治療室管理料は８～</a:t>
                      </a:r>
                      <a:r>
                        <a:rPr kumimoji="1" lang="en-US" altLang="ja-JP" sz="600">
                          <a:latin typeface="メイリオ" panose="020B0604030504040204" pitchFamily="50" charset="-128"/>
                          <a:ea typeface="メイリオ" panose="020B0604030504040204" pitchFamily="50" charset="-128"/>
                        </a:rPr>
                        <a:t>60</a:t>
                      </a:r>
                      <a:r>
                        <a:rPr kumimoji="1" lang="ja-JP" altLang="en-US" sz="600">
                          <a:latin typeface="メイリオ" panose="020B0604030504040204" pitchFamily="50" charset="-128"/>
                          <a:ea typeface="メイリオ" panose="020B0604030504040204" pitchFamily="50" charset="-128"/>
                        </a:rPr>
                        <a:t>日まで</a:t>
                      </a:r>
                      <a:r>
                        <a:rPr kumimoji="1" lang="en-US" altLang="ja-JP" sz="600">
                          <a:latin typeface="メイリオ" panose="020B0604030504040204" pitchFamily="50" charset="-128"/>
                          <a:ea typeface="メイリオ" panose="020B0604030504040204" pitchFamily="50" charset="-128"/>
                        </a:rPr>
                        <a:t>8,507</a:t>
                      </a:r>
                      <a:r>
                        <a:rPr kumimoji="1" lang="ja-JP" altLang="en-US" sz="600">
                          <a:latin typeface="メイリオ" panose="020B0604030504040204" pitchFamily="50" charset="-128"/>
                          <a:ea typeface="メイリオ" panose="020B0604030504040204" pitchFamily="50" charset="-128"/>
                        </a:rPr>
                        <a:t>点</a:t>
                      </a: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nSpc>
                          <a:spcPts val="1050"/>
                        </a:lnSpc>
                      </a:pPr>
                      <a:r>
                        <a:rPr kumimoji="1" lang="ja-JP" altLang="en-US" sz="900">
                          <a:latin typeface="メイリオ" panose="020B0604030504040204" pitchFamily="50" charset="-128"/>
                          <a:ea typeface="メイリオ" panose="020B0604030504040204" pitchFamily="50" charset="-128"/>
                        </a:rPr>
                        <a:t>７日以内　</a:t>
                      </a:r>
                      <a:r>
                        <a:rPr kumimoji="1" lang="en-US" altLang="ja-JP" sz="900">
                          <a:latin typeface="メイリオ" panose="020B0604030504040204" pitchFamily="50" charset="-128"/>
                          <a:ea typeface="メイリオ" panose="020B0604030504040204" pitchFamily="50" charset="-128"/>
                        </a:rPr>
                        <a:t>8,890</a:t>
                      </a:r>
                      <a:r>
                        <a:rPr kumimoji="1" lang="ja-JP" altLang="en-US" sz="900">
                          <a:latin typeface="メイリオ" panose="020B0604030504040204" pitchFamily="50" charset="-128"/>
                          <a:ea typeface="メイリオ" panose="020B0604030504040204" pitchFamily="50" charset="-128"/>
                        </a:rPr>
                        <a:t>点</a:t>
                      </a:r>
                      <a:endParaRPr kumimoji="1" lang="en-US" altLang="ja-JP" sz="900">
                        <a:latin typeface="メイリオ" panose="020B0604030504040204" pitchFamily="50" charset="-128"/>
                        <a:ea typeface="メイリオ" panose="020B0604030504040204" pitchFamily="50" charset="-128"/>
                      </a:endParaRPr>
                    </a:p>
                    <a:p>
                      <a:pPr>
                        <a:lnSpc>
                          <a:spcPts val="1050"/>
                        </a:lnSpc>
                      </a:pPr>
                      <a:r>
                        <a:rPr kumimoji="1" lang="ja-JP" altLang="en-US" sz="900">
                          <a:latin typeface="メイリオ" panose="020B0604030504040204" pitchFamily="50" charset="-128"/>
                          <a:ea typeface="メイリオ" panose="020B0604030504040204" pitchFamily="50" charset="-128"/>
                        </a:rPr>
                        <a:t>８日以内　</a:t>
                      </a:r>
                      <a:r>
                        <a:rPr kumimoji="1" lang="en-US" altLang="ja-JP" sz="900">
                          <a:latin typeface="メイリオ" panose="020B0604030504040204" pitchFamily="50" charset="-128"/>
                          <a:ea typeface="メイリオ" panose="020B0604030504040204" pitchFamily="50" charset="-128"/>
                        </a:rPr>
                        <a:t>7,307</a:t>
                      </a:r>
                      <a:r>
                        <a:rPr kumimoji="1" lang="ja-JP" altLang="en-US" sz="900">
                          <a:latin typeface="メイリオ" panose="020B0604030504040204" pitchFamily="50" charset="-128"/>
                          <a:ea typeface="メイリオ" panose="020B0604030504040204" pitchFamily="50" charset="-128"/>
                        </a:rPr>
                        <a:t>点</a:t>
                      </a:r>
                      <a:endParaRPr kumimoji="1" lang="en-US" altLang="ja-JP" sz="900">
                        <a:latin typeface="メイリオ" panose="020B0604030504040204" pitchFamily="50" charset="-128"/>
                        <a:ea typeface="メイリオ" panose="020B0604030504040204" pitchFamily="50" charset="-128"/>
                      </a:endParaRP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nSpc>
                          <a:spcPts val="1050"/>
                        </a:lnSpc>
                      </a:pPr>
                      <a:r>
                        <a:rPr kumimoji="1" lang="ja-JP" altLang="en-US" sz="900">
                          <a:latin typeface="メイリオ" panose="020B0604030504040204" pitchFamily="50" charset="-128"/>
                          <a:ea typeface="メイリオ" panose="020B0604030504040204" pitchFamily="50" charset="-128"/>
                        </a:rPr>
                        <a:t>７日以内　</a:t>
                      </a:r>
                      <a:r>
                        <a:rPr kumimoji="1" lang="en-US" altLang="ja-JP" sz="900">
                          <a:latin typeface="メイリオ" panose="020B0604030504040204" pitchFamily="50" charset="-128"/>
                          <a:ea typeface="メイリオ" panose="020B0604030504040204" pitchFamily="50" charset="-128"/>
                        </a:rPr>
                        <a:t>8,890</a:t>
                      </a:r>
                      <a:r>
                        <a:rPr kumimoji="1" lang="ja-JP" altLang="en-US" sz="900">
                          <a:latin typeface="メイリオ" panose="020B0604030504040204" pitchFamily="50" charset="-128"/>
                          <a:ea typeface="メイリオ" panose="020B0604030504040204" pitchFamily="50" charset="-128"/>
                        </a:rPr>
                        <a:t>点</a:t>
                      </a:r>
                      <a:endParaRPr kumimoji="1" lang="en-US" altLang="ja-JP" sz="900">
                        <a:latin typeface="メイリオ" panose="020B0604030504040204" pitchFamily="50" charset="-128"/>
                        <a:ea typeface="メイリオ" panose="020B0604030504040204" pitchFamily="50" charset="-128"/>
                      </a:endParaRPr>
                    </a:p>
                    <a:p>
                      <a:pPr>
                        <a:lnSpc>
                          <a:spcPts val="1050"/>
                        </a:lnSpc>
                      </a:pPr>
                      <a:r>
                        <a:rPr kumimoji="1" lang="ja-JP" altLang="en-US" sz="900">
                          <a:latin typeface="メイリオ" panose="020B0604030504040204" pitchFamily="50" charset="-128"/>
                          <a:ea typeface="メイリオ" panose="020B0604030504040204" pitchFamily="50" charset="-128"/>
                        </a:rPr>
                        <a:t>８日以内　</a:t>
                      </a:r>
                      <a:r>
                        <a:rPr kumimoji="1" lang="en-US" altLang="ja-JP" sz="900">
                          <a:latin typeface="メイリオ" panose="020B0604030504040204" pitchFamily="50" charset="-128"/>
                          <a:ea typeface="メイリオ" panose="020B0604030504040204" pitchFamily="50" charset="-128"/>
                        </a:rPr>
                        <a:t>7,307</a:t>
                      </a:r>
                      <a:r>
                        <a:rPr kumimoji="1" lang="ja-JP" altLang="en-US" sz="900">
                          <a:latin typeface="メイリオ" panose="020B0604030504040204" pitchFamily="50" charset="-128"/>
                          <a:ea typeface="メイリオ" panose="020B0604030504040204" pitchFamily="50" charset="-128"/>
                        </a:rPr>
                        <a:t>点</a:t>
                      </a:r>
                      <a:endParaRPr kumimoji="1" lang="en-US" altLang="ja-JP" sz="900">
                        <a:latin typeface="メイリオ" panose="020B0604030504040204" pitchFamily="50" charset="-128"/>
                        <a:ea typeface="メイリオ" panose="020B0604030504040204" pitchFamily="50" charset="-128"/>
                      </a:endParaRPr>
                    </a:p>
                    <a:p>
                      <a:pPr marL="0" marR="0" lvl="0" indent="0" algn="l" defTabSz="990570" rtl="0" eaLnBrk="1" fontAlgn="auto" latinLnBrk="0" hangingPunct="1">
                        <a:lnSpc>
                          <a:spcPts val="1050"/>
                        </a:lnSpc>
                        <a:spcBef>
                          <a:spcPts val="0"/>
                        </a:spcBef>
                        <a:spcAft>
                          <a:spcPts val="0"/>
                        </a:spcAft>
                        <a:buClrTx/>
                        <a:buSzTx/>
                        <a:buFontTx/>
                        <a:buNone/>
                        <a:tabLst/>
                        <a:defRPr/>
                      </a:pPr>
                      <a:r>
                        <a:rPr kumimoji="1" lang="en-US" altLang="ja-JP" sz="600">
                          <a:latin typeface="メイリオ" panose="020B0604030504040204" pitchFamily="50" charset="-128"/>
                          <a:ea typeface="メイリオ" panose="020B0604030504040204" pitchFamily="50" charset="-128"/>
                        </a:rPr>
                        <a:t>※</a:t>
                      </a:r>
                      <a:r>
                        <a:rPr kumimoji="1" lang="ja-JP" altLang="en-US" sz="600">
                          <a:latin typeface="メイリオ" panose="020B0604030504040204" pitchFamily="50" charset="-128"/>
                          <a:ea typeface="メイリオ" panose="020B0604030504040204" pitchFamily="50" charset="-128"/>
                        </a:rPr>
                        <a:t>広範囲熱傷特定集中治療室管理料は８～</a:t>
                      </a:r>
                      <a:r>
                        <a:rPr kumimoji="1" lang="en-US" altLang="ja-JP" sz="600">
                          <a:latin typeface="メイリオ" panose="020B0604030504040204" pitchFamily="50" charset="-128"/>
                          <a:ea typeface="メイリオ" panose="020B0604030504040204" pitchFamily="50" charset="-128"/>
                        </a:rPr>
                        <a:t>60</a:t>
                      </a:r>
                      <a:r>
                        <a:rPr kumimoji="1" lang="ja-JP" altLang="en-US" sz="600">
                          <a:latin typeface="メイリオ" panose="020B0604030504040204" pitchFamily="50" charset="-128"/>
                          <a:ea typeface="メイリオ" panose="020B0604030504040204" pitchFamily="50" charset="-128"/>
                        </a:rPr>
                        <a:t>日まで</a:t>
                      </a:r>
                      <a:r>
                        <a:rPr kumimoji="1" lang="en-US" altLang="ja-JP" sz="600">
                          <a:latin typeface="メイリオ" panose="020B0604030504040204" pitchFamily="50" charset="-128"/>
                          <a:ea typeface="メイリオ" panose="020B0604030504040204" pitchFamily="50" charset="-128"/>
                        </a:rPr>
                        <a:t>7,507</a:t>
                      </a:r>
                      <a:r>
                        <a:rPr kumimoji="1" lang="ja-JP" altLang="en-US" sz="600">
                          <a:latin typeface="メイリオ" panose="020B0604030504040204" pitchFamily="50" charset="-128"/>
                          <a:ea typeface="メイリオ" panose="020B0604030504040204" pitchFamily="50" charset="-128"/>
                        </a:rPr>
                        <a:t>点</a:t>
                      </a: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93630845"/>
                  </a:ext>
                </a:extLst>
              </a:tr>
              <a:tr h="0">
                <a:tc rowSpan="2">
                  <a:txBody>
                    <a:bodyPr/>
                    <a:lstStyle/>
                    <a:p>
                      <a:pPr>
                        <a:lnSpc>
                          <a:spcPts val="1050"/>
                        </a:lnSpc>
                      </a:pPr>
                      <a:r>
                        <a:rPr kumimoji="1" lang="ja-JP" altLang="en-US" sz="1200" b="1" u="none">
                          <a:solidFill>
                            <a:schemeClr val="tx1"/>
                          </a:solidFill>
                          <a:latin typeface="メイリオ" panose="020B0604030504040204" pitchFamily="50" charset="-128"/>
                          <a:ea typeface="メイリオ" panose="020B0604030504040204" pitchFamily="50" charset="-128"/>
                        </a:rPr>
                        <a:t>医師の配置</a:t>
                      </a:r>
                    </a:p>
                  </a:txBody>
                  <a:tcPr anchor="ctr">
                    <a:lnL w="12700" cmpd="sng">
                      <a:solidFill>
                        <a:schemeClr val="tx1"/>
                      </a:solidFill>
                      <a:prstDash val="soli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solidFill>
                      <a:srgbClr val="EFF5FF"/>
                    </a:solidFill>
                  </a:tcPr>
                </a:tc>
                <a:tc gridSpan="2">
                  <a:txBody>
                    <a:bodyPr/>
                    <a:lstStyle/>
                    <a:p>
                      <a:pPr marL="72000" indent="-72000">
                        <a:lnSpc>
                          <a:spcPts val="1050"/>
                        </a:lnSpc>
                      </a:pPr>
                      <a:r>
                        <a:rPr kumimoji="1" lang="ja-JP" altLang="en-US" sz="1050">
                          <a:latin typeface="メイリオ" panose="020B0604030504040204" pitchFamily="50" charset="-128"/>
                          <a:ea typeface="メイリオ" panose="020B0604030504040204" pitchFamily="50" charset="-128"/>
                        </a:rPr>
                        <a:t>・専任の医師が常時治療室内に勤務（特定集中治療の経験を５年以上有する医師を２名以上含む）</a:t>
                      </a:r>
                      <a:endParaRPr kumimoji="1" lang="en-US" altLang="ja-JP" sz="1050">
                        <a:latin typeface="メイリオ" panose="020B0604030504040204" pitchFamily="50" charset="-128"/>
                        <a:ea typeface="メイリオ" panose="020B0604030504040204" pitchFamily="50" charset="-128"/>
                      </a:endParaRPr>
                    </a:p>
                    <a:p>
                      <a:pPr marL="72000" indent="-72000">
                        <a:lnSpc>
                          <a:spcPts val="1050"/>
                        </a:lnSpc>
                      </a:pPr>
                      <a:r>
                        <a:rPr kumimoji="1" lang="ja-JP" altLang="en-US" sz="1050">
                          <a:latin typeface="メイリオ" panose="020B0604030504040204" pitchFamily="50" charset="-128"/>
                          <a:ea typeface="メイリオ" panose="020B0604030504040204" pitchFamily="50" charset="-128"/>
                        </a:rPr>
                        <a:t>・当該専任の医師は、宿日直を行う医師ではない</a:t>
                      </a: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nSpc>
                          <a:spcPts val="1050"/>
                        </a:lnSpc>
                      </a:pPr>
                      <a:endParaRPr kumimoji="1" lang="ja-JP" altLang="en-US" sz="1050">
                        <a:latin typeface="メイリオ" panose="020B0604030504040204" pitchFamily="50" charset="-128"/>
                        <a:ea typeface="メイリオ" panose="020B0604030504040204" pitchFamily="50" charset="-128"/>
                      </a:endParaRP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marL="72000" indent="-72000">
                        <a:lnSpc>
                          <a:spcPts val="1050"/>
                        </a:lnSpc>
                      </a:pPr>
                      <a:r>
                        <a:rPr kumimoji="1" lang="ja-JP" altLang="en-US" sz="1050">
                          <a:latin typeface="メイリオ" panose="020B0604030504040204" pitchFamily="50" charset="-128"/>
                          <a:ea typeface="メイリオ" panose="020B0604030504040204" pitchFamily="50" charset="-128"/>
                        </a:rPr>
                        <a:t>・専任の医師が常時治療室内に勤務</a:t>
                      </a:r>
                      <a:endParaRPr kumimoji="1" lang="en-US" altLang="ja-JP" sz="1050">
                        <a:latin typeface="メイリオ" panose="020B0604030504040204" pitchFamily="50" charset="-128"/>
                        <a:ea typeface="メイリオ" panose="020B0604030504040204" pitchFamily="50" charset="-128"/>
                      </a:endParaRPr>
                    </a:p>
                    <a:p>
                      <a:pPr marL="72000" indent="-72000">
                        <a:lnSpc>
                          <a:spcPts val="1050"/>
                        </a:lnSpc>
                      </a:pPr>
                      <a:endParaRPr kumimoji="1" lang="en-US" altLang="ja-JP" sz="1050">
                        <a:latin typeface="メイリオ" panose="020B0604030504040204" pitchFamily="50" charset="-128"/>
                        <a:ea typeface="メイリオ" panose="020B0604030504040204" pitchFamily="50" charset="-128"/>
                      </a:endParaRPr>
                    </a:p>
                    <a:p>
                      <a:pPr marL="72000" indent="-72000">
                        <a:lnSpc>
                          <a:spcPts val="1050"/>
                        </a:lnSpc>
                      </a:pPr>
                      <a:endParaRPr kumimoji="1" lang="en-US" altLang="ja-JP" sz="1050">
                        <a:latin typeface="メイリオ" panose="020B0604030504040204" pitchFamily="50" charset="-128"/>
                        <a:ea typeface="メイリオ" panose="020B0604030504040204" pitchFamily="50" charset="-128"/>
                      </a:endParaRPr>
                    </a:p>
                    <a:p>
                      <a:pPr marL="72000" indent="-72000">
                        <a:lnSpc>
                          <a:spcPts val="1050"/>
                        </a:lnSpc>
                      </a:pPr>
                      <a:r>
                        <a:rPr kumimoji="1" lang="ja-JP" altLang="en-US" sz="1050">
                          <a:latin typeface="メイリオ" panose="020B0604030504040204" pitchFamily="50" charset="-128"/>
                          <a:ea typeface="メイリオ" panose="020B0604030504040204" pitchFamily="50" charset="-128"/>
                        </a:rPr>
                        <a:t>・当該専任の医師は、宿日直を行う医師ではない</a:t>
                      </a: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72000" indent="-72000">
                        <a:lnSpc>
                          <a:spcPts val="1050"/>
                        </a:lnSpc>
                      </a:pPr>
                      <a:endParaRPr kumimoji="1" lang="ja-JP" altLang="en-US" sz="1050">
                        <a:latin typeface="メイリオ" panose="020B0604030504040204" pitchFamily="50" charset="-128"/>
                        <a:ea typeface="メイリオ" panose="020B0604030504040204" pitchFamily="50" charset="-128"/>
                      </a:endParaRP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marL="72000" marR="0" lvl="0" indent="-72000" algn="l" defTabSz="990570" rtl="0" eaLnBrk="1" fontAlgn="auto" latinLnBrk="0" hangingPunct="1">
                        <a:lnSpc>
                          <a:spcPts val="1050"/>
                        </a:lnSpc>
                        <a:spcBef>
                          <a:spcPts val="0"/>
                        </a:spcBef>
                        <a:spcAft>
                          <a:spcPts val="0"/>
                        </a:spcAft>
                        <a:buClrTx/>
                        <a:buSzTx/>
                        <a:buFontTx/>
                        <a:buNone/>
                        <a:tabLst/>
                        <a:defRPr/>
                      </a:pPr>
                      <a:r>
                        <a:rPr kumimoji="1" lang="ja-JP" altLang="en-US" sz="1050">
                          <a:latin typeface="メイリオ" panose="020B0604030504040204" pitchFamily="50" charset="-128"/>
                          <a:ea typeface="メイリオ" panose="020B0604030504040204" pitchFamily="50" charset="-128"/>
                        </a:rPr>
                        <a:t>・専任の医師（宿日直許可を受けた上で宿日直を行っている専任の医師を含む）が常時保険医療機関内に勤務</a:t>
                      </a:r>
                      <a:endParaRPr kumimoji="1" lang="en-US" altLang="ja-JP" sz="1050">
                        <a:latin typeface="メイリオ" panose="020B0604030504040204" pitchFamily="50" charset="-128"/>
                        <a:ea typeface="メイリオ" panose="020B0604030504040204" pitchFamily="50" charset="-128"/>
                      </a:endParaRPr>
                    </a:p>
                    <a:p>
                      <a:pPr marL="72000" indent="-72000">
                        <a:lnSpc>
                          <a:spcPts val="1050"/>
                        </a:lnSpc>
                      </a:pPr>
                      <a:endParaRPr kumimoji="1" lang="ja-JP" altLang="en-US" sz="1050">
                        <a:latin typeface="メイリオ" panose="020B0604030504040204" pitchFamily="50" charset="-128"/>
                        <a:ea typeface="メイリオ" panose="020B0604030504040204" pitchFamily="50" charset="-128"/>
                      </a:endParaRP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72000" indent="-72000">
                        <a:lnSpc>
                          <a:spcPts val="1050"/>
                        </a:lnSpc>
                      </a:pPr>
                      <a:endParaRPr kumimoji="1" lang="ja-JP" altLang="en-US" sz="1050">
                        <a:latin typeface="メイリオ" panose="020B0604030504040204" pitchFamily="50" charset="-128"/>
                        <a:ea typeface="メイリオ" panose="020B0604030504040204" pitchFamily="50" charset="-128"/>
                      </a:endParaRP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74875030"/>
                  </a:ext>
                </a:extLst>
              </a:tr>
              <a:tr h="0">
                <a:tc vMerge="1">
                  <a:txBody>
                    <a:bodyPr/>
                    <a:lstStyle/>
                    <a:p>
                      <a:pPr>
                        <a:lnSpc>
                          <a:spcPts val="1050"/>
                        </a:lnSpc>
                      </a:pPr>
                      <a:endParaRPr kumimoji="1" lang="ja-JP" altLang="en-US" sz="1200" b="1" u="none">
                        <a:latin typeface="メイリオ" panose="020B0604030504040204" pitchFamily="50" charset="-128"/>
                        <a:ea typeface="メイリオ" panose="020B0604030504040204" pitchFamily="50" charset="-128"/>
                      </a:endParaRPr>
                    </a:p>
                  </a:txBody>
                  <a:tcPr anchor="ct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FF5FF"/>
                    </a:solidFill>
                  </a:tcPr>
                </a:tc>
                <a:tc>
                  <a:txBody>
                    <a:bodyPr/>
                    <a:lstStyle/>
                    <a:p>
                      <a:pPr marL="0" indent="0" algn="ctr">
                        <a:lnSpc>
                          <a:spcPts val="1050"/>
                        </a:lnSpc>
                      </a:pPr>
                      <a:r>
                        <a:rPr kumimoji="1" lang="ja-JP" altLang="en-US" sz="1050" b="0" u="none">
                          <a:latin typeface="メイリオ" panose="020B0604030504040204" pitchFamily="50" charset="-128"/>
                          <a:ea typeface="メイリオ" panose="020B0604030504040204" pitchFamily="50" charset="-128"/>
                        </a:rPr>
                        <a:t>－</a:t>
                      </a:r>
                      <a:endParaRPr kumimoji="1" lang="en-US" altLang="ja-JP" sz="1050" b="0" u="none">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indent="0">
                        <a:lnSpc>
                          <a:spcPts val="1050"/>
                        </a:lnSpc>
                      </a:pPr>
                      <a:r>
                        <a:rPr kumimoji="1" lang="ja-JP" altLang="en-US" sz="1050" b="0" u="none">
                          <a:latin typeface="メイリオ" panose="020B0604030504040204" pitchFamily="50" charset="-128"/>
                          <a:ea typeface="メイリオ" panose="020B0604030504040204" pitchFamily="50" charset="-128"/>
                        </a:rPr>
                        <a:t>広範囲熱傷特定集中治療を担当する常勤医師が保険医療機関内勤務</a:t>
                      </a:r>
                      <a:endParaRPr kumimoji="1" lang="en-US" altLang="ja-JP"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indent="0" algn="ctr">
                        <a:lnSpc>
                          <a:spcPts val="1050"/>
                        </a:lnSpc>
                      </a:pPr>
                      <a:r>
                        <a:rPr kumimoji="1" lang="ja-JP" altLang="en-US" sz="1050" b="0" u="none">
                          <a:latin typeface="メイリオ" panose="020B0604030504040204" pitchFamily="50" charset="-128"/>
                          <a:ea typeface="メイリオ" panose="020B0604030504040204" pitchFamily="50" charset="-128"/>
                        </a:rPr>
                        <a:t>－</a:t>
                      </a:r>
                      <a:endParaRPr kumimoji="1" lang="en-US" altLang="ja-JP" sz="1050" b="0" u="none">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90570" rtl="0" eaLnBrk="1" fontAlgn="auto" latinLnBrk="0" hangingPunct="1">
                        <a:lnSpc>
                          <a:spcPts val="1050"/>
                        </a:lnSpc>
                        <a:spcBef>
                          <a:spcPts val="0"/>
                        </a:spcBef>
                        <a:spcAft>
                          <a:spcPts val="0"/>
                        </a:spcAft>
                        <a:buClrTx/>
                        <a:buSzTx/>
                        <a:buFontTx/>
                        <a:buNone/>
                        <a:tabLst/>
                        <a:defRPr/>
                      </a:pPr>
                      <a:r>
                        <a:rPr kumimoji="1" lang="ja-JP" altLang="en-US" sz="1050" b="0" u="none">
                          <a:latin typeface="メイリオ" panose="020B0604030504040204" pitchFamily="50" charset="-128"/>
                          <a:ea typeface="メイリオ" panose="020B0604030504040204" pitchFamily="50" charset="-128"/>
                        </a:rPr>
                        <a:t>広範囲熱傷特定集中治療を担当する常勤医師が保険医療機関内勤務</a:t>
                      </a:r>
                      <a:endParaRPr kumimoji="1" lang="en-US" altLang="ja-JP"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indent="0" algn="ctr">
                        <a:lnSpc>
                          <a:spcPts val="1050"/>
                        </a:lnSpc>
                      </a:pPr>
                      <a:r>
                        <a:rPr kumimoji="1" lang="ja-JP" altLang="en-US" sz="1050" b="0" u="none">
                          <a:latin typeface="メイリオ" panose="020B0604030504040204" pitchFamily="50" charset="-128"/>
                          <a:ea typeface="メイリオ" panose="020B0604030504040204" pitchFamily="50" charset="-128"/>
                        </a:rPr>
                        <a:t>－</a:t>
                      </a:r>
                      <a:endParaRPr kumimoji="1" lang="en-US" altLang="ja-JP" sz="1050" b="0" u="none">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90570" rtl="0" eaLnBrk="1" fontAlgn="auto" latinLnBrk="0" hangingPunct="1">
                        <a:lnSpc>
                          <a:spcPts val="1050"/>
                        </a:lnSpc>
                        <a:spcBef>
                          <a:spcPts val="0"/>
                        </a:spcBef>
                        <a:spcAft>
                          <a:spcPts val="0"/>
                        </a:spcAft>
                        <a:buClrTx/>
                        <a:buSzTx/>
                        <a:buFontTx/>
                        <a:buNone/>
                        <a:tabLst/>
                        <a:defRPr/>
                      </a:pPr>
                      <a:r>
                        <a:rPr kumimoji="1" lang="ja-JP" altLang="en-US" sz="1050" b="0" u="none">
                          <a:latin typeface="メイリオ" panose="020B0604030504040204" pitchFamily="50" charset="-128"/>
                          <a:ea typeface="メイリオ" panose="020B0604030504040204" pitchFamily="50" charset="-128"/>
                        </a:rPr>
                        <a:t>広範囲熱傷特定集中治療を担当する常勤医師が保険医療機関内勤務</a:t>
                      </a:r>
                      <a:endParaRPr kumimoji="1" lang="en-US" altLang="ja-JP"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6447172"/>
                  </a:ext>
                </a:extLst>
              </a:tr>
              <a:tr h="0">
                <a:tc rowSpan="2">
                  <a:txBody>
                    <a:bodyPr/>
                    <a:lstStyle/>
                    <a:p>
                      <a:pPr>
                        <a:lnSpc>
                          <a:spcPts val="1050"/>
                        </a:lnSpc>
                      </a:pPr>
                      <a:r>
                        <a:rPr kumimoji="1" lang="ja-JP" altLang="en-US" sz="1200" b="1" u="none">
                          <a:solidFill>
                            <a:schemeClr val="tx1"/>
                          </a:solidFill>
                          <a:latin typeface="メイリオ" panose="020B0604030504040204" pitchFamily="50" charset="-128"/>
                          <a:ea typeface="メイリオ" panose="020B0604030504040204" pitchFamily="50" charset="-128"/>
                        </a:rPr>
                        <a:t>看護師の配置</a:t>
                      </a:r>
                    </a:p>
                  </a:txBody>
                  <a:tcPr anchor="ct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FF5FF"/>
                    </a:solidFill>
                  </a:tcPr>
                </a:tc>
                <a:tc gridSpan="6">
                  <a:txBody>
                    <a:bodyPr/>
                    <a:lstStyle/>
                    <a:p>
                      <a:pPr marL="72000" indent="-72000" algn="ctr">
                        <a:lnSpc>
                          <a:spcPts val="1050"/>
                        </a:lnSpc>
                      </a:pPr>
                      <a:r>
                        <a:rPr kumimoji="1" lang="ja-JP" altLang="en-US" sz="1050" b="0" u="none">
                          <a:latin typeface="メイリオ" panose="020B0604030504040204" pitchFamily="50" charset="-128"/>
                          <a:ea typeface="メイリオ" panose="020B0604030504040204" pitchFamily="50" charset="-128"/>
                        </a:rPr>
                        <a:t>常時２：１</a:t>
                      </a:r>
                      <a:endParaRPr kumimoji="1" lang="en-US" altLang="ja-JP"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9525" cap="flat" cmpd="sng" algn="ctr">
                      <a:solidFill>
                        <a:schemeClr val="tx1"/>
                      </a:solidFill>
                      <a:prstDash val="dash"/>
                      <a:round/>
                      <a:headEnd type="none" w="med" len="med"/>
                      <a:tailEnd type="none" w="med" len="med"/>
                    </a:lnB>
                    <a:noFill/>
                  </a:tcPr>
                </a:tc>
                <a:tc hMerge="1">
                  <a:txBody>
                    <a:bodyPr/>
                    <a:lstStyle/>
                    <a:p>
                      <a:endParaRPr kumimoji="1" lang="ja-JP" altLang="en-US"/>
                    </a:p>
                  </a:txBody>
                  <a:tcPr/>
                </a:tc>
                <a:tc hMerge="1">
                  <a:txBody>
                    <a:bodyPr/>
                    <a:lstStyle/>
                    <a:p>
                      <a:pPr marL="72000" indent="-72000">
                        <a:lnSpc>
                          <a:spcPts val="1050"/>
                        </a:lnSpc>
                      </a:pPr>
                      <a:endParaRPr kumimoji="1" lang="en-US" altLang="ja-JP"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72000" marR="0" lvl="0" indent="-72000" algn="l" defTabSz="990570" rtl="0" eaLnBrk="1" fontAlgn="auto" latinLnBrk="0" hangingPunct="1">
                        <a:lnSpc>
                          <a:spcPts val="1050"/>
                        </a:lnSpc>
                        <a:spcBef>
                          <a:spcPts val="0"/>
                        </a:spcBef>
                        <a:spcAft>
                          <a:spcPts val="0"/>
                        </a:spcAft>
                        <a:buClrTx/>
                        <a:buSzTx/>
                        <a:buFontTx/>
                        <a:buNone/>
                        <a:tabLst/>
                        <a:defRPr/>
                      </a:pPr>
                      <a:endParaRPr kumimoji="1" lang="en-US" altLang="ja-JP"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72000" marR="0" lvl="0" indent="-72000" algn="l" defTabSz="990570" rtl="0" eaLnBrk="1" fontAlgn="auto" latinLnBrk="0" hangingPunct="1">
                        <a:lnSpc>
                          <a:spcPts val="1050"/>
                        </a:lnSpc>
                        <a:spcBef>
                          <a:spcPts val="0"/>
                        </a:spcBef>
                        <a:spcAft>
                          <a:spcPts val="0"/>
                        </a:spcAft>
                        <a:buClrTx/>
                        <a:buSzTx/>
                        <a:buFontTx/>
                        <a:buNone/>
                        <a:tabLst/>
                        <a:defRPr/>
                      </a:pPr>
                      <a:endParaRPr kumimoji="1" lang="en-US" altLang="ja-JP"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extLst>
                  <a:ext uri="{0D108BD9-81ED-4DB2-BD59-A6C34878D82A}">
                    <a16:rowId xmlns:a16="http://schemas.microsoft.com/office/drawing/2014/main" val="2813050242"/>
                  </a:ext>
                </a:extLst>
              </a:tr>
              <a:tr h="0">
                <a:tc vMerge="1">
                  <a:txBody>
                    <a:bodyPr/>
                    <a:lstStyle/>
                    <a:p>
                      <a:pPr>
                        <a:lnSpc>
                          <a:spcPts val="1050"/>
                        </a:lnSpc>
                      </a:pPr>
                      <a:endParaRPr kumimoji="1" lang="ja-JP" altLang="en-US" sz="1200" b="1" u="none">
                        <a:latin typeface="メイリオ" panose="020B0604030504040204" pitchFamily="50" charset="-128"/>
                        <a:ea typeface="メイリオ" panose="020B0604030504040204" pitchFamily="50" charset="-128"/>
                      </a:endParaRPr>
                    </a:p>
                  </a:txBody>
                  <a:tcPr anchor="ct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bg1">
                          <a:lumMod val="65000"/>
                        </a:schemeClr>
                      </a:solidFill>
                      <a:prstDash val="dash"/>
                      <a:round/>
                      <a:headEnd type="none" w="med" len="med"/>
                      <a:tailEnd type="none" w="med" len="med"/>
                    </a:lnT>
                    <a:lnB w="12700" cap="flat" cmpd="sng" algn="ctr">
                      <a:solidFill>
                        <a:schemeClr val="tx1"/>
                      </a:solidFill>
                      <a:prstDash val="solid"/>
                      <a:round/>
                      <a:headEnd type="none" w="med" len="med"/>
                      <a:tailEnd type="none" w="med" len="med"/>
                    </a:lnB>
                    <a:solidFill>
                      <a:srgbClr val="EFF5FF"/>
                    </a:solidFill>
                  </a:tcPr>
                </a:tc>
                <a:tc gridSpan="2">
                  <a:txBody>
                    <a:bodyPr/>
                    <a:lstStyle/>
                    <a:p>
                      <a:pPr marL="72000" indent="-72000">
                        <a:lnSpc>
                          <a:spcPts val="1050"/>
                        </a:lnSpc>
                      </a:pPr>
                      <a:r>
                        <a:rPr kumimoji="1" lang="ja-JP" altLang="en-US" sz="1050" b="0" u="none">
                          <a:latin typeface="メイリオ" panose="020B0604030504040204" pitchFamily="50" charset="-128"/>
                          <a:ea typeface="メイリオ" panose="020B0604030504040204" pitchFamily="50" charset="-128"/>
                        </a:rPr>
                        <a:t>・集中治療を必要とする患者の看護の経験５年以上、かつ、適切な研修を修了した専任の常勤看護師を治療室内に週</a:t>
                      </a:r>
                      <a:r>
                        <a:rPr kumimoji="1" lang="en-US" altLang="ja-JP" sz="1050" b="0" u="none">
                          <a:latin typeface="メイリオ" panose="020B0604030504040204" pitchFamily="50" charset="-128"/>
                          <a:ea typeface="メイリオ" panose="020B0604030504040204" pitchFamily="50" charset="-128"/>
                        </a:rPr>
                        <a:t>20</a:t>
                      </a:r>
                      <a:r>
                        <a:rPr kumimoji="1" lang="ja-JP" altLang="en-US" sz="1050" b="0" u="none">
                          <a:latin typeface="メイリオ" panose="020B0604030504040204" pitchFamily="50" charset="-128"/>
                          <a:ea typeface="メイリオ" panose="020B0604030504040204" pitchFamily="50" charset="-128"/>
                        </a:rPr>
                        <a:t>時間以上配置</a:t>
                      </a:r>
                      <a:endParaRPr kumimoji="1" lang="en-US" altLang="ja-JP" sz="1050" b="0" u="none">
                        <a:latin typeface="メイリオ" panose="020B0604030504040204" pitchFamily="50" charset="-128"/>
                        <a:ea typeface="メイリオ" panose="020B0604030504040204" pitchFamily="50" charset="-128"/>
                      </a:endParaRPr>
                    </a:p>
                  </a:txBody>
                  <a:tcPr>
                    <a:lnL w="12700" cmpd="sng">
                      <a:solidFill>
                        <a:schemeClr val="tx1"/>
                      </a:solidFill>
                      <a:prstDash val="solid"/>
                    </a:lnL>
                    <a:lnR w="12700" cap="flat" cmpd="sng" algn="ctr">
                      <a:solidFill>
                        <a:schemeClr val="tx1"/>
                      </a:solidFill>
                      <a:prstDash val="solid"/>
                      <a:round/>
                      <a:headEnd type="none" w="med" len="med"/>
                      <a:tailEnd type="none" w="med" len="med"/>
                    </a:lnR>
                    <a:lnT w="9525" cap="flat" cmpd="sng" algn="ctr">
                      <a:solidFill>
                        <a:schemeClr val="tx1"/>
                      </a:solidFill>
                      <a:prstDash val="dash"/>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72000" indent="-72000">
                        <a:lnSpc>
                          <a:spcPts val="1050"/>
                        </a:lnSpc>
                      </a:pPr>
                      <a:endParaRPr kumimoji="1" lang="ja-JP" altLang="en-US" sz="1050" b="0" u="none">
                        <a:latin typeface="メイリオ" panose="020B0604030504040204" pitchFamily="50" charset="-128"/>
                        <a:ea typeface="メイリオ" panose="020B0604030504040204" pitchFamily="50" charset="-128"/>
                      </a:endParaRP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marL="72000" indent="-72000" algn="ctr">
                        <a:lnSpc>
                          <a:spcPts val="1050"/>
                        </a:lnSpc>
                      </a:pPr>
                      <a:r>
                        <a:rPr kumimoji="1" lang="ja-JP" altLang="en-US" sz="1050" b="0" u="none">
                          <a:latin typeface="メイリオ" panose="020B0604030504040204" pitchFamily="50" charset="-128"/>
                          <a:ea typeface="メイリオ" panose="020B0604030504040204" pitchFamily="50" charset="-128"/>
                        </a:rPr>
                        <a:t>－</a:t>
                      </a:r>
                    </a:p>
                    <a:p>
                      <a:pPr marL="72000" marR="0" lvl="0" indent="-72000" algn="l" defTabSz="990570" rtl="0" eaLnBrk="1" fontAlgn="auto" latinLnBrk="0" hangingPunct="1">
                        <a:lnSpc>
                          <a:spcPts val="1050"/>
                        </a:lnSpc>
                        <a:spcBef>
                          <a:spcPts val="0"/>
                        </a:spcBef>
                        <a:spcAft>
                          <a:spcPts val="0"/>
                        </a:spcAft>
                        <a:buClrTx/>
                        <a:buSzTx/>
                        <a:buFontTx/>
                        <a:buNone/>
                        <a:tabLst/>
                        <a:defRPr/>
                      </a:pPr>
                      <a:endParaRPr kumimoji="1" lang="en-US" altLang="ja-JP" sz="1050" b="0" u="none">
                        <a:latin typeface="メイリオ" panose="020B0604030504040204" pitchFamily="50" charset="-128"/>
                        <a:ea typeface="メイリオ" panose="020B0604030504040204" pitchFamily="50" charset="-128"/>
                      </a:endParaRPr>
                    </a:p>
                  </a:txBody>
                  <a:tcPr anchor="ctr">
                    <a:lnL w="12700" cmpd="sng">
                      <a:solidFill>
                        <a:schemeClr val="tx1"/>
                      </a:solidFill>
                      <a:prstDash val="solid"/>
                    </a:lnL>
                    <a:lnR w="12700" cap="flat" cmpd="sng" algn="ctr">
                      <a:solidFill>
                        <a:schemeClr val="tx1"/>
                      </a:solidFill>
                      <a:prstDash val="solid"/>
                      <a:round/>
                      <a:headEnd type="none" w="med" len="med"/>
                      <a:tailEnd type="none" w="med" len="med"/>
                    </a:lnR>
                    <a:lnT w="9525" cap="flat" cmpd="sng" algn="ctr">
                      <a:solidFill>
                        <a:schemeClr val="tx1"/>
                      </a:solidFill>
                      <a:prstDash val="dash"/>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72000" marR="0" lvl="0" indent="-72000" algn="l" defTabSz="990570" rtl="0" eaLnBrk="1" fontAlgn="auto" latinLnBrk="0" hangingPunct="1">
                        <a:lnSpc>
                          <a:spcPts val="1050"/>
                        </a:lnSpc>
                        <a:spcBef>
                          <a:spcPts val="0"/>
                        </a:spcBef>
                        <a:spcAft>
                          <a:spcPts val="0"/>
                        </a:spcAft>
                        <a:buClrTx/>
                        <a:buSzTx/>
                        <a:buFontTx/>
                        <a:buNone/>
                        <a:tabLst/>
                        <a:defRPr/>
                      </a:pPr>
                      <a:r>
                        <a:rPr kumimoji="1" lang="ja-JP" altLang="en-US" sz="1050" b="0" u="none">
                          <a:latin typeface="メイリオ" panose="020B0604030504040204" pitchFamily="50" charset="-128"/>
                          <a:ea typeface="メイリオ" panose="020B0604030504040204" pitchFamily="50" charset="-128"/>
                        </a:rPr>
                        <a:t>－</a:t>
                      </a:r>
                      <a:endParaRPr kumimoji="1" lang="en-US" altLang="ja-JP" sz="1050" b="0" u="none">
                        <a:latin typeface="メイリオ" panose="020B0604030504040204" pitchFamily="50" charset="-128"/>
                        <a:ea typeface="メイリオ" panose="020B0604030504040204" pitchFamily="50" charset="-128"/>
                      </a:endParaRP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bg1">
                          <a:lumMod val="65000"/>
                        </a:schemeClr>
                      </a:solidFill>
                      <a:prstDash val="dash"/>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marL="72000" marR="0" lvl="0" indent="-72000" algn="l" defTabSz="990570" rtl="0" eaLnBrk="1" fontAlgn="auto" latinLnBrk="0" hangingPunct="1">
                        <a:lnSpc>
                          <a:spcPts val="1050"/>
                        </a:lnSpc>
                        <a:spcBef>
                          <a:spcPts val="0"/>
                        </a:spcBef>
                        <a:spcAft>
                          <a:spcPts val="0"/>
                        </a:spcAft>
                        <a:buClrTx/>
                        <a:buSzTx/>
                        <a:buFontTx/>
                        <a:buNone/>
                        <a:tabLst/>
                        <a:defRPr/>
                      </a:pPr>
                      <a:r>
                        <a:rPr kumimoji="1" lang="ja-JP" altLang="en-US" sz="1050" b="0" u="none">
                          <a:latin typeface="メイリオ" panose="020B0604030504040204" pitchFamily="50" charset="-128"/>
                          <a:ea typeface="メイリオ" panose="020B0604030504040204" pitchFamily="50" charset="-128"/>
                        </a:rPr>
                        <a:t>・集中治療を必要とする患者の看護の経験５年以上、かつ、適切な研修を修了した専任の常勤看護師を治療室内に週</a:t>
                      </a:r>
                      <a:r>
                        <a:rPr kumimoji="1" lang="en-US" altLang="ja-JP" sz="1050" b="0" u="none">
                          <a:latin typeface="メイリオ" panose="020B0604030504040204" pitchFamily="50" charset="-128"/>
                          <a:ea typeface="メイリオ" panose="020B0604030504040204" pitchFamily="50" charset="-128"/>
                        </a:rPr>
                        <a:t>20</a:t>
                      </a:r>
                      <a:r>
                        <a:rPr kumimoji="1" lang="ja-JP" altLang="en-US" sz="1050" b="0" u="none">
                          <a:latin typeface="メイリオ" panose="020B0604030504040204" pitchFamily="50" charset="-128"/>
                          <a:ea typeface="メイリオ" panose="020B0604030504040204" pitchFamily="50" charset="-128"/>
                        </a:rPr>
                        <a:t>時間以上配置</a:t>
                      </a:r>
                      <a:endParaRPr kumimoji="1" lang="en-US" altLang="ja-JP" sz="1050" b="0" u="none">
                        <a:latin typeface="メイリオ" panose="020B0604030504040204" pitchFamily="50" charset="-128"/>
                        <a:ea typeface="メイリオ" panose="020B0604030504040204" pitchFamily="50" charset="-128"/>
                      </a:endParaRPr>
                    </a:p>
                  </a:txBody>
                  <a:tcPr>
                    <a:lnL w="12700" cmpd="sng">
                      <a:solidFill>
                        <a:schemeClr val="tx1"/>
                      </a:solidFill>
                      <a:prstDash val="solid"/>
                    </a:lnL>
                    <a:lnR w="12700" cap="flat" cmpd="sng" algn="ctr">
                      <a:solidFill>
                        <a:schemeClr val="tx1"/>
                      </a:solidFill>
                      <a:prstDash val="solid"/>
                      <a:round/>
                      <a:headEnd type="none" w="med" len="med"/>
                      <a:tailEnd type="none" w="med" len="med"/>
                    </a:lnR>
                    <a:lnT w="9525" cap="flat" cmpd="sng" algn="ctr">
                      <a:solidFill>
                        <a:schemeClr val="tx1"/>
                      </a:solidFill>
                      <a:prstDash val="dash"/>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72000" indent="-72000">
                        <a:lnSpc>
                          <a:spcPts val="1050"/>
                        </a:lnSpc>
                      </a:pPr>
                      <a:endParaRPr kumimoji="1" lang="ja-JP" altLang="en-US" sz="1050" b="0" u="none">
                        <a:latin typeface="メイリオ" panose="020B0604030504040204" pitchFamily="50" charset="-128"/>
                        <a:ea typeface="メイリオ" panose="020B0604030504040204" pitchFamily="50" charset="-128"/>
                      </a:endParaRP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947934982"/>
                  </a:ext>
                </a:extLst>
              </a:tr>
              <a:tr h="0">
                <a:tc>
                  <a:txBody>
                    <a:bodyPr/>
                    <a:lstStyle/>
                    <a:p>
                      <a:pPr>
                        <a:lnSpc>
                          <a:spcPts val="1050"/>
                        </a:lnSpc>
                      </a:pPr>
                      <a:r>
                        <a:rPr kumimoji="1" lang="ja-JP" altLang="en-US" sz="1200" b="1" u="none">
                          <a:solidFill>
                            <a:schemeClr val="tx1"/>
                          </a:solidFill>
                          <a:latin typeface="メイリオ" panose="020B0604030504040204" pitchFamily="50" charset="-128"/>
                          <a:ea typeface="メイリオ" panose="020B0604030504040204" pitchFamily="50" charset="-128"/>
                        </a:rPr>
                        <a:t>臨床工学技士の配置</a:t>
                      </a:r>
                    </a:p>
                  </a:txBody>
                  <a:tcPr anchor="ct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FF5FF"/>
                    </a:solidFill>
                  </a:tcPr>
                </a:tc>
                <a:tc gridSpan="2">
                  <a:txBody>
                    <a:bodyPr/>
                    <a:lstStyle/>
                    <a:p>
                      <a:pPr marL="0" indent="0">
                        <a:lnSpc>
                          <a:spcPts val="1050"/>
                        </a:lnSpc>
                      </a:pPr>
                      <a:r>
                        <a:rPr kumimoji="1" lang="ja-JP" altLang="en-US" sz="1050" b="0" u="none">
                          <a:latin typeface="メイリオ" panose="020B0604030504040204" pitchFamily="50" charset="-128"/>
                          <a:ea typeface="メイリオ" panose="020B0604030504040204" pitchFamily="50" charset="-128"/>
                        </a:rPr>
                        <a:t>専任の臨床工学技士が常時院内勤務</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72000" indent="-72000">
                        <a:lnSpc>
                          <a:spcPts val="1050"/>
                        </a:lnSpc>
                      </a:pPr>
                      <a:endParaRPr kumimoji="1" lang="ja-JP" altLang="en-US"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marL="72000" indent="-72000" algn="ctr">
                        <a:lnSpc>
                          <a:spcPts val="1050"/>
                        </a:lnSpc>
                      </a:pPr>
                      <a:r>
                        <a:rPr kumimoji="1" lang="ja-JP" altLang="en-US" sz="1050" b="0" u="none">
                          <a:latin typeface="メイリオ" panose="020B0604030504040204" pitchFamily="50" charset="-128"/>
                          <a:ea typeface="メイリオ" panose="020B0604030504040204" pitchFamily="50" charset="-128"/>
                        </a:rPr>
                        <a: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72000" marR="0" lvl="0" indent="-72000" algn="l" defTabSz="990570" rtl="0" eaLnBrk="1" fontAlgn="auto" latinLnBrk="0" hangingPunct="1">
                        <a:lnSpc>
                          <a:spcPts val="1050"/>
                        </a:lnSpc>
                        <a:spcBef>
                          <a:spcPts val="0"/>
                        </a:spcBef>
                        <a:spcAft>
                          <a:spcPts val="0"/>
                        </a:spcAft>
                        <a:buClrTx/>
                        <a:buSzTx/>
                        <a:buFontTx/>
                        <a:buNone/>
                        <a:tabLst/>
                        <a:defRPr/>
                      </a:pPr>
                      <a:r>
                        <a:rPr kumimoji="1" lang="ja-JP" altLang="en-US" sz="1050" b="0" u="none">
                          <a:latin typeface="メイリオ" panose="020B0604030504040204" pitchFamily="50" charset="-128"/>
                          <a:ea typeface="メイリオ" panose="020B0604030504040204" pitchFamily="50" charset="-128"/>
                        </a:rPr>
                        <a:t>－</a:t>
                      </a:r>
                      <a:endParaRPr kumimoji="1" lang="en-US" altLang="ja-JP"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marL="72000" indent="-72000" algn="ctr">
                        <a:lnSpc>
                          <a:spcPts val="1050"/>
                        </a:lnSpc>
                      </a:pPr>
                      <a:r>
                        <a:rPr kumimoji="1" lang="ja-JP" altLang="en-US" sz="1050" b="0" u="none">
                          <a:latin typeface="メイリオ" panose="020B0604030504040204" pitchFamily="50" charset="-128"/>
                          <a:ea typeface="メイリオ" panose="020B0604030504040204" pitchFamily="50" charset="-128"/>
                        </a:rPr>
                        <a: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72000" marR="0" lvl="0" indent="-72000" algn="l" defTabSz="990570" rtl="0" eaLnBrk="1" fontAlgn="auto" latinLnBrk="0" hangingPunct="1">
                        <a:lnSpc>
                          <a:spcPts val="1050"/>
                        </a:lnSpc>
                        <a:spcBef>
                          <a:spcPts val="0"/>
                        </a:spcBef>
                        <a:spcAft>
                          <a:spcPts val="0"/>
                        </a:spcAft>
                        <a:buClrTx/>
                        <a:buSzTx/>
                        <a:buFontTx/>
                        <a:buNone/>
                        <a:tabLst/>
                        <a:defRPr/>
                      </a:pPr>
                      <a:r>
                        <a:rPr kumimoji="1" lang="ja-JP" altLang="en-US" sz="1050" b="0" u="none">
                          <a:latin typeface="メイリオ" panose="020B0604030504040204" pitchFamily="50" charset="-128"/>
                          <a:ea typeface="メイリオ" panose="020B0604030504040204" pitchFamily="50" charset="-128"/>
                        </a:rPr>
                        <a:t>－</a:t>
                      </a:r>
                      <a:endParaRPr kumimoji="1" lang="en-US" altLang="ja-JP"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52875734"/>
                  </a:ext>
                </a:extLst>
              </a:tr>
              <a:tr h="0">
                <a:tc>
                  <a:txBody>
                    <a:bodyPr/>
                    <a:lstStyle/>
                    <a:p>
                      <a:pPr>
                        <a:lnSpc>
                          <a:spcPts val="1050"/>
                        </a:lnSpc>
                      </a:pPr>
                      <a:r>
                        <a:rPr kumimoji="1" lang="ja-JP" altLang="en-US" sz="1200" b="1" u="none">
                          <a:solidFill>
                            <a:schemeClr val="tx1"/>
                          </a:solidFill>
                          <a:latin typeface="メイリオ" panose="020B0604030504040204" pitchFamily="50" charset="-128"/>
                          <a:ea typeface="メイリオ" panose="020B0604030504040204" pitchFamily="50" charset="-128"/>
                        </a:rPr>
                        <a:t>治療室の面積</a:t>
                      </a:r>
                    </a:p>
                  </a:txBody>
                  <a:tcPr anchor="ct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FF5FF"/>
                    </a:solidFill>
                  </a:tcPr>
                </a:tc>
                <a:tc>
                  <a:txBody>
                    <a:bodyPr/>
                    <a:lstStyle/>
                    <a:p>
                      <a:pPr marL="72000" indent="-72000">
                        <a:lnSpc>
                          <a:spcPts val="1050"/>
                        </a:lnSpc>
                      </a:pPr>
                      <a:r>
                        <a:rPr kumimoji="1" lang="ja-JP" altLang="en-US" sz="1050" b="0" u="none">
                          <a:latin typeface="メイリオ" panose="020B0604030504040204" pitchFamily="50" charset="-128"/>
                          <a:ea typeface="メイリオ" panose="020B0604030504040204" pitchFamily="50" charset="-128"/>
                        </a:rPr>
                        <a:t>１床あたり</a:t>
                      </a:r>
                      <a:r>
                        <a:rPr kumimoji="1" lang="en-US" altLang="ja-JP" sz="1050" b="0" u="none">
                          <a:latin typeface="メイリオ" panose="020B0604030504040204" pitchFamily="50" charset="-128"/>
                          <a:ea typeface="メイリオ" panose="020B0604030504040204" pitchFamily="50" charset="-128"/>
                        </a:rPr>
                        <a:t>20</a:t>
                      </a:r>
                      <a:r>
                        <a:rPr kumimoji="1" lang="ja-JP" altLang="en-US" sz="1050" b="0" u="none">
                          <a:latin typeface="メイリオ" panose="020B0604030504040204" pitchFamily="50" charset="-128"/>
                          <a:ea typeface="メイリオ" panose="020B0604030504040204" pitchFamily="50" charset="-128"/>
                        </a:rPr>
                        <a:t>㎡</a:t>
                      </a:r>
                      <a:endParaRPr kumimoji="1" lang="en-US" altLang="ja-JP" sz="1050" b="0" u="none">
                        <a:latin typeface="メイリオ" panose="020B0604030504040204" pitchFamily="50" charset="-128"/>
                        <a:ea typeface="メイリオ" panose="020B0604030504040204" pitchFamily="50" charset="-128"/>
                      </a:endParaRPr>
                    </a:p>
                    <a:p>
                      <a:pPr marL="72000" indent="-72000">
                        <a:lnSpc>
                          <a:spcPts val="1050"/>
                        </a:lnSpc>
                      </a:pPr>
                      <a:r>
                        <a:rPr kumimoji="1" lang="en-US" altLang="ja-JP" sz="600" b="0" u="none">
                          <a:latin typeface="メイリオ" panose="020B0604030504040204" pitchFamily="50" charset="-128"/>
                          <a:ea typeface="メイリオ" panose="020B0604030504040204" pitchFamily="50" charset="-128"/>
                        </a:rPr>
                        <a:t>※</a:t>
                      </a:r>
                      <a:r>
                        <a:rPr kumimoji="1" lang="ja-JP" altLang="en-US" sz="600" b="0" u="none">
                          <a:latin typeface="メイリオ" panose="020B0604030504040204" pitchFamily="50" charset="-128"/>
                          <a:ea typeface="メイリオ" panose="020B0604030504040204" pitchFamily="50" charset="-128"/>
                        </a:rPr>
                        <a:t>新生児用は１床あたり９㎡</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72000" marR="0" lvl="0" indent="-72000" algn="l" defTabSz="990570" rtl="0" eaLnBrk="1" fontAlgn="auto" latinLnBrk="0" hangingPunct="1">
                        <a:lnSpc>
                          <a:spcPts val="1050"/>
                        </a:lnSpc>
                        <a:spcBef>
                          <a:spcPts val="0"/>
                        </a:spcBef>
                        <a:spcAft>
                          <a:spcPts val="0"/>
                        </a:spcAft>
                        <a:buClrTx/>
                        <a:buSzTx/>
                        <a:buFontTx/>
                        <a:buNone/>
                        <a:tabLst/>
                        <a:defRPr/>
                      </a:pPr>
                      <a:r>
                        <a:rPr kumimoji="1" lang="ja-JP" altLang="en-US" sz="1050" b="0" u="none">
                          <a:latin typeface="メイリオ" panose="020B0604030504040204" pitchFamily="50" charset="-128"/>
                          <a:ea typeface="メイリオ" panose="020B0604030504040204" pitchFamily="50" charset="-128"/>
                        </a:rPr>
                        <a:t>１床あたり</a:t>
                      </a:r>
                      <a:r>
                        <a:rPr kumimoji="1" lang="en-US" altLang="ja-JP" sz="1050" b="0" u="none">
                          <a:latin typeface="メイリオ" panose="020B0604030504040204" pitchFamily="50" charset="-128"/>
                          <a:ea typeface="メイリオ" panose="020B0604030504040204" pitchFamily="50" charset="-128"/>
                        </a:rPr>
                        <a:t>20</a:t>
                      </a:r>
                      <a:r>
                        <a:rPr kumimoji="1" lang="ja-JP" altLang="en-US" sz="1050" b="0" u="none">
                          <a:latin typeface="メイリオ" panose="020B0604030504040204" pitchFamily="50" charset="-128"/>
                          <a:ea typeface="メイリオ" panose="020B0604030504040204" pitchFamily="50" charset="-128"/>
                        </a:rPr>
                        <a:t>㎡</a:t>
                      </a:r>
                      <a:endParaRPr kumimoji="1" lang="en-US" altLang="ja-JP"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72000" indent="-72000">
                        <a:lnSpc>
                          <a:spcPts val="1050"/>
                        </a:lnSpc>
                      </a:pPr>
                      <a:r>
                        <a:rPr kumimoji="1" lang="ja-JP" altLang="en-US" sz="1050" b="0" u="none">
                          <a:latin typeface="メイリオ" panose="020B0604030504040204" pitchFamily="50" charset="-128"/>
                          <a:ea typeface="メイリオ" panose="020B0604030504040204" pitchFamily="50" charset="-128"/>
                        </a:rPr>
                        <a:t>１床あたり</a:t>
                      </a:r>
                      <a:r>
                        <a:rPr kumimoji="1" lang="en-US" altLang="ja-JP" sz="1050" b="0" u="none">
                          <a:latin typeface="メイリオ" panose="020B0604030504040204" pitchFamily="50" charset="-128"/>
                          <a:ea typeface="メイリオ" panose="020B0604030504040204" pitchFamily="50" charset="-128"/>
                        </a:rPr>
                        <a:t>15</a:t>
                      </a:r>
                      <a:r>
                        <a:rPr kumimoji="1" lang="ja-JP" altLang="en-US" sz="1050" b="0" u="none">
                          <a:latin typeface="メイリオ" panose="020B0604030504040204" pitchFamily="50" charset="-128"/>
                          <a:ea typeface="メイリオ" panose="020B0604030504040204" pitchFamily="50" charset="-128"/>
                        </a:rPr>
                        <a:t>㎡</a:t>
                      </a:r>
                      <a:endParaRPr kumimoji="1" lang="en-US" altLang="ja-JP" sz="1050" b="0" u="none">
                        <a:latin typeface="メイリオ" panose="020B0604030504040204" pitchFamily="50" charset="-128"/>
                        <a:ea typeface="メイリオ" panose="020B0604030504040204" pitchFamily="50" charset="-128"/>
                      </a:endParaRPr>
                    </a:p>
                    <a:p>
                      <a:pPr marL="72000" indent="-72000">
                        <a:lnSpc>
                          <a:spcPts val="1050"/>
                        </a:lnSpc>
                      </a:pPr>
                      <a:r>
                        <a:rPr kumimoji="1" lang="en-US" altLang="ja-JP" sz="600" b="0" u="none">
                          <a:latin typeface="メイリオ" panose="020B0604030504040204" pitchFamily="50" charset="-128"/>
                          <a:ea typeface="メイリオ" panose="020B0604030504040204" pitchFamily="50" charset="-128"/>
                        </a:rPr>
                        <a:t>※</a:t>
                      </a:r>
                      <a:r>
                        <a:rPr kumimoji="1" lang="ja-JP" altLang="en-US" sz="600" b="0" u="none">
                          <a:latin typeface="メイリオ" panose="020B0604030504040204" pitchFamily="50" charset="-128"/>
                          <a:ea typeface="メイリオ" panose="020B0604030504040204" pitchFamily="50" charset="-128"/>
                        </a:rPr>
                        <a:t>新生児用は１床あたり９㎡</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72000" marR="0" lvl="0" indent="-72000" algn="l" defTabSz="990570" rtl="0" eaLnBrk="1" fontAlgn="auto" latinLnBrk="0" hangingPunct="1">
                        <a:lnSpc>
                          <a:spcPts val="1050"/>
                        </a:lnSpc>
                        <a:spcBef>
                          <a:spcPts val="0"/>
                        </a:spcBef>
                        <a:spcAft>
                          <a:spcPts val="0"/>
                        </a:spcAft>
                        <a:buClrTx/>
                        <a:buSzTx/>
                        <a:buFontTx/>
                        <a:buNone/>
                        <a:tabLst/>
                        <a:defRPr/>
                      </a:pPr>
                      <a:r>
                        <a:rPr kumimoji="1" lang="ja-JP" altLang="en-US" sz="1050" b="0" u="none">
                          <a:latin typeface="メイリオ" panose="020B0604030504040204" pitchFamily="50" charset="-128"/>
                          <a:ea typeface="メイリオ" panose="020B0604030504040204" pitchFamily="50" charset="-128"/>
                        </a:rPr>
                        <a:t>１床あたり</a:t>
                      </a:r>
                      <a:r>
                        <a:rPr kumimoji="1" lang="en-US" altLang="ja-JP" sz="1050" b="0" u="none">
                          <a:latin typeface="メイリオ" panose="020B0604030504040204" pitchFamily="50" charset="-128"/>
                          <a:ea typeface="メイリオ" panose="020B0604030504040204" pitchFamily="50" charset="-128"/>
                        </a:rPr>
                        <a:t>15</a:t>
                      </a:r>
                      <a:r>
                        <a:rPr kumimoji="1" lang="ja-JP" altLang="en-US" sz="1050" b="0" u="none">
                          <a:latin typeface="メイリオ" panose="020B0604030504040204" pitchFamily="50" charset="-128"/>
                          <a:ea typeface="メイリオ" panose="020B0604030504040204" pitchFamily="50" charset="-128"/>
                        </a:rPr>
                        <a:t>㎡</a:t>
                      </a:r>
                      <a:endParaRPr kumimoji="1" lang="en-US" altLang="ja-JP"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72000" indent="-72000">
                        <a:lnSpc>
                          <a:spcPts val="1050"/>
                        </a:lnSpc>
                      </a:pPr>
                      <a:r>
                        <a:rPr kumimoji="1" lang="ja-JP" altLang="en-US" sz="1050" b="0" u="none">
                          <a:latin typeface="メイリオ" panose="020B0604030504040204" pitchFamily="50" charset="-128"/>
                          <a:ea typeface="メイリオ" panose="020B0604030504040204" pitchFamily="50" charset="-128"/>
                        </a:rPr>
                        <a:t>１床あたり</a:t>
                      </a:r>
                      <a:r>
                        <a:rPr kumimoji="1" lang="en-US" altLang="ja-JP" sz="1050" b="0" u="none">
                          <a:latin typeface="メイリオ" panose="020B0604030504040204" pitchFamily="50" charset="-128"/>
                          <a:ea typeface="メイリオ" panose="020B0604030504040204" pitchFamily="50" charset="-128"/>
                        </a:rPr>
                        <a:t>15</a:t>
                      </a:r>
                      <a:r>
                        <a:rPr kumimoji="1" lang="ja-JP" altLang="en-US" sz="1050" b="0" u="none">
                          <a:latin typeface="メイリオ" panose="020B0604030504040204" pitchFamily="50" charset="-128"/>
                          <a:ea typeface="メイリオ" panose="020B0604030504040204" pitchFamily="50" charset="-128"/>
                        </a:rPr>
                        <a:t>㎡</a:t>
                      </a:r>
                      <a:endParaRPr kumimoji="1" lang="en-US" altLang="ja-JP" sz="1050" b="0" u="none">
                        <a:latin typeface="メイリオ" panose="020B0604030504040204" pitchFamily="50" charset="-128"/>
                        <a:ea typeface="メイリオ" panose="020B0604030504040204" pitchFamily="50" charset="-128"/>
                      </a:endParaRPr>
                    </a:p>
                    <a:p>
                      <a:pPr marL="72000" indent="-72000">
                        <a:lnSpc>
                          <a:spcPts val="1050"/>
                        </a:lnSpc>
                      </a:pPr>
                      <a:r>
                        <a:rPr kumimoji="1" lang="en-US" altLang="ja-JP" sz="600" b="0" u="none">
                          <a:latin typeface="メイリオ" panose="020B0604030504040204" pitchFamily="50" charset="-128"/>
                          <a:ea typeface="メイリオ" panose="020B0604030504040204" pitchFamily="50" charset="-128"/>
                        </a:rPr>
                        <a:t>※</a:t>
                      </a:r>
                      <a:r>
                        <a:rPr kumimoji="1" lang="ja-JP" altLang="en-US" sz="600" b="0" u="none">
                          <a:latin typeface="メイリオ" panose="020B0604030504040204" pitchFamily="50" charset="-128"/>
                          <a:ea typeface="メイリオ" panose="020B0604030504040204" pitchFamily="50" charset="-128"/>
                        </a:rPr>
                        <a:t>新生児用は１床あたり９㎡</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72000" marR="0" lvl="0" indent="-72000" algn="l" defTabSz="990570" rtl="0" eaLnBrk="1" fontAlgn="auto" latinLnBrk="0" hangingPunct="1">
                        <a:lnSpc>
                          <a:spcPts val="1050"/>
                        </a:lnSpc>
                        <a:spcBef>
                          <a:spcPts val="0"/>
                        </a:spcBef>
                        <a:spcAft>
                          <a:spcPts val="0"/>
                        </a:spcAft>
                        <a:buClrTx/>
                        <a:buSzTx/>
                        <a:buFontTx/>
                        <a:buNone/>
                        <a:tabLst/>
                        <a:defRPr/>
                      </a:pPr>
                      <a:r>
                        <a:rPr kumimoji="1" lang="ja-JP" altLang="en-US" sz="1050" b="0" u="none">
                          <a:latin typeface="メイリオ" panose="020B0604030504040204" pitchFamily="50" charset="-128"/>
                          <a:ea typeface="メイリオ" panose="020B0604030504040204" pitchFamily="50" charset="-128"/>
                        </a:rPr>
                        <a:t>１床あたり</a:t>
                      </a:r>
                      <a:r>
                        <a:rPr kumimoji="1" lang="en-US" altLang="ja-JP" sz="1050" b="0" u="none">
                          <a:latin typeface="メイリオ" panose="020B0604030504040204" pitchFamily="50" charset="-128"/>
                          <a:ea typeface="メイリオ" panose="020B0604030504040204" pitchFamily="50" charset="-128"/>
                        </a:rPr>
                        <a:t>15</a:t>
                      </a:r>
                      <a:r>
                        <a:rPr kumimoji="1" lang="ja-JP" altLang="en-US" sz="1050" b="0" u="none">
                          <a:latin typeface="メイリオ" panose="020B0604030504040204" pitchFamily="50" charset="-128"/>
                          <a:ea typeface="メイリオ" panose="020B0604030504040204" pitchFamily="50" charset="-128"/>
                        </a:rPr>
                        <a:t>㎡</a:t>
                      </a:r>
                      <a:endParaRPr kumimoji="1" lang="en-US" altLang="ja-JP"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91224445"/>
                  </a:ext>
                </a:extLst>
              </a:tr>
              <a:tr h="0">
                <a:tc>
                  <a:txBody>
                    <a:bodyPr/>
                    <a:lstStyle/>
                    <a:p>
                      <a:pPr>
                        <a:lnSpc>
                          <a:spcPts val="1050"/>
                        </a:lnSpc>
                      </a:pPr>
                      <a:r>
                        <a:rPr kumimoji="1" lang="ja-JP" altLang="en-US" sz="1200" b="1" u="none">
                          <a:latin typeface="メイリオ" panose="020B0604030504040204" pitchFamily="50" charset="-128"/>
                          <a:ea typeface="メイリオ" panose="020B0604030504040204" pitchFamily="50" charset="-128"/>
                        </a:rPr>
                        <a:t>必要な装置・器具等</a:t>
                      </a:r>
                      <a:endParaRPr kumimoji="1" lang="en-US" altLang="ja-JP" sz="1200" b="1" u="none">
                        <a:latin typeface="メイリオ" panose="020B0604030504040204" pitchFamily="50" charset="-128"/>
                        <a:ea typeface="メイリオ" panose="020B0604030504040204" pitchFamily="50" charset="-128"/>
                      </a:endParaRPr>
                    </a:p>
                  </a:txBody>
                  <a:tcPr anchor="ct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FF5FF"/>
                    </a:solidFill>
                  </a:tcPr>
                </a:tc>
                <a:tc gridSpan="6">
                  <a:txBody>
                    <a:bodyPr/>
                    <a:lstStyle/>
                    <a:p>
                      <a:pPr marL="72000" indent="-72000">
                        <a:lnSpc>
                          <a:spcPts val="1050"/>
                        </a:lnSpc>
                      </a:pPr>
                      <a:r>
                        <a:rPr kumimoji="1" lang="ja-JP" altLang="en-US" sz="1100" b="0" u="none">
                          <a:latin typeface="メイリオ" panose="020B0604030504040204" pitchFamily="50" charset="-128"/>
                          <a:ea typeface="メイリオ" panose="020B0604030504040204" pitchFamily="50" charset="-128"/>
                        </a:rPr>
                        <a:t>・救急蘇生装置（気管内挿管セット、人工呼吸装置等）、除細動器、ペースメーカー、心電計、ポータブルＸ線撮影装置、呼吸循環監視装置</a:t>
                      </a:r>
                      <a:endParaRPr kumimoji="1" lang="en-US" altLang="ja-JP" sz="1050" b="0" u="none">
                        <a:latin typeface="メイリオ" panose="020B0604030504040204" pitchFamily="50" charset="-128"/>
                        <a:ea typeface="メイリオ" panose="020B0604030504040204" pitchFamily="50" charset="-128"/>
                      </a:endParaRPr>
                    </a:p>
                    <a:p>
                      <a:pPr marL="72000" indent="-72000">
                        <a:lnSpc>
                          <a:spcPts val="1050"/>
                        </a:lnSpc>
                      </a:pPr>
                      <a:r>
                        <a:rPr kumimoji="1" lang="ja-JP" altLang="en-US" sz="1000" b="0" u="none">
                          <a:latin typeface="メイリオ" panose="020B0604030504040204" pitchFamily="50" charset="-128"/>
                          <a:ea typeface="メイリオ" panose="020B0604030504040204" pitchFamily="50" charset="-128"/>
                        </a:rPr>
                        <a:t>（新生児用の治療室の場合：経皮的酸素分圧監視装置又は経皮的動脈血酸素飽和度測定装置、酸素濃度測定装置、光線治療器）</a:t>
                      </a:r>
                      <a:endParaRPr kumimoji="1" lang="en-US" altLang="ja-JP" sz="1050" b="0" u="none">
                        <a:latin typeface="メイリオ" panose="020B0604030504040204" pitchFamily="50" charset="-128"/>
                        <a:ea typeface="メイリオ" panose="020B0604030504040204" pitchFamily="50" charset="-128"/>
                      </a:endParaRPr>
                    </a:p>
                    <a:p>
                      <a:pPr marL="72000" indent="-72000">
                        <a:lnSpc>
                          <a:spcPts val="1050"/>
                        </a:lnSpc>
                      </a:pPr>
                      <a:r>
                        <a:rPr kumimoji="1" lang="ja-JP" altLang="en-US" sz="1050" b="0" u="none">
                          <a:latin typeface="メイリオ" panose="020B0604030504040204" pitchFamily="50" charset="-128"/>
                          <a:ea typeface="メイリオ" panose="020B0604030504040204" pitchFamily="50" charset="-128"/>
                        </a:rPr>
                        <a:t>・自家発電装置を有している病院であって、当該病院において電解質定量検査・血液ガス分析を含む必要な検査が常時実施できること</a:t>
                      </a:r>
                      <a:endParaRPr kumimoji="1" lang="en-US" altLang="ja-JP" sz="1050" b="0" u="none">
                        <a:latin typeface="メイリオ" panose="020B0604030504040204" pitchFamily="50" charset="-128"/>
                        <a:ea typeface="メイリオ" panose="020B0604030504040204" pitchFamily="50" charset="-128"/>
                      </a:endParaRPr>
                    </a:p>
                    <a:p>
                      <a:pPr marL="72000" indent="-72000">
                        <a:lnSpc>
                          <a:spcPts val="1050"/>
                        </a:lnSpc>
                      </a:pPr>
                      <a:r>
                        <a:rPr kumimoji="1" lang="ja-JP" altLang="en-US" sz="1050" b="0" u="none">
                          <a:latin typeface="メイリオ" panose="020B0604030504040204" pitchFamily="50" charset="-128"/>
                          <a:ea typeface="メイリオ" panose="020B0604030504040204" pitchFamily="50" charset="-128"/>
                        </a:rPr>
                        <a:t>・手術室と同程度の空気清浄度を有する個室及び陰圧個室を設置することが望ましい</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72000" indent="-72000">
                        <a:lnSpc>
                          <a:spcPts val="1050"/>
                        </a:lnSpc>
                      </a:pPr>
                      <a:endParaRPr kumimoji="1" lang="ja-JP" altLang="en-US"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72000" indent="-72000">
                        <a:lnSpc>
                          <a:spcPts val="1050"/>
                        </a:lnSpc>
                      </a:pPr>
                      <a:endParaRPr kumimoji="1" lang="ja-JP" altLang="en-US"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72000" indent="-72000">
                        <a:lnSpc>
                          <a:spcPts val="1050"/>
                        </a:lnSpc>
                      </a:pPr>
                      <a:endParaRPr kumimoji="1" lang="ja-JP" altLang="en-US"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72000" indent="-72000">
                        <a:lnSpc>
                          <a:spcPts val="1050"/>
                        </a:lnSpc>
                      </a:pPr>
                      <a:endParaRPr kumimoji="1" lang="ja-JP" altLang="en-US"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72000" indent="-72000">
                        <a:lnSpc>
                          <a:spcPts val="1050"/>
                        </a:lnSpc>
                      </a:pPr>
                      <a:endParaRPr kumimoji="1" lang="ja-JP" altLang="en-US"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977640162"/>
                  </a:ext>
                </a:extLst>
              </a:tr>
              <a:tr h="0">
                <a:tc>
                  <a:txBody>
                    <a:bodyPr/>
                    <a:lstStyle/>
                    <a:p>
                      <a:pPr>
                        <a:lnSpc>
                          <a:spcPts val="1050"/>
                        </a:lnSpc>
                      </a:pPr>
                      <a:r>
                        <a:rPr kumimoji="1" lang="ja-JP" altLang="en-US" sz="1200" b="1" u="none">
                          <a:latin typeface="メイリオ" panose="020B0604030504040204" pitchFamily="50" charset="-128"/>
                          <a:ea typeface="メイリオ" panose="020B0604030504040204" pitchFamily="50" charset="-128"/>
                        </a:rPr>
                        <a:t>重症度、医療・看護必要度</a:t>
                      </a:r>
                    </a:p>
                  </a:txBody>
                  <a:tcPr anchor="ct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FF5FF"/>
                    </a:solidFill>
                  </a:tcPr>
                </a:tc>
                <a:tc gridSpan="2">
                  <a:txBody>
                    <a:bodyPr/>
                    <a:lstStyle/>
                    <a:p>
                      <a:pPr marL="0" indent="0">
                        <a:lnSpc>
                          <a:spcPts val="1050"/>
                        </a:lnSpc>
                      </a:pPr>
                      <a:r>
                        <a:rPr kumimoji="1" lang="ja-JP" altLang="en-US" sz="1050" b="0" u="none">
                          <a:solidFill>
                            <a:schemeClr val="tx1"/>
                          </a:solidFill>
                          <a:latin typeface="メイリオ" panose="020B0604030504040204" pitchFamily="50" charset="-128"/>
                          <a:ea typeface="メイリオ" panose="020B0604030504040204" pitchFamily="50" charset="-128"/>
                        </a:rPr>
                        <a:t>ＩＣＵ用必要度</a:t>
                      </a:r>
                      <a:r>
                        <a:rPr kumimoji="1" lang="en-US" altLang="ja-JP" sz="1050" b="0" u="none">
                          <a:solidFill>
                            <a:schemeClr val="tx1"/>
                          </a:solidFill>
                          <a:latin typeface="メイリオ" panose="020B0604030504040204" pitchFamily="50" charset="-128"/>
                          <a:ea typeface="メイリオ" panose="020B0604030504040204" pitchFamily="50" charset="-128"/>
                        </a:rPr>
                        <a:t>Ⅱ</a:t>
                      </a:r>
                      <a:r>
                        <a:rPr kumimoji="1" lang="ja-JP" altLang="en-US" sz="1050" b="0" u="none">
                          <a:solidFill>
                            <a:schemeClr val="tx1"/>
                          </a:solidFill>
                          <a:latin typeface="メイリオ" panose="020B0604030504040204" pitchFamily="50" charset="-128"/>
                          <a:ea typeface="メイリオ" panose="020B0604030504040204" pitchFamily="50" charset="-128"/>
                        </a:rPr>
                        <a:t>の基準を満たす患者：８割以上</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indent="0">
                        <a:lnSpc>
                          <a:spcPts val="1050"/>
                        </a:lnSpc>
                      </a:pPr>
                      <a:endParaRPr kumimoji="1" lang="ja-JP" altLang="en-US"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marL="0" indent="0">
                        <a:lnSpc>
                          <a:spcPts val="1050"/>
                        </a:lnSpc>
                      </a:pPr>
                      <a:r>
                        <a:rPr kumimoji="1" lang="ja-JP" altLang="en-US" sz="1050" b="0" u="none">
                          <a:solidFill>
                            <a:schemeClr val="tx1"/>
                          </a:solidFill>
                          <a:latin typeface="メイリオ" panose="020B0604030504040204" pitchFamily="50" charset="-128"/>
                          <a:ea typeface="メイリオ" panose="020B0604030504040204" pitchFamily="50" charset="-128"/>
                        </a:rPr>
                        <a:t>ＩＣＵ用必要度</a:t>
                      </a:r>
                      <a:r>
                        <a:rPr kumimoji="1" lang="en-US" altLang="ja-JP" sz="1050" b="0" u="none">
                          <a:solidFill>
                            <a:schemeClr val="tx1"/>
                          </a:solidFill>
                          <a:latin typeface="メイリオ" panose="020B0604030504040204" pitchFamily="50" charset="-128"/>
                          <a:ea typeface="メイリオ" panose="020B0604030504040204" pitchFamily="50" charset="-128"/>
                        </a:rPr>
                        <a:t>Ⅱ</a:t>
                      </a:r>
                      <a:r>
                        <a:rPr kumimoji="1" lang="ja-JP" altLang="en-US" sz="1050" b="0" u="none">
                          <a:solidFill>
                            <a:schemeClr val="tx1"/>
                          </a:solidFill>
                          <a:latin typeface="メイリオ" panose="020B0604030504040204" pitchFamily="50" charset="-128"/>
                          <a:ea typeface="メイリオ" panose="020B0604030504040204" pitchFamily="50" charset="-128"/>
                        </a:rPr>
                        <a:t>の基準を満たす患者：７割以上</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indent="0">
                        <a:lnSpc>
                          <a:spcPts val="1050"/>
                        </a:lnSpc>
                      </a:pPr>
                      <a:endParaRPr kumimoji="1" lang="ja-JP" altLang="en-US"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marL="0" marR="0" lvl="0" indent="0" algn="l" defTabSz="990570" rtl="0" eaLnBrk="1" fontAlgn="auto" latinLnBrk="0" hangingPunct="1">
                        <a:lnSpc>
                          <a:spcPts val="1050"/>
                        </a:lnSpc>
                        <a:spcBef>
                          <a:spcPts val="0"/>
                        </a:spcBef>
                        <a:spcAft>
                          <a:spcPts val="0"/>
                        </a:spcAft>
                        <a:buClrTx/>
                        <a:buSzTx/>
                        <a:buFontTx/>
                        <a:buNone/>
                        <a:tabLst/>
                        <a:defRPr/>
                      </a:pPr>
                      <a:r>
                        <a:rPr kumimoji="1" lang="ja-JP" altLang="en-US" sz="1050" b="0" u="none">
                          <a:solidFill>
                            <a:schemeClr val="tx1"/>
                          </a:solidFill>
                          <a:latin typeface="メイリオ" panose="020B0604030504040204" pitchFamily="50" charset="-128"/>
                          <a:ea typeface="メイリオ" panose="020B0604030504040204" pitchFamily="50" charset="-128"/>
                        </a:rPr>
                        <a:t>ＩＣＵ用必要度</a:t>
                      </a:r>
                      <a:r>
                        <a:rPr kumimoji="1" lang="en-US" altLang="ja-JP" sz="1050" b="0" u="none">
                          <a:solidFill>
                            <a:schemeClr val="tx1"/>
                          </a:solidFill>
                          <a:latin typeface="メイリオ" panose="020B0604030504040204" pitchFamily="50" charset="-128"/>
                          <a:ea typeface="メイリオ" panose="020B0604030504040204" pitchFamily="50" charset="-128"/>
                        </a:rPr>
                        <a:t>Ⅱ</a:t>
                      </a:r>
                      <a:r>
                        <a:rPr kumimoji="1" lang="ja-JP" altLang="en-US" sz="1050" b="0" u="none">
                          <a:solidFill>
                            <a:schemeClr val="tx1"/>
                          </a:solidFill>
                          <a:latin typeface="メイリオ" panose="020B0604030504040204" pitchFamily="50" charset="-128"/>
                          <a:ea typeface="メイリオ" panose="020B0604030504040204" pitchFamily="50" charset="-128"/>
                        </a:rPr>
                        <a:t>の基準を満たす患者：７割以上</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72000" marR="0" lvl="0" indent="-72000" algn="l" defTabSz="990570" rtl="0" eaLnBrk="1" fontAlgn="auto" latinLnBrk="0" hangingPunct="1">
                        <a:lnSpc>
                          <a:spcPts val="1050"/>
                        </a:lnSpc>
                        <a:spcBef>
                          <a:spcPts val="0"/>
                        </a:spcBef>
                        <a:spcAft>
                          <a:spcPts val="0"/>
                        </a:spcAft>
                        <a:buClrTx/>
                        <a:buSzTx/>
                        <a:buFontTx/>
                        <a:buNone/>
                        <a:tabLst/>
                        <a:defRPr/>
                      </a:pPr>
                      <a:r>
                        <a:rPr kumimoji="1" lang="ja-JP" altLang="en-US" sz="1050" b="0" u="none">
                          <a:latin typeface="メイリオ" panose="020B0604030504040204" pitchFamily="50" charset="-128"/>
                          <a:ea typeface="メイリオ" panose="020B0604030504040204" pitchFamily="50" charset="-128"/>
                        </a:rPr>
                        <a:t>－</a:t>
                      </a:r>
                      <a:endParaRPr kumimoji="1" lang="en-US" altLang="ja-JP"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39506820"/>
                  </a:ext>
                </a:extLst>
              </a:tr>
              <a:tr h="0">
                <a:tc>
                  <a:txBody>
                    <a:bodyPr/>
                    <a:lstStyle/>
                    <a:p>
                      <a:pPr>
                        <a:lnSpc>
                          <a:spcPts val="1050"/>
                        </a:lnSpc>
                      </a:pPr>
                      <a:r>
                        <a:rPr kumimoji="1" lang="ja-JP" altLang="en-US" sz="1200" b="1" u="none">
                          <a:solidFill>
                            <a:schemeClr val="tx1"/>
                          </a:solidFill>
                          <a:latin typeface="メイリオ" panose="020B0604030504040204" pitchFamily="50" charset="-128"/>
                          <a:ea typeface="メイリオ" panose="020B0604030504040204" pitchFamily="50" charset="-128"/>
                        </a:rPr>
                        <a:t>重症患者の受入</a:t>
                      </a:r>
                    </a:p>
                  </a:txBody>
                  <a:tcPr anchor="ct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FF5FF"/>
                    </a:solidFill>
                  </a:tcPr>
                </a:tc>
                <a:tc gridSpan="2">
                  <a:txBody>
                    <a:bodyPr/>
                    <a:lstStyle/>
                    <a:p>
                      <a:pPr marL="0" indent="0">
                        <a:lnSpc>
                          <a:spcPts val="1050"/>
                        </a:lnSpc>
                      </a:pPr>
                      <a:r>
                        <a:rPr kumimoji="1" lang="ja-JP" altLang="en-US" sz="1050" b="0" u="none">
                          <a:solidFill>
                            <a:schemeClr val="tx1"/>
                          </a:solidFill>
                          <a:latin typeface="メイリオ" panose="020B0604030504040204" pitchFamily="50" charset="-128"/>
                          <a:ea typeface="メイリオ" panose="020B0604030504040204" pitchFamily="50" charset="-128"/>
                        </a:rPr>
                        <a:t>入室日のＳＯＦＡスコア５以上の患者：１割以上</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72000" indent="-72000">
                        <a:lnSpc>
                          <a:spcPts val="1050"/>
                        </a:lnSpc>
                      </a:pPr>
                      <a:endParaRPr kumimoji="1" lang="ja-JP" altLang="en-US"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marL="0" indent="0">
                        <a:lnSpc>
                          <a:spcPts val="1050"/>
                        </a:lnSpc>
                      </a:pPr>
                      <a:r>
                        <a:rPr kumimoji="1" lang="ja-JP" altLang="en-US" sz="1050" b="0" u="none">
                          <a:solidFill>
                            <a:schemeClr val="tx1"/>
                          </a:solidFill>
                          <a:latin typeface="メイリオ" panose="020B0604030504040204" pitchFamily="50" charset="-128"/>
                          <a:ea typeface="メイリオ" panose="020B0604030504040204" pitchFamily="50" charset="-128"/>
                        </a:rPr>
                        <a:t>入室日のＳＯＦＡスコア３以上の患者：１割以上</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72000" indent="-72000">
                        <a:lnSpc>
                          <a:spcPts val="1050"/>
                        </a:lnSpc>
                      </a:pPr>
                      <a:endParaRPr kumimoji="1" lang="ja-JP" altLang="en-US"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marL="72000" indent="-72000" algn="ctr">
                        <a:lnSpc>
                          <a:spcPts val="1050"/>
                        </a:lnSpc>
                      </a:pPr>
                      <a:r>
                        <a:rPr kumimoji="1" lang="ja-JP" altLang="en-US" sz="1050" b="0" u="none" dirty="0">
                          <a:solidFill>
                            <a:schemeClr val="tx1"/>
                          </a:solidFill>
                          <a:latin typeface="メイリオ" panose="020B0604030504040204" pitchFamily="50" charset="-128"/>
                          <a:ea typeface="メイリオ" panose="020B0604030504040204" pitchFamily="50" charset="-128"/>
                        </a:rPr>
                        <a: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72000" marR="0" lvl="0" indent="-72000" algn="l" defTabSz="990570" rtl="0" eaLnBrk="1" fontAlgn="auto" latinLnBrk="0" hangingPunct="1">
                        <a:lnSpc>
                          <a:spcPts val="1050"/>
                        </a:lnSpc>
                        <a:spcBef>
                          <a:spcPts val="0"/>
                        </a:spcBef>
                        <a:spcAft>
                          <a:spcPts val="0"/>
                        </a:spcAft>
                        <a:buClrTx/>
                        <a:buSzTx/>
                        <a:buFontTx/>
                        <a:buNone/>
                        <a:tabLst/>
                        <a:defRPr/>
                      </a:pPr>
                      <a:r>
                        <a:rPr kumimoji="1" lang="ja-JP" altLang="en-US" sz="1050" b="0" u="none">
                          <a:latin typeface="メイリオ" panose="020B0604030504040204" pitchFamily="50" charset="-128"/>
                          <a:ea typeface="メイリオ" panose="020B0604030504040204" pitchFamily="50" charset="-128"/>
                        </a:rPr>
                        <a:t>－</a:t>
                      </a:r>
                      <a:endParaRPr kumimoji="1" lang="en-US" altLang="ja-JP" sz="1050" b="0" u="none">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98095386"/>
                  </a:ext>
                </a:extLst>
              </a:tr>
            </a:tbl>
          </a:graphicData>
        </a:graphic>
      </p:graphicFrame>
      <p:sp>
        <p:nvSpPr>
          <p:cNvPr id="4" name="テキスト ボックス 3">
            <a:extLst>
              <a:ext uri="{FF2B5EF4-FFF2-40B4-BE49-F238E27FC236}">
                <a16:creationId xmlns:a16="http://schemas.microsoft.com/office/drawing/2014/main" id="{F916EAAD-F125-EE6E-D8A4-C6966FD0C51D}"/>
              </a:ext>
            </a:extLst>
          </p:cNvPr>
          <p:cNvSpPr txBox="1"/>
          <p:nvPr/>
        </p:nvSpPr>
        <p:spPr>
          <a:xfrm>
            <a:off x="0" y="0"/>
            <a:ext cx="9906000" cy="461665"/>
          </a:xfrm>
          <a:prstGeom prst="rect">
            <a:avLst/>
          </a:prstGeom>
          <a:noFill/>
        </p:spPr>
        <p:txBody>
          <a:bodyPr wrap="square" rtlCol="0">
            <a:spAutoFit/>
          </a:bodyPr>
          <a:lstStyle/>
          <a:p>
            <a:pPr marL="2425700" marR="0" lvl="0" indent="-2425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各職種がそれぞれの高い専門性を十分に発揮するための勤務環境の改善、タスク・シェアリング／タスク・シフティング、チーム医療の推進－②　等</a:t>
            </a:r>
          </a:p>
        </p:txBody>
      </p:sp>
      <p:sp>
        <p:nvSpPr>
          <p:cNvPr id="5" name="スライド番号プレースホルダー 2">
            <a:extLst>
              <a:ext uri="{FF2B5EF4-FFF2-40B4-BE49-F238E27FC236}">
                <a16:creationId xmlns:a16="http://schemas.microsoft.com/office/drawing/2014/main" id="{B00B4CF1-6C54-3973-E4D9-C72502FEECA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285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215956814"/>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 name="テキスト ボックス 3"/>
          <p:cNvSpPr txBox="1"/>
          <p:nvPr/>
        </p:nvSpPr>
        <p:spPr>
          <a:xfrm>
            <a:off x="481516" y="1045896"/>
            <a:ext cx="8654933" cy="1200329"/>
          </a:xfrm>
          <a:prstGeom prst="rect">
            <a:avLst/>
          </a:prstGeom>
          <a:noFill/>
        </p:spPr>
        <p:txBody>
          <a:bodyPr wrap="non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b="0" i="0" u="none" strike="noStrike" kern="1200" cap="none" spc="0" normalizeH="0" baseline="0" noProof="0" dirty="0">
                <a:ln>
                  <a:noFill/>
                </a:ln>
                <a:solidFill>
                  <a:srgbClr val="000000"/>
                </a:solidFill>
                <a:effectLst/>
                <a:uLnTx/>
                <a:uFillTx/>
                <a:latin typeface="ＭＳ Ｐゴシック"/>
                <a:ea typeface="ＭＳ Ｐゴシック"/>
                <a:cs typeface="+mn-cs"/>
              </a:rPr>
              <a:t>○　重症患者を対象とした、生理学的スコアの１つ。</a:t>
            </a:r>
            <a:endParaRPr kumimoji="1" lang="en-US" altLang="ja-JP" b="0" i="0" u="none" strike="noStrike" kern="1200" cap="none" spc="0" normalizeH="0" baseline="0" noProof="0" dirty="0">
              <a:ln>
                <a:noFill/>
              </a:ln>
              <a:solidFill>
                <a:srgbClr val="000000"/>
              </a:solidFill>
              <a:effectLst/>
              <a:uLnTx/>
              <a:uFillTx/>
              <a:latin typeface="ＭＳ Ｐゴシック"/>
              <a:ea typeface="ＭＳ Ｐゴシック"/>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b="0" i="0" u="none" strike="noStrike" kern="1200" cap="none" spc="0" normalizeH="0" baseline="0" noProof="0" dirty="0">
                <a:ln>
                  <a:noFill/>
                </a:ln>
                <a:solidFill>
                  <a:srgbClr val="000000"/>
                </a:solidFill>
                <a:effectLst/>
                <a:uLnTx/>
                <a:uFillTx/>
                <a:latin typeface="ＭＳ Ｐゴシック"/>
                <a:ea typeface="ＭＳ Ｐゴシック"/>
                <a:cs typeface="+mn-cs"/>
              </a:rPr>
              <a:t>○　６臓器の機能不全を</a:t>
            </a:r>
            <a:r>
              <a:rPr kumimoji="1" lang="en-US" altLang="ja-JP" b="0" i="0" u="none" strike="noStrike" kern="1200" cap="none" spc="0" normalizeH="0" baseline="0" noProof="0" dirty="0">
                <a:ln>
                  <a:noFill/>
                </a:ln>
                <a:solidFill>
                  <a:srgbClr val="000000"/>
                </a:solidFill>
                <a:effectLst/>
                <a:uLnTx/>
                <a:uFillTx/>
                <a:latin typeface="ＭＳ Ｐゴシック"/>
                <a:ea typeface="ＭＳ Ｐゴシック"/>
                <a:cs typeface="+mn-cs"/>
              </a:rPr>
              <a:t>0-4</a:t>
            </a:r>
            <a:r>
              <a:rPr kumimoji="1" lang="ja-JP" altLang="en-US" b="0" i="0" u="none" strike="noStrike" kern="1200" cap="none" spc="0" normalizeH="0" baseline="0" noProof="0" dirty="0">
                <a:ln>
                  <a:noFill/>
                </a:ln>
                <a:solidFill>
                  <a:srgbClr val="000000"/>
                </a:solidFill>
                <a:effectLst/>
                <a:uLnTx/>
                <a:uFillTx/>
                <a:latin typeface="ＭＳ Ｐゴシック"/>
                <a:ea typeface="ＭＳ Ｐゴシック"/>
                <a:cs typeface="+mn-cs"/>
              </a:rPr>
              <a:t>点で点数化し、最大</a:t>
            </a:r>
            <a:r>
              <a:rPr kumimoji="1" lang="en-US" altLang="ja-JP" b="0" i="0" u="none" strike="noStrike" kern="1200" cap="none" spc="0" normalizeH="0" baseline="0" noProof="0" dirty="0">
                <a:ln>
                  <a:noFill/>
                </a:ln>
                <a:solidFill>
                  <a:srgbClr val="000000"/>
                </a:solidFill>
                <a:effectLst/>
                <a:uLnTx/>
                <a:uFillTx/>
                <a:latin typeface="ＭＳ Ｐゴシック"/>
                <a:ea typeface="ＭＳ Ｐゴシック"/>
                <a:cs typeface="+mn-cs"/>
              </a:rPr>
              <a:t>24</a:t>
            </a:r>
            <a:r>
              <a:rPr kumimoji="1" lang="ja-JP" altLang="en-US" b="0" i="0" u="none" strike="noStrike" kern="1200" cap="none" spc="0" normalizeH="0" baseline="0" noProof="0" dirty="0">
                <a:ln>
                  <a:noFill/>
                </a:ln>
                <a:solidFill>
                  <a:srgbClr val="000000"/>
                </a:solidFill>
                <a:effectLst/>
                <a:uLnTx/>
                <a:uFillTx/>
                <a:latin typeface="ＭＳ Ｐゴシック"/>
                <a:ea typeface="ＭＳ Ｐゴシック"/>
                <a:cs typeface="+mn-cs"/>
              </a:rPr>
              <a:t>点で評価を行う。</a:t>
            </a:r>
            <a:endParaRPr kumimoji="1" lang="en-US" altLang="ja-JP" b="0" i="0" u="none" strike="noStrike" kern="1200" cap="none" spc="0" normalizeH="0" baseline="0" noProof="0" dirty="0">
              <a:ln>
                <a:noFill/>
              </a:ln>
              <a:solidFill>
                <a:srgbClr val="000000"/>
              </a:solidFill>
              <a:effectLst/>
              <a:uLnTx/>
              <a:uFillTx/>
              <a:latin typeface="ＭＳ Ｐゴシック"/>
              <a:ea typeface="ＭＳ Ｐゴシック"/>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b="0" i="0" u="none" strike="noStrike" kern="1200" cap="none" spc="0" normalizeH="0" baseline="0" noProof="0" dirty="0">
                <a:ln>
                  <a:noFill/>
                </a:ln>
                <a:solidFill>
                  <a:srgbClr val="000000"/>
                </a:solidFill>
                <a:effectLst/>
                <a:uLnTx/>
                <a:uFillTx/>
                <a:latin typeface="ＭＳ Ｐゴシック"/>
                <a:ea typeface="ＭＳ Ｐゴシック"/>
                <a:cs typeface="+mn-cs"/>
              </a:rPr>
              <a:t>○</a:t>
            </a:r>
            <a:r>
              <a:rPr kumimoji="1" lang="en-US" altLang="ja-JP" b="0" i="0" u="none" strike="noStrike" kern="1200" cap="none" spc="0" normalizeH="0" baseline="0" noProof="0" dirty="0">
                <a:ln>
                  <a:noFill/>
                </a:ln>
                <a:solidFill>
                  <a:srgbClr val="000000"/>
                </a:solidFill>
                <a:effectLst/>
                <a:uLnTx/>
                <a:uFillTx/>
                <a:latin typeface="ＭＳ Ｐゴシック"/>
                <a:ea typeface="ＭＳ Ｐゴシック"/>
                <a:cs typeface="+mn-cs"/>
              </a:rPr>
              <a:t> </a:t>
            </a:r>
            <a:r>
              <a:rPr kumimoji="1" lang="ja-JP" altLang="en-US" b="0" i="0" u="none" strike="noStrike" kern="1200" cap="none" spc="0" normalizeH="0" baseline="0" noProof="0" dirty="0">
                <a:ln>
                  <a:noFill/>
                </a:ln>
                <a:solidFill>
                  <a:srgbClr val="000000"/>
                </a:solidFill>
                <a:effectLst/>
                <a:uLnTx/>
                <a:uFillTx/>
                <a:latin typeface="ＭＳ Ｐゴシック"/>
                <a:ea typeface="ＭＳ Ｐゴシック"/>
                <a:cs typeface="+mn-cs"/>
              </a:rPr>
              <a:t>　</a:t>
            </a:r>
            <a:r>
              <a:rPr kumimoji="1" lang="en-US" altLang="ja-JP" b="0" i="0" u="none" strike="noStrike" kern="1200" cap="none" spc="0" normalizeH="0" baseline="0" noProof="0" dirty="0">
                <a:ln>
                  <a:noFill/>
                </a:ln>
                <a:solidFill>
                  <a:srgbClr val="000000"/>
                </a:solidFill>
                <a:effectLst/>
                <a:uLnTx/>
                <a:uFillTx/>
                <a:latin typeface="ＭＳ Ｐゴシック"/>
                <a:ea typeface="ＭＳ Ｐゴシック"/>
                <a:cs typeface="+mn-cs"/>
              </a:rPr>
              <a:t>24 </a:t>
            </a:r>
            <a:r>
              <a:rPr kumimoji="1" lang="ja-JP" altLang="en-US" b="0" i="0" u="none" strike="noStrike" kern="1200" cap="none" spc="0" normalizeH="0" baseline="0" noProof="0" dirty="0">
                <a:ln>
                  <a:noFill/>
                </a:ln>
                <a:solidFill>
                  <a:srgbClr val="000000"/>
                </a:solidFill>
                <a:effectLst/>
                <a:uLnTx/>
                <a:uFillTx/>
                <a:latin typeface="ＭＳ Ｐゴシック"/>
                <a:ea typeface="ＭＳ Ｐゴシック"/>
                <a:cs typeface="+mn-cs"/>
              </a:rPr>
              <a:t>時間毎に評価した各臓器障害スコアの観察期間中の最大値を合計して得られる</a:t>
            </a:r>
            <a:endParaRPr kumimoji="1" lang="en-US" altLang="ja-JP" b="0" i="0" u="none" strike="noStrike" kern="1200" cap="none" spc="0" normalizeH="0" baseline="0" noProof="0" dirty="0">
              <a:ln>
                <a:noFill/>
              </a:ln>
              <a:solidFill>
                <a:srgbClr val="000000"/>
              </a:solidFill>
              <a:effectLst/>
              <a:uLnTx/>
              <a:uFillTx/>
              <a:latin typeface="ＭＳ Ｐゴシック"/>
              <a:ea typeface="ＭＳ Ｐゴシック"/>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b="0" i="0" u="none" strike="noStrike" kern="1200" cap="none" spc="0" normalizeH="0" baseline="0" noProof="0" dirty="0">
                <a:ln>
                  <a:noFill/>
                </a:ln>
                <a:solidFill>
                  <a:srgbClr val="000000"/>
                </a:solidFill>
                <a:effectLst/>
                <a:uLnTx/>
                <a:uFillTx/>
                <a:latin typeface="ＭＳ Ｐゴシック"/>
                <a:ea typeface="ＭＳ Ｐゴシック"/>
                <a:cs typeface="+mn-cs"/>
              </a:rPr>
              <a:t>　　</a:t>
            </a:r>
            <a:r>
              <a:rPr kumimoji="1" lang="en-US" altLang="ja-JP" b="0" i="0" u="none" strike="noStrike" kern="1200" cap="none" spc="0" normalizeH="0" baseline="0" noProof="0" dirty="0">
                <a:ln>
                  <a:noFill/>
                </a:ln>
                <a:solidFill>
                  <a:srgbClr val="000000"/>
                </a:solidFill>
                <a:effectLst/>
                <a:uLnTx/>
                <a:uFillTx/>
                <a:latin typeface="ＭＳ Ｐゴシック"/>
                <a:ea typeface="ＭＳ Ｐゴシック"/>
                <a:cs typeface="+mn-cs"/>
              </a:rPr>
              <a:t>total maximum SOFA score</a:t>
            </a:r>
            <a:r>
              <a:rPr kumimoji="1" lang="ja-JP" altLang="en-US" b="0" i="0" u="none" strike="noStrike" kern="1200" cap="none" spc="0" normalizeH="0" baseline="0" noProof="0" dirty="0">
                <a:ln>
                  <a:noFill/>
                </a:ln>
                <a:solidFill>
                  <a:srgbClr val="000000"/>
                </a:solidFill>
                <a:effectLst/>
                <a:uLnTx/>
                <a:uFillTx/>
                <a:latin typeface="ＭＳ Ｐゴシック"/>
                <a:ea typeface="ＭＳ Ｐゴシック"/>
                <a:cs typeface="+mn-cs"/>
              </a:rPr>
              <a:t>（</a:t>
            </a:r>
            <a:r>
              <a:rPr kumimoji="1" lang="en-US" altLang="ja-JP" b="0" i="0" u="none" strike="noStrike" kern="1200" cap="none" spc="0" normalizeH="0" baseline="0" noProof="0" dirty="0">
                <a:ln>
                  <a:noFill/>
                </a:ln>
                <a:solidFill>
                  <a:srgbClr val="000000"/>
                </a:solidFill>
                <a:effectLst/>
                <a:uLnTx/>
                <a:uFillTx/>
                <a:latin typeface="ＭＳ Ｐゴシック"/>
                <a:ea typeface="ＭＳ Ｐゴシック"/>
                <a:cs typeface="+mn-cs"/>
              </a:rPr>
              <a:t>TMS</a:t>
            </a:r>
            <a:r>
              <a:rPr kumimoji="1" lang="ja-JP" altLang="en-US" b="0" i="0" u="none" strike="noStrike" kern="1200" cap="none" spc="0" normalizeH="0" baseline="0" noProof="0" dirty="0">
                <a:ln>
                  <a:noFill/>
                </a:ln>
                <a:solidFill>
                  <a:srgbClr val="000000"/>
                </a:solidFill>
                <a:effectLst/>
                <a:uLnTx/>
                <a:uFillTx/>
                <a:latin typeface="ＭＳ Ｐゴシック"/>
                <a:ea typeface="ＭＳ Ｐゴシック"/>
                <a:cs typeface="+mn-cs"/>
              </a:rPr>
              <a:t>）は、患者の生命予後と一定の相関関係がある。</a:t>
            </a:r>
            <a:endParaRPr kumimoji="1" lang="en-US" altLang="ja-JP" b="0" i="0" u="none" strike="noStrike" kern="1200" cap="none" spc="0" normalizeH="0" baseline="0" noProof="0" dirty="0">
              <a:ln>
                <a:noFill/>
              </a:ln>
              <a:solidFill>
                <a:srgbClr val="000000"/>
              </a:solidFill>
              <a:effectLst/>
              <a:uLnTx/>
              <a:uFillTx/>
              <a:latin typeface="ＭＳ Ｐゴシック"/>
              <a:ea typeface="ＭＳ Ｐゴシック"/>
              <a:cs typeface="+mn-cs"/>
            </a:endParaRPr>
          </a:p>
        </p:txBody>
      </p:sp>
      <p:sp>
        <p:nvSpPr>
          <p:cNvPr id="8" name="テキスト ボックス 7"/>
          <p:cNvSpPr txBox="1"/>
          <p:nvPr/>
        </p:nvSpPr>
        <p:spPr>
          <a:xfrm>
            <a:off x="346879" y="2246225"/>
            <a:ext cx="2880320" cy="307777"/>
          </a:xfrm>
          <a:prstGeom prst="rect">
            <a:avLst/>
          </a:prstGeom>
          <a:noFill/>
        </p:spPr>
        <p:txBody>
          <a:bodyPr wrap="square" rtlCol="0">
            <a:spAutoFit/>
          </a:bodyPr>
          <a:lstStyle/>
          <a:p>
            <a:pPr marL="0" marR="0" lvl="0" indent="0" algn="l" defTabSz="913363"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Times"/>
                <a:ea typeface="ＭＳ Ｐゴシック"/>
                <a:cs typeface="+mn-cs"/>
              </a:rPr>
              <a:t>（参考）ＳＯＦＡスコア</a:t>
            </a:r>
          </a:p>
        </p:txBody>
      </p:sp>
      <p:sp>
        <p:nvSpPr>
          <p:cNvPr id="9" name="テキスト ボックス 8"/>
          <p:cNvSpPr txBox="1"/>
          <p:nvPr/>
        </p:nvSpPr>
        <p:spPr>
          <a:xfrm>
            <a:off x="4230238" y="6550223"/>
            <a:ext cx="4683863" cy="307777"/>
          </a:xfrm>
          <a:prstGeom prst="rect">
            <a:avLst/>
          </a:prstGeom>
          <a:noFill/>
        </p:spPr>
        <p:txBody>
          <a:bodyPr wrap="square" rtlCol="0">
            <a:spAutoFit/>
          </a:bodyPr>
          <a:lstStyle/>
          <a:p>
            <a:pPr marL="0" marR="0" lvl="0" indent="0" algn="l" defTabSz="913363"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srgbClr val="000000"/>
                </a:solidFill>
                <a:effectLst/>
                <a:uLnTx/>
                <a:uFillTx/>
                <a:latin typeface="Times"/>
                <a:ea typeface="ＭＳ Ｐゴシック"/>
                <a:cs typeface="+mn-cs"/>
              </a:rPr>
              <a:t>※Moreno R, et al : Intensive </a:t>
            </a:r>
            <a:r>
              <a:rPr kumimoji="1" lang="en-US" altLang="ja-JP" sz="1400" b="0" i="0" u="none" strike="noStrike" kern="1200" cap="none" spc="0" normalizeH="0" baseline="0" noProof="0" err="1">
                <a:ln>
                  <a:noFill/>
                </a:ln>
                <a:solidFill>
                  <a:srgbClr val="000000"/>
                </a:solidFill>
                <a:effectLst/>
                <a:uLnTx/>
                <a:uFillTx/>
                <a:latin typeface="Times"/>
                <a:ea typeface="ＭＳ Ｐゴシック"/>
                <a:cs typeface="+mn-cs"/>
              </a:rPr>
              <a:t>CareMed</a:t>
            </a:r>
            <a:r>
              <a:rPr kumimoji="1" lang="en-US" altLang="ja-JP" sz="1400" b="0" i="0" u="none" strike="noStrike" kern="1200" cap="none" spc="0" normalizeH="0" baseline="0" noProof="0">
                <a:ln>
                  <a:noFill/>
                </a:ln>
                <a:solidFill>
                  <a:srgbClr val="000000"/>
                </a:solidFill>
                <a:effectLst/>
                <a:uLnTx/>
                <a:uFillTx/>
                <a:latin typeface="Times"/>
                <a:ea typeface="ＭＳ Ｐゴシック"/>
                <a:cs typeface="+mn-cs"/>
              </a:rPr>
              <a:t> 25 : 686―696, 1999.</a:t>
            </a:r>
            <a:endParaRPr kumimoji="1" lang="ja-JP" altLang="en-US" sz="1400" b="0" i="0" u="none" strike="noStrike" kern="1200" cap="none" spc="0" normalizeH="0" baseline="0" noProof="0">
              <a:ln>
                <a:noFill/>
              </a:ln>
              <a:solidFill>
                <a:srgbClr val="000000"/>
              </a:solidFill>
              <a:effectLst/>
              <a:uLnTx/>
              <a:uFillTx/>
              <a:latin typeface="Times"/>
              <a:ea typeface="ＭＳ Ｐゴシック"/>
              <a:cs typeface="+mn-cs"/>
            </a:endParaRPr>
          </a:p>
        </p:txBody>
      </p:sp>
      <p:sp>
        <p:nvSpPr>
          <p:cNvPr id="2" name="タイトル 1">
            <a:extLst>
              <a:ext uri="{FF2B5EF4-FFF2-40B4-BE49-F238E27FC236}">
                <a16:creationId xmlns:a16="http://schemas.microsoft.com/office/drawing/2014/main" id="{A7BC23ED-4A0C-D8FA-1378-D40F2FFCA93D}"/>
              </a:ext>
            </a:extLst>
          </p:cNvPr>
          <p:cNvSpPr txBox="1">
            <a:spLocks/>
          </p:cNvSpPr>
          <p:nvPr/>
        </p:nvSpPr>
        <p:spPr>
          <a:xfrm>
            <a:off x="0" y="388941"/>
            <a:ext cx="9906000" cy="458482"/>
          </a:xfrm>
          <a:prstGeom prst="rect">
            <a:avLst/>
          </a:prstGeom>
          <a:solidFill>
            <a:srgbClr val="E1EDFF"/>
          </a:solidFill>
        </p:spPr>
        <p:txBody>
          <a:bodyPr vert="horz" lIns="91440" tIns="45720" rIns="91440" bIns="45720" rtlCol="0" anchor="ctr">
            <a:noAutofit/>
          </a:bodyPr>
          <a:lstStyle>
            <a:lvl1pPr algn="ctr" defTabSz="990570" rtl="0" eaLnBrk="1" latinLnBrk="0" hangingPunct="1">
              <a:spcBef>
                <a:spcPct val="0"/>
              </a:spcBef>
              <a:buNone/>
              <a:defRPr kumimoji="1" sz="4767" kern="1200">
                <a:solidFill>
                  <a:schemeClr val="tx1"/>
                </a:solidFill>
                <a:latin typeface="+mj-lt"/>
                <a:ea typeface="+mj-ea"/>
                <a:cs typeface="+mj-cs"/>
              </a:defRPr>
            </a:lvl1pPr>
          </a:lstStyle>
          <a:p>
            <a:pPr marL="0" marR="0" lvl="0" indent="0" algn="ctr" defTabSz="990570" rtl="0" eaLnBrk="1" fontAlgn="auto" latinLnBrk="0" hangingPunct="1">
              <a:lnSpc>
                <a:spcPct val="100000"/>
              </a:lnSpc>
              <a:spcBef>
                <a:spcPts val="1800"/>
              </a:spcBef>
              <a:spcAft>
                <a:spcPts val="0"/>
              </a:spcAft>
              <a:buClrTx/>
              <a:buSzTx/>
              <a:buFont typeface="Arial" pitchFamily="34" charset="0"/>
              <a:buNone/>
              <a:tabLst/>
              <a:defRPr/>
            </a:pPr>
            <a:r>
              <a:rPr kumimoji="1" lang="ja-JP" altLang="en-US" sz="2400" b="1" i="0" u="none" strike="noStrike" kern="1200" cap="none" spc="0" normalizeH="0" baseline="0" noProof="0">
                <a:ln>
                  <a:noFill/>
                </a:ln>
                <a:solidFill>
                  <a:prstClr val="black"/>
                </a:solidFill>
                <a:effectLst/>
                <a:uLnTx/>
                <a:uFillTx/>
                <a:latin typeface="Arial" charset="0"/>
                <a:ea typeface="ＭＳ Ｐゴシック" panose="020B0600070205080204" pitchFamily="50" charset="-128"/>
                <a:cs typeface="+mj-cs"/>
              </a:rPr>
              <a:t>（参考）</a:t>
            </a:r>
            <a:r>
              <a:rPr kumimoji="1" lang="en-US" altLang="ja-JP" sz="2400" b="1" i="0" u="none" strike="noStrike" kern="1200" cap="none" spc="0" normalizeH="0" baseline="0" noProof="0">
                <a:ln>
                  <a:noFill/>
                </a:ln>
                <a:solidFill>
                  <a:prstClr val="black"/>
                </a:solidFill>
                <a:effectLst/>
                <a:uLnTx/>
                <a:uFillTx/>
                <a:latin typeface="Arial" charset="0"/>
                <a:ea typeface="ＭＳ Ｐゴシック" panose="020B0600070205080204" pitchFamily="50" charset="-128"/>
                <a:cs typeface="+mj-cs"/>
              </a:rPr>
              <a:t>SOFA (Sequential Organ Failure Assessment)</a:t>
            </a:r>
            <a:r>
              <a:rPr kumimoji="1" lang="ja-JP" altLang="en-US" sz="2400" b="1" i="0" u="none" strike="noStrike" kern="1200" cap="none" spc="0" normalizeH="0" baseline="0" noProof="0">
                <a:ln>
                  <a:noFill/>
                </a:ln>
                <a:solidFill>
                  <a:prstClr val="black"/>
                </a:solidFill>
                <a:effectLst/>
                <a:uLnTx/>
                <a:uFillTx/>
                <a:latin typeface="Arial" charset="0"/>
                <a:ea typeface="ＭＳ Ｐゴシック" panose="020B0600070205080204" pitchFamily="50" charset="-128"/>
                <a:cs typeface="+mj-cs"/>
              </a:rPr>
              <a:t>スコア</a:t>
            </a:r>
            <a:r>
              <a:rPr kumimoji="1" lang="en-US" altLang="ja-JP" sz="2400" b="1" i="0" u="none" strike="noStrike" kern="1200" cap="none" spc="0" normalizeH="0" baseline="0" noProof="0">
                <a:ln>
                  <a:noFill/>
                </a:ln>
                <a:solidFill>
                  <a:prstClr val="black"/>
                </a:solidFill>
                <a:effectLst/>
                <a:uLnTx/>
                <a:uFillTx/>
                <a:latin typeface="Arial" charset="0"/>
                <a:ea typeface="ＭＳ Ｐゴシック" panose="020B0600070205080204" pitchFamily="50" charset="-128"/>
                <a:cs typeface="+mj-cs"/>
              </a:rPr>
              <a:t> </a:t>
            </a:r>
          </a:p>
        </p:txBody>
      </p:sp>
      <p:graphicFrame>
        <p:nvGraphicFramePr>
          <p:cNvPr id="5" name="表 9">
            <a:extLst>
              <a:ext uri="{FF2B5EF4-FFF2-40B4-BE49-F238E27FC236}">
                <a16:creationId xmlns:a16="http://schemas.microsoft.com/office/drawing/2014/main" id="{18869A9F-084B-FC5D-3E5F-D185EA76964C}"/>
              </a:ext>
            </a:extLst>
          </p:cNvPr>
          <p:cNvGraphicFramePr>
            <a:graphicFrameLocks noGrp="1"/>
          </p:cNvGraphicFramePr>
          <p:nvPr>
            <p:extLst>
              <p:ext uri="{D42A27DB-BD31-4B8C-83A1-F6EECF244321}">
                <p14:modId xmlns:p14="http://schemas.microsoft.com/office/powerpoint/2010/main" val="2792881384"/>
              </p:ext>
            </p:extLst>
          </p:nvPr>
        </p:nvGraphicFramePr>
        <p:xfrm>
          <a:off x="481516" y="2565854"/>
          <a:ext cx="9115329" cy="4058261"/>
        </p:xfrm>
        <a:graphic>
          <a:graphicData uri="http://schemas.openxmlformats.org/drawingml/2006/table">
            <a:tbl>
              <a:tblPr firstRow="1" bandRow="1">
                <a:tableStyleId>{69012ECD-51FC-41F1-AA8D-1B2483CD663E}</a:tableStyleId>
              </a:tblPr>
              <a:tblGrid>
                <a:gridCol w="1608112">
                  <a:extLst>
                    <a:ext uri="{9D8B030D-6E8A-4147-A177-3AD203B41FA5}">
                      <a16:colId xmlns:a16="http://schemas.microsoft.com/office/drawing/2014/main" val="2453163415"/>
                    </a:ext>
                  </a:extLst>
                </a:gridCol>
                <a:gridCol w="620217">
                  <a:extLst>
                    <a:ext uri="{9D8B030D-6E8A-4147-A177-3AD203B41FA5}">
                      <a16:colId xmlns:a16="http://schemas.microsoft.com/office/drawing/2014/main" val="451184469"/>
                    </a:ext>
                  </a:extLst>
                </a:gridCol>
                <a:gridCol w="1064553">
                  <a:extLst>
                    <a:ext uri="{9D8B030D-6E8A-4147-A177-3AD203B41FA5}">
                      <a16:colId xmlns:a16="http://schemas.microsoft.com/office/drawing/2014/main" val="1150373711"/>
                    </a:ext>
                  </a:extLst>
                </a:gridCol>
                <a:gridCol w="1379291">
                  <a:extLst>
                    <a:ext uri="{9D8B030D-6E8A-4147-A177-3AD203B41FA5}">
                      <a16:colId xmlns:a16="http://schemas.microsoft.com/office/drawing/2014/main" val="1965565045"/>
                    </a:ext>
                  </a:extLst>
                </a:gridCol>
                <a:gridCol w="2221578">
                  <a:extLst>
                    <a:ext uri="{9D8B030D-6E8A-4147-A177-3AD203B41FA5}">
                      <a16:colId xmlns:a16="http://schemas.microsoft.com/office/drawing/2014/main" val="4086535330"/>
                    </a:ext>
                  </a:extLst>
                </a:gridCol>
                <a:gridCol w="2221578">
                  <a:extLst>
                    <a:ext uri="{9D8B030D-6E8A-4147-A177-3AD203B41FA5}">
                      <a16:colId xmlns:a16="http://schemas.microsoft.com/office/drawing/2014/main" val="2137040810"/>
                    </a:ext>
                  </a:extLst>
                </a:gridCol>
              </a:tblGrid>
              <a:tr h="338078">
                <a:tc>
                  <a:txBody>
                    <a:bodyPr/>
                    <a:lstStyle/>
                    <a:p>
                      <a:endParaRPr kumimoji="1" lang="ja-JP" altLang="en-US" sz="1400" dirty="0">
                        <a:solidFill>
                          <a:schemeClr val="bg1"/>
                        </a:solidFill>
                        <a:latin typeface="+mn-ea"/>
                        <a:ea typeface="+mn-ea"/>
                      </a:endParaRPr>
                    </a:p>
                  </a:txBody>
                  <a:tcPr>
                    <a:lnR w="28575" cap="flat" cmpd="sng" algn="ctr">
                      <a:solidFill>
                        <a:schemeClr val="bg1"/>
                      </a:solidFill>
                      <a:prstDash val="solid"/>
                      <a:round/>
                      <a:headEnd type="none" w="med" len="med"/>
                      <a:tailEnd type="none" w="med" len="med"/>
                    </a:lnR>
                    <a:solidFill>
                      <a:schemeClr val="tx2"/>
                    </a:solidFill>
                  </a:tcPr>
                </a:tc>
                <a:tc>
                  <a:txBody>
                    <a:bodyPr/>
                    <a:lstStyle/>
                    <a:p>
                      <a:pPr algn="ctr"/>
                      <a:r>
                        <a:rPr kumimoji="1" lang="en-US" altLang="ja-JP" sz="1600">
                          <a:solidFill>
                            <a:schemeClr val="bg1"/>
                          </a:solidFill>
                        </a:rPr>
                        <a:t>0</a:t>
                      </a:r>
                      <a:endParaRPr kumimoji="1" lang="ja-JP" altLang="en-US" sz="1600">
                        <a:solidFill>
                          <a:schemeClr val="bg1"/>
                        </a:solidFill>
                        <a:latin typeface="+mn-ea"/>
                        <a:ea typeface="+mn-ea"/>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solidFill>
                      <a:schemeClr val="tx2"/>
                    </a:solidFill>
                  </a:tcPr>
                </a:tc>
                <a:tc>
                  <a:txBody>
                    <a:bodyPr/>
                    <a:lstStyle/>
                    <a:p>
                      <a:pPr algn="ctr"/>
                      <a:r>
                        <a:rPr kumimoji="1" lang="en-US" altLang="ja-JP" sz="1600">
                          <a:solidFill>
                            <a:schemeClr val="bg1"/>
                          </a:solidFill>
                        </a:rPr>
                        <a:t>1</a:t>
                      </a:r>
                      <a:endParaRPr kumimoji="1" lang="ja-JP" altLang="en-US" sz="1600">
                        <a:solidFill>
                          <a:schemeClr val="bg1"/>
                        </a:solidFill>
                        <a:latin typeface="+mn-ea"/>
                        <a:ea typeface="+mn-ea"/>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solidFill>
                      <a:schemeClr val="tx2"/>
                    </a:solidFill>
                  </a:tcPr>
                </a:tc>
                <a:tc>
                  <a:txBody>
                    <a:bodyPr/>
                    <a:lstStyle/>
                    <a:p>
                      <a:pPr algn="ctr"/>
                      <a:r>
                        <a:rPr kumimoji="1" lang="en-US" altLang="ja-JP" sz="1600">
                          <a:solidFill>
                            <a:schemeClr val="bg1"/>
                          </a:solidFill>
                        </a:rPr>
                        <a:t>2</a:t>
                      </a:r>
                      <a:endParaRPr kumimoji="1" lang="ja-JP" altLang="en-US" sz="1600">
                        <a:solidFill>
                          <a:schemeClr val="bg1"/>
                        </a:solidFill>
                        <a:latin typeface="+mn-ea"/>
                        <a:ea typeface="+mn-ea"/>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solidFill>
                      <a:schemeClr val="tx2"/>
                    </a:solidFill>
                  </a:tcPr>
                </a:tc>
                <a:tc>
                  <a:txBody>
                    <a:bodyPr/>
                    <a:lstStyle/>
                    <a:p>
                      <a:pPr algn="ctr"/>
                      <a:r>
                        <a:rPr kumimoji="1" lang="en-US" altLang="ja-JP" sz="1600">
                          <a:solidFill>
                            <a:schemeClr val="bg1"/>
                          </a:solidFill>
                        </a:rPr>
                        <a:t>3</a:t>
                      </a:r>
                      <a:endParaRPr kumimoji="1" lang="ja-JP" altLang="en-US" sz="1600">
                        <a:solidFill>
                          <a:schemeClr val="bg1"/>
                        </a:solidFill>
                        <a:latin typeface="+mn-ea"/>
                        <a:ea typeface="+mn-ea"/>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solidFill>
                      <a:schemeClr val="tx2"/>
                    </a:solidFill>
                  </a:tcPr>
                </a:tc>
                <a:tc>
                  <a:txBody>
                    <a:bodyPr/>
                    <a:lstStyle/>
                    <a:p>
                      <a:pPr algn="ctr"/>
                      <a:r>
                        <a:rPr kumimoji="1" lang="en-US" altLang="ja-JP" sz="1600">
                          <a:solidFill>
                            <a:schemeClr val="bg1"/>
                          </a:solidFill>
                        </a:rPr>
                        <a:t>4</a:t>
                      </a:r>
                      <a:endParaRPr kumimoji="1" lang="ja-JP" altLang="en-US" sz="1600">
                        <a:solidFill>
                          <a:schemeClr val="bg1"/>
                        </a:solidFill>
                        <a:latin typeface="+mn-ea"/>
                        <a:ea typeface="+mn-ea"/>
                      </a:endParaRPr>
                    </a:p>
                  </a:txBody>
                  <a:tcPr>
                    <a:lnL w="28575" cap="flat" cmpd="sng" algn="ctr">
                      <a:solidFill>
                        <a:schemeClr val="bg1"/>
                      </a:solidFill>
                      <a:prstDash val="solid"/>
                      <a:round/>
                      <a:headEnd type="none" w="med" len="med"/>
                      <a:tailEnd type="none" w="med" len="med"/>
                    </a:lnL>
                    <a:solidFill>
                      <a:schemeClr val="tx2"/>
                    </a:solidFill>
                  </a:tcPr>
                </a:tc>
                <a:extLst>
                  <a:ext uri="{0D108BD9-81ED-4DB2-BD59-A6C34878D82A}">
                    <a16:rowId xmlns:a16="http://schemas.microsoft.com/office/drawing/2014/main" val="1198251066"/>
                  </a:ext>
                </a:extLst>
              </a:tr>
              <a:tr h="491749">
                <a:tc>
                  <a:txBody>
                    <a:bodyPr/>
                    <a:lstStyle/>
                    <a:p>
                      <a:r>
                        <a:rPr kumimoji="1" lang="ja-JP" altLang="en-US" sz="1400" dirty="0"/>
                        <a:t>呼吸機能</a:t>
                      </a:r>
                      <a:endParaRPr kumimoji="1" lang="en-US" altLang="ja-JP" sz="1400" dirty="0"/>
                    </a:p>
                    <a:p>
                      <a:r>
                        <a:rPr kumimoji="1" lang="en-US" altLang="ja-JP" sz="1200" dirty="0"/>
                        <a:t>PaO</a:t>
                      </a:r>
                      <a:r>
                        <a:rPr kumimoji="1" lang="en-US" altLang="ja-JP" sz="1200" baseline="-25000" dirty="0"/>
                        <a:t>2</a:t>
                      </a:r>
                      <a:r>
                        <a:rPr kumimoji="1" lang="en-US" altLang="ja-JP" sz="1200" dirty="0"/>
                        <a:t>/FiO</a:t>
                      </a:r>
                      <a:r>
                        <a:rPr kumimoji="1" lang="en-US" altLang="ja-JP" sz="1200" baseline="-25000" dirty="0"/>
                        <a:t>2</a:t>
                      </a:r>
                      <a:endParaRPr kumimoji="1" lang="ja-JP" altLang="en-US" sz="1200" baseline="-25000" dirty="0">
                        <a:latin typeface="+mn-ea"/>
                        <a:ea typeface="+mn-ea"/>
                      </a:endParaRPr>
                    </a:p>
                  </a:txBody>
                  <a:tcPr/>
                </a:tc>
                <a:tc>
                  <a:txBody>
                    <a:bodyPr/>
                    <a:lstStyle/>
                    <a:p>
                      <a:pPr algn="l"/>
                      <a:r>
                        <a:rPr kumimoji="1" lang="pt-BR" altLang="ja-JP" sz="1200"/>
                        <a:t>&gt;400</a:t>
                      </a:r>
                      <a:endParaRPr kumimoji="1" lang="ja-JP" altLang="en-US" sz="1200">
                        <a:latin typeface="+mn-ea"/>
                        <a:ea typeface="+mn-ea"/>
                      </a:endParaRPr>
                    </a:p>
                  </a:txBody>
                  <a:tcPr anchor="ctr"/>
                </a:tc>
                <a:tc>
                  <a:txBody>
                    <a:bodyPr/>
                    <a:lstStyle/>
                    <a:p>
                      <a:pPr algn="l"/>
                      <a:r>
                        <a:rPr kumimoji="1" lang="pt-BR" altLang="ja-JP" sz="1200" dirty="0"/>
                        <a:t>≤400</a:t>
                      </a:r>
                      <a:endParaRPr kumimoji="1" lang="ja-JP" altLang="en-US" sz="1200" dirty="0">
                        <a:latin typeface="+mn-ea"/>
                        <a:ea typeface="+mn-ea"/>
                      </a:endParaRPr>
                    </a:p>
                  </a:txBody>
                  <a:tcPr anchor="ctr"/>
                </a:tc>
                <a:tc>
                  <a:txBody>
                    <a:bodyPr/>
                    <a:lstStyle/>
                    <a:p>
                      <a:pPr algn="l"/>
                      <a:r>
                        <a:rPr kumimoji="1" lang="pt-BR" altLang="ja-JP" sz="1200" dirty="0"/>
                        <a:t>≤300</a:t>
                      </a:r>
                      <a:endParaRPr kumimoji="1" lang="ja-JP" altLang="en-US" sz="1200" dirty="0">
                        <a:latin typeface="+mn-ea"/>
                        <a:ea typeface="+mn-ea"/>
                      </a:endParaRPr>
                    </a:p>
                  </a:txBody>
                  <a:tcPr anchor="ctr"/>
                </a:tc>
                <a:tc>
                  <a:txBody>
                    <a:bodyPr/>
                    <a:lstStyle/>
                    <a:p>
                      <a:pPr algn="l"/>
                      <a:r>
                        <a:rPr kumimoji="1" lang="pt-BR" altLang="ja-JP" sz="1200"/>
                        <a:t>≤ 200</a:t>
                      </a:r>
                    </a:p>
                    <a:p>
                      <a:pPr algn="l"/>
                      <a:r>
                        <a:rPr kumimoji="1" lang="ja-JP" altLang="en-US" sz="1200"/>
                        <a:t>呼吸補助下</a:t>
                      </a:r>
                      <a:endParaRPr kumimoji="1" lang="ja-JP" altLang="en-US" sz="1200">
                        <a:latin typeface="+mn-ea"/>
                        <a:ea typeface="+mn-ea"/>
                      </a:endParaRPr>
                    </a:p>
                  </a:txBody>
                  <a:tcPr anchor="ctr"/>
                </a:tc>
                <a:tc>
                  <a:txBody>
                    <a:bodyPr/>
                    <a:lstStyle/>
                    <a:p>
                      <a:pPr algn="l"/>
                      <a:r>
                        <a:rPr kumimoji="1" lang="pt-BR" altLang="ja-JP" sz="1200"/>
                        <a:t>≤100</a:t>
                      </a:r>
                    </a:p>
                    <a:p>
                      <a:pPr algn="l"/>
                      <a:r>
                        <a:rPr kumimoji="1" lang="ja-JP" altLang="en-US" sz="1200"/>
                        <a:t>呼吸補助下</a:t>
                      </a:r>
                      <a:endParaRPr kumimoji="1" lang="ja-JP" altLang="en-US" sz="1200">
                        <a:latin typeface="+mn-ea"/>
                        <a:ea typeface="+mn-ea"/>
                      </a:endParaRPr>
                    </a:p>
                  </a:txBody>
                  <a:tcPr anchor="ctr"/>
                </a:tc>
                <a:extLst>
                  <a:ext uri="{0D108BD9-81ED-4DB2-BD59-A6C34878D82A}">
                    <a16:rowId xmlns:a16="http://schemas.microsoft.com/office/drawing/2014/main" val="2240774687"/>
                  </a:ext>
                </a:extLst>
              </a:tr>
              <a:tr h="565137">
                <a:tc>
                  <a:txBody>
                    <a:bodyPr/>
                    <a:lstStyle/>
                    <a:p>
                      <a:r>
                        <a:rPr kumimoji="1" lang="ja-JP" altLang="en-US" sz="1400"/>
                        <a:t>凝固機能</a:t>
                      </a:r>
                      <a:endParaRPr kumimoji="1" lang="en-US" altLang="ja-JP" sz="1400"/>
                    </a:p>
                    <a:p>
                      <a:r>
                        <a:rPr kumimoji="1" lang="ja-JP" altLang="en-US" sz="1100"/>
                        <a:t>血小板数</a:t>
                      </a:r>
                      <a:r>
                        <a:rPr kumimoji="1" lang="en-US" altLang="ja-JP" sz="1050"/>
                        <a:t>[×10</a:t>
                      </a:r>
                      <a:r>
                        <a:rPr kumimoji="1" lang="en-US" altLang="ja-JP" sz="1050" baseline="30000"/>
                        <a:t>3</a:t>
                      </a:r>
                      <a:r>
                        <a:rPr kumimoji="1" lang="en-US" altLang="ja-JP" sz="1050"/>
                        <a:t>/mm</a:t>
                      </a:r>
                      <a:r>
                        <a:rPr kumimoji="1" lang="en-US" altLang="ja-JP" sz="1050" baseline="30000"/>
                        <a:t>3</a:t>
                      </a:r>
                      <a:r>
                        <a:rPr kumimoji="1" lang="en-US" altLang="ja-JP" sz="1050"/>
                        <a:t>]</a:t>
                      </a:r>
                      <a:endParaRPr kumimoji="1" lang="ja-JP" altLang="en-US" sz="1100">
                        <a:latin typeface="+mn-ea"/>
                        <a:ea typeface="+mn-ea"/>
                      </a:endParaRPr>
                    </a:p>
                  </a:txBody>
                  <a:tcPr/>
                </a:tc>
                <a:tc>
                  <a:txBody>
                    <a:bodyPr/>
                    <a:lstStyle/>
                    <a:p>
                      <a:pPr algn="l"/>
                      <a:r>
                        <a:rPr lang="en-US" altLang="ja-JP" sz="1200"/>
                        <a:t>&gt;150</a:t>
                      </a:r>
                      <a:endParaRPr kumimoji="1" lang="ja-JP" altLang="en-US" sz="1200">
                        <a:latin typeface="+mn-ea"/>
                        <a:ea typeface="+mn-ea"/>
                      </a:endParaRPr>
                    </a:p>
                  </a:txBody>
                  <a:tcPr anchor="ctr"/>
                </a:tc>
                <a:tc>
                  <a:txBody>
                    <a:bodyPr/>
                    <a:lstStyle/>
                    <a:p>
                      <a:pPr algn="l"/>
                      <a:r>
                        <a:rPr lang="en-US" altLang="ja-JP" sz="1200"/>
                        <a:t> ≤ 150</a:t>
                      </a:r>
                      <a:endParaRPr kumimoji="1" lang="ja-JP" altLang="en-US" sz="1200">
                        <a:latin typeface="+mn-ea"/>
                        <a:ea typeface="+mn-ea"/>
                      </a:endParaRPr>
                    </a:p>
                  </a:txBody>
                  <a:tcPr anchor="ctr"/>
                </a:tc>
                <a:tc>
                  <a:txBody>
                    <a:bodyPr/>
                    <a:lstStyle/>
                    <a:p>
                      <a:pPr algn="l"/>
                      <a:r>
                        <a:rPr lang="en-US" altLang="ja-JP" sz="1200"/>
                        <a:t>≤100</a:t>
                      </a:r>
                      <a:endParaRPr kumimoji="1" lang="ja-JP" altLang="en-US" sz="1200">
                        <a:latin typeface="+mn-ea"/>
                        <a:ea typeface="+mn-ea"/>
                      </a:endParaRPr>
                    </a:p>
                  </a:txBody>
                  <a:tcPr anchor="ctr"/>
                </a:tc>
                <a:tc>
                  <a:txBody>
                    <a:bodyPr/>
                    <a:lstStyle/>
                    <a:p>
                      <a:pPr algn="l"/>
                      <a:r>
                        <a:rPr lang="en-US" altLang="ja-JP" sz="1200" dirty="0"/>
                        <a:t> ≤ 50</a:t>
                      </a:r>
                      <a:endParaRPr kumimoji="1" lang="ja-JP" altLang="en-US" sz="1200" dirty="0">
                        <a:latin typeface="+mn-ea"/>
                        <a:ea typeface="+mn-ea"/>
                      </a:endParaRPr>
                    </a:p>
                  </a:txBody>
                  <a:tcPr anchor="ctr"/>
                </a:tc>
                <a:tc>
                  <a:txBody>
                    <a:bodyPr/>
                    <a:lstStyle/>
                    <a:p>
                      <a:pPr algn="l"/>
                      <a:r>
                        <a:rPr lang="en-US" altLang="ja-JP" sz="1200"/>
                        <a:t> ≤ 20</a:t>
                      </a:r>
                      <a:endParaRPr kumimoji="1" lang="ja-JP" altLang="en-US" sz="1200">
                        <a:latin typeface="+mn-ea"/>
                        <a:ea typeface="+mn-ea"/>
                      </a:endParaRPr>
                    </a:p>
                  </a:txBody>
                  <a:tcPr anchor="ctr"/>
                </a:tc>
                <a:extLst>
                  <a:ext uri="{0D108BD9-81ED-4DB2-BD59-A6C34878D82A}">
                    <a16:rowId xmlns:a16="http://schemas.microsoft.com/office/drawing/2014/main" val="1049292948"/>
                  </a:ext>
                </a:extLst>
              </a:tr>
              <a:tr h="565137">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a:ln>
                            <a:noFill/>
                          </a:ln>
                          <a:solidFill>
                            <a:prstClr val="black"/>
                          </a:solidFill>
                          <a:effectLst/>
                          <a:uLnTx/>
                          <a:uFillTx/>
                        </a:rPr>
                        <a:t>肝機能</a:t>
                      </a:r>
                      <a:endParaRPr kumimoji="1" lang="en-US" altLang="ja-JP" sz="1400" b="0" u="none" strike="noStrike" kern="1200" cap="none" spc="0" normalizeH="0" baseline="0" noProof="0">
                        <a:ln>
                          <a:noFill/>
                        </a:ln>
                        <a:solidFill>
                          <a:prstClr val="black"/>
                        </a:solidFill>
                        <a:effectLst/>
                        <a:uLnTx/>
                        <a:uFillTx/>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100" b="0" u="none" strike="noStrike" kern="1200" cap="none" spc="0" normalizeH="0" baseline="0" noProof="0">
                          <a:ln>
                            <a:noFill/>
                          </a:ln>
                          <a:solidFill>
                            <a:prstClr val="black"/>
                          </a:solidFill>
                          <a:effectLst/>
                          <a:uLnTx/>
                          <a:uFillTx/>
                        </a:rPr>
                        <a:t>ビリルビン値</a:t>
                      </a:r>
                      <a:r>
                        <a:rPr kumimoji="1" lang="en-US" altLang="ja-JP" sz="1050" b="0" u="none" strike="noStrike" kern="1200" cap="none" spc="0" normalizeH="0" baseline="0" noProof="0">
                          <a:ln>
                            <a:noFill/>
                          </a:ln>
                          <a:solidFill>
                            <a:prstClr val="black"/>
                          </a:solidFill>
                          <a:effectLst/>
                          <a:uLnTx/>
                          <a:uFillTx/>
                        </a:rPr>
                        <a:t>[mg/dL]</a:t>
                      </a:r>
                      <a:endParaRPr kumimoji="1" lang="ja-JP" altLang="en-US" sz="1400">
                        <a:latin typeface="+mn-ea"/>
                        <a:ea typeface="+mn-ea"/>
                      </a:endParaRPr>
                    </a:p>
                  </a:txBody>
                  <a:tcPr/>
                </a:tc>
                <a:tc>
                  <a:txBody>
                    <a:bodyPr/>
                    <a:lstStyle/>
                    <a:p>
                      <a:pPr algn="l"/>
                      <a:r>
                        <a:rPr kumimoji="1" lang="en-US" altLang="ja-JP" sz="1200"/>
                        <a:t>&lt;1.2</a:t>
                      </a:r>
                      <a:endParaRPr kumimoji="1" lang="ja-JP" altLang="en-US" sz="1200">
                        <a:latin typeface="+mn-ea"/>
                        <a:ea typeface="+mn-ea"/>
                      </a:endParaRPr>
                    </a:p>
                  </a:txBody>
                  <a:tcPr anchor="ctr"/>
                </a:tc>
                <a:tc>
                  <a:txBody>
                    <a:bodyPr/>
                    <a:lstStyle/>
                    <a:p>
                      <a:pPr algn="l"/>
                      <a:r>
                        <a:rPr kumimoji="1" lang="en-US" altLang="ja-JP" sz="1200"/>
                        <a:t> 1.2-1.9</a:t>
                      </a:r>
                      <a:endParaRPr kumimoji="1" lang="ja-JP" altLang="en-US" sz="1200">
                        <a:latin typeface="+mn-ea"/>
                        <a:ea typeface="+mn-ea"/>
                      </a:endParaRPr>
                    </a:p>
                  </a:txBody>
                  <a:tcPr anchor="ctr"/>
                </a:tc>
                <a:tc>
                  <a:txBody>
                    <a:bodyPr/>
                    <a:lstStyle/>
                    <a:p>
                      <a:pPr algn="l"/>
                      <a:r>
                        <a:rPr kumimoji="1" lang="en-US" altLang="ja-JP" sz="1200"/>
                        <a:t>2.0-5.9</a:t>
                      </a:r>
                      <a:endParaRPr kumimoji="1" lang="ja-JP" altLang="en-US" sz="1200">
                        <a:latin typeface="+mn-ea"/>
                        <a:ea typeface="+mn-ea"/>
                      </a:endParaRPr>
                    </a:p>
                  </a:txBody>
                  <a:tcPr anchor="ctr"/>
                </a:tc>
                <a:tc>
                  <a:txBody>
                    <a:bodyPr/>
                    <a:lstStyle/>
                    <a:p>
                      <a:pPr algn="l"/>
                      <a:r>
                        <a:rPr kumimoji="1" lang="en-US" altLang="ja-JP" sz="1200" dirty="0"/>
                        <a:t>6.0-11.9</a:t>
                      </a:r>
                      <a:endParaRPr kumimoji="1" lang="ja-JP" altLang="en-US" sz="1200" dirty="0">
                        <a:latin typeface="+mn-ea"/>
                        <a:ea typeface="+mn-ea"/>
                      </a:endParaRPr>
                    </a:p>
                  </a:txBody>
                  <a:tcPr anchor="ctr"/>
                </a:tc>
                <a:tc>
                  <a:txBody>
                    <a:bodyPr/>
                    <a:lstStyle/>
                    <a:p>
                      <a:pPr algn="l"/>
                      <a:r>
                        <a:rPr kumimoji="1" lang="en-US" altLang="ja-JP" sz="1200" dirty="0"/>
                        <a:t>&gt;12.0</a:t>
                      </a:r>
                      <a:endParaRPr kumimoji="1" lang="ja-JP" altLang="en-US" sz="1200" dirty="0">
                        <a:latin typeface="+mn-ea"/>
                        <a:ea typeface="+mn-ea"/>
                      </a:endParaRPr>
                    </a:p>
                  </a:txBody>
                  <a:tcPr anchor="ctr"/>
                </a:tc>
                <a:extLst>
                  <a:ext uri="{0D108BD9-81ED-4DB2-BD59-A6C34878D82A}">
                    <a16:rowId xmlns:a16="http://schemas.microsoft.com/office/drawing/2014/main" val="2981644774"/>
                  </a:ext>
                </a:extLst>
              </a:tr>
              <a:tr h="838391">
                <a:tc>
                  <a:txBody>
                    <a:bodyPr/>
                    <a:lstStyle/>
                    <a:p>
                      <a:r>
                        <a:rPr kumimoji="1" lang="ja-JP" altLang="en-US" sz="1400"/>
                        <a:t>循環機能</a:t>
                      </a:r>
                      <a:r>
                        <a:rPr kumimoji="1" lang="en-US" altLang="ja-JP" sz="1400"/>
                        <a:t>,</a:t>
                      </a:r>
                    </a:p>
                    <a:p>
                      <a:r>
                        <a:rPr kumimoji="1" lang="ja-JP" altLang="en-US" sz="1400"/>
                        <a:t>血圧低下</a:t>
                      </a:r>
                      <a:endParaRPr kumimoji="1" lang="ja-JP" altLang="en-US" sz="1400">
                        <a:latin typeface="+mn-ea"/>
                        <a:ea typeface="+mn-ea"/>
                      </a:endParaRPr>
                    </a:p>
                  </a:txBody>
                  <a:tcPr/>
                </a:tc>
                <a:tc>
                  <a:txBody>
                    <a:bodyPr/>
                    <a:lstStyle/>
                    <a:p>
                      <a:pPr algn="l"/>
                      <a:r>
                        <a:rPr kumimoji="1" lang="ja-JP" altLang="en-US" sz="1200"/>
                        <a:t>なし</a:t>
                      </a:r>
                      <a:endParaRPr kumimoji="1" lang="ja-JP" altLang="en-US" sz="1200">
                        <a:latin typeface="+mn-ea"/>
                        <a:ea typeface="+mn-ea"/>
                      </a:endParaRPr>
                    </a:p>
                  </a:txBody>
                  <a:tcPr/>
                </a:tc>
                <a:tc>
                  <a:txBody>
                    <a:bodyPr/>
                    <a:lstStyle/>
                    <a:p>
                      <a:pPr algn="l"/>
                      <a:r>
                        <a:rPr kumimoji="1" lang="ja-JP" altLang="en-US" sz="1200"/>
                        <a:t>平均動脈圧 </a:t>
                      </a:r>
                      <a:r>
                        <a:rPr kumimoji="1" lang="en-US" altLang="ja-JP" sz="1200"/>
                        <a:t>&lt;70mmHg</a:t>
                      </a:r>
                      <a:endParaRPr kumimoji="1" lang="ja-JP" altLang="en-US" sz="1200">
                        <a:latin typeface="+mn-ea"/>
                        <a:ea typeface="+mn-ea"/>
                      </a:endParaRPr>
                    </a:p>
                  </a:txBody>
                  <a:tcPr/>
                </a:tc>
                <a:tc>
                  <a:txBody>
                    <a:bodyPr/>
                    <a:lstStyle/>
                    <a:p>
                      <a:pPr algn="l"/>
                      <a:r>
                        <a:rPr kumimoji="1" lang="ja-JP" altLang="en-US" sz="1200"/>
                        <a:t>ドパミン</a:t>
                      </a:r>
                      <a:r>
                        <a:rPr lang="en-US" altLang="ja-JP" sz="1200"/>
                        <a:t>≤5γ</a:t>
                      </a:r>
                    </a:p>
                    <a:p>
                      <a:pPr algn="l"/>
                      <a:r>
                        <a:rPr kumimoji="1" lang="en-US" altLang="ja-JP" sz="1200"/>
                        <a:t>or</a:t>
                      </a:r>
                      <a:r>
                        <a:rPr kumimoji="1" lang="ja-JP" altLang="en-US" sz="1200"/>
                        <a:t>ドブタミン投与</a:t>
                      </a:r>
                      <a:endParaRPr kumimoji="1" lang="ja-JP" altLang="en-US" sz="1200">
                        <a:latin typeface="+mn-ea"/>
                        <a:ea typeface="+mn-ea"/>
                      </a:endParaRPr>
                    </a:p>
                  </a:txBody>
                  <a:tcPr/>
                </a:tc>
                <a:tc>
                  <a:txBody>
                    <a:bodyPr/>
                    <a:lstStyle/>
                    <a:p>
                      <a:pPr algn="l"/>
                      <a:r>
                        <a:rPr kumimoji="1" lang="ja-JP" altLang="en-US" sz="1200"/>
                        <a:t>ドパミン </a:t>
                      </a:r>
                      <a:r>
                        <a:rPr kumimoji="1" lang="en-US" altLang="ja-JP" sz="1200"/>
                        <a:t>&gt; 5γ</a:t>
                      </a:r>
                    </a:p>
                    <a:p>
                      <a:pPr algn="l"/>
                      <a:r>
                        <a:rPr kumimoji="1" lang="en-US" altLang="ja-JP" sz="1200"/>
                        <a:t>or </a:t>
                      </a:r>
                      <a:r>
                        <a:rPr kumimoji="1" lang="ja-JP" altLang="en-US" sz="1200"/>
                        <a:t>エピネフリン </a:t>
                      </a:r>
                      <a:r>
                        <a:rPr lang="en-US" altLang="ja-JP" sz="1200"/>
                        <a:t>≤ 0.1γ</a:t>
                      </a:r>
                    </a:p>
                    <a:p>
                      <a:pPr algn="l"/>
                      <a:r>
                        <a:rPr kumimoji="1" lang="en-US" altLang="ja-JP" sz="1200"/>
                        <a:t>or </a:t>
                      </a:r>
                      <a:r>
                        <a:rPr kumimoji="1" lang="ja-JP" altLang="en-US" sz="1200"/>
                        <a:t>ノルエピネフリン </a:t>
                      </a:r>
                      <a:r>
                        <a:rPr lang="en-US" altLang="ja-JP" sz="1200"/>
                        <a:t>≤ 0.1γ</a:t>
                      </a:r>
                      <a:endParaRPr kumimoji="1" lang="ja-JP" altLang="en-US" sz="1200">
                        <a:latin typeface="+mn-ea"/>
                        <a:ea typeface="+mn-ea"/>
                      </a:endParaRPr>
                    </a:p>
                  </a:txBody>
                  <a:tcPr/>
                </a:tc>
                <a:tc>
                  <a:txBody>
                    <a:bodyPr/>
                    <a:lstStyle/>
                    <a:p>
                      <a:pPr algn="l"/>
                      <a:r>
                        <a:rPr kumimoji="1" lang="ja-JP" altLang="en-US" sz="1200" dirty="0"/>
                        <a:t>ドパミン </a:t>
                      </a:r>
                      <a:r>
                        <a:rPr kumimoji="1" lang="en-US" altLang="ja-JP" sz="1200" dirty="0"/>
                        <a:t>&gt; 15γ</a:t>
                      </a:r>
                    </a:p>
                    <a:p>
                      <a:pPr algn="l"/>
                      <a:r>
                        <a:rPr kumimoji="1" lang="en-US" altLang="ja-JP" sz="1200" dirty="0"/>
                        <a:t>or </a:t>
                      </a:r>
                      <a:r>
                        <a:rPr kumimoji="1" lang="ja-JP" altLang="en-US" sz="1200" dirty="0"/>
                        <a:t>エピネフリン </a:t>
                      </a:r>
                      <a:r>
                        <a:rPr kumimoji="1" lang="en-US" altLang="ja-JP" sz="1200" dirty="0"/>
                        <a:t>&gt;</a:t>
                      </a:r>
                      <a:r>
                        <a:rPr lang="en-US" altLang="ja-JP" sz="1200" dirty="0"/>
                        <a:t> 0.1γ</a:t>
                      </a:r>
                    </a:p>
                    <a:p>
                      <a:pPr algn="l"/>
                      <a:r>
                        <a:rPr kumimoji="1" lang="en-US" altLang="ja-JP" sz="1200" dirty="0"/>
                        <a:t>or </a:t>
                      </a:r>
                      <a:r>
                        <a:rPr kumimoji="1" lang="ja-JP" altLang="en-US" sz="1200" dirty="0"/>
                        <a:t>ノルエピネフリン </a:t>
                      </a:r>
                      <a:r>
                        <a:rPr kumimoji="1" lang="en-US" altLang="ja-JP" sz="1200" dirty="0"/>
                        <a:t>&gt;</a:t>
                      </a:r>
                      <a:r>
                        <a:rPr lang="en-US" altLang="ja-JP" sz="1200" dirty="0"/>
                        <a:t> 0.1γ</a:t>
                      </a:r>
                      <a:endParaRPr kumimoji="1" lang="en-US" altLang="ja-JP" sz="1200" dirty="0">
                        <a:latin typeface="+mn-ea"/>
                        <a:ea typeface="+mn-ea"/>
                      </a:endParaRPr>
                    </a:p>
                  </a:txBody>
                  <a:tcPr/>
                </a:tc>
                <a:extLst>
                  <a:ext uri="{0D108BD9-81ED-4DB2-BD59-A6C34878D82A}">
                    <a16:rowId xmlns:a16="http://schemas.microsoft.com/office/drawing/2014/main" val="3894442386"/>
                  </a:ext>
                </a:extLst>
              </a:tr>
              <a:tr h="622032">
                <a:tc>
                  <a:txBody>
                    <a:bodyPr/>
                    <a:lstStyle/>
                    <a:p>
                      <a:r>
                        <a:rPr kumimoji="1" lang="ja-JP" altLang="en-US" sz="1400"/>
                        <a:t>中枢神経機能</a:t>
                      </a:r>
                      <a:endParaRPr kumimoji="1" lang="en-US" altLang="ja-JP" sz="1400"/>
                    </a:p>
                    <a:p>
                      <a:r>
                        <a:rPr kumimoji="1" lang="en-US" altLang="ja-JP" sz="1100"/>
                        <a:t>Glasgow Coma Scale</a:t>
                      </a:r>
                      <a:endParaRPr kumimoji="1" lang="ja-JP" altLang="en-US" sz="1100">
                        <a:latin typeface="+mn-ea"/>
                        <a:ea typeface="+mn-ea"/>
                      </a:endParaRPr>
                    </a:p>
                  </a:txBody>
                  <a:tcPr/>
                </a:tc>
                <a:tc>
                  <a:txBody>
                    <a:bodyPr/>
                    <a:lstStyle/>
                    <a:p>
                      <a:pPr algn="l"/>
                      <a:r>
                        <a:rPr lang="en-US" altLang="ja-JP" sz="1200"/>
                        <a:t>15</a:t>
                      </a:r>
                      <a:endParaRPr kumimoji="1" lang="ja-JP" altLang="en-US" sz="1200">
                        <a:latin typeface="+mn-ea"/>
                        <a:ea typeface="+mn-ea"/>
                      </a:endParaRPr>
                    </a:p>
                  </a:txBody>
                  <a:tcPr/>
                </a:tc>
                <a:tc>
                  <a:txBody>
                    <a:bodyPr/>
                    <a:lstStyle/>
                    <a:p>
                      <a:pPr algn="l"/>
                      <a:r>
                        <a:rPr lang="en-US" altLang="ja-JP" sz="1200"/>
                        <a:t>13-14</a:t>
                      </a:r>
                      <a:endParaRPr kumimoji="1" lang="ja-JP" altLang="en-US" sz="1200">
                        <a:latin typeface="+mn-ea"/>
                        <a:ea typeface="+mn-ea"/>
                      </a:endParaRPr>
                    </a:p>
                  </a:txBody>
                  <a:tcPr/>
                </a:tc>
                <a:tc>
                  <a:txBody>
                    <a:bodyPr/>
                    <a:lstStyle/>
                    <a:p>
                      <a:pPr algn="l"/>
                      <a:r>
                        <a:rPr lang="en-US" altLang="ja-JP" sz="1200"/>
                        <a:t> 10-12</a:t>
                      </a:r>
                      <a:endParaRPr kumimoji="1" lang="ja-JP" altLang="en-US" sz="1200">
                        <a:latin typeface="+mn-ea"/>
                        <a:ea typeface="+mn-ea"/>
                      </a:endParaRPr>
                    </a:p>
                  </a:txBody>
                  <a:tcPr/>
                </a:tc>
                <a:tc>
                  <a:txBody>
                    <a:bodyPr/>
                    <a:lstStyle/>
                    <a:p>
                      <a:pPr algn="l"/>
                      <a:r>
                        <a:rPr lang="en-US" altLang="ja-JP" sz="1200"/>
                        <a:t> 6-9</a:t>
                      </a:r>
                      <a:endParaRPr kumimoji="1" lang="ja-JP" altLang="en-US" sz="1200">
                        <a:latin typeface="+mn-ea"/>
                        <a:ea typeface="+mn-ea"/>
                      </a:endParaRPr>
                    </a:p>
                  </a:txBody>
                  <a:tcPr/>
                </a:tc>
                <a:tc>
                  <a:txBody>
                    <a:bodyPr/>
                    <a:lstStyle/>
                    <a:p>
                      <a:pPr algn="l"/>
                      <a:r>
                        <a:rPr lang="en-US" altLang="ja-JP" sz="1200" dirty="0"/>
                        <a:t> &lt;6</a:t>
                      </a:r>
                      <a:endParaRPr kumimoji="1" lang="ja-JP" altLang="en-US" sz="1200" dirty="0">
                        <a:latin typeface="+mn-ea"/>
                        <a:ea typeface="+mn-ea"/>
                      </a:endParaRPr>
                    </a:p>
                  </a:txBody>
                  <a:tcPr/>
                </a:tc>
                <a:extLst>
                  <a:ext uri="{0D108BD9-81ED-4DB2-BD59-A6C34878D82A}">
                    <a16:rowId xmlns:a16="http://schemas.microsoft.com/office/drawing/2014/main" val="548811345"/>
                  </a:ext>
                </a:extLst>
              </a:tr>
              <a:tr h="637737">
                <a:tc>
                  <a:txBody>
                    <a:bodyPr/>
                    <a:lstStyle/>
                    <a:p>
                      <a:r>
                        <a:rPr kumimoji="1" lang="ja-JP" altLang="en-US" sz="1400"/>
                        <a:t>腎機能</a:t>
                      </a:r>
                      <a:endParaRPr kumimoji="1" lang="en-US" altLang="ja-JP" sz="1400"/>
                    </a:p>
                    <a:p>
                      <a:r>
                        <a:rPr kumimoji="1" lang="ja-JP" altLang="en-US" sz="1100"/>
                        <a:t>クリアチニン値</a:t>
                      </a:r>
                      <a:r>
                        <a:rPr kumimoji="1" lang="en-US" altLang="ja-JP" sz="1050"/>
                        <a:t>[mg/dL]</a:t>
                      </a:r>
                      <a:endParaRPr kumimoji="1" lang="ja-JP" altLang="en-US" sz="1050">
                        <a:latin typeface="+mn-ea"/>
                        <a:ea typeface="+mn-ea"/>
                      </a:endParaRPr>
                    </a:p>
                  </a:txBody>
                  <a:tcPr/>
                </a:tc>
                <a:tc>
                  <a:txBody>
                    <a:bodyPr/>
                    <a:lstStyle/>
                    <a:p>
                      <a:pPr algn="l"/>
                      <a:r>
                        <a:rPr kumimoji="1" lang="en-US" altLang="ja-JP" sz="1200"/>
                        <a:t>&lt;1.2</a:t>
                      </a:r>
                      <a:endParaRPr kumimoji="1" lang="ja-JP" altLang="en-US" sz="1200">
                        <a:latin typeface="+mn-ea"/>
                        <a:ea typeface="+mn-ea"/>
                      </a:endParaRPr>
                    </a:p>
                  </a:txBody>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en-US" altLang="ja-JP" sz="1200"/>
                        <a:t>1.2-1.9</a:t>
                      </a:r>
                      <a:endParaRPr kumimoji="1" lang="ja-JP" altLang="en-US" sz="1200">
                        <a:latin typeface="+mn-ea"/>
                        <a:ea typeface="+mn-ea"/>
                      </a:endParaRPr>
                    </a:p>
                  </a:txBody>
                  <a:tcPr/>
                </a:tc>
                <a:tc>
                  <a:txBody>
                    <a:bodyPr/>
                    <a:lstStyle/>
                    <a:p>
                      <a:pPr algn="l"/>
                      <a:r>
                        <a:rPr kumimoji="1" lang="en-US" altLang="ja-JP" sz="1200"/>
                        <a:t> 2.0-3.4</a:t>
                      </a:r>
                      <a:endParaRPr kumimoji="1" lang="ja-JP" altLang="en-US" sz="1200">
                        <a:latin typeface="+mn-ea"/>
                        <a:ea typeface="+mn-ea"/>
                      </a:endParaRPr>
                    </a:p>
                  </a:txBody>
                  <a:tcPr/>
                </a:tc>
                <a:tc>
                  <a:txBody>
                    <a:bodyPr/>
                    <a:lstStyle/>
                    <a:p>
                      <a:pPr algn="l"/>
                      <a:r>
                        <a:rPr lang="en-US" altLang="ja-JP" sz="1200"/>
                        <a:t>3.5-4.9</a:t>
                      </a:r>
                      <a:endParaRPr kumimoji="1" lang="en-US" altLang="ja-JP" sz="1200"/>
                    </a:p>
                    <a:p>
                      <a:pPr algn="l"/>
                      <a:r>
                        <a:rPr lang="en-US" altLang="ja-JP" sz="1200"/>
                        <a:t>or </a:t>
                      </a:r>
                      <a:r>
                        <a:rPr lang="ja-JP" altLang="en-US" sz="1200"/>
                        <a:t>尿量 </a:t>
                      </a:r>
                      <a:r>
                        <a:rPr lang="en-US" altLang="ja-JP" sz="1200"/>
                        <a:t>&lt; 500ml/day</a:t>
                      </a:r>
                      <a:endParaRPr lang="en-US" altLang="ja-JP" sz="1200">
                        <a:latin typeface="+mn-ea"/>
                        <a:ea typeface="+mn-ea"/>
                      </a:endParaRPr>
                    </a:p>
                  </a:txBody>
                  <a:tcPr/>
                </a:tc>
                <a:tc>
                  <a:txBody>
                    <a:bodyPr/>
                    <a:lstStyle/>
                    <a:p>
                      <a:pPr algn="l"/>
                      <a:r>
                        <a:rPr kumimoji="1" lang="en-US" altLang="ja-JP" sz="1200" dirty="0"/>
                        <a:t>&gt; 5.0</a:t>
                      </a:r>
                    </a:p>
                    <a:p>
                      <a:pPr algn="l"/>
                      <a:r>
                        <a:rPr lang="en-US" altLang="ja-JP" sz="1200" dirty="0"/>
                        <a:t>or </a:t>
                      </a:r>
                      <a:r>
                        <a:rPr lang="ja-JP" altLang="en-US" sz="1200" dirty="0"/>
                        <a:t>尿量 </a:t>
                      </a:r>
                      <a:r>
                        <a:rPr lang="en-US" altLang="ja-JP" sz="1200" dirty="0"/>
                        <a:t>&lt; 200ml/day</a:t>
                      </a:r>
                      <a:endParaRPr kumimoji="1" lang="ja-JP" altLang="en-US" sz="1200" dirty="0">
                        <a:latin typeface="+mn-ea"/>
                        <a:ea typeface="+mn-ea"/>
                      </a:endParaRPr>
                    </a:p>
                  </a:txBody>
                  <a:tcPr/>
                </a:tc>
                <a:extLst>
                  <a:ext uri="{0D108BD9-81ED-4DB2-BD59-A6C34878D82A}">
                    <a16:rowId xmlns:a16="http://schemas.microsoft.com/office/drawing/2014/main" val="653406235"/>
                  </a:ext>
                </a:extLst>
              </a:tr>
            </a:tbl>
          </a:graphicData>
        </a:graphic>
      </p:graphicFrame>
      <p:sp>
        <p:nvSpPr>
          <p:cNvPr id="3" name="スライド番号プレースホルダー 2">
            <a:extLst>
              <a:ext uri="{FF2B5EF4-FFF2-40B4-BE49-F238E27FC236}">
                <a16:creationId xmlns:a16="http://schemas.microsoft.com/office/drawing/2014/main" id="{40C58B51-2132-2432-FD12-AB14CCB9E456}"/>
              </a:ext>
            </a:extLst>
          </p:cNvPr>
          <p:cNvSpPr txBox="1">
            <a:spLocks/>
          </p:cNvSpPr>
          <p:nvPr/>
        </p:nvSpPr>
        <p:spPr>
          <a:xfrm>
            <a:off x="7672977" y="6562075"/>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286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679461813"/>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26070"/>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287</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2375864770"/>
              </p:ext>
            </p:extLst>
          </p:nvPr>
        </p:nvGraphicFramePr>
        <p:xfrm>
          <a:off x="389493" y="138453"/>
          <a:ext cx="9127014" cy="44005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386954">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mn-lt"/>
                          <a:ea typeface="+mn-ea"/>
                          <a:cs typeface="+mn-cs"/>
                        </a:rPr>
                        <a:t>特定集中治療室管理料の見直し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14790712"/>
              </p:ext>
            </p:extLst>
          </p:nvPr>
        </p:nvGraphicFramePr>
        <p:xfrm>
          <a:off x="590551" y="692661"/>
          <a:ext cx="8727620" cy="1840990"/>
        </p:xfrm>
        <a:graphic>
          <a:graphicData uri="http://schemas.openxmlformats.org/drawingml/2006/table">
            <a:tbl>
              <a:tblPr firstRow="1" bandRow="1">
                <a:tableStyleId>{5C22544A-7EE6-4342-B048-85BDC9FD1C3A}</a:tableStyleId>
              </a:tblPr>
              <a:tblGrid>
                <a:gridCol w="8727620">
                  <a:extLst>
                    <a:ext uri="{9D8B030D-6E8A-4147-A177-3AD203B41FA5}">
                      <a16:colId xmlns:a16="http://schemas.microsoft.com/office/drawing/2014/main" val="4124765003"/>
                    </a:ext>
                  </a:extLst>
                </a:gridCol>
              </a:tblGrid>
              <a:tr h="1840990">
                <a:tc>
                  <a:txBody>
                    <a:bodyPr/>
                    <a:lstStyle/>
                    <a:p>
                      <a:pPr>
                        <a:spcBef>
                          <a:spcPts val="1200"/>
                        </a:spcBef>
                      </a:pPr>
                      <a:r>
                        <a:rPr kumimoji="1" lang="ja-JP" altLang="en-US" sz="2200" b="1" dirty="0">
                          <a:solidFill>
                            <a:schemeClr val="tx1"/>
                          </a:solidFill>
                          <a:latin typeface="+mn-ea"/>
                          <a:ea typeface="+mn-ea"/>
                        </a:rPr>
                        <a:t>＜特定集中治療室遠隔支援加算の新設＞</a:t>
                      </a:r>
                      <a:endParaRPr kumimoji="1" lang="en-US" altLang="ja-JP" sz="2200" b="1" dirty="0">
                        <a:solidFill>
                          <a:schemeClr val="tx1"/>
                        </a:solidFill>
                        <a:latin typeface="+mn-ea"/>
                        <a:ea typeface="+mn-ea"/>
                      </a:endParaRPr>
                    </a:p>
                    <a:p>
                      <a:pPr marL="371475" marR="0" lvl="1" indent="0" algn="l" defTabSz="742950" rtl="0" eaLnBrk="1" fontAlgn="auto" latinLnBrk="0" hangingPunct="1">
                        <a:lnSpc>
                          <a:spcPct val="100000"/>
                        </a:lnSpc>
                        <a:spcBef>
                          <a:spcPts val="600"/>
                        </a:spcBef>
                        <a:spcAft>
                          <a:spcPts val="0"/>
                        </a:spcAft>
                        <a:buClrTx/>
                        <a:buSzTx/>
                        <a:buFontTx/>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　治療室内に専任の常勤医師が配置されない区分において、遠隔モニタリングにより</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特定集中治療室管理料１及び２の届出を行う施設から支援を受ける</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ことを評価する。</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（特定集中治療室遠隔支援加算　</a:t>
                      </a:r>
                      <a:r>
                        <a:rPr kumimoji="1" lang="en-US" altLang="ja-JP" sz="2200" b="1" i="0" u="none" strike="noStrike" kern="1200" cap="none" spc="0" normalizeH="0" baseline="0" noProof="0" dirty="0">
                          <a:ln>
                            <a:noFill/>
                          </a:ln>
                          <a:solidFill>
                            <a:srgbClr val="FF0000"/>
                          </a:solidFill>
                          <a:effectLst/>
                          <a:uLnTx/>
                          <a:uFillTx/>
                          <a:latin typeface="+mn-ea"/>
                          <a:ea typeface="+mn-ea"/>
                          <a:cs typeface="+mn-cs"/>
                        </a:rPr>
                        <a:t>980</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点）</a:t>
                      </a:r>
                      <a:endParaRPr kumimoji="1" lang="en-US" altLang="ja-JP" sz="2200" b="1" i="0" u="none" strike="noStrike" kern="1200" cap="none" spc="0" normalizeH="0" baseline="0" noProof="0" dirty="0">
                        <a:ln>
                          <a:noFill/>
                        </a:ln>
                        <a:solidFill>
                          <a:srgbClr val="FF0000"/>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graphicFrame>
        <p:nvGraphicFramePr>
          <p:cNvPr id="5" name="表 4">
            <a:extLst>
              <a:ext uri="{FF2B5EF4-FFF2-40B4-BE49-F238E27FC236}">
                <a16:creationId xmlns:a16="http://schemas.microsoft.com/office/drawing/2014/main" id="{E1744FCA-235F-F51E-179C-281DC3A33171}"/>
              </a:ext>
            </a:extLst>
          </p:cNvPr>
          <p:cNvGraphicFramePr>
            <a:graphicFrameLocks noGrp="1"/>
          </p:cNvGraphicFramePr>
          <p:nvPr>
            <p:extLst>
              <p:ext uri="{D42A27DB-BD31-4B8C-83A1-F6EECF244321}">
                <p14:modId xmlns:p14="http://schemas.microsoft.com/office/powerpoint/2010/main" val="2687093369"/>
              </p:ext>
            </p:extLst>
          </p:nvPr>
        </p:nvGraphicFramePr>
        <p:xfrm>
          <a:off x="388132" y="2720912"/>
          <a:ext cx="9127014" cy="470535"/>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mn-lt"/>
                          <a:ea typeface="+mn-ea"/>
                          <a:cs typeface="+mn-cs"/>
                        </a:rPr>
                        <a:t>重症患者対応体制強化加算の要件の見直し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6" name="表 5">
            <a:extLst>
              <a:ext uri="{FF2B5EF4-FFF2-40B4-BE49-F238E27FC236}">
                <a16:creationId xmlns:a16="http://schemas.microsoft.com/office/drawing/2014/main" id="{722CF100-320F-8608-D123-AB1D8554C7B4}"/>
              </a:ext>
            </a:extLst>
          </p:cNvPr>
          <p:cNvGraphicFramePr>
            <a:graphicFrameLocks noGrp="1"/>
          </p:cNvGraphicFramePr>
          <p:nvPr>
            <p:extLst>
              <p:ext uri="{D42A27DB-BD31-4B8C-83A1-F6EECF244321}">
                <p14:modId xmlns:p14="http://schemas.microsoft.com/office/powerpoint/2010/main" val="1677752127"/>
              </p:ext>
            </p:extLst>
          </p:nvPr>
        </p:nvGraphicFramePr>
        <p:xfrm>
          <a:off x="589190" y="3275121"/>
          <a:ext cx="8727620" cy="1321309"/>
        </p:xfrm>
        <a:graphic>
          <a:graphicData uri="http://schemas.openxmlformats.org/drawingml/2006/table">
            <a:tbl>
              <a:tblPr firstRow="1" bandRow="1">
                <a:tableStyleId>{5C22544A-7EE6-4342-B048-85BDC9FD1C3A}</a:tableStyleId>
              </a:tblPr>
              <a:tblGrid>
                <a:gridCol w="8727620">
                  <a:extLst>
                    <a:ext uri="{9D8B030D-6E8A-4147-A177-3AD203B41FA5}">
                      <a16:colId xmlns:a16="http://schemas.microsoft.com/office/drawing/2014/main" val="4124765003"/>
                    </a:ext>
                  </a:extLst>
                </a:gridCol>
              </a:tblGrid>
              <a:tr h="1321309">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重症患者に対応する体制を確保し、重症患者の対応実績を有する治療室を適切に評価するため、</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重症患者対応体制強化加算の実績要件の評価方法を見直す</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graphicFrame>
        <p:nvGraphicFramePr>
          <p:cNvPr id="7" name="表 6">
            <a:extLst>
              <a:ext uri="{FF2B5EF4-FFF2-40B4-BE49-F238E27FC236}">
                <a16:creationId xmlns:a16="http://schemas.microsoft.com/office/drawing/2014/main" id="{239B6BFC-7E6C-F64E-64C8-B958928CEA90}"/>
              </a:ext>
            </a:extLst>
          </p:cNvPr>
          <p:cNvGraphicFramePr>
            <a:graphicFrameLocks noGrp="1"/>
          </p:cNvGraphicFramePr>
          <p:nvPr>
            <p:extLst>
              <p:ext uri="{D42A27DB-BD31-4B8C-83A1-F6EECF244321}">
                <p14:modId xmlns:p14="http://schemas.microsoft.com/office/powerpoint/2010/main" val="4054323423"/>
              </p:ext>
            </p:extLst>
          </p:nvPr>
        </p:nvGraphicFramePr>
        <p:xfrm>
          <a:off x="388132" y="4705577"/>
          <a:ext cx="9127014" cy="470535"/>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mn-lt"/>
                          <a:ea typeface="+mn-ea"/>
                          <a:cs typeface="+mn-cs"/>
                        </a:rPr>
                        <a:t>ハイケアユニット用の重症度、医療・看護必要度の見直し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8" name="表 7">
            <a:extLst>
              <a:ext uri="{FF2B5EF4-FFF2-40B4-BE49-F238E27FC236}">
                <a16:creationId xmlns:a16="http://schemas.microsoft.com/office/drawing/2014/main" id="{9646C332-B59A-640C-A699-47582010A268}"/>
              </a:ext>
            </a:extLst>
          </p:cNvPr>
          <p:cNvGraphicFramePr>
            <a:graphicFrameLocks noGrp="1"/>
          </p:cNvGraphicFramePr>
          <p:nvPr>
            <p:extLst>
              <p:ext uri="{D42A27DB-BD31-4B8C-83A1-F6EECF244321}">
                <p14:modId xmlns:p14="http://schemas.microsoft.com/office/powerpoint/2010/main" val="2656603060"/>
              </p:ext>
            </p:extLst>
          </p:nvPr>
        </p:nvGraphicFramePr>
        <p:xfrm>
          <a:off x="589190" y="5259786"/>
          <a:ext cx="8727620" cy="1415416"/>
        </p:xfrm>
        <a:graphic>
          <a:graphicData uri="http://schemas.openxmlformats.org/drawingml/2006/table">
            <a:tbl>
              <a:tblPr firstRow="1" bandRow="1">
                <a:tableStyleId>{5C22544A-7EE6-4342-B048-85BDC9FD1C3A}</a:tableStyleId>
              </a:tblPr>
              <a:tblGrid>
                <a:gridCol w="8727620">
                  <a:extLst>
                    <a:ext uri="{9D8B030D-6E8A-4147-A177-3AD203B41FA5}">
                      <a16:colId xmlns:a16="http://schemas.microsoft.com/office/drawing/2014/main" val="4124765003"/>
                    </a:ext>
                  </a:extLst>
                </a:gridCol>
              </a:tblGrid>
              <a:tr h="1321309">
                <a:tc>
                  <a:txBody>
                    <a:bodyPr/>
                    <a:lstStyle/>
                    <a:p>
                      <a:pPr marL="371475" marR="0" lvl="1" indent="-45720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 ハイケアユニット用の重症度、医療・看護必要度の</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項目及び該当基準について見直す</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p>
                      <a:pPr marL="371475" marR="0" lvl="1" indent="-45720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 該当患者割合の基準について見直すとともに、</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レセプト電算処理システム用コードを用いた評価を導入</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する。</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2265350244"/>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388941"/>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特定集中治療室管理料の見直し②</a:t>
            </a:r>
          </a:p>
        </p:txBody>
      </p:sp>
      <p:sp>
        <p:nvSpPr>
          <p:cNvPr id="8" name="正方形/長方形 7"/>
          <p:cNvSpPr/>
          <p:nvPr/>
        </p:nvSpPr>
        <p:spPr>
          <a:xfrm>
            <a:off x="188119" y="1108260"/>
            <a:ext cx="9529762" cy="5688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治療室内に専任の常勤医師が配置されない区分において、遠隔モニタリングにより特定集中治療室管理料１及び２の届出を行う施設から支援を受けることを評価する。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特定集中治療室遠隔支援加算</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980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4500" marR="0" lvl="0" indent="-8413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4500" marR="0" lvl="0" indent="-8413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4500" marR="0" lvl="0" indent="-8413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4500" marR="0" lvl="0" indent="-8413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4500" marR="0" lvl="0" indent="-8413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93155"/>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特定集中治療室遠隔支援加算の新設</a:t>
            </a:r>
          </a:p>
        </p:txBody>
      </p:sp>
      <p:sp>
        <p:nvSpPr>
          <p:cNvPr id="10" name="テキスト ボックス 9">
            <a:extLst>
              <a:ext uri="{FF2B5EF4-FFF2-40B4-BE49-F238E27FC236}">
                <a16:creationId xmlns:a16="http://schemas.microsoft.com/office/drawing/2014/main" id="{9330E7FC-A54F-D7AA-70B6-6241EDEB47A6}"/>
              </a:ext>
            </a:extLst>
          </p:cNvPr>
          <p:cNvSpPr txBox="1"/>
          <p:nvPr/>
        </p:nvSpPr>
        <p:spPr>
          <a:xfrm>
            <a:off x="188120" y="2484601"/>
            <a:ext cx="4399456" cy="404726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特定集中治療室管理料５又は特定集中治療室管理料６を算定する保険医療機関であって別に厚生労働大臣が定める施設基準を満たすものにおいて、特定集中治療室管理に係る専門的な医療機関として別に厚生労働大臣が定める保険医療機関と情報通信機器を用いて連携して特定集中治療室管理がおこなわれた場合に所定点数に加算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（被支援側医療機関）</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支援側医療機関の施設基準を満たす他の保険医療機関と情報通信機器を用いて連携して特定集中治療室管理を実施するための必要な体制が整備されていること。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（支援側医療機関）</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182563"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特定集中治療室管理料１又は特定集中治療室管理料２に係る届出を行っている保険医療機関であること。</a:t>
            </a:r>
          </a:p>
          <a:p>
            <a:pPr marL="268288" marR="0" lvl="0" indent="-182563"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特定集中治療室管理について情報通信機器を用いて支援を行うにつき十分な体制を有していること。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   </a:t>
            </a: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pic>
        <p:nvPicPr>
          <p:cNvPr id="11" name="コンテンツ プレースホルダー 6">
            <a:extLst>
              <a:ext uri="{FF2B5EF4-FFF2-40B4-BE49-F238E27FC236}">
                <a16:creationId xmlns:a16="http://schemas.microsoft.com/office/drawing/2014/main" id="{4B7383D8-BE3B-E965-0BE2-08157D75BE4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873336" y="2546890"/>
            <a:ext cx="1216148" cy="1107563"/>
          </a:xfrm>
          <a:prstGeom prst="rect">
            <a:avLst/>
          </a:prstGeom>
        </p:spPr>
      </p:pic>
      <p:sp>
        <p:nvSpPr>
          <p:cNvPr id="12" name="正方形/長方形 11">
            <a:extLst>
              <a:ext uri="{FF2B5EF4-FFF2-40B4-BE49-F238E27FC236}">
                <a16:creationId xmlns:a16="http://schemas.microsoft.com/office/drawing/2014/main" id="{DE1801B2-72EB-F2E9-0ABF-DC22E1A09DC8}"/>
              </a:ext>
            </a:extLst>
          </p:cNvPr>
          <p:cNvSpPr/>
          <p:nvPr/>
        </p:nvSpPr>
        <p:spPr>
          <a:xfrm>
            <a:off x="8115648" y="2289581"/>
            <a:ext cx="1146122" cy="1379641"/>
          </a:xfrm>
          <a:prstGeom prst="rect">
            <a:avLst/>
          </a:prstGeom>
          <a:solidFill>
            <a:srgbClr val="ABFFC2">
              <a:alpha val="50000"/>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1505" b="1"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13" name="正方形/長方形 12">
            <a:extLst>
              <a:ext uri="{FF2B5EF4-FFF2-40B4-BE49-F238E27FC236}">
                <a16:creationId xmlns:a16="http://schemas.microsoft.com/office/drawing/2014/main" id="{90BA866D-6CD6-B2B4-818A-932BD293B013}"/>
              </a:ext>
            </a:extLst>
          </p:cNvPr>
          <p:cNvSpPr/>
          <p:nvPr/>
        </p:nvSpPr>
        <p:spPr>
          <a:xfrm>
            <a:off x="6273460" y="2064441"/>
            <a:ext cx="3211870" cy="1776307"/>
          </a:xfrm>
          <a:prstGeom prst="rect">
            <a:avLst/>
          </a:prstGeom>
          <a:noFill/>
          <a:ln>
            <a:solidFill>
              <a:srgbClr val="385D8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1505" b="1"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pic>
        <p:nvPicPr>
          <p:cNvPr id="14" name="Picture 4" descr="C:\Users\IYTHQ\Pictures\illust197_thumb.gif">
            <a:extLst>
              <a:ext uri="{FF2B5EF4-FFF2-40B4-BE49-F238E27FC236}">
                <a16:creationId xmlns:a16="http://schemas.microsoft.com/office/drawing/2014/main" id="{A8031372-ED5D-1511-73C1-32B5F083CBF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93064" y="2580005"/>
            <a:ext cx="557707" cy="559403"/>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1" descr="C:\Users\IYTHQ\Pictures\illust2381_thumb.gif">
            <a:extLst>
              <a:ext uri="{FF2B5EF4-FFF2-40B4-BE49-F238E27FC236}">
                <a16:creationId xmlns:a16="http://schemas.microsoft.com/office/drawing/2014/main" id="{13D15FD7-D6EF-3420-7553-A32216823F0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70538" y="6063543"/>
            <a:ext cx="328854" cy="470246"/>
          </a:xfrm>
          <a:prstGeom prst="rect">
            <a:avLst/>
          </a:prstGeom>
          <a:noFill/>
          <a:extLst>
            <a:ext uri="{909E8E84-426E-40DD-AFC4-6F175D3DCCD1}">
              <a14:hiddenFill xmlns:a14="http://schemas.microsoft.com/office/drawing/2010/main">
                <a:solidFill>
                  <a:srgbClr val="FFFFFF"/>
                </a:solidFill>
              </a14:hiddenFill>
            </a:ext>
          </a:extLst>
        </p:spPr>
      </p:pic>
      <p:pic>
        <p:nvPicPr>
          <p:cNvPr id="17" name="図 16">
            <a:extLst>
              <a:ext uri="{FF2B5EF4-FFF2-40B4-BE49-F238E27FC236}">
                <a16:creationId xmlns:a16="http://schemas.microsoft.com/office/drawing/2014/main" id="{836A126E-C44A-D377-6EAE-976866352539}"/>
              </a:ext>
            </a:extLst>
          </p:cNvPr>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8393063" y="4360444"/>
            <a:ext cx="486738" cy="253542"/>
          </a:xfrm>
          <a:prstGeom prst="rect">
            <a:avLst/>
          </a:prstGeom>
        </p:spPr>
      </p:pic>
      <p:pic>
        <p:nvPicPr>
          <p:cNvPr id="18" name="図 17">
            <a:extLst>
              <a:ext uri="{FF2B5EF4-FFF2-40B4-BE49-F238E27FC236}">
                <a16:creationId xmlns:a16="http://schemas.microsoft.com/office/drawing/2014/main" id="{A482C0D2-AEB2-52FC-3783-7E6A8148B8FD}"/>
              </a:ext>
            </a:extLst>
          </p:cNvPr>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487733" y="4368691"/>
            <a:ext cx="486738" cy="253542"/>
          </a:xfrm>
          <a:prstGeom prst="rect">
            <a:avLst/>
          </a:prstGeom>
        </p:spPr>
      </p:pic>
      <p:sp>
        <p:nvSpPr>
          <p:cNvPr id="19" name="正方形/長方形 18">
            <a:extLst>
              <a:ext uri="{FF2B5EF4-FFF2-40B4-BE49-F238E27FC236}">
                <a16:creationId xmlns:a16="http://schemas.microsoft.com/office/drawing/2014/main" id="{9CC76E75-B4A3-607E-E976-1A9E8D9D33BD}"/>
              </a:ext>
            </a:extLst>
          </p:cNvPr>
          <p:cNvSpPr/>
          <p:nvPr/>
        </p:nvSpPr>
        <p:spPr>
          <a:xfrm>
            <a:off x="4787933" y="5205753"/>
            <a:ext cx="1397589" cy="301002"/>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878"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遠隔</a:t>
            </a:r>
            <a:r>
              <a:rPr kumimoji="1" lang="en-US" altLang="ja-JP" sz="878"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ICU</a:t>
            </a:r>
            <a:r>
              <a:rPr kumimoji="1" lang="ja-JP" altLang="en-US" sz="878"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支援を受ける側</a:t>
            </a:r>
            <a:endParaRPr kumimoji="1" lang="ja-JP" altLang="en-US" sz="668"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20" name="角丸四角形 163">
            <a:extLst>
              <a:ext uri="{FF2B5EF4-FFF2-40B4-BE49-F238E27FC236}">
                <a16:creationId xmlns:a16="http://schemas.microsoft.com/office/drawing/2014/main" id="{7AF2FC8E-06E5-38FC-EF71-81E414CFD177}"/>
              </a:ext>
            </a:extLst>
          </p:cNvPr>
          <p:cNvSpPr/>
          <p:nvPr/>
        </p:nvSpPr>
        <p:spPr>
          <a:xfrm>
            <a:off x="4841583" y="2909743"/>
            <a:ext cx="1174083" cy="1069009"/>
          </a:xfrm>
          <a:prstGeom prst="round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836"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特に夜間帯等に、</a:t>
            </a:r>
            <a:endParaRPr kumimoji="1" lang="en-US" altLang="ja-JP" sz="836"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836"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・支援を受ける側の</a:t>
            </a:r>
            <a:r>
              <a:rPr kumimoji="1" lang="en-US" altLang="ja-JP" sz="836"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ICU</a:t>
            </a:r>
            <a:r>
              <a:rPr kumimoji="1" lang="ja-JP" altLang="en-US" sz="836"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の患者状態を遠隔</a:t>
            </a:r>
            <a:r>
              <a:rPr kumimoji="1" lang="en-US" altLang="ja-JP" sz="836"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ICU</a:t>
            </a:r>
            <a:r>
              <a:rPr kumimoji="1" lang="ja-JP" altLang="en-US" sz="836"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技術により補助、</a:t>
            </a:r>
            <a:endParaRPr kumimoji="1" lang="en-US" altLang="ja-JP" sz="836"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836"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・必要時の処置等について専門的な立場から助言</a:t>
            </a:r>
          </a:p>
        </p:txBody>
      </p:sp>
      <p:sp>
        <p:nvSpPr>
          <p:cNvPr id="22" name="正方形/長方形 21">
            <a:extLst>
              <a:ext uri="{FF2B5EF4-FFF2-40B4-BE49-F238E27FC236}">
                <a16:creationId xmlns:a16="http://schemas.microsoft.com/office/drawing/2014/main" id="{92C87F3D-43D1-B8AF-7353-D95C361D4B70}"/>
              </a:ext>
            </a:extLst>
          </p:cNvPr>
          <p:cNvSpPr/>
          <p:nvPr/>
        </p:nvSpPr>
        <p:spPr>
          <a:xfrm>
            <a:off x="8252157" y="2999190"/>
            <a:ext cx="868465" cy="157906"/>
          </a:xfrm>
          <a:prstGeom prst="rect">
            <a:avLst/>
          </a:prstGeom>
          <a:ln w="19050">
            <a:solidFill>
              <a:schemeClr val="tx1"/>
            </a:solidFill>
          </a:ln>
        </p:spPr>
        <p:style>
          <a:lnRef idx="2">
            <a:schemeClr val="dk1"/>
          </a:lnRef>
          <a:fillRef idx="1">
            <a:schemeClr val="lt1"/>
          </a:fillRef>
          <a:effectRef idx="0">
            <a:schemeClr val="dk1"/>
          </a:effectRef>
          <a:fontRef idx="minor">
            <a:schemeClr val="dk1"/>
          </a:fontRef>
        </p:style>
        <p:txBody>
          <a:bodyPr wrap="none" lIns="54589" tIns="27294" rIns="54589" bIns="27294">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668"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集中治療専門の医師</a:t>
            </a:r>
            <a:endParaRPr kumimoji="1" lang="en-US" altLang="ja-JP" sz="668"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23" name="図 22">
            <a:extLst>
              <a:ext uri="{FF2B5EF4-FFF2-40B4-BE49-F238E27FC236}">
                <a16:creationId xmlns:a16="http://schemas.microsoft.com/office/drawing/2014/main" id="{9ACBEAE3-47EC-6769-0CEB-91A86A4139D9}"/>
              </a:ext>
            </a:extLst>
          </p:cNvPr>
          <p:cNvPicPr>
            <a:picLocks noChangeAspect="1"/>
          </p:cNvPicPr>
          <p:nvPr/>
        </p:nvPicPr>
        <p:blipFill>
          <a:blip r:embed="rId7"/>
          <a:stretch>
            <a:fillRect/>
          </a:stretch>
        </p:blipFill>
        <p:spPr>
          <a:xfrm>
            <a:off x="6436138" y="2623553"/>
            <a:ext cx="429834" cy="652428"/>
          </a:xfrm>
          <a:prstGeom prst="rect">
            <a:avLst/>
          </a:prstGeom>
        </p:spPr>
      </p:pic>
      <p:pic>
        <p:nvPicPr>
          <p:cNvPr id="24" name="図 23">
            <a:extLst>
              <a:ext uri="{FF2B5EF4-FFF2-40B4-BE49-F238E27FC236}">
                <a16:creationId xmlns:a16="http://schemas.microsoft.com/office/drawing/2014/main" id="{0343A5B6-327F-1D13-97EF-2CA23C956380}"/>
              </a:ext>
            </a:extLst>
          </p:cNvPr>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7530626" y="4357105"/>
            <a:ext cx="486738" cy="253542"/>
          </a:xfrm>
          <a:prstGeom prst="rect">
            <a:avLst/>
          </a:prstGeom>
        </p:spPr>
      </p:pic>
      <p:sp>
        <p:nvSpPr>
          <p:cNvPr id="25" name="角丸四角形 235">
            <a:extLst>
              <a:ext uri="{FF2B5EF4-FFF2-40B4-BE49-F238E27FC236}">
                <a16:creationId xmlns:a16="http://schemas.microsoft.com/office/drawing/2014/main" id="{0365865F-86EA-164A-DB6F-2AD5DDFCCE26}"/>
              </a:ext>
            </a:extLst>
          </p:cNvPr>
          <p:cNvSpPr/>
          <p:nvPr/>
        </p:nvSpPr>
        <p:spPr>
          <a:xfrm>
            <a:off x="4854502" y="3992477"/>
            <a:ext cx="1148721" cy="755384"/>
          </a:xfrm>
          <a:prstGeom prst="roundRect">
            <a:avLst/>
          </a:prstGeom>
          <a:gradFill flip="none" rotWithShape="1">
            <a:gsLst>
              <a:gs pos="0">
                <a:srgbClr val="5CE68A">
                  <a:tint val="66000"/>
                  <a:satMod val="160000"/>
                </a:srgbClr>
              </a:gs>
              <a:gs pos="50000">
                <a:srgbClr val="5CE68A">
                  <a:tint val="44500"/>
                  <a:satMod val="160000"/>
                </a:srgbClr>
              </a:gs>
              <a:gs pos="100000">
                <a:srgbClr val="5CE68A">
                  <a:tint val="23500"/>
                  <a:satMod val="160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836"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遠隔</a:t>
            </a:r>
            <a:r>
              <a:rPr kumimoji="1" lang="en-US" altLang="ja-JP" sz="836"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ICU</a:t>
            </a:r>
            <a:r>
              <a:rPr kumimoji="1" lang="ja-JP" altLang="en-US" sz="836"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技術を用いた専門的な助言により集中治療研修中の若手医師の診療の質を担保</a:t>
            </a:r>
          </a:p>
        </p:txBody>
      </p:sp>
      <p:sp>
        <p:nvSpPr>
          <p:cNvPr id="26" name="角丸四角形 240">
            <a:extLst>
              <a:ext uri="{FF2B5EF4-FFF2-40B4-BE49-F238E27FC236}">
                <a16:creationId xmlns:a16="http://schemas.microsoft.com/office/drawing/2014/main" id="{9273B4BD-C106-D2E8-41FF-F346DA3C62C4}"/>
              </a:ext>
            </a:extLst>
          </p:cNvPr>
          <p:cNvSpPr/>
          <p:nvPr/>
        </p:nvSpPr>
        <p:spPr>
          <a:xfrm>
            <a:off x="5663063" y="6118323"/>
            <a:ext cx="1425175" cy="432438"/>
          </a:xfrm>
          <a:prstGeom prst="roundRect">
            <a:avLst/>
          </a:prstGeom>
          <a:gradFill flip="none" rotWithShape="1">
            <a:gsLst>
              <a:gs pos="0">
                <a:srgbClr val="5CE68A">
                  <a:tint val="66000"/>
                  <a:satMod val="160000"/>
                </a:srgbClr>
              </a:gs>
              <a:gs pos="50000">
                <a:srgbClr val="5CE68A">
                  <a:tint val="44500"/>
                  <a:satMod val="160000"/>
                </a:srgbClr>
              </a:gs>
              <a:gs pos="100000">
                <a:srgbClr val="5CE68A">
                  <a:tint val="23500"/>
                  <a:satMod val="160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836"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外科医等の主治医が、</a:t>
            </a:r>
            <a:r>
              <a:rPr kumimoji="1" lang="en-US" altLang="ja-JP" sz="836"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ICU</a:t>
            </a:r>
            <a:r>
              <a:rPr kumimoji="1" lang="ja-JP" altLang="en-US" sz="836"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外で休息がとれるようになる。</a:t>
            </a:r>
          </a:p>
        </p:txBody>
      </p:sp>
      <p:sp>
        <p:nvSpPr>
          <p:cNvPr id="27" name="正方形/長方形 26">
            <a:extLst>
              <a:ext uri="{FF2B5EF4-FFF2-40B4-BE49-F238E27FC236}">
                <a16:creationId xmlns:a16="http://schemas.microsoft.com/office/drawing/2014/main" id="{F2D971B1-DC1D-57A8-6D1C-F045E81DEBD0}"/>
              </a:ext>
            </a:extLst>
          </p:cNvPr>
          <p:cNvSpPr/>
          <p:nvPr/>
        </p:nvSpPr>
        <p:spPr>
          <a:xfrm>
            <a:off x="6905241" y="3427471"/>
            <a:ext cx="1117396" cy="170858"/>
          </a:xfrm>
          <a:prstGeom prst="rect">
            <a:avLst/>
          </a:prstGeom>
          <a:ln w="19050">
            <a:solidFill>
              <a:schemeClr val="tx1"/>
            </a:solidFill>
          </a:ln>
        </p:spPr>
        <p:style>
          <a:lnRef idx="2">
            <a:schemeClr val="dk1"/>
          </a:lnRef>
          <a:fillRef idx="1">
            <a:schemeClr val="lt1"/>
          </a:fillRef>
          <a:effectRef idx="0">
            <a:schemeClr val="dk1"/>
          </a:effectRef>
          <a:fontRef idx="minor">
            <a:schemeClr val="dk1"/>
          </a:fontRef>
        </p:style>
        <p:txBody>
          <a:bodyPr wrap="square" lIns="54589" tIns="27294" rIns="54589" bIns="27294">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752"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情報が集約されるモニター</a:t>
            </a:r>
            <a:endParaRPr kumimoji="1" lang="en-US" altLang="ja-JP" sz="752"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28" name="Picture 4" descr="C:\Users\IYTHQ\Pictures\illust197_thumb.gif">
            <a:extLst>
              <a:ext uri="{FF2B5EF4-FFF2-40B4-BE49-F238E27FC236}">
                <a16:creationId xmlns:a16="http://schemas.microsoft.com/office/drawing/2014/main" id="{C352EE66-AB7D-4DB1-FC04-E35B3014635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435211" y="6062314"/>
            <a:ext cx="401598" cy="402820"/>
          </a:xfrm>
          <a:prstGeom prst="rect">
            <a:avLst/>
          </a:prstGeom>
          <a:noFill/>
          <a:extLst>
            <a:ext uri="{909E8E84-426E-40DD-AFC4-6F175D3DCCD1}">
              <a14:hiddenFill xmlns:a14="http://schemas.microsoft.com/office/drawing/2010/main">
                <a:solidFill>
                  <a:srgbClr val="FFFFFF"/>
                </a:solidFill>
              </a14:hiddenFill>
            </a:ext>
          </a:extLst>
        </p:spPr>
      </p:pic>
      <p:sp>
        <p:nvSpPr>
          <p:cNvPr id="29" name="角丸四角形 248">
            <a:extLst>
              <a:ext uri="{FF2B5EF4-FFF2-40B4-BE49-F238E27FC236}">
                <a16:creationId xmlns:a16="http://schemas.microsoft.com/office/drawing/2014/main" id="{6CDC5AA7-A23C-0E02-A047-AD01A5D560E5}"/>
              </a:ext>
            </a:extLst>
          </p:cNvPr>
          <p:cNvSpPr/>
          <p:nvPr/>
        </p:nvSpPr>
        <p:spPr>
          <a:xfrm>
            <a:off x="8022341" y="6120663"/>
            <a:ext cx="1425175" cy="432438"/>
          </a:xfrm>
          <a:prstGeom prst="roundRect">
            <a:avLst/>
          </a:prstGeom>
          <a:gradFill flip="none" rotWithShape="1">
            <a:gsLst>
              <a:gs pos="0">
                <a:srgbClr val="5CE68A">
                  <a:tint val="66000"/>
                  <a:satMod val="160000"/>
                </a:srgbClr>
              </a:gs>
              <a:gs pos="50000">
                <a:srgbClr val="5CE68A">
                  <a:tint val="44500"/>
                  <a:satMod val="160000"/>
                </a:srgbClr>
              </a:gs>
              <a:gs pos="100000">
                <a:srgbClr val="5CE68A">
                  <a:tint val="23500"/>
                  <a:satMod val="16000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836"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集中治療専門の医師も、シフト制などで休みやすくなる。</a:t>
            </a:r>
          </a:p>
        </p:txBody>
      </p:sp>
      <p:sp>
        <p:nvSpPr>
          <p:cNvPr id="30" name="正方形/長方形 29">
            <a:extLst>
              <a:ext uri="{FF2B5EF4-FFF2-40B4-BE49-F238E27FC236}">
                <a16:creationId xmlns:a16="http://schemas.microsoft.com/office/drawing/2014/main" id="{5FACBA46-DE0F-F7DD-FF5A-56E83855DBC7}"/>
              </a:ext>
            </a:extLst>
          </p:cNvPr>
          <p:cNvSpPr/>
          <p:nvPr/>
        </p:nvSpPr>
        <p:spPr>
          <a:xfrm>
            <a:off x="4787933" y="2446282"/>
            <a:ext cx="1397589" cy="275904"/>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836"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遠隔</a:t>
            </a:r>
            <a:r>
              <a:rPr kumimoji="1" lang="en-US" altLang="ja-JP" sz="836"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ICU</a:t>
            </a:r>
            <a:r>
              <a:rPr kumimoji="1" lang="ja-JP" altLang="en-US" sz="836"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支援を行う側</a:t>
            </a:r>
            <a:endParaRPr kumimoji="1" lang="en-US" altLang="ja-JP" sz="668"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31" name="正方形/長方形 30">
            <a:extLst>
              <a:ext uri="{FF2B5EF4-FFF2-40B4-BE49-F238E27FC236}">
                <a16:creationId xmlns:a16="http://schemas.microsoft.com/office/drawing/2014/main" id="{FEDB9590-26BD-0CF6-796B-6CE8AA16409B}"/>
              </a:ext>
            </a:extLst>
          </p:cNvPr>
          <p:cNvSpPr/>
          <p:nvPr/>
        </p:nvSpPr>
        <p:spPr>
          <a:xfrm>
            <a:off x="6417670" y="2209237"/>
            <a:ext cx="2910649" cy="1526813"/>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1505" b="1"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32" name="正方形/長方形 31">
            <a:extLst>
              <a:ext uri="{FF2B5EF4-FFF2-40B4-BE49-F238E27FC236}">
                <a16:creationId xmlns:a16="http://schemas.microsoft.com/office/drawing/2014/main" id="{95272D68-4DE2-34C5-0972-88CAD6BB08AF}"/>
              </a:ext>
            </a:extLst>
          </p:cNvPr>
          <p:cNvSpPr/>
          <p:nvPr/>
        </p:nvSpPr>
        <p:spPr>
          <a:xfrm>
            <a:off x="8966435" y="4264365"/>
            <a:ext cx="526186" cy="286595"/>
          </a:xfrm>
          <a:prstGeom prst="rect">
            <a:avLst/>
          </a:prstGeom>
          <a:ln w="19050">
            <a:solidFill>
              <a:schemeClr val="tx1"/>
            </a:solidFill>
          </a:ln>
        </p:spPr>
        <p:style>
          <a:lnRef idx="2">
            <a:schemeClr val="dk1"/>
          </a:lnRef>
          <a:fillRef idx="1">
            <a:schemeClr val="lt1"/>
          </a:fillRef>
          <a:effectRef idx="0">
            <a:schemeClr val="dk1"/>
          </a:effectRef>
          <a:fontRef idx="minor">
            <a:schemeClr val="dk1"/>
          </a:fontRef>
        </p:style>
        <p:txBody>
          <a:bodyPr wrap="square" lIns="54589" tIns="27294" rIns="54589" bIns="27294">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752"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データ転送</a:t>
            </a:r>
            <a:endParaRPr kumimoji="1" lang="en-US" altLang="ja-JP" sz="752"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752"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装置</a:t>
            </a:r>
            <a:endParaRPr kumimoji="1" lang="en-US" altLang="ja-JP" sz="752"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3" name="テキスト ボックス 32">
            <a:extLst>
              <a:ext uri="{FF2B5EF4-FFF2-40B4-BE49-F238E27FC236}">
                <a16:creationId xmlns:a16="http://schemas.microsoft.com/office/drawing/2014/main" id="{3E5B4628-FE51-C6E4-7A2F-8D8D69E4F14B}"/>
              </a:ext>
            </a:extLst>
          </p:cNvPr>
          <p:cNvSpPr txBox="1"/>
          <p:nvPr/>
        </p:nvSpPr>
        <p:spPr>
          <a:xfrm>
            <a:off x="6493273" y="3054312"/>
            <a:ext cx="543056" cy="286595"/>
          </a:xfrm>
          <a:prstGeom prst="rect">
            <a:avLst/>
          </a:prstGeom>
          <a:solidFill>
            <a:srgbClr val="FFFFFF"/>
          </a:solidFill>
          <a:ln w="19050">
            <a:solidFill>
              <a:schemeClr val="tx1"/>
            </a:solidFill>
          </a:ln>
        </p:spPr>
        <p:txBody>
          <a:bodyPr wrap="none" lIns="54589" tIns="27294" rIns="54589" bIns="27294"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752"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データ統合</a:t>
            </a:r>
            <a:endParaRPr kumimoji="1" lang="en-US" altLang="ja-JP" sz="752"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752"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サーバー</a:t>
            </a:r>
          </a:p>
        </p:txBody>
      </p:sp>
      <p:sp>
        <p:nvSpPr>
          <p:cNvPr id="34" name="正方形/長方形 33">
            <a:extLst>
              <a:ext uri="{FF2B5EF4-FFF2-40B4-BE49-F238E27FC236}">
                <a16:creationId xmlns:a16="http://schemas.microsoft.com/office/drawing/2014/main" id="{DDFE7F4A-5812-8319-92BD-0C9460B070C9}"/>
              </a:ext>
            </a:extLst>
          </p:cNvPr>
          <p:cNvSpPr/>
          <p:nvPr/>
        </p:nvSpPr>
        <p:spPr>
          <a:xfrm>
            <a:off x="4919136" y="6375883"/>
            <a:ext cx="783505" cy="157906"/>
          </a:xfrm>
          <a:prstGeom prst="rect">
            <a:avLst/>
          </a:prstGeom>
          <a:ln w="19050">
            <a:solidFill>
              <a:schemeClr val="tx1"/>
            </a:solidFill>
          </a:ln>
        </p:spPr>
        <p:style>
          <a:lnRef idx="2">
            <a:schemeClr val="dk1"/>
          </a:lnRef>
          <a:fillRef idx="1">
            <a:schemeClr val="lt1"/>
          </a:fillRef>
          <a:effectRef idx="0">
            <a:schemeClr val="dk1"/>
          </a:effectRef>
          <a:fontRef idx="minor">
            <a:schemeClr val="dk1"/>
          </a:fontRef>
        </p:style>
        <p:txBody>
          <a:bodyPr wrap="none" lIns="54589" tIns="27294" rIns="54589" bIns="27294">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668"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外科医等の主治医</a:t>
            </a:r>
            <a:endParaRPr kumimoji="1" lang="en-US" altLang="ja-JP" sz="668"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36" name="図 35">
            <a:extLst>
              <a:ext uri="{FF2B5EF4-FFF2-40B4-BE49-F238E27FC236}">
                <a16:creationId xmlns:a16="http://schemas.microsoft.com/office/drawing/2014/main" id="{7566D9C4-27C3-E05D-A3A7-3BCDE443479E}"/>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l="79754" r="-6114" b="50014"/>
          <a:stretch/>
        </p:blipFill>
        <p:spPr>
          <a:xfrm>
            <a:off x="8831009" y="3097943"/>
            <a:ext cx="345461" cy="430368"/>
          </a:xfrm>
          <a:prstGeom prst="rect">
            <a:avLst/>
          </a:prstGeom>
        </p:spPr>
      </p:pic>
      <p:sp>
        <p:nvSpPr>
          <p:cNvPr id="37" name="正方形/長方形 36">
            <a:extLst>
              <a:ext uri="{FF2B5EF4-FFF2-40B4-BE49-F238E27FC236}">
                <a16:creationId xmlns:a16="http://schemas.microsoft.com/office/drawing/2014/main" id="{3834CE65-2D9B-1775-FC2E-C6508D8C8E66}"/>
              </a:ext>
            </a:extLst>
          </p:cNvPr>
          <p:cNvSpPr/>
          <p:nvPr/>
        </p:nvSpPr>
        <p:spPr>
          <a:xfrm>
            <a:off x="8325931" y="3474569"/>
            <a:ext cx="365121" cy="157906"/>
          </a:xfrm>
          <a:prstGeom prst="rect">
            <a:avLst/>
          </a:prstGeom>
          <a:ln w="19050">
            <a:solidFill>
              <a:schemeClr val="tx1"/>
            </a:solidFill>
          </a:ln>
        </p:spPr>
        <p:style>
          <a:lnRef idx="2">
            <a:schemeClr val="dk1"/>
          </a:lnRef>
          <a:fillRef idx="1">
            <a:schemeClr val="lt1"/>
          </a:fillRef>
          <a:effectRef idx="0">
            <a:schemeClr val="dk1"/>
          </a:effectRef>
          <a:fontRef idx="minor">
            <a:schemeClr val="dk1"/>
          </a:fontRef>
        </p:style>
        <p:txBody>
          <a:bodyPr wrap="none" lIns="54589" tIns="27294" rIns="54589" bIns="27294">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668"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看護師</a:t>
            </a:r>
            <a:endParaRPr kumimoji="1" lang="en-US" altLang="ja-JP" sz="668"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8" name="正方形/長方形 37">
            <a:extLst>
              <a:ext uri="{FF2B5EF4-FFF2-40B4-BE49-F238E27FC236}">
                <a16:creationId xmlns:a16="http://schemas.microsoft.com/office/drawing/2014/main" id="{359A5A97-0159-341B-5239-D79273C1C276}"/>
              </a:ext>
            </a:extLst>
          </p:cNvPr>
          <p:cNvSpPr/>
          <p:nvPr/>
        </p:nvSpPr>
        <p:spPr>
          <a:xfrm>
            <a:off x="8785242" y="3475794"/>
            <a:ext cx="365121" cy="157906"/>
          </a:xfrm>
          <a:prstGeom prst="rect">
            <a:avLst/>
          </a:prstGeom>
          <a:ln w="19050">
            <a:solidFill>
              <a:schemeClr val="tx1"/>
            </a:solidFill>
          </a:ln>
        </p:spPr>
        <p:style>
          <a:lnRef idx="2">
            <a:schemeClr val="dk1"/>
          </a:lnRef>
          <a:fillRef idx="1">
            <a:schemeClr val="lt1"/>
          </a:fillRef>
          <a:effectRef idx="0">
            <a:schemeClr val="dk1"/>
          </a:effectRef>
          <a:fontRef idx="minor">
            <a:schemeClr val="dk1"/>
          </a:fontRef>
        </p:style>
        <p:txBody>
          <a:bodyPr wrap="none" lIns="54589" tIns="27294" rIns="54589" bIns="27294">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668"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事務員</a:t>
            </a:r>
            <a:endParaRPr kumimoji="1" lang="en-US" altLang="ja-JP" sz="668"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0" name="角丸四角形 9">
            <a:extLst>
              <a:ext uri="{FF2B5EF4-FFF2-40B4-BE49-F238E27FC236}">
                <a16:creationId xmlns:a16="http://schemas.microsoft.com/office/drawing/2014/main" id="{354BAB79-5EBC-FA5D-AB84-3C1173195DEB}"/>
              </a:ext>
            </a:extLst>
          </p:cNvPr>
          <p:cNvSpPr/>
          <p:nvPr/>
        </p:nvSpPr>
        <p:spPr>
          <a:xfrm>
            <a:off x="8165547" y="2329462"/>
            <a:ext cx="1040376" cy="188006"/>
          </a:xfrm>
          <a:prstGeom prst="roundRect">
            <a:avLst/>
          </a:prstGeom>
          <a:ln>
            <a:solidFill>
              <a:srgbClr val="FF0000"/>
            </a:solidFill>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a:ln>
                  <a:noFill/>
                </a:ln>
                <a:solidFill>
                  <a:srgbClr val="FF0000"/>
                </a:solidFill>
                <a:effectLst/>
                <a:uLnTx/>
                <a:uFillTx/>
                <a:latin typeface="Meiryo UI" panose="020B0604030504040204" pitchFamily="50" charset="-128"/>
                <a:ea typeface="Meiryo UI" panose="020B0604030504040204" pitchFamily="50" charset="-128"/>
                <a:cs typeface="+mn-cs"/>
              </a:rPr>
              <a:t>24</a:t>
            </a:r>
            <a:r>
              <a:rPr kumimoji="1" lang="ja-JP" altLang="en-US" sz="800" b="1" i="0" u="none" strike="noStrike" kern="1200" cap="none" spc="0" normalizeH="0" baseline="0" noProof="0">
                <a:ln>
                  <a:noFill/>
                </a:ln>
                <a:solidFill>
                  <a:srgbClr val="FF0000"/>
                </a:solidFill>
                <a:effectLst/>
                <a:uLnTx/>
                <a:uFillTx/>
                <a:latin typeface="Meiryo UI" panose="020B0604030504040204" pitchFamily="50" charset="-128"/>
                <a:ea typeface="Meiryo UI" panose="020B0604030504040204" pitchFamily="50" charset="-128"/>
                <a:cs typeface="+mn-cs"/>
              </a:rPr>
              <a:t>時間体制支援</a:t>
            </a:r>
          </a:p>
        </p:txBody>
      </p:sp>
      <p:pic>
        <p:nvPicPr>
          <p:cNvPr id="41" name="Picture 2" descr="C:\Users\IYTHQ\Pictures\reji.gif">
            <a:extLst>
              <a:ext uri="{FF2B5EF4-FFF2-40B4-BE49-F238E27FC236}">
                <a16:creationId xmlns:a16="http://schemas.microsoft.com/office/drawing/2014/main" id="{3850BA92-6CF7-8DDB-D146-0F14CDB7FEA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360952" y="4869191"/>
            <a:ext cx="236780" cy="371212"/>
          </a:xfrm>
          <a:prstGeom prst="rect">
            <a:avLst/>
          </a:prstGeom>
          <a:noFill/>
          <a:extLst>
            <a:ext uri="{909E8E84-426E-40DD-AFC4-6F175D3DCCD1}">
              <a14:hiddenFill xmlns:a14="http://schemas.microsoft.com/office/drawing/2010/main">
                <a:solidFill>
                  <a:srgbClr val="FFFFFF"/>
                </a:solidFill>
              </a14:hiddenFill>
            </a:ext>
          </a:extLst>
        </p:spPr>
      </p:pic>
      <p:grpSp>
        <p:nvGrpSpPr>
          <p:cNvPr id="42" name="グループ化 41">
            <a:extLst>
              <a:ext uri="{FF2B5EF4-FFF2-40B4-BE49-F238E27FC236}">
                <a16:creationId xmlns:a16="http://schemas.microsoft.com/office/drawing/2014/main" id="{6CA69FB1-1FC1-528A-1DE1-A96446660416}"/>
              </a:ext>
            </a:extLst>
          </p:cNvPr>
          <p:cNvGrpSpPr/>
          <p:nvPr/>
        </p:nvGrpSpPr>
        <p:grpSpPr>
          <a:xfrm>
            <a:off x="8433773" y="4804070"/>
            <a:ext cx="1003444" cy="1130298"/>
            <a:chOff x="7805852" y="4344475"/>
            <a:chExt cx="1003444" cy="1130298"/>
          </a:xfrm>
        </p:grpSpPr>
        <p:pic>
          <p:nvPicPr>
            <p:cNvPr id="43" name="Picture 3" descr="C:\Users\IYTHQ\Pictures\reji .gif">
              <a:extLst>
                <a:ext uri="{FF2B5EF4-FFF2-40B4-BE49-F238E27FC236}">
                  <a16:creationId xmlns:a16="http://schemas.microsoft.com/office/drawing/2014/main" id="{2C882D2A-2916-BD29-C82C-79EE80D349AA}"/>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919259" y="4433930"/>
              <a:ext cx="197963" cy="322895"/>
            </a:xfrm>
            <a:prstGeom prst="rect">
              <a:avLst/>
            </a:prstGeom>
            <a:noFill/>
            <a:extLst>
              <a:ext uri="{909E8E84-426E-40DD-AFC4-6F175D3DCCD1}">
                <a14:hiddenFill xmlns:a14="http://schemas.microsoft.com/office/drawing/2010/main">
                  <a:solidFill>
                    <a:srgbClr val="FFFFFF"/>
                  </a:solidFill>
                </a14:hiddenFill>
              </a:ext>
            </a:extLst>
          </p:spPr>
        </p:pic>
        <p:pic>
          <p:nvPicPr>
            <p:cNvPr id="44" name="図 43">
              <a:extLst>
                <a:ext uri="{FF2B5EF4-FFF2-40B4-BE49-F238E27FC236}">
                  <a16:creationId xmlns:a16="http://schemas.microsoft.com/office/drawing/2014/main" id="{73AB7B4C-37AD-A60C-1D3E-DE5290DC9126}"/>
                </a:ext>
              </a:extLst>
            </p:cNvPr>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8093237" y="5082604"/>
              <a:ext cx="367005" cy="379374"/>
            </a:xfrm>
            <a:prstGeom prst="rect">
              <a:avLst/>
            </a:prstGeom>
          </p:spPr>
        </p:pic>
        <p:sp>
          <p:nvSpPr>
            <p:cNvPr id="45" name="正方形/長方形 44">
              <a:extLst>
                <a:ext uri="{FF2B5EF4-FFF2-40B4-BE49-F238E27FC236}">
                  <a16:creationId xmlns:a16="http://schemas.microsoft.com/office/drawing/2014/main" id="{9432B4B8-2F40-91BF-52F5-5D02501439AB}"/>
                </a:ext>
              </a:extLst>
            </p:cNvPr>
            <p:cNvSpPr/>
            <p:nvPr/>
          </p:nvSpPr>
          <p:spPr>
            <a:xfrm>
              <a:off x="7805852" y="4344475"/>
              <a:ext cx="1003444" cy="1130298"/>
            </a:xfrm>
            <a:prstGeom prst="rect">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1505" b="1"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pic>
          <p:nvPicPr>
            <p:cNvPr id="46" name="Picture 5" descr="C:\Users\IYTHQ\Pictures\lgi01a201405100800.jpg">
              <a:extLst>
                <a:ext uri="{FF2B5EF4-FFF2-40B4-BE49-F238E27FC236}">
                  <a16:creationId xmlns:a16="http://schemas.microsoft.com/office/drawing/2014/main" id="{74FEE9DF-B2A9-0732-3FDE-39C7126824CC}"/>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7835458" y="4838720"/>
              <a:ext cx="218983" cy="222017"/>
            </a:xfrm>
            <a:prstGeom prst="rect">
              <a:avLst/>
            </a:prstGeom>
            <a:noFill/>
            <a:extLst>
              <a:ext uri="{909E8E84-426E-40DD-AFC4-6F175D3DCCD1}">
                <a14:hiddenFill xmlns:a14="http://schemas.microsoft.com/office/drawing/2010/main">
                  <a:solidFill>
                    <a:srgbClr val="FFFFFF"/>
                  </a:solidFill>
                </a14:hiddenFill>
              </a:ext>
            </a:extLst>
          </p:spPr>
        </p:pic>
        <p:sp>
          <p:nvSpPr>
            <p:cNvPr id="47" name="正方形/長方形 46">
              <a:extLst>
                <a:ext uri="{FF2B5EF4-FFF2-40B4-BE49-F238E27FC236}">
                  <a16:creationId xmlns:a16="http://schemas.microsoft.com/office/drawing/2014/main" id="{0103EF01-98F2-163E-B84B-AF94C3623558}"/>
                </a:ext>
              </a:extLst>
            </p:cNvPr>
            <p:cNvSpPr/>
            <p:nvPr/>
          </p:nvSpPr>
          <p:spPr>
            <a:xfrm>
              <a:off x="8203512" y="4507940"/>
              <a:ext cx="561920" cy="235169"/>
            </a:xfrm>
            <a:prstGeom prst="rect">
              <a:avLst/>
            </a:prstGeom>
            <a:ln w="19050">
              <a:solidFill>
                <a:schemeClr val="tx1"/>
              </a:solidFill>
            </a:ln>
          </p:spPr>
          <p:style>
            <a:lnRef idx="2">
              <a:schemeClr val="dk1"/>
            </a:lnRef>
            <a:fillRef idx="1">
              <a:schemeClr val="lt1"/>
            </a:fillRef>
            <a:effectRef idx="0">
              <a:schemeClr val="dk1"/>
            </a:effectRef>
            <a:fontRef idx="minor">
              <a:schemeClr val="dk1"/>
            </a:fontRef>
          </p:style>
          <p:txBody>
            <a:bodyPr wrap="square" lIns="54589" tIns="27294" rIns="54589" bIns="27294">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585"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集中治療研修中の若手医師</a:t>
              </a:r>
              <a:endParaRPr kumimoji="1" lang="en-US" altLang="ja-JP" sz="585"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48" name="グループ化 47">
            <a:extLst>
              <a:ext uri="{FF2B5EF4-FFF2-40B4-BE49-F238E27FC236}">
                <a16:creationId xmlns:a16="http://schemas.microsoft.com/office/drawing/2014/main" id="{3E00EB50-0A93-0019-28E7-ACF6DD559BAA}"/>
              </a:ext>
            </a:extLst>
          </p:cNvPr>
          <p:cNvGrpSpPr/>
          <p:nvPr/>
        </p:nvGrpSpPr>
        <p:grpSpPr>
          <a:xfrm>
            <a:off x="8704530" y="5293175"/>
            <a:ext cx="695314" cy="307441"/>
            <a:chOff x="8076609" y="4833579"/>
            <a:chExt cx="695314" cy="307441"/>
          </a:xfrm>
        </p:grpSpPr>
        <p:pic>
          <p:nvPicPr>
            <p:cNvPr id="49" name="図 48">
              <a:extLst>
                <a:ext uri="{FF2B5EF4-FFF2-40B4-BE49-F238E27FC236}">
                  <a16:creationId xmlns:a16="http://schemas.microsoft.com/office/drawing/2014/main" id="{7BF394EA-8568-5AA7-6E6F-C0C534B0FC65}"/>
                </a:ext>
              </a:extLst>
            </p:cNvPr>
            <p:cNvPicPr>
              <a:picLocks noChangeAspect="1"/>
            </p:cNvPicPr>
            <p:nvPr/>
          </p:nvPicPr>
          <p:blipFill>
            <a:blip r:embed="rId13"/>
            <a:stretch>
              <a:fillRect/>
            </a:stretch>
          </p:blipFill>
          <p:spPr>
            <a:xfrm>
              <a:off x="8076609" y="4834065"/>
              <a:ext cx="357223" cy="251058"/>
            </a:xfrm>
            <a:prstGeom prst="rect">
              <a:avLst/>
            </a:prstGeom>
          </p:spPr>
        </p:pic>
        <p:pic>
          <p:nvPicPr>
            <p:cNvPr id="50" name="図 49">
              <a:extLst>
                <a:ext uri="{FF2B5EF4-FFF2-40B4-BE49-F238E27FC236}">
                  <a16:creationId xmlns:a16="http://schemas.microsoft.com/office/drawing/2014/main" id="{105FD200-787B-5194-F81A-131718C1BECB}"/>
                </a:ext>
              </a:extLst>
            </p:cNvPr>
            <p:cNvPicPr>
              <a:picLocks noChangeAspect="1"/>
            </p:cNvPicPr>
            <p:nvPr/>
          </p:nvPicPr>
          <p:blipFill>
            <a:blip r:embed="rId14"/>
            <a:stretch>
              <a:fillRect/>
            </a:stretch>
          </p:blipFill>
          <p:spPr>
            <a:xfrm>
              <a:off x="8431292" y="4833579"/>
              <a:ext cx="340631" cy="307441"/>
            </a:xfrm>
            <a:prstGeom prst="rect">
              <a:avLst/>
            </a:prstGeom>
          </p:spPr>
        </p:pic>
      </p:grpSp>
      <p:grpSp>
        <p:nvGrpSpPr>
          <p:cNvPr id="51" name="グループ化 50">
            <a:extLst>
              <a:ext uri="{FF2B5EF4-FFF2-40B4-BE49-F238E27FC236}">
                <a16:creationId xmlns:a16="http://schemas.microsoft.com/office/drawing/2014/main" id="{2E9B21E7-3D07-CD61-9B0E-11C21AE9A660}"/>
              </a:ext>
            </a:extLst>
          </p:cNvPr>
          <p:cNvGrpSpPr/>
          <p:nvPr/>
        </p:nvGrpSpPr>
        <p:grpSpPr>
          <a:xfrm>
            <a:off x="7365253" y="4811083"/>
            <a:ext cx="1003444" cy="1130298"/>
            <a:chOff x="6737332" y="4351488"/>
            <a:chExt cx="1003444" cy="1130298"/>
          </a:xfrm>
        </p:grpSpPr>
        <p:pic>
          <p:nvPicPr>
            <p:cNvPr id="52" name="Picture 3" descr="C:\Users\IYTHQ\Pictures\reji .gif">
              <a:extLst>
                <a:ext uri="{FF2B5EF4-FFF2-40B4-BE49-F238E27FC236}">
                  <a16:creationId xmlns:a16="http://schemas.microsoft.com/office/drawing/2014/main" id="{E6BF2C4E-66DD-8AEE-989D-4A50872F3871}"/>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850739" y="4440943"/>
              <a:ext cx="197963" cy="322895"/>
            </a:xfrm>
            <a:prstGeom prst="rect">
              <a:avLst/>
            </a:prstGeom>
            <a:noFill/>
            <a:extLst>
              <a:ext uri="{909E8E84-426E-40DD-AFC4-6F175D3DCCD1}">
                <a14:hiddenFill xmlns:a14="http://schemas.microsoft.com/office/drawing/2010/main">
                  <a:solidFill>
                    <a:srgbClr val="FFFFFF"/>
                  </a:solidFill>
                </a14:hiddenFill>
              </a:ext>
            </a:extLst>
          </p:spPr>
        </p:pic>
        <p:pic>
          <p:nvPicPr>
            <p:cNvPr id="53" name="図 52">
              <a:extLst>
                <a:ext uri="{FF2B5EF4-FFF2-40B4-BE49-F238E27FC236}">
                  <a16:creationId xmlns:a16="http://schemas.microsoft.com/office/drawing/2014/main" id="{07E54418-F19E-F067-CA86-032724204EF3}"/>
                </a:ext>
              </a:extLst>
            </p:cNvPr>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7024717" y="5089617"/>
              <a:ext cx="367005" cy="379374"/>
            </a:xfrm>
            <a:prstGeom prst="rect">
              <a:avLst/>
            </a:prstGeom>
          </p:spPr>
        </p:pic>
        <p:sp>
          <p:nvSpPr>
            <p:cNvPr id="54" name="正方形/長方形 53">
              <a:extLst>
                <a:ext uri="{FF2B5EF4-FFF2-40B4-BE49-F238E27FC236}">
                  <a16:creationId xmlns:a16="http://schemas.microsoft.com/office/drawing/2014/main" id="{949F5DBB-EDC1-9F9A-4ED8-46A3663B12CF}"/>
                </a:ext>
              </a:extLst>
            </p:cNvPr>
            <p:cNvSpPr/>
            <p:nvPr/>
          </p:nvSpPr>
          <p:spPr>
            <a:xfrm>
              <a:off x="6737332" y="4351488"/>
              <a:ext cx="1003444" cy="1130298"/>
            </a:xfrm>
            <a:prstGeom prst="rect">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1505" b="1"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pic>
          <p:nvPicPr>
            <p:cNvPr id="55" name="Picture 5" descr="C:\Users\IYTHQ\Pictures\lgi01a201405100800.jpg">
              <a:extLst>
                <a:ext uri="{FF2B5EF4-FFF2-40B4-BE49-F238E27FC236}">
                  <a16:creationId xmlns:a16="http://schemas.microsoft.com/office/drawing/2014/main" id="{24BEAE03-DD9A-C60D-A271-3CFC65284E7B}"/>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6766938" y="4845733"/>
              <a:ext cx="218983" cy="222017"/>
            </a:xfrm>
            <a:prstGeom prst="rect">
              <a:avLst/>
            </a:prstGeom>
            <a:noFill/>
            <a:extLst>
              <a:ext uri="{909E8E84-426E-40DD-AFC4-6F175D3DCCD1}">
                <a14:hiddenFill xmlns:a14="http://schemas.microsoft.com/office/drawing/2010/main">
                  <a:solidFill>
                    <a:srgbClr val="FFFFFF"/>
                  </a:solidFill>
                </a14:hiddenFill>
              </a:ext>
            </a:extLst>
          </p:spPr>
        </p:pic>
        <p:sp>
          <p:nvSpPr>
            <p:cNvPr id="56" name="正方形/長方形 55">
              <a:extLst>
                <a:ext uri="{FF2B5EF4-FFF2-40B4-BE49-F238E27FC236}">
                  <a16:creationId xmlns:a16="http://schemas.microsoft.com/office/drawing/2014/main" id="{4A9A62CF-8243-F8F9-63BC-F7CC62A8AEA4}"/>
                </a:ext>
              </a:extLst>
            </p:cNvPr>
            <p:cNvSpPr/>
            <p:nvPr/>
          </p:nvSpPr>
          <p:spPr>
            <a:xfrm>
              <a:off x="7129690" y="4513642"/>
              <a:ext cx="561920" cy="235169"/>
            </a:xfrm>
            <a:prstGeom prst="rect">
              <a:avLst/>
            </a:prstGeom>
            <a:ln w="19050">
              <a:solidFill>
                <a:schemeClr val="tx1"/>
              </a:solidFill>
            </a:ln>
          </p:spPr>
          <p:style>
            <a:lnRef idx="2">
              <a:schemeClr val="dk1"/>
            </a:lnRef>
            <a:fillRef idx="1">
              <a:schemeClr val="lt1"/>
            </a:fillRef>
            <a:effectRef idx="0">
              <a:schemeClr val="dk1"/>
            </a:effectRef>
            <a:fontRef idx="minor">
              <a:schemeClr val="dk1"/>
            </a:fontRef>
          </p:style>
          <p:txBody>
            <a:bodyPr wrap="square" lIns="54589" tIns="27294" rIns="54589" bIns="27294">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585"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集中治療研修中の若手医師</a:t>
              </a:r>
              <a:endParaRPr kumimoji="1" lang="en-US" altLang="ja-JP" sz="585"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57" name="グループ化 56">
            <a:extLst>
              <a:ext uri="{FF2B5EF4-FFF2-40B4-BE49-F238E27FC236}">
                <a16:creationId xmlns:a16="http://schemas.microsoft.com/office/drawing/2014/main" id="{0746F667-C29F-D358-84F0-F73DC77B01EB}"/>
              </a:ext>
            </a:extLst>
          </p:cNvPr>
          <p:cNvGrpSpPr/>
          <p:nvPr/>
        </p:nvGrpSpPr>
        <p:grpSpPr>
          <a:xfrm>
            <a:off x="7636010" y="5300188"/>
            <a:ext cx="695314" cy="307441"/>
            <a:chOff x="7008089" y="4840592"/>
            <a:chExt cx="695314" cy="307441"/>
          </a:xfrm>
        </p:grpSpPr>
        <p:pic>
          <p:nvPicPr>
            <p:cNvPr id="58" name="図 57">
              <a:extLst>
                <a:ext uri="{FF2B5EF4-FFF2-40B4-BE49-F238E27FC236}">
                  <a16:creationId xmlns:a16="http://schemas.microsoft.com/office/drawing/2014/main" id="{8D77E541-A0CD-20EC-9F21-2030855D4B5F}"/>
                </a:ext>
              </a:extLst>
            </p:cNvPr>
            <p:cNvPicPr>
              <a:picLocks noChangeAspect="1"/>
            </p:cNvPicPr>
            <p:nvPr/>
          </p:nvPicPr>
          <p:blipFill>
            <a:blip r:embed="rId13"/>
            <a:stretch>
              <a:fillRect/>
            </a:stretch>
          </p:blipFill>
          <p:spPr>
            <a:xfrm>
              <a:off x="7008089" y="4841078"/>
              <a:ext cx="357223" cy="251058"/>
            </a:xfrm>
            <a:prstGeom prst="rect">
              <a:avLst/>
            </a:prstGeom>
          </p:spPr>
        </p:pic>
        <p:pic>
          <p:nvPicPr>
            <p:cNvPr id="59" name="図 58">
              <a:extLst>
                <a:ext uri="{FF2B5EF4-FFF2-40B4-BE49-F238E27FC236}">
                  <a16:creationId xmlns:a16="http://schemas.microsoft.com/office/drawing/2014/main" id="{127BC2B7-9B0A-A398-E528-559DE1ED1DD0}"/>
                </a:ext>
              </a:extLst>
            </p:cNvPr>
            <p:cNvPicPr>
              <a:picLocks noChangeAspect="1"/>
            </p:cNvPicPr>
            <p:nvPr/>
          </p:nvPicPr>
          <p:blipFill>
            <a:blip r:embed="rId14"/>
            <a:stretch>
              <a:fillRect/>
            </a:stretch>
          </p:blipFill>
          <p:spPr>
            <a:xfrm>
              <a:off x="7362772" y="4840592"/>
              <a:ext cx="340631" cy="307441"/>
            </a:xfrm>
            <a:prstGeom prst="rect">
              <a:avLst/>
            </a:prstGeom>
          </p:spPr>
        </p:pic>
      </p:grpSp>
      <p:grpSp>
        <p:nvGrpSpPr>
          <p:cNvPr id="60" name="グループ化 59">
            <a:extLst>
              <a:ext uri="{FF2B5EF4-FFF2-40B4-BE49-F238E27FC236}">
                <a16:creationId xmlns:a16="http://schemas.microsoft.com/office/drawing/2014/main" id="{3550DFD8-DA56-D785-F4DF-324D86C6FB76}"/>
              </a:ext>
            </a:extLst>
          </p:cNvPr>
          <p:cNvGrpSpPr/>
          <p:nvPr/>
        </p:nvGrpSpPr>
        <p:grpSpPr>
          <a:xfrm>
            <a:off x="6286361" y="4811083"/>
            <a:ext cx="1003444" cy="1130298"/>
            <a:chOff x="5658440" y="4351488"/>
            <a:chExt cx="1003444" cy="1130298"/>
          </a:xfrm>
        </p:grpSpPr>
        <p:pic>
          <p:nvPicPr>
            <p:cNvPr id="61" name="図 60">
              <a:extLst>
                <a:ext uri="{FF2B5EF4-FFF2-40B4-BE49-F238E27FC236}">
                  <a16:creationId xmlns:a16="http://schemas.microsoft.com/office/drawing/2014/main" id="{26B487FD-1F5E-1DB4-5575-64ADDCA54E09}"/>
                </a:ext>
              </a:extLst>
            </p:cNvPr>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5945825" y="5089617"/>
              <a:ext cx="367005" cy="379374"/>
            </a:xfrm>
            <a:prstGeom prst="rect">
              <a:avLst/>
            </a:prstGeom>
          </p:spPr>
        </p:pic>
        <p:sp>
          <p:nvSpPr>
            <p:cNvPr id="62" name="正方形/長方形 61">
              <a:extLst>
                <a:ext uri="{FF2B5EF4-FFF2-40B4-BE49-F238E27FC236}">
                  <a16:creationId xmlns:a16="http://schemas.microsoft.com/office/drawing/2014/main" id="{AA6DA4BE-3418-8FE7-2E43-20051E28774F}"/>
                </a:ext>
              </a:extLst>
            </p:cNvPr>
            <p:cNvSpPr/>
            <p:nvPr/>
          </p:nvSpPr>
          <p:spPr>
            <a:xfrm>
              <a:off x="5658440" y="4351488"/>
              <a:ext cx="1003444" cy="1130298"/>
            </a:xfrm>
            <a:prstGeom prst="rect">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1505" b="1"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pic>
          <p:nvPicPr>
            <p:cNvPr id="63" name="Picture 5" descr="C:\Users\IYTHQ\Pictures\lgi01a201405100800.jpg">
              <a:extLst>
                <a:ext uri="{FF2B5EF4-FFF2-40B4-BE49-F238E27FC236}">
                  <a16:creationId xmlns:a16="http://schemas.microsoft.com/office/drawing/2014/main" id="{3ACB6B5E-DD17-3B6F-BF08-3CBC4C1640C9}"/>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688046" y="4845733"/>
              <a:ext cx="218983" cy="222017"/>
            </a:xfrm>
            <a:prstGeom prst="rect">
              <a:avLst/>
            </a:prstGeom>
            <a:noFill/>
            <a:extLst>
              <a:ext uri="{909E8E84-426E-40DD-AFC4-6F175D3DCCD1}">
                <a14:hiddenFill xmlns:a14="http://schemas.microsoft.com/office/drawing/2010/main">
                  <a:solidFill>
                    <a:srgbClr val="FFFFFF"/>
                  </a:solidFill>
                </a14:hiddenFill>
              </a:ext>
            </a:extLst>
          </p:spPr>
        </p:pic>
        <p:sp>
          <p:nvSpPr>
            <p:cNvPr id="64" name="正方形/長方形 63">
              <a:extLst>
                <a:ext uri="{FF2B5EF4-FFF2-40B4-BE49-F238E27FC236}">
                  <a16:creationId xmlns:a16="http://schemas.microsoft.com/office/drawing/2014/main" id="{0B296F76-FDA2-B7BD-5ABE-5AF798E96878}"/>
                </a:ext>
              </a:extLst>
            </p:cNvPr>
            <p:cNvSpPr/>
            <p:nvPr/>
          </p:nvSpPr>
          <p:spPr>
            <a:xfrm>
              <a:off x="6053046" y="4515516"/>
              <a:ext cx="561920" cy="235169"/>
            </a:xfrm>
            <a:prstGeom prst="rect">
              <a:avLst/>
            </a:prstGeom>
            <a:ln w="19050">
              <a:solidFill>
                <a:schemeClr val="tx1"/>
              </a:solidFill>
            </a:ln>
          </p:spPr>
          <p:style>
            <a:lnRef idx="2">
              <a:schemeClr val="dk1"/>
            </a:lnRef>
            <a:fillRef idx="1">
              <a:schemeClr val="lt1"/>
            </a:fillRef>
            <a:effectRef idx="0">
              <a:schemeClr val="dk1"/>
            </a:effectRef>
            <a:fontRef idx="minor">
              <a:schemeClr val="dk1"/>
            </a:fontRef>
          </p:style>
          <p:txBody>
            <a:bodyPr wrap="square" lIns="54589" tIns="27294" rIns="54589" bIns="27294">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585"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集中治療研修中の若手医師</a:t>
              </a:r>
              <a:endParaRPr kumimoji="1" lang="en-US" altLang="ja-JP" sz="585"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grpSp>
        <p:nvGrpSpPr>
          <p:cNvPr id="65" name="グループ化 64">
            <a:extLst>
              <a:ext uri="{FF2B5EF4-FFF2-40B4-BE49-F238E27FC236}">
                <a16:creationId xmlns:a16="http://schemas.microsoft.com/office/drawing/2014/main" id="{F5ABDED0-8424-21A2-53CC-6FAB6BEB595F}"/>
              </a:ext>
            </a:extLst>
          </p:cNvPr>
          <p:cNvGrpSpPr/>
          <p:nvPr/>
        </p:nvGrpSpPr>
        <p:grpSpPr>
          <a:xfrm>
            <a:off x="6557118" y="5300188"/>
            <a:ext cx="695314" cy="307441"/>
            <a:chOff x="5929197" y="4840592"/>
            <a:chExt cx="695314" cy="307441"/>
          </a:xfrm>
        </p:grpSpPr>
        <p:pic>
          <p:nvPicPr>
            <p:cNvPr id="66" name="図 65">
              <a:extLst>
                <a:ext uri="{FF2B5EF4-FFF2-40B4-BE49-F238E27FC236}">
                  <a16:creationId xmlns:a16="http://schemas.microsoft.com/office/drawing/2014/main" id="{8773F220-E138-21E5-EBE4-EAFC5391EB95}"/>
                </a:ext>
              </a:extLst>
            </p:cNvPr>
            <p:cNvPicPr>
              <a:picLocks noChangeAspect="1"/>
            </p:cNvPicPr>
            <p:nvPr/>
          </p:nvPicPr>
          <p:blipFill>
            <a:blip r:embed="rId13"/>
            <a:stretch>
              <a:fillRect/>
            </a:stretch>
          </p:blipFill>
          <p:spPr>
            <a:xfrm>
              <a:off x="5929197" y="4841078"/>
              <a:ext cx="357223" cy="251058"/>
            </a:xfrm>
            <a:prstGeom prst="rect">
              <a:avLst/>
            </a:prstGeom>
          </p:spPr>
        </p:pic>
        <p:pic>
          <p:nvPicPr>
            <p:cNvPr id="67" name="図 66">
              <a:extLst>
                <a:ext uri="{FF2B5EF4-FFF2-40B4-BE49-F238E27FC236}">
                  <a16:creationId xmlns:a16="http://schemas.microsoft.com/office/drawing/2014/main" id="{22CCAF3C-A9ED-669D-5A8F-DBD8B23B7EF2}"/>
                </a:ext>
              </a:extLst>
            </p:cNvPr>
            <p:cNvPicPr>
              <a:picLocks noChangeAspect="1"/>
            </p:cNvPicPr>
            <p:nvPr/>
          </p:nvPicPr>
          <p:blipFill>
            <a:blip r:embed="rId14"/>
            <a:stretch>
              <a:fillRect/>
            </a:stretch>
          </p:blipFill>
          <p:spPr>
            <a:xfrm>
              <a:off x="6283880" y="4840592"/>
              <a:ext cx="340631" cy="307441"/>
            </a:xfrm>
            <a:prstGeom prst="rect">
              <a:avLst/>
            </a:prstGeom>
          </p:spPr>
        </p:pic>
      </p:grpSp>
      <p:sp>
        <p:nvSpPr>
          <p:cNvPr id="68" name="正方形/長方形 67">
            <a:extLst>
              <a:ext uri="{FF2B5EF4-FFF2-40B4-BE49-F238E27FC236}">
                <a16:creationId xmlns:a16="http://schemas.microsoft.com/office/drawing/2014/main" id="{0FF08147-583B-0838-74EF-386E156FA287}"/>
              </a:ext>
            </a:extLst>
          </p:cNvPr>
          <p:cNvSpPr/>
          <p:nvPr/>
        </p:nvSpPr>
        <p:spPr>
          <a:xfrm>
            <a:off x="6239745" y="5179470"/>
            <a:ext cx="313826" cy="170858"/>
          </a:xfrm>
          <a:prstGeom prst="rect">
            <a:avLst/>
          </a:prstGeom>
          <a:ln w="19050">
            <a:solidFill>
              <a:schemeClr val="tx1"/>
            </a:solidFill>
          </a:ln>
        </p:spPr>
        <p:style>
          <a:lnRef idx="2">
            <a:schemeClr val="dk1"/>
          </a:lnRef>
          <a:fillRef idx="1">
            <a:schemeClr val="lt1"/>
          </a:fillRef>
          <a:effectRef idx="0">
            <a:schemeClr val="dk1"/>
          </a:effectRef>
          <a:fontRef idx="minor">
            <a:schemeClr val="dk1"/>
          </a:fontRef>
        </p:style>
        <p:txBody>
          <a:bodyPr wrap="none" lIns="54589" tIns="27294" rIns="54589" bIns="27294">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752"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カメラ</a:t>
            </a:r>
            <a:endParaRPr kumimoji="1" lang="en-US" altLang="ja-JP" sz="752"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9" name="正方形/長方形 68">
            <a:extLst>
              <a:ext uri="{FF2B5EF4-FFF2-40B4-BE49-F238E27FC236}">
                <a16:creationId xmlns:a16="http://schemas.microsoft.com/office/drawing/2014/main" id="{534B6D9D-C53F-9161-B114-40792E678FFC}"/>
              </a:ext>
            </a:extLst>
          </p:cNvPr>
          <p:cNvSpPr/>
          <p:nvPr/>
        </p:nvSpPr>
        <p:spPr>
          <a:xfrm>
            <a:off x="6286361" y="4630316"/>
            <a:ext cx="1010070" cy="203398"/>
          </a:xfrm>
          <a:prstGeom prst="rect">
            <a:avLst/>
          </a:prstGeom>
          <a:solidFill>
            <a:srgbClr val="92D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a:t>
            </a:r>
            <a:r>
              <a:rPr kumimoji="1" lang="ja-JP" altLang="en-US" sz="8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病院</a:t>
            </a:r>
          </a:p>
        </p:txBody>
      </p:sp>
      <p:sp>
        <p:nvSpPr>
          <p:cNvPr id="70" name="正方形/長方形 69">
            <a:extLst>
              <a:ext uri="{FF2B5EF4-FFF2-40B4-BE49-F238E27FC236}">
                <a16:creationId xmlns:a16="http://schemas.microsoft.com/office/drawing/2014/main" id="{937AFA1C-C535-9904-3DCF-5B094147E86D}"/>
              </a:ext>
            </a:extLst>
          </p:cNvPr>
          <p:cNvSpPr/>
          <p:nvPr/>
        </p:nvSpPr>
        <p:spPr>
          <a:xfrm>
            <a:off x="7361507" y="4628828"/>
            <a:ext cx="1007190" cy="198102"/>
          </a:xfrm>
          <a:prstGeom prst="rect">
            <a:avLst/>
          </a:prstGeom>
          <a:solidFill>
            <a:srgbClr val="92D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B</a:t>
            </a:r>
            <a:r>
              <a:rPr kumimoji="1" lang="ja-JP" altLang="en-US" sz="8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病院</a:t>
            </a:r>
          </a:p>
        </p:txBody>
      </p:sp>
      <p:sp>
        <p:nvSpPr>
          <p:cNvPr id="71" name="正方形/長方形 70">
            <a:extLst>
              <a:ext uri="{FF2B5EF4-FFF2-40B4-BE49-F238E27FC236}">
                <a16:creationId xmlns:a16="http://schemas.microsoft.com/office/drawing/2014/main" id="{9D86DE5D-A933-FCE4-86EA-41861166AEF8}"/>
              </a:ext>
            </a:extLst>
          </p:cNvPr>
          <p:cNvSpPr/>
          <p:nvPr/>
        </p:nvSpPr>
        <p:spPr>
          <a:xfrm>
            <a:off x="8433643" y="4634038"/>
            <a:ext cx="1003574" cy="206871"/>
          </a:xfrm>
          <a:prstGeom prst="rect">
            <a:avLst/>
          </a:prstGeom>
          <a:solidFill>
            <a:srgbClr val="92D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en-US" altLang="ja-JP" sz="8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C</a:t>
            </a:r>
            <a:r>
              <a:rPr kumimoji="1" lang="ja-JP" altLang="en-US" sz="8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病院</a:t>
            </a:r>
          </a:p>
        </p:txBody>
      </p:sp>
      <p:cxnSp>
        <p:nvCxnSpPr>
          <p:cNvPr id="72" name="直線矢印コネクタ 71">
            <a:extLst>
              <a:ext uri="{FF2B5EF4-FFF2-40B4-BE49-F238E27FC236}">
                <a16:creationId xmlns:a16="http://schemas.microsoft.com/office/drawing/2014/main" id="{2C46B273-E004-488F-A845-102D5CAE9F78}"/>
              </a:ext>
            </a:extLst>
          </p:cNvPr>
          <p:cNvCxnSpPr/>
          <p:nvPr/>
        </p:nvCxnSpPr>
        <p:spPr>
          <a:xfrm flipV="1">
            <a:off x="6651056" y="3849818"/>
            <a:ext cx="141911" cy="790126"/>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3" name="直線矢印コネクタ 72">
            <a:extLst>
              <a:ext uri="{FF2B5EF4-FFF2-40B4-BE49-F238E27FC236}">
                <a16:creationId xmlns:a16="http://schemas.microsoft.com/office/drawing/2014/main" id="{33DF4645-7E90-DFE6-9582-241F6D7EF5B3}"/>
              </a:ext>
            </a:extLst>
          </p:cNvPr>
          <p:cNvCxnSpPr>
            <a:stCxn id="70" idx="0"/>
          </p:cNvCxnSpPr>
          <p:nvPr/>
        </p:nvCxnSpPr>
        <p:spPr>
          <a:xfrm flipH="1" flipV="1">
            <a:off x="6966484" y="3841372"/>
            <a:ext cx="898618" cy="787456"/>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4" name="直線矢印コネクタ 73">
            <a:extLst>
              <a:ext uri="{FF2B5EF4-FFF2-40B4-BE49-F238E27FC236}">
                <a16:creationId xmlns:a16="http://schemas.microsoft.com/office/drawing/2014/main" id="{012AF5D1-3A13-1107-F646-1C5104E944AD}"/>
              </a:ext>
            </a:extLst>
          </p:cNvPr>
          <p:cNvCxnSpPr>
            <a:stCxn id="71" idx="0"/>
          </p:cNvCxnSpPr>
          <p:nvPr/>
        </p:nvCxnSpPr>
        <p:spPr>
          <a:xfrm flipH="1" flipV="1">
            <a:off x="7159780" y="3861247"/>
            <a:ext cx="1775651" cy="77279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5" name="角丸四角形 268">
            <a:extLst>
              <a:ext uri="{FF2B5EF4-FFF2-40B4-BE49-F238E27FC236}">
                <a16:creationId xmlns:a16="http://schemas.microsoft.com/office/drawing/2014/main" id="{A7E7C51B-AE21-D10B-5B3B-3F9857F4CE47}"/>
              </a:ext>
            </a:extLst>
          </p:cNvPr>
          <p:cNvSpPr/>
          <p:nvPr/>
        </p:nvSpPr>
        <p:spPr>
          <a:xfrm>
            <a:off x="6257231" y="4026692"/>
            <a:ext cx="3235390" cy="187576"/>
          </a:xfrm>
          <a:prstGeom prst="roundRect">
            <a:avLst/>
          </a:prstGeom>
          <a:ln w="19050"/>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836"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「支援を受ける側」の</a:t>
            </a:r>
            <a:r>
              <a:rPr kumimoji="1" lang="en-US" altLang="ja-JP" sz="836"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ICU</a:t>
            </a:r>
            <a:r>
              <a:rPr kumimoji="1" lang="ja-JP" altLang="en-US" sz="836"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の患者の生体情報等を「支援を行う側」に共有</a:t>
            </a:r>
          </a:p>
        </p:txBody>
      </p:sp>
      <p:sp>
        <p:nvSpPr>
          <p:cNvPr id="76" name="右カーブ矢印 262">
            <a:extLst>
              <a:ext uri="{FF2B5EF4-FFF2-40B4-BE49-F238E27FC236}">
                <a16:creationId xmlns:a16="http://schemas.microsoft.com/office/drawing/2014/main" id="{DB49DB1C-DC0A-1687-0E11-F8BD38D015B8}"/>
              </a:ext>
            </a:extLst>
          </p:cNvPr>
          <p:cNvSpPr/>
          <p:nvPr/>
        </p:nvSpPr>
        <p:spPr>
          <a:xfrm>
            <a:off x="5985697" y="3139408"/>
            <a:ext cx="402507" cy="1722351"/>
          </a:xfrm>
          <a:prstGeom prst="curvedRightArrow">
            <a:avLst>
              <a:gd name="adj1" fmla="val 25000"/>
              <a:gd name="adj2" fmla="val 50000"/>
              <a:gd name="adj3" fmla="val 22641"/>
            </a:avLst>
          </a:prstGeom>
          <a:solidFill>
            <a:srgbClr val="FF0000"/>
          </a:solidFill>
          <a:ln>
            <a:solidFill>
              <a:srgbClr val="8C3836"/>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1505"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7" name="正方形/長方形 76">
            <a:extLst>
              <a:ext uri="{FF2B5EF4-FFF2-40B4-BE49-F238E27FC236}">
                <a16:creationId xmlns:a16="http://schemas.microsoft.com/office/drawing/2014/main" id="{FDEF5403-D391-7395-C440-92248FF23631}"/>
              </a:ext>
            </a:extLst>
          </p:cNvPr>
          <p:cNvSpPr/>
          <p:nvPr/>
        </p:nvSpPr>
        <p:spPr>
          <a:xfrm>
            <a:off x="7218406" y="6375883"/>
            <a:ext cx="868465" cy="157906"/>
          </a:xfrm>
          <a:prstGeom prst="rect">
            <a:avLst/>
          </a:prstGeom>
          <a:ln w="19050">
            <a:solidFill>
              <a:schemeClr val="tx1"/>
            </a:solidFill>
          </a:ln>
        </p:spPr>
        <p:style>
          <a:lnRef idx="2">
            <a:schemeClr val="dk1"/>
          </a:lnRef>
          <a:fillRef idx="1">
            <a:schemeClr val="lt1"/>
          </a:fillRef>
          <a:effectRef idx="0">
            <a:schemeClr val="dk1"/>
          </a:effectRef>
          <a:fontRef idx="minor">
            <a:schemeClr val="dk1"/>
          </a:fontRef>
        </p:style>
        <p:txBody>
          <a:bodyPr wrap="none" lIns="54589" tIns="27294" rIns="54589" bIns="27294">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668"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集中治療専門の医師</a:t>
            </a:r>
            <a:endParaRPr kumimoji="1" lang="en-US" altLang="ja-JP" sz="668"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4" name="Picture 2" descr="お団子ヘアのいろんな看護師のイラスト">
            <a:extLst>
              <a:ext uri="{FF2B5EF4-FFF2-40B4-BE49-F238E27FC236}">
                <a16:creationId xmlns:a16="http://schemas.microsoft.com/office/drawing/2014/main" id="{7DC284EA-1936-B9DF-6952-F5017A79CF09}"/>
              </a:ext>
            </a:extLst>
          </p:cNvPr>
          <p:cNvPicPr>
            <a:picLocks noChangeAspect="1" noChangeArrowheads="1"/>
          </p:cNvPicPr>
          <p:nvPr/>
        </p:nvPicPr>
        <p:blipFill rotWithShape="1">
          <a:blip r:embed="rId15">
            <a:extLst>
              <a:ext uri="{BEBA8EAE-BF5A-486C-A8C5-ECC9F3942E4B}">
                <a14:imgProps xmlns:a14="http://schemas.microsoft.com/office/drawing/2010/main">
                  <a14:imgLayer r:embed="rId16">
                    <a14:imgEffect>
                      <a14:backgroundRemoval t="52632" b="99649" l="52632" r="94737">
                        <a14:foregroundMark x1="70877" y1="53684" x2="70877" y2="53684"/>
                        <a14:foregroundMark x1="61754" y1="95088" x2="61754" y2="95088"/>
                        <a14:foregroundMark x1="68070" y1="92982" x2="68070" y2="92982"/>
                        <a14:foregroundMark x1="75088" y1="93333" x2="75088" y2="93333"/>
                        <a14:foregroundMark x1="71930" y1="96842" x2="71930" y2="96842"/>
                        <a14:foregroundMark x1="67018" y1="97193" x2="67018" y2="97193"/>
                        <a14:foregroundMark x1="77193" y1="96842" x2="77193" y2="96842"/>
                        <a14:foregroundMark x1="83509" y1="97544" x2="83509" y2="97544"/>
                        <a14:foregroundMark x1="81053" y1="95088" x2="81053" y2="95088"/>
                        <a14:foregroundMark x1="78246" y1="93684" x2="78246" y2="93684"/>
                        <a14:foregroundMark x1="62456" y1="98246" x2="62456" y2="98246"/>
                        <a14:foregroundMark x1="60702" y1="98246" x2="60702" y2="98246"/>
                        <a14:foregroundMark x1="60351" y1="96842" x2="60351" y2="96842"/>
                        <a14:foregroundMark x1="65965" y1="99649" x2="65965" y2="99649"/>
                        <a14:foregroundMark x1="58246" y1="97895" x2="58246" y2="97895"/>
                      </a14:backgroundRemoval>
                    </a14:imgEffect>
                  </a14:imgLayer>
                </a14:imgProps>
              </a:ext>
              <a:ext uri="{28A0092B-C50C-407E-A947-70E740481C1C}">
                <a14:useLocalDpi xmlns:a14="http://schemas.microsoft.com/office/drawing/2010/main" val="0"/>
              </a:ext>
            </a:extLst>
          </a:blip>
          <a:srcRect l="48516" t="49943"/>
          <a:stretch/>
        </p:blipFill>
        <p:spPr bwMode="auto">
          <a:xfrm>
            <a:off x="8373179" y="3179617"/>
            <a:ext cx="296212" cy="288000"/>
          </a:xfrm>
          <a:prstGeom prst="rect">
            <a:avLst/>
          </a:prstGeom>
          <a:noFill/>
          <a:extLst>
            <a:ext uri="{909E8E84-426E-40DD-AFC4-6F175D3DCCD1}">
              <a14:hiddenFill xmlns:a14="http://schemas.microsoft.com/office/drawing/2010/main">
                <a:solidFill>
                  <a:srgbClr val="FFFFFF"/>
                </a:solidFill>
              </a14:hiddenFill>
            </a:ext>
          </a:extLst>
        </p:spPr>
      </p:pic>
      <p:sp>
        <p:nvSpPr>
          <p:cNvPr id="5" name="テキスト ボックス 4">
            <a:extLst>
              <a:ext uri="{FF2B5EF4-FFF2-40B4-BE49-F238E27FC236}">
                <a16:creationId xmlns:a16="http://schemas.microsoft.com/office/drawing/2014/main" id="{E5A28C77-15C2-25D5-7A32-9680E112E11E}"/>
              </a:ext>
            </a:extLst>
          </p:cNvPr>
          <p:cNvSpPr txBox="1"/>
          <p:nvPr/>
        </p:nvSpPr>
        <p:spPr>
          <a:xfrm>
            <a:off x="0" y="0"/>
            <a:ext cx="9906000" cy="461665"/>
          </a:xfrm>
          <a:prstGeom prst="rect">
            <a:avLst/>
          </a:prstGeom>
          <a:noFill/>
        </p:spPr>
        <p:txBody>
          <a:bodyPr wrap="square" rtlCol="0">
            <a:spAutoFit/>
          </a:bodyPr>
          <a:lstStyle/>
          <a:p>
            <a:pPr marL="2425700" marR="0" lvl="0" indent="-2425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各職種がそれぞれの高い専門性を十分に発揮するための勤務環境の改善、タスク・シェアリング／タスク・シフティング、チーム医療の推進－②　等</a:t>
            </a:r>
          </a:p>
        </p:txBody>
      </p:sp>
      <p:sp>
        <p:nvSpPr>
          <p:cNvPr id="6" name="スライド番号プレースホルダー 2">
            <a:extLst>
              <a:ext uri="{FF2B5EF4-FFF2-40B4-BE49-F238E27FC236}">
                <a16:creationId xmlns:a16="http://schemas.microsoft.com/office/drawing/2014/main" id="{B8F4F886-4C96-33F2-A213-3FAA6D84F69D}"/>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288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168227312"/>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正方形/長方形 4">
            <a:extLst>
              <a:ext uri="{FF2B5EF4-FFF2-40B4-BE49-F238E27FC236}">
                <a16:creationId xmlns:a16="http://schemas.microsoft.com/office/drawing/2014/main" id="{0B82F483-7B21-7C1C-72E4-4038979FADDF}"/>
              </a:ext>
            </a:extLst>
          </p:cNvPr>
          <p:cNvSpPr/>
          <p:nvPr/>
        </p:nvSpPr>
        <p:spPr>
          <a:xfrm>
            <a:off x="188119" y="1018798"/>
            <a:ext cx="9529762" cy="5796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重症患者に対応する体制を確保し、重症患者の対応実績を有する治療室を適切に評価するため、重症患者対応体制強化加算の実績要件の評価方法を見直す。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重症患者対応体制強化加算の要件の見直し</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患者の状態及び必要と考えられる医療機能の応じた入院医療の評価－⑧</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5215576" y="1784212"/>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5241512" y="2147522"/>
            <a:ext cx="4320000" cy="1620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重症患者対応体制強化加算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（救命救急入院料２・４、特定集中治療室管理料１～５）</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当該治療室に入院している全ての患者の状態を、別添６の別紙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17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の「特定集中治療室用の重症度、医療・看護必要度に係る評価</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票」を用いて測定及び評価し、「特殊な治療法等」に該当する患者が</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直近６か月間で</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１割５分以上であること。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右矢印 89">
            <a:extLst>
              <a:ext uri="{FF2B5EF4-FFF2-40B4-BE49-F238E27FC236}">
                <a16:creationId xmlns:a16="http://schemas.microsoft.com/office/drawing/2014/main" id="{2C7478A4-04E8-A454-E553-73FC150DCF79}"/>
              </a:ext>
            </a:extLst>
          </p:cNvPr>
          <p:cNvSpPr/>
          <p:nvPr/>
        </p:nvSpPr>
        <p:spPr>
          <a:xfrm>
            <a:off x="4731543" y="2030002"/>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9029" y="1784212"/>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11928" y="2147521"/>
            <a:ext cx="4371398" cy="162000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重症患者対応体制強化加算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（救命救急入院料２・４、特定集中治療室管理料１～５）</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当該治療室に入院している全ての患者の状態を、別添６の別紙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17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の「特定集中治療室用の重症度、医療・看護必要度に係る評価票」を用いて測定及び評価し、「特殊な治療法等」に該当する患者が１割５分以上であること。</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なお、該当患者の割合については、暦月で６か月を超えない期間の１割以内の一時的な変動にあっては、施設基準に係る変更の届出を行う必要はないこと</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0" name="スライド番号プレースホルダ 29">
            <a:extLst>
              <a:ext uri="{FF2B5EF4-FFF2-40B4-BE49-F238E27FC236}">
                <a16:creationId xmlns:a16="http://schemas.microsoft.com/office/drawing/2014/main" id="{4CCF8109-61FA-0445-E8CD-5E3216CABDE6}"/>
              </a:ext>
            </a:extLst>
          </p:cNvPr>
          <p:cNvSpPr txBox="1">
            <a:spLocks/>
          </p:cNvSpPr>
          <p:nvPr/>
        </p:nvSpPr>
        <p:spPr>
          <a:xfrm>
            <a:off x="7599507" y="6483659"/>
            <a:ext cx="2311400" cy="365125"/>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0B2F95FF-E40F-416C-A809-4854A63BB9D8}" type="slidenum">
              <a:rPr kumimoji="1" lang="ja-JP" altLang="en-US" sz="1600" b="1"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289</a:t>
            </a:fld>
            <a:endParaRPr kumimoji="1" lang="ja-JP" altLang="en-US" sz="16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5B297984-350B-3039-8539-A207A9736388}"/>
              </a:ext>
            </a:extLst>
          </p:cNvPr>
          <p:cNvSpPr/>
          <p:nvPr/>
        </p:nvSpPr>
        <p:spPr>
          <a:xfrm>
            <a:off x="311927" y="825919"/>
            <a:ext cx="532800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重症患者対応体制強化加算の要件の見直し</a:t>
            </a:r>
          </a:p>
        </p:txBody>
      </p:sp>
      <p:graphicFrame>
        <p:nvGraphicFramePr>
          <p:cNvPr id="8" name="表 7">
            <a:extLst>
              <a:ext uri="{FF2B5EF4-FFF2-40B4-BE49-F238E27FC236}">
                <a16:creationId xmlns:a16="http://schemas.microsoft.com/office/drawing/2014/main" id="{F497A48A-6724-5B56-73A1-68C10034EDC0}"/>
              </a:ext>
            </a:extLst>
          </p:cNvPr>
          <p:cNvGraphicFramePr>
            <a:graphicFrameLocks noGrp="1"/>
          </p:cNvGraphicFramePr>
          <p:nvPr/>
        </p:nvGraphicFramePr>
        <p:xfrm>
          <a:off x="1150793" y="3860241"/>
          <a:ext cx="8388000" cy="2420620"/>
        </p:xfrm>
        <a:graphic>
          <a:graphicData uri="http://schemas.openxmlformats.org/drawingml/2006/table">
            <a:tbl>
              <a:tblPr/>
              <a:tblGrid>
                <a:gridCol w="1476000">
                  <a:extLst>
                    <a:ext uri="{9D8B030D-6E8A-4147-A177-3AD203B41FA5}">
                      <a16:colId xmlns:a16="http://schemas.microsoft.com/office/drawing/2014/main" val="4045188050"/>
                    </a:ext>
                  </a:extLst>
                </a:gridCol>
                <a:gridCol w="2340000">
                  <a:extLst>
                    <a:ext uri="{9D8B030D-6E8A-4147-A177-3AD203B41FA5}">
                      <a16:colId xmlns:a16="http://schemas.microsoft.com/office/drawing/2014/main" val="3983790893"/>
                    </a:ext>
                  </a:extLst>
                </a:gridCol>
                <a:gridCol w="2052000">
                  <a:extLst>
                    <a:ext uri="{9D8B030D-6E8A-4147-A177-3AD203B41FA5}">
                      <a16:colId xmlns:a16="http://schemas.microsoft.com/office/drawing/2014/main" val="125988113"/>
                    </a:ext>
                  </a:extLst>
                </a:gridCol>
                <a:gridCol w="2520000">
                  <a:extLst>
                    <a:ext uri="{9D8B030D-6E8A-4147-A177-3AD203B41FA5}">
                      <a16:colId xmlns:a16="http://schemas.microsoft.com/office/drawing/2014/main" val="1617245982"/>
                    </a:ext>
                  </a:extLst>
                </a:gridCol>
              </a:tblGrid>
              <a:tr h="0">
                <a:tc>
                  <a:txBody>
                    <a:bodyPr/>
                    <a:lstStyle/>
                    <a:p>
                      <a:pPr>
                        <a:lnSpc>
                          <a:spcPts val="1050"/>
                        </a:lnSpc>
                      </a:pPr>
                      <a:r>
                        <a:rPr kumimoji="1" lang="ja-JP" altLang="en-US" sz="950">
                          <a:latin typeface="メイリオ" panose="020B0604030504040204" pitchFamily="50" charset="-128"/>
                          <a:ea typeface="メイリオ" panose="020B0604030504040204" pitchFamily="50" charset="-128"/>
                        </a:rPr>
                        <a:t>専従の常勤看護師</a:t>
                      </a:r>
                      <a:r>
                        <a:rPr kumimoji="1" lang="ja-JP" altLang="en-US" sz="950" b="1" u="sng">
                          <a:latin typeface="メイリオ" panose="020B0604030504040204" pitchFamily="50" charset="-128"/>
                          <a:ea typeface="メイリオ" panose="020B0604030504040204" pitchFamily="50" charset="-128"/>
                        </a:rPr>
                        <a:t>１名</a:t>
                      </a:r>
                      <a:r>
                        <a:rPr kumimoji="1" lang="ja-JP" altLang="en-US" sz="950">
                          <a:latin typeface="メイリオ" panose="020B0604030504040204" pitchFamily="50" charset="-128"/>
                          <a:ea typeface="メイリオ" panose="020B0604030504040204" pitchFamily="50" charset="-128"/>
                        </a:rPr>
                        <a:t>以上</a:t>
                      </a: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solidFill>
                      <a:srgbClr val="EFF5FF"/>
                    </a:solidFill>
                  </a:tcPr>
                </a:tc>
                <a:tc gridSpan="3">
                  <a:txBody>
                    <a:bodyPr/>
                    <a:lstStyle/>
                    <a:p>
                      <a:pPr marL="72000" indent="-72000">
                        <a:lnSpc>
                          <a:spcPts val="1050"/>
                        </a:lnSpc>
                      </a:pPr>
                      <a:r>
                        <a:rPr lang="ja-JP" altLang="en-US" sz="950">
                          <a:solidFill>
                            <a:prstClr val="black"/>
                          </a:solidFill>
                          <a:latin typeface="メイリオ" panose="020B0604030504040204" pitchFamily="50" charset="-128"/>
                          <a:ea typeface="メイリオ" panose="020B0604030504040204" pitchFamily="50" charset="-128"/>
                        </a:rPr>
                        <a:t>・集中治療を必要とする患者の看護に従事した経験が５年以上かつ集中治療を必要とする患者の看護に関する適切な研修を修了した看護師</a:t>
                      </a:r>
                      <a:endParaRPr kumimoji="1" lang="ja-JP" altLang="en-US" sz="950">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tcPr>
                </a:tc>
                <a:tc hMerge="1">
                  <a:txBody>
                    <a:bodyPr/>
                    <a:lstStyle/>
                    <a:p>
                      <a:endParaRPr kumimoji="1" lang="ja-JP" altLang="en-US" sz="110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tcPr>
                </a:tc>
                <a:tc hMerge="1">
                  <a:txBody>
                    <a:bodyPr/>
                    <a:lstStyle/>
                    <a:p>
                      <a:endParaRPr kumimoji="1" lang="ja-JP" altLang="en-US"/>
                    </a:p>
                  </a:txBody>
                  <a:tcPr/>
                </a:tc>
                <a:extLst>
                  <a:ext uri="{0D108BD9-81ED-4DB2-BD59-A6C34878D82A}">
                    <a16:rowId xmlns:a16="http://schemas.microsoft.com/office/drawing/2014/main" val="4093630845"/>
                  </a:ext>
                </a:extLst>
              </a:tr>
              <a:tr h="0">
                <a:tc>
                  <a:txBody>
                    <a:bodyPr/>
                    <a:lstStyle/>
                    <a:p>
                      <a:pPr>
                        <a:lnSpc>
                          <a:spcPts val="1050"/>
                        </a:lnSpc>
                      </a:pPr>
                      <a:r>
                        <a:rPr kumimoji="1" lang="ja-JP" altLang="en-US" sz="950">
                          <a:latin typeface="メイリオ" panose="020B0604030504040204" pitchFamily="50" charset="-128"/>
                          <a:ea typeface="メイリオ" panose="020B0604030504040204" pitchFamily="50" charset="-128"/>
                        </a:rPr>
                        <a:t>専従の常勤臨床工学技士</a:t>
                      </a:r>
                      <a:r>
                        <a:rPr kumimoji="1" lang="ja-JP" altLang="en-US" sz="950" b="1" u="sng">
                          <a:latin typeface="メイリオ" panose="020B0604030504040204" pitchFamily="50" charset="-128"/>
                          <a:ea typeface="メイリオ" panose="020B0604030504040204" pitchFamily="50" charset="-128"/>
                        </a:rPr>
                        <a:t>１名</a:t>
                      </a:r>
                      <a:r>
                        <a:rPr kumimoji="1" lang="ja-JP" altLang="en-US" sz="950">
                          <a:latin typeface="メイリオ" panose="020B0604030504040204" pitchFamily="50" charset="-128"/>
                          <a:ea typeface="メイリオ" panose="020B0604030504040204" pitchFamily="50" charset="-128"/>
                        </a:rPr>
                        <a:t>以上</a:t>
                      </a: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solidFill>
                      <a:srgbClr val="EFF5FF"/>
                    </a:solidFill>
                  </a:tcPr>
                </a:tc>
                <a:tc>
                  <a:txBody>
                    <a:bodyPr/>
                    <a:lstStyle/>
                    <a:p>
                      <a:pPr marL="72000" indent="-72000">
                        <a:lnSpc>
                          <a:spcPts val="1050"/>
                        </a:lnSpc>
                      </a:pPr>
                      <a:r>
                        <a:rPr kumimoji="1" lang="ja-JP" altLang="en-US" sz="950">
                          <a:latin typeface="メイリオ" panose="020B0604030504040204" pitchFamily="50" charset="-128"/>
                          <a:ea typeface="メイリオ" panose="020B0604030504040204" pitchFamily="50" charset="-128"/>
                        </a:rPr>
                        <a:t>・救命救急入院料</a:t>
                      </a:r>
                      <a:r>
                        <a:rPr kumimoji="1" lang="en-US" altLang="ja-JP" sz="950">
                          <a:latin typeface="メイリオ" panose="020B0604030504040204" pitchFamily="50" charset="-128"/>
                          <a:ea typeface="メイリオ" panose="020B0604030504040204" pitchFamily="50" charset="-128"/>
                        </a:rPr>
                        <a:t>/</a:t>
                      </a:r>
                      <a:r>
                        <a:rPr kumimoji="1" lang="ja-JP" altLang="en-US" sz="950">
                          <a:latin typeface="メイリオ" panose="020B0604030504040204" pitchFamily="50" charset="-128"/>
                          <a:ea typeface="メイリオ" panose="020B0604030504040204" pitchFamily="50" charset="-128"/>
                        </a:rPr>
                        <a:t>特定集中治療室管理料の届出を行っている医療機関において５年以上勤務した臨床工学技士</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tcPr>
                </a:tc>
                <a:tc rowSpan="2">
                  <a:txBody>
                    <a:bodyPr/>
                    <a:lstStyle/>
                    <a:p>
                      <a:pPr marL="0" marR="0" lvl="0" indent="0" algn="ctr" defTabSz="990570" rtl="0" eaLnBrk="1" fontAlgn="auto" latinLnBrk="0" hangingPunct="1">
                        <a:lnSpc>
                          <a:spcPts val="1050"/>
                        </a:lnSpc>
                        <a:spcBef>
                          <a:spcPts val="0"/>
                        </a:spcBef>
                        <a:spcAft>
                          <a:spcPts val="0"/>
                        </a:spcAft>
                        <a:buClrTx/>
                        <a:buSzTx/>
                        <a:buFontTx/>
                        <a:buNone/>
                        <a:tabLst/>
                        <a:defRPr/>
                      </a:pPr>
                      <a:r>
                        <a:rPr kumimoji="1" lang="ja-JP" altLang="en-US" sz="950" b="0">
                          <a:effectLst/>
                          <a:latin typeface="メイリオ" panose="020B0604030504040204" pitchFamily="50" charset="-128"/>
                          <a:ea typeface="メイリオ" panose="020B0604030504040204" pitchFamily="50" charset="-128"/>
                        </a:rPr>
                        <a:t>＊実施業務＊</a:t>
                      </a:r>
                      <a:endParaRPr kumimoji="1" lang="en-US" altLang="ja-JP" sz="950" b="0">
                        <a:effectLst/>
                        <a:latin typeface="メイリオ" panose="020B0604030504040204" pitchFamily="50" charset="-128"/>
                        <a:ea typeface="メイリオ" panose="020B0604030504040204" pitchFamily="50" charset="-128"/>
                      </a:endParaRPr>
                    </a:p>
                    <a:p>
                      <a:pPr marL="72000" marR="0" lvl="0" indent="-72000" algn="l" defTabSz="990570" rtl="0" eaLnBrk="1" fontAlgn="auto" latinLnBrk="0" hangingPunct="1">
                        <a:lnSpc>
                          <a:spcPts val="1050"/>
                        </a:lnSpc>
                        <a:spcBef>
                          <a:spcPts val="0"/>
                        </a:spcBef>
                        <a:spcAft>
                          <a:spcPts val="0"/>
                        </a:spcAft>
                        <a:buClrTx/>
                        <a:buSzTx/>
                        <a:buFontTx/>
                        <a:buNone/>
                        <a:tabLst/>
                        <a:defRPr/>
                      </a:pPr>
                      <a:r>
                        <a:rPr kumimoji="1" lang="ja-JP" altLang="en-US" sz="950">
                          <a:latin typeface="メイリオ" panose="020B0604030504040204" pitchFamily="50" charset="-128"/>
                          <a:ea typeface="メイリオ" panose="020B0604030504040204" pitchFamily="50" charset="-128"/>
                        </a:rPr>
                        <a:t>・集中治療を必要とする患者の看護に従事する看護職員を対象とした</a:t>
                      </a:r>
                      <a:r>
                        <a:rPr kumimoji="1" lang="ja-JP" altLang="en-US" sz="950" b="1" u="sng">
                          <a:latin typeface="メイリオ" panose="020B0604030504040204" pitchFamily="50" charset="-128"/>
                          <a:ea typeface="メイリオ" panose="020B0604030504040204" pitchFamily="50" charset="-128"/>
                        </a:rPr>
                        <a:t>院内研修を、年１回以上実施。</a:t>
                      </a:r>
                      <a:r>
                        <a:rPr kumimoji="1" lang="ja-JP" altLang="en-US" sz="950">
                          <a:latin typeface="メイリオ" panose="020B0604030504040204" pitchFamily="50" charset="-128"/>
                          <a:ea typeface="メイリオ" panose="020B0604030504040204" pitchFamily="50" charset="-128"/>
                        </a:rPr>
                        <a:t>院内研修は、重症患者への看護実践のために必要な知識・技術の習得とその向上を目的とした、以下の内容を含む研修であること</a:t>
                      </a:r>
                    </a:p>
                    <a:p>
                      <a:pPr marL="228600" marR="0" lvl="0" indent="-228600" algn="l" defTabSz="990570" rtl="0" eaLnBrk="1" fontAlgn="auto" latinLnBrk="0" hangingPunct="1">
                        <a:lnSpc>
                          <a:spcPts val="1050"/>
                        </a:lnSpc>
                        <a:spcBef>
                          <a:spcPts val="0"/>
                        </a:spcBef>
                        <a:spcAft>
                          <a:spcPts val="0"/>
                        </a:spcAft>
                        <a:buClrTx/>
                        <a:buSzTx/>
                        <a:buFont typeface="+mj-ea"/>
                        <a:buAutoNum type="circleNumDbPlain"/>
                        <a:tabLst/>
                        <a:defRPr/>
                      </a:pPr>
                      <a:r>
                        <a:rPr kumimoji="1" lang="ja-JP" altLang="en-US" sz="950">
                          <a:latin typeface="メイリオ" panose="020B0604030504040204" pitchFamily="50" charset="-128"/>
                          <a:ea typeface="メイリオ" panose="020B0604030504040204" pitchFamily="50" charset="-128"/>
                        </a:rPr>
                        <a:t>重症患者の病態生理、全身管理の知識・看護</a:t>
                      </a:r>
                      <a:endParaRPr kumimoji="1" lang="en-US" altLang="ja-JP" sz="950">
                        <a:latin typeface="メイリオ" panose="020B0604030504040204" pitchFamily="50" charset="-128"/>
                        <a:ea typeface="メイリオ" panose="020B0604030504040204" pitchFamily="50" charset="-128"/>
                      </a:endParaRPr>
                    </a:p>
                    <a:p>
                      <a:pPr marL="228600" marR="0" lvl="0" indent="-228600" algn="l" defTabSz="990570" rtl="0" eaLnBrk="1" fontAlgn="auto" latinLnBrk="0" hangingPunct="1">
                        <a:lnSpc>
                          <a:spcPts val="1050"/>
                        </a:lnSpc>
                        <a:spcBef>
                          <a:spcPts val="0"/>
                        </a:spcBef>
                        <a:spcAft>
                          <a:spcPts val="0"/>
                        </a:spcAft>
                        <a:buClrTx/>
                        <a:buSzTx/>
                        <a:buFont typeface="+mj-ea"/>
                        <a:buAutoNum type="circleNumDbPlain"/>
                        <a:tabLst/>
                        <a:defRPr/>
                      </a:pPr>
                      <a:r>
                        <a:rPr kumimoji="1" lang="ja-JP" altLang="en-US" sz="950">
                          <a:latin typeface="メイリオ" panose="020B0604030504040204" pitchFamily="50" charset="-128"/>
                          <a:ea typeface="メイリオ" panose="020B0604030504040204" pitchFamily="50" charset="-128"/>
                        </a:rPr>
                        <a:t>人工呼吸器及び体外式膜型人工肺（</a:t>
                      </a:r>
                      <a:r>
                        <a:rPr kumimoji="1" lang="en-US" altLang="ja-JP" sz="950">
                          <a:latin typeface="メイリオ" panose="020B0604030504040204" pitchFamily="50" charset="-128"/>
                          <a:ea typeface="メイリオ" panose="020B0604030504040204" pitchFamily="50" charset="-128"/>
                        </a:rPr>
                        <a:t>ECMO</a:t>
                      </a:r>
                      <a:r>
                        <a:rPr kumimoji="1" lang="ja-JP" altLang="en-US" sz="950">
                          <a:latin typeface="メイリオ" panose="020B0604030504040204" pitchFamily="50" charset="-128"/>
                          <a:ea typeface="メイリオ" panose="020B0604030504040204" pitchFamily="50" charset="-128"/>
                        </a:rPr>
                        <a:t>）を用いた重症患者の看護の実際</a:t>
                      </a:r>
                      <a:endParaRPr kumimoji="1" lang="en-US" altLang="ja-JP" sz="950">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90570" rtl="0" eaLnBrk="1" fontAlgn="auto" latinLnBrk="0" hangingPunct="1">
                        <a:lnSpc>
                          <a:spcPts val="1050"/>
                        </a:lnSpc>
                        <a:spcBef>
                          <a:spcPts val="0"/>
                        </a:spcBef>
                        <a:spcAft>
                          <a:spcPts val="0"/>
                        </a:spcAft>
                        <a:buClrTx/>
                        <a:buSzTx/>
                        <a:buFontTx/>
                        <a:buNone/>
                        <a:tabLst/>
                        <a:defRPr/>
                      </a:pPr>
                      <a:endParaRPr kumimoji="1" lang="ja-JP" altLang="en-US" sz="950">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4875030"/>
                  </a:ext>
                </a:extLst>
              </a:tr>
              <a:tr h="0">
                <a:tc>
                  <a:txBody>
                    <a:bodyPr/>
                    <a:lstStyle/>
                    <a:p>
                      <a:pPr>
                        <a:lnSpc>
                          <a:spcPts val="1050"/>
                        </a:lnSpc>
                      </a:pPr>
                      <a:r>
                        <a:rPr kumimoji="1" lang="ja-JP" altLang="en-US" sz="950">
                          <a:latin typeface="メイリオ" panose="020B0604030504040204" pitchFamily="50" charset="-128"/>
                          <a:ea typeface="メイリオ" panose="020B0604030504040204" pitchFamily="50" charset="-128"/>
                        </a:rPr>
                        <a:t>看護師</a:t>
                      </a:r>
                      <a:r>
                        <a:rPr kumimoji="1" lang="ja-JP" altLang="en-US" sz="950" b="1" u="sng">
                          <a:latin typeface="メイリオ" panose="020B0604030504040204" pitchFamily="50" charset="-128"/>
                          <a:ea typeface="メイリオ" panose="020B0604030504040204" pitchFamily="50" charset="-128"/>
                        </a:rPr>
                        <a:t>２名</a:t>
                      </a:r>
                      <a:r>
                        <a:rPr kumimoji="1" lang="ja-JP" altLang="en-US" sz="950">
                          <a:latin typeface="メイリオ" panose="020B0604030504040204" pitchFamily="50" charset="-128"/>
                          <a:ea typeface="メイリオ" panose="020B0604030504040204" pitchFamily="50" charset="-128"/>
                        </a:rPr>
                        <a:t>以上</a:t>
                      </a:r>
                      <a:endParaRPr kumimoji="1" lang="en-US" altLang="ja-JP" sz="950">
                        <a:latin typeface="メイリオ" panose="020B0604030504040204" pitchFamily="50" charset="-128"/>
                        <a:ea typeface="メイリオ" panose="020B0604030504040204" pitchFamily="50" charset="-128"/>
                      </a:endParaRPr>
                    </a:p>
                    <a:p>
                      <a:pPr marL="92075" indent="-92075">
                        <a:lnSpc>
                          <a:spcPts val="1050"/>
                        </a:lnSpc>
                      </a:pPr>
                      <a:r>
                        <a:rPr kumimoji="1" lang="en-US" altLang="ja-JP" sz="950" b="1" u="none">
                          <a:latin typeface="メイリオ" panose="020B0604030504040204" pitchFamily="50" charset="-128"/>
                          <a:ea typeface="メイリオ" panose="020B0604030504040204" pitchFamily="50" charset="-128"/>
                        </a:rPr>
                        <a:t>※</a:t>
                      </a:r>
                      <a:r>
                        <a:rPr kumimoji="1" lang="ja-JP" altLang="ja-JP" sz="950" b="1" u="sng" kern="1200">
                          <a:solidFill>
                            <a:schemeClr val="tx1"/>
                          </a:solidFill>
                          <a:effectLst/>
                          <a:latin typeface="メイリオ" panose="020B0604030504040204" pitchFamily="50" charset="-128"/>
                          <a:ea typeface="メイリオ" panose="020B0604030504040204" pitchFamily="50" charset="-128"/>
                          <a:cs typeface="+mn-cs"/>
                        </a:rPr>
                        <a:t>当該治療室の施設基準に係る看護</a:t>
                      </a:r>
                      <a:r>
                        <a:rPr kumimoji="1" lang="ja-JP" altLang="en-US" sz="950" b="1" u="sng" kern="1200">
                          <a:solidFill>
                            <a:schemeClr val="tx1"/>
                          </a:solidFill>
                          <a:effectLst/>
                          <a:latin typeface="メイリオ" panose="020B0604030504040204" pitchFamily="50" charset="-128"/>
                          <a:ea typeface="メイリオ" panose="020B0604030504040204" pitchFamily="50" charset="-128"/>
                          <a:cs typeface="+mn-cs"/>
                        </a:rPr>
                        <a:t>師の数</a:t>
                      </a:r>
                      <a:r>
                        <a:rPr kumimoji="1" lang="ja-JP" altLang="ja-JP" sz="950" b="1" u="sng" kern="1200">
                          <a:solidFill>
                            <a:schemeClr val="tx1"/>
                          </a:solidFill>
                          <a:effectLst/>
                          <a:latin typeface="メイリオ" panose="020B0604030504040204" pitchFamily="50" charset="-128"/>
                          <a:ea typeface="メイリオ" panose="020B0604030504040204" pitchFamily="50" charset="-128"/>
                          <a:cs typeface="+mn-cs"/>
                        </a:rPr>
                        <a:t>に含めないこと。</a:t>
                      </a:r>
                      <a:endParaRPr kumimoji="1" lang="en-US" altLang="ja-JP" sz="950" b="1" u="sng" kern="1200">
                        <a:solidFill>
                          <a:schemeClr val="tx1"/>
                        </a:solidFill>
                        <a:effectLst/>
                        <a:latin typeface="メイリオ" panose="020B0604030504040204" pitchFamily="50" charset="-128"/>
                        <a:ea typeface="メイリオ" panose="020B0604030504040204" pitchFamily="50" charset="-128"/>
                        <a:cs typeface="+mn-cs"/>
                      </a:endParaRPr>
                    </a:p>
                    <a:p>
                      <a:pPr marL="92075" indent="-92075">
                        <a:lnSpc>
                          <a:spcPts val="1050"/>
                        </a:lnSpc>
                      </a:pPr>
                      <a:r>
                        <a:rPr kumimoji="1" lang="en-US" altLang="ja-JP" sz="950" b="1" u="none" kern="1200">
                          <a:solidFill>
                            <a:schemeClr val="tx1"/>
                          </a:solidFill>
                          <a:effectLst/>
                          <a:latin typeface="メイリオ" panose="020B0604030504040204" pitchFamily="50" charset="-128"/>
                          <a:ea typeface="メイリオ" panose="020B0604030504040204" pitchFamily="50" charset="-128"/>
                          <a:cs typeface="+mn-cs"/>
                        </a:rPr>
                        <a:t>※</a:t>
                      </a:r>
                      <a:r>
                        <a:rPr kumimoji="1" lang="ja-JP" altLang="ja-JP" sz="950" b="1" u="sng" kern="1200">
                          <a:solidFill>
                            <a:schemeClr val="tx1"/>
                          </a:solidFill>
                          <a:effectLst/>
                          <a:latin typeface="メイリオ" panose="020B0604030504040204" pitchFamily="50" charset="-128"/>
                          <a:ea typeface="メイリオ" panose="020B0604030504040204" pitchFamily="50" charset="-128"/>
                          <a:cs typeface="+mn-cs"/>
                        </a:rPr>
                        <a:t>当該治療室以外の治療室又は病棟において勤務した場合、勤務した治療室又は病棟における看護師の数に含めないこと。</a:t>
                      </a:r>
                      <a:endParaRPr kumimoji="1" lang="ja-JP" altLang="en-US" sz="950" b="1" u="sng">
                        <a:latin typeface="メイリオ" panose="020B0604030504040204" pitchFamily="50" charset="-128"/>
                        <a:ea typeface="メイリオ" panose="020B0604030504040204" pitchFamily="50" charset="-128"/>
                      </a:endParaRP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solidFill>
                        <a:schemeClr val="tx1"/>
                      </a:solidFill>
                      <a:prstDash val="solid"/>
                    </a:lnB>
                    <a:solidFill>
                      <a:srgbClr val="EFF5FF"/>
                    </a:solidFill>
                  </a:tcPr>
                </a:tc>
                <a:tc>
                  <a:txBody>
                    <a:bodyPr/>
                    <a:lstStyle/>
                    <a:p>
                      <a:pPr marL="72000" indent="-72000">
                        <a:lnSpc>
                          <a:spcPts val="1050"/>
                        </a:lnSpc>
                      </a:pPr>
                      <a:r>
                        <a:rPr kumimoji="1" lang="ja-JP" altLang="en-US" sz="950">
                          <a:latin typeface="メイリオ" panose="020B0604030504040204" pitchFamily="50" charset="-128"/>
                          <a:ea typeface="メイリオ" panose="020B0604030504040204" pitchFamily="50" charset="-128"/>
                        </a:rPr>
                        <a:t>・集中治療の看護に従事した経験が３年以上かつ集中治療を必要とする患者の看護に関する適切な研修を受講。</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solidFill>
                        <a:schemeClr val="tx1"/>
                      </a:solidFill>
                      <a:prstDash val="solid"/>
                    </a:lnB>
                  </a:tcPr>
                </a:tc>
                <a:tc vMerge="1">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ja-JP" altLang="en-US" sz="110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tcPr>
                </a:tc>
                <a:tc>
                  <a:txBody>
                    <a:bodyPr/>
                    <a:lstStyle/>
                    <a:p>
                      <a:pPr marL="0" marR="0" lvl="0" indent="0" algn="ctr" defTabSz="990570" rtl="0" eaLnBrk="1" fontAlgn="auto" latinLnBrk="0" hangingPunct="1">
                        <a:lnSpc>
                          <a:spcPts val="1050"/>
                        </a:lnSpc>
                        <a:spcBef>
                          <a:spcPts val="0"/>
                        </a:spcBef>
                        <a:spcAft>
                          <a:spcPts val="0"/>
                        </a:spcAft>
                        <a:buClrTx/>
                        <a:buSzTx/>
                        <a:buFontTx/>
                        <a:buNone/>
                        <a:tabLst/>
                        <a:defRPr/>
                      </a:pPr>
                      <a:r>
                        <a:rPr kumimoji="1" lang="ja-JP" altLang="en-US" sz="950" dirty="0">
                          <a:effectLst/>
                          <a:latin typeface="メイリオ" panose="020B0604030504040204" pitchFamily="50" charset="-128"/>
                          <a:ea typeface="メイリオ" panose="020B0604030504040204" pitchFamily="50" charset="-128"/>
                        </a:rPr>
                        <a:t>＊実施業務＊</a:t>
                      </a:r>
                      <a:endParaRPr kumimoji="1" lang="en-US" altLang="ja-JP" sz="950" dirty="0">
                        <a:effectLst/>
                        <a:latin typeface="メイリオ" panose="020B0604030504040204" pitchFamily="50" charset="-128"/>
                        <a:ea typeface="メイリオ" panose="020B0604030504040204" pitchFamily="50" charset="-128"/>
                      </a:endParaRPr>
                    </a:p>
                    <a:p>
                      <a:pPr marL="72000" marR="0" lvl="0" indent="-72000" algn="l" defTabSz="990570" rtl="0" eaLnBrk="1" fontAlgn="auto" latinLnBrk="0" hangingPunct="1">
                        <a:lnSpc>
                          <a:spcPts val="1050"/>
                        </a:lnSpc>
                        <a:spcBef>
                          <a:spcPts val="0"/>
                        </a:spcBef>
                        <a:spcAft>
                          <a:spcPts val="0"/>
                        </a:spcAft>
                        <a:buClrTx/>
                        <a:buSzTx/>
                        <a:buFontTx/>
                        <a:buNone/>
                        <a:tabLst/>
                        <a:defRPr/>
                      </a:pPr>
                      <a:r>
                        <a:rPr kumimoji="1" lang="ja-JP" altLang="en-US" sz="950" dirty="0">
                          <a:solidFill>
                            <a:schemeClr val="tx1"/>
                          </a:solidFill>
                          <a:latin typeface="メイリオ" panose="020B0604030504040204" pitchFamily="50" charset="-128"/>
                          <a:ea typeface="メイリオ" panose="020B0604030504040204" pitchFamily="50" charset="-128"/>
                        </a:rPr>
                        <a:t>・</a:t>
                      </a:r>
                      <a:r>
                        <a:rPr lang="ja-JP" altLang="en-US" sz="950" dirty="0">
                          <a:solidFill>
                            <a:schemeClr val="tx1"/>
                          </a:solidFill>
                          <a:latin typeface="メイリオ" panose="020B0604030504040204" pitchFamily="50" charset="-128"/>
                          <a:ea typeface="メイリオ" panose="020B0604030504040204" pitchFamily="50" charset="-128"/>
                        </a:rPr>
                        <a:t>新興感染症の発生等の有事の際に、都道府県等の要請に応じて、</a:t>
                      </a:r>
                      <a:r>
                        <a:rPr lang="ja-JP" altLang="en-US" sz="950" b="1" u="sng" dirty="0">
                          <a:solidFill>
                            <a:schemeClr val="tx1"/>
                          </a:solidFill>
                          <a:latin typeface="メイリオ" panose="020B0604030504040204" pitchFamily="50" charset="-128"/>
                          <a:ea typeface="メイリオ" panose="020B0604030504040204" pitchFamily="50" charset="-128"/>
                        </a:rPr>
                        <a:t>他の医療機関等の支援を行う</a:t>
                      </a:r>
                      <a:r>
                        <a:rPr lang="ja-JP" altLang="en-US" sz="950" dirty="0">
                          <a:solidFill>
                            <a:schemeClr val="tx1"/>
                          </a:solidFill>
                          <a:latin typeface="メイリオ" panose="020B0604030504040204" pitchFamily="50" charset="-128"/>
                          <a:ea typeface="メイリオ" panose="020B0604030504040204" pitchFamily="50" charset="-128"/>
                        </a:rPr>
                        <a:t>。（支援にあたる看護師は当該看護師であることが望ましい）</a:t>
                      </a:r>
                      <a:endParaRPr kumimoji="1" lang="ja-JP" altLang="en-US" sz="950" dirty="0">
                        <a:solidFill>
                          <a:schemeClr val="tx1"/>
                        </a:solidFill>
                        <a:latin typeface="メイリオ" panose="020B0604030504040204" pitchFamily="50" charset="-128"/>
                        <a:ea typeface="メイリオ" panose="020B0604030504040204" pitchFamily="50" charset="-128"/>
                      </a:endParaRPr>
                    </a:p>
                    <a:p>
                      <a:pPr marL="72000" marR="0" lvl="0" indent="-72000" algn="l" defTabSz="990570" rtl="0" eaLnBrk="1" fontAlgn="auto" latinLnBrk="0" hangingPunct="1">
                        <a:lnSpc>
                          <a:spcPts val="1050"/>
                        </a:lnSpc>
                        <a:spcBef>
                          <a:spcPts val="0"/>
                        </a:spcBef>
                        <a:spcAft>
                          <a:spcPts val="0"/>
                        </a:spcAft>
                        <a:buClrTx/>
                        <a:buSzTx/>
                        <a:buFontTx/>
                        <a:buNone/>
                        <a:tabLst/>
                        <a:defRPr/>
                      </a:pPr>
                      <a:r>
                        <a:rPr kumimoji="1" lang="ja-JP" altLang="en-US" sz="950" dirty="0">
                          <a:solidFill>
                            <a:schemeClr val="tx1"/>
                          </a:solidFill>
                          <a:latin typeface="メイリオ" panose="020B0604030504040204" pitchFamily="50" charset="-128"/>
                          <a:ea typeface="メイリオ" panose="020B0604030504040204" pitchFamily="50" charset="-128"/>
                        </a:rPr>
                        <a:t>・</a:t>
                      </a:r>
                      <a:r>
                        <a:rPr kumimoji="1" lang="ja-JP" altLang="en-US" sz="950" b="1" u="sng" dirty="0">
                          <a:solidFill>
                            <a:schemeClr val="tx1"/>
                          </a:solidFill>
                          <a:latin typeface="メイリオ" panose="020B0604030504040204" pitchFamily="50" charset="-128"/>
                          <a:ea typeface="メイリオ" panose="020B0604030504040204" pitchFamily="50" charset="-128"/>
                        </a:rPr>
                        <a:t>地域の医療機関等が主催する</a:t>
                      </a:r>
                      <a:r>
                        <a:rPr kumimoji="1" lang="ja-JP" altLang="en-US" sz="950" dirty="0">
                          <a:solidFill>
                            <a:schemeClr val="tx1"/>
                          </a:solidFill>
                          <a:latin typeface="メイリオ" panose="020B0604030504040204" pitchFamily="50" charset="-128"/>
                          <a:ea typeface="メイリオ" panose="020B0604030504040204" pitchFamily="50" charset="-128"/>
                        </a:rPr>
                        <a:t>集中治療を必要とする患者の看護に関する</a:t>
                      </a:r>
                      <a:r>
                        <a:rPr kumimoji="1" lang="ja-JP" altLang="en-US" sz="950" b="1" u="sng" dirty="0">
                          <a:solidFill>
                            <a:schemeClr val="tx1"/>
                          </a:solidFill>
                          <a:latin typeface="メイリオ" panose="020B0604030504040204" pitchFamily="50" charset="-128"/>
                          <a:ea typeface="メイリオ" panose="020B0604030504040204" pitchFamily="50" charset="-128"/>
                        </a:rPr>
                        <a:t>研修に講師として参加する</a:t>
                      </a:r>
                      <a:r>
                        <a:rPr kumimoji="1" lang="ja-JP" altLang="en-US" sz="950" dirty="0">
                          <a:solidFill>
                            <a:schemeClr val="tx1"/>
                          </a:solidFill>
                          <a:latin typeface="メイリオ" panose="020B0604030504040204" pitchFamily="50" charset="-128"/>
                          <a:ea typeface="メイリオ" panose="020B0604030504040204" pitchFamily="50" charset="-128"/>
                        </a:rPr>
                        <a:t>など、地域における集中治療の質の向上を目的として、</a:t>
                      </a:r>
                      <a:r>
                        <a:rPr kumimoji="1" lang="ja-JP" altLang="en-US" sz="950" b="1" u="sng" dirty="0">
                          <a:solidFill>
                            <a:schemeClr val="tx1"/>
                          </a:solidFill>
                          <a:latin typeface="メイリオ" panose="020B0604030504040204" pitchFamily="50" charset="-128"/>
                          <a:ea typeface="メイリオ" panose="020B0604030504040204" pitchFamily="50" charset="-128"/>
                        </a:rPr>
                        <a:t>地域の医療機関等と協働する</a:t>
                      </a:r>
                      <a:r>
                        <a:rPr kumimoji="1" lang="ja-JP" altLang="en-US" sz="950" dirty="0">
                          <a:solidFill>
                            <a:schemeClr val="tx1"/>
                          </a:solidFill>
                          <a:latin typeface="メイリオ" panose="020B0604030504040204" pitchFamily="50" charset="-128"/>
                          <a:ea typeface="メイリオ" panose="020B0604030504040204" pitchFamily="50" charset="-128"/>
                        </a:rPr>
                        <a:t>ことが望ましい。</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7934982"/>
                  </a:ext>
                </a:extLst>
              </a:tr>
            </a:tbl>
          </a:graphicData>
        </a:graphic>
      </p:graphicFrame>
      <p:graphicFrame>
        <p:nvGraphicFramePr>
          <p:cNvPr id="9" name="表 8">
            <a:extLst>
              <a:ext uri="{FF2B5EF4-FFF2-40B4-BE49-F238E27FC236}">
                <a16:creationId xmlns:a16="http://schemas.microsoft.com/office/drawing/2014/main" id="{81E69E61-495B-743A-54F1-5D16AB3DC9AF}"/>
              </a:ext>
            </a:extLst>
          </p:cNvPr>
          <p:cNvGraphicFramePr>
            <a:graphicFrameLocks noGrp="1"/>
          </p:cNvGraphicFramePr>
          <p:nvPr/>
        </p:nvGraphicFramePr>
        <p:xfrm>
          <a:off x="1150793" y="6314847"/>
          <a:ext cx="8388000" cy="464820"/>
        </p:xfrm>
        <a:graphic>
          <a:graphicData uri="http://schemas.openxmlformats.org/drawingml/2006/table">
            <a:tbl>
              <a:tblPr/>
              <a:tblGrid>
                <a:gridCol w="792000">
                  <a:extLst>
                    <a:ext uri="{9D8B030D-6E8A-4147-A177-3AD203B41FA5}">
                      <a16:colId xmlns:a16="http://schemas.microsoft.com/office/drawing/2014/main" val="4045188050"/>
                    </a:ext>
                  </a:extLst>
                </a:gridCol>
                <a:gridCol w="7596000">
                  <a:extLst>
                    <a:ext uri="{9D8B030D-6E8A-4147-A177-3AD203B41FA5}">
                      <a16:colId xmlns:a16="http://schemas.microsoft.com/office/drawing/2014/main" val="3983790893"/>
                    </a:ext>
                  </a:extLst>
                </a:gridCol>
              </a:tblGrid>
              <a:tr h="180000">
                <a:tc>
                  <a:txBody>
                    <a:bodyPr/>
                    <a:lstStyle/>
                    <a:p>
                      <a:pPr algn="l">
                        <a:lnSpc>
                          <a:spcPts val="1050"/>
                        </a:lnSpc>
                      </a:pPr>
                      <a:r>
                        <a:rPr kumimoji="1" lang="ja-JP" altLang="en-US" sz="950" b="1">
                          <a:latin typeface="メイリオ" panose="020B0604030504040204" pitchFamily="50" charset="-128"/>
                          <a:ea typeface="メイリオ" panose="020B0604030504040204" pitchFamily="50" charset="-128"/>
                        </a:rPr>
                        <a:t>必要な届出</a:t>
                      </a:r>
                    </a:p>
                  </a:txBody>
                  <a:tcPr anchor="ctr">
                    <a:lnL w="12700" cmpd="sng">
                      <a:solidFill>
                        <a:schemeClr val="tx1"/>
                      </a:solidFill>
                      <a:prstDash val="soli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solidFill>
                      <a:srgbClr val="EFF5FF"/>
                    </a:solidFill>
                  </a:tcPr>
                </a:tc>
                <a:tc>
                  <a:txBody>
                    <a:bodyPr/>
                    <a:lstStyle/>
                    <a:p>
                      <a:pPr>
                        <a:lnSpc>
                          <a:spcPts val="1050"/>
                        </a:lnSpc>
                      </a:pPr>
                      <a:r>
                        <a:rPr lang="ja-JP" altLang="en-US" sz="950">
                          <a:solidFill>
                            <a:prstClr val="black"/>
                          </a:solidFill>
                          <a:latin typeface="メイリオ" panose="020B0604030504040204" pitchFamily="50" charset="-128"/>
                          <a:ea typeface="メイリオ" panose="020B0604030504040204" pitchFamily="50" charset="-128"/>
                        </a:rPr>
                        <a:t>・区分番号「Ａ２００－２」急性期充実体制加算　　</a:t>
                      </a:r>
                      <a:r>
                        <a:rPr kumimoji="1" lang="ja-JP" altLang="en-US" sz="950">
                          <a:latin typeface="メイリオ" panose="020B0604030504040204" pitchFamily="50" charset="-128"/>
                          <a:ea typeface="メイリオ" panose="020B0604030504040204" pitchFamily="50" charset="-128"/>
                        </a:rPr>
                        <a:t>・区分番号</a:t>
                      </a:r>
                      <a:r>
                        <a:rPr lang="ja-JP" altLang="en-US" sz="950">
                          <a:solidFill>
                            <a:prstClr val="black"/>
                          </a:solidFill>
                          <a:latin typeface="メイリオ" panose="020B0604030504040204" pitchFamily="50" charset="-128"/>
                          <a:ea typeface="メイリオ" panose="020B0604030504040204" pitchFamily="50" charset="-128"/>
                        </a:rPr>
                        <a:t>「Ａ２３４－２」感染対策向上加算</a:t>
                      </a:r>
                      <a:r>
                        <a:rPr lang="en-US" altLang="ja-JP" sz="950">
                          <a:solidFill>
                            <a:prstClr val="black"/>
                          </a:solidFill>
                          <a:latin typeface="メイリオ" panose="020B0604030504040204" pitchFamily="50" charset="-128"/>
                          <a:ea typeface="メイリオ" panose="020B0604030504040204" pitchFamily="50" charset="-128"/>
                        </a:rPr>
                        <a:t>1</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3630845"/>
                  </a:ext>
                </a:extLst>
              </a:tr>
              <a:tr h="180000">
                <a:tc>
                  <a:txBody>
                    <a:bodyPr/>
                    <a:lstStyle/>
                    <a:p>
                      <a:pPr algn="l">
                        <a:lnSpc>
                          <a:spcPts val="1050"/>
                        </a:lnSpc>
                      </a:pPr>
                      <a:r>
                        <a:rPr kumimoji="1" lang="ja-JP" altLang="en-US" sz="950" b="1">
                          <a:latin typeface="メイリオ" panose="020B0604030504040204" pitchFamily="50" charset="-128"/>
                          <a:ea typeface="メイリオ" panose="020B0604030504040204" pitchFamily="50" charset="-128"/>
                        </a:rPr>
                        <a:t>実績</a:t>
                      </a: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solidFill>
                      <a:srgbClr val="EFF5FF"/>
                    </a:solidFill>
                  </a:tcPr>
                </a:tc>
                <a:tc>
                  <a:txBody>
                    <a:bodyPr/>
                    <a:lstStyle/>
                    <a:p>
                      <a:pPr>
                        <a:lnSpc>
                          <a:spcPts val="1050"/>
                        </a:lnSpc>
                      </a:pPr>
                      <a:r>
                        <a:rPr lang="ja-JP" altLang="en-US" sz="950" dirty="0">
                          <a:solidFill>
                            <a:prstClr val="black"/>
                          </a:solidFill>
                          <a:latin typeface="メイリオ" panose="020B0604030504040204" pitchFamily="50" charset="-128"/>
                          <a:ea typeface="メイリオ" panose="020B0604030504040204" pitchFamily="50" charset="-128"/>
                        </a:rPr>
                        <a:t>・特定集中治療室用の重症度、医療・看護必要度に係る評価票の「特殊な治療法等」に該当する患者が直近６か月で</a:t>
                      </a:r>
                      <a:r>
                        <a:rPr lang="ja-JP" altLang="en-US" sz="950" b="1" u="sng" dirty="0">
                          <a:solidFill>
                            <a:prstClr val="black"/>
                          </a:solidFill>
                          <a:latin typeface="メイリオ" panose="020B0604030504040204" pitchFamily="50" charset="-128"/>
                          <a:ea typeface="メイリオ" panose="020B0604030504040204" pitchFamily="50" charset="-128"/>
                        </a:rPr>
                        <a:t>１割５分以上</a:t>
                      </a:r>
                      <a:endParaRPr kumimoji="1" lang="ja-JP" altLang="en-US" sz="950" b="1" u="sng" dirty="0">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4875030"/>
                  </a:ext>
                </a:extLst>
              </a:tr>
            </a:tbl>
          </a:graphicData>
        </a:graphic>
      </p:graphicFrame>
    </p:spTree>
    <p:extLst>
      <p:ext uri="{BB962C8B-B14F-4D97-AF65-F5344CB8AC3E}">
        <p14:creationId xmlns:p14="http://schemas.microsoft.com/office/powerpoint/2010/main" val="9265184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左矢印 12">
            <a:extLst>
              <a:ext uri="{FF2B5EF4-FFF2-40B4-BE49-F238E27FC236}">
                <a16:creationId xmlns:a16="http://schemas.microsoft.com/office/drawing/2014/main" id="{F41A6FA3-2742-6097-EB2C-3B1F490B6491}"/>
              </a:ext>
            </a:extLst>
          </p:cNvPr>
          <p:cNvSpPr/>
          <p:nvPr/>
        </p:nvSpPr>
        <p:spPr>
          <a:xfrm rot="16200000" flipH="1">
            <a:off x="4499828" y="3630707"/>
            <a:ext cx="755214" cy="406314"/>
          </a:xfrm>
          <a:prstGeom prst="leftArrow">
            <a:avLst/>
          </a:prstGeom>
          <a:solidFill>
            <a:srgbClr val="7030A0"/>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ja-JP" altLang="en-US" sz="1463" b="0" i="0" u="none" strike="noStrike" kern="1200" cap="none" spc="0" normalizeH="0" baseline="0" noProof="0">
              <a:ln>
                <a:noFill/>
              </a:ln>
              <a:solidFill>
                <a:prstClr val="white"/>
              </a:solidFill>
              <a:effectLst/>
              <a:uLnTx/>
              <a:uFillTx/>
              <a:latin typeface="游ゴシック" panose="020F0502020204030204"/>
              <a:ea typeface="游ゴシック" panose="020B0400000000000000" pitchFamily="50" charset="-128"/>
              <a:cs typeface="+mn-cs"/>
            </a:endParaRPr>
          </a:p>
        </p:txBody>
      </p:sp>
      <p:pic>
        <p:nvPicPr>
          <p:cNvPr id="31" name="図 30">
            <a:extLst>
              <a:ext uri="{FF2B5EF4-FFF2-40B4-BE49-F238E27FC236}">
                <a16:creationId xmlns:a16="http://schemas.microsoft.com/office/drawing/2014/main" id="{321C2062-4460-065F-6B70-CF023D351CCD}"/>
              </a:ext>
            </a:extLst>
          </p:cNvPr>
          <p:cNvPicPr>
            <a:picLocks noChangeAspect="1"/>
          </p:cNvPicPr>
          <p:nvPr/>
        </p:nvPicPr>
        <p:blipFill>
          <a:blip r:embed="rId2"/>
          <a:stretch>
            <a:fillRect/>
          </a:stretch>
        </p:blipFill>
        <p:spPr>
          <a:xfrm>
            <a:off x="5435261" y="1975930"/>
            <a:ext cx="3383065" cy="2803262"/>
          </a:xfrm>
          <a:prstGeom prst="rect">
            <a:avLst/>
          </a:prstGeom>
        </p:spPr>
      </p:pic>
      <p:pic>
        <p:nvPicPr>
          <p:cNvPr id="6" name="図 5">
            <a:extLst>
              <a:ext uri="{FF2B5EF4-FFF2-40B4-BE49-F238E27FC236}">
                <a16:creationId xmlns:a16="http://schemas.microsoft.com/office/drawing/2014/main" id="{2E7F17CC-342B-F234-B077-168A05D24CFD}"/>
              </a:ext>
            </a:extLst>
          </p:cNvPr>
          <p:cNvPicPr>
            <a:picLocks noChangeAspect="1"/>
          </p:cNvPicPr>
          <p:nvPr/>
        </p:nvPicPr>
        <p:blipFill>
          <a:blip r:embed="rId3"/>
          <a:stretch>
            <a:fillRect/>
          </a:stretch>
        </p:blipFill>
        <p:spPr>
          <a:xfrm>
            <a:off x="5088678" y="2841769"/>
            <a:ext cx="1112295" cy="953458"/>
          </a:xfrm>
          <a:prstGeom prst="rect">
            <a:avLst/>
          </a:prstGeom>
        </p:spPr>
      </p:pic>
      <p:sp>
        <p:nvSpPr>
          <p:cNvPr id="36" name="四角形: 角を丸くする 35">
            <a:extLst>
              <a:ext uri="{FF2B5EF4-FFF2-40B4-BE49-F238E27FC236}">
                <a16:creationId xmlns:a16="http://schemas.microsoft.com/office/drawing/2014/main" id="{C910BEAA-C138-A1EB-9F5B-0EC514A85517}"/>
              </a:ext>
            </a:extLst>
          </p:cNvPr>
          <p:cNvSpPr/>
          <p:nvPr/>
        </p:nvSpPr>
        <p:spPr>
          <a:xfrm>
            <a:off x="6669900" y="4261868"/>
            <a:ext cx="3083606" cy="1604064"/>
          </a:xfrm>
          <a:prstGeom prst="roundRect">
            <a:avLst>
              <a:gd name="adj" fmla="val 597"/>
            </a:avLst>
          </a:prstGeom>
          <a:solidFill>
            <a:srgbClr val="CCFFFF"/>
          </a:solidFill>
          <a:ln w="15875">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lIns="29250" rIns="29250" rtlCol="0" anchor="t"/>
          <a:lstStyle/>
          <a:p>
            <a:pPr marL="0" marR="0" lvl="0" indent="0" algn="l" defTabSz="742950" rtl="0" eaLnBrk="1" fontAlgn="auto" latinLnBrk="0" hangingPunct="1">
              <a:lnSpc>
                <a:spcPct val="100000"/>
              </a:lnSpc>
              <a:spcBef>
                <a:spcPts val="0"/>
              </a:spcBef>
              <a:spcAft>
                <a:spcPts val="0"/>
              </a:spcAft>
              <a:buClrTx/>
              <a:buSzTx/>
              <a:buFontTx/>
              <a:buNone/>
              <a:tabLst/>
              <a:defRPr/>
            </a:pPr>
            <a:endParaRPr kumimoji="1" lang="en-US" altLang="ja-JP" sz="975" b="0" i="0" u="none" strike="noStrike" kern="1200" cap="none" spc="0" normalizeH="0" baseline="0" noProof="0" dirty="0">
              <a:ln>
                <a:noFill/>
              </a:ln>
              <a:solidFill>
                <a:prstClr val="black"/>
              </a:solidFill>
              <a:effectLst/>
              <a:uLnTx/>
              <a:uFillTx/>
              <a:latin typeface="游ゴシック" panose="020F0502020204030204"/>
              <a:ea typeface="游ゴシック" panose="020B0400000000000000" pitchFamily="50" charset="-128"/>
              <a:cs typeface="+mn-cs"/>
            </a:endParaRPr>
          </a:p>
        </p:txBody>
      </p:sp>
      <p:pic>
        <p:nvPicPr>
          <p:cNvPr id="11" name="図 10">
            <a:extLst>
              <a:ext uri="{FF2B5EF4-FFF2-40B4-BE49-F238E27FC236}">
                <a16:creationId xmlns:a16="http://schemas.microsoft.com/office/drawing/2014/main" id="{503486B0-EFC0-4B86-A638-901C4B6EA266}"/>
              </a:ext>
            </a:extLst>
          </p:cNvPr>
          <p:cNvPicPr>
            <a:picLocks noChangeAspect="1"/>
          </p:cNvPicPr>
          <p:nvPr/>
        </p:nvPicPr>
        <p:blipFill>
          <a:blip r:embed="rId4"/>
          <a:stretch>
            <a:fillRect/>
          </a:stretch>
        </p:blipFill>
        <p:spPr>
          <a:xfrm>
            <a:off x="206355" y="1546745"/>
            <a:ext cx="2287629" cy="1025489"/>
          </a:xfrm>
          <a:prstGeom prst="rect">
            <a:avLst/>
          </a:prstGeom>
        </p:spPr>
      </p:pic>
      <p:sp>
        <p:nvSpPr>
          <p:cNvPr id="10" name="テキスト ボックス 9">
            <a:extLst>
              <a:ext uri="{FF2B5EF4-FFF2-40B4-BE49-F238E27FC236}">
                <a16:creationId xmlns:a16="http://schemas.microsoft.com/office/drawing/2014/main" id="{9B5545AC-4D80-04E8-CDF4-0D6EFDE70494}"/>
              </a:ext>
            </a:extLst>
          </p:cNvPr>
          <p:cNvSpPr txBox="1"/>
          <p:nvPr/>
        </p:nvSpPr>
        <p:spPr>
          <a:xfrm>
            <a:off x="24716" y="5277214"/>
            <a:ext cx="1357375" cy="317459"/>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463"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（日本医師会）</a:t>
            </a:r>
          </a:p>
        </p:txBody>
      </p:sp>
      <p:pic>
        <p:nvPicPr>
          <p:cNvPr id="14" name="図 13">
            <a:extLst>
              <a:ext uri="{FF2B5EF4-FFF2-40B4-BE49-F238E27FC236}">
                <a16:creationId xmlns:a16="http://schemas.microsoft.com/office/drawing/2014/main" id="{A46515DF-6AAF-5CB6-C97D-4DA4BB053FE0}"/>
              </a:ext>
            </a:extLst>
          </p:cNvPr>
          <p:cNvPicPr>
            <a:picLocks noChangeAspect="1"/>
          </p:cNvPicPr>
          <p:nvPr/>
        </p:nvPicPr>
        <p:blipFill>
          <a:blip r:embed="rId5"/>
          <a:stretch>
            <a:fillRect/>
          </a:stretch>
        </p:blipFill>
        <p:spPr>
          <a:xfrm>
            <a:off x="318135" y="4211471"/>
            <a:ext cx="1533564" cy="1070214"/>
          </a:xfrm>
          <a:prstGeom prst="rect">
            <a:avLst/>
          </a:prstGeom>
        </p:spPr>
      </p:pic>
      <p:sp>
        <p:nvSpPr>
          <p:cNvPr id="15" name="楕円 14">
            <a:extLst>
              <a:ext uri="{FF2B5EF4-FFF2-40B4-BE49-F238E27FC236}">
                <a16:creationId xmlns:a16="http://schemas.microsoft.com/office/drawing/2014/main" id="{BCF89474-92E0-892C-CE38-804230BDE8B7}"/>
              </a:ext>
            </a:extLst>
          </p:cNvPr>
          <p:cNvSpPr/>
          <p:nvPr/>
        </p:nvSpPr>
        <p:spPr>
          <a:xfrm>
            <a:off x="3453907" y="2071501"/>
            <a:ext cx="1879255" cy="927927"/>
          </a:xfrm>
          <a:prstGeom prst="ellipse">
            <a:avLst/>
          </a:prstGeom>
          <a:solidFill>
            <a:srgbClr val="CCFFFF"/>
          </a:solidFill>
          <a:ln w="22225">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en-US" altLang="ja-JP" sz="3250" b="1" i="0" u="none" strike="noStrike" kern="1200" cap="none" spc="0" normalizeH="0" baseline="0" noProof="0" dirty="0">
              <a:ln>
                <a:noFill/>
              </a:ln>
              <a:solidFill>
                <a:prstClr val="black"/>
              </a:solidFill>
              <a:effectLst/>
              <a:uLnTx/>
              <a:uFillTx/>
              <a:latin typeface="游ゴシック" panose="020F0502020204030204"/>
              <a:ea typeface="游ゴシック" panose="020B0400000000000000" pitchFamily="50" charset="-128"/>
              <a:cs typeface="+mn-cs"/>
            </a:endParaRPr>
          </a:p>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3250" b="1" i="0" u="none" strike="noStrike" kern="1200" cap="none" spc="0" normalizeH="0" baseline="0" noProof="0" dirty="0">
                <a:ln>
                  <a:noFill/>
                </a:ln>
                <a:solidFill>
                  <a:prstClr val="black"/>
                </a:solidFill>
                <a:effectLst/>
                <a:uLnTx/>
                <a:uFillTx/>
                <a:latin typeface="游ゴシック" panose="020F0502020204030204"/>
                <a:ea typeface="游ゴシック" panose="020B0400000000000000" pitchFamily="50" charset="-128"/>
                <a:cs typeface="+mn-cs"/>
              </a:rPr>
              <a:t>与党</a:t>
            </a:r>
            <a:endParaRPr kumimoji="1" lang="en-US" altLang="ja-JP" sz="3250" b="1" i="0" u="none" strike="noStrike" kern="1200" cap="none" spc="0" normalizeH="0" baseline="0" noProof="0" dirty="0">
              <a:ln>
                <a:noFill/>
              </a:ln>
              <a:solidFill>
                <a:prstClr val="black"/>
              </a:solidFill>
              <a:effectLst/>
              <a:uLnTx/>
              <a:uFillTx/>
              <a:latin typeface="游ゴシック" panose="020F0502020204030204"/>
              <a:ea typeface="游ゴシック" panose="020B0400000000000000" pitchFamily="50" charset="-128"/>
              <a:cs typeface="+mn-cs"/>
            </a:endParaRPr>
          </a:p>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ja-JP" altLang="en-US" sz="3250" b="1" i="0" u="none" strike="noStrike" kern="1200" cap="none" spc="0" normalizeH="0" baseline="0" noProof="0" dirty="0">
              <a:ln>
                <a:noFill/>
              </a:ln>
              <a:solidFill>
                <a:prstClr val="black"/>
              </a:solidFill>
              <a:effectLst/>
              <a:uLnTx/>
              <a:uFillTx/>
              <a:latin typeface="游ゴシック" panose="020F0502020204030204"/>
              <a:ea typeface="游ゴシック" panose="020B0400000000000000" pitchFamily="50" charset="-128"/>
              <a:cs typeface="+mn-cs"/>
            </a:endParaRPr>
          </a:p>
        </p:txBody>
      </p:sp>
      <p:pic>
        <p:nvPicPr>
          <p:cNvPr id="32" name="Picture 6" descr="建物やビルのイラスト、フリー">
            <a:hlinkClick r:id="rId6" tooltip="255 x 246 / 8.4kB  建物やビルのイラスト、フリー"/>
            <a:extLst>
              <a:ext uri="{FF2B5EF4-FFF2-40B4-BE49-F238E27FC236}">
                <a16:creationId xmlns:a16="http://schemas.microsoft.com/office/drawing/2014/main" id="{2E8E771F-B462-2BBB-2A9B-0A7494A9DCF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783536" y="4672019"/>
            <a:ext cx="1170129" cy="1128831"/>
          </a:xfrm>
          <a:prstGeom prst="rect">
            <a:avLst/>
          </a:prstGeom>
          <a:noFill/>
          <a:extLst>
            <a:ext uri="{909E8E84-426E-40DD-AFC4-6F175D3DCCD1}">
              <a14:hiddenFill xmlns:a14="http://schemas.microsoft.com/office/drawing/2010/main">
                <a:solidFill>
                  <a:srgbClr val="FFFFFF"/>
                </a:solidFill>
              </a14:hiddenFill>
            </a:ext>
          </a:extLst>
        </p:spPr>
      </p:pic>
      <p:sp>
        <p:nvSpPr>
          <p:cNvPr id="33" name="テキスト ボックス 32">
            <a:extLst>
              <a:ext uri="{FF2B5EF4-FFF2-40B4-BE49-F238E27FC236}">
                <a16:creationId xmlns:a16="http://schemas.microsoft.com/office/drawing/2014/main" id="{CB7B150B-4ED6-3569-5AB2-68D4C28A587E}"/>
              </a:ext>
            </a:extLst>
          </p:cNvPr>
          <p:cNvSpPr txBox="1"/>
          <p:nvPr/>
        </p:nvSpPr>
        <p:spPr>
          <a:xfrm>
            <a:off x="6719863" y="4367050"/>
            <a:ext cx="1357375" cy="317459"/>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463"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（地域医師会）</a:t>
            </a:r>
          </a:p>
        </p:txBody>
      </p:sp>
      <p:sp>
        <p:nvSpPr>
          <p:cNvPr id="39" name="テキスト ボックス 38">
            <a:extLst>
              <a:ext uri="{FF2B5EF4-FFF2-40B4-BE49-F238E27FC236}">
                <a16:creationId xmlns:a16="http://schemas.microsoft.com/office/drawing/2014/main" id="{EC32E989-5E36-5F22-0026-FDB14BA7347D}"/>
              </a:ext>
            </a:extLst>
          </p:cNvPr>
          <p:cNvSpPr txBox="1"/>
          <p:nvPr/>
        </p:nvSpPr>
        <p:spPr>
          <a:xfrm>
            <a:off x="7892744" y="4418081"/>
            <a:ext cx="1978510" cy="317459"/>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463"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（地元選出国会議員）</a:t>
            </a:r>
          </a:p>
        </p:txBody>
      </p:sp>
      <p:sp>
        <p:nvSpPr>
          <p:cNvPr id="51" name="テキスト ボックス 50">
            <a:extLst>
              <a:ext uri="{FF2B5EF4-FFF2-40B4-BE49-F238E27FC236}">
                <a16:creationId xmlns:a16="http://schemas.microsoft.com/office/drawing/2014/main" id="{51E396E3-F660-0253-D7F5-C571E98CD338}"/>
              </a:ext>
            </a:extLst>
          </p:cNvPr>
          <p:cNvSpPr txBox="1"/>
          <p:nvPr/>
        </p:nvSpPr>
        <p:spPr>
          <a:xfrm>
            <a:off x="2130044" y="1262882"/>
            <a:ext cx="1455943" cy="317459"/>
          </a:xfrm>
          <a:prstGeom prst="rect">
            <a:avLst/>
          </a:prstGeom>
          <a:noFill/>
        </p:spPr>
        <p:txBody>
          <a:bodyPr wrap="square" rtlCol="0">
            <a:spAutoFit/>
          </a:bodyP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463"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対応策</a:t>
            </a:r>
          </a:p>
        </p:txBody>
      </p:sp>
      <p:sp>
        <p:nvSpPr>
          <p:cNvPr id="52" name="四角形: 角を丸くする 51">
            <a:extLst>
              <a:ext uri="{FF2B5EF4-FFF2-40B4-BE49-F238E27FC236}">
                <a16:creationId xmlns:a16="http://schemas.microsoft.com/office/drawing/2014/main" id="{20714632-8482-12D6-792D-2720B0A33A7E}"/>
              </a:ext>
            </a:extLst>
          </p:cNvPr>
          <p:cNvSpPr/>
          <p:nvPr/>
        </p:nvSpPr>
        <p:spPr>
          <a:xfrm>
            <a:off x="3336026" y="1178529"/>
            <a:ext cx="1783814" cy="820772"/>
          </a:xfrm>
          <a:prstGeom prst="roundRect">
            <a:avLst/>
          </a:prstGeom>
          <a:solidFill>
            <a:srgbClr val="FFCD2F"/>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声をあげることにより</a:t>
            </a:r>
            <a:endParaRPr kumimoji="1" lang="en-US" altLang="ja-JP" sz="1300" b="0" i="0" u="none" strike="noStrike" kern="1200" cap="none" spc="0" normalizeH="0" baseline="0" noProof="0" dirty="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　・予算をつける</a:t>
            </a:r>
            <a:endParaRPr kumimoji="1" lang="en-US" altLang="ja-JP" sz="1300" b="0" i="0" u="none" strike="noStrike" kern="1200" cap="none" spc="0" normalizeH="0" baseline="0" noProof="0" dirty="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　・法律を作る　など</a:t>
            </a:r>
            <a:endParaRPr kumimoji="1" lang="en-US" altLang="ja-JP" sz="1300" b="0" i="0" u="none" strike="noStrike" kern="1200" cap="none" spc="0" normalizeH="0" baseline="0" noProof="0" dirty="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55" name="左矢印 12">
            <a:extLst>
              <a:ext uri="{FF2B5EF4-FFF2-40B4-BE49-F238E27FC236}">
                <a16:creationId xmlns:a16="http://schemas.microsoft.com/office/drawing/2014/main" id="{68748473-FA93-1FC9-5726-74D0E83273F2}"/>
              </a:ext>
            </a:extLst>
          </p:cNvPr>
          <p:cNvSpPr/>
          <p:nvPr/>
        </p:nvSpPr>
        <p:spPr>
          <a:xfrm rot="10800000" flipH="1">
            <a:off x="1314437" y="5810986"/>
            <a:ext cx="5123230" cy="381420"/>
          </a:xfrm>
          <a:prstGeom prst="leftArrow">
            <a:avLst>
              <a:gd name="adj1" fmla="val 50000"/>
              <a:gd name="adj2" fmla="val 3623"/>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ja-JP" altLang="en-US" sz="1463" b="0" i="0" u="none" strike="noStrike" kern="1200" cap="none" spc="0" normalizeH="0" baseline="0" noProof="0">
              <a:ln>
                <a:noFill/>
              </a:ln>
              <a:solidFill>
                <a:prstClr val="white"/>
              </a:solidFill>
              <a:effectLst/>
              <a:uLnTx/>
              <a:uFillTx/>
              <a:latin typeface="游ゴシック" panose="020F0502020204030204"/>
              <a:ea typeface="游ゴシック" panose="020B0400000000000000" pitchFamily="50" charset="-128"/>
              <a:cs typeface="+mn-cs"/>
            </a:endParaRPr>
          </a:p>
        </p:txBody>
      </p:sp>
      <p:sp>
        <p:nvSpPr>
          <p:cNvPr id="56" name="左矢印 12">
            <a:extLst>
              <a:ext uri="{FF2B5EF4-FFF2-40B4-BE49-F238E27FC236}">
                <a16:creationId xmlns:a16="http://schemas.microsoft.com/office/drawing/2014/main" id="{23FB9F81-CDF3-E67B-0343-97402793553E}"/>
              </a:ext>
            </a:extLst>
          </p:cNvPr>
          <p:cNvSpPr/>
          <p:nvPr/>
        </p:nvSpPr>
        <p:spPr>
          <a:xfrm rot="16200000" flipH="1">
            <a:off x="1010915" y="5511499"/>
            <a:ext cx="796959" cy="381420"/>
          </a:xfrm>
          <a:prstGeom prst="leftArrow">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ja-JP" altLang="en-US" sz="1463" b="0" i="0" u="none" strike="noStrike" kern="1200" cap="none" spc="0" normalizeH="0" baseline="0" noProof="0">
              <a:ln>
                <a:noFill/>
              </a:ln>
              <a:solidFill>
                <a:prstClr val="white"/>
              </a:solidFill>
              <a:effectLst/>
              <a:uLnTx/>
              <a:uFillTx/>
              <a:latin typeface="游ゴシック" panose="020F0502020204030204"/>
              <a:ea typeface="游ゴシック" panose="020B0400000000000000" pitchFamily="50" charset="-128"/>
              <a:cs typeface="+mn-cs"/>
            </a:endParaRPr>
          </a:p>
        </p:txBody>
      </p:sp>
      <p:sp>
        <p:nvSpPr>
          <p:cNvPr id="57" name="テキスト ボックス 56">
            <a:extLst>
              <a:ext uri="{FF2B5EF4-FFF2-40B4-BE49-F238E27FC236}">
                <a16:creationId xmlns:a16="http://schemas.microsoft.com/office/drawing/2014/main" id="{6E3E10E6-5C9E-0845-930B-C9C5D1C667A0}"/>
              </a:ext>
            </a:extLst>
          </p:cNvPr>
          <p:cNvSpPr txBox="1"/>
          <p:nvPr/>
        </p:nvSpPr>
        <p:spPr>
          <a:xfrm>
            <a:off x="2523116" y="5641103"/>
            <a:ext cx="2530941" cy="317459"/>
          </a:xfrm>
          <a:prstGeom prst="rect">
            <a:avLst/>
          </a:prstGeom>
          <a:noFill/>
        </p:spPr>
        <p:txBody>
          <a:bodyPr wrap="square" rtlCol="0">
            <a:spAutoFit/>
          </a:bodyP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463"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各地域の問題点など</a:t>
            </a:r>
          </a:p>
        </p:txBody>
      </p:sp>
      <p:sp>
        <p:nvSpPr>
          <p:cNvPr id="60" name="吹き出し: 角を丸めた四角形 59">
            <a:extLst>
              <a:ext uri="{FF2B5EF4-FFF2-40B4-BE49-F238E27FC236}">
                <a16:creationId xmlns:a16="http://schemas.microsoft.com/office/drawing/2014/main" id="{533A93BC-0A93-9E83-0088-C6EB9ED11B34}"/>
              </a:ext>
            </a:extLst>
          </p:cNvPr>
          <p:cNvSpPr/>
          <p:nvPr/>
        </p:nvSpPr>
        <p:spPr>
          <a:xfrm>
            <a:off x="4877387" y="4921326"/>
            <a:ext cx="1803459" cy="696354"/>
          </a:xfrm>
          <a:prstGeom prst="wedgeRoundRectCallout">
            <a:avLst>
              <a:gd name="adj1" fmla="val 49599"/>
              <a:gd name="adj2" fmla="val 71538"/>
              <a:gd name="adj3" fmla="val 16667"/>
            </a:avLst>
          </a:prstGeom>
          <a:solidFill>
            <a:srgbClr val="99FFCC"/>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游ゴシック" panose="020F0502020204030204"/>
                <a:ea typeface="游ゴシック" panose="020B0400000000000000" pitchFamily="50" charset="-128"/>
                <a:cs typeface="+mn-cs"/>
              </a:rPr>
              <a:t>各地域の実情</a:t>
            </a:r>
            <a:endParaRPr kumimoji="1" lang="en-US" altLang="ja-JP" sz="1300" b="0" i="0" u="none" strike="noStrike" kern="1200" cap="none" spc="0" normalizeH="0" baseline="0" noProof="0" dirty="0">
              <a:ln>
                <a:noFill/>
              </a:ln>
              <a:solidFill>
                <a:prstClr val="black"/>
              </a:solidFill>
              <a:effectLst/>
              <a:uLnTx/>
              <a:uFillTx/>
              <a:latin typeface="游ゴシック" panose="020F0502020204030204"/>
              <a:ea typeface="游ゴシック" panose="020B0400000000000000" pitchFamily="50" charset="-128"/>
              <a:cs typeface="+mn-cs"/>
            </a:endParaRPr>
          </a:p>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游ゴシック" panose="020F0502020204030204"/>
                <a:ea typeface="游ゴシック" panose="020B0400000000000000" pitchFamily="50" charset="-128"/>
                <a:cs typeface="+mn-cs"/>
              </a:rPr>
              <a:t>・光熱費の上昇</a:t>
            </a:r>
            <a:br>
              <a:rPr kumimoji="1" lang="en-US" altLang="ja-JP" sz="1300" b="0" i="0" u="none" strike="noStrike" kern="1200" cap="none" spc="0" normalizeH="0" baseline="0" noProof="0" dirty="0">
                <a:ln>
                  <a:noFill/>
                </a:ln>
                <a:solidFill>
                  <a:prstClr val="black"/>
                </a:solidFill>
                <a:effectLst/>
                <a:uLnTx/>
                <a:uFillTx/>
                <a:latin typeface="游ゴシック" panose="020F0502020204030204"/>
                <a:ea typeface="游ゴシック" panose="020B0400000000000000" pitchFamily="50" charset="-128"/>
                <a:cs typeface="+mn-cs"/>
              </a:rPr>
            </a:br>
            <a:r>
              <a:rPr kumimoji="1" lang="ja-JP" altLang="en-US" sz="1300" b="0" i="0" u="none" strike="noStrike" kern="1200" cap="none" spc="0" normalizeH="0" baseline="0" noProof="0" dirty="0">
                <a:ln>
                  <a:noFill/>
                </a:ln>
                <a:solidFill>
                  <a:prstClr val="black"/>
                </a:solidFill>
                <a:effectLst/>
                <a:uLnTx/>
                <a:uFillTx/>
                <a:latin typeface="游ゴシック" panose="020F0502020204030204"/>
                <a:ea typeface="游ゴシック" panose="020B0400000000000000" pitchFamily="50" charset="-128"/>
                <a:cs typeface="+mn-cs"/>
              </a:rPr>
              <a:t>・人件費の高騰 など</a:t>
            </a:r>
          </a:p>
        </p:txBody>
      </p:sp>
      <p:sp>
        <p:nvSpPr>
          <p:cNvPr id="61" name="左矢印 12">
            <a:extLst>
              <a:ext uri="{FF2B5EF4-FFF2-40B4-BE49-F238E27FC236}">
                <a16:creationId xmlns:a16="http://schemas.microsoft.com/office/drawing/2014/main" id="{D6ACD3EC-13BA-1884-5A55-E5757F3A6FC3}"/>
              </a:ext>
            </a:extLst>
          </p:cNvPr>
          <p:cNvSpPr/>
          <p:nvPr/>
        </p:nvSpPr>
        <p:spPr>
          <a:xfrm rot="16200000" flipH="1">
            <a:off x="-209340" y="3194863"/>
            <a:ext cx="1651800" cy="381420"/>
          </a:xfrm>
          <a:prstGeom prst="leftArrow">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ja-JP" altLang="en-US" sz="1463" b="0" i="0" u="none" strike="noStrike" kern="1200" cap="none" spc="0" normalizeH="0" baseline="0" noProof="0">
              <a:ln>
                <a:noFill/>
              </a:ln>
              <a:solidFill>
                <a:prstClr val="white"/>
              </a:solidFill>
              <a:effectLst/>
              <a:uLnTx/>
              <a:uFillTx/>
              <a:latin typeface="游ゴシック" panose="020F0502020204030204"/>
              <a:ea typeface="游ゴシック" panose="020B0400000000000000" pitchFamily="50" charset="-128"/>
              <a:cs typeface="+mn-cs"/>
            </a:endParaRPr>
          </a:p>
        </p:txBody>
      </p:sp>
      <p:sp>
        <p:nvSpPr>
          <p:cNvPr id="63" name="正方形/長方形 62">
            <a:extLst>
              <a:ext uri="{FF2B5EF4-FFF2-40B4-BE49-F238E27FC236}">
                <a16:creationId xmlns:a16="http://schemas.microsoft.com/office/drawing/2014/main" id="{B43D3755-684A-642E-A546-13A093746CB8}"/>
              </a:ext>
            </a:extLst>
          </p:cNvPr>
          <p:cNvSpPr/>
          <p:nvPr/>
        </p:nvSpPr>
        <p:spPr>
          <a:xfrm>
            <a:off x="1494918" y="767321"/>
            <a:ext cx="7019330" cy="392415"/>
          </a:xfrm>
          <a:prstGeom prst="rect">
            <a:avLst/>
          </a:prstGeom>
        </p:spPr>
        <p:txBody>
          <a:bodyPr wrap="square">
            <a:spAutoFit/>
          </a:bodyP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0" lang="zh-TW" altLang="en-US" sz="1950" b="0" i="0" u="none" strike="noStrike" kern="1200" cap="none" spc="0" normalizeH="0" baseline="0" noProof="0" dirty="0">
                <a:ln>
                  <a:noFill/>
                </a:ln>
                <a:solidFill>
                  <a:srgbClr val="0000FF"/>
                </a:solidFill>
                <a:effectLst/>
                <a:uLnTx/>
                <a:uFillTx/>
                <a:latin typeface="ＭＳ Ｐゴシック" panose="020B0600070205080204" pitchFamily="50" charset="-128"/>
                <a:ea typeface="ＭＳ Ｐゴシック" panose="020B0600070205080204" pitchFamily="50" charset="-128"/>
                <a:cs typeface="+mn-cs"/>
              </a:rPr>
              <a:t>地元選出国会議員</a:t>
            </a:r>
            <a:r>
              <a:rPr kumimoji="0" lang="ja-JP" altLang="en-US" sz="1950" b="0" i="0" u="none" strike="noStrike" kern="1200" cap="none" spc="0" normalizeH="0" baseline="0" noProof="0" dirty="0">
                <a:ln>
                  <a:noFill/>
                </a:ln>
                <a:solidFill>
                  <a:srgbClr val="0000FF"/>
                </a:solidFill>
                <a:effectLst/>
                <a:uLnTx/>
                <a:uFillTx/>
                <a:latin typeface="ＭＳ Ｐゴシック" panose="020B0600070205080204" pitchFamily="50" charset="-128"/>
                <a:ea typeface="ＭＳ Ｐゴシック" panose="020B0600070205080204" pitchFamily="50" charset="-128"/>
                <a:cs typeface="+mn-cs"/>
              </a:rPr>
              <a:t>と連携し地域から声を上げていくことの重要性</a:t>
            </a:r>
          </a:p>
        </p:txBody>
      </p:sp>
      <p:sp>
        <p:nvSpPr>
          <p:cNvPr id="16" name="左矢印 12">
            <a:extLst>
              <a:ext uri="{FF2B5EF4-FFF2-40B4-BE49-F238E27FC236}">
                <a16:creationId xmlns:a16="http://schemas.microsoft.com/office/drawing/2014/main" id="{CF87E422-1371-186B-2AB9-D23D720E1EAB}"/>
              </a:ext>
            </a:extLst>
          </p:cNvPr>
          <p:cNvSpPr/>
          <p:nvPr/>
        </p:nvSpPr>
        <p:spPr>
          <a:xfrm rot="13245017" flipH="1">
            <a:off x="5005048" y="3269429"/>
            <a:ext cx="2840944" cy="347436"/>
          </a:xfrm>
          <a:prstGeom prst="leftArrow">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ja-JP" altLang="en-US" sz="1463" b="0" i="0" u="none" strike="noStrike" kern="1200" cap="none" spc="0" normalizeH="0" baseline="0" noProof="0">
              <a:ln>
                <a:noFill/>
              </a:ln>
              <a:solidFill>
                <a:prstClr val="white"/>
              </a:solidFill>
              <a:effectLst/>
              <a:uLnTx/>
              <a:uFillTx/>
              <a:latin typeface="游ゴシック" panose="020F0502020204030204"/>
              <a:ea typeface="游ゴシック" panose="020B0400000000000000" pitchFamily="50" charset="-128"/>
              <a:cs typeface="+mn-cs"/>
            </a:endParaRPr>
          </a:p>
        </p:txBody>
      </p:sp>
      <p:sp>
        <p:nvSpPr>
          <p:cNvPr id="18" name="テキスト ボックス 17">
            <a:extLst>
              <a:ext uri="{FF2B5EF4-FFF2-40B4-BE49-F238E27FC236}">
                <a16:creationId xmlns:a16="http://schemas.microsoft.com/office/drawing/2014/main" id="{A9F4B9F3-E7E3-3F1B-BF24-9450222CED9A}"/>
              </a:ext>
            </a:extLst>
          </p:cNvPr>
          <p:cNvSpPr txBox="1"/>
          <p:nvPr/>
        </p:nvSpPr>
        <p:spPr>
          <a:xfrm>
            <a:off x="657717" y="1194032"/>
            <a:ext cx="1357375" cy="317459"/>
          </a:xfrm>
          <a:prstGeom prst="rect">
            <a:avLst/>
          </a:prstGeom>
          <a:noFill/>
        </p:spPr>
        <p:txBody>
          <a:bodyPr wrap="square" rtlCol="0">
            <a:spAutoFit/>
          </a:bodyP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463"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（官邸）</a:t>
            </a:r>
          </a:p>
        </p:txBody>
      </p:sp>
      <p:sp>
        <p:nvSpPr>
          <p:cNvPr id="7" name="楕円 6">
            <a:extLst>
              <a:ext uri="{FF2B5EF4-FFF2-40B4-BE49-F238E27FC236}">
                <a16:creationId xmlns:a16="http://schemas.microsoft.com/office/drawing/2014/main" id="{C267A22D-D54B-87AC-8CD5-32356CC568CB}"/>
              </a:ext>
            </a:extLst>
          </p:cNvPr>
          <p:cNvSpPr/>
          <p:nvPr/>
        </p:nvSpPr>
        <p:spPr>
          <a:xfrm>
            <a:off x="2107352" y="2990604"/>
            <a:ext cx="1455944" cy="918110"/>
          </a:xfrm>
          <a:prstGeom prst="ellipse">
            <a:avLst/>
          </a:prstGeom>
          <a:solidFill>
            <a:srgbClr val="99FFCC"/>
          </a:solidFill>
          <a:ln w="2222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625" b="1" i="0" u="none" strike="noStrike" kern="1200" cap="none" spc="0" normalizeH="0" baseline="0" noProof="0" dirty="0">
                <a:ln>
                  <a:noFill/>
                </a:ln>
                <a:solidFill>
                  <a:prstClr val="black"/>
                </a:solidFill>
                <a:effectLst/>
                <a:uLnTx/>
                <a:uFillTx/>
                <a:latin typeface="游ゴシック" panose="020F0502020204030204"/>
                <a:ea typeface="游ゴシック" panose="020B0400000000000000" pitchFamily="50" charset="-128"/>
                <a:cs typeface="+mn-cs"/>
              </a:rPr>
              <a:t>厚労族</a:t>
            </a:r>
            <a:endParaRPr kumimoji="1" lang="en-US" altLang="ja-JP" sz="1625" b="1" i="0" u="none" strike="noStrike" kern="1200" cap="none" spc="0" normalizeH="0" baseline="0" noProof="0" dirty="0">
              <a:ln>
                <a:noFill/>
              </a:ln>
              <a:solidFill>
                <a:prstClr val="black"/>
              </a:solidFill>
              <a:effectLst/>
              <a:uLnTx/>
              <a:uFillTx/>
              <a:latin typeface="游ゴシック" panose="020F0502020204030204"/>
              <a:ea typeface="游ゴシック" panose="020B0400000000000000" pitchFamily="50" charset="-128"/>
              <a:cs typeface="+mn-cs"/>
            </a:endParaRPr>
          </a:p>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625" b="1" i="0" u="none" strike="noStrike" kern="1200" cap="none" spc="0" normalizeH="0" baseline="0" noProof="0" dirty="0">
                <a:ln>
                  <a:noFill/>
                </a:ln>
                <a:solidFill>
                  <a:prstClr val="black"/>
                </a:solidFill>
                <a:effectLst/>
                <a:uLnTx/>
                <a:uFillTx/>
                <a:latin typeface="游ゴシック" panose="020F0502020204030204"/>
                <a:ea typeface="游ゴシック" panose="020B0400000000000000" pitchFamily="50" charset="-128"/>
                <a:cs typeface="+mn-cs"/>
              </a:rPr>
              <a:t>など</a:t>
            </a:r>
          </a:p>
        </p:txBody>
      </p:sp>
      <p:sp>
        <p:nvSpPr>
          <p:cNvPr id="21" name="テキスト ボックス 20">
            <a:extLst>
              <a:ext uri="{FF2B5EF4-FFF2-40B4-BE49-F238E27FC236}">
                <a16:creationId xmlns:a16="http://schemas.microsoft.com/office/drawing/2014/main" id="{F3838DB6-F2CE-9C3B-F982-40FB04137226}"/>
              </a:ext>
            </a:extLst>
          </p:cNvPr>
          <p:cNvSpPr txBox="1"/>
          <p:nvPr/>
        </p:nvSpPr>
        <p:spPr>
          <a:xfrm>
            <a:off x="291759" y="3263693"/>
            <a:ext cx="1279272" cy="317459"/>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463"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陳情・依頼</a:t>
            </a:r>
          </a:p>
        </p:txBody>
      </p:sp>
      <p:sp>
        <p:nvSpPr>
          <p:cNvPr id="48" name="左矢印 12">
            <a:extLst>
              <a:ext uri="{FF2B5EF4-FFF2-40B4-BE49-F238E27FC236}">
                <a16:creationId xmlns:a16="http://schemas.microsoft.com/office/drawing/2014/main" id="{7F85F1C2-915C-8504-6921-F088C5350BC7}"/>
              </a:ext>
            </a:extLst>
          </p:cNvPr>
          <p:cNvSpPr/>
          <p:nvPr/>
        </p:nvSpPr>
        <p:spPr>
          <a:xfrm rot="19274796" flipH="1">
            <a:off x="1765800" y="3800152"/>
            <a:ext cx="567868" cy="375104"/>
          </a:xfrm>
          <a:prstGeom prst="leftArrow">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ja-JP" altLang="en-US" sz="1463" b="0" i="0" u="none" strike="noStrike" kern="1200" cap="none" spc="0" normalizeH="0" baseline="0" noProof="0">
              <a:ln>
                <a:noFill/>
              </a:ln>
              <a:solidFill>
                <a:prstClr val="white"/>
              </a:solidFill>
              <a:effectLst/>
              <a:uLnTx/>
              <a:uFillTx/>
              <a:latin typeface="游ゴシック" panose="020F0502020204030204"/>
              <a:ea typeface="游ゴシック" panose="020B0400000000000000" pitchFamily="50" charset="-128"/>
              <a:cs typeface="+mn-cs"/>
            </a:endParaRPr>
          </a:p>
        </p:txBody>
      </p:sp>
      <p:sp>
        <p:nvSpPr>
          <p:cNvPr id="23" name="左矢印 12">
            <a:extLst>
              <a:ext uri="{FF2B5EF4-FFF2-40B4-BE49-F238E27FC236}">
                <a16:creationId xmlns:a16="http://schemas.microsoft.com/office/drawing/2014/main" id="{01AC4754-A840-A567-1678-FC8EDA8FF742}"/>
              </a:ext>
            </a:extLst>
          </p:cNvPr>
          <p:cNvSpPr/>
          <p:nvPr/>
        </p:nvSpPr>
        <p:spPr>
          <a:xfrm rot="13984157" flipH="1">
            <a:off x="2025633" y="2578527"/>
            <a:ext cx="569030" cy="406314"/>
          </a:xfrm>
          <a:prstGeom prst="leftArrow">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ja-JP" altLang="en-US" sz="1463" b="0" i="0" u="none" strike="noStrike" kern="1200" cap="none" spc="0" normalizeH="0" baseline="0" noProof="0">
              <a:ln>
                <a:noFill/>
              </a:ln>
              <a:solidFill>
                <a:prstClr val="white"/>
              </a:solidFill>
              <a:effectLst/>
              <a:uLnTx/>
              <a:uFillTx/>
              <a:latin typeface="游ゴシック" panose="020F0502020204030204"/>
              <a:ea typeface="游ゴシック" panose="020B0400000000000000" pitchFamily="50" charset="-128"/>
              <a:cs typeface="+mn-cs"/>
            </a:endParaRPr>
          </a:p>
        </p:txBody>
      </p:sp>
      <p:sp>
        <p:nvSpPr>
          <p:cNvPr id="24" name="左矢印 12">
            <a:extLst>
              <a:ext uri="{FF2B5EF4-FFF2-40B4-BE49-F238E27FC236}">
                <a16:creationId xmlns:a16="http://schemas.microsoft.com/office/drawing/2014/main" id="{7BCF47C7-958A-F502-3C90-B5B064BD605D}"/>
              </a:ext>
            </a:extLst>
          </p:cNvPr>
          <p:cNvSpPr/>
          <p:nvPr/>
        </p:nvSpPr>
        <p:spPr>
          <a:xfrm rot="19274796" flipH="1">
            <a:off x="3373137" y="2816596"/>
            <a:ext cx="389063" cy="375104"/>
          </a:xfrm>
          <a:prstGeom prst="leftArrow">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ja-JP" altLang="en-US" sz="1463" b="0" i="0" u="none" strike="noStrike" kern="1200" cap="none" spc="0" normalizeH="0" baseline="0" noProof="0">
              <a:ln>
                <a:noFill/>
              </a:ln>
              <a:solidFill>
                <a:prstClr val="white"/>
              </a:solidFill>
              <a:effectLst/>
              <a:uLnTx/>
              <a:uFillTx/>
              <a:latin typeface="游ゴシック" panose="020F0502020204030204"/>
              <a:ea typeface="游ゴシック" panose="020B0400000000000000" pitchFamily="50" charset="-128"/>
              <a:cs typeface="+mn-cs"/>
            </a:endParaRPr>
          </a:p>
        </p:txBody>
      </p:sp>
      <p:sp>
        <p:nvSpPr>
          <p:cNvPr id="25" name="左矢印 12">
            <a:extLst>
              <a:ext uri="{FF2B5EF4-FFF2-40B4-BE49-F238E27FC236}">
                <a16:creationId xmlns:a16="http://schemas.microsoft.com/office/drawing/2014/main" id="{70D882AC-99FE-A8BB-A929-FEEB141782AB}"/>
              </a:ext>
            </a:extLst>
          </p:cNvPr>
          <p:cNvSpPr/>
          <p:nvPr/>
        </p:nvSpPr>
        <p:spPr>
          <a:xfrm rot="3277799" flipH="1">
            <a:off x="2872749" y="3930957"/>
            <a:ext cx="576908" cy="375104"/>
          </a:xfrm>
          <a:prstGeom prst="leftArrow">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ja-JP" altLang="en-US" sz="1463" b="0" i="0" u="none" strike="noStrike" kern="1200" cap="none" spc="0" normalizeH="0" baseline="0" noProof="0">
              <a:ln>
                <a:noFill/>
              </a:ln>
              <a:solidFill>
                <a:prstClr val="white"/>
              </a:solidFill>
              <a:effectLst/>
              <a:uLnTx/>
              <a:uFillTx/>
              <a:latin typeface="游ゴシック" panose="020F0502020204030204"/>
              <a:ea typeface="游ゴシック" panose="020B0400000000000000" pitchFamily="50" charset="-128"/>
              <a:cs typeface="+mn-cs"/>
            </a:endParaRPr>
          </a:p>
        </p:txBody>
      </p:sp>
      <p:sp>
        <p:nvSpPr>
          <p:cNvPr id="26" name="左矢印 12">
            <a:extLst>
              <a:ext uri="{FF2B5EF4-FFF2-40B4-BE49-F238E27FC236}">
                <a16:creationId xmlns:a16="http://schemas.microsoft.com/office/drawing/2014/main" id="{9A086C77-C7E4-BC61-E1FC-09C7F5A1033B}"/>
              </a:ext>
            </a:extLst>
          </p:cNvPr>
          <p:cNvSpPr/>
          <p:nvPr/>
        </p:nvSpPr>
        <p:spPr>
          <a:xfrm rot="16200000" flipH="1">
            <a:off x="3581955" y="3613622"/>
            <a:ext cx="755216" cy="406314"/>
          </a:xfrm>
          <a:prstGeom prst="leftArrow">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ja-JP" altLang="en-US" sz="1463" b="0" i="0" u="none" strike="noStrike" kern="1200" cap="none" spc="0" normalizeH="0" baseline="0" noProof="0">
              <a:ln>
                <a:noFill/>
              </a:ln>
              <a:solidFill>
                <a:prstClr val="white"/>
              </a:solidFill>
              <a:effectLst/>
              <a:uLnTx/>
              <a:uFillTx/>
              <a:latin typeface="游ゴシック" panose="020F0502020204030204"/>
              <a:ea typeface="游ゴシック" panose="020B0400000000000000" pitchFamily="50" charset="-128"/>
              <a:cs typeface="+mn-cs"/>
            </a:endParaRPr>
          </a:p>
        </p:txBody>
      </p:sp>
      <p:pic>
        <p:nvPicPr>
          <p:cNvPr id="37" name="図 36">
            <a:extLst>
              <a:ext uri="{FF2B5EF4-FFF2-40B4-BE49-F238E27FC236}">
                <a16:creationId xmlns:a16="http://schemas.microsoft.com/office/drawing/2014/main" id="{A712A118-31DC-18BC-E9AA-45FBD7D09B59}"/>
              </a:ext>
            </a:extLst>
          </p:cNvPr>
          <p:cNvPicPr>
            <a:picLocks noChangeAspect="1"/>
          </p:cNvPicPr>
          <p:nvPr/>
        </p:nvPicPr>
        <p:blipFill>
          <a:blip r:embed="rId8"/>
          <a:stretch>
            <a:fillRect/>
          </a:stretch>
        </p:blipFill>
        <p:spPr>
          <a:xfrm>
            <a:off x="4791087" y="2969642"/>
            <a:ext cx="302204" cy="294521"/>
          </a:xfrm>
          <a:prstGeom prst="rect">
            <a:avLst/>
          </a:prstGeom>
        </p:spPr>
      </p:pic>
      <p:sp>
        <p:nvSpPr>
          <p:cNvPr id="13" name="テキスト ボックス 12">
            <a:extLst>
              <a:ext uri="{FF2B5EF4-FFF2-40B4-BE49-F238E27FC236}">
                <a16:creationId xmlns:a16="http://schemas.microsoft.com/office/drawing/2014/main" id="{33015667-F20C-034B-F1F3-D382E2C84FDA}"/>
              </a:ext>
            </a:extLst>
          </p:cNvPr>
          <p:cNvSpPr txBox="1"/>
          <p:nvPr/>
        </p:nvSpPr>
        <p:spPr>
          <a:xfrm>
            <a:off x="5837334" y="2825111"/>
            <a:ext cx="1279272" cy="542584"/>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463"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各地域の実情</a:t>
            </a:r>
          </a:p>
        </p:txBody>
      </p:sp>
      <p:sp>
        <p:nvSpPr>
          <p:cNvPr id="62" name="テキスト ボックス 61">
            <a:extLst>
              <a:ext uri="{FF2B5EF4-FFF2-40B4-BE49-F238E27FC236}">
                <a16:creationId xmlns:a16="http://schemas.microsoft.com/office/drawing/2014/main" id="{92C305D1-6C2F-7015-AE01-3372737435E8}"/>
              </a:ext>
            </a:extLst>
          </p:cNvPr>
          <p:cNvSpPr txBox="1"/>
          <p:nvPr/>
        </p:nvSpPr>
        <p:spPr>
          <a:xfrm>
            <a:off x="1634250" y="3787289"/>
            <a:ext cx="863337" cy="542584"/>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463"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働きかけ</a:t>
            </a:r>
          </a:p>
        </p:txBody>
      </p:sp>
      <p:sp>
        <p:nvSpPr>
          <p:cNvPr id="17" name="四角形: 角を丸くする 16">
            <a:extLst>
              <a:ext uri="{FF2B5EF4-FFF2-40B4-BE49-F238E27FC236}">
                <a16:creationId xmlns:a16="http://schemas.microsoft.com/office/drawing/2014/main" id="{EE187A02-3A72-37AA-4487-EA6D8D730364}"/>
              </a:ext>
            </a:extLst>
          </p:cNvPr>
          <p:cNvSpPr/>
          <p:nvPr/>
        </p:nvSpPr>
        <p:spPr>
          <a:xfrm>
            <a:off x="1902995" y="4359722"/>
            <a:ext cx="2074803" cy="528311"/>
          </a:xfrm>
          <a:prstGeom prst="roundRect">
            <a:avLst/>
          </a:pr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463"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自民党</a:t>
            </a:r>
            <a:endParaRPr kumimoji="1" lang="en-US" altLang="ja-JP" sz="1463"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ctr" defTabSz="742950" rtl="0" eaLnBrk="1" fontAlgn="auto" latinLnBrk="0" hangingPunct="1">
              <a:lnSpc>
                <a:spcPct val="100000"/>
              </a:lnSpc>
              <a:spcBef>
                <a:spcPts val="0"/>
              </a:spcBef>
              <a:spcAft>
                <a:spcPts val="0"/>
              </a:spcAft>
              <a:buClrTx/>
              <a:buSzTx/>
              <a:buFontTx/>
              <a:buNone/>
              <a:tabLst/>
              <a:defRPr/>
            </a:pPr>
            <a:r>
              <a:rPr kumimoji="1" lang="zh-CN" altLang="en-US" sz="1463"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社会保障制度調査会等</a:t>
            </a:r>
          </a:p>
        </p:txBody>
      </p:sp>
      <p:sp>
        <p:nvSpPr>
          <p:cNvPr id="46" name="四角形: 角を丸くする 45">
            <a:extLst>
              <a:ext uri="{FF2B5EF4-FFF2-40B4-BE49-F238E27FC236}">
                <a16:creationId xmlns:a16="http://schemas.microsoft.com/office/drawing/2014/main" id="{515BA053-79C8-3091-0EF2-59635FB083F8}"/>
              </a:ext>
            </a:extLst>
          </p:cNvPr>
          <p:cNvSpPr/>
          <p:nvPr/>
        </p:nvSpPr>
        <p:spPr>
          <a:xfrm>
            <a:off x="3737213" y="2909990"/>
            <a:ext cx="1382626" cy="528311"/>
          </a:xfrm>
          <a:prstGeom prst="roundRect">
            <a:avLst/>
          </a:prstGeom>
          <a:solidFill>
            <a:srgbClr val="FFE8D1"/>
          </a:solidFill>
          <a:ln>
            <a:solidFill>
              <a:srgbClr val="FF99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zh-CN" altLang="en-US" sz="1625"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政務調査会</a:t>
            </a:r>
          </a:p>
        </p:txBody>
      </p:sp>
      <p:pic>
        <p:nvPicPr>
          <p:cNvPr id="4" name="図 3">
            <a:extLst>
              <a:ext uri="{FF2B5EF4-FFF2-40B4-BE49-F238E27FC236}">
                <a16:creationId xmlns:a16="http://schemas.microsoft.com/office/drawing/2014/main" id="{1ECB8A69-78FA-D76F-3D90-E9C428D1F197}"/>
              </a:ext>
            </a:extLst>
          </p:cNvPr>
          <p:cNvPicPr>
            <a:picLocks noChangeAspect="1"/>
          </p:cNvPicPr>
          <p:nvPr/>
        </p:nvPicPr>
        <p:blipFill>
          <a:blip r:embed="rId9"/>
          <a:stretch>
            <a:fillRect/>
          </a:stretch>
        </p:blipFill>
        <p:spPr>
          <a:xfrm>
            <a:off x="8277592" y="4766007"/>
            <a:ext cx="1126827" cy="1006311"/>
          </a:xfrm>
          <a:prstGeom prst="rect">
            <a:avLst/>
          </a:prstGeom>
        </p:spPr>
      </p:pic>
      <p:sp>
        <p:nvSpPr>
          <p:cNvPr id="54" name="アーチ 53">
            <a:extLst>
              <a:ext uri="{FF2B5EF4-FFF2-40B4-BE49-F238E27FC236}">
                <a16:creationId xmlns:a16="http://schemas.microsoft.com/office/drawing/2014/main" id="{D27ECA06-EAF7-9E37-FA05-93B7BF9F25B8}"/>
              </a:ext>
            </a:extLst>
          </p:cNvPr>
          <p:cNvSpPr/>
          <p:nvPr/>
        </p:nvSpPr>
        <p:spPr>
          <a:xfrm rot="10800000">
            <a:off x="7574334" y="5284155"/>
            <a:ext cx="1001308" cy="571483"/>
          </a:xfrm>
          <a:prstGeom prst="blockArc">
            <a:avLst>
              <a:gd name="adj1" fmla="val 10800000"/>
              <a:gd name="adj2" fmla="val 72775"/>
              <a:gd name="adj3" fmla="val 23631"/>
            </a:avLst>
          </a:prstGeom>
          <a:solidFill>
            <a:srgbClr val="99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ja-JP" altLang="en-US" sz="1463" b="0" i="0" u="none" strike="noStrike" kern="1200" cap="none" spc="0" normalizeH="0" baseline="0" noProof="0">
              <a:ln>
                <a:noFill/>
              </a:ln>
              <a:solidFill>
                <a:prstClr val="black"/>
              </a:solidFill>
              <a:effectLst/>
              <a:uLnTx/>
              <a:uFillTx/>
              <a:latin typeface="游ゴシック" panose="020F0502020204030204"/>
              <a:ea typeface="游ゴシック" panose="020B0400000000000000" pitchFamily="50" charset="-128"/>
              <a:cs typeface="+mn-cs"/>
            </a:endParaRPr>
          </a:p>
        </p:txBody>
      </p:sp>
      <p:sp>
        <p:nvSpPr>
          <p:cNvPr id="1035" name="テキスト ボックス 1034">
            <a:extLst>
              <a:ext uri="{FF2B5EF4-FFF2-40B4-BE49-F238E27FC236}">
                <a16:creationId xmlns:a16="http://schemas.microsoft.com/office/drawing/2014/main" id="{A1F5D52F-8FCC-6F23-CCE5-EC0131FDF806}"/>
              </a:ext>
            </a:extLst>
          </p:cNvPr>
          <p:cNvSpPr txBox="1"/>
          <p:nvPr/>
        </p:nvSpPr>
        <p:spPr>
          <a:xfrm>
            <a:off x="7680534" y="5846975"/>
            <a:ext cx="1539844" cy="317459"/>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463" b="0" i="0" u="none" strike="noStrike" kern="1200" cap="none" spc="0" normalizeH="0" baseline="0" noProof="0" dirty="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普段からの連携</a:t>
            </a:r>
          </a:p>
        </p:txBody>
      </p:sp>
      <p:sp>
        <p:nvSpPr>
          <p:cNvPr id="2" name="テキスト ボックス 1">
            <a:extLst>
              <a:ext uri="{FF2B5EF4-FFF2-40B4-BE49-F238E27FC236}">
                <a16:creationId xmlns:a16="http://schemas.microsoft.com/office/drawing/2014/main" id="{98B59317-D0C4-0297-4BBC-AF74204B219E}"/>
              </a:ext>
            </a:extLst>
          </p:cNvPr>
          <p:cNvSpPr txBox="1"/>
          <p:nvPr/>
        </p:nvSpPr>
        <p:spPr>
          <a:xfrm>
            <a:off x="5878302" y="1187169"/>
            <a:ext cx="3790774" cy="317459"/>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endParaRPr kumimoji="1" lang="en-US" altLang="ja-JP" sz="1463"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pic>
        <p:nvPicPr>
          <p:cNvPr id="9" name="Picture 2" descr="拡声器・メガホンのイラスト">
            <a:extLst>
              <a:ext uri="{FF2B5EF4-FFF2-40B4-BE49-F238E27FC236}">
                <a16:creationId xmlns:a16="http://schemas.microsoft.com/office/drawing/2014/main" id="{F57DADAB-0C11-AE36-71B0-022309EACAC7}"/>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173225" y="3594916"/>
            <a:ext cx="283888" cy="270402"/>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拡声器・メガホンのイラスト">
            <a:extLst>
              <a:ext uri="{FF2B5EF4-FFF2-40B4-BE49-F238E27FC236}">
                <a16:creationId xmlns:a16="http://schemas.microsoft.com/office/drawing/2014/main" id="{ED35D952-CB82-4531-0D06-AD15442E81E5}"/>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006992" y="5570014"/>
            <a:ext cx="658824" cy="627530"/>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2" descr="拡声器・メガホンのイラスト">
            <a:extLst>
              <a:ext uri="{FF2B5EF4-FFF2-40B4-BE49-F238E27FC236}">
                <a16:creationId xmlns:a16="http://schemas.microsoft.com/office/drawing/2014/main" id="{63E5660F-3566-D19C-FE5E-EEE8DE2ABDFF}"/>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6875411" y="3205599"/>
            <a:ext cx="318256" cy="303139"/>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2" descr="拡声器・メガホンのイラスト">
            <a:extLst>
              <a:ext uri="{FF2B5EF4-FFF2-40B4-BE49-F238E27FC236}">
                <a16:creationId xmlns:a16="http://schemas.microsoft.com/office/drawing/2014/main" id="{023C5D74-FA37-8C54-1BA7-03A5FF403114}"/>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760015" y="4131034"/>
            <a:ext cx="336070" cy="320106"/>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2" descr="拡声器・メガホンのイラスト">
            <a:extLst>
              <a:ext uri="{FF2B5EF4-FFF2-40B4-BE49-F238E27FC236}">
                <a16:creationId xmlns:a16="http://schemas.microsoft.com/office/drawing/2014/main" id="{364C5989-5E7C-2B8D-E881-5DD8A6150A48}"/>
              </a:ext>
            </a:extLst>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7765118" y="2379438"/>
            <a:ext cx="293626" cy="279679"/>
          </a:xfrm>
          <a:prstGeom prst="rect">
            <a:avLst/>
          </a:prstGeom>
          <a:noFill/>
          <a:extLst>
            <a:ext uri="{909E8E84-426E-40DD-AFC4-6F175D3DCCD1}">
              <a14:hiddenFill xmlns:a14="http://schemas.microsoft.com/office/drawing/2010/main">
                <a:solidFill>
                  <a:srgbClr val="FFFFFF"/>
                </a:solidFill>
              </a14:hiddenFill>
            </a:ext>
          </a:extLst>
        </p:spPr>
      </p:pic>
      <p:pic>
        <p:nvPicPr>
          <p:cNvPr id="34" name="Picture 2" descr="拡声器・メガホンのイラスト">
            <a:extLst>
              <a:ext uri="{FF2B5EF4-FFF2-40B4-BE49-F238E27FC236}">
                <a16:creationId xmlns:a16="http://schemas.microsoft.com/office/drawing/2014/main" id="{95B30352-6FEF-9DAC-446E-2DF1A7A3773A}"/>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7361855" y="3012796"/>
            <a:ext cx="303853" cy="289420"/>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2" descr="拡声器・メガホンのイラスト">
            <a:extLst>
              <a:ext uri="{FF2B5EF4-FFF2-40B4-BE49-F238E27FC236}">
                <a16:creationId xmlns:a16="http://schemas.microsoft.com/office/drawing/2014/main" id="{25EEAF63-995F-7AAC-CB6B-5C5DAAE54E80}"/>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1788352" y="1762031"/>
            <a:ext cx="1196092" cy="1139277"/>
          </a:xfrm>
          <a:prstGeom prst="rect">
            <a:avLst/>
          </a:prstGeom>
          <a:noFill/>
          <a:extLst>
            <a:ext uri="{909E8E84-426E-40DD-AFC4-6F175D3DCCD1}">
              <a14:hiddenFill xmlns:a14="http://schemas.microsoft.com/office/drawing/2010/main">
                <a:solidFill>
                  <a:srgbClr val="FFFFFF"/>
                </a:solidFill>
              </a14:hiddenFill>
            </a:ext>
          </a:extLst>
        </p:spPr>
      </p:pic>
      <p:pic>
        <p:nvPicPr>
          <p:cNvPr id="40" name="Picture 2" descr="拡声器・メガホンのイラスト">
            <a:extLst>
              <a:ext uri="{FF2B5EF4-FFF2-40B4-BE49-F238E27FC236}">
                <a16:creationId xmlns:a16="http://schemas.microsoft.com/office/drawing/2014/main" id="{C18B9C34-0D79-EAB2-F0B0-2CB792720AFD}"/>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714062" y="2537248"/>
            <a:ext cx="673449" cy="641460"/>
          </a:xfrm>
          <a:prstGeom prst="rect">
            <a:avLst/>
          </a:prstGeom>
          <a:noFill/>
          <a:extLst>
            <a:ext uri="{909E8E84-426E-40DD-AFC4-6F175D3DCCD1}">
              <a14:hiddenFill xmlns:a14="http://schemas.microsoft.com/office/drawing/2010/main">
                <a:solidFill>
                  <a:srgbClr val="FFFFFF"/>
                </a:solidFill>
              </a14:hiddenFill>
            </a:ext>
          </a:extLst>
        </p:spPr>
      </p:pic>
      <p:pic>
        <p:nvPicPr>
          <p:cNvPr id="43" name="Picture 2" descr="拡声器・メガホンのイラスト">
            <a:extLst>
              <a:ext uri="{FF2B5EF4-FFF2-40B4-BE49-F238E27FC236}">
                <a16:creationId xmlns:a16="http://schemas.microsoft.com/office/drawing/2014/main" id="{FF9DBDB3-F89D-B134-AB46-DCAD5A01657B}"/>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15545" y="2724582"/>
            <a:ext cx="700749" cy="667462"/>
          </a:xfrm>
          <a:prstGeom prst="rect">
            <a:avLst/>
          </a:prstGeom>
          <a:noFill/>
          <a:extLst>
            <a:ext uri="{909E8E84-426E-40DD-AFC4-6F175D3DCCD1}">
              <a14:hiddenFill xmlns:a14="http://schemas.microsoft.com/office/drawing/2010/main">
                <a:solidFill>
                  <a:srgbClr val="FFFFFF"/>
                </a:solidFill>
              </a14:hiddenFill>
            </a:ext>
          </a:extLst>
        </p:spPr>
      </p:pic>
      <p:sp>
        <p:nvSpPr>
          <p:cNvPr id="45" name="テキスト ボックス 44">
            <a:extLst>
              <a:ext uri="{FF2B5EF4-FFF2-40B4-BE49-F238E27FC236}">
                <a16:creationId xmlns:a16="http://schemas.microsoft.com/office/drawing/2014/main" id="{B7AA0108-5301-DF0D-2F43-9A3C3224BEAE}"/>
              </a:ext>
            </a:extLst>
          </p:cNvPr>
          <p:cNvSpPr txBox="1"/>
          <p:nvPr/>
        </p:nvSpPr>
        <p:spPr>
          <a:xfrm>
            <a:off x="2907906" y="3937330"/>
            <a:ext cx="582129" cy="317459"/>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463"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主張</a:t>
            </a:r>
          </a:p>
        </p:txBody>
      </p:sp>
      <p:sp>
        <p:nvSpPr>
          <p:cNvPr id="1030" name="テキスト ボックス 1029">
            <a:extLst>
              <a:ext uri="{FF2B5EF4-FFF2-40B4-BE49-F238E27FC236}">
                <a16:creationId xmlns:a16="http://schemas.microsoft.com/office/drawing/2014/main" id="{42D19478-DFAB-C5CC-63D1-D265B9F0A4FA}"/>
              </a:ext>
            </a:extLst>
          </p:cNvPr>
          <p:cNvSpPr txBox="1"/>
          <p:nvPr/>
        </p:nvSpPr>
        <p:spPr>
          <a:xfrm>
            <a:off x="3528521" y="3618450"/>
            <a:ext cx="863337" cy="317459"/>
          </a:xfrm>
          <a:prstGeom prst="rect">
            <a:avLst/>
          </a:prstGeom>
          <a:noFill/>
        </p:spPr>
        <p:txBody>
          <a:bodyPr wrap="square" rtlCol="0">
            <a:spAutoFit/>
          </a:bodyP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463"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報告</a:t>
            </a:r>
          </a:p>
        </p:txBody>
      </p:sp>
      <p:sp>
        <p:nvSpPr>
          <p:cNvPr id="1039" name="四角形: 角を丸くする 1038">
            <a:extLst>
              <a:ext uri="{FF2B5EF4-FFF2-40B4-BE49-F238E27FC236}">
                <a16:creationId xmlns:a16="http://schemas.microsoft.com/office/drawing/2014/main" id="{9B70C88E-94D4-3AE4-0796-DEEAF6F2A30C}"/>
              </a:ext>
            </a:extLst>
          </p:cNvPr>
          <p:cNvSpPr/>
          <p:nvPr/>
        </p:nvSpPr>
        <p:spPr>
          <a:xfrm>
            <a:off x="5198681" y="1117445"/>
            <a:ext cx="4636501" cy="1174262"/>
          </a:xfrm>
          <a:prstGeom prst="roundRect">
            <a:avLst/>
          </a:prstGeom>
          <a:solidFill>
            <a:srgbClr val="FFCCFF"/>
          </a:solidFill>
          <a:ln w="317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788" b="1" i="0" u="none" strike="noStrike" kern="1200" cap="none" spc="0" normalizeH="0" baseline="0" noProof="0" dirty="0">
                <a:ln>
                  <a:noFill/>
                </a:ln>
                <a:solidFill>
                  <a:srgbClr val="FF0000"/>
                </a:solidFill>
                <a:effectLst/>
                <a:uLnTx/>
                <a:uFillTx/>
                <a:latin typeface="Hiragino Maru Gothic Pro W4" panose="020F0400000000000000" pitchFamily="34" charset="-128"/>
                <a:ea typeface="Hiragino Maru Gothic Pro W4" panose="020F0400000000000000" pitchFamily="34" charset="-128"/>
                <a:cs typeface="+mn-cs"/>
              </a:rPr>
              <a:t>各地域からの声（厚労族以外も）を集めて与党に届け、その声をさらに</a:t>
            </a:r>
            <a:endParaRPr kumimoji="1" lang="en-US" altLang="ja-JP" sz="1788" b="1" i="0" u="none" strike="noStrike" kern="1200" cap="none" spc="0" normalizeH="0" baseline="0" noProof="0" dirty="0">
              <a:ln>
                <a:noFill/>
              </a:ln>
              <a:solidFill>
                <a:srgbClr val="FF0000"/>
              </a:solidFill>
              <a:effectLst/>
              <a:uLnTx/>
              <a:uFillTx/>
              <a:latin typeface="Hiragino Maru Gothic Pro W4" panose="020F0400000000000000" pitchFamily="34" charset="-128"/>
              <a:ea typeface="Hiragino Maru Gothic Pro W4" panose="020F0400000000000000" pitchFamily="34" charset="-128"/>
              <a:cs typeface="+mn-cs"/>
            </a:endParaRPr>
          </a:p>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788" b="1" i="0" u="none" strike="noStrike" kern="1200" cap="none" spc="0" normalizeH="0" baseline="0" noProof="0" dirty="0">
                <a:ln>
                  <a:noFill/>
                </a:ln>
                <a:solidFill>
                  <a:srgbClr val="FF0000"/>
                </a:solidFill>
                <a:effectLst/>
                <a:uLnTx/>
                <a:uFillTx/>
                <a:latin typeface="Hiragino Maru Gothic Pro W4" panose="020F0400000000000000" pitchFamily="34" charset="-128"/>
                <a:ea typeface="Hiragino Maru Gothic Pro W4" panose="020F0400000000000000" pitchFamily="34" charset="-128"/>
                <a:cs typeface="+mn-cs"/>
              </a:rPr>
              <a:t>官邸に届けていただくことが重要</a:t>
            </a:r>
          </a:p>
        </p:txBody>
      </p:sp>
      <p:sp>
        <p:nvSpPr>
          <p:cNvPr id="5" name="テキスト ボックス 4">
            <a:extLst>
              <a:ext uri="{FF2B5EF4-FFF2-40B4-BE49-F238E27FC236}">
                <a16:creationId xmlns:a16="http://schemas.microsoft.com/office/drawing/2014/main" id="{648BFACA-115C-991E-9DED-0987C6CEC8FB}"/>
              </a:ext>
            </a:extLst>
          </p:cNvPr>
          <p:cNvSpPr txBox="1"/>
          <p:nvPr/>
        </p:nvSpPr>
        <p:spPr>
          <a:xfrm>
            <a:off x="2127422" y="3579427"/>
            <a:ext cx="1539844" cy="317459"/>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463" b="0" i="0" u="none" strike="noStrike" kern="1200" cap="none" spc="0" normalizeH="0" baseline="0" noProof="0" dirty="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普段からの連携</a:t>
            </a:r>
          </a:p>
        </p:txBody>
      </p:sp>
      <p:sp>
        <p:nvSpPr>
          <p:cNvPr id="8" name="テキスト ボックス 7">
            <a:extLst>
              <a:ext uri="{FF2B5EF4-FFF2-40B4-BE49-F238E27FC236}">
                <a16:creationId xmlns:a16="http://schemas.microsoft.com/office/drawing/2014/main" id="{FA923913-DB0C-EDF8-6269-D2D495A8CE63}"/>
              </a:ext>
            </a:extLst>
          </p:cNvPr>
          <p:cNvSpPr txBox="1"/>
          <p:nvPr/>
        </p:nvSpPr>
        <p:spPr>
          <a:xfrm>
            <a:off x="3198971" y="2840564"/>
            <a:ext cx="863337" cy="317459"/>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463"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主張</a:t>
            </a:r>
          </a:p>
        </p:txBody>
      </p:sp>
      <p:sp>
        <p:nvSpPr>
          <p:cNvPr id="19" name="四角形: 角を丸くする 18">
            <a:extLst>
              <a:ext uri="{FF2B5EF4-FFF2-40B4-BE49-F238E27FC236}">
                <a16:creationId xmlns:a16="http://schemas.microsoft.com/office/drawing/2014/main" id="{A9E3963B-7CDF-C320-0F62-D545515EF73A}"/>
              </a:ext>
            </a:extLst>
          </p:cNvPr>
          <p:cNvSpPr/>
          <p:nvPr/>
        </p:nvSpPr>
        <p:spPr>
          <a:xfrm>
            <a:off x="7945607" y="4286642"/>
            <a:ext cx="1719713" cy="1514208"/>
          </a:xfrm>
          <a:prstGeom prst="round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ja-JP" altLang="en-US" sz="1463" b="0" i="0" u="none" strike="noStrike" kern="1200" cap="none" spc="0" normalizeH="0" baseline="0" noProof="0">
              <a:ln>
                <a:noFill/>
              </a:ln>
              <a:solidFill>
                <a:prstClr val="white"/>
              </a:solidFill>
              <a:effectLst/>
              <a:uLnTx/>
              <a:uFillTx/>
              <a:latin typeface="游ゴシック" panose="020F0502020204030204"/>
              <a:ea typeface="游ゴシック" panose="020B0400000000000000" pitchFamily="50" charset="-128"/>
              <a:cs typeface="+mn-cs"/>
            </a:endParaRPr>
          </a:p>
        </p:txBody>
      </p:sp>
      <p:sp>
        <p:nvSpPr>
          <p:cNvPr id="20" name="吹き出し: 角を丸めた四角形 19">
            <a:extLst>
              <a:ext uri="{FF2B5EF4-FFF2-40B4-BE49-F238E27FC236}">
                <a16:creationId xmlns:a16="http://schemas.microsoft.com/office/drawing/2014/main" id="{1C4C3E4C-A95E-3EEB-9828-270BF6500F01}"/>
              </a:ext>
            </a:extLst>
          </p:cNvPr>
          <p:cNvSpPr/>
          <p:nvPr/>
        </p:nvSpPr>
        <p:spPr>
          <a:xfrm>
            <a:off x="8012188" y="3171282"/>
            <a:ext cx="1748488" cy="995135"/>
          </a:xfrm>
          <a:prstGeom prst="wedgeRoundRectCallout">
            <a:avLst>
              <a:gd name="adj1" fmla="val 6703"/>
              <a:gd name="adj2" fmla="val 74382"/>
              <a:gd name="adj3" fmla="val 16667"/>
            </a:avLst>
          </a:prstGeom>
          <a:solidFill>
            <a:srgbClr val="FFCCFF"/>
          </a:solidFill>
          <a:ln w="254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463" b="1" i="0" u="none" strike="noStrike" kern="1200" cap="none" spc="0" normalizeH="0" baseline="0" noProof="0" dirty="0">
                <a:ln>
                  <a:noFill/>
                </a:ln>
                <a:solidFill>
                  <a:srgbClr val="FF0000"/>
                </a:solidFill>
                <a:effectLst/>
                <a:uLnTx/>
                <a:uFillTx/>
                <a:latin typeface="游ゴシック" panose="020F0502020204030204"/>
                <a:ea typeface="游ゴシック" panose="020B0400000000000000" pitchFamily="50" charset="-128"/>
                <a:cs typeface="+mn-cs"/>
              </a:rPr>
              <a:t>厚労族はもちろん厚労族以外の議員も非常に重要</a:t>
            </a:r>
          </a:p>
        </p:txBody>
      </p:sp>
      <p:sp>
        <p:nvSpPr>
          <p:cNvPr id="27" name="左矢印 12">
            <a:extLst>
              <a:ext uri="{FF2B5EF4-FFF2-40B4-BE49-F238E27FC236}">
                <a16:creationId xmlns:a16="http://schemas.microsoft.com/office/drawing/2014/main" id="{84018D18-C55F-A12A-0897-412A9022DEEB}"/>
              </a:ext>
            </a:extLst>
          </p:cNvPr>
          <p:cNvSpPr/>
          <p:nvPr/>
        </p:nvSpPr>
        <p:spPr>
          <a:xfrm flipH="1">
            <a:off x="2496300" y="1457885"/>
            <a:ext cx="839726" cy="317550"/>
          </a:xfrm>
          <a:prstGeom prst="leftArrow">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ja-JP" altLang="en-US" sz="1463" b="0" i="0" u="none" strike="noStrike" kern="1200" cap="none" spc="0" normalizeH="0" baseline="0" noProof="0">
              <a:ln>
                <a:noFill/>
              </a:ln>
              <a:solidFill>
                <a:prstClr val="white"/>
              </a:solidFill>
              <a:effectLst/>
              <a:uLnTx/>
              <a:uFillTx/>
              <a:latin typeface="游ゴシック" panose="020F0502020204030204"/>
              <a:ea typeface="游ゴシック" panose="020B0400000000000000" pitchFamily="50" charset="-128"/>
              <a:cs typeface="+mn-cs"/>
            </a:endParaRPr>
          </a:p>
        </p:txBody>
      </p:sp>
      <p:sp>
        <p:nvSpPr>
          <p:cNvPr id="38" name="矢印: 左右 37">
            <a:extLst>
              <a:ext uri="{FF2B5EF4-FFF2-40B4-BE49-F238E27FC236}">
                <a16:creationId xmlns:a16="http://schemas.microsoft.com/office/drawing/2014/main" id="{64A08515-31BB-F60E-8DFE-A1E0AE675605}"/>
              </a:ext>
            </a:extLst>
          </p:cNvPr>
          <p:cNvSpPr/>
          <p:nvPr/>
        </p:nvSpPr>
        <p:spPr>
          <a:xfrm rot="1481712">
            <a:off x="2431551" y="1866562"/>
            <a:ext cx="1201305" cy="397985"/>
          </a:xfrm>
          <a:prstGeom prst="leftRightArrow">
            <a:avLst/>
          </a:prstGeom>
          <a:solidFill>
            <a:srgbClr val="FFCD2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742950" rtl="0" eaLnBrk="1" fontAlgn="auto" latinLnBrk="0" hangingPunct="1">
              <a:lnSpc>
                <a:spcPct val="100000"/>
              </a:lnSpc>
              <a:spcBef>
                <a:spcPts val="0"/>
              </a:spcBef>
              <a:spcAft>
                <a:spcPts val="0"/>
              </a:spcAft>
              <a:buClrTx/>
              <a:buSzTx/>
              <a:buFontTx/>
              <a:buNone/>
              <a:tabLst/>
              <a:defRPr/>
            </a:pPr>
            <a:endParaRPr kumimoji="1" lang="ja-JP" altLang="en-US" sz="1463" b="0" i="0" u="none" strike="noStrike" kern="1200" cap="none" spc="0" normalizeH="0" baseline="0" noProof="0">
              <a:ln>
                <a:noFill/>
              </a:ln>
              <a:solidFill>
                <a:prstClr val="white"/>
              </a:solidFill>
              <a:effectLst/>
              <a:uLnTx/>
              <a:uFillTx/>
              <a:latin typeface="游ゴシック" panose="020F0502020204030204"/>
              <a:ea typeface="游ゴシック" panose="020B0400000000000000" pitchFamily="50" charset="-128"/>
              <a:cs typeface="+mn-cs"/>
            </a:endParaRPr>
          </a:p>
        </p:txBody>
      </p:sp>
      <p:sp>
        <p:nvSpPr>
          <p:cNvPr id="49" name="テキスト ボックス 48">
            <a:extLst>
              <a:ext uri="{FF2B5EF4-FFF2-40B4-BE49-F238E27FC236}">
                <a16:creationId xmlns:a16="http://schemas.microsoft.com/office/drawing/2014/main" id="{4719777E-388D-434F-11E3-AC93ED7039EF}"/>
              </a:ext>
            </a:extLst>
          </p:cNvPr>
          <p:cNvSpPr txBox="1"/>
          <p:nvPr/>
        </p:nvSpPr>
        <p:spPr>
          <a:xfrm>
            <a:off x="1623655" y="2637244"/>
            <a:ext cx="1517223" cy="317459"/>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463"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解決方法を模索</a:t>
            </a:r>
          </a:p>
        </p:txBody>
      </p:sp>
      <p:pic>
        <p:nvPicPr>
          <p:cNvPr id="41" name="Picture 2" descr="拡声器・メガホンのイラスト">
            <a:extLst>
              <a:ext uri="{FF2B5EF4-FFF2-40B4-BE49-F238E27FC236}">
                <a16:creationId xmlns:a16="http://schemas.microsoft.com/office/drawing/2014/main" id="{741E729E-968A-3D7D-18F8-A505BA1B96B5}"/>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6560735" y="3934273"/>
            <a:ext cx="318256" cy="303139"/>
          </a:xfrm>
          <a:prstGeom prst="rect">
            <a:avLst/>
          </a:prstGeom>
          <a:noFill/>
          <a:extLst>
            <a:ext uri="{909E8E84-426E-40DD-AFC4-6F175D3DCCD1}">
              <a14:hiddenFill xmlns:a14="http://schemas.microsoft.com/office/drawing/2010/main">
                <a:solidFill>
                  <a:srgbClr val="FFFFFF"/>
                </a:solidFill>
              </a14:hiddenFill>
            </a:ext>
          </a:extLst>
        </p:spPr>
      </p:pic>
      <p:sp>
        <p:nvSpPr>
          <p:cNvPr id="3" name="四角形: 角を丸くする 2">
            <a:extLst>
              <a:ext uri="{FF2B5EF4-FFF2-40B4-BE49-F238E27FC236}">
                <a16:creationId xmlns:a16="http://schemas.microsoft.com/office/drawing/2014/main" id="{9BF34A77-0C0B-B500-1D92-485567E0FA67}"/>
              </a:ext>
            </a:extLst>
          </p:cNvPr>
          <p:cNvSpPr/>
          <p:nvPr/>
        </p:nvSpPr>
        <p:spPr>
          <a:xfrm>
            <a:off x="4506665" y="4367049"/>
            <a:ext cx="1282355" cy="440954"/>
          </a:xfrm>
          <a:prstGeom prst="roundRect">
            <a:avLst/>
          </a:prstGeom>
          <a:solidFill>
            <a:schemeClr val="accent2">
              <a:lumMod val="75000"/>
            </a:schemeClr>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463"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財政健全化</a:t>
            </a:r>
            <a:endParaRPr kumimoji="1" lang="zh-CN" altLang="en-US" sz="1463"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2" name="テキスト ボックス 21">
            <a:extLst>
              <a:ext uri="{FF2B5EF4-FFF2-40B4-BE49-F238E27FC236}">
                <a16:creationId xmlns:a16="http://schemas.microsoft.com/office/drawing/2014/main" id="{6330C4CF-04FF-4F8C-3B54-763F2B5D0C81}"/>
              </a:ext>
            </a:extLst>
          </p:cNvPr>
          <p:cNvSpPr txBox="1"/>
          <p:nvPr/>
        </p:nvSpPr>
        <p:spPr>
          <a:xfrm>
            <a:off x="4600680" y="3629655"/>
            <a:ext cx="582129" cy="317459"/>
          </a:xfrm>
          <a:prstGeom prst="rect">
            <a:avLst/>
          </a:prstGeom>
          <a:noFill/>
        </p:spPr>
        <p:txBody>
          <a:bodyPr wrap="squar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463"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主張</a:t>
            </a:r>
          </a:p>
        </p:txBody>
      </p:sp>
      <p:pic>
        <p:nvPicPr>
          <p:cNvPr id="1026" name="Picture 2" descr="海外企業との対立のイラスト">
            <a:extLst>
              <a:ext uri="{FF2B5EF4-FFF2-40B4-BE49-F238E27FC236}">
                <a16:creationId xmlns:a16="http://schemas.microsoft.com/office/drawing/2014/main" id="{C4CFE453-B6C4-F4A0-FCEC-12937EAE4C68}"/>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flipH="1">
            <a:off x="3884273" y="4321890"/>
            <a:ext cx="757685" cy="721830"/>
          </a:xfrm>
          <a:prstGeom prst="rect">
            <a:avLst/>
          </a:prstGeom>
          <a:noFill/>
          <a:extLst>
            <a:ext uri="{909E8E84-426E-40DD-AFC4-6F175D3DCCD1}">
              <a14:hiddenFill xmlns:a14="http://schemas.microsoft.com/office/drawing/2010/main">
                <a:solidFill>
                  <a:srgbClr val="FFFFFF"/>
                </a:solidFill>
              </a14:hiddenFill>
            </a:ext>
          </a:extLst>
        </p:spPr>
      </p:pic>
      <p:sp>
        <p:nvSpPr>
          <p:cNvPr id="44" name="スライド番号プレースホルダー 2">
            <a:extLst>
              <a:ext uri="{FF2B5EF4-FFF2-40B4-BE49-F238E27FC236}">
                <a16:creationId xmlns:a16="http://schemas.microsoft.com/office/drawing/2014/main" id="{612E09E1-9EBB-AB50-515A-531AF2CA319E}"/>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435523691"/>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1980"/>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ハイケアユニット用の重症度、医療・看護必要度の見直し</a:t>
            </a:r>
          </a:p>
        </p:txBody>
      </p:sp>
      <p:sp>
        <p:nvSpPr>
          <p:cNvPr id="8" name="正方形/長方形 7"/>
          <p:cNvSpPr/>
          <p:nvPr/>
        </p:nvSpPr>
        <p:spPr>
          <a:xfrm>
            <a:off x="188119" y="818823"/>
            <a:ext cx="9529762" cy="600194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ハイケアユニット用の重症度、医療・看護必要度の項目及び該当基準について見直す。</a:t>
            </a: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該当患者割合の基準について見直すとともに、レセプト電算処理システム用コードを用いた評価を導入する。</a:t>
            </a: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768850"/>
            <a:ext cx="5525346" cy="313156"/>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ハイケアユニット用の重症度、医療・看護必要度の見直し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2425700" marR="0" lvl="0" indent="-2425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患者の状態及び必要と考えられる医療機能に応じた入院医療の評価－⑥　　</a:t>
            </a:r>
          </a:p>
        </p:txBody>
      </p:sp>
      <p:sp>
        <p:nvSpPr>
          <p:cNvPr id="10" name="正方形/長方形 9">
            <a:extLst>
              <a:ext uri="{FF2B5EF4-FFF2-40B4-BE49-F238E27FC236}">
                <a16:creationId xmlns:a16="http://schemas.microsoft.com/office/drawing/2014/main" id="{206D93F9-37EF-1B16-1F95-8D1A91FC338A}"/>
              </a:ext>
            </a:extLst>
          </p:cNvPr>
          <p:cNvSpPr/>
          <p:nvPr/>
        </p:nvSpPr>
        <p:spPr>
          <a:xfrm>
            <a:off x="5338971" y="1317965"/>
            <a:ext cx="4283999" cy="242723"/>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1" name="正方形/長方形 10">
            <a:extLst>
              <a:ext uri="{FF2B5EF4-FFF2-40B4-BE49-F238E27FC236}">
                <a16:creationId xmlns:a16="http://schemas.microsoft.com/office/drawing/2014/main" id="{2EC7D2A4-A952-D4DC-061C-423CB165F351}"/>
              </a:ext>
            </a:extLst>
          </p:cNvPr>
          <p:cNvSpPr/>
          <p:nvPr/>
        </p:nvSpPr>
        <p:spPr>
          <a:xfrm>
            <a:off x="5330909" y="1573556"/>
            <a:ext cx="4284000" cy="610967"/>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92075" marR="0" lvl="0" indent="-920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「心電図モニターの管理」及び「輸液ポンプの管理」の項目を削除</a:t>
            </a:r>
            <a:endParaRPr kumimoji="1" lang="en-US" altLang="ja-JP" sz="9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「創傷処置」及び「呼吸ケア」は、必要度</a:t>
            </a:r>
            <a:r>
              <a:rPr kumimoji="1" lang="en-US" altLang="ja-JP" sz="9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9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で対象となる診療行為を実施した場合に評価し、「創傷処置」から褥瘡の処置を除外</a:t>
            </a:r>
            <a:endParaRPr kumimoji="1" lang="en-US" altLang="ja-JP" sz="9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「点滴ライン同時３本以上の管理」を「注射薬剤３種類以上の管理」に変更</a:t>
            </a:r>
            <a:endParaRPr kumimoji="1" lang="en-US" altLang="ja-JP" sz="9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85725" marR="0" lvl="0" indent="-85725" algn="l" defTabSz="914400" rtl="0" eaLnBrk="1" fontAlgn="auto" latinLnBrk="0" hangingPunct="1">
              <a:lnSpc>
                <a:spcPct val="100000"/>
              </a:lnSpc>
              <a:spcBef>
                <a:spcPts val="0"/>
              </a:spcBef>
              <a:spcAft>
                <a:spcPts val="0"/>
              </a:spcAft>
              <a:buClrTx/>
              <a:buSzTx/>
              <a:buFontTx/>
              <a:buNone/>
              <a:tabLst/>
              <a:defRPr/>
            </a:pP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2" name="正方形/長方形 11">
            <a:extLst>
              <a:ext uri="{FF2B5EF4-FFF2-40B4-BE49-F238E27FC236}">
                <a16:creationId xmlns:a16="http://schemas.microsoft.com/office/drawing/2014/main" id="{41BCB6D6-096B-92D5-B501-440229DF1928}"/>
              </a:ext>
            </a:extLst>
          </p:cNvPr>
          <p:cNvSpPr/>
          <p:nvPr/>
        </p:nvSpPr>
        <p:spPr>
          <a:xfrm>
            <a:off x="417050" y="1328982"/>
            <a:ext cx="4371397" cy="216029"/>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1" name="右矢印 42">
            <a:extLst>
              <a:ext uri="{FF2B5EF4-FFF2-40B4-BE49-F238E27FC236}">
                <a16:creationId xmlns:a16="http://schemas.microsoft.com/office/drawing/2014/main" id="{9E26F3E6-4A64-C58F-A45A-A0DAC50D879E}"/>
              </a:ext>
            </a:extLst>
          </p:cNvPr>
          <p:cNvSpPr/>
          <p:nvPr/>
        </p:nvSpPr>
        <p:spPr>
          <a:xfrm>
            <a:off x="4829173" y="271850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graphicFrame>
        <p:nvGraphicFramePr>
          <p:cNvPr id="6" name="表 5">
            <a:extLst>
              <a:ext uri="{FF2B5EF4-FFF2-40B4-BE49-F238E27FC236}">
                <a16:creationId xmlns:a16="http://schemas.microsoft.com/office/drawing/2014/main" id="{4A8C6E5F-998C-3424-CF4E-7C55739EE410}"/>
              </a:ext>
            </a:extLst>
          </p:cNvPr>
          <p:cNvGraphicFramePr>
            <a:graphicFrameLocks noGrp="1"/>
          </p:cNvGraphicFramePr>
          <p:nvPr>
            <p:extLst>
              <p:ext uri="{D42A27DB-BD31-4B8C-83A1-F6EECF244321}">
                <p14:modId xmlns:p14="http://schemas.microsoft.com/office/powerpoint/2010/main" val="8376917"/>
              </p:ext>
            </p:extLst>
          </p:nvPr>
        </p:nvGraphicFramePr>
        <p:xfrm>
          <a:off x="460748" y="1588669"/>
          <a:ext cx="4284000" cy="3140535"/>
        </p:xfrm>
        <a:graphic>
          <a:graphicData uri="http://schemas.openxmlformats.org/drawingml/2006/table">
            <a:tbl>
              <a:tblPr>
                <a:tableStyleId>{616DA210-FB5B-4158-B5E0-FEB733F419BA}</a:tableStyleId>
              </a:tblPr>
              <a:tblGrid>
                <a:gridCol w="3204000">
                  <a:extLst>
                    <a:ext uri="{9D8B030D-6E8A-4147-A177-3AD203B41FA5}">
                      <a16:colId xmlns:a16="http://schemas.microsoft.com/office/drawing/2014/main" val="2342687468"/>
                    </a:ext>
                  </a:extLst>
                </a:gridCol>
                <a:gridCol w="540000">
                  <a:extLst>
                    <a:ext uri="{9D8B030D-6E8A-4147-A177-3AD203B41FA5}">
                      <a16:colId xmlns:a16="http://schemas.microsoft.com/office/drawing/2014/main" val="3183359457"/>
                    </a:ext>
                  </a:extLst>
                </a:gridCol>
                <a:gridCol w="540000">
                  <a:extLst>
                    <a:ext uri="{9D8B030D-6E8A-4147-A177-3AD203B41FA5}">
                      <a16:colId xmlns:a16="http://schemas.microsoft.com/office/drawing/2014/main" val="3923523982"/>
                    </a:ext>
                  </a:extLst>
                </a:gridCol>
              </a:tblGrid>
              <a:tr h="176584">
                <a:tc>
                  <a:txBody>
                    <a:bodyPr/>
                    <a:lstStyle/>
                    <a:p>
                      <a:pPr algn="l" fontAlgn="ctr"/>
                      <a:r>
                        <a:rPr lang="ja-JP" altLang="en-US" sz="1050" b="1" u="none" strike="noStrike">
                          <a:effectLst/>
                        </a:rPr>
                        <a:t>Ａ　モニタリング及び処置等</a:t>
                      </a:r>
                      <a:endParaRPr lang="ja-JP" altLang="en-US" sz="1050" b="1"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solidFill>
                      <a:schemeClr val="accent3">
                        <a:lumMod val="20000"/>
                        <a:lumOff val="80000"/>
                      </a:schemeClr>
                    </a:solidFill>
                  </a:tcPr>
                </a:tc>
                <a:tc>
                  <a:txBody>
                    <a:bodyPr/>
                    <a:lstStyle/>
                    <a:p>
                      <a:pPr algn="ctr" fontAlgn="ctr"/>
                      <a:r>
                        <a:rPr lang="ja-JP" altLang="en-US" sz="1050" b="1" u="none" strike="noStrike">
                          <a:effectLst/>
                        </a:rPr>
                        <a:t>０点</a:t>
                      </a:r>
                      <a:endParaRPr lang="ja-JP" altLang="en-US" sz="1050" b="1"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solidFill>
                      <a:schemeClr val="accent3">
                        <a:lumMod val="20000"/>
                        <a:lumOff val="80000"/>
                      </a:schemeClr>
                    </a:solidFill>
                  </a:tcPr>
                </a:tc>
                <a:tc>
                  <a:txBody>
                    <a:bodyPr/>
                    <a:lstStyle/>
                    <a:p>
                      <a:pPr algn="ctr" fontAlgn="ctr"/>
                      <a:r>
                        <a:rPr lang="ja-JP" altLang="en-US" sz="1050" b="1" u="none" strike="noStrike">
                          <a:effectLst/>
                        </a:rPr>
                        <a:t>１点</a:t>
                      </a:r>
                      <a:endParaRPr lang="ja-JP" altLang="en-US" sz="1050" b="1"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solidFill>
                      <a:schemeClr val="accent3">
                        <a:lumMod val="20000"/>
                        <a:lumOff val="80000"/>
                      </a:schemeClr>
                    </a:solidFill>
                  </a:tcPr>
                </a:tc>
                <a:extLst>
                  <a:ext uri="{0D108BD9-81ED-4DB2-BD59-A6C34878D82A}">
                    <a16:rowId xmlns:a16="http://schemas.microsoft.com/office/drawing/2014/main" val="2395027837"/>
                  </a:ext>
                </a:extLst>
              </a:tr>
              <a:tr h="343674">
                <a:tc>
                  <a:txBody>
                    <a:bodyPr/>
                    <a:lstStyle/>
                    <a:p>
                      <a:pPr algn="l" fontAlgn="ctr"/>
                      <a:r>
                        <a:rPr lang="ja-JP" altLang="en-US" sz="1050" u="none" strike="noStrike" dirty="0">
                          <a:effectLst/>
                          <a:latin typeface="BIZ UDPゴシック" panose="020B0400000000000000" pitchFamily="50" charset="-128"/>
                          <a:ea typeface="BIZ UDPゴシック" panose="020B0400000000000000" pitchFamily="50" charset="-128"/>
                        </a:rPr>
                        <a:t>１　創傷処置（①創傷の処置（褥瘡の処置を除く）、</a:t>
                      </a:r>
                      <a:endParaRPr lang="en-US" altLang="ja-JP" sz="1050" u="none" strike="noStrike" dirty="0">
                        <a:effectLst/>
                        <a:latin typeface="BIZ UDPゴシック" panose="020B0400000000000000" pitchFamily="50" charset="-128"/>
                        <a:ea typeface="BIZ UDPゴシック" panose="020B0400000000000000" pitchFamily="50" charset="-128"/>
                      </a:endParaRPr>
                    </a:p>
                    <a:p>
                      <a:pPr algn="l" fontAlgn="ctr"/>
                      <a:r>
                        <a:rPr lang="en-US" altLang="ja-JP" sz="1050" u="none" strike="noStrike" dirty="0">
                          <a:effectLst/>
                          <a:latin typeface="BIZ UDPゴシック" panose="020B0400000000000000" pitchFamily="50" charset="-128"/>
                          <a:ea typeface="BIZ UDPゴシック" panose="020B0400000000000000" pitchFamily="50" charset="-128"/>
                        </a:rPr>
                        <a:t>      </a:t>
                      </a:r>
                      <a:r>
                        <a:rPr lang="ja-JP" altLang="en-US" sz="1050" u="none" strike="noStrike" dirty="0">
                          <a:effectLst/>
                          <a:latin typeface="BIZ UDPゴシック" panose="020B0400000000000000" pitchFamily="50" charset="-128"/>
                          <a:ea typeface="BIZ UDPゴシック" panose="020B0400000000000000" pitchFamily="50" charset="-128"/>
                        </a:rPr>
                        <a:t>②褥瘡の処置）</a:t>
                      </a:r>
                      <a:endParaRPr lang="ja-JP" altLang="en-US" sz="1050" b="0" i="0" u="none" strike="noStrike" dirty="0">
                        <a:solidFill>
                          <a:srgbClr val="00000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a:effectLst/>
                        </a:rPr>
                        <a:t>あり</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94403109"/>
                  </a:ext>
                </a:extLst>
              </a:tr>
              <a:tr h="176584">
                <a:tc>
                  <a:txBody>
                    <a:bodyPr/>
                    <a:lstStyle/>
                    <a:p>
                      <a:pPr algn="l" fontAlgn="ctr"/>
                      <a:r>
                        <a:rPr lang="ja-JP" altLang="en-US" sz="1050" u="none" strike="noStrike" dirty="0">
                          <a:effectLst/>
                          <a:latin typeface="BIZ UDPゴシック" panose="020B0400000000000000" pitchFamily="50" charset="-128"/>
                          <a:ea typeface="BIZ UDPゴシック" panose="020B0400000000000000" pitchFamily="50" charset="-128"/>
                        </a:rPr>
                        <a:t>２　蘇生術の施行</a:t>
                      </a:r>
                      <a:endParaRPr lang="ja-JP" altLang="en-US" sz="1050" b="0" i="0" u="none" strike="noStrike" dirty="0">
                        <a:solidFill>
                          <a:srgbClr val="00000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a:effectLst/>
                        </a:rPr>
                        <a:t>あり</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1167165354"/>
                  </a:ext>
                </a:extLst>
              </a:tr>
              <a:tr h="343674">
                <a:tc>
                  <a:txBody>
                    <a:bodyPr/>
                    <a:lstStyle/>
                    <a:p>
                      <a:pPr algn="l" fontAlgn="ctr"/>
                      <a:r>
                        <a:rPr lang="ja-JP" altLang="en-US" sz="1050" u="none" strike="noStrike" dirty="0">
                          <a:effectLst/>
                          <a:latin typeface="BIZ UDPゴシック" panose="020B0400000000000000" pitchFamily="50" charset="-128"/>
                          <a:ea typeface="BIZ UDPゴシック" panose="020B0400000000000000" pitchFamily="50" charset="-128"/>
                        </a:rPr>
                        <a:t>３　呼吸ケア（喀痰吸引のみの場合及び人工呼吸器の</a:t>
                      </a:r>
                      <a:endParaRPr lang="en-US" altLang="ja-JP" sz="1050" u="none" strike="noStrike" dirty="0">
                        <a:effectLst/>
                        <a:latin typeface="BIZ UDPゴシック" panose="020B0400000000000000" pitchFamily="50" charset="-128"/>
                        <a:ea typeface="BIZ UDPゴシック" panose="020B0400000000000000" pitchFamily="50" charset="-128"/>
                      </a:endParaRPr>
                    </a:p>
                    <a:p>
                      <a:pPr algn="l" fontAlgn="ctr"/>
                      <a:r>
                        <a:rPr lang="en-US" altLang="ja-JP" sz="1050" u="none" strike="noStrike" dirty="0">
                          <a:effectLst/>
                          <a:latin typeface="BIZ UDPゴシック" panose="020B0400000000000000" pitchFamily="50" charset="-128"/>
                          <a:ea typeface="BIZ UDPゴシック" panose="020B0400000000000000" pitchFamily="50" charset="-128"/>
                        </a:rPr>
                        <a:t>      </a:t>
                      </a:r>
                      <a:r>
                        <a:rPr lang="ja-JP" altLang="en-US" sz="1050" u="none" strike="noStrike" dirty="0">
                          <a:effectLst/>
                          <a:latin typeface="BIZ UDPゴシック" panose="020B0400000000000000" pitchFamily="50" charset="-128"/>
                          <a:ea typeface="BIZ UDPゴシック" panose="020B0400000000000000" pitchFamily="50" charset="-128"/>
                        </a:rPr>
                        <a:t>装着の場合を除く）</a:t>
                      </a:r>
                      <a:endParaRPr lang="ja-JP" altLang="en-US" sz="1050" b="0" i="0" u="none" strike="noStrike" dirty="0">
                        <a:solidFill>
                          <a:srgbClr val="00000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a:effectLst/>
                        </a:rPr>
                        <a:t>あり</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1750002545"/>
                  </a:ext>
                </a:extLst>
              </a:tr>
              <a:tr h="176584">
                <a:tc>
                  <a:txBody>
                    <a:bodyPr/>
                    <a:lstStyle/>
                    <a:p>
                      <a:pPr algn="l" fontAlgn="ctr"/>
                      <a:r>
                        <a:rPr lang="ja-JP" altLang="en-US" sz="1050" u="none" strike="noStrike" dirty="0">
                          <a:effectLst/>
                          <a:latin typeface="BIZ UDPゴシック" panose="020B0400000000000000" pitchFamily="50" charset="-128"/>
                          <a:ea typeface="BIZ UDPゴシック" panose="020B0400000000000000" pitchFamily="50" charset="-128"/>
                        </a:rPr>
                        <a:t>４　点滴ライン同時３本以上の管理</a:t>
                      </a:r>
                      <a:endParaRPr lang="ja-JP" altLang="en-US" sz="1050" b="0" i="0" u="none" strike="noStrike" dirty="0">
                        <a:solidFill>
                          <a:srgbClr val="00000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a:effectLst/>
                        </a:rPr>
                        <a:t>あり</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2896281911"/>
                  </a:ext>
                </a:extLst>
              </a:tr>
              <a:tr h="176584">
                <a:tc>
                  <a:txBody>
                    <a:bodyPr/>
                    <a:lstStyle/>
                    <a:p>
                      <a:pPr algn="l" fontAlgn="ctr"/>
                      <a:r>
                        <a:rPr lang="ja-JP" altLang="en-US" sz="1050" u="none" strike="noStrike" dirty="0">
                          <a:effectLst/>
                          <a:latin typeface="BIZ UDPゴシック" panose="020B0400000000000000" pitchFamily="50" charset="-128"/>
                          <a:ea typeface="BIZ UDPゴシック" panose="020B0400000000000000" pitchFamily="50" charset="-128"/>
                        </a:rPr>
                        <a:t>５　心電図モニターの装着</a:t>
                      </a:r>
                      <a:endParaRPr lang="ja-JP" altLang="en-US" sz="1050" b="0" i="0" u="none" strike="noStrike" dirty="0">
                        <a:solidFill>
                          <a:srgbClr val="00000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a:effectLst/>
                        </a:rPr>
                        <a:t>あり</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496164204"/>
                  </a:ext>
                </a:extLst>
              </a:tr>
              <a:tr h="176584">
                <a:tc>
                  <a:txBody>
                    <a:bodyPr/>
                    <a:lstStyle/>
                    <a:p>
                      <a:pPr algn="l" fontAlgn="ctr"/>
                      <a:r>
                        <a:rPr lang="ja-JP" altLang="en-US" sz="1050" u="none" strike="noStrike" dirty="0">
                          <a:effectLst/>
                          <a:latin typeface="BIZ UDPゴシック" panose="020B0400000000000000" pitchFamily="50" charset="-128"/>
                          <a:ea typeface="BIZ UDPゴシック" panose="020B0400000000000000" pitchFamily="50" charset="-128"/>
                        </a:rPr>
                        <a:t>６　輸液ポンプの管理</a:t>
                      </a:r>
                      <a:endParaRPr lang="ja-JP" altLang="en-US" sz="1050" b="0" i="0" u="none" strike="noStrike" dirty="0">
                        <a:solidFill>
                          <a:srgbClr val="00000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a:effectLst/>
                        </a:rPr>
                        <a:t>あり</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760582518"/>
                  </a:ext>
                </a:extLst>
              </a:tr>
              <a:tr h="176584">
                <a:tc>
                  <a:txBody>
                    <a:bodyPr/>
                    <a:lstStyle/>
                    <a:p>
                      <a:pPr algn="l" fontAlgn="ctr"/>
                      <a:r>
                        <a:rPr lang="ja-JP" altLang="en-US" sz="1050" u="none" strike="noStrike" dirty="0">
                          <a:effectLst/>
                          <a:latin typeface="BIZ UDPゴシック" panose="020B0400000000000000" pitchFamily="50" charset="-128"/>
                          <a:ea typeface="BIZ UDPゴシック" panose="020B0400000000000000" pitchFamily="50" charset="-128"/>
                        </a:rPr>
                        <a:t>７　動脈圧測定（動脈ライン）</a:t>
                      </a:r>
                      <a:endParaRPr lang="ja-JP" altLang="en-US" sz="1050" b="0" i="0" u="none" strike="noStrike" dirty="0">
                        <a:solidFill>
                          <a:srgbClr val="00000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a:effectLst/>
                        </a:rPr>
                        <a:t>あり</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4070220466"/>
                  </a:ext>
                </a:extLst>
              </a:tr>
              <a:tr h="176584">
                <a:tc>
                  <a:txBody>
                    <a:bodyPr/>
                    <a:lstStyle/>
                    <a:p>
                      <a:pPr algn="l" fontAlgn="ctr"/>
                      <a:r>
                        <a:rPr lang="ja-JP" altLang="en-US" sz="1050" u="none" strike="noStrike" dirty="0">
                          <a:effectLst/>
                          <a:latin typeface="BIZ UDPゴシック" panose="020B0400000000000000" pitchFamily="50" charset="-128"/>
                          <a:ea typeface="BIZ UDPゴシック" panose="020B0400000000000000" pitchFamily="50" charset="-128"/>
                        </a:rPr>
                        <a:t>８　シリンジポンプの管理</a:t>
                      </a:r>
                      <a:endParaRPr lang="ja-JP" altLang="en-US" sz="1050" b="0" i="0" u="none" strike="noStrike" dirty="0">
                        <a:solidFill>
                          <a:srgbClr val="00000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a:effectLst/>
                        </a:rPr>
                        <a:t>あり</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4112072296"/>
                  </a:ext>
                </a:extLst>
              </a:tr>
              <a:tr h="176584">
                <a:tc>
                  <a:txBody>
                    <a:bodyPr/>
                    <a:lstStyle/>
                    <a:p>
                      <a:pPr algn="l" fontAlgn="ctr"/>
                      <a:r>
                        <a:rPr lang="ja-JP" altLang="en-US" sz="1050" u="none" strike="noStrike" dirty="0">
                          <a:effectLst/>
                          <a:latin typeface="BIZ UDPゴシック" panose="020B0400000000000000" pitchFamily="50" charset="-128"/>
                          <a:ea typeface="BIZ UDPゴシック" panose="020B0400000000000000" pitchFamily="50" charset="-128"/>
                        </a:rPr>
                        <a:t>９　中心静脈圧測定（中心静脈ライン）</a:t>
                      </a:r>
                      <a:endParaRPr lang="ja-JP" altLang="en-US" sz="1050" b="0" i="0" u="none" strike="noStrike" dirty="0">
                        <a:solidFill>
                          <a:srgbClr val="00000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a:effectLst/>
                        </a:rPr>
                        <a:t>あり</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1684362921"/>
                  </a:ext>
                </a:extLst>
              </a:tr>
              <a:tr h="176584">
                <a:tc>
                  <a:txBody>
                    <a:bodyPr/>
                    <a:lstStyle/>
                    <a:p>
                      <a:pPr algn="l" fontAlgn="ctr"/>
                      <a:r>
                        <a:rPr lang="en-US" altLang="ja-JP" sz="1050" u="none" strike="noStrike" dirty="0">
                          <a:effectLst/>
                          <a:latin typeface="BIZ UDPゴシック" panose="020B0400000000000000" pitchFamily="50" charset="-128"/>
                          <a:ea typeface="BIZ UDPゴシック" panose="020B0400000000000000" pitchFamily="50" charset="-128"/>
                        </a:rPr>
                        <a:t>10</a:t>
                      </a:r>
                      <a:r>
                        <a:rPr lang="ja-JP" altLang="en-US" sz="1050" u="none" strike="noStrike" dirty="0">
                          <a:effectLst/>
                          <a:latin typeface="BIZ UDPゴシック" panose="020B0400000000000000" pitchFamily="50" charset="-128"/>
                          <a:ea typeface="BIZ UDPゴシック" panose="020B0400000000000000" pitchFamily="50" charset="-128"/>
                        </a:rPr>
                        <a:t>　人工呼吸器の装着</a:t>
                      </a:r>
                      <a:endParaRPr lang="ja-JP" altLang="en-US" sz="1050" b="0" i="0" u="none" strike="noStrike" dirty="0">
                        <a:solidFill>
                          <a:srgbClr val="00000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a:effectLst/>
                        </a:rPr>
                        <a:t>あり</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3332976828"/>
                  </a:ext>
                </a:extLst>
              </a:tr>
              <a:tr h="176584">
                <a:tc>
                  <a:txBody>
                    <a:bodyPr/>
                    <a:lstStyle/>
                    <a:p>
                      <a:pPr algn="l" fontAlgn="ctr"/>
                      <a:r>
                        <a:rPr lang="en-US" altLang="ja-JP" sz="1050" u="none" strike="noStrike" dirty="0">
                          <a:effectLst/>
                          <a:latin typeface="BIZ UDPゴシック" panose="020B0400000000000000" pitchFamily="50" charset="-128"/>
                          <a:ea typeface="BIZ UDPゴシック" panose="020B0400000000000000" pitchFamily="50" charset="-128"/>
                        </a:rPr>
                        <a:t>11</a:t>
                      </a:r>
                      <a:r>
                        <a:rPr lang="ja-JP" altLang="en-US" sz="1050" u="none" strike="noStrike" dirty="0">
                          <a:effectLst/>
                          <a:latin typeface="BIZ UDPゴシック" panose="020B0400000000000000" pitchFamily="50" charset="-128"/>
                          <a:ea typeface="BIZ UDPゴシック" panose="020B0400000000000000" pitchFamily="50" charset="-128"/>
                        </a:rPr>
                        <a:t>　輸血や血液製剤の管理</a:t>
                      </a:r>
                      <a:endParaRPr lang="ja-JP" altLang="en-US" sz="1050" b="0" i="0" u="none" strike="noStrike" dirty="0">
                        <a:solidFill>
                          <a:srgbClr val="00000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a:effectLst/>
                        </a:rPr>
                        <a:t>あり</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2266504333"/>
                  </a:ext>
                </a:extLst>
              </a:tr>
              <a:tr h="176584">
                <a:tc>
                  <a:txBody>
                    <a:bodyPr/>
                    <a:lstStyle/>
                    <a:p>
                      <a:pPr algn="l" fontAlgn="ctr"/>
                      <a:r>
                        <a:rPr lang="en-US" altLang="ja-JP" sz="1050" u="none" strike="noStrike" dirty="0">
                          <a:effectLst/>
                          <a:latin typeface="BIZ UDPゴシック" panose="020B0400000000000000" pitchFamily="50" charset="-128"/>
                          <a:ea typeface="BIZ UDPゴシック" panose="020B0400000000000000" pitchFamily="50" charset="-128"/>
                        </a:rPr>
                        <a:t>12</a:t>
                      </a:r>
                      <a:r>
                        <a:rPr lang="ja-JP" altLang="en-US" sz="1050" u="none" strike="noStrike" dirty="0">
                          <a:effectLst/>
                          <a:latin typeface="BIZ UDPゴシック" panose="020B0400000000000000" pitchFamily="50" charset="-128"/>
                          <a:ea typeface="BIZ UDPゴシック" panose="020B0400000000000000" pitchFamily="50" charset="-128"/>
                        </a:rPr>
                        <a:t>　肺動脈圧測定（スワンガンツカテーテル）</a:t>
                      </a:r>
                      <a:endParaRPr lang="ja-JP" altLang="en-US" sz="1050" b="0" i="0" u="none" strike="noStrike" dirty="0">
                        <a:solidFill>
                          <a:srgbClr val="00000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a:effectLst/>
                        </a:rPr>
                        <a:t>あり</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1398647059"/>
                  </a:ext>
                </a:extLst>
              </a:tr>
              <a:tr h="510763">
                <a:tc>
                  <a:txBody>
                    <a:bodyPr/>
                    <a:lstStyle/>
                    <a:p>
                      <a:pPr algn="l" fontAlgn="ctr"/>
                      <a:r>
                        <a:rPr lang="en-US" altLang="ja-JP" sz="1050" u="none" strike="noStrike" dirty="0">
                          <a:effectLst/>
                          <a:latin typeface="BIZ UDPゴシック" panose="020B0400000000000000" pitchFamily="50" charset="-128"/>
                          <a:ea typeface="BIZ UDPゴシック" panose="020B0400000000000000" pitchFamily="50" charset="-128"/>
                        </a:rPr>
                        <a:t>13</a:t>
                      </a:r>
                      <a:r>
                        <a:rPr lang="ja-JP" altLang="en-US" sz="1050" u="none" strike="noStrike" dirty="0">
                          <a:effectLst/>
                          <a:latin typeface="BIZ UDPゴシック" panose="020B0400000000000000" pitchFamily="50" charset="-128"/>
                          <a:ea typeface="BIZ UDPゴシック" panose="020B0400000000000000" pitchFamily="50" charset="-128"/>
                        </a:rPr>
                        <a:t>　特殊な治療法等</a:t>
                      </a:r>
                      <a:br>
                        <a:rPr lang="ja-JP" altLang="en-US" sz="1050" u="none" strike="noStrike" dirty="0">
                          <a:effectLst/>
                          <a:latin typeface="BIZ UDPゴシック" panose="020B0400000000000000" pitchFamily="50" charset="-128"/>
                          <a:ea typeface="BIZ UDPゴシック" panose="020B0400000000000000" pitchFamily="50" charset="-128"/>
                        </a:rPr>
                      </a:br>
                      <a:r>
                        <a:rPr lang="ja-JP" altLang="en-US" sz="1050" u="none" strike="noStrike" dirty="0">
                          <a:effectLst/>
                          <a:latin typeface="BIZ UDPゴシック" panose="020B0400000000000000" pitchFamily="50" charset="-128"/>
                          <a:ea typeface="BIZ UDPゴシック" panose="020B0400000000000000" pitchFamily="50" charset="-128"/>
                        </a:rPr>
                        <a:t>　　（ＣＨＤＦ、ＩＡＢＰ、ＰＣＰＳ、補助人工心臓、ＩＣＰ測定、</a:t>
                      </a:r>
                      <a:endParaRPr lang="en-US" altLang="ja-JP" sz="1050" u="none" strike="noStrike" dirty="0">
                        <a:effectLst/>
                        <a:latin typeface="BIZ UDPゴシック" panose="020B0400000000000000" pitchFamily="50" charset="-128"/>
                        <a:ea typeface="BIZ UDPゴシック" panose="020B0400000000000000" pitchFamily="50" charset="-128"/>
                      </a:endParaRPr>
                    </a:p>
                    <a:p>
                      <a:pPr algn="l" fontAlgn="ctr"/>
                      <a:r>
                        <a:rPr lang="en-US" altLang="ja-JP" sz="1050" u="none" strike="noStrike" dirty="0">
                          <a:effectLst/>
                          <a:latin typeface="BIZ UDPゴシック" panose="020B0400000000000000" pitchFamily="50" charset="-128"/>
                          <a:ea typeface="BIZ UDPゴシック" panose="020B0400000000000000" pitchFamily="50" charset="-128"/>
                        </a:rPr>
                        <a:t>        </a:t>
                      </a:r>
                      <a:r>
                        <a:rPr lang="ja-JP" altLang="en-US" sz="1050" u="none" strike="noStrike" dirty="0">
                          <a:effectLst/>
                          <a:latin typeface="BIZ UDPゴシック" panose="020B0400000000000000" pitchFamily="50" charset="-128"/>
                          <a:ea typeface="BIZ UDPゴシック" panose="020B0400000000000000" pitchFamily="50" charset="-128"/>
                        </a:rPr>
                        <a:t>ＥＣＭＯ、ＩＭＰＥＬＬＡ）</a:t>
                      </a:r>
                      <a:endParaRPr lang="ja-JP" altLang="en-US" sz="1050" b="0" i="0" u="none" strike="noStrike" dirty="0">
                        <a:solidFill>
                          <a:srgbClr val="00000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dirty="0">
                          <a:effectLst/>
                        </a:rPr>
                        <a:t>あり</a:t>
                      </a:r>
                      <a:endParaRPr lang="ja-JP"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2626171573"/>
                  </a:ext>
                </a:extLst>
              </a:tr>
            </a:tbl>
          </a:graphicData>
        </a:graphic>
      </p:graphicFrame>
      <p:graphicFrame>
        <p:nvGraphicFramePr>
          <p:cNvPr id="7" name="表 6">
            <a:extLst>
              <a:ext uri="{FF2B5EF4-FFF2-40B4-BE49-F238E27FC236}">
                <a16:creationId xmlns:a16="http://schemas.microsoft.com/office/drawing/2014/main" id="{859FEDF9-F3F4-CAE7-985D-D0AC8F67A82E}"/>
              </a:ext>
            </a:extLst>
          </p:cNvPr>
          <p:cNvGraphicFramePr>
            <a:graphicFrameLocks noGrp="1"/>
          </p:cNvGraphicFramePr>
          <p:nvPr>
            <p:extLst>
              <p:ext uri="{D42A27DB-BD31-4B8C-83A1-F6EECF244321}">
                <p14:modId xmlns:p14="http://schemas.microsoft.com/office/powerpoint/2010/main" val="2053237373"/>
              </p:ext>
            </p:extLst>
          </p:nvPr>
        </p:nvGraphicFramePr>
        <p:xfrm>
          <a:off x="5341444" y="2214602"/>
          <a:ext cx="4284000" cy="2514600"/>
        </p:xfrm>
        <a:graphic>
          <a:graphicData uri="http://schemas.openxmlformats.org/drawingml/2006/table">
            <a:tbl>
              <a:tblPr>
                <a:tableStyleId>{616DA210-FB5B-4158-B5E0-FEB733F419BA}</a:tableStyleId>
              </a:tblPr>
              <a:tblGrid>
                <a:gridCol w="3204000">
                  <a:extLst>
                    <a:ext uri="{9D8B030D-6E8A-4147-A177-3AD203B41FA5}">
                      <a16:colId xmlns:a16="http://schemas.microsoft.com/office/drawing/2014/main" val="2342687468"/>
                    </a:ext>
                  </a:extLst>
                </a:gridCol>
                <a:gridCol w="540000">
                  <a:extLst>
                    <a:ext uri="{9D8B030D-6E8A-4147-A177-3AD203B41FA5}">
                      <a16:colId xmlns:a16="http://schemas.microsoft.com/office/drawing/2014/main" val="3183359457"/>
                    </a:ext>
                  </a:extLst>
                </a:gridCol>
                <a:gridCol w="540000">
                  <a:extLst>
                    <a:ext uri="{9D8B030D-6E8A-4147-A177-3AD203B41FA5}">
                      <a16:colId xmlns:a16="http://schemas.microsoft.com/office/drawing/2014/main" val="3923523982"/>
                    </a:ext>
                  </a:extLst>
                </a:gridCol>
              </a:tblGrid>
              <a:tr h="162436">
                <a:tc>
                  <a:txBody>
                    <a:bodyPr/>
                    <a:lstStyle/>
                    <a:p>
                      <a:pPr algn="l" fontAlgn="ctr"/>
                      <a:r>
                        <a:rPr lang="ja-JP" altLang="en-US" sz="1050" b="1" u="none" strike="noStrike">
                          <a:effectLst/>
                        </a:rPr>
                        <a:t>Ａ　モニタリング及び処置等</a:t>
                      </a:r>
                      <a:endParaRPr lang="ja-JP" altLang="en-US" sz="1050" b="1"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solidFill>
                      <a:schemeClr val="accent3">
                        <a:lumMod val="20000"/>
                        <a:lumOff val="80000"/>
                      </a:schemeClr>
                    </a:solidFill>
                  </a:tcPr>
                </a:tc>
                <a:tc>
                  <a:txBody>
                    <a:bodyPr/>
                    <a:lstStyle/>
                    <a:p>
                      <a:pPr algn="ctr" fontAlgn="ctr"/>
                      <a:r>
                        <a:rPr lang="ja-JP" altLang="en-US" sz="1050" b="1" u="none" strike="noStrike">
                          <a:effectLst/>
                        </a:rPr>
                        <a:t>０点</a:t>
                      </a:r>
                      <a:endParaRPr lang="ja-JP" altLang="en-US" sz="1050" b="1"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solidFill>
                      <a:schemeClr val="accent3">
                        <a:lumMod val="20000"/>
                        <a:lumOff val="80000"/>
                      </a:schemeClr>
                    </a:solidFill>
                  </a:tcPr>
                </a:tc>
                <a:tc>
                  <a:txBody>
                    <a:bodyPr/>
                    <a:lstStyle/>
                    <a:p>
                      <a:pPr algn="ctr" fontAlgn="ctr"/>
                      <a:r>
                        <a:rPr lang="ja-JP" altLang="en-US" sz="1050" b="1" u="none" strike="noStrike">
                          <a:effectLst/>
                        </a:rPr>
                        <a:t>１点</a:t>
                      </a:r>
                      <a:endParaRPr lang="ja-JP" altLang="en-US" sz="1050" b="1"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solidFill>
                      <a:schemeClr val="accent3">
                        <a:lumMod val="20000"/>
                        <a:lumOff val="80000"/>
                      </a:schemeClr>
                    </a:solidFill>
                  </a:tcPr>
                </a:tc>
                <a:extLst>
                  <a:ext uri="{0D108BD9-81ED-4DB2-BD59-A6C34878D82A}">
                    <a16:rowId xmlns:a16="http://schemas.microsoft.com/office/drawing/2014/main" val="2395027837"/>
                  </a:ext>
                </a:extLst>
              </a:tr>
              <a:tr h="162436">
                <a:tc>
                  <a:txBody>
                    <a:bodyPr/>
                    <a:lstStyle/>
                    <a:p>
                      <a:pPr algn="l" fontAlgn="ctr"/>
                      <a:r>
                        <a:rPr lang="ja-JP" altLang="en-US" sz="1050" u="none" strike="noStrike" dirty="0">
                          <a:effectLst/>
                          <a:latin typeface="BIZ UDPゴシック" panose="020B0400000000000000" pitchFamily="50" charset="-128"/>
                          <a:ea typeface="BIZ UDPゴシック" panose="020B0400000000000000" pitchFamily="50" charset="-128"/>
                        </a:rPr>
                        <a:t>１　</a:t>
                      </a:r>
                      <a:r>
                        <a:rPr lang="ja-JP" altLang="en-US" sz="1050" b="1" u="sng" strike="noStrike" dirty="0">
                          <a:solidFill>
                            <a:srgbClr val="0070C0"/>
                          </a:solidFill>
                          <a:effectLst/>
                          <a:latin typeface="BIZ UDPゴシック" panose="020B0400000000000000" pitchFamily="50" charset="-128"/>
                          <a:ea typeface="BIZ UDPゴシック" panose="020B0400000000000000" pitchFamily="50" charset="-128"/>
                        </a:rPr>
                        <a:t>創傷の処置（褥瘡の処置を除く）</a:t>
                      </a:r>
                      <a:endParaRPr lang="ja-JP" altLang="en-US" sz="1050" b="1" i="0" u="sng" strike="noStrike" dirty="0">
                        <a:solidFill>
                          <a:srgbClr val="0070C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a:effectLst/>
                        </a:rPr>
                        <a:t>あり</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94403109"/>
                  </a:ext>
                </a:extLst>
              </a:tr>
              <a:tr h="162436">
                <a:tc>
                  <a:txBody>
                    <a:bodyPr/>
                    <a:lstStyle/>
                    <a:p>
                      <a:pPr algn="l" fontAlgn="ctr"/>
                      <a:r>
                        <a:rPr lang="ja-JP" altLang="en-US" sz="1050" u="none" strike="noStrike" dirty="0">
                          <a:effectLst/>
                          <a:latin typeface="BIZ UDPゴシック" panose="020B0400000000000000" pitchFamily="50" charset="-128"/>
                          <a:ea typeface="BIZ UDPゴシック" panose="020B0400000000000000" pitchFamily="50" charset="-128"/>
                        </a:rPr>
                        <a:t>２　蘇生術の施行</a:t>
                      </a:r>
                      <a:endParaRPr lang="ja-JP" altLang="en-US" sz="1050" b="0" i="0" u="none" strike="noStrike" dirty="0">
                        <a:solidFill>
                          <a:srgbClr val="00000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a:effectLst/>
                        </a:rPr>
                        <a:t>あり</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1167165354"/>
                  </a:ext>
                </a:extLst>
              </a:tr>
              <a:tr h="315745">
                <a:tc>
                  <a:txBody>
                    <a:bodyPr/>
                    <a:lstStyle/>
                    <a:p>
                      <a:pPr algn="l" fontAlgn="ctr"/>
                      <a:r>
                        <a:rPr lang="ja-JP" altLang="en-US" sz="1050" u="none" strike="noStrike" dirty="0">
                          <a:effectLst/>
                          <a:latin typeface="BIZ UDPゴシック" panose="020B0400000000000000" pitchFamily="50" charset="-128"/>
                          <a:ea typeface="BIZ UDPゴシック" panose="020B0400000000000000" pitchFamily="50" charset="-128"/>
                        </a:rPr>
                        <a:t>３　呼吸ケア（喀痰吸引のみの場合及び人工呼吸器の</a:t>
                      </a:r>
                      <a:endParaRPr lang="en-US" altLang="ja-JP" sz="1050" u="none" strike="noStrike" dirty="0">
                        <a:effectLst/>
                        <a:latin typeface="BIZ UDPゴシック" panose="020B0400000000000000" pitchFamily="50" charset="-128"/>
                        <a:ea typeface="BIZ UDPゴシック" panose="020B0400000000000000" pitchFamily="50" charset="-128"/>
                      </a:endParaRPr>
                    </a:p>
                    <a:p>
                      <a:pPr algn="l" fontAlgn="ctr"/>
                      <a:r>
                        <a:rPr lang="en-US" altLang="ja-JP" sz="1050" u="none" strike="noStrike" dirty="0">
                          <a:effectLst/>
                          <a:latin typeface="BIZ UDPゴシック" panose="020B0400000000000000" pitchFamily="50" charset="-128"/>
                          <a:ea typeface="BIZ UDPゴシック" panose="020B0400000000000000" pitchFamily="50" charset="-128"/>
                        </a:rPr>
                        <a:t>      </a:t>
                      </a:r>
                      <a:r>
                        <a:rPr lang="ja-JP" altLang="en-US" sz="1050" u="none" strike="noStrike" dirty="0">
                          <a:effectLst/>
                          <a:latin typeface="BIZ UDPゴシック" panose="020B0400000000000000" pitchFamily="50" charset="-128"/>
                          <a:ea typeface="BIZ UDPゴシック" panose="020B0400000000000000" pitchFamily="50" charset="-128"/>
                        </a:rPr>
                        <a:t>装着の場合を除く）</a:t>
                      </a:r>
                      <a:endParaRPr lang="ja-JP" altLang="en-US" sz="1050" b="0" i="0" u="none" strike="noStrike" dirty="0">
                        <a:solidFill>
                          <a:srgbClr val="00000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a:effectLst/>
                        </a:rPr>
                        <a:t>あり</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1750002545"/>
                  </a:ext>
                </a:extLst>
              </a:tr>
              <a:tr h="162436">
                <a:tc>
                  <a:txBody>
                    <a:bodyPr/>
                    <a:lstStyle/>
                    <a:p>
                      <a:pPr algn="l" fontAlgn="ctr"/>
                      <a:r>
                        <a:rPr lang="ja-JP" altLang="en-US" sz="1050" u="none" strike="noStrike" dirty="0">
                          <a:effectLst/>
                          <a:latin typeface="BIZ UDPゴシック" panose="020B0400000000000000" pitchFamily="50" charset="-128"/>
                          <a:ea typeface="BIZ UDPゴシック" panose="020B0400000000000000" pitchFamily="50" charset="-128"/>
                        </a:rPr>
                        <a:t>４　</a:t>
                      </a:r>
                      <a:r>
                        <a:rPr lang="ja-JP" altLang="en-US" sz="1050" b="1" u="sng" strike="noStrike" dirty="0">
                          <a:solidFill>
                            <a:srgbClr val="0070C0"/>
                          </a:solidFill>
                          <a:effectLst/>
                          <a:latin typeface="BIZ UDPゴシック" panose="020B0400000000000000" pitchFamily="50" charset="-128"/>
                          <a:ea typeface="BIZ UDPゴシック" panose="020B0400000000000000" pitchFamily="50" charset="-128"/>
                        </a:rPr>
                        <a:t>注射薬剤３種類以上の管理（最大７日間）</a:t>
                      </a:r>
                      <a:endParaRPr lang="ja-JP" altLang="en-US" sz="1050" b="1" i="0" u="sng" strike="noStrike" dirty="0">
                        <a:solidFill>
                          <a:srgbClr val="0070C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a:effectLst/>
                        </a:rPr>
                        <a:t>あり</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2896281911"/>
                  </a:ext>
                </a:extLst>
              </a:tr>
              <a:tr h="162436">
                <a:tc>
                  <a:txBody>
                    <a:bodyPr/>
                    <a:lstStyle/>
                    <a:p>
                      <a:pPr algn="l" fontAlgn="ctr"/>
                      <a:r>
                        <a:rPr lang="ja-JP" altLang="en-US" sz="1050" b="1" u="sng" strike="noStrike" dirty="0">
                          <a:solidFill>
                            <a:srgbClr val="0070C0"/>
                          </a:solidFill>
                          <a:effectLst/>
                          <a:latin typeface="BIZ UDPゴシック" panose="020B0400000000000000" pitchFamily="50" charset="-128"/>
                          <a:ea typeface="BIZ UDPゴシック" panose="020B0400000000000000" pitchFamily="50" charset="-128"/>
                        </a:rPr>
                        <a:t>５</a:t>
                      </a:r>
                      <a:r>
                        <a:rPr lang="ja-JP" altLang="en-US" sz="1050" u="none" strike="noStrike" dirty="0">
                          <a:effectLst/>
                          <a:latin typeface="BIZ UDPゴシック" panose="020B0400000000000000" pitchFamily="50" charset="-128"/>
                          <a:ea typeface="BIZ UDPゴシック" panose="020B0400000000000000" pitchFamily="50" charset="-128"/>
                        </a:rPr>
                        <a:t>　動脈圧測定（動脈ライン）</a:t>
                      </a:r>
                      <a:endParaRPr lang="ja-JP" altLang="en-US" sz="1050" b="0" i="0" u="none" strike="noStrike" dirty="0">
                        <a:solidFill>
                          <a:srgbClr val="00000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a:effectLst/>
                        </a:rPr>
                        <a:t>あり</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4070220466"/>
                  </a:ext>
                </a:extLst>
              </a:tr>
              <a:tr h="162436">
                <a:tc>
                  <a:txBody>
                    <a:bodyPr/>
                    <a:lstStyle/>
                    <a:p>
                      <a:pPr algn="l" fontAlgn="ctr"/>
                      <a:r>
                        <a:rPr lang="ja-JP" altLang="en-US" sz="1050" b="1" u="sng" strike="noStrike" dirty="0">
                          <a:solidFill>
                            <a:srgbClr val="0070C0"/>
                          </a:solidFill>
                          <a:effectLst/>
                          <a:latin typeface="BIZ UDPゴシック" panose="020B0400000000000000" pitchFamily="50" charset="-128"/>
                          <a:ea typeface="BIZ UDPゴシック" panose="020B0400000000000000" pitchFamily="50" charset="-128"/>
                        </a:rPr>
                        <a:t>６</a:t>
                      </a:r>
                      <a:r>
                        <a:rPr lang="ja-JP" altLang="en-US" sz="1050" u="none" strike="noStrike" dirty="0">
                          <a:effectLst/>
                          <a:latin typeface="BIZ UDPゴシック" panose="020B0400000000000000" pitchFamily="50" charset="-128"/>
                          <a:ea typeface="BIZ UDPゴシック" panose="020B0400000000000000" pitchFamily="50" charset="-128"/>
                        </a:rPr>
                        <a:t>　シリンジポンプの管理</a:t>
                      </a:r>
                      <a:endParaRPr lang="ja-JP" altLang="en-US" sz="1050" b="0" i="0" u="none" strike="noStrike" dirty="0">
                        <a:solidFill>
                          <a:srgbClr val="00000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a:effectLst/>
                        </a:rPr>
                        <a:t>あり</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4112072296"/>
                  </a:ext>
                </a:extLst>
              </a:tr>
              <a:tr h="162436">
                <a:tc>
                  <a:txBody>
                    <a:bodyPr/>
                    <a:lstStyle/>
                    <a:p>
                      <a:pPr algn="l" fontAlgn="ctr"/>
                      <a:r>
                        <a:rPr lang="ja-JP" altLang="en-US" sz="1050" b="1" u="sng" strike="noStrike" dirty="0">
                          <a:solidFill>
                            <a:srgbClr val="0070C0"/>
                          </a:solidFill>
                          <a:effectLst/>
                          <a:latin typeface="BIZ UDPゴシック" panose="020B0400000000000000" pitchFamily="50" charset="-128"/>
                          <a:ea typeface="BIZ UDPゴシック" panose="020B0400000000000000" pitchFamily="50" charset="-128"/>
                        </a:rPr>
                        <a:t>７</a:t>
                      </a:r>
                      <a:r>
                        <a:rPr lang="ja-JP" altLang="en-US" sz="1050" u="none" strike="noStrike" dirty="0">
                          <a:effectLst/>
                          <a:latin typeface="BIZ UDPゴシック" panose="020B0400000000000000" pitchFamily="50" charset="-128"/>
                          <a:ea typeface="BIZ UDPゴシック" panose="020B0400000000000000" pitchFamily="50" charset="-128"/>
                        </a:rPr>
                        <a:t>　中心静脈圧測定（中心静脈ライン）</a:t>
                      </a:r>
                      <a:endParaRPr lang="ja-JP" altLang="en-US" sz="1050" b="0" i="0" u="none" strike="noStrike" dirty="0">
                        <a:solidFill>
                          <a:srgbClr val="00000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a:effectLst/>
                        </a:rPr>
                        <a:t>あり</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1684362921"/>
                  </a:ext>
                </a:extLst>
              </a:tr>
              <a:tr h="162436">
                <a:tc>
                  <a:txBody>
                    <a:bodyPr/>
                    <a:lstStyle/>
                    <a:p>
                      <a:pPr algn="l" fontAlgn="ctr"/>
                      <a:r>
                        <a:rPr lang="ja-JP" altLang="en-US" sz="1050" b="1" u="sng" strike="noStrike" dirty="0">
                          <a:solidFill>
                            <a:srgbClr val="0070C0"/>
                          </a:solidFill>
                          <a:effectLst/>
                          <a:latin typeface="BIZ UDPゴシック" panose="020B0400000000000000" pitchFamily="50" charset="-128"/>
                          <a:ea typeface="BIZ UDPゴシック" panose="020B0400000000000000" pitchFamily="50" charset="-128"/>
                        </a:rPr>
                        <a:t>８</a:t>
                      </a:r>
                      <a:r>
                        <a:rPr lang="ja-JP" altLang="en-US" sz="1050" u="none" strike="noStrike" dirty="0">
                          <a:effectLst/>
                          <a:latin typeface="BIZ UDPゴシック" panose="020B0400000000000000" pitchFamily="50" charset="-128"/>
                          <a:ea typeface="BIZ UDPゴシック" panose="020B0400000000000000" pitchFamily="50" charset="-128"/>
                        </a:rPr>
                        <a:t>　人工呼吸器の装着</a:t>
                      </a:r>
                      <a:endParaRPr lang="ja-JP" altLang="en-US" sz="1050" b="0" i="0" u="none" strike="noStrike" dirty="0">
                        <a:solidFill>
                          <a:srgbClr val="00000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a:effectLst/>
                        </a:rPr>
                        <a:t>あり</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3332976828"/>
                  </a:ext>
                </a:extLst>
              </a:tr>
              <a:tr h="162436">
                <a:tc>
                  <a:txBody>
                    <a:bodyPr/>
                    <a:lstStyle/>
                    <a:p>
                      <a:pPr algn="l" fontAlgn="ctr"/>
                      <a:r>
                        <a:rPr lang="ja-JP" altLang="en-US" sz="1050" b="1" u="sng" strike="noStrike" dirty="0">
                          <a:solidFill>
                            <a:srgbClr val="0070C0"/>
                          </a:solidFill>
                          <a:effectLst/>
                          <a:latin typeface="BIZ UDPゴシック" panose="020B0400000000000000" pitchFamily="50" charset="-128"/>
                          <a:ea typeface="BIZ UDPゴシック" panose="020B0400000000000000" pitchFamily="50" charset="-128"/>
                        </a:rPr>
                        <a:t>９</a:t>
                      </a:r>
                      <a:r>
                        <a:rPr lang="ja-JP" altLang="en-US" sz="1050" u="none" strike="noStrike" dirty="0">
                          <a:effectLst/>
                          <a:latin typeface="BIZ UDPゴシック" panose="020B0400000000000000" pitchFamily="50" charset="-128"/>
                          <a:ea typeface="BIZ UDPゴシック" panose="020B0400000000000000" pitchFamily="50" charset="-128"/>
                        </a:rPr>
                        <a:t>　輸血や血液製剤の管理</a:t>
                      </a:r>
                      <a:endParaRPr lang="ja-JP" altLang="en-US" sz="1050" b="0" i="0" u="none" strike="noStrike" dirty="0">
                        <a:solidFill>
                          <a:srgbClr val="00000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a:effectLst/>
                        </a:rPr>
                        <a:t>あり</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2266504333"/>
                  </a:ext>
                </a:extLst>
              </a:tr>
              <a:tr h="162436">
                <a:tc>
                  <a:txBody>
                    <a:bodyPr/>
                    <a:lstStyle/>
                    <a:p>
                      <a:pPr algn="l" fontAlgn="ctr"/>
                      <a:r>
                        <a:rPr lang="en-US" altLang="ja-JP" sz="1050" b="1" u="sng" strike="noStrike" dirty="0">
                          <a:solidFill>
                            <a:srgbClr val="0070C0"/>
                          </a:solidFill>
                          <a:effectLst/>
                          <a:latin typeface="BIZ UDPゴシック" panose="020B0400000000000000" pitchFamily="50" charset="-128"/>
                          <a:ea typeface="BIZ UDPゴシック" panose="020B0400000000000000" pitchFamily="50" charset="-128"/>
                        </a:rPr>
                        <a:t>10</a:t>
                      </a:r>
                      <a:r>
                        <a:rPr lang="ja-JP" altLang="en-US" sz="1050" u="none" strike="noStrike" dirty="0">
                          <a:effectLst/>
                          <a:latin typeface="BIZ UDPゴシック" panose="020B0400000000000000" pitchFamily="50" charset="-128"/>
                          <a:ea typeface="BIZ UDPゴシック" panose="020B0400000000000000" pitchFamily="50" charset="-128"/>
                        </a:rPr>
                        <a:t>　肺動脈圧測定（スワンガンツカテーテル）</a:t>
                      </a:r>
                      <a:endParaRPr lang="ja-JP" altLang="en-US" sz="1050" b="0" i="0" u="none" strike="noStrike" dirty="0">
                        <a:solidFill>
                          <a:srgbClr val="00000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a:effectLst/>
                        </a:rPr>
                        <a:t>あり</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1398647059"/>
                  </a:ext>
                </a:extLst>
              </a:tr>
              <a:tr h="469055">
                <a:tc>
                  <a:txBody>
                    <a:bodyPr/>
                    <a:lstStyle/>
                    <a:p>
                      <a:pPr algn="l" fontAlgn="ctr"/>
                      <a:r>
                        <a:rPr lang="en-US" altLang="ja-JP" sz="1050" b="1" u="sng" strike="noStrike" dirty="0">
                          <a:solidFill>
                            <a:srgbClr val="0070C0"/>
                          </a:solidFill>
                          <a:effectLst/>
                          <a:latin typeface="BIZ UDPゴシック" panose="020B0400000000000000" pitchFamily="50" charset="-128"/>
                          <a:ea typeface="BIZ UDPゴシック" panose="020B0400000000000000" pitchFamily="50" charset="-128"/>
                        </a:rPr>
                        <a:t>11</a:t>
                      </a:r>
                      <a:r>
                        <a:rPr lang="ja-JP" altLang="en-US" sz="1050" u="none" strike="noStrike" dirty="0">
                          <a:effectLst/>
                          <a:latin typeface="BIZ UDPゴシック" panose="020B0400000000000000" pitchFamily="50" charset="-128"/>
                          <a:ea typeface="BIZ UDPゴシック" panose="020B0400000000000000" pitchFamily="50" charset="-128"/>
                        </a:rPr>
                        <a:t>　特殊な治療法等</a:t>
                      </a:r>
                      <a:br>
                        <a:rPr lang="ja-JP" altLang="en-US" sz="1050" u="none" strike="noStrike" dirty="0">
                          <a:effectLst/>
                          <a:latin typeface="BIZ UDPゴシック" panose="020B0400000000000000" pitchFamily="50" charset="-128"/>
                          <a:ea typeface="BIZ UDPゴシック" panose="020B0400000000000000" pitchFamily="50" charset="-128"/>
                        </a:rPr>
                      </a:br>
                      <a:r>
                        <a:rPr lang="ja-JP" altLang="en-US" sz="1050" u="none" strike="noStrike" dirty="0">
                          <a:effectLst/>
                          <a:latin typeface="BIZ UDPゴシック" panose="020B0400000000000000" pitchFamily="50" charset="-128"/>
                          <a:ea typeface="BIZ UDPゴシック" panose="020B0400000000000000" pitchFamily="50" charset="-128"/>
                        </a:rPr>
                        <a:t>　　（ＣＨＤＦ、ＩＡＢＰ、ＰＣＰＳ、補助人工心臓、ＩＣＰ測定</a:t>
                      </a:r>
                      <a:endParaRPr lang="en-US" altLang="ja-JP" sz="1050" u="none" strike="noStrike" dirty="0">
                        <a:effectLst/>
                        <a:latin typeface="BIZ UDPゴシック" panose="020B0400000000000000" pitchFamily="50" charset="-128"/>
                        <a:ea typeface="BIZ UDPゴシック" panose="020B0400000000000000" pitchFamily="50" charset="-128"/>
                      </a:endParaRPr>
                    </a:p>
                    <a:p>
                      <a:pPr algn="l" fontAlgn="ctr"/>
                      <a:r>
                        <a:rPr lang="en-US" altLang="ja-JP" sz="1050" u="none" strike="noStrike" dirty="0">
                          <a:effectLst/>
                          <a:latin typeface="BIZ UDPゴシック" panose="020B0400000000000000" pitchFamily="50" charset="-128"/>
                          <a:ea typeface="BIZ UDPゴシック" panose="020B0400000000000000" pitchFamily="50" charset="-128"/>
                        </a:rPr>
                        <a:t>      </a:t>
                      </a:r>
                      <a:r>
                        <a:rPr lang="ja-JP" altLang="en-US" sz="1050" u="none" strike="noStrike" dirty="0">
                          <a:effectLst/>
                          <a:latin typeface="BIZ UDPゴシック" panose="020B0400000000000000" pitchFamily="50" charset="-128"/>
                          <a:ea typeface="BIZ UDPゴシック" panose="020B0400000000000000" pitchFamily="50" charset="-128"/>
                        </a:rPr>
                        <a:t>　ＥＣＭＯ、ＩＭＰＥＬＬＡ）</a:t>
                      </a:r>
                      <a:endParaRPr lang="ja-JP" altLang="en-US" sz="1050" b="0" i="0" u="none" strike="noStrike" dirty="0">
                        <a:solidFill>
                          <a:srgbClr val="000000"/>
                        </a:solidFill>
                        <a:effectLst/>
                        <a:latin typeface="BIZ UDPゴシック" panose="020B0400000000000000" pitchFamily="50" charset="-128"/>
                        <a:ea typeface="BIZ UDPゴシック" panose="020B0400000000000000" pitchFamily="50" charset="-128"/>
                      </a:endParaRPr>
                    </a:p>
                  </a:txBody>
                  <a:tcPr marL="9525" marR="9525" marT="9525" marB="0" anchor="ctr"/>
                </a:tc>
                <a:tc>
                  <a:txBody>
                    <a:bodyPr/>
                    <a:lstStyle/>
                    <a:p>
                      <a:pPr algn="ctr" fontAlgn="ctr"/>
                      <a:r>
                        <a:rPr lang="ja-JP" altLang="en-US" sz="1050" u="none" strike="noStrike">
                          <a:effectLst/>
                        </a:rPr>
                        <a:t>なし</a:t>
                      </a:r>
                      <a:endParaRPr lang="ja-JP" altLang="en-US" sz="1050" b="0"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ja-JP" altLang="en-US" sz="1050" u="none" strike="noStrike" dirty="0">
                          <a:effectLst/>
                        </a:rPr>
                        <a:t>あり</a:t>
                      </a:r>
                      <a:endParaRPr lang="ja-JP"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2626171573"/>
                  </a:ext>
                </a:extLst>
              </a:tr>
            </a:tbl>
          </a:graphicData>
        </a:graphic>
      </p:graphicFrame>
      <p:graphicFrame>
        <p:nvGraphicFramePr>
          <p:cNvPr id="31" name="表 30">
            <a:extLst>
              <a:ext uri="{FF2B5EF4-FFF2-40B4-BE49-F238E27FC236}">
                <a16:creationId xmlns:a16="http://schemas.microsoft.com/office/drawing/2014/main" id="{913A3830-A1F7-8063-00D5-42F75B8A0C03}"/>
              </a:ext>
            </a:extLst>
          </p:cNvPr>
          <p:cNvGraphicFramePr>
            <a:graphicFrameLocks noGrp="1"/>
          </p:cNvGraphicFramePr>
          <p:nvPr/>
        </p:nvGraphicFramePr>
        <p:xfrm>
          <a:off x="460748" y="5674930"/>
          <a:ext cx="4248000" cy="685800"/>
        </p:xfrm>
        <a:graphic>
          <a:graphicData uri="http://schemas.openxmlformats.org/drawingml/2006/table">
            <a:tbl>
              <a:tblPr firstRow="1" bandRow="1">
                <a:tableStyleId>{5C22544A-7EE6-4342-B048-85BDC9FD1C3A}</a:tableStyleId>
              </a:tblPr>
              <a:tblGrid>
                <a:gridCol w="2133515">
                  <a:extLst>
                    <a:ext uri="{9D8B030D-6E8A-4147-A177-3AD203B41FA5}">
                      <a16:colId xmlns:a16="http://schemas.microsoft.com/office/drawing/2014/main" val="543921815"/>
                    </a:ext>
                  </a:extLst>
                </a:gridCol>
                <a:gridCol w="2114485">
                  <a:extLst>
                    <a:ext uri="{9D8B030D-6E8A-4147-A177-3AD203B41FA5}">
                      <a16:colId xmlns:a16="http://schemas.microsoft.com/office/drawing/2014/main" val="1883503541"/>
                    </a:ext>
                  </a:extLst>
                </a:gridCol>
              </a:tblGrid>
              <a:tr h="21600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endParaRPr lang="ja-JP" altLang="en-US" sz="900" b="1" i="0" u="none" strike="noStrike">
                        <a:solidFill>
                          <a:sysClr val="windowText" lastClr="000000"/>
                        </a:solidFill>
                        <a:effectLst/>
                        <a:latin typeface="+mn-ea"/>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ja-JP" altLang="en-US" sz="900" b="1" i="0" u="none" strike="noStrike">
                          <a:solidFill>
                            <a:sysClr val="windowText" lastClr="000000"/>
                          </a:solidFill>
                          <a:effectLst/>
                          <a:latin typeface="+mn-ea"/>
                          <a:ea typeface="+mn-ea"/>
                        </a:rPr>
                        <a:t>基準に該当する患者割合の基準</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53903604"/>
                  </a:ext>
                </a:extLst>
              </a:tr>
              <a:tr h="21600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lang="ja-JP" altLang="en-US" sz="900" b="1" i="0" u="none" strike="noStrike">
                          <a:solidFill>
                            <a:sysClr val="windowText" lastClr="000000"/>
                          </a:solidFill>
                          <a:effectLst/>
                          <a:latin typeface="+mn-ea"/>
                          <a:ea typeface="+mn-ea"/>
                        </a:rPr>
                        <a:t>ハイケアユニット入院医療管理料１</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ja-JP" altLang="en-US" sz="900" b="0" i="0" u="sng" strike="noStrike">
                          <a:solidFill>
                            <a:sysClr val="windowText" lastClr="000000"/>
                          </a:solidFill>
                          <a:effectLst/>
                          <a:latin typeface="+mn-ea"/>
                          <a:ea typeface="+mn-ea"/>
                        </a:rPr>
                        <a:t>８割</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802026618"/>
                  </a:ext>
                </a:extLst>
              </a:tr>
              <a:tr h="21600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lang="ja-JP" altLang="en-US" sz="900" b="1" i="0" u="none" strike="noStrike">
                          <a:solidFill>
                            <a:sysClr val="windowText" lastClr="000000"/>
                          </a:solidFill>
                          <a:effectLst/>
                          <a:latin typeface="+mn-ea"/>
                          <a:ea typeface="+mn-ea"/>
                        </a:rPr>
                        <a:t>ハイケアユニット入院医療管理料２</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ja-JP" altLang="en-US" sz="900" b="0" i="0" u="sng" strike="noStrike" dirty="0">
                          <a:solidFill>
                            <a:sysClr val="windowText" lastClr="000000"/>
                          </a:solidFill>
                          <a:effectLst/>
                          <a:latin typeface="+mn-ea"/>
                          <a:ea typeface="+mn-ea"/>
                        </a:rPr>
                        <a:t>６割</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40591371"/>
                  </a:ext>
                </a:extLst>
              </a:tr>
            </a:tbl>
          </a:graphicData>
        </a:graphic>
      </p:graphicFrame>
      <p:graphicFrame>
        <p:nvGraphicFramePr>
          <p:cNvPr id="5" name="表 4">
            <a:extLst>
              <a:ext uri="{FF2B5EF4-FFF2-40B4-BE49-F238E27FC236}">
                <a16:creationId xmlns:a16="http://schemas.microsoft.com/office/drawing/2014/main" id="{0A55E0CA-53B1-2A1A-C25F-F7D9EE754295}"/>
              </a:ext>
            </a:extLst>
          </p:cNvPr>
          <p:cNvGraphicFramePr>
            <a:graphicFrameLocks noGrp="1"/>
          </p:cNvGraphicFramePr>
          <p:nvPr/>
        </p:nvGraphicFramePr>
        <p:xfrm>
          <a:off x="5341444" y="5674931"/>
          <a:ext cx="4248000" cy="960120"/>
        </p:xfrm>
        <a:graphic>
          <a:graphicData uri="http://schemas.openxmlformats.org/drawingml/2006/table">
            <a:tbl>
              <a:tblPr firstRow="1" bandRow="1">
                <a:tableStyleId>{5C22544A-7EE6-4342-B048-85BDC9FD1C3A}</a:tableStyleId>
              </a:tblPr>
              <a:tblGrid>
                <a:gridCol w="1872000">
                  <a:extLst>
                    <a:ext uri="{9D8B030D-6E8A-4147-A177-3AD203B41FA5}">
                      <a16:colId xmlns:a16="http://schemas.microsoft.com/office/drawing/2014/main" val="543921815"/>
                    </a:ext>
                  </a:extLst>
                </a:gridCol>
                <a:gridCol w="2376000">
                  <a:extLst>
                    <a:ext uri="{9D8B030D-6E8A-4147-A177-3AD203B41FA5}">
                      <a16:colId xmlns:a16="http://schemas.microsoft.com/office/drawing/2014/main" val="1883503541"/>
                    </a:ext>
                  </a:extLst>
                </a:gridCol>
              </a:tblGrid>
              <a:tr h="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endParaRPr lang="ja-JP" altLang="en-US" sz="900" b="1" i="0" u="none" strike="noStrike">
                        <a:solidFill>
                          <a:sysClr val="windowText" lastClr="000000"/>
                        </a:solidFill>
                        <a:effectLst/>
                        <a:latin typeface="+mn-ea"/>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ja-JP" altLang="en-US" sz="900" b="1" i="0" u="none" strike="noStrike">
                          <a:solidFill>
                            <a:sysClr val="windowText" lastClr="000000"/>
                          </a:solidFill>
                          <a:effectLst/>
                          <a:latin typeface="+mn-ea"/>
                          <a:ea typeface="+mn-ea"/>
                        </a:rPr>
                        <a:t>基準に該当する患者割合の基準（</a:t>
                      </a:r>
                      <a:r>
                        <a:rPr lang="en-US" altLang="ja-JP" sz="900" b="1" i="0" u="none" strike="noStrike">
                          <a:solidFill>
                            <a:sysClr val="windowText" lastClr="000000"/>
                          </a:solidFill>
                          <a:effectLst/>
                          <a:latin typeface="+mn-ea"/>
                          <a:ea typeface="+mn-ea"/>
                        </a:rPr>
                        <a:t>※</a:t>
                      </a:r>
                      <a:r>
                        <a:rPr lang="ja-JP" altLang="en-US" sz="900" b="1" i="0" u="none" strike="noStrike">
                          <a:solidFill>
                            <a:sysClr val="windowText" lastClr="000000"/>
                          </a:solidFill>
                          <a:effectLst/>
                          <a:latin typeface="+mn-ea"/>
                          <a:ea typeface="+mn-ea"/>
                        </a:rPr>
                        <a:t>）</a:t>
                      </a:r>
                      <a:endParaRPr lang="en-US" altLang="ja-JP" sz="900" b="1" i="0" u="none" strike="noStrike">
                        <a:solidFill>
                          <a:sysClr val="windowText" lastClr="000000"/>
                        </a:solidFill>
                        <a:effectLst/>
                        <a:latin typeface="+mn-ea"/>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453903604"/>
                  </a:ext>
                </a:extLst>
              </a:tr>
              <a:tr h="12573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lang="ja-JP" altLang="en-US" sz="900" b="1" i="0" u="none" strike="noStrike">
                          <a:solidFill>
                            <a:sysClr val="windowText" lastClr="000000"/>
                          </a:solidFill>
                          <a:effectLst/>
                          <a:latin typeface="+mn-ea"/>
                          <a:ea typeface="+mn-ea"/>
                        </a:rPr>
                        <a:t>ハイケアユニット入院医療管理料１</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ja-JP" altLang="en-US" sz="900" b="0" i="0" u="sng" strike="noStrike">
                          <a:solidFill>
                            <a:sysClr val="windowText" lastClr="000000"/>
                          </a:solidFill>
                          <a:effectLst/>
                          <a:latin typeface="+mn-ea"/>
                          <a:ea typeface="+mn-ea"/>
                        </a:rPr>
                        <a:t>１割５分以上が基準①に該当かつ</a:t>
                      </a:r>
                      <a:endParaRPr lang="en-US" altLang="ja-JP" sz="900" b="0" i="0" u="sng" strike="noStrike">
                        <a:solidFill>
                          <a:sysClr val="windowText" lastClr="000000"/>
                        </a:solidFill>
                        <a:effectLst/>
                        <a:latin typeface="+mn-ea"/>
                        <a:ea typeface="+mn-ea"/>
                      </a:endParaRPr>
                    </a:p>
                    <a:p>
                      <a:pPr algn="ctr" fontAlgn="ctr"/>
                      <a:r>
                        <a:rPr lang="ja-JP" altLang="en-US" sz="900" b="0" i="0" u="sng" strike="noStrike">
                          <a:solidFill>
                            <a:sysClr val="windowText" lastClr="000000"/>
                          </a:solidFill>
                          <a:effectLst/>
                          <a:latin typeface="+mn-ea"/>
                          <a:ea typeface="+mn-ea"/>
                        </a:rPr>
                        <a:t>８割以上が基準②に該当</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802026618"/>
                  </a:ext>
                </a:extLst>
              </a:tr>
              <a:tr h="12573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lang="ja-JP" altLang="en-US" sz="900" b="1" i="0" u="none" strike="noStrike">
                          <a:solidFill>
                            <a:sysClr val="windowText" lastClr="000000"/>
                          </a:solidFill>
                          <a:effectLst/>
                          <a:latin typeface="+mn-ea"/>
                          <a:ea typeface="+mn-ea"/>
                        </a:rPr>
                        <a:t>ハイケアユニット入院医療管理料２</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900" b="0" i="0" u="sng" strike="noStrike" dirty="0">
                          <a:solidFill>
                            <a:sysClr val="windowText" lastClr="000000"/>
                          </a:solidFill>
                          <a:effectLst/>
                          <a:latin typeface="+mn-ea"/>
                          <a:ea typeface="+mn-ea"/>
                        </a:rPr>
                        <a:t>１割５分以上が基準①に該当かつ</a:t>
                      </a:r>
                      <a:endParaRPr lang="en-US" altLang="ja-JP" sz="900" b="0" i="0" u="sng" strike="noStrike" dirty="0">
                        <a:solidFill>
                          <a:sysClr val="windowText" lastClr="000000"/>
                        </a:solidFill>
                        <a:effectLst/>
                        <a:latin typeface="+mn-ea"/>
                        <a:ea typeface="+mn-ea"/>
                      </a:endParaRPr>
                    </a:p>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900" b="0" i="0" u="sng" strike="noStrike" dirty="0">
                          <a:solidFill>
                            <a:sysClr val="windowText" lastClr="000000"/>
                          </a:solidFill>
                          <a:effectLst/>
                          <a:latin typeface="+mn-ea"/>
                          <a:ea typeface="+mn-ea"/>
                        </a:rPr>
                        <a:t>６割５分以上が基準②に該当</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40591371"/>
                  </a:ext>
                </a:extLst>
              </a:tr>
            </a:tbl>
          </a:graphicData>
        </a:graphic>
      </p:graphicFrame>
      <p:graphicFrame>
        <p:nvGraphicFramePr>
          <p:cNvPr id="14" name="表 13">
            <a:extLst>
              <a:ext uri="{FF2B5EF4-FFF2-40B4-BE49-F238E27FC236}">
                <a16:creationId xmlns:a16="http://schemas.microsoft.com/office/drawing/2014/main" id="{FD565955-1E1B-851C-2C1D-62935362F6C1}"/>
              </a:ext>
            </a:extLst>
          </p:cNvPr>
          <p:cNvGraphicFramePr>
            <a:graphicFrameLocks noGrp="1"/>
          </p:cNvGraphicFramePr>
          <p:nvPr/>
        </p:nvGraphicFramePr>
        <p:xfrm>
          <a:off x="5338972" y="5115417"/>
          <a:ext cx="4248000" cy="457200"/>
        </p:xfrm>
        <a:graphic>
          <a:graphicData uri="http://schemas.openxmlformats.org/drawingml/2006/table">
            <a:tbl>
              <a:tblPr firstRow="1" bandRow="1">
                <a:tableStyleId>{5C22544A-7EE6-4342-B048-85BDC9FD1C3A}</a:tableStyleId>
              </a:tblPr>
              <a:tblGrid>
                <a:gridCol w="1218846">
                  <a:extLst>
                    <a:ext uri="{9D8B030D-6E8A-4147-A177-3AD203B41FA5}">
                      <a16:colId xmlns:a16="http://schemas.microsoft.com/office/drawing/2014/main" val="543921815"/>
                    </a:ext>
                  </a:extLst>
                </a:gridCol>
                <a:gridCol w="3029154">
                  <a:extLst>
                    <a:ext uri="{9D8B030D-6E8A-4147-A177-3AD203B41FA5}">
                      <a16:colId xmlns:a16="http://schemas.microsoft.com/office/drawing/2014/main" val="1883503541"/>
                    </a:ext>
                  </a:extLst>
                </a:gridCol>
              </a:tblGrid>
              <a:tr h="125730">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ja-JP" altLang="en-US" sz="900" b="1" u="none" strike="noStrike">
                          <a:solidFill>
                            <a:sysClr val="windowText" lastClr="000000"/>
                          </a:solidFill>
                          <a:effectLst/>
                          <a:latin typeface="+mn-ea"/>
                          <a:ea typeface="+mn-ea"/>
                        </a:rPr>
                        <a:t>基準①</a:t>
                      </a:r>
                      <a:endParaRPr lang="ja-JP" altLang="en-US" sz="900" b="1" i="0" u="none" strike="noStrike">
                        <a:solidFill>
                          <a:sysClr val="windowText" lastClr="000000"/>
                        </a:solidFill>
                        <a:effectLst/>
                        <a:latin typeface="+mn-ea"/>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ja-JP" altLang="en-US" sz="900" b="0" i="0" u="sng" strike="noStrike">
                          <a:solidFill>
                            <a:sysClr val="windowText" lastClr="000000"/>
                          </a:solidFill>
                          <a:effectLst/>
                          <a:latin typeface="+mn-ea"/>
                          <a:ea typeface="+mn-ea"/>
                        </a:rPr>
                        <a:t>２，７，８，９，</a:t>
                      </a:r>
                      <a:r>
                        <a:rPr lang="en-US" altLang="ja-JP" sz="900" b="0" i="0" u="sng" strike="noStrike">
                          <a:solidFill>
                            <a:sysClr val="windowText" lastClr="000000"/>
                          </a:solidFill>
                          <a:effectLst/>
                          <a:latin typeface="+mn-ea"/>
                          <a:ea typeface="+mn-ea"/>
                        </a:rPr>
                        <a:t>10</a:t>
                      </a:r>
                      <a:r>
                        <a:rPr lang="ja-JP" altLang="en-US" sz="900" b="0" i="0" u="sng" strike="noStrike">
                          <a:solidFill>
                            <a:sysClr val="windowText" lastClr="000000"/>
                          </a:solidFill>
                          <a:effectLst/>
                          <a:latin typeface="+mn-ea"/>
                          <a:ea typeface="+mn-ea"/>
                        </a:rPr>
                        <a:t>又は</a:t>
                      </a:r>
                      <a:r>
                        <a:rPr lang="en-US" altLang="ja-JP" sz="900" b="0" i="0" u="sng" strike="noStrike">
                          <a:solidFill>
                            <a:sysClr val="windowText" lastClr="000000"/>
                          </a:solidFill>
                          <a:effectLst/>
                          <a:latin typeface="+mn-ea"/>
                          <a:ea typeface="+mn-ea"/>
                        </a:rPr>
                        <a:t>11</a:t>
                      </a:r>
                      <a:r>
                        <a:rPr lang="ja-JP" altLang="en-US" sz="900" b="0" i="0" u="sng" strike="noStrike">
                          <a:solidFill>
                            <a:sysClr val="windowText" lastClr="000000"/>
                          </a:solidFill>
                          <a:effectLst/>
                          <a:latin typeface="+mn-ea"/>
                          <a:ea typeface="+mn-ea"/>
                        </a:rPr>
                        <a:t>のうち１項目以上に該当</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34030392"/>
                  </a:ext>
                </a:extLst>
              </a:tr>
              <a:tr h="125730">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ja-JP" altLang="en-US" sz="900" b="1" i="0" u="none" strike="noStrike">
                          <a:solidFill>
                            <a:sysClr val="windowText" lastClr="000000"/>
                          </a:solidFill>
                          <a:effectLst/>
                          <a:latin typeface="+mn-ea"/>
                          <a:ea typeface="+mn-ea"/>
                        </a:rPr>
                        <a:t>基準②</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ja-JP" altLang="en-US" sz="900" b="0" i="0" u="sng" strike="noStrike" dirty="0">
                          <a:solidFill>
                            <a:sysClr val="windowText" lastClr="000000"/>
                          </a:solidFill>
                          <a:effectLst/>
                          <a:latin typeface="+mn-ea"/>
                          <a:ea typeface="+mn-ea"/>
                        </a:rPr>
                        <a:t>１～</a:t>
                      </a:r>
                      <a:r>
                        <a:rPr lang="en-US" altLang="ja-JP" sz="900" b="0" i="0" u="sng" strike="noStrike" dirty="0">
                          <a:solidFill>
                            <a:sysClr val="windowText" lastClr="000000"/>
                          </a:solidFill>
                          <a:effectLst/>
                          <a:latin typeface="+mn-ea"/>
                          <a:ea typeface="+mn-ea"/>
                        </a:rPr>
                        <a:t>11</a:t>
                      </a:r>
                      <a:r>
                        <a:rPr lang="ja-JP" altLang="en-US" sz="900" b="0" i="0" u="sng" strike="noStrike" dirty="0">
                          <a:solidFill>
                            <a:sysClr val="windowText" lastClr="000000"/>
                          </a:solidFill>
                          <a:effectLst/>
                          <a:latin typeface="+mn-ea"/>
                          <a:ea typeface="+mn-ea"/>
                        </a:rPr>
                        <a:t>のうち１項目以上に該当</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46516026"/>
                  </a:ext>
                </a:extLst>
              </a:tr>
            </a:tbl>
          </a:graphicData>
        </a:graphic>
      </p:graphicFrame>
      <p:graphicFrame>
        <p:nvGraphicFramePr>
          <p:cNvPr id="16" name="表 15">
            <a:extLst>
              <a:ext uri="{FF2B5EF4-FFF2-40B4-BE49-F238E27FC236}">
                <a16:creationId xmlns:a16="http://schemas.microsoft.com/office/drawing/2014/main" id="{3D05A9B1-E58E-504B-59D2-F359E9C169FE}"/>
              </a:ext>
            </a:extLst>
          </p:cNvPr>
          <p:cNvGraphicFramePr>
            <a:graphicFrameLocks noGrp="1"/>
          </p:cNvGraphicFramePr>
          <p:nvPr/>
        </p:nvGraphicFramePr>
        <p:xfrm>
          <a:off x="460748" y="5115417"/>
          <a:ext cx="4248000" cy="228600"/>
        </p:xfrm>
        <a:graphic>
          <a:graphicData uri="http://schemas.openxmlformats.org/drawingml/2006/table">
            <a:tbl>
              <a:tblPr firstRow="1" bandRow="1">
                <a:tableStyleId>{5C22544A-7EE6-4342-B048-85BDC9FD1C3A}</a:tableStyleId>
              </a:tblPr>
              <a:tblGrid>
                <a:gridCol w="1175465">
                  <a:extLst>
                    <a:ext uri="{9D8B030D-6E8A-4147-A177-3AD203B41FA5}">
                      <a16:colId xmlns:a16="http://schemas.microsoft.com/office/drawing/2014/main" val="543921815"/>
                    </a:ext>
                  </a:extLst>
                </a:gridCol>
                <a:gridCol w="3072535">
                  <a:extLst>
                    <a:ext uri="{9D8B030D-6E8A-4147-A177-3AD203B41FA5}">
                      <a16:colId xmlns:a16="http://schemas.microsoft.com/office/drawing/2014/main" val="1883503541"/>
                    </a:ext>
                  </a:extLst>
                </a:gridCol>
              </a:tblGrid>
              <a:tr h="216000">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ja-JP" altLang="en-US" sz="900" b="1" u="none" strike="noStrike" dirty="0">
                          <a:solidFill>
                            <a:sysClr val="windowText" lastClr="000000"/>
                          </a:solidFill>
                          <a:effectLst/>
                          <a:latin typeface="+mn-ea"/>
                          <a:ea typeface="+mn-ea"/>
                        </a:rPr>
                        <a:t>基準</a:t>
                      </a:r>
                      <a:endParaRPr lang="ja-JP" altLang="en-US" sz="900" b="1" i="0" u="none" strike="noStrike" dirty="0">
                        <a:solidFill>
                          <a:sysClr val="windowText" lastClr="000000"/>
                        </a:solidFill>
                        <a:effectLst/>
                        <a:latin typeface="+mn-ea"/>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ja-JP" altLang="en-US" sz="900" b="0" u="none" strike="noStrike" dirty="0">
                          <a:solidFill>
                            <a:sysClr val="windowText" lastClr="000000"/>
                          </a:solidFill>
                          <a:effectLst/>
                          <a:latin typeface="+mn-ea"/>
                          <a:ea typeface="+mn-ea"/>
                        </a:rPr>
                        <a:t>Ａ</a:t>
                      </a:r>
                      <a:r>
                        <a:rPr lang="ja-JP" altLang="en-US" sz="900" b="0" u="none" strike="noStrike" dirty="0">
                          <a:solidFill>
                            <a:schemeClr val="tx1"/>
                          </a:solidFill>
                          <a:effectLst/>
                          <a:latin typeface="+mn-ea"/>
                          <a:ea typeface="+mn-ea"/>
                        </a:rPr>
                        <a:t>得点３点</a:t>
                      </a:r>
                      <a:r>
                        <a:rPr lang="ja-JP" altLang="en-US" sz="900" b="0" u="none" strike="noStrike" dirty="0">
                          <a:solidFill>
                            <a:sysClr val="windowText" lastClr="000000"/>
                          </a:solidFill>
                          <a:effectLst/>
                          <a:latin typeface="+mn-ea"/>
                          <a:ea typeface="+mn-ea"/>
                        </a:rPr>
                        <a:t>以上かつＢ４得点以上</a:t>
                      </a:r>
                      <a:endParaRPr lang="ja-JP" altLang="en-US" sz="900" b="0" i="0" u="sng" strike="noStrike" dirty="0">
                        <a:solidFill>
                          <a:sysClr val="windowText" lastClr="000000"/>
                        </a:solidFill>
                        <a:effectLst/>
                        <a:latin typeface="+mn-ea"/>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234030392"/>
                  </a:ext>
                </a:extLst>
              </a:tr>
            </a:tbl>
          </a:graphicData>
        </a:graphic>
      </p:graphicFrame>
      <p:sp>
        <p:nvSpPr>
          <p:cNvPr id="17" name="右矢印 42">
            <a:extLst>
              <a:ext uri="{FF2B5EF4-FFF2-40B4-BE49-F238E27FC236}">
                <a16:creationId xmlns:a16="http://schemas.microsoft.com/office/drawing/2014/main" id="{46155C07-C787-C84E-F6C4-566A5A576F04}"/>
              </a:ext>
            </a:extLst>
          </p:cNvPr>
          <p:cNvSpPr/>
          <p:nvPr/>
        </p:nvSpPr>
        <p:spPr>
          <a:xfrm>
            <a:off x="4829172" y="5263638"/>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テキスト ボックス 17">
            <a:extLst>
              <a:ext uri="{FF2B5EF4-FFF2-40B4-BE49-F238E27FC236}">
                <a16:creationId xmlns:a16="http://schemas.microsoft.com/office/drawing/2014/main" id="{3F5A96D3-0F56-11F7-1B3F-6B037DAC77B4}"/>
              </a:ext>
            </a:extLst>
          </p:cNvPr>
          <p:cNvSpPr txBox="1"/>
          <p:nvPr/>
        </p:nvSpPr>
        <p:spPr>
          <a:xfrm>
            <a:off x="5338972" y="6591783"/>
            <a:ext cx="2294218" cy="2308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重症度、医療・看護必要度</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Ⅰ</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と</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Ⅱ</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で共通</a:t>
            </a:r>
          </a:p>
        </p:txBody>
      </p:sp>
      <p:sp>
        <p:nvSpPr>
          <p:cNvPr id="4" name="スライド番号プレースホルダー 2">
            <a:extLst>
              <a:ext uri="{FF2B5EF4-FFF2-40B4-BE49-F238E27FC236}">
                <a16:creationId xmlns:a16="http://schemas.microsoft.com/office/drawing/2014/main" id="{6F52A89A-D2E0-6FD3-1DE9-A7FDFE5DE8C9}"/>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290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805778788"/>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471047"/>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291</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1398101302"/>
              </p:ext>
            </p:extLst>
          </p:nvPr>
        </p:nvGraphicFramePr>
        <p:xfrm>
          <a:off x="389493" y="845967"/>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急性期充実体制加算の見直し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3728892052"/>
              </p:ext>
            </p:extLst>
          </p:nvPr>
        </p:nvGraphicFramePr>
        <p:xfrm>
          <a:off x="766353" y="1790818"/>
          <a:ext cx="8551817" cy="3213736"/>
        </p:xfrm>
        <a:graphic>
          <a:graphicData uri="http://schemas.openxmlformats.org/drawingml/2006/table">
            <a:tbl>
              <a:tblPr firstRow="1" bandRow="1">
                <a:tableStyleId>{5C22544A-7EE6-4342-B048-85BDC9FD1C3A}</a:tableStyleId>
              </a:tblPr>
              <a:tblGrid>
                <a:gridCol w="8551817">
                  <a:extLst>
                    <a:ext uri="{9D8B030D-6E8A-4147-A177-3AD203B41FA5}">
                      <a16:colId xmlns:a16="http://schemas.microsoft.com/office/drawing/2014/main" val="4124765003"/>
                    </a:ext>
                  </a:extLst>
                </a:gridCol>
              </a:tblGrid>
              <a:tr h="2955353">
                <a:tc>
                  <a:txBody>
                    <a:bodyPr/>
                    <a:lstStyle/>
                    <a:p>
                      <a:pPr>
                        <a:spcBef>
                          <a:spcPts val="1200"/>
                        </a:spcBef>
                      </a:pPr>
                      <a:r>
                        <a:rPr kumimoji="1" lang="ja-JP" altLang="en-US" sz="2200" dirty="0">
                          <a:solidFill>
                            <a:schemeClr val="tx1"/>
                          </a:solidFill>
                        </a:rPr>
                        <a:t>＜概要＞</a:t>
                      </a:r>
                      <a:endParaRPr kumimoji="1" lang="en-US" altLang="ja-JP" sz="2200" dirty="0">
                        <a:solidFill>
                          <a:schemeClr val="tx1"/>
                        </a:solidFill>
                      </a:endParaRPr>
                    </a:p>
                    <a:p>
                      <a:pPr marL="720000" indent="-324000">
                        <a:spcBef>
                          <a:spcPts val="1200"/>
                        </a:spcBef>
                        <a:buAutoNum type="arabicDbPeriod"/>
                      </a:pPr>
                      <a:r>
                        <a:rPr kumimoji="1" lang="ja-JP" altLang="en-US" sz="2200" dirty="0">
                          <a:solidFill>
                            <a:srgbClr val="0070C0"/>
                          </a:solidFill>
                        </a:rPr>
                        <a:t>悪性腫瘍手術等の実績を有する場合</a:t>
                      </a:r>
                      <a:r>
                        <a:rPr kumimoji="1" lang="ja-JP" altLang="en-US" sz="2200" dirty="0">
                          <a:solidFill>
                            <a:schemeClr val="tx1"/>
                          </a:solidFill>
                        </a:rPr>
                        <a:t>（加算１）と小児科又は</a:t>
                      </a:r>
                      <a:r>
                        <a:rPr kumimoji="1" lang="ja-JP" altLang="en-US" sz="2200" dirty="0">
                          <a:solidFill>
                            <a:srgbClr val="0070C0"/>
                          </a:solidFill>
                        </a:rPr>
                        <a:t>産科の実績を有する場合</a:t>
                      </a:r>
                      <a:r>
                        <a:rPr kumimoji="1" lang="ja-JP" altLang="en-US" sz="2200" dirty="0">
                          <a:solidFill>
                            <a:schemeClr val="tx1"/>
                          </a:solidFill>
                        </a:rPr>
                        <a:t>（加算２）に評価を分ける。</a:t>
                      </a:r>
                      <a:endParaRPr kumimoji="1" lang="en-US" altLang="ja-JP" sz="2200" dirty="0">
                        <a:solidFill>
                          <a:schemeClr val="tx1"/>
                        </a:solidFill>
                      </a:endParaRPr>
                    </a:p>
                    <a:p>
                      <a:pPr marL="720000" indent="-324000">
                        <a:spcBef>
                          <a:spcPts val="1200"/>
                        </a:spcBef>
                        <a:buAutoNum type="arabicDbPeriod"/>
                      </a:pPr>
                      <a:r>
                        <a:rPr kumimoji="1" lang="ja-JP" altLang="en-US" sz="2200" dirty="0">
                          <a:solidFill>
                            <a:schemeClr val="tx1"/>
                          </a:solidFill>
                        </a:rPr>
                        <a:t>小児科、産科及び精神科の入院医療の提供に係る要件を満たす場合について、</a:t>
                      </a:r>
                      <a:r>
                        <a:rPr kumimoji="1" lang="ja-JP" altLang="en-US" sz="2200" dirty="0">
                          <a:solidFill>
                            <a:srgbClr val="FF0000"/>
                          </a:solidFill>
                        </a:rPr>
                        <a:t>小児・周産期・精神科充実体制加算</a:t>
                      </a:r>
                      <a:r>
                        <a:rPr kumimoji="1" lang="ja-JP" altLang="en-US" sz="2200" dirty="0">
                          <a:solidFill>
                            <a:schemeClr val="tx1"/>
                          </a:solidFill>
                        </a:rPr>
                        <a:t>を新設する。</a:t>
                      </a:r>
                    </a:p>
                    <a:p>
                      <a:pPr marL="720000" indent="-324000">
                        <a:spcBef>
                          <a:spcPts val="1200"/>
                        </a:spcBef>
                        <a:buAutoNum type="arabicDbPeriod"/>
                      </a:pPr>
                      <a:r>
                        <a:rPr kumimoji="1" lang="ja-JP" altLang="en-US" sz="2200" dirty="0">
                          <a:solidFill>
                            <a:srgbClr val="FF0000"/>
                          </a:solidFill>
                        </a:rPr>
                        <a:t>許可病床数</a:t>
                      </a:r>
                      <a:r>
                        <a:rPr kumimoji="1" lang="en-US" altLang="ja-JP" sz="2200" dirty="0">
                          <a:solidFill>
                            <a:srgbClr val="FF0000"/>
                          </a:solidFill>
                        </a:rPr>
                        <a:t>300 </a:t>
                      </a:r>
                      <a:r>
                        <a:rPr kumimoji="1" lang="ja-JP" altLang="en-US" sz="2200" dirty="0">
                          <a:solidFill>
                            <a:srgbClr val="FF0000"/>
                          </a:solidFill>
                        </a:rPr>
                        <a:t>床未満の医療機関のみに適用される施設基準を廃止</a:t>
                      </a:r>
                      <a:r>
                        <a:rPr kumimoji="1" lang="ja-JP" altLang="en-US" sz="2200" dirty="0">
                          <a:solidFill>
                            <a:schemeClr val="tx1"/>
                          </a:solidFill>
                        </a:rPr>
                        <a:t>する。　等</a:t>
                      </a: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958794179"/>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6083"/>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急性期充実体制加算の見直し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患者の状態及び必要と考えられる医療機能に応じた入院医療の評価－①</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981856"/>
            <a:ext cx="9529762" cy="586172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悪性腫瘍手術等の実績要件のうち多くの基準を満たす場合とそれ以外であって小児科又は産科の実績を有する場合に応じた評価を行うとともに、小児科、産科及び精神科の入院医療の提供に係る要件を満たす場合について、小児・周産期・精神科充実体制加算を新設する。また、手術等の実績要件に、心臓胸部大血管の手術を追加する。</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766113"/>
            <a:ext cx="306000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急性期充実体制加算の見直し</a:t>
            </a:r>
          </a:p>
        </p:txBody>
      </p:sp>
      <p:sp>
        <p:nvSpPr>
          <p:cNvPr id="3" name="正方形/長方形 2">
            <a:extLst>
              <a:ext uri="{FF2B5EF4-FFF2-40B4-BE49-F238E27FC236}">
                <a16:creationId xmlns:a16="http://schemas.microsoft.com/office/drawing/2014/main" id="{8036B5E1-3335-F2DA-CAB9-4E5EDB192B0C}"/>
              </a:ext>
            </a:extLst>
          </p:cNvPr>
          <p:cNvSpPr/>
          <p:nvPr/>
        </p:nvSpPr>
        <p:spPr>
          <a:xfrm>
            <a:off x="5215576" y="1904630"/>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4" name="正方形/長方形 3">
            <a:extLst>
              <a:ext uri="{FF2B5EF4-FFF2-40B4-BE49-F238E27FC236}">
                <a16:creationId xmlns:a16="http://schemas.microsoft.com/office/drawing/2014/main" id="{F9DDBAF7-ABDE-D881-311B-3F866E6864BC}"/>
              </a:ext>
            </a:extLst>
          </p:cNvPr>
          <p:cNvSpPr/>
          <p:nvPr/>
        </p:nvSpPr>
        <p:spPr>
          <a:xfrm>
            <a:off x="5241512" y="2249470"/>
            <a:ext cx="4320000" cy="3061442"/>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急性期充実体制加算</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ja-JP" altLang="en-US"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急性期充実体制加算１</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７日以内の期間</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440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ロ　８日以上</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ハ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日以上</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ja-JP" altLang="en-US"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急性期充実体制加算２</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７日以内の期間</a:t>
            </a:r>
            <a:r>
              <a:rPr kumimoji="1" lang="en-US" altLang="ja-JP"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360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ロ</a:t>
            </a:r>
            <a:r>
              <a:rPr kumimoji="1" lang="ja-JP" altLang="en-US"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８日以上</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11</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日以内の期間</a:t>
            </a:r>
            <a:r>
              <a:rPr kumimoji="1" lang="en-US" altLang="ja-JP"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150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600"/>
              </a:spcAft>
              <a:buClrTx/>
              <a:buSzTx/>
              <a:buFontTx/>
              <a:buNone/>
              <a:tabLst/>
              <a:defRPr/>
            </a:pPr>
            <a:r>
              <a:rPr kumimoji="1" lang="ja-JP" altLang="en-US"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ハ</a:t>
            </a:r>
            <a:r>
              <a:rPr kumimoji="1" lang="ja-JP" altLang="en-US"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日以上</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14</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日以内の期間</a:t>
            </a:r>
            <a:r>
              <a:rPr kumimoji="1" lang="en-US" altLang="ja-JP"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90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注２</a:t>
            </a:r>
            <a:r>
              <a:rPr kumimoji="1" lang="ja-JP" altLang="en-US"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小児患者、妊産婦である患者及び精神疾患を有する患者の受入れに係る充実した体制を確保した保険医療機関に入院している患者については、小児・周産期・精神科充実体制加算として、次に掲げる点数を更に所定点数に加算する。</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急性期充実体制加算１の場合</a:t>
            </a:r>
            <a:r>
              <a:rPr kumimoji="1" lang="en-US" altLang="ja-JP"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90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600"/>
              </a:spcAft>
              <a:buClrTx/>
              <a:buSzTx/>
              <a:buFontTx/>
              <a:buNone/>
              <a:tabLst/>
              <a:defRPr/>
            </a:pPr>
            <a:r>
              <a:rPr kumimoji="1" lang="ja-JP" altLang="en-US"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ロ</a:t>
            </a:r>
            <a:r>
              <a:rPr kumimoji="1" lang="ja-JP" altLang="en-US"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急性期充実体制加算２の場合</a:t>
            </a:r>
            <a:r>
              <a:rPr kumimoji="1" lang="en-US" altLang="ja-JP"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60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注</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３</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精神疾患を有する患者の受入れに係る充実した体制を確保した保険医療機関に入院している患者については、精神科充実体制加算として、</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点を更に所定点数に加算する。</a:t>
            </a:r>
          </a:p>
        </p:txBody>
      </p:sp>
      <p:sp>
        <p:nvSpPr>
          <p:cNvPr id="5" name="右矢印 89">
            <a:extLst>
              <a:ext uri="{FF2B5EF4-FFF2-40B4-BE49-F238E27FC236}">
                <a16:creationId xmlns:a16="http://schemas.microsoft.com/office/drawing/2014/main" id="{3EB7204E-3154-E35D-B4AA-A8F4949E754A}"/>
              </a:ext>
            </a:extLst>
          </p:cNvPr>
          <p:cNvSpPr/>
          <p:nvPr/>
        </p:nvSpPr>
        <p:spPr>
          <a:xfrm>
            <a:off x="4731543" y="275184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F19214A6-F78A-2682-1684-54DE2ADCCA24}"/>
              </a:ext>
            </a:extLst>
          </p:cNvPr>
          <p:cNvSpPr/>
          <p:nvPr/>
        </p:nvSpPr>
        <p:spPr>
          <a:xfrm>
            <a:off x="319029" y="1904630"/>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7" name="正方形/長方形 6">
            <a:extLst>
              <a:ext uri="{FF2B5EF4-FFF2-40B4-BE49-F238E27FC236}">
                <a16:creationId xmlns:a16="http://schemas.microsoft.com/office/drawing/2014/main" id="{488E82C2-FEC8-B961-5C57-BC373ECABB8A}"/>
              </a:ext>
            </a:extLst>
          </p:cNvPr>
          <p:cNvSpPr/>
          <p:nvPr/>
        </p:nvSpPr>
        <p:spPr>
          <a:xfrm>
            <a:off x="311928" y="2249466"/>
            <a:ext cx="4371398" cy="3061445"/>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急性期充実体制加算</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　７日以内の期間</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460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２　８日以上</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250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３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日以上</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180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60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60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注２　　精神疾患を有する患者の受入れに係る充実した体制を確保した保険医療機関に入院している患者については、精神科充実体制加算として、</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点を更に所定点数に加算する。</a:t>
            </a:r>
          </a:p>
        </p:txBody>
      </p:sp>
      <p:sp>
        <p:nvSpPr>
          <p:cNvPr id="12" name="テキスト ボックス 11">
            <a:extLst>
              <a:ext uri="{FF2B5EF4-FFF2-40B4-BE49-F238E27FC236}">
                <a16:creationId xmlns:a16="http://schemas.microsoft.com/office/drawing/2014/main" id="{D19833CE-B670-5264-07F2-94117DBF000B}"/>
              </a:ext>
            </a:extLst>
          </p:cNvPr>
          <p:cNvSpPr txBox="1"/>
          <p:nvPr/>
        </p:nvSpPr>
        <p:spPr>
          <a:xfrm>
            <a:off x="5115181" y="5389879"/>
            <a:ext cx="4520789" cy="1374735"/>
          </a:xfrm>
          <a:prstGeom prst="rect">
            <a:avLst/>
          </a:prstGeom>
          <a:noFill/>
          <a:ln>
            <a:solidFill>
              <a:schemeClr val="tx1"/>
            </a:solidFill>
            <a:prstDash val="dash"/>
          </a:ln>
        </p:spPr>
        <p:txBody>
          <a:bodyPr wrap="none" rtlCol="0">
            <a:spAutoFit/>
          </a:bodyPr>
          <a:lstStyle/>
          <a:p>
            <a:pPr marL="0" marR="0" lvl="0" indent="0" algn="l" defTabSz="990570" rtl="0" eaLnBrk="1" fontAlgn="auto" latinLnBrk="0" hangingPunct="1">
              <a:lnSpc>
                <a:spcPts val="1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＜手術等に係る実績の要件＞</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990570" rtl="0" eaLnBrk="1" fontAlgn="auto" latinLnBrk="0" hangingPunct="1">
              <a:lnSpc>
                <a:spcPts val="1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イ</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全身麻酔による手術について、</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2,000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件／年以上（うち、緊急手術</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350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件／年以上）</a:t>
            </a:r>
          </a:p>
          <a:p>
            <a:pPr marL="0" marR="0" lvl="0" indent="0" algn="l" defTabSz="990570" rtl="0" eaLnBrk="1" fontAlgn="auto" latinLnBrk="0" hangingPunct="1">
              <a:lnSpc>
                <a:spcPts val="1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ロ</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悪性腫瘍手術について、</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400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件／年以上</a:t>
            </a:r>
          </a:p>
          <a:p>
            <a:pPr marL="0" marR="0" lvl="0" indent="0" algn="l" defTabSz="990570" rtl="0" eaLnBrk="1" fontAlgn="auto" latinLnBrk="0" hangingPunct="1">
              <a:lnSpc>
                <a:spcPts val="1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ハ</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腹腔鏡下手術又は胸腔鏡下手術について、</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400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件／年以上</a:t>
            </a:r>
          </a:p>
          <a:p>
            <a:pPr marL="0" marR="0" lvl="0" indent="0" algn="l" defTabSz="990570" rtl="0" eaLnBrk="1" fontAlgn="auto" latinLnBrk="0" hangingPunct="1">
              <a:lnSpc>
                <a:spcPts val="1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ニ</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心臓カテーテル法による手術について、</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200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件／年以上</a:t>
            </a:r>
          </a:p>
          <a:p>
            <a:pPr marL="0" marR="0" lvl="0" indent="0" algn="l" defTabSz="990570" rtl="0" eaLnBrk="1" fontAlgn="auto" latinLnBrk="0" hangingPunct="1">
              <a:lnSpc>
                <a:spcPts val="1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ホ</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消化管内視鏡による手術について、</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600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件／年以上</a:t>
            </a:r>
          </a:p>
          <a:p>
            <a:pPr marL="0" marR="0" lvl="0" indent="0" algn="l" defTabSz="990570" rtl="0" eaLnBrk="1" fontAlgn="auto" latinLnBrk="0" hangingPunct="1">
              <a:lnSpc>
                <a:spcPts val="1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ヘ</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化学療法の実施について、</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1,000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件／年以上</a:t>
            </a:r>
          </a:p>
          <a:p>
            <a:pPr marL="0" marR="0" lvl="0" indent="0" algn="l" defTabSz="990570" rtl="0" eaLnBrk="1" fontAlgn="auto" latinLnBrk="0" hangingPunct="1">
              <a:lnSpc>
                <a:spcPts val="1000"/>
              </a:lnSpc>
              <a:spcBef>
                <a:spcPts val="0"/>
              </a:spcBef>
              <a:spcAft>
                <a:spcPts val="0"/>
              </a:spcAft>
              <a:buClrTx/>
              <a:buSzTx/>
              <a:buFontTx/>
              <a:buNone/>
              <a:tabLst/>
              <a:defRPr/>
            </a:pPr>
            <a:r>
              <a:rPr kumimoji="1" lang="en-US" altLang="ja-JP" sz="90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a:t>
            </a:r>
            <a:r>
              <a:rPr kumimoji="1" lang="ja-JP" altLang="en-US" sz="90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ト</a:t>
            </a:r>
            <a:r>
              <a:rPr kumimoji="1" lang="en-US" altLang="ja-JP" sz="90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心臓胸部大血管の手術について、</a:t>
            </a:r>
            <a:r>
              <a:rPr kumimoji="1" lang="en-US" altLang="ja-JP" sz="90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100 </a:t>
            </a:r>
            <a:r>
              <a:rPr kumimoji="1" lang="ja-JP" altLang="en-US" sz="90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件／年以上</a:t>
            </a:r>
            <a:endParaRPr kumimoji="1" lang="en-US" altLang="ja-JP" sz="90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endParaRPr>
          </a:p>
          <a:p>
            <a:pPr marL="0" marR="0" lvl="0" indent="0" algn="l" defTabSz="990570" rtl="0" eaLnBrk="1" fontAlgn="auto" latinLnBrk="0" hangingPunct="1">
              <a:lnSpc>
                <a:spcPts val="1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チ</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異常分娩の件数が</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50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件／年以上であること。</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990570" rtl="0" eaLnBrk="1" fontAlgn="auto" latinLnBrk="0" hangingPunct="1">
              <a:lnSpc>
                <a:spcPts val="1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リ</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６歳未満の乳幼児の手術件数が</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40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件／年以上であること。</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5" name="テキスト ボックス 14">
            <a:extLst>
              <a:ext uri="{FF2B5EF4-FFF2-40B4-BE49-F238E27FC236}">
                <a16:creationId xmlns:a16="http://schemas.microsoft.com/office/drawing/2014/main" id="{E9473B93-F6C2-CE49-7602-AFFB3DE83F89}"/>
              </a:ext>
            </a:extLst>
          </p:cNvPr>
          <p:cNvSpPr txBox="1"/>
          <p:nvPr/>
        </p:nvSpPr>
        <p:spPr>
          <a:xfrm>
            <a:off x="270030" y="5379619"/>
            <a:ext cx="4682970" cy="1384995"/>
          </a:xfrm>
          <a:prstGeom prst="rect">
            <a:avLst/>
          </a:prstGeom>
          <a:noFill/>
        </p:spPr>
        <p:txBody>
          <a:bodyPr wrap="square">
            <a:spAutoFit/>
          </a:bodyPr>
          <a:lstStyle/>
          <a:p>
            <a:pPr marL="93663" marR="0" lvl="0" indent="-93663" algn="l" defTabSz="914400" rtl="0" eaLnBrk="1" fontAlgn="auto" latinLnBrk="0" hangingPunct="1">
              <a:lnSpc>
                <a:spcPct val="100000"/>
              </a:lnSpc>
              <a:spcBef>
                <a:spcPts val="0"/>
              </a:spcBef>
              <a:spcAft>
                <a:spcPts val="0"/>
              </a:spcAft>
              <a:buClrTx/>
              <a:buSzTx/>
              <a:buFontTx/>
              <a:buNone/>
              <a:tabLst>
                <a:tab pos="8164513" algn="l"/>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360363" marR="0" lvl="0" indent="-360363" algn="l" defTabSz="914400" rtl="0" eaLnBrk="1" fontAlgn="auto" latinLnBrk="0" hangingPunct="1">
              <a:lnSpc>
                <a:spcPct val="100000"/>
              </a:lnSpc>
              <a:spcBef>
                <a:spcPts val="0"/>
              </a:spcBef>
              <a:spcAft>
                <a:spcPts val="0"/>
              </a:spcAft>
              <a:buClrTx/>
              <a:buSzTx/>
              <a:buFontTx/>
              <a:buNone/>
              <a:tabLst>
                <a:tab pos="8164513" algn="l"/>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（急性期充実体制加算１）</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0" algn="l" defTabSz="914400" rtl="0" eaLnBrk="1" fontAlgn="auto" latinLnBrk="0" hangingPunct="1">
              <a:lnSpc>
                <a:spcPct val="100000"/>
              </a:lnSpc>
              <a:spcBef>
                <a:spcPts val="0"/>
              </a:spcBef>
              <a:spcAft>
                <a:spcPts val="0"/>
              </a:spcAft>
              <a:buClrTx/>
              <a:buSzTx/>
              <a:buFontTx/>
              <a:buNone/>
              <a:tabLst>
                <a:tab pos="8164513" algn="l"/>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手術等に係る実績について、</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及び、</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から</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ト</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までのうち５つ以上を満たしていること。</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0" algn="l" defTabSz="914400" rtl="0" eaLnBrk="1" fontAlgn="auto" latinLnBrk="0" hangingPunct="1">
              <a:lnSpc>
                <a:spcPct val="100000"/>
              </a:lnSpc>
              <a:spcBef>
                <a:spcPts val="0"/>
              </a:spcBef>
              <a:spcAft>
                <a:spcPts val="0"/>
              </a:spcAft>
              <a:buClrTx/>
              <a:buSzTx/>
              <a:buFontTx/>
              <a:buNone/>
              <a:tabLst>
                <a:tab pos="8164513" algn="l"/>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tab pos="8164513" algn="l"/>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（急性期充実体制加算２）</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0" algn="l" defTabSz="914400" rtl="0" eaLnBrk="1" fontAlgn="auto" latinLnBrk="0" hangingPunct="1">
              <a:lnSpc>
                <a:spcPct val="100000"/>
              </a:lnSpc>
              <a:spcBef>
                <a:spcPts val="0"/>
              </a:spcBef>
              <a:spcAft>
                <a:spcPts val="0"/>
              </a:spcAft>
              <a:buClrTx/>
              <a:buSzTx/>
              <a:buFontTx/>
              <a:buNone/>
              <a:tabLst>
                <a:tab pos="8164513" algn="l"/>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チ</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又は</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リ</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のいずれかを満たし、手術等に係る実績について、</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及び、</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から</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ト</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までのうち２つ以上を満たしていること。</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13652FFB-3F13-9C4F-27AA-CAB902769DE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292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533675592"/>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96614" y="6471047"/>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293</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4000055152"/>
              </p:ext>
            </p:extLst>
          </p:nvPr>
        </p:nvGraphicFramePr>
        <p:xfrm>
          <a:off x="389493" y="845967"/>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総合入院体制加算の見直し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1830539012"/>
              </p:ext>
            </p:extLst>
          </p:nvPr>
        </p:nvGraphicFramePr>
        <p:xfrm>
          <a:off x="766353" y="1790818"/>
          <a:ext cx="8534401" cy="2998896"/>
        </p:xfrm>
        <a:graphic>
          <a:graphicData uri="http://schemas.openxmlformats.org/drawingml/2006/table">
            <a:tbl>
              <a:tblPr firstRow="1" bandRow="1">
                <a:tableStyleId>{5C22544A-7EE6-4342-B048-85BDC9FD1C3A}</a:tableStyleId>
              </a:tblPr>
              <a:tblGrid>
                <a:gridCol w="8534401">
                  <a:extLst>
                    <a:ext uri="{9D8B030D-6E8A-4147-A177-3AD203B41FA5}">
                      <a16:colId xmlns:a16="http://schemas.microsoft.com/office/drawing/2014/main" val="4124765003"/>
                    </a:ext>
                  </a:extLst>
                </a:gridCol>
              </a:tblGrid>
              <a:tr h="2998896">
                <a:tc>
                  <a:txBody>
                    <a:bodyPr/>
                    <a:lstStyle/>
                    <a:p>
                      <a:pPr>
                        <a:spcBef>
                          <a:spcPts val="1200"/>
                        </a:spcBef>
                      </a:pPr>
                      <a:r>
                        <a:rPr kumimoji="1" lang="ja-JP" altLang="en-US" sz="2200" dirty="0">
                          <a:solidFill>
                            <a:schemeClr val="tx1"/>
                          </a:solidFill>
                        </a:rPr>
                        <a:t>＜概要＞</a:t>
                      </a:r>
                      <a:endParaRPr kumimoji="1" lang="en-US" altLang="ja-JP" sz="2200" dirty="0">
                        <a:solidFill>
                          <a:schemeClr val="tx1"/>
                        </a:solidFill>
                      </a:endParaRPr>
                    </a:p>
                    <a:p>
                      <a:pPr marL="720000" indent="-324000">
                        <a:spcBef>
                          <a:spcPts val="1200"/>
                        </a:spcBef>
                        <a:buAutoNum type="arabicDbPeriod"/>
                      </a:pPr>
                      <a:r>
                        <a:rPr kumimoji="1" lang="ja-JP" altLang="en-US" sz="2200" dirty="0">
                          <a:solidFill>
                            <a:schemeClr val="tx1"/>
                          </a:solidFill>
                        </a:rPr>
                        <a:t>総合入院体制加算１及び２について、</a:t>
                      </a:r>
                      <a:r>
                        <a:rPr kumimoji="1" lang="ja-JP" altLang="en-US" sz="2200" dirty="0">
                          <a:solidFill>
                            <a:srgbClr val="0070C0"/>
                          </a:solidFill>
                        </a:rPr>
                        <a:t>全身麻酔による手術の件数に係る要件及び評価</a:t>
                      </a:r>
                      <a:r>
                        <a:rPr kumimoji="1" lang="ja-JP" altLang="en-US" sz="2200" dirty="0">
                          <a:solidFill>
                            <a:schemeClr val="tx1"/>
                          </a:solidFill>
                        </a:rPr>
                        <a:t>を見直す。 </a:t>
                      </a:r>
                    </a:p>
                    <a:p>
                      <a:pPr marL="720000" indent="-324000">
                        <a:spcBef>
                          <a:spcPts val="1200"/>
                        </a:spcBef>
                        <a:buAutoNum type="arabicDbPeriod"/>
                      </a:pPr>
                      <a:r>
                        <a:rPr kumimoji="1" lang="ja-JP" altLang="en-US" sz="2200" dirty="0">
                          <a:solidFill>
                            <a:srgbClr val="0070C0"/>
                          </a:solidFill>
                        </a:rPr>
                        <a:t>新規に届出を行う医療機関</a:t>
                      </a:r>
                      <a:r>
                        <a:rPr kumimoji="1" lang="ja-JP" altLang="en-US" sz="2200" dirty="0">
                          <a:solidFill>
                            <a:schemeClr val="tx1"/>
                          </a:solidFill>
                        </a:rPr>
                        <a:t>においては、急性期充実体制加算と同様に「</a:t>
                      </a:r>
                      <a:r>
                        <a:rPr kumimoji="1" lang="ja-JP" altLang="en-US" sz="2200" dirty="0">
                          <a:solidFill>
                            <a:srgbClr val="FF0000"/>
                          </a:solidFill>
                        </a:rPr>
                        <a:t>特定の保険薬局との間で不動産取引等その他の特別な関係がないこと。」を要件に加える</a:t>
                      </a:r>
                      <a:r>
                        <a:rPr kumimoji="1" lang="ja-JP" altLang="en-US" sz="2200" dirty="0">
                          <a:solidFill>
                            <a:schemeClr val="tx1"/>
                          </a:solidFill>
                        </a:rPr>
                        <a:t>。</a:t>
                      </a: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2824517828"/>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総合入院体制加算の見直し</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990225"/>
            <a:ext cx="9529762" cy="575145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急性期医療の適切な体制整備を推進する観点から、総合入院体制加算の要件及び評価を見直す。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776560"/>
            <a:ext cx="306000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総合入院体制加算の見直し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患者の状態及び必要と考えられる医療機能に応じた入院医療の評価－②</a:t>
            </a:r>
          </a:p>
        </p:txBody>
      </p:sp>
      <p:sp>
        <p:nvSpPr>
          <p:cNvPr id="88" name="正方形/長方形 87"/>
          <p:cNvSpPr/>
          <p:nvPr/>
        </p:nvSpPr>
        <p:spPr>
          <a:xfrm>
            <a:off x="5215576" y="1723843"/>
            <a:ext cx="4320000" cy="299118"/>
          </a:xfrm>
          <a:prstGeom prst="rect">
            <a:avLst/>
          </a:prstGeom>
          <a:solidFill>
            <a:srgbClr val="A7C4F7"/>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2087152"/>
            <a:ext cx="4320000" cy="4496210"/>
          </a:xfrm>
          <a:prstGeom prst="rect">
            <a:avLst/>
          </a:prstGeom>
          <a:solidFill>
            <a:srgbClr val="E0E9F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総合入院体制加算１</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260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全身麻酔による手術件数が年</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2,000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件</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以上であること。また、以下のアからカまでを全て満たしていること。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ア～カ（略）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総合入院体制加算２</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全身麻酔による手術件数が年</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1,200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件</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以上であること。なお、併せて以下のアからカまでの全てを満たすことが望ましいものであり、少なくとも４つ以上を満たしていること。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ア～カ（略）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総合入院体制加算３</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120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全身麻酔による手術件数が年</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800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件以上であること。なお、併せて以下のアからカまでの全てを満たすことが望ましいものであり、少なくとも２つ以上を満たしていること。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ア～カ（略）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［施設基準（総合入院体制加算１、２及び３）］</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182563"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特定の保険薬局との間で不動産取引等その他の特別な関係がないこと。ただし、令和６年３月</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31</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日以前から、特定の保険薬局と不動産の賃貸借取引関係にある場合は、当該特別の関係がないものとみなすこと。</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40962" y="3369763"/>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 name="正方形/長方形 2">
            <a:extLst>
              <a:ext uri="{FF2B5EF4-FFF2-40B4-BE49-F238E27FC236}">
                <a16:creationId xmlns:a16="http://schemas.microsoft.com/office/drawing/2014/main" id="{DF3C83FD-7B7D-5087-2CCE-770944C1479F}"/>
              </a:ext>
            </a:extLst>
          </p:cNvPr>
          <p:cNvSpPr/>
          <p:nvPr/>
        </p:nvSpPr>
        <p:spPr>
          <a:xfrm>
            <a:off x="293091" y="2064459"/>
            <a:ext cx="4371398" cy="4508927"/>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総合入院体制加算１</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240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全身麻酔による手術件数が年</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800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件</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以上であること。また、以下のアからカまでを全て満たしていること。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ア～カ（略）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総合入院体制加算２</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180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全身麻酔による手術件数が年</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800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件</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以上であること。なお、併せて以下のアからカまでの全てを満たすことが望ましいものであり、少なくとも４つ以上を満たしていること。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ア～カ（略）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総合入院体制加算３</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120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全身麻酔による手術件数が年</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800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件以上であること。なお、併せて以下のアからカまでの全てを満たすことが望ましいものであり、少なくとも２つ以上を満たしていること。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ア～カ（略）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a:ln>
                <a:noFill/>
              </a:ln>
              <a:solidFill>
                <a:srgbClr val="0060EE"/>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a:ln>
                <a:noFill/>
              </a:ln>
              <a:solidFill>
                <a:srgbClr val="0060EE"/>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0BE84D40-D408-1F88-EA8A-1603EB97D52D}"/>
              </a:ext>
            </a:extLst>
          </p:cNvPr>
          <p:cNvSpPr/>
          <p:nvPr/>
        </p:nvSpPr>
        <p:spPr>
          <a:xfrm>
            <a:off x="311928" y="1723843"/>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6" name="スライド番号プレースホルダー 2">
            <a:extLst>
              <a:ext uri="{FF2B5EF4-FFF2-40B4-BE49-F238E27FC236}">
                <a16:creationId xmlns:a16="http://schemas.microsoft.com/office/drawing/2014/main" id="{D2C274A2-AA1A-6C77-AFEC-65154B6BD812}"/>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294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306103238"/>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65402"/>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急性期充実体制加算等の見直し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患者の状態及び必要と考えられる医療機能に応じた入院医療の評価－①</a:t>
            </a:r>
          </a:p>
        </p:txBody>
      </p:sp>
      <p:sp>
        <p:nvSpPr>
          <p:cNvPr id="8" name="テキスト ボックス 7">
            <a:extLst>
              <a:ext uri="{FF2B5EF4-FFF2-40B4-BE49-F238E27FC236}">
                <a16:creationId xmlns:a16="http://schemas.microsoft.com/office/drawing/2014/main" id="{95CC12DF-2AF8-66EB-D366-BACBF9FCBF49}"/>
              </a:ext>
            </a:extLst>
          </p:cNvPr>
          <p:cNvSpPr txBox="1"/>
          <p:nvPr/>
        </p:nvSpPr>
        <p:spPr>
          <a:xfrm>
            <a:off x="3413447" y="5596414"/>
            <a:ext cx="3677265"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入院医療の提供における総合性</a:t>
            </a:r>
          </a:p>
        </p:txBody>
      </p:sp>
      <p:sp>
        <p:nvSpPr>
          <p:cNvPr id="9" name="テキスト ボックス 8">
            <a:extLst>
              <a:ext uri="{FF2B5EF4-FFF2-40B4-BE49-F238E27FC236}">
                <a16:creationId xmlns:a16="http://schemas.microsoft.com/office/drawing/2014/main" id="{27D0FEA1-9D10-2517-6FE0-4C8E0B17460B}"/>
              </a:ext>
            </a:extLst>
          </p:cNvPr>
          <p:cNvSpPr txBox="1"/>
          <p:nvPr/>
        </p:nvSpPr>
        <p:spPr>
          <a:xfrm>
            <a:off x="1044097" y="5729337"/>
            <a:ext cx="108234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単科</a:t>
            </a:r>
            <a:endParaRPr kumimoji="1" lang="en-US" altLang="ja-JP" sz="1400" b="0" i="0" u="none" strike="noStrike" kern="1200" cap="none" spc="0" normalizeH="0" baseline="0" noProof="0">
              <a:ln>
                <a:noFill/>
              </a:ln>
              <a:solidFill>
                <a:prstClr val="black"/>
              </a:solidFill>
              <a:effectLst/>
              <a:uLnTx/>
              <a:uFillTx/>
              <a:latin typeface="ＭＳ ゴシック" panose="020B0609070205080204" pitchFamily="49" charset="-128"/>
              <a:ea typeface="ＭＳ ゴシック" panose="020B0609070205080204" pitchFamily="49"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の医療機関</a:t>
            </a:r>
          </a:p>
        </p:txBody>
      </p:sp>
      <p:sp>
        <p:nvSpPr>
          <p:cNvPr id="11" name="テキスト ボックス 10">
            <a:extLst>
              <a:ext uri="{FF2B5EF4-FFF2-40B4-BE49-F238E27FC236}">
                <a16:creationId xmlns:a16="http://schemas.microsoft.com/office/drawing/2014/main" id="{55245FD0-3531-01D9-4CA5-F214A0165441}"/>
              </a:ext>
            </a:extLst>
          </p:cNvPr>
          <p:cNvSpPr txBox="1"/>
          <p:nvPr/>
        </p:nvSpPr>
        <p:spPr>
          <a:xfrm>
            <a:off x="262991" y="1749125"/>
            <a:ext cx="461665" cy="3559898"/>
          </a:xfrm>
          <a:prstGeom prst="rect">
            <a:avLst/>
          </a:prstGeom>
          <a:noFill/>
        </p:spPr>
        <p:txBody>
          <a:bodyPr vert="eaVert"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高度・専門的な急性期医療の実績</a:t>
            </a:r>
          </a:p>
        </p:txBody>
      </p:sp>
      <p:sp>
        <p:nvSpPr>
          <p:cNvPr id="14" name="テキスト ボックス 13">
            <a:extLst>
              <a:ext uri="{FF2B5EF4-FFF2-40B4-BE49-F238E27FC236}">
                <a16:creationId xmlns:a16="http://schemas.microsoft.com/office/drawing/2014/main" id="{76132851-2784-3962-5688-6C22F7F80971}"/>
              </a:ext>
            </a:extLst>
          </p:cNvPr>
          <p:cNvSpPr txBox="1"/>
          <p:nvPr/>
        </p:nvSpPr>
        <p:spPr>
          <a:xfrm>
            <a:off x="1282980" y="1880246"/>
            <a:ext cx="4619448" cy="415498"/>
          </a:xfrm>
          <a:prstGeom prst="rect">
            <a:avLst/>
          </a:prstGeom>
          <a:solidFill>
            <a:schemeClr val="tx2">
              <a:lumMod val="60000"/>
              <a:lumOff val="40000"/>
            </a:schemeClr>
          </a:solidFill>
          <a:ln w="28575">
            <a:solidFill>
              <a:schemeClr val="accent1">
                <a:lumMod val="75000"/>
              </a:schemeClr>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rPr>
              <a:t>急性期医療に関する高い実績</a:t>
            </a:r>
            <a:endParaRPr kumimoji="1" lang="en-US" altLang="ja-JP" sz="1200" b="1"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rPr>
              <a:t>（急性期充実体制加算における悪性腫瘍手術等の６項目のうち５項目以上を満たす場合）</a:t>
            </a:r>
          </a:p>
        </p:txBody>
      </p:sp>
      <p:sp>
        <p:nvSpPr>
          <p:cNvPr id="16" name="矢印: 右 15">
            <a:extLst>
              <a:ext uri="{FF2B5EF4-FFF2-40B4-BE49-F238E27FC236}">
                <a16:creationId xmlns:a16="http://schemas.microsoft.com/office/drawing/2014/main" id="{F23FB1B7-FCF4-16BE-5DF2-B14E7763628D}"/>
              </a:ext>
            </a:extLst>
          </p:cNvPr>
          <p:cNvSpPr/>
          <p:nvPr/>
        </p:nvSpPr>
        <p:spPr>
          <a:xfrm>
            <a:off x="5975840" y="2837601"/>
            <a:ext cx="1232827" cy="438582"/>
          </a:xfrm>
          <a:prstGeom prst="rightArrow">
            <a:avLst>
              <a:gd name="adj1" fmla="val 100000"/>
              <a:gd name="adj2" fmla="val 50000"/>
            </a:avLst>
          </a:prstGeom>
          <a:noFill/>
          <a:ln>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小児科又は</a:t>
            </a:r>
            <a:endParaRPr kumimoji="1" lang="en-US" altLang="ja-JP"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産科の実績</a:t>
            </a:r>
          </a:p>
        </p:txBody>
      </p:sp>
      <p:sp>
        <p:nvSpPr>
          <p:cNvPr id="17" name="テキスト ボックス 16">
            <a:extLst>
              <a:ext uri="{FF2B5EF4-FFF2-40B4-BE49-F238E27FC236}">
                <a16:creationId xmlns:a16="http://schemas.microsoft.com/office/drawing/2014/main" id="{08098A16-44E5-0A80-38AF-9962C4E07512}"/>
              </a:ext>
            </a:extLst>
          </p:cNvPr>
          <p:cNvSpPr txBox="1"/>
          <p:nvPr/>
        </p:nvSpPr>
        <p:spPr>
          <a:xfrm>
            <a:off x="1282980" y="3850710"/>
            <a:ext cx="4619448" cy="415498"/>
          </a:xfrm>
          <a:prstGeom prst="rect">
            <a:avLst/>
          </a:prstGeom>
          <a:solidFill>
            <a:schemeClr val="accent1">
              <a:lumMod val="20000"/>
              <a:lumOff val="80000"/>
            </a:schemeClr>
          </a:solidFill>
          <a:ln w="28575">
            <a:solidFill>
              <a:schemeClr val="accent1">
                <a:lumMod val="75000"/>
              </a:schemeClr>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急性期医療に関する実績</a:t>
            </a:r>
            <a:r>
              <a:rPr kumimoji="1" lang="ja-JP" altLang="en-US" sz="1000" b="1" i="0" u="sng" strike="noStrike" kern="1200" cap="none" spc="0" normalizeH="0" baseline="0" noProof="0">
                <a:ln>
                  <a:noFill/>
                </a:ln>
                <a:solidFill>
                  <a:srgbClr val="4F81BD"/>
                </a:solidFill>
                <a:effectLst/>
                <a:uLnTx/>
                <a:uFillTx/>
                <a:latin typeface="Calibri"/>
                <a:ea typeface="ＭＳ Ｐゴシック" panose="020B0600070205080204" pitchFamily="50" charset="-128"/>
                <a:cs typeface="+mn-cs"/>
              </a:rPr>
              <a:t>（手術件数の基準引き上げ）</a:t>
            </a:r>
            <a:endParaRPr kumimoji="1" lang="en-US" altLang="ja-JP" sz="1000" b="1" i="0" u="sng" strike="noStrike" kern="1200" cap="none" spc="0" normalizeH="0" baseline="0" noProof="0">
              <a:ln>
                <a:noFill/>
              </a:ln>
              <a:solidFill>
                <a:srgbClr val="4F81BD"/>
              </a:solidFill>
              <a:effectLst/>
              <a:uLnTx/>
              <a:uFillTx/>
              <a:latin typeface="Calibri"/>
              <a:ea typeface="ＭＳ Ｐゴシック" panose="020B060007020508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（総合入院体制加算における悪性腫瘍手術等の６項目のうち全てを満たす場合）</a:t>
            </a:r>
          </a:p>
        </p:txBody>
      </p:sp>
      <p:sp>
        <p:nvSpPr>
          <p:cNvPr id="18" name="テキスト ボックス 17">
            <a:extLst>
              <a:ext uri="{FF2B5EF4-FFF2-40B4-BE49-F238E27FC236}">
                <a16:creationId xmlns:a16="http://schemas.microsoft.com/office/drawing/2014/main" id="{FD3780B8-CD9C-57BC-EB89-F2FBD0686B57}"/>
              </a:ext>
            </a:extLst>
          </p:cNvPr>
          <p:cNvSpPr txBox="1"/>
          <p:nvPr/>
        </p:nvSpPr>
        <p:spPr>
          <a:xfrm>
            <a:off x="1282980" y="2845499"/>
            <a:ext cx="4619448" cy="415498"/>
          </a:xfrm>
          <a:prstGeom prst="rect">
            <a:avLst/>
          </a:prstGeom>
          <a:solidFill>
            <a:schemeClr val="accent1">
              <a:lumMod val="60000"/>
              <a:lumOff val="40000"/>
            </a:schemeClr>
          </a:solidFill>
          <a:ln w="28575">
            <a:solidFill>
              <a:schemeClr val="accent1">
                <a:lumMod val="75000"/>
              </a:schemeClr>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一部の急性期医療に関する高い実績</a:t>
            </a:r>
            <a:endParaRPr kumimoji="1" lang="en-US" altLang="ja-JP"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（急性期充実体制加算における悪性腫瘍手術等の６項目のうち２項目以上を満たす場合）</a:t>
            </a:r>
          </a:p>
        </p:txBody>
      </p:sp>
      <p:sp>
        <p:nvSpPr>
          <p:cNvPr id="19" name="テキスト ボックス 18">
            <a:extLst>
              <a:ext uri="{FF2B5EF4-FFF2-40B4-BE49-F238E27FC236}">
                <a16:creationId xmlns:a16="http://schemas.microsoft.com/office/drawing/2014/main" id="{C1051DF8-1A2A-3653-C6D4-6325393035C7}"/>
              </a:ext>
            </a:extLst>
          </p:cNvPr>
          <p:cNvSpPr txBox="1"/>
          <p:nvPr/>
        </p:nvSpPr>
        <p:spPr>
          <a:xfrm>
            <a:off x="1282980" y="4846088"/>
            <a:ext cx="4619448" cy="415498"/>
          </a:xfrm>
          <a:prstGeom prst="rect">
            <a:avLst/>
          </a:prstGeom>
          <a:noFill/>
          <a:ln w="28575">
            <a:solidFill>
              <a:schemeClr val="accent1">
                <a:lumMod val="75000"/>
              </a:schemeClr>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一部の急性期医療に関する実績</a:t>
            </a:r>
            <a:r>
              <a:rPr kumimoji="1" lang="ja-JP" altLang="en-US" sz="1000" b="1" i="0" u="sng" strike="noStrike" kern="1200" cap="none" spc="0" normalizeH="0" baseline="0" noProof="0">
                <a:ln>
                  <a:noFill/>
                </a:ln>
                <a:solidFill>
                  <a:srgbClr val="4F81BD"/>
                </a:solidFill>
                <a:effectLst/>
                <a:uLnTx/>
                <a:uFillTx/>
                <a:latin typeface="Calibri"/>
                <a:ea typeface="ＭＳ Ｐゴシック" panose="020B0600070205080204" pitchFamily="50" charset="-128"/>
                <a:cs typeface="+mn-cs"/>
              </a:rPr>
              <a:t>（加算２における手術件数の基準引き上げ）</a:t>
            </a:r>
            <a:endParaRPr kumimoji="1" lang="en-US" altLang="ja-JP" sz="1000" b="1" i="0" u="sng" strike="noStrike" kern="1200" cap="none" spc="0" normalizeH="0" baseline="0" noProof="0">
              <a:ln>
                <a:noFill/>
              </a:ln>
              <a:solidFill>
                <a:srgbClr val="4F81BD"/>
              </a:solidFill>
              <a:effectLst/>
              <a:uLnTx/>
              <a:uFillTx/>
              <a:latin typeface="Calibri"/>
              <a:ea typeface="ＭＳ Ｐゴシック" panose="020B060007020508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総合入院体制加算における悪性腫瘍手術等の６項目のうち４項目又は２項目を満たす場合</a:t>
            </a:r>
            <a:r>
              <a:rPr kumimoji="1" lang="en-US" altLang="ja-JP" sz="9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a:t>
            </a:r>
            <a:endParaRPr kumimoji="1" lang="ja-JP" altLang="en-US" sz="9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1" name="矢印: 右 20">
            <a:extLst>
              <a:ext uri="{FF2B5EF4-FFF2-40B4-BE49-F238E27FC236}">
                <a16:creationId xmlns:a16="http://schemas.microsoft.com/office/drawing/2014/main" id="{C870CBB1-4364-FD96-8675-8C87A7A48E35}"/>
              </a:ext>
            </a:extLst>
          </p:cNvPr>
          <p:cNvSpPr/>
          <p:nvPr/>
        </p:nvSpPr>
        <p:spPr>
          <a:xfrm>
            <a:off x="5975840" y="3831043"/>
            <a:ext cx="3299052" cy="438582"/>
          </a:xfrm>
          <a:prstGeom prst="rightArrow">
            <a:avLst>
              <a:gd name="adj1" fmla="val 100000"/>
              <a:gd name="adj2" fmla="val 50000"/>
            </a:avLst>
          </a:prstGeom>
          <a:noFill/>
          <a:ln>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小児科、産科及び精神科の入院医療提供</a:t>
            </a:r>
            <a:endParaRPr kumimoji="1" lang="ja-JP" altLang="en-US" sz="1200" b="0" i="0" u="none" strike="noStrike" kern="1200" cap="none" spc="0" normalizeH="0" baseline="30000" noProof="0">
              <a:ln>
                <a:noFill/>
              </a:ln>
              <a:solidFill>
                <a:prstClr val="black"/>
              </a:solidFill>
              <a:effectLst/>
              <a:uLnTx/>
              <a:uFillTx/>
              <a:latin typeface="Calibri"/>
              <a:ea typeface="ＭＳ Ｐゴシック" panose="020B0600070205080204" pitchFamily="50" charset="-128"/>
              <a:cs typeface="+mn-cs"/>
            </a:endParaRPr>
          </a:p>
        </p:txBody>
      </p:sp>
      <p:sp>
        <p:nvSpPr>
          <p:cNvPr id="22" name="矢印: 右 21">
            <a:extLst>
              <a:ext uri="{FF2B5EF4-FFF2-40B4-BE49-F238E27FC236}">
                <a16:creationId xmlns:a16="http://schemas.microsoft.com/office/drawing/2014/main" id="{A3C573A1-678B-B71F-4507-1CABE498E65E}"/>
              </a:ext>
            </a:extLst>
          </p:cNvPr>
          <p:cNvSpPr/>
          <p:nvPr/>
        </p:nvSpPr>
        <p:spPr>
          <a:xfrm>
            <a:off x="5975840" y="4834546"/>
            <a:ext cx="2089685" cy="438582"/>
          </a:xfrm>
          <a:prstGeom prst="rightArrow">
            <a:avLst>
              <a:gd name="adj1" fmla="val 100000"/>
              <a:gd name="adj2" fmla="val 50000"/>
            </a:avLst>
          </a:prstGeom>
          <a:noFill/>
          <a:ln>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小児科及び産科の</a:t>
            </a:r>
            <a:endParaRPr kumimoji="1" lang="en-US" altLang="ja-JP"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入院医療提供</a:t>
            </a:r>
            <a:endParaRPr kumimoji="1" lang="ja-JP" altLang="en-US" sz="1200" b="0" i="0" u="none" strike="noStrike" kern="1200" cap="none" spc="0" normalizeH="0" baseline="30000" noProof="0">
              <a:ln>
                <a:noFill/>
              </a:ln>
              <a:solidFill>
                <a:prstClr val="black"/>
              </a:solidFill>
              <a:effectLst/>
              <a:uLnTx/>
              <a:uFillTx/>
              <a:latin typeface="Calibri"/>
              <a:ea typeface="ＭＳ Ｐゴシック" panose="020B0600070205080204" pitchFamily="50" charset="-128"/>
              <a:cs typeface="+mn-cs"/>
            </a:endParaRPr>
          </a:p>
        </p:txBody>
      </p:sp>
      <p:sp>
        <p:nvSpPr>
          <p:cNvPr id="23" name="右中かっこ 22">
            <a:extLst>
              <a:ext uri="{FF2B5EF4-FFF2-40B4-BE49-F238E27FC236}">
                <a16:creationId xmlns:a16="http://schemas.microsoft.com/office/drawing/2014/main" id="{C4DD6E4E-8D87-3DFB-EED3-C8A35DA8A6D3}"/>
              </a:ext>
            </a:extLst>
          </p:cNvPr>
          <p:cNvSpPr/>
          <p:nvPr/>
        </p:nvSpPr>
        <p:spPr>
          <a:xfrm rot="16200000">
            <a:off x="3496423" y="-606428"/>
            <a:ext cx="237178" cy="4771486"/>
          </a:xfrm>
          <a:prstGeom prst="rightBrace">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4" name="テキスト ボックス 23">
            <a:extLst>
              <a:ext uri="{FF2B5EF4-FFF2-40B4-BE49-F238E27FC236}">
                <a16:creationId xmlns:a16="http://schemas.microsoft.com/office/drawing/2014/main" id="{CCAE98A3-A4BA-71AB-0B4B-65A0FA7B917F}"/>
              </a:ext>
            </a:extLst>
          </p:cNvPr>
          <p:cNvSpPr txBox="1"/>
          <p:nvPr/>
        </p:nvSpPr>
        <p:spPr>
          <a:xfrm>
            <a:off x="2464940" y="1406990"/>
            <a:ext cx="2377575" cy="276999"/>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急性期充実体制加算１により評価</a:t>
            </a:r>
          </a:p>
        </p:txBody>
      </p:sp>
      <p:sp>
        <p:nvSpPr>
          <p:cNvPr id="25" name="右中かっこ 24">
            <a:extLst>
              <a:ext uri="{FF2B5EF4-FFF2-40B4-BE49-F238E27FC236}">
                <a16:creationId xmlns:a16="http://schemas.microsoft.com/office/drawing/2014/main" id="{52CCC167-75DA-099A-A095-BB0A5FF91BC9}"/>
              </a:ext>
            </a:extLst>
          </p:cNvPr>
          <p:cNvSpPr/>
          <p:nvPr/>
        </p:nvSpPr>
        <p:spPr>
          <a:xfrm rot="16200000">
            <a:off x="4135517" y="-244539"/>
            <a:ext cx="237178" cy="6049675"/>
          </a:xfrm>
          <a:prstGeom prst="rightBrace">
            <a:avLst>
              <a:gd name="adj1" fmla="val 8333"/>
              <a:gd name="adj2" fmla="val 39923"/>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6" name="テキスト ボックス 25">
            <a:extLst>
              <a:ext uri="{FF2B5EF4-FFF2-40B4-BE49-F238E27FC236}">
                <a16:creationId xmlns:a16="http://schemas.microsoft.com/office/drawing/2014/main" id="{7772DD08-86F5-F207-3595-BAD1EBE49B5A}"/>
              </a:ext>
            </a:extLst>
          </p:cNvPr>
          <p:cNvSpPr txBox="1"/>
          <p:nvPr/>
        </p:nvSpPr>
        <p:spPr>
          <a:xfrm>
            <a:off x="2426224" y="2384710"/>
            <a:ext cx="2377575" cy="276999"/>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急性期充実体制加算２により評価</a:t>
            </a:r>
          </a:p>
        </p:txBody>
      </p:sp>
      <p:sp>
        <p:nvSpPr>
          <p:cNvPr id="27" name="右中かっこ 26">
            <a:extLst>
              <a:ext uri="{FF2B5EF4-FFF2-40B4-BE49-F238E27FC236}">
                <a16:creationId xmlns:a16="http://schemas.microsoft.com/office/drawing/2014/main" id="{A1757F06-518C-D8FA-D2AF-33DDD5FEC5EE}"/>
              </a:ext>
            </a:extLst>
          </p:cNvPr>
          <p:cNvSpPr/>
          <p:nvPr/>
        </p:nvSpPr>
        <p:spPr>
          <a:xfrm rot="16200000">
            <a:off x="5133492" y="-283984"/>
            <a:ext cx="237178" cy="8045626"/>
          </a:xfrm>
          <a:prstGeom prst="rightBrace">
            <a:avLst>
              <a:gd name="adj1" fmla="val 8333"/>
              <a:gd name="adj2" fmla="val 48600"/>
            </a:avLst>
          </a:prstGeom>
          <a:ln w="19050">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8" name="テキスト ボックス 27">
            <a:extLst>
              <a:ext uri="{FF2B5EF4-FFF2-40B4-BE49-F238E27FC236}">
                <a16:creationId xmlns:a16="http://schemas.microsoft.com/office/drawing/2014/main" id="{B2FA9E81-314C-FBB0-2B15-D67788859BD0}"/>
              </a:ext>
            </a:extLst>
          </p:cNvPr>
          <p:cNvSpPr txBox="1"/>
          <p:nvPr/>
        </p:nvSpPr>
        <p:spPr>
          <a:xfrm>
            <a:off x="3352066" y="3352968"/>
            <a:ext cx="3948829" cy="27699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総合入院体制加算１により評価（</a:t>
            </a:r>
            <a:r>
              <a:rPr kumimoji="1" lang="en-US" altLang="ja-JP"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+240</a:t>
            </a:r>
            <a:r>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点⇒</a:t>
            </a:r>
            <a:r>
              <a:rPr kumimoji="1" lang="en-US" altLang="ja-JP" sz="1200" b="1" i="0" u="sng" strike="noStrike" kern="1200" cap="none" spc="0" normalizeH="0" baseline="0" noProof="0">
                <a:ln>
                  <a:noFill/>
                </a:ln>
                <a:solidFill>
                  <a:srgbClr val="4F81BD"/>
                </a:solidFill>
                <a:effectLst/>
                <a:uLnTx/>
                <a:uFillTx/>
                <a:latin typeface="Calibri"/>
                <a:ea typeface="ＭＳ Ｐゴシック" panose="020B0600070205080204" pitchFamily="50" charset="-128"/>
                <a:cs typeface="+mn-cs"/>
              </a:rPr>
              <a:t>+260</a:t>
            </a:r>
            <a:r>
              <a:rPr kumimoji="1" lang="ja-JP" altLang="en-US" sz="1200" b="1" i="0" u="sng" strike="noStrike" kern="1200" cap="none" spc="0" normalizeH="0" baseline="0" noProof="0">
                <a:ln>
                  <a:noFill/>
                </a:ln>
                <a:solidFill>
                  <a:srgbClr val="4F81BD"/>
                </a:solidFill>
                <a:effectLst/>
                <a:uLnTx/>
                <a:uFillTx/>
                <a:latin typeface="Calibri"/>
                <a:ea typeface="ＭＳ Ｐゴシック" panose="020B0600070205080204" pitchFamily="50" charset="-128"/>
                <a:cs typeface="+mn-cs"/>
              </a:rPr>
              <a:t>点</a:t>
            </a:r>
            <a:r>
              <a:rPr kumimoji="1" lang="ja-JP" altLang="en-US" sz="12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a:t>
            </a:r>
            <a:endParaRPr kumimoji="1" lang="ja-JP" altLang="en-US" sz="1200" b="1" i="0" u="none" strike="noStrike" kern="1200" cap="none" spc="0" normalizeH="0" baseline="0" noProof="0">
              <a:ln>
                <a:noFill/>
              </a:ln>
              <a:solidFill>
                <a:srgbClr val="FF0000"/>
              </a:solidFill>
              <a:effectLst/>
              <a:uLnTx/>
              <a:uFillTx/>
              <a:latin typeface="Calibri"/>
              <a:ea typeface="ＭＳ Ｐゴシック" panose="020B0600070205080204" pitchFamily="50" charset="-128"/>
              <a:cs typeface="+mn-cs"/>
            </a:endParaRPr>
          </a:p>
        </p:txBody>
      </p:sp>
      <p:sp>
        <p:nvSpPr>
          <p:cNvPr id="29" name="右中かっこ 28">
            <a:extLst>
              <a:ext uri="{FF2B5EF4-FFF2-40B4-BE49-F238E27FC236}">
                <a16:creationId xmlns:a16="http://schemas.microsoft.com/office/drawing/2014/main" id="{01250C02-085C-3EE2-62C8-6493FE022D64}"/>
              </a:ext>
            </a:extLst>
          </p:cNvPr>
          <p:cNvSpPr/>
          <p:nvPr/>
        </p:nvSpPr>
        <p:spPr>
          <a:xfrm rot="16200000">
            <a:off x="4518958" y="1328495"/>
            <a:ext cx="237178" cy="6855957"/>
          </a:xfrm>
          <a:prstGeom prst="rightBrace">
            <a:avLst>
              <a:gd name="adj1" fmla="val 8333"/>
              <a:gd name="adj2" fmla="val 57635"/>
            </a:avLst>
          </a:prstGeom>
          <a:ln w="19050">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30" name="テキスト ボックス 29">
            <a:extLst>
              <a:ext uri="{FF2B5EF4-FFF2-40B4-BE49-F238E27FC236}">
                <a16:creationId xmlns:a16="http://schemas.microsoft.com/office/drawing/2014/main" id="{894108F8-EFE6-E317-5771-984C1E82F4AD}"/>
              </a:ext>
            </a:extLst>
          </p:cNvPr>
          <p:cNvSpPr txBox="1"/>
          <p:nvPr/>
        </p:nvSpPr>
        <p:spPr>
          <a:xfrm>
            <a:off x="3178821" y="4332481"/>
            <a:ext cx="4718269" cy="27699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総合入院体制加算２又は３により評価（加算２は、</a:t>
            </a:r>
            <a:r>
              <a:rPr kumimoji="1" lang="en-US" altLang="ja-JP"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+180</a:t>
            </a:r>
            <a:r>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点⇒</a:t>
            </a:r>
            <a:r>
              <a:rPr kumimoji="1" lang="en-US" altLang="ja-JP" sz="1200" b="1" i="0" u="sng" strike="noStrike" kern="1200" cap="none" spc="0" normalizeH="0" baseline="0" noProof="0">
                <a:ln>
                  <a:noFill/>
                </a:ln>
                <a:solidFill>
                  <a:srgbClr val="4F81BD"/>
                </a:solidFill>
                <a:effectLst/>
                <a:uLnTx/>
                <a:uFillTx/>
                <a:latin typeface="Calibri"/>
                <a:ea typeface="ＭＳ Ｐゴシック" panose="020B0600070205080204" pitchFamily="50" charset="-128"/>
                <a:cs typeface="+mn-cs"/>
              </a:rPr>
              <a:t>+200</a:t>
            </a:r>
            <a:r>
              <a:rPr kumimoji="1" lang="ja-JP" altLang="en-US" sz="1200" b="1" i="0" u="sng" strike="noStrike" kern="1200" cap="none" spc="0" normalizeH="0" baseline="0" noProof="0">
                <a:ln>
                  <a:noFill/>
                </a:ln>
                <a:solidFill>
                  <a:srgbClr val="4F81BD"/>
                </a:solidFill>
                <a:effectLst/>
                <a:uLnTx/>
                <a:uFillTx/>
                <a:latin typeface="Calibri"/>
                <a:ea typeface="ＭＳ Ｐゴシック" panose="020B0600070205080204" pitchFamily="50" charset="-128"/>
                <a:cs typeface="+mn-cs"/>
              </a:rPr>
              <a:t>点</a:t>
            </a:r>
            <a:r>
              <a:rPr kumimoji="1" lang="ja-JP" altLang="en-US" sz="12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a:t>
            </a:r>
            <a:endParaRPr kumimoji="1" lang="ja-JP" altLang="en-US" sz="1200" b="1" i="0" u="none" strike="noStrike" kern="1200" cap="none" spc="0" normalizeH="0" baseline="0" noProof="0">
              <a:ln>
                <a:noFill/>
              </a:ln>
              <a:solidFill>
                <a:srgbClr val="FF0000"/>
              </a:solidFill>
              <a:effectLst/>
              <a:uLnTx/>
              <a:uFillTx/>
              <a:latin typeface="Calibri"/>
              <a:ea typeface="ＭＳ Ｐゴシック" panose="020B0600070205080204" pitchFamily="50" charset="-128"/>
              <a:cs typeface="+mn-cs"/>
            </a:endParaRPr>
          </a:p>
        </p:txBody>
      </p:sp>
      <p:sp>
        <p:nvSpPr>
          <p:cNvPr id="31" name="矢印: 右 30">
            <a:extLst>
              <a:ext uri="{FF2B5EF4-FFF2-40B4-BE49-F238E27FC236}">
                <a16:creationId xmlns:a16="http://schemas.microsoft.com/office/drawing/2014/main" id="{13C89783-FA4D-3AAE-0503-517F7C029561}"/>
              </a:ext>
            </a:extLst>
          </p:cNvPr>
          <p:cNvSpPr/>
          <p:nvPr/>
        </p:nvSpPr>
        <p:spPr>
          <a:xfrm rot="16200000">
            <a:off x="-1024815" y="3171430"/>
            <a:ext cx="3860276" cy="461665"/>
          </a:xfrm>
          <a:prstGeom prst="rightArrow">
            <a:avLst/>
          </a:prstGeom>
          <a:gradFill flip="none" rotWithShape="1">
            <a:gsLst>
              <a:gs pos="0">
                <a:schemeClr val="accent1">
                  <a:lumMod val="5000"/>
                  <a:lumOff val="95000"/>
                </a:schemeClr>
              </a:gs>
              <a:gs pos="23000">
                <a:schemeClr val="accent1">
                  <a:lumMod val="40000"/>
                  <a:lumOff val="60000"/>
                </a:schemeClr>
              </a:gs>
              <a:gs pos="53000">
                <a:schemeClr val="accent1">
                  <a:lumMod val="60000"/>
                  <a:lumOff val="40000"/>
                </a:schemeClr>
              </a:gs>
              <a:gs pos="100000">
                <a:schemeClr val="accent1">
                  <a:lumMod val="75000"/>
                </a:schemeClr>
              </a:gs>
            </a:gsLst>
            <a:lin ang="0" scaled="0"/>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32" name="矢印: 右 31">
            <a:extLst>
              <a:ext uri="{FF2B5EF4-FFF2-40B4-BE49-F238E27FC236}">
                <a16:creationId xmlns:a16="http://schemas.microsoft.com/office/drawing/2014/main" id="{C995984D-3CDE-1B55-0510-E0886EB1D1AD}"/>
              </a:ext>
            </a:extLst>
          </p:cNvPr>
          <p:cNvSpPr/>
          <p:nvPr/>
        </p:nvSpPr>
        <p:spPr>
          <a:xfrm>
            <a:off x="1209568" y="5308856"/>
            <a:ext cx="8065324" cy="346674"/>
          </a:xfrm>
          <a:prstGeom prst="rightArrow">
            <a:avLst/>
          </a:prstGeom>
          <a:gradFill flip="none" rotWithShape="1">
            <a:gsLst>
              <a:gs pos="0">
                <a:schemeClr val="accent1">
                  <a:lumMod val="5000"/>
                  <a:lumOff val="95000"/>
                </a:schemeClr>
              </a:gs>
              <a:gs pos="23000">
                <a:schemeClr val="accent6">
                  <a:lumMod val="40000"/>
                  <a:lumOff val="60000"/>
                </a:schemeClr>
              </a:gs>
              <a:gs pos="53000">
                <a:schemeClr val="accent6">
                  <a:lumMod val="60000"/>
                  <a:lumOff val="40000"/>
                </a:schemeClr>
              </a:gs>
              <a:gs pos="100000">
                <a:schemeClr val="accent6">
                  <a:lumMod val="75000"/>
                </a:schemeClr>
              </a:gs>
            </a:gsLst>
            <a:lin ang="0" scaled="0"/>
            <a:tileRect/>
          </a:gra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33" name="テキスト ボックス 32">
            <a:extLst>
              <a:ext uri="{FF2B5EF4-FFF2-40B4-BE49-F238E27FC236}">
                <a16:creationId xmlns:a16="http://schemas.microsoft.com/office/drawing/2014/main" id="{8D900E52-6CA7-90C9-DFD7-87E99A8B1A9C}"/>
              </a:ext>
            </a:extLst>
          </p:cNvPr>
          <p:cNvSpPr txBox="1"/>
          <p:nvPr/>
        </p:nvSpPr>
        <p:spPr>
          <a:xfrm>
            <a:off x="856353" y="799690"/>
            <a:ext cx="8415375"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急性期医療における診療実績及び入院医療の提供体制に基づく評価体系（イメージ）</a:t>
            </a:r>
          </a:p>
        </p:txBody>
      </p:sp>
      <p:sp>
        <p:nvSpPr>
          <p:cNvPr id="34" name="テキスト ボックス 33">
            <a:extLst>
              <a:ext uri="{FF2B5EF4-FFF2-40B4-BE49-F238E27FC236}">
                <a16:creationId xmlns:a16="http://schemas.microsoft.com/office/drawing/2014/main" id="{6B31952B-2878-D58A-8E5F-B19E73617557}"/>
              </a:ext>
            </a:extLst>
          </p:cNvPr>
          <p:cNvSpPr txBox="1"/>
          <p:nvPr/>
        </p:nvSpPr>
        <p:spPr>
          <a:xfrm>
            <a:off x="1684249" y="6467181"/>
            <a:ext cx="8065324" cy="253916"/>
          </a:xfrm>
          <a:prstGeom prst="rect">
            <a:avLst/>
          </a:prstGeom>
          <a:noFill/>
        </p:spPr>
        <p:txBody>
          <a:bodyPr wrap="square" rtlCol="0">
            <a:spAutoFit/>
          </a:bodyPr>
          <a:lstStyle/>
          <a:p>
            <a:pPr marL="180975" marR="0" lvl="0" indent="-180975" algn="l" defTabSz="4572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　精神科充実体制加算については、小児及び産科の実績はないものの、精神科の実績がある場合に算定する加算</a:t>
            </a:r>
            <a:r>
              <a:rPr kumimoji="1" lang="en-US" altLang="ja-JP" sz="105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(+30</a:t>
            </a:r>
            <a:r>
              <a:rPr kumimoji="1" lang="ja-JP" altLang="en-US" sz="105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点</a:t>
            </a:r>
            <a:r>
              <a:rPr kumimoji="1" lang="en-US" altLang="ja-JP" sz="105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とする。</a:t>
            </a:r>
            <a:endParaRPr kumimoji="1" lang="en-US" altLang="ja-JP" sz="105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pic>
        <p:nvPicPr>
          <p:cNvPr id="35" name="Picture 2" descr="病院・医院の建物イラスト（医療）">
            <a:extLst>
              <a:ext uri="{FF2B5EF4-FFF2-40B4-BE49-F238E27FC236}">
                <a16:creationId xmlns:a16="http://schemas.microsoft.com/office/drawing/2014/main" id="{B688F560-4861-9950-0C3C-C88A66B46C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70" y="5356179"/>
            <a:ext cx="1038225" cy="1228669"/>
          </a:xfrm>
          <a:prstGeom prst="rect">
            <a:avLst/>
          </a:prstGeom>
          <a:noFill/>
          <a:extLst>
            <a:ext uri="{909E8E84-426E-40DD-AFC4-6F175D3DCCD1}">
              <a14:hiddenFill xmlns:a14="http://schemas.microsoft.com/office/drawing/2010/main">
                <a:solidFill>
                  <a:srgbClr val="FFFFFF"/>
                </a:solidFill>
              </a14:hiddenFill>
            </a:ext>
          </a:extLst>
        </p:spPr>
      </p:pic>
      <p:sp>
        <p:nvSpPr>
          <p:cNvPr id="36" name="矢印: 右 35">
            <a:extLst>
              <a:ext uri="{FF2B5EF4-FFF2-40B4-BE49-F238E27FC236}">
                <a16:creationId xmlns:a16="http://schemas.microsoft.com/office/drawing/2014/main" id="{6D612CA1-B7A3-575D-F4CC-6D0A8D13A3F7}"/>
              </a:ext>
            </a:extLst>
          </p:cNvPr>
          <p:cNvSpPr/>
          <p:nvPr/>
        </p:nvSpPr>
        <p:spPr>
          <a:xfrm>
            <a:off x="6132606" y="1879071"/>
            <a:ext cx="3089510" cy="438582"/>
          </a:xfrm>
          <a:prstGeom prst="rightArrow">
            <a:avLst>
              <a:gd name="adj1" fmla="val 100000"/>
              <a:gd name="adj2" fmla="val 50000"/>
            </a:avLst>
          </a:prstGeom>
          <a:noFill/>
          <a:ln>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小児科、産科及び精神科の実績</a:t>
            </a:r>
          </a:p>
        </p:txBody>
      </p:sp>
      <p:sp>
        <p:nvSpPr>
          <p:cNvPr id="37" name="テキスト ボックス 36">
            <a:extLst>
              <a:ext uri="{FF2B5EF4-FFF2-40B4-BE49-F238E27FC236}">
                <a16:creationId xmlns:a16="http://schemas.microsoft.com/office/drawing/2014/main" id="{BFF62D64-AB65-F4A3-B74E-21CB2E2484A1}"/>
              </a:ext>
            </a:extLst>
          </p:cNvPr>
          <p:cNvSpPr txBox="1"/>
          <p:nvPr/>
        </p:nvSpPr>
        <p:spPr>
          <a:xfrm>
            <a:off x="5804358" y="1397862"/>
            <a:ext cx="3445174" cy="25391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小児・周産期・精神科充実体制加算（</a:t>
            </a:r>
            <a:r>
              <a:rPr kumimoji="1" lang="en-US" altLang="ja-JP" sz="105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+90</a:t>
            </a:r>
            <a:r>
              <a:rPr kumimoji="1" lang="ja-JP" altLang="en-US" sz="105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点）により評価</a:t>
            </a:r>
            <a:r>
              <a:rPr kumimoji="1" lang="en-US" altLang="ja-JP" sz="1050" b="1" i="0" u="none" strike="noStrike" kern="1200" cap="none" spc="0" normalizeH="0" baseline="30000" noProof="0">
                <a:ln>
                  <a:noFill/>
                </a:ln>
                <a:solidFill>
                  <a:prstClr val="black"/>
                </a:solidFill>
                <a:effectLst/>
                <a:uLnTx/>
                <a:uFillTx/>
                <a:latin typeface="Calibri"/>
                <a:ea typeface="ＭＳ Ｐゴシック" panose="020B0600070205080204" pitchFamily="50" charset="-128"/>
                <a:cs typeface="+mn-cs"/>
              </a:rPr>
              <a:t>※</a:t>
            </a:r>
            <a:endParaRPr kumimoji="1" lang="ja-JP" altLang="en-US" sz="1050" b="1" i="0" u="none" strike="noStrike" kern="1200" cap="none" spc="0" normalizeH="0" baseline="30000" noProof="0">
              <a:ln>
                <a:noFill/>
              </a:ln>
              <a:solidFill>
                <a:prstClr val="black"/>
              </a:solidFill>
              <a:effectLst/>
              <a:uLnTx/>
              <a:uFillTx/>
              <a:latin typeface="Calibri"/>
              <a:ea typeface="ＭＳ Ｐゴシック" panose="020B0600070205080204" pitchFamily="50" charset="-128"/>
              <a:cs typeface="+mn-cs"/>
            </a:endParaRPr>
          </a:p>
        </p:txBody>
      </p:sp>
      <p:sp>
        <p:nvSpPr>
          <p:cNvPr id="38" name="右中かっこ 37">
            <a:extLst>
              <a:ext uri="{FF2B5EF4-FFF2-40B4-BE49-F238E27FC236}">
                <a16:creationId xmlns:a16="http://schemas.microsoft.com/office/drawing/2014/main" id="{6BEBBEF8-94A4-1204-4F64-7F77301F522B}"/>
              </a:ext>
            </a:extLst>
          </p:cNvPr>
          <p:cNvSpPr/>
          <p:nvPr/>
        </p:nvSpPr>
        <p:spPr>
          <a:xfrm rot="16200000">
            <a:off x="7568168" y="239384"/>
            <a:ext cx="237178" cy="3089510"/>
          </a:xfrm>
          <a:prstGeom prst="rightBrace">
            <a:avLst/>
          </a:prstGeom>
          <a:ln w="190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39" name="矢印: 右 38">
            <a:extLst>
              <a:ext uri="{FF2B5EF4-FFF2-40B4-BE49-F238E27FC236}">
                <a16:creationId xmlns:a16="http://schemas.microsoft.com/office/drawing/2014/main" id="{BFB6ED7F-38E4-F212-71DE-7C3C7F79335F}"/>
              </a:ext>
            </a:extLst>
          </p:cNvPr>
          <p:cNvSpPr/>
          <p:nvPr/>
        </p:nvSpPr>
        <p:spPr>
          <a:xfrm>
            <a:off x="7372056" y="2837601"/>
            <a:ext cx="1850060" cy="438582"/>
          </a:xfrm>
          <a:prstGeom prst="rightArrow">
            <a:avLst>
              <a:gd name="adj1" fmla="val 100000"/>
              <a:gd name="adj2" fmla="val 50000"/>
            </a:avLst>
          </a:prstGeom>
          <a:noFill/>
          <a:ln>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小児科、産科及び精神科の実績</a:t>
            </a:r>
          </a:p>
        </p:txBody>
      </p:sp>
      <p:sp>
        <p:nvSpPr>
          <p:cNvPr id="40" name="右中かっこ 39">
            <a:extLst>
              <a:ext uri="{FF2B5EF4-FFF2-40B4-BE49-F238E27FC236}">
                <a16:creationId xmlns:a16="http://schemas.microsoft.com/office/drawing/2014/main" id="{103551B2-B15C-9D72-EB29-C5166473F573}"/>
              </a:ext>
            </a:extLst>
          </p:cNvPr>
          <p:cNvSpPr/>
          <p:nvPr/>
        </p:nvSpPr>
        <p:spPr>
          <a:xfrm rot="16200000">
            <a:off x="8147613" y="1812240"/>
            <a:ext cx="237178" cy="1930615"/>
          </a:xfrm>
          <a:prstGeom prst="rightBrace">
            <a:avLst/>
          </a:prstGeom>
          <a:ln w="190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1" name="テキスト ボックス 40">
            <a:extLst>
              <a:ext uri="{FF2B5EF4-FFF2-40B4-BE49-F238E27FC236}">
                <a16:creationId xmlns:a16="http://schemas.microsoft.com/office/drawing/2014/main" id="{27AC54A2-F8AC-FEBA-BA3C-7A341D3D563D}"/>
              </a:ext>
            </a:extLst>
          </p:cNvPr>
          <p:cNvSpPr txBox="1"/>
          <p:nvPr/>
        </p:nvSpPr>
        <p:spPr>
          <a:xfrm>
            <a:off x="6414496" y="2361347"/>
            <a:ext cx="3445175" cy="25391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小児・周産期・精神科充実体制加算（</a:t>
            </a:r>
            <a:r>
              <a:rPr kumimoji="1" lang="en-US" altLang="ja-JP" sz="105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+60</a:t>
            </a:r>
            <a:r>
              <a:rPr kumimoji="1" lang="ja-JP" altLang="en-US" sz="105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点）により評価</a:t>
            </a:r>
            <a:r>
              <a:rPr kumimoji="1" lang="en-US" altLang="ja-JP" sz="1050" b="1" i="0" u="none" strike="noStrike" kern="1200" cap="none" spc="0" normalizeH="0" baseline="30000" noProof="0">
                <a:ln>
                  <a:noFill/>
                </a:ln>
                <a:solidFill>
                  <a:prstClr val="black"/>
                </a:solidFill>
                <a:effectLst/>
                <a:uLnTx/>
                <a:uFillTx/>
                <a:latin typeface="Calibri"/>
                <a:ea typeface="ＭＳ Ｐゴシック" panose="020B0600070205080204" pitchFamily="50" charset="-128"/>
                <a:cs typeface="+mn-cs"/>
              </a:rPr>
              <a:t>※</a:t>
            </a:r>
            <a:endParaRPr kumimoji="1" lang="ja-JP" altLang="en-US" sz="1050" b="1" i="0" u="none" strike="noStrike" kern="1200" cap="none" spc="0" normalizeH="0" baseline="30000" noProof="0">
              <a:ln>
                <a:noFill/>
              </a:ln>
              <a:solidFill>
                <a:prstClr val="black"/>
              </a:solidFill>
              <a:effectLst/>
              <a:uLnTx/>
              <a:uFillTx/>
              <a:latin typeface="Calibri"/>
              <a:ea typeface="ＭＳ Ｐゴシック" panose="020B0600070205080204" pitchFamily="50" charset="-128"/>
              <a:cs typeface="+mn-cs"/>
            </a:endParaRPr>
          </a:p>
        </p:txBody>
      </p:sp>
      <p:sp>
        <p:nvSpPr>
          <p:cNvPr id="4" name="テキスト ボックス 3">
            <a:extLst>
              <a:ext uri="{FF2B5EF4-FFF2-40B4-BE49-F238E27FC236}">
                <a16:creationId xmlns:a16="http://schemas.microsoft.com/office/drawing/2014/main" id="{5F2F5EF1-132E-8F5F-C3D5-1CBE8D6C9F0E}"/>
              </a:ext>
            </a:extLst>
          </p:cNvPr>
          <p:cNvSpPr txBox="1"/>
          <p:nvPr/>
        </p:nvSpPr>
        <p:spPr>
          <a:xfrm>
            <a:off x="8073024" y="5747011"/>
            <a:ext cx="180049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多くの診療科に</a:t>
            </a:r>
            <a:endParaRPr kumimoji="1" lang="en-US" altLang="ja-JP" sz="1400" b="0" i="0" u="none" strike="noStrike" kern="1200" cap="none" spc="0" normalizeH="0" baseline="0" noProof="0">
              <a:ln>
                <a:noFill/>
              </a:ln>
              <a:solidFill>
                <a:prstClr val="black"/>
              </a:solidFill>
              <a:effectLst/>
              <a:uLnTx/>
              <a:uFillTx/>
              <a:latin typeface="ＭＳ ゴシック" panose="020B0609070205080204" pitchFamily="49" charset="-128"/>
              <a:ea typeface="ＭＳ ゴシック" panose="020B0609070205080204" pitchFamily="49"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対応可能な医療機関</a:t>
            </a:r>
          </a:p>
        </p:txBody>
      </p:sp>
      <p:sp>
        <p:nvSpPr>
          <p:cNvPr id="3" name="スライド番号プレースホルダー 2">
            <a:extLst>
              <a:ext uri="{FF2B5EF4-FFF2-40B4-BE49-F238E27FC236}">
                <a16:creationId xmlns:a16="http://schemas.microsoft.com/office/drawing/2014/main" id="{75E81181-3F00-3BEF-A3A2-5D4C045B2185}"/>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295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291477315"/>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スライド番号プレースホルダー 4">
            <a:extLst>
              <a:ext uri="{FF2B5EF4-FFF2-40B4-BE49-F238E27FC236}">
                <a16:creationId xmlns:a16="http://schemas.microsoft.com/office/drawing/2014/main" id="{5563E5A8-D3BA-9B01-383B-9CA8F28DA379}"/>
              </a:ext>
            </a:extLst>
          </p:cNvPr>
          <p:cNvSpPr txBox="1">
            <a:spLocks noGrp="1"/>
          </p:cNvSpPr>
          <p:nvPr/>
        </p:nvSpPr>
        <p:spPr bwMode="auto">
          <a:xfrm>
            <a:off x="8172450" y="6558133"/>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296</a:t>
            </a:fld>
            <a:endParaRPr lang="en-US" altLang="ja-JP" sz="1600" kern="0" dirty="0">
              <a:solidFill>
                <a:srgbClr val="000000"/>
              </a:solidFill>
              <a:latin typeface="ＭＳ Ｐゴシック" charset="-128"/>
            </a:endParaRPr>
          </a:p>
        </p:txBody>
      </p:sp>
      <p:pic>
        <p:nvPicPr>
          <p:cNvPr id="5" name="図 4">
            <a:extLst>
              <a:ext uri="{FF2B5EF4-FFF2-40B4-BE49-F238E27FC236}">
                <a16:creationId xmlns:a16="http://schemas.microsoft.com/office/drawing/2014/main" id="{D8E8FF1C-53A8-088A-4FC7-4F69A504280F}"/>
              </a:ext>
            </a:extLst>
          </p:cNvPr>
          <p:cNvPicPr>
            <a:picLocks noChangeAspect="1"/>
          </p:cNvPicPr>
          <p:nvPr/>
        </p:nvPicPr>
        <p:blipFill>
          <a:blip r:embed="rId2"/>
          <a:stretch>
            <a:fillRect/>
          </a:stretch>
        </p:blipFill>
        <p:spPr>
          <a:xfrm>
            <a:off x="679683" y="525043"/>
            <a:ext cx="8546633" cy="5936718"/>
          </a:xfrm>
          <a:prstGeom prst="rect">
            <a:avLst/>
          </a:prstGeom>
        </p:spPr>
      </p:pic>
      <p:sp>
        <p:nvSpPr>
          <p:cNvPr id="2" name="テキスト ボックス 1">
            <a:extLst>
              <a:ext uri="{FF2B5EF4-FFF2-40B4-BE49-F238E27FC236}">
                <a16:creationId xmlns:a16="http://schemas.microsoft.com/office/drawing/2014/main" id="{B2E16B34-5A57-C344-9C55-1087AE831502}"/>
              </a:ext>
            </a:extLst>
          </p:cNvPr>
          <p:cNvSpPr txBox="1"/>
          <p:nvPr/>
        </p:nvSpPr>
        <p:spPr>
          <a:xfrm>
            <a:off x="8821782" y="6165669"/>
            <a:ext cx="370939" cy="296092"/>
          </a:xfrm>
          <a:prstGeom prst="rect">
            <a:avLst/>
          </a:prstGeom>
          <a:solidFill>
            <a:schemeClr val="bg1"/>
          </a:solidFill>
        </p:spPr>
        <p:txBody>
          <a:bodyPr wrap="square" rtlCol="0">
            <a:spAutoFit/>
          </a:bodyPr>
          <a:lstStyle/>
          <a:p>
            <a:endParaRPr lang="ja-JP" altLang="en-US" sz="1463" dirty="0"/>
          </a:p>
        </p:txBody>
      </p:sp>
    </p:spTree>
    <p:extLst>
      <p:ext uri="{BB962C8B-B14F-4D97-AF65-F5344CB8AC3E}">
        <p14:creationId xmlns:p14="http://schemas.microsoft.com/office/powerpoint/2010/main" val="3903846241"/>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037732" y="1820557"/>
            <a:ext cx="8280920" cy="3539430"/>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６</a:t>
            </a: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医療機能に応じた入院医療の評価</a:t>
            </a:r>
            <a:endParaRPr lang="en-US" altLang="ja-JP" sz="3200" b="1" dirty="0">
              <a:solidFill>
                <a:sysClr val="windowText" lastClr="000000"/>
              </a:solidFill>
              <a:latin typeface="メイリオ" panose="020B0604030504040204" pitchFamily="50" charset="-128"/>
              <a:ea typeface="メイリオ" panose="020B0604030504040204" pitchFamily="50" charset="-128"/>
            </a:endParaRPr>
          </a:p>
          <a:p>
            <a:pPr marL="0" marR="0" lvl="0" indent="0" algn="l" defTabSz="457200" rtl="0" eaLnBrk="1" fontAlgn="auto" latinLnBrk="0" hangingPunct="1">
              <a:spcBef>
                <a:spcPts val="0"/>
              </a:spcBef>
              <a:spcAft>
                <a:spcPts val="0"/>
              </a:spcAft>
              <a:buClrTx/>
              <a:buSzTx/>
              <a:buFontTx/>
              <a:buNone/>
              <a:tabLst/>
              <a:defRPr/>
            </a:pPr>
            <a:endParaRPr kumimoji="1" lang="en-US" altLang="ja-JP" sz="24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（１）地域包括医療病棟の新設</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（２）急性期・高度急性期入院医療</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（３）回復期入院医療</a:t>
            </a: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（４）慢性期入院医療</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297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708365181"/>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471047"/>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298</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3393586192"/>
              </p:ext>
            </p:extLst>
          </p:nvPr>
        </p:nvGraphicFramePr>
        <p:xfrm>
          <a:off x="389493" y="360033"/>
          <a:ext cx="9127014" cy="469912"/>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69912">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mn-lt"/>
                          <a:ea typeface="+mn-ea"/>
                          <a:cs typeface="+mn-cs"/>
                        </a:rPr>
                        <a:t>回復期リハビリテーション病棟入院料の評価及び要件の見直し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3389683598"/>
              </p:ext>
            </p:extLst>
          </p:nvPr>
        </p:nvGraphicFramePr>
        <p:xfrm>
          <a:off x="294268" y="992778"/>
          <a:ext cx="9317464" cy="5721532"/>
        </p:xfrm>
        <a:graphic>
          <a:graphicData uri="http://schemas.openxmlformats.org/drawingml/2006/table">
            <a:tbl>
              <a:tblPr firstRow="1" bandRow="1">
                <a:tableStyleId>{5C22544A-7EE6-4342-B048-85BDC9FD1C3A}</a:tableStyleId>
              </a:tblPr>
              <a:tblGrid>
                <a:gridCol w="9317464">
                  <a:extLst>
                    <a:ext uri="{9D8B030D-6E8A-4147-A177-3AD203B41FA5}">
                      <a16:colId xmlns:a16="http://schemas.microsoft.com/office/drawing/2014/main" val="4124765003"/>
                    </a:ext>
                  </a:extLst>
                </a:gridCol>
              </a:tblGrid>
              <a:tr h="5721532">
                <a:tc>
                  <a:txBody>
                    <a:bodyPr/>
                    <a:lstStyle/>
                    <a:p>
                      <a:pPr>
                        <a:lnSpc>
                          <a:spcPct val="100000"/>
                        </a:lnSpc>
                        <a:spcBef>
                          <a:spcPts val="600"/>
                        </a:spcBef>
                        <a:spcAft>
                          <a:spcPts val="0"/>
                        </a:spcAft>
                      </a:pPr>
                      <a:r>
                        <a:rPr kumimoji="1" lang="ja-JP" altLang="en-US" sz="1600" dirty="0">
                          <a:solidFill>
                            <a:schemeClr val="tx1"/>
                          </a:solidFill>
                        </a:rPr>
                        <a:t>＜概要＞</a:t>
                      </a:r>
                      <a:endParaRPr kumimoji="1" lang="en-US" altLang="ja-JP" sz="1800" dirty="0">
                        <a:solidFill>
                          <a:schemeClr val="tx1"/>
                        </a:solidFill>
                      </a:endParaRPr>
                    </a:p>
                    <a:p>
                      <a:pPr marL="263525" indent="-263525">
                        <a:lnSpc>
                          <a:spcPct val="100000"/>
                        </a:lnSpc>
                        <a:spcBef>
                          <a:spcPts val="600"/>
                        </a:spcBef>
                        <a:spcAft>
                          <a:spcPts val="0"/>
                        </a:spcAft>
                        <a:buNone/>
                      </a:pPr>
                      <a:r>
                        <a:rPr kumimoji="1" lang="ja-JP" altLang="en-US" sz="1800" dirty="0">
                          <a:solidFill>
                            <a:schemeClr val="tx1"/>
                          </a:solidFill>
                        </a:rPr>
                        <a:t>１．回復期リハビリテーション病棟入院料１及び２の評価を見直す。 </a:t>
                      </a:r>
                      <a:endParaRPr kumimoji="1" lang="en-US" altLang="ja-JP" sz="1800" dirty="0">
                        <a:solidFill>
                          <a:schemeClr val="tx1"/>
                        </a:solidFill>
                      </a:endParaRPr>
                    </a:p>
                    <a:p>
                      <a:pPr marL="263525" marR="0" lvl="0" indent="-263525" algn="l" defTabSz="990570" rtl="0" eaLnBrk="1" fontAlgn="auto" latinLnBrk="0" hangingPunct="1">
                        <a:lnSpc>
                          <a:spcPct val="100000"/>
                        </a:lnSpc>
                        <a:spcBef>
                          <a:spcPts val="600"/>
                        </a:spcBef>
                        <a:spcAft>
                          <a:spcPts val="0"/>
                        </a:spcAft>
                        <a:buClrTx/>
                        <a:buSzTx/>
                        <a:buFontTx/>
                        <a:buNone/>
                        <a:tabLst/>
                        <a:defRPr/>
                      </a:pPr>
                      <a:r>
                        <a:rPr kumimoji="1" lang="ja-JP" altLang="en-US" sz="1800" dirty="0">
                          <a:solidFill>
                            <a:schemeClr val="tx1"/>
                          </a:solidFill>
                        </a:rPr>
                        <a:t>２．回復期リハビリテーション病棟入院料の</a:t>
                      </a:r>
                      <a:r>
                        <a:rPr kumimoji="1" lang="ja-JP" altLang="en-US" sz="1800" dirty="0">
                          <a:solidFill>
                            <a:srgbClr val="FF0000"/>
                          </a:solidFill>
                        </a:rPr>
                        <a:t>体制強化加算１及び２を廃止</a:t>
                      </a:r>
                      <a:r>
                        <a:rPr kumimoji="1" lang="ja-JP" altLang="en-US" sz="1800" dirty="0">
                          <a:solidFill>
                            <a:schemeClr val="tx1"/>
                          </a:solidFill>
                        </a:rPr>
                        <a:t>する。</a:t>
                      </a:r>
                      <a:endParaRPr kumimoji="1" lang="en-US" altLang="ja-JP" sz="1800" dirty="0">
                        <a:solidFill>
                          <a:schemeClr val="tx1"/>
                        </a:solidFill>
                      </a:endParaRPr>
                    </a:p>
                    <a:p>
                      <a:pPr marL="263525" marR="0" lvl="0" indent="-263525" algn="l" defTabSz="990570" rtl="0" eaLnBrk="1" fontAlgn="auto" latinLnBrk="0" hangingPunct="1">
                        <a:lnSpc>
                          <a:spcPct val="100000"/>
                        </a:lnSpc>
                        <a:spcBef>
                          <a:spcPts val="600"/>
                        </a:spcBef>
                        <a:spcAft>
                          <a:spcPts val="0"/>
                        </a:spcAft>
                        <a:buClrTx/>
                        <a:buSzTx/>
                        <a:buFontTx/>
                        <a:buNone/>
                        <a:tabLst/>
                        <a:defRPr/>
                      </a:pPr>
                      <a:r>
                        <a:rPr kumimoji="1" lang="ja-JP" altLang="en-US" sz="1800" dirty="0">
                          <a:solidFill>
                            <a:schemeClr val="tx1"/>
                          </a:solidFill>
                        </a:rPr>
                        <a:t>３．</a:t>
                      </a:r>
                      <a:r>
                        <a:rPr kumimoji="1" lang="ja-JP" altLang="en-US" sz="1800" dirty="0">
                          <a:solidFill>
                            <a:srgbClr val="0070C0"/>
                          </a:solidFill>
                        </a:rPr>
                        <a:t>回復期リハビリテーション病棟入院料１及び２</a:t>
                      </a:r>
                      <a:r>
                        <a:rPr kumimoji="1" lang="ja-JP" altLang="en-US" sz="1800" dirty="0">
                          <a:solidFill>
                            <a:schemeClr val="tx1"/>
                          </a:solidFill>
                        </a:rPr>
                        <a:t>について、</a:t>
                      </a:r>
                      <a:r>
                        <a:rPr kumimoji="1" lang="ja-JP" altLang="en-US" sz="1800" dirty="0">
                          <a:solidFill>
                            <a:srgbClr val="FF0000"/>
                          </a:solidFill>
                        </a:rPr>
                        <a:t>専従の社会福祉士の配置を要件</a:t>
                      </a:r>
                      <a:r>
                        <a:rPr kumimoji="1" lang="ja-JP" altLang="en-US" sz="1800" dirty="0">
                          <a:solidFill>
                            <a:schemeClr val="tx1"/>
                          </a:solidFill>
                        </a:rPr>
                        <a:t>とする。 </a:t>
                      </a:r>
                      <a:endParaRPr kumimoji="1" lang="en-US" altLang="ja-JP" sz="1800" dirty="0">
                        <a:solidFill>
                          <a:schemeClr val="tx1"/>
                        </a:solidFill>
                      </a:endParaRPr>
                    </a:p>
                    <a:p>
                      <a:pPr marL="263525" indent="-263525">
                        <a:lnSpc>
                          <a:spcPct val="100000"/>
                        </a:lnSpc>
                        <a:spcBef>
                          <a:spcPts val="600"/>
                        </a:spcBef>
                        <a:spcAft>
                          <a:spcPts val="0"/>
                        </a:spcAft>
                        <a:buNone/>
                      </a:pPr>
                      <a:r>
                        <a:rPr kumimoji="1" lang="ja-JP" altLang="en-US" sz="1800" dirty="0">
                          <a:solidFill>
                            <a:schemeClr val="tx1"/>
                          </a:solidFill>
                        </a:rPr>
                        <a:t>４．</a:t>
                      </a:r>
                      <a:r>
                        <a:rPr kumimoji="1" lang="ja-JP" altLang="en-US" sz="1800" dirty="0">
                          <a:solidFill>
                            <a:srgbClr val="0070C0"/>
                          </a:solidFill>
                        </a:rPr>
                        <a:t>回復期リハビリテーション病棟入院料１</a:t>
                      </a:r>
                      <a:r>
                        <a:rPr kumimoji="1" lang="ja-JP" altLang="en-US" sz="1800" dirty="0">
                          <a:solidFill>
                            <a:schemeClr val="tx1"/>
                          </a:solidFill>
                        </a:rPr>
                        <a:t>について、入退院時の栄養状態の評価に</a:t>
                      </a:r>
                      <a:r>
                        <a:rPr kumimoji="1" lang="en-US" altLang="ja-JP" sz="1800" dirty="0">
                          <a:solidFill>
                            <a:srgbClr val="FF0000"/>
                          </a:solidFill>
                        </a:rPr>
                        <a:t>GLIM </a:t>
                      </a:r>
                      <a:r>
                        <a:rPr kumimoji="1" lang="ja-JP" altLang="en-US" sz="1800" dirty="0">
                          <a:solidFill>
                            <a:srgbClr val="FF0000"/>
                          </a:solidFill>
                        </a:rPr>
                        <a:t>基準を用いることを要件</a:t>
                      </a:r>
                      <a:r>
                        <a:rPr kumimoji="1" lang="ja-JP" altLang="en-US" sz="1800" dirty="0">
                          <a:solidFill>
                            <a:schemeClr val="tx1"/>
                          </a:solidFill>
                        </a:rPr>
                        <a:t>とするとともに、回復期リハビリテーション病棟入院料２から５までにおいては、</a:t>
                      </a:r>
                      <a:r>
                        <a:rPr kumimoji="1" lang="en-US" altLang="ja-JP" sz="1800" dirty="0">
                          <a:solidFill>
                            <a:schemeClr val="tx1"/>
                          </a:solidFill>
                        </a:rPr>
                        <a:t>GLIM </a:t>
                      </a:r>
                      <a:r>
                        <a:rPr kumimoji="1" lang="ja-JP" altLang="en-US" sz="1800" dirty="0">
                          <a:solidFill>
                            <a:schemeClr val="tx1"/>
                          </a:solidFill>
                        </a:rPr>
                        <a:t>基準を用いることが望ましいこととする。 </a:t>
                      </a:r>
                      <a:endParaRPr kumimoji="1" lang="en-US" altLang="ja-JP" sz="1800" dirty="0">
                        <a:solidFill>
                          <a:schemeClr val="tx1"/>
                        </a:solidFill>
                      </a:endParaRPr>
                    </a:p>
                    <a:p>
                      <a:pPr marL="263525" marR="0" lvl="0" indent="-263525" algn="l" defTabSz="990570" rtl="0" eaLnBrk="1" fontAlgn="auto" latinLnBrk="0" hangingPunct="1">
                        <a:lnSpc>
                          <a:spcPct val="100000"/>
                        </a:lnSpc>
                        <a:spcBef>
                          <a:spcPts val="600"/>
                        </a:spcBef>
                        <a:spcAft>
                          <a:spcPts val="0"/>
                        </a:spcAft>
                        <a:buClrTx/>
                        <a:buSzTx/>
                        <a:buFontTx/>
                        <a:buNone/>
                        <a:tabLst/>
                        <a:defRPr/>
                      </a:pPr>
                      <a:r>
                        <a:rPr kumimoji="1" lang="ja-JP" altLang="en-US" sz="1800" dirty="0">
                          <a:solidFill>
                            <a:schemeClr val="tx1"/>
                          </a:solidFill>
                        </a:rPr>
                        <a:t>５．</a:t>
                      </a:r>
                      <a:r>
                        <a:rPr kumimoji="1" lang="ja-JP" altLang="en-US" sz="1800" dirty="0">
                          <a:solidFill>
                            <a:srgbClr val="0070C0"/>
                          </a:solidFill>
                        </a:rPr>
                        <a:t>回復期リハビリテーション病棟入院料１及び２</a:t>
                      </a:r>
                      <a:r>
                        <a:rPr kumimoji="1" lang="ja-JP" altLang="en-US" sz="1800" dirty="0">
                          <a:solidFill>
                            <a:schemeClr val="tx1"/>
                          </a:solidFill>
                        </a:rPr>
                        <a:t>について、</a:t>
                      </a:r>
                      <a:r>
                        <a:rPr kumimoji="1" lang="ja-JP" altLang="en-US" sz="1800" dirty="0">
                          <a:solidFill>
                            <a:srgbClr val="FF0000"/>
                          </a:solidFill>
                        </a:rPr>
                        <a:t>口腔管理を行うにつき必要な体制が整備されていることを要件</a:t>
                      </a:r>
                      <a:r>
                        <a:rPr kumimoji="1" lang="ja-JP" altLang="en-US" sz="1800" dirty="0">
                          <a:solidFill>
                            <a:schemeClr val="tx1"/>
                          </a:solidFill>
                        </a:rPr>
                        <a:t>とする。 </a:t>
                      </a:r>
                      <a:endParaRPr kumimoji="1" lang="en-US" altLang="ja-JP" sz="1800" dirty="0">
                        <a:solidFill>
                          <a:schemeClr val="tx1"/>
                        </a:solidFill>
                      </a:endParaRPr>
                    </a:p>
                    <a:p>
                      <a:pPr marL="263525" indent="-263525">
                        <a:lnSpc>
                          <a:spcPct val="100000"/>
                        </a:lnSpc>
                        <a:spcBef>
                          <a:spcPts val="600"/>
                        </a:spcBef>
                        <a:spcAft>
                          <a:spcPts val="0"/>
                        </a:spcAft>
                        <a:buNone/>
                      </a:pPr>
                      <a:r>
                        <a:rPr kumimoji="1" lang="ja-JP" altLang="en-US" sz="1800" dirty="0">
                          <a:solidFill>
                            <a:schemeClr val="tx1"/>
                          </a:solidFill>
                        </a:rPr>
                        <a:t>６．回復期リハビリテーション病棟入院料１及び２について、地域貢献活動に参加することが望ましいこととする。 </a:t>
                      </a:r>
                      <a:endParaRPr kumimoji="1" lang="en-US" altLang="ja-JP" sz="1800" dirty="0">
                        <a:solidFill>
                          <a:schemeClr val="tx1"/>
                        </a:solidFill>
                      </a:endParaRPr>
                    </a:p>
                    <a:p>
                      <a:pPr marL="263525" indent="-263525">
                        <a:lnSpc>
                          <a:spcPct val="100000"/>
                        </a:lnSpc>
                        <a:spcBef>
                          <a:spcPts val="600"/>
                        </a:spcBef>
                        <a:spcAft>
                          <a:spcPts val="0"/>
                        </a:spcAft>
                        <a:buNone/>
                      </a:pPr>
                      <a:r>
                        <a:rPr kumimoji="1" lang="ja-JP" altLang="en-US" sz="1800" dirty="0">
                          <a:solidFill>
                            <a:schemeClr val="tx1"/>
                          </a:solidFill>
                        </a:rPr>
                        <a:t>７．</a:t>
                      </a:r>
                      <a:r>
                        <a:rPr kumimoji="1" lang="ja-JP" altLang="en-US" sz="1800" dirty="0">
                          <a:solidFill>
                            <a:srgbClr val="0070C0"/>
                          </a:solidFill>
                        </a:rPr>
                        <a:t>回復期リハビリテーション病棟入院料１及び３</a:t>
                      </a:r>
                      <a:r>
                        <a:rPr kumimoji="1" lang="ja-JP" altLang="en-US" sz="1800" dirty="0">
                          <a:solidFill>
                            <a:schemeClr val="tx1"/>
                          </a:solidFill>
                        </a:rPr>
                        <a:t>については、</a:t>
                      </a:r>
                      <a:r>
                        <a:rPr kumimoji="1" lang="en-US" altLang="ja-JP" sz="1800" dirty="0">
                          <a:solidFill>
                            <a:srgbClr val="FF0000"/>
                          </a:solidFill>
                        </a:rPr>
                        <a:t>FIM </a:t>
                      </a:r>
                      <a:r>
                        <a:rPr kumimoji="1" lang="ja-JP" altLang="en-US" sz="1800" dirty="0">
                          <a:solidFill>
                            <a:srgbClr val="FF0000"/>
                          </a:solidFill>
                        </a:rPr>
                        <a:t>の測定に関する院内研修を行うことを要件</a:t>
                      </a:r>
                      <a:r>
                        <a:rPr kumimoji="1" lang="ja-JP" altLang="en-US" sz="1800" dirty="0">
                          <a:solidFill>
                            <a:schemeClr val="tx1"/>
                          </a:solidFill>
                        </a:rPr>
                        <a:t>とする。 </a:t>
                      </a:r>
                      <a:endParaRPr kumimoji="1" lang="en-US" altLang="ja-JP" sz="1800" dirty="0">
                        <a:solidFill>
                          <a:schemeClr val="tx1"/>
                        </a:solidFill>
                      </a:endParaRPr>
                    </a:p>
                    <a:p>
                      <a:pPr marL="263525" indent="-263525">
                        <a:lnSpc>
                          <a:spcPct val="100000"/>
                        </a:lnSpc>
                        <a:spcBef>
                          <a:spcPts val="600"/>
                        </a:spcBef>
                        <a:spcAft>
                          <a:spcPts val="0"/>
                        </a:spcAft>
                        <a:buNone/>
                      </a:pPr>
                      <a:r>
                        <a:rPr kumimoji="1" lang="ja-JP" altLang="en-US" sz="1800" dirty="0">
                          <a:solidFill>
                            <a:schemeClr val="tx1"/>
                          </a:solidFill>
                        </a:rPr>
                        <a:t>８．</a:t>
                      </a:r>
                      <a:r>
                        <a:rPr kumimoji="1" lang="ja-JP" altLang="en-US" sz="1800" dirty="0">
                          <a:solidFill>
                            <a:srgbClr val="0070C0"/>
                          </a:solidFill>
                        </a:rPr>
                        <a:t>回復期リハビリテーション病棟１から５</a:t>
                      </a:r>
                      <a:r>
                        <a:rPr kumimoji="1" lang="ja-JP" altLang="en-US" sz="1800" dirty="0">
                          <a:solidFill>
                            <a:schemeClr val="tx1"/>
                          </a:solidFill>
                        </a:rPr>
                        <a:t>までについて、</a:t>
                      </a:r>
                      <a:r>
                        <a:rPr kumimoji="1" lang="en-US" altLang="ja-JP" sz="1800" dirty="0">
                          <a:solidFill>
                            <a:srgbClr val="FF0000"/>
                          </a:solidFill>
                        </a:rPr>
                        <a:t>FIM </a:t>
                      </a:r>
                      <a:r>
                        <a:rPr kumimoji="1" lang="ja-JP" altLang="en-US" sz="1800" dirty="0">
                          <a:solidFill>
                            <a:srgbClr val="FF0000"/>
                          </a:solidFill>
                        </a:rPr>
                        <a:t>を定期的に測定することを要件</a:t>
                      </a:r>
                      <a:r>
                        <a:rPr kumimoji="1" lang="ja-JP" altLang="en-US" sz="1800" dirty="0">
                          <a:solidFill>
                            <a:schemeClr val="tx1"/>
                          </a:solidFill>
                        </a:rPr>
                        <a:t>とする。 </a:t>
                      </a:r>
                      <a:endParaRPr kumimoji="1" lang="en-US" altLang="ja-JP" sz="1800" dirty="0">
                        <a:solidFill>
                          <a:schemeClr val="tx1"/>
                        </a:solidFill>
                      </a:endParaRPr>
                    </a:p>
                    <a:p>
                      <a:pPr marL="263525" indent="-263525">
                        <a:lnSpc>
                          <a:spcPct val="100000"/>
                        </a:lnSpc>
                        <a:spcBef>
                          <a:spcPts val="600"/>
                        </a:spcBef>
                        <a:spcAft>
                          <a:spcPts val="0"/>
                        </a:spcAft>
                        <a:buNone/>
                      </a:pPr>
                      <a:r>
                        <a:rPr kumimoji="1" lang="ja-JP" altLang="en-US" sz="1800" dirty="0">
                          <a:solidFill>
                            <a:schemeClr val="tx1"/>
                          </a:solidFill>
                        </a:rPr>
                        <a:t>９</a:t>
                      </a:r>
                      <a:r>
                        <a:rPr kumimoji="1" lang="en-US" altLang="ja-JP" sz="1800" dirty="0">
                          <a:solidFill>
                            <a:schemeClr val="tx1"/>
                          </a:solidFill>
                        </a:rPr>
                        <a:t>. </a:t>
                      </a:r>
                      <a:r>
                        <a:rPr kumimoji="1" lang="ja-JP" altLang="en-US" sz="1800" dirty="0">
                          <a:solidFill>
                            <a:schemeClr val="tx1"/>
                          </a:solidFill>
                        </a:rPr>
                        <a:t>回復期リハビリテーション病棟入院料１から５までについて、</a:t>
                      </a:r>
                      <a:r>
                        <a:rPr kumimoji="1" lang="en-US" altLang="ja-JP" sz="1800" dirty="0">
                          <a:solidFill>
                            <a:schemeClr val="tx1"/>
                          </a:solidFill>
                        </a:rPr>
                        <a:t>40 </a:t>
                      </a:r>
                      <a:r>
                        <a:rPr kumimoji="1" lang="ja-JP" altLang="en-US" sz="1800" dirty="0">
                          <a:solidFill>
                            <a:schemeClr val="tx1"/>
                          </a:solidFill>
                        </a:rPr>
                        <a:t>歳未満の勤務医師、事務職員等の賃上げに資する措置として評価を見</a:t>
                      </a:r>
                      <a:r>
                        <a:rPr kumimoji="1" lang="ja-JP" altLang="en-US" sz="1600" dirty="0">
                          <a:solidFill>
                            <a:schemeClr val="tx1"/>
                          </a:solidFill>
                        </a:rPr>
                        <a:t>直す。</a:t>
                      </a: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2066233108"/>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回復期リハビリテーション病棟に係る見直し①</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患者の状態及び必要と考えられる医療機能に応じた入院医療の評価－⑬</a:t>
            </a:r>
          </a:p>
        </p:txBody>
      </p:sp>
      <p:sp>
        <p:nvSpPr>
          <p:cNvPr id="7" name="正方形/長方形 6">
            <a:extLst>
              <a:ext uri="{FF2B5EF4-FFF2-40B4-BE49-F238E27FC236}">
                <a16:creationId xmlns:a16="http://schemas.microsoft.com/office/drawing/2014/main" id="{F70A8C14-5BF4-6E58-928C-0262ED206F41}"/>
              </a:ext>
            </a:extLst>
          </p:cNvPr>
          <p:cNvSpPr/>
          <p:nvPr/>
        </p:nvSpPr>
        <p:spPr>
          <a:xfrm>
            <a:off x="188119" y="1102152"/>
            <a:ext cx="9529762" cy="5544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歳未満の勤務医師、事務職員等の賃上げに資する措置としての入院基本料等の評価の見直し及び、回復期リハビリテーション病棟入院料の施設基準の見直しに伴い、回復期リハビリテーション病棟入院料の評価を引き上げ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追加の施設基準</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回復期リハビリテーション病棟入院料１及び２については、</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専従の社会福祉士等の配置</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を要件とする。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回復期リハビリテーション病棟入院料１及び３については、</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当該保険医療機関において、ＦＩＭの測定に関わる職員を対象としたＦＩＭの測定に関する研修会を年１回以上開催すること</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を要件とする。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回復期リハビリテーション病棟入院料１及び２については、当該入院料を算定する患者について、</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口腔状態に係る課題を認めた場合は、適切な口腔ケアを提供するとともに、必要に応じて歯科医療機関への受診を促すこと</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を要件とする。 </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回復期リハビリテーション病棟入院料１及び２については、市町村の要請を受けて、「地域支援事業実施要綱」（平成</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18</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年</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月</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9</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日老発</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0609001</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第</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号厚生労働省老健局長通知）に規定する</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地域リハビリテーション活動支援事業等の地域支援事業に、地域の医師会等と連携し、参加していることが望ましい</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こととする。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ja-JP" altLang="en-US"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正方形/長方形 8">
            <a:extLst>
              <a:ext uri="{FF2B5EF4-FFF2-40B4-BE49-F238E27FC236}">
                <a16:creationId xmlns:a16="http://schemas.microsoft.com/office/drawing/2014/main" id="{F4A53CDB-641B-1CEB-ABDE-2399BEDDFFBC}"/>
              </a:ext>
            </a:extLst>
          </p:cNvPr>
          <p:cNvSpPr/>
          <p:nvPr/>
        </p:nvSpPr>
        <p:spPr>
          <a:xfrm>
            <a:off x="311928" y="900037"/>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入院料の評価の見直し</a:t>
            </a:r>
          </a:p>
        </p:txBody>
      </p:sp>
      <p:sp>
        <p:nvSpPr>
          <p:cNvPr id="10" name="正方形/長方形 9">
            <a:extLst>
              <a:ext uri="{FF2B5EF4-FFF2-40B4-BE49-F238E27FC236}">
                <a16:creationId xmlns:a16="http://schemas.microsoft.com/office/drawing/2014/main" id="{0A1153A4-FAA1-BDAF-108A-2FF8C00F4202}"/>
              </a:ext>
            </a:extLst>
          </p:cNvPr>
          <p:cNvSpPr/>
          <p:nvPr/>
        </p:nvSpPr>
        <p:spPr>
          <a:xfrm>
            <a:off x="5251324" y="2117173"/>
            <a:ext cx="44064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1" name="正方形/長方形 10">
            <a:extLst>
              <a:ext uri="{FF2B5EF4-FFF2-40B4-BE49-F238E27FC236}">
                <a16:creationId xmlns:a16="http://schemas.microsoft.com/office/drawing/2014/main" id="{F267E11F-FA30-8AA8-88CA-2F797BD3C406}"/>
              </a:ext>
            </a:extLst>
          </p:cNvPr>
          <p:cNvSpPr/>
          <p:nvPr/>
        </p:nvSpPr>
        <p:spPr>
          <a:xfrm>
            <a:off x="5231984" y="2471152"/>
            <a:ext cx="4405387" cy="2110179"/>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回復期リハビリテーション病棟入院料１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2,229</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0800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生活療養を受ける場合                                  </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2,215</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回復期リハビリテーション病棟入院料２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2,166</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0800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生活療養を受ける場合                                  </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2,151</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回復期リハビリテーション病棟入院料３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1,917</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0800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生活療養を受ける場合                                  </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1,902</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回復期リハビリテーション病棟入院料４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1,859</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0800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生活療養を受ける場合                                  </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1,845</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回復期リハビリテーション病棟入院料５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1,696</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0800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生活療養を受ける場合                                  </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1,682</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p:txBody>
      </p:sp>
      <p:sp>
        <p:nvSpPr>
          <p:cNvPr id="12" name="右矢印 89">
            <a:extLst>
              <a:ext uri="{FF2B5EF4-FFF2-40B4-BE49-F238E27FC236}">
                <a16:creationId xmlns:a16="http://schemas.microsoft.com/office/drawing/2014/main" id="{1DCEA331-9F32-9313-099B-B7C098E88E11}"/>
              </a:ext>
            </a:extLst>
          </p:cNvPr>
          <p:cNvSpPr/>
          <p:nvPr/>
        </p:nvSpPr>
        <p:spPr>
          <a:xfrm>
            <a:off x="4754069" y="311494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3" name="正方形/長方形 12">
            <a:extLst>
              <a:ext uri="{FF2B5EF4-FFF2-40B4-BE49-F238E27FC236}">
                <a16:creationId xmlns:a16="http://schemas.microsoft.com/office/drawing/2014/main" id="{A6C0CFC8-ABF0-D429-3DE2-B6400E5F5852}"/>
              </a:ext>
            </a:extLst>
          </p:cNvPr>
          <p:cNvSpPr/>
          <p:nvPr/>
        </p:nvSpPr>
        <p:spPr>
          <a:xfrm>
            <a:off x="296280" y="2117173"/>
            <a:ext cx="4406400"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4" name="正方形/長方形 13">
            <a:extLst>
              <a:ext uri="{FF2B5EF4-FFF2-40B4-BE49-F238E27FC236}">
                <a16:creationId xmlns:a16="http://schemas.microsoft.com/office/drawing/2014/main" id="{63A240AA-C05E-5332-0790-C900B820D032}"/>
              </a:ext>
            </a:extLst>
          </p:cNvPr>
          <p:cNvSpPr/>
          <p:nvPr/>
        </p:nvSpPr>
        <p:spPr>
          <a:xfrm>
            <a:off x="302620" y="2471150"/>
            <a:ext cx="4406400" cy="2110181"/>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回復期リハビリテーション病棟入院料１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2,129</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0800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生活療養を受ける場合                                  </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2,115</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回復期リハビリテーション病棟入院料２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2,066</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0800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生活療養を受ける場合                                  </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2,051</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回復期リハビリテーション病棟入院料３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1,899</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0800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生活療養を受ける場合                                  </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1,884</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回復期リハビリテーション病棟入院料４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1,841</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0800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生活療養を受ける場合                                  </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1,827</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回復期リハビリテーション病棟入院料５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1,678</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0800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生活療養を受ける場合                                  </a:t>
            </a: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1,664</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スライド番号プレースホルダー 2">
            <a:extLst>
              <a:ext uri="{FF2B5EF4-FFF2-40B4-BE49-F238E27FC236}">
                <a16:creationId xmlns:a16="http://schemas.microsoft.com/office/drawing/2014/main" id="{964001BE-68DE-E7AB-ABF3-5DFCDFA2803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299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45846559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7"/>
          <p:cNvSpPr>
            <a:spLocks noChangeArrowheads="1"/>
          </p:cNvSpPr>
          <p:nvPr/>
        </p:nvSpPr>
        <p:spPr bwMode="auto">
          <a:xfrm>
            <a:off x="220894" y="923716"/>
            <a:ext cx="9469438" cy="5745644"/>
          </a:xfrm>
          <a:prstGeom prst="rect">
            <a:avLst/>
          </a:prstGeom>
          <a:solidFill>
            <a:srgbClr val="FFFFAF">
              <a:alpha val="49804"/>
            </a:srgbClr>
          </a:solidFill>
          <a:ln w="6350">
            <a:solidFill>
              <a:sysClr val="windowText" lastClr="000000"/>
            </a:solidFill>
            <a:miter lim="800000"/>
            <a:headEnd/>
            <a:tailEnd/>
          </a:ln>
        </p:spPr>
        <p:txBody>
          <a:bodyPr tIns="72000"/>
          <a:lstStyle/>
          <a:p>
            <a:pPr marL="0" marR="0" lvl="0" indent="0" algn="l" defTabSz="914400" rtl="0" eaLnBrk="1" fontAlgn="auto" latinLnBrk="0" hangingPunct="1">
              <a:lnSpc>
                <a:spcPts val="2600"/>
              </a:lnSpc>
              <a:spcBef>
                <a:spcPts val="0"/>
              </a:spcBef>
              <a:spcAft>
                <a:spcPts val="0"/>
              </a:spcAft>
              <a:buClrTx/>
              <a:buSzTx/>
              <a:buFontTx/>
              <a:buNone/>
              <a:tabLst/>
              <a:defRPr/>
            </a:pPr>
            <a:r>
              <a:rPr kumimoji="1" lang="en-US" altLang="ja-JP" sz="2400" b="0" i="0" u="none"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rPr>
              <a:t>〔</a:t>
            </a:r>
            <a:r>
              <a:rPr kumimoji="1" lang="ja-JP" altLang="en-US" sz="2400" b="0" i="0" u="none"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rPr>
              <a:t>都道府県医師会に送付するもの</a:t>
            </a:r>
            <a:r>
              <a:rPr kumimoji="1" lang="en-US" altLang="ja-JP" sz="2400" b="0" i="0" u="none"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rPr>
              <a:t>〕</a:t>
            </a:r>
          </a:p>
          <a:p>
            <a:pPr marL="0" marR="0" lvl="0" indent="0" algn="l" defTabSz="914400" rtl="0" eaLnBrk="1" fontAlgn="auto" latinLnBrk="0" hangingPunct="1">
              <a:lnSpc>
                <a:spcPts val="2600"/>
              </a:lnSpc>
              <a:spcBef>
                <a:spcPts val="0"/>
              </a:spcBef>
              <a:spcAft>
                <a:spcPts val="0"/>
              </a:spcAft>
              <a:buClrTx/>
              <a:buSzTx/>
              <a:buFontTx/>
              <a:buNone/>
              <a:tabLst/>
              <a:defRPr/>
            </a:pPr>
            <a:r>
              <a:rPr kumimoji="1" lang="ja-JP" altLang="en-US" sz="2200" b="0" i="0" u="sng"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rPr>
              <a:t>■　改定診療報酬点数表参考資料（令和６年６月１日実施）</a:t>
            </a:r>
            <a:endParaRPr kumimoji="1" lang="en-US" altLang="ja-JP" sz="2200" b="0" i="0" u="sng"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2000" b="0" i="0" u="none" strike="noStrike" kern="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ＭＳ Ｐゴシック"/>
              </a:rPr>
              <a:t>　　</a:t>
            </a:r>
            <a:r>
              <a:rPr kumimoji="1" lang="ja-JP" altLang="en-US" sz="1800" b="0" i="0" u="none" strike="noStrike" kern="0" cap="none" spc="0" normalizeH="0" baseline="0" noProof="0" dirty="0">
                <a:ln>
                  <a:noFill/>
                </a:ln>
                <a:solidFill>
                  <a:srgbClr val="000000"/>
                </a:solidFill>
                <a:effectLst/>
                <a:uLnTx/>
                <a:uFillTx/>
                <a:latin typeface="BIZ UDP明朝 Medium" panose="02020500000000000000" pitchFamily="18" charset="-128"/>
                <a:ea typeface="BIZ UDP明朝 Medium" panose="02020500000000000000" pitchFamily="18" charset="-128"/>
                <a:cs typeface="Times New Roman"/>
              </a:rPr>
              <a:t>確定版の告示・通知で作成しています。都道府県医師会の希望部数に基づき印刷し、指定の</a:t>
            </a:r>
            <a:endParaRPr kumimoji="1" lang="en-US" altLang="ja-JP" sz="1800" b="0" i="0" u="none" strike="noStrike" kern="0" cap="none" spc="0" normalizeH="0" baseline="0" noProof="0" dirty="0">
              <a:ln>
                <a:noFill/>
              </a:ln>
              <a:solidFill>
                <a:srgbClr val="000000"/>
              </a:solidFill>
              <a:effectLst/>
              <a:uLnTx/>
              <a:uFillTx/>
              <a:latin typeface="BIZ UDP明朝 Medium" panose="02020500000000000000" pitchFamily="18" charset="-128"/>
              <a:ea typeface="BIZ UDP明朝 Medium" panose="02020500000000000000" pitchFamily="18" charset="-128"/>
              <a:cs typeface="Times New Roman"/>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en-US" altLang="ja-JP" sz="1800" b="0" i="0" u="none" strike="noStrike" kern="0" cap="none" spc="0" normalizeH="0" baseline="0" noProof="0" dirty="0">
                <a:ln>
                  <a:noFill/>
                </a:ln>
                <a:solidFill>
                  <a:srgbClr val="000000"/>
                </a:solidFill>
                <a:effectLst/>
                <a:uLnTx/>
                <a:uFillTx/>
                <a:latin typeface="BIZ UDP明朝 Medium" panose="02020500000000000000" pitchFamily="18" charset="-128"/>
                <a:ea typeface="BIZ UDP明朝 Medium" panose="02020500000000000000" pitchFamily="18" charset="-128"/>
                <a:cs typeface="Times New Roman"/>
              </a:rPr>
              <a:t>  </a:t>
            </a:r>
            <a:r>
              <a:rPr kumimoji="1" lang="ja-JP" altLang="en-US" sz="1800" b="0" i="0" u="none" strike="noStrike" kern="0" cap="none" spc="0" normalizeH="0" baseline="0" noProof="0" dirty="0">
                <a:ln>
                  <a:noFill/>
                </a:ln>
                <a:solidFill>
                  <a:srgbClr val="000000"/>
                </a:solidFill>
                <a:effectLst/>
                <a:uLnTx/>
                <a:uFillTx/>
                <a:latin typeface="BIZ UDP明朝 Medium" panose="02020500000000000000" pitchFamily="18" charset="-128"/>
                <a:ea typeface="BIZ UDP明朝 Medium" panose="02020500000000000000" pitchFamily="18" charset="-128"/>
                <a:cs typeface="Times New Roman"/>
              </a:rPr>
              <a:t>配布方法で送る予定です。納品は、自動車便の場合、原則として４月１７日（水）以降になります。</a:t>
            </a:r>
            <a:endParaRPr kumimoji="1" lang="en-US" altLang="ja-JP" sz="1800" b="0" i="0" u="none" strike="noStrike" kern="0" cap="none" spc="0" normalizeH="0" baseline="0" noProof="0" dirty="0">
              <a:ln>
                <a:noFill/>
              </a:ln>
              <a:solidFill>
                <a:srgbClr val="000000"/>
              </a:solidFill>
              <a:effectLst/>
              <a:uLnTx/>
              <a:uFillTx/>
              <a:latin typeface="BIZ UDP明朝 Medium" panose="02020500000000000000" pitchFamily="18" charset="-128"/>
              <a:ea typeface="BIZ UDP明朝 Medium" panose="02020500000000000000" pitchFamily="18" charset="-128"/>
              <a:cs typeface="Times New Roman"/>
            </a:endParaRPr>
          </a:p>
          <a:p>
            <a:pPr marL="0" marR="0" lvl="0" indent="0" algn="l" defTabSz="914400" rtl="0" eaLnBrk="1" fontAlgn="auto" latinLnBrk="0" hangingPunct="1">
              <a:lnSpc>
                <a:spcPts val="2600"/>
              </a:lnSpc>
              <a:spcBef>
                <a:spcPts val="600"/>
              </a:spcBef>
              <a:spcAft>
                <a:spcPts val="0"/>
              </a:spcAft>
              <a:buClrTx/>
              <a:buSzTx/>
              <a:buFontTx/>
              <a:buNone/>
              <a:tabLst/>
              <a:defRPr/>
            </a:pPr>
            <a:r>
              <a:rPr kumimoji="1" lang="en-US" altLang="ja-JP" sz="2400" b="0" i="0" u="none"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rPr>
              <a:t>〔</a:t>
            </a:r>
            <a:r>
              <a:rPr kumimoji="1" lang="ja-JP" altLang="en-US" sz="2400" b="0" i="0" u="none"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rPr>
              <a:t>会員に直接送付されるもの</a:t>
            </a:r>
            <a:r>
              <a:rPr kumimoji="1" lang="en-US" altLang="ja-JP" sz="2400" b="0" i="0" u="none"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rPr>
              <a:t>〕</a:t>
            </a:r>
          </a:p>
          <a:p>
            <a:pPr marL="0" marR="0" lvl="0" indent="0" algn="l" defTabSz="914400" rtl="0" eaLnBrk="1" fontAlgn="auto" latinLnBrk="0" hangingPunct="1">
              <a:lnSpc>
                <a:spcPts val="2600"/>
              </a:lnSpc>
              <a:spcBef>
                <a:spcPts val="0"/>
              </a:spcBef>
              <a:spcAft>
                <a:spcPts val="0"/>
              </a:spcAft>
              <a:buClrTx/>
              <a:buSzTx/>
              <a:buFontTx/>
              <a:buNone/>
              <a:tabLst/>
              <a:defRPr/>
            </a:pPr>
            <a:r>
              <a:rPr kumimoji="1" lang="ja-JP" altLang="en-US" sz="2200" b="0" i="0" u="sng"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rPr>
              <a:t>■　改定診療報酬点数表の概要（日医ニュース４月２０日号の付録）</a:t>
            </a:r>
            <a:endParaRPr kumimoji="1" lang="en-US" altLang="ja-JP" sz="2200" b="0" i="0" u="sng"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2000" b="0" i="0" u="none" strike="noStrike" kern="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ＭＳ Ｐゴシック"/>
              </a:rPr>
              <a:t>　　</a:t>
            </a:r>
            <a:r>
              <a:rPr kumimoji="1" lang="ja-JP" altLang="en-US" sz="1800" b="0" i="0" u="none" strike="noStrike" kern="0" cap="none" spc="0" normalizeH="0" baseline="0" noProof="0" dirty="0">
                <a:ln>
                  <a:noFill/>
                </a:ln>
                <a:solidFill>
                  <a:srgbClr val="000000"/>
                </a:solidFill>
                <a:effectLst/>
                <a:uLnTx/>
                <a:uFillTx/>
                <a:latin typeface="BIZ UDP明朝 Medium" panose="02020500000000000000" pitchFamily="18" charset="-128"/>
                <a:ea typeface="BIZ UDP明朝 Medium" panose="02020500000000000000" pitchFamily="18" charset="-128"/>
                <a:cs typeface="Times New Roman"/>
              </a:rPr>
              <a:t>４月６日（土）から発送されるので、４月８日の週には届く予定です。</a:t>
            </a:r>
            <a:endParaRPr kumimoji="1" lang="en-US" altLang="ja-JP" sz="1800" b="0" i="0" u="none" strike="noStrike" kern="0" cap="none" spc="0" normalizeH="0" baseline="0" noProof="0" dirty="0">
              <a:ln>
                <a:noFill/>
              </a:ln>
              <a:solidFill>
                <a:srgbClr val="000000"/>
              </a:solidFill>
              <a:effectLst/>
              <a:uLnTx/>
              <a:uFillTx/>
              <a:latin typeface="BIZ UDP明朝 Medium" panose="02020500000000000000" pitchFamily="18" charset="-128"/>
              <a:ea typeface="BIZ UDP明朝 Medium" panose="02020500000000000000" pitchFamily="18" charset="-128"/>
              <a:cs typeface="Times New Roman"/>
            </a:endParaRPr>
          </a:p>
          <a:p>
            <a:pPr marL="0" marR="0" lvl="0" indent="0" algn="l" defTabSz="914400" rtl="0" eaLnBrk="0" fontAlgn="base" latinLnBrk="0" hangingPunct="0">
              <a:lnSpc>
                <a:spcPct val="100000"/>
              </a:lnSpc>
              <a:spcBef>
                <a:spcPts val="600"/>
              </a:spcBef>
              <a:spcAft>
                <a:spcPct val="0"/>
              </a:spcAft>
              <a:buClrTx/>
              <a:buSzTx/>
              <a:buFontTx/>
              <a:buNone/>
              <a:tabLst/>
              <a:defRPr/>
            </a:pPr>
            <a:r>
              <a:rPr kumimoji="1" lang="en-US" altLang="ja-JP" sz="2400" b="0" i="0" u="none"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rPr>
              <a:t>〔</a:t>
            </a:r>
            <a:r>
              <a:rPr kumimoji="1" lang="ja-JP" altLang="en-US" sz="2400" b="0" i="0" u="none"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rPr>
              <a:t>日本医師会ホームページ（メンバーズルーム）に掲載するもの</a:t>
            </a:r>
            <a:r>
              <a:rPr kumimoji="1" lang="en-US" altLang="ja-JP" sz="2400" b="0" i="0" u="none"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rPr>
              <a:t>〕</a:t>
            </a:r>
          </a:p>
          <a:p>
            <a:pPr marL="0" marR="0" lvl="0" indent="0" algn="l" defTabSz="914400" rtl="0" eaLnBrk="1" fontAlgn="auto" latinLnBrk="0" hangingPunct="1">
              <a:lnSpc>
                <a:spcPts val="2600"/>
              </a:lnSpc>
              <a:spcBef>
                <a:spcPts val="0"/>
              </a:spcBef>
              <a:spcAft>
                <a:spcPts val="0"/>
              </a:spcAft>
              <a:buClrTx/>
              <a:buSzTx/>
              <a:buFontTx/>
              <a:buNone/>
              <a:tabLst/>
              <a:defRPr/>
            </a:pPr>
            <a:r>
              <a:rPr kumimoji="1" lang="en-US" altLang="ja-JP" sz="2000" b="0" i="0" u="none" strike="noStrike" kern="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ＭＳ Ｐゴシック"/>
              </a:rPr>
              <a:t>    </a:t>
            </a:r>
            <a:r>
              <a:rPr kumimoji="1" lang="ja-JP" altLang="en-US" sz="1800" b="0" i="0" u="none" strike="noStrike" kern="0" cap="none" spc="0" normalizeH="0" baseline="0" noProof="0" dirty="0">
                <a:ln>
                  <a:noFill/>
                </a:ln>
                <a:solidFill>
                  <a:srgbClr val="000000"/>
                </a:solidFill>
                <a:effectLst/>
                <a:uLnTx/>
                <a:uFillTx/>
                <a:latin typeface="BIZ UDP明朝 Medium" panose="02020500000000000000" pitchFamily="18" charset="-128"/>
                <a:ea typeface="BIZ UDP明朝 Medium" panose="02020500000000000000" pitchFamily="18" charset="-128"/>
                <a:cs typeface="Times New Roman"/>
              </a:rPr>
              <a:t>ダウンロードしてご活用ください。</a:t>
            </a:r>
            <a:endParaRPr kumimoji="1" lang="en-US" altLang="ja-JP" sz="2000" b="0" i="0" u="none" strike="noStrike" kern="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ＭＳ Ｐゴシック"/>
            </a:endParaRPr>
          </a:p>
          <a:p>
            <a:pPr marL="0" marR="0" lvl="0" indent="0" algn="l" defTabSz="914400" rtl="0" eaLnBrk="1" fontAlgn="auto" latinLnBrk="0" hangingPunct="1">
              <a:lnSpc>
                <a:spcPts val="2600"/>
              </a:lnSpc>
              <a:spcBef>
                <a:spcPts val="0"/>
              </a:spcBef>
              <a:spcAft>
                <a:spcPts val="0"/>
              </a:spcAft>
              <a:buClrTx/>
              <a:buSzTx/>
              <a:buFontTx/>
              <a:buNone/>
              <a:tabLst/>
              <a:defRPr/>
            </a:pPr>
            <a:r>
              <a:rPr kumimoji="1" lang="ja-JP" altLang="en-US" sz="2200" b="0" i="0" u="sng"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rPr>
              <a:t>■　新旧対照表</a:t>
            </a:r>
            <a:r>
              <a:rPr kumimoji="1" lang="ja-JP" altLang="en-US" sz="2200" b="0" i="0" u="none"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rPr>
              <a:t>（掲載済み）</a:t>
            </a:r>
            <a:endParaRPr kumimoji="1" lang="en-US" altLang="ja-JP" sz="2200" b="0" i="0" u="none"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endParaRPr>
          </a:p>
          <a:p>
            <a:pPr marL="0" marR="0" lvl="0" indent="0" algn="l" defTabSz="914400" rtl="0" eaLnBrk="1" fontAlgn="auto" latinLnBrk="0" hangingPunct="1">
              <a:lnSpc>
                <a:spcPts val="2600"/>
              </a:lnSpc>
              <a:spcBef>
                <a:spcPts val="300"/>
              </a:spcBef>
              <a:spcAft>
                <a:spcPts val="0"/>
              </a:spcAft>
              <a:buClrTx/>
              <a:buSzTx/>
              <a:buFontTx/>
              <a:buNone/>
              <a:tabLst/>
              <a:defRPr/>
            </a:pPr>
            <a:r>
              <a:rPr kumimoji="1" lang="ja-JP" altLang="en-US" sz="1800" b="0" i="0" u="none" strike="noStrike" kern="0" cap="none" spc="0" normalizeH="0" baseline="0" noProof="0" dirty="0">
                <a:ln>
                  <a:noFill/>
                </a:ln>
                <a:solidFill>
                  <a:srgbClr val="000000"/>
                </a:solidFill>
                <a:effectLst/>
                <a:uLnTx/>
                <a:uFillTx/>
                <a:latin typeface="BIZ UDP明朝 Medium" panose="02020500000000000000" pitchFamily="18" charset="-128"/>
                <a:ea typeface="BIZ UDP明朝 Medium" panose="02020500000000000000" pitchFamily="18" charset="-128"/>
                <a:cs typeface="Times New Roman"/>
              </a:rPr>
              <a:t>     点数告示の新旧です。</a:t>
            </a:r>
            <a:endParaRPr kumimoji="1" lang="en-US" altLang="ja-JP" sz="1800" b="0" i="0" u="none" strike="noStrike" kern="0" cap="none" spc="0" normalizeH="0" baseline="0" noProof="0" dirty="0">
              <a:ln>
                <a:noFill/>
              </a:ln>
              <a:solidFill>
                <a:srgbClr val="000000"/>
              </a:solidFill>
              <a:effectLst/>
              <a:uLnTx/>
              <a:uFillTx/>
              <a:latin typeface="BIZ UDP明朝 Medium" panose="02020500000000000000" pitchFamily="18" charset="-128"/>
              <a:ea typeface="BIZ UDP明朝 Medium" panose="02020500000000000000" pitchFamily="18" charset="-128"/>
              <a:cs typeface="Times New Roman"/>
            </a:endParaRPr>
          </a:p>
          <a:p>
            <a:pPr marL="0" marR="0" lvl="0" indent="0" algn="l" defTabSz="914400" rtl="0" eaLnBrk="1" fontAlgn="auto" latinLnBrk="0" hangingPunct="1">
              <a:lnSpc>
                <a:spcPts val="2600"/>
              </a:lnSpc>
              <a:spcBef>
                <a:spcPts val="300"/>
              </a:spcBef>
              <a:spcAft>
                <a:spcPts val="0"/>
              </a:spcAft>
              <a:buClrTx/>
              <a:buSzTx/>
              <a:buFontTx/>
              <a:buNone/>
              <a:tabLst/>
              <a:defRPr/>
            </a:pPr>
            <a:r>
              <a:rPr kumimoji="1" lang="ja-JP" altLang="en-US" sz="2200" b="0" i="0" u="sng"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rPr>
              <a:t>■　施設基準等の各種様式</a:t>
            </a:r>
            <a:r>
              <a:rPr kumimoji="1" lang="ja-JP" altLang="en-US" sz="2200" b="0" i="0" u="none"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rPr>
              <a:t>（掲載済み）</a:t>
            </a:r>
            <a:endParaRPr kumimoji="1" lang="en-US" altLang="ja-JP" sz="2200" b="0" i="0" u="none"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endParaRPr>
          </a:p>
          <a:p>
            <a:pPr marL="0" marR="0" lvl="0" indent="0" algn="l" defTabSz="914400" rtl="0" eaLnBrk="1" fontAlgn="auto" latinLnBrk="0" hangingPunct="1">
              <a:lnSpc>
                <a:spcPts val="2600"/>
              </a:lnSpc>
              <a:spcBef>
                <a:spcPts val="0"/>
              </a:spcBef>
              <a:spcAft>
                <a:spcPts val="0"/>
              </a:spcAft>
              <a:buClrTx/>
              <a:buSzTx/>
              <a:buFontTx/>
              <a:buNone/>
              <a:tabLst/>
              <a:defRPr/>
            </a:pPr>
            <a:r>
              <a:rPr kumimoji="1" lang="ja-JP" altLang="en-US" sz="2200" b="0" i="0" u="none"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rPr>
              <a:t>　　</a:t>
            </a:r>
            <a:r>
              <a:rPr kumimoji="1" lang="ja-JP" altLang="en-US" sz="1800" b="0" i="0" u="none" strike="noStrike" kern="0" cap="none" spc="0" normalizeH="0" baseline="0" noProof="0" dirty="0">
                <a:ln>
                  <a:noFill/>
                </a:ln>
                <a:solidFill>
                  <a:srgbClr val="000000"/>
                </a:solidFill>
                <a:effectLst/>
                <a:uLnTx/>
                <a:uFillTx/>
                <a:latin typeface="BIZ UDP明朝 Medium" panose="02020500000000000000" pitchFamily="18" charset="-128"/>
                <a:ea typeface="BIZ UDP明朝 Medium" panose="02020500000000000000" pitchFamily="18" charset="-128"/>
                <a:cs typeface="Times New Roman"/>
              </a:rPr>
              <a:t> 別紙様式、別添６ 基本診療料の施設基準等に係る別紙、</a:t>
            </a:r>
            <a:endParaRPr kumimoji="1" lang="en-US" altLang="ja-JP" sz="1800" b="0" i="0" u="none" strike="noStrike" kern="0" cap="none" spc="0" normalizeH="0" baseline="0" noProof="0" dirty="0">
              <a:ln>
                <a:noFill/>
              </a:ln>
              <a:solidFill>
                <a:srgbClr val="000000"/>
              </a:solidFill>
              <a:effectLst/>
              <a:uLnTx/>
              <a:uFillTx/>
              <a:latin typeface="BIZ UDP明朝 Medium" panose="02020500000000000000" pitchFamily="18" charset="-128"/>
              <a:ea typeface="BIZ UDP明朝 Medium" panose="02020500000000000000" pitchFamily="18" charset="-128"/>
              <a:cs typeface="Times New Roman"/>
            </a:endParaRPr>
          </a:p>
          <a:p>
            <a:pPr marL="0" marR="0" lvl="0" indent="0" algn="l" defTabSz="914400" rtl="0" eaLnBrk="1" fontAlgn="auto" latinLnBrk="0" hangingPunct="1">
              <a:lnSpc>
                <a:spcPts val="2600"/>
              </a:lnSpc>
              <a:spcBef>
                <a:spcPts val="0"/>
              </a:spcBef>
              <a:spcAft>
                <a:spcPts val="0"/>
              </a:spcAft>
              <a:buClrTx/>
              <a:buSzTx/>
              <a:buFontTx/>
              <a:buNone/>
              <a:tabLst/>
              <a:defRPr/>
            </a:pPr>
            <a:r>
              <a:rPr kumimoji="1" lang="ja-JP" altLang="en-US" sz="1800" b="0" i="0" u="none" strike="noStrike" kern="0" cap="none" spc="0" normalizeH="0" baseline="0" noProof="0" dirty="0">
                <a:ln>
                  <a:noFill/>
                </a:ln>
                <a:solidFill>
                  <a:srgbClr val="000000"/>
                </a:solidFill>
                <a:effectLst/>
                <a:uLnTx/>
                <a:uFillTx/>
                <a:latin typeface="BIZ UDP明朝 Medium" panose="02020500000000000000" pitchFamily="18" charset="-128"/>
                <a:ea typeface="BIZ UDP明朝 Medium" panose="02020500000000000000" pitchFamily="18" charset="-128"/>
                <a:cs typeface="Times New Roman"/>
              </a:rPr>
              <a:t>　　　別添７ 基本診療料の施設基準に係る届出書、別添２　特掲診療料の施設基準に係る届出書</a:t>
            </a:r>
            <a:endParaRPr kumimoji="1" lang="en-US" altLang="ja-JP" sz="2200" b="0" i="0" u="none"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endParaRPr>
          </a:p>
          <a:p>
            <a:pPr marL="0" marR="0" lvl="0" indent="0" algn="l" defTabSz="914400" rtl="0" eaLnBrk="1" fontAlgn="auto" latinLnBrk="0" hangingPunct="1">
              <a:lnSpc>
                <a:spcPts val="2600"/>
              </a:lnSpc>
              <a:spcBef>
                <a:spcPts val="300"/>
              </a:spcBef>
              <a:spcAft>
                <a:spcPts val="0"/>
              </a:spcAft>
              <a:buClrTx/>
              <a:buSzTx/>
              <a:buFontTx/>
              <a:buNone/>
              <a:tabLst/>
              <a:defRPr/>
            </a:pPr>
            <a:r>
              <a:rPr kumimoji="1" lang="ja-JP" altLang="en-US" sz="2200" b="0" i="0" u="sng"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rPr>
              <a:t>■　パワーポイント資料</a:t>
            </a:r>
            <a:endParaRPr kumimoji="1" lang="en-US" altLang="ja-JP" sz="2200" b="0" i="0" u="sng"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ＭＳ Ｐゴシック"/>
            </a:endParaRPr>
          </a:p>
          <a:p>
            <a:pPr marL="0" marR="0" lvl="0" indent="0" algn="l" defTabSz="914400" rtl="0" eaLnBrk="1" fontAlgn="auto" latinLnBrk="0" hangingPunct="1">
              <a:lnSpc>
                <a:spcPts val="2600"/>
              </a:lnSpc>
              <a:spcBef>
                <a:spcPts val="0"/>
              </a:spcBef>
              <a:spcAft>
                <a:spcPts val="0"/>
              </a:spcAft>
              <a:buClrTx/>
              <a:buSzTx/>
              <a:buFontTx/>
              <a:buNone/>
              <a:tabLst/>
              <a:defRPr/>
            </a:pPr>
            <a:r>
              <a:rPr kumimoji="1" lang="ja-JP" altLang="en-US" sz="1800" b="0" i="0" u="none" strike="noStrike" kern="0" cap="none" spc="0" normalizeH="0" baseline="0" noProof="0" dirty="0">
                <a:ln>
                  <a:noFill/>
                </a:ln>
                <a:solidFill>
                  <a:srgbClr val="000000"/>
                </a:solidFill>
                <a:effectLst/>
                <a:uLnTx/>
                <a:uFillTx/>
                <a:latin typeface="BIZ UDP明朝 Medium" panose="02020500000000000000" pitchFamily="18" charset="-128"/>
                <a:ea typeface="BIZ UDP明朝 Medium" panose="02020500000000000000" pitchFamily="18" charset="-128"/>
                <a:cs typeface="Times New Roman"/>
              </a:rPr>
              <a:t>　　総論編と各論編があり、各ページに解説を録音して、何度も説明を聞けるようにしてあります。</a:t>
            </a:r>
            <a:endParaRPr kumimoji="1" lang="en-US" altLang="ja-JP" sz="2000" b="0" i="0" u="none" strike="noStrike" kern="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ＭＳ Ｐゴシック"/>
            </a:endParaRPr>
          </a:p>
          <a:p>
            <a:pPr marL="0" marR="0" lvl="0" indent="0" algn="l" defTabSz="914400" rtl="0" eaLnBrk="1" fontAlgn="auto" latinLnBrk="0" hangingPunct="1">
              <a:lnSpc>
                <a:spcPts val="2600"/>
              </a:lnSpc>
              <a:spcBef>
                <a:spcPts val="0"/>
              </a:spcBef>
              <a:spcAft>
                <a:spcPts val="0"/>
              </a:spcAft>
              <a:buClrTx/>
              <a:buSzTx/>
              <a:buFontTx/>
              <a:buNone/>
              <a:tabLst/>
              <a:defRPr/>
            </a:pPr>
            <a:endParaRPr kumimoji="1" lang="en-US" altLang="ja-JP" sz="2000" b="0" i="0" u="sng" strike="noStrike" kern="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ＭＳ Ｐゴシック"/>
            </a:endParaRPr>
          </a:p>
          <a:p>
            <a:pPr marL="0" marR="0" lvl="0" indent="0" algn="l" defTabSz="914400" rtl="0" eaLnBrk="1" fontAlgn="auto" latinLnBrk="0" hangingPunct="1">
              <a:lnSpc>
                <a:spcPts val="2200"/>
              </a:lnSpc>
              <a:spcBef>
                <a:spcPts val="0"/>
              </a:spcBef>
              <a:spcAft>
                <a:spcPts val="0"/>
              </a:spcAft>
              <a:buClrTx/>
              <a:buSzTx/>
              <a:buFontTx/>
              <a:buNone/>
              <a:tabLst/>
              <a:defRPr/>
            </a:pPr>
            <a:endParaRPr kumimoji="1" lang="en-US" altLang="ja-JP" sz="2000" b="0" i="0" u="sng" strike="noStrike" kern="0" cap="none" spc="0" normalizeH="0" baseline="0" noProof="0" dirty="0">
              <a:ln>
                <a:noFill/>
              </a:ln>
              <a:solidFill>
                <a:srgbClr val="FF0000"/>
              </a:solidFill>
              <a:effectLst/>
              <a:uLnTx/>
              <a:uFillTx/>
              <a:latin typeface="ＭＳ Ｐゴシック"/>
              <a:ea typeface="ＭＳ Ｐゴシック" panose="020B0600070205080204" pitchFamily="50" charset="-128"/>
              <a:cs typeface="Times New Roman"/>
            </a:endParaRPr>
          </a:p>
        </p:txBody>
      </p:sp>
      <p:sp>
        <p:nvSpPr>
          <p:cNvPr id="9" name="Rectangle 2"/>
          <p:cNvSpPr txBox="1">
            <a:spLocks noChangeArrowheads="1"/>
          </p:cNvSpPr>
          <p:nvPr/>
        </p:nvSpPr>
        <p:spPr>
          <a:xfrm>
            <a:off x="220894" y="87921"/>
            <a:ext cx="9466245" cy="726677"/>
          </a:xfrm>
          <a:prstGeom prst="rect">
            <a:avLst/>
          </a:prstGeom>
          <a:solidFill>
            <a:srgbClr val="FF0000">
              <a:alpha val="23000"/>
            </a:srgbClr>
          </a:solidFill>
          <a:ln w="22225">
            <a:noFill/>
            <a:prstDash val="sysDash"/>
          </a:ln>
        </p:spPr>
        <p:txBody>
          <a:bodyPr anchor="ctr">
            <a:noAutofit/>
          </a:bodyP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ctr" defTabSz="914400" rtl="0" eaLnBrk="1" fontAlgn="auto" latinLnBrk="0" hangingPunct="1">
              <a:lnSpc>
                <a:spcPts val="22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　</a:t>
            </a:r>
            <a:r>
              <a:rPr kumimoji="1" lang="ja-JP" altLang="en-US" sz="2400" b="1"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j-cs"/>
              </a:rPr>
              <a:t>日本医師会で作成する資料について</a:t>
            </a:r>
            <a:endParaRPr kumimoji="1" lang="en-US" altLang="ja-JP" sz="2400" b="1"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j-cs"/>
            </a:endParaRPr>
          </a:p>
        </p:txBody>
      </p:sp>
      <p:sp>
        <p:nvSpPr>
          <p:cNvPr id="10" name="スライド番号プレースホルダー 2"/>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46246184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B6A05A-D8BA-692D-1F9B-C1ABCDDF49FD}"/>
            </a:ext>
          </a:extLst>
        </p:cNvPr>
        <p:cNvGrpSpPr/>
        <p:nvPr/>
      </p:nvGrpSpPr>
      <p:grpSpPr>
        <a:xfrm>
          <a:off x="0" y="0"/>
          <a:ext cx="0" cy="0"/>
          <a:chOff x="0" y="0"/>
          <a:chExt cx="0" cy="0"/>
        </a:xfrm>
      </p:grpSpPr>
      <p:sp>
        <p:nvSpPr>
          <p:cNvPr id="3" name="正方形/長方形 2">
            <a:extLst>
              <a:ext uri="{FF2B5EF4-FFF2-40B4-BE49-F238E27FC236}">
                <a16:creationId xmlns:a16="http://schemas.microsoft.com/office/drawing/2014/main" id="{FCFD852C-737F-AC71-05A9-7A2F20EFCE60}"/>
              </a:ext>
            </a:extLst>
          </p:cNvPr>
          <p:cNvSpPr/>
          <p:nvPr/>
        </p:nvSpPr>
        <p:spPr>
          <a:xfrm>
            <a:off x="692616" y="156634"/>
            <a:ext cx="8520763" cy="752086"/>
          </a:xfrm>
          <a:prstGeom prst="rect">
            <a:avLst/>
          </a:prstGeom>
          <a:solidFill>
            <a:schemeClr val="accent4">
              <a:alpha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中医協における支払側の主張</a:t>
            </a:r>
            <a:endPar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a:cs typeface="+mn-cs"/>
              </a:rPr>
              <a:t>外来（その１）（令和５年６月</a:t>
            </a:r>
            <a:r>
              <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a:cs typeface="+mn-cs"/>
              </a:rPr>
              <a:t>21</a:t>
            </a: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a:cs typeface="+mn-cs"/>
              </a:rPr>
              <a:t>日）　</a:t>
            </a:r>
            <a:endPar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a:cs typeface="+mn-cs"/>
            </a:endParaRPr>
          </a:p>
        </p:txBody>
      </p:sp>
      <p:sp>
        <p:nvSpPr>
          <p:cNvPr id="4" name="正方形/長方形 3">
            <a:extLst>
              <a:ext uri="{FF2B5EF4-FFF2-40B4-BE49-F238E27FC236}">
                <a16:creationId xmlns:a16="http://schemas.microsoft.com/office/drawing/2014/main" id="{76A6AB16-2224-E844-8127-08D83E5FB015}"/>
              </a:ext>
            </a:extLst>
          </p:cNvPr>
          <p:cNvSpPr/>
          <p:nvPr/>
        </p:nvSpPr>
        <p:spPr>
          <a:xfrm>
            <a:off x="263477" y="908720"/>
            <a:ext cx="9379046" cy="4248472"/>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685800" rtl="0" eaLnBrk="1" fontAlgn="auto" latinLnBrk="0" hangingPunct="1">
              <a:lnSpc>
                <a:spcPts val="22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（１）  医療法による詳細な制度設計はこれからだが、</a:t>
            </a:r>
            <a:r>
              <a:rPr kumimoji="1" lang="ja-JP" altLang="en-US"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かかりつけ医機能に対する診療報酬について議論し、</a:t>
            </a:r>
            <a:endParaRPr kumimoji="1" lang="en-US" altLang="ja-JP"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2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医療法とも整合する形の体系的な見直しを行うべき</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で、これは政府方針にも、国民、患者の視点からも</a:t>
            </a:r>
            <a:endParaRPr kumimoji="1" lang="en-US" altLang="ja-JP"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2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必須の対応であると強く主張する。</a:t>
            </a:r>
          </a:p>
          <a:p>
            <a:pPr marL="0" marR="0" lvl="0" indent="0" algn="l" defTabSz="685800" rtl="0" eaLnBrk="1" fontAlgn="auto" latinLnBrk="0" hangingPunct="1">
              <a:lnSpc>
                <a:spcPts val="22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（２）  連携は</a:t>
            </a:r>
            <a:r>
              <a:rPr kumimoji="1" lang="ja-JP" altLang="en-US"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かかりつけ医機能の重要な要素。輪番も含めしっかりと時間外対応を進めるべき。医療と介護</a:t>
            </a:r>
            <a:endParaRPr kumimoji="1" lang="en-US" altLang="ja-JP"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2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の連携も含め、</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かかりつけ医に関する評価の要件とする</a:t>
            </a:r>
            <a:r>
              <a:rPr kumimoji="1" lang="ja-JP" altLang="en-US"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ことも考えられる</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p>
          <a:p>
            <a:pPr marL="0" marR="0" lvl="0" indent="0" algn="l" defTabSz="685800" rtl="0" eaLnBrk="1" fontAlgn="auto" latinLnBrk="0" hangingPunct="1">
              <a:lnSpc>
                <a:spcPts val="22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（３）  医療法改正により、患者が希望する場合、かかりつけ医機能として提供する医療内容の書面交付が</a:t>
            </a:r>
            <a:endParaRPr kumimoji="1" lang="en-US" altLang="ja-JP"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2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令和７年４月から施行されると、</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生活習慣病管理料の療養計画書</a:t>
            </a:r>
            <a:r>
              <a:rPr kumimoji="1" lang="ja-JP" altLang="en-US"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と内容・役割が重なってくる</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p>
          <a:p>
            <a:pPr marL="0" marR="0" lvl="0" indent="0" algn="l" defTabSz="685800" rtl="0" eaLnBrk="1" fontAlgn="auto" latinLnBrk="0" hangingPunct="1">
              <a:lnSpc>
                <a:spcPts val="22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（４）  療養計画書は</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特定疾患療養管理料では要件になっていないが、計画書に基づきしっかり管理すること、</a:t>
            </a:r>
            <a:endParaRPr kumimoji="1" lang="en-US" altLang="ja-JP"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2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計画書の作成について議論すべき</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ではないか。</a:t>
            </a:r>
          </a:p>
          <a:p>
            <a:pPr marL="0" marR="0" lvl="0" indent="0" algn="l" defTabSz="685800" rtl="0" eaLnBrk="1" fontAlgn="auto" latinLnBrk="0" hangingPunct="1">
              <a:lnSpc>
                <a:spcPts val="22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（５）  生活習慣病の管理をどういった形で評価していくのか、</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特定疾患療養管理料と生活習慣病管理料の</a:t>
            </a:r>
            <a:endParaRPr kumimoji="1" lang="en-US" altLang="ja-JP"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2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対象となっている患者像を分析した上で議論</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を深めていく必要がある。</a:t>
            </a:r>
          </a:p>
          <a:p>
            <a:pPr marL="0" marR="0" lvl="0" indent="0" algn="l" defTabSz="685800" rtl="0" eaLnBrk="1" fontAlgn="auto" latinLnBrk="0" hangingPunct="1">
              <a:lnSpc>
                <a:spcPts val="22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（６）  「計画的な管理」を評価している</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地域包括診療加算と特定疾患療養管理料が併算定できることも踏ま</a:t>
            </a:r>
            <a:endParaRPr kumimoji="1" lang="en-US" altLang="ja-JP"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2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え、</a:t>
            </a:r>
            <a:r>
              <a:rPr kumimoji="1" lang="ja-JP" altLang="en-US"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単純に加算を新設するという発想ではなく、</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既存のかかりつけ医機能の評価について体系的に整理</a:t>
            </a:r>
            <a:endParaRPr kumimoji="1" lang="en-US" altLang="ja-JP"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2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すべき</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p>
        </p:txBody>
      </p:sp>
      <p:sp>
        <p:nvSpPr>
          <p:cNvPr id="6" name="スライド番号プレースホルダー 2">
            <a:extLst>
              <a:ext uri="{FF2B5EF4-FFF2-40B4-BE49-F238E27FC236}">
                <a16:creationId xmlns:a16="http://schemas.microsoft.com/office/drawing/2014/main" id="{C28B55E9-3A14-7ACF-2915-AFE889F0C72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Segoe UI"/>
                <a:ea typeface="メイリオ"/>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1" lang="ja-JP" altLang="en-US" sz="1600" b="0" i="0" u="none" strike="noStrike" kern="1200" cap="none" spc="0" normalizeH="0" baseline="0" noProof="0" dirty="0">
              <a:ln>
                <a:noFill/>
              </a:ln>
              <a:solidFill>
                <a:prstClr val="black"/>
              </a:solidFill>
              <a:effectLst/>
              <a:uLnTx/>
              <a:uFillTx/>
              <a:latin typeface="Segoe UI"/>
              <a:ea typeface="メイリオ"/>
              <a:cs typeface="+mn-cs"/>
            </a:endParaRPr>
          </a:p>
        </p:txBody>
      </p:sp>
    </p:spTree>
    <p:extLst>
      <p:ext uri="{BB962C8B-B14F-4D97-AF65-F5344CB8AC3E}">
        <p14:creationId xmlns:p14="http://schemas.microsoft.com/office/powerpoint/2010/main" val="4226038684"/>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回復期リハビリテーション病棟に係る見直し②</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患者の状態及び必要と考えられる医療機能に応じた入院医療の評価－⑬</a:t>
            </a:r>
          </a:p>
        </p:txBody>
      </p:sp>
      <p:sp>
        <p:nvSpPr>
          <p:cNvPr id="3" name="正方形/長方形 2">
            <a:extLst>
              <a:ext uri="{FF2B5EF4-FFF2-40B4-BE49-F238E27FC236}">
                <a16:creationId xmlns:a16="http://schemas.microsoft.com/office/drawing/2014/main" id="{B04D19A4-9AE6-DFB3-EE9E-D5BF8EDD8E28}"/>
              </a:ext>
            </a:extLst>
          </p:cNvPr>
          <p:cNvSpPr/>
          <p:nvPr/>
        </p:nvSpPr>
        <p:spPr>
          <a:xfrm>
            <a:off x="188119" y="5349248"/>
            <a:ext cx="9529762" cy="99473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回復期リハビリテーション病棟入院料及び回復期リハビリテーション入院医療管理料を算定するに当たっては、</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定期的（</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週間に一回以上）にＦＩＭの測定を行い</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、その結果について診療録等に記載することを要件とする。</a:t>
            </a:r>
          </a:p>
        </p:txBody>
      </p:sp>
      <p:sp>
        <p:nvSpPr>
          <p:cNvPr id="4" name="正方形/長方形 3">
            <a:extLst>
              <a:ext uri="{FF2B5EF4-FFF2-40B4-BE49-F238E27FC236}">
                <a16:creationId xmlns:a16="http://schemas.microsoft.com/office/drawing/2014/main" id="{A8557C6A-0022-C45E-6016-F141DA580740}"/>
              </a:ext>
            </a:extLst>
          </p:cNvPr>
          <p:cNvSpPr/>
          <p:nvPr/>
        </p:nvSpPr>
        <p:spPr>
          <a:xfrm>
            <a:off x="311928" y="5156367"/>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定期的な</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FIM</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の測定の要件化</a:t>
            </a:r>
          </a:p>
        </p:txBody>
      </p:sp>
      <p:sp>
        <p:nvSpPr>
          <p:cNvPr id="14" name="正方形/長方形 13">
            <a:extLst>
              <a:ext uri="{FF2B5EF4-FFF2-40B4-BE49-F238E27FC236}">
                <a16:creationId xmlns:a16="http://schemas.microsoft.com/office/drawing/2014/main" id="{1F3DBAAB-92DC-F9BB-D4BC-77AA8986BCD4}"/>
              </a:ext>
            </a:extLst>
          </p:cNvPr>
          <p:cNvSpPr/>
          <p:nvPr/>
        </p:nvSpPr>
        <p:spPr>
          <a:xfrm>
            <a:off x="188119" y="1103888"/>
            <a:ext cx="9529762" cy="370157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回復期リハビリテーション病棟入院料１について、入退院時の栄養状態の評価に</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GLIM</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基準を用いることを要件とするとともに、回復期リハビリテーション病棟入院料２から５までにおいては、</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GLIM</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基準を用いることが望ましいこととする。</a:t>
            </a:r>
          </a:p>
        </p:txBody>
      </p:sp>
      <p:sp>
        <p:nvSpPr>
          <p:cNvPr id="15" name="正方形/長方形 14">
            <a:extLst>
              <a:ext uri="{FF2B5EF4-FFF2-40B4-BE49-F238E27FC236}">
                <a16:creationId xmlns:a16="http://schemas.microsoft.com/office/drawing/2014/main" id="{4A7EACFC-4D8B-C16F-B199-E7495A92984B}"/>
              </a:ext>
            </a:extLst>
          </p:cNvPr>
          <p:cNvSpPr/>
          <p:nvPr/>
        </p:nvSpPr>
        <p:spPr>
          <a:xfrm>
            <a:off x="311928" y="911009"/>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GLIM</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基準による栄養評価の要件化</a:t>
            </a:r>
          </a:p>
        </p:txBody>
      </p:sp>
      <p:sp>
        <p:nvSpPr>
          <p:cNvPr id="16" name="テキスト ボックス 15">
            <a:extLst>
              <a:ext uri="{FF2B5EF4-FFF2-40B4-BE49-F238E27FC236}">
                <a16:creationId xmlns:a16="http://schemas.microsoft.com/office/drawing/2014/main" id="{ECD81F88-D323-B9C2-7C78-5421C42F7CAD}"/>
              </a:ext>
            </a:extLst>
          </p:cNvPr>
          <p:cNvSpPr txBox="1"/>
          <p:nvPr/>
        </p:nvSpPr>
        <p:spPr>
          <a:xfrm>
            <a:off x="688513" y="3737010"/>
            <a:ext cx="8528972" cy="815608"/>
          </a:xfrm>
          <a:prstGeom prst="rect">
            <a:avLst/>
          </a:prstGeom>
          <a:noFill/>
          <a:ln>
            <a:solidFill>
              <a:schemeClr val="tx1"/>
            </a:solidFill>
            <a:prstDash val="sysDot"/>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＜参考＞　</a:t>
            </a:r>
            <a:r>
              <a:rPr kumimoji="1" lang="en-US" altLang="ja-JP"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GLIM(Global Leadership Initiative on Malnutrition)</a:t>
            </a:r>
            <a:r>
              <a:rPr kumimoji="1" lang="ja-JP" altLang="en-US"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基準</a:t>
            </a:r>
            <a:endParaRPr kumimoji="1" lang="en-US" altLang="ja-JP"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300"/>
              </a:spcBef>
              <a:spcAft>
                <a:spcPts val="0"/>
              </a:spcAft>
              <a:buClrTx/>
              <a:buSzTx/>
              <a:buFont typeface="Arial" panose="020B0604020202020204" pitchFamily="34" charset="0"/>
              <a:buChar char="•"/>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2018</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年に世界の栄養学会（</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ESPEN:</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欧州</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ASPEN:</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北米</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PENSA:</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アジア</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FELANPE:</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南米）が低栄養の診断基準として</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GLIM</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基準を策定</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表現型（体重減少、低</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BMI</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、筋肉量減少）と病因（食事摂取量減少／消化吸収能低下、疾病負荷／炎症）により判定</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30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詳細は、日本臨床栄養代謝学会（</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JSPEN</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HP</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GLIM</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基準について」を参照</a:t>
            </a:r>
          </a:p>
        </p:txBody>
      </p:sp>
      <p:pic>
        <p:nvPicPr>
          <p:cNvPr id="6" name="図 5">
            <a:extLst>
              <a:ext uri="{FF2B5EF4-FFF2-40B4-BE49-F238E27FC236}">
                <a16:creationId xmlns:a16="http://schemas.microsoft.com/office/drawing/2014/main" id="{64C6286A-8D94-EB8C-D4A3-581ED8092C4A}"/>
              </a:ext>
            </a:extLst>
          </p:cNvPr>
          <p:cNvPicPr>
            <a:picLocks noChangeAspect="1"/>
          </p:cNvPicPr>
          <p:nvPr/>
        </p:nvPicPr>
        <p:blipFill>
          <a:blip r:embed="rId3"/>
          <a:stretch>
            <a:fillRect/>
          </a:stretch>
        </p:blipFill>
        <p:spPr>
          <a:xfrm>
            <a:off x="688513" y="2115448"/>
            <a:ext cx="8528973" cy="1570044"/>
          </a:xfrm>
          <a:prstGeom prst="rect">
            <a:avLst/>
          </a:prstGeom>
        </p:spPr>
      </p:pic>
      <p:sp>
        <p:nvSpPr>
          <p:cNvPr id="7" name="スライド番号プレースホルダー 2">
            <a:extLst>
              <a:ext uri="{FF2B5EF4-FFF2-40B4-BE49-F238E27FC236}">
                <a16:creationId xmlns:a16="http://schemas.microsoft.com/office/drawing/2014/main" id="{43303D80-4F46-CCD9-0062-2B2549F6522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260122372"/>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回復期リハビリテーション病棟に係る見直し③</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患者の状態及び必要と考えられる医療機能に応じた入院医療の評価－⑬等</a:t>
            </a:r>
          </a:p>
        </p:txBody>
      </p:sp>
      <p:sp>
        <p:nvSpPr>
          <p:cNvPr id="3" name="正方形/長方形 2">
            <a:extLst>
              <a:ext uri="{FF2B5EF4-FFF2-40B4-BE49-F238E27FC236}">
                <a16:creationId xmlns:a16="http://schemas.microsoft.com/office/drawing/2014/main" id="{B04D19A4-9AE6-DFB3-EE9E-D5BF8EDD8E28}"/>
              </a:ext>
            </a:extLst>
          </p:cNvPr>
          <p:cNvSpPr/>
          <p:nvPr/>
        </p:nvSpPr>
        <p:spPr>
          <a:xfrm>
            <a:off x="188119" y="1110540"/>
            <a:ext cx="9529762" cy="365284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回復期リハビリテーション病棟における運動器疾患に対してリハビリテーションを行っている患者については、１日６単位を超えた実施単位数の増加に伴う</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ADL</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の明らかな改善が見られなかったことを踏まえ、疾患別リハビリテーション料に係る算定単位数上限緩和対象患者の見直しを行う。</a:t>
            </a:r>
          </a:p>
        </p:txBody>
      </p:sp>
      <p:sp>
        <p:nvSpPr>
          <p:cNvPr id="4" name="正方形/長方形 3">
            <a:extLst>
              <a:ext uri="{FF2B5EF4-FFF2-40B4-BE49-F238E27FC236}">
                <a16:creationId xmlns:a16="http://schemas.microsoft.com/office/drawing/2014/main" id="{A8557C6A-0022-C45E-6016-F141DA580740}"/>
              </a:ext>
            </a:extLst>
          </p:cNvPr>
          <p:cNvSpPr/>
          <p:nvPr/>
        </p:nvSpPr>
        <p:spPr>
          <a:xfrm>
            <a:off x="311928" y="917658"/>
            <a:ext cx="526972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運動器リハビリテーション料の算定単位数の見直し</a:t>
            </a:r>
          </a:p>
        </p:txBody>
      </p:sp>
      <p:sp>
        <p:nvSpPr>
          <p:cNvPr id="7" name="正方形/長方形 6">
            <a:extLst>
              <a:ext uri="{FF2B5EF4-FFF2-40B4-BE49-F238E27FC236}">
                <a16:creationId xmlns:a16="http://schemas.microsoft.com/office/drawing/2014/main" id="{67C4D526-2DCF-CE56-DA65-F465B10AF811}"/>
              </a:ext>
            </a:extLst>
          </p:cNvPr>
          <p:cNvSpPr/>
          <p:nvPr/>
        </p:nvSpPr>
        <p:spPr>
          <a:xfrm>
            <a:off x="5279899" y="2207205"/>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 name="正方形/長方形 7">
            <a:extLst>
              <a:ext uri="{FF2B5EF4-FFF2-40B4-BE49-F238E27FC236}">
                <a16:creationId xmlns:a16="http://schemas.microsoft.com/office/drawing/2014/main" id="{B47F8B07-1676-5689-6394-6540F2A9899B}"/>
              </a:ext>
            </a:extLst>
          </p:cNvPr>
          <p:cNvSpPr/>
          <p:nvPr/>
        </p:nvSpPr>
        <p:spPr>
          <a:xfrm>
            <a:off x="5295546" y="2561184"/>
            <a:ext cx="4320000" cy="2109267"/>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算定上限緩和対象患者</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回復期リハビリテーション病棟入院料又は特定機能病院リハビリテーション病棟入院料を算定する患者</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（運動器リハビリテーション料を算定するものを除く。）</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脳血管疾患等の患者のうち発症後六十日以内のもの</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入院中の患者であって、その入院する病棟等において早期歩行、ＡＤＬの自立等を目的として心大血管疾患リハビリテーション料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、脳血管疾患等リハビリテーション料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、廃用症候群リハビリテーション料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、運動器リハビリテーション料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又は呼吸器リハビリテーション料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を算定するもの</a:t>
            </a:r>
          </a:p>
        </p:txBody>
      </p:sp>
      <p:sp>
        <p:nvSpPr>
          <p:cNvPr id="9" name="右矢印 89">
            <a:extLst>
              <a:ext uri="{FF2B5EF4-FFF2-40B4-BE49-F238E27FC236}">
                <a16:creationId xmlns:a16="http://schemas.microsoft.com/office/drawing/2014/main" id="{97AF0EA1-9699-A6D6-5612-00810BE17465}"/>
              </a:ext>
            </a:extLst>
          </p:cNvPr>
          <p:cNvSpPr/>
          <p:nvPr/>
        </p:nvSpPr>
        <p:spPr>
          <a:xfrm>
            <a:off x="4786352" y="300246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正方形/長方形 9">
            <a:extLst>
              <a:ext uri="{FF2B5EF4-FFF2-40B4-BE49-F238E27FC236}">
                <a16:creationId xmlns:a16="http://schemas.microsoft.com/office/drawing/2014/main" id="{3DC774F8-526B-4796-96A4-59C333615C0F}"/>
              </a:ext>
            </a:extLst>
          </p:cNvPr>
          <p:cNvSpPr/>
          <p:nvPr/>
        </p:nvSpPr>
        <p:spPr>
          <a:xfrm>
            <a:off x="324856" y="2207205"/>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1" name="正方形/長方形 10">
            <a:extLst>
              <a:ext uri="{FF2B5EF4-FFF2-40B4-BE49-F238E27FC236}">
                <a16:creationId xmlns:a16="http://schemas.microsoft.com/office/drawing/2014/main" id="{4F8812F0-0985-2E2F-D5A0-E753A5873BAA}"/>
              </a:ext>
            </a:extLst>
          </p:cNvPr>
          <p:cNvSpPr/>
          <p:nvPr/>
        </p:nvSpPr>
        <p:spPr>
          <a:xfrm>
            <a:off x="331195" y="2561182"/>
            <a:ext cx="4371398" cy="2109267"/>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算定上限緩和対象患者</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回復期リハビリテーション病棟入院料又は特定機能病院リハビリテーション病棟入院料を算定する患者</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脳血管疾患等の患者のうち発症後六十日以内のもの</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入院中の患者であって、その入院する病棟等において早期歩行、ＡＤＬの自立等を目的として心大血管疾患リハビリテーション料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、脳血管疾患等リハビリテーション料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、廃用症候群リハビリテーション料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、運動器リハビリテーション料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又は呼吸器リハビリテーション料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を算定するもの</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1" name="正方形/長方形 30">
            <a:extLst>
              <a:ext uri="{FF2B5EF4-FFF2-40B4-BE49-F238E27FC236}">
                <a16:creationId xmlns:a16="http://schemas.microsoft.com/office/drawing/2014/main" id="{41E5FDD8-50F9-88C4-178E-8D48B0B81B98}"/>
              </a:ext>
            </a:extLst>
          </p:cNvPr>
          <p:cNvSpPr/>
          <p:nvPr/>
        </p:nvSpPr>
        <p:spPr>
          <a:xfrm>
            <a:off x="5295546" y="5626392"/>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32" name="正方形/長方形 31">
            <a:extLst>
              <a:ext uri="{FF2B5EF4-FFF2-40B4-BE49-F238E27FC236}">
                <a16:creationId xmlns:a16="http://schemas.microsoft.com/office/drawing/2014/main" id="{58D27B59-4E60-A90D-5635-0F763033E6C7}"/>
              </a:ext>
            </a:extLst>
          </p:cNvPr>
          <p:cNvSpPr/>
          <p:nvPr/>
        </p:nvSpPr>
        <p:spPr>
          <a:xfrm>
            <a:off x="5311193" y="5980371"/>
            <a:ext cx="4320000" cy="599583"/>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廃止</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p:txBody>
      </p:sp>
      <p:sp>
        <p:nvSpPr>
          <p:cNvPr id="33" name="右矢印 89">
            <a:extLst>
              <a:ext uri="{FF2B5EF4-FFF2-40B4-BE49-F238E27FC236}">
                <a16:creationId xmlns:a16="http://schemas.microsoft.com/office/drawing/2014/main" id="{731A24FE-47FA-64DD-2C3B-AFE5193D0044}"/>
              </a:ext>
            </a:extLst>
          </p:cNvPr>
          <p:cNvSpPr/>
          <p:nvPr/>
        </p:nvSpPr>
        <p:spPr>
          <a:xfrm>
            <a:off x="4801999" y="5626392"/>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4" name="正方形/長方形 33">
            <a:extLst>
              <a:ext uri="{FF2B5EF4-FFF2-40B4-BE49-F238E27FC236}">
                <a16:creationId xmlns:a16="http://schemas.microsoft.com/office/drawing/2014/main" id="{CA5DCBC5-B797-3834-0392-9CDB41C13A64}"/>
              </a:ext>
            </a:extLst>
          </p:cNvPr>
          <p:cNvSpPr/>
          <p:nvPr/>
        </p:nvSpPr>
        <p:spPr>
          <a:xfrm>
            <a:off x="340503" y="5626392"/>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5" name="正方形/長方形 34">
            <a:extLst>
              <a:ext uri="{FF2B5EF4-FFF2-40B4-BE49-F238E27FC236}">
                <a16:creationId xmlns:a16="http://schemas.microsoft.com/office/drawing/2014/main" id="{454D10F1-E343-4AE6-2283-A62224431834}"/>
              </a:ext>
            </a:extLst>
          </p:cNvPr>
          <p:cNvSpPr/>
          <p:nvPr/>
        </p:nvSpPr>
        <p:spPr>
          <a:xfrm>
            <a:off x="346842" y="5980369"/>
            <a:ext cx="4371398" cy="599585"/>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体制強化加算１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体制強化加算２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80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6" name="正方形/長方形 35">
            <a:extLst>
              <a:ext uri="{FF2B5EF4-FFF2-40B4-BE49-F238E27FC236}">
                <a16:creationId xmlns:a16="http://schemas.microsoft.com/office/drawing/2014/main" id="{348DCCEF-FE49-1DE0-7400-A50374519893}"/>
              </a:ext>
            </a:extLst>
          </p:cNvPr>
          <p:cNvSpPr/>
          <p:nvPr/>
        </p:nvSpPr>
        <p:spPr>
          <a:xfrm>
            <a:off x="216694" y="5099296"/>
            <a:ext cx="9529762" cy="158796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回復期リハビリテーション病棟入院料の体制強化加算１及び２を廃止する。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7" name="正方形/長方形 36">
            <a:extLst>
              <a:ext uri="{FF2B5EF4-FFF2-40B4-BE49-F238E27FC236}">
                <a16:creationId xmlns:a16="http://schemas.microsoft.com/office/drawing/2014/main" id="{E3DB1926-D966-8736-AE73-2F640BAF30C5}"/>
              </a:ext>
            </a:extLst>
          </p:cNvPr>
          <p:cNvSpPr/>
          <p:nvPr/>
        </p:nvSpPr>
        <p:spPr>
          <a:xfrm>
            <a:off x="340504" y="4906415"/>
            <a:ext cx="248842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体制強化加算の廃止</a:t>
            </a:r>
          </a:p>
        </p:txBody>
      </p:sp>
      <p:sp>
        <p:nvSpPr>
          <p:cNvPr id="6" name="スライド番号プレースホルダー 2">
            <a:extLst>
              <a:ext uri="{FF2B5EF4-FFF2-40B4-BE49-F238E27FC236}">
                <a16:creationId xmlns:a16="http://schemas.microsoft.com/office/drawing/2014/main" id="{7CA0E041-3403-3F30-2957-3CD42F1B502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75627370"/>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回復期リハビリテーション病棟入院料（主な施設基準）</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患者の状態及び必要と考えられる医療機能に応じた入院医療の評価－⑬</a:t>
            </a:r>
          </a:p>
        </p:txBody>
      </p:sp>
      <p:graphicFrame>
        <p:nvGraphicFramePr>
          <p:cNvPr id="6" name="表 5">
            <a:extLst>
              <a:ext uri="{FF2B5EF4-FFF2-40B4-BE49-F238E27FC236}">
                <a16:creationId xmlns:a16="http://schemas.microsoft.com/office/drawing/2014/main" id="{E0B61A57-EF9E-AB20-322C-743A7FC179C7}"/>
              </a:ext>
            </a:extLst>
          </p:cNvPr>
          <p:cNvGraphicFramePr>
            <a:graphicFrameLocks noGrp="1"/>
          </p:cNvGraphicFramePr>
          <p:nvPr/>
        </p:nvGraphicFramePr>
        <p:xfrm>
          <a:off x="190283" y="826575"/>
          <a:ext cx="9525426" cy="5050534"/>
        </p:xfrm>
        <a:graphic>
          <a:graphicData uri="http://schemas.openxmlformats.org/drawingml/2006/table">
            <a:tbl>
              <a:tblPr firstRow="1" bandRow="1">
                <a:tableStyleId>{BC89EF96-8CEA-46FF-86C4-4CE0E7609802}</a:tableStyleId>
              </a:tblPr>
              <a:tblGrid>
                <a:gridCol w="696117">
                  <a:extLst>
                    <a:ext uri="{9D8B030D-6E8A-4147-A177-3AD203B41FA5}">
                      <a16:colId xmlns:a16="http://schemas.microsoft.com/office/drawing/2014/main" val="20000"/>
                    </a:ext>
                  </a:extLst>
                </a:gridCol>
                <a:gridCol w="1800814">
                  <a:extLst>
                    <a:ext uri="{9D8B030D-6E8A-4147-A177-3AD203B41FA5}">
                      <a16:colId xmlns:a16="http://schemas.microsoft.com/office/drawing/2014/main" val="3666959834"/>
                    </a:ext>
                  </a:extLst>
                </a:gridCol>
                <a:gridCol w="1405699">
                  <a:extLst>
                    <a:ext uri="{9D8B030D-6E8A-4147-A177-3AD203B41FA5}">
                      <a16:colId xmlns:a16="http://schemas.microsoft.com/office/drawing/2014/main" val="3556526596"/>
                    </a:ext>
                  </a:extLst>
                </a:gridCol>
                <a:gridCol w="1405699">
                  <a:extLst>
                    <a:ext uri="{9D8B030D-6E8A-4147-A177-3AD203B41FA5}">
                      <a16:colId xmlns:a16="http://schemas.microsoft.com/office/drawing/2014/main" val="294588702"/>
                    </a:ext>
                  </a:extLst>
                </a:gridCol>
                <a:gridCol w="1405699">
                  <a:extLst>
                    <a:ext uri="{9D8B030D-6E8A-4147-A177-3AD203B41FA5}">
                      <a16:colId xmlns:a16="http://schemas.microsoft.com/office/drawing/2014/main" val="20003"/>
                    </a:ext>
                  </a:extLst>
                </a:gridCol>
                <a:gridCol w="1405699">
                  <a:extLst>
                    <a:ext uri="{9D8B030D-6E8A-4147-A177-3AD203B41FA5}">
                      <a16:colId xmlns:a16="http://schemas.microsoft.com/office/drawing/2014/main" val="20004"/>
                    </a:ext>
                  </a:extLst>
                </a:gridCol>
                <a:gridCol w="1405699">
                  <a:extLst>
                    <a:ext uri="{9D8B030D-6E8A-4147-A177-3AD203B41FA5}">
                      <a16:colId xmlns:a16="http://schemas.microsoft.com/office/drawing/2014/main" val="20005"/>
                    </a:ext>
                  </a:extLst>
                </a:gridCol>
              </a:tblGrid>
              <a:tr h="377620">
                <a:tc gridSpan="2">
                  <a:txBody>
                    <a:bodyPr/>
                    <a:lstStyle>
                      <a:lvl1pPr marL="0" algn="l" defTabSz="990570" rtl="0" eaLnBrk="1" latinLnBrk="0" hangingPunct="1">
                        <a:defRPr kumimoji="1" sz="1950" b="1" kern="1200">
                          <a:solidFill>
                            <a:schemeClr val="tx1"/>
                          </a:solidFill>
                          <a:latin typeface="Calibri"/>
                          <a:ea typeface="メイリオ"/>
                        </a:defRPr>
                      </a:lvl1pPr>
                      <a:lvl2pPr marL="495285" algn="l" defTabSz="990570" rtl="0" eaLnBrk="1" latinLnBrk="0" hangingPunct="1">
                        <a:defRPr kumimoji="1" sz="1950" b="1" kern="1200">
                          <a:solidFill>
                            <a:schemeClr val="tx1"/>
                          </a:solidFill>
                          <a:latin typeface="Calibri"/>
                          <a:ea typeface="メイリオ"/>
                        </a:defRPr>
                      </a:lvl2pPr>
                      <a:lvl3pPr marL="990570" algn="l" defTabSz="990570" rtl="0" eaLnBrk="1" latinLnBrk="0" hangingPunct="1">
                        <a:defRPr kumimoji="1" sz="1950" b="1" kern="1200">
                          <a:solidFill>
                            <a:schemeClr val="tx1"/>
                          </a:solidFill>
                          <a:latin typeface="Calibri"/>
                          <a:ea typeface="メイリオ"/>
                        </a:defRPr>
                      </a:lvl3pPr>
                      <a:lvl4pPr marL="1485854" algn="l" defTabSz="990570" rtl="0" eaLnBrk="1" latinLnBrk="0" hangingPunct="1">
                        <a:defRPr kumimoji="1" sz="1950" b="1" kern="1200">
                          <a:solidFill>
                            <a:schemeClr val="tx1"/>
                          </a:solidFill>
                          <a:latin typeface="Calibri"/>
                          <a:ea typeface="メイリオ"/>
                        </a:defRPr>
                      </a:lvl4pPr>
                      <a:lvl5pPr marL="1981139" algn="l" defTabSz="990570" rtl="0" eaLnBrk="1" latinLnBrk="0" hangingPunct="1">
                        <a:defRPr kumimoji="1" sz="1950" b="1" kern="1200">
                          <a:solidFill>
                            <a:schemeClr val="tx1"/>
                          </a:solidFill>
                          <a:latin typeface="Calibri"/>
                          <a:ea typeface="メイリオ"/>
                        </a:defRPr>
                      </a:lvl5pPr>
                      <a:lvl6pPr marL="2476424" algn="l" defTabSz="990570" rtl="0" eaLnBrk="1" latinLnBrk="0" hangingPunct="1">
                        <a:defRPr kumimoji="1" sz="1950" b="1" kern="1200">
                          <a:solidFill>
                            <a:schemeClr val="tx1"/>
                          </a:solidFill>
                          <a:latin typeface="Calibri"/>
                          <a:ea typeface="メイリオ"/>
                        </a:defRPr>
                      </a:lvl6pPr>
                      <a:lvl7pPr marL="2971709" algn="l" defTabSz="990570" rtl="0" eaLnBrk="1" latinLnBrk="0" hangingPunct="1">
                        <a:defRPr kumimoji="1" sz="1950" b="1" kern="1200">
                          <a:solidFill>
                            <a:schemeClr val="tx1"/>
                          </a:solidFill>
                          <a:latin typeface="Calibri"/>
                          <a:ea typeface="メイリオ"/>
                        </a:defRPr>
                      </a:lvl7pPr>
                      <a:lvl8pPr marL="3466993" algn="l" defTabSz="990570" rtl="0" eaLnBrk="1" latinLnBrk="0" hangingPunct="1">
                        <a:defRPr kumimoji="1" sz="1950" b="1" kern="1200">
                          <a:solidFill>
                            <a:schemeClr val="tx1"/>
                          </a:solidFill>
                          <a:latin typeface="Calibri"/>
                          <a:ea typeface="メイリオ"/>
                        </a:defRPr>
                      </a:lvl8pPr>
                      <a:lvl9pPr marL="3962278" algn="l" defTabSz="990570" rtl="0" eaLnBrk="1" latinLnBrk="0" hangingPunct="1">
                        <a:defRPr kumimoji="1" sz="1950" b="1" kern="1200">
                          <a:solidFill>
                            <a:schemeClr val="tx1"/>
                          </a:solidFill>
                          <a:latin typeface="Calibri"/>
                          <a:ea typeface="メイリオ"/>
                        </a:defRPr>
                      </a:lvl9pPr>
                    </a:lstStyle>
                    <a:p>
                      <a:pPr algn="ctr"/>
                      <a:endParaRPr kumimoji="1" lang="ja-JP" altLang="en-US" sz="1400">
                        <a:latin typeface="メイリオ" panose="020B0604030504040204" pitchFamily="50" charset="-128"/>
                        <a:ea typeface="メイリオ" panose="020B0604030504040204" pitchFamily="50" charset="-128"/>
                      </a:endParaRPr>
                    </a:p>
                  </a:txBody>
                  <a:tcPr marL="54000" marR="54000" marT="36000" marB="36000" anchor="ctr"/>
                </a:tc>
                <a:tc hMerge="1">
                  <a:txBody>
                    <a:bodyPr/>
                    <a:lstStyle/>
                    <a:p>
                      <a:endParaRPr kumimoji="1" lang="ja-JP" altLang="en-US"/>
                    </a:p>
                  </a:txBody>
                  <a:tcPr/>
                </a:tc>
                <a:tc>
                  <a:txBody>
                    <a:bodyPr/>
                    <a:lstStyle>
                      <a:lvl1pPr marL="0" algn="l" defTabSz="990570" rtl="0" eaLnBrk="1" latinLnBrk="0" hangingPunct="1">
                        <a:defRPr kumimoji="1" sz="1950" b="1" kern="1200">
                          <a:solidFill>
                            <a:schemeClr val="tx1"/>
                          </a:solidFill>
                          <a:latin typeface="Calibri"/>
                          <a:ea typeface="メイリオ"/>
                        </a:defRPr>
                      </a:lvl1pPr>
                      <a:lvl2pPr marL="495285" algn="l" defTabSz="990570" rtl="0" eaLnBrk="1" latinLnBrk="0" hangingPunct="1">
                        <a:defRPr kumimoji="1" sz="1950" b="1" kern="1200">
                          <a:solidFill>
                            <a:schemeClr val="tx1"/>
                          </a:solidFill>
                          <a:latin typeface="Calibri"/>
                          <a:ea typeface="メイリオ"/>
                        </a:defRPr>
                      </a:lvl2pPr>
                      <a:lvl3pPr marL="990570" algn="l" defTabSz="990570" rtl="0" eaLnBrk="1" latinLnBrk="0" hangingPunct="1">
                        <a:defRPr kumimoji="1" sz="1950" b="1" kern="1200">
                          <a:solidFill>
                            <a:schemeClr val="tx1"/>
                          </a:solidFill>
                          <a:latin typeface="Calibri"/>
                          <a:ea typeface="メイリオ"/>
                        </a:defRPr>
                      </a:lvl3pPr>
                      <a:lvl4pPr marL="1485854" algn="l" defTabSz="990570" rtl="0" eaLnBrk="1" latinLnBrk="0" hangingPunct="1">
                        <a:defRPr kumimoji="1" sz="1950" b="1" kern="1200">
                          <a:solidFill>
                            <a:schemeClr val="tx1"/>
                          </a:solidFill>
                          <a:latin typeface="Calibri"/>
                          <a:ea typeface="メイリオ"/>
                        </a:defRPr>
                      </a:lvl4pPr>
                      <a:lvl5pPr marL="1981139" algn="l" defTabSz="990570" rtl="0" eaLnBrk="1" latinLnBrk="0" hangingPunct="1">
                        <a:defRPr kumimoji="1" sz="1950" b="1" kern="1200">
                          <a:solidFill>
                            <a:schemeClr val="tx1"/>
                          </a:solidFill>
                          <a:latin typeface="Calibri"/>
                          <a:ea typeface="メイリオ"/>
                        </a:defRPr>
                      </a:lvl5pPr>
                      <a:lvl6pPr marL="2476424" algn="l" defTabSz="990570" rtl="0" eaLnBrk="1" latinLnBrk="0" hangingPunct="1">
                        <a:defRPr kumimoji="1" sz="1950" b="1" kern="1200">
                          <a:solidFill>
                            <a:schemeClr val="tx1"/>
                          </a:solidFill>
                          <a:latin typeface="Calibri"/>
                          <a:ea typeface="メイリオ"/>
                        </a:defRPr>
                      </a:lvl6pPr>
                      <a:lvl7pPr marL="2971709" algn="l" defTabSz="990570" rtl="0" eaLnBrk="1" latinLnBrk="0" hangingPunct="1">
                        <a:defRPr kumimoji="1" sz="1950" b="1" kern="1200">
                          <a:solidFill>
                            <a:schemeClr val="tx1"/>
                          </a:solidFill>
                          <a:latin typeface="Calibri"/>
                          <a:ea typeface="メイリオ"/>
                        </a:defRPr>
                      </a:lvl7pPr>
                      <a:lvl8pPr marL="3466993" algn="l" defTabSz="990570" rtl="0" eaLnBrk="1" latinLnBrk="0" hangingPunct="1">
                        <a:defRPr kumimoji="1" sz="1950" b="1" kern="1200">
                          <a:solidFill>
                            <a:schemeClr val="tx1"/>
                          </a:solidFill>
                          <a:latin typeface="Calibri"/>
                          <a:ea typeface="メイリオ"/>
                        </a:defRPr>
                      </a:lvl8pPr>
                      <a:lvl9pPr marL="3962278" algn="l" defTabSz="990570" rtl="0" eaLnBrk="1" latinLnBrk="0" hangingPunct="1">
                        <a:defRPr kumimoji="1" sz="1950" b="1"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200">
                          <a:latin typeface="メイリオ" panose="020B0604030504040204" pitchFamily="50" charset="-128"/>
                          <a:ea typeface="メイリオ" panose="020B0604030504040204" pitchFamily="50" charset="-128"/>
                        </a:rPr>
                        <a:t>入院料１</a:t>
                      </a:r>
                      <a:endParaRPr kumimoji="1" lang="en-US" altLang="ja-JP" sz="1200">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lvl1pPr marL="0" algn="l" defTabSz="990570" rtl="0" eaLnBrk="1" latinLnBrk="0" hangingPunct="1">
                        <a:defRPr kumimoji="1" sz="1950" b="1" kern="1200">
                          <a:solidFill>
                            <a:schemeClr val="tx1"/>
                          </a:solidFill>
                          <a:latin typeface="Calibri"/>
                          <a:ea typeface="メイリオ"/>
                        </a:defRPr>
                      </a:lvl1pPr>
                      <a:lvl2pPr marL="495285" algn="l" defTabSz="990570" rtl="0" eaLnBrk="1" latinLnBrk="0" hangingPunct="1">
                        <a:defRPr kumimoji="1" sz="1950" b="1" kern="1200">
                          <a:solidFill>
                            <a:schemeClr val="tx1"/>
                          </a:solidFill>
                          <a:latin typeface="Calibri"/>
                          <a:ea typeface="メイリオ"/>
                        </a:defRPr>
                      </a:lvl2pPr>
                      <a:lvl3pPr marL="990570" algn="l" defTabSz="990570" rtl="0" eaLnBrk="1" latinLnBrk="0" hangingPunct="1">
                        <a:defRPr kumimoji="1" sz="1950" b="1" kern="1200">
                          <a:solidFill>
                            <a:schemeClr val="tx1"/>
                          </a:solidFill>
                          <a:latin typeface="Calibri"/>
                          <a:ea typeface="メイリオ"/>
                        </a:defRPr>
                      </a:lvl3pPr>
                      <a:lvl4pPr marL="1485854" algn="l" defTabSz="990570" rtl="0" eaLnBrk="1" latinLnBrk="0" hangingPunct="1">
                        <a:defRPr kumimoji="1" sz="1950" b="1" kern="1200">
                          <a:solidFill>
                            <a:schemeClr val="tx1"/>
                          </a:solidFill>
                          <a:latin typeface="Calibri"/>
                          <a:ea typeface="メイリオ"/>
                        </a:defRPr>
                      </a:lvl4pPr>
                      <a:lvl5pPr marL="1981139" algn="l" defTabSz="990570" rtl="0" eaLnBrk="1" latinLnBrk="0" hangingPunct="1">
                        <a:defRPr kumimoji="1" sz="1950" b="1" kern="1200">
                          <a:solidFill>
                            <a:schemeClr val="tx1"/>
                          </a:solidFill>
                          <a:latin typeface="Calibri"/>
                          <a:ea typeface="メイリオ"/>
                        </a:defRPr>
                      </a:lvl5pPr>
                      <a:lvl6pPr marL="2476424" algn="l" defTabSz="990570" rtl="0" eaLnBrk="1" latinLnBrk="0" hangingPunct="1">
                        <a:defRPr kumimoji="1" sz="1950" b="1" kern="1200">
                          <a:solidFill>
                            <a:schemeClr val="tx1"/>
                          </a:solidFill>
                          <a:latin typeface="Calibri"/>
                          <a:ea typeface="メイリオ"/>
                        </a:defRPr>
                      </a:lvl6pPr>
                      <a:lvl7pPr marL="2971709" algn="l" defTabSz="990570" rtl="0" eaLnBrk="1" latinLnBrk="0" hangingPunct="1">
                        <a:defRPr kumimoji="1" sz="1950" b="1" kern="1200">
                          <a:solidFill>
                            <a:schemeClr val="tx1"/>
                          </a:solidFill>
                          <a:latin typeface="Calibri"/>
                          <a:ea typeface="メイリオ"/>
                        </a:defRPr>
                      </a:lvl7pPr>
                      <a:lvl8pPr marL="3466993" algn="l" defTabSz="990570" rtl="0" eaLnBrk="1" latinLnBrk="0" hangingPunct="1">
                        <a:defRPr kumimoji="1" sz="1950" b="1" kern="1200">
                          <a:solidFill>
                            <a:schemeClr val="tx1"/>
                          </a:solidFill>
                          <a:latin typeface="Calibri"/>
                          <a:ea typeface="メイリオ"/>
                        </a:defRPr>
                      </a:lvl8pPr>
                      <a:lvl9pPr marL="3962278" algn="l" defTabSz="990570" rtl="0" eaLnBrk="1" latinLnBrk="0" hangingPunct="1">
                        <a:defRPr kumimoji="1" sz="1950" b="1" kern="1200">
                          <a:solidFill>
                            <a:schemeClr val="tx1"/>
                          </a:solidFill>
                          <a:latin typeface="Calibri"/>
                          <a:ea typeface="メイリオ"/>
                        </a:defRPr>
                      </a:lvl9pPr>
                    </a:lstStyle>
                    <a:p>
                      <a:pPr algn="ctr"/>
                      <a:r>
                        <a:rPr kumimoji="1" lang="ja-JP" altLang="en-US" sz="1200">
                          <a:latin typeface="メイリオ" panose="020B0604030504040204" pitchFamily="50" charset="-128"/>
                          <a:ea typeface="メイリオ" panose="020B0604030504040204" pitchFamily="50" charset="-128"/>
                        </a:rPr>
                        <a:t>入院料２</a:t>
                      </a:r>
                      <a:endParaRPr kumimoji="1" lang="en-US" altLang="ja-JP" sz="1200">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lvl1pPr marL="0" algn="l" defTabSz="990570" rtl="0" eaLnBrk="1" latinLnBrk="0" hangingPunct="1">
                        <a:defRPr kumimoji="1" sz="1950" b="1" kern="1200">
                          <a:solidFill>
                            <a:schemeClr val="tx1"/>
                          </a:solidFill>
                          <a:latin typeface="Calibri"/>
                          <a:ea typeface="メイリオ"/>
                        </a:defRPr>
                      </a:lvl1pPr>
                      <a:lvl2pPr marL="495285" algn="l" defTabSz="990570" rtl="0" eaLnBrk="1" latinLnBrk="0" hangingPunct="1">
                        <a:defRPr kumimoji="1" sz="1950" b="1" kern="1200">
                          <a:solidFill>
                            <a:schemeClr val="tx1"/>
                          </a:solidFill>
                          <a:latin typeface="Calibri"/>
                          <a:ea typeface="メイリオ"/>
                        </a:defRPr>
                      </a:lvl2pPr>
                      <a:lvl3pPr marL="990570" algn="l" defTabSz="990570" rtl="0" eaLnBrk="1" latinLnBrk="0" hangingPunct="1">
                        <a:defRPr kumimoji="1" sz="1950" b="1" kern="1200">
                          <a:solidFill>
                            <a:schemeClr val="tx1"/>
                          </a:solidFill>
                          <a:latin typeface="Calibri"/>
                          <a:ea typeface="メイリオ"/>
                        </a:defRPr>
                      </a:lvl3pPr>
                      <a:lvl4pPr marL="1485854" algn="l" defTabSz="990570" rtl="0" eaLnBrk="1" latinLnBrk="0" hangingPunct="1">
                        <a:defRPr kumimoji="1" sz="1950" b="1" kern="1200">
                          <a:solidFill>
                            <a:schemeClr val="tx1"/>
                          </a:solidFill>
                          <a:latin typeface="Calibri"/>
                          <a:ea typeface="メイリオ"/>
                        </a:defRPr>
                      </a:lvl4pPr>
                      <a:lvl5pPr marL="1981139" algn="l" defTabSz="990570" rtl="0" eaLnBrk="1" latinLnBrk="0" hangingPunct="1">
                        <a:defRPr kumimoji="1" sz="1950" b="1" kern="1200">
                          <a:solidFill>
                            <a:schemeClr val="tx1"/>
                          </a:solidFill>
                          <a:latin typeface="Calibri"/>
                          <a:ea typeface="メイリオ"/>
                        </a:defRPr>
                      </a:lvl5pPr>
                      <a:lvl6pPr marL="2476424" algn="l" defTabSz="990570" rtl="0" eaLnBrk="1" latinLnBrk="0" hangingPunct="1">
                        <a:defRPr kumimoji="1" sz="1950" b="1" kern="1200">
                          <a:solidFill>
                            <a:schemeClr val="tx1"/>
                          </a:solidFill>
                          <a:latin typeface="Calibri"/>
                          <a:ea typeface="メイリオ"/>
                        </a:defRPr>
                      </a:lvl6pPr>
                      <a:lvl7pPr marL="2971709" algn="l" defTabSz="990570" rtl="0" eaLnBrk="1" latinLnBrk="0" hangingPunct="1">
                        <a:defRPr kumimoji="1" sz="1950" b="1" kern="1200">
                          <a:solidFill>
                            <a:schemeClr val="tx1"/>
                          </a:solidFill>
                          <a:latin typeface="Calibri"/>
                          <a:ea typeface="メイリオ"/>
                        </a:defRPr>
                      </a:lvl7pPr>
                      <a:lvl8pPr marL="3466993" algn="l" defTabSz="990570" rtl="0" eaLnBrk="1" latinLnBrk="0" hangingPunct="1">
                        <a:defRPr kumimoji="1" sz="1950" b="1" kern="1200">
                          <a:solidFill>
                            <a:schemeClr val="tx1"/>
                          </a:solidFill>
                          <a:latin typeface="Calibri"/>
                          <a:ea typeface="メイリオ"/>
                        </a:defRPr>
                      </a:lvl8pPr>
                      <a:lvl9pPr marL="3962278" algn="l" defTabSz="990570" rtl="0" eaLnBrk="1" latinLnBrk="0" hangingPunct="1">
                        <a:defRPr kumimoji="1" sz="1950" b="1" kern="1200">
                          <a:solidFill>
                            <a:schemeClr val="tx1"/>
                          </a:solidFill>
                          <a:latin typeface="Calibri"/>
                          <a:ea typeface="メイリオ"/>
                        </a:defRPr>
                      </a:lvl9pPr>
                    </a:lstStyle>
                    <a:p>
                      <a:pPr algn="ctr"/>
                      <a:r>
                        <a:rPr kumimoji="1" lang="ja-JP" altLang="en-US" sz="1200">
                          <a:latin typeface="メイリオ" panose="020B0604030504040204" pitchFamily="50" charset="-128"/>
                          <a:ea typeface="メイリオ" panose="020B0604030504040204" pitchFamily="50" charset="-128"/>
                        </a:rPr>
                        <a:t>入院料３</a:t>
                      </a:r>
                      <a:endParaRPr kumimoji="1" lang="en-US" altLang="ja-JP" sz="1200">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lvl1pPr marL="0" algn="l" defTabSz="990570" rtl="0" eaLnBrk="1" latinLnBrk="0" hangingPunct="1">
                        <a:defRPr kumimoji="1" sz="1950" b="1" kern="1200">
                          <a:solidFill>
                            <a:schemeClr val="tx1"/>
                          </a:solidFill>
                          <a:latin typeface="Calibri"/>
                          <a:ea typeface="メイリオ"/>
                        </a:defRPr>
                      </a:lvl1pPr>
                      <a:lvl2pPr marL="495285" algn="l" defTabSz="990570" rtl="0" eaLnBrk="1" latinLnBrk="0" hangingPunct="1">
                        <a:defRPr kumimoji="1" sz="1950" b="1" kern="1200">
                          <a:solidFill>
                            <a:schemeClr val="tx1"/>
                          </a:solidFill>
                          <a:latin typeface="Calibri"/>
                          <a:ea typeface="メイリオ"/>
                        </a:defRPr>
                      </a:lvl2pPr>
                      <a:lvl3pPr marL="990570" algn="l" defTabSz="990570" rtl="0" eaLnBrk="1" latinLnBrk="0" hangingPunct="1">
                        <a:defRPr kumimoji="1" sz="1950" b="1" kern="1200">
                          <a:solidFill>
                            <a:schemeClr val="tx1"/>
                          </a:solidFill>
                          <a:latin typeface="Calibri"/>
                          <a:ea typeface="メイリオ"/>
                        </a:defRPr>
                      </a:lvl3pPr>
                      <a:lvl4pPr marL="1485854" algn="l" defTabSz="990570" rtl="0" eaLnBrk="1" latinLnBrk="0" hangingPunct="1">
                        <a:defRPr kumimoji="1" sz="1950" b="1" kern="1200">
                          <a:solidFill>
                            <a:schemeClr val="tx1"/>
                          </a:solidFill>
                          <a:latin typeface="Calibri"/>
                          <a:ea typeface="メイリオ"/>
                        </a:defRPr>
                      </a:lvl4pPr>
                      <a:lvl5pPr marL="1981139" algn="l" defTabSz="990570" rtl="0" eaLnBrk="1" latinLnBrk="0" hangingPunct="1">
                        <a:defRPr kumimoji="1" sz="1950" b="1" kern="1200">
                          <a:solidFill>
                            <a:schemeClr val="tx1"/>
                          </a:solidFill>
                          <a:latin typeface="Calibri"/>
                          <a:ea typeface="メイリオ"/>
                        </a:defRPr>
                      </a:lvl5pPr>
                      <a:lvl6pPr marL="2476424" algn="l" defTabSz="990570" rtl="0" eaLnBrk="1" latinLnBrk="0" hangingPunct="1">
                        <a:defRPr kumimoji="1" sz="1950" b="1" kern="1200">
                          <a:solidFill>
                            <a:schemeClr val="tx1"/>
                          </a:solidFill>
                          <a:latin typeface="Calibri"/>
                          <a:ea typeface="メイリオ"/>
                        </a:defRPr>
                      </a:lvl6pPr>
                      <a:lvl7pPr marL="2971709" algn="l" defTabSz="990570" rtl="0" eaLnBrk="1" latinLnBrk="0" hangingPunct="1">
                        <a:defRPr kumimoji="1" sz="1950" b="1" kern="1200">
                          <a:solidFill>
                            <a:schemeClr val="tx1"/>
                          </a:solidFill>
                          <a:latin typeface="Calibri"/>
                          <a:ea typeface="メイリオ"/>
                        </a:defRPr>
                      </a:lvl7pPr>
                      <a:lvl8pPr marL="3466993" algn="l" defTabSz="990570" rtl="0" eaLnBrk="1" latinLnBrk="0" hangingPunct="1">
                        <a:defRPr kumimoji="1" sz="1950" b="1" kern="1200">
                          <a:solidFill>
                            <a:schemeClr val="tx1"/>
                          </a:solidFill>
                          <a:latin typeface="Calibri"/>
                          <a:ea typeface="メイリオ"/>
                        </a:defRPr>
                      </a:lvl8pPr>
                      <a:lvl9pPr marL="3962278" algn="l" defTabSz="990570" rtl="0" eaLnBrk="1" latinLnBrk="0" hangingPunct="1">
                        <a:defRPr kumimoji="1" sz="1950" b="1" kern="1200">
                          <a:solidFill>
                            <a:schemeClr val="tx1"/>
                          </a:solidFill>
                          <a:latin typeface="Calibri"/>
                          <a:ea typeface="メイリオ"/>
                        </a:defRPr>
                      </a:lvl9pPr>
                    </a:lstStyle>
                    <a:p>
                      <a:pPr marL="0" marR="0" indent="0" algn="ctr" defTabSz="685800" rtl="0" eaLnBrk="1" fontAlgn="auto" latinLnBrk="0" hangingPunct="1">
                        <a:lnSpc>
                          <a:spcPct val="100000"/>
                        </a:lnSpc>
                        <a:spcBef>
                          <a:spcPts val="0"/>
                        </a:spcBef>
                        <a:spcAft>
                          <a:spcPts val="0"/>
                        </a:spcAft>
                        <a:buClrTx/>
                        <a:buSzTx/>
                        <a:buFontTx/>
                        <a:buNone/>
                        <a:tabLst/>
                        <a:defRPr/>
                      </a:pPr>
                      <a:r>
                        <a:rPr kumimoji="1" lang="ja-JP" altLang="en-US" sz="1200">
                          <a:latin typeface="メイリオ" panose="020B0604030504040204" pitchFamily="50" charset="-128"/>
                          <a:ea typeface="メイリオ" panose="020B0604030504040204" pitchFamily="50" charset="-128"/>
                        </a:rPr>
                        <a:t>入院料４</a:t>
                      </a:r>
                      <a:endParaRPr lang="ja-JP" altLang="en-US" sz="1200">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lvl1pPr marL="0" algn="l" defTabSz="990570" rtl="0" eaLnBrk="1" latinLnBrk="0" hangingPunct="1">
                        <a:defRPr kumimoji="1" sz="1950" b="1" kern="1200">
                          <a:solidFill>
                            <a:schemeClr val="tx1"/>
                          </a:solidFill>
                          <a:latin typeface="Calibri"/>
                          <a:ea typeface="メイリオ"/>
                        </a:defRPr>
                      </a:lvl1pPr>
                      <a:lvl2pPr marL="495285" algn="l" defTabSz="990570" rtl="0" eaLnBrk="1" latinLnBrk="0" hangingPunct="1">
                        <a:defRPr kumimoji="1" sz="1950" b="1" kern="1200">
                          <a:solidFill>
                            <a:schemeClr val="tx1"/>
                          </a:solidFill>
                          <a:latin typeface="Calibri"/>
                          <a:ea typeface="メイリオ"/>
                        </a:defRPr>
                      </a:lvl2pPr>
                      <a:lvl3pPr marL="990570" algn="l" defTabSz="990570" rtl="0" eaLnBrk="1" latinLnBrk="0" hangingPunct="1">
                        <a:defRPr kumimoji="1" sz="1950" b="1" kern="1200">
                          <a:solidFill>
                            <a:schemeClr val="tx1"/>
                          </a:solidFill>
                          <a:latin typeface="Calibri"/>
                          <a:ea typeface="メイリオ"/>
                        </a:defRPr>
                      </a:lvl3pPr>
                      <a:lvl4pPr marL="1485854" algn="l" defTabSz="990570" rtl="0" eaLnBrk="1" latinLnBrk="0" hangingPunct="1">
                        <a:defRPr kumimoji="1" sz="1950" b="1" kern="1200">
                          <a:solidFill>
                            <a:schemeClr val="tx1"/>
                          </a:solidFill>
                          <a:latin typeface="Calibri"/>
                          <a:ea typeface="メイリオ"/>
                        </a:defRPr>
                      </a:lvl4pPr>
                      <a:lvl5pPr marL="1981139" algn="l" defTabSz="990570" rtl="0" eaLnBrk="1" latinLnBrk="0" hangingPunct="1">
                        <a:defRPr kumimoji="1" sz="1950" b="1" kern="1200">
                          <a:solidFill>
                            <a:schemeClr val="tx1"/>
                          </a:solidFill>
                          <a:latin typeface="Calibri"/>
                          <a:ea typeface="メイリオ"/>
                        </a:defRPr>
                      </a:lvl5pPr>
                      <a:lvl6pPr marL="2476424" algn="l" defTabSz="990570" rtl="0" eaLnBrk="1" latinLnBrk="0" hangingPunct="1">
                        <a:defRPr kumimoji="1" sz="1950" b="1" kern="1200">
                          <a:solidFill>
                            <a:schemeClr val="tx1"/>
                          </a:solidFill>
                          <a:latin typeface="Calibri"/>
                          <a:ea typeface="メイリオ"/>
                        </a:defRPr>
                      </a:lvl6pPr>
                      <a:lvl7pPr marL="2971709" algn="l" defTabSz="990570" rtl="0" eaLnBrk="1" latinLnBrk="0" hangingPunct="1">
                        <a:defRPr kumimoji="1" sz="1950" b="1" kern="1200">
                          <a:solidFill>
                            <a:schemeClr val="tx1"/>
                          </a:solidFill>
                          <a:latin typeface="Calibri"/>
                          <a:ea typeface="メイリオ"/>
                        </a:defRPr>
                      </a:lvl7pPr>
                      <a:lvl8pPr marL="3466993" algn="l" defTabSz="990570" rtl="0" eaLnBrk="1" latinLnBrk="0" hangingPunct="1">
                        <a:defRPr kumimoji="1" sz="1950" b="1" kern="1200">
                          <a:solidFill>
                            <a:schemeClr val="tx1"/>
                          </a:solidFill>
                          <a:latin typeface="Calibri"/>
                          <a:ea typeface="メイリオ"/>
                        </a:defRPr>
                      </a:lvl8pPr>
                      <a:lvl9pPr marL="3962278" algn="l" defTabSz="990570" rtl="0" eaLnBrk="1" latinLnBrk="0" hangingPunct="1">
                        <a:defRPr kumimoji="1" sz="1950" b="1" kern="1200">
                          <a:solidFill>
                            <a:schemeClr val="tx1"/>
                          </a:solidFill>
                          <a:latin typeface="Calibri"/>
                          <a:ea typeface="メイリオ"/>
                        </a:defRPr>
                      </a:lvl9pPr>
                    </a:lstStyle>
                    <a:p>
                      <a:pPr algn="ctr"/>
                      <a:r>
                        <a:rPr kumimoji="1" lang="ja-JP" altLang="en-US" sz="1200" u="none">
                          <a:solidFill>
                            <a:schemeClr val="tx1"/>
                          </a:solidFill>
                          <a:latin typeface="メイリオ" panose="020B0604030504040204" pitchFamily="50" charset="-128"/>
                          <a:ea typeface="メイリオ" panose="020B0604030504040204" pitchFamily="50" charset="-128"/>
                        </a:rPr>
                        <a:t>入院料５</a:t>
                      </a:r>
                      <a:endParaRPr kumimoji="1" lang="en-US" altLang="ja-JP" sz="1200" u="none">
                        <a:solidFill>
                          <a:schemeClr val="tx1"/>
                        </a:solidFill>
                        <a:latin typeface="メイリオ" panose="020B0604030504040204" pitchFamily="50" charset="-128"/>
                        <a:ea typeface="メイリオ" panose="020B0604030504040204" pitchFamily="50" charset="-128"/>
                      </a:endParaRPr>
                    </a:p>
                    <a:p>
                      <a:pPr algn="ctr"/>
                      <a:r>
                        <a:rPr kumimoji="1" lang="ja-JP" altLang="en-US" sz="1100" u="none">
                          <a:solidFill>
                            <a:schemeClr val="tx1"/>
                          </a:solidFill>
                          <a:latin typeface="メイリオ" panose="020B0604030504040204" pitchFamily="50" charset="-128"/>
                          <a:ea typeface="メイリオ" panose="020B0604030504040204" pitchFamily="50" charset="-128"/>
                        </a:rPr>
                        <a:t>（</a:t>
                      </a:r>
                      <a:r>
                        <a:rPr kumimoji="1" lang="en-US" altLang="ja-JP" sz="1100" u="none">
                          <a:solidFill>
                            <a:schemeClr val="tx1"/>
                          </a:solidFill>
                          <a:latin typeface="メイリオ" panose="020B0604030504040204" pitchFamily="50" charset="-128"/>
                          <a:ea typeface="メイリオ" panose="020B0604030504040204" pitchFamily="50" charset="-128"/>
                        </a:rPr>
                        <a:t>※</a:t>
                      </a:r>
                      <a:r>
                        <a:rPr kumimoji="1" lang="ja-JP" altLang="en-US" sz="1100" u="none">
                          <a:solidFill>
                            <a:schemeClr val="tx1"/>
                          </a:solidFill>
                          <a:latin typeface="メイリオ" panose="020B0604030504040204" pitchFamily="50" charset="-128"/>
                          <a:ea typeface="メイリオ" panose="020B0604030504040204" pitchFamily="50" charset="-128"/>
                        </a:rPr>
                        <a:t>１）</a:t>
                      </a:r>
                      <a:endParaRPr kumimoji="1" lang="en-US" altLang="ja-JP" sz="1100" u="none">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extLst>
                  <a:ext uri="{0D108BD9-81ED-4DB2-BD59-A6C34878D82A}">
                    <a16:rowId xmlns:a16="http://schemas.microsoft.com/office/drawing/2014/main" val="10000"/>
                  </a:ext>
                </a:extLst>
              </a:tr>
              <a:tr h="222467">
                <a:tc rowSpan="6">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900">
                          <a:latin typeface="メイリオ" panose="020B0604030504040204" pitchFamily="50" charset="-128"/>
                          <a:ea typeface="メイリオ" panose="020B0604030504040204" pitchFamily="50" charset="-128"/>
                        </a:rPr>
                        <a:t>職員の配置に関する</a:t>
                      </a:r>
                      <a:endParaRPr kumimoji="1" lang="en-US" altLang="ja-JP" sz="900">
                        <a:latin typeface="メイリオ" panose="020B0604030504040204" pitchFamily="50" charset="-128"/>
                        <a:ea typeface="メイリオ" panose="020B0604030504040204" pitchFamily="50" charset="-128"/>
                      </a:endParaRPr>
                    </a:p>
                    <a:p>
                      <a:pPr algn="ctr"/>
                      <a:r>
                        <a:rPr kumimoji="1" lang="ja-JP" altLang="en-US" sz="900">
                          <a:latin typeface="メイリオ" panose="020B0604030504040204" pitchFamily="50" charset="-128"/>
                          <a:ea typeface="メイリオ" panose="020B0604030504040204" pitchFamily="50" charset="-128"/>
                        </a:rPr>
                        <a:t>施設基準</a:t>
                      </a:r>
                      <a:endParaRPr kumimoji="1" lang="en-US" altLang="ja-JP" sz="900">
                        <a:latin typeface="メイリオ" panose="020B0604030504040204" pitchFamily="50" charset="-128"/>
                        <a:ea typeface="メイリオ" panose="020B0604030504040204" pitchFamily="50" charset="-128"/>
                      </a:endParaRPr>
                    </a:p>
                  </a:txBody>
                  <a:tcPr marL="54000" marR="54000" marT="36000" marB="36000" anchor="ct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a:latin typeface="メイリオ" panose="020B0604030504040204" pitchFamily="50" charset="-128"/>
                          <a:ea typeface="メイリオ" panose="020B0604030504040204" pitchFamily="50" charset="-128"/>
                        </a:rPr>
                        <a:t>医師</a:t>
                      </a:r>
                    </a:p>
                  </a:txBody>
                  <a:tcPr marL="54000" marR="54000" marT="36000" marB="36000" anchor="ctr"/>
                </a:tc>
                <a:tc gridSpan="5">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indent="0" algn="ctr" defTabSz="685800" rtl="0" eaLnBrk="1" fontAlgn="auto" latinLnBrk="0" hangingPunct="1">
                        <a:lnSpc>
                          <a:spcPct val="100000"/>
                        </a:lnSpc>
                        <a:spcBef>
                          <a:spcPts val="0"/>
                        </a:spcBef>
                        <a:spcAft>
                          <a:spcPts val="0"/>
                        </a:spcAft>
                        <a:buClrTx/>
                        <a:buSzTx/>
                        <a:buFontTx/>
                        <a:buNone/>
                        <a:tabLst/>
                        <a:defRPr/>
                      </a:pPr>
                      <a:r>
                        <a:rPr kumimoji="1" lang="ja-JP" altLang="en-US" sz="1000">
                          <a:latin typeface="メイリオ" panose="020B0604030504040204" pitchFamily="50" charset="-128"/>
                          <a:ea typeface="メイリオ" panose="020B0604030504040204" pitchFamily="50" charset="-128"/>
                        </a:rPr>
                        <a:t>専任常勤１名以上</a:t>
                      </a:r>
                    </a:p>
                  </a:txBody>
                  <a:tcPr marL="54000" marR="54000" marT="36000" marB="36000" anchor="ctr"/>
                </a:tc>
                <a:tc hMerge="1">
                  <a:txBody>
                    <a:bodyPr/>
                    <a:lstStyle/>
                    <a:p>
                      <a:pPr marL="0" marR="0" indent="0" algn="ctr" defTabSz="685800" rtl="0" eaLnBrk="1" fontAlgn="auto" latinLnBrk="0" hangingPunct="1">
                        <a:lnSpc>
                          <a:spcPct val="100000"/>
                        </a:lnSpc>
                        <a:spcBef>
                          <a:spcPts val="0"/>
                        </a:spcBef>
                        <a:spcAft>
                          <a:spcPts val="0"/>
                        </a:spcAft>
                        <a:buClrTx/>
                        <a:buSzTx/>
                        <a:buFontTx/>
                        <a:buNone/>
                        <a:tabLst/>
                        <a:defRPr/>
                      </a:pPr>
                      <a:endParaRPr kumimoji="1" lang="ja-JP" altLang="en-US" sz="1100">
                        <a:latin typeface="+mn-ea"/>
                        <a:ea typeface="+mn-ea"/>
                      </a:endParaRPr>
                    </a:p>
                  </a:txBody>
                  <a:tcPr marL="54000" marR="54000" marT="36000" marB="36000" anchor="ctr"/>
                </a:tc>
                <a:tc hMerge="1">
                  <a:txBody>
                    <a:bodyPr/>
                    <a:lstStyle/>
                    <a:p>
                      <a:pPr marL="0" marR="0" indent="0" algn="ctr" defTabSz="685800" rtl="0" eaLnBrk="1" fontAlgn="auto" latinLnBrk="0" hangingPunct="1">
                        <a:lnSpc>
                          <a:spcPct val="100000"/>
                        </a:lnSpc>
                        <a:spcBef>
                          <a:spcPts val="0"/>
                        </a:spcBef>
                        <a:spcAft>
                          <a:spcPts val="0"/>
                        </a:spcAft>
                        <a:buClrTx/>
                        <a:buSzTx/>
                        <a:buFontTx/>
                        <a:buNone/>
                        <a:tabLst/>
                        <a:defRPr/>
                      </a:pPr>
                      <a:endParaRPr kumimoji="1" lang="ja-JP" altLang="en-US" sz="1100">
                        <a:latin typeface="ＭＳ ゴシック" panose="020B0609070205080204" pitchFamily="49" charset="-128"/>
                        <a:ea typeface="ＭＳ ゴシック" panose="020B0609070205080204" pitchFamily="49" charset="-128"/>
                      </a:endParaRPr>
                    </a:p>
                  </a:txBody>
                  <a:tcPr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kumimoji="1" lang="ja-JP" altLang="en-US"/>
                    </a:p>
                  </a:txBody>
                  <a:tcPr/>
                </a:tc>
                <a:tc hMerge="1">
                  <a:txBody>
                    <a:bodyPr/>
                    <a:lstStyle/>
                    <a:p>
                      <a:endParaRPr lang="ja-JP" altLang="en-US"/>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22467">
                <a:tc vMerge="1">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endParaRPr kumimoji="1" lang="ja-JP" altLang="en-US" sz="1100">
                        <a:latin typeface="+mn-ea"/>
                        <a:ea typeface="+mn-ea"/>
                      </a:endParaRPr>
                    </a:p>
                  </a:txBody>
                  <a:tcPr marL="54000" marR="54000" marT="36000" marB="36000" anchor="ct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a:latin typeface="メイリオ" panose="020B0604030504040204" pitchFamily="50" charset="-128"/>
                          <a:ea typeface="メイリオ" panose="020B0604030504040204" pitchFamily="50" charset="-128"/>
                        </a:rPr>
                        <a:t>看護職員</a:t>
                      </a:r>
                    </a:p>
                  </a:txBody>
                  <a:tcPr marL="54000" marR="54000" marT="36000" marB="36000" anchor="ctr"/>
                </a:tc>
                <a:tc gridSpan="2">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00">
                          <a:latin typeface="メイリオ" panose="020B0604030504040204" pitchFamily="50" charset="-128"/>
                          <a:ea typeface="メイリオ" panose="020B0604030504040204" pitchFamily="50" charset="-128"/>
                        </a:rPr>
                        <a:t>１３対１以上（７割以上が看護師）</a:t>
                      </a:r>
                    </a:p>
                  </a:txBody>
                  <a:tcPr marL="54000" marR="54000" marT="36000" marB="36000" anchor="ctr"/>
                </a:tc>
                <a:tc hMerge="1">
                  <a:txBody>
                    <a:bodyPr/>
                    <a:lstStyle/>
                    <a:p>
                      <a:pPr algn="ctr"/>
                      <a:endParaRPr kumimoji="1" lang="ja-JP" altLang="en-US" sz="1100">
                        <a:latin typeface="+mn-ea"/>
                        <a:ea typeface="+mn-ea"/>
                      </a:endParaRPr>
                    </a:p>
                  </a:txBody>
                  <a:tcPr marL="54000" marR="54000" marT="36000" marB="36000" anchor="ctr"/>
                </a:tc>
                <a:tc gridSpan="3">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a:latin typeface="メイリオ" panose="020B0604030504040204" pitchFamily="50" charset="-128"/>
                          <a:ea typeface="メイリオ" panose="020B0604030504040204" pitchFamily="50" charset="-128"/>
                        </a:rPr>
                        <a:t>１５対１以上（４割以上が看護師）</a:t>
                      </a:r>
                    </a:p>
                  </a:txBody>
                  <a:tcPr marL="54000" marR="54000" marT="36000" marB="36000" anchor="ctr"/>
                </a:tc>
                <a:tc hMerge="1">
                  <a:txBody>
                    <a:bodyPr/>
                    <a:lstStyle/>
                    <a:p>
                      <a:endParaRPr kumimoji="1" lang="ja-JP" altLang="en-US"/>
                    </a:p>
                  </a:txBody>
                  <a:tcPr/>
                </a:tc>
                <a:tc hMerge="1">
                  <a:txBody>
                    <a:bodyPr/>
                    <a:lstStyle/>
                    <a:p>
                      <a:pPr algn="ctr"/>
                      <a:endParaRPr kumimoji="1" lang="en-US" altLang="ja-JP" sz="1100">
                        <a:latin typeface="+mn-ea"/>
                        <a:ea typeface="+mn-ea"/>
                      </a:endParaRPr>
                    </a:p>
                  </a:txBody>
                  <a:tcPr marL="54000" marR="54000" marT="36000" marB="36000" anchor="ctr"/>
                </a:tc>
                <a:extLst>
                  <a:ext uri="{0D108BD9-81ED-4DB2-BD59-A6C34878D82A}">
                    <a16:rowId xmlns:a16="http://schemas.microsoft.com/office/drawing/2014/main" val="10002"/>
                  </a:ext>
                </a:extLst>
              </a:tr>
              <a:tr h="222467">
                <a:tc vMerge="1">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endParaRPr kumimoji="1" lang="ja-JP" altLang="en-US" sz="1100">
                        <a:latin typeface="+mn-ea"/>
                        <a:ea typeface="+mn-ea"/>
                      </a:endParaRPr>
                    </a:p>
                  </a:txBody>
                  <a:tcPr marL="54000" marR="54000" marT="36000" marB="36000" anchor="ct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a:latin typeface="メイリオ" panose="020B0604030504040204" pitchFamily="50" charset="-128"/>
                          <a:ea typeface="メイリオ" panose="020B0604030504040204" pitchFamily="50" charset="-128"/>
                        </a:rPr>
                        <a:t>看護補助者</a:t>
                      </a:r>
                    </a:p>
                  </a:txBody>
                  <a:tcPr marL="54000" marR="54000" marT="36000" marB="36000" anchor="ctr"/>
                </a:tc>
                <a:tc gridSpan="5">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a:latin typeface="メイリオ" panose="020B0604030504040204" pitchFamily="50" charset="-128"/>
                          <a:ea typeface="メイリオ" panose="020B0604030504040204" pitchFamily="50" charset="-128"/>
                        </a:rPr>
                        <a:t>３０対１以上</a:t>
                      </a:r>
                      <a:endParaRPr kumimoji="1" lang="en-US" altLang="ja-JP" sz="1000">
                        <a:latin typeface="メイリオ" panose="020B0604030504040204" pitchFamily="50" charset="-128"/>
                        <a:ea typeface="メイリオ" panose="020B0604030504040204" pitchFamily="50" charset="-128"/>
                      </a:endParaRPr>
                    </a:p>
                  </a:txBody>
                  <a:tcPr marL="54000" marR="54000" marT="36000" marB="36000" anchor="ctr"/>
                </a:tc>
                <a:tc hMerge="1">
                  <a:txBody>
                    <a:bodyPr/>
                    <a:lstStyle/>
                    <a:p>
                      <a:pPr algn="ctr"/>
                      <a:endParaRPr kumimoji="1" lang="en-US" altLang="ja-JP" sz="1100">
                        <a:latin typeface="+mn-ea"/>
                        <a:ea typeface="+mn-ea"/>
                      </a:endParaRPr>
                    </a:p>
                  </a:txBody>
                  <a:tcPr marL="54000" marR="54000" marT="36000" marB="36000" anchor="ctr"/>
                </a:tc>
                <a:tc hMerge="1">
                  <a:txBody>
                    <a:bodyPr/>
                    <a:lstStyle/>
                    <a:p>
                      <a:endParaRPr kumimoji="1" lang="ja-JP" altLang="en-US"/>
                    </a:p>
                  </a:txBody>
                  <a:tcPr/>
                </a:tc>
                <a:tc hMerge="1">
                  <a:txBody>
                    <a:bodyPr/>
                    <a:lstStyle/>
                    <a:p>
                      <a:endParaRPr kumimoji="1" lang="ja-JP" altLang="en-US"/>
                    </a:p>
                  </a:txBody>
                  <a:tcPr/>
                </a:tc>
                <a:tc hMerge="1">
                  <a:txBody>
                    <a:bodyPr/>
                    <a:lstStyle/>
                    <a:p>
                      <a:pPr algn="ctr"/>
                      <a:endParaRPr kumimoji="1" lang="ja-JP" altLang="en-US" sz="1100">
                        <a:latin typeface="+mn-ea"/>
                        <a:ea typeface="+mn-ea"/>
                      </a:endParaRPr>
                    </a:p>
                  </a:txBody>
                  <a:tcPr marL="54000" marR="54000" marT="36000" marB="36000" anchor="ctr"/>
                </a:tc>
                <a:extLst>
                  <a:ext uri="{0D108BD9-81ED-4DB2-BD59-A6C34878D82A}">
                    <a16:rowId xmlns:a16="http://schemas.microsoft.com/office/drawing/2014/main" val="10003"/>
                  </a:ext>
                </a:extLst>
              </a:tr>
              <a:tr h="378094">
                <a:tc vMerge="1">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endParaRPr kumimoji="1" lang="en-US" altLang="ja-JP" sz="1100">
                        <a:latin typeface="+mn-ea"/>
                        <a:ea typeface="+mn-ea"/>
                      </a:endParaRPr>
                    </a:p>
                  </a:txBody>
                  <a:tcPr marL="54000" marR="54000" marT="36000" marB="36000" anchor="ct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a:latin typeface="メイリオ" panose="020B0604030504040204" pitchFamily="50" charset="-128"/>
                          <a:ea typeface="メイリオ" panose="020B0604030504040204" pitchFamily="50" charset="-128"/>
                        </a:rPr>
                        <a:t>リハビリ専門職</a:t>
                      </a:r>
                      <a:endParaRPr kumimoji="1" lang="en-US" altLang="ja-JP" sz="1000">
                        <a:latin typeface="メイリオ" panose="020B0604030504040204" pitchFamily="50" charset="-128"/>
                        <a:ea typeface="メイリオ" panose="020B0604030504040204" pitchFamily="50" charset="-128"/>
                      </a:endParaRPr>
                    </a:p>
                  </a:txBody>
                  <a:tcPr marL="54000" marR="54000" marT="36000" marB="36000" anchor="ctr"/>
                </a:tc>
                <a:tc gridSpan="2">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a:latin typeface="メイリオ" panose="020B0604030504040204" pitchFamily="50" charset="-128"/>
                          <a:ea typeface="メイリオ" panose="020B0604030504040204" pitchFamily="50" charset="-128"/>
                        </a:rPr>
                        <a:t>専従常勤のＰＴ３名以上、</a:t>
                      </a:r>
                      <a:endParaRPr kumimoji="1" lang="en-US" altLang="ja-JP" sz="1000">
                        <a:latin typeface="メイリオ" panose="020B0604030504040204" pitchFamily="50" charset="-128"/>
                        <a:ea typeface="メイリオ" panose="020B0604030504040204" pitchFamily="50" charset="-128"/>
                      </a:endParaRPr>
                    </a:p>
                    <a:p>
                      <a:pPr algn="ctr"/>
                      <a:r>
                        <a:rPr kumimoji="1" lang="ja-JP" altLang="en-US" sz="1000">
                          <a:latin typeface="メイリオ" panose="020B0604030504040204" pitchFamily="50" charset="-128"/>
                          <a:ea typeface="メイリオ" panose="020B0604030504040204" pitchFamily="50" charset="-128"/>
                        </a:rPr>
                        <a:t>ＯＴ２名以上、ＳＴ１名以上</a:t>
                      </a:r>
                    </a:p>
                  </a:txBody>
                  <a:tcPr marL="54000" marR="54000" marT="36000" marB="36000" anchor="ctr"/>
                </a:tc>
                <a:tc hMerge="1">
                  <a:txBody>
                    <a:bodyPr/>
                    <a:lstStyle/>
                    <a:p>
                      <a:pPr algn="ctr"/>
                      <a:endParaRPr kumimoji="1" lang="ja-JP" altLang="en-US" sz="1100">
                        <a:latin typeface="+mn-ea"/>
                        <a:ea typeface="+mn-ea"/>
                      </a:endParaRPr>
                    </a:p>
                  </a:txBody>
                  <a:tcPr marL="54000" marR="54000" marT="36000" marB="36000" anchor="ctr"/>
                </a:tc>
                <a:tc gridSpan="3">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a:latin typeface="メイリオ" panose="020B0604030504040204" pitchFamily="50" charset="-128"/>
                          <a:ea typeface="メイリオ" panose="020B0604030504040204" pitchFamily="50" charset="-128"/>
                        </a:rPr>
                        <a:t>専従常勤の</a:t>
                      </a:r>
                      <a:endParaRPr kumimoji="1" lang="en-US" altLang="ja-JP" sz="1000">
                        <a:latin typeface="メイリオ" panose="020B0604030504040204" pitchFamily="50" charset="-128"/>
                        <a:ea typeface="メイリオ" panose="020B0604030504040204" pitchFamily="50" charset="-128"/>
                      </a:endParaRPr>
                    </a:p>
                    <a:p>
                      <a:pPr algn="ctr"/>
                      <a:r>
                        <a:rPr kumimoji="1" lang="ja-JP" altLang="en-US" sz="1000">
                          <a:latin typeface="メイリオ" panose="020B0604030504040204" pitchFamily="50" charset="-128"/>
                          <a:ea typeface="メイリオ" panose="020B0604030504040204" pitchFamily="50" charset="-128"/>
                        </a:rPr>
                        <a:t>ＰＴ２名以上、ＯＴ１名以上</a:t>
                      </a:r>
                    </a:p>
                  </a:txBody>
                  <a:tcPr marL="54000" marR="54000" marT="36000" marB="36000" anchor="ctr"/>
                </a:tc>
                <a:tc hMerge="1">
                  <a:txBody>
                    <a:bodyPr/>
                    <a:lstStyle/>
                    <a:p>
                      <a:endParaRPr kumimoji="1" lang="ja-JP" altLang="en-US"/>
                    </a:p>
                  </a:txBody>
                  <a:tcPr/>
                </a:tc>
                <a:tc hMerge="1">
                  <a:txBody>
                    <a:bodyPr/>
                    <a:lstStyle/>
                    <a:p>
                      <a:pPr algn="ctr"/>
                      <a:endParaRPr kumimoji="1" lang="ja-JP" altLang="en-US" sz="1100">
                        <a:latin typeface="+mn-ea"/>
                        <a:ea typeface="+mn-ea"/>
                      </a:endParaRPr>
                    </a:p>
                  </a:txBody>
                  <a:tcPr marL="54000" marR="54000" marT="36000" marB="36000" anchor="ctr"/>
                </a:tc>
                <a:extLst>
                  <a:ext uri="{0D108BD9-81ED-4DB2-BD59-A6C34878D82A}">
                    <a16:rowId xmlns:a16="http://schemas.microsoft.com/office/drawing/2014/main" val="10004"/>
                  </a:ext>
                </a:extLst>
              </a:tr>
              <a:tr h="222467">
                <a:tc vMerge="1">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endParaRPr kumimoji="1" lang="ja-JP" altLang="en-US" sz="1100">
                        <a:latin typeface="+mn-ea"/>
                        <a:ea typeface="+mn-ea"/>
                      </a:endParaRPr>
                    </a:p>
                  </a:txBody>
                  <a:tcPr marL="54000" marR="54000" marT="36000" marB="36000" anchor="ct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a:latin typeface="メイリオ" panose="020B0604030504040204" pitchFamily="50" charset="-128"/>
                          <a:ea typeface="メイリオ" panose="020B0604030504040204" pitchFamily="50" charset="-128"/>
                        </a:rPr>
                        <a:t>社会福祉士</a:t>
                      </a:r>
                    </a:p>
                  </a:txBody>
                  <a:tcPr marL="54000" marR="54000" marT="36000" marB="36000" anchor="ctr"/>
                </a:tc>
                <a:tc gridSpan="2">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u="none">
                          <a:solidFill>
                            <a:schemeClr val="tx1"/>
                          </a:solidFill>
                          <a:latin typeface="メイリオ" panose="020B0604030504040204" pitchFamily="50" charset="-128"/>
                          <a:ea typeface="メイリオ" panose="020B0604030504040204" pitchFamily="50" charset="-128"/>
                        </a:rPr>
                        <a:t>専任常勤１名以上　⇒　</a:t>
                      </a:r>
                      <a:r>
                        <a:rPr kumimoji="1" lang="ja-JP" altLang="en-US" sz="1000" b="1" u="sng">
                          <a:solidFill>
                            <a:srgbClr val="0070C0"/>
                          </a:solidFill>
                          <a:latin typeface="メイリオ" panose="020B0604030504040204" pitchFamily="50" charset="-128"/>
                          <a:ea typeface="メイリオ" panose="020B0604030504040204" pitchFamily="50" charset="-128"/>
                        </a:rPr>
                        <a:t>専従常勤１名以上</a:t>
                      </a:r>
                    </a:p>
                  </a:txBody>
                  <a:tcPr marL="54000" marR="54000" marT="36000" marB="36000"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ＭＳ Ｐゴシック"/>
                        <a:ea typeface="+mn-ea"/>
                        <a:cs typeface="+mn-cs"/>
                      </a:endParaRPr>
                    </a:p>
                  </a:txBody>
                  <a:tcPr marL="54000" marR="54000" marT="36000" marB="36000" anchor="ctr"/>
                </a:tc>
                <a:tc gridSpan="3">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u="none" strike="noStrike" kern="1200" cap="none" spc="0" normalizeH="0" baseline="0" noProof="0">
                          <a:ln>
                            <a:noFill/>
                          </a:ln>
                          <a:effectLst/>
                          <a:uLnTx/>
                          <a:uFillTx/>
                          <a:latin typeface="メイリオ" panose="020B0604030504040204" pitchFamily="50" charset="-128"/>
                          <a:ea typeface="メイリオ" panose="020B0604030504040204" pitchFamily="50" charset="-128"/>
                        </a:rPr>
                        <a:t>－</a:t>
                      </a:r>
                      <a:endPar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marL="54000" marR="54000" marT="36000" marB="36000" anchor="ctr"/>
                </a:tc>
                <a:tc hMerge="1">
                  <a:txBody>
                    <a:bodyPr/>
                    <a:lstStyle/>
                    <a:p>
                      <a:endParaRPr kumimoji="1" lang="ja-JP" altLang="en-US"/>
                    </a:p>
                  </a:txBody>
                  <a:tcPr/>
                </a:tc>
                <a:tc hMerge="1">
                  <a:txBody>
                    <a:bodyPr/>
                    <a:lstStyle/>
                    <a:p>
                      <a:pPr algn="ctr"/>
                      <a:endParaRPr kumimoji="1" lang="ja-JP" altLang="en-US" sz="1100">
                        <a:latin typeface="+mn-ea"/>
                        <a:ea typeface="+mn-ea"/>
                      </a:endParaRPr>
                    </a:p>
                  </a:txBody>
                  <a:tcPr marL="54000" marR="54000" marT="36000" marB="36000" anchor="ctr"/>
                </a:tc>
                <a:extLst>
                  <a:ext uri="{0D108BD9-81ED-4DB2-BD59-A6C34878D82A}">
                    <a16:rowId xmlns:a16="http://schemas.microsoft.com/office/drawing/2014/main" val="10005"/>
                  </a:ext>
                </a:extLst>
              </a:tr>
              <a:tr h="222467">
                <a:tc vMerge="1">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endParaRPr kumimoji="1" lang="ja-JP" altLang="en-US" sz="1100">
                        <a:latin typeface="+mn-ea"/>
                        <a:ea typeface="+mn-ea"/>
                      </a:endParaRPr>
                    </a:p>
                  </a:txBody>
                  <a:tcPr marL="54000" marR="54000" marT="36000" marB="36000" anchor="ct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a:latin typeface="メイリオ" panose="020B0604030504040204" pitchFamily="50" charset="-128"/>
                          <a:ea typeface="メイリオ" panose="020B0604030504040204" pitchFamily="50" charset="-128"/>
                        </a:rPr>
                        <a:t>管理栄養士 </a:t>
                      </a:r>
                    </a:p>
                  </a:txBody>
                  <a:tcPr marL="54000" marR="54000" marT="36000" marB="36000" anchor="ct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00" u="none">
                          <a:solidFill>
                            <a:schemeClr val="tx1"/>
                          </a:solidFill>
                          <a:latin typeface="メイリオ" panose="020B0604030504040204" pitchFamily="50" charset="-128"/>
                          <a:ea typeface="メイリオ" panose="020B0604030504040204" pitchFamily="50" charset="-128"/>
                        </a:rPr>
                        <a:t>専任常勤１名</a:t>
                      </a:r>
                      <a:endParaRPr kumimoji="1" lang="en-US" altLang="ja-JP" sz="1000" u="none">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gridSpan="4">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u="none">
                          <a:solidFill>
                            <a:schemeClr val="tx1"/>
                          </a:solidFill>
                          <a:latin typeface="メイリオ" panose="020B0604030504040204" pitchFamily="50" charset="-128"/>
                          <a:ea typeface="メイリオ" panose="020B0604030504040204" pitchFamily="50" charset="-128"/>
                        </a:rPr>
                        <a:t>専任常勤１名の配置が望ましい</a:t>
                      </a:r>
                    </a:p>
                  </a:txBody>
                  <a:tcPr marL="54000" marR="54000" marT="36000" marB="36000" anchor="ctr"/>
                </a:tc>
                <a:tc hMerge="1">
                  <a:txBody>
                    <a:bodyPr/>
                    <a:lstStyle/>
                    <a:p>
                      <a:pPr algn="ctr"/>
                      <a:endParaRPr kumimoji="1" lang="ja-JP" altLang="en-US" sz="1200">
                        <a:latin typeface="ＭＳ ゴシック" panose="020B0609070205080204" pitchFamily="49" charset="-128"/>
                        <a:ea typeface="ＭＳ ゴシック" panose="020B0609070205080204" pitchFamily="49" charset="-128"/>
                      </a:endParaRPr>
                    </a:p>
                  </a:txBody>
                  <a:tcPr marL="54000" marR="54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w="12700" cmpd="sng">
                      <a:noFill/>
                      <a:prstDash val="solid"/>
                    </a:lnBlToTr>
                    <a:solidFill>
                      <a:srgbClr val="FFFF55"/>
                    </a:solidFill>
                  </a:tcPr>
                </a:tc>
                <a:tc hMerge="1">
                  <a:txBody>
                    <a:bodyPr/>
                    <a:lstStyle/>
                    <a:p>
                      <a:endParaRPr kumimoji="1" lang="ja-JP" altLang="en-US"/>
                    </a:p>
                  </a:txBody>
                  <a:tcPr/>
                </a:tc>
                <a:tc hMerge="1">
                  <a:txBody>
                    <a:bodyPr/>
                    <a:lstStyle/>
                    <a:p>
                      <a:endParaRPr lang="ja-JP" altLang="en-US"/>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w="12700" cmpd="sng">
                      <a:noFill/>
                      <a:prstDash val="solid"/>
                    </a:lnBlToTr>
                    <a:noFill/>
                  </a:tcPr>
                </a:tc>
                <a:extLst>
                  <a:ext uri="{0D108BD9-81ED-4DB2-BD59-A6C34878D82A}">
                    <a16:rowId xmlns:a16="http://schemas.microsoft.com/office/drawing/2014/main" val="10006"/>
                  </a:ext>
                </a:extLst>
              </a:tr>
              <a:tr h="222467">
                <a:tc rowSpan="6">
                  <a:txBody>
                    <a:bodyPr/>
                    <a:lstStyle/>
                    <a:p>
                      <a:pPr algn="ctr"/>
                      <a:r>
                        <a:rPr kumimoji="1" lang="ja-JP" altLang="en-US" sz="900">
                          <a:latin typeface="メイリオ" panose="020B0604030504040204" pitchFamily="50" charset="-128"/>
                          <a:ea typeface="メイリオ" panose="020B0604030504040204" pitchFamily="50" charset="-128"/>
                        </a:rPr>
                        <a:t>リハビリテーションの提供体制等に関する施設基準</a:t>
                      </a:r>
                    </a:p>
                  </a:txBody>
                  <a:tcPr marL="54000" marR="54000" marT="36000" marB="36000" anchor="ct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a:latin typeface="メイリオ" panose="020B0604030504040204" pitchFamily="50" charset="-128"/>
                          <a:ea typeface="メイリオ" panose="020B0604030504040204" pitchFamily="50" charset="-128"/>
                        </a:rPr>
                        <a:t>休日のリハビリテーション</a:t>
                      </a:r>
                    </a:p>
                  </a:txBody>
                  <a:tcPr marL="54000" marR="54000" marT="36000" marB="36000" anchor="ctr"/>
                </a:tc>
                <a:tc gridSpan="2">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lang="ja-JP" altLang="en-US" sz="1000">
                          <a:latin typeface="メイリオ" panose="020B0604030504040204" pitchFamily="50" charset="-128"/>
                          <a:ea typeface="メイリオ" panose="020B0604030504040204" pitchFamily="50" charset="-128"/>
                        </a:rPr>
                        <a:t>○</a:t>
                      </a:r>
                    </a:p>
                  </a:txBody>
                  <a:tcPr marL="54000" marR="54000" marT="36000" marB="36000" anchor="ctr"/>
                </a:tc>
                <a:tc hMerge="1">
                  <a:txBody>
                    <a:bodyPr/>
                    <a:lstStyle/>
                    <a:p>
                      <a:pPr algn="ctr"/>
                      <a:endParaRPr lang="ja-JP" altLang="en-US" sz="1200">
                        <a:latin typeface="ＭＳ ゴシック" panose="020B0609070205080204" pitchFamily="49" charset="-128"/>
                        <a:ea typeface="ＭＳ ゴシック" panose="020B0609070205080204" pitchFamily="49" charset="-128"/>
                      </a:endParaRPr>
                    </a:p>
                  </a:txBody>
                  <a:tcPr marT="36000" marB="36000" anchor="ctr"/>
                </a:tc>
                <a:tc gridSpan="3">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a:latin typeface="メイリオ" panose="020B0604030504040204" pitchFamily="50" charset="-128"/>
                          <a:ea typeface="メイリオ" panose="020B0604030504040204" pitchFamily="50" charset="-128"/>
                        </a:rPr>
                        <a:t>－　</a:t>
                      </a:r>
                      <a:endParaRPr kumimoji="1" lang="ja-JP" altLang="en-US" sz="1000" b="1" u="sng">
                        <a:solidFill>
                          <a:srgbClr val="0070C0"/>
                        </a:solidFill>
                        <a:latin typeface="メイリオ" panose="020B0604030504040204" pitchFamily="50" charset="-128"/>
                        <a:ea typeface="メイリオ" panose="020B0604030504040204" pitchFamily="50" charset="-128"/>
                      </a:endParaRPr>
                    </a:p>
                  </a:txBody>
                  <a:tcPr marL="54000" marR="54000" marT="36000" marB="36000" anchor="ctr"/>
                </a:tc>
                <a:tc hMerge="1">
                  <a:txBody>
                    <a:bodyPr/>
                    <a:lstStyle/>
                    <a:p>
                      <a:endParaRPr kumimoji="1" lang="ja-JP" altLang="en-US"/>
                    </a:p>
                  </a:txBody>
                  <a:tcPr/>
                </a:tc>
                <a:tc hMerge="1">
                  <a:txBody>
                    <a:bodyPr/>
                    <a:lstStyle/>
                    <a:p>
                      <a:pPr algn="ctr"/>
                      <a:endParaRPr lang="ja-JP" altLang="en-US" sz="1100">
                        <a:latin typeface="+mn-ea"/>
                        <a:ea typeface="+mn-ea"/>
                      </a:endParaRPr>
                    </a:p>
                  </a:txBody>
                  <a:tcPr marL="54000" marR="54000" marT="36000" marB="36000" anchor="ctr"/>
                </a:tc>
                <a:extLst>
                  <a:ext uri="{0D108BD9-81ED-4DB2-BD59-A6C34878D82A}">
                    <a16:rowId xmlns:a16="http://schemas.microsoft.com/office/drawing/2014/main" val="70692447"/>
                  </a:ext>
                </a:extLst>
              </a:tr>
              <a:tr h="222467">
                <a:tc vMerge="1">
                  <a:txBody>
                    <a:bodyPr/>
                    <a:lstStyle/>
                    <a:p>
                      <a:endParaRPr kumimoji="1" lang="ja-JP" altLang="en-US"/>
                    </a:p>
                  </a:txBody>
                  <a:tcPr/>
                </a:tc>
                <a:tc>
                  <a:txBody>
                    <a:bodyPr/>
                    <a:lstStyle/>
                    <a:p>
                      <a:pPr algn="ctr"/>
                      <a:r>
                        <a:rPr kumimoji="1" lang="en-US" altLang="ja-JP" sz="1000" b="1" u="sng">
                          <a:solidFill>
                            <a:srgbClr val="0070C0"/>
                          </a:solidFill>
                          <a:latin typeface="メイリオ" panose="020B0604030504040204" pitchFamily="50" charset="-128"/>
                          <a:ea typeface="メイリオ" panose="020B0604030504040204" pitchFamily="50" charset="-128"/>
                        </a:rPr>
                        <a:t>FIM</a:t>
                      </a:r>
                      <a:r>
                        <a:rPr kumimoji="1" lang="ja-JP" altLang="en-US" sz="1000" b="1" u="sng">
                          <a:solidFill>
                            <a:srgbClr val="0070C0"/>
                          </a:solidFill>
                          <a:latin typeface="メイリオ" panose="020B0604030504040204" pitchFamily="50" charset="-128"/>
                          <a:ea typeface="メイリオ" panose="020B0604030504040204" pitchFamily="50" charset="-128"/>
                        </a:rPr>
                        <a:t>の測定に関する</a:t>
                      </a:r>
                      <a:endParaRPr kumimoji="1" lang="en-US" altLang="ja-JP" sz="1000" b="1" u="sng">
                        <a:solidFill>
                          <a:srgbClr val="0070C0"/>
                        </a:solidFill>
                        <a:latin typeface="メイリオ" panose="020B0604030504040204" pitchFamily="50" charset="-128"/>
                        <a:ea typeface="メイリオ" panose="020B0604030504040204" pitchFamily="50" charset="-128"/>
                      </a:endParaRPr>
                    </a:p>
                    <a:p>
                      <a:pPr algn="ctr"/>
                      <a:r>
                        <a:rPr kumimoji="1" lang="ja-JP" altLang="en-US" sz="1000" b="1" u="sng">
                          <a:solidFill>
                            <a:srgbClr val="0070C0"/>
                          </a:solidFill>
                          <a:latin typeface="メイリオ" panose="020B0604030504040204" pitchFamily="50" charset="-128"/>
                          <a:ea typeface="メイリオ" panose="020B0604030504040204" pitchFamily="50" charset="-128"/>
                        </a:rPr>
                        <a:t>院内研修会</a:t>
                      </a:r>
                    </a:p>
                  </a:txBody>
                  <a:tcPr marL="54000" marR="54000" marT="36000" marB="36000" anchor="ct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00" b="1" u="sng">
                          <a:solidFill>
                            <a:srgbClr val="0070C0"/>
                          </a:solidFill>
                          <a:latin typeface="メイリオ" panose="020B0604030504040204" pitchFamily="50" charset="-128"/>
                          <a:ea typeface="メイリオ" panose="020B0604030504040204" pitchFamily="50" charset="-128"/>
                        </a:rPr>
                        <a:t>年１回以上開催</a:t>
                      </a:r>
                      <a:endParaRPr kumimoji="1" lang="en-US" altLang="ja-JP" sz="1000" b="1" u="sng">
                        <a:solidFill>
                          <a:srgbClr val="0070C0"/>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000">
                          <a:latin typeface="メイリオ" panose="020B0604030504040204" pitchFamily="50" charset="-128"/>
                          <a:ea typeface="メイリオ" panose="020B0604030504040204" pitchFamily="50" charset="-128"/>
                        </a:rPr>
                        <a:t>－</a:t>
                      </a:r>
                      <a:endParaRPr kumimoji="1" lang="ja-JP" altLang="en-US" sz="1000" u="none">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000" b="1" u="sng">
                          <a:solidFill>
                            <a:srgbClr val="0070C0"/>
                          </a:solidFill>
                          <a:latin typeface="メイリオ" panose="020B0604030504040204" pitchFamily="50" charset="-128"/>
                          <a:ea typeface="メイリオ" panose="020B0604030504040204" pitchFamily="50" charset="-128"/>
                        </a:rPr>
                        <a:t>年１回以上開催</a:t>
                      </a:r>
                    </a:p>
                  </a:txBody>
                  <a:tcPr marL="54000" marR="54000" marT="36000" marB="36000" anchor="ctr"/>
                </a:tc>
                <a:tc>
                  <a:txBody>
                    <a:bodyPr/>
                    <a:lstStyle/>
                    <a:p>
                      <a:pPr algn="ctr"/>
                      <a:r>
                        <a:rPr kumimoji="1" lang="ja-JP" altLang="en-US" sz="1000">
                          <a:latin typeface="メイリオ" panose="020B0604030504040204" pitchFamily="50" charset="-128"/>
                          <a:ea typeface="メイリオ" panose="020B0604030504040204" pitchFamily="50" charset="-128"/>
                        </a:rPr>
                        <a:t>－</a:t>
                      </a:r>
                      <a:endParaRPr kumimoji="1" lang="ja-JP" altLang="en-US" sz="1000" u="none">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000">
                          <a:latin typeface="メイリオ" panose="020B0604030504040204" pitchFamily="50" charset="-128"/>
                          <a:ea typeface="メイリオ" panose="020B0604030504040204" pitchFamily="50" charset="-128"/>
                        </a:rPr>
                        <a:t>－</a:t>
                      </a:r>
                      <a:endParaRPr kumimoji="1" lang="ja-JP" altLang="en-US" sz="1000" u="none">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extLst>
                  <a:ext uri="{0D108BD9-81ED-4DB2-BD59-A6C34878D82A}">
                    <a16:rowId xmlns:a16="http://schemas.microsoft.com/office/drawing/2014/main" val="981748663"/>
                  </a:ext>
                </a:extLst>
              </a:tr>
              <a:tr h="222467">
                <a:tc vMerge="1">
                  <a:txBody>
                    <a:bodyPr/>
                    <a:lstStyle/>
                    <a:p>
                      <a:endParaRPr kumimoji="1" lang="ja-JP" altLang="en-US"/>
                    </a:p>
                  </a:txBody>
                  <a:tcPr/>
                </a:tc>
                <a:tc>
                  <a:txBody>
                    <a:bodyPr/>
                    <a:lstStyle/>
                    <a:p>
                      <a:pPr algn="ctr"/>
                      <a:r>
                        <a:rPr kumimoji="1" lang="ja-JP" altLang="en-US" sz="1000" b="0" u="none">
                          <a:solidFill>
                            <a:schemeClr val="tx1"/>
                          </a:solidFill>
                          <a:latin typeface="メイリオ" panose="020B0604030504040204" pitchFamily="50" charset="-128"/>
                          <a:ea typeface="メイリオ" panose="020B0604030504040204" pitchFamily="50" charset="-128"/>
                        </a:rPr>
                        <a:t>リハビリ計画書への栄養項目記載／</a:t>
                      </a:r>
                      <a:r>
                        <a:rPr kumimoji="1" lang="en-US" altLang="ja-JP" sz="1000" b="1" u="sng">
                          <a:solidFill>
                            <a:srgbClr val="0070C0"/>
                          </a:solidFill>
                          <a:latin typeface="メイリオ" panose="020B0604030504040204" pitchFamily="50" charset="-128"/>
                          <a:ea typeface="メイリオ" panose="020B0604030504040204" pitchFamily="50" charset="-128"/>
                        </a:rPr>
                        <a:t>GLIM</a:t>
                      </a:r>
                      <a:r>
                        <a:rPr kumimoji="1" lang="ja-JP" altLang="en-US" sz="1000" b="1" u="sng">
                          <a:solidFill>
                            <a:srgbClr val="0070C0"/>
                          </a:solidFill>
                          <a:latin typeface="メイリオ" panose="020B0604030504040204" pitchFamily="50" charset="-128"/>
                          <a:ea typeface="メイリオ" panose="020B0604030504040204" pitchFamily="50" charset="-128"/>
                        </a:rPr>
                        <a:t>基準による評価</a:t>
                      </a:r>
                      <a:endParaRPr kumimoji="1" lang="en-US" altLang="ja-JP" sz="1000" b="1" u="sng">
                        <a:solidFill>
                          <a:srgbClr val="0070C0"/>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lang="ja-JP" altLang="en-US" sz="1000" b="1" u="sng">
                          <a:solidFill>
                            <a:srgbClr val="0070C0"/>
                          </a:solidFill>
                          <a:latin typeface="メイリオ" panose="020B0604030504040204" pitchFamily="50" charset="-128"/>
                          <a:ea typeface="メイリオ" panose="020B0604030504040204" pitchFamily="50" charset="-128"/>
                        </a:rPr>
                        <a:t>○</a:t>
                      </a:r>
                    </a:p>
                  </a:txBody>
                  <a:tcPr marL="54000" marR="54000" marT="36000" marB="36000" anchor="ctr"/>
                </a:tc>
                <a:tc gridSpan="4">
                  <a:txBody>
                    <a:bodyPr/>
                    <a:lstStyle/>
                    <a:p>
                      <a:pPr algn="ctr"/>
                      <a:r>
                        <a:rPr lang="en-US" altLang="ja-JP" sz="1000" b="1" u="sng">
                          <a:solidFill>
                            <a:srgbClr val="0070C0"/>
                          </a:solidFill>
                          <a:latin typeface="メイリオ" panose="020B0604030504040204" pitchFamily="50" charset="-128"/>
                          <a:ea typeface="メイリオ" panose="020B0604030504040204" pitchFamily="50" charset="-128"/>
                        </a:rPr>
                        <a:t>GLIM</a:t>
                      </a:r>
                      <a:r>
                        <a:rPr lang="ja-JP" altLang="en-US" sz="1000" b="1" u="sng">
                          <a:solidFill>
                            <a:srgbClr val="0070C0"/>
                          </a:solidFill>
                          <a:latin typeface="メイリオ" panose="020B0604030504040204" pitchFamily="50" charset="-128"/>
                          <a:ea typeface="メイリオ" panose="020B0604030504040204" pitchFamily="50" charset="-128"/>
                        </a:rPr>
                        <a:t>基準を用いることが望ましい</a:t>
                      </a:r>
                    </a:p>
                  </a:txBody>
                  <a:tcPr marL="54000" marR="54000" marT="36000" marB="36000" anchor="ctr"/>
                </a:tc>
                <a:tc h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ja-JP" altLang="en-US" sz="1000" b="1" u="sng">
                          <a:solidFill>
                            <a:srgbClr val="0070C0"/>
                          </a:solidFill>
                          <a:latin typeface="メイリオ" panose="020B0604030504040204" pitchFamily="50" charset="-128"/>
                          <a:ea typeface="メイリオ" panose="020B0604030504040204" pitchFamily="50" charset="-128"/>
                        </a:rPr>
                        <a:t>用いることが望ましい</a:t>
                      </a:r>
                    </a:p>
                  </a:txBody>
                  <a:tcPr marL="54000" marR="54000" marT="36000" marB="36000" anchor="ctr"/>
                </a:tc>
                <a:tc h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ja-JP" altLang="en-US" sz="1000" b="1" u="sng">
                          <a:solidFill>
                            <a:srgbClr val="0070C0"/>
                          </a:solidFill>
                          <a:latin typeface="メイリオ" panose="020B0604030504040204" pitchFamily="50" charset="-128"/>
                          <a:ea typeface="メイリオ" panose="020B0604030504040204" pitchFamily="50" charset="-128"/>
                        </a:rPr>
                        <a:t>用いることが望ましい</a:t>
                      </a:r>
                    </a:p>
                  </a:txBody>
                  <a:tcPr marL="54000" marR="54000" marT="36000" marB="36000" anchor="ctr"/>
                </a:tc>
                <a:tc h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ja-JP" altLang="en-US" sz="1000" b="1" u="sng">
                          <a:solidFill>
                            <a:srgbClr val="0070C0"/>
                          </a:solidFill>
                          <a:latin typeface="メイリオ" panose="020B0604030504040204" pitchFamily="50" charset="-128"/>
                          <a:ea typeface="メイリオ" panose="020B0604030504040204" pitchFamily="50" charset="-128"/>
                        </a:rPr>
                        <a:t>用いることが望ましい</a:t>
                      </a:r>
                    </a:p>
                  </a:txBody>
                  <a:tcPr marL="54000" marR="54000" marT="36000" marB="36000" anchor="ctr"/>
                </a:tc>
                <a:extLst>
                  <a:ext uri="{0D108BD9-81ED-4DB2-BD59-A6C34878D82A}">
                    <a16:rowId xmlns:a16="http://schemas.microsoft.com/office/drawing/2014/main" val="606486272"/>
                  </a:ext>
                </a:extLst>
              </a:tr>
              <a:tr h="222467">
                <a:tc vMerge="1">
                  <a:txBody>
                    <a:bodyPr/>
                    <a:lstStyle/>
                    <a:p>
                      <a:endParaRPr kumimoji="1" lang="ja-JP" altLang="en-US"/>
                    </a:p>
                  </a:txBody>
                  <a:tcPr/>
                </a:tc>
                <a:tc>
                  <a:txBody>
                    <a:bodyPr/>
                    <a:lstStyle/>
                    <a:p>
                      <a:pPr algn="ctr"/>
                      <a:r>
                        <a:rPr kumimoji="1" lang="ja-JP" altLang="en-US" sz="1000" b="1" u="sng">
                          <a:solidFill>
                            <a:srgbClr val="0070C0"/>
                          </a:solidFill>
                          <a:latin typeface="メイリオ" panose="020B0604030504040204" pitchFamily="50" charset="-128"/>
                          <a:ea typeface="メイリオ" panose="020B0604030504040204" pitchFamily="50" charset="-128"/>
                        </a:rPr>
                        <a:t>口腔管理</a:t>
                      </a:r>
                    </a:p>
                  </a:txBody>
                  <a:tcPr marL="54000" marR="54000" marT="36000" marB="36000" anchor="ctr"/>
                </a:tc>
                <a:tc gridSpan="2">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lang="ja-JP" altLang="en-US" sz="1000" b="1" u="sng">
                          <a:solidFill>
                            <a:srgbClr val="0070C0"/>
                          </a:solidFill>
                          <a:latin typeface="メイリオ" panose="020B0604030504040204" pitchFamily="50" charset="-128"/>
                          <a:ea typeface="メイリオ" panose="020B0604030504040204" pitchFamily="50" charset="-128"/>
                        </a:rPr>
                        <a:t>○</a:t>
                      </a:r>
                    </a:p>
                  </a:txBody>
                  <a:tcPr marL="54000" marR="54000" marT="36000" marB="36000" anchor="ctr"/>
                </a:tc>
                <a:tc hMerge="1">
                  <a:txBody>
                    <a:bodyPr/>
                    <a:lstStyle/>
                    <a:p>
                      <a:pPr algn="ctr"/>
                      <a:endParaRPr lang="ja-JP" altLang="en-US" sz="1200">
                        <a:latin typeface="ＭＳ ゴシック" panose="020B0609070205080204" pitchFamily="49" charset="-128"/>
                        <a:ea typeface="ＭＳ ゴシック" panose="020B0609070205080204" pitchFamily="49" charset="-128"/>
                      </a:endParaRPr>
                    </a:p>
                  </a:txBody>
                  <a:tcPr marT="36000" marB="36000" anchor="ctr"/>
                </a:tc>
                <a:tc gridSpan="3">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a:latin typeface="メイリオ" panose="020B0604030504040204" pitchFamily="50" charset="-128"/>
                          <a:ea typeface="メイリオ" panose="020B0604030504040204" pitchFamily="50" charset="-128"/>
                        </a:rPr>
                        <a:t>－　</a:t>
                      </a:r>
                      <a:endParaRPr kumimoji="1" lang="ja-JP" altLang="en-US" sz="1000" b="1" u="sng">
                        <a:solidFill>
                          <a:srgbClr val="0070C0"/>
                        </a:solidFill>
                        <a:latin typeface="メイリオ" panose="020B0604030504040204" pitchFamily="50" charset="-128"/>
                        <a:ea typeface="メイリオ" panose="020B0604030504040204" pitchFamily="50" charset="-128"/>
                      </a:endParaRPr>
                    </a:p>
                  </a:txBody>
                  <a:tcPr marL="54000" marR="54000" marT="36000" marB="36000" anchor="ctr"/>
                </a:tc>
                <a:tc hMerge="1">
                  <a:txBody>
                    <a:bodyPr/>
                    <a:lstStyle/>
                    <a:p>
                      <a:endParaRPr kumimoji="1" lang="ja-JP" altLang="en-US"/>
                    </a:p>
                  </a:txBody>
                  <a:tcPr/>
                </a:tc>
                <a:tc hMerge="1">
                  <a:txBody>
                    <a:bodyPr/>
                    <a:lstStyle/>
                    <a:p>
                      <a:pPr algn="ctr"/>
                      <a:endParaRPr lang="ja-JP" altLang="en-US" sz="1100">
                        <a:latin typeface="+mn-ea"/>
                        <a:ea typeface="+mn-ea"/>
                      </a:endParaRPr>
                    </a:p>
                  </a:txBody>
                  <a:tcPr marL="54000" marR="54000" marT="36000" marB="36000" anchor="ctr"/>
                </a:tc>
                <a:extLst>
                  <a:ext uri="{0D108BD9-81ED-4DB2-BD59-A6C34878D82A}">
                    <a16:rowId xmlns:a16="http://schemas.microsoft.com/office/drawing/2014/main" val="2970651177"/>
                  </a:ext>
                </a:extLst>
              </a:tr>
              <a:tr h="127000">
                <a:tc vMerge="1">
                  <a:txBody>
                    <a:bodyPr/>
                    <a:lstStyle/>
                    <a:p>
                      <a:pPr algn="ctr"/>
                      <a:endParaRPr kumimoji="1" lang="ja-JP" altLang="en-US" sz="1100">
                        <a:latin typeface="メイリオ" panose="020B0604030504040204" pitchFamily="50" charset="-128"/>
                        <a:ea typeface="メイリオ" panose="020B0604030504040204" pitchFamily="50" charset="-128"/>
                      </a:endParaRPr>
                    </a:p>
                  </a:txBody>
                  <a:tcPr marL="54000" marR="54000" marT="36000" marB="36000" anchor="ctr"/>
                </a:tc>
                <a:tc>
                  <a:txBody>
                    <a:bodyPr/>
                    <a:lstStyle>
                      <a:lvl1pPr marL="0" algn="l" defTabSz="990570" rtl="0" eaLnBrk="1" latinLnBrk="0" hangingPunct="1">
                        <a:defRPr kumimoji="1" sz="1950" b="1" kern="1200">
                          <a:solidFill>
                            <a:schemeClr val="tx1"/>
                          </a:solidFill>
                          <a:latin typeface="Calibri"/>
                          <a:ea typeface="メイリオ"/>
                        </a:defRPr>
                      </a:lvl1pPr>
                      <a:lvl2pPr marL="495285" algn="l" defTabSz="990570" rtl="0" eaLnBrk="1" latinLnBrk="0" hangingPunct="1">
                        <a:defRPr kumimoji="1" sz="1950" b="1" kern="1200">
                          <a:solidFill>
                            <a:schemeClr val="tx1"/>
                          </a:solidFill>
                          <a:latin typeface="Calibri"/>
                          <a:ea typeface="メイリオ"/>
                        </a:defRPr>
                      </a:lvl2pPr>
                      <a:lvl3pPr marL="990570" algn="l" defTabSz="990570" rtl="0" eaLnBrk="1" latinLnBrk="0" hangingPunct="1">
                        <a:defRPr kumimoji="1" sz="1950" b="1" kern="1200">
                          <a:solidFill>
                            <a:schemeClr val="tx1"/>
                          </a:solidFill>
                          <a:latin typeface="Calibri"/>
                          <a:ea typeface="メイリオ"/>
                        </a:defRPr>
                      </a:lvl3pPr>
                      <a:lvl4pPr marL="1485854" algn="l" defTabSz="990570" rtl="0" eaLnBrk="1" latinLnBrk="0" hangingPunct="1">
                        <a:defRPr kumimoji="1" sz="1950" b="1" kern="1200">
                          <a:solidFill>
                            <a:schemeClr val="tx1"/>
                          </a:solidFill>
                          <a:latin typeface="Calibri"/>
                          <a:ea typeface="メイリオ"/>
                        </a:defRPr>
                      </a:lvl4pPr>
                      <a:lvl5pPr marL="1981139" algn="l" defTabSz="990570" rtl="0" eaLnBrk="1" latinLnBrk="0" hangingPunct="1">
                        <a:defRPr kumimoji="1" sz="1950" b="1" kern="1200">
                          <a:solidFill>
                            <a:schemeClr val="tx1"/>
                          </a:solidFill>
                          <a:latin typeface="Calibri"/>
                          <a:ea typeface="メイリオ"/>
                        </a:defRPr>
                      </a:lvl5pPr>
                      <a:lvl6pPr marL="2476424" algn="l" defTabSz="990570" rtl="0" eaLnBrk="1" latinLnBrk="0" hangingPunct="1">
                        <a:defRPr kumimoji="1" sz="1950" b="1" kern="1200">
                          <a:solidFill>
                            <a:schemeClr val="tx1"/>
                          </a:solidFill>
                          <a:latin typeface="Calibri"/>
                          <a:ea typeface="メイリオ"/>
                        </a:defRPr>
                      </a:lvl6pPr>
                      <a:lvl7pPr marL="2971709" algn="l" defTabSz="990570" rtl="0" eaLnBrk="1" latinLnBrk="0" hangingPunct="1">
                        <a:defRPr kumimoji="1" sz="1950" b="1" kern="1200">
                          <a:solidFill>
                            <a:schemeClr val="tx1"/>
                          </a:solidFill>
                          <a:latin typeface="Calibri"/>
                          <a:ea typeface="メイリオ"/>
                        </a:defRPr>
                      </a:lvl7pPr>
                      <a:lvl8pPr marL="3466993" algn="l" defTabSz="990570" rtl="0" eaLnBrk="1" latinLnBrk="0" hangingPunct="1">
                        <a:defRPr kumimoji="1" sz="1950" b="1" kern="1200">
                          <a:solidFill>
                            <a:schemeClr val="tx1"/>
                          </a:solidFill>
                          <a:latin typeface="Calibri"/>
                          <a:ea typeface="メイリオ"/>
                        </a:defRPr>
                      </a:lvl8pPr>
                      <a:lvl9pPr marL="3962278" algn="l" defTabSz="990570" rtl="0" eaLnBrk="1" latinLnBrk="0" hangingPunct="1">
                        <a:defRPr kumimoji="1" sz="1950" b="1" kern="1200">
                          <a:solidFill>
                            <a:schemeClr val="tx1"/>
                          </a:solidFill>
                          <a:latin typeface="Calibri"/>
                          <a:ea typeface="メイリオ"/>
                        </a:defRPr>
                      </a:lvl9pPr>
                    </a:lstStyle>
                    <a:p>
                      <a:pPr algn="ctr"/>
                      <a:r>
                        <a:rPr kumimoji="1" lang="ja-JP" altLang="en-US" sz="1000" b="0" u="none">
                          <a:solidFill>
                            <a:schemeClr val="tx1"/>
                          </a:solidFill>
                          <a:latin typeface="メイリオ" panose="020B0604030504040204" pitchFamily="50" charset="-128"/>
                          <a:ea typeface="メイリオ" panose="020B0604030504040204" pitchFamily="50" charset="-128"/>
                        </a:rPr>
                        <a:t>第三者評価</a:t>
                      </a:r>
                    </a:p>
                  </a:txBody>
                  <a:tcPr marL="54000" marR="54000" marT="36000" marB="36000" anchor="ctr"/>
                </a:tc>
                <a:tc>
                  <a:txBody>
                    <a:bodyPr/>
                    <a:lstStyle>
                      <a:lvl1pPr marL="0" algn="l" defTabSz="990570" rtl="0" eaLnBrk="1" latinLnBrk="0" hangingPunct="1">
                        <a:defRPr kumimoji="1" sz="1950" b="1" kern="1200">
                          <a:solidFill>
                            <a:schemeClr val="tx1"/>
                          </a:solidFill>
                          <a:latin typeface="Calibri"/>
                          <a:ea typeface="メイリオ"/>
                        </a:defRPr>
                      </a:lvl1pPr>
                      <a:lvl2pPr marL="495285" algn="l" defTabSz="990570" rtl="0" eaLnBrk="1" latinLnBrk="0" hangingPunct="1">
                        <a:defRPr kumimoji="1" sz="1950" b="1" kern="1200">
                          <a:solidFill>
                            <a:schemeClr val="tx1"/>
                          </a:solidFill>
                          <a:latin typeface="Calibri"/>
                          <a:ea typeface="メイリオ"/>
                        </a:defRPr>
                      </a:lvl2pPr>
                      <a:lvl3pPr marL="990570" algn="l" defTabSz="990570" rtl="0" eaLnBrk="1" latinLnBrk="0" hangingPunct="1">
                        <a:defRPr kumimoji="1" sz="1950" b="1" kern="1200">
                          <a:solidFill>
                            <a:schemeClr val="tx1"/>
                          </a:solidFill>
                          <a:latin typeface="Calibri"/>
                          <a:ea typeface="メイリオ"/>
                        </a:defRPr>
                      </a:lvl3pPr>
                      <a:lvl4pPr marL="1485854" algn="l" defTabSz="990570" rtl="0" eaLnBrk="1" latinLnBrk="0" hangingPunct="1">
                        <a:defRPr kumimoji="1" sz="1950" b="1" kern="1200">
                          <a:solidFill>
                            <a:schemeClr val="tx1"/>
                          </a:solidFill>
                          <a:latin typeface="Calibri"/>
                          <a:ea typeface="メイリオ"/>
                        </a:defRPr>
                      </a:lvl4pPr>
                      <a:lvl5pPr marL="1981139" algn="l" defTabSz="990570" rtl="0" eaLnBrk="1" latinLnBrk="0" hangingPunct="1">
                        <a:defRPr kumimoji="1" sz="1950" b="1" kern="1200">
                          <a:solidFill>
                            <a:schemeClr val="tx1"/>
                          </a:solidFill>
                          <a:latin typeface="Calibri"/>
                          <a:ea typeface="メイリオ"/>
                        </a:defRPr>
                      </a:lvl5pPr>
                      <a:lvl6pPr marL="2476424" algn="l" defTabSz="990570" rtl="0" eaLnBrk="1" latinLnBrk="0" hangingPunct="1">
                        <a:defRPr kumimoji="1" sz="1950" b="1" kern="1200">
                          <a:solidFill>
                            <a:schemeClr val="tx1"/>
                          </a:solidFill>
                          <a:latin typeface="Calibri"/>
                          <a:ea typeface="メイリオ"/>
                        </a:defRPr>
                      </a:lvl6pPr>
                      <a:lvl7pPr marL="2971709" algn="l" defTabSz="990570" rtl="0" eaLnBrk="1" latinLnBrk="0" hangingPunct="1">
                        <a:defRPr kumimoji="1" sz="1950" b="1" kern="1200">
                          <a:solidFill>
                            <a:schemeClr val="tx1"/>
                          </a:solidFill>
                          <a:latin typeface="Calibri"/>
                          <a:ea typeface="メイリオ"/>
                        </a:defRPr>
                      </a:lvl7pPr>
                      <a:lvl8pPr marL="3466993" algn="l" defTabSz="990570" rtl="0" eaLnBrk="1" latinLnBrk="0" hangingPunct="1">
                        <a:defRPr kumimoji="1" sz="1950" b="1" kern="1200">
                          <a:solidFill>
                            <a:schemeClr val="tx1"/>
                          </a:solidFill>
                          <a:latin typeface="Calibri"/>
                          <a:ea typeface="メイリオ"/>
                        </a:defRPr>
                      </a:lvl8pPr>
                      <a:lvl9pPr marL="3962278" algn="l" defTabSz="990570" rtl="0" eaLnBrk="1" latinLnBrk="0" hangingPunct="1">
                        <a:defRPr kumimoji="1" sz="1950" b="1" kern="1200">
                          <a:solidFill>
                            <a:schemeClr val="tx1"/>
                          </a:solidFill>
                          <a:latin typeface="Calibri"/>
                          <a:ea typeface="メイリオ"/>
                        </a:defRPr>
                      </a:lvl9pPr>
                    </a:lstStyle>
                    <a:p>
                      <a:pPr algn="ctr"/>
                      <a:r>
                        <a:rPr lang="ja-JP" altLang="en-US" sz="900" b="0" u="none">
                          <a:solidFill>
                            <a:schemeClr val="tx1"/>
                          </a:solidFill>
                          <a:latin typeface="メイリオ" panose="020B0604030504040204" pitchFamily="50" charset="-128"/>
                          <a:ea typeface="メイリオ" panose="020B0604030504040204" pitchFamily="50" charset="-128"/>
                        </a:rPr>
                        <a:t>受けていることが</a:t>
                      </a:r>
                      <a:endParaRPr lang="en-US" altLang="ja-JP" sz="900" b="0" u="none">
                        <a:solidFill>
                          <a:schemeClr val="tx1"/>
                        </a:solidFill>
                        <a:latin typeface="メイリオ" panose="020B0604030504040204" pitchFamily="50" charset="-128"/>
                        <a:ea typeface="メイリオ" panose="020B0604030504040204" pitchFamily="50" charset="-128"/>
                      </a:endParaRPr>
                    </a:p>
                    <a:p>
                      <a:pPr algn="ctr"/>
                      <a:r>
                        <a:rPr lang="ja-JP" altLang="en-US" sz="900" b="0" u="none">
                          <a:solidFill>
                            <a:schemeClr val="tx1"/>
                          </a:solidFill>
                          <a:latin typeface="メイリオ" panose="020B0604030504040204" pitchFamily="50" charset="-128"/>
                          <a:ea typeface="メイリオ" panose="020B0604030504040204" pitchFamily="50" charset="-128"/>
                        </a:rPr>
                        <a:t>望ましい</a:t>
                      </a:r>
                    </a:p>
                  </a:txBody>
                  <a:tcPr marL="54000" marR="54000" marT="36000" marB="36000" anchor="ctr"/>
                </a:tc>
                <a:tc>
                  <a:txBody>
                    <a:bodyPr/>
                    <a:lstStyle>
                      <a:lvl1pPr marL="0" algn="l" defTabSz="990570" rtl="0" eaLnBrk="1" latinLnBrk="0" hangingPunct="1">
                        <a:defRPr kumimoji="1" sz="1950" b="1" kern="1200">
                          <a:solidFill>
                            <a:schemeClr val="tx1"/>
                          </a:solidFill>
                          <a:latin typeface="Calibri"/>
                          <a:ea typeface="メイリオ"/>
                        </a:defRPr>
                      </a:lvl1pPr>
                      <a:lvl2pPr marL="495285" algn="l" defTabSz="990570" rtl="0" eaLnBrk="1" latinLnBrk="0" hangingPunct="1">
                        <a:defRPr kumimoji="1" sz="1950" b="1" kern="1200">
                          <a:solidFill>
                            <a:schemeClr val="tx1"/>
                          </a:solidFill>
                          <a:latin typeface="Calibri"/>
                          <a:ea typeface="メイリオ"/>
                        </a:defRPr>
                      </a:lvl2pPr>
                      <a:lvl3pPr marL="990570" algn="l" defTabSz="990570" rtl="0" eaLnBrk="1" latinLnBrk="0" hangingPunct="1">
                        <a:defRPr kumimoji="1" sz="1950" b="1" kern="1200">
                          <a:solidFill>
                            <a:schemeClr val="tx1"/>
                          </a:solidFill>
                          <a:latin typeface="Calibri"/>
                          <a:ea typeface="メイリオ"/>
                        </a:defRPr>
                      </a:lvl3pPr>
                      <a:lvl4pPr marL="1485854" algn="l" defTabSz="990570" rtl="0" eaLnBrk="1" latinLnBrk="0" hangingPunct="1">
                        <a:defRPr kumimoji="1" sz="1950" b="1" kern="1200">
                          <a:solidFill>
                            <a:schemeClr val="tx1"/>
                          </a:solidFill>
                          <a:latin typeface="Calibri"/>
                          <a:ea typeface="メイリオ"/>
                        </a:defRPr>
                      </a:lvl4pPr>
                      <a:lvl5pPr marL="1981139" algn="l" defTabSz="990570" rtl="0" eaLnBrk="1" latinLnBrk="0" hangingPunct="1">
                        <a:defRPr kumimoji="1" sz="1950" b="1" kern="1200">
                          <a:solidFill>
                            <a:schemeClr val="tx1"/>
                          </a:solidFill>
                          <a:latin typeface="Calibri"/>
                          <a:ea typeface="メイリオ"/>
                        </a:defRPr>
                      </a:lvl5pPr>
                      <a:lvl6pPr marL="2476424" algn="l" defTabSz="990570" rtl="0" eaLnBrk="1" latinLnBrk="0" hangingPunct="1">
                        <a:defRPr kumimoji="1" sz="1950" b="1" kern="1200">
                          <a:solidFill>
                            <a:schemeClr val="tx1"/>
                          </a:solidFill>
                          <a:latin typeface="Calibri"/>
                          <a:ea typeface="メイリオ"/>
                        </a:defRPr>
                      </a:lvl6pPr>
                      <a:lvl7pPr marL="2971709" algn="l" defTabSz="990570" rtl="0" eaLnBrk="1" latinLnBrk="0" hangingPunct="1">
                        <a:defRPr kumimoji="1" sz="1950" b="1" kern="1200">
                          <a:solidFill>
                            <a:schemeClr val="tx1"/>
                          </a:solidFill>
                          <a:latin typeface="Calibri"/>
                          <a:ea typeface="メイリオ"/>
                        </a:defRPr>
                      </a:lvl7pPr>
                      <a:lvl8pPr marL="3466993" algn="l" defTabSz="990570" rtl="0" eaLnBrk="1" latinLnBrk="0" hangingPunct="1">
                        <a:defRPr kumimoji="1" sz="1950" b="1" kern="1200">
                          <a:solidFill>
                            <a:schemeClr val="tx1"/>
                          </a:solidFill>
                          <a:latin typeface="Calibri"/>
                          <a:ea typeface="メイリオ"/>
                        </a:defRPr>
                      </a:lvl8pPr>
                      <a:lvl9pPr marL="3962278" algn="l" defTabSz="990570" rtl="0" eaLnBrk="1" latinLnBrk="0" hangingPunct="1">
                        <a:defRPr kumimoji="1" sz="1950" b="1" kern="1200">
                          <a:solidFill>
                            <a:schemeClr val="tx1"/>
                          </a:solidFill>
                          <a:latin typeface="Calibri"/>
                          <a:ea typeface="メイリオ"/>
                        </a:defRPr>
                      </a:lvl9pPr>
                    </a:lstStyle>
                    <a:p>
                      <a:pPr algn="ctr"/>
                      <a:r>
                        <a:rPr kumimoji="1" lang="ja-JP" altLang="en-US" sz="1000" b="0" u="none">
                          <a:solidFill>
                            <a:schemeClr val="tx1"/>
                          </a:solidFill>
                          <a:latin typeface="メイリオ" panose="020B0604030504040204" pitchFamily="50" charset="-128"/>
                          <a:ea typeface="メイリオ" panose="020B0604030504040204" pitchFamily="50" charset="-128"/>
                        </a:rPr>
                        <a:t>－</a:t>
                      </a:r>
                    </a:p>
                  </a:txBody>
                  <a:tcPr marL="54000" marR="54000" marT="36000" marB="36000" anchor="ctr"/>
                </a:tc>
                <a:tc>
                  <a:txBody>
                    <a:bodyPr/>
                    <a:lstStyle>
                      <a:lvl1pPr marL="0" algn="l" defTabSz="990570" rtl="0" eaLnBrk="1" latinLnBrk="0" hangingPunct="1">
                        <a:defRPr kumimoji="1" sz="1950" b="1" kern="1200">
                          <a:solidFill>
                            <a:schemeClr val="tx1"/>
                          </a:solidFill>
                          <a:latin typeface="Calibri"/>
                          <a:ea typeface="メイリオ"/>
                        </a:defRPr>
                      </a:lvl1pPr>
                      <a:lvl2pPr marL="495285" algn="l" defTabSz="990570" rtl="0" eaLnBrk="1" latinLnBrk="0" hangingPunct="1">
                        <a:defRPr kumimoji="1" sz="1950" b="1" kern="1200">
                          <a:solidFill>
                            <a:schemeClr val="tx1"/>
                          </a:solidFill>
                          <a:latin typeface="Calibri"/>
                          <a:ea typeface="メイリオ"/>
                        </a:defRPr>
                      </a:lvl2pPr>
                      <a:lvl3pPr marL="990570" algn="l" defTabSz="990570" rtl="0" eaLnBrk="1" latinLnBrk="0" hangingPunct="1">
                        <a:defRPr kumimoji="1" sz="1950" b="1" kern="1200">
                          <a:solidFill>
                            <a:schemeClr val="tx1"/>
                          </a:solidFill>
                          <a:latin typeface="Calibri"/>
                          <a:ea typeface="メイリオ"/>
                        </a:defRPr>
                      </a:lvl3pPr>
                      <a:lvl4pPr marL="1485854" algn="l" defTabSz="990570" rtl="0" eaLnBrk="1" latinLnBrk="0" hangingPunct="1">
                        <a:defRPr kumimoji="1" sz="1950" b="1" kern="1200">
                          <a:solidFill>
                            <a:schemeClr val="tx1"/>
                          </a:solidFill>
                          <a:latin typeface="Calibri"/>
                          <a:ea typeface="メイリオ"/>
                        </a:defRPr>
                      </a:lvl4pPr>
                      <a:lvl5pPr marL="1981139" algn="l" defTabSz="990570" rtl="0" eaLnBrk="1" latinLnBrk="0" hangingPunct="1">
                        <a:defRPr kumimoji="1" sz="1950" b="1" kern="1200">
                          <a:solidFill>
                            <a:schemeClr val="tx1"/>
                          </a:solidFill>
                          <a:latin typeface="Calibri"/>
                          <a:ea typeface="メイリオ"/>
                        </a:defRPr>
                      </a:lvl5pPr>
                      <a:lvl6pPr marL="2476424" algn="l" defTabSz="990570" rtl="0" eaLnBrk="1" latinLnBrk="0" hangingPunct="1">
                        <a:defRPr kumimoji="1" sz="1950" b="1" kern="1200">
                          <a:solidFill>
                            <a:schemeClr val="tx1"/>
                          </a:solidFill>
                          <a:latin typeface="Calibri"/>
                          <a:ea typeface="メイリオ"/>
                        </a:defRPr>
                      </a:lvl6pPr>
                      <a:lvl7pPr marL="2971709" algn="l" defTabSz="990570" rtl="0" eaLnBrk="1" latinLnBrk="0" hangingPunct="1">
                        <a:defRPr kumimoji="1" sz="1950" b="1" kern="1200">
                          <a:solidFill>
                            <a:schemeClr val="tx1"/>
                          </a:solidFill>
                          <a:latin typeface="Calibri"/>
                          <a:ea typeface="メイリオ"/>
                        </a:defRPr>
                      </a:lvl7pPr>
                      <a:lvl8pPr marL="3466993" algn="l" defTabSz="990570" rtl="0" eaLnBrk="1" latinLnBrk="0" hangingPunct="1">
                        <a:defRPr kumimoji="1" sz="1950" b="1" kern="1200">
                          <a:solidFill>
                            <a:schemeClr val="tx1"/>
                          </a:solidFill>
                          <a:latin typeface="Calibri"/>
                          <a:ea typeface="メイリオ"/>
                        </a:defRPr>
                      </a:lvl8pPr>
                      <a:lvl9pPr marL="3962278" algn="l" defTabSz="990570" rtl="0" eaLnBrk="1" latinLnBrk="0" hangingPunct="1">
                        <a:defRPr kumimoji="1" sz="1950" b="1" kern="1200">
                          <a:solidFill>
                            <a:schemeClr val="tx1"/>
                          </a:solidFill>
                          <a:latin typeface="Calibri"/>
                          <a:ea typeface="メイリオ"/>
                        </a:defRPr>
                      </a:lvl9pPr>
                    </a:lstStyle>
                    <a:p>
                      <a:pPr marL="0" algn="ctr" defTabSz="990570" rtl="0" eaLnBrk="1" latinLnBrk="0" hangingPunct="1"/>
                      <a:r>
                        <a:rPr kumimoji="1" lang="ja-JP" altLang="en-US" sz="900" b="0" u="none" kern="1200">
                          <a:solidFill>
                            <a:schemeClr val="tx1"/>
                          </a:solidFill>
                          <a:latin typeface="メイリオ" panose="020B0604030504040204" pitchFamily="50" charset="-128"/>
                          <a:ea typeface="メイリオ" panose="020B0604030504040204" pitchFamily="50" charset="-128"/>
                        </a:rPr>
                        <a:t>受けていることが</a:t>
                      </a:r>
                      <a:endParaRPr kumimoji="1" lang="en-US" altLang="ja-JP" sz="900" b="0" u="none" kern="1200">
                        <a:solidFill>
                          <a:schemeClr val="tx1"/>
                        </a:solidFill>
                        <a:latin typeface="メイリオ" panose="020B0604030504040204" pitchFamily="50" charset="-128"/>
                        <a:ea typeface="メイリオ" panose="020B0604030504040204" pitchFamily="50" charset="-128"/>
                      </a:endParaRPr>
                    </a:p>
                    <a:p>
                      <a:pPr marL="0" algn="ctr" defTabSz="990570" rtl="0" eaLnBrk="1" latinLnBrk="0" hangingPunct="1"/>
                      <a:r>
                        <a:rPr kumimoji="1" lang="ja-JP" altLang="en-US" sz="900" b="0" u="none" kern="1200">
                          <a:solidFill>
                            <a:schemeClr val="tx1"/>
                          </a:solidFill>
                          <a:latin typeface="メイリオ" panose="020B0604030504040204" pitchFamily="50" charset="-128"/>
                          <a:ea typeface="メイリオ" panose="020B0604030504040204" pitchFamily="50" charset="-128"/>
                        </a:rPr>
                        <a:t>望ましい</a:t>
                      </a:r>
                      <a:endParaRPr kumimoji="1" lang="ja-JP" altLang="en-US" sz="900" b="0" u="none" kern="1200">
                        <a:solidFill>
                          <a:schemeClr val="tx1"/>
                        </a:solidFill>
                        <a:latin typeface="メイリオ" panose="020B0604030504040204" pitchFamily="50" charset="-128"/>
                        <a:ea typeface="メイリオ" panose="020B0604030504040204" pitchFamily="50" charset="-128"/>
                        <a:cs typeface="+mn-cs"/>
                      </a:endParaRPr>
                    </a:p>
                  </a:txBody>
                  <a:tcPr marL="54000" marR="54000" marT="36000" marB="36000" anchor="ctr"/>
                </a:tc>
                <a:tc>
                  <a:txBody>
                    <a:bodyPr/>
                    <a:lstStyle>
                      <a:lvl1pPr marL="0" algn="l" defTabSz="990570" rtl="0" eaLnBrk="1" latinLnBrk="0" hangingPunct="1">
                        <a:defRPr kumimoji="1" sz="1950" b="1" kern="1200">
                          <a:solidFill>
                            <a:schemeClr val="tx1"/>
                          </a:solidFill>
                          <a:latin typeface="Calibri"/>
                          <a:ea typeface="メイリオ"/>
                        </a:defRPr>
                      </a:lvl1pPr>
                      <a:lvl2pPr marL="495285" algn="l" defTabSz="990570" rtl="0" eaLnBrk="1" latinLnBrk="0" hangingPunct="1">
                        <a:defRPr kumimoji="1" sz="1950" b="1" kern="1200">
                          <a:solidFill>
                            <a:schemeClr val="tx1"/>
                          </a:solidFill>
                          <a:latin typeface="Calibri"/>
                          <a:ea typeface="メイリオ"/>
                        </a:defRPr>
                      </a:lvl2pPr>
                      <a:lvl3pPr marL="990570" algn="l" defTabSz="990570" rtl="0" eaLnBrk="1" latinLnBrk="0" hangingPunct="1">
                        <a:defRPr kumimoji="1" sz="1950" b="1" kern="1200">
                          <a:solidFill>
                            <a:schemeClr val="tx1"/>
                          </a:solidFill>
                          <a:latin typeface="Calibri"/>
                          <a:ea typeface="メイリオ"/>
                        </a:defRPr>
                      </a:lvl3pPr>
                      <a:lvl4pPr marL="1485854" algn="l" defTabSz="990570" rtl="0" eaLnBrk="1" latinLnBrk="0" hangingPunct="1">
                        <a:defRPr kumimoji="1" sz="1950" b="1" kern="1200">
                          <a:solidFill>
                            <a:schemeClr val="tx1"/>
                          </a:solidFill>
                          <a:latin typeface="Calibri"/>
                          <a:ea typeface="メイリオ"/>
                        </a:defRPr>
                      </a:lvl4pPr>
                      <a:lvl5pPr marL="1981139" algn="l" defTabSz="990570" rtl="0" eaLnBrk="1" latinLnBrk="0" hangingPunct="1">
                        <a:defRPr kumimoji="1" sz="1950" b="1" kern="1200">
                          <a:solidFill>
                            <a:schemeClr val="tx1"/>
                          </a:solidFill>
                          <a:latin typeface="Calibri"/>
                          <a:ea typeface="メイリオ"/>
                        </a:defRPr>
                      </a:lvl5pPr>
                      <a:lvl6pPr marL="2476424" algn="l" defTabSz="990570" rtl="0" eaLnBrk="1" latinLnBrk="0" hangingPunct="1">
                        <a:defRPr kumimoji="1" sz="1950" b="1" kern="1200">
                          <a:solidFill>
                            <a:schemeClr val="tx1"/>
                          </a:solidFill>
                          <a:latin typeface="Calibri"/>
                          <a:ea typeface="メイリオ"/>
                        </a:defRPr>
                      </a:lvl6pPr>
                      <a:lvl7pPr marL="2971709" algn="l" defTabSz="990570" rtl="0" eaLnBrk="1" latinLnBrk="0" hangingPunct="1">
                        <a:defRPr kumimoji="1" sz="1950" b="1" kern="1200">
                          <a:solidFill>
                            <a:schemeClr val="tx1"/>
                          </a:solidFill>
                          <a:latin typeface="Calibri"/>
                          <a:ea typeface="メイリオ"/>
                        </a:defRPr>
                      </a:lvl7pPr>
                      <a:lvl8pPr marL="3466993" algn="l" defTabSz="990570" rtl="0" eaLnBrk="1" latinLnBrk="0" hangingPunct="1">
                        <a:defRPr kumimoji="1" sz="1950" b="1" kern="1200">
                          <a:solidFill>
                            <a:schemeClr val="tx1"/>
                          </a:solidFill>
                          <a:latin typeface="Calibri"/>
                          <a:ea typeface="メイリオ"/>
                        </a:defRPr>
                      </a:lvl8pPr>
                      <a:lvl9pPr marL="3962278" algn="l" defTabSz="990570" rtl="0" eaLnBrk="1" latinLnBrk="0" hangingPunct="1">
                        <a:defRPr kumimoji="1" sz="1950" b="1" kern="1200">
                          <a:solidFill>
                            <a:schemeClr val="tx1"/>
                          </a:solidFill>
                          <a:latin typeface="Calibri"/>
                          <a:ea typeface="メイリオ"/>
                        </a:defRPr>
                      </a:lvl9pPr>
                    </a:lstStyle>
                    <a:p>
                      <a:pPr algn="ctr"/>
                      <a:r>
                        <a:rPr kumimoji="1" lang="ja-JP" altLang="en-US" sz="1000" b="0" u="none">
                          <a:solidFill>
                            <a:schemeClr val="tx1"/>
                          </a:solidFill>
                          <a:latin typeface="メイリオ" panose="020B0604030504040204" pitchFamily="50" charset="-128"/>
                          <a:ea typeface="メイリオ" panose="020B0604030504040204" pitchFamily="50" charset="-128"/>
                        </a:rPr>
                        <a:t>－</a:t>
                      </a:r>
                    </a:p>
                  </a:txBody>
                  <a:tcPr marL="54000" marR="54000" marT="36000" marB="36000" anchor="ctr"/>
                </a:tc>
                <a:tc>
                  <a:txBody>
                    <a:bodyPr/>
                    <a:lstStyle>
                      <a:lvl1pPr marL="0" algn="l" defTabSz="990570" rtl="0" eaLnBrk="1" latinLnBrk="0" hangingPunct="1">
                        <a:defRPr kumimoji="1" sz="1950" b="1" kern="1200">
                          <a:solidFill>
                            <a:schemeClr val="tx1"/>
                          </a:solidFill>
                          <a:latin typeface="Calibri"/>
                          <a:ea typeface="メイリオ"/>
                        </a:defRPr>
                      </a:lvl1pPr>
                      <a:lvl2pPr marL="495285" algn="l" defTabSz="990570" rtl="0" eaLnBrk="1" latinLnBrk="0" hangingPunct="1">
                        <a:defRPr kumimoji="1" sz="1950" b="1" kern="1200">
                          <a:solidFill>
                            <a:schemeClr val="tx1"/>
                          </a:solidFill>
                          <a:latin typeface="Calibri"/>
                          <a:ea typeface="メイリオ"/>
                        </a:defRPr>
                      </a:lvl2pPr>
                      <a:lvl3pPr marL="990570" algn="l" defTabSz="990570" rtl="0" eaLnBrk="1" latinLnBrk="0" hangingPunct="1">
                        <a:defRPr kumimoji="1" sz="1950" b="1" kern="1200">
                          <a:solidFill>
                            <a:schemeClr val="tx1"/>
                          </a:solidFill>
                          <a:latin typeface="Calibri"/>
                          <a:ea typeface="メイリオ"/>
                        </a:defRPr>
                      </a:lvl3pPr>
                      <a:lvl4pPr marL="1485854" algn="l" defTabSz="990570" rtl="0" eaLnBrk="1" latinLnBrk="0" hangingPunct="1">
                        <a:defRPr kumimoji="1" sz="1950" b="1" kern="1200">
                          <a:solidFill>
                            <a:schemeClr val="tx1"/>
                          </a:solidFill>
                          <a:latin typeface="Calibri"/>
                          <a:ea typeface="メイリオ"/>
                        </a:defRPr>
                      </a:lvl4pPr>
                      <a:lvl5pPr marL="1981139" algn="l" defTabSz="990570" rtl="0" eaLnBrk="1" latinLnBrk="0" hangingPunct="1">
                        <a:defRPr kumimoji="1" sz="1950" b="1" kern="1200">
                          <a:solidFill>
                            <a:schemeClr val="tx1"/>
                          </a:solidFill>
                          <a:latin typeface="Calibri"/>
                          <a:ea typeface="メイリオ"/>
                        </a:defRPr>
                      </a:lvl5pPr>
                      <a:lvl6pPr marL="2476424" algn="l" defTabSz="990570" rtl="0" eaLnBrk="1" latinLnBrk="0" hangingPunct="1">
                        <a:defRPr kumimoji="1" sz="1950" b="1" kern="1200">
                          <a:solidFill>
                            <a:schemeClr val="tx1"/>
                          </a:solidFill>
                          <a:latin typeface="Calibri"/>
                          <a:ea typeface="メイリオ"/>
                        </a:defRPr>
                      </a:lvl6pPr>
                      <a:lvl7pPr marL="2971709" algn="l" defTabSz="990570" rtl="0" eaLnBrk="1" latinLnBrk="0" hangingPunct="1">
                        <a:defRPr kumimoji="1" sz="1950" b="1" kern="1200">
                          <a:solidFill>
                            <a:schemeClr val="tx1"/>
                          </a:solidFill>
                          <a:latin typeface="Calibri"/>
                          <a:ea typeface="メイリオ"/>
                        </a:defRPr>
                      </a:lvl7pPr>
                      <a:lvl8pPr marL="3466993" algn="l" defTabSz="990570" rtl="0" eaLnBrk="1" latinLnBrk="0" hangingPunct="1">
                        <a:defRPr kumimoji="1" sz="1950" b="1" kern="1200">
                          <a:solidFill>
                            <a:schemeClr val="tx1"/>
                          </a:solidFill>
                          <a:latin typeface="Calibri"/>
                          <a:ea typeface="メイリオ"/>
                        </a:defRPr>
                      </a:lvl8pPr>
                      <a:lvl9pPr marL="3962278" algn="l" defTabSz="990570" rtl="0" eaLnBrk="1" latinLnBrk="0" hangingPunct="1">
                        <a:defRPr kumimoji="1" sz="1950" b="1" kern="1200">
                          <a:solidFill>
                            <a:schemeClr val="tx1"/>
                          </a:solidFill>
                          <a:latin typeface="Calibri"/>
                          <a:ea typeface="メイリオ"/>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u="none">
                          <a:solidFill>
                            <a:schemeClr val="tx1"/>
                          </a:solidFill>
                          <a:latin typeface="メイリオ" panose="020B0604030504040204" pitchFamily="50" charset="-128"/>
                          <a:ea typeface="メイリオ" panose="020B0604030504040204" pitchFamily="50" charset="-128"/>
                        </a:rPr>
                        <a:t>－</a:t>
                      </a:r>
                    </a:p>
                  </a:txBody>
                  <a:tcPr marL="54000" marR="54000" marT="36000" marB="36000" anchor="ctr"/>
                </a:tc>
                <a:extLst>
                  <a:ext uri="{0D108BD9-81ED-4DB2-BD59-A6C34878D82A}">
                    <a16:rowId xmlns:a16="http://schemas.microsoft.com/office/drawing/2014/main" val="1972016850"/>
                  </a:ext>
                </a:extLst>
              </a:tr>
              <a:tr h="0">
                <a:tc vMerge="1">
                  <a:txBody>
                    <a:bodyPr/>
                    <a:lstStyle/>
                    <a:p>
                      <a:pPr algn="ctr"/>
                      <a:endParaRPr kumimoji="1" lang="ja-JP" altLang="en-US" sz="900">
                        <a:latin typeface="メイリオ" panose="020B0604030504040204" pitchFamily="50" charset="-128"/>
                        <a:ea typeface="メイリオ" panose="020B0604030504040204" pitchFamily="50" charset="-128"/>
                      </a:endParaRPr>
                    </a:p>
                  </a:txBody>
                  <a:tcPr marL="54000" marR="54000" marT="36000" marB="36000" anchor="ctr">
                    <a:solidFill>
                      <a:srgbClr val="E9EDF4"/>
                    </a:solidFill>
                  </a:tcPr>
                </a:tc>
                <a:tc>
                  <a:txBody>
                    <a:bodyPr/>
                    <a:lstStyle/>
                    <a:p>
                      <a:pPr algn="ctr"/>
                      <a:r>
                        <a:rPr kumimoji="1" lang="ja-JP" altLang="en-US" sz="1000" b="1" u="sng">
                          <a:solidFill>
                            <a:srgbClr val="0070C0"/>
                          </a:solidFill>
                          <a:latin typeface="メイリオ" panose="020B0604030504040204" pitchFamily="50" charset="-128"/>
                          <a:ea typeface="メイリオ" panose="020B0604030504040204" pitchFamily="50" charset="-128"/>
                        </a:rPr>
                        <a:t>地域貢献活動</a:t>
                      </a:r>
                    </a:p>
                  </a:txBody>
                  <a:tcPr marL="54000" marR="54000" marT="36000" marB="36000" anchor="ctr"/>
                </a:tc>
                <a:tc gridSpan="2">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lang="ja-JP" altLang="en-US" sz="1000" b="1" u="sng">
                          <a:solidFill>
                            <a:srgbClr val="0070C0"/>
                          </a:solidFill>
                          <a:latin typeface="メイリオ" panose="020B0604030504040204" pitchFamily="50" charset="-128"/>
                          <a:ea typeface="メイリオ" panose="020B0604030504040204" pitchFamily="50" charset="-128"/>
                        </a:rPr>
                        <a:t>参加することが望ましい</a:t>
                      </a:r>
                    </a:p>
                  </a:txBody>
                  <a:tcPr marL="54000" marR="54000" marT="36000" marB="36000" anchor="ctr"/>
                </a:tc>
                <a:tc hMerge="1">
                  <a:txBody>
                    <a:bodyPr/>
                    <a:lstStyle/>
                    <a:p>
                      <a:pPr algn="ctr"/>
                      <a:endParaRPr lang="ja-JP" altLang="en-US" sz="1200">
                        <a:latin typeface="ＭＳ ゴシック" panose="020B0609070205080204" pitchFamily="49" charset="-128"/>
                        <a:ea typeface="ＭＳ ゴシック" panose="020B0609070205080204" pitchFamily="49" charset="-128"/>
                      </a:endParaRPr>
                    </a:p>
                  </a:txBody>
                  <a:tcPr marT="36000" marB="36000" anchor="ctr"/>
                </a:tc>
                <a:tc gridSpan="3">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a:latin typeface="メイリオ" panose="020B0604030504040204" pitchFamily="50" charset="-128"/>
                          <a:ea typeface="メイリオ" panose="020B0604030504040204" pitchFamily="50" charset="-128"/>
                        </a:rPr>
                        <a:t>－　</a:t>
                      </a:r>
                      <a:endParaRPr kumimoji="1" lang="ja-JP" altLang="en-US" sz="1000" b="1" u="sng">
                        <a:solidFill>
                          <a:srgbClr val="0070C0"/>
                        </a:solidFill>
                        <a:latin typeface="メイリオ" panose="020B0604030504040204" pitchFamily="50" charset="-128"/>
                        <a:ea typeface="メイリオ" panose="020B0604030504040204" pitchFamily="50" charset="-128"/>
                      </a:endParaRPr>
                    </a:p>
                  </a:txBody>
                  <a:tcPr marL="54000" marR="54000" marT="36000" marB="36000" anchor="ctr"/>
                </a:tc>
                <a:tc hMerge="1">
                  <a:txBody>
                    <a:bodyPr/>
                    <a:lstStyle/>
                    <a:p>
                      <a:endParaRPr kumimoji="1" lang="ja-JP" altLang="en-US"/>
                    </a:p>
                  </a:txBody>
                  <a:tcPr/>
                </a:tc>
                <a:tc hMerge="1">
                  <a:txBody>
                    <a:bodyPr/>
                    <a:lstStyle/>
                    <a:p>
                      <a:pPr algn="ctr"/>
                      <a:endParaRPr lang="ja-JP" altLang="en-US" sz="1100">
                        <a:latin typeface="+mn-ea"/>
                        <a:ea typeface="+mn-ea"/>
                      </a:endParaRPr>
                    </a:p>
                  </a:txBody>
                  <a:tcPr marL="54000" marR="54000" marT="36000" marB="36000" anchor="ctr"/>
                </a:tc>
                <a:extLst>
                  <a:ext uri="{0D108BD9-81ED-4DB2-BD59-A6C34878D82A}">
                    <a16:rowId xmlns:a16="http://schemas.microsoft.com/office/drawing/2014/main" val="3149835451"/>
                  </a:ext>
                </a:extLst>
              </a:tr>
              <a:tr h="0">
                <a:tc rowSpan="4">
                  <a:txBody>
                    <a:bodyPr/>
                    <a:lstStyle/>
                    <a:p>
                      <a:pPr algn="ctr"/>
                      <a:r>
                        <a:rPr kumimoji="1" lang="ja-JP" altLang="en-US" sz="900">
                          <a:latin typeface="メイリオ" panose="020B0604030504040204" pitchFamily="50" charset="-128"/>
                          <a:ea typeface="メイリオ" panose="020B0604030504040204" pitchFamily="50" charset="-128"/>
                        </a:rPr>
                        <a:t>アウトカムに関する</a:t>
                      </a:r>
                      <a:endParaRPr kumimoji="1" lang="en-US" altLang="ja-JP" sz="900">
                        <a:latin typeface="メイリオ" panose="020B0604030504040204" pitchFamily="50" charset="-128"/>
                        <a:ea typeface="メイリオ" panose="020B0604030504040204" pitchFamily="50" charset="-128"/>
                      </a:endParaRPr>
                    </a:p>
                    <a:p>
                      <a:pPr algn="ctr"/>
                      <a:r>
                        <a:rPr kumimoji="1" lang="ja-JP" altLang="en-US" sz="900">
                          <a:latin typeface="メイリオ" panose="020B0604030504040204" pitchFamily="50" charset="-128"/>
                          <a:ea typeface="メイリオ" panose="020B0604030504040204" pitchFamily="50" charset="-128"/>
                        </a:rPr>
                        <a:t>施設基準</a:t>
                      </a:r>
                    </a:p>
                  </a:txBody>
                  <a:tcPr marL="54000" marR="54000" marT="36000" marB="36000" anchor="ct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b="0" u="none">
                          <a:solidFill>
                            <a:schemeClr val="tx1"/>
                          </a:solidFill>
                          <a:latin typeface="メイリオ" panose="020B0604030504040204" pitchFamily="50" charset="-128"/>
                          <a:ea typeface="メイリオ" panose="020B0604030504040204" pitchFamily="50" charset="-128"/>
                        </a:rPr>
                        <a:t>新規入院患者のうちの、</a:t>
                      </a:r>
                      <a:endParaRPr kumimoji="1" lang="en-US" altLang="ja-JP" sz="1000" b="0" u="none">
                        <a:solidFill>
                          <a:schemeClr val="tx1"/>
                        </a:solidFill>
                        <a:latin typeface="メイリオ" panose="020B0604030504040204" pitchFamily="50" charset="-128"/>
                        <a:ea typeface="メイリオ" panose="020B0604030504040204" pitchFamily="50" charset="-128"/>
                      </a:endParaRPr>
                    </a:p>
                    <a:p>
                      <a:pPr algn="ctr"/>
                      <a:r>
                        <a:rPr kumimoji="1" lang="ja-JP" altLang="en-US" sz="1000" b="0" u="none">
                          <a:solidFill>
                            <a:schemeClr val="tx1"/>
                          </a:solidFill>
                          <a:latin typeface="メイリオ" panose="020B0604030504040204" pitchFamily="50" charset="-128"/>
                          <a:ea typeface="メイリオ" panose="020B0604030504040204" pitchFamily="50" charset="-128"/>
                        </a:rPr>
                        <a:t>重症の患者の割合</a:t>
                      </a:r>
                      <a:endParaRPr kumimoji="1" lang="en-US" altLang="ja-JP" sz="1000" b="0" u="none">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gridSpan="2">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00" b="0" u="none" kern="1200">
                          <a:solidFill>
                            <a:schemeClr val="tx1"/>
                          </a:solidFill>
                          <a:latin typeface="メイリオ" panose="020B0604030504040204" pitchFamily="50" charset="-128"/>
                          <a:ea typeface="メイリオ" panose="020B0604030504040204" pitchFamily="50" charset="-128"/>
                        </a:rPr>
                        <a:t>４割以上</a:t>
                      </a:r>
                      <a:endParaRPr kumimoji="1" lang="ja-JP" altLang="en-US" sz="1000" b="0" u="none" kern="1200">
                        <a:solidFill>
                          <a:schemeClr val="tx1"/>
                        </a:solidFill>
                        <a:latin typeface="メイリオ" panose="020B0604030504040204" pitchFamily="50" charset="-128"/>
                        <a:ea typeface="メイリオ" panose="020B0604030504040204" pitchFamily="50" charset="-128"/>
                        <a:cs typeface="+mn-cs"/>
                      </a:endParaRPr>
                    </a:p>
                  </a:txBody>
                  <a:tcPr marL="54000" marR="54000" marT="36000" marB="36000"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100">
                        <a:latin typeface="+mn-ea"/>
                        <a:ea typeface="+mn-ea"/>
                      </a:endParaRPr>
                    </a:p>
                  </a:txBody>
                  <a:tcPr marL="54000" marR="54000" marT="36000" marB="36000" anchor="ctr"/>
                </a:tc>
                <a:tc gridSpan="2">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00" b="0" u="none" kern="1200">
                          <a:solidFill>
                            <a:schemeClr val="tx1"/>
                          </a:solidFill>
                          <a:latin typeface="メイリオ" panose="020B0604030504040204" pitchFamily="50" charset="-128"/>
                          <a:ea typeface="メイリオ" panose="020B0604030504040204" pitchFamily="50" charset="-128"/>
                        </a:rPr>
                        <a:t>３割以上</a:t>
                      </a:r>
                      <a:endParaRPr kumimoji="1" lang="ja-JP" altLang="en-US" sz="1000" b="0" u="none" kern="1200">
                        <a:solidFill>
                          <a:schemeClr val="tx1"/>
                        </a:solidFill>
                        <a:latin typeface="メイリオ" panose="020B0604030504040204" pitchFamily="50" charset="-128"/>
                        <a:ea typeface="メイリオ" panose="020B0604030504040204" pitchFamily="50" charset="-128"/>
                        <a:cs typeface="+mn-cs"/>
                      </a:endParaRPr>
                    </a:p>
                  </a:txBody>
                  <a:tcPr marL="54000" marR="54000" marT="36000" marB="36000"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100">
                        <a:latin typeface="+mn-ea"/>
                        <a:ea typeface="+mn-ea"/>
                      </a:endParaRPr>
                    </a:p>
                  </a:txBody>
                  <a:tcPr marL="54000" marR="54000" marT="36000" marB="36000" anchor="ct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b="0" u="none">
                          <a:solidFill>
                            <a:schemeClr val="tx1"/>
                          </a:solidFill>
                          <a:latin typeface="メイリオ" panose="020B0604030504040204" pitchFamily="50" charset="-128"/>
                          <a:ea typeface="メイリオ" panose="020B0604030504040204" pitchFamily="50" charset="-128"/>
                        </a:rPr>
                        <a:t>－</a:t>
                      </a:r>
                    </a:p>
                  </a:txBody>
                  <a:tcPr marL="54000" marR="54000" marT="36000" marB="36000" anchor="ctr"/>
                </a:tc>
                <a:extLst>
                  <a:ext uri="{0D108BD9-81ED-4DB2-BD59-A6C34878D82A}">
                    <a16:rowId xmlns:a16="http://schemas.microsoft.com/office/drawing/2014/main" val="2983255994"/>
                  </a:ext>
                </a:extLst>
              </a:tr>
              <a:tr h="222467">
                <a:tc vMerge="1">
                  <a:txBody>
                    <a:bodyPr/>
                    <a:lstStyle/>
                    <a:p>
                      <a:pPr algn="ctr"/>
                      <a:endParaRPr kumimoji="1" lang="ja-JP" altLang="en-US" sz="1100">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000">
                          <a:latin typeface="メイリオ" panose="020B0604030504040204" pitchFamily="50" charset="-128"/>
                          <a:ea typeface="メイリオ" panose="020B0604030504040204" pitchFamily="50" charset="-128"/>
                        </a:rPr>
                        <a:t>自宅等に退院する割合</a:t>
                      </a:r>
                    </a:p>
                  </a:txBody>
                  <a:tcPr marL="54000" marR="54000" marT="36000" marB="36000" anchor="ctr"/>
                </a:tc>
                <a:tc gridSpan="4">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000" u="none">
                          <a:solidFill>
                            <a:schemeClr val="tx1"/>
                          </a:solidFill>
                          <a:latin typeface="メイリオ" panose="020B0604030504040204" pitchFamily="50" charset="-128"/>
                          <a:ea typeface="メイリオ" panose="020B0604030504040204" pitchFamily="50" charset="-128"/>
                        </a:rPr>
                        <a:t>7</a:t>
                      </a:r>
                      <a:r>
                        <a:rPr kumimoji="1" lang="ja-JP" altLang="en-US" sz="1000" u="none">
                          <a:solidFill>
                            <a:schemeClr val="tx1"/>
                          </a:solidFill>
                          <a:latin typeface="メイリオ" panose="020B0604030504040204" pitchFamily="50" charset="-128"/>
                          <a:ea typeface="メイリオ" panose="020B0604030504040204" pitchFamily="50" charset="-128"/>
                        </a:rPr>
                        <a:t>割以上</a:t>
                      </a:r>
                      <a:endParaRPr kumimoji="1" lang="en-US" altLang="ja-JP" sz="1000" u="none">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hMerge="1">
                  <a:txBody>
                    <a:bodyPr/>
                    <a:lstStyle/>
                    <a:p>
                      <a:pPr algn="ctr"/>
                      <a:endParaRPr kumimoji="1" lang="ja-JP" altLang="en-US" sz="1400" u="none">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hMerge="1">
                  <a:txBody>
                    <a:bodyPr/>
                    <a:lstStyle/>
                    <a:p>
                      <a:pPr algn="ctr"/>
                      <a:endParaRPr kumimoji="1" lang="ja-JP" altLang="en-US" sz="1400" u="none">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hMerge="1">
                  <a:txBody>
                    <a:bodyPr/>
                    <a:lstStyle/>
                    <a:p>
                      <a:pPr algn="ctr"/>
                      <a:endParaRPr kumimoji="1" lang="ja-JP" altLang="en-US" sz="1400" u="none">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endParaRPr kumimoji="1" lang="ja-JP" altLang="en-US" sz="1000" u="none">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extLst>
                  <a:ext uri="{0D108BD9-81ED-4DB2-BD59-A6C34878D82A}">
                    <a16:rowId xmlns:a16="http://schemas.microsoft.com/office/drawing/2014/main" val="1203102455"/>
                  </a:ext>
                </a:extLst>
              </a:tr>
              <a:tr h="222467">
                <a:tc vMerge="1">
                  <a:txBody>
                    <a:bodyPr/>
                    <a:lstStyle/>
                    <a:p>
                      <a:pPr algn="ctr"/>
                      <a:endParaRPr kumimoji="1" lang="ja-JP" altLang="en-US" sz="1100">
                        <a:latin typeface="メイリオ" panose="020B0604030504040204" pitchFamily="50" charset="-128"/>
                        <a:ea typeface="メイリオ" panose="020B0604030504040204" pitchFamily="50" charset="-128"/>
                      </a:endParaRPr>
                    </a:p>
                  </a:txBody>
                  <a:tcPr marL="54000" marR="54000" marT="36000" marB="36000" anchor="ct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a:latin typeface="メイリオ" panose="020B0604030504040204" pitchFamily="50" charset="-128"/>
                          <a:ea typeface="メイリオ" panose="020B0604030504040204" pitchFamily="50" charset="-128"/>
                        </a:rPr>
                        <a:t>リハビリテーション実績指数</a:t>
                      </a:r>
                    </a:p>
                  </a:txBody>
                  <a:tcPr marL="54000" marR="54000" marT="36000" marB="36000" anchor="ct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en-US" altLang="ja-JP" sz="1000" u="none">
                          <a:solidFill>
                            <a:schemeClr val="tx1"/>
                          </a:solidFill>
                          <a:latin typeface="メイリオ" panose="020B0604030504040204" pitchFamily="50" charset="-128"/>
                          <a:ea typeface="メイリオ" panose="020B0604030504040204" pitchFamily="50" charset="-128"/>
                        </a:rPr>
                        <a:t>40</a:t>
                      </a:r>
                      <a:r>
                        <a:rPr kumimoji="1" lang="ja-JP" altLang="en-US" sz="1000" u="none">
                          <a:solidFill>
                            <a:schemeClr val="tx1"/>
                          </a:solidFill>
                          <a:latin typeface="メイリオ" panose="020B0604030504040204" pitchFamily="50" charset="-128"/>
                          <a:ea typeface="メイリオ" panose="020B0604030504040204" pitchFamily="50" charset="-128"/>
                        </a:rPr>
                        <a:t>以上</a:t>
                      </a:r>
                      <a:endParaRPr kumimoji="1" lang="ja-JP" altLang="en-US" sz="1000" b="1" u="none">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u="none">
                          <a:solidFill>
                            <a:schemeClr val="tx1"/>
                          </a:solidFill>
                          <a:latin typeface="メイリオ" panose="020B0604030504040204" pitchFamily="50" charset="-128"/>
                          <a:ea typeface="メイリオ" panose="020B0604030504040204" pitchFamily="50" charset="-128"/>
                        </a:rPr>
                        <a:t>－</a:t>
                      </a:r>
                    </a:p>
                  </a:txBody>
                  <a:tcPr marL="54000" marR="54000" marT="36000" marB="36000" anchor="ct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lang="en-US" altLang="ja-JP" sz="1000" u="none">
                          <a:solidFill>
                            <a:schemeClr val="tx1"/>
                          </a:solidFill>
                          <a:latin typeface="メイリオ" panose="020B0604030504040204" pitchFamily="50" charset="-128"/>
                          <a:ea typeface="メイリオ" panose="020B0604030504040204" pitchFamily="50" charset="-128"/>
                        </a:rPr>
                        <a:t>35</a:t>
                      </a:r>
                      <a:r>
                        <a:rPr lang="ja-JP" altLang="en-US" sz="1000" u="none">
                          <a:solidFill>
                            <a:schemeClr val="tx1"/>
                          </a:solidFill>
                          <a:latin typeface="メイリオ" panose="020B0604030504040204" pitchFamily="50" charset="-128"/>
                          <a:ea typeface="メイリオ" panose="020B0604030504040204" pitchFamily="50" charset="-128"/>
                        </a:rPr>
                        <a:t>以上</a:t>
                      </a:r>
                      <a:endParaRPr lang="ja-JP" altLang="en-US" sz="1000" b="1" u="none">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a:latin typeface="メイリオ" panose="020B0604030504040204" pitchFamily="50" charset="-128"/>
                          <a:ea typeface="メイリオ" panose="020B0604030504040204" pitchFamily="50" charset="-128"/>
                        </a:rPr>
                        <a:t>－</a:t>
                      </a:r>
                    </a:p>
                  </a:txBody>
                  <a:tcPr marL="54000" marR="54000" marT="36000" marB="36000" anchor="ct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a:latin typeface="メイリオ" panose="020B0604030504040204" pitchFamily="50" charset="-128"/>
                          <a:ea typeface="メイリオ" panose="020B0604030504040204" pitchFamily="50" charset="-128"/>
                        </a:rPr>
                        <a:t>－</a:t>
                      </a:r>
                    </a:p>
                  </a:txBody>
                  <a:tcPr marL="54000" marR="54000" marT="36000" marB="36000" anchor="ctr"/>
                </a:tc>
                <a:extLst>
                  <a:ext uri="{0D108BD9-81ED-4DB2-BD59-A6C34878D82A}">
                    <a16:rowId xmlns:a16="http://schemas.microsoft.com/office/drawing/2014/main" val="795942642"/>
                  </a:ext>
                </a:extLst>
              </a:tr>
              <a:tr h="222467">
                <a:tc vMerge="1">
                  <a:txBody>
                    <a:bodyPr/>
                    <a:lstStyle/>
                    <a:p>
                      <a:pPr algn="ctr"/>
                      <a:endParaRPr kumimoji="1" lang="ja-JP" altLang="en-US" sz="1100">
                        <a:latin typeface="メイリオ" panose="020B0604030504040204" pitchFamily="50" charset="-128"/>
                        <a:ea typeface="メイリオ" panose="020B0604030504040204" pitchFamily="50" charset="-128"/>
                      </a:endParaRPr>
                    </a:p>
                  </a:txBody>
                  <a:tcPr marL="54000" marR="54000" marT="36000" marB="36000" anchor="ct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a:latin typeface="メイリオ" panose="020B0604030504040204" pitchFamily="50" charset="-128"/>
                          <a:ea typeface="メイリオ" panose="020B0604030504040204" pitchFamily="50" charset="-128"/>
                        </a:rPr>
                        <a:t>入院時に重症であった患者の</a:t>
                      </a:r>
                      <a:endParaRPr kumimoji="1" lang="en-US" altLang="ja-JP" sz="1000">
                        <a:latin typeface="メイリオ" panose="020B0604030504040204" pitchFamily="50" charset="-128"/>
                        <a:ea typeface="メイリオ" panose="020B0604030504040204" pitchFamily="50" charset="-128"/>
                      </a:endParaRPr>
                    </a:p>
                    <a:p>
                      <a:pPr algn="ctr"/>
                      <a:r>
                        <a:rPr kumimoji="1" lang="ja-JP" altLang="en-US" sz="1000">
                          <a:latin typeface="メイリオ" panose="020B0604030504040204" pitchFamily="50" charset="-128"/>
                          <a:ea typeface="メイリオ" panose="020B0604030504040204" pitchFamily="50" charset="-128"/>
                        </a:rPr>
                        <a:t>退院時の日常生活機能評価</a:t>
                      </a:r>
                      <a:endParaRPr kumimoji="1" lang="en-US" altLang="ja-JP" sz="1000">
                        <a:latin typeface="メイリオ" panose="020B0604030504040204" pitchFamily="50" charset="-128"/>
                        <a:ea typeface="メイリオ" panose="020B0604030504040204" pitchFamily="50" charset="-128"/>
                      </a:endParaRPr>
                    </a:p>
                    <a:p>
                      <a:pPr algn="ctr"/>
                      <a:r>
                        <a:rPr kumimoji="1" lang="ja-JP" altLang="en-US" sz="1000" u="none">
                          <a:solidFill>
                            <a:schemeClr val="tx1"/>
                          </a:solidFill>
                          <a:latin typeface="メイリオ" panose="020B0604030504040204" pitchFamily="50" charset="-128"/>
                          <a:ea typeface="メイリオ" panose="020B0604030504040204" pitchFamily="50" charset="-128"/>
                        </a:rPr>
                        <a:t>（）内は</a:t>
                      </a:r>
                      <a:r>
                        <a:rPr kumimoji="1" lang="en-US" altLang="ja-JP" sz="1000" u="none">
                          <a:solidFill>
                            <a:schemeClr val="tx1"/>
                          </a:solidFill>
                          <a:latin typeface="メイリオ" panose="020B0604030504040204" pitchFamily="50" charset="-128"/>
                          <a:ea typeface="メイリオ" panose="020B0604030504040204" pitchFamily="50" charset="-128"/>
                        </a:rPr>
                        <a:t>FIM</a:t>
                      </a:r>
                      <a:r>
                        <a:rPr kumimoji="1" lang="ja-JP" altLang="en-US" sz="1000" u="none">
                          <a:solidFill>
                            <a:schemeClr val="tx1"/>
                          </a:solidFill>
                          <a:latin typeface="メイリオ" panose="020B0604030504040204" pitchFamily="50" charset="-128"/>
                          <a:ea typeface="メイリオ" panose="020B0604030504040204" pitchFamily="50" charset="-128"/>
                        </a:rPr>
                        <a:t>総得点</a:t>
                      </a:r>
                    </a:p>
                  </a:txBody>
                  <a:tcPr marL="54000" marR="54000" marT="36000" marB="36000" anchor="ctr"/>
                </a:tc>
                <a:tc gridSpan="2">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b="0" u="none">
                          <a:solidFill>
                            <a:schemeClr val="tx1"/>
                          </a:solidFill>
                          <a:latin typeface="メイリオ" panose="020B0604030504040204" pitchFamily="50" charset="-128"/>
                          <a:ea typeface="メイリオ" panose="020B0604030504040204" pitchFamily="50" charset="-128"/>
                        </a:rPr>
                        <a:t>３割以上が４点（</a:t>
                      </a:r>
                      <a:r>
                        <a:rPr kumimoji="1" lang="en-US" altLang="ja-JP" sz="1000" b="0" u="none">
                          <a:solidFill>
                            <a:schemeClr val="tx1"/>
                          </a:solidFill>
                          <a:latin typeface="メイリオ" panose="020B0604030504040204" pitchFamily="50" charset="-128"/>
                          <a:ea typeface="メイリオ" panose="020B0604030504040204" pitchFamily="50" charset="-128"/>
                        </a:rPr>
                        <a:t>16</a:t>
                      </a:r>
                      <a:r>
                        <a:rPr kumimoji="1" lang="ja-JP" altLang="en-US" sz="1000" b="0" u="none">
                          <a:solidFill>
                            <a:schemeClr val="tx1"/>
                          </a:solidFill>
                          <a:latin typeface="メイリオ" panose="020B0604030504040204" pitchFamily="50" charset="-128"/>
                          <a:ea typeface="メイリオ" panose="020B0604030504040204" pitchFamily="50" charset="-128"/>
                        </a:rPr>
                        <a:t>点）以上改善</a:t>
                      </a:r>
                    </a:p>
                  </a:txBody>
                  <a:tcPr marL="54000" marR="54000" marT="36000" marB="36000" anchor="ctr"/>
                </a:tc>
                <a:tc hMerge="1">
                  <a:txBody>
                    <a:bodyPr/>
                    <a:lstStyle/>
                    <a:p>
                      <a:pPr algn="ctr"/>
                      <a:endParaRPr kumimoji="1" lang="ja-JP" altLang="en-US" sz="1200">
                        <a:latin typeface="ＭＳ ゴシック" panose="020B0609070205080204" pitchFamily="49" charset="-128"/>
                        <a:ea typeface="ＭＳ ゴシック" panose="020B0609070205080204" pitchFamily="49" charset="-128"/>
                      </a:endParaRPr>
                    </a:p>
                  </a:txBody>
                  <a:tcPr marT="36000" marB="36000" anchor="ctr"/>
                </a:tc>
                <a:tc gridSpan="2">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b="0" u="none">
                          <a:solidFill>
                            <a:schemeClr val="tx1"/>
                          </a:solidFill>
                          <a:latin typeface="メイリオ" panose="020B0604030504040204" pitchFamily="50" charset="-128"/>
                          <a:ea typeface="メイリオ" panose="020B0604030504040204" pitchFamily="50" charset="-128"/>
                        </a:rPr>
                        <a:t>３割以上が３点（</a:t>
                      </a:r>
                      <a:r>
                        <a:rPr kumimoji="1" lang="en-US" altLang="ja-JP" sz="1000" b="0" u="none">
                          <a:solidFill>
                            <a:schemeClr val="tx1"/>
                          </a:solidFill>
                          <a:latin typeface="メイリオ" panose="020B0604030504040204" pitchFamily="50" charset="-128"/>
                          <a:ea typeface="メイリオ" panose="020B0604030504040204" pitchFamily="50" charset="-128"/>
                        </a:rPr>
                        <a:t>12</a:t>
                      </a:r>
                      <a:r>
                        <a:rPr kumimoji="1" lang="ja-JP" altLang="en-US" sz="1000" b="0" u="none">
                          <a:solidFill>
                            <a:schemeClr val="tx1"/>
                          </a:solidFill>
                          <a:latin typeface="メイリオ" panose="020B0604030504040204" pitchFamily="50" charset="-128"/>
                          <a:ea typeface="メイリオ" panose="020B0604030504040204" pitchFamily="50" charset="-128"/>
                        </a:rPr>
                        <a:t>点）以上改善</a:t>
                      </a:r>
                      <a:endParaRPr kumimoji="1" lang="en-US" altLang="ja-JP" sz="1000" b="0" u="none">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Calibri"/>
                          <a:ea typeface="メイリオ"/>
                        </a:defRPr>
                      </a:lvl1pPr>
                      <a:lvl2pPr marL="495285" algn="l" defTabSz="990570" rtl="0" eaLnBrk="1" latinLnBrk="0" hangingPunct="1">
                        <a:defRPr kumimoji="1" sz="1950" kern="1200">
                          <a:solidFill>
                            <a:schemeClr val="tx1"/>
                          </a:solidFill>
                          <a:latin typeface="Calibri"/>
                          <a:ea typeface="メイリオ"/>
                        </a:defRPr>
                      </a:lvl2pPr>
                      <a:lvl3pPr marL="990570" algn="l" defTabSz="990570" rtl="0" eaLnBrk="1" latinLnBrk="0" hangingPunct="1">
                        <a:defRPr kumimoji="1" sz="1950" kern="1200">
                          <a:solidFill>
                            <a:schemeClr val="tx1"/>
                          </a:solidFill>
                          <a:latin typeface="Calibri"/>
                          <a:ea typeface="メイリオ"/>
                        </a:defRPr>
                      </a:lvl3pPr>
                      <a:lvl4pPr marL="1485854" algn="l" defTabSz="990570" rtl="0" eaLnBrk="1" latinLnBrk="0" hangingPunct="1">
                        <a:defRPr kumimoji="1" sz="1950" kern="1200">
                          <a:solidFill>
                            <a:schemeClr val="tx1"/>
                          </a:solidFill>
                          <a:latin typeface="Calibri"/>
                          <a:ea typeface="メイリオ"/>
                        </a:defRPr>
                      </a:lvl4pPr>
                      <a:lvl5pPr marL="1981139" algn="l" defTabSz="990570" rtl="0" eaLnBrk="1" latinLnBrk="0" hangingPunct="1">
                        <a:defRPr kumimoji="1" sz="1950" kern="1200">
                          <a:solidFill>
                            <a:schemeClr val="tx1"/>
                          </a:solidFill>
                          <a:latin typeface="Calibri"/>
                          <a:ea typeface="メイリオ"/>
                        </a:defRPr>
                      </a:lvl5pPr>
                      <a:lvl6pPr marL="2476424" algn="l" defTabSz="990570" rtl="0" eaLnBrk="1" latinLnBrk="0" hangingPunct="1">
                        <a:defRPr kumimoji="1" sz="1950" kern="1200">
                          <a:solidFill>
                            <a:schemeClr val="tx1"/>
                          </a:solidFill>
                          <a:latin typeface="Calibri"/>
                          <a:ea typeface="メイリオ"/>
                        </a:defRPr>
                      </a:lvl6pPr>
                      <a:lvl7pPr marL="2971709" algn="l" defTabSz="990570" rtl="0" eaLnBrk="1" latinLnBrk="0" hangingPunct="1">
                        <a:defRPr kumimoji="1" sz="1950" kern="1200">
                          <a:solidFill>
                            <a:schemeClr val="tx1"/>
                          </a:solidFill>
                          <a:latin typeface="Calibri"/>
                          <a:ea typeface="メイリオ"/>
                        </a:defRPr>
                      </a:lvl7pPr>
                      <a:lvl8pPr marL="3466993" algn="l" defTabSz="990570" rtl="0" eaLnBrk="1" latinLnBrk="0" hangingPunct="1">
                        <a:defRPr kumimoji="1" sz="1950" kern="1200">
                          <a:solidFill>
                            <a:schemeClr val="tx1"/>
                          </a:solidFill>
                          <a:latin typeface="Calibri"/>
                          <a:ea typeface="メイリオ"/>
                        </a:defRPr>
                      </a:lvl8pPr>
                      <a:lvl9pPr marL="3962278" algn="l" defTabSz="990570" rtl="0" eaLnBrk="1" latinLnBrk="0" hangingPunct="1">
                        <a:defRPr kumimoji="1" sz="1950" kern="1200">
                          <a:solidFill>
                            <a:schemeClr val="tx1"/>
                          </a:solidFill>
                          <a:latin typeface="Calibri"/>
                          <a:ea typeface="メイリオ"/>
                        </a:defRPr>
                      </a:lvl9pPr>
                    </a:lstStyle>
                    <a:p>
                      <a:pPr algn="ctr"/>
                      <a:r>
                        <a:rPr kumimoji="1" lang="ja-JP" altLang="en-US" sz="1000" dirty="0">
                          <a:latin typeface="メイリオ" panose="020B0604030504040204" pitchFamily="50" charset="-128"/>
                          <a:ea typeface="メイリオ" panose="020B0604030504040204" pitchFamily="50" charset="-128"/>
                        </a:rPr>
                        <a:t>－</a:t>
                      </a:r>
                    </a:p>
                  </a:txBody>
                  <a:tcPr marL="54000" marR="54000" marT="36000" marB="36000" anchor="ctr"/>
                </a:tc>
                <a:extLst>
                  <a:ext uri="{0D108BD9-81ED-4DB2-BD59-A6C34878D82A}">
                    <a16:rowId xmlns:a16="http://schemas.microsoft.com/office/drawing/2014/main" val="167508963"/>
                  </a:ext>
                </a:extLst>
              </a:tr>
            </a:tbl>
          </a:graphicData>
        </a:graphic>
      </p:graphicFrame>
      <p:graphicFrame>
        <p:nvGraphicFramePr>
          <p:cNvPr id="9" name="表 8">
            <a:extLst>
              <a:ext uri="{FF2B5EF4-FFF2-40B4-BE49-F238E27FC236}">
                <a16:creationId xmlns:a16="http://schemas.microsoft.com/office/drawing/2014/main" id="{D11526AC-9D8A-63CD-EB8C-27A63C020052}"/>
              </a:ext>
            </a:extLst>
          </p:cNvPr>
          <p:cNvGraphicFramePr>
            <a:graphicFrameLocks noGrp="1"/>
          </p:cNvGraphicFramePr>
          <p:nvPr/>
        </p:nvGraphicFramePr>
        <p:xfrm>
          <a:off x="190287" y="5928833"/>
          <a:ext cx="9525422" cy="407280"/>
        </p:xfrm>
        <a:graphic>
          <a:graphicData uri="http://schemas.openxmlformats.org/drawingml/2006/table">
            <a:tbl>
              <a:tblPr firstRow="1" bandRow="1">
                <a:tableStyleId>{69CF1AB2-1976-4502-BF36-3FF5EA218861}</a:tableStyleId>
              </a:tblPr>
              <a:tblGrid>
                <a:gridCol w="2496927">
                  <a:extLst>
                    <a:ext uri="{9D8B030D-6E8A-4147-A177-3AD203B41FA5}">
                      <a16:colId xmlns:a16="http://schemas.microsoft.com/office/drawing/2014/main" val="20000"/>
                    </a:ext>
                  </a:extLst>
                </a:gridCol>
                <a:gridCol w="1405699">
                  <a:extLst>
                    <a:ext uri="{9D8B030D-6E8A-4147-A177-3AD203B41FA5}">
                      <a16:colId xmlns:a16="http://schemas.microsoft.com/office/drawing/2014/main" val="3556526596"/>
                    </a:ext>
                  </a:extLst>
                </a:gridCol>
                <a:gridCol w="1405699">
                  <a:extLst>
                    <a:ext uri="{9D8B030D-6E8A-4147-A177-3AD203B41FA5}">
                      <a16:colId xmlns:a16="http://schemas.microsoft.com/office/drawing/2014/main" val="294588702"/>
                    </a:ext>
                  </a:extLst>
                </a:gridCol>
                <a:gridCol w="1405699">
                  <a:extLst>
                    <a:ext uri="{9D8B030D-6E8A-4147-A177-3AD203B41FA5}">
                      <a16:colId xmlns:a16="http://schemas.microsoft.com/office/drawing/2014/main" val="20003"/>
                    </a:ext>
                  </a:extLst>
                </a:gridCol>
                <a:gridCol w="1405699">
                  <a:extLst>
                    <a:ext uri="{9D8B030D-6E8A-4147-A177-3AD203B41FA5}">
                      <a16:colId xmlns:a16="http://schemas.microsoft.com/office/drawing/2014/main" val="20004"/>
                    </a:ext>
                  </a:extLst>
                </a:gridCol>
                <a:gridCol w="1405699">
                  <a:extLst>
                    <a:ext uri="{9D8B030D-6E8A-4147-A177-3AD203B41FA5}">
                      <a16:colId xmlns:a16="http://schemas.microsoft.com/office/drawing/2014/main" val="20005"/>
                    </a:ext>
                  </a:extLst>
                </a:gridCol>
              </a:tblGrid>
              <a:tr h="327909">
                <a:tc>
                  <a:txBody>
                    <a:bodyPr/>
                    <a:lstStyle>
                      <a:lvl1pPr marL="0" algn="l" defTabSz="990570" rtl="0" eaLnBrk="1" latinLnBrk="0" hangingPunct="1">
                        <a:defRPr kumimoji="1" sz="1950" b="1" kern="1200">
                          <a:solidFill>
                            <a:schemeClr val="tx1"/>
                          </a:solidFill>
                          <a:latin typeface="Calibri"/>
                          <a:ea typeface="メイリオ"/>
                        </a:defRPr>
                      </a:lvl1pPr>
                      <a:lvl2pPr marL="495285" algn="l" defTabSz="990570" rtl="0" eaLnBrk="1" latinLnBrk="0" hangingPunct="1">
                        <a:defRPr kumimoji="1" sz="1950" b="1" kern="1200">
                          <a:solidFill>
                            <a:schemeClr val="tx1"/>
                          </a:solidFill>
                          <a:latin typeface="Calibri"/>
                          <a:ea typeface="メイリオ"/>
                        </a:defRPr>
                      </a:lvl2pPr>
                      <a:lvl3pPr marL="990570" algn="l" defTabSz="990570" rtl="0" eaLnBrk="1" latinLnBrk="0" hangingPunct="1">
                        <a:defRPr kumimoji="1" sz="1950" b="1" kern="1200">
                          <a:solidFill>
                            <a:schemeClr val="tx1"/>
                          </a:solidFill>
                          <a:latin typeface="Calibri"/>
                          <a:ea typeface="メイリオ"/>
                        </a:defRPr>
                      </a:lvl3pPr>
                      <a:lvl4pPr marL="1485854" algn="l" defTabSz="990570" rtl="0" eaLnBrk="1" latinLnBrk="0" hangingPunct="1">
                        <a:defRPr kumimoji="1" sz="1950" b="1" kern="1200">
                          <a:solidFill>
                            <a:schemeClr val="tx1"/>
                          </a:solidFill>
                          <a:latin typeface="Calibri"/>
                          <a:ea typeface="メイリオ"/>
                        </a:defRPr>
                      </a:lvl4pPr>
                      <a:lvl5pPr marL="1981139" algn="l" defTabSz="990570" rtl="0" eaLnBrk="1" latinLnBrk="0" hangingPunct="1">
                        <a:defRPr kumimoji="1" sz="1950" b="1" kern="1200">
                          <a:solidFill>
                            <a:schemeClr val="tx1"/>
                          </a:solidFill>
                          <a:latin typeface="Calibri"/>
                          <a:ea typeface="メイリオ"/>
                        </a:defRPr>
                      </a:lvl5pPr>
                      <a:lvl6pPr marL="2476424" algn="l" defTabSz="990570" rtl="0" eaLnBrk="1" latinLnBrk="0" hangingPunct="1">
                        <a:defRPr kumimoji="1" sz="1950" b="1" kern="1200">
                          <a:solidFill>
                            <a:schemeClr val="tx1"/>
                          </a:solidFill>
                          <a:latin typeface="Calibri"/>
                          <a:ea typeface="メイリオ"/>
                        </a:defRPr>
                      </a:lvl6pPr>
                      <a:lvl7pPr marL="2971709" algn="l" defTabSz="990570" rtl="0" eaLnBrk="1" latinLnBrk="0" hangingPunct="1">
                        <a:defRPr kumimoji="1" sz="1950" b="1" kern="1200">
                          <a:solidFill>
                            <a:schemeClr val="tx1"/>
                          </a:solidFill>
                          <a:latin typeface="Calibri"/>
                          <a:ea typeface="メイリオ"/>
                        </a:defRPr>
                      </a:lvl7pPr>
                      <a:lvl8pPr marL="3466993" algn="l" defTabSz="990570" rtl="0" eaLnBrk="1" latinLnBrk="0" hangingPunct="1">
                        <a:defRPr kumimoji="1" sz="1950" b="1" kern="1200">
                          <a:solidFill>
                            <a:schemeClr val="tx1"/>
                          </a:solidFill>
                          <a:latin typeface="Calibri"/>
                          <a:ea typeface="メイリオ"/>
                        </a:defRPr>
                      </a:lvl8pPr>
                      <a:lvl9pPr marL="3962278" algn="l" defTabSz="990570" rtl="0" eaLnBrk="1" latinLnBrk="0" hangingPunct="1">
                        <a:defRPr kumimoji="1" sz="1950" b="1" kern="1200">
                          <a:solidFill>
                            <a:schemeClr val="tx1"/>
                          </a:solidFill>
                          <a:latin typeface="Calibri"/>
                          <a:ea typeface="メイリオ"/>
                        </a:defRPr>
                      </a:lvl9pPr>
                    </a:lstStyle>
                    <a:p>
                      <a:pPr algn="ctr"/>
                      <a:r>
                        <a:rPr kumimoji="1" lang="ja-JP" altLang="en-US" sz="1100" b="0"/>
                        <a:t>点数</a:t>
                      </a:r>
                      <a:endParaRPr kumimoji="1" lang="en-US" altLang="ja-JP" sz="1100" b="0"/>
                    </a:p>
                    <a:p>
                      <a:pPr algn="ctr"/>
                      <a:r>
                        <a:rPr kumimoji="1" lang="ja-JP" altLang="en-US" sz="1000" b="0"/>
                        <a:t>（）内は生活療養を受ける場合</a:t>
                      </a:r>
                      <a:endParaRPr kumimoji="1" lang="en-US" altLang="ja-JP" sz="1000" b="0">
                        <a:latin typeface="メイリオ" panose="020B0604030504040204" pitchFamily="50" charset="-128"/>
                        <a:ea typeface="メイリオ" panose="020B0604030504040204" pitchFamily="50" charset="-128"/>
                      </a:endParaRPr>
                    </a:p>
                  </a:txBody>
                  <a:tcPr marL="54000" marR="54000" marT="36000" marB="36000" anchor="ctr"/>
                </a:tc>
                <a:tc>
                  <a:txBody>
                    <a:bodyPr/>
                    <a:lstStyle>
                      <a:lvl1pPr marL="0" algn="l" defTabSz="990570" rtl="0" eaLnBrk="1" latinLnBrk="0" hangingPunct="1">
                        <a:defRPr kumimoji="1" sz="1950" b="1" kern="1200">
                          <a:solidFill>
                            <a:schemeClr val="tx1"/>
                          </a:solidFill>
                          <a:latin typeface="Calibri"/>
                          <a:ea typeface="メイリオ"/>
                        </a:defRPr>
                      </a:lvl1pPr>
                      <a:lvl2pPr marL="495285" algn="l" defTabSz="990570" rtl="0" eaLnBrk="1" latinLnBrk="0" hangingPunct="1">
                        <a:defRPr kumimoji="1" sz="1950" b="1" kern="1200">
                          <a:solidFill>
                            <a:schemeClr val="tx1"/>
                          </a:solidFill>
                          <a:latin typeface="Calibri"/>
                          <a:ea typeface="メイリオ"/>
                        </a:defRPr>
                      </a:lvl2pPr>
                      <a:lvl3pPr marL="990570" algn="l" defTabSz="990570" rtl="0" eaLnBrk="1" latinLnBrk="0" hangingPunct="1">
                        <a:defRPr kumimoji="1" sz="1950" b="1" kern="1200">
                          <a:solidFill>
                            <a:schemeClr val="tx1"/>
                          </a:solidFill>
                          <a:latin typeface="Calibri"/>
                          <a:ea typeface="メイリオ"/>
                        </a:defRPr>
                      </a:lvl3pPr>
                      <a:lvl4pPr marL="1485854" algn="l" defTabSz="990570" rtl="0" eaLnBrk="1" latinLnBrk="0" hangingPunct="1">
                        <a:defRPr kumimoji="1" sz="1950" b="1" kern="1200">
                          <a:solidFill>
                            <a:schemeClr val="tx1"/>
                          </a:solidFill>
                          <a:latin typeface="Calibri"/>
                          <a:ea typeface="メイリオ"/>
                        </a:defRPr>
                      </a:lvl4pPr>
                      <a:lvl5pPr marL="1981139" algn="l" defTabSz="990570" rtl="0" eaLnBrk="1" latinLnBrk="0" hangingPunct="1">
                        <a:defRPr kumimoji="1" sz="1950" b="1" kern="1200">
                          <a:solidFill>
                            <a:schemeClr val="tx1"/>
                          </a:solidFill>
                          <a:latin typeface="Calibri"/>
                          <a:ea typeface="メイリオ"/>
                        </a:defRPr>
                      </a:lvl5pPr>
                      <a:lvl6pPr marL="2476424" algn="l" defTabSz="990570" rtl="0" eaLnBrk="1" latinLnBrk="0" hangingPunct="1">
                        <a:defRPr kumimoji="1" sz="1950" b="1" kern="1200">
                          <a:solidFill>
                            <a:schemeClr val="tx1"/>
                          </a:solidFill>
                          <a:latin typeface="Calibri"/>
                          <a:ea typeface="メイリオ"/>
                        </a:defRPr>
                      </a:lvl6pPr>
                      <a:lvl7pPr marL="2971709" algn="l" defTabSz="990570" rtl="0" eaLnBrk="1" latinLnBrk="0" hangingPunct="1">
                        <a:defRPr kumimoji="1" sz="1950" b="1" kern="1200">
                          <a:solidFill>
                            <a:schemeClr val="tx1"/>
                          </a:solidFill>
                          <a:latin typeface="Calibri"/>
                          <a:ea typeface="メイリオ"/>
                        </a:defRPr>
                      </a:lvl7pPr>
                      <a:lvl8pPr marL="3466993" algn="l" defTabSz="990570" rtl="0" eaLnBrk="1" latinLnBrk="0" hangingPunct="1">
                        <a:defRPr kumimoji="1" sz="1950" b="1" kern="1200">
                          <a:solidFill>
                            <a:schemeClr val="tx1"/>
                          </a:solidFill>
                          <a:latin typeface="Calibri"/>
                          <a:ea typeface="メイリオ"/>
                        </a:defRPr>
                      </a:lvl8pPr>
                      <a:lvl9pPr marL="3962278" algn="l" defTabSz="990570" rtl="0" eaLnBrk="1" latinLnBrk="0" hangingPunct="1">
                        <a:defRPr kumimoji="1" sz="1950" b="1" kern="1200">
                          <a:solidFill>
                            <a:schemeClr val="tx1"/>
                          </a:solidFill>
                          <a:latin typeface="Calibri"/>
                          <a:ea typeface="メイリオ"/>
                        </a:defRPr>
                      </a:lvl9pPr>
                    </a:lstStyle>
                    <a:p>
                      <a:pPr algn="ctr"/>
                      <a:r>
                        <a:rPr kumimoji="1" lang="en-US" altLang="ja-JP" sz="1100" b="1" u="sng">
                          <a:solidFill>
                            <a:srgbClr val="0070C0"/>
                          </a:solidFill>
                        </a:rPr>
                        <a:t>2,229</a:t>
                      </a:r>
                      <a:r>
                        <a:rPr kumimoji="1" lang="ja-JP" altLang="en-US" sz="1100" b="0"/>
                        <a:t>点</a:t>
                      </a:r>
                      <a:endParaRPr kumimoji="1" lang="en-US" altLang="ja-JP" sz="1100" b="0"/>
                    </a:p>
                    <a:p>
                      <a:pPr algn="ctr"/>
                      <a:r>
                        <a:rPr kumimoji="1" lang="ja-JP" altLang="en-US" sz="1100" b="0"/>
                        <a:t>（</a:t>
                      </a:r>
                      <a:r>
                        <a:rPr kumimoji="1" lang="en-US" altLang="ja-JP" sz="1100" b="1" u="sng">
                          <a:solidFill>
                            <a:srgbClr val="0070C0"/>
                          </a:solidFill>
                        </a:rPr>
                        <a:t>2,215</a:t>
                      </a:r>
                      <a:r>
                        <a:rPr kumimoji="1" lang="ja-JP" altLang="en-US" sz="1100" b="0"/>
                        <a:t>点）</a:t>
                      </a:r>
                      <a:endParaRPr kumimoji="1" lang="ja-JP" altLang="en-US" sz="1100" b="0">
                        <a:latin typeface="メイリオ" panose="020B0604030504040204" pitchFamily="50" charset="-128"/>
                        <a:ea typeface="メイリオ" panose="020B0604030504040204" pitchFamily="50" charset="-128"/>
                      </a:endParaRPr>
                    </a:p>
                  </a:txBody>
                  <a:tcPr marL="54000" marR="54000" marT="36000" marB="36000" anchor="ctr"/>
                </a:tc>
                <a:tc>
                  <a:txBody>
                    <a:bodyPr/>
                    <a:lstStyle>
                      <a:lvl1pPr marL="0" algn="l" defTabSz="990570" rtl="0" eaLnBrk="1" latinLnBrk="0" hangingPunct="1">
                        <a:defRPr kumimoji="1" sz="1950" b="1" kern="1200">
                          <a:solidFill>
                            <a:schemeClr val="tx1"/>
                          </a:solidFill>
                          <a:latin typeface="Calibri"/>
                          <a:ea typeface="メイリオ"/>
                        </a:defRPr>
                      </a:lvl1pPr>
                      <a:lvl2pPr marL="495285" algn="l" defTabSz="990570" rtl="0" eaLnBrk="1" latinLnBrk="0" hangingPunct="1">
                        <a:defRPr kumimoji="1" sz="1950" b="1" kern="1200">
                          <a:solidFill>
                            <a:schemeClr val="tx1"/>
                          </a:solidFill>
                          <a:latin typeface="Calibri"/>
                          <a:ea typeface="メイリオ"/>
                        </a:defRPr>
                      </a:lvl2pPr>
                      <a:lvl3pPr marL="990570" algn="l" defTabSz="990570" rtl="0" eaLnBrk="1" latinLnBrk="0" hangingPunct="1">
                        <a:defRPr kumimoji="1" sz="1950" b="1" kern="1200">
                          <a:solidFill>
                            <a:schemeClr val="tx1"/>
                          </a:solidFill>
                          <a:latin typeface="Calibri"/>
                          <a:ea typeface="メイリオ"/>
                        </a:defRPr>
                      </a:lvl3pPr>
                      <a:lvl4pPr marL="1485854" algn="l" defTabSz="990570" rtl="0" eaLnBrk="1" latinLnBrk="0" hangingPunct="1">
                        <a:defRPr kumimoji="1" sz="1950" b="1" kern="1200">
                          <a:solidFill>
                            <a:schemeClr val="tx1"/>
                          </a:solidFill>
                          <a:latin typeface="Calibri"/>
                          <a:ea typeface="メイリオ"/>
                        </a:defRPr>
                      </a:lvl4pPr>
                      <a:lvl5pPr marL="1981139" algn="l" defTabSz="990570" rtl="0" eaLnBrk="1" latinLnBrk="0" hangingPunct="1">
                        <a:defRPr kumimoji="1" sz="1950" b="1" kern="1200">
                          <a:solidFill>
                            <a:schemeClr val="tx1"/>
                          </a:solidFill>
                          <a:latin typeface="Calibri"/>
                          <a:ea typeface="メイリオ"/>
                        </a:defRPr>
                      </a:lvl5pPr>
                      <a:lvl6pPr marL="2476424" algn="l" defTabSz="990570" rtl="0" eaLnBrk="1" latinLnBrk="0" hangingPunct="1">
                        <a:defRPr kumimoji="1" sz="1950" b="1" kern="1200">
                          <a:solidFill>
                            <a:schemeClr val="tx1"/>
                          </a:solidFill>
                          <a:latin typeface="Calibri"/>
                          <a:ea typeface="メイリオ"/>
                        </a:defRPr>
                      </a:lvl6pPr>
                      <a:lvl7pPr marL="2971709" algn="l" defTabSz="990570" rtl="0" eaLnBrk="1" latinLnBrk="0" hangingPunct="1">
                        <a:defRPr kumimoji="1" sz="1950" b="1" kern="1200">
                          <a:solidFill>
                            <a:schemeClr val="tx1"/>
                          </a:solidFill>
                          <a:latin typeface="Calibri"/>
                          <a:ea typeface="メイリオ"/>
                        </a:defRPr>
                      </a:lvl7pPr>
                      <a:lvl8pPr marL="3466993" algn="l" defTabSz="990570" rtl="0" eaLnBrk="1" latinLnBrk="0" hangingPunct="1">
                        <a:defRPr kumimoji="1" sz="1950" b="1" kern="1200">
                          <a:solidFill>
                            <a:schemeClr val="tx1"/>
                          </a:solidFill>
                          <a:latin typeface="Calibri"/>
                          <a:ea typeface="メイリオ"/>
                        </a:defRPr>
                      </a:lvl8pPr>
                      <a:lvl9pPr marL="3962278" algn="l" defTabSz="990570" rtl="0" eaLnBrk="1" latinLnBrk="0" hangingPunct="1">
                        <a:defRPr kumimoji="1" sz="1950" b="1" kern="1200">
                          <a:solidFill>
                            <a:schemeClr val="tx1"/>
                          </a:solidFill>
                          <a:latin typeface="Calibri"/>
                          <a:ea typeface="メイリオ"/>
                        </a:defRPr>
                      </a:lvl9pPr>
                    </a:lstStyle>
                    <a:p>
                      <a:pPr algn="ctr"/>
                      <a:r>
                        <a:rPr kumimoji="1" lang="en-US" altLang="ja-JP" sz="1100" b="1" u="sng">
                          <a:solidFill>
                            <a:srgbClr val="0070C0"/>
                          </a:solidFill>
                        </a:rPr>
                        <a:t>2,166</a:t>
                      </a:r>
                      <a:r>
                        <a:rPr kumimoji="1" lang="ja-JP" altLang="en-US" sz="1100" b="0"/>
                        <a:t>点</a:t>
                      </a:r>
                      <a:endParaRPr kumimoji="1" lang="en-US" altLang="ja-JP" sz="1100" b="0"/>
                    </a:p>
                    <a:p>
                      <a:pPr algn="ctr"/>
                      <a:r>
                        <a:rPr kumimoji="1" lang="ja-JP" altLang="en-US" sz="1100" b="0"/>
                        <a:t>（</a:t>
                      </a:r>
                      <a:r>
                        <a:rPr kumimoji="1" lang="en-US" altLang="ja-JP" sz="1100" b="1" u="sng">
                          <a:solidFill>
                            <a:srgbClr val="0070C0"/>
                          </a:solidFill>
                        </a:rPr>
                        <a:t>2,151</a:t>
                      </a:r>
                      <a:r>
                        <a:rPr kumimoji="1" lang="ja-JP" altLang="en-US" sz="1100" b="0"/>
                        <a:t>点）</a:t>
                      </a:r>
                      <a:endParaRPr kumimoji="1" lang="ja-JP" altLang="en-US" sz="1100" b="0">
                        <a:latin typeface="メイリオ" panose="020B0604030504040204" pitchFamily="50" charset="-128"/>
                        <a:ea typeface="メイリオ" panose="020B0604030504040204" pitchFamily="50" charset="-128"/>
                      </a:endParaRPr>
                    </a:p>
                  </a:txBody>
                  <a:tcPr marL="54000" marR="54000" marT="36000" marB="36000" anchor="ctr"/>
                </a:tc>
                <a:tc>
                  <a:txBody>
                    <a:bodyPr/>
                    <a:lstStyle>
                      <a:lvl1pPr marL="0" algn="l" defTabSz="990570" rtl="0" eaLnBrk="1" latinLnBrk="0" hangingPunct="1">
                        <a:defRPr kumimoji="1" sz="1950" b="1" kern="1200">
                          <a:solidFill>
                            <a:schemeClr val="tx1"/>
                          </a:solidFill>
                          <a:latin typeface="Calibri"/>
                          <a:ea typeface="メイリオ"/>
                        </a:defRPr>
                      </a:lvl1pPr>
                      <a:lvl2pPr marL="495285" algn="l" defTabSz="990570" rtl="0" eaLnBrk="1" latinLnBrk="0" hangingPunct="1">
                        <a:defRPr kumimoji="1" sz="1950" b="1" kern="1200">
                          <a:solidFill>
                            <a:schemeClr val="tx1"/>
                          </a:solidFill>
                          <a:latin typeface="Calibri"/>
                          <a:ea typeface="メイリオ"/>
                        </a:defRPr>
                      </a:lvl2pPr>
                      <a:lvl3pPr marL="990570" algn="l" defTabSz="990570" rtl="0" eaLnBrk="1" latinLnBrk="0" hangingPunct="1">
                        <a:defRPr kumimoji="1" sz="1950" b="1" kern="1200">
                          <a:solidFill>
                            <a:schemeClr val="tx1"/>
                          </a:solidFill>
                          <a:latin typeface="Calibri"/>
                          <a:ea typeface="メイリオ"/>
                        </a:defRPr>
                      </a:lvl3pPr>
                      <a:lvl4pPr marL="1485854" algn="l" defTabSz="990570" rtl="0" eaLnBrk="1" latinLnBrk="0" hangingPunct="1">
                        <a:defRPr kumimoji="1" sz="1950" b="1" kern="1200">
                          <a:solidFill>
                            <a:schemeClr val="tx1"/>
                          </a:solidFill>
                          <a:latin typeface="Calibri"/>
                          <a:ea typeface="メイリオ"/>
                        </a:defRPr>
                      </a:lvl4pPr>
                      <a:lvl5pPr marL="1981139" algn="l" defTabSz="990570" rtl="0" eaLnBrk="1" latinLnBrk="0" hangingPunct="1">
                        <a:defRPr kumimoji="1" sz="1950" b="1" kern="1200">
                          <a:solidFill>
                            <a:schemeClr val="tx1"/>
                          </a:solidFill>
                          <a:latin typeface="Calibri"/>
                          <a:ea typeface="メイリオ"/>
                        </a:defRPr>
                      </a:lvl5pPr>
                      <a:lvl6pPr marL="2476424" algn="l" defTabSz="990570" rtl="0" eaLnBrk="1" latinLnBrk="0" hangingPunct="1">
                        <a:defRPr kumimoji="1" sz="1950" b="1" kern="1200">
                          <a:solidFill>
                            <a:schemeClr val="tx1"/>
                          </a:solidFill>
                          <a:latin typeface="Calibri"/>
                          <a:ea typeface="メイリオ"/>
                        </a:defRPr>
                      </a:lvl6pPr>
                      <a:lvl7pPr marL="2971709" algn="l" defTabSz="990570" rtl="0" eaLnBrk="1" latinLnBrk="0" hangingPunct="1">
                        <a:defRPr kumimoji="1" sz="1950" b="1" kern="1200">
                          <a:solidFill>
                            <a:schemeClr val="tx1"/>
                          </a:solidFill>
                          <a:latin typeface="Calibri"/>
                          <a:ea typeface="メイリオ"/>
                        </a:defRPr>
                      </a:lvl7pPr>
                      <a:lvl8pPr marL="3466993" algn="l" defTabSz="990570" rtl="0" eaLnBrk="1" latinLnBrk="0" hangingPunct="1">
                        <a:defRPr kumimoji="1" sz="1950" b="1" kern="1200">
                          <a:solidFill>
                            <a:schemeClr val="tx1"/>
                          </a:solidFill>
                          <a:latin typeface="Calibri"/>
                          <a:ea typeface="メイリオ"/>
                        </a:defRPr>
                      </a:lvl8pPr>
                      <a:lvl9pPr marL="3962278" algn="l" defTabSz="990570" rtl="0" eaLnBrk="1" latinLnBrk="0" hangingPunct="1">
                        <a:defRPr kumimoji="1" sz="1950" b="1" kern="1200">
                          <a:solidFill>
                            <a:schemeClr val="tx1"/>
                          </a:solidFill>
                          <a:latin typeface="Calibri"/>
                          <a:ea typeface="メイリオ"/>
                        </a:defRPr>
                      </a:lvl9pPr>
                    </a:lstStyle>
                    <a:p>
                      <a:pPr algn="ctr"/>
                      <a:r>
                        <a:rPr lang="en-US" altLang="ja-JP" sz="1100" b="1" u="sng">
                          <a:solidFill>
                            <a:srgbClr val="0070C0"/>
                          </a:solidFill>
                        </a:rPr>
                        <a:t>1,917</a:t>
                      </a:r>
                      <a:r>
                        <a:rPr lang="ja-JP" altLang="en-US" sz="1100" b="0"/>
                        <a:t>点</a:t>
                      </a:r>
                      <a:endParaRPr lang="en-US" altLang="ja-JP" sz="1100" b="0"/>
                    </a:p>
                    <a:p>
                      <a:pPr algn="ctr"/>
                      <a:r>
                        <a:rPr lang="ja-JP" altLang="en-US" sz="1100" b="0"/>
                        <a:t>（</a:t>
                      </a:r>
                      <a:r>
                        <a:rPr lang="en-US" altLang="ja-JP" sz="1100" b="1" u="sng">
                          <a:solidFill>
                            <a:srgbClr val="0070C0"/>
                          </a:solidFill>
                        </a:rPr>
                        <a:t>1,902</a:t>
                      </a:r>
                      <a:r>
                        <a:rPr lang="ja-JP" altLang="en-US" sz="1100" b="0"/>
                        <a:t>点）</a:t>
                      </a:r>
                      <a:endParaRPr lang="ja-JP" altLang="en-US" sz="1100" b="0">
                        <a:latin typeface="メイリオ" panose="020B0604030504040204" pitchFamily="50" charset="-128"/>
                        <a:ea typeface="メイリオ" panose="020B0604030504040204" pitchFamily="50" charset="-128"/>
                      </a:endParaRPr>
                    </a:p>
                  </a:txBody>
                  <a:tcPr marL="54000" marR="54000" marT="36000" marB="36000" anchor="ctr"/>
                </a:tc>
                <a:tc>
                  <a:txBody>
                    <a:bodyPr/>
                    <a:lstStyle>
                      <a:lvl1pPr marL="0" algn="l" defTabSz="990570" rtl="0" eaLnBrk="1" latinLnBrk="0" hangingPunct="1">
                        <a:defRPr kumimoji="1" sz="1950" b="1" kern="1200">
                          <a:solidFill>
                            <a:schemeClr val="tx1"/>
                          </a:solidFill>
                          <a:latin typeface="Calibri"/>
                          <a:ea typeface="メイリオ"/>
                        </a:defRPr>
                      </a:lvl1pPr>
                      <a:lvl2pPr marL="495285" algn="l" defTabSz="990570" rtl="0" eaLnBrk="1" latinLnBrk="0" hangingPunct="1">
                        <a:defRPr kumimoji="1" sz="1950" b="1" kern="1200">
                          <a:solidFill>
                            <a:schemeClr val="tx1"/>
                          </a:solidFill>
                          <a:latin typeface="Calibri"/>
                          <a:ea typeface="メイリオ"/>
                        </a:defRPr>
                      </a:lvl2pPr>
                      <a:lvl3pPr marL="990570" algn="l" defTabSz="990570" rtl="0" eaLnBrk="1" latinLnBrk="0" hangingPunct="1">
                        <a:defRPr kumimoji="1" sz="1950" b="1" kern="1200">
                          <a:solidFill>
                            <a:schemeClr val="tx1"/>
                          </a:solidFill>
                          <a:latin typeface="Calibri"/>
                          <a:ea typeface="メイリオ"/>
                        </a:defRPr>
                      </a:lvl3pPr>
                      <a:lvl4pPr marL="1485854" algn="l" defTabSz="990570" rtl="0" eaLnBrk="1" latinLnBrk="0" hangingPunct="1">
                        <a:defRPr kumimoji="1" sz="1950" b="1" kern="1200">
                          <a:solidFill>
                            <a:schemeClr val="tx1"/>
                          </a:solidFill>
                          <a:latin typeface="Calibri"/>
                          <a:ea typeface="メイリオ"/>
                        </a:defRPr>
                      </a:lvl4pPr>
                      <a:lvl5pPr marL="1981139" algn="l" defTabSz="990570" rtl="0" eaLnBrk="1" latinLnBrk="0" hangingPunct="1">
                        <a:defRPr kumimoji="1" sz="1950" b="1" kern="1200">
                          <a:solidFill>
                            <a:schemeClr val="tx1"/>
                          </a:solidFill>
                          <a:latin typeface="Calibri"/>
                          <a:ea typeface="メイリオ"/>
                        </a:defRPr>
                      </a:lvl5pPr>
                      <a:lvl6pPr marL="2476424" algn="l" defTabSz="990570" rtl="0" eaLnBrk="1" latinLnBrk="0" hangingPunct="1">
                        <a:defRPr kumimoji="1" sz="1950" b="1" kern="1200">
                          <a:solidFill>
                            <a:schemeClr val="tx1"/>
                          </a:solidFill>
                          <a:latin typeface="Calibri"/>
                          <a:ea typeface="メイリオ"/>
                        </a:defRPr>
                      </a:lvl6pPr>
                      <a:lvl7pPr marL="2971709" algn="l" defTabSz="990570" rtl="0" eaLnBrk="1" latinLnBrk="0" hangingPunct="1">
                        <a:defRPr kumimoji="1" sz="1950" b="1" kern="1200">
                          <a:solidFill>
                            <a:schemeClr val="tx1"/>
                          </a:solidFill>
                          <a:latin typeface="Calibri"/>
                          <a:ea typeface="メイリオ"/>
                        </a:defRPr>
                      </a:lvl7pPr>
                      <a:lvl8pPr marL="3466993" algn="l" defTabSz="990570" rtl="0" eaLnBrk="1" latinLnBrk="0" hangingPunct="1">
                        <a:defRPr kumimoji="1" sz="1950" b="1" kern="1200">
                          <a:solidFill>
                            <a:schemeClr val="tx1"/>
                          </a:solidFill>
                          <a:latin typeface="Calibri"/>
                          <a:ea typeface="メイリオ"/>
                        </a:defRPr>
                      </a:lvl8pPr>
                      <a:lvl9pPr marL="3962278" algn="l" defTabSz="990570" rtl="0" eaLnBrk="1" latinLnBrk="0" hangingPunct="1">
                        <a:defRPr kumimoji="1" sz="1950" b="1" kern="1200">
                          <a:solidFill>
                            <a:schemeClr val="tx1"/>
                          </a:solidFill>
                          <a:latin typeface="Calibri"/>
                          <a:ea typeface="メイリオ"/>
                        </a:defRPr>
                      </a:lvl9pPr>
                    </a:lstStyle>
                    <a:p>
                      <a:pPr algn="ctr"/>
                      <a:r>
                        <a:rPr kumimoji="1" lang="en-US" altLang="ja-JP" sz="1100" b="1" u="sng">
                          <a:solidFill>
                            <a:srgbClr val="0070C0"/>
                          </a:solidFill>
                        </a:rPr>
                        <a:t>1,859</a:t>
                      </a:r>
                      <a:r>
                        <a:rPr kumimoji="1" lang="ja-JP" altLang="en-US" sz="1100" b="0"/>
                        <a:t>点</a:t>
                      </a:r>
                      <a:endParaRPr kumimoji="1" lang="en-US" altLang="ja-JP" sz="1100" b="0"/>
                    </a:p>
                    <a:p>
                      <a:pPr algn="ctr"/>
                      <a:r>
                        <a:rPr kumimoji="1" lang="ja-JP" altLang="en-US" sz="1100" b="0"/>
                        <a:t>（</a:t>
                      </a:r>
                      <a:r>
                        <a:rPr kumimoji="1" lang="en-US" altLang="ja-JP" sz="1100" b="1" u="sng">
                          <a:solidFill>
                            <a:srgbClr val="0070C0"/>
                          </a:solidFill>
                        </a:rPr>
                        <a:t>1,845</a:t>
                      </a:r>
                      <a:r>
                        <a:rPr kumimoji="1" lang="ja-JP" altLang="en-US" sz="1100" b="0"/>
                        <a:t>点）</a:t>
                      </a:r>
                      <a:endParaRPr kumimoji="1" lang="ja-JP" altLang="en-US" sz="1100" b="0">
                        <a:latin typeface="メイリオ" panose="020B0604030504040204" pitchFamily="50" charset="-128"/>
                        <a:ea typeface="メイリオ" panose="020B0604030504040204" pitchFamily="50" charset="-128"/>
                      </a:endParaRPr>
                    </a:p>
                  </a:txBody>
                  <a:tcPr marL="54000" marR="54000" marT="36000" marB="36000" anchor="ctr"/>
                </a:tc>
                <a:tc>
                  <a:txBody>
                    <a:bodyPr/>
                    <a:lstStyle>
                      <a:lvl1pPr marL="0" algn="l" defTabSz="990570" rtl="0" eaLnBrk="1" latinLnBrk="0" hangingPunct="1">
                        <a:defRPr kumimoji="1" sz="1950" b="1" kern="1200">
                          <a:solidFill>
                            <a:schemeClr val="tx1"/>
                          </a:solidFill>
                          <a:latin typeface="Calibri"/>
                          <a:ea typeface="メイリオ"/>
                        </a:defRPr>
                      </a:lvl1pPr>
                      <a:lvl2pPr marL="495285" algn="l" defTabSz="990570" rtl="0" eaLnBrk="1" latinLnBrk="0" hangingPunct="1">
                        <a:defRPr kumimoji="1" sz="1950" b="1" kern="1200">
                          <a:solidFill>
                            <a:schemeClr val="tx1"/>
                          </a:solidFill>
                          <a:latin typeface="Calibri"/>
                          <a:ea typeface="メイリオ"/>
                        </a:defRPr>
                      </a:lvl2pPr>
                      <a:lvl3pPr marL="990570" algn="l" defTabSz="990570" rtl="0" eaLnBrk="1" latinLnBrk="0" hangingPunct="1">
                        <a:defRPr kumimoji="1" sz="1950" b="1" kern="1200">
                          <a:solidFill>
                            <a:schemeClr val="tx1"/>
                          </a:solidFill>
                          <a:latin typeface="Calibri"/>
                          <a:ea typeface="メイリオ"/>
                        </a:defRPr>
                      </a:lvl3pPr>
                      <a:lvl4pPr marL="1485854" algn="l" defTabSz="990570" rtl="0" eaLnBrk="1" latinLnBrk="0" hangingPunct="1">
                        <a:defRPr kumimoji="1" sz="1950" b="1" kern="1200">
                          <a:solidFill>
                            <a:schemeClr val="tx1"/>
                          </a:solidFill>
                          <a:latin typeface="Calibri"/>
                          <a:ea typeface="メイリオ"/>
                        </a:defRPr>
                      </a:lvl4pPr>
                      <a:lvl5pPr marL="1981139" algn="l" defTabSz="990570" rtl="0" eaLnBrk="1" latinLnBrk="0" hangingPunct="1">
                        <a:defRPr kumimoji="1" sz="1950" b="1" kern="1200">
                          <a:solidFill>
                            <a:schemeClr val="tx1"/>
                          </a:solidFill>
                          <a:latin typeface="Calibri"/>
                          <a:ea typeface="メイリオ"/>
                        </a:defRPr>
                      </a:lvl5pPr>
                      <a:lvl6pPr marL="2476424" algn="l" defTabSz="990570" rtl="0" eaLnBrk="1" latinLnBrk="0" hangingPunct="1">
                        <a:defRPr kumimoji="1" sz="1950" b="1" kern="1200">
                          <a:solidFill>
                            <a:schemeClr val="tx1"/>
                          </a:solidFill>
                          <a:latin typeface="Calibri"/>
                          <a:ea typeface="メイリオ"/>
                        </a:defRPr>
                      </a:lvl6pPr>
                      <a:lvl7pPr marL="2971709" algn="l" defTabSz="990570" rtl="0" eaLnBrk="1" latinLnBrk="0" hangingPunct="1">
                        <a:defRPr kumimoji="1" sz="1950" b="1" kern="1200">
                          <a:solidFill>
                            <a:schemeClr val="tx1"/>
                          </a:solidFill>
                          <a:latin typeface="Calibri"/>
                          <a:ea typeface="メイリオ"/>
                        </a:defRPr>
                      </a:lvl7pPr>
                      <a:lvl8pPr marL="3466993" algn="l" defTabSz="990570" rtl="0" eaLnBrk="1" latinLnBrk="0" hangingPunct="1">
                        <a:defRPr kumimoji="1" sz="1950" b="1" kern="1200">
                          <a:solidFill>
                            <a:schemeClr val="tx1"/>
                          </a:solidFill>
                          <a:latin typeface="Calibri"/>
                          <a:ea typeface="メイリオ"/>
                        </a:defRPr>
                      </a:lvl8pPr>
                      <a:lvl9pPr marL="3962278" algn="l" defTabSz="990570" rtl="0" eaLnBrk="1" latinLnBrk="0" hangingPunct="1">
                        <a:defRPr kumimoji="1" sz="1950" b="1" kern="1200">
                          <a:solidFill>
                            <a:schemeClr val="tx1"/>
                          </a:solidFill>
                          <a:latin typeface="Calibri"/>
                          <a:ea typeface="メイリオ"/>
                        </a:defRPr>
                      </a:lvl9pPr>
                    </a:lstStyle>
                    <a:p>
                      <a:pPr algn="ctr"/>
                      <a:r>
                        <a:rPr kumimoji="1" lang="en-US" altLang="ja-JP" sz="1100" b="1" u="sng" dirty="0">
                          <a:solidFill>
                            <a:srgbClr val="0070C0"/>
                          </a:solidFill>
                        </a:rPr>
                        <a:t>1,696</a:t>
                      </a:r>
                      <a:r>
                        <a:rPr kumimoji="1" lang="ja-JP" altLang="en-US" sz="1100" b="0" dirty="0"/>
                        <a:t>点</a:t>
                      </a:r>
                      <a:endParaRPr kumimoji="1" lang="en-US" altLang="ja-JP" sz="1100" b="0" dirty="0"/>
                    </a:p>
                    <a:p>
                      <a:pPr algn="ctr"/>
                      <a:r>
                        <a:rPr kumimoji="1" lang="ja-JP" altLang="en-US" sz="1100" b="0" dirty="0"/>
                        <a:t>（</a:t>
                      </a:r>
                      <a:r>
                        <a:rPr kumimoji="1" lang="en-US" altLang="ja-JP" sz="1100" b="1" u="sng" dirty="0">
                          <a:solidFill>
                            <a:srgbClr val="0070C0"/>
                          </a:solidFill>
                        </a:rPr>
                        <a:t>1,682</a:t>
                      </a:r>
                      <a:r>
                        <a:rPr kumimoji="1" lang="ja-JP" altLang="en-US" sz="1100" b="0" dirty="0"/>
                        <a:t>点）</a:t>
                      </a:r>
                      <a:endParaRPr kumimoji="1" lang="ja-JP" altLang="en-US" sz="1100" b="0" dirty="0">
                        <a:latin typeface="メイリオ" panose="020B0604030504040204" pitchFamily="50" charset="-128"/>
                        <a:ea typeface="メイリオ" panose="020B0604030504040204" pitchFamily="50" charset="-128"/>
                      </a:endParaRPr>
                    </a:p>
                  </a:txBody>
                  <a:tcPr marL="54000" marR="54000" marT="36000" marB="36000" anchor="ctr"/>
                </a:tc>
                <a:extLst>
                  <a:ext uri="{0D108BD9-81ED-4DB2-BD59-A6C34878D82A}">
                    <a16:rowId xmlns:a16="http://schemas.microsoft.com/office/drawing/2014/main" val="10014"/>
                  </a:ext>
                </a:extLst>
              </a:tr>
            </a:tbl>
          </a:graphicData>
        </a:graphic>
      </p:graphicFrame>
      <p:sp>
        <p:nvSpPr>
          <p:cNvPr id="10" name="角丸四角形 8">
            <a:extLst>
              <a:ext uri="{FF2B5EF4-FFF2-40B4-BE49-F238E27FC236}">
                <a16:creationId xmlns:a16="http://schemas.microsoft.com/office/drawing/2014/main" id="{AE7FB5B0-3781-59F3-F2F2-A93A8D96680F}"/>
              </a:ext>
            </a:extLst>
          </p:cNvPr>
          <p:cNvSpPr/>
          <p:nvPr/>
        </p:nvSpPr>
        <p:spPr>
          <a:xfrm>
            <a:off x="190290" y="6387837"/>
            <a:ext cx="9525419" cy="351671"/>
          </a:xfrm>
          <a:prstGeom prst="roundRect">
            <a:avLst/>
          </a:prstGeom>
          <a:solidFill>
            <a:srgbClr val="E1EDFF"/>
          </a:solidFill>
          <a:ln w="25400" cap="flat" cmpd="sng" algn="ctr">
            <a:solidFill>
              <a:schemeClr val="accent1"/>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1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1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１：入院料５については、届出から２年間に限り届け出ることができる。</a:t>
            </a:r>
            <a:endParaRPr kumimoji="0" lang="en-US" altLang="ja-JP" sz="11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スライド番号プレースホルダー 2">
            <a:extLst>
              <a:ext uri="{FF2B5EF4-FFF2-40B4-BE49-F238E27FC236}">
                <a16:creationId xmlns:a16="http://schemas.microsoft.com/office/drawing/2014/main" id="{4B47C743-7DAE-C74C-0780-D268E136EB6F}"/>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316403887"/>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471047"/>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303</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1547772634"/>
              </p:ext>
            </p:extLst>
          </p:nvPr>
        </p:nvGraphicFramePr>
        <p:xfrm>
          <a:off x="389493" y="845967"/>
          <a:ext cx="9127014" cy="86677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86677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地域包括ケア病棟入院料の評価の見直し</a:t>
                      </a:r>
                      <a:endParaRPr kumimoji="1" lang="en-US" altLang="ja-JP" sz="2600" b="0" i="0" u="none" strike="noStrike" kern="1200" cap="none" spc="0" normalizeH="0" baseline="0" noProof="0" dirty="0">
                        <a:ln>
                          <a:noFill/>
                        </a:ln>
                        <a:solidFill>
                          <a:prstClr val="black"/>
                        </a:solidFill>
                        <a:effectLst/>
                        <a:uLnTx/>
                        <a:uFillTx/>
                        <a:latin typeface="+mn-lt"/>
                        <a:ea typeface="+mn-ea"/>
                        <a:cs typeface="+mn-cs"/>
                      </a:endParaRPr>
                    </a:p>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地域包括ケア病棟入院料の施設基準の見直し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1078498506"/>
              </p:ext>
            </p:extLst>
          </p:nvPr>
        </p:nvGraphicFramePr>
        <p:xfrm>
          <a:off x="565012" y="1889760"/>
          <a:ext cx="8834482" cy="4227833"/>
        </p:xfrm>
        <a:graphic>
          <a:graphicData uri="http://schemas.openxmlformats.org/drawingml/2006/table">
            <a:tbl>
              <a:tblPr firstRow="1" bandRow="1">
                <a:tableStyleId>{5C22544A-7EE6-4342-B048-85BDC9FD1C3A}</a:tableStyleId>
              </a:tblPr>
              <a:tblGrid>
                <a:gridCol w="8834482">
                  <a:extLst>
                    <a:ext uri="{9D8B030D-6E8A-4147-A177-3AD203B41FA5}">
                      <a16:colId xmlns:a16="http://schemas.microsoft.com/office/drawing/2014/main" val="4124765003"/>
                    </a:ext>
                  </a:extLst>
                </a:gridCol>
              </a:tblGrid>
              <a:tr h="4227833">
                <a:tc>
                  <a:txBody>
                    <a:bodyPr/>
                    <a:lstStyle/>
                    <a:p>
                      <a:pPr>
                        <a:spcBef>
                          <a:spcPts val="1200"/>
                        </a:spcBef>
                      </a:pPr>
                      <a:r>
                        <a:rPr kumimoji="1" lang="ja-JP" altLang="en-US" sz="2200" dirty="0">
                          <a:solidFill>
                            <a:schemeClr val="tx1"/>
                          </a:solidFill>
                        </a:rPr>
                        <a:t>＜概要＞</a:t>
                      </a:r>
                      <a:endParaRPr kumimoji="1" lang="en-US" altLang="ja-JP" sz="2200" dirty="0">
                        <a:solidFill>
                          <a:schemeClr val="tx1"/>
                        </a:solidFill>
                      </a:endParaRPr>
                    </a:p>
                    <a:p>
                      <a:pPr marL="444500" indent="-444500">
                        <a:spcBef>
                          <a:spcPts val="1200"/>
                        </a:spcBef>
                      </a:pPr>
                      <a:r>
                        <a:rPr kumimoji="1" lang="ja-JP" altLang="en-US" sz="2200" dirty="0">
                          <a:solidFill>
                            <a:schemeClr val="tx1"/>
                          </a:solidFill>
                        </a:rPr>
                        <a:t>１．医療資源の投入量を踏まえて、</a:t>
                      </a:r>
                      <a:r>
                        <a:rPr kumimoji="1" lang="en-US" altLang="ja-JP" sz="2200" dirty="0">
                          <a:solidFill>
                            <a:srgbClr val="0070C0"/>
                          </a:solidFill>
                        </a:rPr>
                        <a:t>40</a:t>
                      </a:r>
                      <a:r>
                        <a:rPr kumimoji="1" lang="ja-JP" altLang="en-US" sz="2200" dirty="0">
                          <a:solidFill>
                            <a:srgbClr val="0070C0"/>
                          </a:solidFill>
                        </a:rPr>
                        <a:t>日目以降の入院料を見直す</a:t>
                      </a:r>
                      <a:endParaRPr kumimoji="1" lang="en-US" altLang="ja-JP" sz="2200" dirty="0">
                        <a:solidFill>
                          <a:srgbClr val="0070C0"/>
                        </a:solidFill>
                      </a:endParaRPr>
                    </a:p>
                    <a:p>
                      <a:pPr marL="444500" indent="-444500">
                        <a:spcBef>
                          <a:spcPts val="1200"/>
                        </a:spcBef>
                      </a:pPr>
                      <a:r>
                        <a:rPr kumimoji="1" lang="ja-JP" altLang="en-US" sz="2200" dirty="0">
                          <a:solidFill>
                            <a:schemeClr val="tx1"/>
                          </a:solidFill>
                        </a:rPr>
                        <a:t>２．</a:t>
                      </a:r>
                      <a:r>
                        <a:rPr kumimoji="1" lang="ja-JP" altLang="en-US" sz="2200" dirty="0">
                          <a:solidFill>
                            <a:srgbClr val="0070C0"/>
                          </a:solidFill>
                        </a:rPr>
                        <a:t>賃上げ</a:t>
                      </a:r>
                      <a:r>
                        <a:rPr kumimoji="1" lang="ja-JP" altLang="en-US" sz="2200" dirty="0">
                          <a:solidFill>
                            <a:schemeClr val="tx1"/>
                          </a:solidFill>
                        </a:rPr>
                        <a:t>に資する措置として、点数を上乗せ</a:t>
                      </a:r>
                      <a:endParaRPr kumimoji="1" lang="en-US" altLang="ja-JP" sz="2200" dirty="0">
                        <a:solidFill>
                          <a:schemeClr val="tx1"/>
                        </a:solidFill>
                      </a:endParaRPr>
                    </a:p>
                    <a:p>
                      <a:pPr marL="324000" indent="-444500">
                        <a:spcBef>
                          <a:spcPts val="1200"/>
                        </a:spcBef>
                      </a:pPr>
                      <a:r>
                        <a:rPr kumimoji="1" lang="ja-JP" altLang="en-US" sz="2200" dirty="0">
                          <a:solidFill>
                            <a:schemeClr val="tx1"/>
                          </a:solidFill>
                        </a:rPr>
                        <a:t>３．実績要件のうち、</a:t>
                      </a:r>
                      <a:r>
                        <a:rPr kumimoji="1" lang="ja-JP" altLang="en-US" sz="2200" dirty="0">
                          <a:solidFill>
                            <a:srgbClr val="0070C0"/>
                          </a:solidFill>
                        </a:rPr>
                        <a:t>訪問看護については介護の訪問看護を含める</a:t>
                      </a:r>
                      <a:r>
                        <a:rPr kumimoji="1" lang="ja-JP" altLang="en-US" sz="2200" dirty="0">
                          <a:solidFill>
                            <a:schemeClr val="tx1"/>
                          </a:solidFill>
                        </a:rPr>
                        <a:t>ことにする</a:t>
                      </a:r>
                      <a:endParaRPr kumimoji="1" lang="en-US" altLang="ja-JP" sz="2200" dirty="0">
                        <a:solidFill>
                          <a:schemeClr val="tx1"/>
                        </a:solidFill>
                      </a:endParaRPr>
                    </a:p>
                    <a:p>
                      <a:pPr marL="324000" indent="-444500">
                        <a:spcBef>
                          <a:spcPts val="1200"/>
                        </a:spcBef>
                      </a:pPr>
                      <a:r>
                        <a:rPr kumimoji="1" lang="ja-JP" altLang="en-US" sz="2200" dirty="0">
                          <a:solidFill>
                            <a:schemeClr val="tx1"/>
                          </a:solidFill>
                        </a:rPr>
                        <a:t>４．</a:t>
                      </a:r>
                      <a:r>
                        <a:rPr kumimoji="1" lang="ja-JP" altLang="en-US" sz="2200" dirty="0">
                          <a:solidFill>
                            <a:srgbClr val="0070C0"/>
                          </a:solidFill>
                        </a:rPr>
                        <a:t>在宅復帰率の計算方法を見直す</a:t>
                      </a:r>
                      <a:r>
                        <a:rPr kumimoji="1" lang="ja-JP" altLang="en-US" sz="2200" dirty="0">
                          <a:solidFill>
                            <a:schemeClr val="tx1"/>
                          </a:solidFill>
                        </a:rPr>
                        <a:t>（短期滞在手術等基本料１の対象患者を除外、いわゆる在宅強化型老健と超強化型老健への入所者の一部を分子にカウントする。）</a:t>
                      </a: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70790286"/>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地域包括ケア病棟の施設基準（イメージ）</a:t>
            </a:r>
            <a:endParaRPr kumimoji="1" lang="ja-JP" altLang="en-US" b="1">
              <a:latin typeface="メイリオ" panose="020B0604030504040204" pitchFamily="50" charset="-128"/>
              <a:ea typeface="メイリオ" panose="020B0604030504040204" pitchFamily="50" charset="-128"/>
            </a:endParaRPr>
          </a:p>
        </p:txBody>
      </p:sp>
      <p:sp>
        <p:nvSpPr>
          <p:cNvPr id="3" name="正方形/長方形 2">
            <a:extLst>
              <a:ext uri="{FF2B5EF4-FFF2-40B4-BE49-F238E27FC236}">
                <a16:creationId xmlns:a16="http://schemas.microsoft.com/office/drawing/2014/main" id="{A14FAF70-F7D8-08A9-7DA7-7B15BE87DC94}"/>
              </a:ext>
            </a:extLst>
          </p:cNvPr>
          <p:cNvSpPr/>
          <p:nvPr/>
        </p:nvSpPr>
        <p:spPr>
          <a:xfrm>
            <a:off x="2203610" y="3700145"/>
            <a:ext cx="972045" cy="361893"/>
          </a:xfrm>
          <a:prstGeom prst="rect">
            <a:avLst/>
          </a:prstGeom>
          <a:solidFill>
            <a:schemeClr val="accent2">
              <a:lumMod val="20000"/>
              <a:lumOff val="80000"/>
            </a:schemeClr>
          </a:solidFill>
          <a:ln w="22225">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90C19D20-2153-E0D7-4941-FF14EE18DB11}"/>
              </a:ext>
            </a:extLst>
          </p:cNvPr>
          <p:cNvSpPr/>
          <p:nvPr/>
        </p:nvSpPr>
        <p:spPr>
          <a:xfrm>
            <a:off x="2203655" y="4084279"/>
            <a:ext cx="972000" cy="579590"/>
          </a:xfrm>
          <a:prstGeom prst="rect">
            <a:avLst/>
          </a:prstGeom>
          <a:solidFill>
            <a:schemeClr val="accent6">
              <a:lumMod val="20000"/>
              <a:lumOff val="80000"/>
            </a:schemeClr>
          </a:solidFill>
          <a:ln w="190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a:extLst>
              <a:ext uri="{FF2B5EF4-FFF2-40B4-BE49-F238E27FC236}">
                <a16:creationId xmlns:a16="http://schemas.microsoft.com/office/drawing/2014/main" id="{E77F4D8A-29E0-722F-7E6B-5E7867594FCE}"/>
              </a:ext>
            </a:extLst>
          </p:cNvPr>
          <p:cNvSpPr/>
          <p:nvPr/>
        </p:nvSpPr>
        <p:spPr>
          <a:xfrm>
            <a:off x="3635378" y="4084279"/>
            <a:ext cx="972000" cy="591032"/>
          </a:xfrm>
          <a:prstGeom prst="rect">
            <a:avLst/>
          </a:prstGeom>
          <a:solidFill>
            <a:schemeClr val="accent6">
              <a:lumMod val="20000"/>
              <a:lumOff val="80000"/>
            </a:schemeClr>
          </a:solidFill>
          <a:ln w="190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正方形/長方形 11">
            <a:extLst>
              <a:ext uri="{FF2B5EF4-FFF2-40B4-BE49-F238E27FC236}">
                <a16:creationId xmlns:a16="http://schemas.microsoft.com/office/drawing/2014/main" id="{69C79898-A8F0-09C1-99AA-F8F5F42B8F94}"/>
              </a:ext>
            </a:extLst>
          </p:cNvPr>
          <p:cNvSpPr/>
          <p:nvPr/>
        </p:nvSpPr>
        <p:spPr>
          <a:xfrm>
            <a:off x="5073269" y="4675308"/>
            <a:ext cx="972000" cy="1934658"/>
          </a:xfrm>
          <a:prstGeom prst="rect">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1C372014-3F50-CE2B-102B-11073DB4CC2E}"/>
              </a:ext>
            </a:extLst>
          </p:cNvPr>
          <p:cNvSpPr/>
          <p:nvPr/>
        </p:nvSpPr>
        <p:spPr>
          <a:xfrm>
            <a:off x="6513957" y="4663870"/>
            <a:ext cx="972000" cy="1946096"/>
          </a:xfrm>
          <a:prstGeom prst="rect">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正方形/長方形 13">
            <a:extLst>
              <a:ext uri="{FF2B5EF4-FFF2-40B4-BE49-F238E27FC236}">
                <a16:creationId xmlns:a16="http://schemas.microsoft.com/office/drawing/2014/main" id="{52271F1F-1799-2DE4-5103-835664A76091}"/>
              </a:ext>
            </a:extLst>
          </p:cNvPr>
          <p:cNvSpPr/>
          <p:nvPr/>
        </p:nvSpPr>
        <p:spPr>
          <a:xfrm>
            <a:off x="5077480" y="4281568"/>
            <a:ext cx="953854" cy="370286"/>
          </a:xfrm>
          <a:prstGeom prst="rect">
            <a:avLst/>
          </a:prstGeom>
          <a:solidFill>
            <a:schemeClr val="accent2">
              <a:lumMod val="20000"/>
              <a:lumOff val="80000"/>
            </a:schemeClr>
          </a:solidFill>
          <a:ln w="22225">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正方形/長方形 15">
            <a:extLst>
              <a:ext uri="{FF2B5EF4-FFF2-40B4-BE49-F238E27FC236}">
                <a16:creationId xmlns:a16="http://schemas.microsoft.com/office/drawing/2014/main" id="{CA839E79-9350-DD36-7E38-147B1DF6DADA}"/>
              </a:ext>
            </a:extLst>
          </p:cNvPr>
          <p:cNvSpPr/>
          <p:nvPr/>
        </p:nvSpPr>
        <p:spPr>
          <a:xfrm>
            <a:off x="2203612" y="4663869"/>
            <a:ext cx="972043" cy="1946097"/>
          </a:xfrm>
          <a:prstGeom prst="rect">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正方形/長方形 16">
            <a:extLst>
              <a:ext uri="{FF2B5EF4-FFF2-40B4-BE49-F238E27FC236}">
                <a16:creationId xmlns:a16="http://schemas.microsoft.com/office/drawing/2014/main" id="{67CD08EE-BFCB-CC73-0530-7C890428571F}"/>
              </a:ext>
            </a:extLst>
          </p:cNvPr>
          <p:cNvSpPr/>
          <p:nvPr/>
        </p:nvSpPr>
        <p:spPr>
          <a:xfrm>
            <a:off x="3635378" y="4675308"/>
            <a:ext cx="972000" cy="1934658"/>
          </a:xfrm>
          <a:prstGeom prst="rect">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8" name="テキスト ボックス 17">
            <a:extLst>
              <a:ext uri="{FF2B5EF4-FFF2-40B4-BE49-F238E27FC236}">
                <a16:creationId xmlns:a16="http://schemas.microsoft.com/office/drawing/2014/main" id="{5DE15D17-C96F-C4C7-C023-95F4C00144B6}"/>
              </a:ext>
            </a:extLst>
          </p:cNvPr>
          <p:cNvSpPr txBox="1"/>
          <p:nvPr/>
        </p:nvSpPr>
        <p:spPr>
          <a:xfrm>
            <a:off x="2295917" y="6609966"/>
            <a:ext cx="800219"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入院料１</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9" name="テキスト ボックス 18">
            <a:extLst>
              <a:ext uri="{FF2B5EF4-FFF2-40B4-BE49-F238E27FC236}">
                <a16:creationId xmlns:a16="http://schemas.microsoft.com/office/drawing/2014/main" id="{DA0A60B9-811A-4F80-7B37-F2C907BC6485}"/>
              </a:ext>
            </a:extLst>
          </p:cNvPr>
          <p:cNvSpPr txBox="1"/>
          <p:nvPr/>
        </p:nvSpPr>
        <p:spPr>
          <a:xfrm>
            <a:off x="3708151" y="6600762"/>
            <a:ext cx="800219"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入院料２</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0" name="テキスト ボックス 19">
            <a:extLst>
              <a:ext uri="{FF2B5EF4-FFF2-40B4-BE49-F238E27FC236}">
                <a16:creationId xmlns:a16="http://schemas.microsoft.com/office/drawing/2014/main" id="{DADAB803-B8EE-01EB-AED8-0DF6F4998DAA}"/>
              </a:ext>
            </a:extLst>
          </p:cNvPr>
          <p:cNvSpPr txBox="1"/>
          <p:nvPr/>
        </p:nvSpPr>
        <p:spPr>
          <a:xfrm>
            <a:off x="5130462" y="6602941"/>
            <a:ext cx="800219"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入院料３</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1" name="テキスト ボックス 20">
            <a:extLst>
              <a:ext uri="{FF2B5EF4-FFF2-40B4-BE49-F238E27FC236}">
                <a16:creationId xmlns:a16="http://schemas.microsoft.com/office/drawing/2014/main" id="{B9CFAF67-6ECB-90F4-DFF1-1F216AF6B28D}"/>
              </a:ext>
            </a:extLst>
          </p:cNvPr>
          <p:cNvSpPr txBox="1"/>
          <p:nvPr/>
        </p:nvSpPr>
        <p:spPr>
          <a:xfrm>
            <a:off x="6552773" y="6609966"/>
            <a:ext cx="800219"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入院料４</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2" name="テキスト ボックス 21">
            <a:extLst>
              <a:ext uri="{FF2B5EF4-FFF2-40B4-BE49-F238E27FC236}">
                <a16:creationId xmlns:a16="http://schemas.microsoft.com/office/drawing/2014/main" id="{CBF25D0E-AF52-01C8-F6B5-55AF75432CFF}"/>
              </a:ext>
            </a:extLst>
          </p:cNvPr>
          <p:cNvSpPr txBox="1"/>
          <p:nvPr/>
        </p:nvSpPr>
        <p:spPr>
          <a:xfrm>
            <a:off x="1959921" y="4087630"/>
            <a:ext cx="1472209" cy="553998"/>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・在宅復帰率</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(72.5</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・室面積</a:t>
            </a:r>
          </a:p>
        </p:txBody>
      </p:sp>
      <p:sp>
        <p:nvSpPr>
          <p:cNvPr id="23" name="テキスト ボックス 22">
            <a:extLst>
              <a:ext uri="{FF2B5EF4-FFF2-40B4-BE49-F238E27FC236}">
                <a16:creationId xmlns:a16="http://schemas.microsoft.com/office/drawing/2014/main" id="{8F16D282-3806-D8A7-342B-E68BB34F0BA9}"/>
              </a:ext>
            </a:extLst>
          </p:cNvPr>
          <p:cNvSpPr txBox="1"/>
          <p:nvPr/>
        </p:nvSpPr>
        <p:spPr>
          <a:xfrm>
            <a:off x="2142232" y="3766545"/>
            <a:ext cx="1069081" cy="2616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実績</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4" name="テキスト ボックス 23">
            <a:extLst>
              <a:ext uri="{FF2B5EF4-FFF2-40B4-BE49-F238E27FC236}">
                <a16:creationId xmlns:a16="http://schemas.microsoft.com/office/drawing/2014/main" id="{D6F657F9-F7C8-9239-48FE-41C2F3402BB3}"/>
              </a:ext>
            </a:extLst>
          </p:cNvPr>
          <p:cNvSpPr txBox="1"/>
          <p:nvPr/>
        </p:nvSpPr>
        <p:spPr>
          <a:xfrm>
            <a:off x="5059289" y="4358785"/>
            <a:ext cx="1014113" cy="2616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実績</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5" name="テキスト ボックス 24">
            <a:extLst>
              <a:ext uri="{FF2B5EF4-FFF2-40B4-BE49-F238E27FC236}">
                <a16:creationId xmlns:a16="http://schemas.microsoft.com/office/drawing/2014/main" id="{80DEC0DB-81C2-43ED-C9CD-33F85240AD87}"/>
              </a:ext>
            </a:extLst>
          </p:cNvPr>
          <p:cNvSpPr txBox="1"/>
          <p:nvPr/>
        </p:nvSpPr>
        <p:spPr>
          <a:xfrm>
            <a:off x="3351731" y="4096962"/>
            <a:ext cx="1472209" cy="553998"/>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・在宅復帰率</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(72.5</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・室面積</a:t>
            </a:r>
          </a:p>
        </p:txBody>
      </p:sp>
      <p:sp>
        <p:nvSpPr>
          <p:cNvPr id="26" name="テキスト ボックス 25">
            <a:extLst>
              <a:ext uri="{FF2B5EF4-FFF2-40B4-BE49-F238E27FC236}">
                <a16:creationId xmlns:a16="http://schemas.microsoft.com/office/drawing/2014/main" id="{5A41ABC9-8B13-97B5-6D2D-C33F54916F3C}"/>
              </a:ext>
            </a:extLst>
          </p:cNvPr>
          <p:cNvSpPr txBox="1"/>
          <p:nvPr/>
        </p:nvSpPr>
        <p:spPr>
          <a:xfrm>
            <a:off x="2573940" y="4686771"/>
            <a:ext cx="4685093" cy="1200329"/>
          </a:xfrm>
          <a:prstGeom prst="rect">
            <a:avLst/>
          </a:prstGeom>
          <a:solidFill>
            <a:schemeClr val="accent1">
              <a:lumMod val="20000"/>
              <a:lumOff val="80000"/>
              <a:alpha val="69804"/>
            </a:schemeClr>
          </a:solidFill>
          <a:ln>
            <a:solidFill>
              <a:schemeClr val="accent5"/>
            </a:solidFill>
          </a:ln>
        </p:spPr>
        <p:style>
          <a:lnRef idx="2">
            <a:schemeClr val="accent6">
              <a:shade val="50000"/>
            </a:schemeClr>
          </a:lnRef>
          <a:fillRef idx="1">
            <a:schemeClr val="accent6"/>
          </a:fillRef>
          <a:effectRef idx="0">
            <a:schemeClr val="accent6"/>
          </a:effectRef>
          <a:fontRef idx="minor">
            <a:schemeClr val="lt1"/>
          </a:fontRef>
        </p:style>
        <p:txBody>
          <a:bodyPr vert="horz" wrap="square" lIns="0" r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（基本部分）</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看護職員配置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３対１</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在宅復帰に係る職員</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の配置</a:t>
            </a:r>
            <a:endParaRPr kumimoji="1" lang="ja-JP" altLang="ja-JP"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リハビリテーションに係る職員</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の配置</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救急医療（一般病床の場合）</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在宅復帰率　７割</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7" name="テキスト ボックス 26">
            <a:extLst>
              <a:ext uri="{FF2B5EF4-FFF2-40B4-BE49-F238E27FC236}">
                <a16:creationId xmlns:a16="http://schemas.microsoft.com/office/drawing/2014/main" id="{2D8DF264-9290-705C-C737-42B7AE1587A3}"/>
              </a:ext>
            </a:extLst>
          </p:cNvPr>
          <p:cNvSpPr txBox="1"/>
          <p:nvPr/>
        </p:nvSpPr>
        <p:spPr>
          <a:xfrm>
            <a:off x="6485178" y="3416720"/>
            <a:ext cx="3139450" cy="769441"/>
          </a:xfrm>
          <a:prstGeom prst="rect">
            <a:avLst/>
          </a:prstGeom>
          <a:solidFill>
            <a:schemeClr val="accent2">
              <a:lumMod val="20000"/>
              <a:lumOff val="80000"/>
            </a:schemeClr>
          </a:solidFill>
          <a:ln w="19050">
            <a:solidFill>
              <a:schemeClr val="accent2"/>
            </a:solidFill>
            <a:prstDash val="sysDash"/>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実績部分</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・自宅等からの入棟患者割合　　２割以上</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・自宅等からの緊急患者の受入れ９人以上</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・在宅医療等の提供等</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２項目以上</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cxnSp>
        <p:nvCxnSpPr>
          <p:cNvPr id="28" name="直線矢印コネクタ 27">
            <a:extLst>
              <a:ext uri="{FF2B5EF4-FFF2-40B4-BE49-F238E27FC236}">
                <a16:creationId xmlns:a16="http://schemas.microsoft.com/office/drawing/2014/main" id="{58E8FCD0-11C6-F8DE-4A3D-79A126342A6A}"/>
              </a:ext>
            </a:extLst>
          </p:cNvPr>
          <p:cNvCxnSpPr/>
          <p:nvPr/>
        </p:nvCxnSpPr>
        <p:spPr>
          <a:xfrm>
            <a:off x="3313666" y="3526387"/>
            <a:ext cx="0" cy="1152717"/>
          </a:xfrm>
          <a:prstGeom prst="straightConnector1">
            <a:avLst/>
          </a:prstGeom>
          <a:ln>
            <a:solidFill>
              <a:schemeClr val="accent2"/>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29" name="直線矢印コネクタ 28">
            <a:extLst>
              <a:ext uri="{FF2B5EF4-FFF2-40B4-BE49-F238E27FC236}">
                <a16:creationId xmlns:a16="http://schemas.microsoft.com/office/drawing/2014/main" id="{BC8D43A1-474C-921B-D3AB-F1A215E1DB3C}"/>
              </a:ext>
            </a:extLst>
          </p:cNvPr>
          <p:cNvCxnSpPr/>
          <p:nvPr/>
        </p:nvCxnSpPr>
        <p:spPr>
          <a:xfrm>
            <a:off x="4727498" y="3971187"/>
            <a:ext cx="0" cy="738084"/>
          </a:xfrm>
          <a:prstGeom prst="straightConnector1">
            <a:avLst/>
          </a:prstGeom>
          <a:ln>
            <a:solidFill>
              <a:schemeClr val="accent2"/>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30" name="直線矢印コネクタ 29">
            <a:extLst>
              <a:ext uri="{FF2B5EF4-FFF2-40B4-BE49-F238E27FC236}">
                <a16:creationId xmlns:a16="http://schemas.microsoft.com/office/drawing/2014/main" id="{79B413A5-315D-2FF9-E033-06B1E0517CCA}"/>
              </a:ext>
            </a:extLst>
          </p:cNvPr>
          <p:cNvCxnSpPr/>
          <p:nvPr/>
        </p:nvCxnSpPr>
        <p:spPr>
          <a:xfrm>
            <a:off x="6145790" y="4273255"/>
            <a:ext cx="0" cy="422922"/>
          </a:xfrm>
          <a:prstGeom prst="straightConnector1">
            <a:avLst/>
          </a:prstGeom>
          <a:ln>
            <a:solidFill>
              <a:schemeClr val="accent2"/>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sp>
        <p:nvSpPr>
          <p:cNvPr id="31" name="テキスト ボックス 30">
            <a:extLst>
              <a:ext uri="{FF2B5EF4-FFF2-40B4-BE49-F238E27FC236}">
                <a16:creationId xmlns:a16="http://schemas.microsoft.com/office/drawing/2014/main" id="{9ABAF492-E38E-8AD4-86FF-D36FBA35B23E}"/>
              </a:ext>
            </a:extLst>
          </p:cNvPr>
          <p:cNvSpPr txBox="1"/>
          <p:nvPr/>
        </p:nvSpPr>
        <p:spPr>
          <a:xfrm>
            <a:off x="6338276" y="4247606"/>
            <a:ext cx="1479893"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2,102</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41</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日以降</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1,992</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2" name="テキスト ボックス 31">
            <a:extLst>
              <a:ext uri="{FF2B5EF4-FFF2-40B4-BE49-F238E27FC236}">
                <a16:creationId xmlns:a16="http://schemas.microsoft.com/office/drawing/2014/main" id="{C3BFC9E7-5336-2194-8404-72197503E6EB}"/>
              </a:ext>
            </a:extLst>
          </p:cNvPr>
          <p:cNvSpPr txBox="1"/>
          <p:nvPr/>
        </p:nvSpPr>
        <p:spPr>
          <a:xfrm>
            <a:off x="4806611" y="3879366"/>
            <a:ext cx="1479893" cy="677108"/>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2,312</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41</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日以降</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2,191</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3" name="テキスト ボックス 32">
            <a:extLst>
              <a:ext uri="{FF2B5EF4-FFF2-40B4-BE49-F238E27FC236}">
                <a16:creationId xmlns:a16="http://schemas.microsoft.com/office/drawing/2014/main" id="{D8660223-43AB-7248-2AD4-8DC5F4000949}"/>
              </a:ext>
            </a:extLst>
          </p:cNvPr>
          <p:cNvSpPr txBox="1"/>
          <p:nvPr/>
        </p:nvSpPr>
        <p:spPr>
          <a:xfrm>
            <a:off x="3368314" y="3666517"/>
            <a:ext cx="1479893"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2,649</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41</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日以降</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2,510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p:txBody>
      </p:sp>
      <p:sp>
        <p:nvSpPr>
          <p:cNvPr id="34" name="テキスト ボックス 33">
            <a:extLst>
              <a:ext uri="{FF2B5EF4-FFF2-40B4-BE49-F238E27FC236}">
                <a16:creationId xmlns:a16="http://schemas.microsoft.com/office/drawing/2014/main" id="{88247E4F-6064-3480-E9B9-EF61263AA1FC}"/>
              </a:ext>
            </a:extLst>
          </p:cNvPr>
          <p:cNvSpPr txBox="1"/>
          <p:nvPr/>
        </p:nvSpPr>
        <p:spPr>
          <a:xfrm>
            <a:off x="1936826" y="3273488"/>
            <a:ext cx="1479893" cy="46166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2,838</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41</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日以降</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2,690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p:txBody>
      </p:sp>
      <p:pic>
        <p:nvPicPr>
          <p:cNvPr id="35" name="図 34">
            <a:extLst>
              <a:ext uri="{FF2B5EF4-FFF2-40B4-BE49-F238E27FC236}">
                <a16:creationId xmlns:a16="http://schemas.microsoft.com/office/drawing/2014/main" id="{690F906C-D20B-36C9-7CB1-F9DA2C153A9F}"/>
              </a:ext>
            </a:extLst>
          </p:cNvPr>
          <p:cNvPicPr>
            <a:picLocks noChangeAspect="1"/>
          </p:cNvPicPr>
          <p:nvPr/>
        </p:nvPicPr>
        <p:blipFill>
          <a:blip r:embed="rId3"/>
          <a:stretch>
            <a:fillRect/>
          </a:stretch>
        </p:blipFill>
        <p:spPr>
          <a:xfrm>
            <a:off x="2136348" y="781845"/>
            <a:ext cx="5633304" cy="2432976"/>
          </a:xfrm>
          <a:prstGeom prst="rect">
            <a:avLst/>
          </a:prstGeom>
        </p:spPr>
      </p:pic>
      <p:sp>
        <p:nvSpPr>
          <p:cNvPr id="36" name="テキスト ボックス 35">
            <a:extLst>
              <a:ext uri="{FF2B5EF4-FFF2-40B4-BE49-F238E27FC236}">
                <a16:creationId xmlns:a16="http://schemas.microsoft.com/office/drawing/2014/main" id="{BD741BB7-0489-B02B-F995-ED30BB012CD1}"/>
              </a:ext>
            </a:extLst>
          </p:cNvPr>
          <p:cNvSpPr txBox="1"/>
          <p:nvPr/>
        </p:nvSpPr>
        <p:spPr>
          <a:xfrm>
            <a:off x="2573939" y="5932243"/>
            <a:ext cx="4685093" cy="646331"/>
          </a:xfrm>
          <a:prstGeom prst="rect">
            <a:avLst/>
          </a:prstGeom>
          <a:solidFill>
            <a:srgbClr val="F3DBE4">
              <a:alpha val="69804"/>
            </a:srgbClr>
          </a:solidFill>
          <a:ln>
            <a:solidFill>
              <a:srgbClr val="FCA2E4"/>
            </a:solidFill>
          </a:ln>
        </p:spPr>
        <p:style>
          <a:lnRef idx="2">
            <a:schemeClr val="accent6">
              <a:shade val="50000"/>
            </a:schemeClr>
          </a:lnRef>
          <a:fillRef idx="1">
            <a:schemeClr val="accent6"/>
          </a:fillRef>
          <a:effectRef idx="0">
            <a:schemeClr val="accent6"/>
          </a:effectRef>
          <a:fontRef idx="minor">
            <a:schemeClr val="lt1"/>
          </a:fontRef>
        </p:style>
        <p:txBody>
          <a:bodyPr vert="horz" wrap="square" lIns="0" r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基本的な実績部分</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重症度、医療・看護必要度</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自院の一般病棟から転棟した患者割合</a:t>
            </a:r>
          </a:p>
        </p:txBody>
      </p:sp>
      <p:sp>
        <p:nvSpPr>
          <p:cNvPr id="7" name="スライド番号プレースホルダー 2">
            <a:extLst>
              <a:ext uri="{FF2B5EF4-FFF2-40B4-BE49-F238E27FC236}">
                <a16:creationId xmlns:a16="http://schemas.microsoft.com/office/drawing/2014/main" id="{D590E7AE-C80D-7396-AD04-FCCEF4272E7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014551904"/>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図 4">
            <a:extLst>
              <a:ext uri="{FF2B5EF4-FFF2-40B4-BE49-F238E27FC236}">
                <a16:creationId xmlns:a16="http://schemas.microsoft.com/office/drawing/2014/main" id="{4CDCDD50-C15B-DEA4-03D9-FEE16097DCD0}"/>
              </a:ext>
            </a:extLst>
          </p:cNvPr>
          <p:cNvPicPr>
            <a:picLocks noChangeAspect="1"/>
          </p:cNvPicPr>
          <p:nvPr/>
        </p:nvPicPr>
        <p:blipFill>
          <a:blip r:embed="rId3"/>
          <a:stretch>
            <a:fillRect/>
          </a:stretch>
        </p:blipFill>
        <p:spPr>
          <a:xfrm>
            <a:off x="7741583" y="5267127"/>
            <a:ext cx="1590873" cy="1590873"/>
          </a:xfrm>
          <a:prstGeom prst="rect">
            <a:avLst/>
          </a:prstGeom>
        </p:spPr>
      </p:pic>
      <p:sp>
        <p:nvSpPr>
          <p:cNvPr id="2" name="タイトル 1"/>
          <p:cNvSpPr>
            <a:spLocks noGrp="1"/>
          </p:cNvSpPr>
          <p:nvPr>
            <p:ph type="title"/>
          </p:nvPr>
        </p:nvSpPr>
        <p:spPr>
          <a:solidFill>
            <a:srgbClr val="E1EDFF"/>
          </a:solidFill>
        </p:spPr>
        <p:txBody>
          <a:bodyPr>
            <a:noAutofit/>
          </a:bodyPr>
          <a:lstStyle/>
          <a:p>
            <a:r>
              <a:rPr lang="ja-JP" altLang="en-US" b="1"/>
              <a:t>地域包括ケア病棟の在宅患者支援病床初期加算の見直し</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442909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における適切な在宅患者等の緊急入院の受入れを推進する観点から、地域包括ケア病棟の在宅患者支援病床初期支援加算について、救急搬送患者の緊急入院を受け入れることによる負担等を考慮した評価体系に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90860"/>
            <a:ext cx="5492106"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地域包括ケア病棟の在宅患者支援病床初期加算の見直し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患者の状態及び必要と考えられる医療機能に応じた入院医療の評価－⑫</a:t>
            </a:r>
          </a:p>
        </p:txBody>
      </p:sp>
      <p:sp>
        <p:nvSpPr>
          <p:cNvPr id="88" name="正方形/長方形 87"/>
          <p:cNvSpPr/>
          <p:nvPr/>
        </p:nvSpPr>
        <p:spPr>
          <a:xfrm>
            <a:off x="5215576" y="2282109"/>
            <a:ext cx="4320000" cy="299118"/>
          </a:xfrm>
          <a:prstGeom prst="rect">
            <a:avLst/>
          </a:prstGeom>
          <a:solidFill>
            <a:srgbClr val="A7C4F7"/>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2645418"/>
            <a:ext cx="4320000" cy="2681935"/>
          </a:xfrm>
          <a:prstGeom prst="rect">
            <a:avLst/>
          </a:prstGeom>
          <a:solidFill>
            <a:srgbClr val="E0E9F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在宅患者支援病床初期加算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介護老人保健施設から入院した患者の場合     </a:t>
            </a:r>
          </a:p>
          <a:p>
            <a:pPr marL="452438" marR="0" lvl="0" indent="-182563"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①</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救急搬送された患者又は他の保険医療機関で区分番号Ｃ</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004-2</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に掲げる救急患者連携搬送料を算定し当該他の保険医療機関から搬送された患者であって、入院初日から当該病棟に入院した患者の場合</a:t>
            </a:r>
            <a:r>
              <a:rPr kumimoji="1" lang="ja-JP" altLang="en-US" sz="11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580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452438" marR="0" lvl="0" indent="-182563"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②</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①の患者以外の患者の場合</a:t>
            </a:r>
            <a:r>
              <a:rPr kumimoji="1" lang="ja-JP" altLang="en-US" sz="11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480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182563"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介護医療院、特別養護老人ホーム、軽費老人ホーム、有料老人ホーム等又は自宅から入院した患者の場合　　　　　</a:t>
            </a:r>
          </a:p>
          <a:p>
            <a:pPr marL="452438" marR="0" lvl="0" indent="-182563"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①</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救急搬送された患者又は他の保険医療機関で区分番号Ｃ</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004-2</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に掲げる救急患者連携搬送料を算定し当該他の保険医療機関から搬送された患者であって、入院初日から当該病棟に入院した患者の場合</a:t>
            </a:r>
            <a:r>
              <a:rPr kumimoji="1" lang="ja-JP" altLang="en-US" sz="11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480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452438" marR="0" lvl="0" indent="-182563"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②</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①の患者以外の患者の場合</a:t>
            </a:r>
            <a:r>
              <a:rPr kumimoji="1" lang="ja-JP" altLang="en-US" sz="11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380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p:txBody>
      </p:sp>
      <p:sp>
        <p:nvSpPr>
          <p:cNvPr id="90" name="右矢印 89"/>
          <p:cNvSpPr/>
          <p:nvPr/>
        </p:nvSpPr>
        <p:spPr>
          <a:xfrm>
            <a:off x="4740962" y="3389016"/>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 name="正方形/長方形 2">
            <a:extLst>
              <a:ext uri="{FF2B5EF4-FFF2-40B4-BE49-F238E27FC236}">
                <a16:creationId xmlns:a16="http://schemas.microsoft.com/office/drawing/2014/main" id="{DF3C83FD-7B7D-5087-2CCE-770944C1479F}"/>
              </a:ext>
            </a:extLst>
          </p:cNvPr>
          <p:cNvSpPr/>
          <p:nvPr/>
        </p:nvSpPr>
        <p:spPr>
          <a:xfrm>
            <a:off x="293091" y="2680475"/>
            <a:ext cx="4371398" cy="2646878"/>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在宅患者支援病床初期加算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介護老人保健施設から入院した患者の場合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500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p>
          <a:p>
            <a:pPr marL="182563" marR="0" lvl="0" indent="-18256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18256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18256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18256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18256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18256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182563"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介護医療院、特別養護老人ホーム、軽費老人ホーム、有料老人ホーム等又は自宅から入院した患者の場合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400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452438" marR="0" lvl="0" indent="-182563" algn="l" defTabSz="914400" rtl="0" eaLnBrk="1" fontAlgn="auto" latinLnBrk="0" hangingPunct="1">
              <a:lnSpc>
                <a:spcPct val="100000"/>
              </a:lnSpc>
              <a:spcBef>
                <a:spcPts val="0"/>
              </a:spcBef>
              <a:spcAft>
                <a:spcPts val="0"/>
              </a:spcAft>
              <a:buClrTx/>
              <a:buSzTx/>
              <a:buFontTx/>
              <a:buNone/>
              <a:tabLst/>
              <a:defRPr/>
            </a:pPr>
            <a:endPar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a:ln>
                <a:noFill/>
              </a:ln>
              <a:solidFill>
                <a:srgbClr val="0060EE"/>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a:ln>
                <a:noFill/>
              </a:ln>
              <a:solidFill>
                <a:srgbClr val="0060EE"/>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0BE84D40-D408-1F88-EA8A-1603EB97D52D}"/>
              </a:ext>
            </a:extLst>
          </p:cNvPr>
          <p:cNvSpPr/>
          <p:nvPr/>
        </p:nvSpPr>
        <p:spPr>
          <a:xfrm>
            <a:off x="311928" y="2282109"/>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7" name="スライド番号プレースホルダー 2">
            <a:extLst>
              <a:ext uri="{FF2B5EF4-FFF2-40B4-BE49-F238E27FC236}">
                <a16:creationId xmlns:a16="http://schemas.microsoft.com/office/drawing/2014/main" id="{5D738283-869C-353F-FAD1-727F8840AD22}"/>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742443190"/>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スライド番号プレースホルダー 4">
            <a:extLst>
              <a:ext uri="{FF2B5EF4-FFF2-40B4-BE49-F238E27FC236}">
                <a16:creationId xmlns:a16="http://schemas.microsoft.com/office/drawing/2014/main" id="{EF41EA5C-FEB4-8A48-C07A-C2AB84104837}"/>
              </a:ext>
            </a:extLst>
          </p:cNvPr>
          <p:cNvSpPr txBox="1">
            <a:spLocks noGrp="1"/>
          </p:cNvSpPr>
          <p:nvPr/>
        </p:nvSpPr>
        <p:spPr bwMode="auto">
          <a:xfrm>
            <a:off x="8169472" y="6537722"/>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smtClean="0">
                <a:solidFill>
                  <a:srgbClr val="000000"/>
                </a:solidFill>
                <a:latin typeface="ＭＳ Ｐゴシック" charset="-128"/>
              </a:rPr>
              <a:pPr algn="r" defTabSz="742950" eaLnBrk="1" hangingPunct="1">
                <a:defRPr/>
              </a:pPr>
              <a:t>306</a:t>
            </a:fld>
            <a:endParaRPr lang="en-US" altLang="ja-JP" sz="1600" kern="0" dirty="0">
              <a:solidFill>
                <a:srgbClr val="000000"/>
              </a:solidFill>
              <a:latin typeface="ＭＳ Ｐゴシック" charset="-128"/>
            </a:endParaRPr>
          </a:p>
        </p:txBody>
      </p:sp>
      <p:pic>
        <p:nvPicPr>
          <p:cNvPr id="3" name="図 2">
            <a:extLst>
              <a:ext uri="{FF2B5EF4-FFF2-40B4-BE49-F238E27FC236}">
                <a16:creationId xmlns:a16="http://schemas.microsoft.com/office/drawing/2014/main" id="{DCB9DD16-66C1-E9C3-FFFF-AA61C0D50488}"/>
              </a:ext>
            </a:extLst>
          </p:cNvPr>
          <p:cNvPicPr>
            <a:picLocks noChangeAspect="1"/>
          </p:cNvPicPr>
          <p:nvPr/>
        </p:nvPicPr>
        <p:blipFill>
          <a:blip r:embed="rId2"/>
          <a:stretch>
            <a:fillRect/>
          </a:stretch>
        </p:blipFill>
        <p:spPr>
          <a:xfrm>
            <a:off x="1003812" y="691786"/>
            <a:ext cx="7898377" cy="5474428"/>
          </a:xfrm>
          <a:prstGeom prst="rect">
            <a:avLst/>
          </a:prstGeom>
        </p:spPr>
      </p:pic>
      <p:sp>
        <p:nvSpPr>
          <p:cNvPr id="2" name="テキスト ボックス 1">
            <a:extLst>
              <a:ext uri="{FF2B5EF4-FFF2-40B4-BE49-F238E27FC236}">
                <a16:creationId xmlns:a16="http://schemas.microsoft.com/office/drawing/2014/main" id="{1B8318D3-5F1B-A0BF-DD89-47FDAEB1A705}"/>
              </a:ext>
            </a:extLst>
          </p:cNvPr>
          <p:cNvSpPr txBox="1"/>
          <p:nvPr/>
        </p:nvSpPr>
        <p:spPr>
          <a:xfrm>
            <a:off x="8521897" y="5792462"/>
            <a:ext cx="306996" cy="317459"/>
          </a:xfrm>
          <a:prstGeom prst="rect">
            <a:avLst/>
          </a:prstGeom>
          <a:solidFill>
            <a:schemeClr val="bg1"/>
          </a:solidFill>
        </p:spPr>
        <p:txBody>
          <a:bodyPr wrap="square" rtlCol="0">
            <a:spAutoFit/>
          </a:bodyPr>
          <a:lstStyle/>
          <a:p>
            <a:endParaRPr lang="ja-JP" altLang="en-US" sz="1463" dirty="0"/>
          </a:p>
        </p:txBody>
      </p:sp>
      <p:sp>
        <p:nvSpPr>
          <p:cNvPr id="6" name="テキスト ボックス 5">
            <a:extLst>
              <a:ext uri="{FF2B5EF4-FFF2-40B4-BE49-F238E27FC236}">
                <a16:creationId xmlns:a16="http://schemas.microsoft.com/office/drawing/2014/main" id="{14C5A4E5-2DEA-984E-D7FF-2A7D2645D471}"/>
              </a:ext>
            </a:extLst>
          </p:cNvPr>
          <p:cNvSpPr txBox="1"/>
          <p:nvPr/>
        </p:nvSpPr>
        <p:spPr>
          <a:xfrm>
            <a:off x="2476500" y="3244334"/>
            <a:ext cx="4953000" cy="369332"/>
          </a:xfrm>
          <a:prstGeom prst="rect">
            <a:avLst/>
          </a:prstGeom>
          <a:noFill/>
        </p:spPr>
        <p:txBody>
          <a:bodyPr wrap="square">
            <a:spAutoFit/>
          </a:bodyPr>
          <a:lstStyle/>
          <a:p>
            <a:fld id="{8E067961-EC55-4815-9B2E-C9E7B8471E1C}" type="slidenum">
              <a:rPr lang="en-US" altLang="ja-JP" sz="1800" kern="0" smtClean="0">
                <a:solidFill>
                  <a:srgbClr val="000000"/>
                </a:solidFill>
                <a:latin typeface="ＭＳ Ｐゴシック" charset="-128"/>
              </a:rPr>
              <a:pPr/>
              <a:t>306</a:t>
            </a:fld>
            <a:endParaRPr lang="ja-JP" altLang="en-US" dirty="0"/>
          </a:p>
        </p:txBody>
      </p:sp>
    </p:spTree>
    <p:extLst>
      <p:ext uri="{BB962C8B-B14F-4D97-AF65-F5344CB8AC3E}">
        <p14:creationId xmlns:p14="http://schemas.microsoft.com/office/powerpoint/2010/main" val="2143434019"/>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地域包括ケア病棟入院料の評価の見直し</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442909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適切な在宅復帰支援を推進する観点から、地域包括ケア病棟入院料の評価について、入院期間に応じた評価体系に見直す。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90860"/>
            <a:ext cx="400019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地域包括ケア病棟入院料の評価の見直し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生活に配慮した医療の推進など地域包括ケアシステムの深化・推進のための取組－⑫</a:t>
            </a:r>
          </a:p>
        </p:txBody>
      </p:sp>
      <p:sp>
        <p:nvSpPr>
          <p:cNvPr id="6" name="正方形/長方形 5">
            <a:extLst>
              <a:ext uri="{FF2B5EF4-FFF2-40B4-BE49-F238E27FC236}">
                <a16:creationId xmlns:a16="http://schemas.microsoft.com/office/drawing/2014/main" id="{D6E0EA37-412C-11FD-EFD1-DDC930C5EC2B}"/>
              </a:ext>
            </a:extLst>
          </p:cNvPr>
          <p:cNvSpPr/>
          <p:nvPr/>
        </p:nvSpPr>
        <p:spPr>
          <a:xfrm>
            <a:off x="5215576" y="1970405"/>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7" name="正方形/長方形 6">
            <a:extLst>
              <a:ext uri="{FF2B5EF4-FFF2-40B4-BE49-F238E27FC236}">
                <a16:creationId xmlns:a16="http://schemas.microsoft.com/office/drawing/2014/main" id="{BE787325-C66D-E63F-00AD-4C3F275EDD51}"/>
              </a:ext>
            </a:extLst>
          </p:cNvPr>
          <p:cNvSpPr/>
          <p:nvPr/>
        </p:nvSpPr>
        <p:spPr>
          <a:xfrm>
            <a:off x="5215576" y="2331104"/>
            <a:ext cx="4320000" cy="2789536"/>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地域包括ケア病棟入院料・入院医療管理料１</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日以内</a:t>
            </a:r>
            <a:r>
              <a:rPr kumimoji="1" lang="ja-JP" altLang="en-US" sz="12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2,838</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41</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日以降</a:t>
            </a:r>
            <a:r>
              <a:rPr kumimoji="1" lang="ja-JP" altLang="en-US" sz="12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2,690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地域包括ケア病棟入院料・入院医療管理料２</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日以内</a:t>
            </a:r>
            <a:r>
              <a:rPr kumimoji="1" lang="ja-JP" altLang="en-US" sz="12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2,649</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41</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日以降</a:t>
            </a:r>
            <a:r>
              <a:rPr kumimoji="1" lang="ja-JP" altLang="en-US" sz="12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2,510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地域包括ケア病棟入院料・入院医療管理料３</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日以内</a:t>
            </a:r>
            <a:r>
              <a:rPr kumimoji="1" lang="ja-JP" altLang="en-US" sz="12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2,312</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41</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日以降</a:t>
            </a:r>
            <a:r>
              <a:rPr kumimoji="1" lang="ja-JP" altLang="en-US" sz="12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2,191</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地域包括ケア病棟入院料・入院医療管理料４</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日以内</a:t>
            </a:r>
            <a:r>
              <a:rPr kumimoji="1" lang="ja-JP" altLang="en-US" sz="12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2,102</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41</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日以降</a:t>
            </a:r>
            <a:r>
              <a:rPr kumimoji="1" lang="ja-JP" altLang="en-US" sz="12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1,992</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右矢印 89">
            <a:extLst>
              <a:ext uri="{FF2B5EF4-FFF2-40B4-BE49-F238E27FC236}">
                <a16:creationId xmlns:a16="http://schemas.microsoft.com/office/drawing/2014/main" id="{FED01714-EE41-D74F-18CB-29976D57F037}"/>
              </a:ext>
            </a:extLst>
          </p:cNvPr>
          <p:cNvSpPr/>
          <p:nvPr/>
        </p:nvSpPr>
        <p:spPr>
          <a:xfrm>
            <a:off x="4740962" y="3338410"/>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正方形/長方形 9">
            <a:extLst>
              <a:ext uri="{FF2B5EF4-FFF2-40B4-BE49-F238E27FC236}">
                <a16:creationId xmlns:a16="http://schemas.microsoft.com/office/drawing/2014/main" id="{10A27D41-C3ED-C51D-2EC9-B71A81D22CA9}"/>
              </a:ext>
            </a:extLst>
          </p:cNvPr>
          <p:cNvSpPr/>
          <p:nvPr/>
        </p:nvSpPr>
        <p:spPr>
          <a:xfrm>
            <a:off x="319029" y="1970405"/>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1" name="正方形/長方形 10">
            <a:extLst>
              <a:ext uri="{FF2B5EF4-FFF2-40B4-BE49-F238E27FC236}">
                <a16:creationId xmlns:a16="http://schemas.microsoft.com/office/drawing/2014/main" id="{FA285B18-E689-8663-6EE0-C2BCC7C08C22}"/>
              </a:ext>
            </a:extLst>
          </p:cNvPr>
          <p:cNvSpPr/>
          <p:nvPr/>
        </p:nvSpPr>
        <p:spPr>
          <a:xfrm>
            <a:off x="311928" y="2331105"/>
            <a:ext cx="4371398" cy="2789536"/>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地域包括ケア病棟入院料・入院医療管理料１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2,809</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地域包括ケア病棟入院料・入院医療管理料２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2,620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地域包括ケア病棟入院料・入院医療管理料３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2,285</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地域包括ケア病棟入院料・入院医療管理料４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2,076</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スライド番号プレースホルダー 2">
            <a:extLst>
              <a:ext uri="{FF2B5EF4-FFF2-40B4-BE49-F238E27FC236}">
                <a16:creationId xmlns:a16="http://schemas.microsoft.com/office/drawing/2014/main" id="{F71D986F-7023-CC37-025A-739B1AE6E6A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320439372"/>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正方形/長方形 4">
            <a:extLst>
              <a:ext uri="{FF2B5EF4-FFF2-40B4-BE49-F238E27FC236}">
                <a16:creationId xmlns:a16="http://schemas.microsoft.com/office/drawing/2014/main" id="{0B82F483-7B21-7C1C-72E4-4038979FADDF}"/>
              </a:ext>
            </a:extLst>
          </p:cNvPr>
          <p:cNvSpPr/>
          <p:nvPr/>
        </p:nvSpPr>
        <p:spPr>
          <a:xfrm>
            <a:off x="188119" y="1018800"/>
            <a:ext cx="9529762" cy="5796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地域包括ケア病棟を有する医療機関が提供する在宅医療等の実績を適切に評価する観点から、訪問看護に係る実績の基準を見直す。</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地域包括ケア病棟の施設基準の見直し</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生活に配慮した医療の推進など地域包括ケアシステムの深化・推進のための取組－⑬</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5215576" y="1802685"/>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5241512" y="2165995"/>
            <a:ext cx="4320000" cy="4500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地域包括ケア病棟入院料１</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① （略）</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②　</a:t>
            </a:r>
            <a:r>
              <a:rPr kumimoji="1" lang="zh-TW"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退院後訪問指導料</a:t>
            </a: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在宅患者訪問看護・指導料、同一建物居住者訪問看護・指導料、精神科訪問看護・指導料（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）、精神科訪問看護・指導（</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指定居宅サービス介護給付費単位数表の訪問看護費のロ</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及び指定介護予防サービス介護給付費単位数表の</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介護予防訪問看護費のロ</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を前三月間において</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百五十回以上</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算定している保険医療機関であること。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③　訪問看護療養費に係る指定訪問看護の費用の額の算定方法に規定する訪問看護基本療養費、精神科訪問看護基本療養費、指定居宅サービス介護給付費単位数表の</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訪問看護費のイ</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及び指定介護予防サービス介護給付費単位数表の</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介護予防訪問看護費のイ</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を前三月間において</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八百回以上</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算定している訪問看護ステーションが当該保険医療機関に併設されていること。</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④ （略）</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⑤　介護保険法第八条第二項に規定する訪問介護、同条第五項に規定する訪問リハビリテーション又は第八条の二の第四項に規定する介護予防訪問リハビリテーションの提供実績を有している施設が当該保険医療機関に併設されていること。</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⑥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入院医療管理料１、地域包括ケア病棟入院料２、地域包括ケア入院医療管理料２、地域包括ケア病棟入院料３、地域包括ケア入院医療管理料３、地域包括ケア病棟入院料４、地域包括ケア入院医療管理料４、特定一般入院料病棟入院料の注７についても同様。</a:t>
            </a:r>
          </a:p>
          <a:p>
            <a:pPr marL="92075" marR="0" lvl="0" indent="-92075"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右矢印 89">
            <a:extLst>
              <a:ext uri="{FF2B5EF4-FFF2-40B4-BE49-F238E27FC236}">
                <a16:creationId xmlns:a16="http://schemas.microsoft.com/office/drawing/2014/main" id="{2C7478A4-04E8-A454-E553-73FC150DCF79}"/>
              </a:ext>
            </a:extLst>
          </p:cNvPr>
          <p:cNvSpPr/>
          <p:nvPr/>
        </p:nvSpPr>
        <p:spPr>
          <a:xfrm>
            <a:off x="4731543" y="222396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9029" y="1802685"/>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11928" y="2165993"/>
            <a:ext cx="4371398" cy="392400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地域包括ケア病棟入院料１</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① （略）</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②　在宅患者訪問看護・指導料、同一建物居住者訪問看護・指導料、精神科訪問看護・指導料（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）及び精神科訪問看護・指導（</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）を前三月間において六十回以上算定している保険医療機関であること。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③　訪問看護療養費に係る指定訪問看護の費用の額の算定方法に規定する訪問看護基本療養費及び精神科訪問看護基本療養費を前三月間において三百回以上算定している訪問看護ステーションが当該保険医療機関に併設され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④ （略）</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⑤　介護保険法第八条第二項に規定する訪問介護</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、同条第四項に規定する訪問看護</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、同条第五項に規定する訪問リハビリテーション、</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同法第八条の二第三項に規定する介護予防訪問看護</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又は同条第四項に規定する介護予防訪問リハビリテーションの提供実績を有している施設が当該保険医療機関に併設されていること。</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⑥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正方形/長方形 5">
            <a:extLst>
              <a:ext uri="{FF2B5EF4-FFF2-40B4-BE49-F238E27FC236}">
                <a16:creationId xmlns:a16="http://schemas.microsoft.com/office/drawing/2014/main" id="{5B297984-350B-3039-8539-A207A9736388}"/>
              </a:ext>
            </a:extLst>
          </p:cNvPr>
          <p:cNvSpPr/>
          <p:nvPr/>
        </p:nvSpPr>
        <p:spPr>
          <a:xfrm>
            <a:off x="311927" y="825919"/>
            <a:ext cx="648000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地域包括ケア病棟入院料における在宅医療等の実績の評価の見直し</a:t>
            </a:r>
          </a:p>
        </p:txBody>
      </p:sp>
      <p:sp>
        <p:nvSpPr>
          <p:cNvPr id="8" name="テキスト ボックス 7">
            <a:extLst>
              <a:ext uri="{FF2B5EF4-FFF2-40B4-BE49-F238E27FC236}">
                <a16:creationId xmlns:a16="http://schemas.microsoft.com/office/drawing/2014/main" id="{5E1A0509-4B97-633A-7C49-97339F566D95}"/>
              </a:ext>
            </a:extLst>
          </p:cNvPr>
          <p:cNvSpPr txBox="1"/>
          <p:nvPr/>
        </p:nvSpPr>
        <p:spPr>
          <a:xfrm>
            <a:off x="293454" y="6167435"/>
            <a:ext cx="439697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令和６年３月 </a:t>
            </a:r>
            <a:r>
              <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31 </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日において現に地域包括ケア病棟入院料に係る届出を行っている病棟又は病室については、令和７年５月 </a:t>
            </a:r>
            <a:r>
              <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31 </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日までの間に限り、②、③又は⑤のそれぞれに該当するものとみなす。</a:t>
            </a:r>
          </a:p>
        </p:txBody>
      </p:sp>
      <p:sp>
        <p:nvSpPr>
          <p:cNvPr id="3" name="スライド番号プレースホルダー 2">
            <a:extLst>
              <a:ext uri="{FF2B5EF4-FFF2-40B4-BE49-F238E27FC236}">
                <a16:creationId xmlns:a16="http://schemas.microsoft.com/office/drawing/2014/main" id="{EE9D165E-671A-3AAA-1B48-A3001A23D03E}"/>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174905784"/>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地域包括ケア病棟の施設基準の見直し</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生活に配慮した医療の推進など地域包括ケアシステムの深化・推進のための取組－⑬</a:t>
            </a:r>
          </a:p>
        </p:txBody>
      </p:sp>
      <p:graphicFrame>
        <p:nvGraphicFramePr>
          <p:cNvPr id="6" name="表 5">
            <a:extLst>
              <a:ext uri="{FF2B5EF4-FFF2-40B4-BE49-F238E27FC236}">
                <a16:creationId xmlns:a16="http://schemas.microsoft.com/office/drawing/2014/main" id="{9F7CDA3B-F84D-C0E4-2CA9-77373D65EE33}"/>
              </a:ext>
            </a:extLst>
          </p:cNvPr>
          <p:cNvGraphicFramePr>
            <a:graphicFrameLocks noGrp="1"/>
          </p:cNvGraphicFramePr>
          <p:nvPr/>
        </p:nvGraphicFramePr>
        <p:xfrm>
          <a:off x="225215" y="783182"/>
          <a:ext cx="9544421" cy="2136822"/>
        </p:xfrm>
        <a:graphic>
          <a:graphicData uri="http://schemas.openxmlformats.org/drawingml/2006/table">
            <a:tbl>
              <a:tblPr firstRow="1" bandRow="1">
                <a:tableStyleId>{BC89EF96-8CEA-46FF-86C4-4CE0E7609802}</a:tableStyleId>
              </a:tblPr>
              <a:tblGrid>
                <a:gridCol w="1675869">
                  <a:extLst>
                    <a:ext uri="{9D8B030D-6E8A-4147-A177-3AD203B41FA5}">
                      <a16:colId xmlns:a16="http://schemas.microsoft.com/office/drawing/2014/main" val="20000"/>
                    </a:ext>
                  </a:extLst>
                </a:gridCol>
                <a:gridCol w="937859">
                  <a:extLst>
                    <a:ext uri="{9D8B030D-6E8A-4147-A177-3AD203B41FA5}">
                      <a16:colId xmlns:a16="http://schemas.microsoft.com/office/drawing/2014/main" val="20001"/>
                    </a:ext>
                  </a:extLst>
                </a:gridCol>
                <a:gridCol w="990099">
                  <a:extLst>
                    <a:ext uri="{9D8B030D-6E8A-4147-A177-3AD203B41FA5}">
                      <a16:colId xmlns:a16="http://schemas.microsoft.com/office/drawing/2014/main" val="20002"/>
                    </a:ext>
                  </a:extLst>
                </a:gridCol>
                <a:gridCol w="990099">
                  <a:extLst>
                    <a:ext uri="{9D8B030D-6E8A-4147-A177-3AD203B41FA5}">
                      <a16:colId xmlns:a16="http://schemas.microsoft.com/office/drawing/2014/main" val="20003"/>
                    </a:ext>
                  </a:extLst>
                </a:gridCol>
                <a:gridCol w="990099">
                  <a:extLst>
                    <a:ext uri="{9D8B030D-6E8A-4147-A177-3AD203B41FA5}">
                      <a16:colId xmlns:a16="http://schemas.microsoft.com/office/drawing/2014/main" val="20004"/>
                    </a:ext>
                  </a:extLst>
                </a:gridCol>
                <a:gridCol w="990099">
                  <a:extLst>
                    <a:ext uri="{9D8B030D-6E8A-4147-A177-3AD203B41FA5}">
                      <a16:colId xmlns:a16="http://schemas.microsoft.com/office/drawing/2014/main" val="20005"/>
                    </a:ext>
                  </a:extLst>
                </a:gridCol>
                <a:gridCol w="990099">
                  <a:extLst>
                    <a:ext uri="{9D8B030D-6E8A-4147-A177-3AD203B41FA5}">
                      <a16:colId xmlns:a16="http://schemas.microsoft.com/office/drawing/2014/main" val="20006"/>
                    </a:ext>
                  </a:extLst>
                </a:gridCol>
                <a:gridCol w="990099">
                  <a:extLst>
                    <a:ext uri="{9D8B030D-6E8A-4147-A177-3AD203B41FA5}">
                      <a16:colId xmlns:a16="http://schemas.microsoft.com/office/drawing/2014/main" val="20007"/>
                    </a:ext>
                  </a:extLst>
                </a:gridCol>
                <a:gridCol w="990099">
                  <a:extLst>
                    <a:ext uri="{9D8B030D-6E8A-4147-A177-3AD203B41FA5}">
                      <a16:colId xmlns:a16="http://schemas.microsoft.com/office/drawing/2014/main" val="20008"/>
                    </a:ext>
                  </a:extLst>
                </a:gridCol>
              </a:tblGrid>
              <a:tr h="172917">
                <a:tc>
                  <a:txBody>
                    <a:bodyPr/>
                    <a:lstStyle/>
                    <a:p>
                      <a:pPr algn="ctr"/>
                      <a:endParaRPr kumimoji="1" lang="ja-JP" altLang="en-US" sz="1050" u="none">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200" u="none">
                          <a:latin typeface="メイリオ" panose="020B0604030504040204" pitchFamily="50" charset="-128"/>
                          <a:ea typeface="メイリオ" panose="020B0604030504040204" pitchFamily="50" charset="-128"/>
                        </a:rPr>
                        <a:t>入院料１</a:t>
                      </a:r>
                      <a:endParaRPr kumimoji="1" lang="en-US" altLang="ja-JP" sz="1200" u="none">
                        <a:solidFill>
                          <a:schemeClr val="bg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200" u="none">
                          <a:latin typeface="メイリオ" panose="020B0604030504040204" pitchFamily="50" charset="-128"/>
                          <a:ea typeface="メイリオ" panose="020B0604030504040204" pitchFamily="50" charset="-128"/>
                        </a:rPr>
                        <a:t>管理料１</a:t>
                      </a:r>
                      <a:endParaRPr kumimoji="1" lang="en-US" altLang="ja-JP" sz="1200" u="none">
                        <a:solidFill>
                          <a:schemeClr val="bg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200" u="none">
                          <a:latin typeface="メイリオ" panose="020B0604030504040204" pitchFamily="50" charset="-128"/>
                          <a:ea typeface="メイリオ" panose="020B0604030504040204" pitchFamily="50" charset="-128"/>
                        </a:rPr>
                        <a:t>入院料２</a:t>
                      </a:r>
                      <a:endParaRPr kumimoji="1" lang="en-US" altLang="ja-JP" sz="1200" u="none">
                        <a:solidFill>
                          <a:schemeClr val="bg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200" u="none">
                          <a:latin typeface="メイリオ" panose="020B0604030504040204" pitchFamily="50" charset="-128"/>
                          <a:ea typeface="メイリオ" panose="020B0604030504040204" pitchFamily="50" charset="-128"/>
                        </a:rPr>
                        <a:t>管理料２</a:t>
                      </a:r>
                      <a:endParaRPr kumimoji="1" lang="en-US" altLang="ja-JP" sz="1200" u="none">
                        <a:solidFill>
                          <a:schemeClr val="bg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200" u="none">
                          <a:latin typeface="メイリオ" panose="020B0604030504040204" pitchFamily="50" charset="-128"/>
                          <a:ea typeface="メイリオ" panose="020B0604030504040204" pitchFamily="50" charset="-128"/>
                        </a:rPr>
                        <a:t>入院料３</a:t>
                      </a:r>
                      <a:endParaRPr kumimoji="1" lang="en-US" altLang="ja-JP" sz="1200" u="none">
                        <a:solidFill>
                          <a:schemeClr val="bg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200" u="none">
                          <a:latin typeface="メイリオ" panose="020B0604030504040204" pitchFamily="50" charset="-128"/>
                          <a:ea typeface="メイリオ" panose="020B0604030504040204" pitchFamily="50" charset="-128"/>
                        </a:rPr>
                        <a:t>管理料３</a:t>
                      </a:r>
                      <a:endParaRPr kumimoji="1" lang="en-US" altLang="ja-JP" sz="1200" u="none">
                        <a:solidFill>
                          <a:schemeClr val="bg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200" u="none">
                          <a:latin typeface="メイリオ" panose="020B0604030504040204" pitchFamily="50" charset="-128"/>
                          <a:ea typeface="メイリオ" panose="020B0604030504040204" pitchFamily="50" charset="-128"/>
                        </a:rPr>
                        <a:t>入院料４</a:t>
                      </a:r>
                      <a:endParaRPr kumimoji="1" lang="en-US" altLang="ja-JP" sz="1200" u="none">
                        <a:solidFill>
                          <a:schemeClr val="bg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200" u="none">
                          <a:latin typeface="メイリオ" panose="020B0604030504040204" pitchFamily="50" charset="-128"/>
                          <a:ea typeface="メイリオ" panose="020B0604030504040204" pitchFamily="50" charset="-128"/>
                        </a:rPr>
                        <a:t>管理料４</a:t>
                      </a:r>
                      <a:endParaRPr kumimoji="1" lang="en-US" altLang="ja-JP" sz="1200" u="none">
                        <a:solidFill>
                          <a:schemeClr val="bg1"/>
                        </a:solidFill>
                        <a:latin typeface="メイリオ" panose="020B0604030504040204" pitchFamily="50" charset="-128"/>
                        <a:ea typeface="メイリオ" panose="020B0604030504040204" pitchFamily="50" charset="-128"/>
                      </a:endParaRPr>
                    </a:p>
                  </a:txBody>
                  <a:tcPr marL="54000" marR="54000" marT="36000" marB="36000" anchor="ctr"/>
                </a:tc>
                <a:extLst>
                  <a:ext uri="{0D108BD9-81ED-4DB2-BD59-A6C34878D82A}">
                    <a16:rowId xmlns:a16="http://schemas.microsoft.com/office/drawing/2014/main" val="10000"/>
                  </a:ext>
                </a:extLst>
              </a:tr>
              <a:tr h="267154">
                <a:tc>
                  <a:txBody>
                    <a:bodyPr/>
                    <a:lstStyle/>
                    <a:p>
                      <a:pPr algn="ctr"/>
                      <a:r>
                        <a:rPr kumimoji="1" lang="ja-JP" altLang="en-US" sz="1050" u="none">
                          <a:latin typeface="メイリオ" panose="020B0604030504040204" pitchFamily="50" charset="-128"/>
                          <a:ea typeface="メイリオ" panose="020B0604030504040204" pitchFamily="50" charset="-128"/>
                        </a:rPr>
                        <a:t>看護職員</a:t>
                      </a:r>
                    </a:p>
                  </a:txBody>
                  <a:tcPr marL="54000" marR="54000" marT="36000" marB="36000" anchor="ctr"/>
                </a:tc>
                <a:tc gridSpan="8">
                  <a:txBody>
                    <a:bodyPr/>
                    <a:lstStyle/>
                    <a:p>
                      <a:pPr algn="ctr"/>
                      <a:r>
                        <a:rPr kumimoji="1" lang="ja-JP" altLang="en-US" sz="1050" u="none">
                          <a:latin typeface="メイリオ" panose="020B0604030504040204" pitchFamily="50" charset="-128"/>
                          <a:ea typeface="メイリオ" panose="020B0604030504040204" pitchFamily="50" charset="-128"/>
                        </a:rPr>
                        <a:t>１３対１以上（７割以上が看護師）</a:t>
                      </a:r>
                    </a:p>
                  </a:txBody>
                  <a:tcPr marL="54000" marR="54000" marT="36000" marB="36000" anchor="ctr"/>
                </a:tc>
                <a:tc hMerge="1">
                  <a:txBody>
                    <a:bodyPr/>
                    <a:lstStyle/>
                    <a:p>
                      <a:pPr algn="ctr"/>
                      <a:endParaRPr kumimoji="1" lang="ja-JP" altLang="en-US" sz="1100">
                        <a:latin typeface="+mn-ea"/>
                        <a:ea typeface="+mn-ea"/>
                      </a:endParaRPr>
                    </a:p>
                  </a:txBody>
                  <a:tcPr marL="54000" marR="54000" marT="36000" marB="36000" anchor="ctr"/>
                </a:tc>
                <a:tc hMerge="1">
                  <a:txBody>
                    <a:bodyPr/>
                    <a:lstStyle/>
                    <a:p>
                      <a:pPr algn="ctr"/>
                      <a:endParaRPr kumimoji="1" lang="ja-JP" altLang="en-US" sz="1100">
                        <a:latin typeface="+mn-ea"/>
                        <a:ea typeface="+mn-ea"/>
                      </a:endParaRPr>
                    </a:p>
                  </a:txBody>
                  <a:tcPr marL="54000" marR="54000" marT="36000" marB="36000" anchor="ctr"/>
                </a:tc>
                <a:tc hMerge="1">
                  <a:txBody>
                    <a:bodyPr/>
                    <a:lstStyle/>
                    <a:p>
                      <a:endParaRPr kumimoji="1" lang="ja-JP" altLang="en-US"/>
                    </a:p>
                  </a:txBody>
                  <a:tcPr/>
                </a:tc>
                <a:tc hMerge="1">
                  <a:txBody>
                    <a:bodyPr/>
                    <a:lstStyle/>
                    <a:p>
                      <a:pPr algn="ctr"/>
                      <a:endParaRPr kumimoji="1" lang="ja-JP" altLang="en-US" sz="1100">
                        <a:latin typeface="ＭＳ ゴシック" panose="020B0609070205080204" pitchFamily="49" charset="-128"/>
                        <a:ea typeface="ＭＳ ゴシック" panose="020B0609070205080204" pitchFamily="49" charset="-128"/>
                      </a:endParaRPr>
                    </a:p>
                  </a:txBody>
                  <a:tcPr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kumimoji="1" lang="ja-JP" altLang="en-US"/>
                    </a:p>
                  </a:txBody>
                  <a:tcPr/>
                </a:tc>
                <a:tc hMerge="1">
                  <a:txBody>
                    <a:bodyPr/>
                    <a:lstStyle/>
                    <a:p>
                      <a:pPr algn="ctr"/>
                      <a:endParaRPr kumimoji="1" lang="ja-JP" altLang="en-US" sz="1100">
                        <a:latin typeface="+mn-ea"/>
                        <a:ea typeface="+mn-ea"/>
                      </a:endParaRPr>
                    </a:p>
                  </a:txBody>
                  <a:tcPr marL="54000" marR="54000" marT="36000" marB="36000" anchor="ctr"/>
                </a:tc>
                <a:tc hMerge="1">
                  <a:txBody>
                    <a:bodyPr/>
                    <a:lstStyle/>
                    <a:p>
                      <a:pPr algn="ctr"/>
                      <a:endParaRPr kumimoji="1" lang="ja-JP" altLang="en-US" sz="1100">
                        <a:latin typeface="ＭＳ ゴシック" panose="020B0609070205080204" pitchFamily="49" charset="-128"/>
                        <a:ea typeface="ＭＳ ゴシック" panose="020B0609070205080204" pitchFamily="49" charset="-128"/>
                      </a:endParaRPr>
                    </a:p>
                  </a:txBody>
                  <a:tcPr marL="54000" marR="54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67154">
                <a:tc>
                  <a:txBody>
                    <a:bodyPr/>
                    <a:lstStyle/>
                    <a:p>
                      <a:pPr algn="ctr"/>
                      <a:r>
                        <a:rPr kumimoji="1" lang="ja-JP" altLang="en-US" sz="1050" u="none">
                          <a:latin typeface="メイリオ" panose="020B0604030504040204" pitchFamily="50" charset="-128"/>
                          <a:ea typeface="メイリオ" panose="020B0604030504040204" pitchFamily="50" charset="-128"/>
                        </a:rPr>
                        <a:t>リハビリ専門職</a:t>
                      </a:r>
                    </a:p>
                  </a:txBody>
                  <a:tcPr marL="54000" marR="54000" marT="36000" marB="36000" anchor="ctr"/>
                </a:tc>
                <a:tc gridSpan="8">
                  <a:txBody>
                    <a:bodyPr/>
                    <a:lstStyle/>
                    <a:p>
                      <a:pPr algn="ctr"/>
                      <a:r>
                        <a:rPr kumimoji="1" lang="ja-JP" altLang="en-US" sz="1050" u="none">
                          <a:latin typeface="メイリオ" panose="020B0604030504040204" pitchFamily="50" charset="-128"/>
                          <a:ea typeface="メイリオ" panose="020B0604030504040204" pitchFamily="50" charset="-128"/>
                        </a:rPr>
                        <a:t>病棟又は病室を有する病棟に常勤の理学療法士、作業療法士又は言語聴覚士を１名以上配置</a:t>
                      </a:r>
                    </a:p>
                  </a:txBody>
                  <a:tcPr marL="54000" marR="54000" marT="36000" marB="36000" anchor="ctr"/>
                </a:tc>
                <a:tc hMerge="1">
                  <a:txBody>
                    <a:bodyPr/>
                    <a:lstStyle/>
                    <a:p>
                      <a:pPr algn="ctr"/>
                      <a:endParaRPr kumimoji="1" lang="ja-JP" altLang="en-US" sz="1200">
                        <a:latin typeface="+mn-ea"/>
                        <a:ea typeface="+mn-ea"/>
                      </a:endParaRPr>
                    </a:p>
                  </a:txBody>
                  <a:tcPr marL="54000" marR="54000" marT="36000" marB="36000" anchor="ctr"/>
                </a:tc>
                <a:tc hMerge="1">
                  <a:txBody>
                    <a:bodyPr/>
                    <a:lstStyle/>
                    <a:p>
                      <a:pPr algn="ctr"/>
                      <a:endParaRPr kumimoji="1" lang="ja-JP" altLang="en-US" sz="1200">
                        <a:latin typeface="+mn-ea"/>
                        <a:ea typeface="+mn-ea"/>
                      </a:endParaRPr>
                    </a:p>
                  </a:txBody>
                  <a:tcPr marL="54000" marR="54000" marT="36000" marB="36000" anchor="ctr"/>
                </a:tc>
                <a:tc hMerge="1">
                  <a:txBody>
                    <a:bodyPr/>
                    <a:lstStyle/>
                    <a:p>
                      <a:endParaRPr kumimoji="1" lang="ja-JP" altLang="en-US"/>
                    </a:p>
                  </a:txBody>
                  <a:tcPr/>
                </a:tc>
                <a:tc hMerge="1">
                  <a:txBody>
                    <a:bodyPr/>
                    <a:lstStyle/>
                    <a:p>
                      <a:pPr algn="ctr"/>
                      <a:endParaRPr kumimoji="1" lang="ja-JP" altLang="en-US" sz="1200">
                        <a:latin typeface="ＭＳ ゴシック" panose="020B0609070205080204" pitchFamily="49" charset="-128"/>
                        <a:ea typeface="ＭＳ ゴシック" panose="020B0609070205080204" pitchFamily="49" charset="-128"/>
                      </a:endParaRPr>
                    </a:p>
                  </a:txBody>
                  <a:tcPr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kumimoji="1" lang="ja-JP" altLang="en-US"/>
                    </a:p>
                  </a:txBody>
                  <a:tcPr/>
                </a:tc>
                <a:tc hMerge="1">
                  <a:txBody>
                    <a:bodyPr/>
                    <a:lstStyle/>
                    <a:p>
                      <a:pPr algn="ctr"/>
                      <a:endParaRPr kumimoji="1" lang="ja-JP" altLang="en-US" sz="1200">
                        <a:latin typeface="+mn-ea"/>
                        <a:ea typeface="+mn-ea"/>
                      </a:endParaRPr>
                    </a:p>
                  </a:txBody>
                  <a:tcPr marL="54000" marR="54000" marT="36000" marB="36000" anchor="ctr"/>
                </a:tc>
                <a:tc hMerge="1">
                  <a:txBody>
                    <a:bodyPr/>
                    <a:lstStyle/>
                    <a:p>
                      <a:pPr algn="ctr"/>
                      <a:endParaRPr kumimoji="1" lang="ja-JP" altLang="en-US" sz="1200">
                        <a:latin typeface="ＭＳ ゴシック" panose="020B0609070205080204" pitchFamily="49" charset="-128"/>
                        <a:ea typeface="ＭＳ ゴシック" panose="020B0609070205080204" pitchFamily="49" charset="-128"/>
                      </a:endParaRPr>
                    </a:p>
                  </a:txBody>
                  <a:tcPr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267154">
                <a:tc>
                  <a:txBody>
                    <a:bodyPr/>
                    <a:lstStyle/>
                    <a:p>
                      <a:pPr algn="ctr"/>
                      <a:r>
                        <a:rPr kumimoji="1" lang="ja-JP" altLang="en-US" sz="1050" u="none">
                          <a:latin typeface="メイリオ" panose="020B0604030504040204" pitchFamily="50" charset="-128"/>
                          <a:ea typeface="メイリオ" panose="020B0604030504040204" pitchFamily="50" charset="-128"/>
                        </a:rPr>
                        <a:t>リハビリテーション実施</a:t>
                      </a:r>
                    </a:p>
                  </a:txBody>
                  <a:tcPr marL="54000" marR="54000" marT="36000" marB="36000" anchor="ctr"/>
                </a:tc>
                <a:tc gridSpan="8">
                  <a:txBody>
                    <a:bodyPr/>
                    <a:lstStyle/>
                    <a:p>
                      <a:pPr algn="ctr"/>
                      <a:r>
                        <a:rPr kumimoji="1" lang="ja-JP" altLang="en-US" sz="1050" u="none">
                          <a:latin typeface="メイリオ" panose="020B0604030504040204" pitchFamily="50" charset="-128"/>
                          <a:ea typeface="メイリオ" panose="020B0604030504040204" pitchFamily="50" charset="-128"/>
                        </a:rPr>
                        <a:t>リハビリテーションを提供する患者については１日平均２単位以上提供していること</a:t>
                      </a:r>
                      <a:endParaRPr kumimoji="1" lang="en-US" altLang="ja-JP" sz="1050" u="none">
                        <a:latin typeface="メイリオ" panose="020B0604030504040204" pitchFamily="50" charset="-128"/>
                        <a:ea typeface="メイリオ" panose="020B0604030504040204" pitchFamily="50" charset="-128"/>
                      </a:endParaRPr>
                    </a:p>
                  </a:txBody>
                  <a:tcPr marL="54000" marR="54000" marT="36000" marB="36000" anchor="ct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4256807985"/>
                  </a:ext>
                </a:extLst>
              </a:tr>
              <a:tr h="248940">
                <a:tc>
                  <a:txBody>
                    <a:bodyPr/>
                    <a:lstStyle/>
                    <a:p>
                      <a:pPr algn="ctr"/>
                      <a:r>
                        <a:rPr kumimoji="1" lang="ja-JP" altLang="en-US" sz="1050" u="none">
                          <a:latin typeface="メイリオ" panose="020B0604030504040204" pitchFamily="50" charset="-128"/>
                          <a:ea typeface="メイリオ" panose="020B0604030504040204" pitchFamily="50" charset="-128"/>
                        </a:rPr>
                        <a:t>救急の実施</a:t>
                      </a:r>
                    </a:p>
                  </a:txBody>
                  <a:tcPr marL="54000" marR="54000" marT="36000" marB="36000" anchor="ctr"/>
                </a:tc>
                <a:tc gridSpan="8">
                  <a:txBody>
                    <a:bodyPr/>
                    <a:lstStyle/>
                    <a:p>
                      <a:pPr algn="ctr"/>
                      <a:r>
                        <a:rPr kumimoji="1" lang="ja-JP" altLang="en-US" sz="1050" b="0" u="none">
                          <a:solidFill>
                            <a:schemeClr val="tx1"/>
                          </a:solidFill>
                          <a:latin typeface="メイリオ" panose="020B0604030504040204" pitchFamily="50" charset="-128"/>
                          <a:ea typeface="メイリオ" panose="020B0604030504040204" pitchFamily="50" charset="-128"/>
                        </a:rPr>
                        <a:t>一般病床において届け出る場合には、第二次救急医療機関又は救急病院等を定める省令に基づく認定された救急病院であること</a:t>
                      </a:r>
                      <a:endParaRPr kumimoji="1" lang="en-US" altLang="ja-JP" sz="1050" b="0" u="none">
                        <a:solidFill>
                          <a:schemeClr val="tx1"/>
                        </a:solidFill>
                        <a:latin typeface="メイリオ" panose="020B0604030504040204" pitchFamily="50" charset="-128"/>
                        <a:ea typeface="メイリオ" panose="020B0604030504040204" pitchFamily="50" charset="-128"/>
                      </a:endParaRPr>
                    </a:p>
                    <a:p>
                      <a:pPr algn="ctr"/>
                      <a:r>
                        <a:rPr kumimoji="1" lang="ja-JP" altLang="en-US" sz="1000" b="0" u="none">
                          <a:solidFill>
                            <a:schemeClr val="tx1"/>
                          </a:solidFill>
                          <a:latin typeface="メイリオ" panose="020B0604030504040204" pitchFamily="50" charset="-128"/>
                          <a:ea typeface="メイリオ" panose="020B0604030504040204" pitchFamily="50" charset="-128"/>
                        </a:rPr>
                        <a:t>（ただし、</a:t>
                      </a:r>
                      <a:r>
                        <a:rPr kumimoji="1" lang="en-US" altLang="ja-JP" sz="1000" b="0" u="none">
                          <a:solidFill>
                            <a:schemeClr val="tx1"/>
                          </a:solidFill>
                          <a:latin typeface="メイリオ" panose="020B0604030504040204" pitchFamily="50" charset="-128"/>
                          <a:ea typeface="メイリオ" panose="020B0604030504040204" pitchFamily="50" charset="-128"/>
                        </a:rPr>
                        <a:t>200</a:t>
                      </a:r>
                      <a:r>
                        <a:rPr kumimoji="1" lang="ja-JP" altLang="en-US" sz="1000" b="0" u="none">
                          <a:solidFill>
                            <a:schemeClr val="tx1"/>
                          </a:solidFill>
                          <a:latin typeface="メイリオ" panose="020B0604030504040204" pitchFamily="50" charset="-128"/>
                          <a:ea typeface="メイリオ" panose="020B0604030504040204" pitchFamily="50" charset="-128"/>
                        </a:rPr>
                        <a:t>床未満の場合は救急外来を設置していること又は</a:t>
                      </a:r>
                      <a:r>
                        <a:rPr kumimoji="1" lang="en-US" altLang="ja-JP" sz="1000" b="0" u="none">
                          <a:solidFill>
                            <a:schemeClr val="tx1"/>
                          </a:solidFill>
                          <a:latin typeface="メイリオ" panose="020B0604030504040204" pitchFamily="50" charset="-128"/>
                          <a:ea typeface="メイリオ" panose="020B0604030504040204" pitchFamily="50" charset="-128"/>
                        </a:rPr>
                        <a:t>24</a:t>
                      </a:r>
                      <a:r>
                        <a:rPr kumimoji="1" lang="ja-JP" altLang="en-US" sz="1000" b="0" u="none">
                          <a:solidFill>
                            <a:schemeClr val="tx1"/>
                          </a:solidFill>
                          <a:latin typeface="メイリオ" panose="020B0604030504040204" pitchFamily="50" charset="-128"/>
                          <a:ea typeface="メイリオ" panose="020B0604030504040204" pitchFamily="50" charset="-128"/>
                        </a:rPr>
                        <a:t>時間の救急医療提供を行っていることで要件を満たす。）</a:t>
                      </a:r>
                      <a:endParaRPr kumimoji="1" lang="en-US" altLang="ja-JP" sz="1000" b="0" u="none">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3903227031"/>
                  </a:ext>
                </a:extLst>
              </a:tr>
              <a:tr h="162578">
                <a:tc>
                  <a:txBody>
                    <a:bodyPr/>
                    <a:lstStyle/>
                    <a:p>
                      <a:pPr algn="ctr"/>
                      <a:r>
                        <a:rPr kumimoji="1" lang="ja-JP" altLang="en-US" sz="1050" u="none">
                          <a:latin typeface="メイリオ" panose="020B0604030504040204" pitchFamily="50" charset="-128"/>
                          <a:ea typeface="メイリオ" panose="020B0604030504040204" pitchFamily="50" charset="-128"/>
                        </a:rPr>
                        <a:t>届出単位</a:t>
                      </a:r>
                    </a:p>
                  </a:txBody>
                  <a:tcPr marL="54000" marR="54000" marT="36000" marB="36000" anchor="ctr"/>
                </a:tc>
                <a:tc>
                  <a:txBody>
                    <a:bodyPr/>
                    <a:lstStyle/>
                    <a:p>
                      <a:pPr algn="ctr"/>
                      <a:r>
                        <a:rPr kumimoji="1" lang="ja-JP" altLang="en-US" sz="1050" b="0" u="none">
                          <a:solidFill>
                            <a:schemeClr val="tx1"/>
                          </a:solidFill>
                          <a:latin typeface="メイリオ" panose="020B0604030504040204" pitchFamily="50" charset="-128"/>
                          <a:ea typeface="メイリオ" panose="020B0604030504040204" pitchFamily="50" charset="-128"/>
                        </a:rPr>
                        <a:t>病棟</a:t>
                      </a:r>
                    </a:p>
                  </a:txBody>
                  <a:tcPr marL="54000" marR="54000" marT="36000" marB="36000" anchor="ctr"/>
                </a:tc>
                <a:tc>
                  <a:txBody>
                    <a:bodyPr/>
                    <a:lstStyle/>
                    <a:p>
                      <a:pPr algn="ctr"/>
                      <a:r>
                        <a:rPr kumimoji="1" lang="ja-JP" altLang="en-US" sz="1050" b="0" u="none">
                          <a:solidFill>
                            <a:schemeClr val="tx1"/>
                          </a:solidFill>
                          <a:latin typeface="メイリオ" panose="020B0604030504040204" pitchFamily="50" charset="-128"/>
                          <a:ea typeface="メイリオ" panose="020B0604030504040204" pitchFamily="50" charset="-128"/>
                        </a:rPr>
                        <a:t>病室</a:t>
                      </a:r>
                    </a:p>
                  </a:txBody>
                  <a:tcPr marL="54000" marR="54000" marT="36000" marB="36000" anchor="ctr"/>
                </a:tc>
                <a:tc>
                  <a:txBody>
                    <a:bodyPr/>
                    <a:lstStyle/>
                    <a:p>
                      <a:pPr algn="ctr"/>
                      <a:r>
                        <a:rPr kumimoji="1" lang="ja-JP" altLang="en-US" sz="1050" b="0" u="none">
                          <a:solidFill>
                            <a:schemeClr val="tx1"/>
                          </a:solidFill>
                          <a:latin typeface="メイリオ" panose="020B0604030504040204" pitchFamily="50" charset="-128"/>
                          <a:ea typeface="メイリオ" panose="020B0604030504040204" pitchFamily="50" charset="-128"/>
                        </a:rPr>
                        <a:t>病棟</a:t>
                      </a:r>
                    </a:p>
                  </a:txBody>
                  <a:tcPr marL="54000" marR="54000" marT="36000" marB="36000" anchor="ctr"/>
                </a:tc>
                <a:tc>
                  <a:txBody>
                    <a:bodyPr/>
                    <a:lstStyle/>
                    <a:p>
                      <a:pPr algn="ctr"/>
                      <a:r>
                        <a:rPr kumimoji="1" lang="ja-JP" altLang="en-US" sz="1050" b="0" u="none">
                          <a:solidFill>
                            <a:schemeClr val="tx1"/>
                          </a:solidFill>
                          <a:latin typeface="メイリオ" panose="020B0604030504040204" pitchFamily="50" charset="-128"/>
                          <a:ea typeface="メイリオ" panose="020B0604030504040204" pitchFamily="50" charset="-128"/>
                        </a:rPr>
                        <a:t>病室</a:t>
                      </a:r>
                    </a:p>
                  </a:txBody>
                  <a:tcPr marL="54000" marR="54000" marT="36000" marB="36000" anchor="ctr"/>
                </a:tc>
                <a:tc>
                  <a:txBody>
                    <a:bodyPr/>
                    <a:lstStyle/>
                    <a:p>
                      <a:pPr algn="ctr"/>
                      <a:r>
                        <a:rPr kumimoji="1" lang="ja-JP" altLang="en-US" sz="1050" b="0" u="none">
                          <a:solidFill>
                            <a:schemeClr val="tx1"/>
                          </a:solidFill>
                          <a:latin typeface="メイリオ" panose="020B0604030504040204" pitchFamily="50" charset="-128"/>
                          <a:ea typeface="メイリオ" panose="020B0604030504040204" pitchFamily="50" charset="-128"/>
                        </a:rPr>
                        <a:t>病棟</a:t>
                      </a:r>
                    </a:p>
                  </a:txBody>
                  <a:tcPr marL="54000" marR="54000" marT="36000" marB="36000" anchor="ctr"/>
                </a:tc>
                <a:tc>
                  <a:txBody>
                    <a:bodyPr/>
                    <a:lstStyle/>
                    <a:p>
                      <a:pPr algn="ctr"/>
                      <a:r>
                        <a:rPr kumimoji="1" lang="ja-JP" altLang="en-US" sz="1050" b="0" u="none">
                          <a:solidFill>
                            <a:schemeClr val="tx1"/>
                          </a:solidFill>
                          <a:latin typeface="メイリオ" panose="020B0604030504040204" pitchFamily="50" charset="-128"/>
                          <a:ea typeface="メイリオ" panose="020B0604030504040204" pitchFamily="50" charset="-128"/>
                        </a:rPr>
                        <a:t>病室</a:t>
                      </a:r>
                    </a:p>
                  </a:txBody>
                  <a:tcPr marL="54000" marR="54000" marT="36000" marB="36000" anchor="ctr"/>
                </a:tc>
                <a:tc>
                  <a:txBody>
                    <a:bodyPr/>
                    <a:lstStyle/>
                    <a:p>
                      <a:pPr algn="ctr"/>
                      <a:r>
                        <a:rPr kumimoji="1" lang="ja-JP" altLang="en-US" sz="1050" b="0" u="none">
                          <a:solidFill>
                            <a:schemeClr val="tx1"/>
                          </a:solidFill>
                          <a:latin typeface="メイリオ" panose="020B0604030504040204" pitchFamily="50" charset="-128"/>
                          <a:ea typeface="メイリオ" panose="020B0604030504040204" pitchFamily="50" charset="-128"/>
                        </a:rPr>
                        <a:t>病棟</a:t>
                      </a:r>
                    </a:p>
                  </a:txBody>
                  <a:tcPr marL="54000" marR="54000" marT="36000" marB="36000" anchor="ctr"/>
                </a:tc>
                <a:tc>
                  <a:txBody>
                    <a:bodyPr/>
                    <a:lstStyle/>
                    <a:p>
                      <a:pPr algn="ctr"/>
                      <a:r>
                        <a:rPr kumimoji="1" lang="ja-JP" altLang="en-US" sz="1050" b="0" u="none">
                          <a:solidFill>
                            <a:schemeClr val="tx1"/>
                          </a:solidFill>
                          <a:latin typeface="メイリオ" panose="020B0604030504040204" pitchFamily="50" charset="-128"/>
                          <a:ea typeface="メイリオ" panose="020B0604030504040204" pitchFamily="50" charset="-128"/>
                        </a:rPr>
                        <a:t>病室</a:t>
                      </a:r>
                    </a:p>
                  </a:txBody>
                  <a:tcPr marL="54000" marR="54000" marT="36000" marB="36000" anchor="ctr"/>
                </a:tc>
                <a:extLst>
                  <a:ext uri="{0D108BD9-81ED-4DB2-BD59-A6C34878D82A}">
                    <a16:rowId xmlns:a16="http://schemas.microsoft.com/office/drawing/2014/main" val="2195303073"/>
                  </a:ext>
                </a:extLst>
              </a:tr>
              <a:tr h="162578">
                <a:tc>
                  <a:txBody>
                    <a:bodyPr/>
                    <a:lstStyle/>
                    <a:p>
                      <a:pPr algn="ctr"/>
                      <a:r>
                        <a:rPr kumimoji="1" lang="ja-JP" altLang="en-US" sz="1050" u="none">
                          <a:latin typeface="メイリオ" panose="020B0604030504040204" pitchFamily="50" charset="-128"/>
                          <a:ea typeface="メイリオ" panose="020B0604030504040204" pitchFamily="50" charset="-128"/>
                        </a:rPr>
                        <a:t>許可病床数</a:t>
                      </a:r>
                      <a:r>
                        <a:rPr kumimoji="1" lang="en-US" altLang="ja-JP" sz="1050" u="none">
                          <a:latin typeface="メイリオ" panose="020B0604030504040204" pitchFamily="50" charset="-128"/>
                          <a:ea typeface="メイリオ" panose="020B0604030504040204" pitchFamily="50" charset="-128"/>
                        </a:rPr>
                        <a:t>200</a:t>
                      </a:r>
                      <a:r>
                        <a:rPr kumimoji="1" lang="ja-JP" altLang="en-US" sz="1050" u="none">
                          <a:latin typeface="メイリオ" panose="020B0604030504040204" pitchFamily="50" charset="-128"/>
                          <a:ea typeface="メイリオ" panose="020B0604030504040204" pitchFamily="50" charset="-128"/>
                        </a:rPr>
                        <a:t>床未満</a:t>
                      </a:r>
                    </a:p>
                  </a:txBody>
                  <a:tcPr marL="54000" marR="54000" marT="36000" marB="36000" anchor="ctr"/>
                </a:tc>
                <a:tc gridSpan="2">
                  <a:txBody>
                    <a:bodyPr/>
                    <a:lstStyle/>
                    <a:p>
                      <a:pPr algn="ctr"/>
                      <a:r>
                        <a:rPr kumimoji="1" lang="ja-JP" altLang="en-US" sz="1050" b="0" u="none">
                          <a:solidFill>
                            <a:schemeClr val="tx1"/>
                          </a:solidFill>
                          <a:latin typeface="メイリオ" panose="020B0604030504040204" pitchFamily="50" charset="-128"/>
                          <a:ea typeface="メイリオ" panose="020B0604030504040204" pitchFamily="50" charset="-128"/>
                        </a:rPr>
                        <a:t>○</a:t>
                      </a:r>
                    </a:p>
                  </a:txBody>
                  <a:tcPr marL="54000" marR="54000" marT="36000" marB="36000" anchor="ctr"/>
                </a:tc>
                <a:tc hMerge="1">
                  <a:txBody>
                    <a:bodyPr/>
                    <a:lstStyle/>
                    <a:p>
                      <a:pPr algn="ctr"/>
                      <a:endParaRPr kumimoji="1" lang="ja-JP" altLang="en-US" sz="1100">
                        <a:latin typeface="+mn-ea"/>
                        <a:ea typeface="+mn-ea"/>
                      </a:endParaRPr>
                    </a:p>
                  </a:txBody>
                  <a:tcPr marL="54000" marR="54000" marT="36000" marB="36000" anchor="ctr"/>
                </a:tc>
                <a:tc>
                  <a:txBody>
                    <a:bodyPr/>
                    <a:lstStyle/>
                    <a:p>
                      <a:pPr algn="ctr"/>
                      <a:r>
                        <a:rPr kumimoji="1" lang="ja-JP" altLang="en-US" sz="1050" b="0" u="none">
                          <a:solidFill>
                            <a:schemeClr val="tx1"/>
                          </a:solidFill>
                          <a:latin typeface="メイリオ" panose="020B0604030504040204" pitchFamily="50" charset="-128"/>
                          <a:ea typeface="メイリオ" panose="020B0604030504040204" pitchFamily="50" charset="-128"/>
                        </a:rPr>
                        <a:t>－</a:t>
                      </a:r>
                    </a:p>
                  </a:txBody>
                  <a:tcPr marL="54000" marR="54000" marT="36000" marB="36000" anchor="ctr"/>
                </a:tc>
                <a:tc>
                  <a:txBody>
                    <a:bodyPr/>
                    <a:lstStyle/>
                    <a:p>
                      <a:pPr algn="ctr"/>
                      <a:r>
                        <a:rPr kumimoji="1" lang="ja-JP" altLang="en-US" sz="1050" b="0" u="none">
                          <a:solidFill>
                            <a:schemeClr val="tx1"/>
                          </a:solidFill>
                          <a:latin typeface="メイリオ" panose="020B0604030504040204" pitchFamily="50" charset="-128"/>
                          <a:ea typeface="メイリオ" panose="020B0604030504040204" pitchFamily="50" charset="-128"/>
                        </a:rPr>
                        <a:t>○</a:t>
                      </a:r>
                    </a:p>
                  </a:txBody>
                  <a:tcPr marL="54000" marR="54000" marT="36000" marB="36000" anchor="ctr"/>
                </a:tc>
                <a:tc gridSpan="2">
                  <a:txBody>
                    <a:bodyPr/>
                    <a:lstStyle/>
                    <a:p>
                      <a:pPr algn="ctr"/>
                      <a:r>
                        <a:rPr kumimoji="1" lang="ja-JP" altLang="en-US" sz="1050" b="0" u="none">
                          <a:solidFill>
                            <a:schemeClr val="tx1"/>
                          </a:solidFill>
                          <a:latin typeface="メイリオ" panose="020B0604030504040204" pitchFamily="50" charset="-128"/>
                          <a:ea typeface="メイリオ" panose="020B0604030504040204" pitchFamily="50" charset="-128"/>
                        </a:rPr>
                        <a:t>○</a:t>
                      </a:r>
                    </a:p>
                  </a:txBody>
                  <a:tcPr marL="54000" marR="54000" marT="36000" marB="36000" anchor="ctr"/>
                </a:tc>
                <a:tc hMerge="1">
                  <a:txBody>
                    <a:bodyPr/>
                    <a:lstStyle/>
                    <a:p>
                      <a:pPr algn="ctr"/>
                      <a:endParaRPr lang="ja-JP" altLang="en-US" sz="1100">
                        <a:latin typeface="+mn-ea"/>
                        <a:ea typeface="+mn-ea"/>
                      </a:endParaRPr>
                    </a:p>
                  </a:txBody>
                  <a:tcPr marL="54000" marR="54000" marT="36000" marB="36000" anchor="ctr"/>
                </a:tc>
                <a:tc>
                  <a:txBody>
                    <a:bodyPr/>
                    <a:lstStyle/>
                    <a:p>
                      <a:pPr algn="ctr"/>
                      <a:r>
                        <a:rPr kumimoji="1" lang="ja-JP" altLang="en-US" sz="1050" b="0" u="none">
                          <a:solidFill>
                            <a:schemeClr val="tx1"/>
                          </a:solidFill>
                          <a:latin typeface="メイリオ" panose="020B0604030504040204" pitchFamily="50" charset="-128"/>
                          <a:ea typeface="メイリオ" panose="020B0604030504040204" pitchFamily="50" charset="-128"/>
                        </a:rPr>
                        <a:t>－</a:t>
                      </a:r>
                    </a:p>
                  </a:txBody>
                  <a:tcPr marL="54000" marR="54000" marT="36000" marB="36000" anchor="ctr"/>
                </a:tc>
                <a:tc>
                  <a:txBody>
                    <a:bodyPr/>
                    <a:lstStyle/>
                    <a:p>
                      <a:pPr algn="ctr"/>
                      <a:r>
                        <a:rPr kumimoji="1" lang="ja-JP" altLang="en-US" sz="1050" b="0" u="none">
                          <a:solidFill>
                            <a:schemeClr val="tx1"/>
                          </a:solidFill>
                          <a:latin typeface="メイリオ" panose="020B0604030504040204" pitchFamily="50" charset="-128"/>
                          <a:ea typeface="メイリオ" panose="020B0604030504040204" pitchFamily="50" charset="-128"/>
                        </a:rPr>
                        <a:t>○</a:t>
                      </a:r>
                    </a:p>
                  </a:txBody>
                  <a:tcPr marL="54000" marR="54000" marT="36000" marB="36000" anchor="ctr"/>
                </a:tc>
                <a:extLst>
                  <a:ext uri="{0D108BD9-81ED-4DB2-BD59-A6C34878D82A}">
                    <a16:rowId xmlns:a16="http://schemas.microsoft.com/office/drawing/2014/main" val="2029950315"/>
                  </a:ext>
                </a:extLst>
              </a:tr>
              <a:tr h="162578">
                <a:tc>
                  <a:txBody>
                    <a:bodyPr/>
                    <a:lstStyle/>
                    <a:p>
                      <a:pPr algn="ctr"/>
                      <a:r>
                        <a:rPr kumimoji="1" lang="ja-JP" altLang="en-US" sz="1050" u="none">
                          <a:latin typeface="メイリオ" panose="020B0604030504040204" pitchFamily="50" charset="-128"/>
                          <a:ea typeface="メイリオ" panose="020B0604030504040204" pitchFamily="50" charset="-128"/>
                        </a:rPr>
                        <a:t>室面積</a:t>
                      </a:r>
                    </a:p>
                  </a:txBody>
                  <a:tcPr marL="54000" marR="54000" marT="36000" marB="36000" anchor="ctr"/>
                </a:tc>
                <a:tc gridSpan="4">
                  <a:txBody>
                    <a:bodyPr/>
                    <a:lstStyle/>
                    <a:p>
                      <a:pPr algn="ctr"/>
                      <a:r>
                        <a:rPr kumimoji="1" lang="en-US" altLang="ja-JP" sz="1050" b="0" u="none">
                          <a:solidFill>
                            <a:schemeClr val="tx1"/>
                          </a:solidFill>
                          <a:latin typeface="メイリオ" panose="020B0604030504040204" pitchFamily="50" charset="-128"/>
                          <a:ea typeface="メイリオ" panose="020B0604030504040204" pitchFamily="50" charset="-128"/>
                        </a:rPr>
                        <a:t>6.4</a:t>
                      </a:r>
                      <a:r>
                        <a:rPr kumimoji="1" lang="ja-JP" altLang="en-US" sz="1050" b="0" u="none">
                          <a:solidFill>
                            <a:schemeClr val="tx1"/>
                          </a:solidFill>
                          <a:latin typeface="メイリオ" panose="020B0604030504040204" pitchFamily="50" charset="-128"/>
                          <a:ea typeface="メイリオ" panose="020B0604030504040204" pitchFamily="50" charset="-128"/>
                        </a:rPr>
                        <a:t>平方メートル以上</a:t>
                      </a:r>
                    </a:p>
                  </a:txBody>
                  <a:tcPr marL="54000" marR="54000" marT="36000" marB="36000" anchor="ctr"/>
                </a:tc>
                <a:tc hMerge="1">
                  <a:txBody>
                    <a:bodyPr/>
                    <a:lstStyle/>
                    <a:p>
                      <a:endParaRPr kumimoji="1" lang="ja-JP" altLang="en-US"/>
                    </a:p>
                  </a:txBody>
                  <a:tcPr/>
                </a:tc>
                <a:tc hMerge="1">
                  <a:txBody>
                    <a:bodyPr/>
                    <a:lstStyle/>
                    <a:p>
                      <a:pPr algn="ctr"/>
                      <a:endParaRPr kumimoji="1" lang="ja-JP" altLang="en-US" sz="1100" u="none">
                        <a:latin typeface="メイリオ" panose="020B0604030504040204" pitchFamily="50" charset="-128"/>
                        <a:ea typeface="メイリオ" panose="020B0604030504040204" pitchFamily="50" charset="-128"/>
                      </a:endParaRPr>
                    </a:p>
                  </a:txBody>
                  <a:tcPr marL="54000" marR="54000" marT="36000" marB="36000" anchor="ctr"/>
                </a:tc>
                <a:tc hMerge="1">
                  <a:txBody>
                    <a:bodyPr/>
                    <a:lstStyle/>
                    <a:p>
                      <a:pPr algn="ctr"/>
                      <a:endParaRPr kumimoji="1" lang="ja-JP" altLang="en-US" sz="1100" u="none">
                        <a:latin typeface="メイリオ" panose="020B0604030504040204" pitchFamily="50" charset="-128"/>
                        <a:ea typeface="メイリオ" panose="020B0604030504040204" pitchFamily="50" charset="-128"/>
                      </a:endParaRPr>
                    </a:p>
                  </a:txBody>
                  <a:tcPr marL="54000" marR="54000" marT="36000" marB="36000" anchor="ctr"/>
                </a:tc>
                <a:tc gridSpan="4">
                  <a:txBody>
                    <a:bodyPr/>
                    <a:lstStyle/>
                    <a:p>
                      <a:pPr algn="ctr"/>
                      <a:r>
                        <a:rPr kumimoji="1" lang="ja-JP" altLang="en-US" sz="1050" b="0" u="none" dirty="0">
                          <a:solidFill>
                            <a:schemeClr val="tx1"/>
                          </a:solidFill>
                          <a:latin typeface="メイリオ" panose="020B0604030504040204" pitchFamily="50" charset="-128"/>
                          <a:ea typeface="メイリオ" panose="020B0604030504040204" pitchFamily="50" charset="-128"/>
                        </a:rPr>
                        <a:t>ー</a:t>
                      </a:r>
                    </a:p>
                  </a:txBody>
                  <a:tcPr marL="54000" marR="54000" marT="36000" marB="36000" anchor="ctr"/>
                </a:tc>
                <a:tc hMerge="1">
                  <a:txBody>
                    <a:bodyPr/>
                    <a:lstStyle/>
                    <a:p>
                      <a:endParaRPr kumimoji="1" lang="ja-JP" altLang="en-US"/>
                    </a:p>
                  </a:txBody>
                  <a:tcPr/>
                </a:tc>
                <a:tc hMerge="1">
                  <a:txBody>
                    <a:bodyPr/>
                    <a:lstStyle/>
                    <a:p>
                      <a:pPr algn="ctr"/>
                      <a:endParaRPr kumimoji="1" lang="ja-JP" altLang="en-US" sz="1100" u="none">
                        <a:latin typeface="メイリオ" panose="020B0604030504040204" pitchFamily="50" charset="-128"/>
                        <a:ea typeface="メイリオ" panose="020B0604030504040204" pitchFamily="50" charset="-128"/>
                      </a:endParaRPr>
                    </a:p>
                  </a:txBody>
                  <a:tcPr marL="54000" marR="54000" marT="36000" marB="36000" anchor="ctr"/>
                </a:tc>
                <a:tc hMerge="1">
                  <a:txBody>
                    <a:bodyPr/>
                    <a:lstStyle/>
                    <a:p>
                      <a:pPr algn="ctr"/>
                      <a:endParaRPr kumimoji="1" lang="ja-JP" altLang="en-US" sz="1100" u="none">
                        <a:latin typeface="メイリオ" panose="020B0604030504040204" pitchFamily="50" charset="-128"/>
                        <a:ea typeface="メイリオ" panose="020B0604030504040204" pitchFamily="50" charset="-128"/>
                      </a:endParaRPr>
                    </a:p>
                  </a:txBody>
                  <a:tcPr marL="54000" marR="54000" marT="36000" marB="36000" anchor="ctr"/>
                </a:tc>
                <a:extLst>
                  <a:ext uri="{0D108BD9-81ED-4DB2-BD59-A6C34878D82A}">
                    <a16:rowId xmlns:a16="http://schemas.microsoft.com/office/drawing/2014/main" val="481777757"/>
                  </a:ext>
                </a:extLst>
              </a:tr>
            </a:tbl>
          </a:graphicData>
        </a:graphic>
      </p:graphicFrame>
      <p:graphicFrame>
        <p:nvGraphicFramePr>
          <p:cNvPr id="7" name="表 6">
            <a:extLst>
              <a:ext uri="{FF2B5EF4-FFF2-40B4-BE49-F238E27FC236}">
                <a16:creationId xmlns:a16="http://schemas.microsoft.com/office/drawing/2014/main" id="{08F12C78-F4A3-4D41-C53C-9341B34A2389}"/>
              </a:ext>
            </a:extLst>
          </p:cNvPr>
          <p:cNvGraphicFramePr>
            <a:graphicFrameLocks noGrp="1"/>
          </p:cNvGraphicFramePr>
          <p:nvPr/>
        </p:nvGraphicFramePr>
        <p:xfrm>
          <a:off x="219731" y="3892982"/>
          <a:ext cx="9544421" cy="1153260"/>
        </p:xfrm>
        <a:graphic>
          <a:graphicData uri="http://schemas.openxmlformats.org/drawingml/2006/table">
            <a:tbl>
              <a:tblPr firstRow="1" bandRow="1">
                <a:tableStyleId>{E8B1032C-EA38-4F05-BA0D-38AFFFC7BED3}</a:tableStyleId>
              </a:tblPr>
              <a:tblGrid>
                <a:gridCol w="1675869">
                  <a:extLst>
                    <a:ext uri="{9D8B030D-6E8A-4147-A177-3AD203B41FA5}">
                      <a16:colId xmlns:a16="http://schemas.microsoft.com/office/drawing/2014/main" val="20000"/>
                    </a:ext>
                  </a:extLst>
                </a:gridCol>
                <a:gridCol w="1927958">
                  <a:extLst>
                    <a:ext uri="{9D8B030D-6E8A-4147-A177-3AD203B41FA5}">
                      <a16:colId xmlns:a16="http://schemas.microsoft.com/office/drawing/2014/main" val="20001"/>
                    </a:ext>
                  </a:extLst>
                </a:gridCol>
                <a:gridCol w="1980198">
                  <a:extLst>
                    <a:ext uri="{9D8B030D-6E8A-4147-A177-3AD203B41FA5}">
                      <a16:colId xmlns:a16="http://schemas.microsoft.com/office/drawing/2014/main" val="20003"/>
                    </a:ext>
                  </a:extLst>
                </a:gridCol>
                <a:gridCol w="1980198">
                  <a:extLst>
                    <a:ext uri="{9D8B030D-6E8A-4147-A177-3AD203B41FA5}">
                      <a16:colId xmlns:a16="http://schemas.microsoft.com/office/drawing/2014/main" val="20005"/>
                    </a:ext>
                  </a:extLst>
                </a:gridCol>
                <a:gridCol w="1980198">
                  <a:extLst>
                    <a:ext uri="{9D8B030D-6E8A-4147-A177-3AD203B41FA5}">
                      <a16:colId xmlns:a16="http://schemas.microsoft.com/office/drawing/2014/main" val="20007"/>
                    </a:ext>
                  </a:extLst>
                </a:gridCol>
              </a:tblGrid>
              <a:tr h="415280">
                <a:tc>
                  <a:txBody>
                    <a:bodyPr/>
                    <a:lstStyle/>
                    <a:p>
                      <a:pPr algn="ctr"/>
                      <a:r>
                        <a:rPr kumimoji="1" lang="ja-JP" altLang="en-US" sz="1050" b="1" u="sng">
                          <a:solidFill>
                            <a:srgbClr val="0070C0"/>
                          </a:solidFill>
                          <a:latin typeface="メイリオ" panose="020B0604030504040204" pitchFamily="50" charset="-128"/>
                          <a:ea typeface="メイリオ" panose="020B0604030504040204" pitchFamily="50" charset="-128"/>
                        </a:rPr>
                        <a:t>自宅等から入棟した</a:t>
                      </a:r>
                      <a:endParaRPr kumimoji="1" lang="en-US" altLang="ja-JP" sz="1050" b="1" u="sng">
                        <a:solidFill>
                          <a:srgbClr val="0070C0"/>
                        </a:solidFill>
                        <a:latin typeface="メイリオ" panose="020B0604030504040204" pitchFamily="50" charset="-128"/>
                        <a:ea typeface="メイリオ" panose="020B0604030504040204" pitchFamily="50" charset="-128"/>
                      </a:endParaRPr>
                    </a:p>
                    <a:p>
                      <a:pPr algn="ctr"/>
                      <a:r>
                        <a:rPr kumimoji="1" lang="ja-JP" altLang="en-US" sz="1050" b="1" u="sng">
                          <a:solidFill>
                            <a:srgbClr val="0070C0"/>
                          </a:solidFill>
                          <a:latin typeface="メイリオ" panose="020B0604030504040204" pitchFamily="50" charset="-128"/>
                          <a:ea typeface="メイリオ" panose="020B0604030504040204" pitchFamily="50" charset="-128"/>
                        </a:rPr>
                        <a:t>患者割合</a:t>
                      </a:r>
                      <a:r>
                        <a:rPr kumimoji="1" lang="en-US" altLang="ja-JP" sz="1050" b="1" u="sng" baseline="30000">
                          <a:solidFill>
                            <a:srgbClr val="0070C0"/>
                          </a:solidFill>
                          <a:latin typeface="メイリオ" panose="020B0604030504040204" pitchFamily="50" charset="-128"/>
                          <a:ea typeface="メイリオ" panose="020B0604030504040204" pitchFamily="50" charset="-128"/>
                        </a:rPr>
                        <a:t>※</a:t>
                      </a:r>
                      <a:r>
                        <a:rPr kumimoji="1" lang="ja-JP" altLang="en-US" sz="1050" b="1" u="sng" baseline="30000">
                          <a:solidFill>
                            <a:srgbClr val="0070C0"/>
                          </a:solidFill>
                          <a:latin typeface="メイリオ" panose="020B0604030504040204" pitchFamily="50" charset="-128"/>
                          <a:ea typeface="メイリオ" panose="020B0604030504040204" pitchFamily="50" charset="-128"/>
                        </a:rPr>
                        <a:t>１</a:t>
                      </a:r>
                    </a:p>
                  </a:txBody>
                  <a:tcPr marL="54000" marR="54000" marT="36000" marB="36000" anchor="ctr">
                    <a:lnB w="12700" cap="flat" cmpd="sng" algn="ctr">
                      <a:solidFill>
                        <a:schemeClr val="accent6"/>
                      </a:solidFill>
                      <a:prstDash val="solid"/>
                      <a:round/>
                      <a:headEnd type="none" w="med" len="med"/>
                      <a:tailEnd type="none" w="med" len="med"/>
                    </a:lnB>
                  </a:tcPr>
                </a:tc>
                <a:tc>
                  <a:txBody>
                    <a:bodyPr/>
                    <a:lstStyle/>
                    <a:p>
                      <a:pPr algn="ctr"/>
                      <a:r>
                        <a:rPr kumimoji="1" lang="ja-JP" altLang="en-US" sz="1050" b="0" u="none" kern="1200">
                          <a:solidFill>
                            <a:schemeClr val="tx1"/>
                          </a:solidFill>
                          <a:latin typeface="メイリオ" panose="020B0604030504040204" pitchFamily="50" charset="-128"/>
                          <a:ea typeface="メイリオ" panose="020B0604030504040204" pitchFamily="50" charset="-128"/>
                          <a:cs typeface="+mn-cs"/>
                        </a:rPr>
                        <a:t>２割</a:t>
                      </a:r>
                      <a:r>
                        <a:rPr kumimoji="1" lang="ja-JP" altLang="en-US" sz="1050" b="0" u="none">
                          <a:solidFill>
                            <a:schemeClr val="tx1"/>
                          </a:solidFill>
                          <a:latin typeface="メイリオ" panose="020B0604030504040204" pitchFamily="50" charset="-128"/>
                          <a:ea typeface="メイリオ" panose="020B0604030504040204" pitchFamily="50" charset="-128"/>
                        </a:rPr>
                        <a:t>以上</a:t>
                      </a:r>
                      <a:endParaRPr kumimoji="1" lang="en-US" altLang="ja-JP" sz="1050" b="0" u="none">
                        <a:solidFill>
                          <a:schemeClr val="tx1"/>
                        </a:solidFill>
                        <a:latin typeface="メイリオ" panose="020B0604030504040204" pitchFamily="50" charset="-128"/>
                        <a:ea typeface="メイリオ" panose="020B0604030504040204" pitchFamily="50" charset="-128"/>
                      </a:endParaRPr>
                    </a:p>
                    <a:p>
                      <a:pPr algn="ctr"/>
                      <a:r>
                        <a:rPr kumimoji="1" lang="ja-JP" altLang="en-US" sz="900" b="0" u="none">
                          <a:solidFill>
                            <a:schemeClr val="tx1"/>
                          </a:solidFill>
                          <a:latin typeface="メイリオ" panose="020B0604030504040204" pitchFamily="50" charset="-128"/>
                          <a:ea typeface="メイリオ" panose="020B0604030504040204" pitchFamily="50" charset="-128"/>
                        </a:rPr>
                        <a:t>（管理料の場合、</a:t>
                      </a:r>
                      <a:r>
                        <a:rPr kumimoji="1" lang="en-US" altLang="ja-JP" sz="900" b="0" u="none">
                          <a:solidFill>
                            <a:schemeClr val="tx1"/>
                          </a:solidFill>
                          <a:latin typeface="メイリオ" panose="020B0604030504040204" pitchFamily="50" charset="-128"/>
                          <a:ea typeface="メイリオ" panose="020B0604030504040204" pitchFamily="50" charset="-128"/>
                        </a:rPr>
                        <a:t>10</a:t>
                      </a:r>
                      <a:r>
                        <a:rPr kumimoji="1" lang="ja-JP" altLang="en-US" sz="900" b="0" u="none">
                          <a:solidFill>
                            <a:schemeClr val="tx1"/>
                          </a:solidFill>
                          <a:latin typeface="メイリオ" panose="020B0604030504040204" pitchFamily="50" charset="-128"/>
                          <a:ea typeface="メイリオ" panose="020B0604030504040204" pitchFamily="50" charset="-128"/>
                        </a:rPr>
                        <a:t>床未満は</a:t>
                      </a:r>
                      <a:endParaRPr kumimoji="1" lang="en-US" altLang="ja-JP" sz="900" b="0" u="none">
                        <a:solidFill>
                          <a:schemeClr val="tx1"/>
                        </a:solidFill>
                        <a:latin typeface="メイリオ" panose="020B0604030504040204" pitchFamily="50" charset="-128"/>
                        <a:ea typeface="メイリオ" panose="020B0604030504040204" pitchFamily="50" charset="-128"/>
                      </a:endParaRPr>
                    </a:p>
                    <a:p>
                      <a:pPr algn="ctr"/>
                      <a:r>
                        <a:rPr kumimoji="1" lang="ja-JP" altLang="en-US" sz="900" b="0" u="none">
                          <a:solidFill>
                            <a:schemeClr val="tx1"/>
                          </a:solidFill>
                          <a:latin typeface="メイリオ" panose="020B0604030504040204" pitchFamily="50" charset="-128"/>
                          <a:ea typeface="メイリオ" panose="020B0604030504040204" pitchFamily="50" charset="-128"/>
                        </a:rPr>
                        <a:t>３月で</a:t>
                      </a:r>
                      <a:r>
                        <a:rPr kumimoji="1" lang="ja-JP" altLang="en-US" sz="1050" b="0" u="none" kern="1200">
                          <a:solidFill>
                            <a:schemeClr val="tx1"/>
                          </a:solidFill>
                          <a:latin typeface="メイリオ" panose="020B0604030504040204" pitchFamily="50" charset="-128"/>
                          <a:ea typeface="メイリオ" panose="020B0604030504040204" pitchFamily="50" charset="-128"/>
                          <a:cs typeface="+mn-cs"/>
                        </a:rPr>
                        <a:t>８人</a:t>
                      </a:r>
                      <a:r>
                        <a:rPr kumimoji="1" lang="ja-JP" altLang="en-US" sz="900" b="0" u="none">
                          <a:solidFill>
                            <a:schemeClr val="tx1"/>
                          </a:solidFill>
                          <a:latin typeface="メイリオ" panose="020B0604030504040204" pitchFamily="50" charset="-128"/>
                          <a:ea typeface="メイリオ" panose="020B0604030504040204" pitchFamily="50" charset="-128"/>
                        </a:rPr>
                        <a:t>以上）</a:t>
                      </a:r>
                    </a:p>
                  </a:txBody>
                  <a:tcPr marL="54000" marR="54000" marT="36000" marB="36000" anchor="ctr">
                    <a:lnB w="12700" cap="flat" cmpd="sng" algn="ctr">
                      <a:solidFill>
                        <a:schemeClr val="accent6"/>
                      </a:solidFill>
                      <a:prstDash val="solid"/>
                      <a:round/>
                      <a:headEnd type="none" w="med" len="med"/>
                      <a:tailEnd type="none" w="med" len="med"/>
                    </a:lnB>
                  </a:tcPr>
                </a:tc>
                <a:tc rowSpan="3">
                  <a:txBody>
                    <a:bodyPr/>
                    <a:lstStyle/>
                    <a:p>
                      <a:pPr algn="ctr"/>
                      <a:r>
                        <a:rPr kumimoji="1" lang="ja-JP" altLang="en-US" sz="1050" b="0" u="none">
                          <a:solidFill>
                            <a:schemeClr val="tx1"/>
                          </a:solidFill>
                          <a:latin typeface="メイリオ" panose="020B0604030504040204" pitchFamily="50" charset="-128"/>
                          <a:ea typeface="メイリオ" panose="020B0604030504040204" pitchFamily="50" charset="-128"/>
                        </a:rPr>
                        <a:t>いずれか１つ以上</a:t>
                      </a:r>
                      <a:endParaRPr kumimoji="1" lang="en-US" altLang="ja-JP" sz="1050" b="0" u="none">
                        <a:solidFill>
                          <a:schemeClr val="tx1"/>
                        </a:solidFill>
                        <a:latin typeface="メイリオ" panose="020B0604030504040204" pitchFamily="50" charset="-128"/>
                        <a:ea typeface="メイリオ" panose="020B0604030504040204" pitchFamily="50" charset="-128"/>
                      </a:endParaRPr>
                    </a:p>
                    <a:p>
                      <a:pPr algn="ctr"/>
                      <a:r>
                        <a:rPr kumimoji="1" lang="ja-JP" altLang="en-US" sz="800" b="0" u="none" kern="1200">
                          <a:solidFill>
                            <a:schemeClr val="tx1"/>
                          </a:solidFill>
                          <a:latin typeface="メイリオ" panose="020B0604030504040204" pitchFamily="50" charset="-128"/>
                          <a:ea typeface="メイリオ" panose="020B0604030504040204" pitchFamily="50" charset="-128"/>
                          <a:cs typeface="+mn-cs"/>
                        </a:rPr>
                        <a:t>（満たさない場合</a:t>
                      </a:r>
                      <a:r>
                        <a:rPr kumimoji="1" lang="en-US" altLang="ja-JP" sz="800" b="0" u="none" kern="1200">
                          <a:solidFill>
                            <a:schemeClr val="tx1"/>
                          </a:solidFill>
                          <a:latin typeface="メイリオ" panose="020B0604030504040204" pitchFamily="50" charset="-128"/>
                          <a:ea typeface="メイリオ" panose="020B0604030504040204" pitchFamily="50" charset="-128"/>
                          <a:cs typeface="+mn-cs"/>
                        </a:rPr>
                        <a:t>90</a:t>
                      </a:r>
                      <a:r>
                        <a:rPr kumimoji="1" lang="ja-JP" altLang="en-US" sz="800" b="0" u="none" kern="1200">
                          <a:solidFill>
                            <a:schemeClr val="tx1"/>
                          </a:solidFill>
                          <a:latin typeface="メイリオ" panose="020B0604030504040204" pitchFamily="50" charset="-128"/>
                          <a:ea typeface="メイリオ" panose="020B0604030504040204" pitchFamily="50" charset="-128"/>
                          <a:cs typeface="+mn-cs"/>
                        </a:rPr>
                        <a:t>／</a:t>
                      </a:r>
                      <a:r>
                        <a:rPr kumimoji="1" lang="en-US" altLang="ja-JP" sz="800" b="0" u="none" kern="1200">
                          <a:solidFill>
                            <a:schemeClr val="tx1"/>
                          </a:solidFill>
                          <a:latin typeface="メイリオ" panose="020B0604030504040204" pitchFamily="50" charset="-128"/>
                          <a:ea typeface="メイリオ" panose="020B0604030504040204" pitchFamily="50" charset="-128"/>
                          <a:cs typeface="+mn-cs"/>
                        </a:rPr>
                        <a:t>100</a:t>
                      </a:r>
                      <a:r>
                        <a:rPr kumimoji="1" lang="ja-JP" altLang="en-US" sz="800" b="0" u="none" kern="1200">
                          <a:solidFill>
                            <a:schemeClr val="tx1"/>
                          </a:solidFill>
                          <a:latin typeface="メイリオ" panose="020B0604030504040204" pitchFamily="50" charset="-128"/>
                          <a:ea typeface="メイリオ" panose="020B0604030504040204" pitchFamily="50" charset="-128"/>
                          <a:cs typeface="+mn-cs"/>
                        </a:rPr>
                        <a:t>に減算）</a:t>
                      </a:r>
                      <a:endParaRPr kumimoji="1" lang="en-US" altLang="ja-JP" sz="800" b="0" u="none" kern="1200">
                        <a:solidFill>
                          <a:schemeClr val="tx1"/>
                        </a:solidFill>
                        <a:latin typeface="メイリオ" panose="020B0604030504040204" pitchFamily="50" charset="-128"/>
                        <a:ea typeface="メイリオ" panose="020B0604030504040204" pitchFamily="50" charset="-128"/>
                        <a:cs typeface="+mn-cs"/>
                      </a:endParaRPr>
                    </a:p>
                    <a:p>
                      <a:pPr algn="ctr"/>
                      <a:r>
                        <a:rPr kumimoji="1" lang="ja-JP" altLang="en-US" sz="800" b="0" u="none">
                          <a:solidFill>
                            <a:schemeClr val="tx1"/>
                          </a:solidFill>
                          <a:latin typeface="メイリオ" panose="020B0604030504040204" pitchFamily="50" charset="-128"/>
                          <a:ea typeface="メイリオ" panose="020B0604030504040204" pitchFamily="50" charset="-128"/>
                        </a:rPr>
                        <a:t>（「在宅医療等の実績」については６つのうち１つ以上を満たせばよい）</a:t>
                      </a:r>
                    </a:p>
                  </a:txBody>
                  <a:tcPr marL="54000" marR="54000" marT="36000" marB="36000" anchor="ctr"/>
                </a:tc>
                <a:tc>
                  <a:txBody>
                    <a:bodyPr/>
                    <a:lstStyle/>
                    <a:p>
                      <a:pPr algn="ctr"/>
                      <a:r>
                        <a:rPr kumimoji="1" lang="ja-JP" altLang="en-US" sz="1050" b="0" u="none" kern="1200">
                          <a:solidFill>
                            <a:schemeClr val="tx1"/>
                          </a:solidFill>
                          <a:latin typeface="メイリオ" panose="020B0604030504040204" pitchFamily="50" charset="-128"/>
                          <a:ea typeface="メイリオ" panose="020B0604030504040204" pitchFamily="50" charset="-128"/>
                          <a:cs typeface="+mn-cs"/>
                        </a:rPr>
                        <a:t>２割</a:t>
                      </a:r>
                      <a:r>
                        <a:rPr kumimoji="1" lang="ja-JP" altLang="en-US" sz="1050" b="0" u="none">
                          <a:solidFill>
                            <a:schemeClr val="tx1"/>
                          </a:solidFill>
                          <a:latin typeface="メイリオ" panose="020B0604030504040204" pitchFamily="50" charset="-128"/>
                          <a:ea typeface="メイリオ" panose="020B0604030504040204" pitchFamily="50" charset="-128"/>
                        </a:rPr>
                        <a:t>以上</a:t>
                      </a:r>
                      <a:endParaRPr kumimoji="1" lang="en-US" altLang="ja-JP" sz="1050" b="0" u="none">
                        <a:solidFill>
                          <a:schemeClr val="tx1"/>
                        </a:solidFill>
                        <a:latin typeface="メイリオ" panose="020B0604030504040204" pitchFamily="50" charset="-128"/>
                        <a:ea typeface="メイリオ" panose="020B0604030504040204" pitchFamily="50" charset="-128"/>
                      </a:endParaRPr>
                    </a:p>
                    <a:p>
                      <a:pPr algn="ctr"/>
                      <a:r>
                        <a:rPr kumimoji="1" lang="ja-JP" altLang="en-US" sz="900" b="0" u="none">
                          <a:solidFill>
                            <a:schemeClr val="tx1"/>
                          </a:solidFill>
                          <a:latin typeface="メイリオ" panose="020B0604030504040204" pitchFamily="50" charset="-128"/>
                          <a:ea typeface="メイリオ" panose="020B0604030504040204" pitchFamily="50" charset="-128"/>
                        </a:rPr>
                        <a:t>（管理料の場合、</a:t>
                      </a:r>
                      <a:r>
                        <a:rPr kumimoji="1" lang="en-US" altLang="ja-JP" sz="900" b="0" u="none">
                          <a:solidFill>
                            <a:schemeClr val="tx1"/>
                          </a:solidFill>
                          <a:latin typeface="メイリオ" panose="020B0604030504040204" pitchFamily="50" charset="-128"/>
                          <a:ea typeface="メイリオ" panose="020B0604030504040204" pitchFamily="50" charset="-128"/>
                        </a:rPr>
                        <a:t>10</a:t>
                      </a:r>
                      <a:r>
                        <a:rPr kumimoji="1" lang="ja-JP" altLang="en-US" sz="900" b="0" u="none">
                          <a:solidFill>
                            <a:schemeClr val="tx1"/>
                          </a:solidFill>
                          <a:latin typeface="メイリオ" panose="020B0604030504040204" pitchFamily="50" charset="-128"/>
                          <a:ea typeface="メイリオ" panose="020B0604030504040204" pitchFamily="50" charset="-128"/>
                        </a:rPr>
                        <a:t>床未満は</a:t>
                      </a:r>
                      <a:endParaRPr kumimoji="1" lang="en-US" altLang="ja-JP" sz="900" b="0" u="none">
                        <a:solidFill>
                          <a:schemeClr val="tx1"/>
                        </a:solidFill>
                        <a:latin typeface="メイリオ" panose="020B0604030504040204" pitchFamily="50" charset="-128"/>
                        <a:ea typeface="メイリオ" panose="020B0604030504040204" pitchFamily="50" charset="-128"/>
                      </a:endParaRPr>
                    </a:p>
                    <a:p>
                      <a:pPr algn="ctr"/>
                      <a:r>
                        <a:rPr kumimoji="1" lang="ja-JP" altLang="en-US" sz="900" b="0" u="none">
                          <a:solidFill>
                            <a:schemeClr val="tx1"/>
                          </a:solidFill>
                          <a:latin typeface="メイリオ" panose="020B0604030504040204" pitchFamily="50" charset="-128"/>
                          <a:ea typeface="メイリオ" panose="020B0604030504040204" pitchFamily="50" charset="-128"/>
                        </a:rPr>
                        <a:t>３月で</a:t>
                      </a:r>
                      <a:r>
                        <a:rPr kumimoji="1" lang="ja-JP" altLang="en-US" sz="1050" b="0" u="none" kern="1200">
                          <a:solidFill>
                            <a:schemeClr val="tx1"/>
                          </a:solidFill>
                          <a:latin typeface="メイリオ" panose="020B0604030504040204" pitchFamily="50" charset="-128"/>
                          <a:ea typeface="メイリオ" panose="020B0604030504040204" pitchFamily="50" charset="-128"/>
                          <a:cs typeface="+mn-cs"/>
                        </a:rPr>
                        <a:t>８人</a:t>
                      </a:r>
                      <a:r>
                        <a:rPr kumimoji="1" lang="ja-JP" altLang="en-US" sz="900" b="0" u="none">
                          <a:solidFill>
                            <a:schemeClr val="tx1"/>
                          </a:solidFill>
                          <a:latin typeface="メイリオ" panose="020B0604030504040204" pitchFamily="50" charset="-128"/>
                          <a:ea typeface="メイリオ" panose="020B0604030504040204" pitchFamily="50" charset="-128"/>
                        </a:rPr>
                        <a:t>以上）</a:t>
                      </a:r>
                    </a:p>
                  </a:txBody>
                  <a:tcPr marL="54000" marR="54000" marT="36000" marB="36000" anchor="ctr">
                    <a:lnB w="12700" cap="flat" cmpd="sng" algn="ctr">
                      <a:solidFill>
                        <a:schemeClr val="accent6"/>
                      </a:solidFill>
                      <a:prstDash val="solid"/>
                      <a:round/>
                      <a:headEnd type="none" w="med" len="med"/>
                      <a:tailEnd type="none" w="med" len="med"/>
                    </a:lnB>
                  </a:tcPr>
                </a:tc>
                <a:tc rowSpan="3">
                  <a:txBody>
                    <a:bodyPr/>
                    <a:lstStyle/>
                    <a:p>
                      <a:pPr algn="ctr"/>
                      <a:r>
                        <a:rPr kumimoji="1" lang="ja-JP" altLang="en-US" sz="1050" b="0" u="none">
                          <a:solidFill>
                            <a:schemeClr val="tx1"/>
                          </a:solidFill>
                          <a:latin typeface="メイリオ" panose="020B0604030504040204" pitchFamily="50" charset="-128"/>
                          <a:ea typeface="メイリオ" panose="020B0604030504040204" pitchFamily="50" charset="-128"/>
                        </a:rPr>
                        <a:t>いずれか１つ以上</a:t>
                      </a:r>
                      <a:endParaRPr kumimoji="1" lang="en-US" altLang="ja-JP" sz="1050" b="0" u="none">
                        <a:solidFill>
                          <a:schemeClr val="tx1"/>
                        </a:solidFill>
                        <a:latin typeface="メイリオ" panose="020B0604030504040204" pitchFamily="50" charset="-128"/>
                        <a:ea typeface="メイリオ" panose="020B0604030504040204" pitchFamily="50" charset="-128"/>
                      </a:endParaRPr>
                    </a:p>
                    <a:p>
                      <a:pPr algn="ctr"/>
                      <a:r>
                        <a:rPr kumimoji="1" lang="ja-JP" altLang="en-US" sz="800" b="0" u="none" kern="1200">
                          <a:solidFill>
                            <a:schemeClr val="tx1"/>
                          </a:solidFill>
                          <a:latin typeface="メイリオ" panose="020B0604030504040204" pitchFamily="50" charset="-128"/>
                          <a:ea typeface="メイリオ" panose="020B0604030504040204" pitchFamily="50" charset="-128"/>
                          <a:cs typeface="+mn-cs"/>
                        </a:rPr>
                        <a:t>（満たさない場合</a:t>
                      </a:r>
                      <a:r>
                        <a:rPr kumimoji="1" lang="en-US" altLang="ja-JP" sz="800" b="0" u="none" kern="1200">
                          <a:solidFill>
                            <a:schemeClr val="tx1"/>
                          </a:solidFill>
                          <a:latin typeface="メイリオ" panose="020B0604030504040204" pitchFamily="50" charset="-128"/>
                          <a:ea typeface="メイリオ" panose="020B0604030504040204" pitchFamily="50" charset="-128"/>
                          <a:cs typeface="+mn-cs"/>
                        </a:rPr>
                        <a:t>90</a:t>
                      </a:r>
                      <a:r>
                        <a:rPr kumimoji="1" lang="ja-JP" altLang="en-US" sz="800" b="0" u="none" kern="1200">
                          <a:solidFill>
                            <a:schemeClr val="tx1"/>
                          </a:solidFill>
                          <a:latin typeface="メイリオ" panose="020B0604030504040204" pitchFamily="50" charset="-128"/>
                          <a:ea typeface="メイリオ" panose="020B0604030504040204" pitchFamily="50" charset="-128"/>
                          <a:cs typeface="+mn-cs"/>
                        </a:rPr>
                        <a:t>／</a:t>
                      </a:r>
                      <a:r>
                        <a:rPr kumimoji="1" lang="en-US" altLang="ja-JP" sz="800" b="0" u="none" kern="1200">
                          <a:solidFill>
                            <a:schemeClr val="tx1"/>
                          </a:solidFill>
                          <a:latin typeface="メイリオ" panose="020B0604030504040204" pitchFamily="50" charset="-128"/>
                          <a:ea typeface="メイリオ" panose="020B0604030504040204" pitchFamily="50" charset="-128"/>
                          <a:cs typeface="+mn-cs"/>
                        </a:rPr>
                        <a:t>100</a:t>
                      </a:r>
                      <a:r>
                        <a:rPr kumimoji="1" lang="ja-JP" altLang="en-US" sz="800" b="0" u="none" kern="1200">
                          <a:solidFill>
                            <a:schemeClr val="tx1"/>
                          </a:solidFill>
                          <a:latin typeface="メイリオ" panose="020B0604030504040204" pitchFamily="50" charset="-128"/>
                          <a:ea typeface="メイリオ" panose="020B0604030504040204" pitchFamily="50" charset="-128"/>
                          <a:cs typeface="+mn-cs"/>
                        </a:rPr>
                        <a:t>に減算）</a:t>
                      </a:r>
                      <a:endParaRPr kumimoji="1" lang="en-US" altLang="ja-JP" sz="800" b="0" u="none" kern="1200">
                        <a:solidFill>
                          <a:schemeClr val="tx1"/>
                        </a:solidFill>
                        <a:latin typeface="メイリオ" panose="020B0604030504040204" pitchFamily="50" charset="-128"/>
                        <a:ea typeface="メイリオ" panose="020B0604030504040204" pitchFamily="50" charset="-128"/>
                        <a:cs typeface="+mn-cs"/>
                      </a:endParaRPr>
                    </a:p>
                    <a:p>
                      <a:pPr algn="ctr"/>
                      <a:r>
                        <a:rPr kumimoji="1" lang="ja-JP" altLang="en-US" sz="800" b="0" u="none">
                          <a:solidFill>
                            <a:schemeClr val="tx1"/>
                          </a:solidFill>
                          <a:latin typeface="メイリオ" panose="020B0604030504040204" pitchFamily="50" charset="-128"/>
                          <a:ea typeface="メイリオ" panose="020B0604030504040204" pitchFamily="50" charset="-128"/>
                        </a:rPr>
                        <a:t>（「在宅医療等の実績」については６つのうち１つ以上を満たせばよい）</a:t>
                      </a:r>
                    </a:p>
                  </a:txBody>
                  <a:tcPr marL="54000" marR="54000" marT="36000" marB="36000" anchor="ctr"/>
                </a:tc>
                <a:extLst>
                  <a:ext uri="{0D108BD9-81ED-4DB2-BD59-A6C34878D82A}">
                    <a16:rowId xmlns:a16="http://schemas.microsoft.com/office/drawing/2014/main" val="10007"/>
                  </a:ext>
                </a:extLst>
              </a:tr>
              <a:tr h="310659">
                <a:tc>
                  <a:txBody>
                    <a:bodyPr/>
                    <a:lstStyle/>
                    <a:p>
                      <a:pPr algn="ctr"/>
                      <a:r>
                        <a:rPr kumimoji="1" lang="ja-JP" altLang="en-US" sz="1050" b="0" u="none">
                          <a:latin typeface="メイリオ" panose="020B0604030504040204" pitchFamily="50" charset="-128"/>
                          <a:ea typeface="メイリオ" panose="020B0604030504040204" pitchFamily="50" charset="-128"/>
                        </a:rPr>
                        <a:t>自宅等からの</a:t>
                      </a:r>
                      <a:endParaRPr kumimoji="1" lang="en-US" altLang="ja-JP" sz="1050" b="0" u="none">
                        <a:latin typeface="メイリオ" panose="020B0604030504040204" pitchFamily="50" charset="-128"/>
                        <a:ea typeface="メイリオ" panose="020B0604030504040204" pitchFamily="50" charset="-128"/>
                      </a:endParaRPr>
                    </a:p>
                    <a:p>
                      <a:pPr algn="ctr"/>
                      <a:r>
                        <a:rPr kumimoji="1" lang="ja-JP" altLang="en-US" sz="1050" b="0" u="none">
                          <a:latin typeface="メイリオ" panose="020B0604030504040204" pitchFamily="50" charset="-128"/>
                          <a:ea typeface="メイリオ" panose="020B0604030504040204" pitchFamily="50" charset="-128"/>
                        </a:rPr>
                        <a:t>緊急患者の受入</a:t>
                      </a:r>
                      <a:endParaRPr kumimoji="1" lang="en-US" altLang="ja-JP" sz="1050" b="0" u="none">
                        <a:latin typeface="メイリオ" panose="020B0604030504040204" pitchFamily="50" charset="-128"/>
                        <a:ea typeface="メイリオ" panose="020B0604030504040204" pitchFamily="50" charset="-128"/>
                      </a:endParaRPr>
                    </a:p>
                  </a:txBody>
                  <a:tcPr marL="54000" marR="54000" marT="36000" marB="36000" anchor="ctr">
                    <a:lnT w="12700" cap="flat" cmpd="sng" algn="ctr">
                      <a:solidFill>
                        <a:schemeClr val="accent6"/>
                      </a:solidFill>
                      <a:prstDash val="solid"/>
                      <a:round/>
                      <a:headEnd type="none" w="med" len="med"/>
                      <a:tailEnd type="none" w="med" len="med"/>
                    </a:lnT>
                  </a:tcPr>
                </a:tc>
                <a:tc>
                  <a:txBody>
                    <a:bodyPr/>
                    <a:lstStyle/>
                    <a:p>
                      <a:pPr algn="ctr"/>
                      <a:r>
                        <a:rPr kumimoji="1" lang="ja-JP" altLang="en-US" sz="1050" b="0" u="none">
                          <a:solidFill>
                            <a:schemeClr val="tx1"/>
                          </a:solidFill>
                          <a:latin typeface="メイリオ" panose="020B0604030504040204" pitchFamily="50" charset="-128"/>
                          <a:ea typeface="メイリオ" panose="020B0604030504040204" pitchFamily="50" charset="-128"/>
                        </a:rPr>
                        <a:t>３月で９人以上</a:t>
                      </a:r>
                    </a:p>
                  </a:txBody>
                  <a:tcPr marL="54000" marR="54000" marT="36000" marB="36000" anchor="ctr">
                    <a:lnT w="12700" cap="flat" cmpd="sng" algn="ctr">
                      <a:solidFill>
                        <a:schemeClr val="accent6"/>
                      </a:solidFill>
                      <a:prstDash val="solid"/>
                      <a:round/>
                      <a:headEnd type="none" w="med" len="med"/>
                      <a:tailEnd type="none" w="med" len="med"/>
                    </a:lnT>
                  </a:tcPr>
                </a:tc>
                <a:tc vMerge="1">
                  <a:txBody>
                    <a:bodyPr/>
                    <a:lstStyle/>
                    <a:p>
                      <a:pPr algn="ctr"/>
                      <a:endParaRPr kumimoji="1" lang="ja-JP" altLang="en-US" sz="1100" b="0" u="none">
                        <a:latin typeface="+mn-ea"/>
                        <a:ea typeface="+mn-ea"/>
                      </a:endParaRPr>
                    </a:p>
                  </a:txBody>
                  <a:tcPr marL="54000" marR="54000" marT="36000" marB="36000" anchor="ctr">
                    <a:lnT w="12700" cap="flat" cmpd="sng" algn="ctr">
                      <a:solidFill>
                        <a:schemeClr val="accent6"/>
                      </a:solidFill>
                      <a:prstDash val="solid"/>
                      <a:round/>
                      <a:headEnd type="none" w="med" len="med"/>
                      <a:tailEnd type="none" w="med" len="med"/>
                    </a:lnT>
                  </a:tcPr>
                </a:tc>
                <a:tc>
                  <a:txBody>
                    <a:bodyPr/>
                    <a:lstStyle/>
                    <a:p>
                      <a:pPr algn="ctr"/>
                      <a:r>
                        <a:rPr kumimoji="1" lang="ja-JP" altLang="en-US" sz="1050" b="0" u="none">
                          <a:solidFill>
                            <a:schemeClr val="tx1"/>
                          </a:solidFill>
                          <a:latin typeface="メイリオ" panose="020B0604030504040204" pitchFamily="50" charset="-128"/>
                          <a:ea typeface="メイリオ" panose="020B0604030504040204" pitchFamily="50" charset="-128"/>
                        </a:rPr>
                        <a:t>３月で</a:t>
                      </a:r>
                      <a:r>
                        <a:rPr kumimoji="1" lang="ja-JP" altLang="en-US" sz="1050" b="0" u="none" kern="1200">
                          <a:solidFill>
                            <a:schemeClr val="tx1"/>
                          </a:solidFill>
                          <a:latin typeface="メイリオ" panose="020B0604030504040204" pitchFamily="50" charset="-128"/>
                          <a:ea typeface="メイリオ" panose="020B0604030504040204" pitchFamily="50" charset="-128"/>
                          <a:cs typeface="+mn-cs"/>
                        </a:rPr>
                        <a:t>９人</a:t>
                      </a:r>
                      <a:r>
                        <a:rPr kumimoji="1" lang="ja-JP" altLang="en-US" sz="1050" b="0" u="none">
                          <a:solidFill>
                            <a:schemeClr val="tx1"/>
                          </a:solidFill>
                          <a:latin typeface="メイリオ" panose="020B0604030504040204" pitchFamily="50" charset="-128"/>
                          <a:ea typeface="メイリオ" panose="020B0604030504040204" pitchFamily="50" charset="-128"/>
                        </a:rPr>
                        <a:t>以上</a:t>
                      </a:r>
                    </a:p>
                  </a:txBody>
                  <a:tcPr marL="54000" marR="54000" marT="36000" marB="36000" anchor="ctr">
                    <a:lnT w="12700" cap="flat" cmpd="sng" algn="ctr">
                      <a:solidFill>
                        <a:schemeClr val="accent6"/>
                      </a:solidFill>
                      <a:prstDash val="solid"/>
                      <a:round/>
                      <a:headEnd type="none" w="med" len="med"/>
                      <a:tailEnd type="none" w="med" len="med"/>
                    </a:lnT>
                  </a:tcPr>
                </a:tc>
                <a:tc vMerge="1">
                  <a:txBody>
                    <a:bodyPr/>
                    <a:lstStyle/>
                    <a:p>
                      <a:pPr algn="ctr"/>
                      <a:endParaRPr kumimoji="1" lang="ja-JP" altLang="en-US" sz="1100" b="0" u="none">
                        <a:latin typeface="+mn-ea"/>
                        <a:ea typeface="+mn-ea"/>
                      </a:endParaRPr>
                    </a:p>
                  </a:txBody>
                  <a:tcPr marL="54000" marR="54000" marT="36000" marB="36000" anchor="ctr">
                    <a:lnT w="12700" cap="flat" cmpd="sng" algn="ctr">
                      <a:solidFill>
                        <a:schemeClr val="accent6"/>
                      </a:solidFill>
                      <a:prstDash val="solid"/>
                      <a:round/>
                      <a:headEnd type="none" w="med" len="med"/>
                      <a:tailEnd type="none" w="med" len="med"/>
                    </a:lnT>
                  </a:tcPr>
                </a:tc>
                <a:extLst>
                  <a:ext uri="{0D108BD9-81ED-4DB2-BD59-A6C34878D82A}">
                    <a16:rowId xmlns:a16="http://schemas.microsoft.com/office/drawing/2014/main" val="10008"/>
                  </a:ext>
                </a:extLst>
              </a:tr>
              <a:tr h="182789">
                <a:tc>
                  <a:txBody>
                    <a:bodyPr/>
                    <a:lstStyle/>
                    <a:p>
                      <a:pPr algn="ctr"/>
                      <a:r>
                        <a:rPr kumimoji="1" lang="ja-JP" altLang="en-US" sz="1050" b="0" u="none">
                          <a:latin typeface="メイリオ" panose="020B0604030504040204" pitchFamily="50" charset="-128"/>
                          <a:ea typeface="メイリオ" panose="020B0604030504040204" pitchFamily="50" charset="-128"/>
                        </a:rPr>
                        <a:t>在宅医療等の実績</a:t>
                      </a:r>
                      <a:endParaRPr kumimoji="1" lang="ja-JP" altLang="en-US" sz="1050" b="0" u="none" baseline="30000">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050" b="0" u="none">
                          <a:solidFill>
                            <a:schemeClr val="tx1"/>
                          </a:solidFill>
                          <a:latin typeface="メイリオ" panose="020B0604030504040204" pitchFamily="50" charset="-128"/>
                          <a:ea typeface="メイリオ" panose="020B0604030504040204" pitchFamily="50" charset="-128"/>
                        </a:rPr>
                        <a:t>○（２つ以上）</a:t>
                      </a:r>
                    </a:p>
                  </a:txBody>
                  <a:tcPr marL="54000" marR="54000" marT="36000" marB="36000" anchor="ctr"/>
                </a:tc>
                <a:tc vMerge="1">
                  <a:txBody>
                    <a:bodyPr/>
                    <a:lstStyle/>
                    <a:p>
                      <a:pPr algn="ctr"/>
                      <a:endParaRPr kumimoji="1" lang="ja-JP" altLang="en-US" sz="1100" b="0" u="none">
                        <a:latin typeface="+mn-ea"/>
                        <a:ea typeface="+mn-ea"/>
                      </a:endParaRPr>
                    </a:p>
                  </a:txBody>
                  <a:tcPr marL="54000" marR="54000" marT="36000" marB="36000" anchor="ctr"/>
                </a:tc>
                <a:tc>
                  <a:txBody>
                    <a:bodyPr/>
                    <a:lstStyle/>
                    <a:p>
                      <a:pPr algn="ctr"/>
                      <a:r>
                        <a:rPr kumimoji="1" lang="ja-JP" altLang="en-US" sz="1050" b="0" u="none" dirty="0">
                          <a:solidFill>
                            <a:schemeClr val="tx1"/>
                          </a:solidFill>
                          <a:latin typeface="メイリオ" panose="020B0604030504040204" pitchFamily="50" charset="-128"/>
                          <a:ea typeface="メイリオ" panose="020B0604030504040204" pitchFamily="50" charset="-128"/>
                        </a:rPr>
                        <a:t>○（２つ以上）</a:t>
                      </a:r>
                    </a:p>
                  </a:txBody>
                  <a:tcPr marL="54000" marR="54000" marT="36000" marB="36000" anchor="ctr"/>
                </a:tc>
                <a:tc vMerge="1">
                  <a:txBody>
                    <a:bodyPr/>
                    <a:lstStyle/>
                    <a:p>
                      <a:pPr algn="ctr"/>
                      <a:endParaRPr kumimoji="1" lang="ja-JP" altLang="en-US" sz="1100" b="0" u="none">
                        <a:latin typeface="+mn-ea"/>
                        <a:ea typeface="+mn-ea"/>
                      </a:endParaRPr>
                    </a:p>
                  </a:txBody>
                  <a:tcPr marL="54000" marR="54000" marT="36000" marB="36000" anchor="ctr"/>
                </a:tc>
                <a:extLst>
                  <a:ext uri="{0D108BD9-81ED-4DB2-BD59-A6C34878D82A}">
                    <a16:rowId xmlns:a16="http://schemas.microsoft.com/office/drawing/2014/main" val="10009"/>
                  </a:ext>
                </a:extLst>
              </a:tr>
            </a:tbl>
          </a:graphicData>
        </a:graphic>
      </p:graphicFrame>
      <p:graphicFrame>
        <p:nvGraphicFramePr>
          <p:cNvPr id="9" name="表 8">
            <a:extLst>
              <a:ext uri="{FF2B5EF4-FFF2-40B4-BE49-F238E27FC236}">
                <a16:creationId xmlns:a16="http://schemas.microsoft.com/office/drawing/2014/main" id="{ACF3BB1B-E268-B92F-79A4-4D3E578008C8}"/>
              </a:ext>
            </a:extLst>
          </p:cNvPr>
          <p:cNvGraphicFramePr>
            <a:graphicFrameLocks noGrp="1"/>
          </p:cNvGraphicFramePr>
          <p:nvPr/>
        </p:nvGraphicFramePr>
        <p:xfrm>
          <a:off x="219731" y="5086848"/>
          <a:ext cx="9544421" cy="761220"/>
        </p:xfrm>
        <a:graphic>
          <a:graphicData uri="http://schemas.openxmlformats.org/drawingml/2006/table">
            <a:tbl>
              <a:tblPr firstRow="1" bandRow="1">
                <a:tableStyleId>{8799B23B-EC83-4686-B30A-512413B5E67A}</a:tableStyleId>
              </a:tblPr>
              <a:tblGrid>
                <a:gridCol w="1675869">
                  <a:extLst>
                    <a:ext uri="{9D8B030D-6E8A-4147-A177-3AD203B41FA5}">
                      <a16:colId xmlns:a16="http://schemas.microsoft.com/office/drawing/2014/main" val="4058201662"/>
                    </a:ext>
                  </a:extLst>
                </a:gridCol>
                <a:gridCol w="3908156">
                  <a:extLst>
                    <a:ext uri="{9D8B030D-6E8A-4147-A177-3AD203B41FA5}">
                      <a16:colId xmlns:a16="http://schemas.microsoft.com/office/drawing/2014/main" val="3673887917"/>
                    </a:ext>
                  </a:extLst>
                </a:gridCol>
                <a:gridCol w="3960396">
                  <a:extLst>
                    <a:ext uri="{9D8B030D-6E8A-4147-A177-3AD203B41FA5}">
                      <a16:colId xmlns:a16="http://schemas.microsoft.com/office/drawing/2014/main" val="3365999024"/>
                    </a:ext>
                  </a:extLst>
                </a:gridCol>
              </a:tblGrid>
              <a:tr h="162578">
                <a:tc>
                  <a:txBody>
                    <a:bodyPr/>
                    <a:lstStyle/>
                    <a:p>
                      <a:pPr algn="ctr"/>
                      <a:r>
                        <a:rPr kumimoji="1" lang="ja-JP" altLang="en-US" sz="1050" b="1" u="sng">
                          <a:solidFill>
                            <a:srgbClr val="0070C0"/>
                          </a:solidFill>
                          <a:latin typeface="メイリオ" panose="020B0604030504040204" pitchFamily="50" charset="-128"/>
                          <a:ea typeface="メイリオ" panose="020B0604030504040204" pitchFamily="50" charset="-128"/>
                        </a:rPr>
                        <a:t>在宅復帰率 </a:t>
                      </a:r>
                      <a:r>
                        <a:rPr kumimoji="1" lang="en-US" altLang="ja-JP" sz="1050" b="1" u="sng" baseline="30000">
                          <a:solidFill>
                            <a:srgbClr val="0070C0"/>
                          </a:solidFill>
                          <a:latin typeface="メイリオ" panose="020B0604030504040204" pitchFamily="50" charset="-128"/>
                          <a:ea typeface="メイリオ" panose="020B0604030504040204" pitchFamily="50" charset="-128"/>
                        </a:rPr>
                        <a:t>※</a:t>
                      </a:r>
                      <a:r>
                        <a:rPr kumimoji="1" lang="ja-JP" altLang="en-US" sz="1050" b="1" u="sng" baseline="30000">
                          <a:solidFill>
                            <a:srgbClr val="0070C0"/>
                          </a:solidFill>
                          <a:latin typeface="メイリオ" panose="020B0604030504040204" pitchFamily="50" charset="-128"/>
                          <a:ea typeface="メイリオ" panose="020B0604030504040204" pitchFamily="50" charset="-128"/>
                        </a:rPr>
                        <a:t>１</a:t>
                      </a:r>
                      <a:r>
                        <a:rPr kumimoji="1" lang="en-US" altLang="ja-JP" sz="1050" b="1" u="sng" baseline="30000">
                          <a:solidFill>
                            <a:srgbClr val="0070C0"/>
                          </a:solidFill>
                          <a:latin typeface="メイリオ" panose="020B0604030504040204" pitchFamily="50" charset="-128"/>
                          <a:ea typeface="メイリオ" panose="020B0604030504040204" pitchFamily="50" charset="-128"/>
                        </a:rPr>
                        <a:t>※</a:t>
                      </a:r>
                      <a:r>
                        <a:rPr kumimoji="1" lang="ja-JP" altLang="en-US" sz="1050" b="1" u="sng" baseline="30000">
                          <a:solidFill>
                            <a:srgbClr val="0070C0"/>
                          </a:solidFill>
                          <a:latin typeface="メイリオ" panose="020B0604030504040204" pitchFamily="50" charset="-128"/>
                          <a:ea typeface="メイリオ" panose="020B0604030504040204" pitchFamily="50" charset="-128"/>
                        </a:rPr>
                        <a:t>２</a:t>
                      </a:r>
                    </a:p>
                  </a:txBody>
                  <a:tcPr marL="54000" marR="54000" marT="36000" marB="36000" anchor="ctr">
                    <a:solidFill>
                      <a:schemeClr val="accent3">
                        <a:lumMod val="20000"/>
                        <a:lumOff val="80000"/>
                      </a:schemeClr>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50" b="0" u="none">
                          <a:solidFill>
                            <a:schemeClr val="tx1"/>
                          </a:solidFill>
                          <a:latin typeface="メイリオ" panose="020B0604030504040204" pitchFamily="50" charset="-128"/>
                          <a:ea typeface="メイリオ" panose="020B0604030504040204" pitchFamily="50" charset="-128"/>
                        </a:rPr>
                        <a:t>７割２分５厘以上</a:t>
                      </a:r>
                    </a:p>
                  </a:txBody>
                  <a:tcPr marL="54000" marR="54000" marT="36000" marB="36000" anchor="ctr">
                    <a:solidFill>
                      <a:schemeClr val="accent3">
                        <a:lumMod val="20000"/>
                        <a:lumOff val="80000"/>
                      </a:schemeClr>
                    </a:solidFill>
                  </a:tcPr>
                </a:tc>
                <a:tc>
                  <a:txBody>
                    <a:bodyPr/>
                    <a:lstStyle/>
                    <a:p>
                      <a:pPr algn="ctr"/>
                      <a:r>
                        <a:rPr kumimoji="1" lang="ja-JP" altLang="en-US" sz="1050" b="0" u="none">
                          <a:solidFill>
                            <a:schemeClr val="tx1"/>
                          </a:solidFill>
                          <a:latin typeface="メイリオ" panose="020B0604030504040204" pitchFamily="50" charset="-128"/>
                          <a:ea typeface="メイリオ" panose="020B0604030504040204" pitchFamily="50" charset="-128"/>
                        </a:rPr>
                        <a:t>７割以上</a:t>
                      </a:r>
                      <a:r>
                        <a:rPr kumimoji="1" lang="ja-JP" altLang="en-US" sz="900" b="0" u="none">
                          <a:solidFill>
                            <a:schemeClr val="tx1"/>
                          </a:solidFill>
                          <a:latin typeface="メイリオ" panose="020B0604030504040204" pitchFamily="50" charset="-128"/>
                          <a:ea typeface="メイリオ" panose="020B0604030504040204" pitchFamily="50" charset="-128"/>
                        </a:rPr>
                        <a:t>（満たさない場合</a:t>
                      </a:r>
                      <a:r>
                        <a:rPr kumimoji="1" lang="en-US" altLang="ja-JP" sz="900" b="0" u="none">
                          <a:solidFill>
                            <a:schemeClr val="tx1"/>
                          </a:solidFill>
                          <a:latin typeface="メイリオ" panose="020B0604030504040204" pitchFamily="50" charset="-128"/>
                          <a:ea typeface="メイリオ" panose="020B0604030504040204" pitchFamily="50" charset="-128"/>
                        </a:rPr>
                        <a:t>90</a:t>
                      </a:r>
                      <a:r>
                        <a:rPr kumimoji="1" lang="ja-JP" altLang="en-US" sz="900" b="0" u="none">
                          <a:solidFill>
                            <a:schemeClr val="tx1"/>
                          </a:solidFill>
                          <a:latin typeface="メイリオ" panose="020B0604030504040204" pitchFamily="50" charset="-128"/>
                          <a:ea typeface="メイリオ" panose="020B0604030504040204" pitchFamily="50" charset="-128"/>
                        </a:rPr>
                        <a:t>／</a:t>
                      </a:r>
                      <a:r>
                        <a:rPr kumimoji="1" lang="en-US" altLang="ja-JP" sz="900" b="0" u="none">
                          <a:solidFill>
                            <a:schemeClr val="tx1"/>
                          </a:solidFill>
                          <a:latin typeface="メイリオ" panose="020B0604030504040204" pitchFamily="50" charset="-128"/>
                          <a:ea typeface="メイリオ" panose="020B0604030504040204" pitchFamily="50" charset="-128"/>
                        </a:rPr>
                        <a:t>100</a:t>
                      </a:r>
                      <a:r>
                        <a:rPr kumimoji="1" lang="ja-JP" altLang="en-US" sz="900" b="0" u="none">
                          <a:solidFill>
                            <a:schemeClr val="tx1"/>
                          </a:solidFill>
                          <a:latin typeface="メイリオ" panose="020B0604030504040204" pitchFamily="50" charset="-128"/>
                          <a:ea typeface="メイリオ" panose="020B0604030504040204" pitchFamily="50" charset="-128"/>
                        </a:rPr>
                        <a:t>に減算）</a:t>
                      </a:r>
                    </a:p>
                  </a:txBody>
                  <a:tcPr marL="54000" marR="54000" marT="36000" marB="36000" anchor="ctr">
                    <a:solidFill>
                      <a:schemeClr val="accent3">
                        <a:lumMod val="20000"/>
                        <a:lumOff val="80000"/>
                      </a:schemeClr>
                    </a:solidFill>
                  </a:tcPr>
                </a:tc>
                <a:extLst>
                  <a:ext uri="{0D108BD9-81ED-4DB2-BD59-A6C34878D82A}">
                    <a16:rowId xmlns:a16="http://schemas.microsoft.com/office/drawing/2014/main" val="60130984"/>
                  </a:ext>
                </a:extLst>
              </a:tr>
              <a:tr h="162578">
                <a:tc>
                  <a:txBody>
                    <a:bodyPr/>
                    <a:lstStyle/>
                    <a:p>
                      <a:pPr algn="ctr"/>
                      <a:r>
                        <a:rPr kumimoji="1" lang="ja-JP" altLang="en-US" sz="1050" u="none">
                          <a:latin typeface="メイリオ" panose="020B0604030504040204" pitchFamily="50" charset="-128"/>
                          <a:ea typeface="メイリオ" panose="020B0604030504040204" pitchFamily="50" charset="-128"/>
                        </a:rPr>
                        <a:t>入退院支援部門等</a:t>
                      </a:r>
                      <a:endParaRPr kumimoji="1" lang="en-US" altLang="ja-JP" sz="1050" u="none">
                        <a:latin typeface="メイリオ" panose="020B0604030504040204" pitchFamily="50" charset="-128"/>
                        <a:ea typeface="メイリオ" panose="020B0604030504040204" pitchFamily="50" charset="-128"/>
                      </a:endParaRPr>
                    </a:p>
                  </a:txBody>
                  <a:tcPr marL="54000" marR="54000" marT="36000" marB="36000" anchor="ctr">
                    <a:solidFill>
                      <a:schemeClr val="bg1"/>
                    </a:solidFill>
                  </a:tcPr>
                </a:tc>
                <a:tc gridSpan="2">
                  <a:txBody>
                    <a:bodyPr/>
                    <a:lstStyle/>
                    <a:p>
                      <a:pPr algn="ctr"/>
                      <a:r>
                        <a:rPr kumimoji="1" lang="ja-JP" altLang="en-US" sz="1000" b="0" u="none" dirty="0">
                          <a:solidFill>
                            <a:schemeClr val="tx1"/>
                          </a:solidFill>
                          <a:latin typeface="メイリオ" panose="020B0604030504040204" pitchFamily="50" charset="-128"/>
                          <a:ea typeface="メイリオ" panose="020B0604030504040204" pitchFamily="50" charset="-128"/>
                        </a:rPr>
                        <a:t>入退院支援及び地域連携業務を担う部門が設置されていること</a:t>
                      </a:r>
                      <a:endParaRPr kumimoji="1" lang="en-US" altLang="ja-JP" sz="1000" b="0" u="none" dirty="0">
                        <a:solidFill>
                          <a:schemeClr val="tx1"/>
                        </a:solidFill>
                        <a:latin typeface="メイリオ" panose="020B0604030504040204" pitchFamily="50" charset="-128"/>
                        <a:ea typeface="メイリオ" panose="020B0604030504040204" pitchFamily="50" charset="-128"/>
                      </a:endParaRPr>
                    </a:p>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00" b="0" u="none" dirty="0">
                          <a:solidFill>
                            <a:schemeClr val="tx1"/>
                          </a:solidFill>
                          <a:latin typeface="メイリオ" panose="020B0604030504040204" pitchFamily="50" charset="-128"/>
                          <a:ea typeface="メイリオ" panose="020B0604030504040204" pitchFamily="50" charset="-128"/>
                        </a:rPr>
                        <a:t>入院料及び管理料の１・２については入退院支援加算１を届け出ていること（許可病床数</a:t>
                      </a:r>
                      <a:r>
                        <a:rPr kumimoji="1" lang="en-US" altLang="ja-JP" sz="1000" b="0" u="none" dirty="0">
                          <a:solidFill>
                            <a:schemeClr val="tx1"/>
                          </a:solidFill>
                          <a:latin typeface="メイリオ" panose="020B0604030504040204" pitchFamily="50" charset="-128"/>
                          <a:ea typeface="メイリオ" panose="020B0604030504040204" pitchFamily="50" charset="-128"/>
                        </a:rPr>
                        <a:t>100</a:t>
                      </a:r>
                      <a:r>
                        <a:rPr kumimoji="1" lang="ja-JP" altLang="en-US" sz="1000" b="0" u="none" dirty="0">
                          <a:solidFill>
                            <a:schemeClr val="tx1"/>
                          </a:solidFill>
                          <a:latin typeface="メイリオ" panose="020B0604030504040204" pitchFamily="50" charset="-128"/>
                          <a:ea typeface="メイリオ" panose="020B0604030504040204" pitchFamily="50" charset="-128"/>
                        </a:rPr>
                        <a:t>床以上の場合）</a:t>
                      </a:r>
                      <a:endParaRPr kumimoji="1" lang="en-US" altLang="ja-JP" sz="1000" b="0" u="none" dirty="0">
                        <a:solidFill>
                          <a:schemeClr val="tx1"/>
                        </a:solidFill>
                        <a:latin typeface="メイリオ" panose="020B0604030504040204" pitchFamily="50" charset="-128"/>
                        <a:ea typeface="メイリオ" panose="020B0604030504040204" pitchFamily="50" charset="-128"/>
                      </a:endParaRPr>
                    </a:p>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00" b="0" u="none" dirty="0">
                          <a:solidFill>
                            <a:schemeClr val="tx1"/>
                          </a:solidFill>
                          <a:latin typeface="メイリオ" panose="020B0604030504040204" pitchFamily="50" charset="-128"/>
                          <a:ea typeface="メイリオ" panose="020B0604030504040204" pitchFamily="50" charset="-128"/>
                        </a:rPr>
                        <a:t>（満たさない場合</a:t>
                      </a:r>
                      <a:r>
                        <a:rPr kumimoji="1" lang="en-US" altLang="ja-JP" sz="1000" b="0" u="none" dirty="0">
                          <a:solidFill>
                            <a:schemeClr val="tx1"/>
                          </a:solidFill>
                          <a:latin typeface="メイリオ" panose="020B0604030504040204" pitchFamily="50" charset="-128"/>
                          <a:ea typeface="メイリオ" panose="020B0604030504040204" pitchFamily="50" charset="-128"/>
                        </a:rPr>
                        <a:t>90</a:t>
                      </a:r>
                      <a:r>
                        <a:rPr kumimoji="1" lang="ja-JP" altLang="en-US" sz="1000" b="0" u="none" dirty="0">
                          <a:solidFill>
                            <a:schemeClr val="tx1"/>
                          </a:solidFill>
                          <a:latin typeface="メイリオ" panose="020B0604030504040204" pitchFamily="50" charset="-128"/>
                          <a:ea typeface="メイリオ" panose="020B0604030504040204" pitchFamily="50" charset="-128"/>
                        </a:rPr>
                        <a:t>／</a:t>
                      </a:r>
                      <a:r>
                        <a:rPr kumimoji="1" lang="en-US" altLang="ja-JP" sz="1000" b="0" u="none" dirty="0">
                          <a:solidFill>
                            <a:schemeClr val="tx1"/>
                          </a:solidFill>
                          <a:latin typeface="メイリオ" panose="020B0604030504040204" pitchFamily="50" charset="-128"/>
                          <a:ea typeface="メイリオ" panose="020B0604030504040204" pitchFamily="50" charset="-128"/>
                        </a:rPr>
                        <a:t>100</a:t>
                      </a:r>
                      <a:r>
                        <a:rPr kumimoji="1" lang="ja-JP" altLang="en-US" sz="1000" b="0" u="none" dirty="0">
                          <a:solidFill>
                            <a:schemeClr val="tx1"/>
                          </a:solidFill>
                          <a:latin typeface="メイリオ" panose="020B0604030504040204" pitchFamily="50" charset="-128"/>
                          <a:ea typeface="メイリオ" panose="020B0604030504040204" pitchFamily="50" charset="-128"/>
                        </a:rPr>
                        <a:t>に減算）</a:t>
                      </a:r>
                      <a:endParaRPr kumimoji="1" lang="en-US" altLang="ja-JP" sz="1000" b="0" u="none" dirty="0">
                        <a:solidFill>
                          <a:schemeClr val="tx1"/>
                        </a:solidFill>
                        <a:latin typeface="メイリオ" panose="020B0604030504040204" pitchFamily="50" charset="-128"/>
                        <a:ea typeface="メイリオ" panose="020B0604030504040204" pitchFamily="50" charset="-128"/>
                      </a:endParaRPr>
                    </a:p>
                  </a:txBody>
                  <a:tcPr marL="54000" marR="54000" marT="36000" marB="36000" anchor="ctr">
                    <a:solidFill>
                      <a:schemeClr val="bg1"/>
                    </a:solidFill>
                  </a:tcPr>
                </a:tc>
                <a:tc hMerge="1">
                  <a:txBody>
                    <a:bodyPr/>
                    <a:lstStyle/>
                    <a:p>
                      <a:pPr algn="ctr"/>
                      <a:endParaRPr kumimoji="1" lang="ja-JP" altLang="en-US" sz="1200">
                        <a:latin typeface="+mn-ea"/>
                        <a:ea typeface="+mn-ea"/>
                      </a:endParaRPr>
                    </a:p>
                  </a:txBody>
                  <a:tcPr marL="54000" marR="54000" marT="36000" marB="36000" anchor="ctr">
                    <a:solidFill>
                      <a:schemeClr val="accent3">
                        <a:lumMod val="20000"/>
                        <a:lumOff val="80000"/>
                      </a:schemeClr>
                    </a:solidFill>
                  </a:tcPr>
                </a:tc>
                <a:extLst>
                  <a:ext uri="{0D108BD9-81ED-4DB2-BD59-A6C34878D82A}">
                    <a16:rowId xmlns:a16="http://schemas.microsoft.com/office/drawing/2014/main" val="988777059"/>
                  </a:ext>
                </a:extLst>
              </a:tr>
            </a:tbl>
          </a:graphicData>
        </a:graphic>
      </p:graphicFrame>
      <p:graphicFrame>
        <p:nvGraphicFramePr>
          <p:cNvPr id="10" name="表 9">
            <a:extLst>
              <a:ext uri="{FF2B5EF4-FFF2-40B4-BE49-F238E27FC236}">
                <a16:creationId xmlns:a16="http://schemas.microsoft.com/office/drawing/2014/main" id="{B9E26580-F07A-5787-8C2A-6640EB14CCDB}"/>
              </a:ext>
            </a:extLst>
          </p:cNvPr>
          <p:cNvGraphicFramePr>
            <a:graphicFrameLocks noGrp="1"/>
          </p:cNvGraphicFramePr>
          <p:nvPr/>
        </p:nvGraphicFramePr>
        <p:xfrm>
          <a:off x="219731" y="2966722"/>
          <a:ext cx="9544421" cy="890760"/>
        </p:xfrm>
        <a:graphic>
          <a:graphicData uri="http://schemas.openxmlformats.org/drawingml/2006/table">
            <a:tbl>
              <a:tblPr firstRow="1" bandRow="1">
                <a:tableStyleId>{5DA37D80-6434-44D0-A028-1B22A696006F}</a:tableStyleId>
              </a:tblPr>
              <a:tblGrid>
                <a:gridCol w="1675869">
                  <a:extLst>
                    <a:ext uri="{9D8B030D-6E8A-4147-A177-3AD203B41FA5}">
                      <a16:colId xmlns:a16="http://schemas.microsoft.com/office/drawing/2014/main" val="2164332246"/>
                    </a:ext>
                  </a:extLst>
                </a:gridCol>
                <a:gridCol w="1927958">
                  <a:extLst>
                    <a:ext uri="{9D8B030D-6E8A-4147-A177-3AD203B41FA5}">
                      <a16:colId xmlns:a16="http://schemas.microsoft.com/office/drawing/2014/main" val="1259346002"/>
                    </a:ext>
                  </a:extLst>
                </a:gridCol>
                <a:gridCol w="990099">
                  <a:extLst>
                    <a:ext uri="{9D8B030D-6E8A-4147-A177-3AD203B41FA5}">
                      <a16:colId xmlns:a16="http://schemas.microsoft.com/office/drawing/2014/main" val="2219457973"/>
                    </a:ext>
                  </a:extLst>
                </a:gridCol>
                <a:gridCol w="990099">
                  <a:extLst>
                    <a:ext uri="{9D8B030D-6E8A-4147-A177-3AD203B41FA5}">
                      <a16:colId xmlns:a16="http://schemas.microsoft.com/office/drawing/2014/main" val="1860877746"/>
                    </a:ext>
                  </a:extLst>
                </a:gridCol>
                <a:gridCol w="1980198">
                  <a:extLst>
                    <a:ext uri="{9D8B030D-6E8A-4147-A177-3AD203B41FA5}">
                      <a16:colId xmlns:a16="http://schemas.microsoft.com/office/drawing/2014/main" val="872703920"/>
                    </a:ext>
                  </a:extLst>
                </a:gridCol>
                <a:gridCol w="990099">
                  <a:extLst>
                    <a:ext uri="{9D8B030D-6E8A-4147-A177-3AD203B41FA5}">
                      <a16:colId xmlns:a16="http://schemas.microsoft.com/office/drawing/2014/main" val="2648454091"/>
                    </a:ext>
                  </a:extLst>
                </a:gridCol>
                <a:gridCol w="990099">
                  <a:extLst>
                    <a:ext uri="{9D8B030D-6E8A-4147-A177-3AD203B41FA5}">
                      <a16:colId xmlns:a16="http://schemas.microsoft.com/office/drawing/2014/main" val="973472487"/>
                    </a:ext>
                  </a:extLst>
                </a:gridCol>
              </a:tblGrid>
              <a:tr h="162578">
                <a:tc>
                  <a:txBody>
                    <a:bodyPr/>
                    <a:lstStyle/>
                    <a:p>
                      <a:pPr algn="ctr"/>
                      <a:r>
                        <a:rPr kumimoji="1" lang="ja-JP" altLang="en-US" sz="1050" b="0" u="none">
                          <a:latin typeface="メイリオ" panose="020B0604030504040204" pitchFamily="50" charset="-128"/>
                          <a:ea typeface="メイリオ" panose="020B0604030504040204" pitchFamily="50" charset="-128"/>
                        </a:rPr>
                        <a:t>重症患者割合</a:t>
                      </a:r>
                      <a:endParaRPr kumimoji="1" lang="ja-JP" altLang="en-US" sz="1050" b="0" u="none">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gridSpan="6">
                  <a:txBody>
                    <a:bodyPr/>
                    <a:lstStyle/>
                    <a:p>
                      <a:pPr algn="ctr"/>
                      <a:r>
                        <a:rPr kumimoji="1" lang="ja-JP" altLang="en-US" sz="1050" b="0" u="none">
                          <a:latin typeface="メイリオ" panose="020B0604030504040204" pitchFamily="50" charset="-128"/>
                          <a:ea typeface="メイリオ" panose="020B0604030504040204" pitchFamily="50" charset="-128"/>
                        </a:rPr>
                        <a:t>重症度、医療・看護必要度</a:t>
                      </a:r>
                      <a:r>
                        <a:rPr kumimoji="1" lang="en-US" altLang="ja-JP" sz="1050" b="0" u="none">
                          <a:latin typeface="メイリオ" panose="020B0604030504040204" pitchFamily="50" charset="-128"/>
                          <a:ea typeface="メイリオ" panose="020B0604030504040204" pitchFamily="50" charset="-128"/>
                        </a:rPr>
                        <a:t>Ⅰ</a:t>
                      </a:r>
                      <a:r>
                        <a:rPr kumimoji="1" lang="ja-JP" altLang="en-US" sz="1050" b="0" u="none">
                          <a:solidFill>
                            <a:srgbClr val="FF0000"/>
                          </a:solidFill>
                          <a:latin typeface="メイリオ" panose="020B0604030504040204" pitchFamily="50" charset="-128"/>
                          <a:ea typeface="メイリオ" panose="020B0604030504040204" pitchFamily="50" charset="-128"/>
                        </a:rPr>
                        <a:t>　</a:t>
                      </a:r>
                      <a:r>
                        <a:rPr kumimoji="1" lang="en-US" altLang="ja-JP" sz="1050" b="1" u="sng">
                          <a:solidFill>
                            <a:srgbClr val="0070C0"/>
                          </a:solidFill>
                          <a:latin typeface="メイリオ" panose="020B0604030504040204" pitchFamily="50" charset="-128"/>
                          <a:ea typeface="メイリオ" panose="020B0604030504040204" pitchFamily="50" charset="-128"/>
                        </a:rPr>
                        <a:t>10%</a:t>
                      </a:r>
                      <a:r>
                        <a:rPr kumimoji="1" lang="ja-JP" altLang="en-US" sz="1050" b="0" u="none">
                          <a:solidFill>
                            <a:schemeClr val="tx1"/>
                          </a:solidFill>
                          <a:latin typeface="メイリオ" panose="020B0604030504040204" pitchFamily="50" charset="-128"/>
                          <a:ea typeface="メイリオ" panose="020B0604030504040204" pitchFamily="50" charset="-128"/>
                        </a:rPr>
                        <a:t>以上</a:t>
                      </a:r>
                      <a:r>
                        <a:rPr kumimoji="1" lang="ja-JP" altLang="en-US" sz="1050" b="0" u="none">
                          <a:latin typeface="メイリオ" panose="020B0604030504040204" pitchFamily="50" charset="-128"/>
                          <a:ea typeface="メイリオ" panose="020B0604030504040204" pitchFamily="50" charset="-128"/>
                        </a:rPr>
                        <a:t>　又は　重症度、医療・看護必要度</a:t>
                      </a:r>
                      <a:r>
                        <a:rPr kumimoji="1" lang="en-US" altLang="ja-JP" sz="1050" b="0" u="none">
                          <a:latin typeface="メイリオ" panose="020B0604030504040204" pitchFamily="50" charset="-128"/>
                          <a:ea typeface="メイリオ" panose="020B0604030504040204" pitchFamily="50" charset="-128"/>
                        </a:rPr>
                        <a:t>Ⅱ</a:t>
                      </a:r>
                      <a:r>
                        <a:rPr kumimoji="1" lang="ja-JP" altLang="en-US" sz="1050" b="0" u="none">
                          <a:latin typeface="メイリオ" panose="020B0604030504040204" pitchFamily="50" charset="-128"/>
                          <a:ea typeface="メイリオ" panose="020B0604030504040204" pitchFamily="50" charset="-128"/>
                        </a:rPr>
                        <a:t>　</a:t>
                      </a:r>
                      <a:r>
                        <a:rPr kumimoji="1" lang="ja-JP" altLang="en-US" sz="1050" b="0" u="none" kern="1200">
                          <a:solidFill>
                            <a:schemeClr val="tx1"/>
                          </a:solidFill>
                          <a:latin typeface="メイリオ" panose="020B0604030504040204" pitchFamily="50" charset="-128"/>
                          <a:ea typeface="メイリオ" panose="020B0604030504040204" pitchFamily="50" charset="-128"/>
                          <a:cs typeface="+mn-cs"/>
                        </a:rPr>
                        <a:t>８</a:t>
                      </a:r>
                      <a:r>
                        <a:rPr kumimoji="1" lang="en-US" altLang="ja-JP" sz="1050" b="0" u="none">
                          <a:solidFill>
                            <a:schemeClr val="tx1"/>
                          </a:solidFill>
                          <a:latin typeface="メイリオ" panose="020B0604030504040204" pitchFamily="50" charset="-128"/>
                          <a:ea typeface="メイリオ" panose="020B0604030504040204" pitchFamily="50" charset="-128"/>
                        </a:rPr>
                        <a:t>%</a:t>
                      </a:r>
                      <a:r>
                        <a:rPr kumimoji="1" lang="ja-JP" altLang="en-US" sz="1050" b="0" u="none" kern="1200">
                          <a:solidFill>
                            <a:schemeClr val="tx1"/>
                          </a:solidFill>
                          <a:latin typeface="メイリオ" panose="020B0604030504040204" pitchFamily="50" charset="-128"/>
                          <a:ea typeface="メイリオ" panose="020B0604030504040204" pitchFamily="50" charset="-128"/>
                          <a:cs typeface="+mn-cs"/>
                        </a:rPr>
                        <a:t>以上</a:t>
                      </a:r>
                      <a:endParaRPr kumimoji="1" lang="en-US" altLang="ja-JP" sz="1050" b="0" u="none" kern="1200">
                        <a:solidFill>
                          <a:schemeClr val="tx1"/>
                        </a:solidFill>
                        <a:latin typeface="メイリオ" panose="020B0604030504040204" pitchFamily="50" charset="-128"/>
                        <a:ea typeface="メイリオ" panose="020B0604030504040204" pitchFamily="50" charset="-128"/>
                        <a:cs typeface="+mn-cs"/>
                      </a:endParaRPr>
                    </a:p>
                  </a:txBody>
                  <a:tcPr marL="54000" marR="54000" marT="36000" marB="36000" anchor="ctr"/>
                </a:tc>
                <a:tc hMerge="1">
                  <a:txBody>
                    <a:bodyPr/>
                    <a:lstStyle/>
                    <a:p>
                      <a:pPr algn="ctr"/>
                      <a:endParaRPr kumimoji="1" lang="en-US" altLang="ja-JP" sz="1200">
                        <a:latin typeface="+mn-ea"/>
                        <a:ea typeface="+mn-ea"/>
                      </a:endParaRPr>
                    </a:p>
                  </a:txBody>
                  <a:tcPr marL="54000" marR="54000" marT="36000" marB="36000" anchor="ctr"/>
                </a:tc>
                <a:tc hMerge="1">
                  <a:txBody>
                    <a:bodyPr/>
                    <a:lstStyle/>
                    <a:p>
                      <a:endParaRPr kumimoji="1" lang="ja-JP" altLang="en-US"/>
                    </a:p>
                  </a:txBody>
                  <a:tcPr/>
                </a:tc>
                <a:tc hMerge="1">
                  <a:txBody>
                    <a:bodyPr/>
                    <a:lstStyle/>
                    <a:p>
                      <a:endParaRPr kumimoji="1" lang="ja-JP" altLang="en-US"/>
                    </a:p>
                  </a:txBody>
                  <a:tcPr/>
                </a:tc>
                <a:tc hMerge="1">
                  <a:txBody>
                    <a:bodyPr/>
                    <a:lstStyle/>
                    <a:p>
                      <a:pPr algn="ctr"/>
                      <a:endParaRPr kumimoji="1" lang="ja-JP" altLang="en-US" sz="1100">
                        <a:latin typeface="+mn-ea"/>
                        <a:ea typeface="+mn-ea"/>
                      </a:endParaRPr>
                    </a:p>
                  </a:txBody>
                  <a:tcPr marL="54000" marR="54000" marT="36000" marB="36000" anchor="ctr"/>
                </a:tc>
                <a:tc hMerge="1">
                  <a:txBody>
                    <a:bodyPr/>
                    <a:lstStyle/>
                    <a:p>
                      <a:endParaRPr kumimoji="1" lang="ja-JP" altLang="en-US"/>
                    </a:p>
                  </a:txBody>
                  <a:tcPr/>
                </a:tc>
                <a:extLst>
                  <a:ext uri="{0D108BD9-81ED-4DB2-BD59-A6C34878D82A}">
                    <a16:rowId xmlns:a16="http://schemas.microsoft.com/office/drawing/2014/main" val="1343569775"/>
                  </a:ext>
                </a:extLst>
              </a:tr>
              <a:tr h="348683">
                <a:tc>
                  <a:txBody>
                    <a:bodyPr/>
                    <a:lstStyle/>
                    <a:p>
                      <a:pPr algn="ctr"/>
                      <a:r>
                        <a:rPr kumimoji="1" lang="ja-JP" altLang="en-US" sz="1050" b="1" u="sng">
                          <a:solidFill>
                            <a:srgbClr val="0070C0"/>
                          </a:solidFill>
                          <a:latin typeface="メイリオ" panose="020B0604030504040204" pitchFamily="50" charset="-128"/>
                          <a:ea typeface="メイリオ" panose="020B0604030504040204" pitchFamily="50" charset="-128"/>
                        </a:rPr>
                        <a:t>自院の一般病棟から転棟した患者割合</a:t>
                      </a:r>
                      <a:r>
                        <a:rPr kumimoji="1" lang="en-US" altLang="ja-JP" sz="1050" b="1" u="sng" baseline="30000">
                          <a:solidFill>
                            <a:srgbClr val="0070C0"/>
                          </a:solidFill>
                          <a:latin typeface="メイリオ" panose="020B0604030504040204" pitchFamily="50" charset="-128"/>
                          <a:ea typeface="メイリオ" panose="020B0604030504040204" pitchFamily="50" charset="-128"/>
                        </a:rPr>
                        <a:t>※</a:t>
                      </a:r>
                      <a:r>
                        <a:rPr kumimoji="1" lang="ja-JP" altLang="en-US" sz="1050" b="1" u="sng" baseline="30000">
                          <a:solidFill>
                            <a:srgbClr val="0070C0"/>
                          </a:solidFill>
                          <a:latin typeface="メイリオ" panose="020B0604030504040204" pitchFamily="50" charset="-128"/>
                          <a:ea typeface="メイリオ" panose="020B0604030504040204" pitchFamily="50" charset="-128"/>
                        </a:rPr>
                        <a:t>１</a:t>
                      </a:r>
                    </a:p>
                  </a:txBody>
                  <a:tcPr marL="54000" marR="54000" marT="36000" marB="36000" anchor="ctr"/>
                </a:tc>
                <a:tc>
                  <a:txBody>
                    <a:bodyPr/>
                    <a:lstStyle/>
                    <a:p>
                      <a:pPr algn="ctr"/>
                      <a:r>
                        <a:rPr kumimoji="1" lang="ja-JP" altLang="en-US" sz="900" b="0" u="none">
                          <a:solidFill>
                            <a:schemeClr val="tx1"/>
                          </a:solidFill>
                          <a:latin typeface="メイリオ" panose="020B0604030504040204" pitchFamily="50" charset="-128"/>
                          <a:ea typeface="メイリオ" panose="020B0604030504040204" pitchFamily="50" charset="-128"/>
                        </a:rPr>
                        <a:t>－</a:t>
                      </a:r>
                    </a:p>
                  </a:txBody>
                  <a:tcPr marL="54000" marR="54000" marT="36000" marB="36000" anchor="ctr"/>
                </a:tc>
                <a:tc>
                  <a:txBody>
                    <a:bodyPr/>
                    <a:lstStyle/>
                    <a:p>
                      <a:pPr algn="ctr"/>
                      <a:r>
                        <a:rPr kumimoji="1" lang="ja-JP" altLang="en-US" sz="1050" b="1" u="sng">
                          <a:solidFill>
                            <a:srgbClr val="0070C0"/>
                          </a:solidFill>
                          <a:latin typeface="メイリオ" panose="020B0604030504040204" pitchFamily="50" charset="-128"/>
                          <a:ea typeface="メイリオ" panose="020B0604030504040204" pitchFamily="50" charset="-128"/>
                        </a:rPr>
                        <a:t>６割５分</a:t>
                      </a:r>
                      <a:r>
                        <a:rPr kumimoji="1" lang="ja-JP" altLang="en-US" sz="1050" b="0" u="none">
                          <a:solidFill>
                            <a:schemeClr val="tx1"/>
                          </a:solidFill>
                          <a:latin typeface="メイリオ" panose="020B0604030504040204" pitchFamily="50" charset="-128"/>
                          <a:ea typeface="メイリオ" panose="020B0604030504040204" pitchFamily="50" charset="-128"/>
                        </a:rPr>
                        <a:t>未満</a:t>
                      </a:r>
                      <a:endParaRPr kumimoji="1" lang="en-US" altLang="ja-JP" sz="1050" b="0" u="none">
                        <a:solidFill>
                          <a:schemeClr val="tx1"/>
                        </a:solidFill>
                        <a:latin typeface="メイリオ" panose="020B0604030504040204" pitchFamily="50" charset="-128"/>
                        <a:ea typeface="メイリオ" panose="020B0604030504040204" pitchFamily="50" charset="-128"/>
                      </a:endParaRPr>
                    </a:p>
                    <a:p>
                      <a:pPr algn="ctr"/>
                      <a:r>
                        <a:rPr kumimoji="1" lang="ja-JP" altLang="en-US" sz="700" b="0" u="none">
                          <a:solidFill>
                            <a:schemeClr val="tx1"/>
                          </a:solidFill>
                          <a:latin typeface="メイリオ" panose="020B0604030504040204" pitchFamily="50" charset="-128"/>
                          <a:ea typeface="メイリオ" panose="020B0604030504040204" pitchFamily="50" charset="-128"/>
                        </a:rPr>
                        <a:t>（許可病床数</a:t>
                      </a:r>
                      <a:r>
                        <a:rPr kumimoji="1" lang="en-US" altLang="ja-JP" sz="700" b="0" u="none">
                          <a:solidFill>
                            <a:schemeClr val="tx1"/>
                          </a:solidFill>
                          <a:latin typeface="メイリオ" panose="020B0604030504040204" pitchFamily="50" charset="-128"/>
                          <a:ea typeface="メイリオ" panose="020B0604030504040204" pitchFamily="50" charset="-128"/>
                        </a:rPr>
                        <a:t>200</a:t>
                      </a:r>
                      <a:r>
                        <a:rPr kumimoji="1" lang="ja-JP" altLang="en-US" sz="700" b="0" u="none">
                          <a:solidFill>
                            <a:schemeClr val="tx1"/>
                          </a:solidFill>
                          <a:latin typeface="メイリオ" panose="020B0604030504040204" pitchFamily="50" charset="-128"/>
                          <a:ea typeface="メイリオ" panose="020B0604030504040204" pitchFamily="50" charset="-128"/>
                        </a:rPr>
                        <a:t>床以上の場合）</a:t>
                      </a:r>
                    </a:p>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700" b="0" u="none" kern="1200">
                          <a:solidFill>
                            <a:schemeClr val="tx1"/>
                          </a:solidFill>
                          <a:latin typeface="メイリオ" panose="020B0604030504040204" pitchFamily="50" charset="-128"/>
                          <a:ea typeface="メイリオ" panose="020B0604030504040204" pitchFamily="50" charset="-128"/>
                          <a:cs typeface="+mn-cs"/>
                        </a:rPr>
                        <a:t>（満たさない場合</a:t>
                      </a:r>
                      <a:r>
                        <a:rPr kumimoji="1" lang="en-US" altLang="ja-JP" sz="700" b="0" u="none" kern="1200">
                          <a:solidFill>
                            <a:schemeClr val="tx1"/>
                          </a:solidFill>
                          <a:latin typeface="メイリオ" panose="020B0604030504040204" pitchFamily="50" charset="-128"/>
                          <a:ea typeface="メイリオ" panose="020B0604030504040204" pitchFamily="50" charset="-128"/>
                          <a:cs typeface="+mn-cs"/>
                        </a:rPr>
                        <a:t>85</a:t>
                      </a:r>
                      <a:r>
                        <a:rPr kumimoji="1" lang="ja-JP" altLang="en-US" sz="700" b="0" u="none" kern="1200">
                          <a:solidFill>
                            <a:schemeClr val="tx1"/>
                          </a:solidFill>
                          <a:latin typeface="メイリオ" panose="020B0604030504040204" pitchFamily="50" charset="-128"/>
                          <a:ea typeface="メイリオ" panose="020B0604030504040204" pitchFamily="50" charset="-128"/>
                          <a:cs typeface="+mn-cs"/>
                        </a:rPr>
                        <a:t>／</a:t>
                      </a:r>
                      <a:r>
                        <a:rPr kumimoji="1" lang="en-US" altLang="ja-JP" sz="700" b="0" u="none" kern="1200">
                          <a:solidFill>
                            <a:schemeClr val="tx1"/>
                          </a:solidFill>
                          <a:latin typeface="メイリオ" panose="020B0604030504040204" pitchFamily="50" charset="-128"/>
                          <a:ea typeface="メイリオ" panose="020B0604030504040204" pitchFamily="50" charset="-128"/>
                          <a:cs typeface="+mn-cs"/>
                        </a:rPr>
                        <a:t>100</a:t>
                      </a:r>
                      <a:r>
                        <a:rPr kumimoji="1" lang="ja-JP" altLang="en-US" sz="700" b="0" u="none" kern="1200">
                          <a:solidFill>
                            <a:schemeClr val="tx1"/>
                          </a:solidFill>
                          <a:latin typeface="メイリオ" panose="020B0604030504040204" pitchFamily="50" charset="-128"/>
                          <a:ea typeface="メイリオ" panose="020B0604030504040204" pitchFamily="50" charset="-128"/>
                          <a:cs typeface="+mn-cs"/>
                        </a:rPr>
                        <a:t>に減算）</a:t>
                      </a:r>
                    </a:p>
                  </a:txBody>
                  <a:tcPr marL="54000" marR="54000" marT="36000" marB="36000" anchor="ctr"/>
                </a:tc>
                <a:tc>
                  <a:txBody>
                    <a:bodyPr/>
                    <a:lstStyle/>
                    <a:p>
                      <a:pPr algn="ctr"/>
                      <a:r>
                        <a:rPr kumimoji="1" lang="ja-JP" altLang="en-US" sz="900" b="0" u="none">
                          <a:solidFill>
                            <a:schemeClr val="tx1"/>
                          </a:solidFill>
                          <a:latin typeface="メイリオ" panose="020B0604030504040204" pitchFamily="50" charset="-128"/>
                          <a:ea typeface="メイリオ" panose="020B0604030504040204" pitchFamily="50" charset="-128"/>
                        </a:rPr>
                        <a:t>－</a:t>
                      </a:r>
                    </a:p>
                  </a:txBody>
                  <a:tcPr marL="54000" marR="54000" marT="36000" marB="36000" anchor="ctr"/>
                </a:tc>
                <a:tc>
                  <a:txBody>
                    <a:bodyPr/>
                    <a:lstStyle/>
                    <a:p>
                      <a:pPr algn="ctr"/>
                      <a:r>
                        <a:rPr kumimoji="1" lang="ja-JP" altLang="en-US" sz="900" b="0" u="none">
                          <a:solidFill>
                            <a:schemeClr val="tx1"/>
                          </a:solidFill>
                          <a:latin typeface="メイリオ" panose="020B0604030504040204" pitchFamily="50" charset="-128"/>
                          <a:ea typeface="メイリオ" panose="020B0604030504040204" pitchFamily="50" charset="-128"/>
                        </a:rPr>
                        <a:t>－</a:t>
                      </a:r>
                    </a:p>
                  </a:txBody>
                  <a:tcPr marL="54000" marR="54000" marT="36000" marB="36000" anchor="ctr"/>
                </a:tc>
                <a:tc>
                  <a:txBody>
                    <a:bodyPr/>
                    <a:lstStyle/>
                    <a:p>
                      <a:pPr marL="0" algn="ctr" defTabSz="990570" rtl="0" eaLnBrk="1" latinLnBrk="0" hangingPunct="1"/>
                      <a:r>
                        <a:rPr kumimoji="1" lang="ja-JP" altLang="en-US" sz="1050" b="1" u="sng">
                          <a:solidFill>
                            <a:srgbClr val="0070C0"/>
                          </a:solidFill>
                          <a:latin typeface="メイリオ" panose="020B0604030504040204" pitchFamily="50" charset="-128"/>
                          <a:ea typeface="メイリオ" panose="020B0604030504040204" pitchFamily="50" charset="-128"/>
                        </a:rPr>
                        <a:t>６割５分</a:t>
                      </a:r>
                      <a:r>
                        <a:rPr kumimoji="1" lang="ja-JP" altLang="en-US" sz="1050" b="0" u="none" kern="1200">
                          <a:solidFill>
                            <a:schemeClr val="tx1"/>
                          </a:solidFill>
                          <a:latin typeface="メイリオ" panose="020B0604030504040204" pitchFamily="50" charset="-128"/>
                          <a:ea typeface="メイリオ" panose="020B0604030504040204" pitchFamily="50" charset="-128"/>
                          <a:cs typeface="+mn-cs"/>
                        </a:rPr>
                        <a:t>未満</a:t>
                      </a:r>
                      <a:endParaRPr kumimoji="1" lang="en-US" altLang="ja-JP" sz="1050" b="0" u="none" kern="1200">
                        <a:solidFill>
                          <a:schemeClr val="tx1"/>
                        </a:solidFill>
                        <a:latin typeface="メイリオ" panose="020B0604030504040204" pitchFamily="50" charset="-128"/>
                        <a:ea typeface="メイリオ" panose="020B0604030504040204" pitchFamily="50" charset="-128"/>
                        <a:cs typeface="+mn-cs"/>
                      </a:endParaRPr>
                    </a:p>
                    <a:p>
                      <a:pPr algn="ctr"/>
                      <a:r>
                        <a:rPr kumimoji="1" lang="ja-JP" altLang="en-US" sz="700" b="0" u="none">
                          <a:solidFill>
                            <a:schemeClr val="tx1"/>
                          </a:solidFill>
                          <a:latin typeface="メイリオ" panose="020B0604030504040204" pitchFamily="50" charset="-128"/>
                          <a:ea typeface="メイリオ" panose="020B0604030504040204" pitchFamily="50" charset="-128"/>
                        </a:rPr>
                        <a:t>（許可病床数</a:t>
                      </a:r>
                      <a:r>
                        <a:rPr kumimoji="1" lang="en-US" altLang="ja-JP" sz="700" b="0" u="none">
                          <a:solidFill>
                            <a:schemeClr val="tx1"/>
                          </a:solidFill>
                          <a:latin typeface="メイリオ" panose="020B0604030504040204" pitchFamily="50" charset="-128"/>
                          <a:ea typeface="メイリオ" panose="020B0604030504040204" pitchFamily="50" charset="-128"/>
                        </a:rPr>
                        <a:t>200</a:t>
                      </a:r>
                      <a:r>
                        <a:rPr kumimoji="1" lang="ja-JP" altLang="en-US" sz="700" b="0" u="none">
                          <a:solidFill>
                            <a:schemeClr val="tx1"/>
                          </a:solidFill>
                          <a:latin typeface="メイリオ" panose="020B0604030504040204" pitchFamily="50" charset="-128"/>
                          <a:ea typeface="メイリオ" panose="020B0604030504040204" pitchFamily="50" charset="-128"/>
                        </a:rPr>
                        <a:t>床以上の場合）</a:t>
                      </a:r>
                    </a:p>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700" b="0" u="none" kern="1200">
                          <a:solidFill>
                            <a:schemeClr val="tx1"/>
                          </a:solidFill>
                          <a:latin typeface="メイリオ" panose="020B0604030504040204" pitchFamily="50" charset="-128"/>
                          <a:ea typeface="メイリオ" panose="020B0604030504040204" pitchFamily="50" charset="-128"/>
                          <a:cs typeface="+mn-cs"/>
                        </a:rPr>
                        <a:t>（満たさない場合</a:t>
                      </a:r>
                      <a:r>
                        <a:rPr kumimoji="1" lang="en-US" altLang="ja-JP" sz="700" b="0" u="none" kern="1200">
                          <a:solidFill>
                            <a:schemeClr val="tx1"/>
                          </a:solidFill>
                          <a:latin typeface="メイリオ" panose="020B0604030504040204" pitchFamily="50" charset="-128"/>
                          <a:ea typeface="メイリオ" panose="020B0604030504040204" pitchFamily="50" charset="-128"/>
                          <a:cs typeface="+mn-cs"/>
                        </a:rPr>
                        <a:t>85</a:t>
                      </a:r>
                      <a:r>
                        <a:rPr kumimoji="1" lang="ja-JP" altLang="en-US" sz="700" b="0" u="none" kern="1200">
                          <a:solidFill>
                            <a:schemeClr val="tx1"/>
                          </a:solidFill>
                          <a:latin typeface="メイリオ" panose="020B0604030504040204" pitchFamily="50" charset="-128"/>
                          <a:ea typeface="メイリオ" panose="020B0604030504040204" pitchFamily="50" charset="-128"/>
                          <a:cs typeface="+mn-cs"/>
                        </a:rPr>
                        <a:t>／</a:t>
                      </a:r>
                      <a:r>
                        <a:rPr kumimoji="1" lang="en-US" altLang="ja-JP" sz="700" b="0" u="none" kern="1200">
                          <a:solidFill>
                            <a:schemeClr val="tx1"/>
                          </a:solidFill>
                          <a:latin typeface="メイリオ" panose="020B0604030504040204" pitchFamily="50" charset="-128"/>
                          <a:ea typeface="メイリオ" panose="020B0604030504040204" pitchFamily="50" charset="-128"/>
                          <a:cs typeface="+mn-cs"/>
                        </a:rPr>
                        <a:t>100</a:t>
                      </a:r>
                      <a:r>
                        <a:rPr kumimoji="1" lang="ja-JP" altLang="en-US" sz="700" b="0" u="none" kern="1200">
                          <a:solidFill>
                            <a:schemeClr val="tx1"/>
                          </a:solidFill>
                          <a:latin typeface="メイリオ" panose="020B0604030504040204" pitchFamily="50" charset="-128"/>
                          <a:ea typeface="メイリオ" panose="020B0604030504040204" pitchFamily="50" charset="-128"/>
                          <a:cs typeface="+mn-cs"/>
                        </a:rPr>
                        <a:t>に減算）</a:t>
                      </a:r>
                    </a:p>
                  </a:txBody>
                  <a:tcPr marL="54000" marR="54000" marT="36000" marB="36000" anchor="ctr"/>
                </a:tc>
                <a:tc>
                  <a:txBody>
                    <a:bodyPr/>
                    <a:lstStyle/>
                    <a:p>
                      <a:pPr algn="ctr"/>
                      <a:r>
                        <a:rPr kumimoji="1" lang="ja-JP" altLang="en-US" sz="900" b="0" u="none" dirty="0">
                          <a:solidFill>
                            <a:schemeClr val="tx1"/>
                          </a:solidFill>
                          <a:latin typeface="メイリオ" panose="020B0604030504040204" pitchFamily="50" charset="-128"/>
                          <a:ea typeface="メイリオ" panose="020B0604030504040204" pitchFamily="50" charset="-128"/>
                        </a:rPr>
                        <a:t>－</a:t>
                      </a:r>
                    </a:p>
                  </a:txBody>
                  <a:tcPr marL="54000" marR="54000" marT="36000" marB="36000" anchor="ctr"/>
                </a:tc>
                <a:extLst>
                  <a:ext uri="{0D108BD9-81ED-4DB2-BD59-A6C34878D82A}">
                    <a16:rowId xmlns:a16="http://schemas.microsoft.com/office/drawing/2014/main" val="1705690973"/>
                  </a:ext>
                </a:extLst>
              </a:tr>
            </a:tbl>
          </a:graphicData>
        </a:graphic>
      </p:graphicFrame>
      <p:sp>
        <p:nvSpPr>
          <p:cNvPr id="40" name="角丸四角形 19">
            <a:extLst>
              <a:ext uri="{FF2B5EF4-FFF2-40B4-BE49-F238E27FC236}">
                <a16:creationId xmlns:a16="http://schemas.microsoft.com/office/drawing/2014/main" id="{90A29EFF-A96A-7847-B5C2-8D2DB8D284C4}"/>
              </a:ext>
            </a:extLst>
          </p:cNvPr>
          <p:cNvSpPr/>
          <p:nvPr/>
        </p:nvSpPr>
        <p:spPr>
          <a:xfrm>
            <a:off x="219731" y="5893492"/>
            <a:ext cx="9482831" cy="372007"/>
          </a:xfrm>
          <a:prstGeom prst="roundRect">
            <a:avLst/>
          </a:prstGeom>
          <a:solidFill>
            <a:schemeClr val="bg1"/>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療養病床については</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95/100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の点数を算定する。ただし、救急告示あり／自宅等から入棟した患者割合が６割以上／自宅等からの緊急患者受け入れ３月で３０人以上のいずれかを満たす場合は</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100/100</a:t>
            </a:r>
          </a:p>
        </p:txBody>
      </p:sp>
      <p:sp>
        <p:nvSpPr>
          <p:cNvPr id="44" name="テキスト ボックス 43">
            <a:extLst>
              <a:ext uri="{FF2B5EF4-FFF2-40B4-BE49-F238E27FC236}">
                <a16:creationId xmlns:a16="http://schemas.microsoft.com/office/drawing/2014/main" id="{1A159052-1FCE-1312-8E35-18D9519F211D}"/>
              </a:ext>
            </a:extLst>
          </p:cNvPr>
          <p:cNvSpPr txBox="1"/>
          <p:nvPr/>
        </p:nvSpPr>
        <p:spPr>
          <a:xfrm>
            <a:off x="18664" y="6305164"/>
            <a:ext cx="9906000" cy="553998"/>
          </a:xfrm>
          <a:prstGeom prst="rect">
            <a:avLst/>
          </a:prstGeom>
          <a:noFill/>
        </p:spPr>
        <p:txBody>
          <a:bodyPr wrap="square" rtlCol="0">
            <a:spAutoFit/>
          </a:bodyPr>
          <a:lstStyle/>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自院の一般病棟から転棟した患者割合、自宅等から入棟した患者割合、在宅復帰率について、</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短期滞在手術等基本料３を算定する患者及び短期滞在手術等基本料１の対象手術を実施した患者を対象から除く</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在宅復帰率の分子に、在宅強化型（超強化型を含む）の介護老人保健施設への退院患者の数の半数を加える</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 name="スライド番号プレースホルダー 2">
            <a:extLst>
              <a:ext uri="{FF2B5EF4-FFF2-40B4-BE49-F238E27FC236}">
                <a16:creationId xmlns:a16="http://schemas.microsoft.com/office/drawing/2014/main" id="{71C070AD-9FD2-5AE5-D28D-956398B5B712}"/>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97087029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B6A05A-D8BA-692D-1F9B-C1ABCDDF49FD}"/>
            </a:ext>
          </a:extLst>
        </p:cNvPr>
        <p:cNvGrpSpPr/>
        <p:nvPr/>
      </p:nvGrpSpPr>
      <p:grpSpPr>
        <a:xfrm>
          <a:off x="0" y="0"/>
          <a:ext cx="0" cy="0"/>
          <a:chOff x="0" y="0"/>
          <a:chExt cx="0" cy="0"/>
        </a:xfrm>
      </p:grpSpPr>
      <p:sp>
        <p:nvSpPr>
          <p:cNvPr id="3" name="正方形/長方形 2">
            <a:extLst>
              <a:ext uri="{FF2B5EF4-FFF2-40B4-BE49-F238E27FC236}">
                <a16:creationId xmlns:a16="http://schemas.microsoft.com/office/drawing/2014/main" id="{FCFD852C-737F-AC71-05A9-7A2F20EFCE60}"/>
              </a:ext>
            </a:extLst>
          </p:cNvPr>
          <p:cNvSpPr/>
          <p:nvPr/>
        </p:nvSpPr>
        <p:spPr>
          <a:xfrm>
            <a:off x="692616" y="156634"/>
            <a:ext cx="8520763" cy="752086"/>
          </a:xfrm>
          <a:prstGeom prst="rect">
            <a:avLst/>
          </a:prstGeom>
          <a:solidFill>
            <a:schemeClr val="accent4">
              <a:alpha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中医協における支払側の主張</a:t>
            </a:r>
            <a:endPar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a:cs typeface="+mn-cs"/>
              </a:rPr>
              <a:t>外来（その３）（令和５年</a:t>
            </a:r>
            <a:r>
              <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a:cs typeface="+mn-cs"/>
              </a:rPr>
              <a:t>11</a:t>
            </a: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a:cs typeface="+mn-cs"/>
              </a:rPr>
              <a:t>月</a:t>
            </a:r>
            <a:r>
              <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a:cs typeface="+mn-cs"/>
              </a:rPr>
              <a:t>10</a:t>
            </a: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a:cs typeface="+mn-cs"/>
              </a:rPr>
              <a:t>日）　</a:t>
            </a:r>
            <a:endPar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a:cs typeface="+mn-cs"/>
            </a:endParaRPr>
          </a:p>
        </p:txBody>
      </p:sp>
      <p:sp>
        <p:nvSpPr>
          <p:cNvPr id="4" name="正方形/長方形 3">
            <a:extLst>
              <a:ext uri="{FF2B5EF4-FFF2-40B4-BE49-F238E27FC236}">
                <a16:creationId xmlns:a16="http://schemas.microsoft.com/office/drawing/2014/main" id="{76A6AB16-2224-E844-8127-08D83E5FB015}"/>
              </a:ext>
            </a:extLst>
          </p:cNvPr>
          <p:cNvSpPr/>
          <p:nvPr/>
        </p:nvSpPr>
        <p:spPr>
          <a:xfrm>
            <a:off x="263474" y="1196752"/>
            <a:ext cx="9379046" cy="5511469"/>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685800" rtl="0" eaLnBrk="1" fontAlgn="auto" latinLnBrk="0" hangingPunct="1">
              <a:lnSpc>
                <a:spcPts val="2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（１）  </a:t>
            </a:r>
            <a:r>
              <a:rPr kumimoji="1" lang="ja-JP" altLang="en-US"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生活習慣病は月１回の受診で十分であり、</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月２回以上の受診に対する診療報酬上の評価は見直すべき</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p>
          <a:p>
            <a:pPr marL="0" marR="0" lvl="0" indent="0" algn="l" defTabSz="685800" rtl="0" eaLnBrk="1" fontAlgn="auto" latinLnBrk="0" hangingPunct="1">
              <a:lnSpc>
                <a:spcPts val="2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(2</a:t>
            </a:r>
            <a:r>
              <a:rPr kumimoji="1" lang="en-US" altLang="ja-JP" sz="1600" b="1"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r>
              <a:rPr kumimoji="1" lang="ja-JP" altLang="en-US" sz="1600" b="1"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症状が安定している患者は</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２、３か月に１回の受診形態</a:t>
            </a:r>
            <a:r>
              <a:rPr kumimoji="1" lang="ja-JP" altLang="en-US"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を、医師による適切な治療計画のもとより普及</a:t>
            </a:r>
            <a:endParaRPr kumimoji="1" lang="en-US" altLang="ja-JP"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0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させていくべき。それに併せて</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リフィル処方箋の活用も推進すべき</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p>
          <a:p>
            <a:pPr marL="0" marR="0" lvl="0" indent="0" algn="l" defTabSz="685800" rtl="0" eaLnBrk="1" fontAlgn="auto" latinLnBrk="0" hangingPunct="1">
              <a:lnSpc>
                <a:spcPts val="2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（３）  トリプル改定というタイミングだからこそ、</a:t>
            </a:r>
            <a:r>
              <a:rPr kumimoji="1" lang="ja-JP" altLang="en-US"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かかりつけ医に係る評価である</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地域包括診療料に、サービス</a:t>
            </a:r>
            <a:endParaRPr kumimoji="1" lang="en-US" altLang="ja-JP"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0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担当者会議の参加を実績要件として、追加する</a:t>
            </a:r>
            <a:r>
              <a:rPr kumimoji="1" lang="ja-JP" altLang="en-US"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ことを主張する</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p>
          <a:p>
            <a:pPr marL="0" marR="0" lvl="0" indent="0" algn="l" defTabSz="685800" rtl="0" eaLnBrk="1" fontAlgn="auto" latinLnBrk="0" hangingPunct="1">
              <a:lnSpc>
                <a:spcPts val="2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（４）  </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機能強化加算</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は、かかりつけ医機能に係る評価という位置づけだが、少なくともこれまでの発熱外来の</a:t>
            </a:r>
            <a:endParaRPr kumimoji="1" lang="en-US" altLang="ja-JP"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ように</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どのような患者にも対応することを公表することを要件にすべき</a:t>
            </a:r>
            <a:r>
              <a:rPr kumimoji="1" lang="ja-JP" altLang="en-US"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。また、</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時間外診療、多剤服用、重</a:t>
            </a:r>
            <a:endParaRPr kumimoji="1" lang="en-US" altLang="ja-JP"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0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複検査の抑制について実績要件を設定すべき</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。医療法改正に基づくかかりつけ医の制度整備も視野に</a:t>
            </a:r>
            <a:endParaRPr kumimoji="1" lang="en-US" altLang="ja-JP"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入れ、</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病状や治療内容に関する書面での説明を義務化</a:t>
            </a:r>
            <a:r>
              <a:rPr kumimoji="1" lang="ja-JP" altLang="en-US"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すべき</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p>
          <a:p>
            <a:pPr marL="0" marR="0" lvl="0" indent="0" algn="l" defTabSz="685800" rtl="0" eaLnBrk="1" fontAlgn="auto" latinLnBrk="0" hangingPunct="1">
              <a:lnSpc>
                <a:spcPts val="2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（５）  介護における主治医とケアマネの連携のように、</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障害福祉においては、主治医と相談支援専門員の連</a:t>
            </a:r>
            <a:endParaRPr kumimoji="1" lang="en-US" altLang="ja-JP"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0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携が重要</a:t>
            </a:r>
            <a:r>
              <a:rPr kumimoji="1" lang="ja-JP" altLang="en-US"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であり、これも</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かかりつけ医機能として推進すべき</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p>
          <a:p>
            <a:pPr marL="0" marR="0" lvl="0" indent="0" algn="l" defTabSz="685800" rtl="0" eaLnBrk="1" fontAlgn="auto" latinLnBrk="0" hangingPunct="1">
              <a:lnSpc>
                <a:spcPts val="2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（６）  時間外対応（加算）はかかりつけ医機能の重要な要素であり、医療機関が果たしている役割として、</a:t>
            </a:r>
            <a:endParaRPr kumimoji="1" lang="en-US" altLang="ja-JP"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常勤の医師が対応する場合と同等に評価することには疑問がある。</a:t>
            </a:r>
          </a:p>
          <a:p>
            <a:pPr marL="0" marR="0" lvl="0" indent="0" algn="l" defTabSz="685800" rtl="0" eaLnBrk="1" fontAlgn="auto" latinLnBrk="0" hangingPunct="1">
              <a:lnSpc>
                <a:spcPts val="2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（７）  特定疾患療養管理料は生活習慣病管理料に比べて専門的な管理が適切に行えるかという懸念がある。</a:t>
            </a:r>
            <a:endParaRPr kumimoji="1" lang="en-US" altLang="ja-JP"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プライマリケア機能やかかりつけ医の役割を十分果たしているのかという疑問もあり、</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特定疾患処方管理</a:t>
            </a:r>
            <a:endParaRPr kumimoji="1" lang="en-US" altLang="ja-JP"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0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加算を含め、現行の算定要件のまま評価を続けることには反対</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p>
          <a:p>
            <a:pPr marL="0" marR="0" lvl="0" indent="0" algn="l" defTabSz="685800" rtl="0" eaLnBrk="1" fontAlgn="auto" latinLnBrk="0" hangingPunct="1">
              <a:lnSpc>
                <a:spcPts val="2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（８）  </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生活習慣病と、がんなどの疾患を同様に評価することには違和感がある。特定疾患療養管理料で何を</a:t>
            </a:r>
            <a:endParaRPr kumimoji="1" lang="en-US" altLang="ja-JP"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0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評価すべきなのか整理が必要。月１回の算定に適正化すべき。対象疾患の追加については慎重に議論す</a:t>
            </a:r>
            <a:endParaRPr kumimoji="1" lang="en-US" altLang="ja-JP"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0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べき</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p>
          <a:p>
            <a:pPr marL="0" marR="0" lvl="0" indent="0" algn="l" defTabSz="685800" rtl="0" eaLnBrk="1" fontAlgn="auto" latinLnBrk="0" hangingPunct="1">
              <a:lnSpc>
                <a:spcPts val="2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（９）  </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外来管理加算</a:t>
            </a:r>
            <a:r>
              <a:rPr kumimoji="1" lang="ja-JP" altLang="en-US"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の算定要件は曖昧で評価の妥当性に非常に疑問を持っている。計画的な管理を評価す</a:t>
            </a:r>
            <a:endParaRPr kumimoji="1" lang="en-US" altLang="ja-JP"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0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る診療報酬である特定疾患療養管理料、生活習慣病管理料、地域包括診療加算と併算定できる構造は</a:t>
            </a:r>
            <a:endParaRPr kumimoji="1" lang="en-US" altLang="ja-JP"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0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理解しがたいので</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廃止を強く主張する</a:t>
            </a:r>
            <a:r>
              <a:rPr kumimoji="1" lang="ja-JP" altLang="en-US" sz="16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r>
              <a:rPr kumimoji="1" lang="ja-JP" altLang="en-US" sz="16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併算定は計画的な管理の二重評価であり整理すべき</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p>
          <a:p>
            <a:pPr marL="0" marR="0" lvl="0" indent="0" algn="l" defTabSz="685800" rtl="0" eaLnBrk="1" fontAlgn="auto" latinLnBrk="0" hangingPunct="1">
              <a:lnSpc>
                <a:spcPct val="100000"/>
              </a:lnSpc>
              <a:spcBef>
                <a:spcPts val="0"/>
              </a:spcBef>
              <a:spcAft>
                <a:spcPts val="0"/>
              </a:spcAft>
              <a:buClrTx/>
              <a:buSzTx/>
              <a:buFontTx/>
              <a:buNone/>
              <a:tabLst/>
              <a:defRPr/>
            </a:pPr>
            <a:endParaRPr kumimoji="1" lang="ja-JP" altLang="en-US" sz="15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endParaRPr>
          </a:p>
        </p:txBody>
      </p:sp>
      <p:sp>
        <p:nvSpPr>
          <p:cNvPr id="6" name="スライド番号プレースホルダー 2">
            <a:extLst>
              <a:ext uri="{FF2B5EF4-FFF2-40B4-BE49-F238E27FC236}">
                <a16:creationId xmlns:a16="http://schemas.microsoft.com/office/drawing/2014/main" id="{C28B55E9-3A14-7ACF-2915-AFE889F0C72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Segoe UI"/>
                <a:ea typeface="メイリオ"/>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1" lang="ja-JP" altLang="en-US" sz="1600" b="0" i="0" u="none" strike="noStrike" kern="1200" cap="none" spc="0" normalizeH="0" baseline="0" noProof="0" dirty="0">
              <a:ln>
                <a:noFill/>
              </a:ln>
              <a:solidFill>
                <a:prstClr val="black"/>
              </a:solidFill>
              <a:effectLst/>
              <a:uLnTx/>
              <a:uFillTx/>
              <a:latin typeface="Segoe UI"/>
              <a:ea typeface="メイリオ"/>
              <a:cs typeface="+mn-cs"/>
            </a:endParaRPr>
          </a:p>
        </p:txBody>
      </p:sp>
    </p:spTree>
    <p:extLst>
      <p:ext uri="{BB962C8B-B14F-4D97-AF65-F5344CB8AC3E}">
        <p14:creationId xmlns:p14="http://schemas.microsoft.com/office/powerpoint/2010/main" val="1207219547"/>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037732" y="1820557"/>
            <a:ext cx="8280920" cy="3539430"/>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６</a:t>
            </a: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医療機能に応じた入院医療の評価</a:t>
            </a:r>
            <a:endParaRPr lang="en-US" altLang="ja-JP" sz="3200" b="1" dirty="0">
              <a:solidFill>
                <a:sysClr val="windowText" lastClr="000000"/>
              </a:solidFill>
              <a:latin typeface="メイリオ" panose="020B0604030504040204" pitchFamily="50" charset="-128"/>
              <a:ea typeface="メイリオ" panose="020B0604030504040204" pitchFamily="50" charset="-128"/>
            </a:endParaRPr>
          </a:p>
          <a:p>
            <a:pPr marL="0" marR="0" lvl="0" indent="0" algn="l" defTabSz="457200" rtl="0" eaLnBrk="1" fontAlgn="auto" latinLnBrk="0" hangingPunct="1">
              <a:spcBef>
                <a:spcPts val="0"/>
              </a:spcBef>
              <a:spcAft>
                <a:spcPts val="0"/>
              </a:spcAft>
              <a:buClrTx/>
              <a:buSzTx/>
              <a:buFontTx/>
              <a:buNone/>
              <a:tabLst/>
              <a:defRPr/>
            </a:pPr>
            <a:endParaRPr kumimoji="1" lang="en-US" altLang="ja-JP" sz="24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（１）地域包括医療病棟の新設</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（２）急性期・高度急性期入院医療</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（３）回復期入院医療</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（４）慢性期入院医療</a:t>
            </a: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310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877417189"/>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471047"/>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311</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3745793581"/>
              </p:ext>
            </p:extLst>
          </p:nvPr>
        </p:nvGraphicFramePr>
        <p:xfrm>
          <a:off x="389493" y="594677"/>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療養病棟入院基本料の見直し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2839993009"/>
              </p:ext>
            </p:extLst>
          </p:nvPr>
        </p:nvGraphicFramePr>
        <p:xfrm>
          <a:off x="535759" y="1319207"/>
          <a:ext cx="8834482" cy="5271136"/>
        </p:xfrm>
        <a:graphic>
          <a:graphicData uri="http://schemas.openxmlformats.org/drawingml/2006/table">
            <a:tbl>
              <a:tblPr firstRow="1" bandRow="1">
                <a:tableStyleId>{5C22544A-7EE6-4342-B048-85BDC9FD1C3A}</a:tableStyleId>
              </a:tblPr>
              <a:tblGrid>
                <a:gridCol w="8834482">
                  <a:extLst>
                    <a:ext uri="{9D8B030D-6E8A-4147-A177-3AD203B41FA5}">
                      <a16:colId xmlns:a16="http://schemas.microsoft.com/office/drawing/2014/main" val="4124765003"/>
                    </a:ext>
                  </a:extLst>
                </a:gridCol>
              </a:tblGrid>
              <a:tr h="4086225">
                <a:tc>
                  <a:txBody>
                    <a:bodyPr/>
                    <a:lstStyle/>
                    <a:p>
                      <a:pPr>
                        <a:spcBef>
                          <a:spcPts val="1200"/>
                        </a:spcBef>
                      </a:pPr>
                      <a:r>
                        <a:rPr kumimoji="1" lang="ja-JP" altLang="en-US" sz="2200" dirty="0">
                          <a:solidFill>
                            <a:schemeClr val="tx1"/>
                          </a:solidFill>
                        </a:rPr>
                        <a:t>＜概要＞</a:t>
                      </a:r>
                      <a:endParaRPr kumimoji="1" lang="en-US" altLang="ja-JP" sz="2200" dirty="0">
                        <a:solidFill>
                          <a:schemeClr val="tx1"/>
                        </a:solidFill>
                      </a:endParaRPr>
                    </a:p>
                    <a:p>
                      <a:pPr marL="324000" indent="-457200">
                        <a:spcBef>
                          <a:spcPts val="1200"/>
                        </a:spcBef>
                        <a:buAutoNum type="arabicDbPeriod"/>
                      </a:pPr>
                      <a:r>
                        <a:rPr kumimoji="1" lang="ja-JP" altLang="en-US" sz="2200" dirty="0">
                          <a:solidFill>
                            <a:schemeClr val="tx1"/>
                          </a:solidFill>
                        </a:rPr>
                        <a:t>医療区分とＡＤＬ区分に基づく９分類となっている現行の療養病棟入院基本料について、疾患・状態に係る３つの医療区分、処置等に係る３つの医療区分および３つのＡＤＬ区分に基づく</a:t>
                      </a:r>
                      <a:r>
                        <a:rPr kumimoji="1" lang="en-US" altLang="ja-JP" sz="2200" dirty="0">
                          <a:solidFill>
                            <a:srgbClr val="FF0000"/>
                          </a:solidFill>
                        </a:rPr>
                        <a:t>27 </a:t>
                      </a:r>
                      <a:r>
                        <a:rPr kumimoji="1" lang="ja-JP" altLang="en-US" sz="2200" dirty="0">
                          <a:solidFill>
                            <a:srgbClr val="FF0000"/>
                          </a:solidFill>
                        </a:rPr>
                        <a:t>分類</a:t>
                      </a:r>
                      <a:r>
                        <a:rPr kumimoji="1" lang="ja-JP" altLang="en-US" sz="2200" dirty="0">
                          <a:solidFill>
                            <a:schemeClr val="tx1"/>
                          </a:solidFill>
                        </a:rPr>
                        <a:t>及び</a:t>
                      </a:r>
                      <a:r>
                        <a:rPr kumimoji="1" lang="ja-JP" altLang="en-US" sz="2200" dirty="0">
                          <a:solidFill>
                            <a:srgbClr val="FF0000"/>
                          </a:solidFill>
                        </a:rPr>
                        <a:t>スモンに関する３分類</a:t>
                      </a:r>
                      <a:r>
                        <a:rPr kumimoji="1" lang="ja-JP" altLang="en-US" sz="2200" dirty="0">
                          <a:solidFill>
                            <a:schemeClr val="tx1"/>
                          </a:solidFill>
                        </a:rPr>
                        <a:t>の</a:t>
                      </a:r>
                      <a:r>
                        <a:rPr kumimoji="1" lang="ja-JP" altLang="en-US" sz="2200" dirty="0">
                          <a:solidFill>
                            <a:srgbClr val="FF0000"/>
                          </a:solidFill>
                        </a:rPr>
                        <a:t>合計</a:t>
                      </a:r>
                      <a:r>
                        <a:rPr kumimoji="1" lang="en-US" altLang="ja-JP" sz="2200" dirty="0">
                          <a:solidFill>
                            <a:srgbClr val="FF0000"/>
                          </a:solidFill>
                        </a:rPr>
                        <a:t>30 </a:t>
                      </a:r>
                      <a:r>
                        <a:rPr kumimoji="1" lang="ja-JP" altLang="en-US" sz="2200" dirty="0">
                          <a:solidFill>
                            <a:srgbClr val="FF0000"/>
                          </a:solidFill>
                        </a:rPr>
                        <a:t>分類の評価</a:t>
                      </a:r>
                      <a:r>
                        <a:rPr kumimoji="1" lang="ja-JP" altLang="en-US" sz="2200" dirty="0">
                          <a:solidFill>
                            <a:schemeClr val="tx1"/>
                          </a:solidFill>
                        </a:rPr>
                        <a:t>に見直す。</a:t>
                      </a:r>
                      <a:endParaRPr kumimoji="1" lang="en-US" altLang="ja-JP" sz="2200" dirty="0">
                        <a:solidFill>
                          <a:schemeClr val="tx1"/>
                        </a:solidFill>
                      </a:endParaRPr>
                    </a:p>
                    <a:p>
                      <a:pPr marL="324000" indent="-457200">
                        <a:spcBef>
                          <a:spcPts val="1200"/>
                        </a:spcBef>
                        <a:buAutoNum type="arabicDbPeriod"/>
                      </a:pPr>
                      <a:r>
                        <a:rPr kumimoji="1" lang="en-US" altLang="ja-JP" sz="2200" dirty="0">
                          <a:solidFill>
                            <a:schemeClr val="tx1"/>
                          </a:solidFill>
                        </a:rPr>
                        <a:t>40 </a:t>
                      </a:r>
                      <a:r>
                        <a:rPr kumimoji="1" lang="ja-JP" altLang="en-US" sz="2200" dirty="0">
                          <a:solidFill>
                            <a:schemeClr val="tx1"/>
                          </a:solidFill>
                        </a:rPr>
                        <a:t>歳未満の勤務医師、事務職員等の</a:t>
                      </a:r>
                      <a:r>
                        <a:rPr kumimoji="1" lang="ja-JP" altLang="en-US" sz="2200" dirty="0">
                          <a:solidFill>
                            <a:srgbClr val="0070C0"/>
                          </a:solidFill>
                        </a:rPr>
                        <a:t>賃上げ</a:t>
                      </a:r>
                      <a:r>
                        <a:rPr kumimoji="1" lang="ja-JP" altLang="en-US" sz="2200" dirty="0">
                          <a:solidFill>
                            <a:schemeClr val="tx1"/>
                          </a:solidFill>
                        </a:rPr>
                        <a:t>に資する措置として評価を見直す。</a:t>
                      </a:r>
                    </a:p>
                    <a:p>
                      <a:pPr marL="444500" indent="-444500">
                        <a:spcBef>
                          <a:spcPts val="1200"/>
                        </a:spcBef>
                      </a:pPr>
                      <a:r>
                        <a:rPr kumimoji="1" lang="ja-JP" altLang="en-US" sz="2200" dirty="0">
                          <a:solidFill>
                            <a:schemeClr val="tx1"/>
                          </a:solidFill>
                        </a:rPr>
                        <a:t>３．</a:t>
                      </a:r>
                      <a:r>
                        <a:rPr kumimoji="1" lang="ja-JP" altLang="en-US" sz="2200" dirty="0">
                          <a:solidFill>
                            <a:srgbClr val="0070C0"/>
                          </a:solidFill>
                        </a:rPr>
                        <a:t>中心静脈栄養</a:t>
                      </a:r>
                      <a:r>
                        <a:rPr kumimoji="1" lang="ja-JP" altLang="en-US" sz="2200" dirty="0">
                          <a:solidFill>
                            <a:schemeClr val="tx1"/>
                          </a:solidFill>
                        </a:rPr>
                        <a:t>の扱いを見直す。</a:t>
                      </a:r>
                      <a:endParaRPr kumimoji="1" lang="en-US" altLang="ja-JP" sz="2200" dirty="0">
                        <a:solidFill>
                          <a:schemeClr val="tx1"/>
                        </a:solidFill>
                      </a:endParaRPr>
                    </a:p>
                    <a:p>
                      <a:pPr marL="815975" lvl="1" indent="-444500">
                        <a:spcBef>
                          <a:spcPts val="600"/>
                        </a:spcBef>
                      </a:pPr>
                      <a:r>
                        <a:rPr kumimoji="1" lang="ja-JP" altLang="en-US" sz="2200" dirty="0">
                          <a:solidFill>
                            <a:schemeClr val="tx1"/>
                          </a:solidFill>
                        </a:rPr>
                        <a:t>→  </a:t>
                      </a:r>
                      <a:r>
                        <a:rPr kumimoji="1" lang="ja-JP" altLang="en-US" sz="2200" dirty="0">
                          <a:solidFill>
                            <a:srgbClr val="0070C0"/>
                          </a:solidFill>
                        </a:rPr>
                        <a:t>患者の疾患及び状態並びに実施した期間に応じた医療区分に見直す</a:t>
                      </a:r>
                      <a:r>
                        <a:rPr kumimoji="1" lang="ja-JP" altLang="en-US" sz="2200" b="1" dirty="0">
                          <a:solidFill>
                            <a:schemeClr val="tx1"/>
                          </a:solidFill>
                          <a:latin typeface="+mn-ea"/>
                          <a:ea typeface="+mn-ea"/>
                        </a:rPr>
                        <a:t>（</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中心静脈栄養を終了後７日間に限り、終了前の医療区分により算定することが可）</a:t>
                      </a:r>
                      <a:endParaRPr kumimoji="1" lang="en-US" altLang="ja-JP" sz="2200" b="1" dirty="0">
                        <a:solidFill>
                          <a:schemeClr val="tx1"/>
                        </a:solidFill>
                        <a:latin typeface="+mn-ea"/>
                        <a:ea typeface="+mn-ea"/>
                      </a:endParaRPr>
                    </a:p>
                    <a:p>
                      <a:pPr marL="444500" indent="-444500">
                        <a:spcBef>
                          <a:spcPts val="1200"/>
                        </a:spcBef>
                      </a:pPr>
                      <a:r>
                        <a:rPr kumimoji="1" lang="ja-JP" altLang="en-US" sz="2200" dirty="0">
                          <a:solidFill>
                            <a:schemeClr val="tx1"/>
                          </a:solidFill>
                        </a:rPr>
                        <a:t>４．</a:t>
                      </a:r>
                      <a:r>
                        <a:rPr kumimoji="1" lang="ja-JP" altLang="en-US" sz="2200" dirty="0">
                          <a:solidFill>
                            <a:srgbClr val="0070C0"/>
                          </a:solidFill>
                        </a:rPr>
                        <a:t>注</a:t>
                      </a:r>
                      <a:r>
                        <a:rPr kumimoji="1" lang="en-US" altLang="ja-JP" sz="2200" dirty="0">
                          <a:solidFill>
                            <a:srgbClr val="0070C0"/>
                          </a:solidFill>
                        </a:rPr>
                        <a:t>11</a:t>
                      </a:r>
                      <a:r>
                        <a:rPr kumimoji="1" lang="ja-JP" altLang="en-US" sz="2200" dirty="0">
                          <a:solidFill>
                            <a:srgbClr val="0070C0"/>
                          </a:solidFill>
                        </a:rPr>
                        <a:t>の経過措置は廃止</a:t>
                      </a:r>
                      <a:r>
                        <a:rPr kumimoji="1" lang="ja-JP" altLang="en-US" sz="2200" dirty="0">
                          <a:solidFill>
                            <a:schemeClr val="tx1"/>
                          </a:solidFill>
                        </a:rPr>
                        <a:t>（</a:t>
                      </a:r>
                      <a:r>
                        <a:rPr kumimoji="1" lang="en-US" altLang="ja-JP" sz="2200" dirty="0">
                          <a:solidFill>
                            <a:schemeClr val="tx1"/>
                          </a:solidFill>
                        </a:rPr>
                        <a:t>※</a:t>
                      </a:r>
                      <a:r>
                        <a:rPr kumimoji="1" lang="ja-JP" altLang="en-US" sz="2200" dirty="0">
                          <a:solidFill>
                            <a:schemeClr val="tx1"/>
                          </a:solidFill>
                        </a:rPr>
                        <a:t>経過措置あり）</a:t>
                      </a:r>
                    </a:p>
                    <a:p>
                      <a:pPr marL="444500" indent="-444500">
                        <a:spcBef>
                          <a:spcPts val="1200"/>
                        </a:spcBef>
                      </a:pPr>
                      <a:r>
                        <a:rPr kumimoji="1" lang="ja-JP" altLang="en-US" sz="2200" dirty="0">
                          <a:solidFill>
                            <a:schemeClr val="tx1"/>
                          </a:solidFill>
                        </a:rPr>
                        <a:t>５．経腸栄養を開始した場合の加算（</a:t>
                      </a:r>
                      <a:r>
                        <a:rPr kumimoji="1" lang="ja-JP" altLang="en-US" sz="2200" dirty="0">
                          <a:solidFill>
                            <a:srgbClr val="0070C0"/>
                          </a:solidFill>
                        </a:rPr>
                        <a:t>経腸栄養管理加算</a:t>
                      </a:r>
                      <a:r>
                        <a:rPr kumimoji="1" lang="ja-JP" altLang="en-US" sz="2200" dirty="0">
                          <a:solidFill>
                            <a:schemeClr val="tx1"/>
                          </a:solidFill>
                        </a:rPr>
                        <a:t>）を新設</a:t>
                      </a: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1430034002"/>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療養病棟入院基本料の見直し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患者の状態及び必要と考えられる医療機能に応じた入院医療の評価⑭　</a:t>
            </a:r>
          </a:p>
        </p:txBody>
      </p:sp>
      <p:sp>
        <p:nvSpPr>
          <p:cNvPr id="4" name="正方形/長方形 3">
            <a:extLst>
              <a:ext uri="{FF2B5EF4-FFF2-40B4-BE49-F238E27FC236}">
                <a16:creationId xmlns:a16="http://schemas.microsoft.com/office/drawing/2014/main" id="{C84CE26C-661C-91DA-B650-D07709E96D5E}"/>
              </a:ext>
            </a:extLst>
          </p:cNvPr>
          <p:cNvSpPr/>
          <p:nvPr/>
        </p:nvSpPr>
        <p:spPr>
          <a:xfrm>
            <a:off x="147000" y="846360"/>
            <a:ext cx="9529762" cy="590012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療養病棟入院基本料について以下の見直しをおこなう。</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医療区分に係る評価体系の見直し</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医療区分とＡＤＬ区分に基づく９分類となっている現行の療養病棟入院基本料について、</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疾患・状態に係る３つの医療区分</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処置等に係る３つの医療区分</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および</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３つのＡＤＬ区分</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に基づく</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27</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分類及びスモンに関する３分類の合計</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分類の評価に見直す</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療養病棟入院基本料の疾患及び状態に着目した医療区分について、疾患・状態及び処置等に着目した医療区分に見直す。</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療養病棟における中心静脈栄養の評価の見直し</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中心静脈栄養について、</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患者の疾患及び状態並びに実施した期間に応じた医療区分に見直す</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。また、中心静脈栄養を終了後７日間に限り、終了前の医療区分により算定することができる。</a:t>
            </a: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療養病棟におけるリハビリテーションの評価の見直し</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医療区分・</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ADL</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区分ともに１である入院料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27</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（従前の入院料Ｉ）について、１日につき２単位を超える疾患別リハビリテーション料を包括範囲に含める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療養病棟入院基本料注</a:t>
            </a:r>
            <a:r>
              <a:rPr kumimoji="1" lang="en-US" altLang="ja-JP"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に規定する経過措置の廃止</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療養病棟入院基本料の注</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に規定する経過措置を廃止する。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療養病棟における適切な経腸栄養管理に係る評価の新設</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療養病棟に入院中の患者に対し、「静脈経腸栄養ガイドライン」等を踏まえた栄養管理に係る説明を実施した上で、新たに経腸栄養を開始した場合に一定期間算定可能な</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経腸栄養管理加算を新設</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四角形: 角を丸くする 5">
            <a:extLst>
              <a:ext uri="{FF2B5EF4-FFF2-40B4-BE49-F238E27FC236}">
                <a16:creationId xmlns:a16="http://schemas.microsoft.com/office/drawing/2014/main" id="{92EA11F4-766E-B941-CE54-14E26FC18311}"/>
              </a:ext>
            </a:extLst>
          </p:cNvPr>
          <p:cNvSpPr/>
          <p:nvPr/>
        </p:nvSpPr>
        <p:spPr>
          <a:xfrm>
            <a:off x="313407" y="2083644"/>
            <a:ext cx="3241043" cy="2026638"/>
          </a:xfrm>
          <a:prstGeom prst="roundRect">
            <a:avLst>
              <a:gd name="adj" fmla="val 4732"/>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7" name="矢印: 下 6">
            <a:extLst>
              <a:ext uri="{FF2B5EF4-FFF2-40B4-BE49-F238E27FC236}">
                <a16:creationId xmlns:a16="http://schemas.microsoft.com/office/drawing/2014/main" id="{9672F186-0A7D-1D46-3BB9-CE02D3D48924}"/>
              </a:ext>
            </a:extLst>
          </p:cNvPr>
          <p:cNvSpPr/>
          <p:nvPr/>
        </p:nvSpPr>
        <p:spPr>
          <a:xfrm rot="16200000">
            <a:off x="3401540" y="2851643"/>
            <a:ext cx="740483" cy="563395"/>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8" name="四角形: 角を丸くする 7">
            <a:extLst>
              <a:ext uri="{FF2B5EF4-FFF2-40B4-BE49-F238E27FC236}">
                <a16:creationId xmlns:a16="http://schemas.microsoft.com/office/drawing/2014/main" id="{D964A26C-60E1-405A-66E6-5896864A78D9}"/>
              </a:ext>
            </a:extLst>
          </p:cNvPr>
          <p:cNvSpPr/>
          <p:nvPr/>
        </p:nvSpPr>
        <p:spPr>
          <a:xfrm>
            <a:off x="1646950" y="2468632"/>
            <a:ext cx="1705220" cy="450622"/>
          </a:xfrm>
          <a:prstGeom prst="roundRect">
            <a:avLst/>
          </a:prstGeom>
          <a:solidFill>
            <a:schemeClr val="accent1">
              <a:lumMod val="20000"/>
              <a:lumOff val="80000"/>
            </a:schemeClr>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疾患・状態</a:t>
            </a:r>
            <a:endPar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7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処置等</a:t>
            </a:r>
          </a:p>
        </p:txBody>
      </p:sp>
      <p:sp>
        <p:nvSpPr>
          <p:cNvPr id="9" name="四角形: 角を丸くする 8">
            <a:extLst>
              <a:ext uri="{FF2B5EF4-FFF2-40B4-BE49-F238E27FC236}">
                <a16:creationId xmlns:a16="http://schemas.microsoft.com/office/drawing/2014/main" id="{DCEDC90D-95DF-B2F8-C541-41BAF0049D98}"/>
              </a:ext>
            </a:extLst>
          </p:cNvPr>
          <p:cNvSpPr/>
          <p:nvPr/>
        </p:nvSpPr>
        <p:spPr>
          <a:xfrm>
            <a:off x="1644193" y="3067417"/>
            <a:ext cx="1705220" cy="450623"/>
          </a:xfrm>
          <a:prstGeom prst="roundRect">
            <a:avLst/>
          </a:prstGeom>
          <a:solidFill>
            <a:schemeClr val="accent1">
              <a:lumMod val="20000"/>
              <a:lumOff val="80000"/>
            </a:schemeClr>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疾患・状態</a:t>
            </a:r>
            <a:endPar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7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処置等</a:t>
            </a:r>
          </a:p>
        </p:txBody>
      </p:sp>
      <p:sp>
        <p:nvSpPr>
          <p:cNvPr id="10" name="四角形: 角を丸くする 9">
            <a:extLst>
              <a:ext uri="{FF2B5EF4-FFF2-40B4-BE49-F238E27FC236}">
                <a16:creationId xmlns:a16="http://schemas.microsoft.com/office/drawing/2014/main" id="{A00A26BD-1254-41B4-3C45-317C2A4CF1CE}"/>
              </a:ext>
            </a:extLst>
          </p:cNvPr>
          <p:cNvSpPr/>
          <p:nvPr/>
        </p:nvSpPr>
        <p:spPr>
          <a:xfrm>
            <a:off x="1644193" y="3745442"/>
            <a:ext cx="1705220" cy="263505"/>
          </a:xfrm>
          <a:prstGeom prst="roundRect">
            <a:avLst/>
          </a:prstGeom>
          <a:solidFill>
            <a:schemeClr val="accent1">
              <a:lumMod val="20000"/>
              <a:lumOff val="80000"/>
            </a:schemeClr>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医療区分２・３以外</a:t>
            </a:r>
          </a:p>
        </p:txBody>
      </p:sp>
      <p:sp>
        <p:nvSpPr>
          <p:cNvPr id="11" name="テキスト ボックス 10">
            <a:extLst>
              <a:ext uri="{FF2B5EF4-FFF2-40B4-BE49-F238E27FC236}">
                <a16:creationId xmlns:a16="http://schemas.microsoft.com/office/drawing/2014/main" id="{D9C5096E-6326-8780-C9B5-0664D2212A7F}"/>
              </a:ext>
            </a:extLst>
          </p:cNvPr>
          <p:cNvSpPr txBox="1"/>
          <p:nvPr/>
        </p:nvSpPr>
        <p:spPr>
          <a:xfrm>
            <a:off x="1042755" y="2084695"/>
            <a:ext cx="2031325"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従前（医療区分：３分類）</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乗算記号 12">
            <a:extLst>
              <a:ext uri="{FF2B5EF4-FFF2-40B4-BE49-F238E27FC236}">
                <a16:creationId xmlns:a16="http://schemas.microsoft.com/office/drawing/2014/main" id="{241C42E4-4E2D-C6F4-2FEA-4DA0EE691585}"/>
              </a:ext>
            </a:extLst>
          </p:cNvPr>
          <p:cNvSpPr/>
          <p:nvPr/>
        </p:nvSpPr>
        <p:spPr>
          <a:xfrm>
            <a:off x="6493884" y="2838750"/>
            <a:ext cx="674149" cy="740483"/>
          </a:xfrm>
          <a:prstGeom prst="mathMultiply">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4" name="四角形: 角を丸くする 13">
            <a:extLst>
              <a:ext uri="{FF2B5EF4-FFF2-40B4-BE49-F238E27FC236}">
                <a16:creationId xmlns:a16="http://schemas.microsoft.com/office/drawing/2014/main" id="{9C28C611-6FEB-1C20-70C8-D26BE76F87B4}"/>
              </a:ext>
            </a:extLst>
          </p:cNvPr>
          <p:cNvSpPr/>
          <p:nvPr/>
        </p:nvSpPr>
        <p:spPr>
          <a:xfrm>
            <a:off x="3969834" y="2083643"/>
            <a:ext cx="5622759" cy="2079777"/>
          </a:xfrm>
          <a:prstGeom prst="roundRect">
            <a:avLst>
              <a:gd name="adj" fmla="val 2821"/>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5" name="四角形: 角を丸くする 14">
            <a:extLst>
              <a:ext uri="{FF2B5EF4-FFF2-40B4-BE49-F238E27FC236}">
                <a16:creationId xmlns:a16="http://schemas.microsoft.com/office/drawing/2014/main" id="{AFB69C61-6136-7C09-E510-11195E0BBD44}"/>
              </a:ext>
            </a:extLst>
          </p:cNvPr>
          <p:cNvSpPr/>
          <p:nvPr/>
        </p:nvSpPr>
        <p:spPr>
          <a:xfrm>
            <a:off x="4759950" y="2525180"/>
            <a:ext cx="1751990" cy="362380"/>
          </a:xfrm>
          <a:prstGeom prst="roundRect">
            <a:avLst/>
          </a:prstGeom>
          <a:solidFill>
            <a:schemeClr val="accent1">
              <a:lumMod val="20000"/>
              <a:lumOff val="80000"/>
            </a:schemeClr>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疾患・状態</a:t>
            </a:r>
            <a:endParaRPr kumimoji="1" lang="en-US" altLang="ja-JP" sz="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例：スモン、常時監視</a:t>
            </a:r>
          </a:p>
        </p:txBody>
      </p:sp>
      <p:sp>
        <p:nvSpPr>
          <p:cNvPr id="16" name="四角形: 角を丸くする 15">
            <a:extLst>
              <a:ext uri="{FF2B5EF4-FFF2-40B4-BE49-F238E27FC236}">
                <a16:creationId xmlns:a16="http://schemas.microsoft.com/office/drawing/2014/main" id="{F3F7DBA1-9AF4-E192-6353-F3072677CA0B}"/>
              </a:ext>
            </a:extLst>
          </p:cNvPr>
          <p:cNvSpPr/>
          <p:nvPr/>
        </p:nvSpPr>
        <p:spPr>
          <a:xfrm>
            <a:off x="4788508" y="3131366"/>
            <a:ext cx="1721131" cy="362278"/>
          </a:xfrm>
          <a:prstGeom prst="roundRect">
            <a:avLst/>
          </a:prstGeom>
          <a:solidFill>
            <a:schemeClr val="accent1">
              <a:lumMod val="20000"/>
              <a:lumOff val="80000"/>
            </a:schemeClr>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疾患・状態</a:t>
            </a:r>
            <a:endPar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例：筋ジストロフィー</a:t>
            </a: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四角形: 角を丸くする 16">
            <a:extLst>
              <a:ext uri="{FF2B5EF4-FFF2-40B4-BE49-F238E27FC236}">
                <a16:creationId xmlns:a16="http://schemas.microsoft.com/office/drawing/2014/main" id="{3D8BF85E-0803-9A17-BEB8-CAEF80CF0B46}"/>
              </a:ext>
            </a:extLst>
          </p:cNvPr>
          <p:cNvSpPr/>
          <p:nvPr/>
        </p:nvSpPr>
        <p:spPr>
          <a:xfrm>
            <a:off x="4786149" y="3742641"/>
            <a:ext cx="1751991" cy="362278"/>
          </a:xfrm>
          <a:prstGeom prst="roundRect">
            <a:avLst/>
          </a:prstGeom>
          <a:solidFill>
            <a:schemeClr val="accent1">
              <a:lumMod val="20000"/>
              <a:lumOff val="80000"/>
            </a:schemeClr>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疾患・状態</a:t>
            </a:r>
            <a:endPar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医療区分２・３以外</a:t>
            </a:r>
          </a:p>
        </p:txBody>
      </p:sp>
      <p:sp>
        <p:nvSpPr>
          <p:cNvPr id="18" name="テキスト ボックス 17">
            <a:extLst>
              <a:ext uri="{FF2B5EF4-FFF2-40B4-BE49-F238E27FC236}">
                <a16:creationId xmlns:a16="http://schemas.microsoft.com/office/drawing/2014/main" id="{F8C8B276-D49F-5D4C-48FB-06291CA12328}"/>
              </a:ext>
            </a:extLst>
          </p:cNvPr>
          <p:cNvSpPr txBox="1"/>
          <p:nvPr/>
        </p:nvSpPr>
        <p:spPr>
          <a:xfrm>
            <a:off x="5762503" y="2069453"/>
            <a:ext cx="2339102"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見直し後（医療区分：</a:t>
            </a:r>
            <a:r>
              <a:rPr kumimoji="1" lang="ja-JP" altLang="en-US" sz="1200" b="1" i="0" u="none" strike="noStrike" kern="1200" cap="none" spc="0" normalizeH="0" baseline="0" noProof="0">
                <a:ln>
                  <a:noFill/>
                </a:ln>
                <a:solidFill>
                  <a:srgbClr val="4F81BD"/>
                </a:solidFill>
                <a:effectLst/>
                <a:uLnTx/>
                <a:uFillTx/>
                <a:latin typeface="メイリオ" panose="020B0604030504040204" pitchFamily="50" charset="-128"/>
                <a:ea typeface="メイリオ" panose="020B0604030504040204" pitchFamily="50" charset="-128"/>
                <a:cs typeface="+mn-cs"/>
              </a:rPr>
              <a:t>９</a:t>
            </a: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分類）</a:t>
            </a:r>
          </a:p>
        </p:txBody>
      </p:sp>
      <p:sp>
        <p:nvSpPr>
          <p:cNvPr id="19" name="四角形: 角を丸くする 18">
            <a:extLst>
              <a:ext uri="{FF2B5EF4-FFF2-40B4-BE49-F238E27FC236}">
                <a16:creationId xmlns:a16="http://schemas.microsoft.com/office/drawing/2014/main" id="{5BF5744F-FBE9-E9EB-C9C3-982B10CE7AA7}"/>
              </a:ext>
            </a:extLst>
          </p:cNvPr>
          <p:cNvSpPr/>
          <p:nvPr/>
        </p:nvSpPr>
        <p:spPr>
          <a:xfrm>
            <a:off x="7536227" y="2525180"/>
            <a:ext cx="1910064" cy="362363"/>
          </a:xfrm>
          <a:prstGeom prst="roundRect">
            <a:avLst/>
          </a:prstGeom>
          <a:solidFill>
            <a:schemeClr val="accent1">
              <a:lumMod val="20000"/>
              <a:lumOff val="80000"/>
            </a:schemeClr>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処置等</a:t>
            </a:r>
            <a:endPar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例：</a:t>
            </a:r>
            <a:r>
              <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時間点滴、人工呼吸</a:t>
            </a:r>
          </a:p>
        </p:txBody>
      </p:sp>
      <p:sp>
        <p:nvSpPr>
          <p:cNvPr id="20" name="四角形: 角を丸くする 19">
            <a:extLst>
              <a:ext uri="{FF2B5EF4-FFF2-40B4-BE49-F238E27FC236}">
                <a16:creationId xmlns:a16="http://schemas.microsoft.com/office/drawing/2014/main" id="{B6245C18-80BC-BF5C-F56E-FB0C6DE8A086}"/>
              </a:ext>
            </a:extLst>
          </p:cNvPr>
          <p:cNvSpPr/>
          <p:nvPr/>
        </p:nvSpPr>
        <p:spPr>
          <a:xfrm>
            <a:off x="7536227" y="3120999"/>
            <a:ext cx="1938080" cy="403999"/>
          </a:xfrm>
          <a:prstGeom prst="roundRect">
            <a:avLst/>
          </a:prstGeom>
          <a:solidFill>
            <a:schemeClr val="accent1">
              <a:lumMod val="20000"/>
              <a:lumOff val="80000"/>
            </a:schemeClr>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処置等</a:t>
            </a:r>
            <a:endPar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例：創傷処置、喀痰吸引</a:t>
            </a:r>
          </a:p>
        </p:txBody>
      </p:sp>
      <p:sp>
        <p:nvSpPr>
          <p:cNvPr id="21" name="四角形: 角を丸くする 20">
            <a:extLst>
              <a:ext uri="{FF2B5EF4-FFF2-40B4-BE49-F238E27FC236}">
                <a16:creationId xmlns:a16="http://schemas.microsoft.com/office/drawing/2014/main" id="{6795C20C-33A3-B466-5D09-8DF2E19A5F8D}"/>
              </a:ext>
            </a:extLst>
          </p:cNvPr>
          <p:cNvSpPr/>
          <p:nvPr/>
        </p:nvSpPr>
        <p:spPr>
          <a:xfrm>
            <a:off x="7536227" y="3769605"/>
            <a:ext cx="1938080" cy="330738"/>
          </a:xfrm>
          <a:prstGeom prst="roundRect">
            <a:avLst/>
          </a:prstGeom>
          <a:solidFill>
            <a:schemeClr val="accent1">
              <a:lumMod val="20000"/>
              <a:lumOff val="80000"/>
            </a:schemeClr>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処置等</a:t>
            </a:r>
            <a:endPar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医療区分２・３以外</a:t>
            </a:r>
          </a:p>
        </p:txBody>
      </p:sp>
      <p:sp>
        <p:nvSpPr>
          <p:cNvPr id="22" name="四角形: 角を丸くする 21">
            <a:extLst>
              <a:ext uri="{FF2B5EF4-FFF2-40B4-BE49-F238E27FC236}">
                <a16:creationId xmlns:a16="http://schemas.microsoft.com/office/drawing/2014/main" id="{9CE84734-E5BC-DE19-9A04-F5A378E99FFE}"/>
              </a:ext>
            </a:extLst>
          </p:cNvPr>
          <p:cNvSpPr/>
          <p:nvPr/>
        </p:nvSpPr>
        <p:spPr>
          <a:xfrm>
            <a:off x="462350" y="2400539"/>
            <a:ext cx="1498647" cy="242610"/>
          </a:xfrm>
          <a:prstGeom prst="roundRect">
            <a:avLst/>
          </a:prstGeom>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rPr>
              <a:t>医療区分３</a:t>
            </a:r>
          </a:p>
        </p:txBody>
      </p:sp>
      <p:sp>
        <p:nvSpPr>
          <p:cNvPr id="23" name="四角形: 角を丸くする 22">
            <a:extLst>
              <a:ext uri="{FF2B5EF4-FFF2-40B4-BE49-F238E27FC236}">
                <a16:creationId xmlns:a16="http://schemas.microsoft.com/office/drawing/2014/main" id="{562D8825-D418-5E3B-CBD2-015E4AC01E10}"/>
              </a:ext>
            </a:extLst>
          </p:cNvPr>
          <p:cNvSpPr/>
          <p:nvPr/>
        </p:nvSpPr>
        <p:spPr>
          <a:xfrm>
            <a:off x="462350" y="2962207"/>
            <a:ext cx="1483961" cy="274194"/>
          </a:xfrm>
          <a:prstGeom prst="roundRect">
            <a:avLst/>
          </a:prstGeom>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rPr>
              <a:t>医療区分２</a:t>
            </a:r>
          </a:p>
        </p:txBody>
      </p:sp>
      <p:sp>
        <p:nvSpPr>
          <p:cNvPr id="24" name="四角形: 角を丸くする 23">
            <a:extLst>
              <a:ext uri="{FF2B5EF4-FFF2-40B4-BE49-F238E27FC236}">
                <a16:creationId xmlns:a16="http://schemas.microsoft.com/office/drawing/2014/main" id="{5A52A04D-8E68-96B9-44E4-D5D98F106603}"/>
              </a:ext>
            </a:extLst>
          </p:cNvPr>
          <p:cNvSpPr/>
          <p:nvPr/>
        </p:nvSpPr>
        <p:spPr>
          <a:xfrm>
            <a:off x="444234" y="3566611"/>
            <a:ext cx="1498647" cy="242610"/>
          </a:xfrm>
          <a:prstGeom prst="roundRect">
            <a:avLst/>
          </a:prstGeom>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rPr>
              <a:t>医療区分１</a:t>
            </a:r>
          </a:p>
        </p:txBody>
      </p:sp>
      <p:cxnSp>
        <p:nvCxnSpPr>
          <p:cNvPr id="25" name="直線コネクタ 24">
            <a:extLst>
              <a:ext uri="{FF2B5EF4-FFF2-40B4-BE49-F238E27FC236}">
                <a16:creationId xmlns:a16="http://schemas.microsoft.com/office/drawing/2014/main" id="{96337AD7-64F6-D942-93A4-9B33E72115DA}"/>
              </a:ext>
            </a:extLst>
          </p:cNvPr>
          <p:cNvCxnSpPr>
            <a:cxnSpLocks/>
            <a:stCxn id="8" idx="1"/>
            <a:endCxn id="8" idx="3"/>
          </p:cNvCxnSpPr>
          <p:nvPr/>
        </p:nvCxnSpPr>
        <p:spPr>
          <a:xfrm>
            <a:off x="1646950" y="2693943"/>
            <a:ext cx="1705220" cy="0"/>
          </a:xfrm>
          <a:prstGeom prst="line">
            <a:avLst/>
          </a:prstGeom>
          <a:ln w="28575">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6" name="直線コネクタ 25">
            <a:extLst>
              <a:ext uri="{FF2B5EF4-FFF2-40B4-BE49-F238E27FC236}">
                <a16:creationId xmlns:a16="http://schemas.microsoft.com/office/drawing/2014/main" id="{9F82116D-FF39-88D4-60EC-559D54486FE6}"/>
              </a:ext>
            </a:extLst>
          </p:cNvPr>
          <p:cNvCxnSpPr>
            <a:cxnSpLocks/>
            <a:stCxn id="9" idx="1"/>
          </p:cNvCxnSpPr>
          <p:nvPr/>
        </p:nvCxnSpPr>
        <p:spPr>
          <a:xfrm flipV="1">
            <a:off x="1644193" y="3287196"/>
            <a:ext cx="1752181" cy="5533"/>
          </a:xfrm>
          <a:prstGeom prst="line">
            <a:avLst/>
          </a:prstGeom>
          <a:ln w="28575">
            <a:solidFill>
              <a:schemeClr val="tx2"/>
            </a:solidFill>
            <a:prstDash val="dash"/>
          </a:ln>
        </p:spPr>
        <p:style>
          <a:lnRef idx="1">
            <a:schemeClr val="accent1"/>
          </a:lnRef>
          <a:fillRef idx="0">
            <a:schemeClr val="accent1"/>
          </a:fillRef>
          <a:effectRef idx="0">
            <a:schemeClr val="accent1"/>
          </a:effectRef>
          <a:fontRef idx="minor">
            <a:schemeClr val="tx1"/>
          </a:fontRef>
        </p:style>
      </p:cxnSp>
      <p:sp>
        <p:nvSpPr>
          <p:cNvPr id="29" name="四角形: 角を丸くする 28">
            <a:extLst>
              <a:ext uri="{FF2B5EF4-FFF2-40B4-BE49-F238E27FC236}">
                <a16:creationId xmlns:a16="http://schemas.microsoft.com/office/drawing/2014/main" id="{B0EC3EC4-D91D-E382-B551-78FA5E3EB622}"/>
              </a:ext>
            </a:extLst>
          </p:cNvPr>
          <p:cNvSpPr/>
          <p:nvPr/>
        </p:nvSpPr>
        <p:spPr>
          <a:xfrm>
            <a:off x="4131536" y="3532172"/>
            <a:ext cx="1970650" cy="213391"/>
          </a:xfrm>
          <a:prstGeom prst="roundRect">
            <a:avLst/>
          </a:prstGeom>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rPr>
              <a:t>疾患・状態に係る医療区分１</a:t>
            </a:r>
          </a:p>
        </p:txBody>
      </p:sp>
      <p:sp>
        <p:nvSpPr>
          <p:cNvPr id="30" name="四角形: 角を丸くする 29">
            <a:extLst>
              <a:ext uri="{FF2B5EF4-FFF2-40B4-BE49-F238E27FC236}">
                <a16:creationId xmlns:a16="http://schemas.microsoft.com/office/drawing/2014/main" id="{0B6C299A-3A61-A2D5-7160-6E59D764CE97}"/>
              </a:ext>
            </a:extLst>
          </p:cNvPr>
          <p:cNvSpPr/>
          <p:nvPr/>
        </p:nvSpPr>
        <p:spPr>
          <a:xfrm>
            <a:off x="7142710" y="3559333"/>
            <a:ext cx="1663379" cy="221107"/>
          </a:xfrm>
          <a:prstGeom prst="roundRect">
            <a:avLst/>
          </a:prstGeom>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rPr>
              <a:t>処置等に係る医療区分１</a:t>
            </a:r>
          </a:p>
        </p:txBody>
      </p:sp>
      <p:sp>
        <p:nvSpPr>
          <p:cNvPr id="31" name="四角形: 角を丸くする 30">
            <a:extLst>
              <a:ext uri="{FF2B5EF4-FFF2-40B4-BE49-F238E27FC236}">
                <a16:creationId xmlns:a16="http://schemas.microsoft.com/office/drawing/2014/main" id="{A1F4F063-AB7F-6ECF-E947-E51905E48AAE}"/>
              </a:ext>
            </a:extLst>
          </p:cNvPr>
          <p:cNvSpPr/>
          <p:nvPr/>
        </p:nvSpPr>
        <p:spPr>
          <a:xfrm>
            <a:off x="4120385" y="2335018"/>
            <a:ext cx="2020840" cy="213390"/>
          </a:xfrm>
          <a:prstGeom prst="roundRect">
            <a:avLst/>
          </a:prstGeom>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rPr>
              <a:t>疾患・状態に係る医療区分３</a:t>
            </a:r>
          </a:p>
        </p:txBody>
      </p:sp>
      <p:sp>
        <p:nvSpPr>
          <p:cNvPr id="32" name="四角形: 角を丸くする 31">
            <a:extLst>
              <a:ext uri="{FF2B5EF4-FFF2-40B4-BE49-F238E27FC236}">
                <a16:creationId xmlns:a16="http://schemas.microsoft.com/office/drawing/2014/main" id="{76AFCE0B-F6C7-2A26-58FC-AC233DBC277F}"/>
              </a:ext>
            </a:extLst>
          </p:cNvPr>
          <p:cNvSpPr/>
          <p:nvPr/>
        </p:nvSpPr>
        <p:spPr>
          <a:xfrm>
            <a:off x="7112630" y="2332802"/>
            <a:ext cx="1663379" cy="214681"/>
          </a:xfrm>
          <a:prstGeom prst="roundRect">
            <a:avLst/>
          </a:prstGeom>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rPr>
              <a:t>処置等に係る医療区分３</a:t>
            </a:r>
          </a:p>
        </p:txBody>
      </p:sp>
      <p:sp>
        <p:nvSpPr>
          <p:cNvPr id="33" name="四角形: 角を丸くする 32">
            <a:extLst>
              <a:ext uri="{FF2B5EF4-FFF2-40B4-BE49-F238E27FC236}">
                <a16:creationId xmlns:a16="http://schemas.microsoft.com/office/drawing/2014/main" id="{F7FA5A60-1583-EACC-B36E-141077198F21}"/>
              </a:ext>
            </a:extLst>
          </p:cNvPr>
          <p:cNvSpPr/>
          <p:nvPr/>
        </p:nvSpPr>
        <p:spPr>
          <a:xfrm>
            <a:off x="4120385" y="2932960"/>
            <a:ext cx="2020841" cy="213391"/>
          </a:xfrm>
          <a:prstGeom prst="roundRect">
            <a:avLst/>
          </a:prstGeom>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rPr>
              <a:t>疾患・状態に係る医療区分２</a:t>
            </a:r>
          </a:p>
        </p:txBody>
      </p:sp>
      <p:sp>
        <p:nvSpPr>
          <p:cNvPr id="34" name="四角形: 角を丸くする 33">
            <a:extLst>
              <a:ext uri="{FF2B5EF4-FFF2-40B4-BE49-F238E27FC236}">
                <a16:creationId xmlns:a16="http://schemas.microsoft.com/office/drawing/2014/main" id="{B7C86CAA-A599-3E8C-104A-D207FCB33B54}"/>
              </a:ext>
            </a:extLst>
          </p:cNvPr>
          <p:cNvSpPr/>
          <p:nvPr/>
        </p:nvSpPr>
        <p:spPr>
          <a:xfrm>
            <a:off x="7142710" y="2931617"/>
            <a:ext cx="1663379" cy="237036"/>
          </a:xfrm>
          <a:prstGeom prst="roundRect">
            <a:avLst/>
          </a:prstGeom>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rPr>
              <a:t>処置等に係る医療区分２</a:t>
            </a:r>
          </a:p>
        </p:txBody>
      </p:sp>
      <p:sp>
        <p:nvSpPr>
          <p:cNvPr id="5" name="スライド番号プレースホルダー 2">
            <a:extLst>
              <a:ext uri="{FF2B5EF4-FFF2-40B4-BE49-F238E27FC236}">
                <a16:creationId xmlns:a16="http://schemas.microsoft.com/office/drawing/2014/main" id="{6F744868-D4A8-9AF5-C924-05FCE947DFC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312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86818499"/>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療養病棟入院基本料の見直し①</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患者の状態及び必要と考えられる医療機能に応じた入院医療の評価ー⑭　</a:t>
            </a:r>
          </a:p>
        </p:txBody>
      </p:sp>
      <p:sp>
        <p:nvSpPr>
          <p:cNvPr id="4" name="正方形/長方形 3">
            <a:extLst>
              <a:ext uri="{FF2B5EF4-FFF2-40B4-BE49-F238E27FC236}">
                <a16:creationId xmlns:a16="http://schemas.microsoft.com/office/drawing/2014/main" id="{C84CE26C-661C-91DA-B650-D07709E96D5E}"/>
              </a:ext>
            </a:extLst>
          </p:cNvPr>
          <p:cNvSpPr/>
          <p:nvPr/>
        </p:nvSpPr>
        <p:spPr>
          <a:xfrm>
            <a:off x="188119" y="983032"/>
            <a:ext cx="9529762" cy="577277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疾患・状態と処置等の医療区分と医療資源投入量の関係性を踏まえ、医療区分とＡＤＬ区分に基づく９分類となっている現行の療養病棟入院基本料について、</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疾患・状態に係る３つの医療区分</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処置等に係る３つの医療区分</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および</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３つのＡＤＬ区分</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に基づく</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27</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分類及びスモンに関する３分類の合計</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分類の評価に見直す</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療養病棟入院基本料の疾患及び状態に着目した医療区分について、疾患・状態及び処置等に着目した医療区分に見直す。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四角形: 角を丸くする 5">
            <a:extLst>
              <a:ext uri="{FF2B5EF4-FFF2-40B4-BE49-F238E27FC236}">
                <a16:creationId xmlns:a16="http://schemas.microsoft.com/office/drawing/2014/main" id="{92EA11F4-766E-B941-CE54-14E26FC18311}"/>
              </a:ext>
            </a:extLst>
          </p:cNvPr>
          <p:cNvSpPr/>
          <p:nvPr/>
        </p:nvSpPr>
        <p:spPr>
          <a:xfrm>
            <a:off x="313407" y="2739860"/>
            <a:ext cx="3241043" cy="2026638"/>
          </a:xfrm>
          <a:prstGeom prst="roundRect">
            <a:avLst>
              <a:gd name="adj" fmla="val 4732"/>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7" name="矢印: 下 6">
            <a:extLst>
              <a:ext uri="{FF2B5EF4-FFF2-40B4-BE49-F238E27FC236}">
                <a16:creationId xmlns:a16="http://schemas.microsoft.com/office/drawing/2014/main" id="{9672F186-0A7D-1D46-3BB9-CE02D3D48924}"/>
              </a:ext>
            </a:extLst>
          </p:cNvPr>
          <p:cNvSpPr/>
          <p:nvPr/>
        </p:nvSpPr>
        <p:spPr>
          <a:xfrm rot="16200000">
            <a:off x="3401540" y="3507859"/>
            <a:ext cx="740483" cy="563395"/>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8" name="四角形: 角を丸くする 7">
            <a:extLst>
              <a:ext uri="{FF2B5EF4-FFF2-40B4-BE49-F238E27FC236}">
                <a16:creationId xmlns:a16="http://schemas.microsoft.com/office/drawing/2014/main" id="{D964A26C-60E1-405A-66E6-5896864A78D9}"/>
              </a:ext>
            </a:extLst>
          </p:cNvPr>
          <p:cNvSpPr/>
          <p:nvPr/>
        </p:nvSpPr>
        <p:spPr>
          <a:xfrm>
            <a:off x="1646950" y="3124848"/>
            <a:ext cx="1705220" cy="450622"/>
          </a:xfrm>
          <a:prstGeom prst="roundRect">
            <a:avLst/>
          </a:prstGeom>
          <a:solidFill>
            <a:schemeClr val="accent1">
              <a:lumMod val="20000"/>
              <a:lumOff val="80000"/>
            </a:schemeClr>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疾患・状態</a:t>
            </a:r>
            <a:endPar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7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処置等</a:t>
            </a:r>
          </a:p>
        </p:txBody>
      </p:sp>
      <p:sp>
        <p:nvSpPr>
          <p:cNvPr id="9" name="四角形: 角を丸くする 8">
            <a:extLst>
              <a:ext uri="{FF2B5EF4-FFF2-40B4-BE49-F238E27FC236}">
                <a16:creationId xmlns:a16="http://schemas.microsoft.com/office/drawing/2014/main" id="{DCEDC90D-95DF-B2F8-C541-41BAF0049D98}"/>
              </a:ext>
            </a:extLst>
          </p:cNvPr>
          <p:cNvSpPr/>
          <p:nvPr/>
        </p:nvSpPr>
        <p:spPr>
          <a:xfrm>
            <a:off x="1644193" y="3723633"/>
            <a:ext cx="1705220" cy="450623"/>
          </a:xfrm>
          <a:prstGeom prst="roundRect">
            <a:avLst/>
          </a:prstGeom>
          <a:solidFill>
            <a:schemeClr val="accent1">
              <a:lumMod val="20000"/>
              <a:lumOff val="80000"/>
            </a:schemeClr>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疾患・状態</a:t>
            </a:r>
            <a:endPar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7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処置等</a:t>
            </a:r>
          </a:p>
        </p:txBody>
      </p:sp>
      <p:sp>
        <p:nvSpPr>
          <p:cNvPr id="10" name="四角形: 角を丸くする 9">
            <a:extLst>
              <a:ext uri="{FF2B5EF4-FFF2-40B4-BE49-F238E27FC236}">
                <a16:creationId xmlns:a16="http://schemas.microsoft.com/office/drawing/2014/main" id="{A00A26BD-1254-41B4-3C45-317C2A4CF1CE}"/>
              </a:ext>
            </a:extLst>
          </p:cNvPr>
          <p:cNvSpPr/>
          <p:nvPr/>
        </p:nvSpPr>
        <p:spPr>
          <a:xfrm>
            <a:off x="1644193" y="4401658"/>
            <a:ext cx="1705220" cy="263505"/>
          </a:xfrm>
          <a:prstGeom prst="roundRect">
            <a:avLst/>
          </a:prstGeom>
          <a:solidFill>
            <a:schemeClr val="accent1">
              <a:lumMod val="20000"/>
              <a:lumOff val="80000"/>
            </a:schemeClr>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医療区分２・３以外</a:t>
            </a:r>
          </a:p>
        </p:txBody>
      </p:sp>
      <p:sp>
        <p:nvSpPr>
          <p:cNvPr id="11" name="テキスト ボックス 10">
            <a:extLst>
              <a:ext uri="{FF2B5EF4-FFF2-40B4-BE49-F238E27FC236}">
                <a16:creationId xmlns:a16="http://schemas.microsoft.com/office/drawing/2014/main" id="{D9C5096E-6326-8780-C9B5-0664D2212A7F}"/>
              </a:ext>
            </a:extLst>
          </p:cNvPr>
          <p:cNvSpPr txBox="1"/>
          <p:nvPr/>
        </p:nvSpPr>
        <p:spPr>
          <a:xfrm>
            <a:off x="1042755" y="2740911"/>
            <a:ext cx="2031325"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従前（医療区分：３分類）</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乗算記号 12">
            <a:extLst>
              <a:ext uri="{FF2B5EF4-FFF2-40B4-BE49-F238E27FC236}">
                <a16:creationId xmlns:a16="http://schemas.microsoft.com/office/drawing/2014/main" id="{241C42E4-4E2D-C6F4-2FEA-4DA0EE691585}"/>
              </a:ext>
            </a:extLst>
          </p:cNvPr>
          <p:cNvSpPr/>
          <p:nvPr/>
        </p:nvSpPr>
        <p:spPr>
          <a:xfrm>
            <a:off x="6493884" y="3494966"/>
            <a:ext cx="674149" cy="740483"/>
          </a:xfrm>
          <a:prstGeom prst="mathMultiply">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4" name="四角形: 角を丸くする 13">
            <a:extLst>
              <a:ext uri="{FF2B5EF4-FFF2-40B4-BE49-F238E27FC236}">
                <a16:creationId xmlns:a16="http://schemas.microsoft.com/office/drawing/2014/main" id="{9C28C611-6FEB-1C20-70C8-D26BE76F87B4}"/>
              </a:ext>
            </a:extLst>
          </p:cNvPr>
          <p:cNvSpPr/>
          <p:nvPr/>
        </p:nvSpPr>
        <p:spPr>
          <a:xfrm>
            <a:off x="3969834" y="2739859"/>
            <a:ext cx="5622759" cy="2079777"/>
          </a:xfrm>
          <a:prstGeom prst="roundRect">
            <a:avLst>
              <a:gd name="adj" fmla="val 2821"/>
            </a:avLst>
          </a:prstGeom>
          <a:no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5" name="四角形: 角を丸くする 14">
            <a:extLst>
              <a:ext uri="{FF2B5EF4-FFF2-40B4-BE49-F238E27FC236}">
                <a16:creationId xmlns:a16="http://schemas.microsoft.com/office/drawing/2014/main" id="{AFB69C61-6136-7C09-E510-11195E0BBD44}"/>
              </a:ext>
            </a:extLst>
          </p:cNvPr>
          <p:cNvSpPr/>
          <p:nvPr/>
        </p:nvSpPr>
        <p:spPr>
          <a:xfrm>
            <a:off x="4759950" y="3181396"/>
            <a:ext cx="1751990" cy="362380"/>
          </a:xfrm>
          <a:prstGeom prst="roundRect">
            <a:avLst/>
          </a:prstGeom>
          <a:solidFill>
            <a:schemeClr val="accent1">
              <a:lumMod val="20000"/>
              <a:lumOff val="80000"/>
            </a:schemeClr>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疾患・状態</a:t>
            </a:r>
            <a:endParaRPr kumimoji="1" lang="en-US" altLang="ja-JP" sz="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例：スモン、常時監視</a:t>
            </a:r>
          </a:p>
        </p:txBody>
      </p:sp>
      <p:sp>
        <p:nvSpPr>
          <p:cNvPr id="16" name="四角形: 角を丸くする 15">
            <a:extLst>
              <a:ext uri="{FF2B5EF4-FFF2-40B4-BE49-F238E27FC236}">
                <a16:creationId xmlns:a16="http://schemas.microsoft.com/office/drawing/2014/main" id="{F3F7DBA1-9AF4-E192-6353-F3072677CA0B}"/>
              </a:ext>
            </a:extLst>
          </p:cNvPr>
          <p:cNvSpPr/>
          <p:nvPr/>
        </p:nvSpPr>
        <p:spPr>
          <a:xfrm>
            <a:off x="4788508" y="3787582"/>
            <a:ext cx="1721131" cy="362278"/>
          </a:xfrm>
          <a:prstGeom prst="roundRect">
            <a:avLst/>
          </a:prstGeom>
          <a:solidFill>
            <a:schemeClr val="accent1">
              <a:lumMod val="20000"/>
              <a:lumOff val="80000"/>
            </a:schemeClr>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疾患・状態</a:t>
            </a:r>
            <a:endPar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例：筋ジストロフィー</a:t>
            </a: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四角形: 角を丸くする 16">
            <a:extLst>
              <a:ext uri="{FF2B5EF4-FFF2-40B4-BE49-F238E27FC236}">
                <a16:creationId xmlns:a16="http://schemas.microsoft.com/office/drawing/2014/main" id="{3D8BF85E-0803-9A17-BEB8-CAEF80CF0B46}"/>
              </a:ext>
            </a:extLst>
          </p:cNvPr>
          <p:cNvSpPr/>
          <p:nvPr/>
        </p:nvSpPr>
        <p:spPr>
          <a:xfrm>
            <a:off x="4786149" y="4398857"/>
            <a:ext cx="1751991" cy="362278"/>
          </a:xfrm>
          <a:prstGeom prst="roundRect">
            <a:avLst/>
          </a:prstGeom>
          <a:solidFill>
            <a:schemeClr val="accent1">
              <a:lumMod val="20000"/>
              <a:lumOff val="80000"/>
            </a:schemeClr>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疾患・状態</a:t>
            </a:r>
            <a:endPar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医療区分２・３以外</a:t>
            </a:r>
          </a:p>
        </p:txBody>
      </p:sp>
      <p:sp>
        <p:nvSpPr>
          <p:cNvPr id="18" name="テキスト ボックス 17">
            <a:extLst>
              <a:ext uri="{FF2B5EF4-FFF2-40B4-BE49-F238E27FC236}">
                <a16:creationId xmlns:a16="http://schemas.microsoft.com/office/drawing/2014/main" id="{F8C8B276-D49F-5D4C-48FB-06291CA12328}"/>
              </a:ext>
            </a:extLst>
          </p:cNvPr>
          <p:cNvSpPr txBox="1"/>
          <p:nvPr/>
        </p:nvSpPr>
        <p:spPr>
          <a:xfrm>
            <a:off x="5762503" y="2725669"/>
            <a:ext cx="2339102"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見直し後（医療区分：</a:t>
            </a:r>
            <a:r>
              <a:rPr kumimoji="1" lang="ja-JP" altLang="en-US" sz="1200" b="1" i="0" u="none" strike="noStrike" kern="1200" cap="none" spc="0" normalizeH="0" baseline="0" noProof="0">
                <a:ln>
                  <a:noFill/>
                </a:ln>
                <a:solidFill>
                  <a:srgbClr val="4F81BD"/>
                </a:solidFill>
                <a:effectLst/>
                <a:uLnTx/>
                <a:uFillTx/>
                <a:latin typeface="メイリオ" panose="020B0604030504040204" pitchFamily="50" charset="-128"/>
                <a:ea typeface="メイリオ" panose="020B0604030504040204" pitchFamily="50" charset="-128"/>
                <a:cs typeface="+mn-cs"/>
              </a:rPr>
              <a:t>９</a:t>
            </a: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分類）</a:t>
            </a:r>
          </a:p>
        </p:txBody>
      </p:sp>
      <p:sp>
        <p:nvSpPr>
          <p:cNvPr id="19" name="四角形: 角を丸くする 18">
            <a:extLst>
              <a:ext uri="{FF2B5EF4-FFF2-40B4-BE49-F238E27FC236}">
                <a16:creationId xmlns:a16="http://schemas.microsoft.com/office/drawing/2014/main" id="{5BF5744F-FBE9-E9EB-C9C3-982B10CE7AA7}"/>
              </a:ext>
            </a:extLst>
          </p:cNvPr>
          <p:cNvSpPr/>
          <p:nvPr/>
        </p:nvSpPr>
        <p:spPr>
          <a:xfrm>
            <a:off x="7536227" y="3181396"/>
            <a:ext cx="1910064" cy="362363"/>
          </a:xfrm>
          <a:prstGeom prst="roundRect">
            <a:avLst/>
          </a:prstGeom>
          <a:solidFill>
            <a:schemeClr val="accent1">
              <a:lumMod val="20000"/>
              <a:lumOff val="80000"/>
            </a:schemeClr>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処置等</a:t>
            </a:r>
            <a:endPar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例：</a:t>
            </a:r>
            <a:r>
              <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時間点滴、人工呼吸</a:t>
            </a:r>
          </a:p>
        </p:txBody>
      </p:sp>
      <p:sp>
        <p:nvSpPr>
          <p:cNvPr id="20" name="四角形: 角を丸くする 19">
            <a:extLst>
              <a:ext uri="{FF2B5EF4-FFF2-40B4-BE49-F238E27FC236}">
                <a16:creationId xmlns:a16="http://schemas.microsoft.com/office/drawing/2014/main" id="{B6245C18-80BC-BF5C-F56E-FB0C6DE8A086}"/>
              </a:ext>
            </a:extLst>
          </p:cNvPr>
          <p:cNvSpPr/>
          <p:nvPr/>
        </p:nvSpPr>
        <p:spPr>
          <a:xfrm>
            <a:off x="7536227" y="3777215"/>
            <a:ext cx="1938080" cy="403999"/>
          </a:xfrm>
          <a:prstGeom prst="roundRect">
            <a:avLst/>
          </a:prstGeom>
          <a:solidFill>
            <a:schemeClr val="accent1">
              <a:lumMod val="20000"/>
              <a:lumOff val="80000"/>
            </a:schemeClr>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処置等</a:t>
            </a:r>
            <a:endPar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例：創傷処置、喀痰吸引</a:t>
            </a:r>
          </a:p>
        </p:txBody>
      </p:sp>
      <p:sp>
        <p:nvSpPr>
          <p:cNvPr id="21" name="四角形: 角を丸くする 20">
            <a:extLst>
              <a:ext uri="{FF2B5EF4-FFF2-40B4-BE49-F238E27FC236}">
                <a16:creationId xmlns:a16="http://schemas.microsoft.com/office/drawing/2014/main" id="{6795C20C-33A3-B466-5D09-8DF2E19A5F8D}"/>
              </a:ext>
            </a:extLst>
          </p:cNvPr>
          <p:cNvSpPr/>
          <p:nvPr/>
        </p:nvSpPr>
        <p:spPr>
          <a:xfrm>
            <a:off x="7536227" y="4425821"/>
            <a:ext cx="1938080" cy="330738"/>
          </a:xfrm>
          <a:prstGeom prst="roundRect">
            <a:avLst/>
          </a:prstGeom>
          <a:solidFill>
            <a:schemeClr val="accent1">
              <a:lumMod val="20000"/>
              <a:lumOff val="80000"/>
            </a:schemeClr>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処置等</a:t>
            </a:r>
            <a:endPar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医療区分２・３以外</a:t>
            </a:r>
          </a:p>
        </p:txBody>
      </p:sp>
      <p:sp>
        <p:nvSpPr>
          <p:cNvPr id="22" name="四角形: 角を丸くする 21">
            <a:extLst>
              <a:ext uri="{FF2B5EF4-FFF2-40B4-BE49-F238E27FC236}">
                <a16:creationId xmlns:a16="http://schemas.microsoft.com/office/drawing/2014/main" id="{9CE84734-E5BC-DE19-9A04-F5A378E99FFE}"/>
              </a:ext>
            </a:extLst>
          </p:cNvPr>
          <p:cNvSpPr/>
          <p:nvPr/>
        </p:nvSpPr>
        <p:spPr>
          <a:xfrm>
            <a:off x="462350" y="3056755"/>
            <a:ext cx="1498647" cy="242610"/>
          </a:xfrm>
          <a:prstGeom prst="roundRect">
            <a:avLst/>
          </a:prstGeom>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rPr>
              <a:t>医療区分３</a:t>
            </a:r>
          </a:p>
        </p:txBody>
      </p:sp>
      <p:sp>
        <p:nvSpPr>
          <p:cNvPr id="23" name="四角形: 角を丸くする 22">
            <a:extLst>
              <a:ext uri="{FF2B5EF4-FFF2-40B4-BE49-F238E27FC236}">
                <a16:creationId xmlns:a16="http://schemas.microsoft.com/office/drawing/2014/main" id="{562D8825-D418-5E3B-CBD2-015E4AC01E10}"/>
              </a:ext>
            </a:extLst>
          </p:cNvPr>
          <p:cNvSpPr/>
          <p:nvPr/>
        </p:nvSpPr>
        <p:spPr>
          <a:xfrm>
            <a:off x="462350" y="3618423"/>
            <a:ext cx="1483961" cy="274194"/>
          </a:xfrm>
          <a:prstGeom prst="roundRect">
            <a:avLst/>
          </a:prstGeom>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rPr>
              <a:t>医療区分２</a:t>
            </a:r>
          </a:p>
        </p:txBody>
      </p:sp>
      <p:sp>
        <p:nvSpPr>
          <p:cNvPr id="24" name="四角形: 角を丸くする 23">
            <a:extLst>
              <a:ext uri="{FF2B5EF4-FFF2-40B4-BE49-F238E27FC236}">
                <a16:creationId xmlns:a16="http://schemas.microsoft.com/office/drawing/2014/main" id="{5A52A04D-8E68-96B9-44E4-D5D98F106603}"/>
              </a:ext>
            </a:extLst>
          </p:cNvPr>
          <p:cNvSpPr/>
          <p:nvPr/>
        </p:nvSpPr>
        <p:spPr>
          <a:xfrm>
            <a:off x="444234" y="4222827"/>
            <a:ext cx="1498647" cy="242610"/>
          </a:xfrm>
          <a:prstGeom prst="roundRect">
            <a:avLst/>
          </a:prstGeom>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rPr>
              <a:t>医療区分１</a:t>
            </a:r>
          </a:p>
        </p:txBody>
      </p:sp>
      <p:cxnSp>
        <p:nvCxnSpPr>
          <p:cNvPr id="25" name="直線コネクタ 24">
            <a:extLst>
              <a:ext uri="{FF2B5EF4-FFF2-40B4-BE49-F238E27FC236}">
                <a16:creationId xmlns:a16="http://schemas.microsoft.com/office/drawing/2014/main" id="{96337AD7-64F6-D942-93A4-9B33E72115DA}"/>
              </a:ext>
            </a:extLst>
          </p:cNvPr>
          <p:cNvCxnSpPr>
            <a:cxnSpLocks/>
            <a:stCxn id="8" idx="1"/>
            <a:endCxn id="8" idx="3"/>
          </p:cNvCxnSpPr>
          <p:nvPr/>
        </p:nvCxnSpPr>
        <p:spPr>
          <a:xfrm>
            <a:off x="1646950" y="3350159"/>
            <a:ext cx="1705220" cy="0"/>
          </a:xfrm>
          <a:prstGeom prst="line">
            <a:avLst/>
          </a:prstGeom>
          <a:ln w="28575">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26" name="直線コネクタ 25">
            <a:extLst>
              <a:ext uri="{FF2B5EF4-FFF2-40B4-BE49-F238E27FC236}">
                <a16:creationId xmlns:a16="http://schemas.microsoft.com/office/drawing/2014/main" id="{9F82116D-FF39-88D4-60EC-559D54486FE6}"/>
              </a:ext>
            </a:extLst>
          </p:cNvPr>
          <p:cNvCxnSpPr>
            <a:cxnSpLocks/>
            <a:stCxn id="9" idx="1"/>
          </p:cNvCxnSpPr>
          <p:nvPr/>
        </p:nvCxnSpPr>
        <p:spPr>
          <a:xfrm flipV="1">
            <a:off x="1644193" y="3943412"/>
            <a:ext cx="1752181" cy="5533"/>
          </a:xfrm>
          <a:prstGeom prst="line">
            <a:avLst/>
          </a:prstGeom>
          <a:ln w="28575">
            <a:solidFill>
              <a:schemeClr val="tx2"/>
            </a:solidFill>
            <a:prstDash val="dash"/>
          </a:ln>
        </p:spPr>
        <p:style>
          <a:lnRef idx="1">
            <a:schemeClr val="accent1"/>
          </a:lnRef>
          <a:fillRef idx="0">
            <a:schemeClr val="accent1"/>
          </a:fillRef>
          <a:effectRef idx="0">
            <a:schemeClr val="accent1"/>
          </a:effectRef>
          <a:fontRef idx="minor">
            <a:schemeClr val="tx1"/>
          </a:fontRef>
        </p:style>
      </p:cxnSp>
      <p:sp>
        <p:nvSpPr>
          <p:cNvPr id="29" name="四角形: 角を丸くする 28">
            <a:extLst>
              <a:ext uri="{FF2B5EF4-FFF2-40B4-BE49-F238E27FC236}">
                <a16:creationId xmlns:a16="http://schemas.microsoft.com/office/drawing/2014/main" id="{B0EC3EC4-D91D-E382-B551-78FA5E3EB622}"/>
              </a:ext>
            </a:extLst>
          </p:cNvPr>
          <p:cNvSpPr/>
          <p:nvPr/>
        </p:nvSpPr>
        <p:spPr>
          <a:xfrm>
            <a:off x="4131536" y="4188388"/>
            <a:ext cx="1970650" cy="213391"/>
          </a:xfrm>
          <a:prstGeom prst="roundRect">
            <a:avLst/>
          </a:prstGeom>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rPr>
              <a:t>疾患・状態に係る医療区分１</a:t>
            </a:r>
          </a:p>
        </p:txBody>
      </p:sp>
      <p:sp>
        <p:nvSpPr>
          <p:cNvPr id="30" name="四角形: 角を丸くする 29">
            <a:extLst>
              <a:ext uri="{FF2B5EF4-FFF2-40B4-BE49-F238E27FC236}">
                <a16:creationId xmlns:a16="http://schemas.microsoft.com/office/drawing/2014/main" id="{0B6C299A-3A61-A2D5-7160-6E59D764CE97}"/>
              </a:ext>
            </a:extLst>
          </p:cNvPr>
          <p:cNvSpPr/>
          <p:nvPr/>
        </p:nvSpPr>
        <p:spPr>
          <a:xfrm>
            <a:off x="7142710" y="4215549"/>
            <a:ext cx="1663379" cy="221107"/>
          </a:xfrm>
          <a:prstGeom prst="roundRect">
            <a:avLst/>
          </a:prstGeom>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rPr>
              <a:t>処置等に係る医療区分１</a:t>
            </a:r>
          </a:p>
        </p:txBody>
      </p:sp>
      <p:sp>
        <p:nvSpPr>
          <p:cNvPr id="31" name="四角形: 角を丸くする 30">
            <a:extLst>
              <a:ext uri="{FF2B5EF4-FFF2-40B4-BE49-F238E27FC236}">
                <a16:creationId xmlns:a16="http://schemas.microsoft.com/office/drawing/2014/main" id="{A1F4F063-AB7F-6ECF-E947-E51905E48AAE}"/>
              </a:ext>
            </a:extLst>
          </p:cNvPr>
          <p:cNvSpPr/>
          <p:nvPr/>
        </p:nvSpPr>
        <p:spPr>
          <a:xfrm>
            <a:off x="4120385" y="2991234"/>
            <a:ext cx="2020840" cy="213390"/>
          </a:xfrm>
          <a:prstGeom prst="roundRect">
            <a:avLst/>
          </a:prstGeom>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rPr>
              <a:t>疾患・状態に係る医療区分３</a:t>
            </a:r>
          </a:p>
        </p:txBody>
      </p:sp>
      <p:sp>
        <p:nvSpPr>
          <p:cNvPr id="32" name="四角形: 角を丸くする 31">
            <a:extLst>
              <a:ext uri="{FF2B5EF4-FFF2-40B4-BE49-F238E27FC236}">
                <a16:creationId xmlns:a16="http://schemas.microsoft.com/office/drawing/2014/main" id="{76AFCE0B-F6C7-2A26-58FC-AC233DBC277F}"/>
              </a:ext>
            </a:extLst>
          </p:cNvPr>
          <p:cNvSpPr/>
          <p:nvPr/>
        </p:nvSpPr>
        <p:spPr>
          <a:xfrm>
            <a:off x="7112630" y="2989018"/>
            <a:ext cx="1663379" cy="214681"/>
          </a:xfrm>
          <a:prstGeom prst="roundRect">
            <a:avLst/>
          </a:prstGeom>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rPr>
              <a:t>処置等に係る医療区分３</a:t>
            </a:r>
          </a:p>
        </p:txBody>
      </p:sp>
      <p:sp>
        <p:nvSpPr>
          <p:cNvPr id="33" name="四角形: 角を丸くする 32">
            <a:extLst>
              <a:ext uri="{FF2B5EF4-FFF2-40B4-BE49-F238E27FC236}">
                <a16:creationId xmlns:a16="http://schemas.microsoft.com/office/drawing/2014/main" id="{F7FA5A60-1583-EACC-B36E-141077198F21}"/>
              </a:ext>
            </a:extLst>
          </p:cNvPr>
          <p:cNvSpPr/>
          <p:nvPr/>
        </p:nvSpPr>
        <p:spPr>
          <a:xfrm>
            <a:off x="4120385" y="3589176"/>
            <a:ext cx="2020841" cy="213391"/>
          </a:xfrm>
          <a:prstGeom prst="roundRect">
            <a:avLst/>
          </a:prstGeom>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rPr>
              <a:t>疾患・状態に係る医療区分２</a:t>
            </a:r>
          </a:p>
        </p:txBody>
      </p:sp>
      <p:sp>
        <p:nvSpPr>
          <p:cNvPr id="34" name="四角形: 角を丸くする 33">
            <a:extLst>
              <a:ext uri="{FF2B5EF4-FFF2-40B4-BE49-F238E27FC236}">
                <a16:creationId xmlns:a16="http://schemas.microsoft.com/office/drawing/2014/main" id="{B7C86CAA-A599-3E8C-104A-D207FCB33B54}"/>
              </a:ext>
            </a:extLst>
          </p:cNvPr>
          <p:cNvSpPr/>
          <p:nvPr/>
        </p:nvSpPr>
        <p:spPr>
          <a:xfrm>
            <a:off x="7142710" y="3587833"/>
            <a:ext cx="1663379" cy="237036"/>
          </a:xfrm>
          <a:prstGeom prst="roundRect">
            <a:avLst/>
          </a:prstGeom>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rPr>
              <a:t>処置等に係る医療区分２</a:t>
            </a:r>
          </a:p>
        </p:txBody>
      </p:sp>
      <p:sp>
        <p:nvSpPr>
          <p:cNvPr id="5" name="正方形/長方形 4">
            <a:extLst>
              <a:ext uri="{FF2B5EF4-FFF2-40B4-BE49-F238E27FC236}">
                <a16:creationId xmlns:a16="http://schemas.microsoft.com/office/drawing/2014/main" id="{12F2A9B4-42CE-563D-C1C8-3B31D48D411C}"/>
              </a:ext>
            </a:extLst>
          </p:cNvPr>
          <p:cNvSpPr/>
          <p:nvPr/>
        </p:nvSpPr>
        <p:spPr>
          <a:xfrm>
            <a:off x="311927" y="782887"/>
            <a:ext cx="5450575"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療養病棟入院基本料の医療区分に係る評価体系の見直し</a:t>
            </a:r>
          </a:p>
        </p:txBody>
      </p:sp>
      <p:sp>
        <p:nvSpPr>
          <p:cNvPr id="12" name="正方形/長方形 11">
            <a:extLst>
              <a:ext uri="{FF2B5EF4-FFF2-40B4-BE49-F238E27FC236}">
                <a16:creationId xmlns:a16="http://schemas.microsoft.com/office/drawing/2014/main" id="{B25D93A0-7507-003B-71E5-F0F7972AAC93}"/>
              </a:ext>
            </a:extLst>
          </p:cNvPr>
          <p:cNvSpPr/>
          <p:nvPr/>
        </p:nvSpPr>
        <p:spPr>
          <a:xfrm>
            <a:off x="5241512" y="4924543"/>
            <a:ext cx="4320000" cy="235880"/>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7" name="正方形/長方形 26">
            <a:extLst>
              <a:ext uri="{FF2B5EF4-FFF2-40B4-BE49-F238E27FC236}">
                <a16:creationId xmlns:a16="http://schemas.microsoft.com/office/drawing/2014/main" id="{829C2E5E-3882-55AF-7EE6-0C5EFE821341}"/>
              </a:ext>
            </a:extLst>
          </p:cNvPr>
          <p:cNvSpPr/>
          <p:nvPr/>
        </p:nvSpPr>
        <p:spPr>
          <a:xfrm>
            <a:off x="5241512" y="5218945"/>
            <a:ext cx="4320000" cy="1426924"/>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療養病棟入院料</a:t>
            </a: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療養病棟入院料１</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入院料</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１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1,964</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リ　入院料</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27</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830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マ</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入院料</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1,488</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28" name="右矢印 89">
            <a:extLst>
              <a:ext uri="{FF2B5EF4-FFF2-40B4-BE49-F238E27FC236}">
                <a16:creationId xmlns:a16="http://schemas.microsoft.com/office/drawing/2014/main" id="{DBFB7022-C7D5-2A49-599B-6808CBE5AD04}"/>
              </a:ext>
            </a:extLst>
          </p:cNvPr>
          <p:cNvSpPr/>
          <p:nvPr/>
        </p:nvSpPr>
        <p:spPr>
          <a:xfrm>
            <a:off x="4667124" y="5560360"/>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5" name="正方形/長方形 34">
            <a:extLst>
              <a:ext uri="{FF2B5EF4-FFF2-40B4-BE49-F238E27FC236}">
                <a16:creationId xmlns:a16="http://schemas.microsoft.com/office/drawing/2014/main" id="{B7AC67B6-FA24-191E-7261-A0709D339A53}"/>
              </a:ext>
            </a:extLst>
          </p:cNvPr>
          <p:cNvSpPr/>
          <p:nvPr/>
        </p:nvSpPr>
        <p:spPr>
          <a:xfrm>
            <a:off x="311104" y="4935597"/>
            <a:ext cx="4371397" cy="224826"/>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6" name="正方形/長方形 35">
            <a:extLst>
              <a:ext uri="{FF2B5EF4-FFF2-40B4-BE49-F238E27FC236}">
                <a16:creationId xmlns:a16="http://schemas.microsoft.com/office/drawing/2014/main" id="{3AC715B0-3168-3B40-F18F-01963D0B632B}"/>
              </a:ext>
            </a:extLst>
          </p:cNvPr>
          <p:cNvSpPr/>
          <p:nvPr/>
        </p:nvSpPr>
        <p:spPr>
          <a:xfrm>
            <a:off x="311928" y="5220986"/>
            <a:ext cx="4371398" cy="1426924"/>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療養病棟入院料</a:t>
            </a: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療養病棟入院料１</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入院料</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Ａ</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1,813</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リ　入院料</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Ｉ</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815</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8" name="テキスト ボックス 37">
            <a:extLst>
              <a:ext uri="{FF2B5EF4-FFF2-40B4-BE49-F238E27FC236}">
                <a16:creationId xmlns:a16="http://schemas.microsoft.com/office/drawing/2014/main" id="{70B69F6A-2894-E54A-5790-664C8F5671D7}"/>
              </a:ext>
            </a:extLst>
          </p:cNvPr>
          <p:cNvSpPr txBox="1"/>
          <p:nvPr/>
        </p:nvSpPr>
        <p:spPr>
          <a:xfrm>
            <a:off x="7531456" y="5253348"/>
            <a:ext cx="2205263" cy="2308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療養病棟入院料２についても同様</a:t>
            </a:r>
          </a:p>
        </p:txBody>
      </p:sp>
      <p:sp>
        <p:nvSpPr>
          <p:cNvPr id="37" name="スライド番号プレースホルダー 2">
            <a:extLst>
              <a:ext uri="{FF2B5EF4-FFF2-40B4-BE49-F238E27FC236}">
                <a16:creationId xmlns:a16="http://schemas.microsoft.com/office/drawing/2014/main" id="{52E74496-D4B5-0A18-CA42-0FCD3F39760D}"/>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313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272915133"/>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療養病棟入院基本料の概要</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患者の状態及び必要と考えられる医療機能に応じた入院医療の評価ー⑭</a:t>
            </a:r>
          </a:p>
        </p:txBody>
      </p:sp>
      <p:graphicFrame>
        <p:nvGraphicFramePr>
          <p:cNvPr id="4" name="表 4">
            <a:extLst>
              <a:ext uri="{FF2B5EF4-FFF2-40B4-BE49-F238E27FC236}">
                <a16:creationId xmlns:a16="http://schemas.microsoft.com/office/drawing/2014/main" id="{467985AE-5905-EED5-8A0A-51E41BABCF78}"/>
              </a:ext>
            </a:extLst>
          </p:cNvPr>
          <p:cNvGraphicFramePr>
            <a:graphicFrameLocks noGrp="1"/>
          </p:cNvGraphicFramePr>
          <p:nvPr/>
        </p:nvGraphicFramePr>
        <p:xfrm>
          <a:off x="110836" y="781911"/>
          <a:ext cx="6080887" cy="5983605"/>
        </p:xfrm>
        <a:graphic>
          <a:graphicData uri="http://schemas.openxmlformats.org/drawingml/2006/table">
            <a:tbl>
              <a:tblPr firstRow="1" bandRow="1">
                <a:tableStyleId>{5C22544A-7EE6-4342-B048-85BDC9FD1C3A}</a:tableStyleId>
              </a:tblPr>
              <a:tblGrid>
                <a:gridCol w="622539">
                  <a:extLst>
                    <a:ext uri="{9D8B030D-6E8A-4147-A177-3AD203B41FA5}">
                      <a16:colId xmlns:a16="http://schemas.microsoft.com/office/drawing/2014/main" val="3748744092"/>
                    </a:ext>
                  </a:extLst>
                </a:gridCol>
                <a:gridCol w="1316626">
                  <a:extLst>
                    <a:ext uri="{9D8B030D-6E8A-4147-A177-3AD203B41FA5}">
                      <a16:colId xmlns:a16="http://schemas.microsoft.com/office/drawing/2014/main" val="397765877"/>
                    </a:ext>
                  </a:extLst>
                </a:gridCol>
                <a:gridCol w="1019787">
                  <a:extLst>
                    <a:ext uri="{9D8B030D-6E8A-4147-A177-3AD203B41FA5}">
                      <a16:colId xmlns:a16="http://schemas.microsoft.com/office/drawing/2014/main" val="4165981653"/>
                    </a:ext>
                  </a:extLst>
                </a:gridCol>
                <a:gridCol w="545801">
                  <a:extLst>
                    <a:ext uri="{9D8B030D-6E8A-4147-A177-3AD203B41FA5}">
                      <a16:colId xmlns:a16="http://schemas.microsoft.com/office/drawing/2014/main" val="1478941136"/>
                    </a:ext>
                  </a:extLst>
                </a:gridCol>
                <a:gridCol w="976698">
                  <a:extLst>
                    <a:ext uri="{9D8B030D-6E8A-4147-A177-3AD203B41FA5}">
                      <a16:colId xmlns:a16="http://schemas.microsoft.com/office/drawing/2014/main" val="2902151043"/>
                    </a:ext>
                  </a:extLst>
                </a:gridCol>
                <a:gridCol w="946774">
                  <a:extLst>
                    <a:ext uri="{9D8B030D-6E8A-4147-A177-3AD203B41FA5}">
                      <a16:colId xmlns:a16="http://schemas.microsoft.com/office/drawing/2014/main" val="4018521843"/>
                    </a:ext>
                  </a:extLst>
                </a:gridCol>
                <a:gridCol w="652662">
                  <a:extLst>
                    <a:ext uri="{9D8B030D-6E8A-4147-A177-3AD203B41FA5}">
                      <a16:colId xmlns:a16="http://schemas.microsoft.com/office/drawing/2014/main" val="3770399224"/>
                    </a:ext>
                  </a:extLst>
                </a:gridCol>
              </a:tblGrid>
              <a:tr h="281154">
                <a:tc>
                  <a:txBody>
                    <a:bodyPr/>
                    <a:lstStyle/>
                    <a:p>
                      <a:pPr algn="ctr">
                        <a:lnSpc>
                          <a:spcPct val="100000"/>
                        </a:lnSpc>
                      </a:pPr>
                      <a:r>
                        <a:rPr kumimoji="1" lang="ja-JP" altLang="en-US" sz="1050">
                          <a:latin typeface="メイリオ" panose="020B0604030504040204" pitchFamily="50" charset="-128"/>
                          <a:ea typeface="メイリオ" panose="020B0604030504040204" pitchFamily="50" charset="-128"/>
                        </a:rPr>
                        <a:t>入院料</a:t>
                      </a:r>
                    </a:p>
                  </a:txBody>
                  <a:tcPr anchor="ctr"/>
                </a:tc>
                <a:tc>
                  <a:txBody>
                    <a:bodyPr/>
                    <a:lstStyle/>
                    <a:p>
                      <a:pPr algn="ctr">
                        <a:lnSpc>
                          <a:spcPct val="100000"/>
                        </a:lnSpc>
                      </a:pPr>
                      <a:r>
                        <a:rPr kumimoji="1" lang="ja-JP" altLang="en-US" sz="1050">
                          <a:latin typeface="メイリオ" panose="020B0604030504040204" pitchFamily="50" charset="-128"/>
                          <a:ea typeface="メイリオ" panose="020B0604030504040204" pitchFamily="50" charset="-128"/>
                        </a:rPr>
                        <a:t>疾患・状態に係る</a:t>
                      </a:r>
                      <a:endParaRPr kumimoji="1" lang="en-US" altLang="ja-JP" sz="1050">
                        <a:latin typeface="メイリオ" panose="020B0604030504040204" pitchFamily="50" charset="-128"/>
                        <a:ea typeface="メイリオ" panose="020B0604030504040204" pitchFamily="50" charset="-128"/>
                      </a:endParaRPr>
                    </a:p>
                    <a:p>
                      <a:pPr algn="ctr">
                        <a:lnSpc>
                          <a:spcPct val="100000"/>
                        </a:lnSpc>
                      </a:pPr>
                      <a:r>
                        <a:rPr kumimoji="1" lang="ja-JP" altLang="en-US" sz="1050">
                          <a:latin typeface="メイリオ" panose="020B0604030504040204" pitchFamily="50" charset="-128"/>
                          <a:ea typeface="メイリオ" panose="020B0604030504040204" pitchFamily="50" charset="-128"/>
                        </a:rPr>
                        <a:t>医療区分</a:t>
                      </a:r>
                    </a:p>
                  </a:txBody>
                  <a:tcPr anchor="ctr"/>
                </a:tc>
                <a:tc>
                  <a:txBody>
                    <a:bodyPr/>
                    <a:lstStyle/>
                    <a:p>
                      <a:pPr algn="ctr">
                        <a:lnSpc>
                          <a:spcPct val="100000"/>
                        </a:lnSpc>
                      </a:pPr>
                      <a:r>
                        <a:rPr kumimoji="1" lang="ja-JP" altLang="en-US" sz="1050">
                          <a:latin typeface="メイリオ" panose="020B0604030504040204" pitchFamily="50" charset="-128"/>
                          <a:ea typeface="メイリオ" panose="020B0604030504040204" pitchFamily="50" charset="-128"/>
                        </a:rPr>
                        <a:t>処置等に</a:t>
                      </a:r>
                      <a:endParaRPr kumimoji="1" lang="en-US" altLang="ja-JP" sz="1050">
                        <a:latin typeface="メイリオ" panose="020B0604030504040204" pitchFamily="50" charset="-128"/>
                        <a:ea typeface="メイリオ" panose="020B0604030504040204" pitchFamily="50" charset="-128"/>
                      </a:endParaRPr>
                    </a:p>
                    <a:p>
                      <a:pPr algn="ctr">
                        <a:lnSpc>
                          <a:spcPct val="100000"/>
                        </a:lnSpc>
                      </a:pPr>
                      <a:r>
                        <a:rPr kumimoji="1" lang="ja-JP" altLang="en-US" sz="1050">
                          <a:latin typeface="メイリオ" panose="020B0604030504040204" pitchFamily="50" charset="-128"/>
                          <a:ea typeface="メイリオ" panose="020B0604030504040204" pitchFamily="50" charset="-128"/>
                        </a:rPr>
                        <a:t>係る医療区分</a:t>
                      </a:r>
                    </a:p>
                  </a:txBody>
                  <a:tcPr anchor="ctr"/>
                </a:tc>
                <a:tc>
                  <a:txBody>
                    <a:bodyPr/>
                    <a:lstStyle/>
                    <a:p>
                      <a:pPr algn="ctr">
                        <a:lnSpc>
                          <a:spcPct val="100000"/>
                        </a:lnSpc>
                      </a:pPr>
                      <a:r>
                        <a:rPr kumimoji="1" lang="en-US" altLang="ja-JP" sz="1050">
                          <a:latin typeface="メイリオ" panose="020B0604030504040204" pitchFamily="50" charset="-128"/>
                          <a:ea typeface="メイリオ" panose="020B0604030504040204" pitchFamily="50" charset="-128"/>
                        </a:rPr>
                        <a:t>ADL</a:t>
                      </a:r>
                    </a:p>
                    <a:p>
                      <a:pPr algn="ctr">
                        <a:lnSpc>
                          <a:spcPct val="100000"/>
                        </a:lnSpc>
                      </a:pPr>
                      <a:r>
                        <a:rPr kumimoji="1" lang="ja-JP" altLang="en-US" sz="1050">
                          <a:latin typeface="メイリオ" panose="020B0604030504040204" pitchFamily="50" charset="-128"/>
                          <a:ea typeface="メイリオ" panose="020B0604030504040204" pitchFamily="50" charset="-128"/>
                        </a:rPr>
                        <a:t>区分</a:t>
                      </a:r>
                    </a:p>
                  </a:txBody>
                  <a:tcPr anchor="ctr"/>
                </a:tc>
                <a:tc>
                  <a:txBody>
                    <a:bodyPr/>
                    <a:lstStyle/>
                    <a:p>
                      <a:pPr algn="ctr">
                        <a:lnSpc>
                          <a:spcPct val="100000"/>
                        </a:lnSpc>
                      </a:pPr>
                      <a:r>
                        <a:rPr kumimoji="1" lang="ja-JP" altLang="en-US" sz="1000">
                          <a:latin typeface="メイリオ" panose="020B0604030504040204" pitchFamily="50" charset="-128"/>
                          <a:ea typeface="メイリオ" panose="020B0604030504040204" pitchFamily="50" charset="-128"/>
                        </a:rPr>
                        <a:t>療養病棟</a:t>
                      </a:r>
                      <a:endParaRPr kumimoji="1" lang="en-US" altLang="ja-JP" sz="1000">
                        <a:latin typeface="メイリオ" panose="020B0604030504040204" pitchFamily="50" charset="-128"/>
                        <a:ea typeface="メイリオ" panose="020B0604030504040204" pitchFamily="50" charset="-128"/>
                      </a:endParaRPr>
                    </a:p>
                    <a:p>
                      <a:pPr algn="ctr">
                        <a:lnSpc>
                          <a:spcPct val="100000"/>
                        </a:lnSpc>
                      </a:pPr>
                      <a:r>
                        <a:rPr kumimoji="1" lang="ja-JP" altLang="en-US" sz="1000">
                          <a:latin typeface="メイリオ" panose="020B0604030504040204" pitchFamily="50" charset="-128"/>
                          <a:ea typeface="メイリオ" panose="020B0604030504040204" pitchFamily="50" charset="-128"/>
                        </a:rPr>
                        <a:t>入院基本料１の点数</a:t>
                      </a:r>
                    </a:p>
                  </a:txBody>
                  <a:tcPr anchor="ctr"/>
                </a:tc>
                <a:tc>
                  <a:txBody>
                    <a:bodyPr/>
                    <a:lstStyle/>
                    <a:p>
                      <a:pPr algn="ctr">
                        <a:lnSpc>
                          <a:spcPct val="100000"/>
                        </a:lnSpc>
                      </a:pPr>
                      <a:r>
                        <a:rPr kumimoji="1" lang="ja-JP" altLang="en-US" sz="1000">
                          <a:latin typeface="メイリオ" panose="020B0604030504040204" pitchFamily="50" charset="-128"/>
                          <a:ea typeface="メイリオ" panose="020B0604030504040204" pitchFamily="50" charset="-128"/>
                        </a:rPr>
                        <a:t>療養病棟</a:t>
                      </a:r>
                      <a:endParaRPr kumimoji="1" lang="en-US" altLang="ja-JP" sz="1000">
                        <a:latin typeface="メイリオ" panose="020B0604030504040204" pitchFamily="50" charset="-128"/>
                        <a:ea typeface="メイリオ" panose="020B0604030504040204" pitchFamily="50" charset="-128"/>
                      </a:endParaRPr>
                    </a:p>
                    <a:p>
                      <a:pPr algn="ctr">
                        <a:lnSpc>
                          <a:spcPct val="100000"/>
                        </a:lnSpc>
                      </a:pPr>
                      <a:r>
                        <a:rPr kumimoji="1" lang="ja-JP" altLang="en-US" sz="1000">
                          <a:latin typeface="メイリオ" panose="020B0604030504040204" pitchFamily="50" charset="-128"/>
                          <a:ea typeface="メイリオ" panose="020B0604030504040204" pitchFamily="50" charset="-128"/>
                        </a:rPr>
                        <a:t>入院基本料２の点数</a:t>
                      </a:r>
                    </a:p>
                  </a:txBody>
                  <a:tcPr anchor="ctr"/>
                </a:tc>
                <a:tc>
                  <a:txBody>
                    <a:bodyPr/>
                    <a:lstStyle/>
                    <a:p>
                      <a:pPr algn="ctr">
                        <a:lnSpc>
                          <a:spcPct val="100000"/>
                        </a:lnSpc>
                      </a:pPr>
                      <a:r>
                        <a:rPr kumimoji="1" lang="ja-JP" altLang="en-US" sz="1050">
                          <a:latin typeface="メイリオ" panose="020B0604030504040204" pitchFamily="50" charset="-128"/>
                          <a:ea typeface="メイリオ" panose="020B0604030504040204" pitchFamily="50" charset="-128"/>
                        </a:rPr>
                        <a:t>従前の</a:t>
                      </a:r>
                      <a:endParaRPr kumimoji="1" lang="en-US" altLang="ja-JP" sz="1050">
                        <a:latin typeface="メイリオ" panose="020B0604030504040204" pitchFamily="50" charset="-128"/>
                        <a:ea typeface="メイリオ" panose="020B0604030504040204" pitchFamily="50" charset="-128"/>
                      </a:endParaRPr>
                    </a:p>
                    <a:p>
                      <a:pPr algn="ctr">
                        <a:lnSpc>
                          <a:spcPct val="100000"/>
                        </a:lnSpc>
                      </a:pPr>
                      <a:r>
                        <a:rPr kumimoji="1" lang="ja-JP" altLang="en-US" sz="1050">
                          <a:latin typeface="メイリオ" panose="020B0604030504040204" pitchFamily="50" charset="-128"/>
                          <a:ea typeface="メイリオ" panose="020B0604030504040204" pitchFamily="50" charset="-128"/>
                        </a:rPr>
                        <a:t>入院料</a:t>
                      </a:r>
                    </a:p>
                  </a:txBody>
                  <a:tcPr anchor="ctr"/>
                </a:tc>
                <a:extLst>
                  <a:ext uri="{0D108BD9-81ED-4DB2-BD59-A6C34878D82A}">
                    <a16:rowId xmlns:a16="http://schemas.microsoft.com/office/drawing/2014/main" val="1365732188"/>
                  </a:ext>
                </a:extLst>
              </a:tr>
              <a:tr h="0">
                <a:tc>
                  <a:txBody>
                    <a:bodyPr/>
                    <a:lstStyle/>
                    <a:p>
                      <a:pPr algn="ctr">
                        <a:lnSpc>
                          <a:spcPts val="600"/>
                        </a:lnSpc>
                      </a:pPr>
                      <a:r>
                        <a:rPr kumimoji="1" lang="en-US" altLang="ja-JP" sz="850">
                          <a:latin typeface="メイリオ"/>
                          <a:ea typeface="メイリオ"/>
                        </a:rPr>
                        <a:t>1</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r>
                        <a:rPr lang="ja-JP" altLang="en-US" sz="900" b="0" i="0" u="none" strike="noStrike">
                          <a:solidFill>
                            <a:schemeClr val="tx1"/>
                          </a:solidFill>
                          <a:effectLst/>
                          <a:latin typeface="メイリオ" panose="020B0604030504040204" pitchFamily="50" charset="-128"/>
                          <a:ea typeface="メイリオ" panose="020B0604030504040204" pitchFamily="50" charset="-128"/>
                        </a:rPr>
                        <a:t>（スモン除く）</a:t>
                      </a:r>
                      <a:endParaRPr lang="en-US" altLang="ja-JP" sz="9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1,964</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1,899</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A</a:t>
                      </a:r>
                    </a:p>
                  </a:txBody>
                  <a:tcPr marL="9525" marR="9525" marT="9525" marB="0" anchor="b"/>
                </a:tc>
                <a:extLst>
                  <a:ext uri="{0D108BD9-81ED-4DB2-BD59-A6C34878D82A}">
                    <a16:rowId xmlns:a16="http://schemas.microsoft.com/office/drawing/2014/main" val="3049456039"/>
                  </a:ext>
                </a:extLst>
              </a:tr>
              <a:tr h="0">
                <a:tc>
                  <a:txBody>
                    <a:bodyPr/>
                    <a:lstStyle/>
                    <a:p>
                      <a:pPr algn="ctr">
                        <a:lnSpc>
                          <a:spcPts val="600"/>
                        </a:lnSpc>
                      </a:pPr>
                      <a:r>
                        <a:rPr kumimoji="1" lang="en-US" altLang="ja-JP" sz="850">
                          <a:latin typeface="メイリオ"/>
                          <a:ea typeface="メイリオ"/>
                        </a:rPr>
                        <a:t>2</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r>
                        <a:rPr lang="ja-JP" altLang="en-US" sz="900" b="0" i="0" u="none" strike="noStrike">
                          <a:solidFill>
                            <a:schemeClr val="tx1"/>
                          </a:solidFill>
                          <a:effectLst/>
                          <a:latin typeface="メイリオ" panose="020B0604030504040204" pitchFamily="50" charset="-128"/>
                          <a:ea typeface="メイリオ" panose="020B0604030504040204" pitchFamily="50" charset="-128"/>
                        </a:rPr>
                        <a:t>（スモン除く）</a:t>
                      </a:r>
                      <a:endParaRPr lang="en-US" altLang="ja-JP" sz="9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1,909</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1,845</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B</a:t>
                      </a:r>
                    </a:p>
                  </a:txBody>
                  <a:tcPr marL="9525" marR="9525" marT="9525" marB="0" anchor="b"/>
                </a:tc>
                <a:extLst>
                  <a:ext uri="{0D108BD9-81ED-4DB2-BD59-A6C34878D82A}">
                    <a16:rowId xmlns:a16="http://schemas.microsoft.com/office/drawing/2014/main" val="2482935147"/>
                  </a:ext>
                </a:extLst>
              </a:tr>
              <a:tr h="0">
                <a:tc>
                  <a:txBody>
                    <a:bodyPr/>
                    <a:lstStyle/>
                    <a:p>
                      <a:pPr algn="ctr">
                        <a:lnSpc>
                          <a:spcPts val="600"/>
                        </a:lnSpc>
                      </a:pPr>
                      <a:r>
                        <a:rPr kumimoji="1" lang="en-US" altLang="ja-JP" sz="850">
                          <a:latin typeface="メイリオ"/>
                          <a:ea typeface="メイリオ"/>
                        </a:rPr>
                        <a:t>3</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r>
                        <a:rPr lang="ja-JP" altLang="en-US" sz="900" b="0" i="0" u="none" strike="noStrike">
                          <a:solidFill>
                            <a:schemeClr val="tx1"/>
                          </a:solidFill>
                          <a:effectLst/>
                          <a:latin typeface="メイリオ" panose="020B0604030504040204" pitchFamily="50" charset="-128"/>
                          <a:ea typeface="メイリオ" panose="020B0604030504040204" pitchFamily="50" charset="-128"/>
                        </a:rPr>
                        <a:t>（スモン除く）</a:t>
                      </a:r>
                      <a:endParaRPr lang="en-US" altLang="ja-JP" sz="9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1,621</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1,556</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C</a:t>
                      </a:r>
                    </a:p>
                  </a:txBody>
                  <a:tcPr marL="9525" marR="9525" marT="9525" marB="0" anchor="b"/>
                </a:tc>
                <a:extLst>
                  <a:ext uri="{0D108BD9-81ED-4DB2-BD59-A6C34878D82A}">
                    <a16:rowId xmlns:a16="http://schemas.microsoft.com/office/drawing/2014/main" val="140876929"/>
                  </a:ext>
                </a:extLst>
              </a:tr>
              <a:tr h="0">
                <a:tc>
                  <a:txBody>
                    <a:bodyPr/>
                    <a:lstStyle/>
                    <a:p>
                      <a:pPr algn="ctr">
                        <a:lnSpc>
                          <a:spcPts val="600"/>
                        </a:lnSpc>
                      </a:pPr>
                      <a:r>
                        <a:rPr kumimoji="1" lang="en-US" altLang="ja-JP" sz="850">
                          <a:latin typeface="メイリオ"/>
                          <a:ea typeface="メイリオ"/>
                        </a:rPr>
                        <a:t>4</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r>
                        <a:rPr lang="ja-JP" altLang="en-US" sz="900" b="0" i="0" u="none" strike="noStrike">
                          <a:solidFill>
                            <a:schemeClr val="tx1"/>
                          </a:solidFill>
                          <a:effectLst/>
                          <a:latin typeface="メイリオ" panose="020B0604030504040204" pitchFamily="50" charset="-128"/>
                          <a:ea typeface="メイリオ" panose="020B0604030504040204" pitchFamily="50" charset="-128"/>
                        </a:rPr>
                        <a:t>（スモン除く）</a:t>
                      </a:r>
                      <a:endParaRPr lang="en-US" altLang="ja-JP" sz="9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1,692</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1,627</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A</a:t>
                      </a:r>
                    </a:p>
                  </a:txBody>
                  <a:tcPr marL="9525" marR="9525" marT="9525" marB="0" anchor="b"/>
                </a:tc>
                <a:extLst>
                  <a:ext uri="{0D108BD9-81ED-4DB2-BD59-A6C34878D82A}">
                    <a16:rowId xmlns:a16="http://schemas.microsoft.com/office/drawing/2014/main" val="197392972"/>
                  </a:ext>
                </a:extLst>
              </a:tr>
              <a:tr h="0">
                <a:tc>
                  <a:txBody>
                    <a:bodyPr/>
                    <a:lstStyle/>
                    <a:p>
                      <a:pPr algn="ctr">
                        <a:lnSpc>
                          <a:spcPts val="600"/>
                        </a:lnSpc>
                      </a:pPr>
                      <a:r>
                        <a:rPr kumimoji="1" lang="en-US" altLang="ja-JP" sz="850">
                          <a:latin typeface="メイリオ"/>
                          <a:ea typeface="メイリオ"/>
                        </a:rPr>
                        <a:t>5</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r>
                        <a:rPr lang="ja-JP" altLang="en-US" sz="900" b="0" i="0" u="none" strike="noStrike">
                          <a:solidFill>
                            <a:schemeClr val="tx1"/>
                          </a:solidFill>
                          <a:effectLst/>
                          <a:latin typeface="メイリオ" panose="020B0604030504040204" pitchFamily="50" charset="-128"/>
                          <a:ea typeface="メイリオ" panose="020B0604030504040204" pitchFamily="50" charset="-128"/>
                        </a:rPr>
                        <a:t>（スモン除く）</a:t>
                      </a:r>
                      <a:endParaRPr lang="en-US" altLang="ja-JP" sz="9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1,637</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1,573</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B</a:t>
                      </a:r>
                    </a:p>
                  </a:txBody>
                  <a:tcPr marL="9525" marR="9525" marT="9525" marB="0" anchor="b"/>
                </a:tc>
                <a:extLst>
                  <a:ext uri="{0D108BD9-81ED-4DB2-BD59-A6C34878D82A}">
                    <a16:rowId xmlns:a16="http://schemas.microsoft.com/office/drawing/2014/main" val="324916953"/>
                  </a:ext>
                </a:extLst>
              </a:tr>
              <a:tr h="0">
                <a:tc>
                  <a:txBody>
                    <a:bodyPr/>
                    <a:lstStyle/>
                    <a:p>
                      <a:pPr algn="ctr">
                        <a:lnSpc>
                          <a:spcPts val="600"/>
                        </a:lnSpc>
                      </a:pPr>
                      <a:r>
                        <a:rPr kumimoji="1" lang="en-US" altLang="ja-JP" sz="850">
                          <a:latin typeface="メイリオ"/>
                          <a:ea typeface="メイリオ"/>
                        </a:rPr>
                        <a:t>6</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r>
                        <a:rPr lang="ja-JP" altLang="en-US" sz="900" b="0" i="0" u="none" strike="noStrike">
                          <a:solidFill>
                            <a:schemeClr val="tx1"/>
                          </a:solidFill>
                          <a:effectLst/>
                          <a:latin typeface="メイリオ" panose="020B0604030504040204" pitchFamily="50" charset="-128"/>
                          <a:ea typeface="メイリオ" panose="020B0604030504040204" pitchFamily="50" charset="-128"/>
                        </a:rPr>
                        <a:t>（スモン除く）</a:t>
                      </a:r>
                      <a:endParaRPr lang="en-US" altLang="ja-JP" sz="9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1,349</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1,284</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C</a:t>
                      </a:r>
                    </a:p>
                  </a:txBody>
                  <a:tcPr marL="9525" marR="9525" marT="9525" marB="0" anchor="b"/>
                </a:tc>
                <a:extLst>
                  <a:ext uri="{0D108BD9-81ED-4DB2-BD59-A6C34878D82A}">
                    <a16:rowId xmlns:a16="http://schemas.microsoft.com/office/drawing/2014/main" val="4030160299"/>
                  </a:ext>
                </a:extLst>
              </a:tr>
              <a:tr h="0">
                <a:tc>
                  <a:txBody>
                    <a:bodyPr/>
                    <a:lstStyle/>
                    <a:p>
                      <a:pPr algn="ctr">
                        <a:lnSpc>
                          <a:spcPts val="600"/>
                        </a:lnSpc>
                      </a:pPr>
                      <a:r>
                        <a:rPr kumimoji="1" lang="en-US" altLang="ja-JP" sz="850">
                          <a:latin typeface="メイリオ"/>
                          <a:ea typeface="メイリオ"/>
                        </a:rPr>
                        <a:t>7</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r>
                        <a:rPr lang="ja-JP" altLang="en-US" sz="900" b="0" i="0" u="none" strike="noStrike">
                          <a:solidFill>
                            <a:schemeClr val="tx1"/>
                          </a:solidFill>
                          <a:effectLst/>
                          <a:latin typeface="メイリオ" panose="020B0604030504040204" pitchFamily="50" charset="-128"/>
                          <a:ea typeface="メイリオ" panose="020B0604030504040204" pitchFamily="50" charset="-128"/>
                        </a:rPr>
                        <a:t>（スモン除く）</a:t>
                      </a:r>
                      <a:endParaRPr lang="en-US" altLang="ja-JP" sz="9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1,644</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1,579</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A</a:t>
                      </a:r>
                    </a:p>
                  </a:txBody>
                  <a:tcPr marL="9525" marR="9525" marT="9525" marB="0" anchor="b"/>
                </a:tc>
                <a:extLst>
                  <a:ext uri="{0D108BD9-81ED-4DB2-BD59-A6C34878D82A}">
                    <a16:rowId xmlns:a16="http://schemas.microsoft.com/office/drawing/2014/main" val="899585443"/>
                  </a:ext>
                </a:extLst>
              </a:tr>
              <a:tr h="0">
                <a:tc>
                  <a:txBody>
                    <a:bodyPr/>
                    <a:lstStyle/>
                    <a:p>
                      <a:pPr algn="ctr">
                        <a:lnSpc>
                          <a:spcPts val="600"/>
                        </a:lnSpc>
                      </a:pPr>
                      <a:r>
                        <a:rPr kumimoji="1" lang="en-US" altLang="ja-JP" sz="850">
                          <a:latin typeface="メイリオ"/>
                          <a:ea typeface="メイリオ"/>
                        </a:rPr>
                        <a:t>8</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r>
                        <a:rPr lang="ja-JP" altLang="en-US" sz="900" b="0" i="0" u="none" strike="noStrike">
                          <a:solidFill>
                            <a:schemeClr val="tx1"/>
                          </a:solidFill>
                          <a:effectLst/>
                          <a:latin typeface="メイリオ" panose="020B0604030504040204" pitchFamily="50" charset="-128"/>
                          <a:ea typeface="メイリオ" panose="020B0604030504040204" pitchFamily="50" charset="-128"/>
                        </a:rPr>
                        <a:t>（スモン除く）</a:t>
                      </a:r>
                      <a:endParaRPr lang="en-US" altLang="ja-JP" sz="9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1,589</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1,525</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B</a:t>
                      </a:r>
                    </a:p>
                  </a:txBody>
                  <a:tcPr marL="9525" marR="9525" marT="9525" marB="0" anchor="b"/>
                </a:tc>
                <a:extLst>
                  <a:ext uri="{0D108BD9-81ED-4DB2-BD59-A6C34878D82A}">
                    <a16:rowId xmlns:a16="http://schemas.microsoft.com/office/drawing/2014/main" val="3367306140"/>
                  </a:ext>
                </a:extLst>
              </a:tr>
              <a:tr h="0">
                <a:tc>
                  <a:txBody>
                    <a:bodyPr/>
                    <a:lstStyle/>
                    <a:p>
                      <a:pPr algn="ctr">
                        <a:lnSpc>
                          <a:spcPts val="600"/>
                        </a:lnSpc>
                      </a:pPr>
                      <a:r>
                        <a:rPr kumimoji="1" lang="en-US" altLang="ja-JP" sz="850">
                          <a:latin typeface="メイリオ"/>
                          <a:ea typeface="メイリオ"/>
                        </a:rPr>
                        <a:t>9</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r>
                        <a:rPr lang="ja-JP" altLang="en-US" sz="900" b="0" i="0" u="none" strike="noStrike">
                          <a:solidFill>
                            <a:schemeClr val="tx1"/>
                          </a:solidFill>
                          <a:effectLst/>
                          <a:latin typeface="メイリオ" panose="020B0604030504040204" pitchFamily="50" charset="-128"/>
                          <a:ea typeface="メイリオ" panose="020B0604030504040204" pitchFamily="50" charset="-128"/>
                        </a:rPr>
                        <a:t>（スモン除く）</a:t>
                      </a:r>
                      <a:endParaRPr lang="en-US" altLang="ja-JP" sz="9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1,301</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1,236</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C</a:t>
                      </a:r>
                    </a:p>
                  </a:txBody>
                  <a:tcPr marL="9525" marR="9525" marT="9525" marB="0" anchor="b"/>
                </a:tc>
                <a:extLst>
                  <a:ext uri="{0D108BD9-81ED-4DB2-BD59-A6C34878D82A}">
                    <a16:rowId xmlns:a16="http://schemas.microsoft.com/office/drawing/2014/main" val="1703063244"/>
                  </a:ext>
                </a:extLst>
              </a:tr>
              <a:tr h="0">
                <a:tc>
                  <a:txBody>
                    <a:bodyPr/>
                    <a:lstStyle/>
                    <a:p>
                      <a:pPr algn="ctr">
                        <a:lnSpc>
                          <a:spcPts val="600"/>
                        </a:lnSpc>
                      </a:pPr>
                      <a:r>
                        <a:rPr kumimoji="1" lang="en-US" altLang="ja-JP" sz="850">
                          <a:latin typeface="メイリオ"/>
                          <a:ea typeface="メイリオ"/>
                        </a:rPr>
                        <a:t>10</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1,831</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1,766</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A</a:t>
                      </a:r>
                    </a:p>
                  </a:txBody>
                  <a:tcPr marL="9525" marR="9525" marT="9525" marB="0" anchor="b"/>
                </a:tc>
                <a:extLst>
                  <a:ext uri="{0D108BD9-81ED-4DB2-BD59-A6C34878D82A}">
                    <a16:rowId xmlns:a16="http://schemas.microsoft.com/office/drawing/2014/main" val="207070388"/>
                  </a:ext>
                </a:extLst>
              </a:tr>
              <a:tr h="0">
                <a:tc>
                  <a:txBody>
                    <a:bodyPr/>
                    <a:lstStyle/>
                    <a:p>
                      <a:pPr algn="ctr">
                        <a:lnSpc>
                          <a:spcPts val="600"/>
                        </a:lnSpc>
                      </a:pPr>
                      <a:r>
                        <a:rPr kumimoji="1" lang="en-US" altLang="ja-JP" sz="850">
                          <a:latin typeface="メイリオ"/>
                          <a:ea typeface="メイリオ"/>
                        </a:rPr>
                        <a:t>11</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1,776</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1,712</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B</a:t>
                      </a:r>
                    </a:p>
                  </a:txBody>
                  <a:tcPr marL="9525" marR="9525" marT="9525" marB="0" anchor="b"/>
                </a:tc>
                <a:extLst>
                  <a:ext uri="{0D108BD9-81ED-4DB2-BD59-A6C34878D82A}">
                    <a16:rowId xmlns:a16="http://schemas.microsoft.com/office/drawing/2014/main" val="2226306553"/>
                  </a:ext>
                </a:extLst>
              </a:tr>
              <a:tr h="0">
                <a:tc>
                  <a:txBody>
                    <a:bodyPr/>
                    <a:lstStyle/>
                    <a:p>
                      <a:pPr algn="ctr">
                        <a:lnSpc>
                          <a:spcPts val="600"/>
                        </a:lnSpc>
                      </a:pPr>
                      <a:r>
                        <a:rPr kumimoji="1" lang="en-US" altLang="ja-JP" sz="850">
                          <a:latin typeface="メイリオ"/>
                          <a:ea typeface="メイリオ"/>
                        </a:rPr>
                        <a:t>12</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1,488</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1,423</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C</a:t>
                      </a:r>
                    </a:p>
                  </a:txBody>
                  <a:tcPr marL="9525" marR="9525" marT="9525" marB="0" anchor="b"/>
                </a:tc>
                <a:extLst>
                  <a:ext uri="{0D108BD9-81ED-4DB2-BD59-A6C34878D82A}">
                    <a16:rowId xmlns:a16="http://schemas.microsoft.com/office/drawing/2014/main" val="3295080352"/>
                  </a:ext>
                </a:extLst>
              </a:tr>
              <a:tr h="0">
                <a:tc>
                  <a:txBody>
                    <a:bodyPr/>
                    <a:lstStyle/>
                    <a:p>
                      <a:pPr algn="ctr">
                        <a:lnSpc>
                          <a:spcPts val="600"/>
                        </a:lnSpc>
                      </a:pPr>
                      <a:r>
                        <a:rPr kumimoji="1" lang="en-US" altLang="ja-JP" sz="850">
                          <a:latin typeface="メイリオ"/>
                          <a:ea typeface="メイリオ"/>
                        </a:rPr>
                        <a:t>13</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1,455</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1,389</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D</a:t>
                      </a:r>
                    </a:p>
                  </a:txBody>
                  <a:tcPr marL="9525" marR="9525" marT="9525" marB="0" anchor="b"/>
                </a:tc>
                <a:extLst>
                  <a:ext uri="{0D108BD9-81ED-4DB2-BD59-A6C34878D82A}">
                    <a16:rowId xmlns:a16="http://schemas.microsoft.com/office/drawing/2014/main" val="1212538761"/>
                  </a:ext>
                </a:extLst>
              </a:tr>
              <a:tr h="0">
                <a:tc>
                  <a:txBody>
                    <a:bodyPr/>
                    <a:lstStyle/>
                    <a:p>
                      <a:pPr algn="ctr">
                        <a:lnSpc>
                          <a:spcPts val="600"/>
                        </a:lnSpc>
                      </a:pPr>
                      <a:r>
                        <a:rPr kumimoji="1" lang="en-US" altLang="ja-JP" sz="850">
                          <a:latin typeface="メイリオ"/>
                          <a:ea typeface="メイリオ"/>
                        </a:rPr>
                        <a:t>14</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1,427</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1,362</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E</a:t>
                      </a:r>
                    </a:p>
                  </a:txBody>
                  <a:tcPr marL="9525" marR="9525" marT="9525" marB="0" anchor="b"/>
                </a:tc>
                <a:extLst>
                  <a:ext uri="{0D108BD9-81ED-4DB2-BD59-A6C34878D82A}">
                    <a16:rowId xmlns:a16="http://schemas.microsoft.com/office/drawing/2014/main" val="2892946159"/>
                  </a:ext>
                </a:extLst>
              </a:tr>
              <a:tr h="0">
                <a:tc>
                  <a:txBody>
                    <a:bodyPr/>
                    <a:lstStyle/>
                    <a:p>
                      <a:pPr algn="ctr">
                        <a:lnSpc>
                          <a:spcPts val="600"/>
                        </a:lnSpc>
                      </a:pPr>
                      <a:r>
                        <a:rPr kumimoji="1" lang="en-US" altLang="ja-JP" sz="850">
                          <a:latin typeface="メイリオ"/>
                          <a:ea typeface="メイリオ"/>
                        </a:rPr>
                        <a:t>15</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1,273</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1,207</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F</a:t>
                      </a:r>
                    </a:p>
                  </a:txBody>
                  <a:tcPr marL="9525" marR="9525" marT="9525" marB="0" anchor="b"/>
                </a:tc>
                <a:extLst>
                  <a:ext uri="{0D108BD9-81ED-4DB2-BD59-A6C34878D82A}">
                    <a16:rowId xmlns:a16="http://schemas.microsoft.com/office/drawing/2014/main" val="3674855306"/>
                  </a:ext>
                </a:extLst>
              </a:tr>
              <a:tr h="0">
                <a:tc>
                  <a:txBody>
                    <a:bodyPr/>
                    <a:lstStyle/>
                    <a:p>
                      <a:pPr algn="ctr">
                        <a:lnSpc>
                          <a:spcPts val="600"/>
                        </a:lnSpc>
                      </a:pPr>
                      <a:r>
                        <a:rPr kumimoji="1" lang="en-US" altLang="ja-JP" sz="850">
                          <a:latin typeface="メイリオ"/>
                          <a:ea typeface="メイリオ"/>
                        </a:rPr>
                        <a:t>16</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1,371</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1,305</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D</a:t>
                      </a:r>
                    </a:p>
                  </a:txBody>
                  <a:tcPr marL="9525" marR="9525" marT="9525" marB="0" anchor="b"/>
                </a:tc>
                <a:extLst>
                  <a:ext uri="{0D108BD9-81ED-4DB2-BD59-A6C34878D82A}">
                    <a16:rowId xmlns:a16="http://schemas.microsoft.com/office/drawing/2014/main" val="457036904"/>
                  </a:ext>
                </a:extLst>
              </a:tr>
              <a:tr h="0">
                <a:tc>
                  <a:txBody>
                    <a:bodyPr/>
                    <a:lstStyle/>
                    <a:p>
                      <a:pPr algn="ctr">
                        <a:lnSpc>
                          <a:spcPts val="600"/>
                        </a:lnSpc>
                      </a:pPr>
                      <a:r>
                        <a:rPr kumimoji="1" lang="en-US" altLang="ja-JP" sz="850">
                          <a:latin typeface="メイリオ"/>
                          <a:ea typeface="メイリオ"/>
                        </a:rPr>
                        <a:t>17</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1,343</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1,278</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E</a:t>
                      </a:r>
                    </a:p>
                  </a:txBody>
                  <a:tcPr marL="9525" marR="9525" marT="9525" marB="0" anchor="b"/>
                </a:tc>
                <a:extLst>
                  <a:ext uri="{0D108BD9-81ED-4DB2-BD59-A6C34878D82A}">
                    <a16:rowId xmlns:a16="http://schemas.microsoft.com/office/drawing/2014/main" val="3207646977"/>
                  </a:ext>
                </a:extLst>
              </a:tr>
              <a:tr h="0">
                <a:tc>
                  <a:txBody>
                    <a:bodyPr/>
                    <a:lstStyle/>
                    <a:p>
                      <a:pPr algn="ctr">
                        <a:lnSpc>
                          <a:spcPts val="600"/>
                        </a:lnSpc>
                      </a:pPr>
                      <a:r>
                        <a:rPr kumimoji="1" lang="en-US" altLang="ja-JP" sz="850">
                          <a:latin typeface="メイリオ"/>
                          <a:ea typeface="メイリオ"/>
                        </a:rPr>
                        <a:t>18</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1,189</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1,123</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F</a:t>
                      </a:r>
                    </a:p>
                  </a:txBody>
                  <a:tcPr marL="9525" marR="9525" marT="9525" marB="0" anchor="b"/>
                </a:tc>
                <a:extLst>
                  <a:ext uri="{0D108BD9-81ED-4DB2-BD59-A6C34878D82A}">
                    <a16:rowId xmlns:a16="http://schemas.microsoft.com/office/drawing/2014/main" val="3708725151"/>
                  </a:ext>
                </a:extLst>
              </a:tr>
              <a:tr h="0">
                <a:tc>
                  <a:txBody>
                    <a:bodyPr/>
                    <a:lstStyle/>
                    <a:p>
                      <a:pPr algn="ctr">
                        <a:lnSpc>
                          <a:spcPts val="600"/>
                        </a:lnSpc>
                      </a:pPr>
                      <a:r>
                        <a:rPr kumimoji="1" lang="en-US" altLang="ja-JP" sz="850">
                          <a:latin typeface="メイリオ"/>
                          <a:ea typeface="メイリオ"/>
                        </a:rPr>
                        <a:t>19</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1,831</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1,766</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A</a:t>
                      </a:r>
                    </a:p>
                  </a:txBody>
                  <a:tcPr marL="9525" marR="9525" marT="9525" marB="0" anchor="b"/>
                </a:tc>
                <a:extLst>
                  <a:ext uri="{0D108BD9-81ED-4DB2-BD59-A6C34878D82A}">
                    <a16:rowId xmlns:a16="http://schemas.microsoft.com/office/drawing/2014/main" val="3318624385"/>
                  </a:ext>
                </a:extLst>
              </a:tr>
              <a:tr h="0">
                <a:tc>
                  <a:txBody>
                    <a:bodyPr/>
                    <a:lstStyle/>
                    <a:p>
                      <a:pPr algn="ctr">
                        <a:lnSpc>
                          <a:spcPts val="600"/>
                        </a:lnSpc>
                      </a:pPr>
                      <a:r>
                        <a:rPr kumimoji="1" lang="en-US" altLang="ja-JP" sz="850">
                          <a:latin typeface="メイリオ"/>
                          <a:ea typeface="メイリオ"/>
                        </a:rPr>
                        <a:t>20</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1,776</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1,712</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B</a:t>
                      </a:r>
                    </a:p>
                  </a:txBody>
                  <a:tcPr marL="9525" marR="9525" marT="9525" marB="0" anchor="b"/>
                </a:tc>
                <a:extLst>
                  <a:ext uri="{0D108BD9-81ED-4DB2-BD59-A6C34878D82A}">
                    <a16:rowId xmlns:a16="http://schemas.microsoft.com/office/drawing/2014/main" val="300348515"/>
                  </a:ext>
                </a:extLst>
              </a:tr>
              <a:tr h="0">
                <a:tc>
                  <a:txBody>
                    <a:bodyPr/>
                    <a:lstStyle/>
                    <a:p>
                      <a:pPr algn="ctr">
                        <a:lnSpc>
                          <a:spcPts val="600"/>
                        </a:lnSpc>
                      </a:pPr>
                      <a:r>
                        <a:rPr kumimoji="1" lang="en-US" altLang="ja-JP" sz="850">
                          <a:latin typeface="メイリオ"/>
                          <a:ea typeface="メイリオ"/>
                        </a:rPr>
                        <a:t>21</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1,488</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1,423</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C</a:t>
                      </a:r>
                    </a:p>
                  </a:txBody>
                  <a:tcPr marL="9525" marR="9525" marT="9525" marB="0" anchor="b"/>
                </a:tc>
                <a:extLst>
                  <a:ext uri="{0D108BD9-81ED-4DB2-BD59-A6C34878D82A}">
                    <a16:rowId xmlns:a16="http://schemas.microsoft.com/office/drawing/2014/main" val="2620441566"/>
                  </a:ext>
                </a:extLst>
              </a:tr>
              <a:tr h="0">
                <a:tc>
                  <a:txBody>
                    <a:bodyPr/>
                    <a:lstStyle/>
                    <a:p>
                      <a:pPr algn="ctr">
                        <a:lnSpc>
                          <a:spcPts val="600"/>
                        </a:lnSpc>
                      </a:pPr>
                      <a:r>
                        <a:rPr kumimoji="1" lang="en-US" altLang="ja-JP" sz="850">
                          <a:latin typeface="メイリオ"/>
                          <a:ea typeface="メイリオ"/>
                        </a:rPr>
                        <a:t>22</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1,442</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1,376</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D</a:t>
                      </a:r>
                    </a:p>
                  </a:txBody>
                  <a:tcPr marL="9525" marR="9525" marT="9525" marB="0" anchor="b"/>
                </a:tc>
                <a:extLst>
                  <a:ext uri="{0D108BD9-81ED-4DB2-BD59-A6C34878D82A}">
                    <a16:rowId xmlns:a16="http://schemas.microsoft.com/office/drawing/2014/main" val="544116138"/>
                  </a:ext>
                </a:extLst>
              </a:tr>
              <a:tr h="0">
                <a:tc>
                  <a:txBody>
                    <a:bodyPr/>
                    <a:lstStyle/>
                    <a:p>
                      <a:pPr algn="ctr">
                        <a:lnSpc>
                          <a:spcPts val="600"/>
                        </a:lnSpc>
                      </a:pPr>
                      <a:r>
                        <a:rPr kumimoji="1" lang="en-US" altLang="ja-JP" sz="850">
                          <a:latin typeface="メイリオ"/>
                          <a:ea typeface="メイリオ"/>
                        </a:rPr>
                        <a:t>23</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1,414</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1,349</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E</a:t>
                      </a:r>
                    </a:p>
                  </a:txBody>
                  <a:tcPr marL="9525" marR="9525" marT="9525" marB="0" anchor="b"/>
                </a:tc>
                <a:extLst>
                  <a:ext uri="{0D108BD9-81ED-4DB2-BD59-A6C34878D82A}">
                    <a16:rowId xmlns:a16="http://schemas.microsoft.com/office/drawing/2014/main" val="2210239904"/>
                  </a:ext>
                </a:extLst>
              </a:tr>
              <a:tr h="0">
                <a:tc>
                  <a:txBody>
                    <a:bodyPr/>
                    <a:lstStyle/>
                    <a:p>
                      <a:pPr algn="ctr">
                        <a:lnSpc>
                          <a:spcPts val="600"/>
                        </a:lnSpc>
                      </a:pPr>
                      <a:r>
                        <a:rPr kumimoji="1" lang="en-US" altLang="ja-JP" sz="850">
                          <a:latin typeface="メイリオ"/>
                          <a:ea typeface="メイリオ"/>
                        </a:rPr>
                        <a:t>24</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1,260</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1,194</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F</a:t>
                      </a:r>
                    </a:p>
                  </a:txBody>
                  <a:tcPr marL="9525" marR="9525" marT="9525" marB="0" anchor="b"/>
                </a:tc>
                <a:extLst>
                  <a:ext uri="{0D108BD9-81ED-4DB2-BD59-A6C34878D82A}">
                    <a16:rowId xmlns:a16="http://schemas.microsoft.com/office/drawing/2014/main" val="2319882660"/>
                  </a:ext>
                </a:extLst>
              </a:tr>
              <a:tr h="0">
                <a:tc>
                  <a:txBody>
                    <a:bodyPr/>
                    <a:lstStyle/>
                    <a:p>
                      <a:pPr algn="ctr">
                        <a:lnSpc>
                          <a:spcPts val="600"/>
                        </a:lnSpc>
                      </a:pPr>
                      <a:r>
                        <a:rPr kumimoji="1" lang="en-US" altLang="ja-JP" sz="850">
                          <a:latin typeface="メイリオ"/>
                          <a:ea typeface="メイリオ"/>
                        </a:rPr>
                        <a:t>25</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3</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983</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918</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G</a:t>
                      </a:r>
                    </a:p>
                  </a:txBody>
                  <a:tcPr marL="9525" marR="9525" marT="9525" marB="0" anchor="b"/>
                </a:tc>
                <a:extLst>
                  <a:ext uri="{0D108BD9-81ED-4DB2-BD59-A6C34878D82A}">
                    <a16:rowId xmlns:a16="http://schemas.microsoft.com/office/drawing/2014/main" val="3933248119"/>
                  </a:ext>
                </a:extLst>
              </a:tr>
              <a:tr h="0">
                <a:tc>
                  <a:txBody>
                    <a:bodyPr/>
                    <a:lstStyle/>
                    <a:p>
                      <a:pPr algn="ctr">
                        <a:lnSpc>
                          <a:spcPts val="600"/>
                        </a:lnSpc>
                      </a:pPr>
                      <a:r>
                        <a:rPr kumimoji="1" lang="en-US" altLang="ja-JP" sz="850">
                          <a:latin typeface="メイリオ"/>
                          <a:ea typeface="メイリオ"/>
                        </a:rPr>
                        <a:t>26</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2</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935</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870</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H</a:t>
                      </a:r>
                    </a:p>
                  </a:txBody>
                  <a:tcPr marL="9525" marR="9525" marT="9525" marB="0" anchor="b"/>
                </a:tc>
                <a:extLst>
                  <a:ext uri="{0D108BD9-81ED-4DB2-BD59-A6C34878D82A}">
                    <a16:rowId xmlns:a16="http://schemas.microsoft.com/office/drawing/2014/main" val="2290433906"/>
                  </a:ext>
                </a:extLst>
              </a:tr>
              <a:tr h="0">
                <a:tc>
                  <a:txBody>
                    <a:bodyPr/>
                    <a:lstStyle/>
                    <a:p>
                      <a:pPr algn="ctr">
                        <a:lnSpc>
                          <a:spcPts val="600"/>
                        </a:lnSpc>
                      </a:pPr>
                      <a:r>
                        <a:rPr kumimoji="1" lang="en-US" altLang="ja-JP" sz="850">
                          <a:latin typeface="メイリオ"/>
                          <a:ea typeface="メイリオ"/>
                        </a:rPr>
                        <a:t>27</a:t>
                      </a:r>
                      <a:endParaRPr kumimoji="1" lang="ja-JP" altLang="en-US" sz="850">
                        <a:latin typeface="メイリオ"/>
                        <a:ea typeface="メイリオ"/>
                      </a:endParaRPr>
                    </a:p>
                  </a:txBody>
                  <a:tcPr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lnSpc>
                          <a:spcPts val="600"/>
                        </a:lnSpc>
                      </a:pPr>
                      <a:r>
                        <a:rPr lang="en-US" altLang="ja-JP" sz="900" b="0" i="0" u="none" strike="noStrike">
                          <a:solidFill>
                            <a:schemeClr val="tx1"/>
                          </a:solidFill>
                          <a:effectLst/>
                          <a:latin typeface="メイリオ" panose="020B0604030504040204" pitchFamily="50" charset="-128"/>
                          <a:ea typeface="メイリオ" panose="020B0604030504040204" pitchFamily="50" charset="-128"/>
                        </a:rPr>
                        <a:t>1</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830</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766</a:t>
                      </a:r>
                    </a:p>
                  </a:txBody>
                  <a:tcPr marL="9525" marR="9525" marT="9525" marB="0" anchor="b"/>
                </a:tc>
                <a:tc>
                  <a:txBody>
                    <a:bodyPr/>
                    <a:lstStyle/>
                    <a:p>
                      <a:pPr algn="ctr" fontAlgn="b">
                        <a:lnSpc>
                          <a:spcPts val="600"/>
                        </a:lnSpc>
                      </a:pPr>
                      <a:r>
                        <a:rPr lang="en-US" sz="900" b="0" i="0" u="none" strike="noStrike">
                          <a:solidFill>
                            <a:schemeClr val="tx1"/>
                          </a:solidFill>
                          <a:effectLst/>
                          <a:latin typeface="メイリオ" panose="020B0604030504040204" pitchFamily="50" charset="-128"/>
                          <a:ea typeface="メイリオ" panose="020B0604030504040204" pitchFamily="50" charset="-128"/>
                        </a:rPr>
                        <a:t>I</a:t>
                      </a:r>
                    </a:p>
                  </a:txBody>
                  <a:tcPr marL="9525" marR="9525" marT="9525" marB="0" anchor="b"/>
                </a:tc>
                <a:extLst>
                  <a:ext uri="{0D108BD9-81ED-4DB2-BD59-A6C34878D82A}">
                    <a16:rowId xmlns:a16="http://schemas.microsoft.com/office/drawing/2014/main" val="790910573"/>
                  </a:ext>
                </a:extLst>
              </a:tr>
              <a:tr h="0">
                <a:tc>
                  <a:txBody>
                    <a:bodyPr/>
                    <a:lstStyle/>
                    <a:p>
                      <a:pPr algn="ctr">
                        <a:lnSpc>
                          <a:spcPts val="600"/>
                        </a:lnSpc>
                      </a:pPr>
                      <a:r>
                        <a:rPr kumimoji="1" lang="en-US" altLang="ja-JP" sz="850">
                          <a:latin typeface="メイリオ"/>
                          <a:ea typeface="メイリオ"/>
                        </a:rPr>
                        <a:t>28</a:t>
                      </a:r>
                      <a:endParaRPr kumimoji="1" lang="ja-JP" altLang="en-US" sz="850">
                        <a:latin typeface="メイリオ"/>
                        <a:ea typeface="メイリオ"/>
                      </a:endParaRPr>
                    </a:p>
                  </a:txBody>
                  <a:tcPr anchor="b"/>
                </a:tc>
                <a:tc>
                  <a:txBody>
                    <a:bodyPr/>
                    <a:lstStyle/>
                    <a:p>
                      <a:pPr algn="ctr">
                        <a:lnSpc>
                          <a:spcPts val="600"/>
                        </a:lnSpc>
                      </a:pPr>
                      <a:r>
                        <a:rPr kumimoji="1" lang="ja-JP" altLang="en-US" sz="900">
                          <a:solidFill>
                            <a:schemeClr val="tx1"/>
                          </a:solidFill>
                          <a:latin typeface="メイリオ" panose="020B0604030504040204" pitchFamily="50" charset="-128"/>
                          <a:ea typeface="メイリオ" panose="020B0604030504040204" pitchFamily="50" charset="-128"/>
                        </a:rPr>
                        <a:t>３（スモンに限る）</a:t>
                      </a:r>
                    </a:p>
                  </a:txBody>
                  <a:tcPr anchor="b"/>
                </a:tc>
                <a:tc>
                  <a:txBody>
                    <a:bodyPr/>
                    <a:lstStyle/>
                    <a:p>
                      <a:pPr algn="ctr">
                        <a:lnSpc>
                          <a:spcPts val="600"/>
                        </a:lnSpc>
                      </a:pPr>
                      <a:r>
                        <a:rPr kumimoji="1" lang="ja-JP" altLang="en-US" sz="900">
                          <a:solidFill>
                            <a:schemeClr val="tx1"/>
                          </a:solidFill>
                          <a:latin typeface="メイリオ" panose="020B0604030504040204" pitchFamily="50" charset="-128"/>
                          <a:ea typeface="メイリオ" panose="020B0604030504040204" pitchFamily="50" charset="-128"/>
                        </a:rPr>
                        <a:t>ー</a:t>
                      </a:r>
                    </a:p>
                  </a:txBody>
                  <a:tcPr anchor="b"/>
                </a:tc>
                <a:tc>
                  <a:txBody>
                    <a:bodyPr/>
                    <a:lstStyle/>
                    <a:p>
                      <a:pPr algn="ctr">
                        <a:lnSpc>
                          <a:spcPts val="600"/>
                        </a:lnSpc>
                      </a:pPr>
                      <a:r>
                        <a:rPr kumimoji="1" lang="ja-JP" altLang="en-US" sz="900">
                          <a:solidFill>
                            <a:schemeClr val="tx1"/>
                          </a:solidFill>
                          <a:latin typeface="メイリオ" panose="020B0604030504040204" pitchFamily="50" charset="-128"/>
                          <a:ea typeface="メイリオ" panose="020B0604030504040204" pitchFamily="50" charset="-128"/>
                        </a:rPr>
                        <a:t>３</a:t>
                      </a:r>
                    </a:p>
                  </a:txBody>
                  <a:tcPr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1,831</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1,766</a:t>
                      </a:r>
                    </a:p>
                  </a:txBody>
                  <a:tcPr marL="9525" marR="9525" marT="9525" marB="0" anchor="b"/>
                </a:tc>
                <a:tc>
                  <a:txBody>
                    <a:bodyPr/>
                    <a:lstStyle/>
                    <a:p>
                      <a:pPr algn="ctr">
                        <a:lnSpc>
                          <a:spcPts val="600"/>
                        </a:lnSpc>
                      </a:pPr>
                      <a:r>
                        <a:rPr kumimoji="1" lang="en-US" altLang="ja-JP" sz="900">
                          <a:solidFill>
                            <a:schemeClr val="tx1"/>
                          </a:solidFill>
                          <a:latin typeface="メイリオ" panose="020B0604030504040204" pitchFamily="50" charset="-128"/>
                          <a:ea typeface="メイリオ" panose="020B0604030504040204" pitchFamily="50" charset="-128"/>
                        </a:rPr>
                        <a:t>A</a:t>
                      </a:r>
                      <a:endParaRPr kumimoji="1" lang="ja-JP" altLang="en-US" sz="900">
                        <a:solidFill>
                          <a:schemeClr val="tx1"/>
                        </a:solidFill>
                        <a:latin typeface="メイリオ" panose="020B0604030504040204" pitchFamily="50" charset="-128"/>
                        <a:ea typeface="メイリオ" panose="020B0604030504040204" pitchFamily="50" charset="-128"/>
                      </a:endParaRPr>
                    </a:p>
                  </a:txBody>
                  <a:tcPr anchor="b"/>
                </a:tc>
                <a:extLst>
                  <a:ext uri="{0D108BD9-81ED-4DB2-BD59-A6C34878D82A}">
                    <a16:rowId xmlns:a16="http://schemas.microsoft.com/office/drawing/2014/main" val="2491197085"/>
                  </a:ext>
                </a:extLst>
              </a:tr>
              <a:tr h="0">
                <a:tc>
                  <a:txBody>
                    <a:bodyPr/>
                    <a:lstStyle/>
                    <a:p>
                      <a:pPr algn="ctr">
                        <a:lnSpc>
                          <a:spcPts val="600"/>
                        </a:lnSpc>
                      </a:pPr>
                      <a:r>
                        <a:rPr kumimoji="1" lang="en-US" altLang="ja-JP" sz="850">
                          <a:latin typeface="メイリオ"/>
                          <a:ea typeface="メイリオ"/>
                        </a:rPr>
                        <a:t>29</a:t>
                      </a:r>
                      <a:endParaRPr kumimoji="1" lang="ja-JP" altLang="en-US" sz="850">
                        <a:latin typeface="メイリオ"/>
                        <a:ea typeface="メイリオ"/>
                      </a:endParaRPr>
                    </a:p>
                  </a:txBody>
                  <a:tcPr anchor="b"/>
                </a:tc>
                <a:tc>
                  <a:txBody>
                    <a:bodyPr/>
                    <a:lstStyle/>
                    <a:p>
                      <a:pPr algn="ctr">
                        <a:lnSpc>
                          <a:spcPts val="600"/>
                        </a:lnSpc>
                      </a:pPr>
                      <a:r>
                        <a:rPr kumimoji="1" lang="ja-JP" altLang="en-US" sz="900">
                          <a:solidFill>
                            <a:schemeClr val="tx1"/>
                          </a:solidFill>
                          <a:latin typeface="メイリオ" panose="020B0604030504040204" pitchFamily="50" charset="-128"/>
                          <a:ea typeface="メイリオ" panose="020B0604030504040204" pitchFamily="50" charset="-128"/>
                        </a:rPr>
                        <a:t>３（スモンに限る）</a:t>
                      </a:r>
                    </a:p>
                  </a:txBody>
                  <a:tcPr anchor="b"/>
                </a:tc>
                <a:tc>
                  <a:txBody>
                    <a:bodyPr/>
                    <a:lstStyle/>
                    <a:p>
                      <a:pPr algn="ctr">
                        <a:lnSpc>
                          <a:spcPts val="600"/>
                        </a:lnSpc>
                      </a:pPr>
                      <a:r>
                        <a:rPr kumimoji="1" lang="ja-JP" altLang="en-US" sz="900">
                          <a:solidFill>
                            <a:schemeClr val="tx1"/>
                          </a:solidFill>
                          <a:latin typeface="メイリオ" panose="020B0604030504040204" pitchFamily="50" charset="-128"/>
                          <a:ea typeface="メイリオ" panose="020B0604030504040204" pitchFamily="50" charset="-128"/>
                        </a:rPr>
                        <a:t>ー</a:t>
                      </a:r>
                    </a:p>
                  </a:txBody>
                  <a:tcPr anchor="b"/>
                </a:tc>
                <a:tc>
                  <a:txBody>
                    <a:bodyPr/>
                    <a:lstStyle/>
                    <a:p>
                      <a:pPr algn="ctr">
                        <a:lnSpc>
                          <a:spcPts val="600"/>
                        </a:lnSpc>
                      </a:pPr>
                      <a:r>
                        <a:rPr kumimoji="1" lang="ja-JP" altLang="en-US" sz="900">
                          <a:solidFill>
                            <a:schemeClr val="tx1"/>
                          </a:solidFill>
                          <a:latin typeface="メイリオ" panose="020B0604030504040204" pitchFamily="50" charset="-128"/>
                          <a:ea typeface="メイリオ" panose="020B0604030504040204" pitchFamily="50" charset="-128"/>
                        </a:rPr>
                        <a:t>２</a:t>
                      </a:r>
                    </a:p>
                  </a:txBody>
                  <a:tcPr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1,776</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1,712</a:t>
                      </a:r>
                    </a:p>
                  </a:txBody>
                  <a:tcPr marL="9525" marR="9525" marT="9525" marB="0" anchor="b"/>
                </a:tc>
                <a:tc>
                  <a:txBody>
                    <a:bodyPr/>
                    <a:lstStyle/>
                    <a:p>
                      <a:pPr algn="ctr">
                        <a:lnSpc>
                          <a:spcPts val="600"/>
                        </a:lnSpc>
                      </a:pPr>
                      <a:r>
                        <a:rPr kumimoji="1" lang="en-US" altLang="ja-JP" sz="900">
                          <a:solidFill>
                            <a:schemeClr val="tx1"/>
                          </a:solidFill>
                          <a:latin typeface="メイリオ" panose="020B0604030504040204" pitchFamily="50" charset="-128"/>
                          <a:ea typeface="メイリオ" panose="020B0604030504040204" pitchFamily="50" charset="-128"/>
                        </a:rPr>
                        <a:t>B</a:t>
                      </a:r>
                      <a:endParaRPr kumimoji="1" lang="ja-JP" altLang="en-US" sz="900">
                        <a:solidFill>
                          <a:schemeClr val="tx1"/>
                        </a:solidFill>
                        <a:latin typeface="メイリオ" panose="020B0604030504040204" pitchFamily="50" charset="-128"/>
                        <a:ea typeface="メイリオ" panose="020B0604030504040204" pitchFamily="50" charset="-128"/>
                      </a:endParaRPr>
                    </a:p>
                  </a:txBody>
                  <a:tcPr anchor="b"/>
                </a:tc>
                <a:extLst>
                  <a:ext uri="{0D108BD9-81ED-4DB2-BD59-A6C34878D82A}">
                    <a16:rowId xmlns:a16="http://schemas.microsoft.com/office/drawing/2014/main" val="3699413923"/>
                  </a:ext>
                </a:extLst>
              </a:tr>
              <a:tr h="0">
                <a:tc>
                  <a:txBody>
                    <a:bodyPr/>
                    <a:lstStyle/>
                    <a:p>
                      <a:pPr algn="ctr">
                        <a:lnSpc>
                          <a:spcPts val="600"/>
                        </a:lnSpc>
                      </a:pPr>
                      <a:r>
                        <a:rPr kumimoji="1" lang="en-US" altLang="ja-JP" sz="850">
                          <a:latin typeface="メイリオ"/>
                          <a:ea typeface="メイリオ"/>
                        </a:rPr>
                        <a:t>30</a:t>
                      </a:r>
                      <a:endParaRPr kumimoji="1" lang="ja-JP" altLang="en-US" sz="850">
                        <a:latin typeface="メイリオ"/>
                        <a:ea typeface="メイリオ"/>
                      </a:endParaRPr>
                    </a:p>
                  </a:txBody>
                  <a:tcPr anchor="b"/>
                </a:tc>
                <a:tc>
                  <a:txBody>
                    <a:bodyPr/>
                    <a:lstStyle/>
                    <a:p>
                      <a:pPr algn="ctr">
                        <a:lnSpc>
                          <a:spcPts val="600"/>
                        </a:lnSpc>
                      </a:pPr>
                      <a:r>
                        <a:rPr kumimoji="1" lang="ja-JP" altLang="en-US" sz="900">
                          <a:solidFill>
                            <a:schemeClr val="tx1"/>
                          </a:solidFill>
                          <a:latin typeface="メイリオ" panose="020B0604030504040204" pitchFamily="50" charset="-128"/>
                          <a:ea typeface="メイリオ" panose="020B0604030504040204" pitchFamily="50" charset="-128"/>
                        </a:rPr>
                        <a:t>３（スモンに限る）</a:t>
                      </a:r>
                    </a:p>
                  </a:txBody>
                  <a:tcPr anchor="b"/>
                </a:tc>
                <a:tc>
                  <a:txBody>
                    <a:bodyPr/>
                    <a:lstStyle/>
                    <a:p>
                      <a:pPr algn="ctr">
                        <a:lnSpc>
                          <a:spcPts val="600"/>
                        </a:lnSpc>
                      </a:pPr>
                      <a:r>
                        <a:rPr kumimoji="1" lang="ja-JP" altLang="en-US" sz="900">
                          <a:solidFill>
                            <a:schemeClr val="tx1"/>
                          </a:solidFill>
                          <a:latin typeface="メイリオ" panose="020B0604030504040204" pitchFamily="50" charset="-128"/>
                          <a:ea typeface="メイリオ" panose="020B0604030504040204" pitchFamily="50" charset="-128"/>
                        </a:rPr>
                        <a:t>ー</a:t>
                      </a:r>
                    </a:p>
                  </a:txBody>
                  <a:tcPr anchor="b"/>
                </a:tc>
                <a:tc>
                  <a:txBody>
                    <a:bodyPr/>
                    <a:lstStyle/>
                    <a:p>
                      <a:pPr algn="ctr">
                        <a:lnSpc>
                          <a:spcPts val="600"/>
                        </a:lnSpc>
                      </a:pPr>
                      <a:r>
                        <a:rPr kumimoji="1" lang="ja-JP" altLang="en-US" sz="900">
                          <a:solidFill>
                            <a:schemeClr val="tx1"/>
                          </a:solidFill>
                          <a:latin typeface="メイリオ" panose="020B0604030504040204" pitchFamily="50" charset="-128"/>
                          <a:ea typeface="メイリオ" panose="020B0604030504040204" pitchFamily="50" charset="-128"/>
                        </a:rPr>
                        <a:t>１</a:t>
                      </a:r>
                    </a:p>
                  </a:txBody>
                  <a:tcPr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1,488</a:t>
                      </a:r>
                    </a:p>
                  </a:txBody>
                  <a:tcPr marL="9525" marR="9525" marT="9525" marB="0" anchor="b"/>
                </a:tc>
                <a:tc>
                  <a:txBody>
                    <a:bodyPr/>
                    <a:lstStyle/>
                    <a:p>
                      <a:pPr algn="ctr" fontAlgn="b"/>
                      <a:r>
                        <a:rPr lang="en-US" altLang="ja-JP" sz="900" b="0" i="0" u="none" strike="noStrike">
                          <a:solidFill>
                            <a:schemeClr val="tx1"/>
                          </a:solidFill>
                          <a:effectLst/>
                          <a:latin typeface="メイリオ" panose="020B0604030504040204" pitchFamily="50" charset="-128"/>
                          <a:ea typeface="メイリオ" panose="020B0604030504040204" pitchFamily="50" charset="-128"/>
                        </a:rPr>
                        <a:t>1,423</a:t>
                      </a:r>
                    </a:p>
                  </a:txBody>
                  <a:tcPr marL="9525" marR="9525" marT="9525" marB="0" anchor="b"/>
                </a:tc>
                <a:tc>
                  <a:txBody>
                    <a:bodyPr/>
                    <a:lstStyle/>
                    <a:p>
                      <a:pPr algn="ctr">
                        <a:lnSpc>
                          <a:spcPts val="600"/>
                        </a:lnSpc>
                      </a:pPr>
                      <a:r>
                        <a:rPr kumimoji="1" lang="en-US" altLang="ja-JP" sz="900" dirty="0">
                          <a:solidFill>
                            <a:schemeClr val="tx1"/>
                          </a:solidFill>
                          <a:latin typeface="メイリオ" panose="020B0604030504040204" pitchFamily="50" charset="-128"/>
                          <a:ea typeface="メイリオ" panose="020B0604030504040204" pitchFamily="50" charset="-128"/>
                        </a:rPr>
                        <a:t>C</a:t>
                      </a:r>
                      <a:endParaRPr kumimoji="1" lang="ja-JP" altLang="en-US" sz="900" dirty="0">
                        <a:solidFill>
                          <a:schemeClr val="tx1"/>
                        </a:solidFill>
                        <a:latin typeface="メイリオ" panose="020B0604030504040204" pitchFamily="50" charset="-128"/>
                        <a:ea typeface="メイリオ" panose="020B0604030504040204" pitchFamily="50" charset="-128"/>
                      </a:endParaRPr>
                    </a:p>
                  </a:txBody>
                  <a:tcPr anchor="b"/>
                </a:tc>
                <a:extLst>
                  <a:ext uri="{0D108BD9-81ED-4DB2-BD59-A6C34878D82A}">
                    <a16:rowId xmlns:a16="http://schemas.microsoft.com/office/drawing/2014/main" val="92008485"/>
                  </a:ext>
                </a:extLst>
              </a:tr>
            </a:tbl>
          </a:graphicData>
        </a:graphic>
      </p:graphicFrame>
      <p:sp>
        <p:nvSpPr>
          <p:cNvPr id="6" name="正方形/長方形 5">
            <a:extLst>
              <a:ext uri="{FF2B5EF4-FFF2-40B4-BE49-F238E27FC236}">
                <a16:creationId xmlns:a16="http://schemas.microsoft.com/office/drawing/2014/main" id="{CFECB1F9-C5DF-0A05-6A39-489A273D7F1A}"/>
              </a:ext>
            </a:extLst>
          </p:cNvPr>
          <p:cNvSpPr/>
          <p:nvPr/>
        </p:nvSpPr>
        <p:spPr>
          <a:xfrm>
            <a:off x="6516471" y="879743"/>
            <a:ext cx="2820034" cy="1754326"/>
          </a:xfrm>
          <a:prstGeom prst="rect">
            <a:avLst/>
          </a:prstGeom>
          <a:ln w="19050">
            <a:solidFill>
              <a:srgbClr val="0C77C3"/>
            </a:solidFill>
            <a:prstDash val="sysDash"/>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療養病棟入院基本料 １</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①看護配置：２０：１以上　</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②</a:t>
            </a:r>
            <a:r>
              <a:rPr kumimoji="1" lang="ja-JP" altLang="en-US" sz="12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医療区分２・３の患者が８割以上</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療養病棟入院基本料 ２</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①</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看護配置２０：１以上　</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②</a:t>
            </a:r>
            <a:r>
              <a:rPr kumimoji="1" lang="ja-JP" altLang="en-US" sz="12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医療区分２・３の患者が５割以上</a:t>
            </a:r>
          </a:p>
        </p:txBody>
      </p:sp>
      <p:graphicFrame>
        <p:nvGraphicFramePr>
          <p:cNvPr id="8" name="表 7">
            <a:extLst>
              <a:ext uri="{FF2B5EF4-FFF2-40B4-BE49-F238E27FC236}">
                <a16:creationId xmlns:a16="http://schemas.microsoft.com/office/drawing/2014/main" id="{6F1261F3-FB16-A965-51B4-0980E0FEF05D}"/>
              </a:ext>
            </a:extLst>
          </p:cNvPr>
          <p:cNvGraphicFramePr>
            <a:graphicFrameLocks noGrp="1"/>
          </p:cNvGraphicFramePr>
          <p:nvPr/>
        </p:nvGraphicFramePr>
        <p:xfrm>
          <a:off x="6257937" y="4923778"/>
          <a:ext cx="3456384" cy="1659584"/>
        </p:xfrm>
        <a:graphic>
          <a:graphicData uri="http://schemas.openxmlformats.org/drawingml/2006/table">
            <a:tbl>
              <a:tblPr firstRow="1" bandRow="1">
                <a:tableStyleId>{5C22544A-7EE6-4342-B048-85BDC9FD1C3A}</a:tableStyleId>
              </a:tblPr>
              <a:tblGrid>
                <a:gridCol w="1752196">
                  <a:extLst>
                    <a:ext uri="{9D8B030D-6E8A-4147-A177-3AD203B41FA5}">
                      <a16:colId xmlns:a16="http://schemas.microsoft.com/office/drawing/2014/main" val="20000"/>
                    </a:ext>
                  </a:extLst>
                </a:gridCol>
                <a:gridCol w="1704188">
                  <a:extLst>
                    <a:ext uri="{9D8B030D-6E8A-4147-A177-3AD203B41FA5}">
                      <a16:colId xmlns:a16="http://schemas.microsoft.com/office/drawing/2014/main" val="20001"/>
                    </a:ext>
                  </a:extLst>
                </a:gridCol>
              </a:tblGrid>
              <a:tr h="287984">
                <a:tc>
                  <a:txBody>
                    <a:bodyPr/>
                    <a:lstStyle/>
                    <a:p>
                      <a:pPr algn="ctr"/>
                      <a:r>
                        <a:rPr kumimoji="1" lang="ja-JP" altLang="en-US" sz="1200">
                          <a:solidFill>
                            <a:schemeClr val="tx1"/>
                          </a:solidFill>
                          <a:latin typeface="メイリオ" panose="020B0604030504040204" pitchFamily="50" charset="-128"/>
                          <a:ea typeface="メイリオ" panose="020B0604030504040204" pitchFamily="50" charset="-128"/>
                        </a:rPr>
                        <a:t>項目</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tc>
                  <a:txBody>
                    <a:bodyPr/>
                    <a:lstStyle/>
                    <a:p>
                      <a:pPr algn="ctr"/>
                      <a:r>
                        <a:rPr kumimoji="1" lang="ja-JP" altLang="en-US" sz="1200">
                          <a:solidFill>
                            <a:schemeClr val="tx1"/>
                          </a:solidFill>
                          <a:latin typeface="メイリオ" panose="020B0604030504040204" pitchFamily="50" charset="-128"/>
                          <a:ea typeface="メイリオ" panose="020B0604030504040204" pitchFamily="50" charset="-128"/>
                        </a:rPr>
                        <a:t>支援のレベル</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10000"/>
                  </a:ext>
                </a:extLst>
              </a:tr>
              <a:tr h="252000">
                <a:tc>
                  <a:txBody>
                    <a:bodyPr/>
                    <a:lstStyle/>
                    <a:p>
                      <a:r>
                        <a:rPr kumimoji="1" lang="en-US" altLang="ja-JP" sz="1200">
                          <a:solidFill>
                            <a:schemeClr val="tx1"/>
                          </a:solidFill>
                          <a:latin typeface="メイリオ" panose="020B0604030504040204" pitchFamily="50" charset="-128"/>
                          <a:ea typeface="メイリオ" panose="020B0604030504040204" pitchFamily="50" charset="-128"/>
                        </a:rPr>
                        <a:t>a</a:t>
                      </a:r>
                      <a:r>
                        <a:rPr kumimoji="1" lang="ja-JP" altLang="en-US" sz="1200">
                          <a:solidFill>
                            <a:schemeClr val="tx1"/>
                          </a:solidFill>
                          <a:latin typeface="メイリオ" panose="020B0604030504040204" pitchFamily="50" charset="-128"/>
                          <a:ea typeface="メイリオ" panose="020B0604030504040204" pitchFamily="50" charset="-128"/>
                        </a:rPr>
                        <a:t>　ベッド上の可動性</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algn="ctr"/>
                      <a:r>
                        <a:rPr kumimoji="1" lang="ja-JP" altLang="en-US" sz="1200">
                          <a:solidFill>
                            <a:schemeClr val="tx1"/>
                          </a:solidFill>
                          <a:latin typeface="メイリオ" panose="020B0604030504040204" pitchFamily="50" charset="-128"/>
                          <a:ea typeface="メイリオ" panose="020B0604030504040204" pitchFamily="50" charset="-128"/>
                        </a:rPr>
                        <a:t>０～６</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noFill/>
                  </a:tcPr>
                </a:tc>
                <a:extLst>
                  <a:ext uri="{0D108BD9-81ED-4DB2-BD59-A6C34878D82A}">
                    <a16:rowId xmlns:a16="http://schemas.microsoft.com/office/drawing/2014/main" val="10001"/>
                  </a:ext>
                </a:extLst>
              </a:tr>
              <a:tr h="252000">
                <a:tc>
                  <a:txBody>
                    <a:bodyPr/>
                    <a:lstStyle/>
                    <a:p>
                      <a:r>
                        <a:rPr kumimoji="1" lang="en-US" altLang="ja-JP" sz="1200">
                          <a:solidFill>
                            <a:schemeClr val="tx1"/>
                          </a:solidFill>
                          <a:latin typeface="メイリオ" panose="020B0604030504040204" pitchFamily="50" charset="-128"/>
                          <a:ea typeface="メイリオ" panose="020B0604030504040204" pitchFamily="50" charset="-128"/>
                        </a:rPr>
                        <a:t>b</a:t>
                      </a:r>
                      <a:r>
                        <a:rPr kumimoji="1" lang="ja-JP" altLang="en-US" sz="1200">
                          <a:solidFill>
                            <a:schemeClr val="tx1"/>
                          </a:solidFill>
                          <a:latin typeface="メイリオ" panose="020B0604030504040204" pitchFamily="50" charset="-128"/>
                          <a:ea typeface="メイリオ" panose="020B0604030504040204" pitchFamily="50" charset="-128"/>
                        </a:rPr>
                        <a:t>　移乗</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200">
                          <a:solidFill>
                            <a:schemeClr val="tx1"/>
                          </a:solidFill>
                          <a:latin typeface="メイリオ" panose="020B0604030504040204" pitchFamily="50" charset="-128"/>
                          <a:ea typeface="メイリオ" panose="020B0604030504040204" pitchFamily="50" charset="-128"/>
                        </a:rPr>
                        <a:t>０～６</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extLst>
                  <a:ext uri="{0D108BD9-81ED-4DB2-BD59-A6C34878D82A}">
                    <a16:rowId xmlns:a16="http://schemas.microsoft.com/office/drawing/2014/main" val="10002"/>
                  </a:ext>
                </a:extLst>
              </a:tr>
              <a:tr h="252000">
                <a:tc>
                  <a:txBody>
                    <a:bodyPr/>
                    <a:lstStyle/>
                    <a:p>
                      <a:r>
                        <a:rPr kumimoji="1" lang="en-US" altLang="ja-JP" sz="1200">
                          <a:solidFill>
                            <a:schemeClr val="tx1"/>
                          </a:solidFill>
                          <a:latin typeface="メイリオ" panose="020B0604030504040204" pitchFamily="50" charset="-128"/>
                          <a:ea typeface="メイリオ" panose="020B0604030504040204" pitchFamily="50" charset="-128"/>
                        </a:rPr>
                        <a:t>C</a:t>
                      </a:r>
                      <a:r>
                        <a:rPr kumimoji="1" lang="ja-JP" altLang="en-US" sz="1200">
                          <a:solidFill>
                            <a:schemeClr val="tx1"/>
                          </a:solidFill>
                          <a:latin typeface="メイリオ" panose="020B0604030504040204" pitchFamily="50" charset="-128"/>
                          <a:ea typeface="メイリオ" panose="020B0604030504040204" pitchFamily="50" charset="-128"/>
                        </a:rPr>
                        <a:t>　食事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200">
                          <a:solidFill>
                            <a:schemeClr val="tx1"/>
                          </a:solidFill>
                          <a:latin typeface="メイリオ" panose="020B0604030504040204" pitchFamily="50" charset="-128"/>
                          <a:ea typeface="メイリオ" panose="020B0604030504040204" pitchFamily="50" charset="-128"/>
                        </a:rPr>
                        <a:t>０～６</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extLst>
                  <a:ext uri="{0D108BD9-81ED-4DB2-BD59-A6C34878D82A}">
                    <a16:rowId xmlns:a16="http://schemas.microsoft.com/office/drawing/2014/main" val="10003"/>
                  </a:ext>
                </a:extLst>
              </a:tr>
              <a:tr h="252000">
                <a:tc>
                  <a:txBody>
                    <a:bodyPr/>
                    <a:lstStyle/>
                    <a:p>
                      <a:r>
                        <a:rPr kumimoji="1" lang="en-US" altLang="ja-JP" sz="1200">
                          <a:solidFill>
                            <a:schemeClr val="tx1"/>
                          </a:solidFill>
                          <a:latin typeface="メイリオ" panose="020B0604030504040204" pitchFamily="50" charset="-128"/>
                          <a:ea typeface="メイリオ" panose="020B0604030504040204" pitchFamily="50" charset="-128"/>
                        </a:rPr>
                        <a:t>d</a:t>
                      </a:r>
                      <a:r>
                        <a:rPr kumimoji="1" lang="ja-JP" altLang="en-US" sz="1200">
                          <a:solidFill>
                            <a:schemeClr val="tx1"/>
                          </a:solidFill>
                          <a:latin typeface="メイリオ" panose="020B0604030504040204" pitchFamily="50" charset="-128"/>
                          <a:ea typeface="メイリオ" panose="020B0604030504040204" pitchFamily="50" charset="-128"/>
                        </a:rPr>
                        <a:t>　トイレの使用</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200">
                          <a:solidFill>
                            <a:schemeClr val="tx1"/>
                          </a:solidFill>
                          <a:latin typeface="メイリオ" panose="020B0604030504040204" pitchFamily="50" charset="-128"/>
                          <a:ea typeface="メイリオ" panose="020B0604030504040204" pitchFamily="50" charset="-128"/>
                        </a:rPr>
                        <a:t>０～６</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r h="252000">
                <a:tc>
                  <a:txBody>
                    <a:bodyPr/>
                    <a:lstStyle/>
                    <a:p>
                      <a:pPr algn="ctr"/>
                      <a:r>
                        <a:rPr kumimoji="1" lang="ja-JP" altLang="en-US" sz="1200">
                          <a:solidFill>
                            <a:schemeClr val="tx1"/>
                          </a:solidFill>
                          <a:latin typeface="メイリオ" panose="020B0604030504040204" pitchFamily="50" charset="-128"/>
                          <a:ea typeface="メイリオ" panose="020B0604030504040204" pitchFamily="50" charset="-128"/>
                        </a:rPr>
                        <a:t>（合計点）</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tc>
                  <a:txBody>
                    <a:bodyPr/>
                    <a:lstStyle/>
                    <a:p>
                      <a:pPr algn="ctr"/>
                      <a:r>
                        <a:rPr kumimoji="1" lang="ja-JP" altLang="en-US" sz="1200" dirty="0">
                          <a:solidFill>
                            <a:schemeClr val="tx1"/>
                          </a:solidFill>
                          <a:latin typeface="メイリオ" panose="020B0604030504040204" pitchFamily="50" charset="-128"/>
                          <a:ea typeface="メイリオ" panose="020B0604030504040204" pitchFamily="50" charset="-128"/>
                        </a:rPr>
                        <a:t>０～２４</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10005"/>
                  </a:ext>
                </a:extLst>
              </a:tr>
            </a:tbl>
          </a:graphicData>
        </a:graphic>
      </p:graphicFrame>
      <p:sp>
        <p:nvSpPr>
          <p:cNvPr id="9" name="テキスト ボックス 8">
            <a:extLst>
              <a:ext uri="{FF2B5EF4-FFF2-40B4-BE49-F238E27FC236}">
                <a16:creationId xmlns:a16="http://schemas.microsoft.com/office/drawing/2014/main" id="{A3D73DE9-1070-2BC1-0657-377E4AE73FAE}"/>
              </a:ext>
            </a:extLst>
          </p:cNvPr>
          <p:cNvSpPr txBox="1"/>
          <p:nvPr/>
        </p:nvSpPr>
        <p:spPr>
          <a:xfrm>
            <a:off x="6257937" y="2870323"/>
            <a:ext cx="864096" cy="276999"/>
          </a:xfrm>
          <a:prstGeom prst="rect">
            <a:avLst/>
          </a:prstGeom>
          <a:ln>
            <a:solidFill>
              <a:srgbClr val="0070C0"/>
            </a:solidFill>
          </a:ln>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ADL</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区分</a:t>
            </a:r>
          </a:p>
        </p:txBody>
      </p:sp>
      <p:sp>
        <p:nvSpPr>
          <p:cNvPr id="10" name="正方形/長方形 9">
            <a:extLst>
              <a:ext uri="{FF2B5EF4-FFF2-40B4-BE49-F238E27FC236}">
                <a16:creationId xmlns:a16="http://schemas.microsoft.com/office/drawing/2014/main" id="{C95F9524-FE92-EE03-8387-ACF80AFFB77A}"/>
              </a:ext>
            </a:extLst>
          </p:cNvPr>
          <p:cNvSpPr/>
          <p:nvPr/>
        </p:nvSpPr>
        <p:spPr>
          <a:xfrm>
            <a:off x="6191724" y="3799431"/>
            <a:ext cx="3728864" cy="117724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当日を含む過去３日間の全勤務帯における患者に対する支援のレベルについて，下記の４項目に０～６の範囲で最も近いものを記入し合計する。</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新入院（転棟）の場合は，入院（転棟）後の状態について評価する。</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　０．自立、１．準備のみ、２．観察、３．部分的援助、</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４．広範な援助、５．最大の援助、６．全面依存　）</a:t>
            </a:r>
          </a:p>
        </p:txBody>
      </p:sp>
      <p:sp>
        <p:nvSpPr>
          <p:cNvPr id="11" name="テキスト ボックス 10">
            <a:extLst>
              <a:ext uri="{FF2B5EF4-FFF2-40B4-BE49-F238E27FC236}">
                <a16:creationId xmlns:a16="http://schemas.microsoft.com/office/drawing/2014/main" id="{D7650792-8E49-0140-4DB6-248688DB273A}"/>
              </a:ext>
            </a:extLst>
          </p:cNvPr>
          <p:cNvSpPr txBox="1"/>
          <p:nvPr/>
        </p:nvSpPr>
        <p:spPr>
          <a:xfrm>
            <a:off x="6262999" y="3223032"/>
            <a:ext cx="2979942" cy="600164"/>
          </a:xfrm>
          <a:prstGeom prst="rect">
            <a:avLst/>
          </a:prstGeom>
          <a:noFill/>
          <a:ln w="19050">
            <a:solidFill>
              <a:schemeClr val="tx1"/>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ADL</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区分３：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23</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点以上</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ADL</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区分２：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点以上～</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23</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点未満</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ADL</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区分１：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点未満</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スライド番号プレースホルダー 2">
            <a:extLst>
              <a:ext uri="{FF2B5EF4-FFF2-40B4-BE49-F238E27FC236}">
                <a16:creationId xmlns:a16="http://schemas.microsoft.com/office/drawing/2014/main" id="{862E2475-D168-457A-69E3-3BFC77B367DF}"/>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314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027054911"/>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スライド番号プレースホルダー 4">
            <a:extLst>
              <a:ext uri="{FF2B5EF4-FFF2-40B4-BE49-F238E27FC236}">
                <a16:creationId xmlns:a16="http://schemas.microsoft.com/office/drawing/2014/main" id="{C711A4C0-B993-5E8D-4A19-DEEB4EA50A9A}"/>
              </a:ext>
            </a:extLst>
          </p:cNvPr>
          <p:cNvSpPr txBox="1">
            <a:spLocks noGrp="1"/>
          </p:cNvSpPr>
          <p:nvPr/>
        </p:nvSpPr>
        <p:spPr bwMode="auto">
          <a:xfrm>
            <a:off x="8172450" y="6471047"/>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315</a:t>
            </a:fld>
            <a:endParaRPr lang="en-US" altLang="ja-JP" sz="1600" kern="0" dirty="0">
              <a:solidFill>
                <a:srgbClr val="000000"/>
              </a:solidFill>
              <a:latin typeface="ＭＳ Ｐゴシック" charset="-128"/>
            </a:endParaRPr>
          </a:p>
        </p:txBody>
      </p:sp>
      <p:pic>
        <p:nvPicPr>
          <p:cNvPr id="3" name="図 2">
            <a:extLst>
              <a:ext uri="{FF2B5EF4-FFF2-40B4-BE49-F238E27FC236}">
                <a16:creationId xmlns:a16="http://schemas.microsoft.com/office/drawing/2014/main" id="{6C3E54CA-77CB-3139-47C7-AC70406DD142}"/>
              </a:ext>
            </a:extLst>
          </p:cNvPr>
          <p:cNvPicPr>
            <a:picLocks noChangeAspect="1"/>
          </p:cNvPicPr>
          <p:nvPr/>
        </p:nvPicPr>
        <p:blipFill>
          <a:blip r:embed="rId2"/>
          <a:stretch>
            <a:fillRect/>
          </a:stretch>
        </p:blipFill>
        <p:spPr>
          <a:xfrm>
            <a:off x="1120824" y="760717"/>
            <a:ext cx="7664352" cy="5336567"/>
          </a:xfrm>
          <a:prstGeom prst="rect">
            <a:avLst/>
          </a:prstGeom>
        </p:spPr>
      </p:pic>
      <p:sp>
        <p:nvSpPr>
          <p:cNvPr id="2" name="テキスト ボックス 1">
            <a:extLst>
              <a:ext uri="{FF2B5EF4-FFF2-40B4-BE49-F238E27FC236}">
                <a16:creationId xmlns:a16="http://schemas.microsoft.com/office/drawing/2014/main" id="{4A535D18-19B5-2DB4-36FC-CAAB4A422F4B}"/>
              </a:ext>
            </a:extLst>
          </p:cNvPr>
          <p:cNvSpPr txBox="1"/>
          <p:nvPr/>
        </p:nvSpPr>
        <p:spPr>
          <a:xfrm>
            <a:off x="8521897" y="5792462"/>
            <a:ext cx="306996" cy="317459"/>
          </a:xfrm>
          <a:prstGeom prst="rect">
            <a:avLst/>
          </a:prstGeom>
          <a:solidFill>
            <a:schemeClr val="bg1"/>
          </a:solidFill>
        </p:spPr>
        <p:txBody>
          <a:bodyPr wrap="square" rtlCol="0">
            <a:spAutoFit/>
          </a:bodyPr>
          <a:lstStyle/>
          <a:p>
            <a:endParaRPr lang="ja-JP" altLang="en-US" sz="1463" dirty="0"/>
          </a:p>
        </p:txBody>
      </p:sp>
    </p:spTree>
    <p:extLst>
      <p:ext uri="{BB962C8B-B14F-4D97-AF65-F5344CB8AC3E}">
        <p14:creationId xmlns:p14="http://schemas.microsoft.com/office/powerpoint/2010/main" val="882660901"/>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スライド番号プレースホルダー 4">
            <a:extLst>
              <a:ext uri="{FF2B5EF4-FFF2-40B4-BE49-F238E27FC236}">
                <a16:creationId xmlns:a16="http://schemas.microsoft.com/office/drawing/2014/main" id="{C711A4C0-B993-5E8D-4A19-DEEB4EA50A9A}"/>
              </a:ext>
            </a:extLst>
          </p:cNvPr>
          <p:cNvSpPr txBox="1">
            <a:spLocks noGrp="1"/>
          </p:cNvSpPr>
          <p:nvPr/>
        </p:nvSpPr>
        <p:spPr bwMode="auto">
          <a:xfrm>
            <a:off x="8172450" y="6471047"/>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316</a:t>
            </a:fld>
            <a:endParaRPr lang="en-US" altLang="ja-JP" sz="1600" kern="0" dirty="0">
              <a:solidFill>
                <a:srgbClr val="000000"/>
              </a:solidFill>
              <a:latin typeface="ＭＳ Ｐゴシック" charset="-128"/>
            </a:endParaRPr>
          </a:p>
        </p:txBody>
      </p:sp>
      <p:pic>
        <p:nvPicPr>
          <p:cNvPr id="3" name="図 2">
            <a:extLst>
              <a:ext uri="{FF2B5EF4-FFF2-40B4-BE49-F238E27FC236}">
                <a16:creationId xmlns:a16="http://schemas.microsoft.com/office/drawing/2014/main" id="{E1BA1FEC-FC9E-EE57-FAEC-C120C5CAEFAC}"/>
              </a:ext>
            </a:extLst>
          </p:cNvPr>
          <p:cNvPicPr>
            <a:picLocks noChangeAspect="1"/>
          </p:cNvPicPr>
          <p:nvPr/>
        </p:nvPicPr>
        <p:blipFill>
          <a:blip r:embed="rId2"/>
          <a:stretch>
            <a:fillRect/>
          </a:stretch>
        </p:blipFill>
        <p:spPr>
          <a:xfrm>
            <a:off x="1090395" y="832706"/>
            <a:ext cx="7725210" cy="5358817"/>
          </a:xfrm>
          <a:prstGeom prst="rect">
            <a:avLst/>
          </a:prstGeom>
        </p:spPr>
      </p:pic>
      <p:sp>
        <p:nvSpPr>
          <p:cNvPr id="2" name="テキスト ボックス 1">
            <a:extLst>
              <a:ext uri="{FF2B5EF4-FFF2-40B4-BE49-F238E27FC236}">
                <a16:creationId xmlns:a16="http://schemas.microsoft.com/office/drawing/2014/main" id="{2BC12442-A56C-11C7-DDD0-F2065159D853}"/>
              </a:ext>
            </a:extLst>
          </p:cNvPr>
          <p:cNvSpPr txBox="1"/>
          <p:nvPr/>
        </p:nvSpPr>
        <p:spPr>
          <a:xfrm>
            <a:off x="8508609" y="5884417"/>
            <a:ext cx="306996" cy="317459"/>
          </a:xfrm>
          <a:prstGeom prst="rect">
            <a:avLst/>
          </a:prstGeom>
          <a:solidFill>
            <a:schemeClr val="bg1"/>
          </a:solidFill>
        </p:spPr>
        <p:txBody>
          <a:bodyPr wrap="square" rtlCol="0">
            <a:spAutoFit/>
          </a:bodyPr>
          <a:lstStyle/>
          <a:p>
            <a:endParaRPr lang="ja-JP" altLang="en-US" sz="1463" dirty="0"/>
          </a:p>
        </p:txBody>
      </p:sp>
    </p:spTree>
    <p:extLst>
      <p:ext uri="{BB962C8B-B14F-4D97-AF65-F5344CB8AC3E}">
        <p14:creationId xmlns:p14="http://schemas.microsoft.com/office/powerpoint/2010/main" val="2727393929"/>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正方形/長方形 36">
            <a:extLst>
              <a:ext uri="{FF2B5EF4-FFF2-40B4-BE49-F238E27FC236}">
                <a16:creationId xmlns:a16="http://schemas.microsoft.com/office/drawing/2014/main" id="{B6E2164C-1761-33A1-8424-B4695D683F6E}"/>
              </a:ext>
            </a:extLst>
          </p:cNvPr>
          <p:cNvSpPr/>
          <p:nvPr/>
        </p:nvSpPr>
        <p:spPr>
          <a:xfrm>
            <a:off x="188119" y="4123273"/>
            <a:ext cx="9529762" cy="246008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療養病棟に入院中の患者に対し、静脈経腸栄養ガイドライン等を踏まえた栄養管理に係る説明を実施した上で、新たに経腸栄養を開始した場合に一定期間算定可能な経腸栄養管理加算を新設する。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経腸栄養管理加算（１日につき）</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300</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182563" marR="0" lvl="0" indent="17303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別に厚生労働大臣が定める施設基準に適合しているものとして地方厚生局長等に届け出た保険医療機関が、療養病棟入院基本料を算定している患者について、経腸栄養を開始した場合、入院中１回に限り、経腸栄養を開始した日から７日を限度として所定点数に加算する。この場合において、栄養サポートチーム加算、入院栄養食事指導料、集団栄養食事指導料は別に算定できない。</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栄養サポートチーム加算を届け出ていること又は療養病棟における経腸栄養管理を担当する専任の管理栄養士を１名以上配置していること。</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内視鏡下嚥下機能検査又は嚥下造影を実施する体制を有していること。なお、当該検査等については、耳鼻咽喉科又はリハビリテーション科その他必要な診療科を標榜する他の保険医療機関との協力により確保することでも差し支えない。</a:t>
            </a:r>
          </a:p>
        </p:txBody>
      </p:sp>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療養病棟入院基本料の見直し②</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患者の状態及び必要と考えられる医療機能に応じた入院医療の評価ー⑭　</a:t>
            </a:r>
          </a:p>
        </p:txBody>
      </p:sp>
      <p:sp>
        <p:nvSpPr>
          <p:cNvPr id="4" name="正方形/長方形 3">
            <a:extLst>
              <a:ext uri="{FF2B5EF4-FFF2-40B4-BE49-F238E27FC236}">
                <a16:creationId xmlns:a16="http://schemas.microsoft.com/office/drawing/2014/main" id="{C84CE26C-661C-91DA-B650-D07709E96D5E}"/>
              </a:ext>
            </a:extLst>
          </p:cNvPr>
          <p:cNvSpPr/>
          <p:nvPr/>
        </p:nvSpPr>
        <p:spPr>
          <a:xfrm>
            <a:off x="188119" y="946088"/>
            <a:ext cx="9529762" cy="294735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療養病棟における中心静脈栄養について、患者の疾患及び状態並びに実施した期間に応じた医療区分に見直す。中心静脈栄養を終了後７日間に限り、終了前の医療区分により算定することができる。</a:t>
            </a: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a:extLst>
              <a:ext uri="{FF2B5EF4-FFF2-40B4-BE49-F238E27FC236}">
                <a16:creationId xmlns:a16="http://schemas.microsoft.com/office/drawing/2014/main" id="{12F2A9B4-42CE-563D-C1C8-3B31D48D411C}"/>
              </a:ext>
            </a:extLst>
          </p:cNvPr>
          <p:cNvSpPr/>
          <p:nvPr/>
        </p:nvSpPr>
        <p:spPr>
          <a:xfrm>
            <a:off x="311928" y="782887"/>
            <a:ext cx="3571584"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中心静脈栄養に係る評価の見直し</a:t>
            </a:r>
          </a:p>
        </p:txBody>
      </p:sp>
      <p:sp>
        <p:nvSpPr>
          <p:cNvPr id="12" name="正方形/長方形 11">
            <a:extLst>
              <a:ext uri="{FF2B5EF4-FFF2-40B4-BE49-F238E27FC236}">
                <a16:creationId xmlns:a16="http://schemas.microsoft.com/office/drawing/2014/main" id="{B25D93A0-7507-003B-71E5-F0F7972AAC93}"/>
              </a:ext>
            </a:extLst>
          </p:cNvPr>
          <p:cNvSpPr/>
          <p:nvPr/>
        </p:nvSpPr>
        <p:spPr>
          <a:xfrm>
            <a:off x="3497613" y="1692445"/>
            <a:ext cx="6063899" cy="211007"/>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7" name="正方形/長方形 26">
            <a:extLst>
              <a:ext uri="{FF2B5EF4-FFF2-40B4-BE49-F238E27FC236}">
                <a16:creationId xmlns:a16="http://schemas.microsoft.com/office/drawing/2014/main" id="{829C2E5E-3882-55AF-7EE6-0C5EFE821341}"/>
              </a:ext>
            </a:extLst>
          </p:cNvPr>
          <p:cNvSpPr/>
          <p:nvPr/>
        </p:nvSpPr>
        <p:spPr>
          <a:xfrm>
            <a:off x="3497613" y="1928407"/>
            <a:ext cx="6063899" cy="1908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［施設基準］（概要）</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医療区分３</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中心静脈栄養（療養病棟入院基本料を算定する場合にあっては、広汎性腹膜炎、腸閉塞、難治性嘔吐、難治性下痢、活動性の消化管出血、炎症性腸疾患、短腸症候群、消化管瘻若しくは急性膵炎を有する患者を対象とする場合又は中心静脈栄養を開始した日から</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日以内の場合に実施するものに限る。）</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医療区分２</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中心静脈栄養（広汎性腹膜炎、腸閉塞、難治性嘔吐、難治性下痢、活動性の消化管出血、炎症性腸疾患、短腸症候群、消化管瘻又は急性膵炎を有する患者以外を対象として、中心静脈栄養を開始した日から</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日を超えて実施するものに限る。）</a:t>
            </a:r>
          </a:p>
        </p:txBody>
      </p:sp>
      <p:sp>
        <p:nvSpPr>
          <p:cNvPr id="28" name="右矢印 89">
            <a:extLst>
              <a:ext uri="{FF2B5EF4-FFF2-40B4-BE49-F238E27FC236}">
                <a16:creationId xmlns:a16="http://schemas.microsoft.com/office/drawing/2014/main" id="{DBFB7022-C7D5-2A49-599B-6808CBE5AD04}"/>
              </a:ext>
            </a:extLst>
          </p:cNvPr>
          <p:cNvSpPr/>
          <p:nvPr/>
        </p:nvSpPr>
        <p:spPr>
          <a:xfrm>
            <a:off x="2987660" y="246787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5" name="正方形/長方形 34">
            <a:extLst>
              <a:ext uri="{FF2B5EF4-FFF2-40B4-BE49-F238E27FC236}">
                <a16:creationId xmlns:a16="http://schemas.microsoft.com/office/drawing/2014/main" id="{B7AC67B6-FA24-191E-7261-A0709D339A53}"/>
              </a:ext>
            </a:extLst>
          </p:cNvPr>
          <p:cNvSpPr/>
          <p:nvPr/>
        </p:nvSpPr>
        <p:spPr>
          <a:xfrm>
            <a:off x="311104" y="1692445"/>
            <a:ext cx="2609515" cy="216000"/>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6" name="正方形/長方形 35">
            <a:extLst>
              <a:ext uri="{FF2B5EF4-FFF2-40B4-BE49-F238E27FC236}">
                <a16:creationId xmlns:a16="http://schemas.microsoft.com/office/drawing/2014/main" id="{3AC715B0-3168-3B40-F18F-01963D0B632B}"/>
              </a:ext>
            </a:extLst>
          </p:cNvPr>
          <p:cNvSpPr/>
          <p:nvPr/>
        </p:nvSpPr>
        <p:spPr>
          <a:xfrm>
            <a:off x="311103" y="1928406"/>
            <a:ext cx="2609517" cy="190800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［施設基準］（概要）</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医療区分３</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中心静脈</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注射を実施している状態</a:t>
            </a:r>
          </a:p>
          <a:p>
            <a:pPr marL="176213" marR="0" lvl="0" indent="-17621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医療区分２</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9" name="正方形/長方形 38">
            <a:extLst>
              <a:ext uri="{FF2B5EF4-FFF2-40B4-BE49-F238E27FC236}">
                <a16:creationId xmlns:a16="http://schemas.microsoft.com/office/drawing/2014/main" id="{25FAA200-0C53-8E1D-B64D-49381249A076}"/>
              </a:ext>
            </a:extLst>
          </p:cNvPr>
          <p:cNvSpPr/>
          <p:nvPr/>
        </p:nvSpPr>
        <p:spPr>
          <a:xfrm>
            <a:off x="325671" y="3958099"/>
            <a:ext cx="2594950" cy="394149"/>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経腸栄養管理加算の新設</a:t>
            </a:r>
          </a:p>
        </p:txBody>
      </p:sp>
      <p:sp>
        <p:nvSpPr>
          <p:cNvPr id="6" name="スライド番号プレースホルダー 2">
            <a:extLst>
              <a:ext uri="{FF2B5EF4-FFF2-40B4-BE49-F238E27FC236}">
                <a16:creationId xmlns:a16="http://schemas.microsoft.com/office/drawing/2014/main" id="{C40E9B8D-333A-2E00-1E06-699FA9056D2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317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620504152"/>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スライド番号プレースホルダー 4">
            <a:extLst>
              <a:ext uri="{FF2B5EF4-FFF2-40B4-BE49-F238E27FC236}">
                <a16:creationId xmlns:a16="http://schemas.microsoft.com/office/drawing/2014/main" id="{C711A4C0-B993-5E8D-4A19-DEEB4EA50A9A}"/>
              </a:ext>
            </a:extLst>
          </p:cNvPr>
          <p:cNvSpPr txBox="1">
            <a:spLocks noGrp="1"/>
          </p:cNvSpPr>
          <p:nvPr/>
        </p:nvSpPr>
        <p:spPr bwMode="auto">
          <a:xfrm>
            <a:off x="8172450" y="6488453"/>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318</a:t>
            </a:fld>
            <a:endParaRPr lang="en-US" altLang="ja-JP" sz="1600" kern="0" dirty="0">
              <a:solidFill>
                <a:srgbClr val="000000"/>
              </a:solidFill>
              <a:latin typeface="ＭＳ Ｐゴシック" charset="-128"/>
            </a:endParaRPr>
          </a:p>
        </p:txBody>
      </p:sp>
      <p:pic>
        <p:nvPicPr>
          <p:cNvPr id="3" name="図 2">
            <a:extLst>
              <a:ext uri="{FF2B5EF4-FFF2-40B4-BE49-F238E27FC236}">
                <a16:creationId xmlns:a16="http://schemas.microsoft.com/office/drawing/2014/main" id="{A532060F-9E86-05DC-B53B-841678C4CC34}"/>
              </a:ext>
            </a:extLst>
          </p:cNvPr>
          <p:cNvPicPr>
            <a:picLocks noChangeAspect="1"/>
          </p:cNvPicPr>
          <p:nvPr/>
        </p:nvPicPr>
        <p:blipFill>
          <a:blip r:embed="rId2"/>
          <a:stretch>
            <a:fillRect/>
          </a:stretch>
        </p:blipFill>
        <p:spPr>
          <a:xfrm>
            <a:off x="1325597" y="813519"/>
            <a:ext cx="7534202" cy="5182486"/>
          </a:xfrm>
          <a:prstGeom prst="rect">
            <a:avLst/>
          </a:prstGeom>
        </p:spPr>
      </p:pic>
      <p:sp>
        <p:nvSpPr>
          <p:cNvPr id="2" name="テキスト ボックス 1">
            <a:extLst>
              <a:ext uri="{FF2B5EF4-FFF2-40B4-BE49-F238E27FC236}">
                <a16:creationId xmlns:a16="http://schemas.microsoft.com/office/drawing/2014/main" id="{3FDE0CBC-A6AD-1BA3-98DE-6E5FFFAF0064}"/>
              </a:ext>
            </a:extLst>
          </p:cNvPr>
          <p:cNvSpPr txBox="1"/>
          <p:nvPr/>
        </p:nvSpPr>
        <p:spPr>
          <a:xfrm>
            <a:off x="8521897" y="5792462"/>
            <a:ext cx="306996" cy="317459"/>
          </a:xfrm>
          <a:prstGeom prst="rect">
            <a:avLst/>
          </a:prstGeom>
          <a:solidFill>
            <a:schemeClr val="bg1"/>
          </a:solidFill>
        </p:spPr>
        <p:txBody>
          <a:bodyPr wrap="square" rtlCol="0">
            <a:spAutoFit/>
          </a:bodyPr>
          <a:lstStyle/>
          <a:p>
            <a:endParaRPr lang="ja-JP" altLang="en-US" sz="1463" dirty="0"/>
          </a:p>
        </p:txBody>
      </p:sp>
      <p:sp>
        <p:nvSpPr>
          <p:cNvPr id="4" name="正方形/長方形 3">
            <a:extLst>
              <a:ext uri="{FF2B5EF4-FFF2-40B4-BE49-F238E27FC236}">
                <a16:creationId xmlns:a16="http://schemas.microsoft.com/office/drawing/2014/main" id="{527C3FA1-3A75-381D-009D-D4C2792949C2}"/>
              </a:ext>
            </a:extLst>
          </p:cNvPr>
          <p:cNvSpPr/>
          <p:nvPr/>
        </p:nvSpPr>
        <p:spPr>
          <a:xfrm>
            <a:off x="1201783" y="3997234"/>
            <a:ext cx="7733211" cy="957943"/>
          </a:xfrm>
          <a:prstGeom prst="rect">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2209499277"/>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療養病棟入院基本料の見直し③</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患者の状態及び必要と考えられる医療機能に応じた入院医療の評価ー⑭　</a:t>
            </a:r>
          </a:p>
        </p:txBody>
      </p:sp>
      <p:sp>
        <p:nvSpPr>
          <p:cNvPr id="4" name="正方形/長方形 3">
            <a:extLst>
              <a:ext uri="{FF2B5EF4-FFF2-40B4-BE49-F238E27FC236}">
                <a16:creationId xmlns:a16="http://schemas.microsoft.com/office/drawing/2014/main" id="{C84CE26C-661C-91DA-B650-D07709E96D5E}"/>
              </a:ext>
            </a:extLst>
          </p:cNvPr>
          <p:cNvSpPr/>
          <p:nvPr/>
        </p:nvSpPr>
        <p:spPr>
          <a:xfrm>
            <a:off x="188119" y="944930"/>
            <a:ext cx="9529762" cy="240898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52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医療法に基づく医療療養病床の人員配置標準に係る経過措置の終了を踏まえ、療養病棟入院基本料の注</a:t>
            </a:r>
            <a:r>
              <a:rPr kumimoji="1" lang="en-US" altLang="ja-JP" sz="152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52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に規定する経過措置を廃止した上で、廃止される経過措置のうち、入院患者のうち医療区分三の患者と医療区分二の患者との合計が五割以上の要件については、令和６年９月</a:t>
            </a:r>
            <a:r>
              <a:rPr kumimoji="1" lang="en-US" altLang="ja-JP" sz="152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52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日までの経過措置を設ける。</a:t>
            </a:r>
            <a:endParaRPr kumimoji="1" lang="en-US" altLang="ja-JP" sz="152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a:extLst>
              <a:ext uri="{FF2B5EF4-FFF2-40B4-BE49-F238E27FC236}">
                <a16:creationId xmlns:a16="http://schemas.microsoft.com/office/drawing/2014/main" id="{12F2A9B4-42CE-563D-C1C8-3B31D48D411C}"/>
              </a:ext>
            </a:extLst>
          </p:cNvPr>
          <p:cNvSpPr/>
          <p:nvPr/>
        </p:nvSpPr>
        <p:spPr>
          <a:xfrm>
            <a:off x="311928" y="773362"/>
            <a:ext cx="3571584"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に規定する経過措置の廃止</a:t>
            </a:r>
          </a:p>
        </p:txBody>
      </p:sp>
      <p:sp>
        <p:nvSpPr>
          <p:cNvPr id="6" name="正方形/長方形 5">
            <a:extLst>
              <a:ext uri="{FF2B5EF4-FFF2-40B4-BE49-F238E27FC236}">
                <a16:creationId xmlns:a16="http://schemas.microsoft.com/office/drawing/2014/main" id="{2805F29A-5D1F-F9F9-D3E6-59A6E1BF1FFE}"/>
              </a:ext>
            </a:extLst>
          </p:cNvPr>
          <p:cNvSpPr/>
          <p:nvPr/>
        </p:nvSpPr>
        <p:spPr>
          <a:xfrm>
            <a:off x="7324725" y="1980453"/>
            <a:ext cx="2236786" cy="216000"/>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7" name="正方形/長方形 6">
            <a:extLst>
              <a:ext uri="{FF2B5EF4-FFF2-40B4-BE49-F238E27FC236}">
                <a16:creationId xmlns:a16="http://schemas.microsoft.com/office/drawing/2014/main" id="{78102615-EBB9-8D7E-9C4A-9AA18BFE5002}"/>
              </a:ext>
            </a:extLst>
          </p:cNvPr>
          <p:cNvSpPr/>
          <p:nvPr/>
        </p:nvSpPr>
        <p:spPr>
          <a:xfrm>
            <a:off x="7324725" y="2236755"/>
            <a:ext cx="2236786" cy="1040721"/>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療養病棟入院料</a:t>
            </a: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8" name="右矢印 89">
            <a:extLst>
              <a:ext uri="{FF2B5EF4-FFF2-40B4-BE49-F238E27FC236}">
                <a16:creationId xmlns:a16="http://schemas.microsoft.com/office/drawing/2014/main" id="{7A8771CA-E2DF-556C-3532-77764002C881}"/>
              </a:ext>
            </a:extLst>
          </p:cNvPr>
          <p:cNvSpPr/>
          <p:nvPr/>
        </p:nvSpPr>
        <p:spPr>
          <a:xfrm>
            <a:off x="6775032" y="232625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9" name="正方形/長方形 8">
            <a:extLst>
              <a:ext uri="{FF2B5EF4-FFF2-40B4-BE49-F238E27FC236}">
                <a16:creationId xmlns:a16="http://schemas.microsoft.com/office/drawing/2014/main" id="{038EB2DE-ACF0-C487-9A0A-1D61621E2F3B}"/>
              </a:ext>
            </a:extLst>
          </p:cNvPr>
          <p:cNvSpPr/>
          <p:nvPr/>
        </p:nvSpPr>
        <p:spPr>
          <a:xfrm>
            <a:off x="311103" y="1980453"/>
            <a:ext cx="6339299" cy="216000"/>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0" name="正方形/長方形 9">
            <a:extLst>
              <a:ext uri="{FF2B5EF4-FFF2-40B4-BE49-F238E27FC236}">
                <a16:creationId xmlns:a16="http://schemas.microsoft.com/office/drawing/2014/main" id="{6F62690C-AC1D-2FE3-F388-EBC4303B5F1F}"/>
              </a:ext>
            </a:extLst>
          </p:cNvPr>
          <p:cNvSpPr/>
          <p:nvPr/>
        </p:nvSpPr>
        <p:spPr>
          <a:xfrm>
            <a:off x="311926" y="2238796"/>
            <a:ext cx="6339299" cy="1040721"/>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療養病棟入院料</a:t>
            </a: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a:t>
            </a:r>
            <a:r>
              <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１に規定する病棟以外の病棟であって、注１に規定する療養病棟入院料２の施設基準のうち別に厚生労働大臣が定めるもののみに適合しなくなったものとして地方厚生局長等に届け出た場合（別に厚生労働大臣が定める基準を満たす場合に限る。）に限り、注２の規定にかかわらず、当該病棟に入院している患者（略）の</a:t>
            </a:r>
            <a:r>
              <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分の</a:t>
            </a:r>
            <a:r>
              <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75</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に相当する点数を算定する。</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正方形/長方形 10">
            <a:extLst>
              <a:ext uri="{FF2B5EF4-FFF2-40B4-BE49-F238E27FC236}">
                <a16:creationId xmlns:a16="http://schemas.microsoft.com/office/drawing/2014/main" id="{10B1405F-724D-A076-C80C-944CA36042F1}"/>
              </a:ext>
            </a:extLst>
          </p:cNvPr>
          <p:cNvSpPr/>
          <p:nvPr/>
        </p:nvSpPr>
        <p:spPr>
          <a:xfrm>
            <a:off x="188119" y="3690799"/>
            <a:ext cx="9529762" cy="305290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52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適切なリハビリテーションを推進する観点から、医療区分、</a:t>
            </a:r>
            <a:r>
              <a:rPr kumimoji="1" lang="en-US" altLang="ja-JP" sz="152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ADL</a:t>
            </a:r>
            <a:r>
              <a:rPr kumimoji="1" lang="ja-JP" altLang="en-US" sz="152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区分ともに１である入院料</a:t>
            </a:r>
            <a:r>
              <a:rPr kumimoji="1" lang="en-US" altLang="ja-JP" sz="152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27</a:t>
            </a:r>
            <a:r>
              <a:rPr kumimoji="1" lang="ja-JP" altLang="en-US" sz="152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（従前の入院料Ｉ）について、１日につき２単位を超える疾患別リハビリテーション料を包括範囲に含める。</a:t>
            </a:r>
            <a:endParaRPr kumimoji="1" lang="en-US" altLang="ja-JP" sz="152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6DE9471F-BBAA-748D-B10A-88273E22C169}"/>
              </a:ext>
            </a:extLst>
          </p:cNvPr>
          <p:cNvSpPr/>
          <p:nvPr/>
        </p:nvSpPr>
        <p:spPr>
          <a:xfrm>
            <a:off x="310280" y="3511230"/>
            <a:ext cx="488872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療養病棟における適切なリハビリテーションの推進</a:t>
            </a:r>
          </a:p>
        </p:txBody>
      </p:sp>
      <p:sp>
        <p:nvSpPr>
          <p:cNvPr id="19" name="正方形/長方形 18">
            <a:extLst>
              <a:ext uri="{FF2B5EF4-FFF2-40B4-BE49-F238E27FC236}">
                <a16:creationId xmlns:a16="http://schemas.microsoft.com/office/drawing/2014/main" id="{710ECBE9-8342-A22C-5940-3110E7083027}"/>
              </a:ext>
            </a:extLst>
          </p:cNvPr>
          <p:cNvSpPr/>
          <p:nvPr/>
        </p:nvSpPr>
        <p:spPr>
          <a:xfrm>
            <a:off x="5114925" y="4475911"/>
            <a:ext cx="4479971" cy="216000"/>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0" name="正方形/長方形 19">
            <a:extLst>
              <a:ext uri="{FF2B5EF4-FFF2-40B4-BE49-F238E27FC236}">
                <a16:creationId xmlns:a16="http://schemas.microsoft.com/office/drawing/2014/main" id="{97E9735E-89DF-06C6-6FB4-23D430A807BA}"/>
              </a:ext>
            </a:extLst>
          </p:cNvPr>
          <p:cNvSpPr/>
          <p:nvPr/>
        </p:nvSpPr>
        <p:spPr>
          <a:xfrm>
            <a:off x="5114925" y="4732212"/>
            <a:ext cx="4479971" cy="1923722"/>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療養病棟入院料</a:t>
            </a: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療養病棟入院基本料に含まれるリハビリテーションの費用</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入院中の患者に対する心大血管疾患リハビリテーション料、脳血管疾患等リハビリテーション料、廃用症候群リハビリテーション料、運動器リハビリテーション料又は呼吸器リハビリテーション料であって一日につき二単位を超えるもの（略）の費用（</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療養病棟入院料１の入院料</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27</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および療養病入院料２の入院料</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27</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を算定する日に限る。</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）は、当該入院基本料に含まれるものとする。</a:t>
            </a:r>
          </a:p>
          <a:p>
            <a:pPr marL="176213" marR="0" lvl="0" indent="-176213"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21" name="右矢印 89">
            <a:extLst>
              <a:ext uri="{FF2B5EF4-FFF2-40B4-BE49-F238E27FC236}">
                <a16:creationId xmlns:a16="http://schemas.microsoft.com/office/drawing/2014/main" id="{2F82F815-8B52-A664-405E-9B9DFD6F0347}"/>
              </a:ext>
            </a:extLst>
          </p:cNvPr>
          <p:cNvSpPr/>
          <p:nvPr/>
        </p:nvSpPr>
        <p:spPr>
          <a:xfrm>
            <a:off x="4791076" y="5251780"/>
            <a:ext cx="323849"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2" name="正方形/長方形 21">
            <a:extLst>
              <a:ext uri="{FF2B5EF4-FFF2-40B4-BE49-F238E27FC236}">
                <a16:creationId xmlns:a16="http://schemas.microsoft.com/office/drawing/2014/main" id="{3AF776CF-2DFB-211D-F3E3-7514546781AD}"/>
              </a:ext>
            </a:extLst>
          </p:cNvPr>
          <p:cNvSpPr/>
          <p:nvPr/>
        </p:nvSpPr>
        <p:spPr>
          <a:xfrm>
            <a:off x="310280" y="4475911"/>
            <a:ext cx="4480796" cy="211771"/>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3" name="正方形/長方形 22">
            <a:extLst>
              <a:ext uri="{FF2B5EF4-FFF2-40B4-BE49-F238E27FC236}">
                <a16:creationId xmlns:a16="http://schemas.microsoft.com/office/drawing/2014/main" id="{1C067886-BB66-EA8A-E6FB-78E288678D16}"/>
              </a:ext>
            </a:extLst>
          </p:cNvPr>
          <p:cNvSpPr/>
          <p:nvPr/>
        </p:nvSpPr>
        <p:spPr>
          <a:xfrm>
            <a:off x="311104" y="4734254"/>
            <a:ext cx="4445762" cy="1923721"/>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療養病棟入院料</a:t>
            </a: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療養病棟入院基本料に含まれるリハビリテーションの費用</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入院中の患者に対する心大血管疾患リハビリテーション料、脳血管疾患等リハビリテーション料、廃用症候群リハビリテーション料、運動器リハビリテーション料又は呼吸器リハビリテーション料であって一日につき二単位を超えるもの（略）の費用（</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療養病棟入院基本料の注</a:t>
            </a:r>
            <a:r>
              <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に規定する場合であって、当該入院基本料を算定する患者に対して、一月に一回以上、機能的自立度評価法（</a:t>
            </a:r>
            <a:r>
              <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Functional Independence Measure</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）の測定を行っていないときに限る。</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）は、当該入院基本料に含まれるものとする。</a:t>
            </a:r>
          </a:p>
        </p:txBody>
      </p:sp>
      <p:sp>
        <p:nvSpPr>
          <p:cNvPr id="12" name="スライド番号プレースホルダー 2">
            <a:extLst>
              <a:ext uri="{FF2B5EF4-FFF2-40B4-BE49-F238E27FC236}">
                <a16:creationId xmlns:a16="http://schemas.microsoft.com/office/drawing/2014/main" id="{B6660B07-971A-A6AB-7589-91D401373632}"/>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319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335046920"/>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B6A05A-D8BA-692D-1F9B-C1ABCDDF49FD}"/>
            </a:ext>
          </a:extLst>
        </p:cNvPr>
        <p:cNvGrpSpPr/>
        <p:nvPr/>
      </p:nvGrpSpPr>
      <p:grpSpPr>
        <a:xfrm>
          <a:off x="0" y="0"/>
          <a:ext cx="0" cy="0"/>
          <a:chOff x="0" y="0"/>
          <a:chExt cx="0" cy="0"/>
        </a:xfrm>
      </p:grpSpPr>
      <p:sp>
        <p:nvSpPr>
          <p:cNvPr id="3" name="正方形/長方形 2">
            <a:extLst>
              <a:ext uri="{FF2B5EF4-FFF2-40B4-BE49-F238E27FC236}">
                <a16:creationId xmlns:a16="http://schemas.microsoft.com/office/drawing/2014/main" id="{FCFD852C-737F-AC71-05A9-7A2F20EFCE60}"/>
              </a:ext>
            </a:extLst>
          </p:cNvPr>
          <p:cNvSpPr/>
          <p:nvPr/>
        </p:nvSpPr>
        <p:spPr>
          <a:xfrm>
            <a:off x="692616" y="156634"/>
            <a:ext cx="8520763" cy="752086"/>
          </a:xfrm>
          <a:prstGeom prst="rect">
            <a:avLst/>
          </a:prstGeom>
          <a:solidFill>
            <a:srgbClr val="92D050">
              <a:alpha val="6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中医協における診療側の反論のポイント</a:t>
            </a:r>
            <a:endPar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endParaRPr>
          </a:p>
        </p:txBody>
      </p:sp>
      <p:sp>
        <p:nvSpPr>
          <p:cNvPr id="4" name="正方形/長方形 3">
            <a:extLst>
              <a:ext uri="{FF2B5EF4-FFF2-40B4-BE49-F238E27FC236}">
                <a16:creationId xmlns:a16="http://schemas.microsoft.com/office/drawing/2014/main" id="{76A6AB16-2224-E844-8127-08D83E5FB015}"/>
              </a:ext>
            </a:extLst>
          </p:cNvPr>
          <p:cNvSpPr/>
          <p:nvPr/>
        </p:nvSpPr>
        <p:spPr>
          <a:xfrm>
            <a:off x="263474" y="980728"/>
            <a:ext cx="9379046" cy="4248472"/>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685800" rtl="0" eaLnBrk="1" fontAlgn="auto" latinLnBrk="0" hangingPunct="1">
              <a:lnSpc>
                <a:spcPts val="22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診療側委員は、支払側の主張に対して、その都度、全力で打ち返し、各診療報酬項目の歴史的な経緯と</a:t>
            </a:r>
            <a:endParaRPr kumimoji="1" lang="en-US" altLang="ja-JP"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2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重要性を主張。</a:t>
            </a:r>
            <a:endParaRPr kumimoji="1" lang="en-US" altLang="ja-JP"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2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endParaRPr>
          </a:p>
          <a:p>
            <a:pPr marL="0" marR="0" lvl="0" indent="0" algn="l" defTabSz="685800" rtl="0" eaLnBrk="1" fontAlgn="auto" latinLnBrk="0" hangingPunct="1">
              <a:lnSpc>
                <a:spcPts val="24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特に強調した点</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685800" rtl="0" eaLnBrk="1" fontAlgn="auto" latinLnBrk="0" hangingPunct="1">
              <a:lnSpc>
                <a:spcPts val="24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それぞれの点数が設定された時点で、きちんと整理を行いながら、対象疾患への関わりや機能の違い</a:t>
            </a:r>
            <a:endPar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685800" rtl="0" eaLnBrk="1" fontAlgn="auto" latinLnBrk="0" hangingPunct="1">
              <a:lnSpc>
                <a:spcPts val="24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について理解した上で、中医協において答申がなされ、これまで細かな疑義解釈を積み重ねてきた。</a:t>
            </a:r>
          </a:p>
          <a:p>
            <a:pPr marL="0" marR="0" lvl="0" indent="0" algn="l" defTabSz="685800" rtl="0" eaLnBrk="1" fontAlgn="auto" latinLnBrk="0" hangingPunct="1">
              <a:lnSpc>
                <a:spcPts val="24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したがって、１つの病名に対し、複数の点数が存在する場合、医療機関の特性、体制、患者の状況、</a:t>
            </a:r>
            <a:endPar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685800" rtl="0" eaLnBrk="1" fontAlgn="auto" latinLnBrk="0" hangingPunct="1">
              <a:lnSpc>
                <a:spcPts val="24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そして診療内容等に応じて適切な点数が選択されており、疾患が同じだから、すべてまとめていいとい</a:t>
            </a:r>
            <a:endPar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685800" rtl="0" eaLnBrk="1" fontAlgn="auto" latinLnBrk="0" hangingPunct="1">
              <a:lnSpc>
                <a:spcPts val="24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うことにはならない。ある意味、医療費の適正な配分効果もあり、非常に優れた仕組になっている。</a:t>
            </a:r>
          </a:p>
          <a:p>
            <a:pPr marL="0" marR="0" lvl="0" indent="0" algn="l" defTabSz="685800" rtl="0" eaLnBrk="1" fontAlgn="auto" latinLnBrk="0" hangingPunct="1">
              <a:lnSpc>
                <a:spcPts val="24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単に疾患が重なっているからという理由で、生活習慣病管理料にまとめることになれば、現在の疾患</a:t>
            </a:r>
            <a:endPar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685800" rtl="0" eaLnBrk="1" fontAlgn="auto" latinLnBrk="0" hangingPunct="1">
              <a:lnSpc>
                <a:spcPts val="24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管理との違いを反映できず、患者さんの治療機会が失われたり、初期の段階での発見の機会を失った</a:t>
            </a:r>
            <a:endPar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685800" rtl="0" eaLnBrk="1" fontAlgn="auto" latinLnBrk="0" hangingPunct="1">
              <a:lnSpc>
                <a:spcPts val="24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り、結果的に疾患の重症化や医療費増につながる懸念がある。</a:t>
            </a:r>
          </a:p>
        </p:txBody>
      </p:sp>
      <p:sp>
        <p:nvSpPr>
          <p:cNvPr id="6" name="スライド番号プレースホルダー 2">
            <a:extLst>
              <a:ext uri="{FF2B5EF4-FFF2-40B4-BE49-F238E27FC236}">
                <a16:creationId xmlns:a16="http://schemas.microsoft.com/office/drawing/2014/main" id="{C28B55E9-3A14-7ACF-2915-AFE889F0C72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Segoe UI"/>
                <a:ea typeface="メイリオ"/>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1" lang="ja-JP" altLang="en-US" sz="1600" b="0" i="0" u="none" strike="noStrike" kern="1200" cap="none" spc="0" normalizeH="0" baseline="0" noProof="0" dirty="0">
              <a:ln>
                <a:noFill/>
              </a:ln>
              <a:solidFill>
                <a:prstClr val="black"/>
              </a:solidFill>
              <a:effectLst/>
              <a:uLnTx/>
              <a:uFillTx/>
              <a:latin typeface="Segoe UI"/>
              <a:ea typeface="メイリオ"/>
              <a:cs typeface="+mn-cs"/>
            </a:endParaRPr>
          </a:p>
        </p:txBody>
      </p:sp>
    </p:spTree>
    <p:extLst>
      <p:ext uri="{BB962C8B-B14F-4D97-AF65-F5344CB8AC3E}">
        <p14:creationId xmlns:p14="http://schemas.microsoft.com/office/powerpoint/2010/main" val="3112275094"/>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療養病棟入院基本料に係る医療区分について</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患者の状態及び必要と考えられる医療機能に応じた入院医療の評価ー⑭</a:t>
            </a:r>
          </a:p>
        </p:txBody>
      </p:sp>
      <p:graphicFrame>
        <p:nvGraphicFramePr>
          <p:cNvPr id="3" name="表 4">
            <a:extLst>
              <a:ext uri="{FF2B5EF4-FFF2-40B4-BE49-F238E27FC236}">
                <a16:creationId xmlns:a16="http://schemas.microsoft.com/office/drawing/2014/main" id="{37577260-C884-4368-A6DB-B6D0077C9223}"/>
              </a:ext>
            </a:extLst>
          </p:cNvPr>
          <p:cNvGraphicFramePr>
            <a:graphicFrameLocks noGrp="1"/>
          </p:cNvGraphicFramePr>
          <p:nvPr/>
        </p:nvGraphicFramePr>
        <p:xfrm>
          <a:off x="144966" y="789742"/>
          <a:ext cx="9656956" cy="5887740"/>
        </p:xfrm>
        <a:graphic>
          <a:graphicData uri="http://schemas.openxmlformats.org/drawingml/2006/table">
            <a:tbl>
              <a:tblPr firstRow="1" bandRow="1">
                <a:tableStyleId>{5C22544A-7EE6-4342-B048-85BDC9FD1C3A}</a:tableStyleId>
              </a:tblPr>
              <a:tblGrid>
                <a:gridCol w="397640">
                  <a:extLst>
                    <a:ext uri="{9D8B030D-6E8A-4147-A177-3AD203B41FA5}">
                      <a16:colId xmlns:a16="http://schemas.microsoft.com/office/drawing/2014/main" val="2767021199"/>
                    </a:ext>
                  </a:extLst>
                </a:gridCol>
                <a:gridCol w="1692807">
                  <a:extLst>
                    <a:ext uri="{9D8B030D-6E8A-4147-A177-3AD203B41FA5}">
                      <a16:colId xmlns:a16="http://schemas.microsoft.com/office/drawing/2014/main" val="837933118"/>
                    </a:ext>
                  </a:extLst>
                </a:gridCol>
                <a:gridCol w="2191621">
                  <a:extLst>
                    <a:ext uri="{9D8B030D-6E8A-4147-A177-3AD203B41FA5}">
                      <a16:colId xmlns:a16="http://schemas.microsoft.com/office/drawing/2014/main" val="366193601"/>
                    </a:ext>
                  </a:extLst>
                </a:gridCol>
                <a:gridCol w="5374888">
                  <a:extLst>
                    <a:ext uri="{9D8B030D-6E8A-4147-A177-3AD203B41FA5}">
                      <a16:colId xmlns:a16="http://schemas.microsoft.com/office/drawing/2014/main" val="724248486"/>
                    </a:ext>
                  </a:extLst>
                </a:gridCol>
              </a:tblGrid>
              <a:tr h="320163">
                <a:tc>
                  <a:txBody>
                    <a:bodyPr/>
                    <a:lstStyle/>
                    <a:p>
                      <a:pPr algn="ctr"/>
                      <a:endParaRPr kumimoji="1" lang="ja-JP" altLang="en-US" sz="1050" b="1">
                        <a:solidFill>
                          <a:schemeClr val="tx1"/>
                        </a:solidFill>
                        <a:latin typeface="メイリオ" panose="020B0604030504040204" pitchFamily="50" charset="-128"/>
                        <a:ea typeface="メイリオ" panose="020B0604030504040204" pitchFamily="50" charset="-128"/>
                      </a:endParaRPr>
                    </a:p>
                  </a:txBody>
                  <a:tcPr vert="eaVert"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tc gridSpan="2">
                  <a:txBody>
                    <a:bodyPr/>
                    <a:lstStyle/>
                    <a:p>
                      <a:pPr algn="ctr"/>
                      <a:r>
                        <a:rPr kumimoji="1" lang="ja-JP" altLang="en-US" sz="1050" b="1">
                          <a:solidFill>
                            <a:schemeClr val="tx1"/>
                          </a:solidFill>
                          <a:latin typeface="メイリオ" panose="020B0604030504040204" pitchFamily="50" charset="-128"/>
                          <a:ea typeface="メイリオ" panose="020B0604030504040204" pitchFamily="50" charset="-128"/>
                        </a:rPr>
                        <a:t>疾患・状態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tc hMerge="1">
                  <a:txBody>
                    <a:bodyPr/>
                    <a:lstStyle/>
                    <a:p>
                      <a:pPr algn="ctr"/>
                      <a:r>
                        <a:rPr kumimoji="1" lang="ja-JP" altLang="en-US" sz="1050" b="1">
                          <a:solidFill>
                            <a:schemeClr val="tx1"/>
                          </a:solidFill>
                          <a:latin typeface="メイリオ" panose="020B0604030504040204" pitchFamily="50" charset="-128"/>
                          <a:ea typeface="メイリオ" panose="020B0604030504040204" pitchFamily="50" charset="-128"/>
                        </a:rPr>
                        <a:t>疾患・状態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kumimoji="1" lang="ja-JP" altLang="en-US" sz="1050" b="1">
                          <a:solidFill>
                            <a:schemeClr val="tx1"/>
                          </a:solidFill>
                          <a:latin typeface="メイリオ" panose="020B0604030504040204" pitchFamily="50" charset="-128"/>
                          <a:ea typeface="メイリオ" panose="020B0604030504040204" pitchFamily="50" charset="-128"/>
                        </a:rPr>
                        <a:t>処置等</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296050924"/>
                  </a:ext>
                </a:extLst>
              </a:tr>
              <a:tr h="1378670">
                <a:tc>
                  <a:txBody>
                    <a:bodyPr/>
                    <a:lstStyle/>
                    <a:p>
                      <a:pPr algn="ctr"/>
                      <a:r>
                        <a:rPr kumimoji="1" lang="ja-JP" altLang="en-US" sz="1050" b="1">
                          <a:solidFill>
                            <a:schemeClr val="tx1"/>
                          </a:solidFill>
                          <a:latin typeface="メイリオ" panose="020B0604030504040204" pitchFamily="50" charset="-128"/>
                          <a:ea typeface="メイリオ" panose="020B0604030504040204" pitchFamily="50" charset="-128"/>
                        </a:rPr>
                        <a:t>医療区分３</a:t>
                      </a:r>
                    </a:p>
                  </a:txBody>
                  <a:tcPr vert="eaVert"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algn="l"/>
                      <a:r>
                        <a:rPr kumimoji="1" lang="ja-JP" altLang="en-US" sz="1050" b="0">
                          <a:solidFill>
                            <a:schemeClr val="tx1"/>
                          </a:solidFill>
                          <a:latin typeface="メイリオ" panose="020B0604030504040204" pitchFamily="50" charset="-128"/>
                          <a:ea typeface="メイリオ" panose="020B0604030504040204" pitchFamily="50" charset="-128"/>
                        </a:rPr>
                        <a:t>・スモン　</a:t>
                      </a:r>
                      <a:endParaRPr kumimoji="1" lang="en-US" altLang="ja-JP" sz="1050" b="0">
                        <a:solidFill>
                          <a:schemeClr val="tx1"/>
                        </a:solidFill>
                        <a:latin typeface="メイリオ" panose="020B0604030504040204" pitchFamily="50" charset="-128"/>
                        <a:ea typeface="メイリオ" panose="020B0604030504040204" pitchFamily="50" charset="-128"/>
                      </a:endParaRPr>
                    </a:p>
                    <a:p>
                      <a:pPr marL="92075" indent="-92075" algn="l"/>
                      <a:r>
                        <a:rPr kumimoji="1" lang="ja-JP" altLang="en-US" sz="1050" b="0">
                          <a:solidFill>
                            <a:schemeClr val="tx1"/>
                          </a:solidFill>
                          <a:latin typeface="メイリオ" panose="020B0604030504040204" pitchFamily="50" charset="-128"/>
                          <a:ea typeface="メイリオ" panose="020B0604030504040204" pitchFamily="50" charset="-128"/>
                        </a:rPr>
                        <a:t>・医師及び看護職員により、常時、監視及び管理を実施している状態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kumimoji="1" lang="ja-JP" altLang="en-US" sz="1050" b="1">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88900" indent="-88900" algn="l"/>
                      <a:r>
                        <a:rPr kumimoji="1" lang="ja-JP" altLang="en-US" sz="1050" b="0">
                          <a:solidFill>
                            <a:schemeClr val="tx1"/>
                          </a:solidFill>
                          <a:latin typeface="メイリオ" panose="020B0604030504040204" pitchFamily="50" charset="-128"/>
                          <a:ea typeface="メイリオ" panose="020B0604030504040204" pitchFamily="50" charset="-128"/>
                        </a:rPr>
                        <a:t>・中心静脈栄養</a:t>
                      </a:r>
                      <a:r>
                        <a:rPr kumimoji="1" lang="ja-JP" altLang="en-US" sz="1050" b="1" u="sng">
                          <a:solidFill>
                            <a:srgbClr val="0070C0"/>
                          </a:solidFill>
                          <a:latin typeface="メイリオ" panose="020B0604030504040204" pitchFamily="50" charset="-128"/>
                          <a:ea typeface="メイリオ" panose="020B0604030504040204" pitchFamily="50" charset="-128"/>
                        </a:rPr>
                        <a:t>（療養病棟入院基本料を算定する場合にあっては、広汎性腹膜炎、腸閉塞、難治性嘔吐、難治性下痢、活動性の消化管出血、炎症性腸疾患、短腸症候群、消化管瘻若しくは急性膵炎を有する患者を対象とする場合又は中心静脈栄養を開始した日から</a:t>
                      </a:r>
                      <a:r>
                        <a:rPr kumimoji="1" lang="en-US" altLang="ja-JP" sz="1050" b="1" u="sng">
                          <a:solidFill>
                            <a:srgbClr val="0070C0"/>
                          </a:solidFill>
                          <a:latin typeface="メイリオ" panose="020B0604030504040204" pitchFamily="50" charset="-128"/>
                          <a:ea typeface="メイリオ" panose="020B0604030504040204" pitchFamily="50" charset="-128"/>
                        </a:rPr>
                        <a:t>30</a:t>
                      </a:r>
                      <a:r>
                        <a:rPr kumimoji="1" lang="ja-JP" altLang="en-US" sz="1050" b="1" u="sng">
                          <a:solidFill>
                            <a:srgbClr val="0070C0"/>
                          </a:solidFill>
                          <a:latin typeface="メイリオ" panose="020B0604030504040204" pitchFamily="50" charset="-128"/>
                          <a:ea typeface="メイリオ" panose="020B0604030504040204" pitchFamily="50" charset="-128"/>
                        </a:rPr>
                        <a:t>日以内の場合に実施するものに限る）</a:t>
                      </a:r>
                      <a:endParaRPr kumimoji="1" lang="en-US" altLang="ja-JP" sz="1050" b="1" u="sng">
                        <a:solidFill>
                          <a:srgbClr val="0070C0"/>
                        </a:solidFill>
                        <a:latin typeface="メイリオ" panose="020B0604030504040204" pitchFamily="50" charset="-128"/>
                        <a:ea typeface="メイリオ" panose="020B0604030504040204" pitchFamily="50" charset="-128"/>
                      </a:endParaRPr>
                    </a:p>
                    <a:p>
                      <a:pPr marL="88900" indent="-88900" algn="l"/>
                      <a:r>
                        <a:rPr kumimoji="1" lang="ja-JP" altLang="en-US" sz="1050" b="0">
                          <a:solidFill>
                            <a:schemeClr val="tx1"/>
                          </a:solidFill>
                          <a:latin typeface="メイリオ" panose="020B0604030504040204" pitchFamily="50" charset="-128"/>
                          <a:ea typeface="メイリオ" panose="020B0604030504040204" pitchFamily="50" charset="-128"/>
                        </a:rPr>
                        <a:t>・二十四時間持続点滴</a:t>
                      </a:r>
                    </a:p>
                    <a:p>
                      <a:pPr marL="88900" indent="-88900" algn="l"/>
                      <a:r>
                        <a:rPr kumimoji="1" lang="ja-JP" altLang="en-US" sz="1050" b="0">
                          <a:solidFill>
                            <a:schemeClr val="tx1"/>
                          </a:solidFill>
                          <a:latin typeface="メイリオ" panose="020B0604030504040204" pitchFamily="50" charset="-128"/>
                          <a:ea typeface="メイリオ" panose="020B0604030504040204" pitchFamily="50" charset="-128"/>
                        </a:rPr>
                        <a:t>・人工呼吸器の使用　</a:t>
                      </a:r>
                      <a:endParaRPr kumimoji="1" lang="en-US" altLang="ja-JP" sz="1050" b="0">
                        <a:solidFill>
                          <a:schemeClr val="tx1"/>
                        </a:solidFill>
                        <a:latin typeface="メイリオ" panose="020B0604030504040204" pitchFamily="50" charset="-128"/>
                        <a:ea typeface="メイリオ" panose="020B0604030504040204" pitchFamily="50" charset="-128"/>
                      </a:endParaRPr>
                    </a:p>
                    <a:p>
                      <a:pPr marL="88900" indent="-88900" algn="l"/>
                      <a:r>
                        <a:rPr kumimoji="1" lang="ja-JP" altLang="en-US" sz="1050" b="0">
                          <a:solidFill>
                            <a:schemeClr val="tx1"/>
                          </a:solidFill>
                          <a:latin typeface="メイリオ" panose="020B0604030504040204" pitchFamily="50" charset="-128"/>
                          <a:ea typeface="メイリオ" panose="020B0604030504040204" pitchFamily="50" charset="-128"/>
                        </a:rPr>
                        <a:t>・ドレーン法又は胸腔若しくは腹腔の洗浄</a:t>
                      </a:r>
                      <a:endParaRPr kumimoji="1" lang="en-US" altLang="ja-JP" sz="1050" b="0">
                        <a:solidFill>
                          <a:schemeClr val="tx1"/>
                        </a:solidFill>
                        <a:latin typeface="メイリオ" panose="020B0604030504040204" pitchFamily="50" charset="-128"/>
                        <a:ea typeface="メイリオ" panose="020B0604030504040204" pitchFamily="50" charset="-128"/>
                      </a:endParaRPr>
                    </a:p>
                    <a:p>
                      <a:pPr marL="88900" indent="-88900" algn="l"/>
                      <a:r>
                        <a:rPr kumimoji="1" lang="ja-JP" altLang="en-US" sz="1050" b="0">
                          <a:solidFill>
                            <a:schemeClr val="tx1"/>
                          </a:solidFill>
                          <a:latin typeface="メイリオ" panose="020B0604030504040204" pitchFamily="50" charset="-128"/>
                          <a:ea typeface="メイリオ" panose="020B0604030504040204" pitchFamily="50" charset="-128"/>
                        </a:rPr>
                        <a:t>・気管切開又は気管内挿管（発熱を伴う状態の患者に対するものに限る）　　</a:t>
                      </a:r>
                      <a:endParaRPr kumimoji="1" lang="en-US" altLang="ja-JP" sz="1050" b="0">
                        <a:solidFill>
                          <a:schemeClr val="tx1"/>
                        </a:solidFill>
                        <a:latin typeface="メイリオ" panose="020B0604030504040204" pitchFamily="50" charset="-128"/>
                        <a:ea typeface="メイリオ" panose="020B0604030504040204" pitchFamily="50" charset="-128"/>
                      </a:endParaRPr>
                    </a:p>
                    <a:p>
                      <a:pPr marL="88900" indent="-88900" algn="l"/>
                      <a:r>
                        <a:rPr kumimoji="1" lang="ja-JP" altLang="en-US" sz="1050" b="0">
                          <a:solidFill>
                            <a:schemeClr val="tx1"/>
                          </a:solidFill>
                          <a:latin typeface="メイリオ" panose="020B0604030504040204" pitchFamily="50" charset="-128"/>
                          <a:ea typeface="メイリオ" panose="020B0604030504040204" pitchFamily="50" charset="-128"/>
                        </a:rPr>
                        <a:t>・酸素療法（密度の高い治療を要する状態の患者に対するものに限る）</a:t>
                      </a:r>
                    </a:p>
                    <a:p>
                      <a:pPr marL="88900" indent="-88900" algn="l"/>
                      <a:r>
                        <a:rPr kumimoji="1" lang="ja-JP" altLang="en-US" sz="1050" b="0">
                          <a:solidFill>
                            <a:schemeClr val="tx1"/>
                          </a:solidFill>
                          <a:latin typeface="メイリオ" panose="020B0604030504040204" pitchFamily="50" charset="-128"/>
                          <a:ea typeface="メイリオ" panose="020B0604030504040204" pitchFamily="50" charset="-128"/>
                        </a:rPr>
                        <a:t>・感染症の治療の必要性から実施する隔離室での管理</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30527029"/>
                  </a:ext>
                </a:extLst>
              </a:tr>
              <a:tr h="2943647">
                <a:tc>
                  <a:txBody>
                    <a:bodyPr/>
                    <a:lstStyle/>
                    <a:p>
                      <a:pPr algn="ctr"/>
                      <a:r>
                        <a:rPr kumimoji="1" lang="ja-JP" altLang="en-US" sz="1050" b="1">
                          <a:solidFill>
                            <a:schemeClr val="tx1"/>
                          </a:solidFill>
                          <a:latin typeface="メイリオ" panose="020B0604030504040204" pitchFamily="50" charset="-128"/>
                          <a:ea typeface="メイリオ" panose="020B0604030504040204" pitchFamily="50" charset="-128"/>
                        </a:rPr>
                        <a:t>医療区分２</a:t>
                      </a:r>
                    </a:p>
                  </a:txBody>
                  <a:tcPr vert="eaVert"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・筋ジストロフィー症</a:t>
                      </a: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・多発性硬化症</a:t>
                      </a:r>
                      <a:endPar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・筋萎縮性側索硬化症、</a:t>
                      </a:r>
                      <a:endPar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・パーキンソン病関連疾患（進行性核上性麻痺、大脳皮質基底核変性症、パーキンソン病（ホーエン・ヤールの重症度分類がステージ三以上であって生活機能障害度が</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Ⅱ</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度又は</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Ⅲ</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度の状態に限る。））</a:t>
                      </a:r>
                      <a:endPar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・その他の指定難病等（スモンを除く。）</a:t>
                      </a: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・脊髄損傷</a:t>
                      </a:r>
                      <a:endPar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（頸椎損傷を原因とする麻痺が四肢全てに認められる場合に限る。）</a:t>
                      </a:r>
                      <a:endPar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・慢性閉塞性肺疾患</a:t>
                      </a:r>
                      <a:endPar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（ヒュー・ジョーンズの分類が</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Ⅴ</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度の状態に該当する場合に限る。）</a:t>
                      </a:r>
                      <a:endPar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・悪性腫瘍</a:t>
                      </a:r>
                      <a:endPar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（医療用麻薬等の薬剤投与による疼痛コントロールが必要な場合に限る。）</a:t>
                      </a:r>
                      <a:endPar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・消化管等の体内からの出血が反復継続している状態</a:t>
                      </a:r>
                      <a:endPar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・他者に対する暴行が毎日認められる状態</a:t>
                      </a:r>
                      <a:endPar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kumimoji="1" lang="ja-JP" altLang="en-US" sz="1050" b="1">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50" b="1" i="0" u="sng" strike="noStrike" kern="1200" cap="none" spc="0" normalizeH="0" baseline="0" noProof="0" dirty="0">
                          <a:ln>
                            <a:noFill/>
                          </a:ln>
                          <a:solidFill>
                            <a:srgbClr val="0070C0"/>
                          </a:solidFill>
                          <a:effectLst/>
                          <a:uLnTx/>
                          <a:uFillTx/>
                          <a:latin typeface="Meiryo UI" panose="020B0604030504040204" pitchFamily="50" charset="-128"/>
                          <a:ea typeface="Meiryo UI" panose="020B0604030504040204" pitchFamily="50" charset="-128"/>
                          <a:cs typeface="+mn-cs"/>
                        </a:rPr>
                        <a:t>中心静脈栄養（広汎性腹膜炎、腸閉塞、難治性嘔吐、難治性下痢、活動性の消化管出血、炎症性腸疾患、短腸症候群、消化管瘻又は急性膵炎を有する患者以外を対象として、中心静脈栄養を開始した日から</a:t>
                      </a:r>
                      <a:r>
                        <a:rPr kumimoji="1" lang="en-US" altLang="ja-JP" sz="1050" b="1" i="0" u="sng" strike="noStrike" kern="1200" cap="none" spc="0" normalizeH="0" baseline="0" noProof="0" dirty="0">
                          <a:ln>
                            <a:noFill/>
                          </a:ln>
                          <a:solidFill>
                            <a:srgbClr val="0070C0"/>
                          </a:solidFill>
                          <a:effectLst/>
                          <a:uLnTx/>
                          <a:uFillTx/>
                          <a:latin typeface="Meiryo UI" panose="020B0604030504040204" pitchFamily="50" charset="-128"/>
                          <a:ea typeface="Meiryo UI" panose="020B0604030504040204" pitchFamily="50" charset="-128"/>
                          <a:cs typeface="+mn-cs"/>
                        </a:rPr>
                        <a:t>30</a:t>
                      </a:r>
                      <a:r>
                        <a:rPr kumimoji="1" lang="ja-JP" altLang="en-US" sz="1050" b="1" i="0" u="sng" strike="noStrike" kern="1200" cap="none" spc="0" normalizeH="0" baseline="0" noProof="0" dirty="0">
                          <a:ln>
                            <a:noFill/>
                          </a:ln>
                          <a:solidFill>
                            <a:srgbClr val="0070C0"/>
                          </a:solidFill>
                          <a:effectLst/>
                          <a:uLnTx/>
                          <a:uFillTx/>
                          <a:latin typeface="Meiryo UI" panose="020B0604030504040204" pitchFamily="50" charset="-128"/>
                          <a:ea typeface="Meiryo UI" panose="020B0604030504040204" pitchFamily="50" charset="-128"/>
                          <a:cs typeface="+mn-cs"/>
                        </a:rPr>
                        <a:t>日を超えて実施するものに限る）</a:t>
                      </a:r>
                      <a:endParaRPr kumimoji="1" lang="en-US" altLang="ja-JP" sz="1050" b="1" i="0" u="sng" strike="noStrike" kern="1200" cap="none" spc="0" normalizeH="0" baseline="0" noProof="0" dirty="0">
                        <a:ln>
                          <a:noFill/>
                        </a:ln>
                        <a:solidFill>
                          <a:srgbClr val="0070C0"/>
                        </a:solidFill>
                        <a:effectLst/>
                        <a:uLnTx/>
                        <a:uFillTx/>
                        <a:latin typeface="Meiryo UI" panose="020B0604030504040204" pitchFamily="50" charset="-128"/>
                        <a:ea typeface="Meiryo UI"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・肺炎に対する治療</a:t>
                      </a:r>
                      <a:endPar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・尿路感染症に対する治療</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・傷病等によるリハビリテーション（原因となる傷病等の発症後、三十日以内の場合で、実際にリハビリテーションを行っている場合に限る）</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・脱水に対する治療（発熱を伴う状態の患者に対するものに限る）　　</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・頻回の嘔吐に対する治療（発熱を伴う状態の患者に対するものに限る）</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・褥瘡に対する治療（皮膚層の部分的喪失が認められる場合又は褥瘡が二箇所以上に認められる場合に限る。）</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・末梢循環障害による下肢末端の開放創に対する治療</a:t>
                      </a:r>
                      <a:endPar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・せん妄に対する治療</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・うつ症状に対する治療を　</a:t>
                      </a:r>
                      <a:endPar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・人工腎臓、持続緩徐式血液濾過、腹膜灌流又は血漿交換療法</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・経鼻胃管や胃瘻等の経腸栄養（発熱又は嘔吐を伴う状態の患者に対するものに限る</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endPar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・一日八回以上の喀痰</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かくたん</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吸引</a:t>
                      </a:r>
                      <a:endPar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・気管切開又は気管内挿管が行われている状態（発熱を伴う状態を除く）　</a:t>
                      </a:r>
                      <a:endPar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・頻回の血糖検査</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・創傷（手術創や感染創を含む。）、皮膚潰瘍又は下腿</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たい</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若しくは足部の蜂巣炎、膿</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のう</a:t>
                      </a:r>
                      <a:r>
                        <a:rPr kumimoji="1" lang="en-US" altLang="ja-JP"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等の感染症に対する治療を</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・酸素療法（密度の高い治療を要する状態を除く）　</a:t>
                      </a:r>
                      <a:r>
                        <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606482764"/>
                  </a:ext>
                </a:extLst>
              </a:tr>
              <a:tr h="264057">
                <a:tc gridSpan="2">
                  <a:txBody>
                    <a:bodyPr/>
                    <a:lstStyle/>
                    <a:p>
                      <a:pPr algn="ctr"/>
                      <a:r>
                        <a:rPr kumimoji="1" lang="ja-JP" altLang="en-US" sz="1050" b="1">
                          <a:solidFill>
                            <a:schemeClr val="tx1"/>
                          </a:solidFill>
                          <a:latin typeface="メイリオ" panose="020B0604030504040204" pitchFamily="50" charset="-128"/>
                          <a:ea typeface="メイリオ" panose="020B0604030504040204" pitchFamily="50" charset="-128"/>
                        </a:rPr>
                        <a:t>医療区分１</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algn="ctr"/>
                      <a:endParaRPr kumimoji="1" lang="ja-JP" altLang="en-US" sz="1050">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algn="ctr"/>
                      <a:r>
                        <a:rPr kumimoji="1" lang="ja-JP" altLang="en-US" sz="1050" dirty="0">
                          <a:solidFill>
                            <a:schemeClr val="tx1"/>
                          </a:solidFill>
                          <a:latin typeface="メイリオ" panose="020B0604030504040204" pitchFamily="50" charset="-128"/>
                          <a:ea typeface="メイリオ" panose="020B0604030504040204" pitchFamily="50" charset="-128"/>
                        </a:rPr>
                        <a:t>医療区分２・３に該当しない者</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sz="1050">
                        <a:solidFill>
                          <a:schemeClr val="tx1"/>
                        </a:solidFill>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49425825"/>
                  </a:ext>
                </a:extLst>
              </a:tr>
            </a:tbl>
          </a:graphicData>
        </a:graphic>
      </p:graphicFrame>
      <p:sp>
        <p:nvSpPr>
          <p:cNvPr id="4" name="スライド番号プレースホルダー 2">
            <a:extLst>
              <a:ext uri="{FF2B5EF4-FFF2-40B4-BE49-F238E27FC236}">
                <a16:creationId xmlns:a16="http://schemas.microsoft.com/office/drawing/2014/main" id="{C1181944-D17C-0B6A-D82D-F2E4D5AEE74E}"/>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320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588471814"/>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471047"/>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321</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2755294964"/>
              </p:ext>
            </p:extLst>
          </p:nvPr>
        </p:nvGraphicFramePr>
        <p:xfrm>
          <a:off x="389493" y="594677"/>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障害者施設等入院基本料等の見直し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156978091"/>
              </p:ext>
            </p:extLst>
          </p:nvPr>
        </p:nvGraphicFramePr>
        <p:xfrm>
          <a:off x="866775" y="1319207"/>
          <a:ext cx="8362950" cy="5133976"/>
        </p:xfrm>
        <a:graphic>
          <a:graphicData uri="http://schemas.openxmlformats.org/drawingml/2006/table">
            <a:tbl>
              <a:tblPr firstRow="1" bandRow="1">
                <a:tableStyleId>{5C22544A-7EE6-4342-B048-85BDC9FD1C3A}</a:tableStyleId>
              </a:tblPr>
              <a:tblGrid>
                <a:gridCol w="8362950">
                  <a:extLst>
                    <a:ext uri="{9D8B030D-6E8A-4147-A177-3AD203B41FA5}">
                      <a16:colId xmlns:a16="http://schemas.microsoft.com/office/drawing/2014/main" val="4124765003"/>
                    </a:ext>
                  </a:extLst>
                </a:gridCol>
              </a:tblGrid>
              <a:tr h="4086225">
                <a:tc>
                  <a:txBody>
                    <a:bodyPr/>
                    <a:lstStyle/>
                    <a:p>
                      <a:pPr>
                        <a:spcBef>
                          <a:spcPts val="1200"/>
                        </a:spcBef>
                      </a:pPr>
                      <a:r>
                        <a:rPr kumimoji="1" lang="ja-JP" altLang="en-US" sz="2400" dirty="0">
                          <a:solidFill>
                            <a:schemeClr val="tx1"/>
                          </a:solidFill>
                        </a:rPr>
                        <a:t>＜概要＞</a:t>
                      </a:r>
                      <a:endParaRPr kumimoji="1" lang="en-US" altLang="ja-JP" sz="2400" dirty="0">
                        <a:solidFill>
                          <a:schemeClr val="tx1"/>
                        </a:solidFill>
                      </a:endParaRPr>
                    </a:p>
                    <a:p>
                      <a:pPr marL="371475" lvl="1" indent="-457200">
                        <a:spcBef>
                          <a:spcPts val="1200"/>
                        </a:spcBef>
                        <a:buNone/>
                      </a:pPr>
                      <a:r>
                        <a:rPr kumimoji="1" lang="ja-JP" altLang="en-US" sz="2400" dirty="0">
                          <a:solidFill>
                            <a:schemeClr val="tx1"/>
                          </a:solidFill>
                        </a:rPr>
                        <a:t>１．障害者施設等入院基本料２～４、特殊疾患入院施設管理加算、特殊疾患入院医療管理料及び特殊疾患病棟入院料の要件における重度の肢体不自由児（者）等の患者割合について、</a:t>
                      </a:r>
                      <a:r>
                        <a:rPr kumimoji="1" lang="ja-JP" altLang="en-US" sz="2400" dirty="0">
                          <a:solidFill>
                            <a:srgbClr val="0070C0"/>
                          </a:solidFill>
                        </a:rPr>
                        <a:t>現行において「おおむね」</a:t>
                      </a:r>
                      <a:r>
                        <a:rPr kumimoji="1" lang="ja-JP" altLang="en-US" sz="2400" dirty="0">
                          <a:solidFill>
                            <a:schemeClr val="tx1"/>
                          </a:solidFill>
                        </a:rPr>
                        <a:t>として患者割合を示している取扱いを廃止するとともに、該当患者の割合については、</a:t>
                      </a:r>
                      <a:r>
                        <a:rPr kumimoji="1" lang="ja-JP" altLang="en-US" sz="2400" dirty="0">
                          <a:solidFill>
                            <a:srgbClr val="0070C0"/>
                          </a:solidFill>
                        </a:rPr>
                        <a:t>「暦月で３か月を超えない期間の１割以内の一時的な変動にあっては、施設基準に係る変更の届出を行う必要はない」</a:t>
                      </a:r>
                      <a:r>
                        <a:rPr kumimoji="1" lang="ja-JP" altLang="en-US" sz="2400" dirty="0">
                          <a:solidFill>
                            <a:schemeClr val="tx1"/>
                          </a:solidFill>
                        </a:rPr>
                        <a:t>こととする。</a:t>
                      </a:r>
                      <a:endParaRPr kumimoji="1" lang="en-US" altLang="ja-JP" sz="2400" dirty="0">
                        <a:solidFill>
                          <a:schemeClr val="tx1"/>
                        </a:solidFill>
                      </a:endParaRPr>
                    </a:p>
                    <a:p>
                      <a:pPr marL="371475" marR="0" lvl="1" indent="-457200" algn="l" defTabSz="742950" rtl="0" eaLnBrk="1" fontAlgn="auto" latinLnBrk="0" hangingPunct="1">
                        <a:lnSpc>
                          <a:spcPct val="100000"/>
                        </a:lnSpc>
                        <a:spcBef>
                          <a:spcPts val="1200"/>
                        </a:spcBef>
                        <a:spcAft>
                          <a:spcPts val="0"/>
                        </a:spcAft>
                        <a:buClrTx/>
                        <a:buSzTx/>
                        <a:buFontTx/>
                        <a:buNone/>
                        <a:tabLst/>
                        <a:defRPr/>
                      </a:pPr>
                      <a:r>
                        <a:rPr kumimoji="1" lang="ja-JP" altLang="en-US" sz="2400" dirty="0">
                          <a:solidFill>
                            <a:schemeClr val="tx1"/>
                          </a:solidFill>
                        </a:rPr>
                        <a:t>２．</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障害者施設等入院基本料、特殊疾患入院医療管理料及び特殊疾患病棟入院料において、</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透析を実施する慢性腎臓病患者について、療養病棟入院基本料に準じた評価</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とする。</a:t>
                      </a:r>
                      <a:endParaRPr kumimoji="1" lang="en-US" altLang="ja-JP" sz="24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3169833340"/>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43634"/>
            <a:ext cx="9906000" cy="365125"/>
          </a:xfrm>
          <a:solidFill>
            <a:srgbClr val="E1EDFF"/>
          </a:solidFill>
        </p:spPr>
        <p:txBody>
          <a:bodyPr>
            <a:noAutofit/>
          </a:bodyPr>
          <a:lstStyle/>
          <a:p>
            <a:r>
              <a:rPr lang="ja-JP" altLang="en-US" sz="2000" b="1"/>
              <a:t>障害者施設等入院基本料・特殊疾患病棟入院料等の主な施設基準等</a:t>
            </a:r>
            <a:endParaRPr kumimoji="1" lang="ja-JP" altLang="en-US" sz="2000" b="1">
              <a:latin typeface="メイリオ" panose="020B0604030504040204" pitchFamily="50" charset="-128"/>
              <a:ea typeface="メイリオ" panose="020B0604030504040204" pitchFamily="50" charset="-128"/>
            </a:endParaRPr>
          </a:p>
        </p:txBody>
      </p:sp>
      <p:sp>
        <p:nvSpPr>
          <p:cNvPr id="3" name="スライド番号プレースホルダ 29">
            <a:extLst>
              <a:ext uri="{FF2B5EF4-FFF2-40B4-BE49-F238E27FC236}">
                <a16:creationId xmlns:a16="http://schemas.microsoft.com/office/drawing/2014/main" id="{8298957E-CA2A-0CBB-E3D7-CEA5E6BEE8E2}"/>
              </a:ext>
            </a:extLst>
          </p:cNvPr>
          <p:cNvSpPr txBox="1">
            <a:spLocks/>
          </p:cNvSpPr>
          <p:nvPr/>
        </p:nvSpPr>
        <p:spPr>
          <a:xfrm>
            <a:off x="7594600" y="6423040"/>
            <a:ext cx="2311400" cy="365125"/>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0B2F95FF-E40F-416C-A809-4854A63BB9D8}" type="slidenum">
              <a:rPr kumimoji="1" lang="ja-JP" altLang="en-US" sz="1800" b="1"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322</a:t>
            </a:fld>
            <a:endParaRPr kumimoji="1" lang="ja-JP" altLang="en-US" sz="18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graphicFrame>
        <p:nvGraphicFramePr>
          <p:cNvPr id="5" name="表 4">
            <a:extLst>
              <a:ext uri="{FF2B5EF4-FFF2-40B4-BE49-F238E27FC236}">
                <a16:creationId xmlns:a16="http://schemas.microsoft.com/office/drawing/2014/main" id="{90FFD80E-EC8E-909C-9FAD-1E515B08E18D}"/>
              </a:ext>
            </a:extLst>
          </p:cNvPr>
          <p:cNvGraphicFramePr>
            <a:graphicFrameLocks noGrp="1"/>
          </p:cNvGraphicFramePr>
          <p:nvPr/>
        </p:nvGraphicFramePr>
        <p:xfrm>
          <a:off x="48127" y="500529"/>
          <a:ext cx="9801872" cy="6209295"/>
        </p:xfrm>
        <a:graphic>
          <a:graphicData uri="http://schemas.openxmlformats.org/drawingml/2006/table">
            <a:tbl>
              <a:tblPr firstRow="1" bandRow="1">
                <a:tableStyleId>{5C22544A-7EE6-4342-B048-85BDC9FD1C3A}</a:tableStyleId>
              </a:tblPr>
              <a:tblGrid>
                <a:gridCol w="348545">
                  <a:extLst>
                    <a:ext uri="{9D8B030D-6E8A-4147-A177-3AD203B41FA5}">
                      <a16:colId xmlns:a16="http://schemas.microsoft.com/office/drawing/2014/main" val="20000"/>
                    </a:ext>
                  </a:extLst>
                </a:gridCol>
                <a:gridCol w="134168">
                  <a:extLst>
                    <a:ext uri="{9D8B030D-6E8A-4147-A177-3AD203B41FA5}">
                      <a16:colId xmlns:a16="http://schemas.microsoft.com/office/drawing/2014/main" val="20001"/>
                    </a:ext>
                  </a:extLst>
                </a:gridCol>
                <a:gridCol w="214376">
                  <a:extLst>
                    <a:ext uri="{9D8B030D-6E8A-4147-A177-3AD203B41FA5}">
                      <a16:colId xmlns:a16="http://schemas.microsoft.com/office/drawing/2014/main" val="20002"/>
                    </a:ext>
                  </a:extLst>
                </a:gridCol>
                <a:gridCol w="1146172">
                  <a:extLst>
                    <a:ext uri="{9D8B030D-6E8A-4147-A177-3AD203B41FA5}">
                      <a16:colId xmlns:a16="http://schemas.microsoft.com/office/drawing/2014/main" val="20003"/>
                    </a:ext>
                  </a:extLst>
                </a:gridCol>
                <a:gridCol w="1264147">
                  <a:extLst>
                    <a:ext uri="{9D8B030D-6E8A-4147-A177-3AD203B41FA5}">
                      <a16:colId xmlns:a16="http://schemas.microsoft.com/office/drawing/2014/main" val="20004"/>
                    </a:ext>
                  </a:extLst>
                </a:gridCol>
                <a:gridCol w="1276879">
                  <a:extLst>
                    <a:ext uri="{9D8B030D-6E8A-4147-A177-3AD203B41FA5}">
                      <a16:colId xmlns:a16="http://schemas.microsoft.com/office/drawing/2014/main" val="3455393147"/>
                    </a:ext>
                  </a:extLst>
                </a:gridCol>
                <a:gridCol w="1064067">
                  <a:extLst>
                    <a:ext uri="{9D8B030D-6E8A-4147-A177-3AD203B41FA5}">
                      <a16:colId xmlns:a16="http://schemas.microsoft.com/office/drawing/2014/main" val="1109835367"/>
                    </a:ext>
                  </a:extLst>
                </a:gridCol>
                <a:gridCol w="1135004">
                  <a:extLst>
                    <a:ext uri="{9D8B030D-6E8A-4147-A177-3AD203B41FA5}">
                      <a16:colId xmlns:a16="http://schemas.microsoft.com/office/drawing/2014/main" val="2076308558"/>
                    </a:ext>
                  </a:extLst>
                </a:gridCol>
                <a:gridCol w="1271531">
                  <a:extLst>
                    <a:ext uri="{9D8B030D-6E8A-4147-A177-3AD203B41FA5}">
                      <a16:colId xmlns:a16="http://schemas.microsoft.com/office/drawing/2014/main" val="1070722329"/>
                    </a:ext>
                  </a:extLst>
                </a:gridCol>
                <a:gridCol w="1018553">
                  <a:extLst>
                    <a:ext uri="{9D8B030D-6E8A-4147-A177-3AD203B41FA5}">
                      <a16:colId xmlns:a16="http://schemas.microsoft.com/office/drawing/2014/main" val="2903764239"/>
                    </a:ext>
                  </a:extLst>
                </a:gridCol>
                <a:gridCol w="928430">
                  <a:extLst>
                    <a:ext uri="{9D8B030D-6E8A-4147-A177-3AD203B41FA5}">
                      <a16:colId xmlns:a16="http://schemas.microsoft.com/office/drawing/2014/main" val="2577721607"/>
                    </a:ext>
                  </a:extLst>
                </a:gridCol>
              </a:tblGrid>
              <a:tr h="396146">
                <a:tc gridSpan="4">
                  <a:txBody>
                    <a:bodyPr/>
                    <a:lstStyle/>
                    <a:p>
                      <a:endParaRPr kumimoji="1" lang="ja-JP" altLang="en-US" sz="1000">
                        <a:latin typeface="メイリオ" panose="020B0604030504040204" pitchFamily="50" charset="-128"/>
                        <a:ea typeface="メイリオ" panose="020B0604030504040204" pitchFamily="50" charset="-128"/>
                      </a:endParaRPr>
                    </a:p>
                  </a:txBody>
                  <a:tcPr marL="89856" marR="89856">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endParaRPr kumimoji="1" lang="ja-JP" altLang="en-US" sz="1400"/>
                    </a:p>
                  </a:txBody>
                  <a:tcP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solidFill>
                      <a:schemeClr val="tx2">
                        <a:lumMod val="60000"/>
                        <a:lumOff val="40000"/>
                      </a:schemeClr>
                    </a:solidFill>
                  </a:tcPr>
                </a:tc>
                <a:tc hMerge="1">
                  <a:txBody>
                    <a:bodyPr/>
                    <a:lstStyle/>
                    <a:p>
                      <a:endParaRPr kumimoji="1" lang="ja-JP" altLang="en-US"/>
                    </a:p>
                  </a:txBody>
                  <a:tcPr/>
                </a:tc>
                <a:tc hMerge="1">
                  <a:txBody>
                    <a:bodyPr/>
                    <a:lstStyle/>
                    <a:p>
                      <a:endParaRPr kumimoji="1" lang="ja-JP" altLang="en-US"/>
                    </a:p>
                  </a:txBody>
                  <a:tcPr/>
                </a:tc>
                <a:tc>
                  <a:txBody>
                    <a:bodyPr/>
                    <a:lstStyle/>
                    <a:p>
                      <a:pPr algn="ctr"/>
                      <a:r>
                        <a:rPr kumimoji="1" lang="ja-JP" altLang="en-US" sz="1000" b="1">
                          <a:latin typeface="メイリオ" panose="020B0604030504040204" pitchFamily="50" charset="-128"/>
                          <a:ea typeface="メイリオ" panose="020B0604030504040204" pitchFamily="50" charset="-128"/>
                        </a:rPr>
                        <a:t>障害者施設等</a:t>
                      </a:r>
                      <a:endParaRPr kumimoji="1" lang="en-US" altLang="ja-JP" sz="1000" b="1">
                        <a:latin typeface="メイリオ" panose="020B0604030504040204" pitchFamily="50" charset="-128"/>
                        <a:ea typeface="メイリオ" panose="020B0604030504040204" pitchFamily="50" charset="-128"/>
                      </a:endParaRPr>
                    </a:p>
                    <a:p>
                      <a:pPr algn="ctr"/>
                      <a:r>
                        <a:rPr kumimoji="1" lang="ja-JP" altLang="en-US" sz="1000" b="1">
                          <a:latin typeface="メイリオ" panose="020B0604030504040204" pitchFamily="50" charset="-128"/>
                          <a:ea typeface="メイリオ" panose="020B0604030504040204" pitchFamily="50" charset="-128"/>
                        </a:rPr>
                        <a:t>入院基本料</a:t>
                      </a:r>
                      <a:r>
                        <a:rPr kumimoji="1" lang="en-US" altLang="ja-JP" sz="1000" b="1">
                          <a:latin typeface="メイリオ" panose="020B0604030504040204" pitchFamily="50" charset="-128"/>
                          <a:ea typeface="メイリオ" panose="020B0604030504040204" pitchFamily="50" charset="-128"/>
                        </a:rPr>
                        <a:t>1</a:t>
                      </a:r>
                      <a:endParaRPr kumimoji="1" lang="ja-JP" altLang="en-US" sz="1000" b="1">
                        <a:latin typeface="メイリオ" panose="020B0604030504040204" pitchFamily="50" charset="-128"/>
                        <a:ea typeface="メイリオ" panose="020B0604030504040204" pitchFamily="50" charset="-128"/>
                      </a:endParaRPr>
                    </a:p>
                  </a:txBody>
                  <a:tcPr marL="89856" marR="89856">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a:latin typeface="メイリオ" panose="020B0604030504040204" pitchFamily="50" charset="-128"/>
                          <a:ea typeface="メイリオ" panose="020B0604030504040204" pitchFamily="50" charset="-128"/>
                        </a:rPr>
                        <a:t>障害者施設等</a:t>
                      </a:r>
                      <a:endParaRPr kumimoji="1" lang="en-US" altLang="ja-JP" sz="1000" b="1">
                        <a:latin typeface="メイリオ" panose="020B0604030504040204" pitchFamily="50" charset="-128"/>
                        <a:ea typeface="メイリオ" panose="020B0604030504040204" pitchFamily="50" charset="-128"/>
                      </a:endParaRPr>
                    </a:p>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a:latin typeface="メイリオ" panose="020B0604030504040204" pitchFamily="50" charset="-128"/>
                          <a:ea typeface="メイリオ" panose="020B0604030504040204" pitchFamily="50" charset="-128"/>
                        </a:rPr>
                        <a:t>入院基本料</a:t>
                      </a:r>
                      <a:r>
                        <a:rPr kumimoji="1" lang="en-US" altLang="ja-JP" sz="1000" b="1">
                          <a:latin typeface="メイリオ" panose="020B0604030504040204" pitchFamily="50" charset="-128"/>
                          <a:ea typeface="メイリオ" panose="020B0604030504040204" pitchFamily="50" charset="-128"/>
                        </a:rPr>
                        <a:t>2</a:t>
                      </a:r>
                      <a:r>
                        <a:rPr kumimoji="1" lang="ja-JP" altLang="en-US" sz="1000" b="1">
                          <a:latin typeface="メイリオ" panose="020B0604030504040204" pitchFamily="50" charset="-128"/>
                          <a:ea typeface="メイリオ" panose="020B0604030504040204" pitchFamily="50" charset="-128"/>
                        </a:rPr>
                        <a:t>～</a:t>
                      </a:r>
                      <a:r>
                        <a:rPr kumimoji="1" lang="en-US" altLang="ja-JP" sz="1000" b="1">
                          <a:latin typeface="メイリオ" panose="020B0604030504040204" pitchFamily="50" charset="-128"/>
                          <a:ea typeface="メイリオ" panose="020B0604030504040204" pitchFamily="50" charset="-128"/>
                        </a:rPr>
                        <a:t>4</a:t>
                      </a:r>
                      <a:endParaRPr kumimoji="1" lang="ja-JP" altLang="en-US" sz="1000" b="1">
                        <a:latin typeface="メイリオ" panose="020B0604030504040204" pitchFamily="50" charset="-128"/>
                        <a:ea typeface="メイリオ" panose="020B0604030504040204" pitchFamily="50" charset="-128"/>
                      </a:endParaRPr>
                    </a:p>
                  </a:txBody>
                  <a:tcPr marL="89856" marR="89856">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tx2">
                        <a:lumMod val="60000"/>
                        <a:lumOff val="40000"/>
                      </a:schemeClr>
                    </a:solidFill>
                  </a:tcPr>
                </a:tc>
                <a:tc>
                  <a:txBody>
                    <a:bodyPr/>
                    <a:lstStyle/>
                    <a:p>
                      <a:pPr algn="ctr"/>
                      <a:r>
                        <a:rPr kumimoji="1" lang="ja-JP" altLang="en-US" sz="1000" b="1">
                          <a:latin typeface="メイリオ" panose="020B0604030504040204" pitchFamily="50" charset="-128"/>
                          <a:ea typeface="メイリオ" panose="020B0604030504040204" pitchFamily="50" charset="-128"/>
                        </a:rPr>
                        <a:t>特殊疾患病棟</a:t>
                      </a:r>
                      <a:endParaRPr kumimoji="1" lang="en-US" altLang="ja-JP" sz="1000" b="1">
                        <a:latin typeface="メイリオ" panose="020B0604030504040204" pitchFamily="50" charset="-128"/>
                        <a:ea typeface="メイリオ" panose="020B0604030504040204" pitchFamily="50" charset="-128"/>
                      </a:endParaRPr>
                    </a:p>
                    <a:p>
                      <a:pPr algn="ctr"/>
                      <a:r>
                        <a:rPr kumimoji="1" lang="ja-JP" altLang="en-US" sz="1000" b="1">
                          <a:latin typeface="メイリオ" panose="020B0604030504040204" pitchFamily="50" charset="-128"/>
                          <a:ea typeface="メイリオ" panose="020B0604030504040204" pitchFamily="50" charset="-128"/>
                        </a:rPr>
                        <a:t>入院料１</a:t>
                      </a:r>
                    </a:p>
                  </a:txBody>
                  <a:tcPr marL="89856" marR="89856">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tc>
                  <a:txBody>
                    <a:bodyPr/>
                    <a:lstStyle/>
                    <a:p>
                      <a:pPr algn="ctr"/>
                      <a:r>
                        <a:rPr kumimoji="1" lang="ja-JP" altLang="en-US" sz="1000" b="1">
                          <a:latin typeface="メイリオ" panose="020B0604030504040204" pitchFamily="50" charset="-128"/>
                          <a:ea typeface="メイリオ" panose="020B0604030504040204" pitchFamily="50" charset="-128"/>
                        </a:rPr>
                        <a:t>特殊疾患病棟入院料２</a:t>
                      </a:r>
                    </a:p>
                  </a:txBody>
                  <a:tcPr marL="89856" marR="89856">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solidFill>
                  </a:tcPr>
                </a:tc>
                <a:tc>
                  <a:txBody>
                    <a:bodyPr/>
                    <a:lstStyle/>
                    <a:p>
                      <a:pPr algn="ctr"/>
                      <a:r>
                        <a:rPr kumimoji="1" lang="ja-JP" altLang="en-US" sz="1000" b="1">
                          <a:latin typeface="メイリオ" panose="020B0604030504040204" pitchFamily="50" charset="-128"/>
                          <a:ea typeface="メイリオ" panose="020B0604030504040204" pitchFamily="50" charset="-128"/>
                        </a:rPr>
                        <a:t>特殊疾患入院</a:t>
                      </a:r>
                      <a:endParaRPr kumimoji="1" lang="en-US" altLang="ja-JP" sz="1000" b="1">
                        <a:latin typeface="メイリオ" panose="020B0604030504040204" pitchFamily="50" charset="-128"/>
                        <a:ea typeface="メイリオ" panose="020B0604030504040204" pitchFamily="50" charset="-128"/>
                      </a:endParaRPr>
                    </a:p>
                    <a:p>
                      <a:pPr algn="ctr"/>
                      <a:r>
                        <a:rPr kumimoji="1" lang="ja-JP" altLang="en-US" sz="1000" b="1">
                          <a:latin typeface="メイリオ" panose="020B0604030504040204" pitchFamily="50" charset="-128"/>
                          <a:ea typeface="メイリオ" panose="020B0604030504040204" pitchFamily="50" charset="-128"/>
                        </a:rPr>
                        <a:t>医療管理料</a:t>
                      </a:r>
                    </a:p>
                  </a:txBody>
                  <a:tcPr marL="89856" marR="89856">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lumMod val="75000"/>
                      </a:schemeClr>
                    </a:solidFill>
                  </a:tcPr>
                </a:tc>
                <a:tc>
                  <a:txBody>
                    <a:bodyPr/>
                    <a:lstStyle/>
                    <a:p>
                      <a:pPr algn="ctr"/>
                      <a:r>
                        <a:rPr kumimoji="1" lang="ja-JP" altLang="en-US" sz="1000" b="1">
                          <a:solidFill>
                            <a:schemeClr val="tx1"/>
                          </a:solidFill>
                          <a:latin typeface="メイリオ" panose="020B0604030504040204" pitchFamily="50" charset="-128"/>
                          <a:ea typeface="メイリオ" panose="020B0604030504040204" pitchFamily="50" charset="-128"/>
                        </a:rPr>
                        <a:t>療養病棟</a:t>
                      </a:r>
                      <a:endParaRPr kumimoji="1" lang="en-US" altLang="ja-JP" sz="1000" b="1">
                        <a:solidFill>
                          <a:schemeClr val="tx1"/>
                        </a:solidFill>
                        <a:latin typeface="メイリオ" panose="020B0604030504040204" pitchFamily="50" charset="-128"/>
                        <a:ea typeface="メイリオ" panose="020B0604030504040204" pitchFamily="50" charset="-128"/>
                      </a:endParaRPr>
                    </a:p>
                    <a:p>
                      <a:pPr algn="ctr"/>
                      <a:r>
                        <a:rPr kumimoji="1" lang="ja-JP" altLang="en-US" sz="1000" b="1">
                          <a:solidFill>
                            <a:schemeClr val="tx1"/>
                          </a:solidFill>
                          <a:latin typeface="メイリオ" panose="020B0604030504040204" pitchFamily="50" charset="-128"/>
                          <a:ea typeface="メイリオ" panose="020B0604030504040204" pitchFamily="50" charset="-128"/>
                        </a:rPr>
                        <a:t>入院料</a:t>
                      </a:r>
                      <a:r>
                        <a:rPr kumimoji="1" lang="en-US" altLang="ja-JP" sz="1000" b="1">
                          <a:solidFill>
                            <a:schemeClr val="tx1"/>
                          </a:solidFill>
                          <a:latin typeface="メイリオ" panose="020B0604030504040204" pitchFamily="50" charset="-128"/>
                          <a:ea typeface="メイリオ" panose="020B0604030504040204" pitchFamily="50" charset="-128"/>
                        </a:rPr>
                        <a:t>1</a:t>
                      </a:r>
                      <a:endParaRPr kumimoji="1" lang="ja-JP" altLang="en-US"/>
                    </a:p>
                  </a:txBody>
                  <a:tcPr marL="89856" marR="89856">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tc>
                  <a:txBody>
                    <a:bodyPr/>
                    <a:lstStyle/>
                    <a:p>
                      <a:pPr algn="ctr"/>
                      <a:r>
                        <a:rPr kumimoji="1" lang="ja-JP" altLang="en-US" sz="1000" b="1">
                          <a:solidFill>
                            <a:schemeClr val="tx1"/>
                          </a:solidFill>
                          <a:latin typeface="メイリオ" panose="020B0604030504040204" pitchFamily="50" charset="-128"/>
                          <a:ea typeface="メイリオ" panose="020B0604030504040204" pitchFamily="50" charset="-128"/>
                        </a:rPr>
                        <a:t>療養病棟</a:t>
                      </a:r>
                      <a:endParaRPr kumimoji="1" lang="en-US" altLang="ja-JP" sz="1000" b="1">
                        <a:solidFill>
                          <a:schemeClr val="tx1"/>
                        </a:solidFill>
                        <a:latin typeface="メイリオ" panose="020B0604030504040204" pitchFamily="50" charset="-128"/>
                        <a:ea typeface="メイリオ" panose="020B0604030504040204" pitchFamily="50" charset="-128"/>
                      </a:endParaRPr>
                    </a:p>
                    <a:p>
                      <a:pPr algn="ctr"/>
                      <a:r>
                        <a:rPr kumimoji="1" lang="ja-JP" altLang="en-US" sz="1000" b="1">
                          <a:solidFill>
                            <a:schemeClr val="tx1"/>
                          </a:solidFill>
                          <a:latin typeface="メイリオ" panose="020B0604030504040204" pitchFamily="50" charset="-128"/>
                          <a:ea typeface="メイリオ" panose="020B0604030504040204" pitchFamily="50" charset="-128"/>
                        </a:rPr>
                        <a:t>入院料</a:t>
                      </a:r>
                      <a:r>
                        <a:rPr kumimoji="1" lang="en-US" altLang="ja-JP" sz="1000" b="1">
                          <a:solidFill>
                            <a:schemeClr val="tx1"/>
                          </a:solidFill>
                          <a:latin typeface="メイリオ" panose="020B0604030504040204" pitchFamily="50" charset="-128"/>
                          <a:ea typeface="メイリオ" panose="020B0604030504040204" pitchFamily="50" charset="-128"/>
                        </a:rPr>
                        <a:t>2</a:t>
                      </a:r>
                      <a:endParaRPr kumimoji="1" lang="ja-JP" altLang="en-US" sz="1000" b="1">
                        <a:solidFill>
                          <a:schemeClr val="tx1"/>
                        </a:solidFill>
                        <a:latin typeface="メイリオ" panose="020B0604030504040204" pitchFamily="50" charset="-128"/>
                        <a:ea typeface="メイリオ" panose="020B0604030504040204" pitchFamily="50" charset="-128"/>
                      </a:endParaRPr>
                    </a:p>
                  </a:txBody>
                  <a:tcPr marL="89856" marR="89856">
                    <a:lnL w="12700" cap="flat" cmpd="sng" algn="ctr">
                      <a:solidFill>
                        <a:schemeClr val="tx1"/>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solidFill>
                  </a:tcPr>
                </a:tc>
                <a:extLst>
                  <a:ext uri="{0D108BD9-81ED-4DB2-BD59-A6C34878D82A}">
                    <a16:rowId xmlns:a16="http://schemas.microsoft.com/office/drawing/2014/main" val="10000"/>
                  </a:ext>
                </a:extLst>
              </a:tr>
              <a:tr h="396146">
                <a:tc gridSpan="4">
                  <a:txBody>
                    <a:bodyPr/>
                    <a:lstStyle/>
                    <a:p>
                      <a:r>
                        <a:rPr kumimoji="1" lang="ja-JP" altLang="en-US" sz="1000">
                          <a:solidFill>
                            <a:schemeClr val="tx1"/>
                          </a:solidFill>
                          <a:latin typeface="メイリオ" panose="020B0604030504040204" pitchFamily="50" charset="-128"/>
                          <a:ea typeface="メイリオ" panose="020B0604030504040204" pitchFamily="50" charset="-128"/>
                        </a:rPr>
                        <a:t>看護配置</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sz="1200">
                        <a:solidFill>
                          <a:schemeClr val="tx1"/>
                        </a:solidFill>
                      </a:endParaRPr>
                    </a:p>
                  </a:txBody>
                  <a:tcPr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tc>
                  <a:txBody>
                    <a:bodyPr/>
                    <a:lstStyle/>
                    <a:p>
                      <a:pPr algn="ctr"/>
                      <a:r>
                        <a:rPr kumimoji="1" lang="ja-JP" altLang="en-US" sz="1000">
                          <a:solidFill>
                            <a:schemeClr val="tx1"/>
                          </a:solidFill>
                          <a:latin typeface="メイリオ" panose="020B0604030504040204" pitchFamily="50" charset="-128"/>
                          <a:ea typeface="メイリオ" panose="020B0604030504040204" pitchFamily="50" charset="-128"/>
                        </a:rPr>
                        <a:t>７対１以上</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algn="ctr"/>
                      <a:r>
                        <a:rPr kumimoji="1" lang="en-US" altLang="ja-JP" sz="1000">
                          <a:solidFill>
                            <a:schemeClr val="tx1"/>
                          </a:solidFill>
                          <a:latin typeface="メイリオ" panose="020B0604030504040204" pitchFamily="50" charset="-128"/>
                          <a:ea typeface="メイリオ" panose="020B0604030504040204" pitchFamily="50" charset="-128"/>
                        </a:rPr>
                        <a:t>10</a:t>
                      </a:r>
                      <a:r>
                        <a:rPr kumimoji="1" lang="ja-JP" altLang="en-US" sz="1000">
                          <a:solidFill>
                            <a:schemeClr val="tx1"/>
                          </a:solidFill>
                          <a:latin typeface="メイリオ" panose="020B0604030504040204" pitchFamily="50" charset="-128"/>
                          <a:ea typeface="メイリオ" panose="020B0604030504040204" pitchFamily="50" charset="-128"/>
                        </a:rPr>
                        <a:t>対１以上～</a:t>
                      </a:r>
                      <a:endParaRPr kumimoji="1" lang="en-US" altLang="ja-JP" sz="1000">
                        <a:solidFill>
                          <a:schemeClr val="tx1"/>
                        </a:solidFill>
                        <a:latin typeface="メイリオ" panose="020B0604030504040204" pitchFamily="50" charset="-128"/>
                        <a:ea typeface="メイリオ" panose="020B0604030504040204" pitchFamily="50" charset="-128"/>
                      </a:endParaRPr>
                    </a:p>
                    <a:p>
                      <a:pPr algn="ctr"/>
                      <a:r>
                        <a:rPr kumimoji="1" lang="en-US" altLang="ja-JP" sz="1000">
                          <a:solidFill>
                            <a:schemeClr val="tx1"/>
                          </a:solidFill>
                          <a:latin typeface="メイリオ" panose="020B0604030504040204" pitchFamily="50" charset="-128"/>
                          <a:ea typeface="メイリオ" panose="020B0604030504040204" pitchFamily="50" charset="-128"/>
                        </a:rPr>
                        <a:t>15</a:t>
                      </a:r>
                      <a:r>
                        <a:rPr kumimoji="1" lang="ja-JP" altLang="en-US" sz="1000">
                          <a:solidFill>
                            <a:schemeClr val="tx1"/>
                          </a:solidFill>
                          <a:latin typeface="メイリオ" panose="020B0604030504040204" pitchFamily="50" charset="-128"/>
                          <a:ea typeface="メイリオ" panose="020B0604030504040204" pitchFamily="50" charset="-128"/>
                        </a:rPr>
                        <a:t>対１以上</a:t>
                      </a:r>
                    </a:p>
                  </a:txBody>
                  <a:tcPr marL="89856" marR="89856" anchor="ctr">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algn="ctr"/>
                      <a:r>
                        <a:rPr kumimoji="1" lang="en-US" altLang="ja-JP" sz="1000">
                          <a:solidFill>
                            <a:schemeClr val="tx1"/>
                          </a:solidFill>
                          <a:latin typeface="メイリオ" panose="020B0604030504040204" pitchFamily="50" charset="-128"/>
                          <a:ea typeface="メイリオ" panose="020B0604030504040204" pitchFamily="50" charset="-128"/>
                        </a:rPr>
                        <a:t>20</a:t>
                      </a:r>
                      <a:r>
                        <a:rPr kumimoji="1" lang="ja-JP" altLang="en-US" sz="1000">
                          <a:solidFill>
                            <a:schemeClr val="tx1"/>
                          </a:solidFill>
                          <a:latin typeface="メイリオ" panose="020B0604030504040204" pitchFamily="50" charset="-128"/>
                          <a:ea typeface="メイリオ" panose="020B0604030504040204" pitchFamily="50" charset="-128"/>
                        </a:rPr>
                        <a:t>対</a:t>
                      </a:r>
                      <a:r>
                        <a:rPr kumimoji="1" lang="en-US" altLang="ja-JP" sz="1000">
                          <a:solidFill>
                            <a:schemeClr val="tx1"/>
                          </a:solidFill>
                          <a:latin typeface="メイリオ" panose="020B0604030504040204" pitchFamily="50" charset="-128"/>
                          <a:ea typeface="メイリオ" panose="020B0604030504040204" pitchFamily="50" charset="-128"/>
                        </a:rPr>
                        <a:t>1</a:t>
                      </a:r>
                      <a:r>
                        <a:rPr kumimoji="1" lang="ja-JP" altLang="en-US" sz="1000">
                          <a:solidFill>
                            <a:schemeClr val="tx1"/>
                          </a:solidFill>
                          <a:latin typeface="メイリオ" panose="020B0604030504040204" pitchFamily="50" charset="-128"/>
                          <a:ea typeface="メイリオ" panose="020B0604030504040204" pitchFamily="50" charset="-128"/>
                        </a:rPr>
                        <a:t>以上</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algn="ctr"/>
                      <a:r>
                        <a:rPr kumimoji="1" lang="ja-JP" altLang="en-US" sz="1000">
                          <a:latin typeface="メイリオ" panose="020B0604030504040204" pitchFamily="50" charset="-128"/>
                          <a:ea typeface="メイリオ" panose="020B0604030504040204" pitchFamily="50" charset="-128"/>
                        </a:rPr>
                        <a:t>－</a:t>
                      </a:r>
                    </a:p>
                  </a:txBody>
                  <a:tcPr marL="89856" marR="89856" anchor="ctr">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algn="ctr"/>
                      <a:r>
                        <a:rPr kumimoji="1" lang="en-US" altLang="ja-JP" sz="1000">
                          <a:latin typeface="メイリオ" panose="020B0604030504040204" pitchFamily="50" charset="-128"/>
                          <a:ea typeface="メイリオ" panose="020B0604030504040204" pitchFamily="50" charset="-128"/>
                        </a:rPr>
                        <a:t>20</a:t>
                      </a:r>
                      <a:r>
                        <a:rPr kumimoji="1" lang="ja-JP" altLang="en-US" sz="1000">
                          <a:latin typeface="メイリオ" panose="020B0604030504040204" pitchFamily="50" charset="-128"/>
                          <a:ea typeface="メイリオ" panose="020B0604030504040204" pitchFamily="50" charset="-128"/>
                        </a:rPr>
                        <a:t>対</a:t>
                      </a:r>
                      <a:r>
                        <a:rPr kumimoji="1" lang="en-US" altLang="ja-JP" sz="1000">
                          <a:latin typeface="メイリオ" panose="020B0604030504040204" pitchFamily="50" charset="-128"/>
                          <a:ea typeface="メイリオ" panose="020B0604030504040204" pitchFamily="50" charset="-128"/>
                        </a:rPr>
                        <a:t>1</a:t>
                      </a:r>
                      <a:r>
                        <a:rPr kumimoji="1" lang="ja-JP" altLang="en-US" sz="1000">
                          <a:latin typeface="メイリオ" panose="020B0604030504040204" pitchFamily="50" charset="-128"/>
                          <a:ea typeface="メイリオ" panose="020B0604030504040204" pitchFamily="50" charset="-128"/>
                        </a:rPr>
                        <a:t>以上</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gridSpan="2">
                  <a:txBody>
                    <a:bodyPr/>
                    <a:lstStyle/>
                    <a:p>
                      <a:pPr algn="ctr"/>
                      <a:r>
                        <a:rPr kumimoji="1" lang="en-US" altLang="ja-JP" sz="1000">
                          <a:latin typeface="メイリオ" panose="020B0604030504040204" pitchFamily="50" charset="-128"/>
                          <a:ea typeface="メイリオ" panose="020B0604030504040204" pitchFamily="50" charset="-128"/>
                        </a:rPr>
                        <a:t>20</a:t>
                      </a:r>
                      <a:r>
                        <a:rPr kumimoji="1" lang="ja-JP" altLang="en-US" sz="1000">
                          <a:latin typeface="メイリオ" panose="020B0604030504040204" pitchFamily="50" charset="-128"/>
                          <a:ea typeface="メイリオ" panose="020B0604030504040204" pitchFamily="50" charset="-128"/>
                        </a:rPr>
                        <a:t>対</a:t>
                      </a:r>
                      <a:r>
                        <a:rPr kumimoji="1" lang="en-US" altLang="ja-JP" sz="1000">
                          <a:latin typeface="メイリオ" panose="020B0604030504040204" pitchFamily="50" charset="-128"/>
                          <a:ea typeface="メイリオ" panose="020B0604030504040204" pitchFamily="50" charset="-128"/>
                        </a:rPr>
                        <a:t>1</a:t>
                      </a:r>
                      <a:r>
                        <a:rPr kumimoji="1" lang="ja-JP" altLang="en-US" sz="1000">
                          <a:latin typeface="メイリオ" panose="020B0604030504040204" pitchFamily="50" charset="-128"/>
                          <a:ea typeface="メイリオ" panose="020B0604030504040204" pitchFamily="50" charset="-128"/>
                        </a:rPr>
                        <a:t>以上</a:t>
                      </a:r>
                      <a:endParaRPr kumimoji="1" lang="ja-JP" altLang="en-US"/>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0001"/>
                  </a:ext>
                </a:extLst>
              </a:tr>
              <a:tr h="704259">
                <a:tc rowSpan="3">
                  <a:txBody>
                    <a:bodyPr/>
                    <a:lstStyle/>
                    <a:p>
                      <a:r>
                        <a:rPr kumimoji="1" lang="ja-JP" altLang="en-US" sz="1000">
                          <a:solidFill>
                            <a:schemeClr val="tx1"/>
                          </a:solidFill>
                          <a:latin typeface="メイリオ" panose="020B0604030504040204" pitchFamily="50" charset="-128"/>
                          <a:ea typeface="メイリオ" panose="020B0604030504040204" pitchFamily="50" charset="-128"/>
                        </a:rPr>
                        <a:t>どちらか一方を満たす</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gridSpan="3">
                  <a:txBody>
                    <a:bodyPr/>
                    <a:lstStyle/>
                    <a:p>
                      <a:r>
                        <a:rPr kumimoji="1" lang="ja-JP" altLang="en-US" sz="1000">
                          <a:solidFill>
                            <a:schemeClr val="tx1"/>
                          </a:solidFill>
                          <a:latin typeface="メイリオ" panose="020B0604030504040204" pitchFamily="50" charset="-128"/>
                          <a:ea typeface="メイリオ" panose="020B0604030504040204" pitchFamily="50" charset="-128"/>
                        </a:rPr>
                        <a:t>施設</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00">
                          <a:solidFill>
                            <a:schemeClr val="tx1"/>
                          </a:solidFill>
                          <a:latin typeface="メイリオ" panose="020B0604030504040204" pitchFamily="50" charset="-128"/>
                          <a:ea typeface="メイリオ" panose="020B0604030504040204" pitchFamily="50" charset="-128"/>
                        </a:rPr>
                        <a:t>医療型障害児入所施設又は</a:t>
                      </a:r>
                      <a:endParaRPr kumimoji="1" lang="en-US" altLang="ja-JP" sz="1000">
                        <a:solidFill>
                          <a:schemeClr val="tx1"/>
                        </a:solidFill>
                        <a:latin typeface="メイリオ" panose="020B0604030504040204" pitchFamily="50" charset="-128"/>
                        <a:ea typeface="メイリオ" panose="020B0604030504040204" pitchFamily="50" charset="-128"/>
                      </a:endParaRPr>
                    </a:p>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00">
                          <a:solidFill>
                            <a:schemeClr val="tx1"/>
                          </a:solidFill>
                          <a:latin typeface="メイリオ" panose="020B0604030504040204" pitchFamily="50" charset="-128"/>
                          <a:ea typeface="メイリオ" panose="020B0604030504040204" pitchFamily="50" charset="-128"/>
                        </a:rPr>
                        <a:t>指定医療機関</a:t>
                      </a:r>
                      <a:r>
                        <a:rPr kumimoji="1" lang="en-US" altLang="ja-JP" sz="1000">
                          <a:solidFill>
                            <a:schemeClr val="tx1"/>
                          </a:solidFill>
                          <a:latin typeface="メイリオ" panose="020B0604030504040204" pitchFamily="50" charset="-128"/>
                          <a:ea typeface="メイリオ" panose="020B0604030504040204" pitchFamily="50" charset="-128"/>
                        </a:rPr>
                        <a:t>(</a:t>
                      </a:r>
                      <a:r>
                        <a:rPr kumimoji="1" lang="ja-JP" altLang="en-US" sz="1000">
                          <a:solidFill>
                            <a:schemeClr val="tx1"/>
                          </a:solidFill>
                          <a:latin typeface="メイリオ" panose="020B0604030504040204" pitchFamily="50" charset="-128"/>
                          <a:ea typeface="メイリオ" panose="020B0604030504040204" pitchFamily="50" charset="-128"/>
                        </a:rPr>
                        <a:t>児童福祉法</a:t>
                      </a:r>
                      <a:r>
                        <a:rPr kumimoji="1" lang="en-US" altLang="ja-JP" sz="1000">
                          <a:solidFill>
                            <a:schemeClr val="tx1"/>
                          </a:solidFill>
                          <a:latin typeface="メイリオ" panose="020B0604030504040204" pitchFamily="50" charset="-128"/>
                          <a:ea typeface="メイリオ" panose="020B0604030504040204" pitchFamily="50" charset="-128"/>
                        </a:rPr>
                        <a:t>)</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00">
                          <a:solidFill>
                            <a:schemeClr val="tx1"/>
                          </a:solidFill>
                          <a:latin typeface="メイリオ" panose="020B0604030504040204" pitchFamily="50" charset="-128"/>
                          <a:ea typeface="メイリオ" panose="020B0604030504040204" pitchFamily="50" charset="-128"/>
                        </a:rPr>
                        <a:t>－</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1000">
                          <a:solidFill>
                            <a:schemeClr val="tx1"/>
                          </a:solidFill>
                          <a:latin typeface="メイリオ" panose="020B0604030504040204" pitchFamily="50" charset="-128"/>
                          <a:ea typeface="メイリオ" panose="020B0604030504040204" pitchFamily="50" charset="-128"/>
                        </a:rPr>
                        <a:t>医療型障害児入所施設又は指定医療機関</a:t>
                      </a:r>
                      <a:r>
                        <a:rPr kumimoji="1" lang="en-US" altLang="ja-JP" sz="1000">
                          <a:solidFill>
                            <a:schemeClr val="tx1"/>
                          </a:solidFill>
                          <a:latin typeface="メイリオ" panose="020B0604030504040204" pitchFamily="50" charset="-128"/>
                          <a:ea typeface="メイリオ" panose="020B0604030504040204" pitchFamily="50" charset="-128"/>
                        </a:rPr>
                        <a:t>(</a:t>
                      </a:r>
                      <a:r>
                        <a:rPr kumimoji="1" lang="ja-JP" altLang="en-US" sz="1000">
                          <a:solidFill>
                            <a:schemeClr val="tx1"/>
                          </a:solidFill>
                          <a:latin typeface="メイリオ" panose="020B0604030504040204" pitchFamily="50" charset="-128"/>
                          <a:ea typeface="メイリオ" panose="020B0604030504040204" pitchFamily="50" charset="-128"/>
                        </a:rPr>
                        <a:t>児童福祉法</a:t>
                      </a:r>
                      <a:r>
                        <a:rPr kumimoji="1" lang="en-US" altLang="ja-JP" sz="1000">
                          <a:solidFill>
                            <a:schemeClr val="tx1"/>
                          </a:solidFill>
                          <a:latin typeface="メイリオ" panose="020B0604030504040204" pitchFamily="50" charset="-128"/>
                          <a:ea typeface="メイリオ" panose="020B0604030504040204" pitchFamily="50" charset="-128"/>
                        </a:rPr>
                        <a:t>)</a:t>
                      </a:r>
                    </a:p>
                  </a:txBody>
                  <a:tcPr marL="89856" marR="89856">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00">
                          <a:solidFill>
                            <a:schemeClr val="tx1"/>
                          </a:solidFill>
                          <a:latin typeface="メイリオ" panose="020B0604030504040204" pitchFamily="50" charset="-128"/>
                          <a:ea typeface="メイリオ" panose="020B0604030504040204" pitchFamily="50" charset="-128"/>
                        </a:rPr>
                        <a:t>－</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gridSpan="2">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00">
                          <a:solidFill>
                            <a:schemeClr val="tx1"/>
                          </a:solidFill>
                          <a:latin typeface="メイリオ" panose="020B0604030504040204" pitchFamily="50" charset="-128"/>
                          <a:ea typeface="メイリオ" panose="020B0604030504040204" pitchFamily="50" charset="-128"/>
                        </a:rPr>
                        <a:t>－</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02"/>
                  </a:ext>
                </a:extLst>
              </a:tr>
              <a:tr h="1235031">
                <a:tc vMerge="1">
                  <a:txBody>
                    <a:bodyPr/>
                    <a:lstStyle/>
                    <a:p>
                      <a:endParaRPr kumimoji="1" lang="ja-JP" altLang="en-US" sz="1200">
                        <a:solidFill>
                          <a:schemeClr val="tx1"/>
                        </a:solidFill>
                      </a:endParaRPr>
                    </a:p>
                  </a:txBody>
                  <a:tcPr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rowSpan="2" gridSpan="2">
                  <a:txBody>
                    <a:bodyPr/>
                    <a:lstStyle/>
                    <a:p>
                      <a:r>
                        <a:rPr kumimoji="1" lang="ja-JP" altLang="en-US" sz="1000">
                          <a:solidFill>
                            <a:schemeClr val="tx1"/>
                          </a:solidFill>
                          <a:latin typeface="メイリオ" panose="020B0604030504040204" pitchFamily="50" charset="-128"/>
                          <a:ea typeface="メイリオ" panose="020B0604030504040204" pitchFamily="50" charset="-128"/>
                        </a:rPr>
                        <a:t>両方を満たす</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rowSpan="2" hMerge="1">
                  <a:txBody>
                    <a:bodyPr/>
                    <a:lstStyle/>
                    <a:p>
                      <a:endParaRPr kumimoji="1" lang="ja-JP" altLang="en-US"/>
                    </a:p>
                  </a:txBody>
                  <a:tcPr/>
                </a:tc>
                <a:tc>
                  <a:txBody>
                    <a:bodyPr/>
                    <a:lstStyle/>
                    <a:p>
                      <a:r>
                        <a:rPr kumimoji="1" lang="ja-JP" altLang="en-US" sz="1000">
                          <a:solidFill>
                            <a:schemeClr val="tx1"/>
                          </a:solidFill>
                          <a:latin typeface="メイリオ" panose="020B0604030504040204" pitchFamily="50" charset="-128"/>
                          <a:ea typeface="メイリオ" panose="020B0604030504040204" pitchFamily="50" charset="-128"/>
                        </a:rPr>
                        <a:t>患者像</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kern="1200">
                          <a:solidFill>
                            <a:schemeClr val="tx1"/>
                          </a:solidFill>
                          <a:latin typeface="メイリオ" panose="020B0604030504040204" pitchFamily="50" charset="-128"/>
                          <a:ea typeface="メイリオ" panose="020B0604030504040204" pitchFamily="50" charset="-128"/>
                          <a:cs typeface="+mn-cs"/>
                        </a:rPr>
                        <a:t>－</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重度の肢体不自由児（者）、脊髄損傷等の重傷障害者、重度の意識障害者、筋ジストロフィー患者、難病患者等が７割以上</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00">
                          <a:solidFill>
                            <a:schemeClr val="tx1"/>
                          </a:solidFill>
                          <a:latin typeface="メイリオ" panose="020B0604030504040204" pitchFamily="50" charset="-128"/>
                          <a:ea typeface="メイリオ" panose="020B0604030504040204" pitchFamily="50" charset="-128"/>
                        </a:rPr>
                        <a:t>脊椎損傷等の重度障害者、重度の意識障害者、筋ジストロフィー患者及び難病患者等が８割以上</a:t>
                      </a:r>
                      <a:endParaRPr kumimoji="1" lang="en-US" altLang="ja-JP" sz="1000">
                        <a:solidFill>
                          <a:schemeClr val="tx1"/>
                        </a:solidFill>
                        <a:latin typeface="メイリオ" panose="020B0604030504040204" pitchFamily="50" charset="-128"/>
                        <a:ea typeface="メイリオ" panose="020B0604030504040204" pitchFamily="50" charset="-128"/>
                      </a:endParaRP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algn="ctr"/>
                      <a:r>
                        <a:rPr kumimoji="1" lang="ja-JP" altLang="en-US" sz="1000">
                          <a:latin typeface="メイリオ" panose="020B0604030504040204" pitchFamily="50" charset="-128"/>
                          <a:ea typeface="メイリオ" panose="020B0604030504040204" pitchFamily="50" charset="-128"/>
                        </a:rPr>
                        <a:t>重度の肢体不自由児</a:t>
                      </a:r>
                      <a:r>
                        <a:rPr kumimoji="1" lang="en-US" altLang="ja-JP" sz="1000">
                          <a:latin typeface="メイリオ" panose="020B0604030504040204" pitchFamily="50" charset="-128"/>
                          <a:ea typeface="メイリオ" panose="020B0604030504040204" pitchFamily="50" charset="-128"/>
                        </a:rPr>
                        <a:t>(</a:t>
                      </a:r>
                      <a:r>
                        <a:rPr kumimoji="1" lang="ja-JP" altLang="en-US" sz="1000">
                          <a:latin typeface="メイリオ" panose="020B0604030504040204" pitchFamily="50" charset="-128"/>
                          <a:ea typeface="メイリオ" panose="020B0604030504040204" pitchFamily="50" charset="-128"/>
                        </a:rPr>
                        <a:t>者</a:t>
                      </a:r>
                      <a:r>
                        <a:rPr kumimoji="1" lang="en-US" altLang="ja-JP" sz="1000">
                          <a:latin typeface="メイリオ" panose="020B0604030504040204" pitchFamily="50" charset="-128"/>
                          <a:ea typeface="メイリオ" panose="020B0604030504040204" pitchFamily="50" charset="-128"/>
                        </a:rPr>
                        <a:t>)</a:t>
                      </a:r>
                      <a:r>
                        <a:rPr kumimoji="1" lang="ja-JP" altLang="en-US" sz="1000" err="1">
                          <a:latin typeface="メイリオ" panose="020B0604030504040204" pitchFamily="50" charset="-128"/>
                          <a:ea typeface="メイリオ" panose="020B0604030504040204" pitchFamily="50" charset="-128"/>
                        </a:rPr>
                        <a:t>、</a:t>
                      </a:r>
                      <a:r>
                        <a:rPr kumimoji="1" lang="ja-JP" altLang="en-US" sz="1000">
                          <a:latin typeface="メイリオ" panose="020B0604030504040204" pitchFamily="50" charset="-128"/>
                          <a:ea typeface="メイリオ" panose="020B0604030504040204" pitchFamily="50" charset="-128"/>
                        </a:rPr>
                        <a:t>重度の障害者</a:t>
                      </a:r>
                      <a:r>
                        <a:rPr kumimoji="1" lang="en-US" altLang="ja-JP" sz="1000">
                          <a:latin typeface="メイリオ" panose="020B0604030504040204" pitchFamily="50" charset="-128"/>
                          <a:ea typeface="メイリオ" panose="020B0604030504040204" pitchFamily="50" charset="-128"/>
                        </a:rPr>
                        <a:t>(</a:t>
                      </a:r>
                      <a:r>
                        <a:rPr kumimoji="1" lang="ja-JP" altLang="en-US" sz="1000">
                          <a:latin typeface="メイリオ" panose="020B0604030504040204" pitchFamily="50" charset="-128"/>
                          <a:ea typeface="メイリオ" panose="020B0604030504040204" pitchFamily="50" charset="-128"/>
                        </a:rPr>
                        <a:t>脊髄損傷等を除く</a:t>
                      </a:r>
                      <a:r>
                        <a:rPr kumimoji="1" lang="en-US" altLang="ja-JP" sz="1000">
                          <a:latin typeface="メイリオ" panose="020B0604030504040204" pitchFamily="50" charset="-128"/>
                          <a:ea typeface="メイリオ" panose="020B0604030504040204" pitchFamily="50" charset="-128"/>
                        </a:rPr>
                        <a:t>)</a:t>
                      </a:r>
                      <a:r>
                        <a:rPr kumimoji="1" lang="ja-JP" altLang="en-US" sz="1000">
                          <a:latin typeface="メイリオ" panose="020B0604030504040204" pitchFamily="50" charset="-128"/>
                          <a:ea typeface="メイリオ" panose="020B0604030504040204" pitchFamily="50" charset="-128"/>
                        </a:rPr>
                        <a:t>が８割以上</a:t>
                      </a:r>
                    </a:p>
                  </a:txBody>
                  <a:tcPr marL="89856" marR="89856" anchor="ctr">
                    <a:lnL w="1270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00">
                          <a:solidFill>
                            <a:schemeClr val="tx1"/>
                          </a:solidFill>
                          <a:latin typeface="メイリオ" panose="020B0604030504040204" pitchFamily="50" charset="-128"/>
                          <a:ea typeface="メイリオ" panose="020B0604030504040204" pitchFamily="50" charset="-128"/>
                        </a:rPr>
                        <a:t>脊椎損傷等の重度障害者、重度の意識障害者、筋ジストロフィー患者及び難病患者等が８割以上</a:t>
                      </a:r>
                      <a:endParaRPr kumimoji="1" lang="en-US" altLang="ja-JP" sz="1000">
                        <a:solidFill>
                          <a:schemeClr val="tx1"/>
                        </a:solidFill>
                        <a:latin typeface="メイリオ" panose="020B0604030504040204" pitchFamily="50" charset="-128"/>
                        <a:ea typeface="メイリオ" panose="020B0604030504040204" pitchFamily="50" charset="-128"/>
                      </a:endParaRP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00">
                          <a:solidFill>
                            <a:schemeClr val="tx1"/>
                          </a:solidFill>
                          <a:latin typeface="メイリオ" panose="020B0604030504040204" pitchFamily="50" charset="-128"/>
                          <a:ea typeface="メイリオ" panose="020B0604030504040204" pitchFamily="50" charset="-128"/>
                        </a:rPr>
                        <a:t>医療区分２、３の患者が８割以上</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r>
                        <a:rPr kumimoji="1" lang="ja-JP" altLang="en-US" sz="1000" kern="1200">
                          <a:solidFill>
                            <a:schemeClr val="tx1"/>
                          </a:solidFill>
                          <a:latin typeface="メイリオ" panose="020B0604030504040204" pitchFamily="50" charset="-128"/>
                          <a:ea typeface="メイリオ" panose="020B0604030504040204" pitchFamily="50" charset="-128"/>
                          <a:cs typeface="+mn-cs"/>
                        </a:rPr>
                        <a:t>医療区分２、３の患者が５割以上</a:t>
                      </a:r>
                      <a:endParaRPr kumimoji="1" lang="ja-JP" altLang="en-US" sz="1800">
                        <a:latin typeface="メイリオ" panose="020B0604030504040204" pitchFamily="50" charset="-128"/>
                        <a:ea typeface="メイリオ" panose="020B0604030504040204" pitchFamily="50" charset="-128"/>
                      </a:endParaRPr>
                    </a:p>
                  </a:txBody>
                  <a:tcPr marL="89856" marR="89856" anchor="ctr">
                    <a:lnL w="1270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extLst>
                  <a:ext uri="{0D108BD9-81ED-4DB2-BD59-A6C34878D82A}">
                    <a16:rowId xmlns:a16="http://schemas.microsoft.com/office/drawing/2014/main" val="10003"/>
                  </a:ext>
                </a:extLst>
              </a:tr>
              <a:tr h="550203">
                <a:tc vMerge="1">
                  <a:txBody>
                    <a:bodyPr/>
                    <a:lstStyle/>
                    <a:p>
                      <a:endParaRPr kumimoji="1" lang="ja-JP" altLang="en-US"/>
                    </a:p>
                  </a:txBody>
                  <a:tcPr/>
                </a:tc>
                <a:tc gridSpan="2" vMerge="1">
                  <a:txBody>
                    <a:bodyPr/>
                    <a:lstStyle/>
                    <a:p>
                      <a:endParaRPr kumimoji="1" lang="ja-JP" altLang="en-US"/>
                    </a:p>
                  </a:txBody>
                  <a:tcPr/>
                </a:tc>
                <a:tc hMerge="1" vMerge="1">
                  <a:txBody>
                    <a:bodyPr/>
                    <a:lstStyle/>
                    <a:p>
                      <a:endParaRPr kumimoji="1" lang="ja-JP" altLang="en-US"/>
                    </a:p>
                  </a:txBody>
                  <a:tcPr/>
                </a:tc>
                <a:tc>
                  <a:txBody>
                    <a:bodyPr/>
                    <a:lstStyle/>
                    <a:p>
                      <a:r>
                        <a:rPr kumimoji="1" lang="ja-JP" altLang="en-US" sz="1000">
                          <a:solidFill>
                            <a:schemeClr val="tx1"/>
                          </a:solidFill>
                          <a:latin typeface="メイリオ" panose="020B0604030504040204" pitchFamily="50" charset="-128"/>
                          <a:ea typeface="メイリオ" panose="020B0604030504040204" pitchFamily="50" charset="-128"/>
                        </a:rPr>
                        <a:t>看護要員</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00" kern="1200">
                          <a:solidFill>
                            <a:schemeClr val="tx1"/>
                          </a:solidFill>
                          <a:latin typeface="メイリオ" panose="020B0604030504040204" pitchFamily="50" charset="-128"/>
                          <a:ea typeface="メイリオ" panose="020B0604030504040204" pitchFamily="50" charset="-128"/>
                          <a:cs typeface="+mn-cs"/>
                        </a:rPr>
                        <a:t>－</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以上</a:t>
                      </a:r>
                    </a:p>
                  </a:txBody>
                  <a:tcPr marL="89856" marR="89856" anchor="ctr">
                    <a:lnL w="12700" cap="flat" cmpd="sng" algn="ctr">
                      <a:solidFill>
                        <a:schemeClr val="tx1"/>
                      </a:solidFill>
                      <a:prstDash val="sysDot"/>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000">
                          <a:solidFill>
                            <a:schemeClr val="tx1"/>
                          </a:solidFill>
                          <a:latin typeface="メイリオ" panose="020B0604030504040204" pitchFamily="50" charset="-128"/>
                          <a:ea typeface="メイリオ" panose="020B0604030504040204" pitchFamily="50" charset="-128"/>
                        </a:rPr>
                        <a:t>10</a:t>
                      </a:r>
                      <a:r>
                        <a:rPr kumimoji="1" lang="ja-JP" altLang="en-US" sz="1000">
                          <a:solidFill>
                            <a:schemeClr val="tx1"/>
                          </a:solidFill>
                          <a:latin typeface="メイリオ" panose="020B0604030504040204" pitchFamily="50" charset="-128"/>
                          <a:ea typeface="メイリオ" panose="020B0604030504040204" pitchFamily="50" charset="-128"/>
                        </a:rPr>
                        <a:t>対</a:t>
                      </a:r>
                      <a:r>
                        <a:rPr kumimoji="1" lang="en-US" altLang="ja-JP" sz="1000">
                          <a:solidFill>
                            <a:schemeClr val="tx1"/>
                          </a:solidFill>
                          <a:latin typeface="メイリオ" panose="020B0604030504040204" pitchFamily="50" charset="-128"/>
                          <a:ea typeface="メイリオ" panose="020B0604030504040204" pitchFamily="50" charset="-128"/>
                        </a:rPr>
                        <a:t>1</a:t>
                      </a:r>
                      <a:r>
                        <a:rPr kumimoji="1" lang="ja-JP" altLang="en-US" sz="1000">
                          <a:solidFill>
                            <a:schemeClr val="tx1"/>
                          </a:solidFill>
                          <a:latin typeface="メイリオ" panose="020B0604030504040204" pitchFamily="50" charset="-128"/>
                          <a:ea typeface="メイリオ" panose="020B0604030504040204" pitchFamily="50" charset="-128"/>
                        </a:rPr>
                        <a:t>以上</a:t>
                      </a:r>
                    </a:p>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000">
                          <a:solidFill>
                            <a:schemeClr val="tx1"/>
                          </a:solidFill>
                          <a:latin typeface="メイリオ" panose="020B0604030504040204" pitchFamily="50" charset="-128"/>
                          <a:ea typeface="メイリオ" panose="020B0604030504040204" pitchFamily="50" charset="-128"/>
                        </a:rPr>
                        <a:t>(</a:t>
                      </a:r>
                      <a:r>
                        <a:rPr kumimoji="1" lang="ja-JP" altLang="en-US" sz="1000">
                          <a:solidFill>
                            <a:schemeClr val="tx1"/>
                          </a:solidFill>
                          <a:latin typeface="メイリオ" panose="020B0604030504040204" pitchFamily="50" charset="-128"/>
                          <a:ea typeface="メイリオ" panose="020B0604030504040204" pitchFamily="50" charset="-128"/>
                        </a:rPr>
                        <a:t>うち、看護職員</a:t>
                      </a:r>
                      <a:r>
                        <a:rPr kumimoji="1" lang="en-US" altLang="ja-JP" sz="1000">
                          <a:solidFill>
                            <a:schemeClr val="tx1"/>
                          </a:solidFill>
                          <a:latin typeface="メイリオ" panose="020B0604030504040204" pitchFamily="50" charset="-128"/>
                          <a:ea typeface="メイリオ" panose="020B0604030504040204" pitchFamily="50" charset="-128"/>
                        </a:rPr>
                        <a:t>5</a:t>
                      </a:r>
                      <a:r>
                        <a:rPr kumimoji="1" lang="ja-JP" altLang="en-US" sz="1000">
                          <a:solidFill>
                            <a:schemeClr val="tx1"/>
                          </a:solidFill>
                          <a:latin typeface="メイリオ" panose="020B0604030504040204" pitchFamily="50" charset="-128"/>
                          <a:ea typeface="メイリオ" panose="020B0604030504040204" pitchFamily="50" charset="-128"/>
                        </a:rPr>
                        <a:t>割以上</a:t>
                      </a:r>
                      <a:r>
                        <a:rPr kumimoji="1" lang="en-US" altLang="ja-JP" sz="1000">
                          <a:solidFill>
                            <a:schemeClr val="tx1"/>
                          </a:solidFill>
                          <a:latin typeface="メイリオ" panose="020B0604030504040204" pitchFamily="50" charset="-128"/>
                          <a:ea typeface="メイリオ" panose="020B0604030504040204" pitchFamily="50" charset="-128"/>
                        </a:rPr>
                        <a:t>)</a:t>
                      </a:r>
                      <a:endParaRPr kumimoji="1" lang="ja-JP" altLang="en-US" sz="1000">
                        <a:solidFill>
                          <a:schemeClr val="tx1"/>
                        </a:solidFill>
                        <a:latin typeface="メイリオ" panose="020B0604030504040204" pitchFamily="50" charset="-128"/>
                        <a:ea typeface="メイリオ" panose="020B0604030504040204" pitchFamily="50" charset="-128"/>
                      </a:endParaRPr>
                    </a:p>
                  </a:txBody>
                  <a:tcPr marL="89856" marR="89856" anchor="ctr">
                    <a:lnL w="1270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000">
                          <a:solidFill>
                            <a:schemeClr val="tx1"/>
                          </a:solidFill>
                          <a:latin typeface="メイリオ" panose="020B0604030504040204" pitchFamily="50" charset="-128"/>
                          <a:ea typeface="メイリオ" panose="020B0604030504040204" pitchFamily="50" charset="-128"/>
                        </a:rPr>
                        <a:t>10</a:t>
                      </a:r>
                      <a:r>
                        <a:rPr kumimoji="1" lang="ja-JP" altLang="en-US" sz="1000">
                          <a:solidFill>
                            <a:schemeClr val="tx1"/>
                          </a:solidFill>
                          <a:latin typeface="メイリオ" panose="020B0604030504040204" pitchFamily="50" charset="-128"/>
                          <a:ea typeface="メイリオ" panose="020B0604030504040204" pitchFamily="50" charset="-128"/>
                        </a:rPr>
                        <a:t>対</a:t>
                      </a:r>
                      <a:r>
                        <a:rPr kumimoji="1" lang="en-US" altLang="ja-JP" sz="1000">
                          <a:solidFill>
                            <a:schemeClr val="tx1"/>
                          </a:solidFill>
                          <a:latin typeface="メイリオ" panose="020B0604030504040204" pitchFamily="50" charset="-128"/>
                          <a:ea typeface="メイリオ" panose="020B0604030504040204" pitchFamily="50" charset="-128"/>
                        </a:rPr>
                        <a:t>1</a:t>
                      </a:r>
                      <a:r>
                        <a:rPr kumimoji="1" lang="ja-JP" altLang="en-US" sz="1000">
                          <a:solidFill>
                            <a:schemeClr val="tx1"/>
                          </a:solidFill>
                          <a:latin typeface="メイリオ" panose="020B0604030504040204" pitchFamily="50" charset="-128"/>
                          <a:ea typeface="メイリオ" panose="020B0604030504040204" pitchFamily="50" charset="-128"/>
                        </a:rPr>
                        <a:t>以上</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00">
                          <a:solidFill>
                            <a:schemeClr val="tx1"/>
                          </a:solidFill>
                          <a:latin typeface="メイリオ" panose="020B0604030504040204" pitchFamily="50" charset="-128"/>
                          <a:ea typeface="メイリオ" panose="020B0604030504040204" pitchFamily="50" charset="-128"/>
                        </a:rPr>
                        <a:t>看護補助者　</a:t>
                      </a:r>
                      <a:r>
                        <a:rPr kumimoji="1" lang="en-US" altLang="ja-JP" sz="1000">
                          <a:solidFill>
                            <a:schemeClr val="tx1"/>
                          </a:solidFill>
                          <a:latin typeface="メイリオ" panose="020B0604030504040204" pitchFamily="50" charset="-128"/>
                          <a:ea typeface="メイリオ" panose="020B0604030504040204" pitchFamily="50" charset="-128"/>
                        </a:rPr>
                        <a:t>20</a:t>
                      </a:r>
                      <a:r>
                        <a:rPr kumimoji="1" lang="ja-JP" altLang="en-US" sz="1000">
                          <a:solidFill>
                            <a:schemeClr val="tx1"/>
                          </a:solidFill>
                          <a:latin typeface="メイリオ" panose="020B0604030504040204" pitchFamily="50" charset="-128"/>
                          <a:ea typeface="メイリオ" panose="020B0604030504040204" pitchFamily="50" charset="-128"/>
                        </a:rPr>
                        <a:t>対</a:t>
                      </a:r>
                      <a:r>
                        <a:rPr kumimoji="1" lang="en-US" altLang="ja-JP" sz="1000">
                          <a:solidFill>
                            <a:schemeClr val="tx1"/>
                          </a:solidFill>
                          <a:latin typeface="メイリオ" panose="020B0604030504040204" pitchFamily="50" charset="-128"/>
                          <a:ea typeface="メイリオ" panose="020B0604030504040204" pitchFamily="50" charset="-128"/>
                        </a:rPr>
                        <a:t>1</a:t>
                      </a:r>
                      <a:r>
                        <a:rPr kumimoji="1" lang="ja-JP" altLang="en-US" sz="1000">
                          <a:solidFill>
                            <a:schemeClr val="tx1"/>
                          </a:solidFill>
                          <a:latin typeface="メイリオ" panose="020B0604030504040204" pitchFamily="50" charset="-128"/>
                          <a:ea typeface="メイリオ" panose="020B0604030504040204" pitchFamily="50" charset="-128"/>
                        </a:rPr>
                        <a:t>以上</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tcPr>
                </a:tc>
                <a:extLst>
                  <a:ext uri="{0D108BD9-81ED-4DB2-BD59-A6C34878D82A}">
                    <a16:rowId xmlns:a16="http://schemas.microsoft.com/office/drawing/2014/main" val="10004"/>
                  </a:ext>
                </a:extLst>
              </a:tr>
              <a:tr h="396146">
                <a:tc rowSpan="2" gridSpan="4">
                  <a:txBody>
                    <a:bodyPr/>
                    <a:lstStyle/>
                    <a:p>
                      <a:r>
                        <a:rPr kumimoji="1" lang="ja-JP" altLang="en-US" sz="1000">
                          <a:solidFill>
                            <a:schemeClr val="tx1"/>
                          </a:solidFill>
                          <a:latin typeface="メイリオ" panose="020B0604030504040204" pitchFamily="50" charset="-128"/>
                          <a:ea typeface="メイリオ" panose="020B0604030504040204" pitchFamily="50" charset="-128"/>
                        </a:rPr>
                        <a:t>その他</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rowSpan="2" hMerge="1">
                  <a:txBody>
                    <a:bodyPr/>
                    <a:lstStyle/>
                    <a:p>
                      <a:endParaRPr kumimoji="1" lang="ja-JP" altLang="en-US" sz="1200">
                        <a:solidFill>
                          <a:schemeClr val="tx1"/>
                        </a:solidFill>
                      </a:endParaRPr>
                    </a:p>
                  </a:txBody>
                  <a:tcPr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rowSpan="2" hMerge="1">
                  <a:txBody>
                    <a:bodyPr/>
                    <a:lstStyle/>
                    <a:p>
                      <a:endParaRPr kumimoji="1" lang="ja-JP" altLang="en-US"/>
                    </a:p>
                  </a:txBody>
                  <a:tcPr/>
                </a:tc>
                <a:tc rowSpan="2" hMerge="1">
                  <a:txBody>
                    <a:bodyPr/>
                    <a:lstStyle/>
                    <a:p>
                      <a:endParaRPr kumimoji="1" lang="ja-JP" altLang="en-US"/>
                    </a:p>
                  </a:txBody>
                  <a:tcPr/>
                </a:tc>
                <a:tc gridSpan="3">
                  <a:txBody>
                    <a:bodyPr/>
                    <a:lstStyle/>
                    <a:p>
                      <a:pPr algn="ctr"/>
                      <a:r>
                        <a:rPr kumimoji="1" lang="ja-JP" altLang="en-US" sz="1000">
                          <a:solidFill>
                            <a:schemeClr val="tx1"/>
                          </a:solidFill>
                          <a:latin typeface="メイリオ" panose="020B0604030504040204" pitchFamily="50" charset="-128"/>
                          <a:ea typeface="メイリオ" panose="020B0604030504040204" pitchFamily="50" charset="-128"/>
                        </a:rPr>
                        <a:t>一般病棟</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tc>
                  <a:txBody>
                    <a:bodyPr/>
                    <a:lstStyle/>
                    <a:p>
                      <a:pPr algn="ctr"/>
                      <a:r>
                        <a:rPr kumimoji="1" lang="ja-JP" altLang="en-US" sz="1000">
                          <a:solidFill>
                            <a:schemeClr val="tx1"/>
                          </a:solidFill>
                          <a:latin typeface="メイリオ" panose="020B0604030504040204" pitchFamily="50" charset="-128"/>
                          <a:ea typeface="メイリオ" panose="020B0604030504040204" pitchFamily="50" charset="-128"/>
                        </a:rPr>
                        <a:t>一般又は</a:t>
                      </a:r>
                      <a:endParaRPr kumimoji="1" lang="en-US" altLang="ja-JP" sz="1000">
                        <a:solidFill>
                          <a:schemeClr val="tx1"/>
                        </a:solidFill>
                        <a:latin typeface="メイリオ" panose="020B0604030504040204" pitchFamily="50" charset="-128"/>
                        <a:ea typeface="メイリオ" panose="020B0604030504040204" pitchFamily="50" charset="-128"/>
                      </a:endParaRPr>
                    </a:p>
                    <a:p>
                      <a:pPr algn="ctr"/>
                      <a:r>
                        <a:rPr kumimoji="1" lang="ja-JP" altLang="en-US" sz="1000">
                          <a:solidFill>
                            <a:schemeClr val="tx1"/>
                          </a:solidFill>
                          <a:latin typeface="メイリオ" panose="020B0604030504040204" pitchFamily="50" charset="-128"/>
                          <a:ea typeface="メイリオ" panose="020B0604030504040204" pitchFamily="50" charset="-128"/>
                        </a:rPr>
                        <a:t>精神病棟</a:t>
                      </a:r>
                    </a:p>
                  </a:txBody>
                  <a:tcPr marL="89856" marR="89856" anchor="ctr">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algn="ctr"/>
                      <a:r>
                        <a:rPr kumimoji="1" lang="ja-JP" altLang="en-US" sz="1000">
                          <a:solidFill>
                            <a:schemeClr val="tx1"/>
                          </a:solidFill>
                          <a:latin typeface="メイリオ" panose="020B0604030504040204" pitchFamily="50" charset="-128"/>
                          <a:ea typeface="メイリオ" panose="020B0604030504040204" pitchFamily="50" charset="-128"/>
                        </a:rPr>
                        <a:t>一般病棟の病室</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gridSpan="2">
                  <a:txBody>
                    <a:bodyPr/>
                    <a:lstStyle/>
                    <a:p>
                      <a:pPr algn="ctr"/>
                      <a:r>
                        <a:rPr kumimoji="1" lang="ja-JP" altLang="en-US" sz="1000">
                          <a:solidFill>
                            <a:schemeClr val="tx1"/>
                          </a:solidFill>
                          <a:latin typeface="メイリオ" panose="020B0604030504040204" pitchFamily="50" charset="-128"/>
                          <a:ea typeface="メイリオ" panose="020B0604030504040204" pitchFamily="50" charset="-128"/>
                        </a:rPr>
                        <a:t>療養病棟</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05"/>
                  </a:ext>
                </a:extLst>
              </a:tr>
              <a:tr h="396146">
                <a:tc gridSpan="4" vMerge="1">
                  <a:txBody>
                    <a:bodyPr/>
                    <a:lstStyle/>
                    <a:p>
                      <a:endParaRPr kumimoji="1" lang="ja-JP" altLang="en-US" sz="1200">
                        <a:solidFill>
                          <a:schemeClr val="tx1"/>
                        </a:solidFill>
                      </a:endParaRPr>
                    </a:p>
                  </a:txBody>
                  <a:tcPr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vMerge="1">
                  <a:txBody>
                    <a:bodyPr/>
                    <a:lstStyle/>
                    <a:p>
                      <a:endParaRPr kumimoji="1" lang="ja-JP" altLang="en-US"/>
                    </a:p>
                  </a:txBody>
                  <a:tcPr/>
                </a:tc>
                <a:tc hMerge="1" vMerge="1">
                  <a:txBody>
                    <a:bodyPr/>
                    <a:lstStyle/>
                    <a:p>
                      <a:endParaRPr kumimoji="1" lang="ja-JP" altLang="en-US"/>
                    </a:p>
                  </a:txBody>
                  <a:tcPr/>
                </a:tc>
                <a:tc hMerge="1" vMerge="1">
                  <a:txBody>
                    <a:bodyPr/>
                    <a:lstStyle/>
                    <a:p>
                      <a:endParaRPr kumimoji="1" lang="ja-JP" altLang="en-US"/>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00">
                          <a:solidFill>
                            <a:schemeClr val="tx1"/>
                          </a:solidFill>
                          <a:latin typeface="メイリオ" panose="020B0604030504040204" pitchFamily="50" charset="-128"/>
                          <a:ea typeface="メイリオ" panose="020B0604030504040204" pitchFamily="50" charset="-128"/>
                        </a:rPr>
                        <a:t>超重症、準超重症児</a:t>
                      </a:r>
                      <a:r>
                        <a:rPr kumimoji="1" lang="en-US" altLang="ja-JP" sz="1000">
                          <a:solidFill>
                            <a:schemeClr val="tx1"/>
                          </a:solidFill>
                          <a:latin typeface="メイリオ" panose="020B0604030504040204" pitchFamily="50" charset="-128"/>
                          <a:ea typeface="メイリオ" panose="020B0604030504040204" pitchFamily="50" charset="-128"/>
                        </a:rPr>
                        <a:t>(</a:t>
                      </a:r>
                      <a:r>
                        <a:rPr kumimoji="1" lang="ja-JP" altLang="en-US" sz="1000">
                          <a:solidFill>
                            <a:schemeClr val="tx1"/>
                          </a:solidFill>
                          <a:latin typeface="メイリオ" panose="020B0604030504040204" pitchFamily="50" charset="-128"/>
                          <a:ea typeface="メイリオ" panose="020B0604030504040204" pitchFamily="50" charset="-128"/>
                        </a:rPr>
                        <a:t>者</a:t>
                      </a:r>
                      <a:r>
                        <a:rPr kumimoji="1" lang="en-US" altLang="ja-JP" sz="1000">
                          <a:solidFill>
                            <a:schemeClr val="tx1"/>
                          </a:solidFill>
                          <a:latin typeface="メイリオ" panose="020B0604030504040204" pitchFamily="50" charset="-128"/>
                          <a:ea typeface="メイリオ" panose="020B0604030504040204" pitchFamily="50" charset="-128"/>
                        </a:rPr>
                        <a:t>)3</a:t>
                      </a:r>
                      <a:r>
                        <a:rPr kumimoji="1" lang="ja-JP" altLang="en-US" sz="1000">
                          <a:solidFill>
                            <a:schemeClr val="tx1"/>
                          </a:solidFill>
                          <a:latin typeface="メイリオ" panose="020B0604030504040204" pitchFamily="50" charset="-128"/>
                          <a:ea typeface="メイリオ" panose="020B0604030504040204" pitchFamily="50" charset="-128"/>
                        </a:rPr>
                        <a:t>割以上</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gridSpan="4">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00">
                          <a:solidFill>
                            <a:schemeClr val="tx1"/>
                          </a:solidFill>
                          <a:latin typeface="メイリオ" panose="020B0604030504040204" pitchFamily="50" charset="-128"/>
                          <a:ea typeface="メイリオ" panose="020B0604030504040204" pitchFamily="50" charset="-128"/>
                        </a:rPr>
                        <a:t>－</a:t>
                      </a:r>
                    </a:p>
                  </a:txBody>
                  <a:tcPr marL="89856" marR="89856" anchor="ctr">
                    <a:lnL w="1270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85000"/>
                          <a:lumOff val="15000"/>
                        </a:schemeClr>
                      </a:solidFill>
                      <a:prstDash val="sysDot"/>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lnT w="12700" cap="flat" cmpd="sng" algn="ctr">
                      <a:solidFill>
                        <a:schemeClr val="tx1">
                          <a:lumMod val="75000"/>
                          <a:lumOff val="25000"/>
                        </a:schemeClr>
                      </a:solidFill>
                      <a:prstDash val="sysDot"/>
                      <a:round/>
                      <a:headEnd type="none" w="med" len="med"/>
                      <a:tailEnd type="none" w="med" len="med"/>
                    </a:lnT>
                  </a:tcPr>
                </a:tc>
                <a:tc hMerge="1">
                  <a:txBody>
                    <a:bodyPr/>
                    <a:lstStyle/>
                    <a:p>
                      <a:endParaRPr kumimoji="1" lang="ja-JP" altLang="en-US"/>
                    </a:p>
                  </a:txBody>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00">
                          <a:solidFill>
                            <a:schemeClr val="tx1"/>
                          </a:solidFill>
                          <a:latin typeface="メイリオ" panose="020B0604030504040204" pitchFamily="50" charset="-128"/>
                          <a:ea typeface="メイリオ" panose="020B0604030504040204" pitchFamily="50" charset="-128"/>
                        </a:rPr>
                        <a:t>褥瘡の評価</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06"/>
                  </a:ext>
                </a:extLst>
              </a:tr>
              <a:tr h="242089">
                <a:tc rowSpan="4" gridSpan="2">
                  <a:txBody>
                    <a:bodyPr/>
                    <a:lstStyle/>
                    <a:p>
                      <a:r>
                        <a:rPr kumimoji="1" lang="ja-JP" altLang="en-US" sz="1000" u="none">
                          <a:solidFill>
                            <a:schemeClr val="tx1"/>
                          </a:solidFill>
                          <a:latin typeface="メイリオ" panose="020B0604030504040204" pitchFamily="50" charset="-128"/>
                          <a:ea typeface="メイリオ" panose="020B0604030504040204" pitchFamily="50" charset="-128"/>
                        </a:rPr>
                        <a:t>点数</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rowSpan="4" hMerge="1">
                  <a:txBody>
                    <a:bodyPr/>
                    <a:lstStyle/>
                    <a:p>
                      <a:endParaRPr kumimoji="1" lang="ja-JP" altLang="en-US" sz="1200">
                        <a:solidFill>
                          <a:schemeClr val="tx1"/>
                        </a:solidFill>
                      </a:endParaRP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gridSpan="2">
                  <a:txBody>
                    <a:bodyPr/>
                    <a:lstStyle/>
                    <a:p>
                      <a:r>
                        <a:rPr kumimoji="1" lang="ja-JP" altLang="en-US" sz="1000" u="none">
                          <a:solidFill>
                            <a:schemeClr val="tx1"/>
                          </a:solidFill>
                          <a:latin typeface="メイリオ" panose="020B0604030504040204" pitchFamily="50" charset="-128"/>
                          <a:ea typeface="メイリオ" panose="020B0604030504040204" pitchFamily="50" charset="-128"/>
                        </a:rPr>
                        <a:t>通常</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hMerge="1">
                  <a:txBody>
                    <a:bodyPr/>
                    <a:lstStyle/>
                    <a:p>
                      <a:endParaRPr kumimoji="1" lang="ja-JP" altLang="en-US"/>
                    </a:p>
                  </a:txBody>
                  <a:tcPr/>
                </a:tc>
                <a:tc>
                  <a:txBody>
                    <a:bodyPr/>
                    <a:lstStyle/>
                    <a:p>
                      <a:pPr algn="ctr"/>
                      <a:r>
                        <a:rPr kumimoji="1" lang="en-US" altLang="ja-JP" sz="1000" u="none">
                          <a:solidFill>
                            <a:schemeClr val="tx1"/>
                          </a:solidFill>
                          <a:latin typeface="メイリオ" panose="020B0604030504040204" pitchFamily="50" charset="-128"/>
                          <a:ea typeface="メイリオ" panose="020B0604030504040204" pitchFamily="50" charset="-128"/>
                        </a:rPr>
                        <a:t>1,637</a:t>
                      </a:r>
                      <a:r>
                        <a:rPr kumimoji="1" lang="ja-JP" altLang="en-US" sz="1000" u="none">
                          <a:solidFill>
                            <a:schemeClr val="tx1"/>
                          </a:solidFill>
                          <a:latin typeface="メイリオ" panose="020B0604030504040204" pitchFamily="50" charset="-128"/>
                          <a:ea typeface="メイリオ" panose="020B0604030504040204" pitchFamily="50" charset="-128"/>
                        </a:rPr>
                        <a:t>点</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algn="ctr"/>
                      <a:r>
                        <a:rPr kumimoji="1" lang="en-US" altLang="ja-JP" sz="1000" u="none">
                          <a:solidFill>
                            <a:schemeClr val="tx1"/>
                          </a:solidFill>
                          <a:latin typeface="メイリオ" panose="020B0604030504040204" pitchFamily="50" charset="-128"/>
                          <a:ea typeface="メイリオ" panose="020B0604030504040204" pitchFamily="50" charset="-128"/>
                        </a:rPr>
                        <a:t>1,375</a:t>
                      </a:r>
                      <a:r>
                        <a:rPr kumimoji="1" lang="ja-JP" altLang="en-US" sz="1000" u="none">
                          <a:solidFill>
                            <a:schemeClr val="tx1"/>
                          </a:solidFill>
                          <a:latin typeface="メイリオ" panose="020B0604030504040204" pitchFamily="50" charset="-128"/>
                          <a:ea typeface="メイリオ" panose="020B0604030504040204" pitchFamily="50" charset="-128"/>
                        </a:rPr>
                        <a:t>～</a:t>
                      </a:r>
                      <a:r>
                        <a:rPr kumimoji="1" lang="en-US" altLang="ja-JP" sz="1000" u="none">
                          <a:solidFill>
                            <a:schemeClr val="tx1"/>
                          </a:solidFill>
                          <a:latin typeface="メイリオ" panose="020B0604030504040204" pitchFamily="50" charset="-128"/>
                          <a:ea typeface="メイリオ" panose="020B0604030504040204" pitchFamily="50" charset="-128"/>
                        </a:rPr>
                        <a:t>1,010</a:t>
                      </a:r>
                      <a:r>
                        <a:rPr kumimoji="1" lang="ja-JP" altLang="en-US" sz="1000" u="none">
                          <a:solidFill>
                            <a:schemeClr val="tx1"/>
                          </a:solidFill>
                          <a:latin typeface="メイリオ" panose="020B0604030504040204" pitchFamily="50" charset="-128"/>
                          <a:ea typeface="メイリオ" panose="020B0604030504040204" pitchFamily="50" charset="-128"/>
                        </a:rPr>
                        <a:t>点</a:t>
                      </a:r>
                    </a:p>
                  </a:txBody>
                  <a:tcPr marL="89856" marR="89856" anchor="ctr">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85000"/>
                          <a:lumOff val="1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algn="ctr"/>
                      <a:r>
                        <a:rPr kumimoji="1" lang="en-US" altLang="ja-JP" sz="1000" u="none">
                          <a:solidFill>
                            <a:schemeClr val="tx1"/>
                          </a:solidFill>
                          <a:latin typeface="メイリオ" panose="020B0604030504040204" pitchFamily="50" charset="-128"/>
                          <a:ea typeface="メイリオ" panose="020B0604030504040204" pitchFamily="50" charset="-128"/>
                        </a:rPr>
                        <a:t>2,090</a:t>
                      </a:r>
                      <a:r>
                        <a:rPr kumimoji="1" lang="ja-JP" altLang="en-US" sz="1000" u="none">
                          <a:solidFill>
                            <a:schemeClr val="tx1"/>
                          </a:solidFill>
                          <a:latin typeface="メイリオ" panose="020B0604030504040204" pitchFamily="50" charset="-128"/>
                          <a:ea typeface="メイリオ" panose="020B0604030504040204" pitchFamily="50" charset="-128"/>
                        </a:rPr>
                        <a:t>点</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lumMod val="85000"/>
                          <a:lumOff val="1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algn="ctr"/>
                      <a:r>
                        <a:rPr kumimoji="1" lang="en-US" altLang="ja-JP" sz="1000" u="none">
                          <a:solidFill>
                            <a:schemeClr val="tx1"/>
                          </a:solidFill>
                          <a:latin typeface="メイリオ" panose="020B0604030504040204" pitchFamily="50" charset="-128"/>
                          <a:ea typeface="メイリオ" panose="020B0604030504040204" pitchFamily="50" charset="-128"/>
                        </a:rPr>
                        <a:t>1,694</a:t>
                      </a:r>
                      <a:r>
                        <a:rPr kumimoji="1" lang="ja-JP" altLang="en-US" sz="1000" u="none">
                          <a:solidFill>
                            <a:schemeClr val="tx1"/>
                          </a:solidFill>
                          <a:latin typeface="メイリオ" panose="020B0604030504040204" pitchFamily="50" charset="-128"/>
                          <a:ea typeface="メイリオ" panose="020B0604030504040204" pitchFamily="50" charset="-128"/>
                        </a:rPr>
                        <a:t>点</a:t>
                      </a:r>
                    </a:p>
                  </a:txBody>
                  <a:tcPr marL="89856" marR="89856" anchor="ctr">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85000"/>
                          <a:lumOff val="1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algn="ctr"/>
                      <a:r>
                        <a:rPr kumimoji="1" lang="en-US" altLang="ja-JP" sz="1000" u="none">
                          <a:solidFill>
                            <a:schemeClr val="tx1"/>
                          </a:solidFill>
                          <a:latin typeface="メイリオ" panose="020B0604030504040204" pitchFamily="50" charset="-128"/>
                          <a:ea typeface="メイリオ" panose="020B0604030504040204" pitchFamily="50" charset="-128"/>
                        </a:rPr>
                        <a:t>2,090</a:t>
                      </a:r>
                      <a:r>
                        <a:rPr kumimoji="1" lang="ja-JP" altLang="en-US" sz="1000" u="none">
                          <a:solidFill>
                            <a:schemeClr val="tx1"/>
                          </a:solidFill>
                          <a:latin typeface="メイリオ" panose="020B0604030504040204" pitchFamily="50" charset="-128"/>
                          <a:ea typeface="メイリオ" panose="020B0604030504040204" pitchFamily="50" charset="-128"/>
                        </a:rPr>
                        <a:t>点</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85000"/>
                          <a:lumOff val="1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rowSpan="4">
                  <a:txBody>
                    <a:bodyPr/>
                    <a:lstStyle/>
                    <a:p>
                      <a:pPr algn="ctr"/>
                      <a:r>
                        <a:rPr kumimoji="1" lang="en-US" altLang="ja-JP" sz="1000">
                          <a:solidFill>
                            <a:schemeClr val="tx1"/>
                          </a:solidFill>
                          <a:latin typeface="メイリオ" panose="020B0604030504040204" pitchFamily="50" charset="-128"/>
                          <a:ea typeface="メイリオ" panose="020B0604030504040204" pitchFamily="50" charset="-128"/>
                        </a:rPr>
                        <a:t>1,961</a:t>
                      </a:r>
                    </a:p>
                    <a:p>
                      <a:pPr algn="ctr"/>
                      <a:r>
                        <a:rPr kumimoji="1" lang="ja-JP" altLang="en-US" sz="1000">
                          <a:solidFill>
                            <a:schemeClr val="tx1"/>
                          </a:solidFill>
                          <a:latin typeface="メイリオ" panose="020B0604030504040204" pitchFamily="50" charset="-128"/>
                          <a:ea typeface="メイリオ" panose="020B0604030504040204" pitchFamily="50" charset="-128"/>
                        </a:rPr>
                        <a:t>～</a:t>
                      </a:r>
                      <a:r>
                        <a:rPr kumimoji="1" lang="en-US" altLang="ja-JP" sz="1000">
                          <a:solidFill>
                            <a:schemeClr val="tx1"/>
                          </a:solidFill>
                          <a:latin typeface="メイリオ" panose="020B0604030504040204" pitchFamily="50" charset="-128"/>
                          <a:ea typeface="メイリオ" panose="020B0604030504040204" pitchFamily="50" charset="-128"/>
                        </a:rPr>
                        <a:t>828</a:t>
                      </a:r>
                      <a:r>
                        <a:rPr kumimoji="1" lang="ja-JP" altLang="en-US" sz="1000">
                          <a:solidFill>
                            <a:schemeClr val="tx1"/>
                          </a:solidFill>
                          <a:latin typeface="メイリオ" panose="020B0604030504040204" pitchFamily="50" charset="-128"/>
                          <a:ea typeface="メイリオ" panose="020B0604030504040204" pitchFamily="50" charset="-128"/>
                        </a:rPr>
                        <a:t>点</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rowSpan="4">
                  <a:txBody>
                    <a:bodyPr/>
                    <a:lstStyle/>
                    <a:p>
                      <a:pPr algn="ctr"/>
                      <a:r>
                        <a:rPr kumimoji="1" lang="en-US" altLang="ja-JP" sz="1000">
                          <a:solidFill>
                            <a:schemeClr val="tx1"/>
                          </a:solidFill>
                          <a:latin typeface="メイリオ" panose="020B0604030504040204" pitchFamily="50" charset="-128"/>
                          <a:ea typeface="メイリオ" panose="020B0604030504040204" pitchFamily="50" charset="-128"/>
                        </a:rPr>
                        <a:t>1,896</a:t>
                      </a:r>
                    </a:p>
                    <a:p>
                      <a:pPr algn="ctr"/>
                      <a:r>
                        <a:rPr kumimoji="1" lang="ja-JP" altLang="en-US" sz="1000">
                          <a:solidFill>
                            <a:schemeClr val="tx1"/>
                          </a:solidFill>
                          <a:latin typeface="メイリオ" panose="020B0604030504040204" pitchFamily="50" charset="-128"/>
                          <a:ea typeface="メイリオ" panose="020B0604030504040204" pitchFamily="50" charset="-128"/>
                        </a:rPr>
                        <a:t>～</a:t>
                      </a:r>
                      <a:r>
                        <a:rPr kumimoji="1" lang="en-US" altLang="ja-JP" sz="1000">
                          <a:solidFill>
                            <a:schemeClr val="tx1"/>
                          </a:solidFill>
                          <a:latin typeface="メイリオ" panose="020B0604030504040204" pitchFamily="50" charset="-128"/>
                          <a:ea typeface="メイリオ" panose="020B0604030504040204" pitchFamily="50" charset="-128"/>
                        </a:rPr>
                        <a:t>764</a:t>
                      </a:r>
                      <a:r>
                        <a:rPr kumimoji="1" lang="ja-JP" altLang="en-US" sz="1000">
                          <a:solidFill>
                            <a:schemeClr val="tx1"/>
                          </a:solidFill>
                          <a:latin typeface="メイリオ" panose="020B0604030504040204" pitchFamily="50" charset="-128"/>
                          <a:ea typeface="メイリオ" panose="020B0604030504040204" pitchFamily="50" charset="-128"/>
                        </a:rPr>
                        <a:t>点</a:t>
                      </a:r>
                      <a:endParaRPr kumimoji="1" lang="ja-JP" altLang="en-US" sz="1800">
                        <a:solidFill>
                          <a:schemeClr val="tx1"/>
                        </a:solidFill>
                        <a:latin typeface="メイリオ" panose="020B0604030504040204" pitchFamily="50" charset="-128"/>
                        <a:ea typeface="メイリオ" panose="020B0604030504040204" pitchFamily="50" charset="-128"/>
                      </a:endParaRPr>
                    </a:p>
                  </a:txBody>
                  <a:tcPr marL="89856" marR="89856" anchor="ctr">
                    <a:lnL w="1270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extLst>
                  <a:ext uri="{0D108BD9-81ED-4DB2-BD59-A6C34878D82A}">
                    <a16:rowId xmlns:a16="http://schemas.microsoft.com/office/drawing/2014/main" val="10007"/>
                  </a:ext>
                </a:extLst>
              </a:tr>
              <a:tr h="396146">
                <a:tc gridSpan="2" vMerge="1">
                  <a:txBody>
                    <a:bodyPr/>
                    <a:lstStyle/>
                    <a:p>
                      <a:endParaRPr kumimoji="1" lang="ja-JP" altLang="en-US"/>
                    </a:p>
                  </a:txBody>
                  <a:tcPr/>
                </a:tc>
                <a:tc hMerge="1" vMerge="1">
                  <a:txBody>
                    <a:bodyPr/>
                    <a:lstStyle/>
                    <a:p>
                      <a:endParaRPr kumimoji="1" lang="ja-JP" altLang="en-US" sz="1200">
                        <a:solidFill>
                          <a:schemeClr val="tx1"/>
                        </a:solidFill>
                      </a:endParaRP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gridSpan="2">
                  <a:txBody>
                    <a:bodyPr/>
                    <a:lstStyle/>
                    <a:p>
                      <a:r>
                        <a:rPr kumimoji="1" lang="ja-JP" altLang="en-US" sz="1000" u="none">
                          <a:solidFill>
                            <a:schemeClr val="tx1"/>
                          </a:solidFill>
                          <a:latin typeface="メイリオ" panose="020B0604030504040204" pitchFamily="50" charset="-128"/>
                          <a:ea typeface="メイリオ" panose="020B0604030504040204" pitchFamily="50" charset="-128"/>
                        </a:rPr>
                        <a:t>重度の意識障害者（脳卒中患者）　　　　　　　　　　　　　　　　　　　　　　　　　　　　　　　　　　　　　　　　　　　　　　　　　　　　　　　　　　　　　　　　　　　　　　　　　　　　　　　　　　　　　　　　　　　　　　　　　　　　　　　　　　　　　　　　　　　　　　　　　　　　　　　　　　　　　　　　　　　　　　　　　　　　　　　　　　　　　　　　　　　　　　　　　　　　　　　　　　　　　　　　　　　　　　　　　　　　　　　　　　　　　　　　　　　　　　　　　　　　　　　　　　　　　　　</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tc>
                  <a:txBody>
                    <a:bodyPr/>
                    <a:lstStyle/>
                    <a:p>
                      <a:pPr algn="ctr"/>
                      <a:r>
                        <a:rPr kumimoji="1" lang="en-US" altLang="ja-JP" sz="1000" u="none">
                          <a:solidFill>
                            <a:schemeClr val="tx1"/>
                          </a:solidFill>
                          <a:latin typeface="メイリオ" panose="020B0604030504040204" pitchFamily="50" charset="-128"/>
                          <a:ea typeface="メイリオ" panose="020B0604030504040204" pitchFamily="50" charset="-128"/>
                        </a:rPr>
                        <a:t>1,517, 1,377</a:t>
                      </a:r>
                      <a:r>
                        <a:rPr kumimoji="1" lang="ja-JP" altLang="en-US" sz="1000" u="none">
                          <a:solidFill>
                            <a:schemeClr val="tx1"/>
                          </a:solidFill>
                          <a:latin typeface="メイリオ" panose="020B0604030504040204" pitchFamily="50" charset="-128"/>
                          <a:ea typeface="メイリオ" panose="020B0604030504040204" pitchFamily="50" charset="-128"/>
                        </a:rPr>
                        <a:t>点</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algn="ctr"/>
                      <a:r>
                        <a:rPr kumimoji="1" lang="en-US" altLang="ja-JP" sz="1000" u="none">
                          <a:solidFill>
                            <a:schemeClr val="tx1"/>
                          </a:solidFill>
                          <a:latin typeface="メイリオ" panose="020B0604030504040204" pitchFamily="50" charset="-128"/>
                          <a:ea typeface="メイリオ" panose="020B0604030504040204" pitchFamily="50" charset="-128"/>
                        </a:rPr>
                        <a:t>1,517</a:t>
                      </a:r>
                      <a:r>
                        <a:rPr kumimoji="1" lang="ja-JP" altLang="en-US" sz="1000" u="none">
                          <a:solidFill>
                            <a:schemeClr val="tx1"/>
                          </a:solidFill>
                          <a:latin typeface="メイリオ" panose="020B0604030504040204" pitchFamily="50" charset="-128"/>
                          <a:ea typeface="メイリオ" panose="020B0604030504040204" pitchFamily="50" charset="-128"/>
                        </a:rPr>
                        <a:t>～</a:t>
                      </a:r>
                      <a:r>
                        <a:rPr kumimoji="1" lang="en-US" altLang="ja-JP" sz="1000" u="none">
                          <a:solidFill>
                            <a:schemeClr val="tx1"/>
                          </a:solidFill>
                          <a:latin typeface="メイリオ" panose="020B0604030504040204" pitchFamily="50" charset="-128"/>
                          <a:ea typeface="メイリオ" panose="020B0604030504040204" pitchFamily="50" charset="-128"/>
                        </a:rPr>
                        <a:t>1,124</a:t>
                      </a:r>
                      <a:r>
                        <a:rPr kumimoji="1" lang="ja-JP" altLang="en-US" sz="1000" u="none">
                          <a:solidFill>
                            <a:schemeClr val="tx1"/>
                          </a:solidFill>
                          <a:latin typeface="メイリオ" panose="020B0604030504040204" pitchFamily="50" charset="-128"/>
                          <a:ea typeface="メイリオ" panose="020B0604030504040204" pitchFamily="50" charset="-128"/>
                        </a:rPr>
                        <a:t>点</a:t>
                      </a:r>
                    </a:p>
                  </a:txBody>
                  <a:tcPr marL="89856" marR="89856" anchor="ctr">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000" u="none" baseline="0">
                          <a:solidFill>
                            <a:schemeClr val="tx1"/>
                          </a:solidFill>
                          <a:latin typeface="メイリオ" panose="020B0604030504040204" pitchFamily="50" charset="-128"/>
                          <a:ea typeface="メイリオ" panose="020B0604030504040204" pitchFamily="50" charset="-128"/>
                        </a:rPr>
                        <a:t>1,928, </a:t>
                      </a:r>
                      <a:r>
                        <a:rPr kumimoji="1" lang="en-US" altLang="ja-JP" sz="1000" u="none">
                          <a:solidFill>
                            <a:schemeClr val="tx1"/>
                          </a:solidFill>
                          <a:latin typeface="メイリオ" panose="020B0604030504040204" pitchFamily="50" charset="-128"/>
                          <a:ea typeface="メイリオ" panose="020B0604030504040204" pitchFamily="50" charset="-128"/>
                        </a:rPr>
                        <a:t>1,763</a:t>
                      </a:r>
                      <a:r>
                        <a:rPr kumimoji="1" lang="ja-JP" altLang="en-US" sz="1000" u="none" baseline="0">
                          <a:solidFill>
                            <a:schemeClr val="tx1"/>
                          </a:solidFill>
                          <a:latin typeface="メイリオ" panose="020B0604030504040204" pitchFamily="50" charset="-128"/>
                          <a:ea typeface="メイリオ" panose="020B0604030504040204" pitchFamily="50" charset="-128"/>
                        </a:rPr>
                        <a:t>点</a:t>
                      </a:r>
                      <a:endParaRPr kumimoji="1" lang="ja-JP" altLang="en-US" sz="1000" u="none">
                        <a:solidFill>
                          <a:schemeClr val="tx1"/>
                        </a:solidFill>
                        <a:latin typeface="メイリオ" panose="020B0604030504040204" pitchFamily="50" charset="-128"/>
                        <a:ea typeface="メイリオ" panose="020B0604030504040204" pitchFamily="50" charset="-128"/>
                      </a:endParaRP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algn="ctr"/>
                      <a:r>
                        <a:rPr kumimoji="1" lang="en-US" altLang="ja-JP" sz="1000" u="none">
                          <a:solidFill>
                            <a:schemeClr val="tx1"/>
                          </a:solidFill>
                          <a:latin typeface="メイリオ" panose="020B0604030504040204" pitchFamily="50" charset="-128"/>
                          <a:ea typeface="メイリオ" panose="020B0604030504040204" pitchFamily="50" charset="-128"/>
                        </a:rPr>
                        <a:t>1,675, 1,508</a:t>
                      </a:r>
                      <a:r>
                        <a:rPr kumimoji="1" lang="ja-JP" altLang="en-US" sz="1000" u="none">
                          <a:solidFill>
                            <a:schemeClr val="tx1"/>
                          </a:solidFill>
                          <a:latin typeface="メイリオ" panose="020B0604030504040204" pitchFamily="50" charset="-128"/>
                          <a:ea typeface="メイリオ" panose="020B0604030504040204" pitchFamily="50" charset="-128"/>
                        </a:rPr>
                        <a:t>点</a:t>
                      </a:r>
                    </a:p>
                  </a:txBody>
                  <a:tcPr marL="89856" marR="89856" anchor="ctr">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algn="ctr"/>
                      <a:r>
                        <a:rPr kumimoji="1" lang="en-US" altLang="ja-JP" sz="1000" u="none" baseline="0">
                          <a:solidFill>
                            <a:schemeClr val="tx1"/>
                          </a:solidFill>
                          <a:latin typeface="メイリオ" panose="020B0604030504040204" pitchFamily="50" charset="-128"/>
                          <a:ea typeface="メイリオ" panose="020B0604030504040204" pitchFamily="50" charset="-128"/>
                        </a:rPr>
                        <a:t>1,927, </a:t>
                      </a:r>
                      <a:r>
                        <a:rPr kumimoji="1" lang="en-US" altLang="ja-JP" sz="1000" u="none">
                          <a:solidFill>
                            <a:schemeClr val="tx1"/>
                          </a:solidFill>
                          <a:latin typeface="メイリオ" panose="020B0604030504040204" pitchFamily="50" charset="-128"/>
                          <a:ea typeface="メイリオ" panose="020B0604030504040204" pitchFamily="50" charset="-128"/>
                        </a:rPr>
                        <a:t>1,761</a:t>
                      </a:r>
                      <a:r>
                        <a:rPr kumimoji="1" lang="ja-JP" altLang="en-US" sz="1000" u="none" baseline="0">
                          <a:solidFill>
                            <a:schemeClr val="tx1"/>
                          </a:solidFill>
                          <a:latin typeface="メイリオ" panose="020B0604030504040204" pitchFamily="50" charset="-128"/>
                          <a:ea typeface="メイリオ" panose="020B0604030504040204" pitchFamily="50" charset="-128"/>
                        </a:rPr>
                        <a:t>点</a:t>
                      </a:r>
                      <a:endParaRPr kumimoji="1" lang="ja-JP" altLang="en-US" sz="1000" u="none">
                        <a:solidFill>
                          <a:schemeClr val="tx1"/>
                        </a:solidFill>
                        <a:latin typeface="メイリオ" panose="020B0604030504040204" pitchFamily="50" charset="-128"/>
                        <a:ea typeface="メイリオ" panose="020B0604030504040204" pitchFamily="50" charset="-128"/>
                      </a:endParaRP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vMerge="1">
                  <a:txBody>
                    <a:bodyPr/>
                    <a:lstStyle/>
                    <a:p>
                      <a:endParaRPr kumimoji="1" lang="ja-JP" altLang="en-US"/>
                    </a:p>
                  </a:txBody>
                  <a:tcPr/>
                </a:tc>
                <a:tc vMerge="1">
                  <a:txBody>
                    <a:bodyPr/>
                    <a:lstStyle/>
                    <a:p>
                      <a:endParaRPr kumimoji="1" lang="ja-JP" altLang="en-US"/>
                    </a:p>
                  </a:txBody>
                  <a:tcPr/>
                </a:tc>
                <a:extLst>
                  <a:ext uri="{0D108BD9-81ED-4DB2-BD59-A6C34878D82A}">
                    <a16:rowId xmlns:a16="http://schemas.microsoft.com/office/drawing/2014/main" val="10008"/>
                  </a:ext>
                </a:extLst>
              </a:tr>
              <a:tr h="396146">
                <a:tc gridSpan="2" vMerge="1">
                  <a:txBody>
                    <a:bodyPr/>
                    <a:lstStyle/>
                    <a:p>
                      <a:endParaRPr kumimoji="1" lang="ja-JP" altLang="en-US" sz="1100" u="none">
                        <a:solidFill>
                          <a:schemeClr val="tx1"/>
                        </a:solidFill>
                        <a:latin typeface="+mj-ea"/>
                        <a:ea typeface="+mj-ea"/>
                      </a:endParaRP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vMerge="1">
                  <a:txBody>
                    <a:bodyPr/>
                    <a:lstStyle/>
                    <a:p>
                      <a:endParaRPr kumimoji="1" lang="ja-JP" altLang="en-US"/>
                    </a:p>
                  </a:txBody>
                  <a:tcPr/>
                </a:tc>
                <a:tc gridSpan="2">
                  <a:txBody>
                    <a:bodyPr/>
                    <a:lstStyle/>
                    <a:p>
                      <a:r>
                        <a:rPr kumimoji="1" lang="ja-JP" altLang="en-US" sz="1000" u="none">
                          <a:solidFill>
                            <a:schemeClr val="tx1"/>
                          </a:solidFill>
                          <a:latin typeface="メイリオ" panose="020B0604030504040204" pitchFamily="50" charset="-128"/>
                          <a:ea typeface="メイリオ" panose="020B0604030504040204" pitchFamily="50" charset="-128"/>
                        </a:rPr>
                        <a:t>上記以外の脳卒中患者</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tc>
                  <a:txBody>
                    <a:bodyPr/>
                    <a:lstStyle/>
                    <a:p>
                      <a:pPr algn="ctr"/>
                      <a:r>
                        <a:rPr kumimoji="1" lang="en-US" altLang="ja-JP" sz="1000" u="none">
                          <a:solidFill>
                            <a:schemeClr val="tx1"/>
                          </a:solidFill>
                          <a:latin typeface="メイリオ" panose="020B0604030504040204" pitchFamily="50" charset="-128"/>
                          <a:ea typeface="メイリオ" panose="020B0604030504040204" pitchFamily="50" charset="-128"/>
                        </a:rPr>
                        <a:t>1,364, 1,239</a:t>
                      </a:r>
                      <a:r>
                        <a:rPr kumimoji="1" lang="ja-JP" altLang="en-US" sz="1000" u="none">
                          <a:solidFill>
                            <a:schemeClr val="tx1"/>
                          </a:solidFill>
                          <a:latin typeface="メイリオ" panose="020B0604030504040204" pitchFamily="50" charset="-128"/>
                          <a:ea typeface="メイリオ" panose="020B0604030504040204" pitchFamily="50" charset="-128"/>
                        </a:rPr>
                        <a:t>点</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algn="ctr"/>
                      <a:r>
                        <a:rPr kumimoji="1" lang="en-US" altLang="ja-JP" sz="1000" u="none">
                          <a:solidFill>
                            <a:schemeClr val="tx1"/>
                          </a:solidFill>
                          <a:latin typeface="メイリオ" panose="020B0604030504040204" pitchFamily="50" charset="-128"/>
                          <a:ea typeface="メイリオ" panose="020B0604030504040204" pitchFamily="50" charset="-128"/>
                        </a:rPr>
                        <a:t>1,364</a:t>
                      </a:r>
                      <a:r>
                        <a:rPr kumimoji="1" lang="ja-JP" altLang="en-US" sz="1000" u="none">
                          <a:solidFill>
                            <a:schemeClr val="tx1"/>
                          </a:solidFill>
                          <a:latin typeface="メイリオ" panose="020B0604030504040204" pitchFamily="50" charset="-128"/>
                          <a:ea typeface="メイリオ" panose="020B0604030504040204" pitchFamily="50" charset="-128"/>
                        </a:rPr>
                        <a:t>～</a:t>
                      </a:r>
                      <a:r>
                        <a:rPr kumimoji="1" lang="en-US" altLang="ja-JP" sz="1000" u="none">
                          <a:solidFill>
                            <a:schemeClr val="tx1"/>
                          </a:solidFill>
                          <a:latin typeface="メイリオ" panose="020B0604030504040204" pitchFamily="50" charset="-128"/>
                          <a:ea typeface="メイリオ" panose="020B0604030504040204" pitchFamily="50" charset="-128"/>
                        </a:rPr>
                        <a:t>1,010</a:t>
                      </a:r>
                      <a:r>
                        <a:rPr kumimoji="1" lang="ja-JP" altLang="en-US" sz="1000" u="none">
                          <a:solidFill>
                            <a:schemeClr val="tx1"/>
                          </a:solidFill>
                          <a:latin typeface="メイリオ" panose="020B0604030504040204" pitchFamily="50" charset="-128"/>
                          <a:ea typeface="メイリオ" panose="020B0604030504040204" pitchFamily="50" charset="-128"/>
                        </a:rPr>
                        <a:t>点</a:t>
                      </a:r>
                    </a:p>
                  </a:txBody>
                  <a:tcPr marL="89856" marR="89856" anchor="ctr">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000" u="none" baseline="0">
                          <a:solidFill>
                            <a:schemeClr val="tx1"/>
                          </a:solidFill>
                          <a:latin typeface="メイリオ" panose="020B0604030504040204" pitchFamily="50" charset="-128"/>
                          <a:ea typeface="メイリオ" panose="020B0604030504040204" pitchFamily="50" charset="-128"/>
                        </a:rPr>
                        <a:t>1,735, </a:t>
                      </a:r>
                      <a:r>
                        <a:rPr kumimoji="1" lang="en-US" altLang="ja-JP" sz="1000" u="none">
                          <a:solidFill>
                            <a:schemeClr val="tx1"/>
                          </a:solidFill>
                          <a:latin typeface="メイリオ" panose="020B0604030504040204" pitchFamily="50" charset="-128"/>
                          <a:ea typeface="メイリオ" panose="020B0604030504040204" pitchFamily="50" charset="-128"/>
                        </a:rPr>
                        <a:t>1,586</a:t>
                      </a:r>
                      <a:r>
                        <a:rPr kumimoji="1" lang="ja-JP" altLang="en-US" sz="1000" u="none" baseline="0">
                          <a:solidFill>
                            <a:schemeClr val="tx1"/>
                          </a:solidFill>
                          <a:latin typeface="メイリオ" panose="020B0604030504040204" pitchFamily="50" charset="-128"/>
                          <a:ea typeface="メイリオ" panose="020B0604030504040204" pitchFamily="50" charset="-128"/>
                        </a:rPr>
                        <a:t>点</a:t>
                      </a:r>
                      <a:endParaRPr kumimoji="1" lang="ja-JP" altLang="en-US" sz="1000" u="none">
                        <a:solidFill>
                          <a:schemeClr val="tx1"/>
                        </a:solidFill>
                        <a:latin typeface="メイリオ" panose="020B0604030504040204" pitchFamily="50" charset="-128"/>
                        <a:ea typeface="メイリオ" panose="020B0604030504040204" pitchFamily="50" charset="-128"/>
                      </a:endParaRP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algn="ctr"/>
                      <a:r>
                        <a:rPr kumimoji="1" lang="en-US" altLang="ja-JP" sz="1000" u="none">
                          <a:solidFill>
                            <a:schemeClr val="tx1"/>
                          </a:solidFill>
                          <a:latin typeface="メイリオ" panose="020B0604030504040204" pitchFamily="50" charset="-128"/>
                          <a:ea typeface="メイリオ" panose="020B0604030504040204" pitchFamily="50" charset="-128"/>
                        </a:rPr>
                        <a:t>1,507, 1,357</a:t>
                      </a:r>
                      <a:r>
                        <a:rPr kumimoji="1" lang="ja-JP" altLang="en-US" sz="1000" u="none">
                          <a:solidFill>
                            <a:schemeClr val="tx1"/>
                          </a:solidFill>
                          <a:latin typeface="メイリオ" panose="020B0604030504040204" pitchFamily="50" charset="-128"/>
                          <a:ea typeface="メイリオ" panose="020B0604030504040204" pitchFamily="50" charset="-128"/>
                        </a:rPr>
                        <a:t>点</a:t>
                      </a:r>
                    </a:p>
                  </a:txBody>
                  <a:tcPr marL="89856" marR="89856" anchor="ctr">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algn="ctr"/>
                      <a:r>
                        <a:rPr kumimoji="1" lang="en-US" altLang="ja-JP" sz="1000" u="none" baseline="0">
                          <a:solidFill>
                            <a:schemeClr val="tx1"/>
                          </a:solidFill>
                          <a:latin typeface="メイリオ" panose="020B0604030504040204" pitchFamily="50" charset="-128"/>
                          <a:ea typeface="メイリオ" panose="020B0604030504040204" pitchFamily="50" charset="-128"/>
                        </a:rPr>
                        <a:t>1,734, </a:t>
                      </a:r>
                      <a:r>
                        <a:rPr kumimoji="1" lang="en-US" altLang="ja-JP" sz="1000" u="none">
                          <a:solidFill>
                            <a:schemeClr val="tx1"/>
                          </a:solidFill>
                          <a:latin typeface="メイリオ" panose="020B0604030504040204" pitchFamily="50" charset="-128"/>
                          <a:ea typeface="メイリオ" panose="020B0604030504040204" pitchFamily="50" charset="-128"/>
                        </a:rPr>
                        <a:t>1,588</a:t>
                      </a:r>
                      <a:r>
                        <a:rPr kumimoji="1" lang="ja-JP" altLang="en-US" sz="1000" u="none" baseline="0">
                          <a:solidFill>
                            <a:schemeClr val="tx1"/>
                          </a:solidFill>
                          <a:latin typeface="メイリオ" panose="020B0604030504040204" pitchFamily="50" charset="-128"/>
                          <a:ea typeface="メイリオ" panose="020B0604030504040204" pitchFamily="50" charset="-128"/>
                        </a:rPr>
                        <a:t>点</a:t>
                      </a:r>
                      <a:endParaRPr kumimoji="1" lang="ja-JP" altLang="en-US" sz="1000" u="none">
                        <a:solidFill>
                          <a:schemeClr val="tx1"/>
                        </a:solidFill>
                        <a:latin typeface="メイリオ" panose="020B0604030504040204" pitchFamily="50" charset="-128"/>
                        <a:ea typeface="メイリオ" panose="020B0604030504040204" pitchFamily="50" charset="-128"/>
                      </a:endParaRP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vMerge="1">
                  <a:txBody>
                    <a:bodyPr/>
                    <a:lstStyle/>
                    <a:p>
                      <a:pPr algn="ctr"/>
                      <a:endParaRPr kumimoji="1" lang="ja-JP" altLang="en-US" sz="1050">
                        <a:solidFill>
                          <a:schemeClr val="tx1"/>
                        </a:solidFill>
                        <a:latin typeface="+mj-ea"/>
                        <a:ea typeface="+mj-ea"/>
                      </a:endParaRP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vMerge="1">
                  <a:txBody>
                    <a:bodyPr/>
                    <a:lstStyle/>
                    <a:p>
                      <a:endParaRPr kumimoji="1" lang="ja-JP" altLang="en-US"/>
                    </a:p>
                  </a:txBody>
                  <a:tcPr/>
                </a:tc>
                <a:extLst>
                  <a:ext uri="{0D108BD9-81ED-4DB2-BD59-A6C34878D82A}">
                    <a16:rowId xmlns:a16="http://schemas.microsoft.com/office/drawing/2014/main" val="1893397454"/>
                  </a:ext>
                </a:extLst>
              </a:tr>
              <a:tr h="256164">
                <a:tc gridSpan="2" vMerge="1">
                  <a:txBody>
                    <a:bodyPr/>
                    <a:lstStyle/>
                    <a:p>
                      <a:endParaRPr kumimoji="1" lang="ja-JP" altLang="en-US" sz="1050" u="none">
                        <a:solidFill>
                          <a:schemeClr val="tx1"/>
                        </a:solidFill>
                        <a:latin typeface="+mj-ea"/>
                        <a:ea typeface="+mj-ea"/>
                      </a:endParaRP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vMerge="1">
                  <a:txBody>
                    <a:bodyPr/>
                    <a:lstStyle/>
                    <a:p>
                      <a:endParaRPr kumimoji="1" lang="ja-JP" altLang="en-US"/>
                    </a:p>
                  </a:txBody>
                  <a:tcPr/>
                </a:tc>
                <a:tc gridSpan="2">
                  <a:txBody>
                    <a:bodyPr/>
                    <a:lstStyle/>
                    <a:p>
                      <a:r>
                        <a:rPr kumimoji="1" lang="ja-JP" altLang="en-US" sz="1000" u="none">
                          <a:solidFill>
                            <a:schemeClr val="tx1"/>
                          </a:solidFill>
                          <a:latin typeface="メイリオ" panose="020B0604030504040204" pitchFamily="50" charset="-128"/>
                          <a:ea typeface="メイリオ" panose="020B0604030504040204" pitchFamily="50" charset="-128"/>
                        </a:rPr>
                        <a:t>透析患者</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tc>
                  <a:txBody>
                    <a:bodyPr/>
                    <a:lstStyle/>
                    <a:p>
                      <a:pPr algn="ctr"/>
                      <a:r>
                        <a:rPr kumimoji="1" lang="en-US" altLang="ja-JP" sz="1000" u="none">
                          <a:solidFill>
                            <a:schemeClr val="tx1"/>
                          </a:solidFill>
                          <a:latin typeface="メイリオ" panose="020B0604030504040204" pitchFamily="50" charset="-128"/>
                          <a:ea typeface="メイリオ" panose="020B0604030504040204" pitchFamily="50" charset="-128"/>
                        </a:rPr>
                        <a:t>1,581</a:t>
                      </a:r>
                      <a:r>
                        <a:rPr kumimoji="1" lang="ja-JP" altLang="en-US" sz="1000" u="none">
                          <a:solidFill>
                            <a:schemeClr val="tx1"/>
                          </a:solidFill>
                          <a:latin typeface="メイリオ" panose="020B0604030504040204" pitchFamily="50" charset="-128"/>
                          <a:ea typeface="メイリオ" panose="020B0604030504040204" pitchFamily="50" charset="-128"/>
                        </a:rPr>
                        <a:t>点</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algn="ctr"/>
                      <a:r>
                        <a:rPr kumimoji="1" lang="en-US" altLang="ja-JP" sz="1000" u="none">
                          <a:solidFill>
                            <a:schemeClr val="tx1"/>
                          </a:solidFill>
                          <a:latin typeface="メイリオ" panose="020B0604030504040204" pitchFamily="50" charset="-128"/>
                          <a:ea typeface="メイリオ" panose="020B0604030504040204" pitchFamily="50" charset="-128"/>
                        </a:rPr>
                        <a:t>1,420</a:t>
                      </a:r>
                      <a:r>
                        <a:rPr kumimoji="1" lang="ja-JP" altLang="en-US" sz="1000" u="none">
                          <a:solidFill>
                            <a:schemeClr val="tx1"/>
                          </a:solidFill>
                          <a:latin typeface="メイリオ" panose="020B0604030504040204" pitchFamily="50" charset="-128"/>
                          <a:ea typeface="メイリオ" panose="020B0604030504040204" pitchFamily="50" charset="-128"/>
                        </a:rPr>
                        <a:t>～</a:t>
                      </a:r>
                      <a:r>
                        <a:rPr kumimoji="1" lang="en-US" altLang="ja-JP" sz="1000" u="none">
                          <a:solidFill>
                            <a:schemeClr val="tx1"/>
                          </a:solidFill>
                          <a:latin typeface="メイリオ" panose="020B0604030504040204" pitchFamily="50" charset="-128"/>
                          <a:ea typeface="メイリオ" panose="020B0604030504040204" pitchFamily="50" charset="-128"/>
                        </a:rPr>
                        <a:t>1,315</a:t>
                      </a:r>
                      <a:r>
                        <a:rPr kumimoji="1" lang="ja-JP" altLang="en-US" sz="1000" u="none">
                          <a:solidFill>
                            <a:schemeClr val="tx1"/>
                          </a:solidFill>
                          <a:latin typeface="メイリオ" panose="020B0604030504040204" pitchFamily="50" charset="-128"/>
                          <a:ea typeface="メイリオ" panose="020B0604030504040204" pitchFamily="50" charset="-128"/>
                        </a:rPr>
                        <a:t>点</a:t>
                      </a:r>
                    </a:p>
                  </a:txBody>
                  <a:tcPr marL="89856" marR="89856" anchor="ctr">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000" u="none">
                          <a:solidFill>
                            <a:schemeClr val="tx1"/>
                          </a:solidFill>
                          <a:latin typeface="メイリオ" panose="020B0604030504040204" pitchFamily="50" charset="-128"/>
                          <a:ea typeface="メイリオ" panose="020B0604030504040204" pitchFamily="50" charset="-128"/>
                        </a:rPr>
                        <a:t>2,010</a:t>
                      </a:r>
                      <a:r>
                        <a:rPr kumimoji="1" lang="ja-JP" altLang="en-US" sz="1000" u="none">
                          <a:solidFill>
                            <a:schemeClr val="tx1"/>
                          </a:solidFill>
                          <a:latin typeface="メイリオ" panose="020B0604030504040204" pitchFamily="50" charset="-128"/>
                          <a:ea typeface="メイリオ" panose="020B0604030504040204" pitchFamily="50" charset="-128"/>
                        </a:rPr>
                        <a:t>点</a:t>
                      </a:r>
                    </a:p>
                  </a:txBody>
                  <a:tcPr marL="89856" marR="89856" anchor="ctr">
                    <a:lnL w="12700" cap="flat" cmpd="sng" algn="ctr">
                      <a:solidFill>
                        <a:schemeClr val="tx1">
                          <a:lumMod val="85000"/>
                          <a:lumOff val="1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algn="ctr"/>
                      <a:r>
                        <a:rPr kumimoji="1" lang="en-US" altLang="ja-JP" sz="1000" u="none">
                          <a:solidFill>
                            <a:schemeClr val="tx1"/>
                          </a:solidFill>
                          <a:latin typeface="メイリオ" panose="020B0604030504040204" pitchFamily="50" charset="-128"/>
                          <a:ea typeface="メイリオ" panose="020B0604030504040204" pitchFamily="50" charset="-128"/>
                        </a:rPr>
                        <a:t>1,746</a:t>
                      </a:r>
                      <a:r>
                        <a:rPr kumimoji="1" lang="ja-JP" altLang="en-US" sz="1000" u="none">
                          <a:solidFill>
                            <a:schemeClr val="tx1"/>
                          </a:solidFill>
                          <a:latin typeface="メイリオ" panose="020B0604030504040204" pitchFamily="50" charset="-128"/>
                          <a:ea typeface="メイリオ" panose="020B0604030504040204" pitchFamily="50" charset="-128"/>
                        </a:rPr>
                        <a:t>点</a:t>
                      </a:r>
                    </a:p>
                  </a:txBody>
                  <a:tcPr marL="89856" marR="89856" anchor="ctr">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algn="ctr"/>
                      <a:r>
                        <a:rPr kumimoji="1" lang="en-US" altLang="ja-JP" sz="1000" u="none">
                          <a:solidFill>
                            <a:schemeClr val="tx1"/>
                          </a:solidFill>
                          <a:latin typeface="メイリオ" panose="020B0604030504040204" pitchFamily="50" charset="-128"/>
                          <a:ea typeface="メイリオ" panose="020B0604030504040204" pitchFamily="50" charset="-128"/>
                        </a:rPr>
                        <a:t>2,010</a:t>
                      </a:r>
                      <a:r>
                        <a:rPr kumimoji="1" lang="ja-JP" altLang="en-US" sz="1000" u="none">
                          <a:solidFill>
                            <a:schemeClr val="tx1"/>
                          </a:solidFill>
                          <a:latin typeface="メイリオ" panose="020B0604030504040204" pitchFamily="50" charset="-128"/>
                          <a:ea typeface="メイリオ" panose="020B0604030504040204" pitchFamily="50" charset="-128"/>
                        </a:rPr>
                        <a:t>点</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vMerge="1">
                  <a:txBody>
                    <a:bodyPr/>
                    <a:lstStyle/>
                    <a:p>
                      <a:pPr algn="ctr"/>
                      <a:endParaRPr kumimoji="1" lang="ja-JP" altLang="en-US" sz="1050">
                        <a:solidFill>
                          <a:schemeClr val="tx1"/>
                        </a:solidFill>
                        <a:latin typeface="+mj-ea"/>
                        <a:ea typeface="+mj-ea"/>
                      </a:endParaRP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vMerge="1">
                  <a:txBody>
                    <a:bodyPr/>
                    <a:lstStyle/>
                    <a:p>
                      <a:endParaRPr kumimoji="1" lang="ja-JP" altLang="en-US"/>
                    </a:p>
                  </a:txBody>
                  <a:tcPr/>
                </a:tc>
                <a:extLst>
                  <a:ext uri="{0D108BD9-81ED-4DB2-BD59-A6C34878D82A}">
                    <a16:rowId xmlns:a16="http://schemas.microsoft.com/office/drawing/2014/main" val="4154719637"/>
                  </a:ext>
                </a:extLst>
              </a:tr>
              <a:tr h="370509">
                <a:tc rowSpan="2" gridSpan="2">
                  <a:txBody>
                    <a:bodyPr/>
                    <a:lstStyle/>
                    <a:p>
                      <a:r>
                        <a:rPr kumimoji="1" lang="ja-JP" altLang="en-US" sz="1000" u="none">
                          <a:solidFill>
                            <a:schemeClr val="tx1"/>
                          </a:solidFill>
                          <a:latin typeface="メイリオ" panose="020B0604030504040204" pitchFamily="50" charset="-128"/>
                          <a:ea typeface="メイリオ" panose="020B0604030504040204" pitchFamily="50" charset="-128"/>
                        </a:rPr>
                        <a:t>包括範囲</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olid"/>
                      <a:round/>
                      <a:headEnd type="none" w="med" len="med"/>
                      <a:tailEnd type="none" w="med" len="med"/>
                    </a:lnB>
                    <a:noFill/>
                  </a:tcPr>
                </a:tc>
                <a:tc rowSpan="2" hMerge="1">
                  <a:txBody>
                    <a:bodyPr/>
                    <a:lstStyle/>
                    <a:p>
                      <a:endParaRPr kumimoji="1" lang="ja-JP" altLang="en-US" sz="1200">
                        <a:solidFill>
                          <a:schemeClr val="tx1"/>
                        </a:solidFill>
                      </a:endParaRPr>
                    </a:p>
                  </a:txBody>
                  <a:tcPr marL="89856" marR="89856" anchor="ctr">
                    <a:lnL w="12700" cap="flat" cmpd="sng" algn="ctr">
                      <a:solidFill>
                        <a:schemeClr val="tx1"/>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noFill/>
                  </a:tcPr>
                </a:tc>
                <a:tc gridSpan="2">
                  <a:txBody>
                    <a:bodyPr/>
                    <a:lstStyle/>
                    <a:p>
                      <a:r>
                        <a:rPr kumimoji="1" lang="ja-JP" altLang="en-US" sz="1000" u="none">
                          <a:solidFill>
                            <a:schemeClr val="tx1"/>
                          </a:solidFill>
                          <a:latin typeface="メイリオ" panose="020B0604030504040204" pitchFamily="50" charset="-128"/>
                          <a:ea typeface="メイリオ" panose="020B0604030504040204" pitchFamily="50" charset="-128"/>
                        </a:rPr>
                        <a:t>通常</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hMerge="1">
                  <a:txBody>
                    <a:bodyPr/>
                    <a:lstStyle/>
                    <a:p>
                      <a:endParaRPr kumimoji="1" lang="ja-JP" altLang="en-US"/>
                    </a:p>
                  </a:txBody>
                  <a:tcPr/>
                </a:tc>
                <a:tc gridSpan="2">
                  <a:txBody>
                    <a:bodyPr/>
                    <a:lstStyle/>
                    <a:p>
                      <a:pPr algn="ctr"/>
                      <a:r>
                        <a:rPr kumimoji="1" lang="ja-JP" altLang="en-US" sz="1000" u="none">
                          <a:solidFill>
                            <a:schemeClr val="tx1"/>
                          </a:solidFill>
                          <a:latin typeface="メイリオ" panose="020B0604030504040204" pitchFamily="50" charset="-128"/>
                          <a:ea typeface="メイリオ" panose="020B0604030504040204" pitchFamily="50" charset="-128"/>
                        </a:rPr>
                        <a:t>出来高</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hMerge="1">
                  <a:txBody>
                    <a:bodyPr/>
                    <a:lstStyle/>
                    <a:p>
                      <a:endParaRPr kumimoji="1" lang="ja-JP" altLang="en-US"/>
                    </a:p>
                  </a:txBody>
                  <a:tcPr/>
                </a:tc>
                <a:tc rowSpan="2" gridSpan="3">
                  <a:txBody>
                    <a:bodyPr/>
                    <a:lstStyle/>
                    <a:p>
                      <a:pPr algn="ctr"/>
                      <a:r>
                        <a:rPr kumimoji="1" lang="ja-JP" altLang="en-US" sz="1000" u="none">
                          <a:solidFill>
                            <a:schemeClr val="tx1"/>
                          </a:solidFill>
                          <a:latin typeface="メイリオ" panose="020B0604030504040204" pitchFamily="50" charset="-128"/>
                          <a:ea typeface="メイリオ" panose="020B0604030504040204" pitchFamily="50" charset="-128"/>
                        </a:rPr>
                        <a:t>一部の入院基本料等加算・薬剤等を除き包括</a:t>
                      </a:r>
                    </a:p>
                  </a:txBody>
                  <a:tcPr marL="89856" marR="89856" anchor="ctr">
                    <a:lnL w="12700" cap="flat" cmpd="sng" algn="ctr">
                      <a:solidFill>
                        <a:schemeClr val="tx1">
                          <a:lumMod val="85000"/>
                          <a:lumOff val="15000"/>
                        </a:schemeClr>
                      </a:solidFill>
                      <a:prstDash val="solid"/>
                      <a:round/>
                      <a:headEnd type="none" w="med" len="med"/>
                      <a:tailEnd type="none" w="med" len="med"/>
                    </a:lnL>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olid"/>
                      <a:round/>
                      <a:headEnd type="none" w="med" len="med"/>
                      <a:tailEnd type="none" w="med" len="med"/>
                    </a:lnB>
                    <a:noFill/>
                  </a:tcPr>
                </a:tc>
                <a:tc rowSpan="2" hMerge="1">
                  <a:txBody>
                    <a:bodyPr/>
                    <a:lstStyle/>
                    <a:p>
                      <a:endParaRPr kumimoji="1" lang="ja-JP" altLang="en-US"/>
                    </a:p>
                  </a:txBody>
                  <a:tcPr>
                    <a:lnL w="12700" cap="flat" cmpd="sng" algn="ctr">
                      <a:solidFill>
                        <a:schemeClr val="tx1"/>
                      </a:solidFill>
                      <a:prstDash val="solid"/>
                      <a:round/>
                      <a:headEnd type="none" w="med" len="med"/>
                      <a:tailEnd type="none" w="med" len="med"/>
                    </a:lnL>
                    <a:lnT w="12700" cap="flat" cmpd="sng" algn="ctr">
                      <a:solidFill>
                        <a:schemeClr val="tx1">
                          <a:lumMod val="75000"/>
                          <a:lumOff val="25000"/>
                        </a:schemeClr>
                      </a:solidFill>
                      <a:prstDash val="sysDot"/>
                      <a:round/>
                      <a:headEnd type="none" w="med" len="med"/>
                      <a:tailEnd type="none" w="med" len="med"/>
                    </a:lnT>
                  </a:tcPr>
                </a:tc>
                <a:tc rowSpan="2" hMerge="1">
                  <a:txBody>
                    <a:bodyPr/>
                    <a:lstStyle/>
                    <a:p>
                      <a:endParaRPr kumimoji="1" lang="ja-JP" altLang="en-US"/>
                    </a:p>
                  </a:txBody>
                  <a:tcPr/>
                </a:tc>
                <a:tc rowSpan="2" gridSpan="2">
                  <a:txBody>
                    <a:bodyPr/>
                    <a:lstStyle/>
                    <a:p>
                      <a:pPr algn="ctr"/>
                      <a:r>
                        <a:rPr kumimoji="1" lang="ja-JP" altLang="en-US" sz="1000" dirty="0">
                          <a:solidFill>
                            <a:schemeClr val="tx1"/>
                          </a:solidFill>
                          <a:latin typeface="メイリオ" panose="020B0604030504040204" pitchFamily="50" charset="-128"/>
                          <a:ea typeface="メイリオ" panose="020B0604030504040204" pitchFamily="50" charset="-128"/>
                        </a:rPr>
                        <a:t>検査・投薬、注射</a:t>
                      </a:r>
                      <a:r>
                        <a:rPr kumimoji="1" lang="en-US" altLang="ja-JP" sz="1000" dirty="0">
                          <a:solidFill>
                            <a:schemeClr val="tx1"/>
                          </a:solidFill>
                          <a:latin typeface="メイリオ" panose="020B0604030504040204" pitchFamily="50" charset="-128"/>
                          <a:ea typeface="メイリオ" panose="020B0604030504040204" pitchFamily="50" charset="-128"/>
                        </a:rPr>
                        <a:t>(</a:t>
                      </a:r>
                      <a:r>
                        <a:rPr kumimoji="1" lang="ja-JP" altLang="en-US" sz="1000" dirty="0">
                          <a:solidFill>
                            <a:schemeClr val="tx1"/>
                          </a:solidFill>
                          <a:latin typeface="メイリオ" panose="020B0604030504040204" pitchFamily="50" charset="-128"/>
                          <a:ea typeface="メイリオ" panose="020B0604030504040204" pitchFamily="50" charset="-128"/>
                        </a:rPr>
                        <a:t>一部を除く</a:t>
                      </a:r>
                      <a:r>
                        <a:rPr kumimoji="1" lang="en-US" altLang="ja-JP" sz="1000" dirty="0">
                          <a:solidFill>
                            <a:schemeClr val="tx1"/>
                          </a:solidFill>
                          <a:latin typeface="メイリオ" panose="020B0604030504040204" pitchFamily="50" charset="-128"/>
                          <a:ea typeface="メイリオ" panose="020B0604030504040204" pitchFamily="50" charset="-128"/>
                        </a:rPr>
                        <a:t>)</a:t>
                      </a:r>
                      <a:r>
                        <a:rPr kumimoji="1" lang="ja-JP" altLang="en-US" sz="1000" dirty="0">
                          <a:solidFill>
                            <a:schemeClr val="tx1"/>
                          </a:solidFill>
                          <a:latin typeface="メイリオ" panose="020B0604030504040204" pitchFamily="50" charset="-128"/>
                          <a:ea typeface="メイリオ" panose="020B0604030504040204" pitchFamily="50" charset="-128"/>
                        </a:rPr>
                        <a:t>・病理診断・</a:t>
                      </a:r>
                      <a:r>
                        <a:rPr kumimoji="1" lang="en-US" altLang="ja-JP" sz="1000" dirty="0">
                          <a:solidFill>
                            <a:schemeClr val="tx1"/>
                          </a:solidFill>
                          <a:latin typeface="メイリオ" panose="020B0604030504040204" pitchFamily="50" charset="-128"/>
                          <a:ea typeface="メイリオ" panose="020B0604030504040204" pitchFamily="50" charset="-128"/>
                        </a:rPr>
                        <a:t>X</a:t>
                      </a:r>
                      <a:r>
                        <a:rPr kumimoji="1" lang="ja-JP" altLang="en-US" sz="1000" dirty="0">
                          <a:solidFill>
                            <a:schemeClr val="tx1"/>
                          </a:solidFill>
                          <a:latin typeface="メイリオ" panose="020B0604030504040204" pitchFamily="50" charset="-128"/>
                          <a:ea typeface="メイリオ" panose="020B0604030504040204" pitchFamily="50" charset="-128"/>
                        </a:rPr>
                        <a:t>線写真等・一部の処置等は包括</a:t>
                      </a:r>
                    </a:p>
                  </a:txBody>
                  <a:tcPr marL="89856" marR="89856" anchor="ctr">
                    <a:lnR w="12700" cap="flat" cmpd="sng" algn="ctr">
                      <a:solidFill>
                        <a:schemeClr val="tx1"/>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olid"/>
                      <a:round/>
                      <a:headEnd type="none" w="med" len="med"/>
                      <a:tailEnd type="none" w="med" len="med"/>
                    </a:lnB>
                    <a:noFill/>
                  </a:tcPr>
                </a:tc>
                <a:tc rowSpan="2" hMerge="1">
                  <a:txBody>
                    <a:bodyPr/>
                    <a:lstStyle/>
                    <a:p>
                      <a:endParaRPr kumimoji="1" lang="ja-JP"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tcPr>
                </a:tc>
                <a:extLst>
                  <a:ext uri="{0D108BD9-81ED-4DB2-BD59-A6C34878D82A}">
                    <a16:rowId xmlns:a16="http://schemas.microsoft.com/office/drawing/2014/main" val="10009"/>
                  </a:ext>
                </a:extLst>
              </a:tr>
              <a:tr h="396146">
                <a:tc gridSpan="2" vMerge="1">
                  <a:txBody>
                    <a:bodyPr/>
                    <a:lstStyle/>
                    <a:p>
                      <a:endParaRPr kumimoji="1" lang="ja-JP" altLang="en-US"/>
                    </a:p>
                  </a:txBody>
                  <a:tcPr/>
                </a:tc>
                <a:tc hMerge="1" vMerge="1">
                  <a:txBody>
                    <a:bodyPr/>
                    <a:lstStyle/>
                    <a:p>
                      <a:endParaRPr kumimoji="1" lang="ja-JP" altLang="en-US"/>
                    </a:p>
                  </a:txBody>
                  <a:tcPr/>
                </a:tc>
                <a:tc gridSpan="2">
                  <a:txBody>
                    <a:bodyPr/>
                    <a:lstStyle/>
                    <a:p>
                      <a:r>
                        <a:rPr kumimoji="1" lang="ja-JP" altLang="en-US" sz="1000" u="none" kern="1200">
                          <a:solidFill>
                            <a:schemeClr val="tx1"/>
                          </a:solidFill>
                          <a:latin typeface="メイリオ" panose="020B0604030504040204" pitchFamily="50" charset="-128"/>
                          <a:ea typeface="メイリオ" panose="020B0604030504040204" pitchFamily="50" charset="-128"/>
                          <a:cs typeface="+mn-cs"/>
                        </a:rPr>
                        <a:t>脳卒中患者・透析患者</a:t>
                      </a:r>
                      <a:r>
                        <a:rPr kumimoji="1" lang="ja-JP" altLang="en-US" sz="1000" u="none">
                          <a:solidFill>
                            <a:schemeClr val="tx1"/>
                          </a:solidFill>
                          <a:latin typeface="メイリオ" panose="020B0604030504040204" pitchFamily="50" charset="-128"/>
                          <a:ea typeface="メイリオ" panose="020B0604030504040204" pitchFamily="50" charset="-128"/>
                        </a:rPr>
                        <a:t>　　　　　　　　　　　　　　　　　　　　　　　　　　　　　　　　　　　　　　　　　　　　　　　　　　　　　　　　　　　　　　　　　　　　　　　　　　　　　　　　　　　　　　　　　　　　　　　　　　　　　　　　　　　　　　　　　　　　　　　　　　　　　　　　　　　　　　　　　　　　　　　　　　　　　　　　　　　　　　　　　　　　　　　　　　　　　　　　　　　　　　　　　　　　　　　　　　　　　　　　　　　　　　　　　　　　　　　　　　　　　　　　　　　　</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gridSpan="2">
                  <a:txBody>
                    <a:bodyPr/>
                    <a:lstStyle/>
                    <a:p>
                      <a:pPr algn="ctr"/>
                      <a:r>
                        <a:rPr kumimoji="1" lang="ja-JP" altLang="en-US" sz="1000" b="0" u="none" dirty="0">
                          <a:solidFill>
                            <a:schemeClr val="tx1"/>
                          </a:solidFill>
                          <a:latin typeface="メイリオ" panose="020B0604030504040204" pitchFamily="50" charset="-128"/>
                          <a:ea typeface="メイリオ" panose="020B0604030504040204" pitchFamily="50" charset="-128"/>
                        </a:rPr>
                        <a:t>療養病棟入院基本料と同様の取扱</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85000"/>
                          <a:lumOff val="15000"/>
                        </a:schemeClr>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gridSpan="3" vMerge="1">
                  <a:txBody>
                    <a:bodyPr/>
                    <a:lstStyle/>
                    <a:p>
                      <a:endParaRPr kumimoji="1" lang="ja-JP" altLang="en-US"/>
                    </a:p>
                  </a:txBody>
                  <a:tcPr marL="89856" marR="89856" anchor="ctr">
                    <a:lnL w="12700" cap="flat" cmpd="sng" algn="ctr">
                      <a:solidFill>
                        <a:schemeClr val="tx1">
                          <a:lumMod val="85000"/>
                          <a:lumOff val="1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noFill/>
                  </a:tcPr>
                </a:tc>
                <a:tc hMerge="1" vMerge="1">
                  <a:txBody>
                    <a:bodyPr/>
                    <a:lstStyle/>
                    <a:p>
                      <a:endParaRPr kumimoji="1" lang="ja-JP" altLang="en-US"/>
                    </a:p>
                  </a:txBody>
                  <a:tcPr>
                    <a:lnL w="12700" cap="flat" cmpd="sng" algn="ctr">
                      <a:solidFill>
                        <a:schemeClr val="tx1"/>
                      </a:solidFill>
                      <a:prstDash val="solid"/>
                      <a:round/>
                      <a:headEnd type="none" w="med" len="med"/>
                      <a:tailEnd type="none" w="med" len="med"/>
                    </a:lnL>
                  </a:tcPr>
                </a:tc>
                <a:tc hMerge="1" vMerge="1">
                  <a:txBody>
                    <a:bodyPr/>
                    <a:lstStyle/>
                    <a:p>
                      <a:endParaRPr kumimoji="1" lang="ja-JP" altLang="en-US"/>
                    </a:p>
                  </a:txBody>
                  <a:tcPr/>
                </a:tc>
                <a:tc gridSpan="2" vMerge="1">
                  <a:txBody>
                    <a:bodyPr/>
                    <a:lstStyle/>
                    <a:p>
                      <a:endParaRPr kumimoji="1" lang="ja-JP" altLang="en-US"/>
                    </a:p>
                  </a:txBody>
                  <a:tcPr/>
                </a:tc>
                <a:tc hMerge="1" vMerge="1">
                  <a:txBody>
                    <a:bodyPr/>
                    <a:lstStyle/>
                    <a:p>
                      <a:endParaRPr kumimoji="1" lang="ja-JP" altLang="en-US"/>
                    </a:p>
                  </a:txBody>
                  <a:tcPr/>
                </a:tc>
                <a:extLst>
                  <a:ext uri="{0D108BD9-81ED-4DB2-BD59-A6C34878D82A}">
                    <a16:rowId xmlns:a16="http://schemas.microsoft.com/office/drawing/2014/main" val="10010"/>
                  </a:ext>
                </a:extLst>
              </a:tr>
            </a:tbl>
          </a:graphicData>
        </a:graphic>
      </p:graphicFrame>
    </p:spTree>
    <p:extLst>
      <p:ext uri="{BB962C8B-B14F-4D97-AF65-F5344CB8AC3E}">
        <p14:creationId xmlns:p14="http://schemas.microsoft.com/office/powerpoint/2010/main" val="3710453096"/>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障害者施設等入院基本料等の患者割合に係る要件の見直し</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56456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障害者施設等入院基本料２～４等の要件における、重度の肢体不自由児（者）等の患者割合について、現行において「おおむね」として患者割合を示している取扱いを廃止する。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なお、該当患者の割合については、暦月で３か月を超えない期間の１割以内の一時的な変動にあっては、施設基準に係る変更の届出を行う必要はないこととする。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5626859"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障害者施設等入院基本料等の患者割合に係る要件の見直し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患者の状態及び必要と考えられる医療機能に応じた入院医療の評価－⑰</a:t>
            </a:r>
          </a:p>
        </p:txBody>
      </p:sp>
      <p:sp>
        <p:nvSpPr>
          <p:cNvPr id="88" name="正方形/長方形 87"/>
          <p:cNvSpPr/>
          <p:nvPr/>
        </p:nvSpPr>
        <p:spPr>
          <a:xfrm>
            <a:off x="5215576" y="2389372"/>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2752681"/>
            <a:ext cx="4320000" cy="3474866"/>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障害者施設等入院基本料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七　障害者施設等入院基本料の施設基準等</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通則</a:t>
            </a:r>
          </a:p>
          <a:p>
            <a:pPr marL="87313" marR="0" lvl="0" indent="-87313"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障害者施設等一般病棟は、次のいずれにも該当する病棟であること。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次のいずれかに該当する病棟であること。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①　（略）</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②　次のいずれにも該当する一般病棟であること。</a:t>
            </a: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　重度の肢体不自由児（者）（脳卒中の後遺症の患者及び認知症の患者を除く。第八の九の</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において同じ。）、脊髄損傷等の重度障害者（脳卒中の後遺症の患者及び認知症の患者を除く。第八の九の</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並びに第九の八の</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のイ及び十二の</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のイにおいて同じ。）、重度の意識障害者、筋ジストロフィー患者、難病患者等を七割以上入院させている病棟であること。</a:t>
            </a: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２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特殊疾患入院施設管理加算、特殊疾患入院医療管理料及び特殊疾患病棟入院料についても同様。</a:t>
            </a:r>
          </a:p>
        </p:txBody>
      </p:sp>
      <p:sp>
        <p:nvSpPr>
          <p:cNvPr id="90" name="右矢印 89"/>
          <p:cNvSpPr/>
          <p:nvPr/>
        </p:nvSpPr>
        <p:spPr>
          <a:xfrm>
            <a:off x="4740962" y="3859488"/>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2389372"/>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752680"/>
            <a:ext cx="4371398" cy="3474867"/>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障害者施設等入院基本料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七　障害者施設等入院基本料の施設基準等</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通則</a:t>
            </a:r>
          </a:p>
          <a:p>
            <a:pPr marL="87313" marR="0" lvl="0" indent="-87313"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障害者施設等一般病棟は、次のいずれにも該当する病棟であること。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次のいずれかに該当する病棟であること。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①　（略）</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②　次のいずれにも該当する一般病棟であること。</a:t>
            </a: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　重度の肢体不自由児（者）（脳卒中の後遺症の患者及び認知症の患者を除く。第八の九の</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において同じ。）、脊髄損傷等の重度障害者（脳卒中の後遺症の患者及び認知症の患者を除く。第八の九の</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並びに第九の八の</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のイ及び十二の</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のイにおいて同じ。）、重度の意識障害者、筋ジストロフィー患者、難病患者等を</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おおむね</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七割以上入院させている病棟であること。</a:t>
            </a: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２　（略）</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スライド番号プレースホルダー 2">
            <a:extLst>
              <a:ext uri="{FF2B5EF4-FFF2-40B4-BE49-F238E27FC236}">
                <a16:creationId xmlns:a16="http://schemas.microsoft.com/office/drawing/2014/main" id="{D699FB5A-EB82-F8E2-BB82-E8ED305D985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323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824202503"/>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障害者施設等入院基本料等の見直し</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患者の状態に応じた適切な管理を更に推進する観点から、障害者施設等入院基本料、特殊疾患入院医療管理料及び特殊疾患病棟入院料において、透析を実施する慢性腎臓病患者について、療養病棟入院基本料に準じた評価と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353817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障害者施設等入院基本料等の見直し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患者の状態及び必要と考えられる医療機能に応じた入院医療の評価－⑱</a:t>
            </a:r>
          </a:p>
        </p:txBody>
      </p:sp>
      <p:sp>
        <p:nvSpPr>
          <p:cNvPr id="88" name="正方形/長方形 87"/>
          <p:cNvSpPr/>
          <p:nvPr/>
        </p:nvSpPr>
        <p:spPr>
          <a:xfrm>
            <a:off x="5215576" y="2023616"/>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2386924"/>
            <a:ext cx="4320000" cy="4264133"/>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障害者施設等入院基本料</a:t>
            </a: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注</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14</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病棟に入院している患者のうち、区分番号Ｊ０３８に掲げる人工腎臓、区分番号Ｊ０３８－２に掲げる持続緩徐式血液濾過、区分番号Ｊ０３９に掲げる血漿交換療法又は区分番号Ｊ０４２に掲げる腹膜灌流を行っている慢性腎臓病の患者（注６及び注</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に規定する点数を算定する患者を除く。）であって、基本診療料の施設基準等第５の３</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のロに規定する医療区分２の患者に相当するものについては、注１及び注３の規定にかかわらず、当該患者が入院している病棟の区分に従い、次に掲げる点数をそれぞれ算定する。</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７対１又は</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対１入院基本料</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1,581</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ロ</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13</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対１入院基本料</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1,420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ハ</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15</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対１入院基本料</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1,315</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特殊疾患入院医療管理料</a:t>
            </a: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注７</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障害者施設等入院基本料の注</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と同様</a:t>
            </a:r>
            <a:endPar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2,011</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zh-TW"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特殊疾患病棟入院料</a:t>
            </a: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注７</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障害者施設等入院基本料の注</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と同様</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特殊疾患病棟入院料１</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2,010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ロ</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特殊疾患病棟入院料２</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1,615</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zh-TW"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40962" y="3493732"/>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2023616"/>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386925"/>
            <a:ext cx="4371398" cy="4264132"/>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障害者施設等入院基本料</a:t>
            </a: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p>
          <a:p>
            <a:pPr marL="176213" marR="0" lvl="0" indent="-176213"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特殊疾患入院医療管理料</a:t>
            </a: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特殊疾患病棟入院料</a:t>
            </a: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スライド番号プレースホルダー 2">
            <a:extLst>
              <a:ext uri="{FF2B5EF4-FFF2-40B4-BE49-F238E27FC236}">
                <a16:creationId xmlns:a16="http://schemas.microsoft.com/office/drawing/2014/main" id="{9F3EF183-F708-122F-65E2-4A7B9492B8E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324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049285215"/>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有床診療所療養病床入院基本料の施設基準の見直し</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440022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医療法施行規則による療養病床の人員配置標準に係る経過措置の終了に伴い、有床診療所療養病床入院基本料の看護職員及び看護補助者の人員配置基準を見直す。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4929584"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有床診療所療養病床入院基本料の施設基準の見直し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患者の状態及び必要と考えられる医療機能に応じた入院医療の評価－⑮</a:t>
            </a:r>
          </a:p>
        </p:txBody>
      </p:sp>
      <p:sp>
        <p:nvSpPr>
          <p:cNvPr id="88" name="正方形/長方形 87"/>
          <p:cNvSpPr/>
          <p:nvPr/>
        </p:nvSpPr>
        <p:spPr>
          <a:xfrm>
            <a:off x="5215576" y="1838896"/>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2202204"/>
            <a:ext cx="4320000" cy="3062523"/>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有床診療所療養病床入院基本料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三　有床診療所療養病床入院基本料の施設基準等</a:t>
            </a:r>
          </a:p>
          <a:p>
            <a:pPr marL="360363" marR="0" lvl="0" indent="-18415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通則</a:t>
            </a:r>
          </a:p>
          <a:p>
            <a:pPr marL="360363" marR="0" lvl="0" indent="-1841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療養病床であること。</a:t>
            </a:r>
          </a:p>
          <a:p>
            <a:pPr marL="360363" marR="0" lvl="0" indent="-18415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有床診療所療養病床入院基本料の施設基準等</a:t>
            </a:r>
          </a:p>
          <a:p>
            <a:pPr marL="534988"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有床診療所療養病床入院基本料の注１に規定する入院基本料の施設基準</a:t>
            </a:r>
          </a:p>
          <a:p>
            <a:pPr marL="628650" marR="0" lvl="0" indent="-9366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①　当該有床診療所に雇用され、その療養病床に勤務することとされている看護職員の数は、当該療養病床の入院患者の数が</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四</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又はその端数を増すごとに一以上であること。</a:t>
            </a:r>
          </a:p>
          <a:p>
            <a:pPr marL="628650" marR="0" lvl="0" indent="-9366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②　当該有床診療所に雇用され、その療養病床に勤務することとされている看護補助者の数は、当該療養病床の入院患者の数が</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四</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又はその端数を増すごとに一以上であること。</a:t>
            </a:r>
          </a:p>
          <a:p>
            <a:pPr marL="628650" marR="0" lvl="0" indent="-9366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③　（略）</a:t>
            </a:r>
          </a:p>
        </p:txBody>
      </p:sp>
      <p:sp>
        <p:nvSpPr>
          <p:cNvPr id="90" name="右矢印 89"/>
          <p:cNvSpPr/>
          <p:nvPr/>
        </p:nvSpPr>
        <p:spPr>
          <a:xfrm>
            <a:off x="4740962" y="3309012"/>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838896"/>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202205"/>
            <a:ext cx="4371398" cy="3062522"/>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有床診療所療養病床入院基本料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三　有床診療所療養病床入院基本料の施設基準等</a:t>
            </a:r>
          </a:p>
          <a:p>
            <a:pPr marL="360363" marR="0" lvl="0" indent="-18415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通則</a:t>
            </a:r>
          </a:p>
          <a:p>
            <a:pPr marL="360363" marR="0" lvl="0" indent="-1841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療養病床であること。</a:t>
            </a:r>
          </a:p>
          <a:p>
            <a:pPr marL="360363" marR="0" lvl="0" indent="-18415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有床診療所療養病床入院基本料の施設基準等</a:t>
            </a:r>
          </a:p>
          <a:p>
            <a:pPr marL="534988"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有床診療所療養病床入院基本料の注１に規定する入院基本料の施設基準</a:t>
            </a:r>
          </a:p>
          <a:p>
            <a:pPr marL="628650" marR="0" lvl="0" indent="-9366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①　当該有床診療所に雇用され、その療養病床に勤務することとされている看護職員の数は、当該療養病床の入院患者の数が</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六</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又はその端数を増すごとに一以上であること。</a:t>
            </a:r>
          </a:p>
          <a:p>
            <a:pPr marL="628650" marR="0" lvl="0" indent="-9366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②　当該有床診療所に雇用され、その療養病床に勤務することとされている看護補助者の数は、当該療養病床の入院患者の数が</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六</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又はその端数を増すごとに一以上であること。</a:t>
            </a:r>
          </a:p>
          <a:p>
            <a:pPr marL="628650" marR="0" lvl="0" indent="-9366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③　（略）</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スライド番号プレースホルダー 2">
            <a:extLst>
              <a:ext uri="{FF2B5EF4-FFF2-40B4-BE49-F238E27FC236}">
                <a16:creationId xmlns:a16="http://schemas.microsoft.com/office/drawing/2014/main" id="{45E6BB00-6767-1715-C89D-6981375FAE5E}"/>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325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956781201"/>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138399" y="2659456"/>
            <a:ext cx="8280920" cy="584775"/>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７</a:t>
            </a: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働き方改革・横断的事項</a:t>
            </a:r>
            <a:endParaRPr lang="en-US" altLang="ja-JP" sz="3200" b="1" dirty="0">
              <a:solidFill>
                <a:sysClr val="windowText" lastClr="000000"/>
              </a:solidFill>
              <a:latin typeface="メイリオ" panose="020B0604030504040204" pitchFamily="50" charset="-128"/>
              <a:ea typeface="メイリオ" panose="020B0604030504040204" pitchFamily="50" charset="-128"/>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326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802668173"/>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471047"/>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327</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2790534395"/>
              </p:ext>
            </p:extLst>
          </p:nvPr>
        </p:nvGraphicFramePr>
        <p:xfrm>
          <a:off x="389493" y="594677"/>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働き方改革</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4140860619"/>
              </p:ext>
            </p:extLst>
          </p:nvPr>
        </p:nvGraphicFramePr>
        <p:xfrm>
          <a:off x="866775" y="1319207"/>
          <a:ext cx="8362950" cy="4981576"/>
        </p:xfrm>
        <a:graphic>
          <a:graphicData uri="http://schemas.openxmlformats.org/drawingml/2006/table">
            <a:tbl>
              <a:tblPr firstRow="1" bandRow="1">
                <a:tableStyleId>{5C22544A-7EE6-4342-B048-85BDC9FD1C3A}</a:tableStyleId>
              </a:tblPr>
              <a:tblGrid>
                <a:gridCol w="8362950">
                  <a:extLst>
                    <a:ext uri="{9D8B030D-6E8A-4147-A177-3AD203B41FA5}">
                      <a16:colId xmlns:a16="http://schemas.microsoft.com/office/drawing/2014/main" val="4124765003"/>
                    </a:ext>
                  </a:extLst>
                </a:gridCol>
              </a:tblGrid>
              <a:tr h="4086225">
                <a:tc>
                  <a:txBody>
                    <a:bodyPr/>
                    <a:lstStyle/>
                    <a:p>
                      <a:pPr>
                        <a:spcBef>
                          <a:spcPts val="1200"/>
                        </a:spcBef>
                      </a:pPr>
                      <a:r>
                        <a:rPr kumimoji="1" lang="ja-JP" altLang="en-US" sz="2800" dirty="0">
                          <a:solidFill>
                            <a:schemeClr val="tx1"/>
                          </a:solidFill>
                        </a:rPr>
                        <a:t>＜概要＞</a:t>
                      </a:r>
                      <a:endParaRPr kumimoji="1" lang="en-US" altLang="ja-JP" sz="2800" dirty="0">
                        <a:solidFill>
                          <a:schemeClr val="tx1"/>
                        </a:solidFill>
                      </a:endParaRPr>
                    </a:p>
                    <a:p>
                      <a:pPr marL="371475" marR="0" lvl="1" indent="-457200" algn="l" defTabSz="742950" rtl="0" eaLnBrk="1" fontAlgn="auto" latinLnBrk="0" hangingPunct="1">
                        <a:lnSpc>
                          <a:spcPct val="100000"/>
                        </a:lnSpc>
                        <a:spcBef>
                          <a:spcPts val="1200"/>
                        </a:spcBef>
                        <a:spcAft>
                          <a:spcPts val="0"/>
                        </a:spcAft>
                        <a:buClrTx/>
                        <a:buSzTx/>
                        <a:buFontTx/>
                        <a:buNone/>
                        <a:tabLst/>
                        <a:defRPr/>
                      </a:pPr>
                      <a:r>
                        <a:rPr kumimoji="1" lang="ja-JP" altLang="en-US" sz="2400" b="1" dirty="0">
                          <a:solidFill>
                            <a:schemeClr val="tx1"/>
                          </a:solidFill>
                          <a:latin typeface="+mn-ea"/>
                          <a:ea typeface="+mn-ea"/>
                        </a:rPr>
                        <a:t>１．</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地域医療体制確保加算</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の施設基準に、</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医師の時間外・休日労働時間に係る基準を追加</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する。</a:t>
                      </a:r>
                      <a:endParaRPr kumimoji="1" lang="en-US" altLang="ja-JP" sz="2400" b="1" i="0" u="none" strike="noStrike" kern="1200" cap="none" spc="0" normalizeH="0" baseline="0" noProof="0" dirty="0">
                        <a:ln>
                          <a:noFill/>
                        </a:ln>
                        <a:solidFill>
                          <a:prstClr val="black"/>
                        </a:solidFill>
                        <a:effectLst/>
                        <a:uLnTx/>
                        <a:uFillTx/>
                        <a:latin typeface="+mn-ea"/>
                        <a:ea typeface="+mn-ea"/>
                        <a:cs typeface="+mn-cs"/>
                      </a:endParaRPr>
                    </a:p>
                    <a:p>
                      <a:pPr marL="371475" marR="0" lvl="1" indent="-457200" algn="l" defTabSz="742950" rtl="0" eaLnBrk="1" fontAlgn="auto" latinLnBrk="0" hangingPunct="1">
                        <a:lnSpc>
                          <a:spcPct val="100000"/>
                        </a:lnSpc>
                        <a:spcBef>
                          <a:spcPts val="1200"/>
                        </a:spcBef>
                        <a:spcAft>
                          <a:spcPts val="0"/>
                        </a:spcAft>
                        <a:buClrTx/>
                        <a:buSzTx/>
                        <a:buFontTx/>
                        <a:buNone/>
                        <a:tabLst/>
                        <a:defRPr/>
                      </a:pPr>
                      <a:r>
                        <a:rPr kumimoji="1" lang="ja-JP" altLang="en-US" sz="2400" b="1" i="0" u="none" strike="noStrike" kern="1200" cap="none" spc="0" normalizeH="0" baseline="0" noProof="0" dirty="0">
                          <a:ln>
                            <a:noFill/>
                          </a:ln>
                          <a:solidFill>
                            <a:prstClr val="black"/>
                          </a:solidFill>
                          <a:effectLst/>
                          <a:uLnTx/>
                          <a:uFillTx/>
                          <a:latin typeface="+mn-ea"/>
                          <a:ea typeface="+mn-ea"/>
                          <a:cs typeface="+mn-cs"/>
                        </a:rPr>
                        <a:t>２．勤務医の働き方改革を推進する観点から、</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処置及び手術の休日加算１、時間外加算１及び深夜加算１</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について、</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交代勤務制又はチーム制のいずれか</a:t>
                      </a:r>
                      <a:r>
                        <a:rPr kumimoji="1" lang="ja-JP" altLang="en-US" sz="2400" b="1" i="0" u="none" strike="noStrike" kern="1200" cap="none" spc="0" normalizeH="0" baseline="0" noProof="0" dirty="0">
                          <a:ln>
                            <a:noFill/>
                          </a:ln>
                          <a:solidFill>
                            <a:schemeClr val="tx1"/>
                          </a:solidFill>
                          <a:effectLst/>
                          <a:uLnTx/>
                          <a:uFillTx/>
                          <a:latin typeface="+mn-ea"/>
                          <a:ea typeface="+mn-ea"/>
                          <a:cs typeface="+mn-cs"/>
                        </a:rPr>
                        <a:t>及び手当</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に関する要件を満たす必要があることとする。</a:t>
                      </a:r>
                      <a:endParaRPr kumimoji="1" lang="en-US" altLang="ja-JP" sz="2400" b="1" i="0" u="none" strike="noStrike" kern="1200" cap="none" spc="0" normalizeH="0" baseline="0" noProof="0" dirty="0">
                        <a:ln>
                          <a:noFill/>
                        </a:ln>
                        <a:solidFill>
                          <a:prstClr val="black"/>
                        </a:solidFill>
                        <a:effectLst/>
                        <a:uLnTx/>
                        <a:uFillTx/>
                        <a:latin typeface="+mn-ea"/>
                        <a:ea typeface="+mn-ea"/>
                        <a:cs typeface="+mn-cs"/>
                      </a:endParaRPr>
                    </a:p>
                    <a:p>
                      <a:pPr marL="371475" marR="0" lvl="1" indent="-457200" algn="l" defTabSz="742950" rtl="0" eaLnBrk="1" fontAlgn="auto" latinLnBrk="0" hangingPunct="1">
                        <a:lnSpc>
                          <a:spcPct val="100000"/>
                        </a:lnSpc>
                        <a:spcBef>
                          <a:spcPts val="1200"/>
                        </a:spcBef>
                        <a:spcAft>
                          <a:spcPts val="0"/>
                        </a:spcAft>
                        <a:buClrTx/>
                        <a:buSzTx/>
                        <a:buFontTx/>
                        <a:buNone/>
                        <a:tabLst/>
                        <a:defRPr/>
                      </a:pPr>
                      <a:r>
                        <a:rPr kumimoji="1" lang="ja-JP" altLang="en-US" sz="2400" b="1" i="0" u="none" strike="noStrike" kern="1200" cap="none" spc="0" normalizeH="0" baseline="0" noProof="0" dirty="0">
                          <a:ln>
                            <a:noFill/>
                          </a:ln>
                          <a:solidFill>
                            <a:prstClr val="black"/>
                          </a:solidFill>
                          <a:effectLst/>
                          <a:uLnTx/>
                          <a:uFillTx/>
                          <a:latin typeface="+mn-ea"/>
                          <a:ea typeface="+mn-ea"/>
                          <a:cs typeface="+mn-cs"/>
                        </a:rPr>
                        <a:t>３．医師事務作業補助者による医師の業務への適切な支援を推進する観点から、</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医師事務作業補助体制加算１の要件</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に、医師事務作業補助者の</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勤務状況及び補助が可能な業務内容を定期的に評価</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することが望ましいことを追加する。また、医師事務作業補助体制加算の</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評価を見直す</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a:t>
                      </a:r>
                      <a:endParaRPr kumimoji="1" lang="en-US" altLang="ja-JP" sz="28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1471259581"/>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409390"/>
            <a:ext cx="9906000" cy="458482"/>
          </a:xfrm>
          <a:solidFill>
            <a:srgbClr val="E1EDFF"/>
          </a:solidFill>
        </p:spPr>
        <p:txBody>
          <a:bodyPr>
            <a:noAutofit/>
          </a:bodyPr>
          <a:lstStyle/>
          <a:p>
            <a:r>
              <a:rPr lang="ja-JP" altLang="en-US" b="1" dirty="0"/>
              <a:t>地域医療体制確保加算の見直し</a:t>
            </a:r>
            <a:endParaRPr kumimoji="1" lang="ja-JP" altLang="en-US" b="1"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47375"/>
            <a:ext cx="9529762" cy="41247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地域医療体制確保加算の施設基準に、医師の時間外・休日労働時間に係る基準を追加する。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919435"/>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地域医療確保加算の要件の見直し</a:t>
            </a:r>
          </a:p>
        </p:txBody>
      </p:sp>
      <p:sp>
        <p:nvSpPr>
          <p:cNvPr id="84" name="テキスト ボックス 83"/>
          <p:cNvSpPr txBox="1"/>
          <p:nvPr/>
        </p:nvSpPr>
        <p:spPr>
          <a:xfrm>
            <a:off x="0" y="0"/>
            <a:ext cx="9906000" cy="461665"/>
          </a:xfrm>
          <a:prstGeom prst="rect">
            <a:avLst/>
          </a:prstGeom>
          <a:noFill/>
        </p:spPr>
        <p:txBody>
          <a:bodyPr wrap="square" rtlCol="0">
            <a:spAutoFit/>
          </a:bodyPr>
          <a:lstStyle/>
          <a:p>
            <a:pPr marL="2425700" marR="0" lvl="0" indent="-2425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地域医療の確保及び機能分化を図る観点から、労働時間短縮の実効性担保に向けた見直しを含め、必要な救急医療体制等の確保－①</a:t>
            </a:r>
          </a:p>
        </p:txBody>
      </p:sp>
      <p:sp>
        <p:nvSpPr>
          <p:cNvPr id="88" name="正方形/長方形 87"/>
          <p:cNvSpPr/>
          <p:nvPr/>
        </p:nvSpPr>
        <p:spPr>
          <a:xfrm>
            <a:off x="341176" y="1752639"/>
            <a:ext cx="9223648" cy="299118"/>
          </a:xfrm>
          <a:prstGeom prst="rect">
            <a:avLst/>
          </a:prstGeom>
          <a:solidFill>
            <a:srgbClr val="A7C4F7"/>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311928" y="2115726"/>
            <a:ext cx="9249584" cy="2921131"/>
          </a:xfrm>
          <a:prstGeom prst="rect">
            <a:avLst/>
          </a:prstGeom>
          <a:solidFill>
            <a:srgbClr val="E0E9F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地域医療体制確保加算</a:t>
            </a:r>
            <a:r>
              <a:rPr kumimoji="1" lang="en-US" altLang="ja-JP"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師の労働時間について、原則として、タイムカード、ＩＣカード、パソコンの使用時間の記録等の客観的な記録を基礎として確認し、適正に記録すること。また、当該保険医療機関に勤務する医療法施行規則第</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63</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条に定める特定地域医療提供医師及び連携型特定地域医療提供医師（以下、この項において、「対象医師」という。）の１年間の時間外・休日労働時間が、原則として、次のとおりであること。ただし、１年間の時間外・休日労働時間が次のとおりでない対象医師がいる場合において、その理由、改善のための計画を当該保険医療機関の見やすい場所及びホームページ等に掲示する等の方法で公開した場合は、その限りでないこと。</a:t>
            </a:r>
          </a:p>
          <a:p>
            <a:pPr marL="3556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ア</a:t>
            </a:r>
            <a:r>
              <a:rPr kumimoji="1" lang="ja-JP" altLang="en-US" sz="1600" b="1"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令和６年度においては、</a:t>
            </a:r>
            <a:r>
              <a:rPr kumimoji="1" lang="en-US" altLang="ja-JP" sz="160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1,785</a:t>
            </a:r>
            <a:r>
              <a:rPr kumimoji="1" lang="ja-JP" altLang="en-US" sz="160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時間以下</a:t>
            </a:r>
          </a:p>
          <a:p>
            <a:pPr marL="3556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イ</a:t>
            </a:r>
            <a:r>
              <a:rPr kumimoji="1" lang="ja-JP" altLang="en-US" sz="1600" b="1"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令和７年度においては、</a:t>
            </a:r>
            <a:r>
              <a:rPr kumimoji="1" lang="en-US" altLang="ja-JP" sz="160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1,710</a:t>
            </a:r>
            <a:r>
              <a:rPr kumimoji="1" lang="ja-JP" altLang="en-US" sz="160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時間以下</a:t>
            </a:r>
          </a:p>
        </p:txBody>
      </p:sp>
      <p:sp>
        <p:nvSpPr>
          <p:cNvPr id="4" name="スライド番号プレースホルダー 2">
            <a:extLst>
              <a:ext uri="{FF2B5EF4-FFF2-40B4-BE49-F238E27FC236}">
                <a16:creationId xmlns:a16="http://schemas.microsoft.com/office/drawing/2014/main" id="{F4E89CAA-74C2-97F1-A0FC-5F3E2935ED0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328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352966339"/>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409390"/>
            <a:ext cx="9906000" cy="458482"/>
          </a:xfrm>
          <a:solidFill>
            <a:srgbClr val="E1EDFF"/>
          </a:solidFill>
        </p:spPr>
        <p:txBody>
          <a:bodyPr>
            <a:noAutofit/>
          </a:bodyPr>
          <a:lstStyle/>
          <a:p>
            <a:r>
              <a:rPr lang="ja-JP" altLang="en-US" b="1"/>
              <a:t>勤務医の働き方改革の取組の推進</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39155"/>
            <a:ext cx="9529762" cy="529537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勤務医の働き方改革を推進する観点から、処置及び手術の休日加算１、時間外加算１及び深夜加算１について、交代勤務制又はチーム制のいずれか及び手当に関する要件を満たす必要があることとする。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911214"/>
            <a:ext cx="4712459"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処置及び手術の休日加算１等の要件の見直し</a:t>
            </a:r>
          </a:p>
        </p:txBody>
      </p:sp>
      <p:sp>
        <p:nvSpPr>
          <p:cNvPr id="84" name="テキスト ボックス 83"/>
          <p:cNvSpPr txBox="1"/>
          <p:nvPr/>
        </p:nvSpPr>
        <p:spPr>
          <a:xfrm>
            <a:off x="0" y="0"/>
            <a:ext cx="9906000" cy="461665"/>
          </a:xfrm>
          <a:prstGeom prst="rect">
            <a:avLst/>
          </a:prstGeom>
          <a:noFill/>
        </p:spPr>
        <p:txBody>
          <a:bodyPr wrap="square" rtlCol="0">
            <a:spAutoFit/>
          </a:bodyPr>
          <a:lstStyle/>
          <a:p>
            <a:pPr marL="2425700" marR="0" lvl="0" indent="-2425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地域医療の確保及び機能分化を図る観点から、労働時間短縮の実効性担保に向けた見直しを含め、必要な救急医療体制等の確保－②</a:t>
            </a:r>
          </a:p>
        </p:txBody>
      </p:sp>
      <p:sp>
        <p:nvSpPr>
          <p:cNvPr id="3" name="正方形/長方形 2">
            <a:extLst>
              <a:ext uri="{FF2B5EF4-FFF2-40B4-BE49-F238E27FC236}">
                <a16:creationId xmlns:a16="http://schemas.microsoft.com/office/drawing/2014/main" id="{DABF1F61-27AA-C16C-EC4D-DB3F8869F1F7}"/>
              </a:ext>
            </a:extLst>
          </p:cNvPr>
          <p:cNvSpPr/>
          <p:nvPr/>
        </p:nvSpPr>
        <p:spPr>
          <a:xfrm>
            <a:off x="5215576" y="2225459"/>
            <a:ext cx="4320000" cy="299118"/>
          </a:xfrm>
          <a:prstGeom prst="rect">
            <a:avLst/>
          </a:prstGeom>
          <a:solidFill>
            <a:srgbClr val="A7C4F7"/>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4" name="正方形/長方形 3">
            <a:extLst>
              <a:ext uri="{FF2B5EF4-FFF2-40B4-BE49-F238E27FC236}">
                <a16:creationId xmlns:a16="http://schemas.microsoft.com/office/drawing/2014/main" id="{E578B7FF-2FBE-48AF-E7AC-66CD21851C05}"/>
              </a:ext>
            </a:extLst>
          </p:cNvPr>
          <p:cNvSpPr/>
          <p:nvPr/>
        </p:nvSpPr>
        <p:spPr>
          <a:xfrm>
            <a:off x="5204731" y="2566074"/>
            <a:ext cx="4371398" cy="3679385"/>
          </a:xfrm>
          <a:prstGeom prst="rect">
            <a:avLst/>
          </a:prstGeom>
          <a:solidFill>
            <a:srgbClr val="E0E9F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休日加算１・時間外加算１・深夜加算１</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18256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７　当該加算を算定する全ての診療科において、</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又は</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のいずれか及び</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を実施していること。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11162" marR="0" lvl="0" indent="-228600" algn="l" defTabSz="914400" rtl="0" eaLnBrk="1" fontAlgn="auto" latinLnBrk="0" hangingPunct="1">
              <a:lnSpc>
                <a:spcPct val="100000"/>
              </a:lnSpc>
              <a:spcBef>
                <a:spcPts val="0"/>
              </a:spcBef>
              <a:spcAft>
                <a:spcPts val="0"/>
              </a:spcAft>
              <a:buClrTx/>
              <a:buSzTx/>
              <a:buFontTx/>
              <a:buAutoNum type="arabicParenBoth"/>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交代勤務制を導入しており、以下のアからキまでのいずれも実施していること。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ア～キ　（略）</a:t>
            </a:r>
          </a:p>
          <a:p>
            <a:pPr marL="355600" marR="0" lvl="0" indent="-17303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チーム制を導入しており以下のアからカまでのいずれも実施していること。</a:t>
            </a:r>
          </a:p>
          <a:p>
            <a:pPr marL="452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ア～カ　（略）</a:t>
            </a:r>
          </a:p>
          <a:p>
            <a:pPr marL="355600" marR="0" lvl="0" indent="-17303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師が時間外、休日又は深夜の手術等を行った場合の手当等を支給しており、以下のア又はイのいずれかを実施するとともに実施内容について就業規則に記載を行い、その写しを地方厚生（支）局長に届け出ていること。また、休日等において、当該診療科に１名以上の緊急呼出し当番を担う医師を置いていること。</a:t>
            </a:r>
          </a:p>
          <a:p>
            <a:pPr marL="452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（中略）</a:t>
            </a:r>
          </a:p>
          <a:p>
            <a:pPr marL="452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ア・イ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182563" algn="l" defTabSz="91440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令和６年３月</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31</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日時点で休日加算１、時間外加算１及び深夜加算１の届出を行っている保険医療機関については、７に係る規定は令和８年５月</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31</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日までの間に限り、なお従前の例による。</a:t>
            </a:r>
          </a:p>
        </p:txBody>
      </p:sp>
      <p:sp>
        <p:nvSpPr>
          <p:cNvPr id="5" name="右矢印 89">
            <a:extLst>
              <a:ext uri="{FF2B5EF4-FFF2-40B4-BE49-F238E27FC236}">
                <a16:creationId xmlns:a16="http://schemas.microsoft.com/office/drawing/2014/main" id="{C8181FBB-22BE-20A7-CDE1-4AF1891B74C9}"/>
              </a:ext>
            </a:extLst>
          </p:cNvPr>
          <p:cNvSpPr/>
          <p:nvPr/>
        </p:nvSpPr>
        <p:spPr>
          <a:xfrm>
            <a:off x="4740962" y="387137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0B2C9A8F-80D9-AD09-6DBE-42EEC659C90C}"/>
              </a:ext>
            </a:extLst>
          </p:cNvPr>
          <p:cNvSpPr/>
          <p:nvPr/>
        </p:nvSpPr>
        <p:spPr>
          <a:xfrm>
            <a:off x="293091" y="2566075"/>
            <a:ext cx="4371398" cy="3185487"/>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休日加算１・時間外加算１・深夜加算１</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18256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７　当該加算を算定する全ての診療科において、</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次のいずれか</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を実施していること。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11162" marR="0" lvl="0" indent="-228600" algn="l" defTabSz="914400" rtl="0" eaLnBrk="1" fontAlgn="auto" latinLnBrk="0" hangingPunct="1">
              <a:lnSpc>
                <a:spcPct val="100000"/>
              </a:lnSpc>
              <a:spcBef>
                <a:spcPts val="0"/>
              </a:spcBef>
              <a:spcAft>
                <a:spcPts val="0"/>
              </a:spcAft>
              <a:buClrTx/>
              <a:buSzTx/>
              <a:buFontTx/>
              <a:buAutoNum type="arabicParenBoth"/>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交代勤務制を導入しており、以下のアからキまでのいずれも実施していること。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ア～キ　（略）</a:t>
            </a:r>
          </a:p>
          <a:p>
            <a:pPr marL="355600" marR="0" lvl="0" indent="-17303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チーム制を導入しており以下のアからカまでのいずれも実施していること。</a:t>
            </a:r>
          </a:p>
          <a:p>
            <a:pPr marL="452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ア～カ　（略）</a:t>
            </a:r>
          </a:p>
          <a:p>
            <a:pPr marL="355600" marR="0" lvl="0" indent="-17303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師が時間外、休日又は深夜の手術等を行った場合の手当等を支給しており、以下のア又はイのいずれかを実施するとともに実施内容について就業規則に記載を行い、その写しを地方厚生（支）局長に届け出ていること。また、休日等において、当該診療科に１名以上の緊急呼出し当番を担う医師を置いていること。</a:t>
            </a:r>
          </a:p>
          <a:p>
            <a:pPr marL="452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（中略）</a:t>
            </a:r>
          </a:p>
          <a:p>
            <a:pPr marL="452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ア・イ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正方形/長方形 6">
            <a:extLst>
              <a:ext uri="{FF2B5EF4-FFF2-40B4-BE49-F238E27FC236}">
                <a16:creationId xmlns:a16="http://schemas.microsoft.com/office/drawing/2014/main" id="{94D08B9A-CC8E-1B0F-DFDD-F27DC89B3E72}"/>
              </a:ext>
            </a:extLst>
          </p:cNvPr>
          <p:cNvSpPr/>
          <p:nvPr/>
        </p:nvSpPr>
        <p:spPr>
          <a:xfrm>
            <a:off x="311928" y="2225459"/>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pic>
        <p:nvPicPr>
          <p:cNvPr id="1026" name="Picture 2" descr="腹腔鏡手術の術中のイラスト">
            <a:extLst>
              <a:ext uri="{FF2B5EF4-FFF2-40B4-BE49-F238E27FC236}">
                <a16:creationId xmlns:a16="http://schemas.microsoft.com/office/drawing/2014/main" id="{8DB7968F-0F9F-1CBE-12CD-30B1D9B220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46508" y="5444525"/>
            <a:ext cx="1073255" cy="1073255"/>
          </a:xfrm>
          <a:prstGeom prst="rect">
            <a:avLst/>
          </a:prstGeom>
          <a:noFill/>
          <a:extLst>
            <a:ext uri="{909E8E84-426E-40DD-AFC4-6F175D3DCCD1}">
              <a14:hiddenFill xmlns:a14="http://schemas.microsoft.com/office/drawing/2010/main">
                <a:solidFill>
                  <a:srgbClr val="FFFFFF"/>
                </a:solidFill>
              </a14:hiddenFill>
            </a:ext>
          </a:extLst>
        </p:spPr>
      </p:pic>
      <p:sp>
        <p:nvSpPr>
          <p:cNvPr id="10" name="スライド番号プレースホルダー 2">
            <a:extLst>
              <a:ext uri="{FF2B5EF4-FFF2-40B4-BE49-F238E27FC236}">
                <a16:creationId xmlns:a16="http://schemas.microsoft.com/office/drawing/2014/main" id="{1F1B6884-786F-F4FD-2673-E304BE9D1DBE}"/>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329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375078639"/>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6637FE-A5F3-A082-84DC-8D358FDF593C}"/>
            </a:ext>
          </a:extLst>
        </p:cNvPr>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65BA0754-8675-BC54-FEA1-7728835D2792}"/>
              </a:ext>
            </a:extLst>
          </p:cNvPr>
          <p:cNvSpPr txBox="1"/>
          <p:nvPr/>
        </p:nvSpPr>
        <p:spPr>
          <a:xfrm>
            <a:off x="8443845" y="5680051"/>
            <a:ext cx="184731" cy="300082"/>
          </a:xfrm>
          <a:prstGeom prst="rect">
            <a:avLst/>
          </a:prstGeom>
          <a:solidFill>
            <a:schemeClr val="bg1"/>
          </a:solid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dirty="0">
              <a:ln>
                <a:noFill/>
              </a:ln>
              <a:solidFill>
                <a:prstClr val="black"/>
              </a:solidFill>
              <a:effectLst/>
              <a:uLnTx/>
              <a:uFillTx/>
              <a:latin typeface="Arial"/>
              <a:ea typeface="ＭＳ Ｐゴシック"/>
              <a:cs typeface="+mn-cs"/>
            </a:endParaRPr>
          </a:p>
        </p:txBody>
      </p:sp>
      <p:pic>
        <p:nvPicPr>
          <p:cNvPr id="3" name="図 2">
            <a:extLst>
              <a:ext uri="{FF2B5EF4-FFF2-40B4-BE49-F238E27FC236}">
                <a16:creationId xmlns:a16="http://schemas.microsoft.com/office/drawing/2014/main" id="{286725DE-8B7D-6471-A55F-320F30D032CE}"/>
              </a:ext>
            </a:extLst>
          </p:cNvPr>
          <p:cNvPicPr>
            <a:picLocks noChangeAspect="1"/>
          </p:cNvPicPr>
          <p:nvPr/>
        </p:nvPicPr>
        <p:blipFill rotWithShape="1">
          <a:blip r:embed="rId2"/>
          <a:srcRect l="5322" t="38666" r="2066"/>
          <a:stretch/>
        </p:blipFill>
        <p:spPr>
          <a:xfrm>
            <a:off x="502920" y="1590891"/>
            <a:ext cx="4867358" cy="4389242"/>
          </a:xfrm>
          <a:prstGeom prst="rect">
            <a:avLst/>
          </a:prstGeom>
          <a:ln>
            <a:solidFill>
              <a:schemeClr val="tx1"/>
            </a:solidFill>
          </a:ln>
        </p:spPr>
      </p:pic>
      <p:sp>
        <p:nvSpPr>
          <p:cNvPr id="6" name="矢印: 下 5">
            <a:extLst>
              <a:ext uri="{FF2B5EF4-FFF2-40B4-BE49-F238E27FC236}">
                <a16:creationId xmlns:a16="http://schemas.microsoft.com/office/drawing/2014/main" id="{70DA27BD-C5E1-4FE2-4989-1603D234D5EE}"/>
              </a:ext>
            </a:extLst>
          </p:cNvPr>
          <p:cNvSpPr/>
          <p:nvPr/>
        </p:nvSpPr>
        <p:spPr>
          <a:xfrm>
            <a:off x="2313160" y="1178787"/>
            <a:ext cx="1080120" cy="355889"/>
          </a:xfrm>
          <a:prstGeom prst="downArrow">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7" name="テキスト ボックス 6">
            <a:extLst>
              <a:ext uri="{FF2B5EF4-FFF2-40B4-BE49-F238E27FC236}">
                <a16:creationId xmlns:a16="http://schemas.microsoft.com/office/drawing/2014/main" id="{6C39BA8A-8E06-B704-F2A1-63DA26EA1370}"/>
              </a:ext>
            </a:extLst>
          </p:cNvPr>
          <p:cNvSpPr txBox="1"/>
          <p:nvPr/>
        </p:nvSpPr>
        <p:spPr>
          <a:xfrm>
            <a:off x="797858" y="132548"/>
            <a:ext cx="8055429" cy="923330"/>
          </a:xfrm>
          <a:prstGeom prst="rect">
            <a:avLst/>
          </a:prstGeom>
          <a:noFill/>
          <a:ln>
            <a:solidFill>
              <a:schemeClr val="tx1"/>
            </a:solidFill>
          </a:ln>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財政審　秋の建議</a:t>
            </a:r>
            <a:endParaRPr kumimoji="1" lang="en-US" altLang="ja-JP"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本体マイナス改正　診療所　報酬単価　初再診を中心に５．５％程度引き下げ</a:t>
            </a:r>
            <a:endParaRPr kumimoji="1" lang="en-US" altLang="ja-JP"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改定率　マイナス１％　（医療費ベースで４</a:t>
            </a:r>
            <a:r>
              <a:rPr kumimoji="1" lang="en-US" altLang="ja-JP"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a:t>
            </a:r>
            <a:r>
              <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８００億円の削減）</a:t>
            </a:r>
          </a:p>
        </p:txBody>
      </p:sp>
      <p:sp>
        <p:nvSpPr>
          <p:cNvPr id="11" name="正方形/長方形 10">
            <a:extLst>
              <a:ext uri="{FF2B5EF4-FFF2-40B4-BE49-F238E27FC236}">
                <a16:creationId xmlns:a16="http://schemas.microsoft.com/office/drawing/2014/main" id="{C2795C79-A307-FC72-B361-D7AA4CAC8A05}"/>
              </a:ext>
            </a:extLst>
          </p:cNvPr>
          <p:cNvSpPr/>
          <p:nvPr/>
        </p:nvSpPr>
        <p:spPr>
          <a:xfrm>
            <a:off x="854603" y="5356060"/>
            <a:ext cx="3997234" cy="557060"/>
          </a:xfrm>
          <a:prstGeom prst="rect">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aphicFrame>
        <p:nvGraphicFramePr>
          <p:cNvPr id="12" name="表 11">
            <a:extLst>
              <a:ext uri="{FF2B5EF4-FFF2-40B4-BE49-F238E27FC236}">
                <a16:creationId xmlns:a16="http://schemas.microsoft.com/office/drawing/2014/main" id="{B4BE596B-1E41-DC9E-AF00-22E555B22C60}"/>
              </a:ext>
            </a:extLst>
          </p:cNvPr>
          <p:cNvGraphicFramePr>
            <a:graphicFrameLocks noGrp="1"/>
          </p:cNvGraphicFramePr>
          <p:nvPr/>
        </p:nvGraphicFramePr>
        <p:xfrm>
          <a:off x="5684520" y="1445273"/>
          <a:ext cx="3718560" cy="3604364"/>
        </p:xfrm>
        <a:graphic>
          <a:graphicData uri="http://schemas.openxmlformats.org/drawingml/2006/table">
            <a:tbl>
              <a:tblPr/>
              <a:tblGrid>
                <a:gridCol w="1303719">
                  <a:extLst>
                    <a:ext uri="{9D8B030D-6E8A-4147-A177-3AD203B41FA5}">
                      <a16:colId xmlns:a16="http://schemas.microsoft.com/office/drawing/2014/main" val="53932392"/>
                    </a:ext>
                  </a:extLst>
                </a:gridCol>
                <a:gridCol w="803755">
                  <a:extLst>
                    <a:ext uri="{9D8B030D-6E8A-4147-A177-3AD203B41FA5}">
                      <a16:colId xmlns:a16="http://schemas.microsoft.com/office/drawing/2014/main" val="2934778556"/>
                    </a:ext>
                  </a:extLst>
                </a:gridCol>
                <a:gridCol w="914782">
                  <a:extLst>
                    <a:ext uri="{9D8B030D-6E8A-4147-A177-3AD203B41FA5}">
                      <a16:colId xmlns:a16="http://schemas.microsoft.com/office/drawing/2014/main" val="2148890796"/>
                    </a:ext>
                  </a:extLst>
                </a:gridCol>
                <a:gridCol w="696304">
                  <a:extLst>
                    <a:ext uri="{9D8B030D-6E8A-4147-A177-3AD203B41FA5}">
                      <a16:colId xmlns:a16="http://schemas.microsoft.com/office/drawing/2014/main" val="5541229"/>
                    </a:ext>
                  </a:extLst>
                </a:gridCol>
              </a:tblGrid>
              <a:tr h="894212">
                <a:tc gridSpan="4">
                  <a:txBody>
                    <a:bodyPr/>
                    <a:lstStyle/>
                    <a:p>
                      <a:pPr algn="l" fontAlgn="ctr"/>
                      <a:r>
                        <a:rPr lang="ja-JP" altLang="en-US" sz="2000" b="0" i="0" u="none" strike="noStrike" dirty="0">
                          <a:solidFill>
                            <a:srgbClr val="000000"/>
                          </a:solidFill>
                          <a:effectLst/>
                          <a:latin typeface="游ゴシック" panose="020B0400000000000000" pitchFamily="50" charset="-128"/>
                          <a:ea typeface="游ゴシック" panose="020B0400000000000000" pitchFamily="50" charset="-128"/>
                        </a:rPr>
                        <a:t>令和６年度診療報酬改定</a:t>
                      </a:r>
                      <a:endParaRPr lang="en-US" altLang="ja-JP" sz="2000" b="0" i="0" u="none" strike="noStrike" dirty="0">
                        <a:solidFill>
                          <a:srgbClr val="000000"/>
                        </a:solidFill>
                        <a:effectLst/>
                        <a:latin typeface="游ゴシック" panose="020B0400000000000000" pitchFamily="50" charset="-128"/>
                        <a:ea typeface="游ゴシック" panose="020B0400000000000000" pitchFamily="50" charset="-128"/>
                      </a:endParaRPr>
                    </a:p>
                    <a:p>
                      <a:pPr algn="l" fontAlgn="ctr"/>
                      <a:r>
                        <a:rPr lang="ja-JP" altLang="en-US" sz="2000" b="0" i="0" u="none" strike="noStrike" dirty="0">
                          <a:solidFill>
                            <a:srgbClr val="000000"/>
                          </a:solidFill>
                          <a:effectLst/>
                          <a:latin typeface="游ゴシック" panose="020B0400000000000000" pitchFamily="50" charset="-128"/>
                          <a:ea typeface="游ゴシック" panose="020B0400000000000000" pitchFamily="50" charset="-128"/>
                        </a:rPr>
                        <a:t>　本体計 ＋</a:t>
                      </a:r>
                      <a:r>
                        <a:rPr lang="en-US" altLang="ja-JP" sz="2000" b="0" i="0" u="none" strike="noStrike" dirty="0">
                          <a:solidFill>
                            <a:srgbClr val="000000"/>
                          </a:solidFill>
                          <a:effectLst/>
                          <a:latin typeface="游ゴシック" panose="020B0400000000000000" pitchFamily="50" charset="-128"/>
                          <a:ea typeface="游ゴシック" panose="020B0400000000000000" pitchFamily="50" charset="-128"/>
                        </a:rPr>
                        <a:t>0.88</a:t>
                      </a:r>
                    </a:p>
                  </a:txBody>
                  <a:tcPr marL="9525" marR="9525" marT="9525" marB="0" anchor="ctr">
                    <a:lnL>
                      <a:noFill/>
                    </a:lnL>
                    <a:lnR>
                      <a:noFill/>
                    </a:lnR>
                    <a:lnT>
                      <a:noFill/>
                    </a:lnT>
                    <a:lnB w="6350" cap="flat" cmpd="sng" algn="ctr">
                      <a:solidFill>
                        <a:srgbClr val="000000"/>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653490215"/>
                  </a:ext>
                </a:extLst>
              </a:tr>
              <a:tr h="453985">
                <a:tc>
                  <a:txBody>
                    <a:bodyPr/>
                    <a:lstStyle/>
                    <a:p>
                      <a:pPr algn="l" fontAlgn="ctr"/>
                      <a:r>
                        <a:rPr lang="ja-JP" altLang="en-US" sz="2000" b="0" i="0" u="none" strike="noStrike">
                          <a:solidFill>
                            <a:srgbClr val="000000"/>
                          </a:solidFill>
                          <a:effectLst/>
                          <a:latin typeface="游ゴシック" panose="020B0400000000000000" pitchFamily="50" charset="-128"/>
                          <a:ea typeface="游ゴシック" panose="020B0400000000000000" pitchFamily="50" charset="-128"/>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noFill/>
                  </a:tcPr>
                </a:tc>
                <a:tc>
                  <a:txBody>
                    <a:bodyPr/>
                    <a:lstStyle/>
                    <a:p>
                      <a:pPr algn="ctr" fontAlgn="ctr"/>
                      <a:r>
                        <a:rPr lang="en-US" altLang="ja-JP" sz="2000" b="0" i="0" u="none" strike="noStrike">
                          <a:solidFill>
                            <a:srgbClr val="000000"/>
                          </a:solidFill>
                          <a:effectLst/>
                          <a:latin typeface="游ゴシック" panose="020B0400000000000000" pitchFamily="50" charset="-128"/>
                          <a:ea typeface="游ゴシック" panose="020B0400000000000000" pitchFamily="50" charset="-128"/>
                        </a:rPr>
                        <a:t>※</a:t>
                      </a:r>
                      <a:r>
                        <a:rPr lang="ja-JP" altLang="en-US" sz="2000" b="0" i="0" u="none" strike="noStrike">
                          <a:solidFill>
                            <a:srgbClr val="000000"/>
                          </a:solidFill>
                          <a:effectLst/>
                          <a:latin typeface="游ゴシック" panose="020B0400000000000000" pitchFamily="50" charset="-128"/>
                          <a:ea typeface="游ゴシック" panose="020B0400000000000000" pitchFamily="50" charset="-128"/>
                        </a:rPr>
                        <a:t>１</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2000" b="0" i="0" u="none" strike="noStrike" dirty="0">
                          <a:solidFill>
                            <a:srgbClr val="000000"/>
                          </a:solidFill>
                          <a:effectLst/>
                          <a:latin typeface="游ゴシック" panose="020B0400000000000000" pitchFamily="50" charset="-128"/>
                          <a:ea typeface="游ゴシック" panose="020B0400000000000000" pitchFamily="50" charset="-128"/>
                        </a:rPr>
                        <a:t>0.46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ja-JP" altLang="en-US" sz="2000" b="0" i="0" u="none" strike="noStrike">
                          <a:solidFill>
                            <a:srgbClr val="000000"/>
                          </a:solidFill>
                          <a:effectLst/>
                          <a:latin typeface="游ゴシック" panose="020B0400000000000000" pitchFamily="50" charset="-128"/>
                          <a:ea typeface="游ゴシック" panose="020B0400000000000000" pitchFamily="50" charset="-128"/>
                        </a:rPr>
                        <a:t>計</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noFill/>
                  </a:tcPr>
                </a:tc>
                <a:extLst>
                  <a:ext uri="{0D108BD9-81ED-4DB2-BD59-A6C34878D82A}">
                    <a16:rowId xmlns:a16="http://schemas.microsoft.com/office/drawing/2014/main" val="1662380052"/>
                  </a:ext>
                </a:extLst>
              </a:tr>
              <a:tr h="453985">
                <a:tc>
                  <a:txBody>
                    <a:bodyPr/>
                    <a:lstStyle/>
                    <a:p>
                      <a:pPr algn="l" fontAlgn="ctr"/>
                      <a:r>
                        <a:rPr lang="ja-JP" altLang="en-US" sz="2000" b="0" i="0" u="none" strike="noStrike">
                          <a:solidFill>
                            <a:srgbClr val="000000"/>
                          </a:solidFill>
                          <a:effectLst/>
                          <a:latin typeface="游ゴシック" panose="020B0400000000000000" pitchFamily="50" charset="-128"/>
                          <a:ea typeface="游ゴシック" panose="020B0400000000000000" pitchFamily="50" charset="-128"/>
                        </a:rPr>
                        <a:t>プラス分</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noFill/>
                  </a:tcPr>
                </a:tc>
                <a:tc>
                  <a:txBody>
                    <a:bodyPr/>
                    <a:lstStyle/>
                    <a:p>
                      <a:pPr algn="ctr" fontAlgn="ctr"/>
                      <a:r>
                        <a:rPr lang="en-US" altLang="ja-JP" sz="2000" b="0" i="0" u="none" strike="noStrike">
                          <a:solidFill>
                            <a:srgbClr val="000000"/>
                          </a:solidFill>
                          <a:effectLst/>
                          <a:latin typeface="游ゴシック" panose="020B0400000000000000" pitchFamily="50" charset="-128"/>
                          <a:ea typeface="游ゴシック" panose="020B0400000000000000" pitchFamily="50" charset="-128"/>
                        </a:rPr>
                        <a:t>※</a:t>
                      </a:r>
                      <a:r>
                        <a:rPr lang="ja-JP" altLang="en-US" sz="2000" b="0" i="0" u="none" strike="noStrike">
                          <a:solidFill>
                            <a:srgbClr val="000000"/>
                          </a:solidFill>
                          <a:effectLst/>
                          <a:latin typeface="游ゴシック" panose="020B0400000000000000" pitchFamily="50" charset="-128"/>
                          <a:ea typeface="游ゴシック" panose="020B0400000000000000" pitchFamily="50" charset="-128"/>
                        </a:rPr>
                        <a:t>２</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2000" b="0" i="0" u="none" strike="noStrike" dirty="0">
                          <a:solidFill>
                            <a:srgbClr val="000000"/>
                          </a:solidFill>
                          <a:effectLst/>
                          <a:latin typeface="游ゴシック" panose="020B0400000000000000" pitchFamily="50" charset="-128"/>
                          <a:ea typeface="游ゴシック" panose="020B0400000000000000" pitchFamily="50" charset="-128"/>
                        </a:rPr>
                        <a:t>0.61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ctr"/>
                      <a:r>
                        <a:rPr lang="en-US" altLang="ja-JP" sz="2000" b="0" i="0" u="none" strike="noStrike">
                          <a:solidFill>
                            <a:srgbClr val="000000"/>
                          </a:solidFill>
                          <a:effectLst/>
                          <a:latin typeface="游ゴシック" panose="020B0400000000000000" pitchFamily="50" charset="-128"/>
                          <a:ea typeface="游ゴシック" panose="020B0400000000000000" pitchFamily="50" charset="-128"/>
                        </a:rPr>
                        <a:t>1.13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a:noFill/>
                    </a:lnB>
                    <a:noFill/>
                  </a:tcPr>
                </a:tc>
                <a:extLst>
                  <a:ext uri="{0D108BD9-81ED-4DB2-BD59-A6C34878D82A}">
                    <a16:rowId xmlns:a16="http://schemas.microsoft.com/office/drawing/2014/main" val="3351503220"/>
                  </a:ext>
                </a:extLst>
              </a:tr>
              <a:tr h="453985">
                <a:tc>
                  <a:txBody>
                    <a:bodyPr/>
                    <a:lstStyle/>
                    <a:p>
                      <a:pPr algn="l" fontAlgn="ctr"/>
                      <a:r>
                        <a:rPr lang="ja-JP" altLang="en-US" sz="2000" b="0" i="0" u="none" strike="noStrike">
                          <a:solidFill>
                            <a:srgbClr val="000000"/>
                          </a:solidFill>
                          <a:effectLst/>
                          <a:latin typeface="游ゴシック" panose="020B0400000000000000" pitchFamily="50" charset="-128"/>
                          <a:ea typeface="游ゴシック" panose="020B0400000000000000" pitchFamily="50" charset="-128"/>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2000" b="0" i="0" u="none" strike="noStrike" dirty="0">
                          <a:solidFill>
                            <a:srgbClr val="000000"/>
                          </a:solidFill>
                          <a:effectLst/>
                          <a:latin typeface="游ゴシック" panose="020B0400000000000000" pitchFamily="50" charset="-128"/>
                          <a:ea typeface="游ゴシック" panose="020B0400000000000000" pitchFamily="50" charset="-128"/>
                        </a:rPr>
                        <a:t>※</a:t>
                      </a:r>
                      <a:r>
                        <a:rPr lang="ja-JP" altLang="en-US" sz="2000" b="0" i="0" u="none" strike="noStrike" dirty="0">
                          <a:solidFill>
                            <a:srgbClr val="000000"/>
                          </a:solidFill>
                          <a:effectLst/>
                          <a:latin typeface="游ゴシック" panose="020B0400000000000000" pitchFamily="50" charset="-128"/>
                          <a:ea typeface="游ゴシック" panose="020B0400000000000000" pitchFamily="50" charset="-128"/>
                        </a:rPr>
                        <a:t>３</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2000" b="0" i="0" u="none" strike="noStrike" dirty="0">
                          <a:solidFill>
                            <a:srgbClr val="000000"/>
                          </a:solidFill>
                          <a:effectLst/>
                          <a:latin typeface="游ゴシック" panose="020B0400000000000000" pitchFamily="50" charset="-128"/>
                          <a:ea typeface="游ゴシック" panose="020B0400000000000000" pitchFamily="50" charset="-128"/>
                        </a:rPr>
                        <a:t>0.06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ja-JP" altLang="en-US" sz="2000" b="0" i="0" u="none" strike="noStrike">
                          <a:solidFill>
                            <a:srgbClr val="000000"/>
                          </a:solidFill>
                          <a:effectLst/>
                          <a:latin typeface="游ゴシック" panose="020B0400000000000000" pitchFamily="50" charset="-128"/>
                          <a:ea typeface="游ゴシック" panose="020B0400000000000000" pitchFamily="50" charset="-128"/>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91843770"/>
                  </a:ext>
                </a:extLst>
              </a:tr>
              <a:tr h="894212">
                <a:tc>
                  <a:txBody>
                    <a:bodyPr/>
                    <a:lstStyle/>
                    <a:p>
                      <a:pPr algn="l" fontAlgn="ctr"/>
                      <a:r>
                        <a:rPr lang="ja-JP" altLang="en-US" sz="2000" b="0" i="0" u="none" strike="noStrike" dirty="0">
                          <a:solidFill>
                            <a:srgbClr val="FF0000"/>
                          </a:solidFill>
                          <a:effectLst/>
                          <a:latin typeface="游ゴシック" panose="020B0400000000000000" pitchFamily="50" charset="-128"/>
                          <a:ea typeface="游ゴシック" panose="020B0400000000000000" pitchFamily="50" charset="-128"/>
                        </a:rPr>
                        <a:t>マイナス分</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r>
                        <a:rPr lang="en-US" altLang="ja-JP" sz="2000" b="0" i="0" u="none" strike="noStrike" dirty="0">
                          <a:solidFill>
                            <a:srgbClr val="000000"/>
                          </a:solidFill>
                          <a:effectLst/>
                          <a:latin typeface="游ゴシック" panose="020B0400000000000000" pitchFamily="50" charset="-128"/>
                          <a:ea typeface="游ゴシック" panose="020B0400000000000000" pitchFamily="50" charset="-128"/>
                        </a:rPr>
                        <a:t>※</a:t>
                      </a:r>
                      <a:r>
                        <a:rPr lang="ja-JP" altLang="en-US" sz="2000" b="0" i="0" u="none" strike="noStrike" dirty="0">
                          <a:solidFill>
                            <a:srgbClr val="000000"/>
                          </a:solidFill>
                          <a:effectLst/>
                          <a:latin typeface="游ゴシック" panose="020B0400000000000000" pitchFamily="50" charset="-128"/>
                          <a:ea typeface="游ゴシック" panose="020B0400000000000000" pitchFamily="50" charset="-128"/>
                        </a:rPr>
                        <a:t>４</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ctr"/>
                      <a:r>
                        <a:rPr lang="ja-JP" altLang="en-US" sz="2000" b="0" i="0" u="none" strike="noStrike">
                          <a:solidFill>
                            <a:srgbClr val="000000"/>
                          </a:solidFill>
                          <a:effectLst/>
                          <a:latin typeface="游ゴシック" panose="020B0400000000000000" pitchFamily="50" charset="-128"/>
                          <a:ea typeface="游ゴシック" panose="020B0400000000000000" pitchFamily="50" charset="-128"/>
                        </a:rPr>
                        <a:t>　</a:t>
                      </a:r>
                    </a:p>
                  </a:txBody>
                  <a:tcPr marL="9525" marR="9525" marT="9525"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ctr"/>
                      <a:r>
                        <a:rPr lang="en-US" altLang="ja-JP" sz="2000" b="0" i="0" u="none" strike="noStrike" dirty="0">
                          <a:solidFill>
                            <a:srgbClr val="FF0000"/>
                          </a:solidFill>
                          <a:effectLst/>
                          <a:latin typeface="游ゴシック" panose="020B0400000000000000" pitchFamily="50" charset="-128"/>
                          <a:ea typeface="游ゴシック" panose="020B0400000000000000" pitchFamily="50" charset="-128"/>
                        </a:rPr>
                        <a:t>-0.25</a:t>
                      </a:r>
                    </a:p>
                  </a:txBody>
                  <a:tcPr marL="9525" marR="9525" marT="9525"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42471185"/>
                  </a:ext>
                </a:extLst>
              </a:tr>
              <a:tr h="453985">
                <a:tc gridSpan="2">
                  <a:txBody>
                    <a:bodyPr/>
                    <a:lstStyle/>
                    <a:p>
                      <a:pPr algn="l" fontAlgn="ctr"/>
                      <a:r>
                        <a:rPr lang="ja-JP" altLang="en-US" sz="2000" b="0" i="0" u="none" strike="noStrike" dirty="0">
                          <a:solidFill>
                            <a:srgbClr val="000000"/>
                          </a:solidFill>
                          <a:effectLst/>
                          <a:latin typeface="游ゴシック" panose="020B0400000000000000" pitchFamily="50" charset="-128"/>
                          <a:ea typeface="游ゴシック" panose="020B0400000000000000" pitchFamily="50" charset="-128"/>
                        </a:rPr>
                        <a:t>本体計</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endParaRPr kumimoji="1" lang="ja-JP" altLang="en-US"/>
                    </a:p>
                  </a:txBody>
                  <a:tcPr/>
                </a:tc>
                <a:tc>
                  <a:txBody>
                    <a:bodyPr/>
                    <a:lstStyle/>
                    <a:p>
                      <a:pPr algn="l" fontAlgn="ctr"/>
                      <a:r>
                        <a:rPr lang="ja-JP" altLang="en-US" sz="2000" b="0" i="0" u="none" strike="noStrike" dirty="0">
                          <a:solidFill>
                            <a:srgbClr val="000000"/>
                          </a:solidFill>
                          <a:effectLst/>
                          <a:latin typeface="游ゴシック" panose="020B0400000000000000" pitchFamily="50" charset="-128"/>
                          <a:ea typeface="游ゴシック" panose="020B0400000000000000" pitchFamily="50" charset="-128"/>
                        </a:rPr>
                        <a:t>　</a:t>
                      </a:r>
                    </a:p>
                  </a:txBody>
                  <a:tcPr marL="9525" marR="9525" marT="9525"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r" fontAlgn="ctr"/>
                      <a:r>
                        <a:rPr lang="en-US" altLang="ja-JP" sz="2000" b="0" i="0" u="none" strike="noStrike" dirty="0">
                          <a:solidFill>
                            <a:srgbClr val="000000"/>
                          </a:solidFill>
                          <a:effectLst/>
                          <a:latin typeface="游ゴシック" panose="020B0400000000000000" pitchFamily="50" charset="-128"/>
                          <a:ea typeface="游ゴシック" panose="020B0400000000000000" pitchFamily="50" charset="-128"/>
                        </a:rPr>
                        <a:t>0.88</a:t>
                      </a:r>
                    </a:p>
                  </a:txBody>
                  <a:tcPr marL="9525" marR="9525" marT="9525"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81271724"/>
                  </a:ext>
                </a:extLst>
              </a:tr>
            </a:tbl>
          </a:graphicData>
        </a:graphic>
      </p:graphicFrame>
      <p:sp>
        <p:nvSpPr>
          <p:cNvPr id="4" name="スライド番号プレースホルダー 2">
            <a:extLst>
              <a:ext uri="{FF2B5EF4-FFF2-40B4-BE49-F238E27FC236}">
                <a16:creationId xmlns:a16="http://schemas.microsoft.com/office/drawing/2014/main" id="{0C42071D-84B2-4058-8972-9911F2889746}"/>
              </a:ext>
            </a:extLst>
          </p:cNvPr>
          <p:cNvSpPr txBox="1">
            <a:spLocks noChangeArrowheads="1"/>
          </p:cNvSpPr>
          <p:nvPr/>
        </p:nvSpPr>
        <p:spPr bwMode="auto">
          <a:xfrm>
            <a:off x="7681913" y="6592888"/>
            <a:ext cx="2311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6198BAB3-D209-40F4-980A-55A769DD7957}" type="slidenum">
              <a:rPr kumimoji="1" lang="ja-JP" altLang="en-US" sz="1600" b="0" i="0" u="none" strike="noStrike" kern="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33</a:t>
            </a:fld>
            <a:endParaRPr kumimoji="1" lang="ja-JP" altLang="en-US" sz="16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Tree>
    <p:extLst>
      <p:ext uri="{BB962C8B-B14F-4D97-AF65-F5344CB8AC3E}">
        <p14:creationId xmlns:p14="http://schemas.microsoft.com/office/powerpoint/2010/main" val="165337151"/>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409390"/>
            <a:ext cx="9906000" cy="458482"/>
          </a:xfrm>
          <a:solidFill>
            <a:srgbClr val="E1EDFF"/>
          </a:solidFill>
        </p:spPr>
        <p:txBody>
          <a:bodyPr>
            <a:noAutofit/>
          </a:bodyPr>
          <a:lstStyle/>
          <a:p>
            <a:r>
              <a:rPr lang="ja-JP" altLang="en-US" b="1"/>
              <a:t>医師事務作業補助体制加算の見直し</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47676"/>
            <a:ext cx="9529762" cy="231480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師事務作業補助者による医師の業務への適切な支援を推進する観点から、医師事務作業補助体制加算１の要件に、医師事務作業補助者の勤務状況及び補助が可能な業務内容を定期的に評価することが望ましいこと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919735"/>
            <a:ext cx="4712459"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医師事務作業補助体制加算の要件の見直し</a:t>
            </a:r>
          </a:p>
        </p:txBody>
      </p:sp>
      <p:sp>
        <p:nvSpPr>
          <p:cNvPr id="84" name="テキスト ボックス 83"/>
          <p:cNvSpPr txBox="1"/>
          <p:nvPr/>
        </p:nvSpPr>
        <p:spPr>
          <a:xfrm>
            <a:off x="0" y="0"/>
            <a:ext cx="9906000" cy="461665"/>
          </a:xfrm>
          <a:prstGeom prst="rect">
            <a:avLst/>
          </a:prstGeom>
          <a:noFill/>
        </p:spPr>
        <p:txBody>
          <a:bodyPr wrap="square" rtlCol="0">
            <a:spAutoFit/>
          </a:bodyPr>
          <a:lstStyle/>
          <a:p>
            <a:pPr marL="2425700" marR="0" lvl="0" indent="-2425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各職種がそれぞれの高い専門性を十分に発揮するための勤務環境の改善、タスク・シェアリング／タスク・シフティング、チーム医療の推進－①</a:t>
            </a:r>
          </a:p>
        </p:txBody>
      </p:sp>
      <p:sp>
        <p:nvSpPr>
          <p:cNvPr id="3" name="正方形/長方形 2">
            <a:extLst>
              <a:ext uri="{FF2B5EF4-FFF2-40B4-BE49-F238E27FC236}">
                <a16:creationId xmlns:a16="http://schemas.microsoft.com/office/drawing/2014/main" id="{DABF1F61-27AA-C16C-EC4D-DB3F8869F1F7}"/>
              </a:ext>
            </a:extLst>
          </p:cNvPr>
          <p:cNvSpPr/>
          <p:nvPr/>
        </p:nvSpPr>
        <p:spPr>
          <a:xfrm>
            <a:off x="311928" y="2134508"/>
            <a:ext cx="9282144" cy="299118"/>
          </a:xfrm>
          <a:prstGeom prst="rect">
            <a:avLst/>
          </a:prstGeom>
          <a:solidFill>
            <a:srgbClr val="A7C4F7"/>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4" name="正方形/長方形 3">
            <a:extLst>
              <a:ext uri="{FF2B5EF4-FFF2-40B4-BE49-F238E27FC236}">
                <a16:creationId xmlns:a16="http://schemas.microsoft.com/office/drawing/2014/main" id="{E578B7FF-2FBE-48AF-E7AC-66CD21851C05}"/>
              </a:ext>
            </a:extLst>
          </p:cNvPr>
          <p:cNvSpPr/>
          <p:nvPr/>
        </p:nvSpPr>
        <p:spPr>
          <a:xfrm>
            <a:off x="311928" y="2497597"/>
            <a:ext cx="9282144" cy="787884"/>
          </a:xfrm>
          <a:prstGeom prst="rect">
            <a:avLst/>
          </a:prstGeom>
          <a:solidFill>
            <a:srgbClr val="E0E9F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医師事務作業補助体制加算１</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当該保険医療機関において、３年以上の医師事務作業補助者としての勤務経験を有する医師事務作業補助者が、それぞれの配置区分ごとに５割以上配置されていること。</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また、医師事務作業補助者の勤務状況及び補助が可能な業務の内容を定期的に評価することが望ましい。</a:t>
            </a:r>
          </a:p>
        </p:txBody>
      </p:sp>
      <p:sp>
        <p:nvSpPr>
          <p:cNvPr id="9" name="正方形/長方形 8">
            <a:extLst>
              <a:ext uri="{FF2B5EF4-FFF2-40B4-BE49-F238E27FC236}">
                <a16:creationId xmlns:a16="http://schemas.microsoft.com/office/drawing/2014/main" id="{000F60BC-D52A-BF3C-BA24-86E873CF9E2A}"/>
              </a:ext>
            </a:extLst>
          </p:cNvPr>
          <p:cNvSpPr/>
          <p:nvPr/>
        </p:nvSpPr>
        <p:spPr>
          <a:xfrm>
            <a:off x="188119" y="3585797"/>
            <a:ext cx="9529762" cy="322554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医師事務作業補助体制加算の評価を見直す。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正方形/長方形 9">
            <a:extLst>
              <a:ext uri="{FF2B5EF4-FFF2-40B4-BE49-F238E27FC236}">
                <a16:creationId xmlns:a16="http://schemas.microsoft.com/office/drawing/2014/main" id="{EAC263F3-3808-2A36-7C53-04B78251A094}"/>
              </a:ext>
            </a:extLst>
          </p:cNvPr>
          <p:cNvSpPr/>
          <p:nvPr/>
        </p:nvSpPr>
        <p:spPr>
          <a:xfrm>
            <a:off x="311928" y="3427511"/>
            <a:ext cx="4712459"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医師事務作業補助体制加算の評価の見直し</a:t>
            </a:r>
          </a:p>
        </p:txBody>
      </p:sp>
      <p:sp>
        <p:nvSpPr>
          <p:cNvPr id="17" name="正方形/長方形 16">
            <a:extLst>
              <a:ext uri="{FF2B5EF4-FFF2-40B4-BE49-F238E27FC236}">
                <a16:creationId xmlns:a16="http://schemas.microsoft.com/office/drawing/2014/main" id="{F333AE63-1FBD-5854-773D-F391C8304631}"/>
              </a:ext>
            </a:extLst>
          </p:cNvPr>
          <p:cNvSpPr/>
          <p:nvPr/>
        </p:nvSpPr>
        <p:spPr>
          <a:xfrm>
            <a:off x="5222677" y="4103805"/>
            <a:ext cx="4371398" cy="299118"/>
          </a:xfrm>
          <a:prstGeom prst="rect">
            <a:avLst/>
          </a:prstGeom>
          <a:solidFill>
            <a:srgbClr val="A7C4F7"/>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8" name="正方形/長方形 17">
            <a:extLst>
              <a:ext uri="{FF2B5EF4-FFF2-40B4-BE49-F238E27FC236}">
                <a16:creationId xmlns:a16="http://schemas.microsoft.com/office/drawing/2014/main" id="{C180DCF1-EFBE-6685-9D3E-397D16408C27}"/>
              </a:ext>
            </a:extLst>
          </p:cNvPr>
          <p:cNvSpPr/>
          <p:nvPr/>
        </p:nvSpPr>
        <p:spPr>
          <a:xfrm>
            <a:off x="311928" y="4103805"/>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graphicFrame>
        <p:nvGraphicFramePr>
          <p:cNvPr id="19" name="表 19">
            <a:extLst>
              <a:ext uri="{FF2B5EF4-FFF2-40B4-BE49-F238E27FC236}">
                <a16:creationId xmlns:a16="http://schemas.microsoft.com/office/drawing/2014/main" id="{0D3F9080-12E1-7824-8C7F-A8CFFB12824D}"/>
              </a:ext>
            </a:extLst>
          </p:cNvPr>
          <p:cNvGraphicFramePr>
            <a:graphicFrameLocks noGrp="1"/>
          </p:cNvGraphicFramePr>
          <p:nvPr/>
        </p:nvGraphicFramePr>
        <p:xfrm>
          <a:off x="311928" y="4451049"/>
          <a:ext cx="4371396" cy="2331720"/>
        </p:xfrm>
        <a:graphic>
          <a:graphicData uri="http://schemas.openxmlformats.org/drawingml/2006/table">
            <a:tbl>
              <a:tblPr firstRow="1" bandRow="1">
                <a:tableStyleId>{93296810-A885-4BE3-A3E7-6D5BEEA58F35}</a:tableStyleId>
              </a:tblPr>
              <a:tblGrid>
                <a:gridCol w="1457132">
                  <a:extLst>
                    <a:ext uri="{9D8B030D-6E8A-4147-A177-3AD203B41FA5}">
                      <a16:colId xmlns:a16="http://schemas.microsoft.com/office/drawing/2014/main" val="294118327"/>
                    </a:ext>
                  </a:extLst>
                </a:gridCol>
                <a:gridCol w="1457132">
                  <a:extLst>
                    <a:ext uri="{9D8B030D-6E8A-4147-A177-3AD203B41FA5}">
                      <a16:colId xmlns:a16="http://schemas.microsoft.com/office/drawing/2014/main" val="2209028743"/>
                    </a:ext>
                  </a:extLst>
                </a:gridCol>
                <a:gridCol w="1457132">
                  <a:extLst>
                    <a:ext uri="{9D8B030D-6E8A-4147-A177-3AD203B41FA5}">
                      <a16:colId xmlns:a16="http://schemas.microsoft.com/office/drawing/2014/main" val="3420570481"/>
                    </a:ext>
                  </a:extLst>
                </a:gridCol>
              </a:tblGrid>
              <a:tr h="0">
                <a:tc>
                  <a:txBody>
                    <a:bodyPr/>
                    <a:lstStyle/>
                    <a:p>
                      <a:pPr algn="ctr"/>
                      <a:r>
                        <a:rPr kumimoji="1" lang="ja-JP" altLang="en-US" sz="1100" b="0" u="none">
                          <a:solidFill>
                            <a:schemeClr val="tx1"/>
                          </a:solidFill>
                          <a:latin typeface="メイリオ" panose="020B0604030504040204" pitchFamily="50" charset="-128"/>
                          <a:ea typeface="メイリオ" panose="020B0604030504040204" pitchFamily="50" charset="-128"/>
                        </a:rPr>
                        <a:t>配置</a:t>
                      </a:r>
                    </a:p>
                  </a:txBody>
                  <a:tcPr anchor="ctr">
                    <a:solidFill>
                      <a:srgbClr val="FFF6EB"/>
                    </a:solidFill>
                  </a:tcPr>
                </a:tc>
                <a:tc>
                  <a:txBody>
                    <a:bodyPr/>
                    <a:lstStyle/>
                    <a:p>
                      <a:pPr algn="ctr"/>
                      <a:r>
                        <a:rPr kumimoji="1" lang="ja-JP" altLang="en-US" sz="1100" b="0" u="none">
                          <a:solidFill>
                            <a:schemeClr val="tx1"/>
                          </a:solidFill>
                          <a:latin typeface="メイリオ" panose="020B0604030504040204" pitchFamily="50" charset="-128"/>
                          <a:ea typeface="メイリオ" panose="020B0604030504040204" pitchFamily="50" charset="-128"/>
                        </a:rPr>
                        <a:t>加算１</a:t>
                      </a:r>
                    </a:p>
                  </a:txBody>
                  <a:tcPr anchor="ctr">
                    <a:solidFill>
                      <a:srgbClr val="FFF6EB"/>
                    </a:solidFill>
                  </a:tcPr>
                </a:tc>
                <a:tc>
                  <a:txBody>
                    <a:bodyPr/>
                    <a:lstStyle/>
                    <a:p>
                      <a:pPr algn="ctr"/>
                      <a:r>
                        <a:rPr kumimoji="1" lang="ja-JP" altLang="en-US" sz="1100" b="0" u="none">
                          <a:solidFill>
                            <a:schemeClr val="tx1"/>
                          </a:solidFill>
                          <a:latin typeface="メイリオ" panose="020B0604030504040204" pitchFamily="50" charset="-128"/>
                          <a:ea typeface="メイリオ" panose="020B0604030504040204" pitchFamily="50" charset="-128"/>
                        </a:rPr>
                        <a:t>加算２</a:t>
                      </a:r>
                    </a:p>
                  </a:txBody>
                  <a:tcPr anchor="ctr">
                    <a:solidFill>
                      <a:srgbClr val="FFF6EB"/>
                    </a:solidFill>
                  </a:tcPr>
                </a:tc>
                <a:extLst>
                  <a:ext uri="{0D108BD9-81ED-4DB2-BD59-A6C34878D82A}">
                    <a16:rowId xmlns:a16="http://schemas.microsoft.com/office/drawing/2014/main" val="2128138028"/>
                  </a:ext>
                </a:extLst>
              </a:tr>
              <a:tr h="245955">
                <a:tc>
                  <a:txBody>
                    <a:bodyPr/>
                    <a:lstStyle/>
                    <a:p>
                      <a:pPr algn="ctr"/>
                      <a:r>
                        <a:rPr kumimoji="1" lang="en-US" altLang="ja-JP" sz="1100" b="0" u="none">
                          <a:solidFill>
                            <a:schemeClr val="tx1"/>
                          </a:solidFill>
                          <a:latin typeface="メイリオ" panose="020B0604030504040204" pitchFamily="50" charset="-128"/>
                          <a:ea typeface="メイリオ" panose="020B0604030504040204" pitchFamily="50" charset="-128"/>
                        </a:rPr>
                        <a:t>15</a:t>
                      </a:r>
                      <a:r>
                        <a:rPr kumimoji="1" lang="ja-JP" altLang="en-US" sz="1100" b="0" u="none">
                          <a:solidFill>
                            <a:schemeClr val="tx1"/>
                          </a:solidFill>
                          <a:latin typeface="メイリオ" panose="020B0604030504040204" pitchFamily="50" charset="-128"/>
                          <a:ea typeface="メイリオ" panose="020B0604030504040204" pitchFamily="50" charset="-128"/>
                        </a:rPr>
                        <a:t>対１</a:t>
                      </a:r>
                    </a:p>
                  </a:txBody>
                  <a:tcPr anchor="ctr">
                    <a:solidFill>
                      <a:srgbClr val="FFF6EB"/>
                    </a:solidFill>
                  </a:tcPr>
                </a:tc>
                <a:tc>
                  <a:txBody>
                    <a:bodyPr/>
                    <a:lstStyle/>
                    <a:p>
                      <a:pPr algn="ctr"/>
                      <a:r>
                        <a:rPr kumimoji="1" lang="en-US" altLang="ja-JP" sz="1100" b="1" u="sng">
                          <a:solidFill>
                            <a:srgbClr val="0070C0"/>
                          </a:solidFill>
                          <a:latin typeface="メイリオ" panose="020B0604030504040204" pitchFamily="50" charset="-128"/>
                          <a:ea typeface="メイリオ" panose="020B0604030504040204" pitchFamily="50" charset="-128"/>
                        </a:rPr>
                        <a:t>1,</a:t>
                      </a:r>
                      <a:r>
                        <a:rPr kumimoji="1" lang="ja-JP" altLang="en-US" sz="1100" b="1" u="sng">
                          <a:solidFill>
                            <a:srgbClr val="0070C0"/>
                          </a:solidFill>
                          <a:latin typeface="メイリオ" panose="020B0604030504040204" pitchFamily="50" charset="-128"/>
                          <a:ea typeface="メイリオ" panose="020B0604030504040204" pitchFamily="50" charset="-128"/>
                        </a:rPr>
                        <a:t>０５０点</a:t>
                      </a:r>
                    </a:p>
                  </a:txBody>
                  <a:tcPr anchor="ctr">
                    <a:solidFill>
                      <a:srgbClr val="FFF6EB"/>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９７５点</a:t>
                      </a:r>
                      <a:endParaRPr kumimoji="1" lang="en-US" altLang="ja-JP" sz="1100" b="1" u="sng">
                        <a:solidFill>
                          <a:srgbClr val="0070C0"/>
                        </a:solidFill>
                        <a:latin typeface="メイリオ" panose="020B0604030504040204" pitchFamily="50" charset="-128"/>
                        <a:ea typeface="メイリオ" panose="020B0604030504040204" pitchFamily="50" charset="-128"/>
                      </a:endParaRPr>
                    </a:p>
                  </a:txBody>
                  <a:tcPr anchor="ctr">
                    <a:solidFill>
                      <a:srgbClr val="FFF6EB"/>
                    </a:solidFill>
                  </a:tcPr>
                </a:tc>
                <a:extLst>
                  <a:ext uri="{0D108BD9-81ED-4DB2-BD59-A6C34878D82A}">
                    <a16:rowId xmlns:a16="http://schemas.microsoft.com/office/drawing/2014/main" val="1121847626"/>
                  </a:ext>
                </a:extLst>
              </a:tr>
              <a:tr h="181346">
                <a:tc>
                  <a:txBody>
                    <a:bodyPr/>
                    <a:lstStyle/>
                    <a:p>
                      <a:pPr algn="ctr"/>
                      <a:r>
                        <a:rPr kumimoji="1" lang="en-US" altLang="ja-JP" sz="1100" b="0" u="none">
                          <a:solidFill>
                            <a:schemeClr val="tx1"/>
                          </a:solidFill>
                          <a:latin typeface="メイリオ" panose="020B0604030504040204" pitchFamily="50" charset="-128"/>
                          <a:ea typeface="メイリオ" panose="020B0604030504040204" pitchFamily="50" charset="-128"/>
                        </a:rPr>
                        <a:t>20</a:t>
                      </a:r>
                      <a:r>
                        <a:rPr kumimoji="1" lang="ja-JP" altLang="en-US" sz="1100" b="0" u="none">
                          <a:solidFill>
                            <a:schemeClr val="tx1"/>
                          </a:solidFill>
                          <a:latin typeface="メイリオ" panose="020B0604030504040204" pitchFamily="50" charset="-128"/>
                          <a:ea typeface="メイリオ" panose="020B0604030504040204" pitchFamily="50" charset="-128"/>
                        </a:rPr>
                        <a:t>対１</a:t>
                      </a:r>
                      <a:endParaRPr kumimoji="1" lang="en-US" altLang="ja-JP" sz="1100" b="0" u="none">
                        <a:solidFill>
                          <a:schemeClr val="tx1"/>
                        </a:solidFill>
                        <a:latin typeface="メイリオ" panose="020B0604030504040204" pitchFamily="50" charset="-128"/>
                        <a:ea typeface="メイリオ" panose="020B0604030504040204" pitchFamily="50" charset="-128"/>
                      </a:endParaRPr>
                    </a:p>
                  </a:txBody>
                  <a:tcPr anchor="ctr">
                    <a:solidFill>
                      <a:srgbClr val="FFF6EB"/>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８３５点</a:t>
                      </a:r>
                    </a:p>
                  </a:txBody>
                  <a:tcPr anchor="ctr">
                    <a:solidFill>
                      <a:srgbClr val="FFF6EB"/>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７７０点</a:t>
                      </a:r>
                    </a:p>
                  </a:txBody>
                  <a:tcPr anchor="ctr">
                    <a:solidFill>
                      <a:srgbClr val="FFF6EB"/>
                    </a:solidFill>
                  </a:tcPr>
                </a:tc>
                <a:extLst>
                  <a:ext uri="{0D108BD9-81ED-4DB2-BD59-A6C34878D82A}">
                    <a16:rowId xmlns:a16="http://schemas.microsoft.com/office/drawing/2014/main" val="3014859083"/>
                  </a:ext>
                </a:extLst>
              </a:tr>
              <a:tr h="181346">
                <a:tc>
                  <a:txBody>
                    <a:bodyPr/>
                    <a:lstStyle/>
                    <a:p>
                      <a:pPr algn="ctr"/>
                      <a:r>
                        <a:rPr kumimoji="1" lang="en-US" altLang="ja-JP" sz="1100" b="0" u="none">
                          <a:solidFill>
                            <a:schemeClr val="tx1"/>
                          </a:solidFill>
                          <a:latin typeface="メイリオ" panose="020B0604030504040204" pitchFamily="50" charset="-128"/>
                          <a:ea typeface="メイリオ" panose="020B0604030504040204" pitchFamily="50" charset="-128"/>
                        </a:rPr>
                        <a:t>25</a:t>
                      </a:r>
                      <a:r>
                        <a:rPr kumimoji="1" lang="ja-JP" altLang="en-US" sz="1100" b="0" u="none">
                          <a:solidFill>
                            <a:schemeClr val="tx1"/>
                          </a:solidFill>
                          <a:latin typeface="メイリオ" panose="020B0604030504040204" pitchFamily="50" charset="-128"/>
                          <a:ea typeface="メイリオ" panose="020B0604030504040204" pitchFamily="50" charset="-128"/>
                        </a:rPr>
                        <a:t>対１</a:t>
                      </a:r>
                    </a:p>
                  </a:txBody>
                  <a:tcPr anchor="ctr">
                    <a:solidFill>
                      <a:srgbClr val="FFF6EB"/>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７０５点</a:t>
                      </a:r>
                    </a:p>
                  </a:txBody>
                  <a:tcPr anchor="ctr">
                    <a:solidFill>
                      <a:srgbClr val="FFF6EB"/>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６４５点</a:t>
                      </a:r>
                    </a:p>
                  </a:txBody>
                  <a:tcPr anchor="ctr">
                    <a:solidFill>
                      <a:srgbClr val="FFF6EB"/>
                    </a:solidFill>
                  </a:tcPr>
                </a:tc>
                <a:extLst>
                  <a:ext uri="{0D108BD9-81ED-4DB2-BD59-A6C34878D82A}">
                    <a16:rowId xmlns:a16="http://schemas.microsoft.com/office/drawing/2014/main" val="1927867015"/>
                  </a:ext>
                </a:extLst>
              </a:tr>
              <a:tr h="181346">
                <a:tc>
                  <a:txBody>
                    <a:bodyPr/>
                    <a:lstStyle/>
                    <a:p>
                      <a:pPr algn="ctr"/>
                      <a:r>
                        <a:rPr kumimoji="1" lang="en-US" altLang="ja-JP" sz="1100" b="0" u="none">
                          <a:solidFill>
                            <a:schemeClr val="tx1"/>
                          </a:solidFill>
                          <a:latin typeface="メイリオ" panose="020B0604030504040204" pitchFamily="50" charset="-128"/>
                          <a:ea typeface="メイリオ" panose="020B0604030504040204" pitchFamily="50" charset="-128"/>
                        </a:rPr>
                        <a:t>30</a:t>
                      </a:r>
                      <a:r>
                        <a:rPr kumimoji="1" lang="ja-JP" altLang="en-US" sz="1100" b="0" u="none">
                          <a:solidFill>
                            <a:schemeClr val="tx1"/>
                          </a:solidFill>
                          <a:latin typeface="メイリオ" panose="020B0604030504040204" pitchFamily="50" charset="-128"/>
                          <a:ea typeface="メイリオ" panose="020B0604030504040204" pitchFamily="50" charset="-128"/>
                        </a:rPr>
                        <a:t>対１</a:t>
                      </a:r>
                    </a:p>
                  </a:txBody>
                  <a:tcPr anchor="ctr">
                    <a:solidFill>
                      <a:srgbClr val="FFF6EB"/>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６１０点</a:t>
                      </a:r>
                    </a:p>
                  </a:txBody>
                  <a:tcPr anchor="ctr">
                    <a:solidFill>
                      <a:srgbClr val="FFF6EB"/>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５６０点</a:t>
                      </a:r>
                    </a:p>
                  </a:txBody>
                  <a:tcPr anchor="ctr">
                    <a:solidFill>
                      <a:srgbClr val="FFF6EB"/>
                    </a:solidFill>
                  </a:tcPr>
                </a:tc>
                <a:extLst>
                  <a:ext uri="{0D108BD9-81ED-4DB2-BD59-A6C34878D82A}">
                    <a16:rowId xmlns:a16="http://schemas.microsoft.com/office/drawing/2014/main" val="226243018"/>
                  </a:ext>
                </a:extLst>
              </a:tr>
              <a:tr h="181346">
                <a:tc>
                  <a:txBody>
                    <a:bodyPr/>
                    <a:lstStyle/>
                    <a:p>
                      <a:pPr algn="ctr"/>
                      <a:r>
                        <a:rPr kumimoji="1" lang="en-US" altLang="ja-JP" sz="1100" b="0" u="none">
                          <a:solidFill>
                            <a:schemeClr val="tx1"/>
                          </a:solidFill>
                          <a:latin typeface="メイリオ" panose="020B0604030504040204" pitchFamily="50" charset="-128"/>
                          <a:ea typeface="メイリオ" panose="020B0604030504040204" pitchFamily="50" charset="-128"/>
                        </a:rPr>
                        <a:t>40</a:t>
                      </a:r>
                      <a:r>
                        <a:rPr kumimoji="1" lang="ja-JP" altLang="en-US" sz="1100" b="0" u="none">
                          <a:solidFill>
                            <a:schemeClr val="tx1"/>
                          </a:solidFill>
                          <a:latin typeface="メイリオ" panose="020B0604030504040204" pitchFamily="50" charset="-128"/>
                          <a:ea typeface="メイリオ" panose="020B0604030504040204" pitchFamily="50" charset="-128"/>
                        </a:rPr>
                        <a:t>対１</a:t>
                      </a:r>
                      <a:endParaRPr kumimoji="1" lang="en-US" altLang="ja-JP" sz="1100" b="0" u="none">
                        <a:solidFill>
                          <a:schemeClr val="tx1"/>
                        </a:solidFill>
                        <a:latin typeface="メイリオ" panose="020B0604030504040204" pitchFamily="50" charset="-128"/>
                        <a:ea typeface="メイリオ" panose="020B0604030504040204" pitchFamily="50" charset="-128"/>
                      </a:endParaRPr>
                    </a:p>
                  </a:txBody>
                  <a:tcPr anchor="ctr">
                    <a:solidFill>
                      <a:srgbClr val="FFF6EB"/>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５１０点</a:t>
                      </a:r>
                    </a:p>
                  </a:txBody>
                  <a:tcPr anchor="ctr">
                    <a:solidFill>
                      <a:srgbClr val="FFF6EB"/>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４７５点</a:t>
                      </a:r>
                    </a:p>
                  </a:txBody>
                  <a:tcPr anchor="ctr">
                    <a:solidFill>
                      <a:srgbClr val="FFF6EB"/>
                    </a:solidFill>
                  </a:tcPr>
                </a:tc>
                <a:extLst>
                  <a:ext uri="{0D108BD9-81ED-4DB2-BD59-A6C34878D82A}">
                    <a16:rowId xmlns:a16="http://schemas.microsoft.com/office/drawing/2014/main" val="321222846"/>
                  </a:ext>
                </a:extLst>
              </a:tr>
              <a:tr h="181346">
                <a:tc>
                  <a:txBody>
                    <a:bodyPr/>
                    <a:lstStyle/>
                    <a:p>
                      <a:pPr algn="ctr"/>
                      <a:r>
                        <a:rPr kumimoji="1" lang="en-US" altLang="ja-JP" sz="1100" b="0" u="none">
                          <a:solidFill>
                            <a:schemeClr val="tx1"/>
                          </a:solidFill>
                          <a:latin typeface="メイリオ" panose="020B0604030504040204" pitchFamily="50" charset="-128"/>
                          <a:ea typeface="メイリオ" panose="020B0604030504040204" pitchFamily="50" charset="-128"/>
                        </a:rPr>
                        <a:t>50</a:t>
                      </a:r>
                      <a:r>
                        <a:rPr kumimoji="1" lang="ja-JP" altLang="en-US" sz="1100" b="0" u="none">
                          <a:solidFill>
                            <a:schemeClr val="tx1"/>
                          </a:solidFill>
                          <a:latin typeface="メイリオ" panose="020B0604030504040204" pitchFamily="50" charset="-128"/>
                          <a:ea typeface="メイリオ" panose="020B0604030504040204" pitchFamily="50" charset="-128"/>
                        </a:rPr>
                        <a:t>対１</a:t>
                      </a:r>
                    </a:p>
                  </a:txBody>
                  <a:tcPr anchor="ctr">
                    <a:solidFill>
                      <a:srgbClr val="FFF6EB"/>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４３０点</a:t>
                      </a:r>
                    </a:p>
                  </a:txBody>
                  <a:tcPr anchor="ctr">
                    <a:solidFill>
                      <a:srgbClr val="FFF6EB"/>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３９５点</a:t>
                      </a:r>
                    </a:p>
                  </a:txBody>
                  <a:tcPr anchor="ctr">
                    <a:solidFill>
                      <a:srgbClr val="FFF6EB"/>
                    </a:solidFill>
                  </a:tcPr>
                </a:tc>
                <a:extLst>
                  <a:ext uri="{0D108BD9-81ED-4DB2-BD59-A6C34878D82A}">
                    <a16:rowId xmlns:a16="http://schemas.microsoft.com/office/drawing/2014/main" val="3632713377"/>
                  </a:ext>
                </a:extLst>
              </a:tr>
              <a:tr h="181346">
                <a:tc>
                  <a:txBody>
                    <a:bodyPr/>
                    <a:lstStyle/>
                    <a:p>
                      <a:pPr algn="ctr"/>
                      <a:r>
                        <a:rPr kumimoji="1" lang="en-US" altLang="ja-JP" sz="1100" b="0" u="none">
                          <a:solidFill>
                            <a:schemeClr val="tx1"/>
                          </a:solidFill>
                          <a:latin typeface="メイリオ" panose="020B0604030504040204" pitchFamily="50" charset="-128"/>
                          <a:ea typeface="メイリオ" panose="020B0604030504040204" pitchFamily="50" charset="-128"/>
                        </a:rPr>
                        <a:t>75</a:t>
                      </a:r>
                      <a:r>
                        <a:rPr kumimoji="1" lang="ja-JP" altLang="en-US" sz="1100" b="0" u="none">
                          <a:solidFill>
                            <a:schemeClr val="tx1"/>
                          </a:solidFill>
                          <a:latin typeface="メイリオ" panose="020B0604030504040204" pitchFamily="50" charset="-128"/>
                          <a:ea typeface="メイリオ" panose="020B0604030504040204" pitchFamily="50" charset="-128"/>
                        </a:rPr>
                        <a:t>対１</a:t>
                      </a:r>
                    </a:p>
                  </a:txBody>
                  <a:tcPr anchor="ctr">
                    <a:solidFill>
                      <a:srgbClr val="FFF6EB"/>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３５０点</a:t>
                      </a:r>
                    </a:p>
                  </a:txBody>
                  <a:tcPr anchor="ctr">
                    <a:solidFill>
                      <a:srgbClr val="FFF6EB"/>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３１５点</a:t>
                      </a:r>
                    </a:p>
                  </a:txBody>
                  <a:tcPr anchor="ctr">
                    <a:solidFill>
                      <a:srgbClr val="FFF6EB"/>
                    </a:solidFill>
                  </a:tcPr>
                </a:tc>
                <a:extLst>
                  <a:ext uri="{0D108BD9-81ED-4DB2-BD59-A6C34878D82A}">
                    <a16:rowId xmlns:a16="http://schemas.microsoft.com/office/drawing/2014/main" val="2841166329"/>
                  </a:ext>
                </a:extLst>
              </a:tr>
              <a:tr h="181346">
                <a:tc>
                  <a:txBody>
                    <a:bodyPr/>
                    <a:lstStyle/>
                    <a:p>
                      <a:pPr algn="ctr"/>
                      <a:r>
                        <a:rPr kumimoji="1" lang="en-US" altLang="ja-JP" sz="1100" b="0" u="none">
                          <a:solidFill>
                            <a:schemeClr val="tx1"/>
                          </a:solidFill>
                          <a:latin typeface="メイリオ" panose="020B0604030504040204" pitchFamily="50" charset="-128"/>
                          <a:ea typeface="メイリオ" panose="020B0604030504040204" pitchFamily="50" charset="-128"/>
                        </a:rPr>
                        <a:t>100</a:t>
                      </a:r>
                      <a:r>
                        <a:rPr kumimoji="1" lang="ja-JP" altLang="en-US" sz="1100" b="0" u="none">
                          <a:solidFill>
                            <a:schemeClr val="tx1"/>
                          </a:solidFill>
                          <a:latin typeface="メイリオ" panose="020B0604030504040204" pitchFamily="50" charset="-128"/>
                          <a:ea typeface="メイリオ" panose="020B0604030504040204" pitchFamily="50" charset="-128"/>
                        </a:rPr>
                        <a:t>対１</a:t>
                      </a:r>
                    </a:p>
                  </a:txBody>
                  <a:tcPr anchor="ctr">
                    <a:solidFill>
                      <a:srgbClr val="FFF6EB"/>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３００点</a:t>
                      </a:r>
                    </a:p>
                  </a:txBody>
                  <a:tcPr anchor="ctr">
                    <a:solidFill>
                      <a:srgbClr val="FFF6EB"/>
                    </a:solidFill>
                  </a:tcPr>
                </a:tc>
                <a:tc>
                  <a:txBody>
                    <a:bodyPr/>
                    <a:lstStyle/>
                    <a:p>
                      <a:pPr algn="ctr"/>
                      <a:r>
                        <a:rPr kumimoji="1" lang="ja-JP" altLang="en-US" sz="1100" b="1" u="sng" dirty="0">
                          <a:solidFill>
                            <a:srgbClr val="0070C0"/>
                          </a:solidFill>
                          <a:latin typeface="メイリオ" panose="020B0604030504040204" pitchFamily="50" charset="-128"/>
                          <a:ea typeface="メイリオ" panose="020B0604030504040204" pitchFamily="50" charset="-128"/>
                        </a:rPr>
                        <a:t>２６０点</a:t>
                      </a:r>
                    </a:p>
                  </a:txBody>
                  <a:tcPr anchor="ctr">
                    <a:solidFill>
                      <a:srgbClr val="FFF6EB"/>
                    </a:solidFill>
                  </a:tcPr>
                </a:tc>
                <a:extLst>
                  <a:ext uri="{0D108BD9-81ED-4DB2-BD59-A6C34878D82A}">
                    <a16:rowId xmlns:a16="http://schemas.microsoft.com/office/drawing/2014/main" val="359731696"/>
                  </a:ext>
                </a:extLst>
              </a:tr>
            </a:tbl>
          </a:graphicData>
        </a:graphic>
      </p:graphicFrame>
      <p:graphicFrame>
        <p:nvGraphicFramePr>
          <p:cNvPr id="20" name="表 19">
            <a:extLst>
              <a:ext uri="{FF2B5EF4-FFF2-40B4-BE49-F238E27FC236}">
                <a16:creationId xmlns:a16="http://schemas.microsoft.com/office/drawing/2014/main" id="{7ABBF933-6327-67B4-3B19-AF135D48CAAB}"/>
              </a:ext>
            </a:extLst>
          </p:cNvPr>
          <p:cNvGraphicFramePr>
            <a:graphicFrameLocks noGrp="1"/>
          </p:cNvGraphicFramePr>
          <p:nvPr/>
        </p:nvGraphicFramePr>
        <p:xfrm>
          <a:off x="5222678" y="4441274"/>
          <a:ext cx="4371396" cy="2331720"/>
        </p:xfrm>
        <a:graphic>
          <a:graphicData uri="http://schemas.openxmlformats.org/drawingml/2006/table">
            <a:tbl>
              <a:tblPr firstRow="1" bandRow="1">
                <a:tableStyleId>{93296810-A885-4BE3-A3E7-6D5BEEA58F35}</a:tableStyleId>
              </a:tblPr>
              <a:tblGrid>
                <a:gridCol w="1457132">
                  <a:extLst>
                    <a:ext uri="{9D8B030D-6E8A-4147-A177-3AD203B41FA5}">
                      <a16:colId xmlns:a16="http://schemas.microsoft.com/office/drawing/2014/main" val="294118327"/>
                    </a:ext>
                  </a:extLst>
                </a:gridCol>
                <a:gridCol w="1457132">
                  <a:extLst>
                    <a:ext uri="{9D8B030D-6E8A-4147-A177-3AD203B41FA5}">
                      <a16:colId xmlns:a16="http://schemas.microsoft.com/office/drawing/2014/main" val="2209028743"/>
                    </a:ext>
                  </a:extLst>
                </a:gridCol>
                <a:gridCol w="1457132">
                  <a:extLst>
                    <a:ext uri="{9D8B030D-6E8A-4147-A177-3AD203B41FA5}">
                      <a16:colId xmlns:a16="http://schemas.microsoft.com/office/drawing/2014/main" val="3420570481"/>
                    </a:ext>
                  </a:extLst>
                </a:gridCol>
              </a:tblGrid>
              <a:tr h="0">
                <a:tc>
                  <a:txBody>
                    <a:bodyPr/>
                    <a:lstStyle/>
                    <a:p>
                      <a:pPr algn="ctr"/>
                      <a:r>
                        <a:rPr kumimoji="1" lang="ja-JP" altLang="en-US" sz="1100" b="0" u="none">
                          <a:solidFill>
                            <a:schemeClr val="tx1"/>
                          </a:solidFill>
                          <a:latin typeface="メイリオ" panose="020B0604030504040204" pitchFamily="50" charset="-128"/>
                          <a:ea typeface="メイリオ" panose="020B0604030504040204" pitchFamily="50" charset="-128"/>
                        </a:rPr>
                        <a:t>配置</a:t>
                      </a:r>
                    </a:p>
                  </a:txBody>
                  <a:tcPr anchor="ctr">
                    <a:solidFill>
                      <a:srgbClr val="E1EDFF"/>
                    </a:solidFill>
                  </a:tcPr>
                </a:tc>
                <a:tc>
                  <a:txBody>
                    <a:bodyPr/>
                    <a:lstStyle/>
                    <a:p>
                      <a:pPr algn="ctr"/>
                      <a:r>
                        <a:rPr kumimoji="1" lang="ja-JP" altLang="en-US" sz="1100" b="0" u="none">
                          <a:solidFill>
                            <a:schemeClr val="tx1"/>
                          </a:solidFill>
                          <a:latin typeface="メイリオ" panose="020B0604030504040204" pitchFamily="50" charset="-128"/>
                          <a:ea typeface="メイリオ" panose="020B0604030504040204" pitchFamily="50" charset="-128"/>
                        </a:rPr>
                        <a:t>加算１</a:t>
                      </a:r>
                    </a:p>
                  </a:txBody>
                  <a:tcPr anchor="ctr">
                    <a:solidFill>
                      <a:srgbClr val="E1EDFF"/>
                    </a:solidFill>
                  </a:tcPr>
                </a:tc>
                <a:tc>
                  <a:txBody>
                    <a:bodyPr/>
                    <a:lstStyle/>
                    <a:p>
                      <a:pPr algn="ctr"/>
                      <a:r>
                        <a:rPr kumimoji="1" lang="ja-JP" altLang="en-US" sz="1100" b="0" u="none">
                          <a:solidFill>
                            <a:schemeClr val="tx1"/>
                          </a:solidFill>
                          <a:latin typeface="メイリオ" panose="020B0604030504040204" pitchFamily="50" charset="-128"/>
                          <a:ea typeface="メイリオ" panose="020B0604030504040204" pitchFamily="50" charset="-128"/>
                        </a:rPr>
                        <a:t>加算２</a:t>
                      </a:r>
                    </a:p>
                  </a:txBody>
                  <a:tcPr anchor="ctr">
                    <a:solidFill>
                      <a:srgbClr val="E1EDFF"/>
                    </a:solidFill>
                  </a:tcPr>
                </a:tc>
                <a:extLst>
                  <a:ext uri="{0D108BD9-81ED-4DB2-BD59-A6C34878D82A}">
                    <a16:rowId xmlns:a16="http://schemas.microsoft.com/office/drawing/2014/main" val="2128138028"/>
                  </a:ext>
                </a:extLst>
              </a:tr>
              <a:tr h="181346">
                <a:tc>
                  <a:txBody>
                    <a:bodyPr/>
                    <a:lstStyle/>
                    <a:p>
                      <a:pPr algn="ctr"/>
                      <a:r>
                        <a:rPr kumimoji="1" lang="en-US" altLang="ja-JP" sz="1100" b="0" u="none">
                          <a:solidFill>
                            <a:schemeClr val="tx1"/>
                          </a:solidFill>
                          <a:latin typeface="メイリオ" panose="020B0604030504040204" pitchFamily="50" charset="-128"/>
                          <a:ea typeface="メイリオ" panose="020B0604030504040204" pitchFamily="50" charset="-128"/>
                        </a:rPr>
                        <a:t>15</a:t>
                      </a:r>
                      <a:r>
                        <a:rPr kumimoji="1" lang="ja-JP" altLang="en-US" sz="1100" b="0" u="none">
                          <a:solidFill>
                            <a:schemeClr val="tx1"/>
                          </a:solidFill>
                          <a:latin typeface="メイリオ" panose="020B0604030504040204" pitchFamily="50" charset="-128"/>
                          <a:ea typeface="メイリオ" panose="020B0604030504040204" pitchFamily="50" charset="-128"/>
                        </a:rPr>
                        <a:t>対１</a:t>
                      </a:r>
                    </a:p>
                  </a:txBody>
                  <a:tcPr anchor="ctr">
                    <a:solidFill>
                      <a:srgbClr val="E1EDFF"/>
                    </a:solidFill>
                  </a:tcPr>
                </a:tc>
                <a:tc>
                  <a:txBody>
                    <a:bodyPr/>
                    <a:lstStyle/>
                    <a:p>
                      <a:pPr algn="ctr"/>
                      <a:r>
                        <a:rPr kumimoji="1" lang="en-US" altLang="ja-JP" sz="1100" b="1" u="sng">
                          <a:solidFill>
                            <a:srgbClr val="0070C0"/>
                          </a:solidFill>
                          <a:latin typeface="メイリオ" panose="020B0604030504040204" pitchFamily="50" charset="-128"/>
                          <a:ea typeface="メイリオ" panose="020B0604030504040204" pitchFamily="50" charset="-128"/>
                        </a:rPr>
                        <a:t>1,</a:t>
                      </a:r>
                      <a:r>
                        <a:rPr kumimoji="1" lang="ja-JP" altLang="en-US" sz="1100" b="1" u="sng">
                          <a:solidFill>
                            <a:srgbClr val="0070C0"/>
                          </a:solidFill>
                          <a:latin typeface="メイリオ" panose="020B0604030504040204" pitchFamily="50" charset="-128"/>
                          <a:ea typeface="メイリオ" panose="020B0604030504040204" pitchFamily="50" charset="-128"/>
                        </a:rPr>
                        <a:t>０７０点</a:t>
                      </a:r>
                    </a:p>
                  </a:txBody>
                  <a:tcPr anchor="ctr">
                    <a:solidFill>
                      <a:srgbClr val="E1EDFF"/>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９９５点</a:t>
                      </a:r>
                      <a:endParaRPr kumimoji="1" lang="en-US" altLang="ja-JP" sz="1100" b="1" u="sng">
                        <a:solidFill>
                          <a:srgbClr val="0070C0"/>
                        </a:solidFill>
                        <a:latin typeface="メイリオ" panose="020B0604030504040204" pitchFamily="50" charset="-128"/>
                        <a:ea typeface="メイリオ" panose="020B0604030504040204" pitchFamily="50" charset="-128"/>
                      </a:endParaRPr>
                    </a:p>
                  </a:txBody>
                  <a:tcPr anchor="ctr">
                    <a:solidFill>
                      <a:srgbClr val="E1EDFF"/>
                    </a:solidFill>
                  </a:tcPr>
                </a:tc>
                <a:extLst>
                  <a:ext uri="{0D108BD9-81ED-4DB2-BD59-A6C34878D82A}">
                    <a16:rowId xmlns:a16="http://schemas.microsoft.com/office/drawing/2014/main" val="1121847626"/>
                  </a:ext>
                </a:extLst>
              </a:tr>
              <a:tr h="181346">
                <a:tc>
                  <a:txBody>
                    <a:bodyPr/>
                    <a:lstStyle/>
                    <a:p>
                      <a:pPr algn="ctr"/>
                      <a:r>
                        <a:rPr kumimoji="1" lang="en-US" altLang="ja-JP" sz="1100" b="0" u="none">
                          <a:solidFill>
                            <a:schemeClr val="tx1"/>
                          </a:solidFill>
                          <a:latin typeface="メイリオ" panose="020B0604030504040204" pitchFamily="50" charset="-128"/>
                          <a:ea typeface="メイリオ" panose="020B0604030504040204" pitchFamily="50" charset="-128"/>
                        </a:rPr>
                        <a:t>20</a:t>
                      </a:r>
                      <a:r>
                        <a:rPr kumimoji="1" lang="ja-JP" altLang="en-US" sz="1100" b="0" u="none">
                          <a:solidFill>
                            <a:schemeClr val="tx1"/>
                          </a:solidFill>
                          <a:latin typeface="メイリオ" panose="020B0604030504040204" pitchFamily="50" charset="-128"/>
                          <a:ea typeface="メイリオ" panose="020B0604030504040204" pitchFamily="50" charset="-128"/>
                        </a:rPr>
                        <a:t>対１</a:t>
                      </a:r>
                      <a:endParaRPr kumimoji="1" lang="en-US" altLang="ja-JP" sz="1100" b="0" u="none">
                        <a:solidFill>
                          <a:schemeClr val="tx1"/>
                        </a:solidFill>
                        <a:latin typeface="メイリオ" panose="020B0604030504040204" pitchFamily="50" charset="-128"/>
                        <a:ea typeface="メイリオ" panose="020B0604030504040204" pitchFamily="50" charset="-128"/>
                      </a:endParaRPr>
                    </a:p>
                  </a:txBody>
                  <a:tcPr anchor="ctr">
                    <a:solidFill>
                      <a:srgbClr val="E1EDFF"/>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８５５点</a:t>
                      </a:r>
                    </a:p>
                  </a:txBody>
                  <a:tcPr anchor="ctr">
                    <a:solidFill>
                      <a:srgbClr val="E1EDFF"/>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７９０点</a:t>
                      </a:r>
                    </a:p>
                  </a:txBody>
                  <a:tcPr anchor="ctr">
                    <a:solidFill>
                      <a:srgbClr val="E1EDFF"/>
                    </a:solidFill>
                  </a:tcPr>
                </a:tc>
                <a:extLst>
                  <a:ext uri="{0D108BD9-81ED-4DB2-BD59-A6C34878D82A}">
                    <a16:rowId xmlns:a16="http://schemas.microsoft.com/office/drawing/2014/main" val="3014859083"/>
                  </a:ext>
                </a:extLst>
              </a:tr>
              <a:tr h="181346">
                <a:tc>
                  <a:txBody>
                    <a:bodyPr/>
                    <a:lstStyle/>
                    <a:p>
                      <a:pPr algn="ctr"/>
                      <a:r>
                        <a:rPr kumimoji="1" lang="en-US" altLang="ja-JP" sz="1100" b="0" u="none">
                          <a:solidFill>
                            <a:schemeClr val="tx1"/>
                          </a:solidFill>
                          <a:latin typeface="メイリオ" panose="020B0604030504040204" pitchFamily="50" charset="-128"/>
                          <a:ea typeface="メイリオ" panose="020B0604030504040204" pitchFamily="50" charset="-128"/>
                        </a:rPr>
                        <a:t>25</a:t>
                      </a:r>
                      <a:r>
                        <a:rPr kumimoji="1" lang="ja-JP" altLang="en-US" sz="1100" b="0" u="none">
                          <a:solidFill>
                            <a:schemeClr val="tx1"/>
                          </a:solidFill>
                          <a:latin typeface="メイリオ" panose="020B0604030504040204" pitchFamily="50" charset="-128"/>
                          <a:ea typeface="メイリオ" panose="020B0604030504040204" pitchFamily="50" charset="-128"/>
                        </a:rPr>
                        <a:t>対１</a:t>
                      </a:r>
                    </a:p>
                  </a:txBody>
                  <a:tcPr anchor="ctr">
                    <a:solidFill>
                      <a:srgbClr val="E1EDFF"/>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７２５点</a:t>
                      </a:r>
                    </a:p>
                  </a:txBody>
                  <a:tcPr anchor="ctr">
                    <a:solidFill>
                      <a:srgbClr val="E1EDFF"/>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６６５点</a:t>
                      </a:r>
                    </a:p>
                  </a:txBody>
                  <a:tcPr anchor="ctr">
                    <a:solidFill>
                      <a:srgbClr val="E1EDFF"/>
                    </a:solidFill>
                  </a:tcPr>
                </a:tc>
                <a:extLst>
                  <a:ext uri="{0D108BD9-81ED-4DB2-BD59-A6C34878D82A}">
                    <a16:rowId xmlns:a16="http://schemas.microsoft.com/office/drawing/2014/main" val="1927867015"/>
                  </a:ext>
                </a:extLst>
              </a:tr>
              <a:tr h="181346">
                <a:tc>
                  <a:txBody>
                    <a:bodyPr/>
                    <a:lstStyle/>
                    <a:p>
                      <a:pPr algn="ctr"/>
                      <a:r>
                        <a:rPr kumimoji="1" lang="en-US" altLang="ja-JP" sz="1100" b="0" u="none">
                          <a:solidFill>
                            <a:schemeClr val="tx1"/>
                          </a:solidFill>
                          <a:latin typeface="メイリオ" panose="020B0604030504040204" pitchFamily="50" charset="-128"/>
                          <a:ea typeface="メイリオ" panose="020B0604030504040204" pitchFamily="50" charset="-128"/>
                        </a:rPr>
                        <a:t>30</a:t>
                      </a:r>
                      <a:r>
                        <a:rPr kumimoji="1" lang="ja-JP" altLang="en-US" sz="1100" b="0" u="none">
                          <a:solidFill>
                            <a:schemeClr val="tx1"/>
                          </a:solidFill>
                          <a:latin typeface="メイリオ" panose="020B0604030504040204" pitchFamily="50" charset="-128"/>
                          <a:ea typeface="メイリオ" panose="020B0604030504040204" pitchFamily="50" charset="-128"/>
                        </a:rPr>
                        <a:t>対１</a:t>
                      </a:r>
                    </a:p>
                  </a:txBody>
                  <a:tcPr anchor="ctr">
                    <a:solidFill>
                      <a:srgbClr val="E1EDFF"/>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６３０点</a:t>
                      </a:r>
                    </a:p>
                  </a:txBody>
                  <a:tcPr anchor="ctr">
                    <a:solidFill>
                      <a:srgbClr val="E1EDFF"/>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５８０点</a:t>
                      </a:r>
                    </a:p>
                  </a:txBody>
                  <a:tcPr anchor="ctr">
                    <a:solidFill>
                      <a:srgbClr val="E1EDFF"/>
                    </a:solidFill>
                  </a:tcPr>
                </a:tc>
                <a:extLst>
                  <a:ext uri="{0D108BD9-81ED-4DB2-BD59-A6C34878D82A}">
                    <a16:rowId xmlns:a16="http://schemas.microsoft.com/office/drawing/2014/main" val="226243018"/>
                  </a:ext>
                </a:extLst>
              </a:tr>
              <a:tr h="181346">
                <a:tc>
                  <a:txBody>
                    <a:bodyPr/>
                    <a:lstStyle/>
                    <a:p>
                      <a:pPr algn="ctr"/>
                      <a:r>
                        <a:rPr kumimoji="1" lang="en-US" altLang="ja-JP" sz="1100" b="0" u="none">
                          <a:solidFill>
                            <a:schemeClr val="tx1"/>
                          </a:solidFill>
                          <a:latin typeface="メイリオ" panose="020B0604030504040204" pitchFamily="50" charset="-128"/>
                          <a:ea typeface="メイリオ" panose="020B0604030504040204" pitchFamily="50" charset="-128"/>
                        </a:rPr>
                        <a:t>40</a:t>
                      </a:r>
                      <a:r>
                        <a:rPr kumimoji="1" lang="ja-JP" altLang="en-US" sz="1100" b="0" u="none">
                          <a:solidFill>
                            <a:schemeClr val="tx1"/>
                          </a:solidFill>
                          <a:latin typeface="メイリオ" panose="020B0604030504040204" pitchFamily="50" charset="-128"/>
                          <a:ea typeface="メイリオ" panose="020B0604030504040204" pitchFamily="50" charset="-128"/>
                        </a:rPr>
                        <a:t>対１</a:t>
                      </a:r>
                      <a:endParaRPr kumimoji="1" lang="en-US" altLang="ja-JP" sz="1100" b="0" u="none">
                        <a:solidFill>
                          <a:schemeClr val="tx1"/>
                        </a:solidFill>
                        <a:latin typeface="メイリオ" panose="020B0604030504040204" pitchFamily="50" charset="-128"/>
                        <a:ea typeface="メイリオ" panose="020B0604030504040204" pitchFamily="50" charset="-128"/>
                      </a:endParaRPr>
                    </a:p>
                  </a:txBody>
                  <a:tcPr anchor="ctr">
                    <a:solidFill>
                      <a:srgbClr val="E1EDFF"/>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５３０点</a:t>
                      </a:r>
                    </a:p>
                  </a:txBody>
                  <a:tcPr anchor="ctr">
                    <a:solidFill>
                      <a:srgbClr val="E1EDFF"/>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４９５点</a:t>
                      </a:r>
                    </a:p>
                  </a:txBody>
                  <a:tcPr anchor="ctr">
                    <a:solidFill>
                      <a:srgbClr val="E1EDFF"/>
                    </a:solidFill>
                  </a:tcPr>
                </a:tc>
                <a:extLst>
                  <a:ext uri="{0D108BD9-81ED-4DB2-BD59-A6C34878D82A}">
                    <a16:rowId xmlns:a16="http://schemas.microsoft.com/office/drawing/2014/main" val="321222846"/>
                  </a:ext>
                </a:extLst>
              </a:tr>
              <a:tr h="181346">
                <a:tc>
                  <a:txBody>
                    <a:bodyPr/>
                    <a:lstStyle/>
                    <a:p>
                      <a:pPr algn="ctr"/>
                      <a:r>
                        <a:rPr kumimoji="1" lang="en-US" altLang="ja-JP" sz="1100" b="0" u="none">
                          <a:solidFill>
                            <a:schemeClr val="tx1"/>
                          </a:solidFill>
                          <a:latin typeface="メイリオ" panose="020B0604030504040204" pitchFamily="50" charset="-128"/>
                          <a:ea typeface="メイリオ" panose="020B0604030504040204" pitchFamily="50" charset="-128"/>
                        </a:rPr>
                        <a:t>50</a:t>
                      </a:r>
                      <a:r>
                        <a:rPr kumimoji="1" lang="ja-JP" altLang="en-US" sz="1100" b="0" u="none">
                          <a:solidFill>
                            <a:schemeClr val="tx1"/>
                          </a:solidFill>
                          <a:latin typeface="メイリオ" panose="020B0604030504040204" pitchFamily="50" charset="-128"/>
                          <a:ea typeface="メイリオ" panose="020B0604030504040204" pitchFamily="50" charset="-128"/>
                        </a:rPr>
                        <a:t>対１</a:t>
                      </a:r>
                    </a:p>
                  </a:txBody>
                  <a:tcPr anchor="ctr">
                    <a:solidFill>
                      <a:srgbClr val="E1EDFF"/>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４５０点</a:t>
                      </a:r>
                    </a:p>
                  </a:txBody>
                  <a:tcPr anchor="ctr">
                    <a:solidFill>
                      <a:srgbClr val="E1EDFF"/>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４１５点</a:t>
                      </a:r>
                    </a:p>
                  </a:txBody>
                  <a:tcPr anchor="ctr">
                    <a:solidFill>
                      <a:srgbClr val="E1EDFF"/>
                    </a:solidFill>
                  </a:tcPr>
                </a:tc>
                <a:extLst>
                  <a:ext uri="{0D108BD9-81ED-4DB2-BD59-A6C34878D82A}">
                    <a16:rowId xmlns:a16="http://schemas.microsoft.com/office/drawing/2014/main" val="3632713377"/>
                  </a:ext>
                </a:extLst>
              </a:tr>
              <a:tr h="181346">
                <a:tc>
                  <a:txBody>
                    <a:bodyPr/>
                    <a:lstStyle/>
                    <a:p>
                      <a:pPr algn="ctr"/>
                      <a:r>
                        <a:rPr kumimoji="1" lang="en-US" altLang="ja-JP" sz="1100" b="0" u="none">
                          <a:solidFill>
                            <a:schemeClr val="tx1"/>
                          </a:solidFill>
                          <a:latin typeface="メイリオ" panose="020B0604030504040204" pitchFamily="50" charset="-128"/>
                          <a:ea typeface="メイリオ" panose="020B0604030504040204" pitchFamily="50" charset="-128"/>
                        </a:rPr>
                        <a:t>75</a:t>
                      </a:r>
                      <a:r>
                        <a:rPr kumimoji="1" lang="ja-JP" altLang="en-US" sz="1100" b="0" u="none">
                          <a:solidFill>
                            <a:schemeClr val="tx1"/>
                          </a:solidFill>
                          <a:latin typeface="メイリオ" panose="020B0604030504040204" pitchFamily="50" charset="-128"/>
                          <a:ea typeface="メイリオ" panose="020B0604030504040204" pitchFamily="50" charset="-128"/>
                        </a:rPr>
                        <a:t>対１</a:t>
                      </a:r>
                    </a:p>
                  </a:txBody>
                  <a:tcPr anchor="ctr">
                    <a:solidFill>
                      <a:srgbClr val="E1EDFF"/>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３７０点</a:t>
                      </a:r>
                    </a:p>
                  </a:txBody>
                  <a:tcPr anchor="ctr">
                    <a:solidFill>
                      <a:srgbClr val="E1EDFF"/>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３３５点</a:t>
                      </a:r>
                    </a:p>
                  </a:txBody>
                  <a:tcPr anchor="ctr">
                    <a:solidFill>
                      <a:srgbClr val="E1EDFF"/>
                    </a:solidFill>
                  </a:tcPr>
                </a:tc>
                <a:extLst>
                  <a:ext uri="{0D108BD9-81ED-4DB2-BD59-A6C34878D82A}">
                    <a16:rowId xmlns:a16="http://schemas.microsoft.com/office/drawing/2014/main" val="2841166329"/>
                  </a:ext>
                </a:extLst>
              </a:tr>
              <a:tr h="181346">
                <a:tc>
                  <a:txBody>
                    <a:bodyPr/>
                    <a:lstStyle/>
                    <a:p>
                      <a:pPr algn="ctr"/>
                      <a:r>
                        <a:rPr kumimoji="1" lang="en-US" altLang="ja-JP" sz="1100" b="0" u="none">
                          <a:solidFill>
                            <a:schemeClr val="tx1"/>
                          </a:solidFill>
                          <a:latin typeface="メイリオ" panose="020B0604030504040204" pitchFamily="50" charset="-128"/>
                          <a:ea typeface="メイリオ" panose="020B0604030504040204" pitchFamily="50" charset="-128"/>
                        </a:rPr>
                        <a:t>100</a:t>
                      </a:r>
                      <a:r>
                        <a:rPr kumimoji="1" lang="ja-JP" altLang="en-US" sz="1100" b="0" u="none">
                          <a:solidFill>
                            <a:schemeClr val="tx1"/>
                          </a:solidFill>
                          <a:latin typeface="メイリオ" panose="020B0604030504040204" pitchFamily="50" charset="-128"/>
                          <a:ea typeface="メイリオ" panose="020B0604030504040204" pitchFamily="50" charset="-128"/>
                        </a:rPr>
                        <a:t>対１</a:t>
                      </a:r>
                    </a:p>
                  </a:txBody>
                  <a:tcPr anchor="ctr">
                    <a:solidFill>
                      <a:srgbClr val="E1EDFF"/>
                    </a:solidFill>
                  </a:tcPr>
                </a:tc>
                <a:tc>
                  <a:txBody>
                    <a:bodyPr/>
                    <a:lstStyle/>
                    <a:p>
                      <a:pPr algn="ctr"/>
                      <a:r>
                        <a:rPr kumimoji="1" lang="ja-JP" altLang="en-US" sz="1100" b="1" u="sng">
                          <a:solidFill>
                            <a:srgbClr val="0070C0"/>
                          </a:solidFill>
                          <a:latin typeface="メイリオ" panose="020B0604030504040204" pitchFamily="50" charset="-128"/>
                          <a:ea typeface="メイリオ" panose="020B0604030504040204" pitchFamily="50" charset="-128"/>
                        </a:rPr>
                        <a:t>３２０点</a:t>
                      </a:r>
                    </a:p>
                  </a:txBody>
                  <a:tcPr anchor="ctr">
                    <a:solidFill>
                      <a:srgbClr val="E1EDFF"/>
                    </a:solidFill>
                  </a:tcPr>
                </a:tc>
                <a:tc>
                  <a:txBody>
                    <a:bodyPr/>
                    <a:lstStyle/>
                    <a:p>
                      <a:pPr algn="ctr"/>
                      <a:r>
                        <a:rPr kumimoji="1" lang="ja-JP" altLang="en-US" sz="1100" b="1" u="sng" dirty="0">
                          <a:solidFill>
                            <a:srgbClr val="0070C0"/>
                          </a:solidFill>
                          <a:latin typeface="メイリオ" panose="020B0604030504040204" pitchFamily="50" charset="-128"/>
                          <a:ea typeface="メイリオ" panose="020B0604030504040204" pitchFamily="50" charset="-128"/>
                        </a:rPr>
                        <a:t>２８０点</a:t>
                      </a:r>
                    </a:p>
                  </a:txBody>
                  <a:tcPr anchor="ctr">
                    <a:solidFill>
                      <a:srgbClr val="E1EDFF"/>
                    </a:solidFill>
                  </a:tcPr>
                </a:tc>
                <a:extLst>
                  <a:ext uri="{0D108BD9-81ED-4DB2-BD59-A6C34878D82A}">
                    <a16:rowId xmlns:a16="http://schemas.microsoft.com/office/drawing/2014/main" val="359731696"/>
                  </a:ext>
                </a:extLst>
              </a:tr>
            </a:tbl>
          </a:graphicData>
        </a:graphic>
      </p:graphicFrame>
      <p:sp>
        <p:nvSpPr>
          <p:cNvPr id="21" name="右矢印 89">
            <a:extLst>
              <a:ext uri="{FF2B5EF4-FFF2-40B4-BE49-F238E27FC236}">
                <a16:creationId xmlns:a16="http://schemas.microsoft.com/office/drawing/2014/main" id="{5F8E3332-3577-9A26-7D8A-CFB87134CD39}"/>
              </a:ext>
            </a:extLst>
          </p:cNvPr>
          <p:cNvSpPr/>
          <p:nvPr/>
        </p:nvSpPr>
        <p:spPr>
          <a:xfrm>
            <a:off x="4731544" y="5115680"/>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 name="スライド番号プレースホルダー 2">
            <a:extLst>
              <a:ext uri="{FF2B5EF4-FFF2-40B4-BE49-F238E27FC236}">
                <a16:creationId xmlns:a16="http://schemas.microsoft.com/office/drawing/2014/main" id="{6B6DE328-7CC4-A9CA-BA42-94B1D2ABE7FF}"/>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330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728518071"/>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482716"/>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331</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1151471662"/>
              </p:ext>
            </p:extLst>
          </p:nvPr>
        </p:nvGraphicFramePr>
        <p:xfrm>
          <a:off x="389493" y="451802"/>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看護補助者に係る評価の充実</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1926863210"/>
              </p:ext>
            </p:extLst>
          </p:nvPr>
        </p:nvGraphicFramePr>
        <p:xfrm>
          <a:off x="514350" y="1104900"/>
          <a:ext cx="9002157" cy="5377816"/>
        </p:xfrm>
        <a:graphic>
          <a:graphicData uri="http://schemas.openxmlformats.org/drawingml/2006/table">
            <a:tbl>
              <a:tblPr firstRow="1" bandRow="1">
                <a:tableStyleId>{5C22544A-7EE6-4342-B048-85BDC9FD1C3A}</a:tableStyleId>
              </a:tblPr>
              <a:tblGrid>
                <a:gridCol w="9002157">
                  <a:extLst>
                    <a:ext uri="{9D8B030D-6E8A-4147-A177-3AD203B41FA5}">
                      <a16:colId xmlns:a16="http://schemas.microsoft.com/office/drawing/2014/main" val="4124765003"/>
                    </a:ext>
                  </a:extLst>
                </a:gridCol>
              </a:tblGrid>
              <a:tr h="4591050">
                <a:tc>
                  <a:txBody>
                    <a:bodyPr/>
                    <a:lstStyle/>
                    <a:p>
                      <a:pPr>
                        <a:spcBef>
                          <a:spcPts val="1200"/>
                        </a:spcBef>
                      </a:pPr>
                      <a:r>
                        <a:rPr kumimoji="1" lang="ja-JP" altLang="en-US" sz="2200" b="1" dirty="0">
                          <a:solidFill>
                            <a:schemeClr val="tx1"/>
                          </a:solidFill>
                          <a:latin typeface="+mn-ea"/>
                          <a:ea typeface="+mn-ea"/>
                        </a:rPr>
                        <a:t>＜概要＞</a:t>
                      </a:r>
                      <a:endParaRPr kumimoji="1" lang="en-US" altLang="ja-JP" sz="2200" b="1" dirty="0">
                        <a:solidFill>
                          <a:schemeClr val="tx1"/>
                        </a:solidFill>
                        <a:latin typeface="+mn-ea"/>
                        <a:ea typeface="+mn-ea"/>
                      </a:endParaRPr>
                    </a:p>
                    <a:p>
                      <a:pPr marL="371475" marR="0" lvl="1" indent="-457200" algn="l" defTabSz="742950" rtl="0" eaLnBrk="1" fontAlgn="auto" latinLnBrk="0" hangingPunct="1">
                        <a:lnSpc>
                          <a:spcPct val="100000"/>
                        </a:lnSpc>
                        <a:spcBef>
                          <a:spcPts val="1200"/>
                        </a:spcBef>
                        <a:spcAft>
                          <a:spcPts val="0"/>
                        </a:spcAft>
                        <a:buClrTx/>
                        <a:buSzTx/>
                        <a:buFontTx/>
                        <a:buNone/>
                        <a:tabLst/>
                        <a:defRPr/>
                      </a:pPr>
                      <a:r>
                        <a:rPr kumimoji="1" lang="ja-JP" altLang="en-US" sz="2200" b="1" dirty="0">
                          <a:solidFill>
                            <a:schemeClr val="tx1"/>
                          </a:solidFill>
                          <a:latin typeface="+mn-ea"/>
                          <a:ea typeface="+mn-ea"/>
                        </a:rPr>
                        <a:t>１．</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療養病棟入院基本料、障害者施設等入院基本料、地域包括医療病棟入院料及び地域包括ケア病棟入院料</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について、主として直接患者に対し療養生活上の世話をする</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看護補助者を一定数配置</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している場合の評価を新設するとともに、</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看護補助体制充実加算</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について、</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身体的拘束の実施に着目した評価</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に見直す。</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p>
                      <a:pPr marL="371475" marR="0" lvl="1" indent="-457200" algn="l" defTabSz="742950" rtl="0" eaLnBrk="1" fontAlgn="auto" latinLnBrk="0" hangingPunct="1">
                        <a:lnSpc>
                          <a:spcPct val="100000"/>
                        </a:lnSpc>
                        <a:spcBef>
                          <a:spcPts val="1200"/>
                        </a:spcBef>
                        <a:spcAft>
                          <a:spcPts val="0"/>
                        </a:spcAft>
                        <a:buClrTx/>
                        <a:buSzTx/>
                        <a:buFontTx/>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２．看護職員及び看護補助者の業務分担・協働を更に推進する観点及び身体的拘束の予防・最小化の取組を促進する観点から、</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看護補助体制充実加算</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について、</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看護補助者の定着に向けた取組及び看護補助者の経験年数に着目した評価</a:t>
                      </a:r>
                      <a:r>
                        <a:rPr kumimoji="1" lang="ja-JP" altLang="en-US" sz="2200" b="1" i="0" u="none" strike="noStrike" kern="1200" cap="none" spc="0" normalizeH="0" baseline="0" noProof="0" dirty="0">
                          <a:ln>
                            <a:noFill/>
                          </a:ln>
                          <a:solidFill>
                            <a:schemeClr val="tx1"/>
                          </a:solidFill>
                          <a:effectLst/>
                          <a:uLnTx/>
                          <a:uFillTx/>
                          <a:latin typeface="+mn-ea"/>
                          <a:ea typeface="+mn-ea"/>
                          <a:cs typeface="+mn-cs"/>
                        </a:rPr>
                        <a:t>を新設</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する。また、</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身体的拘束の実施に着目した評価</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に見直す。</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p>
                      <a:pPr marL="371475" marR="0" lvl="1" indent="-457200" algn="l" defTabSz="742950" rtl="0" eaLnBrk="1" fontAlgn="auto" latinLnBrk="0" hangingPunct="1">
                        <a:lnSpc>
                          <a:spcPct val="100000"/>
                        </a:lnSpc>
                        <a:spcBef>
                          <a:spcPts val="1200"/>
                        </a:spcBef>
                        <a:spcAft>
                          <a:spcPts val="0"/>
                        </a:spcAft>
                        <a:buClrTx/>
                        <a:buSzTx/>
                        <a:buFontTx/>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３．看護補助者の配置に係る評価における</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夜間看護体制加算の評価を見直す</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p>
                      <a:pPr marL="612000" marR="0" lvl="3"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mn-ea"/>
                          <a:ea typeface="+mn-ea"/>
                          <a:cs typeface="+mn-cs"/>
                        </a:rPr>
                        <a:t>　</a:t>
                      </a:r>
                      <a:r>
                        <a:rPr kumimoji="1" lang="en-US" altLang="ja-JP" sz="1600" b="1" i="0" u="none" strike="noStrike" kern="1200" cap="none" spc="0" normalizeH="0" baseline="0" noProof="0" dirty="0">
                          <a:ln>
                            <a:noFill/>
                          </a:ln>
                          <a:solidFill>
                            <a:srgbClr val="0070C0"/>
                          </a:solidFill>
                          <a:effectLst/>
                          <a:uLnTx/>
                          <a:uFillTx/>
                          <a:latin typeface="+mn-ea"/>
                          <a:ea typeface="+mn-ea"/>
                          <a:cs typeface="+mn-cs"/>
                        </a:rPr>
                        <a:t>※ </a:t>
                      </a:r>
                      <a:r>
                        <a:rPr kumimoji="1" lang="ja-JP" altLang="en-US" sz="1600" b="1" i="0" u="none" strike="noStrike" kern="1200" cap="none" spc="0" normalizeH="0" baseline="0" noProof="0" dirty="0">
                          <a:ln>
                            <a:noFill/>
                          </a:ln>
                          <a:solidFill>
                            <a:srgbClr val="0070C0"/>
                          </a:solidFill>
                          <a:effectLst/>
                          <a:uLnTx/>
                          <a:uFillTx/>
                          <a:latin typeface="+mn-ea"/>
                          <a:ea typeface="+mn-ea"/>
                          <a:cs typeface="+mn-cs"/>
                        </a:rPr>
                        <a:t>急性期看護補助体制の注３「夜間看護体制加算」、看護補助加算の注３「夜間看護体制加算」、障害者施設等入院基本料の注</a:t>
                      </a:r>
                      <a:r>
                        <a:rPr kumimoji="1" lang="en-US" altLang="ja-JP" sz="1600" b="1" i="0" u="none" strike="noStrike" kern="1200" cap="none" spc="0" normalizeH="0" baseline="0" noProof="0" dirty="0">
                          <a:ln>
                            <a:noFill/>
                          </a:ln>
                          <a:solidFill>
                            <a:srgbClr val="0070C0"/>
                          </a:solidFill>
                          <a:effectLst/>
                          <a:uLnTx/>
                          <a:uFillTx/>
                          <a:latin typeface="+mn-ea"/>
                          <a:ea typeface="+mn-ea"/>
                          <a:cs typeface="+mn-cs"/>
                        </a:rPr>
                        <a:t>10</a:t>
                      </a:r>
                      <a:r>
                        <a:rPr kumimoji="1" lang="ja-JP" altLang="en-US" sz="1600" b="1" i="0" u="none" strike="noStrike" kern="1200" cap="none" spc="0" normalizeH="0" baseline="0" noProof="0" dirty="0">
                          <a:ln>
                            <a:noFill/>
                          </a:ln>
                          <a:solidFill>
                            <a:srgbClr val="0070C0"/>
                          </a:solidFill>
                          <a:effectLst/>
                          <a:uLnTx/>
                          <a:uFillTx/>
                          <a:latin typeface="+mn-ea"/>
                          <a:ea typeface="+mn-ea"/>
                          <a:cs typeface="+mn-cs"/>
                        </a:rPr>
                        <a:t>「夜間看護体制加算」が該当</a:t>
                      </a:r>
                      <a:endParaRPr kumimoji="1" lang="en-US" altLang="ja-JP" sz="2000" b="1" i="0" u="none" strike="noStrike" kern="1200" cap="none" spc="0" normalizeH="0" baseline="0" noProof="0" dirty="0">
                        <a:ln>
                          <a:noFill/>
                        </a:ln>
                        <a:solidFill>
                          <a:srgbClr val="0070C0"/>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2050794825"/>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看護補助者に係る評価の充実①</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患者の状態及び必要と考えられる医療機能に応じた入院医療の評価－⑩</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18800"/>
            <a:ext cx="9529762" cy="5796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護職員及び看護補助者の業務分担・協働を更に推進し、高齢者の救急患者をはじめとした急性疾患等の患者に対する適切な入院医療を推進する観点から、療養病棟入院基本料、障害者施設等入院基本料、地域包括医療病棟及び地域包括ケア病棟入院料について、主として直接患者に対し療養生活上の世話をする看護補助者を一定数配置している場合の評価を新設するとともに、看護補助体制充実加算について、身体的拘束の実施に着目した評価に見直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（概要）</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当該基準に係る区分に従い、それぞれ１日につき所定点数に加算する。ただし、本文の規定にかかわらず、</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身体的拘束を実施した日は、看護補助体制充実加算３</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の例により所定点数に加算する。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身体的拘束を実施した日の取扱いは、令和７年６月１日以降より適用する。</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看護補助体制充実加算１</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9263" marR="0" lvl="1" indent="-2682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当該保険医療機関において</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３年以上の看護補助者としての勤務経験を有する看護補助者が、５割以上</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配置されていること。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9263" marR="0" lvl="1" indent="-2682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主として直接患者に対し療養生活上の世話を行う看護補助者の数は、常時</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対１以上</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であること。当該看護補助者は、介護福祉士の資格を有する者又は看護補助者として３年以上の勤務経験を有し適切な研修を修了した看護補助者であること。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9263" marR="0" lvl="1" indent="-2682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看護補助体制充実加算に係る看護補助業務に従事する看護補助者は、院内研修を年１回以上受講した者であること。ただし、看護補助者が受講する研修内容については、看護補助者が行う業務内容ごとに業務範囲、実施手順、留意事項等について示した業務マニュアルを作成し、当該マニュアルを用いた院内研修を実施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9263" marR="0" lvl="1" indent="-2682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エ　当該病棟の看護師長等は所定の研修を修了していること。当該病棟の全ての看護職員が院内研修を年１回以上受講していること。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9263" marR="0" lvl="1" indent="-2682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オ　当該保険医療機関における</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看護補助者の業務に必要な能力を段階的に示し、看護補助者の育成や評価に活用</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30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看護補助体制充実加算２</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9263" marR="0" lvl="0" indent="-26828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のイからオを満たすものであること。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7" y="825919"/>
            <a:ext cx="532800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直接患者に対するケアを担う看護補助者の配置の評価</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5215576" y="2345943"/>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5241512" y="2709253"/>
            <a:ext cx="4320000" cy="936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療養病棟入院基本料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夜間看護加算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13</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看護補助体制充実加算１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80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　看護補助体制充実加算２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65</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ハ　看護補助体制充実加算３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55</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右矢印 89">
            <a:extLst>
              <a:ext uri="{FF2B5EF4-FFF2-40B4-BE49-F238E27FC236}">
                <a16:creationId xmlns:a16="http://schemas.microsoft.com/office/drawing/2014/main" id="{2C7478A4-04E8-A454-E553-73FC150DCF79}"/>
              </a:ext>
            </a:extLst>
          </p:cNvPr>
          <p:cNvSpPr/>
          <p:nvPr/>
        </p:nvSpPr>
        <p:spPr>
          <a:xfrm>
            <a:off x="4731543" y="2767223"/>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9029" y="2345943"/>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11928" y="2709252"/>
            <a:ext cx="4371398" cy="93600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夜間看護加算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ロ　看護補助体制充実加算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55</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テキスト ボックス 6">
            <a:extLst>
              <a:ext uri="{FF2B5EF4-FFF2-40B4-BE49-F238E27FC236}">
                <a16:creationId xmlns:a16="http://schemas.microsoft.com/office/drawing/2014/main" id="{945CEE9C-2E27-BB5F-DE78-06272310FAFE}"/>
              </a:ext>
            </a:extLst>
          </p:cNvPr>
          <p:cNvSpPr txBox="1"/>
          <p:nvPr/>
        </p:nvSpPr>
        <p:spPr>
          <a:xfrm>
            <a:off x="3911801" y="6393021"/>
            <a:ext cx="3420000" cy="600164"/>
          </a:xfrm>
          <a:prstGeom prst="rect">
            <a:avLst/>
          </a:prstGeom>
          <a:noFill/>
        </p:spPr>
        <p:txBody>
          <a:bodyPr wrap="square" rtlCol="0">
            <a:spAutoFit/>
          </a:bodyPr>
          <a:lstStyle/>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看護補助体制充実加算３</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9263" marR="0" lvl="0" indent="-26828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のウ及びエを満たすものであること。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テキスト ボックス 7">
            <a:extLst>
              <a:ext uri="{FF2B5EF4-FFF2-40B4-BE49-F238E27FC236}">
                <a16:creationId xmlns:a16="http://schemas.microsoft.com/office/drawing/2014/main" id="{D6B45BE7-4D94-3349-E356-16EC16530A53}"/>
              </a:ext>
            </a:extLst>
          </p:cNvPr>
          <p:cNvSpPr txBox="1"/>
          <p:nvPr/>
        </p:nvSpPr>
        <p:spPr>
          <a:xfrm>
            <a:off x="206573" y="3653943"/>
            <a:ext cx="9905999" cy="253916"/>
          </a:xfrm>
          <a:prstGeom prst="rect">
            <a:avLst/>
          </a:prstGeom>
          <a:noFill/>
        </p:spPr>
        <p:txBody>
          <a:bodyPr wrap="square" rtlCol="0">
            <a:spAutoFit/>
          </a:bodyPr>
          <a:lstStyle/>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障害者施設等入院基本料及び地域包括ケア病棟入院料の看護補助体制充実加算も同様に見直すとともに、地域包括医療病棟入院料に同様の加算を新設する。</a:t>
            </a:r>
          </a:p>
        </p:txBody>
      </p:sp>
      <p:sp>
        <p:nvSpPr>
          <p:cNvPr id="3" name="スライド番号プレースホルダー 2">
            <a:extLst>
              <a:ext uri="{FF2B5EF4-FFF2-40B4-BE49-F238E27FC236}">
                <a16:creationId xmlns:a16="http://schemas.microsoft.com/office/drawing/2014/main" id="{9199469D-6422-14F9-84CD-18C537C4591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332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669223096"/>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看護補助者に係る評価の充実②</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　多様な働き方を踏まえた評価の充実－②</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18800"/>
            <a:ext cx="9529762" cy="471445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護職員及び看護補助者の業務分担・協働を更に推進する観点及び身体的拘束の予防・最小化の取組を促進する観点から、看護補助体制充実加算について、看護補助者の定着に向けた取組及び看護補助者の経験年数に着目した評価を新設する。また、身体的拘束の実施に着目した評価に見直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（概要）</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当該基準に係る区分に従い、それぞれ１日につき所定点数に加算する。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身体的拘束を実施した日は、看護補助体制充実加算２</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の例により算定すること。</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身体的拘束を実施した日の取扱いは、令和７年６月１日以降より適用する。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看護補助体制充実加算１</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9263" marR="0" lvl="1" indent="-2682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当該保険医療機関において</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３年以上の看護補助者としての勤務経験を有する看護補助者が、５割以上</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配置配置されていること。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1"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看護補助体制充実加算に係る看護補助業務に従事する看護補助者は、院内研修を年１回以上受講した者であること。ただし、看護補助者が受講する研修内容については、看護補助者が行う業務内容ごとに業務範囲、実施手順、留意事項等について示した業務マニュアルを作成し、当該マニュアルを用いた院内研修を実施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9263" marR="0" lvl="1" indent="-2682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当該病棟の看護師長等は所定の研修を修了していること。当該病棟の全ての看護職員が院内研修を年１回以上受講していること。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9263" marR="0" lvl="1" indent="-2682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エ　当該保険医療機関における</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看護補助者の業務に必要な能力を段階的に示し、看護補助者の育成や評価に活用</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30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看護補助体制充実加算２</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9263" marR="0" lvl="0" indent="-26828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のイ及びウを満たすものであること。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7" y="825919"/>
            <a:ext cx="4209025"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看護補助体制充実加算に係る評価の見直し</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5215576" y="1910239"/>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5241512" y="2273549"/>
            <a:ext cx="4320000" cy="540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急性期看護補助体制加算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注４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　看護補助体制充実加算１</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　</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ロ　看護補助体制充実加算２　　　 ５点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右矢印 89">
            <a:extLst>
              <a:ext uri="{FF2B5EF4-FFF2-40B4-BE49-F238E27FC236}">
                <a16:creationId xmlns:a16="http://schemas.microsoft.com/office/drawing/2014/main" id="{2C7478A4-04E8-A454-E553-73FC150DCF79}"/>
              </a:ext>
            </a:extLst>
          </p:cNvPr>
          <p:cNvSpPr/>
          <p:nvPr/>
        </p:nvSpPr>
        <p:spPr>
          <a:xfrm>
            <a:off x="4731543" y="233151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9029" y="1910239"/>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11928" y="2273548"/>
            <a:ext cx="4371398" cy="54000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急性期看護補助体制加算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注４　看護補助体制充実加算　　　５点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a:extLst>
              <a:ext uri="{FF2B5EF4-FFF2-40B4-BE49-F238E27FC236}">
                <a16:creationId xmlns:a16="http://schemas.microsoft.com/office/drawing/2014/main" id="{00AAB77D-61EF-2D25-D139-5FD3778EB0D3}"/>
              </a:ext>
            </a:extLst>
          </p:cNvPr>
          <p:cNvSpPr/>
          <p:nvPr/>
        </p:nvSpPr>
        <p:spPr>
          <a:xfrm>
            <a:off x="5245863" y="2835255"/>
            <a:ext cx="4320000" cy="540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看護補助加算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注４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　看護補助体制充実加算１</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　</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ロ　看護補助体制充実加算２　　　 ５点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BF1857C6-6057-C6DB-E20C-135C8075A416}"/>
              </a:ext>
            </a:extLst>
          </p:cNvPr>
          <p:cNvSpPr/>
          <p:nvPr/>
        </p:nvSpPr>
        <p:spPr>
          <a:xfrm>
            <a:off x="316279" y="2835254"/>
            <a:ext cx="4371398" cy="54000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看護補助加算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注４　看護補助体制充実加算　　　５点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正方形/長方形 8">
            <a:extLst>
              <a:ext uri="{FF2B5EF4-FFF2-40B4-BE49-F238E27FC236}">
                <a16:creationId xmlns:a16="http://schemas.microsoft.com/office/drawing/2014/main" id="{8EDB82D5-4816-6A03-65D0-EA54C17493B3}"/>
              </a:ext>
            </a:extLst>
          </p:cNvPr>
          <p:cNvSpPr/>
          <p:nvPr/>
        </p:nvSpPr>
        <p:spPr>
          <a:xfrm>
            <a:off x="192471" y="6021886"/>
            <a:ext cx="9529762" cy="756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看護補助者の配置に係る評価における夜間看護体制加算の評価を見直す。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急性期看護補助体制の注３「夜間看護体制加算」、看護補助加算の注３「夜間看護体制加算」、障害者施設等入院基本料の注</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「夜間看護体制加算」が該当</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正方形/長方形 10">
            <a:extLst>
              <a:ext uri="{FF2B5EF4-FFF2-40B4-BE49-F238E27FC236}">
                <a16:creationId xmlns:a16="http://schemas.microsoft.com/office/drawing/2014/main" id="{0BC6D91C-42AB-E1F6-4FE3-AA1E7D62B3DD}"/>
              </a:ext>
            </a:extLst>
          </p:cNvPr>
          <p:cNvSpPr/>
          <p:nvPr/>
        </p:nvSpPr>
        <p:spPr>
          <a:xfrm>
            <a:off x="316279" y="5829005"/>
            <a:ext cx="4204673"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夜間看護体制加算の評価の見直し</a:t>
            </a:r>
          </a:p>
        </p:txBody>
      </p:sp>
      <p:sp>
        <p:nvSpPr>
          <p:cNvPr id="5" name="スライド番号プレースホルダー 2">
            <a:extLst>
              <a:ext uri="{FF2B5EF4-FFF2-40B4-BE49-F238E27FC236}">
                <a16:creationId xmlns:a16="http://schemas.microsoft.com/office/drawing/2014/main" id="{9E824BF1-B7B4-EBB6-9AE0-85B9D6E6BBF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333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824280292"/>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正方形/長方形 4">
            <a:extLst>
              <a:ext uri="{FF2B5EF4-FFF2-40B4-BE49-F238E27FC236}">
                <a16:creationId xmlns:a16="http://schemas.microsoft.com/office/drawing/2014/main" id="{0B82F483-7B21-7C1C-72E4-4038979FADDF}"/>
              </a:ext>
            </a:extLst>
          </p:cNvPr>
          <p:cNvSpPr/>
          <p:nvPr/>
        </p:nvSpPr>
        <p:spPr>
          <a:xfrm>
            <a:off x="188119" y="1018800"/>
            <a:ext cx="9529762" cy="5760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感染対策等の専門的な知見を有する者が、介護保険施設等からの求めに応じてその専門性に基づく助言を行えるようにする観点から、感染対策向上加算、緩和ケア診療加算、外来緩和ケア診療管理料及び褥瘡ハイリスク患者ケア加算のチームの構成員の専従業務に当該助言が含まれることを明確化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感染対策向上加算等における専従要件の明確化（一部再掲）</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　多様な働き方を踏まえた評価の充実－③</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4273608" y="2273733"/>
            <a:ext cx="5261968"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4299544" y="2637041"/>
            <a:ext cx="5261968" cy="3780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感染対策向上加算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感染対策向上加算１</a:t>
            </a:r>
            <a:endPar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感染防止対策部門内に以下の構成員からなる感染制御チームを組織し、感染防止に係る日常業務を行うこと。</a:t>
            </a:r>
          </a:p>
          <a:p>
            <a:pPr marL="0"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ア～エ （略）</a:t>
            </a:r>
          </a:p>
          <a:p>
            <a:pPr marL="1762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に定める医師又はイに定める看護師のうち１名は専従であること。なお、感染制御チームの専従の職員については、抗菌薬適正使用支援チームの業務を行う場合及び感染対策向上加算２、感染対策向上加算３又は外来感染対策向上加算に係る届出を行った他の保険医療機関に対する助言に係る業務を行う場合及び</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介護保険施設等からの求めに応じ、当該介護保険施設等に対する助言に係る業務を行う場合</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には、感染制御チームの業務について専従とみなすことができる。</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ただし、介護保険施設等に赴いて行う助言に携わる時間は、原則として月１</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時間以下であること</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（中略）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右矢印 89">
            <a:extLst>
              <a:ext uri="{FF2B5EF4-FFF2-40B4-BE49-F238E27FC236}">
                <a16:creationId xmlns:a16="http://schemas.microsoft.com/office/drawing/2014/main" id="{2C7478A4-04E8-A454-E553-73FC150DCF79}"/>
              </a:ext>
            </a:extLst>
          </p:cNvPr>
          <p:cNvSpPr/>
          <p:nvPr/>
        </p:nvSpPr>
        <p:spPr>
          <a:xfrm>
            <a:off x="3770970" y="2695013"/>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9030" y="2273732"/>
            <a:ext cx="3373380" cy="338157"/>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11928" y="2637040"/>
            <a:ext cx="3373381" cy="2960195"/>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感染対策向上加算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感染対策向上加算１</a:t>
            </a:r>
            <a:endPar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感染防止対策部門内に以下の構成員からなる感染制御チームを組織し、感染防止に係る日常業務を行うこと。</a:t>
            </a:r>
          </a:p>
          <a:p>
            <a:pPr marL="0"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ア～エ （略）</a:t>
            </a:r>
          </a:p>
          <a:p>
            <a:pPr marL="1762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に定める医師又はイに定める看護師のうち１名は専従であること。なお、感染制御チームの専従の職員については、抗菌薬適正使用支援チームの業務を行う場合及び感染対策向上加算２、感染対策向上加算３又は外来感染対策向上加算に係る届出を行った他の保険医療機関に対する助言に係る業務を行う場合には、感染制御チームの業務について専従とみなすことができ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（中略）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正方形/長方形 5">
            <a:extLst>
              <a:ext uri="{FF2B5EF4-FFF2-40B4-BE49-F238E27FC236}">
                <a16:creationId xmlns:a16="http://schemas.microsoft.com/office/drawing/2014/main" id="{5B297984-350B-3039-8539-A207A9736388}"/>
              </a:ext>
            </a:extLst>
          </p:cNvPr>
          <p:cNvSpPr/>
          <p:nvPr/>
        </p:nvSpPr>
        <p:spPr>
          <a:xfrm>
            <a:off x="311927" y="825919"/>
            <a:ext cx="532800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感染対策向上加算等における専従要件の明確化</a:t>
            </a:r>
          </a:p>
        </p:txBody>
      </p:sp>
      <p:sp>
        <p:nvSpPr>
          <p:cNvPr id="8" name="正方形/長方形 7">
            <a:extLst>
              <a:ext uri="{FF2B5EF4-FFF2-40B4-BE49-F238E27FC236}">
                <a16:creationId xmlns:a16="http://schemas.microsoft.com/office/drawing/2014/main" id="{67E9866A-AFA5-448D-211A-138D70E9166E}"/>
              </a:ext>
            </a:extLst>
          </p:cNvPr>
          <p:cNvSpPr/>
          <p:nvPr/>
        </p:nvSpPr>
        <p:spPr>
          <a:xfrm>
            <a:off x="4433454" y="5082256"/>
            <a:ext cx="5076000" cy="1044000"/>
          </a:xfrm>
          <a:prstGeom prst="rect">
            <a:avLst/>
          </a:prstGeom>
          <a:solidFill>
            <a:schemeClr val="bg1"/>
          </a:solidFill>
          <a:ln w="19050">
            <a:solidFill>
              <a:srgbClr val="93BFF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介護保険施設等は次に掲げるものをいう。</a:t>
            </a: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指定介護老人福祉施設　　ロ 指定地域密着型介護老人福祉施設　　ハ 介護老人保健施設　　　ニ 介護医療院　　ホ 指定特定施設入居者生活介護事業所　</a:t>
            </a: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ヘ 指定地域密着型特定施設入居者生活介護事業所</a:t>
            </a: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ト 指定介護予防特定施設入居者生活介護事業所</a:t>
            </a: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チ 指定認知症対応型共同生活介護事業所　　リ 指定介護予防認知症対応型共同生活介護事業所</a:t>
            </a: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ヌ 指定障害者支援施設　　ル 指定共同生活援助事業所　　ヲ 指定福祉型障害児入所施設</a:t>
            </a:r>
          </a:p>
        </p:txBody>
      </p:sp>
      <p:sp>
        <p:nvSpPr>
          <p:cNvPr id="9" name="テキスト ボックス 8">
            <a:extLst>
              <a:ext uri="{FF2B5EF4-FFF2-40B4-BE49-F238E27FC236}">
                <a16:creationId xmlns:a16="http://schemas.microsoft.com/office/drawing/2014/main" id="{F031AA5D-26E8-5349-2338-9AB84F86EF89}"/>
              </a:ext>
            </a:extLst>
          </p:cNvPr>
          <p:cNvSpPr txBox="1"/>
          <p:nvPr/>
        </p:nvSpPr>
        <p:spPr>
          <a:xfrm>
            <a:off x="4230254" y="6464237"/>
            <a:ext cx="5261969" cy="2462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緩和ケア診療加算、外来緩和ケア診療管理料及び褥瘡ハイリスク患者ケア加算も同様。</a:t>
            </a:r>
          </a:p>
        </p:txBody>
      </p:sp>
      <p:pic>
        <p:nvPicPr>
          <p:cNvPr id="1026" name="Picture 2" descr="保健師が保健指導（会社員向け）をしているイラスト">
            <a:extLst>
              <a:ext uri="{FF2B5EF4-FFF2-40B4-BE49-F238E27FC236}">
                <a16:creationId xmlns:a16="http://schemas.microsoft.com/office/drawing/2014/main" id="{06956843-7127-23D5-49B0-77D0A47A023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2250" y="5657671"/>
            <a:ext cx="1080000" cy="108000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保健師が嘔吐物や下痢便の処理方法を指導しているイラスト">
            <a:extLst>
              <a:ext uri="{FF2B5EF4-FFF2-40B4-BE49-F238E27FC236}">
                <a16:creationId xmlns:a16="http://schemas.microsoft.com/office/drawing/2014/main" id="{F65BB8A8-ECF6-E381-DC83-2F122B19116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25468" y="5655669"/>
            <a:ext cx="1080000" cy="1080000"/>
          </a:xfrm>
          <a:prstGeom prst="rect">
            <a:avLst/>
          </a:prstGeom>
          <a:noFill/>
          <a:extLst>
            <a:ext uri="{909E8E84-426E-40DD-AFC4-6F175D3DCCD1}">
              <a14:hiddenFill xmlns:a14="http://schemas.microsoft.com/office/drawing/2010/main">
                <a:solidFill>
                  <a:srgbClr val="FFFFFF"/>
                </a:solidFill>
              </a14:hiddenFill>
            </a:ext>
          </a:extLst>
        </p:spPr>
      </p:pic>
      <p:sp>
        <p:nvSpPr>
          <p:cNvPr id="3" name="スライド番号プレースホルダー 2">
            <a:extLst>
              <a:ext uri="{FF2B5EF4-FFF2-40B4-BE49-F238E27FC236}">
                <a16:creationId xmlns:a16="http://schemas.microsoft.com/office/drawing/2014/main" id="{C4630499-195D-3EDB-A33B-068474932B5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334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688261233"/>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正方形/長方形 5">
            <a:extLst>
              <a:ext uri="{FF2B5EF4-FFF2-40B4-BE49-F238E27FC236}">
                <a16:creationId xmlns:a16="http://schemas.microsoft.com/office/drawing/2014/main" id="{5868EE82-504A-17F3-9058-A4A00368F8F7}"/>
              </a:ext>
            </a:extLst>
          </p:cNvPr>
          <p:cNvSpPr/>
          <p:nvPr/>
        </p:nvSpPr>
        <p:spPr>
          <a:xfrm>
            <a:off x="188119" y="1047674"/>
            <a:ext cx="9529762" cy="5472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の活用等による看護職員の更なる業務負担軽減の観点から、「夜間看護体制加算」等の夜間における看護業務の負担軽減に資する業務管理等のうち、「</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AI</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IoT</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等の活用による業務負担軽減」に取り組むことが望ましいこととする。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0"/>
            <a:ext cx="9906000" cy="461665"/>
          </a:xfrm>
          <a:prstGeom prst="rect">
            <a:avLst/>
          </a:prstGeom>
          <a:noFill/>
        </p:spPr>
        <p:txBody>
          <a:bodyPr wrap="square" rtlCol="0">
            <a:spAutoFit/>
          </a:bodyPr>
          <a:lstStyle/>
          <a:p>
            <a:pPr marL="2426400" marR="0" lvl="0" indent="-2426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業務の効率化に資する</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の利活用の推進、その他長時間労働などの厳しい勤務環境の改善に向けての取組の評価－①</a:t>
            </a:r>
          </a:p>
        </p:txBody>
      </p:sp>
      <p:sp>
        <p:nvSpPr>
          <p:cNvPr id="5" name="タイトル 1">
            <a:extLst>
              <a:ext uri="{FF2B5EF4-FFF2-40B4-BE49-F238E27FC236}">
                <a16:creationId xmlns:a16="http://schemas.microsoft.com/office/drawing/2014/main" id="{D7E4D7E7-23E7-5023-A8EB-06699610C0A4}"/>
              </a:ext>
            </a:extLst>
          </p:cNvPr>
          <p:cNvSpPr>
            <a:spLocks noGrp="1"/>
          </p:cNvSpPr>
          <p:nvPr>
            <p:ph type="title"/>
          </p:nvPr>
        </p:nvSpPr>
        <p:spPr>
          <a:xfrm>
            <a:off x="0" y="409390"/>
            <a:ext cx="9906000" cy="458482"/>
          </a:xfrm>
          <a:solidFill>
            <a:srgbClr val="E1EDFF"/>
          </a:solidFill>
        </p:spPr>
        <p:txBody>
          <a:bodyPr>
            <a:noAutofit/>
          </a:bodyPr>
          <a:lstStyle/>
          <a:p>
            <a:r>
              <a:rPr kumimoji="1" lang="en-US" altLang="ja-JP" b="1">
                <a:latin typeface="メイリオ" panose="020B0604030504040204" pitchFamily="50" charset="-128"/>
                <a:ea typeface="メイリオ" panose="020B0604030504040204" pitchFamily="50" charset="-128"/>
              </a:rPr>
              <a:t>ICT</a:t>
            </a:r>
            <a:r>
              <a:rPr kumimoji="1" lang="ja-JP" altLang="en-US" b="1">
                <a:latin typeface="メイリオ" panose="020B0604030504040204" pitchFamily="50" charset="-128"/>
                <a:ea typeface="メイリオ" panose="020B0604030504040204" pitchFamily="50" charset="-128"/>
              </a:rPr>
              <a:t>、</a:t>
            </a:r>
            <a:r>
              <a:rPr kumimoji="1" lang="en-US" altLang="ja-JP" b="1">
                <a:latin typeface="メイリオ" panose="020B0604030504040204" pitchFamily="50" charset="-128"/>
                <a:ea typeface="メイリオ" panose="020B0604030504040204" pitchFamily="50" charset="-128"/>
              </a:rPr>
              <a:t>AI</a:t>
            </a:r>
            <a:r>
              <a:rPr kumimoji="1" lang="ja-JP" altLang="en-US" b="1">
                <a:latin typeface="メイリオ" panose="020B0604030504040204" pitchFamily="50" charset="-128"/>
                <a:ea typeface="メイリオ" panose="020B0604030504040204" pitchFamily="50" charset="-128"/>
              </a:rPr>
              <a:t>、</a:t>
            </a:r>
            <a:r>
              <a:rPr kumimoji="1" lang="en-US" altLang="ja-JP" b="1">
                <a:latin typeface="メイリオ" panose="020B0604030504040204" pitchFamily="50" charset="-128"/>
                <a:ea typeface="メイリオ" panose="020B0604030504040204" pitchFamily="50" charset="-128"/>
              </a:rPr>
              <a:t>IoT</a:t>
            </a:r>
            <a:r>
              <a:rPr kumimoji="1" lang="ja-JP" altLang="en-US" b="1">
                <a:latin typeface="メイリオ" panose="020B0604030504040204" pitchFamily="50" charset="-128"/>
                <a:ea typeface="メイリオ" panose="020B0604030504040204" pitchFamily="50" charset="-128"/>
              </a:rPr>
              <a:t>等の活用による業務負担軽減の取組の推進</a:t>
            </a:r>
            <a:r>
              <a:rPr kumimoji="1" lang="en-US" altLang="ja-JP" b="1">
                <a:latin typeface="メイリオ" panose="020B0604030504040204" pitchFamily="50" charset="-128"/>
                <a:ea typeface="メイリオ" panose="020B0604030504040204" pitchFamily="50" charset="-128"/>
              </a:rPr>
              <a:t> </a:t>
            </a:r>
            <a:endParaRPr kumimoji="1" lang="ja-JP" altLang="en-US" b="1">
              <a:latin typeface="メイリオ" panose="020B0604030504040204" pitchFamily="50" charset="-128"/>
              <a:ea typeface="メイリオ" panose="020B0604030504040204" pitchFamily="50" charset="-128"/>
            </a:endParaRPr>
          </a:p>
        </p:txBody>
      </p:sp>
      <p:sp>
        <p:nvSpPr>
          <p:cNvPr id="7" name="正方形/長方形 6">
            <a:extLst>
              <a:ext uri="{FF2B5EF4-FFF2-40B4-BE49-F238E27FC236}">
                <a16:creationId xmlns:a16="http://schemas.microsoft.com/office/drawing/2014/main" id="{1903A680-CF95-FB7F-BFB2-97F2E72BCD7F}"/>
              </a:ext>
            </a:extLst>
          </p:cNvPr>
          <p:cNvSpPr/>
          <p:nvPr/>
        </p:nvSpPr>
        <p:spPr>
          <a:xfrm>
            <a:off x="311928" y="919735"/>
            <a:ext cx="564642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AI</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IoT</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等の活用による業務負担軽減の取組の推進 </a:t>
            </a:r>
          </a:p>
        </p:txBody>
      </p:sp>
      <p:graphicFrame>
        <p:nvGraphicFramePr>
          <p:cNvPr id="2" name="表 1">
            <a:extLst>
              <a:ext uri="{FF2B5EF4-FFF2-40B4-BE49-F238E27FC236}">
                <a16:creationId xmlns:a16="http://schemas.microsoft.com/office/drawing/2014/main" id="{F051F755-7309-4D59-D843-E6D5069D601E}"/>
              </a:ext>
            </a:extLst>
          </p:cNvPr>
          <p:cNvGraphicFramePr>
            <a:graphicFrameLocks noGrp="1"/>
          </p:cNvGraphicFramePr>
          <p:nvPr/>
        </p:nvGraphicFramePr>
        <p:xfrm>
          <a:off x="297451" y="2155659"/>
          <a:ext cx="9311097" cy="4306578"/>
        </p:xfrm>
        <a:graphic>
          <a:graphicData uri="http://schemas.openxmlformats.org/drawingml/2006/table">
            <a:tbl>
              <a:tblPr firstRow="1" bandRow="1"/>
              <a:tblGrid>
                <a:gridCol w="3444657">
                  <a:extLst>
                    <a:ext uri="{9D8B030D-6E8A-4147-A177-3AD203B41FA5}">
                      <a16:colId xmlns:a16="http://schemas.microsoft.com/office/drawing/2014/main" val="3670742527"/>
                    </a:ext>
                  </a:extLst>
                </a:gridCol>
                <a:gridCol w="1173288">
                  <a:extLst>
                    <a:ext uri="{9D8B030D-6E8A-4147-A177-3AD203B41FA5}">
                      <a16:colId xmlns:a16="http://schemas.microsoft.com/office/drawing/2014/main" val="2967723645"/>
                    </a:ext>
                  </a:extLst>
                </a:gridCol>
                <a:gridCol w="1173288">
                  <a:extLst>
                    <a:ext uri="{9D8B030D-6E8A-4147-A177-3AD203B41FA5}">
                      <a16:colId xmlns:a16="http://schemas.microsoft.com/office/drawing/2014/main" val="2137469285"/>
                    </a:ext>
                  </a:extLst>
                </a:gridCol>
                <a:gridCol w="1173288">
                  <a:extLst>
                    <a:ext uri="{9D8B030D-6E8A-4147-A177-3AD203B41FA5}">
                      <a16:colId xmlns:a16="http://schemas.microsoft.com/office/drawing/2014/main" val="4040815087"/>
                    </a:ext>
                  </a:extLst>
                </a:gridCol>
                <a:gridCol w="1173288">
                  <a:extLst>
                    <a:ext uri="{9D8B030D-6E8A-4147-A177-3AD203B41FA5}">
                      <a16:colId xmlns:a16="http://schemas.microsoft.com/office/drawing/2014/main" val="2825480835"/>
                    </a:ext>
                  </a:extLst>
                </a:gridCol>
                <a:gridCol w="1173288">
                  <a:extLst>
                    <a:ext uri="{9D8B030D-6E8A-4147-A177-3AD203B41FA5}">
                      <a16:colId xmlns:a16="http://schemas.microsoft.com/office/drawing/2014/main" val="2337686148"/>
                    </a:ext>
                  </a:extLst>
                </a:gridCol>
              </a:tblGrid>
              <a:tr h="731943">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nSpc>
                          <a:spcPts val="1000"/>
                        </a:lnSpc>
                      </a:pPr>
                      <a:r>
                        <a:rPr kumimoji="1" lang="en-US" altLang="ja-JP" sz="800">
                          <a:latin typeface="メイリオ" panose="020B0604030504040204" pitchFamily="50" charset="-128"/>
                          <a:ea typeface="メイリオ" panose="020B0604030504040204" pitchFamily="50" charset="-128"/>
                        </a:rPr>
                        <a:t>※</a:t>
                      </a:r>
                      <a:r>
                        <a:rPr kumimoji="1" lang="ja-JP" altLang="en-US" sz="800">
                          <a:latin typeface="メイリオ" panose="020B0604030504040204" pitchFamily="50" charset="-128"/>
                          <a:ea typeface="メイリオ" panose="020B0604030504040204" pitchFamily="50" charset="-128"/>
                        </a:rPr>
                        <a:t>１</a:t>
                      </a:r>
                      <a:r>
                        <a:rPr kumimoji="1" lang="en-US" altLang="ja-JP" sz="800" baseline="0">
                          <a:latin typeface="メイリオ" panose="020B0604030504040204" pitchFamily="50" charset="-128"/>
                          <a:ea typeface="メイリオ" panose="020B0604030504040204" pitchFamily="50" charset="-128"/>
                        </a:rPr>
                        <a:t> </a:t>
                      </a:r>
                      <a:r>
                        <a:rPr kumimoji="1" lang="ja-JP" altLang="en-US" sz="800">
                          <a:latin typeface="メイリオ" panose="020B0604030504040204" pitchFamily="50" charset="-128"/>
                          <a:ea typeface="メイリオ" panose="020B0604030504040204" pitchFamily="50" charset="-128"/>
                        </a:rPr>
                        <a:t>３交代制勤務又は変則３交代勤務の病棟のみが対象</a:t>
                      </a:r>
                      <a:endParaRPr kumimoji="1" lang="en-US" altLang="ja-JP" sz="800">
                        <a:latin typeface="メイリオ" panose="020B0604030504040204" pitchFamily="50" charset="-128"/>
                        <a:ea typeface="メイリオ" panose="020B0604030504040204" pitchFamily="50" charset="-128"/>
                      </a:endParaRPr>
                    </a:p>
                    <a:p>
                      <a:pPr>
                        <a:lnSpc>
                          <a:spcPts val="1000"/>
                        </a:lnSpc>
                      </a:pPr>
                      <a:r>
                        <a:rPr kumimoji="1" lang="en-US" altLang="ja-JP" sz="800">
                          <a:latin typeface="メイリオ" panose="020B0604030504040204" pitchFamily="50" charset="-128"/>
                          <a:ea typeface="メイリオ" panose="020B0604030504040204" pitchFamily="50" charset="-128"/>
                        </a:rPr>
                        <a:t>※</a:t>
                      </a:r>
                      <a:r>
                        <a:rPr kumimoji="1" lang="ja-JP" altLang="en-US" sz="800">
                          <a:latin typeface="メイリオ" panose="020B0604030504040204" pitchFamily="50" charset="-128"/>
                          <a:ea typeface="メイリオ" panose="020B0604030504040204" pitchFamily="50" charset="-128"/>
                        </a:rPr>
                        <a:t>２ 夜間</a:t>
                      </a:r>
                      <a:r>
                        <a:rPr kumimoji="1" lang="en-US" altLang="ja-JP" sz="800">
                          <a:latin typeface="メイリオ" panose="020B0604030504040204" pitchFamily="50" charset="-128"/>
                          <a:ea typeface="メイリオ" panose="020B0604030504040204" pitchFamily="50" charset="-128"/>
                        </a:rPr>
                        <a:t>30</a:t>
                      </a:r>
                      <a:r>
                        <a:rPr kumimoji="1" lang="ja-JP" altLang="en-US" sz="800">
                          <a:latin typeface="メイリオ" panose="020B0604030504040204" pitchFamily="50" charset="-128"/>
                          <a:ea typeface="メイリオ" panose="020B0604030504040204" pitchFamily="50" charset="-128"/>
                        </a:rPr>
                        <a:t>・</a:t>
                      </a:r>
                      <a:r>
                        <a:rPr kumimoji="1" lang="en-US" altLang="ja-JP" sz="800">
                          <a:latin typeface="メイリオ" panose="020B0604030504040204" pitchFamily="50" charset="-128"/>
                          <a:ea typeface="メイリオ" panose="020B0604030504040204" pitchFamily="50" charset="-128"/>
                        </a:rPr>
                        <a:t>50</a:t>
                      </a:r>
                      <a:r>
                        <a:rPr kumimoji="1" lang="ja-JP" altLang="en-US" sz="800">
                          <a:latin typeface="メイリオ" panose="020B0604030504040204" pitchFamily="50" charset="-128"/>
                          <a:ea typeface="メイリオ" panose="020B0604030504040204" pitchFamily="50" charset="-128"/>
                        </a:rPr>
                        <a:t>・</a:t>
                      </a:r>
                      <a:r>
                        <a:rPr kumimoji="1" lang="en-US" altLang="ja-JP" sz="800">
                          <a:latin typeface="メイリオ" panose="020B0604030504040204" pitchFamily="50" charset="-128"/>
                          <a:ea typeface="メイリオ" panose="020B0604030504040204" pitchFamily="50" charset="-128"/>
                        </a:rPr>
                        <a:t>100</a:t>
                      </a:r>
                      <a:r>
                        <a:rPr kumimoji="1" lang="ja-JP" altLang="en-US" sz="800">
                          <a:latin typeface="メイリオ" panose="020B0604030504040204" pitchFamily="50" charset="-128"/>
                          <a:ea typeface="メイリオ" panose="020B0604030504040204" pitchFamily="50" charset="-128"/>
                        </a:rPr>
                        <a:t>対１急性期看護補助体制加算の届出が該当</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1000"/>
                        </a:lnSpc>
                      </a:pPr>
                      <a:r>
                        <a:rPr kumimoji="1" lang="ja-JP" altLang="en-US" sz="1000" b="1">
                          <a:latin typeface="メイリオ" panose="020B0604030504040204" pitchFamily="50" charset="-128"/>
                          <a:ea typeface="メイリオ" panose="020B0604030504040204" pitchFamily="50" charset="-128"/>
                        </a:rPr>
                        <a:t>看護職員夜間</a:t>
                      </a:r>
                      <a:endParaRPr kumimoji="1" lang="en-US" altLang="ja-JP" sz="1000" b="1">
                        <a:latin typeface="メイリオ" panose="020B0604030504040204" pitchFamily="50" charset="-128"/>
                        <a:ea typeface="メイリオ" panose="020B0604030504040204" pitchFamily="50" charset="-128"/>
                      </a:endParaRPr>
                    </a:p>
                    <a:p>
                      <a:pPr algn="ctr">
                        <a:lnSpc>
                          <a:spcPts val="1000"/>
                        </a:lnSpc>
                      </a:pPr>
                      <a:r>
                        <a:rPr kumimoji="1" lang="ja-JP" altLang="en-US" sz="1000" b="1">
                          <a:latin typeface="メイリオ" panose="020B0604030504040204" pitchFamily="50" charset="-128"/>
                          <a:ea typeface="メイリオ" panose="020B0604030504040204" pitchFamily="50" charset="-128"/>
                        </a:rPr>
                        <a:t>配置加算</a:t>
                      </a:r>
                      <a:endParaRPr kumimoji="1" lang="en-US" altLang="ja-JP" sz="1000" b="1">
                        <a:latin typeface="メイリオ" panose="020B0604030504040204" pitchFamily="50" charset="-128"/>
                        <a:ea typeface="メイリオ" panose="020B0604030504040204" pitchFamily="50" charset="-128"/>
                      </a:endParaRPr>
                    </a:p>
                    <a:p>
                      <a:pPr algn="ctr">
                        <a:lnSpc>
                          <a:spcPts val="1000"/>
                        </a:lnSpc>
                      </a:pPr>
                      <a:r>
                        <a:rPr kumimoji="1" lang="en-US" altLang="ja-JP" sz="700">
                          <a:latin typeface="メイリオ" panose="020B0604030504040204" pitchFamily="50" charset="-128"/>
                          <a:ea typeface="メイリオ" panose="020B0604030504040204" pitchFamily="50" charset="-128"/>
                        </a:rPr>
                        <a:t>12</a:t>
                      </a:r>
                      <a:r>
                        <a:rPr kumimoji="1" lang="ja-JP" altLang="en-US" sz="700">
                          <a:latin typeface="メイリオ" panose="020B0604030504040204" pitchFamily="50" charset="-128"/>
                          <a:ea typeface="メイリオ" panose="020B0604030504040204" pitchFamily="50" charset="-128"/>
                        </a:rPr>
                        <a:t>対１加算１</a:t>
                      </a:r>
                      <a:endParaRPr kumimoji="1" lang="en-US" altLang="ja-JP" sz="700">
                        <a:latin typeface="メイリオ" panose="020B0604030504040204" pitchFamily="50" charset="-128"/>
                        <a:ea typeface="メイリオ" panose="020B0604030504040204" pitchFamily="50" charset="-128"/>
                      </a:endParaRPr>
                    </a:p>
                    <a:p>
                      <a:pPr algn="ctr">
                        <a:lnSpc>
                          <a:spcPts val="1000"/>
                        </a:lnSpc>
                      </a:pPr>
                      <a:r>
                        <a:rPr kumimoji="1" lang="en-US" altLang="ja-JP" sz="700">
                          <a:latin typeface="メイリオ" panose="020B0604030504040204" pitchFamily="50" charset="-128"/>
                          <a:ea typeface="メイリオ" panose="020B0604030504040204" pitchFamily="50" charset="-128"/>
                        </a:rPr>
                        <a:t>16</a:t>
                      </a:r>
                      <a:r>
                        <a:rPr kumimoji="1" lang="ja-JP" altLang="en-US" sz="700">
                          <a:latin typeface="メイリオ" panose="020B0604030504040204" pitchFamily="50" charset="-128"/>
                          <a:ea typeface="メイリオ" panose="020B0604030504040204" pitchFamily="50" charset="-128"/>
                        </a:rPr>
                        <a:t>対１加算１</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AF9FE"/>
                    </a:solidFill>
                  </a:tcPr>
                </a:tc>
                <a:tc>
                  <a:txBody>
                    <a:bodyPr/>
                    <a:lstStyle/>
                    <a:p>
                      <a:pPr algn="ctr">
                        <a:lnSpc>
                          <a:spcPts val="1000"/>
                        </a:lnSpc>
                      </a:pPr>
                      <a:r>
                        <a:rPr kumimoji="1" lang="ja-JP" altLang="en-US" sz="1000" b="1">
                          <a:latin typeface="メイリオ" panose="020B0604030504040204" pitchFamily="50" charset="-128"/>
                          <a:ea typeface="メイリオ" panose="020B0604030504040204" pitchFamily="50" charset="-128"/>
                        </a:rPr>
                        <a:t>夜間看護体制</a:t>
                      </a:r>
                      <a:endParaRPr kumimoji="1" lang="en-US" altLang="ja-JP" sz="1000" b="1">
                        <a:latin typeface="メイリオ" panose="020B0604030504040204" pitchFamily="50" charset="-128"/>
                        <a:ea typeface="メイリオ" panose="020B0604030504040204" pitchFamily="50" charset="-128"/>
                      </a:endParaRPr>
                    </a:p>
                    <a:p>
                      <a:pPr algn="ctr">
                        <a:lnSpc>
                          <a:spcPts val="1000"/>
                        </a:lnSpc>
                      </a:pPr>
                      <a:r>
                        <a:rPr kumimoji="1" lang="ja-JP" altLang="en-US" sz="1000" b="1">
                          <a:latin typeface="メイリオ" panose="020B0604030504040204" pitchFamily="50" charset="-128"/>
                          <a:ea typeface="メイリオ" panose="020B0604030504040204" pitchFamily="50" charset="-128"/>
                        </a:rPr>
                        <a:t>加算</a:t>
                      </a:r>
                      <a:endParaRPr kumimoji="1" lang="en-US" altLang="ja-JP" sz="1000" b="1">
                        <a:latin typeface="メイリオ" panose="020B0604030504040204" pitchFamily="50" charset="-128"/>
                        <a:ea typeface="メイリオ" panose="020B0604030504040204" pitchFamily="50" charset="-128"/>
                      </a:endParaRPr>
                    </a:p>
                    <a:p>
                      <a:pPr algn="ctr">
                        <a:lnSpc>
                          <a:spcPts val="1000"/>
                        </a:lnSpc>
                      </a:pPr>
                      <a:r>
                        <a:rPr kumimoji="1" lang="ja-JP" altLang="en-US" sz="700">
                          <a:latin typeface="メイリオ" panose="020B0604030504040204" pitchFamily="50" charset="-128"/>
                          <a:ea typeface="メイリオ" panose="020B0604030504040204" pitchFamily="50" charset="-128"/>
                        </a:rPr>
                        <a:t>急性期看護補助体制加算</a:t>
                      </a:r>
                      <a:endParaRPr kumimoji="1" lang="en-US" altLang="ja-JP" sz="700">
                        <a:latin typeface="メイリオ" panose="020B0604030504040204" pitchFamily="50" charset="-128"/>
                        <a:ea typeface="メイリオ" panose="020B0604030504040204" pitchFamily="50" charset="-128"/>
                      </a:endParaRPr>
                    </a:p>
                    <a:p>
                      <a:pPr algn="ctr">
                        <a:lnSpc>
                          <a:spcPts val="1000"/>
                        </a:lnSpc>
                      </a:pPr>
                      <a:r>
                        <a:rPr kumimoji="1" lang="ja-JP" altLang="en-US" sz="700">
                          <a:latin typeface="メイリオ" panose="020B0604030504040204" pitchFamily="50" charset="-128"/>
                          <a:ea typeface="メイリオ" panose="020B0604030504040204" pitchFamily="50" charset="-128"/>
                        </a:rPr>
                        <a:t>の注加算</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AF9FE"/>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1000"/>
                        </a:lnSpc>
                      </a:pPr>
                      <a:r>
                        <a:rPr kumimoji="1" lang="ja-JP" altLang="en-US" sz="1000" b="1">
                          <a:latin typeface="メイリオ" panose="020B0604030504040204" pitchFamily="50" charset="-128"/>
                          <a:ea typeface="メイリオ" panose="020B0604030504040204" pitchFamily="50" charset="-128"/>
                        </a:rPr>
                        <a:t>夜間看護体制</a:t>
                      </a:r>
                      <a:endParaRPr kumimoji="1" lang="en-US" altLang="ja-JP" sz="1000" b="1">
                        <a:latin typeface="メイリオ" panose="020B0604030504040204" pitchFamily="50" charset="-128"/>
                        <a:ea typeface="メイリオ" panose="020B0604030504040204" pitchFamily="50" charset="-128"/>
                      </a:endParaRPr>
                    </a:p>
                    <a:p>
                      <a:pPr algn="ctr">
                        <a:lnSpc>
                          <a:spcPts val="1000"/>
                        </a:lnSpc>
                      </a:pPr>
                      <a:r>
                        <a:rPr kumimoji="1" lang="ja-JP" altLang="en-US" sz="1000" b="1">
                          <a:latin typeface="メイリオ" panose="020B0604030504040204" pitchFamily="50" charset="-128"/>
                          <a:ea typeface="メイリオ" panose="020B0604030504040204" pitchFamily="50" charset="-128"/>
                        </a:rPr>
                        <a:t>加算</a:t>
                      </a:r>
                      <a:endParaRPr kumimoji="1" lang="en-US" altLang="ja-JP" sz="1000" b="1">
                        <a:latin typeface="メイリオ" panose="020B0604030504040204" pitchFamily="50" charset="-128"/>
                        <a:ea typeface="メイリオ" panose="020B0604030504040204" pitchFamily="50" charset="-128"/>
                      </a:endParaRPr>
                    </a:p>
                    <a:p>
                      <a:pPr algn="ctr">
                        <a:lnSpc>
                          <a:spcPts val="1000"/>
                        </a:lnSpc>
                      </a:pPr>
                      <a:r>
                        <a:rPr kumimoji="1" lang="ja-JP" altLang="en-US" sz="700">
                          <a:latin typeface="メイリオ" panose="020B0604030504040204" pitchFamily="50" charset="-128"/>
                          <a:ea typeface="メイリオ" panose="020B0604030504040204" pitchFamily="50" charset="-128"/>
                        </a:rPr>
                        <a:t>看護補助加算の注加算</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AF9FE"/>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1000"/>
                        </a:lnSpc>
                      </a:pPr>
                      <a:r>
                        <a:rPr kumimoji="1" lang="ja-JP" altLang="en-US" sz="1000" b="1">
                          <a:latin typeface="メイリオ" panose="020B0604030504040204" pitchFamily="50" charset="-128"/>
                          <a:ea typeface="メイリオ" panose="020B0604030504040204" pitchFamily="50" charset="-128"/>
                        </a:rPr>
                        <a:t>夜間看護体制</a:t>
                      </a:r>
                      <a:endParaRPr kumimoji="1" lang="en-US" altLang="ja-JP" sz="1000" b="1">
                        <a:latin typeface="メイリオ" panose="020B0604030504040204" pitchFamily="50" charset="-128"/>
                        <a:ea typeface="メイリオ" panose="020B0604030504040204" pitchFamily="50" charset="-128"/>
                      </a:endParaRPr>
                    </a:p>
                    <a:p>
                      <a:pPr algn="ctr">
                        <a:lnSpc>
                          <a:spcPts val="1000"/>
                        </a:lnSpc>
                      </a:pPr>
                      <a:r>
                        <a:rPr kumimoji="1" lang="ja-JP" altLang="en-US" sz="1000" b="1">
                          <a:latin typeface="メイリオ" panose="020B0604030504040204" pitchFamily="50" charset="-128"/>
                          <a:ea typeface="メイリオ" panose="020B0604030504040204" pitchFamily="50" charset="-128"/>
                        </a:rPr>
                        <a:t>加算</a:t>
                      </a:r>
                      <a:endParaRPr kumimoji="1" lang="en-US" altLang="ja-JP" sz="1000" b="1">
                        <a:latin typeface="メイリオ" panose="020B0604030504040204" pitchFamily="50" charset="-128"/>
                        <a:ea typeface="メイリオ" panose="020B0604030504040204" pitchFamily="50" charset="-128"/>
                      </a:endParaRPr>
                    </a:p>
                    <a:p>
                      <a:pPr algn="ctr">
                        <a:lnSpc>
                          <a:spcPts val="1000"/>
                        </a:lnSpc>
                      </a:pPr>
                      <a:r>
                        <a:rPr kumimoji="1" lang="ja-JP" altLang="en-US" sz="700">
                          <a:latin typeface="メイリオ" panose="020B0604030504040204" pitchFamily="50" charset="-128"/>
                          <a:ea typeface="メイリオ" panose="020B0604030504040204" pitchFamily="50" charset="-128"/>
                        </a:rPr>
                        <a:t>障害者施設等入院基本料</a:t>
                      </a:r>
                      <a:endParaRPr kumimoji="1" lang="en-US" altLang="ja-JP" sz="700">
                        <a:latin typeface="メイリオ" panose="020B0604030504040204" pitchFamily="50" charset="-128"/>
                        <a:ea typeface="メイリオ" panose="020B0604030504040204" pitchFamily="50" charset="-128"/>
                      </a:endParaRPr>
                    </a:p>
                    <a:p>
                      <a:pPr algn="ctr">
                        <a:lnSpc>
                          <a:spcPts val="1000"/>
                        </a:lnSpc>
                      </a:pPr>
                      <a:r>
                        <a:rPr kumimoji="1" lang="ja-JP" altLang="en-US" sz="700">
                          <a:latin typeface="メイリオ" panose="020B0604030504040204" pitchFamily="50" charset="-128"/>
                          <a:ea typeface="メイリオ" panose="020B0604030504040204" pitchFamily="50" charset="-128"/>
                        </a:rPr>
                        <a:t>の注加算</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AF9FE"/>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1000"/>
                        </a:lnSpc>
                      </a:pPr>
                      <a:r>
                        <a:rPr kumimoji="1" lang="ja-JP" altLang="en-US" sz="1000" b="1">
                          <a:solidFill>
                            <a:schemeClr val="tx1"/>
                          </a:solidFill>
                          <a:latin typeface="メイリオ" panose="020B0604030504040204" pitchFamily="50" charset="-128"/>
                          <a:ea typeface="メイリオ" panose="020B0604030504040204" pitchFamily="50" charset="-128"/>
                        </a:rPr>
                        <a:t>看護職員夜間</a:t>
                      </a:r>
                      <a:endParaRPr kumimoji="1" lang="en-US" altLang="ja-JP" sz="1000" b="1">
                        <a:solidFill>
                          <a:schemeClr val="tx1"/>
                        </a:solidFill>
                        <a:latin typeface="メイリオ" panose="020B0604030504040204" pitchFamily="50" charset="-128"/>
                        <a:ea typeface="メイリオ" panose="020B0604030504040204" pitchFamily="50" charset="-128"/>
                      </a:endParaRPr>
                    </a:p>
                    <a:p>
                      <a:pPr algn="ctr">
                        <a:lnSpc>
                          <a:spcPts val="1000"/>
                        </a:lnSpc>
                      </a:pPr>
                      <a:r>
                        <a:rPr kumimoji="1" lang="ja-JP" altLang="en-US" sz="1000" b="1">
                          <a:solidFill>
                            <a:schemeClr val="tx1"/>
                          </a:solidFill>
                          <a:latin typeface="メイリオ" panose="020B0604030504040204" pitchFamily="50" charset="-128"/>
                          <a:ea typeface="メイリオ" panose="020B0604030504040204" pitchFamily="50" charset="-128"/>
                        </a:rPr>
                        <a:t>配置加算</a:t>
                      </a:r>
                      <a:endParaRPr kumimoji="1" lang="en-US" altLang="ja-JP" sz="1000" b="1">
                        <a:solidFill>
                          <a:schemeClr val="tx1"/>
                        </a:solidFill>
                        <a:latin typeface="メイリオ" panose="020B0604030504040204" pitchFamily="50" charset="-128"/>
                        <a:ea typeface="メイリオ" panose="020B0604030504040204" pitchFamily="50" charset="-128"/>
                      </a:endParaRPr>
                    </a:p>
                    <a:p>
                      <a:pPr algn="ctr">
                        <a:lnSpc>
                          <a:spcPts val="1000"/>
                        </a:lnSpc>
                      </a:pPr>
                      <a:r>
                        <a:rPr kumimoji="1" lang="ja-JP" altLang="en-US" sz="700" b="0" u="none">
                          <a:solidFill>
                            <a:schemeClr val="tx1"/>
                          </a:solidFill>
                          <a:latin typeface="メイリオ" panose="020B0604030504040204" pitchFamily="50" charset="-128"/>
                          <a:ea typeface="メイリオ" panose="020B0604030504040204" pitchFamily="50" charset="-128"/>
                        </a:rPr>
                        <a:t>精神科救急急性期医療入院料</a:t>
                      </a:r>
                      <a:r>
                        <a:rPr kumimoji="1" lang="ja-JP" altLang="en-US" sz="700">
                          <a:solidFill>
                            <a:schemeClr val="tx1"/>
                          </a:solidFill>
                          <a:latin typeface="メイリオ" panose="020B0604030504040204" pitchFamily="50" charset="-128"/>
                          <a:ea typeface="メイリオ" panose="020B0604030504040204" pitchFamily="50" charset="-128"/>
                        </a:rPr>
                        <a:t>、精神科救急・合併症入院料の注加算</a:t>
                      </a: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AF9FE"/>
                    </a:solidFill>
                  </a:tcPr>
                </a:tc>
                <a:extLst>
                  <a:ext uri="{0D108BD9-81ED-4DB2-BD59-A6C34878D82A}">
                    <a16:rowId xmlns:a16="http://schemas.microsoft.com/office/drawing/2014/main" val="2624799533"/>
                  </a:ext>
                </a:extLst>
              </a:tr>
              <a:tr h="214527">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250825" indent="-250825">
                        <a:lnSpc>
                          <a:spcPts val="900"/>
                        </a:lnSpc>
                      </a:pPr>
                      <a:r>
                        <a:rPr kumimoji="1" lang="ja-JP" altLang="en-US" sz="1000" b="1">
                          <a:solidFill>
                            <a:schemeClr val="tx1"/>
                          </a:solidFill>
                          <a:latin typeface="メイリオ" panose="020B0604030504040204" pitchFamily="50" charset="-128"/>
                          <a:ea typeface="メイリオ" panose="020B0604030504040204" pitchFamily="50" charset="-128"/>
                        </a:rPr>
                        <a:t>満たす必要がある項目数</a:t>
                      </a:r>
                      <a:r>
                        <a:rPr kumimoji="1" lang="ja-JP" altLang="en-US" sz="1000" b="1" u="sng">
                          <a:solidFill>
                            <a:schemeClr val="tx1"/>
                          </a:solidFill>
                          <a:latin typeface="メイリオ" panose="020B0604030504040204" pitchFamily="50" charset="-128"/>
                          <a:ea typeface="メイリオ" panose="020B0604030504040204" pitchFamily="50" charset="-128"/>
                        </a:rPr>
                        <a:t>（ア又はウを含むこと）</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AF9FE"/>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b="1">
                          <a:latin typeface="メイリオ" panose="020B0604030504040204" pitchFamily="50" charset="-128"/>
                          <a:ea typeface="メイリオ" panose="020B0604030504040204" pitchFamily="50" charset="-128"/>
                        </a:rPr>
                        <a:t>４項目以上</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AF9FE"/>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b="1">
                          <a:latin typeface="メイリオ" panose="020B0604030504040204" pitchFamily="50" charset="-128"/>
                          <a:ea typeface="メイリオ" panose="020B0604030504040204" pitchFamily="50" charset="-128"/>
                        </a:rPr>
                        <a:t>３項目以上</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AF9FE"/>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b="1">
                          <a:latin typeface="メイリオ" panose="020B0604030504040204" pitchFamily="50" charset="-128"/>
                          <a:ea typeface="メイリオ" panose="020B0604030504040204" pitchFamily="50" charset="-128"/>
                        </a:rPr>
                        <a:t>４項目以上</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AF9FE"/>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b="1">
                          <a:latin typeface="メイリオ" panose="020B0604030504040204" pitchFamily="50" charset="-128"/>
                          <a:ea typeface="メイリオ" panose="020B0604030504040204" pitchFamily="50" charset="-128"/>
                        </a:rPr>
                        <a:t>４項目以上</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AF9FE"/>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b="1" u="none">
                          <a:solidFill>
                            <a:schemeClr val="tx1"/>
                          </a:solidFill>
                          <a:latin typeface="メイリオ" panose="020B0604030504040204" pitchFamily="50" charset="-128"/>
                          <a:ea typeface="メイリオ" panose="020B0604030504040204" pitchFamily="50" charset="-128"/>
                        </a:rPr>
                        <a:t>３</a:t>
                      </a:r>
                      <a:r>
                        <a:rPr kumimoji="1" lang="ja-JP" altLang="en-US" sz="1000" b="1">
                          <a:solidFill>
                            <a:schemeClr val="tx1"/>
                          </a:solidFill>
                          <a:latin typeface="メイリオ" panose="020B0604030504040204" pitchFamily="50" charset="-128"/>
                          <a:ea typeface="メイリオ" panose="020B0604030504040204" pitchFamily="50" charset="-128"/>
                        </a:rPr>
                        <a:t>項目以上</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AF9FE"/>
                    </a:solidFill>
                  </a:tcPr>
                </a:tc>
                <a:extLst>
                  <a:ext uri="{0D108BD9-81ED-4DB2-BD59-A6C34878D82A}">
                    <a16:rowId xmlns:a16="http://schemas.microsoft.com/office/drawing/2014/main" val="4150526109"/>
                  </a:ext>
                </a:extLst>
              </a:tr>
              <a:tr h="288000">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250825" indent="-250825">
                        <a:lnSpc>
                          <a:spcPts val="900"/>
                        </a:lnSpc>
                      </a:pPr>
                      <a:r>
                        <a:rPr kumimoji="1" lang="ja-JP" altLang="en-US" sz="1000" b="0" u="none">
                          <a:solidFill>
                            <a:schemeClr val="tx1"/>
                          </a:solidFill>
                          <a:latin typeface="メイリオ" panose="020B0604030504040204" pitchFamily="50" charset="-128"/>
                          <a:ea typeface="メイリオ" panose="020B0604030504040204" pitchFamily="50" charset="-128"/>
                        </a:rPr>
                        <a:t>ア　</a:t>
                      </a:r>
                      <a:r>
                        <a:rPr kumimoji="1" lang="en-US" altLang="ja-JP" sz="1000" b="0" u="none">
                          <a:solidFill>
                            <a:schemeClr val="tx1"/>
                          </a:solidFill>
                          <a:latin typeface="メイリオ" panose="020B0604030504040204" pitchFamily="50" charset="-128"/>
                          <a:ea typeface="メイリオ" panose="020B0604030504040204" pitchFamily="50" charset="-128"/>
                        </a:rPr>
                        <a:t>11</a:t>
                      </a:r>
                      <a:r>
                        <a:rPr kumimoji="1" lang="ja-JP" altLang="en-US" sz="1000" b="0" u="none">
                          <a:solidFill>
                            <a:schemeClr val="tx1"/>
                          </a:solidFill>
                          <a:latin typeface="メイリオ" panose="020B0604030504040204" pitchFamily="50" charset="-128"/>
                          <a:ea typeface="メイリオ" panose="020B0604030504040204" pitchFamily="50" charset="-128"/>
                        </a:rPr>
                        <a:t>時間以上の勤務間隔の確保</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b="0" u="none">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b="0" u="none">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b="0" u="none">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90570" rtl="0" eaLnBrk="1" fontAlgn="auto" latinLnBrk="0" hangingPunct="1">
                        <a:lnSpc>
                          <a:spcPts val="900"/>
                        </a:lnSpc>
                        <a:spcBef>
                          <a:spcPts val="0"/>
                        </a:spcBef>
                        <a:spcAft>
                          <a:spcPts val="0"/>
                        </a:spcAft>
                        <a:buClrTx/>
                        <a:buSzTx/>
                        <a:buFontTx/>
                        <a:buNone/>
                        <a:tabLst/>
                        <a:defRPr/>
                      </a:pPr>
                      <a:r>
                        <a:rPr kumimoji="1" lang="ja-JP" altLang="en-US" sz="1000" b="0" u="none">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b="0" u="none">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5258272"/>
                  </a:ext>
                </a:extLst>
              </a:tr>
              <a:tr h="288000">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250825" indent="-250825" algn="l">
                        <a:lnSpc>
                          <a:spcPts val="900"/>
                        </a:lnSpc>
                      </a:pPr>
                      <a:r>
                        <a:rPr kumimoji="1" lang="ja-JP" altLang="en-US" sz="1000">
                          <a:solidFill>
                            <a:schemeClr val="tx1"/>
                          </a:solidFill>
                          <a:latin typeface="メイリオ" panose="020B0604030504040204" pitchFamily="50" charset="-128"/>
                          <a:ea typeface="メイリオ" panose="020B0604030504040204" pitchFamily="50" charset="-128"/>
                        </a:rPr>
                        <a:t>イ　正循環の交代周期の確保（</a:t>
                      </a:r>
                      <a:r>
                        <a:rPr kumimoji="1" lang="en-US" altLang="ja-JP" sz="1000">
                          <a:solidFill>
                            <a:schemeClr val="tx1"/>
                          </a:solidFill>
                          <a:latin typeface="メイリオ" panose="020B0604030504040204" pitchFamily="50" charset="-128"/>
                          <a:ea typeface="メイリオ" panose="020B0604030504040204" pitchFamily="50" charset="-128"/>
                        </a:rPr>
                        <a:t>※</a:t>
                      </a:r>
                      <a:r>
                        <a:rPr kumimoji="1" lang="ja-JP" altLang="en-US" sz="1000">
                          <a:solidFill>
                            <a:schemeClr val="tx1"/>
                          </a:solidFill>
                          <a:latin typeface="メイリオ" panose="020B0604030504040204" pitchFamily="50" charset="-128"/>
                          <a:ea typeface="メイリオ" panose="020B0604030504040204" pitchFamily="50" charset="-128"/>
                        </a:rPr>
                        <a:t>１）</a:t>
                      </a:r>
                      <a:endParaRPr kumimoji="1" lang="en-US" altLang="ja-JP" sz="1000">
                        <a:solidFill>
                          <a:schemeClr val="tx1"/>
                        </a:solidFill>
                        <a:latin typeface="メイリオ" panose="020B0604030504040204" pitchFamily="50" charset="-128"/>
                        <a:ea typeface="メイリオ"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u="none">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u="none">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u="none">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90570" rtl="0" eaLnBrk="1" fontAlgn="auto" latinLnBrk="0" hangingPunct="1">
                        <a:lnSpc>
                          <a:spcPts val="900"/>
                        </a:lnSpc>
                        <a:spcBef>
                          <a:spcPts val="0"/>
                        </a:spcBef>
                        <a:spcAft>
                          <a:spcPts val="0"/>
                        </a:spcAft>
                        <a:buClrTx/>
                        <a:buSzTx/>
                        <a:buFontTx/>
                        <a:buNone/>
                        <a:tabLst/>
                        <a:defRPr/>
                      </a:pPr>
                      <a:r>
                        <a:rPr kumimoji="1" lang="ja-JP" altLang="en-US" sz="1000" u="none">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u="none">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0273355"/>
                  </a:ext>
                </a:extLst>
              </a:tr>
              <a:tr h="288000">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254000" indent="-254000">
                        <a:lnSpc>
                          <a:spcPts val="900"/>
                        </a:lnSpc>
                      </a:pPr>
                      <a:r>
                        <a:rPr kumimoji="1" lang="ja-JP" altLang="en-US" sz="1000" b="0" u="none">
                          <a:solidFill>
                            <a:schemeClr val="tx1"/>
                          </a:solidFill>
                          <a:latin typeface="メイリオ" panose="020B0604030504040204" pitchFamily="50" charset="-128"/>
                          <a:ea typeface="メイリオ" panose="020B0604030504040204" pitchFamily="50" charset="-128"/>
                        </a:rPr>
                        <a:t>ウ　夜勤の連続回数が２連続（２回）まで</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i="0" u="none">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i="0" u="none">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i="0" u="none">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90570" rtl="0" eaLnBrk="1" fontAlgn="auto" latinLnBrk="0" hangingPunct="1">
                        <a:lnSpc>
                          <a:spcPts val="900"/>
                        </a:lnSpc>
                        <a:spcBef>
                          <a:spcPts val="0"/>
                        </a:spcBef>
                        <a:spcAft>
                          <a:spcPts val="0"/>
                        </a:spcAft>
                        <a:buClrTx/>
                        <a:buSzTx/>
                        <a:buFontTx/>
                        <a:buNone/>
                        <a:tabLst/>
                        <a:defRPr/>
                      </a:pPr>
                      <a:r>
                        <a:rPr kumimoji="1" lang="ja-JP" altLang="en-US" sz="1000" i="0" u="none">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i="0" u="none">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9458169"/>
                  </a:ext>
                </a:extLst>
              </a:tr>
              <a:tr h="288000">
                <a:tc>
                  <a:txBody>
                    <a:bodyPr/>
                    <a:lstStyle/>
                    <a:p>
                      <a:pPr marL="254000" indent="-254000">
                        <a:lnSpc>
                          <a:spcPts val="900"/>
                        </a:lnSpc>
                      </a:pPr>
                      <a:r>
                        <a:rPr kumimoji="1" lang="ja-JP" altLang="en-US" sz="1000">
                          <a:solidFill>
                            <a:schemeClr val="tx1"/>
                          </a:solidFill>
                          <a:latin typeface="メイリオ" panose="020B0604030504040204" pitchFamily="50" charset="-128"/>
                          <a:ea typeface="メイリオ" panose="020B0604030504040204" pitchFamily="50" charset="-128"/>
                        </a:rPr>
                        <a:t>エ　</a:t>
                      </a:r>
                      <a:r>
                        <a:rPr kumimoji="1" lang="ja-JP" altLang="en-US" sz="1000" b="0" u="none">
                          <a:solidFill>
                            <a:schemeClr val="tx1"/>
                          </a:solidFill>
                          <a:latin typeface="メイリオ" panose="020B0604030504040204" pitchFamily="50" charset="-128"/>
                          <a:ea typeface="メイリオ" panose="020B0604030504040204" pitchFamily="50" charset="-128"/>
                        </a:rPr>
                        <a:t>夜勤後の暦日の休日確保</a:t>
                      </a:r>
                      <a:r>
                        <a:rPr kumimoji="1" lang="ja-JP" altLang="en-US" sz="1000" b="0" u="none" baseline="0">
                          <a:solidFill>
                            <a:schemeClr val="tx1"/>
                          </a:solidFill>
                          <a:latin typeface="メイリオ" panose="020B0604030504040204" pitchFamily="50" charset="-128"/>
                          <a:ea typeface="メイリオ" panose="020B0604030504040204" pitchFamily="50" charset="-128"/>
                        </a:rPr>
                        <a:t> </a:t>
                      </a:r>
                      <a:endParaRPr kumimoji="1" lang="ja-JP" altLang="en-US" sz="1000" b="0" u="none">
                        <a:solidFill>
                          <a:schemeClr val="tx1"/>
                        </a:solidFill>
                        <a:latin typeface="メイリオ" panose="020B0604030504040204" pitchFamily="50" charset="-128"/>
                        <a:ea typeface="メイリオ"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848277"/>
                  </a:ext>
                </a:extLst>
              </a:tr>
              <a:tr h="288000">
                <a:tc>
                  <a:txBody>
                    <a:bodyPr/>
                    <a:lstStyle/>
                    <a:p>
                      <a:pPr marL="254000" marR="0" lvl="0" indent="-254000" algn="l" defTabSz="742950" rtl="0" eaLnBrk="1" fontAlgn="auto" latinLnBrk="0" hangingPunct="1">
                        <a:lnSpc>
                          <a:spcPts val="900"/>
                        </a:lnSpc>
                        <a:spcBef>
                          <a:spcPts val="0"/>
                        </a:spcBef>
                        <a:spcAft>
                          <a:spcPts val="0"/>
                        </a:spcAft>
                        <a:buClrTx/>
                        <a:buSzTx/>
                        <a:buFontTx/>
                        <a:buNone/>
                        <a:tabLst/>
                        <a:defRPr/>
                      </a:pPr>
                      <a:r>
                        <a:rPr kumimoji="1" lang="ja-JP" altLang="en-US" sz="1000">
                          <a:solidFill>
                            <a:schemeClr val="tx1"/>
                          </a:solidFill>
                          <a:latin typeface="メイリオ" panose="020B0604030504040204" pitchFamily="50" charset="-128"/>
                          <a:ea typeface="メイリオ" panose="020B0604030504040204" pitchFamily="50" charset="-128"/>
                        </a:rPr>
                        <a:t>オ　</a:t>
                      </a:r>
                      <a:r>
                        <a:rPr kumimoji="1" lang="ja-JP" altLang="en-US" sz="1000" b="0" u="none">
                          <a:solidFill>
                            <a:schemeClr val="tx1"/>
                          </a:solidFill>
                          <a:latin typeface="メイリオ" panose="020B0604030504040204" pitchFamily="50" charset="-128"/>
                          <a:ea typeface="メイリオ" panose="020B0604030504040204" pitchFamily="50" charset="-128"/>
                        </a:rPr>
                        <a:t>夜勤帯のニーズに対応した柔軟な勤務体制の工夫 </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90865477"/>
                  </a:ext>
                </a:extLst>
              </a:tr>
              <a:tr h="288000">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92075" marR="0" lvl="0" indent="-92075" algn="l" defTabSz="914400" rtl="0" eaLnBrk="1" fontAlgn="auto" latinLnBrk="0" hangingPunct="1">
                        <a:lnSpc>
                          <a:spcPts val="900"/>
                        </a:lnSpc>
                        <a:spcBef>
                          <a:spcPts val="0"/>
                        </a:spcBef>
                        <a:spcAft>
                          <a:spcPts val="0"/>
                        </a:spcAft>
                        <a:buClrTx/>
                        <a:buSzTx/>
                        <a:buFontTx/>
                        <a:buNone/>
                        <a:tabLst/>
                        <a:defRPr/>
                      </a:pPr>
                      <a:r>
                        <a:rPr kumimoji="1" lang="ja-JP" altLang="en-US" sz="1000">
                          <a:solidFill>
                            <a:schemeClr val="tx1"/>
                          </a:solidFill>
                          <a:latin typeface="メイリオ" panose="020B0604030504040204" pitchFamily="50" charset="-128"/>
                          <a:ea typeface="メイリオ" panose="020B0604030504040204" pitchFamily="50" charset="-128"/>
                        </a:rPr>
                        <a:t>カ　夜間を含めた各部署の業務量を把握・調整する</a:t>
                      </a:r>
                      <a:endParaRPr kumimoji="1" lang="en-US" altLang="ja-JP" sz="1000">
                        <a:solidFill>
                          <a:schemeClr val="tx1"/>
                        </a:solidFill>
                        <a:latin typeface="メイリオ" panose="020B0604030504040204" pitchFamily="50" charset="-128"/>
                        <a:ea typeface="メイリオ" panose="020B0604030504040204" pitchFamily="50" charset="-128"/>
                      </a:endParaRPr>
                    </a:p>
                    <a:p>
                      <a:pPr marL="92075" marR="0" lvl="0" indent="-92075" algn="l" defTabSz="914400" rtl="0" eaLnBrk="1" fontAlgn="auto" latinLnBrk="0" hangingPunct="1">
                        <a:lnSpc>
                          <a:spcPts val="900"/>
                        </a:lnSpc>
                        <a:spcBef>
                          <a:spcPts val="0"/>
                        </a:spcBef>
                        <a:spcAft>
                          <a:spcPts val="0"/>
                        </a:spcAft>
                        <a:buClrTx/>
                        <a:buSzTx/>
                        <a:buFontTx/>
                        <a:buNone/>
                        <a:tabLst/>
                        <a:defRPr/>
                      </a:pPr>
                      <a:r>
                        <a:rPr kumimoji="1" lang="ja-JP" altLang="en-US" sz="1000">
                          <a:solidFill>
                            <a:schemeClr val="tx1"/>
                          </a:solidFill>
                          <a:latin typeface="メイリオ" panose="020B0604030504040204" pitchFamily="50" charset="-128"/>
                          <a:ea typeface="メイリオ" panose="020B0604030504040204" pitchFamily="50" charset="-128"/>
                        </a:rPr>
                        <a:t>　　システムの構築</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90570" rtl="0" eaLnBrk="1" fontAlgn="auto" latinLnBrk="0" hangingPunct="1">
                        <a:lnSpc>
                          <a:spcPts val="900"/>
                        </a:lnSpc>
                        <a:spcBef>
                          <a:spcPts val="0"/>
                        </a:spcBef>
                        <a:spcAft>
                          <a:spcPts val="0"/>
                        </a:spcAft>
                        <a:buClrTx/>
                        <a:buSzTx/>
                        <a:buFontTx/>
                        <a:buNone/>
                        <a:tabLst/>
                        <a:defRPr/>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814416"/>
                  </a:ext>
                </a:extLst>
              </a:tr>
              <a:tr h="288000">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254000" indent="-254000">
                        <a:lnSpc>
                          <a:spcPts val="900"/>
                        </a:lnSpc>
                      </a:pPr>
                      <a:r>
                        <a:rPr kumimoji="1" lang="ja-JP" altLang="en-US" sz="1000">
                          <a:solidFill>
                            <a:schemeClr val="tx1"/>
                          </a:solidFill>
                          <a:latin typeface="メイリオ" panose="020B0604030504040204" pitchFamily="50" charset="-128"/>
                          <a:ea typeface="メイリオ" panose="020B0604030504040204" pitchFamily="50" charset="-128"/>
                        </a:rPr>
                        <a:t>キ　看護補助業務のうち５割以上が療養生活上の世話</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endParaRPr kumimoji="1" lang="ja-JP" altLang="en-US" sz="1000">
                        <a:latin typeface="メイリオ" panose="020B0604030504040204" pitchFamily="50" charset="-128"/>
                        <a:ea typeface="メイリオ"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endParaRPr kumimoji="1" lang="ja-JP" altLang="en-US" sz="1000">
                        <a:latin typeface="メイリオ" panose="020B0604030504040204" pitchFamily="50" charset="-128"/>
                        <a:ea typeface="メイリオ"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endParaRPr kumimoji="1" lang="ja-JP" altLang="en-US" sz="1000">
                        <a:latin typeface="メイリオ" panose="020B0604030504040204" pitchFamily="50" charset="-128"/>
                        <a:ea typeface="メイリオ"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ap="flat" cmpd="sng" algn="ctr">
                      <a:solidFill>
                        <a:sysClr val="windowText" lastClr="000000"/>
                      </a:solidFill>
                      <a:prstDash val="solid"/>
                      <a:round/>
                      <a:headEnd type="none" w="med" len="med"/>
                      <a:tailEnd type="none" w="med" len="med"/>
                    </a:lnTlToBr>
                    <a:lnBlToTr w="12700" cmpd="sng">
                      <a:noFill/>
                      <a:prstDash val="solid"/>
                    </a:lnBlToTr>
                    <a:noFill/>
                  </a:tcPr>
                </a:tc>
                <a:extLst>
                  <a:ext uri="{0D108BD9-81ED-4DB2-BD59-A6C34878D82A}">
                    <a16:rowId xmlns:a16="http://schemas.microsoft.com/office/drawing/2014/main" val="2743712573"/>
                  </a:ext>
                </a:extLst>
              </a:tr>
              <a:tr h="288000">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250825" indent="-250825">
                        <a:lnSpc>
                          <a:spcPts val="900"/>
                        </a:lnSpc>
                      </a:pPr>
                      <a:r>
                        <a:rPr kumimoji="1" lang="ja-JP" altLang="en-US" sz="1000">
                          <a:solidFill>
                            <a:schemeClr val="tx1"/>
                          </a:solidFill>
                          <a:latin typeface="メイリオ" panose="020B0604030504040204" pitchFamily="50" charset="-128"/>
                          <a:ea typeface="メイリオ" panose="020B0604030504040204" pitchFamily="50" charset="-128"/>
                        </a:rPr>
                        <a:t>ク　看護補助者の夜間配置（</a:t>
                      </a:r>
                      <a:r>
                        <a:rPr kumimoji="1" lang="en-US" altLang="ja-JP" sz="1000">
                          <a:solidFill>
                            <a:schemeClr val="tx1"/>
                          </a:solidFill>
                          <a:latin typeface="メイリオ" panose="020B0604030504040204" pitchFamily="50" charset="-128"/>
                          <a:ea typeface="メイリオ" panose="020B0604030504040204" pitchFamily="50" charset="-128"/>
                        </a:rPr>
                        <a:t>※</a:t>
                      </a:r>
                      <a:r>
                        <a:rPr kumimoji="1" lang="ja-JP" altLang="en-US" sz="1000">
                          <a:solidFill>
                            <a:schemeClr val="tx1"/>
                          </a:solidFill>
                          <a:latin typeface="メイリオ" panose="020B0604030504040204" pitchFamily="50" charset="-128"/>
                          <a:ea typeface="メイリオ" panose="020B0604030504040204" pitchFamily="50" charset="-128"/>
                        </a:rPr>
                        <a:t>２）</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ap="flat" cmpd="sng" algn="ctr">
                      <a:noFill/>
                      <a:prstDash val="solid"/>
                      <a:round/>
                      <a:headEnd type="none" w="med" len="med"/>
                      <a:tailEnd type="none" w="med" len="me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endParaRPr kumimoji="1" lang="ja-JP" altLang="en-US" sz="1000">
                        <a:latin typeface="メイリオ" panose="020B0604030504040204" pitchFamily="50" charset="-128"/>
                        <a:ea typeface="メイリオ"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endParaRPr kumimoji="1" lang="ja-JP" altLang="en-US" sz="1000">
                        <a:latin typeface="メイリオ" panose="020B0604030504040204" pitchFamily="50" charset="-128"/>
                        <a:ea typeface="メイリオ"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endParaRPr kumimoji="1" lang="ja-JP" altLang="en-US" sz="1000">
                        <a:latin typeface="メイリオ" panose="020B0604030504040204" pitchFamily="50" charset="-128"/>
                        <a:ea typeface="メイリオ"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endParaRPr kumimoji="1" lang="ja-JP" altLang="en-US" sz="1000">
                        <a:latin typeface="メイリオ" panose="020B0604030504040204" pitchFamily="50" charset="-128"/>
                        <a:ea typeface="メイリオ"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ap="flat" cmpd="sng" algn="ctr">
                      <a:solidFill>
                        <a:sysClr val="windowText" lastClr="000000"/>
                      </a:solidFill>
                      <a:prstDash val="solid"/>
                      <a:round/>
                      <a:headEnd type="none" w="med" len="med"/>
                      <a:tailEnd type="none" w="med" len="med"/>
                    </a:lnTlToBr>
                    <a:lnBlToTr w="12700" cmpd="sng">
                      <a:noFill/>
                      <a:prstDash val="solid"/>
                    </a:lnBlToTr>
                    <a:noFill/>
                  </a:tcPr>
                </a:tc>
                <a:extLst>
                  <a:ext uri="{0D108BD9-81ED-4DB2-BD59-A6C34878D82A}">
                    <a16:rowId xmlns:a16="http://schemas.microsoft.com/office/drawing/2014/main" val="1870354347"/>
                  </a:ext>
                </a:extLst>
              </a:tr>
              <a:tr h="288000">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254000" indent="-254000">
                        <a:lnSpc>
                          <a:spcPts val="900"/>
                        </a:lnSpc>
                      </a:pPr>
                      <a:r>
                        <a:rPr kumimoji="1" lang="ja-JP" altLang="en-US" sz="1000">
                          <a:solidFill>
                            <a:schemeClr val="tx1"/>
                          </a:solidFill>
                          <a:latin typeface="メイリオ" panose="020B0604030504040204" pitchFamily="50" charset="-128"/>
                          <a:ea typeface="メイリオ" panose="020B0604030504040204" pitchFamily="50" charset="-128"/>
                        </a:rPr>
                        <a:t>ケ　みなし看護補助者を除いた看護補助者比率５割以上</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90570" rtl="0" eaLnBrk="1" fontAlgn="auto" latinLnBrk="0" hangingPunct="1">
                        <a:lnSpc>
                          <a:spcPts val="900"/>
                        </a:lnSpc>
                        <a:spcBef>
                          <a:spcPts val="0"/>
                        </a:spcBef>
                        <a:spcAft>
                          <a:spcPts val="0"/>
                        </a:spcAft>
                        <a:buClrTx/>
                        <a:buSzTx/>
                        <a:buFontTx/>
                        <a:buNone/>
                        <a:tabLst/>
                        <a:defRPr/>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endParaRPr kumimoji="1" lang="ja-JP" altLang="en-US" sz="1000">
                        <a:latin typeface="メイリオ" panose="020B0604030504040204" pitchFamily="50" charset="-128"/>
                        <a:ea typeface="メイリオ"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ap="flat" cmpd="sng" algn="ctr">
                      <a:solidFill>
                        <a:sysClr val="windowText" lastClr="000000"/>
                      </a:solidFill>
                      <a:prstDash val="solid"/>
                      <a:round/>
                      <a:headEnd type="none" w="med" len="med"/>
                      <a:tailEnd type="none" w="med" len="med"/>
                    </a:lnTlToBr>
                    <a:lnBlToTr w="12700" cmpd="sng">
                      <a:noFill/>
                      <a:prstDash val="solid"/>
                    </a:lnBlToTr>
                    <a:noFill/>
                  </a:tcPr>
                </a:tc>
                <a:extLst>
                  <a:ext uri="{0D108BD9-81ED-4DB2-BD59-A6C34878D82A}">
                    <a16:rowId xmlns:a16="http://schemas.microsoft.com/office/drawing/2014/main" val="2967349553"/>
                  </a:ext>
                </a:extLst>
              </a:tr>
              <a:tr h="288000">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nSpc>
                          <a:spcPts val="900"/>
                        </a:lnSpc>
                      </a:pPr>
                      <a:r>
                        <a:rPr kumimoji="1" lang="ja-JP" altLang="en-US" sz="1000">
                          <a:solidFill>
                            <a:schemeClr val="tx1"/>
                          </a:solidFill>
                          <a:latin typeface="メイリオ" panose="020B0604030504040204" pitchFamily="50" charset="-128"/>
                          <a:ea typeface="メイリオ" panose="020B0604030504040204" pitchFamily="50" charset="-128"/>
                        </a:rPr>
                        <a:t>コ　夜間院内保育所の設置、</a:t>
                      </a:r>
                      <a:r>
                        <a:rPr kumimoji="1" lang="ja-JP" altLang="en-US" sz="1000" b="0" u="none">
                          <a:solidFill>
                            <a:schemeClr val="tx1"/>
                          </a:solidFill>
                          <a:latin typeface="メイリオ" panose="020B0604030504040204" pitchFamily="50" charset="-128"/>
                          <a:ea typeface="メイリオ" panose="020B0604030504040204" pitchFamily="50" charset="-128"/>
                        </a:rPr>
                        <a:t>夜勤従事者の利用実績</a:t>
                      </a:r>
                      <a:endParaRPr kumimoji="1" lang="en-US" altLang="ja-JP" sz="1000" b="0" u="none">
                        <a:solidFill>
                          <a:schemeClr val="tx1"/>
                        </a:solidFill>
                        <a:latin typeface="メイリオ" panose="020B0604030504040204" pitchFamily="50" charset="-128"/>
                        <a:ea typeface="メイリオ" panose="020B0604030504040204" pitchFamily="50" charset="-128"/>
                      </a:endParaRPr>
                    </a:p>
                    <a:p>
                      <a:pPr>
                        <a:lnSpc>
                          <a:spcPts val="900"/>
                        </a:lnSpc>
                      </a:pPr>
                      <a:r>
                        <a:rPr kumimoji="1" lang="ja-JP" altLang="en-US" sz="1000" b="0" u="none">
                          <a:solidFill>
                            <a:schemeClr val="tx1"/>
                          </a:solidFill>
                          <a:latin typeface="メイリオ" panose="020B0604030504040204" pitchFamily="50" charset="-128"/>
                          <a:ea typeface="メイリオ" panose="020B0604030504040204" pitchFamily="50" charset="-128"/>
                        </a:rPr>
                        <a:t>　</a:t>
                      </a:r>
                      <a:r>
                        <a:rPr kumimoji="1" lang="ja-JP" altLang="en-US" sz="900" b="0" u="none">
                          <a:solidFill>
                            <a:schemeClr val="tx1"/>
                          </a:solidFill>
                          <a:latin typeface="メイリオ" panose="020B0604030504040204" pitchFamily="50" charset="-128"/>
                          <a:ea typeface="メイリオ" panose="020B0604030504040204" pitchFamily="50" charset="-128"/>
                        </a:rPr>
                        <a:t>　</a:t>
                      </a:r>
                      <a:r>
                        <a:rPr kumimoji="1" lang="en-US" altLang="ja-JP" sz="900" b="0" u="none">
                          <a:solidFill>
                            <a:schemeClr val="tx1"/>
                          </a:solidFill>
                          <a:latin typeface="メイリオ" panose="020B0604030504040204" pitchFamily="50" charset="-128"/>
                          <a:ea typeface="メイリオ" panose="020B0604030504040204" pitchFamily="50" charset="-128"/>
                        </a:rPr>
                        <a:t>※</a:t>
                      </a:r>
                      <a:r>
                        <a:rPr kumimoji="1" lang="ja-JP" altLang="en-US" sz="900" b="0" u="none">
                          <a:solidFill>
                            <a:schemeClr val="tx1"/>
                          </a:solidFill>
                          <a:latin typeface="メイリオ" panose="020B0604030504040204" pitchFamily="50" charset="-128"/>
                          <a:ea typeface="メイリオ" panose="020B0604030504040204" pitchFamily="50" charset="-128"/>
                        </a:rPr>
                        <a:t>ただし、利用者がいない日の開所は求めない</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90570" rtl="0" eaLnBrk="1" fontAlgn="auto" latinLnBrk="0" hangingPunct="1">
                        <a:lnSpc>
                          <a:spcPts val="900"/>
                        </a:lnSpc>
                        <a:spcBef>
                          <a:spcPts val="0"/>
                        </a:spcBef>
                        <a:spcAft>
                          <a:spcPts val="0"/>
                        </a:spcAft>
                        <a:buClrTx/>
                        <a:buSzTx/>
                        <a:buFontTx/>
                        <a:buNone/>
                        <a:tabLst/>
                        <a:defRPr/>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8865835"/>
                  </a:ext>
                </a:extLst>
              </a:tr>
              <a:tr h="0">
                <a:tc>
                  <a:txBody>
                    <a:bodyPr/>
                    <a:lstStyle/>
                    <a:p>
                      <a:pPr>
                        <a:lnSpc>
                          <a:spcPct val="100000"/>
                        </a:lnSpc>
                      </a:pPr>
                      <a:r>
                        <a:rPr kumimoji="1" lang="ja-JP" altLang="en-US" sz="1000">
                          <a:solidFill>
                            <a:schemeClr val="tx1"/>
                          </a:solidFill>
                          <a:latin typeface="メイリオ" panose="020B0604030504040204" pitchFamily="50" charset="-128"/>
                          <a:ea typeface="メイリオ" panose="020B0604030504040204" pitchFamily="50" charset="-128"/>
                        </a:rPr>
                        <a:t>サ　</a:t>
                      </a:r>
                      <a:r>
                        <a:rPr kumimoji="1" lang="en-US" altLang="ja-JP" sz="1000" b="0" u="none">
                          <a:solidFill>
                            <a:schemeClr val="tx1"/>
                          </a:solidFill>
                          <a:latin typeface="メイリオ" panose="020B0604030504040204" pitchFamily="50" charset="-128"/>
                          <a:ea typeface="メイリオ" panose="020B0604030504040204" pitchFamily="50" charset="-128"/>
                        </a:rPr>
                        <a:t>ICT</a:t>
                      </a:r>
                      <a:r>
                        <a:rPr kumimoji="1" lang="ja-JP" altLang="en-US" sz="1000" b="0" u="none" err="1">
                          <a:solidFill>
                            <a:schemeClr val="tx1"/>
                          </a:solidFill>
                          <a:latin typeface="メイリオ" panose="020B0604030504040204" pitchFamily="50" charset="-128"/>
                          <a:ea typeface="メイリオ" panose="020B0604030504040204" pitchFamily="50" charset="-128"/>
                        </a:rPr>
                        <a:t>、</a:t>
                      </a:r>
                      <a:r>
                        <a:rPr kumimoji="1" lang="en-US" altLang="ja-JP" sz="1000" b="0" u="none">
                          <a:solidFill>
                            <a:schemeClr val="tx1"/>
                          </a:solidFill>
                          <a:latin typeface="メイリオ" panose="020B0604030504040204" pitchFamily="50" charset="-128"/>
                          <a:ea typeface="メイリオ" panose="020B0604030504040204" pitchFamily="50" charset="-128"/>
                        </a:rPr>
                        <a:t>AI</a:t>
                      </a:r>
                      <a:r>
                        <a:rPr kumimoji="1" lang="ja-JP" altLang="en-US" sz="1000" b="0" u="none" err="1">
                          <a:solidFill>
                            <a:schemeClr val="tx1"/>
                          </a:solidFill>
                          <a:latin typeface="メイリオ" panose="020B0604030504040204" pitchFamily="50" charset="-128"/>
                          <a:ea typeface="メイリオ" panose="020B0604030504040204" pitchFamily="50" charset="-128"/>
                        </a:rPr>
                        <a:t>、</a:t>
                      </a:r>
                      <a:r>
                        <a:rPr kumimoji="1" lang="en-US" altLang="ja-JP" sz="1000" b="0" u="none" err="1">
                          <a:solidFill>
                            <a:schemeClr val="tx1"/>
                          </a:solidFill>
                          <a:latin typeface="メイリオ" panose="020B0604030504040204" pitchFamily="50" charset="-128"/>
                          <a:ea typeface="メイリオ" panose="020B0604030504040204" pitchFamily="50" charset="-128"/>
                        </a:rPr>
                        <a:t>IoT</a:t>
                      </a:r>
                      <a:r>
                        <a:rPr kumimoji="1" lang="ja-JP" altLang="en-US" sz="1000" b="0" u="none">
                          <a:solidFill>
                            <a:schemeClr val="tx1"/>
                          </a:solidFill>
                          <a:latin typeface="メイリオ" panose="020B0604030504040204" pitchFamily="50" charset="-128"/>
                          <a:ea typeface="メイリオ" panose="020B0604030504040204" pitchFamily="50" charset="-128"/>
                        </a:rPr>
                        <a:t>等の活用による業務負担軽減 </a:t>
                      </a:r>
                      <a:endParaRPr kumimoji="1" lang="en-US" altLang="ja-JP" sz="1000" b="0" u="none">
                        <a:solidFill>
                          <a:schemeClr val="tx1"/>
                        </a:solidFill>
                        <a:latin typeface="メイリオ" panose="020B0604030504040204" pitchFamily="50" charset="-128"/>
                        <a:ea typeface="メイリオ" panose="020B0604030504040204" pitchFamily="50" charset="-128"/>
                      </a:endParaRPr>
                    </a:p>
                    <a:p>
                      <a:pPr>
                        <a:lnSpc>
                          <a:spcPct val="100000"/>
                        </a:lnSpc>
                      </a:pPr>
                      <a:r>
                        <a:rPr kumimoji="1" lang="ja-JP" altLang="en-US" sz="1000" b="0" u="none">
                          <a:solidFill>
                            <a:schemeClr val="tx1"/>
                          </a:solidFill>
                          <a:latin typeface="メイリオ" panose="020B0604030504040204" pitchFamily="50" charset="-128"/>
                          <a:ea typeface="メイリオ" panose="020B0604030504040204" pitchFamily="50" charset="-128"/>
                        </a:rPr>
                        <a:t>　</a:t>
                      </a:r>
                      <a:r>
                        <a:rPr kumimoji="1" lang="ja-JP" altLang="en-US" sz="1000" b="1" u="sng">
                          <a:solidFill>
                            <a:srgbClr val="0070C0"/>
                          </a:solidFill>
                          <a:latin typeface="メイリオ" panose="020B0604030504040204" pitchFamily="50" charset="-128"/>
                          <a:ea typeface="メイリオ" panose="020B0604030504040204" pitchFamily="50" charset="-128"/>
                        </a:rPr>
                        <a:t>（取り組むことが望ましい）</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93593315"/>
                  </a:ext>
                </a:extLst>
              </a:tr>
            </a:tbl>
          </a:graphicData>
        </a:graphic>
      </p:graphicFrame>
      <p:sp>
        <p:nvSpPr>
          <p:cNvPr id="3" name="スライド番号プレースホルダー 2">
            <a:extLst>
              <a:ext uri="{FF2B5EF4-FFF2-40B4-BE49-F238E27FC236}">
                <a16:creationId xmlns:a16="http://schemas.microsoft.com/office/drawing/2014/main" id="{07540EBA-19A7-1307-641F-48F819F525B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335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022374572"/>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6793"/>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336</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3439766605"/>
              </p:ext>
            </p:extLst>
          </p:nvPr>
        </p:nvGraphicFramePr>
        <p:xfrm>
          <a:off x="389493" y="845967"/>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入院時の食費の基準の見直し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3747580602"/>
              </p:ext>
            </p:extLst>
          </p:nvPr>
        </p:nvGraphicFramePr>
        <p:xfrm>
          <a:off x="847725" y="1695450"/>
          <a:ext cx="8277225" cy="3609976"/>
        </p:xfrm>
        <a:graphic>
          <a:graphicData uri="http://schemas.openxmlformats.org/drawingml/2006/table">
            <a:tbl>
              <a:tblPr firstRow="1" bandRow="1">
                <a:tableStyleId>{5C22544A-7EE6-4342-B048-85BDC9FD1C3A}</a:tableStyleId>
              </a:tblPr>
              <a:tblGrid>
                <a:gridCol w="8277225">
                  <a:extLst>
                    <a:ext uri="{9D8B030D-6E8A-4147-A177-3AD203B41FA5}">
                      <a16:colId xmlns:a16="http://schemas.microsoft.com/office/drawing/2014/main" val="4124765003"/>
                    </a:ext>
                  </a:extLst>
                </a:gridCol>
              </a:tblGrid>
              <a:tr h="3451689">
                <a:tc>
                  <a:txBody>
                    <a:bodyPr/>
                    <a:lstStyle/>
                    <a:p>
                      <a:pPr>
                        <a:spcBef>
                          <a:spcPts val="1200"/>
                        </a:spcBef>
                      </a:pPr>
                      <a:r>
                        <a:rPr kumimoji="1" lang="ja-JP" altLang="en-US" sz="2400" dirty="0">
                          <a:solidFill>
                            <a:schemeClr val="tx1"/>
                          </a:solidFill>
                        </a:rPr>
                        <a:t>第１ 基本的な考え方</a:t>
                      </a:r>
                      <a:endParaRPr kumimoji="1" lang="en-US" altLang="ja-JP" sz="2400" dirty="0">
                        <a:solidFill>
                          <a:schemeClr val="tx1"/>
                        </a:solidFill>
                      </a:endParaRPr>
                    </a:p>
                    <a:p>
                      <a:pPr lvl="1">
                        <a:spcBef>
                          <a:spcPts val="1200"/>
                        </a:spcBef>
                      </a:pPr>
                      <a:r>
                        <a:rPr kumimoji="1" lang="ja-JP" altLang="en-US" sz="2400" dirty="0">
                          <a:solidFill>
                            <a:schemeClr val="tx1"/>
                          </a:solidFill>
                        </a:rPr>
                        <a:t>　食材費等が高騰していること等を踏まえ、</a:t>
                      </a:r>
                      <a:r>
                        <a:rPr kumimoji="1" lang="ja-JP" altLang="en-US" sz="2400" dirty="0">
                          <a:solidFill>
                            <a:srgbClr val="0070C0"/>
                          </a:solidFill>
                        </a:rPr>
                        <a:t>入院時の食費の基準を引き上げる</a:t>
                      </a:r>
                      <a:r>
                        <a:rPr kumimoji="1" lang="ja-JP" altLang="en-US" sz="2400" dirty="0">
                          <a:solidFill>
                            <a:schemeClr val="tx1"/>
                          </a:solidFill>
                        </a:rPr>
                        <a:t>。</a:t>
                      </a:r>
                      <a:endParaRPr kumimoji="1" lang="en-US" altLang="ja-JP" sz="2400" dirty="0">
                        <a:solidFill>
                          <a:schemeClr val="tx1"/>
                        </a:solidFill>
                      </a:endParaRPr>
                    </a:p>
                    <a:p>
                      <a:pPr>
                        <a:spcBef>
                          <a:spcPts val="1200"/>
                        </a:spcBef>
                      </a:pPr>
                      <a:endParaRPr kumimoji="1" lang="en-US" altLang="ja-JP" sz="2400" dirty="0">
                        <a:solidFill>
                          <a:schemeClr val="tx1"/>
                        </a:solidFill>
                      </a:endParaRPr>
                    </a:p>
                    <a:p>
                      <a:pPr>
                        <a:spcBef>
                          <a:spcPts val="1200"/>
                        </a:spcBef>
                      </a:pPr>
                      <a:r>
                        <a:rPr kumimoji="1" lang="ja-JP" altLang="en-US" sz="2400" dirty="0">
                          <a:solidFill>
                            <a:schemeClr val="tx1"/>
                          </a:solidFill>
                        </a:rPr>
                        <a:t>第２ 具体的な内容</a:t>
                      </a:r>
                      <a:endParaRPr kumimoji="1" lang="en-US" altLang="ja-JP" sz="2400" dirty="0">
                        <a:solidFill>
                          <a:schemeClr val="tx1"/>
                        </a:solidFill>
                      </a:endParaRPr>
                    </a:p>
                    <a:p>
                      <a:pPr lvl="1">
                        <a:spcBef>
                          <a:spcPts val="1200"/>
                        </a:spcBef>
                      </a:pPr>
                      <a:r>
                        <a:rPr kumimoji="1" lang="ja-JP" altLang="en-US" sz="2400" dirty="0">
                          <a:solidFill>
                            <a:schemeClr val="tx1"/>
                          </a:solidFill>
                        </a:rPr>
                        <a:t>　入院時食事療養（</a:t>
                      </a:r>
                      <a:r>
                        <a:rPr kumimoji="1" lang="en-US" altLang="ja-JP" sz="2400" dirty="0">
                          <a:solidFill>
                            <a:schemeClr val="tx1"/>
                          </a:solidFill>
                        </a:rPr>
                        <a:t>Ⅰ</a:t>
                      </a:r>
                      <a:r>
                        <a:rPr kumimoji="1" lang="ja-JP" altLang="en-US" sz="2400" dirty="0">
                          <a:solidFill>
                            <a:schemeClr val="tx1"/>
                          </a:solidFill>
                        </a:rPr>
                        <a:t>）・</a:t>
                      </a:r>
                      <a:r>
                        <a:rPr kumimoji="1" lang="en-US" altLang="ja-JP" sz="2400" dirty="0">
                          <a:solidFill>
                            <a:schemeClr val="tx1"/>
                          </a:solidFill>
                        </a:rPr>
                        <a:t>(Ⅱ)</a:t>
                      </a:r>
                      <a:r>
                        <a:rPr kumimoji="1" lang="ja-JP" altLang="en-US" sz="2400" dirty="0">
                          <a:solidFill>
                            <a:schemeClr val="tx1"/>
                          </a:solidFill>
                        </a:rPr>
                        <a:t>の費用の額及び入院時生活療養（</a:t>
                      </a:r>
                      <a:r>
                        <a:rPr kumimoji="1" lang="en-US" altLang="ja-JP" sz="2400" dirty="0">
                          <a:solidFill>
                            <a:schemeClr val="tx1"/>
                          </a:solidFill>
                        </a:rPr>
                        <a:t>Ⅰ</a:t>
                      </a:r>
                      <a:r>
                        <a:rPr kumimoji="1" lang="ja-JP" altLang="en-US" sz="2400" dirty="0">
                          <a:solidFill>
                            <a:schemeClr val="tx1"/>
                          </a:solidFill>
                        </a:rPr>
                        <a:t>）・（</a:t>
                      </a:r>
                      <a:r>
                        <a:rPr kumimoji="1" lang="en-US" altLang="ja-JP" sz="2400" dirty="0">
                          <a:solidFill>
                            <a:schemeClr val="tx1"/>
                          </a:solidFill>
                        </a:rPr>
                        <a:t>Ⅱ</a:t>
                      </a:r>
                      <a:r>
                        <a:rPr kumimoji="1" lang="ja-JP" altLang="en-US" sz="2400" dirty="0">
                          <a:solidFill>
                            <a:schemeClr val="tx1"/>
                          </a:solidFill>
                        </a:rPr>
                        <a:t>）のうち食事の提供たる療養の費用の額について、それぞれ</a:t>
                      </a:r>
                      <a:r>
                        <a:rPr kumimoji="1" lang="en-US" altLang="ja-JP" sz="2400" dirty="0">
                          <a:solidFill>
                            <a:srgbClr val="FF0000"/>
                          </a:solidFill>
                        </a:rPr>
                        <a:t>1 </a:t>
                      </a:r>
                      <a:r>
                        <a:rPr kumimoji="1" lang="ja-JP" altLang="en-US" sz="2400" dirty="0">
                          <a:solidFill>
                            <a:srgbClr val="FF0000"/>
                          </a:solidFill>
                        </a:rPr>
                        <a:t>食当たり</a:t>
                      </a:r>
                      <a:r>
                        <a:rPr kumimoji="1" lang="en-US" altLang="ja-JP" sz="2400" dirty="0">
                          <a:solidFill>
                            <a:srgbClr val="FF0000"/>
                          </a:solidFill>
                        </a:rPr>
                        <a:t>30</a:t>
                      </a:r>
                      <a:r>
                        <a:rPr kumimoji="1" lang="ja-JP" altLang="en-US" sz="2400" dirty="0">
                          <a:solidFill>
                            <a:srgbClr val="FF0000"/>
                          </a:solidFill>
                        </a:rPr>
                        <a:t>円引き上げる</a:t>
                      </a:r>
                      <a:r>
                        <a:rPr kumimoji="1" lang="ja-JP" altLang="en-US" sz="2400" dirty="0">
                          <a:solidFill>
                            <a:schemeClr val="tx1"/>
                          </a:solidFill>
                        </a:rPr>
                        <a:t>。</a:t>
                      </a: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2096903759"/>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スライド番号プレースホルダー 4">
            <a:extLst>
              <a:ext uri="{FF2B5EF4-FFF2-40B4-BE49-F238E27FC236}">
                <a16:creationId xmlns:a16="http://schemas.microsoft.com/office/drawing/2014/main" id="{539F9C05-3960-A7B0-43E5-9B54C6EAE38D}"/>
              </a:ext>
            </a:extLst>
          </p:cNvPr>
          <p:cNvSpPr txBox="1">
            <a:spLocks noGrp="1"/>
          </p:cNvSpPr>
          <p:nvPr/>
        </p:nvSpPr>
        <p:spPr bwMode="auto">
          <a:xfrm>
            <a:off x="8094073" y="6531429"/>
            <a:ext cx="1733550" cy="348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337</a:t>
            </a:fld>
            <a:endParaRPr lang="en-US" altLang="ja-JP" sz="2600" kern="0" dirty="0">
              <a:solidFill>
                <a:srgbClr val="000000"/>
              </a:solidFill>
              <a:latin typeface="ＭＳ Ｐゴシック" charset="-128"/>
            </a:endParaRPr>
          </a:p>
        </p:txBody>
      </p:sp>
      <p:sp>
        <p:nvSpPr>
          <p:cNvPr id="3" name="テキスト ボックス 2">
            <a:extLst>
              <a:ext uri="{FF2B5EF4-FFF2-40B4-BE49-F238E27FC236}">
                <a16:creationId xmlns:a16="http://schemas.microsoft.com/office/drawing/2014/main" id="{E13EE89C-5A04-8C0C-1355-4D006D167694}"/>
              </a:ext>
            </a:extLst>
          </p:cNvPr>
          <p:cNvSpPr txBox="1"/>
          <p:nvPr/>
        </p:nvSpPr>
        <p:spPr>
          <a:xfrm>
            <a:off x="1187372" y="737701"/>
            <a:ext cx="7531256" cy="442429"/>
          </a:xfrm>
          <a:prstGeom prst="rect">
            <a:avLst/>
          </a:prstGeom>
          <a:noFill/>
        </p:spPr>
        <p:txBody>
          <a:bodyPr wrap="square" rtlCol="0">
            <a:spAutoFit/>
          </a:bodyPr>
          <a:lstStyle/>
          <a:p>
            <a:pPr algn="ctr" defTabSz="742950">
              <a:defRPr/>
            </a:pPr>
            <a:r>
              <a:rPr lang="ja-JP" altLang="en-US" sz="2275" dirty="0">
                <a:solidFill>
                  <a:srgbClr val="0000FF"/>
                </a:solidFill>
                <a:latin typeface="Arial"/>
                <a:ea typeface="ＭＳ Ｐゴシック"/>
              </a:rPr>
              <a:t>「入院時食事療養費制度」発足以来の食事療養費等の変遷</a:t>
            </a:r>
          </a:p>
        </p:txBody>
      </p:sp>
      <p:graphicFrame>
        <p:nvGraphicFramePr>
          <p:cNvPr id="9" name="表 10">
            <a:extLst>
              <a:ext uri="{FF2B5EF4-FFF2-40B4-BE49-F238E27FC236}">
                <a16:creationId xmlns:a16="http://schemas.microsoft.com/office/drawing/2014/main" id="{03D15B4C-F9F1-DFC5-AF4F-1033295F6C87}"/>
              </a:ext>
            </a:extLst>
          </p:cNvPr>
          <p:cNvGraphicFramePr>
            <a:graphicFrameLocks noGrp="1"/>
          </p:cNvGraphicFramePr>
          <p:nvPr/>
        </p:nvGraphicFramePr>
        <p:xfrm>
          <a:off x="682026" y="1162817"/>
          <a:ext cx="6604000" cy="4817747"/>
        </p:xfrm>
        <a:graphic>
          <a:graphicData uri="http://schemas.openxmlformats.org/drawingml/2006/table">
            <a:tbl>
              <a:tblPr firstRow="1" bandRow="1">
                <a:tableStyleId>{5C22544A-7EE6-4342-B048-85BDC9FD1C3A}</a:tableStyleId>
              </a:tblPr>
              <a:tblGrid>
                <a:gridCol w="1320800">
                  <a:extLst>
                    <a:ext uri="{9D8B030D-6E8A-4147-A177-3AD203B41FA5}">
                      <a16:colId xmlns:a16="http://schemas.microsoft.com/office/drawing/2014/main" val="1633115598"/>
                    </a:ext>
                  </a:extLst>
                </a:gridCol>
                <a:gridCol w="460031">
                  <a:extLst>
                    <a:ext uri="{9D8B030D-6E8A-4147-A177-3AD203B41FA5}">
                      <a16:colId xmlns:a16="http://schemas.microsoft.com/office/drawing/2014/main" val="2086952967"/>
                    </a:ext>
                  </a:extLst>
                </a:gridCol>
                <a:gridCol w="2181569">
                  <a:extLst>
                    <a:ext uri="{9D8B030D-6E8A-4147-A177-3AD203B41FA5}">
                      <a16:colId xmlns:a16="http://schemas.microsoft.com/office/drawing/2014/main" val="2684627488"/>
                    </a:ext>
                  </a:extLst>
                </a:gridCol>
                <a:gridCol w="1320800">
                  <a:extLst>
                    <a:ext uri="{9D8B030D-6E8A-4147-A177-3AD203B41FA5}">
                      <a16:colId xmlns:a16="http://schemas.microsoft.com/office/drawing/2014/main" val="2470868285"/>
                    </a:ext>
                  </a:extLst>
                </a:gridCol>
                <a:gridCol w="1320800">
                  <a:extLst>
                    <a:ext uri="{9D8B030D-6E8A-4147-A177-3AD203B41FA5}">
                      <a16:colId xmlns:a16="http://schemas.microsoft.com/office/drawing/2014/main" val="2263530159"/>
                    </a:ext>
                  </a:extLst>
                </a:gridCol>
              </a:tblGrid>
              <a:tr h="421005">
                <a:tc>
                  <a:txBody>
                    <a:bodyPr/>
                    <a:lstStyle/>
                    <a:p>
                      <a:pPr algn="ctr"/>
                      <a:endParaRPr kumimoji="1" lang="ja-JP" altLang="en-US" sz="2300" b="0" dirty="0">
                        <a:latin typeface="ＭＳ Ｐゴシック" panose="020B0600070205080204" pitchFamily="50" charset="-128"/>
                        <a:ea typeface="ＭＳ Ｐゴシック" panose="020B0600070205080204" pitchFamily="50" charset="-128"/>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4F81BD"/>
                    </a:solidFill>
                  </a:tcPr>
                </a:tc>
                <a:tc>
                  <a:txBody>
                    <a:bodyPr/>
                    <a:lstStyle/>
                    <a:p>
                      <a:endParaRPr kumimoji="1" lang="ja-JP" altLang="en-US" sz="2300" b="0" dirty="0">
                        <a:latin typeface="ＭＳ Ｐゴシック" panose="020B0600070205080204" pitchFamily="50" charset="-128"/>
                        <a:ea typeface="ＭＳ Ｐゴシック" panose="020B0600070205080204" pitchFamily="50" charset="-128"/>
                      </a:endParaRPr>
                    </a:p>
                  </a:txBody>
                  <a:tcPr marL="74295" marR="74295" marT="37148" marB="3714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kumimoji="1" lang="ja-JP" altLang="en-US" sz="2300" b="0" dirty="0">
                          <a:solidFill>
                            <a:schemeClr val="tx1"/>
                          </a:solidFill>
                          <a:latin typeface="ＭＳ Ｐゴシック" panose="020B0600070205080204" pitchFamily="50" charset="-128"/>
                          <a:ea typeface="ＭＳ Ｐゴシック" panose="020B0600070205080204" pitchFamily="50" charset="-128"/>
                        </a:rPr>
                        <a:t>総額</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ctr"/>
                      <a:r>
                        <a:rPr kumimoji="1" lang="ja-JP" altLang="en-US" sz="2300" b="0" dirty="0">
                          <a:solidFill>
                            <a:schemeClr val="tx1"/>
                          </a:solidFill>
                          <a:latin typeface="ＭＳ Ｐゴシック" panose="020B0600070205080204" pitchFamily="50" charset="-128"/>
                          <a:ea typeface="ＭＳ Ｐゴシック" panose="020B0600070205080204" pitchFamily="50" charset="-128"/>
                        </a:rPr>
                        <a:t>自己負担</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a:r>
                        <a:rPr kumimoji="1" lang="ja-JP" altLang="en-US" sz="2300" b="0" dirty="0">
                          <a:solidFill>
                            <a:schemeClr val="tx1"/>
                          </a:solidFill>
                          <a:latin typeface="ＭＳ Ｐゴシック" panose="020B0600070205080204" pitchFamily="50" charset="-128"/>
                          <a:ea typeface="ＭＳ Ｐゴシック" panose="020B0600070205080204" pitchFamily="50" charset="-128"/>
                        </a:rPr>
                        <a:t>保険給付</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3278442294"/>
                  </a:ext>
                </a:extLst>
              </a:tr>
              <a:tr h="603748">
                <a:tc>
                  <a:txBody>
                    <a:bodyPr/>
                    <a:lstStyle/>
                    <a:p>
                      <a:pPr algn="ctr"/>
                      <a:r>
                        <a:rPr kumimoji="1" lang="en-US" altLang="ja-JP" sz="2100" b="1" dirty="0">
                          <a:solidFill>
                            <a:schemeClr val="bg1"/>
                          </a:solidFill>
                          <a:latin typeface="ＭＳ Ｐゴシック" panose="020B0600070205080204" pitchFamily="50" charset="-128"/>
                          <a:ea typeface="ＭＳ Ｐゴシック" panose="020B0600070205080204" pitchFamily="50" charset="-128"/>
                        </a:rPr>
                        <a:t>H6.10</a:t>
                      </a:r>
                      <a:endParaRPr kumimoji="1" lang="ja-JP" altLang="en-US" sz="2100" b="1" dirty="0">
                        <a:solidFill>
                          <a:schemeClr val="bg1"/>
                        </a:solidFill>
                        <a:latin typeface="ＭＳ Ｐゴシック" panose="020B0600070205080204" pitchFamily="50" charset="-128"/>
                        <a:ea typeface="ＭＳ Ｐゴシック" panose="020B0600070205080204" pitchFamily="50" charset="-128"/>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4F81BD"/>
                    </a:solidFill>
                  </a:tcPr>
                </a:tc>
                <a:tc rowSpan="4">
                  <a:txBody>
                    <a:bodyPr/>
                    <a:lstStyle/>
                    <a:p>
                      <a:r>
                        <a:rPr kumimoji="1" lang="ja-JP" altLang="en-US" sz="1800" dirty="0">
                          <a:latin typeface="ＭＳ Ｐゴシック" panose="020B0600070205080204" pitchFamily="50" charset="-128"/>
                          <a:ea typeface="ＭＳ Ｐゴシック" panose="020B0600070205080204" pitchFamily="50" charset="-128"/>
                        </a:rPr>
                        <a:t>１日あたりで算定</a:t>
                      </a:r>
                    </a:p>
                  </a:txBody>
                  <a:tcPr marL="74295" marR="74295" marT="37148" marB="37148" vert="eaVert"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rgbClr val="FF0000"/>
                      </a:solidFill>
                      <a:prstDash val="solid"/>
                      <a:round/>
                      <a:headEnd type="none" w="med" len="med"/>
                      <a:tailEnd type="none" w="med" len="med"/>
                    </a:lnB>
                    <a:noFill/>
                  </a:tcPr>
                </a:tc>
                <a:tc rowSpan="2">
                  <a:txBody>
                    <a:bodyPr/>
                    <a:lstStyle/>
                    <a:p>
                      <a:pPr algn="ctr"/>
                      <a:r>
                        <a:rPr kumimoji="1" lang="en-US" altLang="ja-JP" sz="2100" dirty="0">
                          <a:latin typeface="ＭＳ Ｐゴシック" panose="020B0600070205080204" pitchFamily="50" charset="-128"/>
                          <a:ea typeface="ＭＳ Ｐゴシック" panose="020B0600070205080204" pitchFamily="50" charset="-128"/>
                        </a:rPr>
                        <a:t>1900</a:t>
                      </a:r>
                      <a:r>
                        <a:rPr kumimoji="1" lang="ja-JP" altLang="en-US" sz="2100" dirty="0">
                          <a:latin typeface="ＭＳ Ｐゴシック" panose="020B0600070205080204" pitchFamily="50" charset="-128"/>
                          <a:ea typeface="ＭＳ Ｐゴシック" panose="020B0600070205080204" pitchFamily="50" charset="-128"/>
                        </a:rPr>
                        <a:t>円</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ctr"/>
                      <a:r>
                        <a:rPr kumimoji="1" lang="en-US" altLang="ja-JP" sz="2100" dirty="0">
                          <a:latin typeface="ＭＳ Ｐゴシック" panose="020B0600070205080204" pitchFamily="50" charset="-128"/>
                          <a:ea typeface="ＭＳ Ｐゴシック" panose="020B0600070205080204" pitchFamily="50" charset="-128"/>
                        </a:rPr>
                        <a:t>600</a:t>
                      </a:r>
                      <a:r>
                        <a:rPr kumimoji="1" lang="ja-JP" altLang="en-US" sz="2100" dirty="0">
                          <a:latin typeface="ＭＳ Ｐゴシック" panose="020B0600070205080204" pitchFamily="50" charset="-128"/>
                          <a:ea typeface="ＭＳ Ｐゴシック" panose="020B0600070205080204" pitchFamily="50" charset="-128"/>
                        </a:rPr>
                        <a:t>円</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a:r>
                        <a:rPr kumimoji="1" lang="en-US" altLang="ja-JP" sz="2100" dirty="0">
                          <a:latin typeface="ＭＳ Ｐゴシック" panose="020B0600070205080204" pitchFamily="50" charset="-128"/>
                          <a:ea typeface="ＭＳ Ｐゴシック" panose="020B0600070205080204" pitchFamily="50" charset="-128"/>
                        </a:rPr>
                        <a:t>1300</a:t>
                      </a:r>
                      <a:r>
                        <a:rPr kumimoji="1" lang="ja-JP" altLang="en-US" sz="2100" dirty="0">
                          <a:latin typeface="ＭＳ Ｐゴシック" panose="020B0600070205080204" pitchFamily="50" charset="-128"/>
                          <a:ea typeface="ＭＳ Ｐゴシック" panose="020B0600070205080204" pitchFamily="50" charset="-128"/>
                        </a:rPr>
                        <a:t>円</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414464081"/>
                  </a:ext>
                </a:extLst>
              </a:tr>
              <a:tr h="603748">
                <a:tc>
                  <a:txBody>
                    <a:bodyPr/>
                    <a:lstStyle/>
                    <a:p>
                      <a:pPr algn="ctr"/>
                      <a:r>
                        <a:rPr kumimoji="1" lang="en-US" altLang="ja-JP" sz="2100" b="1" dirty="0">
                          <a:solidFill>
                            <a:schemeClr val="bg1"/>
                          </a:solidFill>
                          <a:latin typeface="ＭＳ Ｐゴシック" panose="020B0600070205080204" pitchFamily="50" charset="-128"/>
                          <a:ea typeface="ＭＳ Ｐゴシック" panose="020B0600070205080204" pitchFamily="50" charset="-128"/>
                        </a:rPr>
                        <a:t>H8.10</a:t>
                      </a:r>
                      <a:endParaRPr kumimoji="1" lang="ja-JP" altLang="en-US" sz="2100" b="1" dirty="0">
                        <a:solidFill>
                          <a:schemeClr val="bg1"/>
                        </a:solidFill>
                        <a:latin typeface="ＭＳ Ｐゴシック" panose="020B0600070205080204" pitchFamily="50" charset="-128"/>
                        <a:ea typeface="ＭＳ Ｐゴシック" panose="020B0600070205080204" pitchFamily="50" charset="-128"/>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4F81BD"/>
                    </a:solidFill>
                  </a:tcPr>
                </a:tc>
                <a:tc vMerge="1">
                  <a:txBody>
                    <a:bodyPr/>
                    <a:lstStyle/>
                    <a:p>
                      <a:endParaRPr kumimoji="1" lang="ja-JP"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a:endParaRPr kumimoji="1" lang="ja-JP" altLang="en-US"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60000"/>
                        <a:lumOff val="40000"/>
                      </a:schemeClr>
                    </a:solidFill>
                  </a:tcPr>
                </a:tc>
                <a:tc rowSpan="2">
                  <a:txBody>
                    <a:bodyPr/>
                    <a:lstStyle/>
                    <a:p>
                      <a:pPr algn="ctr"/>
                      <a:r>
                        <a:rPr kumimoji="1" lang="en-US" altLang="ja-JP" sz="2100" dirty="0">
                          <a:latin typeface="ＭＳ Ｐゴシック" panose="020B0600070205080204" pitchFamily="50" charset="-128"/>
                          <a:ea typeface="ＭＳ Ｐゴシック" panose="020B0600070205080204" pitchFamily="50" charset="-128"/>
                        </a:rPr>
                        <a:t>760</a:t>
                      </a:r>
                      <a:r>
                        <a:rPr kumimoji="1" lang="ja-JP" altLang="en-US" sz="2100" dirty="0">
                          <a:latin typeface="ＭＳ Ｐゴシック" panose="020B0600070205080204" pitchFamily="50" charset="-128"/>
                          <a:ea typeface="ＭＳ Ｐゴシック" panose="020B0600070205080204" pitchFamily="50" charset="-128"/>
                        </a:rPr>
                        <a:t>円</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a:r>
                        <a:rPr kumimoji="1" lang="en-US" altLang="ja-JP" sz="2100" dirty="0">
                          <a:latin typeface="ＭＳ Ｐゴシック" panose="020B0600070205080204" pitchFamily="50" charset="-128"/>
                          <a:ea typeface="ＭＳ Ｐゴシック" panose="020B0600070205080204" pitchFamily="50" charset="-128"/>
                        </a:rPr>
                        <a:t>1140</a:t>
                      </a:r>
                      <a:r>
                        <a:rPr kumimoji="1" lang="ja-JP" altLang="en-US" sz="2100" dirty="0">
                          <a:latin typeface="ＭＳ Ｐゴシック" panose="020B0600070205080204" pitchFamily="50" charset="-128"/>
                          <a:ea typeface="ＭＳ Ｐゴシック" panose="020B0600070205080204" pitchFamily="50" charset="-128"/>
                        </a:rPr>
                        <a:t>円</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4080391942"/>
                  </a:ext>
                </a:extLst>
              </a:tr>
              <a:tr h="603748">
                <a:tc>
                  <a:txBody>
                    <a:bodyPr/>
                    <a:lstStyle/>
                    <a:p>
                      <a:pPr algn="ctr"/>
                      <a:r>
                        <a:rPr kumimoji="1" lang="en-US" altLang="ja-JP" sz="2100" b="1" dirty="0">
                          <a:solidFill>
                            <a:schemeClr val="bg1"/>
                          </a:solidFill>
                          <a:latin typeface="ＭＳ Ｐゴシック" panose="020B0600070205080204" pitchFamily="50" charset="-128"/>
                          <a:ea typeface="ＭＳ Ｐゴシック" panose="020B0600070205080204" pitchFamily="50" charset="-128"/>
                        </a:rPr>
                        <a:t>H9.4</a:t>
                      </a:r>
                      <a:endParaRPr kumimoji="1" lang="ja-JP" altLang="en-US" sz="2100" b="1" dirty="0">
                        <a:solidFill>
                          <a:schemeClr val="bg1"/>
                        </a:solidFill>
                        <a:latin typeface="ＭＳ Ｐゴシック" panose="020B0600070205080204" pitchFamily="50" charset="-128"/>
                        <a:ea typeface="ＭＳ Ｐゴシック" panose="020B0600070205080204" pitchFamily="50" charset="-128"/>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4F81BD"/>
                    </a:solidFill>
                  </a:tcPr>
                </a:tc>
                <a:tc vMerge="1">
                  <a:txBody>
                    <a:bodyPr/>
                    <a:lstStyle/>
                    <a:p>
                      <a:endParaRPr kumimoji="1" lang="ja-JP"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algn="ctr"/>
                      <a:r>
                        <a:rPr kumimoji="1" lang="en-US" altLang="ja-JP" sz="2100" dirty="0">
                          <a:latin typeface="ＭＳ Ｐゴシック" panose="020B0600070205080204" pitchFamily="50" charset="-128"/>
                          <a:ea typeface="ＭＳ Ｐゴシック" panose="020B0600070205080204" pitchFamily="50" charset="-128"/>
                        </a:rPr>
                        <a:t>1920</a:t>
                      </a:r>
                      <a:r>
                        <a:rPr kumimoji="1" lang="ja-JP" altLang="en-US" sz="2100" dirty="0">
                          <a:latin typeface="ＭＳ Ｐゴシック" panose="020B0600070205080204" pitchFamily="50" charset="-128"/>
                          <a:ea typeface="ＭＳ Ｐゴシック" panose="020B0600070205080204" pitchFamily="50" charset="-128"/>
                        </a:rPr>
                        <a:t>円</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chemeClr val="accent1">
                        <a:lumMod val="60000"/>
                        <a:lumOff val="40000"/>
                      </a:schemeClr>
                    </a:solidFill>
                  </a:tcPr>
                </a:tc>
                <a:tc vMerge="1">
                  <a:txBody>
                    <a:bodyPr/>
                    <a:lstStyle/>
                    <a:p>
                      <a:pPr algn="ctr"/>
                      <a:endParaRPr kumimoji="1" lang="ja-JP" altLang="en-US"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a:r>
                        <a:rPr kumimoji="1" lang="en-US" altLang="ja-JP" sz="2100" dirty="0">
                          <a:latin typeface="ＭＳ Ｐゴシック" panose="020B0600070205080204" pitchFamily="50" charset="-128"/>
                          <a:ea typeface="ＭＳ Ｐゴシック" panose="020B0600070205080204" pitchFamily="50" charset="-128"/>
                        </a:rPr>
                        <a:t>1160</a:t>
                      </a:r>
                      <a:r>
                        <a:rPr kumimoji="1" lang="ja-JP" altLang="en-US" sz="2100" dirty="0">
                          <a:latin typeface="ＭＳ Ｐゴシック" panose="020B0600070205080204" pitchFamily="50" charset="-128"/>
                          <a:ea typeface="ＭＳ Ｐゴシック" panose="020B0600070205080204" pitchFamily="50" charset="-128"/>
                        </a:rPr>
                        <a:t>円</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937123147"/>
                  </a:ext>
                </a:extLst>
              </a:tr>
              <a:tr h="603748">
                <a:tc>
                  <a:txBody>
                    <a:bodyPr/>
                    <a:lstStyle/>
                    <a:p>
                      <a:pPr algn="ctr"/>
                      <a:r>
                        <a:rPr kumimoji="1" lang="en-US" altLang="ja-JP" sz="2100" b="1" dirty="0">
                          <a:solidFill>
                            <a:schemeClr val="bg1"/>
                          </a:solidFill>
                          <a:latin typeface="ＭＳ Ｐゴシック" panose="020B0600070205080204" pitchFamily="50" charset="-128"/>
                          <a:ea typeface="ＭＳ Ｐゴシック" panose="020B0600070205080204" pitchFamily="50" charset="-128"/>
                        </a:rPr>
                        <a:t>H13.1</a:t>
                      </a:r>
                      <a:endParaRPr kumimoji="1" lang="ja-JP" altLang="en-US" sz="2100" b="1" dirty="0">
                        <a:solidFill>
                          <a:schemeClr val="bg1"/>
                        </a:solidFill>
                        <a:latin typeface="ＭＳ Ｐゴシック" panose="020B0600070205080204" pitchFamily="50" charset="-128"/>
                        <a:ea typeface="ＭＳ Ｐゴシック" panose="020B0600070205080204" pitchFamily="50" charset="-128"/>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rgbClr val="4F81BD"/>
                    </a:solidFill>
                  </a:tcPr>
                </a:tc>
                <a:tc vMerge="1">
                  <a:txBody>
                    <a:bodyPr/>
                    <a:lstStyle/>
                    <a:p>
                      <a:endParaRPr kumimoji="1" lang="ja-JP"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a:endParaRPr kumimoji="1" lang="ja-JP" altLang="en-US"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ctr"/>
                      <a:r>
                        <a:rPr kumimoji="1" lang="en-US" altLang="ja-JP" sz="2100" dirty="0">
                          <a:latin typeface="ＭＳ Ｐゴシック" panose="020B0600070205080204" pitchFamily="50" charset="-128"/>
                          <a:ea typeface="ＭＳ Ｐゴシック" panose="020B0600070205080204" pitchFamily="50" charset="-128"/>
                        </a:rPr>
                        <a:t>780</a:t>
                      </a:r>
                      <a:r>
                        <a:rPr kumimoji="1" lang="ja-JP" altLang="en-US" sz="2100" dirty="0">
                          <a:latin typeface="ＭＳ Ｐゴシック" panose="020B0600070205080204" pitchFamily="50" charset="-128"/>
                          <a:ea typeface="ＭＳ Ｐゴシック" panose="020B0600070205080204" pitchFamily="50" charset="-128"/>
                        </a:rPr>
                        <a:t>円</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chemeClr val="accent1">
                        <a:lumMod val="20000"/>
                        <a:lumOff val="80000"/>
                      </a:schemeClr>
                    </a:solidFill>
                  </a:tcPr>
                </a:tc>
                <a:tc>
                  <a:txBody>
                    <a:bodyPr/>
                    <a:lstStyle/>
                    <a:p>
                      <a:pPr algn="ctr"/>
                      <a:r>
                        <a:rPr kumimoji="1" lang="en-US" altLang="ja-JP" sz="2100" dirty="0">
                          <a:latin typeface="ＭＳ Ｐゴシック" panose="020B0600070205080204" pitchFamily="50" charset="-128"/>
                          <a:ea typeface="ＭＳ Ｐゴシック" panose="020B0600070205080204" pitchFamily="50" charset="-128"/>
                        </a:rPr>
                        <a:t>1140</a:t>
                      </a:r>
                      <a:r>
                        <a:rPr kumimoji="1" lang="ja-JP" altLang="en-US" sz="2100" dirty="0">
                          <a:latin typeface="ＭＳ Ｐゴシック" panose="020B0600070205080204" pitchFamily="50" charset="-128"/>
                          <a:ea typeface="ＭＳ Ｐゴシック" panose="020B0600070205080204" pitchFamily="50" charset="-128"/>
                        </a:rPr>
                        <a:t>円</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349431680"/>
                  </a:ext>
                </a:extLst>
              </a:tr>
              <a:tr h="659313">
                <a:tc>
                  <a:txBody>
                    <a:bodyPr/>
                    <a:lstStyle/>
                    <a:p>
                      <a:pPr algn="ctr"/>
                      <a:r>
                        <a:rPr kumimoji="1" lang="en-US" altLang="ja-JP" sz="2100" b="1" dirty="0">
                          <a:solidFill>
                            <a:schemeClr val="bg1"/>
                          </a:solidFill>
                          <a:latin typeface="ＭＳ Ｐゴシック" panose="020B0600070205080204" pitchFamily="50" charset="-128"/>
                          <a:ea typeface="ＭＳ Ｐゴシック" panose="020B0600070205080204" pitchFamily="50" charset="-128"/>
                        </a:rPr>
                        <a:t>H18.4</a:t>
                      </a:r>
                      <a:endParaRPr kumimoji="1" lang="ja-JP" altLang="en-US" sz="2100" b="1" dirty="0">
                        <a:solidFill>
                          <a:schemeClr val="bg1"/>
                        </a:solidFill>
                        <a:latin typeface="ＭＳ Ｐゴシック" panose="020B0600070205080204" pitchFamily="50" charset="-128"/>
                        <a:ea typeface="ＭＳ Ｐゴシック" panose="020B0600070205080204" pitchFamily="50" charset="-128"/>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rgbClr val="FF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4F81BD"/>
                    </a:solidFill>
                  </a:tcPr>
                </a:tc>
                <a:tc rowSpan="3">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１食あたりで算定</a:t>
                      </a:r>
                    </a:p>
                  </a:txBody>
                  <a:tcPr marL="74295" marR="74295" marT="37148" marB="37148" vert="eaVert"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rgbClr val="FF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3">
                  <a:txBody>
                    <a:bodyPr/>
                    <a:lstStyle/>
                    <a:p>
                      <a:pPr algn="ctr"/>
                      <a:r>
                        <a:rPr kumimoji="1" lang="en-US" altLang="ja-JP" sz="2100" dirty="0">
                          <a:latin typeface="ＭＳ Ｐゴシック" panose="020B0600070205080204" pitchFamily="50" charset="-128"/>
                          <a:ea typeface="ＭＳ Ｐゴシック" panose="020B0600070205080204" pitchFamily="50" charset="-128"/>
                        </a:rPr>
                        <a:t>640</a:t>
                      </a:r>
                      <a:r>
                        <a:rPr kumimoji="1" lang="ja-JP" altLang="en-US" sz="2100" dirty="0">
                          <a:latin typeface="ＭＳ Ｐゴシック" panose="020B0600070205080204" pitchFamily="50" charset="-128"/>
                          <a:ea typeface="ＭＳ Ｐゴシック" panose="020B0600070205080204" pitchFamily="50" charset="-128"/>
                        </a:rPr>
                        <a:t>円</a:t>
                      </a:r>
                      <a:endParaRPr kumimoji="1" lang="en-US" altLang="ja-JP" sz="2100" dirty="0">
                        <a:latin typeface="ＭＳ Ｐゴシック" panose="020B0600070205080204" pitchFamily="50" charset="-128"/>
                        <a:ea typeface="ＭＳ Ｐゴシック" panose="020B0600070205080204" pitchFamily="50" charset="-128"/>
                      </a:endParaRPr>
                    </a:p>
                    <a:p>
                      <a:pPr algn="ctr"/>
                      <a:r>
                        <a:rPr kumimoji="1" lang="ja-JP" altLang="en-US" sz="1600" dirty="0">
                          <a:latin typeface="ＭＳ Ｐゴシック" panose="020B0600070205080204" pitchFamily="50" charset="-128"/>
                          <a:ea typeface="ＭＳ Ｐゴシック" panose="020B0600070205080204" pitchFamily="50" charset="-128"/>
                        </a:rPr>
                        <a:t>（</a:t>
                      </a:r>
                      <a:r>
                        <a:rPr kumimoji="1" lang="en-US" altLang="ja-JP" sz="1600" dirty="0">
                          <a:latin typeface="ＭＳ Ｐゴシック" panose="020B0600070205080204" pitchFamily="50" charset="-128"/>
                          <a:ea typeface="ＭＳ Ｐゴシック" panose="020B0600070205080204" pitchFamily="50" charset="-128"/>
                        </a:rPr>
                        <a:t>1</a:t>
                      </a:r>
                      <a:r>
                        <a:rPr kumimoji="1" lang="ja-JP" altLang="en-US" sz="1600" dirty="0">
                          <a:latin typeface="ＭＳ Ｐゴシック" panose="020B0600070205080204" pitchFamily="50" charset="-128"/>
                          <a:ea typeface="ＭＳ Ｐゴシック" panose="020B0600070205080204" pitchFamily="50" charset="-128"/>
                        </a:rPr>
                        <a:t>日当たり</a:t>
                      </a:r>
                      <a:r>
                        <a:rPr kumimoji="1" lang="en-US" altLang="ja-JP" sz="1600" dirty="0">
                          <a:latin typeface="ＭＳ Ｐゴシック" panose="020B0600070205080204" pitchFamily="50" charset="-128"/>
                          <a:ea typeface="ＭＳ Ｐゴシック" panose="020B0600070205080204" pitchFamily="50" charset="-128"/>
                        </a:rPr>
                        <a:t>1920</a:t>
                      </a:r>
                      <a:r>
                        <a:rPr kumimoji="1" lang="ja-JP" altLang="en-US" sz="1600" dirty="0">
                          <a:latin typeface="ＭＳ Ｐゴシック" panose="020B0600070205080204" pitchFamily="50" charset="-128"/>
                          <a:ea typeface="ＭＳ Ｐゴシック" panose="020B0600070205080204" pitchFamily="50" charset="-128"/>
                        </a:rPr>
                        <a:t>円）</a:t>
                      </a:r>
                      <a:endParaRPr kumimoji="1" lang="en-US" altLang="ja-JP" sz="1600" dirty="0">
                        <a:latin typeface="ＭＳ Ｐゴシック" panose="020B0600070205080204" pitchFamily="50" charset="-128"/>
                        <a:ea typeface="ＭＳ Ｐゴシック" panose="020B0600070205080204" pitchFamily="50" charset="-128"/>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rgbClr val="FF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ctr"/>
                      <a:r>
                        <a:rPr kumimoji="1" lang="en-US" altLang="ja-JP" sz="2100" dirty="0">
                          <a:latin typeface="ＭＳ Ｐゴシック" panose="020B0600070205080204" pitchFamily="50" charset="-128"/>
                          <a:ea typeface="ＭＳ Ｐゴシック" panose="020B0600070205080204" pitchFamily="50" charset="-128"/>
                        </a:rPr>
                        <a:t>260</a:t>
                      </a:r>
                      <a:r>
                        <a:rPr kumimoji="1" lang="ja-JP" altLang="en-US" sz="2100" dirty="0">
                          <a:latin typeface="ＭＳ Ｐゴシック" panose="020B0600070205080204" pitchFamily="50" charset="-128"/>
                          <a:ea typeface="ＭＳ Ｐゴシック" panose="020B0600070205080204" pitchFamily="50" charset="-128"/>
                        </a:rPr>
                        <a:t>円</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rgbClr val="FF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a:r>
                        <a:rPr kumimoji="1" lang="en-US" altLang="ja-JP" sz="2100" dirty="0">
                          <a:latin typeface="ＭＳ Ｐゴシック" panose="020B0600070205080204" pitchFamily="50" charset="-128"/>
                          <a:ea typeface="ＭＳ Ｐゴシック" panose="020B0600070205080204" pitchFamily="50" charset="-128"/>
                        </a:rPr>
                        <a:t>380</a:t>
                      </a:r>
                      <a:r>
                        <a:rPr kumimoji="1" lang="ja-JP" altLang="en-US" sz="2100" dirty="0">
                          <a:latin typeface="ＭＳ Ｐゴシック" panose="020B0600070205080204" pitchFamily="50" charset="-128"/>
                          <a:ea typeface="ＭＳ Ｐゴシック" panose="020B0600070205080204" pitchFamily="50" charset="-128"/>
                        </a:rPr>
                        <a:t>円</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rgbClr val="FF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228143209"/>
                  </a:ext>
                </a:extLst>
              </a:tr>
              <a:tr h="659313">
                <a:tc>
                  <a:txBody>
                    <a:bodyPr/>
                    <a:lstStyle/>
                    <a:p>
                      <a:pPr algn="ctr"/>
                      <a:r>
                        <a:rPr kumimoji="1" lang="en-US" altLang="ja-JP" sz="2100" b="1" dirty="0">
                          <a:solidFill>
                            <a:schemeClr val="bg1"/>
                          </a:solidFill>
                          <a:latin typeface="ＭＳ Ｐゴシック" panose="020B0600070205080204" pitchFamily="50" charset="-128"/>
                          <a:ea typeface="ＭＳ Ｐゴシック" panose="020B0600070205080204" pitchFamily="50" charset="-128"/>
                        </a:rPr>
                        <a:t>H28.4</a:t>
                      </a:r>
                      <a:endParaRPr kumimoji="1" lang="ja-JP" altLang="en-US" sz="2100" b="1" dirty="0">
                        <a:solidFill>
                          <a:schemeClr val="bg1"/>
                        </a:solidFill>
                        <a:latin typeface="ＭＳ Ｐゴシック" panose="020B0600070205080204" pitchFamily="50" charset="-128"/>
                        <a:ea typeface="ＭＳ Ｐゴシック" panose="020B0600070205080204" pitchFamily="50" charset="-128"/>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4F81BD"/>
                    </a:solidFill>
                  </a:tcPr>
                </a:tc>
                <a:tc vMerge="1">
                  <a:txBody>
                    <a:bodyPr/>
                    <a:lstStyle/>
                    <a:p>
                      <a:endParaRPr kumimoji="1" lang="ja-JP" altLang="en-US" sz="2800" dirty="0">
                        <a:latin typeface="+mn-ea"/>
                        <a:ea typeface="+mn-ea"/>
                      </a:endParaRPr>
                    </a:p>
                  </a:txBody>
                  <a:tcPr vert="eaVert"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a:endParaRPr kumimoji="1" lang="ja-JP" altLang="en-US" sz="2800" dirty="0">
                        <a:latin typeface="+mn-ea"/>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ctr"/>
                      <a:r>
                        <a:rPr kumimoji="1" lang="en-US" altLang="ja-JP" sz="2100" dirty="0">
                          <a:latin typeface="ＭＳ Ｐゴシック" panose="020B0600070205080204" pitchFamily="50" charset="-128"/>
                          <a:ea typeface="ＭＳ Ｐゴシック" panose="020B0600070205080204" pitchFamily="50" charset="-128"/>
                        </a:rPr>
                        <a:t>360</a:t>
                      </a:r>
                      <a:r>
                        <a:rPr kumimoji="1" lang="ja-JP" altLang="en-US" sz="2100" dirty="0">
                          <a:latin typeface="ＭＳ Ｐゴシック" panose="020B0600070205080204" pitchFamily="50" charset="-128"/>
                          <a:ea typeface="ＭＳ Ｐゴシック" panose="020B0600070205080204" pitchFamily="50" charset="-128"/>
                        </a:rPr>
                        <a:t>円</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a:r>
                        <a:rPr kumimoji="1" lang="en-US" altLang="ja-JP" sz="2100" dirty="0">
                          <a:latin typeface="ＭＳ Ｐゴシック" panose="020B0600070205080204" pitchFamily="50" charset="-128"/>
                          <a:ea typeface="ＭＳ Ｐゴシック" panose="020B0600070205080204" pitchFamily="50" charset="-128"/>
                        </a:rPr>
                        <a:t>280</a:t>
                      </a:r>
                      <a:r>
                        <a:rPr kumimoji="1" lang="ja-JP" altLang="en-US" sz="2100" dirty="0">
                          <a:latin typeface="ＭＳ Ｐゴシック" panose="020B0600070205080204" pitchFamily="50" charset="-128"/>
                          <a:ea typeface="ＭＳ Ｐゴシック" panose="020B0600070205080204" pitchFamily="50" charset="-128"/>
                        </a:rPr>
                        <a:t>円</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451414166"/>
                  </a:ext>
                </a:extLst>
              </a:tr>
              <a:tr h="659313">
                <a:tc>
                  <a:txBody>
                    <a:bodyPr/>
                    <a:lstStyle/>
                    <a:p>
                      <a:pPr algn="ctr"/>
                      <a:r>
                        <a:rPr kumimoji="1" lang="en-US" altLang="ja-JP" sz="2100" b="1" dirty="0">
                          <a:solidFill>
                            <a:schemeClr val="bg1"/>
                          </a:solidFill>
                          <a:latin typeface="ＭＳ Ｐゴシック" panose="020B0600070205080204" pitchFamily="50" charset="-128"/>
                          <a:ea typeface="ＭＳ Ｐゴシック" panose="020B0600070205080204" pitchFamily="50" charset="-128"/>
                        </a:rPr>
                        <a:t>H30.4</a:t>
                      </a:r>
                      <a:endParaRPr kumimoji="1" lang="ja-JP" altLang="en-US" sz="2100" b="1" dirty="0">
                        <a:solidFill>
                          <a:schemeClr val="bg1"/>
                        </a:solidFill>
                        <a:latin typeface="ＭＳ Ｐゴシック" panose="020B0600070205080204" pitchFamily="50" charset="-128"/>
                        <a:ea typeface="ＭＳ Ｐゴシック" panose="020B0600070205080204" pitchFamily="50" charset="-128"/>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4F81BD"/>
                    </a:solidFill>
                  </a:tcPr>
                </a:tc>
                <a:tc vMerge="1">
                  <a:txBody>
                    <a:bodyPr/>
                    <a:lstStyle/>
                    <a:p>
                      <a:endParaRPr kumimoji="1" lang="ja-JP" altLang="en-US" sz="2800" dirty="0">
                        <a:latin typeface="+mn-ea"/>
                        <a:ea typeface="+mn-ea"/>
                      </a:endParaRPr>
                    </a:p>
                  </a:txBody>
                  <a:tcPr vert="eaVert" anchor="ctr" anchorCtr="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vMerge="1">
                  <a:txBody>
                    <a:bodyPr/>
                    <a:lstStyle/>
                    <a:p>
                      <a:pPr algn="ctr"/>
                      <a:endParaRPr kumimoji="1" lang="ja-JP" altLang="en-US" sz="2800" dirty="0">
                        <a:latin typeface="+mn-ea"/>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60000"/>
                        <a:lumOff val="40000"/>
                      </a:schemeClr>
                    </a:solidFill>
                  </a:tcPr>
                </a:tc>
                <a:tc>
                  <a:txBody>
                    <a:bodyPr/>
                    <a:lstStyle/>
                    <a:p>
                      <a:pPr algn="ctr"/>
                      <a:r>
                        <a:rPr kumimoji="1" lang="en-US" altLang="ja-JP" sz="2100" dirty="0">
                          <a:latin typeface="ＭＳ Ｐゴシック" panose="020B0600070205080204" pitchFamily="50" charset="-128"/>
                          <a:ea typeface="ＭＳ Ｐゴシック" panose="020B0600070205080204" pitchFamily="50" charset="-128"/>
                        </a:rPr>
                        <a:t>460</a:t>
                      </a:r>
                      <a:r>
                        <a:rPr kumimoji="1" lang="ja-JP" altLang="en-US" sz="2000" dirty="0">
                          <a:latin typeface="ＭＳ Ｐゴシック" panose="020B0600070205080204" pitchFamily="50" charset="-128"/>
                          <a:ea typeface="ＭＳ Ｐゴシック" panose="020B0600070205080204" pitchFamily="50" charset="-128"/>
                        </a:rPr>
                        <a:t>円</a:t>
                      </a:r>
                      <a:r>
                        <a:rPr kumimoji="1" lang="en-US" altLang="ja-JP" sz="2000" dirty="0">
                          <a:latin typeface="ＭＳ Ｐゴシック" panose="020B0600070205080204" pitchFamily="50" charset="-128"/>
                          <a:ea typeface="ＭＳ Ｐゴシック" panose="020B0600070205080204" pitchFamily="50" charset="-128"/>
                        </a:rPr>
                        <a:t>(※)</a:t>
                      </a:r>
                      <a:endParaRPr kumimoji="1" lang="ja-JP" altLang="en-US" sz="2000" dirty="0">
                        <a:latin typeface="ＭＳ Ｐゴシック" panose="020B0600070205080204" pitchFamily="50" charset="-128"/>
                        <a:ea typeface="ＭＳ Ｐゴシック" panose="020B0600070205080204" pitchFamily="50" charset="-128"/>
                      </a:endParaRP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a:r>
                        <a:rPr kumimoji="1" lang="en-US" altLang="ja-JP" sz="2100" dirty="0">
                          <a:latin typeface="ＭＳ Ｐゴシック" panose="020B0600070205080204" pitchFamily="50" charset="-128"/>
                          <a:ea typeface="ＭＳ Ｐゴシック" panose="020B0600070205080204" pitchFamily="50" charset="-128"/>
                        </a:rPr>
                        <a:t>180</a:t>
                      </a:r>
                      <a:r>
                        <a:rPr kumimoji="1" lang="ja-JP" altLang="en-US" sz="2100" dirty="0">
                          <a:latin typeface="ＭＳ Ｐゴシック" panose="020B0600070205080204" pitchFamily="50" charset="-128"/>
                          <a:ea typeface="ＭＳ Ｐゴシック" panose="020B0600070205080204" pitchFamily="50" charset="-128"/>
                        </a:rPr>
                        <a:t>円</a:t>
                      </a:r>
                    </a:p>
                  </a:txBody>
                  <a:tcPr marL="74295" marR="74295" marT="37148" marB="3714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3886363842"/>
                  </a:ext>
                </a:extLst>
              </a:tr>
            </a:tbl>
          </a:graphicData>
        </a:graphic>
      </p:graphicFrame>
      <p:sp>
        <p:nvSpPr>
          <p:cNvPr id="11" name="テキスト ボックス 10">
            <a:extLst>
              <a:ext uri="{FF2B5EF4-FFF2-40B4-BE49-F238E27FC236}">
                <a16:creationId xmlns:a16="http://schemas.microsoft.com/office/drawing/2014/main" id="{B5DD776A-64B0-2082-9092-1040B24C3C8E}"/>
              </a:ext>
            </a:extLst>
          </p:cNvPr>
          <p:cNvSpPr txBox="1"/>
          <p:nvPr/>
        </p:nvSpPr>
        <p:spPr>
          <a:xfrm>
            <a:off x="7286026" y="4961111"/>
            <a:ext cx="2460083" cy="767711"/>
          </a:xfrm>
          <a:prstGeom prst="rect">
            <a:avLst/>
          </a:prstGeom>
          <a:noFill/>
        </p:spPr>
        <p:txBody>
          <a:bodyPr wrap="square" rtlCol="0">
            <a:spAutoFit/>
          </a:bodyPr>
          <a:lstStyle/>
          <a:p>
            <a:pPr marL="188317" indent="-188317" defTabSz="742950">
              <a:defRPr/>
            </a:pPr>
            <a:r>
              <a:rPr lang="en-US" altLang="ja-JP" sz="1463" b="1" dirty="0">
                <a:solidFill>
                  <a:prstClr val="black"/>
                </a:solidFill>
                <a:latin typeface="ＭＳ Ｐゴシック" panose="020B0600070205080204" pitchFamily="50" charset="-128"/>
                <a:ea typeface="ＭＳ Ｐゴシック" panose="020B0600070205080204" pitchFamily="50" charset="-128"/>
              </a:rPr>
              <a:t>※</a:t>
            </a:r>
            <a:r>
              <a:rPr lang="ja-JP" altLang="en-US" sz="1463" b="1" dirty="0">
                <a:solidFill>
                  <a:prstClr val="black"/>
                </a:solidFill>
                <a:latin typeface="ＭＳ Ｐゴシック" panose="020B0600070205080204" pitchFamily="50" charset="-128"/>
                <a:ea typeface="ＭＳ Ｐゴシック" panose="020B0600070205080204" pitchFamily="50" charset="-128"/>
              </a:rPr>
              <a:t>介護保険の入所者の食費の基準費用額：</a:t>
            </a:r>
            <a:endParaRPr lang="en-US" altLang="ja-JP" sz="1463" b="1" dirty="0">
              <a:solidFill>
                <a:prstClr val="black"/>
              </a:solidFill>
              <a:latin typeface="ＭＳ Ｐゴシック" panose="020B0600070205080204" pitchFamily="50" charset="-128"/>
              <a:ea typeface="ＭＳ Ｐゴシック" panose="020B0600070205080204" pitchFamily="50" charset="-128"/>
            </a:endParaRPr>
          </a:p>
          <a:p>
            <a:pPr marL="188317" indent="7739" defTabSz="742950">
              <a:defRPr/>
            </a:pPr>
            <a:r>
              <a:rPr lang="ja-JP" altLang="en-US" sz="1463" b="1" dirty="0">
                <a:solidFill>
                  <a:prstClr val="black"/>
                </a:solidFill>
                <a:latin typeface="ＭＳ Ｐゴシック" panose="020B0600070205080204" pitchFamily="50" charset="-128"/>
                <a:ea typeface="ＭＳ Ｐゴシック" panose="020B0600070205080204" pitchFamily="50" charset="-128"/>
              </a:rPr>
              <a:t>約</a:t>
            </a:r>
            <a:r>
              <a:rPr lang="en-US" altLang="ja-JP" sz="1463" b="1" dirty="0">
                <a:solidFill>
                  <a:prstClr val="black"/>
                </a:solidFill>
                <a:latin typeface="ＭＳ Ｐゴシック" panose="020B0600070205080204" pitchFamily="50" charset="-128"/>
                <a:ea typeface="ＭＳ Ｐゴシック" panose="020B0600070205080204" pitchFamily="50" charset="-128"/>
              </a:rPr>
              <a:t>482</a:t>
            </a:r>
            <a:r>
              <a:rPr lang="ja-JP" altLang="en-US" sz="1463" b="1" dirty="0">
                <a:solidFill>
                  <a:prstClr val="black"/>
                </a:solidFill>
                <a:latin typeface="ＭＳ Ｐゴシック" panose="020B0600070205080204" pitchFamily="50" charset="-128"/>
                <a:ea typeface="ＭＳ Ｐゴシック" panose="020B0600070205080204" pitchFamily="50" charset="-128"/>
              </a:rPr>
              <a:t>円（</a:t>
            </a:r>
            <a:r>
              <a:rPr lang="en-US" altLang="ja-JP" sz="1463" b="1" dirty="0">
                <a:solidFill>
                  <a:prstClr val="black"/>
                </a:solidFill>
                <a:latin typeface="ＭＳ Ｐゴシック" panose="020B0600070205080204" pitchFamily="50" charset="-128"/>
                <a:ea typeface="ＭＳ Ｐゴシック" panose="020B0600070205080204" pitchFamily="50" charset="-128"/>
              </a:rPr>
              <a:t>1</a:t>
            </a:r>
            <a:r>
              <a:rPr lang="ja-JP" altLang="en-US" sz="1463" b="1" dirty="0">
                <a:solidFill>
                  <a:prstClr val="black"/>
                </a:solidFill>
                <a:latin typeface="ＭＳ Ｐゴシック" panose="020B0600070205080204" pitchFamily="50" charset="-128"/>
                <a:ea typeface="ＭＳ Ｐゴシック" panose="020B0600070205080204" pitchFamily="50" charset="-128"/>
              </a:rPr>
              <a:t>食当たり換算）</a:t>
            </a:r>
            <a:endParaRPr lang="en-US" altLang="ja-JP" sz="1463" b="1" dirty="0">
              <a:solidFill>
                <a:prstClr val="black"/>
              </a:solidFill>
              <a:latin typeface="ＭＳ Ｐゴシック" panose="020B0600070205080204" pitchFamily="50" charset="-128"/>
              <a:ea typeface="ＭＳ Ｐゴシック" panose="020B0600070205080204" pitchFamily="50" charset="-128"/>
            </a:endParaRPr>
          </a:p>
        </p:txBody>
      </p:sp>
      <p:sp>
        <p:nvSpPr>
          <p:cNvPr id="5" name="テキスト ボックス 4">
            <a:extLst>
              <a:ext uri="{FF2B5EF4-FFF2-40B4-BE49-F238E27FC236}">
                <a16:creationId xmlns:a16="http://schemas.microsoft.com/office/drawing/2014/main" id="{4AB208C7-EC44-2465-8A2A-A4532CA76FE0}"/>
              </a:ext>
            </a:extLst>
          </p:cNvPr>
          <p:cNvSpPr txBox="1"/>
          <p:nvPr/>
        </p:nvSpPr>
        <p:spPr>
          <a:xfrm>
            <a:off x="155467" y="5964994"/>
            <a:ext cx="8424936" cy="267446"/>
          </a:xfrm>
          <a:prstGeom prst="rect">
            <a:avLst/>
          </a:prstGeom>
          <a:noFill/>
        </p:spPr>
        <p:txBody>
          <a:bodyPr wrap="square" rtlCol="0">
            <a:spAutoFit/>
          </a:bodyPr>
          <a:lstStyle/>
          <a:p>
            <a:pPr defTabSz="742950">
              <a:defRPr/>
            </a:pPr>
            <a:r>
              <a:rPr lang="ja-JP" altLang="en-US" sz="1138" dirty="0">
                <a:solidFill>
                  <a:prstClr val="black"/>
                </a:solidFill>
                <a:latin typeface="Arial"/>
                <a:ea typeface="ＭＳ Ｐゴシック"/>
              </a:rPr>
              <a:t>（出所）厚生労働省 社会保障審議会 医療保険部会（令和</a:t>
            </a:r>
            <a:r>
              <a:rPr lang="en-US" altLang="ja-JP" sz="1138" dirty="0">
                <a:solidFill>
                  <a:prstClr val="black"/>
                </a:solidFill>
                <a:latin typeface="Arial"/>
                <a:ea typeface="ＭＳ Ｐゴシック"/>
              </a:rPr>
              <a:t>5</a:t>
            </a:r>
            <a:r>
              <a:rPr lang="ja-JP" altLang="en-US" sz="1138" dirty="0">
                <a:solidFill>
                  <a:prstClr val="black"/>
                </a:solidFill>
                <a:latin typeface="Arial"/>
                <a:ea typeface="ＭＳ Ｐゴシック"/>
              </a:rPr>
              <a:t>年</a:t>
            </a:r>
            <a:r>
              <a:rPr lang="en-US" altLang="ja-JP" sz="1138" dirty="0">
                <a:solidFill>
                  <a:prstClr val="black"/>
                </a:solidFill>
                <a:latin typeface="Arial"/>
                <a:ea typeface="ＭＳ Ｐゴシック"/>
              </a:rPr>
              <a:t>11</a:t>
            </a:r>
            <a:r>
              <a:rPr lang="ja-JP" altLang="en-US" sz="1138" dirty="0">
                <a:solidFill>
                  <a:prstClr val="black"/>
                </a:solidFill>
                <a:latin typeface="Arial"/>
                <a:ea typeface="ＭＳ Ｐゴシック"/>
              </a:rPr>
              <a:t>月</a:t>
            </a:r>
            <a:r>
              <a:rPr lang="en-US" altLang="ja-JP" sz="1138" dirty="0">
                <a:solidFill>
                  <a:prstClr val="black"/>
                </a:solidFill>
                <a:latin typeface="Arial"/>
                <a:ea typeface="ＭＳ Ｐゴシック"/>
              </a:rPr>
              <a:t>9</a:t>
            </a:r>
            <a:r>
              <a:rPr lang="ja-JP" altLang="en-US" sz="1138" dirty="0">
                <a:solidFill>
                  <a:prstClr val="black"/>
                </a:solidFill>
                <a:latin typeface="Arial"/>
                <a:ea typeface="ＭＳ Ｐゴシック"/>
              </a:rPr>
              <a:t>日開催） 資料</a:t>
            </a:r>
            <a:r>
              <a:rPr lang="en-US" altLang="ja-JP" sz="1138" dirty="0">
                <a:solidFill>
                  <a:prstClr val="black"/>
                </a:solidFill>
                <a:latin typeface="Arial"/>
                <a:ea typeface="ＭＳ Ｐゴシック"/>
              </a:rPr>
              <a:t>3</a:t>
            </a:r>
            <a:r>
              <a:rPr lang="ja-JP" altLang="en-US" sz="1138" dirty="0">
                <a:solidFill>
                  <a:prstClr val="black"/>
                </a:solidFill>
                <a:latin typeface="Arial"/>
                <a:ea typeface="ＭＳ Ｐゴシック"/>
              </a:rPr>
              <a:t>「入院時の食費について」</a:t>
            </a:r>
            <a:r>
              <a:rPr lang="en-US" altLang="ja-JP" sz="1138" dirty="0">
                <a:solidFill>
                  <a:prstClr val="black"/>
                </a:solidFill>
                <a:latin typeface="Arial"/>
                <a:ea typeface="ＭＳ Ｐゴシック"/>
              </a:rPr>
              <a:t>6</a:t>
            </a:r>
            <a:r>
              <a:rPr lang="ja-JP" altLang="en-US" sz="1138" dirty="0">
                <a:solidFill>
                  <a:prstClr val="black"/>
                </a:solidFill>
                <a:latin typeface="Arial"/>
                <a:ea typeface="ＭＳ Ｐゴシック"/>
              </a:rPr>
              <a:t>頁</a:t>
            </a:r>
          </a:p>
        </p:txBody>
      </p:sp>
    </p:spTree>
    <p:extLst>
      <p:ext uri="{BB962C8B-B14F-4D97-AF65-F5344CB8AC3E}">
        <p14:creationId xmlns:p14="http://schemas.microsoft.com/office/powerpoint/2010/main" val="1075413419"/>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入院時の食費の基準の見直し</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食材料費、光熱費をはじめとする物価高騰を踏まえた対応－①</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991575"/>
            <a:ext cx="9529762" cy="581718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食材費等が高騰していること等を踏まえ、</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入院時の食費の基準を引き上げる</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5125" marR="0" lvl="0" indent="-182563" algn="l" defTabSz="914400" rtl="0" eaLnBrk="1" fontAlgn="auto" latinLnBrk="0" hangingPunct="1">
              <a:lnSpc>
                <a:spcPts val="18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200" b="0" i="0" u="none" strike="noStrike" kern="1200" cap="none" spc="0" normalizeH="0" baseline="0" noProof="0" dirty="0">
                <a:ln>
                  <a:noFill/>
                </a:ln>
                <a:solidFill>
                  <a:srgbClr val="000000"/>
                </a:solidFill>
                <a:effectLst/>
                <a:uLnTx/>
                <a:uFillTx/>
                <a:latin typeface="Segoe UI"/>
                <a:ea typeface="メイリオ"/>
                <a:cs typeface="+mn-cs"/>
              </a:rPr>
              <a:t>　</a:t>
            </a:r>
            <a:r>
              <a:rPr kumimoji="0" lang="ja-JP" altLang="en-US" sz="1200" b="0" i="0" u="none" strike="noStrike" kern="1200" cap="none" spc="0" normalizeH="0" baseline="0" noProof="0" dirty="0">
                <a:ln>
                  <a:noFill/>
                </a:ln>
                <a:solidFill>
                  <a:srgbClr val="FF0000"/>
                </a:solidFill>
                <a:effectLst/>
                <a:uLnTx/>
                <a:uFillTx/>
                <a:latin typeface="Segoe UI"/>
                <a:ea typeface="メイリオ"/>
                <a:cs typeface="+mn-cs"/>
              </a:rPr>
              <a:t>令和６年６月１日施行。令和６年３月までは重点支援地方交付金により対応。令和６年４月・５月については地域医療介護総合確保基金により対応。</a:t>
            </a:r>
            <a:endParaRPr kumimoji="0" lang="en-US" altLang="ja-JP" sz="1200" b="0" i="0" u="none" strike="noStrike" kern="1200" cap="none" spc="0" normalizeH="0" baseline="0" noProof="0" dirty="0">
              <a:ln>
                <a:noFill/>
              </a:ln>
              <a:solidFill>
                <a:srgbClr val="FF0000"/>
              </a:solidFill>
              <a:effectLst/>
              <a:uLnTx/>
              <a:uFillTx/>
              <a:latin typeface="Segoe UI"/>
              <a:ea typeface="メイリオ"/>
              <a:cs typeface="+mn-cs"/>
            </a:endParaRPr>
          </a:p>
          <a:p>
            <a:pPr marL="266700" marR="0" lvl="0" indent="-266700" algn="l" defTabSz="914400" rtl="0" eaLnBrk="1" fontAlgn="auto" latinLnBrk="0" hangingPunct="1">
              <a:lnSpc>
                <a:spcPts val="1800"/>
              </a:lnSpc>
              <a:spcBef>
                <a:spcPts val="600"/>
              </a:spcBef>
              <a:spcAft>
                <a:spcPts val="0"/>
              </a:spcAft>
              <a:buClrTx/>
              <a:buSzTx/>
              <a:buFont typeface="Wingdings" panose="05000000000000000000" pitchFamily="2" charset="2"/>
              <a:buChar char="Ø"/>
              <a:tabLst/>
              <a:defRPr/>
            </a:pPr>
            <a:r>
              <a:rPr kumimoji="0" lang="ja-JP" altLang="en-US" sz="1600" b="0" i="0" u="none" strike="noStrike" kern="1200" cap="none" spc="0" normalizeH="0" baseline="0" noProof="0" dirty="0">
                <a:ln>
                  <a:noFill/>
                </a:ln>
                <a:solidFill>
                  <a:srgbClr val="000000"/>
                </a:solidFill>
                <a:effectLst/>
                <a:uLnTx/>
                <a:uFillTx/>
                <a:latin typeface="Segoe UI"/>
                <a:ea typeface="メイリオ"/>
                <a:cs typeface="+mn-cs"/>
              </a:rPr>
              <a:t>今回改定による影響、食費等の動向等を把握し、検証を行う。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ts val="18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9" y="767789"/>
            <a:ext cx="297991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入院時の食費の基準の見直し</a:t>
            </a:r>
          </a:p>
        </p:txBody>
      </p:sp>
      <p:graphicFrame>
        <p:nvGraphicFramePr>
          <p:cNvPr id="3" name="表 5">
            <a:extLst>
              <a:ext uri="{FF2B5EF4-FFF2-40B4-BE49-F238E27FC236}">
                <a16:creationId xmlns:a16="http://schemas.microsoft.com/office/drawing/2014/main" id="{D16BD6C1-7C16-9D85-9BC9-739A95D65A0F}"/>
              </a:ext>
            </a:extLst>
          </p:cNvPr>
          <p:cNvGraphicFramePr>
            <a:graphicFrameLocks noGrp="1"/>
          </p:cNvGraphicFramePr>
          <p:nvPr/>
        </p:nvGraphicFramePr>
        <p:xfrm>
          <a:off x="1689584" y="3904602"/>
          <a:ext cx="6384912" cy="2805840"/>
        </p:xfrm>
        <a:graphic>
          <a:graphicData uri="http://schemas.openxmlformats.org/drawingml/2006/table">
            <a:tbl>
              <a:tblPr firstRow="1" bandRow="1">
                <a:tableStyleId>{5C22544A-7EE6-4342-B048-85BDC9FD1C3A}</a:tableStyleId>
              </a:tblPr>
              <a:tblGrid>
                <a:gridCol w="1200912">
                  <a:extLst>
                    <a:ext uri="{9D8B030D-6E8A-4147-A177-3AD203B41FA5}">
                      <a16:colId xmlns:a16="http://schemas.microsoft.com/office/drawing/2014/main" val="667853076"/>
                    </a:ext>
                  </a:extLst>
                </a:gridCol>
                <a:gridCol w="2592000">
                  <a:extLst>
                    <a:ext uri="{9D8B030D-6E8A-4147-A177-3AD203B41FA5}">
                      <a16:colId xmlns:a16="http://schemas.microsoft.com/office/drawing/2014/main" val="297419261"/>
                    </a:ext>
                  </a:extLst>
                </a:gridCol>
                <a:gridCol w="2592000">
                  <a:extLst>
                    <a:ext uri="{9D8B030D-6E8A-4147-A177-3AD203B41FA5}">
                      <a16:colId xmlns:a16="http://schemas.microsoft.com/office/drawing/2014/main" val="3793593547"/>
                    </a:ext>
                  </a:extLst>
                </a:gridCol>
              </a:tblGrid>
              <a:tr h="900000">
                <a:tc>
                  <a:txBody>
                    <a:bodyPr/>
                    <a:lstStyle/>
                    <a:p>
                      <a:r>
                        <a:rPr kumimoji="1" lang="ja-JP" altLang="en-US" sz="1200" b="0">
                          <a:solidFill>
                            <a:schemeClr val="tx1"/>
                          </a:solidFill>
                          <a:latin typeface="メイリオ" panose="020B0604030504040204" pitchFamily="50" charset="-128"/>
                          <a:ea typeface="メイリオ" panose="020B0604030504040204" pitchFamily="50" charset="-128"/>
                        </a:rPr>
                        <a:t>一般所得者の場合</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kumimoji="1" lang="en-US" altLang="ja-JP" sz="2000" b="0">
                          <a:solidFill>
                            <a:schemeClr val="tx1"/>
                          </a:solidFill>
                          <a:latin typeface="メイリオ" panose="020B0604030504040204" pitchFamily="50" charset="-128"/>
                          <a:ea typeface="メイリオ" panose="020B0604030504040204" pitchFamily="50" charset="-128"/>
                        </a:rPr>
                        <a:t>460</a:t>
                      </a:r>
                      <a:r>
                        <a:rPr kumimoji="1" lang="ja-JP" altLang="en-US" sz="2000" b="0">
                          <a:solidFill>
                            <a:schemeClr val="tx1"/>
                          </a:solidFill>
                          <a:latin typeface="メイリオ" panose="020B0604030504040204" pitchFamily="50" charset="-128"/>
                          <a:ea typeface="メイリオ" panose="020B0604030504040204" pitchFamily="50" charset="-128"/>
                        </a:rPr>
                        <a:t>円</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p>
                      <a:pPr algn="ctr"/>
                      <a:r>
                        <a:rPr kumimoji="1" lang="en-US" altLang="ja-JP" sz="2000" b="1" u="sng">
                          <a:solidFill>
                            <a:srgbClr val="0070C0"/>
                          </a:solidFill>
                          <a:latin typeface="メイリオ" panose="020B0604030504040204" pitchFamily="50" charset="-128"/>
                          <a:ea typeface="メイリオ" panose="020B0604030504040204" pitchFamily="50" charset="-128"/>
                        </a:rPr>
                        <a:t>490</a:t>
                      </a:r>
                      <a:r>
                        <a:rPr kumimoji="1" lang="ja-JP" altLang="en-US" sz="2000" b="1" u="sng">
                          <a:solidFill>
                            <a:srgbClr val="0070C0"/>
                          </a:solidFill>
                          <a:latin typeface="メイリオ" panose="020B0604030504040204" pitchFamily="50" charset="-128"/>
                          <a:ea typeface="メイリオ" panose="020B0604030504040204" pitchFamily="50" charset="-128"/>
                        </a:rPr>
                        <a:t>円</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2402841776"/>
                  </a:ext>
                </a:extLst>
              </a:tr>
              <a:tr h="900000">
                <a:tc>
                  <a:txBody>
                    <a:bodyPr/>
                    <a:lstStyle/>
                    <a:p>
                      <a:r>
                        <a:rPr kumimoji="1" lang="ja-JP" altLang="en-US" sz="1200" b="0">
                          <a:solidFill>
                            <a:schemeClr val="tx1"/>
                          </a:solidFill>
                          <a:latin typeface="メイリオ" panose="020B0604030504040204" pitchFamily="50" charset="-128"/>
                          <a:ea typeface="メイリオ" panose="020B0604030504040204" pitchFamily="50" charset="-128"/>
                        </a:rPr>
                        <a:t>住民税非課税世帯の場合</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kumimoji="1" lang="en-US" altLang="ja-JP" sz="2000" b="0">
                          <a:solidFill>
                            <a:schemeClr val="tx1"/>
                          </a:solidFill>
                          <a:latin typeface="メイリオ" panose="020B0604030504040204" pitchFamily="50" charset="-128"/>
                          <a:ea typeface="メイリオ" panose="020B0604030504040204" pitchFamily="50" charset="-128"/>
                        </a:rPr>
                        <a:t>210</a:t>
                      </a:r>
                      <a:r>
                        <a:rPr kumimoji="1" lang="ja-JP" altLang="en-US" sz="2000" b="0">
                          <a:solidFill>
                            <a:schemeClr val="tx1"/>
                          </a:solidFill>
                          <a:latin typeface="メイリオ" panose="020B0604030504040204" pitchFamily="50" charset="-128"/>
                          <a:ea typeface="メイリオ" panose="020B0604030504040204" pitchFamily="50" charset="-128"/>
                        </a:rPr>
                        <a:t>円</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p>
                      <a:pPr algn="ctr"/>
                      <a:r>
                        <a:rPr kumimoji="1" lang="en-US" altLang="ja-JP" sz="2000" b="1" u="sng">
                          <a:solidFill>
                            <a:srgbClr val="0070C0"/>
                          </a:solidFill>
                          <a:latin typeface="メイリオ" panose="020B0604030504040204" pitchFamily="50" charset="-128"/>
                          <a:ea typeface="メイリオ" panose="020B0604030504040204" pitchFamily="50" charset="-128"/>
                        </a:rPr>
                        <a:t>230</a:t>
                      </a:r>
                      <a:r>
                        <a:rPr kumimoji="1" lang="ja-JP" altLang="en-US" sz="2000" b="1" u="sng">
                          <a:solidFill>
                            <a:srgbClr val="0070C0"/>
                          </a:solidFill>
                          <a:latin typeface="メイリオ" panose="020B0604030504040204" pitchFamily="50" charset="-128"/>
                          <a:ea typeface="メイリオ" panose="020B0604030504040204" pitchFamily="50" charset="-128"/>
                        </a:rPr>
                        <a:t>円</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2203116421"/>
                  </a:ext>
                </a:extLst>
              </a:tr>
              <a:tr h="900000">
                <a:tc>
                  <a:txBody>
                    <a:bodyPr/>
                    <a:lstStyle/>
                    <a:p>
                      <a:r>
                        <a:rPr kumimoji="1" lang="ja-JP" altLang="en-US" sz="1200" b="0">
                          <a:solidFill>
                            <a:schemeClr val="tx1"/>
                          </a:solidFill>
                          <a:latin typeface="メイリオ" panose="020B0604030504040204" pitchFamily="50" charset="-128"/>
                          <a:ea typeface="メイリオ" panose="020B0604030504040204" pitchFamily="50" charset="-128"/>
                        </a:rPr>
                        <a:t>住民税非課税かつ所得が一定基準に満たない７０歳以上の場合</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kumimoji="1" lang="en-US" altLang="ja-JP" sz="2000" b="0">
                          <a:solidFill>
                            <a:schemeClr val="tx1"/>
                          </a:solidFill>
                          <a:latin typeface="メイリオ" panose="020B0604030504040204" pitchFamily="50" charset="-128"/>
                          <a:ea typeface="メイリオ" panose="020B0604030504040204" pitchFamily="50" charset="-128"/>
                        </a:rPr>
                        <a:t>100</a:t>
                      </a:r>
                      <a:r>
                        <a:rPr kumimoji="1" lang="ja-JP" altLang="en-US" sz="2000" b="0">
                          <a:solidFill>
                            <a:schemeClr val="tx1"/>
                          </a:solidFill>
                          <a:latin typeface="メイリオ" panose="020B0604030504040204" pitchFamily="50" charset="-128"/>
                          <a:ea typeface="メイリオ" panose="020B0604030504040204" pitchFamily="50" charset="-128"/>
                        </a:rPr>
                        <a:t>円</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p>
                      <a:pPr algn="ctr"/>
                      <a:r>
                        <a:rPr kumimoji="1" lang="en-US" altLang="ja-JP" sz="2000" b="1" u="sng" dirty="0">
                          <a:solidFill>
                            <a:srgbClr val="0070C0"/>
                          </a:solidFill>
                          <a:latin typeface="メイリオ" panose="020B0604030504040204" pitchFamily="50" charset="-128"/>
                          <a:ea typeface="メイリオ" panose="020B0604030504040204" pitchFamily="50" charset="-128"/>
                        </a:rPr>
                        <a:t>110</a:t>
                      </a:r>
                      <a:r>
                        <a:rPr kumimoji="1" lang="ja-JP" altLang="en-US" sz="2000" b="1" u="sng" dirty="0">
                          <a:solidFill>
                            <a:srgbClr val="0070C0"/>
                          </a:solidFill>
                          <a:latin typeface="メイリオ" panose="020B0604030504040204" pitchFamily="50" charset="-128"/>
                          <a:ea typeface="メイリオ" panose="020B0604030504040204" pitchFamily="50" charset="-128"/>
                        </a:rPr>
                        <a:t>円</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3224863348"/>
                  </a:ext>
                </a:extLst>
              </a:tr>
            </a:tbl>
          </a:graphicData>
        </a:graphic>
      </p:graphicFrame>
      <p:sp>
        <p:nvSpPr>
          <p:cNvPr id="4" name="テキスト ボックス 3">
            <a:extLst>
              <a:ext uri="{FF2B5EF4-FFF2-40B4-BE49-F238E27FC236}">
                <a16:creationId xmlns:a16="http://schemas.microsoft.com/office/drawing/2014/main" id="{802AB7FB-AB22-1BB9-23C9-E27EBD28892F}"/>
              </a:ext>
            </a:extLst>
          </p:cNvPr>
          <p:cNvSpPr txBox="1"/>
          <p:nvPr/>
        </p:nvSpPr>
        <p:spPr>
          <a:xfrm>
            <a:off x="1025841" y="3509014"/>
            <a:ext cx="1107996"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自己負担</a:t>
            </a:r>
          </a:p>
        </p:txBody>
      </p:sp>
      <p:sp>
        <p:nvSpPr>
          <p:cNvPr id="5" name="テキスト ボックス 4">
            <a:extLst>
              <a:ext uri="{FF2B5EF4-FFF2-40B4-BE49-F238E27FC236}">
                <a16:creationId xmlns:a16="http://schemas.microsoft.com/office/drawing/2014/main" id="{59E342CA-0741-A5BE-DF61-A0869428FDB5}"/>
              </a:ext>
            </a:extLst>
          </p:cNvPr>
          <p:cNvSpPr txBox="1"/>
          <p:nvPr/>
        </p:nvSpPr>
        <p:spPr>
          <a:xfrm>
            <a:off x="5087992" y="3961033"/>
            <a:ext cx="851515" cy="338554"/>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円</a:t>
            </a:r>
          </a:p>
        </p:txBody>
      </p:sp>
      <p:sp>
        <p:nvSpPr>
          <p:cNvPr id="6" name="矢印: 右 5">
            <a:extLst>
              <a:ext uri="{FF2B5EF4-FFF2-40B4-BE49-F238E27FC236}">
                <a16:creationId xmlns:a16="http://schemas.microsoft.com/office/drawing/2014/main" id="{279C9581-CB5E-4EDC-E070-E98273390705}"/>
              </a:ext>
            </a:extLst>
          </p:cNvPr>
          <p:cNvSpPr/>
          <p:nvPr/>
        </p:nvSpPr>
        <p:spPr>
          <a:xfrm>
            <a:off x="5171419" y="4330365"/>
            <a:ext cx="713516" cy="409694"/>
          </a:xfrm>
          <a:prstGeom prst="rightArrow">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7" name="矢印: 右 6">
            <a:extLst>
              <a:ext uri="{FF2B5EF4-FFF2-40B4-BE49-F238E27FC236}">
                <a16:creationId xmlns:a16="http://schemas.microsoft.com/office/drawing/2014/main" id="{6DBF8CAF-7EC1-BB2D-D4D0-9E4173FD8AF4}"/>
              </a:ext>
            </a:extLst>
          </p:cNvPr>
          <p:cNvSpPr/>
          <p:nvPr/>
        </p:nvSpPr>
        <p:spPr>
          <a:xfrm>
            <a:off x="5171419" y="5260336"/>
            <a:ext cx="713516" cy="409694"/>
          </a:xfrm>
          <a:prstGeom prst="rightArrow">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8" name="矢印: 右 7">
            <a:extLst>
              <a:ext uri="{FF2B5EF4-FFF2-40B4-BE49-F238E27FC236}">
                <a16:creationId xmlns:a16="http://schemas.microsoft.com/office/drawing/2014/main" id="{4123F9C9-BC8D-ED47-46E4-92F6F937BBD3}"/>
              </a:ext>
            </a:extLst>
          </p:cNvPr>
          <p:cNvSpPr/>
          <p:nvPr/>
        </p:nvSpPr>
        <p:spPr>
          <a:xfrm>
            <a:off x="5171419" y="6246057"/>
            <a:ext cx="713516" cy="409694"/>
          </a:xfrm>
          <a:prstGeom prst="rightArrow">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9" name="テキスト ボックス 8">
            <a:extLst>
              <a:ext uri="{FF2B5EF4-FFF2-40B4-BE49-F238E27FC236}">
                <a16:creationId xmlns:a16="http://schemas.microsoft.com/office/drawing/2014/main" id="{B2B7CFBB-2658-C927-91AD-6EFA8715F100}"/>
              </a:ext>
            </a:extLst>
          </p:cNvPr>
          <p:cNvSpPr txBox="1"/>
          <p:nvPr/>
        </p:nvSpPr>
        <p:spPr>
          <a:xfrm>
            <a:off x="5087992" y="4878401"/>
            <a:ext cx="851515" cy="338554"/>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円</a:t>
            </a:r>
          </a:p>
        </p:txBody>
      </p:sp>
      <p:sp>
        <p:nvSpPr>
          <p:cNvPr id="11" name="テキスト ボックス 10">
            <a:extLst>
              <a:ext uri="{FF2B5EF4-FFF2-40B4-BE49-F238E27FC236}">
                <a16:creationId xmlns:a16="http://schemas.microsoft.com/office/drawing/2014/main" id="{65C7E593-EEC0-2653-B4AF-39A111D598FB}"/>
              </a:ext>
            </a:extLst>
          </p:cNvPr>
          <p:cNvSpPr txBox="1"/>
          <p:nvPr/>
        </p:nvSpPr>
        <p:spPr>
          <a:xfrm>
            <a:off x="5087992" y="5852200"/>
            <a:ext cx="851515" cy="338554"/>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円</a:t>
            </a:r>
          </a:p>
        </p:txBody>
      </p:sp>
      <p:graphicFrame>
        <p:nvGraphicFramePr>
          <p:cNvPr id="12" name="表 11">
            <a:extLst>
              <a:ext uri="{FF2B5EF4-FFF2-40B4-BE49-F238E27FC236}">
                <a16:creationId xmlns:a16="http://schemas.microsoft.com/office/drawing/2014/main" id="{3F18A725-ED39-50A8-F17F-DBE7BEE1AD55}"/>
              </a:ext>
            </a:extLst>
          </p:cNvPr>
          <p:cNvGraphicFramePr>
            <a:graphicFrameLocks noGrp="1"/>
          </p:cNvGraphicFramePr>
          <p:nvPr/>
        </p:nvGraphicFramePr>
        <p:xfrm>
          <a:off x="2890496" y="2728627"/>
          <a:ext cx="5184000" cy="900000"/>
        </p:xfrm>
        <a:graphic>
          <a:graphicData uri="http://schemas.openxmlformats.org/drawingml/2006/table">
            <a:tbl>
              <a:tblPr firstRow="1" bandRow="1">
                <a:tableStyleId>{5C22544A-7EE6-4342-B048-85BDC9FD1C3A}</a:tableStyleId>
              </a:tblPr>
              <a:tblGrid>
                <a:gridCol w="2592000">
                  <a:extLst>
                    <a:ext uri="{9D8B030D-6E8A-4147-A177-3AD203B41FA5}">
                      <a16:colId xmlns:a16="http://schemas.microsoft.com/office/drawing/2014/main" val="3823217829"/>
                    </a:ext>
                  </a:extLst>
                </a:gridCol>
                <a:gridCol w="2592000">
                  <a:extLst>
                    <a:ext uri="{9D8B030D-6E8A-4147-A177-3AD203B41FA5}">
                      <a16:colId xmlns:a16="http://schemas.microsoft.com/office/drawing/2014/main" val="1544897823"/>
                    </a:ext>
                  </a:extLst>
                </a:gridCol>
              </a:tblGrid>
              <a:tr h="900000">
                <a:tc>
                  <a:txBody>
                    <a:bodyPr/>
                    <a:lstStyle/>
                    <a:p>
                      <a:pPr algn="ctr"/>
                      <a:r>
                        <a:rPr kumimoji="1" lang="en-US" altLang="ja-JP" sz="2000" b="0">
                          <a:solidFill>
                            <a:schemeClr val="tx1"/>
                          </a:solidFill>
                          <a:latin typeface="メイリオ" panose="020B0604030504040204" pitchFamily="50" charset="-128"/>
                          <a:ea typeface="メイリオ" panose="020B0604030504040204" pitchFamily="50" charset="-128"/>
                        </a:rPr>
                        <a:t>640</a:t>
                      </a:r>
                      <a:r>
                        <a:rPr kumimoji="1" lang="ja-JP" altLang="en-US" sz="2000" b="0">
                          <a:solidFill>
                            <a:schemeClr val="tx1"/>
                          </a:solidFill>
                          <a:latin typeface="メイリオ" panose="020B0604030504040204" pitchFamily="50" charset="-128"/>
                          <a:ea typeface="メイリオ" panose="020B0604030504040204" pitchFamily="50" charset="-128"/>
                        </a:rPr>
                        <a:t>円</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tc>
                  <a:txBody>
                    <a:bodyPr/>
                    <a:lstStyle/>
                    <a:p>
                      <a:pPr algn="ctr"/>
                      <a:r>
                        <a:rPr kumimoji="1" lang="en-US" altLang="ja-JP" sz="2000" b="1" u="sng" dirty="0">
                          <a:solidFill>
                            <a:srgbClr val="0070C0"/>
                          </a:solidFill>
                          <a:latin typeface="メイリオ" panose="020B0604030504040204" pitchFamily="50" charset="-128"/>
                          <a:ea typeface="メイリオ" panose="020B0604030504040204" pitchFamily="50" charset="-128"/>
                        </a:rPr>
                        <a:t>670</a:t>
                      </a:r>
                      <a:r>
                        <a:rPr kumimoji="1" lang="ja-JP" altLang="en-US" sz="2000" b="1" u="sng" dirty="0">
                          <a:solidFill>
                            <a:srgbClr val="0070C0"/>
                          </a:solidFill>
                          <a:latin typeface="メイリオ" panose="020B0604030504040204" pitchFamily="50" charset="-128"/>
                          <a:ea typeface="メイリオ" panose="020B0604030504040204" pitchFamily="50" charset="-128"/>
                        </a:rPr>
                        <a:t>円</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4072642418"/>
                  </a:ext>
                </a:extLst>
              </a:tr>
            </a:tbl>
          </a:graphicData>
        </a:graphic>
      </p:graphicFrame>
      <p:sp>
        <p:nvSpPr>
          <p:cNvPr id="15" name="矢印: 右 14">
            <a:extLst>
              <a:ext uri="{FF2B5EF4-FFF2-40B4-BE49-F238E27FC236}">
                <a16:creationId xmlns:a16="http://schemas.microsoft.com/office/drawing/2014/main" id="{E1D2EDB0-CD33-CC18-B7F7-BD3BB53914CC}"/>
              </a:ext>
            </a:extLst>
          </p:cNvPr>
          <p:cNvSpPr/>
          <p:nvPr/>
        </p:nvSpPr>
        <p:spPr>
          <a:xfrm>
            <a:off x="5171419" y="3131137"/>
            <a:ext cx="713516" cy="409694"/>
          </a:xfrm>
          <a:prstGeom prst="rightArrow">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21" name="テキスト ボックス 20">
            <a:extLst>
              <a:ext uri="{FF2B5EF4-FFF2-40B4-BE49-F238E27FC236}">
                <a16:creationId xmlns:a16="http://schemas.microsoft.com/office/drawing/2014/main" id="{330FA3DB-0078-0E88-1E90-6E5ED27149DF}"/>
              </a:ext>
            </a:extLst>
          </p:cNvPr>
          <p:cNvSpPr txBox="1"/>
          <p:nvPr/>
        </p:nvSpPr>
        <p:spPr>
          <a:xfrm>
            <a:off x="5087992" y="2761805"/>
            <a:ext cx="851515" cy="338554"/>
          </a:xfrm>
          <a:prstGeom prst="rect">
            <a:avLst/>
          </a:prstGeom>
          <a:solidFill>
            <a:schemeClr val="bg1"/>
          </a:solid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円</a:t>
            </a:r>
          </a:p>
        </p:txBody>
      </p:sp>
      <p:sp>
        <p:nvSpPr>
          <p:cNvPr id="22" name="テキスト ボックス 21">
            <a:extLst>
              <a:ext uri="{FF2B5EF4-FFF2-40B4-BE49-F238E27FC236}">
                <a16:creationId xmlns:a16="http://schemas.microsoft.com/office/drawing/2014/main" id="{B139B1D2-1F98-58D0-9E1E-589A582E9BB7}"/>
              </a:ext>
            </a:extLst>
          </p:cNvPr>
          <p:cNvSpPr txBox="1"/>
          <p:nvPr/>
        </p:nvSpPr>
        <p:spPr>
          <a:xfrm>
            <a:off x="1256674" y="2515760"/>
            <a:ext cx="64633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総額</a:t>
            </a:r>
          </a:p>
        </p:txBody>
      </p:sp>
      <p:sp>
        <p:nvSpPr>
          <p:cNvPr id="23" name="正方形/長方形 22">
            <a:extLst>
              <a:ext uri="{FF2B5EF4-FFF2-40B4-BE49-F238E27FC236}">
                <a16:creationId xmlns:a16="http://schemas.microsoft.com/office/drawing/2014/main" id="{EE868B7D-F3FF-EC17-83B6-EC7C7D0A6266}"/>
              </a:ext>
            </a:extLst>
          </p:cNvPr>
          <p:cNvSpPr/>
          <p:nvPr/>
        </p:nvSpPr>
        <p:spPr>
          <a:xfrm>
            <a:off x="5528176" y="2336332"/>
            <a:ext cx="2556000" cy="294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4" name="正方形/長方形 23">
            <a:extLst>
              <a:ext uri="{FF2B5EF4-FFF2-40B4-BE49-F238E27FC236}">
                <a16:creationId xmlns:a16="http://schemas.microsoft.com/office/drawing/2014/main" id="{0E12D0B2-4D60-09AE-782A-6C2FCFE6E0F5}"/>
              </a:ext>
            </a:extLst>
          </p:cNvPr>
          <p:cNvSpPr/>
          <p:nvPr/>
        </p:nvSpPr>
        <p:spPr>
          <a:xfrm>
            <a:off x="2890496" y="2336332"/>
            <a:ext cx="2556000" cy="294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4" name="スライド番号プレースホルダー 2">
            <a:extLst>
              <a:ext uri="{FF2B5EF4-FFF2-40B4-BE49-F238E27FC236}">
                <a16:creationId xmlns:a16="http://schemas.microsoft.com/office/drawing/2014/main" id="{285672A9-2186-F7F5-623A-7DA291E6E30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338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pic>
        <p:nvPicPr>
          <p:cNvPr id="1026" name="Picture 2" descr="学校給食イラスト｜無料イラスト・フリー素材なら「イラストAC」">
            <a:extLst>
              <a:ext uri="{FF2B5EF4-FFF2-40B4-BE49-F238E27FC236}">
                <a16:creationId xmlns:a16="http://schemas.microsoft.com/office/drawing/2014/main" id="{FE13DA97-81DF-75E6-9B4A-C7586D1398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24551" y="4231134"/>
            <a:ext cx="1543274" cy="123172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50748852"/>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データ提出加算の見直し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アウトカムにも着目した評価の推進－①</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962206"/>
            <a:ext cx="9529762" cy="587214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データ提出加算について、データ提出に係る実態を踏まえ、評価を見直すとともに、提出データ評価加算について、未コード化傷病名の使用状況を踏まえ、評価を廃止する。</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十分な診療情報の管理体制を確保しているにもかかわらず、サイバー攻撃により適切なデータ提出が行えない場合があることを踏まえ、要件を見直す。</a:t>
            </a:r>
          </a:p>
        </p:txBody>
      </p:sp>
      <p:sp>
        <p:nvSpPr>
          <p:cNvPr id="13" name="正方形/長方形 12">
            <a:extLst>
              <a:ext uri="{FF2B5EF4-FFF2-40B4-BE49-F238E27FC236}">
                <a16:creationId xmlns:a16="http://schemas.microsoft.com/office/drawing/2014/main" id="{EFD270B0-64C8-6A56-CABA-B433A5E7750D}"/>
              </a:ext>
            </a:extLst>
          </p:cNvPr>
          <p:cNvSpPr/>
          <p:nvPr/>
        </p:nvSpPr>
        <p:spPr>
          <a:xfrm>
            <a:off x="215827" y="755199"/>
            <a:ext cx="2652945"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データ提出加算の見直し</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5208621" y="1664552"/>
            <a:ext cx="4400240" cy="299117"/>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5220309" y="2009389"/>
            <a:ext cx="4388552" cy="2534902"/>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データ提出加算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データ提出加算１（入院初日）</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許可病床数が</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床以上の病院の場合　　　　</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145</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　許可病床数が</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床未満の病院の場合　　　　</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215</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データ提出加算２（入院初日）</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許可病床数が</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床以上の病院の場合　　　　</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155</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　許可病床数が</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床未満の病院の場合　　　　</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225</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データ提出加算３（入院期間が</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90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日を超えるごとに１回）</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許可病床数が</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床以上の病院の場合　　</a:t>
            </a:r>
            <a:r>
              <a:rPr kumimoji="1" lang="ja-JP" altLang="en-US" sz="10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145</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　許可病床数が</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床未満の病院の場合　　　　</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215</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データ提出加算４（入院期間が</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90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日を超えるごとに１回）</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許可病床数が</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床以上の病院の場合　　　　</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155</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　許可病床数が</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床未満の病院の場合　　　　</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225</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p>
        </p:txBody>
      </p:sp>
      <p:sp>
        <p:nvSpPr>
          <p:cNvPr id="17" name="右矢印 89">
            <a:extLst>
              <a:ext uri="{FF2B5EF4-FFF2-40B4-BE49-F238E27FC236}">
                <a16:creationId xmlns:a16="http://schemas.microsoft.com/office/drawing/2014/main" id="{2C7478A4-04E8-A454-E553-73FC150DCF79}"/>
              </a:ext>
            </a:extLst>
          </p:cNvPr>
          <p:cNvSpPr/>
          <p:nvPr/>
        </p:nvSpPr>
        <p:spPr>
          <a:xfrm>
            <a:off x="4729544" y="2967816"/>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29083" y="1664552"/>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21982" y="2009389"/>
            <a:ext cx="4371398" cy="2534902"/>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データ提出加算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データ提出加算１（入院初日）</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許可病床数が</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床以上の病院の場合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　許可病床数が</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床未満の病院の場合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210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データ提出加算２（入院初日）</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許可病床数が</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床以上の病院の場合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　許可病床数が</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床未満の病院の場合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220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データ提出加算３（入院期間が</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90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日を超えるごとに１回）</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許可病床数が</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床以上の病院の場合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　許可病床数が</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床未満の病院の場合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210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データ提出加算４（入院期間が</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90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日を超えるごとに１回）</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許可病床数が</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床以上の病院の場合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　許可病床数が</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床未満の病院の場合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220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注３　別に厚生労働大臣が定める施設基準を満たす保険医療機関に入院している患者については、提出データ評価加算として、</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点を更に所定点数に加算する。</a:t>
            </a: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a:extLst>
              <a:ext uri="{FF2B5EF4-FFF2-40B4-BE49-F238E27FC236}">
                <a16:creationId xmlns:a16="http://schemas.microsoft.com/office/drawing/2014/main" id="{46CF26FF-3FDE-0288-C9FB-58B55F92FBE2}"/>
              </a:ext>
            </a:extLst>
          </p:cNvPr>
          <p:cNvSpPr/>
          <p:nvPr/>
        </p:nvSpPr>
        <p:spPr>
          <a:xfrm>
            <a:off x="5180523" y="5034911"/>
            <a:ext cx="4388552" cy="1728595"/>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0"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データの提出（データの再照会に係る提出を含む。）に遅延等が認められた場合、当該月の翌々月について、当該加算は算定できない。</a:t>
            </a:r>
            <a:endParaRPr kumimoji="0"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（中略）</a:t>
            </a:r>
            <a:endParaRPr kumimoji="0"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0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0"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ただし、区分番号「Ａ２０７」に掲げる診療録管理体制加算１に係る届出を行っている保険医療機関において、サイバー攻撃により診療体制に甚大な影響等が発生し、データを継続的かつ適切に提出することが困難である場合は、この限りでない。</a:t>
            </a:r>
            <a:endParaRPr kumimoji="0"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0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0"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データを継続的かつ適切に提出することが困難である場合に該当するか否かについては、地方厚生（支）局医療課長を経由して厚生労働省保険局医療課長へ確認を行うこと。</a:t>
            </a:r>
            <a:endParaRPr kumimoji="0"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6213" marR="0" lvl="0" indent="-72000" algn="l" defTabSz="457200" rtl="0" eaLnBrk="1" fontAlgn="auto" latinLnBrk="0" hangingPunct="1">
              <a:lnSpc>
                <a:spcPts val="400"/>
              </a:lnSpc>
              <a:spcBef>
                <a:spcPts val="0"/>
              </a:spcBef>
              <a:spcAft>
                <a:spcPts val="0"/>
              </a:spcAft>
              <a:buClrTx/>
              <a:buSzTx/>
              <a:buFontTx/>
              <a:buNone/>
              <a:tabLst/>
              <a:defRPr/>
            </a:pPr>
            <a:endParaRPr kumimoji="0"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a:extLst>
              <a:ext uri="{FF2B5EF4-FFF2-40B4-BE49-F238E27FC236}">
                <a16:creationId xmlns:a16="http://schemas.microsoft.com/office/drawing/2014/main" id="{4CB80462-1178-1F67-FD41-BD68B0A5FE54}"/>
              </a:ext>
            </a:extLst>
          </p:cNvPr>
          <p:cNvSpPr/>
          <p:nvPr/>
        </p:nvSpPr>
        <p:spPr>
          <a:xfrm>
            <a:off x="321982" y="5093714"/>
            <a:ext cx="4371398" cy="1669792"/>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0"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データの提出（データの再照会に係る提出を含む。）に遅延等が認められた場合、当該月の翌々月について、当該加算は算定できない。</a:t>
            </a:r>
            <a:endParaRPr kumimoji="0"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（中略）</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右矢印 89">
            <a:extLst>
              <a:ext uri="{FF2B5EF4-FFF2-40B4-BE49-F238E27FC236}">
                <a16:creationId xmlns:a16="http://schemas.microsoft.com/office/drawing/2014/main" id="{CD2638B7-C6D9-E11B-8D1F-0A87FD0669C6}"/>
              </a:ext>
            </a:extLst>
          </p:cNvPr>
          <p:cNvSpPr/>
          <p:nvPr/>
        </p:nvSpPr>
        <p:spPr>
          <a:xfrm>
            <a:off x="4737610" y="560256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4" name="スライド番号プレースホルダー 2">
            <a:extLst>
              <a:ext uri="{FF2B5EF4-FFF2-40B4-BE49-F238E27FC236}">
                <a16:creationId xmlns:a16="http://schemas.microsoft.com/office/drawing/2014/main" id="{1336F37D-C538-A4DC-389C-20F044BBABF8}"/>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339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9002482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テキスト ボックス 2">
            <a:extLst>
              <a:ext uri="{FF2B5EF4-FFF2-40B4-BE49-F238E27FC236}">
                <a16:creationId xmlns:a16="http://schemas.microsoft.com/office/drawing/2014/main" id="{2308341D-5EC1-2755-4E76-43CE8CBD32ED}"/>
              </a:ext>
            </a:extLst>
          </p:cNvPr>
          <p:cNvSpPr txBox="1"/>
          <p:nvPr/>
        </p:nvSpPr>
        <p:spPr>
          <a:xfrm>
            <a:off x="6255216" y="1531819"/>
            <a:ext cx="3454400" cy="1200329"/>
          </a:xfrm>
          <a:prstGeom prst="rect">
            <a:avLst/>
          </a:prstGeom>
          <a:noFill/>
          <a:ln>
            <a:solidFill>
              <a:schemeClr val="tx1"/>
            </a:solidFill>
          </a:ln>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Aptos" panose="02110004020202020204"/>
                <a:ea typeface="游ゴシック" panose="020B0400000000000000" pitchFamily="50" charset="-128"/>
                <a:cs typeface="+mn-cs"/>
              </a:rPr>
              <a:t>中医協は、配分の決定のみで、</a:t>
            </a:r>
            <a:endParaRPr kumimoji="1" lang="en-US" altLang="ja-JP" sz="1800" b="0" i="0" u="none" strike="noStrike" kern="1200" cap="none" spc="0" normalizeH="0" baseline="0" noProof="0" dirty="0">
              <a:ln>
                <a:noFill/>
              </a:ln>
              <a:solidFill>
                <a:prstClr val="black"/>
              </a:solidFill>
              <a:effectLst/>
              <a:uLnTx/>
              <a:uFillTx/>
              <a:latin typeface="Aptos" panose="02110004020202020204"/>
              <a:ea typeface="游ゴシック" panose="020B0400000000000000"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Aptos" panose="02110004020202020204"/>
                <a:ea typeface="游ゴシック" panose="020B0400000000000000" pitchFamily="50" charset="-128"/>
                <a:cs typeface="+mn-cs"/>
              </a:rPr>
              <a:t>　・改定率決定</a:t>
            </a:r>
            <a:endParaRPr kumimoji="1" lang="en-US" altLang="ja-JP" sz="1800" b="0" i="0" u="none" strike="noStrike" kern="1200" cap="none" spc="0" normalizeH="0" baseline="0" noProof="0" dirty="0">
              <a:ln>
                <a:noFill/>
              </a:ln>
              <a:solidFill>
                <a:prstClr val="black"/>
              </a:solidFill>
              <a:effectLst/>
              <a:uLnTx/>
              <a:uFillTx/>
              <a:latin typeface="Aptos" panose="02110004020202020204"/>
              <a:ea typeface="游ゴシック" panose="020B0400000000000000"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Aptos" panose="02110004020202020204"/>
                <a:ea typeface="游ゴシック" panose="020B0400000000000000" pitchFamily="50" charset="-128"/>
                <a:cs typeface="+mn-cs"/>
              </a:rPr>
              <a:t>　・予算大臣折衝内容の変更</a:t>
            </a:r>
            <a:endParaRPr kumimoji="1" lang="en-US" altLang="ja-JP" sz="1800" b="0" i="0" u="none" strike="noStrike" kern="1200" cap="none" spc="0" normalizeH="0" baseline="0" noProof="0" dirty="0">
              <a:ln>
                <a:noFill/>
              </a:ln>
              <a:solidFill>
                <a:prstClr val="black"/>
              </a:solidFill>
              <a:effectLst/>
              <a:uLnTx/>
              <a:uFillTx/>
              <a:latin typeface="Aptos" panose="02110004020202020204"/>
              <a:ea typeface="游ゴシック" panose="020B0400000000000000"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Aptos" panose="02110004020202020204"/>
                <a:ea typeface="游ゴシック" panose="020B0400000000000000" pitchFamily="50" charset="-128"/>
                <a:cs typeface="+mn-cs"/>
              </a:rPr>
              <a:t>の権限はない</a:t>
            </a:r>
          </a:p>
        </p:txBody>
      </p:sp>
      <p:sp>
        <p:nvSpPr>
          <p:cNvPr id="5" name="矢印: 下 4">
            <a:extLst>
              <a:ext uri="{FF2B5EF4-FFF2-40B4-BE49-F238E27FC236}">
                <a16:creationId xmlns:a16="http://schemas.microsoft.com/office/drawing/2014/main" id="{306C362A-ED10-B615-BF70-9F8FE1DEA537}"/>
              </a:ext>
            </a:extLst>
          </p:cNvPr>
          <p:cNvSpPr/>
          <p:nvPr/>
        </p:nvSpPr>
        <p:spPr>
          <a:xfrm>
            <a:off x="7466692" y="4732887"/>
            <a:ext cx="1031448" cy="461665"/>
          </a:xfrm>
          <a:prstGeom prst="downArrow">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Aptos" panose="02110004020202020204"/>
              <a:ea typeface="游ゴシック" panose="020B0400000000000000" pitchFamily="50" charset="-128"/>
              <a:cs typeface="+mn-cs"/>
            </a:endParaRPr>
          </a:p>
        </p:txBody>
      </p:sp>
      <p:sp>
        <p:nvSpPr>
          <p:cNvPr id="6" name="テキスト ボックス 5">
            <a:extLst>
              <a:ext uri="{FF2B5EF4-FFF2-40B4-BE49-F238E27FC236}">
                <a16:creationId xmlns:a16="http://schemas.microsoft.com/office/drawing/2014/main" id="{8DB1040C-9A50-81C1-1E0E-720FEDA2F902}"/>
              </a:ext>
            </a:extLst>
          </p:cNvPr>
          <p:cNvSpPr txBox="1"/>
          <p:nvPr/>
        </p:nvSpPr>
        <p:spPr>
          <a:xfrm>
            <a:off x="6267615" y="5342142"/>
            <a:ext cx="3454399" cy="461665"/>
          </a:xfrm>
          <a:prstGeom prst="rect">
            <a:avLst/>
          </a:prstGeom>
          <a:noFill/>
          <a:ln>
            <a:solidFill>
              <a:schemeClr val="tx1"/>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Aptos" panose="02110004020202020204"/>
                <a:ea typeface="游ゴシック" panose="020B0400000000000000" pitchFamily="50" charset="-128"/>
                <a:cs typeface="+mn-cs"/>
              </a:rPr>
              <a:t>医政活動が必要・重要</a:t>
            </a:r>
          </a:p>
        </p:txBody>
      </p:sp>
      <p:sp>
        <p:nvSpPr>
          <p:cNvPr id="7" name="スライド番号プレースホルダー 2">
            <a:extLst>
              <a:ext uri="{FF2B5EF4-FFF2-40B4-BE49-F238E27FC236}">
                <a16:creationId xmlns:a16="http://schemas.microsoft.com/office/drawing/2014/main" id="{598D34E8-1B1E-A95D-5E88-C6E48802EDAB}"/>
              </a:ext>
            </a:extLst>
          </p:cNvPr>
          <p:cNvSpPr txBox="1">
            <a:spLocks noChangeArrowheads="1"/>
          </p:cNvSpPr>
          <p:nvPr/>
        </p:nvSpPr>
        <p:spPr bwMode="auto">
          <a:xfrm>
            <a:off x="7681913" y="6592888"/>
            <a:ext cx="2311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6198BAB3-D209-40F4-980A-55A769DD7957}" type="slidenum">
              <a:rPr kumimoji="1" lang="ja-JP" altLang="en-US" sz="16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34</a:t>
            </a:fld>
            <a:endParaRPr kumimoji="1" lang="ja-JP"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4" name="テキスト ボックス 3">
            <a:extLst>
              <a:ext uri="{FF2B5EF4-FFF2-40B4-BE49-F238E27FC236}">
                <a16:creationId xmlns:a16="http://schemas.microsoft.com/office/drawing/2014/main" id="{9BFF67D1-25F5-58B4-E266-01D14FA54215}"/>
              </a:ext>
            </a:extLst>
          </p:cNvPr>
          <p:cNvSpPr txBox="1"/>
          <p:nvPr/>
        </p:nvSpPr>
        <p:spPr>
          <a:xfrm>
            <a:off x="6255216" y="2912715"/>
            <a:ext cx="3454400" cy="1477328"/>
          </a:xfrm>
          <a:prstGeom prst="rect">
            <a:avLst/>
          </a:prstGeom>
          <a:noFill/>
          <a:ln>
            <a:solidFill>
              <a:schemeClr val="tx1"/>
            </a:solidFill>
          </a:ln>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Aptos" panose="02110004020202020204"/>
                <a:ea typeface="游ゴシック" panose="020B0400000000000000" pitchFamily="50" charset="-128"/>
                <a:cs typeface="+mn-cs"/>
              </a:rPr>
              <a:t>予算大臣折衝</a:t>
            </a:r>
            <a:endParaRPr kumimoji="1" lang="en-US" altLang="ja-JP" sz="1800" b="0" i="0" u="none" strike="noStrike" kern="1200" cap="none" spc="0" normalizeH="0" baseline="0" noProof="0" dirty="0">
              <a:ln>
                <a:noFill/>
              </a:ln>
              <a:solidFill>
                <a:prstClr val="black"/>
              </a:solidFill>
              <a:effectLst/>
              <a:uLnTx/>
              <a:uFillTx/>
              <a:latin typeface="Aptos" panose="02110004020202020204"/>
              <a:ea typeface="游ゴシック" panose="020B0400000000000000"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Aptos" panose="02110004020202020204"/>
                <a:ea typeface="游ゴシック" panose="020B0400000000000000" pitchFamily="50" charset="-128"/>
                <a:cs typeface="+mn-cs"/>
              </a:rPr>
              <a:t>　改定のたびに対応すべき項目が具体化され、財源も紐付きとなり、中医協の裁量が縮小している</a:t>
            </a:r>
          </a:p>
        </p:txBody>
      </p:sp>
      <p:graphicFrame>
        <p:nvGraphicFramePr>
          <p:cNvPr id="8" name="表 4">
            <a:extLst>
              <a:ext uri="{FF2B5EF4-FFF2-40B4-BE49-F238E27FC236}">
                <a16:creationId xmlns:a16="http://schemas.microsoft.com/office/drawing/2014/main" id="{3E973F15-CD70-0D40-6F09-E785A33E96F3}"/>
              </a:ext>
            </a:extLst>
          </p:cNvPr>
          <p:cNvGraphicFramePr>
            <a:graphicFrameLocks noGrp="1"/>
          </p:cNvGraphicFramePr>
          <p:nvPr/>
        </p:nvGraphicFramePr>
        <p:xfrm>
          <a:off x="196384" y="1268760"/>
          <a:ext cx="5972050" cy="4535047"/>
        </p:xfrm>
        <a:graphic>
          <a:graphicData uri="http://schemas.openxmlformats.org/drawingml/2006/table">
            <a:tbl>
              <a:tblPr firstRow="1" bandRow="1"/>
              <a:tblGrid>
                <a:gridCol w="535624">
                  <a:extLst>
                    <a:ext uri="{9D8B030D-6E8A-4147-A177-3AD203B41FA5}">
                      <a16:colId xmlns:a16="http://schemas.microsoft.com/office/drawing/2014/main" val="656665947"/>
                    </a:ext>
                  </a:extLst>
                </a:gridCol>
                <a:gridCol w="906071">
                  <a:extLst>
                    <a:ext uri="{9D8B030D-6E8A-4147-A177-3AD203B41FA5}">
                      <a16:colId xmlns:a16="http://schemas.microsoft.com/office/drawing/2014/main" val="2025340469"/>
                    </a:ext>
                  </a:extLst>
                </a:gridCol>
                <a:gridCol w="906071">
                  <a:extLst>
                    <a:ext uri="{9D8B030D-6E8A-4147-A177-3AD203B41FA5}">
                      <a16:colId xmlns:a16="http://schemas.microsoft.com/office/drawing/2014/main" val="270727835"/>
                    </a:ext>
                  </a:extLst>
                </a:gridCol>
                <a:gridCol w="906071">
                  <a:extLst>
                    <a:ext uri="{9D8B030D-6E8A-4147-A177-3AD203B41FA5}">
                      <a16:colId xmlns:a16="http://schemas.microsoft.com/office/drawing/2014/main" val="1455691256"/>
                    </a:ext>
                  </a:extLst>
                </a:gridCol>
                <a:gridCol w="906071">
                  <a:extLst>
                    <a:ext uri="{9D8B030D-6E8A-4147-A177-3AD203B41FA5}">
                      <a16:colId xmlns:a16="http://schemas.microsoft.com/office/drawing/2014/main" val="2600961030"/>
                    </a:ext>
                  </a:extLst>
                </a:gridCol>
                <a:gridCol w="906071">
                  <a:extLst>
                    <a:ext uri="{9D8B030D-6E8A-4147-A177-3AD203B41FA5}">
                      <a16:colId xmlns:a16="http://schemas.microsoft.com/office/drawing/2014/main" val="3433450426"/>
                    </a:ext>
                  </a:extLst>
                </a:gridCol>
                <a:gridCol w="906071">
                  <a:extLst>
                    <a:ext uri="{9D8B030D-6E8A-4147-A177-3AD203B41FA5}">
                      <a16:colId xmlns:a16="http://schemas.microsoft.com/office/drawing/2014/main" val="2696722036"/>
                    </a:ext>
                  </a:extLst>
                </a:gridCol>
              </a:tblGrid>
              <a:tr h="404438">
                <a:tc>
                  <a:txBody>
                    <a:bodyPr/>
                    <a:lstStyle>
                      <a:lvl1pPr marL="0" algn="l" defTabSz="914400" rtl="0" eaLnBrk="1" latinLnBrk="0" hangingPunct="1">
                        <a:defRPr kumimoji="1" sz="1800" b="1" kern="1200">
                          <a:solidFill>
                            <a:schemeClr val="lt1"/>
                          </a:solidFill>
                          <a:latin typeface="Times New Roman"/>
                          <a:ea typeface="ＭＳ Ｐゴシック"/>
                        </a:defRPr>
                      </a:lvl1pPr>
                      <a:lvl2pPr marL="457200" algn="l" defTabSz="914400" rtl="0" eaLnBrk="1" latinLnBrk="0" hangingPunct="1">
                        <a:defRPr kumimoji="1" sz="1800" b="1" kern="1200">
                          <a:solidFill>
                            <a:schemeClr val="lt1"/>
                          </a:solidFill>
                          <a:latin typeface="Times New Roman"/>
                          <a:ea typeface="ＭＳ Ｐゴシック"/>
                        </a:defRPr>
                      </a:lvl2pPr>
                      <a:lvl3pPr marL="914400" algn="l" defTabSz="914400" rtl="0" eaLnBrk="1" latinLnBrk="0" hangingPunct="1">
                        <a:defRPr kumimoji="1" sz="1800" b="1" kern="1200">
                          <a:solidFill>
                            <a:schemeClr val="lt1"/>
                          </a:solidFill>
                          <a:latin typeface="Times New Roman"/>
                          <a:ea typeface="ＭＳ Ｐゴシック"/>
                        </a:defRPr>
                      </a:lvl3pPr>
                      <a:lvl4pPr marL="1371600" algn="l" defTabSz="914400" rtl="0" eaLnBrk="1" latinLnBrk="0" hangingPunct="1">
                        <a:defRPr kumimoji="1" sz="1800" b="1" kern="1200">
                          <a:solidFill>
                            <a:schemeClr val="lt1"/>
                          </a:solidFill>
                          <a:latin typeface="Times New Roman"/>
                          <a:ea typeface="ＭＳ Ｐゴシック"/>
                        </a:defRPr>
                      </a:lvl4pPr>
                      <a:lvl5pPr marL="1828800" algn="l" defTabSz="914400" rtl="0" eaLnBrk="1" latinLnBrk="0" hangingPunct="1">
                        <a:defRPr kumimoji="1" sz="1800" b="1" kern="1200">
                          <a:solidFill>
                            <a:schemeClr val="lt1"/>
                          </a:solidFill>
                          <a:latin typeface="Times New Roman"/>
                          <a:ea typeface="ＭＳ Ｐゴシック"/>
                        </a:defRPr>
                      </a:lvl5pPr>
                      <a:lvl6pPr marL="2286000" algn="l" defTabSz="914400" rtl="0" eaLnBrk="1" latinLnBrk="0" hangingPunct="1">
                        <a:defRPr kumimoji="1" sz="1800" b="1" kern="1200">
                          <a:solidFill>
                            <a:schemeClr val="lt1"/>
                          </a:solidFill>
                          <a:latin typeface="Times New Roman"/>
                          <a:ea typeface="ＭＳ Ｐゴシック"/>
                        </a:defRPr>
                      </a:lvl6pPr>
                      <a:lvl7pPr marL="2743200" algn="l" defTabSz="914400" rtl="0" eaLnBrk="1" latinLnBrk="0" hangingPunct="1">
                        <a:defRPr kumimoji="1" sz="1800" b="1" kern="1200">
                          <a:solidFill>
                            <a:schemeClr val="lt1"/>
                          </a:solidFill>
                          <a:latin typeface="Times New Roman"/>
                          <a:ea typeface="ＭＳ Ｐゴシック"/>
                        </a:defRPr>
                      </a:lvl7pPr>
                      <a:lvl8pPr marL="3200400" algn="l" defTabSz="914400" rtl="0" eaLnBrk="1" latinLnBrk="0" hangingPunct="1">
                        <a:defRPr kumimoji="1" sz="1800" b="1" kern="1200">
                          <a:solidFill>
                            <a:schemeClr val="lt1"/>
                          </a:solidFill>
                          <a:latin typeface="Times New Roman"/>
                          <a:ea typeface="ＭＳ Ｐゴシック"/>
                        </a:defRPr>
                      </a:lvl8pPr>
                      <a:lvl9pPr marL="3657600" algn="l" defTabSz="914400" rtl="0" eaLnBrk="1" latinLnBrk="0" hangingPunct="1">
                        <a:defRPr kumimoji="1" sz="1800" b="1" kern="1200">
                          <a:solidFill>
                            <a:schemeClr val="lt1"/>
                          </a:solidFill>
                          <a:latin typeface="Times New Roman"/>
                          <a:ea typeface="ＭＳ Ｐゴシック"/>
                        </a:defRPr>
                      </a:lvl9pPr>
                    </a:lstStyle>
                    <a:p>
                      <a:pPr algn="ctr"/>
                      <a:endParaRPr kumimoji="1" lang="ja-JP" altLang="en-US" sz="2000" dirty="0">
                        <a:latin typeface="+mn-ea"/>
                        <a:ea typeface="+mn-ea"/>
                      </a:endParaRPr>
                    </a:p>
                  </a:txBody>
                  <a:tcPr marL="74295" marR="74295" marT="37148" marB="37148" anchor="ctr">
                    <a:lnL w="28575" cap="flat" cmpd="sng" algn="ctr">
                      <a:solidFill>
                        <a:srgbClr val="005CAF"/>
                      </a:solidFill>
                      <a:prstDash val="solid"/>
                      <a:round/>
                      <a:headEnd type="none" w="med" len="med"/>
                      <a:tailEnd type="none" w="med" len="med"/>
                    </a:lnL>
                    <a:lnR w="28575" cap="flat" cmpd="sng" algn="ctr">
                      <a:solidFill>
                        <a:srgbClr val="C8CFE2"/>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005CAF"/>
                    </a:solidFill>
                  </a:tcPr>
                </a:tc>
                <a:tc>
                  <a:txBody>
                    <a:bodyPr/>
                    <a:lstStyle>
                      <a:lvl1pPr marL="0" algn="l" defTabSz="914400" rtl="0" eaLnBrk="1" latinLnBrk="0" hangingPunct="1">
                        <a:defRPr kumimoji="1" sz="1800" b="1" kern="1200">
                          <a:solidFill>
                            <a:schemeClr val="lt1"/>
                          </a:solidFill>
                          <a:latin typeface="Times New Roman"/>
                          <a:ea typeface="ＭＳ Ｐゴシック"/>
                        </a:defRPr>
                      </a:lvl1pPr>
                      <a:lvl2pPr marL="457200" algn="l" defTabSz="914400" rtl="0" eaLnBrk="1" latinLnBrk="0" hangingPunct="1">
                        <a:defRPr kumimoji="1" sz="1800" b="1" kern="1200">
                          <a:solidFill>
                            <a:schemeClr val="lt1"/>
                          </a:solidFill>
                          <a:latin typeface="Times New Roman"/>
                          <a:ea typeface="ＭＳ Ｐゴシック"/>
                        </a:defRPr>
                      </a:lvl2pPr>
                      <a:lvl3pPr marL="914400" algn="l" defTabSz="914400" rtl="0" eaLnBrk="1" latinLnBrk="0" hangingPunct="1">
                        <a:defRPr kumimoji="1" sz="1800" b="1" kern="1200">
                          <a:solidFill>
                            <a:schemeClr val="lt1"/>
                          </a:solidFill>
                          <a:latin typeface="Times New Roman"/>
                          <a:ea typeface="ＭＳ Ｐゴシック"/>
                        </a:defRPr>
                      </a:lvl3pPr>
                      <a:lvl4pPr marL="1371600" algn="l" defTabSz="914400" rtl="0" eaLnBrk="1" latinLnBrk="0" hangingPunct="1">
                        <a:defRPr kumimoji="1" sz="1800" b="1" kern="1200">
                          <a:solidFill>
                            <a:schemeClr val="lt1"/>
                          </a:solidFill>
                          <a:latin typeface="Times New Roman"/>
                          <a:ea typeface="ＭＳ Ｐゴシック"/>
                        </a:defRPr>
                      </a:lvl4pPr>
                      <a:lvl5pPr marL="1828800" algn="l" defTabSz="914400" rtl="0" eaLnBrk="1" latinLnBrk="0" hangingPunct="1">
                        <a:defRPr kumimoji="1" sz="1800" b="1" kern="1200">
                          <a:solidFill>
                            <a:schemeClr val="lt1"/>
                          </a:solidFill>
                          <a:latin typeface="Times New Roman"/>
                          <a:ea typeface="ＭＳ Ｐゴシック"/>
                        </a:defRPr>
                      </a:lvl5pPr>
                      <a:lvl6pPr marL="2286000" algn="l" defTabSz="914400" rtl="0" eaLnBrk="1" latinLnBrk="0" hangingPunct="1">
                        <a:defRPr kumimoji="1" sz="1800" b="1" kern="1200">
                          <a:solidFill>
                            <a:schemeClr val="lt1"/>
                          </a:solidFill>
                          <a:latin typeface="Times New Roman"/>
                          <a:ea typeface="ＭＳ Ｐゴシック"/>
                        </a:defRPr>
                      </a:lvl6pPr>
                      <a:lvl7pPr marL="2743200" algn="l" defTabSz="914400" rtl="0" eaLnBrk="1" latinLnBrk="0" hangingPunct="1">
                        <a:defRPr kumimoji="1" sz="1800" b="1" kern="1200">
                          <a:solidFill>
                            <a:schemeClr val="lt1"/>
                          </a:solidFill>
                          <a:latin typeface="Times New Roman"/>
                          <a:ea typeface="ＭＳ Ｐゴシック"/>
                        </a:defRPr>
                      </a:lvl7pPr>
                      <a:lvl8pPr marL="3200400" algn="l" defTabSz="914400" rtl="0" eaLnBrk="1" latinLnBrk="0" hangingPunct="1">
                        <a:defRPr kumimoji="1" sz="1800" b="1" kern="1200">
                          <a:solidFill>
                            <a:schemeClr val="lt1"/>
                          </a:solidFill>
                          <a:latin typeface="Times New Roman"/>
                          <a:ea typeface="ＭＳ Ｐゴシック"/>
                        </a:defRPr>
                      </a:lvl8pPr>
                      <a:lvl9pPr marL="3657600" algn="l" defTabSz="914400" rtl="0" eaLnBrk="1" latinLnBrk="0" hangingPunct="1">
                        <a:defRPr kumimoji="1" sz="1800" b="1" kern="1200">
                          <a:solidFill>
                            <a:schemeClr val="lt1"/>
                          </a:solidFill>
                          <a:latin typeface="Times New Roman"/>
                          <a:ea typeface="ＭＳ Ｐゴシック"/>
                        </a:defRPr>
                      </a:lvl9pPr>
                    </a:lstStyle>
                    <a:p>
                      <a:pPr algn="ctr"/>
                      <a:r>
                        <a:rPr kumimoji="1" lang="en-US" altLang="ja-JP" sz="1100" dirty="0">
                          <a:latin typeface="+mn-ea"/>
                          <a:ea typeface="+mn-ea"/>
                        </a:rPr>
                        <a:t>H</a:t>
                      </a:r>
                      <a:r>
                        <a:rPr kumimoji="1" lang="ja-JP" altLang="en-US" sz="1100" dirty="0">
                          <a:latin typeface="+mn-ea"/>
                          <a:ea typeface="+mn-ea"/>
                        </a:rPr>
                        <a:t>２６（</a:t>
                      </a:r>
                      <a:r>
                        <a:rPr kumimoji="1" lang="en-US" altLang="ja-JP" sz="1100" dirty="0">
                          <a:latin typeface="+mn-ea"/>
                          <a:ea typeface="+mn-ea"/>
                        </a:rPr>
                        <a:t>2014</a:t>
                      </a:r>
                      <a:r>
                        <a:rPr kumimoji="1" lang="ja-JP" altLang="en-US" sz="1100" dirty="0">
                          <a:latin typeface="+mn-ea"/>
                          <a:ea typeface="+mn-ea"/>
                        </a:rPr>
                        <a:t>）</a:t>
                      </a:r>
                    </a:p>
                  </a:txBody>
                  <a:tcPr marL="74295" marR="74295" marT="37148" marB="37148" anchor="ctr">
                    <a:lnL w="28575" cap="flat" cmpd="sng" algn="ctr">
                      <a:solidFill>
                        <a:srgbClr val="C8CFE2"/>
                      </a:solidFill>
                      <a:prstDash val="solid"/>
                      <a:round/>
                      <a:headEnd type="none" w="med" len="med"/>
                      <a:tailEnd type="none" w="med" len="med"/>
                    </a:lnL>
                    <a:lnR w="28575" cap="flat" cmpd="sng" algn="ctr">
                      <a:solidFill>
                        <a:srgbClr val="C8CFE2"/>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005CAF"/>
                    </a:solidFill>
                  </a:tcPr>
                </a:tc>
                <a:tc>
                  <a:txBody>
                    <a:bodyPr/>
                    <a:lstStyle>
                      <a:lvl1pPr marL="0" algn="l" defTabSz="914400" rtl="0" eaLnBrk="1" latinLnBrk="0" hangingPunct="1">
                        <a:defRPr kumimoji="1" sz="1800" b="1" kern="1200">
                          <a:solidFill>
                            <a:schemeClr val="lt1"/>
                          </a:solidFill>
                          <a:latin typeface="Times New Roman"/>
                          <a:ea typeface="ＭＳ Ｐゴシック"/>
                        </a:defRPr>
                      </a:lvl1pPr>
                      <a:lvl2pPr marL="457200" algn="l" defTabSz="914400" rtl="0" eaLnBrk="1" latinLnBrk="0" hangingPunct="1">
                        <a:defRPr kumimoji="1" sz="1800" b="1" kern="1200">
                          <a:solidFill>
                            <a:schemeClr val="lt1"/>
                          </a:solidFill>
                          <a:latin typeface="Times New Roman"/>
                          <a:ea typeface="ＭＳ Ｐゴシック"/>
                        </a:defRPr>
                      </a:lvl2pPr>
                      <a:lvl3pPr marL="914400" algn="l" defTabSz="914400" rtl="0" eaLnBrk="1" latinLnBrk="0" hangingPunct="1">
                        <a:defRPr kumimoji="1" sz="1800" b="1" kern="1200">
                          <a:solidFill>
                            <a:schemeClr val="lt1"/>
                          </a:solidFill>
                          <a:latin typeface="Times New Roman"/>
                          <a:ea typeface="ＭＳ Ｐゴシック"/>
                        </a:defRPr>
                      </a:lvl3pPr>
                      <a:lvl4pPr marL="1371600" algn="l" defTabSz="914400" rtl="0" eaLnBrk="1" latinLnBrk="0" hangingPunct="1">
                        <a:defRPr kumimoji="1" sz="1800" b="1" kern="1200">
                          <a:solidFill>
                            <a:schemeClr val="lt1"/>
                          </a:solidFill>
                          <a:latin typeface="Times New Roman"/>
                          <a:ea typeface="ＭＳ Ｐゴシック"/>
                        </a:defRPr>
                      </a:lvl4pPr>
                      <a:lvl5pPr marL="1828800" algn="l" defTabSz="914400" rtl="0" eaLnBrk="1" latinLnBrk="0" hangingPunct="1">
                        <a:defRPr kumimoji="1" sz="1800" b="1" kern="1200">
                          <a:solidFill>
                            <a:schemeClr val="lt1"/>
                          </a:solidFill>
                          <a:latin typeface="Times New Roman"/>
                          <a:ea typeface="ＭＳ Ｐゴシック"/>
                        </a:defRPr>
                      </a:lvl5pPr>
                      <a:lvl6pPr marL="2286000" algn="l" defTabSz="914400" rtl="0" eaLnBrk="1" latinLnBrk="0" hangingPunct="1">
                        <a:defRPr kumimoji="1" sz="1800" b="1" kern="1200">
                          <a:solidFill>
                            <a:schemeClr val="lt1"/>
                          </a:solidFill>
                          <a:latin typeface="Times New Roman"/>
                          <a:ea typeface="ＭＳ Ｐゴシック"/>
                        </a:defRPr>
                      </a:lvl6pPr>
                      <a:lvl7pPr marL="2743200" algn="l" defTabSz="914400" rtl="0" eaLnBrk="1" latinLnBrk="0" hangingPunct="1">
                        <a:defRPr kumimoji="1" sz="1800" b="1" kern="1200">
                          <a:solidFill>
                            <a:schemeClr val="lt1"/>
                          </a:solidFill>
                          <a:latin typeface="Times New Roman"/>
                          <a:ea typeface="ＭＳ Ｐゴシック"/>
                        </a:defRPr>
                      </a:lvl7pPr>
                      <a:lvl8pPr marL="3200400" algn="l" defTabSz="914400" rtl="0" eaLnBrk="1" latinLnBrk="0" hangingPunct="1">
                        <a:defRPr kumimoji="1" sz="1800" b="1" kern="1200">
                          <a:solidFill>
                            <a:schemeClr val="lt1"/>
                          </a:solidFill>
                          <a:latin typeface="Times New Roman"/>
                          <a:ea typeface="ＭＳ Ｐゴシック"/>
                        </a:defRPr>
                      </a:lvl8pPr>
                      <a:lvl9pPr marL="3657600" algn="l" defTabSz="914400" rtl="0" eaLnBrk="1" latinLnBrk="0" hangingPunct="1">
                        <a:defRPr kumimoji="1" sz="1800" b="1" kern="1200">
                          <a:solidFill>
                            <a:schemeClr val="lt1"/>
                          </a:solidFill>
                          <a:latin typeface="Times New Roman"/>
                          <a:ea typeface="ＭＳ Ｐゴシック"/>
                        </a:defRPr>
                      </a:lvl9pPr>
                    </a:lstStyle>
                    <a:p>
                      <a:pPr algn="ctr"/>
                      <a:r>
                        <a:rPr kumimoji="1" lang="en-US" altLang="ja-JP" sz="1100" dirty="0">
                          <a:latin typeface="+mn-ea"/>
                          <a:ea typeface="+mn-ea"/>
                        </a:rPr>
                        <a:t>H</a:t>
                      </a:r>
                      <a:r>
                        <a:rPr kumimoji="1" lang="ja-JP" altLang="en-US" sz="1100" dirty="0">
                          <a:latin typeface="+mn-ea"/>
                          <a:ea typeface="+mn-ea"/>
                        </a:rPr>
                        <a:t>２８（</a:t>
                      </a:r>
                      <a:r>
                        <a:rPr kumimoji="1" lang="en-US" altLang="ja-JP" sz="1100" dirty="0">
                          <a:latin typeface="+mn-ea"/>
                          <a:ea typeface="+mn-ea"/>
                        </a:rPr>
                        <a:t>2016</a:t>
                      </a:r>
                      <a:r>
                        <a:rPr kumimoji="1" lang="ja-JP" altLang="en-US" sz="1100" dirty="0">
                          <a:latin typeface="+mn-ea"/>
                          <a:ea typeface="+mn-ea"/>
                        </a:rPr>
                        <a:t>）</a:t>
                      </a:r>
                    </a:p>
                  </a:txBody>
                  <a:tcPr marL="74295" marR="74295" marT="37148" marB="37148" anchor="ctr">
                    <a:lnL w="28575" cap="flat" cmpd="sng" algn="ctr">
                      <a:solidFill>
                        <a:srgbClr val="C8CFE2"/>
                      </a:solidFill>
                      <a:prstDash val="solid"/>
                      <a:round/>
                      <a:headEnd type="none" w="med" len="med"/>
                      <a:tailEnd type="none" w="med" len="med"/>
                    </a:lnL>
                    <a:lnR w="28575" cap="flat" cmpd="sng" algn="ctr">
                      <a:solidFill>
                        <a:srgbClr val="C8CFE2"/>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005CAF"/>
                    </a:solidFill>
                  </a:tcPr>
                </a:tc>
                <a:tc>
                  <a:txBody>
                    <a:bodyPr/>
                    <a:lstStyle>
                      <a:lvl1pPr marL="0" algn="l" defTabSz="914400" rtl="0" eaLnBrk="1" latinLnBrk="0" hangingPunct="1">
                        <a:defRPr kumimoji="1" sz="1800" b="1" kern="1200">
                          <a:solidFill>
                            <a:schemeClr val="lt1"/>
                          </a:solidFill>
                          <a:latin typeface="Times New Roman"/>
                          <a:ea typeface="ＭＳ Ｐゴシック"/>
                        </a:defRPr>
                      </a:lvl1pPr>
                      <a:lvl2pPr marL="457200" algn="l" defTabSz="914400" rtl="0" eaLnBrk="1" latinLnBrk="0" hangingPunct="1">
                        <a:defRPr kumimoji="1" sz="1800" b="1" kern="1200">
                          <a:solidFill>
                            <a:schemeClr val="lt1"/>
                          </a:solidFill>
                          <a:latin typeface="Times New Roman"/>
                          <a:ea typeface="ＭＳ Ｐゴシック"/>
                        </a:defRPr>
                      </a:lvl2pPr>
                      <a:lvl3pPr marL="914400" algn="l" defTabSz="914400" rtl="0" eaLnBrk="1" latinLnBrk="0" hangingPunct="1">
                        <a:defRPr kumimoji="1" sz="1800" b="1" kern="1200">
                          <a:solidFill>
                            <a:schemeClr val="lt1"/>
                          </a:solidFill>
                          <a:latin typeface="Times New Roman"/>
                          <a:ea typeface="ＭＳ Ｐゴシック"/>
                        </a:defRPr>
                      </a:lvl3pPr>
                      <a:lvl4pPr marL="1371600" algn="l" defTabSz="914400" rtl="0" eaLnBrk="1" latinLnBrk="0" hangingPunct="1">
                        <a:defRPr kumimoji="1" sz="1800" b="1" kern="1200">
                          <a:solidFill>
                            <a:schemeClr val="lt1"/>
                          </a:solidFill>
                          <a:latin typeface="Times New Roman"/>
                          <a:ea typeface="ＭＳ Ｐゴシック"/>
                        </a:defRPr>
                      </a:lvl4pPr>
                      <a:lvl5pPr marL="1828800" algn="l" defTabSz="914400" rtl="0" eaLnBrk="1" latinLnBrk="0" hangingPunct="1">
                        <a:defRPr kumimoji="1" sz="1800" b="1" kern="1200">
                          <a:solidFill>
                            <a:schemeClr val="lt1"/>
                          </a:solidFill>
                          <a:latin typeface="Times New Roman"/>
                          <a:ea typeface="ＭＳ Ｐゴシック"/>
                        </a:defRPr>
                      </a:lvl5pPr>
                      <a:lvl6pPr marL="2286000" algn="l" defTabSz="914400" rtl="0" eaLnBrk="1" latinLnBrk="0" hangingPunct="1">
                        <a:defRPr kumimoji="1" sz="1800" b="1" kern="1200">
                          <a:solidFill>
                            <a:schemeClr val="lt1"/>
                          </a:solidFill>
                          <a:latin typeface="Times New Roman"/>
                          <a:ea typeface="ＭＳ Ｐゴシック"/>
                        </a:defRPr>
                      </a:lvl6pPr>
                      <a:lvl7pPr marL="2743200" algn="l" defTabSz="914400" rtl="0" eaLnBrk="1" latinLnBrk="0" hangingPunct="1">
                        <a:defRPr kumimoji="1" sz="1800" b="1" kern="1200">
                          <a:solidFill>
                            <a:schemeClr val="lt1"/>
                          </a:solidFill>
                          <a:latin typeface="Times New Roman"/>
                          <a:ea typeface="ＭＳ Ｐゴシック"/>
                        </a:defRPr>
                      </a:lvl7pPr>
                      <a:lvl8pPr marL="3200400" algn="l" defTabSz="914400" rtl="0" eaLnBrk="1" latinLnBrk="0" hangingPunct="1">
                        <a:defRPr kumimoji="1" sz="1800" b="1" kern="1200">
                          <a:solidFill>
                            <a:schemeClr val="lt1"/>
                          </a:solidFill>
                          <a:latin typeface="Times New Roman"/>
                          <a:ea typeface="ＭＳ Ｐゴシック"/>
                        </a:defRPr>
                      </a:lvl8pPr>
                      <a:lvl9pPr marL="3657600" algn="l" defTabSz="914400" rtl="0" eaLnBrk="1" latinLnBrk="0" hangingPunct="1">
                        <a:defRPr kumimoji="1" sz="1800" b="1" kern="1200">
                          <a:solidFill>
                            <a:schemeClr val="lt1"/>
                          </a:solidFill>
                          <a:latin typeface="Times New Roman"/>
                          <a:ea typeface="ＭＳ Ｐゴシック"/>
                        </a:defRPr>
                      </a:lvl9pPr>
                    </a:lstStyle>
                    <a:p>
                      <a:pPr algn="ctr"/>
                      <a:r>
                        <a:rPr kumimoji="1" lang="en-US" altLang="ja-JP" sz="1100" dirty="0">
                          <a:latin typeface="+mn-ea"/>
                          <a:ea typeface="+mn-ea"/>
                        </a:rPr>
                        <a:t>H</a:t>
                      </a:r>
                      <a:r>
                        <a:rPr kumimoji="1" lang="ja-JP" altLang="en-US" sz="1100" dirty="0">
                          <a:latin typeface="+mn-ea"/>
                          <a:ea typeface="+mn-ea"/>
                        </a:rPr>
                        <a:t>３０（</a:t>
                      </a:r>
                      <a:r>
                        <a:rPr kumimoji="1" lang="en-US" altLang="ja-JP" sz="1100" dirty="0">
                          <a:latin typeface="+mn-ea"/>
                          <a:ea typeface="+mn-ea"/>
                        </a:rPr>
                        <a:t>2018</a:t>
                      </a:r>
                      <a:r>
                        <a:rPr kumimoji="1" lang="ja-JP" altLang="en-US" sz="1100" dirty="0">
                          <a:latin typeface="+mn-ea"/>
                          <a:ea typeface="+mn-ea"/>
                        </a:rPr>
                        <a:t>）</a:t>
                      </a:r>
                    </a:p>
                  </a:txBody>
                  <a:tcPr marL="74295" marR="74295" marT="37148" marB="37148" anchor="ctr">
                    <a:lnL w="28575" cap="flat" cmpd="sng" algn="ctr">
                      <a:solidFill>
                        <a:srgbClr val="C8CFE2"/>
                      </a:solidFill>
                      <a:prstDash val="solid"/>
                      <a:round/>
                      <a:headEnd type="none" w="med" len="med"/>
                      <a:tailEnd type="none" w="med" len="med"/>
                    </a:lnL>
                    <a:lnR w="28575" cap="flat" cmpd="sng" algn="ctr">
                      <a:solidFill>
                        <a:srgbClr val="C8CFE2"/>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005CAF"/>
                    </a:solidFill>
                  </a:tcPr>
                </a:tc>
                <a:tc>
                  <a:txBody>
                    <a:bodyPr/>
                    <a:lstStyle>
                      <a:lvl1pPr marL="0" algn="l" defTabSz="914400" rtl="0" eaLnBrk="1" latinLnBrk="0" hangingPunct="1">
                        <a:defRPr kumimoji="1" sz="1800" b="1" kern="1200">
                          <a:solidFill>
                            <a:schemeClr val="lt1"/>
                          </a:solidFill>
                          <a:latin typeface="Times New Roman"/>
                          <a:ea typeface="ＭＳ Ｐゴシック"/>
                        </a:defRPr>
                      </a:lvl1pPr>
                      <a:lvl2pPr marL="457200" algn="l" defTabSz="914400" rtl="0" eaLnBrk="1" latinLnBrk="0" hangingPunct="1">
                        <a:defRPr kumimoji="1" sz="1800" b="1" kern="1200">
                          <a:solidFill>
                            <a:schemeClr val="lt1"/>
                          </a:solidFill>
                          <a:latin typeface="Times New Roman"/>
                          <a:ea typeface="ＭＳ Ｐゴシック"/>
                        </a:defRPr>
                      </a:lvl2pPr>
                      <a:lvl3pPr marL="914400" algn="l" defTabSz="914400" rtl="0" eaLnBrk="1" latinLnBrk="0" hangingPunct="1">
                        <a:defRPr kumimoji="1" sz="1800" b="1" kern="1200">
                          <a:solidFill>
                            <a:schemeClr val="lt1"/>
                          </a:solidFill>
                          <a:latin typeface="Times New Roman"/>
                          <a:ea typeface="ＭＳ Ｐゴシック"/>
                        </a:defRPr>
                      </a:lvl3pPr>
                      <a:lvl4pPr marL="1371600" algn="l" defTabSz="914400" rtl="0" eaLnBrk="1" latinLnBrk="0" hangingPunct="1">
                        <a:defRPr kumimoji="1" sz="1800" b="1" kern="1200">
                          <a:solidFill>
                            <a:schemeClr val="lt1"/>
                          </a:solidFill>
                          <a:latin typeface="Times New Roman"/>
                          <a:ea typeface="ＭＳ Ｐゴシック"/>
                        </a:defRPr>
                      </a:lvl4pPr>
                      <a:lvl5pPr marL="1828800" algn="l" defTabSz="914400" rtl="0" eaLnBrk="1" latinLnBrk="0" hangingPunct="1">
                        <a:defRPr kumimoji="1" sz="1800" b="1" kern="1200">
                          <a:solidFill>
                            <a:schemeClr val="lt1"/>
                          </a:solidFill>
                          <a:latin typeface="Times New Roman"/>
                          <a:ea typeface="ＭＳ Ｐゴシック"/>
                        </a:defRPr>
                      </a:lvl5pPr>
                      <a:lvl6pPr marL="2286000" algn="l" defTabSz="914400" rtl="0" eaLnBrk="1" latinLnBrk="0" hangingPunct="1">
                        <a:defRPr kumimoji="1" sz="1800" b="1" kern="1200">
                          <a:solidFill>
                            <a:schemeClr val="lt1"/>
                          </a:solidFill>
                          <a:latin typeface="Times New Roman"/>
                          <a:ea typeface="ＭＳ Ｐゴシック"/>
                        </a:defRPr>
                      </a:lvl6pPr>
                      <a:lvl7pPr marL="2743200" algn="l" defTabSz="914400" rtl="0" eaLnBrk="1" latinLnBrk="0" hangingPunct="1">
                        <a:defRPr kumimoji="1" sz="1800" b="1" kern="1200">
                          <a:solidFill>
                            <a:schemeClr val="lt1"/>
                          </a:solidFill>
                          <a:latin typeface="Times New Roman"/>
                          <a:ea typeface="ＭＳ Ｐゴシック"/>
                        </a:defRPr>
                      </a:lvl7pPr>
                      <a:lvl8pPr marL="3200400" algn="l" defTabSz="914400" rtl="0" eaLnBrk="1" latinLnBrk="0" hangingPunct="1">
                        <a:defRPr kumimoji="1" sz="1800" b="1" kern="1200">
                          <a:solidFill>
                            <a:schemeClr val="lt1"/>
                          </a:solidFill>
                          <a:latin typeface="Times New Roman"/>
                          <a:ea typeface="ＭＳ Ｐゴシック"/>
                        </a:defRPr>
                      </a:lvl8pPr>
                      <a:lvl9pPr marL="3657600" algn="l" defTabSz="914400" rtl="0" eaLnBrk="1" latinLnBrk="0" hangingPunct="1">
                        <a:defRPr kumimoji="1" sz="1800" b="1" kern="1200">
                          <a:solidFill>
                            <a:schemeClr val="lt1"/>
                          </a:solidFill>
                          <a:latin typeface="Times New Roman"/>
                          <a:ea typeface="ＭＳ Ｐゴシック"/>
                        </a:defRPr>
                      </a:lvl9pPr>
                    </a:lstStyle>
                    <a:p>
                      <a:pPr algn="ctr"/>
                      <a:r>
                        <a:rPr kumimoji="1" lang="en-US" altLang="ja-JP" sz="1100" dirty="0">
                          <a:latin typeface="+mn-ea"/>
                          <a:ea typeface="+mn-ea"/>
                        </a:rPr>
                        <a:t>R</a:t>
                      </a:r>
                      <a:r>
                        <a:rPr kumimoji="1" lang="ja-JP" altLang="en-US" sz="1100" dirty="0">
                          <a:latin typeface="+mn-ea"/>
                          <a:ea typeface="+mn-ea"/>
                        </a:rPr>
                        <a:t>２（</a:t>
                      </a:r>
                      <a:r>
                        <a:rPr kumimoji="1" lang="en-US" altLang="ja-JP" sz="1100" dirty="0">
                          <a:latin typeface="+mn-ea"/>
                          <a:ea typeface="+mn-ea"/>
                        </a:rPr>
                        <a:t>2020</a:t>
                      </a:r>
                      <a:r>
                        <a:rPr kumimoji="1" lang="ja-JP" altLang="en-US" sz="1100" dirty="0">
                          <a:latin typeface="+mn-ea"/>
                          <a:ea typeface="+mn-ea"/>
                        </a:rPr>
                        <a:t>）</a:t>
                      </a:r>
                    </a:p>
                  </a:txBody>
                  <a:tcPr marL="74295" marR="74295" marT="37148" marB="37148" anchor="ctr">
                    <a:lnL w="28575" cap="flat" cmpd="sng" algn="ctr">
                      <a:solidFill>
                        <a:srgbClr val="C8CFE2"/>
                      </a:solidFill>
                      <a:prstDash val="solid"/>
                      <a:round/>
                      <a:headEnd type="none" w="med" len="med"/>
                      <a:tailEnd type="none" w="med" len="med"/>
                    </a:lnL>
                    <a:lnR w="28575" cap="flat" cmpd="sng" algn="ctr">
                      <a:solidFill>
                        <a:srgbClr val="C8CFE2"/>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005CAF"/>
                    </a:solidFill>
                  </a:tcPr>
                </a:tc>
                <a:tc>
                  <a:txBody>
                    <a:bodyPr/>
                    <a:lstStyle>
                      <a:lvl1pPr marL="0" algn="l" defTabSz="914400" rtl="0" eaLnBrk="1" latinLnBrk="0" hangingPunct="1">
                        <a:defRPr kumimoji="1" sz="1800" b="1" kern="1200">
                          <a:solidFill>
                            <a:schemeClr val="lt1"/>
                          </a:solidFill>
                          <a:latin typeface="Times New Roman"/>
                          <a:ea typeface="ＭＳ Ｐゴシック"/>
                        </a:defRPr>
                      </a:lvl1pPr>
                      <a:lvl2pPr marL="457200" algn="l" defTabSz="914400" rtl="0" eaLnBrk="1" latinLnBrk="0" hangingPunct="1">
                        <a:defRPr kumimoji="1" sz="1800" b="1" kern="1200">
                          <a:solidFill>
                            <a:schemeClr val="lt1"/>
                          </a:solidFill>
                          <a:latin typeface="Times New Roman"/>
                          <a:ea typeface="ＭＳ Ｐゴシック"/>
                        </a:defRPr>
                      </a:lvl2pPr>
                      <a:lvl3pPr marL="914400" algn="l" defTabSz="914400" rtl="0" eaLnBrk="1" latinLnBrk="0" hangingPunct="1">
                        <a:defRPr kumimoji="1" sz="1800" b="1" kern="1200">
                          <a:solidFill>
                            <a:schemeClr val="lt1"/>
                          </a:solidFill>
                          <a:latin typeface="Times New Roman"/>
                          <a:ea typeface="ＭＳ Ｐゴシック"/>
                        </a:defRPr>
                      </a:lvl3pPr>
                      <a:lvl4pPr marL="1371600" algn="l" defTabSz="914400" rtl="0" eaLnBrk="1" latinLnBrk="0" hangingPunct="1">
                        <a:defRPr kumimoji="1" sz="1800" b="1" kern="1200">
                          <a:solidFill>
                            <a:schemeClr val="lt1"/>
                          </a:solidFill>
                          <a:latin typeface="Times New Roman"/>
                          <a:ea typeface="ＭＳ Ｐゴシック"/>
                        </a:defRPr>
                      </a:lvl4pPr>
                      <a:lvl5pPr marL="1828800" algn="l" defTabSz="914400" rtl="0" eaLnBrk="1" latinLnBrk="0" hangingPunct="1">
                        <a:defRPr kumimoji="1" sz="1800" b="1" kern="1200">
                          <a:solidFill>
                            <a:schemeClr val="lt1"/>
                          </a:solidFill>
                          <a:latin typeface="Times New Roman"/>
                          <a:ea typeface="ＭＳ Ｐゴシック"/>
                        </a:defRPr>
                      </a:lvl5pPr>
                      <a:lvl6pPr marL="2286000" algn="l" defTabSz="914400" rtl="0" eaLnBrk="1" latinLnBrk="0" hangingPunct="1">
                        <a:defRPr kumimoji="1" sz="1800" b="1" kern="1200">
                          <a:solidFill>
                            <a:schemeClr val="lt1"/>
                          </a:solidFill>
                          <a:latin typeface="Times New Roman"/>
                          <a:ea typeface="ＭＳ Ｐゴシック"/>
                        </a:defRPr>
                      </a:lvl6pPr>
                      <a:lvl7pPr marL="2743200" algn="l" defTabSz="914400" rtl="0" eaLnBrk="1" latinLnBrk="0" hangingPunct="1">
                        <a:defRPr kumimoji="1" sz="1800" b="1" kern="1200">
                          <a:solidFill>
                            <a:schemeClr val="lt1"/>
                          </a:solidFill>
                          <a:latin typeface="Times New Roman"/>
                          <a:ea typeface="ＭＳ Ｐゴシック"/>
                        </a:defRPr>
                      </a:lvl7pPr>
                      <a:lvl8pPr marL="3200400" algn="l" defTabSz="914400" rtl="0" eaLnBrk="1" latinLnBrk="0" hangingPunct="1">
                        <a:defRPr kumimoji="1" sz="1800" b="1" kern="1200">
                          <a:solidFill>
                            <a:schemeClr val="lt1"/>
                          </a:solidFill>
                          <a:latin typeface="Times New Roman"/>
                          <a:ea typeface="ＭＳ Ｐゴシック"/>
                        </a:defRPr>
                      </a:lvl8pPr>
                      <a:lvl9pPr marL="3657600" algn="l" defTabSz="914400" rtl="0" eaLnBrk="1" latinLnBrk="0" hangingPunct="1">
                        <a:defRPr kumimoji="1" sz="1800" b="1" kern="1200">
                          <a:solidFill>
                            <a:schemeClr val="lt1"/>
                          </a:solidFill>
                          <a:latin typeface="Times New Roman"/>
                          <a:ea typeface="ＭＳ Ｐゴシック"/>
                        </a:defRPr>
                      </a:lvl9pPr>
                    </a:lstStyle>
                    <a:p>
                      <a:pPr algn="ctr"/>
                      <a:r>
                        <a:rPr kumimoji="1" lang="en-US" altLang="ja-JP" sz="1100" dirty="0">
                          <a:latin typeface="+mn-ea"/>
                          <a:ea typeface="+mn-ea"/>
                        </a:rPr>
                        <a:t>R</a:t>
                      </a:r>
                      <a:r>
                        <a:rPr kumimoji="1" lang="ja-JP" altLang="en-US" sz="1100" dirty="0">
                          <a:latin typeface="+mn-ea"/>
                          <a:ea typeface="+mn-ea"/>
                        </a:rPr>
                        <a:t>４（</a:t>
                      </a:r>
                      <a:r>
                        <a:rPr kumimoji="1" lang="en-US" altLang="ja-JP" sz="1100" dirty="0">
                          <a:latin typeface="+mn-ea"/>
                          <a:ea typeface="+mn-ea"/>
                        </a:rPr>
                        <a:t>2022</a:t>
                      </a:r>
                      <a:r>
                        <a:rPr kumimoji="1" lang="ja-JP" altLang="en-US" sz="1100" dirty="0">
                          <a:latin typeface="+mn-ea"/>
                          <a:ea typeface="+mn-ea"/>
                        </a:rPr>
                        <a:t>）</a:t>
                      </a:r>
                    </a:p>
                  </a:txBody>
                  <a:tcPr marL="74295" marR="74295" marT="37148" marB="37148" anchor="ctr">
                    <a:lnL w="28575" cap="flat" cmpd="sng" algn="ctr">
                      <a:solidFill>
                        <a:srgbClr val="C8CFE2"/>
                      </a:solidFill>
                      <a:prstDash val="solid"/>
                      <a:round/>
                      <a:headEnd type="none" w="med" len="med"/>
                      <a:tailEnd type="none" w="med" len="med"/>
                    </a:lnL>
                    <a:lnR w="28575" cap="flat" cmpd="sng" algn="ctr">
                      <a:solidFill>
                        <a:srgbClr val="C8CFE2"/>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005CAF"/>
                    </a:solidFill>
                  </a:tcPr>
                </a:tc>
                <a:tc>
                  <a:txBody>
                    <a:bodyPr/>
                    <a:lstStyle>
                      <a:lvl1pPr marL="0" algn="l" defTabSz="914400" rtl="0" eaLnBrk="1" latinLnBrk="0" hangingPunct="1">
                        <a:defRPr kumimoji="1" sz="1800" b="1" kern="1200">
                          <a:solidFill>
                            <a:schemeClr val="lt1"/>
                          </a:solidFill>
                          <a:latin typeface="Times New Roman"/>
                          <a:ea typeface="ＭＳ Ｐゴシック"/>
                        </a:defRPr>
                      </a:lvl1pPr>
                      <a:lvl2pPr marL="457200" algn="l" defTabSz="914400" rtl="0" eaLnBrk="1" latinLnBrk="0" hangingPunct="1">
                        <a:defRPr kumimoji="1" sz="1800" b="1" kern="1200">
                          <a:solidFill>
                            <a:schemeClr val="lt1"/>
                          </a:solidFill>
                          <a:latin typeface="Times New Roman"/>
                          <a:ea typeface="ＭＳ Ｐゴシック"/>
                        </a:defRPr>
                      </a:lvl2pPr>
                      <a:lvl3pPr marL="914400" algn="l" defTabSz="914400" rtl="0" eaLnBrk="1" latinLnBrk="0" hangingPunct="1">
                        <a:defRPr kumimoji="1" sz="1800" b="1" kern="1200">
                          <a:solidFill>
                            <a:schemeClr val="lt1"/>
                          </a:solidFill>
                          <a:latin typeface="Times New Roman"/>
                          <a:ea typeface="ＭＳ Ｐゴシック"/>
                        </a:defRPr>
                      </a:lvl3pPr>
                      <a:lvl4pPr marL="1371600" algn="l" defTabSz="914400" rtl="0" eaLnBrk="1" latinLnBrk="0" hangingPunct="1">
                        <a:defRPr kumimoji="1" sz="1800" b="1" kern="1200">
                          <a:solidFill>
                            <a:schemeClr val="lt1"/>
                          </a:solidFill>
                          <a:latin typeface="Times New Roman"/>
                          <a:ea typeface="ＭＳ Ｐゴシック"/>
                        </a:defRPr>
                      </a:lvl4pPr>
                      <a:lvl5pPr marL="1828800" algn="l" defTabSz="914400" rtl="0" eaLnBrk="1" latinLnBrk="0" hangingPunct="1">
                        <a:defRPr kumimoji="1" sz="1800" b="1" kern="1200">
                          <a:solidFill>
                            <a:schemeClr val="lt1"/>
                          </a:solidFill>
                          <a:latin typeface="Times New Roman"/>
                          <a:ea typeface="ＭＳ Ｐゴシック"/>
                        </a:defRPr>
                      </a:lvl5pPr>
                      <a:lvl6pPr marL="2286000" algn="l" defTabSz="914400" rtl="0" eaLnBrk="1" latinLnBrk="0" hangingPunct="1">
                        <a:defRPr kumimoji="1" sz="1800" b="1" kern="1200">
                          <a:solidFill>
                            <a:schemeClr val="lt1"/>
                          </a:solidFill>
                          <a:latin typeface="Times New Roman"/>
                          <a:ea typeface="ＭＳ Ｐゴシック"/>
                        </a:defRPr>
                      </a:lvl6pPr>
                      <a:lvl7pPr marL="2743200" algn="l" defTabSz="914400" rtl="0" eaLnBrk="1" latinLnBrk="0" hangingPunct="1">
                        <a:defRPr kumimoji="1" sz="1800" b="1" kern="1200">
                          <a:solidFill>
                            <a:schemeClr val="lt1"/>
                          </a:solidFill>
                          <a:latin typeface="Times New Roman"/>
                          <a:ea typeface="ＭＳ Ｐゴシック"/>
                        </a:defRPr>
                      </a:lvl7pPr>
                      <a:lvl8pPr marL="3200400" algn="l" defTabSz="914400" rtl="0" eaLnBrk="1" latinLnBrk="0" hangingPunct="1">
                        <a:defRPr kumimoji="1" sz="1800" b="1" kern="1200">
                          <a:solidFill>
                            <a:schemeClr val="lt1"/>
                          </a:solidFill>
                          <a:latin typeface="Times New Roman"/>
                          <a:ea typeface="ＭＳ Ｐゴシック"/>
                        </a:defRPr>
                      </a:lvl8pPr>
                      <a:lvl9pPr marL="3657600" algn="l" defTabSz="914400" rtl="0" eaLnBrk="1" latinLnBrk="0" hangingPunct="1">
                        <a:defRPr kumimoji="1" sz="1800" b="1" kern="1200">
                          <a:solidFill>
                            <a:schemeClr val="lt1"/>
                          </a:solidFill>
                          <a:latin typeface="Times New Roman"/>
                          <a:ea typeface="ＭＳ Ｐゴシック"/>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dirty="0">
                          <a:latin typeface="+mn-ea"/>
                          <a:ea typeface="+mn-ea"/>
                        </a:rPr>
                        <a:t>R</a:t>
                      </a:r>
                      <a:r>
                        <a:rPr kumimoji="1" lang="ja-JP" altLang="en-US" sz="1100" dirty="0">
                          <a:latin typeface="+mn-ea"/>
                          <a:ea typeface="+mn-ea"/>
                        </a:rPr>
                        <a:t>６（</a:t>
                      </a:r>
                      <a:r>
                        <a:rPr kumimoji="1" lang="en-US" altLang="ja-JP" sz="1100" dirty="0">
                          <a:latin typeface="+mn-ea"/>
                          <a:ea typeface="+mn-ea"/>
                        </a:rPr>
                        <a:t>2024</a:t>
                      </a:r>
                      <a:r>
                        <a:rPr kumimoji="1" lang="ja-JP" altLang="en-US" sz="1100" dirty="0">
                          <a:latin typeface="+mn-ea"/>
                          <a:ea typeface="+mn-ea"/>
                        </a:rPr>
                        <a:t>）</a:t>
                      </a:r>
                    </a:p>
                  </a:txBody>
                  <a:tcPr marL="74295" marR="74295" marT="37148" marB="37148" anchor="ctr">
                    <a:lnL w="28575" cap="flat" cmpd="sng" algn="ctr">
                      <a:solidFill>
                        <a:srgbClr val="C8CFE2"/>
                      </a:solidFill>
                      <a:prstDash val="solid"/>
                      <a:round/>
                      <a:headEnd type="none" w="med" len="med"/>
                      <a:tailEnd type="none" w="med" len="med"/>
                    </a:lnL>
                    <a:lnR w="28575"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005CAF"/>
                    </a:solidFill>
                  </a:tcPr>
                </a:tc>
                <a:extLst>
                  <a:ext uri="{0D108BD9-81ED-4DB2-BD59-A6C34878D82A}">
                    <a16:rowId xmlns:a16="http://schemas.microsoft.com/office/drawing/2014/main" val="637081486"/>
                  </a:ext>
                </a:extLst>
              </a:tr>
              <a:tr h="310503">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algn="ctr"/>
                      <a:r>
                        <a:rPr kumimoji="1" lang="ja-JP" altLang="en-US" sz="1200" b="1" dirty="0"/>
                        <a:t>本体</a:t>
                      </a:r>
                    </a:p>
                  </a:txBody>
                  <a:tcPr marL="74295" marR="74295" marT="37148" marB="37148" anchor="ctr">
                    <a:lnL w="28575" cap="flat" cmpd="sng" algn="ctr">
                      <a:solidFill>
                        <a:srgbClr val="005CAF"/>
                      </a:solidFill>
                      <a:prstDash val="solid"/>
                      <a:round/>
                      <a:headEnd type="none" w="med" len="med"/>
                      <a:tailEnd type="none" w="med" len="med"/>
                    </a:lnL>
                    <a:lnR w="28575"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E7EAF2"/>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indent="0" algn="ctr">
                        <a:buFontTx/>
                        <a:buNone/>
                      </a:pPr>
                      <a:r>
                        <a:rPr lang="ja-JP" altLang="en-US" sz="1200" dirty="0">
                          <a:latin typeface="+mn-ea"/>
                          <a:ea typeface="+mn-ea"/>
                        </a:rPr>
                        <a:t>＋</a:t>
                      </a:r>
                      <a:r>
                        <a:rPr lang="en-US" altLang="ja-JP" sz="1200" dirty="0">
                          <a:latin typeface="+mn-ea"/>
                          <a:ea typeface="+mn-ea"/>
                        </a:rPr>
                        <a:t>0.10</a:t>
                      </a:r>
                      <a:r>
                        <a:rPr lang="ja-JP" altLang="en-US" sz="1200" dirty="0">
                          <a:latin typeface="+mn-ea"/>
                          <a:ea typeface="+mn-ea"/>
                        </a:rPr>
                        <a:t>％</a:t>
                      </a:r>
                      <a:endParaRPr lang="en-US" altLang="ja-JP" sz="1200" dirty="0">
                        <a:latin typeface="+mn-ea"/>
                        <a:ea typeface="+mn-ea"/>
                      </a:endParaRPr>
                    </a:p>
                  </a:txBody>
                  <a:tcPr marL="74295" marR="74295" marT="37148" marB="37148" anchor="ctr">
                    <a:lnL w="28575"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indent="0" algn="ctr">
                        <a:buFontTx/>
                        <a:buNone/>
                      </a:pPr>
                      <a:r>
                        <a:rPr lang="ja-JP" altLang="en-US" sz="1200" dirty="0">
                          <a:latin typeface="+mn-ea"/>
                          <a:ea typeface="+mn-ea"/>
                        </a:rPr>
                        <a:t>＋</a:t>
                      </a:r>
                      <a:r>
                        <a:rPr lang="en-US" altLang="ja-JP" sz="1200" dirty="0">
                          <a:latin typeface="+mn-ea"/>
                          <a:ea typeface="+mn-ea"/>
                        </a:rPr>
                        <a:t>0.49</a:t>
                      </a:r>
                      <a:r>
                        <a:rPr lang="ja-JP" altLang="en-US" sz="1200" dirty="0">
                          <a:latin typeface="+mn-ea"/>
                          <a:ea typeface="+mn-ea"/>
                        </a:rPr>
                        <a:t>％</a:t>
                      </a: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indent="0" algn="ctr">
                        <a:buFontTx/>
                        <a:buNone/>
                      </a:pPr>
                      <a:r>
                        <a:rPr lang="ja-JP" altLang="en-US" sz="1200" dirty="0">
                          <a:latin typeface="+mn-ea"/>
                          <a:ea typeface="+mn-ea"/>
                        </a:rPr>
                        <a:t>＋</a:t>
                      </a:r>
                      <a:r>
                        <a:rPr lang="en-US" altLang="ja-JP" sz="1200" dirty="0">
                          <a:latin typeface="+mn-ea"/>
                          <a:ea typeface="+mn-ea"/>
                        </a:rPr>
                        <a:t>0.55</a:t>
                      </a:r>
                      <a:r>
                        <a:rPr lang="ja-JP" altLang="en-US" sz="1200" dirty="0">
                          <a:latin typeface="+mn-ea"/>
                          <a:ea typeface="+mn-ea"/>
                        </a:rPr>
                        <a:t>％</a:t>
                      </a: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indent="0" algn="ctr">
                        <a:buFontTx/>
                        <a:buNone/>
                      </a:pPr>
                      <a:r>
                        <a:rPr lang="ja-JP" altLang="en-US" sz="1200" dirty="0">
                          <a:latin typeface="+mn-ea"/>
                          <a:ea typeface="+mn-ea"/>
                        </a:rPr>
                        <a:t>＋</a:t>
                      </a:r>
                      <a:r>
                        <a:rPr lang="en-US" altLang="ja-JP" sz="1200" dirty="0">
                          <a:latin typeface="+mn-ea"/>
                          <a:ea typeface="+mn-ea"/>
                        </a:rPr>
                        <a:t>0.47</a:t>
                      </a:r>
                      <a:r>
                        <a:rPr lang="ja-JP" altLang="en-US" sz="1200" dirty="0">
                          <a:latin typeface="+mn-ea"/>
                          <a:ea typeface="+mn-ea"/>
                        </a:rPr>
                        <a:t>％</a:t>
                      </a:r>
                      <a:endParaRPr lang="en-US" altLang="ja-JP" sz="1200" dirty="0">
                        <a:latin typeface="+mn-ea"/>
                        <a:ea typeface="+mn-ea"/>
                      </a:endParaRP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indent="0" algn="ctr">
                        <a:buFontTx/>
                        <a:buNone/>
                      </a:pPr>
                      <a:r>
                        <a:rPr lang="ja-JP" altLang="en-US" sz="1200" dirty="0">
                          <a:latin typeface="+mn-ea"/>
                          <a:ea typeface="+mn-ea"/>
                        </a:rPr>
                        <a:t>＋</a:t>
                      </a:r>
                      <a:r>
                        <a:rPr lang="en-US" altLang="ja-JP" sz="1200" dirty="0">
                          <a:latin typeface="+mn-ea"/>
                          <a:ea typeface="+mn-ea"/>
                        </a:rPr>
                        <a:t>0.23</a:t>
                      </a:r>
                      <a:r>
                        <a:rPr lang="ja-JP" altLang="en-US" sz="1200" dirty="0">
                          <a:latin typeface="+mn-ea"/>
                          <a:ea typeface="+mn-ea"/>
                        </a:rPr>
                        <a:t>％</a:t>
                      </a: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latin typeface="+mn-ea"/>
                          <a:ea typeface="+mn-ea"/>
                        </a:rPr>
                        <a:t>＋</a:t>
                      </a:r>
                      <a:r>
                        <a:rPr lang="en-US" altLang="ja-JP" sz="1200" dirty="0">
                          <a:latin typeface="+mn-ea"/>
                          <a:ea typeface="+mn-ea"/>
                        </a:rPr>
                        <a:t>0.46</a:t>
                      </a:r>
                      <a:r>
                        <a:rPr lang="ja-JP" altLang="en-US" sz="1200" dirty="0">
                          <a:latin typeface="+mn-ea"/>
                          <a:ea typeface="+mn-ea"/>
                        </a:rPr>
                        <a:t>％</a:t>
                      </a:r>
                    </a:p>
                  </a:txBody>
                  <a:tcPr marL="74295" marR="74295" marT="37148" marB="37148" anchor="ctr">
                    <a:lnL w="12700" cap="flat" cmpd="sng" algn="ctr">
                      <a:solidFill>
                        <a:srgbClr val="005CAF"/>
                      </a:solidFill>
                      <a:prstDash val="solid"/>
                      <a:round/>
                      <a:headEnd type="none" w="med" len="med"/>
                      <a:tailEnd type="none" w="med" len="med"/>
                    </a:lnL>
                    <a:lnR w="28575"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a16="http://schemas.microsoft.com/office/drawing/2014/main" val="2213667739"/>
                  </a:ext>
                </a:extLst>
              </a:tr>
              <a:tr h="479682">
                <a:tc rowSpan="6">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algn="ctr"/>
                      <a:r>
                        <a:rPr kumimoji="1" lang="ja-JP" altLang="en-US" sz="1200" b="1" dirty="0"/>
                        <a:t>うち</a:t>
                      </a:r>
                      <a:endParaRPr kumimoji="1" lang="en-US" altLang="ja-JP" sz="1200" b="1" dirty="0"/>
                    </a:p>
                  </a:txBody>
                  <a:tcPr marL="74295" marR="74295" marT="37148" marB="37148" anchor="ctr">
                    <a:lnL w="28575" cap="flat" cmpd="sng" algn="ctr">
                      <a:solidFill>
                        <a:srgbClr val="005CAF"/>
                      </a:solidFill>
                      <a:prstDash val="solid"/>
                      <a:round/>
                      <a:headEnd type="none" w="med" len="med"/>
                      <a:tailEnd type="none" w="med" len="med"/>
                    </a:lnL>
                    <a:lnR w="28575"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E7EAF2"/>
                    </a:solidFill>
                  </a:tcPr>
                </a:tc>
                <a:tc rowSpan="6">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srgbClr val="000000"/>
                          </a:solidFill>
                          <a:effectLst/>
                          <a:uLnTx/>
                          <a:uFillTx/>
                          <a:latin typeface="ＭＳ Ｐゴシック"/>
                          <a:ea typeface="+mn-ea"/>
                          <a:cs typeface="+mn-cs"/>
                        </a:rPr>
                        <a:t>(</a:t>
                      </a:r>
                      <a:r>
                        <a:rPr kumimoji="1" lang="ja-JP" altLang="en-US" sz="900" b="0" i="0" u="none" strike="noStrike" kern="1200" cap="none" spc="0" normalizeH="0" baseline="0" noProof="0" dirty="0">
                          <a:ln>
                            <a:noFill/>
                          </a:ln>
                          <a:solidFill>
                            <a:srgbClr val="000000"/>
                          </a:solidFill>
                          <a:effectLst/>
                          <a:uLnTx/>
                          <a:uFillTx/>
                          <a:latin typeface="ＭＳ Ｐゴシック"/>
                          <a:ea typeface="+mn-ea"/>
                          <a:cs typeface="+mn-cs"/>
                        </a:rPr>
                        <a:t>消費税対応分</a:t>
                      </a:r>
                      <a:r>
                        <a:rPr kumimoji="1" lang="en-US" altLang="ja-JP" sz="900" b="0" i="0" u="none" strike="noStrike" kern="1200" cap="none" spc="0" normalizeH="0" baseline="0" noProof="0" dirty="0">
                          <a:ln>
                            <a:noFill/>
                          </a:ln>
                          <a:solidFill>
                            <a:srgbClr val="000000"/>
                          </a:solidFill>
                          <a:effectLst/>
                          <a:uLnTx/>
                          <a:uFillTx/>
                          <a:latin typeface="ＭＳ Ｐゴシック"/>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900" dirty="0">
                          <a:latin typeface="+mn-ea"/>
                          <a:ea typeface="+mn-ea"/>
                        </a:rPr>
                        <a:t>＋</a:t>
                      </a:r>
                      <a:r>
                        <a:rPr lang="en-US" altLang="ja-JP" sz="900" dirty="0">
                          <a:latin typeface="+mn-ea"/>
                          <a:ea typeface="+mn-ea"/>
                        </a:rPr>
                        <a:t>0.63</a:t>
                      </a:r>
                      <a:r>
                        <a:rPr lang="ja-JP" altLang="en-US" sz="900" dirty="0">
                          <a:latin typeface="+mn-ea"/>
                          <a:ea typeface="+mn-ea"/>
                        </a:rPr>
                        <a:t>％</a:t>
                      </a:r>
                      <a:endParaRPr lang="en-US" altLang="ja-JP" sz="900" dirty="0">
                        <a:latin typeface="+mn-ea"/>
                        <a:ea typeface="+mn-ea"/>
                      </a:endParaRPr>
                    </a:p>
                  </a:txBody>
                  <a:tcPr marL="74295" marR="74295" marT="37148" marB="37148" anchor="ctr">
                    <a:lnL w="28575"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rowSpan="6">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ja-JP" sz="900" dirty="0">
                        <a:latin typeface="+mn-ea"/>
                        <a:ea typeface="+mn-ea"/>
                      </a:endParaRP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rowSpan="6">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ja-JP" sz="900" dirty="0">
                        <a:latin typeface="+mn-ea"/>
                        <a:ea typeface="+mn-ea"/>
                      </a:endParaRP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rowSpan="6">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rgbClr val="000000"/>
                          </a:solidFill>
                          <a:effectLst/>
                          <a:uLnTx/>
                          <a:uFillTx/>
                          <a:latin typeface="ＭＳ Ｐゴシック"/>
                          <a:ea typeface="+mn-ea"/>
                          <a:cs typeface="+mn-cs"/>
                        </a:rPr>
                        <a:t>勤務医の働き方改革への特例的な対応</a:t>
                      </a:r>
                      <a:endParaRPr kumimoji="1" lang="en-US" altLang="ja-JP" sz="900" b="0" i="0" u="none" strike="noStrike" kern="1200" cap="none" spc="0" normalizeH="0" baseline="0" noProof="0" dirty="0">
                        <a:ln>
                          <a:noFill/>
                        </a:ln>
                        <a:solidFill>
                          <a:srgbClr val="000000"/>
                        </a:solidFill>
                        <a:effectLst/>
                        <a:uLnTx/>
                        <a:uFillTx/>
                        <a:latin typeface="ＭＳ Ｐゴシック"/>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900" dirty="0">
                          <a:latin typeface="+mn-ea"/>
                          <a:ea typeface="+mn-ea"/>
                        </a:rPr>
                        <a:t>＋</a:t>
                      </a:r>
                      <a:r>
                        <a:rPr lang="en-US" altLang="ja-JP" sz="900" dirty="0">
                          <a:latin typeface="+mn-ea"/>
                          <a:ea typeface="+mn-ea"/>
                        </a:rPr>
                        <a:t>0.08</a:t>
                      </a:r>
                      <a:r>
                        <a:rPr lang="ja-JP" altLang="en-US" sz="900" dirty="0">
                          <a:latin typeface="+mn-ea"/>
                          <a:ea typeface="+mn-ea"/>
                        </a:rPr>
                        <a:t>％</a:t>
                      </a:r>
                      <a:endParaRPr lang="en-US" altLang="ja-JP" sz="900" dirty="0">
                        <a:latin typeface="+mn-ea"/>
                        <a:ea typeface="+mn-ea"/>
                      </a:endParaRP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900" dirty="0">
                          <a:latin typeface="+mn-ea"/>
                          <a:ea typeface="+mn-ea"/>
                        </a:rPr>
                        <a:t>看護の</a:t>
                      </a:r>
                      <a:endParaRPr lang="en-US" altLang="ja-JP" sz="900" dirty="0">
                        <a:latin typeface="+mn-ea"/>
                        <a:ea typeface="+mn-ea"/>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900" dirty="0">
                          <a:latin typeface="+mn-ea"/>
                          <a:ea typeface="+mn-ea"/>
                        </a:rPr>
                        <a:t>処遇改善</a:t>
                      </a:r>
                      <a:endParaRPr lang="en-US" altLang="ja-JP" sz="900" dirty="0">
                        <a:latin typeface="+mn-ea"/>
                        <a:ea typeface="+mn-ea"/>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900" dirty="0">
                          <a:latin typeface="+mn-ea"/>
                          <a:ea typeface="+mn-ea"/>
                        </a:rPr>
                        <a:t>＋</a:t>
                      </a:r>
                      <a:r>
                        <a:rPr lang="en-US" altLang="ja-JP" sz="900" dirty="0">
                          <a:latin typeface="+mn-ea"/>
                          <a:ea typeface="+mn-ea"/>
                        </a:rPr>
                        <a:t>0.20</a:t>
                      </a:r>
                      <a:r>
                        <a:rPr lang="ja-JP" altLang="en-US" sz="900" dirty="0">
                          <a:latin typeface="+mn-ea"/>
                          <a:ea typeface="+mn-ea"/>
                        </a:rPr>
                        <a:t>％</a:t>
                      </a:r>
                      <a:endParaRPr lang="en-US" altLang="ja-JP" sz="900" dirty="0">
                        <a:latin typeface="+mn-ea"/>
                        <a:ea typeface="+mn-ea"/>
                      </a:endParaRP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12700" cap="flat" cmpd="sng" algn="ctr">
                      <a:solidFill>
                        <a:srgbClr val="005CAF"/>
                      </a:solidFill>
                      <a:prstDash val="sysDot"/>
                      <a:round/>
                      <a:headEnd type="none" w="med" len="med"/>
                      <a:tailEnd type="none" w="med" len="med"/>
                    </a:lnB>
                    <a:lnTlToBr w="12700" cmpd="sng">
                      <a:noFill/>
                      <a:prstDash val="solid"/>
                    </a:lnTlToBr>
                    <a:lnBlToTr w="12700" cmpd="sng">
                      <a:noFill/>
                      <a:prstDash val="solid"/>
                    </a:lnBlToTr>
                    <a:solidFill>
                      <a:srgbClr val="FFFFFF"/>
                    </a:solidFill>
                  </a:tcPr>
                </a:tc>
                <a:tc rowSpan="2">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900" dirty="0">
                          <a:latin typeface="+mn-ea"/>
                          <a:ea typeface="+mn-ea"/>
                        </a:rPr>
                        <a:t>看護職員その他医療関係職種について、ベアを実施していくための特例的な対応</a:t>
                      </a:r>
                      <a:endParaRPr lang="en-US" altLang="ja-JP" sz="900" dirty="0">
                        <a:latin typeface="+mn-ea"/>
                        <a:ea typeface="+mn-ea"/>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900" dirty="0">
                          <a:latin typeface="+mn-ea"/>
                          <a:ea typeface="+mn-ea"/>
                        </a:rPr>
                        <a:t>＋</a:t>
                      </a:r>
                      <a:r>
                        <a:rPr lang="en-US" altLang="ja-JP" sz="900" dirty="0">
                          <a:latin typeface="+mn-ea"/>
                          <a:ea typeface="+mn-ea"/>
                        </a:rPr>
                        <a:t>0.61</a:t>
                      </a:r>
                      <a:r>
                        <a:rPr lang="ja-JP" altLang="en-US" sz="900" dirty="0">
                          <a:latin typeface="+mn-ea"/>
                          <a:ea typeface="+mn-ea"/>
                        </a:rPr>
                        <a:t>％</a:t>
                      </a:r>
                      <a:endParaRPr lang="en-US" altLang="ja-JP" sz="900" dirty="0">
                        <a:latin typeface="+mn-ea"/>
                        <a:ea typeface="+mn-ea"/>
                      </a:endParaRPr>
                    </a:p>
                  </a:txBody>
                  <a:tcPr marL="74295" marR="74295" marT="37148" marB="37148" anchor="ctr">
                    <a:lnL w="12700" cap="flat" cmpd="sng" algn="ctr">
                      <a:solidFill>
                        <a:srgbClr val="005CAF"/>
                      </a:solidFill>
                      <a:prstDash val="solid"/>
                      <a:round/>
                      <a:headEnd type="none" w="med" len="med"/>
                      <a:tailEnd type="none" w="med" len="med"/>
                    </a:lnL>
                    <a:lnR w="28575"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12700" cap="flat" cmpd="sng" algn="ctr">
                      <a:solidFill>
                        <a:srgbClr val="005CAF"/>
                      </a:solidFill>
                      <a:prstDash val="sysDot"/>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a16="http://schemas.microsoft.com/office/drawing/2014/main" val="3646409158"/>
                  </a:ext>
                </a:extLst>
              </a:tr>
              <a:tr h="541757">
                <a:tc vMerge="1">
                  <a:txBody>
                    <a:bodyPr/>
                    <a:lstStyle/>
                    <a:p>
                      <a:endParaRPr kumimoji="1" lang="ja-JP" altLang="en-US"/>
                    </a:p>
                  </a:txBody>
                  <a:tcPr>
                    <a:lnT w="28575" cap="flat" cmpd="sng" algn="ctr">
                      <a:solidFill>
                        <a:srgbClr val="005CAF"/>
                      </a:solidFill>
                      <a:prstDash val="solid"/>
                      <a:round/>
                      <a:headEnd type="none" w="med" len="med"/>
                      <a:tailEnd type="none" w="med" len="med"/>
                    </a:lnT>
                  </a:tcPr>
                </a:tc>
                <a:tc vMerge="1">
                  <a:txBody>
                    <a:bodyPr/>
                    <a:lstStyle/>
                    <a:p>
                      <a:endParaRPr kumimoji="1" lang="ja-JP" altLang="en-US"/>
                    </a:p>
                  </a:txBody>
                  <a:tcPr>
                    <a:lnT w="28575" cap="flat" cmpd="sng" algn="ctr">
                      <a:solidFill>
                        <a:srgbClr val="005CAF"/>
                      </a:solidFill>
                      <a:prstDash val="solid"/>
                      <a:round/>
                      <a:headEnd type="none" w="med" len="med"/>
                      <a:tailEnd type="none" w="med" len="med"/>
                    </a:lnT>
                  </a:tcPr>
                </a:tc>
                <a:tc vMerge="1">
                  <a:txBody>
                    <a:bodyPr/>
                    <a:lstStyle/>
                    <a:p>
                      <a:endParaRPr kumimoji="1" lang="ja-JP" altLang="en-US"/>
                    </a:p>
                  </a:txBody>
                  <a:tcPr>
                    <a:lnT w="28575" cap="flat" cmpd="sng" algn="ctr">
                      <a:solidFill>
                        <a:srgbClr val="005CAF"/>
                      </a:solidFill>
                      <a:prstDash val="solid"/>
                      <a:round/>
                      <a:headEnd type="none" w="med" len="med"/>
                      <a:tailEnd type="none" w="med" len="med"/>
                    </a:lnT>
                  </a:tcPr>
                </a:tc>
                <a:tc vMerge="1">
                  <a:txBody>
                    <a:bodyPr/>
                    <a:lstStyle/>
                    <a:p>
                      <a:endParaRPr kumimoji="1" lang="ja-JP" altLang="en-US"/>
                    </a:p>
                  </a:txBody>
                  <a:tcPr>
                    <a:lnT w="28575" cap="flat" cmpd="sng" algn="ctr">
                      <a:solidFill>
                        <a:srgbClr val="005CAF"/>
                      </a:solidFill>
                      <a:prstDash val="solid"/>
                      <a:round/>
                      <a:headEnd type="none" w="med" len="med"/>
                      <a:tailEnd type="none" w="med" len="med"/>
                    </a:lnT>
                  </a:tcPr>
                </a:tc>
                <a:tc vMerge="1">
                  <a:txBody>
                    <a:bodyPr/>
                    <a:lstStyle/>
                    <a:p>
                      <a:endParaRPr kumimoji="1" lang="ja-JP" altLang="en-US"/>
                    </a:p>
                  </a:txBody>
                  <a:tcPr>
                    <a:lnT w="28575" cap="flat" cmpd="sng" algn="ctr">
                      <a:solidFill>
                        <a:srgbClr val="005CAF"/>
                      </a:solidFill>
                      <a:prstDash val="solid"/>
                      <a:round/>
                      <a:headEnd type="none" w="med" len="med"/>
                      <a:tailEnd type="none" w="med" len="med"/>
                    </a:lnT>
                  </a:tcPr>
                </a:tc>
                <a:tc rowSpan="2">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900" dirty="0">
                          <a:latin typeface="+mn-ea"/>
                          <a:ea typeface="+mn-ea"/>
                        </a:rPr>
                        <a:t>リフィル処方箋の導入・</a:t>
                      </a:r>
                      <a:endParaRPr lang="en-US" altLang="ja-JP" sz="900" dirty="0">
                        <a:latin typeface="+mn-ea"/>
                        <a:ea typeface="+mn-ea"/>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900" dirty="0">
                          <a:latin typeface="+mn-ea"/>
                          <a:ea typeface="+mn-ea"/>
                        </a:rPr>
                        <a:t>活用促進による効率化</a:t>
                      </a:r>
                      <a:endParaRPr lang="en-US" altLang="ja-JP" sz="900" dirty="0">
                        <a:latin typeface="+mn-ea"/>
                        <a:ea typeface="+mn-ea"/>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900" dirty="0">
                          <a:latin typeface="+mn-ea"/>
                          <a:ea typeface="+mn-ea"/>
                        </a:rPr>
                        <a:t>▲</a:t>
                      </a:r>
                      <a:r>
                        <a:rPr lang="en-US" altLang="ja-JP" sz="900" dirty="0">
                          <a:latin typeface="+mn-ea"/>
                          <a:ea typeface="+mn-ea"/>
                        </a:rPr>
                        <a:t>0.10</a:t>
                      </a:r>
                      <a:r>
                        <a:rPr lang="ja-JP" altLang="en-US" sz="900" dirty="0">
                          <a:latin typeface="+mn-ea"/>
                          <a:ea typeface="+mn-ea"/>
                        </a:rPr>
                        <a:t>％</a:t>
                      </a:r>
                      <a:endParaRPr lang="en-US" altLang="ja-JP" sz="900" dirty="0">
                        <a:latin typeface="+mn-ea"/>
                        <a:ea typeface="+mn-ea"/>
                      </a:endParaRP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12700" cap="flat" cmpd="sng" algn="ctr">
                      <a:solidFill>
                        <a:srgbClr val="005CAF"/>
                      </a:solidFill>
                      <a:prstDash val="sysDot"/>
                      <a:round/>
                      <a:headEnd type="none" w="med" len="med"/>
                      <a:tailEnd type="none" w="med" len="med"/>
                    </a:lnT>
                    <a:lnB w="12700" cap="flat" cmpd="sng" algn="ctr">
                      <a:solidFill>
                        <a:srgbClr val="005CAF"/>
                      </a:solidFill>
                      <a:prstDash val="sysDot"/>
                      <a:round/>
                      <a:headEnd type="none" w="med" len="med"/>
                      <a:tailEnd type="none" w="med" len="med"/>
                    </a:lnB>
                    <a:lnTlToBr w="12700" cmpd="sng">
                      <a:noFill/>
                      <a:prstDash val="solid"/>
                    </a:lnTlToBr>
                    <a:lnBlToTr w="12700" cmpd="sng">
                      <a:noFill/>
                      <a:prstDash val="solid"/>
                    </a:lnBlToTr>
                    <a:solidFill>
                      <a:srgbClr val="FFFFFF"/>
                    </a:solidFill>
                  </a:tcPr>
                </a:tc>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ja-JP" sz="900" dirty="0">
                        <a:latin typeface="+mn-ea"/>
                        <a:ea typeface="+mn-ea"/>
                      </a:endParaRPr>
                    </a:p>
                  </a:txBody>
                  <a:tcPr anchor="ctr">
                    <a:lnL w="12700" cap="flat" cmpd="sng" algn="ctr">
                      <a:solidFill>
                        <a:srgbClr val="005CAF"/>
                      </a:solidFill>
                      <a:prstDash val="solid"/>
                      <a:round/>
                      <a:headEnd type="none" w="med" len="med"/>
                      <a:tailEnd type="none" w="med" len="med"/>
                    </a:lnL>
                    <a:lnR w="28575" cap="flat" cmpd="sng" algn="ctr">
                      <a:solidFill>
                        <a:srgbClr val="005CAF"/>
                      </a:solidFill>
                      <a:prstDash val="solid"/>
                      <a:round/>
                      <a:headEnd type="none" w="med" len="med"/>
                      <a:tailEnd type="none" w="med" len="med"/>
                    </a:lnR>
                    <a:lnT w="12700" cap="flat" cmpd="sng" algn="ctr">
                      <a:solidFill>
                        <a:srgbClr val="005CAF"/>
                      </a:solidFill>
                      <a:prstDash val="sysDot"/>
                      <a:round/>
                      <a:headEnd type="none" w="med" len="med"/>
                      <a:tailEnd type="none" w="med" len="med"/>
                    </a:lnT>
                    <a:lnB w="12700" cap="flat" cmpd="sng" algn="ctr">
                      <a:solidFill>
                        <a:srgbClr val="005CAF"/>
                      </a:solidFill>
                      <a:prstDash val="sysDot"/>
                      <a:round/>
                      <a:headEnd type="none" w="med" len="med"/>
                      <a:tailEnd type="none" w="med" len="med"/>
                    </a:lnB>
                    <a:solidFill>
                      <a:srgbClr val="FFFFFF"/>
                    </a:solidFill>
                  </a:tcPr>
                </a:tc>
                <a:extLst>
                  <a:ext uri="{0D108BD9-81ED-4DB2-BD59-A6C34878D82A}">
                    <a16:rowId xmlns:a16="http://schemas.microsoft.com/office/drawing/2014/main" val="2661952855"/>
                  </a:ext>
                </a:extLst>
              </a:tr>
              <a:tr h="278565">
                <a:tc v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tc rowSpan="2">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dirty="0"/>
                        <a:t>入院時の食費基準額の引き上げ（</a:t>
                      </a:r>
                      <a:r>
                        <a:rPr kumimoji="1" lang="en-US" altLang="ja-JP" sz="900" dirty="0"/>
                        <a:t>1</a:t>
                      </a:r>
                      <a:r>
                        <a:rPr kumimoji="1" lang="ja-JP" altLang="en-US" sz="900" dirty="0"/>
                        <a:t>食当たり</a:t>
                      </a:r>
                      <a:r>
                        <a:rPr kumimoji="1" lang="en-US" altLang="ja-JP" sz="900" dirty="0"/>
                        <a:t>30</a:t>
                      </a:r>
                      <a:r>
                        <a:rPr kumimoji="1" lang="ja-JP" altLang="en-US" sz="900" dirty="0"/>
                        <a:t>円）の対応</a:t>
                      </a:r>
                      <a:r>
                        <a:rPr lang="ja-JP" altLang="en-US" sz="900" dirty="0">
                          <a:latin typeface="+mn-ea"/>
                          <a:ea typeface="+mn-ea"/>
                        </a:rPr>
                        <a:t> </a:t>
                      </a:r>
                      <a:endParaRPr lang="en-US" altLang="ja-JP" sz="900" dirty="0">
                        <a:latin typeface="+mn-ea"/>
                        <a:ea typeface="+mn-ea"/>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900" dirty="0">
                          <a:latin typeface="+mn-ea"/>
                          <a:ea typeface="+mn-ea"/>
                        </a:rPr>
                        <a:t>＋</a:t>
                      </a:r>
                      <a:r>
                        <a:rPr lang="en-US" altLang="ja-JP" sz="900" dirty="0">
                          <a:latin typeface="+mn-ea"/>
                          <a:ea typeface="+mn-ea"/>
                        </a:rPr>
                        <a:t>0.06</a:t>
                      </a:r>
                      <a:r>
                        <a:rPr lang="ja-JP" altLang="en-US" sz="900" dirty="0">
                          <a:latin typeface="+mn-ea"/>
                          <a:ea typeface="+mn-ea"/>
                        </a:rPr>
                        <a:t>％</a:t>
                      </a:r>
                      <a:endParaRPr lang="en-US" altLang="ja-JP" sz="900" dirty="0">
                        <a:latin typeface="+mn-ea"/>
                        <a:ea typeface="+mn-ea"/>
                      </a:endParaRPr>
                    </a:p>
                  </a:txBody>
                  <a:tcPr marL="74295" marR="74295" marT="37148" marB="37148" anchor="ctr">
                    <a:lnL w="12700" cap="flat" cmpd="sng" algn="ctr">
                      <a:solidFill>
                        <a:srgbClr val="005CAF"/>
                      </a:solidFill>
                      <a:prstDash val="solid"/>
                      <a:round/>
                      <a:headEnd type="none" w="med" len="med"/>
                      <a:tailEnd type="none" w="med" len="med"/>
                    </a:lnL>
                    <a:lnR w="28575" cap="flat" cmpd="sng" algn="ctr">
                      <a:solidFill>
                        <a:srgbClr val="005CAF"/>
                      </a:solidFill>
                      <a:prstDash val="solid"/>
                      <a:round/>
                      <a:headEnd type="none" w="med" len="med"/>
                      <a:tailEnd type="none" w="med" len="med"/>
                    </a:lnR>
                    <a:lnT w="12700" cap="flat" cmpd="sng" algn="ctr">
                      <a:solidFill>
                        <a:srgbClr val="005CAF"/>
                      </a:solidFill>
                      <a:prstDash val="sysDot"/>
                      <a:round/>
                      <a:headEnd type="none" w="med" len="med"/>
                      <a:tailEnd type="none" w="med" len="med"/>
                    </a:lnT>
                    <a:lnB w="12700" cap="flat" cmpd="sng" algn="ctr">
                      <a:solidFill>
                        <a:srgbClr val="005CAF"/>
                      </a:solidFill>
                      <a:prstDash val="sysDot"/>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a16="http://schemas.microsoft.com/office/drawing/2014/main" val="3586368744"/>
                  </a:ext>
                </a:extLst>
              </a:tr>
              <a:tr h="607434">
                <a:tc v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tc rowSpan="2">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900" dirty="0">
                          <a:latin typeface="+mn-ea"/>
                          <a:ea typeface="+mn-ea"/>
                        </a:rPr>
                        <a:t>不妊治療の</a:t>
                      </a:r>
                      <a:endParaRPr lang="en-US" altLang="ja-JP" sz="900" dirty="0">
                        <a:latin typeface="+mn-ea"/>
                        <a:ea typeface="+mn-ea"/>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900" dirty="0">
                          <a:latin typeface="+mn-ea"/>
                          <a:ea typeface="+mn-ea"/>
                        </a:rPr>
                        <a:t>保険適用</a:t>
                      </a:r>
                      <a:endParaRPr lang="en-US" altLang="ja-JP" sz="900" dirty="0">
                        <a:latin typeface="+mn-ea"/>
                        <a:ea typeface="+mn-ea"/>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900" dirty="0">
                          <a:latin typeface="+mn-ea"/>
                          <a:ea typeface="+mn-ea"/>
                        </a:rPr>
                        <a:t>＋</a:t>
                      </a:r>
                      <a:r>
                        <a:rPr lang="en-US" altLang="ja-JP" sz="900" dirty="0">
                          <a:latin typeface="+mn-ea"/>
                          <a:ea typeface="+mn-ea"/>
                        </a:rPr>
                        <a:t>0.20</a:t>
                      </a:r>
                      <a:r>
                        <a:rPr lang="ja-JP" altLang="en-US" sz="900" dirty="0">
                          <a:latin typeface="+mn-ea"/>
                          <a:ea typeface="+mn-ea"/>
                        </a:rPr>
                        <a:t>％</a:t>
                      </a:r>
                      <a:endParaRPr lang="en-US" altLang="ja-JP" sz="900" dirty="0">
                        <a:latin typeface="+mn-ea"/>
                        <a:ea typeface="+mn-ea"/>
                      </a:endParaRP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12700" cap="flat" cmpd="sng" algn="ctr">
                      <a:solidFill>
                        <a:srgbClr val="005CAF"/>
                      </a:solidFill>
                      <a:prstDash val="sysDot"/>
                      <a:round/>
                      <a:headEnd type="none" w="med" len="med"/>
                      <a:tailEnd type="none" w="med" len="med"/>
                    </a:lnT>
                    <a:lnB w="12700" cap="flat" cmpd="sng" algn="ctr">
                      <a:solidFill>
                        <a:srgbClr val="005CAF"/>
                      </a:solidFill>
                      <a:prstDash val="sysDot"/>
                      <a:round/>
                      <a:headEnd type="none" w="med" len="med"/>
                      <a:tailEnd type="none" w="med" len="med"/>
                    </a:lnB>
                    <a:lnTlToBr w="12700" cmpd="sng">
                      <a:noFill/>
                      <a:prstDash val="solid"/>
                    </a:lnTlToBr>
                    <a:lnBlToTr w="12700" cmpd="sng">
                      <a:noFill/>
                      <a:prstDash val="solid"/>
                    </a:lnBlToTr>
                    <a:solidFill>
                      <a:srgbClr val="FFFFFF"/>
                    </a:solidFill>
                  </a:tcPr>
                </a:tc>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ja-JP" sz="1000" dirty="0">
                        <a:latin typeface="+mn-ea"/>
                        <a:ea typeface="+mn-ea"/>
                      </a:endParaRPr>
                    </a:p>
                  </a:txBody>
                  <a:tcPr anchor="ctr">
                    <a:lnL w="12700" cap="flat" cmpd="sng" algn="ctr">
                      <a:solidFill>
                        <a:srgbClr val="005CAF"/>
                      </a:solidFill>
                      <a:prstDash val="solid"/>
                      <a:round/>
                      <a:headEnd type="none" w="med" len="med"/>
                      <a:tailEnd type="none" w="med" len="med"/>
                    </a:lnL>
                    <a:lnR w="28575" cap="flat" cmpd="sng" algn="ctr">
                      <a:solidFill>
                        <a:srgbClr val="005CAF"/>
                      </a:solidFill>
                      <a:prstDash val="solid"/>
                      <a:round/>
                      <a:headEnd type="none" w="med" len="med"/>
                      <a:tailEnd type="none" w="med" len="med"/>
                    </a:lnR>
                    <a:lnT w="12700" cap="flat" cmpd="sng" algn="ctr">
                      <a:solidFill>
                        <a:srgbClr val="005CAF"/>
                      </a:solidFill>
                      <a:prstDash val="sysDot"/>
                      <a:round/>
                      <a:headEnd type="none" w="med" len="med"/>
                      <a:tailEnd type="none" w="med" len="med"/>
                    </a:lnT>
                    <a:lnB w="12700" cap="flat" cmpd="sng" algn="ctr">
                      <a:solidFill>
                        <a:srgbClr val="005CAF"/>
                      </a:solidFill>
                      <a:prstDash val="sysDot"/>
                      <a:round/>
                      <a:headEnd type="none" w="med" len="med"/>
                      <a:tailEnd type="none" w="med" len="med"/>
                    </a:lnB>
                    <a:solidFill>
                      <a:srgbClr val="FFFFFF"/>
                    </a:solidFill>
                  </a:tcPr>
                </a:tc>
                <a:extLst>
                  <a:ext uri="{0D108BD9-81ED-4DB2-BD59-A6C34878D82A}">
                    <a16:rowId xmlns:a16="http://schemas.microsoft.com/office/drawing/2014/main" val="2984794324"/>
                  </a:ext>
                </a:extLst>
              </a:tr>
              <a:tr h="63388">
                <a:tc v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tc rowSpan="2">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dirty="0"/>
                        <a:t>生活習慣病を中心とした管理料、処方箋料等の再編等の効率化・適正化</a:t>
                      </a:r>
                      <a:endParaRPr lang="en-US" altLang="ja-JP" sz="900" dirty="0">
                        <a:latin typeface="+mn-ea"/>
                        <a:ea typeface="+mn-ea"/>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900" dirty="0">
                          <a:latin typeface="+mn-ea"/>
                          <a:ea typeface="+mn-ea"/>
                        </a:rPr>
                        <a:t>▲</a:t>
                      </a:r>
                      <a:r>
                        <a:rPr lang="en-US" altLang="ja-JP" sz="900" dirty="0">
                          <a:latin typeface="+mn-ea"/>
                          <a:ea typeface="+mn-ea"/>
                        </a:rPr>
                        <a:t>0.25</a:t>
                      </a:r>
                      <a:r>
                        <a:rPr lang="ja-JP" altLang="en-US" sz="900" dirty="0">
                          <a:latin typeface="+mn-ea"/>
                          <a:ea typeface="+mn-ea"/>
                        </a:rPr>
                        <a:t>％</a:t>
                      </a:r>
                      <a:endParaRPr lang="en-US" altLang="ja-JP" sz="900" dirty="0">
                        <a:latin typeface="+mn-ea"/>
                        <a:ea typeface="+mn-ea"/>
                      </a:endParaRPr>
                    </a:p>
                  </a:txBody>
                  <a:tcPr marL="74295" marR="74295" marT="37148" marB="37148" anchor="ctr">
                    <a:lnL w="12700" cap="flat" cmpd="sng" algn="ctr">
                      <a:solidFill>
                        <a:srgbClr val="005CAF"/>
                      </a:solidFill>
                      <a:prstDash val="solid"/>
                      <a:round/>
                      <a:headEnd type="none" w="med" len="med"/>
                      <a:tailEnd type="none" w="med" len="med"/>
                    </a:lnL>
                    <a:lnR w="28575" cap="flat" cmpd="sng" algn="ctr">
                      <a:solidFill>
                        <a:srgbClr val="005CAF"/>
                      </a:solidFill>
                      <a:prstDash val="solid"/>
                      <a:round/>
                      <a:headEnd type="none" w="med" len="med"/>
                      <a:tailEnd type="none" w="med" len="med"/>
                    </a:lnR>
                    <a:lnT w="12700" cap="flat" cmpd="sng" algn="ctr">
                      <a:solidFill>
                        <a:srgbClr val="005CAF"/>
                      </a:solidFill>
                      <a:prstDash val="sysDot"/>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a16="http://schemas.microsoft.com/office/drawing/2014/main" val="727282788"/>
                  </a:ext>
                </a:extLst>
              </a:tr>
              <a:tr h="822612">
                <a:tc vMerge="1">
                  <a:txBody>
                    <a:bodyPr/>
                    <a:lstStyle/>
                    <a:p>
                      <a:endParaRPr kumimoji="1" lang="ja-JP" altLang="en-US"/>
                    </a:p>
                  </a:txBody>
                  <a:tcPr>
                    <a:lnT w="28575" cap="flat" cmpd="sng" algn="ctr">
                      <a:solidFill>
                        <a:srgbClr val="005CAF"/>
                      </a:solidFill>
                      <a:prstDash val="solid"/>
                      <a:round/>
                      <a:headEnd type="none" w="med" len="med"/>
                      <a:tailEnd type="none" w="med" len="med"/>
                    </a:lnT>
                  </a:tcPr>
                </a:tc>
                <a:tc vMerge="1">
                  <a:txBody>
                    <a:bodyPr/>
                    <a:lstStyle/>
                    <a:p>
                      <a:endParaRPr kumimoji="1" lang="ja-JP" altLang="en-US"/>
                    </a:p>
                  </a:txBody>
                  <a:tcPr>
                    <a:lnT w="28575" cap="flat" cmpd="sng" algn="ctr">
                      <a:solidFill>
                        <a:srgbClr val="005CAF"/>
                      </a:solidFill>
                      <a:prstDash val="solid"/>
                      <a:round/>
                      <a:headEnd type="none" w="med" len="med"/>
                      <a:tailEnd type="none" w="med" len="med"/>
                    </a:lnT>
                  </a:tcPr>
                </a:tc>
                <a:tc vMerge="1">
                  <a:txBody>
                    <a:bodyPr/>
                    <a:lstStyle/>
                    <a:p>
                      <a:endParaRPr kumimoji="1" lang="ja-JP" altLang="en-US"/>
                    </a:p>
                  </a:txBody>
                  <a:tcPr>
                    <a:lnT w="28575" cap="flat" cmpd="sng" algn="ctr">
                      <a:solidFill>
                        <a:srgbClr val="005CAF"/>
                      </a:solidFill>
                      <a:prstDash val="solid"/>
                      <a:round/>
                      <a:headEnd type="none" w="med" len="med"/>
                      <a:tailEnd type="none" w="med" len="med"/>
                    </a:lnT>
                  </a:tcPr>
                </a:tc>
                <a:tc vMerge="1">
                  <a:txBody>
                    <a:bodyPr/>
                    <a:lstStyle/>
                    <a:p>
                      <a:endParaRPr kumimoji="1" lang="ja-JP" altLang="en-US"/>
                    </a:p>
                  </a:txBody>
                  <a:tcPr>
                    <a:lnT w="28575" cap="flat" cmpd="sng" algn="ctr">
                      <a:solidFill>
                        <a:srgbClr val="005CAF"/>
                      </a:solidFill>
                      <a:prstDash val="solid"/>
                      <a:round/>
                      <a:headEnd type="none" w="med" len="med"/>
                      <a:tailEnd type="none" w="med" len="med"/>
                    </a:lnT>
                  </a:tcPr>
                </a:tc>
                <a:tc vMerge="1">
                  <a:txBody>
                    <a:bodyPr/>
                    <a:lstStyle/>
                    <a:p>
                      <a:endParaRPr kumimoji="1" lang="ja-JP" altLang="en-US"/>
                    </a:p>
                  </a:txBody>
                  <a:tcPr>
                    <a:lnT w="28575" cap="flat" cmpd="sng" algn="ctr">
                      <a:solidFill>
                        <a:srgbClr val="005CAF"/>
                      </a:solidFill>
                      <a:prstDash val="solid"/>
                      <a:round/>
                      <a:headEnd type="none" w="med" len="med"/>
                      <a:tailEnd type="none" w="med" len="med"/>
                    </a:lnT>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900" dirty="0">
                          <a:latin typeface="+mn-ea"/>
                          <a:ea typeface="+mn-ea"/>
                        </a:rPr>
                        <a:t>小児の感染防止対策に係る加算措置の期限到来</a:t>
                      </a:r>
                      <a:endParaRPr lang="en-US" altLang="ja-JP" sz="900" dirty="0">
                        <a:latin typeface="+mn-ea"/>
                        <a:ea typeface="+mn-ea"/>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900" dirty="0">
                          <a:latin typeface="+mn-ea"/>
                          <a:ea typeface="+mn-ea"/>
                        </a:rPr>
                        <a:t>▲</a:t>
                      </a:r>
                      <a:r>
                        <a:rPr lang="en-US" altLang="ja-JP" sz="900" dirty="0">
                          <a:latin typeface="+mn-ea"/>
                          <a:ea typeface="+mn-ea"/>
                        </a:rPr>
                        <a:t>0.10</a:t>
                      </a:r>
                      <a:r>
                        <a:rPr lang="ja-JP" altLang="en-US" sz="900" dirty="0">
                          <a:latin typeface="+mn-ea"/>
                          <a:ea typeface="+mn-ea"/>
                        </a:rPr>
                        <a:t>％</a:t>
                      </a:r>
                      <a:endParaRPr lang="en-US" altLang="ja-JP" sz="900" dirty="0">
                        <a:latin typeface="+mn-ea"/>
                        <a:ea typeface="+mn-ea"/>
                      </a:endParaRP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12700" cap="flat" cmpd="sng" algn="ctr">
                      <a:solidFill>
                        <a:srgbClr val="005CAF"/>
                      </a:solidFill>
                      <a:prstDash val="sysDot"/>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v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ja-JP" sz="1400" dirty="0">
                        <a:latin typeface="+mn-ea"/>
                        <a:ea typeface="+mn-ea"/>
                      </a:endParaRPr>
                    </a:p>
                  </a:txBody>
                  <a:tcPr anchor="ctr">
                    <a:lnL w="12700" cap="flat" cmpd="sng" algn="ctr">
                      <a:solidFill>
                        <a:srgbClr val="005CAF"/>
                      </a:solidFill>
                      <a:prstDash val="solid"/>
                      <a:round/>
                      <a:headEnd type="none" w="med" len="med"/>
                      <a:tailEnd type="none" w="med" len="med"/>
                    </a:lnL>
                    <a:lnR w="28575" cap="flat" cmpd="sng" algn="ctr">
                      <a:solidFill>
                        <a:srgbClr val="005CAF"/>
                      </a:solidFill>
                      <a:prstDash val="solid"/>
                      <a:round/>
                      <a:headEnd type="none" w="med" len="med"/>
                      <a:tailEnd type="none" w="med" len="med"/>
                    </a:lnR>
                    <a:lnT w="12700" cap="flat" cmpd="sng" algn="ctr">
                      <a:solidFill>
                        <a:srgbClr val="005CAF"/>
                      </a:solidFill>
                      <a:prstDash val="sysDot"/>
                      <a:round/>
                      <a:headEnd type="none" w="med" len="med"/>
                      <a:tailEnd type="none" w="med" len="med"/>
                    </a:lnT>
                    <a:lnB w="28575" cap="flat" cmpd="sng" algn="ctr">
                      <a:solidFill>
                        <a:srgbClr val="005CAF"/>
                      </a:solidFill>
                      <a:prstDash val="solid"/>
                      <a:round/>
                      <a:headEnd type="none" w="med" len="med"/>
                      <a:tailEnd type="none" w="med" len="med"/>
                    </a:lnB>
                    <a:solidFill>
                      <a:srgbClr val="FFFFCC"/>
                    </a:solidFill>
                  </a:tcPr>
                </a:tc>
                <a:extLst>
                  <a:ext uri="{0D108BD9-81ED-4DB2-BD59-A6C34878D82A}">
                    <a16:rowId xmlns:a16="http://schemas.microsoft.com/office/drawing/2014/main" val="1677903548"/>
                  </a:ext>
                </a:extLst>
              </a:tr>
              <a:tr h="300442">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algn="ctr"/>
                      <a:r>
                        <a:rPr kumimoji="1" lang="ja-JP" altLang="en-US" sz="1000" b="1" dirty="0"/>
                        <a:t>本体計</a:t>
                      </a:r>
                    </a:p>
                  </a:txBody>
                  <a:tcPr marL="74295" marR="74295" marT="37148" marB="37148" anchor="ctr">
                    <a:lnL w="28575" cap="flat" cmpd="sng" algn="ctr">
                      <a:solidFill>
                        <a:srgbClr val="005CAF"/>
                      </a:solidFill>
                      <a:prstDash val="solid"/>
                      <a:round/>
                      <a:headEnd type="none" w="med" len="med"/>
                      <a:tailEnd type="none" w="med" len="med"/>
                    </a:lnL>
                    <a:lnR w="28575"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E7EAF2"/>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latin typeface="+mn-ea"/>
                          <a:ea typeface="+mn-ea"/>
                        </a:rPr>
                        <a:t>＋</a:t>
                      </a:r>
                      <a:r>
                        <a:rPr lang="en-US" altLang="ja-JP" sz="1200" dirty="0">
                          <a:latin typeface="+mn-ea"/>
                          <a:ea typeface="+mn-ea"/>
                        </a:rPr>
                        <a:t>0.73</a:t>
                      </a:r>
                      <a:r>
                        <a:rPr lang="ja-JP" altLang="en-US" sz="1200" dirty="0">
                          <a:latin typeface="+mn-ea"/>
                          <a:ea typeface="+mn-ea"/>
                        </a:rPr>
                        <a:t>％</a:t>
                      </a:r>
                      <a:endParaRPr lang="en-US" altLang="ja-JP" sz="1200" dirty="0">
                        <a:latin typeface="+mn-ea"/>
                        <a:ea typeface="+mn-ea"/>
                      </a:endParaRPr>
                    </a:p>
                  </a:txBody>
                  <a:tcPr marL="74295" marR="74295" marT="37148" marB="37148" anchor="ctr">
                    <a:lnL w="28575"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latin typeface="+mn-ea"/>
                          <a:ea typeface="+mn-ea"/>
                        </a:rPr>
                        <a:t>＋</a:t>
                      </a:r>
                      <a:r>
                        <a:rPr lang="en-US" altLang="ja-JP" sz="1200" dirty="0">
                          <a:latin typeface="+mn-ea"/>
                          <a:ea typeface="+mn-ea"/>
                        </a:rPr>
                        <a:t>0.49</a:t>
                      </a:r>
                      <a:r>
                        <a:rPr lang="ja-JP" altLang="en-US" sz="1200" dirty="0">
                          <a:latin typeface="+mn-ea"/>
                          <a:ea typeface="+mn-ea"/>
                        </a:rPr>
                        <a:t>％</a:t>
                      </a: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latin typeface="+mn-ea"/>
                          <a:ea typeface="+mn-ea"/>
                        </a:rPr>
                        <a:t>＋</a:t>
                      </a:r>
                      <a:r>
                        <a:rPr lang="en-US" altLang="ja-JP" sz="1200" dirty="0">
                          <a:latin typeface="+mn-ea"/>
                          <a:ea typeface="+mn-ea"/>
                        </a:rPr>
                        <a:t>0.55</a:t>
                      </a:r>
                      <a:r>
                        <a:rPr lang="ja-JP" altLang="en-US" sz="1200" dirty="0">
                          <a:latin typeface="+mn-ea"/>
                          <a:ea typeface="+mn-ea"/>
                        </a:rPr>
                        <a:t>％</a:t>
                      </a: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latin typeface="+mn-ea"/>
                          <a:ea typeface="+mn-ea"/>
                        </a:rPr>
                        <a:t>＋</a:t>
                      </a:r>
                      <a:r>
                        <a:rPr lang="en-US" altLang="ja-JP" sz="1200" dirty="0">
                          <a:latin typeface="+mn-ea"/>
                          <a:ea typeface="+mn-ea"/>
                        </a:rPr>
                        <a:t>0.55</a:t>
                      </a:r>
                      <a:r>
                        <a:rPr lang="ja-JP" altLang="en-US" sz="1200" dirty="0">
                          <a:latin typeface="+mn-ea"/>
                          <a:ea typeface="+mn-ea"/>
                        </a:rPr>
                        <a:t>％</a:t>
                      </a: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latin typeface="+mn-ea"/>
                          <a:ea typeface="+mn-ea"/>
                        </a:rPr>
                        <a:t>＋</a:t>
                      </a:r>
                      <a:r>
                        <a:rPr lang="en-US" altLang="ja-JP" sz="1200" dirty="0">
                          <a:latin typeface="+mn-ea"/>
                          <a:ea typeface="+mn-ea"/>
                        </a:rPr>
                        <a:t>0.43</a:t>
                      </a:r>
                      <a:r>
                        <a:rPr lang="ja-JP" altLang="en-US" sz="1200" dirty="0">
                          <a:latin typeface="+mn-ea"/>
                          <a:ea typeface="+mn-ea"/>
                        </a:rPr>
                        <a:t>％</a:t>
                      </a: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latin typeface="+mn-ea"/>
                          <a:ea typeface="+mn-ea"/>
                        </a:rPr>
                        <a:t>＋</a:t>
                      </a:r>
                      <a:r>
                        <a:rPr lang="en-US" altLang="ja-JP" sz="1200" dirty="0">
                          <a:latin typeface="+mn-ea"/>
                          <a:ea typeface="+mn-ea"/>
                        </a:rPr>
                        <a:t>0.88</a:t>
                      </a:r>
                      <a:r>
                        <a:rPr lang="ja-JP" altLang="en-US" sz="1200" dirty="0">
                          <a:latin typeface="+mn-ea"/>
                          <a:ea typeface="+mn-ea"/>
                        </a:rPr>
                        <a:t>％</a:t>
                      </a:r>
                    </a:p>
                  </a:txBody>
                  <a:tcPr marL="74295" marR="74295" marT="37148" marB="37148" anchor="ctr">
                    <a:lnL w="12700" cap="flat" cmpd="sng" algn="ctr">
                      <a:solidFill>
                        <a:srgbClr val="005CAF"/>
                      </a:solidFill>
                      <a:prstDash val="solid"/>
                      <a:round/>
                      <a:headEnd type="none" w="med" len="med"/>
                      <a:tailEnd type="none" w="med" len="med"/>
                    </a:lnL>
                    <a:lnR w="28575"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a16="http://schemas.microsoft.com/office/drawing/2014/main" val="1678750856"/>
                  </a:ext>
                </a:extLst>
              </a:tr>
              <a:tr h="355523">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algn="ctr"/>
                      <a:r>
                        <a:rPr kumimoji="1" lang="ja-JP" altLang="en-US" sz="1000" b="1" dirty="0"/>
                        <a:t>薬価等</a:t>
                      </a:r>
                    </a:p>
                  </a:txBody>
                  <a:tcPr marL="74295" marR="74295" marT="37148" marB="37148" anchor="ctr">
                    <a:lnL w="28575" cap="flat" cmpd="sng" algn="ctr">
                      <a:solidFill>
                        <a:srgbClr val="005CAF"/>
                      </a:solidFill>
                      <a:prstDash val="solid"/>
                      <a:round/>
                      <a:headEnd type="none" w="med" len="med"/>
                      <a:tailEnd type="none" w="med" len="med"/>
                    </a:lnL>
                    <a:lnR w="28575"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E7EAF2"/>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indent="0" algn="ctr">
                        <a:buFontTx/>
                        <a:buNone/>
                      </a:pPr>
                      <a:r>
                        <a:rPr kumimoji="1" lang="ja-JP" altLang="en-US" sz="1200" b="0" i="0" u="none" strike="noStrike" kern="1200" cap="none" spc="0" normalizeH="0" baseline="0" noProof="0" dirty="0">
                          <a:ln>
                            <a:noFill/>
                          </a:ln>
                          <a:solidFill>
                            <a:prstClr val="black"/>
                          </a:solidFill>
                          <a:effectLst/>
                          <a:uLnTx/>
                          <a:uFillTx/>
                          <a:latin typeface="Arial" charset="0"/>
                          <a:ea typeface="ＭＳ Ｐゴシック" charset="-128"/>
                          <a:cs typeface="+mn-cs"/>
                        </a:rPr>
                        <a:t>▲</a:t>
                      </a:r>
                      <a:r>
                        <a:rPr lang="en-US" altLang="ja-JP" sz="1200" dirty="0">
                          <a:latin typeface="+mn-ea"/>
                          <a:ea typeface="+mn-ea"/>
                        </a:rPr>
                        <a:t>0.63</a:t>
                      </a:r>
                      <a:r>
                        <a:rPr lang="ja-JP" altLang="en-US" sz="1200" dirty="0">
                          <a:latin typeface="+mn-ea"/>
                          <a:ea typeface="+mn-ea"/>
                        </a:rPr>
                        <a:t>％</a:t>
                      </a:r>
                    </a:p>
                  </a:txBody>
                  <a:tcPr marL="74295" marR="74295" marT="37148" marB="37148" anchor="ctr">
                    <a:lnL w="28575"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indent="0" algn="ctr">
                        <a:buFontTx/>
                        <a:buNone/>
                      </a:pPr>
                      <a:r>
                        <a:rPr kumimoji="1" lang="ja-JP" altLang="en-US" sz="1200" b="0" i="0" u="none" strike="noStrike" kern="1200" cap="none" spc="0" normalizeH="0" baseline="0" noProof="0" dirty="0">
                          <a:ln>
                            <a:noFill/>
                          </a:ln>
                          <a:solidFill>
                            <a:prstClr val="black"/>
                          </a:solidFill>
                          <a:effectLst/>
                          <a:uLnTx/>
                          <a:uFillTx/>
                          <a:latin typeface="Arial" charset="0"/>
                          <a:ea typeface="ＭＳ Ｐゴシック" charset="-128"/>
                          <a:cs typeface="+mn-cs"/>
                        </a:rPr>
                        <a:t>▲</a:t>
                      </a:r>
                      <a:r>
                        <a:rPr lang="en-US" altLang="ja-JP" sz="1200" dirty="0">
                          <a:latin typeface="+mn-ea"/>
                          <a:ea typeface="+mn-ea"/>
                        </a:rPr>
                        <a:t>1.33</a:t>
                      </a:r>
                      <a:r>
                        <a:rPr lang="ja-JP" altLang="en-US" sz="1200" dirty="0">
                          <a:latin typeface="+mn-ea"/>
                          <a:ea typeface="+mn-ea"/>
                        </a:rPr>
                        <a:t>％</a:t>
                      </a: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indent="0" algn="ctr">
                        <a:buFontTx/>
                        <a:buNone/>
                      </a:pPr>
                      <a:r>
                        <a:rPr kumimoji="1" lang="ja-JP" altLang="en-US" sz="1200" b="0" i="0" u="none" strike="noStrike" kern="1200" cap="none" spc="0" normalizeH="0" baseline="0" noProof="0" dirty="0">
                          <a:ln>
                            <a:noFill/>
                          </a:ln>
                          <a:solidFill>
                            <a:prstClr val="black"/>
                          </a:solidFill>
                          <a:effectLst/>
                          <a:uLnTx/>
                          <a:uFillTx/>
                          <a:latin typeface="Arial" charset="0"/>
                          <a:ea typeface="ＭＳ Ｐゴシック" charset="-128"/>
                          <a:cs typeface="+mn-cs"/>
                        </a:rPr>
                        <a:t>▲</a:t>
                      </a:r>
                      <a:r>
                        <a:rPr lang="en-US" altLang="ja-JP" sz="1200" dirty="0">
                          <a:latin typeface="+mn-ea"/>
                          <a:ea typeface="+mn-ea"/>
                        </a:rPr>
                        <a:t>1.74</a:t>
                      </a:r>
                      <a:r>
                        <a:rPr lang="ja-JP" altLang="en-US" sz="1200" dirty="0">
                          <a:latin typeface="+mn-ea"/>
                          <a:ea typeface="+mn-ea"/>
                        </a:rPr>
                        <a:t>％</a:t>
                      </a: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indent="0" algn="ctr">
                        <a:buFontTx/>
                        <a:buNone/>
                      </a:pPr>
                      <a:r>
                        <a:rPr kumimoji="1" lang="ja-JP" altLang="en-US" sz="1200" b="0" i="0" u="none" strike="noStrike" kern="1200" cap="none" spc="0" normalizeH="0" baseline="0" noProof="0" dirty="0">
                          <a:ln>
                            <a:noFill/>
                          </a:ln>
                          <a:solidFill>
                            <a:prstClr val="black"/>
                          </a:solidFill>
                          <a:effectLst/>
                          <a:uLnTx/>
                          <a:uFillTx/>
                          <a:latin typeface="Arial" charset="0"/>
                          <a:ea typeface="ＭＳ Ｐゴシック" charset="-128"/>
                          <a:cs typeface="+mn-cs"/>
                        </a:rPr>
                        <a:t>▲</a:t>
                      </a:r>
                      <a:r>
                        <a:rPr lang="en-US" altLang="ja-JP" sz="1200" dirty="0">
                          <a:latin typeface="+mn-ea"/>
                          <a:ea typeface="+mn-ea"/>
                        </a:rPr>
                        <a:t>1.01</a:t>
                      </a:r>
                      <a:r>
                        <a:rPr lang="ja-JP" altLang="en-US" sz="1200" dirty="0">
                          <a:latin typeface="+mn-ea"/>
                          <a:ea typeface="+mn-ea"/>
                        </a:rPr>
                        <a:t>％</a:t>
                      </a: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indent="0" algn="ctr">
                        <a:buFontTx/>
                        <a:buNone/>
                      </a:pPr>
                      <a:r>
                        <a:rPr kumimoji="1" lang="ja-JP" altLang="en-US" sz="1200" b="0" i="0" u="none" strike="noStrike" kern="1200" cap="none" spc="0" normalizeH="0" baseline="0" noProof="0" dirty="0">
                          <a:ln>
                            <a:noFill/>
                          </a:ln>
                          <a:solidFill>
                            <a:prstClr val="black"/>
                          </a:solidFill>
                          <a:effectLst/>
                          <a:uLnTx/>
                          <a:uFillTx/>
                          <a:latin typeface="Arial" charset="0"/>
                          <a:ea typeface="ＭＳ Ｐゴシック" charset="-128"/>
                          <a:cs typeface="+mn-cs"/>
                        </a:rPr>
                        <a:t>▲</a:t>
                      </a:r>
                      <a:r>
                        <a:rPr lang="en-US" altLang="ja-JP" sz="1200" dirty="0">
                          <a:latin typeface="+mn-ea"/>
                          <a:ea typeface="+mn-ea"/>
                        </a:rPr>
                        <a:t>1.37</a:t>
                      </a:r>
                      <a:r>
                        <a:rPr lang="ja-JP" altLang="en-US" sz="1200" dirty="0">
                          <a:latin typeface="+mn-ea"/>
                          <a:ea typeface="+mn-ea"/>
                        </a:rPr>
                        <a:t>％</a:t>
                      </a: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Arial" charset="0"/>
                          <a:ea typeface="ＭＳ Ｐゴシック" charset="-128"/>
                          <a:cs typeface="+mn-cs"/>
                        </a:rPr>
                        <a:t>▲</a:t>
                      </a:r>
                      <a:r>
                        <a:rPr lang="en-US" altLang="ja-JP" sz="1200" dirty="0">
                          <a:latin typeface="+mn-ea"/>
                          <a:ea typeface="+mn-ea"/>
                        </a:rPr>
                        <a:t>1.00</a:t>
                      </a:r>
                      <a:r>
                        <a:rPr lang="ja-JP" altLang="en-US" sz="1200" dirty="0">
                          <a:latin typeface="+mn-ea"/>
                          <a:ea typeface="+mn-ea"/>
                        </a:rPr>
                        <a:t>％</a:t>
                      </a:r>
                    </a:p>
                  </a:txBody>
                  <a:tcPr marL="74295" marR="74295" marT="37148" marB="37148" anchor="ctr">
                    <a:lnL w="12700" cap="flat" cmpd="sng" algn="ctr">
                      <a:solidFill>
                        <a:srgbClr val="005CAF"/>
                      </a:solidFill>
                      <a:prstDash val="solid"/>
                      <a:round/>
                      <a:headEnd type="none" w="med" len="med"/>
                      <a:tailEnd type="none" w="med" len="med"/>
                    </a:lnL>
                    <a:lnR w="28575"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a16="http://schemas.microsoft.com/office/drawing/2014/main" val="2297744395"/>
                  </a:ext>
                </a:extLst>
              </a:tr>
              <a:tr h="341332">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algn="ctr"/>
                      <a:r>
                        <a:rPr kumimoji="1" lang="ja-JP" altLang="en-US" sz="1200" b="1" dirty="0"/>
                        <a:t>ネット</a:t>
                      </a:r>
                    </a:p>
                  </a:txBody>
                  <a:tcPr marL="74295" marR="74295" marT="37148" marB="37148" anchor="ctr">
                    <a:lnL w="28575" cap="flat" cmpd="sng" algn="ctr">
                      <a:solidFill>
                        <a:srgbClr val="005CAF"/>
                      </a:solidFill>
                      <a:prstDash val="solid"/>
                      <a:round/>
                      <a:headEnd type="none" w="med" len="med"/>
                      <a:tailEnd type="none" w="med" len="med"/>
                    </a:lnL>
                    <a:lnR w="28575"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E7EAF2"/>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indent="0" algn="ctr">
                        <a:buFontTx/>
                        <a:buNone/>
                      </a:pPr>
                      <a:r>
                        <a:rPr lang="ja-JP" altLang="en-US" sz="1200" dirty="0">
                          <a:latin typeface="+mn-ea"/>
                          <a:ea typeface="+mn-ea"/>
                        </a:rPr>
                        <a:t>＋</a:t>
                      </a:r>
                      <a:r>
                        <a:rPr lang="en-US" altLang="ja-JP" sz="1200" dirty="0">
                          <a:latin typeface="+mn-ea"/>
                          <a:ea typeface="+mn-ea"/>
                        </a:rPr>
                        <a:t>0.10</a:t>
                      </a:r>
                      <a:r>
                        <a:rPr lang="ja-JP" altLang="en-US" sz="1200" dirty="0">
                          <a:latin typeface="+mn-ea"/>
                          <a:ea typeface="+mn-ea"/>
                        </a:rPr>
                        <a:t>％</a:t>
                      </a:r>
                    </a:p>
                  </a:txBody>
                  <a:tcPr marL="74295" marR="74295" marT="37148" marB="37148" anchor="ctr">
                    <a:lnL w="28575"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indent="0" algn="ctr">
                        <a:buFontTx/>
                        <a:buNone/>
                      </a:pPr>
                      <a:r>
                        <a:rPr kumimoji="1" lang="ja-JP" altLang="en-US" sz="1200" b="0" i="0" u="none" strike="noStrike" kern="1200" cap="none" spc="0" normalizeH="0" baseline="0" noProof="0" dirty="0">
                          <a:ln>
                            <a:noFill/>
                          </a:ln>
                          <a:solidFill>
                            <a:prstClr val="black"/>
                          </a:solidFill>
                          <a:effectLst/>
                          <a:uLnTx/>
                          <a:uFillTx/>
                          <a:latin typeface="Arial" charset="0"/>
                          <a:ea typeface="ＭＳ Ｐゴシック" charset="-128"/>
                          <a:cs typeface="+mn-cs"/>
                        </a:rPr>
                        <a:t>▲</a:t>
                      </a:r>
                      <a:r>
                        <a:rPr lang="en-US" altLang="ja-JP" sz="1200" dirty="0">
                          <a:latin typeface="+mn-ea"/>
                          <a:ea typeface="+mn-ea"/>
                        </a:rPr>
                        <a:t>0.84</a:t>
                      </a:r>
                      <a:r>
                        <a:rPr lang="ja-JP" altLang="en-US" sz="1200" dirty="0">
                          <a:latin typeface="+mn-ea"/>
                          <a:ea typeface="+mn-ea"/>
                        </a:rPr>
                        <a:t>％</a:t>
                      </a: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indent="0" algn="ctr">
                        <a:buFontTx/>
                        <a:buNone/>
                      </a:pPr>
                      <a:r>
                        <a:rPr kumimoji="1" lang="ja-JP" altLang="en-US" sz="1200" b="0" i="0" u="none" strike="noStrike" kern="1200" cap="none" spc="0" normalizeH="0" baseline="0" noProof="0" dirty="0">
                          <a:ln>
                            <a:noFill/>
                          </a:ln>
                          <a:solidFill>
                            <a:prstClr val="black"/>
                          </a:solidFill>
                          <a:effectLst/>
                          <a:uLnTx/>
                          <a:uFillTx/>
                          <a:latin typeface="Arial" charset="0"/>
                          <a:ea typeface="ＭＳ Ｐゴシック" charset="-128"/>
                          <a:cs typeface="+mn-cs"/>
                        </a:rPr>
                        <a:t>▲</a:t>
                      </a:r>
                      <a:r>
                        <a:rPr lang="en-US" altLang="ja-JP" sz="1200" dirty="0">
                          <a:latin typeface="+mn-ea"/>
                          <a:ea typeface="+mn-ea"/>
                        </a:rPr>
                        <a:t>1.19</a:t>
                      </a:r>
                      <a:r>
                        <a:rPr lang="ja-JP" altLang="en-US" sz="1200" dirty="0">
                          <a:latin typeface="+mn-ea"/>
                          <a:ea typeface="+mn-ea"/>
                        </a:rPr>
                        <a:t>％</a:t>
                      </a: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indent="0" algn="ctr">
                        <a:buFontTx/>
                        <a:buNone/>
                      </a:pPr>
                      <a:r>
                        <a:rPr kumimoji="1" lang="ja-JP" altLang="en-US" sz="1200" b="0" i="0" u="none" strike="noStrike" kern="1200" cap="none" spc="0" normalizeH="0" baseline="0" noProof="0" dirty="0">
                          <a:ln>
                            <a:noFill/>
                          </a:ln>
                          <a:solidFill>
                            <a:prstClr val="black"/>
                          </a:solidFill>
                          <a:effectLst/>
                          <a:uLnTx/>
                          <a:uFillTx/>
                          <a:latin typeface="Arial" charset="0"/>
                          <a:ea typeface="ＭＳ Ｐゴシック" charset="-128"/>
                          <a:cs typeface="+mn-cs"/>
                        </a:rPr>
                        <a:t>▲</a:t>
                      </a:r>
                      <a:r>
                        <a:rPr lang="en-US" altLang="ja-JP" sz="1200" dirty="0">
                          <a:latin typeface="+mn-ea"/>
                          <a:ea typeface="+mn-ea"/>
                        </a:rPr>
                        <a:t>0.46</a:t>
                      </a:r>
                      <a:r>
                        <a:rPr lang="ja-JP" altLang="en-US" sz="1200" dirty="0">
                          <a:latin typeface="+mn-ea"/>
                          <a:ea typeface="+mn-ea"/>
                        </a:rPr>
                        <a:t>％</a:t>
                      </a: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indent="0" algn="ctr">
                        <a:buFontTx/>
                        <a:buNone/>
                      </a:pPr>
                      <a:r>
                        <a:rPr kumimoji="1" lang="ja-JP" altLang="en-US" sz="1200" b="0" i="0" u="none" strike="noStrike" kern="1200" cap="none" spc="0" normalizeH="0" baseline="0" noProof="0" dirty="0">
                          <a:ln>
                            <a:noFill/>
                          </a:ln>
                          <a:solidFill>
                            <a:prstClr val="black"/>
                          </a:solidFill>
                          <a:effectLst/>
                          <a:uLnTx/>
                          <a:uFillTx/>
                          <a:latin typeface="Arial" charset="0"/>
                          <a:ea typeface="ＭＳ Ｐゴシック" charset="-128"/>
                          <a:cs typeface="+mn-cs"/>
                        </a:rPr>
                        <a:t>▲</a:t>
                      </a:r>
                      <a:r>
                        <a:rPr lang="en-US" altLang="ja-JP" sz="1200" dirty="0">
                          <a:latin typeface="+mn-ea"/>
                          <a:ea typeface="+mn-ea"/>
                        </a:rPr>
                        <a:t>0.94</a:t>
                      </a:r>
                      <a:r>
                        <a:rPr lang="ja-JP" altLang="en-US" sz="1200" dirty="0">
                          <a:latin typeface="+mn-ea"/>
                          <a:ea typeface="+mn-ea"/>
                        </a:rPr>
                        <a:t>％</a:t>
                      </a:r>
                    </a:p>
                  </a:txBody>
                  <a:tcPr marL="74295" marR="74295" marT="37148" marB="37148" anchor="ctr">
                    <a:lnL w="12700" cap="flat" cmpd="sng" algn="ctr">
                      <a:solidFill>
                        <a:srgbClr val="005CAF"/>
                      </a:solidFill>
                      <a:prstDash val="solid"/>
                      <a:round/>
                      <a:headEnd type="none" w="med" len="med"/>
                      <a:tailEnd type="none" w="med" len="med"/>
                    </a:lnL>
                    <a:lnR w="12700"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kumimoji="1" sz="1800" kern="1200">
                          <a:solidFill>
                            <a:schemeClr val="dk1"/>
                          </a:solidFill>
                          <a:latin typeface="Times New Roman"/>
                          <a:ea typeface="ＭＳ Ｐゴシック"/>
                        </a:defRPr>
                      </a:lvl1pPr>
                      <a:lvl2pPr marL="457200" algn="l" defTabSz="914400" rtl="0" eaLnBrk="1" latinLnBrk="0" hangingPunct="1">
                        <a:defRPr kumimoji="1" sz="1800" kern="1200">
                          <a:solidFill>
                            <a:schemeClr val="dk1"/>
                          </a:solidFill>
                          <a:latin typeface="Times New Roman"/>
                          <a:ea typeface="ＭＳ Ｐゴシック"/>
                        </a:defRPr>
                      </a:lvl2pPr>
                      <a:lvl3pPr marL="914400" algn="l" defTabSz="914400" rtl="0" eaLnBrk="1" latinLnBrk="0" hangingPunct="1">
                        <a:defRPr kumimoji="1" sz="1800" kern="1200">
                          <a:solidFill>
                            <a:schemeClr val="dk1"/>
                          </a:solidFill>
                          <a:latin typeface="Times New Roman"/>
                          <a:ea typeface="ＭＳ Ｐゴシック"/>
                        </a:defRPr>
                      </a:lvl3pPr>
                      <a:lvl4pPr marL="1371600" algn="l" defTabSz="914400" rtl="0" eaLnBrk="1" latinLnBrk="0" hangingPunct="1">
                        <a:defRPr kumimoji="1" sz="1800" kern="1200">
                          <a:solidFill>
                            <a:schemeClr val="dk1"/>
                          </a:solidFill>
                          <a:latin typeface="Times New Roman"/>
                          <a:ea typeface="ＭＳ Ｐゴシック"/>
                        </a:defRPr>
                      </a:lvl4pPr>
                      <a:lvl5pPr marL="1828800" algn="l" defTabSz="914400" rtl="0" eaLnBrk="1" latinLnBrk="0" hangingPunct="1">
                        <a:defRPr kumimoji="1" sz="1800" kern="1200">
                          <a:solidFill>
                            <a:schemeClr val="dk1"/>
                          </a:solidFill>
                          <a:latin typeface="Times New Roman"/>
                          <a:ea typeface="ＭＳ Ｐゴシック"/>
                        </a:defRPr>
                      </a:lvl5pPr>
                      <a:lvl6pPr marL="2286000" algn="l" defTabSz="914400" rtl="0" eaLnBrk="1" latinLnBrk="0" hangingPunct="1">
                        <a:defRPr kumimoji="1" sz="1800" kern="1200">
                          <a:solidFill>
                            <a:schemeClr val="dk1"/>
                          </a:solidFill>
                          <a:latin typeface="Times New Roman"/>
                          <a:ea typeface="ＭＳ Ｐゴシック"/>
                        </a:defRPr>
                      </a:lvl6pPr>
                      <a:lvl7pPr marL="2743200" algn="l" defTabSz="914400" rtl="0" eaLnBrk="1" latinLnBrk="0" hangingPunct="1">
                        <a:defRPr kumimoji="1" sz="1800" kern="1200">
                          <a:solidFill>
                            <a:schemeClr val="dk1"/>
                          </a:solidFill>
                          <a:latin typeface="Times New Roman"/>
                          <a:ea typeface="ＭＳ Ｐゴシック"/>
                        </a:defRPr>
                      </a:lvl7pPr>
                      <a:lvl8pPr marL="3200400" algn="l" defTabSz="914400" rtl="0" eaLnBrk="1" latinLnBrk="0" hangingPunct="1">
                        <a:defRPr kumimoji="1" sz="1800" kern="1200">
                          <a:solidFill>
                            <a:schemeClr val="dk1"/>
                          </a:solidFill>
                          <a:latin typeface="Times New Roman"/>
                          <a:ea typeface="ＭＳ Ｐゴシック"/>
                        </a:defRPr>
                      </a:lvl8pPr>
                      <a:lvl9pPr marL="3657600" algn="l" defTabSz="914400" rtl="0" eaLnBrk="1" latinLnBrk="0" hangingPunct="1">
                        <a:defRPr kumimoji="1" sz="1800" kern="1200">
                          <a:solidFill>
                            <a:schemeClr val="dk1"/>
                          </a:solidFill>
                          <a:latin typeface="Times New Roman"/>
                          <a:ea typeface="ＭＳ Ｐゴシック"/>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Arial" charset="0"/>
                          <a:ea typeface="ＭＳ Ｐゴシック" charset="-128"/>
                          <a:cs typeface="+mn-cs"/>
                        </a:rPr>
                        <a:t>▲</a:t>
                      </a:r>
                      <a:r>
                        <a:rPr lang="en-US" altLang="ja-JP" sz="1200" dirty="0">
                          <a:latin typeface="+mn-ea"/>
                          <a:ea typeface="+mn-ea"/>
                        </a:rPr>
                        <a:t>0.12</a:t>
                      </a:r>
                      <a:r>
                        <a:rPr lang="ja-JP" altLang="en-US" sz="1200" dirty="0">
                          <a:latin typeface="+mn-ea"/>
                          <a:ea typeface="+mn-ea"/>
                        </a:rPr>
                        <a:t>％</a:t>
                      </a:r>
                    </a:p>
                  </a:txBody>
                  <a:tcPr marL="74295" marR="74295" marT="37148" marB="37148" anchor="ctr">
                    <a:lnL w="12700" cap="flat" cmpd="sng" algn="ctr">
                      <a:solidFill>
                        <a:srgbClr val="005CAF"/>
                      </a:solidFill>
                      <a:prstDash val="solid"/>
                      <a:round/>
                      <a:headEnd type="none" w="med" len="med"/>
                      <a:tailEnd type="none" w="med" len="med"/>
                    </a:lnL>
                    <a:lnR w="28575" cap="flat" cmpd="sng" algn="ctr">
                      <a:solidFill>
                        <a:srgbClr val="005CAF"/>
                      </a:solidFill>
                      <a:prstDash val="solid"/>
                      <a:round/>
                      <a:headEnd type="none" w="med" len="med"/>
                      <a:tailEnd type="none" w="med" len="med"/>
                    </a:lnR>
                    <a:lnT w="28575" cap="flat" cmpd="sng" algn="ctr">
                      <a:solidFill>
                        <a:srgbClr val="005CAF"/>
                      </a:solidFill>
                      <a:prstDash val="solid"/>
                      <a:round/>
                      <a:headEnd type="none" w="med" len="med"/>
                      <a:tailEnd type="none" w="med" len="med"/>
                    </a:lnT>
                    <a:lnB w="28575" cap="flat" cmpd="sng" algn="ctr">
                      <a:solidFill>
                        <a:srgbClr val="005CAF"/>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a16="http://schemas.microsoft.com/office/drawing/2014/main" val="548047445"/>
                  </a:ext>
                </a:extLst>
              </a:tr>
            </a:tbl>
          </a:graphicData>
        </a:graphic>
      </p:graphicFrame>
      <p:sp>
        <p:nvSpPr>
          <p:cNvPr id="9" name="テキスト ボックス 8">
            <a:extLst>
              <a:ext uri="{FF2B5EF4-FFF2-40B4-BE49-F238E27FC236}">
                <a16:creationId xmlns:a16="http://schemas.microsoft.com/office/drawing/2014/main" id="{EA9CA354-C1A4-5D5D-299A-4448F2CD8743}"/>
              </a:ext>
            </a:extLst>
          </p:cNvPr>
          <p:cNvSpPr txBox="1"/>
          <p:nvPr/>
        </p:nvSpPr>
        <p:spPr>
          <a:xfrm>
            <a:off x="616808" y="884916"/>
            <a:ext cx="5131201" cy="338554"/>
          </a:xfrm>
          <a:prstGeom prst="rect">
            <a:avLst/>
          </a:prstGeom>
          <a:noFill/>
        </p:spPr>
        <p:txBody>
          <a:bodyPr wrap="square" rtlCol="0">
            <a:spAutoFit/>
          </a:bodyPr>
          <a:lstStyle/>
          <a:p>
            <a:pPr marL="0" marR="0" lvl="0" indent="0" algn="ctr" defTabSz="74295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srgbClr val="000000"/>
                </a:solidFill>
                <a:effectLst/>
                <a:uLnTx/>
                <a:uFillTx/>
                <a:latin typeface="Arial"/>
                <a:ea typeface="ＭＳ Ｐゴシック"/>
                <a:cs typeface="+mn-cs"/>
              </a:rPr>
              <a:t>最近の診療報酬改定率の推移</a:t>
            </a:r>
          </a:p>
        </p:txBody>
      </p:sp>
    </p:spTree>
    <p:extLst>
      <p:ext uri="{BB962C8B-B14F-4D97-AF65-F5344CB8AC3E}">
        <p14:creationId xmlns:p14="http://schemas.microsoft.com/office/powerpoint/2010/main" val="584916499"/>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データ提出加算に係る届出を要件とする入院料の見直し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アウトカムにも着目した評価の推進－①</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7" y="813501"/>
            <a:ext cx="9529762" cy="592804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データに基づくアウトカム評価を推進する観点から、データ提出加算に係る届出を要件とする入院料の範囲を拡大する。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地域一般入院料３及び療養病棟入院料２のデータ提出加算に係る要件について、新規に保険医療機関を開設する場合等において１年間に限り満たしているものとみなす措置を講ずる。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3" name="表 2">
            <a:extLst>
              <a:ext uri="{FF2B5EF4-FFF2-40B4-BE49-F238E27FC236}">
                <a16:creationId xmlns:a16="http://schemas.microsoft.com/office/drawing/2014/main" id="{FAC598B1-3DB0-69FF-0657-78FE33B52515}"/>
              </a:ext>
            </a:extLst>
          </p:cNvPr>
          <p:cNvGraphicFramePr>
            <a:graphicFrameLocks noGrp="1"/>
          </p:cNvGraphicFramePr>
          <p:nvPr/>
        </p:nvGraphicFramePr>
        <p:xfrm>
          <a:off x="344998" y="1386771"/>
          <a:ext cx="9216001" cy="3141784"/>
        </p:xfrm>
        <a:graphic>
          <a:graphicData uri="http://schemas.openxmlformats.org/drawingml/2006/table">
            <a:tbl>
              <a:tblPr firstRow="1" bandRow="1"/>
              <a:tblGrid>
                <a:gridCol w="957328">
                  <a:extLst>
                    <a:ext uri="{9D8B030D-6E8A-4147-A177-3AD203B41FA5}">
                      <a16:colId xmlns:a16="http://schemas.microsoft.com/office/drawing/2014/main" val="111148016"/>
                    </a:ext>
                  </a:extLst>
                </a:gridCol>
                <a:gridCol w="3269673">
                  <a:extLst>
                    <a:ext uri="{9D8B030D-6E8A-4147-A177-3AD203B41FA5}">
                      <a16:colId xmlns:a16="http://schemas.microsoft.com/office/drawing/2014/main" val="3404287087"/>
                    </a:ext>
                  </a:extLst>
                </a:gridCol>
                <a:gridCol w="4989000">
                  <a:extLst>
                    <a:ext uri="{9D8B030D-6E8A-4147-A177-3AD203B41FA5}">
                      <a16:colId xmlns:a16="http://schemas.microsoft.com/office/drawing/2014/main" val="1281745685"/>
                    </a:ext>
                  </a:extLst>
                </a:gridCol>
              </a:tblGrid>
              <a:tr h="0">
                <a:tc gridSpan="2">
                  <a:txBody>
                    <a:bodyPr/>
                    <a:lstStyle/>
                    <a:p>
                      <a:pPr algn="ctr"/>
                      <a:r>
                        <a:rPr kumimoji="1" lang="ja-JP" altLang="en-US" sz="1400" b="0">
                          <a:solidFill>
                            <a:schemeClr val="tx1"/>
                          </a:solidFill>
                          <a:latin typeface="メイリオ" panose="020B0604030504040204" pitchFamily="50" charset="-128"/>
                          <a:ea typeface="メイリオ" panose="020B0604030504040204" pitchFamily="50" charset="-128"/>
                        </a:rPr>
                        <a:t>入院料</a:t>
                      </a:r>
                    </a:p>
                  </a:txBody>
                  <a:tcPr marL="84406" marR="84406" marT="42203" marB="42203"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ap="flat" cmpd="sng" algn="ctr">
                      <a:noFill/>
                      <a:prstDash val="solid"/>
                      <a:round/>
                      <a:headEnd type="none" w="med" len="med"/>
                      <a:tailEnd type="none" w="med" len="med"/>
                    </a:lnTlToBr>
                    <a:lnBlToTr w="12700" cmpd="sng">
                      <a:noFill/>
                      <a:prstDash val="solid"/>
                    </a:lnBlToTr>
                    <a:solidFill>
                      <a:srgbClr val="E1EDFF"/>
                    </a:solidFill>
                  </a:tcPr>
                </a:tc>
                <a:tc hMerge="1">
                  <a:txBody>
                    <a:bodyPr/>
                    <a:lstStyle>
                      <a:lvl1pPr marL="0" algn="l" defTabSz="742950" rtl="0" eaLnBrk="1" latinLnBrk="0" hangingPunct="1">
                        <a:defRPr kumimoji="1" sz="1463" b="1" kern="1200">
                          <a:solidFill>
                            <a:schemeClr val="lt1"/>
                          </a:solidFill>
                          <a:latin typeface="Calibri"/>
                        </a:defRPr>
                      </a:lvl1pPr>
                      <a:lvl2pPr marL="371475" algn="l" defTabSz="742950" rtl="0" eaLnBrk="1" latinLnBrk="0" hangingPunct="1">
                        <a:defRPr kumimoji="1" sz="1463" b="1" kern="1200">
                          <a:solidFill>
                            <a:schemeClr val="lt1"/>
                          </a:solidFill>
                          <a:latin typeface="Calibri"/>
                        </a:defRPr>
                      </a:lvl2pPr>
                      <a:lvl3pPr marL="742950" algn="l" defTabSz="742950" rtl="0" eaLnBrk="1" latinLnBrk="0" hangingPunct="1">
                        <a:defRPr kumimoji="1" sz="1463" b="1" kern="1200">
                          <a:solidFill>
                            <a:schemeClr val="lt1"/>
                          </a:solidFill>
                          <a:latin typeface="Calibri"/>
                        </a:defRPr>
                      </a:lvl3pPr>
                      <a:lvl4pPr marL="1114425" algn="l" defTabSz="742950" rtl="0" eaLnBrk="1" latinLnBrk="0" hangingPunct="1">
                        <a:defRPr kumimoji="1" sz="1463" b="1" kern="1200">
                          <a:solidFill>
                            <a:schemeClr val="lt1"/>
                          </a:solidFill>
                          <a:latin typeface="Calibri"/>
                        </a:defRPr>
                      </a:lvl4pPr>
                      <a:lvl5pPr marL="1485900" algn="l" defTabSz="742950" rtl="0" eaLnBrk="1" latinLnBrk="0" hangingPunct="1">
                        <a:defRPr kumimoji="1" sz="1463" b="1" kern="1200">
                          <a:solidFill>
                            <a:schemeClr val="lt1"/>
                          </a:solidFill>
                          <a:latin typeface="Calibri"/>
                        </a:defRPr>
                      </a:lvl5pPr>
                      <a:lvl6pPr marL="1857375" algn="l" defTabSz="742950" rtl="0" eaLnBrk="1" latinLnBrk="0" hangingPunct="1">
                        <a:defRPr kumimoji="1" sz="1463" b="1" kern="1200">
                          <a:solidFill>
                            <a:schemeClr val="lt1"/>
                          </a:solidFill>
                          <a:latin typeface="Calibri"/>
                        </a:defRPr>
                      </a:lvl6pPr>
                      <a:lvl7pPr marL="2228850" algn="l" defTabSz="742950" rtl="0" eaLnBrk="1" latinLnBrk="0" hangingPunct="1">
                        <a:defRPr kumimoji="1" sz="1463" b="1" kern="1200">
                          <a:solidFill>
                            <a:schemeClr val="lt1"/>
                          </a:solidFill>
                          <a:latin typeface="Calibri"/>
                        </a:defRPr>
                      </a:lvl7pPr>
                      <a:lvl8pPr marL="2600325" algn="l" defTabSz="742950" rtl="0" eaLnBrk="1" latinLnBrk="0" hangingPunct="1">
                        <a:defRPr kumimoji="1" sz="1463" b="1" kern="1200">
                          <a:solidFill>
                            <a:schemeClr val="lt1"/>
                          </a:solidFill>
                          <a:latin typeface="Calibri"/>
                        </a:defRPr>
                      </a:lvl8pPr>
                      <a:lvl9pPr marL="2971800" algn="l" defTabSz="742950" rtl="0" eaLnBrk="1" latinLnBrk="0" hangingPunct="1">
                        <a:defRPr kumimoji="1" sz="1463" b="1" kern="1200">
                          <a:solidFill>
                            <a:schemeClr val="lt1"/>
                          </a:solidFill>
                          <a:latin typeface="Calibri"/>
                        </a:defRPr>
                      </a:lvl9pPr>
                    </a:lstStyle>
                    <a:p>
                      <a:pPr algn="ctr"/>
                      <a:r>
                        <a:rPr kumimoji="1" lang="ja-JP" altLang="en-US" sz="1400" b="0">
                          <a:solidFill>
                            <a:schemeClr val="tx1"/>
                          </a:solidFill>
                          <a:latin typeface="メイリオ" panose="020B0604030504040204" pitchFamily="50" charset="-128"/>
                          <a:ea typeface="メイリオ" panose="020B0604030504040204" pitchFamily="50" charset="-128"/>
                        </a:rPr>
                        <a:t>入院料等</a:t>
                      </a:r>
                    </a:p>
                  </a:txBody>
                  <a:tcPr marL="84406" marR="84406" marT="42203" marB="42203"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ap="flat" cmpd="sng" algn="ctr">
                      <a:noFill/>
                      <a:prstDash val="solid"/>
                      <a:round/>
                      <a:headEnd type="none" w="med" len="med"/>
                      <a:tailEnd type="none" w="med" len="med"/>
                    </a:lnTlToBr>
                    <a:lnBlToTr w="12700" cmpd="sng">
                      <a:noFill/>
                      <a:prstDash val="solid"/>
                    </a:lnBlToTr>
                    <a:solidFill>
                      <a:srgbClr val="E1EDFF"/>
                    </a:solidFill>
                  </a:tcPr>
                </a:tc>
                <a:tc>
                  <a:txBody>
                    <a:bodyPr/>
                    <a:lstStyle>
                      <a:lvl1pPr marL="0" algn="l" defTabSz="742950" rtl="0" eaLnBrk="1" latinLnBrk="0" hangingPunct="1">
                        <a:defRPr kumimoji="1" sz="1463" b="1" kern="1200">
                          <a:solidFill>
                            <a:schemeClr val="lt1"/>
                          </a:solidFill>
                          <a:latin typeface="Calibri"/>
                        </a:defRPr>
                      </a:lvl1pPr>
                      <a:lvl2pPr marL="371475" algn="l" defTabSz="742950" rtl="0" eaLnBrk="1" latinLnBrk="0" hangingPunct="1">
                        <a:defRPr kumimoji="1" sz="1463" b="1" kern="1200">
                          <a:solidFill>
                            <a:schemeClr val="lt1"/>
                          </a:solidFill>
                          <a:latin typeface="Calibri"/>
                        </a:defRPr>
                      </a:lvl2pPr>
                      <a:lvl3pPr marL="742950" algn="l" defTabSz="742950" rtl="0" eaLnBrk="1" latinLnBrk="0" hangingPunct="1">
                        <a:defRPr kumimoji="1" sz="1463" b="1" kern="1200">
                          <a:solidFill>
                            <a:schemeClr val="lt1"/>
                          </a:solidFill>
                          <a:latin typeface="Calibri"/>
                        </a:defRPr>
                      </a:lvl3pPr>
                      <a:lvl4pPr marL="1114425" algn="l" defTabSz="742950" rtl="0" eaLnBrk="1" latinLnBrk="0" hangingPunct="1">
                        <a:defRPr kumimoji="1" sz="1463" b="1" kern="1200">
                          <a:solidFill>
                            <a:schemeClr val="lt1"/>
                          </a:solidFill>
                          <a:latin typeface="Calibri"/>
                        </a:defRPr>
                      </a:lvl4pPr>
                      <a:lvl5pPr marL="1485900" algn="l" defTabSz="742950" rtl="0" eaLnBrk="1" latinLnBrk="0" hangingPunct="1">
                        <a:defRPr kumimoji="1" sz="1463" b="1" kern="1200">
                          <a:solidFill>
                            <a:schemeClr val="lt1"/>
                          </a:solidFill>
                          <a:latin typeface="Calibri"/>
                        </a:defRPr>
                      </a:lvl5pPr>
                      <a:lvl6pPr marL="1857375" algn="l" defTabSz="742950" rtl="0" eaLnBrk="1" latinLnBrk="0" hangingPunct="1">
                        <a:defRPr kumimoji="1" sz="1463" b="1" kern="1200">
                          <a:solidFill>
                            <a:schemeClr val="lt1"/>
                          </a:solidFill>
                          <a:latin typeface="Calibri"/>
                        </a:defRPr>
                      </a:lvl6pPr>
                      <a:lvl7pPr marL="2228850" algn="l" defTabSz="742950" rtl="0" eaLnBrk="1" latinLnBrk="0" hangingPunct="1">
                        <a:defRPr kumimoji="1" sz="1463" b="1" kern="1200">
                          <a:solidFill>
                            <a:schemeClr val="lt1"/>
                          </a:solidFill>
                          <a:latin typeface="Calibri"/>
                        </a:defRPr>
                      </a:lvl7pPr>
                      <a:lvl8pPr marL="2600325" algn="l" defTabSz="742950" rtl="0" eaLnBrk="1" latinLnBrk="0" hangingPunct="1">
                        <a:defRPr kumimoji="1" sz="1463" b="1" kern="1200">
                          <a:solidFill>
                            <a:schemeClr val="lt1"/>
                          </a:solidFill>
                          <a:latin typeface="Calibri"/>
                        </a:defRPr>
                      </a:lvl8pPr>
                      <a:lvl9pPr marL="2971800" algn="l" defTabSz="742950" rtl="0" eaLnBrk="1" latinLnBrk="0" hangingPunct="1">
                        <a:defRPr kumimoji="1" sz="1463" b="1" kern="1200">
                          <a:solidFill>
                            <a:schemeClr val="lt1"/>
                          </a:solidFill>
                          <a:latin typeface="Calibri"/>
                        </a:defRPr>
                      </a:lvl9pPr>
                    </a:lstStyle>
                    <a:p>
                      <a:pPr algn="ctr"/>
                      <a:r>
                        <a:rPr kumimoji="1" lang="ja-JP" altLang="en-US" sz="1400" b="0">
                          <a:solidFill>
                            <a:schemeClr val="tx1"/>
                          </a:solidFill>
                          <a:latin typeface="メイリオ" panose="020B0604030504040204" pitchFamily="50" charset="-128"/>
                          <a:ea typeface="メイリオ" panose="020B0604030504040204" pitchFamily="50" charset="-128"/>
                        </a:rPr>
                        <a:t>データ提出要件</a:t>
                      </a:r>
                      <a:endParaRPr kumimoji="1" lang="en-US" altLang="ja-JP" sz="1400" b="0">
                        <a:solidFill>
                          <a:schemeClr val="tx1"/>
                        </a:solidFill>
                        <a:latin typeface="メイリオ" panose="020B0604030504040204" pitchFamily="50" charset="-128"/>
                        <a:ea typeface="メイリオ" panose="020B0604030504040204" pitchFamily="50" charset="-128"/>
                      </a:endParaRPr>
                    </a:p>
                  </a:txBody>
                  <a:tcPr marL="84406" marR="84406" marT="42203" marB="42203"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539955564"/>
                  </a:ext>
                </a:extLst>
              </a:tr>
              <a:tr h="661579">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en-US" altLang="ja-JP" sz="16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A</a:t>
                      </a:r>
                      <a:endParaRPr kumimoji="1" lang="ja-JP" altLang="en-US" sz="16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endParaRPr>
                    </a:p>
                  </a:txBody>
                  <a:tcPr marL="84406" marR="84406" marT="42203" marB="42203"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急性期一般入院基本料</a:t>
                      </a:r>
                      <a:endParaRPr kumimoji="1" lang="en-US" altLang="ja-JP"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特定機能病院入院基本料（一般病棟）</a:t>
                      </a:r>
                      <a:endParaRPr kumimoji="1" lang="en-US" altLang="ja-JP"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専門病院入院基本料（７対１、</a:t>
                      </a:r>
                      <a:r>
                        <a:rPr kumimoji="1" lang="en-US" altLang="ja-JP"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10</a:t>
                      </a:r>
                      <a:r>
                        <a:rPr kumimoji="1" lang="ja-JP" altLang="en-US"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対１）</a:t>
                      </a:r>
                      <a:endParaRPr kumimoji="1" lang="en-US" altLang="ja-JP"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地域包括ケア病棟入院料</a:t>
                      </a:r>
                      <a:endParaRPr kumimoji="1" lang="en-US" altLang="ja-JP"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回復期リハビリテーション病棟入院料１～４</a:t>
                      </a:r>
                    </a:p>
                  </a:txBody>
                  <a:tcPr marL="84406" marR="84406" marT="42203" marB="42203">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p>
                      <a:pPr algn="ctr"/>
                      <a:r>
                        <a:rPr kumimoji="1" lang="ja-JP" altLang="en-US" sz="1400">
                          <a:latin typeface="メイリオ" panose="020B0604030504040204" pitchFamily="50" charset="-128"/>
                          <a:ea typeface="メイリオ" panose="020B0604030504040204" pitchFamily="50" charset="-128"/>
                        </a:rPr>
                        <a:t>データの提出が必須</a:t>
                      </a:r>
                    </a:p>
                  </a:txBody>
                  <a:tcPr marL="84406" marR="84406" marT="42203" marB="42203"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1663131"/>
                  </a:ext>
                </a:extLst>
              </a:tr>
              <a:tr h="1138062">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en-US" altLang="ja-JP" sz="16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B</a:t>
                      </a:r>
                      <a:endParaRPr kumimoji="1" lang="ja-JP" altLang="en-US" sz="16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endParaRPr>
                    </a:p>
                  </a:txBody>
                  <a:tcPr marL="84406" marR="84406" marT="42203" marB="42203"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742950" rtl="0" eaLnBrk="1" latinLnBrk="0" hangingPunct="1">
                        <a:defRPr kumimoji="1" sz="1463" kern="1200">
                          <a:solidFill>
                            <a:schemeClr val="dk1"/>
                          </a:solidFill>
                          <a:latin typeface="Calibri"/>
                        </a:defRPr>
                      </a:lvl1pPr>
                      <a:lvl2pPr marL="371475" algn="l" defTabSz="742950" rtl="0" eaLnBrk="1" latinLnBrk="0" hangingPunct="1">
                        <a:defRPr kumimoji="1" sz="1463" kern="1200">
                          <a:solidFill>
                            <a:schemeClr val="dk1"/>
                          </a:solidFill>
                          <a:latin typeface="Calibri"/>
                        </a:defRPr>
                      </a:lvl2pPr>
                      <a:lvl3pPr marL="742950" algn="l" defTabSz="742950" rtl="0" eaLnBrk="1" latinLnBrk="0" hangingPunct="1">
                        <a:defRPr kumimoji="1" sz="1463" kern="1200">
                          <a:solidFill>
                            <a:schemeClr val="dk1"/>
                          </a:solidFill>
                          <a:latin typeface="Calibri"/>
                        </a:defRPr>
                      </a:lvl3pPr>
                      <a:lvl4pPr marL="1114425" algn="l" defTabSz="742950" rtl="0" eaLnBrk="1" latinLnBrk="0" hangingPunct="1">
                        <a:defRPr kumimoji="1" sz="1463" kern="1200">
                          <a:solidFill>
                            <a:schemeClr val="dk1"/>
                          </a:solidFill>
                          <a:latin typeface="Calibri"/>
                        </a:defRPr>
                      </a:lvl4pPr>
                      <a:lvl5pPr marL="1485900" algn="l" defTabSz="742950" rtl="0" eaLnBrk="1" latinLnBrk="0" hangingPunct="1">
                        <a:defRPr kumimoji="1" sz="1463" kern="1200">
                          <a:solidFill>
                            <a:schemeClr val="dk1"/>
                          </a:solidFill>
                          <a:latin typeface="Calibri"/>
                        </a:defRPr>
                      </a:lvl5pPr>
                      <a:lvl6pPr marL="1857375" algn="l" defTabSz="742950" rtl="0" eaLnBrk="1" latinLnBrk="0" hangingPunct="1">
                        <a:defRPr kumimoji="1" sz="1463" kern="1200">
                          <a:solidFill>
                            <a:schemeClr val="dk1"/>
                          </a:solidFill>
                          <a:latin typeface="Calibri"/>
                        </a:defRPr>
                      </a:lvl6pPr>
                      <a:lvl7pPr marL="2228850" algn="l" defTabSz="742950" rtl="0" eaLnBrk="1" latinLnBrk="0" hangingPunct="1">
                        <a:defRPr kumimoji="1" sz="1463" kern="1200">
                          <a:solidFill>
                            <a:schemeClr val="dk1"/>
                          </a:solidFill>
                          <a:latin typeface="Calibri"/>
                        </a:defRPr>
                      </a:lvl7pPr>
                      <a:lvl8pPr marL="2600325" algn="l" defTabSz="742950" rtl="0" eaLnBrk="1" latinLnBrk="0" hangingPunct="1">
                        <a:defRPr kumimoji="1" sz="1463" kern="1200">
                          <a:solidFill>
                            <a:schemeClr val="dk1"/>
                          </a:solidFill>
                          <a:latin typeface="Calibri"/>
                        </a:defRPr>
                      </a:lvl8pPr>
                      <a:lvl9pPr marL="2971800" algn="l" defTabSz="742950" rtl="0" eaLnBrk="1" latinLnBrk="0" hangingPunct="1">
                        <a:defRPr kumimoji="1" sz="1463" kern="1200">
                          <a:solidFill>
                            <a:schemeClr val="dk1"/>
                          </a:solidFill>
                          <a:latin typeface="Calibri"/>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地域一般入院基本料</a:t>
                      </a:r>
                      <a:endParaRPr kumimoji="1" lang="en-US" altLang="ja-JP"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lang="zh-TW" altLang="en-US" sz="1000" b="0">
                          <a:solidFill>
                            <a:schemeClr val="tx1"/>
                          </a:solidFill>
                          <a:latin typeface="メイリオ" panose="020B0604030504040204" pitchFamily="50" charset="-128"/>
                          <a:ea typeface="メイリオ" panose="020B0604030504040204" pitchFamily="50" charset="-128"/>
                        </a:rPr>
                        <a:t>療養病棟入院基本料</a:t>
                      </a:r>
                      <a:endParaRPr kumimoji="1" lang="ja-JP" altLang="en-US"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専門病院入院基本料（</a:t>
                      </a:r>
                      <a:r>
                        <a:rPr kumimoji="1" lang="en-US" altLang="ja-JP"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13</a:t>
                      </a:r>
                      <a:r>
                        <a:rPr kumimoji="1" lang="ja-JP" altLang="en-US"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対１）</a:t>
                      </a:r>
                      <a:endParaRPr kumimoji="1" lang="en-US" altLang="ja-JP"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障害者施設等入院基本料</a:t>
                      </a:r>
                      <a:endParaRPr kumimoji="1" lang="en-US" altLang="ja-JP"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特殊疾患入院医療管理料</a:t>
                      </a:r>
                      <a:endParaRPr kumimoji="1" lang="en-US" altLang="ja-JP"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回復期リハビリテーション病棟５</a:t>
                      </a:r>
                      <a:endParaRPr kumimoji="1" lang="en-US" altLang="ja-JP"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特殊疾患病棟入院料</a:t>
                      </a: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緩和ケア病棟入院料</a:t>
                      </a: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精神科救急急性期医療入院料</a:t>
                      </a:r>
                    </a:p>
                  </a:txBody>
                  <a:tcPr marL="84406" marR="84406" marT="42203" marB="42203">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742950" rtl="0" eaLnBrk="1" latinLnBrk="0" hangingPunct="1">
                        <a:defRPr kumimoji="1" sz="1463" kern="1200">
                          <a:solidFill>
                            <a:schemeClr val="dk1"/>
                          </a:solidFill>
                          <a:latin typeface="Calibri"/>
                        </a:defRPr>
                      </a:lvl1pPr>
                      <a:lvl2pPr marL="371475" algn="l" defTabSz="742950" rtl="0" eaLnBrk="1" latinLnBrk="0" hangingPunct="1">
                        <a:defRPr kumimoji="1" sz="1463" kern="1200">
                          <a:solidFill>
                            <a:schemeClr val="dk1"/>
                          </a:solidFill>
                          <a:latin typeface="Calibri"/>
                        </a:defRPr>
                      </a:lvl2pPr>
                      <a:lvl3pPr marL="742950" algn="l" defTabSz="742950" rtl="0" eaLnBrk="1" latinLnBrk="0" hangingPunct="1">
                        <a:defRPr kumimoji="1" sz="1463" kern="1200">
                          <a:solidFill>
                            <a:schemeClr val="dk1"/>
                          </a:solidFill>
                          <a:latin typeface="Calibri"/>
                        </a:defRPr>
                      </a:lvl3pPr>
                      <a:lvl4pPr marL="1114425" algn="l" defTabSz="742950" rtl="0" eaLnBrk="1" latinLnBrk="0" hangingPunct="1">
                        <a:defRPr kumimoji="1" sz="1463" kern="1200">
                          <a:solidFill>
                            <a:schemeClr val="dk1"/>
                          </a:solidFill>
                          <a:latin typeface="Calibri"/>
                        </a:defRPr>
                      </a:lvl4pPr>
                      <a:lvl5pPr marL="1485900" algn="l" defTabSz="742950" rtl="0" eaLnBrk="1" latinLnBrk="0" hangingPunct="1">
                        <a:defRPr kumimoji="1" sz="1463" kern="1200">
                          <a:solidFill>
                            <a:schemeClr val="dk1"/>
                          </a:solidFill>
                          <a:latin typeface="Calibri"/>
                        </a:defRPr>
                      </a:lvl5pPr>
                      <a:lvl6pPr marL="1857375" algn="l" defTabSz="742950" rtl="0" eaLnBrk="1" latinLnBrk="0" hangingPunct="1">
                        <a:defRPr kumimoji="1" sz="1463" kern="1200">
                          <a:solidFill>
                            <a:schemeClr val="dk1"/>
                          </a:solidFill>
                          <a:latin typeface="Calibri"/>
                        </a:defRPr>
                      </a:lvl6pPr>
                      <a:lvl7pPr marL="2228850" algn="l" defTabSz="742950" rtl="0" eaLnBrk="1" latinLnBrk="0" hangingPunct="1">
                        <a:defRPr kumimoji="1" sz="1463" kern="1200">
                          <a:solidFill>
                            <a:schemeClr val="dk1"/>
                          </a:solidFill>
                          <a:latin typeface="Calibri"/>
                        </a:defRPr>
                      </a:lvl7pPr>
                      <a:lvl8pPr marL="2600325" algn="l" defTabSz="742950" rtl="0" eaLnBrk="1" latinLnBrk="0" hangingPunct="1">
                        <a:defRPr kumimoji="1" sz="1463" kern="1200">
                          <a:solidFill>
                            <a:schemeClr val="dk1"/>
                          </a:solidFill>
                          <a:latin typeface="Calibri"/>
                        </a:defRPr>
                      </a:lvl8pPr>
                      <a:lvl9pPr marL="2971800" algn="l" defTabSz="742950" rtl="0" eaLnBrk="1" latinLnBrk="0" hangingPunct="1">
                        <a:defRPr kumimoji="1" sz="1463" kern="1200">
                          <a:solidFill>
                            <a:schemeClr val="dk1"/>
                          </a:solidFill>
                          <a:latin typeface="Calibri"/>
                        </a:defRPr>
                      </a:lvl9pPr>
                    </a:lstStyle>
                    <a:p>
                      <a:pPr algn="ctr"/>
                      <a:r>
                        <a:rPr kumimoji="1" lang="ja-JP" altLang="en-US" sz="1400" b="0" baseline="0">
                          <a:latin typeface="メイリオ" panose="020B0604030504040204" pitchFamily="50" charset="-128"/>
                          <a:ea typeface="メイリオ" panose="020B0604030504040204" pitchFamily="50" charset="-128"/>
                        </a:rPr>
                        <a:t>データの提出が必須</a:t>
                      </a:r>
                      <a:r>
                        <a:rPr kumimoji="1" lang="ja-JP" altLang="en-US" sz="1400" b="0" kern="1200" baseline="0">
                          <a:solidFill>
                            <a:schemeClr val="dk1"/>
                          </a:solidFill>
                          <a:latin typeface="メイリオ" panose="020B0604030504040204" pitchFamily="50" charset="-128"/>
                          <a:ea typeface="メイリオ" panose="020B0604030504040204" pitchFamily="50" charset="-128"/>
                          <a:cs typeface="+mn-cs"/>
                        </a:rPr>
                        <a:t>（経過措置②ア）</a:t>
                      </a:r>
                    </a:p>
                  </a:txBody>
                  <a:tcPr marL="84406" marR="84406" marT="42203" marB="42203"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43459590"/>
                  </a:ext>
                </a:extLst>
              </a:tr>
              <a:tr h="423337">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en-US" altLang="ja-JP" sz="1600" b="0"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C</a:t>
                      </a:r>
                    </a:p>
                  </a:txBody>
                  <a:tcPr marL="84406" marR="84406" marT="42203" marB="42203"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精神病棟入院基本料（</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対１、</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13</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対１）</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精神科急性期治療病棟入院料</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児童・思春期精神科入院医療管理料</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txBody>
                  <a:tcPr marL="84406" marR="84406" marT="42203" marB="42203">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p>
                      <a:pPr algn="ctr"/>
                      <a:r>
                        <a:rPr kumimoji="1" lang="ja-JP" altLang="en-US" sz="1400" b="0" kern="1200" baseline="0" dirty="0">
                          <a:solidFill>
                            <a:schemeClr val="dk1"/>
                          </a:solidFill>
                          <a:latin typeface="メイリオ" panose="020B0604030504040204" pitchFamily="50" charset="-128"/>
                          <a:ea typeface="メイリオ" panose="020B0604030504040204" pitchFamily="50" charset="-128"/>
                          <a:cs typeface="+mn-cs"/>
                        </a:rPr>
                        <a:t>規定なし　</a:t>
                      </a:r>
                      <a:endParaRPr kumimoji="1" lang="en-US" altLang="ja-JP" sz="1400" b="0" kern="1200" baseline="0" dirty="0">
                        <a:solidFill>
                          <a:schemeClr val="dk1"/>
                        </a:solidFill>
                        <a:latin typeface="メイリオ" panose="020B0604030504040204" pitchFamily="50" charset="-128"/>
                        <a:ea typeface="メイリオ" panose="020B0604030504040204" pitchFamily="50" charset="-128"/>
                        <a:cs typeface="+mn-cs"/>
                      </a:endParaRPr>
                    </a:p>
                    <a:p>
                      <a:pPr algn="ctr"/>
                      <a:r>
                        <a:rPr kumimoji="1" lang="ja-JP" altLang="en-US" sz="1400" b="0" kern="1200" baseline="0" dirty="0">
                          <a:solidFill>
                            <a:schemeClr val="dk1"/>
                          </a:solidFill>
                          <a:latin typeface="メイリオ" panose="020B0604030504040204" pitchFamily="50" charset="-128"/>
                          <a:ea typeface="メイリオ" panose="020B0604030504040204" pitchFamily="50" charset="-128"/>
                          <a:cs typeface="+mn-cs"/>
                        </a:rPr>
                        <a:t>→　</a:t>
                      </a:r>
                      <a:r>
                        <a:rPr kumimoji="1" lang="ja-JP" altLang="en-US" sz="1400" b="1" u="sng" kern="1200" baseline="0" dirty="0">
                          <a:solidFill>
                            <a:srgbClr val="0070C0"/>
                          </a:solidFill>
                          <a:latin typeface="メイリオ" panose="020B0604030504040204" pitchFamily="50" charset="-128"/>
                          <a:ea typeface="メイリオ" panose="020B0604030504040204" pitchFamily="50" charset="-128"/>
                          <a:cs typeface="+mn-cs"/>
                        </a:rPr>
                        <a:t>データの提出が必須</a:t>
                      </a:r>
                      <a:r>
                        <a:rPr kumimoji="1" lang="ja-JP" altLang="en-US" sz="1400" b="0" kern="1200" baseline="0" dirty="0">
                          <a:solidFill>
                            <a:schemeClr val="dk1"/>
                          </a:solidFill>
                          <a:latin typeface="メイリオ" panose="020B0604030504040204" pitchFamily="50" charset="-128"/>
                          <a:ea typeface="メイリオ" panose="020B0604030504040204" pitchFamily="50" charset="-128"/>
                          <a:cs typeface="+mn-cs"/>
                        </a:rPr>
                        <a:t>（経過措置①、②イ）</a:t>
                      </a:r>
                    </a:p>
                  </a:txBody>
                  <a:tcPr marL="84406" marR="84406" marT="42203" marB="42203"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4412667"/>
                  </a:ext>
                </a:extLst>
              </a:tr>
            </a:tbl>
          </a:graphicData>
        </a:graphic>
      </p:graphicFrame>
      <p:sp>
        <p:nvSpPr>
          <p:cNvPr id="4" name="正方形/長方形 3">
            <a:extLst>
              <a:ext uri="{FF2B5EF4-FFF2-40B4-BE49-F238E27FC236}">
                <a16:creationId xmlns:a16="http://schemas.microsoft.com/office/drawing/2014/main" id="{234A6971-B3D8-2DA3-3A5B-2229EC036783}"/>
              </a:ext>
            </a:extLst>
          </p:cNvPr>
          <p:cNvSpPr/>
          <p:nvPr/>
        </p:nvSpPr>
        <p:spPr>
          <a:xfrm>
            <a:off x="344998" y="4528555"/>
            <a:ext cx="9094565" cy="144655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［経過措置］（概要）</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①　令和６年３月</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日時点において、</a:t>
            </a:r>
            <a:r>
              <a:rPr kumimoji="1" lang="ja-JP" altLang="en-US"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C</a:t>
            </a:r>
            <a:r>
              <a:rPr kumimoji="1" lang="ja-JP" altLang="en-US"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」の入院料に係る届出を行っている保険医療機関</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については、</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令和８年５月</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31</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日まで</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の間に限り、データ提出加算に係る要件を満たしているものとみなす。</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②　令和６年３月</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日時点において、</a:t>
            </a:r>
            <a:r>
              <a:rPr kumimoji="1" lang="ja-JP" altLang="en-US"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a:t>
            </a:r>
            <a:r>
              <a:rPr kumimoji="1" lang="ja-JP" altLang="en-US"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」の入院料を算定する病棟又は病室のいずれも有しない保険医療機関</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であって、以下のいずれかに該当するもの、かつ、データ提出加算に係る届出を行うことが困難であることについて正当な理由があるものに限り、</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当分の間</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、データ提出加算に係る要件を満たしているものとみなす。</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a:t>
            </a:r>
            <a:r>
              <a:rPr kumimoji="1" lang="ja-JP" altLang="en-US"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B</a:t>
            </a:r>
            <a:r>
              <a:rPr kumimoji="1" lang="ja-JP" altLang="en-US"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」の入院料を算定する病棟又は病室のいずれかを有するもののうち、これらの病棟又は病室の病床数の合計が</a:t>
            </a:r>
            <a:r>
              <a:rPr kumimoji="1" lang="en-US" altLang="ja-JP"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床未満のもの</a:t>
            </a:r>
            <a:endParaRPr kumimoji="1" lang="en-US" altLang="ja-JP"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a:t>
            </a:r>
            <a:r>
              <a:rPr kumimoji="1" lang="ja-JP" altLang="en-US"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C</a:t>
            </a:r>
            <a:r>
              <a:rPr kumimoji="1" lang="ja-JP" altLang="en-US"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」の入院料を算定する病棟又は病室のいずれかを有するもの</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スライド番号プレースホルダー 2">
            <a:extLst>
              <a:ext uri="{FF2B5EF4-FFF2-40B4-BE49-F238E27FC236}">
                <a16:creationId xmlns:a16="http://schemas.microsoft.com/office/drawing/2014/main" id="{3E79F8AD-C7CD-4EA9-D373-B96AA48C6F6C}"/>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340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551911227"/>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6793"/>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341</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1351103178"/>
              </p:ext>
            </p:extLst>
          </p:nvPr>
        </p:nvGraphicFramePr>
        <p:xfrm>
          <a:off x="389493" y="293517"/>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入院中の薬物療法の適正化に対する取組の推進</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1715308144"/>
              </p:ext>
            </p:extLst>
          </p:nvPr>
        </p:nvGraphicFramePr>
        <p:xfrm>
          <a:off x="814387" y="962025"/>
          <a:ext cx="8277225" cy="2705100"/>
        </p:xfrm>
        <a:graphic>
          <a:graphicData uri="http://schemas.openxmlformats.org/drawingml/2006/table">
            <a:tbl>
              <a:tblPr firstRow="1" bandRow="1">
                <a:tableStyleId>{5C22544A-7EE6-4342-B048-85BDC9FD1C3A}</a:tableStyleId>
              </a:tblPr>
              <a:tblGrid>
                <a:gridCol w="8277225">
                  <a:extLst>
                    <a:ext uri="{9D8B030D-6E8A-4147-A177-3AD203B41FA5}">
                      <a16:colId xmlns:a16="http://schemas.microsoft.com/office/drawing/2014/main" val="4124765003"/>
                    </a:ext>
                  </a:extLst>
                </a:gridCol>
              </a:tblGrid>
              <a:tr h="2705100">
                <a:tc>
                  <a:txBody>
                    <a:bodyPr/>
                    <a:lstStyle/>
                    <a:p>
                      <a:pPr marL="371475" marR="0" lvl="1" indent="-45720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 </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薬剤総合評価調整加算</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について、カンファレンスの実施に限らず、多職種による薬物療法の総合的評価及び情報共有・連携ができる機会を活用して</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必要な薬剤調整等が実施できるよう要件を見直す</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a:t>
                      </a:r>
                    </a:p>
                    <a:p>
                      <a:pPr marL="371475" marR="0" lvl="1"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 必要な薬剤調整等の実効性を担保するため、医療機関内のポリファーマシーに係る評価方法について、</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あらかじめ手順書を作成等する</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こととする。</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graphicFrame>
        <p:nvGraphicFramePr>
          <p:cNvPr id="5" name="表 4">
            <a:extLst>
              <a:ext uri="{FF2B5EF4-FFF2-40B4-BE49-F238E27FC236}">
                <a16:creationId xmlns:a16="http://schemas.microsoft.com/office/drawing/2014/main" id="{394B6055-A568-2A7B-B17E-D332628E05E2}"/>
              </a:ext>
            </a:extLst>
          </p:cNvPr>
          <p:cNvGraphicFramePr>
            <a:graphicFrameLocks noGrp="1"/>
          </p:cNvGraphicFramePr>
          <p:nvPr>
            <p:extLst>
              <p:ext uri="{D42A27DB-BD31-4B8C-83A1-F6EECF244321}">
                <p14:modId xmlns:p14="http://schemas.microsoft.com/office/powerpoint/2010/main" val="3977310162"/>
              </p:ext>
            </p:extLst>
          </p:nvPr>
        </p:nvGraphicFramePr>
        <p:xfrm>
          <a:off x="389493" y="3839090"/>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薬剤師の養成強化による病棟薬剤業務の向上</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6" name="表 5">
            <a:extLst>
              <a:ext uri="{FF2B5EF4-FFF2-40B4-BE49-F238E27FC236}">
                <a16:creationId xmlns:a16="http://schemas.microsoft.com/office/drawing/2014/main" id="{91B26BDB-42A6-BB37-A3B8-DB3EF48C3E49}"/>
              </a:ext>
            </a:extLst>
          </p:cNvPr>
          <p:cNvGraphicFramePr>
            <a:graphicFrameLocks noGrp="1"/>
          </p:cNvGraphicFramePr>
          <p:nvPr>
            <p:extLst>
              <p:ext uri="{D42A27DB-BD31-4B8C-83A1-F6EECF244321}">
                <p14:modId xmlns:p14="http://schemas.microsoft.com/office/powerpoint/2010/main" val="3361066470"/>
              </p:ext>
            </p:extLst>
          </p:nvPr>
        </p:nvGraphicFramePr>
        <p:xfrm>
          <a:off x="814387" y="4457700"/>
          <a:ext cx="8391525" cy="2237975"/>
        </p:xfrm>
        <a:graphic>
          <a:graphicData uri="http://schemas.openxmlformats.org/drawingml/2006/table">
            <a:tbl>
              <a:tblPr firstRow="1" bandRow="1">
                <a:tableStyleId>{5C22544A-7EE6-4342-B048-85BDC9FD1C3A}</a:tableStyleId>
              </a:tblPr>
              <a:tblGrid>
                <a:gridCol w="8391525">
                  <a:extLst>
                    <a:ext uri="{9D8B030D-6E8A-4147-A177-3AD203B41FA5}">
                      <a16:colId xmlns:a16="http://schemas.microsoft.com/office/drawing/2014/main" val="4124765003"/>
                    </a:ext>
                  </a:extLst>
                </a:gridCol>
              </a:tblGrid>
              <a:tr h="2237975">
                <a:tc>
                  <a:txBody>
                    <a:bodyPr/>
                    <a:lstStyle/>
                    <a:p>
                      <a:pPr marL="371475" marR="0" lvl="1" indent="-45720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 </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病棟薬剤業務実施加算１</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a:t>
                      </a:r>
                      <a:r>
                        <a:rPr kumimoji="1" lang="en-US" altLang="ja-JP" sz="2200" b="1" i="0" u="none" strike="noStrike" kern="1200" cap="none" spc="0" normalizeH="0" baseline="0" noProof="0" dirty="0">
                          <a:ln>
                            <a:noFill/>
                          </a:ln>
                          <a:solidFill>
                            <a:prstClr val="black"/>
                          </a:solidFill>
                          <a:effectLst/>
                          <a:uLnTx/>
                          <a:uFillTx/>
                          <a:latin typeface="+mn-ea"/>
                          <a:ea typeface="+mn-ea"/>
                          <a:cs typeface="+mn-cs"/>
                        </a:rPr>
                        <a:t>120</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点</a:t>
                      </a:r>
                      <a:r>
                        <a:rPr kumimoji="1" lang="en-US" altLang="ja-JP" sz="2200" b="1" i="0" u="none" strike="noStrike" kern="1200" cap="none" spc="0" normalizeH="0" baseline="0" noProof="0" dirty="0">
                          <a:ln>
                            <a:noFill/>
                          </a:ln>
                          <a:solidFill>
                            <a:prstClr val="black"/>
                          </a:solidFill>
                          <a:effectLst/>
                          <a:uLnTx/>
                          <a:uFillTx/>
                          <a:latin typeface="+mn-ea"/>
                          <a:ea typeface="+mn-ea"/>
                          <a:cs typeface="+mn-cs"/>
                        </a:rPr>
                        <a:t>/</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週１回）について、免許取得直後の薬剤師を対象とした病棟業務等に係る総合的な研修体制を有するとともに、</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都道府県との協力の下で薬剤師が別の医療機関において地域医療に係る業務等を実践的に修得する体制を整備している医療機関</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が、病棟薬剤業務を実施する場合の加算を新設する。</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2690774529"/>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387851"/>
            <a:ext cx="9906000" cy="458482"/>
          </a:xfrm>
          <a:solidFill>
            <a:srgbClr val="E1EDFF"/>
          </a:solidFill>
        </p:spPr>
        <p:txBody>
          <a:bodyPr>
            <a:noAutofit/>
          </a:bodyPr>
          <a:lstStyle/>
          <a:p>
            <a:pPr algn="ctr"/>
            <a:r>
              <a:rPr kumimoji="1" lang="ja-JP" altLang="en-US" b="1">
                <a:latin typeface="メイリオ" panose="020B0604030504040204" pitchFamily="50" charset="-128"/>
                <a:ea typeface="メイリオ" panose="020B0604030504040204" pitchFamily="50" charset="-128"/>
              </a:rPr>
              <a:t> 入院中の薬物療法の適正化に対する取組の推進</a:t>
            </a:r>
          </a:p>
        </p:txBody>
      </p:sp>
      <p:sp>
        <p:nvSpPr>
          <p:cNvPr id="11" name="テキスト ボックス 10">
            <a:extLst>
              <a:ext uri="{FF2B5EF4-FFF2-40B4-BE49-F238E27FC236}">
                <a16:creationId xmlns:a16="http://schemas.microsoft.com/office/drawing/2014/main" id="{753F29D3-96C5-1B6C-980D-4CAAD574B745}"/>
              </a:ext>
            </a:extLst>
          </p:cNvPr>
          <p:cNvSpPr txBox="1"/>
          <p:nvPr/>
        </p:nvSpPr>
        <p:spPr>
          <a:xfrm>
            <a:off x="0" y="0"/>
            <a:ext cx="9906000" cy="461665"/>
          </a:xfrm>
          <a:prstGeom prst="rect">
            <a:avLst/>
          </a:prstGeom>
          <a:noFill/>
        </p:spPr>
        <p:txBody>
          <a:bodyPr wrap="square" rtlCol="0">
            <a:spAutoFit/>
          </a:bodyPr>
          <a:lstStyle/>
          <a:p>
            <a:pPr marL="2420938" marR="0" lvl="0" indent="-242093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各職種がそれぞれの高い専門性を十分に発揮するための勤務環境の改善、タスク・シェアリング／タスク・シフティング、チーム医療の推進－③</a:t>
            </a:r>
          </a:p>
        </p:txBody>
      </p:sp>
      <p:sp>
        <p:nvSpPr>
          <p:cNvPr id="12" name="正方形/長方形 11">
            <a:extLst>
              <a:ext uri="{FF2B5EF4-FFF2-40B4-BE49-F238E27FC236}">
                <a16:creationId xmlns:a16="http://schemas.microsoft.com/office/drawing/2014/main" id="{71C9CF65-0857-B9CF-A63D-421EDEA7E9C2}"/>
              </a:ext>
            </a:extLst>
          </p:cNvPr>
          <p:cNvSpPr/>
          <p:nvPr/>
        </p:nvSpPr>
        <p:spPr>
          <a:xfrm>
            <a:off x="165000" y="1105270"/>
            <a:ext cx="9576000" cy="573859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80000" tIns="72000" rIns="180000" bIns="36000"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薬剤総合評価調整加算について、カンファレンスの実施に限らず、多職種による薬物療法の総合的評価及び情報共有・連携ができる機会を活用して必要な薬剤調整等が実施できるよう要件を見直す。</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必要な薬剤調整等の実効性を担保するため、医療機関内のポリファーマシーに係る評価方法について、あらかじめ手順書を作成等することとする。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正方形/長方形 9">
            <a:extLst>
              <a:ext uri="{FF2B5EF4-FFF2-40B4-BE49-F238E27FC236}">
                <a16:creationId xmlns:a16="http://schemas.microsoft.com/office/drawing/2014/main" id="{38110246-B02D-641E-53B3-DD5C6D73C782}"/>
              </a:ext>
            </a:extLst>
          </p:cNvPr>
          <p:cNvSpPr/>
          <p:nvPr/>
        </p:nvSpPr>
        <p:spPr>
          <a:xfrm>
            <a:off x="311928" y="890195"/>
            <a:ext cx="3686157" cy="385762"/>
          </a:xfrm>
          <a:prstGeom prst="rect">
            <a:avLst/>
          </a:prstGeom>
          <a:solidFill>
            <a:srgbClr val="E1EDFF"/>
          </a:solidFill>
          <a:ln w="19050" cap="flat" cmpd="sng" algn="ctr">
            <a:noFill/>
            <a:prstDash val="solid"/>
          </a:ln>
          <a:effectLst>
            <a:outerShdw blurRad="50800" dist="38100" dir="2700000" algn="tl" rotWithShape="0">
              <a:prstClr val="black">
                <a:alpha val="40000"/>
              </a:prstClr>
            </a:outerShdw>
          </a:effectLst>
        </p:spPr>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薬剤総合評価調整加算の見直し</a:t>
            </a:r>
          </a:p>
        </p:txBody>
      </p:sp>
      <p:sp>
        <p:nvSpPr>
          <p:cNvPr id="3" name="正方形/長方形 2">
            <a:extLst>
              <a:ext uri="{FF2B5EF4-FFF2-40B4-BE49-F238E27FC236}">
                <a16:creationId xmlns:a16="http://schemas.microsoft.com/office/drawing/2014/main" id="{CE34342B-72D0-F576-2CAC-DA520ABB2044}"/>
              </a:ext>
            </a:extLst>
          </p:cNvPr>
          <p:cNvSpPr/>
          <p:nvPr/>
        </p:nvSpPr>
        <p:spPr>
          <a:xfrm>
            <a:off x="311745" y="2202511"/>
            <a:ext cx="4030120" cy="288000"/>
          </a:xfrm>
          <a:prstGeom prst="rect">
            <a:avLst/>
          </a:prstGeom>
          <a:solidFill>
            <a:srgbClr val="FF9936">
              <a:lumMod val="40000"/>
              <a:lumOff val="60000"/>
            </a:srgbClr>
          </a:solidFill>
          <a:ln w="12700" cap="flat" cmpd="sng" algn="ctr">
            <a:noFill/>
            <a:prstDash val="solid"/>
          </a:ln>
          <a:effectLst/>
        </p:spPr>
        <p:txBody>
          <a:bodyPr tIns="72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3" name="正方形/長方形 12">
            <a:extLst>
              <a:ext uri="{FF2B5EF4-FFF2-40B4-BE49-F238E27FC236}">
                <a16:creationId xmlns:a16="http://schemas.microsoft.com/office/drawing/2014/main" id="{2E3BAAFD-0D58-B2C4-5286-B4D82AE63571}"/>
              </a:ext>
            </a:extLst>
          </p:cNvPr>
          <p:cNvSpPr/>
          <p:nvPr/>
        </p:nvSpPr>
        <p:spPr>
          <a:xfrm>
            <a:off x="300863" y="2565819"/>
            <a:ext cx="4041002" cy="2696005"/>
          </a:xfrm>
          <a:prstGeom prst="rect">
            <a:avLst/>
          </a:prstGeom>
          <a:solidFill>
            <a:srgbClr val="FFEBD7"/>
          </a:solidFill>
          <a:ln w="12700" cap="flat" cmpd="sng" algn="ctr">
            <a:noFill/>
            <a:prstDash val="solid"/>
          </a:ln>
          <a:effectLst/>
        </p:spPr>
        <p:txBody>
          <a:bodyPr tIns="72000" bIns="36000"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薬剤総合評価調整加算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点（退院時）</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182563" algn="l" defTabSz="4572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（中略）</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182563"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患者の病状、副作用、療養上の問題点の有無を評価するために、医師、薬剤師及び看護師等の多職種による</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カンファレンスを実施</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し、薬剤の総合的な評価を行い、適切な用量への変更、副作用の被疑薬の中止及びより有効性・安全性の高い代替薬への変更等の処方内容の変更を行う。</a:t>
            </a:r>
          </a:p>
          <a:p>
            <a:pPr marL="182563" marR="0" lvl="0" indent="-182563"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ウ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当該カンファレンスにおいて</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、処方の内容を変更する際の留意事項を多職種で共有した上で、患者に対して処方変更に伴う注意点を説明する。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182563"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エ 処方変更による病状の悪化や新たな副作用の有無について、多職種で確認し、必要に応じて、</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再度カンファレンスにおいて総合的に</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評価を行う。</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右矢印 89">
            <a:extLst>
              <a:ext uri="{FF2B5EF4-FFF2-40B4-BE49-F238E27FC236}">
                <a16:creationId xmlns:a16="http://schemas.microsoft.com/office/drawing/2014/main" id="{1294B89E-21AF-7A38-D1A6-3A2162980E0F}"/>
              </a:ext>
            </a:extLst>
          </p:cNvPr>
          <p:cNvSpPr/>
          <p:nvPr/>
        </p:nvSpPr>
        <p:spPr>
          <a:xfrm>
            <a:off x="4540169" y="2955753"/>
            <a:ext cx="360000" cy="864000"/>
          </a:xfrm>
          <a:prstGeom prst="rightArrow">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7" name="正方形/長方形 16">
            <a:extLst>
              <a:ext uri="{FF2B5EF4-FFF2-40B4-BE49-F238E27FC236}">
                <a16:creationId xmlns:a16="http://schemas.microsoft.com/office/drawing/2014/main" id="{635D97B0-BF7C-FFD7-99A3-1E054E42AF7C}"/>
              </a:ext>
            </a:extLst>
          </p:cNvPr>
          <p:cNvSpPr/>
          <p:nvPr/>
        </p:nvSpPr>
        <p:spPr>
          <a:xfrm>
            <a:off x="5098473" y="2185618"/>
            <a:ext cx="4503710" cy="288000"/>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72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8" name="正方形/長方形 17">
            <a:extLst>
              <a:ext uri="{FF2B5EF4-FFF2-40B4-BE49-F238E27FC236}">
                <a16:creationId xmlns:a16="http://schemas.microsoft.com/office/drawing/2014/main" id="{7E8ED089-7A08-42EC-A594-9951543A124A}"/>
              </a:ext>
            </a:extLst>
          </p:cNvPr>
          <p:cNvSpPr/>
          <p:nvPr/>
        </p:nvSpPr>
        <p:spPr>
          <a:xfrm>
            <a:off x="5098473" y="2548926"/>
            <a:ext cx="4503710" cy="3369889"/>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72000" bIns="36000"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薬剤総合評価調整加算</a:t>
            </a:r>
            <a:r>
              <a:rPr kumimoji="0"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点（退院時）</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269875" algn="l" defTabSz="4572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（中略）</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388" marR="0" lvl="0" indent="-179388" algn="l" defTabSz="457200" rtl="0" eaLnBrk="1" fontAlgn="auto" latinLnBrk="0" hangingPunct="1">
              <a:lnSpc>
                <a:spcPct val="100000"/>
              </a:lnSpc>
              <a:spcBef>
                <a:spcPts val="0"/>
              </a:spcBef>
              <a:spcAft>
                <a:spcPts val="0"/>
              </a:spcAft>
              <a:buClrTx/>
              <a:buSzTx/>
              <a:buFontTx/>
              <a:buNone/>
              <a:tabLst/>
              <a:defRPr/>
            </a:pPr>
            <a:r>
              <a:rPr kumimoji="0"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患者の病状、副作用、療養上の問題点の有無を評価するために、医師、薬剤師及び看護師等の多職種による</a:t>
            </a:r>
            <a:r>
              <a:rPr kumimoji="0"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連携の下で</a:t>
            </a:r>
            <a:r>
              <a:rPr kumimoji="0"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、薬剤の総合的な評価を行い、適切な用量への変更、副作用の被疑薬の中止及びより有効性・安全性の高い代替薬への変更等の処方内容の変更を行う。</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388" marR="0" lvl="0" indent="-179388" algn="l" defTabSz="457200" rtl="0" eaLnBrk="1" fontAlgn="auto" latinLnBrk="0" hangingPunct="1">
              <a:lnSpc>
                <a:spcPct val="100000"/>
              </a:lnSpc>
              <a:spcBef>
                <a:spcPts val="0"/>
              </a:spcBef>
              <a:spcAft>
                <a:spcPts val="0"/>
              </a:spcAft>
              <a:buClrTx/>
              <a:buSzTx/>
              <a:buFontTx/>
              <a:buNone/>
              <a:tabLst/>
              <a:defRPr/>
            </a:pPr>
            <a:r>
              <a:rPr kumimoji="0"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ウ 処方の内容を変更する際の留意事項を多職種で共有した上で、患者に対して処方変更に伴う注意点を説明する。</a:t>
            </a:r>
          </a:p>
          <a:p>
            <a:pPr marL="179388" marR="0" lvl="0" indent="-179388" algn="l" defTabSz="457200" rtl="0" eaLnBrk="1" fontAlgn="auto" latinLnBrk="0" hangingPunct="1">
              <a:lnSpc>
                <a:spcPct val="100000"/>
              </a:lnSpc>
              <a:spcBef>
                <a:spcPts val="0"/>
              </a:spcBef>
              <a:spcAft>
                <a:spcPts val="0"/>
              </a:spcAft>
              <a:buClrTx/>
              <a:buSzTx/>
              <a:buFontTx/>
              <a:buNone/>
              <a:tabLst/>
              <a:defRPr/>
            </a:pPr>
            <a:r>
              <a:rPr kumimoji="0"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エ 処方変更による病状の悪化や新たな副作用の有無について、多職種で確認し、必要に応じて、再評価を行う。</a:t>
            </a:r>
          </a:p>
          <a:p>
            <a:pPr marL="179388" marR="0" lvl="0" indent="-179388" algn="l" defTabSz="457200" rtl="0" eaLnBrk="1" fontAlgn="auto" latinLnBrk="0" hangingPunct="1">
              <a:lnSpc>
                <a:spcPct val="100000"/>
              </a:lnSpc>
              <a:spcBef>
                <a:spcPts val="0"/>
              </a:spcBef>
              <a:spcAft>
                <a:spcPts val="0"/>
              </a:spcAft>
              <a:buClrTx/>
              <a:buSzTx/>
              <a:buFontTx/>
              <a:buNone/>
              <a:tabLst/>
              <a:defRPr/>
            </a:pPr>
            <a:r>
              <a:rPr kumimoji="0"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オ </a:t>
            </a:r>
            <a:r>
              <a:rPr kumimoji="0"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ウ、エを実施するに当たっては、ポリファーマシー対策に係るカンファレンスを実施する他、病棟等における日常的な薬物療法の総合的評価及び情報共有ができる機会を活用して、多職種が連携して実施すること。</a:t>
            </a:r>
          </a:p>
          <a:p>
            <a:pPr marL="179388" marR="0" lvl="0" indent="-179388" algn="l" defTabSz="457200" rtl="0" eaLnBrk="1" fontAlgn="auto" latinLnBrk="0" hangingPunct="1">
              <a:lnSpc>
                <a:spcPct val="100000"/>
              </a:lnSpc>
              <a:spcBef>
                <a:spcPts val="0"/>
              </a:spcBef>
              <a:spcAft>
                <a:spcPts val="0"/>
              </a:spcAft>
              <a:buClrTx/>
              <a:buSzTx/>
              <a:buFontTx/>
              <a:buNone/>
              <a:tabLst/>
              <a:defRPr/>
            </a:pPr>
            <a:r>
              <a:rPr kumimoji="0"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カ  </a:t>
            </a:r>
            <a:r>
              <a:rPr kumimoji="0"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a:t>
            </a:r>
            <a:r>
              <a:rPr kumimoji="0"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に規定するガイドライン等を参考にして、ポリファーマシー対策に関する手順書を作成し、保険医療機関内に周知し活用すること。</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200" b="0"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9" name="テキスト ボックス 18">
            <a:extLst>
              <a:ext uri="{FF2B5EF4-FFF2-40B4-BE49-F238E27FC236}">
                <a16:creationId xmlns:a16="http://schemas.microsoft.com/office/drawing/2014/main" id="{91B197E1-3202-AFCE-220C-4A56B884D8A5}"/>
              </a:ext>
            </a:extLst>
          </p:cNvPr>
          <p:cNvSpPr txBox="1"/>
          <p:nvPr/>
        </p:nvSpPr>
        <p:spPr>
          <a:xfrm>
            <a:off x="226511" y="5772591"/>
            <a:ext cx="5200831" cy="1061829"/>
          </a:xfrm>
          <a:prstGeom prst="rect">
            <a:avLst/>
          </a:prstGeom>
          <a:noFill/>
        </p:spPr>
        <p:txBody>
          <a:bodyPr wrap="square" rtlCol="0">
            <a:spAutoFit/>
          </a:bodyPr>
          <a:lstStyle/>
          <a:p>
            <a:pPr marL="358775" marR="0" lvl="0" indent="-358775" algn="l" defTabSz="4572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取組の際の参考資料</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8775" marR="0" lvl="0" indent="-358775" algn="l"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「高齢者の医薬品適正使用の指針（総論編）」（厚生労働省）</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8775" marR="0" lvl="0" indent="-358775" algn="l"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「高齢者の医薬品適正使用の指針（各論編（療養環境別））」（厚生労働省）</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8775" marR="0" lvl="0" indent="-358775" algn="l"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日本老年医学会の関連ガイドライン（高齢者の安全な薬物療法ガイドライン）</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8775" marR="0" lvl="0" indent="-358775" algn="l" defTabSz="4572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「病院における高齢者のポリファーマシー対策の始め方と進め方」（厚生労働省）</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358775" marR="0" lvl="0" indent="-358775" algn="l" defTabSz="4572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「ポリファーマシー対策の進め方」（日本病院薬剤師会）</a:t>
            </a:r>
          </a:p>
        </p:txBody>
      </p:sp>
      <p:pic>
        <p:nvPicPr>
          <p:cNvPr id="20" name="Picture 8" descr="話し合う人たちのイラスト（看護師）">
            <a:extLst>
              <a:ext uri="{FF2B5EF4-FFF2-40B4-BE49-F238E27FC236}">
                <a16:creationId xmlns:a16="http://schemas.microsoft.com/office/drawing/2014/main" id="{18C09313-5ACE-DFC2-536D-3D22F3E3E3F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44676" y="5807745"/>
            <a:ext cx="1101690" cy="991522"/>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10" descr="話し合いをしている医療従事者のイラスト">
            <a:extLst>
              <a:ext uri="{FF2B5EF4-FFF2-40B4-BE49-F238E27FC236}">
                <a16:creationId xmlns:a16="http://schemas.microsoft.com/office/drawing/2014/main" id="{45131FB8-3E4D-B502-58AE-04134D19BE7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32059" y="5841197"/>
            <a:ext cx="967790" cy="967790"/>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沢山の薬を飲む人のイラスト（男性）">
            <a:extLst>
              <a:ext uri="{FF2B5EF4-FFF2-40B4-BE49-F238E27FC236}">
                <a16:creationId xmlns:a16="http://schemas.microsoft.com/office/drawing/2014/main" id="{DD91E5C1-D4C4-B213-F858-61806D981AB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775782" y="5977549"/>
            <a:ext cx="900459" cy="799826"/>
          </a:xfrm>
          <a:prstGeom prst="rect">
            <a:avLst/>
          </a:prstGeom>
          <a:noFill/>
          <a:extLst>
            <a:ext uri="{909E8E84-426E-40DD-AFC4-6F175D3DCCD1}">
              <a14:hiddenFill xmlns:a14="http://schemas.microsoft.com/office/drawing/2010/main">
                <a:solidFill>
                  <a:srgbClr val="FFFFFF"/>
                </a:solidFill>
              </a14:hiddenFill>
            </a:ext>
          </a:extLst>
        </p:spPr>
      </p:pic>
      <p:sp>
        <p:nvSpPr>
          <p:cNvPr id="5" name="スライド番号プレースホルダー 2">
            <a:extLst>
              <a:ext uri="{FF2B5EF4-FFF2-40B4-BE49-F238E27FC236}">
                <a16:creationId xmlns:a16="http://schemas.microsoft.com/office/drawing/2014/main" id="{D3DB32B3-60A9-0FBE-8397-1ADD00F4797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342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078078420"/>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387851"/>
            <a:ext cx="9906000" cy="458482"/>
          </a:xfrm>
          <a:solidFill>
            <a:srgbClr val="E1EDFF"/>
          </a:solidFill>
        </p:spPr>
        <p:txBody>
          <a:bodyPr>
            <a:noAutofit/>
          </a:bodyPr>
          <a:lstStyle/>
          <a:p>
            <a:pPr algn="ctr"/>
            <a:r>
              <a:rPr kumimoji="1" lang="ja-JP" altLang="en-US" b="1">
                <a:latin typeface="メイリオ" panose="020B0604030504040204" pitchFamily="50" charset="-128"/>
                <a:ea typeface="メイリオ" panose="020B0604030504040204" pitchFamily="50" charset="-128"/>
              </a:rPr>
              <a:t>薬剤師の養成強化による病棟薬剤業務の向上</a:t>
            </a:r>
          </a:p>
        </p:txBody>
      </p:sp>
      <p:sp>
        <p:nvSpPr>
          <p:cNvPr id="6" name="テキスト ボックス 5">
            <a:extLst>
              <a:ext uri="{FF2B5EF4-FFF2-40B4-BE49-F238E27FC236}">
                <a16:creationId xmlns:a16="http://schemas.microsoft.com/office/drawing/2014/main" id="{8EFDB069-30AD-CA05-3966-D51C95F6C0EB}"/>
              </a:ext>
            </a:extLst>
          </p:cNvPr>
          <p:cNvSpPr txBox="1"/>
          <p:nvPr/>
        </p:nvSpPr>
        <p:spPr>
          <a:xfrm>
            <a:off x="0" y="0"/>
            <a:ext cx="9906000" cy="461665"/>
          </a:xfrm>
          <a:prstGeom prst="rect">
            <a:avLst/>
          </a:prstGeom>
          <a:noFill/>
        </p:spPr>
        <p:txBody>
          <a:bodyPr wrap="square" rtlCol="0">
            <a:spAutoFit/>
          </a:bodyPr>
          <a:lstStyle/>
          <a:p>
            <a:pPr marL="2420938" marR="0" lvl="0" indent="-242093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各職種がそれぞれの高い専門性を十分に発揮するための勤務環境の改善、タスク・シェアリング／タスク・シフティング、チーム医療の推進－④</a:t>
            </a:r>
          </a:p>
        </p:txBody>
      </p:sp>
      <p:sp>
        <p:nvSpPr>
          <p:cNvPr id="8" name="正方形/長方形 7">
            <a:extLst>
              <a:ext uri="{FF2B5EF4-FFF2-40B4-BE49-F238E27FC236}">
                <a16:creationId xmlns:a16="http://schemas.microsoft.com/office/drawing/2014/main" id="{F51324ED-E723-F262-E650-90C4BF577C29}"/>
              </a:ext>
            </a:extLst>
          </p:cNvPr>
          <p:cNvSpPr/>
          <p:nvPr/>
        </p:nvSpPr>
        <p:spPr>
          <a:xfrm>
            <a:off x="165000" y="1122298"/>
            <a:ext cx="9576000" cy="5657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80000" tIns="72000" rIns="180000" bIns="36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病棟薬剤業務実施加算１（</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120</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週１回）について、免許取得直後の薬剤師を対象とした病棟業務等に係る総合的な研修体制を有するとともに、都道府県との協力の下で薬剤師が別の医療機関において地域医療に係る業務等を実践的に修得する体制を整備している医療機関が、病棟薬剤業務を実施する場合の加算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薬剤業務向上加算</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１００点（週１回）</a:t>
            </a:r>
            <a:endParaRPr kumimoji="1" lang="en-US" altLang="ja-JP"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［主な施設基準］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テキスト ボックス 11">
            <a:extLst>
              <a:ext uri="{FF2B5EF4-FFF2-40B4-BE49-F238E27FC236}">
                <a16:creationId xmlns:a16="http://schemas.microsoft.com/office/drawing/2014/main" id="{95A19ACF-F6DC-5B4A-B5BF-A9ED759D38FA}"/>
              </a:ext>
            </a:extLst>
          </p:cNvPr>
          <p:cNvSpPr txBox="1"/>
          <p:nvPr/>
        </p:nvSpPr>
        <p:spPr>
          <a:xfrm>
            <a:off x="593147" y="3121929"/>
            <a:ext cx="8869377"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病棟薬剤業務の質の向上を図るための薬剤師の研修体制その他の事項につき別に厚生労働大臣が定める施設基準に適合しているものとして地方厚生局長等に届け出た保険医療機関に入院している患者であって、病棟薬剤業務実施加算１を算定しているものについて、薬剤業務向上加算として、週１回に限り所定点数に加算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テキスト ボックス 13">
            <a:extLst>
              <a:ext uri="{FF2B5EF4-FFF2-40B4-BE49-F238E27FC236}">
                <a16:creationId xmlns:a16="http://schemas.microsoft.com/office/drawing/2014/main" id="{0A605CA4-EA2A-7620-E8EA-EA81EC29F6FF}"/>
              </a:ext>
            </a:extLst>
          </p:cNvPr>
          <p:cNvSpPr txBox="1"/>
          <p:nvPr/>
        </p:nvSpPr>
        <p:spPr>
          <a:xfrm>
            <a:off x="143446" y="4007281"/>
            <a:ext cx="9576000" cy="2862322"/>
          </a:xfrm>
          <a:prstGeom prst="rect">
            <a:avLst/>
          </a:prstGeom>
          <a:noFill/>
        </p:spPr>
        <p:txBody>
          <a:bodyPr wrap="square" rtlCol="0">
            <a:spAutoFit/>
          </a:bodyPr>
          <a:lstStyle/>
          <a:p>
            <a:pPr marL="357188" marR="0" lvl="0" indent="-357188"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免許取得直後の薬剤師を対象とした病棟業務等に係る総合的な研修が実施されていること</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として以下の要件を満たすこと。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14388" marR="0" lvl="1" indent="-357188"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研修を総括する責任者の配置及び研修の計画、実施等に関して検討するための委員会が設置されている</a:t>
            </a:r>
          </a:p>
          <a:p>
            <a:pPr marL="814388" marR="0" lvl="1" indent="-357188"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十分な指導能力を有する常勤薬剤師が研修を受ける薬剤師の指導に当たっている</a:t>
            </a:r>
          </a:p>
          <a:p>
            <a:pPr marL="814388" marR="0" lvl="1" indent="-357188"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研修を受ける薬剤師の研修内容を定期的に評価・伝達する体制の整備及び研修修了判定が適切に実施されている</a:t>
            </a:r>
          </a:p>
          <a:p>
            <a:pPr marL="814388" marR="0" lvl="1" indent="-357188"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エ　調剤、病棟薬剤業務、チーム医療、医薬品情報管理等を広く修得できる研修プログラムに基づき研修を実施している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20725" marR="0" lvl="1" indent="-263525"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オ　研修プログラムを医療機関のウェブサイト等で公開するとともに、定期的に研修の実施状況の評価及び研修プログラムの見直しを実施している</a:t>
            </a:r>
          </a:p>
          <a:p>
            <a:pPr marL="357188" marR="0" lvl="0" indent="-357188"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都道府県における薬剤師確保の取組を実施する部署と連携して自施設の薬剤師を他の保険医療機関（特別の関係にある保険医療機関を除く。）へ出向を実施させる体制</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として、以下の要件を満たすこと。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14388" marR="0" lvl="0" indent="-371475"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出向先は、薬剤師が不足している地域において病棟業務やチーム医療等の業務の充実が必要な保険医療機関である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14388" marR="0" lvl="0" indent="-371475"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出向する薬剤師は、概ね３年以上の病院勤務経験を有し、当該保険医療機関において概ね</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年以上勤務している常勤の薬剤師である</a:t>
            </a:r>
          </a:p>
          <a:p>
            <a:pPr marL="720725" marR="0" lvl="1" indent="-277813"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出向先の保険医療機関及び都道府県における薬剤師確保の取組を担当する部署との協議の上で、出向に関する具体的な計画が策定されている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357188"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（３）特定機能病院若しくは急性期充実体制加算１、２に係る届出を行っている保険医療機関であること。</a:t>
            </a:r>
          </a:p>
        </p:txBody>
      </p:sp>
      <p:sp>
        <p:nvSpPr>
          <p:cNvPr id="3" name="正方形/長方形 2">
            <a:extLst>
              <a:ext uri="{FF2B5EF4-FFF2-40B4-BE49-F238E27FC236}">
                <a16:creationId xmlns:a16="http://schemas.microsoft.com/office/drawing/2014/main" id="{B8048134-4D81-AC2B-AF56-EA4067730429}"/>
              </a:ext>
            </a:extLst>
          </p:cNvPr>
          <p:cNvSpPr/>
          <p:nvPr/>
        </p:nvSpPr>
        <p:spPr>
          <a:xfrm>
            <a:off x="311928" y="892306"/>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薬剤業務向上加算の新設</a:t>
            </a:r>
          </a:p>
        </p:txBody>
      </p:sp>
      <p:pic>
        <p:nvPicPr>
          <p:cNvPr id="4" name="Picture 2" descr="地域をまたいだ感染拡大のイラスト（感染地域へ）">
            <a:extLst>
              <a:ext uri="{FF2B5EF4-FFF2-40B4-BE49-F238E27FC236}">
                <a16:creationId xmlns:a16="http://schemas.microsoft.com/office/drawing/2014/main" id="{B8C56601-1610-55CA-E5F5-3FE26F367D1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81656" y="2146654"/>
            <a:ext cx="1335382" cy="1031583"/>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descr="大病院のイラスト">
            <a:extLst>
              <a:ext uri="{FF2B5EF4-FFF2-40B4-BE49-F238E27FC236}">
                <a16:creationId xmlns:a16="http://schemas.microsoft.com/office/drawing/2014/main" id="{F9D7B51C-75BF-95F6-CAED-3563D7FC3E5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25612" y="2027395"/>
            <a:ext cx="1064569" cy="1064569"/>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8" descr="無料低額診療所のイラスト">
            <a:extLst>
              <a:ext uri="{FF2B5EF4-FFF2-40B4-BE49-F238E27FC236}">
                <a16:creationId xmlns:a16="http://schemas.microsoft.com/office/drawing/2014/main" id="{09D5726F-088F-5C59-A5F7-DA883106E399}"/>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r="28809"/>
          <a:stretch/>
        </p:blipFill>
        <p:spPr bwMode="auto">
          <a:xfrm>
            <a:off x="8475345" y="2280946"/>
            <a:ext cx="569401" cy="799826"/>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10" descr="看護師の会議のイラスト">
            <a:extLst>
              <a:ext uri="{FF2B5EF4-FFF2-40B4-BE49-F238E27FC236}">
                <a16:creationId xmlns:a16="http://schemas.microsoft.com/office/drawing/2014/main" id="{C7D2916C-2F4E-EA7A-5E6E-F0C8B065E6D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959606" y="2046520"/>
            <a:ext cx="1064569" cy="1064569"/>
          </a:xfrm>
          <a:prstGeom prst="rect">
            <a:avLst/>
          </a:prstGeom>
          <a:noFill/>
          <a:extLst>
            <a:ext uri="{909E8E84-426E-40DD-AFC4-6F175D3DCCD1}">
              <a14:hiddenFill xmlns:a14="http://schemas.microsoft.com/office/drawing/2010/main">
                <a:solidFill>
                  <a:srgbClr val="FFFFFF"/>
                </a:solidFill>
              </a14:hiddenFill>
            </a:ext>
          </a:extLst>
        </p:spPr>
      </p:pic>
      <p:sp>
        <p:nvSpPr>
          <p:cNvPr id="10" name="正方形/長方形 9">
            <a:extLst>
              <a:ext uri="{FF2B5EF4-FFF2-40B4-BE49-F238E27FC236}">
                <a16:creationId xmlns:a16="http://schemas.microsoft.com/office/drawing/2014/main" id="{B9CE231B-7B90-878C-115B-195271EEDA50}"/>
              </a:ext>
            </a:extLst>
          </p:cNvPr>
          <p:cNvSpPr/>
          <p:nvPr/>
        </p:nvSpPr>
        <p:spPr>
          <a:xfrm>
            <a:off x="8155709" y="2192834"/>
            <a:ext cx="452582" cy="93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11" name="矢印: 右 10">
            <a:extLst>
              <a:ext uri="{FF2B5EF4-FFF2-40B4-BE49-F238E27FC236}">
                <a16:creationId xmlns:a16="http://schemas.microsoft.com/office/drawing/2014/main" id="{19E417BD-138C-4DE1-19D9-F22862F5647C}"/>
              </a:ext>
            </a:extLst>
          </p:cNvPr>
          <p:cNvSpPr/>
          <p:nvPr/>
        </p:nvSpPr>
        <p:spPr>
          <a:xfrm>
            <a:off x="8007927" y="2052893"/>
            <a:ext cx="600364" cy="240146"/>
          </a:xfrm>
          <a:prstGeom prst="rightArrow">
            <a:avLst/>
          </a:prstGeom>
          <a:solidFill>
            <a:srgbClr val="FFB5BA"/>
          </a:solidFill>
          <a:ln>
            <a:noFill/>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50" charset="-128"/>
              <a:cs typeface="+mn-cs"/>
            </a:endParaRPr>
          </a:p>
        </p:txBody>
      </p:sp>
      <p:sp>
        <p:nvSpPr>
          <p:cNvPr id="15" name="スライド番号プレースホルダー 2">
            <a:extLst>
              <a:ext uri="{FF2B5EF4-FFF2-40B4-BE49-F238E27FC236}">
                <a16:creationId xmlns:a16="http://schemas.microsoft.com/office/drawing/2014/main" id="{06FCF97A-EE58-7793-3607-35169473B35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343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768927987"/>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012565" y="2382619"/>
            <a:ext cx="8280920" cy="2062103"/>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８</a:t>
            </a: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同時報酬改定における対応</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（１）介護報酬改定との連携</a:t>
            </a: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（２）障害福祉サービス等改定との連携</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344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846833843"/>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医療と介護の連携の推進</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　等</a:t>
            </a:r>
          </a:p>
        </p:txBody>
      </p:sp>
      <p:sp>
        <p:nvSpPr>
          <p:cNvPr id="4" name="正方形/長方形 3">
            <a:extLst>
              <a:ext uri="{FF2B5EF4-FFF2-40B4-BE49-F238E27FC236}">
                <a16:creationId xmlns:a16="http://schemas.microsoft.com/office/drawing/2014/main" id="{C84CE26C-661C-91DA-B650-D07709E96D5E}"/>
              </a:ext>
            </a:extLst>
          </p:cNvPr>
          <p:cNvSpPr/>
          <p:nvPr/>
        </p:nvSpPr>
        <p:spPr>
          <a:xfrm>
            <a:off x="147000" y="846360"/>
            <a:ext cx="9576000" cy="586667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医療・介護サービス連携を推進するために、主に以下の見直しをおこなう。</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医療機関と介護保険施設等の連携の推進</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－２－③）</a:t>
            </a:r>
            <a:endParaRPr kumimoji="1" lang="en-US" altLang="ja-JP" sz="14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1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医療機関と介護保険施設等の適切な連携を推進する観点から、在宅療養支援病院、在宅療養後方支援病院、在宅療養支援診療所及び地域包括ケア病棟において、</a:t>
            </a:r>
            <a:r>
              <a:rPr kumimoji="1" lang="ja-JP" altLang="en-US" sz="11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介護保険施設等の求めに応じて協力医療機関を担うことが望ましいことを施設基準とする。</a:t>
            </a:r>
            <a:endParaRPr kumimoji="1" lang="en-US" altLang="ja-JP" sz="11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１－１．</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介護保険施設等入所者の病状の急変時の適切な入院受入れの推進</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－２－②）</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96950" marR="0" lvl="1"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1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介護保険施設等の入所者の病状急変時における適切な対応及び施設内における生活の継続支援を推進する観点から、当該施設の</a:t>
            </a:r>
            <a:r>
              <a:rPr kumimoji="1" lang="ja-JP" altLang="en-US" sz="11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協力医療機関となっている保険医療機関が施設入所者を受け入れた場合について、新たな評価を行う。</a:t>
            </a:r>
            <a:endParaRPr kumimoji="1" lang="en-US" altLang="ja-JP" sz="11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457200" marR="0" lvl="1"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１－２．</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介護保険施設等入所者の病状の急変時の適切な往診の推進</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－８－①）</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96950" marR="0" lvl="1"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1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介護保険施設等に入所している高齢者が、可能な限り施設内における生活を継続できるよう支援する観点から、介護保険施設等の入所者の病状の急変時に、介護保険施設等の協力医療機関であって、</a:t>
            </a:r>
            <a:r>
              <a:rPr kumimoji="1" lang="ja-JP" altLang="en-US" sz="11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平時からの連携体制を構築している医療機関の医師が往診を行った場合について、新たな評価を行う。</a:t>
            </a: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地域包括診療料等の見直し</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－７－①）</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1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かかりつけ医機能の評価である地域包括診療料等について、かかりつけ医と介護支援専門員との連携の強化する観点から、</a:t>
            </a:r>
            <a:r>
              <a:rPr kumimoji="1" lang="ja-JP" altLang="en-US" sz="11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算定要件に介護支援専門員および相談支援員との相談に応じること及びその旨を院内掲示すること等を追加</a:t>
            </a:r>
            <a:r>
              <a:rPr kumimoji="1" lang="ja-JP" altLang="en-US" sz="11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1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介護保険施設等及び障害者支援施設における医療保険で給付できる医療サービスの範囲の見直し</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－２－④）</a:t>
            </a:r>
            <a:endParaRPr kumimoji="1" lang="en-US" altLang="ja-JP" sz="14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1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医療と介護の両方を必要とする状態の患者が可能な限り施設での生活を継続するために、</a:t>
            </a:r>
            <a:r>
              <a:rPr kumimoji="1" lang="ja-JP" altLang="en-US" sz="11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介護保険施設等において対応が困難な医療行為について医療保険による算定を可能とする。</a:t>
            </a:r>
            <a:endParaRPr kumimoji="1" lang="en-US" altLang="ja-JP" sz="11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入退院支援加算１・２の見直し</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－２－⑧）</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1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入退院支援における、関係機関との連携強化等の観点から、退院時における医療機関から</a:t>
            </a:r>
            <a:r>
              <a:rPr kumimoji="1" lang="ja-JP" altLang="en-US" sz="11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介護支援専門員へ情報提供する様式の見直し</a:t>
            </a:r>
            <a:r>
              <a:rPr kumimoji="1" lang="ja-JP" altLang="en-US" sz="11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、入退院支援加算１の施設基準で求める連携機関数について、</a:t>
            </a:r>
            <a:r>
              <a:rPr kumimoji="1" lang="ja-JP" altLang="en-US" sz="11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急性期病棟を有する医療機関では病院・診療所との連携を、地域包括ケア病棟を有する医療機関では介護サービス事業所及び障害福祉サービス事業所等との連携を一定程度求める</a:t>
            </a:r>
            <a:r>
              <a:rPr kumimoji="1" lang="ja-JP" altLang="en-US" sz="11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こととする。</a:t>
            </a:r>
            <a:endParaRPr kumimoji="1" lang="en-US" altLang="ja-JP" sz="11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リハビリテーションに係る医療・介護情報連携の推進</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－２－⑤）</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1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医療機関と介護保険の訪問・通所リハビリテーション事業所のリハビリテーションに係る連携を更に推進する観点から、</a:t>
            </a:r>
            <a:r>
              <a:rPr kumimoji="1" lang="ja-JP" altLang="en-US" sz="11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介護保険の通所リハビリテーションなどへ移行する場合に、移行先の事業所等にリハビリテーション実施計画書を提供することとする</a:t>
            </a:r>
            <a:r>
              <a:rPr kumimoji="1" lang="ja-JP" altLang="en-US" sz="11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医療と介護における栄養情報連携の推進</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－３－⑦）</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1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医療と介護における栄養情報連携を推進する観点から、</a:t>
            </a:r>
            <a:r>
              <a:rPr kumimoji="1" lang="ja-JP" altLang="en-US" sz="11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栄養情報提供加算の名称と要件、評価を見直し</a:t>
            </a:r>
            <a:r>
              <a:rPr kumimoji="1" lang="ja-JP" altLang="en-US" sz="11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、入院栄養食事指導を行った場合に加えて、</a:t>
            </a:r>
            <a:r>
              <a:rPr kumimoji="1" lang="ja-JP" altLang="en-US" sz="11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介護保険施設等に退院する患者について、退院先施設の管理栄養士と連携した場合も算定を可能とす</a:t>
            </a:r>
            <a:r>
              <a:rPr kumimoji="1" lang="ja-JP" altLang="en-US" sz="1150" b="1" i="0" u="sng" strike="noStrike" kern="1200" cap="none" spc="0" normalizeH="0" baseline="0" noProof="0">
                <a:ln>
                  <a:noFill/>
                </a:ln>
                <a:solidFill>
                  <a:srgbClr val="4F81BD"/>
                </a:solidFill>
                <a:effectLst/>
                <a:uLnTx/>
                <a:uFillTx/>
                <a:latin typeface="メイリオ" panose="020B0604030504040204" pitchFamily="50" charset="-128"/>
                <a:ea typeface="メイリオ" panose="020B0604030504040204" pitchFamily="50" charset="-128"/>
                <a:cs typeface="+mn-cs"/>
              </a:rPr>
              <a:t>る</a:t>
            </a:r>
            <a:r>
              <a:rPr kumimoji="1" lang="ja-JP" altLang="en-US" sz="11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スライド番号プレースホルダー 2">
            <a:extLst>
              <a:ext uri="{FF2B5EF4-FFF2-40B4-BE49-F238E27FC236}">
                <a16:creationId xmlns:a16="http://schemas.microsoft.com/office/drawing/2014/main" id="{994ABBA1-FEAE-9D84-619F-797798A1A07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345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635428507"/>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角丸四角形 138">
            <a:extLst>
              <a:ext uri="{FF2B5EF4-FFF2-40B4-BE49-F238E27FC236}">
                <a16:creationId xmlns:a16="http://schemas.microsoft.com/office/drawing/2014/main" id="{51AC9B62-8360-0D71-9343-A49402DA07ED}"/>
              </a:ext>
            </a:extLst>
          </p:cNvPr>
          <p:cNvSpPr/>
          <p:nvPr/>
        </p:nvSpPr>
        <p:spPr>
          <a:xfrm>
            <a:off x="63873" y="1788180"/>
            <a:ext cx="3792525" cy="3969743"/>
          </a:xfrm>
          <a:prstGeom prst="roundRect">
            <a:avLst>
              <a:gd name="adj" fmla="val 5728"/>
            </a:avLst>
          </a:prstGeom>
          <a:solidFill>
            <a:srgbClr val="E1EDFF"/>
          </a:solidFill>
          <a:ln>
            <a:solidFill>
              <a:schemeClr val="accent1">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pic>
        <p:nvPicPr>
          <p:cNvPr id="67" name="Picture 16">
            <a:extLst>
              <a:ext uri="{FF2B5EF4-FFF2-40B4-BE49-F238E27FC236}">
                <a16:creationId xmlns:a16="http://schemas.microsoft.com/office/drawing/2014/main" id="{3774E261-FF4A-D092-D0BB-CBA692D611F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243345" y="1668605"/>
            <a:ext cx="675933" cy="617603"/>
          </a:xfrm>
          <a:prstGeom prst="rect">
            <a:avLst/>
          </a:prstGeom>
          <a:noFill/>
          <a:extLst>
            <a:ext uri="{909E8E84-426E-40DD-AFC4-6F175D3DCCD1}">
              <a14:hiddenFill xmlns:a14="http://schemas.microsoft.com/office/drawing/2010/main">
                <a:solidFill>
                  <a:srgbClr val="FFFFFF"/>
                </a:solidFill>
              </a14:hiddenFill>
            </a:ext>
          </a:extLst>
        </p:spPr>
      </p:pic>
      <p:sp>
        <p:nvSpPr>
          <p:cNvPr id="2" name="タイトル 1"/>
          <p:cNvSpPr>
            <a:spLocks noGrp="1"/>
          </p:cNvSpPr>
          <p:nvPr>
            <p:ph type="title"/>
          </p:nvPr>
        </p:nvSpPr>
        <p:spPr>
          <a:solidFill>
            <a:srgbClr val="E1EDFF"/>
          </a:solidFill>
        </p:spPr>
        <p:txBody>
          <a:bodyPr>
            <a:noAutofit/>
          </a:bodyPr>
          <a:lstStyle/>
          <a:p>
            <a:pPr algn="ctr"/>
            <a:r>
              <a:rPr lang="ja-JP" altLang="en-US" b="1"/>
              <a:t>医療と介護の連携の推進（イメージ）</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767054"/>
            <a:ext cx="9529762" cy="93219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これまでの新型コロナウイルス感染症への対応における取組も踏まえ、在宅医療を担う地域の医療機関と介護保険施設等において、実効性のある連携の構築を促進する観点から、介護保険施設等と医療機関の連携に関する要件及び評価等を見直す。また、かかりつけ医と介護支援専門員との連携を強化する観点から、当該連携に関する評価を見直す。</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9" name="テキスト ボックス 28">
            <a:extLst>
              <a:ext uri="{FF2B5EF4-FFF2-40B4-BE49-F238E27FC236}">
                <a16:creationId xmlns:a16="http://schemas.microsoft.com/office/drawing/2014/main" id="{78DDA446-0306-2E85-CDB1-062DF5608B7D}"/>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a:t>
            </a:r>
          </a:p>
        </p:txBody>
      </p:sp>
      <p:sp>
        <p:nvSpPr>
          <p:cNvPr id="40" name="角丸四角形 138">
            <a:extLst>
              <a:ext uri="{FF2B5EF4-FFF2-40B4-BE49-F238E27FC236}">
                <a16:creationId xmlns:a16="http://schemas.microsoft.com/office/drawing/2014/main" id="{B62B0D29-DAE8-3211-F8A9-C66618AC81B7}"/>
              </a:ext>
            </a:extLst>
          </p:cNvPr>
          <p:cNvSpPr/>
          <p:nvPr/>
        </p:nvSpPr>
        <p:spPr>
          <a:xfrm>
            <a:off x="6022845" y="1785432"/>
            <a:ext cx="3792525" cy="3972491"/>
          </a:xfrm>
          <a:prstGeom prst="roundRect">
            <a:avLst>
              <a:gd name="adj" fmla="val 5728"/>
            </a:avLst>
          </a:prstGeom>
          <a:solidFill>
            <a:schemeClr val="accent6">
              <a:lumMod val="20000"/>
              <a:lumOff val="80000"/>
            </a:schemeClr>
          </a:solidFill>
          <a:ln>
            <a:solidFill>
              <a:schemeClr val="accent6">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43" name="テキスト ボックス 42">
            <a:extLst>
              <a:ext uri="{FF2B5EF4-FFF2-40B4-BE49-F238E27FC236}">
                <a16:creationId xmlns:a16="http://schemas.microsoft.com/office/drawing/2014/main" id="{D75351FF-B4BE-4346-F493-4ECDEC0E7088}"/>
              </a:ext>
            </a:extLst>
          </p:cNvPr>
          <p:cNvSpPr txBox="1"/>
          <p:nvPr/>
        </p:nvSpPr>
        <p:spPr>
          <a:xfrm>
            <a:off x="7180229" y="1801873"/>
            <a:ext cx="201121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srgbClr val="006600"/>
                </a:solidFill>
                <a:effectLst/>
                <a:uLnTx/>
                <a:uFillTx/>
                <a:latin typeface="Verdana"/>
                <a:ea typeface="メイリオ"/>
                <a:cs typeface="+mn-cs"/>
              </a:rPr>
              <a:t>介護保険施設等</a:t>
            </a:r>
            <a:endParaRPr kumimoji="1" lang="en-US" altLang="ja-JP" sz="1400" b="1" i="0" u="none" strike="noStrike" kern="1200" cap="none" spc="0" normalizeH="0" baseline="30000" noProof="0">
              <a:ln>
                <a:noFill/>
              </a:ln>
              <a:solidFill>
                <a:srgbClr val="006600"/>
              </a:solidFill>
              <a:effectLst/>
              <a:uLnTx/>
              <a:uFillTx/>
              <a:latin typeface="Verdana"/>
              <a:ea typeface="メイリオ"/>
              <a:cs typeface="+mn-cs"/>
            </a:endParaRPr>
          </a:p>
        </p:txBody>
      </p:sp>
      <p:sp>
        <p:nvSpPr>
          <p:cNvPr id="60" name="テキスト ボックス 59">
            <a:extLst>
              <a:ext uri="{FF2B5EF4-FFF2-40B4-BE49-F238E27FC236}">
                <a16:creationId xmlns:a16="http://schemas.microsoft.com/office/drawing/2014/main" id="{A10D8C42-4471-48A2-31A7-4DB4A01EAF4A}"/>
              </a:ext>
            </a:extLst>
          </p:cNvPr>
          <p:cNvSpPr txBox="1"/>
          <p:nvPr/>
        </p:nvSpPr>
        <p:spPr>
          <a:xfrm>
            <a:off x="6138553" y="2233399"/>
            <a:ext cx="3625514" cy="249391"/>
          </a:xfrm>
          <a:prstGeom prst="rect">
            <a:avLst/>
          </a:prstGeom>
          <a:solidFill>
            <a:schemeClr val="bg1"/>
          </a:solidFill>
          <a:ln w="28575">
            <a:solidFill>
              <a:schemeClr val="accent6">
                <a:lumMod val="75000"/>
              </a:schemeClr>
            </a:solidFill>
          </a:ln>
        </p:spPr>
        <p:txBody>
          <a:bodyPr wrap="square" anchor="t">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協力医療機関等との連携の強化</a:t>
            </a: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3" name="テキスト ボックス 62">
            <a:extLst>
              <a:ext uri="{FF2B5EF4-FFF2-40B4-BE49-F238E27FC236}">
                <a16:creationId xmlns:a16="http://schemas.microsoft.com/office/drawing/2014/main" id="{E57BFB0C-025D-6836-D99C-EA847F3611E3}"/>
              </a:ext>
            </a:extLst>
          </p:cNvPr>
          <p:cNvSpPr txBox="1"/>
          <p:nvPr/>
        </p:nvSpPr>
        <p:spPr>
          <a:xfrm>
            <a:off x="6020116" y="2495306"/>
            <a:ext cx="3838297" cy="3247043"/>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2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200" b="1" i="0" u="none" strike="noStrike" kern="1200" cap="none" spc="0" normalizeH="0" baseline="0" noProof="0">
                <a:ln>
                  <a:noFill/>
                </a:ln>
                <a:solidFill>
                  <a:prstClr val="black"/>
                </a:solidFill>
                <a:effectLst/>
                <a:uLnTx/>
                <a:uFillTx/>
                <a:latin typeface="Verdana"/>
                <a:ea typeface="メイリオ"/>
                <a:cs typeface="+mn-cs"/>
              </a:rPr>
              <a:t>・診療や入院受入れ等を行う体制を確保した協力医療機関を定めることの義務化</a:t>
            </a:r>
            <a:endParaRPr kumimoji="0" lang="en-US" altLang="ja-JP" sz="105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Verdana"/>
                <a:ea typeface="メイリオ"/>
                <a:cs typeface="+mn-cs"/>
              </a:rPr>
              <a:t>　以下の要件を満たす協力医療機関を定めることを義務化</a:t>
            </a:r>
            <a:endParaRPr kumimoji="0" lang="en-US" altLang="ja-JP" sz="9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Verdana"/>
                <a:ea typeface="メイリオ"/>
                <a:cs typeface="+mn-cs"/>
              </a:rPr>
              <a:t>　①入所者の病状が急変した場合等に相談対応を行う体制を常時確保</a:t>
            </a:r>
            <a:endParaRPr kumimoji="0" lang="en-US" altLang="ja-JP" sz="9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Verdana"/>
                <a:ea typeface="メイリオ"/>
                <a:cs typeface="+mn-cs"/>
              </a:rPr>
              <a:t>　②診療の求めがあった場合の診療を行う体制を常時確保</a:t>
            </a:r>
            <a:endParaRPr kumimoji="0" lang="en-US" altLang="ja-JP" sz="9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Verdana"/>
                <a:ea typeface="メイリオ"/>
                <a:cs typeface="+mn-cs"/>
              </a:rPr>
              <a:t>　③入院を要する入所者の入院を原則受け入れる体制の確保</a:t>
            </a:r>
            <a:endParaRPr kumimoji="0" lang="en-US" altLang="ja-JP" sz="900" b="0" i="0" u="none" strike="noStrike" kern="1200" cap="none" spc="0" normalizeH="0" baseline="0" noProof="0">
              <a:ln>
                <a:noFill/>
              </a:ln>
              <a:solidFill>
                <a:prstClr val="black"/>
              </a:solidFill>
              <a:effectLst/>
              <a:uLnTx/>
              <a:uFillTx/>
              <a:latin typeface="Verdana"/>
              <a:ea typeface="メイリオ"/>
              <a:cs typeface="+mn-cs"/>
            </a:endParaRPr>
          </a:p>
          <a:p>
            <a:pPr marL="182563" marR="0" lvl="0" indent="-182563" algn="l" defTabSz="457200" rtl="0" eaLnBrk="1" fontAlgn="auto" latinLnBrk="0" hangingPunct="1">
              <a:lnSpc>
                <a:spcPct val="100000"/>
              </a:lnSpc>
              <a:spcBef>
                <a:spcPts val="0"/>
              </a:spcBef>
              <a:spcAft>
                <a:spcPts val="0"/>
              </a:spcAft>
              <a:buClrTx/>
              <a:buSzTx/>
              <a:buFontTx/>
              <a:buNone/>
              <a:tabLst>
                <a:tab pos="269875" algn="l"/>
              </a:tabLst>
              <a:defRPr/>
            </a:pPr>
            <a:r>
              <a:rPr kumimoji="0" lang="ja-JP" altLang="en-US" sz="900" b="0" i="0" u="none" strike="noStrike" kern="1200" cap="none" spc="0" normalizeH="0" baseline="0" noProof="0">
                <a:ln>
                  <a:noFill/>
                </a:ln>
                <a:solidFill>
                  <a:prstClr val="black"/>
                </a:solidFill>
                <a:effectLst/>
                <a:uLnTx/>
                <a:uFillTx/>
                <a:latin typeface="Verdana"/>
                <a:ea typeface="メイリオ"/>
                <a:cs typeface="+mn-cs"/>
              </a:rPr>
              <a:t>　</a:t>
            </a:r>
            <a:r>
              <a:rPr kumimoji="0" lang="en-US" altLang="ja-JP" sz="900" b="0" i="0" u="none" strike="noStrike" kern="1200" cap="none" spc="0" normalizeH="0" baseline="0" noProof="0">
                <a:ln>
                  <a:noFill/>
                </a:ln>
                <a:solidFill>
                  <a:prstClr val="black"/>
                </a:solidFill>
                <a:effectLst/>
                <a:uLnTx/>
                <a:uFillTx/>
                <a:latin typeface="Verdana"/>
                <a:ea typeface="メイリオ"/>
                <a:cs typeface="+mn-cs"/>
              </a:rPr>
              <a:t>※</a:t>
            </a:r>
            <a:r>
              <a:rPr kumimoji="0" lang="ja-JP" altLang="en-US" sz="900" b="0" i="0" u="none" strike="noStrike" kern="1200" cap="none" spc="0" normalizeH="0" baseline="0" noProof="0">
                <a:ln>
                  <a:noFill/>
                </a:ln>
                <a:solidFill>
                  <a:prstClr val="black"/>
                </a:solidFill>
                <a:effectLst/>
                <a:uLnTx/>
                <a:uFillTx/>
                <a:latin typeface="Verdana"/>
                <a:ea typeface="メイリオ"/>
                <a:cs typeface="+mn-cs"/>
              </a:rPr>
              <a:t>協力医療機関との間で</a:t>
            </a:r>
            <a:r>
              <a:rPr kumimoji="0" lang="en-US" altLang="ja-JP" sz="900" b="0" i="0" u="none" strike="noStrike" kern="1200" cap="none" spc="0" normalizeH="0" baseline="0" noProof="0">
                <a:ln>
                  <a:noFill/>
                </a:ln>
                <a:solidFill>
                  <a:prstClr val="black"/>
                </a:solidFill>
                <a:effectLst/>
                <a:uLnTx/>
                <a:uFillTx/>
                <a:latin typeface="Verdana"/>
                <a:ea typeface="メイリオ"/>
                <a:cs typeface="+mn-cs"/>
              </a:rPr>
              <a:t>1</a:t>
            </a:r>
            <a:r>
              <a:rPr kumimoji="0" lang="ja-JP" altLang="en-US" sz="900" b="0" i="0" u="none" strike="noStrike" kern="1200" cap="none" spc="0" normalizeH="0" baseline="0" noProof="0">
                <a:ln>
                  <a:noFill/>
                </a:ln>
                <a:solidFill>
                  <a:prstClr val="black"/>
                </a:solidFill>
                <a:effectLst/>
                <a:uLnTx/>
                <a:uFillTx/>
                <a:latin typeface="Verdana"/>
                <a:ea typeface="メイリオ"/>
                <a:cs typeface="+mn-cs"/>
              </a:rPr>
              <a:t>年に</a:t>
            </a:r>
            <a:r>
              <a:rPr kumimoji="0" lang="en-US" altLang="ja-JP" sz="900" b="0" i="0" u="none" strike="noStrike" kern="1200" cap="none" spc="0" normalizeH="0" baseline="0" noProof="0">
                <a:ln>
                  <a:noFill/>
                </a:ln>
                <a:solidFill>
                  <a:prstClr val="black"/>
                </a:solidFill>
                <a:effectLst/>
                <a:uLnTx/>
                <a:uFillTx/>
                <a:latin typeface="Verdana"/>
                <a:ea typeface="メイリオ"/>
                <a:cs typeface="+mn-cs"/>
              </a:rPr>
              <a:t>1</a:t>
            </a:r>
            <a:r>
              <a:rPr kumimoji="0" lang="ja-JP" altLang="en-US" sz="900" b="0" i="0" u="none" strike="noStrike" kern="1200" cap="none" spc="0" normalizeH="0" baseline="0" noProof="0">
                <a:ln>
                  <a:noFill/>
                </a:ln>
                <a:solidFill>
                  <a:prstClr val="black"/>
                </a:solidFill>
                <a:effectLst/>
                <a:uLnTx/>
                <a:uFillTx/>
                <a:latin typeface="Verdana"/>
                <a:ea typeface="メイリオ"/>
                <a:cs typeface="+mn-cs"/>
              </a:rPr>
              <a:t>回以上入所者の病状の急変が生じた場合の対応方針について確認</a:t>
            </a:r>
            <a:endParaRPr kumimoji="0" lang="en-US" altLang="ja-JP" sz="900" b="0" i="0" u="none" strike="noStrike" kern="1200" cap="none" spc="0" normalizeH="0" baseline="0" noProof="0">
              <a:ln>
                <a:noFill/>
              </a:ln>
              <a:solidFill>
                <a:prstClr val="black"/>
              </a:solidFill>
              <a:effectLst/>
              <a:uLnTx/>
              <a:uFillTx/>
              <a:latin typeface="Verdana"/>
              <a:ea typeface="メイリオ"/>
              <a:cs typeface="+mn-cs"/>
            </a:endParaRPr>
          </a:p>
          <a:p>
            <a:pPr marL="182563" marR="0" lvl="0" indent="-182563" algn="l" defTabSz="457200" rtl="0" eaLnBrk="1" fontAlgn="auto" latinLnBrk="0" hangingPunct="1">
              <a:lnSpc>
                <a:spcPct val="100000"/>
              </a:lnSpc>
              <a:spcBef>
                <a:spcPts val="0"/>
              </a:spcBef>
              <a:spcAft>
                <a:spcPts val="0"/>
              </a:spcAft>
              <a:buClrTx/>
              <a:buSzTx/>
              <a:buFontTx/>
              <a:buNone/>
              <a:tabLst>
                <a:tab pos="269875" algn="l"/>
              </a:tabLst>
              <a:defRPr/>
            </a:pPr>
            <a:endParaRPr kumimoji="0" lang="en-US" altLang="ja-JP" sz="3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200" b="1" i="0" u="none" strike="noStrike" kern="1200" cap="none" spc="0" normalizeH="0" baseline="0" noProof="0">
                <a:ln>
                  <a:noFill/>
                </a:ln>
                <a:solidFill>
                  <a:prstClr val="black"/>
                </a:solidFill>
                <a:effectLst/>
                <a:uLnTx/>
                <a:uFillTx/>
                <a:latin typeface="Verdana"/>
                <a:ea typeface="メイリオ"/>
                <a:cs typeface="+mn-cs"/>
              </a:rPr>
              <a:t>・協力医療機関連携加算の新設</a:t>
            </a:r>
            <a:endParaRPr kumimoji="0" lang="en-US" altLang="ja-JP" sz="1200" b="1"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Verdana"/>
                <a:ea typeface="メイリオ"/>
                <a:cs typeface="+mn-cs"/>
              </a:rPr>
              <a:t> 　介護保険施設等において、定期的な会議の実施による協力医療機関との連携体制の構築を評価</a:t>
            </a:r>
            <a:endParaRPr kumimoji="0" lang="en-US" altLang="ja-JP" sz="9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endParaRPr kumimoji="0" lang="en-US" altLang="ja-JP" sz="3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200" b="1" i="0" u="none" strike="noStrike" kern="1200" cap="none" spc="0" normalizeH="0" baseline="0" noProof="0">
                <a:ln>
                  <a:noFill/>
                </a:ln>
                <a:solidFill>
                  <a:prstClr val="black"/>
                </a:solidFill>
                <a:effectLst/>
                <a:uLnTx/>
                <a:uFillTx/>
                <a:latin typeface="Verdana"/>
                <a:ea typeface="メイリオ"/>
                <a:cs typeface="+mn-cs"/>
              </a:rPr>
              <a:t>・高齢者施設等感染対策向上加算の新設</a:t>
            </a:r>
            <a:endParaRPr kumimoji="0" lang="en-US" altLang="ja-JP" sz="1200" b="1"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Verdana"/>
                <a:ea typeface="メイリオ"/>
                <a:cs typeface="+mn-cs"/>
              </a:rPr>
              <a:t> 　感染対策向上加算を算定する医療機関等が行う研修に参加すること等や実地指導を受けることを評価</a:t>
            </a:r>
            <a:endParaRPr kumimoji="0" lang="en-US" altLang="ja-JP" sz="9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endParaRPr kumimoji="0" lang="en-US" altLang="ja-JP" sz="3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200" b="1" i="0" u="none" strike="noStrike" kern="1200" cap="none" spc="0" normalizeH="0" baseline="0" noProof="0">
                <a:ln>
                  <a:noFill/>
                </a:ln>
                <a:solidFill>
                  <a:prstClr val="black"/>
                </a:solidFill>
                <a:effectLst/>
                <a:uLnTx/>
                <a:uFillTx/>
                <a:latin typeface="Verdana"/>
                <a:ea typeface="メイリオ"/>
                <a:cs typeface="+mn-cs"/>
              </a:rPr>
              <a:t>・退所時情報提供加算の新設</a:t>
            </a:r>
            <a:endParaRPr kumimoji="0" lang="en-US" altLang="ja-JP" sz="1200" b="1"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Verdana"/>
                <a:ea typeface="メイリオ"/>
                <a:cs typeface="+mn-cs"/>
              </a:rPr>
              <a:t> 　入所者が医療機関へ退所した場合に医療機関に対し、生活支援上の留意点等の情報を提供することを評価</a:t>
            </a:r>
            <a:endParaRPr kumimoji="0" lang="en-US" altLang="ja-JP" sz="9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endParaRPr kumimoji="0" lang="en-US" altLang="ja-JP" sz="3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200" b="1" i="0" u="none" strike="noStrike" kern="1200" cap="none" spc="0" normalizeH="0" baseline="0" noProof="0">
                <a:ln>
                  <a:noFill/>
                </a:ln>
                <a:solidFill>
                  <a:prstClr val="black"/>
                </a:solidFill>
                <a:effectLst/>
                <a:uLnTx/>
                <a:uFillTx/>
                <a:latin typeface="Verdana"/>
                <a:ea typeface="メイリオ"/>
                <a:cs typeface="+mn-cs"/>
              </a:rPr>
              <a:t>・早期退院の受入れの努力義務化</a:t>
            </a:r>
            <a:endParaRPr kumimoji="0" lang="en-US" altLang="ja-JP" sz="1200" b="1"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Verdana"/>
                <a:ea typeface="メイリオ"/>
                <a:cs typeface="+mn-cs"/>
              </a:rPr>
              <a:t> 　退院が可能となった場合の速やかな受入れについて努力義務化</a:t>
            </a:r>
            <a:endParaRPr kumimoji="0" lang="en-US" altLang="ja-JP" sz="9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endParaRPr kumimoji="0" lang="en-US" altLang="ja-JP" sz="200" b="1" i="0" u="none" strike="noStrike" kern="1200" cap="none" spc="0" normalizeH="0" baseline="0" noProof="0">
              <a:ln>
                <a:noFill/>
              </a:ln>
              <a:solidFill>
                <a:prstClr val="black"/>
              </a:solidFill>
              <a:effectLst/>
              <a:uLnTx/>
              <a:uFillTx/>
              <a:latin typeface="Verdana"/>
              <a:ea typeface="メイリオ"/>
              <a:cs typeface="+mn-cs"/>
            </a:endParaRPr>
          </a:p>
        </p:txBody>
      </p:sp>
      <p:sp>
        <p:nvSpPr>
          <p:cNvPr id="3" name="スライド番号プレースホルダ 29">
            <a:extLst>
              <a:ext uri="{FF2B5EF4-FFF2-40B4-BE49-F238E27FC236}">
                <a16:creationId xmlns:a16="http://schemas.microsoft.com/office/drawing/2014/main" id="{B6AED442-4DEA-66FF-430B-CFF143AC812A}"/>
              </a:ext>
            </a:extLst>
          </p:cNvPr>
          <p:cNvSpPr txBox="1">
            <a:spLocks/>
          </p:cNvSpPr>
          <p:nvPr/>
        </p:nvSpPr>
        <p:spPr>
          <a:xfrm>
            <a:off x="7564771" y="6407605"/>
            <a:ext cx="2311400" cy="365125"/>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0B2F95FF-E40F-416C-A809-4854A63BB9D8}" type="slidenum">
              <a:rPr kumimoji="1" lang="ja-JP" altLang="en-US" sz="1800" b="1"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346</a:t>
            </a:fld>
            <a:endParaRPr kumimoji="1" lang="ja-JP" altLang="en-US" sz="18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pic>
        <p:nvPicPr>
          <p:cNvPr id="58" name="Picture 2" descr="介護施設のイラスト">
            <a:extLst>
              <a:ext uri="{FF2B5EF4-FFF2-40B4-BE49-F238E27FC236}">
                <a16:creationId xmlns:a16="http://schemas.microsoft.com/office/drawing/2014/main" id="{A7406CBC-934D-CBE1-90B6-D9E4BB71884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007553" y="1682805"/>
            <a:ext cx="793914" cy="636895"/>
          </a:xfrm>
          <a:prstGeom prst="rect">
            <a:avLst/>
          </a:prstGeom>
          <a:noFill/>
          <a:extLst>
            <a:ext uri="{909E8E84-426E-40DD-AFC4-6F175D3DCCD1}">
              <a14:hiddenFill xmlns:a14="http://schemas.microsoft.com/office/drawing/2010/main">
                <a:solidFill>
                  <a:srgbClr val="FFFFFF"/>
                </a:solidFill>
              </a14:hiddenFill>
            </a:ext>
          </a:extLst>
        </p:spPr>
      </p:pic>
      <p:sp>
        <p:nvSpPr>
          <p:cNvPr id="66" name="テキスト ボックス 65">
            <a:extLst>
              <a:ext uri="{FF2B5EF4-FFF2-40B4-BE49-F238E27FC236}">
                <a16:creationId xmlns:a16="http://schemas.microsoft.com/office/drawing/2014/main" id="{C8589656-88F6-C1F1-B602-14728C23C367}"/>
              </a:ext>
            </a:extLst>
          </p:cNvPr>
          <p:cNvSpPr txBox="1"/>
          <p:nvPr/>
        </p:nvSpPr>
        <p:spPr>
          <a:xfrm>
            <a:off x="-100608" y="1788181"/>
            <a:ext cx="3618771"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srgbClr val="0070C0">
                    <a:lumMod val="50000"/>
                  </a:srgbClr>
                </a:solidFill>
                <a:effectLst/>
                <a:uLnTx/>
                <a:uFillTx/>
                <a:latin typeface="Verdana"/>
                <a:ea typeface="メイリオ"/>
                <a:cs typeface="+mn-cs"/>
              </a:rPr>
              <a:t>介護保険施設等と連携する医療機関</a:t>
            </a:r>
            <a:endParaRPr kumimoji="1" lang="en-US" altLang="ja-JP" sz="1400" b="1" i="0" u="none" strike="noStrike" kern="1200" cap="none" spc="0" normalizeH="0" baseline="0" noProof="0">
              <a:ln>
                <a:noFill/>
              </a:ln>
              <a:solidFill>
                <a:srgbClr val="0070C0">
                  <a:lumMod val="50000"/>
                </a:srgbClr>
              </a:solidFill>
              <a:effectLst/>
              <a:uLnTx/>
              <a:uFillTx/>
              <a:latin typeface="Verdana"/>
              <a:ea typeface="メイリオ"/>
              <a:cs typeface="+mn-cs"/>
            </a:endParaRPr>
          </a:p>
        </p:txBody>
      </p:sp>
      <p:sp>
        <p:nvSpPr>
          <p:cNvPr id="72" name="テキスト ボックス 71">
            <a:extLst>
              <a:ext uri="{FF2B5EF4-FFF2-40B4-BE49-F238E27FC236}">
                <a16:creationId xmlns:a16="http://schemas.microsoft.com/office/drawing/2014/main" id="{9EC3292C-7700-5F33-088F-2F1583F42420}"/>
              </a:ext>
            </a:extLst>
          </p:cNvPr>
          <p:cNvSpPr txBox="1"/>
          <p:nvPr/>
        </p:nvSpPr>
        <p:spPr>
          <a:xfrm>
            <a:off x="150749" y="2232054"/>
            <a:ext cx="3448286" cy="243785"/>
          </a:xfrm>
          <a:prstGeom prst="rect">
            <a:avLst/>
          </a:prstGeom>
          <a:solidFill>
            <a:schemeClr val="bg1"/>
          </a:solidFill>
          <a:ln w="28575">
            <a:solidFill>
              <a:schemeClr val="accent5">
                <a:lumMod val="75000"/>
              </a:schemeClr>
            </a:solidFill>
          </a:ln>
        </p:spPr>
        <p:txBody>
          <a:bodyPr wrap="square" anchor="t">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介護保険施設等との連携の推進</a:t>
            </a: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3" name="テキスト ボックス 72">
            <a:extLst>
              <a:ext uri="{FF2B5EF4-FFF2-40B4-BE49-F238E27FC236}">
                <a16:creationId xmlns:a16="http://schemas.microsoft.com/office/drawing/2014/main" id="{79CFD7A2-B62C-7ADD-B0AD-578E5DFA8607}"/>
              </a:ext>
            </a:extLst>
          </p:cNvPr>
          <p:cNvSpPr txBox="1"/>
          <p:nvPr/>
        </p:nvSpPr>
        <p:spPr>
          <a:xfrm>
            <a:off x="57330" y="2415280"/>
            <a:ext cx="3764495" cy="352404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3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200" b="1" i="0" u="none" strike="noStrike" kern="1200" cap="none" spc="0" normalizeH="0" baseline="0" noProof="0">
                <a:ln>
                  <a:noFill/>
                </a:ln>
                <a:solidFill>
                  <a:prstClr val="black"/>
                </a:solidFill>
                <a:effectLst/>
                <a:uLnTx/>
                <a:uFillTx/>
                <a:latin typeface="Verdana"/>
                <a:ea typeface="メイリオ"/>
                <a:cs typeface="+mn-cs"/>
              </a:rPr>
              <a:t>・介護保険施設等の求めに応じて協力医療機関を担うことが望ましいことを要件化</a:t>
            </a:r>
            <a:endParaRPr kumimoji="0" lang="en-US" altLang="ja-JP" sz="1200" b="1"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Verdana"/>
                <a:ea typeface="メイリオ"/>
                <a:cs typeface="+mn-cs"/>
              </a:rPr>
              <a:t>　在宅療養支援病院、在宅療養後方支援病院、在宅療養支援診療所及び地域包括ケア病棟を有する病院において、要件化</a:t>
            </a:r>
            <a:endParaRPr kumimoji="0" lang="en-US" altLang="ja-JP" sz="4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endParaRPr kumimoji="0" lang="en-US" altLang="ja-JP" sz="3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200" b="1" i="0" u="none" strike="noStrike" kern="1200" cap="none" spc="0" normalizeH="0" baseline="0" noProof="0">
                <a:ln>
                  <a:noFill/>
                </a:ln>
                <a:solidFill>
                  <a:prstClr val="black"/>
                </a:solidFill>
                <a:effectLst/>
                <a:uLnTx/>
                <a:uFillTx/>
                <a:latin typeface="Verdana"/>
                <a:ea typeface="メイリオ"/>
                <a:cs typeface="+mn-cs"/>
              </a:rPr>
              <a:t>・感染症対策向上加算等の専従要件の明確化</a:t>
            </a:r>
            <a:endParaRPr kumimoji="0" lang="en-US" altLang="ja-JP" sz="1200" b="1"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Verdana"/>
                <a:ea typeface="メイリオ"/>
                <a:cs typeface="+mn-cs"/>
              </a:rPr>
              <a:t>　介護保険施設等からの求めに応じて行う専門性に基づく助言が感染対策向上加算等のチームの構成員の専従業務に含まれることを明確化する</a:t>
            </a:r>
            <a:endParaRPr kumimoji="0" lang="en-US" altLang="ja-JP" sz="4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endParaRPr kumimoji="0" lang="en-US" altLang="ja-JP" sz="3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200" b="1" i="0" u="none" strike="noStrike" kern="1200" cap="none" spc="0" normalizeH="0" baseline="0" noProof="0">
                <a:ln>
                  <a:noFill/>
                </a:ln>
                <a:solidFill>
                  <a:prstClr val="black"/>
                </a:solidFill>
                <a:effectLst/>
                <a:uLnTx/>
                <a:uFillTx/>
                <a:latin typeface="Verdana"/>
                <a:ea typeface="メイリオ"/>
                <a:cs typeface="+mn-cs"/>
              </a:rPr>
              <a:t>・介護保険施設等連携往診加算の新設</a:t>
            </a:r>
            <a:endParaRPr kumimoji="0" lang="en-US" altLang="ja-JP" sz="1200" b="1"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Verdana"/>
                <a:ea typeface="メイリオ"/>
                <a:cs typeface="+mn-cs"/>
              </a:rPr>
              <a:t>　入所者の病状の急変時に、介護保険施設等の協力医療機関であって、平時からの連携体制を構築している医療機関の医師が往診を行った場合についての評価</a:t>
            </a:r>
            <a:endParaRPr kumimoji="0" lang="en-US" altLang="ja-JP" sz="9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endParaRPr kumimoji="0" lang="en-US" altLang="ja-JP" sz="4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200" b="1" i="0" u="none" strike="noStrike" kern="1200" cap="none" spc="0" normalizeH="0" baseline="0" noProof="0">
                <a:ln>
                  <a:noFill/>
                </a:ln>
                <a:solidFill>
                  <a:prstClr val="black"/>
                </a:solidFill>
                <a:effectLst/>
                <a:uLnTx/>
                <a:uFillTx/>
                <a:latin typeface="Verdana"/>
                <a:ea typeface="メイリオ"/>
                <a:cs typeface="+mn-cs"/>
              </a:rPr>
              <a:t>・介護保険施設等における医療保険で給付できる医療サービスの範囲の見直し</a:t>
            </a:r>
            <a:endParaRPr kumimoji="0" lang="en-US" altLang="ja-JP" sz="105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Verdana"/>
                <a:ea typeface="メイリオ"/>
                <a:cs typeface="+mn-cs"/>
              </a:rPr>
              <a:t>　高度な薬学的管理を必要とする薬剤を処方した場合の「</a:t>
            </a:r>
            <a:r>
              <a:rPr kumimoji="0" lang="en-US" altLang="ja-JP" sz="900" b="0" i="0" u="none" strike="noStrike" kern="1200" cap="none" spc="0" normalizeH="0" baseline="0" noProof="0">
                <a:ln>
                  <a:noFill/>
                </a:ln>
                <a:solidFill>
                  <a:prstClr val="black"/>
                </a:solidFill>
                <a:effectLst/>
                <a:uLnTx/>
                <a:uFillTx/>
                <a:latin typeface="Verdana"/>
                <a:ea typeface="メイリオ"/>
                <a:cs typeface="+mn-cs"/>
              </a:rPr>
              <a:t>F400 </a:t>
            </a:r>
            <a:r>
              <a:rPr kumimoji="0" lang="ja-JP" altLang="en-US" sz="900" b="0" i="0" u="none" strike="noStrike" kern="1200" cap="none" spc="0" normalizeH="0" baseline="0" noProof="0">
                <a:ln>
                  <a:noFill/>
                </a:ln>
                <a:solidFill>
                  <a:prstClr val="black"/>
                </a:solidFill>
                <a:effectLst/>
                <a:uLnTx/>
                <a:uFillTx/>
                <a:latin typeface="Verdana"/>
                <a:ea typeface="メイリオ"/>
                <a:cs typeface="+mn-cs"/>
              </a:rPr>
              <a:t>処方箋料」を医療保険からの給付とする等の見直し</a:t>
            </a:r>
            <a:endParaRPr kumimoji="0" lang="en-US" altLang="ja-JP" sz="9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endParaRPr kumimoji="0" lang="en-US" altLang="ja-JP" sz="3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200" b="1" i="0" u="none" strike="noStrike" kern="1200" cap="none" spc="0" normalizeH="0" baseline="0" noProof="0">
                <a:ln>
                  <a:noFill/>
                </a:ln>
                <a:solidFill>
                  <a:prstClr val="black"/>
                </a:solidFill>
                <a:effectLst/>
                <a:uLnTx/>
                <a:uFillTx/>
                <a:latin typeface="Verdana"/>
                <a:ea typeface="メイリオ"/>
                <a:cs typeface="+mn-cs"/>
              </a:rPr>
              <a:t>・協力対象施設入所者入院加算の新設</a:t>
            </a:r>
            <a:endParaRPr kumimoji="0" lang="en-US" altLang="ja-JP" sz="105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Verdana"/>
                <a:ea typeface="メイリオ"/>
                <a:cs typeface="+mn-cs"/>
              </a:rPr>
              <a:t>　介護保険施設等の入所者の病状の急変時に、介護保険施設等と平時からの連携体制を構築している保険医療機関の医師が診察を実施した上で、入院の必要性を判断し、入院をさせた場合の評価</a:t>
            </a:r>
            <a:endParaRPr kumimoji="0" lang="en-US" altLang="ja-JP" sz="900" b="0" i="0" u="none" strike="noStrike" kern="1200" cap="none" spc="0" normalizeH="0" baseline="0" noProof="0">
              <a:ln>
                <a:noFill/>
              </a:ln>
              <a:solidFill>
                <a:prstClr val="black"/>
              </a:solidFill>
              <a:effectLst/>
              <a:uLnTx/>
              <a:uFillTx/>
              <a:latin typeface="Verdana"/>
              <a:ea typeface="メイリオ"/>
              <a:cs typeface="+mn-cs"/>
            </a:endParaRPr>
          </a:p>
        </p:txBody>
      </p:sp>
      <p:sp>
        <p:nvSpPr>
          <p:cNvPr id="101" name="矢印: 右 100">
            <a:extLst>
              <a:ext uri="{FF2B5EF4-FFF2-40B4-BE49-F238E27FC236}">
                <a16:creationId xmlns:a16="http://schemas.microsoft.com/office/drawing/2014/main" id="{0807C614-D7AD-B15C-BB77-85742A0DB66C}"/>
              </a:ext>
            </a:extLst>
          </p:cNvPr>
          <p:cNvSpPr/>
          <p:nvPr/>
        </p:nvSpPr>
        <p:spPr>
          <a:xfrm flipH="1">
            <a:off x="3923704" y="3450948"/>
            <a:ext cx="2052000" cy="360000"/>
          </a:xfrm>
          <a:prstGeom prst="rightArrow">
            <a:avLst/>
          </a:prstGeom>
          <a:solidFill>
            <a:schemeClr val="accent6">
              <a:lumMod val="20000"/>
              <a:lumOff val="80000"/>
            </a:scheme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prstClr val="white"/>
              </a:solidFill>
              <a:effectLst/>
              <a:uLnTx/>
              <a:uFillTx/>
              <a:latin typeface="Verdana"/>
              <a:ea typeface="メイリオ"/>
              <a:cs typeface="+mn-cs"/>
            </a:endParaRPr>
          </a:p>
        </p:txBody>
      </p:sp>
      <p:sp>
        <p:nvSpPr>
          <p:cNvPr id="102" name="正方形/長方形 101">
            <a:extLst>
              <a:ext uri="{FF2B5EF4-FFF2-40B4-BE49-F238E27FC236}">
                <a16:creationId xmlns:a16="http://schemas.microsoft.com/office/drawing/2014/main" id="{A27E522D-5AEC-944E-EA6F-788B872F95F0}"/>
              </a:ext>
            </a:extLst>
          </p:cNvPr>
          <p:cNvSpPr/>
          <p:nvPr/>
        </p:nvSpPr>
        <p:spPr>
          <a:xfrm>
            <a:off x="3615580" y="3554943"/>
            <a:ext cx="2742631" cy="188637"/>
          </a:xfrm>
          <a:prstGeom prst="rect">
            <a:avLst/>
          </a:prstGeom>
          <a:noFill/>
          <a:ln w="25400" cap="flat" cmpd="sng" algn="ctr">
            <a:noFill/>
            <a:prstDash val="solid"/>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altLang="ja-JP" sz="10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(2)</a:t>
            </a:r>
            <a:r>
              <a:rPr kumimoji="0" lang="ja-JP" altLang="en-US" sz="10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急変時の電話相談・診療の求め</a:t>
            </a:r>
            <a:endParaRPr kumimoji="0" lang="en-US" altLang="ja-JP" sz="1000" b="0" i="0" u="none" strike="noStrike" kern="0" cap="none" spc="0" normalizeH="0" baseline="0" noProof="0">
              <a:ln>
                <a:noFill/>
              </a:ln>
              <a:solidFill>
                <a:prstClr val="black"/>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03" name="矢印: 右 102">
            <a:extLst>
              <a:ext uri="{FF2B5EF4-FFF2-40B4-BE49-F238E27FC236}">
                <a16:creationId xmlns:a16="http://schemas.microsoft.com/office/drawing/2014/main" id="{78B2A5EF-20E4-EE26-B177-454A57796EAD}"/>
              </a:ext>
            </a:extLst>
          </p:cNvPr>
          <p:cNvSpPr/>
          <p:nvPr/>
        </p:nvSpPr>
        <p:spPr>
          <a:xfrm rot="10800000" flipH="1">
            <a:off x="3924000" y="3722625"/>
            <a:ext cx="2052000" cy="360000"/>
          </a:xfrm>
          <a:prstGeom prst="rightArrow">
            <a:avLst/>
          </a:prstGeom>
          <a:solidFill>
            <a:schemeClr val="accent1">
              <a:lumMod val="20000"/>
              <a:lumOff val="80000"/>
            </a:scheme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600" b="0" i="0" u="none" strike="noStrike" kern="0" cap="none" spc="0" normalizeH="0" baseline="0" noProof="0">
              <a:ln>
                <a:noFill/>
              </a:ln>
              <a:solidFill>
                <a:prstClr val="white"/>
              </a:solidFill>
              <a:effectLst/>
              <a:uLnTx/>
              <a:uFillTx/>
              <a:latin typeface="Verdana"/>
              <a:ea typeface="メイリオ"/>
              <a:cs typeface="+mn-cs"/>
            </a:endParaRPr>
          </a:p>
        </p:txBody>
      </p:sp>
      <p:sp>
        <p:nvSpPr>
          <p:cNvPr id="104" name="正方形/長方形 103">
            <a:extLst>
              <a:ext uri="{FF2B5EF4-FFF2-40B4-BE49-F238E27FC236}">
                <a16:creationId xmlns:a16="http://schemas.microsoft.com/office/drawing/2014/main" id="{18187F5E-1C7D-4996-D8C7-1DDC40DAFE9F}"/>
              </a:ext>
            </a:extLst>
          </p:cNvPr>
          <p:cNvSpPr/>
          <p:nvPr/>
        </p:nvSpPr>
        <p:spPr>
          <a:xfrm>
            <a:off x="4039760" y="3836349"/>
            <a:ext cx="1720314" cy="171310"/>
          </a:xfrm>
          <a:prstGeom prst="rect">
            <a:avLst/>
          </a:prstGeom>
          <a:noFill/>
          <a:ln w="25400" cap="flat" cmpd="sng" algn="ctr">
            <a:noFill/>
            <a:prstDash val="solid"/>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altLang="ja-JP" sz="10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(3)</a:t>
            </a:r>
            <a:r>
              <a:rPr kumimoji="0" lang="ja-JP" altLang="en-US" sz="10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相談対応・医療提供</a:t>
            </a:r>
            <a:endParaRPr kumimoji="0" lang="en-US" altLang="ja-JP" sz="10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06" name="矢印: 右 105">
            <a:extLst>
              <a:ext uri="{FF2B5EF4-FFF2-40B4-BE49-F238E27FC236}">
                <a16:creationId xmlns:a16="http://schemas.microsoft.com/office/drawing/2014/main" id="{85DB376F-6F44-2B69-392B-4A0A32E83CC1}"/>
              </a:ext>
            </a:extLst>
          </p:cNvPr>
          <p:cNvSpPr/>
          <p:nvPr/>
        </p:nvSpPr>
        <p:spPr>
          <a:xfrm flipH="1">
            <a:off x="3925193" y="4572000"/>
            <a:ext cx="1980000" cy="360000"/>
          </a:xfrm>
          <a:prstGeom prst="rightArrow">
            <a:avLst/>
          </a:prstGeom>
          <a:solidFill>
            <a:schemeClr val="accent6">
              <a:lumMod val="20000"/>
              <a:lumOff val="80000"/>
            </a:scheme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600" b="0" i="0" u="none" strike="noStrike" kern="0" cap="none" spc="0" normalizeH="0" baseline="0" noProof="0">
              <a:ln>
                <a:noFill/>
              </a:ln>
              <a:solidFill>
                <a:prstClr val="white"/>
              </a:solidFill>
              <a:effectLst/>
              <a:uLnTx/>
              <a:uFillTx/>
              <a:latin typeface="Verdana"/>
              <a:ea typeface="メイリオ"/>
              <a:cs typeface="+mn-cs"/>
            </a:endParaRPr>
          </a:p>
        </p:txBody>
      </p:sp>
      <p:sp>
        <p:nvSpPr>
          <p:cNvPr id="107" name="正方形/長方形 106">
            <a:extLst>
              <a:ext uri="{FF2B5EF4-FFF2-40B4-BE49-F238E27FC236}">
                <a16:creationId xmlns:a16="http://schemas.microsoft.com/office/drawing/2014/main" id="{79662911-150C-B1B7-5911-583EAA93EFFC}"/>
              </a:ext>
            </a:extLst>
          </p:cNvPr>
          <p:cNvSpPr/>
          <p:nvPr/>
        </p:nvSpPr>
        <p:spPr>
          <a:xfrm>
            <a:off x="4367113" y="4673862"/>
            <a:ext cx="1065605" cy="188297"/>
          </a:xfrm>
          <a:prstGeom prst="rect">
            <a:avLst/>
          </a:prstGeom>
          <a:noFill/>
          <a:ln w="25400" cap="flat" cmpd="sng" algn="ctr">
            <a:noFill/>
            <a:prstDash val="solid"/>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altLang="ja-JP" sz="10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(4)</a:t>
            </a:r>
            <a:r>
              <a:rPr kumimoji="0" lang="ja-JP" altLang="en-US" sz="10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入院調整</a:t>
            </a:r>
            <a:endParaRPr kumimoji="0" lang="en-US" altLang="ja-JP" sz="10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08" name="矢印: 右 107">
            <a:extLst>
              <a:ext uri="{FF2B5EF4-FFF2-40B4-BE49-F238E27FC236}">
                <a16:creationId xmlns:a16="http://schemas.microsoft.com/office/drawing/2014/main" id="{14FB7064-CD0E-2DA9-48BD-77D395BEEE51}"/>
              </a:ext>
            </a:extLst>
          </p:cNvPr>
          <p:cNvSpPr/>
          <p:nvPr/>
        </p:nvSpPr>
        <p:spPr>
          <a:xfrm rot="10800000" flipH="1">
            <a:off x="3924000" y="5292638"/>
            <a:ext cx="1980000" cy="360000"/>
          </a:xfrm>
          <a:prstGeom prst="rightArrow">
            <a:avLst/>
          </a:prstGeom>
          <a:solidFill>
            <a:schemeClr val="accent1">
              <a:lumMod val="20000"/>
              <a:lumOff val="80000"/>
            </a:scheme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600" b="0" i="0" u="none" strike="noStrike" kern="0" cap="none" spc="0" normalizeH="0" baseline="0" noProof="0">
              <a:ln>
                <a:noFill/>
              </a:ln>
              <a:solidFill>
                <a:prstClr val="white"/>
              </a:solidFill>
              <a:effectLst/>
              <a:uLnTx/>
              <a:uFillTx/>
              <a:latin typeface="Verdana"/>
              <a:ea typeface="メイリオ"/>
              <a:cs typeface="+mn-cs"/>
            </a:endParaRPr>
          </a:p>
        </p:txBody>
      </p:sp>
      <p:sp>
        <p:nvSpPr>
          <p:cNvPr id="109" name="正方形/長方形 108">
            <a:extLst>
              <a:ext uri="{FF2B5EF4-FFF2-40B4-BE49-F238E27FC236}">
                <a16:creationId xmlns:a16="http://schemas.microsoft.com/office/drawing/2014/main" id="{C2301520-7830-0A12-4300-CD40D1840CF8}"/>
              </a:ext>
            </a:extLst>
          </p:cNvPr>
          <p:cNvSpPr/>
          <p:nvPr/>
        </p:nvSpPr>
        <p:spPr>
          <a:xfrm>
            <a:off x="4296697" y="5412815"/>
            <a:ext cx="1250863" cy="163037"/>
          </a:xfrm>
          <a:prstGeom prst="rect">
            <a:avLst/>
          </a:prstGeom>
          <a:noFill/>
          <a:ln w="25400" cap="flat" cmpd="sng" algn="ctr">
            <a:noFill/>
            <a:prstDash val="solid"/>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altLang="ja-JP" sz="10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(5)</a:t>
            </a:r>
            <a:r>
              <a:rPr kumimoji="0" lang="ja-JP" altLang="en-US" sz="10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早期退院</a:t>
            </a:r>
            <a:endParaRPr kumimoji="0" lang="en-US" altLang="ja-JP" sz="10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11" name="矢印: 左右 110">
            <a:extLst>
              <a:ext uri="{FF2B5EF4-FFF2-40B4-BE49-F238E27FC236}">
                <a16:creationId xmlns:a16="http://schemas.microsoft.com/office/drawing/2014/main" id="{60527752-4540-30DB-6229-440574B61FAB}"/>
              </a:ext>
            </a:extLst>
          </p:cNvPr>
          <p:cNvSpPr/>
          <p:nvPr/>
        </p:nvSpPr>
        <p:spPr>
          <a:xfrm>
            <a:off x="3995638" y="1960706"/>
            <a:ext cx="1926780" cy="524238"/>
          </a:xfrm>
          <a:prstGeom prst="leftRightArrow">
            <a:avLst>
              <a:gd name="adj1" fmla="val 50000"/>
              <a:gd name="adj2" fmla="val 21169"/>
            </a:avLst>
          </a:prstGeom>
          <a:solidFill>
            <a:srgbClr val="FFF2CC">
              <a:alpha val="69804"/>
            </a:srgbClr>
          </a:solidFill>
          <a:ln w="25400" cap="flat" cmpd="sng" algn="ctr">
            <a:noFill/>
            <a:prstDash val="solid"/>
          </a:ln>
          <a:effectLst/>
        </p:spPr>
        <p:txBody>
          <a:bodyPr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prstClr val="white"/>
              </a:solidFill>
              <a:effectLst/>
              <a:uLnTx/>
              <a:uFillTx/>
              <a:latin typeface="Verdana"/>
              <a:ea typeface="メイリオ"/>
              <a:cs typeface="+mn-cs"/>
            </a:endParaRPr>
          </a:p>
        </p:txBody>
      </p:sp>
      <p:sp>
        <p:nvSpPr>
          <p:cNvPr id="113" name="正方形/長方形 112">
            <a:extLst>
              <a:ext uri="{FF2B5EF4-FFF2-40B4-BE49-F238E27FC236}">
                <a16:creationId xmlns:a16="http://schemas.microsoft.com/office/drawing/2014/main" id="{5774BEC7-D7B2-C538-8BB0-FAC0C3D7C28E}"/>
              </a:ext>
            </a:extLst>
          </p:cNvPr>
          <p:cNvSpPr/>
          <p:nvPr/>
        </p:nvSpPr>
        <p:spPr>
          <a:xfrm>
            <a:off x="3850192" y="2167316"/>
            <a:ext cx="2247170" cy="175659"/>
          </a:xfrm>
          <a:prstGeom prst="rect">
            <a:avLst/>
          </a:prstGeom>
          <a:noFill/>
          <a:ln w="25400" cap="flat" cmpd="sng" algn="ctr">
            <a:noFill/>
            <a:prstDash val="solid"/>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altLang="ja-JP" sz="10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(1)</a:t>
            </a:r>
            <a:r>
              <a:rPr kumimoji="0" lang="ja-JP" altLang="en-US" sz="10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平時からの連携</a:t>
            </a:r>
            <a:endParaRPr kumimoji="0" lang="en-US" altLang="ja-JP" sz="10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altLang="ja-JP" sz="7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a:t>
            </a:r>
            <a:r>
              <a:rPr kumimoji="0" lang="ja-JP" altLang="en-US" sz="7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カンファレンス等による入所者の情報の共有等</a:t>
            </a:r>
            <a:r>
              <a:rPr kumimoji="0" lang="en-US" altLang="ja-JP" sz="7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a:t>
            </a:r>
          </a:p>
        </p:txBody>
      </p:sp>
      <p:sp>
        <p:nvSpPr>
          <p:cNvPr id="123" name="テキスト ボックス 122">
            <a:extLst>
              <a:ext uri="{FF2B5EF4-FFF2-40B4-BE49-F238E27FC236}">
                <a16:creationId xmlns:a16="http://schemas.microsoft.com/office/drawing/2014/main" id="{81237AFB-2510-1873-E675-8D782EEBFB09}"/>
              </a:ext>
            </a:extLst>
          </p:cNvPr>
          <p:cNvSpPr txBox="1"/>
          <p:nvPr/>
        </p:nvSpPr>
        <p:spPr>
          <a:xfrm>
            <a:off x="3970087" y="4010610"/>
            <a:ext cx="1897823" cy="707886"/>
          </a:xfrm>
          <a:prstGeom prst="rect">
            <a:avLst/>
          </a:prstGeom>
          <a:noFill/>
        </p:spPr>
        <p:txBody>
          <a:bodyPr wrap="square" rtlCol="0">
            <a:spAutoFit/>
          </a:bodyPr>
          <a:lstStyle/>
          <a:p>
            <a:pPr marL="87313" marR="0" lvl="0" indent="-87313" algn="l" defTabSz="4572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srgbClr val="0070C0"/>
                </a:solidFill>
                <a:effectLst/>
                <a:uLnTx/>
                <a:uFillTx/>
                <a:latin typeface="Verdana"/>
                <a:ea typeface="メイリオ"/>
                <a:cs typeface="+mn-cs"/>
              </a:rPr>
              <a:t>●介護保険施設等連携往診加算の新設</a:t>
            </a:r>
            <a:endParaRPr kumimoji="1" lang="en-US" altLang="ja-JP" sz="1000" b="1" i="0" u="none" strike="noStrike" kern="1200" cap="none" spc="0" normalizeH="0" baseline="0" noProof="0">
              <a:ln>
                <a:noFill/>
              </a:ln>
              <a:solidFill>
                <a:srgbClr val="0070C0"/>
              </a:solidFill>
              <a:effectLst/>
              <a:uLnTx/>
              <a:uFillTx/>
              <a:latin typeface="Verdana"/>
              <a:ea typeface="メイリオ"/>
              <a:cs typeface="+mn-cs"/>
            </a:endParaRPr>
          </a:p>
          <a:p>
            <a:pPr marL="87313" marR="0" lvl="0" indent="-87313" algn="l" defTabSz="4572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srgbClr val="0070C0"/>
                </a:solidFill>
                <a:effectLst/>
                <a:uLnTx/>
                <a:uFillTx/>
                <a:latin typeface="Verdana"/>
                <a:ea typeface="メイリオ"/>
                <a:cs typeface="+mn-cs"/>
              </a:rPr>
              <a:t>●医療保険で給付できる医療サービスの範囲の見直し</a:t>
            </a:r>
            <a:endParaRPr kumimoji="1" lang="en-US" altLang="ja-JP" sz="1000" b="1" i="0" u="none" strike="noStrike" kern="1200" cap="none" spc="0" normalizeH="0" baseline="0" noProof="0">
              <a:ln>
                <a:noFill/>
              </a:ln>
              <a:solidFill>
                <a:srgbClr val="0070C0"/>
              </a:solidFill>
              <a:effectLst/>
              <a:uLnTx/>
              <a:uFillTx/>
              <a:latin typeface="Verdana"/>
              <a:ea typeface="メイリオ"/>
              <a:cs typeface="+mn-cs"/>
            </a:endParaRPr>
          </a:p>
        </p:txBody>
      </p:sp>
      <p:sp>
        <p:nvSpPr>
          <p:cNvPr id="124" name="テキスト ボックス 123">
            <a:extLst>
              <a:ext uri="{FF2B5EF4-FFF2-40B4-BE49-F238E27FC236}">
                <a16:creationId xmlns:a16="http://schemas.microsoft.com/office/drawing/2014/main" id="{E0FBF118-62E5-ADA8-EDB6-63D28B941B21}"/>
              </a:ext>
            </a:extLst>
          </p:cNvPr>
          <p:cNvSpPr txBox="1"/>
          <p:nvPr/>
        </p:nvSpPr>
        <p:spPr>
          <a:xfrm>
            <a:off x="3971185" y="4833295"/>
            <a:ext cx="1984631" cy="553998"/>
          </a:xfrm>
          <a:prstGeom prst="rect">
            <a:avLst/>
          </a:prstGeom>
          <a:noFill/>
        </p:spPr>
        <p:txBody>
          <a:bodyPr wrap="square" rtlCol="0">
            <a:spAutoFit/>
          </a:bodyPr>
          <a:lstStyle/>
          <a:p>
            <a:pPr marL="87313" marR="0" lvl="0" indent="-87313" algn="l" defTabSz="4572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srgbClr val="0070C0"/>
                </a:solidFill>
                <a:effectLst/>
                <a:uLnTx/>
                <a:uFillTx/>
                <a:latin typeface="Verdana"/>
                <a:ea typeface="メイリオ"/>
                <a:cs typeface="+mn-cs"/>
              </a:rPr>
              <a:t>●協力対象施設入所者入院加算の新設</a:t>
            </a:r>
            <a:endParaRPr kumimoji="1" lang="en-US" altLang="ja-JP" sz="1000" b="1" i="0" u="none" strike="noStrike" kern="1200" cap="none" spc="0" normalizeH="0" baseline="0" noProof="0">
              <a:ln>
                <a:noFill/>
              </a:ln>
              <a:solidFill>
                <a:srgbClr val="0070C0"/>
              </a:solidFill>
              <a:effectLst/>
              <a:uLnTx/>
              <a:uFillTx/>
              <a:latin typeface="Verdana"/>
              <a:ea typeface="メイリオ"/>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srgbClr val="70AD47">
                    <a:lumMod val="50000"/>
                  </a:srgbClr>
                </a:solidFill>
                <a:effectLst/>
                <a:uLnTx/>
                <a:uFillTx/>
                <a:latin typeface="Verdana"/>
                <a:ea typeface="メイリオ"/>
                <a:cs typeface="+mn-cs"/>
              </a:rPr>
              <a:t>■退所時情報提供加算の見直し</a:t>
            </a:r>
            <a:endParaRPr kumimoji="1" lang="en-US" altLang="ja-JP" sz="1000" b="1" i="0" u="none" strike="noStrike" kern="1200" cap="none" spc="0" normalizeH="0" baseline="0" noProof="0">
              <a:ln>
                <a:noFill/>
              </a:ln>
              <a:solidFill>
                <a:srgbClr val="70AD47">
                  <a:lumMod val="50000"/>
                </a:srgbClr>
              </a:solidFill>
              <a:effectLst/>
              <a:uLnTx/>
              <a:uFillTx/>
              <a:latin typeface="Verdana"/>
              <a:ea typeface="メイリオ"/>
              <a:cs typeface="+mn-cs"/>
            </a:endParaRPr>
          </a:p>
        </p:txBody>
      </p:sp>
      <p:sp>
        <p:nvSpPr>
          <p:cNvPr id="125" name="テキスト ボックス 124">
            <a:extLst>
              <a:ext uri="{FF2B5EF4-FFF2-40B4-BE49-F238E27FC236}">
                <a16:creationId xmlns:a16="http://schemas.microsoft.com/office/drawing/2014/main" id="{DCF5D455-B38C-740E-66F3-D189CAFB99C6}"/>
              </a:ext>
            </a:extLst>
          </p:cNvPr>
          <p:cNvSpPr txBox="1"/>
          <p:nvPr/>
        </p:nvSpPr>
        <p:spPr>
          <a:xfrm>
            <a:off x="3978440" y="5572471"/>
            <a:ext cx="1968695" cy="400110"/>
          </a:xfrm>
          <a:prstGeom prst="rect">
            <a:avLst/>
          </a:prstGeom>
          <a:noFill/>
        </p:spPr>
        <p:txBody>
          <a:bodyPr wrap="square" rtlCol="0">
            <a:spAutoFit/>
          </a:bodyPr>
          <a:lstStyle/>
          <a:p>
            <a:pPr marL="87313" marR="0" lvl="0" indent="-87313" algn="l" defTabSz="4572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srgbClr val="70AD47">
                    <a:lumMod val="50000"/>
                  </a:srgbClr>
                </a:solidFill>
                <a:effectLst/>
                <a:uLnTx/>
                <a:uFillTx/>
                <a:latin typeface="Verdana"/>
                <a:ea typeface="メイリオ"/>
                <a:cs typeface="+mn-cs"/>
              </a:rPr>
              <a:t>■退院が可能となった場合の速やかな受入れの努力義務化</a:t>
            </a:r>
            <a:endParaRPr kumimoji="1" lang="en-US" altLang="ja-JP" sz="1000" b="1" i="0" u="none" strike="noStrike" kern="1200" cap="none" spc="0" normalizeH="0" baseline="0" noProof="0">
              <a:ln>
                <a:noFill/>
              </a:ln>
              <a:solidFill>
                <a:srgbClr val="70AD47">
                  <a:lumMod val="50000"/>
                </a:srgbClr>
              </a:solidFill>
              <a:effectLst/>
              <a:uLnTx/>
              <a:uFillTx/>
              <a:latin typeface="Verdana"/>
              <a:ea typeface="メイリオ"/>
              <a:cs typeface="+mn-cs"/>
            </a:endParaRPr>
          </a:p>
        </p:txBody>
      </p:sp>
      <p:pic>
        <p:nvPicPr>
          <p:cNvPr id="4" name="Picture 16" descr="白衣姿の人のイラスト（高齢男性）">
            <a:extLst>
              <a:ext uri="{FF2B5EF4-FFF2-40B4-BE49-F238E27FC236}">
                <a16:creationId xmlns:a16="http://schemas.microsoft.com/office/drawing/2014/main" id="{FB4F801F-E890-A70D-2891-3EB09E78892A}"/>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013119" y="1706648"/>
            <a:ext cx="309322" cy="578945"/>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2" descr="画像のプレビュー">
            <a:extLst>
              <a:ext uri="{FF2B5EF4-FFF2-40B4-BE49-F238E27FC236}">
                <a16:creationId xmlns:a16="http://schemas.microsoft.com/office/drawing/2014/main" id="{C4B0A98A-5F62-F605-845D-64F59C50982E}"/>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279747" y="1688324"/>
            <a:ext cx="345343" cy="596752"/>
          </a:xfrm>
          <a:prstGeom prst="rect">
            <a:avLst/>
          </a:prstGeom>
          <a:noFill/>
          <a:extLst>
            <a:ext uri="{909E8E84-426E-40DD-AFC4-6F175D3DCCD1}">
              <a14:hiddenFill xmlns:a14="http://schemas.microsoft.com/office/drawing/2010/main">
                <a:solidFill>
                  <a:srgbClr val="FFFFFF"/>
                </a:solidFill>
              </a14:hiddenFill>
            </a:ext>
          </a:extLst>
        </p:spPr>
      </p:pic>
      <p:sp>
        <p:nvSpPr>
          <p:cNvPr id="64" name="テキスト ボックス 63">
            <a:extLst>
              <a:ext uri="{FF2B5EF4-FFF2-40B4-BE49-F238E27FC236}">
                <a16:creationId xmlns:a16="http://schemas.microsoft.com/office/drawing/2014/main" id="{237705EF-51F6-5AB1-5178-E435FCAA10B6}"/>
              </a:ext>
            </a:extLst>
          </p:cNvPr>
          <p:cNvSpPr txBox="1"/>
          <p:nvPr/>
        </p:nvSpPr>
        <p:spPr>
          <a:xfrm>
            <a:off x="6733499" y="2062216"/>
            <a:ext cx="2260151" cy="235962"/>
          </a:xfrm>
          <a:prstGeom prst="rect">
            <a:avLst/>
          </a:prstGeom>
          <a:noFill/>
        </p:spPr>
        <p:txBody>
          <a:bodyPr wrap="square" rtlCol="0">
            <a:spAutoFit/>
          </a:bodyPr>
          <a:lstStyle/>
          <a:p>
            <a:pPr marL="182563" marR="0" lvl="0" indent="-182563" algn="ctr" defTabSz="4572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30000" noProof="0">
                <a:ln>
                  <a:noFill/>
                </a:ln>
                <a:solidFill>
                  <a:srgbClr val="006600"/>
                </a:solidFill>
                <a:effectLst/>
                <a:uLnTx/>
                <a:uFillTx/>
                <a:latin typeface="Verdana"/>
                <a:ea typeface="メイリオ"/>
                <a:cs typeface="+mn-cs"/>
              </a:rPr>
              <a:t>【</a:t>
            </a:r>
            <a:r>
              <a:rPr kumimoji="1" lang="ja-JP" altLang="en-US" sz="1400" b="1" i="0" u="none" strike="noStrike" kern="1200" cap="none" spc="0" normalizeH="0" baseline="30000" noProof="0">
                <a:ln>
                  <a:noFill/>
                </a:ln>
                <a:solidFill>
                  <a:srgbClr val="006600"/>
                </a:solidFill>
                <a:effectLst/>
                <a:uLnTx/>
                <a:uFillTx/>
                <a:latin typeface="Verdana"/>
                <a:ea typeface="メイリオ"/>
                <a:cs typeface="+mn-cs"/>
              </a:rPr>
              <a:t>特養・老健・介護医療院</a:t>
            </a:r>
            <a:r>
              <a:rPr kumimoji="1" lang="en-US" altLang="ja-JP" sz="1400" b="1" i="0" u="none" strike="noStrike" kern="1200" cap="none" spc="0" normalizeH="0" baseline="30000" noProof="0">
                <a:ln>
                  <a:noFill/>
                </a:ln>
                <a:solidFill>
                  <a:srgbClr val="006600"/>
                </a:solidFill>
                <a:effectLst/>
                <a:uLnTx/>
                <a:uFillTx/>
                <a:latin typeface="Verdana"/>
                <a:ea typeface="メイリオ"/>
                <a:cs typeface="+mn-cs"/>
              </a:rPr>
              <a:t>】</a:t>
            </a:r>
            <a:endParaRPr kumimoji="1" lang="en-US" altLang="ja-JP" sz="2000" b="1" i="0" u="none" strike="noStrike" kern="1200" cap="none" spc="0" normalizeH="0" baseline="30000" noProof="0">
              <a:ln>
                <a:noFill/>
              </a:ln>
              <a:solidFill>
                <a:srgbClr val="006600"/>
              </a:solidFill>
              <a:effectLst/>
              <a:uLnTx/>
              <a:uFillTx/>
              <a:latin typeface="Verdana"/>
              <a:ea typeface="メイリオ"/>
              <a:cs typeface="+mn-cs"/>
            </a:endParaRPr>
          </a:p>
        </p:txBody>
      </p:sp>
      <p:sp>
        <p:nvSpPr>
          <p:cNvPr id="7" name="角丸四角形 138">
            <a:extLst>
              <a:ext uri="{FF2B5EF4-FFF2-40B4-BE49-F238E27FC236}">
                <a16:creationId xmlns:a16="http://schemas.microsoft.com/office/drawing/2014/main" id="{28E376DC-61CF-C73D-D490-B4E539373D00}"/>
              </a:ext>
            </a:extLst>
          </p:cNvPr>
          <p:cNvSpPr/>
          <p:nvPr/>
        </p:nvSpPr>
        <p:spPr>
          <a:xfrm>
            <a:off x="67390" y="5813562"/>
            <a:ext cx="3792525" cy="967561"/>
          </a:xfrm>
          <a:prstGeom prst="roundRect">
            <a:avLst>
              <a:gd name="adj" fmla="val 5728"/>
            </a:avLst>
          </a:prstGeom>
          <a:solidFill>
            <a:srgbClr val="E1EDFF"/>
          </a:solidFill>
          <a:ln>
            <a:solidFill>
              <a:schemeClr val="accent1">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9" name="テキスト ボックス 8">
            <a:extLst>
              <a:ext uri="{FF2B5EF4-FFF2-40B4-BE49-F238E27FC236}">
                <a16:creationId xmlns:a16="http://schemas.microsoft.com/office/drawing/2014/main" id="{472470D1-B4B1-D642-74A3-721B9B980881}"/>
              </a:ext>
            </a:extLst>
          </p:cNvPr>
          <p:cNvSpPr txBox="1"/>
          <p:nvPr/>
        </p:nvSpPr>
        <p:spPr>
          <a:xfrm>
            <a:off x="112571" y="5799845"/>
            <a:ext cx="3740971"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srgbClr val="0070C0">
                    <a:lumMod val="50000"/>
                  </a:srgbClr>
                </a:solidFill>
                <a:effectLst/>
                <a:uLnTx/>
                <a:uFillTx/>
                <a:latin typeface="Verdana"/>
                <a:ea typeface="メイリオ"/>
                <a:cs typeface="+mn-cs"/>
              </a:rPr>
              <a:t>地域包括診療料等を算定する医療機関</a:t>
            </a:r>
            <a:endParaRPr kumimoji="1" lang="en-US" altLang="ja-JP" sz="1400" b="1" i="0" u="none" strike="noStrike" kern="1200" cap="none" spc="0" normalizeH="0" baseline="0" noProof="0">
              <a:ln>
                <a:noFill/>
              </a:ln>
              <a:solidFill>
                <a:srgbClr val="0070C0">
                  <a:lumMod val="50000"/>
                </a:srgbClr>
              </a:solidFill>
              <a:effectLst/>
              <a:uLnTx/>
              <a:uFillTx/>
              <a:latin typeface="Verdana"/>
              <a:ea typeface="メイリオ"/>
              <a:cs typeface="+mn-cs"/>
            </a:endParaRPr>
          </a:p>
        </p:txBody>
      </p:sp>
      <p:sp>
        <p:nvSpPr>
          <p:cNvPr id="10" name="角丸四角形 138">
            <a:extLst>
              <a:ext uri="{FF2B5EF4-FFF2-40B4-BE49-F238E27FC236}">
                <a16:creationId xmlns:a16="http://schemas.microsoft.com/office/drawing/2014/main" id="{28F53C2B-7C46-B1F8-CD4A-7C3F524CC47A}"/>
              </a:ext>
            </a:extLst>
          </p:cNvPr>
          <p:cNvSpPr/>
          <p:nvPr/>
        </p:nvSpPr>
        <p:spPr>
          <a:xfrm>
            <a:off x="5998887" y="5813562"/>
            <a:ext cx="3792525" cy="1014806"/>
          </a:xfrm>
          <a:prstGeom prst="roundRect">
            <a:avLst>
              <a:gd name="adj" fmla="val 5728"/>
            </a:avLst>
          </a:prstGeom>
          <a:solidFill>
            <a:schemeClr val="accent6">
              <a:lumMod val="20000"/>
              <a:lumOff val="80000"/>
            </a:schemeClr>
          </a:solidFill>
          <a:ln>
            <a:solidFill>
              <a:schemeClr val="accent6">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1" name="テキスト ボックス 10">
            <a:extLst>
              <a:ext uri="{FF2B5EF4-FFF2-40B4-BE49-F238E27FC236}">
                <a16:creationId xmlns:a16="http://schemas.microsoft.com/office/drawing/2014/main" id="{C18EFDC5-0A89-8866-3621-1DF9DC4F734C}"/>
              </a:ext>
            </a:extLst>
          </p:cNvPr>
          <p:cNvSpPr txBox="1"/>
          <p:nvPr/>
        </p:nvSpPr>
        <p:spPr>
          <a:xfrm>
            <a:off x="6933658" y="5794344"/>
            <a:ext cx="2011212"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srgbClr val="006600"/>
                </a:solidFill>
                <a:effectLst/>
                <a:uLnTx/>
                <a:uFillTx/>
                <a:latin typeface="Verdana"/>
                <a:ea typeface="メイリオ"/>
                <a:cs typeface="+mn-cs"/>
              </a:rPr>
              <a:t>居宅介護支援事業所</a:t>
            </a:r>
            <a:endParaRPr kumimoji="1" lang="en-US" altLang="ja-JP" sz="1400" b="1" i="0" u="none" strike="sngStrike" kern="1200" cap="none" spc="0" normalizeH="0" baseline="30000" noProof="0">
              <a:ln>
                <a:noFill/>
              </a:ln>
              <a:solidFill>
                <a:srgbClr val="FF0000"/>
              </a:solidFill>
              <a:effectLst/>
              <a:uLnTx/>
              <a:uFillTx/>
              <a:latin typeface="Verdana"/>
              <a:ea typeface="メイリオ"/>
              <a:cs typeface="+mn-cs"/>
            </a:endParaRPr>
          </a:p>
        </p:txBody>
      </p:sp>
      <p:sp>
        <p:nvSpPr>
          <p:cNvPr id="13" name="テキスト ボックス 12">
            <a:extLst>
              <a:ext uri="{FF2B5EF4-FFF2-40B4-BE49-F238E27FC236}">
                <a16:creationId xmlns:a16="http://schemas.microsoft.com/office/drawing/2014/main" id="{C49C38F3-B0F0-DBAF-7FFB-2AF9EB53337E}"/>
              </a:ext>
            </a:extLst>
          </p:cNvPr>
          <p:cNvSpPr txBox="1"/>
          <p:nvPr/>
        </p:nvSpPr>
        <p:spPr>
          <a:xfrm>
            <a:off x="5998887" y="5975601"/>
            <a:ext cx="3631688" cy="915635"/>
          </a:xfrm>
          <a:prstGeom prst="rect">
            <a:avLst/>
          </a:prstGeom>
          <a:noFill/>
        </p:spPr>
        <p:txBody>
          <a:bodyPr wrap="square">
            <a:spAutoFit/>
          </a:bodyPr>
          <a:lstStyle/>
          <a:p>
            <a:pPr marL="88900" marR="0" lvl="0" indent="-88900" algn="l" defTabSz="457200" rtl="0" eaLnBrk="1" fontAlgn="auto" latinLnBrk="0" hangingPunct="1">
              <a:lnSpc>
                <a:spcPct val="100000"/>
              </a:lnSpc>
              <a:spcBef>
                <a:spcPts val="0"/>
              </a:spcBef>
              <a:spcAft>
                <a:spcPts val="0"/>
              </a:spcAft>
              <a:buClrTx/>
              <a:buSzTx/>
              <a:buFontTx/>
              <a:buNone/>
              <a:tabLst/>
              <a:defRPr/>
            </a:pPr>
            <a:endParaRPr kumimoji="0" lang="en-US" altLang="ja-JP" sz="1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200" b="1" i="0" u="none" strike="noStrike" kern="1200" cap="none" spc="0" normalizeH="0" baseline="0" noProof="0">
                <a:ln>
                  <a:noFill/>
                </a:ln>
                <a:solidFill>
                  <a:prstClr val="black"/>
                </a:solidFill>
                <a:effectLst/>
                <a:uLnTx/>
                <a:uFillTx/>
                <a:latin typeface="Verdana"/>
                <a:ea typeface="メイリオ"/>
                <a:cs typeface="+mn-cs"/>
              </a:rPr>
              <a:t>・入院時情報連携加算の見直し</a:t>
            </a:r>
            <a:endParaRPr kumimoji="0" lang="en-US" altLang="ja-JP" sz="1200" b="1"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050" b="1" i="0" u="none" strike="noStrike" kern="1200" cap="none" spc="0" normalizeH="0" baseline="0" noProof="0">
                <a:ln>
                  <a:noFill/>
                </a:ln>
                <a:solidFill>
                  <a:prstClr val="black"/>
                </a:solidFill>
                <a:effectLst/>
                <a:uLnTx/>
                <a:uFillTx/>
                <a:latin typeface="Verdana"/>
                <a:ea typeface="メイリオ"/>
                <a:cs typeface="+mn-cs"/>
              </a:rPr>
              <a:t>　</a:t>
            </a:r>
            <a:r>
              <a:rPr kumimoji="0" lang="ja-JP" altLang="en-US" sz="900" b="0" i="0" u="none" strike="noStrike" kern="1200" cap="none" spc="0" normalizeH="0" baseline="0" noProof="0">
                <a:ln>
                  <a:noFill/>
                </a:ln>
                <a:solidFill>
                  <a:prstClr val="black"/>
                </a:solidFill>
                <a:effectLst/>
                <a:uLnTx/>
                <a:uFillTx/>
                <a:latin typeface="Verdana"/>
                <a:ea typeface="メイリオ"/>
                <a:cs typeface="+mn-cs"/>
              </a:rPr>
              <a:t>入院当日に病院等の職員に対して利用者の情報を提供した場合について評価を充実</a:t>
            </a:r>
            <a:endParaRPr kumimoji="0" lang="en-US" altLang="ja-JP" sz="3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200" b="1" i="0" u="none" strike="noStrike" kern="1200" cap="none" spc="0" normalizeH="0" baseline="0" noProof="0">
                <a:ln>
                  <a:noFill/>
                </a:ln>
                <a:solidFill>
                  <a:prstClr val="black"/>
                </a:solidFill>
                <a:effectLst/>
                <a:uLnTx/>
                <a:uFillTx/>
                <a:latin typeface="Verdana"/>
                <a:ea typeface="メイリオ"/>
                <a:cs typeface="+mn-cs"/>
              </a:rPr>
              <a:t>・通院時情報連携加算の見直し</a:t>
            </a:r>
            <a:endParaRPr kumimoji="0" lang="en-US" altLang="ja-JP" sz="1200" b="1"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Verdana"/>
                <a:ea typeface="メイリオ"/>
                <a:cs typeface="+mn-cs"/>
              </a:rPr>
              <a:t> 　算定対象に歯科医師を追加</a:t>
            </a:r>
            <a:endParaRPr kumimoji="0" lang="en-US" altLang="ja-JP" sz="900" b="0" i="0" u="none" strike="noStrike" kern="1200" cap="none" spc="0" normalizeH="0" baseline="0" noProof="0">
              <a:ln>
                <a:noFill/>
              </a:ln>
              <a:solidFill>
                <a:prstClr val="black"/>
              </a:solidFill>
              <a:effectLst/>
              <a:uLnTx/>
              <a:uFillTx/>
              <a:latin typeface="Verdana"/>
              <a:ea typeface="メイリオ"/>
              <a:cs typeface="+mn-cs"/>
            </a:endParaRPr>
          </a:p>
        </p:txBody>
      </p:sp>
      <p:sp>
        <p:nvSpPr>
          <p:cNvPr id="14" name="テキスト ボックス 13">
            <a:extLst>
              <a:ext uri="{FF2B5EF4-FFF2-40B4-BE49-F238E27FC236}">
                <a16:creationId xmlns:a16="http://schemas.microsoft.com/office/drawing/2014/main" id="{64E25B34-1225-6337-744D-733699BE4DCB}"/>
              </a:ext>
            </a:extLst>
          </p:cNvPr>
          <p:cNvSpPr txBox="1"/>
          <p:nvPr/>
        </p:nvSpPr>
        <p:spPr>
          <a:xfrm>
            <a:off x="56777" y="5974482"/>
            <a:ext cx="3799621" cy="861774"/>
          </a:xfrm>
          <a:prstGeom prst="rect">
            <a:avLst/>
          </a:prstGeom>
          <a:noFill/>
        </p:spPr>
        <p:txBody>
          <a:bodyPr wrap="square">
            <a:spAutoFit/>
          </a:bodyPr>
          <a:lstStyle/>
          <a:p>
            <a:pPr marL="88900" marR="0" lvl="0" indent="-88900" algn="l" defTabSz="457200" rtl="0" eaLnBrk="1" fontAlgn="auto" latinLnBrk="0" hangingPunct="1">
              <a:lnSpc>
                <a:spcPct val="100000"/>
              </a:lnSpc>
              <a:spcBef>
                <a:spcPts val="0"/>
              </a:spcBef>
              <a:spcAft>
                <a:spcPts val="0"/>
              </a:spcAft>
              <a:buClrTx/>
              <a:buSzTx/>
              <a:buFontTx/>
              <a:buNone/>
              <a:tabLst/>
              <a:defRPr/>
            </a:pPr>
            <a:endParaRPr kumimoji="0" lang="en-US" altLang="ja-JP" sz="2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200" b="1" i="0" u="none" strike="noStrike" kern="1200" cap="none" spc="0" normalizeH="0" baseline="0" noProof="0">
                <a:ln>
                  <a:noFill/>
                </a:ln>
                <a:solidFill>
                  <a:prstClr val="black"/>
                </a:solidFill>
                <a:effectLst/>
                <a:uLnTx/>
                <a:uFillTx/>
                <a:latin typeface="Verdana"/>
                <a:ea typeface="メイリオ"/>
                <a:cs typeface="+mn-cs"/>
              </a:rPr>
              <a:t>・地域包括診療料等の算定要件の見直し</a:t>
            </a:r>
            <a:endParaRPr kumimoji="0" lang="en-US" altLang="ja-JP" sz="1200" b="1" i="0" u="none" strike="noStrike" kern="1200" cap="none" spc="0" normalizeH="0" baseline="0" noProof="0">
              <a:ln>
                <a:noFill/>
              </a:ln>
              <a:solidFill>
                <a:prstClr val="black"/>
              </a:solidFill>
              <a:effectLst/>
              <a:uLnTx/>
              <a:uFillTx/>
              <a:latin typeface="Verdana"/>
              <a:ea typeface="メイリオ"/>
              <a:cs typeface="+mn-cs"/>
            </a:endParaRPr>
          </a:p>
          <a:p>
            <a:pPr marL="87313" marR="0" lvl="0" indent="-87313" algn="l" defTabSz="457200" rtl="0" eaLnBrk="1" fontAlgn="auto" latinLnBrk="0" hangingPunct="1">
              <a:lnSpc>
                <a:spcPct val="100000"/>
              </a:lnSpc>
              <a:spcBef>
                <a:spcPts val="0"/>
              </a:spcBef>
              <a:spcAft>
                <a:spcPts val="0"/>
              </a:spcAft>
              <a:buClrTx/>
              <a:buSzTx/>
              <a:buFontTx/>
              <a:buNone/>
              <a:tabLst/>
              <a:defRPr/>
            </a:pPr>
            <a:r>
              <a:rPr kumimoji="0" lang="ja-JP" altLang="en-US" sz="900" b="0" i="0" u="none" strike="noStrike" kern="1200" cap="none" spc="0" normalizeH="0" baseline="0" noProof="0">
                <a:ln>
                  <a:noFill/>
                </a:ln>
                <a:solidFill>
                  <a:prstClr val="black"/>
                </a:solidFill>
                <a:effectLst/>
                <a:uLnTx/>
                <a:uFillTx/>
                <a:latin typeface="Verdana"/>
                <a:ea typeface="メイリオ"/>
                <a:cs typeface="+mn-cs"/>
              </a:rPr>
              <a:t> 　地域包括診療料等の算定要件に介護支援専門員との相談に応じること等を追加する。また、担当医がサービス担当者会議又は地域ケア会議への参加実績又は介護支援専門員との相談の機会を確保していることを施設基準に追加</a:t>
            </a:r>
            <a:endParaRPr kumimoji="0" lang="en-US" altLang="ja-JP" sz="900" b="0" i="0" u="none" strike="noStrike" kern="1200" cap="none" spc="0" normalizeH="0" baseline="0" noProof="0">
              <a:ln>
                <a:noFill/>
              </a:ln>
              <a:solidFill>
                <a:prstClr val="black"/>
              </a:solidFill>
              <a:effectLst/>
              <a:uLnTx/>
              <a:uFillTx/>
              <a:latin typeface="Verdana"/>
              <a:ea typeface="メイリオ"/>
              <a:cs typeface="+mn-cs"/>
            </a:endParaRPr>
          </a:p>
        </p:txBody>
      </p:sp>
      <p:sp>
        <p:nvSpPr>
          <p:cNvPr id="16" name="矢印: 左右 15">
            <a:extLst>
              <a:ext uri="{FF2B5EF4-FFF2-40B4-BE49-F238E27FC236}">
                <a16:creationId xmlns:a16="http://schemas.microsoft.com/office/drawing/2014/main" id="{23729684-571F-8327-B566-496152DFBA76}"/>
              </a:ext>
            </a:extLst>
          </p:cNvPr>
          <p:cNvSpPr/>
          <p:nvPr/>
        </p:nvSpPr>
        <p:spPr>
          <a:xfrm>
            <a:off x="3901212" y="6062565"/>
            <a:ext cx="2071705" cy="379563"/>
          </a:xfrm>
          <a:prstGeom prst="leftRightArrow">
            <a:avLst/>
          </a:prstGeom>
          <a:solidFill>
            <a:srgbClr val="FFF2CC">
              <a:alpha val="69804"/>
            </a:srgbClr>
          </a:solidFill>
          <a:ln w="25400" cap="flat" cmpd="sng" algn="ctr">
            <a:noFill/>
            <a:prstDash val="solid"/>
          </a:ln>
          <a:effectLst/>
        </p:spPr>
        <p:txBody>
          <a:bodyPr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a:ln>
                <a:noFill/>
              </a:ln>
              <a:solidFill>
                <a:prstClr val="white"/>
              </a:solidFill>
              <a:effectLst/>
              <a:uLnTx/>
              <a:uFillTx/>
              <a:latin typeface="Verdana"/>
              <a:ea typeface="メイリオ"/>
              <a:cs typeface="+mn-cs"/>
            </a:endParaRPr>
          </a:p>
        </p:txBody>
      </p:sp>
      <p:sp>
        <p:nvSpPr>
          <p:cNvPr id="17" name="正方形/長方形 16">
            <a:extLst>
              <a:ext uri="{FF2B5EF4-FFF2-40B4-BE49-F238E27FC236}">
                <a16:creationId xmlns:a16="http://schemas.microsoft.com/office/drawing/2014/main" id="{A77C7220-6DA5-BB09-800E-DE863945D429}"/>
              </a:ext>
            </a:extLst>
          </p:cNvPr>
          <p:cNvSpPr/>
          <p:nvPr/>
        </p:nvSpPr>
        <p:spPr>
          <a:xfrm>
            <a:off x="3691820" y="6184733"/>
            <a:ext cx="2416193" cy="175659"/>
          </a:xfrm>
          <a:prstGeom prst="rect">
            <a:avLst/>
          </a:prstGeom>
          <a:noFill/>
          <a:ln w="25400" cap="flat" cmpd="sng" algn="ctr">
            <a:noFill/>
            <a:prstDash val="solid"/>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医師等と介護支援専門員との連携</a:t>
            </a:r>
            <a:endParaRPr kumimoji="0" lang="en-US" altLang="ja-JP" sz="10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8" name="テキスト ボックス 17">
            <a:extLst>
              <a:ext uri="{FF2B5EF4-FFF2-40B4-BE49-F238E27FC236}">
                <a16:creationId xmlns:a16="http://schemas.microsoft.com/office/drawing/2014/main" id="{20BCB185-B453-4FF6-EAB5-90908585BA76}"/>
              </a:ext>
            </a:extLst>
          </p:cNvPr>
          <p:cNvSpPr txBox="1"/>
          <p:nvPr/>
        </p:nvSpPr>
        <p:spPr>
          <a:xfrm>
            <a:off x="-14287" y="2041935"/>
            <a:ext cx="3409638" cy="235962"/>
          </a:xfrm>
          <a:prstGeom prst="rect">
            <a:avLst/>
          </a:prstGeom>
          <a:noFill/>
        </p:spPr>
        <p:txBody>
          <a:bodyPr wrap="square" rtlCol="0">
            <a:spAutoFit/>
          </a:bodyPr>
          <a:lstStyle/>
          <a:p>
            <a:pPr marL="182563" marR="0" lvl="0" indent="-182563" algn="ctr" defTabSz="4572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30000" noProof="0">
                <a:ln>
                  <a:noFill/>
                </a:ln>
                <a:solidFill>
                  <a:srgbClr val="003860"/>
                </a:solidFill>
                <a:effectLst/>
                <a:uLnTx/>
                <a:uFillTx/>
                <a:latin typeface="Verdana"/>
                <a:ea typeface="メイリオ"/>
                <a:cs typeface="+mn-cs"/>
              </a:rPr>
              <a:t>【</a:t>
            </a:r>
            <a:r>
              <a:rPr kumimoji="1" lang="ja-JP" altLang="en-US" sz="1400" b="1" i="0" u="none" strike="noStrike" kern="1200" cap="none" spc="0" normalizeH="0" baseline="30000" noProof="0">
                <a:ln>
                  <a:noFill/>
                </a:ln>
                <a:solidFill>
                  <a:srgbClr val="003860"/>
                </a:solidFill>
                <a:effectLst/>
                <a:uLnTx/>
                <a:uFillTx/>
                <a:latin typeface="Verdana"/>
                <a:ea typeface="メイリオ"/>
                <a:cs typeface="+mn-cs"/>
              </a:rPr>
              <a:t>在宅医療を担う医療機関や感染対策を担う医療機関等</a:t>
            </a:r>
            <a:r>
              <a:rPr kumimoji="1" lang="en-US" altLang="ja-JP" sz="1400" b="1" i="0" u="none" strike="noStrike" kern="1200" cap="none" spc="0" normalizeH="0" baseline="30000" noProof="0">
                <a:ln>
                  <a:noFill/>
                </a:ln>
                <a:solidFill>
                  <a:srgbClr val="003860"/>
                </a:solidFill>
                <a:effectLst/>
                <a:uLnTx/>
                <a:uFillTx/>
                <a:latin typeface="Verdana"/>
                <a:ea typeface="メイリオ"/>
                <a:cs typeface="+mn-cs"/>
              </a:rPr>
              <a:t>】</a:t>
            </a:r>
            <a:endParaRPr kumimoji="1" lang="en-US" altLang="ja-JP" sz="2000" b="1" i="0" u="none" strike="noStrike" kern="1200" cap="none" spc="0" normalizeH="0" baseline="30000" noProof="0">
              <a:ln>
                <a:noFill/>
              </a:ln>
              <a:solidFill>
                <a:srgbClr val="003860"/>
              </a:solidFill>
              <a:effectLst/>
              <a:uLnTx/>
              <a:uFillTx/>
              <a:latin typeface="Verdana"/>
              <a:ea typeface="メイリオ"/>
              <a:cs typeface="+mn-cs"/>
            </a:endParaRPr>
          </a:p>
        </p:txBody>
      </p:sp>
      <p:sp>
        <p:nvSpPr>
          <p:cNvPr id="19" name="テキスト ボックス 18">
            <a:extLst>
              <a:ext uri="{FF2B5EF4-FFF2-40B4-BE49-F238E27FC236}">
                <a16:creationId xmlns:a16="http://schemas.microsoft.com/office/drawing/2014/main" id="{B91AABF5-C25D-5D69-8B06-FBB79BCED8B0}"/>
              </a:ext>
            </a:extLst>
          </p:cNvPr>
          <p:cNvSpPr txBox="1"/>
          <p:nvPr/>
        </p:nvSpPr>
        <p:spPr>
          <a:xfrm>
            <a:off x="4061309" y="1775940"/>
            <a:ext cx="1783381" cy="2308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srgbClr val="0070C0"/>
                </a:solidFill>
                <a:effectLst/>
                <a:uLnTx/>
                <a:uFillTx/>
                <a:latin typeface="游ゴシック" panose="020F0502020204030204"/>
                <a:ea typeface="游ゴシック" panose="020B0400000000000000" pitchFamily="50" charset="-128"/>
                <a:cs typeface="+mn-cs"/>
              </a:rPr>
              <a:t>●：診療報酬　</a:t>
            </a:r>
            <a:r>
              <a:rPr kumimoji="1" lang="ja-JP" altLang="en-US" sz="900" b="1" i="0" u="none" strike="noStrike" kern="1200" cap="none" spc="0" normalizeH="0" baseline="0" noProof="0">
                <a:ln>
                  <a:noFill/>
                </a:ln>
                <a:solidFill>
                  <a:srgbClr val="70AD47">
                    <a:lumMod val="50000"/>
                  </a:srgbClr>
                </a:solidFill>
                <a:effectLst/>
                <a:uLnTx/>
                <a:uFillTx/>
                <a:latin typeface="Verdana"/>
                <a:ea typeface="メイリオ"/>
                <a:cs typeface="+mn-cs"/>
              </a:rPr>
              <a:t> </a:t>
            </a:r>
            <a:r>
              <a:rPr kumimoji="1" lang="ja-JP" altLang="en-US" sz="900" b="1" i="0" u="none" strike="noStrike" kern="1200" cap="none" spc="0" normalizeH="0" baseline="0" noProof="0">
                <a:ln>
                  <a:noFill/>
                </a:ln>
                <a:solidFill>
                  <a:srgbClr val="385723"/>
                </a:solidFill>
                <a:effectLst/>
                <a:uLnTx/>
                <a:uFillTx/>
                <a:latin typeface="Verdana"/>
                <a:ea typeface="メイリオ"/>
                <a:cs typeface="+mn-cs"/>
              </a:rPr>
              <a:t>■ </a:t>
            </a:r>
            <a:r>
              <a:rPr kumimoji="1" lang="ja-JP" altLang="en-US" sz="900" b="0" i="0" u="none" strike="noStrike" kern="1200" cap="none" spc="0" normalizeH="0" baseline="0" noProof="0">
                <a:ln>
                  <a:noFill/>
                </a:ln>
                <a:solidFill>
                  <a:srgbClr val="385723"/>
                </a:solidFill>
                <a:effectLst/>
                <a:uLnTx/>
                <a:uFillTx/>
                <a:latin typeface="游ゴシック" panose="020F0502020204030204"/>
                <a:ea typeface="游ゴシック" panose="020B0400000000000000" pitchFamily="50" charset="-128"/>
                <a:cs typeface="+mn-cs"/>
              </a:rPr>
              <a:t>：介護報酬</a:t>
            </a:r>
          </a:p>
        </p:txBody>
      </p:sp>
      <p:sp>
        <p:nvSpPr>
          <p:cNvPr id="112" name="テキスト ボックス 111">
            <a:extLst>
              <a:ext uri="{FF2B5EF4-FFF2-40B4-BE49-F238E27FC236}">
                <a16:creationId xmlns:a16="http://schemas.microsoft.com/office/drawing/2014/main" id="{6ABFB8F1-BB86-1EC5-7115-115F3BAE756E}"/>
              </a:ext>
            </a:extLst>
          </p:cNvPr>
          <p:cNvSpPr txBox="1"/>
          <p:nvPr/>
        </p:nvSpPr>
        <p:spPr>
          <a:xfrm>
            <a:off x="3962891" y="2375624"/>
            <a:ext cx="1967274" cy="1169551"/>
          </a:xfrm>
          <a:prstGeom prst="rect">
            <a:avLst/>
          </a:prstGeom>
          <a:noFill/>
        </p:spPr>
        <p:txBody>
          <a:bodyPr wrap="square" rtlCol="0">
            <a:spAutoFit/>
          </a:bodyPr>
          <a:lstStyle/>
          <a:p>
            <a:pPr marL="87313" marR="0" lvl="0" indent="-87313" algn="l" defTabSz="4572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srgbClr val="0070C0"/>
                </a:solidFill>
                <a:effectLst/>
                <a:uLnTx/>
                <a:uFillTx/>
                <a:latin typeface="Verdana"/>
                <a:ea typeface="メイリオ"/>
                <a:cs typeface="+mn-cs"/>
              </a:rPr>
              <a:t>●協力対象施設入所者入院加算等の基準として規定</a:t>
            </a:r>
            <a:endParaRPr kumimoji="1" lang="en-US" altLang="ja-JP" sz="1000" b="1" i="0" u="none" strike="noStrike" kern="1200" cap="none" spc="0" normalizeH="0" baseline="0" noProof="0">
              <a:ln>
                <a:noFill/>
              </a:ln>
              <a:solidFill>
                <a:srgbClr val="0070C0"/>
              </a:solidFill>
              <a:effectLst/>
              <a:uLnTx/>
              <a:uFillTx/>
              <a:latin typeface="Verdana"/>
              <a:ea typeface="メイリオ"/>
              <a:cs typeface="+mn-cs"/>
            </a:endParaRPr>
          </a:p>
          <a:p>
            <a:pPr marL="87313" marR="0" lvl="0" indent="-87313" algn="l" defTabSz="4572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srgbClr val="0070C0"/>
                </a:solidFill>
                <a:effectLst/>
                <a:uLnTx/>
                <a:uFillTx/>
                <a:latin typeface="Verdana"/>
                <a:ea typeface="メイリオ"/>
                <a:cs typeface="+mn-cs"/>
              </a:rPr>
              <a:t>●感染症対策向上加算等の専従要件の明確化</a:t>
            </a:r>
            <a:endParaRPr kumimoji="1" lang="en-US" altLang="ja-JP" sz="1000" b="1" i="0" u="none" strike="noStrike" kern="1200" cap="none" spc="0" normalizeH="0" baseline="0" noProof="0">
              <a:ln>
                <a:noFill/>
              </a:ln>
              <a:solidFill>
                <a:srgbClr val="70AD47">
                  <a:lumMod val="50000"/>
                </a:srgbClr>
              </a:solidFill>
              <a:effectLst/>
              <a:uLnTx/>
              <a:uFillTx/>
              <a:latin typeface="Verdana"/>
              <a:ea typeface="メイリオ"/>
              <a:cs typeface="+mn-cs"/>
            </a:endParaRPr>
          </a:p>
          <a:p>
            <a:pPr marL="87313" marR="0" lvl="0" indent="-87313" algn="l" defTabSz="4572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srgbClr val="70AD47">
                    <a:lumMod val="50000"/>
                  </a:srgbClr>
                </a:solidFill>
                <a:effectLst/>
                <a:uLnTx/>
                <a:uFillTx/>
                <a:latin typeface="Verdana"/>
                <a:ea typeface="メイリオ"/>
                <a:cs typeface="+mn-cs"/>
              </a:rPr>
              <a:t>■協力医療機関連携加算の新設</a:t>
            </a:r>
            <a:endParaRPr kumimoji="1" lang="en-US" altLang="ja-JP" sz="1000" b="1" i="0" u="none" strike="noStrike" kern="1200" cap="none" spc="0" normalizeH="0" baseline="0" noProof="0">
              <a:ln>
                <a:noFill/>
              </a:ln>
              <a:solidFill>
                <a:srgbClr val="70AD47">
                  <a:lumMod val="50000"/>
                </a:srgbClr>
              </a:solidFill>
              <a:effectLst/>
              <a:uLnTx/>
              <a:uFillTx/>
              <a:latin typeface="Verdana"/>
              <a:ea typeface="メイリオ"/>
              <a:cs typeface="+mn-cs"/>
            </a:endParaRPr>
          </a:p>
          <a:p>
            <a:pPr marL="87313" marR="0" lvl="0" indent="-87313" algn="l" defTabSz="4572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srgbClr val="70AD47">
                    <a:lumMod val="50000"/>
                  </a:srgbClr>
                </a:solidFill>
                <a:effectLst/>
                <a:uLnTx/>
                <a:uFillTx/>
                <a:latin typeface="Verdana"/>
                <a:ea typeface="メイリオ"/>
                <a:cs typeface="+mn-cs"/>
              </a:rPr>
              <a:t>■高齢者施設等感染対策向上加算の新設</a:t>
            </a:r>
            <a:endParaRPr kumimoji="1" lang="en-US" altLang="ja-JP" sz="1000" b="1" i="0" u="none" strike="noStrike" kern="1200" cap="none" spc="0" normalizeH="0" baseline="0" noProof="0">
              <a:ln>
                <a:noFill/>
              </a:ln>
              <a:solidFill>
                <a:srgbClr val="70AD47">
                  <a:lumMod val="50000"/>
                </a:srgbClr>
              </a:solidFill>
              <a:effectLst/>
              <a:uLnTx/>
              <a:uFillTx/>
              <a:latin typeface="Verdana"/>
              <a:ea typeface="メイリオ"/>
              <a:cs typeface="+mn-cs"/>
            </a:endParaRPr>
          </a:p>
        </p:txBody>
      </p:sp>
      <p:sp>
        <p:nvSpPr>
          <p:cNvPr id="12" name="スライド番号プレースホルダー 2">
            <a:extLst>
              <a:ext uri="{FF2B5EF4-FFF2-40B4-BE49-F238E27FC236}">
                <a16:creationId xmlns:a16="http://schemas.microsoft.com/office/drawing/2014/main" id="{66148D29-841A-772A-15A4-D32C33A3944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346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526475326"/>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6793"/>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347</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1633014688"/>
              </p:ext>
            </p:extLst>
          </p:nvPr>
        </p:nvGraphicFramePr>
        <p:xfrm>
          <a:off x="389493" y="459014"/>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医療機関と介護保険施設等の連携の推進</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2045299736"/>
              </p:ext>
            </p:extLst>
          </p:nvPr>
        </p:nvGraphicFramePr>
        <p:xfrm>
          <a:off x="814387" y="1285875"/>
          <a:ext cx="8277225" cy="5347336"/>
        </p:xfrm>
        <a:graphic>
          <a:graphicData uri="http://schemas.openxmlformats.org/drawingml/2006/table">
            <a:tbl>
              <a:tblPr firstRow="1" bandRow="1">
                <a:tableStyleId>{5C22544A-7EE6-4342-B048-85BDC9FD1C3A}</a:tableStyleId>
              </a:tblPr>
              <a:tblGrid>
                <a:gridCol w="8277225">
                  <a:extLst>
                    <a:ext uri="{9D8B030D-6E8A-4147-A177-3AD203B41FA5}">
                      <a16:colId xmlns:a16="http://schemas.microsoft.com/office/drawing/2014/main" val="4124765003"/>
                    </a:ext>
                  </a:extLst>
                </a:gridCol>
              </a:tblGrid>
              <a:tr h="5341711">
                <a:tc>
                  <a:txBody>
                    <a:bodyPr/>
                    <a:lstStyle/>
                    <a:p>
                      <a:pPr lvl="1" indent="-457200">
                        <a:spcBef>
                          <a:spcPts val="1200"/>
                        </a:spcBef>
                      </a:pPr>
                      <a:r>
                        <a:rPr kumimoji="1" lang="ja-JP" altLang="en-US" sz="2400" b="1" u="none" dirty="0">
                          <a:solidFill>
                            <a:schemeClr val="tx1"/>
                          </a:solidFill>
                          <a:latin typeface="+mn-ea"/>
                          <a:ea typeface="+mn-ea"/>
                        </a:rPr>
                        <a:t>○ </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介護保険施設等の入所者の病状急変時における適切な対応及び施設内における生活の継続支援を推進する観点から、介護保険施設等の入所者の病状の急変時に当該介護保険施設等に協力医療機関として定められている保険医療機関であって、</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当該介護保険施設等と平時からの連携体制を構築している保険医療機関の医師が診察を実施した上で、入院の必要性を判断し、入院をさせた場合</a:t>
                      </a:r>
                      <a:r>
                        <a:rPr kumimoji="1" lang="ja-JP" altLang="en-US" sz="2400" b="1" i="0" u="none" strike="noStrike" kern="1200" cap="none" spc="0" normalizeH="0" baseline="0" noProof="0" dirty="0">
                          <a:ln>
                            <a:noFill/>
                          </a:ln>
                          <a:solidFill>
                            <a:schemeClr val="tx1"/>
                          </a:solidFill>
                          <a:effectLst/>
                          <a:uLnTx/>
                          <a:uFillTx/>
                          <a:latin typeface="+mn-ea"/>
                          <a:ea typeface="+mn-ea"/>
                          <a:cs typeface="+mn-cs"/>
                        </a:rPr>
                        <a:t>の評価して、</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協力対象施設入所者入院加算</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を新設する。</a:t>
                      </a:r>
                      <a:endParaRPr kumimoji="1" lang="en-US" altLang="ja-JP" sz="2400" b="1" i="0" u="none" strike="noStrike" kern="1200" cap="none" spc="0" normalizeH="0" baseline="0" noProof="0" dirty="0">
                        <a:ln>
                          <a:noFill/>
                        </a:ln>
                        <a:solidFill>
                          <a:prstClr val="black"/>
                        </a:solidFill>
                        <a:effectLst/>
                        <a:uLnTx/>
                        <a:uFillTx/>
                        <a:latin typeface="+mn-ea"/>
                        <a:ea typeface="+mn-ea"/>
                        <a:cs typeface="+mn-cs"/>
                      </a:endParaRPr>
                    </a:p>
                    <a:p>
                      <a:pPr lvl="1" indent="-457200">
                        <a:spcBef>
                          <a:spcPts val="1200"/>
                        </a:spcBef>
                      </a:pPr>
                      <a:r>
                        <a:rPr kumimoji="1" lang="ja-JP" altLang="en-US" sz="2400" b="1" u="none" dirty="0">
                          <a:solidFill>
                            <a:schemeClr val="tx1"/>
                          </a:solidFill>
                          <a:latin typeface="+mn-ea"/>
                          <a:ea typeface="+mn-ea"/>
                        </a:rPr>
                        <a:t>○</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介護保険施設等に入所している高齢者が、可能な限り施設内における生活を継続できるよう支援する観点から、介護保険施設等の入所者の</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病状の急変時に、介護保険施設等の協力医療機関であって、平時からの連携体制を構築している医療機関の医師が往診を行った場合</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について、</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介護保険施設等連携往診加算</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を新設する。</a:t>
                      </a:r>
                      <a:endParaRPr kumimoji="1" lang="ja-JP" altLang="en-US" sz="2400" b="1" u="none" dirty="0">
                        <a:solidFill>
                          <a:schemeClr val="tx1"/>
                        </a:solidFill>
                        <a:latin typeface="+mn-ea"/>
                        <a:ea typeface="+mn-ea"/>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1719616027"/>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6041" y="276999"/>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医療機関と介護保険施設等の連携の推進①</a:t>
            </a:r>
          </a:p>
        </p:txBody>
      </p:sp>
      <p:sp>
        <p:nvSpPr>
          <p:cNvPr id="8" name="正方形/長方形 7"/>
          <p:cNvSpPr/>
          <p:nvPr/>
        </p:nvSpPr>
        <p:spPr>
          <a:xfrm>
            <a:off x="188119" y="975156"/>
            <a:ext cx="9529762" cy="581753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介護保険施設等の入所者の病状急変時における適切な対応及び施設内における生活の継続支援を推進する観点から、介護保険施設等の入所者の病状の急変時に当該介護保険施設等に協力医療機関として定められている保険医療機関であって、</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当該介護保険施設等と平時からの連携体制を構築している保険医療機関の医師が診察を実施した上で、入院の必要性を判断し、入院をさせた場合の評価</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（新）</a:t>
            </a: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協力対象施設入所者入院加算（入院初日）</a:t>
            </a: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１</a:t>
            </a: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往診が行われた場合</a:t>
            </a:r>
            <a:r>
              <a:rPr kumimoji="1" lang="en-US" altLang="ja-JP"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dirty="0">
                <a:ln>
                  <a:noFill/>
                </a:ln>
                <a:solidFill>
                  <a:srgbClr val="0070C0"/>
                </a:solidFill>
                <a:effectLst/>
                <a:uLnTx/>
                <a:uFillTx/>
                <a:latin typeface="メイリオ"/>
                <a:ea typeface="メイリオ"/>
                <a:cs typeface="+mn-cs"/>
              </a:rPr>
              <a:t>600</a:t>
            </a:r>
            <a:r>
              <a:rPr kumimoji="1" lang="ja-JP" altLang="en-US" sz="1400" b="1" i="0" u="sng" strike="noStrike" kern="1200" cap="none" spc="0" normalizeH="0" baseline="0" noProof="0" dirty="0">
                <a:ln>
                  <a:noFill/>
                </a:ln>
                <a:solidFill>
                  <a:srgbClr val="0070C0"/>
                </a:solidFill>
                <a:effectLst/>
                <a:uLnTx/>
                <a:uFillTx/>
                <a:latin typeface="メイリオ"/>
                <a:ea typeface="メイリオ"/>
                <a:cs typeface="+mn-cs"/>
              </a:rPr>
              <a:t>点</a:t>
            </a:r>
            <a:endParaRPr kumimoji="1" lang="en-US" altLang="ja-JP" sz="1400" b="1" i="0" u="sng" strike="noStrike" kern="1200" cap="none" spc="0" normalizeH="0" baseline="0" noProof="0" dirty="0">
              <a:ln>
                <a:noFill/>
              </a:ln>
              <a:solidFill>
                <a:srgbClr val="0070C0"/>
              </a:solidFill>
              <a:effectLst/>
              <a:uLnTx/>
              <a:uFillTx/>
              <a:latin typeface="メイリオ"/>
              <a:ea typeface="メイリオ"/>
              <a:cs typeface="+mn-cs"/>
            </a:endParaRPr>
          </a:p>
          <a:p>
            <a:pPr marL="457200"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en-US" altLang="ja-JP" sz="18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8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２</a:t>
            </a:r>
            <a:r>
              <a:rPr kumimoji="1" lang="ja-JP" altLang="en-US"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１以外の場合</a:t>
            </a:r>
            <a:r>
              <a:rPr kumimoji="1" lang="en-US" altLang="ja-JP" sz="16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dirty="0">
                <a:ln>
                  <a:noFill/>
                </a:ln>
                <a:solidFill>
                  <a:srgbClr val="0070C0"/>
                </a:solidFill>
                <a:effectLst/>
                <a:uLnTx/>
                <a:uFillTx/>
                <a:latin typeface="メイリオ"/>
                <a:ea typeface="メイリオ"/>
                <a:cs typeface="+mn-cs"/>
              </a:rPr>
              <a:t>200</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highlight>
                <a:srgbClr val="FFFF00"/>
              </a:highligh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対象医療機関</a:t>
            </a: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endParaRPr kumimoji="0" lang="en-US" altLang="ja-JP" sz="1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highlight>
                <a:srgbClr val="FFFF00"/>
              </a:highligh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 在宅療養支援病院、在宅療養支援診療所、在宅療養後方支援病院、地域包括ケア病棟入院料に係る届出を行っている病棟又は病室を有する病院</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dirty="0">
              <a:ln>
                <a:noFill/>
              </a:ln>
              <a:solidFill>
                <a:prstClr val="black"/>
              </a:solidFill>
              <a:effectLst/>
              <a:highlight>
                <a:srgbClr val="FFFF00"/>
              </a:highligh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算定要件</a:t>
            </a: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endParaRPr kumimoji="0" lang="en-US" altLang="ja-JP" sz="1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4351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１</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協力対象施設入所者入院加算は、介護保険施設等において療養を行っている患者の病状の急変等により入院が必要となった場合に、当該介護保険施設等の従事者の求めに応じて当該患者に関する診療情報及び病状の急変時の対応方針等を踏まえて診療が行われ、入院の必要性を認め入院させた場合に、入院初日に算定する。</a:t>
            </a:r>
            <a:endParaRPr kumimoji="0" lang="ja-JP" altLang="en-US" sz="1050" b="0" i="0" u="none" strike="noStrike" kern="1200" cap="none" spc="0" normalizeH="0" baseline="0" noProof="0" dirty="0">
              <a:ln>
                <a:noFill/>
              </a:ln>
              <a:solidFill>
                <a:prstClr val="black"/>
              </a:solidFill>
              <a:effectLst/>
              <a:uLnTx/>
              <a:uFillTx/>
              <a:latin typeface="メイリオ"/>
              <a:ea typeface="メイリオ"/>
              <a:cs typeface="+mn-cs"/>
            </a:endParaRPr>
          </a:p>
          <a:p>
            <a:pPr marL="14351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２</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「２」については、「１」以外の場合であって、</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当該保険医療機関が当該介護保険施設等の従事者の求めに応じて当該患者（救急用の自動車等により緊急に搬送された者を除く）に対し、診療</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を行い、入院の必要性を判断して入院した場合について所定点数に加算する。</a:t>
            </a:r>
            <a:endParaRPr kumimoji="0" lang="ja-JP" altLang="en-US" sz="1050" b="0" i="0" u="none" strike="noStrike" kern="1200" cap="none" spc="0" normalizeH="0" baseline="0" noProof="0" dirty="0">
              <a:ln>
                <a:noFill/>
              </a:ln>
              <a:solidFill>
                <a:prstClr val="black"/>
              </a:solidFill>
              <a:effectLst/>
              <a:uLnTx/>
              <a:uFillTx/>
              <a:latin typeface="メイリオ"/>
              <a:ea typeface="メイリオ"/>
              <a:cs typeface="+mn-cs"/>
            </a:endParaRPr>
          </a:p>
          <a:p>
            <a:pPr marL="14351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３</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当該保険医療機関と当該介護保険施設等が特別の関係にある場合、協力対象施設入所者入院加算は算定できない。</a:t>
            </a:r>
            <a:endParaRPr kumimoji="0" lang="ja-JP" altLang="en-US" sz="1050" b="0" i="0" u="none" strike="noStrike" kern="1200" cap="none" spc="0" normalizeH="0" baseline="0" noProof="0" dirty="0">
              <a:ln>
                <a:noFill/>
              </a:ln>
              <a:solidFill>
                <a:prstClr val="black"/>
              </a:solidFill>
              <a:effectLst/>
              <a:uLnTx/>
              <a:uFillTx/>
              <a:latin typeface="メイリオ"/>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施設基準</a:t>
            </a: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（概要）</a:t>
            </a:r>
            <a:endParaRPr kumimoji="0" lang="en-US" altLang="ja-JP" sz="1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１</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当該医療機関が介護保険施設等から協力医療機関として定められている等、</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緊急時の連絡体制及び入院受入体制等を確保</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していること。</a:t>
            </a:r>
            <a:endParaRPr kumimoji="0" lang="ja-JP" altLang="en-US"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２</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次のいずれかの要件を満たすもの。</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次の（イ）及び（ロ）に該当していること。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941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イ</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入院受入れを行う保険医療機関の保険医が</a:t>
            </a:r>
            <a:r>
              <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rPr>
              <a:t>ICT</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を活用して当該診療情報及び病状急変時の対応方針を常に確認可能な体制を有していること</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a:t>
            </a:r>
            <a:endParaRPr kumimoji="0" lang="ja-JP" altLang="en-US" sz="1050" b="0" i="0" u="none" strike="noStrike" kern="1200" cap="none" spc="0" normalizeH="0" baseline="0" noProof="0" dirty="0">
              <a:ln>
                <a:noFill/>
              </a:ln>
              <a:solidFill>
                <a:prstClr val="black"/>
              </a:solidFill>
              <a:effectLst/>
              <a:uLnTx/>
              <a:uFillTx/>
              <a:latin typeface="メイリオ"/>
              <a:ea typeface="メイリオ"/>
              <a:cs typeface="+mn-cs"/>
            </a:endParaRPr>
          </a:p>
          <a:p>
            <a:pPr marL="35941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ロ</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介護保険施設等と当該介護保険施設の協力医療機関において、</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当該入所者の診療情報及び急変時の対応方針等の共有を図るため、年３回以上の頻度でカンファレンスを実施</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していること。</a:t>
            </a:r>
            <a:endParaRPr kumimoji="0"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359410" marR="0" lvl="0" indent="-457200" algn="l" defTabSz="914400" rtl="0" eaLnBrk="1" fontAlgn="auto" latinLnBrk="0" hangingPunct="1">
              <a:lnSpc>
                <a:spcPct val="100000"/>
              </a:lnSpc>
              <a:spcBef>
                <a:spcPts val="0"/>
              </a:spcBef>
              <a:spcAft>
                <a:spcPts val="0"/>
              </a:spcAft>
              <a:buClrTx/>
              <a:buSzTx/>
              <a:buFontTx/>
              <a:buNone/>
              <a:tabLst/>
              <a:defRPr/>
            </a:pPr>
            <a:endParaRPr kumimoji="0" lang="ja-JP" altLang="en-US"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159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イ　介護保険施設等と協力医療機関として定められている医療機関において、</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当該入所者の診療情報及び急変時の対応方針等の共有を図るため、</a:t>
            </a:r>
            <a:r>
              <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rPr>
              <a:t>1</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月に</a:t>
            </a:r>
            <a:r>
              <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rPr>
              <a:t>1</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回以上の頻度でカンファレンスを実施</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していること。</a:t>
            </a:r>
            <a:endParaRPr kumimoji="0"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215900" marR="0" lvl="0" indent="-457200" algn="l" defTabSz="914400" rtl="0" eaLnBrk="1" fontAlgn="auto" latinLnBrk="0" hangingPunct="1">
              <a:lnSpc>
                <a:spcPct val="100000"/>
              </a:lnSpc>
              <a:spcBef>
                <a:spcPts val="0"/>
              </a:spcBef>
              <a:spcAft>
                <a:spcPts val="0"/>
              </a:spcAft>
              <a:buClrTx/>
              <a:buSzTx/>
              <a:buFontTx/>
              <a:buNone/>
              <a:tabLst/>
              <a:defRPr/>
            </a:pPr>
            <a:endParaRPr kumimoji="0" lang="ja-JP" altLang="en-US"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4351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３</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介護保険施設等に協力医療機関として定められており、当該介護保険施設等において療養を行っている患者の病状の急変等に対応すること及び協力医療機関として定められている介護保険施設等の名称について、当該保険医療機関の見やすい場所及びホームページ等に掲示していること。</a:t>
            </a:r>
            <a:endParaRPr kumimoji="0" lang="ja-JP" altLang="en-US" sz="105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09611" y="782275"/>
            <a:ext cx="3941859"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協力対象施設入所者入院加算の新設</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生活に配慮した医療の推進など地域包括ケアシステムの深化・推進のための取組－②</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a:extLst>
              <a:ext uri="{FF2B5EF4-FFF2-40B4-BE49-F238E27FC236}">
                <a16:creationId xmlns:a16="http://schemas.microsoft.com/office/drawing/2014/main" id="{FA620159-267F-0824-EE72-5998460F756D}"/>
              </a:ext>
            </a:extLst>
          </p:cNvPr>
          <p:cNvSpPr/>
          <p:nvPr/>
        </p:nvSpPr>
        <p:spPr>
          <a:xfrm>
            <a:off x="308175" y="5309395"/>
            <a:ext cx="9360000" cy="1080000"/>
          </a:xfrm>
          <a:prstGeom prst="rect">
            <a:avLst/>
          </a:prstGeom>
          <a:no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5" name="スライド番号プレースホルダー 2">
            <a:extLst>
              <a:ext uri="{FF2B5EF4-FFF2-40B4-BE49-F238E27FC236}">
                <a16:creationId xmlns:a16="http://schemas.microsoft.com/office/drawing/2014/main" id="{BEC148EE-D81E-43BF-5EE8-30199F55BD6F}"/>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348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655753013"/>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6041" y="276999"/>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医療機関と介護保険施設等の連携の推進②</a:t>
            </a:r>
          </a:p>
        </p:txBody>
      </p:sp>
      <p:sp>
        <p:nvSpPr>
          <p:cNvPr id="8" name="正方形/長方形 7"/>
          <p:cNvSpPr/>
          <p:nvPr/>
        </p:nvSpPr>
        <p:spPr>
          <a:xfrm>
            <a:off x="104140" y="1012481"/>
            <a:ext cx="9711840" cy="435262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介護保険施設等に入所している高齢者が、可能な限り施設内における生活を継続できるよう支援する観点から、介護保険施設等の入所者の</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病状の急変時に、介護保険施設等の協力医療機関であって、平時からの連携体制を構築している医療機関の医師が往診を行った場合</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について、新たな評価を行う。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介護保険施設等連携往診加算</a:t>
            </a: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200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highlight>
                <a:srgbClr val="FFFF00"/>
              </a:highligh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44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介護保険施設等連携往診加算は、介護保険施設等において療養を行っている患者の病状の急変等に伴い、当該介護保険施設等の従事者等の求めに応じて</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当該患者に関する診療情報及び病状の急変時の対応方針等を踏まえて往診を行い、治療の方針について当該患者又はその家族等に十分に説明した場合</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に限り算定できる。この場合、介護保険施設等の名称、活用した当該患者の診療情報、急変時の対応方針及び診療の要点を診療録に記録すること。</a:t>
            </a:r>
          </a:p>
          <a:p>
            <a:pPr marL="144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当該保険医療機関と当該介護保険施設等が特別の関係にある場合、介護保険施設等連携往診加算は算定できない。</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（概要）</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当該医療機関が介護保険施設等から協力医療機関として定められている等、</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緊急時の連絡体制及び入院受入体制等を確保</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次のいずれかの要件を満たすもの。</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次の（イ）及び（ロ）に該当していること。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必要に応じて入院受入れを行う保険医療機関に所属する保険医が</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ICT</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を活用して当該診療情報及び病状急変時の対応方針を常に確認可能な体制を有していること</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介護保険施設等と協力医療機関において、</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当該入所者の診療情報及び急変時の対応方針等の共有を図るため、年３回以上の頻度でカンファレンスを実施</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していること。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endParaRPr kumimoji="1" lang="ja-JP" altLang="en-US"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16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介護保険施設等と協力医療機関において、</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当該入所者の診療情報及び急変時の対応方針等の共有を図るため、</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月に１回以上の頻度でカンファレンスを実施</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していること。</a:t>
            </a:r>
          </a:p>
          <a:p>
            <a:pPr marL="144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介護保険施設等に協力医療機関として定められており、当該介護保険施設等において療養を行っている患者の病状の急変等に対応すること及び協力医療機関として定められている介護保険施設等の名称について、当該保険医療機関の見やすい場所及びホームページ等に掲示していること。</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09611" y="819599"/>
            <a:ext cx="3941859"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介護保険施設等連携往診加算の新設</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a:t>
            </a:r>
            <a:r>
              <a:rPr kumimoji="1" lang="ja-JP" altLang="en-US" sz="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ja-JP" altLang="en-US" sz="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生活に配慮した医療の推進など地域包括ケアシステムの深化・推進のための取組－③、</a:t>
            </a:r>
            <a:r>
              <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Ⅱ</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a:t>
            </a:r>
            <a:r>
              <a:rPr kumimoji="1" lang="ja-JP" altLang="en-US" sz="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質の高い在宅医療・訪問看護の確保－①</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a:extLst>
              <a:ext uri="{FF2B5EF4-FFF2-40B4-BE49-F238E27FC236}">
                <a16:creationId xmlns:a16="http://schemas.microsoft.com/office/drawing/2014/main" id="{DEEF537B-6810-68AF-A674-45539B4FCF85}"/>
              </a:ext>
            </a:extLst>
          </p:cNvPr>
          <p:cNvSpPr/>
          <p:nvPr/>
        </p:nvSpPr>
        <p:spPr>
          <a:xfrm>
            <a:off x="188119" y="5660906"/>
            <a:ext cx="9529762" cy="103516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医療機関と介護保険施設等の適切な連携を推進する観点から、</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在宅療養支援病院、在宅療養支援診療所、在宅療養後方支援病院及び地域包括ケア病棟を有する病院</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において、</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介護保険施設等の求めに応じて協力医療機関を担うことが望ましいこと</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を施設基準とする。</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a:extLst>
              <a:ext uri="{FF2B5EF4-FFF2-40B4-BE49-F238E27FC236}">
                <a16:creationId xmlns:a16="http://schemas.microsoft.com/office/drawing/2014/main" id="{8C02AD1B-BA3F-754A-4739-671C87E44162}"/>
              </a:ext>
            </a:extLst>
          </p:cNvPr>
          <p:cNvSpPr/>
          <p:nvPr/>
        </p:nvSpPr>
        <p:spPr>
          <a:xfrm>
            <a:off x="309611" y="5468024"/>
            <a:ext cx="3941859"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医療機関と介護保険施設等の連携の推進</a:t>
            </a:r>
          </a:p>
        </p:txBody>
      </p:sp>
      <p:sp>
        <p:nvSpPr>
          <p:cNvPr id="6" name="正方形/長方形 5">
            <a:extLst>
              <a:ext uri="{FF2B5EF4-FFF2-40B4-BE49-F238E27FC236}">
                <a16:creationId xmlns:a16="http://schemas.microsoft.com/office/drawing/2014/main" id="{8C981B24-65F5-076C-B16F-33D3538A7D4D}"/>
              </a:ext>
            </a:extLst>
          </p:cNvPr>
          <p:cNvSpPr/>
          <p:nvPr/>
        </p:nvSpPr>
        <p:spPr>
          <a:xfrm>
            <a:off x="274153" y="3753649"/>
            <a:ext cx="9499713" cy="1200905"/>
          </a:xfrm>
          <a:prstGeom prst="rect">
            <a:avLst/>
          </a:prstGeom>
          <a:no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7" name="スライド番号プレースホルダー 2">
            <a:extLst>
              <a:ext uri="{FF2B5EF4-FFF2-40B4-BE49-F238E27FC236}">
                <a16:creationId xmlns:a16="http://schemas.microsoft.com/office/drawing/2014/main" id="{FFCD18B3-4CFF-FD0A-5E2F-A8D3DBA6CDE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349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065505315"/>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テキスト プレースホルダー 6">
            <a:extLst>
              <a:ext uri="{FF2B5EF4-FFF2-40B4-BE49-F238E27FC236}">
                <a16:creationId xmlns:a16="http://schemas.microsoft.com/office/drawing/2014/main" id="{4B66BDE1-5ABE-1A49-831A-CACBD5DC5471}"/>
              </a:ext>
            </a:extLst>
          </p:cNvPr>
          <p:cNvSpPr txBox="1">
            <a:spLocks/>
          </p:cNvSpPr>
          <p:nvPr/>
        </p:nvSpPr>
        <p:spPr>
          <a:xfrm>
            <a:off x="0" y="3030"/>
            <a:ext cx="9907200" cy="542070"/>
          </a:xfrm>
          <a:prstGeom prst="rect">
            <a:avLst/>
          </a:prstGeom>
          <a:solidFill>
            <a:srgbClr val="E1EDFF"/>
          </a:solidFill>
          <a:ln>
            <a:noFill/>
          </a:ln>
        </p:spPr>
        <p:style>
          <a:lnRef idx="2">
            <a:schemeClr val="accent1">
              <a:shade val="50000"/>
            </a:schemeClr>
          </a:lnRef>
          <a:fillRef idx="1">
            <a:schemeClr val="accent1"/>
          </a:fillRef>
          <a:effectRef idx="0">
            <a:schemeClr val="accent1"/>
          </a:effectRef>
          <a:fontRef idx="minor">
            <a:schemeClr val="lt1"/>
          </a:fontRef>
        </p:style>
        <p:txBody>
          <a:bodyPr lIns="359827" tIns="326428" rIns="326428" bIns="130571"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 altLang="ja-JP" sz="1813" b="1" i="0" u="none" strike="noStrike" kern="1200" cap="none" spc="272" normalizeH="0" baseline="0" noProof="0">
              <a:ln>
                <a:noFill/>
              </a:ln>
              <a:solidFill>
                <a:srgbClr val="FFFFFF"/>
              </a:solidFill>
              <a:effectLst/>
              <a:uLnTx/>
              <a:uFillTx/>
              <a:latin typeface="Meiryo" panose="020B0604030504040204" pitchFamily="34" charset="-128"/>
              <a:ea typeface="Meiryo" panose="020B0604030504040204" pitchFamily="34" charset="-128"/>
              <a:cs typeface="+mn-cs"/>
            </a:endParaRPr>
          </a:p>
        </p:txBody>
      </p:sp>
      <p:sp>
        <p:nvSpPr>
          <p:cNvPr id="3" name="角丸四角形 2">
            <a:extLst>
              <a:ext uri="{FF2B5EF4-FFF2-40B4-BE49-F238E27FC236}">
                <a16:creationId xmlns:a16="http://schemas.microsoft.com/office/drawing/2014/main" id="{053B0485-00BC-3E4F-B797-35CB015D43DD}"/>
              </a:ext>
            </a:extLst>
          </p:cNvPr>
          <p:cNvSpPr/>
          <p:nvPr/>
        </p:nvSpPr>
        <p:spPr>
          <a:xfrm>
            <a:off x="58792" y="1986610"/>
            <a:ext cx="3434670" cy="360039"/>
          </a:xfrm>
          <a:prstGeom prst="roundRect">
            <a:avLst>
              <a:gd name="adj" fmla="val 0"/>
            </a:avLst>
          </a:prstGeom>
          <a:solidFill>
            <a:srgbClr val="E1EDFF"/>
          </a:solidFill>
          <a:ln w="76200">
            <a:solidFill>
              <a:schemeClr val="bg1"/>
            </a:solidFill>
          </a:ln>
        </p:spPr>
        <p:txBody>
          <a:bodyPr anchor="ctr"/>
          <a:lstStyle/>
          <a:p>
            <a:pPr marL="0" marR="0" lvl="0" indent="0" algn="ctr" defTabSz="590759" rtl="0" eaLnBrk="1" fontAlgn="auto" latinLnBrk="0" hangingPunct="1">
              <a:lnSpc>
                <a:spcPct val="130000"/>
              </a:lnSpc>
              <a:spcBef>
                <a:spcPts val="0"/>
              </a:spcBef>
              <a:spcAft>
                <a:spcPts val="796"/>
              </a:spcAft>
              <a:buClrTx/>
              <a:buSzTx/>
              <a:buFontTx/>
              <a:buNone/>
              <a:tabLst/>
              <a:defRPr/>
            </a:pPr>
            <a:r>
              <a:rPr kumimoji="0" lang="ja-JP" altLang="en-US" sz="1200" b="1" i="0" u="none" strike="noStrike" kern="1200" cap="none" spc="239" normalizeH="0" baseline="0" noProof="0">
                <a:ln>
                  <a:noFill/>
                </a:ln>
                <a:solidFill>
                  <a:sysClr val="windowText" lastClr="000000"/>
                </a:solidFill>
                <a:effectLst/>
                <a:uLnTx/>
                <a:uFillTx/>
                <a:latin typeface="メイリオ"/>
                <a:ea typeface="メイリオ"/>
                <a:cs typeface="Noto Sans CJK JP DemiLight" charset="-128"/>
              </a:rPr>
              <a:t>改定の基本的視点と具体的方向性</a:t>
            </a:r>
          </a:p>
        </p:txBody>
      </p:sp>
      <p:sp>
        <p:nvSpPr>
          <p:cNvPr id="4" name="タイトル 18">
            <a:extLst>
              <a:ext uri="{FF2B5EF4-FFF2-40B4-BE49-F238E27FC236}">
                <a16:creationId xmlns:a16="http://schemas.microsoft.com/office/drawing/2014/main" id="{E4D6BB78-A7D9-FC41-85DD-4C3721700E4E}"/>
              </a:ext>
            </a:extLst>
          </p:cNvPr>
          <p:cNvSpPr txBox="1">
            <a:spLocks/>
          </p:cNvSpPr>
          <p:nvPr/>
        </p:nvSpPr>
        <p:spPr>
          <a:xfrm>
            <a:off x="157162" y="152400"/>
            <a:ext cx="9388665" cy="360040"/>
          </a:xfrm>
          <a:prstGeom prst="rect">
            <a:avLst/>
          </a:prstGeom>
        </p:spPr>
        <p:txBody>
          <a:bodyPr/>
          <a:lstStyle>
            <a:lvl1pPr algn="l" defTabSz="914400" rtl="0" eaLnBrk="1" latinLnBrk="0" hangingPunct="1">
              <a:lnSpc>
                <a:spcPct val="90000"/>
              </a:lnSpc>
              <a:spcBef>
                <a:spcPct val="0"/>
              </a:spcBef>
              <a:buNone/>
              <a:defRPr kumimoji="1" lang="en-US" altLang="en-US" sz="1814" b="1" i="0" kern="1200" spc="272" dirty="0">
                <a:solidFill>
                  <a:schemeClr val="bg1"/>
                </a:solidFill>
                <a:latin typeface="Meiryo" panose="020B0604030504040204" pitchFamily="34" charset="-128"/>
                <a:ea typeface="Meiryo" panose="020B0604030504040204" pitchFamily="34" charset="-128"/>
                <a:cs typeface="+mn-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1" lang="ja-JP" altLang="en-US" sz="2000" b="1" i="0" u="none" strike="noStrike" kern="1200" cap="none" spc="272" normalizeH="0" baseline="0" noProof="0">
                <a:ln>
                  <a:noFill/>
                </a:ln>
                <a:solidFill>
                  <a:sysClr val="windowText" lastClr="000000"/>
                </a:solidFill>
                <a:effectLst/>
                <a:uLnTx/>
                <a:uFillTx/>
                <a:latin typeface="Meiryo" panose="020B0604030504040204" pitchFamily="34" charset="-128"/>
                <a:ea typeface="Meiryo" panose="020B0604030504040204" pitchFamily="34" charset="-128"/>
                <a:cs typeface="+mn-cs"/>
              </a:rPr>
              <a:t>令和６年度診療報酬改定の基本方針の概要</a:t>
            </a:r>
          </a:p>
        </p:txBody>
      </p:sp>
      <p:sp>
        <p:nvSpPr>
          <p:cNvPr id="5" name="正方形/長方形 4">
            <a:extLst>
              <a:ext uri="{FF2B5EF4-FFF2-40B4-BE49-F238E27FC236}">
                <a16:creationId xmlns:a16="http://schemas.microsoft.com/office/drawing/2014/main" id="{2BC9F002-CA27-4346-8CF9-82954F10E676}"/>
              </a:ext>
            </a:extLst>
          </p:cNvPr>
          <p:cNvSpPr/>
          <p:nvPr/>
        </p:nvSpPr>
        <p:spPr>
          <a:xfrm>
            <a:off x="4869899" y="2337939"/>
            <a:ext cx="4928079" cy="2438709"/>
          </a:xfrm>
          <a:prstGeom prst="rect">
            <a:avLst/>
          </a:prstGeom>
          <a:noFill/>
          <a:ln w="9525" cap="rnd">
            <a:solidFill>
              <a:schemeClr val="tx1"/>
            </a:solidFill>
            <a:prstDash val="solid"/>
            <a:beve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noAutofit/>
          </a:bodyPr>
          <a:lstStyle/>
          <a:p>
            <a:pPr marL="0" marR="0" lvl="0" indent="0" algn="l" defTabSz="456971" rtl="0" eaLnBrk="1" fontAlgn="auto" latinLnBrk="0" hangingPunct="1">
              <a:lnSpc>
                <a:spcPct val="110000"/>
              </a:lnSpc>
              <a:spcBef>
                <a:spcPts val="0"/>
              </a:spcBef>
              <a:spcAft>
                <a:spcPts val="0"/>
              </a:spcAft>
              <a:buClr>
                <a:srgbClr val="103185"/>
              </a:buClr>
              <a:buSzTx/>
              <a:buFontTx/>
              <a:buNone/>
              <a:tabLst/>
              <a:defRPr/>
            </a:pPr>
            <a:r>
              <a:rPr kumimoji="1" lang="ja-JP" altLang="ja-JP" sz="1050" b="1" i="0" u="none" strike="noStrike" kern="1200" cap="none" spc="0" normalizeH="0" baseline="0" noProof="0">
                <a:ln>
                  <a:noFill/>
                </a:ln>
                <a:solidFill>
                  <a:srgbClr val="000000"/>
                </a:solidFill>
                <a:effectLst/>
                <a:uLnTx/>
                <a:uFillTx/>
                <a:latin typeface="Segoe UI"/>
                <a:ea typeface="メイリオ"/>
                <a:cs typeface="+mn-cs"/>
              </a:rPr>
              <a:t>（３）安心・安全で質の高い医療の</a:t>
            </a:r>
            <a:r>
              <a:rPr kumimoji="1" lang="ja-JP" altLang="en-US" sz="1050" b="1" i="0" u="none" strike="noStrike" kern="1200" cap="none" spc="0" normalizeH="0" baseline="0" noProof="0">
                <a:ln>
                  <a:noFill/>
                </a:ln>
                <a:solidFill>
                  <a:srgbClr val="000000"/>
                </a:solidFill>
                <a:effectLst/>
                <a:uLnTx/>
                <a:uFillTx/>
                <a:latin typeface="Segoe UI"/>
                <a:ea typeface="メイリオ"/>
                <a:cs typeface="+mn-cs"/>
              </a:rPr>
              <a:t>推進</a:t>
            </a:r>
            <a:br>
              <a:rPr kumimoji="1" lang="en-US" altLang="ja-JP" sz="1000" b="1" i="0" u="none" strike="noStrike" kern="1200" cap="none" spc="0" normalizeH="0" baseline="0" noProof="0">
                <a:ln>
                  <a:noFill/>
                </a:ln>
                <a:solidFill>
                  <a:srgbClr val="000000"/>
                </a:solidFill>
                <a:effectLst/>
                <a:uLnTx/>
                <a:uFillTx/>
                <a:latin typeface="Segoe UI"/>
                <a:ea typeface="メイリオ"/>
                <a:cs typeface="+mn-cs"/>
              </a:rPr>
            </a:br>
            <a:r>
              <a:rPr kumimoji="1" lang="ja-JP" altLang="en-US" sz="1000" b="1" i="0" u="none" strike="noStrike" kern="1200" cap="none" spc="0" normalizeH="0" baseline="0" noProof="0">
                <a:ln>
                  <a:noFill/>
                </a:ln>
                <a:solidFill>
                  <a:srgbClr val="000000"/>
                </a:solidFill>
                <a:effectLst/>
                <a:uLnTx/>
                <a:uFillTx/>
                <a:latin typeface="Segoe UI"/>
                <a:ea typeface="メイリオ"/>
                <a:cs typeface="+mn-cs"/>
              </a:rPr>
              <a:t>　</a:t>
            </a:r>
            <a:r>
              <a:rPr kumimoji="1" lang="en-US" altLang="ja-JP" sz="900" b="0" i="0" u="none" strike="noStrike" kern="1200" cap="none" spc="0" normalizeH="0" baseline="0" noProof="0">
                <a:ln>
                  <a:noFill/>
                </a:ln>
                <a:solidFill>
                  <a:srgbClr val="000000"/>
                </a:solidFill>
                <a:effectLst/>
                <a:uLnTx/>
                <a:uFillTx/>
                <a:latin typeface="Segoe UI"/>
                <a:ea typeface="メイリオ"/>
                <a:cs typeface="+mn-cs"/>
              </a:rPr>
              <a:t>【</a:t>
            </a:r>
            <a:r>
              <a:rPr kumimoji="1" lang="ja-JP" altLang="en-US" sz="900" b="0" i="0" u="none" strike="noStrike" kern="1200" cap="none" spc="0" normalizeH="0" baseline="0" noProof="0">
                <a:ln>
                  <a:noFill/>
                </a:ln>
                <a:solidFill>
                  <a:srgbClr val="000000"/>
                </a:solidFill>
                <a:effectLst/>
                <a:uLnTx/>
                <a:uFillTx/>
                <a:latin typeface="Segoe UI"/>
                <a:ea typeface="メイリオ"/>
                <a:cs typeface="+mn-cs"/>
              </a:rPr>
              <a:t>具体的方向性の例</a:t>
            </a:r>
            <a:r>
              <a:rPr kumimoji="1" lang="en-US" altLang="ja-JP" sz="900" b="0" i="0" u="none" strike="noStrike" kern="1200" cap="none" spc="0" normalizeH="0" baseline="0" noProof="0">
                <a:ln>
                  <a:noFill/>
                </a:ln>
                <a:solidFill>
                  <a:srgbClr val="000000"/>
                </a:solidFill>
                <a:effectLst/>
                <a:uLnTx/>
                <a:uFillTx/>
                <a:latin typeface="Segoe UI"/>
                <a:ea typeface="メイリオ"/>
                <a:cs typeface="+mn-cs"/>
              </a:rPr>
              <a:t>】</a:t>
            </a:r>
            <a:r>
              <a:rPr kumimoji="1" lang="ja-JP" altLang="en-US" sz="900" b="1" i="0" u="none" strike="noStrike" kern="1200" cap="none" spc="0" normalizeH="0" baseline="0" noProof="0">
                <a:ln>
                  <a:noFill/>
                </a:ln>
                <a:solidFill>
                  <a:srgbClr val="000000"/>
                </a:solidFill>
                <a:effectLst/>
                <a:uLnTx/>
                <a:uFillTx/>
                <a:latin typeface="Segoe UI"/>
                <a:ea typeface="メイリオ"/>
                <a:cs typeface="+mn-cs"/>
              </a:rPr>
              <a:t>　</a:t>
            </a:r>
            <a:br>
              <a:rPr kumimoji="1" lang="en-US" altLang="ja-JP" sz="900" b="1" i="0" u="none" strike="noStrike" kern="1200" cap="none" spc="0" normalizeH="0" baseline="0" noProof="0">
                <a:ln>
                  <a:noFill/>
                </a:ln>
                <a:solidFill>
                  <a:srgbClr val="000000"/>
                </a:solidFill>
                <a:effectLst/>
                <a:uLnTx/>
                <a:uFillTx/>
                <a:latin typeface="Segoe UI"/>
                <a:ea typeface="メイリオ"/>
                <a:cs typeface="+mn-cs"/>
              </a:rPr>
            </a:br>
            <a:r>
              <a:rPr kumimoji="1" lang="ja-JP" altLang="en-US" sz="900" b="1" i="0" u="none" strike="noStrike" kern="1200" cap="none" spc="0" normalizeH="0" baseline="0" noProof="0">
                <a:ln>
                  <a:noFill/>
                </a:ln>
                <a:solidFill>
                  <a:srgbClr val="000000"/>
                </a:solidFill>
                <a:effectLst/>
                <a:uLnTx/>
                <a:uFillTx/>
                <a:latin typeface="Segoe UI"/>
                <a:ea typeface="メイリオ"/>
                <a:cs typeface="+mn-cs"/>
              </a:rPr>
              <a:t>　</a:t>
            </a:r>
            <a:r>
              <a:rPr kumimoji="0" lang="ja-JP" altLang="en-US"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○食材料費、光熱費をはじめとする物価高騰を踏まえた対応</a:t>
            </a:r>
          </a:p>
          <a:p>
            <a:pPr marL="0" marR="0" lvl="0" indent="0" algn="l" defTabSz="456971" rtl="0" eaLnBrk="1" fontAlgn="auto" latinLnBrk="0" hangingPunct="1">
              <a:lnSpc>
                <a:spcPct val="110000"/>
              </a:lnSpc>
              <a:spcBef>
                <a:spcPts val="0"/>
              </a:spcBef>
              <a:spcAft>
                <a:spcPts val="0"/>
              </a:spcAft>
              <a:buClr>
                <a:srgbClr val="103185"/>
              </a:buClr>
              <a:buSzTx/>
              <a:buFontTx/>
              <a:buNone/>
              <a:tabLst/>
              <a:defRPr/>
            </a:pPr>
            <a:r>
              <a:rPr kumimoji="0" lang="ja-JP" altLang="en-US"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　○患者にとって安心・安全に医療を受けられるための体制の評価</a:t>
            </a:r>
          </a:p>
          <a:p>
            <a:pPr marL="0" marR="0" lvl="0" indent="0" algn="l" defTabSz="456971" rtl="0" eaLnBrk="1" fontAlgn="auto" latinLnBrk="0" hangingPunct="1">
              <a:lnSpc>
                <a:spcPct val="110000"/>
              </a:lnSpc>
              <a:spcBef>
                <a:spcPts val="0"/>
              </a:spcBef>
              <a:spcAft>
                <a:spcPts val="0"/>
              </a:spcAft>
              <a:buClr>
                <a:srgbClr val="103185"/>
              </a:buClr>
              <a:buSzTx/>
              <a:buFontTx/>
              <a:buNone/>
              <a:tabLst/>
              <a:defRPr/>
            </a:pPr>
            <a:r>
              <a:rPr kumimoji="0" lang="ja-JP" altLang="en-US"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　○アウトカムにも着目した評価の推進</a:t>
            </a:r>
          </a:p>
          <a:p>
            <a:pPr marL="0" marR="0" lvl="0" indent="0" algn="l" defTabSz="456971" rtl="0" eaLnBrk="1" fontAlgn="auto" latinLnBrk="0" hangingPunct="1">
              <a:lnSpc>
                <a:spcPct val="110000"/>
              </a:lnSpc>
              <a:spcBef>
                <a:spcPts val="0"/>
              </a:spcBef>
              <a:spcAft>
                <a:spcPts val="0"/>
              </a:spcAft>
              <a:buClr>
                <a:srgbClr val="103185"/>
              </a:buClr>
              <a:buSzTx/>
              <a:buFontTx/>
              <a:buNone/>
              <a:tabLst/>
              <a:defRPr/>
            </a:pPr>
            <a:r>
              <a:rPr kumimoji="0" lang="ja-JP" altLang="en-US"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　○重点的な対応が求められる分野への適切な評価（小児医療、周産期医療、救急医療等）</a:t>
            </a:r>
          </a:p>
          <a:p>
            <a:pPr marL="0" marR="0" lvl="0" indent="0" algn="l" defTabSz="456971" rtl="0" eaLnBrk="1" fontAlgn="auto" latinLnBrk="0" hangingPunct="1">
              <a:lnSpc>
                <a:spcPct val="110000"/>
              </a:lnSpc>
              <a:spcBef>
                <a:spcPts val="0"/>
              </a:spcBef>
              <a:spcAft>
                <a:spcPts val="0"/>
              </a:spcAft>
              <a:buClr>
                <a:srgbClr val="103185"/>
              </a:buClr>
              <a:buSzTx/>
              <a:buFontTx/>
              <a:buNone/>
              <a:tabLst/>
              <a:defRPr/>
            </a:pPr>
            <a:r>
              <a:rPr kumimoji="0" lang="ja-JP" altLang="en-US"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　○生活習慣病の増加等に対応する効果的・効率的な疾病管理及び重症化予防の取組推進</a:t>
            </a:r>
          </a:p>
          <a:p>
            <a:pPr marL="0" marR="0" lvl="0" indent="0" algn="l" defTabSz="456971" rtl="0" eaLnBrk="1" fontAlgn="auto" latinLnBrk="0" hangingPunct="1">
              <a:lnSpc>
                <a:spcPct val="110000"/>
              </a:lnSpc>
              <a:spcBef>
                <a:spcPts val="0"/>
              </a:spcBef>
              <a:spcAft>
                <a:spcPts val="0"/>
              </a:spcAft>
              <a:buClr>
                <a:srgbClr val="103185"/>
              </a:buClr>
              <a:buSzTx/>
              <a:buFontTx/>
              <a:buNone/>
              <a:tabLst/>
              <a:defRPr/>
            </a:pPr>
            <a:r>
              <a:rPr kumimoji="0" lang="ja-JP" altLang="en-US"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　○口腔疾患の重症化予防、口腔機能低下への対応の充実、生活の質に配慮した歯科医療</a:t>
            </a:r>
            <a:endParaRPr kumimoji="0" lang="en-US" altLang="ja-JP"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6971" rtl="0" eaLnBrk="1" fontAlgn="auto" latinLnBrk="0" hangingPunct="1">
              <a:lnSpc>
                <a:spcPct val="110000"/>
              </a:lnSpc>
              <a:spcBef>
                <a:spcPts val="0"/>
              </a:spcBef>
              <a:spcAft>
                <a:spcPts val="0"/>
              </a:spcAft>
              <a:buClr>
                <a:srgbClr val="103185"/>
              </a:buClr>
              <a:buSzTx/>
              <a:buFontTx/>
              <a:buNone/>
              <a:tabLst/>
              <a:defRPr/>
            </a:pPr>
            <a:r>
              <a:rPr kumimoji="0" lang="ja-JP" altLang="en-US"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　　の推進</a:t>
            </a:r>
            <a:endParaRPr kumimoji="0" lang="en-US" altLang="ja-JP"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6971" rtl="0" eaLnBrk="1" fontAlgn="auto" latinLnBrk="0" hangingPunct="1">
              <a:lnSpc>
                <a:spcPct val="110000"/>
              </a:lnSpc>
              <a:spcBef>
                <a:spcPts val="0"/>
              </a:spcBef>
              <a:spcAft>
                <a:spcPts val="0"/>
              </a:spcAft>
              <a:buClr>
                <a:srgbClr val="103185"/>
              </a:buClr>
              <a:buSzTx/>
              <a:buFontTx/>
              <a:buNone/>
              <a:tabLst/>
              <a:defRPr/>
            </a:pPr>
            <a:r>
              <a:rPr kumimoji="0" lang="ja-JP" altLang="en-US"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　○薬局の地域におけるかかりつけ機能に応じた適切な評価、薬局・薬剤師業務の対物中心</a:t>
            </a:r>
            <a:endParaRPr kumimoji="0" lang="en-US" altLang="ja-JP"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6971" rtl="0" eaLnBrk="1" fontAlgn="auto" latinLnBrk="0" hangingPunct="1">
              <a:lnSpc>
                <a:spcPct val="110000"/>
              </a:lnSpc>
              <a:spcBef>
                <a:spcPts val="0"/>
              </a:spcBef>
              <a:spcAft>
                <a:spcPts val="0"/>
              </a:spcAft>
              <a:buClr>
                <a:srgbClr val="103185"/>
              </a:buClr>
              <a:buSzTx/>
              <a:buFontTx/>
              <a:buNone/>
              <a:tabLst/>
              <a:defRPr/>
            </a:pPr>
            <a:r>
              <a:rPr kumimoji="0" lang="ja-JP" altLang="en-US"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　　から対人中心への転換の推進、病院薬剤師業務の評価</a:t>
            </a:r>
          </a:p>
          <a:p>
            <a:pPr marL="0" marR="0" lvl="0" indent="0" algn="l" defTabSz="456971" rtl="0" eaLnBrk="1" fontAlgn="auto" latinLnBrk="0" hangingPunct="1">
              <a:lnSpc>
                <a:spcPct val="110000"/>
              </a:lnSpc>
              <a:spcBef>
                <a:spcPts val="0"/>
              </a:spcBef>
              <a:spcAft>
                <a:spcPts val="0"/>
              </a:spcAft>
              <a:buClr>
                <a:srgbClr val="103185"/>
              </a:buClr>
              <a:buSzTx/>
              <a:buFontTx/>
              <a:buNone/>
              <a:tabLst/>
              <a:defRPr/>
            </a:pPr>
            <a:r>
              <a:rPr kumimoji="0" lang="ja-JP" altLang="en-US"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　○薬局の経営状況等も踏まえ、地域の患者・住民のニーズに対応した機能を有する医薬品　</a:t>
            </a:r>
            <a:endParaRPr kumimoji="0" lang="en-US" altLang="ja-JP"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6971" rtl="0" eaLnBrk="1" fontAlgn="auto" latinLnBrk="0" hangingPunct="1">
              <a:lnSpc>
                <a:spcPct val="110000"/>
              </a:lnSpc>
              <a:spcBef>
                <a:spcPts val="0"/>
              </a:spcBef>
              <a:spcAft>
                <a:spcPts val="0"/>
              </a:spcAft>
              <a:buClr>
                <a:srgbClr val="103185"/>
              </a:buClr>
              <a:buSzTx/>
              <a:buFontTx/>
              <a:buNone/>
              <a:tabLst/>
              <a:defRPr/>
            </a:pPr>
            <a:r>
              <a:rPr kumimoji="0" lang="ja-JP" altLang="en-US"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　　供給拠点としての役割の評価を推進</a:t>
            </a:r>
          </a:p>
          <a:p>
            <a:pPr marL="0" marR="0" lvl="0" indent="0" algn="l" defTabSz="456971" rtl="0" eaLnBrk="1" fontAlgn="auto" latinLnBrk="0" hangingPunct="1">
              <a:lnSpc>
                <a:spcPct val="110000"/>
              </a:lnSpc>
              <a:spcBef>
                <a:spcPts val="0"/>
              </a:spcBef>
              <a:spcAft>
                <a:spcPts val="0"/>
              </a:spcAft>
              <a:buClr>
                <a:srgbClr val="103185"/>
              </a:buClr>
              <a:buSzTx/>
              <a:buFontTx/>
              <a:buNone/>
              <a:tabLst/>
              <a:defRPr/>
            </a:pPr>
            <a:r>
              <a:rPr kumimoji="0" lang="ja-JP" altLang="en-US"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　○医薬品産業構造の転換も見据えたイノベーションの適切な評価や医薬品の安定供給の</a:t>
            </a:r>
            <a:endParaRPr kumimoji="0" lang="en-US" altLang="ja-JP"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6971" rtl="0" eaLnBrk="1" fontAlgn="auto" latinLnBrk="0" hangingPunct="1">
              <a:lnSpc>
                <a:spcPct val="110000"/>
              </a:lnSpc>
              <a:spcBef>
                <a:spcPts val="0"/>
              </a:spcBef>
              <a:spcAft>
                <a:spcPts val="0"/>
              </a:spcAft>
              <a:buClr>
                <a:srgbClr val="103185"/>
              </a:buClr>
              <a:buSzTx/>
              <a:buFontTx/>
              <a:buNone/>
              <a:tabLst/>
              <a:defRPr/>
            </a:pPr>
            <a:r>
              <a:rPr kumimoji="0" lang="ja-JP" altLang="en-US"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　　確保等</a:t>
            </a:r>
          </a:p>
          <a:p>
            <a:pPr marL="0" marR="0" lvl="0" indent="0" algn="l" defTabSz="456971" rtl="0" eaLnBrk="1" fontAlgn="auto" latinLnBrk="0" hangingPunct="1">
              <a:lnSpc>
                <a:spcPct val="120000"/>
              </a:lnSpc>
              <a:spcBef>
                <a:spcPts val="0"/>
              </a:spcBef>
              <a:spcAft>
                <a:spcPts val="600"/>
              </a:spcAft>
              <a:buClr>
                <a:srgbClr val="103185"/>
              </a:buClr>
              <a:buSzTx/>
              <a:buFontTx/>
              <a:buNone/>
              <a:tabLst/>
              <a:defRPr/>
            </a:pPr>
            <a:endParaRPr kumimoji="0" lang="ja-JP" altLang="en-US"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6971" rtl="0" eaLnBrk="1" fontAlgn="auto" latinLnBrk="0" hangingPunct="1">
              <a:lnSpc>
                <a:spcPct val="120000"/>
              </a:lnSpc>
              <a:spcBef>
                <a:spcPts val="0"/>
              </a:spcBef>
              <a:spcAft>
                <a:spcPts val="700"/>
              </a:spcAft>
              <a:buClr>
                <a:srgbClr val="103185"/>
              </a:buClr>
              <a:buSzTx/>
              <a:buFontTx/>
              <a:buNone/>
              <a:tabLst/>
              <a:defRPr/>
            </a:pPr>
            <a:endParaRPr kumimoji="0" lang="ja-JP" altLang="en-US" sz="9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6" name="正方形/長方形 5">
            <a:extLst>
              <a:ext uri="{FF2B5EF4-FFF2-40B4-BE49-F238E27FC236}">
                <a16:creationId xmlns:a16="http://schemas.microsoft.com/office/drawing/2014/main" id="{2BC9F002-CA27-4346-8CF9-82954F10E676}"/>
              </a:ext>
            </a:extLst>
          </p:cNvPr>
          <p:cNvSpPr/>
          <p:nvPr/>
        </p:nvSpPr>
        <p:spPr>
          <a:xfrm>
            <a:off x="4862380" y="4826725"/>
            <a:ext cx="4935598" cy="1957256"/>
          </a:xfrm>
          <a:prstGeom prst="rect">
            <a:avLst/>
          </a:prstGeom>
          <a:noFill/>
          <a:ln w="9525" cap="rnd">
            <a:solidFill>
              <a:schemeClr val="tx1"/>
            </a:solidFill>
            <a:prstDash val="solid"/>
            <a:beve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lstStyle/>
          <a:p>
            <a:pPr marL="0" marR="0" lvl="0" indent="0" algn="l" defTabSz="456971" rtl="0" eaLnBrk="1" fontAlgn="auto" latinLnBrk="0" hangingPunct="1">
              <a:lnSpc>
                <a:spcPct val="110000"/>
              </a:lnSpc>
              <a:spcBef>
                <a:spcPts val="0"/>
              </a:spcBef>
              <a:spcAft>
                <a:spcPts val="0"/>
              </a:spcAft>
              <a:buClr>
                <a:srgbClr val="103185"/>
              </a:buClr>
              <a:buSzTx/>
              <a:buFontTx/>
              <a:buNone/>
              <a:tabLst/>
              <a:defRPr/>
            </a:pPr>
            <a:r>
              <a:rPr kumimoji="1" lang="ja-JP" altLang="ja-JP" sz="1050" b="1" i="0" u="none" strike="noStrike" kern="1200" cap="none" spc="0" normalizeH="0" baseline="0" noProof="0">
                <a:ln>
                  <a:noFill/>
                </a:ln>
                <a:solidFill>
                  <a:srgbClr val="000000"/>
                </a:solidFill>
                <a:effectLst/>
                <a:uLnTx/>
                <a:uFillTx/>
                <a:latin typeface="Segoe UI"/>
                <a:ea typeface="メイリオ"/>
                <a:cs typeface="+mn-cs"/>
              </a:rPr>
              <a:t>（４）効率化・適正化を通じた</a:t>
            </a:r>
            <a:r>
              <a:rPr kumimoji="1" lang="ja-JP" altLang="en-US" sz="1050" b="1" i="0" u="none" strike="noStrike" kern="1200" cap="none" spc="0" normalizeH="0" baseline="0" noProof="0">
                <a:ln>
                  <a:noFill/>
                </a:ln>
                <a:solidFill>
                  <a:srgbClr val="000000"/>
                </a:solidFill>
                <a:effectLst/>
                <a:uLnTx/>
                <a:uFillTx/>
                <a:latin typeface="Segoe UI"/>
                <a:ea typeface="メイリオ"/>
                <a:cs typeface="+mn-cs"/>
              </a:rPr>
              <a:t>医療保険</a:t>
            </a:r>
            <a:r>
              <a:rPr kumimoji="1" lang="ja-JP" altLang="ja-JP" sz="1050" b="1" i="0" u="none" strike="noStrike" kern="1200" cap="none" spc="0" normalizeH="0" baseline="0" noProof="0">
                <a:ln>
                  <a:noFill/>
                </a:ln>
                <a:solidFill>
                  <a:srgbClr val="000000"/>
                </a:solidFill>
                <a:effectLst/>
                <a:uLnTx/>
                <a:uFillTx/>
                <a:latin typeface="Segoe UI"/>
                <a:ea typeface="メイリオ"/>
                <a:cs typeface="+mn-cs"/>
              </a:rPr>
              <a:t>制度の安定性・持続可能性の向上</a:t>
            </a:r>
            <a:br>
              <a:rPr kumimoji="1" lang="en-US" altLang="ja-JP" sz="1050" b="1" i="0" u="none" strike="noStrike" kern="1200" cap="none" spc="0" normalizeH="0" baseline="0" noProof="0">
                <a:ln>
                  <a:noFill/>
                </a:ln>
                <a:solidFill>
                  <a:srgbClr val="000000"/>
                </a:solidFill>
                <a:effectLst/>
                <a:uLnTx/>
                <a:uFillTx/>
                <a:latin typeface="Segoe UI"/>
                <a:ea typeface="メイリオ"/>
                <a:cs typeface="+mn-cs"/>
              </a:rPr>
            </a:br>
            <a:r>
              <a:rPr kumimoji="1" lang="en-US" altLang="ja-JP" sz="1050" b="1" i="0" u="none" strike="noStrike" kern="1200" cap="none" spc="0" normalizeH="0" baseline="0" noProof="0">
                <a:ln>
                  <a:noFill/>
                </a:ln>
                <a:solidFill>
                  <a:srgbClr val="000000"/>
                </a:solidFill>
                <a:effectLst/>
                <a:uLnTx/>
                <a:uFillTx/>
                <a:latin typeface="Segoe UI"/>
                <a:ea typeface="メイリオ"/>
                <a:cs typeface="+mn-cs"/>
              </a:rPr>
              <a:t>   </a:t>
            </a:r>
            <a:r>
              <a:rPr kumimoji="1" lang="en-US" altLang="ja-JP" sz="900" b="0" i="0" u="none" strike="noStrike" kern="1200" cap="none" spc="0" normalizeH="0" baseline="0" noProof="0">
                <a:ln>
                  <a:noFill/>
                </a:ln>
                <a:solidFill>
                  <a:srgbClr val="000000"/>
                </a:solidFill>
                <a:effectLst/>
                <a:uLnTx/>
                <a:uFillTx/>
                <a:latin typeface="Segoe UI"/>
                <a:ea typeface="メイリオ"/>
                <a:cs typeface="+mn-cs"/>
              </a:rPr>
              <a:t>【</a:t>
            </a:r>
            <a:r>
              <a:rPr kumimoji="1" lang="ja-JP" altLang="en-US" sz="900" b="0" i="0" u="none" strike="noStrike" kern="1200" cap="none" spc="0" normalizeH="0" baseline="0" noProof="0">
                <a:ln>
                  <a:noFill/>
                </a:ln>
                <a:solidFill>
                  <a:srgbClr val="000000"/>
                </a:solidFill>
                <a:effectLst/>
                <a:uLnTx/>
                <a:uFillTx/>
                <a:latin typeface="Segoe UI"/>
                <a:ea typeface="メイリオ"/>
                <a:cs typeface="+mn-cs"/>
              </a:rPr>
              <a:t>具体的方向性の例</a:t>
            </a:r>
            <a:r>
              <a:rPr kumimoji="1" lang="en-US" altLang="ja-JP" sz="900" b="0" i="0" u="none" strike="noStrike" kern="1200" cap="none" spc="0" normalizeH="0" baseline="0" noProof="0">
                <a:ln>
                  <a:noFill/>
                </a:ln>
                <a:solidFill>
                  <a:srgbClr val="000000"/>
                </a:solidFill>
                <a:effectLst/>
                <a:uLnTx/>
                <a:uFillTx/>
                <a:latin typeface="Segoe UI"/>
                <a:ea typeface="メイリオ"/>
                <a:cs typeface="+mn-cs"/>
              </a:rPr>
              <a:t>】</a:t>
            </a:r>
            <a:br>
              <a:rPr kumimoji="1" lang="en-US" altLang="ja-JP" sz="1050" b="0" i="0" u="none" strike="noStrike" kern="1200" cap="none" spc="0" normalizeH="0" baseline="0" noProof="0">
                <a:ln>
                  <a:noFill/>
                </a:ln>
                <a:solidFill>
                  <a:srgbClr val="000000"/>
                </a:solidFill>
                <a:effectLst/>
                <a:uLnTx/>
                <a:uFillTx/>
                <a:latin typeface="Segoe UI"/>
                <a:ea typeface="メイリオ"/>
                <a:cs typeface="+mn-cs"/>
              </a:rPr>
            </a:br>
            <a:r>
              <a:rPr kumimoji="1" lang="ja-JP" altLang="en-US" sz="900" b="0" i="0" u="none" strike="noStrike" kern="1200" cap="none" spc="0" normalizeH="0" baseline="0" noProof="0">
                <a:ln>
                  <a:noFill/>
                </a:ln>
                <a:solidFill>
                  <a:srgbClr val="000000"/>
                </a:solidFill>
                <a:effectLst/>
                <a:uLnTx/>
                <a:uFillTx/>
                <a:latin typeface="Segoe UI"/>
                <a:ea typeface="メイリオ"/>
                <a:cs typeface="+mn-cs"/>
              </a:rPr>
              <a:t>　</a:t>
            </a:r>
            <a:r>
              <a:rPr kumimoji="0" lang="ja-JP" altLang="en-US" sz="900" b="0" i="0" u="none" strike="noStrike" kern="1200" cap="none" spc="0" normalizeH="0" baseline="0" noProof="0">
                <a:ln>
                  <a:noFill/>
                </a:ln>
                <a:solidFill>
                  <a:prstClr val="black"/>
                </a:solidFill>
                <a:effectLst/>
                <a:uLnTx/>
                <a:uFillTx/>
                <a:latin typeface="メイリオ"/>
                <a:ea typeface="メイリオ"/>
                <a:cs typeface="+mn-cs"/>
              </a:rPr>
              <a:t>○後発医薬品やバイオ後続品の使用促進、長期収載品</a:t>
            </a:r>
            <a:r>
              <a:rPr kumimoji="0" lang="ja-JP" altLang="en-US" sz="900" b="0" i="0" u="none" strike="noStrike" kern="1200" cap="none" spc="0" normalizeH="0" baseline="0" noProof="0">
                <a:ln>
                  <a:noFill/>
                </a:ln>
                <a:solidFill>
                  <a:srgbClr val="000000"/>
                </a:solidFill>
                <a:effectLst/>
                <a:uLnTx/>
                <a:uFillTx/>
                <a:latin typeface="メイリオ"/>
                <a:ea typeface="メイリオ"/>
                <a:cs typeface="+mn-cs"/>
              </a:rPr>
              <a:t>の保険給付の在り方の見直し等</a:t>
            </a:r>
            <a:br>
              <a:rPr kumimoji="0" lang="en-US" altLang="ja-JP" sz="900" b="0" i="0" u="none" strike="noStrike" kern="1200" cap="none" spc="0" normalizeH="0" baseline="0" noProof="0">
                <a:ln>
                  <a:noFill/>
                </a:ln>
                <a:solidFill>
                  <a:prstClr val="black"/>
                </a:solidFill>
                <a:effectLst/>
                <a:uLnTx/>
                <a:uFillTx/>
                <a:latin typeface="メイリオ"/>
                <a:ea typeface="メイリオ"/>
                <a:cs typeface="+mn-cs"/>
              </a:rPr>
            </a:br>
            <a:r>
              <a:rPr kumimoji="0" lang="ja-JP" altLang="en-US" sz="900" b="0" i="0" u="none" strike="noStrike" kern="1200" cap="none" spc="0" normalizeH="0" baseline="0" noProof="0">
                <a:ln>
                  <a:noFill/>
                </a:ln>
                <a:solidFill>
                  <a:prstClr val="black"/>
                </a:solidFill>
                <a:effectLst/>
                <a:uLnTx/>
                <a:uFillTx/>
                <a:latin typeface="メイリオ"/>
                <a:ea typeface="メイリオ"/>
                <a:cs typeface="+mn-cs"/>
              </a:rPr>
              <a:t>　○費用対効果評価制度の活用</a:t>
            </a:r>
            <a:r>
              <a:rPr kumimoji="0" lang="en-US" altLang="ja-JP" sz="900" b="0" i="0" u="none" strike="noStrike" kern="1200" cap="none" spc="0" normalizeH="0" baseline="0" noProof="0">
                <a:ln>
                  <a:noFill/>
                </a:ln>
                <a:solidFill>
                  <a:prstClr val="black"/>
                </a:solidFill>
                <a:effectLst/>
                <a:uLnTx/>
                <a:uFillTx/>
                <a:latin typeface="メイリオ"/>
                <a:ea typeface="メイリオ"/>
                <a:cs typeface="+mn-cs"/>
              </a:rPr>
              <a:t>                  </a:t>
            </a:r>
            <a:r>
              <a:rPr kumimoji="0" lang="ja-JP" altLang="en-US" sz="900" b="0" i="0" u="none" strike="noStrike" kern="1200" cap="none" spc="0" normalizeH="0" baseline="0" noProof="0">
                <a:ln>
                  <a:noFill/>
                </a:ln>
                <a:solidFill>
                  <a:prstClr val="black"/>
                </a:solidFill>
                <a:effectLst/>
                <a:uLnTx/>
                <a:uFillTx/>
                <a:latin typeface="メイリオ"/>
                <a:ea typeface="メイリオ"/>
                <a:cs typeface="+mn-cs"/>
              </a:rPr>
              <a:t>○市場実勢価格を踏まえた適正な評価</a:t>
            </a:r>
            <a:endParaRPr kumimoji="0" lang="en-US" altLang="ja-JP" sz="9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456971" rtl="0" eaLnBrk="1" fontAlgn="auto" latinLnBrk="0" hangingPunct="1">
              <a:lnSpc>
                <a:spcPct val="110000"/>
              </a:lnSpc>
              <a:spcBef>
                <a:spcPts val="0"/>
              </a:spcBef>
              <a:spcAft>
                <a:spcPts val="0"/>
              </a:spcAft>
              <a:buClr>
                <a:srgbClr val="103185"/>
              </a:buClr>
              <a:buSzTx/>
              <a:buFontTx/>
              <a:buNone/>
              <a:tabLst/>
              <a:defRPr/>
            </a:pPr>
            <a:r>
              <a:rPr kumimoji="0" lang="ja-JP" altLang="en-US" sz="900" b="0" i="0" u="none" strike="noStrike" kern="1200" cap="none" spc="0" normalizeH="0" baseline="0" noProof="0">
                <a:ln>
                  <a:noFill/>
                </a:ln>
                <a:solidFill>
                  <a:prstClr val="black"/>
                </a:solidFill>
                <a:effectLst/>
                <a:uLnTx/>
                <a:uFillTx/>
                <a:latin typeface="メイリオ"/>
                <a:ea typeface="メイリオ"/>
                <a:cs typeface="+mn-cs"/>
              </a:rPr>
              <a:t>　○医療</a:t>
            </a:r>
            <a:r>
              <a:rPr kumimoji="0" lang="en-US" altLang="ja-JP" sz="900" b="0" i="0" u="none" strike="noStrike" kern="1200" cap="none" spc="0" normalizeH="0" baseline="0" noProof="0">
                <a:ln>
                  <a:noFill/>
                </a:ln>
                <a:solidFill>
                  <a:prstClr val="black"/>
                </a:solidFill>
                <a:effectLst/>
                <a:uLnTx/>
                <a:uFillTx/>
                <a:latin typeface="メイリオ"/>
                <a:ea typeface="メイリオ"/>
                <a:cs typeface="+mn-cs"/>
              </a:rPr>
              <a:t>DX</a:t>
            </a:r>
            <a:r>
              <a:rPr kumimoji="0" lang="ja-JP" altLang="en-US" sz="900" b="0" i="0" u="none" strike="noStrike" kern="1200" cap="none" spc="0" normalizeH="0" baseline="0" noProof="0">
                <a:ln>
                  <a:noFill/>
                </a:ln>
                <a:solidFill>
                  <a:prstClr val="black"/>
                </a:solidFill>
                <a:effectLst/>
                <a:uLnTx/>
                <a:uFillTx/>
                <a:latin typeface="メイリオ"/>
                <a:ea typeface="メイリオ"/>
                <a:cs typeface="+mn-cs"/>
              </a:rPr>
              <a:t>の推進による医療情報の有効活用、遠隔医療の推進（再掲）</a:t>
            </a:r>
            <a:br>
              <a:rPr kumimoji="0" lang="en-US" altLang="ja-JP" sz="900" b="0" i="0" u="none" strike="noStrike" kern="1200" cap="none" spc="0" normalizeH="0" baseline="0" noProof="0">
                <a:ln>
                  <a:noFill/>
                </a:ln>
                <a:solidFill>
                  <a:prstClr val="black"/>
                </a:solidFill>
                <a:effectLst/>
                <a:uLnTx/>
                <a:uFillTx/>
                <a:latin typeface="メイリオ"/>
                <a:ea typeface="メイリオ"/>
                <a:cs typeface="+mn-cs"/>
              </a:rPr>
            </a:br>
            <a:r>
              <a:rPr kumimoji="0" lang="ja-JP" altLang="en-US" sz="900" b="0" i="0" u="none" strike="noStrike" kern="1200" cap="none" spc="0" normalizeH="0" baseline="0" noProof="0">
                <a:ln>
                  <a:noFill/>
                </a:ln>
                <a:solidFill>
                  <a:prstClr val="black"/>
                </a:solidFill>
                <a:effectLst/>
                <a:uLnTx/>
                <a:uFillTx/>
                <a:latin typeface="メイリオ"/>
                <a:ea typeface="メイリオ"/>
                <a:cs typeface="+mn-cs"/>
              </a:rPr>
              <a:t>　○患者の状態及び必要と考えられる医療機能に応じた入院医療の評価（再掲）</a:t>
            </a:r>
            <a:br>
              <a:rPr kumimoji="0" lang="en-US" altLang="ja-JP" sz="900" b="0" i="0" u="none" strike="noStrike" kern="1200" cap="none" spc="0" normalizeH="0" baseline="0" noProof="0">
                <a:ln>
                  <a:noFill/>
                </a:ln>
                <a:solidFill>
                  <a:prstClr val="black"/>
                </a:solidFill>
                <a:effectLst/>
                <a:uLnTx/>
                <a:uFillTx/>
                <a:latin typeface="メイリオ"/>
                <a:ea typeface="メイリオ"/>
                <a:cs typeface="+mn-cs"/>
              </a:rPr>
            </a:br>
            <a:r>
              <a:rPr kumimoji="0" lang="ja-JP" altLang="en-US" sz="900" b="0" i="0" u="none" strike="noStrike" kern="1200" cap="none" spc="0" normalizeH="0" baseline="0" noProof="0">
                <a:ln>
                  <a:noFill/>
                </a:ln>
                <a:solidFill>
                  <a:prstClr val="black"/>
                </a:solidFill>
                <a:effectLst/>
                <a:uLnTx/>
                <a:uFillTx/>
                <a:latin typeface="メイリオ"/>
                <a:ea typeface="メイリオ"/>
                <a:cs typeface="+mn-cs"/>
              </a:rPr>
              <a:t>　○外来医療の機能分化・強化等（再掲）</a:t>
            </a:r>
            <a:br>
              <a:rPr kumimoji="0" lang="en-US" altLang="ja-JP" sz="900" b="0" i="0" u="none" strike="noStrike" kern="1200" cap="none" spc="0" normalizeH="0" baseline="0" noProof="0">
                <a:ln>
                  <a:noFill/>
                </a:ln>
                <a:solidFill>
                  <a:prstClr val="black"/>
                </a:solidFill>
                <a:effectLst/>
                <a:uLnTx/>
                <a:uFillTx/>
                <a:latin typeface="メイリオ"/>
                <a:ea typeface="メイリオ"/>
                <a:cs typeface="+mn-cs"/>
              </a:rPr>
            </a:br>
            <a:r>
              <a:rPr kumimoji="0" lang="ja-JP" altLang="en-US" sz="900" b="0" i="0" u="none" strike="noStrike" kern="1200" cap="none" spc="0" normalizeH="0" baseline="0" noProof="0">
                <a:ln>
                  <a:noFill/>
                </a:ln>
                <a:solidFill>
                  <a:prstClr val="black"/>
                </a:solidFill>
                <a:effectLst/>
                <a:uLnTx/>
                <a:uFillTx/>
                <a:latin typeface="メイリオ"/>
                <a:ea typeface="メイリオ"/>
                <a:cs typeface="+mn-cs"/>
              </a:rPr>
              <a:t>　○生活習慣病の増加等に対応する効果的・効率的な疾病管理及び重症化予防の取組推進　</a:t>
            </a:r>
            <a:endParaRPr kumimoji="0" lang="en-US" altLang="ja-JP" sz="9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456971" rtl="0" eaLnBrk="1" fontAlgn="auto" latinLnBrk="0" hangingPunct="1">
              <a:lnSpc>
                <a:spcPct val="110000"/>
              </a:lnSpc>
              <a:spcBef>
                <a:spcPts val="0"/>
              </a:spcBef>
              <a:spcAft>
                <a:spcPts val="0"/>
              </a:spcAft>
              <a:buClr>
                <a:srgbClr val="103185"/>
              </a:buClr>
              <a:buSzTx/>
              <a:buFontTx/>
              <a:buNone/>
              <a:tabLst/>
              <a:defRPr/>
            </a:pPr>
            <a:r>
              <a:rPr kumimoji="0" lang="ja-JP" altLang="en-US" sz="900" b="0" i="0" u="none" strike="noStrike" kern="1200" cap="none" spc="0" normalizeH="0" baseline="0" noProof="0">
                <a:ln>
                  <a:noFill/>
                </a:ln>
                <a:solidFill>
                  <a:prstClr val="black"/>
                </a:solidFill>
                <a:effectLst/>
                <a:uLnTx/>
                <a:uFillTx/>
                <a:latin typeface="メイリオ"/>
                <a:ea typeface="メイリオ"/>
                <a:cs typeface="+mn-cs"/>
              </a:rPr>
              <a:t>　　（再掲）</a:t>
            </a:r>
            <a:br>
              <a:rPr kumimoji="0" lang="en-US" altLang="ja-JP" sz="900" b="0" i="0" u="none" strike="noStrike" kern="1200" cap="none" spc="0" normalizeH="0" baseline="0" noProof="0">
                <a:ln>
                  <a:noFill/>
                </a:ln>
                <a:solidFill>
                  <a:prstClr val="black"/>
                </a:solidFill>
                <a:effectLst/>
                <a:uLnTx/>
                <a:uFillTx/>
                <a:latin typeface="メイリオ"/>
                <a:ea typeface="メイリオ"/>
                <a:cs typeface="+mn-cs"/>
              </a:rPr>
            </a:br>
            <a:r>
              <a:rPr kumimoji="0" lang="ja-JP" altLang="en-US" sz="900" b="0" i="0" u="none" strike="noStrike" kern="1200" cap="none" spc="0" normalizeH="0" baseline="0" noProof="0">
                <a:ln>
                  <a:noFill/>
                </a:ln>
                <a:solidFill>
                  <a:prstClr val="black"/>
                </a:solidFill>
                <a:effectLst/>
                <a:uLnTx/>
                <a:uFillTx/>
                <a:latin typeface="メイリオ"/>
                <a:ea typeface="メイリオ"/>
                <a:cs typeface="+mn-cs"/>
              </a:rPr>
              <a:t>　</a:t>
            </a:r>
            <a:r>
              <a:rPr kumimoji="0" lang="en-US" altLang="ja-JP" sz="900" b="0" i="0" u="none" strike="noStrike" kern="1200" cap="none" spc="0" normalizeH="0" baseline="0" noProof="0">
                <a:ln>
                  <a:noFill/>
                </a:ln>
                <a:solidFill>
                  <a:prstClr val="black"/>
                </a:solidFill>
                <a:effectLst/>
                <a:uLnTx/>
                <a:uFillTx/>
                <a:latin typeface="メイリオ"/>
                <a:ea typeface="メイリオ"/>
                <a:cs typeface="+mn-cs"/>
              </a:rPr>
              <a:t>○</a:t>
            </a:r>
            <a:r>
              <a:rPr kumimoji="0" lang="ja-JP" altLang="en-US" sz="900" b="0" i="0" u="none" strike="noStrike" kern="1200" cap="none" spc="0" normalizeH="0" baseline="0" noProof="0">
                <a:ln>
                  <a:noFill/>
                </a:ln>
                <a:solidFill>
                  <a:prstClr val="black"/>
                </a:solidFill>
                <a:effectLst/>
                <a:uLnTx/>
                <a:uFillTx/>
                <a:latin typeface="メイリオ"/>
                <a:ea typeface="メイリオ"/>
                <a:cs typeface="+mn-cs"/>
              </a:rPr>
              <a:t>医師・</a:t>
            </a:r>
            <a:r>
              <a:rPr kumimoji="0" lang="ja-JP" altLang="en-US" sz="900" b="0" i="0" u="none" strike="noStrike" kern="1200" cap="none" spc="0" normalizeH="0" baseline="0" noProof="0">
                <a:ln>
                  <a:noFill/>
                </a:ln>
                <a:solidFill>
                  <a:srgbClr val="000000"/>
                </a:solidFill>
                <a:effectLst/>
                <a:uLnTx/>
                <a:uFillTx/>
                <a:latin typeface="メイリオ"/>
                <a:ea typeface="メイリオ"/>
                <a:cs typeface="+mn-cs"/>
              </a:rPr>
              <a:t>病院</a:t>
            </a:r>
            <a:r>
              <a:rPr kumimoji="0" lang="ja-JP" altLang="en-US" sz="900" b="0" i="0" u="none" strike="noStrike" kern="1200" cap="none" spc="0" normalizeH="0" baseline="0" noProof="0">
                <a:ln>
                  <a:noFill/>
                </a:ln>
                <a:solidFill>
                  <a:prstClr val="black"/>
                </a:solidFill>
                <a:effectLst/>
                <a:uLnTx/>
                <a:uFillTx/>
                <a:latin typeface="メイリオ"/>
                <a:ea typeface="メイリオ"/>
                <a:cs typeface="+mn-cs"/>
              </a:rPr>
              <a:t>薬剤師と薬局薬剤師の協働の取組による医薬品の適正使用等の推進</a:t>
            </a:r>
            <a:br>
              <a:rPr kumimoji="0" lang="en-US" altLang="ja-JP" sz="900" b="0" i="0" u="none" strike="noStrike" kern="1200" cap="none" spc="0" normalizeH="0" baseline="0" noProof="0">
                <a:ln>
                  <a:noFill/>
                </a:ln>
                <a:solidFill>
                  <a:prstClr val="black"/>
                </a:solidFill>
                <a:effectLst/>
                <a:uLnTx/>
                <a:uFillTx/>
                <a:latin typeface="メイリオ"/>
                <a:ea typeface="メイリオ"/>
                <a:cs typeface="+mn-cs"/>
              </a:rPr>
            </a:br>
            <a:r>
              <a:rPr kumimoji="0" lang="ja-JP" altLang="en-US" sz="900" b="0" i="0" u="none" strike="noStrike" kern="1200" cap="none" spc="0" normalizeH="0" baseline="0" noProof="0">
                <a:ln>
                  <a:noFill/>
                </a:ln>
                <a:solidFill>
                  <a:prstClr val="black"/>
                </a:solidFill>
                <a:effectLst/>
                <a:uLnTx/>
                <a:uFillTx/>
                <a:latin typeface="メイリオ"/>
                <a:ea typeface="メイリオ"/>
                <a:cs typeface="+mn-cs"/>
              </a:rPr>
              <a:t>　</a:t>
            </a:r>
            <a:r>
              <a:rPr kumimoji="0" lang="ja-JP" altLang="en-US" sz="900" b="0" i="0" u="none" strike="noStrike" kern="1200" cap="none" spc="0" normalizeH="0" baseline="0" noProof="0">
                <a:ln>
                  <a:noFill/>
                </a:ln>
                <a:solidFill>
                  <a:srgbClr val="000000"/>
                </a:solidFill>
                <a:effectLst/>
                <a:uLnTx/>
                <a:uFillTx/>
                <a:latin typeface="メイリオ"/>
                <a:ea typeface="メイリオ"/>
                <a:cs typeface="+mn-cs"/>
              </a:rPr>
              <a:t>○薬局の経営状況等も踏まえ、地域の患者・住民のニーズに対応した機能を有する医薬品　</a:t>
            </a:r>
          </a:p>
          <a:p>
            <a:pPr marL="0" marR="0" lvl="0" indent="0" algn="l" defTabSz="456971" rtl="0" eaLnBrk="1" fontAlgn="auto" latinLnBrk="0" hangingPunct="1">
              <a:lnSpc>
                <a:spcPct val="110000"/>
              </a:lnSpc>
              <a:spcBef>
                <a:spcPts val="0"/>
              </a:spcBef>
              <a:spcAft>
                <a:spcPts val="0"/>
              </a:spcAft>
              <a:buClr>
                <a:srgbClr val="103185"/>
              </a:buClr>
              <a:buSzTx/>
              <a:buFontTx/>
              <a:buNone/>
              <a:tabLst/>
              <a:defRPr/>
            </a:pPr>
            <a:r>
              <a:rPr kumimoji="0" lang="ja-JP" altLang="en-US" sz="900" b="0" i="0" u="none" strike="noStrike" kern="1200" cap="none" spc="0" normalizeH="0" baseline="0" noProof="0">
                <a:ln>
                  <a:noFill/>
                </a:ln>
                <a:solidFill>
                  <a:srgbClr val="000000"/>
                </a:solidFill>
                <a:effectLst/>
                <a:uLnTx/>
                <a:uFillTx/>
                <a:latin typeface="メイリオ"/>
                <a:ea typeface="メイリオ"/>
                <a:cs typeface="+mn-cs"/>
              </a:rPr>
              <a:t>　　供給拠点としての役割の評価を推進（再掲）</a:t>
            </a:r>
          </a:p>
          <a:p>
            <a:pPr marL="0" marR="0" lvl="0" indent="0" algn="l" defTabSz="456971" rtl="0" eaLnBrk="1" fontAlgn="auto" latinLnBrk="0" hangingPunct="1">
              <a:lnSpc>
                <a:spcPct val="120000"/>
              </a:lnSpc>
              <a:spcBef>
                <a:spcPts val="0"/>
              </a:spcBef>
              <a:spcAft>
                <a:spcPts val="0"/>
              </a:spcAft>
              <a:buClr>
                <a:srgbClr val="103185"/>
              </a:buClr>
              <a:buSzTx/>
              <a:buFontTx/>
              <a:buNone/>
              <a:tabLst/>
              <a:defRPr/>
            </a:pPr>
            <a:endParaRPr kumimoji="0" lang="ja-JP" altLang="en-US" sz="900" b="0" i="0" u="none" strike="noStrike" kern="1200" cap="none" spc="0" normalizeH="0" baseline="0" noProof="0">
              <a:ln>
                <a:noFill/>
              </a:ln>
              <a:solidFill>
                <a:srgbClr val="000000"/>
              </a:solidFill>
              <a:effectLst/>
              <a:uLnTx/>
              <a:uFillTx/>
              <a:latin typeface="メイリオ"/>
              <a:ea typeface="メイリオ"/>
              <a:cs typeface="+mn-cs"/>
            </a:endParaRPr>
          </a:p>
        </p:txBody>
      </p:sp>
      <p:sp>
        <p:nvSpPr>
          <p:cNvPr id="7" name="正方形/長方形 6">
            <a:extLst>
              <a:ext uri="{FF2B5EF4-FFF2-40B4-BE49-F238E27FC236}">
                <a16:creationId xmlns:a16="http://schemas.microsoft.com/office/drawing/2014/main" id="{2BC9F002-CA27-4346-8CF9-82954F10E676}"/>
              </a:ext>
            </a:extLst>
          </p:cNvPr>
          <p:cNvSpPr/>
          <p:nvPr/>
        </p:nvSpPr>
        <p:spPr>
          <a:xfrm>
            <a:off x="108022" y="4826725"/>
            <a:ext cx="4716524" cy="1957256"/>
          </a:xfrm>
          <a:prstGeom prst="rect">
            <a:avLst/>
          </a:prstGeom>
          <a:noFill/>
          <a:ln w="9525" cap="rnd">
            <a:solidFill>
              <a:schemeClr val="tx1"/>
            </a:solidFill>
            <a:prstDash val="solid"/>
            <a:beve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t"/>
          <a:lstStyle/>
          <a:p>
            <a:pPr marL="0" marR="0" lvl="0" indent="0" algn="l" defTabSz="456971" rtl="0" eaLnBrk="1" fontAlgn="auto" latinLnBrk="0" hangingPunct="1">
              <a:lnSpc>
                <a:spcPct val="120000"/>
              </a:lnSpc>
              <a:spcBef>
                <a:spcPts val="0"/>
              </a:spcBef>
              <a:spcAft>
                <a:spcPts val="0"/>
              </a:spcAft>
              <a:buClr>
                <a:srgbClr val="103185"/>
              </a:buClr>
              <a:buSzTx/>
              <a:buFontTx/>
              <a:buNone/>
              <a:tabLst/>
              <a:defRPr/>
            </a:pPr>
            <a:r>
              <a:rPr kumimoji="1" lang="ja-JP" altLang="ja-JP" sz="1050" b="1" i="0" u="none" strike="noStrike" kern="1200" cap="none" spc="0" normalizeH="0" baseline="0" noProof="0">
                <a:ln>
                  <a:noFill/>
                </a:ln>
                <a:solidFill>
                  <a:srgbClr val="000000"/>
                </a:solidFill>
                <a:effectLst/>
                <a:uLnTx/>
                <a:uFillTx/>
                <a:latin typeface="Segoe UI"/>
                <a:ea typeface="メイリオ"/>
                <a:cs typeface="+mn-cs"/>
              </a:rPr>
              <a:t>（</a:t>
            </a:r>
            <a:r>
              <a:rPr kumimoji="1" lang="ja-JP" altLang="en-US" sz="1050" b="1" i="0" u="none" strike="noStrike" kern="1200" cap="none" spc="0" normalizeH="0" baseline="0" noProof="0">
                <a:ln>
                  <a:noFill/>
                </a:ln>
                <a:solidFill>
                  <a:srgbClr val="000000"/>
                </a:solidFill>
                <a:effectLst/>
                <a:uLnTx/>
                <a:uFillTx/>
                <a:latin typeface="Segoe UI"/>
                <a:ea typeface="メイリオ"/>
                <a:cs typeface="+mn-cs"/>
              </a:rPr>
              <a:t>２</a:t>
            </a:r>
            <a:r>
              <a:rPr kumimoji="1" lang="ja-JP" altLang="ja-JP" sz="1050" b="1" i="0" u="none" strike="noStrike" kern="1200" cap="none" spc="0" normalizeH="0" baseline="0" noProof="0">
                <a:ln>
                  <a:noFill/>
                </a:ln>
                <a:solidFill>
                  <a:srgbClr val="000000"/>
                </a:solidFill>
                <a:effectLst/>
                <a:uLnTx/>
                <a:uFillTx/>
                <a:latin typeface="Segoe UI"/>
                <a:ea typeface="メイリオ"/>
                <a:cs typeface="+mn-cs"/>
              </a:rPr>
              <a:t>）</a:t>
            </a:r>
            <a:r>
              <a:rPr kumimoji="1" lang="ja-JP" altLang="en-US" sz="1050" b="1" i="0" u="none" strike="noStrike" kern="1200" cap="none" spc="0" normalizeH="0" baseline="0" noProof="0">
                <a:ln>
                  <a:noFill/>
                </a:ln>
                <a:solidFill>
                  <a:srgbClr val="000000"/>
                </a:solidFill>
                <a:effectLst/>
                <a:uLnTx/>
                <a:uFillTx/>
                <a:latin typeface="Segoe UI"/>
                <a:ea typeface="メイリオ"/>
                <a:cs typeface="+mn-cs"/>
              </a:rPr>
              <a:t>ポスト</a:t>
            </a:r>
            <a:r>
              <a:rPr kumimoji="1" lang="en-US" altLang="ja-JP" sz="1050" b="1" i="0" u="none" strike="noStrike" kern="1200" cap="none" spc="0" normalizeH="0" baseline="0" noProof="0">
                <a:ln>
                  <a:noFill/>
                </a:ln>
                <a:solidFill>
                  <a:srgbClr val="000000"/>
                </a:solidFill>
                <a:effectLst/>
                <a:uLnTx/>
                <a:uFillTx/>
                <a:latin typeface="Segoe UI"/>
                <a:ea typeface="メイリオ"/>
                <a:cs typeface="+mn-cs"/>
              </a:rPr>
              <a:t>2025</a:t>
            </a:r>
            <a:r>
              <a:rPr kumimoji="1" lang="ja-JP" altLang="en-US" sz="1050" b="1" i="0" u="none" strike="noStrike" kern="1200" cap="none" spc="0" normalizeH="0" baseline="0" noProof="0">
                <a:ln>
                  <a:noFill/>
                </a:ln>
                <a:solidFill>
                  <a:srgbClr val="000000"/>
                </a:solidFill>
                <a:effectLst/>
                <a:uLnTx/>
                <a:uFillTx/>
                <a:latin typeface="Segoe UI"/>
                <a:ea typeface="メイリオ"/>
                <a:cs typeface="+mn-cs"/>
              </a:rPr>
              <a:t>を見据えた地域包括ケアシステムの深化・推進や</a:t>
            </a:r>
            <a:endParaRPr kumimoji="1" lang="en-US" altLang="ja-JP" sz="1050" b="1" i="0" u="none" strike="noStrike" kern="1200" cap="none" spc="0" normalizeH="0" baseline="0" noProof="0">
              <a:ln>
                <a:noFill/>
              </a:ln>
              <a:solidFill>
                <a:srgbClr val="000000"/>
              </a:solidFill>
              <a:effectLst/>
              <a:uLnTx/>
              <a:uFillTx/>
              <a:latin typeface="Segoe UI"/>
              <a:ea typeface="メイリオ"/>
              <a:cs typeface="+mn-cs"/>
            </a:endParaRPr>
          </a:p>
          <a:p>
            <a:pPr marL="0" marR="0" lvl="0" indent="0" algn="l" defTabSz="456971" rtl="0" eaLnBrk="1" fontAlgn="auto" latinLnBrk="0" hangingPunct="1">
              <a:lnSpc>
                <a:spcPct val="120000"/>
              </a:lnSpc>
              <a:spcBef>
                <a:spcPts val="0"/>
              </a:spcBef>
              <a:spcAft>
                <a:spcPts val="0"/>
              </a:spcAft>
              <a:buClr>
                <a:srgbClr val="103185"/>
              </a:buClr>
              <a:buSzTx/>
              <a:buFontTx/>
              <a:buNone/>
              <a:tabLst/>
              <a:defRPr/>
            </a:pPr>
            <a:r>
              <a:rPr kumimoji="1" lang="ja-JP" altLang="en-US" sz="1050" b="1" i="0" u="none" strike="noStrike" kern="1200" cap="none" spc="0" normalizeH="0" baseline="0" noProof="0">
                <a:ln>
                  <a:noFill/>
                </a:ln>
                <a:solidFill>
                  <a:srgbClr val="000000"/>
                </a:solidFill>
                <a:effectLst/>
                <a:uLnTx/>
                <a:uFillTx/>
                <a:latin typeface="Segoe UI"/>
                <a:ea typeface="メイリオ"/>
                <a:cs typeface="+mn-cs"/>
              </a:rPr>
              <a:t>　　　医療</a:t>
            </a:r>
            <a:r>
              <a:rPr kumimoji="1" lang="en-US" altLang="ja-JP" sz="1050" b="1" i="0" u="none" strike="noStrike" kern="1200" cap="none" spc="0" normalizeH="0" baseline="0" noProof="0">
                <a:ln>
                  <a:noFill/>
                </a:ln>
                <a:solidFill>
                  <a:srgbClr val="000000"/>
                </a:solidFill>
                <a:effectLst/>
                <a:uLnTx/>
                <a:uFillTx/>
                <a:latin typeface="Segoe UI"/>
                <a:ea typeface="メイリオ"/>
                <a:cs typeface="+mn-cs"/>
              </a:rPr>
              <a:t>DX</a:t>
            </a:r>
            <a:r>
              <a:rPr kumimoji="1" lang="ja-JP" altLang="en-US" sz="1050" b="1" i="0" u="none" strike="noStrike" kern="1200" cap="none" spc="0" normalizeH="0" baseline="0" noProof="0">
                <a:ln>
                  <a:noFill/>
                </a:ln>
                <a:solidFill>
                  <a:srgbClr val="000000"/>
                </a:solidFill>
                <a:effectLst/>
                <a:uLnTx/>
                <a:uFillTx/>
                <a:latin typeface="Segoe UI"/>
                <a:ea typeface="メイリオ"/>
                <a:cs typeface="+mn-cs"/>
              </a:rPr>
              <a:t>を含めた医療機能の分化・強化、連携の推進</a:t>
            </a:r>
            <a:endParaRPr kumimoji="1" lang="en-US" altLang="ja-JP" sz="1050" b="1" i="0" u="none" strike="noStrike" kern="1200" cap="none" spc="0" normalizeH="0" baseline="0" noProof="0">
              <a:ln>
                <a:noFill/>
              </a:ln>
              <a:solidFill>
                <a:srgbClr val="000000"/>
              </a:solidFill>
              <a:effectLst/>
              <a:uLnTx/>
              <a:uFillTx/>
              <a:latin typeface="Segoe UI"/>
              <a:ea typeface="メイリオ"/>
              <a:cs typeface="+mn-cs"/>
            </a:endParaRPr>
          </a:p>
          <a:p>
            <a:pPr marL="0" marR="0" lvl="0" indent="0" algn="l" defTabSz="456971" rtl="0" eaLnBrk="1" fontAlgn="auto" latinLnBrk="0" hangingPunct="1">
              <a:lnSpc>
                <a:spcPct val="120000"/>
              </a:lnSpc>
              <a:spcBef>
                <a:spcPts val="0"/>
              </a:spcBef>
              <a:spcAft>
                <a:spcPts val="0"/>
              </a:spcAft>
              <a:buClr>
                <a:srgbClr val="103185"/>
              </a:buClr>
              <a:buSzTx/>
              <a:buFontTx/>
              <a:buNone/>
              <a:tabLst/>
              <a:defRPr/>
            </a:pPr>
            <a:r>
              <a:rPr kumimoji="1" lang="ja-JP" altLang="en-US" sz="1050" b="1" i="0" u="none" strike="noStrike" kern="1200" cap="none" spc="0" normalizeH="0" baseline="0" noProof="0">
                <a:ln>
                  <a:noFill/>
                </a:ln>
                <a:solidFill>
                  <a:srgbClr val="000000"/>
                </a:solidFill>
                <a:effectLst/>
                <a:uLnTx/>
                <a:uFillTx/>
                <a:latin typeface="メイリオ"/>
                <a:ea typeface="メイリオ"/>
                <a:cs typeface="+mn-cs"/>
              </a:rPr>
              <a:t>　</a:t>
            </a:r>
            <a:r>
              <a:rPr kumimoji="1" lang="en-US" altLang="ja-JP" sz="900" b="0" i="0" u="none" strike="noStrike" kern="1200" cap="none" spc="0" normalizeH="0" baseline="0" noProof="0">
                <a:ln>
                  <a:noFill/>
                </a:ln>
                <a:solidFill>
                  <a:srgbClr val="000000"/>
                </a:solidFill>
                <a:effectLst/>
                <a:uLnTx/>
                <a:uFillTx/>
                <a:latin typeface="メイリオ"/>
                <a:ea typeface="メイリオ"/>
                <a:cs typeface="+mn-cs"/>
              </a:rPr>
              <a:t>【</a:t>
            </a:r>
            <a:r>
              <a:rPr kumimoji="1" lang="ja-JP" altLang="en-US" sz="900" b="0" i="0" u="none" strike="noStrike" kern="1200" cap="none" spc="0" normalizeH="0" baseline="0" noProof="0">
                <a:ln>
                  <a:noFill/>
                </a:ln>
                <a:solidFill>
                  <a:srgbClr val="000000"/>
                </a:solidFill>
                <a:effectLst/>
                <a:uLnTx/>
                <a:uFillTx/>
                <a:latin typeface="メイリオ"/>
                <a:ea typeface="メイリオ"/>
                <a:cs typeface="+mn-cs"/>
              </a:rPr>
              <a:t>具体的方向性の例</a:t>
            </a:r>
            <a:r>
              <a:rPr kumimoji="1" lang="en-US" altLang="ja-JP" sz="900" b="0" i="0" u="none" strike="noStrike" kern="1200" cap="none" spc="0" normalizeH="0" baseline="0" noProof="0">
                <a:ln>
                  <a:noFill/>
                </a:ln>
                <a:solidFill>
                  <a:srgbClr val="000000"/>
                </a:solidFill>
                <a:effectLst/>
                <a:uLnTx/>
                <a:uFillTx/>
                <a:latin typeface="メイリオ"/>
                <a:ea typeface="メイリオ"/>
                <a:cs typeface="+mn-cs"/>
              </a:rPr>
              <a:t>】</a:t>
            </a:r>
          </a:p>
          <a:p>
            <a:pPr marL="0" marR="0" lvl="0" indent="0" algn="l" defTabSz="456971" rtl="0" eaLnBrk="1" fontAlgn="auto" latinLnBrk="0" hangingPunct="1">
              <a:lnSpc>
                <a:spcPct val="120000"/>
              </a:lnSpc>
              <a:spcBef>
                <a:spcPts val="0"/>
              </a:spcBef>
              <a:spcAft>
                <a:spcPts val="0"/>
              </a:spcAft>
              <a:buClr>
                <a:srgbClr val="103185"/>
              </a:buClr>
              <a:buSzTx/>
              <a:buFontTx/>
              <a:buNone/>
              <a:tabLst/>
              <a:defRPr/>
            </a:pPr>
            <a:r>
              <a:rPr kumimoji="1" lang="ja-JP" altLang="en-US" sz="900" b="0" i="0" u="none" strike="noStrike" kern="1200" cap="none" spc="0" normalizeH="0" baseline="0" noProof="0">
                <a:ln>
                  <a:noFill/>
                </a:ln>
                <a:solidFill>
                  <a:srgbClr val="000000"/>
                </a:solidFill>
                <a:effectLst/>
                <a:uLnTx/>
                <a:uFillTx/>
                <a:latin typeface="メイリオ"/>
                <a:ea typeface="メイリオ"/>
                <a:cs typeface="+mn-cs"/>
              </a:rPr>
              <a:t>　○医療</a:t>
            </a:r>
            <a:r>
              <a:rPr kumimoji="1" lang="en-US" altLang="ja-JP" sz="900" b="0" i="0" u="none" strike="noStrike" kern="1200" cap="none" spc="0" normalizeH="0" baseline="0" noProof="0">
                <a:ln>
                  <a:noFill/>
                </a:ln>
                <a:solidFill>
                  <a:srgbClr val="000000"/>
                </a:solidFill>
                <a:effectLst/>
                <a:uLnTx/>
                <a:uFillTx/>
                <a:latin typeface="メイリオ"/>
                <a:ea typeface="メイリオ"/>
                <a:cs typeface="+mn-cs"/>
              </a:rPr>
              <a:t>DX</a:t>
            </a:r>
            <a:r>
              <a:rPr kumimoji="1" lang="ja-JP" altLang="en-US" sz="900" b="0" i="0" u="none" strike="noStrike" kern="1200" cap="none" spc="0" normalizeH="0" baseline="0" noProof="0">
                <a:ln>
                  <a:noFill/>
                </a:ln>
                <a:solidFill>
                  <a:srgbClr val="000000"/>
                </a:solidFill>
                <a:effectLst/>
                <a:uLnTx/>
                <a:uFillTx/>
                <a:latin typeface="メイリオ"/>
                <a:ea typeface="メイリオ"/>
                <a:cs typeface="+mn-cs"/>
              </a:rPr>
              <a:t>の推進による医療情報の有効活用、遠隔医療の推進</a:t>
            </a:r>
            <a:br>
              <a:rPr kumimoji="1" lang="en-US" altLang="ja-JP" sz="900" b="0" i="0" u="none" strike="noStrike" kern="1200" cap="none" spc="0" normalizeH="0" baseline="0" noProof="0">
                <a:ln>
                  <a:noFill/>
                </a:ln>
                <a:solidFill>
                  <a:srgbClr val="000000"/>
                </a:solidFill>
                <a:effectLst/>
                <a:uLnTx/>
                <a:uFillTx/>
                <a:latin typeface="メイリオ"/>
                <a:ea typeface="メイリオ"/>
                <a:cs typeface="+mn-cs"/>
              </a:rPr>
            </a:br>
            <a:r>
              <a:rPr kumimoji="1" lang="ja-JP" altLang="en-US" sz="900" b="0" i="0" u="none" strike="noStrike" kern="1200" cap="none" spc="0" normalizeH="0" baseline="0" noProof="0">
                <a:ln>
                  <a:noFill/>
                </a:ln>
                <a:solidFill>
                  <a:srgbClr val="000000"/>
                </a:solidFill>
                <a:effectLst/>
                <a:uLnTx/>
                <a:uFillTx/>
                <a:latin typeface="メイリオ"/>
                <a:ea typeface="メイリオ"/>
                <a:cs typeface="+mn-cs"/>
              </a:rPr>
              <a:t>　○生活に配慮した医療の推進など地域包括ケアシステムの深化・推進のための取組</a:t>
            </a:r>
            <a:endParaRPr kumimoji="1" lang="en-US" altLang="ja-JP" sz="900" b="0" i="0" u="none" strike="noStrike" kern="1200" cap="none" spc="0" normalizeH="0" baseline="0" noProof="0">
              <a:ln>
                <a:noFill/>
              </a:ln>
              <a:solidFill>
                <a:srgbClr val="000000"/>
              </a:solidFill>
              <a:effectLst/>
              <a:uLnTx/>
              <a:uFillTx/>
              <a:latin typeface="メイリオ"/>
              <a:ea typeface="メイリオ"/>
              <a:cs typeface="+mn-cs"/>
            </a:endParaRPr>
          </a:p>
          <a:p>
            <a:pPr marL="0" marR="0" lvl="0" indent="0" algn="l" defTabSz="456971" rtl="0" eaLnBrk="1" fontAlgn="auto" latinLnBrk="0" hangingPunct="1">
              <a:lnSpc>
                <a:spcPct val="120000"/>
              </a:lnSpc>
              <a:spcBef>
                <a:spcPts val="0"/>
              </a:spcBef>
              <a:spcAft>
                <a:spcPts val="0"/>
              </a:spcAft>
              <a:buClr>
                <a:srgbClr val="103185"/>
              </a:buClr>
              <a:buSzTx/>
              <a:buFontTx/>
              <a:buNone/>
              <a:tabLst/>
              <a:defRPr/>
            </a:pPr>
            <a:r>
              <a:rPr kumimoji="1" lang="ja-JP" altLang="en-US" sz="900" b="0" i="0" u="none" strike="noStrike" kern="1200" cap="none" spc="0" normalizeH="0" baseline="0" noProof="0">
                <a:ln>
                  <a:noFill/>
                </a:ln>
                <a:solidFill>
                  <a:srgbClr val="000000"/>
                </a:solidFill>
                <a:effectLst/>
                <a:uLnTx/>
                <a:uFillTx/>
                <a:latin typeface="メイリオ"/>
                <a:ea typeface="メイリオ"/>
                <a:cs typeface="+mn-cs"/>
              </a:rPr>
              <a:t>　○リハビリテーション、栄養管理及び口腔管理の連携・推進</a:t>
            </a:r>
            <a:endParaRPr kumimoji="1" lang="en-US" altLang="ja-JP" sz="900" b="0" i="0" u="none" strike="noStrike" kern="1200" cap="none" spc="0" normalizeH="0" baseline="0" noProof="0">
              <a:ln>
                <a:noFill/>
              </a:ln>
              <a:solidFill>
                <a:srgbClr val="000000"/>
              </a:solidFill>
              <a:effectLst/>
              <a:uLnTx/>
              <a:uFillTx/>
              <a:latin typeface="メイリオ"/>
              <a:ea typeface="メイリオ"/>
              <a:cs typeface="+mn-cs"/>
            </a:endParaRPr>
          </a:p>
          <a:p>
            <a:pPr marL="0" marR="0" lvl="0" indent="0" algn="l" defTabSz="456971" rtl="0" eaLnBrk="1" fontAlgn="auto" latinLnBrk="0" hangingPunct="1">
              <a:lnSpc>
                <a:spcPct val="120000"/>
              </a:lnSpc>
              <a:spcBef>
                <a:spcPts val="0"/>
              </a:spcBef>
              <a:spcAft>
                <a:spcPts val="0"/>
              </a:spcAft>
              <a:buClr>
                <a:srgbClr val="103185"/>
              </a:buClr>
              <a:buSzTx/>
              <a:buFontTx/>
              <a:buNone/>
              <a:tabLst/>
              <a:defRPr/>
            </a:pPr>
            <a:r>
              <a:rPr kumimoji="1" lang="ja-JP" altLang="en-US" sz="900" b="0" i="0" u="none" strike="noStrike" kern="1200" cap="none" spc="0" normalizeH="0" baseline="0" noProof="0">
                <a:ln>
                  <a:noFill/>
                </a:ln>
                <a:solidFill>
                  <a:srgbClr val="FF0000"/>
                </a:solidFill>
                <a:effectLst/>
                <a:uLnTx/>
                <a:uFillTx/>
                <a:latin typeface="メイリオ"/>
                <a:ea typeface="メイリオ"/>
                <a:cs typeface="+mn-cs"/>
              </a:rPr>
              <a:t>　</a:t>
            </a:r>
            <a:r>
              <a:rPr kumimoji="1" lang="ja-JP" altLang="en-US" sz="900" b="0" i="0" u="none" strike="noStrike" kern="1200" cap="none" spc="0" normalizeH="0" baseline="0" noProof="0">
                <a:ln>
                  <a:noFill/>
                </a:ln>
                <a:solidFill>
                  <a:srgbClr val="000000"/>
                </a:solidFill>
                <a:effectLst/>
                <a:uLnTx/>
                <a:uFillTx/>
                <a:latin typeface="メイリオ"/>
                <a:ea typeface="メイリオ"/>
                <a:cs typeface="+mn-cs"/>
              </a:rPr>
              <a:t>○患者の状態及び必要と考えられる医療機能に応じた入院医療の評価</a:t>
            </a:r>
            <a:br>
              <a:rPr kumimoji="1" lang="en-US" altLang="ja-JP" sz="900" b="0" i="0" u="none" strike="noStrike" kern="1200" cap="none" spc="0" normalizeH="0" baseline="0" noProof="0">
                <a:ln>
                  <a:noFill/>
                </a:ln>
                <a:solidFill>
                  <a:srgbClr val="FF0000"/>
                </a:solidFill>
                <a:effectLst/>
                <a:uLnTx/>
                <a:uFillTx/>
                <a:latin typeface="メイリオ"/>
                <a:ea typeface="メイリオ"/>
                <a:cs typeface="+mn-cs"/>
              </a:rPr>
            </a:br>
            <a:r>
              <a:rPr kumimoji="1" lang="ja-JP" altLang="en-US" sz="900" b="0" i="0" u="none" strike="noStrike" kern="1200" cap="none" spc="0" normalizeH="0" baseline="0" noProof="0">
                <a:ln>
                  <a:noFill/>
                </a:ln>
                <a:solidFill>
                  <a:srgbClr val="000000"/>
                </a:solidFill>
                <a:effectLst/>
                <a:uLnTx/>
                <a:uFillTx/>
                <a:latin typeface="メイリオ"/>
                <a:ea typeface="メイリオ"/>
                <a:cs typeface="+mn-cs"/>
              </a:rPr>
              <a:t>　○外来医療の機能分化・強化等</a:t>
            </a:r>
            <a:endParaRPr kumimoji="1" lang="en-US" altLang="ja-JP" sz="900" b="0" i="0" u="none" strike="noStrike" kern="1200" cap="none" spc="0" normalizeH="0" baseline="0" noProof="0">
              <a:ln>
                <a:noFill/>
              </a:ln>
              <a:solidFill>
                <a:srgbClr val="000000"/>
              </a:solidFill>
              <a:effectLst/>
              <a:uLnTx/>
              <a:uFillTx/>
              <a:latin typeface="メイリオ"/>
              <a:ea typeface="メイリオ"/>
              <a:cs typeface="+mn-cs"/>
            </a:endParaRPr>
          </a:p>
          <a:p>
            <a:pPr marL="0" marR="0" lvl="0" indent="0" algn="l" defTabSz="456971" rtl="0" eaLnBrk="1" fontAlgn="auto" latinLnBrk="0" hangingPunct="1">
              <a:lnSpc>
                <a:spcPct val="120000"/>
              </a:lnSpc>
              <a:spcBef>
                <a:spcPts val="0"/>
              </a:spcBef>
              <a:spcAft>
                <a:spcPts val="0"/>
              </a:spcAft>
              <a:buClr>
                <a:srgbClr val="103185"/>
              </a:buClr>
              <a:buSzTx/>
              <a:buFontTx/>
              <a:buNone/>
              <a:tabLst/>
              <a:defRPr/>
            </a:pPr>
            <a:r>
              <a:rPr kumimoji="1" lang="ja-JP" altLang="en-US" sz="900" b="0" i="0" u="none" strike="noStrike" kern="1200" cap="none" spc="0" normalizeH="0" baseline="0" noProof="0">
                <a:ln>
                  <a:noFill/>
                </a:ln>
                <a:solidFill>
                  <a:srgbClr val="000000"/>
                </a:solidFill>
                <a:effectLst/>
                <a:uLnTx/>
                <a:uFillTx/>
                <a:latin typeface="メイリオ"/>
                <a:ea typeface="メイリオ"/>
                <a:cs typeface="+mn-cs"/>
              </a:rPr>
              <a:t>　○新興感染症等に対応できる地域における医療提供体制の構築に向けた取組</a:t>
            </a:r>
          </a:p>
          <a:p>
            <a:pPr marL="0" marR="0" lvl="0" indent="0" algn="l" defTabSz="456971" rtl="0" eaLnBrk="1" fontAlgn="auto" latinLnBrk="0" hangingPunct="1">
              <a:lnSpc>
                <a:spcPct val="120000"/>
              </a:lnSpc>
              <a:spcBef>
                <a:spcPts val="0"/>
              </a:spcBef>
              <a:spcAft>
                <a:spcPts val="0"/>
              </a:spcAft>
              <a:buClr>
                <a:srgbClr val="103185"/>
              </a:buClr>
              <a:buSzTx/>
              <a:buFontTx/>
              <a:buNone/>
              <a:tabLst/>
              <a:defRPr/>
            </a:pPr>
            <a:r>
              <a:rPr kumimoji="1" lang="ja-JP" altLang="en-US" sz="900" b="0" i="0" u="none" strike="noStrike" kern="1200" cap="none" spc="0" normalizeH="0" baseline="0" noProof="0">
                <a:ln>
                  <a:noFill/>
                </a:ln>
                <a:solidFill>
                  <a:srgbClr val="000000"/>
                </a:solidFill>
                <a:effectLst/>
                <a:uLnTx/>
                <a:uFillTx/>
                <a:latin typeface="メイリオ"/>
                <a:ea typeface="メイリオ"/>
                <a:cs typeface="+mn-cs"/>
              </a:rPr>
              <a:t>　○かかりつけ医、かかりつけ歯科医、かかりつけ薬剤師の機能の評価</a:t>
            </a:r>
            <a:br>
              <a:rPr kumimoji="1" lang="en-US" altLang="ja-JP" sz="900" b="0" i="0" u="none" strike="noStrike" kern="1200" cap="none" spc="0" normalizeH="0" baseline="0" noProof="0">
                <a:ln>
                  <a:noFill/>
                </a:ln>
                <a:solidFill>
                  <a:srgbClr val="000000"/>
                </a:solidFill>
                <a:effectLst/>
                <a:uLnTx/>
                <a:uFillTx/>
                <a:latin typeface="メイリオ"/>
                <a:ea typeface="メイリオ"/>
                <a:cs typeface="+mn-cs"/>
              </a:rPr>
            </a:br>
            <a:r>
              <a:rPr kumimoji="1" lang="ja-JP" altLang="en-US" sz="900" b="0" i="0" u="none" strike="noStrike" kern="1200" cap="none" spc="0" normalizeH="0" baseline="0" noProof="0">
                <a:ln>
                  <a:noFill/>
                </a:ln>
                <a:solidFill>
                  <a:srgbClr val="000000"/>
                </a:solidFill>
                <a:effectLst/>
                <a:uLnTx/>
                <a:uFillTx/>
                <a:latin typeface="メイリオ"/>
                <a:ea typeface="メイリオ"/>
                <a:cs typeface="+mn-cs"/>
              </a:rPr>
              <a:t>　○質の高い在宅医療・訪問看護の確保　</a:t>
            </a:r>
            <a:br>
              <a:rPr kumimoji="1" lang="en-US" altLang="ja-JP" sz="1050" b="1" i="0" u="none" strike="noStrike" kern="1200" cap="none" spc="0" normalizeH="0" baseline="0" noProof="0">
                <a:ln>
                  <a:noFill/>
                </a:ln>
                <a:solidFill>
                  <a:srgbClr val="000000"/>
                </a:solidFill>
                <a:effectLst/>
                <a:uLnTx/>
                <a:uFillTx/>
                <a:latin typeface="メイリオ"/>
                <a:ea typeface="メイリオ"/>
                <a:cs typeface="+mn-cs"/>
              </a:rPr>
            </a:br>
            <a:endParaRPr kumimoji="1" lang="en-US" altLang="ja-JP" sz="1050" b="1" i="0" u="none" strike="noStrike" kern="1200" cap="none" spc="0" normalizeH="0" baseline="0" noProof="0">
              <a:ln>
                <a:noFill/>
              </a:ln>
              <a:solidFill>
                <a:srgbClr val="000000"/>
              </a:solidFill>
              <a:effectLst/>
              <a:uLnTx/>
              <a:uFillTx/>
              <a:latin typeface="メイリオ"/>
              <a:ea typeface="メイリオ"/>
              <a:cs typeface="+mn-cs"/>
            </a:endParaRPr>
          </a:p>
        </p:txBody>
      </p:sp>
      <p:sp>
        <p:nvSpPr>
          <p:cNvPr id="8" name="正方形/長方形 7">
            <a:extLst>
              <a:ext uri="{FF2B5EF4-FFF2-40B4-BE49-F238E27FC236}">
                <a16:creationId xmlns:a16="http://schemas.microsoft.com/office/drawing/2014/main" id="{2BC9F002-CA27-4346-8CF9-82954F10E676}"/>
              </a:ext>
            </a:extLst>
          </p:cNvPr>
          <p:cNvSpPr/>
          <p:nvPr/>
        </p:nvSpPr>
        <p:spPr>
          <a:xfrm>
            <a:off x="108022" y="2343216"/>
            <a:ext cx="4716524" cy="2433432"/>
          </a:xfrm>
          <a:prstGeom prst="rect">
            <a:avLst/>
          </a:prstGeom>
          <a:noFill/>
          <a:ln w="9525" cap="rnd">
            <a:solidFill>
              <a:schemeClr val="tx1"/>
            </a:solidFill>
            <a:prstDash val="solid"/>
            <a:beve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t"/>
          <a:lstStyle/>
          <a:p>
            <a:pPr marL="0" marR="0" lvl="0" indent="0" algn="l" defTabSz="456971" rtl="0" eaLnBrk="1" fontAlgn="auto" latinLnBrk="0" hangingPunct="1">
              <a:lnSpc>
                <a:spcPct val="120000"/>
              </a:lnSpc>
              <a:spcBef>
                <a:spcPts val="0"/>
              </a:spcBef>
              <a:spcAft>
                <a:spcPts val="0"/>
              </a:spcAft>
              <a:buClr>
                <a:srgbClr val="103185"/>
              </a:buClr>
              <a:buSzTx/>
              <a:buFontTx/>
              <a:buNone/>
              <a:tabLst/>
              <a:defRPr/>
            </a:pPr>
            <a:r>
              <a:rPr kumimoji="1" lang="ja-JP" altLang="ja-JP" sz="1050" b="1" i="0" u="none" strike="noStrike" kern="1200" cap="none" spc="0" normalizeH="0" baseline="0" noProof="0">
                <a:ln>
                  <a:noFill/>
                </a:ln>
                <a:solidFill>
                  <a:srgbClr val="000000"/>
                </a:solidFill>
                <a:effectLst/>
                <a:uLnTx/>
                <a:uFillTx/>
                <a:latin typeface="Segoe UI"/>
                <a:ea typeface="メイリオ"/>
                <a:cs typeface="+mn-cs"/>
              </a:rPr>
              <a:t>（</a:t>
            </a:r>
            <a:r>
              <a:rPr kumimoji="1" lang="ja-JP" altLang="en-US" sz="1050" b="1" i="0" u="none" strike="noStrike" kern="1200" cap="none" spc="0" normalizeH="0" baseline="0" noProof="0">
                <a:ln>
                  <a:noFill/>
                </a:ln>
                <a:solidFill>
                  <a:srgbClr val="000000"/>
                </a:solidFill>
                <a:effectLst/>
                <a:uLnTx/>
                <a:uFillTx/>
                <a:latin typeface="Segoe UI"/>
                <a:ea typeface="メイリオ"/>
                <a:cs typeface="+mn-cs"/>
              </a:rPr>
              <a:t>１</a:t>
            </a:r>
            <a:r>
              <a:rPr kumimoji="1" lang="ja-JP" altLang="ja-JP" sz="1050" b="1" i="0" u="none" strike="noStrike" kern="1200" cap="none" spc="0" normalizeH="0" baseline="0" noProof="0">
                <a:ln>
                  <a:noFill/>
                </a:ln>
                <a:solidFill>
                  <a:srgbClr val="000000"/>
                </a:solidFill>
                <a:effectLst/>
                <a:uLnTx/>
                <a:uFillTx/>
                <a:latin typeface="Segoe UI"/>
                <a:ea typeface="メイリオ"/>
                <a:cs typeface="+mn-cs"/>
              </a:rPr>
              <a:t>）</a:t>
            </a:r>
            <a:r>
              <a:rPr kumimoji="1" lang="ja-JP" altLang="en-US" sz="1050" b="1" i="0" u="none" strike="noStrike" kern="1200" cap="none" spc="0" normalizeH="0" baseline="0" noProof="0">
                <a:ln>
                  <a:noFill/>
                </a:ln>
                <a:solidFill>
                  <a:srgbClr val="000000"/>
                </a:solidFill>
                <a:effectLst/>
                <a:uLnTx/>
                <a:uFillTx/>
                <a:latin typeface="Segoe UI"/>
                <a:ea typeface="メイリオ"/>
                <a:cs typeface="+mn-cs"/>
              </a:rPr>
              <a:t>現下の雇用情勢も踏まえた人材確保・働き方改革等の推進</a:t>
            </a:r>
            <a:endParaRPr kumimoji="1" lang="en-US" altLang="ja-JP" sz="1050" b="1" i="0" u="none" strike="noStrike" kern="1200" cap="none" spc="0" normalizeH="0" baseline="0" noProof="0">
              <a:ln>
                <a:noFill/>
              </a:ln>
              <a:solidFill>
                <a:srgbClr val="000000"/>
              </a:solidFill>
              <a:effectLst/>
              <a:uLnTx/>
              <a:uFillTx/>
              <a:latin typeface="Segoe UI"/>
              <a:ea typeface="メイリオ"/>
              <a:cs typeface="+mn-cs"/>
            </a:endParaRPr>
          </a:p>
          <a:p>
            <a:pPr marL="0" marR="0" lvl="0" indent="0" algn="l" defTabSz="456971" rtl="0" eaLnBrk="1" fontAlgn="auto" latinLnBrk="0" hangingPunct="1">
              <a:lnSpc>
                <a:spcPct val="120000"/>
              </a:lnSpc>
              <a:spcBef>
                <a:spcPts val="0"/>
              </a:spcBef>
              <a:spcAft>
                <a:spcPts val="0"/>
              </a:spcAft>
              <a:buClr>
                <a:srgbClr val="103185"/>
              </a:buClr>
              <a:buSzTx/>
              <a:buFontTx/>
              <a:buNone/>
              <a:tabLst/>
              <a:defRPr/>
            </a:pPr>
            <a:r>
              <a:rPr kumimoji="1" lang="ja-JP" altLang="en-US" sz="1050" b="1" i="0" u="none" strike="noStrike" kern="1200" cap="none" spc="0" normalizeH="0" baseline="0" noProof="0">
                <a:ln>
                  <a:noFill/>
                </a:ln>
                <a:solidFill>
                  <a:srgbClr val="000000"/>
                </a:solidFill>
                <a:effectLst/>
                <a:uLnTx/>
                <a:uFillTx/>
                <a:latin typeface="メイリオ"/>
                <a:ea typeface="メイリオ"/>
                <a:cs typeface="+mn-cs"/>
              </a:rPr>
              <a:t>　</a:t>
            </a:r>
            <a:r>
              <a:rPr kumimoji="1" lang="en-US" altLang="ja-JP" sz="1050" b="1" i="0" u="sng" strike="noStrike" kern="1200" cap="none" spc="0" normalizeH="0" baseline="0" noProof="0">
                <a:ln>
                  <a:noFill/>
                </a:ln>
                <a:solidFill>
                  <a:srgbClr val="000000"/>
                </a:solidFill>
                <a:effectLst/>
                <a:uLnTx/>
                <a:uFillTx/>
                <a:latin typeface="メイリオ"/>
                <a:ea typeface="メイリオ"/>
                <a:cs typeface="+mn-cs"/>
              </a:rPr>
              <a:t>【</a:t>
            </a:r>
            <a:r>
              <a:rPr kumimoji="1" lang="ja-JP" altLang="en-US" sz="1050" b="1" i="0" u="sng" strike="noStrike" kern="1200" cap="none" spc="0" normalizeH="0" baseline="0" noProof="0">
                <a:ln>
                  <a:noFill/>
                </a:ln>
                <a:solidFill>
                  <a:srgbClr val="000000"/>
                </a:solidFill>
                <a:effectLst/>
                <a:uLnTx/>
                <a:uFillTx/>
                <a:latin typeface="メイリオ"/>
                <a:ea typeface="メイリオ"/>
                <a:cs typeface="+mn-cs"/>
              </a:rPr>
              <a:t>重点課題</a:t>
            </a:r>
            <a:r>
              <a:rPr kumimoji="1" lang="en-US" altLang="ja-JP" sz="1050" b="1" i="0" u="sng" strike="noStrike" kern="1200" cap="none" spc="0" normalizeH="0" baseline="0" noProof="0">
                <a:ln>
                  <a:noFill/>
                </a:ln>
                <a:solidFill>
                  <a:srgbClr val="000000"/>
                </a:solidFill>
                <a:effectLst/>
                <a:uLnTx/>
                <a:uFillTx/>
                <a:latin typeface="メイリオ"/>
                <a:ea typeface="メイリオ"/>
                <a:cs typeface="+mn-cs"/>
              </a:rPr>
              <a:t>】</a:t>
            </a:r>
          </a:p>
          <a:p>
            <a:pPr marL="0" marR="0" lvl="0" indent="0" algn="l" defTabSz="456971" rtl="0" eaLnBrk="1" fontAlgn="auto" latinLnBrk="0" hangingPunct="1">
              <a:lnSpc>
                <a:spcPct val="130000"/>
              </a:lnSpc>
              <a:spcBef>
                <a:spcPts val="0"/>
              </a:spcBef>
              <a:spcAft>
                <a:spcPts val="0"/>
              </a:spcAft>
              <a:buClr>
                <a:srgbClr val="103185"/>
              </a:buClr>
              <a:buSzTx/>
              <a:buFontTx/>
              <a:buNone/>
              <a:tabLst/>
              <a:defRPr/>
            </a:pPr>
            <a:r>
              <a:rPr kumimoji="1" lang="ja-JP" altLang="en-US" sz="900" b="1" i="0" u="none" strike="noStrike" kern="1200" cap="none" spc="0" normalizeH="0" baseline="0" noProof="0">
                <a:ln>
                  <a:noFill/>
                </a:ln>
                <a:solidFill>
                  <a:srgbClr val="000000"/>
                </a:solidFill>
                <a:effectLst/>
                <a:uLnTx/>
                <a:uFillTx/>
                <a:latin typeface="メイリオ"/>
                <a:ea typeface="メイリオ"/>
                <a:cs typeface="+mn-cs"/>
              </a:rPr>
              <a:t>　</a:t>
            </a:r>
            <a:r>
              <a:rPr kumimoji="1" lang="en-US" altLang="ja-JP" sz="900" b="0" i="0" u="none" strike="noStrike" kern="1200" cap="none" spc="0" normalizeH="0" baseline="0" noProof="0">
                <a:ln>
                  <a:noFill/>
                </a:ln>
                <a:solidFill>
                  <a:srgbClr val="000000"/>
                </a:solidFill>
                <a:effectLst/>
                <a:uLnTx/>
                <a:uFillTx/>
                <a:latin typeface="メイリオ"/>
                <a:ea typeface="メイリオ"/>
                <a:cs typeface="+mn-cs"/>
              </a:rPr>
              <a:t>【</a:t>
            </a:r>
            <a:r>
              <a:rPr kumimoji="1" lang="ja-JP" altLang="en-US" sz="900" b="0" i="0" u="none" strike="noStrike" kern="1200" cap="none" spc="0" normalizeH="0" baseline="0" noProof="0">
                <a:ln>
                  <a:noFill/>
                </a:ln>
                <a:solidFill>
                  <a:srgbClr val="000000"/>
                </a:solidFill>
                <a:effectLst/>
                <a:uLnTx/>
                <a:uFillTx/>
                <a:latin typeface="メイリオ"/>
                <a:ea typeface="メイリオ"/>
                <a:cs typeface="+mn-cs"/>
              </a:rPr>
              <a:t>具体的方向性の例</a:t>
            </a:r>
            <a:r>
              <a:rPr kumimoji="1" lang="en-US" altLang="ja-JP" sz="900" b="0" i="0" u="none" strike="noStrike" kern="1200" cap="none" spc="0" normalizeH="0" baseline="0" noProof="0">
                <a:ln>
                  <a:noFill/>
                </a:ln>
                <a:solidFill>
                  <a:srgbClr val="000000"/>
                </a:solidFill>
                <a:effectLst/>
                <a:uLnTx/>
                <a:uFillTx/>
                <a:latin typeface="メイリオ"/>
                <a:ea typeface="メイリオ"/>
                <a:cs typeface="+mn-cs"/>
              </a:rPr>
              <a:t>】</a:t>
            </a:r>
          </a:p>
          <a:p>
            <a:pPr marL="0" marR="0" lvl="0" indent="0" algn="l" defTabSz="456971" rtl="0" eaLnBrk="1" fontAlgn="auto" latinLnBrk="0" hangingPunct="1">
              <a:lnSpc>
                <a:spcPct val="130000"/>
              </a:lnSpc>
              <a:spcBef>
                <a:spcPts val="0"/>
              </a:spcBef>
              <a:spcAft>
                <a:spcPts val="0"/>
              </a:spcAft>
              <a:buClr>
                <a:srgbClr val="103185"/>
              </a:buClr>
              <a:buSzTx/>
              <a:buFontTx/>
              <a:buNone/>
              <a:tabLst/>
              <a:defRPr/>
            </a:pPr>
            <a:r>
              <a:rPr kumimoji="1" lang="ja-JP" altLang="en-US" sz="900" b="1" i="0" u="none" strike="noStrike" kern="1200" cap="none" spc="0" normalizeH="0" baseline="0" noProof="0">
                <a:ln>
                  <a:noFill/>
                </a:ln>
                <a:solidFill>
                  <a:srgbClr val="000000"/>
                </a:solidFill>
                <a:effectLst/>
                <a:uLnTx/>
                <a:uFillTx/>
                <a:latin typeface="メイリオ"/>
                <a:ea typeface="メイリオ"/>
                <a:cs typeface="+mn-cs"/>
              </a:rPr>
              <a:t>　○</a:t>
            </a:r>
            <a:r>
              <a:rPr kumimoji="1" lang="ja-JP" altLang="en-US" sz="900" b="0" i="0" u="none" strike="noStrike" kern="1200" cap="none" spc="0" normalizeH="0" baseline="0" noProof="0">
                <a:ln>
                  <a:noFill/>
                </a:ln>
                <a:solidFill>
                  <a:srgbClr val="000000"/>
                </a:solidFill>
                <a:effectLst/>
                <a:uLnTx/>
                <a:uFillTx/>
                <a:latin typeface="メイリオ"/>
                <a:ea typeface="メイリオ"/>
                <a:cs typeface="+mn-cs"/>
              </a:rPr>
              <a:t>医療従事者の人材確保や賃上げに向けた取組</a:t>
            </a:r>
            <a:endParaRPr kumimoji="1" lang="en-US" altLang="ja-JP" sz="900" b="0" i="0" u="none" strike="noStrike" kern="1200" cap="none" spc="0" normalizeH="0" baseline="0" noProof="0">
              <a:ln>
                <a:noFill/>
              </a:ln>
              <a:solidFill>
                <a:srgbClr val="000000"/>
              </a:solidFill>
              <a:effectLst/>
              <a:uLnTx/>
              <a:uFillTx/>
              <a:latin typeface="メイリオ"/>
              <a:ea typeface="メイリオ"/>
              <a:cs typeface="+mn-cs"/>
            </a:endParaRPr>
          </a:p>
          <a:p>
            <a:pPr marL="0" marR="0" lvl="0" indent="0" algn="l" defTabSz="456971" rtl="0" eaLnBrk="1" fontAlgn="auto" latinLnBrk="0" hangingPunct="1">
              <a:lnSpc>
                <a:spcPct val="130000"/>
              </a:lnSpc>
              <a:spcBef>
                <a:spcPts val="0"/>
              </a:spcBef>
              <a:spcAft>
                <a:spcPts val="0"/>
              </a:spcAft>
              <a:buClr>
                <a:srgbClr val="103185"/>
              </a:buClr>
              <a:buSzTx/>
              <a:buFontTx/>
              <a:buNone/>
              <a:tabLst/>
              <a:defRPr/>
            </a:pPr>
            <a:r>
              <a:rPr kumimoji="1" lang="ja-JP" altLang="en-US" sz="900" b="0" i="0" u="none" strike="noStrike" kern="1200" cap="none" spc="0" normalizeH="0" baseline="0" noProof="0">
                <a:ln>
                  <a:noFill/>
                </a:ln>
                <a:solidFill>
                  <a:srgbClr val="000000"/>
                </a:solidFill>
                <a:effectLst/>
                <a:uLnTx/>
                <a:uFillTx/>
                <a:latin typeface="メイリオ"/>
                <a:ea typeface="メイリオ"/>
                <a:cs typeface="+mn-cs"/>
              </a:rPr>
              <a:t>　○各職種がそれぞれの高い専門性を十分に発揮するための勤務環境の改善、タスク・</a:t>
            </a:r>
            <a:endParaRPr kumimoji="1" lang="en-US" altLang="ja-JP" sz="900" b="0" i="0" u="none" strike="noStrike" kern="1200" cap="none" spc="0" normalizeH="0" baseline="0" noProof="0">
              <a:ln>
                <a:noFill/>
              </a:ln>
              <a:solidFill>
                <a:srgbClr val="000000"/>
              </a:solidFill>
              <a:effectLst/>
              <a:uLnTx/>
              <a:uFillTx/>
              <a:latin typeface="メイリオ"/>
              <a:ea typeface="メイリオ"/>
              <a:cs typeface="+mn-cs"/>
            </a:endParaRPr>
          </a:p>
          <a:p>
            <a:pPr marL="0" marR="0" lvl="0" indent="0" algn="l" defTabSz="456971" rtl="0" eaLnBrk="1" fontAlgn="auto" latinLnBrk="0" hangingPunct="1">
              <a:lnSpc>
                <a:spcPct val="130000"/>
              </a:lnSpc>
              <a:spcBef>
                <a:spcPts val="0"/>
              </a:spcBef>
              <a:spcAft>
                <a:spcPts val="0"/>
              </a:spcAft>
              <a:buClr>
                <a:srgbClr val="103185"/>
              </a:buClr>
              <a:buSzTx/>
              <a:buFontTx/>
              <a:buNone/>
              <a:tabLst/>
              <a:defRPr/>
            </a:pPr>
            <a:r>
              <a:rPr kumimoji="1" lang="ja-JP" altLang="en-US" sz="900" b="0" i="0" u="none" strike="noStrike" kern="1200" cap="none" spc="0" normalizeH="0" baseline="0" noProof="0">
                <a:ln>
                  <a:noFill/>
                </a:ln>
                <a:solidFill>
                  <a:srgbClr val="000000"/>
                </a:solidFill>
                <a:effectLst/>
                <a:uLnTx/>
                <a:uFillTx/>
                <a:latin typeface="メイリオ"/>
                <a:ea typeface="メイリオ"/>
                <a:cs typeface="+mn-cs"/>
              </a:rPr>
              <a:t>　　シェアリング／タスク・シフティング、チーム医療の推進</a:t>
            </a:r>
          </a:p>
          <a:p>
            <a:pPr marL="0" marR="0" lvl="0" indent="0" algn="l" defTabSz="456971" rtl="0" eaLnBrk="1" fontAlgn="auto" latinLnBrk="0" hangingPunct="1">
              <a:lnSpc>
                <a:spcPct val="130000"/>
              </a:lnSpc>
              <a:spcBef>
                <a:spcPts val="0"/>
              </a:spcBef>
              <a:spcAft>
                <a:spcPts val="0"/>
              </a:spcAft>
              <a:buClr>
                <a:srgbClr val="103185"/>
              </a:buClr>
              <a:buSzTx/>
              <a:buFontTx/>
              <a:buNone/>
              <a:tabLst/>
              <a:defRPr/>
            </a:pPr>
            <a:r>
              <a:rPr kumimoji="1" lang="ja-JP" altLang="en-US" sz="900" b="0" i="0" u="none" strike="noStrike" kern="1200" cap="none" spc="0" normalizeH="0" baseline="0" noProof="0">
                <a:ln>
                  <a:noFill/>
                </a:ln>
                <a:solidFill>
                  <a:srgbClr val="000000"/>
                </a:solidFill>
                <a:effectLst/>
                <a:uLnTx/>
                <a:uFillTx/>
                <a:latin typeface="メイリオ"/>
                <a:ea typeface="メイリオ"/>
                <a:cs typeface="+mn-cs"/>
              </a:rPr>
              <a:t>　○業務の効率化に資する </a:t>
            </a:r>
            <a:r>
              <a:rPr kumimoji="1" lang="en-US" altLang="ja-JP" sz="900" b="0" i="0" u="none" strike="noStrike" kern="1200" cap="none" spc="0" normalizeH="0" baseline="0" noProof="0">
                <a:ln>
                  <a:noFill/>
                </a:ln>
                <a:solidFill>
                  <a:srgbClr val="000000"/>
                </a:solidFill>
                <a:effectLst/>
                <a:uLnTx/>
                <a:uFillTx/>
                <a:latin typeface="メイリオ"/>
                <a:ea typeface="メイリオ"/>
                <a:cs typeface="+mn-cs"/>
              </a:rPr>
              <a:t>ICT </a:t>
            </a:r>
            <a:r>
              <a:rPr kumimoji="1" lang="ja-JP" altLang="en-US" sz="900" b="0" i="0" u="none" strike="noStrike" kern="1200" cap="none" spc="0" normalizeH="0" baseline="0" noProof="0">
                <a:ln>
                  <a:noFill/>
                </a:ln>
                <a:solidFill>
                  <a:srgbClr val="000000"/>
                </a:solidFill>
                <a:effectLst/>
                <a:uLnTx/>
                <a:uFillTx/>
                <a:latin typeface="メイリオ"/>
                <a:ea typeface="メイリオ"/>
                <a:cs typeface="+mn-cs"/>
              </a:rPr>
              <a:t>の利活用の推進、その他長時間労働などの厳しい勤務</a:t>
            </a:r>
            <a:endParaRPr kumimoji="1" lang="en-US" altLang="ja-JP" sz="900" b="0" i="0" u="none" strike="noStrike" kern="1200" cap="none" spc="0" normalizeH="0" baseline="0" noProof="0">
              <a:ln>
                <a:noFill/>
              </a:ln>
              <a:solidFill>
                <a:srgbClr val="000000"/>
              </a:solidFill>
              <a:effectLst/>
              <a:uLnTx/>
              <a:uFillTx/>
              <a:latin typeface="メイリオ"/>
              <a:ea typeface="メイリオ"/>
              <a:cs typeface="+mn-cs"/>
            </a:endParaRPr>
          </a:p>
          <a:p>
            <a:pPr marL="0" marR="0" lvl="0" indent="0" algn="l" defTabSz="456971" rtl="0" eaLnBrk="1" fontAlgn="auto" latinLnBrk="0" hangingPunct="1">
              <a:lnSpc>
                <a:spcPct val="130000"/>
              </a:lnSpc>
              <a:spcBef>
                <a:spcPts val="0"/>
              </a:spcBef>
              <a:spcAft>
                <a:spcPts val="0"/>
              </a:spcAft>
              <a:buClr>
                <a:srgbClr val="103185"/>
              </a:buClr>
              <a:buSzTx/>
              <a:buFontTx/>
              <a:buNone/>
              <a:tabLst/>
              <a:defRPr/>
            </a:pPr>
            <a:r>
              <a:rPr kumimoji="1" lang="ja-JP" altLang="en-US" sz="900" b="0" i="0" u="none" strike="noStrike" kern="1200" cap="none" spc="0" normalizeH="0" baseline="0" noProof="0">
                <a:ln>
                  <a:noFill/>
                </a:ln>
                <a:solidFill>
                  <a:srgbClr val="000000"/>
                </a:solidFill>
                <a:effectLst/>
                <a:uLnTx/>
                <a:uFillTx/>
                <a:latin typeface="メイリオ"/>
                <a:ea typeface="メイリオ"/>
                <a:cs typeface="+mn-cs"/>
              </a:rPr>
              <a:t>　　環境の改善に向けての取組の評価</a:t>
            </a:r>
          </a:p>
          <a:p>
            <a:pPr marL="0" marR="0" lvl="0" indent="0" algn="l" defTabSz="456971" rtl="0" eaLnBrk="1" fontAlgn="auto" latinLnBrk="0" hangingPunct="1">
              <a:lnSpc>
                <a:spcPct val="130000"/>
              </a:lnSpc>
              <a:spcBef>
                <a:spcPts val="0"/>
              </a:spcBef>
              <a:spcAft>
                <a:spcPts val="0"/>
              </a:spcAft>
              <a:buClr>
                <a:srgbClr val="103185"/>
              </a:buClr>
              <a:buSzTx/>
              <a:buFontTx/>
              <a:buNone/>
              <a:tabLst/>
              <a:defRPr/>
            </a:pPr>
            <a:r>
              <a:rPr kumimoji="1" lang="ja-JP" altLang="en-US" sz="900" b="0" i="0" u="none" strike="noStrike" kern="1200" cap="none" spc="0" normalizeH="0" baseline="0" noProof="0">
                <a:ln>
                  <a:noFill/>
                </a:ln>
                <a:solidFill>
                  <a:srgbClr val="000000"/>
                </a:solidFill>
                <a:effectLst/>
                <a:uLnTx/>
                <a:uFillTx/>
                <a:latin typeface="メイリオ"/>
                <a:ea typeface="メイリオ"/>
                <a:cs typeface="+mn-cs"/>
              </a:rPr>
              <a:t>　○地域医療の確保及び機能分化を図る観点から、労働時間短縮の実効性担保に向けた</a:t>
            </a:r>
            <a:endParaRPr kumimoji="1" lang="en-US" altLang="ja-JP" sz="900" b="0" i="0" u="none" strike="noStrike" kern="1200" cap="none" spc="0" normalizeH="0" baseline="0" noProof="0">
              <a:ln>
                <a:noFill/>
              </a:ln>
              <a:solidFill>
                <a:srgbClr val="000000"/>
              </a:solidFill>
              <a:effectLst/>
              <a:uLnTx/>
              <a:uFillTx/>
              <a:latin typeface="メイリオ"/>
              <a:ea typeface="メイリオ"/>
              <a:cs typeface="+mn-cs"/>
            </a:endParaRPr>
          </a:p>
          <a:p>
            <a:pPr marL="0" marR="0" lvl="0" indent="0" algn="l" defTabSz="456971" rtl="0" eaLnBrk="1" fontAlgn="auto" latinLnBrk="0" hangingPunct="1">
              <a:lnSpc>
                <a:spcPct val="130000"/>
              </a:lnSpc>
              <a:spcBef>
                <a:spcPts val="0"/>
              </a:spcBef>
              <a:spcAft>
                <a:spcPts val="0"/>
              </a:spcAft>
              <a:buClr>
                <a:srgbClr val="103185"/>
              </a:buClr>
              <a:buSzTx/>
              <a:buFontTx/>
              <a:buNone/>
              <a:tabLst/>
              <a:defRPr/>
            </a:pPr>
            <a:r>
              <a:rPr kumimoji="1" lang="ja-JP" altLang="en-US" sz="900" b="0" i="0" u="none" strike="noStrike" kern="1200" cap="none" spc="0" normalizeH="0" baseline="0" noProof="0">
                <a:ln>
                  <a:noFill/>
                </a:ln>
                <a:solidFill>
                  <a:srgbClr val="000000"/>
                </a:solidFill>
                <a:effectLst/>
                <a:uLnTx/>
                <a:uFillTx/>
                <a:latin typeface="メイリオ"/>
                <a:ea typeface="メイリオ"/>
                <a:cs typeface="+mn-cs"/>
              </a:rPr>
              <a:t>　　見直しを含め、必要な救急医療体制等の確保</a:t>
            </a:r>
            <a:endParaRPr kumimoji="1" lang="en-US" altLang="ja-JP" sz="900" b="0" i="0" u="none" strike="noStrike" kern="1200" cap="none" spc="0" normalizeH="0" baseline="0" noProof="0">
              <a:ln>
                <a:noFill/>
              </a:ln>
              <a:solidFill>
                <a:srgbClr val="000000"/>
              </a:solidFill>
              <a:effectLst/>
              <a:uLnTx/>
              <a:uFillTx/>
              <a:latin typeface="メイリオ"/>
              <a:ea typeface="メイリオ"/>
              <a:cs typeface="+mn-cs"/>
            </a:endParaRPr>
          </a:p>
          <a:p>
            <a:pPr marL="0" marR="0" lvl="0" indent="0" algn="l" defTabSz="456971" rtl="0" eaLnBrk="1" fontAlgn="auto" latinLnBrk="0" hangingPunct="1">
              <a:lnSpc>
                <a:spcPct val="130000"/>
              </a:lnSpc>
              <a:spcBef>
                <a:spcPts val="0"/>
              </a:spcBef>
              <a:spcAft>
                <a:spcPts val="0"/>
              </a:spcAft>
              <a:buClr>
                <a:srgbClr val="103185"/>
              </a:buClr>
              <a:buSzTx/>
              <a:buFontTx/>
              <a:buNone/>
              <a:tabLst/>
              <a:defRPr/>
            </a:pPr>
            <a:r>
              <a:rPr kumimoji="1" lang="ja-JP" altLang="en-US" sz="900" b="0" i="0" u="none" strike="noStrike" kern="1200" cap="none" spc="0" normalizeH="0" baseline="0" noProof="0">
                <a:ln>
                  <a:noFill/>
                </a:ln>
                <a:solidFill>
                  <a:srgbClr val="000000"/>
                </a:solidFill>
                <a:effectLst/>
                <a:uLnTx/>
                <a:uFillTx/>
                <a:latin typeface="メイリオ"/>
                <a:ea typeface="メイリオ"/>
                <a:cs typeface="+mn-cs"/>
              </a:rPr>
              <a:t>　○多様な働き方を踏まえた評価の拡充</a:t>
            </a:r>
          </a:p>
          <a:p>
            <a:pPr marL="0" marR="0" lvl="0" indent="0" algn="l" defTabSz="456971" rtl="0" eaLnBrk="1" fontAlgn="auto" latinLnBrk="0" hangingPunct="1">
              <a:lnSpc>
                <a:spcPct val="130000"/>
              </a:lnSpc>
              <a:spcBef>
                <a:spcPts val="0"/>
              </a:spcBef>
              <a:spcAft>
                <a:spcPts val="0"/>
              </a:spcAft>
              <a:buClr>
                <a:srgbClr val="103185"/>
              </a:buClr>
              <a:buSzTx/>
              <a:buFontTx/>
              <a:buNone/>
              <a:tabLst/>
              <a:defRPr/>
            </a:pPr>
            <a:r>
              <a:rPr kumimoji="1" lang="ja-JP" altLang="en-US" sz="900" b="0" i="0" u="none" strike="noStrike" kern="1200" cap="none" spc="0" normalizeH="0" baseline="0" noProof="0">
                <a:ln>
                  <a:noFill/>
                </a:ln>
                <a:solidFill>
                  <a:srgbClr val="000000"/>
                </a:solidFill>
                <a:effectLst/>
                <a:uLnTx/>
                <a:uFillTx/>
                <a:latin typeface="メイリオ"/>
                <a:ea typeface="メイリオ"/>
                <a:cs typeface="+mn-cs"/>
              </a:rPr>
              <a:t>　○医療人材及び医療資源の偏在への対応</a:t>
            </a:r>
          </a:p>
        </p:txBody>
      </p:sp>
      <p:sp>
        <p:nvSpPr>
          <p:cNvPr id="10" name="正方形/長方形 9">
            <a:extLst>
              <a:ext uri="{FF2B5EF4-FFF2-40B4-BE49-F238E27FC236}">
                <a16:creationId xmlns:a16="http://schemas.microsoft.com/office/drawing/2014/main" id="{A889522F-FA51-F14C-BAA2-ADEAB79DDF80}"/>
              </a:ext>
            </a:extLst>
          </p:cNvPr>
          <p:cNvSpPr/>
          <p:nvPr/>
        </p:nvSpPr>
        <p:spPr>
          <a:xfrm>
            <a:off x="108022" y="857177"/>
            <a:ext cx="9689956" cy="1129433"/>
          </a:xfrm>
          <a:prstGeom prst="rect">
            <a:avLst/>
          </a:prstGeom>
          <a:noFill/>
          <a:ln w="25400" cap="rnd">
            <a:solidFill>
              <a:schemeClr val="tx1"/>
            </a:solidFill>
            <a:prstDash val="solid"/>
            <a:bevel/>
          </a:ln>
        </p:spPr>
        <p:style>
          <a:lnRef idx="2">
            <a:schemeClr val="accent1">
              <a:shade val="50000"/>
            </a:schemeClr>
          </a:lnRef>
          <a:fillRef idx="1">
            <a:schemeClr val="accent1"/>
          </a:fillRef>
          <a:effectRef idx="0">
            <a:schemeClr val="accent1"/>
          </a:effectRef>
          <a:fontRef idx="minor">
            <a:schemeClr val="lt1"/>
          </a:fontRef>
        </p:style>
        <p:txBody>
          <a:bodyPr lIns="287862" tIns="72000" rIns="143931" bIns="72000" rtlCol="0" anchor="t"/>
          <a:lstStyle/>
          <a:p>
            <a:pPr marL="0" marR="0" lvl="0" indent="0" algn="l" defTabSz="914400" rtl="0" eaLnBrk="1" fontAlgn="auto" latinLnBrk="0" hangingPunct="1">
              <a:lnSpc>
                <a:spcPts val="2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 物価高騰・賃金上昇、経営の状況、人材確保の必要性、患者負担・保険料負担の影響を踏まえた対応</a:t>
            </a:r>
            <a:endParaRPr kumimoji="1" lang="en-US" altLang="ja-JP" sz="12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l" defTabSz="914400" rtl="0" eaLnBrk="1" fontAlgn="auto" latinLnBrk="0" hangingPunct="1">
              <a:lnSpc>
                <a:spcPts val="2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 全世代型社会保障の実現や、医療・介護・障害福祉サービスの連携強化、新興感染症等への対応など医療を取り巻く課題への対応</a:t>
            </a:r>
            <a:endParaRPr kumimoji="1" lang="en-US" altLang="ja-JP" sz="12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l" defTabSz="914400" rtl="0" eaLnBrk="1" fontAlgn="auto" latinLnBrk="0" hangingPunct="1">
              <a:lnSpc>
                <a:spcPts val="2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 医療</a:t>
            </a:r>
            <a:r>
              <a:rPr kumimoji="1" lang="en-US" altLang="ja-JP" sz="12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DX</a:t>
            </a:r>
            <a:r>
              <a:rPr kumimoji="1" lang="ja-JP" altLang="en-US" sz="12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やイノベーションの推進等による質の高い医療の実現</a:t>
            </a:r>
            <a:endParaRPr kumimoji="1" lang="en-US" altLang="ja-JP" sz="12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l" defTabSz="914400" rtl="0" eaLnBrk="1" fontAlgn="auto" latinLnBrk="0" hangingPunct="1">
              <a:lnSpc>
                <a:spcPts val="2000"/>
              </a:lnSpc>
              <a:spcBef>
                <a:spcPts val="0"/>
              </a:spcBef>
              <a:spcAft>
                <a:spcPts val="0"/>
              </a:spcAft>
              <a:buClrTx/>
              <a:buSzTx/>
              <a:buFontTx/>
              <a:buNone/>
              <a:tabLst/>
              <a:defRPr/>
            </a:pPr>
            <a:r>
              <a:rPr kumimoji="1" lang="ja-JP" altLang="en-US" sz="12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 社会保障制度の安定性・持続可能性の確保、経済・財政との調和</a:t>
            </a:r>
            <a:endParaRPr kumimoji="1" lang="en-US" altLang="ja-JP" sz="12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1" name="角丸四角形 10">
            <a:extLst>
              <a:ext uri="{FF2B5EF4-FFF2-40B4-BE49-F238E27FC236}">
                <a16:creationId xmlns:a16="http://schemas.microsoft.com/office/drawing/2014/main" id="{053B0485-00BC-3E4F-B797-35CB015D43DD}"/>
              </a:ext>
            </a:extLst>
          </p:cNvPr>
          <p:cNvSpPr/>
          <p:nvPr/>
        </p:nvSpPr>
        <p:spPr>
          <a:xfrm>
            <a:off x="67501" y="567793"/>
            <a:ext cx="2773758" cy="360040"/>
          </a:xfrm>
          <a:prstGeom prst="roundRect">
            <a:avLst>
              <a:gd name="adj" fmla="val 0"/>
            </a:avLst>
          </a:prstGeom>
          <a:solidFill>
            <a:srgbClr val="E1EDFF"/>
          </a:solidFill>
          <a:ln w="76200">
            <a:solidFill>
              <a:schemeClr val="bg1"/>
            </a:solidFill>
          </a:ln>
        </p:spPr>
        <p:txBody>
          <a:bodyPr anchor="ctr"/>
          <a:lstStyle/>
          <a:p>
            <a:pPr marL="0" marR="0" lvl="0" indent="0" algn="ctr" defTabSz="590759" rtl="0" eaLnBrk="1" fontAlgn="auto" latinLnBrk="0" hangingPunct="1">
              <a:lnSpc>
                <a:spcPct val="130000"/>
              </a:lnSpc>
              <a:spcBef>
                <a:spcPts val="0"/>
              </a:spcBef>
              <a:spcAft>
                <a:spcPts val="796"/>
              </a:spcAft>
              <a:buClrTx/>
              <a:buSzTx/>
              <a:buFontTx/>
              <a:buNone/>
              <a:tabLst/>
              <a:defRPr/>
            </a:pPr>
            <a:r>
              <a:rPr kumimoji="0" lang="ja-JP" altLang="en-US" sz="1200" b="1" i="0" u="none" strike="noStrike" kern="1200" cap="none" spc="239" normalizeH="0" baseline="0" noProof="0">
                <a:ln>
                  <a:noFill/>
                </a:ln>
                <a:solidFill>
                  <a:sysClr val="windowText" lastClr="000000"/>
                </a:solidFill>
                <a:effectLst/>
                <a:uLnTx/>
                <a:uFillTx/>
                <a:latin typeface="メイリオ"/>
                <a:ea typeface="メイリオ"/>
                <a:cs typeface="Noto Sans CJK JP DemiLight" charset="-128"/>
              </a:rPr>
              <a:t>改定に当たっての基本認識</a:t>
            </a:r>
          </a:p>
        </p:txBody>
      </p:sp>
      <p:sp>
        <p:nvSpPr>
          <p:cNvPr id="2" name="スライド番号プレースホルダー 2">
            <a:extLst>
              <a:ext uri="{FF2B5EF4-FFF2-40B4-BE49-F238E27FC236}">
                <a16:creationId xmlns:a16="http://schemas.microsoft.com/office/drawing/2014/main" id="{48B30D11-257F-6AFD-9E94-6E9461F4D4E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976626823"/>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6793"/>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350</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1727924740"/>
              </p:ext>
            </p:extLst>
          </p:nvPr>
        </p:nvGraphicFramePr>
        <p:xfrm>
          <a:off x="389493" y="268258"/>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医療と介護の連携の推進</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2914838020"/>
              </p:ext>
            </p:extLst>
          </p:nvPr>
        </p:nvGraphicFramePr>
        <p:xfrm>
          <a:off x="523875" y="940756"/>
          <a:ext cx="8905875" cy="5774056"/>
        </p:xfrm>
        <a:graphic>
          <a:graphicData uri="http://schemas.openxmlformats.org/drawingml/2006/table">
            <a:tbl>
              <a:tblPr firstRow="1" bandRow="1">
                <a:tableStyleId>{5C22544A-7EE6-4342-B048-85BDC9FD1C3A}</a:tableStyleId>
              </a:tblPr>
              <a:tblGrid>
                <a:gridCol w="8905875">
                  <a:extLst>
                    <a:ext uri="{9D8B030D-6E8A-4147-A177-3AD203B41FA5}">
                      <a16:colId xmlns:a16="http://schemas.microsoft.com/office/drawing/2014/main" val="4124765003"/>
                    </a:ext>
                  </a:extLst>
                </a:gridCol>
              </a:tblGrid>
              <a:tr h="5737168">
                <a:tc>
                  <a:txBody>
                    <a:bodyPr/>
                    <a:lstStyle/>
                    <a:p>
                      <a:pPr marL="324000" marR="0" lvl="1" indent="-457200" algn="l" defTabSz="742950" rtl="0" eaLnBrk="1" fontAlgn="auto" latinLnBrk="0" hangingPunct="1">
                        <a:lnSpc>
                          <a:spcPct val="100000"/>
                        </a:lnSpc>
                        <a:spcBef>
                          <a:spcPts val="1200"/>
                        </a:spcBef>
                        <a:spcAft>
                          <a:spcPts val="0"/>
                        </a:spcAft>
                        <a:buClrTx/>
                        <a:buSzTx/>
                        <a:buFontTx/>
                        <a:buNone/>
                        <a:tabLst/>
                        <a:defRPr/>
                      </a:pPr>
                      <a:r>
                        <a:rPr kumimoji="1" lang="ja-JP" altLang="en-US" sz="1800" b="1" i="0" u="none" strike="noStrike" kern="1200" cap="none" spc="0" normalizeH="0" baseline="0" noProof="0" dirty="0">
                          <a:ln>
                            <a:noFill/>
                          </a:ln>
                          <a:solidFill>
                            <a:prstClr val="black"/>
                          </a:solidFill>
                          <a:effectLst/>
                          <a:uLnTx/>
                          <a:uFillTx/>
                          <a:latin typeface="+mn-ea"/>
                          <a:ea typeface="+mn-ea"/>
                          <a:cs typeface="+mn-cs"/>
                        </a:rPr>
                        <a:t>○ 医療と介護の両方を必要とする状態の患者が可能な限り施設での生活を継続するために、</a:t>
                      </a:r>
                      <a:r>
                        <a:rPr kumimoji="1" lang="ja-JP" altLang="en-US" sz="1800" b="1" i="0" u="none" strike="noStrike" kern="1200" cap="none" spc="0" normalizeH="0" baseline="0" noProof="0" dirty="0">
                          <a:ln>
                            <a:noFill/>
                          </a:ln>
                          <a:solidFill>
                            <a:srgbClr val="0070C0"/>
                          </a:solidFill>
                          <a:effectLst/>
                          <a:uLnTx/>
                          <a:uFillTx/>
                          <a:latin typeface="+mn-ea"/>
                          <a:ea typeface="+mn-ea"/>
                          <a:cs typeface="+mn-cs"/>
                        </a:rPr>
                        <a:t>介護保険施設等における医療保険で給付できる</a:t>
                      </a:r>
                      <a:r>
                        <a:rPr kumimoji="1" lang="ja-JP" altLang="en-US" sz="1800" b="1" i="0" u="none" strike="noStrike" kern="1200" cap="none" spc="0" normalizeH="0" baseline="0" noProof="0" dirty="0">
                          <a:ln>
                            <a:noFill/>
                          </a:ln>
                          <a:solidFill>
                            <a:srgbClr val="FF0000"/>
                          </a:solidFill>
                          <a:effectLst/>
                          <a:uLnTx/>
                          <a:uFillTx/>
                          <a:latin typeface="+mn-ea"/>
                          <a:ea typeface="+mn-ea"/>
                          <a:cs typeface="+mn-cs"/>
                        </a:rPr>
                        <a:t>医療サービスの範囲を見直す</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a:t>
                      </a:r>
                      <a:endParaRPr kumimoji="1" lang="en-US" altLang="ja-JP" sz="1800" b="1" i="0" u="none" strike="noStrike" kern="1200" cap="none" spc="0" normalizeH="0" baseline="0" noProof="0" dirty="0">
                        <a:ln>
                          <a:noFill/>
                        </a:ln>
                        <a:solidFill>
                          <a:prstClr val="black"/>
                        </a:solidFill>
                        <a:effectLst/>
                        <a:uLnTx/>
                        <a:uFillTx/>
                        <a:latin typeface="+mn-ea"/>
                        <a:ea typeface="+mn-ea"/>
                        <a:cs typeface="+mn-cs"/>
                      </a:endParaRPr>
                    </a:p>
                    <a:p>
                      <a:pPr marL="324000" lvl="1" indent="-457200">
                        <a:spcBef>
                          <a:spcPts val="1200"/>
                        </a:spcBef>
                      </a:pPr>
                      <a:r>
                        <a:rPr kumimoji="1" lang="ja-JP" altLang="en-US" sz="1800" b="1" u="none" dirty="0">
                          <a:solidFill>
                            <a:schemeClr val="tx1"/>
                          </a:solidFill>
                          <a:latin typeface="+mn-ea"/>
                          <a:ea typeface="+mn-ea"/>
                        </a:rPr>
                        <a:t>○ </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血友病患者における治療の選択肢を拡げる観点から、</a:t>
                      </a:r>
                      <a:r>
                        <a:rPr kumimoji="1" lang="ja-JP" altLang="en-US" sz="1800" b="1" i="0" u="none" strike="noStrike" kern="1200" cap="none" spc="0" normalizeH="0" baseline="0" noProof="0" dirty="0">
                          <a:ln>
                            <a:noFill/>
                          </a:ln>
                          <a:solidFill>
                            <a:srgbClr val="0070C0"/>
                          </a:solidFill>
                          <a:effectLst/>
                          <a:uLnTx/>
                          <a:uFillTx/>
                          <a:latin typeface="+mn-ea"/>
                          <a:ea typeface="+mn-ea"/>
                          <a:cs typeface="+mn-cs"/>
                        </a:rPr>
                        <a:t>療養病棟入院基本料及び特定入院料等の薬剤費を包括している入院料等</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について、血友病治療薬に係る薬剤料の</a:t>
                      </a:r>
                      <a:r>
                        <a:rPr kumimoji="1" lang="ja-JP" altLang="en-US" sz="1800" b="1" i="0" u="none" strike="noStrike" kern="1200" cap="none" spc="0" normalizeH="0" baseline="0" noProof="0" dirty="0">
                          <a:ln>
                            <a:noFill/>
                          </a:ln>
                          <a:solidFill>
                            <a:srgbClr val="FF0000"/>
                          </a:solidFill>
                          <a:effectLst/>
                          <a:uLnTx/>
                          <a:uFillTx/>
                          <a:latin typeface="+mn-ea"/>
                          <a:ea typeface="+mn-ea"/>
                          <a:cs typeface="+mn-cs"/>
                        </a:rPr>
                        <a:t>包括範囲を見直す</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とともに</a:t>
                      </a:r>
                      <a:r>
                        <a:rPr kumimoji="1" lang="ja-JP" altLang="en-US" sz="1800" b="1" i="0" u="none" strike="noStrike" kern="1200" cap="none" spc="0" normalizeH="0" baseline="0" noProof="0" dirty="0">
                          <a:ln>
                            <a:noFill/>
                          </a:ln>
                          <a:solidFill>
                            <a:srgbClr val="0070C0"/>
                          </a:solidFill>
                          <a:effectLst/>
                          <a:uLnTx/>
                          <a:uFillTx/>
                          <a:latin typeface="+mn-ea"/>
                          <a:ea typeface="+mn-ea"/>
                          <a:cs typeface="+mn-cs"/>
                        </a:rPr>
                        <a:t>介護老人保健施設及び介護医療院</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で薬剤の費用が医療保険からの給付となっている血友病治療薬の</a:t>
                      </a:r>
                      <a:r>
                        <a:rPr kumimoji="1" lang="ja-JP" altLang="en-US" sz="1800" b="1" i="0" u="none" strike="noStrike" kern="1200" cap="none" spc="0" normalizeH="0" baseline="0" noProof="0" dirty="0">
                          <a:ln>
                            <a:noFill/>
                          </a:ln>
                          <a:solidFill>
                            <a:srgbClr val="FF0000"/>
                          </a:solidFill>
                          <a:effectLst/>
                          <a:uLnTx/>
                          <a:uFillTx/>
                          <a:latin typeface="+mn-ea"/>
                          <a:ea typeface="+mn-ea"/>
                          <a:cs typeface="+mn-cs"/>
                        </a:rPr>
                        <a:t>対象範囲を見直す</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a:t>
                      </a:r>
                      <a:endParaRPr kumimoji="1" lang="en-US" altLang="ja-JP" sz="1800" b="1" i="0" u="none" strike="noStrike" kern="1200" cap="none" spc="0" normalizeH="0" baseline="0" noProof="0" dirty="0">
                        <a:ln>
                          <a:noFill/>
                        </a:ln>
                        <a:solidFill>
                          <a:prstClr val="black"/>
                        </a:solidFill>
                        <a:effectLst/>
                        <a:uLnTx/>
                        <a:uFillTx/>
                        <a:latin typeface="+mn-ea"/>
                        <a:ea typeface="+mn-ea"/>
                        <a:cs typeface="+mn-cs"/>
                      </a:endParaRPr>
                    </a:p>
                    <a:p>
                      <a:pPr marL="324000" marR="0" lvl="1" indent="-457200" algn="l" defTabSz="742950" rtl="0" eaLnBrk="1" fontAlgn="auto" latinLnBrk="0" hangingPunct="1">
                        <a:lnSpc>
                          <a:spcPct val="100000"/>
                        </a:lnSpc>
                        <a:spcBef>
                          <a:spcPts val="1200"/>
                        </a:spcBef>
                        <a:spcAft>
                          <a:spcPts val="0"/>
                        </a:spcAft>
                        <a:buClrTx/>
                        <a:buSzTx/>
                        <a:buFontTx/>
                        <a:buNone/>
                        <a:tabLst/>
                        <a:defRPr/>
                      </a:pPr>
                      <a:r>
                        <a:rPr kumimoji="1" lang="ja-JP" altLang="en-US" sz="1800" b="1" u="none" dirty="0">
                          <a:solidFill>
                            <a:schemeClr val="tx1"/>
                          </a:solidFill>
                          <a:latin typeface="+mn-ea"/>
                          <a:ea typeface="+mn-ea"/>
                        </a:rPr>
                        <a:t>○ </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入院前からの支援をより充実・推進する観点から、</a:t>
                      </a:r>
                      <a:r>
                        <a:rPr kumimoji="1" lang="ja-JP" altLang="en-US" sz="1800" b="1" i="0" u="none" strike="noStrike" kern="1200" cap="none" spc="0" normalizeH="0" baseline="0" noProof="0" dirty="0">
                          <a:ln>
                            <a:noFill/>
                          </a:ln>
                          <a:solidFill>
                            <a:srgbClr val="0070C0"/>
                          </a:solidFill>
                          <a:effectLst/>
                          <a:uLnTx/>
                          <a:uFillTx/>
                          <a:latin typeface="+mn-ea"/>
                          <a:ea typeface="+mn-ea"/>
                          <a:cs typeface="+mn-cs"/>
                        </a:rPr>
                        <a:t>入院時支援加算１</a:t>
                      </a:r>
                      <a:r>
                        <a:rPr kumimoji="1" lang="ja-JP" altLang="en-US" sz="1800" b="1" i="0" u="none" strike="noStrike" kern="1200" cap="none" spc="0" normalizeH="0" baseline="0" noProof="0" dirty="0">
                          <a:ln>
                            <a:noFill/>
                          </a:ln>
                          <a:solidFill>
                            <a:schemeClr val="tx1"/>
                          </a:solidFill>
                          <a:effectLst/>
                          <a:uLnTx/>
                          <a:uFillTx/>
                          <a:latin typeface="+mn-ea"/>
                          <a:ea typeface="+mn-ea"/>
                          <a:cs typeface="+mn-cs"/>
                        </a:rPr>
                        <a:t>の</a:t>
                      </a:r>
                      <a:r>
                        <a:rPr kumimoji="1" lang="ja-JP" altLang="en-US" sz="1800" b="1" i="0" u="none" strike="noStrike" kern="1200" cap="none" spc="0" normalizeH="0" baseline="0" noProof="0" dirty="0">
                          <a:ln>
                            <a:noFill/>
                          </a:ln>
                          <a:solidFill>
                            <a:srgbClr val="FF0000"/>
                          </a:solidFill>
                          <a:effectLst/>
                          <a:uLnTx/>
                          <a:uFillTx/>
                          <a:latin typeface="+mn-ea"/>
                          <a:ea typeface="+mn-ea"/>
                          <a:cs typeface="+mn-cs"/>
                        </a:rPr>
                        <a:t>評価を見直す</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a:t>
                      </a:r>
                      <a:endParaRPr kumimoji="1" lang="en-US" altLang="ja-JP" sz="1800" b="1" i="0" u="none" strike="noStrike" kern="1200" cap="none" spc="0" normalizeH="0" baseline="0" noProof="0" dirty="0">
                        <a:ln>
                          <a:noFill/>
                        </a:ln>
                        <a:solidFill>
                          <a:prstClr val="black"/>
                        </a:solidFill>
                        <a:effectLst/>
                        <a:uLnTx/>
                        <a:uFillTx/>
                        <a:latin typeface="+mn-ea"/>
                        <a:ea typeface="+mn-ea"/>
                        <a:cs typeface="+mn-cs"/>
                      </a:endParaRPr>
                    </a:p>
                    <a:p>
                      <a:pPr marL="324000" marR="0" lvl="1" indent="-457200" algn="l" defTabSz="742950" rtl="0" eaLnBrk="1" fontAlgn="auto" latinLnBrk="0" hangingPunct="1">
                        <a:lnSpc>
                          <a:spcPct val="100000"/>
                        </a:lnSpc>
                        <a:spcBef>
                          <a:spcPts val="1200"/>
                        </a:spcBef>
                        <a:spcAft>
                          <a:spcPts val="0"/>
                        </a:spcAft>
                        <a:buClrTx/>
                        <a:buSzTx/>
                        <a:buFontTx/>
                        <a:buNone/>
                        <a:tabLst/>
                        <a:defRPr/>
                      </a:pPr>
                      <a:r>
                        <a:rPr kumimoji="1" lang="ja-JP" altLang="en-US" sz="1800" b="1" u="none" dirty="0">
                          <a:solidFill>
                            <a:schemeClr val="tx1"/>
                          </a:solidFill>
                          <a:latin typeface="+mn-ea"/>
                          <a:ea typeface="+mn-ea"/>
                        </a:rPr>
                        <a:t>○ </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入退院支援における関係機関との連携強化の観点から、</a:t>
                      </a:r>
                      <a:r>
                        <a:rPr kumimoji="1" lang="ja-JP" altLang="en-US" sz="1800" b="1" i="0" u="none" strike="noStrike" kern="1200" cap="none" spc="0" normalizeH="0" baseline="0" noProof="0" dirty="0">
                          <a:ln>
                            <a:noFill/>
                          </a:ln>
                          <a:solidFill>
                            <a:srgbClr val="0070C0"/>
                          </a:solidFill>
                          <a:effectLst/>
                          <a:uLnTx/>
                          <a:uFillTx/>
                          <a:latin typeface="+mn-ea"/>
                          <a:ea typeface="+mn-ea"/>
                          <a:cs typeface="+mn-cs"/>
                        </a:rPr>
                        <a:t>入退院支援加算１の施設基準で求める連携機関数</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について、急性期病棟を有する医療機関では病院・診療所との連携を、地域包括ケア病棟を有する医療機関では介護サービス事業所及び障害福祉サービス事業所等との連携を一定程度求める。</a:t>
                      </a:r>
                      <a:endParaRPr kumimoji="1" lang="en-US" altLang="ja-JP" sz="1800" b="1" i="0" u="none" strike="noStrike" kern="1200" cap="none" spc="0" normalizeH="0" baseline="0" noProof="0" dirty="0">
                        <a:ln>
                          <a:noFill/>
                        </a:ln>
                        <a:solidFill>
                          <a:prstClr val="black"/>
                        </a:solidFill>
                        <a:effectLst/>
                        <a:uLnTx/>
                        <a:uFillTx/>
                        <a:latin typeface="+mn-ea"/>
                        <a:ea typeface="+mn-ea"/>
                        <a:cs typeface="+mn-cs"/>
                      </a:endParaRPr>
                    </a:p>
                    <a:p>
                      <a:pPr marL="324000" marR="0" lvl="1" indent="-457200" algn="l" defTabSz="742950" rtl="0" eaLnBrk="1" fontAlgn="auto" latinLnBrk="0" hangingPunct="1">
                        <a:lnSpc>
                          <a:spcPct val="100000"/>
                        </a:lnSpc>
                        <a:spcBef>
                          <a:spcPts val="1200"/>
                        </a:spcBef>
                        <a:spcAft>
                          <a:spcPts val="0"/>
                        </a:spcAft>
                        <a:buClrTx/>
                        <a:buSzTx/>
                        <a:buFontTx/>
                        <a:buNone/>
                        <a:tabLst/>
                        <a:defRPr/>
                      </a:pPr>
                      <a:r>
                        <a:rPr kumimoji="1" lang="ja-JP" altLang="en-US" sz="1800" b="1" u="none" dirty="0">
                          <a:solidFill>
                            <a:schemeClr val="tx1"/>
                          </a:solidFill>
                          <a:latin typeface="+mn-ea"/>
                          <a:ea typeface="+mn-ea"/>
                        </a:rPr>
                        <a:t>○ </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退院時のリハビリテーションに係る医療機関と介護保険の訪問・通所リハビリテーション事業所との間の連携により、退院後早期に継続的で質の高いリハビリテーションを推進する観点から、</a:t>
                      </a:r>
                      <a:r>
                        <a:rPr kumimoji="1" lang="ja-JP" altLang="en-US" sz="1800" b="1" i="0" u="none" strike="noStrike" kern="1200" cap="none" spc="0" normalizeH="0" baseline="0" noProof="0" dirty="0">
                          <a:ln>
                            <a:noFill/>
                          </a:ln>
                          <a:solidFill>
                            <a:srgbClr val="0070C0"/>
                          </a:solidFill>
                          <a:effectLst/>
                          <a:uLnTx/>
                          <a:uFillTx/>
                          <a:latin typeface="+mn-ea"/>
                          <a:ea typeface="+mn-ea"/>
                          <a:cs typeface="+mn-cs"/>
                        </a:rPr>
                        <a:t>退院時共同指導料２</a:t>
                      </a:r>
                      <a:r>
                        <a:rPr kumimoji="1" lang="ja-JP" altLang="en-US" sz="1800" b="1" i="0" u="none" strike="noStrike" kern="1200" cap="none" spc="0" normalizeH="0" baseline="0" noProof="0" dirty="0">
                          <a:ln>
                            <a:noFill/>
                          </a:ln>
                          <a:solidFill>
                            <a:schemeClr val="tx1"/>
                          </a:solidFill>
                          <a:effectLst/>
                          <a:uLnTx/>
                          <a:uFillTx/>
                          <a:latin typeface="+mn-ea"/>
                          <a:ea typeface="+mn-ea"/>
                          <a:cs typeface="+mn-cs"/>
                        </a:rPr>
                        <a:t>について</a:t>
                      </a:r>
                      <a:r>
                        <a:rPr kumimoji="1" lang="ja-JP" altLang="en-US" sz="1800" b="1" i="0" u="none" strike="noStrike" kern="1200" cap="none" spc="0" normalizeH="0" baseline="0" noProof="0" dirty="0">
                          <a:ln>
                            <a:noFill/>
                          </a:ln>
                          <a:solidFill>
                            <a:srgbClr val="FF0000"/>
                          </a:solidFill>
                          <a:effectLst/>
                          <a:uLnTx/>
                          <a:uFillTx/>
                          <a:latin typeface="+mn-ea"/>
                          <a:ea typeface="+mn-ea"/>
                          <a:cs typeface="+mn-cs"/>
                        </a:rPr>
                        <a:t>要件を見直す</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a:t>
                      </a:r>
                      <a:endParaRPr kumimoji="1" lang="en-US" altLang="ja-JP" sz="1800" b="1" i="0" u="none" strike="noStrike" kern="1200" cap="none" spc="0" normalizeH="0" baseline="0" noProof="0" dirty="0">
                        <a:ln>
                          <a:noFill/>
                        </a:ln>
                        <a:solidFill>
                          <a:prstClr val="black"/>
                        </a:solidFill>
                        <a:effectLst/>
                        <a:uLnTx/>
                        <a:uFillTx/>
                        <a:latin typeface="+mn-ea"/>
                        <a:ea typeface="+mn-ea"/>
                        <a:cs typeface="+mn-cs"/>
                      </a:endParaRPr>
                    </a:p>
                    <a:p>
                      <a:pPr marL="324000" marR="0" lvl="1" indent="-457200" algn="l" defTabSz="742950" rtl="0" eaLnBrk="1" fontAlgn="auto" latinLnBrk="0" hangingPunct="1">
                        <a:lnSpc>
                          <a:spcPct val="100000"/>
                        </a:lnSpc>
                        <a:spcBef>
                          <a:spcPts val="1200"/>
                        </a:spcBef>
                        <a:spcAft>
                          <a:spcPts val="0"/>
                        </a:spcAft>
                        <a:buClrTx/>
                        <a:buSzTx/>
                        <a:buFontTx/>
                        <a:buNone/>
                        <a:tabLst/>
                        <a:defRPr/>
                      </a:pPr>
                      <a:r>
                        <a:rPr kumimoji="1" lang="ja-JP" altLang="en-US" sz="1800" b="1" u="none" dirty="0">
                          <a:solidFill>
                            <a:schemeClr val="tx1"/>
                          </a:solidFill>
                          <a:latin typeface="+mn-ea"/>
                          <a:ea typeface="+mn-ea"/>
                        </a:rPr>
                        <a:t>○ </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医療と介護における栄養情報連携を推進する観点から、</a:t>
                      </a:r>
                      <a:r>
                        <a:rPr kumimoji="1" lang="ja-JP" altLang="en-US" sz="1800" b="1" i="0" u="none" strike="noStrike" kern="1200" cap="none" spc="0" normalizeH="0" baseline="0" noProof="0" dirty="0">
                          <a:ln>
                            <a:noFill/>
                          </a:ln>
                          <a:solidFill>
                            <a:srgbClr val="0070C0"/>
                          </a:solidFill>
                          <a:effectLst/>
                          <a:uLnTx/>
                          <a:uFillTx/>
                          <a:latin typeface="+mn-ea"/>
                          <a:ea typeface="+mn-ea"/>
                          <a:cs typeface="+mn-cs"/>
                        </a:rPr>
                        <a:t>入院栄養食事指導料の栄養情報提供加算</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について、</a:t>
                      </a:r>
                      <a:r>
                        <a:rPr kumimoji="1" lang="ja-JP" altLang="en-US" sz="1800" b="1" i="0" u="none" strike="noStrike" kern="1200" cap="none" spc="0" normalizeH="0" baseline="0" noProof="0" dirty="0">
                          <a:ln>
                            <a:noFill/>
                          </a:ln>
                          <a:solidFill>
                            <a:srgbClr val="FF0000"/>
                          </a:solidFill>
                          <a:effectLst/>
                          <a:uLnTx/>
                          <a:uFillTx/>
                          <a:latin typeface="+mn-ea"/>
                          <a:ea typeface="+mn-ea"/>
                          <a:cs typeface="+mn-cs"/>
                        </a:rPr>
                        <a:t>名称、要件及び評価を見直す</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a:t>
                      </a:r>
                      <a:endParaRPr kumimoji="1" lang="en-US" altLang="ja-JP" sz="18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2189323175"/>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17312"/>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介護保険施設等における生活に配慮した医療の推進等</a:t>
            </a:r>
          </a:p>
        </p:txBody>
      </p:sp>
      <p:sp>
        <p:nvSpPr>
          <p:cNvPr id="3" name="正方形/長方形 2">
            <a:extLst>
              <a:ext uri="{FF2B5EF4-FFF2-40B4-BE49-F238E27FC236}">
                <a16:creationId xmlns:a16="http://schemas.microsoft.com/office/drawing/2014/main" id="{27E5FE35-B102-4364-B313-0705EB243A1F}"/>
              </a:ext>
            </a:extLst>
          </p:cNvPr>
          <p:cNvSpPr/>
          <p:nvPr/>
        </p:nvSpPr>
        <p:spPr>
          <a:xfrm>
            <a:off x="234773" y="1090483"/>
            <a:ext cx="9529762" cy="316698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医療と介護の両方を必要とする状態の患者が可能な限り施設での生活を継続するために、</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介護保険施設等における医療保険で給付できる医療サービスの範囲を見直す</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dirty="0">
              <a:ln>
                <a:noFill/>
              </a:ln>
              <a:solidFill>
                <a:prstClr val="black"/>
              </a:solidFill>
              <a:effectLst/>
              <a:highlight>
                <a:srgbClr val="FFFF00"/>
              </a:highligh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新たに医療保険で算定可能となる医療サービス</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介護老人保健施設に入所している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末期の悪性腫瘍の患者に対する「</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B001-22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がん性疼痛緩和指導管理料」、「</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B001-24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外来緩和ケア管理料」及び「</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B001-2-8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外来放射線照射診療料」</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（麻薬の投与に係る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G</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注射」</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の費用を含む）。</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介護老人保健施設に入所している患者に対し、当該介護老人保健施設の医師及び当該介護老人保健施設の併設医療機関に所属する医師以外の医師が、</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高度な薬学的管理を必要とする薬剤を処方した場合の「</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F400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処方箋料」</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介護老人保健施設及び介護医療院における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重症心不全患者に対する「</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C116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在宅植込型補助人工心臓（非拍動流型）指導管理料」</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介護老人保健施設及び介護医療院に入所している患者に対し、当該施設の医師以外の医師が、高度な薬学的管理を必要とする薬剤に係る処方箋を発行した場合、</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応需した保険薬局における「調剤報酬（</a:t>
            </a:r>
            <a:r>
              <a:rPr kumimoji="1" lang="zh-TW"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調剤基本料、薬剤調製料、調剤管理料、服薬管理指導料３、外来服薬支援料２、薬剤料、特定保険医療材料料</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新興感染症等発生時において、施設に入所している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感染症患者に対して医師の処方箋に基づき薬剤師が訪問して薬学的管理及び指導を実施した場合の「在宅患者緊急訪問薬剤管理指導料１」</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a:extLst>
              <a:ext uri="{FF2B5EF4-FFF2-40B4-BE49-F238E27FC236}">
                <a16:creationId xmlns:a16="http://schemas.microsoft.com/office/drawing/2014/main" id="{168BDBFF-B874-7547-DEE1-10011282DA12}"/>
              </a:ext>
            </a:extLst>
          </p:cNvPr>
          <p:cNvSpPr/>
          <p:nvPr/>
        </p:nvSpPr>
        <p:spPr>
          <a:xfrm>
            <a:off x="356265" y="897603"/>
            <a:ext cx="7238335" cy="382490"/>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介護保険施設等における医療保険で給付できる医療サービスの範囲の見直し</a:t>
            </a:r>
          </a:p>
        </p:txBody>
      </p:sp>
      <p:sp>
        <p:nvSpPr>
          <p:cNvPr id="7" name="テキスト ボックス 6">
            <a:extLst>
              <a:ext uri="{FF2B5EF4-FFF2-40B4-BE49-F238E27FC236}">
                <a16:creationId xmlns:a16="http://schemas.microsoft.com/office/drawing/2014/main" id="{870B3D04-C0E0-A6EE-FF16-CAA102257201}"/>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－２生活に配慮した医療の推進など地域包括ケアシステムの深化・推進のための取組－④、</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－４患者の状態及び必要と考えられる医療機能に応じた入院医療の評価－㉓</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正方形/長方形 15">
            <a:extLst>
              <a:ext uri="{FF2B5EF4-FFF2-40B4-BE49-F238E27FC236}">
                <a16:creationId xmlns:a16="http://schemas.microsoft.com/office/drawing/2014/main" id="{723694C6-8381-05C3-C2D8-B1DF618BC53E}"/>
              </a:ext>
            </a:extLst>
          </p:cNvPr>
          <p:cNvSpPr/>
          <p:nvPr/>
        </p:nvSpPr>
        <p:spPr>
          <a:xfrm>
            <a:off x="234773" y="4533968"/>
            <a:ext cx="9529762" cy="214422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血友病患者における治療の選択肢を拡げる観点から、</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療養病棟入院基本料及び特定入院料等の薬剤費を包括している入院料等</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について、血友病治療薬に係る薬剤料の包括範囲を見直すとともに</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介護老人保健施設及び介護医療院</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で薬剤の費用が医療保険からの給付となっている血友病治療薬の対象範囲を見直す。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正方形/長方形 16">
            <a:extLst>
              <a:ext uri="{FF2B5EF4-FFF2-40B4-BE49-F238E27FC236}">
                <a16:creationId xmlns:a16="http://schemas.microsoft.com/office/drawing/2014/main" id="{30197709-C04C-EFFB-D57F-A033D8CB2ECF}"/>
              </a:ext>
            </a:extLst>
          </p:cNvPr>
          <p:cNvSpPr/>
          <p:nvPr/>
        </p:nvSpPr>
        <p:spPr>
          <a:xfrm>
            <a:off x="5265533" y="6135360"/>
            <a:ext cx="4320000" cy="45421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血友病の患者に使用する医薬品（血友病患者における出血傾向の抑制の効能又は効果を有するものに限る。）</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8" name="右矢印 89">
            <a:extLst>
              <a:ext uri="{FF2B5EF4-FFF2-40B4-BE49-F238E27FC236}">
                <a16:creationId xmlns:a16="http://schemas.microsoft.com/office/drawing/2014/main" id="{A1BD7EF5-80E5-6375-D561-0055AE9ED3FD}"/>
              </a:ext>
            </a:extLst>
          </p:cNvPr>
          <p:cNvSpPr/>
          <p:nvPr/>
        </p:nvSpPr>
        <p:spPr>
          <a:xfrm>
            <a:off x="4778197" y="6135360"/>
            <a:ext cx="442913" cy="454210"/>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9" name="正方形/長方形 18">
            <a:extLst>
              <a:ext uri="{FF2B5EF4-FFF2-40B4-BE49-F238E27FC236}">
                <a16:creationId xmlns:a16="http://schemas.microsoft.com/office/drawing/2014/main" id="{54623535-73D2-C0F3-3A29-93889967C340}"/>
              </a:ext>
            </a:extLst>
          </p:cNvPr>
          <p:cNvSpPr/>
          <p:nvPr/>
        </p:nvSpPr>
        <p:spPr>
          <a:xfrm>
            <a:off x="361885" y="6135361"/>
            <a:ext cx="4371398" cy="45421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血友病の治療に係る血液凝固因子製剤及び血液凝固因子抗体迂回活性複合体</a:t>
            </a:r>
            <a:endParaRPr kumimoji="1" lang="en-US" altLang="ja-JP" sz="12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0" name="正方形/長方形 19">
            <a:extLst>
              <a:ext uri="{FF2B5EF4-FFF2-40B4-BE49-F238E27FC236}">
                <a16:creationId xmlns:a16="http://schemas.microsoft.com/office/drawing/2014/main" id="{DA6330E0-A7F3-5A22-8E1C-13D0B18D283A}"/>
              </a:ext>
            </a:extLst>
          </p:cNvPr>
          <p:cNvSpPr/>
          <p:nvPr/>
        </p:nvSpPr>
        <p:spPr>
          <a:xfrm>
            <a:off x="5265534" y="5766590"/>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1" name="正方形/長方形 20">
            <a:extLst>
              <a:ext uri="{FF2B5EF4-FFF2-40B4-BE49-F238E27FC236}">
                <a16:creationId xmlns:a16="http://schemas.microsoft.com/office/drawing/2014/main" id="{C56A8123-99CB-B5AC-64B0-71A182AB7079}"/>
              </a:ext>
            </a:extLst>
          </p:cNvPr>
          <p:cNvSpPr/>
          <p:nvPr/>
        </p:nvSpPr>
        <p:spPr>
          <a:xfrm>
            <a:off x="361886" y="5766590"/>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2" name="正方形/長方形 21">
            <a:extLst>
              <a:ext uri="{FF2B5EF4-FFF2-40B4-BE49-F238E27FC236}">
                <a16:creationId xmlns:a16="http://schemas.microsoft.com/office/drawing/2014/main" id="{3E3D2A54-5A06-70EF-A0EE-46F3DCA48ACE}"/>
              </a:ext>
            </a:extLst>
          </p:cNvPr>
          <p:cNvSpPr/>
          <p:nvPr/>
        </p:nvSpPr>
        <p:spPr>
          <a:xfrm>
            <a:off x="356265" y="4341086"/>
            <a:ext cx="340397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血友病患者の治療の評価の見直し</a:t>
            </a:r>
          </a:p>
        </p:txBody>
      </p:sp>
      <p:sp>
        <p:nvSpPr>
          <p:cNvPr id="6" name="スライド番号プレースホルダー 2">
            <a:extLst>
              <a:ext uri="{FF2B5EF4-FFF2-40B4-BE49-F238E27FC236}">
                <a16:creationId xmlns:a16="http://schemas.microsoft.com/office/drawing/2014/main" id="{1B07FCB9-0B36-4AB4-5F8A-F405A357C64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69268604"/>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正方形/長方形 4">
            <a:extLst>
              <a:ext uri="{FF2B5EF4-FFF2-40B4-BE49-F238E27FC236}">
                <a16:creationId xmlns:a16="http://schemas.microsoft.com/office/drawing/2014/main" id="{0B82F483-7B21-7C1C-72E4-4038979FADDF}"/>
              </a:ext>
            </a:extLst>
          </p:cNvPr>
          <p:cNvSpPr/>
          <p:nvPr/>
        </p:nvSpPr>
        <p:spPr>
          <a:xfrm>
            <a:off x="188119" y="1018800"/>
            <a:ext cx="9529762" cy="1476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入院前からの支援をより充実・推進する観点から、入院時支援加算１の評価を見直す。</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入退院支援加算１・２の見直しについて①</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生活に配慮した医療の推進など地域包括ケアシステムの深化・推進のための取組－⑧</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5215576" y="1477620"/>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5241512" y="1840930"/>
            <a:ext cx="4320000" cy="612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注７　入院時支援加算１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240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入院時支援加算２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右矢印 89">
            <a:extLst>
              <a:ext uri="{FF2B5EF4-FFF2-40B4-BE49-F238E27FC236}">
                <a16:creationId xmlns:a16="http://schemas.microsoft.com/office/drawing/2014/main" id="{2C7478A4-04E8-A454-E553-73FC150DCF79}"/>
              </a:ext>
            </a:extLst>
          </p:cNvPr>
          <p:cNvSpPr/>
          <p:nvPr/>
        </p:nvSpPr>
        <p:spPr>
          <a:xfrm>
            <a:off x="4731543" y="1662926"/>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9029" y="1477620"/>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11928" y="1840929"/>
            <a:ext cx="4371398" cy="61200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注７　入院時支援加算１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230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入院時支援加算２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正方形/長方形 5">
            <a:extLst>
              <a:ext uri="{FF2B5EF4-FFF2-40B4-BE49-F238E27FC236}">
                <a16:creationId xmlns:a16="http://schemas.microsoft.com/office/drawing/2014/main" id="{5B297984-350B-3039-8539-A207A9736388}"/>
              </a:ext>
            </a:extLst>
          </p:cNvPr>
          <p:cNvSpPr/>
          <p:nvPr/>
        </p:nvSpPr>
        <p:spPr>
          <a:xfrm>
            <a:off x="311927" y="825919"/>
            <a:ext cx="329651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入院時支援加算１の見直し</a:t>
            </a:r>
          </a:p>
        </p:txBody>
      </p:sp>
      <p:sp>
        <p:nvSpPr>
          <p:cNvPr id="8" name="正方形/長方形 7">
            <a:extLst>
              <a:ext uri="{FF2B5EF4-FFF2-40B4-BE49-F238E27FC236}">
                <a16:creationId xmlns:a16="http://schemas.microsoft.com/office/drawing/2014/main" id="{B2664D11-6F18-E9EA-EC12-F3DD067B19F0}"/>
              </a:ext>
            </a:extLst>
          </p:cNvPr>
          <p:cNvSpPr/>
          <p:nvPr/>
        </p:nvSpPr>
        <p:spPr>
          <a:xfrm>
            <a:off x="183203" y="2773858"/>
            <a:ext cx="7269649" cy="4068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における関係機関との連携強化の観点から、入退院支援加算１の施設基準で求める連携機関数について、急性期病棟を有する医療機関では病院・診療所との連携を、地域包括ケア病棟を有する医療機関では介護サービス事業所及び障害福祉サービス事業所等との連携を一定程度求め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正方形/長方形 8">
            <a:extLst>
              <a:ext uri="{FF2B5EF4-FFF2-40B4-BE49-F238E27FC236}">
                <a16:creationId xmlns:a16="http://schemas.microsoft.com/office/drawing/2014/main" id="{D2CA4FF8-B4A1-8C28-152C-28C8BE36AD82}"/>
              </a:ext>
            </a:extLst>
          </p:cNvPr>
          <p:cNvSpPr/>
          <p:nvPr/>
        </p:nvSpPr>
        <p:spPr>
          <a:xfrm>
            <a:off x="2850915" y="3891440"/>
            <a:ext cx="448751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0" name="正方形/長方形 9">
            <a:extLst>
              <a:ext uri="{FF2B5EF4-FFF2-40B4-BE49-F238E27FC236}">
                <a16:creationId xmlns:a16="http://schemas.microsoft.com/office/drawing/2014/main" id="{D1E20FF0-8C70-2EB2-E3A5-F6A908C9D542}"/>
              </a:ext>
            </a:extLst>
          </p:cNvPr>
          <p:cNvSpPr/>
          <p:nvPr/>
        </p:nvSpPr>
        <p:spPr>
          <a:xfrm>
            <a:off x="2876851" y="4254748"/>
            <a:ext cx="4487510" cy="2556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入退院支援加算１</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3600" marR="0" lvl="0" indent="-18360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転院又は退院体制等についてあらかじめ協議を行い、連携する連携機関の数が</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25</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以上であること。なお、</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急性期一般入院基本料、特定機能病院入院基本料（一般病棟の場合に限る。）又は専門病院入院基本料（</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13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対１入院基本料を除く。）を算定する病棟を有する場合は当該連携機関の数のうち１以上は保険医療機関</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3600" marR="0" lvl="0" indent="-1836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また、</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地域包括ケア病棟入院料を算定する病棟又は病室を有する場合は当該連携機関の数のうち５以上は介護保険法に定める居宅サービス事業者、地域密着型サービス事業者、居宅介護支援事業者若しくは施設サービス事業者又は障害者の日常生活及び社会生活を総合的に支援するための法律に基づく指定特定相談支援事業者若しくは児童福祉法に基づく指定障害児相談支援事業者</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183600" marR="0" lvl="0" indent="-18360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3600" marR="0" lvl="0" indent="-18360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右矢印 89">
            <a:extLst>
              <a:ext uri="{FF2B5EF4-FFF2-40B4-BE49-F238E27FC236}">
                <a16:creationId xmlns:a16="http://schemas.microsoft.com/office/drawing/2014/main" id="{3AD09114-E350-BBBD-6935-EBD2F51ACF9C}"/>
              </a:ext>
            </a:extLst>
          </p:cNvPr>
          <p:cNvSpPr/>
          <p:nvPr/>
        </p:nvSpPr>
        <p:spPr>
          <a:xfrm>
            <a:off x="2366884" y="3998086"/>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2" name="正方形/長方形 11">
            <a:extLst>
              <a:ext uri="{FF2B5EF4-FFF2-40B4-BE49-F238E27FC236}">
                <a16:creationId xmlns:a16="http://schemas.microsoft.com/office/drawing/2014/main" id="{4C83FDCC-3180-CD9E-0CBB-E94042D3AB1C}"/>
              </a:ext>
            </a:extLst>
          </p:cNvPr>
          <p:cNvSpPr/>
          <p:nvPr/>
        </p:nvSpPr>
        <p:spPr>
          <a:xfrm>
            <a:off x="314114" y="3891440"/>
            <a:ext cx="1993735"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3" name="正方形/長方形 12">
            <a:extLst>
              <a:ext uri="{FF2B5EF4-FFF2-40B4-BE49-F238E27FC236}">
                <a16:creationId xmlns:a16="http://schemas.microsoft.com/office/drawing/2014/main" id="{7A561E5D-A8E7-D817-C2A5-4B735AA9C7C6}"/>
              </a:ext>
            </a:extLst>
          </p:cNvPr>
          <p:cNvSpPr/>
          <p:nvPr/>
        </p:nvSpPr>
        <p:spPr>
          <a:xfrm>
            <a:off x="307013" y="4254749"/>
            <a:ext cx="1993736" cy="126000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入退院支援加算１</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3600" marR="0" lvl="0" indent="-18360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転院又は退院体制等についてあらかじめ協議を行い、連携する連携機関の数が</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25</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以上であること。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a:extLst>
              <a:ext uri="{FF2B5EF4-FFF2-40B4-BE49-F238E27FC236}">
                <a16:creationId xmlns:a16="http://schemas.microsoft.com/office/drawing/2014/main" id="{5FFD7105-D404-8570-8315-BC8EDA0D177E}"/>
              </a:ext>
            </a:extLst>
          </p:cNvPr>
          <p:cNvSpPr/>
          <p:nvPr/>
        </p:nvSpPr>
        <p:spPr>
          <a:xfrm>
            <a:off x="307011" y="2580980"/>
            <a:ext cx="5690666"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入退院支援加算１の施設基準で求める連携機関数について</a:t>
            </a:r>
          </a:p>
        </p:txBody>
      </p:sp>
      <p:sp>
        <p:nvSpPr>
          <p:cNvPr id="21" name="正方形/長方形 20">
            <a:extLst>
              <a:ext uri="{FF2B5EF4-FFF2-40B4-BE49-F238E27FC236}">
                <a16:creationId xmlns:a16="http://schemas.microsoft.com/office/drawing/2014/main" id="{F9BFEF58-6F75-D7E6-26DD-431638FBAB15}"/>
              </a:ext>
            </a:extLst>
          </p:cNvPr>
          <p:cNvSpPr/>
          <p:nvPr/>
        </p:nvSpPr>
        <p:spPr>
          <a:xfrm>
            <a:off x="7528766" y="2766346"/>
            <a:ext cx="2189116" cy="286229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退院支援計画の内容に、リハビリテーション、栄養管理及び口腔管理等を含む、退院に向けて入院中に必要な療養支援の内容並びに栄養サポートチーム等の多職種チームとの役割分担を盛り込むことを明記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2" name="正方形/長方形 21">
            <a:extLst>
              <a:ext uri="{FF2B5EF4-FFF2-40B4-BE49-F238E27FC236}">
                <a16:creationId xmlns:a16="http://schemas.microsoft.com/office/drawing/2014/main" id="{F9DDB7A1-93D7-9F5D-E04D-A82783F2A53B}"/>
              </a:ext>
            </a:extLst>
          </p:cNvPr>
          <p:cNvSpPr/>
          <p:nvPr/>
        </p:nvSpPr>
        <p:spPr>
          <a:xfrm>
            <a:off x="7597155" y="2573468"/>
            <a:ext cx="2065308" cy="540000"/>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生活に配慮した支援の強化</a:t>
            </a:r>
          </a:p>
        </p:txBody>
      </p:sp>
      <p:sp>
        <p:nvSpPr>
          <p:cNvPr id="3" name="スライド番号プレースホルダー 2">
            <a:extLst>
              <a:ext uri="{FF2B5EF4-FFF2-40B4-BE49-F238E27FC236}">
                <a16:creationId xmlns:a16="http://schemas.microsoft.com/office/drawing/2014/main" id="{2275638B-0921-1B6D-AD16-652E8C1ED825}"/>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970283289"/>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退院時におけるリハビリテーションに係る医療・介護連携の推進</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799"/>
            <a:ext cx="9529762" cy="570354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退院時のリハビリテーションに係る医療機関と介護保険の訪問・通所リハビリテーション事業所との間の連携により、退院後早期に継続的で質の高いリハビリテーションを推進する観点から、退院時共同指導料２について要件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6117747" cy="396000"/>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退院時におけるリハビリテーションに係る医療・介護連携の推進</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生活に配慮した医療の推進など地域包括ケアシステムの深化・推進のための取組ー⑥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8" name="正方形/長方形 87"/>
          <p:cNvSpPr/>
          <p:nvPr/>
        </p:nvSpPr>
        <p:spPr>
          <a:xfrm>
            <a:off x="5215577" y="2080768"/>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3" y="2444077"/>
            <a:ext cx="4320000" cy="3395124"/>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退院時共同指導料２</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182563" marR="0" lvl="0" indent="-182563"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退院時共同指導料２の「注１」は、退院後の在宅での療養上必要な説明及び指導を、当該患者が入院している保険医療機関の保険医又は看護師等、薬剤師、管理栄養士、理学療法士、作業療法士、言語聴覚士若しくは社会福祉士と在宅療養担当医療機関の保険医若しくは当該保険医の指示を受けた看護師等、薬剤師、管理栄養士、理学療法士、作業療法士、言語聴覚士若しくは社会福祉士又は在宅療養担当医療機関の保険医の指示を受けた訪問看護ステーションの保健師、助産師、看護師、理学療法士、作業療法士若しくは言語聴覚士が共同して行った場合に算定する。</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なお、退院後に介護保険によるリハビリテーション（介護保険法に規定する訪問リハビリテーション、通所リハビリテーション、介護予防訪問リハビリテーション又は介護予防通所リハビリテーションをいう。）を利用予定の場合、在宅での療養上必要な説明及び指導について、当該患者が入院している医療機関の保険医等が、介護保険によるリハビリテーションを提供する事業所の医師、理学療法士、作業療法士又は言語聴覚士の参加を求めることが望ましい。</a:t>
            </a:r>
          </a:p>
        </p:txBody>
      </p:sp>
      <p:sp>
        <p:nvSpPr>
          <p:cNvPr id="90" name="右矢印 89"/>
          <p:cNvSpPr/>
          <p:nvPr/>
        </p:nvSpPr>
        <p:spPr>
          <a:xfrm>
            <a:off x="4740963" y="3639918"/>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30" y="2080768"/>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9" y="2444076"/>
            <a:ext cx="4371398" cy="2228901"/>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退院時共同指導料２</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182563" marR="0" lvl="0" indent="-182563"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退院時共同指導料２の「注１」は、退院後の在宅での療養上必要な説明及び指導を、当該患者が入院している保険医療機関の保険医又は看護師等、薬剤師、管理栄養士、理学療法士、作業療法士、言語聴覚士若しくは社会福祉士と在宅療養担当医療機関の保険医若しくは当該保険医の指示を受けた看護師等、薬剤師、管理栄養士、理学療法士、作業療法士、言語聴覚士若しくは社会福祉士又は在宅療養担当医療機関の保険医の指示を受けた訪問看護ステーションの保健師、助産師、看護師、理学療法士、作業療法士若しくは言語聴覚士が共同して行った場合に算定す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4" name="Picture 10" descr="多職種カンファレンスの様子のイラスト">
            <a:extLst>
              <a:ext uri="{FF2B5EF4-FFF2-40B4-BE49-F238E27FC236}">
                <a16:creationId xmlns:a16="http://schemas.microsoft.com/office/drawing/2014/main" id="{48BFD590-EAAF-74AB-D245-AF3D8B3DB7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01616" y="4672977"/>
            <a:ext cx="2072716" cy="1787759"/>
          </a:xfrm>
          <a:prstGeom prst="rect">
            <a:avLst/>
          </a:prstGeom>
          <a:noFill/>
          <a:extLst>
            <a:ext uri="{909E8E84-426E-40DD-AFC4-6F175D3DCCD1}">
              <a14:hiddenFill xmlns:a14="http://schemas.microsoft.com/office/drawing/2010/main">
                <a:solidFill>
                  <a:srgbClr val="FFFFFF"/>
                </a:solidFill>
              </a14:hiddenFill>
            </a:ext>
          </a:extLst>
        </p:spPr>
      </p:pic>
      <p:sp>
        <p:nvSpPr>
          <p:cNvPr id="5" name="テキスト ボックス 4">
            <a:extLst>
              <a:ext uri="{FF2B5EF4-FFF2-40B4-BE49-F238E27FC236}">
                <a16:creationId xmlns:a16="http://schemas.microsoft.com/office/drawing/2014/main" id="{7B20D7E7-55D1-9BA0-DAA4-2578D78F7350}"/>
              </a:ext>
            </a:extLst>
          </p:cNvPr>
          <p:cNvSpPr txBox="1"/>
          <p:nvPr/>
        </p:nvSpPr>
        <p:spPr>
          <a:xfrm>
            <a:off x="839087" y="6488964"/>
            <a:ext cx="3317081" cy="26161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退院前カンファレンスにおける情報共有</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スライド番号プレースホルダー 2">
            <a:extLst>
              <a:ext uri="{FF2B5EF4-FFF2-40B4-BE49-F238E27FC236}">
                <a16:creationId xmlns:a16="http://schemas.microsoft.com/office/drawing/2014/main" id="{4D225CAD-992C-FB49-71AD-10C2A188865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946488805"/>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医療と介護における栄養情報連携を推進する観点から、入院栄養食事指導料の栄養情報提供加算について、名称、要件及び評価を見直す。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（新）栄養情報連携料</a:t>
            </a: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７</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入院栄養食事指導料を算定した患者</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退院先が他の保険医療機関、介護老人保健施設、特別養護老人ホーム又は障害者の日常生活及び社会生活を総合的に支援する法律第</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34</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条第１項規定する指定障害者支援　施設等若しくは児童福祉法第</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42</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条第１号に規定する福祉型障害児入所施設（以下この区分番号において「保険医療機関等」という。）であり、栄養管理計画が策定されている患者</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（１）区分番号Ｂ００１の１０に掲げる</a:t>
            </a:r>
            <a:r>
              <a:rPr kumimoji="1" lang="ja-JP" altLang="en-US" sz="1100" b="1" i="0" u="none" strike="noStrike" kern="1200" cap="none" spc="0" normalizeH="0" baseline="0" noProof="0" dirty="0">
                <a:ln>
                  <a:noFill/>
                </a:ln>
                <a:solidFill>
                  <a:srgbClr val="0C77C3"/>
                </a:solidFill>
                <a:effectLst/>
                <a:uLnTx/>
                <a:uFillTx/>
                <a:latin typeface="メイリオ" panose="020B0604030504040204" pitchFamily="50" charset="-128"/>
                <a:ea typeface="メイリオ" panose="020B0604030504040204" pitchFamily="50" charset="-128"/>
                <a:cs typeface="+mn-cs"/>
              </a:rPr>
              <a:t>入院栄養食事指導料を算定した患者に対して、退院後の栄養食事管理について指導を行った内容及び入院中の栄養管理に関する情報</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を示す文書を用いて説明し、これを</a:t>
            </a:r>
            <a:r>
              <a:rPr kumimoji="1" lang="ja-JP" altLang="en-US" sz="1100" b="1" i="0" u="none" strike="noStrike" kern="1200" cap="none" spc="0" normalizeH="0" baseline="0" noProof="0" dirty="0">
                <a:ln>
                  <a:noFill/>
                </a:ln>
                <a:solidFill>
                  <a:srgbClr val="0C77C3"/>
                </a:solidFill>
                <a:effectLst/>
                <a:uLnTx/>
                <a:uFillTx/>
                <a:latin typeface="メイリオ" panose="020B0604030504040204" pitchFamily="50" charset="-128"/>
                <a:ea typeface="メイリオ" panose="020B0604030504040204" pitchFamily="50" charset="-128"/>
                <a:cs typeface="+mn-cs"/>
              </a:rPr>
              <a:t>他の保険医療機関等の医師又は管理栄養士に情報提供</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し、共有した場合に、入院中１回に限り算定する。</a:t>
            </a: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（２）（１）に該当しない場合であって、当該保険医療機関を</a:t>
            </a:r>
            <a:r>
              <a:rPr kumimoji="1" lang="ja-JP" altLang="en-US" sz="1100" b="1" i="0" u="none" strike="noStrike" kern="1200" cap="none" spc="0" normalizeH="0" baseline="0" noProof="0" dirty="0">
                <a:ln>
                  <a:noFill/>
                </a:ln>
                <a:solidFill>
                  <a:srgbClr val="0C77C3"/>
                </a:solidFill>
                <a:effectLst/>
                <a:uLnTx/>
                <a:uFillTx/>
                <a:latin typeface="メイリオ" panose="020B0604030504040204" pitchFamily="50" charset="-128"/>
                <a:ea typeface="メイリオ" panose="020B0604030504040204" pitchFamily="50" charset="-128"/>
                <a:cs typeface="+mn-cs"/>
              </a:rPr>
              <a:t>退院後に他の保険医療機関等に転院又は入所する患者であって栄養管理計画が策定されているものについて、入院中の栄養管理に関する情報</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を示す文書を用いて</a:t>
            </a:r>
            <a:r>
              <a:rPr kumimoji="1" lang="ja-JP" altLang="en-US" sz="1100" b="1" i="0" u="none" strike="noStrike" kern="1200" cap="none" spc="0" normalizeH="0" baseline="0" noProof="0" dirty="0">
                <a:ln>
                  <a:noFill/>
                </a:ln>
                <a:solidFill>
                  <a:srgbClr val="0C77C3"/>
                </a:solidFill>
                <a:effectLst/>
                <a:uLnTx/>
                <a:uFillTx/>
                <a:latin typeface="メイリオ" panose="020B0604030504040204" pitchFamily="50" charset="-128"/>
                <a:ea typeface="メイリオ" panose="020B0604030504040204" pitchFamily="50" charset="-128"/>
                <a:cs typeface="+mn-cs"/>
              </a:rPr>
              <a:t>当該他の保険医療機関等の管理栄養士に情報提供</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し、共有した場合に、入院中に１回に限り算定する。</a:t>
            </a: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（３）区分番号Ｂ０１５に掲げる退院時共同指導料２は別に算定できない。</a:t>
            </a: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区分番号Ａ３０８に掲げる回復期リハビリテーション病棟入院料（回復期リハビリテーション入院料１に限る。）においては、区分番号Ｂ００１の１０に掲げる入院栄養食事指導料と同様に、包括範囲外とする。</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医療と介護における栄養情報連携の推進</a:t>
            </a:r>
            <a:endParaRPr kumimoji="1" lang="ja-JP" altLang="en-US" b="1">
              <a:latin typeface="メイリオ" panose="020B0604030504040204" pitchFamily="50" charset="-128"/>
              <a:ea typeface="メイリオ" panose="020B0604030504040204" pitchFamily="50" charset="-128"/>
            </a:endParaRPr>
          </a:p>
        </p:txBody>
      </p:sp>
      <p:sp>
        <p:nvSpPr>
          <p:cNvPr id="15" name="正方形/長方形 14"/>
          <p:cNvSpPr/>
          <p:nvPr/>
        </p:nvSpPr>
        <p:spPr>
          <a:xfrm>
            <a:off x="365529" y="781280"/>
            <a:ext cx="2537804"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栄養情報連携料の新設</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リハビリテーション、栄養管理及び口腔管理の連携・推進－⑦　</a:t>
            </a:r>
          </a:p>
        </p:txBody>
      </p:sp>
      <p:pic>
        <p:nvPicPr>
          <p:cNvPr id="4" name="Picture 4" descr="糖尿病患者への食事指導のイラスト">
            <a:extLst>
              <a:ext uri="{FF2B5EF4-FFF2-40B4-BE49-F238E27FC236}">
                <a16:creationId xmlns:a16="http://schemas.microsoft.com/office/drawing/2014/main" id="{5758B73F-246D-21E7-A364-B0EA67B6B8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96868" y="5517117"/>
            <a:ext cx="1094362" cy="1094362"/>
          </a:xfrm>
          <a:prstGeom prst="rect">
            <a:avLst/>
          </a:prstGeom>
          <a:noFill/>
          <a:extLst>
            <a:ext uri="{909E8E84-426E-40DD-AFC4-6F175D3DCCD1}">
              <a14:hiddenFill xmlns:a14="http://schemas.microsoft.com/office/drawing/2010/main">
                <a:solidFill>
                  <a:srgbClr val="FFFFFF"/>
                </a:solidFill>
              </a14:hiddenFill>
            </a:ext>
          </a:extLst>
        </p:spPr>
      </p:pic>
      <p:pic>
        <p:nvPicPr>
          <p:cNvPr id="6" name="図 5">
            <a:extLst>
              <a:ext uri="{FF2B5EF4-FFF2-40B4-BE49-F238E27FC236}">
                <a16:creationId xmlns:a16="http://schemas.microsoft.com/office/drawing/2014/main" id="{A7AA94A9-88BD-B5E3-092C-5948443641F7}"/>
              </a:ext>
            </a:extLst>
          </p:cNvPr>
          <p:cNvPicPr>
            <a:picLocks noChangeAspect="1"/>
          </p:cNvPicPr>
          <p:nvPr/>
        </p:nvPicPr>
        <p:blipFill>
          <a:blip r:embed="rId4"/>
          <a:stretch>
            <a:fillRect/>
          </a:stretch>
        </p:blipFill>
        <p:spPr>
          <a:xfrm>
            <a:off x="3053648" y="5698442"/>
            <a:ext cx="1183735" cy="1000265"/>
          </a:xfrm>
          <a:prstGeom prst="rect">
            <a:avLst/>
          </a:prstGeom>
        </p:spPr>
      </p:pic>
      <p:pic>
        <p:nvPicPr>
          <p:cNvPr id="7" name="図 6">
            <a:extLst>
              <a:ext uri="{FF2B5EF4-FFF2-40B4-BE49-F238E27FC236}">
                <a16:creationId xmlns:a16="http://schemas.microsoft.com/office/drawing/2014/main" id="{3BE5137B-4401-75B2-9B8C-0278471CEB66}"/>
              </a:ext>
            </a:extLst>
          </p:cNvPr>
          <p:cNvPicPr>
            <a:picLocks noChangeAspect="1"/>
          </p:cNvPicPr>
          <p:nvPr/>
        </p:nvPicPr>
        <p:blipFill>
          <a:blip r:embed="rId5"/>
          <a:stretch>
            <a:fillRect/>
          </a:stretch>
        </p:blipFill>
        <p:spPr>
          <a:xfrm>
            <a:off x="4216790" y="5779004"/>
            <a:ext cx="275041" cy="901522"/>
          </a:xfrm>
          <a:prstGeom prst="rect">
            <a:avLst/>
          </a:prstGeom>
        </p:spPr>
      </p:pic>
      <p:pic>
        <p:nvPicPr>
          <p:cNvPr id="16" name="図 15" descr="挿絵 が含まれている画像&#10;&#10;自動的に生成された説明">
            <a:extLst>
              <a:ext uri="{FF2B5EF4-FFF2-40B4-BE49-F238E27FC236}">
                <a16:creationId xmlns:a16="http://schemas.microsoft.com/office/drawing/2014/main" id="{8056DB14-611E-E13A-D6FA-6C155F1C610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172498" y="5629263"/>
            <a:ext cx="1022520" cy="1022520"/>
          </a:xfrm>
          <a:prstGeom prst="rect">
            <a:avLst/>
          </a:prstGeom>
        </p:spPr>
      </p:pic>
      <p:pic>
        <p:nvPicPr>
          <p:cNvPr id="20" name="図 19" descr="挿絵 が含まれている画像&#10;&#10;自動的に生成された説明">
            <a:extLst>
              <a:ext uri="{FF2B5EF4-FFF2-40B4-BE49-F238E27FC236}">
                <a16:creationId xmlns:a16="http://schemas.microsoft.com/office/drawing/2014/main" id="{4392171F-9730-9A6F-BFEA-4D2EE083845F}"/>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329404" y="5602624"/>
            <a:ext cx="1022520" cy="1022520"/>
          </a:xfrm>
          <a:prstGeom prst="rect">
            <a:avLst/>
          </a:prstGeom>
        </p:spPr>
      </p:pic>
      <p:pic>
        <p:nvPicPr>
          <p:cNvPr id="11" name="Picture 14" descr="介護施設のイラスト">
            <a:extLst>
              <a:ext uri="{FF2B5EF4-FFF2-40B4-BE49-F238E27FC236}">
                <a16:creationId xmlns:a16="http://schemas.microsoft.com/office/drawing/2014/main" id="{8F7B0FB9-90D7-3B8E-0ADD-04F0B16832BF}"/>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065293" y="5664978"/>
            <a:ext cx="1260501" cy="1011202"/>
          </a:xfrm>
          <a:prstGeom prst="rect">
            <a:avLst/>
          </a:prstGeom>
          <a:noFill/>
          <a:extLst>
            <a:ext uri="{909E8E84-426E-40DD-AFC4-6F175D3DCCD1}">
              <a14:hiddenFill xmlns:a14="http://schemas.microsoft.com/office/drawing/2010/main">
                <a:solidFill>
                  <a:srgbClr val="FFFFFF"/>
                </a:solidFill>
              </a14:hiddenFill>
            </a:ext>
          </a:extLst>
        </p:spPr>
      </p:pic>
      <p:pic>
        <p:nvPicPr>
          <p:cNvPr id="10" name="図 9" descr="挿絵 が含まれている画像&#10;&#10;自動的に生成された説明">
            <a:extLst>
              <a:ext uri="{FF2B5EF4-FFF2-40B4-BE49-F238E27FC236}">
                <a16:creationId xmlns:a16="http://schemas.microsoft.com/office/drawing/2014/main" id="{C33A2E22-39AC-0860-3014-5326D5F71465}"/>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419127" y="5474672"/>
            <a:ext cx="945309" cy="945309"/>
          </a:xfrm>
          <a:prstGeom prst="rect">
            <a:avLst/>
          </a:prstGeom>
        </p:spPr>
      </p:pic>
      <p:sp>
        <p:nvSpPr>
          <p:cNvPr id="21" name="テキスト ボックス 20">
            <a:extLst>
              <a:ext uri="{FF2B5EF4-FFF2-40B4-BE49-F238E27FC236}">
                <a16:creationId xmlns:a16="http://schemas.microsoft.com/office/drawing/2014/main" id="{59825785-0094-337B-24B3-541E53880046}"/>
              </a:ext>
            </a:extLst>
          </p:cNvPr>
          <p:cNvSpPr txBox="1"/>
          <p:nvPr/>
        </p:nvSpPr>
        <p:spPr>
          <a:xfrm>
            <a:off x="3053648" y="5411940"/>
            <a:ext cx="1469899"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在宅担当医療機関等</a:t>
            </a:r>
            <a:endPar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2" name="テキスト ボックス 21">
            <a:extLst>
              <a:ext uri="{FF2B5EF4-FFF2-40B4-BE49-F238E27FC236}">
                <a16:creationId xmlns:a16="http://schemas.microsoft.com/office/drawing/2014/main" id="{5CAC4776-59DE-7BFC-BB6A-DBEE460CD9F7}"/>
              </a:ext>
            </a:extLst>
          </p:cNvPr>
          <p:cNvSpPr txBox="1"/>
          <p:nvPr/>
        </p:nvSpPr>
        <p:spPr>
          <a:xfrm>
            <a:off x="8117485" y="5383027"/>
            <a:ext cx="1260501"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介護保険施設等</a:t>
            </a:r>
          </a:p>
        </p:txBody>
      </p:sp>
      <p:cxnSp>
        <p:nvCxnSpPr>
          <p:cNvPr id="32" name="直線矢印コネクタ 31">
            <a:extLst>
              <a:ext uri="{FF2B5EF4-FFF2-40B4-BE49-F238E27FC236}">
                <a16:creationId xmlns:a16="http://schemas.microsoft.com/office/drawing/2014/main" id="{4FD70F0B-C920-D911-51C5-D3B75936C552}"/>
              </a:ext>
            </a:extLst>
          </p:cNvPr>
          <p:cNvCxnSpPr>
            <a:cxnSpLocks/>
          </p:cNvCxnSpPr>
          <p:nvPr/>
        </p:nvCxnSpPr>
        <p:spPr>
          <a:xfrm>
            <a:off x="6950465" y="5713836"/>
            <a:ext cx="612000" cy="0"/>
          </a:xfrm>
          <a:prstGeom prst="straightConnector1">
            <a:avLst/>
          </a:prstGeom>
          <a:ln w="38100">
            <a:solidFill>
              <a:srgbClr val="A7C4F7"/>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9" name="矢印: 右 38">
            <a:extLst>
              <a:ext uri="{FF2B5EF4-FFF2-40B4-BE49-F238E27FC236}">
                <a16:creationId xmlns:a16="http://schemas.microsoft.com/office/drawing/2014/main" id="{53B7C7DE-EF9E-AEB4-2A3F-711783FA5EA4}"/>
              </a:ext>
            </a:extLst>
          </p:cNvPr>
          <p:cNvSpPr/>
          <p:nvPr/>
        </p:nvSpPr>
        <p:spPr>
          <a:xfrm>
            <a:off x="6898407" y="6258995"/>
            <a:ext cx="773461" cy="168675"/>
          </a:xfrm>
          <a:prstGeom prst="rightArrow">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pic>
        <p:nvPicPr>
          <p:cNvPr id="40" name="Picture 2" descr="C:\Users\KYKQA\Pictures\イラスト\レポート.png">
            <a:extLst>
              <a:ext uri="{FF2B5EF4-FFF2-40B4-BE49-F238E27FC236}">
                <a16:creationId xmlns:a16="http://schemas.microsoft.com/office/drawing/2014/main" id="{4C982092-FAD0-9C13-B600-91DBE65F5609}"/>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997402" y="6125573"/>
            <a:ext cx="526174" cy="560488"/>
          </a:xfrm>
          <a:prstGeom prst="rect">
            <a:avLst/>
          </a:prstGeom>
          <a:noFill/>
          <a:extLst>
            <a:ext uri="{909E8E84-426E-40DD-AFC4-6F175D3DCCD1}">
              <a14:hiddenFill xmlns:a14="http://schemas.microsoft.com/office/drawing/2010/main">
                <a:solidFill>
                  <a:srgbClr val="FFFFFF"/>
                </a:solidFill>
              </a14:hiddenFill>
            </a:ext>
          </a:extLst>
        </p:spPr>
      </p:pic>
      <p:sp>
        <p:nvSpPr>
          <p:cNvPr id="41" name="テキスト ボックス 40">
            <a:extLst>
              <a:ext uri="{FF2B5EF4-FFF2-40B4-BE49-F238E27FC236}">
                <a16:creationId xmlns:a16="http://schemas.microsoft.com/office/drawing/2014/main" id="{9F679204-015D-F831-5E67-B6B39F57D932}"/>
              </a:ext>
            </a:extLst>
          </p:cNvPr>
          <p:cNvSpPr txBox="1"/>
          <p:nvPr/>
        </p:nvSpPr>
        <p:spPr>
          <a:xfrm>
            <a:off x="6658628" y="5420707"/>
            <a:ext cx="1260501"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srgbClr val="0C77C3"/>
                </a:solidFill>
                <a:effectLst/>
                <a:uLnTx/>
                <a:uFillTx/>
                <a:latin typeface="メイリオ" panose="020B0604030504040204" pitchFamily="50" charset="-128"/>
                <a:ea typeface="メイリオ" panose="020B0604030504040204" pitchFamily="50" charset="-128"/>
                <a:cs typeface="+mn-cs"/>
              </a:rPr>
              <a:t>管理栄養士間の連携</a:t>
            </a:r>
          </a:p>
        </p:txBody>
      </p:sp>
      <p:sp>
        <p:nvSpPr>
          <p:cNvPr id="42" name="テキスト ボックス 41">
            <a:extLst>
              <a:ext uri="{FF2B5EF4-FFF2-40B4-BE49-F238E27FC236}">
                <a16:creationId xmlns:a16="http://schemas.microsoft.com/office/drawing/2014/main" id="{3EC4583C-AE0D-0742-EA2C-E5B971806B53}"/>
              </a:ext>
            </a:extLst>
          </p:cNvPr>
          <p:cNvSpPr txBox="1"/>
          <p:nvPr/>
        </p:nvSpPr>
        <p:spPr>
          <a:xfrm>
            <a:off x="6754009" y="5879908"/>
            <a:ext cx="1040425"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入院中の栄養管理に</a:t>
            </a: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関する情報</a:t>
            </a:r>
          </a:p>
        </p:txBody>
      </p:sp>
      <p:sp>
        <p:nvSpPr>
          <p:cNvPr id="43" name="矢印: 右 42">
            <a:extLst>
              <a:ext uri="{FF2B5EF4-FFF2-40B4-BE49-F238E27FC236}">
                <a16:creationId xmlns:a16="http://schemas.microsoft.com/office/drawing/2014/main" id="{E53C6D76-E417-43E8-ABF6-0A5FE43AF8D5}"/>
              </a:ext>
            </a:extLst>
          </p:cNvPr>
          <p:cNvSpPr/>
          <p:nvPr/>
        </p:nvSpPr>
        <p:spPr>
          <a:xfrm>
            <a:off x="2129872" y="6242497"/>
            <a:ext cx="773461" cy="168675"/>
          </a:xfrm>
          <a:prstGeom prst="rightArrow">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pic>
        <p:nvPicPr>
          <p:cNvPr id="44" name="Picture 2" descr="C:\Users\KYKQA\Pictures\イラスト\レポート.png">
            <a:extLst>
              <a:ext uri="{FF2B5EF4-FFF2-40B4-BE49-F238E27FC236}">
                <a16:creationId xmlns:a16="http://schemas.microsoft.com/office/drawing/2014/main" id="{0B799040-1CDE-F442-29D3-2B5210ACB959}"/>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228867" y="6109075"/>
            <a:ext cx="526174" cy="560488"/>
          </a:xfrm>
          <a:prstGeom prst="rect">
            <a:avLst/>
          </a:prstGeom>
          <a:noFill/>
          <a:extLst>
            <a:ext uri="{909E8E84-426E-40DD-AFC4-6F175D3DCCD1}">
              <a14:hiddenFill xmlns:a14="http://schemas.microsoft.com/office/drawing/2010/main">
                <a:solidFill>
                  <a:srgbClr val="FFFFFF"/>
                </a:solidFill>
              </a14:hiddenFill>
            </a:ext>
          </a:extLst>
        </p:spPr>
      </p:pic>
      <p:sp>
        <p:nvSpPr>
          <p:cNvPr id="45" name="テキスト ボックス 44">
            <a:extLst>
              <a:ext uri="{FF2B5EF4-FFF2-40B4-BE49-F238E27FC236}">
                <a16:creationId xmlns:a16="http://schemas.microsoft.com/office/drawing/2014/main" id="{6411D9C3-4E18-BF7A-1728-1DB78B512051}"/>
              </a:ext>
            </a:extLst>
          </p:cNvPr>
          <p:cNvSpPr txBox="1"/>
          <p:nvPr/>
        </p:nvSpPr>
        <p:spPr>
          <a:xfrm>
            <a:off x="2014521" y="5675153"/>
            <a:ext cx="1040425" cy="4770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栄養食事指導内容＋</a:t>
            </a: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入院中の栄養管理に</a:t>
            </a: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関する情報</a:t>
            </a:r>
          </a:p>
        </p:txBody>
      </p:sp>
      <p:sp>
        <p:nvSpPr>
          <p:cNvPr id="46" name="テキスト ボックス 45">
            <a:extLst>
              <a:ext uri="{FF2B5EF4-FFF2-40B4-BE49-F238E27FC236}">
                <a16:creationId xmlns:a16="http://schemas.microsoft.com/office/drawing/2014/main" id="{1F5A68EB-0123-3626-D694-3D81C822C95D}"/>
              </a:ext>
            </a:extLst>
          </p:cNvPr>
          <p:cNvSpPr txBox="1"/>
          <p:nvPr/>
        </p:nvSpPr>
        <p:spPr>
          <a:xfrm>
            <a:off x="5430260" y="6299912"/>
            <a:ext cx="1040425"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栄養管理計画を</a:t>
            </a:r>
            <a:endParaRPr kumimoji="1" lang="en-US" altLang="ja-JP" sz="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策定している患者</a:t>
            </a:r>
            <a:endParaRPr kumimoji="1" lang="en-US" altLang="ja-JP" sz="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7" name="四角形: 角を丸くする 46">
            <a:extLst>
              <a:ext uri="{FF2B5EF4-FFF2-40B4-BE49-F238E27FC236}">
                <a16:creationId xmlns:a16="http://schemas.microsoft.com/office/drawing/2014/main" id="{76B1EE86-5B4E-B645-2A2B-DBC464DF449C}"/>
              </a:ext>
            </a:extLst>
          </p:cNvPr>
          <p:cNvSpPr/>
          <p:nvPr/>
        </p:nvSpPr>
        <p:spPr>
          <a:xfrm>
            <a:off x="541538" y="5212446"/>
            <a:ext cx="4304612" cy="1469759"/>
          </a:xfrm>
          <a:prstGeom prst="roundRect">
            <a:avLst/>
          </a:prstGeom>
          <a:noFill/>
          <a:ln w="15875">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3" name="テキスト ボックス 22">
            <a:extLst>
              <a:ext uri="{FF2B5EF4-FFF2-40B4-BE49-F238E27FC236}">
                <a16:creationId xmlns:a16="http://schemas.microsoft.com/office/drawing/2014/main" id="{872C4243-BCB7-1926-4A34-AF3BAB62CCBB}"/>
              </a:ext>
            </a:extLst>
          </p:cNvPr>
          <p:cNvSpPr txBox="1"/>
          <p:nvPr/>
        </p:nvSpPr>
        <p:spPr>
          <a:xfrm>
            <a:off x="1290639" y="5111003"/>
            <a:ext cx="2670032" cy="253916"/>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＜入院中に栄養食事指導を行った患者＞</a:t>
            </a:r>
            <a:endParaRPr kumimoji="1" lang="en-US" altLang="ja-JP"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8" name="四角形: 角を丸くする 47">
            <a:extLst>
              <a:ext uri="{FF2B5EF4-FFF2-40B4-BE49-F238E27FC236}">
                <a16:creationId xmlns:a16="http://schemas.microsoft.com/office/drawing/2014/main" id="{52885693-F487-69ED-2012-898C2AF3D8A8}"/>
              </a:ext>
            </a:extLst>
          </p:cNvPr>
          <p:cNvSpPr/>
          <p:nvPr/>
        </p:nvSpPr>
        <p:spPr>
          <a:xfrm>
            <a:off x="5246411" y="5212446"/>
            <a:ext cx="4304612" cy="1469759"/>
          </a:xfrm>
          <a:prstGeom prst="roundRect">
            <a:avLst/>
          </a:prstGeom>
          <a:noFill/>
          <a:ln w="15875">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4" name="テキスト ボックス 23">
            <a:extLst>
              <a:ext uri="{FF2B5EF4-FFF2-40B4-BE49-F238E27FC236}">
                <a16:creationId xmlns:a16="http://schemas.microsoft.com/office/drawing/2014/main" id="{471946E1-530F-A6B5-2B2C-DABCE55CC830}"/>
              </a:ext>
            </a:extLst>
          </p:cNvPr>
          <p:cNvSpPr txBox="1"/>
          <p:nvPr/>
        </p:nvSpPr>
        <p:spPr>
          <a:xfrm>
            <a:off x="6220804" y="5111003"/>
            <a:ext cx="2474739" cy="253916"/>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＜介護保険施設等に退院する患者＞</a:t>
            </a:r>
            <a:endParaRPr kumimoji="1" lang="en-US" altLang="ja-JP"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スライド番号プレースホルダー 2">
            <a:extLst>
              <a:ext uri="{FF2B5EF4-FFF2-40B4-BE49-F238E27FC236}">
                <a16:creationId xmlns:a16="http://schemas.microsoft.com/office/drawing/2014/main" id="{7E48E7C0-9FCB-A83A-30A9-920930DA02C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2060233"/>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012565" y="2382619"/>
            <a:ext cx="8280920" cy="2062103"/>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８</a:t>
            </a: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同時報酬改定における対応</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（１）介護報酬改定との連携</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（２）障害福祉サービス等改定との連携</a:t>
            </a: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735962869"/>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医療と障害福祉サービスの連携の推進</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　等</a:t>
            </a:r>
          </a:p>
        </p:txBody>
      </p:sp>
      <p:sp>
        <p:nvSpPr>
          <p:cNvPr id="4" name="正方形/長方形 3">
            <a:extLst>
              <a:ext uri="{FF2B5EF4-FFF2-40B4-BE49-F238E27FC236}">
                <a16:creationId xmlns:a16="http://schemas.microsoft.com/office/drawing/2014/main" id="{C84CE26C-661C-91DA-B650-D07709E96D5E}"/>
              </a:ext>
            </a:extLst>
          </p:cNvPr>
          <p:cNvSpPr/>
          <p:nvPr/>
        </p:nvSpPr>
        <p:spPr>
          <a:xfrm>
            <a:off x="147000" y="846360"/>
            <a:ext cx="9529762" cy="533671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4625" marR="0" lvl="0" indent="-174625"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医療と障害福祉サービスの連携及び高齢化する障害者施設における適切な医療提供に向けた取組等を推進するために、主に以下の見直しをおこなう。</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障害者支援施設における医療保険で給付できる医療サービスの範囲の見直し</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－２－④）</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医療と介護の両方を必要とする状態の患者が可能な限り施設での生活を継続するために、</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障害者支援施設に入所している末期の悪性腫瘍の患者に対して行った訪問診療の費用を医療保険において算定可能とする。</a:t>
            </a:r>
            <a:endParaRPr kumimoji="1" lang="en-US" altLang="ja-JP" sz="12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医療的ケア児（者）に対する入院前支援の評価の新設</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－４－２－⑦）</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40000" marR="0" lvl="0" indent="-27720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医療的ケア児（者）が入院する際の在宅からの連続的なケアを確保する観点から、</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事前に自宅等を訪問し、患者の状態や人工呼吸器の設定等のケア状態の把握を行った場合について、新たな評価を行う。</a:t>
            </a:r>
            <a:endParaRPr kumimoji="1" lang="en-US" altLang="ja-JP" sz="5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入退院支援加算１・２の見直し</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－２－⑧）</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入退院支援加算の対象となる「退院困難な要因を有している患者」に、</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特別なコミュニケーション支援を要する者及び強度行動障害の状態の者を追加</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a:t>
            </a: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特別なコミュニケーション支援を要する者及び強度行動障害の状態の者に対し、</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入院前に医療機関と本人・家族等や障害福祉サービス事業者等とで事前調整を行うことの評価を新設</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1" i="0" u="none" strike="noStrike" kern="1200" cap="none" spc="0" normalizeH="0" baseline="0" noProof="0">
              <a:ln>
                <a:noFill/>
              </a:ln>
              <a:solidFill>
                <a:srgbClr val="9BBB59"/>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リハビリテーションに係る医療・介護・障害福祉サービス連携の推進</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－２－⑮）</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医療保険のリハビリテーションと障害福祉サービスである自立訓練（機能訓練）の円滑な移行を推進する観点から、医療保険の疾患別リハビリテーションと</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障害福祉サービスの自立訓練（機能訓練）を同時に実施する場合</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について、</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疾患別リハビリテーション料の施設基準を緩和</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200" b="1" i="0" u="sng" strike="noStrike" kern="1200" cap="none" spc="0" normalizeH="0" baseline="0" noProof="0">
              <a:ln>
                <a:noFill/>
              </a:ln>
              <a:solidFill>
                <a:srgbClr val="338DCD"/>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srgbClr val="9BBB59"/>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有床診療所における医療・介護・障害連携の推進</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－２－⑭）</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有床診療所による医療・介護・障害福祉サービスにおける連携を推進するために、介護連携加算を介護障害連携加算と名称を改めるとともに、肢体不自由児（者）を算定可能な対象として追加する。また、施設基準である介護サービスの提供について、介護保険の訪問リハビリテーション、訪問栄養食事指導及び</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障害福祉サービスの医療型短期入所</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の提供実績を追加する。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3525"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就労支援に係る医療機関と障害福祉サービスの連携の推進</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－２－⑦）</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精神障害の特性を踏まえ医療機関と障害福祉サービスとの連携を推進する観点から、</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診療情報提供料（</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）の注４に規定する情報提供先に</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就労選択支援事業所を追加</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7622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スライド番号プレースホルダー 2">
            <a:extLst>
              <a:ext uri="{FF2B5EF4-FFF2-40B4-BE49-F238E27FC236}">
                <a16:creationId xmlns:a16="http://schemas.microsoft.com/office/drawing/2014/main" id="{66C77B6A-842B-FB0D-6877-A123E8500B7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232960608"/>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6793"/>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357</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4293526549"/>
              </p:ext>
            </p:extLst>
          </p:nvPr>
        </p:nvGraphicFramePr>
        <p:xfrm>
          <a:off x="389493" y="268258"/>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医療と障害福祉サービスのの連携の推進</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1703720883"/>
              </p:ext>
            </p:extLst>
          </p:nvPr>
        </p:nvGraphicFramePr>
        <p:xfrm>
          <a:off x="428625" y="838200"/>
          <a:ext cx="9127014" cy="59569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4124765003"/>
                    </a:ext>
                  </a:extLst>
                </a:gridCol>
              </a:tblGrid>
              <a:tr h="5886450">
                <a:tc>
                  <a:txBody>
                    <a:bodyPr/>
                    <a:lstStyle/>
                    <a:p>
                      <a:pPr marL="324000" marR="0" lvl="2" indent="-457200" algn="l" defTabSz="742950" rtl="0" eaLnBrk="1" fontAlgn="auto" latinLnBrk="0" hangingPunct="1">
                        <a:lnSpc>
                          <a:spcPct val="100000"/>
                        </a:lnSpc>
                        <a:spcBef>
                          <a:spcPts val="600"/>
                        </a:spcBef>
                        <a:spcAft>
                          <a:spcPts val="0"/>
                        </a:spcAft>
                        <a:buClrTx/>
                        <a:buSzTx/>
                        <a:buFontTx/>
                        <a:buNone/>
                        <a:tabLst/>
                        <a:defRPr/>
                      </a:pPr>
                      <a:r>
                        <a:rPr kumimoji="1" lang="ja-JP" altLang="en-US" sz="1900" b="1" i="0" u="none" strike="noStrike" kern="1200" cap="none" spc="0" normalizeH="0" baseline="0" noProof="0" dirty="0">
                          <a:ln>
                            <a:noFill/>
                          </a:ln>
                          <a:solidFill>
                            <a:prstClr val="black"/>
                          </a:solidFill>
                          <a:effectLst/>
                          <a:uLnTx/>
                          <a:uFillTx/>
                          <a:latin typeface="+mn-ea"/>
                          <a:ea typeface="+mn-ea"/>
                          <a:cs typeface="+mn-cs"/>
                        </a:rPr>
                        <a:t>○ 医療とケアの両方を必要とする状態の患者が可能な限り施設での生活を継続するために、</a:t>
                      </a:r>
                      <a:r>
                        <a:rPr kumimoji="1" lang="ja-JP" altLang="en-US" sz="1900" b="1" i="0" u="none" strike="noStrike" kern="1200" cap="none" spc="0" normalizeH="0" baseline="0" noProof="0" dirty="0">
                          <a:ln>
                            <a:noFill/>
                          </a:ln>
                          <a:solidFill>
                            <a:srgbClr val="0070C0"/>
                          </a:solidFill>
                          <a:effectLst/>
                          <a:uLnTx/>
                          <a:uFillTx/>
                          <a:latin typeface="+mn-ea"/>
                          <a:ea typeface="+mn-ea"/>
                          <a:cs typeface="+mn-cs"/>
                        </a:rPr>
                        <a:t>障害者支援施設における医療保険で給付できる医療サービスの範囲を見直す</a:t>
                      </a:r>
                      <a:r>
                        <a:rPr kumimoji="1" lang="ja-JP" altLang="en-US" sz="1900" b="1" i="0" u="none" strike="noStrike" kern="1200" cap="none" spc="0" normalizeH="0" baseline="0" noProof="0" dirty="0">
                          <a:ln>
                            <a:noFill/>
                          </a:ln>
                          <a:solidFill>
                            <a:prstClr val="black"/>
                          </a:solidFill>
                          <a:effectLst/>
                          <a:uLnTx/>
                          <a:uFillTx/>
                          <a:latin typeface="+mn-ea"/>
                          <a:ea typeface="+mn-ea"/>
                          <a:cs typeface="+mn-cs"/>
                        </a:rPr>
                        <a:t>。</a:t>
                      </a:r>
                      <a:endParaRPr kumimoji="1" lang="en-US" altLang="ja-JP" sz="1900" b="1" i="0" u="none" strike="noStrike" kern="1200" cap="none" spc="0" normalizeH="0" baseline="0" noProof="0" dirty="0">
                        <a:ln>
                          <a:noFill/>
                        </a:ln>
                        <a:solidFill>
                          <a:prstClr val="black"/>
                        </a:solidFill>
                        <a:effectLst/>
                        <a:uLnTx/>
                        <a:uFillTx/>
                        <a:latin typeface="+mn-ea"/>
                        <a:ea typeface="+mn-ea"/>
                        <a:cs typeface="+mn-cs"/>
                      </a:endParaRPr>
                    </a:p>
                    <a:p>
                      <a:pPr marL="324000" marR="0" lvl="2"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1900" b="1" u="none" dirty="0">
                          <a:solidFill>
                            <a:schemeClr val="tx1"/>
                          </a:solidFill>
                          <a:latin typeface="+mn-ea"/>
                          <a:ea typeface="+mn-ea"/>
                        </a:rPr>
                        <a:t>○ </a:t>
                      </a:r>
                      <a:r>
                        <a:rPr kumimoji="1" lang="ja-JP" altLang="en-US" sz="1900" b="1" i="0" u="none" strike="noStrike" kern="1200" cap="none" spc="0" normalizeH="0" baseline="0" noProof="0" dirty="0">
                          <a:ln>
                            <a:noFill/>
                          </a:ln>
                          <a:solidFill>
                            <a:prstClr val="black"/>
                          </a:solidFill>
                          <a:effectLst/>
                          <a:uLnTx/>
                          <a:uFillTx/>
                          <a:latin typeface="+mn-ea"/>
                          <a:ea typeface="+mn-ea"/>
                          <a:cs typeface="+mn-cs"/>
                        </a:rPr>
                        <a:t>医療的ケア児（者）が入院する際の在宅からの連続的なケアを確保する観点から、事前に自宅等を訪問し、患者の状態や人工呼吸器の設定等のケア状態の把握を行った場合について、</a:t>
                      </a:r>
                      <a:r>
                        <a:rPr kumimoji="1" lang="ja-JP" altLang="en-US" sz="1900" b="1" i="0" u="none" strike="noStrike" kern="1200" cap="none" spc="0" normalizeH="0" baseline="0" noProof="0" dirty="0">
                          <a:ln>
                            <a:noFill/>
                          </a:ln>
                          <a:solidFill>
                            <a:srgbClr val="FF0000"/>
                          </a:solidFill>
                          <a:effectLst/>
                          <a:uLnTx/>
                          <a:uFillTx/>
                          <a:latin typeface="+mn-ea"/>
                          <a:ea typeface="+mn-ea"/>
                          <a:cs typeface="+mn-cs"/>
                        </a:rPr>
                        <a:t>医療的ケア児（者）入院前支援加算</a:t>
                      </a:r>
                      <a:r>
                        <a:rPr kumimoji="1" lang="ja-JP" altLang="en-US" sz="1900" b="1" i="0" u="none" strike="noStrike" kern="1200" cap="none" spc="0" normalizeH="0" baseline="0" noProof="0" dirty="0">
                          <a:ln>
                            <a:noFill/>
                          </a:ln>
                          <a:solidFill>
                            <a:schemeClr val="tx1"/>
                          </a:solidFill>
                          <a:effectLst/>
                          <a:uLnTx/>
                          <a:uFillTx/>
                          <a:latin typeface="+mn-ea"/>
                          <a:ea typeface="+mn-ea"/>
                          <a:cs typeface="+mn-cs"/>
                        </a:rPr>
                        <a:t>を入院基本料等加算に新設</a:t>
                      </a:r>
                      <a:r>
                        <a:rPr kumimoji="1" lang="ja-JP" altLang="en-US" sz="1900" b="1" i="0" u="none" strike="noStrike" kern="1200" cap="none" spc="0" normalizeH="0" baseline="0" noProof="0" dirty="0">
                          <a:ln>
                            <a:noFill/>
                          </a:ln>
                          <a:solidFill>
                            <a:prstClr val="black"/>
                          </a:solidFill>
                          <a:effectLst/>
                          <a:uLnTx/>
                          <a:uFillTx/>
                          <a:latin typeface="+mn-ea"/>
                          <a:ea typeface="+mn-ea"/>
                          <a:cs typeface="+mn-cs"/>
                        </a:rPr>
                        <a:t>。</a:t>
                      </a:r>
                      <a:endParaRPr kumimoji="1" lang="en-US" altLang="ja-JP" sz="1900" b="1" i="0" u="none" strike="noStrike" kern="1200" cap="none" spc="0" normalizeH="0" baseline="0" noProof="0" dirty="0">
                        <a:ln>
                          <a:noFill/>
                        </a:ln>
                        <a:solidFill>
                          <a:prstClr val="black"/>
                        </a:solidFill>
                        <a:effectLst/>
                        <a:uLnTx/>
                        <a:uFillTx/>
                        <a:latin typeface="+mn-ea"/>
                        <a:ea typeface="+mn-ea"/>
                        <a:cs typeface="+mn-cs"/>
                      </a:endParaRPr>
                    </a:p>
                    <a:p>
                      <a:pPr marL="324000" marR="0" lvl="2"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1900" b="1" u="none" dirty="0">
                          <a:solidFill>
                            <a:schemeClr val="tx1"/>
                          </a:solidFill>
                          <a:latin typeface="+mn-ea"/>
                          <a:ea typeface="+mn-ea"/>
                        </a:rPr>
                        <a:t>○ 入退院支援加算１及び２について、</a:t>
                      </a:r>
                      <a:r>
                        <a:rPr kumimoji="1" lang="ja-JP" altLang="en-US" sz="1900" b="1" i="0" u="none" strike="noStrike" kern="1200" cap="none" spc="0" normalizeH="0" baseline="0" noProof="0" dirty="0">
                          <a:ln>
                            <a:noFill/>
                          </a:ln>
                          <a:solidFill>
                            <a:prstClr val="black"/>
                          </a:solidFill>
                          <a:effectLst/>
                          <a:uLnTx/>
                          <a:uFillTx/>
                          <a:latin typeface="+mn-ea"/>
                          <a:ea typeface="+mn-ea"/>
                          <a:cs typeface="+mn-cs"/>
                        </a:rPr>
                        <a:t>加算の対象となる</a:t>
                      </a:r>
                      <a:r>
                        <a:rPr kumimoji="1" lang="ja-JP" altLang="en-US" sz="1900" b="1" i="0" u="none" strike="noStrike" kern="1200" cap="none" spc="0" normalizeH="0" baseline="0" noProof="0" dirty="0">
                          <a:ln>
                            <a:noFill/>
                          </a:ln>
                          <a:solidFill>
                            <a:srgbClr val="0070C0"/>
                          </a:solidFill>
                          <a:effectLst/>
                          <a:uLnTx/>
                          <a:uFillTx/>
                          <a:latin typeface="+mn-ea"/>
                          <a:ea typeface="+mn-ea"/>
                          <a:cs typeface="+mn-cs"/>
                        </a:rPr>
                        <a:t>「退院困難な要因を有している患者」</a:t>
                      </a:r>
                      <a:r>
                        <a:rPr kumimoji="1" lang="ja-JP" altLang="en-US" sz="1900" b="1" i="0" u="none" strike="noStrike" kern="1200" cap="none" spc="0" normalizeH="0" baseline="0" noProof="0" dirty="0">
                          <a:ln>
                            <a:noFill/>
                          </a:ln>
                          <a:solidFill>
                            <a:prstClr val="black"/>
                          </a:solidFill>
                          <a:effectLst/>
                          <a:uLnTx/>
                          <a:uFillTx/>
                          <a:latin typeface="+mn-ea"/>
                          <a:ea typeface="+mn-ea"/>
                          <a:cs typeface="+mn-cs"/>
                        </a:rPr>
                        <a:t>に、</a:t>
                      </a:r>
                      <a:r>
                        <a:rPr kumimoji="1" lang="ja-JP" altLang="en-US" sz="1900" b="1" i="0" u="none" strike="noStrike" kern="1200" cap="none" spc="0" normalizeH="0" baseline="0" noProof="0" dirty="0">
                          <a:ln>
                            <a:noFill/>
                          </a:ln>
                          <a:solidFill>
                            <a:srgbClr val="FF0000"/>
                          </a:solidFill>
                          <a:effectLst/>
                          <a:uLnTx/>
                          <a:uFillTx/>
                          <a:latin typeface="+mn-ea"/>
                          <a:ea typeface="+mn-ea"/>
                          <a:cs typeface="+mn-cs"/>
                        </a:rPr>
                        <a:t>特別なコミュニケーション支援を要する者及び強度行動障害の状態の者</a:t>
                      </a:r>
                      <a:r>
                        <a:rPr kumimoji="1" lang="ja-JP" altLang="en-US" sz="1900" b="1" i="0" u="none" strike="noStrike" kern="1200" cap="none" spc="0" normalizeH="0" baseline="0" noProof="0" dirty="0">
                          <a:ln>
                            <a:noFill/>
                          </a:ln>
                          <a:solidFill>
                            <a:prstClr val="black"/>
                          </a:solidFill>
                          <a:effectLst/>
                          <a:uLnTx/>
                          <a:uFillTx/>
                          <a:latin typeface="+mn-ea"/>
                          <a:ea typeface="+mn-ea"/>
                          <a:cs typeface="+mn-cs"/>
                        </a:rPr>
                        <a:t>を追加する。</a:t>
                      </a:r>
                      <a:endParaRPr kumimoji="1" lang="en-US" altLang="ja-JP" sz="1900" b="1" i="0" u="none" strike="noStrike" kern="1200" cap="none" spc="0" normalizeH="0" baseline="0" noProof="0" dirty="0">
                        <a:ln>
                          <a:noFill/>
                        </a:ln>
                        <a:solidFill>
                          <a:prstClr val="black"/>
                        </a:solidFill>
                        <a:effectLst/>
                        <a:uLnTx/>
                        <a:uFillTx/>
                        <a:latin typeface="+mn-ea"/>
                        <a:ea typeface="+mn-ea"/>
                        <a:cs typeface="+mn-cs"/>
                      </a:endParaRPr>
                    </a:p>
                    <a:p>
                      <a:pPr marL="324000" marR="0" lvl="2"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1900" b="1" u="none" dirty="0">
                          <a:solidFill>
                            <a:schemeClr val="tx1"/>
                          </a:solidFill>
                          <a:latin typeface="+mn-ea"/>
                          <a:ea typeface="+mn-ea"/>
                        </a:rPr>
                        <a:t>○ 入退院支援加算について、</a:t>
                      </a:r>
                      <a:r>
                        <a:rPr kumimoji="1" lang="ja-JP" altLang="en-US" sz="1900" b="1" i="0" u="none" strike="noStrike" kern="1200" cap="none" spc="0" normalizeH="0" baseline="0" noProof="0" dirty="0">
                          <a:ln>
                            <a:noFill/>
                          </a:ln>
                          <a:solidFill>
                            <a:srgbClr val="0070C0"/>
                          </a:solidFill>
                          <a:effectLst/>
                          <a:uLnTx/>
                          <a:uFillTx/>
                          <a:latin typeface="+mn-ea"/>
                          <a:ea typeface="+mn-ea"/>
                          <a:cs typeface="+mn-cs"/>
                        </a:rPr>
                        <a:t>特別なコミュニケーション支援を要する者及び強度行動障害の状態の者</a:t>
                      </a:r>
                      <a:r>
                        <a:rPr kumimoji="1" lang="ja-JP" altLang="en-US" sz="1900" b="1" i="0" u="none" strike="noStrike" kern="1200" cap="none" spc="0" normalizeH="0" baseline="0" noProof="0" dirty="0">
                          <a:ln>
                            <a:noFill/>
                          </a:ln>
                          <a:solidFill>
                            <a:prstClr val="black"/>
                          </a:solidFill>
                          <a:effectLst/>
                          <a:uLnTx/>
                          <a:uFillTx/>
                          <a:latin typeface="+mn-ea"/>
                          <a:ea typeface="+mn-ea"/>
                          <a:cs typeface="+mn-cs"/>
                        </a:rPr>
                        <a:t>に対し、入院前に医療機関と本人・家族等や障害福祉サービス事業所等とで</a:t>
                      </a:r>
                      <a:r>
                        <a:rPr kumimoji="1" lang="ja-JP" altLang="en-US" sz="1900" b="1" i="0" u="none" strike="noStrike" kern="1200" cap="none" spc="0" normalizeH="0" baseline="0" noProof="0" dirty="0">
                          <a:ln>
                            <a:noFill/>
                          </a:ln>
                          <a:solidFill>
                            <a:srgbClr val="0070C0"/>
                          </a:solidFill>
                          <a:effectLst/>
                          <a:uLnTx/>
                          <a:uFillTx/>
                          <a:latin typeface="+mn-ea"/>
                          <a:ea typeface="+mn-ea"/>
                          <a:cs typeface="+mn-cs"/>
                        </a:rPr>
                        <a:t>事前調整を行うことの評価</a:t>
                      </a:r>
                      <a:r>
                        <a:rPr kumimoji="1" lang="ja-JP" altLang="en-US" sz="1900" b="1" i="0" u="none" strike="noStrike" kern="1200" cap="none" spc="0" normalizeH="0" baseline="0" noProof="0" dirty="0">
                          <a:ln>
                            <a:noFill/>
                          </a:ln>
                          <a:solidFill>
                            <a:prstClr val="black"/>
                          </a:solidFill>
                          <a:effectLst/>
                          <a:uLnTx/>
                          <a:uFillTx/>
                          <a:latin typeface="+mn-ea"/>
                          <a:ea typeface="+mn-ea"/>
                          <a:cs typeface="+mn-cs"/>
                        </a:rPr>
                        <a:t>する</a:t>
                      </a:r>
                      <a:r>
                        <a:rPr kumimoji="1" lang="ja-JP" altLang="en-US" sz="1900" b="1" i="0" u="none" strike="noStrike" kern="1200" cap="none" spc="0" normalizeH="0" baseline="0" noProof="0" dirty="0">
                          <a:ln>
                            <a:noFill/>
                          </a:ln>
                          <a:solidFill>
                            <a:srgbClr val="FF0000"/>
                          </a:solidFill>
                          <a:effectLst/>
                          <a:uLnTx/>
                          <a:uFillTx/>
                          <a:latin typeface="+mn-ea"/>
                          <a:ea typeface="+mn-ea"/>
                          <a:cs typeface="+mn-cs"/>
                        </a:rPr>
                        <a:t>入院事前調整加算</a:t>
                      </a:r>
                      <a:r>
                        <a:rPr kumimoji="1" lang="ja-JP" altLang="en-US" sz="1900" b="1" i="0" u="none" strike="noStrike" kern="1200" cap="none" spc="0" normalizeH="0" baseline="0" noProof="0" dirty="0">
                          <a:ln>
                            <a:noFill/>
                          </a:ln>
                          <a:solidFill>
                            <a:prstClr val="black"/>
                          </a:solidFill>
                          <a:effectLst/>
                          <a:uLnTx/>
                          <a:uFillTx/>
                          <a:latin typeface="+mn-ea"/>
                          <a:ea typeface="+mn-ea"/>
                          <a:cs typeface="+mn-cs"/>
                        </a:rPr>
                        <a:t>を新設する。</a:t>
                      </a:r>
                      <a:endParaRPr kumimoji="1" lang="en-US" altLang="ja-JP" sz="1900" b="1" i="0" u="none" strike="noStrike" kern="1200" cap="none" spc="0" normalizeH="0" baseline="0" noProof="0" dirty="0">
                        <a:ln>
                          <a:noFill/>
                        </a:ln>
                        <a:solidFill>
                          <a:prstClr val="black"/>
                        </a:solidFill>
                        <a:effectLst/>
                        <a:uLnTx/>
                        <a:uFillTx/>
                        <a:latin typeface="+mn-ea"/>
                        <a:ea typeface="+mn-ea"/>
                        <a:cs typeface="+mn-cs"/>
                      </a:endParaRPr>
                    </a:p>
                    <a:p>
                      <a:pPr marL="324000" marR="0" lvl="2"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1900" b="1" u="none" dirty="0">
                          <a:solidFill>
                            <a:schemeClr val="tx1"/>
                          </a:solidFill>
                          <a:latin typeface="+mn-ea"/>
                          <a:ea typeface="+mn-ea"/>
                        </a:rPr>
                        <a:t>○ </a:t>
                      </a:r>
                      <a:r>
                        <a:rPr kumimoji="1" lang="ja-JP" altLang="en-US" sz="1900" b="1" i="0" u="none" strike="noStrike" kern="1200" cap="none" spc="0" normalizeH="0" baseline="0" noProof="0" dirty="0">
                          <a:ln>
                            <a:noFill/>
                          </a:ln>
                          <a:solidFill>
                            <a:prstClr val="black"/>
                          </a:solidFill>
                          <a:effectLst/>
                          <a:uLnTx/>
                          <a:uFillTx/>
                          <a:latin typeface="+mn-ea"/>
                          <a:ea typeface="+mn-ea"/>
                          <a:cs typeface="+mn-cs"/>
                        </a:rPr>
                        <a:t>地域包括ケアシステムにおける有床診療所の機能を踏まえ、有床診療所が医療・介護・障害サービス等における連携を推進するために、</a:t>
                      </a:r>
                      <a:r>
                        <a:rPr kumimoji="1" lang="ja-JP" altLang="en-US" sz="1900" b="1" i="0" u="none" strike="noStrike" kern="1200" cap="none" spc="0" normalizeH="0" baseline="0" noProof="0" dirty="0">
                          <a:ln>
                            <a:noFill/>
                          </a:ln>
                          <a:solidFill>
                            <a:srgbClr val="FF0000"/>
                          </a:solidFill>
                          <a:effectLst/>
                          <a:uLnTx/>
                          <a:uFillTx/>
                          <a:latin typeface="+mn-ea"/>
                          <a:ea typeface="+mn-ea"/>
                          <a:cs typeface="+mn-cs"/>
                        </a:rPr>
                        <a:t>介護連携加算の名称と要件を見直す</a:t>
                      </a:r>
                      <a:r>
                        <a:rPr kumimoji="1" lang="ja-JP" altLang="en-US" sz="1900" b="1" i="0" u="none" strike="noStrike" kern="1200" cap="none" spc="0" normalizeH="0" baseline="0" noProof="0" dirty="0">
                          <a:ln>
                            <a:noFill/>
                          </a:ln>
                          <a:solidFill>
                            <a:prstClr val="black"/>
                          </a:solidFill>
                          <a:effectLst/>
                          <a:uLnTx/>
                          <a:uFillTx/>
                          <a:latin typeface="+mn-ea"/>
                          <a:ea typeface="+mn-ea"/>
                          <a:cs typeface="+mn-cs"/>
                        </a:rPr>
                        <a:t>。</a:t>
                      </a:r>
                      <a:endParaRPr kumimoji="1" lang="en-US" altLang="ja-JP" sz="1900" b="1" i="0" u="none" strike="noStrike" kern="1200" cap="none" spc="0" normalizeH="0" baseline="0" noProof="0" dirty="0">
                        <a:ln>
                          <a:noFill/>
                        </a:ln>
                        <a:solidFill>
                          <a:prstClr val="black"/>
                        </a:solidFill>
                        <a:effectLst/>
                        <a:uLnTx/>
                        <a:uFillTx/>
                        <a:latin typeface="+mn-ea"/>
                        <a:ea typeface="+mn-ea"/>
                        <a:cs typeface="+mn-cs"/>
                      </a:endParaRPr>
                    </a:p>
                    <a:p>
                      <a:pPr marL="324000" marR="0" lvl="2" indent="-457200" algn="l" defTabSz="742950" rtl="0" eaLnBrk="1" fontAlgn="auto" latinLnBrk="0" hangingPunct="1">
                        <a:lnSpc>
                          <a:spcPct val="100000"/>
                        </a:lnSpc>
                        <a:spcBef>
                          <a:spcPts val="600"/>
                        </a:spcBef>
                        <a:spcAft>
                          <a:spcPts val="0"/>
                        </a:spcAft>
                        <a:buClrTx/>
                        <a:buSzTx/>
                        <a:buFontTx/>
                        <a:buNone/>
                        <a:tabLst/>
                        <a:defRPr/>
                      </a:pPr>
                      <a:r>
                        <a:rPr kumimoji="1" lang="ja-JP" altLang="en-US" sz="1900" b="1" u="none" dirty="0">
                          <a:solidFill>
                            <a:schemeClr val="tx1"/>
                          </a:solidFill>
                          <a:latin typeface="+mn-ea"/>
                          <a:ea typeface="+mn-ea"/>
                        </a:rPr>
                        <a:t>○ </a:t>
                      </a:r>
                      <a:r>
                        <a:rPr kumimoji="1" lang="ja-JP" altLang="en-US" sz="1900" b="1" i="0" u="none" strike="noStrike" kern="1200" cap="none" spc="0" normalizeH="0" baseline="0" noProof="0" dirty="0">
                          <a:ln>
                            <a:noFill/>
                          </a:ln>
                          <a:solidFill>
                            <a:prstClr val="black"/>
                          </a:solidFill>
                          <a:effectLst/>
                          <a:uLnTx/>
                          <a:uFillTx/>
                          <a:latin typeface="+mn-ea"/>
                          <a:ea typeface="+mn-ea"/>
                          <a:cs typeface="+mn-cs"/>
                        </a:rPr>
                        <a:t>精神障害の特性を踏まえ医療機関と障害福祉サービスとの連携を推進する観点から、</a:t>
                      </a:r>
                      <a:r>
                        <a:rPr kumimoji="1" lang="ja-JP" altLang="en-US" sz="1900" b="1" i="0" u="none" strike="noStrike" kern="1200" cap="none" spc="0" normalizeH="0" baseline="0" noProof="0" dirty="0">
                          <a:ln>
                            <a:noFill/>
                          </a:ln>
                          <a:solidFill>
                            <a:srgbClr val="0070C0"/>
                          </a:solidFill>
                          <a:effectLst/>
                          <a:uLnTx/>
                          <a:uFillTx/>
                          <a:latin typeface="+mn-ea"/>
                          <a:ea typeface="+mn-ea"/>
                          <a:cs typeface="+mn-cs"/>
                        </a:rPr>
                        <a:t>診療情報提供料（</a:t>
                      </a:r>
                      <a:r>
                        <a:rPr kumimoji="1" lang="en-US" altLang="ja-JP" sz="1900" b="1" i="0" u="none" strike="noStrike" kern="1200" cap="none" spc="0" normalizeH="0" baseline="0" noProof="0" dirty="0">
                          <a:ln>
                            <a:noFill/>
                          </a:ln>
                          <a:solidFill>
                            <a:srgbClr val="0070C0"/>
                          </a:solidFill>
                          <a:effectLst/>
                          <a:uLnTx/>
                          <a:uFillTx/>
                          <a:latin typeface="+mn-ea"/>
                          <a:ea typeface="+mn-ea"/>
                          <a:cs typeface="+mn-cs"/>
                        </a:rPr>
                        <a:t>Ⅰ</a:t>
                      </a:r>
                      <a:r>
                        <a:rPr kumimoji="1" lang="ja-JP" altLang="en-US" sz="1900" b="1" i="0" u="none" strike="noStrike" kern="1200" cap="none" spc="0" normalizeH="0" baseline="0" noProof="0" dirty="0">
                          <a:ln>
                            <a:noFill/>
                          </a:ln>
                          <a:solidFill>
                            <a:srgbClr val="0070C0"/>
                          </a:solidFill>
                          <a:effectLst/>
                          <a:uLnTx/>
                          <a:uFillTx/>
                          <a:latin typeface="+mn-ea"/>
                          <a:ea typeface="+mn-ea"/>
                          <a:cs typeface="+mn-cs"/>
                        </a:rPr>
                        <a:t>）の注４に規定する情報提供先</a:t>
                      </a:r>
                      <a:r>
                        <a:rPr kumimoji="1" lang="ja-JP" altLang="en-US" sz="1900" b="1" i="0" u="none" strike="noStrike" kern="1200" cap="none" spc="0" normalizeH="0" baseline="0" noProof="0" dirty="0">
                          <a:ln>
                            <a:noFill/>
                          </a:ln>
                          <a:solidFill>
                            <a:prstClr val="black"/>
                          </a:solidFill>
                          <a:effectLst/>
                          <a:uLnTx/>
                          <a:uFillTx/>
                          <a:latin typeface="+mn-ea"/>
                          <a:ea typeface="+mn-ea"/>
                          <a:cs typeface="+mn-cs"/>
                        </a:rPr>
                        <a:t>に、</a:t>
                      </a:r>
                      <a:r>
                        <a:rPr kumimoji="1" lang="ja-JP" altLang="en-US" sz="1900" b="1" i="0" u="none" strike="noStrike" kern="1200" cap="none" spc="0" normalizeH="0" baseline="0" noProof="0" dirty="0">
                          <a:ln>
                            <a:noFill/>
                          </a:ln>
                          <a:solidFill>
                            <a:srgbClr val="FF0000"/>
                          </a:solidFill>
                          <a:effectLst/>
                          <a:uLnTx/>
                          <a:uFillTx/>
                          <a:latin typeface="+mn-ea"/>
                          <a:ea typeface="+mn-ea"/>
                          <a:cs typeface="+mn-cs"/>
                        </a:rPr>
                        <a:t>就労選択支援事業所</a:t>
                      </a:r>
                      <a:r>
                        <a:rPr kumimoji="1" lang="ja-JP" altLang="en-US" sz="1900" b="1" i="0" u="none" strike="noStrike" kern="1200" cap="none" spc="0" normalizeH="0" baseline="0" noProof="0" dirty="0">
                          <a:ln>
                            <a:noFill/>
                          </a:ln>
                          <a:solidFill>
                            <a:prstClr val="black"/>
                          </a:solidFill>
                          <a:effectLst/>
                          <a:uLnTx/>
                          <a:uFillTx/>
                          <a:latin typeface="+mn-ea"/>
                          <a:ea typeface="+mn-ea"/>
                          <a:cs typeface="+mn-cs"/>
                        </a:rPr>
                        <a:t>を追加する。</a:t>
                      </a:r>
                      <a:endParaRPr kumimoji="1" lang="en-US" altLang="ja-JP" sz="19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1802240591"/>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17312"/>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障害者支援施設における医療保険給付の医療サービスの範囲の見直し</a:t>
            </a:r>
          </a:p>
        </p:txBody>
      </p:sp>
      <p:sp>
        <p:nvSpPr>
          <p:cNvPr id="3" name="正方形/長方形 2">
            <a:extLst>
              <a:ext uri="{FF2B5EF4-FFF2-40B4-BE49-F238E27FC236}">
                <a16:creationId xmlns:a16="http://schemas.microsoft.com/office/drawing/2014/main" id="{27E5FE35-B102-4364-B313-0705EB243A1F}"/>
              </a:ext>
            </a:extLst>
          </p:cNvPr>
          <p:cNvSpPr/>
          <p:nvPr/>
        </p:nvSpPr>
        <p:spPr>
          <a:xfrm>
            <a:off x="234773" y="995234"/>
            <a:ext cx="9529762" cy="179559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医療とケアの両方を必要とする状態の患者が可能な限り施設での生活を継続するために、</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障害者支援施設における医療保険で給付できる医療サービスの範囲を見直す</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highlight>
                <a:srgbClr val="FFFF00"/>
              </a:highligh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新たに医療保険で算定可能となる医療サービス</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障害者支援施設に入所している</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末期の悪性腫瘍の患者に対する「</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C001</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在宅患者訪問診療料（</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C001-2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在宅患者訪問診療料（</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C001-2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施設入居時等医学総合管理料」、「</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C003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在宅がん医療総合診療料」</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a:extLst>
              <a:ext uri="{FF2B5EF4-FFF2-40B4-BE49-F238E27FC236}">
                <a16:creationId xmlns:a16="http://schemas.microsoft.com/office/drawing/2014/main" id="{168BDBFF-B874-7547-DEE1-10011282DA12}"/>
              </a:ext>
            </a:extLst>
          </p:cNvPr>
          <p:cNvSpPr/>
          <p:nvPr/>
        </p:nvSpPr>
        <p:spPr>
          <a:xfrm>
            <a:off x="356265" y="802353"/>
            <a:ext cx="7644735" cy="382490"/>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障害者支援施設における医療保険で給付できる医療サービスの範囲の見直し</a:t>
            </a:r>
          </a:p>
        </p:txBody>
      </p:sp>
      <p:sp>
        <p:nvSpPr>
          <p:cNvPr id="7" name="テキスト ボックス 6">
            <a:extLst>
              <a:ext uri="{FF2B5EF4-FFF2-40B4-BE49-F238E27FC236}">
                <a16:creationId xmlns:a16="http://schemas.microsoft.com/office/drawing/2014/main" id="{870B3D04-C0E0-A6EE-FF16-CAA102257201}"/>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生活に配慮した医療の推進など地域包括ケアシステムの深化・推進のための取組－④</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正方形/長方形 8">
            <a:extLst>
              <a:ext uri="{FF2B5EF4-FFF2-40B4-BE49-F238E27FC236}">
                <a16:creationId xmlns:a16="http://schemas.microsoft.com/office/drawing/2014/main" id="{F7CF7DD5-8CAF-E326-6EC3-2BB6A40F5419}"/>
              </a:ext>
            </a:extLst>
          </p:cNvPr>
          <p:cNvSpPr/>
          <p:nvPr/>
        </p:nvSpPr>
        <p:spPr>
          <a:xfrm>
            <a:off x="5259913" y="3326910"/>
            <a:ext cx="4320000" cy="194069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障害者支援施設における訪問診療にかかる費用</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障害福祉サービス等報酬で評価</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生活介護を行う施設に限り、当該患者が末期の悪性腫瘍の場合、「</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C001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在宅患者訪問診療料（</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C001-2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在宅患者訪問診療料（</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C001-2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施設入居時等医学総合管理料」、「</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C003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在宅がん医療総合診療料」を算定することができる。</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右矢印 89">
            <a:extLst>
              <a:ext uri="{FF2B5EF4-FFF2-40B4-BE49-F238E27FC236}">
                <a16:creationId xmlns:a16="http://schemas.microsoft.com/office/drawing/2014/main" id="{242FD2DB-3CCE-D8CA-891F-7BFD37D4B55D}"/>
              </a:ext>
            </a:extLst>
          </p:cNvPr>
          <p:cNvSpPr/>
          <p:nvPr/>
        </p:nvSpPr>
        <p:spPr>
          <a:xfrm>
            <a:off x="4772331" y="3975189"/>
            <a:ext cx="442913" cy="454210"/>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1" name="正方形/長方形 10">
            <a:extLst>
              <a:ext uri="{FF2B5EF4-FFF2-40B4-BE49-F238E27FC236}">
                <a16:creationId xmlns:a16="http://schemas.microsoft.com/office/drawing/2014/main" id="{ADE3B298-7382-B16B-BDE1-1E856726CB74}"/>
              </a:ext>
            </a:extLst>
          </p:cNvPr>
          <p:cNvSpPr/>
          <p:nvPr/>
        </p:nvSpPr>
        <p:spPr>
          <a:xfrm>
            <a:off x="356265" y="3326909"/>
            <a:ext cx="4371398" cy="194069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障害者支援施設における訪問診療等にかかる費用</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障害福祉サービス等報酬で評価</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正方形/長方形 11">
            <a:extLst>
              <a:ext uri="{FF2B5EF4-FFF2-40B4-BE49-F238E27FC236}">
                <a16:creationId xmlns:a16="http://schemas.microsoft.com/office/drawing/2014/main" id="{35C3FB26-643C-0F43-535B-6CFBC80857CE}"/>
              </a:ext>
            </a:extLst>
          </p:cNvPr>
          <p:cNvSpPr/>
          <p:nvPr/>
        </p:nvSpPr>
        <p:spPr>
          <a:xfrm>
            <a:off x="5259913" y="2958139"/>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3" name="正方形/長方形 12">
            <a:extLst>
              <a:ext uri="{FF2B5EF4-FFF2-40B4-BE49-F238E27FC236}">
                <a16:creationId xmlns:a16="http://schemas.microsoft.com/office/drawing/2014/main" id="{FE8FE99C-1616-6758-4324-88E548185C26}"/>
              </a:ext>
            </a:extLst>
          </p:cNvPr>
          <p:cNvSpPr/>
          <p:nvPr/>
        </p:nvSpPr>
        <p:spPr>
          <a:xfrm>
            <a:off x="356266" y="2958139"/>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pic>
        <p:nvPicPr>
          <p:cNvPr id="14" name="Picture 26" descr="マンションのイラスト（建物）">
            <a:hlinkClick r:id="rId3"/>
            <a:extLst>
              <a:ext uri="{FF2B5EF4-FFF2-40B4-BE49-F238E27FC236}">
                <a16:creationId xmlns:a16="http://schemas.microsoft.com/office/drawing/2014/main" id="{B06DE045-D372-F301-9C31-32E66D513508}"/>
              </a:ext>
            </a:extLst>
          </p:cNvPr>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594600" y="5594765"/>
            <a:ext cx="1660207" cy="1097327"/>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1028" name="Picture 4" descr="寝たきりで具合の悪そうな高齢女性患者さんのイラスト">
            <a:extLst>
              <a:ext uri="{FF2B5EF4-FFF2-40B4-BE49-F238E27FC236}">
                <a16:creationId xmlns:a16="http://schemas.microsoft.com/office/drawing/2014/main" id="{57DCFA7A-51B2-0751-077F-0FF5B3F0A5B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419761" y="5556010"/>
            <a:ext cx="1174839" cy="1174839"/>
          </a:xfrm>
          <a:prstGeom prst="rect">
            <a:avLst/>
          </a:prstGeom>
          <a:noFill/>
          <a:extLst>
            <a:ext uri="{909E8E84-426E-40DD-AFC4-6F175D3DCCD1}">
              <a14:hiddenFill xmlns:a14="http://schemas.microsoft.com/office/drawing/2010/main">
                <a:solidFill>
                  <a:srgbClr val="FFFFFF"/>
                </a:solidFill>
              </a14:hiddenFill>
            </a:ext>
          </a:extLst>
        </p:spPr>
      </p:pic>
      <p:sp>
        <p:nvSpPr>
          <p:cNvPr id="15" name="矢印: 右 14">
            <a:extLst>
              <a:ext uri="{FF2B5EF4-FFF2-40B4-BE49-F238E27FC236}">
                <a16:creationId xmlns:a16="http://schemas.microsoft.com/office/drawing/2014/main" id="{17D95C5B-8F6D-6378-C3B8-1848FCAB0770}"/>
              </a:ext>
            </a:extLst>
          </p:cNvPr>
          <p:cNvSpPr/>
          <p:nvPr/>
        </p:nvSpPr>
        <p:spPr>
          <a:xfrm>
            <a:off x="4275252" y="6104673"/>
            <a:ext cx="1437070" cy="164178"/>
          </a:xfrm>
          <a:prstGeom prst="rightArrow">
            <a:avLst/>
          </a:pr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noFill/>
              <a:effectLst/>
              <a:uLnTx/>
              <a:uFillTx/>
              <a:latin typeface="Calibri"/>
              <a:ea typeface="ＭＳ Ｐゴシック" panose="020B0600070205080204" pitchFamily="50" charset="-128"/>
              <a:cs typeface="+mn-cs"/>
            </a:endParaRPr>
          </a:p>
        </p:txBody>
      </p:sp>
      <p:grpSp>
        <p:nvGrpSpPr>
          <p:cNvPr id="24" name="グループ化 23">
            <a:extLst>
              <a:ext uri="{FF2B5EF4-FFF2-40B4-BE49-F238E27FC236}">
                <a16:creationId xmlns:a16="http://schemas.microsoft.com/office/drawing/2014/main" id="{0983D594-C3E9-309E-D8B5-8FB45D720282}"/>
              </a:ext>
            </a:extLst>
          </p:cNvPr>
          <p:cNvGrpSpPr/>
          <p:nvPr/>
        </p:nvGrpSpPr>
        <p:grpSpPr>
          <a:xfrm>
            <a:off x="1073880" y="5603424"/>
            <a:ext cx="1569885" cy="1314119"/>
            <a:chOff x="868320" y="5445703"/>
            <a:chExt cx="1569885" cy="1314119"/>
          </a:xfrm>
        </p:grpSpPr>
        <p:pic>
          <p:nvPicPr>
            <p:cNvPr id="1032" name="Picture 8" descr="車を後ろに誘導する人のイラスト">
              <a:extLst>
                <a:ext uri="{FF2B5EF4-FFF2-40B4-BE49-F238E27FC236}">
                  <a16:creationId xmlns:a16="http://schemas.microsoft.com/office/drawing/2014/main" id="{44395A67-2173-CEFD-0FCF-665CAA0B92C8}"/>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l="802" t="17007" r="18072" b="-17007"/>
            <a:stretch/>
          </p:blipFill>
          <p:spPr bwMode="auto">
            <a:xfrm flipH="1">
              <a:off x="1140914" y="5584983"/>
              <a:ext cx="1297291" cy="1174839"/>
            </a:xfrm>
            <a:prstGeom prst="rect">
              <a:avLst/>
            </a:prstGeom>
            <a:noFill/>
            <a:extLst>
              <a:ext uri="{909E8E84-426E-40DD-AFC4-6F175D3DCCD1}">
                <a14:hiddenFill xmlns:a14="http://schemas.microsoft.com/office/drawing/2010/main">
                  <a:solidFill>
                    <a:srgbClr val="FFFFFF"/>
                  </a:solidFill>
                </a14:hiddenFill>
              </a:ext>
            </a:extLst>
          </p:spPr>
        </p:pic>
        <p:sp>
          <p:nvSpPr>
            <p:cNvPr id="23" name="正方形/長方形 22">
              <a:extLst>
                <a:ext uri="{FF2B5EF4-FFF2-40B4-BE49-F238E27FC236}">
                  <a16:creationId xmlns:a16="http://schemas.microsoft.com/office/drawing/2014/main" id="{E3CA16B6-9201-4B69-9419-2FB6EA7E1086}"/>
                </a:ext>
              </a:extLst>
            </p:cNvPr>
            <p:cNvSpPr/>
            <p:nvPr/>
          </p:nvSpPr>
          <p:spPr>
            <a:xfrm>
              <a:off x="868320" y="5445703"/>
              <a:ext cx="379455" cy="47421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pic>
        <p:nvPicPr>
          <p:cNvPr id="1030" name="Picture 6" descr="訪問診療のイラスト「お医者さん」">
            <a:extLst>
              <a:ext uri="{FF2B5EF4-FFF2-40B4-BE49-F238E27FC236}">
                <a16:creationId xmlns:a16="http://schemas.microsoft.com/office/drawing/2014/main" id="{88695927-EA33-E791-FFE4-E3B5F490480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flipH="1">
            <a:off x="2566262" y="5459860"/>
            <a:ext cx="1001551" cy="1174839"/>
          </a:xfrm>
          <a:prstGeom prst="rect">
            <a:avLst/>
          </a:prstGeom>
          <a:noFill/>
          <a:extLst>
            <a:ext uri="{909E8E84-426E-40DD-AFC4-6F175D3DCCD1}">
              <a14:hiddenFill xmlns:a14="http://schemas.microsoft.com/office/drawing/2010/main">
                <a:solidFill>
                  <a:srgbClr val="FFFFFF"/>
                </a:solidFill>
              </a14:hiddenFill>
            </a:ext>
          </a:extLst>
        </p:spPr>
      </p:pic>
      <p:sp>
        <p:nvSpPr>
          <p:cNvPr id="6" name="スライド番号プレースホルダー 2">
            <a:extLst>
              <a:ext uri="{FF2B5EF4-FFF2-40B4-BE49-F238E27FC236}">
                <a16:creationId xmlns:a16="http://schemas.microsoft.com/office/drawing/2014/main" id="{AE179CE9-5B39-7187-26B7-EE671C816B5D}"/>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470811985"/>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医療的ケア児（者）に対する入院前支援の評価の新設</a:t>
            </a:r>
            <a:endParaRPr kumimoji="1" lang="ja-JP" altLang="en-US" b="1">
              <a:latin typeface="メイリオ" panose="020B0604030504040204" pitchFamily="50" charset="-128"/>
              <a:ea typeface="メイリオ" panose="020B0604030504040204" pitchFamily="50" charset="-128"/>
            </a:endParaRPr>
          </a:p>
        </p:txBody>
      </p:sp>
      <p:sp>
        <p:nvSpPr>
          <p:cNvPr id="20" name="スライド番号プレースホルダ 29">
            <a:extLst>
              <a:ext uri="{FF2B5EF4-FFF2-40B4-BE49-F238E27FC236}">
                <a16:creationId xmlns:a16="http://schemas.microsoft.com/office/drawing/2014/main" id="{4CCF8109-61FA-0445-E8CD-5E3216CABDE6}"/>
              </a:ext>
            </a:extLst>
          </p:cNvPr>
          <p:cNvSpPr txBox="1">
            <a:spLocks/>
          </p:cNvSpPr>
          <p:nvPr/>
        </p:nvSpPr>
        <p:spPr>
          <a:xfrm>
            <a:off x="7474532" y="6469221"/>
            <a:ext cx="2311400" cy="365125"/>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0B2F95FF-E40F-416C-A809-4854A63BB9D8}" type="slidenum">
              <a:rPr kumimoji="1" lang="ja-JP" altLang="en-US" sz="1600" b="1"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359</a:t>
            </a:fld>
            <a:endParaRPr kumimoji="1" lang="ja-JP" altLang="en-US" sz="16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3" name="テキスト ボックス 2">
            <a:extLst>
              <a:ext uri="{FF2B5EF4-FFF2-40B4-BE49-F238E27FC236}">
                <a16:creationId xmlns:a16="http://schemas.microsoft.com/office/drawing/2014/main" id="{8529D2A6-C7D4-C724-9290-30AE0DF7238B}"/>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－４－２　小児医療、周産期医療の充実－⑦</a:t>
            </a:r>
          </a:p>
        </p:txBody>
      </p:sp>
      <p:sp>
        <p:nvSpPr>
          <p:cNvPr id="4" name="正方形/長方形 3">
            <a:extLst>
              <a:ext uri="{FF2B5EF4-FFF2-40B4-BE49-F238E27FC236}">
                <a16:creationId xmlns:a16="http://schemas.microsoft.com/office/drawing/2014/main" id="{7C6FE945-33DD-2679-3987-D4FCC63E8821}"/>
              </a:ext>
            </a:extLst>
          </p:cNvPr>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医療的ケア児（者）が入院する際の在宅からの連続的なケアを確保する観点から、事前に自宅等を訪問し、患者の状態や人工呼吸器の設定等のケア状態の把握を行った場合について、新たな評価を行う。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医療的ケア児（者）入院前支援加算</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医療的ケア判定スコア</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16</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点以上の医療的ケア児（者）</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69875" marR="0" lvl="0" indent="-269875"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注１ 別に厚生労働大臣が定める施設基準に適合しているものとして地方厚生局長等に届け出た保険医療機関において、当該保険医療機関の医師又は当該医師の指示を受けた看護職員が、入院前に別に厚生労働大臣が定める患者（第１節の入院基本料（特別入院基本料等を含む。）及び第３節の特定入院料のうち、医療的ケア児（者）入院前支援加算を算定できるものを現に算定している患者に限り、当該保険医療機関の入院期間が通算</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上のものを除く。）の患家等を訪問し、患者の状態、療養生活環境及び必要な処置等を確認した上で療養支援計画を策定し、入院前又は入院した日に当該計画書を患者又はその家族等に説明し、文書により提供した場合に、</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保険医療機関ごとに患者１人につき１回に限り</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、入院初日に限り所定点数に加算する。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269875"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２ 別に厚生労働大臣が定める施設基準に適合しているものとして地方厚生局長等に届け出た保険医療機関において、医療的ケア児（者）入院前支援加算を算定すべき入院前支援を</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情報通信機器を用いて行った場合は、所定点数に代えて、</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点を所定点数に加算する。</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３ 区分番号Ａ２４６の注７に掲げる入院時支援加算は別に算定できない。</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（１）</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直近１年間の医療的ケア判定スコア</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16</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点以上の医療的ケア児（者）の入院患者数が</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件以上</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（２）令和７年５月</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日までの間に限り、（１）の基準を満たしているものとする。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5" name="図 4" descr="ダイアグラム が含まれている画像&#10;&#10;自動的に生成された説明">
            <a:extLst>
              <a:ext uri="{FF2B5EF4-FFF2-40B4-BE49-F238E27FC236}">
                <a16:creationId xmlns:a16="http://schemas.microsoft.com/office/drawing/2014/main" id="{6669F297-9FEA-CA08-15C7-CCEF84FEFCF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594600" y="1838425"/>
            <a:ext cx="1452612" cy="1452612"/>
          </a:xfrm>
          <a:prstGeom prst="rect">
            <a:avLst/>
          </a:prstGeom>
        </p:spPr>
      </p:pic>
      <p:sp>
        <p:nvSpPr>
          <p:cNvPr id="13" name="正方形/長方形 12">
            <a:extLst>
              <a:ext uri="{FF2B5EF4-FFF2-40B4-BE49-F238E27FC236}">
                <a16:creationId xmlns:a16="http://schemas.microsoft.com/office/drawing/2014/main" id="{EFD270B0-64C8-6A56-CABA-B433A5E7750D}"/>
              </a:ext>
            </a:extLst>
          </p:cNvPr>
          <p:cNvSpPr/>
          <p:nvPr/>
        </p:nvSpPr>
        <p:spPr>
          <a:xfrm>
            <a:off x="311928" y="838565"/>
            <a:ext cx="5423854" cy="345407"/>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医療的ケア児（者）に対する入院前支援の評価の新設</a:t>
            </a:r>
          </a:p>
        </p:txBody>
      </p:sp>
    </p:spTree>
    <p:extLst>
      <p:ext uri="{BB962C8B-B14F-4D97-AF65-F5344CB8AC3E}">
        <p14:creationId xmlns:p14="http://schemas.microsoft.com/office/powerpoint/2010/main" val="128004038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Rectangle 2"/>
          <p:cNvSpPr>
            <a:spLocks noGrp="1" noChangeArrowheads="1"/>
          </p:cNvSpPr>
          <p:nvPr>
            <p:ph type="ctrTitle"/>
          </p:nvPr>
        </p:nvSpPr>
        <p:spPr>
          <a:xfrm>
            <a:off x="310725" y="10325"/>
            <a:ext cx="6328833" cy="504825"/>
          </a:xfrm>
        </p:spPr>
        <p:txBody>
          <a:bodyPr>
            <a:normAutofit/>
          </a:bodyPr>
          <a:lstStyle/>
          <a:p>
            <a:pPr algn="l" eaLnBrk="1" hangingPunct="1">
              <a:defRPr/>
            </a:pPr>
            <a:r>
              <a:rPr lang="ja-JP" altLang="en-US" sz="2000" dirty="0">
                <a:ea typeface="HG創英角ｺﾞｼｯｸUB" pitchFamily="49" charset="-128"/>
              </a:rPr>
              <a:t>令和６年度診療報酬改定の基本方針</a:t>
            </a:r>
            <a:endParaRPr lang="ja-JP" altLang="en-US" sz="2000" dirty="0">
              <a:latin typeface="+mj-ea"/>
            </a:endParaRPr>
          </a:p>
        </p:txBody>
      </p:sp>
      <p:sp>
        <p:nvSpPr>
          <p:cNvPr id="178179" name="Rectangle 4"/>
          <p:cNvSpPr>
            <a:spLocks noChangeArrowheads="1"/>
          </p:cNvSpPr>
          <p:nvPr/>
        </p:nvSpPr>
        <p:spPr bwMode="auto">
          <a:xfrm>
            <a:off x="340537" y="505304"/>
            <a:ext cx="3460336" cy="354008"/>
          </a:xfrm>
          <a:prstGeom prst="rect">
            <a:avLst/>
          </a:prstGeom>
          <a:solidFill>
            <a:srgbClr val="FFFF00">
              <a:alpha val="45097"/>
            </a:srgbClr>
          </a:solidFill>
          <a:ln w="9525">
            <a:solidFill>
              <a:srgbClr val="000000"/>
            </a:solidFill>
            <a:miter lim="800000"/>
            <a:headEnd/>
            <a:tailEnd/>
          </a:ln>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rPr>
              <a:t>１．改定に当たっての基本認識①</a:t>
            </a:r>
            <a:endParaRPr kumimoji="1" lang="en-US" altLang="ja-JP"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endParaRPr>
          </a:p>
        </p:txBody>
      </p:sp>
      <p:sp>
        <p:nvSpPr>
          <p:cNvPr id="7" name="Rectangle 4"/>
          <p:cNvSpPr>
            <a:spLocks noChangeArrowheads="1"/>
          </p:cNvSpPr>
          <p:nvPr/>
        </p:nvSpPr>
        <p:spPr bwMode="auto">
          <a:xfrm>
            <a:off x="340535" y="875471"/>
            <a:ext cx="9360827" cy="1869743"/>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ts val="2000"/>
              </a:lnSpc>
              <a:spcBef>
                <a:spcPct val="0"/>
              </a:spcBef>
              <a:spcAft>
                <a:spcPct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（物価高騰・賃金上昇、経営の状況、人材確保の必要性、患者負担・保険料負担の影響を踏まえた対応）</a:t>
            </a:r>
          </a:p>
          <a:p>
            <a:pPr marL="0" marR="0" lvl="0" indent="0" algn="l" defTabSz="914400" rtl="0" eaLnBrk="1" fontAlgn="base" latinLnBrk="0" hangingPunct="1">
              <a:lnSpc>
                <a:spcPts val="20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現下の食材料費、光熱費をはじめとする物価高騰の状況、</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年ぶりの高水準となる賃上げの状況などといった経済社会情勢は、</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医療分野におけるサービス提供や人材確保にも大きな影響を与えており、患者が必要とする医療が受けられるよう、機動的な対応が</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必要となっている。</a:t>
            </a:r>
          </a:p>
          <a:p>
            <a:pPr marL="0" marR="0" lvl="0" indent="0" algn="l" defTabSz="914400" rtl="0" eaLnBrk="1" fontAlgn="base" latinLnBrk="0" hangingPunct="1">
              <a:lnSpc>
                <a:spcPts val="20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令和６年度診療報酬改定では、デフレ完全脱却のための総合経済対策（令和５年 </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月２日閣議決定）を踏まえつつ、物価高騰・</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賃金上昇、経営の状況、支え手が減少する中での人材確保の必要性、患者負担・保険料負担への影響を踏まえ、患者が必要なサービ</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スが受けられるよう、必要な対応</a:t>
            </a:r>
            <a:r>
              <a:rPr kumimoji="0"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を行う。</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8183" name="Rectangle 2"/>
          <p:cNvSpPr>
            <a:spLocks noChangeArrowheads="1"/>
          </p:cNvSpPr>
          <p:nvPr/>
        </p:nvSpPr>
        <p:spPr bwMode="auto">
          <a:xfrm>
            <a:off x="4383691" y="185625"/>
            <a:ext cx="5350724"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［令和５年１２月１１日 社会保障審議会</a:t>
            </a:r>
            <a:r>
              <a:rPr kumimoji="0" lang="ja-JP" altLang="en-US" sz="1400" b="0" i="0" u="none" strike="noStrike" kern="0" cap="none" spc="0" normalizeH="0" baseline="0" noProof="0" dirty="0">
                <a:ln>
                  <a:noFill/>
                </a:ln>
                <a:solidFill>
                  <a:prstClr val="black"/>
                </a:solidFill>
                <a:effectLst/>
                <a:uLnTx/>
                <a:uFillTx/>
                <a:latin typeface="Calibri" panose="020F0502020204030204"/>
                <a:ea typeface="ＭＳ Ｐゴシック"/>
                <a:cs typeface="+mn-cs"/>
              </a:rPr>
              <a:t>（医療保険部会・医療部会） </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a:t>
            </a:r>
          </a:p>
        </p:txBody>
      </p:sp>
      <p:sp>
        <p:nvSpPr>
          <p:cNvPr id="9" name="スライド番号プレースホルダー 2"/>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8" name="Rectangle 4">
            <a:extLst>
              <a:ext uri="{FF2B5EF4-FFF2-40B4-BE49-F238E27FC236}">
                <a16:creationId xmlns:a16="http://schemas.microsoft.com/office/drawing/2014/main" id="{4AC206EA-A6AD-4C59-9F88-7544458503BB}"/>
              </a:ext>
            </a:extLst>
          </p:cNvPr>
          <p:cNvSpPr>
            <a:spLocks noChangeArrowheads="1"/>
          </p:cNvSpPr>
          <p:nvPr/>
        </p:nvSpPr>
        <p:spPr bwMode="auto">
          <a:xfrm>
            <a:off x="340535" y="2832539"/>
            <a:ext cx="9360827" cy="3665106"/>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ts val="2000"/>
              </a:lnSpc>
              <a:spcBef>
                <a:spcPct val="0"/>
              </a:spcBef>
              <a:spcAft>
                <a:spcPct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（全世代型社会保障の実現や、医療・介護・障害福祉サービスの連携強化、新興感染症等への対応など医療を取り巻く課題への対応）</a:t>
            </a:r>
          </a:p>
          <a:p>
            <a:pPr marL="0" marR="0" lvl="0" indent="0" algn="l" defTabSz="914400" rtl="0" eaLnBrk="1" fontAlgn="base" latinLnBrk="0" hangingPunct="1">
              <a:lnSpc>
                <a:spcPts val="20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我が国は、国民皆保険や優れた保健・医療システムの成果により、世界最高水準の平均寿命を達成してきた。今後は、</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75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歳以上</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人口の増加と生産年齢人口の減少という人口構造の変化が加速することとなるが、このような中、社会の活力を維持・向上していく</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ためには、健康寿命の延伸により高齢者をはじめとする意欲のある方々が役割を持ち活躍のできる社会を実現するとともに「全世代</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型社会保障」を構築することが急務の課題である。</a:t>
            </a:r>
          </a:p>
          <a:p>
            <a:pPr marL="0" marR="0" lvl="0" indent="0" algn="l" defTabSz="914400" rtl="0" eaLnBrk="1" fontAlgn="base" latinLnBrk="0" hangingPunct="1">
              <a:lnSpc>
                <a:spcPts val="20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令和６年度の改定は、６年に一度の診療報酬、介護報酬及び障害福祉サービス等報酬の同時改定であり、重要な節目となる。いわ</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ゆる団塊の世代が全て </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75</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歳以上の高齢者となる </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2025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年だけでなく、ポスト </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2025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年のあるべき医療・介護の提供体制を見据え、</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医療と介護の役割分担と切れ目のない連携をに進め、医療・介護の複合ニーズを有する者が、必要なときに「治し、支える」医療や</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個別ニーズに寄り添った介護を地域で完結して受けられるようにする社会を目指すことが重要である。あわせて、医療と障害福祉</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サービスの連携も重要である。</a:t>
            </a:r>
          </a:p>
          <a:p>
            <a:pPr marL="0" marR="0" lvl="0" indent="0" algn="l" defTabSz="914400" rtl="0" eaLnBrk="1" fontAlgn="base" latinLnBrk="0" hangingPunct="1">
              <a:lnSpc>
                <a:spcPts val="20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加えて、今般の感染症対応により浮き彫りとなった課題にも対応し、新興感染症等に対応できる医療提供体制を構築することをは</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じめとして、引き続き、必要な医師等の確保も含めて質の高い効率的・効果的な医療提供体制の構築に向けた取組を、地域の実情に</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応じて着実に進める必要がある。</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4233041276"/>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正方形/長方形 4">
            <a:extLst>
              <a:ext uri="{FF2B5EF4-FFF2-40B4-BE49-F238E27FC236}">
                <a16:creationId xmlns:a16="http://schemas.microsoft.com/office/drawing/2014/main" id="{0B82F483-7B21-7C1C-72E4-4038979FADDF}"/>
              </a:ext>
            </a:extLst>
          </p:cNvPr>
          <p:cNvSpPr/>
          <p:nvPr/>
        </p:nvSpPr>
        <p:spPr>
          <a:xfrm>
            <a:off x="188119" y="979470"/>
            <a:ext cx="9529762" cy="573596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入退院支援加算の対象となる「退院困難な要因を有している患者」に、特別なコミュニケーション支援を要する者及び強度行動障害の状態の者を追加する。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入退院支援加算１・２の見直しについて②</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生活に配慮した医療の推進など地域包括ケアシステムの深化・推進のための取組－⑧</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5097221" y="1710568"/>
            <a:ext cx="4572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5097221" y="2073876"/>
            <a:ext cx="4572000" cy="4570762"/>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入退院支援加算１及び２</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退院困難な要因</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悪性腫瘍、認知症又は誤嚥性肺炎等の急性呼吸器感染症のいずれかであること</a:t>
            </a:r>
            <a:endParaRPr kumimoji="0"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緊急入院であること </a:t>
            </a:r>
            <a:endParaRPr kumimoji="0"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ウ　要介護状態であるとの疑いがあるが要介護認定が未申請であること</a:t>
            </a:r>
            <a:r>
              <a:rPr kumimoji="0"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又は要支援状態であるとの疑いがあるが要支援認定が未申請であること</a:t>
            </a:r>
            <a:endParaRPr kumimoji="0"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0"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エ</a:t>
            </a:r>
            <a:r>
              <a:rPr kumimoji="0"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0"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コミュニケーションに特別な技術が必要な障害を有する者</a:t>
            </a:r>
            <a:endParaRPr kumimoji="0"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0"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オ</a:t>
            </a:r>
            <a:r>
              <a:rPr kumimoji="0"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0"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強度行動障害の状態の者</a:t>
            </a:r>
            <a:endParaRPr kumimoji="0"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カ　家族又は同居者から虐待を受けている又はその疑いがあること </a:t>
            </a:r>
            <a:endParaRPr kumimoji="0"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キ　生活困窮者であること </a:t>
            </a:r>
            <a:endParaRPr kumimoji="0"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ク　入院前に比べＡＤＬが低下し、退院後の生活様式の再編が必要であること（必要と推測されること。） </a:t>
            </a:r>
            <a:endParaRPr kumimoji="0"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ケ　排泄に介助を要すること </a:t>
            </a:r>
            <a:endParaRPr kumimoji="0"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コ　同居者の有無に関わらず、必要な養育又は介護を十分に提供できる状況にないこと </a:t>
            </a:r>
            <a:endParaRPr kumimoji="0"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サ　退院後に医療処置（胃瘻等の経管栄養法を含む。）が必要なこと </a:t>
            </a:r>
            <a:endParaRPr kumimoji="0"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シ　入退院を繰り返していること </a:t>
            </a:r>
            <a:endParaRPr kumimoji="0"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ス　入院治療を行っても長期的な低栄養状態となることが見込まれること </a:t>
            </a:r>
            <a:endParaRPr kumimoji="0"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セ　家族に対する介助や介護等を日常的に行っている児童等であること </a:t>
            </a:r>
            <a:endParaRPr kumimoji="0"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ソ　児童等の家族から、介助や介護等を日常的に受けていること </a:t>
            </a:r>
            <a:endParaRPr kumimoji="0"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タ　その他患者の状況から判断してアから</a:t>
            </a:r>
            <a:r>
              <a:rPr kumimoji="0"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ソ</a:t>
            </a:r>
            <a:r>
              <a:rPr kumimoji="0"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までに準ずると認められる場合</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右矢印 89">
            <a:extLst>
              <a:ext uri="{FF2B5EF4-FFF2-40B4-BE49-F238E27FC236}">
                <a16:creationId xmlns:a16="http://schemas.microsoft.com/office/drawing/2014/main" id="{2C7478A4-04E8-A454-E553-73FC150DCF79}"/>
              </a:ext>
            </a:extLst>
          </p:cNvPr>
          <p:cNvSpPr/>
          <p:nvPr/>
        </p:nvSpPr>
        <p:spPr>
          <a:xfrm>
            <a:off x="4859955" y="3162515"/>
            <a:ext cx="185947"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245140" y="1710568"/>
            <a:ext cx="4572000"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245139" y="2073876"/>
            <a:ext cx="4571999" cy="4570763"/>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入退院支援加算１及び２</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退院困難な要因</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悪性腫瘍、認知症又は誤嚥性肺炎等の急性呼吸器感染症のいずれかであること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緊急入院であること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ウ　要介護状態であるとの疑いがあるが要介護認定が未申請であること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エ　家族又は同居者から虐待を受けている又はその疑いがあること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オ　生活困窮者であること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カ　入院前に比べＡＤＬが低下し、退院後の生活様式の再編が必要であること（必要と推測されること。）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キ　排泄に介助を要すること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ク　同居者の有無に関わらず、必要な養育又は介護を十分に提供できる状況にないこと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ケ　退院後に医療処置（胃瘻等の経管栄養法を含む。）が必要なこと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コ　入退院を繰り返していること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サ　入院治療を行っても長期的な低栄養状態となることが見込まれること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シ　家族に対する介助や介護等を日常的に行っている児童等であること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ス　児童等の家族から、介助や介護等を日常的に受けていること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セ　その他患者の状況から判断してアからスまでに準ずると認められる場合</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正方形/長方形 5">
            <a:extLst>
              <a:ext uri="{FF2B5EF4-FFF2-40B4-BE49-F238E27FC236}">
                <a16:creationId xmlns:a16="http://schemas.microsoft.com/office/drawing/2014/main" id="{5B297984-350B-3039-8539-A207A9736388}"/>
              </a:ext>
            </a:extLst>
          </p:cNvPr>
          <p:cNvSpPr/>
          <p:nvPr/>
        </p:nvSpPr>
        <p:spPr>
          <a:xfrm>
            <a:off x="311927" y="786591"/>
            <a:ext cx="329651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入退院支援加算の対象の見直し</a:t>
            </a:r>
          </a:p>
        </p:txBody>
      </p:sp>
      <p:sp>
        <p:nvSpPr>
          <p:cNvPr id="3" name="スライド番号プレースホルダー 2">
            <a:extLst>
              <a:ext uri="{FF2B5EF4-FFF2-40B4-BE49-F238E27FC236}">
                <a16:creationId xmlns:a16="http://schemas.microsoft.com/office/drawing/2014/main" id="{E61FB553-D58C-F08D-8C9B-66D5AB9A0A7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360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894773867"/>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正方形/長方形 4">
            <a:extLst>
              <a:ext uri="{FF2B5EF4-FFF2-40B4-BE49-F238E27FC236}">
                <a16:creationId xmlns:a16="http://schemas.microsoft.com/office/drawing/2014/main" id="{0B82F483-7B21-7C1C-72E4-4038979FADDF}"/>
              </a:ext>
            </a:extLst>
          </p:cNvPr>
          <p:cNvSpPr/>
          <p:nvPr/>
        </p:nvSpPr>
        <p:spPr>
          <a:xfrm>
            <a:off x="188119" y="979471"/>
            <a:ext cx="9529762" cy="353156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特別なコミュニケーション支援を要する者及び強度行動障害の状態の者に対し、入院前に医療機関と本人・家族等や障害福祉サービス事業所等とで事前調整を行うことの評価を新設する。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入院事前調整加算</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200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dirty="0">
              <a:ln>
                <a:noFill/>
              </a:ln>
              <a:solidFill>
                <a:prstClr val="black"/>
              </a:solidFill>
              <a:effectLst/>
              <a:highlight>
                <a:srgbClr val="FFFF00"/>
              </a:highligh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44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別に厚生労働大臣が定める患者に対して、入院前に患者及びその家族等並びに当該患者の在宅での生活を支援する障害福祉サービス事業者等と事前に入院中の支援に必要な調整を行った場合に、所定点数に加算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44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該加算を算定するに当たっては、コミュニケーションに特別な技術が必要な障害を有する者又は強度行動障害の状態の者であって入院の決まったものについて、当該患者の特性を踏まえた入院中の治療や入院生活に係る支援が行えるよう、当該患者、その家族等及び当該患者の在宅における生活を支援する障害福祉サービス事業者等から事前に情報提供を受け、その内容を踏まえ、入院中の看護等に係る療養支援の計画を立て、患者及び入院予定先の病棟職員と共有した場合に算定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44000" marR="0" lvl="0" indent="-45720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44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入院事前調整加算に規定する厚生労働大臣が定める患者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44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コミュニケーションにつき特別な支援を要する者又は強度行動障害を有する者であること。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44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入退院支援加算を算定する患者であること。</a:t>
            </a: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入退院支援加算１・２の見直しについて③</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生活に配慮した医療の推進など地域包括ケアシステムの深化・推進のための取組－⑧</a:t>
            </a:r>
          </a:p>
        </p:txBody>
      </p:sp>
      <p:sp>
        <p:nvSpPr>
          <p:cNvPr id="6" name="正方形/長方形 5">
            <a:extLst>
              <a:ext uri="{FF2B5EF4-FFF2-40B4-BE49-F238E27FC236}">
                <a16:creationId xmlns:a16="http://schemas.microsoft.com/office/drawing/2014/main" id="{5B297984-350B-3039-8539-A207A9736388}"/>
              </a:ext>
            </a:extLst>
          </p:cNvPr>
          <p:cNvSpPr/>
          <p:nvPr/>
        </p:nvSpPr>
        <p:spPr>
          <a:xfrm>
            <a:off x="311926" y="786591"/>
            <a:ext cx="784884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入院前の医療機関と本人・家族等や障害福祉サービス事業者等との事前調整の評価</a:t>
            </a:r>
          </a:p>
        </p:txBody>
      </p:sp>
      <p:sp>
        <p:nvSpPr>
          <p:cNvPr id="3" name="スライド番号プレースホルダー 2">
            <a:extLst>
              <a:ext uri="{FF2B5EF4-FFF2-40B4-BE49-F238E27FC236}">
                <a16:creationId xmlns:a16="http://schemas.microsoft.com/office/drawing/2014/main" id="{DFF2709E-175E-F99F-30FC-7E61FF11F32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361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835219674"/>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有床診療所における医療・介護・障害連携の推進</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地域包括ケアシステムにおける有床診療所の機能を踏まえ、有床診療所が医療・介護・障害サービス等における連携を推進するために、介護連携加算の名称と要件を見直す。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476807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有床診療所における医療・介護・障害連携の推進</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生活に配慮した医療の推進など地域包括ケアシステムの深化・推進のための取組－⑭　</a:t>
            </a:r>
          </a:p>
        </p:txBody>
      </p:sp>
      <p:sp>
        <p:nvSpPr>
          <p:cNvPr id="88" name="正方形/長方形 87"/>
          <p:cNvSpPr/>
          <p:nvPr/>
        </p:nvSpPr>
        <p:spPr>
          <a:xfrm>
            <a:off x="5079999" y="1839381"/>
            <a:ext cx="4481512" cy="243145"/>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080000" y="2127994"/>
            <a:ext cx="4481512" cy="2027381"/>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有床診療所入院基本料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１から３までを算定する診療所である保険医療機関であって、別に厚生労働大臣が定める施設基準を満たすものに入院している患者のうち、介護保険法施行令（平成</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年政令第</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412</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号）第２条各号に規定する疾病を有する</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歳以上</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65</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歳未満のもの若しくは</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65</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歳以上のもの</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又は重度の肢体不自由児（者）</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については、当該基準に係る区分に従い、入院日から起算して</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日以降</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日までの期間に限り、次に掲げる点数をそれぞれ１日につき所定点数に加算する。</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介護</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障害</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連携加算１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192</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ロ　介護</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障害</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連携加算２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38</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635710" y="2694838"/>
            <a:ext cx="396664" cy="893692"/>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1927" y="1839381"/>
            <a:ext cx="4244409" cy="243145"/>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127994"/>
            <a:ext cx="4244410" cy="2027381"/>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有床診療所入院基本料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１から３までを算定する診療所である保険医療機関であって、別に厚生労働大臣が定める施設基準を満たすものに入院している患者のうち、介護保険法施行令（平成</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年政令第</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412</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号）第２条各号に規定する疾病を有する</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歳以上</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65</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歳未満のもの若しくは</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65</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歳以上のものについては、当該基準に係る区分に従い、入院日から起算して</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日以降</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日までの期間に限り、次に掲げる点数をそれぞれ１日につき所定点数に加算する。</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介護連携加算１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192</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ロ　介護連携加算２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38</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AC9A0F56-22D3-C1F7-D0BE-A5C579E1D1D0}"/>
              </a:ext>
            </a:extLst>
          </p:cNvPr>
          <p:cNvSpPr/>
          <p:nvPr/>
        </p:nvSpPr>
        <p:spPr>
          <a:xfrm>
            <a:off x="311929" y="4602680"/>
            <a:ext cx="9249582" cy="1874324"/>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有床診療所入院基本料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　</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22</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有床診療所入院基本料の「注</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」に規定する介護</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障害</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連携加算１の施設基準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次の施設基準を全て満たしていること。</a:t>
            </a:r>
          </a:p>
          <a:p>
            <a:pPr marL="360363" marR="0" lvl="0" indent="-268288"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（略）</a:t>
            </a:r>
          </a:p>
          <a:p>
            <a:pPr marL="360363" marR="0" lvl="0" indent="-268288"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次のいずれかを満たすこと。</a:t>
            </a:r>
          </a:p>
          <a:p>
            <a:pPr marL="360363" marR="0" lvl="0" indent="-184150"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ア</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５の</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のイの</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を満たしていること。</a:t>
            </a:r>
          </a:p>
          <a:p>
            <a:pPr marL="360363" marR="0" lvl="0" indent="-184150"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過去１年間に、</a:t>
            </a:r>
            <a:r>
              <a:rPr kumimoji="1" lang="ja-JP" altLang="en-US" sz="105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介護保険法に規定する</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訪問リハビリテーション又は介護予防訪問リハビリテーションを提供した実績があること。</a:t>
            </a:r>
          </a:p>
          <a:p>
            <a:pPr marL="360363" marR="0" lvl="0" indent="-184150"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ウ</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過去１年間に、</a:t>
            </a:r>
            <a:r>
              <a:rPr kumimoji="1" lang="ja-JP" altLang="en-US" sz="105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「Ｃ００９」に掲げる</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在宅患者訪問栄養食事指導料又は</a:t>
            </a:r>
            <a:r>
              <a:rPr kumimoji="1" lang="ja-JP" altLang="en-US" sz="105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介護保険法に規定する</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居宅療養管理指導（管理栄養士により行われるものに限る。）若しくは介護予防居宅療養管理指導（管理栄養士により行われるものに限る。）を提供した実績があること。</a:t>
            </a:r>
          </a:p>
          <a:p>
            <a:pPr marL="360363" marR="0" lvl="0" indent="-184150"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エ</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過去１年間に、障害者の日常生活及び社会生活を総合的に支援するための法律第５条第８項に規定する指定短期入所を提供した実績があること。</a:t>
            </a:r>
          </a:p>
        </p:txBody>
      </p:sp>
      <p:sp>
        <p:nvSpPr>
          <p:cNvPr id="5" name="正方形/長方形 4">
            <a:extLst>
              <a:ext uri="{FF2B5EF4-FFF2-40B4-BE49-F238E27FC236}">
                <a16:creationId xmlns:a16="http://schemas.microsoft.com/office/drawing/2014/main" id="{496CF2C8-9A3D-EEB5-5201-189AE38F67E1}"/>
              </a:ext>
            </a:extLst>
          </p:cNvPr>
          <p:cNvSpPr/>
          <p:nvPr/>
        </p:nvSpPr>
        <p:spPr>
          <a:xfrm>
            <a:off x="311927" y="4295090"/>
            <a:ext cx="9249582" cy="243145"/>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7" name="テキスト ボックス 6">
            <a:extLst>
              <a:ext uri="{FF2B5EF4-FFF2-40B4-BE49-F238E27FC236}">
                <a16:creationId xmlns:a16="http://schemas.microsoft.com/office/drawing/2014/main" id="{4AB699B8-1330-5909-C2D9-1681BF28C3EA}"/>
              </a:ext>
            </a:extLst>
          </p:cNvPr>
          <p:cNvSpPr txBox="1"/>
          <p:nvPr/>
        </p:nvSpPr>
        <p:spPr>
          <a:xfrm>
            <a:off x="6258791" y="6565344"/>
            <a:ext cx="2802082" cy="26161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介護障害連携加算２についても同様。</a:t>
            </a:r>
            <a:endParaRPr kumimoji="0" lang="ja-JP" altLang="en-US" sz="105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6" name="スライド番号プレースホルダー 2">
            <a:extLst>
              <a:ext uri="{FF2B5EF4-FFF2-40B4-BE49-F238E27FC236}">
                <a16:creationId xmlns:a16="http://schemas.microsoft.com/office/drawing/2014/main" id="{9DF36722-EA25-621B-D6C3-34ABEE6D64F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362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167319323"/>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就労支援に係る医療機関と障害福祉サービスの連携の推進</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760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精神障害の特性を踏まえ医療機関と障害福祉サービスとの連携を推進する観点から、診療情報提供料（</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）の注４に規定する情報提供先に、就労選択支援事業所を追加する。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6117747" cy="396000"/>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就労支援に係る医療機関と障害福祉サービスの連携の推進</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生活に配慮した医療の推進など地域包括ケアシステムの深化・推進のための取組ー⑦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8" name="正方形/長方形 87"/>
          <p:cNvSpPr/>
          <p:nvPr/>
        </p:nvSpPr>
        <p:spPr>
          <a:xfrm>
            <a:off x="5215577" y="1829257"/>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3" y="2192566"/>
            <a:ext cx="4320000" cy="312487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診療情報提供料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182563" marR="0" lvl="0" indent="-182563"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４」については、精神障害者である患者であって、次に掲げる施設に入所している患者又は介護老人保健施設（当該保険医療機関と同一の敷地内にある介護老人保健施設その他これに準ずる介護老人保健施設を除く。「注５」において同じ。）に入所している患者の診療を行っている保険医療機関が、診療の結果に基づき、患者の同意を得て、当該患者が入所しているこれらの施設に対して文書で診療情報を提供した場合に算定する。</a:t>
            </a:r>
          </a:p>
          <a:p>
            <a:pPr marL="355600" marR="0" lvl="0" indent="-17303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ア～ウ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17303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エ</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障害者総合支援法第５条第</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13</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項に規定する就労選択支援を行う事業所</a:t>
            </a:r>
          </a:p>
          <a:p>
            <a:pPr marL="355600" marR="0" lvl="0" indent="-17303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オ</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障害者総合支援法第５条</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第</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14</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項</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に規定する就労移行支援を行う事業所</a:t>
            </a:r>
          </a:p>
          <a:p>
            <a:pPr marL="355600" marR="0" lvl="0" indent="-17303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カ</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障害者総合支援法第５条</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第</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15</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項</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に規定する就労継続支援を行う事業所</a:t>
            </a:r>
          </a:p>
          <a:p>
            <a:pPr marL="355600" marR="0" lvl="0" indent="-17303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キ</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障害者総合支援法第５条</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第</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29</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項</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に規定する福祉ホーム</a:t>
            </a:r>
          </a:p>
        </p:txBody>
      </p:sp>
      <p:sp>
        <p:nvSpPr>
          <p:cNvPr id="90" name="右矢印 89"/>
          <p:cNvSpPr/>
          <p:nvPr/>
        </p:nvSpPr>
        <p:spPr>
          <a:xfrm>
            <a:off x="4740963" y="338840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30" y="1829257"/>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9" y="2192565"/>
            <a:ext cx="4371398" cy="312487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診療情報提供料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182563" marR="0" lvl="0" indent="-182563"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４」については、精神障害者である患者であって、次に掲げる施設に入所している患者又は介護老人保健施設（当該保険医療機関と同一の敷地内にある介護老人保健施設その他これに準ずる介護老人保健施設を除く。「注５」において同じ。）に入所している患者の診療を行っている保険医療機関が、診療の結果に基づき、患者の同意を得て、当該患者が入所しているこれらの施設に対して文書で診療情報を提供した場合に算定する。</a:t>
            </a:r>
          </a:p>
          <a:p>
            <a:pPr marL="355600" marR="0" lvl="0" indent="-17303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ア～ウ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17303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a:t>
            </a:r>
          </a:p>
          <a:p>
            <a:pPr marL="355600" marR="0" lvl="0" indent="-173038" algn="l" defTabSz="914400" rtl="0" eaLnBrk="1" fontAlgn="auto" latinLnBrk="0" hangingPunct="1">
              <a:lnSpc>
                <a:spcPct val="100000"/>
              </a:lnSpc>
              <a:spcBef>
                <a:spcPts val="0"/>
              </a:spcBef>
              <a:spcAft>
                <a:spcPts val="0"/>
              </a:spcAft>
              <a:buClrTx/>
              <a:buSzTx/>
              <a:buFontTx/>
              <a:buNone/>
              <a:tabLst>
                <a:tab pos="87313" algn="l"/>
              </a:tabLst>
              <a:defRPr/>
            </a:pP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17303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エ</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障害者総合支援法第５条</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第</a:t>
            </a:r>
            <a:r>
              <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13</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項</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に規定する就労移行支援を行う事業所</a:t>
            </a:r>
          </a:p>
          <a:p>
            <a:pPr marL="355600" marR="0" lvl="0" indent="-17303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オ</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障害者総合支援法第５条</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第</a:t>
            </a:r>
            <a:r>
              <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項</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に規定する就労継続支援を行う事業所</a:t>
            </a:r>
          </a:p>
          <a:p>
            <a:pPr marL="355600" marR="0" lvl="0" indent="-173038"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カ</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障害者総合支援法第５条</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第</a:t>
            </a:r>
            <a:r>
              <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28</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項</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に規定する福祉ホーム</a:t>
            </a:r>
          </a:p>
        </p:txBody>
      </p:sp>
      <p:sp>
        <p:nvSpPr>
          <p:cNvPr id="6" name="テキスト ボックス 5">
            <a:extLst>
              <a:ext uri="{FF2B5EF4-FFF2-40B4-BE49-F238E27FC236}">
                <a16:creationId xmlns:a16="http://schemas.microsoft.com/office/drawing/2014/main" id="{7956DA8F-024A-49E0-3802-3D6DE44E9999}"/>
              </a:ext>
            </a:extLst>
          </p:cNvPr>
          <p:cNvSpPr txBox="1"/>
          <p:nvPr/>
        </p:nvSpPr>
        <p:spPr>
          <a:xfrm>
            <a:off x="129337" y="5323937"/>
            <a:ext cx="9529762"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）「就労選択支援」について規定する、障害者の日常生活及び社会生活を総合的に支援するための法律等の一部を改正する法律は、令和７年</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月１日施行予定。</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7" name="図 6">
            <a:extLst>
              <a:ext uri="{FF2B5EF4-FFF2-40B4-BE49-F238E27FC236}">
                <a16:creationId xmlns:a16="http://schemas.microsoft.com/office/drawing/2014/main" id="{A671D671-FDBC-C55B-EB93-86022A921D68}"/>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800388" y="5607234"/>
            <a:ext cx="1588423" cy="893487"/>
          </a:xfrm>
          <a:prstGeom prst="rect">
            <a:avLst/>
          </a:prstGeom>
        </p:spPr>
      </p:pic>
      <p:sp>
        <p:nvSpPr>
          <p:cNvPr id="9" name="テキスト ボックス 8">
            <a:extLst>
              <a:ext uri="{FF2B5EF4-FFF2-40B4-BE49-F238E27FC236}">
                <a16:creationId xmlns:a16="http://schemas.microsoft.com/office/drawing/2014/main" id="{9A7B35AB-41DF-BC74-ADB5-689B24857D15}"/>
              </a:ext>
            </a:extLst>
          </p:cNvPr>
          <p:cNvSpPr txBox="1"/>
          <p:nvPr/>
        </p:nvSpPr>
        <p:spPr>
          <a:xfrm>
            <a:off x="7987137" y="5568071"/>
            <a:ext cx="1526326" cy="246221"/>
          </a:xfrm>
          <a:prstGeom prst="rect">
            <a:avLst/>
          </a:prstGeom>
          <a:solidFill>
            <a:schemeClr val="bg1"/>
          </a:solidFill>
          <a:ln>
            <a:solidFill>
              <a:schemeClr val="tx1"/>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就労選択支援事業所等</a:t>
            </a:r>
          </a:p>
        </p:txBody>
      </p:sp>
      <p:sp>
        <p:nvSpPr>
          <p:cNvPr id="10" name="右矢印 9">
            <a:extLst>
              <a:ext uri="{FF2B5EF4-FFF2-40B4-BE49-F238E27FC236}">
                <a16:creationId xmlns:a16="http://schemas.microsoft.com/office/drawing/2014/main" id="{1B9BE2A9-CEE8-8DE7-BDE1-2114B3A2D845}"/>
              </a:ext>
            </a:extLst>
          </p:cNvPr>
          <p:cNvSpPr/>
          <p:nvPr/>
        </p:nvSpPr>
        <p:spPr>
          <a:xfrm>
            <a:off x="4234071" y="5754663"/>
            <a:ext cx="1867724" cy="556819"/>
          </a:xfrm>
          <a:prstGeom prst="rightArrow">
            <a:avLst/>
          </a:prstGeom>
          <a:solidFill>
            <a:srgbClr val="4F81BD"/>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 name="テキスト ボックス 10">
            <a:extLst>
              <a:ext uri="{FF2B5EF4-FFF2-40B4-BE49-F238E27FC236}">
                <a16:creationId xmlns:a16="http://schemas.microsoft.com/office/drawing/2014/main" id="{7B26FBF2-154D-ECDC-3A9A-88E09DFCF707}"/>
              </a:ext>
            </a:extLst>
          </p:cNvPr>
          <p:cNvSpPr txBox="1"/>
          <p:nvPr/>
        </p:nvSpPr>
        <p:spPr>
          <a:xfrm>
            <a:off x="3871165" y="6281170"/>
            <a:ext cx="2625421"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社会復帰の促進に必要な情報を提供</a:t>
            </a:r>
          </a:p>
        </p:txBody>
      </p:sp>
      <p:pic>
        <p:nvPicPr>
          <p:cNvPr id="1026" name="Picture 2" descr="外来の患者さん（若い男性）の問診をする医師のイラスト">
            <a:extLst>
              <a:ext uri="{FF2B5EF4-FFF2-40B4-BE49-F238E27FC236}">
                <a16:creationId xmlns:a16="http://schemas.microsoft.com/office/drawing/2014/main" id="{A6CF6814-35B5-52D2-E9BF-C80D44D30EE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94338" y="5508585"/>
            <a:ext cx="1191888" cy="1191888"/>
          </a:xfrm>
          <a:prstGeom prst="rect">
            <a:avLst/>
          </a:prstGeom>
          <a:noFill/>
          <a:extLst>
            <a:ext uri="{909E8E84-426E-40DD-AFC4-6F175D3DCCD1}">
              <a14:hiddenFill xmlns:a14="http://schemas.microsoft.com/office/drawing/2010/main">
                <a:solidFill>
                  <a:srgbClr val="FFFFFF"/>
                </a:solidFill>
              </a14:hiddenFill>
            </a:ext>
          </a:extLst>
        </p:spPr>
      </p:pic>
      <p:sp>
        <p:nvSpPr>
          <p:cNvPr id="4" name="スライド番号プレースホルダー 2">
            <a:extLst>
              <a:ext uri="{FF2B5EF4-FFF2-40B4-BE49-F238E27FC236}">
                <a16:creationId xmlns:a16="http://schemas.microsoft.com/office/drawing/2014/main" id="{91146C38-88FC-ADD7-F567-54CBCF49FEA5}"/>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363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42515397"/>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012565" y="2382619"/>
            <a:ext cx="8280920" cy="2492990"/>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９</a:t>
            </a: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質の高い訪問診療・訪問看護の確保</a:t>
            </a:r>
            <a:endPar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（１）在宅医療</a:t>
            </a: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（２）訪問看護</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364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839390647"/>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減算記号 8">
            <a:extLst>
              <a:ext uri="{FF2B5EF4-FFF2-40B4-BE49-F238E27FC236}">
                <a16:creationId xmlns:a16="http://schemas.microsoft.com/office/drawing/2014/main" id="{172CDC7F-9CCA-6CEF-42CD-65EB17D19C71}"/>
              </a:ext>
            </a:extLst>
          </p:cNvPr>
          <p:cNvSpPr/>
          <p:nvPr/>
        </p:nvSpPr>
        <p:spPr>
          <a:xfrm>
            <a:off x="2283729" y="1845774"/>
            <a:ext cx="5318448" cy="337955"/>
          </a:xfrm>
          <a:prstGeom prst="mathMinus">
            <a:avLst/>
          </a:prstGeom>
          <a:solidFill>
            <a:schemeClr val="accent4">
              <a:lumMod val="20000"/>
              <a:lumOff val="8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71" name="ドーナツ 101">
            <a:extLst>
              <a:ext uri="{FF2B5EF4-FFF2-40B4-BE49-F238E27FC236}">
                <a16:creationId xmlns:a16="http://schemas.microsoft.com/office/drawing/2014/main" id="{7B854C9F-2A06-25E5-3C28-20AE989B1310}"/>
              </a:ext>
            </a:extLst>
          </p:cNvPr>
          <p:cNvSpPr/>
          <p:nvPr/>
        </p:nvSpPr>
        <p:spPr>
          <a:xfrm>
            <a:off x="818333" y="3339225"/>
            <a:ext cx="8145625" cy="3069972"/>
          </a:xfrm>
          <a:prstGeom prst="donut">
            <a:avLst>
              <a:gd name="adj" fmla="val 12639"/>
            </a:avLst>
          </a:prstGeom>
          <a:gradFill flip="none" rotWithShape="1">
            <a:gsLst>
              <a:gs pos="48000">
                <a:srgbClr val="5E9EFF">
                  <a:alpha val="95000"/>
                </a:srgbClr>
              </a:gs>
              <a:gs pos="39999">
                <a:srgbClr val="85C2FF"/>
              </a:gs>
              <a:gs pos="70000">
                <a:srgbClr val="C4D6EB"/>
              </a:gs>
              <a:gs pos="100000">
                <a:srgbClr val="FFEBFA"/>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ctr" defTabSz="844026" rtl="0" eaLnBrk="1" fontAlgn="auto" latinLnBrk="0" hangingPunct="1">
              <a:lnSpc>
                <a:spcPct val="100000"/>
              </a:lnSpc>
              <a:spcBef>
                <a:spcPts val="0"/>
              </a:spcBef>
              <a:spcAft>
                <a:spcPts val="0"/>
              </a:spcAft>
              <a:buClrTx/>
              <a:buSzTx/>
              <a:buFontTx/>
              <a:buNone/>
              <a:tabLst/>
              <a:defRPr/>
            </a:pPr>
            <a:endParaRPr kumimoji="1" lang="ja-JP" altLang="en-US" sz="1661"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25" name="楕円 124">
            <a:extLst>
              <a:ext uri="{FF2B5EF4-FFF2-40B4-BE49-F238E27FC236}">
                <a16:creationId xmlns:a16="http://schemas.microsoft.com/office/drawing/2014/main" id="{FA6F2E26-E47A-C08A-1B97-3B2D628A4EDC}"/>
              </a:ext>
            </a:extLst>
          </p:cNvPr>
          <p:cNvSpPr/>
          <p:nvPr/>
        </p:nvSpPr>
        <p:spPr>
          <a:xfrm rot="21102339">
            <a:off x="1485284" y="2540662"/>
            <a:ext cx="7666686" cy="3999516"/>
          </a:xfrm>
          <a:prstGeom prst="ellipse">
            <a:avLst/>
          </a:prstGeom>
          <a:solidFill>
            <a:srgbClr val="FDEADA">
              <a:alpha val="50196"/>
            </a:srgbClr>
          </a:solidFill>
          <a:ln w="635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2" name="楕円 121">
            <a:extLst>
              <a:ext uri="{FF2B5EF4-FFF2-40B4-BE49-F238E27FC236}">
                <a16:creationId xmlns:a16="http://schemas.microsoft.com/office/drawing/2014/main" id="{6B0CA59E-4A8E-83A4-2665-542B2EFB2B36}"/>
              </a:ext>
            </a:extLst>
          </p:cNvPr>
          <p:cNvSpPr/>
          <p:nvPr/>
        </p:nvSpPr>
        <p:spPr>
          <a:xfrm rot="1446109">
            <a:off x="402395" y="2944721"/>
            <a:ext cx="7277310" cy="3419447"/>
          </a:xfrm>
          <a:prstGeom prst="ellipse">
            <a:avLst/>
          </a:prstGeom>
          <a:solidFill>
            <a:srgbClr val="DBEEF4">
              <a:alpha val="40000"/>
            </a:srgbClr>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4" name="Rectangle 49" descr="25%"/>
          <p:cNvSpPr>
            <a:spLocks noChangeArrowheads="1"/>
          </p:cNvSpPr>
          <p:nvPr/>
        </p:nvSpPr>
        <p:spPr bwMode="auto">
          <a:xfrm>
            <a:off x="258382" y="726713"/>
            <a:ext cx="9369143" cy="836897"/>
          </a:xfrm>
          <a:prstGeom prst="rect">
            <a:avLst/>
          </a:prstGeom>
          <a:noFill/>
          <a:ln w="9525">
            <a:solidFill>
              <a:schemeClr val="tx1"/>
            </a:solidFill>
            <a:miter lim="800000"/>
            <a:headEnd/>
            <a:tailEnd/>
          </a:ln>
        </p:spPr>
        <p:txBody>
          <a:bodyPr wrap="square" lIns="90604" tIns="10796" rIns="90604" bIns="10796" anchor="ctr"/>
          <a:lstStyle/>
          <a:p>
            <a:pPr marL="276225" marR="0" lvl="0" indent="-276225"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在宅医療は、高齢になっても、病気や障害の有無にかかわらず、住み慣れた地域で自分らしい生活を続けられるよう、入院医療や外来医療、介護、福祉サービスと相互に補完しながら、患者の日常生活を支える医療であり、地域包括ケアシステムの不可欠な構成要素であ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8" name="上矢印 3">
            <a:extLst>
              <a:ext uri="{FF2B5EF4-FFF2-40B4-BE49-F238E27FC236}">
                <a16:creationId xmlns:a16="http://schemas.microsoft.com/office/drawing/2014/main" id="{1ABE3AA9-9D3D-3B01-DEC5-998078A83487}"/>
              </a:ext>
            </a:extLst>
          </p:cNvPr>
          <p:cNvSpPr/>
          <p:nvPr/>
        </p:nvSpPr>
        <p:spPr>
          <a:xfrm rot="2094919">
            <a:off x="4274534" y="5323531"/>
            <a:ext cx="242483" cy="622731"/>
          </a:xfrm>
          <a:prstGeom prst="upArrow">
            <a:avLst/>
          </a:prstGeom>
          <a:solidFill>
            <a:schemeClr val="accent6">
              <a:lumMod val="20000"/>
              <a:lumOff val="80000"/>
            </a:schemeClr>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26" rtl="0" eaLnBrk="1" fontAlgn="auto" latinLnBrk="0" hangingPunct="1">
              <a:lnSpc>
                <a:spcPct val="100000"/>
              </a:lnSpc>
              <a:spcBef>
                <a:spcPts val="0"/>
              </a:spcBef>
              <a:spcAft>
                <a:spcPts val="0"/>
              </a:spcAft>
              <a:buClrTx/>
              <a:buSzTx/>
              <a:buFontTx/>
              <a:buNone/>
              <a:tabLst/>
              <a:defRPr/>
            </a:pPr>
            <a:endParaRPr kumimoji="1" lang="ja-JP" altLang="en-US" sz="1661"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76" name="正方形/長方形 75">
            <a:extLst>
              <a:ext uri="{FF2B5EF4-FFF2-40B4-BE49-F238E27FC236}">
                <a16:creationId xmlns:a16="http://schemas.microsoft.com/office/drawing/2014/main" id="{66C91828-A760-AC7D-5265-5873F71F0B04}"/>
              </a:ext>
            </a:extLst>
          </p:cNvPr>
          <p:cNvSpPr/>
          <p:nvPr/>
        </p:nvSpPr>
        <p:spPr bwMode="auto">
          <a:xfrm flipH="1">
            <a:off x="112584" y="4389996"/>
            <a:ext cx="3522573" cy="374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地域包括ケア病棟</a:t>
            </a:r>
            <a:endParaRPr kumimoji="1" lang="en-US" altLang="ja-JP"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後方支援病院</a:t>
            </a:r>
            <a:endParaRPr kumimoji="1" lang="en-US" altLang="ja-JP"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在宅療養支援病院等</a:t>
            </a:r>
            <a:endParaRPr kumimoji="1" lang="en-US" altLang="ja-JP"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77" name="正方形/長方形 76">
            <a:extLst>
              <a:ext uri="{FF2B5EF4-FFF2-40B4-BE49-F238E27FC236}">
                <a16:creationId xmlns:a16="http://schemas.microsoft.com/office/drawing/2014/main" id="{2CDC0477-E684-0980-2912-CDA859150163}"/>
              </a:ext>
            </a:extLst>
          </p:cNvPr>
          <p:cNvSpPr/>
          <p:nvPr/>
        </p:nvSpPr>
        <p:spPr bwMode="auto">
          <a:xfrm flipH="1">
            <a:off x="1914616" y="1728595"/>
            <a:ext cx="1085064" cy="579046"/>
          </a:xfrm>
          <a:prstGeom prst="rect">
            <a:avLst/>
          </a:prstGeom>
          <a:solidFill>
            <a:schemeClr val="accent5">
              <a:lumMod val="20000"/>
              <a:lumOff val="8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2400" b="1" i="0" u="none" strike="noStrike" kern="1200" cap="none" spc="0" normalizeH="0" baseline="0" noProof="0">
                <a:ln>
                  <a:noFill/>
                </a:ln>
                <a:solidFill>
                  <a:srgbClr val="4BACC6">
                    <a:lumMod val="50000"/>
                  </a:srgbClr>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医療</a:t>
            </a:r>
            <a:endParaRPr kumimoji="1" lang="en-US" altLang="ja-JP" sz="2400" b="1" i="0" u="none" strike="noStrike" kern="1200" cap="none" spc="0" normalizeH="0" baseline="0" noProof="0">
              <a:ln>
                <a:noFill/>
              </a:ln>
              <a:solidFill>
                <a:srgbClr val="4BACC6">
                  <a:lumMod val="50000"/>
                </a:srgbClr>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78" name="正方形/長方形 77">
            <a:extLst>
              <a:ext uri="{FF2B5EF4-FFF2-40B4-BE49-F238E27FC236}">
                <a16:creationId xmlns:a16="http://schemas.microsoft.com/office/drawing/2014/main" id="{47BD23F0-2519-88FF-87B3-BD0A0B5268EE}"/>
              </a:ext>
            </a:extLst>
          </p:cNvPr>
          <p:cNvSpPr/>
          <p:nvPr/>
        </p:nvSpPr>
        <p:spPr bwMode="auto">
          <a:xfrm flipH="1">
            <a:off x="3171272" y="5639410"/>
            <a:ext cx="1335299" cy="1840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歯科訪問診療等</a:t>
            </a:r>
            <a:r>
              <a:rPr kumimoji="1" lang="en-US" altLang="ja-JP" sz="1015"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a:t>
            </a:r>
          </a:p>
        </p:txBody>
      </p:sp>
      <p:sp>
        <p:nvSpPr>
          <p:cNvPr id="81" name="正方形/長方形 80">
            <a:extLst>
              <a:ext uri="{FF2B5EF4-FFF2-40B4-BE49-F238E27FC236}">
                <a16:creationId xmlns:a16="http://schemas.microsoft.com/office/drawing/2014/main" id="{32FDD368-3639-6BF8-A21A-69343057BD98}"/>
              </a:ext>
            </a:extLst>
          </p:cNvPr>
          <p:cNvSpPr/>
          <p:nvPr/>
        </p:nvSpPr>
        <p:spPr bwMode="auto">
          <a:xfrm flipH="1">
            <a:off x="4418263" y="5711464"/>
            <a:ext cx="1327928" cy="28895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訪問薬剤管理等</a:t>
            </a:r>
            <a:r>
              <a:rPr kumimoji="1" lang="en-US" altLang="ja-JP" sz="1015"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a:t>
            </a:r>
          </a:p>
        </p:txBody>
      </p:sp>
      <p:pic>
        <p:nvPicPr>
          <p:cNvPr id="83" name="Picture 17" descr="C:\Users\ARNAS\Desktop\MC900079135.WMF">
            <a:extLst>
              <a:ext uri="{FF2B5EF4-FFF2-40B4-BE49-F238E27FC236}">
                <a16:creationId xmlns:a16="http://schemas.microsoft.com/office/drawing/2014/main" id="{4BCCE578-6CDB-F78D-DCC0-D8E2B0C812EE}"/>
              </a:ext>
            </a:extLst>
          </p:cNvPr>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2415649" y="3433127"/>
            <a:ext cx="891123" cy="544380"/>
          </a:xfrm>
          <a:prstGeom prst="rect">
            <a:avLst/>
          </a:prstGeom>
          <a:noFill/>
          <a:ln w="9525">
            <a:noFill/>
            <a:miter lim="800000"/>
            <a:headEnd/>
            <a:tailEnd/>
          </a:ln>
        </p:spPr>
      </p:pic>
      <p:pic>
        <p:nvPicPr>
          <p:cNvPr id="84" name="Picture 12" descr="C:\Users\ARNAS\Desktop\MC900079127.WMF">
            <a:extLst>
              <a:ext uri="{FF2B5EF4-FFF2-40B4-BE49-F238E27FC236}">
                <a16:creationId xmlns:a16="http://schemas.microsoft.com/office/drawing/2014/main" id="{7E1364EF-C01E-A062-1B65-4AF75C266968}"/>
              </a:ext>
            </a:extLst>
          </p:cNvPr>
          <p:cNvPicPr>
            <a:picLocks noChangeAspect="1" noChangeArrowheads="1"/>
          </p:cNvPicPr>
          <p:nvPr/>
        </p:nvPicPr>
        <p:blipFill>
          <a:blip r:embed="rId3" cstate="screen">
            <a:duotone>
              <a:prstClr val="black"/>
              <a:schemeClr val="accent4">
                <a:lumMod val="75000"/>
                <a:tint val="45000"/>
                <a:satMod val="400000"/>
              </a:schemeClr>
            </a:duotone>
            <a:extLst>
              <a:ext uri="{28A0092B-C50C-407E-A947-70E740481C1C}">
                <a14:useLocalDpi xmlns:a14="http://schemas.microsoft.com/office/drawing/2010/main"/>
              </a:ext>
            </a:extLst>
          </a:blip>
          <a:srcRect/>
          <a:stretch>
            <a:fillRect/>
          </a:stretch>
        </p:blipFill>
        <p:spPr bwMode="auto">
          <a:xfrm>
            <a:off x="1422495" y="3676570"/>
            <a:ext cx="1015282" cy="616283"/>
          </a:xfrm>
          <a:prstGeom prst="rect">
            <a:avLst/>
          </a:prstGeom>
          <a:noFill/>
          <a:ln w="9525">
            <a:noFill/>
            <a:miter lim="800000"/>
            <a:headEnd/>
            <a:tailEnd/>
          </a:ln>
        </p:spPr>
      </p:pic>
      <p:pic>
        <p:nvPicPr>
          <p:cNvPr id="86" name="Picture 12" descr="C:\Users\ARNAS\Desktop\MC900079127.WMF">
            <a:extLst>
              <a:ext uri="{FF2B5EF4-FFF2-40B4-BE49-F238E27FC236}">
                <a16:creationId xmlns:a16="http://schemas.microsoft.com/office/drawing/2014/main" id="{9CC519BF-2C59-0C83-4764-943A2E515496}"/>
              </a:ext>
            </a:extLst>
          </p:cNvP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5768721" y="5895741"/>
            <a:ext cx="853618" cy="520001"/>
          </a:xfrm>
          <a:prstGeom prst="rect">
            <a:avLst/>
          </a:prstGeom>
          <a:noFill/>
          <a:ln w="9525">
            <a:noFill/>
            <a:miter lim="800000"/>
            <a:headEnd/>
            <a:tailEnd/>
          </a:ln>
        </p:spPr>
      </p:pic>
      <p:pic>
        <p:nvPicPr>
          <p:cNvPr id="89" name="Picture 13" descr="C:\Users\ARNAS\Desktop\MC900079129.WMF">
            <a:extLst>
              <a:ext uri="{FF2B5EF4-FFF2-40B4-BE49-F238E27FC236}">
                <a16:creationId xmlns:a16="http://schemas.microsoft.com/office/drawing/2014/main" id="{5FC008AA-781E-1D28-C04C-FEACBBC99208}"/>
              </a:ext>
            </a:extLst>
          </p:cNvPr>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4525417" y="3183938"/>
            <a:ext cx="844017" cy="550581"/>
          </a:xfrm>
          <a:prstGeom prst="rect">
            <a:avLst/>
          </a:prstGeom>
          <a:noFill/>
          <a:ln w="9525">
            <a:noFill/>
            <a:miter lim="800000"/>
            <a:headEnd/>
            <a:tailEnd/>
          </a:ln>
        </p:spPr>
      </p:pic>
      <p:sp>
        <p:nvSpPr>
          <p:cNvPr id="90" name="正方形/長方形 89">
            <a:extLst>
              <a:ext uri="{FF2B5EF4-FFF2-40B4-BE49-F238E27FC236}">
                <a16:creationId xmlns:a16="http://schemas.microsoft.com/office/drawing/2014/main" id="{3E442E97-8FB7-B146-1D7E-2C0F8111E95C}"/>
              </a:ext>
            </a:extLst>
          </p:cNvPr>
          <p:cNvSpPr/>
          <p:nvPr/>
        </p:nvSpPr>
        <p:spPr bwMode="auto">
          <a:xfrm flipH="1">
            <a:off x="3776705" y="2968791"/>
            <a:ext cx="2376264" cy="2515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訪問看護事業所</a:t>
            </a:r>
            <a:endParaRPr kumimoji="1" lang="en-US" altLang="ja-JP"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91" name="Picture 17" descr="C:\Users\ARNAS\Desktop\MC900079135.WMF">
            <a:extLst>
              <a:ext uri="{FF2B5EF4-FFF2-40B4-BE49-F238E27FC236}">
                <a16:creationId xmlns:a16="http://schemas.microsoft.com/office/drawing/2014/main" id="{7DBE3110-43DD-8881-7EDC-5F3833A2BF1C}"/>
              </a:ext>
            </a:extLst>
          </p:cNvPr>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7067698" y="3177768"/>
            <a:ext cx="780709" cy="758749"/>
          </a:xfrm>
          <a:prstGeom prst="rect">
            <a:avLst/>
          </a:prstGeom>
          <a:noFill/>
          <a:ln w="9525">
            <a:noFill/>
            <a:miter lim="800000"/>
            <a:headEnd/>
            <a:tailEnd/>
          </a:ln>
        </p:spPr>
      </p:pic>
      <p:grpSp>
        <p:nvGrpSpPr>
          <p:cNvPr id="106" name="グループ化 115">
            <a:extLst>
              <a:ext uri="{FF2B5EF4-FFF2-40B4-BE49-F238E27FC236}">
                <a16:creationId xmlns:a16="http://schemas.microsoft.com/office/drawing/2014/main" id="{9CE6C312-8142-C56B-FCC3-38C9929C13E9}"/>
              </a:ext>
            </a:extLst>
          </p:cNvPr>
          <p:cNvGrpSpPr/>
          <p:nvPr/>
        </p:nvGrpSpPr>
        <p:grpSpPr>
          <a:xfrm>
            <a:off x="3087507" y="4377671"/>
            <a:ext cx="3696894" cy="930015"/>
            <a:chOff x="5868144" y="4293096"/>
            <a:chExt cx="1491262" cy="720080"/>
          </a:xfrm>
        </p:grpSpPr>
        <p:sp>
          <p:nvSpPr>
            <p:cNvPr id="107" name="円/楕円 54">
              <a:extLst>
                <a:ext uri="{FF2B5EF4-FFF2-40B4-BE49-F238E27FC236}">
                  <a16:creationId xmlns:a16="http://schemas.microsoft.com/office/drawing/2014/main" id="{1A571E6C-3543-7ED8-D0E8-069EE585456C}"/>
                </a:ext>
              </a:extLst>
            </p:cNvPr>
            <p:cNvSpPr/>
            <p:nvPr/>
          </p:nvSpPr>
          <p:spPr>
            <a:xfrm>
              <a:off x="5868144" y="4293096"/>
              <a:ext cx="1491262" cy="720080"/>
            </a:xfrm>
            <a:prstGeom prst="ellipse">
              <a:avLst/>
            </a:prstGeom>
          </p:spPr>
          <p:style>
            <a:lnRef idx="1">
              <a:schemeClr val="accent2"/>
            </a:lnRef>
            <a:fillRef idx="2">
              <a:schemeClr val="accent2"/>
            </a:fillRef>
            <a:effectRef idx="1">
              <a:schemeClr val="accent2"/>
            </a:effectRef>
            <a:fontRef idx="minor">
              <a:schemeClr val="dk1"/>
            </a:fontRef>
          </p:style>
          <p:txBody>
            <a:bodyPr rtlCol="0" anchor="ctr"/>
            <a:lstStyle/>
            <a:p>
              <a:pPr marL="0" marR="0" lvl="0" indent="0" algn="ctr" defTabSz="844026" rtl="0" eaLnBrk="1" fontAlgn="auto" latinLnBrk="0" hangingPunct="1">
                <a:lnSpc>
                  <a:spcPct val="100000"/>
                </a:lnSpc>
                <a:spcBef>
                  <a:spcPts val="0"/>
                </a:spcBef>
                <a:spcAft>
                  <a:spcPts val="0"/>
                </a:spcAft>
                <a:buClrTx/>
                <a:buSzTx/>
                <a:buFontTx/>
                <a:buNone/>
                <a:tabLst/>
                <a:defRPr/>
              </a:pPr>
              <a:endParaRPr kumimoji="1" lang="ja-JP" altLang="en-US" sz="1661" b="0" i="0" u="none" strike="noStrike" kern="1200" cap="none" spc="0" normalizeH="0" baseline="0" noProof="0">
                <a:ln>
                  <a:noFill/>
                </a:ln>
                <a:solidFill>
                  <a:prstClr val="black"/>
                </a:solidFill>
                <a:effectLst/>
                <a:uLnTx/>
                <a:uFillTx/>
                <a:latin typeface="メイリオ"/>
                <a:ea typeface="メイリオ"/>
                <a:cs typeface="+mn-cs"/>
              </a:endParaRPr>
            </a:p>
          </p:txBody>
        </p:sp>
        <p:pic>
          <p:nvPicPr>
            <p:cNvPr id="108" name="図 107" descr="building02_house1_cl.wmf">
              <a:extLst>
                <a:ext uri="{FF2B5EF4-FFF2-40B4-BE49-F238E27FC236}">
                  <a16:creationId xmlns:a16="http://schemas.microsoft.com/office/drawing/2014/main" id="{90BCCE2C-E642-422E-B9F9-8A0FC65C9C2C}"/>
                </a:ext>
              </a:extLst>
            </p:cNvPr>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6307636" y="4343826"/>
              <a:ext cx="576129" cy="510490"/>
            </a:xfrm>
            <a:prstGeom prst="rect">
              <a:avLst/>
            </a:prstGeom>
          </p:spPr>
        </p:pic>
      </p:grpSp>
      <p:pic>
        <p:nvPicPr>
          <p:cNvPr id="111" name="Picture 2" descr="http://2.bp.blogspot.com/-ZutWWMGHrFI/T0NQ4UxCeUI/AAAAAAAAEXQ/2yMbzeE4if8/s1600/ojiisan_stand.png">
            <a:extLst>
              <a:ext uri="{FF2B5EF4-FFF2-40B4-BE49-F238E27FC236}">
                <a16:creationId xmlns:a16="http://schemas.microsoft.com/office/drawing/2014/main" id="{1038436B-E76D-4887-DA06-1C04D1256687}"/>
              </a:ext>
            </a:extLst>
          </p:cNvPr>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5571235" y="4677211"/>
            <a:ext cx="255179" cy="514095"/>
          </a:xfrm>
          <a:prstGeom prst="rect">
            <a:avLst/>
          </a:prstGeom>
          <a:noFill/>
        </p:spPr>
      </p:pic>
      <p:sp>
        <p:nvSpPr>
          <p:cNvPr id="114" name="左カーブ矢印 6">
            <a:extLst>
              <a:ext uri="{FF2B5EF4-FFF2-40B4-BE49-F238E27FC236}">
                <a16:creationId xmlns:a16="http://schemas.microsoft.com/office/drawing/2014/main" id="{D3B38AB3-CDDC-A7C3-648A-ABADC0251972}"/>
              </a:ext>
            </a:extLst>
          </p:cNvPr>
          <p:cNvSpPr/>
          <p:nvPr/>
        </p:nvSpPr>
        <p:spPr>
          <a:xfrm rot="6431941">
            <a:off x="2181652" y="4470868"/>
            <a:ext cx="654818" cy="1843018"/>
          </a:xfrm>
          <a:prstGeom prst="curvedLeftArrow">
            <a:avLst>
              <a:gd name="adj1" fmla="val 25000"/>
              <a:gd name="adj2" fmla="val 50000"/>
              <a:gd name="adj3" fmla="val 13360"/>
            </a:avLst>
          </a:prstGeom>
          <a:solidFill>
            <a:schemeClr val="accent6">
              <a:lumMod val="20000"/>
              <a:lumOff val="80000"/>
            </a:schemeClr>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26" rtl="0" eaLnBrk="1" fontAlgn="auto" latinLnBrk="0" hangingPunct="1">
              <a:lnSpc>
                <a:spcPct val="100000"/>
              </a:lnSpc>
              <a:spcBef>
                <a:spcPts val="0"/>
              </a:spcBef>
              <a:spcAft>
                <a:spcPts val="0"/>
              </a:spcAft>
              <a:buClrTx/>
              <a:buSzTx/>
              <a:buFontTx/>
              <a:buNone/>
              <a:tabLst/>
              <a:defRPr/>
            </a:pPr>
            <a:endParaRPr kumimoji="1" lang="ja-JP" altLang="en-US" sz="1661"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117" name="正方形/長方形 116">
            <a:extLst>
              <a:ext uri="{FF2B5EF4-FFF2-40B4-BE49-F238E27FC236}">
                <a16:creationId xmlns:a16="http://schemas.microsoft.com/office/drawing/2014/main" id="{BFC052E2-8B54-B19F-4FB1-812C02ED1A9B}"/>
              </a:ext>
            </a:extLst>
          </p:cNvPr>
          <p:cNvSpPr/>
          <p:nvPr/>
        </p:nvSpPr>
        <p:spPr bwMode="auto">
          <a:xfrm flipH="1">
            <a:off x="4503925" y="6487916"/>
            <a:ext cx="2376264" cy="25158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薬局</a:t>
            </a:r>
            <a:endParaRPr kumimoji="1" lang="en-US" altLang="ja-JP"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18" name="正方形/長方形 117">
            <a:extLst>
              <a:ext uri="{FF2B5EF4-FFF2-40B4-BE49-F238E27FC236}">
                <a16:creationId xmlns:a16="http://schemas.microsoft.com/office/drawing/2014/main" id="{0ECFDCB2-6F49-3474-9B20-BF9B06867BFC}"/>
              </a:ext>
            </a:extLst>
          </p:cNvPr>
          <p:cNvSpPr/>
          <p:nvPr/>
        </p:nvSpPr>
        <p:spPr bwMode="auto">
          <a:xfrm flipH="1">
            <a:off x="1901215" y="3047104"/>
            <a:ext cx="2813601" cy="3152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診療所・在宅療養支援診療所</a:t>
            </a:r>
            <a:endParaRPr kumimoji="1" lang="en-US" altLang="ja-JP"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119" name="Picture 17" descr="C:\Users\ARNAS\Desktop\MC900079135.WMF">
            <a:extLst>
              <a:ext uri="{FF2B5EF4-FFF2-40B4-BE49-F238E27FC236}">
                <a16:creationId xmlns:a16="http://schemas.microsoft.com/office/drawing/2014/main" id="{6A24A626-537A-210B-1AB2-0A2F890A3A6F}"/>
              </a:ext>
            </a:extLst>
          </p:cNvPr>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3470164" y="5816455"/>
            <a:ext cx="891123" cy="544380"/>
          </a:xfrm>
          <a:prstGeom prst="rect">
            <a:avLst/>
          </a:prstGeom>
          <a:noFill/>
          <a:ln w="9525">
            <a:noFill/>
            <a:miter lim="800000"/>
            <a:headEnd/>
            <a:tailEnd/>
          </a:ln>
        </p:spPr>
      </p:pic>
      <p:sp>
        <p:nvSpPr>
          <p:cNvPr id="120" name="正方形/長方形 119">
            <a:extLst>
              <a:ext uri="{FF2B5EF4-FFF2-40B4-BE49-F238E27FC236}">
                <a16:creationId xmlns:a16="http://schemas.microsoft.com/office/drawing/2014/main" id="{D676E5B8-244A-06F3-292C-F4A5F2C3BBA9}"/>
              </a:ext>
            </a:extLst>
          </p:cNvPr>
          <p:cNvSpPr/>
          <p:nvPr/>
        </p:nvSpPr>
        <p:spPr bwMode="auto">
          <a:xfrm flipH="1">
            <a:off x="2528359" y="6345302"/>
            <a:ext cx="2813601" cy="3152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病院・歯科診療所</a:t>
            </a:r>
            <a:endParaRPr kumimoji="1" lang="en-US" altLang="ja-JP"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在宅療養支援歯科診療所</a:t>
            </a:r>
            <a:endParaRPr kumimoji="1" lang="en-US" altLang="ja-JP"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75" name="正方形/長方形 74">
            <a:extLst>
              <a:ext uri="{FF2B5EF4-FFF2-40B4-BE49-F238E27FC236}">
                <a16:creationId xmlns:a16="http://schemas.microsoft.com/office/drawing/2014/main" id="{9F92C581-9C02-1169-09BC-86A75CADCE5E}"/>
              </a:ext>
            </a:extLst>
          </p:cNvPr>
          <p:cNvSpPr/>
          <p:nvPr/>
        </p:nvSpPr>
        <p:spPr bwMode="auto">
          <a:xfrm flipH="1">
            <a:off x="4476150" y="5109056"/>
            <a:ext cx="1335299" cy="1602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患者</a:t>
            </a:r>
            <a:endParaRPr kumimoji="1" lang="en-US" altLang="ja-JP"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21" name="下矢印 116">
            <a:extLst>
              <a:ext uri="{FF2B5EF4-FFF2-40B4-BE49-F238E27FC236}">
                <a16:creationId xmlns:a16="http://schemas.microsoft.com/office/drawing/2014/main" id="{0F836DAB-8EF5-36CB-344F-F70C8ACE693B}"/>
              </a:ext>
            </a:extLst>
          </p:cNvPr>
          <p:cNvSpPr/>
          <p:nvPr/>
        </p:nvSpPr>
        <p:spPr>
          <a:xfrm rot="17922882">
            <a:off x="2882662" y="3712996"/>
            <a:ext cx="625931" cy="1452603"/>
          </a:xfrm>
          <a:prstGeom prst="downArrow">
            <a:avLst>
              <a:gd name="adj1" fmla="val 45475"/>
              <a:gd name="adj2" fmla="val 50000"/>
            </a:avLst>
          </a:prstGeom>
          <a:solidFill>
            <a:schemeClr val="accent6">
              <a:lumMod val="20000"/>
              <a:lumOff val="80000"/>
            </a:schemeClr>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844026" rtl="0" eaLnBrk="1" fontAlgn="auto" latinLnBrk="0" hangingPunct="1">
              <a:lnSpc>
                <a:spcPct val="100000"/>
              </a:lnSpc>
              <a:spcBef>
                <a:spcPts val="0"/>
              </a:spcBef>
              <a:spcAft>
                <a:spcPts val="0"/>
              </a:spcAft>
              <a:buClrTx/>
              <a:buSzTx/>
              <a:buFontTx/>
              <a:buNone/>
              <a:tabLst/>
              <a:defRPr/>
            </a:pPr>
            <a:endParaRPr kumimoji="1" lang="ja-JP" altLang="en-US" sz="1661" b="0"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96" name="右矢印 2">
            <a:extLst>
              <a:ext uri="{FF2B5EF4-FFF2-40B4-BE49-F238E27FC236}">
                <a16:creationId xmlns:a16="http://schemas.microsoft.com/office/drawing/2014/main" id="{FFED8742-E70B-24FE-9B1C-BD415CC2D41F}"/>
              </a:ext>
            </a:extLst>
          </p:cNvPr>
          <p:cNvSpPr/>
          <p:nvPr/>
        </p:nvSpPr>
        <p:spPr>
          <a:xfrm rot="13977511">
            <a:off x="5274789" y="5503640"/>
            <a:ext cx="569017" cy="250060"/>
          </a:xfrm>
          <a:prstGeom prst="rightArrow">
            <a:avLst/>
          </a:prstGeom>
          <a:solidFill>
            <a:schemeClr val="accent6">
              <a:lumMod val="20000"/>
              <a:lumOff val="80000"/>
            </a:schemeClr>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26" rtl="0" eaLnBrk="1" fontAlgn="auto" latinLnBrk="0" hangingPunct="1">
              <a:lnSpc>
                <a:spcPct val="100000"/>
              </a:lnSpc>
              <a:spcBef>
                <a:spcPts val="0"/>
              </a:spcBef>
              <a:spcAft>
                <a:spcPts val="0"/>
              </a:spcAft>
              <a:buClrTx/>
              <a:buSzTx/>
              <a:buFontTx/>
              <a:buNone/>
              <a:tabLst/>
              <a:defRPr/>
            </a:pPr>
            <a:endParaRPr kumimoji="1" lang="ja-JP" altLang="en-US" sz="1661"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80" name="下矢印 116">
            <a:extLst>
              <a:ext uri="{FF2B5EF4-FFF2-40B4-BE49-F238E27FC236}">
                <a16:creationId xmlns:a16="http://schemas.microsoft.com/office/drawing/2014/main" id="{17B56061-90C6-5FBA-036C-FCE0D9F391C0}"/>
              </a:ext>
            </a:extLst>
          </p:cNvPr>
          <p:cNvSpPr/>
          <p:nvPr/>
        </p:nvSpPr>
        <p:spPr>
          <a:xfrm rot="3417363">
            <a:off x="6294425" y="3851763"/>
            <a:ext cx="574517" cy="1029949"/>
          </a:xfrm>
          <a:prstGeom prst="downArrow">
            <a:avLst>
              <a:gd name="adj1" fmla="val 45475"/>
              <a:gd name="adj2" fmla="val 50000"/>
            </a:avLst>
          </a:prstGeom>
          <a:solidFill>
            <a:schemeClr val="accent6">
              <a:lumMod val="20000"/>
              <a:lumOff val="80000"/>
            </a:schemeClr>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844026" rtl="0" eaLnBrk="1" fontAlgn="auto" latinLnBrk="0" hangingPunct="1">
              <a:lnSpc>
                <a:spcPct val="100000"/>
              </a:lnSpc>
              <a:spcBef>
                <a:spcPts val="0"/>
              </a:spcBef>
              <a:spcAft>
                <a:spcPts val="0"/>
              </a:spcAft>
              <a:buClrTx/>
              <a:buSzTx/>
              <a:buFontTx/>
              <a:buNone/>
              <a:tabLst/>
              <a:defRPr/>
            </a:pPr>
            <a:endParaRPr kumimoji="1" lang="ja-JP" altLang="en-US" sz="1661" b="0"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24" name="左カーブ矢印 6">
            <a:extLst>
              <a:ext uri="{FF2B5EF4-FFF2-40B4-BE49-F238E27FC236}">
                <a16:creationId xmlns:a16="http://schemas.microsoft.com/office/drawing/2014/main" id="{88EEB219-1366-C31C-2517-AB5A07743CEB}"/>
              </a:ext>
            </a:extLst>
          </p:cNvPr>
          <p:cNvSpPr/>
          <p:nvPr/>
        </p:nvSpPr>
        <p:spPr>
          <a:xfrm rot="13864491" flipH="1">
            <a:off x="7045479" y="3932781"/>
            <a:ext cx="507365" cy="1724129"/>
          </a:xfrm>
          <a:prstGeom prst="curvedLeftArrow">
            <a:avLst>
              <a:gd name="adj1" fmla="val 25000"/>
              <a:gd name="adj2" fmla="val 50000"/>
              <a:gd name="adj3" fmla="val 13360"/>
            </a:avLst>
          </a:prstGeom>
          <a:solidFill>
            <a:schemeClr val="accent6">
              <a:lumMod val="20000"/>
              <a:lumOff val="80000"/>
            </a:schemeClr>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26" rtl="0" eaLnBrk="1" fontAlgn="auto" latinLnBrk="0" hangingPunct="1">
              <a:lnSpc>
                <a:spcPct val="100000"/>
              </a:lnSpc>
              <a:spcBef>
                <a:spcPts val="0"/>
              </a:spcBef>
              <a:spcAft>
                <a:spcPts val="0"/>
              </a:spcAft>
              <a:buClrTx/>
              <a:buSzTx/>
              <a:buFontTx/>
              <a:buNone/>
              <a:tabLst/>
              <a:defRPr/>
            </a:pPr>
            <a:endParaRPr kumimoji="1" lang="ja-JP" altLang="en-US" sz="1661"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126" name="正方形/長方形 125">
            <a:extLst>
              <a:ext uri="{FF2B5EF4-FFF2-40B4-BE49-F238E27FC236}">
                <a16:creationId xmlns:a16="http://schemas.microsoft.com/office/drawing/2014/main" id="{7DADE959-5EDC-EBA6-C189-9E79C0971D4A}"/>
              </a:ext>
            </a:extLst>
          </p:cNvPr>
          <p:cNvSpPr/>
          <p:nvPr/>
        </p:nvSpPr>
        <p:spPr bwMode="auto">
          <a:xfrm flipH="1">
            <a:off x="6336328" y="2955576"/>
            <a:ext cx="2323261" cy="21978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介護施設・事業所・障害者施設等</a:t>
            </a:r>
            <a:endParaRPr kumimoji="1" lang="en-US" altLang="ja-JP"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居宅介護支援事業所</a:t>
            </a:r>
            <a:endParaRPr kumimoji="1" lang="en-US" altLang="ja-JP"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27" name="正方形/長方形 126">
            <a:extLst>
              <a:ext uri="{FF2B5EF4-FFF2-40B4-BE49-F238E27FC236}">
                <a16:creationId xmlns:a16="http://schemas.microsoft.com/office/drawing/2014/main" id="{DEED9439-D111-C040-037A-8A234253DB8F}"/>
              </a:ext>
            </a:extLst>
          </p:cNvPr>
          <p:cNvSpPr/>
          <p:nvPr/>
        </p:nvSpPr>
        <p:spPr bwMode="auto">
          <a:xfrm flipH="1">
            <a:off x="6895529" y="1728394"/>
            <a:ext cx="1696593" cy="579247"/>
          </a:xfrm>
          <a:prstGeom prst="rect">
            <a:avLst/>
          </a:prstGeom>
          <a:solidFill>
            <a:schemeClr val="accent6">
              <a:lumMod val="20000"/>
              <a:lumOff val="8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dist" defTabSz="844026" rtl="0" eaLnBrk="1" fontAlgn="auto" latinLnBrk="0" hangingPunct="1">
              <a:lnSpc>
                <a:spcPct val="100000"/>
              </a:lnSpc>
              <a:spcBef>
                <a:spcPts val="0"/>
              </a:spcBef>
              <a:spcAft>
                <a:spcPts val="0"/>
              </a:spcAft>
              <a:buClrTx/>
              <a:buSzTx/>
              <a:buFontTx/>
              <a:buNone/>
              <a:tabLst/>
              <a:defRPr/>
            </a:pPr>
            <a:r>
              <a:rPr kumimoji="1" lang="ja-JP" altLang="en-US" sz="2400" b="1" i="0" u="none" strike="noStrike" kern="1200" cap="none" spc="0" normalizeH="0" baseline="0" noProof="0">
                <a:ln>
                  <a:noFill/>
                </a:ln>
                <a:solidFill>
                  <a:srgbClr val="F79646">
                    <a:lumMod val="50000"/>
                  </a:srgbClr>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介護・障害</a:t>
            </a:r>
            <a:endParaRPr kumimoji="1" lang="en-US" altLang="ja-JP" sz="2400" b="1" i="0" u="none" strike="noStrike" kern="1200" cap="none" spc="0" normalizeH="0" baseline="0" noProof="0">
              <a:ln>
                <a:noFill/>
              </a:ln>
              <a:solidFill>
                <a:srgbClr val="F79646">
                  <a:lumMod val="50000"/>
                </a:srgbClr>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28" name="右矢印 2">
            <a:extLst>
              <a:ext uri="{FF2B5EF4-FFF2-40B4-BE49-F238E27FC236}">
                <a16:creationId xmlns:a16="http://schemas.microsoft.com/office/drawing/2014/main" id="{1EA79ABB-B8C1-733C-998E-CE84E001D6B5}"/>
              </a:ext>
            </a:extLst>
          </p:cNvPr>
          <p:cNvSpPr/>
          <p:nvPr/>
        </p:nvSpPr>
        <p:spPr>
          <a:xfrm rot="5400000">
            <a:off x="4618821" y="3886703"/>
            <a:ext cx="648266" cy="271368"/>
          </a:xfrm>
          <a:prstGeom prst="rightArrow">
            <a:avLst/>
          </a:prstGeom>
          <a:solidFill>
            <a:schemeClr val="accent6">
              <a:lumMod val="20000"/>
              <a:lumOff val="80000"/>
            </a:schemeClr>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26" rtl="0" eaLnBrk="1" fontAlgn="auto" latinLnBrk="0" hangingPunct="1">
              <a:lnSpc>
                <a:spcPct val="100000"/>
              </a:lnSpc>
              <a:spcBef>
                <a:spcPts val="0"/>
              </a:spcBef>
              <a:spcAft>
                <a:spcPts val="0"/>
              </a:spcAft>
              <a:buClrTx/>
              <a:buSzTx/>
              <a:buFontTx/>
              <a:buNone/>
              <a:tabLst/>
              <a:defRPr/>
            </a:pPr>
            <a:endParaRPr kumimoji="1" lang="ja-JP" altLang="en-US" sz="1661"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129" name="正方形/長方形 128">
            <a:extLst>
              <a:ext uri="{FF2B5EF4-FFF2-40B4-BE49-F238E27FC236}">
                <a16:creationId xmlns:a16="http://schemas.microsoft.com/office/drawing/2014/main" id="{9313D17D-BF91-E897-0EE8-EB876996F649}"/>
              </a:ext>
            </a:extLst>
          </p:cNvPr>
          <p:cNvSpPr/>
          <p:nvPr/>
        </p:nvSpPr>
        <p:spPr bwMode="auto">
          <a:xfrm flipH="1">
            <a:off x="1830978" y="4134249"/>
            <a:ext cx="2530309" cy="6631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訪問診療・往診</a:t>
            </a:r>
            <a:endParaRPr kumimoji="1" lang="en-US" altLang="ja-JP" sz="1015"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訪問看護</a:t>
            </a:r>
            <a:endParaRPr kumimoji="1" lang="en-US" altLang="ja-JP" sz="1015"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訪問栄養食事指導</a:t>
            </a:r>
            <a:endParaRPr kumimoji="1" lang="en-US" altLang="ja-JP" sz="1015"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等</a:t>
            </a:r>
            <a:r>
              <a:rPr kumimoji="1" lang="en-US" altLang="ja-JP" sz="1015"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a:t>
            </a:r>
          </a:p>
        </p:txBody>
      </p:sp>
      <p:sp>
        <p:nvSpPr>
          <p:cNvPr id="79" name="正方形/長方形 78">
            <a:extLst>
              <a:ext uri="{FF2B5EF4-FFF2-40B4-BE49-F238E27FC236}">
                <a16:creationId xmlns:a16="http://schemas.microsoft.com/office/drawing/2014/main" id="{96E58BBF-2FDD-FA73-5BF5-7F14BC4490D7}"/>
              </a:ext>
            </a:extLst>
          </p:cNvPr>
          <p:cNvSpPr/>
          <p:nvPr/>
        </p:nvSpPr>
        <p:spPr bwMode="auto">
          <a:xfrm flipH="1">
            <a:off x="4468488" y="3874491"/>
            <a:ext cx="935164" cy="16026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訪問看護</a:t>
            </a:r>
            <a:endParaRPr kumimoji="1" lang="en-US" altLang="ja-JP" sz="1015"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30" name="正方形/長方形 129">
            <a:extLst>
              <a:ext uri="{FF2B5EF4-FFF2-40B4-BE49-F238E27FC236}">
                <a16:creationId xmlns:a16="http://schemas.microsoft.com/office/drawing/2014/main" id="{C2301D08-60D2-9A04-5334-3F51F42A9B0C}"/>
              </a:ext>
            </a:extLst>
          </p:cNvPr>
          <p:cNvSpPr/>
          <p:nvPr/>
        </p:nvSpPr>
        <p:spPr bwMode="auto">
          <a:xfrm flipH="1">
            <a:off x="1498931" y="5462456"/>
            <a:ext cx="2146557" cy="2312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l" defTabSz="844026" rtl="0" eaLnBrk="1" fontAlgn="auto" latinLnBrk="0" hangingPunct="1">
              <a:lnSpc>
                <a:spcPct val="100000"/>
              </a:lnSpc>
              <a:spcBef>
                <a:spcPts val="0"/>
              </a:spcBef>
              <a:spcAft>
                <a:spcPts val="0"/>
              </a:spcAft>
              <a:buClrTx/>
              <a:buSzTx/>
              <a:buFontTx/>
              <a:buNone/>
              <a:tabLst/>
              <a:defRPr/>
            </a:pPr>
            <a:r>
              <a:rPr kumimoji="1" lang="ja-JP" altLang="en-US" sz="1015"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急性期疾患による入院</a:t>
            </a:r>
            <a:endParaRPr kumimoji="1" lang="en-US" altLang="ja-JP" sz="1015" b="0" i="0" u="none" strike="noStrike" kern="1200" cap="none" spc="0" normalizeH="0" baseline="0" noProof="0">
              <a:ln>
                <a:noFill/>
              </a:ln>
              <a:solidFill>
                <a:srgbClr val="FF000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82" name="正方形/長方形 81">
            <a:extLst>
              <a:ext uri="{FF2B5EF4-FFF2-40B4-BE49-F238E27FC236}">
                <a16:creationId xmlns:a16="http://schemas.microsoft.com/office/drawing/2014/main" id="{D84E755D-1F37-5324-9F0A-C90A4D65DB7C}"/>
              </a:ext>
            </a:extLst>
          </p:cNvPr>
          <p:cNvSpPr/>
          <p:nvPr/>
        </p:nvSpPr>
        <p:spPr bwMode="auto">
          <a:xfrm flipH="1">
            <a:off x="5337370" y="3590638"/>
            <a:ext cx="1871492" cy="4807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居宅介護支援・介護サービス</a:t>
            </a:r>
            <a:endParaRPr kumimoji="1" lang="en-US" altLang="ja-JP" sz="1015"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31" name="正方形/長方形 130">
            <a:extLst>
              <a:ext uri="{FF2B5EF4-FFF2-40B4-BE49-F238E27FC236}">
                <a16:creationId xmlns:a16="http://schemas.microsoft.com/office/drawing/2014/main" id="{159FE744-C3B2-AAF2-45DB-E3593471321F}"/>
              </a:ext>
            </a:extLst>
          </p:cNvPr>
          <p:cNvSpPr/>
          <p:nvPr/>
        </p:nvSpPr>
        <p:spPr bwMode="auto">
          <a:xfrm flipH="1">
            <a:off x="6365663" y="4096438"/>
            <a:ext cx="2434607" cy="74382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相談支援事業・障害児相談支援事業</a:t>
            </a:r>
            <a:endParaRPr kumimoji="1" lang="en-US" altLang="ja-JP" sz="1015"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障害福祉サービス等</a:t>
            </a:r>
          </a:p>
        </p:txBody>
      </p:sp>
      <p:pic>
        <p:nvPicPr>
          <p:cNvPr id="3" name="図 2" descr="小規模building03_cl2.png">
            <a:extLst>
              <a:ext uri="{FF2B5EF4-FFF2-40B4-BE49-F238E27FC236}">
                <a16:creationId xmlns:a16="http://schemas.microsoft.com/office/drawing/2014/main" id="{A0CD3540-8F2C-7B4F-051B-14AE5CEE6311}"/>
              </a:ext>
            </a:extLst>
          </p:cNvPr>
          <p:cNvPicPr>
            <a:picLocks noChangeAspect="1"/>
          </p:cNvPicPr>
          <p:nvPr/>
        </p:nvPicPr>
        <p:blipFill>
          <a:blip r:embed="rId7" cstate="print"/>
          <a:stretch>
            <a:fillRect/>
          </a:stretch>
        </p:blipFill>
        <p:spPr>
          <a:xfrm>
            <a:off x="870445" y="2621518"/>
            <a:ext cx="503823" cy="562156"/>
          </a:xfrm>
          <a:prstGeom prst="rect">
            <a:avLst/>
          </a:prstGeom>
        </p:spPr>
      </p:pic>
      <p:sp>
        <p:nvSpPr>
          <p:cNvPr id="4" name="正方形/長方形 3">
            <a:extLst>
              <a:ext uri="{FF2B5EF4-FFF2-40B4-BE49-F238E27FC236}">
                <a16:creationId xmlns:a16="http://schemas.microsoft.com/office/drawing/2014/main" id="{98C14D9F-FDC3-FA88-D960-D7269AC4FA8D}"/>
              </a:ext>
            </a:extLst>
          </p:cNvPr>
          <p:cNvSpPr/>
          <p:nvPr/>
        </p:nvSpPr>
        <p:spPr bwMode="auto">
          <a:xfrm flipH="1">
            <a:off x="21426" y="2497316"/>
            <a:ext cx="2116795" cy="3747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急性期病院等</a:t>
            </a:r>
            <a:endParaRPr kumimoji="1" lang="en-US" altLang="ja-JP"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15" name="正方形/長方形 114">
            <a:extLst>
              <a:ext uri="{FF2B5EF4-FFF2-40B4-BE49-F238E27FC236}">
                <a16:creationId xmlns:a16="http://schemas.microsoft.com/office/drawing/2014/main" id="{524CC5CB-3ED4-C0BB-37B3-456AB5280FF4}"/>
              </a:ext>
            </a:extLst>
          </p:cNvPr>
          <p:cNvSpPr/>
          <p:nvPr/>
        </p:nvSpPr>
        <p:spPr bwMode="auto">
          <a:xfrm flipH="1">
            <a:off x="5566385" y="4489646"/>
            <a:ext cx="1080669" cy="1482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在宅療養支援</a:t>
            </a:r>
            <a:endParaRPr kumimoji="1" lang="en-US" altLang="ja-JP" sz="1015"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16" name="正方形/長方形 115">
            <a:extLst>
              <a:ext uri="{FF2B5EF4-FFF2-40B4-BE49-F238E27FC236}">
                <a16:creationId xmlns:a16="http://schemas.microsoft.com/office/drawing/2014/main" id="{85E73B0D-DCFE-2711-8EB2-7686DA6DEF48}"/>
              </a:ext>
            </a:extLst>
          </p:cNvPr>
          <p:cNvSpPr/>
          <p:nvPr/>
        </p:nvSpPr>
        <p:spPr bwMode="auto">
          <a:xfrm flipH="1">
            <a:off x="7009990" y="5036072"/>
            <a:ext cx="2146557" cy="2312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l" defTabSz="844026" rtl="0" eaLnBrk="1" fontAlgn="auto" latinLnBrk="0" hangingPunct="1">
              <a:lnSpc>
                <a:spcPct val="100000"/>
              </a:lnSpc>
              <a:spcBef>
                <a:spcPts val="0"/>
              </a:spcBef>
              <a:spcAft>
                <a:spcPts val="0"/>
              </a:spcAft>
              <a:buClrTx/>
              <a:buSzTx/>
              <a:buFontTx/>
              <a:buNone/>
              <a:tabLst/>
              <a:defRPr/>
            </a:pPr>
            <a:r>
              <a:rPr kumimoji="1" lang="ja-JP" altLang="en-US" sz="1015"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入所・宿泊サービス等</a:t>
            </a:r>
            <a:endParaRPr kumimoji="1" lang="en-US" altLang="ja-JP" sz="1015"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6" name="Picture 17" descr="C:\Users\ARNAS\Desktop\MC900079135.WMF">
            <a:extLst>
              <a:ext uri="{FF2B5EF4-FFF2-40B4-BE49-F238E27FC236}">
                <a16:creationId xmlns:a16="http://schemas.microsoft.com/office/drawing/2014/main" id="{EF5F0D99-2A13-3A2B-C72B-597EBFDCAEFD}"/>
              </a:ext>
            </a:extLst>
          </p:cNvPr>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7005332" y="5302241"/>
            <a:ext cx="891123" cy="544380"/>
          </a:xfrm>
          <a:prstGeom prst="rect">
            <a:avLst/>
          </a:prstGeom>
          <a:noFill/>
          <a:ln w="9525">
            <a:noFill/>
            <a:miter lim="800000"/>
            <a:headEnd/>
            <a:tailEnd/>
          </a:ln>
        </p:spPr>
      </p:pic>
      <p:sp>
        <p:nvSpPr>
          <p:cNvPr id="7" name="右矢印 2">
            <a:extLst>
              <a:ext uri="{FF2B5EF4-FFF2-40B4-BE49-F238E27FC236}">
                <a16:creationId xmlns:a16="http://schemas.microsoft.com/office/drawing/2014/main" id="{88B75CA1-C1F0-7EAE-307D-E59CAB47A0C1}"/>
              </a:ext>
            </a:extLst>
          </p:cNvPr>
          <p:cNvSpPr/>
          <p:nvPr/>
        </p:nvSpPr>
        <p:spPr>
          <a:xfrm rot="12852508">
            <a:off x="6407312" y="5380044"/>
            <a:ext cx="648266" cy="271368"/>
          </a:xfrm>
          <a:prstGeom prst="rightArrow">
            <a:avLst/>
          </a:prstGeom>
          <a:solidFill>
            <a:schemeClr val="accent6">
              <a:lumMod val="20000"/>
              <a:lumOff val="80000"/>
            </a:schemeClr>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26" rtl="0" eaLnBrk="1" fontAlgn="auto" latinLnBrk="0" hangingPunct="1">
              <a:lnSpc>
                <a:spcPct val="100000"/>
              </a:lnSpc>
              <a:spcBef>
                <a:spcPts val="0"/>
              </a:spcBef>
              <a:spcAft>
                <a:spcPts val="0"/>
              </a:spcAft>
              <a:buClrTx/>
              <a:buSzTx/>
              <a:buFontTx/>
              <a:buNone/>
              <a:tabLst/>
              <a:defRPr/>
            </a:pPr>
            <a:endParaRPr kumimoji="1" lang="ja-JP" altLang="en-US" sz="1661"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8" name="正方形/長方形 7">
            <a:extLst>
              <a:ext uri="{FF2B5EF4-FFF2-40B4-BE49-F238E27FC236}">
                <a16:creationId xmlns:a16="http://schemas.microsoft.com/office/drawing/2014/main" id="{0B5F49B2-D724-A366-417D-4B618D27D1ED}"/>
              </a:ext>
            </a:extLst>
          </p:cNvPr>
          <p:cNvSpPr/>
          <p:nvPr/>
        </p:nvSpPr>
        <p:spPr bwMode="auto">
          <a:xfrm flipH="1">
            <a:off x="6452359" y="5899776"/>
            <a:ext cx="2106951" cy="36512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病院・診療所</a:t>
            </a:r>
            <a:endParaRPr kumimoji="1" lang="en-US" altLang="ja-JP"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介護老人保健施設・介護医療院</a:t>
            </a:r>
            <a:endParaRPr kumimoji="1" lang="en-US" altLang="ja-JP"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34" name="テキスト ボックス 133">
            <a:extLst>
              <a:ext uri="{FF2B5EF4-FFF2-40B4-BE49-F238E27FC236}">
                <a16:creationId xmlns:a16="http://schemas.microsoft.com/office/drawing/2014/main" id="{C6A4B8C3-F7E0-0B1C-C8EA-F8CA4316A61D}"/>
              </a:ext>
            </a:extLst>
          </p:cNvPr>
          <p:cNvSpPr txBox="1"/>
          <p:nvPr/>
        </p:nvSpPr>
        <p:spPr>
          <a:xfrm>
            <a:off x="5627964" y="5607119"/>
            <a:ext cx="1611345" cy="261610"/>
          </a:xfrm>
          <a:prstGeom prst="rect">
            <a:avLst/>
          </a:prstGeom>
          <a:noFill/>
        </p:spPr>
        <p:txBody>
          <a:bodyPr wrap="square">
            <a:spAutoFit/>
          </a:bodyPr>
          <a:lstStyle/>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リハビリテーション</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0" name="正方形/長方形 9">
            <a:extLst>
              <a:ext uri="{FF2B5EF4-FFF2-40B4-BE49-F238E27FC236}">
                <a16:creationId xmlns:a16="http://schemas.microsoft.com/office/drawing/2014/main" id="{F7C97A05-8BE1-0D19-4BF1-58788087F0AD}"/>
              </a:ext>
            </a:extLst>
          </p:cNvPr>
          <p:cNvSpPr/>
          <p:nvPr/>
        </p:nvSpPr>
        <p:spPr bwMode="auto">
          <a:xfrm flipH="1">
            <a:off x="3528804" y="1670555"/>
            <a:ext cx="2868089" cy="92947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l" defTabSz="844026" rtl="0" eaLnBrk="1" fontAlgn="auto" latinLnBrk="0" hangingPunct="1">
              <a:lnSpc>
                <a:spcPct val="100000"/>
              </a:lnSpc>
              <a:spcBef>
                <a:spcPts val="0"/>
              </a:spcBef>
              <a:spcAft>
                <a:spcPts val="0"/>
              </a:spcAft>
              <a:buClrTx/>
              <a:buSzTx/>
              <a:buFontTx/>
              <a:buNone/>
              <a:tabLst/>
              <a:defRPr/>
            </a:pPr>
            <a:endParaRPr kumimoji="1" lang="en-US" altLang="ja-JP"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l" defTabSz="844026" rtl="0" eaLnBrk="1" fontAlgn="auto" latinLnBrk="0" hangingPunct="1">
              <a:lnSpc>
                <a:spcPct val="100000"/>
              </a:lnSpc>
              <a:spcBef>
                <a:spcPts val="0"/>
              </a:spcBef>
              <a:spcAft>
                <a:spcPts val="0"/>
              </a:spcAft>
              <a:buClrTx/>
              <a:buSzTx/>
              <a:buFontTx/>
              <a:buNone/>
              <a:tabLst/>
              <a:defRPr/>
            </a:pPr>
            <a:endParaRPr kumimoji="1" lang="en-US" altLang="ja-JP"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l" defTabSz="844026" rtl="0" eaLnBrk="1" fontAlgn="auto" latinLnBrk="0" hangingPunct="1">
              <a:lnSpc>
                <a:spcPct val="100000"/>
              </a:lnSpc>
              <a:spcBef>
                <a:spcPts val="0"/>
              </a:spcBef>
              <a:spcAft>
                <a:spcPts val="0"/>
              </a:spcAft>
              <a:buClrTx/>
              <a:buSzTx/>
              <a:buFontTx/>
              <a:buNone/>
              <a:tabLst/>
              <a:defRPr/>
            </a:pPr>
            <a:r>
              <a:rPr kumimoji="1" lang="ja-JP" altLang="en-US"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連携の例</a:t>
            </a:r>
            <a:endParaRPr kumimoji="1" lang="en-US" altLang="ja-JP"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l" defTabSz="844026" rtl="0" eaLnBrk="1" fontAlgn="auto" latinLnBrk="0" hangingPunct="1">
              <a:lnSpc>
                <a:spcPct val="100000"/>
              </a:lnSpc>
              <a:spcBef>
                <a:spcPts val="0"/>
              </a:spcBef>
              <a:spcAft>
                <a:spcPts val="0"/>
              </a:spcAft>
              <a:buClrTx/>
              <a:buSzTx/>
              <a:buFontTx/>
              <a:buNone/>
              <a:tabLst/>
              <a:defRPr/>
            </a:pPr>
            <a:r>
              <a:rPr kumimoji="1" lang="ja-JP" altLang="en-US"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○主治医とケアマネ・相談支援専門員の連携</a:t>
            </a:r>
            <a:endParaRPr kumimoji="1" lang="en-US" altLang="ja-JP"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l" defTabSz="844026" rtl="0" eaLnBrk="1" fontAlgn="auto" latinLnBrk="0" hangingPunct="1">
              <a:lnSpc>
                <a:spcPct val="100000"/>
              </a:lnSpc>
              <a:spcBef>
                <a:spcPts val="0"/>
              </a:spcBef>
              <a:spcAft>
                <a:spcPts val="0"/>
              </a:spcAft>
              <a:buClrTx/>
              <a:buSzTx/>
              <a:buFontTx/>
              <a:buNone/>
              <a:tabLst/>
              <a:defRPr/>
            </a:pPr>
            <a:r>
              <a:rPr kumimoji="1" lang="ja-JP" altLang="en-US"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○医療機関と高齢者施設の連携</a:t>
            </a:r>
            <a:endParaRPr kumimoji="1" lang="en-US" altLang="ja-JP"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l" defTabSz="844026" rtl="0" eaLnBrk="1" fontAlgn="auto" latinLnBrk="0" hangingPunct="1">
              <a:lnSpc>
                <a:spcPct val="100000"/>
              </a:lnSpc>
              <a:spcBef>
                <a:spcPts val="0"/>
              </a:spcBef>
              <a:spcAft>
                <a:spcPts val="0"/>
              </a:spcAft>
              <a:buClrTx/>
              <a:buSzTx/>
              <a:buFontTx/>
              <a:buNone/>
              <a:tabLst/>
              <a:defRPr/>
            </a:pPr>
            <a:r>
              <a:rPr kumimoji="1" lang="ja-JP" altLang="en-US"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○多職種による連携</a:t>
            </a:r>
            <a:endParaRPr kumimoji="1" lang="en-US" altLang="ja-JP" sz="1015"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1" name="正方形/長方形 10">
            <a:extLst>
              <a:ext uri="{FF2B5EF4-FFF2-40B4-BE49-F238E27FC236}">
                <a16:creationId xmlns:a16="http://schemas.microsoft.com/office/drawing/2014/main" id="{C7641129-5D87-5125-27EE-B3EE4BFFB4BE}"/>
              </a:ext>
            </a:extLst>
          </p:cNvPr>
          <p:cNvSpPr/>
          <p:nvPr/>
        </p:nvSpPr>
        <p:spPr bwMode="auto">
          <a:xfrm flipH="1">
            <a:off x="3964995" y="1750200"/>
            <a:ext cx="1995705" cy="2972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2000"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連携</a:t>
            </a:r>
            <a:endParaRPr kumimoji="1" lang="en-US" altLang="ja-JP" sz="2000" b="1" i="0" u="none" strike="noStrike" kern="1200" cap="none" spc="0" normalizeH="0" baseline="0" noProof="0">
              <a:ln>
                <a:noFill/>
              </a:ln>
              <a:solidFill>
                <a:srgbClr val="00206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5" name="矢印: 左右 34">
            <a:extLst>
              <a:ext uri="{FF2B5EF4-FFF2-40B4-BE49-F238E27FC236}">
                <a16:creationId xmlns:a16="http://schemas.microsoft.com/office/drawing/2014/main" id="{480E28AD-A843-FB52-8711-64B3AC8555B5}"/>
              </a:ext>
            </a:extLst>
          </p:cNvPr>
          <p:cNvSpPr/>
          <p:nvPr/>
        </p:nvSpPr>
        <p:spPr>
          <a:xfrm rot="2072677">
            <a:off x="1551997" y="3181807"/>
            <a:ext cx="594698" cy="214883"/>
          </a:xfrm>
          <a:prstGeom prst="leftRightArrow">
            <a:avLst>
              <a:gd name="adj1" fmla="val 50000"/>
              <a:gd name="adj2" fmla="val 78334"/>
            </a:avLst>
          </a:prstGeom>
          <a:solidFill>
            <a:schemeClr val="accent1">
              <a:lumMod val="75000"/>
            </a:schemeClr>
          </a:solidFill>
          <a:ln w="6350"/>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36" name="正方形/長方形 35">
            <a:extLst>
              <a:ext uri="{FF2B5EF4-FFF2-40B4-BE49-F238E27FC236}">
                <a16:creationId xmlns:a16="http://schemas.microsoft.com/office/drawing/2014/main" id="{ECA11855-FB83-AF63-0CF2-C94514D8DD92}"/>
              </a:ext>
            </a:extLst>
          </p:cNvPr>
          <p:cNvSpPr/>
          <p:nvPr/>
        </p:nvSpPr>
        <p:spPr bwMode="auto">
          <a:xfrm flipH="1">
            <a:off x="580793" y="3315370"/>
            <a:ext cx="1732810" cy="2312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84402" tIns="42201" rIns="84402" bIns="42201" anchor="ctr"/>
          <a:lstStyle/>
          <a:p>
            <a:pPr marL="0" marR="0" lvl="0" indent="0" algn="ctr" defTabSz="844026" rtl="0" eaLnBrk="1" fontAlgn="auto" latinLnBrk="0" hangingPunct="1">
              <a:lnSpc>
                <a:spcPct val="100000"/>
              </a:lnSpc>
              <a:spcBef>
                <a:spcPts val="0"/>
              </a:spcBef>
              <a:spcAft>
                <a:spcPts val="0"/>
              </a:spcAft>
              <a:buClrTx/>
              <a:buSzTx/>
              <a:buFontTx/>
              <a:buNone/>
              <a:tabLst/>
              <a:defRPr/>
            </a:pPr>
            <a:r>
              <a:rPr kumimoji="1" lang="ja-JP" altLang="en-US" sz="1015"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機能分化</a:t>
            </a:r>
            <a:endParaRPr kumimoji="1" lang="en-US" altLang="ja-JP" sz="1015"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38" name="Picture 2" descr="89def904-8c94-4678-ab75-2f212fe1fe1a@mhlw">
            <a:extLst>
              <a:ext uri="{FF2B5EF4-FFF2-40B4-BE49-F238E27FC236}">
                <a16:creationId xmlns:a16="http://schemas.microsoft.com/office/drawing/2014/main" id="{1B3F8D14-4B5F-9B77-FA47-4CA0038890F6}"/>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803605" y="4749172"/>
            <a:ext cx="272286" cy="27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テキスト ボックス 4">
            <a:extLst>
              <a:ext uri="{FF2B5EF4-FFF2-40B4-BE49-F238E27FC236}">
                <a16:creationId xmlns:a16="http://schemas.microsoft.com/office/drawing/2014/main" id="{EE7AE842-D078-530C-52C4-747609DCF019}"/>
              </a:ext>
            </a:extLst>
          </p:cNvPr>
          <p:cNvSpPr txBox="1"/>
          <p:nvPr/>
        </p:nvSpPr>
        <p:spPr>
          <a:xfrm>
            <a:off x="7302302" y="6550840"/>
            <a:ext cx="210538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居宅療養管理指導を含む</a:t>
            </a:r>
          </a:p>
        </p:txBody>
      </p:sp>
      <p:sp>
        <p:nvSpPr>
          <p:cNvPr id="12" name="テキスト ボックス 11">
            <a:extLst>
              <a:ext uri="{FF2B5EF4-FFF2-40B4-BE49-F238E27FC236}">
                <a16:creationId xmlns:a16="http://schemas.microsoft.com/office/drawing/2014/main" id="{B27B4AC3-D8A1-F678-4015-7E999A13CE8A}"/>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a:t>
            </a:r>
          </a:p>
        </p:txBody>
      </p:sp>
      <p:sp>
        <p:nvSpPr>
          <p:cNvPr id="16" name="タイトル 1">
            <a:extLst>
              <a:ext uri="{FF2B5EF4-FFF2-40B4-BE49-F238E27FC236}">
                <a16:creationId xmlns:a16="http://schemas.microsoft.com/office/drawing/2014/main" id="{F269B715-C14D-DE31-2180-74BE687439B0}"/>
              </a:ext>
            </a:extLst>
          </p:cNvPr>
          <p:cNvSpPr>
            <a:spLocks noGrp="1"/>
          </p:cNvSpPr>
          <p:nvPr>
            <p:ph type="title"/>
          </p:nvPr>
        </p:nvSpPr>
        <p:spPr>
          <a:xfrm>
            <a:off x="11837" y="235565"/>
            <a:ext cx="9906000" cy="458482"/>
          </a:xfrm>
          <a:solidFill>
            <a:srgbClr val="E1EDFF"/>
          </a:solidFill>
        </p:spPr>
        <p:txBody>
          <a:bodyPr vert="horz" lIns="91440" tIns="45720" rIns="91440" bIns="45720" rtlCol="0" anchor="ctr">
            <a:noAutofit/>
          </a:bodyPr>
          <a:lstStyle/>
          <a:p>
            <a:r>
              <a:rPr kumimoji="1" lang="ja-JP" altLang="en-US" sz="2400" b="1">
                <a:latin typeface="メイリオ" panose="020B0604030504040204" pitchFamily="50" charset="-128"/>
                <a:ea typeface="メイリオ" panose="020B0604030504040204" pitchFamily="50" charset="-128"/>
              </a:rPr>
              <a:t>地域包括ケアシステムにおける在宅医療（イメージ）</a:t>
            </a:r>
          </a:p>
        </p:txBody>
      </p:sp>
      <p:sp>
        <p:nvSpPr>
          <p:cNvPr id="13" name="スライド番号プレースホルダー 2">
            <a:extLst>
              <a:ext uri="{FF2B5EF4-FFF2-40B4-BE49-F238E27FC236}">
                <a16:creationId xmlns:a16="http://schemas.microsoft.com/office/drawing/2014/main" id="{1F05B9FA-85C5-630B-A81B-77DD5244FDD2}"/>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游ゴシック" panose="020F0502020204030204"/>
                <a:ea typeface="游ゴシック" panose="020B0400000000000000"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365</a:t>
            </a:fld>
            <a:endParaRPr kumimoji="1" lang="ja-JP" altLang="en-US" sz="1600" b="0" i="0" u="none" strike="noStrike" kern="1200" cap="none" spc="0" normalizeH="0" baseline="0" noProof="0" dirty="0">
              <a:ln>
                <a:noFill/>
              </a:ln>
              <a:solidFill>
                <a:prstClr val="black"/>
              </a:solidFill>
              <a:effectLst/>
              <a:uLnTx/>
              <a:uFillTx/>
              <a:latin typeface="游ゴシック" panose="020F0502020204030204"/>
              <a:ea typeface="游ゴシック" panose="020B0400000000000000" pitchFamily="50" charset="-128"/>
              <a:cs typeface="+mn-cs"/>
            </a:endParaRPr>
          </a:p>
        </p:txBody>
      </p:sp>
    </p:spTree>
    <p:extLst>
      <p:ext uri="{BB962C8B-B14F-4D97-AF65-F5344CB8AC3E}">
        <p14:creationId xmlns:p14="http://schemas.microsoft.com/office/powerpoint/2010/main" val="3056227117"/>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 name="角丸四角形 112"/>
          <p:cNvSpPr/>
          <p:nvPr/>
        </p:nvSpPr>
        <p:spPr>
          <a:xfrm>
            <a:off x="2807849" y="1669654"/>
            <a:ext cx="6903767" cy="1080120"/>
          </a:xfrm>
          <a:prstGeom prst="roundRect">
            <a:avLst>
              <a:gd name="adj" fmla="val 9033"/>
            </a:avLst>
          </a:prstGeom>
          <a:solidFill>
            <a:schemeClr val="accent5">
              <a:lumMod val="20000"/>
              <a:lumOff val="80000"/>
              <a:alpha val="25000"/>
            </a:schemeClr>
          </a:solidFill>
          <a:ln w="9525">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2" name="角丸四角形 111"/>
          <p:cNvSpPr/>
          <p:nvPr/>
        </p:nvSpPr>
        <p:spPr>
          <a:xfrm>
            <a:off x="2807849" y="3109816"/>
            <a:ext cx="6903767" cy="2198132"/>
          </a:xfrm>
          <a:prstGeom prst="roundRect">
            <a:avLst>
              <a:gd name="adj" fmla="val 4022"/>
            </a:avLst>
          </a:prstGeom>
          <a:solidFill>
            <a:schemeClr val="accent4">
              <a:lumMod val="20000"/>
              <a:lumOff val="80000"/>
              <a:alpha val="25000"/>
            </a:schemeClr>
          </a:solidFill>
          <a:ln w="9525">
            <a:solidFill>
              <a:schemeClr val="accent4"/>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1" name="角丸四角形 110"/>
          <p:cNvSpPr/>
          <p:nvPr/>
        </p:nvSpPr>
        <p:spPr>
          <a:xfrm>
            <a:off x="2807849" y="5690908"/>
            <a:ext cx="6903767" cy="646806"/>
          </a:xfrm>
          <a:prstGeom prst="roundRect">
            <a:avLst>
              <a:gd name="adj" fmla="val 7299"/>
            </a:avLst>
          </a:prstGeom>
          <a:solidFill>
            <a:schemeClr val="accent2">
              <a:lumMod val="20000"/>
              <a:lumOff val="80000"/>
              <a:alpha val="25000"/>
            </a:schemeClr>
          </a:solidFill>
          <a:ln w="9525">
            <a:solidFill>
              <a:schemeClr val="accent2"/>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4" name="正方形/長方形 3"/>
          <p:cNvSpPr/>
          <p:nvPr/>
        </p:nvSpPr>
        <p:spPr>
          <a:xfrm>
            <a:off x="3210473" y="1741661"/>
            <a:ext cx="5025483" cy="873968"/>
          </a:xfrm>
          <a:prstGeom prst="rect">
            <a:avLst/>
          </a:prstGeom>
          <a:solidFill>
            <a:schemeClr val="tx2">
              <a:lumMod val="40000"/>
              <a:lumOff val="6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5" name="正方形/長方形 4"/>
          <p:cNvSpPr/>
          <p:nvPr/>
        </p:nvSpPr>
        <p:spPr>
          <a:xfrm>
            <a:off x="3236902" y="3181824"/>
            <a:ext cx="4992555" cy="2088232"/>
          </a:xfrm>
          <a:prstGeom prst="rect">
            <a:avLst/>
          </a:prstGeom>
          <a:solidFill>
            <a:schemeClr val="accent4">
              <a:lumMod val="40000"/>
              <a:lumOff val="6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6" name="正方形/長方形 5"/>
          <p:cNvSpPr/>
          <p:nvPr/>
        </p:nvSpPr>
        <p:spPr>
          <a:xfrm>
            <a:off x="3236904" y="5763690"/>
            <a:ext cx="4998932" cy="502789"/>
          </a:xfrm>
          <a:prstGeom prst="rect">
            <a:avLst/>
          </a:prstGeom>
          <a:solidFill>
            <a:schemeClr val="accent2">
              <a:lumMod val="20000"/>
              <a:lumOff val="80000"/>
              <a:alpha val="80000"/>
            </a:schemeClr>
          </a:solidFill>
          <a:ln w="127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9" name="十字形 8"/>
          <p:cNvSpPr/>
          <p:nvPr/>
        </p:nvSpPr>
        <p:spPr>
          <a:xfrm>
            <a:off x="5499063" y="5342062"/>
            <a:ext cx="348124" cy="288032"/>
          </a:xfrm>
          <a:prstGeom prst="plus">
            <a:avLst>
              <a:gd name="adj" fmla="val 36056"/>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0" name="正方形/長方形 9"/>
          <p:cNvSpPr/>
          <p:nvPr/>
        </p:nvSpPr>
        <p:spPr>
          <a:xfrm>
            <a:off x="3236932" y="1741662"/>
            <a:ext cx="2484000" cy="936000"/>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5" name="正方形/長方形 14"/>
          <p:cNvSpPr/>
          <p:nvPr/>
        </p:nvSpPr>
        <p:spPr>
          <a:xfrm>
            <a:off x="5750313" y="2245767"/>
            <a:ext cx="2484000" cy="432000"/>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1" name="正方形/長方形 20"/>
          <p:cNvSpPr/>
          <p:nvPr/>
        </p:nvSpPr>
        <p:spPr>
          <a:xfrm>
            <a:off x="3236839" y="3181824"/>
            <a:ext cx="972000" cy="2088232"/>
          </a:xfrm>
          <a:prstGeom prst="rect">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8" name="正方形/長方形 27"/>
          <p:cNvSpPr/>
          <p:nvPr/>
        </p:nvSpPr>
        <p:spPr>
          <a:xfrm>
            <a:off x="8385381" y="1741660"/>
            <a:ext cx="1190854" cy="4524046"/>
          </a:xfrm>
          <a:prstGeom prst="rect">
            <a:avLst/>
          </a:prstGeom>
          <a:solidFill>
            <a:srgbClr val="E484D2">
              <a:alpha val="74902"/>
            </a:srgb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cxnSp>
        <p:nvCxnSpPr>
          <p:cNvPr id="30" name="直線コネクタ 29"/>
          <p:cNvCxnSpPr/>
          <p:nvPr/>
        </p:nvCxnSpPr>
        <p:spPr>
          <a:xfrm>
            <a:off x="3236814" y="3181824"/>
            <a:ext cx="0" cy="2088232"/>
          </a:xfrm>
          <a:prstGeom prst="line">
            <a:avLst/>
          </a:prstGeom>
          <a:l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flipH="1">
            <a:off x="3233714" y="3181821"/>
            <a:ext cx="2109421" cy="0"/>
          </a:xfrm>
          <a:prstGeom prst="line">
            <a:avLst/>
          </a:prstGeom>
          <a:l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flipH="1">
            <a:off x="3236990" y="5270827"/>
            <a:ext cx="4986177" cy="1"/>
          </a:xfrm>
          <a:prstGeom prst="line">
            <a:avLst/>
          </a:prstGeom>
          <a:l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p:nvCxnSpPr>
        <p:spPr>
          <a:xfrm>
            <a:off x="8222986" y="4886786"/>
            <a:ext cx="0" cy="383268"/>
          </a:xfrm>
          <a:prstGeom prst="line">
            <a:avLst/>
          </a:prstGeom>
          <a:ln>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p:nvPr/>
        </p:nvCxnSpPr>
        <p:spPr>
          <a:xfrm>
            <a:off x="5343136" y="3181821"/>
            <a:ext cx="2886321" cy="0"/>
          </a:xfrm>
          <a:prstGeom prst="line">
            <a:avLst/>
          </a:prstGeom>
          <a:ln>
            <a:solidFill>
              <a:schemeClr val="accent4">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0" name="直線コネクタ 49"/>
          <p:cNvCxnSpPr/>
          <p:nvPr/>
        </p:nvCxnSpPr>
        <p:spPr>
          <a:xfrm flipV="1">
            <a:off x="8223075" y="3181824"/>
            <a:ext cx="12755" cy="1704964"/>
          </a:xfrm>
          <a:prstGeom prst="line">
            <a:avLst/>
          </a:prstGeom>
          <a:ln>
            <a:solidFill>
              <a:schemeClr val="accent4">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3" name="直線コネクタ 52"/>
          <p:cNvCxnSpPr/>
          <p:nvPr/>
        </p:nvCxnSpPr>
        <p:spPr>
          <a:xfrm flipH="1">
            <a:off x="3228753" y="1751536"/>
            <a:ext cx="8473" cy="9093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56" name="直線コネクタ 55"/>
          <p:cNvCxnSpPr/>
          <p:nvPr/>
        </p:nvCxnSpPr>
        <p:spPr>
          <a:xfrm flipH="1" flipV="1">
            <a:off x="3236991" y="2657647"/>
            <a:ext cx="4986175" cy="4001"/>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59" name="直線コネクタ 58"/>
          <p:cNvCxnSpPr/>
          <p:nvPr/>
        </p:nvCxnSpPr>
        <p:spPr>
          <a:xfrm>
            <a:off x="3236848" y="1741662"/>
            <a:ext cx="2103045"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6" name="直線コネクタ 75"/>
          <p:cNvCxnSpPr/>
          <p:nvPr/>
        </p:nvCxnSpPr>
        <p:spPr>
          <a:xfrm>
            <a:off x="8225724" y="2498833"/>
            <a:ext cx="3731" cy="158813"/>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9" name="直線コネクタ 78"/>
          <p:cNvCxnSpPr/>
          <p:nvPr/>
        </p:nvCxnSpPr>
        <p:spPr>
          <a:xfrm flipH="1">
            <a:off x="5346236" y="1741662"/>
            <a:ext cx="2883132" cy="0"/>
          </a:xfrm>
          <a:prstGeom prst="line">
            <a:avLst/>
          </a:prstGeom>
          <a:ln>
            <a:solidFill>
              <a:schemeClr val="tx2"/>
            </a:solidFill>
            <a:prstDash val="sysDot"/>
          </a:ln>
        </p:spPr>
        <p:style>
          <a:lnRef idx="1">
            <a:schemeClr val="accent1"/>
          </a:lnRef>
          <a:fillRef idx="0">
            <a:schemeClr val="accent1"/>
          </a:fillRef>
          <a:effectRef idx="0">
            <a:schemeClr val="accent1"/>
          </a:effectRef>
          <a:fontRef idx="minor">
            <a:schemeClr val="tx1"/>
          </a:fontRef>
        </p:style>
      </p:cxnSp>
      <p:cxnSp>
        <p:nvCxnSpPr>
          <p:cNvPr id="83" name="直線コネクタ 82"/>
          <p:cNvCxnSpPr/>
          <p:nvPr/>
        </p:nvCxnSpPr>
        <p:spPr>
          <a:xfrm>
            <a:off x="8229778" y="1768110"/>
            <a:ext cx="1" cy="729953"/>
          </a:xfrm>
          <a:prstGeom prst="line">
            <a:avLst/>
          </a:prstGeom>
          <a:ln>
            <a:solidFill>
              <a:schemeClr val="tx2"/>
            </a:solidFill>
            <a:prstDash val="sysDot"/>
          </a:ln>
        </p:spPr>
        <p:style>
          <a:lnRef idx="1">
            <a:schemeClr val="accent1"/>
          </a:lnRef>
          <a:fillRef idx="0">
            <a:schemeClr val="accent1"/>
          </a:fillRef>
          <a:effectRef idx="0">
            <a:schemeClr val="accent1"/>
          </a:effectRef>
          <a:fontRef idx="minor">
            <a:schemeClr val="tx1"/>
          </a:fontRef>
        </p:style>
      </p:cxnSp>
      <p:sp>
        <p:nvSpPr>
          <p:cNvPr id="86" name="左中かっこ 85"/>
          <p:cNvSpPr/>
          <p:nvPr/>
        </p:nvSpPr>
        <p:spPr>
          <a:xfrm>
            <a:off x="2690836" y="1669654"/>
            <a:ext cx="234026" cy="1080120"/>
          </a:xfrm>
          <a:prstGeom prst="leftBrace">
            <a:avLst/>
          </a:prstGeom>
          <a:ln w="28575"/>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87" name="テキスト ボックス 86"/>
          <p:cNvSpPr txBox="1"/>
          <p:nvPr/>
        </p:nvSpPr>
        <p:spPr>
          <a:xfrm>
            <a:off x="78647" y="1525640"/>
            <a:ext cx="2689564" cy="584775"/>
          </a:xfrm>
          <a:prstGeom prst="rect">
            <a:avLst/>
          </a:prstGeom>
          <a:noFill/>
        </p:spPr>
        <p:txBody>
          <a:bodyPr wrap="square" rtlCol="0">
            <a:spAutoFit/>
          </a:bodyPr>
          <a:lstStyle/>
          <a:p>
            <a:pPr marL="179387" marR="0" lvl="0" indent="-179387"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①定期的に訪問して診療を行った場合の評価</a:t>
            </a: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89" name="左中かっこ 88"/>
          <p:cNvSpPr/>
          <p:nvPr/>
        </p:nvSpPr>
        <p:spPr>
          <a:xfrm>
            <a:off x="2690836" y="3109816"/>
            <a:ext cx="234026" cy="2198132"/>
          </a:xfrm>
          <a:prstGeom prst="leftBrace">
            <a:avLst/>
          </a:prstGeom>
          <a:ln w="28575">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90" name="テキスト ボックス 89"/>
          <p:cNvSpPr txBox="1"/>
          <p:nvPr/>
        </p:nvSpPr>
        <p:spPr>
          <a:xfrm>
            <a:off x="78646" y="3541873"/>
            <a:ext cx="2534094" cy="584775"/>
          </a:xfrm>
          <a:prstGeom prst="rect">
            <a:avLst/>
          </a:prstGeom>
          <a:noFill/>
        </p:spPr>
        <p:txBody>
          <a:bodyPr wrap="square" rtlCol="0">
            <a:spAutoFit/>
          </a:bodyPr>
          <a:lstStyle/>
          <a:p>
            <a:pPr marL="179387" marR="0" lvl="0" indent="-179387"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②総合的な医学的管理等を行った場合の評価</a:t>
            </a: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91" name="左中かっこ 90"/>
          <p:cNvSpPr/>
          <p:nvPr/>
        </p:nvSpPr>
        <p:spPr>
          <a:xfrm>
            <a:off x="2690836" y="5690908"/>
            <a:ext cx="234026" cy="648072"/>
          </a:xfrm>
          <a:prstGeom prst="leftBrace">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92" name="テキスト ボックス 91"/>
          <p:cNvSpPr txBox="1"/>
          <p:nvPr/>
        </p:nvSpPr>
        <p:spPr>
          <a:xfrm>
            <a:off x="78649" y="5754980"/>
            <a:ext cx="2612105" cy="584775"/>
          </a:xfrm>
          <a:prstGeom prst="rect">
            <a:avLst/>
          </a:prstGeom>
          <a:noFill/>
        </p:spPr>
        <p:txBody>
          <a:bodyPr wrap="square" rtlCol="0">
            <a:spAutoFit/>
          </a:bodyPr>
          <a:lstStyle/>
          <a:p>
            <a:pPr marL="179387" marR="0" lvl="0" indent="-179387"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③指導管理等に対する</a:t>
            </a:r>
            <a:endPar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179387" marR="0" lvl="0" indent="-179387"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　評価</a:t>
            </a: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98" name="テキスト ボックス 97"/>
          <p:cNvSpPr txBox="1"/>
          <p:nvPr/>
        </p:nvSpPr>
        <p:spPr>
          <a:xfrm>
            <a:off x="3425680" y="2293537"/>
            <a:ext cx="2111514"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同一建物居住者以外</a:t>
            </a:r>
          </a:p>
        </p:txBody>
      </p:sp>
      <p:sp>
        <p:nvSpPr>
          <p:cNvPr id="103" name="正方形/長方形 102"/>
          <p:cNvSpPr/>
          <p:nvPr/>
        </p:nvSpPr>
        <p:spPr>
          <a:xfrm>
            <a:off x="3934652" y="1802466"/>
            <a:ext cx="3588399" cy="276999"/>
          </a:xfrm>
          <a:prstGeom prst="rect">
            <a:avLst/>
          </a:prstGeom>
          <a:solidFill>
            <a:schemeClr val="bg1"/>
          </a:solidFill>
        </p:spPr>
        <p:txBody>
          <a:bodyPr wrap="square" anchor="ctr">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在宅患者訪問診療料</a:t>
            </a:r>
            <a:r>
              <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(1</a:t>
            </a: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回あたり</a:t>
            </a:r>
            <a:r>
              <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a:t>
            </a:r>
          </a:p>
        </p:txBody>
      </p:sp>
      <p:sp>
        <p:nvSpPr>
          <p:cNvPr id="109" name="正方形/長方形 108"/>
          <p:cNvSpPr/>
          <p:nvPr/>
        </p:nvSpPr>
        <p:spPr>
          <a:xfrm>
            <a:off x="8395743" y="2029693"/>
            <a:ext cx="1170130" cy="1938864"/>
          </a:xfrm>
          <a:prstGeom prst="rect">
            <a:avLst/>
          </a:prstGeom>
        </p:spPr>
        <p:txBody>
          <a:bodyPr wrap="square">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在宅がん</a:t>
            </a:r>
            <a:endParaRPr kumimoji="1" lang="en-US" altLang="ja-JP" sz="16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dist"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dist"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医療</a:t>
            </a:r>
            <a:endParaRPr kumimoji="1" lang="en-US" altLang="ja-JP" sz="16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dist"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dist" defTabSz="914400" rtl="0" eaLnBrk="1" fontAlgn="auto" latinLnBrk="0" hangingPunct="1">
              <a:lnSpc>
                <a:spcPct val="100000"/>
              </a:lnSpc>
              <a:spcBef>
                <a:spcPts val="0"/>
              </a:spcBef>
              <a:spcAft>
                <a:spcPts val="0"/>
              </a:spcAft>
              <a:buClrTx/>
              <a:buSzTx/>
              <a:buFontTx/>
              <a:buNone/>
              <a:tabLst/>
              <a:defRPr/>
            </a:pPr>
            <a:endParaRPr kumimoji="1" lang="en-US" altLang="ja-JP" sz="799"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dist"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総合</a:t>
            </a:r>
            <a:endParaRPr kumimoji="1" lang="en-US" altLang="ja-JP" sz="16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dist"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dist"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診療料</a:t>
            </a:r>
            <a:endParaRPr kumimoji="1" lang="en-US" altLang="ja-JP" sz="16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14" name="テキスト ボックス 113"/>
          <p:cNvSpPr txBox="1"/>
          <p:nvPr/>
        </p:nvSpPr>
        <p:spPr>
          <a:xfrm>
            <a:off x="93000" y="612170"/>
            <a:ext cx="9720000" cy="830997"/>
          </a:xfrm>
          <a:prstGeom prst="rect">
            <a:avLst/>
          </a:prstGeom>
          <a:noFill/>
          <a:ln>
            <a:solidFill>
              <a:schemeClr val="tx2"/>
            </a:solidFill>
          </a:ln>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在宅医療に対する診療報酬上の評価は、①訪問して診療を行ったことに対する評価、②総合的な医学的管理に対する評価、③人工呼吸器その他の特別な指導管理等に対する評価の、大きく</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3</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種類の評価の組み合わせで行われている。</a:t>
            </a:r>
          </a:p>
        </p:txBody>
      </p:sp>
      <p:sp>
        <p:nvSpPr>
          <p:cNvPr id="135" name="正方形/長方形 134"/>
          <p:cNvSpPr/>
          <p:nvPr/>
        </p:nvSpPr>
        <p:spPr>
          <a:xfrm>
            <a:off x="3236814" y="5887961"/>
            <a:ext cx="4986174" cy="27699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在宅人工呼吸指導管理料その他の特別な指導管理等に応じた評価</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39" name="十字形 138"/>
          <p:cNvSpPr/>
          <p:nvPr/>
        </p:nvSpPr>
        <p:spPr>
          <a:xfrm>
            <a:off x="5499063" y="2792025"/>
            <a:ext cx="348124" cy="288032"/>
          </a:xfrm>
          <a:prstGeom prst="plus">
            <a:avLst>
              <a:gd name="adj" fmla="val 36056"/>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57" name="テキスト ボックス 156"/>
          <p:cNvSpPr txBox="1"/>
          <p:nvPr/>
        </p:nvSpPr>
        <p:spPr>
          <a:xfrm>
            <a:off x="-7450" y="4110637"/>
            <a:ext cx="2698269" cy="1015663"/>
          </a:xfrm>
          <a:prstGeom prst="rect">
            <a:avLst/>
          </a:prstGeom>
          <a:noFill/>
        </p:spPr>
        <p:txBody>
          <a:bodyPr wrap="square" rtlCol="0">
            <a:spAutoFit/>
          </a:bodyPr>
          <a:lstStyle/>
          <a:p>
            <a:pPr marL="95249" marR="0" lvl="0" indent="-95249"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○単一建物診療患者数、重症度及び月の訪問回数により段階的に評価</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95249" marR="0" lvl="0" indent="-95249"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○特別な指導管理を必要とし、頻回の診療を行った場合等は加算により評価</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58" name="テキスト ボックス 157"/>
          <p:cNvSpPr txBox="1"/>
          <p:nvPr/>
        </p:nvSpPr>
        <p:spPr>
          <a:xfrm>
            <a:off x="8347237" y="4257296"/>
            <a:ext cx="1267327" cy="1862048"/>
          </a:xfrm>
          <a:prstGeom prst="rect">
            <a:avLst/>
          </a:prstGeom>
          <a:noFill/>
        </p:spPr>
        <p:txBody>
          <a:bodyPr wrap="square" rtlCol="0">
            <a:spAutoFit/>
          </a:bodyPr>
          <a:lstStyle/>
          <a:p>
            <a:pPr marL="179387" marR="0" lvl="0" indent="-179387"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末期の悪性腫瘍の患者に、週</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4</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回以上の訪問診療・訪問看護等総合的な医療を提供した場合の包括的な評価</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179387" marR="0" lvl="0" indent="-179387"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179387" marR="0" lvl="0" indent="-179387"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特に規定するものを除き、診療に係る費用は包括</a:t>
            </a:r>
          </a:p>
        </p:txBody>
      </p:sp>
      <p:sp>
        <p:nvSpPr>
          <p:cNvPr id="60" name="テキスト ボックス 59"/>
          <p:cNvSpPr txBox="1"/>
          <p:nvPr/>
        </p:nvSpPr>
        <p:spPr>
          <a:xfrm>
            <a:off x="27069" y="2030252"/>
            <a:ext cx="2780785" cy="1061829"/>
          </a:xfrm>
          <a:prstGeom prst="rect">
            <a:avLst/>
          </a:prstGeom>
          <a:noFill/>
        </p:spPr>
        <p:txBody>
          <a:bodyPr wrap="square" rtlCol="0">
            <a:spAutoFit/>
          </a:bodyPr>
          <a:lstStyle/>
          <a:p>
            <a:pPr marL="95249" marR="0" lvl="0" indent="-95249"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○居住場所により段階的に評価</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95249" marR="0" lvl="0" indent="-95249"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○乳幼児等の診療、看取り等については、加算により評価</a:t>
            </a:r>
          </a:p>
          <a:p>
            <a:pPr marL="95249" marR="0" lvl="0" indent="-95249"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○原則として週</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3</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回の算定を限度とするが、末期の悪性腫瘍等一部の疾患については例外を規定</a:t>
            </a:r>
          </a:p>
        </p:txBody>
      </p:sp>
      <p:sp>
        <p:nvSpPr>
          <p:cNvPr id="63" name="テキスト ボックス 62"/>
          <p:cNvSpPr txBox="1"/>
          <p:nvPr/>
        </p:nvSpPr>
        <p:spPr>
          <a:xfrm>
            <a:off x="133" y="6392756"/>
            <a:ext cx="9165469" cy="246221"/>
          </a:xfrm>
          <a:prstGeom prst="rect">
            <a:avLst/>
          </a:prstGeom>
          <a:noFill/>
        </p:spPr>
        <p:txBody>
          <a:bodyPr wrap="square" rtlCol="0">
            <a:spAutoFit/>
          </a:bodyPr>
          <a:lstStyle/>
          <a:p>
            <a:pPr marL="90487" marR="0" lvl="0" indent="-90487"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上記に加え、検査、処置その他診療に当たって実施した医療行為等については、特段の規定がない場合、出来高にて算定することができる。</a:t>
            </a:r>
          </a:p>
        </p:txBody>
      </p:sp>
      <p:sp>
        <p:nvSpPr>
          <p:cNvPr id="67" name="正方形/長方形 66"/>
          <p:cNvSpPr/>
          <p:nvPr/>
        </p:nvSpPr>
        <p:spPr>
          <a:xfrm>
            <a:off x="5238189" y="3923006"/>
            <a:ext cx="972000" cy="1347050"/>
          </a:xfrm>
          <a:prstGeom prst="rect">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70" name="正方形/長方形 69"/>
          <p:cNvSpPr/>
          <p:nvPr/>
        </p:nvSpPr>
        <p:spPr>
          <a:xfrm>
            <a:off x="4237514" y="3473572"/>
            <a:ext cx="972000" cy="1796491"/>
          </a:xfrm>
          <a:prstGeom prst="rect">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72" name="正方形/長方形 71"/>
          <p:cNvSpPr/>
          <p:nvPr/>
        </p:nvSpPr>
        <p:spPr>
          <a:xfrm>
            <a:off x="6238864" y="4432079"/>
            <a:ext cx="972000" cy="838425"/>
          </a:xfrm>
          <a:prstGeom prst="rect">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73" name="正方形/長方形 72"/>
          <p:cNvSpPr/>
          <p:nvPr/>
        </p:nvSpPr>
        <p:spPr>
          <a:xfrm>
            <a:off x="7239531" y="4837214"/>
            <a:ext cx="972000" cy="433399"/>
          </a:xfrm>
          <a:prstGeom prst="rect">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06" name="正方形/長方形 105"/>
          <p:cNvSpPr/>
          <p:nvPr/>
        </p:nvSpPr>
        <p:spPr>
          <a:xfrm>
            <a:off x="3934653" y="3270959"/>
            <a:ext cx="3790876" cy="523220"/>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在宅時医学総合管理料</a:t>
            </a:r>
            <a:endPar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施設入居時等医学総合管理料　</a:t>
            </a:r>
            <a:r>
              <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(1</a:t>
            </a: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月あたり</a:t>
            </a:r>
            <a:r>
              <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a:t>
            </a:r>
          </a:p>
        </p:txBody>
      </p:sp>
      <p:sp>
        <p:nvSpPr>
          <p:cNvPr id="74" name="テキスト ボックス 73"/>
          <p:cNvSpPr txBox="1"/>
          <p:nvPr/>
        </p:nvSpPr>
        <p:spPr>
          <a:xfrm>
            <a:off x="5936547" y="2293537"/>
            <a:ext cx="2111514"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同一建物居住者</a:t>
            </a:r>
          </a:p>
        </p:txBody>
      </p:sp>
      <p:sp>
        <p:nvSpPr>
          <p:cNvPr id="7" name="タイトル 1">
            <a:extLst>
              <a:ext uri="{FF2B5EF4-FFF2-40B4-BE49-F238E27FC236}">
                <a16:creationId xmlns:a16="http://schemas.microsoft.com/office/drawing/2014/main" id="{B55FE287-D05F-E62A-11A8-14A356AC60D2}"/>
              </a:ext>
            </a:extLst>
          </p:cNvPr>
          <p:cNvSpPr txBox="1">
            <a:spLocks/>
          </p:cNvSpPr>
          <p:nvPr/>
        </p:nvSpPr>
        <p:spPr>
          <a:xfrm>
            <a:off x="-7450" y="-16136"/>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3600" kern="1200">
                <a:solidFill>
                  <a:schemeClr val="tx1"/>
                </a:solidFill>
                <a:latin typeface="+mj-lt"/>
                <a:ea typeface="+mj-ea"/>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在宅医療における診療報酬上の評価構造（イメージ）</a:t>
            </a:r>
          </a:p>
        </p:txBody>
      </p:sp>
      <p:sp>
        <p:nvSpPr>
          <p:cNvPr id="2" name="スライド番号プレースホルダー 2">
            <a:extLst>
              <a:ext uri="{FF2B5EF4-FFF2-40B4-BE49-F238E27FC236}">
                <a16:creationId xmlns:a16="http://schemas.microsoft.com/office/drawing/2014/main" id="{EB37EAA4-6D20-EADD-2981-6166F4699AEF}"/>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366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143392954"/>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正方形/長方形 16"/>
          <p:cNvSpPr/>
          <p:nvPr/>
        </p:nvSpPr>
        <p:spPr>
          <a:xfrm>
            <a:off x="121921" y="5723970"/>
            <a:ext cx="9656063" cy="106146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往診料</a:t>
            </a:r>
            <a:r>
              <a:rPr kumimoji="1" lang="ja-JP" altLang="en-US" sz="1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8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720</a:t>
            </a:r>
            <a:r>
              <a:rPr kumimoji="1" lang="ja-JP" altLang="en-US" sz="18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8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患者又は家族等患者の看護等に当たる者が、保険医療機関に対し電話等で直接往診を求め、当該保険医療機関の医師が往診の必要性を認めた場合に、可及的速やかに患家に赴き診療を行った場合の評価。</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定期的ないし計画的に患家又は他の保険医療機関に赴いて診療を行った場合には算定できない。</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1" name="正方形/長方形 20"/>
          <p:cNvSpPr/>
          <p:nvPr/>
        </p:nvSpPr>
        <p:spPr>
          <a:xfrm>
            <a:off x="121920" y="555785"/>
            <a:ext cx="9656063" cy="509986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在宅患者訪問診療料</a:t>
            </a:r>
            <a:r>
              <a:rPr kumimoji="1" lang="en-US" altLang="ja-JP" sz="1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（１日につき）</a:t>
            </a:r>
          </a:p>
          <a:p>
            <a:pPr marL="0" marR="0" lvl="0" indent="265113"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在宅患者訪問診療料１</a:t>
            </a:r>
          </a:p>
          <a:p>
            <a:pPr marL="0" marR="0" lvl="0" indent="712788"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同一建物居住者以外の場合　　　　</a:t>
            </a:r>
            <a:r>
              <a:rPr kumimoji="1" lang="en-US" altLang="ja-JP" sz="1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888</a:t>
            </a:r>
            <a:r>
              <a:rPr kumimoji="1" lang="ja-JP" altLang="en-US" sz="1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712788"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　同一建物居住者の場合　　　　　　</a:t>
            </a:r>
            <a:r>
              <a:rPr kumimoji="1" lang="en-US" altLang="ja-JP" sz="1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213</a:t>
            </a:r>
            <a:r>
              <a:rPr kumimoji="1" lang="ja-JP" altLang="en-US" sz="1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265113"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在宅患者訪問診療料２</a:t>
            </a:r>
          </a:p>
          <a:p>
            <a:pPr marL="0" marR="0" lvl="0" indent="712788"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同一建物居住者以外の場合　　　　</a:t>
            </a:r>
            <a:r>
              <a:rPr kumimoji="1" lang="en-US" altLang="ja-JP" sz="1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884</a:t>
            </a:r>
            <a:r>
              <a:rPr kumimoji="1" lang="ja-JP" altLang="en-US" sz="1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712788"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　同一建物居住者の場合　　　　　　</a:t>
            </a:r>
            <a:r>
              <a:rPr kumimoji="1" lang="en-US" altLang="ja-JP" sz="1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187</a:t>
            </a:r>
            <a:r>
              <a:rPr kumimoji="1" lang="ja-JP" altLang="en-US" sz="1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2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での療養を行っている患者であって、疾病、傷病のために通院による療養が困難な者に対して、患者の入居する有料老人ホーム等に併設される保険医療機関以外の保険医療機関が定期的に訪問して診療を行った場合の評価。</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［算定要件］（抜粋）</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180000" algn="l" defTabSz="914400" rtl="0" eaLnBrk="1" fontAlgn="auto" latinLnBrk="0" hangingPunct="1">
              <a:lnSpc>
                <a:spcPct val="100000"/>
              </a:lnSpc>
              <a:spcBef>
                <a:spcPts val="0"/>
              </a:spcBef>
              <a:spcAft>
                <a:spcPts val="0"/>
              </a:spcAft>
              <a:buClrTx/>
              <a:buSzTx/>
              <a:buFontTx/>
              <a:buNone/>
              <a:tabLst/>
              <a:defRPr/>
            </a:pPr>
            <a:r>
              <a:rPr kumimoji="1" lang="ja-JP" altLang="en-US" sz="14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在宅患者訪問診療料１</a:t>
            </a:r>
            <a:endParaRPr kumimoji="1" lang="en-US" altLang="ja-JP" sz="14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1800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１人の患者に対して１つの保険医療機関の保険医の指導管理の下に継続的に行われる訪問診療について、１日につき１回に限り算定。</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180000" algn="l" defTabSz="914400" rtl="0" eaLnBrk="1" fontAlgn="auto" latinLnBrk="0" hangingPunct="1">
              <a:lnSpc>
                <a:spcPct val="100000"/>
              </a:lnSpc>
              <a:spcBef>
                <a:spcPts val="0"/>
              </a:spcBef>
              <a:spcAft>
                <a:spcPts val="0"/>
              </a:spcAft>
              <a:buClrTx/>
              <a:buSzTx/>
              <a:buFontTx/>
              <a:buNone/>
              <a:tabLst/>
              <a:defRPr/>
            </a:pPr>
            <a:r>
              <a:rPr kumimoji="1" lang="ja-JP" altLang="en-US" sz="14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在宅患者訪問診療料２</a:t>
            </a:r>
            <a:endParaRPr kumimoji="1" lang="en-US" altLang="ja-JP" sz="14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1800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患者の同意を得て、計画的な医学管理のもと、主治医として定期的に訪問診療を行っている保険医が属する他の保険医療機関の求めを受けて、当該他の保険医療機関が診療を求めた傷病に対し訪問診療を行った場合に、求めがあった日を含む月から６月を限度として算定。</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3" name="正方形/長方形 22"/>
          <p:cNvSpPr/>
          <p:nvPr/>
        </p:nvSpPr>
        <p:spPr>
          <a:xfrm>
            <a:off x="265175" y="3302042"/>
            <a:ext cx="8554976" cy="253916"/>
          </a:xfrm>
          <a:prstGeom prst="rect">
            <a:avLst/>
          </a:prstGeom>
        </p:spPr>
        <p:txBody>
          <a:bodyPr wrap="square">
            <a:spAutoFit/>
          </a:bodyPr>
          <a:lstStyle/>
          <a:p>
            <a:pPr marL="180000" marR="0" lvl="0" indent="-1800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同一建物に居住する当該患者１人のみに対し訪問診療を行う場合は、「同一建物居住者以外の場合」の点数を算定する。</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4" name="正方形/長方形 23"/>
          <p:cNvSpPr/>
          <p:nvPr/>
        </p:nvSpPr>
        <p:spPr>
          <a:xfrm>
            <a:off x="265175" y="3522065"/>
            <a:ext cx="9616440" cy="253916"/>
          </a:xfrm>
          <a:prstGeom prst="rect">
            <a:avLst/>
          </a:prstGeom>
        </p:spPr>
        <p:txBody>
          <a:bodyPr wrap="square">
            <a:spAutoFit/>
          </a:bodyPr>
          <a:lstStyle/>
          <a:p>
            <a:pPr marL="180000" marR="0" lvl="0" indent="-1800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患者の入居する有料老人ホーム等に併設される保険医療機関が定期的に訪問して診療を行った場合は、在宅患者訪問診療料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 150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点を算定 。</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a:extLst>
              <a:ext uri="{FF2B5EF4-FFF2-40B4-BE49-F238E27FC236}">
                <a16:creationId xmlns:a16="http://schemas.microsoft.com/office/drawing/2014/main" id="{00FA7AA3-F5A5-2AD6-B578-B8FEBCDB83F8}"/>
              </a:ext>
            </a:extLst>
          </p:cNvPr>
          <p:cNvSpPr txBox="1">
            <a:spLocks/>
          </p:cNvSpPr>
          <p:nvPr/>
        </p:nvSpPr>
        <p:spPr>
          <a:xfrm>
            <a:off x="0" y="4238"/>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3600" kern="1200">
                <a:solidFill>
                  <a:schemeClr val="tx1"/>
                </a:solidFill>
                <a:latin typeface="+mj-lt"/>
                <a:ea typeface="+mj-ea"/>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在宅患者訪問診療料及び往診料の評価</a:t>
            </a:r>
          </a:p>
        </p:txBody>
      </p:sp>
      <p:sp>
        <p:nvSpPr>
          <p:cNvPr id="3" name="スライド番号プレースホルダー 2">
            <a:extLst>
              <a:ext uri="{FF2B5EF4-FFF2-40B4-BE49-F238E27FC236}">
                <a16:creationId xmlns:a16="http://schemas.microsoft.com/office/drawing/2014/main" id="{B48A0175-2DE2-0587-A2B3-49361735C4F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367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163258418"/>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69360"/>
            <a:ext cx="9906000" cy="458482"/>
          </a:xfrm>
          <a:solidFill>
            <a:srgbClr val="E1EDFF"/>
          </a:solidFill>
        </p:spPr>
        <p:txBody>
          <a:bodyPr>
            <a:noAutofit/>
          </a:bodyPr>
          <a:lstStyle/>
          <a:p>
            <a:r>
              <a:rPr lang="ja-JP" altLang="en-US" b="1"/>
              <a:t>訪問診療・往診等に関する見直し</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20101"/>
            <a:ext cx="9529762" cy="45848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質の高い在宅医療の提供体制の構築を推進する観点から、訪問診療・往診等に関する評価を見直す。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テキスト ボックス 3">
            <a:extLst>
              <a:ext uri="{FF2B5EF4-FFF2-40B4-BE49-F238E27FC236}">
                <a16:creationId xmlns:a16="http://schemas.microsoft.com/office/drawing/2014/main" id="{49765C69-9BBA-B76B-8084-68C03723A985}"/>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a:t>
            </a:r>
          </a:p>
        </p:txBody>
      </p:sp>
      <p:sp>
        <p:nvSpPr>
          <p:cNvPr id="7" name="正方形/長方形 6">
            <a:extLst>
              <a:ext uri="{FF2B5EF4-FFF2-40B4-BE49-F238E27FC236}">
                <a16:creationId xmlns:a16="http://schemas.microsoft.com/office/drawing/2014/main" id="{A6582F9A-DFCF-A7AA-B32F-56DB3823A0B5}"/>
              </a:ext>
            </a:extLst>
          </p:cNvPr>
          <p:cNvSpPr/>
          <p:nvPr/>
        </p:nvSpPr>
        <p:spPr>
          <a:xfrm>
            <a:off x="356069" y="814656"/>
            <a:ext cx="4908389" cy="365091"/>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質の高い在宅医療提供体制の構築の推進</a:t>
            </a:r>
          </a:p>
        </p:txBody>
      </p:sp>
      <p:sp>
        <p:nvSpPr>
          <p:cNvPr id="9" name="正方形/長方形 8">
            <a:extLst>
              <a:ext uri="{FF2B5EF4-FFF2-40B4-BE49-F238E27FC236}">
                <a16:creationId xmlns:a16="http://schemas.microsoft.com/office/drawing/2014/main" id="{15502959-A753-1CD4-8ED6-1E628B634C3C}"/>
              </a:ext>
            </a:extLst>
          </p:cNvPr>
          <p:cNvSpPr/>
          <p:nvPr/>
        </p:nvSpPr>
        <p:spPr>
          <a:xfrm>
            <a:off x="188119" y="4398324"/>
            <a:ext cx="9529762" cy="62154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患者の状態に応じた適切な訪問診療・往診等を推進する観点から、訪問診療・往診等に関する評価を見直す。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正方形/長方形 9">
            <a:extLst>
              <a:ext uri="{FF2B5EF4-FFF2-40B4-BE49-F238E27FC236}">
                <a16:creationId xmlns:a16="http://schemas.microsoft.com/office/drawing/2014/main" id="{66D518D3-CF67-C978-DA65-42B6F0871001}"/>
              </a:ext>
            </a:extLst>
          </p:cNvPr>
          <p:cNvSpPr/>
          <p:nvPr/>
        </p:nvSpPr>
        <p:spPr>
          <a:xfrm>
            <a:off x="356069" y="4168917"/>
            <a:ext cx="4908389" cy="379448"/>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患者の状態に応じた適切な訪問診療・往診等の推進</a:t>
            </a:r>
          </a:p>
        </p:txBody>
      </p:sp>
      <p:sp>
        <p:nvSpPr>
          <p:cNvPr id="11" name="角丸四角形 138">
            <a:extLst>
              <a:ext uri="{FF2B5EF4-FFF2-40B4-BE49-F238E27FC236}">
                <a16:creationId xmlns:a16="http://schemas.microsoft.com/office/drawing/2014/main" id="{AF6D4F57-0958-513E-7247-0D00CB0CB659}"/>
              </a:ext>
            </a:extLst>
          </p:cNvPr>
          <p:cNvSpPr/>
          <p:nvPr/>
        </p:nvSpPr>
        <p:spPr>
          <a:xfrm>
            <a:off x="188119" y="1532433"/>
            <a:ext cx="9529762" cy="2546851"/>
          </a:xfrm>
          <a:prstGeom prst="roundRect">
            <a:avLst>
              <a:gd name="adj" fmla="val 5728"/>
            </a:avLst>
          </a:prstGeom>
          <a:solidFill>
            <a:srgbClr val="E1EDFF"/>
          </a:solidFill>
          <a:ln>
            <a:solidFill>
              <a:schemeClr val="accent1">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3" name="テキスト ボックス 12">
            <a:extLst>
              <a:ext uri="{FF2B5EF4-FFF2-40B4-BE49-F238E27FC236}">
                <a16:creationId xmlns:a16="http://schemas.microsoft.com/office/drawing/2014/main" id="{90C11814-1B14-EC83-21A7-517EF0AF8C9C}"/>
              </a:ext>
            </a:extLst>
          </p:cNvPr>
          <p:cNvSpPr txBox="1"/>
          <p:nvPr/>
        </p:nvSpPr>
        <p:spPr>
          <a:xfrm>
            <a:off x="188117" y="1554990"/>
            <a:ext cx="9529761" cy="2546851"/>
          </a:xfrm>
          <a:prstGeom prst="rect">
            <a:avLst/>
          </a:prstGeom>
          <a:noFill/>
        </p:spPr>
        <p:txBody>
          <a:bodyPr wrap="square">
            <a:spAutoFit/>
          </a:bodyPr>
          <a:lstStyle/>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en-US" altLang="ja-JP" sz="1400" b="1" i="0" u="none" strike="noStrike" kern="1200" cap="none" spc="0" normalizeH="0" baseline="0" noProof="0">
                <a:ln>
                  <a:noFill/>
                </a:ln>
                <a:solidFill>
                  <a:prstClr val="black"/>
                </a:solidFill>
                <a:effectLst/>
                <a:uLnTx/>
                <a:uFillTx/>
                <a:latin typeface="Verdana"/>
                <a:ea typeface="メイリオ"/>
                <a:cs typeface="+mn-cs"/>
              </a:rPr>
              <a:t>【</a:t>
            </a:r>
            <a:r>
              <a:rPr kumimoji="0" lang="ja-JP" altLang="en-US" sz="1400" b="1" i="0" u="none" strike="noStrike" kern="1200" cap="none" spc="0" normalizeH="0" baseline="0" noProof="0">
                <a:ln>
                  <a:noFill/>
                </a:ln>
                <a:solidFill>
                  <a:prstClr val="black"/>
                </a:solidFill>
                <a:effectLst/>
                <a:uLnTx/>
                <a:uFillTx/>
                <a:latin typeface="Verdana"/>
                <a:ea typeface="メイリオ"/>
                <a:cs typeface="+mn-cs"/>
              </a:rPr>
              <a:t>見直しの概要（主なもの）</a:t>
            </a:r>
            <a:r>
              <a:rPr kumimoji="0" lang="en-US" altLang="ja-JP" sz="1400" b="1" i="0" u="none" strike="noStrike" kern="1200" cap="none" spc="0" normalizeH="0" baseline="0" noProof="0">
                <a:ln>
                  <a:noFill/>
                </a:ln>
                <a:solidFill>
                  <a:prstClr val="black"/>
                </a:solidFill>
                <a:effectLst/>
                <a:uLnTx/>
                <a:uFillTx/>
                <a:latin typeface="Verdana"/>
                <a:ea typeface="メイリオ"/>
                <a:cs typeface="+mn-cs"/>
              </a:rPr>
              <a:t>】</a:t>
            </a: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400" b="1" i="0" u="none" strike="noStrike" kern="1200" cap="none" spc="0" normalizeH="0" baseline="0" noProof="0">
                <a:ln>
                  <a:noFill/>
                </a:ln>
                <a:solidFill>
                  <a:prstClr val="black"/>
                </a:solidFill>
                <a:effectLst/>
                <a:uLnTx/>
                <a:uFillTx/>
                <a:latin typeface="Verdana"/>
                <a:ea typeface="メイリオ"/>
                <a:cs typeface="+mn-cs"/>
              </a:rPr>
              <a:t>・在宅医療情報連携加算の新設</a:t>
            </a:r>
            <a:endParaRPr kumimoji="0" lang="en-US" altLang="ja-JP" sz="1400" b="1"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solidFill>
                <a:effectLst/>
                <a:uLnTx/>
                <a:uFillTx/>
                <a:latin typeface="Verdana"/>
                <a:ea typeface="メイリオ"/>
                <a:cs typeface="+mn-cs"/>
              </a:rPr>
              <a:t> 　</a:t>
            </a:r>
            <a:r>
              <a:rPr kumimoji="0" lang="ja-JP" altLang="en-US" sz="1100" b="1" i="0" u="sng" strike="noStrike" kern="1200" cap="none" spc="0" normalizeH="0" baseline="0" noProof="0">
                <a:ln>
                  <a:noFill/>
                </a:ln>
                <a:solidFill>
                  <a:srgbClr val="0070C0"/>
                </a:solidFill>
                <a:effectLst/>
                <a:uLnTx/>
                <a:uFillTx/>
                <a:latin typeface="Verdana"/>
                <a:ea typeface="メイリオ"/>
                <a:cs typeface="+mn-cs"/>
              </a:rPr>
              <a:t>他の保険医療機関等の関係職種が</a:t>
            </a:r>
            <a:r>
              <a:rPr kumimoji="0" lang="en-US" altLang="ja-JP" sz="1100" b="1" i="0" u="sng" strike="noStrike" kern="1200" cap="none" spc="0" normalizeH="0" baseline="0" noProof="0">
                <a:ln>
                  <a:noFill/>
                </a:ln>
                <a:solidFill>
                  <a:srgbClr val="0070C0"/>
                </a:solidFill>
                <a:effectLst/>
                <a:uLnTx/>
                <a:uFillTx/>
                <a:latin typeface="Verdana"/>
                <a:ea typeface="メイリオ"/>
                <a:cs typeface="+mn-cs"/>
              </a:rPr>
              <a:t>ICT</a:t>
            </a:r>
            <a:r>
              <a:rPr kumimoji="0" lang="ja-JP" altLang="en-US" sz="1100" b="1" i="0" u="sng" strike="noStrike" kern="1200" cap="none" spc="0" normalizeH="0" baseline="0" noProof="0">
                <a:ln>
                  <a:noFill/>
                </a:ln>
                <a:solidFill>
                  <a:srgbClr val="0070C0"/>
                </a:solidFill>
                <a:effectLst/>
                <a:uLnTx/>
                <a:uFillTx/>
                <a:latin typeface="Verdana"/>
                <a:ea typeface="メイリオ"/>
                <a:cs typeface="+mn-cs"/>
              </a:rPr>
              <a:t>を用いて記録した患者に係る診療情報等を活用した上で、医師が計画的な医学管理を行った場合</a:t>
            </a:r>
            <a:r>
              <a:rPr kumimoji="0" lang="ja-JP" altLang="en-US" sz="1100" b="0" i="0" u="none" strike="noStrike" kern="1200" cap="none" spc="0" normalizeH="0" baseline="0" noProof="0">
                <a:ln>
                  <a:noFill/>
                </a:ln>
                <a:solidFill>
                  <a:prstClr val="black"/>
                </a:solidFill>
                <a:effectLst/>
                <a:uLnTx/>
                <a:uFillTx/>
                <a:latin typeface="Verdana"/>
                <a:ea typeface="メイリオ"/>
                <a:cs typeface="+mn-cs"/>
              </a:rPr>
              <a:t>の評価</a:t>
            </a:r>
            <a:endParaRPr kumimoji="0" lang="en-US" altLang="ja-JP" sz="1100" b="0"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400" b="1" i="0" u="none" strike="noStrike" kern="1200" cap="none" spc="0" normalizeH="0" baseline="0" noProof="0">
                <a:ln>
                  <a:noFill/>
                </a:ln>
                <a:solidFill>
                  <a:prstClr val="black"/>
                </a:solidFill>
                <a:effectLst/>
                <a:uLnTx/>
                <a:uFillTx/>
                <a:latin typeface="Verdana"/>
                <a:ea typeface="メイリオ"/>
                <a:cs typeface="+mn-cs"/>
              </a:rPr>
              <a:t>・在宅がん患者緊急時医療情報連携指導料の新設</a:t>
            </a:r>
            <a:endParaRPr kumimoji="0" lang="en-US" altLang="ja-JP" sz="1400" b="1"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solidFill>
                <a:effectLst/>
                <a:uLnTx/>
                <a:uFillTx/>
                <a:latin typeface="Verdana"/>
                <a:ea typeface="メイリオ"/>
                <a:cs typeface="+mn-cs"/>
              </a:rPr>
              <a:t> 　在宅で療養を行っている</a:t>
            </a:r>
            <a:r>
              <a:rPr kumimoji="0" lang="ja-JP" altLang="en-US" sz="1100" b="1" i="0" u="sng" strike="noStrike" kern="1200" cap="none" spc="0" normalizeH="0" baseline="0" noProof="0">
                <a:ln>
                  <a:noFill/>
                </a:ln>
                <a:solidFill>
                  <a:srgbClr val="0070C0"/>
                </a:solidFill>
                <a:effectLst/>
                <a:uLnTx/>
                <a:uFillTx/>
                <a:latin typeface="Verdana"/>
                <a:ea typeface="メイリオ"/>
                <a:cs typeface="+mn-cs"/>
              </a:rPr>
              <a:t>末期の悪性腫瘍の患者の病状の急変時に、</a:t>
            </a:r>
            <a:r>
              <a:rPr kumimoji="0" lang="en-US" altLang="ja-JP" sz="1100" b="1" i="0" u="sng" strike="noStrike" kern="1200" cap="none" spc="0" normalizeH="0" baseline="0" noProof="0">
                <a:ln>
                  <a:noFill/>
                </a:ln>
                <a:solidFill>
                  <a:srgbClr val="0070C0"/>
                </a:solidFill>
                <a:effectLst/>
                <a:uLnTx/>
                <a:uFillTx/>
                <a:latin typeface="Verdana"/>
                <a:ea typeface="メイリオ"/>
                <a:cs typeface="+mn-cs"/>
              </a:rPr>
              <a:t>ICT</a:t>
            </a:r>
            <a:r>
              <a:rPr kumimoji="0" lang="ja-JP" altLang="en-US" sz="1100" b="1" i="0" u="sng" strike="noStrike" kern="1200" cap="none" spc="0" normalizeH="0" baseline="0" noProof="0">
                <a:ln>
                  <a:noFill/>
                </a:ln>
                <a:solidFill>
                  <a:srgbClr val="0070C0"/>
                </a:solidFill>
                <a:effectLst/>
                <a:uLnTx/>
                <a:uFillTx/>
                <a:latin typeface="Verdana"/>
                <a:ea typeface="メイリオ"/>
                <a:cs typeface="+mn-cs"/>
              </a:rPr>
              <a:t>の活用によって、医療従事者等の間で共有されている人生の最終段階における医療・ケアに関する情報を踏まえ医師が療養上必要な指導を行った場合の評価</a:t>
            </a:r>
            <a:endParaRPr kumimoji="0" lang="en-US" altLang="ja-JP" sz="1100" b="1" i="0" u="sng" strike="noStrike" kern="1200" cap="none" spc="0" normalizeH="0" baseline="0" noProof="0">
              <a:ln>
                <a:noFill/>
              </a:ln>
              <a:solidFill>
                <a:srgbClr val="0070C0"/>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400" b="1" i="0" u="none" strike="noStrike" kern="1200" cap="none" spc="0" normalizeH="0" baseline="0" noProof="0">
                <a:ln>
                  <a:noFill/>
                </a:ln>
                <a:solidFill>
                  <a:prstClr val="black"/>
                </a:solidFill>
                <a:effectLst/>
                <a:uLnTx/>
                <a:uFillTx/>
                <a:latin typeface="Verdana"/>
                <a:ea typeface="メイリオ"/>
                <a:cs typeface="+mn-cs"/>
              </a:rPr>
              <a:t>・往診時医療情報連携加算の新設</a:t>
            </a:r>
            <a:endParaRPr kumimoji="0" lang="en-US" altLang="ja-JP" sz="1400" b="1"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a:ln>
                  <a:noFill/>
                </a:ln>
                <a:solidFill>
                  <a:prstClr val="black"/>
                </a:solidFill>
                <a:effectLst/>
                <a:uLnTx/>
                <a:uFillTx/>
                <a:latin typeface="Verdana"/>
                <a:ea typeface="メイリオ"/>
                <a:cs typeface="+mn-cs"/>
              </a:rPr>
              <a:t> </a:t>
            </a:r>
            <a:r>
              <a:rPr kumimoji="0" lang="ja-JP" altLang="en-US" sz="1100" b="0" i="0" u="none" strike="noStrike" kern="1200" cap="none" spc="0" normalizeH="0" baseline="0" noProof="0">
                <a:ln>
                  <a:noFill/>
                </a:ln>
                <a:solidFill>
                  <a:prstClr val="black"/>
                </a:solidFill>
                <a:effectLst/>
                <a:uLnTx/>
                <a:uFillTx/>
                <a:latin typeface="Verdana"/>
                <a:ea typeface="メイリオ"/>
                <a:cs typeface="+mn-cs"/>
              </a:rPr>
              <a:t>　在支診・在支病と連携体制を構築する</a:t>
            </a:r>
            <a:r>
              <a:rPr kumimoji="0" lang="ja-JP" altLang="en-US" sz="1100" b="1" i="0" u="sng" strike="noStrike" kern="1200" cap="none" spc="0" normalizeH="0" baseline="0" noProof="0">
                <a:ln>
                  <a:noFill/>
                </a:ln>
                <a:solidFill>
                  <a:srgbClr val="0070C0"/>
                </a:solidFill>
                <a:effectLst/>
                <a:uLnTx/>
                <a:uFillTx/>
                <a:latin typeface="Verdana"/>
                <a:ea typeface="メイリオ"/>
                <a:cs typeface="+mn-cs"/>
              </a:rPr>
              <a:t>在支診・在支病以外の医療機関が訪問診療を行っている患者に、在支診・在支病が往診を行った場合の評価</a:t>
            </a: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400" b="1" i="0" u="none" strike="noStrike" kern="1200" cap="none" spc="0" normalizeH="0" baseline="0" noProof="0">
                <a:ln>
                  <a:noFill/>
                </a:ln>
                <a:solidFill>
                  <a:prstClr val="black"/>
                </a:solidFill>
                <a:effectLst/>
                <a:uLnTx/>
                <a:uFillTx/>
                <a:latin typeface="Verdana"/>
                <a:ea typeface="メイリオ"/>
                <a:cs typeface="+mn-cs"/>
              </a:rPr>
              <a:t>・在宅療養移行加算の見直し</a:t>
            </a:r>
            <a:endParaRPr kumimoji="0" lang="en-US" altLang="ja-JP" sz="1400" b="1"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solidFill>
                <a:effectLst/>
                <a:uLnTx/>
                <a:uFillTx/>
                <a:latin typeface="Verdana"/>
                <a:ea typeface="メイリオ"/>
                <a:cs typeface="+mn-cs"/>
              </a:rPr>
              <a:t> 　対象となる範囲を病院まで拡大するとともに、</a:t>
            </a:r>
            <a:r>
              <a:rPr kumimoji="0" lang="ja-JP" altLang="en-US" sz="1100" b="1" i="0" u="sng" strike="noStrike" kern="1200" cap="none" spc="0" normalizeH="0" baseline="0" noProof="0">
                <a:ln>
                  <a:noFill/>
                </a:ln>
                <a:solidFill>
                  <a:srgbClr val="0070C0"/>
                </a:solidFill>
                <a:effectLst/>
                <a:uLnTx/>
                <a:uFillTx/>
                <a:latin typeface="Verdana"/>
                <a:ea typeface="メイリオ"/>
                <a:cs typeface="+mn-cs"/>
              </a:rPr>
              <a:t>他の医療機関と平時からの連携体制を構築している場合の評価の見直し</a:t>
            </a:r>
            <a:endParaRPr kumimoji="0" lang="en-US" altLang="ja-JP" sz="1100" b="1" i="0" u="sng" strike="noStrike" kern="1200" cap="none" spc="0" normalizeH="0" baseline="0" noProof="0">
              <a:ln>
                <a:noFill/>
              </a:ln>
              <a:solidFill>
                <a:srgbClr val="0070C0"/>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400" b="1" i="0" u="none" strike="noStrike" kern="1200" cap="none" spc="0" normalizeH="0" baseline="0" noProof="0">
                <a:ln>
                  <a:noFill/>
                </a:ln>
                <a:solidFill>
                  <a:prstClr val="black"/>
                </a:solidFill>
                <a:effectLst/>
                <a:uLnTx/>
                <a:uFillTx/>
                <a:latin typeface="Verdana"/>
                <a:ea typeface="メイリオ"/>
                <a:cs typeface="+mn-cs"/>
              </a:rPr>
              <a:t>・在宅ターミナルケア加算等の見直し</a:t>
            </a:r>
            <a:endParaRPr kumimoji="0" lang="en-US" altLang="ja-JP" sz="1400" b="1"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solidFill>
                <a:effectLst/>
                <a:uLnTx/>
                <a:uFillTx/>
                <a:latin typeface="Verdana"/>
                <a:ea typeface="メイリオ"/>
                <a:cs typeface="+mn-cs"/>
              </a:rPr>
              <a:t> 　在宅ターミナルケア加算について、</a:t>
            </a:r>
            <a:r>
              <a:rPr kumimoji="0" lang="ja-JP" altLang="en-US" sz="1100" b="1" i="0" u="sng" strike="noStrike" kern="1200" cap="none" spc="0" normalizeH="0" baseline="0" noProof="0">
                <a:ln>
                  <a:noFill/>
                </a:ln>
                <a:solidFill>
                  <a:srgbClr val="0070C0"/>
                </a:solidFill>
                <a:effectLst/>
                <a:uLnTx/>
                <a:uFillTx/>
                <a:latin typeface="Verdana"/>
                <a:ea typeface="メイリオ"/>
                <a:cs typeface="+mn-cs"/>
              </a:rPr>
              <a:t>退院時共同指導を実施した上で訪問診療又は往診を実施している場合においても、算定可能とする</a:t>
            </a:r>
            <a:r>
              <a:rPr kumimoji="0" lang="ja-JP" altLang="en-US" sz="1100" b="0" i="0" u="none" strike="noStrike" kern="1200" cap="none" spc="0" normalizeH="0" baseline="0" noProof="0">
                <a:ln>
                  <a:noFill/>
                </a:ln>
                <a:solidFill>
                  <a:prstClr val="black"/>
                </a:solidFill>
                <a:effectLst/>
                <a:uLnTx/>
                <a:uFillTx/>
                <a:latin typeface="Verdana"/>
                <a:ea typeface="メイリオ"/>
                <a:cs typeface="+mn-cs"/>
              </a:rPr>
              <a:t>とともに、 看取り加算について、</a:t>
            </a:r>
            <a:r>
              <a:rPr kumimoji="0" lang="ja-JP" altLang="en-US" sz="1100" b="1" i="0" u="sng" strike="noStrike" kern="1200" cap="none" spc="0" normalizeH="0" baseline="0" noProof="0">
                <a:ln>
                  <a:noFill/>
                </a:ln>
                <a:solidFill>
                  <a:srgbClr val="0070C0"/>
                </a:solidFill>
                <a:effectLst/>
                <a:uLnTx/>
                <a:uFillTx/>
                <a:latin typeface="Verdana"/>
                <a:ea typeface="メイリオ"/>
                <a:cs typeface="+mn-cs"/>
              </a:rPr>
              <a:t>退院時共同指導を実施した上で往診を行い、在宅で患者を看取った場合に往診料においても算定可能とする</a:t>
            </a:r>
            <a:endParaRPr kumimoji="0" lang="en-US" altLang="ja-JP" sz="1100" b="0" i="0" u="none" strike="noStrike" kern="1200" cap="none" spc="0" normalizeH="0" baseline="0" noProof="0">
              <a:ln>
                <a:noFill/>
              </a:ln>
              <a:solidFill>
                <a:prstClr val="black"/>
              </a:solidFill>
              <a:effectLst/>
              <a:uLnTx/>
              <a:uFillTx/>
              <a:latin typeface="Verdana"/>
              <a:ea typeface="メイリオ"/>
              <a:cs typeface="+mn-cs"/>
            </a:endParaRPr>
          </a:p>
        </p:txBody>
      </p:sp>
      <p:sp>
        <p:nvSpPr>
          <p:cNvPr id="14" name="角丸四角形 138">
            <a:extLst>
              <a:ext uri="{FF2B5EF4-FFF2-40B4-BE49-F238E27FC236}">
                <a16:creationId xmlns:a16="http://schemas.microsoft.com/office/drawing/2014/main" id="{F5CF15A7-7A53-607D-8A45-20291B0F1B7C}"/>
              </a:ext>
            </a:extLst>
          </p:cNvPr>
          <p:cNvSpPr/>
          <p:nvPr/>
        </p:nvSpPr>
        <p:spPr>
          <a:xfrm>
            <a:off x="188116" y="5075863"/>
            <a:ext cx="9529762" cy="1600438"/>
          </a:xfrm>
          <a:prstGeom prst="roundRect">
            <a:avLst>
              <a:gd name="adj" fmla="val 5728"/>
            </a:avLst>
          </a:prstGeom>
          <a:solidFill>
            <a:srgbClr val="E1EDFF"/>
          </a:solidFill>
          <a:ln>
            <a:solidFill>
              <a:schemeClr val="accent1">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5" name="テキスト ボックス 14">
            <a:extLst>
              <a:ext uri="{FF2B5EF4-FFF2-40B4-BE49-F238E27FC236}">
                <a16:creationId xmlns:a16="http://schemas.microsoft.com/office/drawing/2014/main" id="{6D2935B9-35B2-B715-EB99-BAFF1798964E}"/>
              </a:ext>
            </a:extLst>
          </p:cNvPr>
          <p:cNvSpPr txBox="1"/>
          <p:nvPr/>
        </p:nvSpPr>
        <p:spPr>
          <a:xfrm>
            <a:off x="188117" y="5079884"/>
            <a:ext cx="9529761" cy="1631216"/>
          </a:xfrm>
          <a:prstGeom prst="rect">
            <a:avLst/>
          </a:prstGeom>
          <a:noFill/>
        </p:spPr>
        <p:txBody>
          <a:bodyPr wrap="square">
            <a:spAutoFit/>
          </a:bodyPr>
          <a:lstStyle/>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en-US" altLang="ja-JP" sz="1400" b="1" i="0" u="none" strike="noStrike" kern="1200" cap="none" spc="0" normalizeH="0" baseline="0" noProof="0">
                <a:ln>
                  <a:noFill/>
                </a:ln>
                <a:solidFill>
                  <a:prstClr val="black"/>
                </a:solidFill>
                <a:effectLst/>
                <a:uLnTx/>
                <a:uFillTx/>
                <a:latin typeface="Verdana"/>
                <a:ea typeface="メイリオ"/>
                <a:cs typeface="+mn-cs"/>
              </a:rPr>
              <a:t>【</a:t>
            </a:r>
            <a:r>
              <a:rPr kumimoji="0" lang="ja-JP" altLang="en-US" sz="1400" b="1" i="0" u="none" strike="noStrike" kern="1200" cap="none" spc="0" normalizeH="0" baseline="0" noProof="0">
                <a:ln>
                  <a:noFill/>
                </a:ln>
                <a:solidFill>
                  <a:prstClr val="black"/>
                </a:solidFill>
                <a:effectLst/>
                <a:uLnTx/>
                <a:uFillTx/>
                <a:latin typeface="Verdana"/>
                <a:ea typeface="メイリオ"/>
                <a:cs typeface="+mn-cs"/>
              </a:rPr>
              <a:t>見直しの概要（主なもの）</a:t>
            </a:r>
            <a:r>
              <a:rPr kumimoji="0" lang="en-US" altLang="ja-JP" sz="1400" b="1" i="0" u="none" strike="noStrike" kern="1200" cap="none" spc="0" normalizeH="0" baseline="0" noProof="0">
                <a:ln>
                  <a:noFill/>
                </a:ln>
                <a:solidFill>
                  <a:prstClr val="black"/>
                </a:solidFill>
                <a:effectLst/>
                <a:uLnTx/>
                <a:uFillTx/>
                <a:latin typeface="Verdana"/>
                <a:ea typeface="メイリオ"/>
                <a:cs typeface="+mn-cs"/>
              </a:rPr>
              <a:t>】</a:t>
            </a: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400" b="1" i="0" u="none" strike="noStrike" kern="1200" cap="none" spc="0" normalizeH="0" baseline="0" noProof="0">
                <a:ln>
                  <a:noFill/>
                </a:ln>
                <a:solidFill>
                  <a:prstClr val="black"/>
                </a:solidFill>
                <a:effectLst/>
                <a:uLnTx/>
                <a:uFillTx/>
                <a:latin typeface="Verdana"/>
                <a:ea typeface="メイリオ"/>
                <a:cs typeface="+mn-cs"/>
              </a:rPr>
              <a:t>・在宅時医学総合管理料・施設入居時等医学総合管理料の見直し</a:t>
            </a:r>
            <a:endParaRPr kumimoji="0" lang="en-US" altLang="ja-JP" sz="1400" b="1"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solidFill>
                <a:effectLst/>
                <a:uLnTx/>
                <a:uFillTx/>
                <a:latin typeface="Verdana"/>
                <a:ea typeface="メイリオ"/>
                <a:cs typeface="+mn-cs"/>
              </a:rPr>
              <a:t> 　在宅時医学総合管理料等における</a:t>
            </a:r>
            <a:r>
              <a:rPr kumimoji="0" lang="ja-JP" altLang="en-US" sz="1100" b="1" i="0" u="sng" strike="noStrike" kern="1200" cap="none" spc="0" normalizeH="0" baseline="0" noProof="0">
                <a:ln>
                  <a:noFill/>
                </a:ln>
                <a:solidFill>
                  <a:srgbClr val="0070C0"/>
                </a:solidFill>
                <a:effectLst/>
                <a:uLnTx/>
                <a:uFillTx/>
                <a:latin typeface="Verdana"/>
                <a:ea typeface="メイリオ"/>
                <a:cs typeface="+mn-cs"/>
              </a:rPr>
              <a:t>単一建物診療患者の数が</a:t>
            </a:r>
            <a:r>
              <a:rPr kumimoji="0" lang="en-US" altLang="ja-JP" sz="1100" b="1" i="0" u="sng" strike="noStrike" kern="1200" cap="none" spc="0" normalizeH="0" baseline="0" noProof="0">
                <a:ln>
                  <a:noFill/>
                </a:ln>
                <a:solidFill>
                  <a:srgbClr val="0070C0"/>
                </a:solidFill>
                <a:effectLst/>
                <a:uLnTx/>
                <a:uFillTx/>
                <a:latin typeface="Verdana"/>
                <a:ea typeface="メイリオ"/>
                <a:cs typeface="+mn-cs"/>
              </a:rPr>
              <a:t>10</a:t>
            </a:r>
            <a:r>
              <a:rPr kumimoji="0" lang="ja-JP" altLang="en-US" sz="1100" b="1" i="0" u="sng" strike="noStrike" kern="1200" cap="none" spc="0" normalizeH="0" baseline="0" noProof="0">
                <a:ln>
                  <a:noFill/>
                </a:ln>
                <a:solidFill>
                  <a:srgbClr val="0070C0"/>
                </a:solidFill>
                <a:effectLst/>
                <a:uLnTx/>
                <a:uFillTx/>
                <a:latin typeface="Verdana"/>
                <a:ea typeface="メイリオ"/>
                <a:cs typeface="+mn-cs"/>
              </a:rPr>
              <a:t>人以上の場合の評価の細分化</a:t>
            </a:r>
            <a:r>
              <a:rPr kumimoji="0" lang="ja-JP" altLang="en-US" sz="1100" b="0" i="0" u="none" strike="noStrike" kern="1200" cap="none" spc="0" normalizeH="0" baseline="0" noProof="0">
                <a:ln>
                  <a:noFill/>
                </a:ln>
                <a:solidFill>
                  <a:prstClr val="black"/>
                </a:solidFill>
                <a:effectLst/>
                <a:uLnTx/>
                <a:uFillTx/>
                <a:latin typeface="Verdana"/>
                <a:ea typeface="メイリオ"/>
                <a:cs typeface="+mn-cs"/>
              </a:rPr>
              <a:t>、及び単一建物診療患者の数が</a:t>
            </a:r>
            <a:r>
              <a:rPr kumimoji="0" lang="en-US" altLang="ja-JP" sz="1100" b="0" i="0" u="none" strike="noStrike" kern="1200" cap="none" spc="0" normalizeH="0" baseline="0" noProof="0">
                <a:ln>
                  <a:noFill/>
                </a:ln>
                <a:solidFill>
                  <a:prstClr val="black"/>
                </a:solidFill>
                <a:effectLst/>
                <a:uLnTx/>
                <a:uFillTx/>
                <a:latin typeface="Verdana"/>
                <a:ea typeface="メイリオ"/>
                <a:cs typeface="+mn-cs"/>
              </a:rPr>
              <a:t>10</a:t>
            </a:r>
            <a:r>
              <a:rPr kumimoji="0" lang="ja-JP" altLang="en-US" sz="1100" b="0" i="0" u="none" strike="noStrike" kern="1200" cap="none" spc="0" normalizeH="0" baseline="0" noProof="0">
                <a:ln>
                  <a:noFill/>
                </a:ln>
                <a:solidFill>
                  <a:prstClr val="black"/>
                </a:solidFill>
                <a:effectLst/>
                <a:uLnTx/>
                <a:uFillTx/>
                <a:latin typeface="Verdana"/>
                <a:ea typeface="メイリオ"/>
                <a:cs typeface="+mn-cs"/>
              </a:rPr>
              <a:t>人以上の患者について、</a:t>
            </a:r>
            <a:r>
              <a:rPr kumimoji="0" lang="ja-JP" altLang="en-US" sz="1100" b="1" i="0" u="sng" strike="noStrike" kern="1200" cap="none" spc="0" normalizeH="0" baseline="0" noProof="0">
                <a:ln>
                  <a:noFill/>
                </a:ln>
                <a:solidFill>
                  <a:srgbClr val="0070C0"/>
                </a:solidFill>
                <a:effectLst/>
                <a:uLnTx/>
                <a:uFillTx/>
                <a:latin typeface="Verdana"/>
                <a:ea typeface="メイリオ"/>
                <a:cs typeface="+mn-cs"/>
              </a:rPr>
              <a:t>訪問診療の算定回数が多い医療機関について、看取りの件数等に係る一定の基準を満たさない場合の評価の見直し</a:t>
            </a: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400" b="1" i="0" u="none" strike="noStrike" kern="1200" cap="none" spc="0" normalizeH="0" baseline="0" noProof="0">
                <a:ln>
                  <a:noFill/>
                </a:ln>
                <a:solidFill>
                  <a:prstClr val="black"/>
                </a:solidFill>
                <a:effectLst/>
                <a:uLnTx/>
                <a:uFillTx/>
                <a:latin typeface="Verdana"/>
                <a:ea typeface="メイリオ"/>
                <a:cs typeface="+mn-cs"/>
              </a:rPr>
              <a:t>・往診料の見直し</a:t>
            </a:r>
            <a:endParaRPr kumimoji="0" lang="en-US" altLang="ja-JP" sz="1400" b="1"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solidFill>
                <a:effectLst/>
                <a:uLnTx/>
                <a:uFillTx/>
                <a:latin typeface="Verdana"/>
                <a:ea typeface="メイリオ"/>
                <a:cs typeface="+mn-cs"/>
              </a:rPr>
              <a:t> 　</a:t>
            </a:r>
            <a:r>
              <a:rPr kumimoji="0" lang="ja-JP" altLang="en-US" sz="1100" b="1" i="0" u="sng" strike="noStrike" kern="1200" cap="none" spc="0" normalizeH="0" baseline="0" noProof="0">
                <a:ln>
                  <a:noFill/>
                </a:ln>
                <a:solidFill>
                  <a:srgbClr val="0070C0"/>
                </a:solidFill>
                <a:effectLst/>
                <a:uLnTx/>
                <a:uFillTx/>
                <a:latin typeface="Verdana"/>
                <a:ea typeface="メイリオ"/>
                <a:cs typeface="+mn-cs"/>
              </a:rPr>
              <a:t>往診を行う保険医療機関において訪問診療を行っている患者等以外</a:t>
            </a:r>
            <a:r>
              <a:rPr kumimoji="0" lang="ja-JP" altLang="en-US" sz="1100" b="0" i="0" u="none" strike="noStrike" kern="1200" cap="none" spc="0" normalizeH="0" baseline="0" noProof="0">
                <a:ln>
                  <a:noFill/>
                </a:ln>
                <a:solidFill>
                  <a:prstClr val="black"/>
                </a:solidFill>
                <a:effectLst/>
                <a:uLnTx/>
                <a:uFillTx/>
                <a:latin typeface="Verdana"/>
                <a:ea typeface="メイリオ"/>
                <a:cs typeface="+mn-cs"/>
              </a:rPr>
              <a:t>の患者に対する</a:t>
            </a:r>
            <a:r>
              <a:rPr kumimoji="0" lang="ja-JP" altLang="en-US" sz="1100" b="1" i="0" u="sng" strike="noStrike" kern="1200" cap="none" spc="0" normalizeH="0" baseline="0" noProof="0">
                <a:ln>
                  <a:noFill/>
                </a:ln>
                <a:solidFill>
                  <a:srgbClr val="0070C0"/>
                </a:solidFill>
                <a:effectLst/>
                <a:uLnTx/>
                <a:uFillTx/>
                <a:latin typeface="Verdana"/>
                <a:ea typeface="メイリオ"/>
                <a:cs typeface="+mn-cs"/>
              </a:rPr>
              <a:t>緊急の往診に係る評価の見直し</a:t>
            </a:r>
            <a:endParaRPr kumimoji="0" lang="en-US" altLang="ja-JP" sz="1100" b="1" i="0" u="sng" strike="noStrike" kern="1200" cap="none" spc="0" normalizeH="0" baseline="0" noProof="0">
              <a:ln>
                <a:noFill/>
              </a:ln>
              <a:solidFill>
                <a:srgbClr val="0070C0"/>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400" b="1" i="0" u="none" strike="noStrike" kern="1200" cap="none" spc="0" normalizeH="0" baseline="0" noProof="0">
                <a:ln>
                  <a:noFill/>
                </a:ln>
                <a:solidFill>
                  <a:prstClr val="black"/>
                </a:solidFill>
                <a:effectLst/>
                <a:uLnTx/>
                <a:uFillTx/>
                <a:latin typeface="Verdana"/>
                <a:ea typeface="メイリオ"/>
                <a:cs typeface="+mn-cs"/>
              </a:rPr>
              <a:t>・在宅患者訪問診療料の見直し</a:t>
            </a:r>
            <a:endParaRPr kumimoji="0" lang="en-US" altLang="ja-JP" sz="1400" b="1" i="0" u="none" strike="noStrike" kern="1200" cap="none" spc="0" normalizeH="0" baseline="0" noProof="0">
              <a:ln>
                <a:noFill/>
              </a:ln>
              <a:solidFill>
                <a:prstClr val="black"/>
              </a:solidFill>
              <a:effectLst/>
              <a:uLnTx/>
              <a:uFillTx/>
              <a:latin typeface="Verdana"/>
              <a:ea typeface="メイリオ"/>
              <a:cs typeface="+mn-cs"/>
            </a:endParaRPr>
          </a:p>
          <a:p>
            <a:pPr marL="88900" marR="0" lvl="0" indent="-88900" algn="l" defTabSz="4572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solidFill>
                <a:effectLst/>
                <a:uLnTx/>
                <a:uFillTx/>
                <a:latin typeface="Verdana"/>
                <a:ea typeface="メイリオ"/>
                <a:cs typeface="+mn-cs"/>
              </a:rPr>
              <a:t> 　在支診・在支病における</a:t>
            </a:r>
            <a:r>
              <a:rPr kumimoji="0" lang="ja-JP" altLang="en-US" sz="1100" b="1" i="0" u="sng" strike="noStrike" kern="1200" cap="none" spc="0" normalizeH="0" baseline="0" noProof="0">
                <a:ln>
                  <a:noFill/>
                </a:ln>
                <a:solidFill>
                  <a:srgbClr val="0070C0"/>
                </a:solidFill>
                <a:effectLst/>
                <a:uLnTx/>
                <a:uFillTx/>
                <a:latin typeface="Verdana"/>
                <a:ea typeface="メイリオ"/>
                <a:cs typeface="+mn-cs"/>
              </a:rPr>
              <a:t>患者１人当たりの訪問診療の回数が一定以上の場合における</a:t>
            </a:r>
            <a:r>
              <a:rPr kumimoji="0" lang="ja-JP" altLang="en-US" sz="1100" b="0" i="0" u="none" strike="noStrike" kern="1200" cap="none" spc="0" normalizeH="0" baseline="0" noProof="0">
                <a:ln>
                  <a:noFill/>
                </a:ln>
                <a:solidFill>
                  <a:prstClr val="black"/>
                </a:solidFill>
                <a:effectLst/>
                <a:uLnTx/>
                <a:uFillTx/>
                <a:latin typeface="Verdana"/>
                <a:ea typeface="メイリオ"/>
                <a:cs typeface="+mn-cs"/>
              </a:rPr>
              <a:t>、５回目以降の在宅患者訪問診療料の評価の見直し</a:t>
            </a:r>
            <a:endParaRPr kumimoji="0" lang="en-US" altLang="ja-JP" sz="1100" b="0" i="0" u="none" strike="noStrike" kern="1200" cap="none" spc="0" normalizeH="0" baseline="0" noProof="0">
              <a:ln>
                <a:noFill/>
              </a:ln>
              <a:solidFill>
                <a:prstClr val="black"/>
              </a:solidFill>
              <a:effectLst/>
              <a:uLnTx/>
              <a:uFillTx/>
              <a:latin typeface="Verdana"/>
              <a:ea typeface="メイリオ"/>
              <a:cs typeface="+mn-cs"/>
            </a:endParaRPr>
          </a:p>
        </p:txBody>
      </p:sp>
      <p:sp>
        <p:nvSpPr>
          <p:cNvPr id="5" name="スライド番号プレースホルダー 2">
            <a:extLst>
              <a:ext uri="{FF2B5EF4-FFF2-40B4-BE49-F238E27FC236}">
                <a16:creationId xmlns:a16="http://schemas.microsoft.com/office/drawing/2014/main" id="{69A11CE1-B3F5-720A-2346-CEF8091D00DC}"/>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368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502608020"/>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6793"/>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369</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3467622427"/>
              </p:ext>
            </p:extLst>
          </p:nvPr>
        </p:nvGraphicFramePr>
        <p:xfrm>
          <a:off x="389493" y="459014"/>
          <a:ext cx="9127014" cy="50101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800" b="0" i="0" u="none" strike="noStrike" kern="1200" cap="none" spc="0" normalizeH="0" baseline="0" noProof="0" dirty="0">
                          <a:ln>
                            <a:noFill/>
                          </a:ln>
                          <a:solidFill>
                            <a:prstClr val="black"/>
                          </a:solidFill>
                          <a:effectLst/>
                          <a:uLnTx/>
                          <a:uFillTx/>
                          <a:latin typeface="+mn-lt"/>
                          <a:ea typeface="+mn-ea"/>
                          <a:cs typeface="+mn-cs"/>
                        </a:rPr>
                        <a:t>質の高い在宅医療提供体制の構築の推進</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577837208"/>
              </p:ext>
            </p:extLst>
          </p:nvPr>
        </p:nvGraphicFramePr>
        <p:xfrm>
          <a:off x="542925" y="1038225"/>
          <a:ext cx="8867775" cy="5508568"/>
        </p:xfrm>
        <a:graphic>
          <a:graphicData uri="http://schemas.openxmlformats.org/drawingml/2006/table">
            <a:tbl>
              <a:tblPr firstRow="1" bandRow="1">
                <a:tableStyleId>{5C22544A-7EE6-4342-B048-85BDC9FD1C3A}</a:tableStyleId>
              </a:tblPr>
              <a:tblGrid>
                <a:gridCol w="8867775">
                  <a:extLst>
                    <a:ext uri="{9D8B030D-6E8A-4147-A177-3AD203B41FA5}">
                      <a16:colId xmlns:a16="http://schemas.microsoft.com/office/drawing/2014/main" val="4124765003"/>
                    </a:ext>
                  </a:extLst>
                </a:gridCol>
              </a:tblGrid>
              <a:tr h="5508568">
                <a:tc>
                  <a:txBody>
                    <a:bodyPr/>
                    <a:lstStyle/>
                    <a:p>
                      <a:pPr marL="371475" marR="0" lvl="1" indent="-45720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600" b="1" u="none" dirty="0">
                          <a:solidFill>
                            <a:schemeClr val="tx1"/>
                          </a:solidFill>
                          <a:latin typeface="+mn-ea"/>
                          <a:ea typeface="+mn-ea"/>
                        </a:rPr>
                        <a:t>○ 質の高い在宅医療の提供体制の構築を推進する観点から、訪問診療・往診等に関する評価を見直す。</a:t>
                      </a:r>
                      <a:endParaRPr kumimoji="1" lang="en-US" altLang="ja-JP" sz="2600" b="1" u="none" dirty="0">
                        <a:solidFill>
                          <a:schemeClr val="tx1"/>
                        </a:solidFill>
                        <a:latin typeface="+mn-ea"/>
                        <a:ea typeface="+mn-ea"/>
                      </a:endParaRPr>
                    </a:p>
                    <a:p>
                      <a:pPr marL="0" marR="0" lvl="0" indent="0" algn="l" defTabSz="914400" rtl="0" eaLnBrk="1" fontAlgn="auto" latinLnBrk="0" hangingPunct="1">
                        <a:lnSpc>
                          <a:spcPct val="100000"/>
                        </a:lnSpc>
                        <a:spcBef>
                          <a:spcPts val="1200"/>
                        </a:spcBef>
                        <a:spcAft>
                          <a:spcPts val="0"/>
                        </a:spcAft>
                        <a:buClrTx/>
                        <a:buSzTx/>
                        <a:buFont typeface="Wingdings" panose="05000000000000000000" pitchFamily="2" charset="2"/>
                        <a:buNone/>
                        <a:tabLst/>
                        <a:defRPr/>
                      </a:pPr>
                      <a:r>
                        <a:rPr kumimoji="1" lang="ja-JP" altLang="en-US"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＜在宅医療における</a:t>
                      </a:r>
                      <a:r>
                        <a:rPr kumimoji="1" lang="en-US" altLang="ja-JP"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を活用した連携の推進＞</a:t>
                      </a:r>
                      <a:endParaRPr kumimoji="1" lang="en-US" altLang="ja-JP"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96000" marR="0" lvl="1"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他の保険医療機関等の</a:t>
                      </a:r>
                      <a:r>
                        <a:rPr kumimoji="1" lang="ja-JP" altLang="en-US" sz="22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関係職種が</a:t>
                      </a:r>
                      <a:r>
                        <a:rPr kumimoji="1" lang="en-US" altLang="ja-JP" sz="22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ICT</a:t>
                      </a:r>
                      <a:r>
                        <a:rPr kumimoji="1" lang="ja-JP" altLang="en-US" sz="22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を用いて記録した患者に係る診療情報等を活用</a:t>
                      </a:r>
                      <a:r>
                        <a:rPr kumimoji="1" lang="ja-JP" altLang="en-US"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した上で、医師が計画的な医学管理を行った場合の評価として、</a:t>
                      </a:r>
                      <a:r>
                        <a:rPr kumimoji="1" lang="ja-JP" altLang="en-US" sz="2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在宅医療情報連携加算（在医総管・施設総管・在宅がん医療総合診療料）</a:t>
                      </a:r>
                      <a:r>
                        <a:rPr kumimoji="1" lang="ja-JP" altLang="en-US"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を新設する。</a:t>
                      </a:r>
                      <a:endParaRPr kumimoji="1" lang="en-US" altLang="ja-JP"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96000" marR="0" lvl="1"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在宅で療養を行っている末期の悪性腫瘍の患者の病状の急変時に、</a:t>
                      </a:r>
                      <a:r>
                        <a:rPr kumimoji="1" lang="en-US" altLang="ja-JP"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の活用によって、医療従事者等の間で共有されている</a:t>
                      </a:r>
                      <a:r>
                        <a:rPr kumimoji="1" lang="ja-JP" altLang="en-US" sz="22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人生の最終段階における医療・ケアに関する情報を踏まえ医師が療養上必要な指導を行った場合の評価</a:t>
                      </a:r>
                      <a:r>
                        <a:rPr kumimoji="1" lang="ja-JP" altLang="en-US"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として、</a:t>
                      </a:r>
                      <a:r>
                        <a:rPr kumimoji="1" lang="ja-JP" altLang="en-US" sz="2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在宅がん患者緊急時医療情報連携指導料</a:t>
                      </a:r>
                      <a:r>
                        <a:rPr kumimoji="1" lang="ja-JP" altLang="en-US"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を新設する。</a:t>
                      </a:r>
                      <a:endParaRPr kumimoji="1" lang="en-US" altLang="ja-JP"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96000" marR="0" lvl="1"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緩和ケア病棟における在宅療養支援をより推進する観点から、</a:t>
                      </a:r>
                      <a:r>
                        <a:rPr kumimoji="1" lang="ja-JP" altLang="en-US" sz="2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緊急入院初期加算</a:t>
                      </a:r>
                      <a:r>
                        <a:rPr kumimoji="1" lang="ja-JP" altLang="en-US" sz="22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の要件を見直す</a:t>
                      </a:r>
                      <a:r>
                        <a:rPr kumimoji="1" lang="ja-JP" altLang="en-US"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213035078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62498C-E327-CF80-C03E-2188F8565711}"/>
            </a:ext>
          </a:extLst>
        </p:cNvPr>
        <p:cNvGrpSpPr/>
        <p:nvPr/>
      </p:nvGrpSpPr>
      <p:grpSpPr>
        <a:xfrm>
          <a:off x="0" y="0"/>
          <a:ext cx="0" cy="0"/>
          <a:chOff x="0" y="0"/>
          <a:chExt cx="0" cy="0"/>
        </a:xfrm>
      </p:grpSpPr>
      <p:sp>
        <p:nvSpPr>
          <p:cNvPr id="178179" name="Rectangle 4">
            <a:extLst>
              <a:ext uri="{FF2B5EF4-FFF2-40B4-BE49-F238E27FC236}">
                <a16:creationId xmlns:a16="http://schemas.microsoft.com/office/drawing/2014/main" id="{945170E6-7130-871F-E8C9-68C9581D1CCA}"/>
              </a:ext>
            </a:extLst>
          </p:cNvPr>
          <p:cNvSpPr>
            <a:spLocks noChangeArrowheads="1"/>
          </p:cNvSpPr>
          <p:nvPr/>
        </p:nvSpPr>
        <p:spPr bwMode="auto">
          <a:xfrm>
            <a:off x="340537" y="505304"/>
            <a:ext cx="3460336" cy="354008"/>
          </a:xfrm>
          <a:prstGeom prst="rect">
            <a:avLst/>
          </a:prstGeom>
          <a:solidFill>
            <a:srgbClr val="FFFF00">
              <a:alpha val="45097"/>
            </a:srgbClr>
          </a:solidFill>
          <a:ln w="9525">
            <a:solidFill>
              <a:srgbClr val="000000"/>
            </a:solidFill>
            <a:miter lim="800000"/>
            <a:headEnd/>
            <a:tailEnd/>
          </a:ln>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rPr>
              <a:t>１．改定に当たっての基本認識②</a:t>
            </a:r>
            <a:endParaRPr kumimoji="1" lang="en-US" altLang="ja-JP"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endParaRPr>
          </a:p>
        </p:txBody>
      </p:sp>
      <p:sp>
        <p:nvSpPr>
          <p:cNvPr id="7" name="Rectangle 4">
            <a:extLst>
              <a:ext uri="{FF2B5EF4-FFF2-40B4-BE49-F238E27FC236}">
                <a16:creationId xmlns:a16="http://schemas.microsoft.com/office/drawing/2014/main" id="{3AEE32FF-0FD7-6F55-0E8C-E35A3248189C}"/>
              </a:ext>
            </a:extLst>
          </p:cNvPr>
          <p:cNvSpPr>
            <a:spLocks noChangeArrowheads="1"/>
          </p:cNvSpPr>
          <p:nvPr/>
        </p:nvSpPr>
        <p:spPr bwMode="auto">
          <a:xfrm>
            <a:off x="340535" y="875471"/>
            <a:ext cx="9360827" cy="2639184"/>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ts val="2000"/>
              </a:lnSpc>
              <a:spcBef>
                <a:spcPct val="0"/>
              </a:spcBef>
              <a:spcAft>
                <a:spcPct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 </a:t>
            </a: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DX </a:t>
            </a: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やイノベーションの推進等による質の高い医療の実現）</a:t>
            </a:r>
          </a:p>
          <a:p>
            <a:pPr marL="0" marR="0" lvl="0" indent="0" algn="l" defTabSz="914400" rtl="0" eaLnBrk="1" fontAlgn="base" latinLnBrk="0" hangingPunct="1">
              <a:lnSpc>
                <a:spcPts val="20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新型コロナウイルス感染症の感染拡大を契機に、我が国のデジタル化の遅れが顕在化した。医療分野においても、デジタル化され</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た医療情報の利活用を積極的に推進していくことが、個人の健康増進に寄与するとともに、医療現場等における業務効率化の促進、</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より効率的・効果的な質の高い医療の提供を行っていく上で、非常に重要である。こうした背景を踏まえて、医療情報の活用や医療</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機関間における連携のための取組等を含む医療 </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DX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を、国民にも働きかけつつ推進することで、地域医療連携の円滑化、個々の医療</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機関等の負担軽減を図り、安心・安全で質の高い医療サービスを実現していく必要がある。</a:t>
            </a:r>
          </a:p>
          <a:p>
            <a:pPr marL="0" marR="0" lvl="0" indent="0" algn="l" defTabSz="914400" rtl="0" eaLnBrk="1" fontAlgn="base" latinLnBrk="0" hangingPunct="1">
              <a:lnSpc>
                <a:spcPts val="20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また、新型コロナウイルス感染症により、医薬品・医療機器等の存在意義や創薬力の重要性が社会的に改めて注目されてきており、</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イノベーションの推進により創薬力・開発力を維持・強化するとともに、革新的医薬品を含めたあらゆる医薬品・医療機器等を国民</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に安定的に供給し続けるための生産供給体制の構築等の取組を通じて、医療と経済の発展を両立させ、安心・安全な暮らしを実現す</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ることが重要である。</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スライド番号プレースホルダー 2">
            <a:extLst>
              <a:ext uri="{FF2B5EF4-FFF2-40B4-BE49-F238E27FC236}">
                <a16:creationId xmlns:a16="http://schemas.microsoft.com/office/drawing/2014/main" id="{4AEF38CD-8674-CB4D-6917-D15FD0A8CCF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2" name="Rectangle 4">
            <a:extLst>
              <a:ext uri="{FF2B5EF4-FFF2-40B4-BE49-F238E27FC236}">
                <a16:creationId xmlns:a16="http://schemas.microsoft.com/office/drawing/2014/main" id="{F8838F92-4465-FF84-1C06-69C4981D293B}"/>
              </a:ext>
            </a:extLst>
          </p:cNvPr>
          <p:cNvSpPr>
            <a:spLocks noChangeArrowheads="1"/>
          </p:cNvSpPr>
          <p:nvPr/>
        </p:nvSpPr>
        <p:spPr bwMode="auto">
          <a:xfrm>
            <a:off x="340535" y="3567256"/>
            <a:ext cx="9360827" cy="1613262"/>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ts val="2000"/>
              </a:lnSpc>
              <a:spcBef>
                <a:spcPct val="0"/>
              </a:spcBef>
              <a:spcAft>
                <a:spcPct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（社会保障制度の安定性・持続可能性の確保、経済・財政との調和）</a:t>
            </a:r>
          </a:p>
          <a:p>
            <a:pPr marL="0" marR="0" lvl="0" indent="0" algn="l" defTabSz="914400" rtl="0" eaLnBrk="1" fontAlgn="base" latinLnBrk="0" hangingPunct="1">
              <a:lnSpc>
                <a:spcPts val="20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制度の安定性・持続可能性を確保しつつ国民皆保険を堅持するためには、経済・財政との調和を図りつつ、より効率的・効果的な</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医療政策を実現するとともに、国民の制度に対する納得感を高めることが不可欠である。</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そのためには、「経済財政運営と改革の基本方針 </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2023</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」や「新しい資本主義のグランドデザイン及び実行計画 </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2023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改訂版」等</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を踏まえつつ、更なる適正化、医療資源の効率的･重点的な配分、医療分野におけるイノベーションの評価等を通じた経済成長への</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貢献を図ることが必要である。</a:t>
            </a:r>
          </a:p>
        </p:txBody>
      </p:sp>
      <p:sp>
        <p:nvSpPr>
          <p:cNvPr id="5" name="Rectangle 2">
            <a:extLst>
              <a:ext uri="{FF2B5EF4-FFF2-40B4-BE49-F238E27FC236}">
                <a16:creationId xmlns:a16="http://schemas.microsoft.com/office/drawing/2014/main" id="{EE16192A-2C72-7162-DD2C-2892147288DA}"/>
              </a:ext>
            </a:extLst>
          </p:cNvPr>
          <p:cNvSpPr txBox="1">
            <a:spLocks noChangeArrowheads="1"/>
          </p:cNvSpPr>
          <p:nvPr/>
        </p:nvSpPr>
        <p:spPr>
          <a:xfrm>
            <a:off x="310725" y="10325"/>
            <a:ext cx="6328833" cy="50482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kumimoji="1"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Calibri Light" panose="020F0302020204030204"/>
                <a:ea typeface="HG創英角ｺﾞｼｯｸUB" pitchFamily="49" charset="-128"/>
                <a:cs typeface="+mj-cs"/>
              </a:rPr>
              <a:t>令和６年度診療報酬改定の基本方針</a:t>
            </a:r>
            <a:endParaRPr kumimoji="1" lang="ja-JP" altLang="en-US"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j-cs"/>
            </a:endParaRPr>
          </a:p>
        </p:txBody>
      </p:sp>
      <p:sp>
        <p:nvSpPr>
          <p:cNvPr id="6" name="Rectangle 2">
            <a:extLst>
              <a:ext uri="{FF2B5EF4-FFF2-40B4-BE49-F238E27FC236}">
                <a16:creationId xmlns:a16="http://schemas.microsoft.com/office/drawing/2014/main" id="{D434DB28-27DF-25D1-BDFD-C129EF8F1DB8}"/>
              </a:ext>
            </a:extLst>
          </p:cNvPr>
          <p:cNvSpPr>
            <a:spLocks noChangeArrowheads="1"/>
          </p:cNvSpPr>
          <p:nvPr/>
        </p:nvSpPr>
        <p:spPr bwMode="auto">
          <a:xfrm>
            <a:off x="4383691" y="185625"/>
            <a:ext cx="5350724"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［令和５年１２月１１日 社会保障審議会</a:t>
            </a:r>
            <a:r>
              <a:rPr kumimoji="0" lang="ja-JP" altLang="en-US" sz="1400" b="0" i="0" u="none" strike="noStrike" kern="0" cap="none" spc="0" normalizeH="0" baseline="0" noProof="0" dirty="0">
                <a:ln>
                  <a:noFill/>
                </a:ln>
                <a:solidFill>
                  <a:prstClr val="black"/>
                </a:solidFill>
                <a:effectLst/>
                <a:uLnTx/>
                <a:uFillTx/>
                <a:latin typeface="Calibri" panose="020F0502020204030204"/>
                <a:ea typeface="ＭＳ Ｐゴシック"/>
                <a:cs typeface="+mn-cs"/>
              </a:rPr>
              <a:t>（医療保険部会・医療部会） </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a:t>
            </a:r>
          </a:p>
        </p:txBody>
      </p:sp>
    </p:spTree>
    <p:extLst>
      <p:ext uri="{BB962C8B-B14F-4D97-AF65-F5344CB8AC3E}">
        <p14:creationId xmlns:p14="http://schemas.microsoft.com/office/powerpoint/2010/main" val="4212754156"/>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楕円 5">
            <a:extLst>
              <a:ext uri="{FF2B5EF4-FFF2-40B4-BE49-F238E27FC236}">
                <a16:creationId xmlns:a16="http://schemas.microsoft.com/office/drawing/2014/main" id="{EE41A5ED-B7C2-5347-B833-230365DFA040}"/>
              </a:ext>
            </a:extLst>
          </p:cNvPr>
          <p:cNvSpPr/>
          <p:nvPr/>
        </p:nvSpPr>
        <p:spPr>
          <a:xfrm>
            <a:off x="927919" y="2807493"/>
            <a:ext cx="8059707" cy="3454165"/>
          </a:xfrm>
          <a:prstGeom prst="ellipse">
            <a:avLst/>
          </a:prstGeom>
          <a:solidFill>
            <a:srgbClr val="F0F1EF"/>
          </a:solidFill>
          <a:ln>
            <a:solidFill>
              <a:schemeClr val="accent3">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71" name="四角形: 角を丸くする 70">
            <a:extLst>
              <a:ext uri="{FF2B5EF4-FFF2-40B4-BE49-F238E27FC236}">
                <a16:creationId xmlns:a16="http://schemas.microsoft.com/office/drawing/2014/main" id="{A8B1585A-FB7A-3106-7B25-663546BBF671}"/>
              </a:ext>
            </a:extLst>
          </p:cNvPr>
          <p:cNvSpPr/>
          <p:nvPr/>
        </p:nvSpPr>
        <p:spPr>
          <a:xfrm>
            <a:off x="2473351" y="2131102"/>
            <a:ext cx="4744307" cy="2620721"/>
          </a:xfrm>
          <a:prstGeom prst="roundRect">
            <a:avLst>
              <a:gd name="adj" fmla="val 11908"/>
            </a:avLst>
          </a:prstGeom>
          <a:solidFill>
            <a:srgbClr val="FFFCE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在宅医療における</a:t>
            </a:r>
            <a:r>
              <a:rPr lang="en-US" altLang="ja-JP" b="1"/>
              <a:t>ICT</a:t>
            </a:r>
            <a:r>
              <a:rPr lang="ja-JP" altLang="en-US" b="1"/>
              <a:t>を用いた連携の推進</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253016" y="822113"/>
            <a:ext cx="9529762" cy="99110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在宅で療養を行っている患者等に対し、</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を用いた連携体制の構築を通じて、質の高い在宅医療の提供を推進する観点から、</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医療・ケアに関わる関係職種が</a:t>
            </a:r>
            <a:r>
              <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ICT</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を利用して診療情報を共有・活用して実施した計画的な医学管理を行った場合の評価</a:t>
            </a:r>
            <a:r>
              <a:rPr kumimoji="1" lang="ja-JP" altLang="en-US" sz="14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患者の急変時等に、</a:t>
            </a:r>
            <a:r>
              <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ICT</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を用いて関係職種間で共有されている人生の最終段階における医療・ケアに関する情報を踏まえ、療養上必要な指導を行った場合の評価</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等を実施。</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テキスト ボックス 8">
            <a:extLst>
              <a:ext uri="{FF2B5EF4-FFF2-40B4-BE49-F238E27FC236}">
                <a16:creationId xmlns:a16="http://schemas.microsoft.com/office/drawing/2014/main" id="{378D90FE-B411-2C7A-BBE8-1ECB98326C49}"/>
              </a:ext>
            </a:extLst>
          </p:cNvPr>
          <p:cNvSpPr txBox="1"/>
          <p:nvPr/>
        </p:nvSpPr>
        <p:spPr>
          <a:xfrm>
            <a:off x="5627952" y="2215920"/>
            <a:ext cx="1764067"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在支診・在支病</a:t>
            </a:r>
          </a:p>
        </p:txBody>
      </p:sp>
      <p:sp>
        <p:nvSpPr>
          <p:cNvPr id="10" name="正方形/長方形 9">
            <a:extLst>
              <a:ext uri="{FF2B5EF4-FFF2-40B4-BE49-F238E27FC236}">
                <a16:creationId xmlns:a16="http://schemas.microsoft.com/office/drawing/2014/main" id="{19A6FBEE-E062-E3EA-D122-8AC5F34CE597}"/>
              </a:ext>
            </a:extLst>
          </p:cNvPr>
          <p:cNvSpPr/>
          <p:nvPr/>
        </p:nvSpPr>
        <p:spPr>
          <a:xfrm>
            <a:off x="7460035" y="2155133"/>
            <a:ext cx="2388006" cy="21543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 name="テキスト ボックス 10">
            <a:extLst>
              <a:ext uri="{FF2B5EF4-FFF2-40B4-BE49-F238E27FC236}">
                <a16:creationId xmlns:a16="http://schemas.microsoft.com/office/drawing/2014/main" id="{CEF9B8DF-1F7B-22BF-F19E-89EAD88527A8}"/>
              </a:ext>
            </a:extLst>
          </p:cNvPr>
          <p:cNvSpPr txBox="1"/>
          <p:nvPr/>
        </p:nvSpPr>
        <p:spPr>
          <a:xfrm>
            <a:off x="7596237" y="1892230"/>
            <a:ext cx="2126318"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在支診・在支病</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以外</a:t>
            </a:r>
            <a:r>
              <a:rPr kumimoji="1" lang="ja-JP" altLang="en-US" sz="16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の診療所・病院</a:t>
            </a:r>
          </a:p>
        </p:txBody>
      </p:sp>
      <p:sp>
        <p:nvSpPr>
          <p:cNvPr id="17" name="矢印: 右 16">
            <a:extLst>
              <a:ext uri="{FF2B5EF4-FFF2-40B4-BE49-F238E27FC236}">
                <a16:creationId xmlns:a16="http://schemas.microsoft.com/office/drawing/2014/main" id="{FBFA0558-6DA8-048A-6DFE-962642226B6D}"/>
              </a:ext>
            </a:extLst>
          </p:cNvPr>
          <p:cNvSpPr/>
          <p:nvPr/>
        </p:nvSpPr>
        <p:spPr>
          <a:xfrm>
            <a:off x="5733555" y="3822152"/>
            <a:ext cx="1911869" cy="360000"/>
          </a:xfrm>
          <a:prstGeom prst="rightArrow">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35" name="正方形/長方形 34">
            <a:extLst>
              <a:ext uri="{FF2B5EF4-FFF2-40B4-BE49-F238E27FC236}">
                <a16:creationId xmlns:a16="http://schemas.microsoft.com/office/drawing/2014/main" id="{EADEE2C2-DE90-EE09-D4EC-FD50B204755B}"/>
              </a:ext>
            </a:extLst>
          </p:cNvPr>
          <p:cNvSpPr/>
          <p:nvPr/>
        </p:nvSpPr>
        <p:spPr>
          <a:xfrm>
            <a:off x="7155791" y="5130043"/>
            <a:ext cx="2513187" cy="12653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36" name="テキスト ボックス 35">
            <a:extLst>
              <a:ext uri="{FF2B5EF4-FFF2-40B4-BE49-F238E27FC236}">
                <a16:creationId xmlns:a16="http://schemas.microsoft.com/office/drawing/2014/main" id="{5CD1F6DF-0448-955A-A11D-BE7FAF20E066}"/>
              </a:ext>
            </a:extLst>
          </p:cNvPr>
          <p:cNvSpPr txBox="1"/>
          <p:nvPr/>
        </p:nvSpPr>
        <p:spPr>
          <a:xfrm>
            <a:off x="8201393" y="6258511"/>
            <a:ext cx="162266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介護保険施設等</a:t>
            </a:r>
          </a:p>
        </p:txBody>
      </p:sp>
      <p:sp>
        <p:nvSpPr>
          <p:cNvPr id="37" name="矢印: 右 36">
            <a:extLst>
              <a:ext uri="{FF2B5EF4-FFF2-40B4-BE49-F238E27FC236}">
                <a16:creationId xmlns:a16="http://schemas.microsoft.com/office/drawing/2014/main" id="{D0937AC1-B597-7DAB-876C-FEE97CBF35D2}"/>
              </a:ext>
            </a:extLst>
          </p:cNvPr>
          <p:cNvSpPr/>
          <p:nvPr/>
        </p:nvSpPr>
        <p:spPr>
          <a:xfrm rot="9514218">
            <a:off x="5523724" y="3159723"/>
            <a:ext cx="1909153" cy="360000"/>
          </a:xfrm>
          <a:prstGeom prst="rightArrow">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39" name="矢印: 右 38">
            <a:extLst>
              <a:ext uri="{FF2B5EF4-FFF2-40B4-BE49-F238E27FC236}">
                <a16:creationId xmlns:a16="http://schemas.microsoft.com/office/drawing/2014/main" id="{A3AB1840-3D42-640F-E1C2-CCB3A26B1F0E}"/>
              </a:ext>
            </a:extLst>
          </p:cNvPr>
          <p:cNvSpPr/>
          <p:nvPr/>
        </p:nvSpPr>
        <p:spPr>
          <a:xfrm rot="2266726">
            <a:off x="5327539" y="4998898"/>
            <a:ext cx="1795546" cy="360000"/>
          </a:xfrm>
          <a:prstGeom prst="rightArrow">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pic>
        <p:nvPicPr>
          <p:cNvPr id="2062" name="Picture 14" descr="介護施設のイラスト">
            <a:extLst>
              <a:ext uri="{FF2B5EF4-FFF2-40B4-BE49-F238E27FC236}">
                <a16:creationId xmlns:a16="http://schemas.microsoft.com/office/drawing/2014/main" id="{BCF1F29C-237F-FD3B-5D8A-93A7856EF24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983561" y="5644252"/>
            <a:ext cx="1260501" cy="1011202"/>
          </a:xfrm>
          <a:prstGeom prst="rect">
            <a:avLst/>
          </a:prstGeom>
          <a:noFill/>
          <a:extLst>
            <a:ext uri="{909E8E84-426E-40DD-AFC4-6F175D3DCCD1}">
              <a14:hiddenFill xmlns:a14="http://schemas.microsoft.com/office/drawing/2010/main">
                <a:solidFill>
                  <a:srgbClr val="FFFFFF"/>
                </a:solidFill>
              </a14:hiddenFill>
            </a:ext>
          </a:extLst>
        </p:spPr>
      </p:pic>
      <p:pic>
        <p:nvPicPr>
          <p:cNvPr id="2064" name="Picture 16" descr="白衣姿の人のイラスト（高齢男性）">
            <a:extLst>
              <a:ext uri="{FF2B5EF4-FFF2-40B4-BE49-F238E27FC236}">
                <a16:creationId xmlns:a16="http://schemas.microsoft.com/office/drawing/2014/main" id="{52BCD8B9-9A9E-5A44-2CB0-8D0AECA1B0BE}"/>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327573" y="5307068"/>
            <a:ext cx="475121" cy="889264"/>
          </a:xfrm>
          <a:prstGeom prst="rect">
            <a:avLst/>
          </a:prstGeom>
          <a:noFill/>
          <a:extLst>
            <a:ext uri="{909E8E84-426E-40DD-AFC4-6F175D3DCCD1}">
              <a14:hiddenFill xmlns:a14="http://schemas.microsoft.com/office/drawing/2010/main">
                <a:solidFill>
                  <a:srgbClr val="FFFFFF"/>
                </a:solidFill>
              </a14:hiddenFill>
            </a:ext>
          </a:extLst>
        </p:spPr>
      </p:pic>
      <p:pic>
        <p:nvPicPr>
          <p:cNvPr id="41" name="Picture 2" descr="画像のプレビュー">
            <a:extLst>
              <a:ext uri="{FF2B5EF4-FFF2-40B4-BE49-F238E27FC236}">
                <a16:creationId xmlns:a16="http://schemas.microsoft.com/office/drawing/2014/main" id="{A1EA95AC-7D11-F574-9C53-1DFB5FC31980}"/>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5592" y="5349465"/>
            <a:ext cx="475121" cy="821010"/>
          </a:xfrm>
          <a:prstGeom prst="rect">
            <a:avLst/>
          </a:prstGeom>
          <a:noFill/>
          <a:extLst>
            <a:ext uri="{909E8E84-426E-40DD-AFC4-6F175D3DCCD1}">
              <a14:hiddenFill xmlns:a14="http://schemas.microsoft.com/office/drawing/2010/main">
                <a:solidFill>
                  <a:srgbClr val="FFFFFF"/>
                </a:solidFill>
              </a14:hiddenFill>
            </a:ext>
          </a:extLst>
        </p:spPr>
      </p:pic>
      <p:sp>
        <p:nvSpPr>
          <p:cNvPr id="42" name="矢印: 右 41">
            <a:extLst>
              <a:ext uri="{FF2B5EF4-FFF2-40B4-BE49-F238E27FC236}">
                <a16:creationId xmlns:a16="http://schemas.microsoft.com/office/drawing/2014/main" id="{D156297E-BBD5-0649-1E76-9B458B5F8670}"/>
              </a:ext>
            </a:extLst>
          </p:cNvPr>
          <p:cNvSpPr/>
          <p:nvPr/>
        </p:nvSpPr>
        <p:spPr>
          <a:xfrm rot="12154028">
            <a:off x="5574938" y="4746035"/>
            <a:ext cx="2664283" cy="360000"/>
          </a:xfrm>
          <a:prstGeom prst="rightArrow">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nvGrpSpPr>
          <p:cNvPr id="48" name="グループ化 47">
            <a:extLst>
              <a:ext uri="{FF2B5EF4-FFF2-40B4-BE49-F238E27FC236}">
                <a16:creationId xmlns:a16="http://schemas.microsoft.com/office/drawing/2014/main" id="{0D161E64-DCC7-03E6-614A-892F26269377}"/>
              </a:ext>
            </a:extLst>
          </p:cNvPr>
          <p:cNvGrpSpPr/>
          <p:nvPr/>
        </p:nvGrpSpPr>
        <p:grpSpPr>
          <a:xfrm>
            <a:off x="7510320" y="3359246"/>
            <a:ext cx="1065692" cy="933676"/>
            <a:chOff x="21023" y="1493098"/>
            <a:chExt cx="3810000" cy="3810000"/>
          </a:xfrm>
        </p:grpSpPr>
        <p:grpSp>
          <p:nvGrpSpPr>
            <p:cNvPr id="47" name="グループ化 46">
              <a:extLst>
                <a:ext uri="{FF2B5EF4-FFF2-40B4-BE49-F238E27FC236}">
                  <a16:creationId xmlns:a16="http://schemas.microsoft.com/office/drawing/2014/main" id="{634C546F-9569-4B1F-033F-CA948B94C9B8}"/>
                </a:ext>
              </a:extLst>
            </p:cNvPr>
            <p:cNvGrpSpPr/>
            <p:nvPr/>
          </p:nvGrpSpPr>
          <p:grpSpPr>
            <a:xfrm>
              <a:off x="21023" y="1493098"/>
              <a:ext cx="3810000" cy="3810000"/>
              <a:chOff x="21023" y="1493098"/>
              <a:chExt cx="3810000" cy="3810000"/>
            </a:xfrm>
          </p:grpSpPr>
          <p:pic>
            <p:nvPicPr>
              <p:cNvPr id="2068" name="Picture 20" descr="シックハウス症候群のイラスト">
                <a:extLst>
                  <a:ext uri="{FF2B5EF4-FFF2-40B4-BE49-F238E27FC236}">
                    <a16:creationId xmlns:a16="http://schemas.microsoft.com/office/drawing/2014/main" id="{68F6088B-9635-FFEE-9FE4-5C742A6666DE}"/>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1023" y="1493098"/>
                <a:ext cx="3810000" cy="3810000"/>
              </a:xfrm>
              <a:prstGeom prst="rect">
                <a:avLst/>
              </a:prstGeom>
              <a:noFill/>
              <a:extLst>
                <a:ext uri="{909E8E84-426E-40DD-AFC4-6F175D3DCCD1}">
                  <a14:hiddenFill xmlns:a14="http://schemas.microsoft.com/office/drawing/2010/main">
                    <a:solidFill>
                      <a:srgbClr val="FFFFFF"/>
                    </a:solidFill>
                  </a14:hiddenFill>
                </a:ext>
              </a:extLst>
            </p:spPr>
          </p:pic>
          <p:sp>
            <p:nvSpPr>
              <p:cNvPr id="45" name="正方形/長方形 44">
                <a:extLst>
                  <a:ext uri="{FF2B5EF4-FFF2-40B4-BE49-F238E27FC236}">
                    <a16:creationId xmlns:a16="http://schemas.microsoft.com/office/drawing/2014/main" id="{A046D84D-3A90-F83B-A683-1B7409AAA5BD}"/>
                  </a:ext>
                </a:extLst>
              </p:cNvPr>
              <p:cNvSpPr/>
              <p:nvPr/>
            </p:nvSpPr>
            <p:spPr>
              <a:xfrm>
                <a:off x="741416" y="2678412"/>
                <a:ext cx="2371411" cy="22664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46" name="二等辺三角形 45">
                <a:extLst>
                  <a:ext uri="{FF2B5EF4-FFF2-40B4-BE49-F238E27FC236}">
                    <a16:creationId xmlns:a16="http://schemas.microsoft.com/office/drawing/2014/main" id="{8C32E452-A26E-DA61-4373-B06264CD2891}"/>
                  </a:ext>
                </a:extLst>
              </p:cNvPr>
              <p:cNvSpPr/>
              <p:nvPr/>
            </p:nvSpPr>
            <p:spPr>
              <a:xfrm>
                <a:off x="727712" y="1856049"/>
                <a:ext cx="2299084" cy="873198"/>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pic>
          <p:nvPicPr>
            <p:cNvPr id="2058" name="Picture 10" descr="ベッドで点滴をしている患者のイラスト">
              <a:extLst>
                <a:ext uri="{FF2B5EF4-FFF2-40B4-BE49-F238E27FC236}">
                  <a16:creationId xmlns:a16="http://schemas.microsoft.com/office/drawing/2014/main" id="{F69D4688-1DF2-258C-FD82-78CB8DEE98C3}"/>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8862" y="2865460"/>
              <a:ext cx="2696784" cy="2184395"/>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33" name="グループ化 32">
            <a:extLst>
              <a:ext uri="{FF2B5EF4-FFF2-40B4-BE49-F238E27FC236}">
                <a16:creationId xmlns:a16="http://schemas.microsoft.com/office/drawing/2014/main" id="{CA17DA79-C549-C983-B881-8B219A61FF26}"/>
              </a:ext>
            </a:extLst>
          </p:cNvPr>
          <p:cNvGrpSpPr/>
          <p:nvPr/>
        </p:nvGrpSpPr>
        <p:grpSpPr>
          <a:xfrm>
            <a:off x="302426" y="5023964"/>
            <a:ext cx="2558817" cy="1360966"/>
            <a:chOff x="929483" y="5206344"/>
            <a:chExt cx="2558817" cy="1360966"/>
          </a:xfrm>
          <a:noFill/>
        </p:grpSpPr>
        <p:sp>
          <p:nvSpPr>
            <p:cNvPr id="55" name="正方形/長方形 54">
              <a:extLst>
                <a:ext uri="{FF2B5EF4-FFF2-40B4-BE49-F238E27FC236}">
                  <a16:creationId xmlns:a16="http://schemas.microsoft.com/office/drawing/2014/main" id="{08C41A8B-2A6F-FEF6-3CED-EE10302ECD22}"/>
                </a:ext>
              </a:extLst>
            </p:cNvPr>
            <p:cNvSpPr/>
            <p:nvPr/>
          </p:nvSpPr>
          <p:spPr>
            <a:xfrm>
              <a:off x="1589904" y="5218163"/>
              <a:ext cx="1414911" cy="134914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56" name="テキスト ボックス 55">
              <a:extLst>
                <a:ext uri="{FF2B5EF4-FFF2-40B4-BE49-F238E27FC236}">
                  <a16:creationId xmlns:a16="http://schemas.microsoft.com/office/drawing/2014/main" id="{352C4BDE-1908-0B98-A22D-F42D40676A32}"/>
                </a:ext>
              </a:extLst>
            </p:cNvPr>
            <p:cNvSpPr txBox="1"/>
            <p:nvPr/>
          </p:nvSpPr>
          <p:spPr>
            <a:xfrm>
              <a:off x="929483" y="6228756"/>
              <a:ext cx="2558817" cy="338554"/>
            </a:xfrm>
            <a:prstGeom prst="rect">
              <a:avLst/>
            </a:prstGeom>
            <a:grp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連携する事業所等の職員</a:t>
              </a:r>
            </a:p>
          </p:txBody>
        </p:sp>
        <p:grpSp>
          <p:nvGrpSpPr>
            <p:cNvPr id="59" name="グループ化 58">
              <a:extLst>
                <a:ext uri="{FF2B5EF4-FFF2-40B4-BE49-F238E27FC236}">
                  <a16:creationId xmlns:a16="http://schemas.microsoft.com/office/drawing/2014/main" id="{4D28DCB2-E383-DC21-5775-871F513655B6}"/>
                </a:ext>
              </a:extLst>
            </p:cNvPr>
            <p:cNvGrpSpPr/>
            <p:nvPr/>
          </p:nvGrpSpPr>
          <p:grpSpPr>
            <a:xfrm>
              <a:off x="1629847" y="5206344"/>
              <a:ext cx="1312345" cy="1040861"/>
              <a:chOff x="2067791" y="4789417"/>
              <a:chExt cx="1312345" cy="1040861"/>
            </a:xfrm>
            <a:grpFill/>
          </p:grpSpPr>
          <p:pic>
            <p:nvPicPr>
              <p:cNvPr id="57" name="図 56" descr="おもちゃの人形と人の絵&#10;&#10;低い精度で自動的に生成された説明">
                <a:extLst>
                  <a:ext uri="{FF2B5EF4-FFF2-40B4-BE49-F238E27FC236}">
                    <a16:creationId xmlns:a16="http://schemas.microsoft.com/office/drawing/2014/main" id="{FA4AEB2A-C556-6CF4-30EF-9E5C5CBB361D}"/>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2148368" y="4789417"/>
                <a:ext cx="1040861" cy="1040861"/>
              </a:xfrm>
              <a:prstGeom prst="rect">
                <a:avLst/>
              </a:prstGeom>
              <a:grpFill/>
              <a:ln>
                <a:noFill/>
              </a:ln>
            </p:spPr>
          </p:pic>
          <p:pic>
            <p:nvPicPr>
              <p:cNvPr id="2074" name="Picture 26" descr="保健師のイラスト（女性）">
                <a:extLst>
                  <a:ext uri="{FF2B5EF4-FFF2-40B4-BE49-F238E27FC236}">
                    <a16:creationId xmlns:a16="http://schemas.microsoft.com/office/drawing/2014/main" id="{47F02651-865C-39A2-BD12-A3AEA15A92C3}"/>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046301" y="5150116"/>
                <a:ext cx="333835" cy="618213"/>
              </a:xfrm>
              <a:prstGeom prst="rect">
                <a:avLst/>
              </a:prstGeom>
              <a:grpFill/>
              <a:ln>
                <a:noFill/>
              </a:ln>
            </p:spPr>
          </p:pic>
          <p:pic>
            <p:nvPicPr>
              <p:cNvPr id="2078" name="Picture 30" descr="介護士のイラスト（男性）">
                <a:extLst>
                  <a:ext uri="{FF2B5EF4-FFF2-40B4-BE49-F238E27FC236}">
                    <a16:creationId xmlns:a16="http://schemas.microsoft.com/office/drawing/2014/main" id="{EE1BFEEB-71CD-9ABB-E1CF-030849CB39CC}"/>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67791" y="5150115"/>
                <a:ext cx="292105" cy="618213"/>
              </a:xfrm>
              <a:prstGeom prst="rect">
                <a:avLst/>
              </a:prstGeom>
              <a:grpFill/>
              <a:ln>
                <a:noFill/>
              </a:ln>
            </p:spPr>
          </p:pic>
        </p:grpSp>
      </p:grpSp>
      <p:sp>
        <p:nvSpPr>
          <p:cNvPr id="12" name="四角形: 角を丸くする 11">
            <a:extLst>
              <a:ext uri="{FF2B5EF4-FFF2-40B4-BE49-F238E27FC236}">
                <a16:creationId xmlns:a16="http://schemas.microsoft.com/office/drawing/2014/main" id="{2A4E09C8-E1D7-9928-37DE-FBC40737E230}"/>
              </a:ext>
            </a:extLst>
          </p:cNvPr>
          <p:cNvSpPr/>
          <p:nvPr/>
        </p:nvSpPr>
        <p:spPr>
          <a:xfrm>
            <a:off x="6031212" y="3685709"/>
            <a:ext cx="1283488" cy="711721"/>
          </a:xfrm>
          <a:prstGeom prst="roundRect">
            <a:avLst/>
          </a:prstGeom>
          <a:solidFill>
            <a:srgbClr val="F7FAFF"/>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往診時医療情報連携加算</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200</a:t>
            </a:r>
            <a:r>
              <a:rPr kumimoji="1" lang="ja-JP" altLang="en-US" sz="12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点</a:t>
            </a:r>
          </a:p>
        </p:txBody>
      </p:sp>
      <p:sp>
        <p:nvSpPr>
          <p:cNvPr id="15" name="矢印: 右 14">
            <a:extLst>
              <a:ext uri="{FF2B5EF4-FFF2-40B4-BE49-F238E27FC236}">
                <a16:creationId xmlns:a16="http://schemas.microsoft.com/office/drawing/2014/main" id="{F84592F2-B7CE-964F-A46E-0FC94F7372BC}"/>
              </a:ext>
            </a:extLst>
          </p:cNvPr>
          <p:cNvSpPr/>
          <p:nvPr/>
        </p:nvSpPr>
        <p:spPr>
          <a:xfrm>
            <a:off x="164734" y="6607910"/>
            <a:ext cx="562083" cy="215554"/>
          </a:xfrm>
          <a:prstGeom prst="rightArrow">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6" name="テキスト ボックス 15">
            <a:extLst>
              <a:ext uri="{FF2B5EF4-FFF2-40B4-BE49-F238E27FC236}">
                <a16:creationId xmlns:a16="http://schemas.microsoft.com/office/drawing/2014/main" id="{2E421DAD-2228-07C0-DB88-627B7B1D3DD5}"/>
              </a:ext>
            </a:extLst>
          </p:cNvPr>
          <p:cNvSpPr txBox="1"/>
          <p:nvPr/>
        </p:nvSpPr>
        <p:spPr>
          <a:xfrm>
            <a:off x="718841" y="6548462"/>
            <a:ext cx="259331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ICT</a:t>
            </a:r>
            <a:r>
              <a:rPr kumimoji="1" lang="ja-JP" altLang="en-US" sz="16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を用いた情報の共有</a:t>
            </a:r>
          </a:p>
        </p:txBody>
      </p:sp>
      <p:sp>
        <p:nvSpPr>
          <p:cNvPr id="18" name="矢印: 右 17">
            <a:extLst>
              <a:ext uri="{FF2B5EF4-FFF2-40B4-BE49-F238E27FC236}">
                <a16:creationId xmlns:a16="http://schemas.microsoft.com/office/drawing/2014/main" id="{5577F8EB-661B-8735-EB7E-8C1C70598167}"/>
              </a:ext>
            </a:extLst>
          </p:cNvPr>
          <p:cNvSpPr/>
          <p:nvPr/>
        </p:nvSpPr>
        <p:spPr>
          <a:xfrm>
            <a:off x="3284282" y="6618418"/>
            <a:ext cx="562083" cy="215554"/>
          </a:xfrm>
          <a:prstGeom prst="rightArrow">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9" name="テキスト ボックス 18">
            <a:extLst>
              <a:ext uri="{FF2B5EF4-FFF2-40B4-BE49-F238E27FC236}">
                <a16:creationId xmlns:a16="http://schemas.microsoft.com/office/drawing/2014/main" id="{CE919575-957B-D2DE-570B-182BD3EA9DDA}"/>
              </a:ext>
            </a:extLst>
          </p:cNvPr>
          <p:cNvSpPr txBox="1"/>
          <p:nvPr/>
        </p:nvSpPr>
        <p:spPr>
          <a:xfrm>
            <a:off x="3867738" y="6543384"/>
            <a:ext cx="649685"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往診</a:t>
            </a:r>
          </a:p>
        </p:txBody>
      </p:sp>
      <p:sp>
        <p:nvSpPr>
          <p:cNvPr id="61" name="正方形/長方形 60">
            <a:extLst>
              <a:ext uri="{FF2B5EF4-FFF2-40B4-BE49-F238E27FC236}">
                <a16:creationId xmlns:a16="http://schemas.microsoft.com/office/drawing/2014/main" id="{7AB731CC-FF36-F96B-3D05-F1E0492434BA}"/>
              </a:ext>
            </a:extLst>
          </p:cNvPr>
          <p:cNvSpPr/>
          <p:nvPr/>
        </p:nvSpPr>
        <p:spPr>
          <a:xfrm>
            <a:off x="124449" y="2649907"/>
            <a:ext cx="1809517" cy="162325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62" name="テキスト ボックス 61">
            <a:extLst>
              <a:ext uri="{FF2B5EF4-FFF2-40B4-BE49-F238E27FC236}">
                <a16:creationId xmlns:a16="http://schemas.microsoft.com/office/drawing/2014/main" id="{1D383525-F37C-BB7A-4A79-2742C7FA426E}"/>
              </a:ext>
            </a:extLst>
          </p:cNvPr>
          <p:cNvSpPr txBox="1"/>
          <p:nvPr/>
        </p:nvSpPr>
        <p:spPr>
          <a:xfrm>
            <a:off x="393717" y="2684221"/>
            <a:ext cx="167138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緩和ケア病棟</a:t>
            </a:r>
          </a:p>
        </p:txBody>
      </p:sp>
      <p:sp>
        <p:nvSpPr>
          <p:cNvPr id="21" name="四角形: 角を丸くする 20">
            <a:extLst>
              <a:ext uri="{FF2B5EF4-FFF2-40B4-BE49-F238E27FC236}">
                <a16:creationId xmlns:a16="http://schemas.microsoft.com/office/drawing/2014/main" id="{61B5AF5B-58A8-F905-57DB-0BF879C6D59C}"/>
              </a:ext>
            </a:extLst>
          </p:cNvPr>
          <p:cNvSpPr/>
          <p:nvPr/>
        </p:nvSpPr>
        <p:spPr>
          <a:xfrm>
            <a:off x="89413" y="2962342"/>
            <a:ext cx="2029209" cy="546539"/>
          </a:xfrm>
          <a:prstGeom prst="roundRect">
            <a:avLst/>
          </a:prstGeom>
          <a:solidFill>
            <a:srgbClr val="FFFDF7"/>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緩和ケア病棟緊急入院初期加算の要件緩和</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200</a:t>
            </a:r>
            <a:r>
              <a:rPr kumimoji="1" lang="ja-JP" altLang="en-US" sz="12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点（</a:t>
            </a:r>
            <a:r>
              <a:rPr kumimoji="1" lang="en-US" altLang="ja-JP" sz="12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1</a:t>
            </a:r>
            <a:r>
              <a:rPr kumimoji="1" lang="ja-JP" altLang="en-US" sz="12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日につき）</a:t>
            </a:r>
          </a:p>
        </p:txBody>
      </p:sp>
      <p:sp>
        <p:nvSpPr>
          <p:cNvPr id="29" name="テキスト ボックス 28">
            <a:extLst>
              <a:ext uri="{FF2B5EF4-FFF2-40B4-BE49-F238E27FC236}">
                <a16:creationId xmlns:a16="http://schemas.microsoft.com/office/drawing/2014/main" id="{78DDA446-0306-2E85-CDB1-062DF5608B7D}"/>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a:t>
            </a:r>
          </a:p>
        </p:txBody>
      </p:sp>
      <p:sp>
        <p:nvSpPr>
          <p:cNvPr id="14" name="テキスト ボックス 13">
            <a:extLst>
              <a:ext uri="{FF2B5EF4-FFF2-40B4-BE49-F238E27FC236}">
                <a16:creationId xmlns:a16="http://schemas.microsoft.com/office/drawing/2014/main" id="{995F7276-994B-8753-B35C-57A2AF630FB6}"/>
              </a:ext>
            </a:extLst>
          </p:cNvPr>
          <p:cNvSpPr txBox="1"/>
          <p:nvPr/>
        </p:nvSpPr>
        <p:spPr>
          <a:xfrm>
            <a:off x="3604807" y="6348754"/>
            <a:ext cx="3382059" cy="21544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１調剤報酬の在宅患者重複投薬・相互作用等防止管理料の見直し</a:t>
            </a:r>
          </a:p>
        </p:txBody>
      </p:sp>
      <p:sp>
        <p:nvSpPr>
          <p:cNvPr id="44" name="正方形/長方形 43">
            <a:extLst>
              <a:ext uri="{FF2B5EF4-FFF2-40B4-BE49-F238E27FC236}">
                <a16:creationId xmlns:a16="http://schemas.microsoft.com/office/drawing/2014/main" id="{849A137E-EBFD-6F4C-B515-031BDA99BA27}"/>
              </a:ext>
            </a:extLst>
          </p:cNvPr>
          <p:cNvSpPr/>
          <p:nvPr/>
        </p:nvSpPr>
        <p:spPr>
          <a:xfrm>
            <a:off x="6749078" y="4914858"/>
            <a:ext cx="2921514" cy="2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平時からの介護保険施設等の入所者に関する情報の共有</a:t>
            </a:r>
            <a:r>
              <a:rPr kumimoji="1" lang="en-US" altLang="ja-JP" sz="800" b="1" i="0" u="none" strike="noStrike" kern="1200" cap="none" spc="0" normalizeH="0" baseline="3000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800" b="1" i="0" u="none" strike="noStrike" kern="1200" cap="none" spc="0" normalizeH="0" baseline="30000" noProof="0">
                <a:ln>
                  <a:noFill/>
                </a:ln>
                <a:solidFill>
                  <a:prstClr val="black"/>
                </a:solidFill>
                <a:effectLst/>
                <a:uLnTx/>
                <a:uFillTx/>
                <a:latin typeface="メイリオ" panose="020B0604030504040204" pitchFamily="50" charset="-128"/>
                <a:ea typeface="メイリオ" panose="020B0604030504040204" pitchFamily="50" charset="-128"/>
                <a:cs typeface="+mn-cs"/>
              </a:rPr>
              <a:t>３</a:t>
            </a:r>
            <a:endParaRPr kumimoji="1" lang="en-US" altLang="ja-JP" sz="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4" name="正方形/長方形 73">
            <a:extLst>
              <a:ext uri="{FF2B5EF4-FFF2-40B4-BE49-F238E27FC236}">
                <a16:creationId xmlns:a16="http://schemas.microsoft.com/office/drawing/2014/main" id="{6F27EA86-F3C1-02E4-28B7-7D6E0474A53F}"/>
              </a:ext>
            </a:extLst>
          </p:cNvPr>
          <p:cNvSpPr/>
          <p:nvPr/>
        </p:nvSpPr>
        <p:spPr>
          <a:xfrm>
            <a:off x="5844887" y="3278025"/>
            <a:ext cx="1708107" cy="2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患者の急変時の対応方針等の共有</a:t>
            </a:r>
            <a:endParaRPr kumimoji="1" lang="en-US" altLang="ja-JP" sz="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5" name="テキスト ボックス 74">
            <a:extLst>
              <a:ext uri="{FF2B5EF4-FFF2-40B4-BE49-F238E27FC236}">
                <a16:creationId xmlns:a16="http://schemas.microsoft.com/office/drawing/2014/main" id="{ADE81D16-A308-894C-8BB4-FD36186E906E}"/>
              </a:ext>
            </a:extLst>
          </p:cNvPr>
          <p:cNvSpPr txBox="1"/>
          <p:nvPr/>
        </p:nvSpPr>
        <p:spPr>
          <a:xfrm>
            <a:off x="7965887" y="5102125"/>
            <a:ext cx="1812698" cy="21544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３定期的なカンファレンスを含む</a:t>
            </a:r>
          </a:p>
        </p:txBody>
      </p:sp>
      <p:sp>
        <p:nvSpPr>
          <p:cNvPr id="78" name="矢印: 右 77">
            <a:extLst>
              <a:ext uri="{FF2B5EF4-FFF2-40B4-BE49-F238E27FC236}">
                <a16:creationId xmlns:a16="http://schemas.microsoft.com/office/drawing/2014/main" id="{F1D8C982-CFCC-24B1-1B53-8DE7C8123EA7}"/>
              </a:ext>
            </a:extLst>
          </p:cNvPr>
          <p:cNvSpPr/>
          <p:nvPr/>
        </p:nvSpPr>
        <p:spPr>
          <a:xfrm rot="10800000">
            <a:off x="1744475" y="3754089"/>
            <a:ext cx="2606269" cy="360000"/>
          </a:xfrm>
          <a:prstGeom prst="rightArrow">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77" name="正方形/長方形 76">
            <a:extLst>
              <a:ext uri="{FF2B5EF4-FFF2-40B4-BE49-F238E27FC236}">
                <a16:creationId xmlns:a16="http://schemas.microsoft.com/office/drawing/2014/main" id="{AA9CD3AB-42A8-1EF0-9CBF-2E2BF40A0626}"/>
              </a:ext>
            </a:extLst>
          </p:cNvPr>
          <p:cNvSpPr/>
          <p:nvPr/>
        </p:nvSpPr>
        <p:spPr>
          <a:xfrm>
            <a:off x="2376309" y="3820001"/>
            <a:ext cx="1521762" cy="2142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平時からの患者情報の共有</a:t>
            </a:r>
            <a:endParaRPr kumimoji="1" lang="en-US" altLang="ja-JP" sz="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8" name="矢印: 左右 37">
            <a:extLst>
              <a:ext uri="{FF2B5EF4-FFF2-40B4-BE49-F238E27FC236}">
                <a16:creationId xmlns:a16="http://schemas.microsoft.com/office/drawing/2014/main" id="{B4E16AEC-3070-EBED-979C-355A7519D426}"/>
              </a:ext>
            </a:extLst>
          </p:cNvPr>
          <p:cNvSpPr/>
          <p:nvPr/>
        </p:nvSpPr>
        <p:spPr>
          <a:xfrm rot="20089107">
            <a:off x="2094356" y="4632040"/>
            <a:ext cx="2438274" cy="360000"/>
          </a:xfrm>
          <a:prstGeom prst="leftRightArrow">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4" name="正方形/長方形 23">
            <a:extLst>
              <a:ext uri="{FF2B5EF4-FFF2-40B4-BE49-F238E27FC236}">
                <a16:creationId xmlns:a16="http://schemas.microsoft.com/office/drawing/2014/main" id="{8A432C8A-4C01-765F-D7BA-764AB6D0DC6C}"/>
              </a:ext>
            </a:extLst>
          </p:cNvPr>
          <p:cNvSpPr/>
          <p:nvPr/>
        </p:nvSpPr>
        <p:spPr>
          <a:xfrm>
            <a:off x="2502357" y="4842518"/>
            <a:ext cx="1720614" cy="3292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医療・ケアに関わる関係職種との</a:t>
            </a:r>
            <a:r>
              <a:rPr kumimoji="1" lang="en-US" altLang="ja-JP" sz="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を活用した情報の共有</a:t>
            </a:r>
            <a:endParaRPr kumimoji="1" lang="en-US" altLang="ja-JP" sz="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0" name="四角形: 角を丸くする 19">
            <a:extLst>
              <a:ext uri="{FF2B5EF4-FFF2-40B4-BE49-F238E27FC236}">
                <a16:creationId xmlns:a16="http://schemas.microsoft.com/office/drawing/2014/main" id="{7522A74A-831F-E178-5144-BEAEE5EED10D}"/>
              </a:ext>
            </a:extLst>
          </p:cNvPr>
          <p:cNvSpPr/>
          <p:nvPr/>
        </p:nvSpPr>
        <p:spPr>
          <a:xfrm>
            <a:off x="2174897" y="4543662"/>
            <a:ext cx="2244301" cy="246612"/>
          </a:xfrm>
          <a:prstGeom prst="roundRect">
            <a:avLst/>
          </a:prstGeom>
          <a:solidFill>
            <a:srgbClr val="FFFDF7"/>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在宅医療情報連携加算</a:t>
            </a:r>
            <a:r>
              <a:rPr kumimoji="1" lang="ja-JP" altLang="en-US" sz="10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100</a:t>
            </a:r>
            <a:r>
              <a:rPr kumimoji="1" lang="ja-JP" altLang="en-US" sz="12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点</a:t>
            </a:r>
            <a:endParaRPr kumimoji="1" lang="ja-JP" altLang="en-US" sz="105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endParaRPr>
          </a:p>
        </p:txBody>
      </p:sp>
      <p:sp>
        <p:nvSpPr>
          <p:cNvPr id="81" name="矢印: 上向き折線 80">
            <a:extLst>
              <a:ext uri="{FF2B5EF4-FFF2-40B4-BE49-F238E27FC236}">
                <a16:creationId xmlns:a16="http://schemas.microsoft.com/office/drawing/2014/main" id="{FB12FC0C-9445-4772-868A-A8AB1C79CC0F}"/>
              </a:ext>
            </a:extLst>
          </p:cNvPr>
          <p:cNvSpPr/>
          <p:nvPr/>
        </p:nvSpPr>
        <p:spPr>
          <a:xfrm rot="16200000">
            <a:off x="3836084" y="2012177"/>
            <a:ext cx="1491896" cy="1829535"/>
          </a:xfrm>
          <a:prstGeom prst="bentUpArrow">
            <a:avLst>
              <a:gd name="adj1" fmla="val 14809"/>
              <a:gd name="adj2" fmla="val 15552"/>
              <a:gd name="adj3" fmla="val 17317"/>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76" name="正方形/長方形 75">
            <a:extLst>
              <a:ext uri="{FF2B5EF4-FFF2-40B4-BE49-F238E27FC236}">
                <a16:creationId xmlns:a16="http://schemas.microsoft.com/office/drawing/2014/main" id="{1E9D777E-B4F8-EBCA-8935-492C0E5C1E3F}"/>
              </a:ext>
            </a:extLst>
          </p:cNvPr>
          <p:cNvSpPr/>
          <p:nvPr/>
        </p:nvSpPr>
        <p:spPr>
          <a:xfrm>
            <a:off x="3603755" y="2649772"/>
            <a:ext cx="3283518" cy="34275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末期悪性腫瘍患者の急変時の</a:t>
            </a:r>
            <a:r>
              <a:rPr kumimoji="1" lang="en-US" altLang="ja-JP" sz="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を用いて得られた人生の最終段階における医療・ケアに関する情報等を活用した療養上の指導</a:t>
            </a:r>
            <a:endParaRPr kumimoji="1" lang="en-US" altLang="ja-JP" sz="8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3" name="四角形: 角を丸くする 22">
            <a:extLst>
              <a:ext uri="{FF2B5EF4-FFF2-40B4-BE49-F238E27FC236}">
                <a16:creationId xmlns:a16="http://schemas.microsoft.com/office/drawing/2014/main" id="{C6667D0D-A042-F784-9829-FAAC6035EDA5}"/>
              </a:ext>
            </a:extLst>
          </p:cNvPr>
          <p:cNvSpPr/>
          <p:nvPr/>
        </p:nvSpPr>
        <p:spPr>
          <a:xfrm>
            <a:off x="2543135" y="3062485"/>
            <a:ext cx="2944034" cy="388034"/>
          </a:xfrm>
          <a:prstGeom prst="roundRect">
            <a:avLst/>
          </a:prstGeom>
          <a:solidFill>
            <a:srgbClr val="FFFDF7"/>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在宅がん患者緊急時医療情報連携指導料</a:t>
            </a:r>
            <a:r>
              <a:rPr kumimoji="1" lang="en-US" altLang="ja-JP" sz="1000" b="1" i="0" u="none" strike="noStrike" kern="1200" cap="none" spc="0" normalizeH="0" baseline="3000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1" i="0" u="none" strike="noStrike" kern="1200" cap="none" spc="0" normalizeH="0" baseline="30000" noProof="0">
                <a:ln>
                  <a:noFill/>
                </a:ln>
                <a:solidFill>
                  <a:prstClr val="black"/>
                </a:solidFill>
                <a:effectLst/>
                <a:uLnTx/>
                <a:uFillTx/>
                <a:latin typeface="メイリオ" panose="020B0604030504040204" pitchFamily="50" charset="-128"/>
                <a:ea typeface="メイリオ" panose="020B0604030504040204" pitchFamily="50" charset="-128"/>
                <a:cs typeface="+mn-cs"/>
              </a:rPr>
              <a:t>２</a:t>
            </a:r>
            <a:endPar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200</a:t>
            </a:r>
            <a:r>
              <a:rPr kumimoji="1" lang="ja-JP" altLang="en-US" sz="12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点</a:t>
            </a:r>
          </a:p>
        </p:txBody>
      </p:sp>
      <p:sp>
        <p:nvSpPr>
          <p:cNvPr id="79" name="テキスト ボックス 78">
            <a:extLst>
              <a:ext uri="{FF2B5EF4-FFF2-40B4-BE49-F238E27FC236}">
                <a16:creationId xmlns:a16="http://schemas.microsoft.com/office/drawing/2014/main" id="{E516C688-9C5A-1249-43EF-0D1B0FAC8871}"/>
              </a:ext>
            </a:extLst>
          </p:cNvPr>
          <p:cNvSpPr txBox="1"/>
          <p:nvPr/>
        </p:nvSpPr>
        <p:spPr>
          <a:xfrm>
            <a:off x="3028400" y="3457450"/>
            <a:ext cx="2431630" cy="21544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２在支診・病以外の医療機関でも算定可能</a:t>
            </a:r>
          </a:p>
        </p:txBody>
      </p:sp>
      <p:sp>
        <p:nvSpPr>
          <p:cNvPr id="31" name="矢印: 右 30">
            <a:extLst>
              <a:ext uri="{FF2B5EF4-FFF2-40B4-BE49-F238E27FC236}">
                <a16:creationId xmlns:a16="http://schemas.microsoft.com/office/drawing/2014/main" id="{49186BC9-A601-B477-CA64-68995BF977E3}"/>
              </a:ext>
            </a:extLst>
          </p:cNvPr>
          <p:cNvSpPr/>
          <p:nvPr/>
        </p:nvSpPr>
        <p:spPr>
          <a:xfrm rot="16200000">
            <a:off x="4666249" y="4754100"/>
            <a:ext cx="553921" cy="360000"/>
          </a:xfrm>
          <a:prstGeom prst="rightArrow">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4" name="四角形: 角を丸くする 3">
            <a:extLst>
              <a:ext uri="{FF2B5EF4-FFF2-40B4-BE49-F238E27FC236}">
                <a16:creationId xmlns:a16="http://schemas.microsoft.com/office/drawing/2014/main" id="{1B9E1483-A494-E9B6-01F0-419544C10B23}"/>
              </a:ext>
            </a:extLst>
          </p:cNvPr>
          <p:cNvSpPr/>
          <p:nvPr/>
        </p:nvSpPr>
        <p:spPr>
          <a:xfrm>
            <a:off x="5345379" y="4783286"/>
            <a:ext cx="1278918" cy="553921"/>
          </a:xfrm>
          <a:prstGeom prst="roundRect">
            <a:avLst/>
          </a:prstGeom>
          <a:solidFill>
            <a:srgbClr val="F7FAFF"/>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介護保険施設等連携往診加算</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200</a:t>
            </a:r>
            <a:r>
              <a:rPr kumimoji="1" lang="ja-JP" altLang="en-US" sz="12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点</a:t>
            </a:r>
          </a:p>
        </p:txBody>
      </p:sp>
      <p:grpSp>
        <p:nvGrpSpPr>
          <p:cNvPr id="28" name="グループ化 27">
            <a:extLst>
              <a:ext uri="{FF2B5EF4-FFF2-40B4-BE49-F238E27FC236}">
                <a16:creationId xmlns:a16="http://schemas.microsoft.com/office/drawing/2014/main" id="{FECBB577-09CC-C068-2F62-A1187BB24FAF}"/>
              </a:ext>
            </a:extLst>
          </p:cNvPr>
          <p:cNvGrpSpPr/>
          <p:nvPr/>
        </p:nvGrpSpPr>
        <p:grpSpPr>
          <a:xfrm>
            <a:off x="3927769" y="5105505"/>
            <a:ext cx="1692972" cy="960919"/>
            <a:chOff x="100677" y="2257387"/>
            <a:chExt cx="1692972" cy="960919"/>
          </a:xfrm>
          <a:noFill/>
        </p:grpSpPr>
        <p:sp>
          <p:nvSpPr>
            <p:cNvPr id="5" name="正方形/長方形 4">
              <a:extLst>
                <a:ext uri="{FF2B5EF4-FFF2-40B4-BE49-F238E27FC236}">
                  <a16:creationId xmlns:a16="http://schemas.microsoft.com/office/drawing/2014/main" id="{54A777BF-8C0E-EA72-C0F2-985F708685A2}"/>
                </a:ext>
              </a:extLst>
            </p:cNvPr>
            <p:cNvSpPr/>
            <p:nvPr/>
          </p:nvSpPr>
          <p:spPr>
            <a:xfrm>
              <a:off x="423663" y="2257387"/>
              <a:ext cx="1369986" cy="96091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2" name="テキスト ボックス 21">
              <a:extLst>
                <a:ext uri="{FF2B5EF4-FFF2-40B4-BE49-F238E27FC236}">
                  <a16:creationId xmlns:a16="http://schemas.microsoft.com/office/drawing/2014/main" id="{1C410156-34E3-5F13-237A-214316DC4419}"/>
                </a:ext>
              </a:extLst>
            </p:cNvPr>
            <p:cNvSpPr txBox="1"/>
            <p:nvPr/>
          </p:nvSpPr>
          <p:spPr>
            <a:xfrm>
              <a:off x="100677" y="2619533"/>
              <a:ext cx="734124" cy="338554"/>
            </a:xfrm>
            <a:prstGeom prst="rect">
              <a:avLst/>
            </a:prstGeom>
            <a:grpFill/>
            <a:ln>
              <a:no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薬局</a:t>
              </a:r>
            </a:p>
          </p:txBody>
        </p:sp>
        <p:grpSp>
          <p:nvGrpSpPr>
            <p:cNvPr id="25" name="グループ化 24">
              <a:extLst>
                <a:ext uri="{FF2B5EF4-FFF2-40B4-BE49-F238E27FC236}">
                  <a16:creationId xmlns:a16="http://schemas.microsoft.com/office/drawing/2014/main" id="{F272B198-9985-7EEE-5903-01C387324FCB}"/>
                </a:ext>
              </a:extLst>
            </p:cNvPr>
            <p:cNvGrpSpPr/>
            <p:nvPr/>
          </p:nvGrpSpPr>
          <p:grpSpPr>
            <a:xfrm>
              <a:off x="672861" y="2397785"/>
              <a:ext cx="880036" cy="768277"/>
              <a:chOff x="672861" y="2397785"/>
              <a:chExt cx="880036" cy="768277"/>
            </a:xfrm>
            <a:grpFill/>
          </p:grpSpPr>
          <p:pic>
            <p:nvPicPr>
              <p:cNvPr id="26" name="図 25">
                <a:extLst>
                  <a:ext uri="{FF2B5EF4-FFF2-40B4-BE49-F238E27FC236}">
                    <a16:creationId xmlns:a16="http://schemas.microsoft.com/office/drawing/2014/main" id="{0EE76A2F-58D4-1513-A108-616B6BC816F4}"/>
                  </a:ext>
                </a:extLst>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824669" y="2397785"/>
                <a:ext cx="728228" cy="741201"/>
              </a:xfrm>
              <a:prstGeom prst="rect">
                <a:avLst/>
              </a:prstGeom>
              <a:grpFill/>
              <a:ln>
                <a:noFill/>
              </a:ln>
            </p:spPr>
          </p:pic>
          <p:pic>
            <p:nvPicPr>
              <p:cNvPr id="27" name="図 26">
                <a:extLst>
                  <a:ext uri="{FF2B5EF4-FFF2-40B4-BE49-F238E27FC236}">
                    <a16:creationId xmlns:a16="http://schemas.microsoft.com/office/drawing/2014/main" id="{FCA827F9-6757-ADDD-F7C3-6BDDAB6A3742}"/>
                  </a:ext>
                </a:extLst>
              </p:cNvPr>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672861" y="2531365"/>
                <a:ext cx="461328" cy="634697"/>
              </a:xfrm>
              <a:prstGeom prst="rect">
                <a:avLst/>
              </a:prstGeom>
              <a:grpFill/>
              <a:ln>
                <a:noFill/>
              </a:ln>
            </p:spPr>
          </p:pic>
        </p:grpSp>
      </p:grpSp>
      <p:sp>
        <p:nvSpPr>
          <p:cNvPr id="30" name="四角形: 角を丸くする 29">
            <a:extLst>
              <a:ext uri="{FF2B5EF4-FFF2-40B4-BE49-F238E27FC236}">
                <a16:creationId xmlns:a16="http://schemas.microsoft.com/office/drawing/2014/main" id="{E7431DB0-ED2B-FC18-7BE0-D594F39760D0}"/>
              </a:ext>
            </a:extLst>
          </p:cNvPr>
          <p:cNvSpPr/>
          <p:nvPr/>
        </p:nvSpPr>
        <p:spPr>
          <a:xfrm>
            <a:off x="3196755" y="5983046"/>
            <a:ext cx="3583177" cy="375136"/>
          </a:xfrm>
          <a:prstGeom prst="roundRect">
            <a:avLst/>
          </a:prstGeom>
          <a:solidFill>
            <a:srgbClr val="FFFDF7"/>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あらかじめ医師と処方内容を調整した場合の評価の追加</a:t>
            </a:r>
            <a:r>
              <a:rPr kumimoji="1" lang="en-US" altLang="ja-JP" sz="1000" b="1" i="0" u="none" strike="noStrike" kern="1200" cap="none" spc="0" normalizeH="0" baseline="3000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1" i="0" u="none" strike="noStrike" kern="1200" cap="none" spc="0" normalizeH="0" baseline="30000" noProof="0">
                <a:ln>
                  <a:noFill/>
                </a:ln>
                <a:solidFill>
                  <a:prstClr val="black"/>
                </a:solidFill>
                <a:effectLst/>
                <a:uLnTx/>
                <a:uFillTx/>
                <a:latin typeface="メイリオ" panose="020B0604030504040204" pitchFamily="50" charset="-128"/>
                <a:ea typeface="メイリオ" panose="020B0604030504040204" pitchFamily="50" charset="-128"/>
                <a:cs typeface="+mn-cs"/>
              </a:rPr>
              <a:t>１</a:t>
            </a:r>
            <a:endParaRPr kumimoji="1" lang="en-US" altLang="ja-JP" sz="1000" b="1" i="0" u="none" strike="noStrike" kern="1200" cap="none" spc="0" normalizeH="0" baseline="3000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1" i="0" u="none" strike="noStrike" kern="1200" cap="none" spc="0" normalizeH="0" baseline="0" noProof="0">
                <a:ln>
                  <a:noFill/>
                </a:ln>
                <a:solidFill>
                  <a:srgbClr val="0070C0"/>
                </a:solidFill>
                <a:effectLst/>
                <a:uLnTx/>
                <a:uFillTx/>
                <a:latin typeface="Calibri"/>
                <a:ea typeface="メイリオ" panose="020B0604030504040204" pitchFamily="50" charset="-128"/>
                <a:cs typeface="+mn-cs"/>
              </a:rPr>
              <a:t>20</a:t>
            </a:r>
            <a:r>
              <a:rPr kumimoji="1" lang="ja-JP" altLang="en-US" sz="1200" b="1" i="0" u="none" strike="noStrike" kern="1200" cap="none" spc="0" normalizeH="0" baseline="0" noProof="0">
                <a:ln>
                  <a:noFill/>
                </a:ln>
                <a:solidFill>
                  <a:srgbClr val="0070C0"/>
                </a:solidFill>
                <a:effectLst/>
                <a:uLnTx/>
                <a:uFillTx/>
                <a:latin typeface="Calibri"/>
                <a:ea typeface="メイリオ" panose="020B0604030504040204" pitchFamily="50" charset="-128"/>
                <a:cs typeface="+mn-cs"/>
              </a:rPr>
              <a:t>～</a:t>
            </a:r>
            <a:r>
              <a:rPr kumimoji="1" lang="en-US" altLang="ja-JP" sz="1200" b="1" i="0" u="none" strike="noStrike" kern="1200" cap="none" spc="0" normalizeH="0" baseline="0" noProof="0">
                <a:ln>
                  <a:noFill/>
                </a:ln>
                <a:solidFill>
                  <a:srgbClr val="0070C0"/>
                </a:solidFill>
                <a:effectLst/>
                <a:uLnTx/>
                <a:uFillTx/>
                <a:latin typeface="Calibri"/>
                <a:ea typeface="メイリオ" panose="020B0604030504040204" pitchFamily="50" charset="-128"/>
                <a:cs typeface="+mn-cs"/>
              </a:rPr>
              <a:t>40</a:t>
            </a:r>
            <a:r>
              <a:rPr kumimoji="1" lang="ja-JP" altLang="en-US" sz="1200" b="1" i="0" u="none" strike="noStrike" kern="1200" cap="none" spc="0" normalizeH="0" baseline="0" noProof="0">
                <a:ln>
                  <a:noFill/>
                </a:ln>
                <a:solidFill>
                  <a:srgbClr val="0070C0"/>
                </a:solidFill>
                <a:effectLst/>
                <a:uLnTx/>
                <a:uFillTx/>
                <a:latin typeface="Calibri"/>
                <a:ea typeface="メイリオ" panose="020B0604030504040204" pitchFamily="50" charset="-128"/>
                <a:cs typeface="+mn-cs"/>
              </a:rPr>
              <a:t>点</a:t>
            </a:r>
          </a:p>
        </p:txBody>
      </p:sp>
      <p:sp>
        <p:nvSpPr>
          <p:cNvPr id="13" name="四角形: 角を丸くする 12">
            <a:extLst>
              <a:ext uri="{FF2B5EF4-FFF2-40B4-BE49-F238E27FC236}">
                <a16:creationId xmlns:a16="http://schemas.microsoft.com/office/drawing/2014/main" id="{0C123C70-9BF6-5E4A-14CE-4C52791893AA}"/>
              </a:ext>
            </a:extLst>
          </p:cNvPr>
          <p:cNvSpPr/>
          <p:nvPr/>
        </p:nvSpPr>
        <p:spPr>
          <a:xfrm>
            <a:off x="8472828" y="2465109"/>
            <a:ext cx="1359982" cy="1339426"/>
          </a:xfrm>
          <a:prstGeom prst="roundRect">
            <a:avLst/>
          </a:prstGeom>
          <a:solidFill>
            <a:srgbClr val="FFFDF7"/>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在支診・在支病等と平時からの連携体制を構築している場合の在宅療養移行加算の評価の見直し</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116</a:t>
            </a:r>
            <a:r>
              <a:rPr kumimoji="1" lang="ja-JP" altLang="en-US" sz="12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a:t>
            </a:r>
            <a:r>
              <a:rPr kumimoji="1" lang="en-US" altLang="ja-JP" sz="12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216</a:t>
            </a:r>
            <a:r>
              <a:rPr kumimoji="1" lang="ja-JP" altLang="en-US" sz="12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点⇒</a:t>
            </a:r>
            <a:r>
              <a:rPr kumimoji="1" lang="en-US" altLang="ja-JP" sz="12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116</a:t>
            </a:r>
            <a:r>
              <a:rPr kumimoji="1" lang="ja-JP" altLang="en-US" sz="12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a:t>
            </a:r>
            <a:r>
              <a:rPr kumimoji="1" lang="en-US" altLang="ja-JP" sz="12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316</a:t>
            </a:r>
            <a:r>
              <a:rPr kumimoji="1" lang="ja-JP" altLang="en-US" sz="12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点</a:t>
            </a:r>
          </a:p>
        </p:txBody>
      </p:sp>
      <p:grpSp>
        <p:nvGrpSpPr>
          <p:cNvPr id="65" name="グループ化 64">
            <a:extLst>
              <a:ext uri="{FF2B5EF4-FFF2-40B4-BE49-F238E27FC236}">
                <a16:creationId xmlns:a16="http://schemas.microsoft.com/office/drawing/2014/main" id="{2807D273-500D-85BF-74E3-A063A470FBD4}"/>
              </a:ext>
            </a:extLst>
          </p:cNvPr>
          <p:cNvGrpSpPr/>
          <p:nvPr/>
        </p:nvGrpSpPr>
        <p:grpSpPr>
          <a:xfrm>
            <a:off x="2789718" y="2107251"/>
            <a:ext cx="858167" cy="794705"/>
            <a:chOff x="4398138" y="5364193"/>
            <a:chExt cx="1122045" cy="1024708"/>
          </a:xfrm>
        </p:grpSpPr>
        <p:grpSp>
          <p:nvGrpSpPr>
            <p:cNvPr id="66" name="グループ化 65">
              <a:extLst>
                <a:ext uri="{FF2B5EF4-FFF2-40B4-BE49-F238E27FC236}">
                  <a16:creationId xmlns:a16="http://schemas.microsoft.com/office/drawing/2014/main" id="{97398A2D-5A50-ECE7-34CC-CA4881B8DEA9}"/>
                </a:ext>
              </a:extLst>
            </p:cNvPr>
            <p:cNvGrpSpPr/>
            <p:nvPr/>
          </p:nvGrpSpPr>
          <p:grpSpPr>
            <a:xfrm>
              <a:off x="4398138" y="5364193"/>
              <a:ext cx="1122045" cy="1024708"/>
              <a:chOff x="21023" y="1493098"/>
              <a:chExt cx="3810000" cy="3810000"/>
            </a:xfrm>
          </p:grpSpPr>
          <p:pic>
            <p:nvPicPr>
              <p:cNvPr id="68" name="Picture 20" descr="シックハウス症候群のイラスト">
                <a:extLst>
                  <a:ext uri="{FF2B5EF4-FFF2-40B4-BE49-F238E27FC236}">
                    <a16:creationId xmlns:a16="http://schemas.microsoft.com/office/drawing/2014/main" id="{43BE9C2F-9C6B-5871-93AB-35AEA917D478}"/>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1023" y="1493098"/>
                <a:ext cx="3810000" cy="3810000"/>
              </a:xfrm>
              <a:prstGeom prst="rect">
                <a:avLst/>
              </a:prstGeom>
              <a:noFill/>
              <a:extLst>
                <a:ext uri="{909E8E84-426E-40DD-AFC4-6F175D3DCCD1}">
                  <a14:hiddenFill xmlns:a14="http://schemas.microsoft.com/office/drawing/2010/main">
                    <a:solidFill>
                      <a:srgbClr val="FFFFFF"/>
                    </a:solidFill>
                  </a14:hiddenFill>
                </a:ext>
              </a:extLst>
            </p:spPr>
          </p:pic>
          <p:sp>
            <p:nvSpPr>
              <p:cNvPr id="69" name="正方形/長方形 68">
                <a:extLst>
                  <a:ext uri="{FF2B5EF4-FFF2-40B4-BE49-F238E27FC236}">
                    <a16:creationId xmlns:a16="http://schemas.microsoft.com/office/drawing/2014/main" id="{860A54BE-2032-354F-95EA-C5596606DA78}"/>
                  </a:ext>
                </a:extLst>
              </p:cNvPr>
              <p:cNvSpPr/>
              <p:nvPr/>
            </p:nvSpPr>
            <p:spPr>
              <a:xfrm>
                <a:off x="741417" y="2687265"/>
                <a:ext cx="2371413" cy="226645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70" name="二等辺三角形 69">
                <a:extLst>
                  <a:ext uri="{FF2B5EF4-FFF2-40B4-BE49-F238E27FC236}">
                    <a16:creationId xmlns:a16="http://schemas.microsoft.com/office/drawing/2014/main" id="{792ED822-2F9A-1911-7583-2449850CDAB7}"/>
                  </a:ext>
                </a:extLst>
              </p:cNvPr>
              <p:cNvSpPr/>
              <p:nvPr/>
            </p:nvSpPr>
            <p:spPr>
              <a:xfrm>
                <a:off x="727712" y="1856049"/>
                <a:ext cx="2299084" cy="873198"/>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pic>
          <p:nvPicPr>
            <p:cNvPr id="67" name="図 66">
              <a:extLst>
                <a:ext uri="{FF2B5EF4-FFF2-40B4-BE49-F238E27FC236}">
                  <a16:creationId xmlns:a16="http://schemas.microsoft.com/office/drawing/2014/main" id="{7D68B28D-7B95-F0F4-B626-A73F9B4C4A7D}"/>
                </a:ext>
              </a:extLst>
            </p:cNvPr>
            <p:cNvPicPr>
              <a:picLocks noChangeAspect="1"/>
            </p:cNvPicPr>
            <p:nvPr/>
          </p:nvPicPr>
          <p:blipFill>
            <a:blip r:embed="rId14"/>
            <a:stretch>
              <a:fillRect/>
            </a:stretch>
          </p:blipFill>
          <p:spPr>
            <a:xfrm>
              <a:off x="4665797" y="5705957"/>
              <a:ext cx="587373" cy="587373"/>
            </a:xfrm>
            <a:prstGeom prst="rect">
              <a:avLst/>
            </a:prstGeom>
          </p:spPr>
        </p:pic>
      </p:grpSp>
      <p:pic>
        <p:nvPicPr>
          <p:cNvPr id="34" name="図 33">
            <a:extLst>
              <a:ext uri="{FF2B5EF4-FFF2-40B4-BE49-F238E27FC236}">
                <a16:creationId xmlns:a16="http://schemas.microsoft.com/office/drawing/2014/main" id="{0A7B2E60-BBCF-9C6B-EA7B-4486CFFDD1FF}"/>
              </a:ext>
            </a:extLst>
          </p:cNvPr>
          <p:cNvPicPr>
            <a:picLocks noChangeAspect="1"/>
          </p:cNvPicPr>
          <p:nvPr/>
        </p:nvPicPr>
        <p:blipFill>
          <a:blip r:embed="rId15"/>
          <a:stretch>
            <a:fillRect/>
          </a:stretch>
        </p:blipFill>
        <p:spPr>
          <a:xfrm flipH="1">
            <a:off x="4568432" y="3656757"/>
            <a:ext cx="928578" cy="928578"/>
          </a:xfrm>
          <a:prstGeom prst="rect">
            <a:avLst/>
          </a:prstGeom>
          <a:noFill/>
        </p:spPr>
      </p:pic>
      <p:pic>
        <p:nvPicPr>
          <p:cNvPr id="2052" name="Picture 4" descr="開業医のイラスト">
            <a:extLst>
              <a:ext uri="{FF2B5EF4-FFF2-40B4-BE49-F238E27FC236}">
                <a16:creationId xmlns:a16="http://schemas.microsoft.com/office/drawing/2014/main" id="{DAE7F73B-9526-124F-0BBE-65787AC4304C}"/>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379424" y="2384711"/>
            <a:ext cx="1020412" cy="933677"/>
          </a:xfrm>
          <a:prstGeom prst="rect">
            <a:avLst/>
          </a:prstGeom>
          <a:noFill/>
          <a:extLst>
            <a:ext uri="{909E8E84-426E-40DD-AFC4-6F175D3DCCD1}">
              <a14:hiddenFill xmlns:a14="http://schemas.microsoft.com/office/drawing/2010/main">
                <a:solidFill>
                  <a:srgbClr val="FFFFFF"/>
                </a:solidFill>
              </a14:hiddenFill>
            </a:ext>
          </a:extLst>
        </p:spPr>
      </p:pic>
      <p:grpSp>
        <p:nvGrpSpPr>
          <p:cNvPr id="49" name="グループ化 48">
            <a:extLst>
              <a:ext uri="{FF2B5EF4-FFF2-40B4-BE49-F238E27FC236}">
                <a16:creationId xmlns:a16="http://schemas.microsoft.com/office/drawing/2014/main" id="{3C2ED15B-4AC9-85DB-B3A4-685D8EF8A52A}"/>
              </a:ext>
            </a:extLst>
          </p:cNvPr>
          <p:cNvGrpSpPr/>
          <p:nvPr/>
        </p:nvGrpSpPr>
        <p:grpSpPr>
          <a:xfrm>
            <a:off x="488359" y="3564373"/>
            <a:ext cx="1229822" cy="768509"/>
            <a:chOff x="488359" y="3564373"/>
            <a:chExt cx="1229822" cy="768509"/>
          </a:xfrm>
        </p:grpSpPr>
        <p:grpSp>
          <p:nvGrpSpPr>
            <p:cNvPr id="72" name="グループ化 71">
              <a:extLst>
                <a:ext uri="{FF2B5EF4-FFF2-40B4-BE49-F238E27FC236}">
                  <a16:creationId xmlns:a16="http://schemas.microsoft.com/office/drawing/2014/main" id="{CDABF257-F990-CEF3-A582-864067CF73F3}"/>
                </a:ext>
              </a:extLst>
            </p:cNvPr>
            <p:cNvGrpSpPr/>
            <p:nvPr/>
          </p:nvGrpSpPr>
          <p:grpSpPr>
            <a:xfrm>
              <a:off x="488359" y="3564373"/>
              <a:ext cx="1229822" cy="768509"/>
              <a:chOff x="582243" y="3527053"/>
              <a:chExt cx="1229822" cy="768509"/>
            </a:xfrm>
          </p:grpSpPr>
          <p:pic>
            <p:nvPicPr>
              <p:cNvPr id="2080" name="Picture 32" descr="大病院のイラスト">
                <a:extLst>
                  <a:ext uri="{FF2B5EF4-FFF2-40B4-BE49-F238E27FC236}">
                    <a16:creationId xmlns:a16="http://schemas.microsoft.com/office/drawing/2014/main" id="{4D9CE1DB-6BAE-E066-4669-E376F03316A7}"/>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82243" y="3527053"/>
                <a:ext cx="930932" cy="737298"/>
              </a:xfrm>
              <a:prstGeom prst="rect">
                <a:avLst/>
              </a:prstGeom>
              <a:noFill/>
              <a:extLst>
                <a:ext uri="{909E8E84-426E-40DD-AFC4-6F175D3DCCD1}">
                  <a14:hiddenFill xmlns:a14="http://schemas.microsoft.com/office/drawing/2010/main">
                    <a:solidFill>
                      <a:srgbClr val="FFFFFF"/>
                    </a:solidFill>
                  </a14:hiddenFill>
                </a:ext>
              </a:extLst>
            </p:spPr>
          </p:pic>
          <p:pic>
            <p:nvPicPr>
              <p:cNvPr id="2082" name="Picture 34" descr="お医者さんのイラスト（全身）">
                <a:extLst>
                  <a:ext uri="{FF2B5EF4-FFF2-40B4-BE49-F238E27FC236}">
                    <a16:creationId xmlns:a16="http://schemas.microsoft.com/office/drawing/2014/main" id="{86E5CA22-59F9-72FC-7DC8-C5331D307715}"/>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1319454" y="3702848"/>
                <a:ext cx="492611" cy="592714"/>
              </a:xfrm>
              <a:prstGeom prst="rect">
                <a:avLst/>
              </a:prstGeom>
              <a:noFill/>
              <a:extLst>
                <a:ext uri="{909E8E84-426E-40DD-AFC4-6F175D3DCCD1}">
                  <a14:hiddenFill xmlns:a14="http://schemas.microsoft.com/office/drawing/2010/main">
                    <a:solidFill>
                      <a:srgbClr val="FFFFFF"/>
                    </a:solidFill>
                  </a14:hiddenFill>
                </a:ext>
              </a:extLst>
            </p:spPr>
          </p:pic>
        </p:grpSp>
        <p:sp>
          <p:nvSpPr>
            <p:cNvPr id="32" name="正方形/長方形 31">
              <a:extLst>
                <a:ext uri="{FF2B5EF4-FFF2-40B4-BE49-F238E27FC236}">
                  <a16:creationId xmlns:a16="http://schemas.microsoft.com/office/drawing/2014/main" id="{CA2BF3FF-1A8B-C665-FB40-ED3754B8E7E7}"/>
                </a:ext>
              </a:extLst>
            </p:cNvPr>
            <p:cNvSpPr/>
            <p:nvPr/>
          </p:nvSpPr>
          <p:spPr>
            <a:xfrm>
              <a:off x="895350" y="3702699"/>
              <a:ext cx="116816" cy="6634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sp>
        <p:nvSpPr>
          <p:cNvPr id="3" name="スライド番号プレースホルダー 2">
            <a:extLst>
              <a:ext uri="{FF2B5EF4-FFF2-40B4-BE49-F238E27FC236}">
                <a16:creationId xmlns:a16="http://schemas.microsoft.com/office/drawing/2014/main" id="{3E23FAA9-BC52-05C1-730B-D0575C02CD7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370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347467172"/>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在宅医療における</a:t>
            </a:r>
            <a:r>
              <a:rPr lang="en-US" altLang="ja-JP" b="1"/>
              <a:t>ICT</a:t>
            </a:r>
            <a:r>
              <a:rPr lang="ja-JP" altLang="en-US" b="1"/>
              <a:t>を用いた連携の推進①</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07757"/>
            <a:ext cx="9529762" cy="577559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他の保険医療機関等の関係職種が</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を用いて記録（以下、単に「記録」とする。）した患者に係る診療情報等を活用した上で、医師が計画的な医学管理を行った場合の評価を新設する。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在宅医療情報連携加算（在医総管・施設総管・在宅がん医療総合診療料）</a:t>
            </a: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医師が、医療関係職種等により記録された</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患者の医療・ケアに関わる情報を取得及び活用した上で、計画的な医学管理を行うこと</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及び医師が診療を行った際の診療情報等について</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記録し、医療関係職種等に共有すること</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ついて、</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患者からの同意を得ていること</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ja-JP" altLang="en-US"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以下の情報について、適切に記録すること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855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次回の訪問診療の予定日及び当該患者の治療方針の変更の有無</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8855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855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当該患者の治療方針の変更の概要</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（変更があった場合）</a:t>
            </a:r>
          </a:p>
          <a:p>
            <a:pPr marL="36000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855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患者の医療・ケアを行う際の留意点</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（医師が、当該留意点を医療関係職種等に共有することが必要と判断した場合）</a:t>
            </a:r>
          </a:p>
          <a:p>
            <a:pPr marL="36000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855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患者の人生の最終段階における医療・ケア及び病状の急変時の治療方針等についての希望</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（患者又はその家族等から取得した場合）</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4400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5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4400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医療関係職種等が当該情報を取得した場合も</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同様に記録することを促すよう努める</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訪問診療を行う場合に、</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過去</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90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日以内に記録された患者の医療・ケアに関する情報</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当該保険医療機関及び当該保険医療機関と特別の関係にある保険医療機関等が記録した情報を除く。</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を</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ICT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を用いて取得した情報の数が１つ以上</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医療関係職種等から</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患者の医療・ケアを行うに当たっての助言の求めがあった場合</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は、適切に対応すること。</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30" y="814876"/>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在宅医療情報連携加算の新設</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質の高い在宅医療・訪問看護の確保－④</a:t>
            </a:r>
          </a:p>
        </p:txBody>
      </p:sp>
      <p:pic>
        <p:nvPicPr>
          <p:cNvPr id="1026" name="Picture 2" descr="看護師がSNSに患者の個人情報を投稿しているイラスト（注意喚起用）">
            <a:extLst>
              <a:ext uri="{FF2B5EF4-FFF2-40B4-BE49-F238E27FC236}">
                <a16:creationId xmlns:a16="http://schemas.microsoft.com/office/drawing/2014/main" id="{1421E77C-DB73-D59E-3470-98415D883337}"/>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26912" b="24195"/>
          <a:stretch/>
        </p:blipFill>
        <p:spPr bwMode="auto">
          <a:xfrm>
            <a:off x="5912387" y="4567267"/>
            <a:ext cx="692065" cy="717792"/>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スマホを触る女性のイラスト">
            <a:extLst>
              <a:ext uri="{FF2B5EF4-FFF2-40B4-BE49-F238E27FC236}">
                <a16:creationId xmlns:a16="http://schemas.microsoft.com/office/drawing/2014/main" id="{E4BD4E24-F4BA-1240-05ED-194F73C3C42B}"/>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18878" t="3037" r="16539" b="8021"/>
          <a:stretch/>
        </p:blipFill>
        <p:spPr bwMode="auto">
          <a:xfrm flipH="1">
            <a:off x="6622108" y="4719176"/>
            <a:ext cx="528953" cy="728468"/>
          </a:xfrm>
          <a:prstGeom prst="rect">
            <a:avLst/>
          </a:prstGeom>
          <a:noFill/>
          <a:extLst>
            <a:ext uri="{909E8E84-426E-40DD-AFC4-6F175D3DCCD1}">
              <a14:hiddenFill xmlns:a14="http://schemas.microsoft.com/office/drawing/2010/main">
                <a:solidFill>
                  <a:srgbClr val="FFFFFF"/>
                </a:solidFill>
              </a14:hiddenFill>
            </a:ext>
          </a:extLst>
        </p:spPr>
      </p:pic>
      <p:sp>
        <p:nvSpPr>
          <p:cNvPr id="20" name="矢印: 下カーブ 19">
            <a:extLst>
              <a:ext uri="{FF2B5EF4-FFF2-40B4-BE49-F238E27FC236}">
                <a16:creationId xmlns:a16="http://schemas.microsoft.com/office/drawing/2014/main" id="{C4B20404-7262-D948-8CBC-4525A2156526}"/>
              </a:ext>
            </a:extLst>
          </p:cNvPr>
          <p:cNvSpPr/>
          <p:nvPr/>
        </p:nvSpPr>
        <p:spPr>
          <a:xfrm flipH="1">
            <a:off x="7115842" y="4441251"/>
            <a:ext cx="1384345" cy="324993"/>
          </a:xfrm>
          <a:prstGeom prst="curvedDownArrow">
            <a:avLst>
              <a:gd name="adj1" fmla="val 26929"/>
              <a:gd name="adj2" fmla="val 69570"/>
              <a:gd name="adj3" fmla="val 42291"/>
            </a:avLst>
          </a:prstGeom>
          <a:solidFill>
            <a:schemeClr val="accent1">
              <a:lumMod val="20000"/>
              <a:lumOff val="80000"/>
            </a:schemeClr>
          </a:solidFill>
          <a:ln w="12700">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1" name="矢印: 下カーブ 20">
            <a:extLst>
              <a:ext uri="{FF2B5EF4-FFF2-40B4-BE49-F238E27FC236}">
                <a16:creationId xmlns:a16="http://schemas.microsoft.com/office/drawing/2014/main" id="{D28CB7CB-F214-CD51-243B-7ADC808E315F}"/>
              </a:ext>
            </a:extLst>
          </p:cNvPr>
          <p:cNvSpPr/>
          <p:nvPr/>
        </p:nvSpPr>
        <p:spPr>
          <a:xfrm flipV="1">
            <a:off x="7188251" y="5371778"/>
            <a:ext cx="1384346" cy="324993"/>
          </a:xfrm>
          <a:prstGeom prst="curvedDownArrow">
            <a:avLst>
              <a:gd name="adj1" fmla="val 26929"/>
              <a:gd name="adj2" fmla="val 69570"/>
              <a:gd name="adj3" fmla="val 42291"/>
            </a:avLst>
          </a:prstGeom>
          <a:solidFill>
            <a:schemeClr val="accent1">
              <a:lumMod val="20000"/>
              <a:lumOff val="80000"/>
            </a:schemeClr>
          </a:solidFill>
          <a:ln w="12700">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grpSp>
        <p:nvGrpSpPr>
          <p:cNvPr id="25" name="グループ化 24">
            <a:extLst>
              <a:ext uri="{FF2B5EF4-FFF2-40B4-BE49-F238E27FC236}">
                <a16:creationId xmlns:a16="http://schemas.microsoft.com/office/drawing/2014/main" id="{4B47E705-E957-BAA8-6511-75A2F7558445}"/>
              </a:ext>
            </a:extLst>
          </p:cNvPr>
          <p:cNvGrpSpPr/>
          <p:nvPr/>
        </p:nvGrpSpPr>
        <p:grpSpPr>
          <a:xfrm>
            <a:off x="7374208" y="4594246"/>
            <a:ext cx="1012433" cy="853398"/>
            <a:chOff x="4398138" y="5364193"/>
            <a:chExt cx="1122045" cy="1024708"/>
          </a:xfrm>
        </p:grpSpPr>
        <p:grpSp>
          <p:nvGrpSpPr>
            <p:cNvPr id="11" name="グループ化 10">
              <a:extLst>
                <a:ext uri="{FF2B5EF4-FFF2-40B4-BE49-F238E27FC236}">
                  <a16:creationId xmlns:a16="http://schemas.microsoft.com/office/drawing/2014/main" id="{01E06BEE-36B7-F46C-6A3A-85D98C5CC264}"/>
                </a:ext>
              </a:extLst>
            </p:cNvPr>
            <p:cNvGrpSpPr/>
            <p:nvPr/>
          </p:nvGrpSpPr>
          <p:grpSpPr>
            <a:xfrm>
              <a:off x="4398138" y="5364193"/>
              <a:ext cx="1122045" cy="1024708"/>
              <a:chOff x="21023" y="1493098"/>
              <a:chExt cx="3810000" cy="3810000"/>
            </a:xfrm>
          </p:grpSpPr>
          <p:pic>
            <p:nvPicPr>
              <p:cNvPr id="13" name="Picture 20" descr="シックハウス症候群のイラスト">
                <a:extLst>
                  <a:ext uri="{FF2B5EF4-FFF2-40B4-BE49-F238E27FC236}">
                    <a16:creationId xmlns:a16="http://schemas.microsoft.com/office/drawing/2014/main" id="{DB95B831-FF50-39CF-55FF-34772FC0AFF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1023" y="1493098"/>
                <a:ext cx="3810000" cy="3810000"/>
              </a:xfrm>
              <a:prstGeom prst="rect">
                <a:avLst/>
              </a:prstGeom>
              <a:noFill/>
              <a:extLst>
                <a:ext uri="{909E8E84-426E-40DD-AFC4-6F175D3DCCD1}">
                  <a14:hiddenFill xmlns:a14="http://schemas.microsoft.com/office/drawing/2010/main">
                    <a:solidFill>
                      <a:srgbClr val="FFFFFF"/>
                    </a:solidFill>
                  </a14:hiddenFill>
                </a:ext>
              </a:extLst>
            </p:spPr>
          </p:pic>
          <p:sp>
            <p:nvSpPr>
              <p:cNvPr id="14" name="正方形/長方形 13">
                <a:extLst>
                  <a:ext uri="{FF2B5EF4-FFF2-40B4-BE49-F238E27FC236}">
                    <a16:creationId xmlns:a16="http://schemas.microsoft.com/office/drawing/2014/main" id="{84D08C39-1422-F9F5-B5A4-1560C6383FB7}"/>
                  </a:ext>
                </a:extLst>
              </p:cNvPr>
              <p:cNvSpPr/>
              <p:nvPr/>
            </p:nvSpPr>
            <p:spPr>
              <a:xfrm>
                <a:off x="741417" y="2687265"/>
                <a:ext cx="2371413" cy="226645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6" name="二等辺三角形 15">
                <a:extLst>
                  <a:ext uri="{FF2B5EF4-FFF2-40B4-BE49-F238E27FC236}">
                    <a16:creationId xmlns:a16="http://schemas.microsoft.com/office/drawing/2014/main" id="{AF860C48-DBED-B654-2249-D125C822C8DD}"/>
                  </a:ext>
                </a:extLst>
              </p:cNvPr>
              <p:cNvSpPr/>
              <p:nvPr/>
            </p:nvSpPr>
            <p:spPr>
              <a:xfrm>
                <a:off x="727712" y="1856049"/>
                <a:ext cx="2299084" cy="873198"/>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pic>
          <p:nvPicPr>
            <p:cNvPr id="22" name="図 21">
              <a:extLst>
                <a:ext uri="{FF2B5EF4-FFF2-40B4-BE49-F238E27FC236}">
                  <a16:creationId xmlns:a16="http://schemas.microsoft.com/office/drawing/2014/main" id="{F013EFB1-8646-07D8-81BC-6C65991EF986}"/>
                </a:ext>
              </a:extLst>
            </p:cNvPr>
            <p:cNvPicPr>
              <a:picLocks noChangeAspect="1"/>
            </p:cNvPicPr>
            <p:nvPr/>
          </p:nvPicPr>
          <p:blipFill>
            <a:blip r:embed="rId6"/>
            <a:stretch>
              <a:fillRect/>
            </a:stretch>
          </p:blipFill>
          <p:spPr>
            <a:xfrm>
              <a:off x="4665797" y="5705957"/>
              <a:ext cx="587373" cy="587373"/>
            </a:xfrm>
            <a:prstGeom prst="rect">
              <a:avLst/>
            </a:prstGeom>
          </p:spPr>
        </p:pic>
      </p:grpSp>
      <p:pic>
        <p:nvPicPr>
          <p:cNvPr id="5" name="図 4">
            <a:extLst>
              <a:ext uri="{FF2B5EF4-FFF2-40B4-BE49-F238E27FC236}">
                <a16:creationId xmlns:a16="http://schemas.microsoft.com/office/drawing/2014/main" id="{9F0DC9AC-2CCC-3231-B6AA-6C775F45B2DA}"/>
              </a:ext>
            </a:extLst>
          </p:cNvPr>
          <p:cNvPicPr>
            <a:picLocks noChangeAspect="1"/>
          </p:cNvPicPr>
          <p:nvPr/>
        </p:nvPicPr>
        <p:blipFill>
          <a:blip r:embed="rId7"/>
          <a:stretch>
            <a:fillRect/>
          </a:stretch>
        </p:blipFill>
        <p:spPr>
          <a:xfrm flipH="1">
            <a:off x="8686493" y="4576430"/>
            <a:ext cx="769441" cy="769441"/>
          </a:xfrm>
          <a:prstGeom prst="rect">
            <a:avLst/>
          </a:prstGeom>
        </p:spPr>
      </p:pic>
      <p:sp>
        <p:nvSpPr>
          <p:cNvPr id="10" name="テキスト ボックス 9">
            <a:extLst>
              <a:ext uri="{FF2B5EF4-FFF2-40B4-BE49-F238E27FC236}">
                <a16:creationId xmlns:a16="http://schemas.microsoft.com/office/drawing/2014/main" id="{A6471F47-139B-F3E7-438F-1BED469A56EB}"/>
              </a:ext>
            </a:extLst>
          </p:cNvPr>
          <p:cNvSpPr txBox="1"/>
          <p:nvPr/>
        </p:nvSpPr>
        <p:spPr>
          <a:xfrm>
            <a:off x="211468" y="4544280"/>
            <a:ext cx="5487212" cy="22390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［施設基準］（概要）</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52000" marR="0" lvl="0" indent="-457200" algn="l" defTabSz="914400" rtl="0" eaLnBrk="1" fontAlgn="auto" latinLnBrk="0" hangingPunct="1">
              <a:lnSpc>
                <a:spcPct val="100000"/>
              </a:lnSpc>
              <a:spcBef>
                <a:spcPts val="0"/>
              </a:spcBef>
              <a:spcAft>
                <a:spcPts val="0"/>
              </a:spcAft>
              <a:buClrTx/>
              <a:buSzTx/>
              <a:buFontTx/>
              <a:buNone/>
              <a:tabLst>
                <a:tab pos="1617663" algn="l"/>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患者の診療情報等について、連携する関係機関と</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を用いて共有し、常に確認できる体制を有しており、</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共有できる体制にある連携する関係機関（特別の関係にあるものを除く。）の数が、５以上</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52000" marR="0" lvl="0" indent="-457200" algn="l" defTabSz="914400" rtl="0" eaLnBrk="1" fontAlgn="auto" latinLnBrk="0" hangingPunct="1">
              <a:lnSpc>
                <a:spcPct val="100000"/>
              </a:lnSpc>
              <a:spcBef>
                <a:spcPts val="0"/>
              </a:spcBef>
              <a:spcAft>
                <a:spcPts val="0"/>
              </a:spcAft>
              <a:buClrTx/>
              <a:buSzTx/>
              <a:buFontTx/>
              <a:buNone/>
              <a:tabLst>
                <a:tab pos="1617663" algn="l"/>
              </a:tabLst>
              <a:defRPr/>
            </a:pPr>
            <a:endParaRPr kumimoji="1" lang="ja-JP" altLang="en-US"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52000" marR="0" lvl="0" indent="-457200" algn="l" defTabSz="914400" rtl="0" eaLnBrk="1" fontAlgn="auto" latinLnBrk="0" hangingPunct="1">
              <a:lnSpc>
                <a:spcPct val="100000"/>
              </a:lnSpc>
              <a:spcBef>
                <a:spcPts val="0"/>
              </a:spcBef>
              <a:spcAft>
                <a:spcPts val="0"/>
              </a:spcAft>
              <a:buClrTx/>
              <a:buSzTx/>
              <a:buFontTx/>
              <a:buNone/>
              <a:tabLst>
                <a:tab pos="1617663" algn="l"/>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地域において、連携する関係機関以外の保険医療機関等が、当該</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を用いた情報を共有する</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連携体制への参加を希望した場合には連携体制を構築すること</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。ただし、診療情報等の共有について同意していない患者の情報については、この限りでない。</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52000" marR="0" lvl="0" indent="-457200" algn="l" defTabSz="914400" rtl="0" eaLnBrk="1" fontAlgn="auto" latinLnBrk="0" hangingPunct="1">
              <a:lnSpc>
                <a:spcPct val="100000"/>
              </a:lnSpc>
              <a:spcBef>
                <a:spcPts val="0"/>
              </a:spcBef>
              <a:spcAft>
                <a:spcPts val="0"/>
              </a:spcAft>
              <a:buClrTx/>
              <a:buSzTx/>
              <a:buFontTx/>
              <a:buNone/>
              <a:tabLst>
                <a:tab pos="1617663" algn="l"/>
              </a:tabLst>
              <a:defRPr/>
            </a:pPr>
            <a:endParaRPr kumimoji="1" lang="ja-JP" altLang="en-US"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52000" marR="0" lvl="0" indent="-457200" algn="l" defTabSz="914400" rtl="0" eaLnBrk="1" fontAlgn="auto" latinLnBrk="0" hangingPunct="1">
              <a:lnSpc>
                <a:spcPct val="100000"/>
              </a:lnSpc>
              <a:spcBef>
                <a:spcPts val="0"/>
              </a:spcBef>
              <a:spcAft>
                <a:spcPts val="0"/>
              </a:spcAft>
              <a:buClrTx/>
              <a:buSzTx/>
              <a:buFontTx/>
              <a:buNone/>
              <a:tabLst>
                <a:tab pos="1617663" algn="l"/>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厚生労働省の定める「</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医療情報システムの安全管理に関するガイドライン」に対応していること</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52000" marR="0" lvl="0" indent="-457200" algn="l" defTabSz="914400" rtl="0" eaLnBrk="1" fontAlgn="auto" latinLnBrk="0" hangingPunct="1">
              <a:lnSpc>
                <a:spcPct val="100000"/>
              </a:lnSpc>
              <a:spcBef>
                <a:spcPts val="0"/>
              </a:spcBef>
              <a:spcAft>
                <a:spcPts val="0"/>
              </a:spcAft>
              <a:buClrTx/>
              <a:buSzTx/>
              <a:buFontTx/>
              <a:buNone/>
              <a:tabLst>
                <a:tab pos="1617663" algn="l"/>
              </a:tabLst>
              <a:defRPr/>
            </a:pPr>
            <a:endParaRPr kumimoji="1" lang="ja-JP" altLang="en-US"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52000" marR="0" lvl="0" indent="-457200" algn="l" defTabSz="914400" rtl="0" eaLnBrk="1" fontAlgn="auto" latinLnBrk="0" hangingPunct="1">
              <a:lnSpc>
                <a:spcPct val="100000"/>
              </a:lnSpc>
              <a:spcBef>
                <a:spcPts val="0"/>
              </a:spcBef>
              <a:spcAft>
                <a:spcPts val="0"/>
              </a:spcAft>
              <a:buClrTx/>
              <a:buSzTx/>
              <a:buFontTx/>
              <a:buNone/>
              <a:tabLst>
                <a:tab pos="1617663" algn="l"/>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連携体制を構築していること及び実際に患者の情報を共有している実績のある連携機関の名称等について、当該保険医療機関の見やすい場所に掲示及び原則としてウェブサイトに掲載していること。</a:t>
            </a:r>
          </a:p>
        </p:txBody>
      </p:sp>
      <p:sp>
        <p:nvSpPr>
          <p:cNvPr id="18" name="テキスト ボックス 17">
            <a:extLst>
              <a:ext uri="{FF2B5EF4-FFF2-40B4-BE49-F238E27FC236}">
                <a16:creationId xmlns:a16="http://schemas.microsoft.com/office/drawing/2014/main" id="{712A1448-07E5-6120-B44E-21FCC908A375}"/>
              </a:ext>
            </a:extLst>
          </p:cNvPr>
          <p:cNvSpPr txBox="1"/>
          <p:nvPr/>
        </p:nvSpPr>
        <p:spPr>
          <a:xfrm>
            <a:off x="6001544" y="5738190"/>
            <a:ext cx="3612939" cy="769441"/>
          </a:xfrm>
          <a:prstGeom prst="rect">
            <a:avLst/>
          </a:prstGeom>
          <a:noFill/>
          <a:ln>
            <a:solidFill>
              <a:schemeClr val="tx1"/>
            </a:solidFill>
          </a:ln>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・診療情報、治療方針</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・医療関係職種等が医療・ケアを行う際の留意事項</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・人生の最終段階における医療・ケア等に関する情報</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等の情報共有</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正方形/長方形 6">
            <a:extLst>
              <a:ext uri="{FF2B5EF4-FFF2-40B4-BE49-F238E27FC236}">
                <a16:creationId xmlns:a16="http://schemas.microsoft.com/office/drawing/2014/main" id="{0317C1C1-EF45-14DE-FA25-619070FE8CEF}"/>
              </a:ext>
            </a:extLst>
          </p:cNvPr>
          <p:cNvSpPr/>
          <p:nvPr/>
        </p:nvSpPr>
        <p:spPr>
          <a:xfrm>
            <a:off x="421674" y="2868540"/>
            <a:ext cx="8554375" cy="841953"/>
          </a:xfrm>
          <a:prstGeom prst="rect">
            <a:avLst/>
          </a:prstGeom>
          <a:no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6" name="スライド番号プレースホルダー 2">
            <a:extLst>
              <a:ext uri="{FF2B5EF4-FFF2-40B4-BE49-F238E27FC236}">
                <a16:creationId xmlns:a16="http://schemas.microsoft.com/office/drawing/2014/main" id="{023FCF85-3DF7-729C-BF8E-A19E2BBD7CE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371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596171539"/>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86611"/>
            <a:ext cx="9906000" cy="458482"/>
          </a:xfrm>
          <a:solidFill>
            <a:srgbClr val="E1EDFF"/>
          </a:solidFill>
        </p:spPr>
        <p:txBody>
          <a:bodyPr>
            <a:noAutofit/>
          </a:bodyPr>
          <a:lstStyle/>
          <a:p>
            <a:r>
              <a:rPr lang="ja-JP" altLang="en-US" b="1"/>
              <a:t>在宅医療における</a:t>
            </a:r>
            <a:r>
              <a:rPr lang="en-US" altLang="ja-JP" b="1"/>
              <a:t>ICT</a:t>
            </a:r>
            <a:r>
              <a:rPr lang="ja-JP" altLang="en-US" b="1"/>
              <a:t>を用いた連携の推進②</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72135"/>
            <a:ext cx="9529762" cy="275345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在宅で療養を行っている末期の悪性腫瘍の患者の病状の急変時に、</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の活用によって、医療従事者等の間で共有されている</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人生の最終段階における医療・ケアに関する情報を踏まえ医師が療養上必要な指導を行った場合の評価</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在宅がん患者緊急時医療情報連携指導料</a:t>
            </a: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200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457200" marR="0" lvl="1" indent="-457200" algn="l" defTabSz="914400" rtl="0" eaLnBrk="1" fontAlgn="auto" latinLnBrk="0" hangingPunct="1">
              <a:lnSpc>
                <a:spcPct val="100000"/>
              </a:lnSpc>
              <a:spcBef>
                <a:spcPts val="0"/>
              </a:spcBef>
              <a:spcAft>
                <a:spcPts val="0"/>
              </a:spcAft>
              <a:buClrTx/>
              <a:buSzTx/>
              <a:buFontTx/>
              <a:buNone/>
              <a:tabLst/>
              <a:defRPr/>
            </a:pPr>
            <a:endParaRPr kumimoji="1" lang="en-US" altLang="ja-JP" sz="5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過去</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日以内に在宅医療情報連携加算を算定している末期の悪性腫瘍の患者に対し、</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医療関係職種等が、当該患者の人生の最終段階における医療・ケアに関する情報について、当該患者の計画的な医学管理を行う医師が常に確認できるように記録している場合</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であって、当該患者の病状の急変時等に、当該医師が当該患者の</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人生の最終段階における医療・ケアに関する情報を活用して患家において、当該患者及びその家族等に療養上必要な指導を行った場合</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に、月</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回に限り算定する。</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在宅で療養を行っている末期の悪性腫瘍の患者に対して診療等を行う医師は、療養上の必要な指導を行うにあたり、活用された当該患者の人生の最終段階における医療・ケアに関する情報について、</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当該情報を記録した者の氏名、記録された日、取得した情報の要点及び患者に行った指導の要点</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を診療録に記載すること。</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20807" y="827546"/>
            <a:ext cx="449333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在宅がん患者緊急時医療情報連携指導料の新設</a:t>
            </a:r>
          </a:p>
        </p:txBody>
      </p:sp>
      <p:sp>
        <p:nvSpPr>
          <p:cNvPr id="84" name="テキスト ボックス 83"/>
          <p:cNvSpPr txBox="1"/>
          <p:nvPr/>
        </p:nvSpPr>
        <p:spPr>
          <a:xfrm>
            <a:off x="-34210" y="4174"/>
            <a:ext cx="10105053"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質の高い在宅医療・訪問看護の確保－⑦等</a:t>
            </a:r>
          </a:p>
        </p:txBody>
      </p:sp>
      <p:sp>
        <p:nvSpPr>
          <p:cNvPr id="3" name="正方形/長方形 2">
            <a:extLst>
              <a:ext uri="{FF2B5EF4-FFF2-40B4-BE49-F238E27FC236}">
                <a16:creationId xmlns:a16="http://schemas.microsoft.com/office/drawing/2014/main" id="{E7FD6582-E6E5-9A96-AE63-2D22DD9B7235}"/>
              </a:ext>
            </a:extLst>
          </p:cNvPr>
          <p:cNvSpPr/>
          <p:nvPr/>
        </p:nvSpPr>
        <p:spPr>
          <a:xfrm>
            <a:off x="188119" y="4225771"/>
            <a:ext cx="9529762" cy="254825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緩和ケア病棟における在宅療養支援をより推進する観点から、緊急入院初期加算の要件を見直す。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B26C538E-4959-7EA1-7C69-AF6D3F199167}"/>
              </a:ext>
            </a:extLst>
          </p:cNvPr>
          <p:cNvSpPr/>
          <p:nvPr/>
        </p:nvSpPr>
        <p:spPr>
          <a:xfrm>
            <a:off x="319030" y="3945769"/>
            <a:ext cx="4501326"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緩和ケア病棟緊急入院初期加算の要件緩和</a:t>
            </a:r>
          </a:p>
        </p:txBody>
      </p:sp>
      <p:sp>
        <p:nvSpPr>
          <p:cNvPr id="5" name="正方形/長方形 4">
            <a:extLst>
              <a:ext uri="{FF2B5EF4-FFF2-40B4-BE49-F238E27FC236}">
                <a16:creationId xmlns:a16="http://schemas.microsoft.com/office/drawing/2014/main" id="{ACE2FE34-5CE6-0556-E6B1-8A353017AC01}"/>
              </a:ext>
            </a:extLst>
          </p:cNvPr>
          <p:cNvSpPr/>
          <p:nvPr/>
        </p:nvSpPr>
        <p:spPr>
          <a:xfrm>
            <a:off x="4180181" y="4800785"/>
            <a:ext cx="5381331"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6" name="正方形/長方形 5">
            <a:extLst>
              <a:ext uri="{FF2B5EF4-FFF2-40B4-BE49-F238E27FC236}">
                <a16:creationId xmlns:a16="http://schemas.microsoft.com/office/drawing/2014/main" id="{3BE233FC-0AA6-0C45-FFAB-ED241788E2E6}"/>
              </a:ext>
            </a:extLst>
          </p:cNvPr>
          <p:cNvSpPr/>
          <p:nvPr/>
        </p:nvSpPr>
        <p:spPr>
          <a:xfrm>
            <a:off x="4180182" y="5164095"/>
            <a:ext cx="5381331" cy="1553951"/>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緩和ケア病棟緊急入院初期加算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該当部分概要</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緩和ケア病棟緊急入院初期加算は、在宅緩和ケアを受け、緊急に入院を要する可能性のある患者について、緊急時の円滑な受入れのため、病状及び投薬内容のほか、患者及び家族への説明等について、当該連携保険医療機関より予め文書による情報提供を受ける必要がある。</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ただし、当該情報について</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ICT</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の活用により、当該保険医療機関が常に連携保険医療機関の有する診療情報の閲覧が可能な場合、文書による情報提供に関する要件を満たしているとみなすことができる。</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7" name="右矢印 89">
            <a:extLst>
              <a:ext uri="{FF2B5EF4-FFF2-40B4-BE49-F238E27FC236}">
                <a16:creationId xmlns:a16="http://schemas.microsoft.com/office/drawing/2014/main" id="{3AD0B171-94FE-CE0C-EAC7-44CAD1BDB998}"/>
              </a:ext>
            </a:extLst>
          </p:cNvPr>
          <p:cNvSpPr/>
          <p:nvPr/>
        </p:nvSpPr>
        <p:spPr>
          <a:xfrm>
            <a:off x="3613459" y="565372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9" name="正方形/長方形 8">
            <a:extLst>
              <a:ext uri="{FF2B5EF4-FFF2-40B4-BE49-F238E27FC236}">
                <a16:creationId xmlns:a16="http://schemas.microsoft.com/office/drawing/2014/main" id="{194BBA37-3DF9-9FA5-A440-02CDF2433C5F}"/>
              </a:ext>
            </a:extLst>
          </p:cNvPr>
          <p:cNvSpPr/>
          <p:nvPr/>
        </p:nvSpPr>
        <p:spPr>
          <a:xfrm>
            <a:off x="319030" y="4800786"/>
            <a:ext cx="3170619"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0" name="正方形/長方形 9">
            <a:extLst>
              <a:ext uri="{FF2B5EF4-FFF2-40B4-BE49-F238E27FC236}">
                <a16:creationId xmlns:a16="http://schemas.microsoft.com/office/drawing/2014/main" id="{164BD95F-12CB-26FC-0C85-E86CEB8E58D8}"/>
              </a:ext>
            </a:extLst>
          </p:cNvPr>
          <p:cNvSpPr/>
          <p:nvPr/>
        </p:nvSpPr>
        <p:spPr>
          <a:xfrm>
            <a:off x="311929" y="5164094"/>
            <a:ext cx="3177720" cy="1553951"/>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緩和ケア病棟緊急入院初期加算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該当部分概要</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緩和ケア病棟緊急入院初期加算は、在宅緩和ケアを受け、緊急に入院を要する可能性のある患者について、緊急時の円滑な受入れのため、病状及び投薬内容のほか、患者及び家族への説明等について、当該連携保険医療機関より予め文書による情報提供を受ける必要があ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スライド番号プレースホルダー 2">
            <a:extLst>
              <a:ext uri="{FF2B5EF4-FFF2-40B4-BE49-F238E27FC236}">
                <a16:creationId xmlns:a16="http://schemas.microsoft.com/office/drawing/2014/main" id="{F39B5CB2-7388-9319-D58B-44F217FCD0F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372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131151089"/>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6793"/>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373</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936872182"/>
              </p:ext>
            </p:extLst>
          </p:nvPr>
        </p:nvGraphicFramePr>
        <p:xfrm>
          <a:off x="389493" y="268514"/>
          <a:ext cx="9127014" cy="50101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800" b="0" i="0" u="none" strike="noStrike" kern="1200" cap="none" spc="0" normalizeH="0" baseline="0" noProof="0" dirty="0">
                          <a:ln>
                            <a:noFill/>
                          </a:ln>
                          <a:solidFill>
                            <a:prstClr val="black"/>
                          </a:solidFill>
                          <a:effectLst/>
                          <a:uLnTx/>
                          <a:uFillTx/>
                          <a:latin typeface="+mn-lt"/>
                          <a:ea typeface="+mn-ea"/>
                          <a:cs typeface="+mn-cs"/>
                        </a:rPr>
                        <a:t>質の高い在宅医療提供体制の構築の推進</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1102756829"/>
              </p:ext>
            </p:extLst>
          </p:nvPr>
        </p:nvGraphicFramePr>
        <p:xfrm>
          <a:off x="542925" y="990600"/>
          <a:ext cx="8867775" cy="5743577"/>
        </p:xfrm>
        <a:graphic>
          <a:graphicData uri="http://schemas.openxmlformats.org/drawingml/2006/table">
            <a:tbl>
              <a:tblPr firstRow="1" bandRow="1">
                <a:tableStyleId>{5C22544A-7EE6-4342-B048-85BDC9FD1C3A}</a:tableStyleId>
              </a:tblPr>
              <a:tblGrid>
                <a:gridCol w="8867775">
                  <a:extLst>
                    <a:ext uri="{9D8B030D-6E8A-4147-A177-3AD203B41FA5}">
                      <a16:colId xmlns:a16="http://schemas.microsoft.com/office/drawing/2014/main" val="4124765003"/>
                    </a:ext>
                  </a:extLst>
                </a:gridCol>
              </a:tblGrid>
              <a:tr h="5743577">
                <a:tc>
                  <a:txBody>
                    <a:bodyPr/>
                    <a:lstStyle/>
                    <a:p>
                      <a:pPr marL="371475" marR="0" lvl="1" indent="-45720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200" b="1" u="none" dirty="0">
                          <a:solidFill>
                            <a:schemeClr val="tx1"/>
                          </a:solidFill>
                          <a:latin typeface="+mn-ea"/>
                          <a:ea typeface="+mn-ea"/>
                        </a:rPr>
                        <a:t>○ 質の高い在宅医療の提供体制の構築を推進する観点から、訪問診療・往診等に関する評価を見直す。</a:t>
                      </a:r>
                      <a:endParaRPr kumimoji="1" lang="en-US" altLang="ja-JP" sz="2200" b="1" u="none" dirty="0">
                        <a:solidFill>
                          <a:schemeClr val="tx1"/>
                        </a:solidFill>
                        <a:latin typeface="+mn-ea"/>
                        <a:ea typeface="+mn-ea"/>
                      </a:endParaRPr>
                    </a:p>
                    <a:p>
                      <a:pPr marL="0" marR="0" lvl="0" indent="0" algn="l" defTabSz="914400" rtl="0" eaLnBrk="1" fontAlgn="auto" latinLnBrk="0" hangingPunct="1">
                        <a:lnSpc>
                          <a:spcPct val="100000"/>
                        </a:lnSpc>
                        <a:spcBef>
                          <a:spcPts val="120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＜地域における</a:t>
                      </a: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時間の在宅医療提供体制の推進＞</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8000" marR="0" lvl="1"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地域における</a:t>
                      </a: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時間の在宅医療の提供体制の構築を推進する観点から、在支診・在支病と連携体制を構築している</a:t>
                      </a:r>
                      <a:r>
                        <a:rPr kumimoji="1" lang="ja-JP" altLang="en-US" sz="1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在支診・在支病以外の他の保険医療機関が訪問診療を行っている患者に対して、在支診・在支病が往診を行った場合</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a:t>
                      </a:r>
                      <a:r>
                        <a:rPr kumimoji="1" lang="ja-JP" altLang="en-US"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往診時医療情報連携加算</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を新設する。</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8000" marR="0" lvl="1"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・在支診・在支病院以外の保険医療機関が行う訪問診療について、在宅での療養を行っている患者が安心して</a:t>
                      </a: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時間対応を受けられる体制の整備を促進する観点から、</a:t>
                      </a:r>
                      <a:r>
                        <a:rPr kumimoji="1" lang="ja-JP" altLang="en-US" sz="1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在宅療養移行加算</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a:t>
                      </a:r>
                      <a:r>
                        <a:rPr kumimoji="1" lang="ja-JP" altLang="en-US"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対象となる範囲を病院まで拡大</a:t>
                      </a:r>
                      <a:r>
                        <a:rPr kumimoji="1" lang="ja-JP" altLang="en-US" sz="18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する</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とともに、</a:t>
                      </a:r>
                      <a:r>
                        <a:rPr kumimoji="1" lang="ja-JP" altLang="en-US"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他の保険医療機関と定期的なカンファレンスや</a:t>
                      </a:r>
                      <a:r>
                        <a:rPr kumimoji="1" lang="en-US" altLang="ja-JP"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ICT</a:t>
                      </a:r>
                      <a:r>
                        <a:rPr kumimoji="1" lang="ja-JP" altLang="en-US"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を用いて平時からの連携体制を構築</a:t>
                      </a:r>
                      <a:r>
                        <a:rPr kumimoji="1" lang="ja-JP" altLang="en-US" sz="18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している場合の評価を見直す。</a:t>
                      </a:r>
                      <a:endParaRPr kumimoji="1" lang="en-US" altLang="ja-JP" sz="18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endParaRPr>
                    </a:p>
                    <a:p>
                      <a:pPr marL="288000" marR="0" lvl="1" indent="-457200" algn="l" defTabSz="914400" rtl="0" eaLnBrk="1" fontAlgn="auto" latinLnBrk="0" hangingPunct="1">
                        <a:lnSpc>
                          <a:spcPct val="100000"/>
                        </a:lnSpc>
                        <a:spcBef>
                          <a:spcPts val="120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＜在宅ターミナルケア加算等の見直し＞</a:t>
                      </a:r>
                      <a:endParaRPr kumimoji="1" lang="en-US" altLang="ja-JP" sz="18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endParaRPr>
                    </a:p>
                    <a:p>
                      <a:pPr marL="288000" marR="0" lvl="1"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本人の望む場所でより患者の希望に沿った看取りを支援する観点から、</a:t>
                      </a:r>
                      <a:r>
                        <a:rPr kumimoji="1" lang="ja-JP" altLang="en-US" sz="1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在宅ターミナルケア加算</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a:t>
                      </a:r>
                      <a:r>
                        <a:rPr kumimoji="1" lang="ja-JP" altLang="en-US"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死亡日及び死亡日前</a:t>
                      </a:r>
                      <a:r>
                        <a:rPr kumimoji="1" lang="en-US" altLang="ja-JP"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14</a:t>
                      </a:r>
                      <a:r>
                        <a:rPr kumimoji="1" lang="ja-JP" altLang="en-US"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日以内に退院時共同指導を実施した上で訪問診療又は往診</a:t>
                      </a:r>
                      <a:r>
                        <a:rPr kumimoji="1" lang="ja-JP" altLang="en-US" sz="18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を実施している場合においても、算定可能</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とするとともに、 </a:t>
                      </a:r>
                      <a:r>
                        <a:rPr kumimoji="1" lang="ja-JP" altLang="en-US" sz="1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看取り加算</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a:t>
                      </a:r>
                      <a:r>
                        <a:rPr kumimoji="1" lang="ja-JP" altLang="en-US"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退院時共同指導を実施した上で往診を行い、在宅で患者を看取った場合</a:t>
                      </a:r>
                      <a:r>
                        <a:rPr kumimoji="1" lang="ja-JP" altLang="en-US" sz="18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に往診料においても算定可能</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とする。</a:t>
                      </a: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4149589657"/>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地域における</a:t>
            </a:r>
            <a:r>
              <a:rPr lang="en-US" altLang="ja-JP" b="1"/>
              <a:t>24</a:t>
            </a:r>
            <a:r>
              <a:rPr lang="ja-JP" altLang="en-US" b="1"/>
              <a:t>時間の在宅医療提供体制の推進</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981863"/>
            <a:ext cx="9529762" cy="236039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地域における</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時間の在宅医療の提供体制の構築を推進する観点から、在支診・在支病と連携体制を構築している</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在支診・在支病以外の他の保険医療機関が訪問診療を行っている患者に対して、在支診・在支病が往診を行った場合</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について、新たな評価を行う。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往診時医療情報連携加算</a:t>
            </a: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200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他の保険医療機関（在支診・在支病以外に限る。）</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月</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回程度の定期的なカンファレンス又は</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ICT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の活用により</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当該他の保険医療機関が訪問診療を行っている</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患者の診療情報及び病状の急変時の対応方針等の情報の共有を行っている在支診・在支病</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が、患者（他の保険医療機関が往診を行うことが困難な時間帯等に</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対応を行う予定の在支診・在支病の名称、電話番号及び担当者の氏名等を提供</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されている患者に限る。）に対し、他の保険医療機関が往診を行うことが困難な時間帯に、</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共有された当該患者の情報を参考にして、往診を行った場合において算定できる。</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この場合、当該他の保険医療機関の名称、参考にした当該患者の診療情報及び当該患者の病状の急変時の対応方針等及び診療の要点を診療録に記録すること。</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788983"/>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往診時医療情報連携加算の新設</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質の高い在宅医療・訪問看護の確保－②等</a:t>
            </a:r>
          </a:p>
        </p:txBody>
      </p:sp>
      <p:sp>
        <p:nvSpPr>
          <p:cNvPr id="3" name="正方形/長方形 2">
            <a:extLst>
              <a:ext uri="{FF2B5EF4-FFF2-40B4-BE49-F238E27FC236}">
                <a16:creationId xmlns:a16="http://schemas.microsoft.com/office/drawing/2014/main" id="{E4B56D69-3E9B-3778-4AE6-74FBEAC5C83D}"/>
              </a:ext>
            </a:extLst>
          </p:cNvPr>
          <p:cNvSpPr/>
          <p:nvPr/>
        </p:nvSpPr>
        <p:spPr>
          <a:xfrm>
            <a:off x="188119" y="3678985"/>
            <a:ext cx="9529762" cy="312076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在支診・在支病院以外の保険医療機関が行う訪問診療について、在宅での療養を行っている患者が安心して</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時間対応を受けられる体制の整備を促進する観点から、在宅療養移行加算について、</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対象となる範囲を病院まで拡大する</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とともに、</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他の保険医療機関と定期的なカンファレンスや</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ICT</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を用いて平時からの連携体制を構築している場合の評価を見直す</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［在宅療養移行加算１及び３の追加の施設基準］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当該医療機関が保有する</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当該患者の診療情報及び患者の病状の急変時</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の対応方針について、当該医療機関と連携する医療機関との</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１月に１回程度の定期的なカンファレンスにより当該連携医療機関に適切に提供している</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こと。ただし、当該情報について</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ICT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等を活用して連携する医療機関が常に確認できる体制を確保している場合</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はこの限りでない。</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B80F3340-9C95-3476-1A6C-C33F2AFF3B6A}"/>
              </a:ext>
            </a:extLst>
          </p:cNvPr>
          <p:cNvSpPr/>
          <p:nvPr/>
        </p:nvSpPr>
        <p:spPr>
          <a:xfrm>
            <a:off x="311928" y="3441716"/>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在宅療養移行加算の見直し</a:t>
            </a:r>
          </a:p>
        </p:txBody>
      </p:sp>
      <p:sp>
        <p:nvSpPr>
          <p:cNvPr id="11" name="正方形/長方形 10">
            <a:extLst>
              <a:ext uri="{FF2B5EF4-FFF2-40B4-BE49-F238E27FC236}">
                <a16:creationId xmlns:a16="http://schemas.microsoft.com/office/drawing/2014/main" id="{BEFAC7B6-D135-27C6-DBDA-CF346538BB9D}"/>
              </a:ext>
            </a:extLst>
          </p:cNvPr>
          <p:cNvSpPr/>
          <p:nvPr/>
        </p:nvSpPr>
        <p:spPr>
          <a:xfrm>
            <a:off x="5215576" y="4894918"/>
            <a:ext cx="4320000" cy="207592"/>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2" name="正方形/長方形 11">
            <a:extLst>
              <a:ext uri="{FF2B5EF4-FFF2-40B4-BE49-F238E27FC236}">
                <a16:creationId xmlns:a16="http://schemas.microsoft.com/office/drawing/2014/main" id="{62B8D869-63F2-C98C-2179-B5B3C5A1319F}"/>
              </a:ext>
            </a:extLst>
          </p:cNvPr>
          <p:cNvSpPr/>
          <p:nvPr/>
        </p:nvSpPr>
        <p:spPr>
          <a:xfrm>
            <a:off x="5222676" y="5134014"/>
            <a:ext cx="4320000" cy="73069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在宅療養移行加算１</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316</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在宅療養移行加算</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216</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在宅療養移行加算３</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216</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在宅療養移行加算</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４</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116</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右矢印 89">
            <a:extLst>
              <a:ext uri="{FF2B5EF4-FFF2-40B4-BE49-F238E27FC236}">
                <a16:creationId xmlns:a16="http://schemas.microsoft.com/office/drawing/2014/main" id="{5D64531A-BD3B-2E51-B6FA-A9AAAB6913F0}"/>
              </a:ext>
            </a:extLst>
          </p:cNvPr>
          <p:cNvSpPr/>
          <p:nvPr/>
        </p:nvSpPr>
        <p:spPr>
          <a:xfrm>
            <a:off x="4739320" y="5279631"/>
            <a:ext cx="442913" cy="43945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4" name="正方形/長方形 13">
            <a:extLst>
              <a:ext uri="{FF2B5EF4-FFF2-40B4-BE49-F238E27FC236}">
                <a16:creationId xmlns:a16="http://schemas.microsoft.com/office/drawing/2014/main" id="{D3F055A4-D842-D6B8-04A9-232CCA890E98}"/>
              </a:ext>
            </a:extLst>
          </p:cNvPr>
          <p:cNvSpPr/>
          <p:nvPr/>
        </p:nvSpPr>
        <p:spPr>
          <a:xfrm>
            <a:off x="319029" y="4894918"/>
            <a:ext cx="4371397" cy="207592"/>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6" name="正方形/長方形 15">
            <a:extLst>
              <a:ext uri="{FF2B5EF4-FFF2-40B4-BE49-F238E27FC236}">
                <a16:creationId xmlns:a16="http://schemas.microsoft.com/office/drawing/2014/main" id="{8344A254-E4F8-3752-0859-106E3459EAE3}"/>
              </a:ext>
            </a:extLst>
          </p:cNvPr>
          <p:cNvSpPr/>
          <p:nvPr/>
        </p:nvSpPr>
        <p:spPr>
          <a:xfrm>
            <a:off x="311928" y="5134014"/>
            <a:ext cx="4371398" cy="73069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在宅療養移行加算</a:t>
            </a:r>
            <a:r>
              <a:rPr kumimoji="1" lang="ja-JP" altLang="en-US"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216</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在宅療養移行加算</a:t>
            </a:r>
            <a:r>
              <a:rPr kumimoji="1" lang="ja-JP" altLang="en-US"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116</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スライド番号プレースホルダー 2">
            <a:extLst>
              <a:ext uri="{FF2B5EF4-FFF2-40B4-BE49-F238E27FC236}">
                <a16:creationId xmlns:a16="http://schemas.microsoft.com/office/drawing/2014/main" id="{0305B96B-4128-2A6B-4CCA-E4B3C8B3298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374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043507079"/>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表 11"/>
          <p:cNvGraphicFramePr>
            <a:graphicFrameLocks noGrp="1"/>
          </p:cNvGraphicFramePr>
          <p:nvPr/>
        </p:nvGraphicFramePr>
        <p:xfrm>
          <a:off x="202406" y="1007758"/>
          <a:ext cx="9490081" cy="4312028"/>
        </p:xfrm>
        <a:graphic>
          <a:graphicData uri="http://schemas.openxmlformats.org/drawingml/2006/table">
            <a:tbl>
              <a:tblPr/>
              <a:tblGrid>
                <a:gridCol w="1240262">
                  <a:extLst>
                    <a:ext uri="{9D8B030D-6E8A-4147-A177-3AD203B41FA5}">
                      <a16:colId xmlns:a16="http://schemas.microsoft.com/office/drawing/2014/main" val="1257514761"/>
                    </a:ext>
                  </a:extLst>
                </a:gridCol>
                <a:gridCol w="967109">
                  <a:extLst>
                    <a:ext uri="{9D8B030D-6E8A-4147-A177-3AD203B41FA5}">
                      <a16:colId xmlns:a16="http://schemas.microsoft.com/office/drawing/2014/main" val="3814116634"/>
                    </a:ext>
                  </a:extLst>
                </a:gridCol>
                <a:gridCol w="664165">
                  <a:extLst>
                    <a:ext uri="{9D8B030D-6E8A-4147-A177-3AD203B41FA5}">
                      <a16:colId xmlns:a16="http://schemas.microsoft.com/office/drawing/2014/main" val="2392690797"/>
                    </a:ext>
                  </a:extLst>
                </a:gridCol>
                <a:gridCol w="889553">
                  <a:extLst>
                    <a:ext uri="{9D8B030D-6E8A-4147-A177-3AD203B41FA5}">
                      <a16:colId xmlns:a16="http://schemas.microsoft.com/office/drawing/2014/main" val="109655533"/>
                    </a:ext>
                  </a:extLst>
                </a:gridCol>
                <a:gridCol w="889553">
                  <a:extLst>
                    <a:ext uri="{9D8B030D-6E8A-4147-A177-3AD203B41FA5}">
                      <a16:colId xmlns:a16="http://schemas.microsoft.com/office/drawing/2014/main" val="3067946757"/>
                    </a:ext>
                  </a:extLst>
                </a:gridCol>
                <a:gridCol w="889553">
                  <a:extLst>
                    <a:ext uri="{9D8B030D-6E8A-4147-A177-3AD203B41FA5}">
                      <a16:colId xmlns:a16="http://schemas.microsoft.com/office/drawing/2014/main" val="909242703"/>
                    </a:ext>
                  </a:extLst>
                </a:gridCol>
                <a:gridCol w="889553">
                  <a:extLst>
                    <a:ext uri="{9D8B030D-6E8A-4147-A177-3AD203B41FA5}">
                      <a16:colId xmlns:a16="http://schemas.microsoft.com/office/drawing/2014/main" val="2290096210"/>
                    </a:ext>
                  </a:extLst>
                </a:gridCol>
                <a:gridCol w="889553">
                  <a:extLst>
                    <a:ext uri="{9D8B030D-6E8A-4147-A177-3AD203B41FA5}">
                      <a16:colId xmlns:a16="http://schemas.microsoft.com/office/drawing/2014/main" val="987167347"/>
                    </a:ext>
                  </a:extLst>
                </a:gridCol>
                <a:gridCol w="889553">
                  <a:extLst>
                    <a:ext uri="{9D8B030D-6E8A-4147-A177-3AD203B41FA5}">
                      <a16:colId xmlns:a16="http://schemas.microsoft.com/office/drawing/2014/main" val="3121531222"/>
                    </a:ext>
                  </a:extLst>
                </a:gridCol>
                <a:gridCol w="1281227">
                  <a:extLst>
                    <a:ext uri="{9D8B030D-6E8A-4147-A177-3AD203B41FA5}">
                      <a16:colId xmlns:a16="http://schemas.microsoft.com/office/drawing/2014/main" val="1726721370"/>
                    </a:ext>
                  </a:extLst>
                </a:gridCol>
              </a:tblGrid>
              <a:tr h="322829">
                <a:tc rowSpan="3" gridSpan="3">
                  <a:txBody>
                    <a:bodyPr/>
                    <a:lstStyle/>
                    <a:p>
                      <a:pPr algn="ctr" fontAlgn="ctr"/>
                      <a:r>
                        <a:rPr lang="ja-JP" altLang="en-US" sz="1400" b="0" i="0" u="none" strike="noStrike">
                          <a:solidFill>
                            <a:schemeClr val="tx1"/>
                          </a:solidFill>
                          <a:effectLst/>
                          <a:latin typeface="+mn-ea"/>
                          <a:ea typeface="+mn-ea"/>
                        </a:rPr>
                        <a:t>　</a:t>
                      </a:r>
                    </a:p>
                  </a:txBody>
                  <a:tcPr marL="9525" marR="9525" marT="9525"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rowSpan="3" hMerge="1">
                  <a:txBody>
                    <a:bodyPr/>
                    <a:lstStyle/>
                    <a:p>
                      <a:endParaRPr kumimoji="1" lang="ja-JP" altLang="en-US"/>
                    </a:p>
                  </a:txBody>
                  <a:tcPr/>
                </a:tc>
                <a:tc rowSpan="3" hMerge="1">
                  <a:txBody>
                    <a:bodyPr/>
                    <a:lstStyle/>
                    <a:p>
                      <a:endParaRPr kumimoji="1" lang="ja-JP" altLang="en-US"/>
                    </a:p>
                  </a:txBody>
                  <a:tcPr/>
                </a:tc>
                <a:tc gridSpan="6">
                  <a:txBody>
                    <a:bodyPr/>
                    <a:lstStyle/>
                    <a:p>
                      <a:pPr algn="ctr" fontAlgn="ctr"/>
                      <a:r>
                        <a:rPr lang="en-US" altLang="ja-JP" sz="1400" b="1" i="0" u="none" strike="noStrike">
                          <a:solidFill>
                            <a:schemeClr val="tx1"/>
                          </a:solidFill>
                          <a:effectLst/>
                          <a:latin typeface="+mn-ea"/>
                          <a:ea typeface="+mn-ea"/>
                        </a:rPr>
                        <a:t>24</a:t>
                      </a:r>
                      <a:r>
                        <a:rPr lang="ja-JP" altLang="en-US" sz="1400" b="1" i="0" u="none" strike="noStrike">
                          <a:solidFill>
                            <a:schemeClr val="tx1"/>
                          </a:solidFill>
                          <a:effectLst/>
                          <a:latin typeface="+mn-ea"/>
                          <a:ea typeface="+mn-ea"/>
                        </a:rPr>
                        <a:t>時間要件</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rowSpan="3">
                  <a:txBody>
                    <a:bodyPr/>
                    <a:lstStyle/>
                    <a:p>
                      <a:pPr algn="ctr" fontAlgn="ctr"/>
                      <a:r>
                        <a:rPr lang="ja-JP" altLang="en-US" sz="1400" b="1" i="0" u="sng" strike="noStrike">
                          <a:solidFill>
                            <a:srgbClr val="0070C0"/>
                          </a:solidFill>
                          <a:effectLst/>
                          <a:latin typeface="+mn-ea"/>
                          <a:ea typeface="+mn-ea"/>
                        </a:rPr>
                        <a:t>在支診・在支病等との定期的なカンファレンス等による情報共有</a:t>
                      </a:r>
                    </a:p>
                  </a:txBody>
                  <a:tcPr marL="45720" marR="4572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2663236"/>
                  </a:ext>
                </a:extLst>
              </a:tr>
              <a:tr h="310412">
                <a:tc gridSpan="3" vMerge="1">
                  <a:txBody>
                    <a:bodyPr/>
                    <a:lstStyle/>
                    <a:p>
                      <a:endParaRPr kumimoji="1" lang="ja-JP" altLang="en-US"/>
                    </a:p>
                  </a:txBody>
                  <a:tcPr/>
                </a:tc>
                <a:tc hMerge="1" vMerge="1">
                  <a:txBody>
                    <a:bodyPr/>
                    <a:lstStyle/>
                    <a:p>
                      <a:endParaRPr kumimoji="1" lang="ja-JP" altLang="en-US"/>
                    </a:p>
                  </a:txBody>
                  <a:tcPr/>
                </a:tc>
                <a:tc hMerge="1" vMerge="1">
                  <a:txBody>
                    <a:bodyPr/>
                    <a:lstStyle/>
                    <a:p>
                      <a:endParaRPr kumimoji="1" lang="ja-JP" altLang="en-US"/>
                    </a:p>
                  </a:txBody>
                  <a:tcPr/>
                </a:tc>
                <a:tc gridSpan="2">
                  <a:txBody>
                    <a:bodyPr/>
                    <a:lstStyle/>
                    <a:p>
                      <a:pPr algn="ctr" fontAlgn="ctr"/>
                      <a:r>
                        <a:rPr lang="ja-JP" altLang="en-US" sz="1400" b="0" i="0" u="none" strike="noStrike">
                          <a:solidFill>
                            <a:schemeClr val="tx1"/>
                          </a:solidFill>
                          <a:effectLst/>
                          <a:latin typeface="+mn-ea"/>
                          <a:ea typeface="+mn-ea"/>
                        </a:rPr>
                        <a:t>往診を行う体制</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kumimoji="1" lang="ja-JP" altLang="en-US"/>
                    </a:p>
                  </a:txBody>
                  <a:tcPr/>
                </a:tc>
                <a:tc gridSpan="2">
                  <a:txBody>
                    <a:bodyPr/>
                    <a:lstStyle/>
                    <a:p>
                      <a:pPr algn="ctr" fontAlgn="ctr"/>
                      <a:r>
                        <a:rPr lang="ja-JP" altLang="en-US" sz="1400" b="0" i="0" u="none" strike="noStrike">
                          <a:solidFill>
                            <a:schemeClr val="tx1"/>
                          </a:solidFill>
                          <a:effectLst/>
                          <a:latin typeface="+mn-ea"/>
                          <a:ea typeface="+mn-ea"/>
                        </a:rPr>
                        <a:t>訪問看護を行う体制</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kumimoji="1" lang="ja-JP" altLang="en-US"/>
                    </a:p>
                  </a:txBody>
                  <a:tcPr/>
                </a:tc>
                <a:tc gridSpan="2">
                  <a:txBody>
                    <a:bodyPr/>
                    <a:lstStyle/>
                    <a:p>
                      <a:pPr algn="ctr" fontAlgn="ctr"/>
                      <a:r>
                        <a:rPr lang="ja-JP" altLang="en-US" sz="1400" b="0" i="0" u="none" strike="noStrike">
                          <a:solidFill>
                            <a:schemeClr val="tx1"/>
                          </a:solidFill>
                          <a:effectLst/>
                          <a:latin typeface="+mn-ea"/>
                          <a:ea typeface="+mn-ea"/>
                        </a:rPr>
                        <a:t>連絡を受ける体制</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kumimoji="1" lang="ja-JP" altLang="en-US"/>
                    </a:p>
                  </a:txBody>
                  <a:tcPr/>
                </a:tc>
                <a:tc vMerge="1">
                  <a:txBody>
                    <a:bodyPr/>
                    <a:lstStyle/>
                    <a:p>
                      <a:pPr algn="ctr" fontAlgn="ctr"/>
                      <a:endParaRPr lang="ja-JP" altLang="en-US" sz="1400" b="0" i="0" u="none" strike="noStrike">
                        <a:solidFill>
                          <a:schemeClr val="tx1"/>
                        </a:solidFill>
                        <a:effectLst/>
                        <a:latin typeface="+mn-ea"/>
                        <a:ea typeface="+mn-ea"/>
                      </a:endParaRPr>
                    </a:p>
                  </a:txBody>
                  <a:tcPr marL="9525" marR="9525" marT="9525"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607817310"/>
                  </a:ext>
                </a:extLst>
              </a:tr>
              <a:tr h="322829">
                <a:tc gridSpan="3" vMerge="1">
                  <a:txBody>
                    <a:bodyPr/>
                    <a:lstStyle/>
                    <a:p>
                      <a:endParaRPr kumimoji="1" lang="ja-JP" altLang="en-US"/>
                    </a:p>
                  </a:txBody>
                  <a:tcPr/>
                </a:tc>
                <a:tc hMerge="1" vMerge="1">
                  <a:txBody>
                    <a:bodyPr/>
                    <a:lstStyle/>
                    <a:p>
                      <a:endParaRPr kumimoji="1" lang="ja-JP" altLang="en-US"/>
                    </a:p>
                  </a:txBody>
                  <a:tcPr/>
                </a:tc>
                <a:tc hMerge="1" vMerge="1">
                  <a:txBody>
                    <a:bodyPr/>
                    <a:lstStyle/>
                    <a:p>
                      <a:endParaRPr kumimoji="1" lang="ja-JP" altLang="en-US"/>
                    </a:p>
                  </a:txBody>
                  <a:tcPr/>
                </a:tc>
                <a:tc>
                  <a:txBody>
                    <a:bodyPr/>
                    <a:lstStyle/>
                    <a:p>
                      <a:pPr algn="ctr" fontAlgn="ctr"/>
                      <a:r>
                        <a:rPr lang="ja-JP" altLang="en-US" sz="1400" b="0" i="0" u="none" strike="noStrike">
                          <a:solidFill>
                            <a:schemeClr val="tx1"/>
                          </a:solidFill>
                          <a:effectLst/>
                          <a:latin typeface="+mn-ea"/>
                          <a:ea typeface="+mn-ea"/>
                        </a:rPr>
                        <a:t>単独</a:t>
                      </a:r>
                    </a:p>
                  </a:txBody>
                  <a:tcPr marL="9525" marR="9525" marT="9525" marB="0" anchor="ctr">
                    <a:lnL w="381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fontAlgn="ctr"/>
                      <a:r>
                        <a:rPr lang="ja-JP" altLang="en-US" sz="1400" b="0" i="0" u="none" strike="noStrike">
                          <a:solidFill>
                            <a:schemeClr val="tx1"/>
                          </a:solidFill>
                          <a:effectLst/>
                          <a:latin typeface="+mn-ea"/>
                          <a:ea typeface="+mn-ea"/>
                        </a:rPr>
                        <a:t>連携</a:t>
                      </a: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fontAlgn="ctr"/>
                      <a:r>
                        <a:rPr lang="ja-JP" altLang="en-US" sz="1400" b="0" i="0" u="none" strike="noStrike">
                          <a:solidFill>
                            <a:schemeClr val="tx1"/>
                          </a:solidFill>
                          <a:effectLst/>
                          <a:latin typeface="+mn-ea"/>
                          <a:ea typeface="+mn-ea"/>
                        </a:rPr>
                        <a:t>単独</a:t>
                      </a:r>
                    </a:p>
                  </a:txBody>
                  <a:tcPr marL="9525" marR="9525" marT="9525" marB="0" anchor="ctr">
                    <a:lnL w="381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fontAlgn="ctr"/>
                      <a:r>
                        <a:rPr lang="ja-JP" altLang="en-US" sz="1400" b="0" i="0" u="none" strike="noStrike">
                          <a:solidFill>
                            <a:schemeClr val="tx1"/>
                          </a:solidFill>
                          <a:effectLst/>
                          <a:latin typeface="+mn-ea"/>
                          <a:ea typeface="+mn-ea"/>
                        </a:rPr>
                        <a:t>連携</a:t>
                      </a: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fontAlgn="ctr"/>
                      <a:r>
                        <a:rPr lang="ja-JP" altLang="en-US" sz="1400" b="0" i="0" u="none" strike="noStrike">
                          <a:solidFill>
                            <a:schemeClr val="tx1"/>
                          </a:solidFill>
                          <a:effectLst/>
                          <a:latin typeface="+mn-ea"/>
                          <a:ea typeface="+mn-ea"/>
                        </a:rPr>
                        <a:t>単独</a:t>
                      </a:r>
                    </a:p>
                  </a:txBody>
                  <a:tcPr marL="9525" marR="9525" marT="9525" marB="0" anchor="ctr">
                    <a:lnL w="381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fontAlgn="ctr"/>
                      <a:r>
                        <a:rPr lang="ja-JP" altLang="en-US" sz="1400" b="0" i="0" u="none" strike="noStrike">
                          <a:solidFill>
                            <a:schemeClr val="tx1"/>
                          </a:solidFill>
                          <a:effectLst/>
                          <a:latin typeface="+mn-ea"/>
                          <a:ea typeface="+mn-ea"/>
                        </a:rPr>
                        <a:t>連携</a:t>
                      </a: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vMerge="1">
                  <a:txBody>
                    <a:bodyPr/>
                    <a:lstStyle/>
                    <a:p>
                      <a:pPr algn="ctr" fontAlgn="ctr"/>
                      <a:endParaRPr lang="ja-JP" altLang="en-US" sz="1400" b="0" i="0" u="none" strike="noStrike">
                        <a:solidFill>
                          <a:schemeClr val="tx1"/>
                        </a:solidFill>
                        <a:effectLst/>
                        <a:latin typeface="+mn-ea"/>
                        <a:ea typeface="+mn-ea"/>
                      </a:endParaRPr>
                    </a:p>
                  </a:txBody>
                  <a:tcPr marL="9525" marR="9525" marT="9525"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3463856"/>
                  </a:ext>
                </a:extLst>
              </a:tr>
              <a:tr h="310412">
                <a:tc rowSpan="3">
                  <a:txBody>
                    <a:bodyPr/>
                    <a:lstStyle/>
                    <a:p>
                      <a:pPr algn="ctr" fontAlgn="ctr"/>
                      <a:r>
                        <a:rPr lang="zh-TW" altLang="en-US" sz="1400" b="0" i="0" u="none" strike="noStrike">
                          <a:solidFill>
                            <a:schemeClr val="tx1"/>
                          </a:solidFill>
                          <a:effectLst/>
                          <a:latin typeface="+mn-ea"/>
                          <a:ea typeface="+mn-ea"/>
                        </a:rPr>
                        <a:t>診療所</a:t>
                      </a:r>
                    </a:p>
                  </a:txBody>
                  <a:tcPr marL="9525"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rowSpan="2">
                  <a:txBody>
                    <a:bodyPr/>
                    <a:lstStyle/>
                    <a:p>
                      <a:pPr algn="ctr" fontAlgn="ctr"/>
                      <a:r>
                        <a:rPr lang="ja-JP" altLang="en-US" sz="1400" b="0" i="0" u="none" strike="noStrike">
                          <a:solidFill>
                            <a:schemeClr val="tx1"/>
                          </a:solidFill>
                          <a:effectLst/>
                          <a:latin typeface="+mn-ea"/>
                          <a:ea typeface="+mn-ea"/>
                        </a:rPr>
                        <a:t>機能強化型</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1400" b="0" i="0" u="none" strike="noStrike">
                          <a:solidFill>
                            <a:schemeClr val="tx1"/>
                          </a:solidFill>
                          <a:effectLst/>
                          <a:latin typeface="+mn-ea"/>
                          <a:ea typeface="+mn-ea"/>
                        </a:rPr>
                        <a:t>単独型</a:t>
                      </a:r>
                    </a:p>
                  </a:txBody>
                  <a:tcPr marL="9525" marR="9525" marT="9525" marB="0" anchor="ctr">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400" b="0" i="0" u="none" strike="noStrike">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400" b="0" i="0" u="none" strike="noStrike">
                          <a:solidFill>
                            <a:schemeClr val="tx1"/>
                          </a:solidFill>
                          <a:effectLst/>
                          <a:latin typeface="+mn-ea"/>
                          <a:ea typeface="+mn-ea"/>
                        </a:rPr>
                        <a:t>×</a:t>
                      </a:r>
                      <a:endParaRPr lang="ja-JP" altLang="en-US" sz="1400" b="0" i="0" u="none" strike="noStrike">
                        <a:solidFill>
                          <a:schemeClr val="tx1"/>
                        </a:solidFill>
                        <a:effectLst/>
                        <a:latin typeface="+mn-ea"/>
                        <a:ea typeface="+mn-ea"/>
                      </a:endParaRP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gridSpan="2">
                  <a:txBody>
                    <a:bodyPr/>
                    <a:lstStyle/>
                    <a:p>
                      <a:pPr algn="ctr" fontAlgn="ctr"/>
                      <a:r>
                        <a:rPr lang="ja-JP" altLang="en-US" sz="1400" b="0" i="0" u="none" strike="noStrike">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ja-JP" altLang="en-US" sz="1400" b="0" i="0" u="none" strike="noStrike">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400" b="0" i="0" u="none" strike="noStrike">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400" b="0" i="0" u="none" strike="noStrike">
                          <a:solidFill>
                            <a:schemeClr val="tx1"/>
                          </a:solidFill>
                          <a:effectLst/>
                          <a:latin typeface="+mn-ea"/>
                          <a:ea typeface="+mn-ea"/>
                        </a:rPr>
                        <a:t>×</a:t>
                      </a:r>
                      <a:endParaRPr lang="ja-JP" altLang="en-US" sz="1400" b="0" i="0" u="none" strike="noStrike">
                        <a:solidFill>
                          <a:schemeClr val="tx1"/>
                        </a:solidFill>
                        <a:effectLst/>
                        <a:latin typeface="+mn-ea"/>
                        <a:ea typeface="+mn-ea"/>
                      </a:endParaRP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ctr"/>
                      <a:endParaRPr lang="ja-JP" altLang="en-US" sz="1400" b="0" i="0" u="none" strike="noStrike">
                        <a:solidFill>
                          <a:schemeClr val="tx1"/>
                        </a:solidFill>
                        <a:effectLst/>
                        <a:latin typeface="+mn-ea"/>
                        <a:ea typeface="+mn-ea"/>
                      </a:endParaRPr>
                    </a:p>
                  </a:txBody>
                  <a:tcPr marL="9525" marR="9525" marT="9525"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extLst>
                  <a:ext uri="{0D108BD9-81ED-4DB2-BD59-A6C34878D82A}">
                    <a16:rowId xmlns:a16="http://schemas.microsoft.com/office/drawing/2014/main" val="3549116974"/>
                  </a:ext>
                </a:extLst>
              </a:tr>
              <a:tr h="310412">
                <a:tc vMerge="1">
                  <a:txBody>
                    <a:bodyPr/>
                    <a:lstStyle/>
                    <a:p>
                      <a:endParaRPr kumimoji="1" lang="ja-JP" altLang="en-US"/>
                    </a:p>
                  </a:txBody>
                  <a:tcPr/>
                </a:tc>
                <a:tc vMerge="1">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endParaRPr lang="ja-JP" altLang="en-US" sz="1400" b="0" i="0" u="none" strike="noStrike">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1400" b="0" i="0" u="none" strike="noStrike">
                          <a:solidFill>
                            <a:schemeClr val="tx1"/>
                          </a:solidFill>
                          <a:effectLst/>
                          <a:latin typeface="+mn-ea"/>
                          <a:ea typeface="+mn-ea"/>
                        </a:rPr>
                        <a:t>連携型</a:t>
                      </a:r>
                    </a:p>
                  </a:txBody>
                  <a:tcPr marL="9525" marR="9525" marT="9525" marB="0" anchor="ctr">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algn="ctr" fontAlgn="ctr"/>
                      <a:r>
                        <a:rPr lang="ja-JP" altLang="en-US" sz="1400" b="0" i="0" u="none" strike="noStrike">
                          <a:solidFill>
                            <a:schemeClr val="tx1"/>
                          </a:solidFill>
                          <a:effectLst/>
                          <a:latin typeface="+mn-ea"/>
                          <a:ea typeface="+mn-ea"/>
                        </a:rPr>
                        <a:t>　　　○</a:t>
                      </a:r>
                      <a:r>
                        <a:rPr lang="ja-JP" altLang="en-US" sz="900" b="0" i="0" u="none" strike="noStrike">
                          <a:solidFill>
                            <a:schemeClr val="tx1"/>
                          </a:solidFill>
                          <a:effectLst/>
                          <a:latin typeface="+mn-ea"/>
                          <a:ea typeface="+mn-ea"/>
                        </a:rPr>
                        <a:t>（＜</a:t>
                      </a:r>
                      <a:r>
                        <a:rPr lang="en-US" altLang="ja-JP" sz="900" b="0" i="0" u="none" strike="noStrike">
                          <a:solidFill>
                            <a:schemeClr val="tx1"/>
                          </a:solidFill>
                          <a:effectLst/>
                          <a:latin typeface="+mn-ea"/>
                          <a:ea typeface="+mn-ea"/>
                        </a:rPr>
                        <a:t>10</a:t>
                      </a:r>
                      <a:r>
                        <a:rPr lang="ja-JP" altLang="en-US" sz="900" b="0" i="0" u="none" strike="noStrike">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ja-JP" altLang="en-US" sz="1400" b="0" i="0" u="none" strike="noStrike">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1400" b="0" i="0" u="none" strike="noStrike">
                          <a:solidFill>
                            <a:schemeClr val="tx1"/>
                          </a:solidFill>
                          <a:effectLst/>
                          <a:latin typeface="+mn-ea"/>
                          <a:ea typeface="+mn-ea"/>
                        </a:rPr>
                        <a:t>　　　○</a:t>
                      </a:r>
                      <a:r>
                        <a:rPr kumimoji="1" lang="ja-JP" altLang="en-US" sz="900" b="0" i="0" u="none" strike="noStrike" kern="1200">
                          <a:solidFill>
                            <a:schemeClr val="tx1"/>
                          </a:solidFill>
                          <a:effectLst/>
                          <a:latin typeface="+mn-ea"/>
                          <a:ea typeface="+mn-ea"/>
                          <a:cs typeface="+mn-cs"/>
                        </a:rPr>
                        <a:t>（＜</a:t>
                      </a:r>
                      <a:r>
                        <a:rPr kumimoji="1" lang="en-US" altLang="ja-JP" sz="900" b="0" i="0" u="none" strike="noStrike" kern="1200">
                          <a:solidFill>
                            <a:schemeClr val="tx1"/>
                          </a:solidFill>
                          <a:effectLst/>
                          <a:latin typeface="+mn-ea"/>
                          <a:ea typeface="+mn-ea"/>
                          <a:cs typeface="+mn-cs"/>
                        </a:rPr>
                        <a:t>10</a:t>
                      </a:r>
                      <a:r>
                        <a:rPr kumimoji="1" lang="ja-JP" altLang="en-US" sz="900" b="0" i="0" u="none" strike="noStrike" kern="1200">
                          <a:solidFill>
                            <a:schemeClr val="tx1"/>
                          </a:solidFill>
                          <a:effectLst/>
                          <a:latin typeface="+mn-ea"/>
                          <a:ea typeface="+mn-ea"/>
                          <a:cs typeface="+mn-cs"/>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marL="0" algn="ctr" defTabSz="990570" rtl="0" eaLnBrk="1" fontAlgn="ctr" latinLnBrk="0" hangingPunct="1"/>
                      <a:r>
                        <a:rPr lang="ja-JP" altLang="en-US" sz="1400" b="0" i="0" u="none" strike="noStrike">
                          <a:solidFill>
                            <a:schemeClr val="tx1"/>
                          </a:solidFill>
                          <a:effectLst/>
                          <a:latin typeface="+mn-ea"/>
                          <a:ea typeface="+mn-ea"/>
                        </a:rPr>
                        <a:t>　　　○</a:t>
                      </a:r>
                      <a:r>
                        <a:rPr kumimoji="1" lang="ja-JP" altLang="en-US" sz="900" b="0" i="0" u="none" strike="noStrike" kern="1200">
                          <a:solidFill>
                            <a:schemeClr val="tx1"/>
                          </a:solidFill>
                          <a:effectLst/>
                          <a:latin typeface="+mn-ea"/>
                          <a:ea typeface="+mn-ea"/>
                          <a:cs typeface="+mn-cs"/>
                        </a:rPr>
                        <a:t>（＜</a:t>
                      </a:r>
                      <a:r>
                        <a:rPr kumimoji="1" lang="en-US" altLang="ja-JP" sz="900" b="0" i="0" u="none" strike="noStrike" kern="1200">
                          <a:solidFill>
                            <a:schemeClr val="tx1"/>
                          </a:solidFill>
                          <a:effectLst/>
                          <a:latin typeface="+mn-ea"/>
                          <a:ea typeface="+mn-ea"/>
                          <a:cs typeface="+mn-cs"/>
                        </a:rPr>
                        <a:t>10</a:t>
                      </a:r>
                      <a:r>
                        <a:rPr kumimoji="1" lang="ja-JP" altLang="en-US" sz="900" b="0" i="0" u="none" strike="noStrike" kern="1200">
                          <a:solidFill>
                            <a:schemeClr val="tx1"/>
                          </a:solidFill>
                          <a:effectLst/>
                          <a:latin typeface="+mn-ea"/>
                          <a:ea typeface="+mn-ea"/>
                          <a:cs typeface="+mn-cs"/>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ja-JP" altLang="en-US" sz="1400" b="0" i="0" u="none" strike="noStrike">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990570" rtl="0" eaLnBrk="1" fontAlgn="ctr" latinLnBrk="0" hangingPunct="1"/>
                      <a:endParaRPr kumimoji="1" lang="ja-JP" altLang="en-US" sz="900" b="0" i="0" u="none" strike="noStrike" kern="1200">
                        <a:solidFill>
                          <a:schemeClr val="tx1"/>
                        </a:solidFill>
                        <a:effectLst/>
                        <a:latin typeface="+mn-ea"/>
                        <a:ea typeface="+mn-ea"/>
                        <a:cs typeface="+mn-cs"/>
                      </a:endParaRPr>
                    </a:p>
                  </a:txBody>
                  <a:tcPr marL="9525" marR="9525" marT="9525"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extLst>
                  <a:ext uri="{0D108BD9-81ED-4DB2-BD59-A6C34878D82A}">
                    <a16:rowId xmlns:a16="http://schemas.microsoft.com/office/drawing/2014/main" val="276319549"/>
                  </a:ext>
                </a:extLst>
              </a:tr>
              <a:tr h="310412">
                <a:tc vMerge="1">
                  <a:txBody>
                    <a:bodyPr/>
                    <a:lstStyle/>
                    <a:p>
                      <a:endParaRPr kumimoji="1" lang="ja-JP" altLang="en-US"/>
                    </a:p>
                  </a:txBody>
                  <a:tcPr/>
                </a:tc>
                <a:tc gridSpan="2">
                  <a:txBody>
                    <a:bodyPr/>
                    <a:lstStyle/>
                    <a:p>
                      <a:pPr algn="ctr" fontAlgn="ctr"/>
                      <a:r>
                        <a:rPr lang="ja-JP" altLang="en-US" sz="1400" b="0" i="0" u="none" strike="noStrike">
                          <a:solidFill>
                            <a:schemeClr val="tx1"/>
                          </a:solidFill>
                          <a:effectLst/>
                          <a:latin typeface="+mn-ea"/>
                          <a:ea typeface="+mn-ea"/>
                        </a:rPr>
                        <a:t>その他</a:t>
                      </a: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ja-JP" altLang="en-US" sz="1400" b="0" i="0" u="none" strike="noStrike">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algn="ctr" fontAlgn="ctr"/>
                      <a:r>
                        <a:rPr lang="ja-JP" altLang="en-US" sz="1400" b="0" i="0" u="none" strike="noStrike">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ja-JP" altLang="en-US" sz="1400" b="0" i="0" u="none" strike="noStrike">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algn="ctr" fontAlgn="ctr"/>
                      <a:r>
                        <a:rPr lang="ja-JP" altLang="en-US" sz="1400" b="0" i="0" u="none" strike="noStrike">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ja-JP" altLang="en-US" sz="1400" b="0" i="0" u="none" strike="noStrike">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400" b="0" i="0" u="none" strike="noStrike">
                          <a:solidFill>
                            <a:schemeClr val="tx1"/>
                          </a:solidFill>
                          <a:effectLst/>
                          <a:latin typeface="+mn-ea"/>
                          <a:ea typeface="+mn-ea"/>
                        </a:rPr>
                        <a:t>◎</a:t>
                      </a:r>
                      <a:endParaRPr lang="en-US" altLang="ja-JP" sz="1400" b="0" i="0" u="none" strike="noStrike">
                        <a:solidFill>
                          <a:schemeClr val="tx1"/>
                        </a:solidFill>
                        <a:effectLst/>
                        <a:latin typeface="+mn-ea"/>
                        <a:ea typeface="+mn-ea"/>
                      </a:endParaRPr>
                    </a:p>
                  </a:txBody>
                  <a:tcPr marL="9525" marR="9525" marT="9525" marB="0" anchor="ctr">
                    <a:lnL w="381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400" b="0" i="0" u="none" strike="noStrike">
                          <a:solidFill>
                            <a:schemeClr val="tx1"/>
                          </a:solidFill>
                          <a:effectLst/>
                          <a:latin typeface="+mn-ea"/>
                          <a:ea typeface="+mn-ea"/>
                        </a:rPr>
                        <a:t>×</a:t>
                      </a:r>
                      <a:endParaRPr lang="ja-JP" altLang="en-US" sz="1400" b="0" i="0" u="none" strike="noStrike">
                        <a:solidFill>
                          <a:schemeClr val="tx1"/>
                        </a:solidFill>
                        <a:effectLst/>
                        <a:latin typeface="+mn-ea"/>
                        <a:ea typeface="+mn-ea"/>
                      </a:endParaRP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ctr"/>
                      <a:endParaRPr lang="ja-JP" altLang="en-US" sz="1400" b="0" i="0" u="none" strike="noStrike">
                        <a:solidFill>
                          <a:schemeClr val="tx1"/>
                        </a:solidFill>
                        <a:effectLst/>
                        <a:latin typeface="+mn-ea"/>
                        <a:ea typeface="+mn-ea"/>
                      </a:endParaRPr>
                    </a:p>
                  </a:txBody>
                  <a:tcPr marL="9525" marR="9525" marT="9525"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extLst>
                  <a:ext uri="{0D108BD9-81ED-4DB2-BD59-A6C34878D82A}">
                    <a16:rowId xmlns:a16="http://schemas.microsoft.com/office/drawing/2014/main" val="2060989627"/>
                  </a:ext>
                </a:extLst>
              </a:tr>
              <a:tr h="310412">
                <a:tc rowSpan="3">
                  <a:txBody>
                    <a:bodyPr/>
                    <a:lstStyle/>
                    <a:p>
                      <a:pPr algn="ctr" fontAlgn="ctr"/>
                      <a:r>
                        <a:rPr lang="zh-TW" altLang="en-US" sz="1400" b="0" i="0" u="none" strike="noStrike">
                          <a:solidFill>
                            <a:schemeClr val="tx1"/>
                          </a:solidFill>
                          <a:effectLst/>
                          <a:latin typeface="+mn-ea"/>
                          <a:ea typeface="+mn-ea"/>
                        </a:rPr>
                        <a:t>在宅療養支援</a:t>
                      </a:r>
                      <a:endParaRPr lang="en-US" altLang="zh-TW" sz="1400" b="0" i="0" u="none" strike="noStrike">
                        <a:solidFill>
                          <a:schemeClr val="tx1"/>
                        </a:solidFill>
                        <a:effectLst/>
                        <a:latin typeface="+mn-ea"/>
                        <a:ea typeface="+mn-ea"/>
                      </a:endParaRPr>
                    </a:p>
                    <a:p>
                      <a:pPr algn="ctr" fontAlgn="ctr"/>
                      <a:r>
                        <a:rPr lang="zh-TW" altLang="en-US" sz="1400" b="0" i="0" u="none" strike="noStrike">
                          <a:solidFill>
                            <a:schemeClr val="tx1"/>
                          </a:solidFill>
                          <a:effectLst/>
                          <a:latin typeface="+mn-ea"/>
                          <a:ea typeface="+mn-ea"/>
                        </a:rPr>
                        <a:t>病院</a:t>
                      </a:r>
                    </a:p>
                  </a:txBody>
                  <a:tcPr marL="9525"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rowSpan="2">
                  <a:txBody>
                    <a:bodyPr/>
                    <a:lstStyle/>
                    <a:p>
                      <a:pPr algn="ctr" fontAlgn="ctr"/>
                      <a:r>
                        <a:rPr lang="ja-JP" altLang="en-US" sz="1400" b="0" i="0" u="none" strike="noStrike">
                          <a:solidFill>
                            <a:schemeClr val="tx1"/>
                          </a:solidFill>
                          <a:effectLst/>
                          <a:latin typeface="+mn-ea"/>
                          <a:ea typeface="+mn-ea"/>
                        </a:rPr>
                        <a:t>機能強化型</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1400" b="0" i="0" u="none" strike="noStrike">
                          <a:solidFill>
                            <a:schemeClr val="tx1"/>
                          </a:solidFill>
                          <a:effectLst/>
                          <a:latin typeface="+mn-ea"/>
                          <a:ea typeface="+mn-ea"/>
                        </a:rPr>
                        <a:t>単独型</a:t>
                      </a:r>
                    </a:p>
                  </a:txBody>
                  <a:tcPr marL="9525" marR="9525" marT="9525" marB="0" anchor="ctr">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fontAlgn="ctr"/>
                      <a:r>
                        <a:rPr lang="ja-JP" altLang="en-US" sz="1400" b="0" i="0" u="none" strike="noStrike">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400" b="0" i="0" u="none" strike="noStrike">
                          <a:solidFill>
                            <a:schemeClr val="tx1"/>
                          </a:solidFill>
                          <a:effectLst/>
                          <a:latin typeface="+mn-ea"/>
                          <a:ea typeface="+mn-ea"/>
                        </a:rPr>
                        <a:t>×</a:t>
                      </a:r>
                      <a:endParaRPr lang="ja-JP" altLang="en-US" sz="1400" b="0" i="0" u="none" strike="noStrike">
                        <a:solidFill>
                          <a:schemeClr val="tx1"/>
                        </a:solidFill>
                        <a:effectLst/>
                        <a:latin typeface="+mn-ea"/>
                        <a:ea typeface="+mn-ea"/>
                      </a:endParaRP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gridSpan="2">
                  <a:txBody>
                    <a:bodyPr/>
                    <a:lstStyle/>
                    <a:p>
                      <a:pPr algn="ctr" fontAlgn="ctr"/>
                      <a:r>
                        <a:rPr lang="ja-JP" altLang="en-US" sz="1400" b="0" i="0" u="none" strike="noStrike">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ja-JP" altLang="en-US" sz="1400" b="0" i="0" u="none" strike="noStrike">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400" b="0" i="0" u="none" strike="noStrike">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400" b="0" i="0" u="none" strike="noStrike">
                          <a:solidFill>
                            <a:schemeClr val="tx1"/>
                          </a:solidFill>
                          <a:effectLst/>
                          <a:latin typeface="+mn-ea"/>
                          <a:ea typeface="+mn-ea"/>
                        </a:rPr>
                        <a:t>×</a:t>
                      </a:r>
                      <a:endParaRPr lang="ja-JP" altLang="en-US" sz="1400" b="0" i="0" u="none" strike="noStrike">
                        <a:solidFill>
                          <a:schemeClr val="tx1"/>
                        </a:solidFill>
                        <a:effectLst/>
                        <a:latin typeface="+mn-ea"/>
                        <a:ea typeface="+mn-ea"/>
                      </a:endParaRP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ctr"/>
                      <a:endParaRPr lang="ja-JP" altLang="en-US" sz="1400" b="0" i="0" u="none" strike="noStrike">
                        <a:solidFill>
                          <a:schemeClr val="tx1"/>
                        </a:solidFill>
                        <a:effectLst/>
                        <a:latin typeface="+mn-ea"/>
                        <a:ea typeface="+mn-ea"/>
                      </a:endParaRPr>
                    </a:p>
                  </a:txBody>
                  <a:tcPr marL="9525" marR="9525" marT="9525"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extLst>
                  <a:ext uri="{0D108BD9-81ED-4DB2-BD59-A6C34878D82A}">
                    <a16:rowId xmlns:a16="http://schemas.microsoft.com/office/drawing/2014/main" val="3670794152"/>
                  </a:ext>
                </a:extLst>
              </a:tr>
              <a:tr h="310412">
                <a:tc vMerge="1">
                  <a:txBody>
                    <a:bodyPr/>
                    <a:lstStyle/>
                    <a:p>
                      <a:endParaRPr kumimoji="1" lang="ja-JP" altLang="en-US"/>
                    </a:p>
                  </a:txBody>
                  <a:tcPr/>
                </a:tc>
                <a:tc vMerge="1">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endParaRPr lang="ja-JP" altLang="en-US" sz="1400" b="0" i="0" u="none" strike="noStrike">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1400" b="0" i="0" u="none" strike="noStrike">
                          <a:solidFill>
                            <a:schemeClr val="tx1"/>
                          </a:solidFill>
                          <a:effectLst/>
                          <a:latin typeface="+mn-ea"/>
                          <a:ea typeface="+mn-ea"/>
                        </a:rPr>
                        <a:t>連携型</a:t>
                      </a:r>
                    </a:p>
                  </a:txBody>
                  <a:tcPr marL="9525" marR="9525" marT="9525" marB="0" anchor="ctr">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gridSpan="2">
                  <a:txBody>
                    <a:bodyPr/>
                    <a:lstStyle/>
                    <a:p>
                      <a:pPr marL="0" algn="ctr" defTabSz="990570" rtl="0" eaLnBrk="1" fontAlgn="ctr" latinLnBrk="0" hangingPunct="1"/>
                      <a:r>
                        <a:rPr lang="ja-JP" altLang="en-US" sz="1400" b="0" i="0" u="none" strike="noStrike">
                          <a:solidFill>
                            <a:schemeClr val="tx1"/>
                          </a:solidFill>
                          <a:effectLst/>
                          <a:latin typeface="+mn-ea"/>
                          <a:ea typeface="+mn-ea"/>
                        </a:rPr>
                        <a:t>　　　○</a:t>
                      </a:r>
                      <a:r>
                        <a:rPr kumimoji="1" lang="ja-JP" altLang="en-US" sz="900" b="0" i="0" u="none" strike="noStrike" kern="1200">
                          <a:solidFill>
                            <a:schemeClr val="tx1"/>
                          </a:solidFill>
                          <a:effectLst/>
                          <a:latin typeface="+mn-ea"/>
                          <a:ea typeface="+mn-ea"/>
                          <a:cs typeface="+mn-cs"/>
                        </a:rPr>
                        <a:t>（＜</a:t>
                      </a:r>
                      <a:r>
                        <a:rPr kumimoji="1" lang="en-US" altLang="ja-JP" sz="900" b="0" i="0" u="none" strike="noStrike" kern="1200">
                          <a:solidFill>
                            <a:schemeClr val="tx1"/>
                          </a:solidFill>
                          <a:effectLst/>
                          <a:latin typeface="+mn-ea"/>
                          <a:ea typeface="+mn-ea"/>
                          <a:cs typeface="+mn-cs"/>
                        </a:rPr>
                        <a:t>10</a:t>
                      </a:r>
                      <a:r>
                        <a:rPr kumimoji="1" lang="ja-JP" altLang="en-US" sz="900" b="0" i="0" u="none" strike="noStrike" kern="1200">
                          <a:solidFill>
                            <a:schemeClr val="tx1"/>
                          </a:solidFill>
                          <a:effectLst/>
                          <a:latin typeface="+mn-ea"/>
                          <a:ea typeface="+mn-ea"/>
                          <a:cs typeface="+mn-cs"/>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ja-JP" altLang="en-US" sz="1400" b="0" i="0" u="none" strike="noStrike">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1400" b="0" i="0" u="none" strike="noStrike">
                          <a:solidFill>
                            <a:schemeClr val="tx1"/>
                          </a:solidFill>
                          <a:effectLst/>
                          <a:latin typeface="+mn-ea"/>
                          <a:ea typeface="+mn-ea"/>
                        </a:rPr>
                        <a:t>　　　○</a:t>
                      </a:r>
                      <a:r>
                        <a:rPr kumimoji="1" lang="ja-JP" altLang="en-US" sz="900" b="0" i="0" u="none" strike="noStrike" kern="1200">
                          <a:solidFill>
                            <a:schemeClr val="tx1"/>
                          </a:solidFill>
                          <a:effectLst/>
                          <a:latin typeface="+mn-ea"/>
                          <a:ea typeface="+mn-ea"/>
                          <a:cs typeface="+mn-cs"/>
                        </a:rPr>
                        <a:t>（＜</a:t>
                      </a:r>
                      <a:r>
                        <a:rPr kumimoji="1" lang="en-US" altLang="ja-JP" sz="900" b="0" i="0" u="none" strike="noStrike" kern="1200">
                          <a:solidFill>
                            <a:schemeClr val="tx1"/>
                          </a:solidFill>
                          <a:effectLst/>
                          <a:latin typeface="+mn-ea"/>
                          <a:ea typeface="+mn-ea"/>
                          <a:cs typeface="+mn-cs"/>
                        </a:rPr>
                        <a:t>10</a:t>
                      </a:r>
                      <a:r>
                        <a:rPr kumimoji="1" lang="ja-JP" altLang="en-US" sz="900" b="0" i="0" u="none" strike="noStrike" kern="1200">
                          <a:solidFill>
                            <a:schemeClr val="tx1"/>
                          </a:solidFill>
                          <a:effectLst/>
                          <a:latin typeface="+mn-ea"/>
                          <a:ea typeface="+mn-ea"/>
                          <a:cs typeface="+mn-cs"/>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marL="0" algn="ctr" defTabSz="990570" rtl="0" eaLnBrk="1" fontAlgn="ctr" latinLnBrk="0" hangingPunct="1"/>
                      <a:r>
                        <a:rPr lang="ja-JP" altLang="en-US" sz="1400" b="0" i="0" u="none" strike="noStrike">
                          <a:solidFill>
                            <a:schemeClr val="tx1"/>
                          </a:solidFill>
                          <a:effectLst/>
                          <a:latin typeface="+mn-ea"/>
                          <a:ea typeface="+mn-ea"/>
                        </a:rPr>
                        <a:t>　　　○</a:t>
                      </a:r>
                      <a:r>
                        <a:rPr kumimoji="1" lang="ja-JP" altLang="en-US" sz="900" b="0" i="0" u="none" strike="noStrike" kern="1200">
                          <a:solidFill>
                            <a:schemeClr val="tx1"/>
                          </a:solidFill>
                          <a:effectLst/>
                          <a:latin typeface="+mn-ea"/>
                          <a:ea typeface="+mn-ea"/>
                          <a:cs typeface="+mn-cs"/>
                        </a:rPr>
                        <a:t>（＜</a:t>
                      </a:r>
                      <a:r>
                        <a:rPr kumimoji="1" lang="en-US" altLang="ja-JP" sz="900" b="0" i="0" u="none" strike="noStrike" kern="1200">
                          <a:solidFill>
                            <a:schemeClr val="tx1"/>
                          </a:solidFill>
                          <a:effectLst/>
                          <a:latin typeface="+mn-ea"/>
                          <a:ea typeface="+mn-ea"/>
                          <a:cs typeface="+mn-cs"/>
                        </a:rPr>
                        <a:t>10</a:t>
                      </a:r>
                      <a:r>
                        <a:rPr kumimoji="1" lang="ja-JP" altLang="en-US" sz="900" b="0" i="0" u="none" strike="noStrike" kern="1200">
                          <a:solidFill>
                            <a:schemeClr val="tx1"/>
                          </a:solidFill>
                          <a:effectLst/>
                          <a:latin typeface="+mn-ea"/>
                          <a:ea typeface="+mn-ea"/>
                          <a:cs typeface="+mn-cs"/>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ja-JP" altLang="en-US" sz="1400" b="0" i="0" u="none" strike="noStrike">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990570" rtl="0" eaLnBrk="1" fontAlgn="ctr" latinLnBrk="0" hangingPunct="1"/>
                      <a:endParaRPr kumimoji="1" lang="ja-JP" altLang="en-US" sz="900" b="0" i="0" u="none" strike="noStrike" kern="1200">
                        <a:solidFill>
                          <a:schemeClr val="tx1"/>
                        </a:solidFill>
                        <a:effectLst/>
                        <a:latin typeface="+mn-ea"/>
                        <a:ea typeface="+mn-ea"/>
                        <a:cs typeface="+mn-cs"/>
                      </a:endParaRPr>
                    </a:p>
                  </a:txBody>
                  <a:tcPr marL="9525" marR="9525" marT="9525" marB="0" anchor="ctr">
                    <a:lnL w="381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extLst>
                  <a:ext uri="{0D108BD9-81ED-4DB2-BD59-A6C34878D82A}">
                    <a16:rowId xmlns:a16="http://schemas.microsoft.com/office/drawing/2014/main" val="1933200872"/>
                  </a:ext>
                </a:extLst>
              </a:tr>
              <a:tr h="310412">
                <a:tc vMerge="1">
                  <a:txBody>
                    <a:bodyPr/>
                    <a:lstStyle/>
                    <a:p>
                      <a:endParaRPr kumimoji="1" lang="ja-JP" altLang="en-US"/>
                    </a:p>
                  </a:txBody>
                  <a:tcPr/>
                </a:tc>
                <a:tc gridSpan="2">
                  <a:txBody>
                    <a:bodyPr/>
                    <a:lstStyle/>
                    <a:p>
                      <a:pPr algn="ctr" fontAlgn="ctr"/>
                      <a:r>
                        <a:rPr lang="ja-JP" altLang="en-US" sz="1400" b="0" i="0" u="none" strike="noStrike">
                          <a:solidFill>
                            <a:schemeClr val="tx1"/>
                          </a:solidFill>
                          <a:effectLst/>
                          <a:latin typeface="+mn-ea"/>
                          <a:ea typeface="+mn-ea"/>
                        </a:rPr>
                        <a:t>その他</a:t>
                      </a: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kumimoji="1" lang="ja-JP" altLang="en-US"/>
                    </a:p>
                  </a:txBody>
                  <a:tcPr/>
                </a:tc>
                <a:tc>
                  <a:txBody>
                    <a:bodyPr/>
                    <a:lstStyle/>
                    <a:p>
                      <a:pPr algn="ctr" fontAlgn="ctr"/>
                      <a:r>
                        <a:rPr lang="ja-JP" altLang="en-US" sz="1400" b="0" i="0" u="none" strike="noStrike">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400" b="0" i="0" u="none" strike="noStrike">
                          <a:solidFill>
                            <a:schemeClr val="tx1"/>
                          </a:solidFill>
                          <a:effectLst/>
                          <a:latin typeface="+mn-ea"/>
                          <a:ea typeface="+mn-ea"/>
                        </a:rPr>
                        <a:t>×</a:t>
                      </a:r>
                      <a:endParaRPr lang="ja-JP" altLang="en-US" sz="1400" b="0" i="0" u="none" strike="noStrike">
                        <a:solidFill>
                          <a:schemeClr val="tx1"/>
                        </a:solidFill>
                        <a:effectLst/>
                        <a:latin typeface="+mn-ea"/>
                        <a:ea typeface="+mn-ea"/>
                      </a:endParaRP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gridSpan="2">
                  <a:txBody>
                    <a:bodyPr/>
                    <a:lstStyle/>
                    <a:p>
                      <a:pPr algn="ctr" fontAlgn="ctr"/>
                      <a:r>
                        <a:rPr lang="ja-JP" altLang="en-US" sz="1400" b="0" i="0" u="none" strike="noStrike">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ja-JP" altLang="en-US" sz="1400" b="0" i="0" u="none" strike="noStrike">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400" b="0" i="0" u="none" strike="noStrike">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400" b="0" i="0" u="none" strike="noStrike">
                          <a:solidFill>
                            <a:schemeClr val="tx1"/>
                          </a:solidFill>
                          <a:effectLst/>
                          <a:latin typeface="+mn-ea"/>
                          <a:ea typeface="+mn-ea"/>
                        </a:rPr>
                        <a:t>×</a:t>
                      </a:r>
                      <a:endParaRPr lang="ja-JP" altLang="en-US" sz="1400" b="0" i="0" u="none" strike="noStrike">
                        <a:solidFill>
                          <a:schemeClr val="tx1"/>
                        </a:solidFill>
                        <a:effectLst/>
                        <a:latin typeface="+mn-ea"/>
                        <a:ea typeface="+mn-ea"/>
                      </a:endParaRP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a:txBody>
                    <a:bodyPr/>
                    <a:lstStyle/>
                    <a:p>
                      <a:pPr algn="ctr" fontAlgn="ctr"/>
                      <a:endParaRPr lang="ja-JP" altLang="en-US" sz="1400" b="0" i="0" u="none" strike="noStrike">
                        <a:solidFill>
                          <a:schemeClr val="tx1"/>
                        </a:solidFill>
                        <a:effectLst/>
                        <a:latin typeface="+mn-ea"/>
                        <a:ea typeface="+mn-ea"/>
                      </a:endParaRPr>
                    </a:p>
                  </a:txBody>
                  <a:tcPr marL="9525" marR="9525" marT="9525"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noFill/>
                  </a:tcPr>
                </a:tc>
                <a:extLst>
                  <a:ext uri="{0D108BD9-81ED-4DB2-BD59-A6C34878D82A}">
                    <a16:rowId xmlns:a16="http://schemas.microsoft.com/office/drawing/2014/main" val="579165413"/>
                  </a:ext>
                </a:extLst>
              </a:tr>
              <a:tr h="322829">
                <a:tc gridSpan="3">
                  <a:txBody>
                    <a:bodyPr/>
                    <a:lstStyle/>
                    <a:p>
                      <a:pPr algn="l" fontAlgn="ctr"/>
                      <a:r>
                        <a:rPr lang="ja-JP" altLang="en-US" sz="1400" b="1" i="0" u="none" strike="noStrike">
                          <a:solidFill>
                            <a:srgbClr val="0070C0"/>
                          </a:solidFill>
                          <a:effectLst/>
                          <a:latin typeface="+mn-ea"/>
                          <a:ea typeface="+mn-ea"/>
                        </a:rPr>
                        <a:t>　　　</a:t>
                      </a:r>
                      <a:r>
                        <a:rPr lang="ja-JP" altLang="en-US" sz="1400" b="1" i="0" u="sng" strike="noStrike">
                          <a:solidFill>
                            <a:srgbClr val="0070C0"/>
                          </a:solidFill>
                          <a:effectLst/>
                          <a:latin typeface="+mn-ea"/>
                          <a:ea typeface="+mn-ea"/>
                        </a:rPr>
                        <a:t>在宅療養移行加算１（新）　　　　</a:t>
                      </a:r>
                      <a:endParaRPr lang="zh-TW" altLang="en-US" sz="1400" b="1" i="0" u="sng" strike="noStrike">
                        <a:solidFill>
                          <a:srgbClr val="0070C0"/>
                        </a:solidFill>
                        <a:effectLst/>
                        <a:latin typeface="+mn-ea"/>
                        <a:ea typeface="+mn-ea"/>
                      </a:endParaRPr>
                    </a:p>
                  </a:txBody>
                  <a:tcPr marL="9525" marR="9525" marT="9525"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1EDFF"/>
                    </a:solidFill>
                  </a:tcPr>
                </a:tc>
                <a:tc hMerge="1">
                  <a:txBody>
                    <a:bodyPr/>
                    <a:lstStyle/>
                    <a:p>
                      <a:endParaRPr kumimoji="1" lang="ja-JP" altLang="en-US"/>
                    </a:p>
                  </a:txBody>
                  <a:tcPr/>
                </a:tc>
                <a:tc hMerge="1">
                  <a:txBody>
                    <a:bodyPr/>
                    <a:lstStyle/>
                    <a:p>
                      <a:endParaRPr kumimoji="1" lang="ja-JP" altLang="en-US"/>
                    </a:p>
                  </a:txBody>
                  <a:tcPr/>
                </a:tc>
                <a:tc gridSpan="2">
                  <a:txBody>
                    <a:bodyPr/>
                    <a:lstStyle/>
                    <a:p>
                      <a:pPr marL="0" algn="ctr" defTabSz="990570" rtl="0" eaLnBrk="1" fontAlgn="ctr" latinLnBrk="0" hangingPunct="1"/>
                      <a:r>
                        <a:rPr lang="ja-JP" altLang="en-US" sz="1400" b="0" i="0" u="none" strike="noStrike">
                          <a:solidFill>
                            <a:schemeClr val="tx1"/>
                          </a:solidFill>
                          <a:effectLst/>
                          <a:latin typeface="+mn-ea"/>
                          <a:ea typeface="+mn-ea"/>
                        </a:rPr>
                        <a:t>　　○</a:t>
                      </a:r>
                      <a:r>
                        <a:rPr kumimoji="1" lang="en-US" altLang="ja-JP" sz="900" b="0" i="0" u="none" strike="noStrike" kern="1200">
                          <a:solidFill>
                            <a:schemeClr val="tx1"/>
                          </a:solidFill>
                          <a:effectLst/>
                          <a:latin typeface="+mn-ea"/>
                          <a:ea typeface="+mn-ea"/>
                          <a:cs typeface="+mn-cs"/>
                        </a:rPr>
                        <a:t>※</a:t>
                      </a:r>
                      <a:r>
                        <a:rPr kumimoji="1" lang="ja-JP" altLang="en-US" sz="900" b="0" i="0" u="none" strike="noStrike" kern="1200">
                          <a:solidFill>
                            <a:schemeClr val="tx1"/>
                          </a:solidFill>
                          <a:effectLst/>
                          <a:latin typeface="+mn-ea"/>
                          <a:ea typeface="+mn-ea"/>
                          <a:cs typeface="+mn-cs"/>
                        </a:rPr>
                        <a:t>１</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endParaRPr lang="ja-JP" altLang="en-US" sz="1400" b="0" i="0" u="none" strike="noStrike">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algn="ctr" fontAlgn="ctr"/>
                      <a:r>
                        <a:rPr lang="ja-JP" altLang="en-US" sz="1400" b="0" i="0" u="none" strike="noStrike">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endParaRPr lang="ja-JP" altLang="en-US" sz="1400" b="0" i="0" u="none" strike="noStrike">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marL="0" algn="ctr" defTabSz="990570" rtl="0" eaLnBrk="1" fontAlgn="ctr" latinLnBrk="0" hangingPunct="1"/>
                      <a:r>
                        <a:rPr lang="ja-JP" altLang="en-US" sz="1400" b="0" i="0" u="none" strike="noStrike">
                          <a:solidFill>
                            <a:schemeClr val="tx1"/>
                          </a:solidFill>
                          <a:effectLst/>
                          <a:latin typeface="+mn-ea"/>
                          <a:ea typeface="+mn-ea"/>
                        </a:rPr>
                        <a:t>　○</a:t>
                      </a:r>
                      <a:r>
                        <a:rPr kumimoji="1" lang="en-US" altLang="ja-JP" sz="900" b="0" i="0" u="none" strike="noStrike" kern="1200">
                          <a:solidFill>
                            <a:schemeClr val="tx1"/>
                          </a:solidFill>
                          <a:effectLst/>
                          <a:latin typeface="+mn-ea"/>
                          <a:ea typeface="+mn-ea"/>
                          <a:cs typeface="+mn-cs"/>
                        </a:rPr>
                        <a:t>※</a:t>
                      </a:r>
                      <a:r>
                        <a:rPr kumimoji="1" lang="ja-JP" altLang="en-US" sz="900" b="0" i="0" u="none" strike="noStrike" kern="1200">
                          <a:solidFill>
                            <a:schemeClr val="tx1"/>
                          </a:solidFill>
                          <a:effectLst/>
                          <a:latin typeface="+mn-ea"/>
                          <a:ea typeface="+mn-ea"/>
                          <a:cs typeface="+mn-cs"/>
                        </a:rPr>
                        <a:t>１</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endParaRPr lang="ja-JP" altLang="en-US" sz="1400" b="0" i="0" u="none" strike="noStrike">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defTabSz="990570" rtl="0" eaLnBrk="1" fontAlgn="ctr" latinLnBrk="0" hangingPunct="1"/>
                      <a:r>
                        <a:rPr kumimoji="1" lang="ja-JP" altLang="en-US" sz="1800" b="1" i="0" u="sng" strike="noStrike" kern="1200">
                          <a:solidFill>
                            <a:srgbClr val="0070C0"/>
                          </a:solidFill>
                          <a:effectLst/>
                          <a:latin typeface="+mn-ea"/>
                          <a:ea typeface="+mn-ea"/>
                          <a:cs typeface="+mn-cs"/>
                        </a:rPr>
                        <a:t>◎</a:t>
                      </a:r>
                      <a:r>
                        <a:rPr kumimoji="1" lang="en-US" altLang="ja-JP" sz="900" b="0" i="0" u="none" strike="noStrike" kern="1200">
                          <a:solidFill>
                            <a:schemeClr val="tx1"/>
                          </a:solidFill>
                          <a:effectLst/>
                          <a:latin typeface="+mn-ea"/>
                          <a:ea typeface="+mn-ea"/>
                          <a:cs typeface="+mn-cs"/>
                        </a:rPr>
                        <a:t>※</a:t>
                      </a:r>
                      <a:r>
                        <a:rPr kumimoji="1" lang="ja-JP" altLang="en-US" sz="900" b="0" i="0" u="none" strike="noStrike" kern="1200">
                          <a:solidFill>
                            <a:schemeClr val="tx1"/>
                          </a:solidFill>
                          <a:effectLst/>
                          <a:latin typeface="+mn-ea"/>
                          <a:ea typeface="+mn-ea"/>
                          <a:cs typeface="+mn-cs"/>
                        </a:rPr>
                        <a:t>３</a:t>
                      </a:r>
                      <a:endParaRPr kumimoji="1" lang="ja-JP" altLang="en-US" sz="1400" b="1" i="0" u="sng" strike="noStrike" kern="1200">
                        <a:solidFill>
                          <a:srgbClr val="0070C0"/>
                        </a:solidFill>
                        <a:effectLst/>
                        <a:latin typeface="+mn-ea"/>
                        <a:ea typeface="+mn-ea"/>
                        <a:cs typeface="+mn-cs"/>
                      </a:endParaRPr>
                    </a:p>
                  </a:txBody>
                  <a:tcPr marL="9525" marR="9525" marT="9525"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11087134"/>
                  </a:ext>
                </a:extLst>
              </a:tr>
              <a:tr h="322829">
                <a:tc gridSpan="3">
                  <a:txBody>
                    <a:bodyPr/>
                    <a:lstStyle/>
                    <a:p>
                      <a:pPr algn="l" fontAlgn="ctr"/>
                      <a:r>
                        <a:rPr lang="ja-JP" altLang="en-US" sz="1400" b="0" i="0" u="none" strike="noStrike">
                          <a:solidFill>
                            <a:schemeClr val="tx1"/>
                          </a:solidFill>
                          <a:effectLst/>
                          <a:latin typeface="+mn-ea"/>
                          <a:ea typeface="+mn-ea"/>
                        </a:rPr>
                        <a:t>　　　在宅療養移行加算</a:t>
                      </a:r>
                      <a:r>
                        <a:rPr lang="ja-JP" altLang="en-US" sz="1400" b="1" i="0" u="sng" strike="noStrike">
                          <a:solidFill>
                            <a:schemeClr val="tx1"/>
                          </a:solidFill>
                          <a:effectLst/>
                          <a:latin typeface="+mn-ea"/>
                          <a:ea typeface="+mn-ea"/>
                        </a:rPr>
                        <a:t>２</a:t>
                      </a:r>
                      <a:r>
                        <a:rPr lang="ja-JP" altLang="en-US" sz="1400" b="0" i="0" u="none" strike="noStrike">
                          <a:solidFill>
                            <a:schemeClr val="tx1"/>
                          </a:solidFill>
                          <a:effectLst/>
                          <a:latin typeface="+mn-ea"/>
                          <a:ea typeface="+mn-ea"/>
                        </a:rPr>
                        <a:t>（旧１）</a:t>
                      </a:r>
                      <a:endParaRPr lang="zh-TW" altLang="en-US" sz="1400" b="0" i="0" u="none" strike="noStrike">
                        <a:solidFill>
                          <a:schemeClr val="tx1"/>
                        </a:solidFill>
                        <a:effectLst/>
                        <a:latin typeface="+mn-ea"/>
                        <a:ea typeface="+mn-ea"/>
                      </a:endParaRPr>
                    </a:p>
                  </a:txBody>
                  <a:tcPr marL="9525" marR="9525" marT="9525"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1EDFF"/>
                    </a:solidFill>
                  </a:tcPr>
                </a:tc>
                <a:tc hMerge="1">
                  <a:txBody>
                    <a:bodyPr/>
                    <a:lstStyle/>
                    <a:p>
                      <a:endParaRPr kumimoji="1" lang="ja-JP" altLang="en-US"/>
                    </a:p>
                  </a:txBody>
                  <a:tcPr/>
                </a:tc>
                <a:tc hMerge="1">
                  <a:txBody>
                    <a:bodyPr/>
                    <a:lstStyle/>
                    <a:p>
                      <a:endParaRPr kumimoji="1" lang="ja-JP" altLang="en-US"/>
                    </a:p>
                  </a:txBody>
                  <a:tcPr/>
                </a:tc>
                <a:tc gridSpan="2">
                  <a:txBody>
                    <a:bodyPr/>
                    <a:lstStyle/>
                    <a:p>
                      <a:pPr marL="0" algn="ctr" defTabSz="990570" rtl="0" eaLnBrk="1" fontAlgn="ctr" latinLnBrk="0" hangingPunct="1"/>
                      <a:r>
                        <a:rPr lang="ja-JP" altLang="en-US" sz="1400" b="0" i="0" u="none" strike="noStrike">
                          <a:solidFill>
                            <a:schemeClr val="tx1"/>
                          </a:solidFill>
                          <a:effectLst/>
                          <a:latin typeface="+mn-ea"/>
                          <a:ea typeface="+mn-ea"/>
                        </a:rPr>
                        <a:t>　　○</a:t>
                      </a:r>
                      <a:r>
                        <a:rPr kumimoji="1" lang="en-US" altLang="ja-JP" sz="900" b="0" i="0" u="none" strike="noStrike" kern="1200">
                          <a:solidFill>
                            <a:schemeClr val="tx1"/>
                          </a:solidFill>
                          <a:effectLst/>
                          <a:latin typeface="+mn-ea"/>
                          <a:ea typeface="+mn-ea"/>
                          <a:cs typeface="+mn-cs"/>
                        </a:rPr>
                        <a:t>※</a:t>
                      </a:r>
                      <a:r>
                        <a:rPr kumimoji="1" lang="ja-JP" altLang="en-US" sz="900" b="0" i="0" u="none" strike="noStrike" kern="1200">
                          <a:solidFill>
                            <a:schemeClr val="tx1"/>
                          </a:solidFill>
                          <a:effectLst/>
                          <a:latin typeface="+mn-ea"/>
                          <a:ea typeface="+mn-ea"/>
                          <a:cs typeface="+mn-cs"/>
                        </a:rPr>
                        <a:t>１</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endParaRPr lang="ja-JP" altLang="en-US" sz="1400" b="0" i="0" u="none" strike="noStrike">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gridSpan="2">
                  <a:txBody>
                    <a:bodyPr/>
                    <a:lstStyle/>
                    <a:p>
                      <a:pPr algn="ctr" fontAlgn="ctr"/>
                      <a:r>
                        <a:rPr lang="ja-JP" altLang="en-US" sz="1400" b="0" i="0" u="none" strike="noStrike">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endParaRPr lang="ja-JP" altLang="en-US" sz="1400" b="0" i="0" u="none" strike="noStrike">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gridSpan="2">
                  <a:txBody>
                    <a:bodyPr/>
                    <a:lstStyle/>
                    <a:p>
                      <a:pPr marL="0" algn="ctr" defTabSz="990570" rtl="0" eaLnBrk="1" fontAlgn="ctr" latinLnBrk="0" hangingPunct="1"/>
                      <a:r>
                        <a:rPr lang="ja-JP" altLang="en-US" sz="1400" b="0" i="0" u="none" strike="noStrike">
                          <a:solidFill>
                            <a:schemeClr val="tx1"/>
                          </a:solidFill>
                          <a:effectLst/>
                          <a:latin typeface="+mn-ea"/>
                          <a:ea typeface="+mn-ea"/>
                        </a:rPr>
                        <a:t>　○</a:t>
                      </a:r>
                      <a:r>
                        <a:rPr kumimoji="1" lang="en-US" altLang="ja-JP" sz="900" b="0" i="0" u="none" strike="noStrike" kern="1200">
                          <a:solidFill>
                            <a:schemeClr val="tx1"/>
                          </a:solidFill>
                          <a:effectLst/>
                          <a:latin typeface="+mn-ea"/>
                          <a:ea typeface="+mn-ea"/>
                          <a:cs typeface="+mn-cs"/>
                        </a:rPr>
                        <a:t>※</a:t>
                      </a:r>
                      <a:r>
                        <a:rPr kumimoji="1" lang="ja-JP" altLang="en-US" sz="900" b="0" i="0" u="none" strike="noStrike" kern="1200">
                          <a:solidFill>
                            <a:schemeClr val="tx1"/>
                          </a:solidFill>
                          <a:effectLst/>
                          <a:latin typeface="+mn-ea"/>
                          <a:ea typeface="+mn-ea"/>
                          <a:cs typeface="+mn-cs"/>
                        </a:rPr>
                        <a:t>１</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endParaRPr lang="ja-JP" altLang="en-US" sz="1400" b="0" i="0" u="none" strike="noStrike">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a:solidFill>
                            <a:schemeClr val="tx1"/>
                          </a:solidFill>
                          <a:effectLst/>
                          <a:latin typeface="+mn-ea"/>
                          <a:ea typeface="+mn-ea"/>
                          <a:cs typeface="+mn-cs"/>
                        </a:rPr>
                        <a:t>－</a:t>
                      </a:r>
                    </a:p>
                  </a:txBody>
                  <a:tcPr marL="9525" marR="9525" marT="9525"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514820574"/>
                  </a:ext>
                </a:extLst>
              </a:tr>
              <a:tr h="322829">
                <a:tc gridSpan="3">
                  <a:txBody>
                    <a:bodyPr/>
                    <a:lstStyle/>
                    <a:p>
                      <a:pPr marL="0" marR="0" lvl="0" indent="0" algn="l" defTabSz="990570" rtl="0" eaLnBrk="1" fontAlgn="ctr" latinLnBrk="0" hangingPunct="1">
                        <a:lnSpc>
                          <a:spcPct val="100000"/>
                        </a:lnSpc>
                        <a:spcBef>
                          <a:spcPts val="0"/>
                        </a:spcBef>
                        <a:spcAft>
                          <a:spcPts val="0"/>
                        </a:spcAft>
                        <a:buClrTx/>
                        <a:buSzTx/>
                        <a:buFontTx/>
                        <a:buNone/>
                        <a:tabLst/>
                        <a:defRPr/>
                      </a:pPr>
                      <a:r>
                        <a:rPr lang="ja-JP" altLang="en-US" sz="1400" b="1" i="0" u="none" strike="noStrike">
                          <a:solidFill>
                            <a:srgbClr val="0070C0"/>
                          </a:solidFill>
                          <a:effectLst/>
                          <a:latin typeface="+mn-ea"/>
                          <a:ea typeface="+mn-ea"/>
                        </a:rPr>
                        <a:t>　　　</a:t>
                      </a:r>
                      <a:r>
                        <a:rPr lang="ja-JP" altLang="en-US" sz="1400" b="1" i="0" u="sng" strike="noStrike">
                          <a:solidFill>
                            <a:srgbClr val="0070C0"/>
                          </a:solidFill>
                          <a:effectLst/>
                          <a:latin typeface="+mn-ea"/>
                          <a:ea typeface="+mn-ea"/>
                        </a:rPr>
                        <a:t>在宅療養移行加算３（新）</a:t>
                      </a:r>
                      <a:endParaRPr lang="zh-TW" altLang="en-US" sz="1400" b="1" i="0" u="sng" strike="noStrike">
                        <a:solidFill>
                          <a:srgbClr val="0070C0"/>
                        </a:solidFill>
                        <a:effectLst/>
                        <a:latin typeface="+mn-ea"/>
                        <a:ea typeface="+mn-ea"/>
                      </a:endParaRPr>
                    </a:p>
                  </a:txBody>
                  <a:tcPr marL="9525" marR="9525" marT="9525"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1EDFF"/>
                    </a:solidFill>
                  </a:tcPr>
                </a:tc>
                <a:tc hMerge="1">
                  <a:txBody>
                    <a:bodyPr/>
                    <a:lstStyle/>
                    <a:p>
                      <a:endParaRPr kumimoji="1" lang="ja-JP" altLang="en-US"/>
                    </a:p>
                  </a:txBody>
                  <a:tcPr/>
                </a:tc>
                <a:tc hMerge="1">
                  <a:txBody>
                    <a:bodyPr/>
                    <a:lstStyle/>
                    <a:p>
                      <a:endParaRPr kumimoji="1" lang="ja-JP" altLang="en-US"/>
                    </a:p>
                  </a:txBody>
                  <a:tcPr/>
                </a:tc>
                <a:tc gridSpan="2">
                  <a:txBody>
                    <a:bodyPr/>
                    <a:lstStyle/>
                    <a:p>
                      <a:pPr marL="0" algn="ctr" defTabSz="990570" rtl="0" eaLnBrk="1" fontAlgn="ctr" latinLnBrk="0" hangingPunct="1"/>
                      <a:r>
                        <a:rPr lang="en-US" altLang="ja-JP" sz="1400" b="0" i="0" u="none" strike="noStrike">
                          <a:solidFill>
                            <a:schemeClr val="tx1"/>
                          </a:solidFill>
                          <a:effectLst/>
                          <a:latin typeface="+mn-ea"/>
                          <a:ea typeface="+mn-ea"/>
                        </a:rPr>
                        <a:t>※</a:t>
                      </a:r>
                      <a:r>
                        <a:rPr lang="ja-JP" altLang="en-US" sz="1400" b="0" i="0" u="none" strike="noStrike">
                          <a:solidFill>
                            <a:schemeClr val="tx1"/>
                          </a:solidFill>
                          <a:effectLst/>
                          <a:latin typeface="+mn-ea"/>
                          <a:ea typeface="+mn-ea"/>
                        </a:rPr>
                        <a:t>２</a:t>
                      </a:r>
                      <a:endParaRPr kumimoji="1" lang="ja-JP" altLang="en-US" sz="900" b="0" i="0" u="none" strike="noStrike" kern="1200">
                        <a:solidFill>
                          <a:schemeClr val="tx1"/>
                        </a:solidFill>
                        <a:effectLst/>
                        <a:latin typeface="+mn-ea"/>
                        <a:ea typeface="+mn-ea"/>
                        <a:cs typeface="+mn-cs"/>
                      </a:endParaRP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endParaRPr lang="ja-JP" altLang="en-US" sz="1400" b="0" i="0" u="none" strike="noStrike">
                        <a:solidFill>
                          <a:srgbClr val="FF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gridSpan="2">
                  <a:txBody>
                    <a:bodyPr/>
                    <a:lstStyle/>
                    <a:p>
                      <a:pPr algn="ctr" fontAlgn="ctr"/>
                      <a:r>
                        <a:rPr lang="ja-JP" altLang="en-US" sz="1400" b="0" i="0" u="none" strike="noStrike">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endParaRPr lang="ja-JP" altLang="en-US" sz="1400" b="0" i="0" u="none" strike="noStrike">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gridSpan="2">
                  <a:txBody>
                    <a:bodyPr/>
                    <a:lstStyle/>
                    <a:p>
                      <a:pPr algn="ctr" fontAlgn="ctr"/>
                      <a:r>
                        <a:rPr lang="ja-JP" altLang="en-US" sz="1400" b="0" i="0" u="none" strike="noStrike">
                          <a:solidFill>
                            <a:schemeClr val="tx1"/>
                          </a:solidFill>
                          <a:effectLst/>
                          <a:latin typeface="+mn-ea"/>
                          <a:ea typeface="+mn-ea"/>
                        </a:rPr>
                        <a:t>　○</a:t>
                      </a:r>
                      <a:r>
                        <a:rPr kumimoji="1" lang="en-US" altLang="ja-JP" sz="900" b="0" i="0" u="none" strike="noStrike" kern="1200">
                          <a:solidFill>
                            <a:schemeClr val="tx1"/>
                          </a:solidFill>
                          <a:effectLst/>
                          <a:latin typeface="+mn-ea"/>
                          <a:ea typeface="+mn-ea"/>
                          <a:cs typeface="+mn-cs"/>
                        </a:rPr>
                        <a:t>※</a:t>
                      </a:r>
                      <a:r>
                        <a:rPr kumimoji="1" lang="ja-JP" altLang="en-US" sz="900" b="0" i="0" u="none" strike="noStrike" kern="1200">
                          <a:solidFill>
                            <a:schemeClr val="tx1"/>
                          </a:solidFill>
                          <a:effectLst/>
                          <a:latin typeface="+mn-ea"/>
                          <a:ea typeface="+mn-ea"/>
                          <a:cs typeface="+mn-cs"/>
                        </a:rPr>
                        <a:t>１</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endParaRPr lang="ja-JP" altLang="en-US" sz="1400" b="0" i="0" u="none" strike="noStrike">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kumimoji="1" lang="ja-JP" altLang="en-US" sz="1800" b="1" i="0" u="sng" strike="noStrike" kern="1200">
                          <a:solidFill>
                            <a:srgbClr val="0070C0"/>
                          </a:solidFill>
                          <a:effectLst/>
                          <a:latin typeface="+mn-ea"/>
                          <a:ea typeface="+mn-ea"/>
                          <a:cs typeface="+mn-cs"/>
                        </a:rPr>
                        <a:t>◎</a:t>
                      </a:r>
                      <a:r>
                        <a:rPr kumimoji="1" lang="en-US" altLang="ja-JP" sz="900" b="0" i="0" u="none" strike="noStrike" kern="1200">
                          <a:solidFill>
                            <a:schemeClr val="tx1"/>
                          </a:solidFill>
                          <a:effectLst/>
                          <a:latin typeface="+mn-ea"/>
                          <a:ea typeface="+mn-ea"/>
                          <a:cs typeface="+mn-cs"/>
                        </a:rPr>
                        <a:t>※</a:t>
                      </a:r>
                      <a:r>
                        <a:rPr kumimoji="1" lang="ja-JP" altLang="en-US" sz="900" b="0" i="0" u="none" strike="noStrike" kern="1200">
                          <a:solidFill>
                            <a:schemeClr val="tx1"/>
                          </a:solidFill>
                          <a:effectLst/>
                          <a:latin typeface="+mn-ea"/>
                          <a:ea typeface="+mn-ea"/>
                          <a:cs typeface="+mn-cs"/>
                        </a:rPr>
                        <a:t>３</a:t>
                      </a:r>
                      <a:endParaRPr kumimoji="1" lang="ja-JP" altLang="en-US" sz="900" b="1" i="0" u="sng" strike="noStrike" kern="1200">
                        <a:solidFill>
                          <a:srgbClr val="0070C0"/>
                        </a:solidFill>
                        <a:effectLst/>
                        <a:latin typeface="+mn-ea"/>
                        <a:ea typeface="+mn-ea"/>
                        <a:cs typeface="+mn-cs"/>
                      </a:endParaRPr>
                    </a:p>
                  </a:txBody>
                  <a:tcPr marL="9525" marR="9525" marT="9525"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154237801"/>
                  </a:ext>
                </a:extLst>
              </a:tr>
              <a:tr h="322829">
                <a:tc gridSpan="3">
                  <a:txBody>
                    <a:bodyPr/>
                    <a:lstStyle/>
                    <a:p>
                      <a:pPr marL="0" marR="0" lvl="0" indent="0" algn="l" defTabSz="990570" rtl="0" eaLnBrk="1" fontAlgn="ctr" latinLnBrk="0" hangingPunct="1">
                        <a:lnSpc>
                          <a:spcPct val="100000"/>
                        </a:lnSpc>
                        <a:spcBef>
                          <a:spcPts val="0"/>
                        </a:spcBef>
                        <a:spcAft>
                          <a:spcPts val="0"/>
                        </a:spcAft>
                        <a:buClrTx/>
                        <a:buSzTx/>
                        <a:buFontTx/>
                        <a:buNone/>
                        <a:tabLst/>
                        <a:defRPr/>
                      </a:pPr>
                      <a:r>
                        <a:rPr lang="ja-JP" altLang="en-US" sz="1400" b="0" i="0" u="none" strike="noStrike">
                          <a:solidFill>
                            <a:schemeClr val="tx1"/>
                          </a:solidFill>
                          <a:effectLst/>
                          <a:latin typeface="+mn-ea"/>
                          <a:ea typeface="+mn-ea"/>
                        </a:rPr>
                        <a:t>　　　在宅療養移行加算</a:t>
                      </a:r>
                      <a:r>
                        <a:rPr lang="ja-JP" altLang="en-US" sz="1400" b="1" i="0" u="sng" strike="noStrike">
                          <a:solidFill>
                            <a:schemeClr val="tx1"/>
                          </a:solidFill>
                          <a:effectLst/>
                          <a:latin typeface="+mn-ea"/>
                          <a:ea typeface="+mn-ea"/>
                        </a:rPr>
                        <a:t>４</a:t>
                      </a:r>
                      <a:r>
                        <a:rPr lang="ja-JP" altLang="en-US" sz="1400" b="0" i="0" u="none" strike="noStrike">
                          <a:solidFill>
                            <a:schemeClr val="tx1"/>
                          </a:solidFill>
                          <a:effectLst/>
                          <a:latin typeface="+mn-ea"/>
                          <a:ea typeface="+mn-ea"/>
                        </a:rPr>
                        <a:t>（旧２）</a:t>
                      </a:r>
                      <a:endParaRPr lang="zh-TW" altLang="en-US" sz="1400" b="0" i="0" u="none" strike="noStrike">
                        <a:solidFill>
                          <a:schemeClr val="tx1"/>
                        </a:solidFill>
                        <a:effectLst/>
                        <a:latin typeface="+mn-ea"/>
                        <a:ea typeface="+mn-ea"/>
                      </a:endParaRPr>
                    </a:p>
                  </a:txBody>
                  <a:tcPr marL="9525" marR="9525" marT="9525"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EDFF"/>
                    </a:solidFill>
                  </a:tcPr>
                </a:tc>
                <a:tc hMerge="1">
                  <a:txBody>
                    <a:bodyPr/>
                    <a:lstStyle/>
                    <a:p>
                      <a:endParaRPr kumimoji="1" lang="ja-JP" altLang="en-US"/>
                    </a:p>
                  </a:txBody>
                  <a:tcPr/>
                </a:tc>
                <a:tc hMerge="1">
                  <a:txBody>
                    <a:bodyPr/>
                    <a:lstStyle/>
                    <a:p>
                      <a:endParaRPr kumimoji="1" lang="ja-JP" altLang="en-US"/>
                    </a:p>
                  </a:txBody>
                  <a:tcPr/>
                </a:tc>
                <a:tc gridSpan="2">
                  <a:txBody>
                    <a:bodyPr/>
                    <a:lstStyle/>
                    <a:p>
                      <a:pPr marL="0" algn="ctr" defTabSz="990570" rtl="0" eaLnBrk="1" fontAlgn="ctr" latinLnBrk="0" hangingPunct="1"/>
                      <a:r>
                        <a:rPr lang="en-US" altLang="ja-JP" sz="1400" b="0" i="0" u="none" strike="noStrike">
                          <a:solidFill>
                            <a:schemeClr val="tx1"/>
                          </a:solidFill>
                          <a:effectLst/>
                          <a:latin typeface="+mn-ea"/>
                          <a:ea typeface="+mn-ea"/>
                        </a:rPr>
                        <a:t>※</a:t>
                      </a:r>
                      <a:r>
                        <a:rPr lang="ja-JP" altLang="en-US" sz="1400" b="0" i="0" u="none" strike="noStrike">
                          <a:solidFill>
                            <a:schemeClr val="tx1"/>
                          </a:solidFill>
                          <a:effectLst/>
                          <a:latin typeface="+mn-ea"/>
                          <a:ea typeface="+mn-ea"/>
                        </a:rPr>
                        <a:t>２</a:t>
                      </a:r>
                      <a:endParaRPr kumimoji="1" lang="ja-JP" altLang="en-US" sz="900" b="0" i="0" u="none" strike="noStrike" kern="1200">
                        <a:solidFill>
                          <a:schemeClr val="tx1"/>
                        </a:solidFill>
                        <a:effectLst/>
                        <a:latin typeface="+mn-ea"/>
                        <a:ea typeface="+mn-ea"/>
                        <a:cs typeface="+mn-cs"/>
                      </a:endParaRP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hMerge="1">
                  <a:txBody>
                    <a:bodyPr/>
                    <a:lstStyle/>
                    <a:p>
                      <a:pPr algn="ctr" fontAlgn="ctr"/>
                      <a:endParaRPr lang="ja-JP" altLang="en-US" sz="1400" b="0" i="0" u="none" strike="noStrike">
                        <a:solidFill>
                          <a:srgbClr val="FF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gridSpan="2">
                  <a:txBody>
                    <a:bodyPr/>
                    <a:lstStyle/>
                    <a:p>
                      <a:pPr algn="ctr" fontAlgn="ctr"/>
                      <a:r>
                        <a:rPr lang="ja-JP" altLang="en-US" sz="1400" b="0" i="0" u="none" strike="noStrike">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hMerge="1">
                  <a:txBody>
                    <a:bodyPr/>
                    <a:lstStyle/>
                    <a:p>
                      <a:pPr algn="ctr" fontAlgn="ctr"/>
                      <a:endParaRPr lang="ja-JP" altLang="en-US" sz="1400" b="0" i="0" u="none" strike="noStrike">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gridSpan="2">
                  <a:txBody>
                    <a:bodyPr/>
                    <a:lstStyle/>
                    <a:p>
                      <a:pPr algn="ctr" fontAlgn="ctr"/>
                      <a:r>
                        <a:rPr lang="ja-JP" altLang="en-US" sz="1400" b="0" i="0" u="none" strike="noStrike">
                          <a:solidFill>
                            <a:schemeClr val="tx1"/>
                          </a:solidFill>
                          <a:effectLst/>
                          <a:latin typeface="+mn-ea"/>
                          <a:ea typeface="+mn-ea"/>
                        </a:rPr>
                        <a:t>　○</a:t>
                      </a:r>
                      <a:r>
                        <a:rPr kumimoji="1" lang="en-US" altLang="ja-JP" sz="900" b="0" i="0" u="none" strike="noStrike" kern="1200">
                          <a:solidFill>
                            <a:schemeClr val="tx1"/>
                          </a:solidFill>
                          <a:effectLst/>
                          <a:latin typeface="+mn-ea"/>
                          <a:ea typeface="+mn-ea"/>
                          <a:cs typeface="+mn-cs"/>
                        </a:rPr>
                        <a:t>※</a:t>
                      </a:r>
                      <a:r>
                        <a:rPr kumimoji="1" lang="ja-JP" altLang="en-US" sz="900" b="0" i="0" u="none" strike="noStrike" kern="1200">
                          <a:solidFill>
                            <a:schemeClr val="tx1"/>
                          </a:solidFill>
                          <a:effectLst/>
                          <a:latin typeface="+mn-ea"/>
                          <a:ea typeface="+mn-ea"/>
                          <a:cs typeface="+mn-cs"/>
                        </a:rPr>
                        <a:t>１</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hMerge="1">
                  <a:txBody>
                    <a:bodyPr/>
                    <a:lstStyle/>
                    <a:p>
                      <a:pPr algn="ctr" fontAlgn="ctr"/>
                      <a:endParaRPr lang="ja-JP" altLang="en-US" sz="1400" b="0" i="0" u="none" strike="noStrike">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kumimoji="1" lang="ja-JP" altLang="en-US" sz="1400" b="0" i="0" u="none" strike="noStrike" kern="1200" dirty="0">
                          <a:solidFill>
                            <a:schemeClr val="tx1"/>
                          </a:solidFill>
                          <a:effectLst/>
                          <a:latin typeface="+mn-ea"/>
                          <a:ea typeface="+mn-ea"/>
                          <a:cs typeface="+mn-cs"/>
                        </a:rPr>
                        <a:t>－</a:t>
                      </a:r>
                      <a:endParaRPr kumimoji="1" lang="ja-JP" altLang="en-US" sz="900" b="0" i="0" u="none" strike="noStrike" kern="1200" dirty="0">
                        <a:solidFill>
                          <a:schemeClr val="tx1"/>
                        </a:solidFill>
                        <a:effectLst/>
                        <a:latin typeface="+mn-ea"/>
                        <a:ea typeface="+mn-ea"/>
                        <a:cs typeface="+mn-cs"/>
                      </a:endParaRPr>
                    </a:p>
                  </a:txBody>
                  <a:tcPr marL="9525" marR="9525" marT="9525"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317440857"/>
                  </a:ext>
                </a:extLst>
              </a:tr>
            </a:tbl>
          </a:graphicData>
        </a:graphic>
      </p:graphicFrame>
      <p:sp>
        <p:nvSpPr>
          <p:cNvPr id="13" name="テキスト ボックス 12"/>
          <p:cNvSpPr txBox="1"/>
          <p:nvPr/>
        </p:nvSpPr>
        <p:spPr>
          <a:xfrm>
            <a:off x="267526" y="1055383"/>
            <a:ext cx="2520506" cy="830997"/>
          </a:xfrm>
          <a:prstGeom prst="rect">
            <a:avLst/>
          </a:prstGeom>
          <a:noFill/>
          <a:ln>
            <a:solidFill>
              <a:schemeClr val="tx1"/>
            </a:solidFill>
            <a:prstDash val="sysDash"/>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○：どちらでもよい</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◎：必ず満たす必要がある</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✕：要件を満たさない</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－：施設基準上の要件ではない</a:t>
            </a:r>
          </a:p>
        </p:txBody>
      </p:sp>
      <p:sp>
        <p:nvSpPr>
          <p:cNvPr id="14" name="正方形/長方形 13"/>
          <p:cNvSpPr/>
          <p:nvPr/>
        </p:nvSpPr>
        <p:spPr>
          <a:xfrm>
            <a:off x="202406" y="5557623"/>
            <a:ext cx="9561512" cy="1061829"/>
          </a:xfrm>
          <a:prstGeom prst="rect">
            <a:avLst/>
          </a:prstGeom>
          <a:ln>
            <a:solidFill>
              <a:schemeClr val="tx1"/>
            </a:solidFill>
            <a:prstDash val="sysDash"/>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srgbClr val="000000"/>
                </a:solidFill>
                <a:effectLst/>
                <a:uLnTx/>
                <a:uFillTx/>
                <a:latin typeface="メイリオ"/>
                <a:ea typeface="メイリオ"/>
                <a:cs typeface="ＭＳ ゴシック" panose="020B0609070205080204" pitchFamily="49" charset="-128"/>
              </a:rPr>
              <a:t>※</a:t>
            </a:r>
            <a:r>
              <a:rPr kumimoji="1" lang="ja-JP" altLang="en-US" sz="1050" b="0" i="0" u="none" strike="noStrike" kern="1200" cap="none" spc="0" normalizeH="0" baseline="0" noProof="0">
                <a:ln>
                  <a:noFill/>
                </a:ln>
                <a:solidFill>
                  <a:srgbClr val="000000"/>
                </a:solidFill>
                <a:effectLst/>
                <a:uLnTx/>
                <a:uFillTx/>
                <a:latin typeface="メイリオ"/>
                <a:ea typeface="メイリオ"/>
                <a:cs typeface="ＭＳ ゴシック" panose="020B0609070205080204" pitchFamily="49" charset="-128"/>
              </a:rPr>
              <a:t>１：</a:t>
            </a:r>
            <a:r>
              <a:rPr kumimoji="1" lang="ja-JP" altLang="ja-JP" sz="1050" b="0" i="0" u="none" strike="noStrike" kern="1200" cap="none" spc="0" normalizeH="0" baseline="0" noProof="0">
                <a:ln>
                  <a:noFill/>
                </a:ln>
                <a:solidFill>
                  <a:srgbClr val="000000"/>
                </a:solidFill>
                <a:effectLst/>
                <a:uLnTx/>
                <a:uFillTx/>
                <a:latin typeface="メイリオ"/>
                <a:ea typeface="メイリオ"/>
                <a:cs typeface="ＭＳ ゴシック" panose="020B0609070205080204" pitchFamily="49" charset="-128"/>
              </a:rPr>
              <a:t>地域医師会等の協力を得て規定する体制を確保することでも差し支えない。</a:t>
            </a:r>
            <a:r>
              <a:rPr kumimoji="1" lang="ja-JP" altLang="en-US" sz="1050" b="0" i="0" u="none" strike="noStrike" kern="1200" cap="none" spc="0" normalizeH="0" baseline="0" noProof="0">
                <a:ln>
                  <a:noFill/>
                </a:ln>
                <a:solidFill>
                  <a:srgbClr val="000000"/>
                </a:solidFill>
                <a:effectLst/>
                <a:uLnTx/>
                <a:uFillTx/>
                <a:latin typeface="メイリオ"/>
                <a:ea typeface="メイリオ"/>
                <a:cs typeface="ＭＳ ゴシック" panose="020B0609070205080204" pitchFamily="49" charset="-128"/>
              </a:rPr>
              <a:t>（協力してもよい旨を明記しているのみであり、</a:t>
            </a:r>
            <a:r>
              <a:rPr kumimoji="1" lang="en-US" altLang="ja-JP" sz="1050" b="0" i="0" u="none" strike="noStrike" kern="1200" cap="none" spc="0" normalizeH="0" baseline="0" noProof="0">
                <a:ln>
                  <a:noFill/>
                </a:ln>
                <a:solidFill>
                  <a:srgbClr val="000000"/>
                </a:solidFill>
                <a:effectLst/>
                <a:uLnTx/>
                <a:uFillTx/>
                <a:latin typeface="メイリオ"/>
                <a:ea typeface="メイリオ"/>
                <a:cs typeface="ＭＳ ゴシック" panose="020B0609070205080204" pitchFamily="49" charset="-128"/>
              </a:rPr>
              <a:t>24</a:t>
            </a:r>
            <a:r>
              <a:rPr kumimoji="1" lang="ja-JP" altLang="en-US" sz="1050" b="0" i="0" u="none" strike="noStrike" kern="1200" cap="none" spc="0" normalizeH="0" baseline="0" noProof="0">
                <a:ln>
                  <a:noFill/>
                </a:ln>
                <a:solidFill>
                  <a:srgbClr val="000000"/>
                </a:solidFill>
                <a:effectLst/>
                <a:uLnTx/>
                <a:uFillTx/>
                <a:latin typeface="メイリオ"/>
                <a:ea typeface="メイリオ"/>
                <a:cs typeface="ＭＳ ゴシック" panose="020B0609070205080204" pitchFamily="49" charset="-128"/>
              </a:rPr>
              <a:t>時間の体制は在支診等</a:t>
            </a:r>
            <a:endParaRPr kumimoji="1" lang="en-US" altLang="ja-JP" sz="1050" b="0" i="0" u="none" strike="noStrike" kern="1200" cap="none" spc="0" normalizeH="0" baseline="0" noProof="0">
              <a:ln>
                <a:noFill/>
              </a:ln>
              <a:solidFill>
                <a:srgbClr val="000000"/>
              </a:solidFill>
              <a:effectLst/>
              <a:uLnTx/>
              <a:uFillTx/>
              <a:latin typeface="メイリオ"/>
              <a:ea typeface="メイリオ"/>
              <a:cs typeface="ＭＳ ゴシック" panose="020B0609070205080204" pitchFamily="49"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srgbClr val="000000"/>
                </a:solidFill>
                <a:effectLst/>
                <a:uLnTx/>
                <a:uFillTx/>
                <a:latin typeface="メイリオ"/>
                <a:ea typeface="メイリオ"/>
                <a:cs typeface="ＭＳ ゴシック" panose="020B0609070205080204" pitchFamily="49" charset="-128"/>
              </a:rPr>
              <a:t>　　　と同様に満たす必要がある。）</a:t>
            </a:r>
            <a:endParaRPr kumimoji="1" lang="en-US" altLang="ja-JP" sz="1050" b="0" i="0" u="none" strike="noStrike" kern="1200" cap="none" spc="0" normalizeH="0" baseline="0" noProof="0">
              <a:ln>
                <a:noFill/>
              </a:ln>
              <a:solidFill>
                <a:srgbClr val="000000"/>
              </a:solidFill>
              <a:effectLst/>
              <a:uLnTx/>
              <a:uFillTx/>
              <a:latin typeface="メイリオ"/>
              <a:ea typeface="メイリオ"/>
              <a:cs typeface="ＭＳ ゴシック" panose="020B0609070205080204" pitchFamily="49"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a:ea typeface="メイリオ"/>
                <a:cs typeface="ＭＳ ゴシック" panose="020B0609070205080204" pitchFamily="49" charset="-128"/>
              </a:rPr>
              <a:t>※</a:t>
            </a:r>
            <a:r>
              <a:rPr kumimoji="1" lang="ja-JP" altLang="en-US" sz="1050" b="0" i="0" u="none" strike="noStrike" kern="1200" cap="none" spc="0" normalizeH="0" baseline="0" noProof="0">
                <a:ln>
                  <a:noFill/>
                </a:ln>
                <a:solidFill>
                  <a:prstClr val="black"/>
                </a:solidFill>
                <a:effectLst/>
                <a:uLnTx/>
                <a:uFillTx/>
                <a:latin typeface="メイリオ"/>
                <a:ea typeface="メイリオ"/>
                <a:cs typeface="ＭＳ ゴシック" panose="020B0609070205080204" pitchFamily="49" charset="-128"/>
              </a:rPr>
              <a:t>２</a:t>
            </a:r>
            <a:r>
              <a:rPr kumimoji="1" lang="ja-JP" altLang="en-US" sz="1050" b="0" i="0" u="none" strike="noStrike" kern="1200" cap="none" spc="0" normalizeH="0" baseline="0" noProof="0">
                <a:ln>
                  <a:noFill/>
                </a:ln>
                <a:solidFill>
                  <a:srgbClr val="000000"/>
                </a:solidFill>
                <a:effectLst/>
                <a:uLnTx/>
                <a:uFillTx/>
                <a:latin typeface="メイリオ"/>
                <a:ea typeface="メイリオ"/>
                <a:cs typeface="ＭＳ ゴシック" panose="020B0609070205080204" pitchFamily="49" charset="-128"/>
              </a:rPr>
              <a:t>：「２４時間体制の往診を行う体制」は求めないが、</a:t>
            </a:r>
            <a:r>
              <a:rPr kumimoji="1" lang="ja-JP" altLang="ja-JP" sz="1050" b="0" i="0" u="none" strike="noStrike" kern="1200" cap="none" spc="0" normalizeH="0" baseline="0" noProof="0">
                <a:ln>
                  <a:noFill/>
                </a:ln>
                <a:solidFill>
                  <a:prstClr val="black"/>
                </a:solidFill>
                <a:effectLst/>
                <a:uLnTx/>
                <a:uFillTx/>
                <a:latin typeface="メイリオ"/>
                <a:ea typeface="メイリオ"/>
                <a:cs typeface="ＭＳ ゴシック" panose="020B0609070205080204" pitchFamily="49" charset="-128"/>
              </a:rPr>
              <a:t>市町村や地域医師会との協力により</a:t>
            </a:r>
            <a:r>
              <a:rPr kumimoji="1" lang="ja-JP" altLang="en-US" sz="1050" b="0" i="0" u="none" strike="noStrike" kern="1200" cap="none" spc="0" normalizeH="0" baseline="0" noProof="0">
                <a:ln>
                  <a:noFill/>
                </a:ln>
                <a:solidFill>
                  <a:prstClr val="black"/>
                </a:solidFill>
                <a:effectLst/>
                <a:uLnTx/>
                <a:uFillTx/>
                <a:latin typeface="メイリオ"/>
                <a:ea typeface="メイリオ"/>
                <a:cs typeface="ＭＳ ゴシック" panose="020B0609070205080204" pitchFamily="49" charset="-128"/>
              </a:rPr>
              <a:t>、</a:t>
            </a:r>
            <a:r>
              <a:rPr kumimoji="1" lang="ja-JP" altLang="ja-JP" sz="1050" b="0" i="0" u="none" strike="noStrike" kern="1200" cap="none" spc="0" normalizeH="0" baseline="0" noProof="0">
                <a:ln>
                  <a:noFill/>
                </a:ln>
                <a:solidFill>
                  <a:prstClr val="black"/>
                </a:solidFill>
                <a:effectLst/>
                <a:uLnTx/>
                <a:uFillTx/>
                <a:latin typeface="メイリオ"/>
                <a:ea typeface="メイリオ"/>
                <a:cs typeface="ＭＳ ゴシック" panose="020B0609070205080204" pitchFamily="49" charset="-128"/>
              </a:rPr>
              <a:t>往診が必要な患者に対し、当該医療機関又は連携する他の医</a:t>
            </a:r>
            <a:endParaRPr kumimoji="1" lang="en-US" altLang="ja-JP" sz="1050" b="0" i="0" u="none" strike="noStrike" kern="1200" cap="none" spc="0" normalizeH="0" baseline="0" noProof="0">
              <a:ln>
                <a:noFill/>
              </a:ln>
              <a:solidFill>
                <a:prstClr val="black"/>
              </a:solidFill>
              <a:effectLst/>
              <a:uLnTx/>
              <a:uFillTx/>
              <a:latin typeface="メイリオ"/>
              <a:ea typeface="メイリオ"/>
              <a:cs typeface="ＭＳ ゴシック" panose="020B0609070205080204" pitchFamily="49"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a:ea typeface="メイリオ"/>
                <a:cs typeface="ＭＳ ゴシック" panose="020B0609070205080204" pitchFamily="49" charset="-128"/>
              </a:rPr>
              <a:t>　　　</a:t>
            </a:r>
            <a:r>
              <a:rPr kumimoji="1" lang="ja-JP" altLang="ja-JP" sz="1050" b="0" i="0" u="none" strike="noStrike" kern="1200" cap="none" spc="0" normalizeH="0" baseline="0" noProof="0">
                <a:ln>
                  <a:noFill/>
                </a:ln>
                <a:solidFill>
                  <a:prstClr val="black"/>
                </a:solidFill>
                <a:effectLst/>
                <a:uLnTx/>
                <a:uFillTx/>
                <a:latin typeface="メイリオ"/>
                <a:ea typeface="メイリオ"/>
                <a:cs typeface="ＭＳ ゴシック" panose="020B0609070205080204" pitchFamily="49" charset="-128"/>
              </a:rPr>
              <a:t>療機関が往診を提供する体制を有していること</a:t>
            </a:r>
            <a:r>
              <a:rPr kumimoji="1" lang="ja-JP" altLang="en-US" sz="1050" b="0" i="0" u="none" strike="noStrike" kern="1200" cap="none" spc="0" normalizeH="0" baseline="0" noProof="0">
                <a:ln>
                  <a:noFill/>
                </a:ln>
                <a:solidFill>
                  <a:srgbClr val="000000"/>
                </a:solidFill>
                <a:effectLst/>
                <a:uLnTx/>
                <a:uFillTx/>
                <a:latin typeface="メイリオ"/>
                <a:ea typeface="メイリオ"/>
                <a:cs typeface="ＭＳ ゴシック" panose="020B0609070205080204" pitchFamily="49" charset="-128"/>
              </a:rPr>
              <a:t>を要件とする。</a:t>
            </a:r>
            <a:endParaRPr kumimoji="1" lang="en-US" altLang="ja-JP" sz="1050" b="0" i="0" u="none" strike="noStrike" kern="1200" cap="none" spc="0" normalizeH="0" baseline="0" noProof="0">
              <a:ln>
                <a:noFill/>
              </a:ln>
              <a:solidFill>
                <a:srgbClr val="000000"/>
              </a:solidFill>
              <a:effectLst/>
              <a:uLnTx/>
              <a:uFillTx/>
              <a:latin typeface="メイリオ"/>
              <a:ea typeface="メイリオ"/>
              <a:cs typeface="ＭＳ ゴシック" panose="020B0609070205080204" pitchFamily="49"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srgbClr val="000000"/>
                </a:solidFill>
                <a:effectLst/>
                <a:uLnTx/>
                <a:uFillTx/>
                <a:latin typeface="メイリオ"/>
                <a:ea typeface="メイリオ"/>
                <a:cs typeface="ＭＳ ゴシック" panose="020B0609070205080204" pitchFamily="49" charset="-128"/>
              </a:rPr>
              <a:t>※</a:t>
            </a:r>
            <a:r>
              <a:rPr kumimoji="1" lang="ja-JP" altLang="en-US" sz="1050" b="0" i="0" u="none" strike="noStrike" kern="1200" cap="none" spc="0" normalizeH="0" baseline="0" noProof="0">
                <a:ln>
                  <a:noFill/>
                </a:ln>
                <a:solidFill>
                  <a:srgbClr val="000000"/>
                </a:solidFill>
                <a:effectLst/>
                <a:uLnTx/>
                <a:uFillTx/>
                <a:latin typeface="メイリオ"/>
                <a:ea typeface="メイリオ"/>
                <a:cs typeface="ＭＳ ゴシック" panose="020B0609070205080204" pitchFamily="49" charset="-128"/>
              </a:rPr>
              <a:t>３：</a:t>
            </a:r>
            <a:r>
              <a:rPr kumimoji="1" lang="en-US" altLang="ja-JP" sz="1050" b="1" i="0" u="sng" strike="noStrike" kern="1200" cap="none" spc="0" normalizeH="0" baseline="0" noProof="0">
                <a:ln>
                  <a:noFill/>
                </a:ln>
                <a:solidFill>
                  <a:srgbClr val="0070C0"/>
                </a:solidFill>
                <a:effectLst/>
                <a:uLnTx/>
                <a:uFillTx/>
                <a:latin typeface="メイリオ"/>
                <a:ea typeface="メイリオ"/>
                <a:cs typeface="ＭＳ ゴシック" panose="020B0609070205080204" pitchFamily="49" charset="-128"/>
              </a:rPr>
              <a:t>ICT</a:t>
            </a:r>
            <a:r>
              <a:rPr kumimoji="1" lang="ja-JP" altLang="en-US" sz="1050" b="1" i="0" u="sng" strike="noStrike" kern="1200" cap="none" spc="0" normalizeH="0" baseline="0" noProof="0">
                <a:ln>
                  <a:noFill/>
                </a:ln>
                <a:solidFill>
                  <a:srgbClr val="0070C0"/>
                </a:solidFill>
                <a:effectLst/>
                <a:uLnTx/>
                <a:uFillTx/>
                <a:latin typeface="メイリオ"/>
                <a:ea typeface="メイリオ"/>
                <a:cs typeface="ＭＳ ゴシック" panose="020B0609070205080204" pitchFamily="49" charset="-128"/>
              </a:rPr>
              <a:t>等を活用して連携する医療機関が常に確認できる体制を確保していることでも差し支えない。</a:t>
            </a:r>
            <a:endParaRPr kumimoji="1" lang="en-US" altLang="ja-JP" sz="1050" b="1" i="0" u="sng" strike="noStrike" kern="1200" cap="none" spc="0" normalizeH="0" baseline="0" noProof="0">
              <a:ln>
                <a:noFill/>
              </a:ln>
              <a:solidFill>
                <a:srgbClr val="0070C0"/>
              </a:solidFill>
              <a:effectLst/>
              <a:uLnTx/>
              <a:uFillTx/>
              <a:latin typeface="メイリオ"/>
              <a:ea typeface="メイリオ"/>
              <a:cs typeface="ＭＳ ゴシック" panose="020B0609070205080204" pitchFamily="49"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srgbClr val="000000"/>
                </a:solidFill>
                <a:effectLst/>
                <a:uLnTx/>
                <a:uFillTx/>
                <a:latin typeface="メイリオ"/>
                <a:ea typeface="メイリオ"/>
                <a:cs typeface="ＭＳ ゴシック" panose="020B0609070205080204" pitchFamily="49" charset="-128"/>
              </a:rPr>
              <a:t>＜</a:t>
            </a:r>
            <a:r>
              <a:rPr kumimoji="1" lang="en-US" altLang="ja-JP" sz="1050" b="0" i="0" u="none" strike="noStrike" kern="1200" cap="none" spc="0" normalizeH="0" baseline="0" noProof="0">
                <a:ln>
                  <a:noFill/>
                </a:ln>
                <a:solidFill>
                  <a:srgbClr val="000000"/>
                </a:solidFill>
                <a:effectLst/>
                <a:uLnTx/>
                <a:uFillTx/>
                <a:latin typeface="メイリオ"/>
                <a:ea typeface="メイリオ"/>
                <a:cs typeface="ＭＳ ゴシック" panose="020B0609070205080204" pitchFamily="49" charset="-128"/>
              </a:rPr>
              <a:t>10</a:t>
            </a:r>
            <a:r>
              <a:rPr kumimoji="1" lang="ja-JP" altLang="en-US" sz="1050" b="0" i="0" u="none" strike="noStrike" kern="1200" cap="none" spc="0" normalizeH="0" baseline="0" noProof="0">
                <a:ln>
                  <a:noFill/>
                </a:ln>
                <a:solidFill>
                  <a:srgbClr val="000000"/>
                </a:solidFill>
                <a:effectLst/>
                <a:uLnTx/>
                <a:uFillTx/>
                <a:latin typeface="メイリオ"/>
                <a:ea typeface="メイリオ"/>
                <a:cs typeface="ＭＳ ゴシック" panose="020B0609070205080204" pitchFamily="49" charset="-128"/>
              </a:rPr>
              <a:t>：連携医療機関数が</a:t>
            </a:r>
            <a:r>
              <a:rPr kumimoji="1" lang="en-US" altLang="ja-JP" sz="1050" b="0" i="0" u="none" strike="noStrike" kern="1200" cap="none" spc="0" normalizeH="0" baseline="0" noProof="0">
                <a:ln>
                  <a:noFill/>
                </a:ln>
                <a:solidFill>
                  <a:srgbClr val="000000"/>
                </a:solidFill>
                <a:effectLst/>
                <a:uLnTx/>
                <a:uFillTx/>
                <a:latin typeface="メイリオ"/>
                <a:ea typeface="メイリオ"/>
                <a:cs typeface="ＭＳ ゴシック" panose="020B0609070205080204" pitchFamily="49" charset="-128"/>
              </a:rPr>
              <a:t>10</a:t>
            </a:r>
            <a:r>
              <a:rPr kumimoji="1" lang="ja-JP" altLang="en-US" sz="1050" b="0" i="0" u="none" strike="noStrike" kern="1200" cap="none" spc="0" normalizeH="0" baseline="0" noProof="0">
                <a:ln>
                  <a:noFill/>
                </a:ln>
                <a:solidFill>
                  <a:srgbClr val="000000"/>
                </a:solidFill>
                <a:effectLst/>
                <a:uLnTx/>
                <a:uFillTx/>
                <a:latin typeface="メイリオ"/>
                <a:ea typeface="メイリオ"/>
                <a:cs typeface="ＭＳ ゴシック" panose="020B0609070205080204" pitchFamily="49" charset="-128"/>
              </a:rPr>
              <a:t>未満であること。</a:t>
            </a:r>
          </a:p>
        </p:txBody>
      </p:sp>
      <p:sp>
        <p:nvSpPr>
          <p:cNvPr id="4" name="テキスト ボックス 3">
            <a:extLst>
              <a:ext uri="{FF2B5EF4-FFF2-40B4-BE49-F238E27FC236}">
                <a16:creationId xmlns:a16="http://schemas.microsoft.com/office/drawing/2014/main" id="{1E457372-8F75-B4C5-B545-8419F7640CF3}"/>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質の高い在宅医療・訪問看護の確保－⑤</a:t>
            </a:r>
          </a:p>
        </p:txBody>
      </p:sp>
      <p:sp>
        <p:nvSpPr>
          <p:cNvPr id="3" name="タイトル 1">
            <a:extLst>
              <a:ext uri="{FF2B5EF4-FFF2-40B4-BE49-F238E27FC236}">
                <a16:creationId xmlns:a16="http://schemas.microsoft.com/office/drawing/2014/main" id="{7424641F-BE5E-B98E-DD6F-D6495F76DDA9}"/>
              </a:ext>
            </a:extLst>
          </p:cNvPr>
          <p:cNvSpPr txBox="1">
            <a:spLocks/>
          </p:cNvSpPr>
          <p:nvPr/>
        </p:nvSpPr>
        <p:spPr>
          <a:xfrm>
            <a:off x="-5554" y="238548"/>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（参考）在宅療養移行加算等における要件の一覧</a:t>
            </a:r>
          </a:p>
        </p:txBody>
      </p:sp>
      <p:sp>
        <p:nvSpPr>
          <p:cNvPr id="5" name="スライド番号プレースホルダー 2">
            <a:extLst>
              <a:ext uri="{FF2B5EF4-FFF2-40B4-BE49-F238E27FC236}">
                <a16:creationId xmlns:a16="http://schemas.microsoft.com/office/drawing/2014/main" id="{ED9CCD9C-B30E-117F-0DFC-58496DFA3CA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375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507449773"/>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a:ln>
            <a:solidFill>
              <a:srgbClr val="D1DEF5"/>
            </a:solidFill>
          </a:ln>
        </p:spPr>
        <p:txBody>
          <a:bodyPr>
            <a:noAutofit/>
          </a:bodyPr>
          <a:lstStyle/>
          <a:p>
            <a:r>
              <a:rPr lang="ja-JP" altLang="en-US" b="1"/>
              <a:t>在宅ターミナルケア加算等の見直し</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962815"/>
            <a:ext cx="9529762" cy="582591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本人の望む場所でより患者の希望に沿った看取りを支援する観点から、在宅ターミナルケア加算について、</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死亡日及び死亡日前</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14</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日以内に退院時共同指導を実施した上で訪問診療又は往診を実施している場合においても、算定可能</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とするとともに、 看取り加算について、</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退院時共同指導を実施した上で往診を行い、在宅で患者を看取った場合に往診料においても算定可能</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457200" algn="l" defTabSz="914400" rtl="0" eaLnBrk="1" fontAlgn="auto" latinLnBrk="0" hangingPunct="1">
              <a:lnSpc>
                <a:spcPct val="100000"/>
              </a:lnSpc>
              <a:spcBef>
                <a:spcPts val="0"/>
              </a:spcBef>
              <a:spcAft>
                <a:spcPts val="0"/>
              </a:spcAft>
              <a:buClrTx/>
              <a:buSzTx/>
              <a:buFontTx/>
              <a:buNone/>
              <a:tabLst/>
              <a:defRPr/>
            </a:pPr>
            <a:endParaRPr kumimoji="1" lang="en-US" altLang="ja-JP" sz="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457200"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往診料</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在宅ターミナルケア加算</a:t>
            </a: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3,500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6,500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在宅ターミナルケア加算は、</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死亡日及び死亡日前</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14</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日以内の計</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15</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日間に退院時共同指導を行った上で往診を行った患者が、在宅で死亡した場合</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（往診を行った後、</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以内に在宅以外で死亡した場合を含む。）に算定する。この場合、診療内容の要点等を診療録に記載すること。また、ターミナルケアの実施については、厚生労働省「人生の最終段階における医療・ケアの決定プロセスに関するガイドライン」等の内容を踏まえ、患者本人及びその家族等と話し合いを行い、患者本人の意思決定を基本に、他の関係者との連携の上対応す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457200"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往診料</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看取り加算</a:t>
            </a: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3,000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看取り加算は、事前に当該患者又はその家族等に対して、療養上の不安等を解消するために充分な説明と同意を行った上で、</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死亡日前</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14</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日以内に退院時共同指導を行った上で死亡日に往診を行い、当該患者を患家で看取った場合</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に算定する。この場合、診療内容の要点等を当該患者の診療録に記載すること。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400" b="0" i="0" u="none" strike="noStrike" kern="1200" cap="none" spc="0" normalizeH="0" baseline="0" noProof="0" dirty="0">
              <a:ln>
                <a:noFill/>
              </a:ln>
              <a:solidFill>
                <a:prstClr val="black"/>
              </a:solidFill>
              <a:effectLst/>
              <a:highlight>
                <a:srgbClr val="FFFF00"/>
              </a:highligh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≪在宅患者訪問診療料のターミナルケア加算の見直し≫</a:t>
            </a:r>
            <a:endParaRPr kumimoji="1" lang="en-US" altLang="ja-JP"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0"/>
            <a:ext cx="9906000" cy="27699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a:ea typeface="メイリオ"/>
                <a:cs typeface="+mn-cs"/>
              </a:rPr>
              <a:t>Ⅱ</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－８　質の高い在宅医療・訪問看護の確保－⑧</a:t>
            </a:r>
          </a:p>
        </p:txBody>
      </p:sp>
      <p:sp>
        <p:nvSpPr>
          <p:cNvPr id="5" name="正方形/長方形 4">
            <a:extLst>
              <a:ext uri="{FF2B5EF4-FFF2-40B4-BE49-F238E27FC236}">
                <a16:creationId xmlns:a16="http://schemas.microsoft.com/office/drawing/2014/main" id="{93CCED72-48ED-57FB-46CC-593C36A87561}"/>
              </a:ext>
            </a:extLst>
          </p:cNvPr>
          <p:cNvSpPr/>
          <p:nvPr/>
        </p:nvSpPr>
        <p:spPr>
          <a:xfrm>
            <a:off x="5225879" y="4563557"/>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6" name="正方形/長方形 5">
            <a:extLst>
              <a:ext uri="{FF2B5EF4-FFF2-40B4-BE49-F238E27FC236}">
                <a16:creationId xmlns:a16="http://schemas.microsoft.com/office/drawing/2014/main" id="{854015EF-D77A-FEC5-C6AF-DECA67812EB5}"/>
              </a:ext>
            </a:extLst>
          </p:cNvPr>
          <p:cNvSpPr/>
          <p:nvPr/>
        </p:nvSpPr>
        <p:spPr>
          <a:xfrm>
            <a:off x="5225879" y="4924256"/>
            <a:ext cx="4320000" cy="1659105"/>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216000" marR="0" lvl="0" indent="-2160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在宅患者訪問診療料　在宅ターミナルケア加算</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在宅ターミナルケア加算は、死亡日及び死亡日前</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日以内の計</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日間に２回以上往診又は訪問診療を行った患者</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若しくは退院時共同指導を行った患者</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が、在宅で死亡した場合（往診又は訪問診療を行った後、</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以内に在宅以外で死亡した場合を含む。）に算定する。この場合、診療内容の要点等を診療録に記載すること。また、ターミナルケアの実施については、厚生労働省「人生の最終段階における医療・ケアの決定プロセスに関するガイドライン」等の内容を踏まえ、患者本人及びその家族等と話し合いを行い、患者本人の意思決定を基本に、他の関係者との連携の上対応すること。</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右矢印 89">
            <a:extLst>
              <a:ext uri="{FF2B5EF4-FFF2-40B4-BE49-F238E27FC236}">
                <a16:creationId xmlns:a16="http://schemas.microsoft.com/office/drawing/2014/main" id="{0C875EC3-CE2E-0FC5-5F5A-E53203AD65E9}"/>
              </a:ext>
            </a:extLst>
          </p:cNvPr>
          <p:cNvSpPr/>
          <p:nvPr/>
        </p:nvSpPr>
        <p:spPr>
          <a:xfrm>
            <a:off x="4766872" y="534251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9" name="正方形/長方形 8">
            <a:extLst>
              <a:ext uri="{FF2B5EF4-FFF2-40B4-BE49-F238E27FC236}">
                <a16:creationId xmlns:a16="http://schemas.microsoft.com/office/drawing/2014/main" id="{52E334CD-0734-4FE3-A59B-0ED5EB37BEA9}"/>
              </a:ext>
            </a:extLst>
          </p:cNvPr>
          <p:cNvSpPr/>
          <p:nvPr/>
        </p:nvSpPr>
        <p:spPr>
          <a:xfrm>
            <a:off x="329332" y="4563557"/>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0" name="正方形/長方形 9">
            <a:extLst>
              <a:ext uri="{FF2B5EF4-FFF2-40B4-BE49-F238E27FC236}">
                <a16:creationId xmlns:a16="http://schemas.microsoft.com/office/drawing/2014/main" id="{4A6234A7-D133-AC6B-D9D7-1F64EB8F5A6C}"/>
              </a:ext>
            </a:extLst>
          </p:cNvPr>
          <p:cNvSpPr/>
          <p:nvPr/>
        </p:nvSpPr>
        <p:spPr>
          <a:xfrm>
            <a:off x="322231" y="4924257"/>
            <a:ext cx="4371398" cy="1659105"/>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16000" marR="0" lvl="0" indent="-2160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在宅患者訪問診療料　在宅ターミナルケア加算</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在宅ターミナルケア加算は、死亡日及び死亡日前</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日以内の計</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日間に２回以上往診又は訪問診療を行った患者が、在宅で死亡した場合（往診又は訪問診療を行った後、</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以内に在宅以外で死亡した場合を含む。）に算定する。この場合、診療内容の要点等を診療録に記載すること。また、ターミナルケアの実施については、厚生労働省「人生の最終段階における医療・ケアの決定プロセスに関するガイドライン」等の内容を踏まえ、患者本人及びその家族等と話し合いを行い、患者本人の意思決定を基本に、他の関係者との連携の上対応すること。</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スライド番号プレースホルダー 2">
            <a:extLst>
              <a:ext uri="{FF2B5EF4-FFF2-40B4-BE49-F238E27FC236}">
                <a16:creationId xmlns:a16="http://schemas.microsoft.com/office/drawing/2014/main" id="{7E667378-4FF9-3A65-B35B-2BDB2A9528A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376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13823544"/>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スライド番号プレースホルダー 1"/>
          <p:cNvSpPr txBox="1">
            <a:spLocks/>
          </p:cNvSpPr>
          <p:nvPr/>
        </p:nvSpPr>
        <p:spPr>
          <a:xfrm>
            <a:off x="3025401" y="6380049"/>
            <a:ext cx="2133600" cy="337038"/>
          </a:xfrm>
          <a:prstGeom prst="rect">
            <a:avLst/>
          </a:prstGeom>
        </p:spPr>
        <p:txBody>
          <a:bodyPr vert="horz" lIns="84406" tIns="42203" rIns="84406" bIns="42203" rtlCol="0" anchor="ctr"/>
          <a:lstStyle>
            <a:defPPr>
              <a:defRPr lang="ja-JP"/>
            </a:defPPr>
            <a:lvl1pPr marL="0" algn="r" defTabSz="914400" rtl="0" eaLnBrk="1" latinLnBrk="0" hangingPunct="1">
              <a:defRPr kumimoji="1" sz="1600" b="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8" name="テキスト ボックス 7"/>
          <p:cNvSpPr txBox="1">
            <a:spLocks noChangeArrowheads="1"/>
          </p:cNvSpPr>
          <p:nvPr/>
        </p:nvSpPr>
        <p:spPr bwMode="auto">
          <a:xfrm>
            <a:off x="0" y="276999"/>
            <a:ext cx="9906000" cy="461655"/>
          </a:xfrm>
          <a:prstGeom prst="rect">
            <a:avLst/>
          </a:prstGeom>
          <a:solidFill>
            <a:srgbClr val="E1EDFF"/>
          </a:solidFill>
          <a:ln>
            <a:solidFill>
              <a:srgbClr val="D1DEF5"/>
            </a:solidFill>
          </a:ln>
        </p:spPr>
        <p:txBody>
          <a:bodyPr vert="horz" lIns="72000" tIns="108000" rIns="72000" bIns="36000" rtlCol="0" anchor="ctr">
            <a:noAutofit/>
          </a:bodyPr>
          <a:lstStyle>
            <a:defPPr>
              <a:defRPr lang="ja-JP"/>
            </a:defPPr>
            <a:lvl1pPr algn="ctr" defTabSz="990570">
              <a:spcBef>
                <a:spcPct val="0"/>
              </a:spcBef>
              <a:buNone/>
              <a:defRPr kumimoji="1" sz="2400" b="1">
                <a:latin typeface="メイリオ" panose="020B0604030504040204" pitchFamily="50" charset="-128"/>
                <a:ea typeface="メイリオ" panose="020B0604030504040204" pitchFamily="50" charset="-128"/>
                <a:cs typeface="+mj-cs"/>
              </a:defRPr>
            </a:lvl1pPr>
            <a:lvl2pPr marL="742950" indent="-285750" eaLnBrk="0" hangingPunct="0">
              <a:defRPr>
                <a:latin typeface="Arial" charset="0"/>
                <a:ea typeface="ＭＳ Ｐゴシック" charset="-128"/>
              </a:defRPr>
            </a:lvl2pPr>
            <a:lvl3pPr marL="1143000" indent="-228600" eaLnBrk="0" hangingPunct="0">
              <a:defRPr>
                <a:latin typeface="Arial" charset="0"/>
                <a:ea typeface="ＭＳ Ｐゴシック" charset="-128"/>
              </a:defRPr>
            </a:lvl3pPr>
            <a:lvl4pPr marL="1600200" indent="-228600" eaLnBrk="0" hangingPunct="0">
              <a:defRPr>
                <a:latin typeface="Arial" charset="0"/>
                <a:ea typeface="ＭＳ Ｐゴシック" charset="-128"/>
              </a:defRPr>
            </a:lvl4pPr>
            <a:lvl5pPr marL="2057400" indent="-228600" eaLnBrk="0" hangingPunct="0">
              <a:defRPr>
                <a:latin typeface="Arial" charset="0"/>
                <a:ea typeface="ＭＳ Ｐゴシック" charset="-128"/>
              </a:defRPr>
            </a:lvl5pPr>
            <a:lvl6pPr marL="2514600" indent="-228600" eaLnBrk="0" fontAlgn="base" hangingPunct="0">
              <a:spcBef>
                <a:spcPct val="0"/>
              </a:spcBef>
              <a:spcAft>
                <a:spcPct val="0"/>
              </a:spcAft>
              <a:defRPr>
                <a:latin typeface="Arial" charset="0"/>
                <a:ea typeface="ＭＳ Ｐゴシック" charset="-128"/>
              </a:defRPr>
            </a:lvl6pPr>
            <a:lvl7pPr marL="2971800" indent="-228600" eaLnBrk="0" fontAlgn="base" hangingPunct="0">
              <a:spcBef>
                <a:spcPct val="0"/>
              </a:spcBef>
              <a:spcAft>
                <a:spcPct val="0"/>
              </a:spcAft>
              <a:defRPr>
                <a:latin typeface="Arial" charset="0"/>
                <a:ea typeface="ＭＳ Ｐゴシック" charset="-128"/>
              </a:defRPr>
            </a:lvl7pPr>
            <a:lvl8pPr marL="3429000" indent="-228600" eaLnBrk="0" fontAlgn="base" hangingPunct="0">
              <a:spcBef>
                <a:spcPct val="0"/>
              </a:spcBef>
              <a:spcAft>
                <a:spcPct val="0"/>
              </a:spcAft>
              <a:defRPr>
                <a:latin typeface="Arial" charset="0"/>
                <a:ea typeface="ＭＳ Ｐゴシック" charset="-128"/>
              </a:defRPr>
            </a:lvl8pPr>
            <a:lvl9pPr marL="3886200" indent="-228600" eaLnBrk="0" fontAlgn="base" hangingPunct="0">
              <a:spcBef>
                <a:spcPct val="0"/>
              </a:spcBef>
              <a:spcAft>
                <a:spcPct val="0"/>
              </a:spcAft>
              <a:defRPr>
                <a:latin typeface="Arial" charset="0"/>
                <a:ea typeface="ＭＳ Ｐゴシック" charset="-128"/>
              </a:defRPr>
            </a:lvl9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en-US" altLang="ja-JP" sz="24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j-cs"/>
              </a:rPr>
              <a:t>(</a:t>
            </a:r>
            <a:r>
              <a:rPr kumimoji="1" lang="ja-JP" altLang="en-US" sz="24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j-cs"/>
              </a:rPr>
              <a:t>参考</a:t>
            </a:r>
            <a:r>
              <a:rPr kumimoji="1" lang="en-US" altLang="ja-JP" sz="24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j-cs"/>
              </a:rPr>
              <a:t>)</a:t>
            </a:r>
            <a:r>
              <a:rPr kumimoji="1" lang="ja-JP" altLang="en-US" sz="24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j-cs"/>
              </a:rPr>
              <a:t>在宅ターミナルケアに対する診療報酬上の評価の概要</a:t>
            </a:r>
          </a:p>
        </p:txBody>
      </p:sp>
      <p:graphicFrame>
        <p:nvGraphicFramePr>
          <p:cNvPr id="3" name="表 2">
            <a:extLst>
              <a:ext uri="{FF2B5EF4-FFF2-40B4-BE49-F238E27FC236}">
                <a16:creationId xmlns:a16="http://schemas.microsoft.com/office/drawing/2014/main" id="{8E2462B6-2138-39FF-5BEF-4B6E3C664D5B}"/>
              </a:ext>
            </a:extLst>
          </p:cNvPr>
          <p:cNvGraphicFramePr>
            <a:graphicFrameLocks noGrp="1"/>
          </p:cNvGraphicFramePr>
          <p:nvPr/>
        </p:nvGraphicFramePr>
        <p:xfrm>
          <a:off x="230087" y="856326"/>
          <a:ext cx="9445826" cy="1341120"/>
        </p:xfrm>
        <a:graphic>
          <a:graphicData uri="http://schemas.openxmlformats.org/drawingml/2006/table">
            <a:tbl>
              <a:tblPr firstRow="1" bandRow="1">
                <a:tableStyleId>{E8B1032C-EA38-4F05-BA0D-38AFFFC7BED3}</a:tableStyleId>
              </a:tblPr>
              <a:tblGrid>
                <a:gridCol w="3016966">
                  <a:extLst>
                    <a:ext uri="{9D8B030D-6E8A-4147-A177-3AD203B41FA5}">
                      <a16:colId xmlns:a16="http://schemas.microsoft.com/office/drawing/2014/main" val="20000"/>
                    </a:ext>
                  </a:extLst>
                </a:gridCol>
                <a:gridCol w="2677886">
                  <a:extLst>
                    <a:ext uri="{9D8B030D-6E8A-4147-A177-3AD203B41FA5}">
                      <a16:colId xmlns:a16="http://schemas.microsoft.com/office/drawing/2014/main" val="20001"/>
                    </a:ext>
                  </a:extLst>
                </a:gridCol>
                <a:gridCol w="3750974">
                  <a:extLst>
                    <a:ext uri="{9D8B030D-6E8A-4147-A177-3AD203B41FA5}">
                      <a16:colId xmlns:a16="http://schemas.microsoft.com/office/drawing/2014/main" val="20002"/>
                    </a:ext>
                  </a:extLst>
                </a:gridCol>
              </a:tblGrid>
              <a:tr h="233130">
                <a:tc gridSpan="2">
                  <a:txBody>
                    <a:bodyPr/>
                    <a:lstStyle/>
                    <a:p>
                      <a:pPr algn="ctr"/>
                      <a:r>
                        <a:rPr kumimoji="1" lang="ja-JP" altLang="en-US" sz="1400" b="1">
                          <a:solidFill>
                            <a:schemeClr val="tx1"/>
                          </a:solidFill>
                          <a:latin typeface="メイリオ" panose="020B0604030504040204" pitchFamily="50" charset="-128"/>
                          <a:ea typeface="メイリオ" panose="020B0604030504040204" pitchFamily="50" charset="-128"/>
                        </a:rPr>
                        <a:t>往診料</a:t>
                      </a:r>
                    </a:p>
                  </a:txBody>
                  <a:tcPr marL="99060" marR="9906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accent3">
                        <a:lumMod val="20000"/>
                        <a:lumOff val="80000"/>
                      </a:schemeClr>
                    </a:solidFill>
                  </a:tcPr>
                </a:tc>
                <a:tc hMerge="1">
                  <a:txBody>
                    <a:bodyPr/>
                    <a:lstStyle/>
                    <a:p>
                      <a:pPr algn="ctr"/>
                      <a:endParaRPr kumimoji="1" lang="ja-JP" altLang="en-US" sz="1400" b="0">
                        <a:solidFill>
                          <a:schemeClr val="tx1"/>
                        </a:solidFill>
                        <a:latin typeface="メイリオ" panose="020B0604030504040204" pitchFamily="50" charset="-128"/>
                        <a:ea typeface="メイリオ" panose="020B0604030504040204" pitchFamily="50" charset="-128"/>
                      </a:endParaRPr>
                    </a:p>
                  </a:txBody>
                  <a:tcPr marL="99060" marR="9906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600" b="0">
                          <a:solidFill>
                            <a:schemeClr val="tx1"/>
                          </a:solidFill>
                          <a:latin typeface="メイリオ" panose="020B0604030504040204" pitchFamily="50" charset="-128"/>
                          <a:ea typeface="メイリオ" panose="020B0604030504040204" pitchFamily="50" charset="-128"/>
                        </a:rPr>
                        <a:t>720</a:t>
                      </a:r>
                      <a:r>
                        <a:rPr kumimoji="1" lang="ja-JP" altLang="en-US" sz="1600" b="0">
                          <a:solidFill>
                            <a:schemeClr val="tx1"/>
                          </a:solidFill>
                          <a:latin typeface="メイリオ" panose="020B0604030504040204" pitchFamily="50" charset="-128"/>
                          <a:ea typeface="メイリオ" panose="020B0604030504040204" pitchFamily="50" charset="-128"/>
                        </a:rPr>
                        <a:t>点</a:t>
                      </a:r>
                    </a:p>
                  </a:txBody>
                  <a:tcPr marL="99060" marR="9906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050162865"/>
                  </a:ext>
                </a:extLst>
              </a:tr>
              <a:tr h="233130">
                <a:tc rowSpan="2">
                  <a:txBody>
                    <a:bodyPr/>
                    <a:lstStyle/>
                    <a:p>
                      <a:pPr algn="ctr"/>
                      <a:r>
                        <a:rPr kumimoji="1" lang="ja-JP" altLang="en-US" sz="1400" b="1">
                          <a:solidFill>
                            <a:schemeClr val="tx1"/>
                          </a:solidFill>
                          <a:latin typeface="メイリオ" panose="020B0604030504040204" pitchFamily="50" charset="-128"/>
                          <a:ea typeface="メイリオ" panose="020B0604030504040204" pitchFamily="50" charset="-128"/>
                        </a:rPr>
                        <a:t>在宅患者訪問診療料（</a:t>
                      </a:r>
                      <a:r>
                        <a:rPr kumimoji="1" lang="en-US" altLang="ja-JP" sz="1400" b="1">
                          <a:solidFill>
                            <a:schemeClr val="tx1"/>
                          </a:solidFill>
                          <a:latin typeface="メイリオ" panose="020B0604030504040204" pitchFamily="50" charset="-128"/>
                          <a:ea typeface="メイリオ" panose="020B0604030504040204" pitchFamily="50" charset="-128"/>
                        </a:rPr>
                        <a:t>Ⅰ</a:t>
                      </a:r>
                      <a:r>
                        <a:rPr kumimoji="1" lang="ja-JP" altLang="en-US" sz="1400" b="1">
                          <a:solidFill>
                            <a:schemeClr val="tx1"/>
                          </a:solidFill>
                          <a:latin typeface="メイリオ" panose="020B0604030504040204" pitchFamily="50" charset="-128"/>
                          <a:ea typeface="メイリオ" panose="020B0604030504040204" pitchFamily="50" charset="-128"/>
                        </a:rPr>
                        <a:t>）の１</a:t>
                      </a:r>
                      <a:endParaRPr kumimoji="1" lang="en-US" altLang="ja-JP" sz="1400" b="1">
                        <a:solidFill>
                          <a:schemeClr val="tx1"/>
                        </a:solidFill>
                        <a:latin typeface="メイリオ" panose="020B0604030504040204" pitchFamily="50" charset="-128"/>
                        <a:ea typeface="メイリオ" panose="020B0604030504040204" pitchFamily="50" charset="-128"/>
                      </a:endParaRPr>
                    </a:p>
                    <a:p>
                      <a:pPr algn="ctr"/>
                      <a:r>
                        <a:rPr kumimoji="1" lang="ja-JP" altLang="en-US" sz="1400" b="1">
                          <a:solidFill>
                            <a:schemeClr val="tx1"/>
                          </a:solidFill>
                          <a:latin typeface="メイリオ" panose="020B0604030504040204" pitchFamily="50" charset="-128"/>
                          <a:ea typeface="メイリオ" panose="020B0604030504040204" pitchFamily="50" charset="-128"/>
                        </a:rPr>
                        <a:t>（１日につき）</a:t>
                      </a:r>
                    </a:p>
                  </a:txBody>
                  <a:tcPr marL="99060" marR="9906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accent3">
                        <a:lumMod val="20000"/>
                        <a:lumOff val="80000"/>
                      </a:schemeClr>
                    </a:solidFill>
                  </a:tcPr>
                </a:tc>
                <a:tc>
                  <a:txBody>
                    <a:bodyPr/>
                    <a:lstStyle/>
                    <a:p>
                      <a:pPr algn="ctr"/>
                      <a:r>
                        <a:rPr kumimoji="1" lang="ja-JP" altLang="en-US" sz="1400" b="0">
                          <a:solidFill>
                            <a:schemeClr val="tx1"/>
                          </a:solidFill>
                          <a:latin typeface="メイリオ" panose="020B0604030504040204" pitchFamily="50" charset="-128"/>
                          <a:ea typeface="メイリオ" panose="020B0604030504040204" pitchFamily="50" charset="-128"/>
                        </a:rPr>
                        <a:t>同一建物居住者以外の場合</a:t>
                      </a:r>
                    </a:p>
                  </a:txBody>
                  <a:tcPr marL="99060" marR="9906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bg1">
                        <a:alpha val="2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600" b="0">
                          <a:solidFill>
                            <a:schemeClr val="tx1"/>
                          </a:solidFill>
                          <a:latin typeface="メイリオ" panose="020B0604030504040204" pitchFamily="50" charset="-128"/>
                          <a:ea typeface="メイリオ" panose="020B0604030504040204" pitchFamily="50" charset="-128"/>
                        </a:rPr>
                        <a:t>888</a:t>
                      </a:r>
                      <a:r>
                        <a:rPr kumimoji="1" lang="ja-JP" altLang="en-US" sz="1600" b="0">
                          <a:solidFill>
                            <a:schemeClr val="tx1"/>
                          </a:solidFill>
                          <a:latin typeface="メイリオ" panose="020B0604030504040204" pitchFamily="50" charset="-128"/>
                          <a:ea typeface="メイリオ" panose="020B0604030504040204" pitchFamily="50" charset="-128"/>
                        </a:rPr>
                        <a:t>点</a:t>
                      </a:r>
                    </a:p>
                  </a:txBody>
                  <a:tcPr marL="99060" marR="9906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bg1">
                        <a:alpha val="20000"/>
                      </a:schemeClr>
                    </a:solidFill>
                  </a:tcPr>
                </a:tc>
                <a:extLst>
                  <a:ext uri="{0D108BD9-81ED-4DB2-BD59-A6C34878D82A}">
                    <a16:rowId xmlns:a16="http://schemas.microsoft.com/office/drawing/2014/main" val="10000"/>
                  </a:ext>
                </a:extLst>
              </a:tr>
              <a:tr h="233130">
                <a:tc vMerge="1">
                  <a:txBody>
                    <a:bodyPr/>
                    <a:lstStyle/>
                    <a:p>
                      <a:endParaRPr kumimoji="1" lang="ja-JP" altLang="en-US"/>
                    </a:p>
                  </a:txBody>
                  <a:tcPr/>
                </a:tc>
                <a:tc>
                  <a:txBody>
                    <a:bodyPr/>
                    <a:lstStyle/>
                    <a:p>
                      <a:pPr algn="ctr"/>
                      <a:r>
                        <a:rPr kumimoji="1" lang="ja-JP" altLang="en-US" sz="1400" b="0">
                          <a:solidFill>
                            <a:schemeClr val="tx1"/>
                          </a:solidFill>
                          <a:latin typeface="メイリオ" panose="020B0604030504040204" pitchFamily="50" charset="-128"/>
                          <a:ea typeface="メイリオ" panose="020B0604030504040204" pitchFamily="50" charset="-128"/>
                        </a:rPr>
                        <a:t>同一建物居住者の場合</a:t>
                      </a:r>
                    </a:p>
                  </a:txBody>
                  <a:tcPr marL="99060" marR="9906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600" b="0">
                          <a:solidFill>
                            <a:schemeClr val="tx1"/>
                          </a:solidFill>
                          <a:latin typeface="メイリオ" panose="020B0604030504040204" pitchFamily="50" charset="-128"/>
                          <a:ea typeface="メイリオ" panose="020B0604030504040204" pitchFamily="50" charset="-128"/>
                        </a:rPr>
                        <a:t>213</a:t>
                      </a:r>
                      <a:r>
                        <a:rPr kumimoji="1" lang="ja-JP" altLang="en-US" sz="1600" b="0">
                          <a:solidFill>
                            <a:schemeClr val="tx1"/>
                          </a:solidFill>
                          <a:latin typeface="メイリオ" panose="020B0604030504040204" pitchFamily="50" charset="-128"/>
                          <a:ea typeface="メイリオ" panose="020B0604030504040204" pitchFamily="50" charset="-128"/>
                        </a:rPr>
                        <a:t>点</a:t>
                      </a:r>
                    </a:p>
                  </a:txBody>
                  <a:tcPr marL="99060" marR="9906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noFill/>
                  </a:tcPr>
                </a:tc>
                <a:extLst>
                  <a:ext uri="{0D108BD9-81ED-4DB2-BD59-A6C34878D82A}">
                    <a16:rowId xmlns:a16="http://schemas.microsoft.com/office/drawing/2014/main" val="10001"/>
                  </a:ext>
                </a:extLst>
              </a:tr>
              <a:tr h="308705">
                <a:tc gridSpan="2">
                  <a:txBody>
                    <a:bodyPr/>
                    <a:lstStyle/>
                    <a:p>
                      <a:pPr algn="ctr"/>
                      <a:r>
                        <a:rPr kumimoji="1" lang="ja-JP" altLang="en-US" sz="1400" b="1">
                          <a:solidFill>
                            <a:schemeClr val="tx1"/>
                          </a:solidFill>
                          <a:latin typeface="メイリオ" panose="020B0604030504040204" pitchFamily="50" charset="-128"/>
                          <a:ea typeface="メイリオ" panose="020B0604030504040204" pitchFamily="50" charset="-128"/>
                        </a:rPr>
                        <a:t>在宅患者訪問診療料（</a:t>
                      </a:r>
                      <a:r>
                        <a:rPr kumimoji="1" lang="en-US" altLang="ja-JP" sz="1400" b="1">
                          <a:solidFill>
                            <a:schemeClr val="tx1"/>
                          </a:solidFill>
                          <a:latin typeface="メイリオ" panose="020B0604030504040204" pitchFamily="50" charset="-128"/>
                          <a:ea typeface="メイリオ" panose="020B0604030504040204" pitchFamily="50" charset="-128"/>
                        </a:rPr>
                        <a:t>Ⅱ</a:t>
                      </a:r>
                      <a:r>
                        <a:rPr kumimoji="1" lang="ja-JP" altLang="en-US" sz="1400" b="1">
                          <a:solidFill>
                            <a:schemeClr val="tx1"/>
                          </a:solidFill>
                          <a:latin typeface="メイリオ" panose="020B0604030504040204" pitchFamily="50" charset="-128"/>
                          <a:ea typeface="メイリオ" panose="020B0604030504040204" pitchFamily="50" charset="-128"/>
                        </a:rPr>
                        <a:t>）のイ（１日につき）</a:t>
                      </a:r>
                    </a:p>
                  </a:txBody>
                  <a:tcPr marL="99060" marR="9906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accent3">
                        <a:lumMod val="20000"/>
                        <a:lumOff val="80000"/>
                      </a:schemeClr>
                    </a:solidFill>
                  </a:tcPr>
                </a:tc>
                <a:tc hMerge="1">
                  <a:txBody>
                    <a:bodyPr/>
                    <a:lstStyle/>
                    <a:p>
                      <a:pPr algn="ctr"/>
                      <a:endParaRPr kumimoji="1" lang="ja-JP" altLang="en-US" sz="1400" b="0">
                        <a:solidFill>
                          <a:schemeClr val="tx1"/>
                        </a:solidFill>
                        <a:latin typeface="メイリオ" panose="020B0604030504040204" pitchFamily="50" charset="-128"/>
                        <a:ea typeface="メイリオ" panose="020B0604030504040204" pitchFamily="50" charset="-128"/>
                      </a:endParaRPr>
                    </a:p>
                  </a:txBody>
                  <a:tcPr marL="99060" marR="9906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600" b="0" dirty="0">
                          <a:solidFill>
                            <a:schemeClr val="tx1"/>
                          </a:solidFill>
                          <a:latin typeface="メイリオ" panose="020B0604030504040204" pitchFamily="50" charset="-128"/>
                          <a:ea typeface="メイリオ" panose="020B0604030504040204" pitchFamily="50" charset="-128"/>
                        </a:rPr>
                        <a:t>150</a:t>
                      </a:r>
                      <a:r>
                        <a:rPr kumimoji="1" lang="ja-JP" altLang="en-US" sz="1600" b="0" dirty="0">
                          <a:solidFill>
                            <a:schemeClr val="tx1"/>
                          </a:solidFill>
                          <a:latin typeface="メイリオ" panose="020B0604030504040204" pitchFamily="50" charset="-128"/>
                          <a:ea typeface="メイリオ" panose="020B0604030504040204" pitchFamily="50" charset="-128"/>
                        </a:rPr>
                        <a:t>点</a:t>
                      </a:r>
                    </a:p>
                  </a:txBody>
                  <a:tcPr marL="99060" marR="99060"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noFill/>
                  </a:tcPr>
                </a:tc>
                <a:extLst>
                  <a:ext uri="{0D108BD9-81ED-4DB2-BD59-A6C34878D82A}">
                    <a16:rowId xmlns:a16="http://schemas.microsoft.com/office/drawing/2014/main" val="2013269052"/>
                  </a:ext>
                </a:extLst>
              </a:tr>
            </a:tbl>
          </a:graphicData>
        </a:graphic>
      </p:graphicFrame>
      <p:sp>
        <p:nvSpPr>
          <p:cNvPr id="5" name="テキスト ボックス 4">
            <a:extLst>
              <a:ext uri="{FF2B5EF4-FFF2-40B4-BE49-F238E27FC236}">
                <a16:creationId xmlns:a16="http://schemas.microsoft.com/office/drawing/2014/main" id="{71D53AD9-70F1-DE35-963A-74773DA8FDF6}"/>
              </a:ext>
            </a:extLst>
          </p:cNvPr>
          <p:cNvSpPr txBox="1"/>
          <p:nvPr/>
        </p:nvSpPr>
        <p:spPr>
          <a:xfrm>
            <a:off x="168269" y="6320525"/>
            <a:ext cx="5108470" cy="483466"/>
          </a:xfrm>
          <a:prstGeom prst="rect">
            <a:avLst/>
          </a:prstGeom>
          <a:noFill/>
          <a:ln>
            <a:solidFill>
              <a:schemeClr val="tx1"/>
            </a:solidFill>
          </a:ln>
        </p:spPr>
        <p:txBody>
          <a:bodyPr wrap="square" rtlCol="0">
            <a:spAutoFit/>
          </a:bodyPr>
          <a:lstStyle/>
          <a:p>
            <a:pPr marL="0" marR="0" lvl="0" indent="0" algn="l" defTabSz="914400" rtl="0" eaLnBrk="1" fontAlgn="auto" latinLnBrk="0" hangingPunct="1">
              <a:lnSpc>
                <a:spcPts val="1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■その他の加算■</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○乳幼児加算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○診療時間に応じた加算　診療時間が</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時間超の場合に</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分を加算</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6" name="表 5">
            <a:extLst>
              <a:ext uri="{FF2B5EF4-FFF2-40B4-BE49-F238E27FC236}">
                <a16:creationId xmlns:a16="http://schemas.microsoft.com/office/drawing/2014/main" id="{C0AE2D0E-F51D-0C72-35CA-DE5FE298F716}"/>
              </a:ext>
            </a:extLst>
          </p:cNvPr>
          <p:cNvGraphicFramePr>
            <a:graphicFrameLocks noGrp="1"/>
          </p:cNvGraphicFramePr>
          <p:nvPr/>
        </p:nvGraphicFramePr>
        <p:xfrm>
          <a:off x="233476" y="2317209"/>
          <a:ext cx="9439048" cy="2987040"/>
        </p:xfrm>
        <a:graphic>
          <a:graphicData uri="http://schemas.openxmlformats.org/drawingml/2006/table">
            <a:tbl>
              <a:tblPr firstRow="1" bandRow="1">
                <a:tableStyleId>{BC89EF96-8CEA-46FF-86C4-4CE0E7609802}</a:tableStyleId>
              </a:tblPr>
              <a:tblGrid>
                <a:gridCol w="390043">
                  <a:extLst>
                    <a:ext uri="{9D8B030D-6E8A-4147-A177-3AD203B41FA5}">
                      <a16:colId xmlns:a16="http://schemas.microsoft.com/office/drawing/2014/main" val="20000"/>
                    </a:ext>
                  </a:extLst>
                </a:gridCol>
                <a:gridCol w="2106234">
                  <a:extLst>
                    <a:ext uri="{9D8B030D-6E8A-4147-A177-3AD203B41FA5}">
                      <a16:colId xmlns:a16="http://schemas.microsoft.com/office/drawing/2014/main" val="20001"/>
                    </a:ext>
                  </a:extLst>
                </a:gridCol>
                <a:gridCol w="1677186">
                  <a:extLst>
                    <a:ext uri="{9D8B030D-6E8A-4147-A177-3AD203B41FA5}">
                      <a16:colId xmlns:a16="http://schemas.microsoft.com/office/drawing/2014/main" val="20002"/>
                    </a:ext>
                  </a:extLst>
                </a:gridCol>
                <a:gridCol w="1755195">
                  <a:extLst>
                    <a:ext uri="{9D8B030D-6E8A-4147-A177-3AD203B41FA5}">
                      <a16:colId xmlns:a16="http://schemas.microsoft.com/office/drawing/2014/main" val="20003"/>
                    </a:ext>
                  </a:extLst>
                </a:gridCol>
                <a:gridCol w="1755195">
                  <a:extLst>
                    <a:ext uri="{9D8B030D-6E8A-4147-A177-3AD203B41FA5}">
                      <a16:colId xmlns:a16="http://schemas.microsoft.com/office/drawing/2014/main" val="20004"/>
                    </a:ext>
                  </a:extLst>
                </a:gridCol>
                <a:gridCol w="1755195">
                  <a:extLst>
                    <a:ext uri="{9D8B030D-6E8A-4147-A177-3AD203B41FA5}">
                      <a16:colId xmlns:a16="http://schemas.microsoft.com/office/drawing/2014/main" val="20005"/>
                    </a:ext>
                  </a:extLst>
                </a:gridCol>
              </a:tblGrid>
              <a:tr h="251775">
                <a:tc rowSpan="3" gridSpan="2">
                  <a:txBody>
                    <a:bodyPr/>
                    <a:lstStyle/>
                    <a:p>
                      <a:r>
                        <a:rPr kumimoji="1" lang="ja-JP" altLang="en-US" sz="1400" b="1">
                          <a:latin typeface="メイリオ" panose="020B0604030504040204" pitchFamily="50" charset="-128"/>
                          <a:ea typeface="メイリオ" panose="020B0604030504040204" pitchFamily="50" charset="-128"/>
                        </a:rPr>
                        <a:t>在宅ターミナルケア加算</a:t>
                      </a:r>
                      <a:endParaRPr kumimoji="1" lang="en-US" altLang="ja-JP" sz="1400" b="1">
                        <a:latin typeface="メイリオ" panose="020B0604030504040204" pitchFamily="50" charset="-128"/>
                        <a:ea typeface="メイリオ" panose="020B0604030504040204" pitchFamily="50" charset="-128"/>
                      </a:endParaRPr>
                    </a:p>
                    <a:p>
                      <a:endParaRPr kumimoji="1" lang="en-US" altLang="ja-JP" sz="1400" b="1">
                        <a:latin typeface="メイリオ" panose="020B0604030504040204" pitchFamily="50" charset="-128"/>
                        <a:ea typeface="メイリオ" panose="020B0604030504040204" pitchFamily="50" charset="-128"/>
                      </a:endParaRPr>
                    </a:p>
                    <a:p>
                      <a:r>
                        <a:rPr kumimoji="1" lang="ja-JP" altLang="en-US" sz="1200" b="0">
                          <a:latin typeface="メイリオ" panose="020B0604030504040204" pitchFamily="50" charset="-128"/>
                          <a:ea typeface="メイリオ" panose="020B0604030504040204" pitchFamily="50" charset="-128"/>
                        </a:rPr>
                        <a:t>在宅で死亡した患者に死亡日から２週間以内に２回以上の往診、訪問診療又は</a:t>
                      </a:r>
                      <a:r>
                        <a:rPr kumimoji="1" lang="ja-JP" altLang="en-US" sz="1200" b="1" u="sng">
                          <a:solidFill>
                            <a:srgbClr val="0070C0"/>
                          </a:solidFill>
                          <a:latin typeface="メイリオ" panose="020B0604030504040204" pitchFamily="50" charset="-128"/>
                          <a:ea typeface="メイリオ" panose="020B0604030504040204" pitchFamily="50" charset="-128"/>
                        </a:rPr>
                        <a:t>退院時共同指導</a:t>
                      </a:r>
                      <a:r>
                        <a:rPr kumimoji="1" lang="ja-JP" altLang="en-US" sz="1200" b="0">
                          <a:latin typeface="メイリオ" panose="020B0604030504040204" pitchFamily="50" charset="-128"/>
                          <a:ea typeface="メイリオ" panose="020B0604030504040204" pitchFamily="50" charset="-128"/>
                        </a:rPr>
                        <a:t>を実施した場合に算定</a:t>
                      </a:r>
                    </a:p>
                  </a:txBody>
                  <a:tcPr marL="99060" marR="99060" anchor="ctr">
                    <a:lnR w="28575" cap="flat" cmpd="sng" algn="ctr">
                      <a:solidFill>
                        <a:schemeClr val="tx2"/>
                      </a:solidFill>
                      <a:prstDash val="solid"/>
                      <a:round/>
                      <a:headEnd type="none" w="med" len="med"/>
                      <a:tailEnd type="none" w="med" len="med"/>
                    </a:lnR>
                    <a:lnB w="28575" cap="flat" cmpd="sng" algn="ctr">
                      <a:solidFill>
                        <a:schemeClr val="tx2"/>
                      </a:solidFill>
                      <a:prstDash val="solid"/>
                      <a:round/>
                      <a:headEnd type="none" w="med" len="med"/>
                      <a:tailEnd type="none" w="med" len="med"/>
                    </a:lnB>
                    <a:solidFill>
                      <a:schemeClr val="accent3">
                        <a:lumMod val="20000"/>
                        <a:lumOff val="80000"/>
                      </a:schemeClr>
                    </a:solidFill>
                  </a:tcPr>
                </a:tc>
                <a:tc rowSpan="3" hMerge="1">
                  <a:txBody>
                    <a:bodyPr/>
                    <a:lstStyle/>
                    <a:p>
                      <a:endParaRPr kumimoji="1" lang="ja-JP" altLang="en-US"/>
                    </a:p>
                  </a:txBody>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a:latin typeface="メイリオ" panose="020B0604030504040204" pitchFamily="50" charset="-128"/>
                          <a:ea typeface="メイリオ" panose="020B0604030504040204" pitchFamily="50" charset="-128"/>
                        </a:rPr>
                        <a:t>機能強化型在支診・在支病</a:t>
                      </a:r>
                    </a:p>
                  </a:txBody>
                  <a:tcPr marL="99060" marR="990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B w="12700" cap="flat" cmpd="sng" algn="ctr">
                      <a:solidFill>
                        <a:schemeClr val="accent1"/>
                      </a:solidFill>
                      <a:prstDash val="solid"/>
                      <a:round/>
                      <a:headEnd type="none" w="med" len="med"/>
                      <a:tailEnd type="none" w="med" len="med"/>
                    </a:lnB>
                    <a:noFill/>
                  </a:tcPr>
                </a:tc>
                <a:tc hMerge="1">
                  <a:txBody>
                    <a:bodyPr/>
                    <a:lstStyle/>
                    <a:p>
                      <a:endParaRPr kumimoji="1" lang="ja-JP" altLang="en-US" sz="1400"/>
                    </a:p>
                  </a:txBody>
                  <a:tcPr/>
                </a:tc>
                <a:tc rowSpan="2">
                  <a:txBody>
                    <a:bodyPr/>
                    <a:lstStyle/>
                    <a:p>
                      <a:pPr algn="ctr"/>
                      <a:r>
                        <a:rPr kumimoji="1" lang="ja-JP" altLang="en-US" sz="1400" b="1">
                          <a:latin typeface="メイリオ" panose="020B0604030504040204" pitchFamily="50" charset="-128"/>
                          <a:ea typeface="メイリオ" panose="020B0604030504040204" pitchFamily="50" charset="-128"/>
                        </a:rPr>
                        <a:t>機能強化型以外の</a:t>
                      </a:r>
                      <a:endParaRPr kumimoji="1" lang="en-US" altLang="ja-JP" sz="1400" b="1">
                        <a:latin typeface="メイリオ" panose="020B0604030504040204" pitchFamily="50" charset="-128"/>
                        <a:ea typeface="メイリオ" panose="020B0604030504040204" pitchFamily="50" charset="-128"/>
                      </a:endParaRPr>
                    </a:p>
                    <a:p>
                      <a:pPr algn="ctr"/>
                      <a:r>
                        <a:rPr kumimoji="1" lang="ja-JP" altLang="en-US" sz="1400" b="1">
                          <a:latin typeface="メイリオ" panose="020B0604030504040204" pitchFamily="50" charset="-128"/>
                          <a:ea typeface="メイリオ" panose="020B0604030504040204" pitchFamily="50" charset="-128"/>
                        </a:rPr>
                        <a:t>在支診・在支病</a:t>
                      </a:r>
                    </a:p>
                  </a:txBody>
                  <a:tcPr marL="99060" marR="990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B w="12700" cap="flat" cmpd="sng" algn="ctr">
                      <a:solidFill>
                        <a:schemeClr val="accent1"/>
                      </a:solidFill>
                      <a:prstDash val="solid"/>
                      <a:round/>
                      <a:headEnd type="none" w="med" len="med"/>
                      <a:tailEnd type="none" w="med" len="med"/>
                    </a:lnB>
                    <a:noFill/>
                  </a:tcPr>
                </a:tc>
                <a:tc rowSpan="2">
                  <a:txBody>
                    <a:bodyPr/>
                    <a:lstStyle/>
                    <a:p>
                      <a:pPr algn="ctr"/>
                      <a:r>
                        <a:rPr kumimoji="1" lang="ja-JP" altLang="en-US" sz="1400" b="1">
                          <a:latin typeface="メイリオ" panose="020B0604030504040204" pitchFamily="50" charset="-128"/>
                          <a:ea typeface="メイリオ" panose="020B0604030504040204" pitchFamily="50" charset="-128"/>
                        </a:rPr>
                        <a:t>その他の</a:t>
                      </a:r>
                      <a:endParaRPr kumimoji="1" lang="en-US" altLang="ja-JP" sz="1400" b="1">
                        <a:latin typeface="メイリオ" panose="020B0604030504040204" pitchFamily="50" charset="-128"/>
                        <a:ea typeface="メイリオ" panose="020B0604030504040204" pitchFamily="50" charset="-128"/>
                      </a:endParaRPr>
                    </a:p>
                    <a:p>
                      <a:pPr algn="ctr"/>
                      <a:r>
                        <a:rPr kumimoji="1" lang="ja-JP" altLang="en-US" sz="1400" b="1">
                          <a:latin typeface="メイリオ" panose="020B0604030504040204" pitchFamily="50" charset="-128"/>
                          <a:ea typeface="メイリオ" panose="020B0604030504040204" pitchFamily="50" charset="-128"/>
                        </a:rPr>
                        <a:t>医療機関</a:t>
                      </a:r>
                    </a:p>
                  </a:txBody>
                  <a:tcPr marL="99060" marR="99060" anchor="ctr">
                    <a:lnL w="28575" cap="flat" cmpd="sng" algn="ctr">
                      <a:solidFill>
                        <a:schemeClr val="tx2"/>
                      </a:solidFill>
                      <a:prstDash val="solid"/>
                      <a:round/>
                      <a:headEnd type="none" w="med" len="med"/>
                      <a:tailEnd type="none" w="med" len="med"/>
                    </a:lnL>
                    <a:lnB w="12700" cap="flat" cmpd="sng" algn="ctr">
                      <a:solidFill>
                        <a:schemeClr val="accent1"/>
                      </a:solidFill>
                      <a:prstDash val="solid"/>
                      <a:round/>
                      <a:headEnd type="none" w="med" len="med"/>
                      <a:tailEnd type="none" w="med" len="med"/>
                    </a:lnB>
                    <a:noFill/>
                  </a:tcPr>
                </a:tc>
                <a:extLst>
                  <a:ext uri="{0D108BD9-81ED-4DB2-BD59-A6C34878D82A}">
                    <a16:rowId xmlns:a16="http://schemas.microsoft.com/office/drawing/2014/main" val="10000"/>
                  </a:ext>
                </a:extLst>
              </a:tr>
              <a:tr h="251775">
                <a:tc gridSpan="2" vMerge="1">
                  <a:txBody>
                    <a:bodyPr/>
                    <a:lstStyle/>
                    <a:p>
                      <a:endParaRPr kumimoji="1" lang="ja-JP" altLang="en-US" sz="1400"/>
                    </a:p>
                  </a:txBody>
                  <a:tcPr>
                    <a:noFill/>
                  </a:tcPr>
                </a:tc>
                <a:tc hMerge="1" vMerge="1">
                  <a:txBody>
                    <a:bodyPr/>
                    <a:lstStyle/>
                    <a:p>
                      <a:endParaRPr kumimoji="1" lang="ja-JP" altLang="en-US"/>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a:latin typeface="メイリオ" panose="020B0604030504040204" pitchFamily="50" charset="-128"/>
                          <a:ea typeface="メイリオ" panose="020B0604030504040204" pitchFamily="50" charset="-128"/>
                        </a:rPr>
                        <a:t>有床診・在支病</a:t>
                      </a:r>
                    </a:p>
                  </a:txBody>
                  <a:tcPr marL="99060" marR="99060" anchor="ctr">
                    <a:lnL w="28575" cap="flat" cmpd="sng" algn="ctr">
                      <a:solidFill>
                        <a:schemeClr val="tx2"/>
                      </a:solidFill>
                      <a:prstDash val="solid"/>
                      <a:round/>
                      <a:headEnd type="none" w="med" len="med"/>
                      <a:tailEnd type="none" w="med" len="med"/>
                    </a:lnL>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noFill/>
                  </a:tcPr>
                </a:tc>
                <a:tc>
                  <a:txBody>
                    <a:bodyPr/>
                    <a:lstStyle/>
                    <a:p>
                      <a:pPr algn="ctr"/>
                      <a:r>
                        <a:rPr kumimoji="1" lang="ja-JP" altLang="en-US" sz="1400" b="1">
                          <a:latin typeface="メイリオ" panose="020B0604030504040204" pitchFamily="50" charset="-128"/>
                          <a:ea typeface="メイリオ" panose="020B0604030504040204" pitchFamily="50" charset="-128"/>
                        </a:rPr>
                        <a:t>無床診</a:t>
                      </a:r>
                    </a:p>
                  </a:txBody>
                  <a:tcPr marL="99060" marR="99060" anchor="ctr">
                    <a:lnR w="28575" cap="flat" cmpd="sng" algn="ctr">
                      <a:solidFill>
                        <a:schemeClr val="tx2"/>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noFill/>
                  </a:tcPr>
                </a:tc>
                <a:tc vMerge="1">
                  <a:txBody>
                    <a:bodyPr/>
                    <a:lstStyle/>
                    <a:p>
                      <a:endParaRPr kumimoji="1" lang="ja-JP" altLang="en-US" sz="1400"/>
                    </a:p>
                  </a:txBody>
                  <a:tcPr>
                    <a:noFill/>
                  </a:tcPr>
                </a:tc>
                <a:tc vMerge="1">
                  <a:txBody>
                    <a:bodyPr/>
                    <a:lstStyle/>
                    <a:p>
                      <a:endParaRPr kumimoji="1" lang="ja-JP" altLang="en-US" sz="1400"/>
                    </a:p>
                  </a:txBody>
                  <a:tcPr>
                    <a:noFill/>
                  </a:tcPr>
                </a:tc>
                <a:extLst>
                  <a:ext uri="{0D108BD9-81ED-4DB2-BD59-A6C34878D82A}">
                    <a16:rowId xmlns:a16="http://schemas.microsoft.com/office/drawing/2014/main" val="10001"/>
                  </a:ext>
                </a:extLst>
              </a:tr>
              <a:tr h="629437">
                <a:tc gridSpan="2" vMerge="1">
                  <a:txBody>
                    <a:bodyPr/>
                    <a:lstStyle/>
                    <a:p>
                      <a:endParaRPr kumimoji="1" lang="ja-JP" altLang="en-US" sz="1400" b="1"/>
                    </a:p>
                  </a:txBody>
                  <a:tcPr>
                    <a:lnR w="28575" cap="flat" cmpd="sng" algn="ctr">
                      <a:solidFill>
                        <a:schemeClr val="accent1"/>
                      </a:solidFill>
                      <a:prstDash val="solid"/>
                      <a:round/>
                      <a:headEnd type="none" w="med" len="med"/>
                      <a:tailEnd type="none" w="med" len="med"/>
                    </a:lnR>
                    <a:lnT w="28575" cap="flat" cmpd="sng" algn="ctr">
                      <a:solidFill>
                        <a:schemeClr val="accent1"/>
                      </a:solidFill>
                      <a:prstDash val="solid"/>
                      <a:round/>
                      <a:headEnd type="none" w="med" len="med"/>
                      <a:tailEnd type="none" w="med" len="med"/>
                    </a:lnT>
                    <a:lnB w="28575" cap="flat" cmpd="sng" algn="ctr">
                      <a:solidFill>
                        <a:schemeClr val="accent1"/>
                      </a:solidFill>
                      <a:prstDash val="solid"/>
                      <a:round/>
                      <a:headEnd type="none" w="med" len="med"/>
                      <a:tailEnd type="none" w="med" len="med"/>
                    </a:lnB>
                    <a:noFill/>
                  </a:tcPr>
                </a:tc>
                <a:tc hMerge="1" vMerge="1">
                  <a:txBody>
                    <a:bodyPr/>
                    <a:lstStyle/>
                    <a:p>
                      <a:endParaRPr kumimoji="1" lang="ja-JP" altLang="en-US"/>
                    </a:p>
                  </a:txBody>
                  <a:tcPr/>
                </a:tc>
                <a:tc>
                  <a:txBody>
                    <a:bodyPr/>
                    <a:lstStyle/>
                    <a:p>
                      <a:pPr algn="ctr"/>
                      <a:r>
                        <a:rPr kumimoji="1" lang="en-US" altLang="ja-JP" sz="1600">
                          <a:latin typeface="メイリオ" panose="020B0604030504040204" pitchFamily="50" charset="-128"/>
                          <a:ea typeface="メイリオ" panose="020B0604030504040204" pitchFamily="50" charset="-128"/>
                        </a:rPr>
                        <a:t>6,500</a:t>
                      </a:r>
                      <a:r>
                        <a:rPr kumimoji="1" lang="ja-JP" altLang="en-US" sz="1600">
                          <a:latin typeface="メイリオ" panose="020B0604030504040204" pitchFamily="50" charset="-128"/>
                          <a:ea typeface="メイリオ" panose="020B0604030504040204" pitchFamily="50" charset="-128"/>
                        </a:rPr>
                        <a:t>点</a:t>
                      </a:r>
                      <a:endParaRPr kumimoji="1" lang="en-US" altLang="ja-JP" sz="1600">
                        <a:latin typeface="メイリオ" panose="020B0604030504040204" pitchFamily="50" charset="-128"/>
                        <a:ea typeface="メイリオ" panose="020B0604030504040204" pitchFamily="50" charset="-128"/>
                      </a:endParaRPr>
                    </a:p>
                    <a:p>
                      <a:pPr algn="ctr"/>
                      <a:r>
                        <a:rPr kumimoji="1" lang="en-US" altLang="ja-JP" sz="1600">
                          <a:latin typeface="メイリオ" panose="020B0604030504040204" pitchFamily="50" charset="-128"/>
                          <a:ea typeface="メイリオ" panose="020B0604030504040204" pitchFamily="50" charset="-128"/>
                        </a:rPr>
                        <a:t>(6,200</a:t>
                      </a:r>
                      <a:r>
                        <a:rPr kumimoji="1" lang="ja-JP" altLang="en-US" sz="1600">
                          <a:latin typeface="メイリオ" panose="020B0604030504040204" pitchFamily="50" charset="-128"/>
                          <a:ea typeface="メイリオ" panose="020B0604030504040204" pitchFamily="50" charset="-128"/>
                        </a:rPr>
                        <a:t>点</a:t>
                      </a:r>
                      <a:r>
                        <a:rPr kumimoji="1" lang="en-US" altLang="ja-JP" sz="1600">
                          <a:latin typeface="メイリオ" panose="020B0604030504040204" pitchFamily="50" charset="-128"/>
                          <a:ea typeface="メイリオ" panose="020B0604030504040204" pitchFamily="50" charset="-128"/>
                        </a:rPr>
                        <a:t>)</a:t>
                      </a:r>
                      <a:endParaRPr kumimoji="1" lang="ja-JP" altLang="en-US" sz="1600">
                        <a:latin typeface="メイリオ" panose="020B0604030504040204" pitchFamily="50" charset="-128"/>
                        <a:ea typeface="メイリオ" panose="020B0604030504040204" pitchFamily="50" charset="-128"/>
                      </a:endParaRPr>
                    </a:p>
                  </a:txBody>
                  <a:tcPr marL="99060" marR="99060" anchor="ctr">
                    <a:lnL w="28575" cap="flat" cmpd="sng" algn="ctr">
                      <a:solidFill>
                        <a:schemeClr val="tx2"/>
                      </a:solidFill>
                      <a:prstDash val="solid"/>
                      <a:round/>
                      <a:headEnd type="none" w="med" len="med"/>
                      <a:tailEnd type="none" w="med" len="med"/>
                    </a:lnL>
                    <a:lnT w="12700" cap="flat" cmpd="sng" algn="ctr">
                      <a:solidFill>
                        <a:schemeClr val="accent1"/>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r>
                        <a:rPr kumimoji="1" lang="en-US" altLang="ja-JP" sz="1600">
                          <a:latin typeface="メイリオ" panose="020B0604030504040204" pitchFamily="50" charset="-128"/>
                          <a:ea typeface="メイリオ" panose="020B0604030504040204" pitchFamily="50" charset="-128"/>
                        </a:rPr>
                        <a:t>5,500</a:t>
                      </a:r>
                      <a:r>
                        <a:rPr kumimoji="1" lang="ja-JP" altLang="en-US" sz="1600">
                          <a:latin typeface="メイリオ" panose="020B0604030504040204" pitchFamily="50" charset="-128"/>
                          <a:ea typeface="メイリオ" panose="020B0604030504040204" pitchFamily="50" charset="-128"/>
                        </a:rPr>
                        <a:t>点</a:t>
                      </a:r>
                      <a:endParaRPr kumimoji="1" lang="en-US" altLang="ja-JP" sz="1600">
                        <a:latin typeface="メイリオ" panose="020B0604030504040204" pitchFamily="50" charset="-128"/>
                        <a:ea typeface="メイリオ"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600">
                          <a:latin typeface="メイリオ" panose="020B0604030504040204" pitchFamily="50" charset="-128"/>
                          <a:ea typeface="メイリオ" panose="020B0604030504040204" pitchFamily="50" charset="-128"/>
                        </a:rPr>
                        <a:t>(5,200</a:t>
                      </a:r>
                      <a:r>
                        <a:rPr kumimoji="1" lang="ja-JP" altLang="en-US" sz="1600">
                          <a:latin typeface="メイリオ" panose="020B0604030504040204" pitchFamily="50" charset="-128"/>
                          <a:ea typeface="メイリオ" panose="020B0604030504040204" pitchFamily="50" charset="-128"/>
                        </a:rPr>
                        <a:t>点</a:t>
                      </a:r>
                      <a:r>
                        <a:rPr kumimoji="1" lang="en-US" altLang="ja-JP" sz="1600">
                          <a:latin typeface="メイリオ" panose="020B0604030504040204" pitchFamily="50" charset="-128"/>
                          <a:ea typeface="メイリオ" panose="020B0604030504040204" pitchFamily="50" charset="-128"/>
                        </a:rPr>
                        <a:t>)</a:t>
                      </a:r>
                      <a:endParaRPr kumimoji="1" lang="ja-JP" altLang="en-US" sz="1600">
                        <a:latin typeface="メイリオ" panose="020B0604030504040204" pitchFamily="50" charset="-128"/>
                        <a:ea typeface="メイリオ" panose="020B0604030504040204" pitchFamily="50" charset="-128"/>
                      </a:endParaRPr>
                    </a:p>
                  </a:txBody>
                  <a:tcPr marL="99060" marR="99060" anchor="ctr">
                    <a:lnR w="28575" cap="flat" cmpd="sng" algn="ctr">
                      <a:solidFill>
                        <a:schemeClr val="tx2"/>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600">
                          <a:latin typeface="メイリオ" panose="020B0604030504040204" pitchFamily="50" charset="-128"/>
                          <a:ea typeface="メイリオ" panose="020B0604030504040204" pitchFamily="50" charset="-128"/>
                        </a:rPr>
                        <a:t>4,500</a:t>
                      </a:r>
                      <a:r>
                        <a:rPr kumimoji="1" lang="ja-JP" altLang="en-US" sz="1600">
                          <a:latin typeface="メイリオ" panose="020B0604030504040204" pitchFamily="50" charset="-128"/>
                          <a:ea typeface="メイリオ" panose="020B0604030504040204" pitchFamily="50" charset="-128"/>
                        </a:rPr>
                        <a:t>点</a:t>
                      </a:r>
                      <a:endParaRPr kumimoji="1" lang="en-US" altLang="ja-JP" sz="1600">
                        <a:latin typeface="メイリオ" panose="020B0604030504040204" pitchFamily="50" charset="-128"/>
                        <a:ea typeface="メイリオ"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600">
                          <a:latin typeface="メイリオ" panose="020B0604030504040204" pitchFamily="50" charset="-128"/>
                          <a:ea typeface="メイリオ" panose="020B0604030504040204" pitchFamily="50" charset="-128"/>
                        </a:rPr>
                        <a:t>(4,200</a:t>
                      </a:r>
                      <a:r>
                        <a:rPr kumimoji="1" lang="ja-JP" altLang="en-US" sz="1600">
                          <a:latin typeface="メイリオ" panose="020B0604030504040204" pitchFamily="50" charset="-128"/>
                          <a:ea typeface="メイリオ" panose="020B0604030504040204" pitchFamily="50" charset="-128"/>
                        </a:rPr>
                        <a:t>点</a:t>
                      </a:r>
                      <a:r>
                        <a:rPr kumimoji="1" lang="en-US" altLang="ja-JP" sz="1600">
                          <a:latin typeface="メイリオ" panose="020B0604030504040204" pitchFamily="50" charset="-128"/>
                          <a:ea typeface="メイリオ" panose="020B0604030504040204" pitchFamily="50" charset="-128"/>
                        </a:rPr>
                        <a:t>)</a:t>
                      </a:r>
                      <a:endParaRPr kumimoji="1" lang="ja-JP" altLang="en-US" sz="1600">
                        <a:latin typeface="メイリオ" panose="020B0604030504040204" pitchFamily="50" charset="-128"/>
                        <a:ea typeface="メイリオ" panose="020B0604030504040204" pitchFamily="50" charset="-128"/>
                      </a:endParaRPr>
                    </a:p>
                  </a:txBody>
                  <a:tcPr marL="99060" marR="990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600">
                          <a:latin typeface="メイリオ" panose="020B0604030504040204" pitchFamily="50" charset="-128"/>
                          <a:ea typeface="メイリオ" panose="020B0604030504040204" pitchFamily="50" charset="-128"/>
                        </a:rPr>
                        <a:t>3,500</a:t>
                      </a:r>
                      <a:r>
                        <a:rPr kumimoji="1" lang="ja-JP" altLang="en-US" sz="1600">
                          <a:latin typeface="メイリオ" panose="020B0604030504040204" pitchFamily="50" charset="-128"/>
                          <a:ea typeface="メイリオ" panose="020B0604030504040204" pitchFamily="50" charset="-128"/>
                        </a:rPr>
                        <a:t>点</a:t>
                      </a:r>
                      <a:endParaRPr kumimoji="1" lang="en-US" altLang="ja-JP" sz="1600">
                        <a:latin typeface="メイリオ" panose="020B0604030504040204" pitchFamily="50" charset="-128"/>
                        <a:ea typeface="メイリオ"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600">
                          <a:latin typeface="メイリオ" panose="020B0604030504040204" pitchFamily="50" charset="-128"/>
                          <a:ea typeface="メイリオ" panose="020B0604030504040204" pitchFamily="50" charset="-128"/>
                        </a:rPr>
                        <a:t>(3,200</a:t>
                      </a:r>
                      <a:r>
                        <a:rPr kumimoji="1" lang="ja-JP" altLang="en-US" sz="1600">
                          <a:latin typeface="メイリオ" panose="020B0604030504040204" pitchFamily="50" charset="-128"/>
                          <a:ea typeface="メイリオ" panose="020B0604030504040204" pitchFamily="50" charset="-128"/>
                        </a:rPr>
                        <a:t>点</a:t>
                      </a:r>
                      <a:r>
                        <a:rPr kumimoji="1" lang="en-US" altLang="ja-JP" sz="1600">
                          <a:latin typeface="メイリオ" panose="020B0604030504040204" pitchFamily="50" charset="-128"/>
                          <a:ea typeface="メイリオ" panose="020B0604030504040204" pitchFamily="50" charset="-128"/>
                        </a:rPr>
                        <a:t>)</a:t>
                      </a:r>
                      <a:endParaRPr kumimoji="1" lang="ja-JP" altLang="en-US" sz="1600">
                        <a:latin typeface="メイリオ" panose="020B0604030504040204" pitchFamily="50" charset="-128"/>
                        <a:ea typeface="メイリオ" panose="020B0604030504040204" pitchFamily="50" charset="-128"/>
                      </a:endParaRPr>
                    </a:p>
                  </a:txBody>
                  <a:tcPr marL="99060" marR="99060" anchor="ctr">
                    <a:lnL w="28575" cap="flat" cmpd="sng" algn="ctr">
                      <a:solidFill>
                        <a:schemeClr val="tx2"/>
                      </a:solidFill>
                      <a:prstDash val="solid"/>
                      <a:round/>
                      <a:headEnd type="none" w="med" len="med"/>
                      <a:tailEnd type="none" w="med" len="med"/>
                    </a:lnL>
                    <a:lnT w="12700" cap="flat" cmpd="sng" algn="ctr">
                      <a:solidFill>
                        <a:schemeClr val="accent1"/>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02"/>
                  </a:ext>
                </a:extLst>
              </a:tr>
              <a:tr h="478372">
                <a:tc>
                  <a:txBody>
                    <a:bodyPr/>
                    <a:lstStyle/>
                    <a:p>
                      <a:endParaRPr lang="ja-JP" altLang="en-US" sz="1600"/>
                    </a:p>
                  </a:txBody>
                  <a:tcPr marL="99060" marR="99060">
                    <a:lnL w="38100" cap="flat" cmpd="sng" algn="ctr">
                      <a:noFill/>
                      <a:prstDash val="solid"/>
                      <a:round/>
                      <a:headEnd type="none" w="med" len="med"/>
                      <a:tailEnd type="none" w="med" len="med"/>
                    </a:lnL>
                    <a:lnR w="12700" cap="flat" cmpd="sng" algn="ctr">
                      <a:solidFill>
                        <a:schemeClr val="accent1"/>
                      </a:solidFill>
                      <a:prstDash val="solid"/>
                      <a:round/>
                      <a:headEnd type="none" w="med" len="med"/>
                      <a:tailEnd type="none" w="med" len="med"/>
                    </a:lnR>
                    <a:lnT w="28575" cap="flat" cmpd="sng" algn="ctr">
                      <a:solidFill>
                        <a:schemeClr val="tx2"/>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180975" indent="-180975"/>
                      <a:r>
                        <a:rPr kumimoji="1" lang="ja-JP" altLang="en-US" sz="1400" b="1">
                          <a:latin typeface="メイリオ" panose="020B0604030504040204" pitchFamily="50" charset="-128"/>
                          <a:ea typeface="メイリオ" panose="020B0604030504040204" pitchFamily="50" charset="-128"/>
                        </a:rPr>
                        <a:t>＋在宅緩和ケア充実診療所・病院加算</a:t>
                      </a:r>
                    </a:p>
                  </a:txBody>
                  <a:tcPr marL="99060" marR="99060">
                    <a:lnL w="12700" cap="flat" cmpd="sng" algn="ctr">
                      <a:solidFill>
                        <a:schemeClr val="accent1"/>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600">
                          <a:latin typeface="メイリオ" panose="020B0604030504040204" pitchFamily="50" charset="-128"/>
                          <a:ea typeface="メイリオ" panose="020B0604030504040204" pitchFamily="50" charset="-128"/>
                        </a:rPr>
                        <a:t>7,500</a:t>
                      </a:r>
                      <a:r>
                        <a:rPr kumimoji="1" lang="ja-JP" altLang="en-US" sz="1600">
                          <a:latin typeface="メイリオ" panose="020B0604030504040204" pitchFamily="50" charset="-128"/>
                          <a:ea typeface="メイリオ" panose="020B0604030504040204" pitchFamily="50" charset="-128"/>
                        </a:rPr>
                        <a:t>点</a:t>
                      </a:r>
                      <a:endParaRPr kumimoji="1" lang="en-US" altLang="ja-JP" sz="1600">
                        <a:latin typeface="メイリオ" panose="020B0604030504040204" pitchFamily="50" charset="-128"/>
                        <a:ea typeface="メイリオ"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600">
                          <a:latin typeface="メイリオ" panose="020B0604030504040204" pitchFamily="50" charset="-128"/>
                          <a:ea typeface="メイリオ" panose="020B0604030504040204" pitchFamily="50" charset="-128"/>
                        </a:rPr>
                        <a:t>(7,200</a:t>
                      </a:r>
                      <a:r>
                        <a:rPr kumimoji="1" lang="ja-JP" altLang="en-US" sz="1600">
                          <a:latin typeface="メイリオ" panose="020B0604030504040204" pitchFamily="50" charset="-128"/>
                          <a:ea typeface="メイリオ" panose="020B0604030504040204" pitchFamily="50" charset="-128"/>
                        </a:rPr>
                        <a:t>点</a:t>
                      </a:r>
                      <a:r>
                        <a:rPr kumimoji="1" lang="en-US" altLang="ja-JP" sz="1600">
                          <a:latin typeface="メイリオ" panose="020B0604030504040204" pitchFamily="50" charset="-128"/>
                          <a:ea typeface="メイリオ" panose="020B0604030504040204" pitchFamily="50" charset="-128"/>
                        </a:rPr>
                        <a:t>)</a:t>
                      </a:r>
                      <a:endParaRPr kumimoji="1" lang="ja-JP" altLang="en-US" sz="1600">
                        <a:latin typeface="メイリオ" panose="020B0604030504040204" pitchFamily="50" charset="-128"/>
                        <a:ea typeface="メイリオ" panose="020B0604030504040204" pitchFamily="50" charset="-128"/>
                      </a:endParaRPr>
                    </a:p>
                  </a:txBody>
                  <a:tcPr marL="99060" marR="99060" anchor="ctr">
                    <a:lnL w="28575" cap="flat" cmpd="sng" algn="ctr">
                      <a:solidFill>
                        <a:schemeClr val="tx2"/>
                      </a:solidFill>
                      <a:prstDash val="solid"/>
                      <a:round/>
                      <a:headEnd type="none" w="med" len="med"/>
                      <a:tailEnd type="none" w="med" len="med"/>
                    </a:lnL>
                    <a:lnT w="28575" cap="flat" cmpd="sng" algn="ctr">
                      <a:solidFill>
                        <a:schemeClr val="tx2"/>
                      </a:solidFill>
                      <a:prstDash val="solid"/>
                      <a:round/>
                      <a:headEnd type="none" w="med" len="med"/>
                      <a:tailEnd type="none" w="med" len="med"/>
                    </a:lnT>
                    <a:noFill/>
                  </a:tcPr>
                </a:tc>
                <a:tc>
                  <a:txBody>
                    <a:bodyPr/>
                    <a:lstStyle/>
                    <a:p>
                      <a:pPr algn="ctr"/>
                      <a:r>
                        <a:rPr kumimoji="1" lang="en-US" altLang="ja-JP" sz="1600">
                          <a:latin typeface="メイリオ" panose="020B0604030504040204" pitchFamily="50" charset="-128"/>
                          <a:ea typeface="メイリオ" panose="020B0604030504040204" pitchFamily="50" charset="-128"/>
                        </a:rPr>
                        <a:t>6,500</a:t>
                      </a:r>
                      <a:r>
                        <a:rPr kumimoji="1" lang="ja-JP" altLang="en-US" sz="1600">
                          <a:latin typeface="メイリオ" panose="020B0604030504040204" pitchFamily="50" charset="-128"/>
                          <a:ea typeface="メイリオ" panose="020B0604030504040204" pitchFamily="50" charset="-128"/>
                        </a:rPr>
                        <a:t>点</a:t>
                      </a:r>
                      <a:endParaRPr kumimoji="1" lang="en-US" altLang="ja-JP" sz="1600">
                        <a:latin typeface="メイリオ" panose="020B0604030504040204" pitchFamily="50" charset="-128"/>
                        <a:ea typeface="メイリオ" panose="020B0604030504040204" pitchFamily="50" charset="-128"/>
                      </a:endParaRPr>
                    </a:p>
                    <a:p>
                      <a:pPr algn="ctr"/>
                      <a:r>
                        <a:rPr kumimoji="1" lang="en-US" altLang="ja-JP" sz="1600">
                          <a:latin typeface="メイリオ" panose="020B0604030504040204" pitchFamily="50" charset="-128"/>
                          <a:ea typeface="メイリオ" panose="020B0604030504040204" pitchFamily="50" charset="-128"/>
                        </a:rPr>
                        <a:t>(6,200</a:t>
                      </a:r>
                      <a:r>
                        <a:rPr kumimoji="1" lang="ja-JP" altLang="en-US" sz="1600">
                          <a:latin typeface="メイリオ" panose="020B0604030504040204" pitchFamily="50" charset="-128"/>
                          <a:ea typeface="メイリオ" panose="020B0604030504040204" pitchFamily="50" charset="-128"/>
                        </a:rPr>
                        <a:t>点</a:t>
                      </a:r>
                      <a:r>
                        <a:rPr kumimoji="1" lang="en-US" altLang="ja-JP" sz="1600">
                          <a:latin typeface="メイリオ" panose="020B0604030504040204" pitchFamily="50" charset="-128"/>
                          <a:ea typeface="メイリオ" panose="020B0604030504040204" pitchFamily="50" charset="-128"/>
                        </a:rPr>
                        <a:t>)</a:t>
                      </a:r>
                      <a:endParaRPr kumimoji="1" lang="ja-JP" altLang="en-US" sz="1600">
                        <a:latin typeface="メイリオ" panose="020B0604030504040204" pitchFamily="50" charset="-128"/>
                        <a:ea typeface="メイリオ" panose="020B0604030504040204" pitchFamily="50" charset="-128"/>
                      </a:endParaRPr>
                    </a:p>
                  </a:txBody>
                  <a:tcPr marL="99060" marR="99060" anchor="ctr">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noFill/>
                  </a:tcPr>
                </a:tc>
                <a:tc gridSpan="2">
                  <a:txBody>
                    <a:bodyPr/>
                    <a:lstStyle/>
                    <a:p>
                      <a:pPr algn="ctr"/>
                      <a:endParaRPr kumimoji="1" lang="ja-JP" altLang="en-US" sz="1600">
                        <a:latin typeface="メイリオ" panose="020B0604030504040204" pitchFamily="50" charset="-128"/>
                        <a:ea typeface="メイリオ" panose="020B0604030504040204" pitchFamily="50" charset="-128"/>
                      </a:endParaRPr>
                    </a:p>
                  </a:txBody>
                  <a:tcPr marL="99060" marR="99060" anchor="ctr">
                    <a:lnL w="28575" cap="flat" cmpd="sng" algn="ctr">
                      <a:solidFill>
                        <a:schemeClr val="tx2"/>
                      </a:solidFill>
                      <a:prstDash val="solid"/>
                      <a:round/>
                      <a:headEnd type="none" w="med" len="med"/>
                      <a:tailEnd type="none" w="med" len="med"/>
                    </a:lnL>
                    <a:lnT w="28575" cap="flat" cmpd="sng" algn="ctr">
                      <a:solidFill>
                        <a:schemeClr val="tx2"/>
                      </a:solidFill>
                      <a:prstDash val="solid"/>
                      <a:round/>
                      <a:headEnd type="none" w="med" len="med"/>
                      <a:tailEnd type="none" w="med" len="med"/>
                    </a:lnT>
                    <a:lnBlToTr w="12700" cap="flat" cmpd="sng" algn="ctr">
                      <a:solidFill>
                        <a:schemeClr val="accent1"/>
                      </a:solidFill>
                      <a:prstDash val="solid"/>
                      <a:round/>
                      <a:headEnd type="none" w="med" len="med"/>
                      <a:tailEnd type="none" w="med" len="med"/>
                    </a:lnBlToTr>
                    <a:noFill/>
                  </a:tcPr>
                </a:tc>
                <a:tc hMerge="1">
                  <a:txBody>
                    <a:bodyPr/>
                    <a:lstStyle/>
                    <a:p>
                      <a:pPr algn="ctr"/>
                      <a:endParaRPr kumimoji="1" lang="ja-JP" altLang="en-US" sz="1600"/>
                    </a:p>
                  </a:txBody>
                  <a:tcPr anchor="ctr">
                    <a:lnT w="12700" cap="flat" cmpd="sng" algn="ctr">
                      <a:solidFill>
                        <a:schemeClr val="accent1"/>
                      </a:solidFill>
                      <a:prstDash val="solid"/>
                      <a:round/>
                      <a:headEnd type="none" w="med" len="med"/>
                      <a:tailEnd type="none" w="med" len="med"/>
                    </a:lnT>
                    <a:noFill/>
                  </a:tcPr>
                </a:tc>
                <a:extLst>
                  <a:ext uri="{0D108BD9-81ED-4DB2-BD59-A6C34878D82A}">
                    <a16:rowId xmlns:a16="http://schemas.microsoft.com/office/drawing/2014/main" val="10003"/>
                  </a:ext>
                </a:extLst>
              </a:tr>
              <a:tr h="478372">
                <a:tc>
                  <a:txBody>
                    <a:bodyPr/>
                    <a:lstStyle/>
                    <a:p>
                      <a:endParaRPr lang="ja-JP" altLang="en-US" sz="1600"/>
                    </a:p>
                  </a:txBody>
                  <a:tcPr marL="99060" marR="99060">
                    <a:lnL w="38100" cap="flat" cmpd="sng" algn="ctr">
                      <a:no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tc>
                  <a:txBody>
                    <a:bodyPr/>
                    <a:lstStyle/>
                    <a:p>
                      <a:r>
                        <a:rPr kumimoji="1" lang="ja-JP" altLang="en-US" sz="1400" b="1">
                          <a:latin typeface="メイリオ" panose="020B0604030504040204" pitchFamily="50" charset="-128"/>
                          <a:ea typeface="メイリオ" panose="020B0604030504040204" pitchFamily="50" charset="-128"/>
                        </a:rPr>
                        <a:t>＋在宅療養実績加算１</a:t>
                      </a:r>
                    </a:p>
                  </a:txBody>
                  <a:tcPr marL="99060" marR="99060">
                    <a:lnL w="12700" cap="flat" cmpd="sng" algn="ctr">
                      <a:solidFill>
                        <a:schemeClr val="accent1"/>
                      </a:solidFill>
                      <a:prstDash val="solid"/>
                      <a:round/>
                      <a:headEnd type="none" w="med" len="med"/>
                      <a:tailEnd type="none" w="med" len="med"/>
                    </a:lnL>
                    <a:lnR w="28575" cap="flat" cmpd="sng" algn="ctr">
                      <a:solidFill>
                        <a:schemeClr val="tx2"/>
                      </a:solidFill>
                      <a:prstDash val="solid"/>
                      <a:round/>
                      <a:headEnd type="none" w="med" len="med"/>
                      <a:tailEnd type="none" w="med" len="med"/>
                    </a:lnR>
                    <a:noFill/>
                  </a:tcPr>
                </a:tc>
                <a:tc rowSpan="2" gridSpan="2">
                  <a:txBody>
                    <a:bodyPr/>
                    <a:lstStyle/>
                    <a:p>
                      <a:pPr algn="ctr"/>
                      <a:endParaRPr kumimoji="1" lang="ja-JP" altLang="en-US" sz="1600">
                        <a:latin typeface="メイリオ" panose="020B0604030504040204" pitchFamily="50" charset="-128"/>
                        <a:ea typeface="メイリオ" panose="020B0604030504040204" pitchFamily="50" charset="-128"/>
                      </a:endParaRPr>
                    </a:p>
                  </a:txBody>
                  <a:tcPr marL="99060" marR="990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BlToTr w="12700" cap="flat" cmpd="sng" algn="ctr">
                      <a:solidFill>
                        <a:schemeClr val="accent1"/>
                      </a:solidFill>
                      <a:prstDash val="solid"/>
                      <a:round/>
                      <a:headEnd type="none" w="med" len="med"/>
                      <a:tailEnd type="none" w="med" len="med"/>
                    </a:lnBlToTr>
                    <a:noFill/>
                  </a:tcPr>
                </a:tc>
                <a:tc rowSpan="2" hMerge="1">
                  <a:txBody>
                    <a:bodyPr/>
                    <a:lstStyle/>
                    <a:p>
                      <a:pPr algn="ctr"/>
                      <a:endParaRPr kumimoji="1" lang="ja-JP" altLang="en-US" sz="1600"/>
                    </a:p>
                  </a:txBody>
                  <a:tcPr anchor="ctr">
                    <a:noFill/>
                  </a:tcPr>
                </a:tc>
                <a:tc>
                  <a:txBody>
                    <a:bodyPr/>
                    <a:lstStyle/>
                    <a:p>
                      <a:pPr algn="ctr"/>
                      <a:r>
                        <a:rPr kumimoji="1" lang="en-US" altLang="ja-JP" sz="1600">
                          <a:latin typeface="メイリオ" panose="020B0604030504040204" pitchFamily="50" charset="-128"/>
                          <a:ea typeface="メイリオ" panose="020B0604030504040204" pitchFamily="50" charset="-128"/>
                        </a:rPr>
                        <a:t>5,250</a:t>
                      </a:r>
                      <a:r>
                        <a:rPr kumimoji="1" lang="ja-JP" altLang="en-US" sz="1600">
                          <a:latin typeface="メイリオ" panose="020B0604030504040204" pitchFamily="50" charset="-128"/>
                          <a:ea typeface="メイリオ" panose="020B0604030504040204" pitchFamily="50" charset="-128"/>
                        </a:rPr>
                        <a:t>点</a:t>
                      </a:r>
                      <a:endParaRPr kumimoji="1" lang="en-US" altLang="ja-JP" sz="1600">
                        <a:latin typeface="メイリオ" panose="020B0604030504040204" pitchFamily="50" charset="-128"/>
                        <a:ea typeface="メイリオ" panose="020B0604030504040204" pitchFamily="50" charset="-128"/>
                      </a:endParaRPr>
                    </a:p>
                    <a:p>
                      <a:pPr algn="ctr"/>
                      <a:r>
                        <a:rPr kumimoji="1" lang="en-US" altLang="ja-JP" sz="1600">
                          <a:latin typeface="メイリオ" panose="020B0604030504040204" pitchFamily="50" charset="-128"/>
                          <a:ea typeface="メイリオ" panose="020B0604030504040204" pitchFamily="50" charset="-128"/>
                        </a:rPr>
                        <a:t>(4,950</a:t>
                      </a:r>
                      <a:r>
                        <a:rPr kumimoji="1" lang="ja-JP" altLang="en-US" sz="1600">
                          <a:latin typeface="メイリオ" panose="020B0604030504040204" pitchFamily="50" charset="-128"/>
                          <a:ea typeface="メイリオ" panose="020B0604030504040204" pitchFamily="50" charset="-128"/>
                        </a:rPr>
                        <a:t>点</a:t>
                      </a:r>
                      <a:r>
                        <a:rPr kumimoji="1" lang="en-US" altLang="ja-JP" sz="1600">
                          <a:latin typeface="メイリオ" panose="020B0604030504040204" pitchFamily="50" charset="-128"/>
                          <a:ea typeface="メイリオ" panose="020B0604030504040204" pitchFamily="50" charset="-128"/>
                        </a:rPr>
                        <a:t>)</a:t>
                      </a:r>
                    </a:p>
                  </a:txBody>
                  <a:tcPr marL="99060" marR="990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noFill/>
                  </a:tcPr>
                </a:tc>
                <a:tc rowSpan="2">
                  <a:txBody>
                    <a:bodyPr/>
                    <a:lstStyle/>
                    <a:p>
                      <a:pPr algn="ctr"/>
                      <a:endParaRPr kumimoji="1" lang="ja-JP" altLang="en-US" sz="1600">
                        <a:latin typeface="メイリオ" panose="020B0604030504040204" pitchFamily="50" charset="-128"/>
                        <a:ea typeface="メイリオ" panose="020B0604030504040204" pitchFamily="50" charset="-128"/>
                      </a:endParaRPr>
                    </a:p>
                  </a:txBody>
                  <a:tcPr marL="99060" marR="99060" anchor="ctr">
                    <a:lnL w="28575" cap="flat" cmpd="sng" algn="ctr">
                      <a:solidFill>
                        <a:schemeClr val="tx2"/>
                      </a:solidFill>
                      <a:prstDash val="solid"/>
                      <a:round/>
                      <a:headEnd type="none" w="med" len="med"/>
                      <a:tailEnd type="none" w="med" len="med"/>
                    </a:lnL>
                    <a:lnBlToTr w="12700" cap="flat" cmpd="sng" algn="ctr">
                      <a:solidFill>
                        <a:schemeClr val="accent1"/>
                      </a:solidFill>
                      <a:prstDash val="solid"/>
                      <a:round/>
                      <a:headEnd type="none" w="med" len="med"/>
                      <a:tailEnd type="none" w="med" len="med"/>
                    </a:lnBlToTr>
                    <a:noFill/>
                  </a:tcPr>
                </a:tc>
                <a:extLst>
                  <a:ext uri="{0D108BD9-81ED-4DB2-BD59-A6C34878D82A}">
                    <a16:rowId xmlns:a16="http://schemas.microsoft.com/office/drawing/2014/main" val="10004"/>
                  </a:ext>
                </a:extLst>
              </a:tr>
              <a:tr h="478372">
                <a:tc>
                  <a:txBody>
                    <a:bodyPr/>
                    <a:lstStyle/>
                    <a:p>
                      <a:endParaRPr lang="ja-JP" altLang="en-US" sz="1600"/>
                    </a:p>
                  </a:txBody>
                  <a:tcPr marL="99060" marR="99060">
                    <a:lnL w="38100" cap="flat" cmpd="sng" algn="ctr">
                      <a:no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mpd="sng">
                      <a:noFill/>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1400" b="1">
                          <a:latin typeface="メイリオ" panose="020B0604030504040204" pitchFamily="50" charset="-128"/>
                          <a:ea typeface="メイリオ" panose="020B0604030504040204" pitchFamily="50" charset="-128"/>
                        </a:rPr>
                        <a:t>＋在宅療養実績加算２</a:t>
                      </a:r>
                    </a:p>
                  </a:txBody>
                  <a:tcPr marL="99060" marR="99060">
                    <a:lnL w="12700" cap="flat" cmpd="sng" algn="ctr">
                      <a:solidFill>
                        <a:schemeClr val="accent1"/>
                      </a:solidFill>
                      <a:prstDash val="solid"/>
                      <a:round/>
                      <a:headEnd type="none" w="med" len="med"/>
                      <a:tailEnd type="none" w="med" len="med"/>
                    </a:lnL>
                    <a:lnR w="28575" cap="flat" cmpd="sng" algn="ctr">
                      <a:solidFill>
                        <a:schemeClr val="tx2"/>
                      </a:solidFill>
                      <a:prstDash val="solid"/>
                      <a:round/>
                      <a:headEnd type="none" w="med" len="med"/>
                      <a:tailEnd type="none" w="med" len="med"/>
                    </a:lnR>
                    <a:noFill/>
                  </a:tcPr>
                </a:tc>
                <a:tc gridSpan="2" vMerge="1">
                  <a:txBody>
                    <a:bodyPr/>
                    <a:lstStyle/>
                    <a:p>
                      <a:pPr algn="ctr"/>
                      <a:endParaRPr kumimoji="1" lang="ja-JP" altLang="en-US" sz="1600"/>
                    </a:p>
                  </a:txBody>
                  <a:tcPr anchor="ctr">
                    <a:lnL w="12700" cap="flat" cmpd="sng" algn="ctr">
                      <a:solidFill>
                        <a:schemeClr val="accent1"/>
                      </a:solidFill>
                      <a:prstDash val="solid"/>
                      <a:round/>
                      <a:headEnd type="none" w="med" len="med"/>
                      <a:tailEnd type="none" w="med" len="med"/>
                    </a:lnL>
                    <a:noFill/>
                  </a:tcPr>
                </a:tc>
                <a:tc hMerge="1" vMerge="1">
                  <a:txBody>
                    <a:bodyPr/>
                    <a:lstStyle/>
                    <a:p>
                      <a:pPr algn="ctr"/>
                      <a:endParaRPr kumimoji="1" lang="ja-JP" altLang="en-US" sz="1600"/>
                    </a:p>
                  </a:txBody>
                  <a:tcPr anchor="ctr">
                    <a:noFill/>
                  </a:tcPr>
                </a:tc>
                <a:tc>
                  <a:txBody>
                    <a:bodyPr/>
                    <a:lstStyle/>
                    <a:p>
                      <a:pPr algn="ctr"/>
                      <a:r>
                        <a:rPr kumimoji="1" lang="en-US" altLang="ja-JP" sz="1600" dirty="0">
                          <a:latin typeface="メイリオ" panose="020B0604030504040204" pitchFamily="50" charset="-128"/>
                          <a:ea typeface="メイリオ" panose="020B0604030504040204" pitchFamily="50" charset="-128"/>
                        </a:rPr>
                        <a:t>5,000</a:t>
                      </a:r>
                      <a:r>
                        <a:rPr kumimoji="1" lang="ja-JP" altLang="en-US" sz="1600" dirty="0">
                          <a:latin typeface="メイリオ" panose="020B0604030504040204" pitchFamily="50" charset="-128"/>
                          <a:ea typeface="メイリオ" panose="020B0604030504040204" pitchFamily="50" charset="-128"/>
                        </a:rPr>
                        <a:t>点</a:t>
                      </a:r>
                      <a:endParaRPr kumimoji="1" lang="en-US" altLang="ja-JP" sz="1600" dirty="0">
                        <a:latin typeface="メイリオ" panose="020B0604030504040204" pitchFamily="50" charset="-128"/>
                        <a:ea typeface="メイリオ" panose="020B0604030504040204" pitchFamily="50" charset="-128"/>
                      </a:endParaRPr>
                    </a:p>
                    <a:p>
                      <a:pPr algn="ctr"/>
                      <a:r>
                        <a:rPr kumimoji="1" lang="en-US" altLang="ja-JP" sz="1600" dirty="0">
                          <a:latin typeface="メイリオ" panose="020B0604030504040204" pitchFamily="50" charset="-128"/>
                          <a:ea typeface="メイリオ" panose="020B0604030504040204" pitchFamily="50" charset="-128"/>
                        </a:rPr>
                        <a:t>(4700</a:t>
                      </a:r>
                      <a:r>
                        <a:rPr kumimoji="1" lang="ja-JP" altLang="en-US" sz="1600" dirty="0">
                          <a:latin typeface="メイリオ" panose="020B0604030504040204" pitchFamily="50" charset="-128"/>
                          <a:ea typeface="メイリオ" panose="020B0604030504040204" pitchFamily="50" charset="-128"/>
                        </a:rPr>
                        <a:t>点</a:t>
                      </a:r>
                      <a:r>
                        <a:rPr kumimoji="1" lang="en-US" altLang="ja-JP" sz="1600" dirty="0">
                          <a:latin typeface="メイリオ" panose="020B0604030504040204" pitchFamily="50" charset="-128"/>
                          <a:ea typeface="メイリオ" panose="020B0604030504040204" pitchFamily="50" charset="-128"/>
                        </a:rPr>
                        <a:t>)</a:t>
                      </a:r>
                      <a:endParaRPr kumimoji="1" lang="ja-JP" altLang="en-US" sz="1600" dirty="0">
                        <a:latin typeface="メイリオ" panose="020B0604030504040204" pitchFamily="50" charset="-128"/>
                        <a:ea typeface="メイリオ" panose="020B0604030504040204" pitchFamily="50" charset="-128"/>
                      </a:endParaRPr>
                    </a:p>
                  </a:txBody>
                  <a:tcPr marL="99060" marR="990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noFill/>
                  </a:tcPr>
                </a:tc>
                <a:tc vMerge="1">
                  <a:txBody>
                    <a:bodyPr/>
                    <a:lstStyle/>
                    <a:p>
                      <a:pPr algn="ctr"/>
                      <a:endParaRPr kumimoji="1" lang="ja-JP" altLang="en-US" sz="1600"/>
                    </a:p>
                  </a:txBody>
                  <a:tcPr anchor="ctr">
                    <a:noFill/>
                  </a:tcPr>
                </a:tc>
                <a:extLst>
                  <a:ext uri="{0D108BD9-81ED-4DB2-BD59-A6C34878D82A}">
                    <a16:rowId xmlns:a16="http://schemas.microsoft.com/office/drawing/2014/main" val="10005"/>
                  </a:ext>
                </a:extLst>
              </a:tr>
            </a:tbl>
          </a:graphicData>
        </a:graphic>
      </p:graphicFrame>
      <p:graphicFrame>
        <p:nvGraphicFramePr>
          <p:cNvPr id="10" name="表 9">
            <a:extLst>
              <a:ext uri="{FF2B5EF4-FFF2-40B4-BE49-F238E27FC236}">
                <a16:creationId xmlns:a16="http://schemas.microsoft.com/office/drawing/2014/main" id="{2DF66058-CCD0-0B51-8B4B-4FD4AC685862}"/>
              </a:ext>
            </a:extLst>
          </p:cNvPr>
          <p:cNvGraphicFramePr>
            <a:graphicFrameLocks noGrp="1"/>
          </p:cNvGraphicFramePr>
          <p:nvPr/>
        </p:nvGraphicFramePr>
        <p:xfrm>
          <a:off x="197860" y="5524947"/>
          <a:ext cx="9435862" cy="741680"/>
        </p:xfrm>
        <a:graphic>
          <a:graphicData uri="http://schemas.openxmlformats.org/drawingml/2006/table">
            <a:tbl>
              <a:tblPr firstRow="1" bandRow="1">
                <a:tableStyleId>{BC89EF96-8CEA-46FF-86C4-4CE0E7609802}</a:tableStyleId>
              </a:tblPr>
              <a:tblGrid>
                <a:gridCol w="5037373">
                  <a:extLst>
                    <a:ext uri="{9D8B030D-6E8A-4147-A177-3AD203B41FA5}">
                      <a16:colId xmlns:a16="http://schemas.microsoft.com/office/drawing/2014/main" val="20000"/>
                    </a:ext>
                  </a:extLst>
                </a:gridCol>
                <a:gridCol w="4398489">
                  <a:extLst>
                    <a:ext uri="{9D8B030D-6E8A-4147-A177-3AD203B41FA5}">
                      <a16:colId xmlns:a16="http://schemas.microsoft.com/office/drawing/2014/main" val="20001"/>
                    </a:ext>
                  </a:extLst>
                </a:gridCol>
              </a:tblGrid>
              <a:tr h="370840">
                <a:tc>
                  <a:txBody>
                    <a:bodyPr/>
                    <a:lstStyle/>
                    <a:p>
                      <a:r>
                        <a:rPr kumimoji="1" lang="ja-JP" altLang="en-US" sz="1400">
                          <a:latin typeface="メイリオ" panose="020B0604030504040204" pitchFamily="50" charset="-128"/>
                          <a:ea typeface="メイリオ" panose="020B0604030504040204" pitchFamily="50" charset="-128"/>
                        </a:rPr>
                        <a:t>看取り加算　　　</a:t>
                      </a:r>
                      <a:r>
                        <a:rPr kumimoji="1" lang="ja-JP" altLang="en-US" sz="1400" b="0">
                          <a:latin typeface="メイリオ" panose="020B0604030504040204" pitchFamily="50" charset="-128"/>
                          <a:ea typeface="メイリオ" panose="020B0604030504040204" pitchFamily="50" charset="-128"/>
                        </a:rPr>
                        <a:t>在宅で患者を看取った場合に算定</a:t>
                      </a:r>
                    </a:p>
                  </a:txBody>
                  <a:tcPr marL="99060" marR="99060">
                    <a:lnL w="12700" cap="flat" cmpd="sng" algn="ctr">
                      <a:solidFill>
                        <a:schemeClr val="accent1"/>
                      </a:solidFill>
                      <a:prstDash val="solid"/>
                      <a:round/>
                      <a:headEnd type="none" w="med" len="med"/>
                      <a:tailEnd type="none" w="med" len="med"/>
                    </a:lnL>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accent3">
                        <a:lumMod val="20000"/>
                        <a:lumOff val="80000"/>
                      </a:schemeClr>
                    </a:solidFill>
                  </a:tcPr>
                </a:tc>
                <a:tc>
                  <a:txBody>
                    <a:bodyPr/>
                    <a:lstStyle/>
                    <a:p>
                      <a:pPr algn="ctr"/>
                      <a:r>
                        <a:rPr kumimoji="1" lang="en-US" altLang="ja-JP" sz="1600" b="0">
                          <a:latin typeface="メイリオ" panose="020B0604030504040204" pitchFamily="50" charset="-128"/>
                          <a:ea typeface="メイリオ" panose="020B0604030504040204" pitchFamily="50" charset="-128"/>
                        </a:rPr>
                        <a:t>3,000</a:t>
                      </a:r>
                      <a:r>
                        <a:rPr kumimoji="1" lang="ja-JP" altLang="en-US" sz="1600" b="0">
                          <a:latin typeface="メイリオ" panose="020B0604030504040204" pitchFamily="50" charset="-128"/>
                          <a:ea typeface="メイリオ" panose="020B0604030504040204" pitchFamily="50" charset="-128"/>
                        </a:rPr>
                        <a:t>点</a:t>
                      </a:r>
                    </a:p>
                  </a:txBody>
                  <a:tcPr marL="99060" marR="99060" anchor="ctr">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0"/>
                  </a:ext>
                </a:extLst>
              </a:tr>
              <a:tr h="370840">
                <a:tc>
                  <a:txBody>
                    <a:bodyPr/>
                    <a:lstStyle/>
                    <a:p>
                      <a:r>
                        <a:rPr kumimoji="1" lang="ja-JP" altLang="en-US" sz="1400" b="1">
                          <a:latin typeface="メイリオ" panose="020B0604030504040204" pitchFamily="50" charset="-128"/>
                          <a:ea typeface="メイリオ" panose="020B0604030504040204" pitchFamily="50" charset="-128"/>
                        </a:rPr>
                        <a:t>死亡診断加算</a:t>
                      </a:r>
                      <a:r>
                        <a:rPr kumimoji="1" lang="ja-JP" altLang="en-US" sz="1400">
                          <a:latin typeface="メイリオ" panose="020B0604030504040204" pitchFamily="50" charset="-128"/>
                          <a:ea typeface="メイリオ" panose="020B0604030504040204" pitchFamily="50" charset="-128"/>
                        </a:rPr>
                        <a:t>　　患家で死亡診断を行った場合</a:t>
                      </a:r>
                      <a:r>
                        <a:rPr kumimoji="1" lang="ja-JP" altLang="en-US" sz="1400" b="0">
                          <a:latin typeface="メイリオ" panose="020B0604030504040204" pitchFamily="50" charset="-128"/>
                          <a:ea typeface="メイリオ" panose="020B0604030504040204" pitchFamily="50" charset="-128"/>
                        </a:rPr>
                        <a:t>に算定</a:t>
                      </a:r>
                    </a:p>
                  </a:txBody>
                  <a:tcPr marL="99060" marR="99060">
                    <a:lnL w="12700" cap="flat" cmpd="sng" algn="ctr">
                      <a:solidFill>
                        <a:schemeClr val="accent1"/>
                      </a:solidFill>
                      <a:prstDash val="solid"/>
                      <a:round/>
                      <a:headEnd type="none" w="med" len="med"/>
                      <a:tailEnd type="none" w="med" len="med"/>
                    </a:lnL>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accent3">
                        <a:lumMod val="20000"/>
                        <a:lumOff val="80000"/>
                      </a:schemeClr>
                    </a:solidFill>
                  </a:tcPr>
                </a:tc>
                <a:tc>
                  <a:txBody>
                    <a:bodyPr/>
                    <a:lstStyle/>
                    <a:p>
                      <a:pPr algn="ctr"/>
                      <a:r>
                        <a:rPr kumimoji="1" lang="en-US" altLang="ja-JP" sz="1600" dirty="0">
                          <a:latin typeface="メイリオ" panose="020B0604030504040204" pitchFamily="50" charset="-128"/>
                          <a:ea typeface="メイリオ" panose="020B0604030504040204" pitchFamily="50" charset="-128"/>
                        </a:rPr>
                        <a:t>200</a:t>
                      </a:r>
                      <a:r>
                        <a:rPr kumimoji="1" lang="ja-JP" altLang="en-US" sz="1600" dirty="0">
                          <a:latin typeface="メイリオ" panose="020B0604030504040204" pitchFamily="50" charset="-128"/>
                          <a:ea typeface="メイリオ" panose="020B0604030504040204" pitchFamily="50" charset="-128"/>
                        </a:rPr>
                        <a:t>点</a:t>
                      </a:r>
                    </a:p>
                  </a:txBody>
                  <a:tcPr marL="99060" marR="99060" anchor="ctr">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noFill/>
                  </a:tcPr>
                </a:tc>
                <a:extLst>
                  <a:ext uri="{0D108BD9-81ED-4DB2-BD59-A6C34878D82A}">
                    <a16:rowId xmlns:a16="http://schemas.microsoft.com/office/drawing/2014/main" val="10001"/>
                  </a:ext>
                </a:extLst>
              </a:tr>
            </a:tbl>
          </a:graphicData>
        </a:graphic>
      </p:graphicFrame>
      <p:sp>
        <p:nvSpPr>
          <p:cNvPr id="9" name="テキスト ボックス 8">
            <a:extLst>
              <a:ext uri="{FF2B5EF4-FFF2-40B4-BE49-F238E27FC236}">
                <a16:creationId xmlns:a16="http://schemas.microsoft.com/office/drawing/2014/main" id="{95E48EB4-445D-E2F4-A600-2CB63E9451FD}"/>
              </a:ext>
            </a:extLst>
          </p:cNvPr>
          <p:cNvSpPr txBox="1"/>
          <p:nvPr/>
        </p:nvSpPr>
        <p:spPr>
          <a:xfrm>
            <a:off x="6624735" y="6224423"/>
            <a:ext cx="3794238" cy="287002"/>
          </a:xfrm>
          <a:prstGeom prst="rect">
            <a:avLst/>
          </a:prstGeom>
          <a:noFill/>
        </p:spPr>
        <p:txBody>
          <a:bodyPr wrap="square" rtlCol="0">
            <a:spAutoFit/>
          </a:bodyPr>
          <a:lstStyle/>
          <a:p>
            <a:pPr marL="0" marR="0" lvl="0" indent="0" algn="l" defTabSz="914400" rtl="0" eaLnBrk="1" fontAlgn="auto" latinLnBrk="0" hangingPunct="1">
              <a:lnSpc>
                <a:spcPct val="120000"/>
              </a:lnSpc>
              <a:spcBef>
                <a:spcPts val="0"/>
              </a:spcBef>
              <a:spcAft>
                <a:spcPts val="600"/>
              </a:spcAft>
              <a:buClr>
                <a:srgbClr val="103185"/>
              </a:buClr>
              <a:buSzTx/>
              <a:buFontTx/>
              <a:buNone/>
              <a:tabLst/>
              <a:defRPr/>
            </a:pPr>
            <a:r>
              <a:rPr kumimoji="1" lang="en-US" altLang="ja-JP" sz="1050" b="0" i="0" u="none" strike="noStrike" kern="1200" cap="none" spc="0" normalizeH="0" baseline="0" noProof="0">
                <a:ln>
                  <a:noFill/>
                </a:ln>
                <a:solidFill>
                  <a:srgbClr val="000000"/>
                </a:solidFill>
                <a:effectLst/>
                <a:uLnTx/>
                <a:uFillTx/>
                <a:latin typeface="Segoe UI"/>
                <a:ea typeface="メイリオ"/>
                <a:cs typeface="+mn-cs"/>
              </a:rPr>
              <a:t>※</a:t>
            </a:r>
            <a:r>
              <a:rPr kumimoji="1" lang="ja-JP" altLang="en-US" sz="1050" b="0" i="0" u="none" strike="noStrike" kern="1200" cap="none" spc="0" normalizeH="0" baseline="0" noProof="0">
                <a:ln>
                  <a:noFill/>
                </a:ln>
                <a:solidFill>
                  <a:srgbClr val="000000"/>
                </a:solidFill>
                <a:effectLst/>
                <a:uLnTx/>
                <a:uFillTx/>
                <a:latin typeface="Segoe UI"/>
                <a:ea typeface="メイリオ"/>
                <a:cs typeface="+mn-cs"/>
              </a:rPr>
              <a:t>２　看取り加算と死亡診断加算は併算定できない</a:t>
            </a:r>
          </a:p>
        </p:txBody>
      </p:sp>
      <p:sp>
        <p:nvSpPr>
          <p:cNvPr id="7" name="テキスト ボックス 6">
            <a:extLst>
              <a:ext uri="{FF2B5EF4-FFF2-40B4-BE49-F238E27FC236}">
                <a16:creationId xmlns:a16="http://schemas.microsoft.com/office/drawing/2014/main" id="{768EE894-BA6E-211F-CFCF-1B756816B665}"/>
              </a:ext>
            </a:extLst>
          </p:cNvPr>
          <p:cNvSpPr txBox="1"/>
          <p:nvPr/>
        </p:nvSpPr>
        <p:spPr>
          <a:xfrm>
            <a:off x="5276739" y="5284525"/>
            <a:ext cx="5457911" cy="287002"/>
          </a:xfrm>
          <a:prstGeom prst="rect">
            <a:avLst/>
          </a:prstGeom>
          <a:noFill/>
        </p:spPr>
        <p:txBody>
          <a:bodyPr wrap="square" rtlCol="0">
            <a:spAutoFit/>
          </a:bodyPr>
          <a:lstStyle/>
          <a:p>
            <a:pPr marL="0" marR="0" lvl="0" indent="0" algn="l" defTabSz="914400" rtl="0" eaLnBrk="1" fontAlgn="auto" latinLnBrk="0" hangingPunct="1">
              <a:lnSpc>
                <a:spcPct val="120000"/>
              </a:lnSpc>
              <a:spcBef>
                <a:spcPts val="0"/>
              </a:spcBef>
              <a:spcAft>
                <a:spcPts val="600"/>
              </a:spcAft>
              <a:buClr>
                <a:srgbClr val="103185"/>
              </a:buClr>
              <a:buSzTx/>
              <a:buFontTx/>
              <a:buNone/>
              <a:tabLst/>
              <a:defRPr/>
            </a:pPr>
            <a:r>
              <a:rPr kumimoji="1" lang="en-US" altLang="ja-JP" sz="1050" b="0" i="0" u="none" strike="noStrike" kern="1200" cap="none" spc="0" normalizeH="0" baseline="0" noProof="0">
                <a:ln>
                  <a:noFill/>
                </a:ln>
                <a:solidFill>
                  <a:srgbClr val="000000"/>
                </a:solidFill>
                <a:effectLst/>
                <a:uLnTx/>
                <a:uFillTx/>
                <a:latin typeface="Segoe UI"/>
                <a:ea typeface="メイリオ"/>
                <a:cs typeface="+mn-cs"/>
              </a:rPr>
              <a:t>※</a:t>
            </a:r>
            <a:r>
              <a:rPr kumimoji="1" lang="ja-JP" altLang="en-US" sz="1050" b="0" i="0" u="none" strike="noStrike" kern="1200" cap="none" spc="0" normalizeH="0" baseline="0" noProof="0">
                <a:ln>
                  <a:noFill/>
                </a:ln>
                <a:solidFill>
                  <a:srgbClr val="000000"/>
                </a:solidFill>
                <a:effectLst/>
                <a:uLnTx/>
                <a:uFillTx/>
                <a:latin typeface="Segoe UI"/>
                <a:ea typeface="メイリオ"/>
                <a:cs typeface="+mn-cs"/>
              </a:rPr>
              <a:t>１　（）内は在宅患者訪問診療料（</a:t>
            </a:r>
            <a:r>
              <a:rPr kumimoji="1" lang="en-US" altLang="ja-JP" sz="1050" b="0" i="0" u="none" strike="noStrike" kern="1200" cap="none" spc="0" normalizeH="0" baseline="0" noProof="0">
                <a:ln>
                  <a:noFill/>
                </a:ln>
                <a:solidFill>
                  <a:srgbClr val="000000"/>
                </a:solidFill>
                <a:effectLst/>
                <a:uLnTx/>
                <a:uFillTx/>
                <a:latin typeface="Segoe UI"/>
                <a:ea typeface="メイリオ"/>
                <a:cs typeface="+mn-cs"/>
              </a:rPr>
              <a:t>Ⅱ</a:t>
            </a:r>
            <a:r>
              <a:rPr kumimoji="1" lang="ja-JP" altLang="en-US" sz="1050" b="0" i="0" u="none" strike="noStrike" kern="1200" cap="none" spc="0" normalizeH="0" baseline="0" noProof="0">
                <a:ln>
                  <a:noFill/>
                </a:ln>
                <a:solidFill>
                  <a:srgbClr val="000000"/>
                </a:solidFill>
                <a:effectLst/>
                <a:uLnTx/>
                <a:uFillTx/>
                <a:latin typeface="Segoe UI"/>
                <a:ea typeface="メイリオ"/>
                <a:cs typeface="+mn-cs"/>
              </a:rPr>
              <a:t>）のイを算定しているときの点数</a:t>
            </a:r>
            <a:endParaRPr kumimoji="1" lang="en-US" altLang="ja-JP" sz="1050" b="0" i="0" u="none" strike="noStrike" kern="1200" cap="none" spc="0" normalizeH="0" baseline="0" noProof="0">
              <a:ln>
                <a:noFill/>
              </a:ln>
              <a:solidFill>
                <a:srgbClr val="000000"/>
              </a:solidFill>
              <a:effectLst/>
              <a:uLnTx/>
              <a:uFillTx/>
              <a:latin typeface="Segoe UI"/>
              <a:ea typeface="メイリオ"/>
              <a:cs typeface="+mn-cs"/>
            </a:endParaRPr>
          </a:p>
        </p:txBody>
      </p:sp>
      <p:sp>
        <p:nvSpPr>
          <p:cNvPr id="11" name="テキスト ボックス 10">
            <a:extLst>
              <a:ext uri="{FF2B5EF4-FFF2-40B4-BE49-F238E27FC236}">
                <a16:creationId xmlns:a16="http://schemas.microsoft.com/office/drawing/2014/main" id="{C798271B-1D66-F232-464F-BDD380A20383}"/>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質の高い在宅医療・訪問看護の確保－⑧</a:t>
            </a:r>
          </a:p>
        </p:txBody>
      </p:sp>
      <p:sp>
        <p:nvSpPr>
          <p:cNvPr id="4" name="スライド番号プレースホルダー 2">
            <a:extLst>
              <a:ext uri="{FF2B5EF4-FFF2-40B4-BE49-F238E27FC236}">
                <a16:creationId xmlns:a16="http://schemas.microsoft.com/office/drawing/2014/main" id="{EC2FFD74-07B5-3431-28DF-C77D1480070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a:defRPr/>
            </a:pPr>
            <a:fld id="{32927FFD-3D24-4EC2-AEC8-E83A8D96C0AC}" type="slidenum">
              <a:rPr lang="ja-JP" altLang="en-US" sz="1600" smtClean="0">
                <a:solidFill>
                  <a:prstClr val="black"/>
                </a:solidFill>
                <a:latin typeface="Calibri" panose="020F0502020204030204"/>
                <a:ea typeface="ＭＳ Ｐゴシック" panose="020B0600070205080204" pitchFamily="50" charset="-128"/>
              </a:rPr>
              <a:pPr>
                <a:defRPr/>
              </a:pPr>
              <a:t>377</a:t>
            </a:fld>
            <a:endParaRPr lang="ja-JP" altLang="en-US" sz="1600" dirty="0">
              <a:solidFill>
                <a:prstClr val="black"/>
              </a:solidFill>
              <a:latin typeface="Calibri" panose="020F0502020204030204"/>
              <a:ea typeface="ＭＳ Ｐゴシック" panose="020B0600070205080204" pitchFamily="50" charset="-128"/>
            </a:endParaRPr>
          </a:p>
        </p:txBody>
      </p:sp>
    </p:spTree>
    <p:extLst>
      <p:ext uri="{BB962C8B-B14F-4D97-AF65-F5344CB8AC3E}">
        <p14:creationId xmlns:p14="http://schemas.microsoft.com/office/powerpoint/2010/main" val="123871400"/>
      </p:ext>
    </p:extLst>
  </p:cSld>
  <p:clrMapOvr>
    <a:masterClrMapping/>
  </p:clrMapOvr>
  <p:transition/>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6793"/>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378</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4145953747"/>
              </p:ext>
            </p:extLst>
          </p:nvPr>
        </p:nvGraphicFramePr>
        <p:xfrm>
          <a:off x="389493" y="487589"/>
          <a:ext cx="9127014" cy="50101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800" b="0" i="0" u="none" strike="noStrike" kern="1200" cap="none" spc="0" normalizeH="0" baseline="0" noProof="0" dirty="0">
                          <a:ln>
                            <a:noFill/>
                          </a:ln>
                          <a:solidFill>
                            <a:prstClr val="black"/>
                          </a:solidFill>
                          <a:effectLst/>
                          <a:uLnTx/>
                          <a:uFillTx/>
                          <a:latin typeface="+mn-lt"/>
                          <a:ea typeface="+mn-ea"/>
                          <a:cs typeface="+mn-cs"/>
                        </a:rPr>
                        <a:t>質の高い在宅医療提供体制の構築の推進</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2612963210"/>
              </p:ext>
            </p:extLst>
          </p:nvPr>
        </p:nvGraphicFramePr>
        <p:xfrm>
          <a:off x="542925" y="1288994"/>
          <a:ext cx="8867775" cy="5257799"/>
        </p:xfrm>
        <a:graphic>
          <a:graphicData uri="http://schemas.openxmlformats.org/drawingml/2006/table">
            <a:tbl>
              <a:tblPr firstRow="1" bandRow="1">
                <a:tableStyleId>{5C22544A-7EE6-4342-B048-85BDC9FD1C3A}</a:tableStyleId>
              </a:tblPr>
              <a:tblGrid>
                <a:gridCol w="8867775">
                  <a:extLst>
                    <a:ext uri="{9D8B030D-6E8A-4147-A177-3AD203B41FA5}">
                      <a16:colId xmlns:a16="http://schemas.microsoft.com/office/drawing/2014/main" val="4124765003"/>
                    </a:ext>
                  </a:extLst>
                </a:gridCol>
              </a:tblGrid>
              <a:tr h="5257799">
                <a:tc>
                  <a:txBody>
                    <a:bodyPr/>
                    <a:lstStyle/>
                    <a:p>
                      <a:pPr marL="371475" marR="0" lvl="1" indent="-45720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400" b="1" u="none" dirty="0">
                          <a:solidFill>
                            <a:schemeClr val="tx1"/>
                          </a:solidFill>
                          <a:latin typeface="+mn-ea"/>
                          <a:ea typeface="+mn-ea"/>
                        </a:rPr>
                        <a:t>○ 患者の状態に応じた適切な訪問診療・往診等を推進する観点から、訪問診療・往診等に関する評価を見直す。</a:t>
                      </a:r>
                      <a:endParaRPr kumimoji="1" lang="en-US" altLang="ja-JP" sz="2400" b="1" u="none" dirty="0">
                        <a:solidFill>
                          <a:schemeClr val="tx1"/>
                        </a:solidFill>
                        <a:latin typeface="+mn-ea"/>
                        <a:ea typeface="+mn-ea"/>
                      </a:endParaRPr>
                    </a:p>
                    <a:p>
                      <a:pPr marL="0" marR="0" lvl="0" indent="0" algn="l" defTabSz="914400" rtl="0" eaLnBrk="1" fontAlgn="auto" latinLnBrk="0" hangingPunct="1">
                        <a:lnSpc>
                          <a:spcPct val="100000"/>
                        </a:lnSpc>
                        <a:spcBef>
                          <a:spcPts val="1200"/>
                        </a:spcBef>
                        <a:spcAft>
                          <a:spcPts val="0"/>
                        </a:spcAft>
                        <a:buClrTx/>
                        <a:buSzTx/>
                        <a:buFont typeface="Wingdings" panose="05000000000000000000" pitchFamily="2" charset="2"/>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＜在宅時医学総合管理料・施設入居時等医学総合管理料の見直し＞</a:t>
                      </a: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8000" marR="0" lvl="1"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2000" b="0" dirty="0">
                          <a:solidFill>
                            <a:srgbClr val="0070C0"/>
                          </a:solidFill>
                          <a:latin typeface="メイリオ" panose="020B0604030504040204" pitchFamily="50" charset="-128"/>
                          <a:ea typeface="メイリオ" panose="020B0604030504040204" pitchFamily="50" charset="-128"/>
                        </a:rPr>
                        <a:t>在宅時医学総合管理料及び施設入居時等医学総合管理料</a:t>
                      </a:r>
                      <a:r>
                        <a:rPr kumimoji="1" lang="ja-JP" altLang="en-US" sz="2000" b="0" dirty="0">
                          <a:solidFill>
                            <a:schemeClr val="tx1"/>
                          </a:solidFill>
                          <a:latin typeface="メイリオ" panose="020B0604030504040204" pitchFamily="50" charset="-128"/>
                          <a:ea typeface="メイリオ" panose="020B0604030504040204" pitchFamily="50" charset="-128"/>
                        </a:rPr>
                        <a:t>の算定における単一建物診療患者の数が</a:t>
                      </a:r>
                      <a:r>
                        <a:rPr kumimoji="1" lang="en-US" altLang="ja-JP" sz="2000" b="0" dirty="0">
                          <a:solidFill>
                            <a:srgbClr val="FF0000"/>
                          </a:solidFill>
                          <a:latin typeface="メイリオ" panose="020B0604030504040204" pitchFamily="50" charset="-128"/>
                          <a:ea typeface="メイリオ" panose="020B0604030504040204" pitchFamily="50" charset="-128"/>
                        </a:rPr>
                        <a:t>10 </a:t>
                      </a:r>
                      <a:r>
                        <a:rPr kumimoji="1" lang="ja-JP" altLang="en-US" sz="2000" b="0" dirty="0">
                          <a:solidFill>
                            <a:srgbClr val="FF0000"/>
                          </a:solidFill>
                          <a:latin typeface="メイリオ" panose="020B0604030504040204" pitchFamily="50" charset="-128"/>
                          <a:ea typeface="メイリオ" panose="020B0604030504040204" pitchFamily="50" charset="-128"/>
                        </a:rPr>
                        <a:t>人以上</a:t>
                      </a:r>
                      <a:r>
                        <a:rPr kumimoji="1" lang="en-US" altLang="ja-JP" sz="2000" b="0" dirty="0">
                          <a:solidFill>
                            <a:srgbClr val="FF0000"/>
                          </a:solidFill>
                          <a:latin typeface="メイリオ" panose="020B0604030504040204" pitchFamily="50" charset="-128"/>
                          <a:ea typeface="メイリオ" panose="020B0604030504040204" pitchFamily="50" charset="-128"/>
                        </a:rPr>
                        <a:t>19 </a:t>
                      </a:r>
                      <a:r>
                        <a:rPr kumimoji="1" lang="ja-JP" altLang="en-US" sz="2000" b="0" dirty="0">
                          <a:solidFill>
                            <a:srgbClr val="FF0000"/>
                          </a:solidFill>
                          <a:latin typeface="メイリオ" panose="020B0604030504040204" pitchFamily="50" charset="-128"/>
                          <a:ea typeface="メイリオ" panose="020B0604030504040204" pitchFamily="50" charset="-128"/>
                        </a:rPr>
                        <a:t>人以下、</a:t>
                      </a:r>
                      <a:r>
                        <a:rPr kumimoji="1" lang="en-US" altLang="ja-JP" sz="2000" b="0" dirty="0">
                          <a:solidFill>
                            <a:srgbClr val="FF0000"/>
                          </a:solidFill>
                          <a:latin typeface="メイリオ" panose="020B0604030504040204" pitchFamily="50" charset="-128"/>
                          <a:ea typeface="メイリオ" panose="020B0604030504040204" pitchFamily="50" charset="-128"/>
                        </a:rPr>
                        <a:t>20 </a:t>
                      </a:r>
                      <a:r>
                        <a:rPr kumimoji="1" lang="ja-JP" altLang="en-US" sz="2000" b="0" dirty="0">
                          <a:solidFill>
                            <a:srgbClr val="FF0000"/>
                          </a:solidFill>
                          <a:latin typeface="メイリオ" panose="020B0604030504040204" pitchFamily="50" charset="-128"/>
                          <a:ea typeface="メイリオ" panose="020B0604030504040204" pitchFamily="50" charset="-128"/>
                        </a:rPr>
                        <a:t>人以上</a:t>
                      </a:r>
                      <a:r>
                        <a:rPr kumimoji="1" lang="en-US" altLang="ja-JP" sz="2000" b="0" dirty="0">
                          <a:solidFill>
                            <a:srgbClr val="FF0000"/>
                          </a:solidFill>
                          <a:latin typeface="メイリオ" panose="020B0604030504040204" pitchFamily="50" charset="-128"/>
                          <a:ea typeface="メイリオ" panose="020B0604030504040204" pitchFamily="50" charset="-128"/>
                        </a:rPr>
                        <a:t>49 </a:t>
                      </a:r>
                      <a:r>
                        <a:rPr kumimoji="1" lang="ja-JP" altLang="en-US" sz="2000" b="0" dirty="0">
                          <a:solidFill>
                            <a:srgbClr val="FF0000"/>
                          </a:solidFill>
                          <a:latin typeface="メイリオ" panose="020B0604030504040204" pitchFamily="50" charset="-128"/>
                          <a:ea typeface="メイリオ" panose="020B0604030504040204" pitchFamily="50" charset="-128"/>
                        </a:rPr>
                        <a:t>人以下及び</a:t>
                      </a:r>
                      <a:r>
                        <a:rPr kumimoji="1" lang="en-US" altLang="ja-JP" sz="2000" b="0" dirty="0">
                          <a:solidFill>
                            <a:srgbClr val="FF0000"/>
                          </a:solidFill>
                          <a:latin typeface="メイリオ" panose="020B0604030504040204" pitchFamily="50" charset="-128"/>
                          <a:ea typeface="メイリオ" panose="020B0604030504040204" pitchFamily="50" charset="-128"/>
                        </a:rPr>
                        <a:t>50 </a:t>
                      </a:r>
                      <a:r>
                        <a:rPr kumimoji="1" lang="ja-JP" altLang="en-US" sz="2000" b="0" dirty="0">
                          <a:solidFill>
                            <a:srgbClr val="FF0000"/>
                          </a:solidFill>
                          <a:latin typeface="メイリオ" panose="020B0604030504040204" pitchFamily="50" charset="-128"/>
                          <a:ea typeface="メイリオ" panose="020B0604030504040204" pitchFamily="50" charset="-128"/>
                        </a:rPr>
                        <a:t>人以上</a:t>
                      </a:r>
                      <a:r>
                        <a:rPr kumimoji="1" lang="ja-JP" altLang="en-US" sz="2000" b="0" dirty="0">
                          <a:solidFill>
                            <a:schemeClr val="tx1"/>
                          </a:solidFill>
                          <a:latin typeface="メイリオ" panose="020B0604030504040204" pitchFamily="50" charset="-128"/>
                          <a:ea typeface="メイリオ" panose="020B0604030504040204" pitchFamily="50" charset="-128"/>
                        </a:rPr>
                        <a:t>の場合の評価を新設する。</a:t>
                      </a: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8000" marR="0" lvl="1"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2000" b="0" dirty="0">
                          <a:solidFill>
                            <a:schemeClr val="tx1"/>
                          </a:solidFill>
                          <a:latin typeface="メイリオ" panose="020B0604030504040204" pitchFamily="50" charset="-128"/>
                          <a:ea typeface="メイリオ" panose="020B0604030504040204" pitchFamily="50" charset="-128"/>
                        </a:rPr>
                        <a:t>在宅時医学総合管理料及び施設入居時等医学総合管理料を届出している保険医療機関のうち、当該医療機関の</a:t>
                      </a:r>
                      <a:r>
                        <a:rPr kumimoji="1" lang="ja-JP" altLang="en-US" sz="2000" b="0" dirty="0">
                          <a:solidFill>
                            <a:srgbClr val="0070C0"/>
                          </a:solidFill>
                          <a:latin typeface="メイリオ" panose="020B0604030504040204" pitchFamily="50" charset="-128"/>
                          <a:ea typeface="メイリオ" panose="020B0604030504040204" pitchFamily="50" charset="-128"/>
                        </a:rPr>
                        <a:t>直近３月の訪問診療の算定回数等が</a:t>
                      </a:r>
                      <a:r>
                        <a:rPr kumimoji="1" lang="en-US" altLang="ja-JP" sz="2000" b="0" dirty="0">
                          <a:solidFill>
                            <a:srgbClr val="0070C0"/>
                          </a:solidFill>
                          <a:latin typeface="メイリオ" panose="020B0604030504040204" pitchFamily="50" charset="-128"/>
                          <a:ea typeface="メイリオ" panose="020B0604030504040204" pitchFamily="50" charset="-128"/>
                        </a:rPr>
                        <a:t>2,100</a:t>
                      </a:r>
                      <a:r>
                        <a:rPr kumimoji="1" lang="ja-JP" altLang="en-US" sz="2000" b="0" dirty="0">
                          <a:solidFill>
                            <a:srgbClr val="0070C0"/>
                          </a:solidFill>
                          <a:latin typeface="メイリオ" panose="020B0604030504040204" pitchFamily="50" charset="-128"/>
                          <a:ea typeface="メイリオ" panose="020B0604030504040204" pitchFamily="50" charset="-128"/>
                        </a:rPr>
                        <a:t>回を超える</a:t>
                      </a:r>
                      <a:r>
                        <a:rPr kumimoji="1" lang="ja-JP" altLang="en-US" sz="2000" b="0" dirty="0">
                          <a:solidFill>
                            <a:schemeClr val="tx1"/>
                          </a:solidFill>
                          <a:latin typeface="メイリオ" panose="020B0604030504040204" pitchFamily="50" charset="-128"/>
                          <a:ea typeface="メイリオ" panose="020B0604030504040204" pitchFamily="50" charset="-128"/>
                        </a:rPr>
                        <a:t>保険医療機関（看取りの件数等に係る一定の基準を満たす場合を除く。）について、</a:t>
                      </a:r>
                      <a:r>
                        <a:rPr kumimoji="1" lang="ja-JP" altLang="en-US" sz="2000" b="0" dirty="0">
                          <a:solidFill>
                            <a:srgbClr val="FF0000"/>
                          </a:solidFill>
                          <a:latin typeface="メイリオ" panose="020B0604030504040204" pitchFamily="50" charset="-128"/>
                          <a:ea typeface="メイリオ" panose="020B0604030504040204" pitchFamily="50" charset="-128"/>
                        </a:rPr>
                        <a:t>単一建物診療患者の数が</a:t>
                      </a:r>
                      <a:r>
                        <a:rPr kumimoji="1" lang="en-US" altLang="ja-JP" sz="2000" b="0" dirty="0">
                          <a:solidFill>
                            <a:srgbClr val="FF0000"/>
                          </a:solidFill>
                          <a:latin typeface="メイリオ" panose="020B0604030504040204" pitchFamily="50" charset="-128"/>
                          <a:ea typeface="メイリオ" panose="020B0604030504040204" pitchFamily="50" charset="-128"/>
                        </a:rPr>
                        <a:t>10</a:t>
                      </a:r>
                      <a:r>
                        <a:rPr kumimoji="1" lang="ja-JP" altLang="en-US" sz="2000" b="0" dirty="0">
                          <a:solidFill>
                            <a:srgbClr val="FF0000"/>
                          </a:solidFill>
                          <a:latin typeface="メイリオ" panose="020B0604030504040204" pitchFamily="50" charset="-128"/>
                          <a:ea typeface="メイリオ" panose="020B0604030504040204" pitchFamily="50" charset="-128"/>
                        </a:rPr>
                        <a:t>人以上である患者</a:t>
                      </a:r>
                      <a:r>
                        <a:rPr kumimoji="1" lang="ja-JP" altLang="en-US" sz="2000" b="0" dirty="0">
                          <a:solidFill>
                            <a:schemeClr val="tx1"/>
                          </a:solidFill>
                          <a:latin typeface="メイリオ" panose="020B0604030504040204" pitchFamily="50" charset="-128"/>
                          <a:ea typeface="メイリオ" panose="020B0604030504040204" pitchFamily="50" charset="-128"/>
                        </a:rPr>
                        <a:t>に対する</a:t>
                      </a:r>
                      <a:r>
                        <a:rPr kumimoji="1" lang="ja-JP" altLang="en-US" sz="2000" b="0" dirty="0">
                          <a:solidFill>
                            <a:srgbClr val="0070C0"/>
                          </a:solidFill>
                          <a:latin typeface="メイリオ" panose="020B0604030504040204" pitchFamily="50" charset="-128"/>
                          <a:ea typeface="メイリオ" panose="020B0604030504040204" pitchFamily="50" charset="-128"/>
                        </a:rPr>
                        <a:t>在宅時医学総合管理料及び施設入居時等医学総合管理料</a:t>
                      </a:r>
                      <a:r>
                        <a:rPr kumimoji="1" lang="ja-JP" altLang="en-US" sz="2000" b="0" dirty="0">
                          <a:solidFill>
                            <a:schemeClr val="tx1"/>
                          </a:solidFill>
                          <a:latin typeface="メイリオ" panose="020B0604030504040204" pitchFamily="50" charset="-128"/>
                          <a:ea typeface="メイリオ" panose="020B0604030504040204" pitchFamily="50" charset="-128"/>
                        </a:rPr>
                        <a:t>の評価を見直す。</a:t>
                      </a:r>
                      <a:endParaRPr kumimoji="1" lang="en-US" altLang="ja-JP" sz="20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endParaRPr>
                    </a:p>
                    <a:p>
                      <a:pPr marL="288000" marR="0" lvl="1" indent="-457200" algn="l" defTabSz="914400" rtl="0" eaLnBrk="1" fontAlgn="auto" latinLnBrk="0" hangingPunct="1">
                        <a:lnSpc>
                          <a:spcPct val="100000"/>
                        </a:lnSpc>
                        <a:spcBef>
                          <a:spcPts val="1200"/>
                        </a:spcBef>
                        <a:spcAft>
                          <a:spcPts val="0"/>
                        </a:spcAft>
                        <a:buClrTx/>
                        <a:buSzTx/>
                        <a:buFont typeface="Wingdings" panose="05000000000000000000" pitchFamily="2" charset="2"/>
                        <a:buNone/>
                        <a:tabLst/>
                        <a:defRPr/>
                      </a:pPr>
                      <a:r>
                        <a:rPr kumimoji="1" lang="ja-JP" altLang="en-US" sz="20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＜在宅療養支援診療所・病院の要件の見直し＞</a:t>
                      </a:r>
                      <a:endParaRPr kumimoji="1" lang="en-US" altLang="ja-JP" sz="20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endParaRPr>
                    </a:p>
                    <a:p>
                      <a:pPr marL="288000" marR="0" lvl="1" indent="-45720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0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 </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訪問栄養食事指導の推進を図る観点から、</a:t>
                      </a:r>
                      <a:r>
                        <a:rPr kumimoji="1" lang="ja-JP" altLang="en-US" sz="20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在宅療養支援診療所及び在宅療養支援病院</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a:t>
                      </a:r>
                      <a:r>
                        <a:rPr kumimoji="1" lang="ja-JP" altLang="en-US" sz="20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要件を見直す</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1325984516"/>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正方形/長方形 2">
            <a:extLst>
              <a:ext uri="{FF2B5EF4-FFF2-40B4-BE49-F238E27FC236}">
                <a16:creationId xmlns:a16="http://schemas.microsoft.com/office/drawing/2014/main" id="{4998312A-AFE6-3C3C-7396-FC46B344268C}"/>
              </a:ext>
            </a:extLst>
          </p:cNvPr>
          <p:cNvSpPr/>
          <p:nvPr/>
        </p:nvSpPr>
        <p:spPr>
          <a:xfrm>
            <a:off x="175818" y="802433"/>
            <a:ext cx="9554363" cy="5724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在宅時医学総合管理料及び施設入居時等医学総合管理料の算定における</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単一建物診療患者の数が</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人以上</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19</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人以下、</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人以上</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49</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人以下及び</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人以上の場合の評価を新設</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するとともに、</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処方箋料の再編に伴い、在宅時医学総合管理料・施設入居時等医学総合管理料の評価を見直す</a:t>
            </a:r>
            <a:r>
              <a:rPr kumimoji="1" lang="ja-JP" altLang="en-US" sz="16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endParaRPr kumimoji="1" lang="en-US" altLang="ja-JP" sz="16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xfrm>
            <a:off x="0" y="269360"/>
            <a:ext cx="9906000" cy="458482"/>
          </a:xfrm>
          <a:solidFill>
            <a:srgbClr val="E1EDFF"/>
          </a:solidFill>
        </p:spPr>
        <p:txBody>
          <a:bodyPr>
            <a:noAutofit/>
          </a:bodyPr>
          <a:lstStyle/>
          <a:p>
            <a:r>
              <a:rPr lang="ja-JP" altLang="en-US" b="1"/>
              <a:t>在宅時医学総合管理料及び施設入居時等医学総合管理料の見直し①</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質の高い在宅医療・訪問看護の確保－⑨</a:t>
            </a:r>
          </a:p>
        </p:txBody>
      </p:sp>
      <p:graphicFrame>
        <p:nvGraphicFramePr>
          <p:cNvPr id="4" name="表 3">
            <a:extLst>
              <a:ext uri="{FF2B5EF4-FFF2-40B4-BE49-F238E27FC236}">
                <a16:creationId xmlns:a16="http://schemas.microsoft.com/office/drawing/2014/main" id="{E5E3E4E9-7682-105A-F29C-46BA5EBC2FAC}"/>
              </a:ext>
            </a:extLst>
          </p:cNvPr>
          <p:cNvGraphicFramePr>
            <a:graphicFrameLocks noGrp="1"/>
          </p:cNvGraphicFramePr>
          <p:nvPr/>
        </p:nvGraphicFramePr>
        <p:xfrm>
          <a:off x="202415" y="1642204"/>
          <a:ext cx="9501168" cy="4891020"/>
        </p:xfrm>
        <a:graphic>
          <a:graphicData uri="http://schemas.openxmlformats.org/drawingml/2006/table">
            <a:tbl>
              <a:tblPr firstRow="1" bandRow="1">
                <a:tableStyleId>{5940675A-B579-460E-94D1-54222C63F5DA}</a:tableStyleId>
              </a:tblPr>
              <a:tblGrid>
                <a:gridCol w="208280">
                  <a:extLst>
                    <a:ext uri="{9D8B030D-6E8A-4147-A177-3AD203B41FA5}">
                      <a16:colId xmlns:a16="http://schemas.microsoft.com/office/drawing/2014/main" val="20000"/>
                    </a:ext>
                  </a:extLst>
                </a:gridCol>
                <a:gridCol w="207726">
                  <a:extLst>
                    <a:ext uri="{9D8B030D-6E8A-4147-A177-3AD203B41FA5}">
                      <a16:colId xmlns:a16="http://schemas.microsoft.com/office/drawing/2014/main" val="20001"/>
                    </a:ext>
                  </a:extLst>
                </a:gridCol>
                <a:gridCol w="1180986">
                  <a:extLst>
                    <a:ext uri="{9D8B030D-6E8A-4147-A177-3AD203B41FA5}">
                      <a16:colId xmlns:a16="http://schemas.microsoft.com/office/drawing/2014/main" val="857998659"/>
                    </a:ext>
                  </a:extLst>
                </a:gridCol>
                <a:gridCol w="406719">
                  <a:extLst>
                    <a:ext uri="{9D8B030D-6E8A-4147-A177-3AD203B41FA5}">
                      <a16:colId xmlns:a16="http://schemas.microsoft.com/office/drawing/2014/main" val="20005"/>
                    </a:ext>
                  </a:extLst>
                </a:gridCol>
                <a:gridCol w="394603">
                  <a:extLst>
                    <a:ext uri="{9D8B030D-6E8A-4147-A177-3AD203B41FA5}">
                      <a16:colId xmlns:a16="http://schemas.microsoft.com/office/drawing/2014/main" val="1201794967"/>
                    </a:ext>
                  </a:extLst>
                </a:gridCol>
                <a:gridCol w="394603">
                  <a:extLst>
                    <a:ext uri="{9D8B030D-6E8A-4147-A177-3AD203B41FA5}">
                      <a16:colId xmlns:a16="http://schemas.microsoft.com/office/drawing/2014/main" val="2701883112"/>
                    </a:ext>
                  </a:extLst>
                </a:gridCol>
                <a:gridCol w="394603">
                  <a:extLst>
                    <a:ext uri="{9D8B030D-6E8A-4147-A177-3AD203B41FA5}">
                      <a16:colId xmlns:a16="http://schemas.microsoft.com/office/drawing/2014/main" val="310605097"/>
                    </a:ext>
                  </a:extLst>
                </a:gridCol>
                <a:gridCol w="394603">
                  <a:extLst>
                    <a:ext uri="{9D8B030D-6E8A-4147-A177-3AD203B41FA5}">
                      <a16:colId xmlns:a16="http://schemas.microsoft.com/office/drawing/2014/main" val="4196207288"/>
                    </a:ext>
                  </a:extLst>
                </a:gridCol>
                <a:gridCol w="394603">
                  <a:extLst>
                    <a:ext uri="{9D8B030D-6E8A-4147-A177-3AD203B41FA5}">
                      <a16:colId xmlns:a16="http://schemas.microsoft.com/office/drawing/2014/main" val="20008"/>
                    </a:ext>
                  </a:extLst>
                </a:gridCol>
                <a:gridCol w="394603">
                  <a:extLst>
                    <a:ext uri="{9D8B030D-6E8A-4147-A177-3AD203B41FA5}">
                      <a16:colId xmlns:a16="http://schemas.microsoft.com/office/drawing/2014/main" val="4278805136"/>
                    </a:ext>
                  </a:extLst>
                </a:gridCol>
                <a:gridCol w="394603">
                  <a:extLst>
                    <a:ext uri="{9D8B030D-6E8A-4147-A177-3AD203B41FA5}">
                      <a16:colId xmlns:a16="http://schemas.microsoft.com/office/drawing/2014/main" val="680040665"/>
                    </a:ext>
                  </a:extLst>
                </a:gridCol>
                <a:gridCol w="394603">
                  <a:extLst>
                    <a:ext uri="{9D8B030D-6E8A-4147-A177-3AD203B41FA5}">
                      <a16:colId xmlns:a16="http://schemas.microsoft.com/office/drawing/2014/main" val="2739630247"/>
                    </a:ext>
                  </a:extLst>
                </a:gridCol>
                <a:gridCol w="394603">
                  <a:extLst>
                    <a:ext uri="{9D8B030D-6E8A-4147-A177-3AD203B41FA5}">
                      <a16:colId xmlns:a16="http://schemas.microsoft.com/office/drawing/2014/main" val="4075372539"/>
                    </a:ext>
                  </a:extLst>
                </a:gridCol>
                <a:gridCol w="394603">
                  <a:extLst>
                    <a:ext uri="{9D8B030D-6E8A-4147-A177-3AD203B41FA5}">
                      <a16:colId xmlns:a16="http://schemas.microsoft.com/office/drawing/2014/main" val="20011"/>
                    </a:ext>
                  </a:extLst>
                </a:gridCol>
                <a:gridCol w="394603">
                  <a:extLst>
                    <a:ext uri="{9D8B030D-6E8A-4147-A177-3AD203B41FA5}">
                      <a16:colId xmlns:a16="http://schemas.microsoft.com/office/drawing/2014/main" val="708054867"/>
                    </a:ext>
                  </a:extLst>
                </a:gridCol>
                <a:gridCol w="394603">
                  <a:extLst>
                    <a:ext uri="{9D8B030D-6E8A-4147-A177-3AD203B41FA5}">
                      <a16:colId xmlns:a16="http://schemas.microsoft.com/office/drawing/2014/main" val="3308334756"/>
                    </a:ext>
                  </a:extLst>
                </a:gridCol>
                <a:gridCol w="394603">
                  <a:extLst>
                    <a:ext uri="{9D8B030D-6E8A-4147-A177-3AD203B41FA5}">
                      <a16:colId xmlns:a16="http://schemas.microsoft.com/office/drawing/2014/main" val="1632412934"/>
                    </a:ext>
                  </a:extLst>
                </a:gridCol>
                <a:gridCol w="394603">
                  <a:extLst>
                    <a:ext uri="{9D8B030D-6E8A-4147-A177-3AD203B41FA5}">
                      <a16:colId xmlns:a16="http://schemas.microsoft.com/office/drawing/2014/main" val="2048907782"/>
                    </a:ext>
                  </a:extLst>
                </a:gridCol>
                <a:gridCol w="394603">
                  <a:extLst>
                    <a:ext uri="{9D8B030D-6E8A-4147-A177-3AD203B41FA5}">
                      <a16:colId xmlns:a16="http://schemas.microsoft.com/office/drawing/2014/main" val="20014"/>
                    </a:ext>
                  </a:extLst>
                </a:gridCol>
                <a:gridCol w="394603">
                  <a:extLst>
                    <a:ext uri="{9D8B030D-6E8A-4147-A177-3AD203B41FA5}">
                      <a16:colId xmlns:a16="http://schemas.microsoft.com/office/drawing/2014/main" val="1401664328"/>
                    </a:ext>
                  </a:extLst>
                </a:gridCol>
                <a:gridCol w="394603">
                  <a:extLst>
                    <a:ext uri="{9D8B030D-6E8A-4147-A177-3AD203B41FA5}">
                      <a16:colId xmlns:a16="http://schemas.microsoft.com/office/drawing/2014/main" val="1002309675"/>
                    </a:ext>
                  </a:extLst>
                </a:gridCol>
                <a:gridCol w="394603">
                  <a:extLst>
                    <a:ext uri="{9D8B030D-6E8A-4147-A177-3AD203B41FA5}">
                      <a16:colId xmlns:a16="http://schemas.microsoft.com/office/drawing/2014/main" val="1079111980"/>
                    </a:ext>
                  </a:extLst>
                </a:gridCol>
                <a:gridCol w="394603">
                  <a:extLst>
                    <a:ext uri="{9D8B030D-6E8A-4147-A177-3AD203B41FA5}">
                      <a16:colId xmlns:a16="http://schemas.microsoft.com/office/drawing/2014/main" val="4237710806"/>
                    </a:ext>
                  </a:extLst>
                </a:gridCol>
              </a:tblGrid>
              <a:tr h="372430">
                <a:tc gridSpan="3">
                  <a:txBody>
                    <a:bodyPr/>
                    <a:lstStyle/>
                    <a:p>
                      <a:endParaRPr kumimoji="1" lang="ja-JP" altLang="en-US" sz="600" b="0">
                        <a:latin typeface="+mn-ea"/>
                        <a:ea typeface="+mn-ea"/>
                      </a:endParaRPr>
                    </a:p>
                  </a:txBody>
                  <a:tcPr marL="36000" marR="3600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hMerge="1">
                  <a:txBody>
                    <a:bodyPr/>
                    <a:lstStyle/>
                    <a:p>
                      <a:endParaRPr kumimoji="1" lang="ja-JP" altLang="en-US"/>
                    </a:p>
                  </a:txBody>
                  <a:tcPr>
                    <a:lnL w="38100" cap="flat" cmpd="sng" algn="ctr">
                      <a:solidFill>
                        <a:schemeClr val="tx1"/>
                      </a:solidFill>
                      <a:prstDash val="solid"/>
                      <a:round/>
                      <a:headEnd type="none" w="med" len="med"/>
                      <a:tailEnd type="none" w="med" len="med"/>
                    </a:lnL>
                  </a:tcPr>
                </a:tc>
                <a:tc hMerge="1">
                  <a:txBody>
                    <a:bodyPr/>
                    <a:lstStyle/>
                    <a:p>
                      <a:endParaRPr kumimoji="1" lang="ja-JP" altLang="en-US"/>
                    </a:p>
                  </a:txBody>
                  <a:tcPr>
                    <a:lnL w="38100" cap="flat" cmpd="sng" algn="ctr">
                      <a:solidFill>
                        <a:schemeClr val="tx1"/>
                      </a:solidFill>
                      <a:prstDash val="solid"/>
                      <a:round/>
                      <a:headEnd type="none" w="med" len="med"/>
                      <a:tailEnd type="none" w="med" len="med"/>
                    </a:lnL>
                  </a:tcPr>
                </a:tc>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機能強化型在支診･在支病</a:t>
                      </a:r>
                      <a:endParaRPr kumimoji="1" lang="en-US" altLang="ja-JP" sz="9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（病床あり）</a:t>
                      </a:r>
                    </a:p>
                  </a:txBody>
                  <a:tcPr marL="45720" marR="4572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tc hMerge="1">
                  <a:txBody>
                    <a:bodyPr/>
                    <a:lstStyle/>
                    <a:p>
                      <a:endParaRPr kumimoji="1" lang="ja-JP" altLang="en-US"/>
                    </a:p>
                  </a:txBody>
                  <a:tcPr/>
                </a:tc>
                <a:tc hMerge="1">
                  <a:txBody>
                    <a:bodyPr/>
                    <a:lstStyle/>
                    <a:p>
                      <a:endParaRPr kumimoji="1" lang="ja-JP" altLang="en-US"/>
                    </a:p>
                  </a:txBody>
                  <a:tcPr/>
                </a:tc>
                <a:tc hMerge="1">
                  <a:txBody>
                    <a:bodyPr/>
                    <a:lstStyle/>
                    <a:p>
                      <a:pPr algn="ctr"/>
                      <a:endParaRPr kumimoji="1" lang="ja-JP" altLang="en-US" sz="1000" b="1">
                        <a:latin typeface="+mn-ea"/>
                        <a:ea typeface="+mn-ea"/>
                      </a:endParaRPr>
                    </a:p>
                  </a:txBody>
                  <a:tcPr marL="36000" marR="36000" anchor="ctr">
                    <a:solidFill>
                      <a:schemeClr val="bg1">
                        <a:lumMod val="95000"/>
                      </a:schemeClr>
                    </a:solidFill>
                  </a:tcPr>
                </a:tc>
                <a:tc hMerge="1">
                  <a:txBody>
                    <a:bodyPr/>
                    <a:lstStyle/>
                    <a:p>
                      <a:pPr algn="ctr"/>
                      <a:endParaRPr kumimoji="1" lang="ja-JP" altLang="en-US" sz="1000" b="1">
                        <a:latin typeface="+mn-ea"/>
                        <a:ea typeface="+mn-ea"/>
                      </a:endParaRPr>
                    </a:p>
                  </a:txBody>
                  <a:tcPr marL="36000" marR="36000" anchor="ctr">
                    <a:solidFill>
                      <a:schemeClr val="bg1">
                        <a:lumMod val="95000"/>
                      </a:schemeClr>
                    </a:solidFill>
                  </a:tcPr>
                </a:tc>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機能強化型在支診・在支病</a:t>
                      </a:r>
                      <a:endParaRPr kumimoji="1" lang="en-US" altLang="ja-JP" sz="9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（病床なし）</a:t>
                      </a:r>
                    </a:p>
                  </a:txBody>
                  <a:tcPr marL="45720" marR="4572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tc hMerge="1">
                  <a:txBody>
                    <a:bodyPr/>
                    <a:lstStyle/>
                    <a:p>
                      <a:endParaRPr kumimoji="1" lang="ja-JP" altLang="en-US"/>
                    </a:p>
                  </a:txBody>
                  <a:tcPr/>
                </a:tc>
                <a:tc hMerge="1">
                  <a:txBody>
                    <a:bodyPr/>
                    <a:lstStyle/>
                    <a:p>
                      <a:endParaRPr kumimoji="1" lang="ja-JP" altLang="en-US"/>
                    </a:p>
                  </a:txBody>
                  <a:tcPr/>
                </a:tc>
                <a:tc hMerge="1">
                  <a:txBody>
                    <a:bodyPr/>
                    <a:lstStyle/>
                    <a:p>
                      <a:pPr algn="ctr"/>
                      <a:endParaRPr kumimoji="1" lang="ja-JP" altLang="en-US" sz="1000" b="1">
                        <a:latin typeface="+mn-ea"/>
                        <a:ea typeface="+mn-ea"/>
                      </a:endParaRPr>
                    </a:p>
                  </a:txBody>
                  <a:tcPr marL="36000" marR="36000" anchor="ctr">
                    <a:solidFill>
                      <a:schemeClr val="bg1">
                        <a:lumMod val="95000"/>
                      </a:schemeClr>
                    </a:solidFill>
                  </a:tcPr>
                </a:tc>
                <a:tc hMerge="1">
                  <a:txBody>
                    <a:bodyPr/>
                    <a:lstStyle/>
                    <a:p>
                      <a:pPr algn="ctr"/>
                      <a:endParaRPr kumimoji="1" lang="ja-JP" altLang="en-US" sz="1000" b="1">
                        <a:latin typeface="+mn-ea"/>
                        <a:ea typeface="+mn-ea"/>
                      </a:endParaRPr>
                    </a:p>
                  </a:txBody>
                  <a:tcPr marL="36000" marR="36000" anchor="ctr">
                    <a:solidFill>
                      <a:schemeClr val="bg1">
                        <a:lumMod val="95000"/>
                      </a:schemeClr>
                    </a:solidFill>
                  </a:tcPr>
                </a:tc>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在支診・在支病</a:t>
                      </a:r>
                    </a:p>
                  </a:txBody>
                  <a:tcPr marL="45720" marR="4572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tc hMerge="1">
                  <a:txBody>
                    <a:bodyPr/>
                    <a:lstStyle/>
                    <a:p>
                      <a:endParaRPr kumimoji="1" lang="ja-JP" altLang="en-US"/>
                    </a:p>
                  </a:txBody>
                  <a:tcPr/>
                </a:tc>
                <a:tc hMerge="1">
                  <a:txBody>
                    <a:bodyPr/>
                    <a:lstStyle/>
                    <a:p>
                      <a:endParaRPr kumimoji="1" lang="ja-JP" altLang="en-US"/>
                    </a:p>
                  </a:txBody>
                  <a:tcPr/>
                </a:tc>
                <a:tc hMerge="1">
                  <a:txBody>
                    <a:bodyPr/>
                    <a:lstStyle/>
                    <a:p>
                      <a:pPr algn="ctr"/>
                      <a:endParaRPr kumimoji="1" lang="ja-JP" altLang="en-US" sz="1000" b="1">
                        <a:latin typeface="+mn-ea"/>
                        <a:ea typeface="+mn-ea"/>
                      </a:endParaRPr>
                    </a:p>
                  </a:txBody>
                  <a:tcPr marL="36000" marR="36000" anchor="ctr">
                    <a:solidFill>
                      <a:schemeClr val="bg1">
                        <a:lumMod val="95000"/>
                      </a:schemeClr>
                    </a:solidFill>
                  </a:tcPr>
                </a:tc>
                <a:tc hMerge="1">
                  <a:txBody>
                    <a:bodyPr/>
                    <a:lstStyle/>
                    <a:p>
                      <a:pPr algn="ctr"/>
                      <a:endParaRPr kumimoji="1" lang="ja-JP" altLang="en-US" sz="1000" b="1">
                        <a:latin typeface="+mn-ea"/>
                        <a:ea typeface="+mn-ea"/>
                      </a:endParaRPr>
                    </a:p>
                  </a:txBody>
                  <a:tcPr marL="36000" marR="36000" anchor="ctr">
                    <a:solidFill>
                      <a:schemeClr val="bg1">
                        <a:lumMod val="95000"/>
                      </a:schemeClr>
                    </a:solidFill>
                  </a:tcPr>
                </a:tc>
                <a:tc gridSpan="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その他</a:t>
                      </a:r>
                    </a:p>
                  </a:txBody>
                  <a:tcPr marL="45720" marR="4572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tcPr>
                </a:tc>
                <a:tc hMerge="1">
                  <a:txBody>
                    <a:bodyPr/>
                    <a:lstStyle/>
                    <a:p>
                      <a:endParaRPr kumimoji="1" lang="ja-JP" altLang="en-US"/>
                    </a:p>
                  </a:txBody>
                  <a:tcPr/>
                </a:tc>
                <a:tc hMerge="1">
                  <a:txBody>
                    <a:bodyPr/>
                    <a:lstStyle/>
                    <a:p>
                      <a:endParaRPr kumimoji="1" lang="ja-JP" altLang="en-US"/>
                    </a:p>
                  </a:txBody>
                  <a:tcPr/>
                </a:tc>
                <a:tc hMerge="1">
                  <a:txBody>
                    <a:bodyPr/>
                    <a:lstStyle/>
                    <a:p>
                      <a:pPr algn="ctr"/>
                      <a:endParaRPr kumimoji="1" lang="ja-JP" altLang="en-US" sz="1000" b="1">
                        <a:latin typeface="+mn-ea"/>
                        <a:ea typeface="+mn-ea"/>
                      </a:endParaRPr>
                    </a:p>
                  </a:txBody>
                  <a:tcPr marL="36000" marR="36000" anchor="ctr">
                    <a:solidFill>
                      <a:schemeClr val="bg1">
                        <a:lumMod val="95000"/>
                      </a:schemeClr>
                    </a:solidFill>
                  </a:tcPr>
                </a:tc>
                <a:tc hMerge="1">
                  <a:txBody>
                    <a:bodyPr/>
                    <a:lstStyle/>
                    <a:p>
                      <a:pPr algn="ctr"/>
                      <a:endParaRPr kumimoji="1" lang="ja-JP" altLang="en-US" sz="1000" b="1">
                        <a:latin typeface="+mn-ea"/>
                        <a:ea typeface="+mn-ea"/>
                      </a:endParaRPr>
                    </a:p>
                  </a:txBody>
                  <a:tcPr marL="36000" marR="36000" anchor="ctr">
                    <a:solidFill>
                      <a:schemeClr val="bg1">
                        <a:lumMod val="95000"/>
                      </a:schemeClr>
                    </a:solidFill>
                  </a:tcPr>
                </a:tc>
                <a:extLst>
                  <a:ext uri="{0D108BD9-81ED-4DB2-BD59-A6C34878D82A}">
                    <a16:rowId xmlns:a16="http://schemas.microsoft.com/office/drawing/2014/main" val="10000"/>
                  </a:ext>
                </a:extLst>
              </a:tr>
              <a:tr h="403926">
                <a:tc gridSpan="3">
                  <a:txBody>
                    <a:bodyPr/>
                    <a:lstStyle/>
                    <a:p>
                      <a:pPr algn="l"/>
                      <a:r>
                        <a:rPr kumimoji="1" lang="ja-JP" altLang="en-US" sz="1000" b="1">
                          <a:latin typeface="メイリオ" panose="020B0604030504040204" pitchFamily="50" charset="-128"/>
                          <a:ea typeface="メイリオ" panose="020B0604030504040204" pitchFamily="50" charset="-128"/>
                        </a:rPr>
                        <a:t>在宅時</a:t>
                      </a:r>
                      <a:endParaRPr kumimoji="1" lang="en-US" altLang="ja-JP" sz="1000" b="1">
                        <a:latin typeface="メイリオ" panose="020B0604030504040204" pitchFamily="50" charset="-128"/>
                        <a:ea typeface="メイリオ" panose="020B0604030504040204" pitchFamily="50" charset="-128"/>
                      </a:endParaRPr>
                    </a:p>
                    <a:p>
                      <a:pPr algn="l"/>
                      <a:r>
                        <a:rPr kumimoji="1" lang="ja-JP" altLang="en-US" sz="1000" b="1">
                          <a:latin typeface="メイリオ" panose="020B0604030504040204" pitchFamily="50" charset="-128"/>
                          <a:ea typeface="メイリオ" panose="020B0604030504040204" pitchFamily="50" charset="-128"/>
                        </a:rPr>
                        <a:t>医学総合管理料</a:t>
                      </a:r>
                    </a:p>
                  </a:txBody>
                  <a:tcPr marL="36000" marR="3600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EDFF"/>
                    </a:solidFill>
                  </a:tcPr>
                </a:tc>
                <a:tc hMerge="1">
                  <a:txBody>
                    <a:bodyPr/>
                    <a:lstStyle/>
                    <a:p>
                      <a:pPr algn="r"/>
                      <a:r>
                        <a:rPr kumimoji="1" lang="ja-JP" altLang="en-US" sz="900" b="1">
                          <a:latin typeface="+mn-ea"/>
                          <a:ea typeface="+mn-ea"/>
                        </a:rPr>
                        <a:t>在宅時医学総合管理料</a:t>
                      </a:r>
                    </a:p>
                  </a:txBody>
                  <a:tcPr marL="36000" marR="36000">
                    <a:lnL w="381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bg2"/>
                    </a:solidFill>
                  </a:tcPr>
                </a:tc>
                <a:tc hMerge="1">
                  <a:txBody>
                    <a:bodyPr/>
                    <a:lstStyle/>
                    <a:p>
                      <a:endParaRPr kumimoji="1" lang="ja-JP" altLang="en-US"/>
                    </a:p>
                  </a:txBody>
                  <a:tcPr>
                    <a:lnL w="38100" cap="flat" cmpd="sng" algn="ctr">
                      <a:solidFill>
                        <a:schemeClr val="tx1"/>
                      </a:solidFill>
                      <a:prstDash val="solid"/>
                      <a:round/>
                      <a:headEnd type="none" w="med" len="med"/>
                      <a:tailEnd type="none" w="med" len="med"/>
                    </a:lnL>
                  </a:tcPr>
                </a:tc>
                <a:tc>
                  <a:txBody>
                    <a:bodyPr/>
                    <a:lstStyle/>
                    <a:p>
                      <a:pPr algn="ctr"/>
                      <a:r>
                        <a:rPr kumimoji="1" lang="en-US" altLang="ja-JP" sz="700" b="1">
                          <a:latin typeface="メイリオ"/>
                          <a:ea typeface="メイリオ"/>
                        </a:rPr>
                        <a:t>1</a:t>
                      </a:r>
                      <a:r>
                        <a:rPr kumimoji="1" lang="ja-JP" altLang="en-US" sz="700" b="1">
                          <a:latin typeface="メイリオ"/>
                          <a:ea typeface="メイリオ"/>
                        </a:rPr>
                        <a:t>人</a:t>
                      </a:r>
                    </a:p>
                  </a:txBody>
                  <a:tcPr marL="45720" marR="45720" anchor="ctr">
                    <a:lnL w="38100" cap="flat" cmpd="sng" algn="ctr">
                      <a:solidFill>
                        <a:schemeClr val="tx1"/>
                      </a:solidFill>
                      <a:prstDash val="solid"/>
                      <a:round/>
                      <a:headEnd type="none" w="med" len="med"/>
                      <a:tailEnd type="none" w="med" len="med"/>
                    </a:lnL>
                    <a:solidFill>
                      <a:srgbClr val="E1EDFF"/>
                    </a:solidFill>
                  </a:tcPr>
                </a:tc>
                <a:tc>
                  <a:txBody>
                    <a:bodyPr/>
                    <a:lstStyle/>
                    <a:p>
                      <a:pPr algn="ctr"/>
                      <a:r>
                        <a:rPr kumimoji="1" lang="ja-JP" altLang="en-US" sz="700" b="1">
                          <a:latin typeface="メイリオ" panose="020B0604030504040204" pitchFamily="50" charset="-128"/>
                          <a:ea typeface="メイリオ" panose="020B0604030504040204" pitchFamily="50" charset="-128"/>
                        </a:rPr>
                        <a:t>２～９人</a:t>
                      </a:r>
                    </a:p>
                  </a:txBody>
                  <a:tcPr marL="45720" marR="45720" anchor="ctr">
                    <a:solidFill>
                      <a:srgbClr val="E1EDFF"/>
                    </a:solidFill>
                  </a:tcPr>
                </a:tc>
                <a:tc>
                  <a:txBody>
                    <a:bodyPr/>
                    <a:lstStyle/>
                    <a:p>
                      <a:pPr algn="ctr"/>
                      <a:r>
                        <a:rPr kumimoji="1" lang="en-US" altLang="ja-JP" sz="700" b="1" u="sng">
                          <a:solidFill>
                            <a:srgbClr val="0070C0"/>
                          </a:solidFill>
                          <a:latin typeface="メイリオ"/>
                          <a:ea typeface="メイリオ"/>
                        </a:rPr>
                        <a:t>10</a:t>
                      </a:r>
                      <a:r>
                        <a:rPr kumimoji="1" lang="ja-JP" altLang="en-US" sz="700" b="1" u="sng">
                          <a:solidFill>
                            <a:srgbClr val="0070C0"/>
                          </a:solidFill>
                          <a:latin typeface="メイリオ"/>
                          <a:ea typeface="メイリオ"/>
                        </a:rPr>
                        <a:t>人～</a:t>
                      </a:r>
                      <a:endParaRPr kumimoji="1" lang="en-US" altLang="ja-JP" sz="700" b="1" u="sng">
                        <a:solidFill>
                          <a:srgbClr val="0070C0"/>
                        </a:solidFill>
                        <a:latin typeface="メイリオ"/>
                        <a:ea typeface="メイリオ"/>
                      </a:endParaRPr>
                    </a:p>
                    <a:p>
                      <a:pPr algn="ctr"/>
                      <a:r>
                        <a:rPr kumimoji="1" lang="en-US" altLang="ja-JP" sz="700" b="1" u="sng">
                          <a:solidFill>
                            <a:srgbClr val="0070C0"/>
                          </a:solidFill>
                          <a:latin typeface="メイリオ"/>
                          <a:ea typeface="メイリオ"/>
                        </a:rPr>
                        <a:t>19</a:t>
                      </a:r>
                      <a:r>
                        <a:rPr kumimoji="1" lang="ja-JP" altLang="en-US" sz="700" b="1" u="sng">
                          <a:solidFill>
                            <a:srgbClr val="0070C0"/>
                          </a:solidFill>
                          <a:latin typeface="メイリオ"/>
                          <a:ea typeface="メイリオ"/>
                        </a:rPr>
                        <a:t>人</a:t>
                      </a:r>
                    </a:p>
                  </a:txBody>
                  <a:tcPr marL="45720" marR="45720" anchor="ctr">
                    <a:solidFill>
                      <a:srgbClr val="E1EDFF"/>
                    </a:solidFill>
                  </a:tcPr>
                </a:tc>
                <a:tc>
                  <a:txBody>
                    <a:bodyPr/>
                    <a:lstStyle/>
                    <a:p>
                      <a:pPr algn="ctr"/>
                      <a:r>
                        <a:rPr kumimoji="1" lang="en-US" altLang="ja-JP" sz="700" b="1" u="sng">
                          <a:solidFill>
                            <a:srgbClr val="0070C0"/>
                          </a:solidFill>
                          <a:latin typeface="メイリオ"/>
                          <a:ea typeface="メイリオ"/>
                        </a:rPr>
                        <a:t>20</a:t>
                      </a:r>
                      <a:r>
                        <a:rPr kumimoji="1" lang="ja-JP" altLang="en-US" sz="700" b="1" u="sng">
                          <a:solidFill>
                            <a:srgbClr val="0070C0"/>
                          </a:solidFill>
                          <a:latin typeface="メイリオ"/>
                          <a:ea typeface="メイリオ"/>
                        </a:rPr>
                        <a:t>人～</a:t>
                      </a:r>
                      <a:endParaRPr kumimoji="1" lang="en-US" altLang="ja-JP" sz="700" b="1" u="sng">
                        <a:solidFill>
                          <a:srgbClr val="0070C0"/>
                        </a:solidFill>
                        <a:latin typeface="メイリオ"/>
                        <a:ea typeface="メイリオ"/>
                      </a:endParaRPr>
                    </a:p>
                    <a:p>
                      <a:pPr algn="ctr"/>
                      <a:r>
                        <a:rPr kumimoji="1" lang="en-US" altLang="ja-JP" sz="700" b="1" u="sng">
                          <a:solidFill>
                            <a:srgbClr val="0070C0"/>
                          </a:solidFill>
                          <a:latin typeface="メイリオ"/>
                          <a:ea typeface="メイリオ"/>
                        </a:rPr>
                        <a:t>49</a:t>
                      </a:r>
                      <a:r>
                        <a:rPr kumimoji="1" lang="ja-JP" altLang="en-US" sz="700" b="1" u="sng">
                          <a:solidFill>
                            <a:srgbClr val="0070C0"/>
                          </a:solidFill>
                          <a:latin typeface="メイリオ"/>
                          <a:ea typeface="メイリオ"/>
                        </a:rPr>
                        <a:t>人</a:t>
                      </a:r>
                    </a:p>
                  </a:txBody>
                  <a:tcPr marL="45720" marR="45720" anchor="ctr">
                    <a:solidFill>
                      <a:srgbClr val="E1EDFF"/>
                    </a:solidFill>
                  </a:tcPr>
                </a:tc>
                <a:tc>
                  <a:txBody>
                    <a:bodyPr/>
                    <a:lstStyle/>
                    <a:p>
                      <a:pPr algn="ctr"/>
                      <a:r>
                        <a:rPr kumimoji="1" lang="en-US" altLang="ja-JP" sz="700" b="1" u="sng">
                          <a:solidFill>
                            <a:srgbClr val="0070C0"/>
                          </a:solidFill>
                          <a:latin typeface="メイリオ"/>
                          <a:ea typeface="メイリオ"/>
                        </a:rPr>
                        <a:t>50</a:t>
                      </a:r>
                      <a:r>
                        <a:rPr kumimoji="1" lang="ja-JP" altLang="en-US" sz="700" b="1" u="sng">
                          <a:solidFill>
                            <a:srgbClr val="0070C0"/>
                          </a:solidFill>
                          <a:latin typeface="メイリオ"/>
                          <a:ea typeface="メイリオ"/>
                        </a:rPr>
                        <a:t>人</a:t>
                      </a:r>
                      <a:endParaRPr kumimoji="1" lang="en-US" altLang="ja-JP" sz="700" b="1" u="sng">
                        <a:solidFill>
                          <a:srgbClr val="0070C0"/>
                        </a:solidFill>
                        <a:latin typeface="メイリオ"/>
                        <a:ea typeface="メイリオ"/>
                      </a:endParaRPr>
                    </a:p>
                    <a:p>
                      <a:pPr algn="ctr"/>
                      <a:r>
                        <a:rPr kumimoji="1" lang="ja-JP" altLang="en-US" sz="700" b="1" u="sng">
                          <a:solidFill>
                            <a:srgbClr val="0070C0"/>
                          </a:solidFill>
                          <a:latin typeface="メイリオ" panose="020B0604030504040204" pitchFamily="50" charset="-128"/>
                          <a:ea typeface="メイリオ" panose="020B0604030504040204" pitchFamily="50" charset="-128"/>
                        </a:rPr>
                        <a:t>～</a:t>
                      </a:r>
                    </a:p>
                  </a:txBody>
                  <a:tcPr marL="45720" marR="45720" anchor="ctr">
                    <a:lnR w="38100" cap="flat" cmpd="sng" algn="ctr">
                      <a:solidFill>
                        <a:schemeClr val="tx1"/>
                      </a:solidFill>
                      <a:prstDash val="solid"/>
                      <a:round/>
                      <a:headEnd type="none" w="med" len="med"/>
                      <a:tailEnd type="none" w="med" len="med"/>
                    </a:lnR>
                    <a:solidFill>
                      <a:srgbClr val="E1EDFF"/>
                    </a:solidFill>
                  </a:tcPr>
                </a:tc>
                <a:tc>
                  <a:txBody>
                    <a:bodyPr/>
                    <a:lstStyle/>
                    <a:p>
                      <a:pPr algn="ctr"/>
                      <a:r>
                        <a:rPr kumimoji="1" lang="en-US" altLang="ja-JP" sz="700" b="1">
                          <a:latin typeface="メイリオ"/>
                          <a:ea typeface="メイリオ"/>
                        </a:rPr>
                        <a:t>1</a:t>
                      </a:r>
                      <a:r>
                        <a:rPr kumimoji="1" lang="ja-JP" altLang="en-US" sz="700" b="1">
                          <a:latin typeface="メイリオ"/>
                          <a:ea typeface="メイリオ"/>
                        </a:rPr>
                        <a:t>人</a:t>
                      </a:r>
                    </a:p>
                  </a:txBody>
                  <a:tcPr marL="45720" marR="45720" anchor="ctr">
                    <a:lnL w="38100" cap="flat" cmpd="sng" algn="ctr">
                      <a:solidFill>
                        <a:schemeClr val="tx1"/>
                      </a:solidFill>
                      <a:prstDash val="solid"/>
                      <a:round/>
                      <a:headEnd type="none" w="med" len="med"/>
                      <a:tailEnd type="none" w="med" len="med"/>
                    </a:lnL>
                    <a:solidFill>
                      <a:srgbClr val="E1EDFF"/>
                    </a:solidFill>
                  </a:tcPr>
                </a:tc>
                <a:tc>
                  <a:txBody>
                    <a:bodyPr/>
                    <a:lstStyle/>
                    <a:p>
                      <a:pPr algn="ctr"/>
                      <a:r>
                        <a:rPr kumimoji="1" lang="ja-JP" altLang="en-US" sz="700" b="1">
                          <a:latin typeface="メイリオ" panose="020B0604030504040204" pitchFamily="50" charset="-128"/>
                          <a:ea typeface="メイリオ" panose="020B0604030504040204" pitchFamily="50" charset="-128"/>
                        </a:rPr>
                        <a:t>２～９人</a:t>
                      </a:r>
                    </a:p>
                  </a:txBody>
                  <a:tcPr marL="45720" marR="45720" anchor="ctr">
                    <a:solidFill>
                      <a:srgbClr val="E1EDFF"/>
                    </a:solidFill>
                  </a:tcPr>
                </a:tc>
                <a:tc>
                  <a:txBody>
                    <a:bodyPr/>
                    <a:lstStyle/>
                    <a:p>
                      <a:pPr algn="ctr"/>
                      <a:r>
                        <a:rPr kumimoji="1" lang="en-US" altLang="ja-JP" sz="700" b="1" u="sng">
                          <a:solidFill>
                            <a:srgbClr val="0070C0"/>
                          </a:solidFill>
                          <a:effectLst/>
                          <a:latin typeface="メイリオ"/>
                          <a:ea typeface="メイリオ"/>
                        </a:rPr>
                        <a:t>10</a:t>
                      </a:r>
                      <a:r>
                        <a:rPr kumimoji="1" lang="ja-JP" altLang="en-US" sz="700" b="1" u="sng">
                          <a:solidFill>
                            <a:srgbClr val="0070C0"/>
                          </a:solidFill>
                          <a:effectLst/>
                          <a:latin typeface="メイリオ"/>
                          <a:ea typeface="メイリオ"/>
                        </a:rPr>
                        <a:t>人～</a:t>
                      </a:r>
                      <a:endParaRPr kumimoji="1" lang="en-US" altLang="ja-JP" sz="700" b="1" u="sng">
                        <a:solidFill>
                          <a:srgbClr val="0070C0"/>
                        </a:solidFill>
                        <a:effectLst/>
                        <a:latin typeface="メイリオ"/>
                        <a:ea typeface="メイリオ"/>
                      </a:endParaRPr>
                    </a:p>
                    <a:p>
                      <a:pPr algn="ctr"/>
                      <a:r>
                        <a:rPr kumimoji="1" lang="en-US" altLang="ja-JP" sz="700" b="1" u="sng">
                          <a:solidFill>
                            <a:srgbClr val="0070C0"/>
                          </a:solidFill>
                          <a:effectLst/>
                          <a:latin typeface="メイリオ"/>
                          <a:ea typeface="メイリオ"/>
                        </a:rPr>
                        <a:t>19</a:t>
                      </a:r>
                      <a:r>
                        <a:rPr kumimoji="1" lang="ja-JP" altLang="en-US" sz="700" b="1" u="sng">
                          <a:solidFill>
                            <a:srgbClr val="0070C0"/>
                          </a:solidFill>
                          <a:effectLst/>
                          <a:latin typeface="メイリオ"/>
                          <a:ea typeface="メイリオ"/>
                        </a:rPr>
                        <a:t>人</a:t>
                      </a:r>
                    </a:p>
                  </a:txBody>
                  <a:tcPr marL="45720" marR="45720" anchor="ctr">
                    <a:solidFill>
                      <a:srgbClr val="E1EDFF"/>
                    </a:solidFill>
                  </a:tcPr>
                </a:tc>
                <a:tc>
                  <a:txBody>
                    <a:bodyPr/>
                    <a:lstStyle/>
                    <a:p>
                      <a:pPr algn="ctr"/>
                      <a:r>
                        <a:rPr kumimoji="1" lang="en-US" altLang="ja-JP" sz="700" b="1" u="sng">
                          <a:solidFill>
                            <a:srgbClr val="0070C0"/>
                          </a:solidFill>
                          <a:effectLst/>
                          <a:latin typeface="メイリオ"/>
                          <a:ea typeface="メイリオ"/>
                        </a:rPr>
                        <a:t>20</a:t>
                      </a:r>
                      <a:r>
                        <a:rPr kumimoji="1" lang="ja-JP" altLang="en-US" sz="700" b="1" u="sng">
                          <a:solidFill>
                            <a:srgbClr val="0070C0"/>
                          </a:solidFill>
                          <a:effectLst/>
                          <a:latin typeface="メイリオ"/>
                          <a:ea typeface="メイリオ"/>
                        </a:rPr>
                        <a:t>人～</a:t>
                      </a:r>
                      <a:endParaRPr kumimoji="1" lang="en-US" altLang="ja-JP" sz="700" b="1" u="sng">
                        <a:solidFill>
                          <a:srgbClr val="0070C0"/>
                        </a:solidFill>
                        <a:effectLst/>
                        <a:latin typeface="メイリオ"/>
                        <a:ea typeface="メイリオ"/>
                      </a:endParaRPr>
                    </a:p>
                    <a:p>
                      <a:pPr algn="ctr"/>
                      <a:r>
                        <a:rPr kumimoji="1" lang="en-US" altLang="ja-JP" sz="700" b="1" u="sng">
                          <a:solidFill>
                            <a:srgbClr val="0070C0"/>
                          </a:solidFill>
                          <a:effectLst/>
                          <a:latin typeface="メイリオ"/>
                          <a:ea typeface="メイリオ"/>
                        </a:rPr>
                        <a:t>49</a:t>
                      </a:r>
                      <a:r>
                        <a:rPr kumimoji="1" lang="ja-JP" altLang="en-US" sz="700" b="1" u="sng">
                          <a:solidFill>
                            <a:srgbClr val="0070C0"/>
                          </a:solidFill>
                          <a:effectLst/>
                          <a:latin typeface="メイリオ"/>
                          <a:ea typeface="メイリオ"/>
                        </a:rPr>
                        <a:t>人</a:t>
                      </a:r>
                    </a:p>
                  </a:txBody>
                  <a:tcPr marL="45720" marR="45720" anchor="ctr">
                    <a:solidFill>
                      <a:srgbClr val="E1EDFF"/>
                    </a:solidFill>
                  </a:tcPr>
                </a:tc>
                <a:tc>
                  <a:txBody>
                    <a:bodyPr/>
                    <a:lstStyle/>
                    <a:p>
                      <a:pPr algn="ctr"/>
                      <a:r>
                        <a:rPr kumimoji="1" lang="en-US" altLang="ja-JP" sz="700" b="1" u="sng">
                          <a:solidFill>
                            <a:srgbClr val="0070C0"/>
                          </a:solidFill>
                          <a:effectLst/>
                          <a:latin typeface="メイリオ"/>
                          <a:ea typeface="メイリオ"/>
                        </a:rPr>
                        <a:t>50</a:t>
                      </a:r>
                      <a:r>
                        <a:rPr kumimoji="1" lang="ja-JP" altLang="en-US" sz="700" b="1" u="sng">
                          <a:solidFill>
                            <a:srgbClr val="0070C0"/>
                          </a:solidFill>
                          <a:effectLst/>
                          <a:latin typeface="メイリオ"/>
                          <a:ea typeface="メイリオ"/>
                        </a:rPr>
                        <a:t>人</a:t>
                      </a:r>
                      <a:endParaRPr kumimoji="1" lang="en-US" altLang="ja-JP" sz="700" b="1" u="sng">
                        <a:solidFill>
                          <a:srgbClr val="0070C0"/>
                        </a:solidFill>
                        <a:effectLst/>
                        <a:latin typeface="メイリオ"/>
                        <a:ea typeface="メイリオ"/>
                      </a:endParaRPr>
                    </a:p>
                    <a:p>
                      <a:pPr algn="ctr"/>
                      <a:r>
                        <a:rPr kumimoji="1" lang="ja-JP" altLang="en-US" sz="700" b="1" u="sng">
                          <a:solidFill>
                            <a:srgbClr val="0070C0"/>
                          </a:solidFill>
                          <a:effectLst/>
                          <a:latin typeface="メイリオ" panose="020B0604030504040204" pitchFamily="50" charset="-128"/>
                          <a:ea typeface="メイリオ" panose="020B0604030504040204" pitchFamily="50" charset="-128"/>
                        </a:rPr>
                        <a:t>～</a:t>
                      </a:r>
                    </a:p>
                  </a:txBody>
                  <a:tcPr marL="45720" marR="45720" anchor="ctr">
                    <a:lnR w="38100" cap="flat" cmpd="sng" algn="ctr">
                      <a:solidFill>
                        <a:schemeClr val="tx1"/>
                      </a:solidFill>
                      <a:prstDash val="solid"/>
                      <a:round/>
                      <a:headEnd type="none" w="med" len="med"/>
                      <a:tailEnd type="none" w="med" len="med"/>
                    </a:lnR>
                    <a:solidFill>
                      <a:srgbClr val="E1EDFF"/>
                    </a:solidFill>
                  </a:tcPr>
                </a:tc>
                <a:tc>
                  <a:txBody>
                    <a:bodyPr/>
                    <a:lstStyle/>
                    <a:p>
                      <a:pPr algn="ctr"/>
                      <a:r>
                        <a:rPr kumimoji="1" lang="en-US" altLang="ja-JP" sz="700" b="1">
                          <a:latin typeface="メイリオ"/>
                          <a:ea typeface="メイリオ"/>
                        </a:rPr>
                        <a:t>1</a:t>
                      </a:r>
                      <a:r>
                        <a:rPr kumimoji="1" lang="ja-JP" altLang="en-US" sz="700" b="1">
                          <a:latin typeface="メイリオ"/>
                          <a:ea typeface="メイリオ"/>
                        </a:rPr>
                        <a:t>人</a:t>
                      </a:r>
                    </a:p>
                  </a:txBody>
                  <a:tcPr marL="45720" marR="45720" anchor="ctr">
                    <a:lnL w="38100" cap="flat" cmpd="sng" algn="ctr">
                      <a:solidFill>
                        <a:schemeClr val="tx1"/>
                      </a:solidFill>
                      <a:prstDash val="solid"/>
                      <a:round/>
                      <a:headEnd type="none" w="med" len="med"/>
                      <a:tailEnd type="none" w="med" len="med"/>
                    </a:lnL>
                    <a:solidFill>
                      <a:srgbClr val="E1EDFF"/>
                    </a:solidFill>
                  </a:tcPr>
                </a:tc>
                <a:tc>
                  <a:txBody>
                    <a:bodyPr/>
                    <a:lstStyle/>
                    <a:p>
                      <a:pPr algn="ctr"/>
                      <a:r>
                        <a:rPr kumimoji="1" lang="ja-JP" altLang="en-US" sz="700" b="1">
                          <a:latin typeface="メイリオ" panose="020B0604030504040204" pitchFamily="50" charset="-128"/>
                          <a:ea typeface="メイリオ" panose="020B0604030504040204" pitchFamily="50" charset="-128"/>
                        </a:rPr>
                        <a:t>２～９人</a:t>
                      </a:r>
                    </a:p>
                  </a:txBody>
                  <a:tcPr marL="45720" marR="45720" anchor="ctr">
                    <a:solidFill>
                      <a:srgbClr val="E1EDFF"/>
                    </a:solidFill>
                  </a:tcPr>
                </a:tc>
                <a:tc>
                  <a:txBody>
                    <a:bodyPr/>
                    <a:lstStyle/>
                    <a:p>
                      <a:pPr algn="ctr"/>
                      <a:r>
                        <a:rPr kumimoji="1" lang="en-US" altLang="ja-JP" sz="700" b="1" u="sng">
                          <a:solidFill>
                            <a:srgbClr val="0070C0"/>
                          </a:solidFill>
                          <a:latin typeface="メイリオ"/>
                          <a:ea typeface="メイリオ"/>
                        </a:rPr>
                        <a:t>10</a:t>
                      </a:r>
                      <a:r>
                        <a:rPr kumimoji="1" lang="ja-JP" altLang="en-US" sz="700" b="1" u="sng">
                          <a:solidFill>
                            <a:srgbClr val="0070C0"/>
                          </a:solidFill>
                          <a:latin typeface="メイリオ"/>
                          <a:ea typeface="メイリオ"/>
                        </a:rPr>
                        <a:t>人～</a:t>
                      </a:r>
                      <a:endParaRPr kumimoji="1" lang="en-US" altLang="ja-JP" sz="700" b="1" u="sng">
                        <a:solidFill>
                          <a:srgbClr val="0070C0"/>
                        </a:solidFill>
                        <a:latin typeface="メイリオ"/>
                        <a:ea typeface="メイリオ"/>
                      </a:endParaRPr>
                    </a:p>
                    <a:p>
                      <a:pPr algn="ctr"/>
                      <a:r>
                        <a:rPr kumimoji="1" lang="en-US" altLang="ja-JP" sz="700" b="1" u="sng">
                          <a:solidFill>
                            <a:srgbClr val="0070C0"/>
                          </a:solidFill>
                          <a:latin typeface="メイリオ"/>
                          <a:ea typeface="メイリオ"/>
                        </a:rPr>
                        <a:t>19</a:t>
                      </a:r>
                      <a:r>
                        <a:rPr kumimoji="1" lang="ja-JP" altLang="en-US" sz="700" b="1" u="sng">
                          <a:solidFill>
                            <a:srgbClr val="0070C0"/>
                          </a:solidFill>
                          <a:latin typeface="メイリオ"/>
                          <a:ea typeface="メイリオ"/>
                        </a:rPr>
                        <a:t>人</a:t>
                      </a:r>
                    </a:p>
                  </a:txBody>
                  <a:tcPr marL="45720" marR="45720" anchor="ctr">
                    <a:solidFill>
                      <a:srgbClr val="E1EDFF"/>
                    </a:solidFill>
                  </a:tcPr>
                </a:tc>
                <a:tc>
                  <a:txBody>
                    <a:bodyPr/>
                    <a:lstStyle/>
                    <a:p>
                      <a:pPr algn="ctr"/>
                      <a:r>
                        <a:rPr kumimoji="1" lang="en-US" altLang="ja-JP" sz="700" b="1" u="sng">
                          <a:solidFill>
                            <a:srgbClr val="0070C0"/>
                          </a:solidFill>
                          <a:latin typeface="メイリオ"/>
                          <a:ea typeface="メイリオ"/>
                        </a:rPr>
                        <a:t>20</a:t>
                      </a:r>
                      <a:r>
                        <a:rPr kumimoji="1" lang="ja-JP" altLang="en-US" sz="700" b="1" u="sng">
                          <a:solidFill>
                            <a:srgbClr val="0070C0"/>
                          </a:solidFill>
                          <a:latin typeface="メイリオ"/>
                          <a:ea typeface="メイリオ"/>
                        </a:rPr>
                        <a:t>人～</a:t>
                      </a:r>
                      <a:endParaRPr kumimoji="1" lang="en-US" altLang="ja-JP" sz="700" b="1" u="sng">
                        <a:solidFill>
                          <a:srgbClr val="0070C0"/>
                        </a:solidFill>
                        <a:latin typeface="メイリオ"/>
                        <a:ea typeface="メイリオ"/>
                      </a:endParaRPr>
                    </a:p>
                    <a:p>
                      <a:pPr algn="ctr"/>
                      <a:r>
                        <a:rPr kumimoji="1" lang="en-US" altLang="ja-JP" sz="700" b="1" u="sng">
                          <a:solidFill>
                            <a:srgbClr val="0070C0"/>
                          </a:solidFill>
                          <a:latin typeface="メイリオ"/>
                          <a:ea typeface="メイリオ"/>
                        </a:rPr>
                        <a:t>49</a:t>
                      </a:r>
                      <a:r>
                        <a:rPr kumimoji="1" lang="ja-JP" altLang="en-US" sz="700" b="1" u="sng">
                          <a:solidFill>
                            <a:srgbClr val="0070C0"/>
                          </a:solidFill>
                          <a:latin typeface="メイリオ"/>
                          <a:ea typeface="メイリオ"/>
                        </a:rPr>
                        <a:t>人</a:t>
                      </a:r>
                    </a:p>
                  </a:txBody>
                  <a:tcPr marL="45720" marR="45720" anchor="ctr">
                    <a:solidFill>
                      <a:srgbClr val="E1EDFF"/>
                    </a:solidFill>
                  </a:tcPr>
                </a:tc>
                <a:tc>
                  <a:txBody>
                    <a:bodyPr/>
                    <a:lstStyle/>
                    <a:p>
                      <a:pPr algn="ctr"/>
                      <a:r>
                        <a:rPr kumimoji="1" lang="en-US" altLang="ja-JP" sz="700" b="1" u="sng">
                          <a:solidFill>
                            <a:srgbClr val="0070C0"/>
                          </a:solidFill>
                          <a:latin typeface="メイリオ"/>
                          <a:ea typeface="メイリオ"/>
                        </a:rPr>
                        <a:t>50</a:t>
                      </a:r>
                      <a:r>
                        <a:rPr kumimoji="1" lang="ja-JP" altLang="en-US" sz="700" b="1" u="sng">
                          <a:solidFill>
                            <a:srgbClr val="0070C0"/>
                          </a:solidFill>
                          <a:latin typeface="メイリオ"/>
                          <a:ea typeface="メイリオ"/>
                        </a:rPr>
                        <a:t>人</a:t>
                      </a:r>
                      <a:endParaRPr kumimoji="1" lang="en-US" altLang="ja-JP" sz="700" b="1" u="sng">
                        <a:solidFill>
                          <a:srgbClr val="0070C0"/>
                        </a:solidFill>
                        <a:latin typeface="メイリオ"/>
                        <a:ea typeface="メイリオ"/>
                      </a:endParaRPr>
                    </a:p>
                    <a:p>
                      <a:pPr algn="ctr"/>
                      <a:r>
                        <a:rPr kumimoji="1" lang="ja-JP" altLang="en-US" sz="700" b="1" u="sng">
                          <a:solidFill>
                            <a:srgbClr val="0070C0"/>
                          </a:solidFill>
                          <a:latin typeface="メイリオ" panose="020B0604030504040204" pitchFamily="50" charset="-128"/>
                          <a:ea typeface="メイリオ" panose="020B0604030504040204" pitchFamily="50" charset="-128"/>
                        </a:rPr>
                        <a:t>～</a:t>
                      </a:r>
                    </a:p>
                  </a:txBody>
                  <a:tcPr marL="45720" marR="45720" anchor="ctr">
                    <a:lnR w="38100" cap="flat" cmpd="sng" algn="ctr">
                      <a:solidFill>
                        <a:schemeClr val="tx1"/>
                      </a:solidFill>
                      <a:prstDash val="solid"/>
                      <a:round/>
                      <a:headEnd type="none" w="med" len="med"/>
                      <a:tailEnd type="none" w="med" len="med"/>
                    </a:lnR>
                    <a:solidFill>
                      <a:srgbClr val="E1EDFF"/>
                    </a:solidFill>
                  </a:tcPr>
                </a:tc>
                <a:tc>
                  <a:txBody>
                    <a:bodyPr/>
                    <a:lstStyle/>
                    <a:p>
                      <a:pPr algn="ctr"/>
                      <a:r>
                        <a:rPr kumimoji="1" lang="en-US" altLang="ja-JP" sz="700" b="1">
                          <a:latin typeface="メイリオ"/>
                          <a:ea typeface="メイリオ"/>
                        </a:rPr>
                        <a:t>1</a:t>
                      </a:r>
                      <a:r>
                        <a:rPr kumimoji="1" lang="ja-JP" altLang="en-US" sz="700" b="1">
                          <a:latin typeface="メイリオ"/>
                          <a:ea typeface="メイリオ"/>
                        </a:rPr>
                        <a:t>人</a:t>
                      </a:r>
                    </a:p>
                  </a:txBody>
                  <a:tcPr marL="45720" marR="45720" anchor="ctr">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E1EDFF"/>
                    </a:solidFill>
                  </a:tcPr>
                </a:tc>
                <a:tc>
                  <a:txBody>
                    <a:bodyPr/>
                    <a:lstStyle/>
                    <a:p>
                      <a:pPr algn="ctr"/>
                      <a:r>
                        <a:rPr kumimoji="1" lang="ja-JP" altLang="en-US" sz="700" b="1">
                          <a:latin typeface="メイリオ" panose="020B0604030504040204" pitchFamily="50" charset="-128"/>
                          <a:ea typeface="メイリオ" panose="020B0604030504040204" pitchFamily="50" charset="-128"/>
                        </a:rPr>
                        <a:t>２～９人</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E1EDFF"/>
                    </a:solidFill>
                  </a:tcPr>
                </a:tc>
                <a:tc>
                  <a:txBody>
                    <a:bodyPr/>
                    <a:lstStyle/>
                    <a:p>
                      <a:pPr algn="ctr"/>
                      <a:r>
                        <a:rPr kumimoji="1" lang="en-US" altLang="ja-JP" sz="700" b="1" u="sng">
                          <a:solidFill>
                            <a:srgbClr val="0070C0"/>
                          </a:solidFill>
                          <a:latin typeface="メイリオ"/>
                          <a:ea typeface="メイリオ"/>
                        </a:rPr>
                        <a:t>10</a:t>
                      </a:r>
                      <a:r>
                        <a:rPr kumimoji="1" lang="ja-JP" altLang="en-US" sz="700" b="1" u="sng">
                          <a:solidFill>
                            <a:srgbClr val="0070C0"/>
                          </a:solidFill>
                          <a:latin typeface="メイリオ"/>
                          <a:ea typeface="メイリオ"/>
                        </a:rPr>
                        <a:t>人～</a:t>
                      </a:r>
                      <a:endParaRPr kumimoji="1" lang="en-US" altLang="ja-JP" sz="700" b="1" u="sng">
                        <a:solidFill>
                          <a:srgbClr val="0070C0"/>
                        </a:solidFill>
                        <a:latin typeface="メイリオ"/>
                        <a:ea typeface="メイリオ"/>
                      </a:endParaRPr>
                    </a:p>
                    <a:p>
                      <a:pPr algn="ctr"/>
                      <a:r>
                        <a:rPr kumimoji="1" lang="en-US" altLang="ja-JP" sz="700" b="1" u="sng">
                          <a:solidFill>
                            <a:srgbClr val="0070C0"/>
                          </a:solidFill>
                          <a:latin typeface="メイリオ"/>
                          <a:ea typeface="メイリオ"/>
                        </a:rPr>
                        <a:t>19</a:t>
                      </a:r>
                      <a:r>
                        <a:rPr kumimoji="1" lang="ja-JP" altLang="en-US" sz="700" b="1" u="sng">
                          <a:solidFill>
                            <a:srgbClr val="0070C0"/>
                          </a:solidFill>
                          <a:latin typeface="メイリオ"/>
                          <a:ea typeface="メイリオ"/>
                        </a:rPr>
                        <a:t>人</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E1EDFF"/>
                    </a:solidFill>
                  </a:tcPr>
                </a:tc>
                <a:tc>
                  <a:txBody>
                    <a:bodyPr/>
                    <a:lstStyle/>
                    <a:p>
                      <a:pPr algn="ctr"/>
                      <a:r>
                        <a:rPr kumimoji="1" lang="en-US" altLang="ja-JP" sz="700" b="1" u="sng">
                          <a:solidFill>
                            <a:srgbClr val="0070C0"/>
                          </a:solidFill>
                          <a:latin typeface="メイリオ"/>
                          <a:ea typeface="メイリオ"/>
                        </a:rPr>
                        <a:t>20</a:t>
                      </a:r>
                      <a:r>
                        <a:rPr kumimoji="1" lang="ja-JP" altLang="en-US" sz="700" b="1" u="sng">
                          <a:solidFill>
                            <a:srgbClr val="0070C0"/>
                          </a:solidFill>
                          <a:latin typeface="メイリオ"/>
                          <a:ea typeface="メイリオ"/>
                        </a:rPr>
                        <a:t>人～</a:t>
                      </a:r>
                      <a:endParaRPr kumimoji="1" lang="en-US" altLang="ja-JP" sz="700" b="1" u="sng">
                        <a:solidFill>
                          <a:srgbClr val="0070C0"/>
                        </a:solidFill>
                        <a:latin typeface="メイリオ"/>
                        <a:ea typeface="メイリオ"/>
                      </a:endParaRPr>
                    </a:p>
                    <a:p>
                      <a:pPr algn="ctr"/>
                      <a:r>
                        <a:rPr kumimoji="1" lang="en-US" altLang="ja-JP" sz="700" b="1" u="sng">
                          <a:solidFill>
                            <a:srgbClr val="0070C0"/>
                          </a:solidFill>
                          <a:latin typeface="メイリオ"/>
                          <a:ea typeface="メイリオ"/>
                        </a:rPr>
                        <a:t>49</a:t>
                      </a:r>
                      <a:r>
                        <a:rPr kumimoji="1" lang="ja-JP" altLang="en-US" sz="700" b="1" u="sng">
                          <a:solidFill>
                            <a:srgbClr val="0070C0"/>
                          </a:solidFill>
                          <a:latin typeface="メイリオ"/>
                          <a:ea typeface="メイリオ"/>
                        </a:rPr>
                        <a:t>人</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rgbClr val="E1EDFF"/>
                    </a:solidFill>
                  </a:tcPr>
                </a:tc>
                <a:tc>
                  <a:txBody>
                    <a:bodyPr/>
                    <a:lstStyle/>
                    <a:p>
                      <a:pPr algn="ctr"/>
                      <a:r>
                        <a:rPr kumimoji="1" lang="en-US" altLang="ja-JP" sz="700" b="1" u="sng">
                          <a:solidFill>
                            <a:srgbClr val="0070C0"/>
                          </a:solidFill>
                          <a:latin typeface="メイリオ"/>
                          <a:ea typeface="メイリオ"/>
                        </a:rPr>
                        <a:t>50</a:t>
                      </a:r>
                      <a:r>
                        <a:rPr kumimoji="1" lang="ja-JP" altLang="en-US" sz="700" b="1" u="sng">
                          <a:solidFill>
                            <a:srgbClr val="0070C0"/>
                          </a:solidFill>
                          <a:latin typeface="メイリオ"/>
                          <a:ea typeface="メイリオ"/>
                        </a:rPr>
                        <a:t>人</a:t>
                      </a:r>
                      <a:endParaRPr kumimoji="1" lang="en-US" altLang="ja-JP" sz="700" b="1" u="sng">
                        <a:solidFill>
                          <a:srgbClr val="0070C0"/>
                        </a:solidFill>
                        <a:latin typeface="メイリオ"/>
                        <a:ea typeface="メイリオ"/>
                      </a:endParaRPr>
                    </a:p>
                    <a:p>
                      <a:pPr algn="ctr"/>
                      <a:r>
                        <a:rPr kumimoji="1" lang="ja-JP" altLang="en-US" sz="700" b="1" u="sng">
                          <a:solidFill>
                            <a:srgbClr val="0070C0"/>
                          </a:solidFill>
                          <a:latin typeface="メイリオ" panose="020B0604030504040204" pitchFamily="50" charset="-128"/>
                          <a:ea typeface="メイリオ" panose="020B0604030504040204" pitchFamily="50" charset="-128"/>
                        </a:rPr>
                        <a:t>～</a:t>
                      </a:r>
                    </a:p>
                  </a:txBody>
                  <a:tcPr marL="45720" marR="45720" anchor="ctr">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solidFill>
                      <a:srgbClr val="E1EDFF"/>
                    </a:solidFill>
                  </a:tcPr>
                </a:tc>
                <a:extLst>
                  <a:ext uri="{0D108BD9-81ED-4DB2-BD59-A6C34878D82A}">
                    <a16:rowId xmlns:a16="http://schemas.microsoft.com/office/drawing/2014/main" val="10003"/>
                  </a:ext>
                </a:extLst>
              </a:tr>
              <a:tr h="383266">
                <a:tc>
                  <a:txBody>
                    <a:bodyPr/>
                    <a:lstStyle/>
                    <a:p>
                      <a:pPr algn="r"/>
                      <a:endParaRPr kumimoji="1" lang="ja-JP" altLang="en-US" sz="1000" b="1">
                        <a:latin typeface="+mn-ea"/>
                        <a:ea typeface="+mn-ea"/>
                      </a:endParaRPr>
                    </a:p>
                  </a:txBody>
                  <a:tcPr marL="36000" marR="36000">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EDFF"/>
                    </a:solidFill>
                  </a:tcPr>
                </a:tc>
                <a:tc gridSpan="2">
                  <a:txBody>
                    <a:bodyPr/>
                    <a:lstStyle/>
                    <a:p>
                      <a:pPr algn="l"/>
                      <a:r>
                        <a:rPr kumimoji="1" lang="ja-JP" altLang="en-US" sz="800" b="1">
                          <a:latin typeface="メイリオ" panose="020B0604030504040204" pitchFamily="50" charset="-128"/>
                          <a:ea typeface="メイリオ" panose="020B0604030504040204" pitchFamily="50" charset="-128"/>
                        </a:rPr>
                        <a:t>①月２回以上訪問</a:t>
                      </a:r>
                      <a:endParaRPr kumimoji="1" lang="en-US" altLang="ja-JP" sz="800" b="1">
                        <a:latin typeface="メイリオ" panose="020B0604030504040204" pitchFamily="50" charset="-128"/>
                        <a:ea typeface="メイリオ" panose="020B0604030504040204" pitchFamily="50" charset="-128"/>
                      </a:endParaRPr>
                    </a:p>
                    <a:p>
                      <a:pPr algn="l"/>
                      <a:r>
                        <a:rPr kumimoji="1" lang="ja-JP" altLang="en-US" sz="800" b="1">
                          <a:latin typeface="メイリオ" panose="020B0604030504040204" pitchFamily="50" charset="-128"/>
                          <a:ea typeface="メイリオ" panose="020B0604030504040204" pitchFamily="50" charset="-128"/>
                        </a:rPr>
                        <a:t>（難病等）</a:t>
                      </a:r>
                    </a:p>
                  </a:txBody>
                  <a:tcPr marL="18000" marR="18000" marT="18000" marB="18000">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hMerge="1">
                  <a:txBody>
                    <a:bodyPr/>
                    <a:lstStyle/>
                    <a:p>
                      <a:endParaRPr kumimoji="1" lang="ja-JP" altLang="en-US"/>
                    </a:p>
                  </a:txBody>
                  <a:tcPr>
                    <a:lnL w="38100" cap="flat" cmpd="sng" algn="ctr">
                      <a:solidFill>
                        <a:schemeClr val="tx1"/>
                      </a:solidFill>
                      <a:prstDash val="solid"/>
                      <a:round/>
                      <a:headEnd type="none" w="med" len="med"/>
                      <a:tailEnd type="none" w="med" len="med"/>
                    </a:lnL>
                  </a:tcPr>
                </a:tc>
                <a:tc>
                  <a:txBody>
                    <a:bodyPr/>
                    <a:lstStyle/>
                    <a:p>
                      <a:pPr algn="ctr"/>
                      <a:r>
                        <a:rPr kumimoji="1" lang="en-US" altLang="ja-JP" sz="700" b="1" u="sng" kern="0" spc="10" baseline="0">
                          <a:solidFill>
                            <a:srgbClr val="0070C0"/>
                          </a:solidFill>
                          <a:latin typeface="メイリオ"/>
                          <a:ea typeface="メイリオ"/>
                        </a:rPr>
                        <a:t>5,385</a:t>
                      </a:r>
                      <a:r>
                        <a:rPr kumimoji="1" lang="ja-JP" altLang="en-US" sz="700" b="1" u="sng" kern="0" spc="10" baseline="0">
                          <a:solidFill>
                            <a:srgbClr val="0070C0"/>
                          </a:solidFill>
                          <a:latin typeface="メイリオ"/>
                          <a:ea typeface="メイリオ"/>
                        </a:rPr>
                        <a:t>点</a:t>
                      </a:r>
                    </a:p>
                  </a:txBody>
                  <a:tcPr marL="10800" marR="10800" marT="10800" marB="10800" anchor="ctr">
                    <a:lnL w="381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4,485</a:t>
                      </a:r>
                      <a:r>
                        <a:rPr kumimoji="1" lang="ja-JP" altLang="en-US" sz="700" b="1" u="sng" kern="0" spc="10" baseline="0">
                          <a:solidFill>
                            <a:srgbClr val="0070C0"/>
                          </a:solidFill>
                          <a:latin typeface="メイリオ"/>
                          <a:ea typeface="メイリオ"/>
                        </a:rPr>
                        <a:t>点</a:t>
                      </a:r>
                    </a:p>
                  </a:txBody>
                  <a:tcPr marL="10800" marR="10800" marT="10800" marB="10800" anchor="ctr">
                    <a:lnB w="12700" cap="flat" cmpd="sng" algn="ctr">
                      <a:solidFill>
                        <a:schemeClr val="tx1"/>
                      </a:solidFill>
                      <a:prstDash val="solid"/>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2,865</a:t>
                      </a:r>
                      <a:r>
                        <a:rPr kumimoji="1" lang="ja-JP" altLang="en-US" sz="700" b="1" u="sng" kern="0" spc="10" baseline="0">
                          <a:solidFill>
                            <a:srgbClr val="0070C0"/>
                          </a:solidFill>
                          <a:latin typeface="メイリオ"/>
                          <a:ea typeface="メイリオ"/>
                        </a:rPr>
                        <a:t>点</a:t>
                      </a:r>
                    </a:p>
                  </a:txBody>
                  <a:tcPr marL="10800" marR="10800" marT="10800" marB="10800" anchor="ctr">
                    <a:lnB w="12700" cap="flat" cmpd="sng" algn="ctr">
                      <a:solidFill>
                        <a:schemeClr val="tx1"/>
                      </a:solidFill>
                      <a:prstDash val="solid"/>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2,400</a:t>
                      </a:r>
                      <a:r>
                        <a:rPr kumimoji="1" lang="ja-JP" altLang="en-US" sz="700" b="1" u="sng" kern="0" spc="10" baseline="0">
                          <a:solidFill>
                            <a:srgbClr val="0070C0"/>
                          </a:solidFill>
                          <a:latin typeface="メイリオ"/>
                          <a:ea typeface="メイリオ"/>
                        </a:rPr>
                        <a:t>点</a:t>
                      </a:r>
                    </a:p>
                  </a:txBody>
                  <a:tcPr marL="10800" marR="10800" marT="10800" marB="10800" anchor="ctr">
                    <a:lnB w="12700" cap="flat" cmpd="sng" algn="ctr">
                      <a:solidFill>
                        <a:schemeClr val="tx1"/>
                      </a:solidFill>
                      <a:prstDash val="solid"/>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2,110</a:t>
                      </a:r>
                      <a:r>
                        <a:rPr kumimoji="1" lang="ja-JP" altLang="en-US" sz="700" b="1" u="sng" kern="0" spc="10" baseline="0">
                          <a:solidFill>
                            <a:srgbClr val="0070C0"/>
                          </a:solidFill>
                          <a:latin typeface="メイリオ"/>
                          <a:ea typeface="メイリオ"/>
                        </a:rPr>
                        <a:t>点</a:t>
                      </a:r>
                    </a:p>
                  </a:txBody>
                  <a:tcPr marL="10800" marR="10800" marT="10800" marB="10800" anchor="ctr">
                    <a:lnR w="381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4,985</a:t>
                      </a:r>
                      <a:r>
                        <a:rPr kumimoji="1" lang="ja-JP" altLang="en-US" sz="700" b="1" u="sng" kern="0" spc="10" baseline="0">
                          <a:solidFill>
                            <a:srgbClr val="0070C0"/>
                          </a:solidFill>
                          <a:latin typeface="メイリオ"/>
                          <a:ea typeface="メイリオ"/>
                        </a:rPr>
                        <a:t>点</a:t>
                      </a:r>
                      <a:endParaRPr kumimoji="1" lang="en-US" altLang="ja-JP" sz="700" b="1" u="sng" kern="0" spc="10" baseline="0">
                        <a:solidFill>
                          <a:srgbClr val="0070C0"/>
                        </a:solidFill>
                        <a:latin typeface="メイリオ"/>
                        <a:ea typeface="メイリオ"/>
                      </a:endParaRPr>
                    </a:p>
                  </a:txBody>
                  <a:tcPr marL="10800" marR="10800" marT="10800" marB="10800" anchor="ctr">
                    <a:lnL w="381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4,125</a:t>
                      </a:r>
                      <a:r>
                        <a:rPr kumimoji="1" lang="ja-JP" altLang="en-US" sz="700" b="1" u="sng" kern="0" spc="10" baseline="0">
                          <a:solidFill>
                            <a:srgbClr val="0070C0"/>
                          </a:solidFill>
                          <a:latin typeface="メイリオ"/>
                          <a:ea typeface="メイリオ"/>
                        </a:rPr>
                        <a:t>点</a:t>
                      </a:r>
                      <a:endParaRPr kumimoji="1" lang="en-US" altLang="ja-JP" sz="700" b="1" u="sng" kern="0" spc="10" baseline="0">
                        <a:solidFill>
                          <a:srgbClr val="0070C0"/>
                        </a:solidFill>
                        <a:latin typeface="メイリオ"/>
                        <a:ea typeface="メイリオ"/>
                      </a:endParaRPr>
                    </a:p>
                  </a:txBody>
                  <a:tcPr marL="10800" marR="10800" marT="10800" marB="10800" anchor="ctr">
                    <a:lnB w="12700" cap="flat" cmpd="sng" algn="ctr">
                      <a:solidFill>
                        <a:schemeClr val="tx1"/>
                      </a:solidFill>
                      <a:prstDash val="solid"/>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2,625</a:t>
                      </a:r>
                      <a:r>
                        <a:rPr kumimoji="1" lang="ja-JP" altLang="en-US" sz="700" b="1" u="sng" kern="0" spc="10" baseline="0">
                          <a:solidFill>
                            <a:srgbClr val="0070C0"/>
                          </a:solidFill>
                          <a:latin typeface="メイリオ"/>
                          <a:ea typeface="メイリオ"/>
                        </a:rPr>
                        <a:t>点</a:t>
                      </a:r>
                      <a:endParaRPr kumimoji="1" lang="en-US" altLang="ja-JP" sz="700" b="1" u="sng" kern="0" spc="10" baseline="0">
                        <a:solidFill>
                          <a:srgbClr val="0070C0"/>
                        </a:solidFill>
                        <a:latin typeface="メイリオ"/>
                        <a:ea typeface="メイリオ"/>
                      </a:endParaRPr>
                    </a:p>
                  </a:txBody>
                  <a:tcPr marL="10800" marR="10800" marT="10800" marB="10800" anchor="ctr">
                    <a:lnB w="12700" cap="flat" cmpd="sng" algn="ctr">
                      <a:solidFill>
                        <a:schemeClr val="tx1"/>
                      </a:solidFill>
                      <a:prstDash val="solid"/>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2,205</a:t>
                      </a:r>
                      <a:r>
                        <a:rPr kumimoji="1" lang="ja-JP" altLang="en-US" sz="700" b="1" u="sng" kern="0" spc="10" baseline="0">
                          <a:solidFill>
                            <a:srgbClr val="0070C0"/>
                          </a:solidFill>
                          <a:latin typeface="メイリオ"/>
                          <a:ea typeface="メイリオ"/>
                        </a:rPr>
                        <a:t>点</a:t>
                      </a:r>
                      <a:endParaRPr kumimoji="1" lang="en-US" altLang="ja-JP" sz="700" b="1" u="sng" kern="0" spc="10" baseline="0">
                        <a:solidFill>
                          <a:srgbClr val="0070C0"/>
                        </a:solidFill>
                        <a:latin typeface="メイリオ"/>
                        <a:ea typeface="メイリオ"/>
                      </a:endParaRPr>
                    </a:p>
                  </a:txBody>
                  <a:tcPr marL="10800" marR="10800" marT="10800" marB="10800" anchor="ctr">
                    <a:lnB w="12700" cap="flat" cmpd="sng" algn="ctr">
                      <a:solidFill>
                        <a:schemeClr val="tx1"/>
                      </a:solidFill>
                      <a:prstDash val="solid"/>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1,935</a:t>
                      </a:r>
                      <a:r>
                        <a:rPr kumimoji="1" lang="ja-JP" altLang="en-US" sz="700" b="1" u="sng" kern="0" spc="10" baseline="0">
                          <a:solidFill>
                            <a:srgbClr val="0070C0"/>
                          </a:solidFill>
                          <a:latin typeface="メイリオ"/>
                          <a:ea typeface="メイリオ"/>
                        </a:rPr>
                        <a:t>点</a:t>
                      </a:r>
                      <a:endParaRPr kumimoji="1" lang="en-US" altLang="ja-JP" sz="700" b="1" u="sng" kern="0" spc="10" baseline="0">
                        <a:solidFill>
                          <a:srgbClr val="0070C0"/>
                        </a:solidFill>
                        <a:latin typeface="メイリオ"/>
                        <a:ea typeface="メイリオ"/>
                      </a:endParaRPr>
                    </a:p>
                  </a:txBody>
                  <a:tcPr marL="10800" marR="10800" marT="10800" marB="10800" anchor="ctr">
                    <a:lnR w="381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4,585</a:t>
                      </a:r>
                      <a:r>
                        <a:rPr kumimoji="1" lang="ja-JP" altLang="en-US" sz="700" b="1" u="sng" kern="0" spc="10" baseline="0">
                          <a:solidFill>
                            <a:srgbClr val="0070C0"/>
                          </a:solidFill>
                          <a:latin typeface="メイリオ"/>
                          <a:ea typeface="メイリオ"/>
                        </a:rPr>
                        <a:t>点</a:t>
                      </a:r>
                    </a:p>
                  </a:txBody>
                  <a:tcPr marL="10800" marR="10800" marT="10800" marB="10800" anchor="ctr">
                    <a:lnL w="381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3,765</a:t>
                      </a:r>
                      <a:r>
                        <a:rPr kumimoji="1" lang="ja-JP" altLang="en-US" sz="700" b="1" u="sng" kern="0" spc="10" baseline="0">
                          <a:solidFill>
                            <a:srgbClr val="0070C0"/>
                          </a:solidFill>
                          <a:latin typeface="メイリオ"/>
                          <a:ea typeface="メイリオ"/>
                        </a:rPr>
                        <a:t>点</a:t>
                      </a:r>
                    </a:p>
                  </a:txBody>
                  <a:tcPr marL="10800" marR="10800" marT="10800" marB="10800" anchor="ctr">
                    <a:lnB w="12700" cap="flat" cmpd="sng" algn="ctr">
                      <a:solidFill>
                        <a:schemeClr val="tx1"/>
                      </a:solidFill>
                      <a:prstDash val="solid"/>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2,385</a:t>
                      </a:r>
                      <a:r>
                        <a:rPr kumimoji="1" lang="ja-JP" altLang="en-US" sz="700" b="1" u="sng" kern="0" spc="10" baseline="0">
                          <a:solidFill>
                            <a:srgbClr val="0070C0"/>
                          </a:solidFill>
                          <a:latin typeface="メイリオ"/>
                          <a:ea typeface="メイリオ"/>
                        </a:rPr>
                        <a:t>点</a:t>
                      </a:r>
                    </a:p>
                  </a:txBody>
                  <a:tcPr marL="10800" marR="10800" marT="10800" marB="10800" anchor="ctr">
                    <a:lnB w="12700" cap="flat" cmpd="sng" algn="ctr">
                      <a:solidFill>
                        <a:schemeClr val="tx1"/>
                      </a:solidFill>
                      <a:prstDash val="solid"/>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2,010</a:t>
                      </a:r>
                      <a:r>
                        <a:rPr kumimoji="1" lang="ja-JP" altLang="en-US" sz="700" b="1" u="sng" kern="0" spc="10" baseline="0">
                          <a:solidFill>
                            <a:srgbClr val="0070C0"/>
                          </a:solidFill>
                          <a:latin typeface="メイリオ"/>
                          <a:ea typeface="メイリオ"/>
                        </a:rPr>
                        <a:t>点</a:t>
                      </a:r>
                    </a:p>
                  </a:txBody>
                  <a:tcPr marL="10800" marR="10800" marT="10800" marB="10800" anchor="ctr">
                    <a:lnB w="12700" cap="flat" cmpd="sng" algn="ctr">
                      <a:solidFill>
                        <a:schemeClr val="tx1"/>
                      </a:solidFill>
                      <a:prstDash val="solid"/>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1,765</a:t>
                      </a:r>
                      <a:r>
                        <a:rPr kumimoji="1" lang="ja-JP" altLang="en-US" sz="700" b="1" u="sng" kern="0" spc="10" baseline="0">
                          <a:solidFill>
                            <a:srgbClr val="0070C0"/>
                          </a:solidFill>
                          <a:latin typeface="メイリオ"/>
                          <a:ea typeface="メイリオ"/>
                        </a:rPr>
                        <a:t>点</a:t>
                      </a:r>
                    </a:p>
                  </a:txBody>
                  <a:tcPr marL="10800" marR="10800" marT="10800" marB="10800" anchor="ctr">
                    <a:lnR w="381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3,435</a:t>
                      </a:r>
                      <a:r>
                        <a:rPr kumimoji="1" lang="ja-JP" altLang="en-US" sz="700" b="1" u="sng" kern="0" spc="10" baseline="0">
                          <a:solidFill>
                            <a:srgbClr val="0070C0"/>
                          </a:solidFill>
                          <a:latin typeface="メイリオ"/>
                          <a:ea typeface="メイリオ"/>
                        </a:rPr>
                        <a:t>点</a:t>
                      </a:r>
                    </a:p>
                  </a:txBody>
                  <a:tcPr marL="10800" marR="10800" marT="10800" marB="10800" anchor="ctr">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2,820</a:t>
                      </a:r>
                      <a:r>
                        <a:rPr kumimoji="1" lang="ja-JP" altLang="en-US" sz="700" b="1" u="sng" kern="0" spc="10" baseline="0">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1,785</a:t>
                      </a:r>
                      <a:r>
                        <a:rPr kumimoji="1" lang="ja-JP" altLang="en-US" sz="700" b="1" u="sng" kern="0" spc="10" baseline="0">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1,500</a:t>
                      </a:r>
                      <a:r>
                        <a:rPr kumimoji="1" lang="ja-JP" altLang="en-US" sz="700" b="1" u="sng" kern="0" spc="10" baseline="0">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1,315</a:t>
                      </a:r>
                      <a:r>
                        <a:rPr kumimoji="1" lang="ja-JP" altLang="en-US" sz="700" b="1" u="sng" kern="0" spc="10" baseline="0">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r h="383266">
                <a:tc>
                  <a:txBody>
                    <a:bodyPr/>
                    <a:lstStyle/>
                    <a:p>
                      <a:pPr algn="r"/>
                      <a:endParaRPr kumimoji="1" lang="ja-JP" altLang="en-US" sz="1200" b="1">
                        <a:latin typeface="+mn-ea"/>
                        <a:ea typeface="+mn-ea"/>
                      </a:endParaRPr>
                    </a:p>
                  </a:txBody>
                  <a:tcPr marL="84406" marR="84406">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EDFF"/>
                    </a:solidFill>
                  </a:tcPr>
                </a:tc>
                <a:tc gridSpan="2">
                  <a:txBody>
                    <a:bodyPr/>
                    <a:lstStyle/>
                    <a:p>
                      <a:pPr algn="l"/>
                      <a:r>
                        <a:rPr kumimoji="1" lang="ja-JP" altLang="en-US" sz="800" b="1">
                          <a:latin typeface="メイリオ" panose="020B0604030504040204" pitchFamily="50" charset="-128"/>
                          <a:ea typeface="メイリオ" panose="020B0604030504040204" pitchFamily="50" charset="-128"/>
                        </a:rPr>
                        <a:t>②月２回以上訪問</a:t>
                      </a:r>
                    </a:p>
                  </a:txBody>
                  <a:tcPr marL="18000" marR="18000" marT="18000" marB="18000">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EDFF"/>
                    </a:solidFill>
                  </a:tcPr>
                </a:tc>
                <a:tc hMerge="1">
                  <a:txBody>
                    <a:bodyPr/>
                    <a:lstStyle/>
                    <a:p>
                      <a:endParaRPr kumimoji="1" lang="ja-JP" altLang="en-US"/>
                    </a:p>
                  </a:txBody>
                  <a:tcPr>
                    <a:lnL w="38100" cap="flat" cmpd="sng" algn="ctr">
                      <a:solidFill>
                        <a:schemeClr val="tx1"/>
                      </a:solidFill>
                      <a:prstDash val="solid"/>
                      <a:round/>
                      <a:headEnd type="none" w="med" len="med"/>
                      <a:tailEnd type="none" w="med" len="med"/>
                    </a:lnL>
                  </a:tcPr>
                </a:tc>
                <a:tc>
                  <a:txBody>
                    <a:bodyPr/>
                    <a:lstStyle/>
                    <a:p>
                      <a:pPr algn="ctr"/>
                      <a:r>
                        <a:rPr kumimoji="1" lang="en-US" altLang="ja-JP" sz="700" b="1" u="sng" kern="0" spc="10" baseline="0">
                          <a:solidFill>
                            <a:srgbClr val="0070C0"/>
                          </a:solidFill>
                          <a:latin typeface="メイリオ"/>
                          <a:ea typeface="メイリオ"/>
                        </a:rPr>
                        <a:t>4,485</a:t>
                      </a:r>
                      <a:r>
                        <a:rPr kumimoji="1" lang="ja-JP" altLang="en-US" sz="700" b="1" u="sng" kern="0" spc="10" baseline="0">
                          <a:solidFill>
                            <a:srgbClr val="0070C0"/>
                          </a:solidFill>
                          <a:latin typeface="メイリオ"/>
                          <a:ea typeface="メイリオ"/>
                        </a:rPr>
                        <a:t>点</a:t>
                      </a:r>
                    </a:p>
                  </a:txBody>
                  <a:tcPr marL="10800" marR="10800" marT="10800" marB="10800" anchor="ctr">
                    <a:lnL w="381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2,385</a:t>
                      </a:r>
                      <a:r>
                        <a:rPr kumimoji="1" lang="ja-JP" altLang="en-US" sz="700" b="1" u="sng" kern="0" spc="10" baseline="0">
                          <a:solidFill>
                            <a:srgbClr val="0070C0"/>
                          </a:solidFill>
                          <a:latin typeface="メイリオ"/>
                          <a:ea typeface="メイリオ"/>
                        </a:rPr>
                        <a:t>点</a:t>
                      </a:r>
                    </a:p>
                  </a:txBody>
                  <a:tcPr marL="10800" marR="10800" marT="10800" marB="10800" anchor="ct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1,185</a:t>
                      </a:r>
                      <a:r>
                        <a:rPr kumimoji="1" lang="ja-JP" altLang="en-US" sz="700" b="1" u="sng" kern="0" spc="10" baseline="0">
                          <a:solidFill>
                            <a:srgbClr val="0070C0"/>
                          </a:solidFill>
                          <a:latin typeface="メイリオ"/>
                          <a:ea typeface="メイリオ"/>
                        </a:rPr>
                        <a:t>点</a:t>
                      </a:r>
                    </a:p>
                  </a:txBody>
                  <a:tcPr marL="10800" marR="10800" marT="10800" marB="10800" anchor="ct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1,065</a:t>
                      </a:r>
                      <a:r>
                        <a:rPr kumimoji="1" lang="ja-JP" altLang="en-US" sz="700" b="1" u="sng" kern="0" spc="10" baseline="0">
                          <a:solidFill>
                            <a:srgbClr val="0070C0"/>
                          </a:solidFill>
                          <a:latin typeface="メイリオ"/>
                          <a:ea typeface="メイリオ"/>
                        </a:rPr>
                        <a:t>点</a:t>
                      </a:r>
                    </a:p>
                  </a:txBody>
                  <a:tcPr marL="10800" marR="10800" marT="10800" marB="10800" anchor="ct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905</a:t>
                      </a:r>
                      <a:r>
                        <a:rPr kumimoji="1" lang="ja-JP" altLang="en-US" sz="700" b="1" u="sng" kern="0" spc="10" baseline="0">
                          <a:solidFill>
                            <a:srgbClr val="0070C0"/>
                          </a:solidFill>
                          <a:latin typeface="メイリオ"/>
                          <a:ea typeface="メイリオ"/>
                        </a:rPr>
                        <a:t>点</a:t>
                      </a:r>
                    </a:p>
                  </a:txBody>
                  <a:tcPr marL="10800" marR="10800" marT="10800" marB="10800" anchor="ctr">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4,085</a:t>
                      </a:r>
                      <a:r>
                        <a:rPr kumimoji="1" lang="ja-JP" altLang="en-US" sz="700" b="1" u="sng" kern="0" spc="10" baseline="0">
                          <a:solidFill>
                            <a:srgbClr val="0070C0"/>
                          </a:solidFill>
                          <a:latin typeface="メイリオ"/>
                          <a:ea typeface="メイリオ"/>
                        </a:rPr>
                        <a:t>点</a:t>
                      </a:r>
                      <a:endParaRPr kumimoji="1" lang="en-US" altLang="ja-JP" sz="700" b="1" u="sng" kern="0" spc="10" baseline="0">
                        <a:solidFill>
                          <a:srgbClr val="0070C0"/>
                        </a:solidFill>
                        <a:latin typeface="メイリオ"/>
                        <a:ea typeface="メイリオ"/>
                      </a:endParaRPr>
                    </a:p>
                  </a:txBody>
                  <a:tcPr marL="10800" marR="10800" marT="10800" marB="10800" anchor="ctr">
                    <a:lnL w="381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2,185</a:t>
                      </a:r>
                      <a:r>
                        <a:rPr kumimoji="1" lang="ja-JP" altLang="en-US" sz="700" b="1" u="sng" kern="0" spc="10" baseline="0">
                          <a:solidFill>
                            <a:srgbClr val="0070C0"/>
                          </a:solidFill>
                          <a:latin typeface="メイリオ"/>
                          <a:ea typeface="メイリオ"/>
                        </a:rPr>
                        <a:t>点</a:t>
                      </a:r>
                      <a:endParaRPr kumimoji="1" lang="en-US" altLang="ja-JP" sz="700" b="1" u="sng" kern="0" spc="10" baseline="0">
                        <a:solidFill>
                          <a:srgbClr val="0070C0"/>
                        </a:solidFill>
                        <a:latin typeface="メイリオ"/>
                        <a:ea typeface="メイリオ"/>
                      </a:endParaRPr>
                    </a:p>
                  </a:txBody>
                  <a:tcPr marL="10800" marR="10800" marT="10800" marB="10800" anchor="ct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1,085</a:t>
                      </a:r>
                      <a:r>
                        <a:rPr kumimoji="1" lang="ja-JP" altLang="en-US" sz="700" b="1" u="sng" kern="0" spc="10" baseline="0">
                          <a:solidFill>
                            <a:srgbClr val="0070C0"/>
                          </a:solidFill>
                          <a:latin typeface="メイリオ"/>
                          <a:ea typeface="メイリオ"/>
                        </a:rPr>
                        <a:t>点</a:t>
                      </a:r>
                      <a:endParaRPr kumimoji="1" lang="en-US" altLang="ja-JP" sz="700" b="1" u="sng" kern="0" spc="10" baseline="0">
                        <a:solidFill>
                          <a:srgbClr val="0070C0"/>
                        </a:solidFill>
                        <a:latin typeface="メイリオ"/>
                        <a:ea typeface="メイリオ"/>
                      </a:endParaRPr>
                    </a:p>
                  </a:txBody>
                  <a:tcPr marL="10800" marR="10800" marT="10800" marB="10800" anchor="ct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970</a:t>
                      </a:r>
                      <a:r>
                        <a:rPr kumimoji="1" lang="ja-JP" altLang="en-US" sz="700" b="1" u="sng" kern="0" spc="10" baseline="0">
                          <a:solidFill>
                            <a:srgbClr val="0070C0"/>
                          </a:solidFill>
                          <a:latin typeface="メイリオ"/>
                          <a:ea typeface="メイリオ"/>
                        </a:rPr>
                        <a:t>点</a:t>
                      </a:r>
                      <a:endParaRPr kumimoji="1" lang="en-US" altLang="ja-JP" sz="700" b="1" u="sng" kern="0" spc="10" baseline="0">
                        <a:solidFill>
                          <a:srgbClr val="0070C0"/>
                        </a:solidFill>
                        <a:latin typeface="メイリオ"/>
                        <a:ea typeface="メイリオ"/>
                      </a:endParaRPr>
                    </a:p>
                  </a:txBody>
                  <a:tcPr marL="10800" marR="10800" marT="10800" marB="10800" anchor="ct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825</a:t>
                      </a:r>
                      <a:r>
                        <a:rPr kumimoji="1" lang="ja-JP" altLang="en-US" sz="700" b="1" u="sng" kern="0" spc="10" baseline="0">
                          <a:solidFill>
                            <a:srgbClr val="0070C0"/>
                          </a:solidFill>
                          <a:latin typeface="メイリオ"/>
                          <a:ea typeface="メイリオ"/>
                        </a:rPr>
                        <a:t>点</a:t>
                      </a:r>
                      <a:endParaRPr kumimoji="1" lang="en-US" altLang="ja-JP" sz="700" b="1" u="sng" kern="0" spc="10" baseline="0">
                        <a:solidFill>
                          <a:srgbClr val="0070C0"/>
                        </a:solidFill>
                        <a:latin typeface="メイリオ"/>
                        <a:ea typeface="メイリオ"/>
                      </a:endParaRPr>
                    </a:p>
                  </a:txBody>
                  <a:tcPr marL="10800" marR="10800" marT="10800" marB="10800" anchor="ctr">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3,685</a:t>
                      </a:r>
                      <a:r>
                        <a:rPr kumimoji="1" lang="ja-JP" altLang="en-US" sz="700" b="1" u="sng" kern="0" spc="10" baseline="0">
                          <a:solidFill>
                            <a:srgbClr val="0070C0"/>
                          </a:solidFill>
                          <a:latin typeface="メイリオ"/>
                          <a:ea typeface="メイリオ"/>
                        </a:rPr>
                        <a:t>点</a:t>
                      </a:r>
                    </a:p>
                  </a:txBody>
                  <a:tcPr marL="10800" marR="10800" marT="10800" marB="10800" anchor="ctr">
                    <a:lnL w="381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1,985</a:t>
                      </a:r>
                      <a:r>
                        <a:rPr kumimoji="1" lang="ja-JP" altLang="en-US" sz="700" b="1" u="sng" kern="0" spc="10" baseline="0">
                          <a:solidFill>
                            <a:srgbClr val="0070C0"/>
                          </a:solidFill>
                          <a:latin typeface="メイリオ"/>
                          <a:ea typeface="メイリオ"/>
                        </a:rPr>
                        <a:t>点</a:t>
                      </a:r>
                    </a:p>
                  </a:txBody>
                  <a:tcPr marL="10800" marR="10800" marT="10800" marB="10800" anchor="ct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985</a:t>
                      </a:r>
                      <a:r>
                        <a:rPr kumimoji="1" lang="ja-JP" altLang="en-US" sz="700" b="1" u="sng" kern="0" spc="10" baseline="0">
                          <a:solidFill>
                            <a:srgbClr val="0070C0"/>
                          </a:solidFill>
                          <a:latin typeface="メイリオ"/>
                          <a:ea typeface="メイリオ"/>
                        </a:rPr>
                        <a:t>点</a:t>
                      </a:r>
                    </a:p>
                  </a:txBody>
                  <a:tcPr marL="10800" marR="10800" marT="10800" marB="10800" anchor="ct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875</a:t>
                      </a:r>
                      <a:r>
                        <a:rPr kumimoji="1" lang="ja-JP" altLang="en-US" sz="700" b="1" u="sng" kern="0" spc="10" baseline="0">
                          <a:solidFill>
                            <a:srgbClr val="0070C0"/>
                          </a:solidFill>
                          <a:latin typeface="メイリオ"/>
                          <a:ea typeface="メイリオ"/>
                        </a:rPr>
                        <a:t>点</a:t>
                      </a:r>
                    </a:p>
                  </a:txBody>
                  <a:tcPr marL="10800" marR="10800" marT="10800" marB="10800" anchor="ct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745</a:t>
                      </a:r>
                      <a:r>
                        <a:rPr kumimoji="1" lang="ja-JP" altLang="en-US" sz="700" b="1" u="sng" kern="0" spc="10" baseline="0">
                          <a:solidFill>
                            <a:srgbClr val="0070C0"/>
                          </a:solidFill>
                          <a:latin typeface="メイリオ"/>
                          <a:ea typeface="メイリオ"/>
                        </a:rPr>
                        <a:t>点</a:t>
                      </a:r>
                    </a:p>
                  </a:txBody>
                  <a:tcPr marL="10800" marR="10800" marT="10800" marB="10800" anchor="ctr">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2,735</a:t>
                      </a:r>
                      <a:r>
                        <a:rPr kumimoji="1" lang="ja-JP" altLang="en-US" sz="700" b="1" u="sng" kern="0" spc="10" baseline="0">
                          <a:solidFill>
                            <a:srgbClr val="0070C0"/>
                          </a:solidFill>
                          <a:latin typeface="メイリオ"/>
                          <a:ea typeface="メイリオ"/>
                        </a:rPr>
                        <a:t>点</a:t>
                      </a:r>
                    </a:p>
                  </a:txBody>
                  <a:tcPr marL="10800" marR="10800" marT="10800" marB="10800" anchor="ctr">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1,460</a:t>
                      </a:r>
                      <a:r>
                        <a:rPr kumimoji="1" lang="ja-JP" altLang="en-US" sz="700" b="1" u="sng" kern="0" spc="10" baseline="0">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735</a:t>
                      </a:r>
                      <a:r>
                        <a:rPr kumimoji="1" lang="ja-JP" altLang="en-US" sz="700" b="1" u="sng" kern="0" spc="10" baseline="0">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655</a:t>
                      </a:r>
                      <a:r>
                        <a:rPr kumimoji="1" lang="ja-JP" altLang="en-US" sz="700" b="1" u="sng" kern="0" spc="10" baseline="0">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555</a:t>
                      </a:r>
                      <a:r>
                        <a:rPr kumimoji="1" lang="ja-JP" altLang="en-US" sz="700" b="1" u="sng" kern="0" spc="10" baseline="0">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extLst>
                  <a:ext uri="{0D108BD9-81ED-4DB2-BD59-A6C34878D82A}">
                    <a16:rowId xmlns:a16="http://schemas.microsoft.com/office/drawing/2014/main" val="10005"/>
                  </a:ext>
                </a:extLst>
              </a:tr>
              <a:tr h="383266">
                <a:tc>
                  <a:txBody>
                    <a:bodyPr/>
                    <a:lstStyle/>
                    <a:p>
                      <a:endParaRPr kumimoji="1" lang="ja-JP" altLang="en-US" sz="2000"/>
                    </a:p>
                  </a:txBody>
                  <a:tcPr>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rgbClr val="E1EDFF"/>
                    </a:solidFill>
                  </a:tcPr>
                </a:tc>
                <a:tc>
                  <a:txBody>
                    <a:bodyPr/>
                    <a:lstStyle/>
                    <a:p>
                      <a:endParaRPr kumimoji="1" lang="ja-JP" altLang="en-US"/>
                    </a:p>
                  </a:txBody>
                  <a:tcPr marL="18000" marR="18000" marT="18000" marB="18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800" b="1" u="none">
                          <a:solidFill>
                            <a:schemeClr val="tx1"/>
                          </a:solidFill>
                          <a:latin typeface="メイリオ" panose="020B0604030504040204" pitchFamily="50" charset="-128"/>
                          <a:ea typeface="メイリオ" panose="020B0604030504040204" pitchFamily="50" charset="-128"/>
                        </a:rPr>
                        <a:t>③（うち１回は</a:t>
                      </a:r>
                      <a:r>
                        <a:rPr kumimoji="1" lang="ja-JP" altLang="en-US" sz="800" b="1"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情報通信機器を用いた診療</a:t>
                      </a:r>
                      <a:r>
                        <a:rPr kumimoji="1" lang="ja-JP" altLang="en-US" sz="800" b="1" u="none">
                          <a:solidFill>
                            <a:schemeClr val="tx1"/>
                          </a:solidFill>
                          <a:latin typeface="メイリオ" panose="020B0604030504040204" pitchFamily="50" charset="-128"/>
                          <a:ea typeface="メイリオ" panose="020B0604030504040204" pitchFamily="50" charset="-128"/>
                        </a:rPr>
                        <a:t>）</a:t>
                      </a:r>
                      <a:endParaRPr kumimoji="1" lang="ja-JP" altLang="en-US" sz="800">
                        <a:latin typeface="メイリオ" panose="020B0604030504040204" pitchFamily="50" charset="-128"/>
                        <a:ea typeface="メイリオ" panose="020B0604030504040204" pitchFamily="50" charset="-128"/>
                      </a:endParaRPr>
                    </a:p>
                  </a:txBody>
                  <a:tcPr marL="18000" marR="18000" marT="18000" marB="18000">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rgbClr val="E1EDFF"/>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3,014</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L w="381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1,670</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865</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780</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660</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R w="381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2,774</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L w="381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1,550</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805</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720</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611</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R w="381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2,554</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L w="381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1,450</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765</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679</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578</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R w="381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2,014</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1,165</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645</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573</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487</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extLst>
                  <a:ext uri="{0D108BD9-81ED-4DB2-BD59-A6C34878D82A}">
                    <a16:rowId xmlns:a16="http://schemas.microsoft.com/office/drawing/2014/main" val="1067764326"/>
                  </a:ext>
                </a:extLst>
              </a:tr>
              <a:tr h="383266">
                <a:tc>
                  <a:txBody>
                    <a:bodyPr/>
                    <a:lstStyle/>
                    <a:p>
                      <a:endParaRPr kumimoji="1" lang="ja-JP" altLang="en-US" sz="2000"/>
                    </a:p>
                  </a:txBody>
                  <a:tcPr>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1EDFF"/>
                    </a:solidFill>
                  </a:tcPr>
                </a:tc>
                <a:tc gridSpan="2">
                  <a:txBody>
                    <a:bodyPr/>
                    <a:lstStyle/>
                    <a:p>
                      <a:pPr algn="l"/>
                      <a:r>
                        <a:rPr kumimoji="1" lang="ja-JP" altLang="en-US" sz="800" b="1">
                          <a:solidFill>
                            <a:schemeClr val="tx1"/>
                          </a:solidFill>
                          <a:latin typeface="メイリオ" panose="020B0604030504040204" pitchFamily="50" charset="-128"/>
                          <a:ea typeface="メイリオ" panose="020B0604030504040204" pitchFamily="50" charset="-128"/>
                        </a:rPr>
                        <a:t>④月１回訪問</a:t>
                      </a:r>
                    </a:p>
                  </a:txBody>
                  <a:tcPr marL="18000" marR="18000" marT="18000" marB="18000">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EDFF"/>
                    </a:solidFill>
                  </a:tcPr>
                </a:tc>
                <a:tc hMerge="1">
                  <a:txBody>
                    <a:bodyPr/>
                    <a:lstStyle/>
                    <a:p>
                      <a:endParaRPr kumimoji="1" lang="ja-JP" altLang="en-US"/>
                    </a:p>
                  </a:txBody>
                  <a:tcPr>
                    <a:lnL w="381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a:txBody>
                    <a:bodyPr/>
                    <a:lstStyle/>
                    <a:p>
                      <a:pPr algn="ctr"/>
                      <a:r>
                        <a:rPr kumimoji="1" lang="en-US" altLang="ja-JP" sz="700" b="1" u="sng" kern="0" spc="10" baseline="0">
                          <a:solidFill>
                            <a:srgbClr val="0070C0"/>
                          </a:solidFill>
                          <a:latin typeface="メイリオ"/>
                          <a:ea typeface="メイリオ"/>
                        </a:rPr>
                        <a:t>2,745</a:t>
                      </a:r>
                      <a:r>
                        <a:rPr kumimoji="1" lang="ja-JP" altLang="en-US" sz="700" b="1" u="sng" kern="0" spc="10" baseline="0">
                          <a:solidFill>
                            <a:srgbClr val="0070C0"/>
                          </a:solidFill>
                          <a:latin typeface="メイリオ"/>
                          <a:ea typeface="メイリオ"/>
                        </a:rPr>
                        <a:t>点</a:t>
                      </a:r>
                    </a:p>
                  </a:txBody>
                  <a:tcPr marL="10800" marR="10800" marT="10800" marB="10800" anchor="ctr">
                    <a:lnL w="381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1,485</a:t>
                      </a:r>
                      <a:r>
                        <a:rPr kumimoji="1" lang="ja-JP" altLang="en-US" sz="700" b="1" u="sng" kern="0" spc="10" baseline="0">
                          <a:solidFill>
                            <a:srgbClr val="0070C0"/>
                          </a:solidFill>
                          <a:latin typeface="メイリオ"/>
                          <a:ea typeface="メイリオ"/>
                        </a:rPr>
                        <a:t>点</a:t>
                      </a:r>
                    </a:p>
                  </a:txBody>
                  <a:tcPr marL="10800" marR="10800" marT="10800" marB="10800" anchor="ct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765</a:t>
                      </a:r>
                      <a:r>
                        <a:rPr kumimoji="1" lang="ja-JP" altLang="en-US" sz="700" b="1" u="sng" kern="0" spc="10" baseline="0">
                          <a:solidFill>
                            <a:srgbClr val="0070C0"/>
                          </a:solidFill>
                          <a:latin typeface="メイリオ"/>
                          <a:ea typeface="メイリオ"/>
                        </a:rPr>
                        <a:t>点</a:t>
                      </a:r>
                    </a:p>
                  </a:txBody>
                  <a:tcPr marL="10800" marR="10800" marT="10800" marB="10800" anchor="ct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670</a:t>
                      </a:r>
                      <a:r>
                        <a:rPr kumimoji="1" lang="ja-JP" altLang="en-US" sz="700" b="1" u="sng" kern="0" spc="10" baseline="0">
                          <a:solidFill>
                            <a:srgbClr val="0070C0"/>
                          </a:solidFill>
                          <a:latin typeface="メイリオ"/>
                          <a:ea typeface="メイリオ"/>
                        </a:rPr>
                        <a:t>点</a:t>
                      </a:r>
                    </a:p>
                  </a:txBody>
                  <a:tcPr marL="10800" marR="10800" marT="10800" marB="10800" anchor="ct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575</a:t>
                      </a:r>
                      <a:r>
                        <a:rPr kumimoji="1" lang="ja-JP" altLang="en-US" sz="700" b="1" u="sng" kern="0" spc="10" baseline="0">
                          <a:solidFill>
                            <a:srgbClr val="0070C0"/>
                          </a:solidFill>
                          <a:latin typeface="メイリオ"/>
                          <a:ea typeface="メイリオ"/>
                        </a:rPr>
                        <a:t>点</a:t>
                      </a:r>
                    </a:p>
                  </a:txBody>
                  <a:tcPr marL="10800" marR="10800" marT="10800" marB="10800" anchor="ctr">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2,505</a:t>
                      </a:r>
                      <a:r>
                        <a:rPr kumimoji="1" lang="ja-JP" altLang="en-US" sz="700" b="1" u="sng" kern="0" spc="10" baseline="0">
                          <a:solidFill>
                            <a:srgbClr val="0070C0"/>
                          </a:solidFill>
                          <a:latin typeface="メイリオ"/>
                          <a:ea typeface="メイリオ"/>
                        </a:rPr>
                        <a:t>点</a:t>
                      </a:r>
                      <a:endParaRPr kumimoji="1" lang="en-US" altLang="ja-JP" sz="700" b="1" u="sng" kern="0" spc="10" baseline="0">
                        <a:solidFill>
                          <a:srgbClr val="0070C0"/>
                        </a:solidFill>
                        <a:latin typeface="メイリオ"/>
                        <a:ea typeface="メイリオ"/>
                      </a:endParaRPr>
                    </a:p>
                  </a:txBody>
                  <a:tcPr marL="10800" marR="10800" marT="10800" marB="10800" anchor="ctr">
                    <a:lnL w="381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1,365</a:t>
                      </a:r>
                      <a:r>
                        <a:rPr kumimoji="1" lang="ja-JP" altLang="en-US" sz="700" b="1" u="sng" kern="0" spc="10" baseline="0">
                          <a:solidFill>
                            <a:srgbClr val="0070C0"/>
                          </a:solidFill>
                          <a:latin typeface="メイリオ"/>
                          <a:ea typeface="メイリオ"/>
                        </a:rPr>
                        <a:t>点</a:t>
                      </a:r>
                      <a:endParaRPr kumimoji="1" lang="en-US" altLang="ja-JP" sz="700" b="1" u="sng" kern="0" spc="10" baseline="0">
                        <a:solidFill>
                          <a:srgbClr val="0070C0"/>
                        </a:solidFill>
                        <a:latin typeface="メイリオ"/>
                        <a:ea typeface="メイリオ"/>
                      </a:endParaRPr>
                    </a:p>
                  </a:txBody>
                  <a:tcPr marL="10800" marR="10800" marT="10800" marB="10800" anchor="ct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705</a:t>
                      </a:r>
                      <a:r>
                        <a:rPr kumimoji="1" lang="ja-JP" altLang="en-US" sz="700" b="1" u="sng" kern="0" spc="10" baseline="0">
                          <a:solidFill>
                            <a:srgbClr val="0070C0"/>
                          </a:solidFill>
                          <a:latin typeface="メイリオ"/>
                          <a:ea typeface="メイリオ"/>
                        </a:rPr>
                        <a:t>点</a:t>
                      </a:r>
                      <a:endParaRPr kumimoji="1" lang="en-US" altLang="ja-JP" sz="700" b="1" u="sng" kern="0" spc="10" baseline="0">
                        <a:solidFill>
                          <a:srgbClr val="0070C0"/>
                        </a:solidFill>
                        <a:latin typeface="メイリオ"/>
                        <a:ea typeface="メイリオ"/>
                      </a:endParaRPr>
                    </a:p>
                  </a:txBody>
                  <a:tcPr marL="10800" marR="10800" marT="10800" marB="10800" anchor="ct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615</a:t>
                      </a:r>
                      <a:r>
                        <a:rPr kumimoji="1" lang="ja-JP" altLang="en-US" sz="700" b="1" u="sng" kern="0" spc="10" baseline="0">
                          <a:solidFill>
                            <a:srgbClr val="0070C0"/>
                          </a:solidFill>
                          <a:latin typeface="メイリオ"/>
                          <a:ea typeface="メイリオ"/>
                        </a:rPr>
                        <a:t>点</a:t>
                      </a:r>
                      <a:endParaRPr kumimoji="1" lang="en-US" altLang="ja-JP" sz="700" b="1" u="sng" kern="0" spc="10" baseline="0">
                        <a:solidFill>
                          <a:srgbClr val="0070C0"/>
                        </a:solidFill>
                        <a:latin typeface="メイリオ"/>
                        <a:ea typeface="メイリオ"/>
                      </a:endParaRPr>
                    </a:p>
                  </a:txBody>
                  <a:tcPr marL="10800" marR="10800" marT="10800" marB="10800" anchor="ct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525</a:t>
                      </a:r>
                      <a:r>
                        <a:rPr kumimoji="1" lang="ja-JP" altLang="en-US" sz="700" b="1" u="sng" kern="0" spc="10" baseline="0">
                          <a:solidFill>
                            <a:srgbClr val="0070C0"/>
                          </a:solidFill>
                          <a:latin typeface="メイリオ"/>
                          <a:ea typeface="メイリオ"/>
                        </a:rPr>
                        <a:t>点</a:t>
                      </a:r>
                      <a:endParaRPr kumimoji="1" lang="en-US" altLang="ja-JP" sz="700" b="1" u="sng" kern="0" spc="10" baseline="0">
                        <a:solidFill>
                          <a:srgbClr val="0070C0"/>
                        </a:solidFill>
                        <a:latin typeface="メイリオ"/>
                        <a:ea typeface="メイリオ"/>
                      </a:endParaRPr>
                    </a:p>
                  </a:txBody>
                  <a:tcPr marL="10800" marR="10800" marT="10800" marB="10800" anchor="ctr">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2,285</a:t>
                      </a:r>
                      <a:r>
                        <a:rPr kumimoji="1" lang="ja-JP" altLang="en-US" sz="700" b="1" u="sng" kern="0" spc="10" baseline="0">
                          <a:solidFill>
                            <a:srgbClr val="0070C0"/>
                          </a:solidFill>
                          <a:latin typeface="メイリオ"/>
                          <a:ea typeface="メイリオ"/>
                        </a:rPr>
                        <a:t>点</a:t>
                      </a:r>
                    </a:p>
                  </a:txBody>
                  <a:tcPr marL="10800" marR="10800" marT="10800" marB="10800" anchor="ctr">
                    <a:lnL w="381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1,265</a:t>
                      </a:r>
                      <a:r>
                        <a:rPr kumimoji="1" lang="ja-JP" altLang="en-US" sz="700" b="1" u="sng" kern="0" spc="10" baseline="0">
                          <a:solidFill>
                            <a:srgbClr val="0070C0"/>
                          </a:solidFill>
                          <a:latin typeface="メイリオ"/>
                          <a:ea typeface="メイリオ"/>
                        </a:rPr>
                        <a:t>点</a:t>
                      </a:r>
                    </a:p>
                  </a:txBody>
                  <a:tcPr marL="10800" marR="10800" marT="10800" marB="10800" anchor="ct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665</a:t>
                      </a:r>
                      <a:r>
                        <a:rPr kumimoji="1" lang="ja-JP" altLang="en-US" sz="700" b="1" u="sng" kern="0" spc="10" baseline="0">
                          <a:solidFill>
                            <a:srgbClr val="0070C0"/>
                          </a:solidFill>
                          <a:latin typeface="メイリオ"/>
                          <a:ea typeface="メイリオ"/>
                        </a:rPr>
                        <a:t>点</a:t>
                      </a:r>
                    </a:p>
                  </a:txBody>
                  <a:tcPr marL="10800" marR="10800" marT="10800" marB="10800" anchor="ct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570</a:t>
                      </a:r>
                      <a:r>
                        <a:rPr kumimoji="1" lang="ja-JP" altLang="en-US" sz="700" b="1" u="sng" kern="0" spc="10" baseline="0">
                          <a:solidFill>
                            <a:srgbClr val="0070C0"/>
                          </a:solidFill>
                          <a:latin typeface="メイリオ"/>
                          <a:ea typeface="メイリオ"/>
                        </a:rPr>
                        <a:t>点</a:t>
                      </a:r>
                    </a:p>
                  </a:txBody>
                  <a:tcPr marL="10800" marR="10800" marT="10800" marB="10800" anchor="ct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490</a:t>
                      </a:r>
                      <a:r>
                        <a:rPr kumimoji="1" lang="ja-JP" altLang="en-US" sz="700" b="1" u="sng" kern="0" spc="10" baseline="0">
                          <a:solidFill>
                            <a:srgbClr val="0070C0"/>
                          </a:solidFill>
                          <a:latin typeface="メイリオ"/>
                          <a:ea typeface="メイリオ"/>
                        </a:rPr>
                        <a:t>点</a:t>
                      </a:r>
                    </a:p>
                  </a:txBody>
                  <a:tcPr marL="10800" marR="10800" marT="10800" marB="10800" anchor="ctr">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1,745</a:t>
                      </a:r>
                      <a:r>
                        <a:rPr kumimoji="1" lang="ja-JP" altLang="en-US" sz="700" b="1" u="sng" kern="0" spc="10" baseline="0">
                          <a:solidFill>
                            <a:srgbClr val="0070C0"/>
                          </a:solidFill>
                          <a:latin typeface="メイリオ"/>
                          <a:ea typeface="メイリオ"/>
                        </a:rPr>
                        <a:t>点</a:t>
                      </a:r>
                    </a:p>
                  </a:txBody>
                  <a:tcPr marL="10800" marR="10800" marT="10800" marB="10800" anchor="ctr">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980</a:t>
                      </a:r>
                      <a:r>
                        <a:rPr kumimoji="1" lang="ja-JP" altLang="en-US" sz="700" b="1" u="sng" kern="0" spc="10" baseline="0">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545</a:t>
                      </a:r>
                      <a:r>
                        <a:rPr kumimoji="1" lang="ja-JP" altLang="en-US" sz="700" b="1" u="sng" kern="0" spc="10" baseline="0">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455</a:t>
                      </a:r>
                      <a:r>
                        <a:rPr kumimoji="1" lang="ja-JP" altLang="en-US" sz="700" b="1" u="sng" kern="0" spc="10" baseline="0">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700" b="1" u="sng" kern="0" spc="10" baseline="0">
                          <a:solidFill>
                            <a:srgbClr val="0070C0"/>
                          </a:solidFill>
                          <a:latin typeface="メイリオ"/>
                          <a:ea typeface="メイリオ"/>
                        </a:rPr>
                        <a:t>395</a:t>
                      </a:r>
                      <a:r>
                        <a:rPr kumimoji="1" lang="ja-JP" altLang="en-US" sz="700" b="1" u="sng" kern="0" spc="10" baseline="0">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extLst>
                  <a:ext uri="{0D108BD9-81ED-4DB2-BD59-A6C34878D82A}">
                    <a16:rowId xmlns:a16="http://schemas.microsoft.com/office/drawing/2014/main" val="685219774"/>
                  </a:ext>
                </a:extLst>
              </a:tr>
              <a:tr h="383266">
                <a:tc>
                  <a:txBody>
                    <a:bodyPr/>
                    <a:lstStyle/>
                    <a:p>
                      <a:pPr algn="r"/>
                      <a:endParaRPr kumimoji="1" lang="ja-JP" altLang="en-US" sz="1200" b="1">
                        <a:latin typeface="+mn-ea"/>
                        <a:ea typeface="+mn-ea"/>
                      </a:endParaRPr>
                    </a:p>
                  </a:txBody>
                  <a:tcPr marL="84406" marR="84406">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ja-JP" altLang="en-US" sz="800" b="1" u="none">
                        <a:solidFill>
                          <a:schemeClr val="tx1"/>
                        </a:solidFill>
                        <a:latin typeface="+mn-ea"/>
                        <a:ea typeface="+mn-ea"/>
                      </a:endParaRPr>
                    </a:p>
                  </a:txBody>
                  <a:tcPr marL="18000" marR="18000" marT="18000" marB="18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800" b="1" u="none">
                          <a:solidFill>
                            <a:schemeClr val="tx1"/>
                          </a:solidFill>
                          <a:latin typeface="メイリオ" panose="020B0604030504040204" pitchFamily="50" charset="-128"/>
                          <a:ea typeface="メイリオ" panose="020B0604030504040204" pitchFamily="50" charset="-128"/>
                        </a:rPr>
                        <a:t>⑤（うち２月目は情報通信機器を用いた診療）</a:t>
                      </a:r>
                    </a:p>
                  </a:txBody>
                  <a:tcPr marL="18000" marR="18000" marT="18000" marB="18000">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solidFill>
                      <a:srgbClr val="E1EDFF"/>
                    </a:solidFill>
                  </a:tcPr>
                </a:tc>
                <a:tc>
                  <a:txBody>
                    <a:bodyPr/>
                    <a:lstStyle/>
                    <a:p>
                      <a:pPr algn="ctr"/>
                      <a:r>
                        <a:rPr kumimoji="1" lang="en-US" altLang="ja-JP" sz="700" b="1" u="sng" kern="0" spc="10" baseline="0">
                          <a:solidFill>
                            <a:srgbClr val="0070C0"/>
                          </a:solidFill>
                          <a:latin typeface="メイリオ"/>
                          <a:ea typeface="メイリオ"/>
                        </a:rPr>
                        <a:t>1,500</a:t>
                      </a:r>
                      <a:r>
                        <a:rPr kumimoji="1" lang="ja-JP" altLang="en-US" sz="700" b="1" u="sng" kern="0" spc="10" baseline="0">
                          <a:solidFill>
                            <a:srgbClr val="0070C0"/>
                          </a:solidFill>
                          <a:latin typeface="メイリオ"/>
                          <a:ea typeface="メイリオ"/>
                        </a:rPr>
                        <a:t>点</a:t>
                      </a:r>
                    </a:p>
                  </a:txBody>
                  <a:tcPr marL="10800" marR="10800" marT="10800" marB="10800" anchor="ctr">
                    <a:lnL w="381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828</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425</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373</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317</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R w="381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1,380</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L w="381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768</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395</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344</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292</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R w="381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1,270</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L w="381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718</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375</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321</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275</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R w="381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1,000</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575</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315</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264</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0" cap="none" spc="10" normalizeH="0" baseline="0" noProof="0">
                          <a:ln>
                            <a:noFill/>
                          </a:ln>
                          <a:solidFill>
                            <a:srgbClr val="0070C0"/>
                          </a:solidFill>
                          <a:effectLst/>
                          <a:uLnTx/>
                          <a:uFillTx/>
                          <a:latin typeface="メイリオ"/>
                          <a:ea typeface="メイリオ"/>
                          <a:cs typeface="+mn-cs"/>
                        </a:rPr>
                        <a:t>225</a:t>
                      </a:r>
                      <a:r>
                        <a:rPr kumimoji="1" lang="ja-JP" altLang="en-US" sz="700" b="1" i="0" u="sng" strike="noStrike" kern="0" cap="none" spc="10" normalizeH="0" baseline="0" noProof="0">
                          <a:ln>
                            <a:noFill/>
                          </a:ln>
                          <a:solidFill>
                            <a:srgbClr val="0070C0"/>
                          </a:solidFill>
                          <a:effectLst/>
                          <a:uLnTx/>
                          <a:uFillTx/>
                          <a:latin typeface="メイリオ"/>
                          <a:ea typeface="メイリオ"/>
                          <a:cs typeface="+mn-cs"/>
                        </a:rPr>
                        <a:t>点</a:t>
                      </a:r>
                    </a:p>
                  </a:txBody>
                  <a:tcPr marL="10800" marR="10800" marT="10800" marB="10800" anchor="ctr">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rgbClr val="EBF6F9"/>
                    </a:solidFill>
                  </a:tcPr>
                </a:tc>
                <a:extLst>
                  <a:ext uri="{0D108BD9-81ED-4DB2-BD59-A6C34878D82A}">
                    <a16:rowId xmlns:a16="http://schemas.microsoft.com/office/drawing/2014/main" val="10006"/>
                  </a:ext>
                </a:extLst>
              </a:tr>
              <a:tr h="403466">
                <a:tc gridSpan="3">
                  <a:txBody>
                    <a:bodyPr/>
                    <a:lstStyle/>
                    <a:p>
                      <a:pPr algn="l"/>
                      <a:r>
                        <a:rPr kumimoji="1" lang="ja-JP" altLang="en-US" sz="1000" b="1">
                          <a:solidFill>
                            <a:schemeClr val="tx1"/>
                          </a:solidFill>
                          <a:latin typeface="メイリオ" panose="020B0604030504040204" pitchFamily="50" charset="-128"/>
                          <a:ea typeface="メイリオ" panose="020B0604030504040204" pitchFamily="50" charset="-128"/>
                        </a:rPr>
                        <a:t>施設入居時等</a:t>
                      </a:r>
                      <a:endParaRPr kumimoji="1" lang="en-US" altLang="ja-JP" sz="1000" b="1">
                        <a:solidFill>
                          <a:schemeClr val="tx1"/>
                        </a:solidFill>
                        <a:latin typeface="メイリオ" panose="020B0604030504040204" pitchFamily="50" charset="-128"/>
                        <a:ea typeface="メイリオ" panose="020B0604030504040204" pitchFamily="50" charset="-128"/>
                      </a:endParaRPr>
                    </a:p>
                    <a:p>
                      <a:pPr algn="l"/>
                      <a:r>
                        <a:rPr kumimoji="1" lang="ja-JP" altLang="en-US" sz="1000" b="1">
                          <a:solidFill>
                            <a:schemeClr val="tx1"/>
                          </a:solidFill>
                          <a:latin typeface="メイリオ" panose="020B0604030504040204" pitchFamily="50" charset="-128"/>
                          <a:ea typeface="メイリオ" panose="020B0604030504040204" pitchFamily="50" charset="-128"/>
                        </a:rPr>
                        <a:t>医学総合管理料</a:t>
                      </a:r>
                    </a:p>
                  </a:txBody>
                  <a:tcPr marL="36000" marR="3600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E1EDFF"/>
                    </a:solidFill>
                  </a:tcPr>
                </a:tc>
                <a:tc hMerge="1">
                  <a:txBody>
                    <a:bodyPr/>
                    <a:lstStyle/>
                    <a:p>
                      <a:pPr algn="r"/>
                      <a:r>
                        <a:rPr kumimoji="1" lang="ja-JP" altLang="en-US" sz="900" b="1">
                          <a:solidFill>
                            <a:schemeClr val="tx1"/>
                          </a:solidFill>
                          <a:latin typeface="+mn-ea"/>
                          <a:ea typeface="+mn-ea"/>
                        </a:rPr>
                        <a:t>施設入居時等医学総合管理料</a:t>
                      </a:r>
                    </a:p>
                  </a:txBody>
                  <a:tcPr marL="36000" marR="36000">
                    <a:lnL w="38100" cap="flat" cmpd="sng" algn="ctr">
                      <a:solidFill>
                        <a:schemeClr val="tx1"/>
                      </a:solidFill>
                      <a:prstDash val="solid"/>
                      <a:round/>
                      <a:headEnd type="none" w="med" len="med"/>
                      <a:tailEnd type="none" w="med" len="med"/>
                    </a:lnL>
                    <a:solidFill>
                      <a:srgbClr val="E4E2ED"/>
                    </a:solidFill>
                  </a:tcPr>
                </a:tc>
                <a:tc hMerge="1">
                  <a:txBody>
                    <a:bodyPr/>
                    <a:lstStyle/>
                    <a:p>
                      <a:endParaRPr kumimoji="1" lang="ja-JP" altLang="en-US"/>
                    </a:p>
                  </a:txBody>
                  <a:tcPr>
                    <a:lnL w="38100" cap="flat" cmpd="sng" algn="ctr">
                      <a:solidFill>
                        <a:schemeClr val="tx1"/>
                      </a:solidFill>
                      <a:prstDash val="solid"/>
                      <a:round/>
                      <a:headEnd type="none" w="med" len="med"/>
                      <a:tailEnd type="none" w="med" len="med"/>
                    </a:lnL>
                  </a:tcPr>
                </a:tc>
                <a:tc>
                  <a:txBody>
                    <a:bodyPr/>
                    <a:lstStyle/>
                    <a:p>
                      <a:pPr algn="ctr"/>
                      <a:r>
                        <a:rPr kumimoji="1" lang="en-US" altLang="ja-JP" sz="700" b="1">
                          <a:solidFill>
                            <a:schemeClr val="tx1"/>
                          </a:solidFill>
                          <a:latin typeface="メイリオ"/>
                          <a:ea typeface="メイリオ"/>
                        </a:rPr>
                        <a:t>1</a:t>
                      </a:r>
                      <a:r>
                        <a:rPr kumimoji="1" lang="ja-JP" altLang="en-US" sz="700" b="1">
                          <a:solidFill>
                            <a:schemeClr val="tx1"/>
                          </a:solidFill>
                          <a:latin typeface="メイリオ"/>
                          <a:ea typeface="メイリオ"/>
                        </a:rPr>
                        <a:t>人</a:t>
                      </a:r>
                    </a:p>
                  </a:txBody>
                  <a:tcPr marL="45720" marR="45720" anchor="ctr">
                    <a:lnL w="38100" cap="flat" cmpd="sng" algn="ctr">
                      <a:solidFill>
                        <a:schemeClr val="tx1"/>
                      </a:solidFill>
                      <a:prstDash val="solid"/>
                      <a:round/>
                      <a:headEnd type="none" w="med" len="med"/>
                      <a:tailEnd type="none" w="med" len="med"/>
                    </a:lnL>
                    <a:solidFill>
                      <a:srgbClr val="E1EDFF"/>
                    </a:solidFill>
                  </a:tcPr>
                </a:tc>
                <a:tc>
                  <a:txBody>
                    <a:bodyPr/>
                    <a:lstStyle/>
                    <a:p>
                      <a:pPr algn="ctr"/>
                      <a:r>
                        <a:rPr kumimoji="1" lang="ja-JP" altLang="en-US" sz="700" b="1">
                          <a:solidFill>
                            <a:schemeClr val="tx1"/>
                          </a:solidFill>
                          <a:latin typeface="メイリオ" panose="020B0604030504040204" pitchFamily="50" charset="-128"/>
                          <a:ea typeface="メイリオ" panose="020B0604030504040204" pitchFamily="50" charset="-128"/>
                        </a:rPr>
                        <a:t>２～９人</a:t>
                      </a:r>
                    </a:p>
                  </a:txBody>
                  <a:tcPr marL="45720" marR="45720" anchor="ctr">
                    <a:solidFill>
                      <a:srgbClr val="E1EDFF"/>
                    </a:solidFill>
                  </a:tcPr>
                </a:tc>
                <a:tc>
                  <a:txBody>
                    <a:bodyPr/>
                    <a:lstStyle/>
                    <a:p>
                      <a:pPr algn="ctr"/>
                      <a:r>
                        <a:rPr kumimoji="1" lang="en-US" altLang="ja-JP" sz="700" b="1" u="sng">
                          <a:solidFill>
                            <a:srgbClr val="0070C0"/>
                          </a:solidFill>
                          <a:latin typeface="メイリオ"/>
                          <a:ea typeface="メイリオ"/>
                        </a:rPr>
                        <a:t>10</a:t>
                      </a:r>
                      <a:r>
                        <a:rPr kumimoji="1" lang="ja-JP" altLang="en-US" sz="700" b="1" u="sng">
                          <a:solidFill>
                            <a:srgbClr val="0070C0"/>
                          </a:solidFill>
                          <a:latin typeface="メイリオ"/>
                          <a:ea typeface="メイリオ"/>
                        </a:rPr>
                        <a:t>人～</a:t>
                      </a:r>
                      <a:endParaRPr kumimoji="1" lang="en-US" altLang="ja-JP" sz="700" b="1" u="sng">
                        <a:solidFill>
                          <a:srgbClr val="0070C0"/>
                        </a:solidFill>
                        <a:latin typeface="メイリオ"/>
                        <a:ea typeface="メイリオ"/>
                      </a:endParaRPr>
                    </a:p>
                    <a:p>
                      <a:pPr algn="ctr"/>
                      <a:r>
                        <a:rPr kumimoji="1" lang="en-US" altLang="ja-JP" sz="700" b="1" u="sng">
                          <a:solidFill>
                            <a:srgbClr val="0070C0"/>
                          </a:solidFill>
                          <a:latin typeface="メイリオ"/>
                          <a:ea typeface="メイリオ"/>
                        </a:rPr>
                        <a:t>19</a:t>
                      </a:r>
                      <a:r>
                        <a:rPr kumimoji="1" lang="ja-JP" altLang="en-US" sz="700" b="1" u="sng">
                          <a:solidFill>
                            <a:srgbClr val="0070C0"/>
                          </a:solidFill>
                          <a:latin typeface="メイリオ"/>
                          <a:ea typeface="メイリオ"/>
                        </a:rPr>
                        <a:t>人</a:t>
                      </a:r>
                    </a:p>
                  </a:txBody>
                  <a:tcPr marL="45720" marR="45720" anchor="ctr">
                    <a:solidFill>
                      <a:srgbClr val="E1EDFF"/>
                    </a:solidFill>
                  </a:tcPr>
                </a:tc>
                <a:tc>
                  <a:txBody>
                    <a:bodyPr/>
                    <a:lstStyle/>
                    <a:p>
                      <a:pPr algn="ctr"/>
                      <a:r>
                        <a:rPr kumimoji="1" lang="en-US" altLang="ja-JP" sz="700" b="1" u="sng">
                          <a:solidFill>
                            <a:srgbClr val="0070C0"/>
                          </a:solidFill>
                          <a:latin typeface="メイリオ"/>
                          <a:ea typeface="メイリオ"/>
                        </a:rPr>
                        <a:t>20</a:t>
                      </a:r>
                      <a:r>
                        <a:rPr kumimoji="1" lang="ja-JP" altLang="en-US" sz="700" b="1" u="sng">
                          <a:solidFill>
                            <a:srgbClr val="0070C0"/>
                          </a:solidFill>
                          <a:latin typeface="メイリオ"/>
                          <a:ea typeface="メイリオ"/>
                        </a:rPr>
                        <a:t>人～</a:t>
                      </a:r>
                      <a:endParaRPr kumimoji="1" lang="en-US" altLang="ja-JP" sz="700" b="1" u="sng">
                        <a:solidFill>
                          <a:srgbClr val="0070C0"/>
                        </a:solidFill>
                        <a:latin typeface="メイリオ"/>
                        <a:ea typeface="メイリオ"/>
                      </a:endParaRPr>
                    </a:p>
                    <a:p>
                      <a:pPr algn="ctr"/>
                      <a:r>
                        <a:rPr kumimoji="1" lang="en-US" altLang="ja-JP" sz="700" b="1" u="sng">
                          <a:solidFill>
                            <a:srgbClr val="0070C0"/>
                          </a:solidFill>
                          <a:latin typeface="メイリオ"/>
                          <a:ea typeface="メイリオ"/>
                        </a:rPr>
                        <a:t>49</a:t>
                      </a:r>
                      <a:r>
                        <a:rPr kumimoji="1" lang="ja-JP" altLang="en-US" sz="700" b="1" u="sng">
                          <a:solidFill>
                            <a:srgbClr val="0070C0"/>
                          </a:solidFill>
                          <a:latin typeface="メイリオ"/>
                          <a:ea typeface="メイリオ"/>
                        </a:rPr>
                        <a:t>人</a:t>
                      </a:r>
                    </a:p>
                  </a:txBody>
                  <a:tcPr marL="45720" marR="45720" anchor="ctr">
                    <a:solidFill>
                      <a:srgbClr val="E1EDFF"/>
                    </a:solidFill>
                  </a:tcPr>
                </a:tc>
                <a:tc>
                  <a:txBody>
                    <a:bodyPr/>
                    <a:lstStyle/>
                    <a:p>
                      <a:pPr algn="ctr"/>
                      <a:r>
                        <a:rPr kumimoji="1" lang="en-US" altLang="ja-JP" sz="700" b="1" u="sng">
                          <a:solidFill>
                            <a:srgbClr val="0070C0"/>
                          </a:solidFill>
                          <a:latin typeface="メイリオ"/>
                          <a:ea typeface="メイリオ"/>
                        </a:rPr>
                        <a:t>50</a:t>
                      </a:r>
                      <a:r>
                        <a:rPr kumimoji="1" lang="ja-JP" altLang="en-US" sz="700" b="1" u="sng">
                          <a:solidFill>
                            <a:srgbClr val="0070C0"/>
                          </a:solidFill>
                          <a:latin typeface="メイリオ"/>
                          <a:ea typeface="メイリオ"/>
                        </a:rPr>
                        <a:t>人</a:t>
                      </a:r>
                      <a:endParaRPr kumimoji="1" lang="en-US" altLang="ja-JP" sz="700" b="1" u="sng">
                        <a:solidFill>
                          <a:srgbClr val="0070C0"/>
                        </a:solidFill>
                        <a:latin typeface="メイリオ"/>
                        <a:ea typeface="メイリオ"/>
                      </a:endParaRPr>
                    </a:p>
                    <a:p>
                      <a:pPr algn="ctr"/>
                      <a:r>
                        <a:rPr kumimoji="1" lang="ja-JP" altLang="en-US" sz="700" b="1" u="sng">
                          <a:solidFill>
                            <a:srgbClr val="0070C0"/>
                          </a:solidFill>
                          <a:latin typeface="メイリオ" panose="020B0604030504040204" pitchFamily="50" charset="-128"/>
                          <a:ea typeface="メイリオ" panose="020B0604030504040204" pitchFamily="50" charset="-128"/>
                        </a:rPr>
                        <a:t>～</a:t>
                      </a:r>
                    </a:p>
                  </a:txBody>
                  <a:tcPr marL="45720" marR="45720" anchor="ctr">
                    <a:lnR w="38100" cap="flat" cmpd="sng" algn="ctr">
                      <a:solidFill>
                        <a:schemeClr val="tx1"/>
                      </a:solidFill>
                      <a:prstDash val="solid"/>
                      <a:round/>
                      <a:headEnd type="none" w="med" len="med"/>
                      <a:tailEnd type="none" w="med" len="med"/>
                    </a:lnR>
                    <a:solidFill>
                      <a:srgbClr val="E1EDFF"/>
                    </a:solidFill>
                  </a:tcPr>
                </a:tc>
                <a:tc>
                  <a:txBody>
                    <a:bodyPr/>
                    <a:lstStyle/>
                    <a:p>
                      <a:pPr algn="ctr"/>
                      <a:r>
                        <a:rPr kumimoji="1" lang="en-US" altLang="ja-JP" sz="700" b="1">
                          <a:solidFill>
                            <a:schemeClr val="tx1"/>
                          </a:solidFill>
                          <a:latin typeface="メイリオ"/>
                          <a:ea typeface="メイリオ"/>
                        </a:rPr>
                        <a:t>1</a:t>
                      </a:r>
                      <a:r>
                        <a:rPr kumimoji="1" lang="ja-JP" altLang="en-US" sz="700" b="1">
                          <a:solidFill>
                            <a:schemeClr val="tx1"/>
                          </a:solidFill>
                          <a:latin typeface="メイリオ"/>
                          <a:ea typeface="メイリオ"/>
                        </a:rPr>
                        <a:t>人</a:t>
                      </a:r>
                    </a:p>
                  </a:txBody>
                  <a:tcPr marL="45720" marR="45720" anchor="ctr">
                    <a:lnL w="381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rgbClr val="E1EDFF"/>
                    </a:solidFill>
                  </a:tcPr>
                </a:tc>
                <a:tc>
                  <a:txBody>
                    <a:bodyPr/>
                    <a:lstStyle/>
                    <a:p>
                      <a:pPr algn="ctr"/>
                      <a:r>
                        <a:rPr kumimoji="1" lang="ja-JP" altLang="en-US" sz="700" b="1">
                          <a:solidFill>
                            <a:schemeClr val="tx1"/>
                          </a:solidFill>
                          <a:latin typeface="メイリオ" panose="020B0604030504040204" pitchFamily="50" charset="-128"/>
                          <a:ea typeface="メイリオ" panose="020B0604030504040204" pitchFamily="50" charset="-128"/>
                        </a:rPr>
                        <a:t>２～９人</a:t>
                      </a:r>
                    </a:p>
                  </a:txBody>
                  <a:tcPr marL="45720" marR="45720" anchor="ctr">
                    <a:lnT w="12700" cap="flat" cmpd="sng" algn="ctr">
                      <a:solidFill>
                        <a:schemeClr val="tx1"/>
                      </a:solidFill>
                      <a:prstDash val="solid"/>
                      <a:round/>
                      <a:headEnd type="none" w="med" len="med"/>
                      <a:tailEnd type="none" w="med" len="med"/>
                    </a:lnT>
                    <a:solidFill>
                      <a:srgbClr val="E1EDFF"/>
                    </a:solidFill>
                  </a:tcPr>
                </a:tc>
                <a:tc>
                  <a:txBody>
                    <a:bodyPr/>
                    <a:lstStyle/>
                    <a:p>
                      <a:pPr algn="ctr"/>
                      <a:r>
                        <a:rPr kumimoji="1" lang="en-US" altLang="ja-JP" sz="700" b="1" u="sng">
                          <a:solidFill>
                            <a:srgbClr val="0070C0"/>
                          </a:solidFill>
                          <a:latin typeface="メイリオ"/>
                          <a:ea typeface="メイリオ"/>
                        </a:rPr>
                        <a:t>10</a:t>
                      </a:r>
                      <a:r>
                        <a:rPr kumimoji="1" lang="ja-JP" altLang="en-US" sz="700" b="1" u="sng">
                          <a:solidFill>
                            <a:srgbClr val="0070C0"/>
                          </a:solidFill>
                          <a:latin typeface="メイリオ"/>
                          <a:ea typeface="メイリオ"/>
                        </a:rPr>
                        <a:t>人～</a:t>
                      </a:r>
                      <a:endParaRPr kumimoji="1" lang="en-US" altLang="ja-JP" sz="700" b="1" u="sng">
                        <a:solidFill>
                          <a:srgbClr val="0070C0"/>
                        </a:solidFill>
                        <a:latin typeface="メイリオ"/>
                        <a:ea typeface="メイリオ"/>
                      </a:endParaRPr>
                    </a:p>
                    <a:p>
                      <a:pPr algn="ctr"/>
                      <a:r>
                        <a:rPr kumimoji="1" lang="en-US" altLang="ja-JP" sz="700" b="1" u="sng">
                          <a:solidFill>
                            <a:srgbClr val="0070C0"/>
                          </a:solidFill>
                          <a:latin typeface="メイリオ"/>
                          <a:ea typeface="メイリオ"/>
                        </a:rPr>
                        <a:t>19</a:t>
                      </a:r>
                      <a:r>
                        <a:rPr kumimoji="1" lang="ja-JP" altLang="en-US" sz="700" b="1" u="sng">
                          <a:solidFill>
                            <a:srgbClr val="0070C0"/>
                          </a:solidFill>
                          <a:latin typeface="メイリオ"/>
                          <a:ea typeface="メイリオ"/>
                        </a:rPr>
                        <a:t>人</a:t>
                      </a:r>
                    </a:p>
                  </a:txBody>
                  <a:tcPr marL="45720" marR="45720" anchor="ctr">
                    <a:lnT w="12700" cap="flat" cmpd="sng" algn="ctr">
                      <a:solidFill>
                        <a:schemeClr val="tx1"/>
                      </a:solidFill>
                      <a:prstDash val="solid"/>
                      <a:round/>
                      <a:headEnd type="none" w="med" len="med"/>
                      <a:tailEnd type="none" w="med" len="med"/>
                    </a:lnT>
                    <a:solidFill>
                      <a:srgbClr val="E1EDFF"/>
                    </a:solidFill>
                  </a:tcPr>
                </a:tc>
                <a:tc>
                  <a:txBody>
                    <a:bodyPr/>
                    <a:lstStyle/>
                    <a:p>
                      <a:pPr algn="ctr"/>
                      <a:r>
                        <a:rPr kumimoji="1" lang="en-US" altLang="ja-JP" sz="700" b="1" u="sng">
                          <a:solidFill>
                            <a:srgbClr val="0070C0"/>
                          </a:solidFill>
                          <a:latin typeface="メイリオ"/>
                          <a:ea typeface="メイリオ"/>
                        </a:rPr>
                        <a:t>20</a:t>
                      </a:r>
                      <a:r>
                        <a:rPr kumimoji="1" lang="ja-JP" altLang="en-US" sz="700" b="1" u="sng">
                          <a:solidFill>
                            <a:srgbClr val="0070C0"/>
                          </a:solidFill>
                          <a:latin typeface="メイリオ"/>
                          <a:ea typeface="メイリオ"/>
                        </a:rPr>
                        <a:t>人～</a:t>
                      </a:r>
                      <a:endParaRPr kumimoji="1" lang="en-US" altLang="ja-JP" sz="700" b="1" u="sng">
                        <a:solidFill>
                          <a:srgbClr val="0070C0"/>
                        </a:solidFill>
                        <a:latin typeface="メイリオ"/>
                        <a:ea typeface="メイリオ"/>
                      </a:endParaRPr>
                    </a:p>
                    <a:p>
                      <a:pPr algn="ctr"/>
                      <a:r>
                        <a:rPr kumimoji="1" lang="en-US" altLang="ja-JP" sz="700" b="1" u="sng">
                          <a:solidFill>
                            <a:srgbClr val="0070C0"/>
                          </a:solidFill>
                          <a:latin typeface="メイリオ"/>
                          <a:ea typeface="メイリオ"/>
                        </a:rPr>
                        <a:t>49</a:t>
                      </a:r>
                      <a:r>
                        <a:rPr kumimoji="1" lang="ja-JP" altLang="en-US" sz="700" b="1" u="sng">
                          <a:solidFill>
                            <a:srgbClr val="0070C0"/>
                          </a:solidFill>
                          <a:latin typeface="メイリオ"/>
                          <a:ea typeface="メイリオ"/>
                        </a:rPr>
                        <a:t>人</a:t>
                      </a:r>
                    </a:p>
                  </a:txBody>
                  <a:tcPr marL="45720" marR="45720" anchor="ctr">
                    <a:lnT w="12700" cap="flat" cmpd="sng" algn="ctr">
                      <a:solidFill>
                        <a:schemeClr val="tx1"/>
                      </a:solidFill>
                      <a:prstDash val="solid"/>
                      <a:round/>
                      <a:headEnd type="none" w="med" len="med"/>
                      <a:tailEnd type="none" w="med" len="med"/>
                    </a:lnT>
                    <a:solidFill>
                      <a:srgbClr val="E1EDFF"/>
                    </a:solidFill>
                  </a:tcPr>
                </a:tc>
                <a:tc>
                  <a:txBody>
                    <a:bodyPr/>
                    <a:lstStyle/>
                    <a:p>
                      <a:pPr algn="ctr"/>
                      <a:r>
                        <a:rPr kumimoji="1" lang="en-US" altLang="ja-JP" sz="700" b="1" u="sng">
                          <a:solidFill>
                            <a:srgbClr val="0070C0"/>
                          </a:solidFill>
                          <a:latin typeface="メイリオ"/>
                          <a:ea typeface="メイリオ"/>
                        </a:rPr>
                        <a:t>50</a:t>
                      </a:r>
                      <a:r>
                        <a:rPr kumimoji="1" lang="ja-JP" altLang="en-US" sz="700" b="1" u="sng">
                          <a:solidFill>
                            <a:srgbClr val="0070C0"/>
                          </a:solidFill>
                          <a:latin typeface="メイリオ"/>
                          <a:ea typeface="メイリオ"/>
                        </a:rPr>
                        <a:t>人</a:t>
                      </a:r>
                      <a:endParaRPr kumimoji="1" lang="en-US" altLang="ja-JP" sz="700" b="1" u="sng">
                        <a:solidFill>
                          <a:srgbClr val="0070C0"/>
                        </a:solidFill>
                        <a:latin typeface="メイリオ"/>
                        <a:ea typeface="メイリオ"/>
                      </a:endParaRPr>
                    </a:p>
                    <a:p>
                      <a:pPr algn="ctr"/>
                      <a:r>
                        <a:rPr kumimoji="1" lang="ja-JP" altLang="en-US" sz="700" b="1" u="sng">
                          <a:solidFill>
                            <a:srgbClr val="0070C0"/>
                          </a:solidFill>
                          <a:latin typeface="メイリオ" panose="020B0604030504040204" pitchFamily="50" charset="-128"/>
                          <a:ea typeface="メイリオ" panose="020B0604030504040204" pitchFamily="50" charset="-128"/>
                        </a:rPr>
                        <a:t>～</a:t>
                      </a:r>
                    </a:p>
                  </a:txBody>
                  <a:tcPr marL="45720" marR="45720" anchor="ctr">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rgbClr val="E1EDFF"/>
                    </a:solidFill>
                  </a:tcPr>
                </a:tc>
                <a:tc>
                  <a:txBody>
                    <a:bodyPr/>
                    <a:lstStyle/>
                    <a:p>
                      <a:pPr algn="ctr"/>
                      <a:r>
                        <a:rPr kumimoji="1" lang="en-US" altLang="ja-JP" sz="700" b="1">
                          <a:solidFill>
                            <a:schemeClr val="tx1"/>
                          </a:solidFill>
                          <a:latin typeface="メイリオ"/>
                          <a:ea typeface="メイリオ"/>
                        </a:rPr>
                        <a:t>1</a:t>
                      </a:r>
                      <a:r>
                        <a:rPr kumimoji="1" lang="ja-JP" altLang="en-US" sz="700" b="1">
                          <a:solidFill>
                            <a:schemeClr val="tx1"/>
                          </a:solidFill>
                          <a:latin typeface="メイリオ"/>
                          <a:ea typeface="メイリオ"/>
                        </a:rPr>
                        <a:t>人</a:t>
                      </a:r>
                    </a:p>
                  </a:txBody>
                  <a:tcPr marL="45720" marR="45720" anchor="ctr">
                    <a:lnL w="381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rgbClr val="E1EDFF"/>
                    </a:solidFill>
                  </a:tcPr>
                </a:tc>
                <a:tc>
                  <a:txBody>
                    <a:bodyPr/>
                    <a:lstStyle/>
                    <a:p>
                      <a:pPr algn="ctr"/>
                      <a:r>
                        <a:rPr kumimoji="1" lang="ja-JP" altLang="en-US" sz="700" b="1">
                          <a:solidFill>
                            <a:schemeClr val="tx1"/>
                          </a:solidFill>
                          <a:latin typeface="メイリオ" panose="020B0604030504040204" pitchFamily="50" charset="-128"/>
                          <a:ea typeface="メイリオ" panose="020B0604030504040204" pitchFamily="50" charset="-128"/>
                        </a:rPr>
                        <a:t>２～９人</a:t>
                      </a:r>
                    </a:p>
                  </a:txBody>
                  <a:tcPr marL="45720" marR="45720" anchor="ctr">
                    <a:lnT w="12700" cap="flat" cmpd="sng" algn="ctr">
                      <a:solidFill>
                        <a:schemeClr val="tx1"/>
                      </a:solidFill>
                      <a:prstDash val="solid"/>
                      <a:round/>
                      <a:headEnd type="none" w="med" len="med"/>
                      <a:tailEnd type="none" w="med" len="med"/>
                    </a:lnT>
                    <a:solidFill>
                      <a:srgbClr val="E1EDFF"/>
                    </a:solidFill>
                  </a:tcPr>
                </a:tc>
                <a:tc>
                  <a:txBody>
                    <a:bodyPr/>
                    <a:lstStyle/>
                    <a:p>
                      <a:pPr algn="ctr"/>
                      <a:r>
                        <a:rPr kumimoji="1" lang="en-US" altLang="ja-JP" sz="700" b="1" u="sng">
                          <a:solidFill>
                            <a:srgbClr val="0070C0"/>
                          </a:solidFill>
                          <a:latin typeface="メイリオ"/>
                          <a:ea typeface="メイリオ"/>
                        </a:rPr>
                        <a:t>10</a:t>
                      </a:r>
                      <a:r>
                        <a:rPr kumimoji="1" lang="ja-JP" altLang="en-US" sz="700" b="1" u="sng">
                          <a:solidFill>
                            <a:srgbClr val="0070C0"/>
                          </a:solidFill>
                          <a:latin typeface="メイリオ"/>
                          <a:ea typeface="メイリオ"/>
                        </a:rPr>
                        <a:t>人～</a:t>
                      </a:r>
                      <a:endParaRPr kumimoji="1" lang="en-US" altLang="ja-JP" sz="700" b="1" u="sng">
                        <a:solidFill>
                          <a:srgbClr val="0070C0"/>
                        </a:solidFill>
                        <a:latin typeface="メイリオ"/>
                        <a:ea typeface="メイリオ"/>
                      </a:endParaRPr>
                    </a:p>
                    <a:p>
                      <a:pPr algn="ctr"/>
                      <a:r>
                        <a:rPr kumimoji="1" lang="en-US" altLang="ja-JP" sz="700" b="1" u="sng">
                          <a:solidFill>
                            <a:srgbClr val="0070C0"/>
                          </a:solidFill>
                          <a:latin typeface="メイリオ"/>
                          <a:ea typeface="メイリオ"/>
                        </a:rPr>
                        <a:t>19</a:t>
                      </a:r>
                      <a:r>
                        <a:rPr kumimoji="1" lang="ja-JP" altLang="en-US" sz="700" b="1" u="sng">
                          <a:solidFill>
                            <a:srgbClr val="0070C0"/>
                          </a:solidFill>
                          <a:latin typeface="メイリオ"/>
                          <a:ea typeface="メイリオ"/>
                        </a:rPr>
                        <a:t>人</a:t>
                      </a:r>
                    </a:p>
                  </a:txBody>
                  <a:tcPr marL="45720" marR="45720" anchor="ctr">
                    <a:lnT w="12700" cap="flat" cmpd="sng" algn="ctr">
                      <a:solidFill>
                        <a:schemeClr val="tx1"/>
                      </a:solidFill>
                      <a:prstDash val="solid"/>
                      <a:round/>
                      <a:headEnd type="none" w="med" len="med"/>
                      <a:tailEnd type="none" w="med" len="med"/>
                    </a:lnT>
                    <a:solidFill>
                      <a:srgbClr val="E1EDFF"/>
                    </a:solidFill>
                  </a:tcPr>
                </a:tc>
                <a:tc>
                  <a:txBody>
                    <a:bodyPr/>
                    <a:lstStyle/>
                    <a:p>
                      <a:pPr algn="ctr"/>
                      <a:r>
                        <a:rPr kumimoji="1" lang="en-US" altLang="ja-JP" sz="700" b="1" u="sng">
                          <a:solidFill>
                            <a:srgbClr val="0070C0"/>
                          </a:solidFill>
                          <a:latin typeface="メイリオ"/>
                          <a:ea typeface="メイリオ"/>
                        </a:rPr>
                        <a:t>20</a:t>
                      </a:r>
                      <a:r>
                        <a:rPr kumimoji="1" lang="ja-JP" altLang="en-US" sz="700" b="1" u="sng">
                          <a:solidFill>
                            <a:srgbClr val="0070C0"/>
                          </a:solidFill>
                          <a:latin typeface="メイリオ"/>
                          <a:ea typeface="メイリオ"/>
                        </a:rPr>
                        <a:t>人～</a:t>
                      </a:r>
                      <a:endParaRPr kumimoji="1" lang="en-US" altLang="ja-JP" sz="700" b="1" u="sng">
                        <a:solidFill>
                          <a:srgbClr val="0070C0"/>
                        </a:solidFill>
                        <a:latin typeface="メイリオ"/>
                        <a:ea typeface="メイリオ"/>
                      </a:endParaRPr>
                    </a:p>
                    <a:p>
                      <a:pPr algn="ctr"/>
                      <a:r>
                        <a:rPr kumimoji="1" lang="en-US" altLang="ja-JP" sz="700" b="1" u="sng">
                          <a:solidFill>
                            <a:srgbClr val="0070C0"/>
                          </a:solidFill>
                          <a:latin typeface="メイリオ"/>
                          <a:ea typeface="メイリオ"/>
                        </a:rPr>
                        <a:t>49</a:t>
                      </a:r>
                      <a:r>
                        <a:rPr kumimoji="1" lang="ja-JP" altLang="en-US" sz="700" b="1" u="sng">
                          <a:solidFill>
                            <a:srgbClr val="0070C0"/>
                          </a:solidFill>
                          <a:latin typeface="メイリオ"/>
                          <a:ea typeface="メイリオ"/>
                        </a:rPr>
                        <a:t>人</a:t>
                      </a:r>
                    </a:p>
                  </a:txBody>
                  <a:tcPr marL="45720" marR="45720" anchor="ctr">
                    <a:lnT w="12700" cap="flat" cmpd="sng" algn="ctr">
                      <a:solidFill>
                        <a:schemeClr val="tx1"/>
                      </a:solidFill>
                      <a:prstDash val="solid"/>
                      <a:round/>
                      <a:headEnd type="none" w="med" len="med"/>
                      <a:tailEnd type="none" w="med" len="med"/>
                    </a:lnT>
                    <a:solidFill>
                      <a:srgbClr val="E1EDFF"/>
                    </a:solidFill>
                  </a:tcPr>
                </a:tc>
                <a:tc>
                  <a:txBody>
                    <a:bodyPr/>
                    <a:lstStyle/>
                    <a:p>
                      <a:pPr algn="ctr"/>
                      <a:r>
                        <a:rPr kumimoji="1" lang="en-US" altLang="ja-JP" sz="700" b="1" u="sng">
                          <a:solidFill>
                            <a:srgbClr val="0070C0"/>
                          </a:solidFill>
                          <a:latin typeface="メイリオ"/>
                          <a:ea typeface="メイリオ"/>
                        </a:rPr>
                        <a:t>50</a:t>
                      </a:r>
                      <a:r>
                        <a:rPr kumimoji="1" lang="ja-JP" altLang="en-US" sz="700" b="1" u="sng">
                          <a:solidFill>
                            <a:srgbClr val="0070C0"/>
                          </a:solidFill>
                          <a:latin typeface="メイリオ"/>
                          <a:ea typeface="メイリオ"/>
                        </a:rPr>
                        <a:t>人</a:t>
                      </a:r>
                      <a:endParaRPr kumimoji="1" lang="en-US" altLang="ja-JP" sz="700" b="1" u="sng">
                        <a:solidFill>
                          <a:srgbClr val="0070C0"/>
                        </a:solidFill>
                        <a:latin typeface="メイリオ"/>
                        <a:ea typeface="メイリオ"/>
                      </a:endParaRPr>
                    </a:p>
                    <a:p>
                      <a:pPr algn="ctr"/>
                      <a:r>
                        <a:rPr kumimoji="1" lang="ja-JP" altLang="en-US" sz="700" b="1" u="sng">
                          <a:solidFill>
                            <a:srgbClr val="0070C0"/>
                          </a:solidFill>
                          <a:latin typeface="メイリオ" panose="020B0604030504040204" pitchFamily="50" charset="-128"/>
                          <a:ea typeface="メイリオ" panose="020B0604030504040204" pitchFamily="50" charset="-128"/>
                        </a:rPr>
                        <a:t>～</a:t>
                      </a:r>
                    </a:p>
                  </a:txBody>
                  <a:tcPr marL="45720" marR="45720" anchor="ctr">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rgbClr val="E1EDFF"/>
                    </a:solidFill>
                  </a:tcPr>
                </a:tc>
                <a:tc>
                  <a:txBody>
                    <a:bodyPr/>
                    <a:lstStyle/>
                    <a:p>
                      <a:pPr algn="ctr"/>
                      <a:r>
                        <a:rPr kumimoji="1" lang="en-US" altLang="ja-JP" sz="700" b="1">
                          <a:solidFill>
                            <a:schemeClr val="tx1"/>
                          </a:solidFill>
                          <a:latin typeface="メイリオ"/>
                          <a:ea typeface="メイリオ"/>
                        </a:rPr>
                        <a:t>1</a:t>
                      </a:r>
                      <a:r>
                        <a:rPr kumimoji="1" lang="ja-JP" altLang="en-US" sz="700" b="1">
                          <a:solidFill>
                            <a:schemeClr val="tx1"/>
                          </a:solidFill>
                          <a:latin typeface="メイリオ"/>
                          <a:ea typeface="メイリオ"/>
                        </a:rPr>
                        <a:t>人</a:t>
                      </a:r>
                    </a:p>
                  </a:txBody>
                  <a:tcPr marL="45720" marR="45720" anchor="ctr">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rgbClr val="E1EDFF"/>
                    </a:solidFill>
                  </a:tcPr>
                </a:tc>
                <a:tc>
                  <a:txBody>
                    <a:bodyPr/>
                    <a:lstStyle/>
                    <a:p>
                      <a:pPr algn="ctr"/>
                      <a:r>
                        <a:rPr kumimoji="1" lang="ja-JP" altLang="en-US" sz="700" b="1">
                          <a:solidFill>
                            <a:schemeClr val="tx1"/>
                          </a:solidFill>
                          <a:latin typeface="メイリオ" panose="020B0604030504040204" pitchFamily="50" charset="-128"/>
                          <a:ea typeface="メイリオ" panose="020B0604030504040204" pitchFamily="50" charset="-128"/>
                        </a:rPr>
                        <a:t>２～９人</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rgbClr val="E1EDFF"/>
                    </a:solidFill>
                  </a:tcPr>
                </a:tc>
                <a:tc>
                  <a:txBody>
                    <a:bodyPr/>
                    <a:lstStyle/>
                    <a:p>
                      <a:pPr algn="ctr"/>
                      <a:r>
                        <a:rPr kumimoji="1" lang="en-US" altLang="ja-JP" sz="700" b="1" u="sng">
                          <a:solidFill>
                            <a:srgbClr val="0070C0"/>
                          </a:solidFill>
                          <a:latin typeface="メイリオ"/>
                          <a:ea typeface="メイリオ"/>
                        </a:rPr>
                        <a:t>10</a:t>
                      </a:r>
                      <a:r>
                        <a:rPr kumimoji="1" lang="ja-JP" altLang="en-US" sz="700" b="1" u="sng">
                          <a:solidFill>
                            <a:srgbClr val="0070C0"/>
                          </a:solidFill>
                          <a:latin typeface="メイリオ"/>
                          <a:ea typeface="メイリオ"/>
                        </a:rPr>
                        <a:t>人～</a:t>
                      </a:r>
                      <a:endParaRPr kumimoji="1" lang="en-US" altLang="ja-JP" sz="700" b="1" u="sng">
                        <a:solidFill>
                          <a:srgbClr val="0070C0"/>
                        </a:solidFill>
                        <a:latin typeface="メイリオ"/>
                        <a:ea typeface="メイリオ"/>
                      </a:endParaRPr>
                    </a:p>
                    <a:p>
                      <a:pPr algn="ctr"/>
                      <a:r>
                        <a:rPr kumimoji="1" lang="en-US" altLang="ja-JP" sz="700" b="1" u="sng">
                          <a:solidFill>
                            <a:srgbClr val="0070C0"/>
                          </a:solidFill>
                          <a:latin typeface="メイリオ"/>
                          <a:ea typeface="メイリオ"/>
                        </a:rPr>
                        <a:t>19</a:t>
                      </a:r>
                      <a:r>
                        <a:rPr kumimoji="1" lang="ja-JP" altLang="en-US" sz="700" b="1" u="sng">
                          <a:solidFill>
                            <a:srgbClr val="0070C0"/>
                          </a:solidFill>
                          <a:latin typeface="メイリオ"/>
                          <a:ea typeface="メイリオ"/>
                        </a:rPr>
                        <a:t>人</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rgbClr val="E1EDFF"/>
                    </a:solidFill>
                  </a:tcPr>
                </a:tc>
                <a:tc>
                  <a:txBody>
                    <a:bodyPr/>
                    <a:lstStyle/>
                    <a:p>
                      <a:pPr algn="ctr"/>
                      <a:r>
                        <a:rPr kumimoji="1" lang="en-US" altLang="ja-JP" sz="700" b="1" u="sng">
                          <a:solidFill>
                            <a:srgbClr val="0070C0"/>
                          </a:solidFill>
                          <a:latin typeface="メイリオ"/>
                          <a:ea typeface="メイリオ"/>
                        </a:rPr>
                        <a:t>20</a:t>
                      </a:r>
                      <a:r>
                        <a:rPr kumimoji="1" lang="ja-JP" altLang="en-US" sz="700" b="1" u="sng">
                          <a:solidFill>
                            <a:srgbClr val="0070C0"/>
                          </a:solidFill>
                          <a:latin typeface="メイリオ"/>
                          <a:ea typeface="メイリオ"/>
                        </a:rPr>
                        <a:t>人～</a:t>
                      </a:r>
                      <a:endParaRPr kumimoji="1" lang="en-US" altLang="ja-JP" sz="700" b="1" u="sng">
                        <a:solidFill>
                          <a:srgbClr val="0070C0"/>
                        </a:solidFill>
                        <a:latin typeface="メイリオ"/>
                        <a:ea typeface="メイリオ"/>
                      </a:endParaRPr>
                    </a:p>
                    <a:p>
                      <a:pPr algn="ctr"/>
                      <a:r>
                        <a:rPr kumimoji="1" lang="en-US" altLang="ja-JP" sz="700" b="1" u="sng">
                          <a:solidFill>
                            <a:srgbClr val="0070C0"/>
                          </a:solidFill>
                          <a:latin typeface="メイリオ"/>
                          <a:ea typeface="メイリオ"/>
                        </a:rPr>
                        <a:t>49</a:t>
                      </a:r>
                      <a:r>
                        <a:rPr kumimoji="1" lang="ja-JP" altLang="en-US" sz="700" b="1" u="sng">
                          <a:solidFill>
                            <a:srgbClr val="0070C0"/>
                          </a:solidFill>
                          <a:latin typeface="メイリオ"/>
                          <a:ea typeface="メイリオ"/>
                        </a:rPr>
                        <a:t>人</a:t>
                      </a:r>
                    </a:p>
                  </a:txBody>
                  <a:tcPr marL="45720" marR="4572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rgbClr val="E1EDFF"/>
                    </a:solidFill>
                  </a:tcPr>
                </a:tc>
                <a:tc>
                  <a:txBody>
                    <a:bodyPr/>
                    <a:lstStyle/>
                    <a:p>
                      <a:pPr algn="ctr"/>
                      <a:r>
                        <a:rPr kumimoji="1" lang="en-US" altLang="ja-JP" sz="700" b="1" u="sng">
                          <a:solidFill>
                            <a:srgbClr val="0070C0"/>
                          </a:solidFill>
                          <a:latin typeface="メイリオ"/>
                          <a:ea typeface="メイリオ"/>
                        </a:rPr>
                        <a:t>50</a:t>
                      </a:r>
                      <a:r>
                        <a:rPr kumimoji="1" lang="ja-JP" altLang="en-US" sz="700" b="1" u="sng">
                          <a:solidFill>
                            <a:srgbClr val="0070C0"/>
                          </a:solidFill>
                          <a:latin typeface="メイリオ"/>
                          <a:ea typeface="メイリオ"/>
                        </a:rPr>
                        <a:t>人</a:t>
                      </a:r>
                      <a:endParaRPr kumimoji="1" lang="en-US" altLang="ja-JP" sz="700" b="1" u="sng">
                        <a:solidFill>
                          <a:srgbClr val="0070C0"/>
                        </a:solidFill>
                        <a:latin typeface="メイリオ"/>
                        <a:ea typeface="メイリオ"/>
                      </a:endParaRPr>
                    </a:p>
                    <a:p>
                      <a:pPr algn="ctr"/>
                      <a:r>
                        <a:rPr kumimoji="1" lang="ja-JP" altLang="en-US" sz="700" b="1" u="sng">
                          <a:solidFill>
                            <a:srgbClr val="0070C0"/>
                          </a:solidFill>
                          <a:latin typeface="メイリオ" panose="020B0604030504040204" pitchFamily="50" charset="-128"/>
                          <a:ea typeface="メイリオ" panose="020B0604030504040204" pitchFamily="50" charset="-128"/>
                        </a:rPr>
                        <a:t>～</a:t>
                      </a:r>
                    </a:p>
                  </a:txBody>
                  <a:tcPr marL="45720" marR="45720" anchor="ctr">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rgbClr val="E1EDFF"/>
                    </a:solidFill>
                  </a:tcPr>
                </a:tc>
                <a:extLst>
                  <a:ext uri="{0D108BD9-81ED-4DB2-BD59-A6C34878D82A}">
                    <a16:rowId xmlns:a16="http://schemas.microsoft.com/office/drawing/2014/main" val="10007"/>
                  </a:ext>
                </a:extLst>
              </a:tr>
              <a:tr h="353784">
                <a:tc>
                  <a:txBody>
                    <a:bodyPr/>
                    <a:lstStyle/>
                    <a:p>
                      <a:pPr algn="l"/>
                      <a:endParaRPr kumimoji="1" lang="ja-JP" altLang="en-US" sz="100" b="1">
                        <a:latin typeface="+mn-ea"/>
                        <a:ea typeface="+mn-ea"/>
                      </a:endParaRPr>
                    </a:p>
                  </a:txBody>
                  <a:tcPr marL="0" marR="0">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1EDFF"/>
                    </a:solidFill>
                  </a:tcPr>
                </a:tc>
                <a:tc gridSpan="2">
                  <a:txBody>
                    <a:bodyPr/>
                    <a:lstStyle/>
                    <a:p>
                      <a:pPr algn="l"/>
                      <a:r>
                        <a:rPr kumimoji="1" lang="ja-JP" altLang="en-US" sz="800" b="1">
                          <a:solidFill>
                            <a:schemeClr val="tx1"/>
                          </a:solidFill>
                          <a:latin typeface="メイリオ" panose="020B0604030504040204" pitchFamily="50" charset="-128"/>
                          <a:ea typeface="メイリオ" panose="020B0604030504040204" pitchFamily="50" charset="-128"/>
                        </a:rPr>
                        <a:t>①月２回以上訪問</a:t>
                      </a:r>
                      <a:endParaRPr kumimoji="1" lang="en-US" altLang="ja-JP" sz="800" b="1">
                        <a:solidFill>
                          <a:schemeClr val="tx1"/>
                        </a:solidFill>
                        <a:latin typeface="メイリオ" panose="020B0604030504040204" pitchFamily="50" charset="-128"/>
                        <a:ea typeface="メイリオ" panose="020B0604030504040204" pitchFamily="50" charset="-128"/>
                      </a:endParaRPr>
                    </a:p>
                    <a:p>
                      <a:pPr algn="l"/>
                      <a:r>
                        <a:rPr kumimoji="1" lang="ja-JP" altLang="en-US" sz="800" b="1">
                          <a:solidFill>
                            <a:schemeClr val="tx1"/>
                          </a:solidFill>
                          <a:latin typeface="メイリオ" panose="020B0604030504040204" pitchFamily="50" charset="-128"/>
                          <a:ea typeface="メイリオ" panose="020B0604030504040204" pitchFamily="50" charset="-128"/>
                        </a:rPr>
                        <a:t>（難病等）</a:t>
                      </a:r>
                    </a:p>
                  </a:txBody>
                  <a:tcPr marL="18000" marR="18000" marT="18000" marB="18000">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solidFill>
                      <a:srgbClr val="E1EDFF"/>
                    </a:solidFill>
                  </a:tcPr>
                </a:tc>
                <a:tc hMerge="1">
                  <a:txBody>
                    <a:bodyPr/>
                    <a:lstStyle/>
                    <a:p>
                      <a:endParaRPr kumimoji="1" lang="ja-JP" altLang="en-US"/>
                    </a:p>
                  </a:txBody>
                  <a:tcPr>
                    <a:lnL w="38100" cap="flat" cmpd="sng" algn="ctr">
                      <a:solidFill>
                        <a:schemeClr val="tx1"/>
                      </a:solidFill>
                      <a:prstDash val="solid"/>
                      <a:round/>
                      <a:headEnd type="none" w="med" len="med"/>
                      <a:tailEnd type="none" w="med" len="med"/>
                    </a:lnL>
                  </a:tcPr>
                </a:tc>
                <a:tc>
                  <a:txBody>
                    <a:bodyPr/>
                    <a:lstStyle/>
                    <a:p>
                      <a:pPr algn="ctr"/>
                      <a:r>
                        <a:rPr kumimoji="1" lang="en-US" altLang="ja-JP" sz="700" b="1" u="sng">
                          <a:solidFill>
                            <a:srgbClr val="0070C0"/>
                          </a:solidFill>
                          <a:latin typeface="メイリオ"/>
                          <a:ea typeface="メイリオ"/>
                        </a:rPr>
                        <a:t>3,885</a:t>
                      </a:r>
                      <a:r>
                        <a:rPr kumimoji="1" lang="ja-JP" altLang="en-US" sz="700" b="1" u="sng">
                          <a:solidFill>
                            <a:srgbClr val="0070C0"/>
                          </a:solidFill>
                          <a:latin typeface="メイリオ"/>
                          <a:ea typeface="メイリオ"/>
                        </a:rPr>
                        <a:t>点</a:t>
                      </a:r>
                    </a:p>
                  </a:txBody>
                  <a:tcPr marL="10800" marR="10800" marT="10800" marB="10800" anchor="ctr">
                    <a:lnL w="38100" cap="flat" cmpd="sng" algn="ctr">
                      <a:solidFill>
                        <a:schemeClr val="tx1"/>
                      </a:solidFill>
                      <a:prstDash val="solid"/>
                      <a:round/>
                      <a:headEnd type="none" w="med" len="med"/>
                      <a:tailEnd type="none" w="med" len="med"/>
                    </a:lnL>
                  </a:tcPr>
                </a:tc>
                <a:tc>
                  <a:txBody>
                    <a:bodyPr/>
                    <a:lstStyle/>
                    <a:p>
                      <a:pPr algn="ctr"/>
                      <a:r>
                        <a:rPr kumimoji="1" lang="en-US" altLang="ja-JP" sz="700" b="1" u="sng">
                          <a:solidFill>
                            <a:srgbClr val="0070C0"/>
                          </a:solidFill>
                          <a:latin typeface="メイリオ"/>
                          <a:ea typeface="メイリオ"/>
                        </a:rPr>
                        <a:t>3,225</a:t>
                      </a:r>
                      <a:r>
                        <a:rPr kumimoji="1" lang="ja-JP" altLang="en-US" sz="700" b="1" u="sng">
                          <a:solidFill>
                            <a:srgbClr val="0070C0"/>
                          </a:solidFill>
                          <a:latin typeface="メイリオ"/>
                          <a:ea typeface="メイリオ"/>
                        </a:rPr>
                        <a:t>点</a:t>
                      </a:r>
                    </a:p>
                  </a:txBody>
                  <a:tcPr marL="10800" marR="10800" marT="10800" marB="10800" anchor="ctr"/>
                </a:tc>
                <a:tc>
                  <a:txBody>
                    <a:bodyPr/>
                    <a:lstStyle/>
                    <a:p>
                      <a:pPr algn="ctr"/>
                      <a:r>
                        <a:rPr kumimoji="1" lang="en-US" altLang="ja-JP" sz="700" b="1" u="sng">
                          <a:solidFill>
                            <a:srgbClr val="0070C0"/>
                          </a:solidFill>
                          <a:latin typeface="メイリオ"/>
                          <a:ea typeface="メイリオ"/>
                        </a:rPr>
                        <a:t>2,865</a:t>
                      </a:r>
                      <a:r>
                        <a:rPr kumimoji="1" lang="ja-JP" altLang="en-US" sz="700" b="1" u="sng">
                          <a:solidFill>
                            <a:srgbClr val="0070C0"/>
                          </a:solidFill>
                          <a:latin typeface="メイリオ"/>
                          <a:ea typeface="メイリオ"/>
                        </a:rPr>
                        <a:t>点</a:t>
                      </a:r>
                    </a:p>
                  </a:txBody>
                  <a:tcPr marL="10800" marR="10800" marT="10800" marB="10800" anchor="ctr"/>
                </a:tc>
                <a:tc>
                  <a:txBody>
                    <a:bodyPr/>
                    <a:lstStyle/>
                    <a:p>
                      <a:pPr algn="ctr"/>
                      <a:r>
                        <a:rPr kumimoji="1" lang="en-US" altLang="ja-JP" sz="700" b="1" u="sng">
                          <a:solidFill>
                            <a:srgbClr val="0070C0"/>
                          </a:solidFill>
                          <a:latin typeface="メイリオ"/>
                          <a:ea typeface="メイリオ"/>
                        </a:rPr>
                        <a:t>2,400</a:t>
                      </a:r>
                      <a:r>
                        <a:rPr kumimoji="1" lang="ja-JP" altLang="en-US" sz="700" b="1" u="sng">
                          <a:solidFill>
                            <a:srgbClr val="0070C0"/>
                          </a:solidFill>
                          <a:latin typeface="メイリオ"/>
                          <a:ea typeface="メイリオ"/>
                        </a:rPr>
                        <a:t>点</a:t>
                      </a:r>
                    </a:p>
                  </a:txBody>
                  <a:tcPr marL="10800" marR="10800" marT="10800" marB="10800" anchor="ctr"/>
                </a:tc>
                <a:tc>
                  <a:txBody>
                    <a:bodyPr/>
                    <a:lstStyle/>
                    <a:p>
                      <a:pPr algn="ctr"/>
                      <a:r>
                        <a:rPr kumimoji="1" lang="en-US" altLang="ja-JP" sz="700" b="1" u="sng">
                          <a:solidFill>
                            <a:srgbClr val="0070C0"/>
                          </a:solidFill>
                          <a:latin typeface="メイリオ"/>
                          <a:ea typeface="メイリオ"/>
                        </a:rPr>
                        <a:t>2,110</a:t>
                      </a:r>
                      <a:r>
                        <a:rPr kumimoji="1" lang="ja-JP" altLang="en-US" sz="700" b="1" u="sng">
                          <a:solidFill>
                            <a:srgbClr val="0070C0"/>
                          </a:solidFill>
                          <a:latin typeface="メイリオ"/>
                          <a:ea typeface="メイリオ"/>
                        </a:rPr>
                        <a:t>点</a:t>
                      </a:r>
                    </a:p>
                  </a:txBody>
                  <a:tcPr marL="10800" marR="10800" marT="10800" marB="10800" anchor="ctr">
                    <a:lnR w="38100" cap="flat" cmpd="sng" algn="ctr">
                      <a:solidFill>
                        <a:schemeClr val="tx1"/>
                      </a:solidFill>
                      <a:prstDash val="solid"/>
                      <a:round/>
                      <a:headEnd type="none" w="med" len="med"/>
                      <a:tailEnd type="none" w="med" len="med"/>
                    </a:lnR>
                  </a:tcPr>
                </a:tc>
                <a:tc>
                  <a:txBody>
                    <a:bodyPr/>
                    <a:lstStyle/>
                    <a:p>
                      <a:pPr algn="ctr"/>
                      <a:r>
                        <a:rPr kumimoji="1" lang="en-US" altLang="ja-JP" sz="700" b="1" u="sng">
                          <a:solidFill>
                            <a:srgbClr val="0070C0"/>
                          </a:solidFill>
                          <a:latin typeface="メイリオ"/>
                          <a:ea typeface="メイリオ"/>
                        </a:rPr>
                        <a:t>3,585</a:t>
                      </a:r>
                      <a:r>
                        <a:rPr kumimoji="1" lang="ja-JP" altLang="en-US" sz="700" b="1" u="sng">
                          <a:solidFill>
                            <a:srgbClr val="0070C0"/>
                          </a:solidFill>
                          <a:latin typeface="メイリオ"/>
                          <a:ea typeface="メイリオ"/>
                        </a:rPr>
                        <a:t>点</a:t>
                      </a:r>
                      <a:endParaRPr kumimoji="1" lang="en-US" altLang="ja-JP" sz="700" b="1" u="sng">
                        <a:solidFill>
                          <a:srgbClr val="0070C0"/>
                        </a:solidFill>
                        <a:latin typeface="メイリオ"/>
                        <a:ea typeface="メイリオ"/>
                      </a:endParaRPr>
                    </a:p>
                  </a:txBody>
                  <a:tcPr marL="10800" marR="10800" marT="10800" marB="10800" anchor="ctr">
                    <a:lnL w="38100" cap="flat" cmpd="sng" algn="ctr">
                      <a:solidFill>
                        <a:schemeClr val="tx1"/>
                      </a:solidFill>
                      <a:prstDash val="solid"/>
                      <a:round/>
                      <a:headEnd type="none" w="med" len="med"/>
                      <a:tailEnd type="none" w="med" len="med"/>
                    </a:lnL>
                  </a:tcPr>
                </a:tc>
                <a:tc>
                  <a:txBody>
                    <a:bodyPr/>
                    <a:lstStyle/>
                    <a:p>
                      <a:pPr algn="ctr"/>
                      <a:r>
                        <a:rPr kumimoji="1" lang="en-US" altLang="ja-JP" sz="700" b="1" u="sng">
                          <a:solidFill>
                            <a:srgbClr val="0070C0"/>
                          </a:solidFill>
                          <a:latin typeface="メイリオ"/>
                          <a:ea typeface="メイリオ"/>
                        </a:rPr>
                        <a:t>2,955</a:t>
                      </a:r>
                      <a:r>
                        <a:rPr kumimoji="1" lang="ja-JP" altLang="en-US" sz="700" b="1" u="sng">
                          <a:solidFill>
                            <a:srgbClr val="0070C0"/>
                          </a:solidFill>
                          <a:latin typeface="メイリオ"/>
                          <a:ea typeface="メイリオ"/>
                        </a:rPr>
                        <a:t>点</a:t>
                      </a:r>
                      <a:endParaRPr kumimoji="1" lang="en-US" altLang="ja-JP" sz="700" b="1" u="sng">
                        <a:solidFill>
                          <a:srgbClr val="0070C0"/>
                        </a:solidFill>
                        <a:latin typeface="メイリオ"/>
                        <a:ea typeface="メイリオ"/>
                      </a:endParaRPr>
                    </a:p>
                  </a:txBody>
                  <a:tcPr marL="10800" marR="10800" marT="10800" marB="10800" anchor="ctr"/>
                </a:tc>
                <a:tc>
                  <a:txBody>
                    <a:bodyPr/>
                    <a:lstStyle/>
                    <a:p>
                      <a:pPr algn="ctr"/>
                      <a:r>
                        <a:rPr kumimoji="1" lang="en-US" altLang="ja-JP" sz="700" b="1" u="sng">
                          <a:solidFill>
                            <a:srgbClr val="0070C0"/>
                          </a:solidFill>
                          <a:latin typeface="メイリオ"/>
                          <a:ea typeface="メイリオ"/>
                        </a:rPr>
                        <a:t>2,625</a:t>
                      </a:r>
                      <a:r>
                        <a:rPr kumimoji="1" lang="ja-JP" altLang="en-US" sz="700" b="1" u="sng">
                          <a:solidFill>
                            <a:srgbClr val="0070C0"/>
                          </a:solidFill>
                          <a:latin typeface="メイリオ"/>
                          <a:ea typeface="メイリオ"/>
                        </a:rPr>
                        <a:t>点</a:t>
                      </a:r>
                      <a:endParaRPr kumimoji="1" lang="en-US" altLang="ja-JP" sz="700" b="1" u="sng">
                        <a:solidFill>
                          <a:srgbClr val="0070C0"/>
                        </a:solidFill>
                        <a:latin typeface="メイリオ"/>
                        <a:ea typeface="メイリオ"/>
                      </a:endParaRPr>
                    </a:p>
                  </a:txBody>
                  <a:tcPr marL="10800" marR="10800" marT="10800" marB="10800" anchor="ctr"/>
                </a:tc>
                <a:tc>
                  <a:txBody>
                    <a:bodyPr/>
                    <a:lstStyle/>
                    <a:p>
                      <a:pPr algn="ctr"/>
                      <a:r>
                        <a:rPr kumimoji="1" lang="en-US" altLang="ja-JP" sz="700" b="1" u="sng">
                          <a:solidFill>
                            <a:srgbClr val="0070C0"/>
                          </a:solidFill>
                          <a:latin typeface="メイリオ"/>
                          <a:ea typeface="メイリオ"/>
                        </a:rPr>
                        <a:t>2,205</a:t>
                      </a:r>
                      <a:r>
                        <a:rPr kumimoji="1" lang="ja-JP" altLang="en-US" sz="700" b="1" u="sng">
                          <a:solidFill>
                            <a:srgbClr val="0070C0"/>
                          </a:solidFill>
                          <a:latin typeface="メイリオ"/>
                          <a:ea typeface="メイリオ"/>
                        </a:rPr>
                        <a:t>点</a:t>
                      </a:r>
                      <a:endParaRPr kumimoji="1" lang="en-US" altLang="ja-JP" sz="700" b="1" u="sng">
                        <a:solidFill>
                          <a:srgbClr val="0070C0"/>
                        </a:solidFill>
                        <a:latin typeface="メイリオ"/>
                        <a:ea typeface="メイリオ"/>
                      </a:endParaRPr>
                    </a:p>
                  </a:txBody>
                  <a:tcPr marL="10800" marR="10800" marT="10800" marB="10800" anchor="ctr"/>
                </a:tc>
                <a:tc>
                  <a:txBody>
                    <a:bodyPr/>
                    <a:lstStyle/>
                    <a:p>
                      <a:pPr algn="ctr"/>
                      <a:r>
                        <a:rPr kumimoji="1" lang="en-US" altLang="ja-JP" sz="700" b="1" u="sng">
                          <a:solidFill>
                            <a:srgbClr val="0070C0"/>
                          </a:solidFill>
                          <a:latin typeface="メイリオ"/>
                          <a:ea typeface="メイリオ"/>
                        </a:rPr>
                        <a:t>1,935</a:t>
                      </a:r>
                      <a:r>
                        <a:rPr kumimoji="1" lang="ja-JP" altLang="en-US" sz="700" b="1" u="sng">
                          <a:solidFill>
                            <a:srgbClr val="0070C0"/>
                          </a:solidFill>
                          <a:latin typeface="メイリオ"/>
                          <a:ea typeface="メイリオ"/>
                        </a:rPr>
                        <a:t>点</a:t>
                      </a:r>
                      <a:endParaRPr kumimoji="1" lang="en-US" altLang="ja-JP" sz="700" b="1" u="sng">
                        <a:solidFill>
                          <a:srgbClr val="0070C0"/>
                        </a:solidFill>
                        <a:latin typeface="メイリオ"/>
                        <a:ea typeface="メイリオ"/>
                      </a:endParaRPr>
                    </a:p>
                  </a:txBody>
                  <a:tcPr marL="10800" marR="10800" marT="10800" marB="10800" anchor="ctr">
                    <a:lnR w="38100" cap="flat" cmpd="sng" algn="ctr">
                      <a:solidFill>
                        <a:schemeClr val="tx1"/>
                      </a:solidFill>
                      <a:prstDash val="solid"/>
                      <a:round/>
                      <a:headEnd type="none" w="med" len="med"/>
                      <a:tailEnd type="none" w="med" len="med"/>
                    </a:lnR>
                  </a:tcPr>
                </a:tc>
                <a:tc>
                  <a:txBody>
                    <a:bodyPr/>
                    <a:lstStyle/>
                    <a:p>
                      <a:pPr algn="ctr"/>
                      <a:r>
                        <a:rPr kumimoji="1" lang="en-US" altLang="ja-JP" sz="700" b="1" u="sng">
                          <a:solidFill>
                            <a:srgbClr val="0070C0"/>
                          </a:solidFill>
                          <a:latin typeface="メイリオ"/>
                          <a:ea typeface="メイリオ"/>
                        </a:rPr>
                        <a:t>3,285</a:t>
                      </a:r>
                      <a:r>
                        <a:rPr kumimoji="1" lang="ja-JP" altLang="en-US" sz="700" b="1" u="sng">
                          <a:solidFill>
                            <a:srgbClr val="0070C0"/>
                          </a:solidFill>
                          <a:latin typeface="メイリオ"/>
                          <a:ea typeface="メイリオ"/>
                        </a:rPr>
                        <a:t>点</a:t>
                      </a:r>
                    </a:p>
                  </a:txBody>
                  <a:tcPr marL="10800" marR="10800" marT="10800" marB="10800" anchor="ctr">
                    <a:lnL w="38100" cap="flat" cmpd="sng" algn="ctr">
                      <a:solidFill>
                        <a:schemeClr val="tx1"/>
                      </a:solidFill>
                      <a:prstDash val="solid"/>
                      <a:round/>
                      <a:headEnd type="none" w="med" len="med"/>
                      <a:tailEnd type="none" w="med" len="med"/>
                    </a:lnL>
                  </a:tcPr>
                </a:tc>
                <a:tc>
                  <a:txBody>
                    <a:bodyPr/>
                    <a:lstStyle/>
                    <a:p>
                      <a:pPr algn="ctr"/>
                      <a:r>
                        <a:rPr kumimoji="1" lang="en-US" altLang="ja-JP" sz="700" b="1" u="sng">
                          <a:solidFill>
                            <a:srgbClr val="0070C0"/>
                          </a:solidFill>
                          <a:latin typeface="メイリオ"/>
                          <a:ea typeface="メイリオ"/>
                        </a:rPr>
                        <a:t>2,685</a:t>
                      </a:r>
                      <a:r>
                        <a:rPr kumimoji="1" lang="ja-JP" altLang="en-US" sz="700" b="1" u="sng">
                          <a:solidFill>
                            <a:srgbClr val="0070C0"/>
                          </a:solidFill>
                          <a:latin typeface="メイリオ"/>
                          <a:ea typeface="メイリオ"/>
                        </a:rPr>
                        <a:t>点</a:t>
                      </a:r>
                    </a:p>
                  </a:txBody>
                  <a:tcPr marL="10800" marR="10800" marT="10800" marB="10800" anchor="ctr"/>
                </a:tc>
                <a:tc>
                  <a:txBody>
                    <a:bodyPr/>
                    <a:lstStyle/>
                    <a:p>
                      <a:pPr algn="ctr"/>
                      <a:r>
                        <a:rPr kumimoji="1" lang="en-US" altLang="ja-JP" sz="700" b="1" u="sng">
                          <a:solidFill>
                            <a:srgbClr val="0070C0"/>
                          </a:solidFill>
                          <a:latin typeface="メイリオ"/>
                          <a:ea typeface="メイリオ"/>
                        </a:rPr>
                        <a:t>2,385</a:t>
                      </a:r>
                      <a:r>
                        <a:rPr kumimoji="1" lang="ja-JP" altLang="en-US" sz="700" b="1" u="sng">
                          <a:solidFill>
                            <a:srgbClr val="0070C0"/>
                          </a:solidFill>
                          <a:latin typeface="メイリオ"/>
                          <a:ea typeface="メイリオ"/>
                        </a:rPr>
                        <a:t>点</a:t>
                      </a:r>
                    </a:p>
                  </a:txBody>
                  <a:tcPr marL="10800" marR="10800" marT="10800" marB="10800" anchor="ctr"/>
                </a:tc>
                <a:tc>
                  <a:txBody>
                    <a:bodyPr/>
                    <a:lstStyle/>
                    <a:p>
                      <a:pPr algn="ctr"/>
                      <a:r>
                        <a:rPr kumimoji="1" lang="en-US" altLang="ja-JP" sz="700" b="1" u="sng">
                          <a:solidFill>
                            <a:srgbClr val="0070C0"/>
                          </a:solidFill>
                          <a:latin typeface="メイリオ"/>
                          <a:ea typeface="メイリオ"/>
                        </a:rPr>
                        <a:t>2,010</a:t>
                      </a:r>
                      <a:r>
                        <a:rPr kumimoji="1" lang="ja-JP" altLang="en-US" sz="700" b="1" u="sng">
                          <a:solidFill>
                            <a:srgbClr val="0070C0"/>
                          </a:solidFill>
                          <a:latin typeface="メイリオ"/>
                          <a:ea typeface="メイリオ"/>
                        </a:rPr>
                        <a:t>点</a:t>
                      </a:r>
                    </a:p>
                  </a:txBody>
                  <a:tcPr marL="10800" marR="10800" marT="10800" marB="10800" anchor="ctr"/>
                </a:tc>
                <a:tc>
                  <a:txBody>
                    <a:bodyPr/>
                    <a:lstStyle/>
                    <a:p>
                      <a:pPr algn="ctr"/>
                      <a:r>
                        <a:rPr kumimoji="1" lang="en-US" altLang="ja-JP" sz="700" b="1" u="sng">
                          <a:solidFill>
                            <a:srgbClr val="0070C0"/>
                          </a:solidFill>
                          <a:latin typeface="メイリオ"/>
                          <a:ea typeface="メイリオ"/>
                        </a:rPr>
                        <a:t>1,765</a:t>
                      </a:r>
                      <a:r>
                        <a:rPr kumimoji="1" lang="ja-JP" altLang="en-US" sz="700" b="1" u="sng">
                          <a:solidFill>
                            <a:srgbClr val="0070C0"/>
                          </a:solidFill>
                          <a:latin typeface="メイリオ"/>
                          <a:ea typeface="メイリオ"/>
                        </a:rPr>
                        <a:t>点</a:t>
                      </a:r>
                    </a:p>
                  </a:txBody>
                  <a:tcPr marL="10800" marR="10800" marT="10800" marB="10800" anchor="ctr">
                    <a:lnR w="38100" cap="flat" cmpd="sng" algn="ctr">
                      <a:solidFill>
                        <a:schemeClr val="tx1"/>
                      </a:solidFill>
                      <a:prstDash val="solid"/>
                      <a:round/>
                      <a:headEnd type="none" w="med" len="med"/>
                      <a:tailEnd type="none" w="med" len="med"/>
                    </a:lnR>
                  </a:tcPr>
                </a:tc>
                <a:tc>
                  <a:txBody>
                    <a:bodyPr/>
                    <a:lstStyle/>
                    <a:p>
                      <a:pPr algn="ctr"/>
                      <a:r>
                        <a:rPr kumimoji="1" lang="en-US" altLang="ja-JP" sz="700" b="1" u="sng">
                          <a:solidFill>
                            <a:srgbClr val="0070C0"/>
                          </a:solidFill>
                          <a:latin typeface="メイリオ"/>
                          <a:ea typeface="メイリオ"/>
                        </a:rPr>
                        <a:t>2,435</a:t>
                      </a:r>
                      <a:r>
                        <a:rPr kumimoji="1" lang="ja-JP" altLang="en-US" sz="700" b="1" u="sng">
                          <a:solidFill>
                            <a:srgbClr val="0070C0"/>
                          </a:solidFill>
                          <a:latin typeface="メイリオ"/>
                          <a:ea typeface="メイリオ"/>
                        </a:rPr>
                        <a:t>点</a:t>
                      </a:r>
                    </a:p>
                  </a:txBody>
                  <a:tcPr marL="10800" marR="10800" marT="10800" marB="10800" anchor="ctr">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r>
                        <a:rPr kumimoji="1" lang="en-US" altLang="ja-JP" sz="700" b="1" u="sng">
                          <a:solidFill>
                            <a:srgbClr val="0070C0"/>
                          </a:solidFill>
                          <a:latin typeface="メイリオ"/>
                          <a:ea typeface="メイリオ"/>
                        </a:rPr>
                        <a:t>2,010</a:t>
                      </a:r>
                      <a:r>
                        <a:rPr kumimoji="1" lang="ja-JP" altLang="en-US" sz="700" b="1" u="sng">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r>
                        <a:rPr kumimoji="1" lang="en-US" altLang="ja-JP" sz="700" b="1" u="sng">
                          <a:solidFill>
                            <a:srgbClr val="0070C0"/>
                          </a:solidFill>
                          <a:latin typeface="メイリオ"/>
                          <a:ea typeface="メイリオ"/>
                        </a:rPr>
                        <a:t>1,785</a:t>
                      </a:r>
                      <a:r>
                        <a:rPr kumimoji="1" lang="ja-JP" altLang="en-US" sz="700" b="1" u="sng">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r>
                        <a:rPr kumimoji="1" lang="en-US" altLang="ja-JP" sz="700" b="1" u="sng">
                          <a:solidFill>
                            <a:srgbClr val="0070C0"/>
                          </a:solidFill>
                          <a:latin typeface="メイリオ"/>
                          <a:ea typeface="メイリオ"/>
                        </a:rPr>
                        <a:t>1,500</a:t>
                      </a:r>
                      <a:r>
                        <a:rPr kumimoji="1" lang="ja-JP" altLang="en-US" sz="700" b="1" u="sng">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ctr"/>
                      <a:r>
                        <a:rPr kumimoji="1" lang="en-US" altLang="ja-JP" sz="700" b="1" u="sng">
                          <a:solidFill>
                            <a:srgbClr val="0070C0"/>
                          </a:solidFill>
                          <a:latin typeface="メイリオ"/>
                          <a:ea typeface="メイリオ"/>
                        </a:rPr>
                        <a:t>1,315</a:t>
                      </a:r>
                      <a:r>
                        <a:rPr kumimoji="1" lang="ja-JP" altLang="en-US" sz="700" b="1" u="sng">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0008"/>
                  </a:ext>
                </a:extLst>
              </a:tr>
              <a:tr h="353784">
                <a:tc>
                  <a:txBody>
                    <a:bodyPr/>
                    <a:lstStyle/>
                    <a:p>
                      <a:pPr algn="l"/>
                      <a:endParaRPr kumimoji="1" lang="ja-JP" altLang="en-US" sz="100" b="1">
                        <a:latin typeface="+mn-ea"/>
                        <a:ea typeface="+mn-ea"/>
                      </a:endParaRPr>
                    </a:p>
                  </a:txBody>
                  <a:tcPr marL="0" marR="0">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1EDFF"/>
                    </a:solidFill>
                  </a:tcPr>
                </a:tc>
                <a:tc gridSpan="2">
                  <a:txBody>
                    <a:bodyPr/>
                    <a:lstStyle/>
                    <a:p>
                      <a:pPr algn="l"/>
                      <a:r>
                        <a:rPr kumimoji="1" lang="ja-JP" altLang="en-US" sz="800" b="1">
                          <a:solidFill>
                            <a:schemeClr val="tx1"/>
                          </a:solidFill>
                          <a:latin typeface="メイリオ" panose="020B0604030504040204" pitchFamily="50" charset="-128"/>
                          <a:ea typeface="メイリオ" panose="020B0604030504040204" pitchFamily="50" charset="-128"/>
                        </a:rPr>
                        <a:t>②月２回以上訪問</a:t>
                      </a:r>
                    </a:p>
                  </a:txBody>
                  <a:tcPr marL="18000" marR="18000" marT="18000" marB="18000">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12700" cmpd="sng">
                      <a:noFill/>
                    </a:lnB>
                    <a:solidFill>
                      <a:srgbClr val="E1EDFF"/>
                    </a:solidFill>
                  </a:tcPr>
                </a:tc>
                <a:tc hMerge="1">
                  <a:txBody>
                    <a:bodyPr/>
                    <a:lstStyle/>
                    <a:p>
                      <a:endParaRPr kumimoji="1" lang="ja-JP" altLang="en-US"/>
                    </a:p>
                  </a:txBody>
                  <a:tcPr>
                    <a:lnL w="38100" cap="flat" cmpd="sng" algn="ctr">
                      <a:solidFill>
                        <a:schemeClr val="tx1"/>
                      </a:solidFill>
                      <a:prstDash val="solid"/>
                      <a:round/>
                      <a:headEnd type="none" w="med" len="med"/>
                      <a:tailEnd type="none" w="med" len="med"/>
                    </a:lnL>
                  </a:tcPr>
                </a:tc>
                <a:tc>
                  <a:txBody>
                    <a:bodyPr/>
                    <a:lstStyle/>
                    <a:p>
                      <a:pPr algn="ctr"/>
                      <a:r>
                        <a:rPr kumimoji="1" lang="en-US" altLang="ja-JP" sz="700" b="1" u="sng">
                          <a:solidFill>
                            <a:srgbClr val="0070C0"/>
                          </a:solidFill>
                          <a:latin typeface="メイリオ"/>
                          <a:ea typeface="メイリオ"/>
                        </a:rPr>
                        <a:t>3,185</a:t>
                      </a:r>
                      <a:r>
                        <a:rPr kumimoji="1" lang="ja-JP" altLang="en-US" sz="700" b="1" u="sng">
                          <a:solidFill>
                            <a:srgbClr val="0070C0"/>
                          </a:solidFill>
                          <a:latin typeface="メイリオ"/>
                          <a:ea typeface="メイリオ"/>
                        </a:rPr>
                        <a:t>点</a:t>
                      </a:r>
                    </a:p>
                  </a:txBody>
                  <a:tcPr marL="10800" marR="10800" marT="10800" marB="10800" anchor="ctr">
                    <a:lnL w="38100" cap="flat" cmpd="sng" algn="ctr">
                      <a:solidFill>
                        <a:schemeClr val="tx1"/>
                      </a:solidFill>
                      <a:prstDash val="solid"/>
                      <a:round/>
                      <a:headEnd type="none" w="med" len="med"/>
                      <a:tailEnd type="none" w="med" len="med"/>
                    </a:lnL>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1,685</a:t>
                      </a:r>
                      <a:r>
                        <a:rPr kumimoji="1" lang="ja-JP" altLang="en-US" sz="700" b="1" u="sng">
                          <a:solidFill>
                            <a:srgbClr val="0070C0"/>
                          </a:solidFill>
                          <a:latin typeface="メイリオ"/>
                          <a:ea typeface="メイリオ"/>
                        </a:rPr>
                        <a:t>点</a:t>
                      </a:r>
                    </a:p>
                  </a:txBody>
                  <a:tcPr marL="10800" marR="10800" marT="10800" marB="10800" anchor="ct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1,185</a:t>
                      </a:r>
                      <a:r>
                        <a:rPr kumimoji="1" lang="ja-JP" altLang="en-US" sz="700" b="1" u="sng">
                          <a:solidFill>
                            <a:srgbClr val="0070C0"/>
                          </a:solidFill>
                          <a:latin typeface="メイリオ"/>
                          <a:ea typeface="メイリオ"/>
                        </a:rPr>
                        <a:t>点</a:t>
                      </a:r>
                    </a:p>
                  </a:txBody>
                  <a:tcPr marL="10800" marR="10800" marT="10800" marB="10800" anchor="ct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1,065</a:t>
                      </a:r>
                      <a:r>
                        <a:rPr kumimoji="1" lang="ja-JP" altLang="en-US" sz="700" b="1" u="sng">
                          <a:solidFill>
                            <a:srgbClr val="0070C0"/>
                          </a:solidFill>
                          <a:latin typeface="メイリオ"/>
                          <a:ea typeface="メイリオ"/>
                        </a:rPr>
                        <a:t>点</a:t>
                      </a:r>
                    </a:p>
                  </a:txBody>
                  <a:tcPr marL="10800" marR="10800" marT="10800" marB="10800" anchor="ct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905</a:t>
                      </a:r>
                      <a:r>
                        <a:rPr kumimoji="1" lang="ja-JP" altLang="en-US" sz="700" b="1" u="sng">
                          <a:solidFill>
                            <a:srgbClr val="0070C0"/>
                          </a:solidFill>
                          <a:latin typeface="メイリオ"/>
                          <a:ea typeface="メイリオ"/>
                        </a:rPr>
                        <a:t>点</a:t>
                      </a:r>
                    </a:p>
                  </a:txBody>
                  <a:tcPr marL="10800" marR="10800" marT="10800" marB="10800" anchor="ctr">
                    <a:lnR w="381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2,885</a:t>
                      </a:r>
                      <a:r>
                        <a:rPr kumimoji="1" lang="ja-JP" altLang="en-US" sz="700" b="1" u="sng">
                          <a:solidFill>
                            <a:srgbClr val="0070C0"/>
                          </a:solidFill>
                          <a:latin typeface="メイリオ"/>
                          <a:ea typeface="メイリオ"/>
                        </a:rPr>
                        <a:t>点</a:t>
                      </a:r>
                      <a:endParaRPr kumimoji="1" lang="en-US" altLang="ja-JP" sz="700" b="1" u="sng">
                        <a:solidFill>
                          <a:srgbClr val="0070C0"/>
                        </a:solidFill>
                        <a:latin typeface="メイリオ"/>
                        <a:ea typeface="メイリオ"/>
                      </a:endParaRPr>
                    </a:p>
                  </a:txBody>
                  <a:tcPr marL="10800" marR="10800" marT="10800" marB="10800" anchor="ctr">
                    <a:lnL w="38100" cap="flat" cmpd="sng" algn="ctr">
                      <a:solidFill>
                        <a:schemeClr val="tx1"/>
                      </a:solidFill>
                      <a:prstDash val="solid"/>
                      <a:round/>
                      <a:headEnd type="none" w="med" len="med"/>
                      <a:tailEnd type="none" w="med" len="med"/>
                    </a:lnL>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1,535</a:t>
                      </a:r>
                      <a:r>
                        <a:rPr kumimoji="1" lang="ja-JP" altLang="en-US" sz="700" b="1" u="sng">
                          <a:solidFill>
                            <a:srgbClr val="0070C0"/>
                          </a:solidFill>
                          <a:latin typeface="メイリオ"/>
                          <a:ea typeface="メイリオ"/>
                        </a:rPr>
                        <a:t>点</a:t>
                      </a:r>
                      <a:endParaRPr kumimoji="1" lang="en-US" altLang="ja-JP" sz="700" b="1" u="sng">
                        <a:solidFill>
                          <a:srgbClr val="0070C0"/>
                        </a:solidFill>
                        <a:latin typeface="メイリオ"/>
                        <a:ea typeface="メイリオ"/>
                      </a:endParaRPr>
                    </a:p>
                  </a:txBody>
                  <a:tcPr marL="10800" marR="10800" marT="10800" marB="10800" anchor="ct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1,085</a:t>
                      </a:r>
                      <a:r>
                        <a:rPr kumimoji="1" lang="ja-JP" altLang="en-US" sz="700" b="1" u="sng">
                          <a:solidFill>
                            <a:srgbClr val="0070C0"/>
                          </a:solidFill>
                          <a:latin typeface="メイリオ"/>
                          <a:ea typeface="メイリオ"/>
                        </a:rPr>
                        <a:t>点</a:t>
                      </a:r>
                      <a:endParaRPr kumimoji="1" lang="en-US" altLang="ja-JP" sz="700" b="1" u="sng">
                        <a:solidFill>
                          <a:srgbClr val="0070C0"/>
                        </a:solidFill>
                        <a:latin typeface="メイリオ"/>
                        <a:ea typeface="メイリオ"/>
                      </a:endParaRPr>
                    </a:p>
                  </a:txBody>
                  <a:tcPr marL="10800" marR="10800" marT="10800" marB="10800" anchor="ct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970</a:t>
                      </a:r>
                      <a:r>
                        <a:rPr kumimoji="1" lang="ja-JP" altLang="en-US" sz="700" b="1" u="sng">
                          <a:solidFill>
                            <a:srgbClr val="0070C0"/>
                          </a:solidFill>
                          <a:latin typeface="メイリオ"/>
                          <a:ea typeface="メイリオ"/>
                        </a:rPr>
                        <a:t>点</a:t>
                      </a:r>
                      <a:endParaRPr kumimoji="1" lang="en-US" altLang="ja-JP" sz="700" b="1" u="sng">
                        <a:solidFill>
                          <a:srgbClr val="0070C0"/>
                        </a:solidFill>
                        <a:latin typeface="メイリオ"/>
                        <a:ea typeface="メイリオ"/>
                      </a:endParaRPr>
                    </a:p>
                  </a:txBody>
                  <a:tcPr marL="10800" marR="10800" marT="10800" marB="10800" anchor="ct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825</a:t>
                      </a:r>
                      <a:r>
                        <a:rPr kumimoji="1" lang="ja-JP" altLang="en-US" sz="700" b="1" u="sng">
                          <a:solidFill>
                            <a:srgbClr val="0070C0"/>
                          </a:solidFill>
                          <a:latin typeface="メイリオ"/>
                          <a:ea typeface="メイリオ"/>
                        </a:rPr>
                        <a:t>点</a:t>
                      </a:r>
                      <a:endParaRPr kumimoji="1" lang="en-US" altLang="ja-JP" sz="700" b="1" u="sng">
                        <a:solidFill>
                          <a:srgbClr val="0070C0"/>
                        </a:solidFill>
                        <a:latin typeface="メイリオ"/>
                        <a:ea typeface="メイリオ"/>
                      </a:endParaRPr>
                    </a:p>
                  </a:txBody>
                  <a:tcPr marL="10800" marR="10800" marT="10800" marB="10800" anchor="ctr">
                    <a:lnR w="381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2,585</a:t>
                      </a:r>
                      <a:r>
                        <a:rPr kumimoji="1" lang="ja-JP" altLang="en-US" sz="700" b="1" u="sng">
                          <a:solidFill>
                            <a:srgbClr val="0070C0"/>
                          </a:solidFill>
                          <a:latin typeface="メイリオ"/>
                          <a:ea typeface="メイリオ"/>
                        </a:rPr>
                        <a:t>点</a:t>
                      </a:r>
                    </a:p>
                  </a:txBody>
                  <a:tcPr marL="10800" marR="10800" marT="10800" marB="10800" anchor="ctr">
                    <a:lnL w="38100" cap="flat" cmpd="sng" algn="ctr">
                      <a:solidFill>
                        <a:schemeClr val="tx1"/>
                      </a:solidFill>
                      <a:prstDash val="solid"/>
                      <a:round/>
                      <a:headEnd type="none" w="med" len="med"/>
                      <a:tailEnd type="none" w="med" len="med"/>
                    </a:lnL>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1,385</a:t>
                      </a:r>
                      <a:r>
                        <a:rPr kumimoji="1" lang="ja-JP" altLang="en-US" sz="700" b="1" u="sng">
                          <a:solidFill>
                            <a:srgbClr val="0070C0"/>
                          </a:solidFill>
                          <a:latin typeface="メイリオ"/>
                          <a:ea typeface="メイリオ"/>
                        </a:rPr>
                        <a:t>点</a:t>
                      </a:r>
                    </a:p>
                  </a:txBody>
                  <a:tcPr marL="10800" marR="10800" marT="10800" marB="10800" anchor="ct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985</a:t>
                      </a:r>
                      <a:r>
                        <a:rPr kumimoji="1" lang="ja-JP" altLang="en-US" sz="700" b="1" u="sng">
                          <a:solidFill>
                            <a:srgbClr val="0070C0"/>
                          </a:solidFill>
                          <a:latin typeface="メイリオ"/>
                          <a:ea typeface="メイリオ"/>
                        </a:rPr>
                        <a:t>点</a:t>
                      </a:r>
                    </a:p>
                  </a:txBody>
                  <a:tcPr marL="10800" marR="10800" marT="10800" marB="10800" anchor="ct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875</a:t>
                      </a:r>
                      <a:r>
                        <a:rPr kumimoji="1" lang="ja-JP" altLang="en-US" sz="700" b="1" u="sng">
                          <a:solidFill>
                            <a:srgbClr val="0070C0"/>
                          </a:solidFill>
                          <a:latin typeface="メイリオ"/>
                          <a:ea typeface="メイリオ"/>
                        </a:rPr>
                        <a:t>点</a:t>
                      </a:r>
                    </a:p>
                  </a:txBody>
                  <a:tcPr marL="10800" marR="10800" marT="10800" marB="10800" anchor="ct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745</a:t>
                      </a:r>
                      <a:r>
                        <a:rPr kumimoji="1" lang="ja-JP" altLang="en-US" sz="700" b="1" u="sng">
                          <a:solidFill>
                            <a:srgbClr val="0070C0"/>
                          </a:solidFill>
                          <a:latin typeface="メイリオ"/>
                          <a:ea typeface="メイリオ"/>
                        </a:rPr>
                        <a:t>点</a:t>
                      </a:r>
                    </a:p>
                  </a:txBody>
                  <a:tcPr marL="10800" marR="10800" marT="10800" marB="10800" anchor="ctr">
                    <a:lnR w="381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1,935</a:t>
                      </a:r>
                      <a:r>
                        <a:rPr kumimoji="1" lang="ja-JP" altLang="en-US" sz="700" b="1" u="sng">
                          <a:solidFill>
                            <a:srgbClr val="0070C0"/>
                          </a:solidFill>
                          <a:latin typeface="メイリオ"/>
                          <a:ea typeface="メイリオ"/>
                        </a:rPr>
                        <a:t>点</a:t>
                      </a:r>
                    </a:p>
                  </a:txBody>
                  <a:tcPr marL="10800" marR="10800" marT="10800" marB="10800" anchor="ctr">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1,010</a:t>
                      </a:r>
                      <a:r>
                        <a:rPr kumimoji="1" lang="ja-JP" altLang="en-US" sz="700" b="1" u="sng">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735</a:t>
                      </a:r>
                      <a:r>
                        <a:rPr kumimoji="1" lang="ja-JP" altLang="en-US" sz="700" b="1" u="sng">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655</a:t>
                      </a:r>
                      <a:r>
                        <a:rPr kumimoji="1" lang="ja-JP" altLang="en-US" sz="700" b="1" u="sng">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555</a:t>
                      </a:r>
                      <a:r>
                        <a:rPr kumimoji="1" lang="ja-JP" altLang="en-US" sz="700" b="1" u="sng">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extLst>
                  <a:ext uri="{0D108BD9-81ED-4DB2-BD59-A6C34878D82A}">
                    <a16:rowId xmlns:a16="http://schemas.microsoft.com/office/drawing/2014/main" val="10009"/>
                  </a:ext>
                </a:extLst>
              </a:tr>
              <a:tr h="353784">
                <a:tc>
                  <a:txBody>
                    <a:bodyPr/>
                    <a:lstStyle/>
                    <a:p>
                      <a:pPr algn="l"/>
                      <a:endParaRPr kumimoji="1" lang="ja-JP" altLang="en-US" sz="500"/>
                    </a:p>
                  </a:txBody>
                  <a:tcPr marL="0" marR="0">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1EDFF"/>
                    </a:solidFill>
                  </a:tcPr>
                </a:tc>
                <a:tc>
                  <a:txBody>
                    <a:bodyPr/>
                    <a:lstStyle/>
                    <a:p>
                      <a:pPr algn="l"/>
                      <a:endParaRPr kumimoji="1" lang="ja-JP" altLang="en-US" sz="1800"/>
                    </a:p>
                  </a:txBody>
                  <a:tcPr marL="18000" marR="18000" marT="18000" marB="18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solidFill>
                      <a:srgbClr val="E1EDFF"/>
                    </a:solidFill>
                  </a:tcPr>
                </a:tc>
                <a:tc>
                  <a:txBody>
                    <a:bodyPr/>
                    <a:lstStyle/>
                    <a:p>
                      <a:r>
                        <a:rPr kumimoji="1" lang="ja-JP" altLang="en-US" sz="800" b="1">
                          <a:latin typeface="メイリオ" panose="020B0604030504040204" pitchFamily="50" charset="-128"/>
                          <a:ea typeface="メイリオ" panose="020B0604030504040204" pitchFamily="50" charset="-128"/>
                        </a:rPr>
                        <a:t>③（うち１回は情報通信機器を用いた診療）</a:t>
                      </a:r>
                    </a:p>
                  </a:txBody>
                  <a:tcPr marL="18000" marR="18000" marT="18000" marB="18000">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solidFill>
                      <a:srgbClr val="E1EDFF"/>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2,234</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L w="381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1,250</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865</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780</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660</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R w="381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2,054</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L w="381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1,160</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805</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720</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611</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R w="381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1,894</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L w="381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1,090</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765</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679</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578</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R w="381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1,534</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895</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645</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573</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487</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solidFill>
                      <a:srgbClr val="EBF6F9"/>
                    </a:solidFill>
                  </a:tcPr>
                </a:tc>
                <a:extLst>
                  <a:ext uri="{0D108BD9-81ED-4DB2-BD59-A6C34878D82A}">
                    <a16:rowId xmlns:a16="http://schemas.microsoft.com/office/drawing/2014/main" val="2604319030"/>
                  </a:ext>
                </a:extLst>
              </a:tr>
              <a:tr h="353784">
                <a:tc>
                  <a:txBody>
                    <a:bodyPr/>
                    <a:lstStyle/>
                    <a:p>
                      <a:pPr algn="l"/>
                      <a:endParaRPr kumimoji="1" lang="ja-JP" altLang="en-US" sz="500"/>
                    </a:p>
                  </a:txBody>
                  <a:tcPr marL="0" marR="0">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1EDFF"/>
                    </a:solidFill>
                  </a:tcPr>
                </a:tc>
                <a:tc gridSpan="2">
                  <a:txBody>
                    <a:bodyPr/>
                    <a:lstStyle/>
                    <a:p>
                      <a:pPr algn="l"/>
                      <a:r>
                        <a:rPr kumimoji="1" lang="ja-JP" altLang="en-US" sz="800" b="1">
                          <a:solidFill>
                            <a:schemeClr val="tx1"/>
                          </a:solidFill>
                          <a:latin typeface="メイリオ" panose="020B0604030504040204" pitchFamily="50" charset="-128"/>
                          <a:ea typeface="メイリオ" panose="020B0604030504040204" pitchFamily="50" charset="-128"/>
                        </a:rPr>
                        <a:t>④月１回訪問</a:t>
                      </a:r>
                    </a:p>
                  </a:txBody>
                  <a:tcPr marL="18000" marR="18000" marT="18000" marB="18000">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12700" cap="flat" cmpd="sng" algn="ctr">
                      <a:noFill/>
                      <a:prstDash val="sysDot"/>
                      <a:round/>
                      <a:headEnd type="none" w="med" len="med"/>
                      <a:tailEnd type="none" w="med" len="med"/>
                    </a:lnB>
                    <a:solidFill>
                      <a:srgbClr val="E1EDFF"/>
                    </a:solidFill>
                  </a:tcPr>
                </a:tc>
                <a:tc hMerge="1">
                  <a:txBody>
                    <a:bodyPr/>
                    <a:lstStyle/>
                    <a:p>
                      <a:endParaRPr kumimoji="1" lang="ja-JP" altLang="en-US"/>
                    </a:p>
                  </a:txBody>
                  <a:tcPr>
                    <a:lnL w="38100" cap="flat" cmpd="sng" algn="ctr">
                      <a:solidFill>
                        <a:schemeClr val="tx1"/>
                      </a:solidFill>
                      <a:prstDash val="solid"/>
                      <a:round/>
                      <a:headEnd type="none" w="med" len="med"/>
                      <a:tailEnd type="none" w="med" len="med"/>
                    </a:lnL>
                  </a:tcPr>
                </a:tc>
                <a:tc>
                  <a:txBody>
                    <a:bodyPr/>
                    <a:lstStyle/>
                    <a:p>
                      <a:pPr algn="ctr"/>
                      <a:r>
                        <a:rPr kumimoji="1" lang="en-US" altLang="ja-JP" sz="700" b="1" u="sng">
                          <a:solidFill>
                            <a:srgbClr val="0070C0"/>
                          </a:solidFill>
                          <a:latin typeface="メイリオ"/>
                          <a:ea typeface="メイリオ"/>
                        </a:rPr>
                        <a:t>1,965</a:t>
                      </a:r>
                      <a:r>
                        <a:rPr kumimoji="1" lang="ja-JP" altLang="en-US" sz="700" b="1" u="sng">
                          <a:solidFill>
                            <a:srgbClr val="0070C0"/>
                          </a:solidFill>
                          <a:latin typeface="メイリオ"/>
                          <a:ea typeface="メイリオ"/>
                        </a:rPr>
                        <a:t>点</a:t>
                      </a:r>
                    </a:p>
                  </a:txBody>
                  <a:tcPr marL="10800" marR="10800" marT="10800" marB="10800" anchor="ctr">
                    <a:lnL w="38100" cap="flat" cmpd="sng" algn="ctr">
                      <a:solidFill>
                        <a:schemeClr val="tx1"/>
                      </a:solidFill>
                      <a:prstDash val="solid"/>
                      <a:round/>
                      <a:headEnd type="none" w="med" len="med"/>
                      <a:tailEnd type="none" w="med" len="med"/>
                    </a:lnL>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1,065</a:t>
                      </a:r>
                      <a:r>
                        <a:rPr kumimoji="1" lang="ja-JP" altLang="en-US" sz="700" b="1" u="sng">
                          <a:solidFill>
                            <a:srgbClr val="0070C0"/>
                          </a:solidFill>
                          <a:latin typeface="メイリオ"/>
                          <a:ea typeface="メイリオ"/>
                        </a:rPr>
                        <a:t>点</a:t>
                      </a:r>
                    </a:p>
                  </a:txBody>
                  <a:tcPr marL="10800" marR="10800" marT="10800" marB="10800" anchor="ct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765</a:t>
                      </a:r>
                      <a:r>
                        <a:rPr kumimoji="1" lang="ja-JP" altLang="en-US" sz="700" b="1" u="sng">
                          <a:solidFill>
                            <a:srgbClr val="0070C0"/>
                          </a:solidFill>
                          <a:latin typeface="メイリオ"/>
                          <a:ea typeface="メイリオ"/>
                        </a:rPr>
                        <a:t>点</a:t>
                      </a:r>
                    </a:p>
                  </a:txBody>
                  <a:tcPr marL="10800" marR="10800" marT="10800" marB="10800" anchor="ct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670</a:t>
                      </a:r>
                      <a:r>
                        <a:rPr kumimoji="1" lang="ja-JP" altLang="en-US" sz="700" b="1" u="sng">
                          <a:solidFill>
                            <a:srgbClr val="0070C0"/>
                          </a:solidFill>
                          <a:latin typeface="メイリオ"/>
                          <a:ea typeface="メイリオ"/>
                        </a:rPr>
                        <a:t>点</a:t>
                      </a:r>
                    </a:p>
                  </a:txBody>
                  <a:tcPr marL="10800" marR="10800" marT="10800" marB="10800" anchor="ct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575</a:t>
                      </a:r>
                      <a:r>
                        <a:rPr kumimoji="1" lang="ja-JP" altLang="en-US" sz="700" b="1" u="sng">
                          <a:solidFill>
                            <a:srgbClr val="0070C0"/>
                          </a:solidFill>
                          <a:latin typeface="メイリオ"/>
                          <a:ea typeface="メイリオ"/>
                        </a:rPr>
                        <a:t>点</a:t>
                      </a:r>
                    </a:p>
                  </a:txBody>
                  <a:tcPr marL="10800" marR="10800" marT="10800" marB="10800" anchor="ctr">
                    <a:lnR w="381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1,785</a:t>
                      </a:r>
                      <a:r>
                        <a:rPr kumimoji="1" lang="ja-JP" altLang="en-US" sz="700" b="1" u="sng">
                          <a:solidFill>
                            <a:srgbClr val="0070C0"/>
                          </a:solidFill>
                          <a:latin typeface="メイリオ"/>
                          <a:ea typeface="メイリオ"/>
                        </a:rPr>
                        <a:t>点</a:t>
                      </a:r>
                      <a:endParaRPr kumimoji="1" lang="en-US" altLang="ja-JP" sz="700" b="1" u="sng">
                        <a:solidFill>
                          <a:srgbClr val="0070C0"/>
                        </a:solidFill>
                        <a:latin typeface="メイリオ"/>
                        <a:ea typeface="メイリオ"/>
                      </a:endParaRPr>
                    </a:p>
                  </a:txBody>
                  <a:tcPr marL="10800" marR="10800" marT="10800" marB="10800" anchor="ctr">
                    <a:lnL w="38100" cap="flat" cmpd="sng" algn="ctr">
                      <a:solidFill>
                        <a:schemeClr val="tx1"/>
                      </a:solidFill>
                      <a:prstDash val="solid"/>
                      <a:round/>
                      <a:headEnd type="none" w="med" len="med"/>
                      <a:tailEnd type="none" w="med" len="med"/>
                    </a:lnL>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975</a:t>
                      </a:r>
                      <a:r>
                        <a:rPr kumimoji="1" lang="ja-JP" altLang="en-US" sz="700" b="1" u="sng">
                          <a:solidFill>
                            <a:srgbClr val="0070C0"/>
                          </a:solidFill>
                          <a:latin typeface="メイリオ"/>
                          <a:ea typeface="メイリオ"/>
                        </a:rPr>
                        <a:t>点</a:t>
                      </a:r>
                      <a:endParaRPr kumimoji="1" lang="en-US" altLang="ja-JP" sz="700" b="1" u="sng">
                        <a:solidFill>
                          <a:srgbClr val="0070C0"/>
                        </a:solidFill>
                        <a:latin typeface="メイリオ"/>
                        <a:ea typeface="メイリオ"/>
                      </a:endParaRPr>
                    </a:p>
                  </a:txBody>
                  <a:tcPr marL="10800" marR="10800" marT="10800" marB="10800" anchor="ct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705</a:t>
                      </a:r>
                      <a:r>
                        <a:rPr kumimoji="1" lang="ja-JP" altLang="en-US" sz="700" b="1" u="sng">
                          <a:solidFill>
                            <a:srgbClr val="0070C0"/>
                          </a:solidFill>
                          <a:latin typeface="メイリオ"/>
                          <a:ea typeface="メイリオ"/>
                        </a:rPr>
                        <a:t>点</a:t>
                      </a:r>
                      <a:endParaRPr kumimoji="1" lang="en-US" altLang="ja-JP" sz="700" b="1" u="sng">
                        <a:solidFill>
                          <a:srgbClr val="0070C0"/>
                        </a:solidFill>
                        <a:latin typeface="メイリオ"/>
                        <a:ea typeface="メイリオ"/>
                      </a:endParaRPr>
                    </a:p>
                  </a:txBody>
                  <a:tcPr marL="10800" marR="10800" marT="10800" marB="10800" anchor="ct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615</a:t>
                      </a:r>
                      <a:r>
                        <a:rPr kumimoji="1" lang="ja-JP" altLang="en-US" sz="700" b="1" u="sng">
                          <a:solidFill>
                            <a:srgbClr val="0070C0"/>
                          </a:solidFill>
                          <a:latin typeface="メイリオ"/>
                          <a:ea typeface="メイリオ"/>
                        </a:rPr>
                        <a:t>点</a:t>
                      </a:r>
                      <a:endParaRPr kumimoji="1" lang="en-US" altLang="ja-JP" sz="700" b="1" u="sng">
                        <a:solidFill>
                          <a:srgbClr val="0070C0"/>
                        </a:solidFill>
                        <a:latin typeface="メイリオ"/>
                        <a:ea typeface="メイリオ"/>
                      </a:endParaRPr>
                    </a:p>
                  </a:txBody>
                  <a:tcPr marL="10800" marR="10800" marT="10800" marB="10800" anchor="ct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525</a:t>
                      </a:r>
                      <a:r>
                        <a:rPr kumimoji="1" lang="ja-JP" altLang="en-US" sz="700" b="1" u="sng">
                          <a:solidFill>
                            <a:srgbClr val="0070C0"/>
                          </a:solidFill>
                          <a:latin typeface="メイリオ"/>
                          <a:ea typeface="メイリオ"/>
                        </a:rPr>
                        <a:t>点</a:t>
                      </a:r>
                      <a:endParaRPr kumimoji="1" lang="en-US" altLang="ja-JP" sz="700" b="1" u="sng">
                        <a:solidFill>
                          <a:srgbClr val="0070C0"/>
                        </a:solidFill>
                        <a:latin typeface="メイリオ"/>
                        <a:ea typeface="メイリオ"/>
                      </a:endParaRPr>
                    </a:p>
                  </a:txBody>
                  <a:tcPr marL="10800" marR="10800" marT="10800" marB="10800" anchor="ctr">
                    <a:lnR w="381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1,625</a:t>
                      </a:r>
                      <a:r>
                        <a:rPr kumimoji="1" lang="ja-JP" altLang="en-US" sz="700" b="1" u="sng">
                          <a:solidFill>
                            <a:srgbClr val="0070C0"/>
                          </a:solidFill>
                          <a:latin typeface="メイリオ"/>
                          <a:ea typeface="メイリオ"/>
                        </a:rPr>
                        <a:t>点</a:t>
                      </a:r>
                    </a:p>
                  </a:txBody>
                  <a:tcPr marL="10800" marR="10800" marT="10800" marB="10800" anchor="ctr">
                    <a:lnL w="38100" cap="flat" cmpd="sng" algn="ctr">
                      <a:solidFill>
                        <a:schemeClr val="tx1"/>
                      </a:solidFill>
                      <a:prstDash val="solid"/>
                      <a:round/>
                      <a:headEnd type="none" w="med" len="med"/>
                      <a:tailEnd type="none" w="med" len="med"/>
                    </a:lnL>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905</a:t>
                      </a:r>
                      <a:r>
                        <a:rPr kumimoji="1" lang="ja-JP" altLang="en-US" sz="700" b="1" u="sng">
                          <a:solidFill>
                            <a:srgbClr val="0070C0"/>
                          </a:solidFill>
                          <a:latin typeface="メイリオ"/>
                          <a:ea typeface="メイリオ"/>
                        </a:rPr>
                        <a:t>点</a:t>
                      </a:r>
                    </a:p>
                  </a:txBody>
                  <a:tcPr marL="10800" marR="10800" marT="10800" marB="10800" anchor="ct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665</a:t>
                      </a:r>
                      <a:r>
                        <a:rPr kumimoji="1" lang="ja-JP" altLang="en-US" sz="700" b="1" u="sng">
                          <a:solidFill>
                            <a:srgbClr val="0070C0"/>
                          </a:solidFill>
                          <a:latin typeface="メイリオ"/>
                          <a:ea typeface="メイリオ"/>
                        </a:rPr>
                        <a:t>点</a:t>
                      </a:r>
                    </a:p>
                  </a:txBody>
                  <a:tcPr marL="10800" marR="10800" marT="10800" marB="10800" anchor="ct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570</a:t>
                      </a:r>
                      <a:r>
                        <a:rPr kumimoji="1" lang="ja-JP" altLang="en-US" sz="700" b="1" u="sng">
                          <a:solidFill>
                            <a:srgbClr val="0070C0"/>
                          </a:solidFill>
                          <a:latin typeface="メイリオ"/>
                          <a:ea typeface="メイリオ"/>
                        </a:rPr>
                        <a:t>点</a:t>
                      </a:r>
                    </a:p>
                  </a:txBody>
                  <a:tcPr marL="10800" marR="10800" marT="10800" marB="10800" anchor="ct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490</a:t>
                      </a:r>
                      <a:r>
                        <a:rPr kumimoji="1" lang="ja-JP" altLang="en-US" sz="700" b="1" u="sng">
                          <a:solidFill>
                            <a:srgbClr val="0070C0"/>
                          </a:solidFill>
                          <a:latin typeface="メイリオ"/>
                          <a:ea typeface="メイリオ"/>
                        </a:rPr>
                        <a:t>点</a:t>
                      </a:r>
                    </a:p>
                  </a:txBody>
                  <a:tcPr marL="10800" marR="10800" marT="10800" marB="10800" anchor="ctr">
                    <a:lnR w="381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1,265</a:t>
                      </a:r>
                      <a:r>
                        <a:rPr kumimoji="1" lang="ja-JP" altLang="en-US" sz="700" b="1" u="sng">
                          <a:solidFill>
                            <a:srgbClr val="0070C0"/>
                          </a:solidFill>
                          <a:latin typeface="メイリオ"/>
                          <a:ea typeface="メイリオ"/>
                        </a:rPr>
                        <a:t>点</a:t>
                      </a:r>
                    </a:p>
                  </a:txBody>
                  <a:tcPr marL="10800" marR="10800" marT="10800" marB="10800" anchor="ctr">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710</a:t>
                      </a:r>
                      <a:r>
                        <a:rPr kumimoji="1" lang="ja-JP" altLang="en-US" sz="700" b="1" u="sng">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545</a:t>
                      </a:r>
                      <a:r>
                        <a:rPr kumimoji="1" lang="ja-JP" altLang="en-US" sz="700" b="1" u="sng">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455</a:t>
                      </a:r>
                      <a:r>
                        <a:rPr kumimoji="1" lang="ja-JP" altLang="en-US" sz="700" b="1" u="sng">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ctr"/>
                      <a:r>
                        <a:rPr kumimoji="1" lang="en-US" altLang="ja-JP" sz="700" b="1" u="sng">
                          <a:solidFill>
                            <a:srgbClr val="0070C0"/>
                          </a:solidFill>
                          <a:latin typeface="メイリオ"/>
                          <a:ea typeface="メイリオ"/>
                        </a:rPr>
                        <a:t>395</a:t>
                      </a:r>
                      <a:r>
                        <a:rPr kumimoji="1" lang="ja-JP" altLang="en-US" sz="700" b="1" u="sng">
                          <a:solidFill>
                            <a:srgbClr val="0070C0"/>
                          </a:solidFill>
                          <a:latin typeface="メイリオ"/>
                          <a:ea typeface="メイリオ"/>
                        </a:rPr>
                        <a:t>点</a:t>
                      </a:r>
                    </a:p>
                  </a:txBody>
                  <a:tcPr marL="10800" marR="10800" marT="10800" marB="10800" anchor="ctr">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extLst>
                  <a:ext uri="{0D108BD9-81ED-4DB2-BD59-A6C34878D82A}">
                    <a16:rowId xmlns:a16="http://schemas.microsoft.com/office/drawing/2014/main" val="1582953585"/>
                  </a:ext>
                </a:extLst>
              </a:tr>
              <a:tr h="353784">
                <a:tc>
                  <a:txBody>
                    <a:bodyPr/>
                    <a:lstStyle/>
                    <a:p>
                      <a:pPr algn="l"/>
                      <a:endParaRPr kumimoji="1" lang="ja-JP" altLang="en-US" sz="100" b="1">
                        <a:latin typeface="+mn-ea"/>
                        <a:ea typeface="+mn-ea"/>
                      </a:endParaRPr>
                    </a:p>
                  </a:txBody>
                  <a:tcPr marL="0" marR="0">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p>
                      <a:pPr algn="l"/>
                      <a:endParaRPr kumimoji="1" lang="ja-JP" altLang="en-US" sz="1800"/>
                    </a:p>
                  </a:txBody>
                  <a:tcPr marL="18000" marR="18000" marT="18000" marB="18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ysDot"/>
                      <a:round/>
                      <a:headEnd type="none" w="med" len="med"/>
                      <a:tailEnd type="none" w="med" len="med"/>
                    </a:lnT>
                    <a:lnB w="38100" cap="flat" cmpd="sng" algn="ctr">
                      <a:solidFill>
                        <a:schemeClr val="tx1"/>
                      </a:solidFill>
                      <a:prstDash val="solid"/>
                      <a:round/>
                      <a:headEnd type="none" w="med" len="med"/>
                      <a:tailEnd type="none" w="med" len="med"/>
                    </a:lnB>
                    <a:solidFill>
                      <a:srgbClr val="E1EDFF"/>
                    </a:solidFill>
                  </a:tcPr>
                </a:tc>
                <a:tc>
                  <a:txBody>
                    <a:bodyPr/>
                    <a:lstStyle/>
                    <a:p>
                      <a:r>
                        <a:rPr kumimoji="1" lang="ja-JP" altLang="en-US" sz="800" b="1">
                          <a:latin typeface="メイリオ" panose="020B0604030504040204" pitchFamily="50" charset="-128"/>
                          <a:ea typeface="メイリオ" panose="020B0604030504040204" pitchFamily="50" charset="-128"/>
                        </a:rPr>
                        <a:t>⑤（うち２月目は情報通信機器を用いた診療）</a:t>
                      </a:r>
                      <a:endParaRPr kumimoji="1" lang="ja-JP" altLang="en-US" sz="800">
                        <a:latin typeface="メイリオ" panose="020B0604030504040204" pitchFamily="50" charset="-128"/>
                        <a:ea typeface="メイリオ" panose="020B0604030504040204" pitchFamily="50" charset="-128"/>
                      </a:endParaRPr>
                    </a:p>
                  </a:txBody>
                  <a:tcPr marL="18000" marR="18000" marT="18000" marB="18000">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solidFill>
                      <a:srgbClr val="E1EDFF"/>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1,110</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L w="381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lnB w="381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618</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381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425</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381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373</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381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317</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R w="381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381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1,020</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L w="381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lnB w="381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573</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381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395</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381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344</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381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292</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R w="381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381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940</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L w="381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lnB w="381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538</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381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375</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381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321</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T w="12700" cap="flat" cmpd="sng" algn="ctr">
                      <a:solidFill>
                        <a:schemeClr val="tx1"/>
                      </a:solidFill>
                      <a:prstDash val="sysDot"/>
                      <a:round/>
                      <a:headEnd type="none" w="med" len="med"/>
                      <a:tailEnd type="none" w="med" len="med"/>
                    </a:lnT>
                    <a:lnB w="381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275</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R w="381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381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760</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381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440</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381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315</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381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a:ln>
                            <a:noFill/>
                          </a:ln>
                          <a:solidFill>
                            <a:srgbClr val="0070C0"/>
                          </a:solidFill>
                          <a:effectLst/>
                          <a:uLnTx/>
                          <a:uFillTx/>
                          <a:latin typeface="メイリオ"/>
                          <a:ea typeface="メイリオ"/>
                          <a:cs typeface="+mn-cs"/>
                        </a:rPr>
                        <a:t>264</a:t>
                      </a:r>
                      <a:r>
                        <a:rPr kumimoji="1" lang="ja-JP" altLang="en-US" sz="700" b="1" i="0" u="sng" strike="noStrike" kern="1200" cap="none" spc="0" normalizeH="0" baseline="0" noProof="0">
                          <a:ln>
                            <a:noFill/>
                          </a:ln>
                          <a:solidFill>
                            <a:srgbClr val="0070C0"/>
                          </a:solidFill>
                          <a:effectLst/>
                          <a:uLnTx/>
                          <a:uFillTx/>
                          <a:latin typeface="メイリオ"/>
                          <a:ea typeface="メイリオ"/>
                          <a:cs typeface="+mn-cs"/>
                        </a:rPr>
                        <a:t>点</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38100" cap="flat" cmpd="sng" algn="ctr">
                      <a:solidFill>
                        <a:schemeClr val="tx1"/>
                      </a:solidFill>
                      <a:prstDash val="solid"/>
                      <a:round/>
                      <a:headEnd type="none" w="med" len="med"/>
                      <a:tailEnd type="none" w="med" len="med"/>
                    </a:lnB>
                    <a:solidFill>
                      <a:srgbClr val="EBF6F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700" b="1" i="0" u="sng" strike="noStrike" kern="1200" cap="none" spc="0" normalizeH="0" baseline="0" noProof="0" dirty="0">
                          <a:ln>
                            <a:noFill/>
                          </a:ln>
                          <a:solidFill>
                            <a:srgbClr val="0070C0"/>
                          </a:solidFill>
                          <a:effectLst/>
                          <a:uLnTx/>
                          <a:uFillTx/>
                          <a:latin typeface="メイリオ"/>
                          <a:ea typeface="メイリオ"/>
                          <a:cs typeface="+mn-cs"/>
                        </a:rPr>
                        <a:t>225</a:t>
                      </a:r>
                      <a:r>
                        <a:rPr kumimoji="1" lang="ja-JP" altLang="en-US" sz="700" b="1" i="0" u="sng" strike="noStrike" kern="1200" cap="none" spc="0" normalizeH="0" baseline="0" noProof="0" dirty="0">
                          <a:ln>
                            <a:noFill/>
                          </a:ln>
                          <a:solidFill>
                            <a:srgbClr val="0070C0"/>
                          </a:solidFill>
                          <a:effectLst/>
                          <a:uLnTx/>
                          <a:uFillTx/>
                          <a:latin typeface="メイリオ"/>
                          <a:ea typeface="メイリオ"/>
                          <a:cs typeface="+mn-cs"/>
                        </a:rPr>
                        <a:t>点</a:t>
                      </a:r>
                    </a:p>
                  </a:txBody>
                  <a:tcPr marL="10800" marR="10800" marT="10800" marB="10800" anchor="ctr">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38100" cap="flat" cmpd="sng" algn="ctr">
                      <a:solidFill>
                        <a:schemeClr val="tx1"/>
                      </a:solidFill>
                      <a:prstDash val="solid"/>
                      <a:round/>
                      <a:headEnd type="none" w="med" len="med"/>
                      <a:tailEnd type="none" w="med" len="med"/>
                    </a:lnB>
                    <a:solidFill>
                      <a:srgbClr val="EBF6F9"/>
                    </a:solidFill>
                  </a:tcPr>
                </a:tc>
                <a:extLst>
                  <a:ext uri="{0D108BD9-81ED-4DB2-BD59-A6C34878D82A}">
                    <a16:rowId xmlns:a16="http://schemas.microsoft.com/office/drawing/2014/main" val="10010"/>
                  </a:ext>
                </a:extLst>
              </a:tr>
            </a:tbl>
          </a:graphicData>
        </a:graphic>
      </p:graphicFrame>
      <p:sp>
        <p:nvSpPr>
          <p:cNvPr id="5" name="スライド番号プレースホルダー 2">
            <a:extLst>
              <a:ext uri="{FF2B5EF4-FFF2-40B4-BE49-F238E27FC236}">
                <a16:creationId xmlns:a16="http://schemas.microsoft.com/office/drawing/2014/main" id="{DB96B575-0231-34E0-A2CC-2AF764E3909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379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593145114"/>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CC528E-BA26-6A4F-73AA-09A484127B13}"/>
            </a:ext>
          </a:extLst>
        </p:cNvPr>
        <p:cNvGrpSpPr/>
        <p:nvPr/>
      </p:nvGrpSpPr>
      <p:grpSpPr>
        <a:xfrm>
          <a:off x="0" y="0"/>
          <a:ext cx="0" cy="0"/>
          <a:chOff x="0" y="0"/>
          <a:chExt cx="0" cy="0"/>
        </a:xfrm>
      </p:grpSpPr>
      <p:sp>
        <p:nvSpPr>
          <p:cNvPr id="178179" name="Rectangle 4">
            <a:extLst>
              <a:ext uri="{FF2B5EF4-FFF2-40B4-BE49-F238E27FC236}">
                <a16:creationId xmlns:a16="http://schemas.microsoft.com/office/drawing/2014/main" id="{07C87F79-4DE2-6521-A488-310E26F7EEC7}"/>
              </a:ext>
            </a:extLst>
          </p:cNvPr>
          <p:cNvSpPr>
            <a:spLocks noChangeArrowheads="1"/>
          </p:cNvSpPr>
          <p:nvPr/>
        </p:nvSpPr>
        <p:spPr bwMode="auto">
          <a:xfrm>
            <a:off x="340537" y="505304"/>
            <a:ext cx="4252424" cy="354008"/>
          </a:xfrm>
          <a:prstGeom prst="rect">
            <a:avLst/>
          </a:prstGeom>
          <a:solidFill>
            <a:srgbClr val="FFFF00">
              <a:alpha val="45097"/>
            </a:srgbClr>
          </a:solidFill>
          <a:ln w="9525">
            <a:solidFill>
              <a:srgbClr val="000000"/>
            </a:solidFill>
            <a:miter lim="800000"/>
            <a:headEnd/>
            <a:tailEnd/>
          </a:ln>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rPr>
              <a:t>２．改定の基本的視点と具体的方向性①</a:t>
            </a:r>
            <a:endParaRPr kumimoji="1" lang="en-US" altLang="ja-JP"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endParaRPr>
          </a:p>
        </p:txBody>
      </p:sp>
      <p:sp>
        <p:nvSpPr>
          <p:cNvPr id="7" name="Rectangle 4">
            <a:extLst>
              <a:ext uri="{FF2B5EF4-FFF2-40B4-BE49-F238E27FC236}">
                <a16:creationId xmlns:a16="http://schemas.microsoft.com/office/drawing/2014/main" id="{C1B1F8F3-A7E3-3C29-51D4-8BFAA4805954}"/>
              </a:ext>
            </a:extLst>
          </p:cNvPr>
          <p:cNvSpPr>
            <a:spLocks noChangeArrowheads="1"/>
          </p:cNvSpPr>
          <p:nvPr/>
        </p:nvSpPr>
        <p:spPr bwMode="auto">
          <a:xfrm>
            <a:off x="340535" y="875471"/>
            <a:ext cx="9360827" cy="2895664"/>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ts val="20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平成 </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年度の診療報酬、介護報酬及び障害福祉サービス等報酬の同時改定では、団塊の世代が全て </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75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歳以上の高齢者となる </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2025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年に向けた道筋を示すものとして、医療機能の分化・強化、連携や、医療と介護の役割分担と切れ目のない連携を着実に進め</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る改定が行われ、令和２年度診療報酬改定では、重点課題として医師等の働き方改革等の推進に取り組んだ。</a:t>
            </a:r>
          </a:p>
          <a:p>
            <a:pPr marL="0" marR="0" lvl="0" indent="0" algn="l" defTabSz="914400" rtl="0" eaLnBrk="1" fontAlgn="base" latinLnBrk="0" hangingPunct="1">
              <a:lnSpc>
                <a:spcPts val="20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令和４年度診療報酬改定では、これらの取組を更に推進するとともに、新型コロナウイルス感染症への対応や、感染拡大により明</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らかになった様々な医療提供体制の課題に対応した。</a:t>
            </a:r>
          </a:p>
          <a:p>
            <a:pPr marL="0" marR="0" lvl="0" indent="0" algn="l" defTabSz="914400" rtl="0" eaLnBrk="1" fontAlgn="base" latinLnBrk="0" hangingPunct="1">
              <a:lnSpc>
                <a:spcPts val="20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令和６年度診療報酬改定では、物価高騰・賃金上昇、経営の状況、人材確保の必要性、患者負担・保険料負担の影響を踏まえ、こ</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れまでの改定の流れを継承しながら、ポスト </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2025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年のあるべき医療・介護の提供体制を見据えつつ、</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（デジタルトランス</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フォーメーション）等の社会経済の新たな流れも取り込んだ上で、効果的・効率的で質の高い医療サービスの実現に向けた取組を進</a:t>
            </a: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める必要がある。</a:t>
            </a:r>
          </a:p>
          <a:p>
            <a:pPr marL="0" marR="0" lvl="0" indent="0" algn="l" defTabSz="914400" rtl="0" eaLnBrk="1" fontAlgn="base" latinLnBrk="0" hangingPunct="1">
              <a:lnSpc>
                <a:spcPts val="20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〇  また、診療報酬改定 </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DX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の推進に向け、医療機関・薬局等やベンダの集中的な業務負荷を平準化するため、令和 </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年度診療報酬改</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定から施行時期を６月１日とする。</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スライド番号プレースホルダー 2">
            <a:extLst>
              <a:ext uri="{FF2B5EF4-FFF2-40B4-BE49-F238E27FC236}">
                <a16:creationId xmlns:a16="http://schemas.microsoft.com/office/drawing/2014/main" id="{E7980A7F-6BDD-F412-4479-607F4FFF854D}"/>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4" name="Rectangle 2">
            <a:extLst>
              <a:ext uri="{FF2B5EF4-FFF2-40B4-BE49-F238E27FC236}">
                <a16:creationId xmlns:a16="http://schemas.microsoft.com/office/drawing/2014/main" id="{D6990E79-F4FC-C375-2239-87C6B37C819B}"/>
              </a:ext>
            </a:extLst>
          </p:cNvPr>
          <p:cNvSpPr txBox="1">
            <a:spLocks noChangeArrowheads="1"/>
          </p:cNvSpPr>
          <p:nvPr/>
        </p:nvSpPr>
        <p:spPr>
          <a:xfrm>
            <a:off x="310725" y="10325"/>
            <a:ext cx="6328833" cy="50482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kumimoji="1"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Calibri Light" panose="020F0302020204030204"/>
                <a:ea typeface="HG創英角ｺﾞｼｯｸUB" pitchFamily="49" charset="-128"/>
                <a:cs typeface="+mj-cs"/>
              </a:rPr>
              <a:t>令和６年度診療報酬改定の基本方針</a:t>
            </a:r>
            <a:endParaRPr kumimoji="1" lang="ja-JP" altLang="en-US"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j-cs"/>
            </a:endParaRPr>
          </a:p>
        </p:txBody>
      </p:sp>
      <p:sp>
        <p:nvSpPr>
          <p:cNvPr id="5" name="Rectangle 2">
            <a:extLst>
              <a:ext uri="{FF2B5EF4-FFF2-40B4-BE49-F238E27FC236}">
                <a16:creationId xmlns:a16="http://schemas.microsoft.com/office/drawing/2014/main" id="{D966264C-D4F5-5F84-0958-2D0CDD02CCDA}"/>
              </a:ext>
            </a:extLst>
          </p:cNvPr>
          <p:cNvSpPr>
            <a:spLocks noChangeArrowheads="1"/>
          </p:cNvSpPr>
          <p:nvPr/>
        </p:nvSpPr>
        <p:spPr bwMode="auto">
          <a:xfrm>
            <a:off x="4383691" y="185625"/>
            <a:ext cx="5350724"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［令和５年１２月１１日 社会保障審議会</a:t>
            </a:r>
            <a:r>
              <a:rPr kumimoji="0" lang="ja-JP" altLang="en-US" sz="1400" b="0" i="0" u="none" strike="noStrike" kern="0" cap="none" spc="0" normalizeH="0" baseline="0" noProof="0" dirty="0">
                <a:ln>
                  <a:noFill/>
                </a:ln>
                <a:solidFill>
                  <a:prstClr val="black"/>
                </a:solidFill>
                <a:effectLst/>
                <a:uLnTx/>
                <a:uFillTx/>
                <a:latin typeface="Calibri" panose="020F0502020204030204"/>
                <a:ea typeface="ＭＳ Ｐゴシック"/>
                <a:cs typeface="+mn-cs"/>
              </a:rPr>
              <a:t>（医療保険部会・医療部会） </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a:t>
            </a:r>
          </a:p>
        </p:txBody>
      </p:sp>
    </p:spTree>
    <p:extLst>
      <p:ext uri="{BB962C8B-B14F-4D97-AF65-F5344CB8AC3E}">
        <p14:creationId xmlns:p14="http://schemas.microsoft.com/office/powerpoint/2010/main" val="606143213"/>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正方形/長方形 2">
            <a:extLst>
              <a:ext uri="{FF2B5EF4-FFF2-40B4-BE49-F238E27FC236}">
                <a16:creationId xmlns:a16="http://schemas.microsoft.com/office/drawing/2014/main" id="{4998312A-AFE6-3C3C-7396-FC46B344268C}"/>
              </a:ext>
            </a:extLst>
          </p:cNvPr>
          <p:cNvSpPr/>
          <p:nvPr/>
        </p:nvSpPr>
        <p:spPr>
          <a:xfrm>
            <a:off x="157740" y="814733"/>
            <a:ext cx="9554363" cy="506445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訪問診療の算定回数が多い医療機関における在宅時医学総合管理料及び施設入居時等医学総合管理料の評価を見直す。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［概要］</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tab pos="161766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単一建物診療患者の数が</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人以上の患者について、</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当該保険医療機関における直近３月間の訪問診療回数及び当該保険医療機関と特別の関係にある保険医療機関（令和６年３月</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31</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日以前に開設されたものを除く。）における直近３月間の訪問診療回数を合算した回数が</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2,100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回以上</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の場合であって、次の要件をいずれかを満たさない場合はそれぞれ</a:t>
            </a:r>
            <a:r>
              <a:rPr kumimoji="1" lang="ja-JP" altLang="en-US"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所定点数の</a:t>
            </a:r>
            <a:r>
              <a:rPr kumimoji="1" lang="en-US" altLang="ja-JP"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分の</a:t>
            </a:r>
            <a:r>
              <a:rPr kumimoji="1" lang="en-US" altLang="ja-JP"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60</a:t>
            </a:r>
            <a:r>
              <a:rPr kumimoji="1" lang="ja-JP" altLang="en-US"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に相当する点数</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を算定する。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tab pos="1617663" algn="l"/>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tab pos="1617663" algn="l"/>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tab pos="1617663" algn="l"/>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tab pos="1617663" algn="l"/>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tab pos="1617663" algn="l"/>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tab pos="1617663" algn="l"/>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tab pos="1617663" algn="l"/>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tab pos="1617663" algn="l"/>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参考：対象医療機関に該当する場合の在宅時医学総合管理料・施設入居時等医学総合管理料び評価</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tab pos="1617663" algn="l"/>
              </a:tabLst>
              <a:defRPr/>
            </a:pPr>
            <a:endPar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xfrm>
            <a:off x="0" y="269360"/>
            <a:ext cx="9906000" cy="458482"/>
          </a:xfrm>
          <a:solidFill>
            <a:srgbClr val="E1EDFF"/>
          </a:solidFill>
        </p:spPr>
        <p:txBody>
          <a:bodyPr>
            <a:noAutofit/>
          </a:bodyPr>
          <a:lstStyle/>
          <a:p>
            <a:r>
              <a:rPr lang="ja-JP" altLang="en-US" b="1"/>
              <a:t>在宅時医学総合管理料及び施設入居時等医学総合管理料の見直し②</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質の高い在宅医療・訪問看護の確保－⑨</a:t>
            </a:r>
          </a:p>
        </p:txBody>
      </p:sp>
      <p:graphicFrame>
        <p:nvGraphicFramePr>
          <p:cNvPr id="7" name="表 6">
            <a:extLst>
              <a:ext uri="{FF2B5EF4-FFF2-40B4-BE49-F238E27FC236}">
                <a16:creationId xmlns:a16="http://schemas.microsoft.com/office/drawing/2014/main" id="{068F314A-1988-1290-9A16-9ADA1AB39FA4}"/>
              </a:ext>
            </a:extLst>
          </p:cNvPr>
          <p:cNvGraphicFramePr>
            <a:graphicFrameLocks noGrp="1"/>
          </p:cNvGraphicFramePr>
          <p:nvPr/>
        </p:nvGraphicFramePr>
        <p:xfrm>
          <a:off x="265606" y="3346962"/>
          <a:ext cx="9387512" cy="2461260"/>
        </p:xfrm>
        <a:graphic>
          <a:graphicData uri="http://schemas.openxmlformats.org/drawingml/2006/table">
            <a:tbl>
              <a:tblPr firstRow="1" bandRow="1"/>
              <a:tblGrid>
                <a:gridCol w="370034">
                  <a:extLst>
                    <a:ext uri="{9D8B030D-6E8A-4147-A177-3AD203B41FA5}">
                      <a16:colId xmlns:a16="http://schemas.microsoft.com/office/drawing/2014/main" val="20000"/>
                    </a:ext>
                  </a:extLst>
                </a:gridCol>
                <a:gridCol w="296024">
                  <a:extLst>
                    <a:ext uri="{9D8B030D-6E8A-4147-A177-3AD203B41FA5}">
                      <a16:colId xmlns:a16="http://schemas.microsoft.com/office/drawing/2014/main" val="20001"/>
                    </a:ext>
                  </a:extLst>
                </a:gridCol>
                <a:gridCol w="1761886">
                  <a:extLst>
                    <a:ext uri="{9D8B030D-6E8A-4147-A177-3AD203B41FA5}">
                      <a16:colId xmlns:a16="http://schemas.microsoft.com/office/drawing/2014/main" val="3702789274"/>
                    </a:ext>
                  </a:extLst>
                </a:gridCol>
                <a:gridCol w="579964">
                  <a:extLst>
                    <a:ext uri="{9D8B030D-6E8A-4147-A177-3AD203B41FA5}">
                      <a16:colId xmlns:a16="http://schemas.microsoft.com/office/drawing/2014/main" val="20005"/>
                    </a:ext>
                  </a:extLst>
                </a:gridCol>
                <a:gridCol w="579964">
                  <a:extLst>
                    <a:ext uri="{9D8B030D-6E8A-4147-A177-3AD203B41FA5}">
                      <a16:colId xmlns:a16="http://schemas.microsoft.com/office/drawing/2014/main" val="310605097"/>
                    </a:ext>
                  </a:extLst>
                </a:gridCol>
                <a:gridCol w="579964">
                  <a:extLst>
                    <a:ext uri="{9D8B030D-6E8A-4147-A177-3AD203B41FA5}">
                      <a16:colId xmlns:a16="http://schemas.microsoft.com/office/drawing/2014/main" val="4196207288"/>
                    </a:ext>
                  </a:extLst>
                </a:gridCol>
                <a:gridCol w="579964">
                  <a:extLst>
                    <a:ext uri="{9D8B030D-6E8A-4147-A177-3AD203B41FA5}">
                      <a16:colId xmlns:a16="http://schemas.microsoft.com/office/drawing/2014/main" val="20008"/>
                    </a:ext>
                  </a:extLst>
                </a:gridCol>
                <a:gridCol w="579964">
                  <a:extLst>
                    <a:ext uri="{9D8B030D-6E8A-4147-A177-3AD203B41FA5}">
                      <a16:colId xmlns:a16="http://schemas.microsoft.com/office/drawing/2014/main" val="2739630247"/>
                    </a:ext>
                  </a:extLst>
                </a:gridCol>
                <a:gridCol w="579964">
                  <a:extLst>
                    <a:ext uri="{9D8B030D-6E8A-4147-A177-3AD203B41FA5}">
                      <a16:colId xmlns:a16="http://schemas.microsoft.com/office/drawing/2014/main" val="4075372539"/>
                    </a:ext>
                  </a:extLst>
                </a:gridCol>
                <a:gridCol w="579964">
                  <a:extLst>
                    <a:ext uri="{9D8B030D-6E8A-4147-A177-3AD203B41FA5}">
                      <a16:colId xmlns:a16="http://schemas.microsoft.com/office/drawing/2014/main" val="20011"/>
                    </a:ext>
                  </a:extLst>
                </a:gridCol>
                <a:gridCol w="579964">
                  <a:extLst>
                    <a:ext uri="{9D8B030D-6E8A-4147-A177-3AD203B41FA5}">
                      <a16:colId xmlns:a16="http://schemas.microsoft.com/office/drawing/2014/main" val="1632412934"/>
                    </a:ext>
                  </a:extLst>
                </a:gridCol>
                <a:gridCol w="579964">
                  <a:extLst>
                    <a:ext uri="{9D8B030D-6E8A-4147-A177-3AD203B41FA5}">
                      <a16:colId xmlns:a16="http://schemas.microsoft.com/office/drawing/2014/main" val="2048907782"/>
                    </a:ext>
                  </a:extLst>
                </a:gridCol>
                <a:gridCol w="579964">
                  <a:extLst>
                    <a:ext uri="{9D8B030D-6E8A-4147-A177-3AD203B41FA5}">
                      <a16:colId xmlns:a16="http://schemas.microsoft.com/office/drawing/2014/main" val="20014"/>
                    </a:ext>
                  </a:extLst>
                </a:gridCol>
                <a:gridCol w="579964">
                  <a:extLst>
                    <a:ext uri="{9D8B030D-6E8A-4147-A177-3AD203B41FA5}">
                      <a16:colId xmlns:a16="http://schemas.microsoft.com/office/drawing/2014/main" val="1079111980"/>
                    </a:ext>
                  </a:extLst>
                </a:gridCol>
                <a:gridCol w="579964">
                  <a:extLst>
                    <a:ext uri="{9D8B030D-6E8A-4147-A177-3AD203B41FA5}">
                      <a16:colId xmlns:a16="http://schemas.microsoft.com/office/drawing/2014/main" val="4237710806"/>
                    </a:ext>
                  </a:extLst>
                </a:gridCol>
              </a:tblGrid>
              <a:tr h="241510">
                <a:tc grid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b="1">
                          <a:latin typeface="+mn-ea"/>
                          <a:ea typeface="+mn-ea"/>
                        </a:rPr>
                        <a:t>在宅時医学総合管理料</a:t>
                      </a:r>
                      <a:endParaRPr kumimoji="1" lang="en-US" altLang="ja-JP" sz="1000" b="1">
                        <a:latin typeface="+mn-ea"/>
                        <a:ea typeface="+mn-ea"/>
                      </a:endParaRPr>
                    </a:p>
                    <a:p>
                      <a:r>
                        <a:rPr kumimoji="1" lang="ja-JP" altLang="en-US" sz="1000" b="1">
                          <a:latin typeface="+mn-ea"/>
                          <a:ea typeface="+mn-ea"/>
                        </a:rPr>
                        <a:t>　・施設入居時等医学総合管理料</a:t>
                      </a:r>
                    </a:p>
                  </a:txBody>
                  <a:tcPr marL="36000" marR="3600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FFFFF">
                        <a:lumMod val="95000"/>
                      </a:srgbClr>
                    </a:solidFill>
                  </a:tcPr>
                </a:tc>
                <a:tc hMerge="1">
                  <a:txBody>
                    <a:bodyPr/>
                    <a:lstStyle/>
                    <a:p>
                      <a:endParaRPr kumimoji="1" lang="ja-JP" altLang="en-US"/>
                    </a:p>
                  </a:txBody>
                  <a:tcPr/>
                </a:tc>
                <a:tc hMerge="1">
                  <a:txBody>
                    <a:bodyPr/>
                    <a:lstStyle/>
                    <a:p>
                      <a:endParaRPr kumimoji="1" lang="ja-JP" altLang="en-US"/>
                    </a:p>
                  </a:txBody>
                  <a:tcPr/>
                </a:tc>
                <a:tc grid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srgbClr val="000000"/>
                          </a:solidFill>
                          <a:effectLst/>
                          <a:uLnTx/>
                          <a:uFillTx/>
                          <a:latin typeface="メイリオ"/>
                          <a:ea typeface="+mn-ea"/>
                          <a:cs typeface="+mn-cs"/>
                        </a:rPr>
                        <a:t>機能強化型在支診･在支病</a:t>
                      </a:r>
                      <a:endParaRPr kumimoji="1" lang="en-US" altLang="ja-JP" sz="1000" b="1" i="0" u="none" strike="noStrike" kern="1200" cap="none" spc="0" normalizeH="0" baseline="0" noProof="0">
                        <a:ln>
                          <a:noFill/>
                        </a:ln>
                        <a:solidFill>
                          <a:srgbClr val="000000"/>
                        </a:solidFill>
                        <a:effectLst/>
                        <a:uLnTx/>
                        <a:uFillTx/>
                        <a:latin typeface="メイリオ"/>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srgbClr val="000000"/>
                          </a:solidFill>
                          <a:effectLst/>
                          <a:uLnTx/>
                          <a:uFillTx/>
                          <a:latin typeface="メイリオ"/>
                          <a:ea typeface="+mn-ea"/>
                          <a:cs typeface="+mn-cs"/>
                        </a:rPr>
                        <a:t>（病床あり）</a:t>
                      </a:r>
                    </a:p>
                  </a:txBody>
                  <a:tcPr anchor="ctr">
                    <a:lnL w="38100" cap="flat" cmpd="sng" algn="ctr">
                      <a:solidFill>
                        <a:schemeClr val="tx1"/>
                      </a:solidFill>
                      <a:prstDash val="solid"/>
                      <a:round/>
                      <a:headEnd type="none" w="med" len="med"/>
                      <a:tailEnd type="none" w="med" len="med"/>
                    </a:lnL>
                    <a:lnR w="38100" cap="flat" cmpd="sng" algn="ctr">
                      <a:solidFill>
                        <a:srgbClr val="000000"/>
                      </a:solidFill>
                      <a:prstDash val="solid"/>
                      <a:round/>
                      <a:headEnd type="none" w="med" len="med"/>
                      <a:tailEnd type="none" w="med" len="med"/>
                    </a:lnR>
                    <a:lnT w="381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sz="1000" b="1">
                        <a:latin typeface="+mn-ea"/>
                        <a:ea typeface="+mn-ea"/>
                      </a:endParaRPr>
                    </a:p>
                  </a:txBody>
                  <a:tcPr marL="36000" marR="36000" anchor="ctr">
                    <a:solidFill>
                      <a:schemeClr val="bg1">
                        <a:lumMod val="95000"/>
                      </a:schemeClr>
                    </a:solidFill>
                  </a:tcPr>
                </a:tc>
                <a:tc hMerge="1">
                  <a:txBody>
                    <a:bodyPr/>
                    <a:lstStyle/>
                    <a:p>
                      <a:pPr algn="ctr"/>
                      <a:endParaRPr kumimoji="1" lang="ja-JP" altLang="en-US" sz="1000" b="1">
                        <a:latin typeface="+mn-ea"/>
                        <a:ea typeface="+mn-ea"/>
                      </a:endParaRPr>
                    </a:p>
                  </a:txBody>
                  <a:tcPr marL="36000" marR="36000" anchor="ctr">
                    <a:solidFill>
                      <a:schemeClr val="bg1">
                        <a:lumMod val="95000"/>
                      </a:schemeClr>
                    </a:solidFill>
                  </a:tcPr>
                </a:tc>
                <a:tc grid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srgbClr val="000000"/>
                          </a:solidFill>
                          <a:effectLst/>
                          <a:uLnTx/>
                          <a:uFillTx/>
                          <a:latin typeface="メイリオ"/>
                          <a:ea typeface="+mn-ea"/>
                          <a:cs typeface="+mn-cs"/>
                        </a:rPr>
                        <a:t>機能強化型在支診・在支病</a:t>
                      </a:r>
                      <a:endParaRPr kumimoji="1" lang="en-US" altLang="ja-JP" sz="1000" b="1" i="0" u="none" strike="noStrike" kern="1200" cap="none" spc="0" normalizeH="0" baseline="0" noProof="0">
                        <a:ln>
                          <a:noFill/>
                        </a:ln>
                        <a:solidFill>
                          <a:srgbClr val="000000"/>
                        </a:solidFill>
                        <a:effectLst/>
                        <a:uLnTx/>
                        <a:uFillTx/>
                        <a:latin typeface="メイリオ"/>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srgbClr val="000000"/>
                          </a:solidFill>
                          <a:effectLst/>
                          <a:uLnTx/>
                          <a:uFillTx/>
                          <a:latin typeface="メイリオ"/>
                          <a:ea typeface="+mn-ea"/>
                          <a:cs typeface="+mn-cs"/>
                        </a:rPr>
                        <a:t>（病床なし）</a:t>
                      </a:r>
                    </a:p>
                  </a:txBody>
                  <a:tcPr anchor="ctr">
                    <a:lnL w="38100" cap="flat" cmpd="sng" algn="ctr">
                      <a:solidFill>
                        <a:srgbClr val="000000"/>
                      </a:solidFill>
                      <a:prstDash val="solid"/>
                      <a:round/>
                      <a:headEnd type="none" w="med" len="med"/>
                      <a:tailEnd type="none" w="med" len="med"/>
                    </a:lnL>
                    <a:lnR w="38100" cap="flat" cmpd="sng" algn="ctr">
                      <a:solidFill>
                        <a:srgbClr val="000000"/>
                      </a:solidFill>
                      <a:prstDash val="solid"/>
                      <a:round/>
                      <a:headEnd type="none" w="med" len="med"/>
                      <a:tailEnd type="none" w="med" len="med"/>
                    </a:lnR>
                    <a:lnT w="381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hMerge="1">
                  <a:txBody>
                    <a:bodyPr/>
                    <a:lstStyle/>
                    <a:p>
                      <a:pPr algn="ctr"/>
                      <a:endParaRPr kumimoji="1" lang="ja-JP" altLang="en-US" sz="1000" b="1">
                        <a:latin typeface="+mn-ea"/>
                        <a:ea typeface="+mn-ea"/>
                      </a:endParaRPr>
                    </a:p>
                  </a:txBody>
                  <a:tcPr marL="36000" marR="36000" anchor="ctr">
                    <a:solidFill>
                      <a:schemeClr val="bg1">
                        <a:lumMod val="95000"/>
                      </a:schemeClr>
                    </a:solidFill>
                  </a:tcPr>
                </a:tc>
                <a:tc hMerge="1">
                  <a:txBody>
                    <a:bodyPr/>
                    <a:lstStyle/>
                    <a:p>
                      <a:pPr algn="ctr"/>
                      <a:endParaRPr kumimoji="1" lang="ja-JP" altLang="en-US" sz="1000" b="1">
                        <a:latin typeface="+mn-ea"/>
                        <a:ea typeface="+mn-ea"/>
                      </a:endParaRPr>
                    </a:p>
                  </a:txBody>
                  <a:tcPr marL="36000" marR="36000" anchor="ctr">
                    <a:solidFill>
                      <a:schemeClr val="bg1">
                        <a:lumMod val="95000"/>
                      </a:schemeClr>
                    </a:solidFill>
                  </a:tcPr>
                </a:tc>
                <a:tc grid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srgbClr val="000000"/>
                          </a:solidFill>
                          <a:effectLst/>
                          <a:uLnTx/>
                          <a:uFillTx/>
                          <a:latin typeface="メイリオ"/>
                          <a:ea typeface="+mn-ea"/>
                          <a:cs typeface="+mn-cs"/>
                        </a:rPr>
                        <a:t>在支診・在支病</a:t>
                      </a:r>
                    </a:p>
                  </a:txBody>
                  <a:tcPr anchor="ctr">
                    <a:lnL w="38100" cap="flat" cmpd="sng" algn="ctr">
                      <a:solidFill>
                        <a:srgbClr val="000000"/>
                      </a:solidFill>
                      <a:prstDash val="solid"/>
                      <a:round/>
                      <a:headEnd type="none" w="med" len="med"/>
                      <a:tailEnd type="none" w="med" len="med"/>
                    </a:lnL>
                    <a:lnR w="38100" cap="flat" cmpd="sng" algn="ctr">
                      <a:solidFill>
                        <a:srgbClr val="000000"/>
                      </a:solidFill>
                      <a:prstDash val="solid"/>
                      <a:round/>
                      <a:headEnd type="none" w="med" len="med"/>
                      <a:tailEnd type="none" w="med" len="med"/>
                    </a:lnR>
                    <a:lnT w="381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hMerge="1">
                  <a:txBody>
                    <a:bodyPr/>
                    <a:lstStyle/>
                    <a:p>
                      <a:pPr algn="ctr"/>
                      <a:endParaRPr kumimoji="1" lang="ja-JP" altLang="en-US" sz="1000" b="1">
                        <a:latin typeface="+mn-ea"/>
                        <a:ea typeface="+mn-ea"/>
                      </a:endParaRPr>
                    </a:p>
                  </a:txBody>
                  <a:tcPr marL="36000" marR="36000" anchor="ctr">
                    <a:solidFill>
                      <a:schemeClr val="bg1">
                        <a:lumMod val="95000"/>
                      </a:schemeClr>
                    </a:solidFill>
                  </a:tcPr>
                </a:tc>
                <a:tc hMerge="1">
                  <a:txBody>
                    <a:bodyPr/>
                    <a:lstStyle/>
                    <a:p>
                      <a:pPr algn="ctr"/>
                      <a:endParaRPr kumimoji="1" lang="ja-JP" altLang="en-US" sz="1000" b="1">
                        <a:latin typeface="+mn-ea"/>
                        <a:ea typeface="+mn-ea"/>
                      </a:endParaRPr>
                    </a:p>
                  </a:txBody>
                  <a:tcPr marL="36000" marR="36000" anchor="ctr">
                    <a:solidFill>
                      <a:schemeClr val="bg1">
                        <a:lumMod val="95000"/>
                      </a:schemeClr>
                    </a:solidFill>
                  </a:tcPr>
                </a:tc>
                <a:tc grid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srgbClr val="000000"/>
                          </a:solidFill>
                          <a:effectLst/>
                          <a:uLnTx/>
                          <a:uFillTx/>
                          <a:latin typeface="メイリオ"/>
                          <a:ea typeface="+mn-ea"/>
                          <a:cs typeface="+mn-cs"/>
                        </a:rPr>
                        <a:t>その他</a:t>
                      </a:r>
                    </a:p>
                  </a:txBody>
                  <a:tcPr anchor="ctr">
                    <a:lnL w="38100" cap="flat" cmpd="sng" algn="ctr">
                      <a:solidFill>
                        <a:srgbClr val="000000"/>
                      </a:solidFill>
                      <a:prstDash val="solid"/>
                      <a:round/>
                      <a:headEnd type="none" w="med" len="med"/>
                      <a:tailEnd type="none" w="med" len="med"/>
                    </a:lnL>
                    <a:lnR w="38100" cap="flat" cmpd="sng" algn="ctr">
                      <a:solidFill>
                        <a:srgbClr val="000000"/>
                      </a:solidFill>
                      <a:prstDash val="solid"/>
                      <a:round/>
                      <a:headEnd type="none" w="med" len="med"/>
                      <a:tailEnd type="none" w="med" len="med"/>
                    </a:lnR>
                    <a:lnT w="381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noFill/>
                  </a:tcPr>
                </a:tc>
                <a:tc hMerge="1">
                  <a:txBody>
                    <a:bodyPr/>
                    <a:lstStyle/>
                    <a:p>
                      <a:pPr algn="ctr"/>
                      <a:endParaRPr kumimoji="1" lang="ja-JP" altLang="en-US" sz="1000" b="1">
                        <a:latin typeface="+mn-ea"/>
                        <a:ea typeface="+mn-ea"/>
                      </a:endParaRPr>
                    </a:p>
                  </a:txBody>
                  <a:tcPr marL="36000" marR="36000" anchor="ctr">
                    <a:solidFill>
                      <a:schemeClr val="bg1">
                        <a:lumMod val="95000"/>
                      </a:schemeClr>
                    </a:solidFill>
                  </a:tcPr>
                </a:tc>
                <a:tc hMerge="1">
                  <a:txBody>
                    <a:bodyPr/>
                    <a:lstStyle/>
                    <a:p>
                      <a:pPr algn="ctr"/>
                      <a:endParaRPr kumimoji="1" lang="ja-JP" altLang="en-US" sz="1000" b="1">
                        <a:latin typeface="+mn-ea"/>
                        <a:ea typeface="+mn-ea"/>
                      </a:endParaRPr>
                    </a:p>
                  </a:txBody>
                  <a:tcPr marL="36000" marR="36000" anchor="ctr">
                    <a:solidFill>
                      <a:schemeClr val="bg1">
                        <a:lumMod val="95000"/>
                      </a:schemeClr>
                    </a:solidFill>
                  </a:tcPr>
                </a:tc>
                <a:extLst>
                  <a:ext uri="{0D108BD9-81ED-4DB2-BD59-A6C34878D82A}">
                    <a16:rowId xmlns:a16="http://schemas.microsoft.com/office/drawing/2014/main" val="10000"/>
                  </a:ext>
                </a:extLst>
              </a:tr>
              <a:tr h="241510">
                <a:tc grid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endParaRPr kumimoji="1" lang="ja-JP" altLang="en-US" sz="1600" b="1">
                        <a:solidFill>
                          <a:schemeClr val="tx1"/>
                        </a:solidFill>
                        <a:latin typeface="+mn-ea"/>
                        <a:ea typeface="+mn-ea"/>
                      </a:endParaRPr>
                    </a:p>
                  </a:txBody>
                  <a:tcPr marL="36000" marR="3600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E1EDFF"/>
                    </a:solidFill>
                  </a:tcPr>
                </a:tc>
                <a:tc hMerge="1">
                  <a:txBody>
                    <a:bodyPr/>
                    <a:lstStyle/>
                    <a:p>
                      <a:pPr algn="r"/>
                      <a:r>
                        <a:rPr kumimoji="1" lang="ja-JP" altLang="en-US" sz="900" b="1">
                          <a:solidFill>
                            <a:schemeClr val="tx1"/>
                          </a:solidFill>
                          <a:latin typeface="+mn-ea"/>
                          <a:ea typeface="+mn-ea"/>
                        </a:rPr>
                        <a:t>施設入居時等医学総合管理料</a:t>
                      </a:r>
                    </a:p>
                  </a:txBody>
                  <a:tcPr marL="36000" marR="36000">
                    <a:lnL w="12700" cap="flat" cmpd="sng" algn="ctr">
                      <a:noFill/>
                      <a:prstDash val="solid"/>
                      <a:round/>
                      <a:headEnd type="none" w="med" len="med"/>
                      <a:tailEnd type="none" w="med" len="med"/>
                    </a:lnL>
                    <a:solidFill>
                      <a:srgbClr val="E4E2ED"/>
                    </a:solid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r>
                        <a:rPr kumimoji="1" lang="en-US" altLang="ja-JP" sz="1000" b="1">
                          <a:latin typeface="+mn-ea"/>
                          <a:ea typeface="+mn-ea"/>
                        </a:rPr>
                        <a:t>10</a:t>
                      </a:r>
                      <a:r>
                        <a:rPr kumimoji="1" lang="ja-JP" altLang="en-US" sz="1000" b="1">
                          <a:latin typeface="+mn-ea"/>
                          <a:ea typeface="+mn-ea"/>
                        </a:rPr>
                        <a:t>人～</a:t>
                      </a:r>
                      <a:endParaRPr kumimoji="1" lang="en-US" altLang="ja-JP" sz="1000" b="1">
                        <a:latin typeface="+mn-ea"/>
                        <a:ea typeface="+mn-ea"/>
                      </a:endParaRPr>
                    </a:p>
                    <a:p>
                      <a:pPr algn="ctr"/>
                      <a:r>
                        <a:rPr kumimoji="1" lang="en-US" altLang="ja-JP" sz="1000" b="1">
                          <a:latin typeface="+mn-ea"/>
                          <a:ea typeface="+mn-ea"/>
                        </a:rPr>
                        <a:t>19</a:t>
                      </a:r>
                      <a:r>
                        <a:rPr kumimoji="1" lang="ja-JP" altLang="en-US" sz="1000" b="1">
                          <a:latin typeface="+mn-ea"/>
                          <a:ea typeface="+mn-ea"/>
                        </a:rPr>
                        <a:t>人</a:t>
                      </a:r>
                    </a:p>
                  </a:txBody>
                  <a:tcPr marL="36000" marR="3600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r>
                        <a:rPr kumimoji="1" lang="en-US" altLang="ja-JP" sz="1000" b="1">
                          <a:latin typeface="+mn-ea"/>
                          <a:ea typeface="+mn-ea"/>
                        </a:rPr>
                        <a:t>20</a:t>
                      </a:r>
                      <a:r>
                        <a:rPr kumimoji="1" lang="ja-JP" altLang="en-US" sz="1000" b="1">
                          <a:latin typeface="+mn-ea"/>
                          <a:ea typeface="+mn-ea"/>
                        </a:rPr>
                        <a:t>人～</a:t>
                      </a:r>
                      <a:endParaRPr kumimoji="1" lang="en-US" altLang="ja-JP" sz="1000" b="1">
                        <a:latin typeface="+mn-ea"/>
                        <a:ea typeface="+mn-ea"/>
                      </a:endParaRPr>
                    </a:p>
                    <a:p>
                      <a:pPr algn="ctr"/>
                      <a:r>
                        <a:rPr kumimoji="1" lang="en-US" altLang="ja-JP" sz="1000" b="1">
                          <a:latin typeface="+mn-ea"/>
                          <a:ea typeface="+mn-ea"/>
                        </a:rPr>
                        <a:t>49</a:t>
                      </a:r>
                      <a:r>
                        <a:rPr kumimoji="1" lang="ja-JP" altLang="en-US" sz="1000" b="1">
                          <a:latin typeface="+mn-ea"/>
                          <a:ea typeface="+mn-ea"/>
                        </a:rPr>
                        <a:t>人</a:t>
                      </a:r>
                    </a:p>
                  </a:txBody>
                  <a:tcPr marL="36000" marR="3600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r>
                        <a:rPr kumimoji="1" lang="en-US" altLang="ja-JP" sz="1000" b="1">
                          <a:latin typeface="+mn-ea"/>
                          <a:ea typeface="+mn-ea"/>
                        </a:rPr>
                        <a:t>50</a:t>
                      </a:r>
                      <a:r>
                        <a:rPr kumimoji="1" lang="ja-JP" altLang="en-US" sz="1000" b="1">
                          <a:latin typeface="+mn-ea"/>
                          <a:ea typeface="+mn-ea"/>
                        </a:rPr>
                        <a:t>人</a:t>
                      </a:r>
                      <a:endParaRPr kumimoji="1" lang="en-US" altLang="ja-JP" sz="1000" b="1">
                        <a:latin typeface="+mn-ea"/>
                        <a:ea typeface="+mn-ea"/>
                      </a:endParaRPr>
                    </a:p>
                    <a:p>
                      <a:pPr algn="ctr"/>
                      <a:r>
                        <a:rPr kumimoji="1" lang="ja-JP" altLang="en-US" sz="1000" b="1">
                          <a:latin typeface="+mn-ea"/>
                          <a:ea typeface="+mn-ea"/>
                        </a:rPr>
                        <a:t>～</a:t>
                      </a:r>
                    </a:p>
                  </a:txBody>
                  <a:tcPr marL="36000" marR="36000" anchor="ctr">
                    <a:lnL w="12700" cap="flat" cmpd="sng" algn="ctr">
                      <a:solidFill>
                        <a:srgbClr val="000000"/>
                      </a:solidFill>
                      <a:prstDash val="solid"/>
                      <a:round/>
                      <a:headEnd type="none" w="med" len="med"/>
                      <a:tailEnd type="none" w="med" len="med"/>
                    </a:lnL>
                    <a:lnR w="38100" cap="flat" cmpd="sng" algn="ctr">
                      <a:solidFill>
                        <a:srgbClr val="000000"/>
                      </a:solidFill>
                      <a:prstDash val="solid"/>
                      <a:round/>
                      <a:headEnd type="none" w="med" len="med"/>
                      <a:tailEnd type="none" w="med" len="med"/>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r>
                        <a:rPr kumimoji="1" lang="en-US" altLang="ja-JP" sz="1000" b="1">
                          <a:latin typeface="+mn-ea"/>
                          <a:ea typeface="+mn-ea"/>
                        </a:rPr>
                        <a:t>10</a:t>
                      </a:r>
                      <a:r>
                        <a:rPr kumimoji="1" lang="ja-JP" altLang="en-US" sz="1000" b="1">
                          <a:latin typeface="+mn-ea"/>
                          <a:ea typeface="+mn-ea"/>
                        </a:rPr>
                        <a:t>人～</a:t>
                      </a:r>
                      <a:endParaRPr kumimoji="1" lang="en-US" altLang="ja-JP" sz="1000" b="1">
                        <a:latin typeface="+mn-ea"/>
                        <a:ea typeface="+mn-ea"/>
                      </a:endParaRPr>
                    </a:p>
                    <a:p>
                      <a:pPr algn="ctr"/>
                      <a:r>
                        <a:rPr kumimoji="1" lang="en-US" altLang="ja-JP" sz="1000" b="1">
                          <a:latin typeface="+mn-ea"/>
                          <a:ea typeface="+mn-ea"/>
                        </a:rPr>
                        <a:t>19</a:t>
                      </a:r>
                      <a:r>
                        <a:rPr kumimoji="1" lang="ja-JP" altLang="en-US" sz="1000" b="1">
                          <a:latin typeface="+mn-ea"/>
                          <a:ea typeface="+mn-ea"/>
                        </a:rPr>
                        <a:t>人</a:t>
                      </a:r>
                    </a:p>
                  </a:txBody>
                  <a:tcPr marL="36000" marR="36000" anchor="ctr">
                    <a:lnL w="381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r>
                        <a:rPr kumimoji="1" lang="en-US" altLang="ja-JP" sz="1000" b="1">
                          <a:latin typeface="+mn-ea"/>
                          <a:ea typeface="+mn-ea"/>
                        </a:rPr>
                        <a:t>20</a:t>
                      </a:r>
                      <a:r>
                        <a:rPr kumimoji="1" lang="ja-JP" altLang="en-US" sz="1000" b="1">
                          <a:latin typeface="+mn-ea"/>
                          <a:ea typeface="+mn-ea"/>
                        </a:rPr>
                        <a:t>人～</a:t>
                      </a:r>
                      <a:endParaRPr kumimoji="1" lang="en-US" altLang="ja-JP" sz="1000" b="1">
                        <a:latin typeface="+mn-ea"/>
                        <a:ea typeface="+mn-ea"/>
                      </a:endParaRPr>
                    </a:p>
                    <a:p>
                      <a:pPr algn="ctr"/>
                      <a:r>
                        <a:rPr kumimoji="1" lang="en-US" altLang="ja-JP" sz="1000" b="1">
                          <a:latin typeface="+mn-ea"/>
                          <a:ea typeface="+mn-ea"/>
                        </a:rPr>
                        <a:t>49</a:t>
                      </a:r>
                      <a:r>
                        <a:rPr kumimoji="1" lang="ja-JP" altLang="en-US" sz="1000" b="1">
                          <a:latin typeface="+mn-ea"/>
                          <a:ea typeface="+mn-ea"/>
                        </a:rPr>
                        <a:t>人</a:t>
                      </a:r>
                    </a:p>
                  </a:txBody>
                  <a:tcPr marL="36000" marR="3600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r>
                        <a:rPr kumimoji="1" lang="en-US" altLang="ja-JP" sz="1000" b="1">
                          <a:latin typeface="+mn-ea"/>
                          <a:ea typeface="+mn-ea"/>
                        </a:rPr>
                        <a:t>50</a:t>
                      </a:r>
                      <a:r>
                        <a:rPr kumimoji="1" lang="ja-JP" altLang="en-US" sz="1000" b="1">
                          <a:latin typeface="+mn-ea"/>
                          <a:ea typeface="+mn-ea"/>
                        </a:rPr>
                        <a:t>人</a:t>
                      </a:r>
                      <a:endParaRPr kumimoji="1" lang="en-US" altLang="ja-JP" sz="1000" b="1">
                        <a:latin typeface="+mn-ea"/>
                        <a:ea typeface="+mn-ea"/>
                      </a:endParaRPr>
                    </a:p>
                    <a:p>
                      <a:pPr algn="ctr"/>
                      <a:r>
                        <a:rPr kumimoji="1" lang="ja-JP" altLang="en-US" sz="1000" b="1">
                          <a:latin typeface="+mn-ea"/>
                          <a:ea typeface="+mn-ea"/>
                        </a:rPr>
                        <a:t>～</a:t>
                      </a:r>
                    </a:p>
                  </a:txBody>
                  <a:tcPr marL="36000" marR="36000" anchor="ctr">
                    <a:lnL w="12700" cap="flat" cmpd="sng" algn="ctr">
                      <a:solidFill>
                        <a:srgbClr val="000000"/>
                      </a:solidFill>
                      <a:prstDash val="solid"/>
                      <a:round/>
                      <a:headEnd type="none" w="med" len="med"/>
                      <a:tailEnd type="none" w="med" len="med"/>
                    </a:lnL>
                    <a:lnR w="381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r>
                        <a:rPr kumimoji="1" lang="en-US" altLang="ja-JP" sz="1000" b="1">
                          <a:latin typeface="+mn-ea"/>
                          <a:ea typeface="+mn-ea"/>
                        </a:rPr>
                        <a:t>10</a:t>
                      </a:r>
                      <a:r>
                        <a:rPr kumimoji="1" lang="ja-JP" altLang="en-US" sz="1000" b="1">
                          <a:latin typeface="+mn-ea"/>
                          <a:ea typeface="+mn-ea"/>
                        </a:rPr>
                        <a:t>人～</a:t>
                      </a:r>
                      <a:endParaRPr kumimoji="1" lang="en-US" altLang="ja-JP" sz="1000" b="1">
                        <a:latin typeface="+mn-ea"/>
                        <a:ea typeface="+mn-ea"/>
                      </a:endParaRPr>
                    </a:p>
                    <a:p>
                      <a:pPr algn="ctr"/>
                      <a:r>
                        <a:rPr kumimoji="1" lang="en-US" altLang="ja-JP" sz="1000" b="1">
                          <a:latin typeface="+mn-ea"/>
                          <a:ea typeface="+mn-ea"/>
                        </a:rPr>
                        <a:t>19</a:t>
                      </a:r>
                      <a:r>
                        <a:rPr kumimoji="1" lang="ja-JP" altLang="en-US" sz="1000" b="1">
                          <a:latin typeface="+mn-ea"/>
                          <a:ea typeface="+mn-ea"/>
                        </a:rPr>
                        <a:t>人</a:t>
                      </a:r>
                    </a:p>
                  </a:txBody>
                  <a:tcPr marL="36000" marR="36000" anchor="ctr">
                    <a:lnL w="381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r>
                        <a:rPr kumimoji="1" lang="en-US" altLang="ja-JP" sz="1000" b="1">
                          <a:latin typeface="+mn-ea"/>
                          <a:ea typeface="+mn-ea"/>
                        </a:rPr>
                        <a:t>20</a:t>
                      </a:r>
                      <a:r>
                        <a:rPr kumimoji="1" lang="ja-JP" altLang="en-US" sz="1000" b="1">
                          <a:latin typeface="+mn-ea"/>
                          <a:ea typeface="+mn-ea"/>
                        </a:rPr>
                        <a:t>人～</a:t>
                      </a:r>
                      <a:endParaRPr kumimoji="1" lang="en-US" altLang="ja-JP" sz="1000" b="1">
                        <a:latin typeface="+mn-ea"/>
                        <a:ea typeface="+mn-ea"/>
                      </a:endParaRPr>
                    </a:p>
                    <a:p>
                      <a:pPr algn="ctr"/>
                      <a:r>
                        <a:rPr kumimoji="1" lang="en-US" altLang="ja-JP" sz="1000" b="1">
                          <a:latin typeface="+mn-ea"/>
                          <a:ea typeface="+mn-ea"/>
                        </a:rPr>
                        <a:t>49</a:t>
                      </a:r>
                      <a:r>
                        <a:rPr kumimoji="1" lang="ja-JP" altLang="en-US" sz="1000" b="1">
                          <a:latin typeface="+mn-ea"/>
                          <a:ea typeface="+mn-ea"/>
                        </a:rPr>
                        <a:t>人</a:t>
                      </a:r>
                    </a:p>
                  </a:txBody>
                  <a:tcPr marL="36000" marR="3600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r>
                        <a:rPr kumimoji="1" lang="en-US" altLang="ja-JP" sz="1000" b="1">
                          <a:latin typeface="+mn-ea"/>
                          <a:ea typeface="+mn-ea"/>
                        </a:rPr>
                        <a:t>50</a:t>
                      </a:r>
                      <a:r>
                        <a:rPr kumimoji="1" lang="ja-JP" altLang="en-US" sz="1000" b="1">
                          <a:latin typeface="+mn-ea"/>
                          <a:ea typeface="+mn-ea"/>
                        </a:rPr>
                        <a:t>人</a:t>
                      </a:r>
                      <a:endParaRPr kumimoji="1" lang="en-US" altLang="ja-JP" sz="1000" b="1">
                        <a:latin typeface="+mn-ea"/>
                        <a:ea typeface="+mn-ea"/>
                      </a:endParaRPr>
                    </a:p>
                    <a:p>
                      <a:pPr algn="ctr"/>
                      <a:r>
                        <a:rPr kumimoji="1" lang="ja-JP" altLang="en-US" sz="1000" b="1">
                          <a:latin typeface="+mn-ea"/>
                          <a:ea typeface="+mn-ea"/>
                        </a:rPr>
                        <a:t>～</a:t>
                      </a:r>
                    </a:p>
                  </a:txBody>
                  <a:tcPr marL="36000" marR="36000" anchor="ctr">
                    <a:lnL w="12700" cap="flat" cmpd="sng" algn="ctr">
                      <a:solidFill>
                        <a:srgbClr val="000000"/>
                      </a:solidFill>
                      <a:prstDash val="solid"/>
                      <a:round/>
                      <a:headEnd type="none" w="med" len="med"/>
                      <a:tailEnd type="none" w="med" len="med"/>
                    </a:lnL>
                    <a:lnR w="381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r>
                        <a:rPr kumimoji="1" lang="en-US" altLang="ja-JP" sz="1000" b="1">
                          <a:latin typeface="+mn-ea"/>
                          <a:ea typeface="+mn-ea"/>
                        </a:rPr>
                        <a:t>10</a:t>
                      </a:r>
                      <a:r>
                        <a:rPr kumimoji="1" lang="ja-JP" altLang="en-US" sz="1000" b="1">
                          <a:latin typeface="+mn-ea"/>
                          <a:ea typeface="+mn-ea"/>
                        </a:rPr>
                        <a:t>人～</a:t>
                      </a:r>
                      <a:endParaRPr kumimoji="1" lang="en-US" altLang="ja-JP" sz="1000" b="1">
                        <a:latin typeface="+mn-ea"/>
                        <a:ea typeface="+mn-ea"/>
                      </a:endParaRPr>
                    </a:p>
                    <a:p>
                      <a:pPr algn="ctr"/>
                      <a:r>
                        <a:rPr kumimoji="1" lang="en-US" altLang="ja-JP" sz="1000" b="1">
                          <a:latin typeface="+mn-ea"/>
                          <a:ea typeface="+mn-ea"/>
                        </a:rPr>
                        <a:t>19</a:t>
                      </a:r>
                      <a:r>
                        <a:rPr kumimoji="1" lang="ja-JP" altLang="en-US" sz="1000" b="1">
                          <a:latin typeface="+mn-ea"/>
                          <a:ea typeface="+mn-ea"/>
                        </a:rPr>
                        <a:t>人</a:t>
                      </a:r>
                    </a:p>
                  </a:txBody>
                  <a:tcPr marL="36000" marR="36000" anchor="ctr">
                    <a:lnL w="381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r>
                        <a:rPr kumimoji="1" lang="en-US" altLang="ja-JP" sz="1000" b="1">
                          <a:latin typeface="+mn-ea"/>
                          <a:ea typeface="+mn-ea"/>
                        </a:rPr>
                        <a:t>20</a:t>
                      </a:r>
                      <a:r>
                        <a:rPr kumimoji="1" lang="ja-JP" altLang="en-US" sz="1000" b="1">
                          <a:latin typeface="+mn-ea"/>
                          <a:ea typeface="+mn-ea"/>
                        </a:rPr>
                        <a:t>人～</a:t>
                      </a:r>
                      <a:endParaRPr kumimoji="1" lang="en-US" altLang="ja-JP" sz="1000" b="1">
                        <a:latin typeface="+mn-ea"/>
                        <a:ea typeface="+mn-ea"/>
                      </a:endParaRPr>
                    </a:p>
                    <a:p>
                      <a:pPr algn="ctr"/>
                      <a:r>
                        <a:rPr kumimoji="1" lang="en-US" altLang="ja-JP" sz="1000" b="1">
                          <a:latin typeface="+mn-ea"/>
                          <a:ea typeface="+mn-ea"/>
                        </a:rPr>
                        <a:t>49</a:t>
                      </a:r>
                      <a:r>
                        <a:rPr kumimoji="1" lang="ja-JP" altLang="en-US" sz="1000" b="1">
                          <a:latin typeface="+mn-ea"/>
                          <a:ea typeface="+mn-ea"/>
                        </a:rPr>
                        <a:t>人</a:t>
                      </a:r>
                    </a:p>
                  </a:txBody>
                  <a:tcPr marL="36000" marR="3600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r>
                        <a:rPr kumimoji="1" lang="en-US" altLang="ja-JP" sz="1000" b="1">
                          <a:latin typeface="+mn-ea"/>
                          <a:ea typeface="+mn-ea"/>
                        </a:rPr>
                        <a:t>50</a:t>
                      </a:r>
                      <a:r>
                        <a:rPr kumimoji="1" lang="ja-JP" altLang="en-US" sz="1000" b="1">
                          <a:latin typeface="+mn-ea"/>
                          <a:ea typeface="+mn-ea"/>
                        </a:rPr>
                        <a:t>人</a:t>
                      </a:r>
                      <a:endParaRPr kumimoji="1" lang="en-US" altLang="ja-JP" sz="1000" b="1">
                        <a:latin typeface="+mn-ea"/>
                        <a:ea typeface="+mn-ea"/>
                      </a:endParaRPr>
                    </a:p>
                    <a:p>
                      <a:pPr algn="ctr"/>
                      <a:r>
                        <a:rPr kumimoji="1" lang="ja-JP" altLang="en-US" sz="1000" b="1">
                          <a:latin typeface="+mn-ea"/>
                          <a:ea typeface="+mn-ea"/>
                        </a:rPr>
                        <a:t>～</a:t>
                      </a:r>
                    </a:p>
                  </a:txBody>
                  <a:tcPr marL="36000" marR="36000" anchor="ctr">
                    <a:lnL w="12700" cap="flat" cmpd="sng" algn="ctr">
                      <a:solidFill>
                        <a:srgbClr val="000000"/>
                      </a:solidFill>
                      <a:prstDash val="solid"/>
                      <a:round/>
                      <a:headEnd type="none" w="med" len="med"/>
                      <a:tailEnd type="none" w="med" len="med"/>
                    </a:lnL>
                    <a:lnR w="381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0007"/>
                  </a:ext>
                </a:extLst>
              </a:tr>
              <a:tr h="153266">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r"/>
                      <a:endParaRPr kumimoji="1" lang="ja-JP" altLang="en-US" sz="1000" b="1">
                        <a:latin typeface="+mn-ea"/>
                        <a:ea typeface="+mn-ea"/>
                      </a:endParaRPr>
                    </a:p>
                  </a:txBody>
                  <a:tcPr marL="36000" marR="36000">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1EDFF"/>
                    </a:solidFill>
                  </a:tcPr>
                </a:tc>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r>
                        <a:rPr kumimoji="1" lang="ja-JP" altLang="en-US" sz="1050" b="1">
                          <a:solidFill>
                            <a:schemeClr val="tx1"/>
                          </a:solidFill>
                          <a:latin typeface="+mn-ea"/>
                          <a:ea typeface="+mn-ea"/>
                        </a:rPr>
                        <a:t>①月２回以上訪問（難病等）</a:t>
                      </a:r>
                    </a:p>
                  </a:txBody>
                  <a:tcPr marL="36000" marR="36000">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mpd="sng">
                      <a:solidFill>
                        <a:srgbClr val="000000"/>
                      </a:solidFill>
                    </a:lnT>
                    <a:lnB w="12700" cmpd="sng">
                      <a:solidFill>
                        <a:srgbClr val="000000"/>
                      </a:solidFill>
                    </a:lnB>
                    <a:lnTlToBr w="12700" cmpd="sng">
                      <a:noFill/>
                      <a:prstDash val="solid"/>
                    </a:lnTlToBr>
                    <a:lnBlToTr w="12700" cmpd="sng">
                      <a:noFill/>
                      <a:prstDash val="solid"/>
                    </a:lnBlToTr>
                    <a:solidFill>
                      <a:srgbClr val="E1EDFF"/>
                    </a:solid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1,719</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38100" cap="flat" cmpd="sng" algn="ctr">
                      <a:solidFill>
                        <a:schemeClr val="tx1"/>
                      </a:solidFill>
                      <a:prstDash val="solid"/>
                      <a:round/>
                      <a:headEnd type="none" w="med" len="med"/>
                      <a:tailEnd type="none" w="med" len="med"/>
                    </a:lnL>
                    <a:lnR w="12700" cmpd="sng">
                      <a:solidFill>
                        <a:srgbClr val="000000"/>
                      </a:solid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1,440</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1,266</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38100" cap="flat" cmpd="sng" algn="ctr">
                      <a:solidFill>
                        <a:srgbClr val="000000"/>
                      </a:solidFill>
                      <a:prstDash val="solid"/>
                      <a:round/>
                      <a:headEnd type="none" w="med" len="med"/>
                      <a:tailEnd type="none" w="med" len="med"/>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1,575</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38100" cap="flat" cmpd="sng" algn="ctr">
                      <a:solidFill>
                        <a:srgbClr val="000000"/>
                      </a:solidFill>
                      <a:prstDash val="solid"/>
                      <a:round/>
                      <a:headEnd type="none" w="med" len="med"/>
                      <a:tailEnd type="none" w="med" len="med"/>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1,323</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1,161</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38100" cap="flat" cmpd="sng" algn="ctr">
                      <a:solidFill>
                        <a:srgbClr val="000000"/>
                      </a:solidFill>
                      <a:prstDash val="solid"/>
                      <a:round/>
                      <a:headEnd type="none" w="med" len="med"/>
                      <a:tailEnd type="none" w="med" len="med"/>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1,431</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38100" cap="flat" cmpd="sng" algn="ctr">
                      <a:solidFill>
                        <a:srgbClr val="000000"/>
                      </a:solidFill>
                      <a:prstDash val="solid"/>
                      <a:round/>
                      <a:headEnd type="none" w="med" len="med"/>
                      <a:tailEnd type="none" w="med" len="med"/>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1,206</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1,059</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38100" cap="flat" cmpd="sng" algn="ctr">
                      <a:solidFill>
                        <a:srgbClr val="000000"/>
                      </a:solidFill>
                      <a:prstDash val="solid"/>
                      <a:round/>
                      <a:headEnd type="none" w="med" len="med"/>
                      <a:tailEnd type="none" w="med" len="med"/>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1,071</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381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900</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789</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rgbClr val="000000"/>
                      </a:solidFill>
                      <a:prstDash val="solid"/>
                      <a:round/>
                      <a:headEnd type="none" w="med" len="med"/>
                      <a:tailEnd type="none" w="med" len="med"/>
                    </a:lnL>
                    <a:lnR w="38100" cap="flat" cmpd="sng" algn="ctr">
                      <a:solidFill>
                        <a:srgbClr val="000000"/>
                      </a:solidFill>
                      <a:prstDash val="solid"/>
                      <a:round/>
                      <a:headEnd type="none" w="med" len="med"/>
                      <a:tailEnd type="none" w="med" len="med"/>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167199">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r"/>
                      <a:endParaRPr kumimoji="1" lang="ja-JP" altLang="en-US" sz="1200" b="1">
                        <a:latin typeface="+mn-ea"/>
                        <a:ea typeface="+mn-ea"/>
                      </a:endParaRPr>
                    </a:p>
                  </a:txBody>
                  <a:tcPr marL="84406" marR="84406">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1EDFF"/>
                    </a:solidFill>
                  </a:tcPr>
                </a:tc>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r>
                        <a:rPr kumimoji="1" lang="ja-JP" altLang="en-US" sz="1050" b="1">
                          <a:solidFill>
                            <a:schemeClr val="tx1"/>
                          </a:solidFill>
                          <a:latin typeface="+mn-ea"/>
                          <a:ea typeface="+mn-ea"/>
                        </a:rPr>
                        <a:t>②月２回以上訪問</a:t>
                      </a:r>
                    </a:p>
                  </a:txBody>
                  <a:tcPr marL="36000" marR="36000">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mpd="sng">
                      <a:solidFill>
                        <a:srgbClr val="000000"/>
                      </a:solidFill>
                    </a:lnT>
                    <a:lnB w="12700" cmpd="sng">
                      <a:noFill/>
                    </a:lnB>
                    <a:lnTlToBr w="12700" cmpd="sng">
                      <a:noFill/>
                      <a:prstDash val="solid"/>
                    </a:lnTlToBr>
                    <a:lnBlToTr w="12700" cmpd="sng">
                      <a:noFill/>
                      <a:prstDash val="solid"/>
                    </a:lnBlToTr>
                    <a:solidFill>
                      <a:srgbClr val="E1EDFF"/>
                    </a:solid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711</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38100" cap="flat" cmpd="sng" algn="ctr">
                      <a:solidFill>
                        <a:schemeClr val="tx1"/>
                      </a:solidFill>
                      <a:prstDash val="solid"/>
                      <a:round/>
                      <a:headEnd type="none" w="med" len="med"/>
                      <a:tailEnd type="none" w="med" len="med"/>
                    </a:lnL>
                    <a:lnR w="12700" cmpd="sng">
                      <a:solidFill>
                        <a:srgbClr val="000000"/>
                      </a:solidFill>
                    </a:lnR>
                    <a:lnT w="12700" cap="flat" cmpd="sng" algn="ctr">
                      <a:solidFill>
                        <a:srgbClr val="000000"/>
                      </a:solidFill>
                      <a:prstDash val="solid"/>
                      <a:round/>
                      <a:headEnd type="none" w="med" len="med"/>
                      <a:tailEnd type="none" w="med" len="med"/>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639</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12700" cmpd="sng">
                      <a:solidFill>
                        <a:srgbClr val="000000"/>
                      </a:solidFill>
                    </a:lnR>
                    <a:lnT w="12700" cmpd="sng">
                      <a:solidFill>
                        <a:srgbClr val="000000"/>
                      </a:solidFill>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543</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38100" cap="flat" cmpd="sng" algn="ctr">
                      <a:solidFill>
                        <a:srgbClr val="000000"/>
                      </a:solidFill>
                      <a:prstDash val="solid"/>
                      <a:round/>
                      <a:headEnd type="none" w="med" len="med"/>
                      <a:tailEnd type="none" w="med" len="med"/>
                    </a:lnR>
                    <a:lnT w="12700" cmpd="sng">
                      <a:solidFill>
                        <a:srgbClr val="000000"/>
                      </a:solidFill>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651</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38100" cap="flat" cmpd="sng" algn="ctr">
                      <a:solidFill>
                        <a:srgbClr val="000000"/>
                      </a:solidFill>
                      <a:prstDash val="solid"/>
                      <a:round/>
                      <a:headEnd type="none" w="med" len="med"/>
                      <a:tailEnd type="none" w="med" len="med"/>
                    </a:lnL>
                    <a:lnR w="12700" cmpd="sng">
                      <a:solidFill>
                        <a:srgbClr val="000000"/>
                      </a:solidFill>
                    </a:lnR>
                    <a:lnT w="12700" cmpd="sng">
                      <a:solidFill>
                        <a:srgbClr val="000000"/>
                      </a:solidFill>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582</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12700" cmpd="sng">
                      <a:solidFill>
                        <a:srgbClr val="000000"/>
                      </a:solidFill>
                    </a:lnR>
                    <a:lnT w="12700" cmpd="sng">
                      <a:solidFill>
                        <a:srgbClr val="000000"/>
                      </a:solidFill>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495</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38100" cap="flat" cmpd="sng" algn="ctr">
                      <a:solidFill>
                        <a:srgbClr val="000000"/>
                      </a:solidFill>
                      <a:prstDash val="solid"/>
                      <a:round/>
                      <a:headEnd type="none" w="med" len="med"/>
                      <a:tailEnd type="none" w="med" len="med"/>
                    </a:lnR>
                    <a:lnT w="12700" cmpd="sng">
                      <a:solidFill>
                        <a:srgbClr val="000000"/>
                      </a:solidFill>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591</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38100" cap="flat" cmpd="sng" algn="ctr">
                      <a:solidFill>
                        <a:srgbClr val="000000"/>
                      </a:solidFill>
                      <a:prstDash val="solid"/>
                      <a:round/>
                      <a:headEnd type="none" w="med" len="med"/>
                      <a:tailEnd type="none" w="med" len="med"/>
                    </a:lnL>
                    <a:lnR w="12700" cmpd="sng">
                      <a:solidFill>
                        <a:srgbClr val="000000"/>
                      </a:solidFill>
                    </a:lnR>
                    <a:lnT w="12700" cmpd="sng">
                      <a:solidFill>
                        <a:srgbClr val="000000"/>
                      </a:solidFill>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525</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12700" cmpd="sng">
                      <a:solidFill>
                        <a:srgbClr val="000000"/>
                      </a:solidFill>
                    </a:lnR>
                    <a:lnT w="12700" cmpd="sng">
                      <a:solidFill>
                        <a:srgbClr val="000000"/>
                      </a:solidFill>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447</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38100" cap="flat" cmpd="sng" algn="ctr">
                      <a:solidFill>
                        <a:srgbClr val="000000"/>
                      </a:solidFill>
                      <a:prstDash val="solid"/>
                      <a:round/>
                      <a:headEnd type="none" w="med" len="med"/>
                      <a:tailEnd type="none" w="med" len="med"/>
                    </a:lnR>
                    <a:lnT w="12700" cmpd="sng">
                      <a:solidFill>
                        <a:srgbClr val="000000"/>
                      </a:solidFill>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441</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381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mpd="sng">
                      <a:solidFill>
                        <a:srgbClr val="000000"/>
                      </a:solidFill>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393</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mpd="sng">
                      <a:solidFill>
                        <a:srgbClr val="000000"/>
                      </a:solidFill>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333</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rgbClr val="000000"/>
                      </a:solidFill>
                      <a:prstDash val="solid"/>
                      <a:round/>
                      <a:headEnd type="none" w="med" len="med"/>
                      <a:tailEnd type="none" w="med" len="med"/>
                    </a:lnL>
                    <a:lnR w="38100" cap="flat" cmpd="sng" algn="ctr">
                      <a:solidFill>
                        <a:srgbClr val="000000"/>
                      </a:solidFill>
                      <a:prstDash val="solid"/>
                      <a:round/>
                      <a:headEnd type="none" w="med" len="med"/>
                      <a:tailEnd type="none" w="med" len="med"/>
                    </a:lnR>
                    <a:lnT w="12700" cmpd="sng">
                      <a:solidFill>
                        <a:srgbClr val="000000"/>
                      </a:solidFill>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236866">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endParaRPr kumimoji="1" lang="ja-JP" altLang="en-US"/>
                    </a:p>
                  </a:txBody>
                  <a:tcP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ja-JP" altLang="en-US" sz="1100" b="1">
                        <a:latin typeface="+mn-ea"/>
                        <a:ea typeface="+mn-ea"/>
                      </a:endParaRPr>
                    </a:p>
                  </a:txBody>
                  <a:tcPr marL="36000" marR="36000">
                    <a:lnL w="12700" cap="flat" cmpd="sng" algn="ctr">
                      <a:solidFill>
                        <a:srgbClr val="000000"/>
                      </a:solidFill>
                      <a:prstDash val="solid"/>
                      <a:round/>
                      <a:headEnd type="none" w="med" len="med"/>
                      <a:tailEnd type="none" w="med" len="med"/>
                    </a:lnL>
                    <a:lnR w="12700" cap="flat" cmpd="sng" algn="ctr">
                      <a:solidFill>
                        <a:srgbClr val="000000"/>
                      </a:solidFill>
                      <a:prstDash val="sysDot"/>
                      <a:round/>
                      <a:headEnd type="none" w="med" len="med"/>
                      <a:tailEnd type="none" w="med" len="med"/>
                    </a:lnR>
                    <a:lnT w="12700" cmpd="sng">
                      <a:noFill/>
                    </a:lnT>
                    <a:lnB w="12700" cmpd="sng">
                      <a:solidFill>
                        <a:srgbClr val="000000"/>
                      </a:solidFill>
                    </a:lnB>
                    <a:lnTlToBr w="12700" cmpd="sng">
                      <a:noFill/>
                      <a:prstDash val="solid"/>
                    </a:lnTlToBr>
                    <a:lnBlToTr w="12700" cmpd="sng">
                      <a:noFill/>
                      <a:prstDash val="solid"/>
                    </a:lnBlToTr>
                    <a:solidFill>
                      <a:srgbClr val="E1EDFF"/>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900" b="1" u="none">
                          <a:solidFill>
                            <a:schemeClr val="tx1"/>
                          </a:solidFill>
                          <a:latin typeface="+mn-ea"/>
                          <a:ea typeface="+mn-ea"/>
                        </a:rPr>
                        <a:t>③（うち１回は</a:t>
                      </a:r>
                      <a:r>
                        <a:rPr kumimoji="1" lang="ja-JP" altLang="en-US" sz="900" b="1"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情報通信機器を用いた診療</a:t>
                      </a:r>
                      <a:r>
                        <a:rPr kumimoji="1" lang="ja-JP" altLang="en-US" sz="900" b="1" u="none">
                          <a:solidFill>
                            <a:schemeClr val="tx1"/>
                          </a:solidFill>
                          <a:latin typeface="+mn-ea"/>
                          <a:ea typeface="+mn-ea"/>
                        </a:rPr>
                        <a:t>）</a:t>
                      </a:r>
                      <a:endParaRPr kumimoji="1" lang="ja-JP" altLang="en-US" sz="1000" b="1">
                        <a:latin typeface="+mn-ea"/>
                        <a:ea typeface="+mn-ea"/>
                      </a:endParaRPr>
                    </a:p>
                  </a:txBody>
                  <a:tcPr marL="36000" marR="36000">
                    <a:lnL w="12700" cap="flat" cmpd="sng" algn="ctr">
                      <a:solidFill>
                        <a:srgbClr val="000000"/>
                      </a:solidFill>
                      <a:prstDash val="sysDot"/>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ysDot"/>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519</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38100" cap="flat" cmpd="sng" algn="ctr">
                      <a:solidFill>
                        <a:schemeClr val="tx1"/>
                      </a:solidFill>
                      <a:prstDash val="solid"/>
                      <a:round/>
                      <a:headEnd type="none" w="med" len="med"/>
                      <a:tailEnd type="none" w="med" len="med"/>
                    </a:lnL>
                    <a:lnR w="12700" cmpd="sng">
                      <a:solidFill>
                        <a:srgbClr val="000000"/>
                      </a:solidFill>
                    </a:lnR>
                    <a:lnT w="12700" cap="flat" cmpd="sng" algn="ctr">
                      <a:solidFill>
                        <a:srgbClr val="000000"/>
                      </a:solidFill>
                      <a:prstDash val="sysDot"/>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468</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12700" cmpd="sng">
                      <a:solidFill>
                        <a:srgbClr val="000000"/>
                      </a:solidFill>
                    </a:lnR>
                    <a:lnT w="12700" cap="flat" cmpd="sng" algn="ctr">
                      <a:solidFill>
                        <a:srgbClr val="000000"/>
                      </a:solidFill>
                      <a:prstDash val="sysDot"/>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F2F2F2"/>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396</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38100" cap="flat" cmpd="sng" algn="ctr">
                      <a:solidFill>
                        <a:srgbClr val="000000"/>
                      </a:solidFill>
                      <a:prstDash val="solid"/>
                      <a:round/>
                      <a:headEnd type="none" w="med" len="med"/>
                      <a:tailEnd type="none" w="med" len="med"/>
                    </a:lnR>
                    <a:lnT w="12700" cap="flat" cmpd="sng" algn="ctr">
                      <a:solidFill>
                        <a:srgbClr val="000000"/>
                      </a:solidFill>
                      <a:prstDash val="sysDot"/>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F2F2F2"/>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483</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38100" cap="flat" cmpd="sng" algn="ctr">
                      <a:solidFill>
                        <a:srgbClr val="000000"/>
                      </a:solidFill>
                      <a:prstDash val="solid"/>
                      <a:round/>
                      <a:headEnd type="none" w="med" len="med"/>
                      <a:tailEnd type="none" w="med" len="med"/>
                    </a:lnL>
                    <a:lnR w="12700" cmpd="sng">
                      <a:solidFill>
                        <a:srgbClr val="000000"/>
                      </a:solidFill>
                    </a:lnR>
                    <a:lnT w="12700" cap="flat" cmpd="sng" algn="ctr">
                      <a:solidFill>
                        <a:srgbClr val="000000"/>
                      </a:solidFill>
                      <a:prstDash val="sysDot"/>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F2F2F2"/>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432</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12700" cmpd="sng">
                      <a:solidFill>
                        <a:srgbClr val="000000"/>
                      </a:solidFill>
                    </a:lnR>
                    <a:lnT w="12700" cap="flat" cmpd="sng" algn="ctr">
                      <a:solidFill>
                        <a:srgbClr val="000000"/>
                      </a:solidFill>
                      <a:prstDash val="sysDot"/>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F2F2F2"/>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367</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38100" cap="flat" cmpd="sng" algn="ctr">
                      <a:solidFill>
                        <a:srgbClr val="000000"/>
                      </a:solidFill>
                      <a:prstDash val="solid"/>
                      <a:round/>
                      <a:headEnd type="none" w="med" len="med"/>
                      <a:tailEnd type="none" w="med" len="med"/>
                    </a:lnR>
                    <a:lnT w="12700" cap="flat" cmpd="sng" algn="ctr">
                      <a:solidFill>
                        <a:srgbClr val="000000"/>
                      </a:solidFill>
                      <a:prstDash val="sysDot"/>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F2F2F2"/>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459</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38100" cap="flat" cmpd="sng" algn="ctr">
                      <a:solidFill>
                        <a:srgbClr val="000000"/>
                      </a:solidFill>
                      <a:prstDash val="solid"/>
                      <a:round/>
                      <a:headEnd type="none" w="med" len="med"/>
                      <a:tailEnd type="none" w="med" len="med"/>
                    </a:lnL>
                    <a:lnR w="12700" cmpd="sng">
                      <a:solidFill>
                        <a:srgbClr val="000000"/>
                      </a:solidFill>
                    </a:lnR>
                    <a:lnT w="12700" cap="flat" cmpd="sng" algn="ctr">
                      <a:solidFill>
                        <a:srgbClr val="000000"/>
                      </a:solidFill>
                      <a:prstDash val="sysDot"/>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F2F2F2"/>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407</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12700" cmpd="sng">
                      <a:solidFill>
                        <a:srgbClr val="000000"/>
                      </a:solidFill>
                    </a:lnR>
                    <a:lnT w="12700" cap="flat" cmpd="sng" algn="ctr">
                      <a:solidFill>
                        <a:srgbClr val="000000"/>
                      </a:solidFill>
                      <a:prstDash val="sysDot"/>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F2F2F2"/>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347</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38100" cap="flat" cmpd="sng" algn="ctr">
                      <a:solidFill>
                        <a:srgbClr val="000000"/>
                      </a:solidFill>
                      <a:prstDash val="solid"/>
                      <a:round/>
                      <a:headEnd type="none" w="med" len="med"/>
                      <a:tailEnd type="none" w="med" len="med"/>
                    </a:lnR>
                    <a:lnT w="12700" cap="flat" cmpd="sng" algn="ctr">
                      <a:solidFill>
                        <a:srgbClr val="000000"/>
                      </a:solidFill>
                      <a:prstDash val="sysDot"/>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F2F2F2"/>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387</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381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ysDot"/>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F2F2F2"/>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344</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ysDot"/>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F2F2F2"/>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292</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rgbClr val="000000"/>
                      </a:solidFill>
                      <a:prstDash val="solid"/>
                      <a:round/>
                      <a:headEnd type="none" w="med" len="med"/>
                      <a:tailEnd type="none" w="med" len="med"/>
                    </a:lnL>
                    <a:lnR w="38100" cap="flat" cmpd="sng" algn="ctr">
                      <a:solidFill>
                        <a:srgbClr val="000000"/>
                      </a:solidFill>
                      <a:prstDash val="solid"/>
                      <a:round/>
                      <a:headEnd type="none" w="med" len="med"/>
                      <a:tailEnd type="none" w="med" len="med"/>
                    </a:lnR>
                    <a:lnT w="12700" cap="flat" cmpd="sng" algn="ctr">
                      <a:solidFill>
                        <a:srgbClr val="000000"/>
                      </a:solidFill>
                      <a:prstDash val="sysDot"/>
                      <a:round/>
                      <a:headEnd type="none" w="med" len="med"/>
                      <a:tailEnd type="none" w="med" len="med"/>
                    </a:lnT>
                    <a:lnB w="12700" cmpd="sng">
                      <a:solidFill>
                        <a:srgbClr val="000000"/>
                      </a:solidFill>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604319030"/>
                  </a:ext>
                </a:extLst>
              </a:tr>
              <a:tr h="236866">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endParaRPr kumimoji="1" lang="ja-JP" altLang="en-US"/>
                    </a:p>
                  </a:txBody>
                  <a:tcP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1EDFF"/>
                    </a:solidFill>
                  </a:tcPr>
                </a:tc>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r>
                        <a:rPr kumimoji="1" lang="ja-JP" altLang="en-US" sz="1050" b="1">
                          <a:solidFill>
                            <a:schemeClr val="tx1"/>
                          </a:solidFill>
                          <a:latin typeface="+mn-ea"/>
                          <a:ea typeface="+mn-ea"/>
                        </a:rPr>
                        <a:t>④月１回訪問</a:t>
                      </a:r>
                    </a:p>
                  </a:txBody>
                  <a:tcPr marL="36000" marR="36000">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mpd="sng">
                      <a:solidFill>
                        <a:srgbClr val="000000"/>
                      </a:solidFill>
                    </a:lnT>
                    <a:lnB w="12700" cap="flat" cmpd="sng" algn="ctr">
                      <a:noFill/>
                      <a:prstDash val="sysDot"/>
                      <a:round/>
                      <a:headEnd type="none" w="med" len="med"/>
                      <a:tailEnd type="none" w="med" len="med"/>
                    </a:lnB>
                    <a:lnTlToBr w="12700" cmpd="sng">
                      <a:noFill/>
                      <a:prstDash val="solid"/>
                    </a:lnTlToBr>
                    <a:lnBlToTr w="12700" cmpd="sng">
                      <a:noFill/>
                      <a:prstDash val="solid"/>
                    </a:lnBlToTr>
                    <a:solidFill>
                      <a:srgbClr val="E1EDFF"/>
                    </a:solid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459</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38100" cap="flat" cmpd="sng" algn="ctr">
                      <a:solidFill>
                        <a:schemeClr val="tx1"/>
                      </a:solidFill>
                      <a:prstDash val="solid"/>
                      <a:round/>
                      <a:headEnd type="none" w="med" len="med"/>
                      <a:tailEnd type="none" w="med" len="med"/>
                    </a:lnL>
                    <a:lnR w="12700" cmpd="sng">
                      <a:solidFill>
                        <a:srgbClr val="000000"/>
                      </a:solidFill>
                    </a:lnR>
                    <a:lnT w="12700" cap="flat" cmpd="sng" algn="ctr">
                      <a:solidFill>
                        <a:srgbClr val="000000"/>
                      </a:solidFill>
                      <a:prstDash val="solid"/>
                      <a:round/>
                      <a:headEnd type="none" w="med" len="med"/>
                      <a:tailEnd type="none" w="med" len="med"/>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402</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12700" cmpd="sng">
                      <a:solidFill>
                        <a:srgbClr val="000000"/>
                      </a:solidFill>
                    </a:lnR>
                    <a:lnT w="12700" cmpd="sng">
                      <a:solidFill>
                        <a:srgbClr val="000000"/>
                      </a:solidFill>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345</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38100" cap="flat" cmpd="sng" algn="ctr">
                      <a:solidFill>
                        <a:srgbClr val="000000"/>
                      </a:solidFill>
                      <a:prstDash val="solid"/>
                      <a:round/>
                      <a:headEnd type="none" w="med" len="med"/>
                      <a:tailEnd type="none" w="med" len="med"/>
                    </a:lnR>
                    <a:lnT w="12700" cmpd="sng">
                      <a:solidFill>
                        <a:srgbClr val="000000"/>
                      </a:solidFill>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423</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38100" cap="flat" cmpd="sng" algn="ctr">
                      <a:solidFill>
                        <a:srgbClr val="000000"/>
                      </a:solidFill>
                      <a:prstDash val="solid"/>
                      <a:round/>
                      <a:headEnd type="none" w="med" len="med"/>
                      <a:tailEnd type="none" w="med" len="med"/>
                    </a:lnL>
                    <a:lnR w="12700" cmpd="sng">
                      <a:solidFill>
                        <a:srgbClr val="000000"/>
                      </a:solidFill>
                    </a:lnR>
                    <a:lnT w="12700" cmpd="sng">
                      <a:solidFill>
                        <a:srgbClr val="000000"/>
                      </a:solidFill>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369</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12700" cmpd="sng">
                      <a:solidFill>
                        <a:srgbClr val="000000"/>
                      </a:solidFill>
                    </a:lnR>
                    <a:lnT w="12700" cmpd="sng">
                      <a:solidFill>
                        <a:srgbClr val="000000"/>
                      </a:solidFill>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315</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38100" cap="flat" cmpd="sng" algn="ctr">
                      <a:solidFill>
                        <a:srgbClr val="000000"/>
                      </a:solidFill>
                      <a:prstDash val="solid"/>
                      <a:round/>
                      <a:headEnd type="none" w="med" len="med"/>
                      <a:tailEnd type="none" w="med" len="med"/>
                    </a:lnR>
                    <a:lnT w="12700" cmpd="sng">
                      <a:solidFill>
                        <a:srgbClr val="000000"/>
                      </a:solidFill>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399</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38100" cap="flat" cmpd="sng" algn="ctr">
                      <a:solidFill>
                        <a:srgbClr val="000000"/>
                      </a:solidFill>
                      <a:prstDash val="solid"/>
                      <a:round/>
                      <a:headEnd type="none" w="med" len="med"/>
                      <a:tailEnd type="none" w="med" len="med"/>
                    </a:lnL>
                    <a:lnR w="12700" cmpd="sng">
                      <a:solidFill>
                        <a:srgbClr val="000000"/>
                      </a:solidFill>
                    </a:lnR>
                    <a:lnT w="12700" cmpd="sng">
                      <a:solidFill>
                        <a:srgbClr val="000000"/>
                      </a:solidFill>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342</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12700" cmpd="sng">
                      <a:solidFill>
                        <a:srgbClr val="000000"/>
                      </a:solidFill>
                    </a:lnR>
                    <a:lnT w="12700" cmpd="sng">
                      <a:solidFill>
                        <a:srgbClr val="000000"/>
                      </a:solidFill>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294</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38100" cap="flat" cmpd="sng" algn="ctr">
                      <a:solidFill>
                        <a:srgbClr val="000000"/>
                      </a:solidFill>
                      <a:prstDash val="solid"/>
                      <a:round/>
                      <a:headEnd type="none" w="med" len="med"/>
                      <a:tailEnd type="none" w="med" len="med"/>
                    </a:lnR>
                    <a:lnT w="12700" cmpd="sng">
                      <a:solidFill>
                        <a:srgbClr val="000000"/>
                      </a:solidFill>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327</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381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mpd="sng">
                      <a:solidFill>
                        <a:srgbClr val="000000"/>
                      </a:solidFill>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276</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mpd="sng">
                      <a:solidFill>
                        <a:srgbClr val="000000"/>
                      </a:solidFill>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237</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rgbClr val="000000"/>
                      </a:solidFill>
                      <a:prstDash val="solid"/>
                      <a:round/>
                      <a:headEnd type="none" w="med" len="med"/>
                      <a:tailEnd type="none" w="med" len="med"/>
                    </a:lnL>
                    <a:lnR w="38100" cap="flat" cmpd="sng" algn="ctr">
                      <a:solidFill>
                        <a:srgbClr val="000000"/>
                      </a:solidFill>
                      <a:prstDash val="solid"/>
                      <a:round/>
                      <a:headEnd type="none" w="med" len="med"/>
                      <a:tailEnd type="none" w="med" len="med"/>
                    </a:lnR>
                    <a:lnT w="12700" cmpd="sng">
                      <a:solidFill>
                        <a:srgbClr val="000000"/>
                      </a:solidFill>
                    </a:lnT>
                    <a:lnB w="12700" cap="flat" cmpd="sng" algn="ctr">
                      <a:solidFill>
                        <a:srgbClr val="000000"/>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2953585"/>
                  </a:ext>
                </a:extLst>
              </a:tr>
              <a:tr h="222932">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r"/>
                      <a:endParaRPr kumimoji="1" lang="ja-JP" altLang="en-US" sz="1200" b="1">
                        <a:latin typeface="+mn-ea"/>
                        <a:ea typeface="+mn-ea"/>
                      </a:endParaRPr>
                    </a:p>
                  </a:txBody>
                  <a:tcPr marL="84406" marR="84406">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mpd="sng">
                      <a:noFill/>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ja-JP" altLang="en-US" sz="1100" b="1">
                        <a:latin typeface="+mn-ea"/>
                        <a:ea typeface="+mn-ea"/>
                      </a:endParaRPr>
                    </a:p>
                  </a:txBody>
                  <a:tcPr marL="36000" marR="36000">
                    <a:lnL w="12700" cap="flat" cmpd="sng" algn="ctr">
                      <a:solidFill>
                        <a:srgbClr val="000000"/>
                      </a:solidFill>
                      <a:prstDash val="solid"/>
                      <a:round/>
                      <a:headEnd type="none" w="med" len="med"/>
                      <a:tailEnd type="none" w="med" len="med"/>
                    </a:lnL>
                    <a:lnR w="12700" cap="flat" cmpd="sng" algn="ctr">
                      <a:solidFill>
                        <a:srgbClr val="000000"/>
                      </a:solidFill>
                      <a:prstDash val="sysDot"/>
                      <a:round/>
                      <a:headEnd type="none" w="med" len="med"/>
                      <a:tailEnd type="none" w="med" len="med"/>
                    </a:lnR>
                    <a:lnT w="12700" cap="flat" cmpd="sng" algn="ctr">
                      <a:noFill/>
                      <a:prstDash val="sysDot"/>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900" b="1" u="none">
                          <a:solidFill>
                            <a:schemeClr val="tx1"/>
                          </a:solidFill>
                          <a:latin typeface="+mn-ea"/>
                          <a:ea typeface="+mn-ea"/>
                        </a:rPr>
                        <a:t>⑤（うち２月目は</a:t>
                      </a:r>
                      <a:r>
                        <a:rPr kumimoji="1" lang="ja-JP" altLang="en-US" sz="900" b="1" i="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cs typeface="+mn-cs"/>
                        </a:rPr>
                        <a:t>情報通信機器を用いた診療</a:t>
                      </a:r>
                      <a:r>
                        <a:rPr kumimoji="1" lang="ja-JP" altLang="en-US" sz="900" b="1" u="none">
                          <a:solidFill>
                            <a:schemeClr val="tx1"/>
                          </a:solidFill>
                          <a:latin typeface="+mn-ea"/>
                          <a:ea typeface="+mn-ea"/>
                        </a:rPr>
                        <a:t>）</a:t>
                      </a:r>
                      <a:endParaRPr kumimoji="1" lang="ja-JP" altLang="en-US" sz="1600"/>
                    </a:p>
                  </a:txBody>
                  <a:tcPr marL="36000" marR="36000">
                    <a:lnL w="12700" cap="flat" cmpd="sng" algn="ctr">
                      <a:solidFill>
                        <a:srgbClr val="000000"/>
                      </a:solidFill>
                      <a:prstDash val="sysDot"/>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ysDot"/>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255</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38100" cap="flat" cmpd="sng" algn="ctr">
                      <a:solidFill>
                        <a:schemeClr val="tx1"/>
                      </a:solidFill>
                      <a:prstDash val="solid"/>
                      <a:round/>
                      <a:headEnd type="none" w="med" len="med"/>
                      <a:tailEnd type="none" w="med" len="med"/>
                    </a:lnL>
                    <a:lnR w="12700" cmpd="sng">
                      <a:solidFill>
                        <a:srgbClr val="000000"/>
                      </a:solidFill>
                    </a:lnR>
                    <a:lnT w="12700" cap="flat" cmpd="sng" algn="ctr">
                      <a:solidFill>
                        <a:srgbClr val="000000"/>
                      </a:solidFill>
                      <a:prstDash val="sysDot"/>
                      <a:round/>
                      <a:headEnd type="none" w="med" len="med"/>
                      <a:tailEnd type="none" w="med" len="med"/>
                    </a:lnT>
                    <a:lnB w="381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224</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12700" cmpd="sng">
                      <a:solidFill>
                        <a:srgbClr val="000000"/>
                      </a:solidFill>
                    </a:lnR>
                    <a:lnT w="12700" cap="flat" cmpd="sng" algn="ctr">
                      <a:solidFill>
                        <a:srgbClr val="000000"/>
                      </a:solidFill>
                      <a:prstDash val="sysDot"/>
                      <a:round/>
                      <a:headEnd type="none" w="med" len="med"/>
                      <a:tailEnd type="none" w="med" len="med"/>
                    </a:lnT>
                    <a:lnB w="381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190</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38100" cap="flat" cmpd="sng" algn="ctr">
                      <a:solidFill>
                        <a:srgbClr val="000000"/>
                      </a:solidFill>
                      <a:prstDash val="solid"/>
                      <a:round/>
                      <a:headEnd type="none" w="med" len="med"/>
                      <a:tailEnd type="none" w="med" len="med"/>
                    </a:lnR>
                    <a:lnT w="12700" cap="flat" cmpd="sng" algn="ctr">
                      <a:solidFill>
                        <a:srgbClr val="000000"/>
                      </a:solidFill>
                      <a:prstDash val="sysDot"/>
                      <a:round/>
                      <a:headEnd type="none" w="med" len="med"/>
                      <a:tailEnd type="none" w="med" len="med"/>
                    </a:lnT>
                    <a:lnB w="381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237</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38100" cap="flat" cmpd="sng" algn="ctr">
                      <a:solidFill>
                        <a:srgbClr val="000000"/>
                      </a:solidFill>
                      <a:prstDash val="solid"/>
                      <a:round/>
                      <a:headEnd type="none" w="med" len="med"/>
                      <a:tailEnd type="none" w="med" len="med"/>
                    </a:lnL>
                    <a:lnR w="12700" cmpd="sng">
                      <a:solidFill>
                        <a:srgbClr val="000000"/>
                      </a:solidFill>
                    </a:lnR>
                    <a:lnT w="12700" cap="flat" cmpd="sng" algn="ctr">
                      <a:solidFill>
                        <a:srgbClr val="000000"/>
                      </a:solidFill>
                      <a:prstDash val="sysDot"/>
                      <a:round/>
                      <a:headEnd type="none" w="med" len="med"/>
                      <a:tailEnd type="none" w="med" len="med"/>
                    </a:lnT>
                    <a:lnB w="381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206</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12700" cmpd="sng">
                      <a:solidFill>
                        <a:srgbClr val="000000"/>
                      </a:solidFill>
                    </a:lnR>
                    <a:lnT w="12700" cap="flat" cmpd="sng" algn="ctr">
                      <a:solidFill>
                        <a:srgbClr val="000000"/>
                      </a:solidFill>
                      <a:prstDash val="sysDot"/>
                      <a:round/>
                      <a:headEnd type="none" w="med" len="med"/>
                      <a:tailEnd type="none" w="med" len="med"/>
                    </a:lnT>
                    <a:lnB w="381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175</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38100" cap="flat" cmpd="sng" algn="ctr">
                      <a:solidFill>
                        <a:srgbClr val="000000"/>
                      </a:solidFill>
                      <a:prstDash val="solid"/>
                      <a:round/>
                      <a:headEnd type="none" w="med" len="med"/>
                      <a:tailEnd type="none" w="med" len="med"/>
                    </a:lnR>
                    <a:lnT w="12700" cap="flat" cmpd="sng" algn="ctr">
                      <a:solidFill>
                        <a:srgbClr val="000000"/>
                      </a:solidFill>
                      <a:prstDash val="sysDot"/>
                      <a:round/>
                      <a:headEnd type="none" w="med" len="med"/>
                      <a:tailEnd type="none" w="med" len="med"/>
                    </a:lnT>
                    <a:lnB w="381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225</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38100" cap="flat" cmpd="sng" algn="ctr">
                      <a:solidFill>
                        <a:srgbClr val="000000"/>
                      </a:solidFill>
                      <a:prstDash val="solid"/>
                      <a:round/>
                      <a:headEnd type="none" w="med" len="med"/>
                      <a:tailEnd type="none" w="med" len="med"/>
                    </a:lnL>
                    <a:lnR w="12700" cmpd="sng">
                      <a:solidFill>
                        <a:srgbClr val="000000"/>
                      </a:solidFill>
                    </a:lnR>
                    <a:lnT w="12700" cap="flat" cmpd="sng" algn="ctr">
                      <a:solidFill>
                        <a:srgbClr val="000000"/>
                      </a:solidFill>
                      <a:prstDash val="sysDot"/>
                      <a:round/>
                      <a:headEnd type="none" w="med" len="med"/>
                      <a:tailEnd type="none" w="med" len="med"/>
                    </a:lnT>
                    <a:lnB w="381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193</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12700" cmpd="sng">
                      <a:solidFill>
                        <a:srgbClr val="000000"/>
                      </a:solidFill>
                    </a:lnR>
                    <a:lnT w="12700" cap="flat" cmpd="sng" algn="ctr">
                      <a:solidFill>
                        <a:srgbClr val="000000"/>
                      </a:solidFill>
                      <a:prstDash val="sysDot"/>
                      <a:round/>
                      <a:headEnd type="none" w="med" len="med"/>
                      <a:tailEnd type="none" w="med" len="med"/>
                    </a:lnT>
                    <a:lnB w="381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165</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mpd="sng">
                      <a:solidFill>
                        <a:srgbClr val="000000"/>
                      </a:solidFill>
                    </a:lnL>
                    <a:lnR w="38100" cap="flat" cmpd="sng" algn="ctr">
                      <a:solidFill>
                        <a:srgbClr val="000000"/>
                      </a:solidFill>
                      <a:prstDash val="solid"/>
                      <a:round/>
                      <a:headEnd type="none" w="med" len="med"/>
                      <a:tailEnd type="none" w="med" len="med"/>
                    </a:lnR>
                    <a:lnT w="12700" cap="flat" cmpd="sng" algn="ctr">
                      <a:solidFill>
                        <a:srgbClr val="000000"/>
                      </a:solidFill>
                      <a:prstDash val="sysDot"/>
                      <a:round/>
                      <a:headEnd type="none" w="med" len="med"/>
                      <a:tailEnd type="none" w="med" len="med"/>
                    </a:lnT>
                    <a:lnB w="381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189</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381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ysDot"/>
                      <a:round/>
                      <a:headEnd type="none" w="med" len="med"/>
                      <a:tailEnd type="none" w="med" len="med"/>
                    </a:lnT>
                    <a:lnB w="381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a:solidFill>
                            <a:srgbClr val="0070C0"/>
                          </a:solidFill>
                          <a:effectLst/>
                          <a:latin typeface="メイリオ" panose="020B0604030504040204" pitchFamily="50" charset="-128"/>
                          <a:ea typeface="メイリオ" panose="020B0604030504040204" pitchFamily="50" charset="-128"/>
                        </a:rPr>
                        <a:t>158</a:t>
                      </a:r>
                      <a:r>
                        <a:rPr lang="ja-JP" altLang="en-US" sz="10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ysDot"/>
                      <a:round/>
                      <a:headEnd type="none" w="med" len="med"/>
                      <a:tailEnd type="none" w="med" len="med"/>
                    </a:lnT>
                    <a:lnB w="381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fontAlgn="ctr"/>
                      <a:r>
                        <a:rPr lang="en-US" altLang="ja-JP" sz="1000" b="1" i="0" u="sng" strike="noStrike" dirty="0">
                          <a:solidFill>
                            <a:srgbClr val="0070C0"/>
                          </a:solidFill>
                          <a:effectLst/>
                          <a:latin typeface="メイリオ" panose="020B0604030504040204" pitchFamily="50" charset="-128"/>
                          <a:ea typeface="メイリオ" panose="020B0604030504040204" pitchFamily="50" charset="-128"/>
                        </a:rPr>
                        <a:t>135</a:t>
                      </a:r>
                      <a:r>
                        <a:rPr lang="ja-JP" altLang="en-US" sz="1000" b="1" i="0" u="sng" strike="noStrike" dirty="0">
                          <a:solidFill>
                            <a:srgbClr val="0070C0"/>
                          </a:solidFill>
                          <a:effectLst/>
                          <a:latin typeface="メイリオ" panose="020B0604030504040204" pitchFamily="50" charset="-128"/>
                          <a:ea typeface="メイリオ" panose="020B0604030504040204" pitchFamily="50" charset="-128"/>
                        </a:rPr>
                        <a:t>点</a:t>
                      </a:r>
                      <a:endParaRPr lang="en-US" altLang="ja-JP" sz="1000" b="1" i="0" u="sng" strike="noStrike" dirty="0">
                        <a:solidFill>
                          <a:srgbClr val="0070C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rgbClr val="000000"/>
                      </a:solidFill>
                      <a:prstDash val="solid"/>
                      <a:round/>
                      <a:headEnd type="none" w="med" len="med"/>
                      <a:tailEnd type="none" w="med" len="med"/>
                    </a:lnL>
                    <a:lnR w="38100" cap="flat" cmpd="sng" algn="ctr">
                      <a:solidFill>
                        <a:srgbClr val="000000"/>
                      </a:solidFill>
                      <a:prstDash val="solid"/>
                      <a:round/>
                      <a:headEnd type="none" w="med" len="med"/>
                      <a:tailEnd type="none" w="med" len="med"/>
                    </a:lnR>
                    <a:lnT w="12700" cap="flat" cmpd="sng" algn="ctr">
                      <a:solidFill>
                        <a:srgbClr val="000000"/>
                      </a:solidFill>
                      <a:prstDash val="sysDot"/>
                      <a:round/>
                      <a:headEnd type="none" w="med" len="med"/>
                      <a:tailEnd type="none" w="med" len="med"/>
                    </a:lnT>
                    <a:lnB w="381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0010"/>
                  </a:ext>
                </a:extLst>
              </a:tr>
            </a:tbl>
          </a:graphicData>
        </a:graphic>
      </p:graphicFrame>
      <p:sp>
        <p:nvSpPr>
          <p:cNvPr id="9" name="テキスト ボックス 8">
            <a:extLst>
              <a:ext uri="{FF2B5EF4-FFF2-40B4-BE49-F238E27FC236}">
                <a16:creationId xmlns:a16="http://schemas.microsoft.com/office/drawing/2014/main" id="{C50BBAB0-B45A-0DA3-80D2-1389DCC7596F}"/>
              </a:ext>
            </a:extLst>
          </p:cNvPr>
          <p:cNvSpPr txBox="1"/>
          <p:nvPr/>
        </p:nvSpPr>
        <p:spPr>
          <a:xfrm>
            <a:off x="262122" y="2034580"/>
            <a:ext cx="9345597" cy="1061829"/>
          </a:xfrm>
          <a:prstGeom prst="rect">
            <a:avLst/>
          </a:prstGeom>
          <a:noFill/>
          <a:ln>
            <a:solidFill>
              <a:schemeClr val="tx1"/>
            </a:solidFill>
            <a:prstDash val="sysDot"/>
          </a:ln>
        </p:spPr>
        <p:txBody>
          <a:bodyPr wrap="square">
            <a:spAutoFit/>
          </a:bodyPr>
          <a:lstStyle/>
          <a:p>
            <a:pPr marL="216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（イ）直近１年間に</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５つ以上の保険医療機関から、文書による紹介を受けて訪問診療を開始した実績</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があること。</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16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（ロ）当該保険医療機関において、直近１年間の</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在宅における看取りの実績を</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件以上</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有していること又は重症児の十分な診療実績等を有していること。</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16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（ハ）直近３か月に在宅時医学総合管理料又は施設入居時等医学総合管理料を算定した患者のうち、</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施設入居時等医学総合管理料を算定した患者の割合が</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割以下</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16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（二）直近３月間に在宅時医学総合管理料又は施設入居時等医学総合管理料を算定した患者のうち、</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要介護３以上又は「特掲診療料の施設基準等」別表第八の二に掲げる別に厚生労働大臣が定める状態の患者の割合が５割以上</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正方形/長方形 9">
            <a:extLst>
              <a:ext uri="{FF2B5EF4-FFF2-40B4-BE49-F238E27FC236}">
                <a16:creationId xmlns:a16="http://schemas.microsoft.com/office/drawing/2014/main" id="{D0A53EA5-A008-3778-53D8-E71E3D091293}"/>
              </a:ext>
            </a:extLst>
          </p:cNvPr>
          <p:cNvSpPr/>
          <p:nvPr/>
        </p:nvSpPr>
        <p:spPr>
          <a:xfrm>
            <a:off x="182181" y="5971393"/>
            <a:ext cx="9554363" cy="78038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機能強化型の在宅療養支援診療所及び在宅療養支援病院について、</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各年度</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月から</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月の訪問診療の算定回数が</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2,100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回を超える場合においては</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、データに基づく適切な評価を推進する観点から次年の１月から</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在宅データ提出加算に係る届出を要件</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とする。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スライド番号プレースホルダー 2">
            <a:extLst>
              <a:ext uri="{FF2B5EF4-FFF2-40B4-BE49-F238E27FC236}">
                <a16:creationId xmlns:a16="http://schemas.microsoft.com/office/drawing/2014/main" id="{89599980-EE17-B9B2-F3C1-F5CB0DB2AC3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380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611218161"/>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在宅療養支援診療所・病院における訪問栄養食事指導の推進</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45042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訪問栄養食事指導の推進を図る観点から、在宅療養支援診療所及び在宅療養支援病院について要件を見直す。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426895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在宅療養支援診療所・病院の要件の見直し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質の高い在宅医療・訪問看護の確保－⑩　</a:t>
            </a:r>
          </a:p>
        </p:txBody>
      </p:sp>
      <p:sp>
        <p:nvSpPr>
          <p:cNvPr id="88" name="正方形/長方形 87"/>
          <p:cNvSpPr/>
          <p:nvPr/>
        </p:nvSpPr>
        <p:spPr>
          <a:xfrm>
            <a:off x="5215576" y="2013987"/>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2377297"/>
            <a:ext cx="4320000" cy="3806244"/>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在宅療養支援診療所</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C77C3"/>
                </a:solidFill>
                <a:effectLst/>
                <a:uLnTx/>
                <a:uFillTx/>
                <a:latin typeface="メイリオ" panose="020B0604030504040204" pitchFamily="50" charset="-128"/>
                <a:ea typeface="メイリオ" panose="020B0604030504040204" pitchFamily="50" charset="-128"/>
                <a:cs typeface="+mn-cs"/>
              </a:rPr>
              <a:t>当該診療所において、当該診療所の管理栄養士又は当該診療　所以外（公益社団法人日本栄養士会若しくは都道府県栄養士会が設置し、運営する「栄養ケア・ステーション」又は他の保険医療機関に限る。）の管理栄養士との連携により、医師が栄養管理の必要性を認めた患者に対して訪問栄養食事指導を行うことが可能な体制を整備することが望ましい。</a:t>
            </a:r>
            <a:endParaRPr kumimoji="1" lang="en-US" altLang="ja-JP" sz="1100" b="1" i="0" u="sng" strike="noStrike" kern="1200" cap="none" spc="0" normalizeH="0" baseline="0" noProof="0">
              <a:ln>
                <a:noFill/>
              </a:ln>
              <a:solidFill>
                <a:srgbClr val="0C77C3"/>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在宅療養支援</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病院</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C77C3"/>
                </a:solidFill>
                <a:effectLst/>
                <a:uLnTx/>
                <a:uFillTx/>
                <a:latin typeface="メイリオ" panose="020B0604030504040204" pitchFamily="50" charset="-128"/>
                <a:ea typeface="メイリオ" panose="020B0604030504040204" pitchFamily="50" charset="-128"/>
                <a:cs typeface="+mn-cs"/>
              </a:rPr>
              <a:t>当該病院において、当該病院の管理栄養士により、医師が栄養管理の必要性を認めた患者に対して訪問栄養食事指導を行うことが可能な体制を有していること。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令和６年３月</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日において現に在宅療養支援病院に係る届出を行っている保険医療機関については、令和７年５月</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日までの間に限り、該当するものとみなす。</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31543" y="243526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2013987"/>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377297"/>
            <a:ext cx="4371398" cy="3806244"/>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在宅療養支援診療所</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在宅療養支援</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病院</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右矢印 89">
            <a:extLst>
              <a:ext uri="{FF2B5EF4-FFF2-40B4-BE49-F238E27FC236}">
                <a16:creationId xmlns:a16="http://schemas.microsoft.com/office/drawing/2014/main" id="{2BB36782-5804-F9B8-B652-0A11D0A52EC7}"/>
              </a:ext>
            </a:extLst>
          </p:cNvPr>
          <p:cNvSpPr/>
          <p:nvPr/>
        </p:nvSpPr>
        <p:spPr>
          <a:xfrm>
            <a:off x="4737993" y="4263026"/>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 name="スライド番号プレースホルダー 2">
            <a:extLst>
              <a:ext uri="{FF2B5EF4-FFF2-40B4-BE49-F238E27FC236}">
                <a16:creationId xmlns:a16="http://schemas.microsoft.com/office/drawing/2014/main" id="{C253BBD6-9F7A-CDFA-12BA-56383A1CCF2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381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728135073"/>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 3"/>
          <p:cNvGraphicFramePr>
            <a:graphicFrameLocks noGrp="1"/>
          </p:cNvGraphicFramePr>
          <p:nvPr/>
        </p:nvGraphicFramePr>
        <p:xfrm>
          <a:off x="116083" y="858018"/>
          <a:ext cx="9673834" cy="5852160"/>
        </p:xfrm>
        <a:graphic>
          <a:graphicData uri="http://schemas.openxmlformats.org/drawingml/2006/table">
            <a:tbl>
              <a:tblPr firstRow="1" bandRow="1">
                <a:tableStyleId>{5940675A-B579-460E-94D1-54222C63F5DA}</a:tableStyleId>
              </a:tblPr>
              <a:tblGrid>
                <a:gridCol w="1264848">
                  <a:extLst>
                    <a:ext uri="{9D8B030D-6E8A-4147-A177-3AD203B41FA5}">
                      <a16:colId xmlns:a16="http://schemas.microsoft.com/office/drawing/2014/main" val="20000"/>
                    </a:ext>
                  </a:extLst>
                </a:gridCol>
                <a:gridCol w="1132420">
                  <a:extLst>
                    <a:ext uri="{9D8B030D-6E8A-4147-A177-3AD203B41FA5}">
                      <a16:colId xmlns:a16="http://schemas.microsoft.com/office/drawing/2014/main" val="20001"/>
                    </a:ext>
                  </a:extLst>
                </a:gridCol>
                <a:gridCol w="1940223">
                  <a:extLst>
                    <a:ext uri="{9D8B030D-6E8A-4147-A177-3AD203B41FA5}">
                      <a16:colId xmlns:a16="http://schemas.microsoft.com/office/drawing/2014/main" val="1416494878"/>
                    </a:ext>
                  </a:extLst>
                </a:gridCol>
                <a:gridCol w="1224136">
                  <a:extLst>
                    <a:ext uri="{9D8B030D-6E8A-4147-A177-3AD203B41FA5}">
                      <a16:colId xmlns:a16="http://schemas.microsoft.com/office/drawing/2014/main" val="2562590793"/>
                    </a:ext>
                  </a:extLst>
                </a:gridCol>
                <a:gridCol w="1872208">
                  <a:extLst>
                    <a:ext uri="{9D8B030D-6E8A-4147-A177-3AD203B41FA5}">
                      <a16:colId xmlns:a16="http://schemas.microsoft.com/office/drawing/2014/main" val="61171280"/>
                    </a:ext>
                  </a:extLst>
                </a:gridCol>
                <a:gridCol w="864097">
                  <a:extLst>
                    <a:ext uri="{9D8B030D-6E8A-4147-A177-3AD203B41FA5}">
                      <a16:colId xmlns:a16="http://schemas.microsoft.com/office/drawing/2014/main" val="1442853839"/>
                    </a:ext>
                  </a:extLst>
                </a:gridCol>
                <a:gridCol w="1375902">
                  <a:extLst>
                    <a:ext uri="{9D8B030D-6E8A-4147-A177-3AD203B41FA5}">
                      <a16:colId xmlns:a16="http://schemas.microsoft.com/office/drawing/2014/main" val="3251964465"/>
                    </a:ext>
                  </a:extLst>
                </a:gridCol>
              </a:tblGrid>
              <a:tr h="253794">
                <a:tc rowSpan="3">
                  <a:txBody>
                    <a:bodyPr/>
                    <a:lstStyle/>
                    <a:p>
                      <a:endParaRPr kumimoji="1" lang="ja-JP" altLang="en-US" sz="1600" b="1">
                        <a:solidFill>
                          <a:schemeClr val="tx1"/>
                        </a:solidFill>
                        <a:latin typeface="メイリオ" panose="020B0604030504040204" pitchFamily="50" charset="-128"/>
                        <a:ea typeface="メイリオ" panose="020B0604030504040204" pitchFamily="50" charset="-128"/>
                      </a:endParaRPr>
                    </a:p>
                  </a:txBody>
                  <a:tcPr anchor="ctr">
                    <a:solidFill>
                      <a:srgbClr val="E1EDFF"/>
                    </a:solidFill>
                  </a:tcPr>
                </a:tc>
                <a:tc gridSpan="4">
                  <a:txBody>
                    <a:bodyPr/>
                    <a:lstStyle/>
                    <a:p>
                      <a:pPr algn="ctr"/>
                      <a:r>
                        <a:rPr kumimoji="1" lang="ja-JP" altLang="en-US" sz="1200" b="1">
                          <a:solidFill>
                            <a:schemeClr val="tx1"/>
                          </a:solidFill>
                          <a:latin typeface="メイリオ" panose="020B0604030504040204" pitchFamily="50" charset="-128"/>
                          <a:ea typeface="メイリオ" panose="020B0604030504040204" pitchFamily="50" charset="-128"/>
                        </a:rPr>
                        <a:t>機能強化型在支診・在支病</a:t>
                      </a:r>
                    </a:p>
                  </a:txBody>
                  <a:tcPr anchor="ctr">
                    <a:solidFill>
                      <a:srgbClr val="E1EDFF"/>
                    </a:solid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rowSpan="3">
                  <a:txBody>
                    <a:bodyPr/>
                    <a:lstStyle/>
                    <a:p>
                      <a:pPr algn="ctr"/>
                      <a:r>
                        <a:rPr kumimoji="1" lang="ja-JP" altLang="en-US" sz="1100" b="1">
                          <a:solidFill>
                            <a:schemeClr val="tx1"/>
                          </a:solidFill>
                          <a:latin typeface="メイリオ" panose="020B0604030504040204" pitchFamily="50" charset="-128"/>
                          <a:ea typeface="メイリオ" panose="020B0604030504040204" pitchFamily="50" charset="-128"/>
                        </a:rPr>
                        <a:t>在支診在支病</a:t>
                      </a:r>
                    </a:p>
                  </a:txBody>
                  <a:tcPr anchor="ctr">
                    <a:solidFill>
                      <a:srgbClr val="E1EDFF"/>
                    </a:solidFill>
                  </a:tcPr>
                </a:tc>
                <a:tc rowSpan="3">
                  <a:txBody>
                    <a:bodyPr/>
                    <a:lstStyle/>
                    <a:p>
                      <a:pPr algn="ctr"/>
                      <a:r>
                        <a:rPr kumimoji="1" lang="ja-JP" altLang="en-US" sz="1100" b="1">
                          <a:solidFill>
                            <a:schemeClr val="tx1"/>
                          </a:solidFill>
                          <a:latin typeface="メイリオ" panose="020B0604030504040204" pitchFamily="50" charset="-128"/>
                          <a:ea typeface="メイリオ" panose="020B0604030504040204" pitchFamily="50" charset="-128"/>
                        </a:rPr>
                        <a:t>（参考）在宅療養後方支援病院</a:t>
                      </a:r>
                      <a:endParaRPr kumimoji="1" lang="ja-JP" altLang="en-US" sz="1200" b="1">
                        <a:solidFill>
                          <a:schemeClr val="tx1"/>
                        </a:solidFill>
                        <a:latin typeface="メイリオ" panose="020B0604030504040204" pitchFamily="50" charset="-128"/>
                        <a:ea typeface="メイリオ" panose="020B0604030504040204" pitchFamily="50" charset="-128"/>
                      </a:endParaRPr>
                    </a:p>
                  </a:txBody>
                  <a:tcPr anchor="ctr">
                    <a:solidFill>
                      <a:srgbClr val="E1EDFF"/>
                    </a:solidFill>
                  </a:tcPr>
                </a:tc>
                <a:extLst>
                  <a:ext uri="{0D108BD9-81ED-4DB2-BD59-A6C34878D82A}">
                    <a16:rowId xmlns:a16="http://schemas.microsoft.com/office/drawing/2014/main" val="10000"/>
                  </a:ext>
                </a:extLst>
              </a:tr>
              <a:tr h="253794">
                <a:tc vMerge="1">
                  <a:txBody>
                    <a:bodyPr/>
                    <a:lstStyle/>
                    <a:p>
                      <a:endParaRPr kumimoji="1" lang="ja-JP" altLang="en-US"/>
                    </a:p>
                  </a:txBody>
                  <a:tcPr/>
                </a:tc>
                <a:tc gridSpan="2">
                  <a:txBody>
                    <a:bodyPr/>
                    <a:lstStyle/>
                    <a:p>
                      <a:pPr algn="ctr"/>
                      <a:r>
                        <a:rPr kumimoji="1" lang="ja-JP" altLang="en-US" sz="1200" b="1">
                          <a:solidFill>
                            <a:schemeClr val="tx1"/>
                          </a:solidFill>
                          <a:latin typeface="メイリオ" panose="020B0604030504040204" pitchFamily="50" charset="-128"/>
                          <a:ea typeface="メイリオ" panose="020B0604030504040204" pitchFamily="50" charset="-128"/>
                        </a:rPr>
                        <a:t>単独型</a:t>
                      </a:r>
                    </a:p>
                  </a:txBody>
                  <a:tcPr anchor="ctr">
                    <a:solidFill>
                      <a:srgbClr val="E1EDFF"/>
                    </a:solidFill>
                  </a:tcPr>
                </a:tc>
                <a:tc hMerge="1">
                  <a:txBody>
                    <a:bodyPr/>
                    <a:lstStyle/>
                    <a:p>
                      <a:pPr algn="ctr"/>
                      <a:endParaRPr kumimoji="1" lang="ja-JP" altLang="en-US" sz="2000" b="1">
                        <a:solidFill>
                          <a:schemeClr val="tx1"/>
                        </a:solidFill>
                        <a:latin typeface="+mn-lt"/>
                      </a:endParaRPr>
                    </a:p>
                  </a:txBody>
                  <a:tcPr anchor="ctr">
                    <a:solidFill>
                      <a:schemeClr val="accent5">
                        <a:lumMod val="40000"/>
                        <a:lumOff val="60000"/>
                      </a:schemeClr>
                    </a:solidFill>
                  </a:tcPr>
                </a:tc>
                <a:tc gridSpan="2">
                  <a:txBody>
                    <a:bodyPr/>
                    <a:lstStyle/>
                    <a:p>
                      <a:pPr algn="ctr"/>
                      <a:r>
                        <a:rPr kumimoji="1" lang="ja-JP" altLang="en-US" sz="1200" b="1">
                          <a:solidFill>
                            <a:schemeClr val="tx1"/>
                          </a:solidFill>
                          <a:latin typeface="メイリオ" panose="020B0604030504040204" pitchFamily="50" charset="-128"/>
                          <a:ea typeface="メイリオ" panose="020B0604030504040204" pitchFamily="50" charset="-128"/>
                        </a:rPr>
                        <a:t>連携型</a:t>
                      </a:r>
                    </a:p>
                  </a:txBody>
                  <a:tcPr anchor="ctr">
                    <a:solidFill>
                      <a:srgbClr val="E1EDFF"/>
                    </a:solidFill>
                  </a:tcPr>
                </a:tc>
                <a:tc h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extLst>
                  <a:ext uri="{0D108BD9-81ED-4DB2-BD59-A6C34878D82A}">
                    <a16:rowId xmlns:a16="http://schemas.microsoft.com/office/drawing/2014/main" val="10001"/>
                  </a:ext>
                </a:extLst>
              </a:tr>
              <a:tr h="253794">
                <a:tc vMerge="1">
                  <a:txBody>
                    <a:bodyPr/>
                    <a:lstStyle/>
                    <a:p>
                      <a:endParaRPr kumimoji="1" lang="ja-JP" altLang="en-US"/>
                    </a:p>
                  </a:txBody>
                  <a:tcPr/>
                </a:tc>
                <a:tc>
                  <a:txBody>
                    <a:bodyPr/>
                    <a:lstStyle/>
                    <a:p>
                      <a:pPr algn="ctr"/>
                      <a:r>
                        <a:rPr kumimoji="1" lang="ja-JP" altLang="en-US" sz="1200" b="1">
                          <a:solidFill>
                            <a:schemeClr val="tx1"/>
                          </a:solidFill>
                          <a:latin typeface="メイリオ" panose="020B0604030504040204" pitchFamily="50" charset="-128"/>
                          <a:ea typeface="メイリオ" panose="020B0604030504040204" pitchFamily="50" charset="-128"/>
                        </a:rPr>
                        <a:t>診療所</a:t>
                      </a:r>
                    </a:p>
                  </a:txBody>
                  <a:tcPr anchor="ctr">
                    <a:solidFill>
                      <a:srgbClr val="E1EDFF"/>
                    </a:solidFill>
                  </a:tcPr>
                </a:tc>
                <a:tc>
                  <a:txBody>
                    <a:bodyPr/>
                    <a:lstStyle/>
                    <a:p>
                      <a:pPr algn="ctr"/>
                      <a:r>
                        <a:rPr kumimoji="1" lang="ja-JP" altLang="en-US" sz="1200" b="1">
                          <a:solidFill>
                            <a:schemeClr val="tx1"/>
                          </a:solidFill>
                          <a:latin typeface="メイリオ" panose="020B0604030504040204" pitchFamily="50" charset="-128"/>
                          <a:ea typeface="メイリオ" panose="020B0604030504040204" pitchFamily="50" charset="-128"/>
                        </a:rPr>
                        <a:t>病院</a:t>
                      </a:r>
                      <a:endParaRPr kumimoji="1" lang="en-US" altLang="ja-JP" sz="1200" b="1">
                        <a:solidFill>
                          <a:schemeClr val="tx1"/>
                        </a:solidFill>
                        <a:latin typeface="メイリオ" panose="020B0604030504040204" pitchFamily="50" charset="-128"/>
                        <a:ea typeface="メイリオ" panose="020B0604030504040204" pitchFamily="50" charset="-128"/>
                      </a:endParaRPr>
                    </a:p>
                  </a:txBody>
                  <a:tcPr anchor="ctr">
                    <a:solidFill>
                      <a:srgbClr val="E1EDFF"/>
                    </a:solidFill>
                  </a:tcPr>
                </a:tc>
                <a:tc>
                  <a:txBody>
                    <a:bodyPr/>
                    <a:lstStyle/>
                    <a:p>
                      <a:pPr algn="ctr"/>
                      <a:r>
                        <a:rPr kumimoji="1" lang="ja-JP" altLang="en-US" sz="1200" b="1">
                          <a:solidFill>
                            <a:schemeClr val="tx1"/>
                          </a:solidFill>
                          <a:latin typeface="メイリオ" panose="020B0604030504040204" pitchFamily="50" charset="-128"/>
                          <a:ea typeface="メイリオ" panose="020B0604030504040204" pitchFamily="50" charset="-128"/>
                        </a:rPr>
                        <a:t>診療所</a:t>
                      </a:r>
                    </a:p>
                  </a:txBody>
                  <a:tcPr anchor="ctr">
                    <a:solidFill>
                      <a:srgbClr val="E1EDFF"/>
                    </a:solidFill>
                  </a:tcPr>
                </a:tc>
                <a:tc>
                  <a:txBody>
                    <a:bodyPr/>
                    <a:lstStyle/>
                    <a:p>
                      <a:pPr algn="ctr"/>
                      <a:r>
                        <a:rPr kumimoji="1" lang="ja-JP" altLang="en-US" sz="1200" b="1" dirty="0">
                          <a:solidFill>
                            <a:schemeClr val="tx1"/>
                          </a:solidFill>
                          <a:latin typeface="メイリオ" panose="020B0604030504040204" pitchFamily="50" charset="-128"/>
                          <a:ea typeface="メイリオ" panose="020B0604030504040204" pitchFamily="50" charset="-128"/>
                        </a:rPr>
                        <a:t>病院</a:t>
                      </a:r>
                    </a:p>
                  </a:txBody>
                  <a:tcPr anchor="ctr">
                    <a:solidFill>
                      <a:srgbClr val="E1EDFF"/>
                    </a:solidFill>
                  </a:tcPr>
                </a:tc>
                <a:tc vMerge="1">
                  <a:txBody>
                    <a:bodyPr/>
                    <a:lstStyle/>
                    <a:p>
                      <a:endParaRPr kumimoji="1" lang="ja-JP" altLang="en-US"/>
                    </a:p>
                  </a:txBody>
                  <a:tcPr/>
                </a:tc>
                <a:tc vMerge="1">
                  <a:txBody>
                    <a:bodyPr/>
                    <a:lstStyle/>
                    <a:p>
                      <a:endParaRPr kumimoji="1" lang="ja-JP" altLang="en-US"/>
                    </a:p>
                  </a:txBody>
                  <a:tcPr/>
                </a:tc>
                <a:extLst>
                  <a:ext uri="{0D108BD9-81ED-4DB2-BD59-A6C34878D82A}">
                    <a16:rowId xmlns:a16="http://schemas.microsoft.com/office/drawing/2014/main" val="2410989898"/>
                  </a:ext>
                </a:extLst>
              </a:tr>
              <a:tr h="592186">
                <a:tc>
                  <a:txBody>
                    <a:bodyPr/>
                    <a:lstStyle/>
                    <a:p>
                      <a:pPr algn="ctr"/>
                      <a:r>
                        <a:rPr kumimoji="1" lang="ja-JP" altLang="en-US" sz="1200">
                          <a:latin typeface="メイリオ" panose="020B0604030504040204" pitchFamily="50" charset="-128"/>
                          <a:ea typeface="メイリオ" panose="020B0604030504040204" pitchFamily="50" charset="-128"/>
                        </a:rPr>
                        <a:t>全ての在支診・在支病の基準</a:t>
                      </a:r>
                    </a:p>
                  </a:txBody>
                  <a:tcPr marL="45720" marR="45720" anchor="ctr">
                    <a:noFill/>
                  </a:tcPr>
                </a:tc>
                <a:tc gridSpan="5">
                  <a:txBody>
                    <a:bodyPr/>
                    <a:lstStyle/>
                    <a:p>
                      <a:pPr marL="0" lvl="4" algn="l"/>
                      <a:r>
                        <a:rPr kumimoji="1" lang="ja-JP" altLang="en-US" sz="900" u="none">
                          <a:latin typeface="メイリオ" panose="020B0604030504040204" pitchFamily="50" charset="-128"/>
                          <a:ea typeface="メイリオ" panose="020B0604030504040204" pitchFamily="50" charset="-128"/>
                        </a:rPr>
                        <a:t>①　</a:t>
                      </a:r>
                      <a:r>
                        <a:rPr kumimoji="1" lang="en-US" altLang="ja-JP" sz="900" u="none">
                          <a:latin typeface="メイリオ" panose="020B0604030504040204" pitchFamily="50" charset="-128"/>
                          <a:ea typeface="メイリオ" panose="020B0604030504040204" pitchFamily="50" charset="-128"/>
                        </a:rPr>
                        <a:t>24</a:t>
                      </a:r>
                      <a:r>
                        <a:rPr kumimoji="1" lang="ja-JP" altLang="en-US" sz="900" u="none">
                          <a:latin typeface="メイリオ" panose="020B0604030504040204" pitchFamily="50" charset="-128"/>
                          <a:ea typeface="メイリオ" panose="020B0604030504040204" pitchFamily="50" charset="-128"/>
                        </a:rPr>
                        <a:t>時間連絡を受ける体制の確保　　　  ②　</a:t>
                      </a:r>
                      <a:r>
                        <a:rPr kumimoji="1" lang="en-US" altLang="ja-JP" sz="900" u="none">
                          <a:latin typeface="メイリオ" panose="020B0604030504040204" pitchFamily="50" charset="-128"/>
                          <a:ea typeface="メイリオ" panose="020B0604030504040204" pitchFamily="50" charset="-128"/>
                        </a:rPr>
                        <a:t>24</a:t>
                      </a:r>
                      <a:r>
                        <a:rPr kumimoji="1" lang="ja-JP" altLang="en-US" sz="900" u="none">
                          <a:latin typeface="メイリオ" panose="020B0604030504040204" pitchFamily="50" charset="-128"/>
                          <a:ea typeface="メイリオ" panose="020B0604030504040204" pitchFamily="50" charset="-128"/>
                        </a:rPr>
                        <a:t>時間の往診体制　　　                    ③　</a:t>
                      </a:r>
                      <a:r>
                        <a:rPr kumimoji="1" lang="en-US" altLang="ja-JP" sz="900" u="none">
                          <a:latin typeface="メイリオ" panose="020B0604030504040204" pitchFamily="50" charset="-128"/>
                          <a:ea typeface="メイリオ" panose="020B0604030504040204" pitchFamily="50" charset="-128"/>
                        </a:rPr>
                        <a:t>24</a:t>
                      </a:r>
                      <a:r>
                        <a:rPr kumimoji="1" lang="ja-JP" altLang="en-US" sz="900" u="none">
                          <a:latin typeface="メイリオ" panose="020B0604030504040204" pitchFamily="50" charset="-128"/>
                          <a:ea typeface="メイリオ" panose="020B0604030504040204" pitchFamily="50" charset="-128"/>
                        </a:rPr>
                        <a:t>時間の訪問看護体制　　　　　　　</a:t>
                      </a:r>
                      <a:endParaRPr kumimoji="1" lang="en-US" altLang="ja-JP" sz="900" u="none">
                        <a:latin typeface="メイリオ" panose="020B0604030504040204" pitchFamily="50" charset="-128"/>
                        <a:ea typeface="メイリオ" panose="020B0604030504040204" pitchFamily="50" charset="-128"/>
                      </a:endParaRPr>
                    </a:p>
                    <a:p>
                      <a:pPr marL="0" lvl="4" algn="l"/>
                      <a:r>
                        <a:rPr kumimoji="1" lang="ja-JP" altLang="en-US" sz="900" u="none">
                          <a:latin typeface="メイリオ" panose="020B0604030504040204" pitchFamily="50" charset="-128"/>
                          <a:ea typeface="メイリオ" panose="020B0604030504040204" pitchFamily="50" charset="-128"/>
                        </a:rPr>
                        <a:t>④　緊急時の入院体制　　　　　　　　　　⑤　連携する医療機関等への情報提供　　　⑥　年に１回、看取り数等を報告している</a:t>
                      </a:r>
                      <a:endParaRPr kumimoji="1" lang="en-US" altLang="ja-JP" sz="900" u="none">
                        <a:latin typeface="メイリオ" panose="020B0604030504040204" pitchFamily="50" charset="-128"/>
                        <a:ea typeface="メイリオ" panose="020B0604030504040204" pitchFamily="50" charset="-128"/>
                      </a:endParaRPr>
                    </a:p>
                    <a:p>
                      <a:pPr marL="0" lvl="4" algn="l"/>
                      <a:r>
                        <a:rPr kumimoji="1" lang="ja-JP" altLang="en-US" sz="900" b="0" u="none">
                          <a:solidFill>
                            <a:schemeClr val="tx1"/>
                          </a:solidFill>
                          <a:latin typeface="メイリオ" panose="020B0604030504040204" pitchFamily="50" charset="-128"/>
                          <a:ea typeface="メイリオ" panose="020B0604030504040204" pitchFamily="50" charset="-128"/>
                        </a:rPr>
                        <a:t>⑦　適切な意思決定支援に係る指針の作成　</a:t>
                      </a:r>
                      <a:r>
                        <a:rPr kumimoji="1" lang="ja-JP" altLang="en-US" sz="900" b="1" u="sng">
                          <a:solidFill>
                            <a:srgbClr val="0070C0"/>
                          </a:solidFill>
                          <a:latin typeface="メイリオ" panose="020B0604030504040204" pitchFamily="50" charset="-128"/>
                          <a:ea typeface="メイリオ" panose="020B0604030504040204" pitchFamily="50" charset="-128"/>
                        </a:rPr>
                        <a:t>⑧　訪問栄養食事指導を行うことが可能な体制の整備</a:t>
                      </a:r>
                      <a:endParaRPr kumimoji="1" lang="en-US" altLang="ja-JP" sz="900" b="1" u="sng">
                        <a:solidFill>
                          <a:srgbClr val="0070C0"/>
                        </a:solidFill>
                        <a:latin typeface="メイリオ" panose="020B0604030504040204" pitchFamily="50" charset="-128"/>
                        <a:ea typeface="メイリオ" panose="020B0604030504040204" pitchFamily="50" charset="-128"/>
                      </a:endParaRPr>
                    </a:p>
                    <a:p>
                      <a:pPr marL="0" lvl="4" algn="l"/>
                      <a:r>
                        <a:rPr kumimoji="1" lang="ja-JP" altLang="en-US" sz="900" b="1" u="sng">
                          <a:solidFill>
                            <a:srgbClr val="0070C0"/>
                          </a:solidFill>
                          <a:latin typeface="メイリオ" panose="020B0604030504040204" pitchFamily="50" charset="-128"/>
                          <a:ea typeface="メイリオ" panose="020B0604030504040204" pitchFamily="50" charset="-128"/>
                        </a:rPr>
                        <a:t>⑨　介護保健施設から求められた場合、協力医療機関として定められることが望ましい</a:t>
                      </a:r>
                    </a:p>
                  </a:txBody>
                  <a:tcPr marL="45720" marR="45720" anchor="ctr">
                    <a:no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rowSpan="7">
                  <a:txBody>
                    <a:bodyPr/>
                    <a:lstStyle/>
                    <a:p>
                      <a:pPr marL="144000" indent="-144000"/>
                      <a:r>
                        <a:rPr kumimoji="1" lang="ja-JP" altLang="en-US" sz="900" dirty="0">
                          <a:latin typeface="メイリオ" panose="020B0604030504040204" pitchFamily="50" charset="-128"/>
                          <a:ea typeface="メイリオ" panose="020B0604030504040204" pitchFamily="50" charset="-128"/>
                        </a:rPr>
                        <a:t>○　許可病床数</a:t>
                      </a:r>
                      <a:r>
                        <a:rPr kumimoji="1" lang="en-US" altLang="ja-JP" sz="900" dirty="0">
                          <a:latin typeface="メイリオ" panose="020B0604030504040204" pitchFamily="50" charset="-128"/>
                          <a:ea typeface="メイリオ" panose="020B0604030504040204" pitchFamily="50" charset="-128"/>
                        </a:rPr>
                        <a:t>200</a:t>
                      </a:r>
                      <a:r>
                        <a:rPr kumimoji="1" lang="ja-JP" altLang="en-US" sz="900" dirty="0">
                          <a:latin typeface="メイリオ" panose="020B0604030504040204" pitchFamily="50" charset="-128"/>
                          <a:ea typeface="メイリオ" panose="020B0604030504040204" pitchFamily="50" charset="-128"/>
                        </a:rPr>
                        <a:t>床以上</a:t>
                      </a:r>
                      <a:endParaRPr kumimoji="1" lang="en-US" altLang="ja-JP" sz="900" dirty="0">
                        <a:latin typeface="メイリオ" panose="020B0604030504040204" pitchFamily="50" charset="-128"/>
                        <a:ea typeface="メイリオ" panose="020B0604030504040204" pitchFamily="50" charset="-128"/>
                      </a:endParaRPr>
                    </a:p>
                    <a:p>
                      <a:pPr marL="144000" indent="-144000"/>
                      <a:r>
                        <a:rPr kumimoji="1" lang="ja-JP" altLang="en-US" sz="900" dirty="0">
                          <a:latin typeface="メイリオ" panose="020B0604030504040204" pitchFamily="50" charset="-128"/>
                          <a:ea typeface="メイリオ" panose="020B0604030504040204" pitchFamily="50" charset="-128"/>
                        </a:rPr>
                        <a:t>○　在宅医療を提供する医療機関と連携し、</a:t>
                      </a:r>
                      <a:r>
                        <a:rPr kumimoji="1" lang="en-US" altLang="ja-JP" sz="900" dirty="0">
                          <a:latin typeface="メイリオ" panose="020B0604030504040204" pitchFamily="50" charset="-128"/>
                          <a:ea typeface="メイリオ" panose="020B0604030504040204" pitchFamily="50" charset="-128"/>
                        </a:rPr>
                        <a:t>24</a:t>
                      </a:r>
                      <a:r>
                        <a:rPr kumimoji="1" lang="ja-JP" altLang="en-US" sz="900" dirty="0">
                          <a:latin typeface="メイリオ" panose="020B0604030504040204" pitchFamily="50" charset="-128"/>
                          <a:ea typeface="メイリオ" panose="020B0604030504040204" pitchFamily="50" charset="-128"/>
                        </a:rPr>
                        <a:t>時間連絡を受ける体制を確保</a:t>
                      </a:r>
                      <a:endParaRPr kumimoji="1" lang="en-US" altLang="ja-JP" sz="900" dirty="0">
                        <a:latin typeface="メイリオ" panose="020B0604030504040204" pitchFamily="50" charset="-128"/>
                        <a:ea typeface="メイリオ" panose="020B0604030504040204" pitchFamily="50" charset="-128"/>
                      </a:endParaRPr>
                    </a:p>
                    <a:p>
                      <a:pPr marL="144000" indent="-144000"/>
                      <a:r>
                        <a:rPr kumimoji="1" lang="ja-JP" altLang="en-US" sz="900" dirty="0">
                          <a:latin typeface="メイリオ" panose="020B0604030504040204" pitchFamily="50" charset="-128"/>
                          <a:ea typeface="メイリオ" panose="020B0604030504040204" pitchFamily="50" charset="-128"/>
                        </a:rPr>
                        <a:t>○　連携医療機関の求めに応じて入院希望患者の診療が</a:t>
                      </a:r>
                      <a:r>
                        <a:rPr kumimoji="1" lang="en-US" altLang="ja-JP" sz="900" dirty="0">
                          <a:latin typeface="メイリオ" panose="020B0604030504040204" pitchFamily="50" charset="-128"/>
                          <a:ea typeface="メイリオ" panose="020B0604030504040204" pitchFamily="50" charset="-128"/>
                        </a:rPr>
                        <a:t>24</a:t>
                      </a:r>
                      <a:r>
                        <a:rPr kumimoji="1" lang="ja-JP" altLang="en-US" sz="900" dirty="0">
                          <a:latin typeface="メイリオ" panose="020B0604030504040204" pitchFamily="50" charset="-128"/>
                          <a:ea typeface="メイリオ" panose="020B0604030504040204" pitchFamily="50" charset="-128"/>
                        </a:rPr>
                        <a:t>時間可能な体制を確保（病床の確保を含む）</a:t>
                      </a:r>
                      <a:endParaRPr kumimoji="1" lang="en-US" altLang="ja-JP" sz="900" dirty="0">
                        <a:latin typeface="メイリオ" panose="020B0604030504040204" pitchFamily="50" charset="-128"/>
                        <a:ea typeface="メイリオ" panose="020B0604030504040204" pitchFamily="50" charset="-128"/>
                      </a:endParaRPr>
                    </a:p>
                    <a:p>
                      <a:pPr marL="252000" indent="-108000"/>
                      <a:r>
                        <a:rPr kumimoji="1" lang="en-US" altLang="ja-JP" sz="900" dirty="0">
                          <a:latin typeface="メイリオ" panose="020B0604030504040204" pitchFamily="50" charset="-128"/>
                          <a:ea typeface="メイリオ" panose="020B0604030504040204" pitchFamily="50" charset="-128"/>
                        </a:rPr>
                        <a:t>※</a:t>
                      </a:r>
                      <a:r>
                        <a:rPr kumimoji="1" lang="ja-JP" altLang="en-US" sz="900" dirty="0">
                          <a:latin typeface="メイリオ" panose="020B0604030504040204" pitchFamily="50" charset="-128"/>
                          <a:ea typeface="メイリオ" panose="020B0604030504040204" pitchFamily="50" charset="-128"/>
                        </a:rPr>
                        <a:t>　やむを得ず当該病院に入院させることができなかった場合は、対応可能な病院を探し紹介すること</a:t>
                      </a:r>
                      <a:endParaRPr kumimoji="1" lang="en-US" altLang="ja-JP" sz="900" dirty="0">
                        <a:latin typeface="メイリオ" panose="020B0604030504040204" pitchFamily="50" charset="-128"/>
                        <a:ea typeface="メイリオ" panose="020B0604030504040204" pitchFamily="50" charset="-128"/>
                      </a:endParaRPr>
                    </a:p>
                    <a:p>
                      <a:pPr marL="144000" indent="-144000"/>
                      <a:r>
                        <a:rPr kumimoji="1" lang="ja-JP" altLang="en-US" sz="900" dirty="0">
                          <a:latin typeface="メイリオ" panose="020B0604030504040204" pitchFamily="50" charset="-128"/>
                          <a:ea typeface="メイリオ" panose="020B0604030504040204" pitchFamily="50" charset="-128"/>
                        </a:rPr>
                        <a:t>○　連携医療機関との間で、３月に１回以上、患者の診療情報の交換を行い、入院希望患者の一覧表を作成</a:t>
                      </a:r>
                      <a:endParaRPr kumimoji="1" lang="en-US" altLang="ja-JP" sz="900" dirty="0">
                        <a:latin typeface="メイリオ" panose="020B0604030504040204" pitchFamily="50" charset="-128"/>
                        <a:ea typeface="メイリオ" panose="020B0604030504040204" pitchFamily="50" charset="-128"/>
                      </a:endParaRPr>
                    </a:p>
                  </a:txBody>
                  <a:tcPr marL="45720" marR="45720" anchor="ctr">
                    <a:noFill/>
                  </a:tcPr>
                </a:tc>
                <a:extLst>
                  <a:ext uri="{0D108BD9-81ED-4DB2-BD59-A6C34878D82A}">
                    <a16:rowId xmlns:a16="http://schemas.microsoft.com/office/drawing/2014/main" val="10002"/>
                  </a:ext>
                </a:extLst>
              </a:tr>
              <a:tr h="592186">
                <a:tc>
                  <a:txBody>
                    <a:bodyPr/>
                    <a:lstStyle/>
                    <a:p>
                      <a:pPr algn="ctr"/>
                      <a:r>
                        <a:rPr kumimoji="1" lang="ja-JP" altLang="en-US" sz="1200">
                          <a:latin typeface="メイリオ" panose="020B0604030504040204" pitchFamily="50" charset="-128"/>
                          <a:ea typeface="メイリオ" panose="020B0604030504040204" pitchFamily="50" charset="-128"/>
                        </a:rPr>
                        <a:t>全ての</a:t>
                      </a:r>
                      <a:r>
                        <a:rPr kumimoji="1" lang="ja-JP" altLang="en-US" sz="1200" u="sng">
                          <a:latin typeface="メイリオ" panose="020B0604030504040204" pitchFamily="50" charset="-128"/>
                          <a:ea typeface="メイリオ" panose="020B0604030504040204" pitchFamily="50" charset="-128"/>
                        </a:rPr>
                        <a:t>在支病</a:t>
                      </a:r>
                      <a:r>
                        <a:rPr kumimoji="1" lang="ja-JP" altLang="en-US" sz="1200">
                          <a:latin typeface="メイリオ" panose="020B0604030504040204" pitchFamily="50" charset="-128"/>
                          <a:ea typeface="メイリオ" panose="020B0604030504040204" pitchFamily="50" charset="-128"/>
                        </a:rPr>
                        <a:t>の基準</a:t>
                      </a:r>
                    </a:p>
                  </a:txBody>
                  <a:tcPr marL="45720" marR="45720" anchor="ctr">
                    <a:noFill/>
                  </a:tcPr>
                </a:tc>
                <a:tc gridSpan="5">
                  <a:txBody>
                    <a:bodyPr/>
                    <a:lstStyle/>
                    <a:p>
                      <a:pPr defTabSz="914395"/>
                      <a:r>
                        <a:rPr lang="ja-JP" altLang="en-US" sz="900">
                          <a:solidFill>
                            <a:prstClr val="black"/>
                          </a:solidFill>
                          <a:latin typeface="メイリオ" panose="020B0604030504040204" pitchFamily="50" charset="-128"/>
                          <a:ea typeface="メイリオ" panose="020B0604030504040204" pitchFamily="50" charset="-128"/>
                        </a:rPr>
                        <a:t>「在宅療養支援病院」の施設基準は、上記に加え、以下の要件を満たすこと。</a:t>
                      </a:r>
                      <a:endParaRPr lang="en-US" altLang="ja-JP" sz="900">
                        <a:solidFill>
                          <a:prstClr val="black"/>
                        </a:solidFill>
                        <a:latin typeface="メイリオ" panose="020B0604030504040204" pitchFamily="50" charset="-128"/>
                        <a:ea typeface="メイリオ" panose="020B0604030504040204" pitchFamily="50" charset="-128"/>
                      </a:endParaRPr>
                    </a:p>
                    <a:p>
                      <a:pPr defTabSz="914395"/>
                      <a:r>
                        <a:rPr lang="ja-JP" altLang="en-US" sz="900">
                          <a:solidFill>
                            <a:prstClr val="black"/>
                          </a:solidFill>
                          <a:latin typeface="メイリオ" panose="020B0604030504040204" pitchFamily="50" charset="-128"/>
                          <a:ea typeface="メイリオ" panose="020B0604030504040204" pitchFamily="50" charset="-128"/>
                        </a:rPr>
                        <a:t>（１）許可病床</a:t>
                      </a:r>
                      <a:r>
                        <a:rPr lang="en-US" altLang="ja-JP" sz="900">
                          <a:solidFill>
                            <a:prstClr val="black"/>
                          </a:solidFill>
                          <a:latin typeface="メイリオ" panose="020B0604030504040204" pitchFamily="50" charset="-128"/>
                          <a:ea typeface="メイリオ" panose="020B0604030504040204" pitchFamily="50" charset="-128"/>
                        </a:rPr>
                        <a:t>200</a:t>
                      </a:r>
                      <a:r>
                        <a:rPr lang="ja-JP" altLang="en-US" sz="900">
                          <a:solidFill>
                            <a:prstClr val="black"/>
                          </a:solidFill>
                          <a:latin typeface="メイリオ" panose="020B0604030504040204" pitchFamily="50" charset="-128"/>
                          <a:ea typeface="メイリオ" panose="020B0604030504040204" pitchFamily="50" charset="-128"/>
                        </a:rPr>
                        <a:t>床未満</a:t>
                      </a:r>
                      <a:r>
                        <a:rPr lang="en-US" altLang="ja-JP" sz="900" baseline="30000">
                          <a:solidFill>
                            <a:prstClr val="black"/>
                          </a:solidFill>
                          <a:latin typeface="メイリオ" panose="020B0604030504040204" pitchFamily="50" charset="-128"/>
                          <a:ea typeface="メイリオ" panose="020B0604030504040204" pitchFamily="50" charset="-128"/>
                        </a:rPr>
                        <a:t>※</a:t>
                      </a:r>
                      <a:r>
                        <a:rPr lang="ja-JP" altLang="en-US" sz="900">
                          <a:solidFill>
                            <a:prstClr val="black"/>
                          </a:solidFill>
                          <a:latin typeface="メイリオ" panose="020B0604030504040204" pitchFamily="50" charset="-128"/>
                          <a:ea typeface="メイリオ" panose="020B0604030504040204" pitchFamily="50" charset="-128"/>
                        </a:rPr>
                        <a:t>であること又は当該病院を中心とした半径４</a:t>
                      </a:r>
                      <a:r>
                        <a:rPr lang="en-US" altLang="ja-JP" sz="900">
                          <a:solidFill>
                            <a:prstClr val="black"/>
                          </a:solidFill>
                          <a:latin typeface="メイリオ" panose="020B0604030504040204" pitchFamily="50" charset="-128"/>
                          <a:ea typeface="メイリオ" panose="020B0604030504040204" pitchFamily="50" charset="-128"/>
                        </a:rPr>
                        <a:t>km</a:t>
                      </a:r>
                      <a:r>
                        <a:rPr lang="ja-JP" altLang="en-US" sz="900">
                          <a:solidFill>
                            <a:prstClr val="black"/>
                          </a:solidFill>
                          <a:latin typeface="メイリオ" panose="020B0604030504040204" pitchFamily="50" charset="-128"/>
                          <a:ea typeface="メイリオ" panose="020B0604030504040204" pitchFamily="50" charset="-128"/>
                        </a:rPr>
                        <a:t>以内に診療所が存在しないこと</a:t>
                      </a:r>
                      <a:endParaRPr lang="en-US" altLang="ja-JP" sz="900">
                        <a:solidFill>
                          <a:prstClr val="black"/>
                        </a:solidFill>
                        <a:latin typeface="メイリオ" panose="020B0604030504040204" pitchFamily="50" charset="-128"/>
                        <a:ea typeface="メイリオ" panose="020B0604030504040204" pitchFamily="50" charset="-128"/>
                      </a:endParaRPr>
                    </a:p>
                    <a:p>
                      <a:pPr defTabSz="914395"/>
                      <a:r>
                        <a:rPr lang="ja-JP" altLang="en-US" sz="900">
                          <a:solidFill>
                            <a:prstClr val="black"/>
                          </a:solidFill>
                          <a:latin typeface="メイリオ" panose="020B0604030504040204" pitchFamily="50" charset="-128"/>
                          <a:ea typeface="メイリオ" panose="020B0604030504040204" pitchFamily="50" charset="-128"/>
                        </a:rPr>
                        <a:t>（２）往診を担当する医師は、当該病院の当直体制を担う医師と別であること</a:t>
                      </a:r>
                      <a:endParaRPr lang="en-US" altLang="ja-JP" sz="900">
                        <a:solidFill>
                          <a:prstClr val="black"/>
                        </a:solidFill>
                        <a:latin typeface="メイリオ" panose="020B0604030504040204" pitchFamily="50" charset="-128"/>
                        <a:ea typeface="メイリオ" panose="020B0604030504040204" pitchFamily="50" charset="-128"/>
                      </a:endParaRPr>
                    </a:p>
                    <a:p>
                      <a:pPr defTabSz="914395"/>
                      <a:r>
                        <a:rPr lang="ja-JP" altLang="en-US" sz="900">
                          <a:solidFill>
                            <a:prstClr val="black"/>
                          </a:solidFill>
                          <a:latin typeface="メイリオ" panose="020B0604030504040204" pitchFamily="50" charset="-128"/>
                          <a:ea typeface="メイリオ" panose="020B0604030504040204" pitchFamily="50" charset="-128"/>
                        </a:rPr>
                        <a:t>　　</a:t>
                      </a:r>
                      <a:r>
                        <a:rPr lang="en-US" altLang="ja-JP" sz="900">
                          <a:solidFill>
                            <a:prstClr val="black"/>
                          </a:solidFill>
                          <a:latin typeface="メイリオ" panose="020B0604030504040204" pitchFamily="50" charset="-128"/>
                          <a:ea typeface="メイリオ" panose="020B0604030504040204" pitchFamily="50" charset="-128"/>
                        </a:rPr>
                        <a:t>※</a:t>
                      </a:r>
                      <a:r>
                        <a:rPr lang="ja-JP" altLang="en-US" sz="900">
                          <a:solidFill>
                            <a:prstClr val="black"/>
                          </a:solidFill>
                          <a:latin typeface="メイリオ" panose="020B0604030504040204" pitchFamily="50" charset="-128"/>
                          <a:ea typeface="メイリオ" panose="020B0604030504040204" pitchFamily="50" charset="-128"/>
                        </a:rPr>
                        <a:t>　医療資源の少ない地域に所在する保険医療機関にあっては</a:t>
                      </a:r>
                      <a:r>
                        <a:rPr lang="en-US" altLang="ja-JP" sz="900">
                          <a:solidFill>
                            <a:prstClr val="black"/>
                          </a:solidFill>
                          <a:latin typeface="メイリオ" panose="020B0604030504040204" pitchFamily="50" charset="-128"/>
                          <a:ea typeface="メイリオ" panose="020B0604030504040204" pitchFamily="50" charset="-128"/>
                        </a:rPr>
                        <a:t>280</a:t>
                      </a:r>
                      <a:r>
                        <a:rPr lang="ja-JP" altLang="en-US" sz="900">
                          <a:solidFill>
                            <a:prstClr val="black"/>
                          </a:solidFill>
                          <a:latin typeface="メイリオ" panose="020B0604030504040204" pitchFamily="50" charset="-128"/>
                          <a:ea typeface="メイリオ" panose="020B0604030504040204" pitchFamily="50" charset="-128"/>
                        </a:rPr>
                        <a:t>床未満</a:t>
                      </a:r>
                    </a:p>
                  </a:txBody>
                  <a:tcPr marL="45720" marR="45720" anchor="ctr">
                    <a:no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vMerge="1">
                  <a:txBody>
                    <a:bodyPr/>
                    <a:lstStyle/>
                    <a:p>
                      <a:endParaRPr kumimoji="1" lang="ja-JP" altLang="en-US" sz="1400"/>
                    </a:p>
                  </a:txBody>
                  <a:tcPr anchor="ctr">
                    <a:noFill/>
                  </a:tcPr>
                </a:tc>
                <a:extLst>
                  <a:ext uri="{0D108BD9-81ED-4DB2-BD59-A6C34878D82A}">
                    <a16:rowId xmlns:a16="http://schemas.microsoft.com/office/drawing/2014/main" val="1773578318"/>
                  </a:ext>
                </a:extLst>
              </a:tr>
              <a:tr h="338392">
                <a:tc rowSpan="5">
                  <a:txBody>
                    <a:bodyPr/>
                    <a:lstStyle/>
                    <a:p>
                      <a:pPr algn="ctr"/>
                      <a:endParaRPr kumimoji="1" lang="en-US" altLang="ja-JP" sz="1200">
                        <a:latin typeface="メイリオ" panose="020B0604030504040204" pitchFamily="50" charset="-128"/>
                        <a:ea typeface="メイリオ" panose="020B0604030504040204" pitchFamily="50" charset="-128"/>
                      </a:endParaRPr>
                    </a:p>
                    <a:p>
                      <a:pPr algn="ctr"/>
                      <a:r>
                        <a:rPr kumimoji="1" lang="ja-JP" altLang="en-US" sz="1200">
                          <a:latin typeface="メイリオ" panose="020B0604030504040204" pitchFamily="50" charset="-128"/>
                          <a:ea typeface="メイリオ" panose="020B0604030504040204" pitchFamily="50" charset="-128"/>
                        </a:rPr>
                        <a:t>機能強化型</a:t>
                      </a:r>
                      <a:endParaRPr kumimoji="1" lang="en-US" altLang="ja-JP" sz="1200">
                        <a:latin typeface="メイリオ" panose="020B0604030504040204" pitchFamily="50" charset="-128"/>
                        <a:ea typeface="メイリオ" panose="020B0604030504040204" pitchFamily="50" charset="-128"/>
                      </a:endParaRPr>
                    </a:p>
                    <a:p>
                      <a:pPr algn="ctr"/>
                      <a:r>
                        <a:rPr kumimoji="1" lang="ja-JP" altLang="en-US" sz="1200">
                          <a:latin typeface="メイリオ" panose="020B0604030504040204" pitchFamily="50" charset="-128"/>
                          <a:ea typeface="メイリオ" panose="020B0604030504040204" pitchFamily="50" charset="-128"/>
                        </a:rPr>
                        <a:t>在支診・在支病の基準</a:t>
                      </a:r>
                    </a:p>
                  </a:txBody>
                  <a:tcPr marL="45720" marR="45720" anchor="ctr">
                    <a:noFill/>
                  </a:tcPr>
                </a:tc>
                <a:tc gridSpan="2">
                  <a:txBody>
                    <a:bodyPr/>
                    <a:lstStyle/>
                    <a:p>
                      <a:pPr marL="288000" indent="-144000" algn="l"/>
                      <a:r>
                        <a:rPr kumimoji="1" lang="ja-JP" altLang="en-US" sz="900">
                          <a:latin typeface="メイリオ" panose="020B0604030504040204" pitchFamily="50" charset="-128"/>
                          <a:ea typeface="メイリオ" panose="020B0604030504040204" pitchFamily="50" charset="-128"/>
                        </a:rPr>
                        <a:t>⑦　在宅医療を担当する常勤の医師</a:t>
                      </a:r>
                      <a:br>
                        <a:rPr kumimoji="1" lang="en-US" altLang="ja-JP" sz="900">
                          <a:latin typeface="メイリオ" panose="020B0604030504040204" pitchFamily="50" charset="-128"/>
                          <a:ea typeface="メイリオ" panose="020B0604030504040204" pitchFamily="50" charset="-128"/>
                        </a:rPr>
                      </a:br>
                      <a:r>
                        <a:rPr kumimoji="1" lang="ja-JP" altLang="en-US" sz="900">
                          <a:latin typeface="メイリオ" panose="020B0604030504040204" pitchFamily="50" charset="-128"/>
                          <a:ea typeface="メイリオ" panose="020B0604030504040204" pitchFamily="50" charset="-128"/>
                        </a:rPr>
                        <a:t>３人以上</a:t>
                      </a:r>
                    </a:p>
                  </a:txBody>
                  <a:tcPr marL="45720" marR="45720" anchor="ctr">
                    <a:noFill/>
                  </a:tcPr>
                </a:tc>
                <a:tc hMerge="1">
                  <a:txBody>
                    <a:bodyPr/>
                    <a:lstStyle/>
                    <a:p>
                      <a:endParaRPr kumimoji="1" lang="ja-JP" altLang="en-US"/>
                    </a:p>
                  </a:txBody>
                  <a:tcPr/>
                </a:tc>
                <a:tc gridSpan="2">
                  <a:txBody>
                    <a:bodyPr/>
                    <a:lstStyle/>
                    <a:p>
                      <a:pPr marL="288000" indent="-144000" algn="l"/>
                      <a:r>
                        <a:rPr kumimoji="1" lang="ja-JP" altLang="en-US" sz="900">
                          <a:latin typeface="メイリオ" panose="020B0604030504040204" pitchFamily="50" charset="-128"/>
                          <a:ea typeface="メイリオ" panose="020B0604030504040204" pitchFamily="50" charset="-128"/>
                        </a:rPr>
                        <a:t>⑦　在宅医療を担当する常勤の医師</a:t>
                      </a:r>
                      <a:br>
                        <a:rPr kumimoji="1" lang="en-US" altLang="ja-JP" sz="900">
                          <a:latin typeface="メイリオ" panose="020B0604030504040204" pitchFamily="50" charset="-128"/>
                          <a:ea typeface="メイリオ" panose="020B0604030504040204" pitchFamily="50" charset="-128"/>
                        </a:rPr>
                      </a:br>
                      <a:r>
                        <a:rPr kumimoji="1" lang="ja-JP" altLang="en-US" sz="900">
                          <a:latin typeface="メイリオ" panose="020B0604030504040204" pitchFamily="50" charset="-128"/>
                          <a:ea typeface="メイリオ" panose="020B0604030504040204" pitchFamily="50" charset="-128"/>
                        </a:rPr>
                        <a:t>連携内で３人以上</a:t>
                      </a:r>
                    </a:p>
                  </a:txBody>
                  <a:tcPr marL="45720" marR="45720" anchor="ctr">
                    <a:noFill/>
                  </a:tcPr>
                </a:tc>
                <a:tc hMerge="1">
                  <a:txBody>
                    <a:bodyPr/>
                    <a:lstStyle/>
                    <a:p>
                      <a:endParaRPr kumimoji="1" lang="ja-JP" altLang="en-US"/>
                    </a:p>
                  </a:txBody>
                  <a:tcPr/>
                </a:tc>
                <a:tc rowSpan="5">
                  <a:txBody>
                    <a:bodyPr/>
                    <a:lstStyle/>
                    <a:p>
                      <a:endParaRPr kumimoji="1" lang="ja-JP" altLang="en-US" sz="900">
                        <a:latin typeface="メイリオ" panose="020B0604030504040204" pitchFamily="50" charset="-128"/>
                        <a:ea typeface="メイリオ" panose="020B0604030504040204" pitchFamily="50" charset="-128"/>
                      </a:endParaRPr>
                    </a:p>
                  </a:txBody>
                  <a:tcPr marL="45720" marR="45720" anchor="ctr">
                    <a:lnBlToTr w="12700" cap="flat" cmpd="sng" algn="ctr">
                      <a:solidFill>
                        <a:schemeClr val="tx1"/>
                      </a:solidFill>
                      <a:prstDash val="solid"/>
                      <a:round/>
                      <a:headEnd type="none" w="med" len="med"/>
                      <a:tailEnd type="none" w="med" len="med"/>
                    </a:lnBlToTr>
                    <a:noFill/>
                  </a:tcPr>
                </a:tc>
                <a:tc vMerge="1">
                  <a:txBody>
                    <a:bodyPr/>
                    <a:lstStyle/>
                    <a:p>
                      <a:endParaRPr kumimoji="1" lang="ja-JP" altLang="en-US" sz="1400"/>
                    </a:p>
                  </a:txBody>
                  <a:tcPr anchor="ctr">
                    <a:noFill/>
                  </a:tcPr>
                </a:tc>
                <a:extLst>
                  <a:ext uri="{0D108BD9-81ED-4DB2-BD59-A6C34878D82A}">
                    <a16:rowId xmlns:a16="http://schemas.microsoft.com/office/drawing/2014/main" val="10003"/>
                  </a:ext>
                </a:extLst>
              </a:tr>
              <a:tr h="1861156">
                <a:tc v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a:p>
                  </a:txBody>
                  <a:tcPr anchor="ctr">
                    <a:solidFill>
                      <a:schemeClr val="accent4">
                        <a:lumMod val="40000"/>
                        <a:lumOff val="60000"/>
                      </a:schemeClr>
                    </a:solidFill>
                  </a:tcPr>
                </a:tc>
                <a:tc>
                  <a:txBody>
                    <a:bodyPr/>
                    <a:lstStyle/>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a:latin typeface="メイリオ" panose="020B0604030504040204" pitchFamily="50" charset="-128"/>
                          <a:ea typeface="メイリオ" panose="020B0604030504040204" pitchFamily="50" charset="-128"/>
                        </a:rPr>
                        <a:t>⑧　過去１年間の緊急往診の実績</a:t>
                      </a:r>
                      <a:br>
                        <a:rPr kumimoji="1" lang="en-US" altLang="ja-JP" sz="900">
                          <a:latin typeface="メイリオ" panose="020B0604030504040204" pitchFamily="50" charset="-128"/>
                          <a:ea typeface="メイリオ" panose="020B0604030504040204" pitchFamily="50" charset="-128"/>
                        </a:rPr>
                      </a:br>
                      <a:r>
                        <a:rPr kumimoji="1" lang="en-US" altLang="ja-JP" sz="900">
                          <a:latin typeface="メイリオ" panose="020B0604030504040204" pitchFamily="50" charset="-128"/>
                          <a:ea typeface="メイリオ" panose="020B0604030504040204" pitchFamily="50" charset="-128"/>
                        </a:rPr>
                        <a:t>10</a:t>
                      </a:r>
                      <a:r>
                        <a:rPr kumimoji="1" lang="ja-JP" altLang="en-US" sz="900">
                          <a:latin typeface="メイリオ" panose="020B0604030504040204" pitchFamily="50" charset="-128"/>
                          <a:ea typeface="メイリオ" panose="020B0604030504040204" pitchFamily="50" charset="-128"/>
                        </a:rPr>
                        <a:t>件以上</a:t>
                      </a:r>
                    </a:p>
                  </a:txBody>
                  <a:tcPr marL="45720" marR="45720" anchor="ctr">
                    <a:noFill/>
                  </a:tcPr>
                </a:tc>
                <a:tc>
                  <a:txBody>
                    <a:bodyPr/>
                    <a:lstStyle/>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a:latin typeface="メイリオ" panose="020B0604030504040204" pitchFamily="50" charset="-128"/>
                          <a:ea typeface="メイリオ" panose="020B0604030504040204" pitchFamily="50" charset="-128"/>
                        </a:rPr>
                        <a:t>⑧　次のうちいずれか１つ</a:t>
                      </a:r>
                      <a:endParaRPr kumimoji="1" lang="en-US" altLang="ja-JP" sz="900">
                        <a:latin typeface="メイリオ" panose="020B0604030504040204" pitchFamily="50" charset="-128"/>
                        <a:ea typeface="メイリオ" panose="020B0604030504040204" pitchFamily="50" charset="-128"/>
                      </a:endParaRPr>
                    </a:p>
                    <a:p>
                      <a:pPr marL="288000" marR="0" lvl="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kern="1200">
                          <a:solidFill>
                            <a:schemeClr val="tx1"/>
                          </a:solidFill>
                          <a:latin typeface="メイリオ" panose="020B0604030504040204" pitchFamily="50" charset="-128"/>
                          <a:ea typeface="メイリオ" panose="020B0604030504040204" pitchFamily="50" charset="-128"/>
                          <a:cs typeface="+mn-cs"/>
                        </a:rPr>
                        <a:t>・過去１年間の緊急往診の実績</a:t>
                      </a:r>
                      <a:br>
                        <a:rPr kumimoji="1" lang="en-US" altLang="ja-JP" sz="900" kern="1200">
                          <a:solidFill>
                            <a:schemeClr val="tx1"/>
                          </a:solidFill>
                          <a:latin typeface="メイリオ" panose="020B0604030504040204" pitchFamily="50" charset="-128"/>
                          <a:ea typeface="メイリオ" panose="020B0604030504040204" pitchFamily="50" charset="-128"/>
                          <a:cs typeface="+mn-cs"/>
                        </a:rPr>
                      </a:br>
                      <a:r>
                        <a:rPr kumimoji="1" lang="en-US" altLang="ja-JP" sz="900" kern="1200">
                          <a:solidFill>
                            <a:schemeClr val="tx1"/>
                          </a:solidFill>
                          <a:latin typeface="メイリオ" panose="020B0604030504040204" pitchFamily="50" charset="-128"/>
                          <a:ea typeface="メイリオ" panose="020B0604030504040204" pitchFamily="50" charset="-128"/>
                          <a:cs typeface="+mn-cs"/>
                        </a:rPr>
                        <a:t>10</a:t>
                      </a:r>
                      <a:r>
                        <a:rPr kumimoji="1" lang="ja-JP" altLang="en-US" sz="900" kern="1200">
                          <a:solidFill>
                            <a:schemeClr val="tx1"/>
                          </a:solidFill>
                          <a:latin typeface="メイリオ" panose="020B0604030504040204" pitchFamily="50" charset="-128"/>
                          <a:ea typeface="メイリオ" panose="020B0604030504040204" pitchFamily="50" charset="-128"/>
                          <a:cs typeface="+mn-cs"/>
                        </a:rPr>
                        <a:t>件以上</a:t>
                      </a:r>
                      <a:endParaRPr kumimoji="1" lang="en-US" altLang="ja-JP" sz="900" kern="1200">
                        <a:solidFill>
                          <a:schemeClr val="tx1"/>
                        </a:solidFill>
                        <a:latin typeface="メイリオ" panose="020B0604030504040204" pitchFamily="50" charset="-128"/>
                        <a:ea typeface="メイリオ" panose="020B0604030504040204" pitchFamily="50" charset="-128"/>
                        <a:cs typeface="+mn-cs"/>
                      </a:endParaRPr>
                    </a:p>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b="0" u="none" kern="1200">
                          <a:solidFill>
                            <a:schemeClr val="tx1"/>
                          </a:solidFill>
                          <a:latin typeface="メイリオ" panose="020B0604030504040204" pitchFamily="50" charset="-128"/>
                          <a:ea typeface="メイリオ" panose="020B0604030504040204" pitchFamily="50" charset="-128"/>
                          <a:cs typeface="+mn-cs"/>
                        </a:rPr>
                        <a:t>・在宅療養支援診療所等からの要請により患者の受入を行う病床を常に確保していること及び在宅支援診療所等からの要請により患者の緊急受入を行った実績が直近１年間で</a:t>
                      </a:r>
                      <a:r>
                        <a:rPr kumimoji="1" lang="en-US" altLang="ja-JP" sz="900" b="0" u="none" kern="1200">
                          <a:solidFill>
                            <a:schemeClr val="tx1"/>
                          </a:solidFill>
                          <a:latin typeface="メイリオ" panose="020B0604030504040204" pitchFamily="50" charset="-128"/>
                          <a:ea typeface="メイリオ" panose="020B0604030504040204" pitchFamily="50" charset="-128"/>
                          <a:cs typeface="+mn-cs"/>
                        </a:rPr>
                        <a:t>31</a:t>
                      </a:r>
                      <a:r>
                        <a:rPr kumimoji="1" lang="ja-JP" altLang="en-US" sz="900" b="0" u="none" kern="1200">
                          <a:solidFill>
                            <a:schemeClr val="tx1"/>
                          </a:solidFill>
                          <a:latin typeface="メイリオ" panose="020B0604030504040204" pitchFamily="50" charset="-128"/>
                          <a:ea typeface="メイリオ" panose="020B0604030504040204" pitchFamily="50" charset="-128"/>
                          <a:cs typeface="+mn-cs"/>
                        </a:rPr>
                        <a:t>件以上</a:t>
                      </a:r>
                      <a:endParaRPr kumimoji="1" lang="en-US" altLang="ja-JP" sz="900" b="0" u="none" kern="1200">
                        <a:solidFill>
                          <a:schemeClr val="tx1"/>
                        </a:solidFill>
                        <a:latin typeface="メイリオ" panose="020B0604030504040204" pitchFamily="50" charset="-128"/>
                        <a:ea typeface="メイリオ" panose="020B0604030504040204" pitchFamily="50" charset="-128"/>
                        <a:cs typeface="+mn-cs"/>
                      </a:endParaRPr>
                    </a:p>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b="0" u="none" kern="1200">
                          <a:solidFill>
                            <a:schemeClr val="tx1"/>
                          </a:solidFill>
                          <a:latin typeface="メイリオ" panose="020B0604030504040204" pitchFamily="50" charset="-128"/>
                          <a:ea typeface="メイリオ" panose="020B0604030504040204" pitchFamily="50" charset="-128"/>
                          <a:cs typeface="+mn-cs"/>
                        </a:rPr>
                        <a:t>・地域包括ケア病棟入院料・入院医療管理料１又は３を届け出ている</a:t>
                      </a:r>
                    </a:p>
                  </a:txBody>
                  <a:tcPr marL="45720" marR="45720" anchor="ctr">
                    <a:noFill/>
                  </a:tcPr>
                </a:tc>
                <a:tc>
                  <a:txBody>
                    <a:bodyPr/>
                    <a:lstStyle/>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a:latin typeface="メイリオ" panose="020B0604030504040204" pitchFamily="50" charset="-128"/>
                          <a:ea typeface="メイリオ" panose="020B0604030504040204" pitchFamily="50" charset="-128"/>
                        </a:rPr>
                        <a:t>⑧　過去１年間の緊急往診の実績</a:t>
                      </a:r>
                      <a:br>
                        <a:rPr kumimoji="1" lang="en-US" altLang="ja-JP" sz="900">
                          <a:latin typeface="メイリオ" panose="020B0604030504040204" pitchFamily="50" charset="-128"/>
                          <a:ea typeface="メイリオ" panose="020B0604030504040204" pitchFamily="50" charset="-128"/>
                        </a:rPr>
                      </a:br>
                      <a:r>
                        <a:rPr kumimoji="1" lang="ja-JP" altLang="en-US" sz="900">
                          <a:latin typeface="メイリオ" panose="020B0604030504040204" pitchFamily="50" charset="-128"/>
                          <a:ea typeface="メイリオ" panose="020B0604030504040204" pitchFamily="50" charset="-128"/>
                        </a:rPr>
                        <a:t>連携内で</a:t>
                      </a:r>
                      <a:r>
                        <a:rPr kumimoji="1" lang="en-US" altLang="ja-JP" sz="900">
                          <a:latin typeface="メイリオ" panose="020B0604030504040204" pitchFamily="50" charset="-128"/>
                          <a:ea typeface="メイリオ" panose="020B0604030504040204" pitchFamily="50" charset="-128"/>
                        </a:rPr>
                        <a:t>10</a:t>
                      </a:r>
                      <a:r>
                        <a:rPr kumimoji="1" lang="ja-JP" altLang="en-US" sz="900">
                          <a:latin typeface="メイリオ" panose="020B0604030504040204" pitchFamily="50" charset="-128"/>
                          <a:ea typeface="メイリオ" panose="020B0604030504040204" pitchFamily="50" charset="-128"/>
                        </a:rPr>
                        <a:t>件以上</a:t>
                      </a:r>
                      <a:br>
                        <a:rPr kumimoji="1" lang="en-US" altLang="ja-JP" sz="900">
                          <a:latin typeface="メイリオ" panose="020B0604030504040204" pitchFamily="50" charset="-128"/>
                          <a:ea typeface="メイリオ" panose="020B0604030504040204" pitchFamily="50" charset="-128"/>
                        </a:rPr>
                      </a:br>
                      <a:r>
                        <a:rPr kumimoji="1" lang="ja-JP" altLang="en-US" sz="900">
                          <a:latin typeface="メイリオ" panose="020B0604030504040204" pitchFamily="50" charset="-128"/>
                          <a:ea typeface="メイリオ" panose="020B0604030504040204" pitchFamily="50" charset="-128"/>
                        </a:rPr>
                        <a:t>各医療機関で４件以上</a:t>
                      </a:r>
                    </a:p>
                  </a:txBody>
                  <a:tcPr marL="45720" marR="45720" anchor="ctr">
                    <a:noFill/>
                  </a:tcPr>
                </a:tc>
                <a:tc>
                  <a:txBody>
                    <a:bodyPr/>
                    <a:lstStyle/>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a:latin typeface="メイリオ" panose="020B0604030504040204" pitchFamily="50" charset="-128"/>
                          <a:ea typeface="メイリオ" panose="020B0604030504040204" pitchFamily="50" charset="-128"/>
                        </a:rPr>
                        <a:t>⑧　次のうちいずれか１つ</a:t>
                      </a:r>
                      <a:endParaRPr kumimoji="1" lang="en-US" altLang="ja-JP" sz="900">
                        <a:latin typeface="メイリオ" panose="020B0604030504040204" pitchFamily="50" charset="-128"/>
                        <a:ea typeface="メイリオ" panose="020B0604030504040204" pitchFamily="50" charset="-128"/>
                      </a:endParaRPr>
                    </a:p>
                    <a:p>
                      <a:pPr marL="288000" marR="0" lvl="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kern="1200">
                          <a:solidFill>
                            <a:schemeClr val="tx1"/>
                          </a:solidFill>
                          <a:latin typeface="メイリオ" panose="020B0604030504040204" pitchFamily="50" charset="-128"/>
                          <a:ea typeface="メイリオ" panose="020B0604030504040204" pitchFamily="50" charset="-128"/>
                          <a:cs typeface="+mn-cs"/>
                        </a:rPr>
                        <a:t>・過去１年間の緊急往診の実績</a:t>
                      </a:r>
                      <a:br>
                        <a:rPr kumimoji="1" lang="en-US" altLang="ja-JP" sz="900" kern="1200">
                          <a:solidFill>
                            <a:schemeClr val="tx1"/>
                          </a:solidFill>
                          <a:latin typeface="メイリオ" panose="020B0604030504040204" pitchFamily="50" charset="-128"/>
                          <a:ea typeface="メイリオ" panose="020B0604030504040204" pitchFamily="50" charset="-128"/>
                          <a:cs typeface="+mn-cs"/>
                        </a:rPr>
                      </a:br>
                      <a:r>
                        <a:rPr kumimoji="1" lang="en-US" altLang="ja-JP" sz="900" kern="1200">
                          <a:solidFill>
                            <a:schemeClr val="tx1"/>
                          </a:solidFill>
                          <a:latin typeface="メイリオ" panose="020B0604030504040204" pitchFamily="50" charset="-128"/>
                          <a:ea typeface="メイリオ" panose="020B0604030504040204" pitchFamily="50" charset="-128"/>
                          <a:cs typeface="+mn-cs"/>
                        </a:rPr>
                        <a:t>10</a:t>
                      </a:r>
                      <a:r>
                        <a:rPr kumimoji="1" lang="ja-JP" altLang="en-US" sz="900" kern="1200">
                          <a:solidFill>
                            <a:schemeClr val="tx1"/>
                          </a:solidFill>
                          <a:latin typeface="メイリオ" panose="020B0604030504040204" pitchFamily="50" charset="-128"/>
                          <a:ea typeface="メイリオ" panose="020B0604030504040204" pitchFamily="50" charset="-128"/>
                          <a:cs typeface="+mn-cs"/>
                        </a:rPr>
                        <a:t>件以上各医療機関で４件以上</a:t>
                      </a:r>
                      <a:endParaRPr kumimoji="1" lang="en-US" altLang="ja-JP" sz="900" kern="1200">
                        <a:solidFill>
                          <a:schemeClr val="tx1"/>
                        </a:solidFill>
                        <a:latin typeface="メイリオ" panose="020B0604030504040204" pitchFamily="50" charset="-128"/>
                        <a:ea typeface="メイリオ" panose="020B0604030504040204" pitchFamily="50" charset="-128"/>
                        <a:cs typeface="+mn-cs"/>
                      </a:endParaRPr>
                    </a:p>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b="0" u="none" kern="1200">
                          <a:solidFill>
                            <a:schemeClr val="tx1"/>
                          </a:solidFill>
                          <a:latin typeface="メイリオ" panose="020B0604030504040204" pitchFamily="50" charset="-128"/>
                          <a:ea typeface="メイリオ" panose="020B0604030504040204" pitchFamily="50" charset="-128"/>
                          <a:cs typeface="+mn-cs"/>
                        </a:rPr>
                        <a:t>・在宅療養支援診療所等からの要請により患者の受入を行う病床を常に確保していること及び在宅支援診療所等からの要請により患者の緊急受入を行った実績が直近１年間で</a:t>
                      </a:r>
                      <a:r>
                        <a:rPr kumimoji="1" lang="en-US" altLang="ja-JP" sz="900" b="0" u="none" kern="1200">
                          <a:solidFill>
                            <a:schemeClr val="tx1"/>
                          </a:solidFill>
                          <a:latin typeface="メイリオ" panose="020B0604030504040204" pitchFamily="50" charset="-128"/>
                          <a:ea typeface="メイリオ" panose="020B0604030504040204" pitchFamily="50" charset="-128"/>
                          <a:cs typeface="+mn-cs"/>
                        </a:rPr>
                        <a:t>31</a:t>
                      </a:r>
                      <a:r>
                        <a:rPr kumimoji="1" lang="ja-JP" altLang="en-US" sz="900" b="0" u="none" kern="1200">
                          <a:solidFill>
                            <a:schemeClr val="tx1"/>
                          </a:solidFill>
                          <a:latin typeface="メイリオ" panose="020B0604030504040204" pitchFamily="50" charset="-128"/>
                          <a:ea typeface="メイリオ" panose="020B0604030504040204" pitchFamily="50" charset="-128"/>
                          <a:cs typeface="+mn-cs"/>
                        </a:rPr>
                        <a:t>件以上</a:t>
                      </a:r>
                      <a:endParaRPr kumimoji="1" lang="en-US" altLang="ja-JP" sz="900" b="0" u="none" kern="1200">
                        <a:solidFill>
                          <a:schemeClr val="tx1"/>
                        </a:solidFill>
                        <a:latin typeface="メイリオ" panose="020B0604030504040204" pitchFamily="50" charset="-128"/>
                        <a:ea typeface="メイリオ" panose="020B0604030504040204" pitchFamily="50" charset="-128"/>
                        <a:cs typeface="+mn-cs"/>
                      </a:endParaRPr>
                    </a:p>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b="0" u="none" kern="1200">
                          <a:solidFill>
                            <a:schemeClr val="tx1"/>
                          </a:solidFill>
                          <a:latin typeface="メイリオ" panose="020B0604030504040204" pitchFamily="50" charset="-128"/>
                          <a:ea typeface="メイリオ" panose="020B0604030504040204" pitchFamily="50" charset="-128"/>
                          <a:cs typeface="+mn-cs"/>
                        </a:rPr>
                        <a:t>・地域包括ケア病棟入院料・入院医療管理料１又は３を届け出ている</a:t>
                      </a:r>
                    </a:p>
                  </a:txBody>
                  <a:tcPr marL="45720" marR="45720" anchor="ctr">
                    <a:noFill/>
                  </a:tcPr>
                </a:tc>
                <a:tc vMerge="1">
                  <a:txBody>
                    <a:bodyPr/>
                    <a:lstStyle/>
                    <a:p>
                      <a:endParaRPr kumimoji="1" lang="ja-JP" altLang="en-US"/>
                    </a:p>
                  </a:txBody>
                  <a:tcPr/>
                </a:tc>
                <a:tc vMerge="1">
                  <a:txBody>
                    <a:bodyPr/>
                    <a:lstStyle/>
                    <a:p>
                      <a:endParaRPr kumimoji="1" lang="ja-JP" altLang="en-US"/>
                    </a:p>
                  </a:txBody>
                  <a:tcPr/>
                </a:tc>
                <a:extLst>
                  <a:ext uri="{0D108BD9-81ED-4DB2-BD59-A6C34878D82A}">
                    <a16:rowId xmlns:a16="http://schemas.microsoft.com/office/drawing/2014/main" val="10004"/>
                  </a:ext>
                </a:extLst>
              </a:tr>
              <a:tr h="719083">
                <a:tc v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100"/>
                    </a:p>
                  </a:txBody>
                  <a:tcPr anchor="ctr">
                    <a:solidFill>
                      <a:schemeClr val="accent4">
                        <a:lumMod val="40000"/>
                        <a:lumOff val="60000"/>
                      </a:schemeClr>
                    </a:solidFill>
                  </a:tcPr>
                </a:tc>
                <a:tc gridSpan="2">
                  <a:txBody>
                    <a:bodyPr/>
                    <a:lstStyle/>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a:latin typeface="メイリオ" panose="020B0604030504040204" pitchFamily="50" charset="-128"/>
                          <a:ea typeface="メイリオ" panose="020B0604030504040204" pitchFamily="50" charset="-128"/>
                        </a:rPr>
                        <a:t>⑨　過去１年間の看取りの実績又は</a:t>
                      </a:r>
                      <a:r>
                        <a:rPr kumimoji="1" lang="ja-JP" altLang="en-US" sz="900" u="none">
                          <a:latin typeface="メイリオ" panose="020B0604030504040204" pitchFamily="50" charset="-128"/>
                          <a:ea typeface="メイリオ" panose="020B0604030504040204" pitchFamily="50" charset="-128"/>
                        </a:rPr>
                        <a:t>超・準超重症児の医学管理の実績</a:t>
                      </a:r>
                      <a:br>
                        <a:rPr kumimoji="1" lang="en-US" altLang="ja-JP" sz="900" u="none">
                          <a:latin typeface="メイリオ" panose="020B0604030504040204" pitchFamily="50" charset="-128"/>
                          <a:ea typeface="メイリオ" panose="020B0604030504040204" pitchFamily="50" charset="-128"/>
                        </a:rPr>
                      </a:br>
                      <a:r>
                        <a:rPr kumimoji="1" lang="ja-JP" altLang="en-US" sz="900" u="none">
                          <a:latin typeface="メイリオ" panose="020B0604030504040204" pitchFamily="50" charset="-128"/>
                          <a:ea typeface="メイリオ" panose="020B0604030504040204" pitchFamily="50" charset="-128"/>
                        </a:rPr>
                        <a:t>いずれか</a:t>
                      </a:r>
                      <a:r>
                        <a:rPr kumimoji="1" lang="ja-JP" altLang="en-US" sz="900">
                          <a:latin typeface="メイリオ" panose="020B0604030504040204" pitchFamily="50" charset="-128"/>
                          <a:ea typeface="メイリオ" panose="020B0604030504040204" pitchFamily="50" charset="-128"/>
                        </a:rPr>
                        <a:t>４件以上</a:t>
                      </a:r>
                    </a:p>
                  </a:txBody>
                  <a:tcPr marL="45720" marR="45720" anchor="ctr">
                    <a:noFill/>
                  </a:tcPr>
                </a:tc>
                <a:tc hMerge="1">
                  <a:txBody>
                    <a:bodyPr/>
                    <a:lstStyle/>
                    <a:p>
                      <a:endParaRPr kumimoji="1" lang="ja-JP" altLang="en-US"/>
                    </a:p>
                  </a:txBody>
                  <a:tcPr/>
                </a:tc>
                <a:tc gridSpan="2">
                  <a:txBody>
                    <a:bodyPr/>
                    <a:lstStyle/>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a:latin typeface="メイリオ" panose="020B0604030504040204" pitchFamily="50" charset="-128"/>
                          <a:ea typeface="メイリオ" panose="020B0604030504040204" pitchFamily="50" charset="-128"/>
                        </a:rPr>
                        <a:t>⑨　過去１年間の看取りの実績</a:t>
                      </a:r>
                      <a:br>
                        <a:rPr kumimoji="1" lang="en-US" altLang="ja-JP" sz="900">
                          <a:latin typeface="メイリオ" panose="020B0604030504040204" pitchFamily="50" charset="-128"/>
                          <a:ea typeface="メイリオ" panose="020B0604030504040204" pitchFamily="50" charset="-128"/>
                        </a:rPr>
                      </a:br>
                      <a:r>
                        <a:rPr kumimoji="1" lang="ja-JP" altLang="en-US" sz="900">
                          <a:latin typeface="メイリオ" panose="020B0604030504040204" pitchFamily="50" charset="-128"/>
                          <a:ea typeface="メイリオ" panose="020B0604030504040204" pitchFamily="50" charset="-128"/>
                        </a:rPr>
                        <a:t>連携内で４件以上</a:t>
                      </a:r>
                      <a:br>
                        <a:rPr kumimoji="1" lang="en-US" altLang="ja-JP" sz="900">
                          <a:latin typeface="メイリオ" panose="020B0604030504040204" pitchFamily="50" charset="-128"/>
                          <a:ea typeface="メイリオ" panose="020B0604030504040204" pitchFamily="50" charset="-128"/>
                        </a:rPr>
                      </a:br>
                      <a:r>
                        <a:rPr kumimoji="1" lang="ja-JP" altLang="en-US" sz="900">
                          <a:latin typeface="メイリオ" panose="020B0604030504040204" pitchFamily="50" charset="-128"/>
                          <a:ea typeface="メイリオ" panose="020B0604030504040204" pitchFamily="50" charset="-128"/>
                        </a:rPr>
                        <a:t>かつ、各医療機関において、看取りの実績又は超・準超重症児の医学管理の実績</a:t>
                      </a:r>
                      <a:br>
                        <a:rPr kumimoji="1" lang="en-US" altLang="ja-JP" sz="900">
                          <a:latin typeface="メイリオ" panose="020B0604030504040204" pitchFamily="50" charset="-128"/>
                          <a:ea typeface="メイリオ" panose="020B0604030504040204" pitchFamily="50" charset="-128"/>
                        </a:rPr>
                      </a:br>
                      <a:r>
                        <a:rPr kumimoji="1" lang="ja-JP" altLang="en-US" sz="900">
                          <a:latin typeface="メイリオ" panose="020B0604030504040204" pitchFamily="50" charset="-128"/>
                          <a:ea typeface="メイリオ" panose="020B0604030504040204" pitchFamily="50" charset="-128"/>
                        </a:rPr>
                        <a:t>いずれか２件以上</a:t>
                      </a:r>
                    </a:p>
                  </a:txBody>
                  <a:tcPr marL="45720" marR="45720" anchor="ctr">
                    <a:noFill/>
                  </a:tcPr>
                </a:tc>
                <a:tc h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extLst>
                  <a:ext uri="{0D108BD9-81ED-4DB2-BD59-A6C34878D82A}">
                    <a16:rowId xmlns:a16="http://schemas.microsoft.com/office/drawing/2014/main" val="10005"/>
                  </a:ext>
                </a:extLst>
              </a:tr>
              <a:tr h="0">
                <a:tc vMerge="1">
                  <a:txBody>
                    <a:bodyPr/>
                    <a:lstStyle/>
                    <a:p>
                      <a:endParaRPr kumimoji="1" lang="ja-JP" altLang="en-US"/>
                    </a:p>
                  </a:txBody>
                  <a:tcPr/>
                </a:tc>
                <a:tc gridSpan="4">
                  <a:txBody>
                    <a:bodyPr/>
                    <a:lstStyle/>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b="0" u="none" kern="1200">
                          <a:solidFill>
                            <a:schemeClr val="tx1"/>
                          </a:solidFill>
                          <a:latin typeface="メイリオ" panose="020B0604030504040204" pitchFamily="50" charset="-128"/>
                          <a:ea typeface="メイリオ" panose="020B0604030504040204" pitchFamily="50" charset="-128"/>
                          <a:cs typeface="+mn-cs"/>
                        </a:rPr>
                        <a:t>➉　地域において</a:t>
                      </a:r>
                      <a:r>
                        <a:rPr kumimoji="1" lang="en-US" altLang="ja-JP" sz="900" b="0" u="none" kern="1200">
                          <a:solidFill>
                            <a:schemeClr val="tx1"/>
                          </a:solidFill>
                          <a:latin typeface="メイリオ" panose="020B0604030504040204" pitchFamily="50" charset="-128"/>
                          <a:ea typeface="メイリオ" panose="020B0604030504040204" pitchFamily="50" charset="-128"/>
                          <a:cs typeface="+mn-cs"/>
                        </a:rPr>
                        <a:t>24</a:t>
                      </a:r>
                      <a:r>
                        <a:rPr kumimoji="1" lang="ja-JP" altLang="en-US" sz="900" b="0" u="none" kern="1200">
                          <a:solidFill>
                            <a:schemeClr val="tx1"/>
                          </a:solidFill>
                          <a:latin typeface="メイリオ" panose="020B0604030504040204" pitchFamily="50" charset="-128"/>
                          <a:ea typeface="メイリオ" panose="020B0604030504040204" pitchFamily="50" charset="-128"/>
                          <a:cs typeface="+mn-cs"/>
                        </a:rPr>
                        <a:t>時間体制での在宅医療の提供に係る積極的役割を担うことが望ましい</a:t>
                      </a:r>
                    </a:p>
                  </a:txBody>
                  <a:tcPr marL="45720" marR="45720" anchor="ctr">
                    <a:noFill/>
                  </a:tcPr>
                </a:tc>
                <a:tc hMerge="1">
                  <a:txBody>
                    <a:bodyPr/>
                    <a:lstStyle/>
                    <a:p>
                      <a:endParaRPr kumimoji="1" lang="ja-JP" altLang="en-US"/>
                    </a:p>
                  </a:txBody>
                  <a:tcPr/>
                </a:tc>
                <a:tc hMerge="1">
                  <a:txBody>
                    <a:bodyPr/>
                    <a:lstStyle/>
                    <a:p>
                      <a:pPr marL="288000" marR="0" lvl="0" indent="-144000" algn="l" defTabSz="914400" rtl="0" eaLnBrk="1" fontAlgn="auto" latinLnBrk="0" hangingPunct="1">
                        <a:lnSpc>
                          <a:spcPct val="100000"/>
                        </a:lnSpc>
                        <a:spcBef>
                          <a:spcPts val="0"/>
                        </a:spcBef>
                        <a:spcAft>
                          <a:spcPts val="0"/>
                        </a:spcAft>
                        <a:buClrTx/>
                        <a:buSzTx/>
                        <a:buFontTx/>
                        <a:buNone/>
                        <a:tabLst/>
                        <a:defRPr/>
                      </a:pPr>
                      <a:endParaRPr kumimoji="1" lang="ja-JP" altLang="en-US" sz="900" b="1" u="sng">
                        <a:solidFill>
                          <a:srgbClr val="0070C0"/>
                        </a:solidFill>
                        <a:latin typeface="メイリオ" panose="020B0604030504040204" pitchFamily="50" charset="-128"/>
                        <a:ea typeface="メイリオ" panose="020B0604030504040204" pitchFamily="50" charset="-128"/>
                      </a:endParaRPr>
                    </a:p>
                  </a:txBody>
                  <a:tcPr marL="36000" marR="36000" anchor="ctr">
                    <a:noFill/>
                  </a:tcPr>
                </a:tc>
                <a:tc h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extLst>
                  <a:ext uri="{0D108BD9-81ED-4DB2-BD59-A6C34878D82A}">
                    <a16:rowId xmlns:a16="http://schemas.microsoft.com/office/drawing/2014/main" val="3139816961"/>
                  </a:ext>
                </a:extLst>
              </a:tr>
              <a:tr h="292545">
                <a:tc vMerge="1">
                  <a:txBody>
                    <a:bodyPr/>
                    <a:lstStyle/>
                    <a:p>
                      <a:pPr algn="ctr"/>
                      <a:endParaRPr kumimoji="1" lang="ja-JP" altLang="en-US" sz="1200">
                        <a:latin typeface="メイリオ" panose="020B0604030504040204" pitchFamily="50" charset="-128"/>
                        <a:ea typeface="メイリオ" panose="020B0604030504040204" pitchFamily="50" charset="-128"/>
                      </a:endParaRPr>
                    </a:p>
                  </a:txBody>
                  <a:tcPr marL="45720" marR="45720" anchor="ctr">
                    <a:noFill/>
                  </a:tcPr>
                </a:tc>
                <a:tc gridSpan="4">
                  <a:txBody>
                    <a:bodyPr/>
                    <a:lstStyle/>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b="1" u="sng" kern="1200" dirty="0">
                          <a:solidFill>
                            <a:srgbClr val="0070C0"/>
                          </a:solidFill>
                          <a:latin typeface="メイリオ" panose="020B0604030504040204" pitchFamily="50" charset="-128"/>
                          <a:ea typeface="メイリオ" panose="020B0604030504040204" pitchFamily="50" charset="-128"/>
                          <a:cs typeface="+mn-cs"/>
                        </a:rPr>
                        <a:t>⑪　各年５月から７月までの訪問診療の回数が一定回数を超える場合においては、次年の１月から在宅データ提出加算に係る届出を行っていること。</a:t>
                      </a:r>
                    </a:p>
                  </a:txBody>
                  <a:tcPr marL="45720" marR="45720" anchor="ctr">
                    <a:no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vMerge="1">
                  <a:txBody>
                    <a:bodyPr/>
                    <a:lstStyle/>
                    <a:p>
                      <a:endParaRPr kumimoji="1" lang="ja-JP" altLang="en-US" sz="900">
                        <a:latin typeface="メイリオ" panose="020B0604030504040204" pitchFamily="50" charset="-128"/>
                        <a:ea typeface="メイリオ" panose="020B0604030504040204" pitchFamily="50" charset="-128"/>
                      </a:endParaRPr>
                    </a:p>
                  </a:txBody>
                  <a:tcPr marL="45720" marR="45720" anchor="ctr">
                    <a:lnBlToTr w="12700" cap="flat" cmpd="sng" algn="ctr">
                      <a:solidFill>
                        <a:schemeClr val="tx1"/>
                      </a:solidFill>
                      <a:prstDash val="solid"/>
                      <a:round/>
                      <a:headEnd type="none" w="med" len="med"/>
                      <a:tailEnd type="none" w="med" len="med"/>
                    </a:lnBlToTr>
                    <a:noFill/>
                  </a:tcPr>
                </a:tc>
                <a:tc vMerge="1">
                  <a:txBody>
                    <a:bodyPr/>
                    <a:lstStyle/>
                    <a:p>
                      <a:pPr marL="144000" indent="-144000"/>
                      <a:endParaRPr kumimoji="1" lang="en-US" altLang="ja-JP" sz="900">
                        <a:latin typeface="メイリオ" panose="020B0604030504040204" pitchFamily="50" charset="-128"/>
                        <a:ea typeface="メイリオ" panose="020B0604030504040204" pitchFamily="50" charset="-128"/>
                      </a:endParaRPr>
                    </a:p>
                  </a:txBody>
                  <a:tcPr marL="45720" marR="45720" anchor="ctr">
                    <a:noFill/>
                  </a:tcPr>
                </a:tc>
                <a:extLst>
                  <a:ext uri="{0D108BD9-81ED-4DB2-BD59-A6C34878D82A}">
                    <a16:rowId xmlns:a16="http://schemas.microsoft.com/office/drawing/2014/main" val="4258066824"/>
                  </a:ext>
                </a:extLst>
              </a:tr>
            </a:tbl>
          </a:graphicData>
        </a:graphic>
      </p:graphicFrame>
      <p:sp>
        <p:nvSpPr>
          <p:cNvPr id="12" name="タイトル 1"/>
          <p:cNvSpPr txBox="1">
            <a:spLocks/>
          </p:cNvSpPr>
          <p:nvPr/>
        </p:nvSpPr>
        <p:spPr>
          <a:xfrm>
            <a:off x="0" y="274232"/>
            <a:ext cx="9906000" cy="458482"/>
          </a:xfrm>
          <a:prstGeom prst="rect">
            <a:avLst/>
          </a:prstGeom>
          <a:solidFill>
            <a:srgbClr val="E1EDFF"/>
          </a:solidFill>
        </p:spPr>
        <p:txBody>
          <a:bodyPr vert="horz" lIns="72000" tIns="108000" rIns="72000" bIns="36000" rtlCol="0" anchor="ctr">
            <a:noAutofit/>
          </a:bodyPr>
          <a:lstStyle>
            <a:lvl1pPr algn="ctr" defTabSz="990570">
              <a:spcBef>
                <a:spcPct val="0"/>
              </a:spcBef>
              <a:buNone/>
              <a:defRPr kumimoji="1" sz="2400" b="1">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（参考）在支診・在支病の施設基準</a:t>
            </a:r>
          </a:p>
        </p:txBody>
      </p:sp>
      <p:sp>
        <p:nvSpPr>
          <p:cNvPr id="13" name="テキスト ボックス 12"/>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質の高い在宅医療・訪問看護の確保－⑨</a:t>
            </a:r>
          </a:p>
        </p:txBody>
      </p:sp>
      <p:sp>
        <p:nvSpPr>
          <p:cNvPr id="2" name="スライド番号プレースホルダー 2">
            <a:extLst>
              <a:ext uri="{FF2B5EF4-FFF2-40B4-BE49-F238E27FC236}">
                <a16:creationId xmlns:a16="http://schemas.microsoft.com/office/drawing/2014/main" id="{1B670B3C-91F8-F2E4-D170-A0BB82AFA6D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382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28057519"/>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 3">
            <a:extLst>
              <a:ext uri="{FF2B5EF4-FFF2-40B4-BE49-F238E27FC236}">
                <a16:creationId xmlns:a16="http://schemas.microsoft.com/office/drawing/2014/main" id="{860D70C8-4FBE-42AA-A5A4-49FC41B16228}"/>
              </a:ext>
            </a:extLst>
          </p:cNvPr>
          <p:cNvGraphicFramePr>
            <a:graphicFrameLocks noGrp="1"/>
          </p:cNvGraphicFramePr>
          <p:nvPr/>
        </p:nvGraphicFramePr>
        <p:xfrm>
          <a:off x="2618714" y="866470"/>
          <a:ext cx="2094778" cy="5688467"/>
        </p:xfrm>
        <a:graphic>
          <a:graphicData uri="http://schemas.openxmlformats.org/drawingml/2006/table">
            <a:tbl>
              <a:tblPr/>
              <a:tblGrid>
                <a:gridCol w="644127">
                  <a:extLst>
                    <a:ext uri="{9D8B030D-6E8A-4147-A177-3AD203B41FA5}">
                      <a16:colId xmlns:a16="http://schemas.microsoft.com/office/drawing/2014/main" val="957208355"/>
                    </a:ext>
                  </a:extLst>
                </a:gridCol>
                <a:gridCol w="1450651">
                  <a:extLst>
                    <a:ext uri="{9D8B030D-6E8A-4147-A177-3AD203B41FA5}">
                      <a16:colId xmlns:a16="http://schemas.microsoft.com/office/drawing/2014/main" val="1545440034"/>
                    </a:ext>
                  </a:extLst>
                </a:gridCol>
              </a:tblGrid>
              <a:tr h="215727">
                <a:tc>
                  <a:txBody>
                    <a:bodyPr/>
                    <a:lstStyle/>
                    <a:p>
                      <a:pPr algn="ctr" fontAlgn="ctr"/>
                      <a:r>
                        <a:rPr lang="ja-JP" altLang="en-US" sz="1100" b="1" i="0" u="none" strike="noStrike">
                          <a:solidFill>
                            <a:srgbClr val="000000"/>
                          </a:solidFill>
                          <a:effectLst/>
                          <a:latin typeface="メイリオ" panose="020B0604030504040204" pitchFamily="50" charset="-128"/>
                          <a:ea typeface="メイリオ" panose="020B0604030504040204" pitchFamily="50" charset="-128"/>
                        </a:rPr>
                        <a:t>大項目</a:t>
                      </a:r>
                    </a:p>
                  </a:txBody>
                  <a:tcPr marL="7750" marR="7750" marT="77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EDFF"/>
                    </a:solidFill>
                  </a:tcPr>
                </a:tc>
                <a:tc>
                  <a:txBody>
                    <a:bodyPr/>
                    <a:lstStyle/>
                    <a:p>
                      <a:pPr algn="ctr" fontAlgn="ctr"/>
                      <a:r>
                        <a:rPr lang="ja-JP" altLang="en-US" sz="1100" b="1" i="0" u="none" strike="noStrike">
                          <a:solidFill>
                            <a:srgbClr val="000000"/>
                          </a:solidFill>
                          <a:effectLst/>
                          <a:latin typeface="メイリオ" panose="020B0604030504040204" pitchFamily="50" charset="-128"/>
                          <a:ea typeface="メイリオ" panose="020B0604030504040204" pitchFamily="50" charset="-128"/>
                        </a:rPr>
                        <a:t>項目名</a:t>
                      </a:r>
                    </a:p>
                  </a:txBody>
                  <a:tcPr marL="7750" marR="7750" marT="77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EDFF"/>
                    </a:solidFill>
                  </a:tcPr>
                </a:tc>
                <a:extLst>
                  <a:ext uri="{0D108BD9-81ED-4DB2-BD59-A6C34878D82A}">
                    <a16:rowId xmlns:a16="http://schemas.microsoft.com/office/drawing/2014/main" val="2506436386"/>
                  </a:ext>
                </a:extLst>
              </a:tr>
              <a:tr h="210490">
                <a:tc rowSpan="3">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属性</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生年月日</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217755141"/>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性別</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968535416"/>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患者住所地域の郵便番号</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25169346"/>
                  </a:ext>
                </a:extLst>
              </a:tr>
              <a:tr h="210490">
                <a:tc rowSpan="2">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身長・</a:t>
                      </a:r>
                      <a:endParaRPr lang="en-US" alt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endParaRPr>
                    </a:p>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体重</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身長</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193227324"/>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体重</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15171212"/>
                  </a:ext>
                </a:extLst>
              </a:tr>
              <a:tr h="210490">
                <a:tc rowSpan="3">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喫煙歴</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喫煙区分</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02629629"/>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1</a:t>
                      </a:r>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日の喫煙本数</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003147757"/>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喫煙年数</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584522697"/>
                  </a:ext>
                </a:extLst>
              </a:tr>
              <a:tr h="210490">
                <a:tc rowSpan="2">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介護情報</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高齢者情報</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4885538"/>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要介護度</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60806936"/>
                  </a:ext>
                </a:extLst>
              </a:tr>
              <a:tr h="210490">
                <a:tc rowSpan="5">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診断情報</a:t>
                      </a:r>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a:t>
                      </a:r>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傷病</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自院管理の有無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025179510"/>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ICD10</a:t>
                      </a:r>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021744990"/>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傷病名コード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652503977"/>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修飾語コード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16208387"/>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傷病名</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152214700"/>
                  </a:ext>
                </a:extLst>
              </a:tr>
              <a:tr h="210490">
                <a:tc rowSpan="5">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入院の</a:t>
                      </a:r>
                      <a:endParaRPr lang="en-US" alt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endParaRPr>
                    </a:p>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状況</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入院の有無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527222623"/>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ICD10</a:t>
                      </a:r>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13605057"/>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傷病名コード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947896507"/>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修飾語コード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468615297"/>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傷病名</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411960419"/>
                  </a:ext>
                </a:extLst>
              </a:tr>
              <a:tr h="210490">
                <a:tc rowSpan="6">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終診情報</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当月中の終診情報</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92510868"/>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終診年月日</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703804856"/>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ICD10</a:t>
                      </a:r>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32486282"/>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傷病名コード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044043458"/>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修飾語コード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974436207"/>
                  </a:ext>
                </a:extLst>
              </a:tr>
              <a:tr h="210490">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dirty="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傷病名</a:t>
                      </a:r>
                      <a:endParaRPr lang="ja-JP" sz="900" kern="100" dirty="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071207630"/>
                  </a:ext>
                </a:extLst>
              </a:tr>
            </a:tbl>
          </a:graphicData>
        </a:graphic>
      </p:graphicFrame>
      <p:sp>
        <p:nvSpPr>
          <p:cNvPr id="14" name="テキスト ボックス 13"/>
          <p:cNvSpPr txBox="1">
            <a:spLocks noChangeArrowheads="1"/>
          </p:cNvSpPr>
          <p:nvPr/>
        </p:nvSpPr>
        <p:spPr bwMode="auto">
          <a:xfrm>
            <a:off x="0" y="0"/>
            <a:ext cx="9906000" cy="454552"/>
          </a:xfrm>
          <a:prstGeom prst="rect">
            <a:avLst/>
          </a:prstGeom>
          <a:solidFill>
            <a:srgbClr val="E1EDFF"/>
          </a:solidFill>
          <a:ln>
            <a:noFill/>
          </a:ln>
        </p:spPr>
        <p:txBody>
          <a:bodyPr wrap="square" lIns="84396" tIns="42198" rIns="84396" bIns="42198">
            <a:spAutoFit/>
          </a:bodyPr>
          <a:lstStyle>
            <a:lvl1pPr eaLnBrk="0" hangingPunct="0">
              <a:defRPr kumimoji="1">
                <a:solidFill>
                  <a:schemeClr val="tx1"/>
                </a:solidFill>
                <a:latin typeface="Arial" charset="0"/>
                <a:ea typeface="ＭＳ Ｐゴシック" charset="-128"/>
              </a:defRPr>
            </a:lvl1pPr>
            <a:lvl2pPr marL="742950" indent="-285750" eaLnBrk="0" hangingPunct="0">
              <a:defRPr kumimoji="1">
                <a:solidFill>
                  <a:schemeClr val="tx1"/>
                </a:solidFill>
                <a:latin typeface="Arial" charset="0"/>
                <a:ea typeface="ＭＳ Ｐゴシック" charset="-128"/>
              </a:defRPr>
            </a:lvl2pPr>
            <a:lvl3pPr marL="1143000" indent="-228600" eaLnBrk="0" hangingPunct="0">
              <a:defRPr kumimoji="1">
                <a:solidFill>
                  <a:schemeClr val="tx1"/>
                </a:solidFill>
                <a:latin typeface="Arial" charset="0"/>
                <a:ea typeface="ＭＳ Ｐゴシック" charset="-128"/>
              </a:defRPr>
            </a:lvl3pPr>
            <a:lvl4pPr marL="1600200" indent="-228600" eaLnBrk="0" hangingPunct="0">
              <a:defRPr kumimoji="1">
                <a:solidFill>
                  <a:schemeClr val="tx1"/>
                </a:solidFill>
                <a:latin typeface="Arial" charset="0"/>
                <a:ea typeface="ＭＳ Ｐゴシック" charset="-128"/>
              </a:defRPr>
            </a:lvl4pPr>
            <a:lvl5pPr marL="2057400" indent="-228600" eaLnBrk="0" hangingPunct="0">
              <a:defRPr kumimoji="1">
                <a:solidFill>
                  <a:schemeClr val="tx1"/>
                </a:solidFill>
                <a:latin typeface="Arial" charset="0"/>
                <a:ea typeface="ＭＳ Ｐゴシック" charset="-128"/>
              </a:defRPr>
            </a:lvl5pPr>
            <a:lvl6pPr marL="2514600" indent="-228600" eaLnBrk="0" fontAlgn="base" hangingPunct="0">
              <a:spcBef>
                <a:spcPct val="0"/>
              </a:spcBef>
              <a:spcAft>
                <a:spcPct val="0"/>
              </a:spcAft>
              <a:defRPr kumimoji="1">
                <a:solidFill>
                  <a:schemeClr val="tx1"/>
                </a:solidFill>
                <a:latin typeface="Arial" charset="0"/>
                <a:ea typeface="ＭＳ Ｐゴシック" charset="-128"/>
              </a:defRPr>
            </a:lvl6pPr>
            <a:lvl7pPr marL="2971800" indent="-228600" eaLnBrk="0" fontAlgn="base" hangingPunct="0">
              <a:spcBef>
                <a:spcPct val="0"/>
              </a:spcBef>
              <a:spcAft>
                <a:spcPct val="0"/>
              </a:spcAft>
              <a:defRPr kumimoji="1">
                <a:solidFill>
                  <a:schemeClr val="tx1"/>
                </a:solidFill>
                <a:latin typeface="Arial" charset="0"/>
                <a:ea typeface="ＭＳ Ｐゴシック" charset="-128"/>
              </a:defRPr>
            </a:lvl7pPr>
            <a:lvl8pPr marL="3429000" indent="-228600" eaLnBrk="0" fontAlgn="base" hangingPunct="0">
              <a:spcBef>
                <a:spcPct val="0"/>
              </a:spcBef>
              <a:spcAft>
                <a:spcPct val="0"/>
              </a:spcAft>
              <a:defRPr kumimoji="1">
                <a:solidFill>
                  <a:schemeClr val="tx1"/>
                </a:solidFill>
                <a:latin typeface="Arial" charset="0"/>
                <a:ea typeface="ＭＳ Ｐゴシック" charset="-128"/>
              </a:defRPr>
            </a:lvl8pPr>
            <a:lvl9pPr marL="3886200" indent="-228600" eaLnBrk="0" fontAlgn="base" hangingPunct="0">
              <a:spcBef>
                <a:spcPct val="0"/>
              </a:spcBef>
              <a:spcAft>
                <a:spcPct val="0"/>
              </a:spcAft>
              <a:defRPr kumimoji="1">
                <a:solidFill>
                  <a:schemeClr val="tx1"/>
                </a:solidFill>
                <a:latin typeface="Arial" charset="0"/>
                <a:ea typeface="ＭＳ Ｐゴシック" charset="-128"/>
              </a:defRPr>
            </a:lvl9pPr>
          </a:lstStyle>
          <a:p>
            <a:pPr marL="0" marR="0" lvl="0" indent="0" algn="ctr" defTabSz="844083" rtl="0" eaLnBrk="0" fontAlgn="auto" latinLnBrk="0" hangingPunct="0">
              <a:lnSpc>
                <a:spcPct val="100000"/>
              </a:lnSpc>
              <a:spcBef>
                <a:spcPts val="0"/>
              </a:spcBef>
              <a:spcAft>
                <a:spcPts val="0"/>
              </a:spcAft>
              <a:buClrTx/>
              <a:buSzTx/>
              <a:buFontTx/>
              <a:buNone/>
              <a:tabLst/>
              <a:defRPr/>
            </a:pPr>
            <a:r>
              <a:rPr kumimoji="1" lang="ja-JP" altLang="en-US" sz="2400" b="0" i="0" u="none" strike="noStrike" kern="1200" cap="none" spc="0" normalizeH="0" baseline="0" noProof="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（参考）在宅データ提出加算について</a:t>
            </a:r>
          </a:p>
        </p:txBody>
      </p:sp>
      <p:sp>
        <p:nvSpPr>
          <p:cNvPr id="6" name="テキスト ボックス 5">
            <a:extLst>
              <a:ext uri="{FF2B5EF4-FFF2-40B4-BE49-F238E27FC236}">
                <a16:creationId xmlns:a16="http://schemas.microsoft.com/office/drawing/2014/main" id="{0C295C05-659E-8CB2-E06C-A84BC17C6F13}"/>
              </a:ext>
            </a:extLst>
          </p:cNvPr>
          <p:cNvSpPr txBox="1"/>
          <p:nvPr/>
        </p:nvSpPr>
        <p:spPr>
          <a:xfrm>
            <a:off x="2806284" y="497125"/>
            <a:ext cx="171963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a:t>
            </a:r>
            <a:r>
              <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共通項目</a:t>
            </a:r>
            <a:r>
              <a:rPr kumimoji="1" lang="en-US" altLang="ja-JP"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a:t>
            </a: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graphicFrame>
        <p:nvGraphicFramePr>
          <p:cNvPr id="2" name="表 1">
            <a:extLst>
              <a:ext uri="{FF2B5EF4-FFF2-40B4-BE49-F238E27FC236}">
                <a16:creationId xmlns:a16="http://schemas.microsoft.com/office/drawing/2014/main" id="{B9558E27-9090-859F-F941-1E400B8464D3}"/>
              </a:ext>
            </a:extLst>
          </p:cNvPr>
          <p:cNvGraphicFramePr>
            <a:graphicFrameLocks noGrp="1"/>
          </p:cNvGraphicFramePr>
          <p:nvPr/>
        </p:nvGraphicFramePr>
        <p:xfrm>
          <a:off x="4846651" y="866457"/>
          <a:ext cx="2547013" cy="5688480"/>
        </p:xfrm>
        <a:graphic>
          <a:graphicData uri="http://schemas.openxmlformats.org/drawingml/2006/table">
            <a:tbl>
              <a:tblPr/>
              <a:tblGrid>
                <a:gridCol w="683183">
                  <a:extLst>
                    <a:ext uri="{9D8B030D-6E8A-4147-A177-3AD203B41FA5}">
                      <a16:colId xmlns:a16="http://schemas.microsoft.com/office/drawing/2014/main" val="957208355"/>
                    </a:ext>
                  </a:extLst>
                </a:gridCol>
                <a:gridCol w="1863830">
                  <a:extLst>
                    <a:ext uri="{9D8B030D-6E8A-4147-A177-3AD203B41FA5}">
                      <a16:colId xmlns:a16="http://schemas.microsoft.com/office/drawing/2014/main" val="1545440034"/>
                    </a:ext>
                  </a:extLst>
                </a:gridCol>
              </a:tblGrid>
              <a:tr h="177765">
                <a:tc>
                  <a:txBody>
                    <a:bodyPr/>
                    <a:lstStyle/>
                    <a:p>
                      <a:pPr algn="ctr" fontAlgn="ctr"/>
                      <a:r>
                        <a:rPr lang="ja-JP" altLang="en-US" sz="1100" b="1" i="0" u="none" strike="noStrike">
                          <a:solidFill>
                            <a:srgbClr val="000000"/>
                          </a:solidFill>
                          <a:effectLst/>
                          <a:latin typeface="メイリオ" panose="020B0604030504040204" pitchFamily="50" charset="-128"/>
                          <a:ea typeface="メイリオ" panose="020B0604030504040204" pitchFamily="50" charset="-128"/>
                        </a:rPr>
                        <a:t>大項目</a:t>
                      </a:r>
                    </a:p>
                  </a:txBody>
                  <a:tcPr marL="7750" marR="7750" marT="77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EDFF"/>
                    </a:solidFill>
                  </a:tcPr>
                </a:tc>
                <a:tc>
                  <a:txBody>
                    <a:bodyPr/>
                    <a:lstStyle/>
                    <a:p>
                      <a:pPr algn="ctr" fontAlgn="ctr"/>
                      <a:r>
                        <a:rPr lang="ja-JP" altLang="en-US" sz="1100" b="1" i="0" u="none" strike="noStrike">
                          <a:solidFill>
                            <a:srgbClr val="000000"/>
                          </a:solidFill>
                          <a:effectLst/>
                          <a:latin typeface="メイリオ" panose="020B0604030504040204" pitchFamily="50" charset="-128"/>
                          <a:ea typeface="メイリオ" panose="020B0604030504040204" pitchFamily="50" charset="-128"/>
                        </a:rPr>
                        <a:t>項目名</a:t>
                      </a:r>
                    </a:p>
                  </a:txBody>
                  <a:tcPr marL="7750" marR="7750" marT="77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EDFF"/>
                    </a:solidFill>
                  </a:tcPr>
                </a:tc>
                <a:extLst>
                  <a:ext uri="{0D108BD9-81ED-4DB2-BD59-A6C34878D82A}">
                    <a16:rowId xmlns:a16="http://schemas.microsoft.com/office/drawing/2014/main" val="2506436386"/>
                  </a:ext>
                </a:extLst>
              </a:tr>
              <a:tr h="177765">
                <a:tc rowSpan="2">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療養情報</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在宅療養を始めた年月</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217755141"/>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療養を行っている場所</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968535416"/>
                  </a:ext>
                </a:extLst>
              </a:tr>
              <a:tr h="177765">
                <a:tc rowSpan="2">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訪問診療の状況</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訪問診療日</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25169346"/>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主たる訪問診療を行う医療機関</a:t>
                      </a: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193227324"/>
                  </a:ext>
                </a:extLst>
              </a:tr>
              <a:tr h="177765">
                <a:tc rowSpan="2">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訪問看護の状況</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訪問看護日</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15171212"/>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自院での実施の有無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02629629"/>
                  </a:ext>
                </a:extLst>
              </a:tr>
              <a:tr h="177765">
                <a:tc rowSpan="5">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訪問の</a:t>
                      </a:r>
                      <a:endParaRPr lang="en-US" alt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endParaRPr>
                    </a:p>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主傷病</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自院診断の有無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003147757"/>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ICD10</a:t>
                      </a:r>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584522697"/>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傷病名コード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4885538"/>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修飾語コード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60806936"/>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傷病名</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025179510"/>
                  </a:ext>
                </a:extLst>
              </a:tr>
              <a:tr h="177765">
                <a:tc rowSpan="4">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救急受診の状況</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救急受診日</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021744990"/>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受診先</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652503977"/>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受診経路</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16208387"/>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転帰</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152214700"/>
                  </a:ext>
                </a:extLst>
              </a:tr>
              <a:tr h="177765">
                <a:tc rowSpan="7">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入院の</a:t>
                      </a:r>
                      <a:endParaRPr lang="en-US" alt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endParaRPr>
                    </a:p>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状況</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入院年月日</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527222623"/>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退院年月日</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13605057"/>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受診先</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947896507"/>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ICD10</a:t>
                      </a:r>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468615297"/>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傷病名コード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411960419"/>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修飾語コード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92510868"/>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主病名</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703804856"/>
                  </a:ext>
                </a:extLst>
              </a:tr>
              <a:tr h="177765">
                <a:tc rowSpan="3">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短期入所の状況</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入所年月日</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32486282"/>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退所年月日</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044043458"/>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短期入所利用サービス</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974436207"/>
                  </a:ext>
                </a:extLst>
              </a:tr>
              <a:tr h="177765">
                <a:tc rowSpan="6">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往診の</a:t>
                      </a:r>
                      <a:endParaRPr lang="en-US" alt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endParaRPr>
                    </a:p>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状況</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往診日</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071207630"/>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主たる訪問診療を行う医療機関</a:t>
                      </a: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479766785"/>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ICD10</a:t>
                      </a:r>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817770508"/>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傷病名コード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315131686"/>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修飾語コード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32748389"/>
                  </a:ext>
                </a:extLst>
              </a:tr>
              <a:tr h="177765">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dirty="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傷病名</a:t>
                      </a:r>
                      <a:endParaRPr lang="ja-JP" sz="900" kern="100" dirty="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45243304"/>
                  </a:ext>
                </a:extLst>
              </a:tr>
            </a:tbl>
          </a:graphicData>
        </a:graphic>
      </p:graphicFrame>
      <p:graphicFrame>
        <p:nvGraphicFramePr>
          <p:cNvPr id="8" name="表 7">
            <a:extLst>
              <a:ext uri="{FF2B5EF4-FFF2-40B4-BE49-F238E27FC236}">
                <a16:creationId xmlns:a16="http://schemas.microsoft.com/office/drawing/2014/main" id="{223BCACD-249A-505D-2FDB-B9760F7DB799}"/>
              </a:ext>
            </a:extLst>
          </p:cNvPr>
          <p:cNvGraphicFramePr>
            <a:graphicFrameLocks noGrp="1"/>
          </p:cNvGraphicFramePr>
          <p:nvPr/>
        </p:nvGraphicFramePr>
        <p:xfrm>
          <a:off x="7405179" y="867952"/>
          <a:ext cx="2311400" cy="5687259"/>
        </p:xfrm>
        <a:graphic>
          <a:graphicData uri="http://schemas.openxmlformats.org/drawingml/2006/table">
            <a:tbl>
              <a:tblPr/>
              <a:tblGrid>
                <a:gridCol w="704672">
                  <a:extLst>
                    <a:ext uri="{9D8B030D-6E8A-4147-A177-3AD203B41FA5}">
                      <a16:colId xmlns:a16="http://schemas.microsoft.com/office/drawing/2014/main" val="957208355"/>
                    </a:ext>
                  </a:extLst>
                </a:gridCol>
                <a:gridCol w="1606728">
                  <a:extLst>
                    <a:ext uri="{9D8B030D-6E8A-4147-A177-3AD203B41FA5}">
                      <a16:colId xmlns:a16="http://schemas.microsoft.com/office/drawing/2014/main" val="1545440034"/>
                    </a:ext>
                  </a:extLst>
                </a:gridCol>
              </a:tblGrid>
              <a:tr h="176179">
                <a:tc>
                  <a:txBody>
                    <a:bodyPr/>
                    <a:lstStyle/>
                    <a:p>
                      <a:pPr algn="ctr" fontAlgn="ctr"/>
                      <a:r>
                        <a:rPr lang="ja-JP" altLang="en-US" sz="1100" b="1" i="0" u="none" strike="noStrike">
                          <a:solidFill>
                            <a:srgbClr val="000000"/>
                          </a:solidFill>
                          <a:effectLst/>
                          <a:latin typeface="メイリオ" panose="020B0604030504040204" pitchFamily="50" charset="-128"/>
                          <a:ea typeface="メイリオ" panose="020B0604030504040204" pitchFamily="50" charset="-128"/>
                        </a:rPr>
                        <a:t>大項目</a:t>
                      </a:r>
                    </a:p>
                  </a:txBody>
                  <a:tcPr marL="7750" marR="7750" marT="77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EDFF"/>
                    </a:solidFill>
                  </a:tcPr>
                </a:tc>
                <a:tc>
                  <a:txBody>
                    <a:bodyPr/>
                    <a:lstStyle/>
                    <a:p>
                      <a:pPr algn="ctr" fontAlgn="ctr"/>
                      <a:r>
                        <a:rPr lang="ja-JP" altLang="en-US" sz="1100" b="1" i="0" u="none" strike="noStrike">
                          <a:solidFill>
                            <a:srgbClr val="000000"/>
                          </a:solidFill>
                          <a:effectLst/>
                          <a:latin typeface="メイリオ" panose="020B0604030504040204" pitchFamily="50" charset="-128"/>
                          <a:ea typeface="メイリオ" panose="020B0604030504040204" pitchFamily="50" charset="-128"/>
                        </a:rPr>
                        <a:t>項目名</a:t>
                      </a:r>
                    </a:p>
                  </a:txBody>
                  <a:tcPr marL="7750" marR="7750" marT="775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1EDFF"/>
                    </a:solidFill>
                  </a:tcPr>
                </a:tc>
                <a:extLst>
                  <a:ext uri="{0D108BD9-81ED-4DB2-BD59-A6C34878D82A}">
                    <a16:rowId xmlns:a16="http://schemas.microsoft.com/office/drawing/2014/main" val="2506436386"/>
                  </a:ext>
                </a:extLst>
              </a:tr>
              <a:tr h="275554">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患者の状態</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患者の状態</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217755141"/>
                  </a:ext>
                </a:extLst>
              </a:tr>
              <a:tr h="275554">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バーセルインデックス</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バーセルインデックス</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968535416"/>
                  </a:ext>
                </a:extLst>
              </a:tr>
              <a:tr h="275554">
                <a:tc rowSpan="2">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排泄</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排泄の状況</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25169346"/>
                  </a:ext>
                </a:extLst>
              </a:tr>
              <a:tr h="275554">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rPr>
                        <a:t>ブリストルスケール</a:t>
                      </a: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193227324"/>
                  </a:ext>
                </a:extLst>
              </a:tr>
              <a:tr h="275554">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排尿</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排尿の状況</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15171212"/>
                  </a:ext>
                </a:extLst>
              </a:tr>
              <a:tr h="275554">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褥瘡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褥瘡の状態</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02629629"/>
                  </a:ext>
                </a:extLst>
              </a:tr>
              <a:tr h="275554">
                <a:tc rowSpan="3">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低栄養</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低栄養の有無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003147757"/>
                  </a:ext>
                </a:extLst>
              </a:tr>
              <a:tr h="275554">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摂食・嚥下障害の有無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584522697"/>
                  </a:ext>
                </a:extLst>
              </a:tr>
              <a:tr h="275554">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経管・経静脈栄養の状況</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4885538"/>
                  </a:ext>
                </a:extLst>
              </a:tr>
              <a:tr h="275554">
                <a:tc rowSpan="5">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がんの傷病</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自院診断の有無</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60806936"/>
                  </a:ext>
                </a:extLst>
              </a:tr>
              <a:tr h="275554">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ICD10</a:t>
                      </a:r>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025179510"/>
                  </a:ext>
                </a:extLst>
              </a:tr>
              <a:tr h="275554">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傷病名コード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021744990"/>
                  </a:ext>
                </a:extLst>
              </a:tr>
              <a:tr h="275554">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修飾語コード</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652503977"/>
                  </a:ext>
                </a:extLst>
              </a:tr>
              <a:tr h="275554">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傷病名</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216208387"/>
                  </a:ext>
                </a:extLst>
              </a:tr>
              <a:tr h="275554">
                <a:tc rowSpan="5">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がんの</a:t>
                      </a:r>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Staging</a:t>
                      </a:r>
                    </a:p>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分類</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ステージ分類</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4152214700"/>
                  </a:ext>
                </a:extLst>
              </a:tr>
              <a:tr h="275554">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UICC </a:t>
                      </a:r>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病期分類</a:t>
                      </a:r>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(T)</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527222623"/>
                  </a:ext>
                </a:extLst>
              </a:tr>
              <a:tr h="275554">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UICC </a:t>
                      </a:r>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病期分類</a:t>
                      </a:r>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(N)</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013605057"/>
                  </a:ext>
                </a:extLst>
              </a:tr>
              <a:tr h="275554">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UICC </a:t>
                      </a:r>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病期分類</a:t>
                      </a:r>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(M)</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3947896507"/>
                  </a:ext>
                </a:extLst>
              </a:tr>
              <a:tr h="275554">
                <a:tc vMerge="1">
                  <a:txBody>
                    <a:bodyPr/>
                    <a:lstStyle/>
                    <a:p>
                      <a:endParaRPr kumimoji="1" lang="ja-JP" altLang="en-US"/>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UICC </a:t>
                      </a:r>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病期分類</a:t>
                      </a:r>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a:t>
                      </a:r>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版</a:t>
                      </a:r>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2468615297"/>
                  </a:ext>
                </a:extLst>
              </a:tr>
              <a:tr h="275554">
                <a:tc>
                  <a:txBody>
                    <a:bodyPr/>
                    <a:lstStyle/>
                    <a:p>
                      <a:pPr algn="l"/>
                      <a:r>
                        <a:rPr lang="ja-JP"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がんの</a:t>
                      </a:r>
                      <a:r>
                        <a:rPr lang="en-US" sz="900" kern="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NRS</a:t>
                      </a:r>
                      <a:endParaRPr lang="ja-JP" sz="900" kern="10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l"/>
                      <a:r>
                        <a:rPr lang="en-US" sz="900" kern="0" dirty="0">
                          <a:solidFill>
                            <a:srgbClr val="000000"/>
                          </a:solidFill>
                          <a:effectLst/>
                          <a:latin typeface="メイリオ" panose="020B0604030504040204" pitchFamily="50" charset="-128"/>
                          <a:ea typeface="メイリオ" panose="020B0604030504040204" pitchFamily="50" charset="-128"/>
                          <a:cs typeface="ＭＳ Ｐゴシック" panose="020B0600070205080204" pitchFamily="50" charset="-128"/>
                        </a:rPr>
                        <a:t>NRS</a:t>
                      </a:r>
                      <a:endParaRPr lang="ja-JP" sz="900" kern="100" dirty="0">
                        <a:solidFill>
                          <a:srgbClr val="00000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extLst>
                  <a:ext uri="{0D108BD9-81ED-4DB2-BD59-A6C34878D82A}">
                    <a16:rowId xmlns:a16="http://schemas.microsoft.com/office/drawing/2014/main" val="1411960419"/>
                  </a:ext>
                </a:extLst>
              </a:tr>
            </a:tbl>
          </a:graphicData>
        </a:graphic>
      </p:graphicFrame>
      <p:sp>
        <p:nvSpPr>
          <p:cNvPr id="9" name="テキスト ボックス 8">
            <a:extLst>
              <a:ext uri="{FF2B5EF4-FFF2-40B4-BE49-F238E27FC236}">
                <a16:creationId xmlns:a16="http://schemas.microsoft.com/office/drawing/2014/main" id="{758EB2F3-01C9-73EA-9CD2-DE0FB099011B}"/>
              </a:ext>
            </a:extLst>
          </p:cNvPr>
          <p:cNvSpPr txBox="1"/>
          <p:nvPr/>
        </p:nvSpPr>
        <p:spPr>
          <a:xfrm>
            <a:off x="5530798" y="497125"/>
            <a:ext cx="3748761"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a:t>
            </a:r>
            <a:r>
              <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在宅データ提出加算特有の項目</a:t>
            </a:r>
            <a:r>
              <a:rPr kumimoji="1" lang="en-US" altLang="ja-JP"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a:t>
            </a: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7" name="テキスト ボックス 6">
            <a:extLst>
              <a:ext uri="{FF2B5EF4-FFF2-40B4-BE49-F238E27FC236}">
                <a16:creationId xmlns:a16="http://schemas.microsoft.com/office/drawing/2014/main" id="{4525543C-6189-FCBC-A2DC-2767F1F3CDB2}"/>
              </a:ext>
            </a:extLst>
          </p:cNvPr>
          <p:cNvSpPr txBox="1"/>
          <p:nvPr/>
        </p:nvSpPr>
        <p:spPr>
          <a:xfrm>
            <a:off x="279109" y="1313247"/>
            <a:ext cx="1926762" cy="52322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在宅データ提出加算　</a:t>
            </a:r>
            <a:r>
              <a:rPr kumimoji="1" lang="en-US" altLang="ja-JP"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点（月１回）</a:t>
            </a:r>
            <a:endParaRPr kumimoji="1" lang="en-US" altLang="ja-JP" sz="1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正方形/長方形 9">
            <a:extLst>
              <a:ext uri="{FF2B5EF4-FFF2-40B4-BE49-F238E27FC236}">
                <a16:creationId xmlns:a16="http://schemas.microsoft.com/office/drawing/2014/main" id="{2E41B2E2-2C6E-5E7A-06C0-E3BEFC2CB10F}"/>
              </a:ext>
            </a:extLst>
          </p:cNvPr>
          <p:cNvSpPr/>
          <p:nvPr/>
        </p:nvSpPr>
        <p:spPr>
          <a:xfrm>
            <a:off x="139350" y="1836467"/>
            <a:ext cx="2206280" cy="3842696"/>
          </a:xfrm>
          <a:prstGeom prst="rect">
            <a:avLst/>
          </a:prstGeom>
          <a:noFill/>
          <a:ln w="1905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1800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別に厚生労働大臣が定める施設基準に適合しているものとして地方厚生局長等に届け出た保険医療機関において、当該保険医療機関における</a:t>
            </a: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診療報酬の請求状況、診療の内容に関するデータを継続して厚生労働省に提出している場合</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は、外来データ提出加算として、</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180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在宅患者に係る診療内容に関するデータを継続的かつ適切に提出</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するために必要な体制が整備されていること。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Rectangle 49" descr="25%">
            <a:extLst>
              <a:ext uri="{FF2B5EF4-FFF2-40B4-BE49-F238E27FC236}">
                <a16:creationId xmlns:a16="http://schemas.microsoft.com/office/drawing/2014/main" id="{D29E892C-6A47-7752-28CD-284FA13AC908}"/>
              </a:ext>
            </a:extLst>
          </p:cNvPr>
          <p:cNvSpPr>
            <a:spLocks noChangeArrowheads="1"/>
          </p:cNvSpPr>
          <p:nvPr/>
        </p:nvSpPr>
        <p:spPr bwMode="auto">
          <a:xfrm>
            <a:off x="-1" y="6581402"/>
            <a:ext cx="8588829" cy="320142"/>
          </a:xfrm>
          <a:prstGeom prst="rect">
            <a:avLst/>
          </a:prstGeom>
          <a:noFill/>
          <a:ln w="9525">
            <a:solidFill>
              <a:schemeClr val="bg1"/>
            </a:solidFill>
            <a:miter lim="800000"/>
            <a:headEnd/>
            <a:tailEnd/>
          </a:ln>
        </p:spPr>
        <p:txBody>
          <a:bodyPr wrap="square" lIns="90604" tIns="10796" rIns="90604" bIns="10796" anchor="ctr"/>
          <a:lstStyle/>
          <a:p>
            <a:pPr marL="276225" marR="0" lvl="0" indent="-2762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出典：</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2023</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年度「外来医療、在宅医療、リハビリテーション医療の影響評価に係る調査」実施説明資料を元に作成</a:t>
            </a:r>
          </a:p>
        </p:txBody>
      </p:sp>
      <p:sp>
        <p:nvSpPr>
          <p:cNvPr id="12" name="スライド番号プレースホルダー 2">
            <a:extLst>
              <a:ext uri="{FF2B5EF4-FFF2-40B4-BE49-F238E27FC236}">
                <a16:creationId xmlns:a16="http://schemas.microsoft.com/office/drawing/2014/main" id="{12645A75-C577-CBC6-CDE3-A7BC4A26EEAF}"/>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383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579450312"/>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6793"/>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384</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526439575"/>
              </p:ext>
            </p:extLst>
          </p:nvPr>
        </p:nvGraphicFramePr>
        <p:xfrm>
          <a:off x="389493" y="268514"/>
          <a:ext cx="9127014" cy="50101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800" b="0"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n-cs"/>
                        </a:rPr>
                        <a:t>質の高い在宅医療提供体制の構築の推進</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905988255"/>
              </p:ext>
            </p:extLst>
          </p:nvPr>
        </p:nvGraphicFramePr>
        <p:xfrm>
          <a:off x="628650" y="952500"/>
          <a:ext cx="8610600" cy="5606416"/>
        </p:xfrm>
        <a:graphic>
          <a:graphicData uri="http://schemas.openxmlformats.org/drawingml/2006/table">
            <a:tbl>
              <a:tblPr firstRow="1" bandRow="1">
                <a:tableStyleId>{5C22544A-7EE6-4342-B048-85BDC9FD1C3A}</a:tableStyleId>
              </a:tblPr>
              <a:tblGrid>
                <a:gridCol w="8610600">
                  <a:extLst>
                    <a:ext uri="{9D8B030D-6E8A-4147-A177-3AD203B41FA5}">
                      <a16:colId xmlns:a16="http://schemas.microsoft.com/office/drawing/2014/main" val="4124765003"/>
                    </a:ext>
                  </a:extLst>
                </a:gridCol>
              </a:tblGrid>
              <a:tr h="5594293">
                <a:tc>
                  <a:txBody>
                    <a:bodyPr/>
                    <a:lstStyle/>
                    <a:p>
                      <a:pPr marL="371475" marR="0" lvl="1" indent="-45720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400" b="1" u="none" dirty="0">
                          <a:solidFill>
                            <a:schemeClr val="tx1"/>
                          </a:solidFill>
                          <a:latin typeface="+mn-ea"/>
                          <a:ea typeface="+mn-ea"/>
                        </a:rPr>
                        <a:t>○ 患者の状態に応じた適切な訪問診療・往診等を推進する観点から、訪問診療・往診等に関する評価を見直す。</a:t>
                      </a:r>
                      <a:endParaRPr kumimoji="1" lang="en-US" altLang="ja-JP" sz="2400" b="1" u="none" dirty="0">
                        <a:solidFill>
                          <a:schemeClr val="tx1"/>
                        </a:solidFill>
                        <a:latin typeface="+mn-ea"/>
                        <a:ea typeface="+mn-ea"/>
                      </a:endParaRPr>
                    </a:p>
                    <a:p>
                      <a:pPr marL="288000" marR="0" lvl="1" indent="-457200" algn="l" defTabSz="914400" rtl="0" eaLnBrk="1" fontAlgn="auto" latinLnBrk="0" hangingPunct="1">
                        <a:lnSpc>
                          <a:spcPct val="100000"/>
                        </a:lnSpc>
                        <a:spcBef>
                          <a:spcPts val="1200"/>
                        </a:spcBef>
                        <a:spcAft>
                          <a:spcPts val="0"/>
                        </a:spcAft>
                        <a:buClrTx/>
                        <a:buSzTx/>
                        <a:buFont typeface="Wingdings" panose="05000000000000000000" pitchFamily="2" charset="2"/>
                        <a:buNone/>
                        <a:tabLst/>
                        <a:defRPr/>
                      </a:pPr>
                      <a:r>
                        <a:rPr kumimoji="1" lang="ja-JP" altLang="en-US" sz="20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＜往診料の見直し＞</a:t>
                      </a:r>
                      <a:endParaRPr kumimoji="1" lang="en-US" altLang="ja-JP" sz="20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endParaRPr>
                    </a:p>
                    <a:p>
                      <a:pPr marL="324000" marR="0" lvl="1" indent="-46800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患者の状態に応じた適切な往診の実施を推進する観点から、</a:t>
                      </a:r>
                      <a:r>
                        <a:rPr kumimoji="1" lang="ja-JP" altLang="en-US" sz="20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緊急の往診に係る評価を見直す</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24000" marR="0" lvl="1" indent="-468000" algn="l" defTabSz="914400" rtl="0" eaLnBrk="1" fontAlgn="auto" latinLnBrk="0" hangingPunct="1">
                        <a:lnSpc>
                          <a:spcPct val="100000"/>
                        </a:lnSpc>
                        <a:spcBef>
                          <a:spcPts val="600"/>
                        </a:spcBef>
                        <a:spcAft>
                          <a:spcPts val="0"/>
                        </a:spcAft>
                        <a:buClrTx/>
                        <a:buSzTx/>
                        <a:buFontTx/>
                        <a:buNone/>
                        <a:tabLst/>
                        <a:defRPr/>
                      </a:pPr>
                      <a:r>
                        <a:rPr kumimoji="1" lang="ja-JP" altLang="en-US" sz="2000" b="0" dirty="0">
                          <a:solidFill>
                            <a:schemeClr val="tx1"/>
                          </a:solidFill>
                          <a:latin typeface="メイリオ" panose="020B0604030504040204" pitchFamily="50" charset="-128"/>
                          <a:ea typeface="メイリオ" panose="020B0604030504040204" pitchFamily="50" charset="-128"/>
                        </a:rPr>
                        <a:t>・ これまでと同点数の、往診料＋「緊急往診加算」・「夜間・休日往診加算」・「深夜往診加算」を算定するためには、</a:t>
                      </a:r>
                      <a:r>
                        <a:rPr lang="ja-JP" altLang="en-US" sz="2000" b="0" i="0" u="none" strike="noStrike" dirty="0">
                          <a:solidFill>
                            <a:schemeClr val="tx1"/>
                          </a:solidFill>
                          <a:effectLst/>
                          <a:latin typeface="メイリオ" panose="020B0604030504040204" pitchFamily="50" charset="-128"/>
                          <a:ea typeface="メイリオ" panose="020B0604030504040204" pitchFamily="50" charset="-128"/>
                        </a:rPr>
                        <a:t>以下のいずれかに該当する必要がある。</a:t>
                      </a:r>
                      <a:endParaRPr lang="en-US" altLang="ja-JP" sz="2000" b="0" i="0" u="none" strike="noStrike" dirty="0">
                        <a:solidFill>
                          <a:schemeClr val="tx1"/>
                        </a:solidFill>
                        <a:effectLst/>
                        <a:latin typeface="メイリオ" panose="020B0604030504040204" pitchFamily="50" charset="-128"/>
                        <a:ea typeface="メイリオ" panose="020B0604030504040204" pitchFamily="50" charset="-128"/>
                      </a:endParaRPr>
                    </a:p>
                    <a:p>
                      <a:pPr marL="781200" lvl="3" indent="-324000"/>
                      <a:r>
                        <a:rPr lang="ja-JP" altLang="en-US" sz="2000" b="0" i="0" u="none" strike="noStrike" dirty="0">
                          <a:solidFill>
                            <a:schemeClr val="tx1"/>
                          </a:solidFill>
                          <a:effectLst/>
                          <a:latin typeface="メイリオ" panose="020B0604030504040204" pitchFamily="50" charset="-128"/>
                          <a:ea typeface="メイリオ" panose="020B0604030504040204" pitchFamily="50" charset="-128"/>
                        </a:rPr>
                        <a:t>① 往診を行う保険医療機関において</a:t>
                      </a:r>
                      <a:r>
                        <a:rPr lang="ja-JP" altLang="en-US" sz="2000" b="1" i="0" u="none" strike="noStrike" dirty="0">
                          <a:solidFill>
                            <a:srgbClr val="0070C0"/>
                          </a:solidFill>
                          <a:effectLst/>
                          <a:latin typeface="メイリオ" panose="020B0604030504040204" pitchFamily="50" charset="-128"/>
                          <a:ea typeface="メイリオ" panose="020B0604030504040204" pitchFamily="50" charset="-128"/>
                        </a:rPr>
                        <a:t>過去</a:t>
                      </a:r>
                      <a:r>
                        <a:rPr lang="en-US" altLang="ja-JP" sz="2000" b="1" i="0" u="none" strike="noStrike" dirty="0">
                          <a:solidFill>
                            <a:srgbClr val="0070C0"/>
                          </a:solidFill>
                          <a:effectLst/>
                          <a:latin typeface="メイリオ" panose="020B0604030504040204" pitchFamily="50" charset="-128"/>
                          <a:ea typeface="メイリオ" panose="020B0604030504040204" pitchFamily="50" charset="-128"/>
                        </a:rPr>
                        <a:t>60</a:t>
                      </a:r>
                      <a:r>
                        <a:rPr lang="ja-JP" altLang="en-US" sz="2000" b="1" i="0" u="none" strike="noStrike" dirty="0">
                          <a:solidFill>
                            <a:srgbClr val="0070C0"/>
                          </a:solidFill>
                          <a:effectLst/>
                          <a:latin typeface="メイリオ" panose="020B0604030504040204" pitchFamily="50" charset="-128"/>
                          <a:ea typeface="メイリオ" panose="020B0604030504040204" pitchFamily="50" charset="-128"/>
                        </a:rPr>
                        <a:t>日以内に在宅患者訪問診療料等を算定</a:t>
                      </a:r>
                      <a:r>
                        <a:rPr lang="ja-JP" altLang="en-US" sz="2000" b="0" i="0" u="none" strike="noStrike" dirty="0">
                          <a:solidFill>
                            <a:schemeClr val="tx1"/>
                          </a:solidFill>
                          <a:effectLst/>
                          <a:latin typeface="メイリオ" panose="020B0604030504040204" pitchFamily="50" charset="-128"/>
                          <a:ea typeface="メイリオ" panose="020B0604030504040204" pitchFamily="50" charset="-128"/>
                        </a:rPr>
                        <a:t>している患者</a:t>
                      </a:r>
                      <a:endParaRPr lang="en-US" altLang="ja-JP" sz="2000" b="0" i="0" u="none" strike="noStrike" dirty="0">
                        <a:solidFill>
                          <a:schemeClr val="tx1"/>
                        </a:solidFill>
                        <a:effectLst/>
                        <a:latin typeface="メイリオ" panose="020B0604030504040204" pitchFamily="50" charset="-128"/>
                        <a:ea typeface="メイリオ" panose="020B0604030504040204" pitchFamily="50" charset="-128"/>
                      </a:endParaRPr>
                    </a:p>
                    <a:p>
                      <a:pPr marL="781200" lvl="3" indent="-324000"/>
                      <a:r>
                        <a:rPr lang="ja-JP" altLang="en-US" sz="2000" b="0" i="0" u="none" strike="noStrike" dirty="0">
                          <a:solidFill>
                            <a:schemeClr val="tx1"/>
                          </a:solidFill>
                          <a:effectLst/>
                          <a:latin typeface="メイリオ" panose="020B0604030504040204" pitchFamily="50" charset="-128"/>
                          <a:ea typeface="メイリオ" panose="020B0604030504040204" pitchFamily="50" charset="-128"/>
                        </a:rPr>
                        <a:t>② 往診を行う保険医療機関と</a:t>
                      </a:r>
                      <a:r>
                        <a:rPr lang="ja-JP" altLang="en-US" sz="2000" b="1" i="0" u="none" strike="noStrike" dirty="0">
                          <a:solidFill>
                            <a:srgbClr val="0070C0"/>
                          </a:solidFill>
                          <a:effectLst/>
                          <a:latin typeface="メイリオ" panose="020B0604030504040204" pitchFamily="50" charset="-128"/>
                          <a:ea typeface="メイリオ" panose="020B0604030504040204" pitchFamily="50" charset="-128"/>
                        </a:rPr>
                        <a:t>連携体制を構築している他の保険医療機関において、過去</a:t>
                      </a:r>
                      <a:r>
                        <a:rPr lang="en-US" altLang="ja-JP" sz="2000" b="1" i="0" u="none" strike="noStrike" dirty="0">
                          <a:solidFill>
                            <a:srgbClr val="0070C0"/>
                          </a:solidFill>
                          <a:effectLst/>
                          <a:latin typeface="メイリオ" panose="020B0604030504040204" pitchFamily="50" charset="-128"/>
                          <a:ea typeface="メイリオ" panose="020B0604030504040204" pitchFamily="50" charset="-128"/>
                        </a:rPr>
                        <a:t>60</a:t>
                      </a:r>
                      <a:r>
                        <a:rPr lang="ja-JP" altLang="en-US" sz="2000" b="1" i="0" u="none" strike="noStrike" dirty="0">
                          <a:solidFill>
                            <a:srgbClr val="0070C0"/>
                          </a:solidFill>
                          <a:effectLst/>
                          <a:latin typeface="メイリオ" panose="020B0604030504040204" pitchFamily="50" charset="-128"/>
                          <a:ea typeface="メイリオ" panose="020B0604030504040204" pitchFamily="50" charset="-128"/>
                        </a:rPr>
                        <a:t>日以内に在宅患者訪問診療料等を算定</a:t>
                      </a:r>
                      <a:r>
                        <a:rPr lang="ja-JP" altLang="en-US" sz="2000" b="0" i="0" u="none" strike="noStrike" dirty="0">
                          <a:solidFill>
                            <a:schemeClr val="tx1"/>
                          </a:solidFill>
                          <a:effectLst/>
                          <a:latin typeface="メイリオ" panose="020B0604030504040204" pitchFamily="50" charset="-128"/>
                          <a:ea typeface="メイリオ" panose="020B0604030504040204" pitchFamily="50" charset="-128"/>
                        </a:rPr>
                        <a:t>している患者</a:t>
                      </a:r>
                      <a:endParaRPr lang="en-US" altLang="ja-JP" sz="2000" b="0" i="0" u="none" strike="noStrike" dirty="0">
                        <a:solidFill>
                          <a:schemeClr val="tx1"/>
                        </a:solidFill>
                        <a:effectLst/>
                        <a:latin typeface="メイリオ" panose="020B0604030504040204" pitchFamily="50" charset="-128"/>
                        <a:ea typeface="メイリオ" panose="020B0604030504040204" pitchFamily="50" charset="-128"/>
                      </a:endParaRPr>
                    </a:p>
                    <a:p>
                      <a:pPr marL="781200" lvl="3" indent="-324000"/>
                      <a:r>
                        <a:rPr kumimoji="1" lang="ja-JP" altLang="en-US" sz="2000" b="0" u="none" dirty="0">
                          <a:solidFill>
                            <a:schemeClr val="tx1"/>
                          </a:solidFill>
                          <a:effectLst/>
                          <a:latin typeface="メイリオ" panose="020B0604030504040204" pitchFamily="50" charset="-128"/>
                          <a:ea typeface="メイリオ" panose="020B0604030504040204" pitchFamily="50" charset="-128"/>
                        </a:rPr>
                        <a:t>③ 往診を行う保険医療機関の</a:t>
                      </a:r>
                      <a:r>
                        <a:rPr kumimoji="1" lang="ja-JP" altLang="en-US" sz="2000" b="1" u="none" dirty="0">
                          <a:solidFill>
                            <a:srgbClr val="0070C0"/>
                          </a:solidFill>
                          <a:effectLst/>
                          <a:latin typeface="メイリオ" panose="020B0604030504040204" pitchFamily="50" charset="-128"/>
                          <a:ea typeface="メイリオ" panose="020B0604030504040204" pitchFamily="50" charset="-128"/>
                        </a:rPr>
                        <a:t>外来において継続的に診療</a:t>
                      </a:r>
                      <a:r>
                        <a:rPr kumimoji="1" lang="ja-JP" altLang="en-US" sz="2000" b="0" u="none" dirty="0">
                          <a:solidFill>
                            <a:schemeClr val="tx1"/>
                          </a:solidFill>
                          <a:effectLst/>
                          <a:latin typeface="メイリオ" panose="020B0604030504040204" pitchFamily="50" charset="-128"/>
                          <a:ea typeface="メイリオ" panose="020B0604030504040204" pitchFamily="50" charset="-128"/>
                        </a:rPr>
                        <a:t>を受けている患者</a:t>
                      </a:r>
                      <a:endParaRPr kumimoji="1" lang="en-US" altLang="ja-JP" sz="2000" b="0" u="none" dirty="0">
                        <a:solidFill>
                          <a:schemeClr val="tx1"/>
                        </a:solidFill>
                        <a:effectLst/>
                        <a:latin typeface="メイリオ" panose="020B0604030504040204" pitchFamily="50" charset="-128"/>
                        <a:ea typeface="メイリオ" panose="020B0604030504040204" pitchFamily="50" charset="-128"/>
                      </a:endParaRPr>
                    </a:p>
                    <a:p>
                      <a:pPr marL="781200" marR="0" lvl="3" indent="-324000" algn="l" defTabSz="990570" rtl="0" eaLnBrk="1" fontAlgn="auto" latinLnBrk="0" hangingPunct="1">
                        <a:lnSpc>
                          <a:spcPct val="100000"/>
                        </a:lnSpc>
                        <a:spcBef>
                          <a:spcPts val="0"/>
                        </a:spcBef>
                        <a:spcAft>
                          <a:spcPts val="0"/>
                        </a:spcAft>
                        <a:buClrTx/>
                        <a:buSzTx/>
                        <a:buFontTx/>
                        <a:buNone/>
                        <a:tabLst/>
                        <a:defRPr/>
                      </a:pPr>
                      <a:r>
                        <a:rPr kumimoji="1" lang="ja-JP" altLang="en-US" sz="2000" b="0" u="none" dirty="0">
                          <a:solidFill>
                            <a:schemeClr val="tx1"/>
                          </a:solidFill>
                          <a:effectLst/>
                          <a:latin typeface="メイリオ" panose="020B0604030504040204" pitchFamily="50" charset="-128"/>
                          <a:ea typeface="メイリオ" panose="020B0604030504040204" pitchFamily="50" charset="-128"/>
                        </a:rPr>
                        <a:t>④ 往診を行う保険医療機関と</a:t>
                      </a:r>
                      <a:r>
                        <a:rPr kumimoji="1" lang="ja-JP" altLang="en-US" sz="2000" b="1" u="none" dirty="0">
                          <a:solidFill>
                            <a:srgbClr val="0070C0"/>
                          </a:solidFill>
                          <a:effectLst/>
                          <a:latin typeface="メイリオ" panose="020B0604030504040204" pitchFamily="50" charset="-128"/>
                          <a:ea typeface="メイリオ" panose="020B0604030504040204" pitchFamily="50" charset="-128"/>
                        </a:rPr>
                        <a:t>平時からの連携体制を構築している介護保険施設等に入所</a:t>
                      </a:r>
                      <a:r>
                        <a:rPr kumimoji="1" lang="ja-JP" altLang="en-US" sz="2000" b="0" u="none" dirty="0">
                          <a:solidFill>
                            <a:schemeClr val="tx1"/>
                          </a:solidFill>
                          <a:effectLst/>
                          <a:latin typeface="メイリオ" panose="020B0604030504040204" pitchFamily="50" charset="-128"/>
                          <a:ea typeface="メイリオ" panose="020B0604030504040204" pitchFamily="50" charset="-128"/>
                        </a:rPr>
                        <a:t>する患者</a:t>
                      </a: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1641999598"/>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69360"/>
            <a:ext cx="9906000" cy="458482"/>
          </a:xfrm>
          <a:solidFill>
            <a:srgbClr val="E1EDFF"/>
          </a:solidFill>
        </p:spPr>
        <p:txBody>
          <a:bodyPr>
            <a:noAutofit/>
          </a:bodyPr>
          <a:lstStyle/>
          <a:p>
            <a:r>
              <a:rPr lang="ja-JP" altLang="en-US" b="1"/>
              <a:t>往診料の評価の見直し</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821094"/>
            <a:ext cx="9529762" cy="595089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患者の状態に応じた適切な往診の実施を推進する観点から、緊急の往診に係る評価を見直す。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3" name="表 2">
            <a:extLst>
              <a:ext uri="{FF2B5EF4-FFF2-40B4-BE49-F238E27FC236}">
                <a16:creationId xmlns:a16="http://schemas.microsoft.com/office/drawing/2014/main" id="{A991D6D2-945C-22E6-D2CE-3B9CAFDECAA7}"/>
              </a:ext>
            </a:extLst>
          </p:cNvPr>
          <p:cNvGraphicFramePr>
            <a:graphicFrameLocks noGrp="1"/>
          </p:cNvGraphicFramePr>
          <p:nvPr/>
        </p:nvGraphicFramePr>
        <p:xfrm>
          <a:off x="289702" y="1268780"/>
          <a:ext cx="9326594" cy="3843982"/>
        </p:xfrm>
        <a:graphic>
          <a:graphicData uri="http://schemas.openxmlformats.org/drawingml/2006/table">
            <a:tbl>
              <a:tblPr/>
              <a:tblGrid>
                <a:gridCol w="2033619">
                  <a:extLst>
                    <a:ext uri="{9D8B030D-6E8A-4147-A177-3AD203B41FA5}">
                      <a16:colId xmlns:a16="http://schemas.microsoft.com/office/drawing/2014/main" val="3507364803"/>
                    </a:ext>
                  </a:extLst>
                </a:gridCol>
                <a:gridCol w="1458595">
                  <a:extLst>
                    <a:ext uri="{9D8B030D-6E8A-4147-A177-3AD203B41FA5}">
                      <a16:colId xmlns:a16="http://schemas.microsoft.com/office/drawing/2014/main" val="3684500973"/>
                    </a:ext>
                  </a:extLst>
                </a:gridCol>
                <a:gridCol w="1458595">
                  <a:extLst>
                    <a:ext uri="{9D8B030D-6E8A-4147-A177-3AD203B41FA5}">
                      <a16:colId xmlns:a16="http://schemas.microsoft.com/office/drawing/2014/main" val="3304746526"/>
                    </a:ext>
                  </a:extLst>
                </a:gridCol>
                <a:gridCol w="1458595">
                  <a:extLst>
                    <a:ext uri="{9D8B030D-6E8A-4147-A177-3AD203B41FA5}">
                      <a16:colId xmlns:a16="http://schemas.microsoft.com/office/drawing/2014/main" val="924364581"/>
                    </a:ext>
                  </a:extLst>
                </a:gridCol>
                <a:gridCol w="1458595">
                  <a:extLst>
                    <a:ext uri="{9D8B030D-6E8A-4147-A177-3AD203B41FA5}">
                      <a16:colId xmlns:a16="http://schemas.microsoft.com/office/drawing/2014/main" val="2380197225"/>
                    </a:ext>
                  </a:extLst>
                </a:gridCol>
                <a:gridCol w="1458595">
                  <a:extLst>
                    <a:ext uri="{9D8B030D-6E8A-4147-A177-3AD203B41FA5}">
                      <a16:colId xmlns:a16="http://schemas.microsoft.com/office/drawing/2014/main" val="1910706846"/>
                    </a:ext>
                  </a:extLst>
                </a:gridCol>
              </a:tblGrid>
              <a:tr h="1238656">
                <a:tc rowSpan="3">
                  <a:txBody>
                    <a:bodyPr/>
                    <a:lstStyle/>
                    <a:p>
                      <a:pPr algn="ctr" fontAlgn="ctr"/>
                      <a:endParaRPr lang="ja-JP" altLang="en-US" sz="1800" b="0" i="0" u="none" strike="noStrike">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gridSpan="4">
                  <a:txBody>
                    <a:bodyPr/>
                    <a:lstStyle/>
                    <a:p>
                      <a:r>
                        <a:rPr lang="ja-JP" altLang="en-US" sz="1400" b="0" i="0" u="none" strike="noStrike" dirty="0">
                          <a:solidFill>
                            <a:schemeClr val="tx1"/>
                          </a:solidFill>
                          <a:effectLst/>
                          <a:latin typeface="メイリオ" panose="020B0604030504040204" pitchFamily="50" charset="-128"/>
                          <a:ea typeface="メイリオ" panose="020B0604030504040204" pitchFamily="50" charset="-128"/>
                        </a:rPr>
                        <a:t>以下のいずれかに該当する場合</a:t>
                      </a:r>
                      <a:endParaRPr lang="en-US" altLang="ja-JP" sz="1400" b="0" i="0" u="none" strike="noStrike" dirty="0">
                        <a:solidFill>
                          <a:schemeClr val="tx1"/>
                        </a:solidFill>
                        <a:effectLst/>
                        <a:latin typeface="メイリオ" panose="020B0604030504040204" pitchFamily="50" charset="-128"/>
                        <a:ea typeface="メイリオ" panose="020B0604030504040204" pitchFamily="50" charset="-128"/>
                      </a:endParaRPr>
                    </a:p>
                    <a:p>
                      <a:pPr marL="360000" indent="-457200"/>
                      <a:r>
                        <a:rPr lang="ja-JP" altLang="en-US" sz="1200" b="0" i="0" u="none" strike="noStrike" dirty="0">
                          <a:solidFill>
                            <a:schemeClr val="tx1"/>
                          </a:solidFill>
                          <a:effectLst/>
                          <a:latin typeface="メイリオ" panose="020B0604030504040204" pitchFamily="50" charset="-128"/>
                          <a:ea typeface="メイリオ" panose="020B0604030504040204" pitchFamily="50" charset="-128"/>
                        </a:rPr>
                        <a:t>　①　往診を行う保険医療機関において</a:t>
                      </a:r>
                      <a:r>
                        <a:rPr lang="ja-JP" altLang="en-US" sz="1200" b="1" i="0" u="sng" strike="noStrike" dirty="0">
                          <a:solidFill>
                            <a:srgbClr val="0070C0"/>
                          </a:solidFill>
                          <a:effectLst/>
                          <a:latin typeface="メイリオ" panose="020B0604030504040204" pitchFamily="50" charset="-128"/>
                          <a:ea typeface="メイリオ" panose="020B0604030504040204" pitchFamily="50" charset="-128"/>
                        </a:rPr>
                        <a:t>過去</a:t>
                      </a:r>
                      <a:r>
                        <a:rPr lang="en-US" altLang="ja-JP" sz="1200" b="1" i="0" u="sng" strike="noStrike" dirty="0">
                          <a:solidFill>
                            <a:srgbClr val="0070C0"/>
                          </a:solidFill>
                          <a:effectLst/>
                          <a:latin typeface="メイリオ" panose="020B0604030504040204" pitchFamily="50" charset="-128"/>
                          <a:ea typeface="メイリオ" panose="020B0604030504040204" pitchFamily="50" charset="-128"/>
                        </a:rPr>
                        <a:t>60</a:t>
                      </a:r>
                      <a:r>
                        <a:rPr lang="ja-JP" altLang="en-US" sz="1200" b="1" i="0" u="sng" strike="noStrike" dirty="0">
                          <a:solidFill>
                            <a:srgbClr val="0070C0"/>
                          </a:solidFill>
                          <a:effectLst/>
                          <a:latin typeface="メイリオ" panose="020B0604030504040204" pitchFamily="50" charset="-128"/>
                          <a:ea typeface="メイリオ" panose="020B0604030504040204" pitchFamily="50" charset="-128"/>
                        </a:rPr>
                        <a:t>日以内に在宅患者訪問診療料等を算定</a:t>
                      </a:r>
                      <a:r>
                        <a:rPr lang="ja-JP" altLang="en-US" sz="1200" b="0" i="0" u="none" strike="noStrike" dirty="0">
                          <a:solidFill>
                            <a:schemeClr val="tx1"/>
                          </a:solidFill>
                          <a:effectLst/>
                          <a:latin typeface="メイリオ" panose="020B0604030504040204" pitchFamily="50" charset="-128"/>
                          <a:ea typeface="メイリオ" panose="020B0604030504040204" pitchFamily="50" charset="-128"/>
                        </a:rPr>
                        <a:t>している患者</a:t>
                      </a:r>
                      <a:endParaRPr lang="en-US" altLang="ja-JP" sz="1200" b="0" i="0" u="none" strike="noStrike" dirty="0">
                        <a:solidFill>
                          <a:schemeClr val="tx1"/>
                        </a:solidFill>
                        <a:effectLst/>
                        <a:latin typeface="メイリオ" panose="020B0604030504040204" pitchFamily="50" charset="-128"/>
                        <a:ea typeface="メイリオ" panose="020B0604030504040204" pitchFamily="50" charset="-128"/>
                      </a:endParaRPr>
                    </a:p>
                    <a:p>
                      <a:pPr marL="360000" indent="-457200"/>
                      <a:r>
                        <a:rPr lang="ja-JP" altLang="en-US" sz="1200" b="0" i="0" u="none" strike="noStrike" dirty="0">
                          <a:solidFill>
                            <a:schemeClr val="tx1"/>
                          </a:solidFill>
                          <a:effectLst/>
                          <a:latin typeface="メイリオ" panose="020B0604030504040204" pitchFamily="50" charset="-128"/>
                          <a:ea typeface="メイリオ" panose="020B0604030504040204" pitchFamily="50" charset="-128"/>
                        </a:rPr>
                        <a:t>　②　往診を行う保険医療機関と</a:t>
                      </a:r>
                      <a:r>
                        <a:rPr lang="ja-JP" altLang="en-US" sz="1200" b="1" i="0" u="sng" strike="noStrike" dirty="0">
                          <a:solidFill>
                            <a:srgbClr val="0070C0"/>
                          </a:solidFill>
                          <a:effectLst/>
                          <a:latin typeface="メイリオ" panose="020B0604030504040204" pitchFamily="50" charset="-128"/>
                          <a:ea typeface="メイリオ" panose="020B0604030504040204" pitchFamily="50" charset="-128"/>
                        </a:rPr>
                        <a:t>連携体制を構築している他の保険医療機関において、過去</a:t>
                      </a:r>
                      <a:r>
                        <a:rPr lang="en-US" altLang="ja-JP" sz="1200" b="1" i="0" u="sng" strike="noStrike" dirty="0">
                          <a:solidFill>
                            <a:srgbClr val="0070C0"/>
                          </a:solidFill>
                          <a:effectLst/>
                          <a:latin typeface="メイリオ" panose="020B0604030504040204" pitchFamily="50" charset="-128"/>
                          <a:ea typeface="メイリオ" panose="020B0604030504040204" pitchFamily="50" charset="-128"/>
                        </a:rPr>
                        <a:t>60</a:t>
                      </a:r>
                      <a:r>
                        <a:rPr lang="ja-JP" altLang="en-US" sz="1200" b="1" i="0" u="sng" strike="noStrike" dirty="0">
                          <a:solidFill>
                            <a:srgbClr val="0070C0"/>
                          </a:solidFill>
                          <a:effectLst/>
                          <a:latin typeface="メイリオ" panose="020B0604030504040204" pitchFamily="50" charset="-128"/>
                          <a:ea typeface="メイリオ" panose="020B0604030504040204" pitchFamily="50" charset="-128"/>
                        </a:rPr>
                        <a:t>日以内に在宅患者訪問診療料等を算定</a:t>
                      </a:r>
                      <a:r>
                        <a:rPr lang="ja-JP" altLang="en-US" sz="1200" b="0" i="0" u="none" strike="noStrike" dirty="0">
                          <a:solidFill>
                            <a:schemeClr val="tx1"/>
                          </a:solidFill>
                          <a:effectLst/>
                          <a:latin typeface="メイリオ" panose="020B0604030504040204" pitchFamily="50" charset="-128"/>
                          <a:ea typeface="メイリオ" panose="020B0604030504040204" pitchFamily="50" charset="-128"/>
                        </a:rPr>
                        <a:t>している患者</a:t>
                      </a:r>
                      <a:endParaRPr lang="en-US" altLang="ja-JP" sz="1200" b="0" i="0" u="none" strike="noStrike" dirty="0">
                        <a:solidFill>
                          <a:schemeClr val="tx1"/>
                        </a:solidFill>
                        <a:effectLst/>
                        <a:latin typeface="メイリオ" panose="020B0604030504040204" pitchFamily="50" charset="-128"/>
                        <a:ea typeface="メイリオ" panose="020B0604030504040204" pitchFamily="50" charset="-128"/>
                      </a:endParaRPr>
                    </a:p>
                    <a:p>
                      <a:pPr marL="360000" indent="-457200"/>
                      <a:r>
                        <a:rPr kumimoji="1" lang="ja-JP" altLang="en-US" sz="1200" b="0" u="none" dirty="0">
                          <a:solidFill>
                            <a:schemeClr val="tx1"/>
                          </a:solidFill>
                          <a:latin typeface="メイリオ" panose="020B0604030504040204" pitchFamily="50" charset="-128"/>
                          <a:ea typeface="メイリオ" panose="020B0604030504040204" pitchFamily="50" charset="-128"/>
                        </a:rPr>
                        <a:t>　③　往診を行う保険医療機関の</a:t>
                      </a:r>
                      <a:r>
                        <a:rPr kumimoji="1" lang="ja-JP" altLang="en-US" sz="1200" b="1" u="sng" dirty="0">
                          <a:solidFill>
                            <a:srgbClr val="0070C0"/>
                          </a:solidFill>
                          <a:latin typeface="メイリオ" panose="020B0604030504040204" pitchFamily="50" charset="-128"/>
                          <a:ea typeface="メイリオ" panose="020B0604030504040204" pitchFamily="50" charset="-128"/>
                        </a:rPr>
                        <a:t>外来において継続的に診療</a:t>
                      </a:r>
                      <a:r>
                        <a:rPr kumimoji="1" lang="ja-JP" altLang="en-US" sz="1200" b="0" u="none" dirty="0">
                          <a:solidFill>
                            <a:schemeClr val="tx1"/>
                          </a:solidFill>
                          <a:latin typeface="メイリオ" panose="020B0604030504040204" pitchFamily="50" charset="-128"/>
                          <a:ea typeface="メイリオ" panose="020B0604030504040204" pitchFamily="50" charset="-128"/>
                        </a:rPr>
                        <a:t>を受けている患者</a:t>
                      </a:r>
                      <a:endParaRPr kumimoji="1" lang="en-US" altLang="ja-JP" sz="1200" b="0" u="none" dirty="0">
                        <a:solidFill>
                          <a:schemeClr val="tx1"/>
                        </a:solidFill>
                        <a:latin typeface="メイリオ" panose="020B0604030504040204" pitchFamily="50" charset="-128"/>
                        <a:ea typeface="メイリオ" panose="020B0604030504040204" pitchFamily="50" charset="-128"/>
                      </a:endParaRPr>
                    </a:p>
                    <a:p>
                      <a:pPr marL="360000" marR="0" lvl="0" indent="-457200" algn="l" defTabSz="990570" rtl="0" eaLnBrk="1" fontAlgn="auto" latinLnBrk="0" hangingPunct="1">
                        <a:lnSpc>
                          <a:spcPct val="100000"/>
                        </a:lnSpc>
                        <a:spcBef>
                          <a:spcPts val="0"/>
                        </a:spcBef>
                        <a:spcAft>
                          <a:spcPts val="0"/>
                        </a:spcAft>
                        <a:buClrTx/>
                        <a:buSzTx/>
                        <a:buFontTx/>
                        <a:buNone/>
                        <a:tabLst/>
                        <a:defRPr/>
                      </a:pPr>
                      <a:r>
                        <a:rPr kumimoji="1" lang="ja-JP" altLang="en-US" sz="1200" b="0" u="none" dirty="0">
                          <a:solidFill>
                            <a:schemeClr val="tx1"/>
                          </a:solidFill>
                          <a:latin typeface="メイリオ" panose="020B0604030504040204" pitchFamily="50" charset="-128"/>
                          <a:ea typeface="メイリオ" panose="020B0604030504040204" pitchFamily="50" charset="-128"/>
                        </a:rPr>
                        <a:t>　④　往診を行う保険医療機関と</a:t>
                      </a:r>
                      <a:r>
                        <a:rPr kumimoji="1" lang="ja-JP" altLang="en-US" sz="1200" b="1" u="sng" dirty="0">
                          <a:solidFill>
                            <a:srgbClr val="0070C0"/>
                          </a:solidFill>
                          <a:latin typeface="メイリオ" panose="020B0604030504040204" pitchFamily="50" charset="-128"/>
                          <a:ea typeface="メイリオ" panose="020B0604030504040204" pitchFamily="50" charset="-128"/>
                        </a:rPr>
                        <a:t>平時からの連携体制を構築している介護保険施設等に入所</a:t>
                      </a:r>
                      <a:r>
                        <a:rPr kumimoji="1" lang="ja-JP" altLang="en-US" sz="1200" b="0" u="none" dirty="0">
                          <a:solidFill>
                            <a:schemeClr val="tx1"/>
                          </a:solidFill>
                          <a:latin typeface="メイリオ" panose="020B0604030504040204" pitchFamily="50" charset="-128"/>
                          <a:ea typeface="メイリオ" panose="020B0604030504040204" pitchFamily="50" charset="-128"/>
                        </a:rPr>
                        <a:t>する患者</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tcPr>
                </a:tc>
                <a:tc hMerge="1">
                  <a:txBody>
                    <a:bodyPr/>
                    <a:lstStyle/>
                    <a:p>
                      <a:pPr algn="ctr" fontAlgn="ctr"/>
                      <a:endParaRPr lang="ja-JP" altLang="en-US" sz="1800" b="1"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85000"/>
                      </a:schemeClr>
                    </a:solidFill>
                  </a:tcPr>
                </a:tc>
                <a:tc hMerge="1">
                  <a:txBody>
                    <a:bodyPr/>
                    <a:lstStyle/>
                    <a:p>
                      <a:pPr algn="ctr" fontAlgn="ctr"/>
                      <a:endParaRPr lang="ja-JP" altLang="en-US" sz="1800" b="1"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85000"/>
                      </a:schemeClr>
                    </a:solidFill>
                  </a:tcPr>
                </a:tc>
                <a:tc rowSpan="3">
                  <a:txBody>
                    <a:bodyPr/>
                    <a:lstStyle/>
                    <a:p>
                      <a:pPr algn="ctr" fontAlgn="ctr"/>
                      <a:r>
                        <a:rPr lang="ja-JP" altLang="en-US" sz="1400" b="1" i="0" u="sng" strike="noStrike">
                          <a:solidFill>
                            <a:srgbClr val="0070C0"/>
                          </a:solidFill>
                          <a:effectLst/>
                          <a:latin typeface="メイリオ" panose="020B0604030504040204" pitchFamily="50" charset="-128"/>
                          <a:ea typeface="メイリオ" panose="020B0604030504040204" pitchFamily="50" charset="-128"/>
                        </a:rPr>
                        <a:t>その他の場合</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3674321322"/>
                  </a:ext>
                </a:extLst>
              </a:tr>
              <a:tr h="523642">
                <a:tc vMerge="1">
                  <a:txBody>
                    <a:bodyPr/>
                    <a:lstStyle/>
                    <a:p>
                      <a:pPr algn="ctr" fontAlgn="ctr"/>
                      <a:r>
                        <a:rPr lang="ja-JP" altLang="en-US" sz="1800" b="0" i="0" u="none" strike="noStrike">
                          <a:solidFill>
                            <a:srgbClr val="000000"/>
                          </a:solidFill>
                          <a:effectLst/>
                          <a:latin typeface="ＭＳ Ｐゴシック" panose="020B0600070205080204" pitchFamily="50" charset="-128"/>
                          <a:ea typeface="ＭＳ Ｐゴシック" panose="020B0600070205080204" pitchFamily="50" charset="-128"/>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algn="ct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機能強化型の</a:t>
                      </a:r>
                      <a:endParaRPr lang="en-US" altLang="ja-JP" sz="1400" b="0" i="0" u="none" strike="noStrike">
                        <a:solidFill>
                          <a:srgbClr val="000000"/>
                        </a:solidFill>
                        <a:effectLst/>
                        <a:latin typeface="メイリオ" panose="020B0604030504040204" pitchFamily="50" charset="-128"/>
                        <a:ea typeface="メイリオ" panose="020B0604030504040204" pitchFamily="50" charset="-128"/>
                      </a:endParaRPr>
                    </a:p>
                    <a:p>
                      <a:pPr algn="ct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在支診・在支病（単独型・連携型）</a:t>
                      </a:r>
                      <a:endParaRPr kumimoji="1" lang="ja-JP" altLang="en-US" sz="1400" b="0">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tcPr>
                </a:tc>
                <a:tc rowSpan="2">
                  <a:txBody>
                    <a:bodyPr/>
                    <a:lstStyle/>
                    <a:p>
                      <a:pPr algn="ctr" fontAlgn="ct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機能強化型</a:t>
                      </a:r>
                      <a:endParaRPr lang="en-US" altLang="ja-JP" sz="1400" b="0" i="0" u="none" strike="noStrike">
                        <a:solidFill>
                          <a:srgbClr val="000000"/>
                        </a:solidFill>
                        <a:effectLst/>
                        <a:latin typeface="メイリオ" panose="020B0604030504040204" pitchFamily="50" charset="-128"/>
                        <a:ea typeface="メイリオ" panose="020B0604030504040204" pitchFamily="50" charset="-128"/>
                      </a:endParaRPr>
                    </a:p>
                    <a:p>
                      <a:pPr algn="ctr" fontAlgn="ct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以外の</a:t>
                      </a:r>
                      <a:endParaRPr lang="en-US" altLang="ja-JP" sz="1400" b="0" i="0" u="none" strike="noStrike">
                        <a:solidFill>
                          <a:srgbClr val="000000"/>
                        </a:solidFill>
                        <a:effectLst/>
                        <a:latin typeface="メイリオ" panose="020B0604030504040204" pitchFamily="50" charset="-128"/>
                        <a:ea typeface="メイリオ" panose="020B0604030504040204" pitchFamily="50" charset="-128"/>
                      </a:endParaRPr>
                    </a:p>
                    <a:p>
                      <a:pPr algn="ctr" fontAlgn="ct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在支診・在支病</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tc rowSpan="2">
                  <a:txBody>
                    <a:bodyPr/>
                    <a:lstStyle/>
                    <a:p>
                      <a:pPr algn="ctr" fontAlgn="ct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その他の</a:t>
                      </a:r>
                      <a:endParaRPr lang="en-US" altLang="ja-JP" sz="1400" b="0" i="0" u="none" strike="noStrike">
                        <a:solidFill>
                          <a:srgbClr val="000000"/>
                        </a:solidFill>
                        <a:effectLst/>
                        <a:latin typeface="メイリオ" panose="020B0604030504040204" pitchFamily="50" charset="-128"/>
                        <a:ea typeface="メイリオ" panose="020B0604030504040204" pitchFamily="50" charset="-128"/>
                      </a:endParaRPr>
                    </a:p>
                    <a:p>
                      <a:pPr algn="ctr" fontAlgn="ct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医療機関</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tc vMerge="1">
                  <a:txBody>
                    <a:bodyPr/>
                    <a:lstStyle/>
                    <a:p>
                      <a:pPr algn="ctr" fontAlgn="ctr"/>
                      <a:endParaRPr lang="ja-JP" altLang="en-US" sz="1800" b="1"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763669980"/>
                  </a:ext>
                </a:extLst>
              </a:tr>
              <a:tr h="266288">
                <a:tc vMerge="1">
                  <a:txBody>
                    <a:bodyPr/>
                    <a:lstStyle/>
                    <a:p>
                      <a:endParaRPr kumimoji="1" lang="ja-JP" altLang="en-US"/>
                    </a:p>
                  </a:txBody>
                  <a:tcPr/>
                </a:tc>
                <a:tc>
                  <a:txBody>
                    <a:bodyPr/>
                    <a:lstStyle/>
                    <a:p>
                      <a:pPr algn="ctr" fontAlgn="ct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病床有</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tc>
                  <a:txBody>
                    <a:bodyPr/>
                    <a:lstStyle/>
                    <a:p>
                      <a:pPr algn="ctr" fontAlgn="ct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病床無</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tc v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extLst>
                  <a:ext uri="{0D108BD9-81ED-4DB2-BD59-A6C34878D82A}">
                    <a16:rowId xmlns:a16="http://schemas.microsoft.com/office/drawing/2014/main" val="1762197354"/>
                  </a:ext>
                </a:extLst>
              </a:tr>
              <a:tr h="312254">
                <a:tc>
                  <a:txBody>
                    <a:bodyPr/>
                    <a:lstStyle/>
                    <a:p>
                      <a:pPr algn="ctr" fontAlgn="ct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往診料</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tc gridSpan="5">
                  <a:txBody>
                    <a:bodyPr/>
                    <a:lstStyle/>
                    <a:p>
                      <a:pPr algn="ctr"/>
                      <a:r>
                        <a:rPr lang="en-US" altLang="ja-JP" sz="1400" b="0" i="0" u="none" strike="noStrike">
                          <a:solidFill>
                            <a:srgbClr val="000000"/>
                          </a:solidFill>
                          <a:effectLst/>
                          <a:latin typeface="メイリオ" panose="020B0604030504040204" pitchFamily="50" charset="-128"/>
                          <a:ea typeface="メイリオ" panose="020B0604030504040204" pitchFamily="50" charset="-128"/>
                        </a:rPr>
                        <a:t>720</a:t>
                      </a: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点</a:t>
                      </a:r>
                      <a:endParaRPr kumimoji="1" lang="ja-JP" altLang="en-US" sz="1600" b="0">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hMerge="1">
                  <a:txBody>
                    <a:bodyPr/>
                    <a:lstStyle/>
                    <a:p>
                      <a:pPr algn="ctr" fontAlgn="ctr"/>
                      <a:endParaRPr lang="ja-JP" altLang="en-US" sz="1800" b="1"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lnL w="127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07640842"/>
                  </a:ext>
                </a:extLst>
              </a:tr>
              <a:tr h="346181">
                <a:tc>
                  <a:txBody>
                    <a:bodyPr/>
                    <a:lstStyle/>
                    <a:p>
                      <a:pPr algn="ctr" fontAlgn="ctr"/>
                      <a:endParaRPr lang="ja-JP" altLang="en-US" sz="14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gridSpan="5">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ja-JP" altLang="en-US" sz="1400" b="1" i="0" u="none" strike="noStrike">
                          <a:solidFill>
                            <a:srgbClr val="000000"/>
                          </a:solidFill>
                          <a:effectLst/>
                          <a:latin typeface="メイリオ" panose="020B0604030504040204" pitchFamily="50" charset="-128"/>
                          <a:ea typeface="メイリオ" panose="020B0604030504040204" pitchFamily="50" charset="-128"/>
                        </a:rPr>
                        <a:t>＋</a:t>
                      </a:r>
                    </a:p>
                  </a:txBody>
                  <a:tcPr marL="9525" marR="9525" marT="9525"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hMerge="1">
                  <a:txBody>
                    <a:bodyPr/>
                    <a:lstStyle/>
                    <a:p>
                      <a:endParaRPr kumimoji="1" lang="ja-JP" altLang="en-US"/>
                    </a:p>
                  </a:txBody>
                  <a:tcPr>
                    <a:lnL w="12700" cmpd="sng">
                      <a:noFill/>
                      <a:prstDash val="solid"/>
                    </a:lnL>
                  </a:tcPr>
                </a:tc>
                <a:tc hMerge="1">
                  <a:txBody>
                    <a:bodyPr/>
                    <a:lstStyle/>
                    <a:p>
                      <a:endParaRPr kumimoji="1" lang="ja-JP" altLang="en-US"/>
                    </a:p>
                  </a:txBody>
                  <a:tcPr>
                    <a:lnL w="12700" cmpd="sng">
                      <a:noFill/>
                      <a:prstDash val="solid"/>
                    </a:lnL>
                  </a:tcPr>
                </a:tc>
                <a:tc hMerge="1">
                  <a:txBody>
                    <a:bodyPr/>
                    <a:lstStyle/>
                    <a:p>
                      <a:endParaRPr kumimoji="1" lang="ja-JP" altLang="en-US"/>
                    </a:p>
                  </a:txBody>
                  <a:tcPr>
                    <a:lnL w="12700" cmpd="sng">
                      <a:noFill/>
                      <a:prstDash val="solid"/>
                    </a:lnL>
                  </a:tcPr>
                </a:tc>
                <a:tc hMerge="1">
                  <a:txBody>
                    <a:bodyPr/>
                    <a:lstStyle/>
                    <a:p>
                      <a:pPr algn="ctr" fontAlgn="ctr"/>
                      <a:endParaRPr lang="ja-JP" altLang="en-US" sz="1800" b="1" i="0" u="none" strike="noStrike">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lnL>
                      <a:noFill/>
                    </a:lnL>
                    <a:lnR>
                      <a:noFill/>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51766529"/>
                  </a:ext>
                </a:extLst>
              </a:tr>
              <a:tr h="270219">
                <a:tc>
                  <a:txBody>
                    <a:bodyPr/>
                    <a:lstStyle/>
                    <a:p>
                      <a:pPr algn="ctr" fontAlgn="ctr"/>
                      <a:r>
                        <a:rPr lang="zh-TW" altLang="en-US" sz="1400" b="0" i="0" u="none" strike="noStrike">
                          <a:solidFill>
                            <a:srgbClr val="000000"/>
                          </a:solidFill>
                          <a:effectLst/>
                          <a:latin typeface="メイリオ" panose="020B0604030504040204" pitchFamily="50" charset="-128"/>
                          <a:ea typeface="メイリオ" panose="020B0604030504040204" pitchFamily="50" charset="-128"/>
                        </a:rPr>
                        <a:t>緊急往診加算</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tc>
                  <a:txBody>
                    <a:bodyPr/>
                    <a:lstStyle/>
                    <a:p>
                      <a:pPr algn="ctr" fontAlgn="ctr"/>
                      <a:r>
                        <a:rPr lang="en-US" altLang="ja-JP" sz="1400" b="0" i="0" u="none" strike="noStrike">
                          <a:solidFill>
                            <a:srgbClr val="000000"/>
                          </a:solidFill>
                          <a:effectLst/>
                          <a:latin typeface="メイリオ" panose="020B0604030504040204" pitchFamily="50" charset="-128"/>
                          <a:ea typeface="メイリオ" panose="020B0604030504040204" pitchFamily="50" charset="-128"/>
                        </a:rPr>
                        <a:t>850</a:t>
                      </a: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点</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US" altLang="ja-JP" sz="1400" b="0" i="0" u="none" strike="noStrike">
                          <a:solidFill>
                            <a:srgbClr val="000000"/>
                          </a:solidFill>
                          <a:effectLst/>
                          <a:latin typeface="メイリオ" panose="020B0604030504040204" pitchFamily="50" charset="-128"/>
                          <a:ea typeface="メイリオ" panose="020B0604030504040204" pitchFamily="50" charset="-128"/>
                        </a:rPr>
                        <a:t>750</a:t>
                      </a: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点</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US" altLang="ja-JP" sz="1400" b="0" i="0" u="none" strike="noStrike">
                          <a:solidFill>
                            <a:srgbClr val="000000"/>
                          </a:solidFill>
                          <a:effectLst/>
                          <a:latin typeface="メイリオ" panose="020B0604030504040204" pitchFamily="50" charset="-128"/>
                          <a:ea typeface="メイリオ" panose="020B0604030504040204" pitchFamily="50" charset="-128"/>
                        </a:rPr>
                        <a:t>650</a:t>
                      </a: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点</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US" altLang="ja-JP" sz="1400" b="0" i="0" u="none" strike="noStrike">
                          <a:solidFill>
                            <a:srgbClr val="000000"/>
                          </a:solidFill>
                          <a:effectLst/>
                          <a:latin typeface="メイリオ" panose="020B0604030504040204" pitchFamily="50" charset="-128"/>
                          <a:ea typeface="メイリオ" panose="020B0604030504040204" pitchFamily="50" charset="-128"/>
                        </a:rPr>
                        <a:t>325</a:t>
                      </a: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点</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US" altLang="ja-JP" sz="1400" b="1" i="0" u="sng" strike="noStrike">
                          <a:solidFill>
                            <a:srgbClr val="0070C0"/>
                          </a:solidFill>
                          <a:effectLst/>
                          <a:latin typeface="メイリオ" panose="020B0604030504040204" pitchFamily="50" charset="-128"/>
                          <a:ea typeface="メイリオ" panose="020B0604030504040204" pitchFamily="50" charset="-128"/>
                        </a:rPr>
                        <a:t>325</a:t>
                      </a:r>
                      <a:r>
                        <a:rPr lang="ja-JP" altLang="en-US" sz="1400" b="1" i="0" u="sng" strike="noStrike">
                          <a:solidFill>
                            <a:srgbClr val="0070C0"/>
                          </a:solidFill>
                          <a:effectLst/>
                          <a:latin typeface="メイリオ" panose="020B0604030504040204" pitchFamily="50" charset="-128"/>
                          <a:ea typeface="メイリオ" panose="020B0604030504040204" pitchFamily="50" charset="-128"/>
                        </a:rPr>
                        <a:t>点</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178889804"/>
                  </a:ext>
                </a:extLst>
              </a:tr>
              <a:tr h="270219">
                <a:tc>
                  <a:txBody>
                    <a:bodyPr/>
                    <a:lstStyle/>
                    <a:p>
                      <a:pPr algn="ctr" fontAlgn="ct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夜間・休日往診加算</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tc>
                  <a:txBody>
                    <a:bodyPr/>
                    <a:lstStyle/>
                    <a:p>
                      <a:pPr algn="ctr" fontAlgn="ctr"/>
                      <a:r>
                        <a:rPr lang="en-US" altLang="ja-JP" sz="1400" b="0" i="0" u="none" strike="noStrike">
                          <a:solidFill>
                            <a:srgbClr val="000000"/>
                          </a:solidFill>
                          <a:effectLst/>
                          <a:latin typeface="メイリオ" panose="020B0604030504040204" pitchFamily="50" charset="-128"/>
                          <a:ea typeface="メイリオ" panose="020B0604030504040204" pitchFamily="50" charset="-128"/>
                        </a:rPr>
                        <a:t>1,700</a:t>
                      </a: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点</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US" altLang="ja-JP" sz="1400" b="0" i="0" u="none" strike="noStrike">
                          <a:solidFill>
                            <a:srgbClr val="000000"/>
                          </a:solidFill>
                          <a:effectLst/>
                          <a:latin typeface="メイリオ" panose="020B0604030504040204" pitchFamily="50" charset="-128"/>
                          <a:ea typeface="メイリオ" panose="020B0604030504040204" pitchFamily="50" charset="-128"/>
                        </a:rPr>
                        <a:t>1,500</a:t>
                      </a: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点</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US" altLang="ja-JP" sz="1400" b="0" i="0" u="none" strike="noStrike">
                          <a:solidFill>
                            <a:srgbClr val="000000"/>
                          </a:solidFill>
                          <a:effectLst/>
                          <a:latin typeface="メイリオ" panose="020B0604030504040204" pitchFamily="50" charset="-128"/>
                          <a:ea typeface="メイリオ" panose="020B0604030504040204" pitchFamily="50" charset="-128"/>
                        </a:rPr>
                        <a:t>1,300</a:t>
                      </a: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点</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US" altLang="ja-JP" sz="1400" b="0" i="0" u="none" strike="noStrike">
                          <a:solidFill>
                            <a:srgbClr val="000000"/>
                          </a:solidFill>
                          <a:effectLst/>
                          <a:latin typeface="メイリオ" panose="020B0604030504040204" pitchFamily="50" charset="-128"/>
                          <a:ea typeface="メイリオ" panose="020B0604030504040204" pitchFamily="50" charset="-128"/>
                        </a:rPr>
                        <a:t>650</a:t>
                      </a: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点</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US" altLang="ja-JP" sz="1400" b="1" i="0" u="sng" strike="noStrike">
                          <a:solidFill>
                            <a:srgbClr val="0070C0"/>
                          </a:solidFill>
                          <a:effectLst/>
                          <a:latin typeface="メイリオ" panose="020B0604030504040204" pitchFamily="50" charset="-128"/>
                          <a:ea typeface="メイリオ" panose="020B0604030504040204" pitchFamily="50" charset="-128"/>
                        </a:rPr>
                        <a:t>405</a:t>
                      </a:r>
                      <a:r>
                        <a:rPr lang="ja-JP" altLang="en-US" sz="1400" b="1" i="0" u="sng" strike="noStrike">
                          <a:solidFill>
                            <a:srgbClr val="0070C0"/>
                          </a:solidFill>
                          <a:effectLst/>
                          <a:latin typeface="メイリオ" panose="020B0604030504040204" pitchFamily="50" charset="-128"/>
                          <a:ea typeface="メイリオ" panose="020B0604030504040204" pitchFamily="50" charset="-128"/>
                        </a:rPr>
                        <a:t>点</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02348869"/>
                  </a:ext>
                </a:extLst>
              </a:tr>
              <a:tr h="270219">
                <a:tc>
                  <a:txBody>
                    <a:bodyPr/>
                    <a:lstStyle/>
                    <a:p>
                      <a:pPr algn="ctr" fontAlgn="ctr"/>
                      <a:r>
                        <a:rPr lang="zh-TW" altLang="en-US" sz="1400" b="0" i="0" u="none" strike="noStrike">
                          <a:solidFill>
                            <a:srgbClr val="000000"/>
                          </a:solidFill>
                          <a:effectLst/>
                          <a:latin typeface="メイリオ" panose="020B0604030504040204" pitchFamily="50" charset="-128"/>
                          <a:ea typeface="メイリオ" panose="020B0604030504040204" pitchFamily="50" charset="-128"/>
                        </a:rPr>
                        <a:t>深夜往診加算</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tc>
                  <a:txBody>
                    <a:bodyPr/>
                    <a:lstStyle/>
                    <a:p>
                      <a:pPr algn="ctr" fontAlgn="ctr"/>
                      <a:r>
                        <a:rPr lang="en-US" altLang="ja-JP" sz="1400" b="0" i="0" u="none" strike="noStrike">
                          <a:solidFill>
                            <a:srgbClr val="000000"/>
                          </a:solidFill>
                          <a:effectLst/>
                          <a:latin typeface="メイリオ" panose="020B0604030504040204" pitchFamily="50" charset="-128"/>
                          <a:ea typeface="メイリオ" panose="020B0604030504040204" pitchFamily="50" charset="-128"/>
                        </a:rPr>
                        <a:t>2,700</a:t>
                      </a: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点</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US" altLang="ja-JP" sz="1400" b="0" i="0" u="none" strike="noStrike">
                          <a:solidFill>
                            <a:srgbClr val="000000"/>
                          </a:solidFill>
                          <a:effectLst/>
                          <a:latin typeface="メイリオ" panose="020B0604030504040204" pitchFamily="50" charset="-128"/>
                          <a:ea typeface="メイリオ" panose="020B0604030504040204" pitchFamily="50" charset="-128"/>
                        </a:rPr>
                        <a:t>2,500</a:t>
                      </a: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点</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US" altLang="ja-JP" sz="1400" b="0" i="0" u="none" strike="noStrike">
                          <a:solidFill>
                            <a:srgbClr val="000000"/>
                          </a:solidFill>
                          <a:effectLst/>
                          <a:latin typeface="メイリオ" panose="020B0604030504040204" pitchFamily="50" charset="-128"/>
                          <a:ea typeface="メイリオ" panose="020B0604030504040204" pitchFamily="50" charset="-128"/>
                        </a:rPr>
                        <a:t>2,300</a:t>
                      </a: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点</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US" altLang="ja-JP" sz="1400" b="0" i="0" u="none" strike="noStrike">
                          <a:solidFill>
                            <a:srgbClr val="000000"/>
                          </a:solidFill>
                          <a:effectLst/>
                          <a:latin typeface="メイリオ" panose="020B0604030504040204" pitchFamily="50" charset="-128"/>
                          <a:ea typeface="メイリオ" panose="020B0604030504040204" pitchFamily="50" charset="-128"/>
                        </a:rPr>
                        <a:t>1,300</a:t>
                      </a:r>
                      <a:r>
                        <a:rPr lang="ja-JP" altLang="en-US" sz="1400" b="0" i="0" u="none" strike="noStrike">
                          <a:solidFill>
                            <a:srgbClr val="000000"/>
                          </a:solidFill>
                          <a:effectLst/>
                          <a:latin typeface="メイリオ" panose="020B0604030504040204" pitchFamily="50" charset="-128"/>
                          <a:ea typeface="メイリオ" panose="020B0604030504040204" pitchFamily="50" charset="-128"/>
                        </a:rPr>
                        <a:t>点</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en-US" altLang="ja-JP" sz="1400" b="1" i="0" u="sng" strike="noStrike" dirty="0">
                          <a:solidFill>
                            <a:srgbClr val="0070C0"/>
                          </a:solidFill>
                          <a:effectLst/>
                          <a:latin typeface="メイリオ" panose="020B0604030504040204" pitchFamily="50" charset="-128"/>
                          <a:ea typeface="メイリオ" panose="020B0604030504040204" pitchFamily="50" charset="-128"/>
                        </a:rPr>
                        <a:t>485</a:t>
                      </a:r>
                      <a:r>
                        <a:rPr lang="ja-JP" altLang="en-US" sz="1400" b="1" i="0" u="sng" strike="noStrike" dirty="0">
                          <a:solidFill>
                            <a:srgbClr val="0070C0"/>
                          </a:solidFill>
                          <a:effectLst/>
                          <a:latin typeface="メイリオ" panose="020B0604030504040204" pitchFamily="50" charset="-128"/>
                          <a:ea typeface="メイリオ" panose="020B0604030504040204" pitchFamily="50" charset="-128"/>
                        </a:rPr>
                        <a:t>点</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787177952"/>
                  </a:ext>
                </a:extLst>
              </a:tr>
            </a:tbl>
          </a:graphicData>
        </a:graphic>
      </p:graphicFrame>
      <p:sp>
        <p:nvSpPr>
          <p:cNvPr id="6" name="Rectangle 49" descr="25%">
            <a:extLst>
              <a:ext uri="{FF2B5EF4-FFF2-40B4-BE49-F238E27FC236}">
                <a16:creationId xmlns:a16="http://schemas.microsoft.com/office/drawing/2014/main" id="{CC885CD4-A9CA-C7CF-052D-C37F8F3A3552}"/>
              </a:ext>
            </a:extLst>
          </p:cNvPr>
          <p:cNvSpPr>
            <a:spLocks noChangeArrowheads="1"/>
          </p:cNvSpPr>
          <p:nvPr/>
        </p:nvSpPr>
        <p:spPr bwMode="auto">
          <a:xfrm>
            <a:off x="289702" y="5186869"/>
            <a:ext cx="9326594" cy="1518448"/>
          </a:xfrm>
          <a:prstGeom prst="rect">
            <a:avLst/>
          </a:prstGeom>
          <a:solidFill>
            <a:srgbClr val="E1EDFF"/>
          </a:solidFill>
          <a:ln w="9525">
            <a:solidFill>
              <a:schemeClr val="tx1"/>
            </a:solidFill>
            <a:miter lim="800000"/>
            <a:headEnd/>
            <a:tailEnd/>
          </a:ln>
        </p:spPr>
        <p:txBody>
          <a:bodyPr wrap="square" lIns="90604" tIns="10796" rIns="90604" bIns="10796" anchor="ctr"/>
          <a:lstStyle/>
          <a:p>
            <a:pPr marL="200025" marR="0" lvl="0" indent="-20002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①緊急往診加算について</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00025" marR="0" lvl="0" indent="-20002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保険医療機関において、</a:t>
            </a:r>
            <a:r>
              <a:rPr kumimoji="1" lang="ja-JP" altLang="en-US" sz="105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標榜時間内</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であって、入院中の患者以外の患者に対して診療に従事している時に、患者又は現にその看護に当たっている者から緊急に求められて往診を行った場合に算定する。</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00025" marR="0" lvl="0" indent="-200025"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00025" marR="0" lvl="0" indent="-20002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②夜間・休日・深夜往診加算の取扱いについて</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00025" marR="0" lvl="0" indent="-20002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夜間（深夜を除く。）とは</a:t>
            </a:r>
            <a:r>
              <a:rPr kumimoji="1" lang="ja-JP" altLang="en-US" sz="105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午後６時から午前８時</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までとし、深夜の取扱いについては、</a:t>
            </a:r>
            <a:r>
              <a:rPr kumimoji="1" lang="ja-JP" altLang="en-US" sz="105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午後 </a:t>
            </a:r>
            <a:r>
              <a:rPr kumimoji="1" lang="en-US" altLang="ja-JP" sz="105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 </a:t>
            </a:r>
            <a:r>
              <a:rPr kumimoji="1" lang="ja-JP" altLang="en-US" sz="105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時から午前６時</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までとする。ただし、これらの時間帯が標榜時間に含まれる場合、夜間・休日往診加算及び深夜往診加算は算定できない。</a:t>
            </a:r>
          </a:p>
          <a:p>
            <a:pPr marL="200025" marR="0" lvl="0" indent="-20002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休日とは、</a:t>
            </a:r>
            <a:r>
              <a:rPr kumimoji="1" lang="ja-JP" altLang="en-US" sz="105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日曜日及び国民の祝日に関する法律第３条に規定する休日</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をいう。なお、１月２日及び３日並びに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12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月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29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30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日及び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31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日は、休日として取り扱う。　</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テキスト ボックス 3">
            <a:extLst>
              <a:ext uri="{FF2B5EF4-FFF2-40B4-BE49-F238E27FC236}">
                <a16:creationId xmlns:a16="http://schemas.microsoft.com/office/drawing/2014/main" id="{B95DCEE6-C7DD-2AA1-D56D-A204F48F4169}"/>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質の高い在宅医療・訪問看護の確保－③</a:t>
            </a:r>
          </a:p>
        </p:txBody>
      </p:sp>
      <p:sp>
        <p:nvSpPr>
          <p:cNvPr id="5" name="スライド番号プレースホルダー 2">
            <a:extLst>
              <a:ext uri="{FF2B5EF4-FFF2-40B4-BE49-F238E27FC236}">
                <a16:creationId xmlns:a16="http://schemas.microsoft.com/office/drawing/2014/main" id="{E404C67C-0263-63E4-8941-0BDCE799D00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385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742619928"/>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38085"/>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386</a:t>
            </a:fld>
            <a:endParaRPr lang="en-US" altLang="ja-JP" sz="1600" kern="0" dirty="0">
              <a:solidFill>
                <a:srgbClr val="000000"/>
              </a:solidFill>
              <a:latin typeface="ＭＳ Ｐゴシック" charset="-128"/>
            </a:endParaRPr>
          </a:p>
        </p:txBody>
      </p:sp>
      <p:pic>
        <p:nvPicPr>
          <p:cNvPr id="4" name="図 3">
            <a:extLst>
              <a:ext uri="{FF2B5EF4-FFF2-40B4-BE49-F238E27FC236}">
                <a16:creationId xmlns:a16="http://schemas.microsoft.com/office/drawing/2014/main" id="{1657259D-0FF8-E305-C58E-398746E8DB7D}"/>
              </a:ext>
            </a:extLst>
          </p:cNvPr>
          <p:cNvPicPr>
            <a:picLocks noChangeAspect="1"/>
          </p:cNvPicPr>
          <p:nvPr/>
        </p:nvPicPr>
        <p:blipFill>
          <a:blip r:embed="rId2"/>
          <a:stretch>
            <a:fillRect/>
          </a:stretch>
        </p:blipFill>
        <p:spPr>
          <a:xfrm>
            <a:off x="974557" y="692817"/>
            <a:ext cx="8096877" cy="5568646"/>
          </a:xfrm>
          <a:prstGeom prst="rect">
            <a:avLst/>
          </a:prstGeom>
        </p:spPr>
      </p:pic>
      <p:sp>
        <p:nvSpPr>
          <p:cNvPr id="3" name="テキスト ボックス 2">
            <a:extLst>
              <a:ext uri="{FF2B5EF4-FFF2-40B4-BE49-F238E27FC236}">
                <a16:creationId xmlns:a16="http://schemas.microsoft.com/office/drawing/2014/main" id="{7F5BC527-1EFB-082C-CE1E-EF2B45E6FA64}"/>
              </a:ext>
            </a:extLst>
          </p:cNvPr>
          <p:cNvSpPr txBox="1"/>
          <p:nvPr/>
        </p:nvSpPr>
        <p:spPr>
          <a:xfrm>
            <a:off x="8732229" y="5923586"/>
            <a:ext cx="306996" cy="317459"/>
          </a:xfrm>
          <a:prstGeom prst="rect">
            <a:avLst/>
          </a:prstGeom>
          <a:solidFill>
            <a:schemeClr val="bg1"/>
          </a:solidFill>
        </p:spPr>
        <p:txBody>
          <a:bodyPr wrap="square" rtlCol="0">
            <a:spAutoFit/>
          </a:bodyPr>
          <a:lstStyle/>
          <a:p>
            <a:endParaRPr lang="ja-JP" altLang="en-US" sz="1463" dirty="0"/>
          </a:p>
        </p:txBody>
      </p:sp>
    </p:spTree>
    <p:extLst>
      <p:ext uri="{BB962C8B-B14F-4D97-AF65-F5344CB8AC3E}">
        <p14:creationId xmlns:p14="http://schemas.microsoft.com/office/powerpoint/2010/main" val="3051971556"/>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19802"/>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387</a:t>
            </a:fld>
            <a:endParaRPr lang="en-US" altLang="ja-JP" sz="1600" kern="0" dirty="0">
              <a:solidFill>
                <a:srgbClr val="000000"/>
              </a:solidFill>
              <a:latin typeface="ＭＳ Ｐゴシック" charset="-128"/>
            </a:endParaRPr>
          </a:p>
        </p:txBody>
      </p:sp>
      <p:pic>
        <p:nvPicPr>
          <p:cNvPr id="4" name="図 3">
            <a:extLst>
              <a:ext uri="{FF2B5EF4-FFF2-40B4-BE49-F238E27FC236}">
                <a16:creationId xmlns:a16="http://schemas.microsoft.com/office/drawing/2014/main" id="{1882B765-A143-2D11-94A1-4A03203993CD}"/>
              </a:ext>
            </a:extLst>
          </p:cNvPr>
          <p:cNvPicPr>
            <a:picLocks noChangeAspect="1"/>
          </p:cNvPicPr>
          <p:nvPr/>
        </p:nvPicPr>
        <p:blipFill>
          <a:blip r:embed="rId2"/>
          <a:stretch>
            <a:fillRect/>
          </a:stretch>
        </p:blipFill>
        <p:spPr>
          <a:xfrm>
            <a:off x="1033065" y="698855"/>
            <a:ext cx="7868100" cy="5479950"/>
          </a:xfrm>
          <a:prstGeom prst="rect">
            <a:avLst/>
          </a:prstGeom>
        </p:spPr>
      </p:pic>
      <p:sp>
        <p:nvSpPr>
          <p:cNvPr id="3" name="テキスト ボックス 2">
            <a:extLst>
              <a:ext uri="{FF2B5EF4-FFF2-40B4-BE49-F238E27FC236}">
                <a16:creationId xmlns:a16="http://schemas.microsoft.com/office/drawing/2014/main" id="{8696AC64-973D-EA44-1CBC-33B8B70A0DFF}"/>
              </a:ext>
            </a:extLst>
          </p:cNvPr>
          <p:cNvSpPr txBox="1"/>
          <p:nvPr/>
        </p:nvSpPr>
        <p:spPr>
          <a:xfrm>
            <a:off x="8594169" y="5873115"/>
            <a:ext cx="306996" cy="317459"/>
          </a:xfrm>
          <a:prstGeom prst="rect">
            <a:avLst/>
          </a:prstGeom>
          <a:solidFill>
            <a:schemeClr val="bg1"/>
          </a:solidFill>
        </p:spPr>
        <p:txBody>
          <a:bodyPr wrap="square" rtlCol="0">
            <a:spAutoFit/>
          </a:bodyPr>
          <a:lstStyle/>
          <a:p>
            <a:endParaRPr lang="ja-JP" altLang="en-US" sz="1463" dirty="0"/>
          </a:p>
        </p:txBody>
      </p:sp>
    </p:spTree>
    <p:extLst>
      <p:ext uri="{BB962C8B-B14F-4D97-AF65-F5344CB8AC3E}">
        <p14:creationId xmlns:p14="http://schemas.microsoft.com/office/powerpoint/2010/main" val="4127968414"/>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6793"/>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388</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3954539965"/>
              </p:ext>
            </p:extLst>
          </p:nvPr>
        </p:nvGraphicFramePr>
        <p:xfrm>
          <a:off x="389493" y="268514"/>
          <a:ext cx="9127014" cy="50101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800" b="0"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n-cs"/>
                        </a:rPr>
                        <a:t>質の高い在宅医療提供体制の構築の推進</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1037825415"/>
              </p:ext>
            </p:extLst>
          </p:nvPr>
        </p:nvGraphicFramePr>
        <p:xfrm>
          <a:off x="542925" y="904876"/>
          <a:ext cx="8867775" cy="5829302"/>
        </p:xfrm>
        <a:graphic>
          <a:graphicData uri="http://schemas.openxmlformats.org/drawingml/2006/table">
            <a:tbl>
              <a:tblPr firstRow="1" bandRow="1">
                <a:tableStyleId>{5C22544A-7EE6-4342-B048-85BDC9FD1C3A}</a:tableStyleId>
              </a:tblPr>
              <a:tblGrid>
                <a:gridCol w="8867775">
                  <a:extLst>
                    <a:ext uri="{9D8B030D-6E8A-4147-A177-3AD203B41FA5}">
                      <a16:colId xmlns:a16="http://schemas.microsoft.com/office/drawing/2014/main" val="4124765003"/>
                    </a:ext>
                  </a:extLst>
                </a:gridCol>
              </a:tblGrid>
              <a:tr h="5829302">
                <a:tc>
                  <a:txBody>
                    <a:bodyPr/>
                    <a:lstStyle/>
                    <a:p>
                      <a:pPr marL="371475" marR="0" lvl="1" indent="-45720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400" b="1" u="none" dirty="0">
                          <a:solidFill>
                            <a:schemeClr val="tx1"/>
                          </a:solidFill>
                          <a:latin typeface="+mn-ea"/>
                          <a:ea typeface="+mn-ea"/>
                        </a:rPr>
                        <a:t>○ 患者の状態に応じた適切な訪問診療・往診等を推進する観点から、訪問診療・往診等に関する評価を見直す。</a:t>
                      </a:r>
                      <a:endParaRPr kumimoji="1" lang="en-US" altLang="ja-JP" sz="2400" b="1" u="none" dirty="0">
                        <a:solidFill>
                          <a:schemeClr val="tx1"/>
                        </a:solidFill>
                        <a:latin typeface="+mn-ea"/>
                        <a:ea typeface="+mn-ea"/>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＜在宅患者訪問診療料の見直し＞</a:t>
                      </a: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8000"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2000" b="0" dirty="0">
                          <a:solidFill>
                            <a:schemeClr val="tx1"/>
                          </a:solidFill>
                          <a:latin typeface="メイリオ" panose="020B0604030504040204" pitchFamily="50" charset="-128"/>
                          <a:ea typeface="メイリオ" panose="020B0604030504040204" pitchFamily="50" charset="-128"/>
                        </a:rPr>
                        <a:t>在宅療養支援診療所及び在宅療養支援病院について、</a:t>
                      </a:r>
                      <a:r>
                        <a:rPr kumimoji="1" lang="ja-JP" altLang="en-US" sz="2000" b="0" dirty="0">
                          <a:solidFill>
                            <a:srgbClr val="FF0000"/>
                          </a:solidFill>
                          <a:latin typeface="メイリオ" panose="020B0604030504040204" pitchFamily="50" charset="-128"/>
                          <a:ea typeface="メイリオ" panose="020B0604030504040204" pitchFamily="50" charset="-128"/>
                        </a:rPr>
                        <a:t>過去３月の患者（一部の状態を除く。）一人あたりの訪問診療の回数が平均で１２回を超える場合</a:t>
                      </a:r>
                      <a:r>
                        <a:rPr kumimoji="1" lang="ja-JP" altLang="en-US" sz="2000" b="0" dirty="0">
                          <a:solidFill>
                            <a:schemeClr val="tx1"/>
                          </a:solidFill>
                          <a:latin typeface="メイリオ" panose="020B0604030504040204" pitchFamily="50" charset="-128"/>
                          <a:ea typeface="メイリオ" panose="020B0604030504040204" pitchFamily="50" charset="-128"/>
                        </a:rPr>
                        <a:t>の</a:t>
                      </a:r>
                      <a:r>
                        <a:rPr kumimoji="1" lang="ja-JP" altLang="en-US" sz="2000" b="0" dirty="0">
                          <a:solidFill>
                            <a:srgbClr val="0070C0"/>
                          </a:solidFill>
                          <a:latin typeface="メイリオ" panose="020B0604030504040204" pitchFamily="50" charset="-128"/>
                          <a:ea typeface="メイリオ" panose="020B0604030504040204" pitchFamily="50" charset="-128"/>
                        </a:rPr>
                        <a:t>在宅患者訪問診療料</a:t>
                      </a:r>
                      <a:r>
                        <a:rPr kumimoji="1" lang="ja-JP" altLang="en-US" sz="2000" b="0" dirty="0">
                          <a:solidFill>
                            <a:schemeClr val="tx1"/>
                          </a:solidFill>
                          <a:latin typeface="メイリオ" panose="020B0604030504040204" pitchFamily="50" charset="-128"/>
                          <a:ea typeface="メイリオ" panose="020B0604030504040204" pitchFamily="50" charset="-128"/>
                        </a:rPr>
                        <a:t>を見直す。</a:t>
                      </a:r>
                      <a:endParaRPr kumimoji="1" lang="en-US" altLang="ja-JP" sz="2000" b="0" dirty="0">
                        <a:solidFill>
                          <a:schemeClr val="tx1"/>
                        </a:solidFill>
                        <a:latin typeface="メイリオ" panose="020B0604030504040204" pitchFamily="50" charset="-128"/>
                        <a:ea typeface="メイリオ" panose="020B0604030504040204" pitchFamily="50" charset="-128"/>
                      </a:endParaRPr>
                    </a:p>
                    <a:p>
                      <a:pPr marL="288000" marR="0" lvl="1" indent="-457200" algn="l" defTabSz="914400" rtl="0" eaLnBrk="1" fontAlgn="auto" latinLnBrk="0" hangingPunct="1">
                        <a:lnSpc>
                          <a:spcPct val="100000"/>
                        </a:lnSpc>
                        <a:spcBef>
                          <a:spcPts val="1200"/>
                        </a:spcBef>
                        <a:spcAft>
                          <a:spcPts val="0"/>
                        </a:spcAft>
                        <a:buClrTx/>
                        <a:buSzTx/>
                        <a:buFontTx/>
                        <a:buNone/>
                        <a:tabLst/>
                        <a:defRPr/>
                      </a:pPr>
                      <a:r>
                        <a:rPr kumimoji="1" lang="ja-JP" altLang="en-US" sz="20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＜頻回訪問加算の見直し＞</a:t>
                      </a:r>
                      <a:endParaRPr kumimoji="1" lang="en-US" altLang="ja-JP" sz="20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endParaRPr>
                    </a:p>
                    <a:p>
                      <a:pPr marL="288000"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 </a:t>
                      </a:r>
                      <a:r>
                        <a:rPr kumimoji="1" lang="ja-JP" altLang="en-US" sz="2000" b="0" dirty="0">
                          <a:solidFill>
                            <a:srgbClr val="0070C0"/>
                          </a:solidFill>
                          <a:latin typeface="メイリオ" panose="020B0604030504040204" pitchFamily="50" charset="-128"/>
                          <a:ea typeface="メイリオ" panose="020B0604030504040204" pitchFamily="50" charset="-128"/>
                        </a:rPr>
                        <a:t>頻回訪問加算</a:t>
                      </a:r>
                      <a:r>
                        <a:rPr kumimoji="1" lang="ja-JP" altLang="en-US" sz="2000" b="0" dirty="0">
                          <a:solidFill>
                            <a:schemeClr val="tx1"/>
                          </a:solidFill>
                          <a:latin typeface="メイリオ" panose="020B0604030504040204" pitchFamily="50" charset="-128"/>
                          <a:ea typeface="メイリオ" panose="020B0604030504040204" pitchFamily="50" charset="-128"/>
                        </a:rPr>
                        <a:t>について、当該加算を算定してからの</a:t>
                      </a:r>
                      <a:r>
                        <a:rPr kumimoji="1" lang="ja-JP" altLang="en-US" sz="2000" b="0" dirty="0">
                          <a:solidFill>
                            <a:srgbClr val="FF0000"/>
                          </a:solidFill>
                          <a:latin typeface="メイリオ" panose="020B0604030504040204" pitchFamily="50" charset="-128"/>
                          <a:ea typeface="メイリオ" panose="020B0604030504040204" pitchFamily="50" charset="-128"/>
                        </a:rPr>
                        <a:t>期間に応じた評価に見直す</a:t>
                      </a:r>
                      <a:r>
                        <a:rPr kumimoji="1" lang="ja-JP" altLang="en-US" sz="2000" b="0" dirty="0">
                          <a:solidFill>
                            <a:schemeClr val="tx1"/>
                          </a:solidFill>
                          <a:latin typeface="メイリオ" panose="020B0604030504040204" pitchFamily="50" charset="-128"/>
                          <a:ea typeface="メイリオ" panose="020B0604030504040204" pitchFamily="50" charset="-128"/>
                        </a:rPr>
                        <a:t>。</a:t>
                      </a:r>
                      <a:endParaRPr kumimoji="1" lang="en-US" altLang="ja-JP" sz="2000" b="0" dirty="0">
                        <a:solidFill>
                          <a:schemeClr val="tx1"/>
                        </a:solidFill>
                        <a:latin typeface="メイリオ" panose="020B0604030504040204" pitchFamily="50" charset="-128"/>
                        <a:ea typeface="メイリオ" panose="020B0604030504040204" pitchFamily="50" charset="-128"/>
                      </a:endParaRPr>
                    </a:p>
                    <a:p>
                      <a:pPr marL="288000" marR="0" lvl="1" indent="-457200" algn="l" defTabSz="914400" rtl="0" eaLnBrk="1" fontAlgn="auto" latinLnBrk="0" hangingPunct="1">
                        <a:lnSpc>
                          <a:spcPct val="100000"/>
                        </a:lnSpc>
                        <a:spcBef>
                          <a:spcPts val="1200"/>
                        </a:spcBef>
                        <a:spcAft>
                          <a:spcPts val="0"/>
                        </a:spcAft>
                        <a:buClrTx/>
                        <a:buSzTx/>
                        <a:buFontTx/>
                        <a:buNone/>
                        <a:tabLst/>
                        <a:defRPr/>
                      </a:pPr>
                      <a:r>
                        <a:rPr kumimoji="1" lang="ja-JP" altLang="en-US" sz="2000" b="0" dirty="0">
                          <a:solidFill>
                            <a:schemeClr val="tx1"/>
                          </a:solidFill>
                          <a:latin typeface="メイリオ" panose="020B0604030504040204" pitchFamily="50" charset="-128"/>
                          <a:ea typeface="メイリオ" panose="020B0604030504040204" pitchFamily="50" charset="-128"/>
                        </a:rPr>
                        <a:t>＜包括的支援加算の見直し＞</a:t>
                      </a:r>
                      <a:endParaRPr kumimoji="1" lang="en-US" altLang="ja-JP" sz="2000" b="0" dirty="0">
                        <a:solidFill>
                          <a:schemeClr val="tx1"/>
                        </a:solidFill>
                        <a:latin typeface="メイリオ" panose="020B0604030504040204" pitchFamily="50" charset="-128"/>
                        <a:ea typeface="メイリオ" panose="020B0604030504040204" pitchFamily="50" charset="-128"/>
                      </a:endParaRPr>
                    </a:p>
                    <a:p>
                      <a:pPr marL="288000"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2000" b="0" dirty="0">
                          <a:solidFill>
                            <a:schemeClr val="tx1"/>
                          </a:solidFill>
                          <a:latin typeface="メイリオ" panose="020B0604030504040204" pitchFamily="50" charset="-128"/>
                          <a:ea typeface="メイリオ" panose="020B0604030504040204" pitchFamily="50" charset="-128"/>
                        </a:rPr>
                        <a:t>・ </a:t>
                      </a:r>
                      <a:r>
                        <a:rPr kumimoji="1" lang="ja-JP" altLang="en-US" sz="20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包括的支援加算</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について、要介護度と認知症高齢者の日常生活自立度に関する</a:t>
                      </a:r>
                      <a:r>
                        <a:rPr kumimoji="1" lang="ja-JP" altLang="en-US" sz="20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対象患者の範囲を要介護度三以上と認知症高齢者の日常生活自立度のランク</a:t>
                      </a:r>
                      <a:r>
                        <a:rPr kumimoji="1" lang="en-US" altLang="ja-JP" sz="20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Ⅲ</a:t>
                      </a:r>
                      <a:r>
                        <a:rPr kumimoji="1" lang="ja-JP" altLang="en-US" sz="20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以上</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に見直す（障害者支援区分についての変更は無い）とともに、包括的支援加算の</a:t>
                      </a:r>
                      <a:r>
                        <a:rPr kumimoji="1" lang="ja-JP" altLang="en-US" sz="20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対象患者に新たに「麻薬の投薬を受けている状態」を追加</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8000" marR="0" lvl="1" indent="-457200" algn="l" defTabSz="914400" rtl="0" eaLnBrk="1" fontAlgn="auto" latinLnBrk="0" hangingPunct="1">
                        <a:lnSpc>
                          <a:spcPct val="100000"/>
                        </a:lnSpc>
                        <a:spcBef>
                          <a:spcPts val="1200"/>
                        </a:spcBef>
                        <a:spcAft>
                          <a:spcPts val="0"/>
                        </a:spcAft>
                        <a:buClrTx/>
                        <a:buSzTx/>
                        <a:buFontTx/>
                        <a:buNone/>
                        <a:tabLst/>
                        <a:defRPr/>
                      </a:pPr>
                      <a:r>
                        <a:rPr kumimoji="1" lang="ja-JP" altLang="en-US" sz="2000" b="0" dirty="0">
                          <a:solidFill>
                            <a:schemeClr val="tx1"/>
                          </a:solidFill>
                          <a:latin typeface="メイリオ" panose="020B0604030504040204" pitchFamily="50" charset="-128"/>
                          <a:ea typeface="メイリオ" panose="020B0604030504040204" pitchFamily="50" charset="-128"/>
                        </a:rPr>
                        <a:t>＜在宅における心不全の患者等への指導管理に係る評価の新設＞</a:t>
                      </a: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1958783368"/>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正方形/長方形 11">
            <a:extLst>
              <a:ext uri="{FF2B5EF4-FFF2-40B4-BE49-F238E27FC236}">
                <a16:creationId xmlns:a16="http://schemas.microsoft.com/office/drawing/2014/main" id="{343B921D-6B95-AE5C-58C5-2ECA4E2B1ADD}"/>
              </a:ext>
            </a:extLst>
          </p:cNvPr>
          <p:cNvSpPr/>
          <p:nvPr/>
        </p:nvSpPr>
        <p:spPr>
          <a:xfrm>
            <a:off x="188119" y="4755677"/>
            <a:ext cx="9522069" cy="2298849"/>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以下の状態・疾患の患者に対して、月</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回以上の訪問診療を実施した場合に月一回に限り算定する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①または②に該当する患者</a:t>
            </a:r>
            <a:endParaRPr kumimoji="1" lang="en-US" altLang="ja-JP"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①末期の悪性腫瘍の患者</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②以下のうち、</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つの状態に該当する患者</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ドレーンチューブ又は留置カテーテルを使用している状態</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及び</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人工肛門又は人工膀胱を設置している状態</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のみの組み合わせは除く</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36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在宅自己腹膜灌流指導管理、在宅血液透析指導管理、在宅酸素療法指導管理、在宅中心静脈栄養法指導管理、在宅成分栄養経管栄養法指導管理、在宅自己導尿指導管理、在宅人工呼吸指導管理、在宅悪性腫瘍等患者指導管理、在宅自己疼痛管理指導管理、在宅肺高血圧症患者指導管理又は在宅気管切開患者指導管理を受けている状態にある者、ドレーンチューブ又は留置カテーテルを使用している状態、人工肛門又は人工膀胱を設置している状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a:ln>
            <a:solidFill>
              <a:srgbClr val="D1DEF5"/>
            </a:solidFill>
          </a:ln>
        </p:spPr>
        <p:txBody>
          <a:bodyPr>
            <a:noAutofit/>
          </a:bodyPr>
          <a:lstStyle/>
          <a:p>
            <a:r>
              <a:rPr kumimoji="1" lang="ja-JP" altLang="en-US" b="1">
                <a:latin typeface="メイリオ" panose="020B0604030504040204" pitchFamily="50" charset="-128"/>
                <a:ea typeface="メイリオ" panose="020B0604030504040204" pitchFamily="50" charset="-128"/>
              </a:rPr>
              <a:t>患者の状態に応じた適切な在宅医療の提供の推進①</a:t>
            </a:r>
          </a:p>
        </p:txBody>
      </p:sp>
      <p:sp>
        <p:nvSpPr>
          <p:cNvPr id="8" name="正方形/長方形 7"/>
          <p:cNvSpPr/>
          <p:nvPr/>
        </p:nvSpPr>
        <p:spPr>
          <a:xfrm>
            <a:off x="188119" y="1007758"/>
            <a:ext cx="9529762" cy="215333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在支診・在支病における在宅患者訪問診療料の算定について、</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患者１人当たりの直近３月の訪問診療の回数が</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回以上</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の場合、同一患者につき同一月において訪問診療を５回以上実施した場合、</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５回目以降の訪問診療については、所定点数の</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分の</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に相当する点数により算定</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［訪問診療の回数の計算対象とならない患者］</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800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別表第七に掲げる別に厚生労働大臣の定める患者。</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800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対象期間中に死亡した者。</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800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末期心不全の患者、呼吸器疾患の終末期患者。</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800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対象期間中に訪問診療を新たに開始した患者又は終了した患者。</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800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医療における</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の利活用・デジタル化への対応－⑧</a:t>
            </a:r>
          </a:p>
        </p:txBody>
      </p:sp>
      <p:sp>
        <p:nvSpPr>
          <p:cNvPr id="3" name="正方形/長方形 2">
            <a:extLst>
              <a:ext uri="{FF2B5EF4-FFF2-40B4-BE49-F238E27FC236}">
                <a16:creationId xmlns:a16="http://schemas.microsoft.com/office/drawing/2014/main" id="{0CEC5B01-8BEA-7D51-422D-233FF9D414FF}"/>
              </a:ext>
            </a:extLst>
          </p:cNvPr>
          <p:cNvSpPr/>
          <p:nvPr/>
        </p:nvSpPr>
        <p:spPr>
          <a:xfrm>
            <a:off x="322231" y="814877"/>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在宅患者訪問診療料の見直し</a:t>
            </a:r>
          </a:p>
        </p:txBody>
      </p:sp>
      <p:sp>
        <p:nvSpPr>
          <p:cNvPr id="17" name="正方形/長方形 16">
            <a:extLst>
              <a:ext uri="{FF2B5EF4-FFF2-40B4-BE49-F238E27FC236}">
                <a16:creationId xmlns:a16="http://schemas.microsoft.com/office/drawing/2014/main" id="{BC12A8F8-FA65-E47B-7A89-FF07FFB053B4}"/>
              </a:ext>
            </a:extLst>
          </p:cNvPr>
          <p:cNvSpPr/>
          <p:nvPr/>
        </p:nvSpPr>
        <p:spPr>
          <a:xfrm>
            <a:off x="188119" y="3412280"/>
            <a:ext cx="9529762" cy="3348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頻回訪問加算について、当該加算を算定してからの期間に応じた評価に見直す。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8" name="正方形/長方形 17">
            <a:extLst>
              <a:ext uri="{FF2B5EF4-FFF2-40B4-BE49-F238E27FC236}">
                <a16:creationId xmlns:a16="http://schemas.microsoft.com/office/drawing/2014/main" id="{21448C4D-9F32-0ED8-EC6E-6F3CD6974CA9}"/>
              </a:ext>
            </a:extLst>
          </p:cNvPr>
          <p:cNvSpPr/>
          <p:nvPr/>
        </p:nvSpPr>
        <p:spPr>
          <a:xfrm>
            <a:off x="322231" y="3219400"/>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頻回訪問加算の見直し</a:t>
            </a:r>
          </a:p>
        </p:txBody>
      </p:sp>
      <p:sp>
        <p:nvSpPr>
          <p:cNvPr id="19" name="正方形/長方形 18">
            <a:extLst>
              <a:ext uri="{FF2B5EF4-FFF2-40B4-BE49-F238E27FC236}">
                <a16:creationId xmlns:a16="http://schemas.microsoft.com/office/drawing/2014/main" id="{2BC60404-25BC-6E0F-70B7-2C523E120DF5}"/>
              </a:ext>
            </a:extLst>
          </p:cNvPr>
          <p:cNvSpPr/>
          <p:nvPr/>
        </p:nvSpPr>
        <p:spPr>
          <a:xfrm>
            <a:off x="322231" y="4235880"/>
            <a:ext cx="4371398" cy="52543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頻回訪問加算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600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月</a:t>
            </a:r>
            <a:endPar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0" name="右矢印 89">
            <a:extLst>
              <a:ext uri="{FF2B5EF4-FFF2-40B4-BE49-F238E27FC236}">
                <a16:creationId xmlns:a16="http://schemas.microsoft.com/office/drawing/2014/main" id="{BAFA6BAC-7D47-37B7-F0FB-4BF20CFD382A}"/>
              </a:ext>
            </a:extLst>
          </p:cNvPr>
          <p:cNvSpPr/>
          <p:nvPr/>
        </p:nvSpPr>
        <p:spPr>
          <a:xfrm>
            <a:off x="4769460" y="4300522"/>
            <a:ext cx="442913" cy="385762"/>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3" name="正方形/長方形 22">
            <a:extLst>
              <a:ext uri="{FF2B5EF4-FFF2-40B4-BE49-F238E27FC236}">
                <a16:creationId xmlns:a16="http://schemas.microsoft.com/office/drawing/2014/main" id="{58DA306D-FA43-D33C-B062-939442CED8A2}"/>
              </a:ext>
            </a:extLst>
          </p:cNvPr>
          <p:cNvSpPr/>
          <p:nvPr/>
        </p:nvSpPr>
        <p:spPr>
          <a:xfrm>
            <a:off x="5286168" y="4235880"/>
            <a:ext cx="4320000" cy="52543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頻回訪問加算</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（初回）</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800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月　　</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回目以降）</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300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月</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D4F82F9C-1F1D-89CA-9ACC-D841C0BC6387}"/>
              </a:ext>
            </a:extLst>
          </p:cNvPr>
          <p:cNvSpPr/>
          <p:nvPr/>
        </p:nvSpPr>
        <p:spPr>
          <a:xfrm>
            <a:off x="5301576" y="3964423"/>
            <a:ext cx="4320000" cy="228922"/>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4" name="正方形/長方形 13">
            <a:extLst>
              <a:ext uri="{FF2B5EF4-FFF2-40B4-BE49-F238E27FC236}">
                <a16:creationId xmlns:a16="http://schemas.microsoft.com/office/drawing/2014/main" id="{07D13F93-2952-F079-B3E0-3879AE3FA4A0}"/>
              </a:ext>
            </a:extLst>
          </p:cNvPr>
          <p:cNvSpPr/>
          <p:nvPr/>
        </p:nvSpPr>
        <p:spPr>
          <a:xfrm>
            <a:off x="322231" y="3964423"/>
            <a:ext cx="4371397" cy="228922"/>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4" name="スライド番号プレースホルダー 2">
            <a:extLst>
              <a:ext uri="{FF2B5EF4-FFF2-40B4-BE49-F238E27FC236}">
                <a16:creationId xmlns:a16="http://schemas.microsoft.com/office/drawing/2014/main" id="{D069354D-7A39-750B-17B8-C580FF15039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389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19643415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8912E0-1B81-26D2-773A-4542F15ABB44}"/>
            </a:ext>
          </a:extLst>
        </p:cNvPr>
        <p:cNvGrpSpPr/>
        <p:nvPr/>
      </p:nvGrpSpPr>
      <p:grpSpPr>
        <a:xfrm>
          <a:off x="0" y="0"/>
          <a:ext cx="0" cy="0"/>
          <a:chOff x="0" y="0"/>
          <a:chExt cx="0" cy="0"/>
        </a:xfrm>
      </p:grpSpPr>
      <p:sp>
        <p:nvSpPr>
          <p:cNvPr id="178179" name="Rectangle 4">
            <a:extLst>
              <a:ext uri="{FF2B5EF4-FFF2-40B4-BE49-F238E27FC236}">
                <a16:creationId xmlns:a16="http://schemas.microsoft.com/office/drawing/2014/main" id="{519B36E4-8127-2DE7-2114-BA7FDF39F9A7}"/>
              </a:ext>
            </a:extLst>
          </p:cNvPr>
          <p:cNvSpPr>
            <a:spLocks noChangeArrowheads="1"/>
          </p:cNvSpPr>
          <p:nvPr/>
        </p:nvSpPr>
        <p:spPr bwMode="auto">
          <a:xfrm>
            <a:off x="340537" y="505304"/>
            <a:ext cx="4252424" cy="354008"/>
          </a:xfrm>
          <a:prstGeom prst="rect">
            <a:avLst/>
          </a:prstGeom>
          <a:solidFill>
            <a:srgbClr val="FFFF00">
              <a:alpha val="45097"/>
            </a:srgbClr>
          </a:solidFill>
          <a:ln w="9525">
            <a:solidFill>
              <a:srgbClr val="000000"/>
            </a:solidFill>
            <a:miter lim="800000"/>
            <a:headEnd/>
            <a:tailEnd/>
          </a:ln>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rPr>
              <a:t>２．改定の基本的視点と具体的方向性②</a:t>
            </a:r>
            <a:endParaRPr kumimoji="1" lang="en-US" altLang="ja-JP"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endParaRPr>
          </a:p>
        </p:txBody>
      </p:sp>
      <p:sp>
        <p:nvSpPr>
          <p:cNvPr id="7" name="Rectangle 4">
            <a:extLst>
              <a:ext uri="{FF2B5EF4-FFF2-40B4-BE49-F238E27FC236}">
                <a16:creationId xmlns:a16="http://schemas.microsoft.com/office/drawing/2014/main" id="{DAF0C0D7-CB63-B48D-2BA9-07FA39D050BD}"/>
              </a:ext>
            </a:extLst>
          </p:cNvPr>
          <p:cNvSpPr>
            <a:spLocks noChangeArrowheads="1"/>
          </p:cNvSpPr>
          <p:nvPr/>
        </p:nvSpPr>
        <p:spPr bwMode="auto">
          <a:xfrm>
            <a:off x="340535" y="875471"/>
            <a:ext cx="9360827" cy="3543278"/>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ts val="1750"/>
              </a:lnSpc>
              <a:spcBef>
                <a:spcPct val="0"/>
              </a:spcBef>
              <a:spcAft>
                <a:spcPct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（１）現下の雇用情勢も踏まえた人材確保・働き方改革等の推進</a:t>
            </a:r>
            <a:r>
              <a:rPr kumimoji="0" lang="en-US" altLang="ja-JP" sz="14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r>
              <a:rPr kumimoji="0" lang="ja-JP" altLang="en-US" sz="14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重点課題</a:t>
            </a:r>
            <a:r>
              <a:rPr kumimoji="0" lang="en-US" altLang="ja-JP" sz="14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ts val="1750"/>
              </a:lnSpc>
              <a:spcBef>
                <a:spcPct val="0"/>
              </a:spcBef>
              <a:spcAft>
                <a:spcPct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（基本的視点）</a:t>
            </a:r>
          </a:p>
          <a:p>
            <a:pPr marL="0" marR="0" lvl="0" indent="0" algn="l" defTabSz="914400" rtl="0" eaLnBrk="1" fontAlgn="base" latinLnBrk="0" hangingPunct="1">
              <a:lnSpc>
                <a:spcPts val="175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2023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年の春闘などを通じて賃上げが行われているものの、医療分野では賃上げが他の産業に追いついていない状況にある。そう</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5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した中で、医療分野における人材確保の状況は、目下のところ、高齢化等による医療需要増加の一方、有効求人倍率が全職種平均の</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5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２～３倍程度の水準で高止まるとともに、入職率から離職率を差し引いた医療分野の入職超過率は０％に落ち込むなど悪化している</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5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状況であり、また、長期的にも、人口構造の変化により生産年齢人口の減少に伴った支え手不足が見込まれる。</a:t>
            </a:r>
          </a:p>
          <a:p>
            <a:pPr marL="0" marR="0" lvl="0" indent="0" algn="l" defTabSz="914400" rtl="0" eaLnBrk="1" fontAlgn="base" latinLnBrk="0" hangingPunct="1">
              <a:lnSpc>
                <a:spcPts val="175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〇  このような状況を踏まえ、必要な処遇改善等を通じて、医療現場を支えている医療従事者の人材確保のための取組を進めることが</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5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急務である。その際、特に医師、歯科医師、薬剤師及び看護師以外の医療従事者の賃金の平均は全産業平均を下回っており、また、</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5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このうち看護補助者については介護職員の平均よりも下回っていることに留意した対応が必要である。</a:t>
            </a:r>
          </a:p>
          <a:p>
            <a:pPr marL="0" marR="0" lvl="0" indent="0" algn="l" defTabSz="914400" rtl="0" eaLnBrk="1" fontAlgn="base" latinLnBrk="0" hangingPunct="1">
              <a:lnSpc>
                <a:spcPts val="175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加えて、医師等の働き方改革を進め、心身ともに健康に働き続けることのできる環境を整備することは、患者・国民に対して提供</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5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される医療の質・安全を確保すると同時に、持続可能な医療提供体制を維持していく上で重要である。診療報酬においてはこれまで、</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5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タスク・シェアリング／タスク・シフティングやチーム医療の推進等、医療従事者の高い専門性の発揮と医療機関における勤務環境</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5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改善に資する取組を評価してきたところ。</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2024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年（令和６年）４月から、医師について時間外労働の上限規制が適用される予定で</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5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あるが、同規制の適用以後も、引き続き、総合的な医療提供体制改革の進展の状況、医療の安全や地域医療の確保、患者や保険者の</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5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視点等を踏まえながら、診療報酬の対応がより実効性のあるものとなるよう検討する必要がある。</a:t>
            </a:r>
          </a:p>
        </p:txBody>
      </p:sp>
      <p:sp>
        <p:nvSpPr>
          <p:cNvPr id="9" name="スライド番号プレースホルダー 2">
            <a:extLst>
              <a:ext uri="{FF2B5EF4-FFF2-40B4-BE49-F238E27FC236}">
                <a16:creationId xmlns:a16="http://schemas.microsoft.com/office/drawing/2014/main" id="{EC664A83-4DB8-550D-1B0C-6B163482019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4" name="Rectangle 2">
            <a:extLst>
              <a:ext uri="{FF2B5EF4-FFF2-40B4-BE49-F238E27FC236}">
                <a16:creationId xmlns:a16="http://schemas.microsoft.com/office/drawing/2014/main" id="{8189F0C2-55E8-4AF7-2E26-0E5E5A19F4EE}"/>
              </a:ext>
            </a:extLst>
          </p:cNvPr>
          <p:cNvSpPr txBox="1">
            <a:spLocks noChangeArrowheads="1"/>
          </p:cNvSpPr>
          <p:nvPr/>
        </p:nvSpPr>
        <p:spPr>
          <a:xfrm>
            <a:off x="310725" y="10325"/>
            <a:ext cx="6328833" cy="50482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kumimoji="1"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Calibri Light" panose="020F0302020204030204"/>
                <a:ea typeface="HG創英角ｺﾞｼｯｸUB" pitchFamily="49" charset="-128"/>
                <a:cs typeface="+mj-cs"/>
              </a:rPr>
              <a:t>令和６年度診療報酬改定の基本方針</a:t>
            </a:r>
            <a:endParaRPr kumimoji="1" lang="ja-JP" altLang="en-US"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j-cs"/>
            </a:endParaRPr>
          </a:p>
        </p:txBody>
      </p:sp>
      <p:sp>
        <p:nvSpPr>
          <p:cNvPr id="5" name="Rectangle 2">
            <a:extLst>
              <a:ext uri="{FF2B5EF4-FFF2-40B4-BE49-F238E27FC236}">
                <a16:creationId xmlns:a16="http://schemas.microsoft.com/office/drawing/2014/main" id="{0DB7C464-11CF-EB34-F4C6-1E1B65FCEAF8}"/>
              </a:ext>
            </a:extLst>
          </p:cNvPr>
          <p:cNvSpPr>
            <a:spLocks noChangeArrowheads="1"/>
          </p:cNvSpPr>
          <p:nvPr/>
        </p:nvSpPr>
        <p:spPr bwMode="auto">
          <a:xfrm>
            <a:off x="4383691" y="185625"/>
            <a:ext cx="5350724"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［令和５年１２月１１日 社会保障審議会</a:t>
            </a:r>
            <a:r>
              <a:rPr kumimoji="0" lang="ja-JP" altLang="en-US" sz="1400" b="0" i="0" u="none" strike="noStrike" kern="0" cap="none" spc="0" normalizeH="0" baseline="0" noProof="0" dirty="0">
                <a:ln>
                  <a:noFill/>
                </a:ln>
                <a:solidFill>
                  <a:prstClr val="black"/>
                </a:solidFill>
                <a:effectLst/>
                <a:uLnTx/>
                <a:uFillTx/>
                <a:latin typeface="Calibri" panose="020F0502020204030204"/>
                <a:ea typeface="ＭＳ Ｐゴシック"/>
                <a:cs typeface="+mn-cs"/>
              </a:rPr>
              <a:t>（医療保険部会・医療部会） </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a:t>
            </a:r>
          </a:p>
        </p:txBody>
      </p:sp>
      <p:sp>
        <p:nvSpPr>
          <p:cNvPr id="2" name="Rectangle 4">
            <a:extLst>
              <a:ext uri="{FF2B5EF4-FFF2-40B4-BE49-F238E27FC236}">
                <a16:creationId xmlns:a16="http://schemas.microsoft.com/office/drawing/2014/main" id="{ADED7D2B-0918-0FF9-7C0C-B7922E0F20C1}"/>
              </a:ext>
            </a:extLst>
          </p:cNvPr>
          <p:cNvSpPr>
            <a:spLocks noChangeArrowheads="1"/>
          </p:cNvSpPr>
          <p:nvPr/>
        </p:nvSpPr>
        <p:spPr bwMode="auto">
          <a:xfrm>
            <a:off x="340534" y="4506435"/>
            <a:ext cx="9360827" cy="2264081"/>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ts val="1740"/>
              </a:lnSpc>
              <a:spcBef>
                <a:spcPct val="0"/>
              </a:spcBef>
              <a:spcAft>
                <a:spcPct val="0"/>
              </a:spcAft>
              <a:buClrTx/>
              <a:buSzTx/>
              <a:buFontTx/>
              <a:buNone/>
              <a:tabLst/>
              <a:defRPr/>
            </a:pPr>
            <a:r>
              <a:rPr kumimoji="0" lang="ja-JP" altLang="en-US" sz="12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（具体的方向性の例）</a:t>
            </a:r>
          </a:p>
          <a:p>
            <a:pPr marL="0" marR="0" lvl="0" indent="0" algn="l" defTabSz="914400" rtl="0" eaLnBrk="1" fontAlgn="base" latinLnBrk="0" hangingPunct="1">
              <a:lnSpc>
                <a:spcPts val="17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医療従事者の人材確保や賃上げに向けた取組</a:t>
            </a:r>
          </a:p>
          <a:p>
            <a:pPr marL="0" marR="0" lvl="0" indent="0" algn="l" defTabSz="914400" rtl="0" eaLnBrk="1" fontAlgn="base" latinLnBrk="0" hangingPunct="1">
              <a:lnSpc>
                <a:spcPts val="17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令和４年度に実施した看護職員の処遇改善に係る取組や令和５年 </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月の経済対策も踏まえつつ、医療従事者の賃上げに向けた取</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4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組の推進。</a:t>
            </a:r>
          </a:p>
          <a:p>
            <a:pPr marL="0" marR="0" lvl="0" indent="0" algn="l" defTabSz="914400" rtl="0" eaLnBrk="1" fontAlgn="base" latinLnBrk="0" hangingPunct="1">
              <a:lnSpc>
                <a:spcPts val="17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各職種がそれぞれの高い専門性を十分に発揮するための勤務環境の改善、タスク・シェアリング／タスク・シフティング、チーム</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4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医療の推進</a:t>
            </a:r>
          </a:p>
          <a:p>
            <a:pPr marL="0" marR="0" lvl="0" indent="0" algn="l" defTabSz="914400" rtl="0" eaLnBrk="1" fontAlgn="base" latinLnBrk="0" hangingPunct="1">
              <a:lnSpc>
                <a:spcPts val="17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業務の効率化に資する </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ICT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の利活用の推進、その他長時間労働などの厳しい勤務環境の改善に向けての取組の評価</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地域医療の確保及び機能分化を図る観点から、労働時間短縮の実効性担保に向けた見直しを含め、必要な救急医療体制等の確保</a:t>
            </a:r>
          </a:p>
          <a:p>
            <a:pPr marL="0" marR="0" lvl="0" indent="0" algn="l" defTabSz="914400" rtl="0" eaLnBrk="1" fontAlgn="base" latinLnBrk="0" hangingPunct="1">
              <a:lnSpc>
                <a:spcPts val="17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多様な働き方を踏まえた評価の拡充</a:t>
            </a:r>
          </a:p>
          <a:p>
            <a:pPr marL="0" marR="0" lvl="0" indent="0" algn="l" defTabSz="914400" rtl="0" eaLnBrk="1" fontAlgn="base" latinLnBrk="0" hangingPunct="1">
              <a:lnSpc>
                <a:spcPts val="17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医療人材及び医療資源の偏在への対応</a:t>
            </a:r>
          </a:p>
        </p:txBody>
      </p:sp>
    </p:spTree>
    <p:extLst>
      <p:ext uri="{BB962C8B-B14F-4D97-AF65-F5344CB8AC3E}">
        <p14:creationId xmlns:p14="http://schemas.microsoft.com/office/powerpoint/2010/main" val="1993301258"/>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38085"/>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390</a:t>
            </a:fld>
            <a:endParaRPr lang="en-US" altLang="ja-JP" sz="1600" kern="0" dirty="0">
              <a:solidFill>
                <a:srgbClr val="000000"/>
              </a:solidFill>
              <a:latin typeface="ＭＳ Ｐゴシック" charset="-128"/>
            </a:endParaRPr>
          </a:p>
        </p:txBody>
      </p:sp>
      <p:pic>
        <p:nvPicPr>
          <p:cNvPr id="4" name="図 3">
            <a:extLst>
              <a:ext uri="{FF2B5EF4-FFF2-40B4-BE49-F238E27FC236}">
                <a16:creationId xmlns:a16="http://schemas.microsoft.com/office/drawing/2014/main" id="{2AA4D6C4-3544-929E-1C22-A169FDEC7F46}"/>
              </a:ext>
            </a:extLst>
          </p:cNvPr>
          <p:cNvPicPr>
            <a:picLocks noChangeAspect="1"/>
          </p:cNvPicPr>
          <p:nvPr/>
        </p:nvPicPr>
        <p:blipFill>
          <a:blip r:embed="rId2"/>
          <a:stretch>
            <a:fillRect/>
          </a:stretch>
        </p:blipFill>
        <p:spPr>
          <a:xfrm>
            <a:off x="1035890" y="642938"/>
            <a:ext cx="7834220" cy="5572125"/>
          </a:xfrm>
          <a:prstGeom prst="rect">
            <a:avLst/>
          </a:prstGeom>
        </p:spPr>
      </p:pic>
      <p:sp>
        <p:nvSpPr>
          <p:cNvPr id="3" name="テキスト ボックス 2">
            <a:extLst>
              <a:ext uri="{FF2B5EF4-FFF2-40B4-BE49-F238E27FC236}">
                <a16:creationId xmlns:a16="http://schemas.microsoft.com/office/drawing/2014/main" id="{E1CFD823-B049-7C41-C85E-63D94796394C}"/>
              </a:ext>
            </a:extLst>
          </p:cNvPr>
          <p:cNvSpPr txBox="1"/>
          <p:nvPr/>
        </p:nvSpPr>
        <p:spPr>
          <a:xfrm>
            <a:off x="8732229" y="5936313"/>
            <a:ext cx="306996" cy="317459"/>
          </a:xfrm>
          <a:prstGeom prst="rect">
            <a:avLst/>
          </a:prstGeom>
          <a:solidFill>
            <a:schemeClr val="bg1"/>
          </a:solidFill>
        </p:spPr>
        <p:txBody>
          <a:bodyPr wrap="square" rtlCol="0">
            <a:spAutoFit/>
          </a:bodyPr>
          <a:lstStyle/>
          <a:p>
            <a:endParaRPr lang="ja-JP" altLang="en-US" sz="1463" dirty="0"/>
          </a:p>
        </p:txBody>
      </p:sp>
    </p:spTree>
    <p:extLst>
      <p:ext uri="{BB962C8B-B14F-4D97-AF65-F5344CB8AC3E}">
        <p14:creationId xmlns:p14="http://schemas.microsoft.com/office/powerpoint/2010/main" val="3350851035"/>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6793"/>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391</a:t>
            </a:fld>
            <a:endParaRPr lang="en-US" altLang="ja-JP" sz="1600" kern="0" dirty="0">
              <a:solidFill>
                <a:srgbClr val="000000"/>
              </a:solidFill>
              <a:latin typeface="ＭＳ Ｐゴシック" charset="-128"/>
            </a:endParaRPr>
          </a:p>
        </p:txBody>
      </p:sp>
      <p:pic>
        <p:nvPicPr>
          <p:cNvPr id="4" name="図 3">
            <a:extLst>
              <a:ext uri="{FF2B5EF4-FFF2-40B4-BE49-F238E27FC236}">
                <a16:creationId xmlns:a16="http://schemas.microsoft.com/office/drawing/2014/main" id="{5CD29F21-19AB-9AA2-5124-7C761D4A2686}"/>
              </a:ext>
            </a:extLst>
          </p:cNvPr>
          <p:cNvPicPr>
            <a:picLocks noChangeAspect="1"/>
          </p:cNvPicPr>
          <p:nvPr/>
        </p:nvPicPr>
        <p:blipFill>
          <a:blip r:embed="rId2"/>
          <a:stretch>
            <a:fillRect/>
          </a:stretch>
        </p:blipFill>
        <p:spPr>
          <a:xfrm>
            <a:off x="1035890" y="642938"/>
            <a:ext cx="7834220" cy="5572125"/>
          </a:xfrm>
          <a:prstGeom prst="rect">
            <a:avLst/>
          </a:prstGeom>
        </p:spPr>
      </p:pic>
      <p:sp>
        <p:nvSpPr>
          <p:cNvPr id="3" name="テキスト ボックス 2">
            <a:extLst>
              <a:ext uri="{FF2B5EF4-FFF2-40B4-BE49-F238E27FC236}">
                <a16:creationId xmlns:a16="http://schemas.microsoft.com/office/drawing/2014/main" id="{F58C9179-F680-9AD8-F642-1A96085C86F9}"/>
              </a:ext>
            </a:extLst>
          </p:cNvPr>
          <p:cNvSpPr txBox="1"/>
          <p:nvPr/>
        </p:nvSpPr>
        <p:spPr>
          <a:xfrm>
            <a:off x="8732229" y="5936313"/>
            <a:ext cx="306996" cy="317459"/>
          </a:xfrm>
          <a:prstGeom prst="rect">
            <a:avLst/>
          </a:prstGeom>
          <a:solidFill>
            <a:schemeClr val="bg1"/>
          </a:solidFill>
        </p:spPr>
        <p:txBody>
          <a:bodyPr wrap="square" rtlCol="0">
            <a:spAutoFit/>
          </a:bodyPr>
          <a:lstStyle/>
          <a:p>
            <a:endParaRPr lang="ja-JP" altLang="en-US" sz="1463" dirty="0"/>
          </a:p>
        </p:txBody>
      </p:sp>
    </p:spTree>
    <p:extLst>
      <p:ext uri="{BB962C8B-B14F-4D97-AF65-F5344CB8AC3E}">
        <p14:creationId xmlns:p14="http://schemas.microsoft.com/office/powerpoint/2010/main" val="2787340091"/>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64210"/>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392</a:t>
            </a:fld>
            <a:endParaRPr lang="en-US" altLang="ja-JP" sz="1600" kern="0" dirty="0">
              <a:solidFill>
                <a:srgbClr val="000000"/>
              </a:solidFill>
              <a:latin typeface="ＭＳ Ｐゴシック" charset="-128"/>
            </a:endParaRPr>
          </a:p>
        </p:txBody>
      </p:sp>
      <p:pic>
        <p:nvPicPr>
          <p:cNvPr id="4" name="図 3">
            <a:extLst>
              <a:ext uri="{FF2B5EF4-FFF2-40B4-BE49-F238E27FC236}">
                <a16:creationId xmlns:a16="http://schemas.microsoft.com/office/drawing/2014/main" id="{5A56464E-D433-5419-A409-525670F6C328}"/>
              </a:ext>
            </a:extLst>
          </p:cNvPr>
          <p:cNvPicPr>
            <a:picLocks noChangeAspect="1"/>
          </p:cNvPicPr>
          <p:nvPr/>
        </p:nvPicPr>
        <p:blipFill>
          <a:blip r:embed="rId2"/>
          <a:stretch>
            <a:fillRect/>
          </a:stretch>
        </p:blipFill>
        <p:spPr>
          <a:xfrm>
            <a:off x="1035890" y="642938"/>
            <a:ext cx="7834220" cy="5572125"/>
          </a:xfrm>
          <a:prstGeom prst="rect">
            <a:avLst/>
          </a:prstGeom>
        </p:spPr>
      </p:pic>
      <p:sp>
        <p:nvSpPr>
          <p:cNvPr id="3" name="テキスト ボックス 2">
            <a:extLst>
              <a:ext uri="{FF2B5EF4-FFF2-40B4-BE49-F238E27FC236}">
                <a16:creationId xmlns:a16="http://schemas.microsoft.com/office/drawing/2014/main" id="{5B67E803-AB4B-4091-AECD-0F59B0B8BDF4}"/>
              </a:ext>
            </a:extLst>
          </p:cNvPr>
          <p:cNvSpPr txBox="1"/>
          <p:nvPr/>
        </p:nvSpPr>
        <p:spPr>
          <a:xfrm>
            <a:off x="8732229" y="5936313"/>
            <a:ext cx="306996" cy="317459"/>
          </a:xfrm>
          <a:prstGeom prst="rect">
            <a:avLst/>
          </a:prstGeom>
          <a:solidFill>
            <a:schemeClr val="bg1"/>
          </a:solidFill>
        </p:spPr>
        <p:txBody>
          <a:bodyPr wrap="square" rtlCol="0">
            <a:spAutoFit/>
          </a:bodyPr>
          <a:lstStyle/>
          <a:p>
            <a:endParaRPr lang="ja-JP" altLang="en-US" sz="1463" dirty="0"/>
          </a:p>
        </p:txBody>
      </p:sp>
    </p:spTree>
    <p:extLst>
      <p:ext uri="{BB962C8B-B14F-4D97-AF65-F5344CB8AC3E}">
        <p14:creationId xmlns:p14="http://schemas.microsoft.com/office/powerpoint/2010/main" val="4288009722"/>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0137"/>
            <a:ext cx="1733550" cy="3831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393</a:t>
            </a:fld>
            <a:endParaRPr lang="en-US" altLang="ja-JP" sz="1600" kern="0" dirty="0">
              <a:solidFill>
                <a:srgbClr val="000000"/>
              </a:solidFill>
              <a:latin typeface="ＭＳ Ｐゴシック" charset="-128"/>
            </a:endParaRPr>
          </a:p>
        </p:txBody>
      </p:sp>
      <p:pic>
        <p:nvPicPr>
          <p:cNvPr id="4" name="図 3">
            <a:extLst>
              <a:ext uri="{FF2B5EF4-FFF2-40B4-BE49-F238E27FC236}">
                <a16:creationId xmlns:a16="http://schemas.microsoft.com/office/drawing/2014/main" id="{EBDD20F1-22E5-EE41-DA7D-D1A108DC9522}"/>
              </a:ext>
            </a:extLst>
          </p:cNvPr>
          <p:cNvPicPr>
            <a:picLocks noChangeAspect="1"/>
          </p:cNvPicPr>
          <p:nvPr/>
        </p:nvPicPr>
        <p:blipFill>
          <a:blip r:embed="rId2"/>
          <a:stretch>
            <a:fillRect/>
          </a:stretch>
        </p:blipFill>
        <p:spPr>
          <a:xfrm>
            <a:off x="920256" y="642938"/>
            <a:ext cx="8065488" cy="5572125"/>
          </a:xfrm>
          <a:prstGeom prst="rect">
            <a:avLst/>
          </a:prstGeom>
        </p:spPr>
      </p:pic>
      <p:sp>
        <p:nvSpPr>
          <p:cNvPr id="3" name="テキスト ボックス 2">
            <a:extLst>
              <a:ext uri="{FF2B5EF4-FFF2-40B4-BE49-F238E27FC236}">
                <a16:creationId xmlns:a16="http://schemas.microsoft.com/office/drawing/2014/main" id="{EE0E6C0D-DF75-8616-22EC-22F10BF9289D}"/>
              </a:ext>
            </a:extLst>
          </p:cNvPr>
          <p:cNvSpPr txBox="1"/>
          <p:nvPr/>
        </p:nvSpPr>
        <p:spPr>
          <a:xfrm>
            <a:off x="8662290" y="5846672"/>
            <a:ext cx="306996" cy="317459"/>
          </a:xfrm>
          <a:prstGeom prst="rect">
            <a:avLst/>
          </a:prstGeom>
          <a:solidFill>
            <a:schemeClr val="bg1"/>
          </a:solidFill>
        </p:spPr>
        <p:txBody>
          <a:bodyPr wrap="square" rtlCol="0">
            <a:spAutoFit/>
          </a:bodyPr>
          <a:lstStyle/>
          <a:p>
            <a:endParaRPr lang="ja-JP" altLang="en-US" sz="1463" dirty="0"/>
          </a:p>
        </p:txBody>
      </p:sp>
    </p:spTree>
    <p:extLst>
      <p:ext uri="{BB962C8B-B14F-4D97-AF65-F5344CB8AC3E}">
        <p14:creationId xmlns:p14="http://schemas.microsoft.com/office/powerpoint/2010/main" val="846154338"/>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a:ln>
            <a:solidFill>
              <a:srgbClr val="D1DEF5"/>
            </a:solidFill>
          </a:ln>
        </p:spPr>
        <p:txBody>
          <a:bodyPr>
            <a:noAutofit/>
          </a:bodyPr>
          <a:lstStyle/>
          <a:p>
            <a:r>
              <a:rPr kumimoji="1" lang="ja-JP" altLang="en-US" b="1">
                <a:latin typeface="メイリオ" panose="020B0604030504040204" pitchFamily="50" charset="-128"/>
                <a:ea typeface="メイリオ" panose="020B0604030504040204" pitchFamily="50" charset="-128"/>
              </a:rPr>
              <a:t>患者の状態に応じた適切な在宅医療の提供の推進②</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医療における</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の利活用・デジタル化への対応－⑧</a:t>
            </a:r>
          </a:p>
        </p:txBody>
      </p:sp>
      <p:sp>
        <p:nvSpPr>
          <p:cNvPr id="6" name="正方形/長方形 5">
            <a:extLst>
              <a:ext uri="{FF2B5EF4-FFF2-40B4-BE49-F238E27FC236}">
                <a16:creationId xmlns:a16="http://schemas.microsoft.com/office/drawing/2014/main" id="{854015EF-D77A-FEC5-C6AF-DECA67812EB5}"/>
              </a:ext>
            </a:extLst>
          </p:cNvPr>
          <p:cNvSpPr/>
          <p:nvPr/>
        </p:nvSpPr>
        <p:spPr>
          <a:xfrm>
            <a:off x="5301577" y="3495116"/>
            <a:ext cx="4320000" cy="1989924"/>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216000" marR="0" lvl="0" indent="-2160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16000" marR="0" lvl="0" indent="-2160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以下のいずれかに該当する患者</a:t>
            </a:r>
          </a:p>
          <a:p>
            <a:pPr marL="216000" marR="0" lvl="0" indent="-21600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要介護</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３</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以上に相当する患者</a:t>
            </a:r>
          </a:p>
          <a:p>
            <a:pPr marL="216000" marR="0" lvl="0" indent="-21600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認知症高齢者の日常生活自立度でランク</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Ⅲ</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以上の患者</a:t>
            </a:r>
          </a:p>
          <a:p>
            <a:pPr marL="216000" marR="0" lvl="0" indent="-21600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月４回以上の訪問看護を受ける患者</a:t>
            </a:r>
          </a:p>
          <a:p>
            <a:pPr marL="216000" marR="0" lvl="0" indent="-21600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訪問診療時又は訪問看護時に、注射や処置を行っている患者</a:t>
            </a:r>
          </a:p>
          <a:p>
            <a:pPr marL="216000" marR="0" lvl="0" indent="-21600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特定施設等の入居者の場合には、医師の指示を受けて、看護師が痰の吸引や経管栄養の管理等の処置を行っている患者</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16000" marR="0" lvl="0" indent="-216000" algn="l" defTabSz="91440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(6)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麻薬の投薬を受けている患者</a:t>
            </a:r>
          </a:p>
          <a:p>
            <a:pPr marL="216000" marR="0" lvl="0" indent="-21600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医師の指導管理のもと、家族等が処置を行っている患者等、関係機関等との連携のために特に重点的な支援が必要な患者</a:t>
            </a:r>
          </a:p>
        </p:txBody>
      </p:sp>
      <p:sp>
        <p:nvSpPr>
          <p:cNvPr id="7" name="右矢印 89">
            <a:extLst>
              <a:ext uri="{FF2B5EF4-FFF2-40B4-BE49-F238E27FC236}">
                <a16:creationId xmlns:a16="http://schemas.microsoft.com/office/drawing/2014/main" id="{0C875EC3-CE2E-0FC5-5F5A-E53203AD65E9}"/>
              </a:ext>
            </a:extLst>
          </p:cNvPr>
          <p:cNvSpPr/>
          <p:nvPr/>
        </p:nvSpPr>
        <p:spPr>
          <a:xfrm>
            <a:off x="4776146" y="3925892"/>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正方形/長方形 9">
            <a:extLst>
              <a:ext uri="{FF2B5EF4-FFF2-40B4-BE49-F238E27FC236}">
                <a16:creationId xmlns:a16="http://schemas.microsoft.com/office/drawing/2014/main" id="{4A6234A7-D133-AC6B-D9D7-1F64EB8F5A6C}"/>
              </a:ext>
            </a:extLst>
          </p:cNvPr>
          <p:cNvSpPr/>
          <p:nvPr/>
        </p:nvSpPr>
        <p:spPr>
          <a:xfrm>
            <a:off x="322231" y="3495115"/>
            <a:ext cx="4371398" cy="1989925"/>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16000" marR="0" lvl="0" indent="-2160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以下のいずれかに該当する患者</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要介護</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以上に相当する患者</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認知症高齢者の日常生活自立度でランク</a:t>
            </a:r>
            <a:r>
              <a:rPr kumimoji="1" lang="en-US" altLang="ja-JP" sz="1100" b="1" i="0" u="sng" strike="noStrike" kern="1200" cap="none" spc="0" normalizeH="0" baseline="0" noProof="0" dirty="0" err="1">
                <a:ln>
                  <a:noFill/>
                </a:ln>
                <a:solidFill>
                  <a:srgbClr val="0070C0"/>
                </a:solidFill>
                <a:effectLst/>
                <a:uLnTx/>
                <a:uFillTx/>
                <a:latin typeface="メイリオ" panose="020B0604030504040204" pitchFamily="50" charset="-128"/>
                <a:ea typeface="メイリオ" panose="020B0604030504040204" pitchFamily="50" charset="-128"/>
                <a:cs typeface="+mn-cs"/>
              </a:rPr>
              <a:t>Ⅱb</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以上の患者</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月４回以上の訪問看護を受ける患者</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訪問診療時又は訪問看護時に、注射や処置を行っている患者</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特定施設等の入居者の場合には、医師の指示を受けて、看護師が痰の吸引や経管栄養の管理等の処置を行っている患者</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（新設）</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医師の指導管理のもと、家族等が処置を行っている患者等、関係機関等との連携のために特に重点的な支援が必要な患者</a:t>
            </a:r>
          </a:p>
        </p:txBody>
      </p:sp>
      <p:sp>
        <p:nvSpPr>
          <p:cNvPr id="4" name="正方形/長方形 3">
            <a:extLst>
              <a:ext uri="{FF2B5EF4-FFF2-40B4-BE49-F238E27FC236}">
                <a16:creationId xmlns:a16="http://schemas.microsoft.com/office/drawing/2014/main" id="{C8BBD70C-165C-7FF6-7F7D-359F6D44491F}"/>
              </a:ext>
            </a:extLst>
          </p:cNvPr>
          <p:cNvSpPr/>
          <p:nvPr/>
        </p:nvSpPr>
        <p:spPr>
          <a:xfrm>
            <a:off x="188119" y="1015963"/>
            <a:ext cx="9529762" cy="488895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医療を行っている患者の状態に応じた評価を更に推進する観点から、包括的支援加算について、要介護度と認知症高齢者の日常生活自立度に関する対象患者の範囲を要介護度三以上と認知症高齢者の日常生活自立度のランク</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以上に見直す（障害者支援区分についての変更は無い）とともに、包括的支援加算の対象患者に新たに「麻薬の投薬を受けている状態」を追加する。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・包括的支援加算</a:t>
            </a:r>
            <a:r>
              <a:rPr kumimoji="1" lang="en-US" altLang="ja-JP"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在医総管・施設総管</a:t>
            </a:r>
            <a:r>
              <a:rPr kumimoji="1" lang="en-US" altLang="ja-JP"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150</a:t>
            </a: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点（月</a:t>
            </a:r>
            <a:r>
              <a:rPr kumimoji="1" lang="en-US" altLang="ja-JP"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　</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正方形/長方形 10">
            <a:extLst>
              <a:ext uri="{FF2B5EF4-FFF2-40B4-BE49-F238E27FC236}">
                <a16:creationId xmlns:a16="http://schemas.microsoft.com/office/drawing/2014/main" id="{E9329087-3358-1798-EE1A-A3784BDD94D3}"/>
              </a:ext>
            </a:extLst>
          </p:cNvPr>
          <p:cNvSpPr/>
          <p:nvPr/>
        </p:nvSpPr>
        <p:spPr>
          <a:xfrm>
            <a:off x="322231" y="827134"/>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包括的支援加算の見直し</a:t>
            </a:r>
          </a:p>
        </p:txBody>
      </p:sp>
      <p:sp>
        <p:nvSpPr>
          <p:cNvPr id="12" name="正方形/長方形 11">
            <a:extLst>
              <a:ext uri="{FF2B5EF4-FFF2-40B4-BE49-F238E27FC236}">
                <a16:creationId xmlns:a16="http://schemas.microsoft.com/office/drawing/2014/main" id="{6F83C29A-425D-90E5-5CD9-E2FFFEBEE2F1}"/>
              </a:ext>
            </a:extLst>
          </p:cNvPr>
          <p:cNvSpPr/>
          <p:nvPr/>
        </p:nvSpPr>
        <p:spPr>
          <a:xfrm>
            <a:off x="5301577" y="3087810"/>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3" name="正方形/長方形 12">
            <a:extLst>
              <a:ext uri="{FF2B5EF4-FFF2-40B4-BE49-F238E27FC236}">
                <a16:creationId xmlns:a16="http://schemas.microsoft.com/office/drawing/2014/main" id="{B52B9056-3CA4-63A9-56D2-3CF3F2811BC7}"/>
              </a:ext>
            </a:extLst>
          </p:cNvPr>
          <p:cNvSpPr/>
          <p:nvPr/>
        </p:nvSpPr>
        <p:spPr>
          <a:xfrm>
            <a:off x="322232" y="3087810"/>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 name="スライド番号プレースホルダー 2">
            <a:extLst>
              <a:ext uri="{FF2B5EF4-FFF2-40B4-BE49-F238E27FC236}">
                <a16:creationId xmlns:a16="http://schemas.microsoft.com/office/drawing/2014/main" id="{C801D0AA-F95F-28DA-1FAD-B73FB1D39E0D}"/>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011275671"/>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正方形/長方形 2">
            <a:extLst>
              <a:ext uri="{FF2B5EF4-FFF2-40B4-BE49-F238E27FC236}">
                <a16:creationId xmlns:a16="http://schemas.microsoft.com/office/drawing/2014/main" id="{10EDBFA2-9AA9-AEC8-93A7-E6E50FC5E2ED}"/>
              </a:ext>
            </a:extLst>
          </p:cNvPr>
          <p:cNvSpPr/>
          <p:nvPr/>
        </p:nvSpPr>
        <p:spPr>
          <a:xfrm>
            <a:off x="188119" y="4945667"/>
            <a:ext cx="9529762" cy="177070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2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在宅強心剤持続投与指導管理料　</a:t>
            </a:r>
            <a:r>
              <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1,500</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 （主なもの）</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800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・在宅強心剤持続投与指導管理料は、</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循環血液量の補正のみでは心原性ショック（</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Killip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分類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class Ⅳ</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）からの離脱が困難な心不全の患者であって、安定した病状にある患者</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に対して、携帯型ディスポーザブル注入ポンプ又は輸液ポンプを用いて強心剤の持続投与を行い、当該治療に関する指導管理を行った場合に算定。</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・実施に当たっては、関係学会の定める診療に関する指針を遵守すること。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・当該指導管理料を算定する医師は、心不全の治療に関し、専門の知識並びに５年以上の経験を有する常勤の医師であること。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在宅における心不全の患者等への指導管理に係る評価の新設</a:t>
            </a:r>
          </a:p>
        </p:txBody>
      </p:sp>
      <p:sp>
        <p:nvSpPr>
          <p:cNvPr id="84" name="テキスト ボックス 83"/>
          <p:cNvSpPr txBox="1"/>
          <p:nvPr/>
        </p:nvSpPr>
        <p:spPr>
          <a:xfrm>
            <a:off x="0" y="0"/>
            <a:ext cx="9906000" cy="27699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a:ea typeface="メイリオ"/>
                <a:cs typeface="+mn-cs"/>
              </a:rPr>
              <a:t>Ⅱ</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－８　質の高い在宅医療・訪問看護の確保－⑥</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29868"/>
            <a:ext cx="9529762" cy="354538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在宅悪性腫瘍等患者指導管理料等について、</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名称を変更</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するとともに、疾患を考慮した評価体系に見直した上で、</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心不全又は呼吸器疾患の末期の患者に対する注射による麻薬の投与を用いた指導管理についての評価</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を新設する。</a:t>
            </a: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798121"/>
            <a:ext cx="3855811"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在宅悪性腫瘍等患者指導管理料の見直し</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3657600" y="1706734"/>
            <a:ext cx="5877976"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3657600" y="2042336"/>
            <a:ext cx="5877976" cy="2436361"/>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在宅麻薬等注射指導管理料</a:t>
            </a:r>
            <a:r>
              <a:rPr kumimoji="1" lang="en-US" altLang="ja-JP" sz="11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悪性腫瘍の場合　　　　　　　　　　　　　　　　　　　　　　　　</a:t>
            </a:r>
            <a:r>
              <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1,500</a:t>
            </a: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悪性腫瘍の末期の患者に対して、在宅における麻薬等の注射に関する指導管理を行った場合に算定。</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筋萎縮性側索硬化症又は筋ジストロフィーの場合　　　　　　　　　</a:t>
            </a:r>
            <a:r>
              <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1,500</a:t>
            </a: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筋萎縮性側索硬化症又は筋ジストロフィーの患者であって、在宅における麻薬等の注射に関する指導管理を行った場合に算定。</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３</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（新）心不全又は呼吸器疾患の場合</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1,500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１又は２に該当しない場合であって、</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緩和ケアを要する心不全又は呼吸器疾患の末期の患者</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に対して、在宅における麻薬の注射に関する指導管理を行った場合に算定。</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在宅悪性</a:t>
            </a:r>
            <a:r>
              <a:rPr kumimoji="1" lang="zh-TW"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腫瘍化学療法注射</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指導管理料</a:t>
            </a:r>
            <a:r>
              <a:rPr kumimoji="1" lang="en-US" altLang="ja-JP" sz="11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1,500</a:t>
            </a: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悪性腫瘍の患者に対して、在宅における抗悪性腫瘍剤等の注射に関する指導管理を行った場合に算定する。</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右矢印 89">
            <a:extLst>
              <a:ext uri="{FF2B5EF4-FFF2-40B4-BE49-F238E27FC236}">
                <a16:creationId xmlns:a16="http://schemas.microsoft.com/office/drawing/2014/main" id="{2C7478A4-04E8-A454-E553-73FC150DCF79}"/>
              </a:ext>
            </a:extLst>
          </p:cNvPr>
          <p:cNvSpPr/>
          <p:nvPr/>
        </p:nvSpPr>
        <p:spPr>
          <a:xfrm>
            <a:off x="3114070" y="224742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9029" y="1706734"/>
            <a:ext cx="2643029"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19030" y="2042336"/>
            <a:ext cx="2643028" cy="1232762"/>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在宅悪性腫瘍等患者指導管理料</a:t>
            </a:r>
            <a:r>
              <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1,500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在宅における鎮痛療法又は悪性腫瘍の化学療法を行っている入院中の患者以外の末期の患者に対して、当該療法に関する指導管理を行った場合に算定する。</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422A50EE-FCCA-F05E-66D0-694A73364E3F}"/>
              </a:ext>
            </a:extLst>
          </p:cNvPr>
          <p:cNvSpPr/>
          <p:nvPr/>
        </p:nvSpPr>
        <p:spPr>
          <a:xfrm>
            <a:off x="311928" y="4763037"/>
            <a:ext cx="7357836" cy="440037"/>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TW"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在宅強心剤持続投与指導管理料</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の新設（医療技術評価分科会を踏まえた対応）</a:t>
            </a:r>
          </a:p>
        </p:txBody>
      </p:sp>
      <p:sp>
        <p:nvSpPr>
          <p:cNvPr id="5" name="テキスト ボックス 4">
            <a:extLst>
              <a:ext uri="{FF2B5EF4-FFF2-40B4-BE49-F238E27FC236}">
                <a16:creationId xmlns:a16="http://schemas.microsoft.com/office/drawing/2014/main" id="{DE084AD0-896A-50B5-3B59-85E714F4F8FF}"/>
              </a:ext>
            </a:extLst>
          </p:cNvPr>
          <p:cNvSpPr txBox="1"/>
          <p:nvPr/>
        </p:nvSpPr>
        <p:spPr>
          <a:xfrm>
            <a:off x="370424" y="3924231"/>
            <a:ext cx="2643028" cy="553998"/>
          </a:xfrm>
          <a:prstGeom prst="rect">
            <a:avLst/>
          </a:prstGeom>
          <a:noFill/>
          <a:ln>
            <a:solidFill>
              <a:schemeClr val="tx1"/>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注入ポンプ加算及び携帯型ディスポーサブル注入ポンプ加算の対象患者についても、同様の見直しを行う。</a:t>
            </a:r>
          </a:p>
        </p:txBody>
      </p:sp>
      <p:sp>
        <p:nvSpPr>
          <p:cNvPr id="7" name="スライド番号プレースホルダー 2">
            <a:extLst>
              <a:ext uri="{FF2B5EF4-FFF2-40B4-BE49-F238E27FC236}">
                <a16:creationId xmlns:a16="http://schemas.microsoft.com/office/drawing/2014/main" id="{1D3914A8-4C43-C37A-D6D6-4E15E5DCEED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452127962"/>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012565" y="2382619"/>
            <a:ext cx="8280920" cy="2492990"/>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９</a:t>
            </a: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質の高い訪問診療・訪問看護の確保</a:t>
            </a:r>
            <a:endPar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rPr>
              <a:t>（１）在宅医療</a:t>
            </a:r>
            <a:endParaRPr kumimoji="1" lang="en-US" altLang="ja-JP" sz="2400" b="0" i="0" u="none" strike="noStrike" kern="1200" cap="none" spc="0" normalizeH="0" baseline="0" noProof="0" dirty="0">
              <a:ln>
                <a:noFill/>
              </a:ln>
              <a:solidFill>
                <a:prstClr val="white">
                  <a:lumMod val="6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（２）訪問看護</a:t>
            </a: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en-US" altLang="ja-JP" sz="2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319793738"/>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3" name="直線コネクタ 22">
            <a:extLst>
              <a:ext uri="{FF2B5EF4-FFF2-40B4-BE49-F238E27FC236}">
                <a16:creationId xmlns:a16="http://schemas.microsoft.com/office/drawing/2014/main" id="{DA6D573F-77A3-2808-D28E-CCFC5CD864EE}"/>
              </a:ext>
            </a:extLst>
          </p:cNvPr>
          <p:cNvCxnSpPr>
            <a:cxnSpLocks/>
          </p:cNvCxnSpPr>
          <p:nvPr/>
        </p:nvCxnSpPr>
        <p:spPr>
          <a:xfrm flipH="1">
            <a:off x="6509361" y="1190080"/>
            <a:ext cx="6219" cy="53280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7" name="直線コネクタ 16">
            <a:extLst>
              <a:ext uri="{FF2B5EF4-FFF2-40B4-BE49-F238E27FC236}">
                <a16:creationId xmlns:a16="http://schemas.microsoft.com/office/drawing/2014/main" id="{8C4305BF-6871-7253-131E-3FC376AAC482}"/>
              </a:ext>
            </a:extLst>
          </p:cNvPr>
          <p:cNvCxnSpPr>
            <a:cxnSpLocks/>
          </p:cNvCxnSpPr>
          <p:nvPr/>
        </p:nvCxnSpPr>
        <p:spPr>
          <a:xfrm flipH="1">
            <a:off x="3387217" y="1190080"/>
            <a:ext cx="6219" cy="53280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p:nvPr>
        </p:nvSpPr>
        <p:spPr>
          <a:solidFill>
            <a:srgbClr val="E1EDFF"/>
          </a:solidFill>
        </p:spPr>
        <p:txBody>
          <a:bodyPr>
            <a:noAutofit/>
          </a:bodyPr>
          <a:lstStyle/>
          <a:p>
            <a:r>
              <a:rPr lang="ja-JP" altLang="en-US" b="1"/>
              <a:t>質の高い訪問看護の確保</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822036"/>
            <a:ext cx="9529762" cy="5724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a:t>
            </a:r>
          </a:p>
        </p:txBody>
      </p:sp>
      <p:sp>
        <p:nvSpPr>
          <p:cNvPr id="4" name="正方形/長方形 3">
            <a:extLst>
              <a:ext uri="{FF2B5EF4-FFF2-40B4-BE49-F238E27FC236}">
                <a16:creationId xmlns:a16="http://schemas.microsoft.com/office/drawing/2014/main" id="{D3864290-7396-6F6E-00F4-C66B90A70729}"/>
              </a:ext>
            </a:extLst>
          </p:cNvPr>
          <p:cNvSpPr/>
          <p:nvPr/>
        </p:nvSpPr>
        <p:spPr>
          <a:xfrm>
            <a:off x="268090" y="933991"/>
            <a:ext cx="3121200" cy="513556"/>
          </a:xfrm>
          <a:prstGeom prst="rect">
            <a:avLst/>
          </a:prstGeom>
          <a:solidFill>
            <a:srgbClr val="DCF0F0"/>
          </a:solidFill>
          <a:ln w="25400">
            <a:solidFill>
              <a:srgbClr val="66BAB7"/>
            </a:solidFill>
          </a:ln>
        </p:spPr>
        <p:style>
          <a:lnRef idx="2">
            <a:schemeClr val="accent3">
              <a:shade val="50000"/>
            </a:schemeClr>
          </a:lnRef>
          <a:fillRef idx="1">
            <a:schemeClr val="accent3"/>
          </a:fillRef>
          <a:effectRef idx="0">
            <a:schemeClr val="accent3"/>
          </a:effectRef>
          <a:fontRef idx="minor">
            <a:schemeClr val="lt1"/>
          </a:fontRef>
        </p:style>
        <p:txBody>
          <a:bodyPr tIns="10800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a:ln>
                  <a:noFill/>
                </a:ln>
                <a:solidFill>
                  <a:srgbClr val="34411B"/>
                </a:solidFill>
                <a:effectLst>
                  <a:glow rad="254000">
                    <a:prstClr val="white">
                      <a:alpha val="60000"/>
                    </a:prstClr>
                  </a:glow>
                </a:effectLst>
                <a:uLnTx/>
                <a:uFillTx/>
                <a:latin typeface="メイリオ" panose="020B0604030504040204" pitchFamily="50" charset="-128"/>
                <a:ea typeface="メイリオ" panose="020B0604030504040204" pitchFamily="50" charset="-128"/>
                <a:cs typeface="+mn-cs"/>
              </a:rPr>
              <a:t>訪問看護の提供体制</a:t>
            </a:r>
          </a:p>
        </p:txBody>
      </p:sp>
      <p:sp>
        <p:nvSpPr>
          <p:cNvPr id="5" name="正方形/長方形 4">
            <a:extLst>
              <a:ext uri="{FF2B5EF4-FFF2-40B4-BE49-F238E27FC236}">
                <a16:creationId xmlns:a16="http://schemas.microsoft.com/office/drawing/2014/main" id="{C3D0301B-76A1-2318-3CE5-461C336AA81E}"/>
              </a:ext>
            </a:extLst>
          </p:cNvPr>
          <p:cNvSpPr/>
          <p:nvPr/>
        </p:nvSpPr>
        <p:spPr>
          <a:xfrm>
            <a:off x="3393436" y="933302"/>
            <a:ext cx="3121200" cy="513556"/>
          </a:xfrm>
          <a:prstGeom prst="rect">
            <a:avLst/>
          </a:prstGeom>
          <a:solidFill>
            <a:srgbClr val="FEF8D2"/>
          </a:solidFill>
          <a:ln w="25400">
            <a:solidFill>
              <a:srgbClr val="FFC000"/>
            </a:solidFill>
          </a:ln>
        </p:spPr>
        <p:style>
          <a:lnRef idx="2">
            <a:schemeClr val="accent3">
              <a:shade val="50000"/>
            </a:schemeClr>
          </a:lnRef>
          <a:fillRef idx="1">
            <a:schemeClr val="accent3"/>
          </a:fillRef>
          <a:effectRef idx="0">
            <a:schemeClr val="accent3"/>
          </a:effectRef>
          <a:fontRef idx="minor">
            <a:schemeClr val="lt1"/>
          </a:fontRef>
        </p:style>
        <p:txBody>
          <a:bodyPr tIns="10800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a:ln>
                  <a:noFill/>
                </a:ln>
                <a:solidFill>
                  <a:srgbClr val="F79646">
                    <a:lumMod val="50000"/>
                  </a:srgbClr>
                </a:solidFill>
                <a:effectLst>
                  <a:glow rad="254000">
                    <a:prstClr val="white">
                      <a:alpha val="60000"/>
                    </a:prstClr>
                  </a:glow>
                </a:effectLst>
                <a:uLnTx/>
                <a:uFillTx/>
                <a:latin typeface="メイリオ" panose="020B0604030504040204" pitchFamily="50" charset="-128"/>
                <a:ea typeface="メイリオ" panose="020B0604030504040204" pitchFamily="50" charset="-128"/>
                <a:cs typeface="+mn-cs"/>
              </a:rPr>
              <a:t>利用者のニーズへの対応</a:t>
            </a:r>
          </a:p>
        </p:txBody>
      </p:sp>
      <p:sp>
        <p:nvSpPr>
          <p:cNvPr id="6" name="正方形/長方形 5">
            <a:extLst>
              <a:ext uri="{FF2B5EF4-FFF2-40B4-BE49-F238E27FC236}">
                <a16:creationId xmlns:a16="http://schemas.microsoft.com/office/drawing/2014/main" id="{5D6E37C8-CC71-4F7E-B011-DD8098488980}"/>
              </a:ext>
            </a:extLst>
          </p:cNvPr>
          <p:cNvSpPr/>
          <p:nvPr/>
        </p:nvSpPr>
        <p:spPr>
          <a:xfrm>
            <a:off x="6516709" y="932990"/>
            <a:ext cx="3121200" cy="513556"/>
          </a:xfrm>
          <a:prstGeom prst="rect">
            <a:avLst/>
          </a:prstGeom>
          <a:solidFill>
            <a:srgbClr val="FEE8EA"/>
          </a:solidFill>
          <a:ln w="25400">
            <a:solidFill>
              <a:schemeClr val="accent2">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tIns="10800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C0504D">
                    <a:lumMod val="50000"/>
                  </a:srgbClr>
                </a:solidFill>
                <a:effectLst>
                  <a:glow rad="254000">
                    <a:prstClr val="white">
                      <a:alpha val="60000"/>
                    </a:prstClr>
                  </a:glow>
                </a:effectLst>
                <a:uLnTx/>
                <a:uFillTx/>
                <a:latin typeface="メイリオ" panose="020B0604030504040204" pitchFamily="50" charset="-128"/>
                <a:ea typeface="メイリオ" panose="020B0604030504040204" pitchFamily="50" charset="-128"/>
                <a:cs typeface="+mn-cs"/>
              </a:rPr>
              <a:t>医療</a:t>
            </a:r>
            <a:r>
              <a:rPr kumimoji="1" lang="en-US" altLang="ja-JP" sz="1600" b="1" i="0" u="none" strike="noStrike" kern="1200" cap="none" spc="0" normalizeH="0" baseline="0" noProof="0">
                <a:ln>
                  <a:noFill/>
                </a:ln>
                <a:solidFill>
                  <a:srgbClr val="C0504D">
                    <a:lumMod val="50000"/>
                  </a:srgbClr>
                </a:solidFill>
                <a:effectLst>
                  <a:glow rad="254000">
                    <a:prstClr val="white">
                      <a:alpha val="60000"/>
                    </a:prstClr>
                  </a:glow>
                </a:effectLst>
                <a:uLnTx/>
                <a:uFillTx/>
                <a:latin typeface="メイリオ" panose="020B0604030504040204" pitchFamily="50" charset="-128"/>
                <a:ea typeface="メイリオ" panose="020B0604030504040204" pitchFamily="50" charset="-128"/>
                <a:cs typeface="+mn-cs"/>
              </a:rPr>
              <a:t>DX</a:t>
            </a:r>
            <a:r>
              <a:rPr kumimoji="1" lang="ja-JP" altLang="en-US" sz="1600" b="1" i="0" u="none" strike="noStrike" kern="1200" cap="none" spc="0" normalizeH="0" baseline="0" noProof="0">
                <a:ln>
                  <a:noFill/>
                </a:ln>
                <a:solidFill>
                  <a:srgbClr val="C0504D">
                    <a:lumMod val="50000"/>
                  </a:srgbClr>
                </a:solidFill>
                <a:effectLst>
                  <a:glow rad="254000">
                    <a:prstClr val="white">
                      <a:alpha val="60000"/>
                    </a:prstClr>
                  </a:glow>
                </a:effectLst>
                <a:uLnTx/>
                <a:uFillTx/>
                <a:latin typeface="メイリオ" panose="020B0604030504040204" pitchFamily="50" charset="-128"/>
                <a:ea typeface="メイリオ" panose="020B0604030504040204" pitchFamily="50" charset="-128"/>
                <a:cs typeface="+mn-cs"/>
              </a:rPr>
              <a:t>への対応を含む</a:t>
            </a:r>
            <a:endParaRPr kumimoji="1" lang="en-US" altLang="ja-JP" sz="1600" b="1" i="0" u="none" strike="noStrike" kern="1200" cap="none" spc="0" normalizeH="0" baseline="0" noProof="0">
              <a:ln>
                <a:noFill/>
              </a:ln>
              <a:solidFill>
                <a:srgbClr val="C0504D">
                  <a:lumMod val="50000"/>
                </a:srgbClr>
              </a:solidFill>
              <a:effectLst>
                <a:glow rad="254000">
                  <a:prstClr val="white">
                    <a:alpha val="60000"/>
                  </a:prstClr>
                </a:glow>
              </a:effectLst>
              <a:uLnTx/>
              <a:uFillTx/>
              <a:latin typeface="メイリオ" panose="020B0604030504040204" pitchFamily="50" charset="-128"/>
              <a:ea typeface="メイリオ"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C0504D">
                    <a:lumMod val="50000"/>
                  </a:srgbClr>
                </a:solidFill>
                <a:effectLst>
                  <a:glow rad="254000">
                    <a:prstClr val="white">
                      <a:alpha val="60000"/>
                    </a:prstClr>
                  </a:glow>
                </a:effectLst>
                <a:uLnTx/>
                <a:uFillTx/>
                <a:latin typeface="メイリオ" panose="020B0604030504040204" pitchFamily="50" charset="-128"/>
                <a:ea typeface="メイリオ" panose="020B0604030504040204" pitchFamily="50" charset="-128"/>
                <a:cs typeface="+mn-cs"/>
              </a:rPr>
              <a:t>関係機関との連携強化</a:t>
            </a:r>
          </a:p>
        </p:txBody>
      </p:sp>
      <p:sp>
        <p:nvSpPr>
          <p:cNvPr id="7" name="正方形/長方形 6">
            <a:extLst>
              <a:ext uri="{FF2B5EF4-FFF2-40B4-BE49-F238E27FC236}">
                <a16:creationId xmlns:a16="http://schemas.microsoft.com/office/drawing/2014/main" id="{D4894240-BDAA-AF6A-A1EC-7475AC114F5A}"/>
              </a:ext>
            </a:extLst>
          </p:cNvPr>
          <p:cNvSpPr/>
          <p:nvPr/>
        </p:nvSpPr>
        <p:spPr>
          <a:xfrm>
            <a:off x="268090" y="4913751"/>
            <a:ext cx="3121200" cy="576745"/>
          </a:xfrm>
          <a:prstGeom prst="rect">
            <a:avLst/>
          </a:prstGeom>
          <a:solidFill>
            <a:srgbClr val="DCF0F0"/>
          </a:solidFill>
          <a:ln w="12700">
            <a:solidFill>
              <a:srgbClr val="66BAB7"/>
            </a:solidFill>
          </a:ln>
        </p:spPr>
        <p:style>
          <a:lnRef idx="2">
            <a:schemeClr val="accent3">
              <a:shade val="50000"/>
            </a:schemeClr>
          </a:lnRef>
          <a:fillRef idx="1">
            <a:schemeClr val="accent3"/>
          </a:fillRef>
          <a:effectRef idx="0">
            <a:schemeClr val="accent3"/>
          </a:effectRef>
          <a:fontRef idx="minor">
            <a:schemeClr val="lt1"/>
          </a:fontRef>
        </p:style>
        <p:txBody>
          <a:bodyPr tIns="9000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訪問看護ステーションにおける</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管理者の責務の明確化</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介護保険においても同様に対応</a:t>
            </a: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正方形/長方形 9">
            <a:extLst>
              <a:ext uri="{FF2B5EF4-FFF2-40B4-BE49-F238E27FC236}">
                <a16:creationId xmlns:a16="http://schemas.microsoft.com/office/drawing/2014/main" id="{99FB294E-FF9B-4575-FC32-DF8E2CD00F2D}"/>
              </a:ext>
            </a:extLst>
          </p:cNvPr>
          <p:cNvSpPr/>
          <p:nvPr/>
        </p:nvSpPr>
        <p:spPr>
          <a:xfrm>
            <a:off x="3389290" y="3491756"/>
            <a:ext cx="3121200" cy="479811"/>
          </a:xfrm>
          <a:prstGeom prst="rect">
            <a:avLst/>
          </a:prstGeom>
          <a:solidFill>
            <a:srgbClr val="FEF8D2"/>
          </a:solidFill>
          <a:ln w="12700">
            <a:solidFill>
              <a:srgbClr val="FFC000"/>
            </a:solidFill>
          </a:ln>
        </p:spPr>
        <p:style>
          <a:lnRef idx="2">
            <a:schemeClr val="accent3">
              <a:shade val="50000"/>
            </a:schemeClr>
          </a:lnRef>
          <a:fillRef idx="1">
            <a:schemeClr val="accent3"/>
          </a:fillRef>
          <a:effectRef idx="0">
            <a:schemeClr val="accent3"/>
          </a:effectRef>
          <a:fontRef idx="minor">
            <a:schemeClr val="lt1"/>
          </a:fontRef>
        </p:style>
        <p:txBody>
          <a:bodyPr lIns="36000" tIns="72000" rIns="3600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緊急訪問看護加算の評価の見直し</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・緊急訪問看護加算の要件及び評価の見直し</a:t>
            </a:r>
          </a:p>
        </p:txBody>
      </p:sp>
      <p:sp>
        <p:nvSpPr>
          <p:cNvPr id="11" name="正方形/長方形 10">
            <a:extLst>
              <a:ext uri="{FF2B5EF4-FFF2-40B4-BE49-F238E27FC236}">
                <a16:creationId xmlns:a16="http://schemas.microsoft.com/office/drawing/2014/main" id="{DAC36C45-C3A2-1301-16FC-C7B5477715F5}"/>
              </a:ext>
            </a:extLst>
          </p:cNvPr>
          <p:cNvSpPr/>
          <p:nvPr/>
        </p:nvSpPr>
        <p:spPr>
          <a:xfrm>
            <a:off x="3392400" y="4627570"/>
            <a:ext cx="3121200" cy="604800"/>
          </a:xfrm>
          <a:prstGeom prst="rect">
            <a:avLst/>
          </a:prstGeom>
          <a:solidFill>
            <a:srgbClr val="FEF8D2"/>
          </a:solidFill>
          <a:ln w="12700">
            <a:solidFill>
              <a:srgbClr val="FFC000"/>
            </a:solidFill>
          </a:ln>
        </p:spPr>
        <p:style>
          <a:lnRef idx="2">
            <a:schemeClr val="accent3">
              <a:shade val="50000"/>
            </a:schemeClr>
          </a:lnRef>
          <a:fillRef idx="1">
            <a:schemeClr val="accent3"/>
          </a:fillRef>
          <a:effectRef idx="0">
            <a:schemeClr val="accent3"/>
          </a:effectRef>
          <a:fontRef idx="minor">
            <a:schemeClr val="lt1"/>
          </a:fontRef>
        </p:style>
        <p:txBody>
          <a:bodyPr lIns="36000" tIns="72000" rIns="3600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母子に対する適切な訪問看護の推進</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・ハイリスク妊産婦連携指導料の要件の見直し</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・乳幼児加算の評価体系の見直し</a:t>
            </a:r>
          </a:p>
        </p:txBody>
      </p:sp>
      <p:sp>
        <p:nvSpPr>
          <p:cNvPr id="13" name="正方形/長方形 12">
            <a:extLst>
              <a:ext uri="{FF2B5EF4-FFF2-40B4-BE49-F238E27FC236}">
                <a16:creationId xmlns:a16="http://schemas.microsoft.com/office/drawing/2014/main" id="{27317798-07A8-8256-399F-1135FDCBC59E}"/>
              </a:ext>
            </a:extLst>
          </p:cNvPr>
          <p:cNvSpPr/>
          <p:nvPr/>
        </p:nvSpPr>
        <p:spPr>
          <a:xfrm>
            <a:off x="899160" y="2380687"/>
            <a:ext cx="4983480" cy="1037078"/>
          </a:xfrm>
          <a:prstGeom prst="rect">
            <a:avLst/>
          </a:prstGeom>
          <a:solidFill>
            <a:srgbClr val="FEF8D2"/>
          </a:solidFill>
          <a:ln w="12700">
            <a:solidFill>
              <a:srgbClr val="FFC000"/>
            </a:solidFill>
          </a:ln>
        </p:spPr>
        <p:style>
          <a:lnRef idx="2">
            <a:schemeClr val="accent3">
              <a:shade val="50000"/>
            </a:schemeClr>
          </a:lnRef>
          <a:fillRef idx="1">
            <a:schemeClr val="accent3"/>
          </a:fillRef>
          <a:effectRef idx="0">
            <a:schemeClr val="accent3"/>
          </a:effectRef>
          <a:fontRef idx="minor">
            <a:schemeClr val="lt1"/>
          </a:fontRef>
        </p:style>
        <p:txBody>
          <a:bodyPr tIns="7200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訪問看護ステーションの機能に応じた訪問看護管理療養費の見直し</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・訪問看護管理療養費を実績に応じた評価体系に見直し</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・機能強化型１における専門の研修を受けた看護師の配置の要件化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・適切な感染管理の下での対応を評価</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・オンライン請求及び領収証兼明細書の発行の推進</a:t>
            </a:r>
          </a:p>
        </p:txBody>
      </p:sp>
      <p:sp>
        <p:nvSpPr>
          <p:cNvPr id="14" name="正方形/長方形 13">
            <a:extLst>
              <a:ext uri="{FF2B5EF4-FFF2-40B4-BE49-F238E27FC236}">
                <a16:creationId xmlns:a16="http://schemas.microsoft.com/office/drawing/2014/main" id="{4E3148C4-106A-9821-1667-FF5181E68B3F}"/>
              </a:ext>
            </a:extLst>
          </p:cNvPr>
          <p:cNvSpPr/>
          <p:nvPr/>
        </p:nvSpPr>
        <p:spPr>
          <a:xfrm>
            <a:off x="899160" y="1575414"/>
            <a:ext cx="4983480" cy="760260"/>
          </a:xfrm>
          <a:prstGeom prst="rect">
            <a:avLst/>
          </a:prstGeom>
          <a:solidFill>
            <a:srgbClr val="DCF0F0"/>
          </a:solidFill>
          <a:ln w="12700">
            <a:solidFill>
              <a:srgbClr val="66BAB7"/>
            </a:solidFill>
          </a:ln>
        </p:spPr>
        <p:style>
          <a:lnRef idx="2">
            <a:schemeClr val="accent3">
              <a:shade val="50000"/>
            </a:schemeClr>
          </a:lnRef>
          <a:fillRef idx="1">
            <a:schemeClr val="accent3"/>
          </a:fillRef>
          <a:effectRef idx="0">
            <a:schemeClr val="accent3"/>
          </a:effectRef>
          <a:fontRef idx="minor">
            <a:schemeClr val="lt1"/>
          </a:fontRef>
        </p:style>
        <p:txBody>
          <a:bodyPr tIns="7200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訪問看護ステーションにおける持続可能な</a:t>
            </a:r>
            <a:r>
              <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時間対応体制確保の推進</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・看護業務の負担軽減のための取組を行った場合を評価</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時間対応に係る連絡体制の取扱いの見直し</a:t>
            </a:r>
          </a:p>
          <a:p>
            <a:pPr marL="0" marR="0" lvl="0" indent="0" algn="r" defTabSz="4572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介護保険においても同様に対応</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正方形/長方形 15">
            <a:extLst>
              <a:ext uri="{FF2B5EF4-FFF2-40B4-BE49-F238E27FC236}">
                <a16:creationId xmlns:a16="http://schemas.microsoft.com/office/drawing/2014/main" id="{AA4958C3-5632-AB5C-6EF3-9520CD1112D0}"/>
              </a:ext>
            </a:extLst>
          </p:cNvPr>
          <p:cNvSpPr/>
          <p:nvPr/>
        </p:nvSpPr>
        <p:spPr>
          <a:xfrm>
            <a:off x="3392400" y="3997111"/>
            <a:ext cx="3121200" cy="604915"/>
          </a:xfrm>
          <a:prstGeom prst="rect">
            <a:avLst/>
          </a:prstGeom>
          <a:solidFill>
            <a:srgbClr val="FEF8D2"/>
          </a:solidFill>
          <a:ln w="12700">
            <a:solidFill>
              <a:srgbClr val="FFC000"/>
            </a:solidFill>
          </a:ln>
        </p:spPr>
        <p:style>
          <a:lnRef idx="2">
            <a:schemeClr val="accent3">
              <a:shade val="50000"/>
            </a:schemeClr>
          </a:lnRef>
          <a:fillRef idx="1">
            <a:schemeClr val="accent3"/>
          </a:fillRef>
          <a:effectRef idx="0">
            <a:schemeClr val="accent3"/>
          </a:effectRef>
          <a:fontRef idx="minor">
            <a:schemeClr val="lt1"/>
          </a:fontRef>
        </p:style>
        <p:txBody>
          <a:bodyPr lIns="36000" tIns="72000" rIns="36000" rtlCol="0" anchor="t"/>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医療ニーズの高い利用者の退院支援の見直し</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41288" marR="0" lvl="0" indent="-141288"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・長時間の訪問を要する者に対する指導を行った場合の加算の要件の見直し</a:t>
            </a:r>
          </a:p>
        </p:txBody>
      </p:sp>
      <p:sp>
        <p:nvSpPr>
          <p:cNvPr id="18" name="正方形/長方形 17">
            <a:extLst>
              <a:ext uri="{FF2B5EF4-FFF2-40B4-BE49-F238E27FC236}">
                <a16:creationId xmlns:a16="http://schemas.microsoft.com/office/drawing/2014/main" id="{9E83FCF4-83E8-9596-F71F-EC8BB3BB101D}"/>
              </a:ext>
            </a:extLst>
          </p:cNvPr>
          <p:cNvSpPr/>
          <p:nvPr/>
        </p:nvSpPr>
        <p:spPr>
          <a:xfrm>
            <a:off x="5040951" y="5266223"/>
            <a:ext cx="4594886" cy="576745"/>
          </a:xfrm>
          <a:prstGeom prst="rect">
            <a:avLst/>
          </a:prstGeom>
          <a:solidFill>
            <a:srgbClr val="FEE8EA"/>
          </a:solidFill>
          <a:ln w="12700">
            <a:solidFill>
              <a:schemeClr val="accent2">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tIns="7200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を活用した遠隔死亡診断の補助に対する評価の新設</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・医療機関からの訪問看護における遠隔死亡診断補助を評価</a:t>
            </a:r>
            <a:endPar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介護保険においても同様に対応</a:t>
            </a: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9" name="正方形/長方形 18">
            <a:extLst>
              <a:ext uri="{FF2B5EF4-FFF2-40B4-BE49-F238E27FC236}">
                <a16:creationId xmlns:a16="http://schemas.microsoft.com/office/drawing/2014/main" id="{E60B0E2C-D689-6D3C-2E38-52D5364DD890}"/>
              </a:ext>
            </a:extLst>
          </p:cNvPr>
          <p:cNvSpPr/>
          <p:nvPr/>
        </p:nvSpPr>
        <p:spPr>
          <a:xfrm>
            <a:off x="6516400" y="1699036"/>
            <a:ext cx="3121200" cy="479811"/>
          </a:xfrm>
          <a:prstGeom prst="rect">
            <a:avLst/>
          </a:prstGeom>
          <a:solidFill>
            <a:srgbClr val="FEE8EA"/>
          </a:solidFill>
          <a:ln w="12700">
            <a:solidFill>
              <a:schemeClr val="accent2">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tIns="9000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訪問看護療養費明細書の電子化に伴う</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訪問看護指示書の記載事項及び様式見直し</a:t>
            </a:r>
          </a:p>
        </p:txBody>
      </p:sp>
      <p:sp>
        <p:nvSpPr>
          <p:cNvPr id="24" name="正方形/長方形 23">
            <a:extLst>
              <a:ext uri="{FF2B5EF4-FFF2-40B4-BE49-F238E27FC236}">
                <a16:creationId xmlns:a16="http://schemas.microsoft.com/office/drawing/2014/main" id="{396653A3-FD87-E6A7-C082-71F5779F0395}"/>
              </a:ext>
            </a:extLst>
          </p:cNvPr>
          <p:cNvSpPr/>
          <p:nvPr/>
        </p:nvSpPr>
        <p:spPr>
          <a:xfrm>
            <a:off x="268090" y="6104858"/>
            <a:ext cx="3121200" cy="396000"/>
          </a:xfrm>
          <a:prstGeom prst="rect">
            <a:avLst/>
          </a:prstGeom>
          <a:solidFill>
            <a:srgbClr val="DCF0F0"/>
          </a:solidFill>
          <a:ln w="12700">
            <a:solidFill>
              <a:srgbClr val="66BAB7"/>
            </a:solidFill>
          </a:ln>
        </p:spPr>
        <p:style>
          <a:lnRef idx="2">
            <a:schemeClr val="accent3">
              <a:shade val="50000"/>
            </a:schemeClr>
          </a:lnRef>
          <a:fillRef idx="1">
            <a:schemeClr val="accent3"/>
          </a:fillRef>
          <a:effectRef idx="0">
            <a:schemeClr val="accent3"/>
          </a:effectRef>
          <a:fontRef idx="minor">
            <a:schemeClr val="lt1"/>
          </a:fontRef>
        </p:style>
        <p:txBody>
          <a:bodyPr tIns="9000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賃上げに向けた評価の新設</a:t>
            </a:r>
          </a:p>
        </p:txBody>
      </p:sp>
      <p:sp>
        <p:nvSpPr>
          <p:cNvPr id="25" name="正方形/長方形 24">
            <a:extLst>
              <a:ext uri="{FF2B5EF4-FFF2-40B4-BE49-F238E27FC236}">
                <a16:creationId xmlns:a16="http://schemas.microsoft.com/office/drawing/2014/main" id="{E9A45380-10DD-B0A0-E55A-3EAA354CA094}"/>
              </a:ext>
            </a:extLst>
          </p:cNvPr>
          <p:cNvSpPr/>
          <p:nvPr/>
        </p:nvSpPr>
        <p:spPr>
          <a:xfrm>
            <a:off x="6516400" y="2213993"/>
            <a:ext cx="3121200" cy="685914"/>
          </a:xfrm>
          <a:prstGeom prst="rect">
            <a:avLst/>
          </a:prstGeom>
          <a:solidFill>
            <a:srgbClr val="FEE8EA"/>
          </a:solidFill>
          <a:ln w="12700">
            <a:solidFill>
              <a:schemeClr val="accent2">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tIns="9000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訪問看護医療</a:t>
            </a:r>
            <a:r>
              <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情報活用加算の新設</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41288" marR="0" lvl="0" indent="-141288"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・オンライン資格確認等システムを通じた情報の取得・活用した計画的な管理を評価。</a:t>
            </a:r>
          </a:p>
        </p:txBody>
      </p:sp>
      <p:sp>
        <p:nvSpPr>
          <p:cNvPr id="15" name="正方形/長方形 14">
            <a:extLst>
              <a:ext uri="{FF2B5EF4-FFF2-40B4-BE49-F238E27FC236}">
                <a16:creationId xmlns:a16="http://schemas.microsoft.com/office/drawing/2014/main" id="{151D01BD-7039-DF57-214C-A8B64397126F}"/>
              </a:ext>
            </a:extLst>
          </p:cNvPr>
          <p:cNvSpPr/>
          <p:nvPr/>
        </p:nvSpPr>
        <p:spPr>
          <a:xfrm>
            <a:off x="266017" y="5510230"/>
            <a:ext cx="3121200" cy="576745"/>
          </a:xfrm>
          <a:prstGeom prst="rect">
            <a:avLst/>
          </a:prstGeom>
          <a:solidFill>
            <a:srgbClr val="DCF0F0"/>
          </a:solidFill>
          <a:ln w="12700">
            <a:solidFill>
              <a:srgbClr val="66BAB7"/>
            </a:solidFill>
          </a:ln>
        </p:spPr>
        <p:style>
          <a:lnRef idx="2">
            <a:schemeClr val="accent3">
              <a:shade val="50000"/>
            </a:schemeClr>
          </a:lnRef>
          <a:fillRef idx="1">
            <a:schemeClr val="accent3"/>
          </a:fillRef>
          <a:effectRef idx="0">
            <a:schemeClr val="accent3"/>
          </a:effectRef>
          <a:fontRef idx="minor">
            <a:schemeClr val="lt1"/>
          </a:fontRef>
        </p:style>
        <p:txBody>
          <a:bodyPr tIns="90000"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虐待防止措置及び身体的拘束等の</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適正化の推進</a:t>
            </a:r>
          </a:p>
          <a:p>
            <a:pPr marL="0" marR="0" lvl="0" indent="0" algn="r" defTabSz="4572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介護保険においても同様に対応</a:t>
            </a: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スライド番号プレースホルダー 2">
            <a:extLst>
              <a:ext uri="{FF2B5EF4-FFF2-40B4-BE49-F238E27FC236}">
                <a16:creationId xmlns:a16="http://schemas.microsoft.com/office/drawing/2014/main" id="{069C71C2-3D09-E15B-B0EE-8CCDC3C6BD1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271027992"/>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6793"/>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398</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635332633"/>
              </p:ext>
            </p:extLst>
          </p:nvPr>
        </p:nvGraphicFramePr>
        <p:xfrm>
          <a:off x="389493" y="268514"/>
          <a:ext cx="9127014" cy="50101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800" b="0" i="0" u="none" strike="noStrike" kern="1200" cap="none" spc="0" normalizeH="0" baseline="0" noProof="0" dirty="0">
                          <a:ln>
                            <a:noFill/>
                          </a:ln>
                          <a:solidFill>
                            <a:prstClr val="black"/>
                          </a:solidFill>
                          <a:effectLst/>
                          <a:uLnTx/>
                          <a:uFillTx/>
                          <a:latin typeface="+mn-lt"/>
                          <a:ea typeface="+mn-ea"/>
                          <a:cs typeface="+mn-cs"/>
                        </a:rPr>
                        <a:t>質の高い訪問看護の確保</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4075454256"/>
              </p:ext>
            </p:extLst>
          </p:nvPr>
        </p:nvGraphicFramePr>
        <p:xfrm>
          <a:off x="542925" y="847725"/>
          <a:ext cx="8973582" cy="6010275"/>
        </p:xfrm>
        <a:graphic>
          <a:graphicData uri="http://schemas.openxmlformats.org/drawingml/2006/table">
            <a:tbl>
              <a:tblPr firstRow="1" bandRow="1">
                <a:tableStyleId>{5C22544A-7EE6-4342-B048-85BDC9FD1C3A}</a:tableStyleId>
              </a:tblPr>
              <a:tblGrid>
                <a:gridCol w="8973582">
                  <a:extLst>
                    <a:ext uri="{9D8B030D-6E8A-4147-A177-3AD203B41FA5}">
                      <a16:colId xmlns:a16="http://schemas.microsoft.com/office/drawing/2014/main" val="4124765003"/>
                    </a:ext>
                  </a:extLst>
                </a:gridCol>
              </a:tblGrid>
              <a:tr h="6010275">
                <a:tc>
                  <a:txBody>
                    <a:bodyPr/>
                    <a:lstStyle/>
                    <a:p>
                      <a:pPr marL="288000" marR="0" lvl="1"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1800" b="1" i="0" u="none" strike="noStrike" kern="1200" cap="none" spc="0" normalizeH="0" baseline="0" noProof="0" dirty="0">
                          <a:ln>
                            <a:noFill/>
                          </a:ln>
                          <a:solidFill>
                            <a:schemeClr val="tx1"/>
                          </a:solidFill>
                          <a:effectLst/>
                          <a:uLnTx/>
                          <a:uFillTx/>
                          <a:latin typeface="+mn-ea"/>
                          <a:ea typeface="+mn-ea"/>
                          <a:cs typeface="+mn-cs"/>
                        </a:rPr>
                        <a:t>＜訪問看護ステーションにおける持続可能な</a:t>
                      </a:r>
                      <a:r>
                        <a:rPr kumimoji="1" lang="en-US" altLang="ja-JP" sz="1800" b="1" i="0" u="none" strike="noStrike" kern="1200" cap="none" spc="0" normalizeH="0" baseline="0" noProof="0" dirty="0">
                          <a:ln>
                            <a:noFill/>
                          </a:ln>
                          <a:solidFill>
                            <a:schemeClr val="tx1"/>
                          </a:solidFill>
                          <a:effectLst/>
                          <a:uLnTx/>
                          <a:uFillTx/>
                          <a:latin typeface="+mn-ea"/>
                          <a:ea typeface="+mn-ea"/>
                          <a:cs typeface="+mn-cs"/>
                        </a:rPr>
                        <a:t>24</a:t>
                      </a:r>
                      <a:r>
                        <a:rPr kumimoji="1" lang="ja-JP" altLang="en-US" sz="1800" b="1" i="0" u="none" strike="noStrike" kern="1200" cap="none" spc="0" normalizeH="0" baseline="0" noProof="0" dirty="0">
                          <a:ln>
                            <a:noFill/>
                          </a:ln>
                          <a:solidFill>
                            <a:schemeClr val="tx1"/>
                          </a:solidFill>
                          <a:effectLst/>
                          <a:uLnTx/>
                          <a:uFillTx/>
                          <a:latin typeface="+mn-ea"/>
                          <a:ea typeface="+mn-ea"/>
                          <a:cs typeface="+mn-cs"/>
                        </a:rPr>
                        <a:t>時間対応体制確保の推進＞</a:t>
                      </a:r>
                      <a:endParaRPr kumimoji="1" lang="en-US" altLang="ja-JP" sz="1800" b="1" i="0" u="none" strike="noStrike" kern="1200" cap="none" spc="0" normalizeH="0" baseline="0" noProof="0" dirty="0">
                        <a:ln>
                          <a:noFill/>
                        </a:ln>
                        <a:solidFill>
                          <a:schemeClr val="tx1"/>
                        </a:solidFill>
                        <a:effectLst/>
                        <a:uLnTx/>
                        <a:uFillTx/>
                        <a:latin typeface="+mn-ea"/>
                        <a:ea typeface="+mn-ea"/>
                        <a:cs typeface="+mn-cs"/>
                      </a:endParaRPr>
                    </a:p>
                    <a:p>
                      <a:pPr marL="0" marR="0" lvl="0" indent="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時間対応体制加算の見直し</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56000" marR="0" lvl="3" indent="-32400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訪問看護ステーションにおける看護師等の働き方改革及び持続可能な</a:t>
                      </a: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時間対応体制の確保を推進する観点から、</a:t>
                      </a: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時間対応体制加算について、</a:t>
                      </a:r>
                      <a:r>
                        <a:rPr kumimoji="1" lang="ja-JP" altLang="en-US"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看護業務の負担軽減のための取組を行った場合を考慮した評価体系</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に見直す。</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56000" marR="0" lvl="2" indent="-32400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時間対応体制加算について、</a:t>
                      </a:r>
                      <a:r>
                        <a:rPr kumimoji="1" lang="en-US" altLang="ja-JP"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24</a:t>
                      </a:r>
                      <a:r>
                        <a:rPr kumimoji="1" lang="ja-JP" altLang="en-US"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時間対応に係る連絡体制の取扱いを見直す</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b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br>
                      <a:r>
                        <a:rPr kumimoji="1" lang="ja-JP" altLang="en-US" sz="1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（連絡相談担当について、保健師又は看護師以外の職員でも差し支えない。）</a:t>
                      </a:r>
                    </a:p>
                    <a:p>
                      <a:pPr marL="0" marR="0" lvl="0" indent="0" algn="l" defTabSz="914400" rtl="0" eaLnBrk="1" fontAlgn="auto" latinLnBrk="0" hangingPunct="1">
                        <a:lnSpc>
                          <a:spcPct val="100000"/>
                        </a:lnSpc>
                        <a:spcBef>
                          <a:spcPts val="1200"/>
                        </a:spcBef>
                        <a:spcAft>
                          <a:spcPts val="0"/>
                        </a:spcAft>
                        <a:buClrTx/>
                        <a:buSzTx/>
                        <a:buFontTx/>
                        <a:buNone/>
                        <a:tabLst/>
                        <a:defRPr/>
                      </a:pPr>
                      <a:r>
                        <a:rPr kumimoji="1" lang="ja-JP" altLang="en-US" sz="1800" b="1" i="0" u="none" strike="noStrike" kern="1200" cap="none" spc="0" normalizeH="0" baseline="0" noProof="0" dirty="0">
                          <a:ln>
                            <a:noFill/>
                          </a:ln>
                          <a:solidFill>
                            <a:prstClr val="black"/>
                          </a:solidFill>
                          <a:effectLst/>
                          <a:uLnTx/>
                          <a:uFillTx/>
                          <a:latin typeface="+mn-ea"/>
                          <a:ea typeface="+mn-ea"/>
                          <a:cs typeface="+mn-cs"/>
                        </a:rPr>
                        <a:t>＜訪問看護ステーションの機能に応じた訪問看護管理療養費の見直し＞</a:t>
                      </a:r>
                      <a:endParaRPr kumimoji="1" lang="en-US" altLang="ja-JP" sz="1800" b="1" i="0" u="none" strike="noStrike" kern="1200" cap="none" spc="0" normalizeH="0" baseline="0" noProof="0" dirty="0">
                        <a:ln>
                          <a:noFill/>
                        </a:ln>
                        <a:solidFill>
                          <a:prstClr val="black"/>
                        </a:solidFill>
                        <a:effectLst/>
                        <a:uLnTx/>
                        <a:uFillTx/>
                        <a:latin typeface="+mn-ea"/>
                        <a:ea typeface="+mn-ea"/>
                        <a:cs typeface="+mn-cs"/>
                      </a:endParaRPr>
                    </a:p>
                    <a:p>
                      <a:pPr marL="0" marR="0" lvl="0" indent="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訪問看護管理療養費の見直し</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（月の初日の訪問の場合）</a:t>
                      </a:r>
                      <a:endParaRPr kumimoji="1" lang="en-US" altLang="ja-JP"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756000" marR="0" lvl="2" indent="-32400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機能強化型訪問看護管理療養費１</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の要件について、</a:t>
                      </a:r>
                      <a:r>
                        <a:rPr kumimoji="1" lang="ja-JP" altLang="en-US"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在宅看護等に係る専門の研修を受けた看護師を配置</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することとする。</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56000" marR="0" lvl="2" indent="-32400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訪問看護ステーションにおける</a:t>
                      </a:r>
                      <a:r>
                        <a:rPr kumimoji="1" lang="ja-JP" altLang="en-US"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適切な感染管理の下での利用者への対応を評価</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する観点から、</a:t>
                      </a:r>
                      <a:r>
                        <a:rPr kumimoji="1" lang="ja-JP" altLang="en-US" sz="18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訪問看護管理療養費の評価を見直す</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56000" marR="0" lvl="2" indent="-32400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訪問看護ステーションにおける訪問看護療養費明細書のオンライン請求が開始されることを踏まえ、</a:t>
                      </a:r>
                      <a:r>
                        <a:rPr kumimoji="1" lang="ja-JP" altLang="en-US"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訪問看護療養費明細書のオンライン請求及び領収証兼明細書の発行を推進</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する観点から、訪問看護管理療養費の評価を見直す。</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訪問看護管理療養費の見直し</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（月の２日目以降の訪問の場合）</a:t>
                      </a:r>
                      <a:endParaRPr kumimoji="1" lang="en-US" altLang="ja-JP"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371475" marR="0" lvl="1"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多様化する利用者や地域のニーズに対応するとともに、質の高い効果的なケアが実施されるよう、</a:t>
                      </a:r>
                      <a:r>
                        <a:rPr kumimoji="1" lang="ja-JP" altLang="en-US"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訪問看護ステーションの機能強化を図る観点</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から、訪問看護管理療養費の要件及び評価を見直す。</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1097663460"/>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800"/>
            <a:ext cx="9529762" cy="566938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訪問看護ステーションにおける看護師等の働き方改革及び持続可能な</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時間対応体制の確保を推進する観点から、</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時間対応体制加算について、看護業務の負担軽減のための取組を行った場合を考慮した評価体系に見直す。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時間対応体制加算の見直し①</a:t>
            </a:r>
          </a:p>
        </p:txBody>
      </p:sp>
      <p:sp>
        <p:nvSpPr>
          <p:cNvPr id="84" name="テキスト ボックス 83"/>
          <p:cNvSpPr txBox="1"/>
          <p:nvPr/>
        </p:nvSpPr>
        <p:spPr>
          <a:xfrm>
            <a:off x="0" y="0"/>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質の高い在宅医療・訪問看護の確保－⑰等</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p>
        </p:txBody>
      </p:sp>
      <p:sp>
        <p:nvSpPr>
          <p:cNvPr id="88" name="正方形/長方形 87"/>
          <p:cNvSpPr/>
          <p:nvPr/>
        </p:nvSpPr>
        <p:spPr>
          <a:xfrm>
            <a:off x="5215576" y="2013987"/>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22673" y="2377296"/>
            <a:ext cx="4320000" cy="2289953"/>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zh-TW"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zh-TW"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時間対応体制加算（訪問看護管理療養費）</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別に厚生労働大臣が定める基準に適合しているものとして地方厚生局長等に届け出た訪問看護ステーションが、利用者又はその家族等に対して当該基準に規定する</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時間の対応体制にある場合（指定訪問看護を受けようとする者の同意を得た場合に限る。）には、</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時間対応体制加算として</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、次に掲げる区分に従い</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、月１回に限り、</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いずれか</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を所定額に加算する。ただし、当該月において、当該利用者について他の訪問看護ステーションが</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時間対応体制加算を算定している場合は、算定しない。</a:t>
            </a:r>
          </a:p>
          <a:p>
            <a:pPr marL="698500" marR="0" lvl="0" indent="-69850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24</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時間対応体制における看護業務の負担軽減の取組を行っている場合</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6,800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円</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ロ</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イ以外の場合</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6,520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円</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31543" y="243526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2013987"/>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377296"/>
            <a:ext cx="4371398" cy="2289954"/>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zh-TW"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zh-TW"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時間対応体制加算（訪問看護管理療養費）</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別に厚生労働大臣が定める基準に適合しているものとして地方厚生局長等に届け出た訪問看護ステーションが、利用者又はその家族等に対して当該基準に規定する</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時間の対応体制にある場合（指定訪問看護を受けようとする者の同意を得た場合に限る。）には、</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時間対応体制加算として、月１回に限り、</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6,400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円を所定額に加算する。ただし、当該月において、当該利用者について他の訪問看護ステーションが</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時間対応体制加算を算定している場合は、算定しない。</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EAB6FEDE-9FEE-1BC8-4C60-613940FC6B0D}"/>
              </a:ext>
            </a:extLst>
          </p:cNvPr>
          <p:cNvSpPr/>
          <p:nvPr/>
        </p:nvSpPr>
        <p:spPr>
          <a:xfrm>
            <a:off x="1520189" y="4947767"/>
            <a:ext cx="6865620" cy="163591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訪問看護管理療養費の注２のイを算定する場合、次に掲げる</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時間対応体制における看護業務の負担軽減の取組に関する内容のうち、ア又はイを含む２項目以上を満たしていること。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夜間対応した翌日の勤務間隔の確保</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夜間対応に係る勤務の連続回数が２連続（２回）まで</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ウ　夜間対応後の暦日の休日確保</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エ　夜間勤務のニーズを踏まえた勤務体制の工夫</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オ　ＩＣＴ、ＡＩ、ＩｏＴ等の活用による業務負担軽減</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カ　電話等による連絡及び相談を担当する者に対する支援体制の確保</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a:extLst>
              <a:ext uri="{FF2B5EF4-FFF2-40B4-BE49-F238E27FC236}">
                <a16:creationId xmlns:a16="http://schemas.microsoft.com/office/drawing/2014/main" id="{4F10BE9A-3E35-6395-6D87-D9AB59294315}"/>
              </a:ext>
            </a:extLst>
          </p:cNvPr>
          <p:cNvSpPr/>
          <p:nvPr/>
        </p:nvSpPr>
        <p:spPr>
          <a:xfrm>
            <a:off x="2362199" y="4803370"/>
            <a:ext cx="51816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（参考）</a:t>
            </a:r>
            <a:r>
              <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時間対応体制における看護業務の負担軽減の取組</a:t>
            </a:r>
          </a:p>
        </p:txBody>
      </p:sp>
      <p:sp>
        <p:nvSpPr>
          <p:cNvPr id="13" name="タイトル 1">
            <a:extLst>
              <a:ext uri="{FF2B5EF4-FFF2-40B4-BE49-F238E27FC236}">
                <a16:creationId xmlns:a16="http://schemas.microsoft.com/office/drawing/2014/main" id="{966056C6-0D20-255D-1E3A-9A59E897FFF2}"/>
              </a:ext>
            </a:extLst>
          </p:cNvPr>
          <p:cNvSpPr txBox="1">
            <a:spLocks/>
          </p:cNvSpPr>
          <p:nvPr/>
        </p:nvSpPr>
        <p:spPr>
          <a:xfrm>
            <a:off x="0" y="274638"/>
            <a:ext cx="9906000" cy="458482"/>
          </a:xfrm>
          <a:prstGeom prst="rect">
            <a:avLst/>
          </a:prstGeom>
          <a:solidFill>
            <a:srgbClr val="E1EDFF"/>
          </a:solidFill>
        </p:spPr>
        <p:txBody>
          <a:bodyPr vert="horz" lIns="0" tIns="108000" rIns="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訪問看護ステーションにおける持続可能な</a:t>
            </a:r>
            <a:r>
              <a:rPr kumimoji="1" lang="en-US" altLang="ja-JP" sz="2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24</a:t>
            </a:r>
            <a:r>
              <a:rPr kumimoji="1" lang="ja-JP" altLang="en-US" sz="2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時間対応体制確保の推進①</a:t>
            </a:r>
          </a:p>
        </p:txBody>
      </p:sp>
      <p:sp>
        <p:nvSpPr>
          <p:cNvPr id="2" name="スライド番号プレースホルダー 2">
            <a:extLst>
              <a:ext uri="{FF2B5EF4-FFF2-40B4-BE49-F238E27FC236}">
                <a16:creationId xmlns:a16="http://schemas.microsoft.com/office/drawing/2014/main" id="{821E1801-7235-7581-26B8-6ACF25E4D78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54337141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812540" y="3044279"/>
            <a:ext cx="8280920" cy="769441"/>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4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総　　論</a:t>
            </a:r>
          </a:p>
        </p:txBody>
      </p:sp>
      <p:sp>
        <p:nvSpPr>
          <p:cNvPr id="7" name="スライド番号プレースホルダー 2">
            <a:extLst>
              <a:ext uri="{FF2B5EF4-FFF2-40B4-BE49-F238E27FC236}">
                <a16:creationId xmlns:a16="http://schemas.microsoft.com/office/drawing/2014/main" id="{FEB06373-CFC4-407D-A415-30C1E749393F}"/>
              </a:ext>
            </a:extLst>
          </p:cNvPr>
          <p:cNvSpPr txBox="1">
            <a:spLocks/>
          </p:cNvSpPr>
          <p:nvPr/>
        </p:nvSpPr>
        <p:spPr>
          <a:xfrm>
            <a:off x="7689304" y="659735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1" lang="ja-JP" altLang="en-US" sz="1600" b="0" i="0" u="none" strike="noStrike" kern="1200" cap="none" spc="0" normalizeH="0" baseline="0" noProof="0" dirty="0">
              <a:ln>
                <a:noFill/>
              </a:ln>
              <a:solidFill>
                <a:prstClr val="black"/>
              </a:solidFill>
              <a:effectLst/>
              <a:uLnTx/>
              <a:uFillTx/>
              <a:latin typeface="+mn-ea"/>
              <a:cs typeface="+mn-cs"/>
            </a:endParaRPr>
          </a:p>
        </p:txBody>
      </p:sp>
      <p:sp>
        <p:nvSpPr>
          <p:cNvPr id="6" name="正方形/長方形 5">
            <a:extLst>
              <a:ext uri="{FF2B5EF4-FFF2-40B4-BE49-F238E27FC236}">
                <a16:creationId xmlns:a16="http://schemas.microsoft.com/office/drawing/2014/main" id="{898BF1BF-6CDB-4D12-9B6D-767FEB655572}"/>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pic>
        <p:nvPicPr>
          <p:cNvPr id="3" name="図 2">
            <a:extLst>
              <a:ext uri="{FF2B5EF4-FFF2-40B4-BE49-F238E27FC236}">
                <a16:creationId xmlns:a16="http://schemas.microsoft.com/office/drawing/2014/main" id="{1F4BE602-D4D6-4118-9EB5-8DEC7E4D792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403679" y="4437112"/>
            <a:ext cx="2484111" cy="2676233"/>
          </a:xfrm>
          <a:prstGeom prst="rect">
            <a:avLst/>
          </a:prstGeom>
        </p:spPr>
      </p:pic>
    </p:spTree>
    <p:extLst>
      <p:ext uri="{BB962C8B-B14F-4D97-AF65-F5344CB8AC3E}">
        <p14:creationId xmlns:p14="http://schemas.microsoft.com/office/powerpoint/2010/main" val="288594855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9CA020-ECF0-5DB1-2165-A298DB3F3266}"/>
            </a:ext>
          </a:extLst>
        </p:cNvPr>
        <p:cNvGrpSpPr/>
        <p:nvPr/>
      </p:nvGrpSpPr>
      <p:grpSpPr>
        <a:xfrm>
          <a:off x="0" y="0"/>
          <a:ext cx="0" cy="0"/>
          <a:chOff x="0" y="0"/>
          <a:chExt cx="0" cy="0"/>
        </a:xfrm>
      </p:grpSpPr>
      <p:sp>
        <p:nvSpPr>
          <p:cNvPr id="178179" name="Rectangle 4">
            <a:extLst>
              <a:ext uri="{FF2B5EF4-FFF2-40B4-BE49-F238E27FC236}">
                <a16:creationId xmlns:a16="http://schemas.microsoft.com/office/drawing/2014/main" id="{8559E4BF-0DE5-C3DD-38DE-80EDD5B119ED}"/>
              </a:ext>
            </a:extLst>
          </p:cNvPr>
          <p:cNvSpPr>
            <a:spLocks noChangeArrowheads="1"/>
          </p:cNvSpPr>
          <p:nvPr/>
        </p:nvSpPr>
        <p:spPr bwMode="auto">
          <a:xfrm>
            <a:off x="340537" y="505304"/>
            <a:ext cx="4252424" cy="354008"/>
          </a:xfrm>
          <a:prstGeom prst="rect">
            <a:avLst/>
          </a:prstGeom>
          <a:solidFill>
            <a:srgbClr val="FFFF00">
              <a:alpha val="45097"/>
            </a:srgbClr>
          </a:solidFill>
          <a:ln w="9525">
            <a:solidFill>
              <a:srgbClr val="000000"/>
            </a:solidFill>
            <a:miter lim="800000"/>
            <a:headEnd/>
            <a:tailEnd/>
          </a:ln>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rPr>
              <a:t>２．改定の基本的視点と具体的方向性③</a:t>
            </a:r>
            <a:endParaRPr kumimoji="1" lang="en-US" altLang="ja-JP"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endParaRPr>
          </a:p>
        </p:txBody>
      </p:sp>
      <p:sp>
        <p:nvSpPr>
          <p:cNvPr id="7" name="Rectangle 4">
            <a:extLst>
              <a:ext uri="{FF2B5EF4-FFF2-40B4-BE49-F238E27FC236}">
                <a16:creationId xmlns:a16="http://schemas.microsoft.com/office/drawing/2014/main" id="{4295F749-A7E0-1D5C-8939-258FAB431CBB}"/>
              </a:ext>
            </a:extLst>
          </p:cNvPr>
          <p:cNvSpPr>
            <a:spLocks noChangeArrowheads="1"/>
          </p:cNvSpPr>
          <p:nvPr/>
        </p:nvSpPr>
        <p:spPr bwMode="auto">
          <a:xfrm>
            <a:off x="340535" y="875471"/>
            <a:ext cx="9360827" cy="2026837"/>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ts val="1900"/>
              </a:lnSpc>
              <a:spcBef>
                <a:spcPct val="0"/>
              </a:spcBef>
              <a:spcAft>
                <a:spcPct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（２）ポスト </a:t>
            </a: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2025 </a:t>
            </a: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を見据えた地域包括ケアシステムの深化・推進や医療 </a:t>
            </a: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DX </a:t>
            </a: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を含めた医療機能の分化・強化、連携の推進</a:t>
            </a:r>
          </a:p>
          <a:p>
            <a:pPr marL="0" marR="0" lvl="0" indent="0" algn="l" defTabSz="914400" rtl="0" eaLnBrk="1" fontAlgn="base" latinLnBrk="0" hangingPunct="1">
              <a:lnSpc>
                <a:spcPts val="1800"/>
              </a:lnSpc>
              <a:spcBef>
                <a:spcPct val="0"/>
              </a:spcBef>
              <a:spcAft>
                <a:spcPct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（基本的視点）</a:t>
            </a:r>
          </a:p>
          <a:p>
            <a:pPr marL="0" marR="0" lvl="0" indent="0" algn="l" defTabSz="914400" rtl="0" eaLnBrk="1" fontAlgn="base" latinLnBrk="0" hangingPunct="1">
              <a:lnSpc>
                <a:spcPts val="18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団塊の世代が全て </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75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歳以上となる </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2025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年に向けて、医療機能の分化・連携や地域包括ケアシステムの構築が進められてきたが、</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8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2025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年以降も人口減少・高齢化が進む中、患者の状態等に応じて質の高い医療を適切に受けられるよう、介護サービス等と連携し</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8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つつ、切れ目のない提供体制が確保されることが重要である。</a:t>
            </a:r>
          </a:p>
          <a:p>
            <a:pPr marL="0" marR="0" lvl="0" indent="0" algn="l" defTabSz="914400" rtl="0" eaLnBrk="1" fontAlgn="base" latinLnBrk="0" hangingPunct="1">
              <a:lnSpc>
                <a:spcPts val="18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このため、医療 </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DX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を推進し、今般の感染症対応の経験やその影響も踏まえつつ、外来・入院・在宅を含めた地域全体での医療機</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8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能の分化・強化、連携を着実に進めることが必要である。</a:t>
            </a:r>
          </a:p>
        </p:txBody>
      </p:sp>
      <p:sp>
        <p:nvSpPr>
          <p:cNvPr id="9" name="スライド番号プレースホルダー 2">
            <a:extLst>
              <a:ext uri="{FF2B5EF4-FFF2-40B4-BE49-F238E27FC236}">
                <a16:creationId xmlns:a16="http://schemas.microsoft.com/office/drawing/2014/main" id="{4B2C8AB0-1932-6E08-007E-DB37117C609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4" name="Rectangle 2">
            <a:extLst>
              <a:ext uri="{FF2B5EF4-FFF2-40B4-BE49-F238E27FC236}">
                <a16:creationId xmlns:a16="http://schemas.microsoft.com/office/drawing/2014/main" id="{46FB3B5A-EA91-1B98-49A4-1DE75444386B}"/>
              </a:ext>
            </a:extLst>
          </p:cNvPr>
          <p:cNvSpPr txBox="1">
            <a:spLocks noChangeArrowheads="1"/>
          </p:cNvSpPr>
          <p:nvPr/>
        </p:nvSpPr>
        <p:spPr>
          <a:xfrm>
            <a:off x="310725" y="10325"/>
            <a:ext cx="6328833" cy="50482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kumimoji="1"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Calibri Light" panose="020F0302020204030204"/>
                <a:ea typeface="HG創英角ｺﾞｼｯｸUB" pitchFamily="49" charset="-128"/>
                <a:cs typeface="+mj-cs"/>
              </a:rPr>
              <a:t>令和６年度診療報酬改定の基本方針</a:t>
            </a:r>
            <a:endParaRPr kumimoji="1" lang="ja-JP" altLang="en-US"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j-cs"/>
            </a:endParaRPr>
          </a:p>
        </p:txBody>
      </p:sp>
      <p:sp>
        <p:nvSpPr>
          <p:cNvPr id="5" name="Rectangle 2">
            <a:extLst>
              <a:ext uri="{FF2B5EF4-FFF2-40B4-BE49-F238E27FC236}">
                <a16:creationId xmlns:a16="http://schemas.microsoft.com/office/drawing/2014/main" id="{93C6D197-4864-4CCD-8E19-D0CCBED0A900}"/>
              </a:ext>
            </a:extLst>
          </p:cNvPr>
          <p:cNvSpPr>
            <a:spLocks noChangeArrowheads="1"/>
          </p:cNvSpPr>
          <p:nvPr/>
        </p:nvSpPr>
        <p:spPr bwMode="auto">
          <a:xfrm>
            <a:off x="4383691" y="185625"/>
            <a:ext cx="5350724"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［令和５年１２月１１日 社会保障審議会</a:t>
            </a:r>
            <a:r>
              <a:rPr kumimoji="0" lang="ja-JP" altLang="en-US" sz="1400" b="0" i="0" u="none" strike="noStrike" kern="0" cap="none" spc="0" normalizeH="0" baseline="0" noProof="0" dirty="0">
                <a:ln>
                  <a:noFill/>
                </a:ln>
                <a:solidFill>
                  <a:prstClr val="black"/>
                </a:solidFill>
                <a:effectLst/>
                <a:uLnTx/>
                <a:uFillTx/>
                <a:latin typeface="Calibri" panose="020F0502020204030204"/>
                <a:ea typeface="ＭＳ Ｐゴシック"/>
                <a:cs typeface="+mn-cs"/>
              </a:rPr>
              <a:t>（医療保険部会・医療部会） </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a:t>
            </a:r>
          </a:p>
        </p:txBody>
      </p:sp>
      <p:sp>
        <p:nvSpPr>
          <p:cNvPr id="2" name="Rectangle 4">
            <a:extLst>
              <a:ext uri="{FF2B5EF4-FFF2-40B4-BE49-F238E27FC236}">
                <a16:creationId xmlns:a16="http://schemas.microsoft.com/office/drawing/2014/main" id="{F28A220E-209E-5E99-0C6D-7516A88B817F}"/>
              </a:ext>
            </a:extLst>
          </p:cNvPr>
          <p:cNvSpPr>
            <a:spLocks noChangeArrowheads="1"/>
          </p:cNvSpPr>
          <p:nvPr/>
        </p:nvSpPr>
        <p:spPr bwMode="auto">
          <a:xfrm>
            <a:off x="340534" y="2973441"/>
            <a:ext cx="9360827" cy="3774110"/>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ts val="1800"/>
              </a:lnSpc>
              <a:spcBef>
                <a:spcPct val="0"/>
              </a:spcBef>
              <a:spcAft>
                <a:spcPct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（具体的方向性の例）</a:t>
            </a:r>
          </a:p>
          <a:p>
            <a:pPr marL="0" marR="0" lvl="0" indent="0" algn="l" defTabSz="914400" rtl="0" eaLnBrk="1" fontAlgn="base" latinLnBrk="0" hangingPunct="1">
              <a:lnSpc>
                <a:spcPts val="18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医療 </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DX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の推進による医療情報の有効活用、遠隔医療の推進</a:t>
            </a:r>
          </a:p>
          <a:p>
            <a:pPr marL="0" marR="0" lvl="0" indent="0" algn="l" defTabSz="914400" rtl="0" eaLnBrk="1" fontAlgn="base" latinLnBrk="0" hangingPunct="1">
              <a:lnSpc>
                <a:spcPts val="18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マイナ保険証を活用した、質が高く効率的な医療の提供。</a:t>
            </a:r>
          </a:p>
          <a:p>
            <a:pPr marL="0" marR="0" lvl="0" indent="0" algn="l" defTabSz="914400" rtl="0" eaLnBrk="1" fontAlgn="base" latinLnBrk="0" hangingPunct="1">
              <a:lnSpc>
                <a:spcPts val="18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電子処方箋の普及、電子カルテ情報の３文書・６情報（診療情報提供書、退院時サマリー、健康診断結果報告書、傷病名、アレ</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8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ルギー情報、感染症情報、薬剤禁忌情報、検査情報（救急及び生活習慣病）、処方情報）の入力・管理、入院診療計画書等の電子</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8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的な文書提供等の医療情報の標準化・</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ICT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の活用等を通じて、医療連携の取組を推進。</a:t>
            </a:r>
          </a:p>
          <a:p>
            <a:pPr marL="0" marR="0" lvl="0" indent="0" algn="l" defTabSz="914400" rtl="0" eaLnBrk="1" fontAlgn="base" latinLnBrk="0" hangingPunct="1">
              <a:lnSpc>
                <a:spcPts val="18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生活に配慮した医療の推進など地域包括ケアシステムの深化・推進のための取組</a:t>
            </a:r>
          </a:p>
          <a:p>
            <a:pPr marL="0" marR="0" lvl="0" indent="0" algn="l" defTabSz="914400" rtl="0" eaLnBrk="1" fontAlgn="base" latinLnBrk="0" hangingPunct="1">
              <a:lnSpc>
                <a:spcPts val="18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医療機関間や医療機関と薬局・訪問看護ステーション等との連携、医科歯科連携、医歯薬連携、医療と介護の連携、医療と障害</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8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福祉サービスの連携、その他の地域の保健・福祉・教育・行政等の関係機関との連携も含め、地域包括ケアシステムの深化・推進</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8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のための多職種連携・協働の取組等を推進。</a:t>
            </a:r>
          </a:p>
          <a:p>
            <a:pPr marL="0" marR="0" lvl="0" indent="0" algn="l" defTabSz="914400" rtl="0" eaLnBrk="1" fontAlgn="base" latinLnBrk="0" hangingPunct="1">
              <a:lnSpc>
                <a:spcPts val="18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高齢化する障害者施設における適切な医療提供に向けた取組等の推進。</a:t>
            </a:r>
          </a:p>
          <a:p>
            <a:pPr marL="0" marR="0" lvl="0" indent="0" algn="l" defTabSz="914400" rtl="0" eaLnBrk="1" fontAlgn="base" latinLnBrk="0" hangingPunct="1">
              <a:lnSpc>
                <a:spcPts val="18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リハビリテーション、栄養管理及び口腔管理の連携・推進</a:t>
            </a:r>
          </a:p>
          <a:p>
            <a:pPr marL="0" marR="0" lvl="0" indent="0" algn="l" defTabSz="914400" rtl="0" eaLnBrk="1" fontAlgn="base" latinLnBrk="0" hangingPunct="1">
              <a:lnSpc>
                <a:spcPts val="18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ＡＤＬの低下の防止等を効果的に行うため、より早期からの取組の評価や切れ目のない多職種による取組を推進。</a:t>
            </a:r>
          </a:p>
          <a:p>
            <a:pPr marL="0" marR="0" lvl="0" indent="0" algn="l" defTabSz="914400" rtl="0" eaLnBrk="1" fontAlgn="base" latinLnBrk="0" hangingPunct="1">
              <a:lnSpc>
                <a:spcPts val="18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患者の状態及び必要と考えられる医療機能に応じた入院医療の評価</a:t>
            </a:r>
          </a:p>
          <a:p>
            <a:pPr marL="0" marR="0" lvl="0" indent="0" algn="l" defTabSz="914400" rtl="0" eaLnBrk="1" fontAlgn="base" latinLnBrk="0" hangingPunct="1">
              <a:lnSpc>
                <a:spcPts val="18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増加する高齢者急性期医療のニーズや地域医療構想等を踏まえた、患者の状態に応じた適切な医療資源を効率的に提供するための</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8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機能分化を推進。その際、質の高い効率的・効果的な医療提供体制の構築という観点からも、より適切な包括払いの在り方を検討。</a:t>
            </a:r>
          </a:p>
        </p:txBody>
      </p:sp>
    </p:spTree>
    <p:extLst>
      <p:ext uri="{BB962C8B-B14F-4D97-AF65-F5344CB8AC3E}">
        <p14:creationId xmlns:p14="http://schemas.microsoft.com/office/powerpoint/2010/main" val="2944697824"/>
      </p:ext>
    </p:extLst>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800"/>
            <a:ext cx="9529762" cy="5508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時間対応体制における看護業務の負担軽減の取組を</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満たす場合</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7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時間対応体制における看護業務の負担軽減の取組を</a:t>
            </a:r>
            <a:r>
              <a:rPr kumimoji="1" lang="ja-JP" altLang="en-US" sz="16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満たさない場合</a:t>
            </a:r>
            <a:endParaRPr kumimoji="1" lang="en-US" altLang="ja-JP" sz="16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時間対応体制加算の見直し②</a:t>
            </a:r>
          </a:p>
        </p:txBody>
      </p:sp>
      <p:sp>
        <p:nvSpPr>
          <p:cNvPr id="84" name="テキスト ボックス 83"/>
          <p:cNvSpPr txBox="1"/>
          <p:nvPr/>
        </p:nvSpPr>
        <p:spPr>
          <a:xfrm>
            <a:off x="0" y="0"/>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質の高い在宅医療・訪問看護の確保－⑰等</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p>
        </p:txBody>
      </p:sp>
      <p:sp>
        <p:nvSpPr>
          <p:cNvPr id="13" name="タイトル 1">
            <a:extLst>
              <a:ext uri="{FF2B5EF4-FFF2-40B4-BE49-F238E27FC236}">
                <a16:creationId xmlns:a16="http://schemas.microsoft.com/office/drawing/2014/main" id="{966056C6-0D20-255D-1E3A-9A59E897FFF2}"/>
              </a:ext>
            </a:extLst>
          </p:cNvPr>
          <p:cNvSpPr txBox="1">
            <a:spLocks/>
          </p:cNvSpPr>
          <p:nvPr/>
        </p:nvSpPr>
        <p:spPr>
          <a:xfrm>
            <a:off x="0" y="274638"/>
            <a:ext cx="9906000" cy="458482"/>
          </a:xfrm>
          <a:prstGeom prst="rect">
            <a:avLst/>
          </a:prstGeom>
          <a:solidFill>
            <a:srgbClr val="E1EDFF"/>
          </a:solidFill>
        </p:spPr>
        <p:txBody>
          <a:bodyPr vert="horz" lIns="0" tIns="108000" rIns="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訪問看護ステーションにおける持続可能な</a:t>
            </a:r>
            <a:r>
              <a:rPr kumimoji="1" lang="en-US" altLang="ja-JP" sz="2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24</a:t>
            </a:r>
            <a:r>
              <a:rPr kumimoji="1" lang="ja-JP" altLang="en-US" sz="2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時間対応体制確保の推進②</a:t>
            </a:r>
          </a:p>
        </p:txBody>
      </p:sp>
      <p:sp>
        <p:nvSpPr>
          <p:cNvPr id="2" name="正方形/長方形 1">
            <a:extLst>
              <a:ext uri="{FF2B5EF4-FFF2-40B4-BE49-F238E27FC236}">
                <a16:creationId xmlns:a16="http://schemas.microsoft.com/office/drawing/2014/main" id="{7DFDEC6E-A518-EF2A-3F08-9F1522942C73}"/>
              </a:ext>
            </a:extLst>
          </p:cNvPr>
          <p:cNvSpPr/>
          <p:nvPr/>
        </p:nvSpPr>
        <p:spPr>
          <a:xfrm>
            <a:off x="311928" y="1467880"/>
            <a:ext cx="9270222" cy="174490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訪問看護管理療養費の注２のイを算定する場合、次に掲げる</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時間対応体制における看護業務の負担軽減の取組に関する内容のうち、ア又はイを含む２項目以上を満たしていること。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夜間対応した翌日の勤務間隔の確保</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夜間対応に係る勤務の連続回数が２連続（２回）まで</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ウ　夜間対応後の暦日の休日確保</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エ　夜間勤務のニーズを踏まえた勤務体制の工夫</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オ　ＩＣＴ、ＡＩ、ＩｏＴ等の活用による業務負担軽減</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カ　電話等による連絡及び相談を担当する者に対する支援体制の確保</a:t>
            </a:r>
          </a:p>
        </p:txBody>
      </p:sp>
      <p:sp>
        <p:nvSpPr>
          <p:cNvPr id="5" name="正方形/長方形 4">
            <a:extLst>
              <a:ext uri="{FF2B5EF4-FFF2-40B4-BE49-F238E27FC236}">
                <a16:creationId xmlns:a16="http://schemas.microsoft.com/office/drawing/2014/main" id="{A760E2F4-9445-44EA-224A-D2B7EE272081}"/>
              </a:ext>
            </a:extLst>
          </p:cNvPr>
          <p:cNvSpPr/>
          <p:nvPr/>
        </p:nvSpPr>
        <p:spPr>
          <a:xfrm>
            <a:off x="2362199" y="1323483"/>
            <a:ext cx="51816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（参考）</a:t>
            </a:r>
            <a:r>
              <a:rPr kumimoji="1" lang="en-US" altLang="ja-JP"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時間対応体制における看護業務の負担軽減の取組</a:t>
            </a:r>
          </a:p>
        </p:txBody>
      </p:sp>
      <p:graphicFrame>
        <p:nvGraphicFramePr>
          <p:cNvPr id="6" name="表 3">
            <a:extLst>
              <a:ext uri="{FF2B5EF4-FFF2-40B4-BE49-F238E27FC236}">
                <a16:creationId xmlns:a16="http://schemas.microsoft.com/office/drawing/2014/main" id="{28D85CC9-AA5D-9DD8-015E-1B5A03856222}"/>
              </a:ext>
            </a:extLst>
          </p:cNvPr>
          <p:cNvGraphicFramePr>
            <a:graphicFrameLocks noGrp="1"/>
          </p:cNvGraphicFramePr>
          <p:nvPr/>
        </p:nvGraphicFramePr>
        <p:xfrm>
          <a:off x="311658" y="3808398"/>
          <a:ext cx="9293640" cy="900000"/>
        </p:xfrm>
        <a:graphic>
          <a:graphicData uri="http://schemas.openxmlformats.org/drawingml/2006/table">
            <a:tbl>
              <a:tblPr firstRow="1" bandRow="1">
                <a:tableStyleId>{5940675A-B579-460E-94D1-54222C63F5DA}</a:tableStyleId>
              </a:tblPr>
              <a:tblGrid>
                <a:gridCol w="387235">
                  <a:extLst>
                    <a:ext uri="{9D8B030D-6E8A-4147-A177-3AD203B41FA5}">
                      <a16:colId xmlns:a16="http://schemas.microsoft.com/office/drawing/2014/main" val="3130302848"/>
                    </a:ext>
                  </a:extLst>
                </a:gridCol>
                <a:gridCol w="387235">
                  <a:extLst>
                    <a:ext uri="{9D8B030D-6E8A-4147-A177-3AD203B41FA5}">
                      <a16:colId xmlns:a16="http://schemas.microsoft.com/office/drawing/2014/main" val="1912197071"/>
                    </a:ext>
                  </a:extLst>
                </a:gridCol>
                <a:gridCol w="387235">
                  <a:extLst>
                    <a:ext uri="{9D8B030D-6E8A-4147-A177-3AD203B41FA5}">
                      <a16:colId xmlns:a16="http://schemas.microsoft.com/office/drawing/2014/main" val="3633671935"/>
                    </a:ext>
                  </a:extLst>
                </a:gridCol>
                <a:gridCol w="387235">
                  <a:extLst>
                    <a:ext uri="{9D8B030D-6E8A-4147-A177-3AD203B41FA5}">
                      <a16:colId xmlns:a16="http://schemas.microsoft.com/office/drawing/2014/main" val="1119381405"/>
                    </a:ext>
                  </a:extLst>
                </a:gridCol>
                <a:gridCol w="387235">
                  <a:extLst>
                    <a:ext uri="{9D8B030D-6E8A-4147-A177-3AD203B41FA5}">
                      <a16:colId xmlns:a16="http://schemas.microsoft.com/office/drawing/2014/main" val="3201560278"/>
                    </a:ext>
                  </a:extLst>
                </a:gridCol>
                <a:gridCol w="387235">
                  <a:extLst>
                    <a:ext uri="{9D8B030D-6E8A-4147-A177-3AD203B41FA5}">
                      <a16:colId xmlns:a16="http://schemas.microsoft.com/office/drawing/2014/main" val="2477955959"/>
                    </a:ext>
                  </a:extLst>
                </a:gridCol>
                <a:gridCol w="387235">
                  <a:extLst>
                    <a:ext uri="{9D8B030D-6E8A-4147-A177-3AD203B41FA5}">
                      <a16:colId xmlns:a16="http://schemas.microsoft.com/office/drawing/2014/main" val="152677547"/>
                    </a:ext>
                  </a:extLst>
                </a:gridCol>
                <a:gridCol w="387235">
                  <a:extLst>
                    <a:ext uri="{9D8B030D-6E8A-4147-A177-3AD203B41FA5}">
                      <a16:colId xmlns:a16="http://schemas.microsoft.com/office/drawing/2014/main" val="3065415988"/>
                    </a:ext>
                  </a:extLst>
                </a:gridCol>
                <a:gridCol w="387235">
                  <a:extLst>
                    <a:ext uri="{9D8B030D-6E8A-4147-A177-3AD203B41FA5}">
                      <a16:colId xmlns:a16="http://schemas.microsoft.com/office/drawing/2014/main" val="508947806"/>
                    </a:ext>
                  </a:extLst>
                </a:gridCol>
                <a:gridCol w="387235">
                  <a:extLst>
                    <a:ext uri="{9D8B030D-6E8A-4147-A177-3AD203B41FA5}">
                      <a16:colId xmlns:a16="http://schemas.microsoft.com/office/drawing/2014/main" val="1622874917"/>
                    </a:ext>
                  </a:extLst>
                </a:gridCol>
                <a:gridCol w="387235">
                  <a:extLst>
                    <a:ext uri="{9D8B030D-6E8A-4147-A177-3AD203B41FA5}">
                      <a16:colId xmlns:a16="http://schemas.microsoft.com/office/drawing/2014/main" val="4063737647"/>
                    </a:ext>
                  </a:extLst>
                </a:gridCol>
                <a:gridCol w="387235">
                  <a:extLst>
                    <a:ext uri="{9D8B030D-6E8A-4147-A177-3AD203B41FA5}">
                      <a16:colId xmlns:a16="http://schemas.microsoft.com/office/drawing/2014/main" val="2139035055"/>
                    </a:ext>
                  </a:extLst>
                </a:gridCol>
                <a:gridCol w="387235">
                  <a:extLst>
                    <a:ext uri="{9D8B030D-6E8A-4147-A177-3AD203B41FA5}">
                      <a16:colId xmlns:a16="http://schemas.microsoft.com/office/drawing/2014/main" val="569735029"/>
                    </a:ext>
                  </a:extLst>
                </a:gridCol>
                <a:gridCol w="387235">
                  <a:extLst>
                    <a:ext uri="{9D8B030D-6E8A-4147-A177-3AD203B41FA5}">
                      <a16:colId xmlns:a16="http://schemas.microsoft.com/office/drawing/2014/main" val="2653441934"/>
                    </a:ext>
                  </a:extLst>
                </a:gridCol>
                <a:gridCol w="387235">
                  <a:extLst>
                    <a:ext uri="{9D8B030D-6E8A-4147-A177-3AD203B41FA5}">
                      <a16:colId xmlns:a16="http://schemas.microsoft.com/office/drawing/2014/main" val="3921329045"/>
                    </a:ext>
                  </a:extLst>
                </a:gridCol>
                <a:gridCol w="387235">
                  <a:extLst>
                    <a:ext uri="{9D8B030D-6E8A-4147-A177-3AD203B41FA5}">
                      <a16:colId xmlns:a16="http://schemas.microsoft.com/office/drawing/2014/main" val="3082540590"/>
                    </a:ext>
                  </a:extLst>
                </a:gridCol>
                <a:gridCol w="387235">
                  <a:extLst>
                    <a:ext uri="{9D8B030D-6E8A-4147-A177-3AD203B41FA5}">
                      <a16:colId xmlns:a16="http://schemas.microsoft.com/office/drawing/2014/main" val="2601063178"/>
                    </a:ext>
                  </a:extLst>
                </a:gridCol>
                <a:gridCol w="387235">
                  <a:extLst>
                    <a:ext uri="{9D8B030D-6E8A-4147-A177-3AD203B41FA5}">
                      <a16:colId xmlns:a16="http://schemas.microsoft.com/office/drawing/2014/main" val="1687076356"/>
                    </a:ext>
                  </a:extLst>
                </a:gridCol>
                <a:gridCol w="387235">
                  <a:extLst>
                    <a:ext uri="{9D8B030D-6E8A-4147-A177-3AD203B41FA5}">
                      <a16:colId xmlns:a16="http://schemas.microsoft.com/office/drawing/2014/main" val="2165157586"/>
                    </a:ext>
                  </a:extLst>
                </a:gridCol>
                <a:gridCol w="387235">
                  <a:extLst>
                    <a:ext uri="{9D8B030D-6E8A-4147-A177-3AD203B41FA5}">
                      <a16:colId xmlns:a16="http://schemas.microsoft.com/office/drawing/2014/main" val="3220419391"/>
                    </a:ext>
                  </a:extLst>
                </a:gridCol>
                <a:gridCol w="387235">
                  <a:extLst>
                    <a:ext uri="{9D8B030D-6E8A-4147-A177-3AD203B41FA5}">
                      <a16:colId xmlns:a16="http://schemas.microsoft.com/office/drawing/2014/main" val="2484362223"/>
                    </a:ext>
                  </a:extLst>
                </a:gridCol>
                <a:gridCol w="387235">
                  <a:extLst>
                    <a:ext uri="{9D8B030D-6E8A-4147-A177-3AD203B41FA5}">
                      <a16:colId xmlns:a16="http://schemas.microsoft.com/office/drawing/2014/main" val="3391122847"/>
                    </a:ext>
                  </a:extLst>
                </a:gridCol>
                <a:gridCol w="387235">
                  <a:extLst>
                    <a:ext uri="{9D8B030D-6E8A-4147-A177-3AD203B41FA5}">
                      <a16:colId xmlns:a16="http://schemas.microsoft.com/office/drawing/2014/main" val="592190737"/>
                    </a:ext>
                  </a:extLst>
                </a:gridCol>
                <a:gridCol w="387235">
                  <a:extLst>
                    <a:ext uri="{9D8B030D-6E8A-4147-A177-3AD203B41FA5}">
                      <a16:colId xmlns:a16="http://schemas.microsoft.com/office/drawing/2014/main" val="436634416"/>
                    </a:ext>
                  </a:extLst>
                </a:gridCol>
              </a:tblGrid>
              <a:tr h="540000">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solidFill>
                      <a:schemeClr val="accent6">
                        <a:lumMod val="60000"/>
                        <a:lumOff val="40000"/>
                      </a:schemeClr>
                    </a:soli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gradFill flip="none" rotWithShape="1">
                      <a:gsLst>
                        <a:gs pos="50000">
                          <a:schemeClr val="accent6">
                            <a:lumMod val="60000"/>
                            <a:lumOff val="40000"/>
                          </a:schemeClr>
                        </a:gs>
                        <a:gs pos="50000">
                          <a:schemeClr val="accent6">
                            <a:lumMod val="60000"/>
                            <a:lumOff val="40000"/>
                          </a:schemeClr>
                        </a:gs>
                        <a:gs pos="50000">
                          <a:schemeClr val="bg1"/>
                        </a:gs>
                      </a:gsLst>
                      <a:lin ang="10800000" scaled="1"/>
                      <a:tileRect/>
                    </a:gra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solidFill>
                      <a:schemeClr val="accent6">
                        <a:lumMod val="60000"/>
                        <a:lumOff val="40000"/>
                      </a:schemeClr>
                    </a:soli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solidFill>
                      <a:schemeClr val="accent6">
                        <a:lumMod val="60000"/>
                        <a:lumOff val="40000"/>
                      </a:schemeClr>
                    </a:soli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solidFill>
                      <a:schemeClr val="accent6">
                        <a:lumMod val="60000"/>
                        <a:lumOff val="40000"/>
                      </a:schemeClr>
                    </a:soli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solidFill>
                      <a:schemeClr val="accent6">
                        <a:lumMod val="60000"/>
                        <a:lumOff val="40000"/>
                      </a:schemeClr>
                    </a:soli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solidFill>
                      <a:schemeClr val="accent6">
                        <a:lumMod val="60000"/>
                        <a:lumOff val="40000"/>
                      </a:schemeClr>
                    </a:soli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2647182254"/>
                  </a:ext>
                </a:extLst>
              </a:tr>
              <a:tr h="360000">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solidFill>
                      <a:schemeClr val="accent6">
                        <a:lumMod val="60000"/>
                        <a:lumOff val="40000"/>
                      </a:schemeClr>
                    </a:soli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gradFill>
                      <a:gsLst>
                        <a:gs pos="50000">
                          <a:schemeClr val="accent6">
                            <a:lumMod val="60000"/>
                            <a:lumOff val="40000"/>
                          </a:schemeClr>
                        </a:gs>
                        <a:gs pos="50000">
                          <a:schemeClr val="bg1"/>
                        </a:gs>
                      </a:gsLst>
                      <a:lin ang="10800000" scaled="1"/>
                    </a:gra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solidFill>
                      <a:schemeClr val="accent6">
                        <a:lumMod val="60000"/>
                        <a:lumOff val="40000"/>
                      </a:schemeClr>
                    </a:soli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solidFill>
                      <a:schemeClr val="accent6">
                        <a:lumMod val="60000"/>
                        <a:lumOff val="40000"/>
                      </a:schemeClr>
                    </a:soli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solidFill>
                      <a:schemeClr val="accent6">
                        <a:lumMod val="60000"/>
                        <a:lumOff val="40000"/>
                      </a:schemeClr>
                    </a:soli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solidFill>
                      <a:schemeClr val="accent6">
                        <a:lumMod val="60000"/>
                        <a:lumOff val="40000"/>
                      </a:schemeClr>
                    </a:soli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solidFill>
                      <a:schemeClr val="accent6">
                        <a:lumMod val="60000"/>
                        <a:lumOff val="40000"/>
                      </a:schemeClr>
                    </a:solidFill>
                  </a:tcPr>
                </a:tc>
                <a:tc>
                  <a:txBody>
                    <a:bodyPr/>
                    <a:lstStyle/>
                    <a:p>
                      <a:pPr algn="ctr"/>
                      <a:endParaRPr kumimoji="1" lang="ja-JP" altLang="en-US" sz="1050" dirty="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588462218"/>
                  </a:ext>
                </a:extLst>
              </a:tr>
            </a:tbl>
          </a:graphicData>
        </a:graphic>
      </p:graphicFrame>
      <p:sp>
        <p:nvSpPr>
          <p:cNvPr id="7" name="正方形/長方形 6">
            <a:extLst>
              <a:ext uri="{FF2B5EF4-FFF2-40B4-BE49-F238E27FC236}">
                <a16:creationId xmlns:a16="http://schemas.microsoft.com/office/drawing/2014/main" id="{DAC11E39-A34F-F155-7E7C-CDCF50093303}"/>
              </a:ext>
            </a:extLst>
          </p:cNvPr>
          <p:cNvSpPr/>
          <p:nvPr/>
        </p:nvSpPr>
        <p:spPr>
          <a:xfrm>
            <a:off x="3428571" y="3982404"/>
            <a:ext cx="740569" cy="298450"/>
          </a:xfrm>
          <a:prstGeom prst="rect">
            <a:avLst/>
          </a:prstGeom>
          <a:pattFill prst="dotDmnd">
            <a:fgClr>
              <a:schemeClr val="accent1"/>
            </a:fgClr>
            <a:bgClr>
              <a:schemeClr val="bg1"/>
            </a:bgClr>
          </a:patt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9" name="テキスト ボックス 8">
            <a:extLst>
              <a:ext uri="{FF2B5EF4-FFF2-40B4-BE49-F238E27FC236}">
                <a16:creationId xmlns:a16="http://schemas.microsoft.com/office/drawing/2014/main" id="{00518BED-03AD-591F-0EBF-3584DF95C92B}"/>
              </a:ext>
            </a:extLst>
          </p:cNvPr>
          <p:cNvSpPr txBox="1"/>
          <p:nvPr/>
        </p:nvSpPr>
        <p:spPr>
          <a:xfrm>
            <a:off x="3401126" y="4400252"/>
            <a:ext cx="800219"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glow rad="228600">
                    <a:prstClr val="white">
                      <a:alpha val="40000"/>
                    </a:prstClr>
                  </a:glow>
                </a:effectLst>
                <a:uLnTx/>
                <a:uFillTx/>
                <a:latin typeface="メイリオ" panose="020B0604030504040204" pitchFamily="50" charset="-128"/>
                <a:ea typeface="メイリオ" panose="020B0604030504040204" pitchFamily="50" charset="-128"/>
                <a:cs typeface="+mn-cs"/>
              </a:rPr>
              <a:t>夜間対応</a:t>
            </a:r>
          </a:p>
        </p:txBody>
      </p:sp>
      <p:sp>
        <p:nvSpPr>
          <p:cNvPr id="10" name="正方形/長方形 9">
            <a:extLst>
              <a:ext uri="{FF2B5EF4-FFF2-40B4-BE49-F238E27FC236}">
                <a16:creationId xmlns:a16="http://schemas.microsoft.com/office/drawing/2014/main" id="{2A1D96DA-9CB7-A376-1461-C5AACA8C7A4E}"/>
              </a:ext>
            </a:extLst>
          </p:cNvPr>
          <p:cNvSpPr/>
          <p:nvPr/>
        </p:nvSpPr>
        <p:spPr>
          <a:xfrm>
            <a:off x="4590620" y="3982172"/>
            <a:ext cx="740569" cy="298450"/>
          </a:xfrm>
          <a:prstGeom prst="rect">
            <a:avLst/>
          </a:prstGeom>
          <a:pattFill prst="dotDmnd">
            <a:fgClr>
              <a:schemeClr val="accent1"/>
            </a:fgClr>
            <a:bgClr>
              <a:schemeClr val="bg1"/>
            </a:bgClr>
          </a:patt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 name="テキスト ボックス 10">
            <a:extLst>
              <a:ext uri="{FF2B5EF4-FFF2-40B4-BE49-F238E27FC236}">
                <a16:creationId xmlns:a16="http://schemas.microsoft.com/office/drawing/2014/main" id="{376FF7BD-6184-349F-A4EC-9E2E5A1FF5C4}"/>
              </a:ext>
            </a:extLst>
          </p:cNvPr>
          <p:cNvSpPr txBox="1"/>
          <p:nvPr/>
        </p:nvSpPr>
        <p:spPr>
          <a:xfrm>
            <a:off x="4560794" y="4400252"/>
            <a:ext cx="800219"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glow rad="228600">
                    <a:prstClr val="white">
                      <a:alpha val="40000"/>
                    </a:prstClr>
                  </a:glow>
                </a:effectLst>
                <a:uLnTx/>
                <a:uFillTx/>
                <a:latin typeface="メイリオ" panose="020B0604030504040204" pitchFamily="50" charset="-128"/>
                <a:ea typeface="メイリオ" panose="020B0604030504040204" pitchFamily="50" charset="-128"/>
                <a:cs typeface="+mn-cs"/>
              </a:rPr>
              <a:t>夜間対応</a:t>
            </a:r>
          </a:p>
        </p:txBody>
      </p:sp>
      <p:sp>
        <p:nvSpPr>
          <p:cNvPr id="12" name="正方形/長方形 11">
            <a:extLst>
              <a:ext uri="{FF2B5EF4-FFF2-40B4-BE49-F238E27FC236}">
                <a16:creationId xmlns:a16="http://schemas.microsoft.com/office/drawing/2014/main" id="{65C1AB34-9FA1-3F46-98EA-90D39003415D}"/>
              </a:ext>
            </a:extLst>
          </p:cNvPr>
          <p:cNvSpPr/>
          <p:nvPr/>
        </p:nvSpPr>
        <p:spPr>
          <a:xfrm>
            <a:off x="3385730" y="4408239"/>
            <a:ext cx="1992270" cy="221479"/>
          </a:xfrm>
          <a:prstGeom prst="rect">
            <a:avLst/>
          </a:prstGeom>
          <a:noFill/>
          <a:ln w="19050">
            <a:solidFill>
              <a:srgbClr val="FF00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4" name="正方形/長方形 13">
            <a:extLst>
              <a:ext uri="{FF2B5EF4-FFF2-40B4-BE49-F238E27FC236}">
                <a16:creationId xmlns:a16="http://schemas.microsoft.com/office/drawing/2014/main" id="{7244AE42-4EC3-BC76-A0B3-33253FCD5007}"/>
              </a:ext>
            </a:extLst>
          </p:cNvPr>
          <p:cNvSpPr/>
          <p:nvPr/>
        </p:nvSpPr>
        <p:spPr>
          <a:xfrm>
            <a:off x="1105423" y="3982404"/>
            <a:ext cx="740569" cy="298450"/>
          </a:xfrm>
          <a:prstGeom prst="rect">
            <a:avLst/>
          </a:prstGeom>
          <a:pattFill prst="dotDmnd">
            <a:fgClr>
              <a:schemeClr val="accent1"/>
            </a:fgClr>
            <a:bgClr>
              <a:schemeClr val="bg1"/>
            </a:bgClr>
          </a:patt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6" name="吹き出し: 四角形 15">
            <a:extLst>
              <a:ext uri="{FF2B5EF4-FFF2-40B4-BE49-F238E27FC236}">
                <a16:creationId xmlns:a16="http://schemas.microsoft.com/office/drawing/2014/main" id="{5980215F-4B4F-9E31-9797-E0FB1C3F8E27}"/>
              </a:ext>
            </a:extLst>
          </p:cNvPr>
          <p:cNvSpPr/>
          <p:nvPr/>
        </p:nvSpPr>
        <p:spPr>
          <a:xfrm>
            <a:off x="1626561" y="3678148"/>
            <a:ext cx="1137354" cy="240635"/>
          </a:xfrm>
          <a:prstGeom prst="wedgeRectCallout">
            <a:avLst>
              <a:gd name="adj1" fmla="val -21269"/>
              <a:gd name="adj2" fmla="val 76870"/>
            </a:avLst>
          </a:prstGeom>
          <a:solidFill>
            <a:srgbClr val="FFCCFF"/>
          </a:solidFill>
          <a:ln w="6350">
            <a:solidFill>
              <a:srgbClr val="CC00CC"/>
            </a:solid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勤務間隔の確保</a:t>
            </a:r>
          </a:p>
        </p:txBody>
      </p:sp>
      <p:sp>
        <p:nvSpPr>
          <p:cNvPr id="17" name="矢印: 左右 16">
            <a:extLst>
              <a:ext uri="{FF2B5EF4-FFF2-40B4-BE49-F238E27FC236}">
                <a16:creationId xmlns:a16="http://schemas.microsoft.com/office/drawing/2014/main" id="{1D60E10B-3882-92DC-1C5A-01E029E77DF4}"/>
              </a:ext>
            </a:extLst>
          </p:cNvPr>
          <p:cNvSpPr/>
          <p:nvPr/>
        </p:nvSpPr>
        <p:spPr>
          <a:xfrm>
            <a:off x="1853581" y="4077773"/>
            <a:ext cx="198867" cy="107712"/>
          </a:xfrm>
          <a:prstGeom prst="leftRightArrow">
            <a:avLst/>
          </a:prstGeom>
          <a:solidFill>
            <a:schemeClr val="accent3">
              <a:lumMod val="75000"/>
            </a:schemeClr>
          </a:solidFill>
          <a:ln w="6350">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8" name="テキスト ボックス 17">
            <a:extLst>
              <a:ext uri="{FF2B5EF4-FFF2-40B4-BE49-F238E27FC236}">
                <a16:creationId xmlns:a16="http://schemas.microsoft.com/office/drawing/2014/main" id="{0275D94D-EE67-5A05-E181-3155A1A23DE9}"/>
              </a:ext>
            </a:extLst>
          </p:cNvPr>
          <p:cNvSpPr txBox="1"/>
          <p:nvPr/>
        </p:nvSpPr>
        <p:spPr>
          <a:xfrm>
            <a:off x="1077026" y="4400252"/>
            <a:ext cx="800219"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glow rad="228600">
                    <a:prstClr val="white">
                      <a:alpha val="40000"/>
                    </a:prstClr>
                  </a:glow>
                </a:effectLst>
                <a:uLnTx/>
                <a:uFillTx/>
                <a:latin typeface="メイリオ" panose="020B0604030504040204" pitchFamily="50" charset="-128"/>
                <a:ea typeface="メイリオ" panose="020B0604030504040204" pitchFamily="50" charset="-128"/>
                <a:cs typeface="+mn-cs"/>
              </a:rPr>
              <a:t>夜間対応</a:t>
            </a:r>
          </a:p>
        </p:txBody>
      </p:sp>
      <p:sp>
        <p:nvSpPr>
          <p:cNvPr id="19" name="テキスト ボックス 18">
            <a:extLst>
              <a:ext uri="{FF2B5EF4-FFF2-40B4-BE49-F238E27FC236}">
                <a16:creationId xmlns:a16="http://schemas.microsoft.com/office/drawing/2014/main" id="{B54D1B8F-4DA2-DF8E-7D1E-F2087288A773}"/>
              </a:ext>
            </a:extLst>
          </p:cNvPr>
          <p:cNvSpPr txBox="1"/>
          <p:nvPr/>
        </p:nvSpPr>
        <p:spPr>
          <a:xfrm>
            <a:off x="1897862" y="4400251"/>
            <a:ext cx="492443"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glow rad="228600">
                    <a:prstClr val="white">
                      <a:alpha val="40000"/>
                    </a:prstClr>
                  </a:glow>
                </a:effectLst>
                <a:uLnTx/>
                <a:uFillTx/>
                <a:latin typeface="メイリオ" panose="020B0604030504040204" pitchFamily="50" charset="-128"/>
                <a:ea typeface="メイリオ" panose="020B0604030504040204" pitchFamily="50" charset="-128"/>
                <a:cs typeface="+mn-cs"/>
              </a:rPr>
              <a:t>遅出</a:t>
            </a:r>
          </a:p>
        </p:txBody>
      </p:sp>
      <p:sp>
        <p:nvSpPr>
          <p:cNvPr id="20" name="吹き出し: 四角形 19">
            <a:extLst>
              <a:ext uri="{FF2B5EF4-FFF2-40B4-BE49-F238E27FC236}">
                <a16:creationId xmlns:a16="http://schemas.microsoft.com/office/drawing/2014/main" id="{F221EC81-E5E2-C1C6-9A32-CB7F58863A99}"/>
              </a:ext>
            </a:extLst>
          </p:cNvPr>
          <p:cNvSpPr/>
          <p:nvPr/>
        </p:nvSpPr>
        <p:spPr>
          <a:xfrm>
            <a:off x="3566891" y="4675565"/>
            <a:ext cx="1268909" cy="240635"/>
          </a:xfrm>
          <a:prstGeom prst="wedgeRectCallout">
            <a:avLst>
              <a:gd name="adj1" fmla="val -19803"/>
              <a:gd name="adj2" fmla="val -72555"/>
            </a:avLst>
          </a:prstGeom>
          <a:solidFill>
            <a:srgbClr val="FFCCFF"/>
          </a:solidFill>
          <a:ln w="6350">
            <a:solidFill>
              <a:srgbClr val="CC00CC"/>
            </a:solid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夜間対応が２連続</a:t>
            </a:r>
          </a:p>
        </p:txBody>
      </p:sp>
      <p:sp>
        <p:nvSpPr>
          <p:cNvPr id="21" name="テキスト ボックス 20">
            <a:extLst>
              <a:ext uri="{FF2B5EF4-FFF2-40B4-BE49-F238E27FC236}">
                <a16:creationId xmlns:a16="http://schemas.microsoft.com/office/drawing/2014/main" id="{853C6DA3-6932-1A37-E3A0-AA08463C64F2}"/>
              </a:ext>
            </a:extLst>
          </p:cNvPr>
          <p:cNvSpPr txBox="1"/>
          <p:nvPr/>
        </p:nvSpPr>
        <p:spPr>
          <a:xfrm>
            <a:off x="6374037" y="4400250"/>
            <a:ext cx="646331"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glow rad="228600">
                    <a:prstClr val="white">
                      <a:alpha val="40000"/>
                    </a:prstClr>
                  </a:glow>
                </a:effectLst>
                <a:uLnTx/>
                <a:uFillTx/>
                <a:latin typeface="メイリオ" panose="020B0604030504040204" pitchFamily="50" charset="-128"/>
                <a:ea typeface="メイリオ" panose="020B0604030504040204" pitchFamily="50" charset="-128"/>
                <a:cs typeface="+mn-cs"/>
              </a:rPr>
              <a:t>休　日</a:t>
            </a:r>
          </a:p>
        </p:txBody>
      </p:sp>
      <p:sp>
        <p:nvSpPr>
          <p:cNvPr id="22" name="正方形/長方形 21">
            <a:extLst>
              <a:ext uri="{FF2B5EF4-FFF2-40B4-BE49-F238E27FC236}">
                <a16:creationId xmlns:a16="http://schemas.microsoft.com/office/drawing/2014/main" id="{12D72608-630D-B3EA-84ED-AF0877CAAB51}"/>
              </a:ext>
            </a:extLst>
          </p:cNvPr>
          <p:cNvSpPr/>
          <p:nvPr/>
        </p:nvSpPr>
        <p:spPr>
          <a:xfrm>
            <a:off x="8075631" y="3982824"/>
            <a:ext cx="740569" cy="298450"/>
          </a:xfrm>
          <a:prstGeom prst="rect">
            <a:avLst/>
          </a:prstGeom>
          <a:pattFill prst="dotDmnd">
            <a:fgClr>
              <a:schemeClr val="accent1"/>
            </a:fgClr>
            <a:bgClr>
              <a:schemeClr val="bg1"/>
            </a:bgClr>
          </a:patt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3" name="テキスト ボックス 22">
            <a:extLst>
              <a:ext uri="{FF2B5EF4-FFF2-40B4-BE49-F238E27FC236}">
                <a16:creationId xmlns:a16="http://schemas.microsoft.com/office/drawing/2014/main" id="{857D4C0F-3781-D0FE-E4C2-17A3D766B9FE}"/>
              </a:ext>
            </a:extLst>
          </p:cNvPr>
          <p:cNvSpPr txBox="1"/>
          <p:nvPr/>
        </p:nvSpPr>
        <p:spPr>
          <a:xfrm>
            <a:off x="8045805" y="4403286"/>
            <a:ext cx="800219"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glow rad="228600">
                    <a:prstClr val="white">
                      <a:alpha val="40000"/>
                    </a:prstClr>
                  </a:glow>
                </a:effectLst>
                <a:uLnTx/>
                <a:uFillTx/>
                <a:latin typeface="メイリオ" panose="020B0604030504040204" pitchFamily="50" charset="-128"/>
                <a:ea typeface="メイリオ" panose="020B0604030504040204" pitchFamily="50" charset="-128"/>
                <a:cs typeface="+mn-cs"/>
              </a:rPr>
              <a:t>夜間対応</a:t>
            </a:r>
          </a:p>
        </p:txBody>
      </p:sp>
      <p:graphicFrame>
        <p:nvGraphicFramePr>
          <p:cNvPr id="24" name="表 3">
            <a:extLst>
              <a:ext uri="{FF2B5EF4-FFF2-40B4-BE49-F238E27FC236}">
                <a16:creationId xmlns:a16="http://schemas.microsoft.com/office/drawing/2014/main" id="{FA4DF06D-81A9-9BCB-D368-F23EC5A8F1E8}"/>
              </a:ext>
            </a:extLst>
          </p:cNvPr>
          <p:cNvGraphicFramePr>
            <a:graphicFrameLocks noGrp="1"/>
          </p:cNvGraphicFramePr>
          <p:nvPr/>
        </p:nvGraphicFramePr>
        <p:xfrm>
          <a:off x="313834" y="5380819"/>
          <a:ext cx="9293640" cy="900000"/>
        </p:xfrm>
        <a:graphic>
          <a:graphicData uri="http://schemas.openxmlformats.org/drawingml/2006/table">
            <a:tbl>
              <a:tblPr firstRow="1" bandRow="1">
                <a:tableStyleId>{5940675A-B579-460E-94D1-54222C63F5DA}</a:tableStyleId>
              </a:tblPr>
              <a:tblGrid>
                <a:gridCol w="387235">
                  <a:extLst>
                    <a:ext uri="{9D8B030D-6E8A-4147-A177-3AD203B41FA5}">
                      <a16:colId xmlns:a16="http://schemas.microsoft.com/office/drawing/2014/main" val="3130302848"/>
                    </a:ext>
                  </a:extLst>
                </a:gridCol>
                <a:gridCol w="387235">
                  <a:extLst>
                    <a:ext uri="{9D8B030D-6E8A-4147-A177-3AD203B41FA5}">
                      <a16:colId xmlns:a16="http://schemas.microsoft.com/office/drawing/2014/main" val="1912197071"/>
                    </a:ext>
                  </a:extLst>
                </a:gridCol>
                <a:gridCol w="387235">
                  <a:extLst>
                    <a:ext uri="{9D8B030D-6E8A-4147-A177-3AD203B41FA5}">
                      <a16:colId xmlns:a16="http://schemas.microsoft.com/office/drawing/2014/main" val="3633671935"/>
                    </a:ext>
                  </a:extLst>
                </a:gridCol>
                <a:gridCol w="387235">
                  <a:extLst>
                    <a:ext uri="{9D8B030D-6E8A-4147-A177-3AD203B41FA5}">
                      <a16:colId xmlns:a16="http://schemas.microsoft.com/office/drawing/2014/main" val="1119381405"/>
                    </a:ext>
                  </a:extLst>
                </a:gridCol>
                <a:gridCol w="387235">
                  <a:extLst>
                    <a:ext uri="{9D8B030D-6E8A-4147-A177-3AD203B41FA5}">
                      <a16:colId xmlns:a16="http://schemas.microsoft.com/office/drawing/2014/main" val="3201560278"/>
                    </a:ext>
                  </a:extLst>
                </a:gridCol>
                <a:gridCol w="387235">
                  <a:extLst>
                    <a:ext uri="{9D8B030D-6E8A-4147-A177-3AD203B41FA5}">
                      <a16:colId xmlns:a16="http://schemas.microsoft.com/office/drawing/2014/main" val="2477955959"/>
                    </a:ext>
                  </a:extLst>
                </a:gridCol>
                <a:gridCol w="387235">
                  <a:extLst>
                    <a:ext uri="{9D8B030D-6E8A-4147-A177-3AD203B41FA5}">
                      <a16:colId xmlns:a16="http://schemas.microsoft.com/office/drawing/2014/main" val="152677547"/>
                    </a:ext>
                  </a:extLst>
                </a:gridCol>
                <a:gridCol w="387235">
                  <a:extLst>
                    <a:ext uri="{9D8B030D-6E8A-4147-A177-3AD203B41FA5}">
                      <a16:colId xmlns:a16="http://schemas.microsoft.com/office/drawing/2014/main" val="3065415988"/>
                    </a:ext>
                  </a:extLst>
                </a:gridCol>
                <a:gridCol w="387235">
                  <a:extLst>
                    <a:ext uri="{9D8B030D-6E8A-4147-A177-3AD203B41FA5}">
                      <a16:colId xmlns:a16="http://schemas.microsoft.com/office/drawing/2014/main" val="508947806"/>
                    </a:ext>
                  </a:extLst>
                </a:gridCol>
                <a:gridCol w="387235">
                  <a:extLst>
                    <a:ext uri="{9D8B030D-6E8A-4147-A177-3AD203B41FA5}">
                      <a16:colId xmlns:a16="http://schemas.microsoft.com/office/drawing/2014/main" val="1622874917"/>
                    </a:ext>
                  </a:extLst>
                </a:gridCol>
                <a:gridCol w="387235">
                  <a:extLst>
                    <a:ext uri="{9D8B030D-6E8A-4147-A177-3AD203B41FA5}">
                      <a16:colId xmlns:a16="http://schemas.microsoft.com/office/drawing/2014/main" val="4063737647"/>
                    </a:ext>
                  </a:extLst>
                </a:gridCol>
                <a:gridCol w="387235">
                  <a:extLst>
                    <a:ext uri="{9D8B030D-6E8A-4147-A177-3AD203B41FA5}">
                      <a16:colId xmlns:a16="http://schemas.microsoft.com/office/drawing/2014/main" val="2139035055"/>
                    </a:ext>
                  </a:extLst>
                </a:gridCol>
                <a:gridCol w="387235">
                  <a:extLst>
                    <a:ext uri="{9D8B030D-6E8A-4147-A177-3AD203B41FA5}">
                      <a16:colId xmlns:a16="http://schemas.microsoft.com/office/drawing/2014/main" val="569735029"/>
                    </a:ext>
                  </a:extLst>
                </a:gridCol>
                <a:gridCol w="387235">
                  <a:extLst>
                    <a:ext uri="{9D8B030D-6E8A-4147-A177-3AD203B41FA5}">
                      <a16:colId xmlns:a16="http://schemas.microsoft.com/office/drawing/2014/main" val="2653441934"/>
                    </a:ext>
                  </a:extLst>
                </a:gridCol>
                <a:gridCol w="387235">
                  <a:extLst>
                    <a:ext uri="{9D8B030D-6E8A-4147-A177-3AD203B41FA5}">
                      <a16:colId xmlns:a16="http://schemas.microsoft.com/office/drawing/2014/main" val="3921329045"/>
                    </a:ext>
                  </a:extLst>
                </a:gridCol>
                <a:gridCol w="387235">
                  <a:extLst>
                    <a:ext uri="{9D8B030D-6E8A-4147-A177-3AD203B41FA5}">
                      <a16:colId xmlns:a16="http://schemas.microsoft.com/office/drawing/2014/main" val="3082540590"/>
                    </a:ext>
                  </a:extLst>
                </a:gridCol>
                <a:gridCol w="387235">
                  <a:extLst>
                    <a:ext uri="{9D8B030D-6E8A-4147-A177-3AD203B41FA5}">
                      <a16:colId xmlns:a16="http://schemas.microsoft.com/office/drawing/2014/main" val="2601063178"/>
                    </a:ext>
                  </a:extLst>
                </a:gridCol>
                <a:gridCol w="387235">
                  <a:extLst>
                    <a:ext uri="{9D8B030D-6E8A-4147-A177-3AD203B41FA5}">
                      <a16:colId xmlns:a16="http://schemas.microsoft.com/office/drawing/2014/main" val="1687076356"/>
                    </a:ext>
                  </a:extLst>
                </a:gridCol>
                <a:gridCol w="387235">
                  <a:extLst>
                    <a:ext uri="{9D8B030D-6E8A-4147-A177-3AD203B41FA5}">
                      <a16:colId xmlns:a16="http://schemas.microsoft.com/office/drawing/2014/main" val="2165157586"/>
                    </a:ext>
                  </a:extLst>
                </a:gridCol>
                <a:gridCol w="387235">
                  <a:extLst>
                    <a:ext uri="{9D8B030D-6E8A-4147-A177-3AD203B41FA5}">
                      <a16:colId xmlns:a16="http://schemas.microsoft.com/office/drawing/2014/main" val="3220419391"/>
                    </a:ext>
                  </a:extLst>
                </a:gridCol>
                <a:gridCol w="387235">
                  <a:extLst>
                    <a:ext uri="{9D8B030D-6E8A-4147-A177-3AD203B41FA5}">
                      <a16:colId xmlns:a16="http://schemas.microsoft.com/office/drawing/2014/main" val="2484362223"/>
                    </a:ext>
                  </a:extLst>
                </a:gridCol>
                <a:gridCol w="387235">
                  <a:extLst>
                    <a:ext uri="{9D8B030D-6E8A-4147-A177-3AD203B41FA5}">
                      <a16:colId xmlns:a16="http://schemas.microsoft.com/office/drawing/2014/main" val="3391122847"/>
                    </a:ext>
                  </a:extLst>
                </a:gridCol>
                <a:gridCol w="387235">
                  <a:extLst>
                    <a:ext uri="{9D8B030D-6E8A-4147-A177-3AD203B41FA5}">
                      <a16:colId xmlns:a16="http://schemas.microsoft.com/office/drawing/2014/main" val="592190737"/>
                    </a:ext>
                  </a:extLst>
                </a:gridCol>
                <a:gridCol w="387235">
                  <a:extLst>
                    <a:ext uri="{9D8B030D-6E8A-4147-A177-3AD203B41FA5}">
                      <a16:colId xmlns:a16="http://schemas.microsoft.com/office/drawing/2014/main" val="436634416"/>
                    </a:ext>
                  </a:extLst>
                </a:gridCol>
              </a:tblGrid>
              <a:tr h="540000">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solidFill>
                      <a:schemeClr val="accent6">
                        <a:lumMod val="60000"/>
                        <a:lumOff val="40000"/>
                      </a:schemeClr>
                    </a:soli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solidFill>
                      <a:schemeClr val="accent6">
                        <a:lumMod val="60000"/>
                        <a:lumOff val="40000"/>
                      </a:schemeClr>
                    </a:soli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solidFill>
                      <a:schemeClr val="accent6">
                        <a:lumMod val="60000"/>
                        <a:lumOff val="40000"/>
                      </a:schemeClr>
                    </a:soli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solidFill>
                      <a:schemeClr val="accent6">
                        <a:lumMod val="60000"/>
                        <a:lumOff val="40000"/>
                      </a:schemeClr>
                    </a:soli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solidFill>
                      <a:schemeClr val="accent6">
                        <a:lumMod val="60000"/>
                        <a:lumOff val="40000"/>
                      </a:schemeClr>
                    </a:soli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no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no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2647182254"/>
                  </a:ext>
                </a:extLst>
              </a:tr>
              <a:tr h="360000">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solidFill>
                      <a:schemeClr val="accent6">
                        <a:lumMod val="60000"/>
                        <a:lumOff val="40000"/>
                      </a:schemeClr>
                    </a:soli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solidFill>
                      <a:schemeClr val="accent6">
                        <a:lumMod val="60000"/>
                        <a:lumOff val="40000"/>
                      </a:schemeClr>
                    </a:soli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solidFill>
                      <a:schemeClr val="accent6">
                        <a:lumMod val="60000"/>
                        <a:lumOff val="40000"/>
                      </a:schemeClr>
                    </a:soli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solidFill>
                      <a:schemeClr val="accent6">
                        <a:lumMod val="60000"/>
                        <a:lumOff val="40000"/>
                      </a:schemeClr>
                    </a:soli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solidFill>
                      <a:schemeClr val="accent6">
                        <a:lumMod val="60000"/>
                        <a:lumOff val="40000"/>
                      </a:schemeClr>
                    </a:solid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no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noFill/>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28575" cap="flat" cmpd="sng" algn="ctr">
                      <a:solidFill>
                        <a:schemeClr val="tx1"/>
                      </a:solidFill>
                      <a:prstDash val="solid"/>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12700" cap="flat" cmpd="sng" algn="ctr">
                      <a:solidFill>
                        <a:schemeClr val="tx1"/>
                      </a:solidFill>
                      <a:prstDash val="sysDash"/>
                      <a:round/>
                      <a:headEnd type="none" w="med" len="med"/>
                      <a:tailEnd type="none" w="med" len="med"/>
                    </a:lnR>
                  </a:tcPr>
                </a:tc>
                <a:tc>
                  <a:txBody>
                    <a:bodyPr/>
                    <a:lstStyle/>
                    <a:p>
                      <a:pPr algn="ctr"/>
                      <a:endParaRPr kumimoji="1" lang="ja-JP" altLang="en-US" sz="1050" dirty="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ysDash"/>
                      <a:round/>
                      <a:headEnd type="none" w="med" len="med"/>
                      <a:tailEnd type="none" w="med" len="med"/>
                    </a:lnL>
                    <a:lnR w="28575" cap="flat" cmpd="sng" algn="ctr">
                      <a:solidFill>
                        <a:schemeClr val="tx1"/>
                      </a:solidFill>
                      <a:prstDash val="solid"/>
                      <a:round/>
                      <a:headEnd type="none" w="med" len="med"/>
                      <a:tailEnd type="none" w="med" len="med"/>
                    </a:lnR>
                  </a:tcPr>
                </a:tc>
                <a:extLst>
                  <a:ext uri="{0D108BD9-81ED-4DB2-BD59-A6C34878D82A}">
                    <a16:rowId xmlns:a16="http://schemas.microsoft.com/office/drawing/2014/main" val="1588462218"/>
                  </a:ext>
                </a:extLst>
              </a:tr>
            </a:tbl>
          </a:graphicData>
        </a:graphic>
      </p:graphicFrame>
      <p:sp>
        <p:nvSpPr>
          <p:cNvPr id="25" name="正方形/長方形 24">
            <a:extLst>
              <a:ext uri="{FF2B5EF4-FFF2-40B4-BE49-F238E27FC236}">
                <a16:creationId xmlns:a16="http://schemas.microsoft.com/office/drawing/2014/main" id="{1CAF5396-8243-75E9-88F9-48122B4553AB}"/>
              </a:ext>
            </a:extLst>
          </p:cNvPr>
          <p:cNvSpPr/>
          <p:nvPr/>
        </p:nvSpPr>
        <p:spPr>
          <a:xfrm>
            <a:off x="3430747" y="5554825"/>
            <a:ext cx="740569" cy="298450"/>
          </a:xfrm>
          <a:prstGeom prst="rect">
            <a:avLst/>
          </a:prstGeom>
          <a:pattFill prst="dotDmnd">
            <a:fgClr>
              <a:schemeClr val="accent1"/>
            </a:fgClr>
            <a:bgClr>
              <a:schemeClr val="bg1"/>
            </a:bgClr>
          </a:patt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6" name="テキスト ボックス 25">
            <a:extLst>
              <a:ext uri="{FF2B5EF4-FFF2-40B4-BE49-F238E27FC236}">
                <a16:creationId xmlns:a16="http://schemas.microsoft.com/office/drawing/2014/main" id="{A42B4BA0-A820-509C-1DBB-9DB16EDF3397}"/>
              </a:ext>
            </a:extLst>
          </p:cNvPr>
          <p:cNvSpPr txBox="1"/>
          <p:nvPr/>
        </p:nvSpPr>
        <p:spPr>
          <a:xfrm>
            <a:off x="3403302" y="5972673"/>
            <a:ext cx="800219"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glow rad="228600">
                    <a:prstClr val="white">
                      <a:alpha val="40000"/>
                    </a:prstClr>
                  </a:glow>
                </a:effectLst>
                <a:uLnTx/>
                <a:uFillTx/>
                <a:latin typeface="メイリオ" panose="020B0604030504040204" pitchFamily="50" charset="-128"/>
                <a:ea typeface="メイリオ" panose="020B0604030504040204" pitchFamily="50" charset="-128"/>
                <a:cs typeface="+mn-cs"/>
              </a:rPr>
              <a:t>夜間対応</a:t>
            </a:r>
          </a:p>
        </p:txBody>
      </p:sp>
      <p:sp>
        <p:nvSpPr>
          <p:cNvPr id="27" name="正方形/長方形 26">
            <a:extLst>
              <a:ext uri="{FF2B5EF4-FFF2-40B4-BE49-F238E27FC236}">
                <a16:creationId xmlns:a16="http://schemas.microsoft.com/office/drawing/2014/main" id="{2E74698F-56DF-C59E-9576-82AB500BDB19}"/>
              </a:ext>
            </a:extLst>
          </p:cNvPr>
          <p:cNvSpPr/>
          <p:nvPr/>
        </p:nvSpPr>
        <p:spPr>
          <a:xfrm>
            <a:off x="4592796" y="5554594"/>
            <a:ext cx="740569" cy="298450"/>
          </a:xfrm>
          <a:prstGeom prst="rect">
            <a:avLst/>
          </a:prstGeom>
          <a:pattFill prst="dotDmnd">
            <a:fgClr>
              <a:schemeClr val="accent1"/>
            </a:fgClr>
            <a:bgClr>
              <a:schemeClr val="bg1"/>
            </a:bgClr>
          </a:patt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8" name="テキスト ボックス 27">
            <a:extLst>
              <a:ext uri="{FF2B5EF4-FFF2-40B4-BE49-F238E27FC236}">
                <a16:creationId xmlns:a16="http://schemas.microsoft.com/office/drawing/2014/main" id="{4877F7BD-3A74-EFFF-C5D4-49578EF96EC3}"/>
              </a:ext>
            </a:extLst>
          </p:cNvPr>
          <p:cNvSpPr txBox="1"/>
          <p:nvPr/>
        </p:nvSpPr>
        <p:spPr>
          <a:xfrm>
            <a:off x="4562970" y="5972673"/>
            <a:ext cx="800219"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glow rad="228600">
                    <a:prstClr val="white">
                      <a:alpha val="40000"/>
                    </a:prstClr>
                  </a:glow>
                </a:effectLst>
                <a:uLnTx/>
                <a:uFillTx/>
                <a:latin typeface="メイリオ" panose="020B0604030504040204" pitchFamily="50" charset="-128"/>
                <a:ea typeface="メイリオ" panose="020B0604030504040204" pitchFamily="50" charset="-128"/>
                <a:cs typeface="+mn-cs"/>
              </a:rPr>
              <a:t>夜間対応</a:t>
            </a:r>
          </a:p>
        </p:txBody>
      </p:sp>
      <p:sp>
        <p:nvSpPr>
          <p:cNvPr id="29" name="正方形/長方形 28">
            <a:extLst>
              <a:ext uri="{FF2B5EF4-FFF2-40B4-BE49-F238E27FC236}">
                <a16:creationId xmlns:a16="http://schemas.microsoft.com/office/drawing/2014/main" id="{8301CA06-BA31-42E5-2EB4-9B74106E1B73}"/>
              </a:ext>
            </a:extLst>
          </p:cNvPr>
          <p:cNvSpPr/>
          <p:nvPr/>
        </p:nvSpPr>
        <p:spPr>
          <a:xfrm>
            <a:off x="3387905" y="5980660"/>
            <a:ext cx="4313058" cy="221479"/>
          </a:xfrm>
          <a:prstGeom prst="rect">
            <a:avLst/>
          </a:prstGeom>
          <a:noFill/>
          <a:ln w="19050">
            <a:solidFill>
              <a:srgbClr val="FF00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32" name="正方形/長方形 31">
            <a:extLst>
              <a:ext uri="{FF2B5EF4-FFF2-40B4-BE49-F238E27FC236}">
                <a16:creationId xmlns:a16="http://schemas.microsoft.com/office/drawing/2014/main" id="{EE86394C-FBCA-59CE-1471-75C34B3D83BB}"/>
              </a:ext>
            </a:extLst>
          </p:cNvPr>
          <p:cNvSpPr/>
          <p:nvPr/>
        </p:nvSpPr>
        <p:spPr>
          <a:xfrm>
            <a:off x="1107599" y="5554825"/>
            <a:ext cx="740569" cy="298450"/>
          </a:xfrm>
          <a:prstGeom prst="rect">
            <a:avLst/>
          </a:prstGeom>
          <a:pattFill prst="dotDmnd">
            <a:fgClr>
              <a:schemeClr val="accent1"/>
            </a:fgClr>
            <a:bgClr>
              <a:schemeClr val="bg1"/>
            </a:bgClr>
          </a:patt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33" name="吹き出し: 四角形 32">
            <a:extLst>
              <a:ext uri="{FF2B5EF4-FFF2-40B4-BE49-F238E27FC236}">
                <a16:creationId xmlns:a16="http://schemas.microsoft.com/office/drawing/2014/main" id="{75DDD892-9D09-BA1E-275A-1C60235C29F4}"/>
              </a:ext>
            </a:extLst>
          </p:cNvPr>
          <p:cNvSpPr/>
          <p:nvPr/>
        </p:nvSpPr>
        <p:spPr>
          <a:xfrm>
            <a:off x="1409438" y="5250569"/>
            <a:ext cx="1928813" cy="240635"/>
          </a:xfrm>
          <a:prstGeom prst="wedgeRectCallout">
            <a:avLst>
              <a:gd name="adj1" fmla="val -21269"/>
              <a:gd name="adj2" fmla="val 76870"/>
            </a:avLst>
          </a:prstGeom>
          <a:solidFill>
            <a:srgbClr val="FFCCFF"/>
          </a:solidFill>
          <a:ln w="6350">
            <a:solidFill>
              <a:srgbClr val="CC00CC"/>
            </a:solid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勤務間隔の確保を満たさない</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4" name="テキスト ボックス 33">
            <a:extLst>
              <a:ext uri="{FF2B5EF4-FFF2-40B4-BE49-F238E27FC236}">
                <a16:creationId xmlns:a16="http://schemas.microsoft.com/office/drawing/2014/main" id="{18081FF9-87D8-475F-AC06-937CBCEACA58}"/>
              </a:ext>
            </a:extLst>
          </p:cNvPr>
          <p:cNvSpPr txBox="1"/>
          <p:nvPr/>
        </p:nvSpPr>
        <p:spPr>
          <a:xfrm>
            <a:off x="1079202" y="5972673"/>
            <a:ext cx="800219"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glow rad="228600">
                    <a:prstClr val="white">
                      <a:alpha val="40000"/>
                    </a:prstClr>
                  </a:glow>
                </a:effectLst>
                <a:uLnTx/>
                <a:uFillTx/>
                <a:latin typeface="メイリオ" panose="020B0604030504040204" pitchFamily="50" charset="-128"/>
                <a:ea typeface="メイリオ" panose="020B0604030504040204" pitchFamily="50" charset="-128"/>
                <a:cs typeface="+mn-cs"/>
              </a:rPr>
              <a:t>夜間対応</a:t>
            </a:r>
          </a:p>
        </p:txBody>
      </p:sp>
      <p:sp>
        <p:nvSpPr>
          <p:cNvPr id="35" name="吹き出し: 四角形 34">
            <a:extLst>
              <a:ext uri="{FF2B5EF4-FFF2-40B4-BE49-F238E27FC236}">
                <a16:creationId xmlns:a16="http://schemas.microsoft.com/office/drawing/2014/main" id="{F443DFDA-2889-17A1-6A4A-524B3CBC8BC7}"/>
              </a:ext>
            </a:extLst>
          </p:cNvPr>
          <p:cNvSpPr/>
          <p:nvPr/>
        </p:nvSpPr>
        <p:spPr>
          <a:xfrm>
            <a:off x="3872880" y="6247986"/>
            <a:ext cx="2069464" cy="240635"/>
          </a:xfrm>
          <a:prstGeom prst="wedgeRectCallout">
            <a:avLst>
              <a:gd name="adj1" fmla="val 20623"/>
              <a:gd name="adj2" fmla="val -70905"/>
            </a:avLst>
          </a:prstGeom>
          <a:solidFill>
            <a:srgbClr val="FFCCFF"/>
          </a:solidFill>
          <a:ln w="6350">
            <a:solidFill>
              <a:srgbClr val="CC00CC"/>
            </a:solid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夜間対応が２連続を満たさない</a:t>
            </a:r>
          </a:p>
        </p:txBody>
      </p:sp>
      <p:sp>
        <p:nvSpPr>
          <p:cNvPr id="36" name="正方形/長方形 35">
            <a:extLst>
              <a:ext uri="{FF2B5EF4-FFF2-40B4-BE49-F238E27FC236}">
                <a16:creationId xmlns:a16="http://schemas.microsoft.com/office/drawing/2014/main" id="{2A80A5D2-DD75-C210-9454-F02CDA007AB4}"/>
              </a:ext>
            </a:extLst>
          </p:cNvPr>
          <p:cNvSpPr/>
          <p:nvPr/>
        </p:nvSpPr>
        <p:spPr>
          <a:xfrm>
            <a:off x="8077807" y="5552865"/>
            <a:ext cx="740569" cy="298450"/>
          </a:xfrm>
          <a:prstGeom prst="rect">
            <a:avLst/>
          </a:prstGeom>
          <a:pattFill prst="dotDmnd">
            <a:fgClr>
              <a:schemeClr val="accent1"/>
            </a:fgClr>
            <a:bgClr>
              <a:schemeClr val="bg1"/>
            </a:bgClr>
          </a:patt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37" name="テキスト ボックス 36">
            <a:extLst>
              <a:ext uri="{FF2B5EF4-FFF2-40B4-BE49-F238E27FC236}">
                <a16:creationId xmlns:a16="http://schemas.microsoft.com/office/drawing/2014/main" id="{8B897D2E-22A8-FCBE-3110-19AFDC4B6C6E}"/>
              </a:ext>
            </a:extLst>
          </p:cNvPr>
          <p:cNvSpPr txBox="1"/>
          <p:nvPr/>
        </p:nvSpPr>
        <p:spPr>
          <a:xfrm>
            <a:off x="8047981" y="5975707"/>
            <a:ext cx="800219"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glow rad="228600">
                    <a:prstClr val="white">
                      <a:alpha val="40000"/>
                    </a:prstClr>
                  </a:glow>
                </a:effectLst>
                <a:uLnTx/>
                <a:uFillTx/>
                <a:latin typeface="メイリオ" panose="020B0604030504040204" pitchFamily="50" charset="-128"/>
                <a:ea typeface="メイリオ" panose="020B0604030504040204" pitchFamily="50" charset="-128"/>
                <a:cs typeface="+mn-cs"/>
              </a:rPr>
              <a:t>夜間対応</a:t>
            </a:r>
          </a:p>
        </p:txBody>
      </p:sp>
      <p:sp>
        <p:nvSpPr>
          <p:cNvPr id="38" name="正方形/長方形 37">
            <a:extLst>
              <a:ext uri="{FF2B5EF4-FFF2-40B4-BE49-F238E27FC236}">
                <a16:creationId xmlns:a16="http://schemas.microsoft.com/office/drawing/2014/main" id="{ED1F63B7-E12D-80B7-96C6-0D60B9692473}"/>
              </a:ext>
            </a:extLst>
          </p:cNvPr>
          <p:cNvSpPr/>
          <p:nvPr/>
        </p:nvSpPr>
        <p:spPr>
          <a:xfrm>
            <a:off x="6910661" y="5562531"/>
            <a:ext cx="740569" cy="298450"/>
          </a:xfrm>
          <a:prstGeom prst="rect">
            <a:avLst/>
          </a:prstGeom>
          <a:pattFill prst="dotDmnd">
            <a:fgClr>
              <a:schemeClr val="accent1"/>
            </a:fgClr>
            <a:bgClr>
              <a:schemeClr val="bg1"/>
            </a:bgClr>
          </a:patt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39" name="テキスト ボックス 38">
            <a:extLst>
              <a:ext uri="{FF2B5EF4-FFF2-40B4-BE49-F238E27FC236}">
                <a16:creationId xmlns:a16="http://schemas.microsoft.com/office/drawing/2014/main" id="{F7175474-F16E-7A9B-2D61-C740B13B63DD}"/>
              </a:ext>
            </a:extLst>
          </p:cNvPr>
          <p:cNvSpPr txBox="1"/>
          <p:nvPr/>
        </p:nvSpPr>
        <p:spPr>
          <a:xfrm>
            <a:off x="6883733" y="5975474"/>
            <a:ext cx="800219" cy="27699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glow rad="228600">
                    <a:prstClr val="white">
                      <a:alpha val="40000"/>
                    </a:prstClr>
                  </a:glow>
                </a:effectLst>
                <a:uLnTx/>
                <a:uFillTx/>
                <a:latin typeface="メイリオ" panose="020B0604030504040204" pitchFamily="50" charset="-128"/>
                <a:ea typeface="メイリオ" panose="020B0604030504040204" pitchFamily="50" charset="-128"/>
                <a:cs typeface="+mn-cs"/>
              </a:rPr>
              <a:t>夜間対応</a:t>
            </a:r>
          </a:p>
        </p:txBody>
      </p:sp>
      <p:sp>
        <p:nvSpPr>
          <p:cNvPr id="40" name="正方形/長方形 39">
            <a:extLst>
              <a:ext uri="{FF2B5EF4-FFF2-40B4-BE49-F238E27FC236}">
                <a16:creationId xmlns:a16="http://schemas.microsoft.com/office/drawing/2014/main" id="{6527679B-5F06-FCBE-9496-A39B2EE2C120}"/>
              </a:ext>
            </a:extLst>
          </p:cNvPr>
          <p:cNvSpPr/>
          <p:nvPr/>
        </p:nvSpPr>
        <p:spPr>
          <a:xfrm>
            <a:off x="6603013" y="3278439"/>
            <a:ext cx="172378" cy="210279"/>
          </a:xfrm>
          <a:prstGeom prst="rect">
            <a:avLst/>
          </a:prstGeom>
          <a:solidFill>
            <a:schemeClr val="accent6">
              <a:lumMod val="60000"/>
              <a:lumOff val="40000"/>
            </a:schemeClr>
          </a:solidFill>
          <a:ln w="127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41" name="正方形/長方形 40">
            <a:extLst>
              <a:ext uri="{FF2B5EF4-FFF2-40B4-BE49-F238E27FC236}">
                <a16:creationId xmlns:a16="http://schemas.microsoft.com/office/drawing/2014/main" id="{4B2FF3ED-00A2-3C11-D276-A87A9B7DB3B7}"/>
              </a:ext>
            </a:extLst>
          </p:cNvPr>
          <p:cNvSpPr/>
          <p:nvPr/>
        </p:nvSpPr>
        <p:spPr>
          <a:xfrm>
            <a:off x="6598946" y="3521850"/>
            <a:ext cx="173330" cy="210279"/>
          </a:xfrm>
          <a:prstGeom prst="rect">
            <a:avLst/>
          </a:prstGeom>
          <a:pattFill prst="dotDmnd">
            <a:fgClr>
              <a:schemeClr val="accent1"/>
            </a:fgClr>
            <a:bgClr>
              <a:schemeClr val="bg1"/>
            </a:bgClr>
          </a:patt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42" name="テキスト ボックス 41">
            <a:extLst>
              <a:ext uri="{FF2B5EF4-FFF2-40B4-BE49-F238E27FC236}">
                <a16:creationId xmlns:a16="http://schemas.microsoft.com/office/drawing/2014/main" id="{F34837FE-7EB5-3F7A-1D4D-C034FCDDB3FA}"/>
              </a:ext>
            </a:extLst>
          </p:cNvPr>
          <p:cNvSpPr txBox="1"/>
          <p:nvPr/>
        </p:nvSpPr>
        <p:spPr>
          <a:xfrm>
            <a:off x="6777537" y="3266102"/>
            <a:ext cx="1415772"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営業時間内の勤務</a:t>
            </a:r>
          </a:p>
        </p:txBody>
      </p:sp>
      <p:sp>
        <p:nvSpPr>
          <p:cNvPr id="43" name="テキスト ボックス 42">
            <a:extLst>
              <a:ext uri="{FF2B5EF4-FFF2-40B4-BE49-F238E27FC236}">
                <a16:creationId xmlns:a16="http://schemas.microsoft.com/office/drawing/2014/main" id="{04AE50E1-F4E6-767D-028C-07CFC5A29660}"/>
              </a:ext>
            </a:extLst>
          </p:cNvPr>
          <p:cNvSpPr txBox="1"/>
          <p:nvPr/>
        </p:nvSpPr>
        <p:spPr>
          <a:xfrm>
            <a:off x="6777537" y="3512325"/>
            <a:ext cx="1723549"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営業時間外の夜間対応</a:t>
            </a:r>
          </a:p>
        </p:txBody>
      </p:sp>
      <p:sp>
        <p:nvSpPr>
          <p:cNvPr id="44" name="吹き出し: 四角形 43">
            <a:extLst>
              <a:ext uri="{FF2B5EF4-FFF2-40B4-BE49-F238E27FC236}">
                <a16:creationId xmlns:a16="http://schemas.microsoft.com/office/drawing/2014/main" id="{50114556-0F6B-BE6A-2F77-2330A539579E}"/>
              </a:ext>
            </a:extLst>
          </p:cNvPr>
          <p:cNvSpPr/>
          <p:nvPr/>
        </p:nvSpPr>
        <p:spPr>
          <a:xfrm>
            <a:off x="6418404" y="4678647"/>
            <a:ext cx="922928" cy="240635"/>
          </a:xfrm>
          <a:prstGeom prst="wedgeRectCallout">
            <a:avLst>
              <a:gd name="adj1" fmla="val -19803"/>
              <a:gd name="adj2" fmla="val -72555"/>
            </a:avLst>
          </a:prstGeom>
          <a:solidFill>
            <a:srgbClr val="FFCCFF"/>
          </a:solidFill>
          <a:ln w="6350">
            <a:solidFill>
              <a:srgbClr val="CC00CC"/>
            </a:solid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暦日の休日</a:t>
            </a:r>
          </a:p>
        </p:txBody>
      </p:sp>
      <p:sp>
        <p:nvSpPr>
          <p:cNvPr id="45" name="矢印: 左右 44">
            <a:extLst>
              <a:ext uri="{FF2B5EF4-FFF2-40B4-BE49-F238E27FC236}">
                <a16:creationId xmlns:a16="http://schemas.microsoft.com/office/drawing/2014/main" id="{B0572BFD-1CC3-AA3F-1DEA-A0A511F97BD4}"/>
              </a:ext>
            </a:extLst>
          </p:cNvPr>
          <p:cNvSpPr/>
          <p:nvPr/>
        </p:nvSpPr>
        <p:spPr>
          <a:xfrm>
            <a:off x="1853581" y="5647972"/>
            <a:ext cx="198867" cy="107712"/>
          </a:xfrm>
          <a:prstGeom prst="leftRightArrow">
            <a:avLst/>
          </a:prstGeom>
          <a:solidFill>
            <a:schemeClr val="accent3">
              <a:lumMod val="75000"/>
            </a:schemeClr>
          </a:solidFill>
          <a:ln w="3175">
            <a:solidFill>
              <a:schemeClr val="accent3">
                <a:lumMod val="5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46" name="テキスト ボックス 45">
            <a:extLst>
              <a:ext uri="{FF2B5EF4-FFF2-40B4-BE49-F238E27FC236}">
                <a16:creationId xmlns:a16="http://schemas.microsoft.com/office/drawing/2014/main" id="{61AFE79B-CBAA-A6C8-37CC-BC91A46DFD20}"/>
              </a:ext>
            </a:extLst>
          </p:cNvPr>
          <p:cNvSpPr txBox="1"/>
          <p:nvPr/>
        </p:nvSpPr>
        <p:spPr>
          <a:xfrm>
            <a:off x="6374037" y="5971872"/>
            <a:ext cx="646331"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glow rad="228600">
                    <a:prstClr val="white">
                      <a:alpha val="40000"/>
                    </a:prstClr>
                  </a:glow>
                </a:effectLst>
                <a:uLnTx/>
                <a:uFillTx/>
                <a:latin typeface="メイリオ" panose="020B0604030504040204" pitchFamily="50" charset="-128"/>
                <a:ea typeface="メイリオ" panose="020B0604030504040204" pitchFamily="50" charset="-128"/>
                <a:cs typeface="+mn-cs"/>
              </a:rPr>
              <a:t>休　日</a:t>
            </a:r>
          </a:p>
        </p:txBody>
      </p:sp>
      <p:sp>
        <p:nvSpPr>
          <p:cNvPr id="47" name="吹き出し: 四角形 46">
            <a:extLst>
              <a:ext uri="{FF2B5EF4-FFF2-40B4-BE49-F238E27FC236}">
                <a16:creationId xmlns:a16="http://schemas.microsoft.com/office/drawing/2014/main" id="{682FF123-1652-E819-0F83-E25F78F0F967}"/>
              </a:ext>
            </a:extLst>
          </p:cNvPr>
          <p:cNvSpPr/>
          <p:nvPr/>
        </p:nvSpPr>
        <p:spPr>
          <a:xfrm>
            <a:off x="6273144" y="6250269"/>
            <a:ext cx="1927878" cy="240635"/>
          </a:xfrm>
          <a:prstGeom prst="wedgeRectCallout">
            <a:avLst>
              <a:gd name="adj1" fmla="val -19803"/>
              <a:gd name="adj2" fmla="val -72555"/>
            </a:avLst>
          </a:prstGeom>
          <a:solidFill>
            <a:srgbClr val="FFCCFF"/>
          </a:solidFill>
          <a:ln w="6350">
            <a:solidFill>
              <a:srgbClr val="CC00CC"/>
            </a:solid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暦日の休日確保を満たさない</a:t>
            </a:r>
          </a:p>
        </p:txBody>
      </p:sp>
      <p:sp>
        <p:nvSpPr>
          <p:cNvPr id="3" name="スライド番号プレースホルダー 2">
            <a:extLst>
              <a:ext uri="{FF2B5EF4-FFF2-40B4-BE49-F238E27FC236}">
                <a16:creationId xmlns:a16="http://schemas.microsoft.com/office/drawing/2014/main" id="{EAD4ACF0-D20B-E60D-C1E2-39BC864C354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378094446"/>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楕円 6">
            <a:extLst>
              <a:ext uri="{FF2B5EF4-FFF2-40B4-BE49-F238E27FC236}">
                <a16:creationId xmlns:a16="http://schemas.microsoft.com/office/drawing/2014/main" id="{B5E584F4-13C2-DF0A-F8F0-1FFE404DBDA7}"/>
              </a:ext>
            </a:extLst>
          </p:cNvPr>
          <p:cNvSpPr/>
          <p:nvPr/>
        </p:nvSpPr>
        <p:spPr>
          <a:xfrm>
            <a:off x="982653" y="4922336"/>
            <a:ext cx="7962189" cy="1663897"/>
          </a:xfrm>
          <a:prstGeom prst="ellipse">
            <a:avLst/>
          </a:prstGeom>
          <a:noFill/>
          <a:ln w="57150">
            <a:solidFill>
              <a:srgbClr val="FEDFE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8" name="正方形/長方形 7"/>
          <p:cNvSpPr/>
          <p:nvPr/>
        </p:nvSpPr>
        <p:spPr>
          <a:xfrm>
            <a:off x="188119" y="1018800"/>
            <a:ext cx="9529762" cy="566938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時間対応体制加算について、</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時間対応に係る連絡体制の取扱いを見直す。</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時間対応体制加算の見直し③</a:t>
            </a:r>
          </a:p>
        </p:txBody>
      </p:sp>
      <p:sp>
        <p:nvSpPr>
          <p:cNvPr id="84" name="テキスト ボックス 83"/>
          <p:cNvSpPr txBox="1"/>
          <p:nvPr/>
        </p:nvSpPr>
        <p:spPr>
          <a:xfrm>
            <a:off x="0" y="0"/>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質の高い在宅医療・訪問看護の確保－⑰等</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p>
        </p:txBody>
      </p:sp>
      <p:sp>
        <p:nvSpPr>
          <p:cNvPr id="13" name="タイトル 1">
            <a:extLst>
              <a:ext uri="{FF2B5EF4-FFF2-40B4-BE49-F238E27FC236}">
                <a16:creationId xmlns:a16="http://schemas.microsoft.com/office/drawing/2014/main" id="{966056C6-0D20-255D-1E3A-9A59E897FFF2}"/>
              </a:ext>
            </a:extLst>
          </p:cNvPr>
          <p:cNvSpPr txBox="1">
            <a:spLocks/>
          </p:cNvSpPr>
          <p:nvPr/>
        </p:nvSpPr>
        <p:spPr>
          <a:xfrm>
            <a:off x="0" y="274638"/>
            <a:ext cx="9906000" cy="458482"/>
          </a:xfrm>
          <a:prstGeom prst="rect">
            <a:avLst/>
          </a:prstGeom>
          <a:solidFill>
            <a:srgbClr val="E1EDFF"/>
          </a:solidFill>
        </p:spPr>
        <p:txBody>
          <a:bodyPr vert="horz" lIns="0" tIns="108000" rIns="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訪問看護ステーションにおける持続可能な</a:t>
            </a:r>
            <a:r>
              <a:rPr kumimoji="1" lang="en-US" altLang="ja-JP" sz="2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24</a:t>
            </a:r>
            <a:r>
              <a:rPr kumimoji="1" lang="ja-JP" altLang="en-US" sz="2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時間対応体制確保の推進③</a:t>
            </a:r>
          </a:p>
        </p:txBody>
      </p:sp>
      <p:sp>
        <p:nvSpPr>
          <p:cNvPr id="3" name="正方形/長方形 2">
            <a:extLst>
              <a:ext uri="{FF2B5EF4-FFF2-40B4-BE49-F238E27FC236}">
                <a16:creationId xmlns:a16="http://schemas.microsoft.com/office/drawing/2014/main" id="{95D377F4-A3B4-3FBA-6756-57A3DF28F183}"/>
              </a:ext>
            </a:extLst>
          </p:cNvPr>
          <p:cNvSpPr/>
          <p:nvPr/>
        </p:nvSpPr>
        <p:spPr>
          <a:xfrm>
            <a:off x="348376" y="1561137"/>
            <a:ext cx="9230745"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4" name="正方形/長方形 3">
            <a:extLst>
              <a:ext uri="{FF2B5EF4-FFF2-40B4-BE49-F238E27FC236}">
                <a16:creationId xmlns:a16="http://schemas.microsoft.com/office/drawing/2014/main" id="{98C60EA2-DD11-EC89-DA90-75F3A7A4F8DA}"/>
              </a:ext>
            </a:extLst>
          </p:cNvPr>
          <p:cNvSpPr/>
          <p:nvPr/>
        </p:nvSpPr>
        <p:spPr>
          <a:xfrm>
            <a:off x="348376" y="1924446"/>
            <a:ext cx="9230746" cy="271221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zh-TW"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zh-TW"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時間対応体制加算（訪問看護管理療養費）</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届出基準通知</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just" defTabSz="914400" rtl="0" eaLnBrk="1" fontAlgn="auto" latinLnBrk="0" hangingPunct="1">
              <a:lnSpc>
                <a:spcPct val="100000"/>
              </a:lnSpc>
              <a:spcBef>
                <a:spcPts val="0"/>
              </a:spcBef>
              <a:spcAft>
                <a:spcPts val="20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機能強化型訪問看護管理療養費３の届出を行っている訪問看護ステーションにおいて、併設する保険医療機関の看護師が営業時間外の利用者又はその家族等からの電話等に対応する場合を除き、</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時間対応体制に係る連絡相談を担当する者は、原則として、当該訪問看護ステーションの保健師又は看護師とし、勤務体制等を明確にすること。</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ただし、次のいずれにも該当し、</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24</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時間対応体制に係る連絡相談に支障がない体制を構築している場合には、</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24</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時間対応体制に係る連絡相談を担当する者について、当該訪問看護ステーションの保健師又は看護師以外の職員（以下この項において「看護師等以外の職員」とする。）でも差し支えない。</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46050" marR="0" lvl="0" indent="-146050" algn="just" defTabSz="914400" rtl="0" eaLnBrk="1" fontAlgn="auto" latinLnBrk="0" hangingPunct="1">
              <a:lnSpc>
                <a:spcPct val="100000"/>
              </a:lnSpc>
              <a:spcBef>
                <a:spcPts val="0"/>
              </a:spcBef>
              <a:spcAft>
                <a:spcPts val="20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ア</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看護師等以外の職員が利用者又はその家族等からの電話等による連絡及び相談に対応する際のマニュアルが整備されていること。</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46050" marR="0" lvl="0" indent="-146050" algn="just" defTabSz="914400" rtl="0" eaLnBrk="1" fontAlgn="auto" latinLnBrk="0" hangingPunct="1">
              <a:lnSpc>
                <a:spcPct val="100000"/>
              </a:lnSpc>
              <a:spcBef>
                <a:spcPts val="0"/>
              </a:spcBef>
              <a:spcAft>
                <a:spcPts val="20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緊急の訪問看護の必要性の判断を保健師又は看護師が速やかに行える連絡体制及び緊急の訪問看護が可能な体制が整備されていること。</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46050" marR="0" lvl="0" indent="-146050" algn="just" defTabSz="914400" rtl="0" eaLnBrk="1" fontAlgn="auto" latinLnBrk="0" hangingPunct="1">
              <a:lnSpc>
                <a:spcPct val="100000"/>
              </a:lnSpc>
              <a:spcBef>
                <a:spcPts val="0"/>
              </a:spcBef>
              <a:spcAft>
                <a:spcPts val="20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ウ</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当該訪問看護ステーションの管理者は、連絡相談を担当する看護師等以外の職員の勤務体制及び勤務状況を明らかにすること。</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46050" marR="0" lvl="0" indent="-146050" algn="just" defTabSz="914400" rtl="0" eaLnBrk="1" fontAlgn="auto" latinLnBrk="0" hangingPunct="1">
              <a:lnSpc>
                <a:spcPct val="100000"/>
              </a:lnSpc>
              <a:spcBef>
                <a:spcPts val="0"/>
              </a:spcBef>
              <a:spcAft>
                <a:spcPts val="20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エ</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看護師等以外の職員は、電話等により連絡及び相談を受けた際に保健師又は看護師へ報告すること。報告を受けた保健師又は看護師は、当該報告内容等を訪問看護記録書に記録すること。</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46050" marR="0" lvl="0" indent="-146050" algn="just" defTabSz="914400" rtl="0" eaLnBrk="1" fontAlgn="auto" latinLnBrk="0" hangingPunct="1">
              <a:lnSpc>
                <a:spcPct val="100000"/>
              </a:lnSpc>
              <a:spcBef>
                <a:spcPts val="0"/>
              </a:spcBef>
              <a:spcAft>
                <a:spcPts val="20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オ</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アからエについて、利用者及び家族等に説明し、同意を得ること。</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46050" marR="0" lvl="0" indent="-146050" algn="just" defTabSz="914400" rtl="0" eaLnBrk="1" fontAlgn="auto" latinLnBrk="0" hangingPunct="1">
              <a:lnSpc>
                <a:spcPct val="100000"/>
              </a:lnSpc>
              <a:spcBef>
                <a:spcPts val="0"/>
              </a:spcBef>
              <a:spcAft>
                <a:spcPts val="20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カ</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指定訪問看護事業者は、連絡相談を担当する看護師等以外の職員に関して別紙様式２を用いて地方厚生（支）局長に届け出ること。</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20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5" name="Picture 2" descr="スマホを触る女性のイラスト">
            <a:extLst>
              <a:ext uri="{FF2B5EF4-FFF2-40B4-BE49-F238E27FC236}">
                <a16:creationId xmlns:a16="http://schemas.microsoft.com/office/drawing/2014/main" id="{FBCFB2A3-7293-9095-17B7-D9953987FF89}"/>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8878" t="3037" r="16539" b="8021"/>
          <a:stretch/>
        </p:blipFill>
        <p:spPr bwMode="auto">
          <a:xfrm flipH="1">
            <a:off x="5390613" y="5301451"/>
            <a:ext cx="511997" cy="705116"/>
          </a:xfrm>
          <a:prstGeom prst="rect">
            <a:avLst/>
          </a:prstGeom>
          <a:noFill/>
          <a:extLst>
            <a:ext uri="{909E8E84-426E-40DD-AFC4-6F175D3DCCD1}">
              <a14:hiddenFill xmlns:a14="http://schemas.microsoft.com/office/drawing/2010/main">
                <a:solidFill>
                  <a:srgbClr val="FFFFFF"/>
                </a:solidFill>
              </a14:hiddenFill>
            </a:ext>
          </a:extLst>
        </p:spPr>
      </p:pic>
      <p:sp>
        <p:nvSpPr>
          <p:cNvPr id="12" name="テキスト ボックス 11">
            <a:extLst>
              <a:ext uri="{FF2B5EF4-FFF2-40B4-BE49-F238E27FC236}">
                <a16:creationId xmlns:a16="http://schemas.microsoft.com/office/drawing/2014/main" id="{D8A73B10-9896-745B-F306-A06E38A71317}"/>
              </a:ext>
            </a:extLst>
          </p:cNvPr>
          <p:cNvSpPr txBox="1"/>
          <p:nvPr/>
        </p:nvSpPr>
        <p:spPr>
          <a:xfrm>
            <a:off x="949307" y="4930284"/>
            <a:ext cx="1944000" cy="430887"/>
          </a:xfrm>
          <a:prstGeom prst="rect">
            <a:avLst/>
          </a:prstGeom>
          <a:solidFill>
            <a:schemeClr val="bg1"/>
          </a:solidFill>
          <a:ln w="28575">
            <a:solidFill>
              <a:srgbClr val="FEDFE1"/>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看護師等以外の職員が対応する場合の</a:t>
            </a:r>
            <a:r>
              <a:rPr kumimoji="1" lang="ja-JP" altLang="en-US" sz="105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マニュアルの整備</a:t>
            </a:r>
            <a:endParaRPr kumimoji="1" lang="en-US" altLang="ja-JP" sz="105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9" name="Picture 10" descr="令和に対応した書類のイラスト">
            <a:extLst>
              <a:ext uri="{FF2B5EF4-FFF2-40B4-BE49-F238E27FC236}">
                <a16:creationId xmlns:a16="http://schemas.microsoft.com/office/drawing/2014/main" id="{67FC0D91-CF78-C743-0B92-480AA2099D0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29827" y="5187056"/>
            <a:ext cx="556772" cy="556772"/>
          </a:xfrm>
          <a:prstGeom prst="rect">
            <a:avLst/>
          </a:prstGeom>
          <a:noFill/>
          <a:extLst>
            <a:ext uri="{909E8E84-426E-40DD-AFC4-6F175D3DCCD1}">
              <a14:hiddenFill xmlns:a14="http://schemas.microsoft.com/office/drawing/2010/main">
                <a:solidFill>
                  <a:srgbClr val="FFFFFF"/>
                </a:solidFill>
              </a14:hiddenFill>
            </a:ext>
          </a:extLst>
        </p:spPr>
      </p:pic>
      <p:sp>
        <p:nvSpPr>
          <p:cNvPr id="14" name="テキスト ボックス 13">
            <a:extLst>
              <a:ext uri="{FF2B5EF4-FFF2-40B4-BE49-F238E27FC236}">
                <a16:creationId xmlns:a16="http://schemas.microsoft.com/office/drawing/2014/main" id="{24E00C01-BBCA-0460-8F81-1E699B8E8B19}"/>
              </a:ext>
            </a:extLst>
          </p:cNvPr>
          <p:cNvSpPr txBox="1"/>
          <p:nvPr/>
        </p:nvSpPr>
        <p:spPr>
          <a:xfrm>
            <a:off x="6845735" y="4798815"/>
            <a:ext cx="1649551" cy="415498"/>
          </a:xfrm>
          <a:prstGeom prst="rect">
            <a:avLst/>
          </a:prstGeom>
          <a:solidFill>
            <a:schemeClr val="bg1"/>
          </a:solidFill>
          <a:ln w="28575">
            <a:solidFill>
              <a:srgbClr val="FEDFE1"/>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緊急の訪問看護が可能な体制の整備</a:t>
            </a:r>
            <a:endParaRPr kumimoji="1" lang="en-US" altLang="ja-JP" sz="105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17" name="Picture 2" descr="ポロシャツ姿の女性社会福祉士のイラスト">
            <a:extLst>
              <a:ext uri="{FF2B5EF4-FFF2-40B4-BE49-F238E27FC236}">
                <a16:creationId xmlns:a16="http://schemas.microsoft.com/office/drawing/2014/main" id="{A08E034D-8BE3-F8C1-585F-A82183B9DC5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878996" y="5283645"/>
            <a:ext cx="864161" cy="864161"/>
          </a:xfrm>
          <a:prstGeom prst="rect">
            <a:avLst/>
          </a:prstGeom>
          <a:noFill/>
          <a:extLst>
            <a:ext uri="{909E8E84-426E-40DD-AFC4-6F175D3DCCD1}">
              <a14:hiddenFill xmlns:a14="http://schemas.microsoft.com/office/drawing/2010/main">
                <a:solidFill>
                  <a:srgbClr val="FFFFFF"/>
                </a:solidFill>
              </a14:hiddenFill>
            </a:ext>
          </a:extLst>
        </p:spPr>
      </p:pic>
      <p:sp>
        <p:nvSpPr>
          <p:cNvPr id="18" name="テキスト ボックス 17">
            <a:extLst>
              <a:ext uri="{FF2B5EF4-FFF2-40B4-BE49-F238E27FC236}">
                <a16:creationId xmlns:a16="http://schemas.microsoft.com/office/drawing/2014/main" id="{5E959F62-925F-6D97-155E-1ABEC2161292}"/>
              </a:ext>
            </a:extLst>
          </p:cNvPr>
          <p:cNvSpPr txBox="1"/>
          <p:nvPr/>
        </p:nvSpPr>
        <p:spPr>
          <a:xfrm>
            <a:off x="3911600" y="4701414"/>
            <a:ext cx="2100218" cy="415498"/>
          </a:xfrm>
          <a:prstGeom prst="rect">
            <a:avLst/>
          </a:prstGeom>
          <a:solidFill>
            <a:schemeClr val="bg1"/>
          </a:solidFill>
          <a:ln w="28575">
            <a:solidFill>
              <a:srgbClr val="FEDFE1"/>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緊急の訪問看護の必要性の判断を速やかに行える連絡体制</a:t>
            </a:r>
            <a:endParaRPr kumimoji="1" lang="en-US" altLang="ja-JP" sz="105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8" name="テキスト ボックス 27">
            <a:extLst>
              <a:ext uri="{FF2B5EF4-FFF2-40B4-BE49-F238E27FC236}">
                <a16:creationId xmlns:a16="http://schemas.microsoft.com/office/drawing/2014/main" id="{0D1D615E-EC75-ACB4-97B1-788F2ABF116E}"/>
              </a:ext>
            </a:extLst>
          </p:cNvPr>
          <p:cNvSpPr txBox="1"/>
          <p:nvPr/>
        </p:nvSpPr>
        <p:spPr>
          <a:xfrm>
            <a:off x="4483215" y="5592122"/>
            <a:ext cx="881184" cy="2308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srgbClr val="C00000"/>
                </a:solidFill>
                <a:effectLst/>
                <a:uLnTx/>
                <a:uFillTx/>
                <a:latin typeface="メイリオ" panose="020B0604030504040204" pitchFamily="50" charset="-128"/>
                <a:ea typeface="メイリオ" panose="020B0604030504040204" pitchFamily="50" charset="-128"/>
                <a:cs typeface="+mn-cs"/>
              </a:rPr>
              <a:t>③報告</a:t>
            </a:r>
          </a:p>
        </p:txBody>
      </p:sp>
      <p:sp>
        <p:nvSpPr>
          <p:cNvPr id="32" name="思考の吹き出し: 雲形 31">
            <a:extLst>
              <a:ext uri="{FF2B5EF4-FFF2-40B4-BE49-F238E27FC236}">
                <a16:creationId xmlns:a16="http://schemas.microsoft.com/office/drawing/2014/main" id="{2D197345-4684-D42F-B795-4B28C32286DA}"/>
              </a:ext>
            </a:extLst>
          </p:cNvPr>
          <p:cNvSpPr/>
          <p:nvPr/>
        </p:nvSpPr>
        <p:spPr>
          <a:xfrm>
            <a:off x="5875808" y="5176252"/>
            <a:ext cx="1045825" cy="415498"/>
          </a:xfrm>
          <a:prstGeom prst="cloudCallout">
            <a:avLst>
              <a:gd name="adj1" fmla="val -44432"/>
              <a:gd name="adj2" fmla="val 51802"/>
            </a:avLst>
          </a:prstGeom>
          <a:ln w="9525"/>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33" name="テキスト ボックス 32">
            <a:extLst>
              <a:ext uri="{FF2B5EF4-FFF2-40B4-BE49-F238E27FC236}">
                <a16:creationId xmlns:a16="http://schemas.microsoft.com/office/drawing/2014/main" id="{7567B538-334D-4DAF-6488-D6882FAB41A0}"/>
              </a:ext>
            </a:extLst>
          </p:cNvPr>
          <p:cNvSpPr txBox="1"/>
          <p:nvPr/>
        </p:nvSpPr>
        <p:spPr>
          <a:xfrm>
            <a:off x="5879175" y="5213197"/>
            <a:ext cx="1064672" cy="338554"/>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a:ln>
                  <a:noFill/>
                </a:ln>
                <a:solidFill>
                  <a:srgbClr val="C00000"/>
                </a:solidFill>
                <a:effectLst/>
                <a:uLnTx/>
                <a:uFillTx/>
                <a:latin typeface="メイリオ" panose="020B0604030504040204" pitchFamily="50" charset="-128"/>
                <a:ea typeface="メイリオ" panose="020B0604030504040204" pitchFamily="50" charset="-128"/>
                <a:cs typeface="+mn-cs"/>
              </a:rPr>
              <a:t>④緊急の訪問看護の必要性の判断</a:t>
            </a:r>
          </a:p>
        </p:txBody>
      </p:sp>
      <p:sp>
        <p:nvSpPr>
          <p:cNvPr id="35" name="テキスト ボックス 34">
            <a:extLst>
              <a:ext uri="{FF2B5EF4-FFF2-40B4-BE49-F238E27FC236}">
                <a16:creationId xmlns:a16="http://schemas.microsoft.com/office/drawing/2014/main" id="{00E3F27C-F16D-2644-9F28-78D1078C63FA}"/>
              </a:ext>
            </a:extLst>
          </p:cNvPr>
          <p:cNvSpPr txBox="1"/>
          <p:nvPr/>
        </p:nvSpPr>
        <p:spPr>
          <a:xfrm>
            <a:off x="6383085" y="6240984"/>
            <a:ext cx="1465469" cy="2308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srgbClr val="C00000"/>
                </a:solidFill>
                <a:effectLst/>
                <a:uLnTx/>
                <a:uFillTx/>
                <a:latin typeface="メイリオ" panose="020B0604030504040204" pitchFamily="50" charset="-128"/>
                <a:ea typeface="メイリオ" panose="020B0604030504040204" pitchFamily="50" charset="-128"/>
                <a:cs typeface="+mn-cs"/>
              </a:rPr>
              <a:t>①連絡及び相談</a:t>
            </a:r>
          </a:p>
        </p:txBody>
      </p:sp>
      <p:sp>
        <p:nvSpPr>
          <p:cNvPr id="36" name="テキスト ボックス 35">
            <a:extLst>
              <a:ext uri="{FF2B5EF4-FFF2-40B4-BE49-F238E27FC236}">
                <a16:creationId xmlns:a16="http://schemas.microsoft.com/office/drawing/2014/main" id="{9E115175-CE64-D59E-7735-4B07C1CC7947}"/>
              </a:ext>
            </a:extLst>
          </p:cNvPr>
          <p:cNvSpPr txBox="1"/>
          <p:nvPr/>
        </p:nvSpPr>
        <p:spPr>
          <a:xfrm>
            <a:off x="3561384" y="5150154"/>
            <a:ext cx="1465469" cy="21544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看護師等以外の職員</a:t>
            </a:r>
          </a:p>
        </p:txBody>
      </p:sp>
      <p:sp>
        <p:nvSpPr>
          <p:cNvPr id="37" name="テキスト ボックス 36">
            <a:extLst>
              <a:ext uri="{FF2B5EF4-FFF2-40B4-BE49-F238E27FC236}">
                <a16:creationId xmlns:a16="http://schemas.microsoft.com/office/drawing/2014/main" id="{9F0AB150-954E-29AC-CCB2-D755CD918BCF}"/>
              </a:ext>
            </a:extLst>
          </p:cNvPr>
          <p:cNvSpPr txBox="1"/>
          <p:nvPr/>
        </p:nvSpPr>
        <p:spPr>
          <a:xfrm>
            <a:off x="4788041" y="5163436"/>
            <a:ext cx="1465469" cy="21544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保健師又は看護師</a:t>
            </a:r>
          </a:p>
        </p:txBody>
      </p:sp>
      <p:sp>
        <p:nvSpPr>
          <p:cNvPr id="38" name="テキスト ボックス 37">
            <a:extLst>
              <a:ext uri="{FF2B5EF4-FFF2-40B4-BE49-F238E27FC236}">
                <a16:creationId xmlns:a16="http://schemas.microsoft.com/office/drawing/2014/main" id="{ED358077-76BC-A8FF-C482-B23851A7DF79}"/>
              </a:ext>
            </a:extLst>
          </p:cNvPr>
          <p:cNvSpPr txBox="1"/>
          <p:nvPr/>
        </p:nvSpPr>
        <p:spPr>
          <a:xfrm>
            <a:off x="949307" y="5898488"/>
            <a:ext cx="1944000" cy="415498"/>
          </a:xfrm>
          <a:prstGeom prst="rect">
            <a:avLst/>
          </a:prstGeom>
          <a:solidFill>
            <a:schemeClr val="bg1"/>
          </a:solidFill>
          <a:ln w="28575">
            <a:solidFill>
              <a:srgbClr val="FEDFE1"/>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勤務体制及び勤務状況を明らかにすること</a:t>
            </a:r>
            <a:endParaRPr kumimoji="1" lang="en-US" altLang="ja-JP" sz="105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0" name="四角形: 角を丸くする 39">
            <a:extLst>
              <a:ext uri="{FF2B5EF4-FFF2-40B4-BE49-F238E27FC236}">
                <a16:creationId xmlns:a16="http://schemas.microsoft.com/office/drawing/2014/main" id="{C8388B44-6292-D543-4AE7-E820EB1952C3}"/>
              </a:ext>
            </a:extLst>
          </p:cNvPr>
          <p:cNvSpPr/>
          <p:nvPr/>
        </p:nvSpPr>
        <p:spPr>
          <a:xfrm>
            <a:off x="8341642" y="5480235"/>
            <a:ext cx="1323966" cy="558363"/>
          </a:xfrm>
          <a:prstGeom prst="roundRect">
            <a:avLst>
              <a:gd name="adj" fmla="val 36904"/>
            </a:avLst>
          </a:prstGeom>
          <a:ln w="28575">
            <a:solidFill>
              <a:srgbClr val="FEDFE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利用者・家族等による</a:t>
            </a:r>
            <a:r>
              <a:rPr kumimoji="1" lang="ja-JP" altLang="en-US" sz="105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連絡相談体制への同意</a:t>
            </a:r>
          </a:p>
        </p:txBody>
      </p:sp>
      <p:pic>
        <p:nvPicPr>
          <p:cNvPr id="42" name="図 41">
            <a:extLst>
              <a:ext uri="{FF2B5EF4-FFF2-40B4-BE49-F238E27FC236}">
                <a16:creationId xmlns:a16="http://schemas.microsoft.com/office/drawing/2014/main" id="{3F89A496-B87C-A596-4403-2D71A02E3533}"/>
              </a:ext>
            </a:extLst>
          </p:cNvPr>
          <p:cNvPicPr>
            <a:picLocks noChangeAspect="1"/>
          </p:cNvPicPr>
          <p:nvPr/>
        </p:nvPicPr>
        <p:blipFill>
          <a:blip r:embed="rId6">
            <a:extLst>
              <a:ext uri="{BEBA8EAE-BF5A-486C-A8C5-ECC9F3942E4B}">
                <a14:imgProps xmlns:a14="http://schemas.microsoft.com/office/drawing/2010/main">
                  <a14:imgLayer r:embed="rId7">
                    <a14:imgEffect>
                      <a14:backgroundRemoval t="9825" b="98596" l="9825" r="89825">
                        <a14:foregroundMark x1="43509" y1="11579" x2="43509" y2="11579"/>
                        <a14:foregroundMark x1="43509" y1="10526" x2="43509" y2="10526"/>
                        <a14:foregroundMark x1="30526" y1="90526" x2="30526" y2="90526"/>
                        <a14:foregroundMark x1="43509" y1="96842" x2="43509" y2="96842"/>
                        <a14:foregroundMark x1="67018" y1="97895" x2="67018" y2="97895"/>
                        <a14:foregroundMark x1="40351" y1="98596" x2="40351" y2="98596"/>
                        <a14:foregroundMark x1="55789" y1="85965" x2="55789" y2="85965"/>
                        <a14:foregroundMark x1="52982" y1="88070" x2="55088" y2="93333"/>
                        <a14:foregroundMark x1="52982" y1="97895" x2="59649" y2="98596"/>
                        <a14:foregroundMark x1="48070" y1="91228" x2="48070" y2="91228"/>
                        <a14:foregroundMark x1="48070" y1="91228" x2="48070" y2="91228"/>
                        <a14:foregroundMark x1="48772" y1="91579" x2="48772" y2="91579"/>
                        <a14:foregroundMark x1="50175" y1="92632" x2="50175" y2="92632"/>
                        <a14:foregroundMark x1="50877" y1="93684" x2="51930" y2="87018"/>
                        <a14:foregroundMark x1="48070" y1="90175" x2="54035" y2="83158"/>
                        <a14:foregroundMark x1="46667" y1="77544" x2="56842" y2="91228"/>
                        <a14:foregroundMark x1="41754" y1="69825" x2="59649" y2="97895"/>
                        <a14:foregroundMark x1="52982" y1="75088" x2="65263" y2="83158"/>
                        <a14:foregroundMark x1="50877" y1="67719" x2="50877" y2="67719"/>
                        <a14:foregroundMark x1="45614" y1="64561" x2="45614" y2="64561"/>
                        <a14:foregroundMark x1="56842" y1="64912" x2="56842" y2="64912"/>
                        <a14:foregroundMark x1="32982" y1="56140" x2="32982" y2="56140"/>
                      </a14:backgroundRemoval>
                    </a14:imgEffect>
                  </a14:imgLayer>
                </a14:imgProps>
              </a:ext>
            </a:extLst>
          </a:blip>
          <a:stretch>
            <a:fillRect/>
          </a:stretch>
        </p:blipFill>
        <p:spPr>
          <a:xfrm>
            <a:off x="2378068" y="6086494"/>
            <a:ext cx="455863" cy="455863"/>
          </a:xfrm>
          <a:prstGeom prst="rect">
            <a:avLst/>
          </a:prstGeom>
        </p:spPr>
      </p:pic>
      <p:pic>
        <p:nvPicPr>
          <p:cNvPr id="43" name="Picture 10" descr="カレンダー&#10;&#10;自動的に生成された説明">
            <a:extLst>
              <a:ext uri="{FF2B5EF4-FFF2-40B4-BE49-F238E27FC236}">
                <a16:creationId xmlns:a16="http://schemas.microsoft.com/office/drawing/2014/main" id="{8B0165CF-57AA-71FE-74A7-D39E5531E64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20117" y="6227693"/>
            <a:ext cx="236777" cy="236777"/>
          </a:xfrm>
          <a:prstGeom prst="rect">
            <a:avLst/>
          </a:prstGeom>
          <a:noFill/>
          <a:extLst>
            <a:ext uri="{909E8E84-426E-40DD-AFC4-6F175D3DCCD1}">
              <a14:hiddenFill xmlns:a14="http://schemas.microsoft.com/office/drawing/2010/main">
                <a:solidFill>
                  <a:srgbClr val="FFFFFF"/>
                </a:solidFill>
              </a14:hiddenFill>
            </a:ext>
          </a:extLst>
        </p:spPr>
      </p:pic>
      <p:sp>
        <p:nvSpPr>
          <p:cNvPr id="45" name="テキスト ボックス 44">
            <a:extLst>
              <a:ext uri="{FF2B5EF4-FFF2-40B4-BE49-F238E27FC236}">
                <a16:creationId xmlns:a16="http://schemas.microsoft.com/office/drawing/2014/main" id="{D39319E3-6C96-4639-430A-570DD4E2E8C8}"/>
              </a:ext>
            </a:extLst>
          </p:cNvPr>
          <p:cNvSpPr txBox="1"/>
          <p:nvPr/>
        </p:nvSpPr>
        <p:spPr>
          <a:xfrm>
            <a:off x="5582216" y="5684891"/>
            <a:ext cx="914871" cy="2308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srgbClr val="C00000"/>
                </a:solidFill>
                <a:effectLst/>
                <a:uLnTx/>
                <a:uFillTx/>
                <a:latin typeface="メイリオ" panose="020B0604030504040204" pitchFamily="50" charset="-128"/>
                <a:ea typeface="メイリオ" panose="020B0604030504040204" pitchFamily="50" charset="-128"/>
                <a:cs typeface="+mn-cs"/>
              </a:rPr>
              <a:t>⑤記録</a:t>
            </a:r>
          </a:p>
        </p:txBody>
      </p:sp>
      <p:pic>
        <p:nvPicPr>
          <p:cNvPr id="29" name="図 28">
            <a:extLst>
              <a:ext uri="{FF2B5EF4-FFF2-40B4-BE49-F238E27FC236}">
                <a16:creationId xmlns:a16="http://schemas.microsoft.com/office/drawing/2014/main" id="{174A54F9-EBDA-B6BC-A49D-C052A45F3C34}"/>
              </a:ext>
            </a:extLst>
          </p:cNvPr>
          <p:cNvPicPr>
            <a:picLocks noChangeAspect="1"/>
          </p:cNvPicPr>
          <p:nvPr/>
        </p:nvPicPr>
        <p:blipFill>
          <a:blip r:embed="rId8"/>
          <a:stretch>
            <a:fillRect/>
          </a:stretch>
        </p:blipFill>
        <p:spPr>
          <a:xfrm>
            <a:off x="7805495" y="5668017"/>
            <a:ext cx="727457" cy="737652"/>
          </a:xfrm>
          <a:prstGeom prst="rect">
            <a:avLst/>
          </a:prstGeom>
        </p:spPr>
      </p:pic>
      <p:sp>
        <p:nvSpPr>
          <p:cNvPr id="30" name="矢印: 右 29">
            <a:extLst>
              <a:ext uri="{FF2B5EF4-FFF2-40B4-BE49-F238E27FC236}">
                <a16:creationId xmlns:a16="http://schemas.microsoft.com/office/drawing/2014/main" id="{925F7579-5192-0B96-AA27-D10613D03102}"/>
              </a:ext>
            </a:extLst>
          </p:cNvPr>
          <p:cNvSpPr/>
          <p:nvPr/>
        </p:nvSpPr>
        <p:spPr>
          <a:xfrm rot="491329">
            <a:off x="6105304" y="5729603"/>
            <a:ext cx="1819428" cy="96617"/>
          </a:xfrm>
          <a:prstGeom prst="rightArrow">
            <a:avLst>
              <a:gd name="adj1" fmla="val 50000"/>
              <a:gd name="adj2" fmla="val 169385"/>
            </a:avLst>
          </a:prstGeom>
          <a:solidFill>
            <a:schemeClr val="accent1">
              <a:lumMod val="20000"/>
              <a:lumOff val="80000"/>
            </a:schemeClr>
          </a:solidFill>
          <a:ln w="12700">
            <a:solidFill>
              <a:schemeClr val="accent1">
                <a:lumMod val="60000"/>
                <a:lumOff val="40000"/>
              </a:schemeClr>
            </a:solid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pic>
        <p:nvPicPr>
          <p:cNvPr id="16" name="図 15" descr="訪問看護師（ポロシャツ）が自転車を押しているイラスト">
            <a:extLst>
              <a:ext uri="{FF2B5EF4-FFF2-40B4-BE49-F238E27FC236}">
                <a16:creationId xmlns:a16="http://schemas.microsoft.com/office/drawing/2014/main" id="{B9137CD4-541E-1929-386E-99CF0F5CDAF2}"/>
              </a:ext>
            </a:extLst>
          </p:cNvPr>
          <p:cNvPicPr>
            <a:picLocks noChangeAspect="1" noChangeArrowheads="1"/>
          </p:cNvPicPr>
          <p:nvPr/>
        </p:nvPicPr>
        <p:blipFill>
          <a:blip r:embed="rId9" cstate="print">
            <a:extLst>
              <a:ext uri="{BEBA8EAE-BF5A-486C-A8C5-ECC9F3942E4B}">
                <a14:imgProps xmlns:a14="http://schemas.microsoft.com/office/drawing/2010/main">
                  <a14:imgLayer r:embed="rId10">
                    <a14:imgEffect>
                      <a14:backgroundRemoval t="4211" b="92982" l="9825" r="89825">
                        <a14:foregroundMark x1="64912" y1="9123" x2="55789" y2="6316"/>
                        <a14:foregroundMark x1="52281" y1="88421" x2="52281" y2="88421"/>
                        <a14:foregroundMark x1="56140" y1="91228" x2="44561" y2="89474"/>
                        <a14:foregroundMark x1="36842" y1="92632" x2="21404" y2="93333"/>
                        <a14:foregroundMark x1="28070" y1="88070" x2="29825" y2="90526"/>
                        <a14:foregroundMark x1="35789" y1="85263" x2="36491" y2="78596"/>
                        <a14:foregroundMark x1="24561" y1="86667" x2="28070" y2="77193"/>
                        <a14:foregroundMark x1="31930" y1="75088" x2="32281" y2="72281"/>
                        <a14:foregroundMark x1="60000" y1="82807" x2="60351" y2="73684"/>
                        <a14:foregroundMark x1="67018" y1="75789" x2="67018" y2="75789"/>
                        <a14:foregroundMark x1="62105" y1="71579" x2="62105" y2="71579"/>
                        <a14:foregroundMark x1="64211" y1="79649" x2="64211" y2="79649"/>
                        <a14:foregroundMark x1="65263" y1="10526" x2="65263" y2="10526"/>
                        <a14:foregroundMark x1="64912" y1="10175" x2="64912" y2="10175"/>
                        <a14:foregroundMark x1="49123" y1="8772" x2="49123" y2="8772"/>
                        <a14:foregroundMark x1="55439" y1="4211" x2="55439" y2="4211"/>
                        <a14:foregroundMark x1="54386" y1="8421" x2="54386" y2="8421"/>
                        <a14:foregroundMark x1="65263" y1="10526" x2="65263" y2="10526"/>
                        <a14:foregroundMark x1="65263" y1="10175" x2="65263" y2="10175"/>
                      </a14:backgroundRemoval>
                    </a14:imgEffect>
                  </a14:imgLayer>
                </a14:imgProps>
              </a:ext>
              <a:ext uri="{28A0092B-C50C-407E-A947-70E740481C1C}">
                <a14:useLocalDpi xmlns:a14="http://schemas.microsoft.com/office/drawing/2010/main" val="0"/>
              </a:ext>
            </a:extLst>
          </a:blip>
          <a:srcRect/>
          <a:stretch>
            <a:fillRect/>
          </a:stretch>
        </p:blipFill>
        <p:spPr bwMode="auto">
          <a:xfrm flipH="1">
            <a:off x="7051536" y="5221889"/>
            <a:ext cx="672077" cy="662643"/>
          </a:xfrm>
          <a:prstGeom prst="rect">
            <a:avLst/>
          </a:prstGeom>
          <a:noFill/>
          <a:extLst>
            <a:ext uri="{909E8E84-426E-40DD-AFC4-6F175D3DCCD1}">
              <a14:hiddenFill xmlns:a14="http://schemas.microsoft.com/office/drawing/2010/main">
                <a:solidFill>
                  <a:srgbClr val="FFFFFF"/>
                </a:solidFill>
              </a14:hiddenFill>
            </a:ext>
          </a:extLst>
        </p:spPr>
      </p:pic>
      <p:sp>
        <p:nvSpPr>
          <p:cNvPr id="11" name="テキスト ボックス 10">
            <a:extLst>
              <a:ext uri="{FF2B5EF4-FFF2-40B4-BE49-F238E27FC236}">
                <a16:creationId xmlns:a16="http://schemas.microsoft.com/office/drawing/2014/main" id="{C230971B-9870-463F-3CB8-59D284FC85C5}"/>
              </a:ext>
            </a:extLst>
          </p:cNvPr>
          <p:cNvSpPr txBox="1"/>
          <p:nvPr/>
        </p:nvSpPr>
        <p:spPr>
          <a:xfrm>
            <a:off x="3644551" y="6170512"/>
            <a:ext cx="1465469" cy="2308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srgbClr val="C00000"/>
                </a:solidFill>
                <a:effectLst/>
                <a:uLnTx/>
                <a:uFillTx/>
                <a:latin typeface="メイリオ" panose="020B0604030504040204" pitchFamily="50" charset="-128"/>
                <a:ea typeface="メイリオ" panose="020B0604030504040204" pitchFamily="50" charset="-128"/>
                <a:cs typeface="+mn-cs"/>
              </a:rPr>
              <a:t>②電話等への対応</a:t>
            </a:r>
          </a:p>
        </p:txBody>
      </p:sp>
      <p:cxnSp>
        <p:nvCxnSpPr>
          <p:cNvPr id="22" name="直線矢印コネクタ 21">
            <a:extLst>
              <a:ext uri="{FF2B5EF4-FFF2-40B4-BE49-F238E27FC236}">
                <a16:creationId xmlns:a16="http://schemas.microsoft.com/office/drawing/2014/main" id="{C8DEB9B0-DAD8-9BA2-2DD6-A39703C8456C}"/>
              </a:ext>
            </a:extLst>
          </p:cNvPr>
          <p:cNvCxnSpPr/>
          <p:nvPr/>
        </p:nvCxnSpPr>
        <p:spPr>
          <a:xfrm flipH="1" flipV="1">
            <a:off x="4477327" y="6086494"/>
            <a:ext cx="3328168" cy="141199"/>
          </a:xfrm>
          <a:prstGeom prst="straightConnector1">
            <a:avLst/>
          </a:prstGeom>
          <a:ln w="38100">
            <a:solidFill>
              <a:schemeClr val="bg1">
                <a:lumMod val="50000"/>
              </a:schemeClr>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26" name="直線矢印コネクタ 25">
            <a:extLst>
              <a:ext uri="{FF2B5EF4-FFF2-40B4-BE49-F238E27FC236}">
                <a16:creationId xmlns:a16="http://schemas.microsoft.com/office/drawing/2014/main" id="{EF7C5B23-F4E4-D5AB-D2C7-1F8BCA2F2815}"/>
              </a:ext>
            </a:extLst>
          </p:cNvPr>
          <p:cNvCxnSpPr/>
          <p:nvPr/>
        </p:nvCxnSpPr>
        <p:spPr>
          <a:xfrm>
            <a:off x="4581236" y="5551751"/>
            <a:ext cx="783163" cy="0"/>
          </a:xfrm>
          <a:prstGeom prst="straightConnector1">
            <a:avLst/>
          </a:prstGeom>
          <a:ln w="38100">
            <a:solidFill>
              <a:schemeClr val="bg1">
                <a:lumMod val="50000"/>
              </a:schemeClr>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27" name="テキスト ボックス 26">
            <a:extLst>
              <a:ext uri="{FF2B5EF4-FFF2-40B4-BE49-F238E27FC236}">
                <a16:creationId xmlns:a16="http://schemas.microsoft.com/office/drawing/2014/main" id="{92A1575C-538F-49B7-0FDE-23816B2354F8}"/>
              </a:ext>
            </a:extLst>
          </p:cNvPr>
          <p:cNvSpPr txBox="1"/>
          <p:nvPr/>
        </p:nvSpPr>
        <p:spPr>
          <a:xfrm>
            <a:off x="7464902" y="5329222"/>
            <a:ext cx="914871"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srgbClr val="C00000"/>
                </a:solidFill>
                <a:effectLst/>
                <a:uLnTx/>
                <a:uFillTx/>
                <a:latin typeface="メイリオ" panose="020B0604030504040204" pitchFamily="50" charset="-128"/>
                <a:ea typeface="メイリオ" panose="020B0604030504040204" pitchFamily="50" charset="-128"/>
                <a:cs typeface="+mn-cs"/>
              </a:rPr>
              <a:t>⑥必要に応じ緊急訪問</a:t>
            </a:r>
          </a:p>
        </p:txBody>
      </p:sp>
      <p:pic>
        <p:nvPicPr>
          <p:cNvPr id="50" name="グラフィックス 49" descr="スピーカー フォン 単色塗りつぶし">
            <a:extLst>
              <a:ext uri="{FF2B5EF4-FFF2-40B4-BE49-F238E27FC236}">
                <a16:creationId xmlns:a16="http://schemas.microsoft.com/office/drawing/2014/main" id="{F46D3DEC-087F-1DE9-E2EA-C3C0C7E678D3}"/>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5802099" y="5953986"/>
            <a:ext cx="360000" cy="360000"/>
          </a:xfrm>
          <a:prstGeom prst="rect">
            <a:avLst/>
          </a:prstGeom>
        </p:spPr>
      </p:pic>
      <p:sp>
        <p:nvSpPr>
          <p:cNvPr id="2" name="スライド番号プレースホルダー 2">
            <a:extLst>
              <a:ext uri="{FF2B5EF4-FFF2-40B4-BE49-F238E27FC236}">
                <a16:creationId xmlns:a16="http://schemas.microsoft.com/office/drawing/2014/main" id="{44AE3298-AD12-2F1A-191A-6481EEED18FF}"/>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853116190"/>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sz="2200" b="1">
                <a:latin typeface="メイリオ" panose="020B0604030504040204" pitchFamily="50" charset="-128"/>
                <a:ea typeface="メイリオ" panose="020B0604030504040204" pitchFamily="50" charset="-128"/>
              </a:rPr>
              <a:t>訪問看護ステーションの機能に応じた訪問看護管理療養費の見直し①</a:t>
            </a:r>
          </a:p>
        </p:txBody>
      </p:sp>
      <p:sp>
        <p:nvSpPr>
          <p:cNvPr id="8" name="正方形/長方形 7"/>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機能強化型訪問看護管理療養費１の要件について、在宅看護等に係る専門の研修を受けた看護師を配置することとする。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訪問看護ステーションにおける適切な感染管理の下での利用者への対応を評価する観点から、訪問看護管理療養費の評価を見直す。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ステーションにおける訪問看護療養費明細書のオンライン請求が開始されることを踏まえ、訪問看護療養費明細書のオンライン請求及び領収証兼明細書の発行を推進する観点から、訪問看護管理療養費の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7" y="797310"/>
            <a:ext cx="543600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訪問看護管理療養費の見直し（月の初日の訪問の場合）</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質の高い在宅医療・訪問看護の確保－⑯</a:t>
            </a:r>
          </a:p>
        </p:txBody>
      </p:sp>
      <p:sp>
        <p:nvSpPr>
          <p:cNvPr id="3" name="正方形/長方形 2">
            <a:extLst>
              <a:ext uri="{FF2B5EF4-FFF2-40B4-BE49-F238E27FC236}">
                <a16:creationId xmlns:a16="http://schemas.microsoft.com/office/drawing/2014/main" id="{5BBFD6FB-5918-6B00-C4A1-C5FE915916CF}"/>
              </a:ext>
            </a:extLst>
          </p:cNvPr>
          <p:cNvSpPr/>
          <p:nvPr/>
        </p:nvSpPr>
        <p:spPr>
          <a:xfrm>
            <a:off x="5215576" y="2940515"/>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4" name="正方形/長方形 3">
            <a:extLst>
              <a:ext uri="{FF2B5EF4-FFF2-40B4-BE49-F238E27FC236}">
                <a16:creationId xmlns:a16="http://schemas.microsoft.com/office/drawing/2014/main" id="{04842C1C-BABD-BD6C-29D2-9AA67B0B01B2}"/>
              </a:ext>
            </a:extLst>
          </p:cNvPr>
          <p:cNvSpPr/>
          <p:nvPr/>
        </p:nvSpPr>
        <p:spPr>
          <a:xfrm>
            <a:off x="5222673" y="3303823"/>
            <a:ext cx="4320000" cy="2525477"/>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61200" rIns="612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訪問看護管理療養費</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月の初日の訪問の場合</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機能強化型訪問看護管理療養費１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13,230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円</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ロ　機能強化型訪問看護管理療養費２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10,030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円</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ハ　機能強化型訪問看護管理療養費３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8,700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円</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ニ　イからハまで以外の場合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7,670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円</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機能強化型訪問看護管理療養費１の基準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イ～ヘ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ト</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専門の研修を受けた看護師が配置されていること。</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令和６年３月</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日において現に機能強化型訪問看護管理療養費１に係る届出を行っている訪問看護ステーションについては、令和８年５月</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日までの間に限り、当該基準に該当するものとみなす。</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右矢印 89">
            <a:extLst>
              <a:ext uri="{FF2B5EF4-FFF2-40B4-BE49-F238E27FC236}">
                <a16:creationId xmlns:a16="http://schemas.microsoft.com/office/drawing/2014/main" id="{6CF2F85D-F78B-A870-E086-95061998AB74}"/>
              </a:ext>
            </a:extLst>
          </p:cNvPr>
          <p:cNvSpPr/>
          <p:nvPr/>
        </p:nvSpPr>
        <p:spPr>
          <a:xfrm>
            <a:off x="4731543" y="313827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6F6B10F1-5189-9EE8-BF0F-D652AB0B6FBA}"/>
              </a:ext>
            </a:extLst>
          </p:cNvPr>
          <p:cNvSpPr/>
          <p:nvPr/>
        </p:nvSpPr>
        <p:spPr>
          <a:xfrm>
            <a:off x="319029" y="2940515"/>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7" name="正方形/長方形 6">
            <a:extLst>
              <a:ext uri="{FF2B5EF4-FFF2-40B4-BE49-F238E27FC236}">
                <a16:creationId xmlns:a16="http://schemas.microsoft.com/office/drawing/2014/main" id="{33E5AF26-CB8C-6B06-F96A-A1314195D997}"/>
              </a:ext>
            </a:extLst>
          </p:cNvPr>
          <p:cNvSpPr/>
          <p:nvPr/>
        </p:nvSpPr>
        <p:spPr>
          <a:xfrm>
            <a:off x="311928" y="3303823"/>
            <a:ext cx="4371398" cy="2525477"/>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61200" rIns="612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訪問看護管理療養費</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月の初日の訪問の場合</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機能強化型訪問看護管理療養費１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12,830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円</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ロ　機能強化型訪問看護管理療養費２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9,800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円</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ハ　機能強化型訪問看護管理療養費３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8,470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円</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ニ　イからハまで以外の場合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7,440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円</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機能強化型訪問看護管理療養費１の基準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イ～ヘ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正方形/長方形 10">
            <a:extLst>
              <a:ext uri="{FF2B5EF4-FFF2-40B4-BE49-F238E27FC236}">
                <a16:creationId xmlns:a16="http://schemas.microsoft.com/office/drawing/2014/main" id="{7F930D99-F0AA-972F-C4A6-C93C81A72AC3}"/>
              </a:ext>
            </a:extLst>
          </p:cNvPr>
          <p:cNvSpPr/>
          <p:nvPr/>
        </p:nvSpPr>
        <p:spPr>
          <a:xfrm>
            <a:off x="319028" y="6020927"/>
            <a:ext cx="9216547" cy="69419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第５　訪問看護管理療養費について</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19100" marR="0" lvl="0" indent="-41910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災害等が発生した場合においても、指定訪問看護の提供を中断させない、又は中断しても可能な限り短い期間で復旧させ、利用者に対する指定訪問看護の提供を継続的に実施できるよう業務継続計画を策定し必要な措置を講じていること。</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2" name="正方形/長方形 11">
            <a:extLst>
              <a:ext uri="{FF2B5EF4-FFF2-40B4-BE49-F238E27FC236}">
                <a16:creationId xmlns:a16="http://schemas.microsoft.com/office/drawing/2014/main" id="{80FB347E-71E5-68F0-4855-BFDB97C4F495}"/>
              </a:ext>
            </a:extLst>
          </p:cNvPr>
          <p:cNvSpPr/>
          <p:nvPr/>
        </p:nvSpPr>
        <p:spPr>
          <a:xfrm>
            <a:off x="3927269" y="5876530"/>
            <a:ext cx="2072566" cy="320904"/>
          </a:xfrm>
          <a:prstGeom prst="rect">
            <a:avLst/>
          </a:prstGeom>
          <a:solidFill>
            <a:srgbClr val="A7C4F7"/>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（参考）算定留意事項</a:t>
            </a:r>
          </a:p>
        </p:txBody>
      </p:sp>
      <p:sp>
        <p:nvSpPr>
          <p:cNvPr id="9" name="スライド番号プレースホルダー 2">
            <a:extLst>
              <a:ext uri="{FF2B5EF4-FFF2-40B4-BE49-F238E27FC236}">
                <a16:creationId xmlns:a16="http://schemas.microsoft.com/office/drawing/2014/main" id="{04A606CD-04D0-6FED-AD3A-D8AF3463029D}"/>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274843983"/>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（参考）機能強化型訪問看護ステーションの要件等</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質の高い在宅医療・訪問看護の確保－⑯</a:t>
            </a:r>
          </a:p>
        </p:txBody>
      </p:sp>
      <p:graphicFrame>
        <p:nvGraphicFramePr>
          <p:cNvPr id="3" name="表 2">
            <a:extLst>
              <a:ext uri="{FF2B5EF4-FFF2-40B4-BE49-F238E27FC236}">
                <a16:creationId xmlns:a16="http://schemas.microsoft.com/office/drawing/2014/main" id="{98BC28EE-160E-B4AB-CC07-03C44D0240C4}"/>
              </a:ext>
            </a:extLst>
          </p:cNvPr>
          <p:cNvGraphicFramePr>
            <a:graphicFrameLocks noGrp="1"/>
          </p:cNvGraphicFramePr>
          <p:nvPr/>
        </p:nvGraphicFramePr>
        <p:xfrm>
          <a:off x="218737" y="852420"/>
          <a:ext cx="9498844" cy="5526885"/>
        </p:xfrm>
        <a:graphic>
          <a:graphicData uri="http://schemas.openxmlformats.org/drawingml/2006/table">
            <a:tbl>
              <a:tblPr firstRow="1" bandRow="1">
                <a:tableStyleId>{5C22544A-7EE6-4342-B048-85BDC9FD1C3A}</a:tableStyleId>
              </a:tblPr>
              <a:tblGrid>
                <a:gridCol w="1356440">
                  <a:extLst>
                    <a:ext uri="{9D8B030D-6E8A-4147-A177-3AD203B41FA5}">
                      <a16:colId xmlns:a16="http://schemas.microsoft.com/office/drawing/2014/main" val="1511875940"/>
                    </a:ext>
                  </a:extLst>
                </a:gridCol>
                <a:gridCol w="2669241">
                  <a:extLst>
                    <a:ext uri="{9D8B030D-6E8A-4147-A177-3AD203B41FA5}">
                      <a16:colId xmlns:a16="http://schemas.microsoft.com/office/drawing/2014/main" val="1501598494"/>
                    </a:ext>
                  </a:extLst>
                </a:gridCol>
                <a:gridCol w="2627109">
                  <a:extLst>
                    <a:ext uri="{9D8B030D-6E8A-4147-A177-3AD203B41FA5}">
                      <a16:colId xmlns:a16="http://schemas.microsoft.com/office/drawing/2014/main" val="177530450"/>
                    </a:ext>
                  </a:extLst>
                </a:gridCol>
                <a:gridCol w="2846054">
                  <a:extLst>
                    <a:ext uri="{9D8B030D-6E8A-4147-A177-3AD203B41FA5}">
                      <a16:colId xmlns:a16="http://schemas.microsoft.com/office/drawing/2014/main" val="3765767381"/>
                    </a:ext>
                  </a:extLst>
                </a:gridCol>
              </a:tblGrid>
              <a:tr h="267408">
                <a:tc rowSpan="2">
                  <a:txBody>
                    <a:bodyPr/>
                    <a:lstStyle/>
                    <a:p>
                      <a:pPr>
                        <a:lnSpc>
                          <a:spcPts val="1100"/>
                        </a:lnSpc>
                      </a:pPr>
                      <a:endParaRPr kumimoji="1" lang="ja-JP" altLang="en-US" sz="800" b="0">
                        <a:solidFill>
                          <a:schemeClr val="tx1"/>
                        </a:solidFill>
                        <a:latin typeface="メイリオ" panose="020B0604030504040204" pitchFamily="50" charset="-128"/>
                        <a:ea typeface="メイリオ" panose="020B0604030504040204" pitchFamily="50" charset="-128"/>
                      </a:endParaRPr>
                    </a:p>
                  </a:txBody>
                  <a:tcPr marL="72000" marR="72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D1DEF5"/>
                    </a:solidFill>
                  </a:tcPr>
                </a:tc>
                <a:tc>
                  <a:txBody>
                    <a:bodyPr/>
                    <a:lstStyle/>
                    <a:p>
                      <a:pPr algn="ctr">
                        <a:lnSpc>
                          <a:spcPts val="1100"/>
                        </a:lnSpc>
                      </a:pPr>
                      <a:r>
                        <a:rPr kumimoji="1" lang="ja-JP" altLang="en-US" sz="1000" b="1" u="none">
                          <a:solidFill>
                            <a:schemeClr val="tx1"/>
                          </a:solidFill>
                          <a:latin typeface="メイリオ" panose="020B0604030504040204" pitchFamily="50" charset="-128"/>
                          <a:ea typeface="メイリオ" panose="020B0604030504040204" pitchFamily="50" charset="-128"/>
                        </a:rPr>
                        <a:t>機能強化型１</a:t>
                      </a:r>
                      <a:endParaRPr kumimoji="1" lang="en-US" altLang="ja-JP" sz="1000" b="1" u="none">
                        <a:solidFill>
                          <a:schemeClr val="tx1"/>
                        </a:solidFill>
                        <a:latin typeface="メイリオ" panose="020B0604030504040204" pitchFamily="50" charset="-128"/>
                        <a:ea typeface="メイリオ" panose="020B0604030504040204" pitchFamily="50" charset="-128"/>
                      </a:endParaRPr>
                    </a:p>
                  </a:txBody>
                  <a:tcPr marL="72000" marR="72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A7C4F7"/>
                    </a:solidFill>
                  </a:tcPr>
                </a:tc>
                <a:tc>
                  <a:txBody>
                    <a:bodyPr/>
                    <a:lstStyle/>
                    <a:p>
                      <a:pPr algn="ctr">
                        <a:lnSpc>
                          <a:spcPts val="1100"/>
                        </a:lnSpc>
                      </a:pPr>
                      <a:r>
                        <a:rPr kumimoji="1" lang="ja-JP" altLang="en-US" sz="1000" b="1" u="none">
                          <a:solidFill>
                            <a:schemeClr val="tx1"/>
                          </a:solidFill>
                          <a:latin typeface="メイリオ" panose="020B0604030504040204" pitchFamily="50" charset="-128"/>
                          <a:ea typeface="メイリオ" panose="020B0604030504040204" pitchFamily="50" charset="-128"/>
                        </a:rPr>
                        <a:t>機能強化型２</a:t>
                      </a:r>
                      <a:endParaRPr kumimoji="1" lang="en-US" altLang="ja-JP" sz="1000" b="1" u="sng">
                        <a:solidFill>
                          <a:schemeClr val="tx1"/>
                        </a:solidFill>
                        <a:latin typeface="メイリオ" panose="020B0604030504040204" pitchFamily="50" charset="-128"/>
                        <a:ea typeface="メイリオ" panose="020B0604030504040204" pitchFamily="50" charset="-128"/>
                      </a:endParaRPr>
                    </a:p>
                  </a:txBody>
                  <a:tcPr marL="72000" marR="72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A7C4F7"/>
                    </a:solidFill>
                  </a:tcPr>
                </a:tc>
                <a:tc>
                  <a:txBody>
                    <a:bodyPr/>
                    <a:lstStyle/>
                    <a:p>
                      <a:pPr algn="ctr">
                        <a:lnSpc>
                          <a:spcPts val="1100"/>
                        </a:lnSpc>
                      </a:pPr>
                      <a:r>
                        <a:rPr kumimoji="1" lang="ja-JP" altLang="en-US" sz="1000" b="1" u="none">
                          <a:solidFill>
                            <a:schemeClr val="tx1"/>
                          </a:solidFill>
                          <a:latin typeface="メイリオ" panose="020B0604030504040204" pitchFamily="50" charset="-128"/>
                          <a:ea typeface="メイリオ" panose="020B0604030504040204" pitchFamily="50" charset="-128"/>
                        </a:rPr>
                        <a:t>機能強化型３</a:t>
                      </a:r>
                    </a:p>
                  </a:txBody>
                  <a:tcPr marL="72000" marR="72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A7C4F7"/>
                    </a:solidFill>
                  </a:tcPr>
                </a:tc>
                <a:extLst>
                  <a:ext uri="{0D108BD9-81ED-4DB2-BD59-A6C34878D82A}">
                    <a16:rowId xmlns:a16="http://schemas.microsoft.com/office/drawing/2014/main" val="2350511318"/>
                  </a:ext>
                </a:extLst>
              </a:tr>
              <a:tr h="254908">
                <a:tc vMerge="1">
                  <a:txBody>
                    <a:bodyPr/>
                    <a:lstStyle/>
                    <a:p>
                      <a:endParaRPr kumimoji="1" lang="ja-JP" altLang="en-US"/>
                    </a:p>
                  </a:txBody>
                  <a:tcPr/>
                </a:tc>
                <a:tc gridSpan="2">
                  <a:txBody>
                    <a:bodyPr/>
                    <a:lstStyle/>
                    <a:p>
                      <a:pPr marL="0" marR="0" lvl="0" indent="0" algn="ctr" defTabSz="990570" rtl="0" eaLnBrk="1" fontAlgn="auto" latinLnBrk="0" hangingPunct="1">
                        <a:lnSpc>
                          <a:spcPts val="1100"/>
                        </a:lnSpc>
                        <a:spcBef>
                          <a:spcPts val="0"/>
                        </a:spcBef>
                        <a:spcAft>
                          <a:spcPts val="0"/>
                        </a:spcAft>
                        <a:buClrTx/>
                        <a:buSzTx/>
                        <a:buFontTx/>
                        <a:buNone/>
                        <a:tabLst/>
                        <a:defRPr/>
                      </a:pPr>
                      <a:r>
                        <a:rPr kumimoji="1" lang="ja-JP" altLang="en-US" sz="900" b="1" u="none">
                          <a:solidFill>
                            <a:schemeClr val="tx1"/>
                          </a:solidFill>
                          <a:latin typeface="メイリオ" panose="020B0604030504040204" pitchFamily="50" charset="-128"/>
                          <a:ea typeface="メイリオ" panose="020B0604030504040204" pitchFamily="50" charset="-128"/>
                        </a:rPr>
                        <a:t>ターミナルケアの実施や、重症児の受入れ等を積極的に行う手厚い体制を評価</a:t>
                      </a:r>
                    </a:p>
                  </a:txBody>
                  <a:tcPr marL="72000" marR="72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D1DEF5"/>
                    </a:solidFill>
                  </a:tcPr>
                </a:tc>
                <a:tc hMerge="1">
                  <a:txBody>
                    <a:bodyPr/>
                    <a:lstStyle/>
                    <a:p>
                      <a:pPr marL="0" marR="0" lvl="0" indent="0" algn="ctr" defTabSz="990570" rtl="0" eaLnBrk="1" fontAlgn="auto" latinLnBrk="0" hangingPunct="1">
                        <a:lnSpc>
                          <a:spcPts val="1100"/>
                        </a:lnSpc>
                        <a:spcBef>
                          <a:spcPts val="0"/>
                        </a:spcBef>
                        <a:spcAft>
                          <a:spcPts val="0"/>
                        </a:spcAft>
                        <a:buClrTx/>
                        <a:buSzTx/>
                        <a:buFontTx/>
                        <a:buNone/>
                        <a:tabLst/>
                        <a:defRPr/>
                      </a:pPr>
                      <a:endParaRPr kumimoji="1" lang="ja-JP" altLang="en-US" sz="1100" b="1" u="sng">
                        <a:solidFill>
                          <a:srgbClr val="0070C0"/>
                        </a:solidFill>
                        <a:latin typeface="Meiryo UI" panose="020B0604030504040204" pitchFamily="50" charset="-128"/>
                        <a:ea typeface="Meiryo UI"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gn="ctr">
                        <a:lnSpc>
                          <a:spcPts val="1100"/>
                        </a:lnSpc>
                      </a:pPr>
                      <a:r>
                        <a:rPr kumimoji="1" lang="ja-JP" altLang="en-US" sz="900" b="1" u="none">
                          <a:solidFill>
                            <a:schemeClr val="tx1"/>
                          </a:solidFill>
                          <a:latin typeface="メイリオ" panose="020B0604030504040204" pitchFamily="50" charset="-128"/>
                          <a:ea typeface="メイリオ" panose="020B0604030504040204" pitchFamily="50" charset="-128"/>
                        </a:rPr>
                        <a:t>地域の訪問看護の人材育成等の役割を評価</a:t>
                      </a:r>
                    </a:p>
                  </a:txBody>
                  <a:tcPr marL="72000" marR="72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D1DEF5"/>
                    </a:solidFill>
                  </a:tcPr>
                </a:tc>
                <a:extLst>
                  <a:ext uri="{0D108BD9-81ED-4DB2-BD59-A6C34878D82A}">
                    <a16:rowId xmlns:a16="http://schemas.microsoft.com/office/drawing/2014/main" val="3518458222"/>
                  </a:ext>
                </a:extLst>
              </a:tr>
              <a:tr h="307336">
                <a:tc>
                  <a:txBody>
                    <a:bodyPr/>
                    <a:lstStyle/>
                    <a:p>
                      <a:pPr>
                        <a:lnSpc>
                          <a:spcPts val="1100"/>
                        </a:lnSpc>
                      </a:pPr>
                      <a:r>
                        <a:rPr kumimoji="1" lang="ja-JP" altLang="en-US" sz="900" b="1">
                          <a:solidFill>
                            <a:schemeClr val="tx1"/>
                          </a:solidFill>
                          <a:latin typeface="メイリオ" panose="020B0604030504040204" pitchFamily="50" charset="-128"/>
                          <a:ea typeface="メイリオ" panose="020B0604030504040204" pitchFamily="50" charset="-128"/>
                        </a:rPr>
                        <a:t>月の初日の額</a:t>
                      </a:r>
                      <a:endParaRPr kumimoji="1" lang="ja-JP" altLang="en-US" sz="900" b="1" baseline="30000">
                        <a:solidFill>
                          <a:schemeClr val="tx1"/>
                        </a:solidFill>
                        <a:latin typeface="メイリオ" panose="020B0604030504040204" pitchFamily="50" charset="-128"/>
                        <a:ea typeface="メイリオ" panose="020B0604030504040204" pitchFamily="50" charset="-128"/>
                      </a:endParaRP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D1DEF5"/>
                    </a:solidFill>
                  </a:tcPr>
                </a:tc>
                <a:tc>
                  <a:txBody>
                    <a:bodyPr/>
                    <a:lstStyle/>
                    <a:p>
                      <a:pPr algn="ctr">
                        <a:lnSpc>
                          <a:spcPts val="1100"/>
                        </a:lnSpc>
                      </a:pPr>
                      <a:r>
                        <a:rPr kumimoji="1" lang="en-US" altLang="ja-JP" sz="1100" b="1" u="sng">
                          <a:solidFill>
                            <a:srgbClr val="0070C0"/>
                          </a:solidFill>
                          <a:latin typeface="メイリオ"/>
                          <a:ea typeface="メイリオ"/>
                        </a:rPr>
                        <a:t>13,230</a:t>
                      </a:r>
                      <a:r>
                        <a:rPr kumimoji="1" lang="ja-JP" altLang="en-US" sz="1100" b="1" u="sng">
                          <a:solidFill>
                            <a:srgbClr val="0070C0"/>
                          </a:solidFill>
                          <a:latin typeface="メイリオ"/>
                          <a:ea typeface="メイリオ"/>
                        </a:rPr>
                        <a:t>円</a:t>
                      </a: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a:lnSpc>
                          <a:spcPts val="1100"/>
                        </a:lnSpc>
                      </a:pPr>
                      <a:r>
                        <a:rPr kumimoji="1" lang="en-US" altLang="ja-JP" sz="1100" b="1" u="sng">
                          <a:solidFill>
                            <a:srgbClr val="0070C0"/>
                          </a:solidFill>
                          <a:latin typeface="メイリオ"/>
                          <a:ea typeface="メイリオ"/>
                        </a:rPr>
                        <a:t>10,030</a:t>
                      </a:r>
                      <a:r>
                        <a:rPr kumimoji="1" lang="ja-JP" altLang="en-US" sz="1100" b="1" u="sng">
                          <a:solidFill>
                            <a:srgbClr val="0070C0"/>
                          </a:solidFill>
                          <a:latin typeface="メイリオ"/>
                          <a:ea typeface="メイリオ"/>
                        </a:rPr>
                        <a:t>円</a:t>
                      </a: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a:lnSpc>
                          <a:spcPts val="1100"/>
                        </a:lnSpc>
                      </a:pPr>
                      <a:r>
                        <a:rPr kumimoji="1" lang="en-US" altLang="ja-JP" sz="1100" b="1" u="sng">
                          <a:solidFill>
                            <a:srgbClr val="0070C0"/>
                          </a:solidFill>
                          <a:latin typeface="メイリオ"/>
                          <a:ea typeface="メイリオ"/>
                        </a:rPr>
                        <a:t>8,700</a:t>
                      </a:r>
                      <a:r>
                        <a:rPr kumimoji="1" lang="ja-JP" altLang="en-US" sz="1100" b="1" u="sng">
                          <a:solidFill>
                            <a:srgbClr val="0070C0"/>
                          </a:solidFill>
                          <a:latin typeface="メイリオ"/>
                          <a:ea typeface="メイリオ"/>
                        </a:rPr>
                        <a:t>円</a:t>
                      </a: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04020792"/>
                  </a:ext>
                </a:extLst>
              </a:tr>
              <a:tr h="307336">
                <a:tc>
                  <a:txBody>
                    <a:bodyPr/>
                    <a:lstStyle/>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900" b="1" baseline="0">
                          <a:solidFill>
                            <a:schemeClr val="tx1"/>
                          </a:solidFill>
                          <a:latin typeface="メイリオ" panose="020B0604030504040204" pitchFamily="50" charset="-128"/>
                          <a:ea typeface="メイリオ" panose="020B0604030504040204" pitchFamily="50" charset="-128"/>
                        </a:rPr>
                        <a:t>看護職員の数・割合</a:t>
                      </a:r>
                      <a:endParaRPr kumimoji="1" lang="ja-JP" altLang="en-US" sz="900" b="1" baseline="30000">
                        <a:solidFill>
                          <a:schemeClr val="tx1"/>
                        </a:solidFill>
                        <a:latin typeface="メイリオ" panose="020B0604030504040204" pitchFamily="50" charset="-128"/>
                        <a:ea typeface="メイリオ" panose="020B0604030504040204" pitchFamily="50" charset="-128"/>
                      </a:endParaRP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D1DEF5"/>
                    </a:solidFill>
                  </a:tcPr>
                </a:tc>
                <a:tc>
                  <a:txBody>
                    <a:bodyPr/>
                    <a:lstStyle/>
                    <a:p>
                      <a:pPr algn="ctr">
                        <a:lnSpc>
                          <a:spcPts val="1100"/>
                        </a:lnSpc>
                      </a:pPr>
                      <a:r>
                        <a:rPr kumimoji="1" lang="ja-JP" altLang="en-US" sz="900" b="0" u="none">
                          <a:solidFill>
                            <a:schemeClr val="tx1"/>
                          </a:solidFill>
                          <a:latin typeface="メイリオ" panose="020B0604030504040204" pitchFamily="50" charset="-128"/>
                          <a:ea typeface="メイリオ" panose="020B0604030504040204" pitchFamily="50" charset="-128"/>
                        </a:rPr>
                        <a:t>常勤７人以上（１人は常勤換算可）、６割以上</a:t>
                      </a: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a:lnSpc>
                          <a:spcPts val="1100"/>
                        </a:lnSpc>
                      </a:pPr>
                      <a:r>
                        <a:rPr kumimoji="1" lang="ja-JP" altLang="en-US" sz="900" b="0" u="none">
                          <a:solidFill>
                            <a:schemeClr val="tx1"/>
                          </a:solidFill>
                          <a:latin typeface="メイリオ" panose="020B0604030504040204" pitchFamily="50" charset="-128"/>
                          <a:ea typeface="メイリオ" panose="020B0604030504040204" pitchFamily="50" charset="-128"/>
                        </a:rPr>
                        <a:t>５人以上（１人は常勤換算可）、６割以上</a:t>
                      </a: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990570" rtl="0" eaLnBrk="1" fontAlgn="auto" latinLnBrk="0" hangingPunct="1">
                        <a:lnSpc>
                          <a:spcPts val="1100"/>
                        </a:lnSpc>
                        <a:spcBef>
                          <a:spcPts val="0"/>
                        </a:spcBef>
                        <a:spcAft>
                          <a:spcPts val="0"/>
                        </a:spcAft>
                        <a:buClrTx/>
                        <a:buSzTx/>
                        <a:buFontTx/>
                        <a:buNone/>
                        <a:tabLst/>
                        <a:defRPr/>
                      </a:pPr>
                      <a:r>
                        <a:rPr kumimoji="1" lang="ja-JP" altLang="en-US" sz="900" b="0" u="none">
                          <a:solidFill>
                            <a:schemeClr val="tx1"/>
                          </a:solidFill>
                          <a:latin typeface="メイリオ" panose="020B0604030504040204" pitchFamily="50" charset="-128"/>
                          <a:ea typeface="メイリオ" panose="020B0604030504040204" pitchFamily="50" charset="-128"/>
                        </a:rPr>
                        <a:t>４人以上、６割以上</a:t>
                      </a: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41537444"/>
                  </a:ext>
                </a:extLst>
              </a:tr>
              <a:tr h="307336">
                <a:tc>
                  <a:txBody>
                    <a:bodyPr/>
                    <a:lstStyle/>
                    <a:p>
                      <a:pPr>
                        <a:lnSpc>
                          <a:spcPts val="1100"/>
                        </a:lnSpc>
                      </a:pPr>
                      <a:r>
                        <a:rPr kumimoji="1" lang="en-US" altLang="ja-JP" sz="900" b="1">
                          <a:solidFill>
                            <a:schemeClr val="tx1"/>
                          </a:solidFill>
                          <a:latin typeface="メイリオ"/>
                          <a:ea typeface="メイリオ"/>
                        </a:rPr>
                        <a:t>24</a:t>
                      </a:r>
                      <a:r>
                        <a:rPr kumimoji="1" lang="ja-JP" altLang="en-US" sz="900" b="1">
                          <a:solidFill>
                            <a:schemeClr val="tx1"/>
                          </a:solidFill>
                          <a:latin typeface="メイリオ"/>
                          <a:ea typeface="メイリオ"/>
                        </a:rPr>
                        <a:t>時間対応</a:t>
                      </a: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D1DEF5"/>
                    </a:solidFill>
                  </a:tcPr>
                </a:tc>
                <a:tc gridSpan="3">
                  <a:txBody>
                    <a:bodyPr/>
                    <a:lstStyle/>
                    <a:p>
                      <a:pPr algn="ctr">
                        <a:lnSpc>
                          <a:spcPts val="1100"/>
                        </a:lnSpc>
                      </a:pPr>
                      <a:r>
                        <a:rPr kumimoji="1" lang="en-US" altLang="ja-JP" sz="900" b="0">
                          <a:solidFill>
                            <a:schemeClr val="tx1"/>
                          </a:solidFill>
                          <a:latin typeface="メイリオ"/>
                          <a:ea typeface="メイリオ"/>
                        </a:rPr>
                        <a:t>24</a:t>
                      </a:r>
                      <a:r>
                        <a:rPr kumimoji="1" lang="ja-JP" altLang="en-US" sz="900" b="0">
                          <a:solidFill>
                            <a:schemeClr val="tx1"/>
                          </a:solidFill>
                          <a:latin typeface="メイリオ"/>
                          <a:ea typeface="メイリオ"/>
                        </a:rPr>
                        <a:t>時間対応体制加算の届出 ＋ 休日、祝日等も含めた計画的な訪問看護の実施</a:t>
                      </a: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endParaRPr kumimoji="1" lang="ja-JP" altLang="en-US" sz="1200" b="0">
                        <a:solidFill>
                          <a:schemeClr val="tx1"/>
                        </a:solidFill>
                        <a:latin typeface="ＭＳ Ｐゴシック" panose="020B0600070205080204" pitchFamily="50" charset="-128"/>
                        <a:ea typeface="ＭＳ Ｐゴシック" panose="020B0600070205080204" pitchFamily="50" charset="-128"/>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endParaRPr kumimoji="1" lang="ja-JP" altLang="en-US"/>
                    </a:p>
                  </a:txBody>
                  <a:tcPr>
                    <a:lnL w="3175" cap="flat" cmpd="sng" algn="ctr">
                      <a:solidFill>
                        <a:schemeClr val="tx1"/>
                      </a:solidFill>
                      <a:prstDash val="solid"/>
                      <a:round/>
                      <a:headEnd type="none" w="med" len="med"/>
                      <a:tailEnd type="none" w="med" len="med"/>
                    </a:lnL>
                    <a:lnT w="3175"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4279315531"/>
                  </a:ext>
                </a:extLst>
              </a:tr>
              <a:tr h="418049">
                <a:tc>
                  <a:txBody>
                    <a:bodyPr/>
                    <a:lstStyle/>
                    <a:p>
                      <a:pPr>
                        <a:lnSpc>
                          <a:spcPts val="1100"/>
                        </a:lnSpc>
                      </a:pPr>
                      <a:r>
                        <a:rPr kumimoji="1" lang="ja-JP" altLang="en-US" sz="900" b="1">
                          <a:solidFill>
                            <a:schemeClr val="tx1"/>
                          </a:solidFill>
                          <a:latin typeface="メイリオ" panose="020B0604030504040204" pitchFamily="50" charset="-128"/>
                          <a:ea typeface="メイリオ" panose="020B0604030504040204" pitchFamily="50" charset="-128"/>
                        </a:rPr>
                        <a:t>重症度の高い利用者の受入れ</a:t>
                      </a: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D1DEF5"/>
                    </a:solidFill>
                  </a:tcPr>
                </a:tc>
                <a:tc>
                  <a:txBody>
                    <a:bodyPr/>
                    <a:lstStyle/>
                    <a:p>
                      <a:pPr>
                        <a:lnSpc>
                          <a:spcPts val="1100"/>
                        </a:lnSpc>
                      </a:pPr>
                      <a:r>
                        <a:rPr kumimoji="1" lang="ja-JP" altLang="en-US" sz="900" b="0">
                          <a:solidFill>
                            <a:schemeClr val="tx1"/>
                          </a:solidFill>
                          <a:latin typeface="メイリオ"/>
                          <a:ea typeface="メイリオ"/>
                        </a:rPr>
                        <a:t>別表７の利用者　月</a:t>
                      </a:r>
                      <a:r>
                        <a:rPr kumimoji="1" lang="en-US" altLang="ja-JP" sz="900" b="0">
                          <a:solidFill>
                            <a:schemeClr val="tx1"/>
                          </a:solidFill>
                          <a:latin typeface="メイリオ"/>
                          <a:ea typeface="メイリオ"/>
                        </a:rPr>
                        <a:t>10</a:t>
                      </a:r>
                      <a:r>
                        <a:rPr kumimoji="1" lang="ja-JP" altLang="en-US" sz="900" b="0">
                          <a:solidFill>
                            <a:schemeClr val="tx1"/>
                          </a:solidFill>
                          <a:latin typeface="メイリオ"/>
                          <a:ea typeface="メイリオ"/>
                        </a:rPr>
                        <a:t>人以上</a:t>
                      </a:r>
                      <a:endParaRPr kumimoji="1" lang="en-US" altLang="ja-JP" sz="900" b="0">
                        <a:solidFill>
                          <a:schemeClr val="tx1"/>
                        </a:solidFill>
                        <a:latin typeface="メイリオ"/>
                        <a:ea typeface="メイリオ"/>
                      </a:endParaRP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nSpc>
                          <a:spcPts val="1100"/>
                        </a:lnSpc>
                      </a:pPr>
                      <a:r>
                        <a:rPr kumimoji="1" lang="ja-JP" altLang="en-US" sz="900" b="0">
                          <a:solidFill>
                            <a:schemeClr val="tx1"/>
                          </a:solidFill>
                          <a:latin typeface="メイリオ"/>
                          <a:ea typeface="メイリオ"/>
                        </a:rPr>
                        <a:t>別表７の利用者　月</a:t>
                      </a:r>
                      <a:r>
                        <a:rPr kumimoji="1" lang="en-US" altLang="ja-JP" sz="900" b="0">
                          <a:solidFill>
                            <a:schemeClr val="tx1"/>
                          </a:solidFill>
                          <a:latin typeface="メイリオ"/>
                          <a:ea typeface="メイリオ"/>
                        </a:rPr>
                        <a:t>7</a:t>
                      </a:r>
                      <a:r>
                        <a:rPr kumimoji="1" lang="ja-JP" altLang="en-US" sz="900" b="0">
                          <a:solidFill>
                            <a:schemeClr val="tx1"/>
                          </a:solidFill>
                          <a:latin typeface="メイリオ"/>
                          <a:ea typeface="メイリオ"/>
                        </a:rPr>
                        <a:t>人以上</a:t>
                      </a:r>
                      <a:endParaRPr kumimoji="1" lang="en-US" altLang="ja-JP" sz="900" b="0">
                        <a:solidFill>
                          <a:schemeClr val="tx1"/>
                        </a:solidFill>
                        <a:latin typeface="メイリオ"/>
                        <a:ea typeface="メイリオ"/>
                      </a:endParaRP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nSpc>
                          <a:spcPts val="1100"/>
                        </a:lnSpc>
                      </a:pPr>
                      <a:r>
                        <a:rPr kumimoji="1" lang="ja-JP" altLang="en-US" sz="900" b="0">
                          <a:solidFill>
                            <a:schemeClr val="tx1"/>
                          </a:solidFill>
                          <a:latin typeface="メイリオ"/>
                          <a:ea typeface="メイリオ"/>
                        </a:rPr>
                        <a:t>別表７・８の利用者、精神科重症患者又は</a:t>
                      </a:r>
                      <a:r>
                        <a:rPr kumimoji="1" lang="ja-JP" altLang="en-US" sz="900" b="0" baseline="0">
                          <a:solidFill>
                            <a:schemeClr val="tx1"/>
                          </a:solidFill>
                          <a:latin typeface="メイリオ"/>
                          <a:ea typeface="メイリオ"/>
                        </a:rPr>
                        <a:t>複数の訪看</a:t>
                      </a:r>
                      <a:r>
                        <a:rPr kumimoji="1" lang="en-US" altLang="ja-JP" sz="900" b="0" baseline="0">
                          <a:solidFill>
                            <a:schemeClr val="tx1"/>
                          </a:solidFill>
                          <a:latin typeface="メイリオ"/>
                          <a:ea typeface="メイリオ"/>
                        </a:rPr>
                        <a:t>ST</a:t>
                      </a:r>
                      <a:r>
                        <a:rPr kumimoji="1" lang="ja-JP" altLang="en-US" sz="900" b="0" baseline="0">
                          <a:solidFill>
                            <a:schemeClr val="tx1"/>
                          </a:solidFill>
                          <a:latin typeface="メイリオ"/>
                          <a:ea typeface="メイリオ"/>
                        </a:rPr>
                        <a:t>が共同して訪問する利用者　月</a:t>
                      </a:r>
                      <a:r>
                        <a:rPr kumimoji="1" lang="en-US" altLang="ja-JP" sz="900" b="0" baseline="0">
                          <a:solidFill>
                            <a:schemeClr val="tx1"/>
                          </a:solidFill>
                          <a:latin typeface="メイリオ"/>
                          <a:ea typeface="メイリオ"/>
                        </a:rPr>
                        <a:t>10</a:t>
                      </a:r>
                      <a:r>
                        <a:rPr kumimoji="1" lang="ja-JP" altLang="en-US" sz="900" b="0" baseline="0">
                          <a:solidFill>
                            <a:schemeClr val="tx1"/>
                          </a:solidFill>
                          <a:latin typeface="メイリオ"/>
                          <a:ea typeface="メイリオ"/>
                        </a:rPr>
                        <a:t>人</a:t>
                      </a:r>
                      <a:r>
                        <a:rPr kumimoji="1" lang="ja-JP" altLang="en-US" sz="900" b="0">
                          <a:solidFill>
                            <a:schemeClr val="tx1"/>
                          </a:solidFill>
                          <a:latin typeface="メイリオ"/>
                          <a:ea typeface="メイリオ"/>
                        </a:rPr>
                        <a:t>以上</a:t>
                      </a: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09774853"/>
                  </a:ext>
                </a:extLst>
              </a:tr>
              <a:tr h="802073">
                <a:tc>
                  <a:txBody>
                    <a:bodyPr/>
                    <a:lstStyle/>
                    <a:p>
                      <a:pPr>
                        <a:lnSpc>
                          <a:spcPts val="1100"/>
                        </a:lnSpc>
                      </a:pPr>
                      <a:r>
                        <a:rPr kumimoji="1" lang="ja-JP" altLang="en-US" sz="900" b="1">
                          <a:solidFill>
                            <a:schemeClr val="tx1"/>
                          </a:solidFill>
                          <a:latin typeface="メイリオ" panose="020B0604030504040204" pitchFamily="50" charset="-128"/>
                          <a:ea typeface="メイリオ" panose="020B0604030504040204" pitchFamily="50" charset="-128"/>
                        </a:rPr>
                        <a:t>ターミナルケアの実施、</a:t>
                      </a:r>
                      <a:endParaRPr kumimoji="1" lang="en-US" altLang="ja-JP" sz="900" b="1">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1">
                          <a:solidFill>
                            <a:schemeClr val="tx1"/>
                          </a:solidFill>
                          <a:latin typeface="メイリオ" panose="020B0604030504040204" pitchFamily="50" charset="-128"/>
                          <a:ea typeface="メイリオ" panose="020B0604030504040204" pitchFamily="50" charset="-128"/>
                        </a:rPr>
                        <a:t>重症児の受入れ</a:t>
                      </a: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D1DEF5"/>
                    </a:solidFill>
                  </a:tcPr>
                </a:tc>
                <a:tc>
                  <a:txBody>
                    <a:bodyPr/>
                    <a:lstStyle/>
                    <a:p>
                      <a:pPr>
                        <a:lnSpc>
                          <a:spcPts val="1100"/>
                        </a:lnSpc>
                      </a:pPr>
                      <a:r>
                        <a:rPr kumimoji="1" lang="ja-JP" altLang="en-US" sz="900" b="0" u="none">
                          <a:solidFill>
                            <a:schemeClr val="tx1"/>
                          </a:solidFill>
                          <a:latin typeface="メイリオ" panose="020B0604030504040204" pitchFamily="50" charset="-128"/>
                          <a:ea typeface="メイリオ" panose="020B0604030504040204" pitchFamily="50" charset="-128"/>
                        </a:rPr>
                        <a:t>以下のいずれか</a:t>
                      </a:r>
                      <a:endParaRPr kumimoji="1" lang="en-US" altLang="ja-JP" sz="900" b="0" u="none">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u="none">
                          <a:solidFill>
                            <a:schemeClr val="tx1"/>
                          </a:solidFill>
                          <a:latin typeface="メイリオ"/>
                          <a:ea typeface="メイリオ"/>
                        </a:rPr>
                        <a:t>・ターミナル　前年度</a:t>
                      </a:r>
                      <a:r>
                        <a:rPr kumimoji="1" lang="en-US" altLang="ja-JP" sz="900" b="0" u="none">
                          <a:solidFill>
                            <a:schemeClr val="tx1"/>
                          </a:solidFill>
                          <a:latin typeface="メイリオ"/>
                          <a:ea typeface="メイリオ"/>
                        </a:rPr>
                        <a:t>20</a:t>
                      </a:r>
                      <a:r>
                        <a:rPr kumimoji="1" lang="ja-JP" altLang="en-US" sz="900" b="0" u="none">
                          <a:solidFill>
                            <a:schemeClr val="tx1"/>
                          </a:solidFill>
                          <a:latin typeface="メイリオ"/>
                          <a:ea typeface="メイリオ"/>
                        </a:rPr>
                        <a:t>件以上</a:t>
                      </a:r>
                      <a:endParaRPr kumimoji="1" lang="en-US" altLang="ja-JP" sz="900" b="0" u="none">
                        <a:solidFill>
                          <a:schemeClr val="tx1"/>
                        </a:solidFill>
                        <a:latin typeface="メイリオ"/>
                        <a:ea typeface="メイリオ"/>
                      </a:endParaRPr>
                    </a:p>
                    <a:p>
                      <a:pPr>
                        <a:lnSpc>
                          <a:spcPts val="1100"/>
                        </a:lnSpc>
                      </a:pPr>
                      <a:r>
                        <a:rPr kumimoji="1" lang="ja-JP" altLang="en-US" sz="900" b="0" u="none">
                          <a:solidFill>
                            <a:schemeClr val="tx1"/>
                          </a:solidFill>
                          <a:latin typeface="メイリオ"/>
                          <a:ea typeface="メイリオ"/>
                        </a:rPr>
                        <a:t>・ターミナル　前年度</a:t>
                      </a:r>
                      <a:r>
                        <a:rPr kumimoji="1" lang="en-US" altLang="ja-JP" sz="900" b="0" u="none">
                          <a:solidFill>
                            <a:schemeClr val="tx1"/>
                          </a:solidFill>
                          <a:latin typeface="メイリオ"/>
                          <a:ea typeface="メイリオ"/>
                        </a:rPr>
                        <a:t>15</a:t>
                      </a:r>
                      <a:r>
                        <a:rPr kumimoji="1" lang="ja-JP" altLang="en-US" sz="900" b="0" u="none">
                          <a:solidFill>
                            <a:schemeClr val="tx1"/>
                          </a:solidFill>
                          <a:latin typeface="メイリオ"/>
                          <a:ea typeface="メイリオ"/>
                        </a:rPr>
                        <a:t>件以上</a:t>
                      </a:r>
                      <a:endParaRPr kumimoji="1" lang="en-US" altLang="ja-JP" sz="900" b="0" u="none" baseline="0">
                        <a:solidFill>
                          <a:schemeClr val="tx1"/>
                        </a:solidFill>
                        <a:latin typeface="メイリオ"/>
                        <a:ea typeface="メイリオ"/>
                      </a:endParaRPr>
                    </a:p>
                    <a:p>
                      <a:pPr>
                        <a:lnSpc>
                          <a:spcPts val="1100"/>
                        </a:lnSpc>
                      </a:pPr>
                      <a:r>
                        <a:rPr kumimoji="1" lang="ja-JP" altLang="en-US" sz="900" b="0" u="none">
                          <a:solidFill>
                            <a:schemeClr val="tx1"/>
                          </a:solidFill>
                          <a:latin typeface="メイリオ" panose="020B0604030504040204" pitchFamily="50" charset="-128"/>
                          <a:ea typeface="メイリオ" panose="020B0604030504040204" pitchFamily="50" charset="-128"/>
                        </a:rPr>
                        <a:t>　　　　　　　＋　重症児　</a:t>
                      </a:r>
                      <a:r>
                        <a:rPr kumimoji="1" lang="ja-JP" altLang="en-US" sz="900" b="0" u="none" baseline="0">
                          <a:solidFill>
                            <a:schemeClr val="tx1"/>
                          </a:solidFill>
                          <a:latin typeface="メイリオ" panose="020B0604030504040204" pitchFamily="50" charset="-128"/>
                          <a:ea typeface="メイリオ" panose="020B0604030504040204" pitchFamily="50" charset="-128"/>
                        </a:rPr>
                        <a:t>常時４人以上</a:t>
                      </a:r>
                      <a:endParaRPr kumimoji="1" lang="en-US" altLang="ja-JP" sz="900" b="0" u="none" baseline="0">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u="none" baseline="0">
                          <a:solidFill>
                            <a:schemeClr val="tx1"/>
                          </a:solidFill>
                          <a:latin typeface="メイリオ" panose="020B0604030504040204" pitchFamily="50" charset="-128"/>
                          <a:ea typeface="メイリオ" panose="020B0604030504040204" pitchFamily="50" charset="-128"/>
                        </a:rPr>
                        <a:t>・重症児　　常時６人以上</a:t>
                      </a:r>
                      <a:endParaRPr kumimoji="1" lang="en-US" altLang="ja-JP" sz="900" b="0" u="none">
                        <a:solidFill>
                          <a:schemeClr val="tx1"/>
                        </a:solidFill>
                        <a:latin typeface="メイリオ" panose="020B0604030504040204" pitchFamily="50" charset="-128"/>
                        <a:ea typeface="メイリオ" panose="020B0604030504040204" pitchFamily="50" charset="-128"/>
                      </a:endParaRP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nSpc>
                          <a:spcPts val="1100"/>
                        </a:lnSpc>
                      </a:pPr>
                      <a:r>
                        <a:rPr kumimoji="1" lang="ja-JP" altLang="en-US" sz="900" b="0" u="none">
                          <a:solidFill>
                            <a:schemeClr val="tx1"/>
                          </a:solidFill>
                          <a:latin typeface="メイリオ" panose="020B0604030504040204" pitchFamily="50" charset="-128"/>
                          <a:ea typeface="メイリオ" panose="020B0604030504040204" pitchFamily="50" charset="-128"/>
                        </a:rPr>
                        <a:t>以下のいずれか</a:t>
                      </a:r>
                      <a:endParaRPr kumimoji="1" lang="en-US" altLang="ja-JP" sz="900" b="0" u="none">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u="none">
                          <a:solidFill>
                            <a:schemeClr val="tx1"/>
                          </a:solidFill>
                          <a:latin typeface="メイリオ"/>
                          <a:ea typeface="メイリオ"/>
                        </a:rPr>
                        <a:t>・ターミナル　前年度</a:t>
                      </a:r>
                      <a:r>
                        <a:rPr kumimoji="1" lang="en-US" altLang="ja-JP" sz="900" b="0" u="none">
                          <a:solidFill>
                            <a:schemeClr val="tx1"/>
                          </a:solidFill>
                          <a:latin typeface="メイリオ"/>
                          <a:ea typeface="メイリオ"/>
                        </a:rPr>
                        <a:t>15</a:t>
                      </a:r>
                      <a:r>
                        <a:rPr kumimoji="1" lang="ja-JP" altLang="en-US" sz="900" b="0" u="none">
                          <a:solidFill>
                            <a:schemeClr val="tx1"/>
                          </a:solidFill>
                          <a:latin typeface="メイリオ"/>
                          <a:ea typeface="メイリオ"/>
                        </a:rPr>
                        <a:t>件以上</a:t>
                      </a:r>
                      <a:endParaRPr kumimoji="1" lang="en-US" altLang="ja-JP" sz="900" b="0" u="none">
                        <a:solidFill>
                          <a:schemeClr val="tx1"/>
                        </a:solidFill>
                        <a:latin typeface="メイリオ"/>
                        <a:ea typeface="メイリオ"/>
                      </a:endParaRPr>
                    </a:p>
                    <a:p>
                      <a:pPr>
                        <a:lnSpc>
                          <a:spcPts val="1100"/>
                        </a:lnSpc>
                      </a:pPr>
                      <a:r>
                        <a:rPr kumimoji="1" lang="ja-JP" altLang="en-US" sz="900" b="0" u="none">
                          <a:solidFill>
                            <a:schemeClr val="tx1"/>
                          </a:solidFill>
                          <a:latin typeface="メイリオ"/>
                          <a:ea typeface="メイリオ"/>
                        </a:rPr>
                        <a:t>・ターミナル　前年度</a:t>
                      </a:r>
                      <a:r>
                        <a:rPr kumimoji="1" lang="en-US" altLang="ja-JP" sz="900" b="0" u="none">
                          <a:solidFill>
                            <a:schemeClr val="tx1"/>
                          </a:solidFill>
                          <a:latin typeface="メイリオ"/>
                          <a:ea typeface="メイリオ"/>
                        </a:rPr>
                        <a:t>10</a:t>
                      </a:r>
                      <a:r>
                        <a:rPr kumimoji="1" lang="ja-JP" altLang="en-US" sz="900" b="0" u="none">
                          <a:solidFill>
                            <a:schemeClr val="tx1"/>
                          </a:solidFill>
                          <a:latin typeface="メイリオ"/>
                          <a:ea typeface="メイリオ"/>
                        </a:rPr>
                        <a:t>件以上</a:t>
                      </a:r>
                      <a:endParaRPr kumimoji="1" lang="en-US" altLang="ja-JP" sz="900" b="0" u="none" baseline="0">
                        <a:solidFill>
                          <a:schemeClr val="tx1"/>
                        </a:solidFill>
                        <a:latin typeface="メイリオ"/>
                        <a:ea typeface="メイリオ"/>
                      </a:endParaRPr>
                    </a:p>
                    <a:p>
                      <a:pPr>
                        <a:lnSpc>
                          <a:spcPts val="1100"/>
                        </a:lnSpc>
                      </a:pPr>
                      <a:r>
                        <a:rPr kumimoji="1" lang="ja-JP" altLang="en-US" sz="900" b="0" u="none">
                          <a:solidFill>
                            <a:schemeClr val="tx1"/>
                          </a:solidFill>
                          <a:latin typeface="メイリオ" panose="020B0604030504040204" pitchFamily="50" charset="-128"/>
                          <a:ea typeface="メイリオ" panose="020B0604030504040204" pitchFamily="50" charset="-128"/>
                        </a:rPr>
                        <a:t>　　　　　　　＋　重症児　</a:t>
                      </a:r>
                      <a:r>
                        <a:rPr kumimoji="1" lang="ja-JP" altLang="en-US" sz="900" b="0" u="none" baseline="0">
                          <a:solidFill>
                            <a:schemeClr val="tx1"/>
                          </a:solidFill>
                          <a:latin typeface="メイリオ" panose="020B0604030504040204" pitchFamily="50" charset="-128"/>
                          <a:ea typeface="メイリオ" panose="020B0604030504040204" pitchFamily="50" charset="-128"/>
                        </a:rPr>
                        <a:t>常時３人以上</a:t>
                      </a:r>
                      <a:endParaRPr kumimoji="1" lang="en-US" altLang="ja-JP" sz="900" b="0" u="none" baseline="0">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u="none" baseline="0">
                          <a:solidFill>
                            <a:schemeClr val="tx1"/>
                          </a:solidFill>
                          <a:latin typeface="メイリオ" panose="020B0604030504040204" pitchFamily="50" charset="-128"/>
                          <a:ea typeface="メイリオ" panose="020B0604030504040204" pitchFamily="50" charset="-128"/>
                        </a:rPr>
                        <a:t>・重症児　　常時５人以上</a:t>
                      </a:r>
                      <a:endParaRPr kumimoji="1" lang="en-US" altLang="ja-JP" sz="900" b="0" u="none">
                        <a:solidFill>
                          <a:schemeClr val="tx1"/>
                        </a:solidFill>
                        <a:latin typeface="メイリオ" panose="020B0604030504040204" pitchFamily="50" charset="-128"/>
                        <a:ea typeface="メイリオ" panose="020B0604030504040204" pitchFamily="50" charset="-128"/>
                      </a:endParaRP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nSpc>
                          <a:spcPts val="1100"/>
                        </a:lnSpc>
                      </a:pPr>
                      <a:endParaRPr kumimoji="1" lang="ja-JP" altLang="en-US" sz="900" b="0">
                        <a:solidFill>
                          <a:schemeClr val="tx1"/>
                        </a:solidFill>
                        <a:latin typeface="メイリオ" panose="020B0604030504040204" pitchFamily="50" charset="-128"/>
                        <a:ea typeface="メイリオ" panose="020B0604030504040204" pitchFamily="50" charset="-128"/>
                      </a:endParaRP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BlToTr w="12700" cap="flat" cmpd="sng" algn="ctr">
                      <a:solidFill>
                        <a:schemeClr val="bg1">
                          <a:lumMod val="75000"/>
                        </a:schemeClr>
                      </a:solidFill>
                      <a:prstDash val="solid"/>
                      <a:round/>
                      <a:headEnd type="none" w="med" len="med"/>
                      <a:tailEnd type="none" w="med" len="med"/>
                    </a:lnBlToTr>
                    <a:noFill/>
                  </a:tcPr>
                </a:tc>
                <a:extLst>
                  <a:ext uri="{0D108BD9-81ED-4DB2-BD59-A6C34878D82A}">
                    <a16:rowId xmlns:a16="http://schemas.microsoft.com/office/drawing/2014/main" val="693230876"/>
                  </a:ext>
                </a:extLst>
              </a:tr>
              <a:tr h="1085764">
                <a:tc>
                  <a:txBody>
                    <a:bodyPr/>
                    <a:lstStyle/>
                    <a:p>
                      <a:pPr>
                        <a:lnSpc>
                          <a:spcPts val="1100"/>
                        </a:lnSpc>
                      </a:pPr>
                      <a:r>
                        <a:rPr kumimoji="1" lang="ja-JP" altLang="en-US" sz="900" b="1">
                          <a:solidFill>
                            <a:schemeClr val="tx1"/>
                          </a:solidFill>
                          <a:latin typeface="メイリオ" panose="020B0604030504040204" pitchFamily="50" charset="-128"/>
                          <a:ea typeface="メイリオ" panose="020B0604030504040204" pitchFamily="50" charset="-128"/>
                        </a:rPr>
                        <a:t>介護・障害サービスの</a:t>
                      </a:r>
                      <a:endParaRPr kumimoji="1" lang="en-US" altLang="ja-JP" sz="900" b="1">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1">
                          <a:solidFill>
                            <a:schemeClr val="tx1"/>
                          </a:solidFill>
                          <a:latin typeface="メイリオ" panose="020B0604030504040204" pitchFamily="50" charset="-128"/>
                          <a:ea typeface="メイリオ" panose="020B0604030504040204" pitchFamily="50" charset="-128"/>
                        </a:rPr>
                        <a:t>計画作成</a:t>
                      </a: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D1DEF5"/>
                    </a:solidFill>
                  </a:tcPr>
                </a:tc>
                <a:tc gridSpan="2">
                  <a:txBody>
                    <a:bodyPr/>
                    <a:lstStyle/>
                    <a:p>
                      <a:pPr>
                        <a:lnSpc>
                          <a:spcPts val="1100"/>
                        </a:lnSpc>
                      </a:pPr>
                      <a:r>
                        <a:rPr kumimoji="1" lang="ja-JP" altLang="en-US" sz="900" b="0">
                          <a:solidFill>
                            <a:schemeClr val="tx1"/>
                          </a:solidFill>
                          <a:latin typeface="メイリオ" panose="020B0604030504040204" pitchFamily="50" charset="-128"/>
                          <a:ea typeface="メイリオ" panose="020B0604030504040204" pitchFamily="50" charset="-128"/>
                        </a:rPr>
                        <a:t>以下のいずれか</a:t>
                      </a:r>
                      <a:endParaRPr kumimoji="1" lang="en-US" altLang="ja-JP" sz="900" b="0">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a:solidFill>
                            <a:schemeClr val="tx1"/>
                          </a:solidFill>
                          <a:latin typeface="メイリオ" panose="020B0604030504040204" pitchFamily="50" charset="-128"/>
                          <a:ea typeface="メイリオ" panose="020B0604030504040204" pitchFamily="50" charset="-128"/>
                        </a:rPr>
                        <a:t>・居宅介護支援事業所を同一敷地内に設置</a:t>
                      </a:r>
                      <a:endParaRPr kumimoji="1" lang="en-US" altLang="ja-JP" sz="900" b="0">
                        <a:solidFill>
                          <a:schemeClr val="tx1"/>
                        </a:solidFill>
                        <a:latin typeface="メイリオ" panose="020B0604030504040204" pitchFamily="50" charset="-128"/>
                        <a:ea typeface="メイリオ" panose="020B0604030504040204" pitchFamily="50" charset="-128"/>
                      </a:endParaRPr>
                    </a:p>
                    <a:p>
                      <a:pPr marL="445770" indent="-83820">
                        <a:lnSpc>
                          <a:spcPts val="1100"/>
                        </a:lnSpc>
                      </a:pPr>
                      <a:r>
                        <a:rPr kumimoji="1" lang="ja-JP" altLang="en-US" sz="900" b="0">
                          <a:solidFill>
                            <a:schemeClr val="tx1"/>
                          </a:solidFill>
                          <a:latin typeface="メイリオ" panose="020B0604030504040204" pitchFamily="50" charset="-128"/>
                          <a:ea typeface="メイリオ" panose="020B0604030504040204" pitchFamily="50" charset="-128"/>
                        </a:rPr>
                        <a:t>＋特に医療的な管理が必要な利用者の１割程度について、介護サービス等計画又は介護予防サービス計画を作成</a:t>
                      </a:r>
                      <a:endParaRPr kumimoji="1" lang="en-US" altLang="ja-JP" sz="900" b="0">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a:solidFill>
                            <a:schemeClr val="tx1"/>
                          </a:solidFill>
                          <a:latin typeface="メイリオ" panose="020B0604030504040204" pitchFamily="50" charset="-128"/>
                          <a:ea typeface="メイリオ" panose="020B0604030504040204" pitchFamily="50" charset="-128"/>
                        </a:rPr>
                        <a:t>・特定相談支援事業所</a:t>
                      </a:r>
                      <a:r>
                        <a:rPr kumimoji="1" lang="ja-JP" altLang="en-US" sz="900" b="0" baseline="0">
                          <a:solidFill>
                            <a:schemeClr val="tx1"/>
                          </a:solidFill>
                          <a:latin typeface="メイリオ" panose="020B0604030504040204" pitchFamily="50" charset="-128"/>
                          <a:ea typeface="メイリオ" panose="020B0604030504040204" pitchFamily="50" charset="-128"/>
                        </a:rPr>
                        <a:t>又は障害児相談支援事業所を同一敷地内に設置</a:t>
                      </a:r>
                      <a:endParaRPr kumimoji="1" lang="en-US" altLang="ja-JP" sz="900" b="0" baseline="0">
                        <a:solidFill>
                          <a:schemeClr val="tx1"/>
                        </a:solidFill>
                        <a:latin typeface="メイリオ" panose="020B0604030504040204" pitchFamily="50" charset="-128"/>
                        <a:ea typeface="メイリオ" panose="020B0604030504040204" pitchFamily="50" charset="-128"/>
                      </a:endParaRPr>
                    </a:p>
                    <a:p>
                      <a:pPr marL="445770" indent="-83820">
                        <a:lnSpc>
                          <a:spcPts val="1100"/>
                        </a:lnSpc>
                      </a:pPr>
                      <a:r>
                        <a:rPr kumimoji="1" lang="ja-JP" altLang="en-US" sz="900" b="0" baseline="0">
                          <a:solidFill>
                            <a:schemeClr val="tx1"/>
                          </a:solidFill>
                          <a:latin typeface="メイリオ" panose="020B0604030504040204" pitchFamily="50" charset="-128"/>
                          <a:ea typeface="メイリオ" panose="020B0604030504040204" pitchFamily="50" charset="-128"/>
                        </a:rPr>
                        <a:t>＋サービス等利用計画又は障害児支援利用計画の作成が必要な利用者の１割程度について、計画を作成</a:t>
                      </a:r>
                      <a:endParaRPr kumimoji="1" lang="en-US" altLang="ja-JP" sz="900" b="0">
                        <a:solidFill>
                          <a:schemeClr val="tx1"/>
                        </a:solidFill>
                        <a:latin typeface="メイリオ" panose="020B0604030504040204" pitchFamily="50" charset="-128"/>
                        <a:ea typeface="メイリオ" panose="020B0604030504040204" pitchFamily="50" charset="-128"/>
                      </a:endParaRP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a:lnSpc>
                          <a:spcPts val="1100"/>
                        </a:lnSpc>
                      </a:pPr>
                      <a:endParaRPr kumimoji="1" lang="en-US" altLang="ja-JP" sz="800" b="0">
                        <a:solidFill>
                          <a:schemeClr val="tx1"/>
                        </a:solidFill>
                        <a:latin typeface="Meiryo UI" panose="020B0604030504040204" pitchFamily="50" charset="-128"/>
                        <a:ea typeface="Meiryo UI"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nSpc>
                          <a:spcPts val="1100"/>
                        </a:lnSpc>
                      </a:pPr>
                      <a:endParaRPr kumimoji="1" lang="ja-JP" altLang="en-US" sz="900" b="0">
                        <a:solidFill>
                          <a:schemeClr val="tx1"/>
                        </a:solidFill>
                        <a:latin typeface="メイリオ" panose="020B0604030504040204" pitchFamily="50" charset="-128"/>
                        <a:ea typeface="メイリオ" panose="020B0604030504040204" pitchFamily="50" charset="-128"/>
                      </a:endParaRP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BlToTr w="12700" cap="flat" cmpd="sng" algn="ctr">
                      <a:solidFill>
                        <a:schemeClr val="bg1">
                          <a:lumMod val="75000"/>
                        </a:schemeClr>
                      </a:solidFill>
                      <a:prstDash val="solid"/>
                      <a:round/>
                      <a:headEnd type="none" w="med" len="med"/>
                      <a:tailEnd type="none" w="med" len="med"/>
                    </a:lnBlToTr>
                    <a:noFill/>
                  </a:tcPr>
                </a:tc>
                <a:extLst>
                  <a:ext uri="{0D108BD9-81ED-4DB2-BD59-A6C34878D82A}">
                    <a16:rowId xmlns:a16="http://schemas.microsoft.com/office/drawing/2014/main" val="569558041"/>
                  </a:ext>
                </a:extLst>
              </a:tr>
              <a:tr h="660227">
                <a:tc>
                  <a:txBody>
                    <a:bodyPr/>
                    <a:lstStyle/>
                    <a:p>
                      <a:pPr>
                        <a:lnSpc>
                          <a:spcPts val="1100"/>
                        </a:lnSpc>
                      </a:pPr>
                      <a:r>
                        <a:rPr kumimoji="1" lang="ja-JP" altLang="en-US" sz="900" b="1">
                          <a:solidFill>
                            <a:schemeClr val="tx1"/>
                          </a:solidFill>
                          <a:latin typeface="メイリオ" panose="020B0604030504040204" pitchFamily="50" charset="-128"/>
                          <a:ea typeface="メイリオ" panose="020B0604030504040204" pitchFamily="50" charset="-128"/>
                        </a:rPr>
                        <a:t>地域における</a:t>
                      </a:r>
                      <a:endParaRPr kumimoji="1" lang="en-US" altLang="ja-JP" sz="900" b="1">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1">
                          <a:solidFill>
                            <a:schemeClr val="tx1"/>
                          </a:solidFill>
                          <a:latin typeface="メイリオ" panose="020B0604030504040204" pitchFamily="50" charset="-128"/>
                          <a:ea typeface="メイリオ" panose="020B0604030504040204" pitchFamily="50" charset="-128"/>
                        </a:rPr>
                        <a:t>人材育成等</a:t>
                      </a: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D1DEF5"/>
                    </a:solidFill>
                  </a:tcPr>
                </a:tc>
                <a:tc gridSpan="2">
                  <a:txBody>
                    <a:bodyPr/>
                    <a:lstStyle/>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900" b="0" u="none">
                          <a:solidFill>
                            <a:schemeClr val="tx1"/>
                          </a:solidFill>
                          <a:latin typeface="メイリオ" panose="020B0604030504040204" pitchFamily="50" charset="-128"/>
                          <a:ea typeface="メイリオ" panose="020B0604030504040204" pitchFamily="50" charset="-128"/>
                        </a:rPr>
                        <a:t>以下のいずれも満たす</a:t>
                      </a:r>
                      <a:endParaRPr kumimoji="1" lang="en-US" altLang="ja-JP" sz="900" b="0" u="none">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u="none">
                          <a:solidFill>
                            <a:schemeClr val="tx1"/>
                          </a:solidFill>
                          <a:latin typeface="メイリオ" panose="020B0604030504040204" pitchFamily="50" charset="-128"/>
                          <a:ea typeface="メイリオ" panose="020B0604030504040204" pitchFamily="50" charset="-128"/>
                        </a:rPr>
                        <a:t>・人材育成のための研修等の実施</a:t>
                      </a:r>
                      <a:endParaRPr kumimoji="1" lang="en-US" altLang="ja-JP" sz="900" b="0" u="none">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u="none">
                          <a:solidFill>
                            <a:schemeClr val="tx1"/>
                          </a:solidFill>
                          <a:latin typeface="メイリオ" panose="020B0604030504040204" pitchFamily="50" charset="-128"/>
                          <a:ea typeface="メイリオ" panose="020B0604030504040204" pitchFamily="50" charset="-128"/>
                        </a:rPr>
                        <a:t>・地域の医療機関、訪問看護ステーション、住民等に対する情報提供又は相談の実績</a:t>
                      </a:r>
                      <a:endParaRPr kumimoji="1" lang="en-US" altLang="ja-JP" sz="900" b="0" u="none">
                        <a:solidFill>
                          <a:schemeClr val="tx1"/>
                        </a:solidFill>
                        <a:latin typeface="メイリオ" panose="020B0604030504040204" pitchFamily="50" charset="-128"/>
                        <a:ea typeface="メイリオ" panose="020B0604030504040204" pitchFamily="50" charset="-128"/>
                      </a:endParaRP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a:lnSpc>
                          <a:spcPts val="1100"/>
                        </a:lnSpc>
                      </a:pPr>
                      <a:r>
                        <a:rPr kumimoji="1" lang="ja-JP" altLang="en-US" sz="900" b="0" u="none">
                          <a:solidFill>
                            <a:schemeClr val="tx1"/>
                          </a:solidFill>
                          <a:latin typeface="メイリオ" panose="020B0604030504040204" pitchFamily="50" charset="-128"/>
                          <a:ea typeface="メイリオ" panose="020B0604030504040204" pitchFamily="50" charset="-128"/>
                        </a:rPr>
                        <a:t>以下のいずれも満たす</a:t>
                      </a:r>
                      <a:endParaRPr kumimoji="1" lang="en-US" altLang="ja-JP" sz="900" b="0" u="none">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u="none">
                          <a:solidFill>
                            <a:schemeClr val="tx1"/>
                          </a:solidFill>
                          <a:latin typeface="メイリオ"/>
                          <a:ea typeface="メイリオ"/>
                        </a:rPr>
                        <a:t>・地域の医療機関や訪看</a:t>
                      </a:r>
                      <a:r>
                        <a:rPr kumimoji="1" lang="en-US" altLang="ja-JP" sz="900" b="0" u="none">
                          <a:solidFill>
                            <a:schemeClr val="tx1"/>
                          </a:solidFill>
                          <a:latin typeface="メイリオ"/>
                          <a:ea typeface="メイリオ"/>
                        </a:rPr>
                        <a:t>ST</a:t>
                      </a:r>
                      <a:r>
                        <a:rPr kumimoji="1" lang="ja-JP" altLang="en-US" sz="900" b="0" u="none">
                          <a:solidFill>
                            <a:schemeClr val="tx1"/>
                          </a:solidFill>
                          <a:latin typeface="メイリオ"/>
                          <a:ea typeface="メイリオ"/>
                        </a:rPr>
                        <a:t>を対象とした研修</a:t>
                      </a:r>
                      <a:r>
                        <a:rPr kumimoji="1" lang="ja-JP" altLang="en-US" sz="900" b="0" u="none" baseline="0">
                          <a:solidFill>
                            <a:schemeClr val="tx1"/>
                          </a:solidFill>
                          <a:latin typeface="メイリオ"/>
                          <a:ea typeface="メイリオ"/>
                        </a:rPr>
                        <a:t> </a:t>
                      </a:r>
                      <a:r>
                        <a:rPr kumimoji="1" lang="ja-JP" altLang="en-US" sz="900" b="0" u="none">
                          <a:solidFill>
                            <a:schemeClr val="tx1"/>
                          </a:solidFill>
                          <a:latin typeface="メイリオ"/>
                          <a:ea typeface="メイリオ"/>
                        </a:rPr>
                        <a:t>年２回</a:t>
                      </a:r>
                      <a:endParaRPr kumimoji="1" lang="en-US" altLang="ja-JP" sz="900" b="0" u="none">
                        <a:solidFill>
                          <a:schemeClr val="tx1"/>
                        </a:solidFill>
                        <a:latin typeface="メイリオ"/>
                        <a:ea typeface="メイリオ"/>
                      </a:endParaRPr>
                    </a:p>
                    <a:p>
                      <a:pPr>
                        <a:lnSpc>
                          <a:spcPts val="1100"/>
                        </a:lnSpc>
                      </a:pPr>
                      <a:r>
                        <a:rPr kumimoji="1" lang="ja-JP" altLang="en-US" sz="900" b="0" u="none">
                          <a:solidFill>
                            <a:schemeClr val="tx1"/>
                          </a:solidFill>
                          <a:latin typeface="メイリオ"/>
                          <a:ea typeface="メイリオ"/>
                        </a:rPr>
                        <a:t>・地域の訪看</a:t>
                      </a:r>
                      <a:r>
                        <a:rPr kumimoji="1" lang="en-US" altLang="ja-JP" sz="900" b="0" u="none">
                          <a:solidFill>
                            <a:schemeClr val="tx1"/>
                          </a:solidFill>
                          <a:latin typeface="メイリオ"/>
                          <a:ea typeface="メイリオ"/>
                        </a:rPr>
                        <a:t>ST</a:t>
                      </a:r>
                      <a:r>
                        <a:rPr kumimoji="1" lang="ja-JP" altLang="en-US" sz="900" b="0" u="none">
                          <a:solidFill>
                            <a:schemeClr val="tx1"/>
                          </a:solidFill>
                          <a:latin typeface="メイリオ"/>
                          <a:ea typeface="メイリオ"/>
                        </a:rPr>
                        <a:t>や住民等への情報提供・相談の実績</a:t>
                      </a:r>
                      <a:endParaRPr kumimoji="1" lang="en-US" altLang="ja-JP" sz="900" b="0" u="none">
                        <a:solidFill>
                          <a:schemeClr val="tx1"/>
                        </a:solidFill>
                        <a:latin typeface="メイリオ"/>
                        <a:ea typeface="メイリオ"/>
                      </a:endParaRPr>
                    </a:p>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900" b="0" u="none">
                          <a:solidFill>
                            <a:schemeClr val="tx1"/>
                          </a:solidFill>
                          <a:latin typeface="メイリオ" panose="020B0604030504040204" pitchFamily="50" charset="-128"/>
                          <a:ea typeface="メイリオ" panose="020B0604030504040204" pitchFamily="50" charset="-128"/>
                        </a:rPr>
                        <a:t>・地域の医療機関の看護職員の一定期間の勤務実績</a:t>
                      </a: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56773966"/>
                  </a:ext>
                </a:extLst>
              </a:tr>
              <a:tr h="660227">
                <a:tc>
                  <a:txBody>
                    <a:bodyPr/>
                    <a:lstStyle/>
                    <a:p>
                      <a:pPr>
                        <a:lnSpc>
                          <a:spcPts val="1100"/>
                        </a:lnSpc>
                      </a:pPr>
                      <a:r>
                        <a:rPr kumimoji="1" lang="ja-JP" altLang="en-US" sz="900" b="1">
                          <a:solidFill>
                            <a:schemeClr val="tx1"/>
                          </a:solidFill>
                          <a:latin typeface="メイリオ" panose="020B0604030504040204" pitchFamily="50" charset="-128"/>
                          <a:ea typeface="メイリオ" panose="020B0604030504040204" pitchFamily="50" charset="-128"/>
                        </a:rPr>
                        <a:t>医療機関との共同</a:t>
                      </a: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D1DEF5"/>
                    </a:solidFill>
                  </a:tcPr>
                </a:tc>
                <a:tc gridSpan="2">
                  <a:txBody>
                    <a:bodyPr/>
                    <a:lstStyle/>
                    <a:p>
                      <a:pPr>
                        <a:lnSpc>
                          <a:spcPts val="1100"/>
                        </a:lnSpc>
                      </a:pPr>
                      <a:endParaRPr kumimoji="1" lang="en-US" altLang="ja-JP" sz="900" b="0" u="none">
                        <a:solidFill>
                          <a:schemeClr val="tx1"/>
                        </a:solidFill>
                        <a:latin typeface="メイリオ" panose="020B0604030504040204" pitchFamily="50" charset="-128"/>
                        <a:ea typeface="メイリオ" panose="020B0604030504040204" pitchFamily="50" charset="-128"/>
                      </a:endParaRP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BlToTr w="12700" cap="flat" cmpd="sng" algn="ctr">
                      <a:solidFill>
                        <a:schemeClr val="bg1">
                          <a:lumMod val="75000"/>
                        </a:schemeClr>
                      </a:solidFill>
                      <a:prstDash val="solid"/>
                      <a:round/>
                      <a:headEnd type="none" w="med" len="med"/>
                      <a:tailEnd type="none" w="med" len="med"/>
                    </a:lnBlToTr>
                    <a:noFill/>
                  </a:tcPr>
                </a:tc>
                <a:tc hMerge="1">
                  <a:txBody>
                    <a:bodyPr/>
                    <a:lstStyle/>
                    <a:p>
                      <a:endParaRPr kumimoji="1" lang="ja-JP" altLang="en-US"/>
                    </a:p>
                  </a:txBody>
                  <a:tcPr/>
                </a:tc>
                <a:tc>
                  <a:txBody>
                    <a:bodyPr/>
                    <a:lstStyle/>
                    <a:p>
                      <a:pPr>
                        <a:lnSpc>
                          <a:spcPts val="1100"/>
                        </a:lnSpc>
                      </a:pPr>
                      <a:r>
                        <a:rPr kumimoji="1" lang="ja-JP" altLang="en-US" sz="900" b="0" u="none">
                          <a:solidFill>
                            <a:schemeClr val="tx1"/>
                          </a:solidFill>
                          <a:latin typeface="メイリオ" panose="020B0604030504040204" pitchFamily="50" charset="-128"/>
                          <a:ea typeface="メイリオ" panose="020B0604030504040204" pitchFamily="50" charset="-128"/>
                        </a:rPr>
                        <a:t>以下のいずれも満たす</a:t>
                      </a:r>
                      <a:endParaRPr kumimoji="1" lang="en-US" altLang="ja-JP" sz="900" b="0" u="none">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u="none">
                          <a:solidFill>
                            <a:schemeClr val="tx1"/>
                          </a:solidFill>
                          <a:latin typeface="メイリオ" panose="020B0604030504040204" pitchFamily="50" charset="-128"/>
                          <a:ea typeface="メイリオ" panose="020B0604030504040204" pitchFamily="50" charset="-128"/>
                        </a:rPr>
                        <a:t>・退院時共同指導の実績</a:t>
                      </a:r>
                      <a:endParaRPr kumimoji="1" lang="en-US" altLang="ja-JP" sz="900" b="0" u="none">
                        <a:solidFill>
                          <a:schemeClr val="tx1"/>
                        </a:solidFill>
                        <a:latin typeface="メイリオ" panose="020B0604030504040204" pitchFamily="50" charset="-128"/>
                        <a:ea typeface="メイリオ" panose="020B0604030504040204" pitchFamily="50" charset="-128"/>
                      </a:endParaRPr>
                    </a:p>
                    <a:p>
                      <a:pPr marL="85725" indent="-85725">
                        <a:lnSpc>
                          <a:spcPts val="1100"/>
                        </a:lnSpc>
                      </a:pPr>
                      <a:r>
                        <a:rPr kumimoji="1" lang="ja-JP" altLang="en-US" sz="900" b="0" u="none">
                          <a:solidFill>
                            <a:schemeClr val="tx1"/>
                          </a:solidFill>
                          <a:latin typeface="メイリオ" panose="020B0604030504040204" pitchFamily="50" charset="-128"/>
                          <a:ea typeface="メイリオ" panose="020B0604030504040204" pitchFamily="50" charset="-128"/>
                        </a:rPr>
                        <a:t>・併設医療機関以外の医師を主治医とする利用者が１割以上</a:t>
                      </a: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76895327"/>
                  </a:ext>
                </a:extLst>
              </a:tr>
              <a:tr h="392908">
                <a:tc>
                  <a:txBody>
                    <a:bodyPr/>
                    <a:lstStyle/>
                    <a:p>
                      <a:pPr>
                        <a:lnSpc>
                          <a:spcPts val="1100"/>
                        </a:lnSpc>
                      </a:pPr>
                      <a:r>
                        <a:rPr kumimoji="1" lang="ja-JP" altLang="en-US" sz="900" b="1" u="none">
                          <a:solidFill>
                            <a:schemeClr val="tx1"/>
                          </a:solidFill>
                          <a:latin typeface="メイリオ" panose="020B0604030504040204" pitchFamily="50" charset="-128"/>
                          <a:ea typeface="メイリオ" panose="020B0604030504040204" pitchFamily="50" charset="-128"/>
                        </a:rPr>
                        <a:t>専門の研修を受けた看護師の配置</a:t>
                      </a: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D1DEF5"/>
                    </a:solidFill>
                  </a:tcPr>
                </a:tc>
                <a:tc>
                  <a:txBody>
                    <a:bodyPr/>
                    <a:lstStyle/>
                    <a:p>
                      <a:pPr algn="ctr">
                        <a:lnSpc>
                          <a:spcPts val="1100"/>
                        </a:lnSpc>
                      </a:pPr>
                      <a:r>
                        <a:rPr kumimoji="1" lang="ja-JP" altLang="en-US" sz="900" b="1" u="sng">
                          <a:solidFill>
                            <a:srgbClr val="0070C0"/>
                          </a:solidFill>
                          <a:latin typeface="メイリオ" panose="020B0604030504040204" pitchFamily="50" charset="-128"/>
                          <a:ea typeface="メイリオ" panose="020B0604030504040204" pitchFamily="50" charset="-128"/>
                        </a:rPr>
                        <a:t>専門の研修を受けた看護師が配置されていること</a:t>
                      </a:r>
                      <a:endParaRPr kumimoji="1" lang="en-US" altLang="ja-JP" sz="900" b="1" u="sng">
                        <a:solidFill>
                          <a:srgbClr val="0070C0"/>
                        </a:solidFill>
                        <a:latin typeface="メイリオ" panose="020B0604030504040204" pitchFamily="50" charset="-128"/>
                        <a:ea typeface="メイリオ" panose="020B0604030504040204" pitchFamily="50" charset="-128"/>
                      </a:endParaRPr>
                    </a:p>
                  </a:txBody>
                  <a:tcPr marL="72000" marR="36000" marT="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BlToTr w="12700" cap="flat" cmpd="sng" algn="ctr">
                      <a:noFill/>
                      <a:prstDash val="solid"/>
                      <a:round/>
                      <a:headEnd type="none" w="med" len="med"/>
                      <a:tailEnd type="none" w="med" len="med"/>
                    </a:lnBlToTr>
                    <a:noFill/>
                  </a:tcPr>
                </a:tc>
                <a:tc gridSpan="2">
                  <a:txBody>
                    <a:bodyPr/>
                    <a:lstStyle/>
                    <a:p>
                      <a:pPr marL="0" marR="0" lvl="0" indent="0" algn="ctr" rtl="0">
                        <a:lnSpc>
                          <a:spcPts val="1100"/>
                        </a:lnSpc>
                        <a:spcBef>
                          <a:spcPts val="0"/>
                        </a:spcBef>
                        <a:spcAft>
                          <a:spcPts val="0"/>
                        </a:spcAft>
                        <a:buClrTx/>
                        <a:buSzTx/>
                        <a:buFontTx/>
                        <a:buNone/>
                      </a:pPr>
                      <a:r>
                        <a:rPr lang="ja-JP" altLang="en-US" sz="900" b="0" u="none" dirty="0">
                          <a:solidFill>
                            <a:schemeClr val="tx1"/>
                          </a:solidFill>
                          <a:latin typeface="メイリオ"/>
                          <a:ea typeface="メイリオ"/>
                        </a:rPr>
                        <a:t>専門の研修を受けた看護師が配置されていること（望ましい）</a:t>
                      </a:r>
                      <a:endParaRPr kumimoji="1" lang="en-US" altLang="ja-JP" sz="900" b="0" u="none" dirty="0">
                        <a:solidFill>
                          <a:schemeClr val="tx1"/>
                        </a:solidFill>
                        <a:latin typeface="メイリオ"/>
                        <a:ea typeface="メイリオ"/>
                      </a:endParaRPr>
                    </a:p>
                  </a:txBody>
                  <a:tcPr marL="72000" marR="36000" marT="72000" anchor="ctr">
                    <a:lnL w="3175" cap="flat" cmpd="sng" algn="ctr">
                      <a:solidFill>
                        <a:schemeClr val="tx1"/>
                      </a:solidFill>
                      <a:prstDash val="solid"/>
                      <a:round/>
                      <a:headEnd type="none" w="med" len="med"/>
                      <a:tailEnd type="none" w="med" len="med"/>
                    </a:lnL>
                    <a:lnR w="3174">
                      <a:solidFill>
                        <a:schemeClr val="tx1"/>
                      </a:solidFill>
                    </a:lnR>
                    <a:lnT w="3174">
                      <a:solidFill>
                        <a:schemeClr val="tx1"/>
                      </a:solidFill>
                    </a:lnT>
                    <a:lnB w="3174">
                      <a:solidFill>
                        <a:schemeClr val="tx1"/>
                      </a:solidFill>
                    </a:lnB>
                    <a:lnBlToTr w="0">
                      <a:noFill/>
                    </a:lnBlToTr>
                    <a:noFill/>
                  </a:tcPr>
                </a:tc>
                <a:tc hMerge="1">
                  <a:txBody>
                    <a:bodyPr/>
                    <a:lstStyle/>
                    <a:p>
                      <a:pPr marL="85725" indent="-85725">
                        <a:lnSpc>
                          <a:spcPts val="1100"/>
                        </a:lnSpc>
                      </a:pPr>
                      <a:endParaRPr kumimoji="1" lang="ja-JP" altLang="en-US" sz="900" b="0">
                        <a:solidFill>
                          <a:schemeClr val="tx1"/>
                        </a:solidFill>
                        <a:latin typeface="メイリオ" panose="020B0604030504040204" pitchFamily="50" charset="-128"/>
                        <a:ea typeface="メイリオ" panose="020B0604030504040204" pitchFamily="50" charset="-128"/>
                      </a:endParaRP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85667048"/>
                  </a:ext>
                </a:extLst>
              </a:tr>
            </a:tbl>
          </a:graphicData>
        </a:graphic>
      </p:graphicFrame>
      <p:sp>
        <p:nvSpPr>
          <p:cNvPr id="6" name="テキスト ボックス 5">
            <a:extLst>
              <a:ext uri="{FF2B5EF4-FFF2-40B4-BE49-F238E27FC236}">
                <a16:creationId xmlns:a16="http://schemas.microsoft.com/office/drawing/2014/main" id="{50F9A002-D7A9-C541-E168-AF671069A166}"/>
              </a:ext>
            </a:extLst>
          </p:cNvPr>
          <p:cNvSpPr txBox="1"/>
          <p:nvPr/>
        </p:nvSpPr>
        <p:spPr>
          <a:xfrm>
            <a:off x="1584960" y="6394545"/>
            <a:ext cx="7154091" cy="369332"/>
          </a:xfrm>
          <a:prstGeom prst="rect">
            <a:avLst/>
          </a:prstGeom>
          <a:noFill/>
        </p:spPr>
        <p:txBody>
          <a:bodyPr wrap="square">
            <a:spAutoFit/>
          </a:bodyPr>
          <a:lstStyle/>
          <a:p>
            <a:pPr marL="560388" marR="0" lvl="0" indent="-560388" algn="l" defTabSz="457200" rtl="0" eaLnBrk="1" fontAlgn="auto" latinLnBrk="0" hangingPunct="1">
              <a:lnSpc>
                <a:spcPct val="100000"/>
              </a:lnSpc>
              <a:spcBef>
                <a:spcPts val="0"/>
              </a:spcBef>
              <a:spcAft>
                <a:spcPts val="0"/>
              </a:spcAft>
              <a:buClrTx/>
              <a:buSzTx/>
              <a:buFontTx/>
              <a:buNone/>
              <a:tabLst/>
              <a:defRPr/>
            </a:pPr>
            <a:r>
              <a:rPr kumimoji="0"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r>
              <a:rPr kumimoji="0"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令和６年３月</a:t>
            </a:r>
            <a:r>
              <a:rPr kumimoji="0"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0"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日において現に機能強化型訪問看護管理療養費１に係る届出を行っている訪問看護ステーションについては、令和８年５月</a:t>
            </a:r>
            <a:r>
              <a:rPr kumimoji="0"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0"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日までの間に限り、専門の研修を受けた看護師の配置に係る基準に該当するものとみなす。</a:t>
            </a:r>
          </a:p>
        </p:txBody>
      </p:sp>
      <p:sp>
        <p:nvSpPr>
          <p:cNvPr id="4" name="スライド番号プレースホルダー 2">
            <a:extLst>
              <a:ext uri="{FF2B5EF4-FFF2-40B4-BE49-F238E27FC236}">
                <a16:creationId xmlns:a16="http://schemas.microsoft.com/office/drawing/2014/main" id="{FE7A7383-B356-D898-AFC9-AFC553D8CFE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240089386"/>
      </p:ext>
    </p:extLst>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sz="2200" b="1">
                <a:latin typeface="メイリオ" panose="020B0604030504040204" pitchFamily="50" charset="-128"/>
                <a:ea typeface="メイリオ" panose="020B0604030504040204" pitchFamily="50" charset="-128"/>
              </a:rPr>
              <a:t>訪問看護ステーションの機能に応じた訪問看護管理療養費の見直し②</a:t>
            </a:r>
          </a:p>
        </p:txBody>
      </p:sp>
      <p:sp>
        <p:nvSpPr>
          <p:cNvPr id="8" name="正方形/長方形 7"/>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多様化する利用者や地域のニーズに対応するとともに、質の高い効果的なケアが実施されるよう、訪問看護ステーションの機能強化を図る観点から、訪問看護管理療養費の要件及び評価を見直す。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指定訪問看護を行うにつき安全な提供体制が整備されている訪問看護ステーション（</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１のイ、ロ及びハ並びに２のイ及びロ</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は、別に厚生労働大臣が定める基準に適合しているものとして地方厚生局長等に届け出た訪問看護ステーションに限る。）であって、利用者に対して訪問看護基本療養費及び精神科訪問看護基本療養費を算定すべき指定訪問看護を行っているものが、当該利用者に係る訪問看護計画書及び訪問看護報告書並びに精神科訪問看護計画書及び精神科訪問看護報告書を当該利用者の主治医（保険医療機関の保険医又は介護老人保健施設若しくは介護医療院の医師に限る。以下同じ。）に対して提出するとともに、当該利用者に係る指定訪問看護の実施に関する計画的な管理を継続して行った場合に、訪問の都度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訪問看護管理療養費１の基準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訪問看護ステーションの利用者のうち、</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同一建物居住者</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（当該者と同一の建物に居住する他の者に対して当該訪問看護ステーションが同一日に指定訪問看護を行う場合の当該者をいう。以下同じ。）</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であるものが占める割合が７割未満</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であって、</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次のイ又はロに該当するもの</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279400" marR="0" lvl="0" indent="-279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特掲診療料の施設基準等別表</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第七に掲げる疾病等の者</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及び特掲診療料の施設基準等別表</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第八に掲げる者に対する訪問看護について相当な実績</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を有すること。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79400" marR="0" lvl="0" indent="-279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ロ　精神科訪問看護基本療養費を算定する利用者のうち、</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GAF</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尺度による判定が</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以下の利用者の数が月に５人以上</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訪問看護管理療養費２の基準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訪問看護ステーションの利用者のうち、</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同一建物居住者であるものが占める割合が７割以上</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であること又は</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当該割合が７割未満であって上記のイ若しくはロのいずれにも該当しない</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令和６年３月</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日時点において現に指定訪問看護事業者が、当該指定に係る訪問看護事業を行う事業所については、</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令和６年９月</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日までの間に限り、訪問看護管理療養費１の基準に該当するものとみなす。</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7" y="825919"/>
            <a:ext cx="601200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訪問看護管理療養費の見直し（月の２日目以降の訪問の場合）</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質の高い在宅医療・訪問看護の確保－⑯</a:t>
            </a:r>
          </a:p>
        </p:txBody>
      </p:sp>
      <p:sp>
        <p:nvSpPr>
          <p:cNvPr id="3" name="正方形/長方形 2">
            <a:extLst>
              <a:ext uri="{FF2B5EF4-FFF2-40B4-BE49-F238E27FC236}">
                <a16:creationId xmlns:a16="http://schemas.microsoft.com/office/drawing/2014/main" id="{5BBFD6FB-5918-6B00-C4A1-C5FE915916CF}"/>
              </a:ext>
            </a:extLst>
          </p:cNvPr>
          <p:cNvSpPr/>
          <p:nvPr/>
        </p:nvSpPr>
        <p:spPr>
          <a:xfrm>
            <a:off x="5215576" y="1713806"/>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4" name="正方形/長方形 3">
            <a:extLst>
              <a:ext uri="{FF2B5EF4-FFF2-40B4-BE49-F238E27FC236}">
                <a16:creationId xmlns:a16="http://schemas.microsoft.com/office/drawing/2014/main" id="{04842C1C-BABD-BD6C-29D2-9AA67B0B01B2}"/>
              </a:ext>
            </a:extLst>
          </p:cNvPr>
          <p:cNvSpPr/>
          <p:nvPr/>
        </p:nvSpPr>
        <p:spPr>
          <a:xfrm>
            <a:off x="5222673" y="2077115"/>
            <a:ext cx="4320000" cy="822585"/>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a:ea typeface="メイリオ"/>
                <a:cs typeface="+mn-cs"/>
              </a:rPr>
              <a:t>【</a:t>
            </a:r>
            <a:r>
              <a:rPr kumimoji="1" lang="zh-TW" altLang="en-US" sz="1200" b="0" i="0" u="none" strike="noStrike" kern="1200" cap="none" spc="0" normalizeH="0" baseline="0" noProof="0">
                <a:ln>
                  <a:noFill/>
                </a:ln>
                <a:solidFill>
                  <a:prstClr val="black"/>
                </a:solidFill>
                <a:effectLst/>
                <a:uLnTx/>
                <a:uFillTx/>
                <a:latin typeface="メイリオ"/>
                <a:ea typeface="メイリオ"/>
                <a:cs typeface="+mn-cs"/>
              </a:rPr>
              <a:t>訪問看護管理療養費</a:t>
            </a:r>
            <a:r>
              <a:rPr kumimoji="1" lang="en-US" altLang="ja-JP" sz="1200" b="0" i="0" u="none" strike="noStrike" kern="1200" cap="none" spc="0" normalizeH="0" baseline="0" noProof="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月の２日目以降の訪問の場合（１日につき）</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200" b="1" i="0" u="sng" strike="noStrike" kern="1200" cap="none" spc="0" normalizeH="0" baseline="0" noProof="0">
                <a:ln>
                  <a:noFill/>
                </a:ln>
                <a:solidFill>
                  <a:srgbClr val="0070C0"/>
                </a:solidFill>
                <a:effectLst/>
                <a:uLnTx/>
                <a:uFillTx/>
                <a:latin typeface="メイリオ"/>
                <a:ea typeface="メイリオ"/>
                <a:cs typeface="+mn-cs"/>
              </a:rPr>
              <a:t>（新）</a:t>
            </a:r>
            <a:r>
              <a:rPr kumimoji="1" lang="ja-JP" altLang="en-US" sz="12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200" b="1" i="0" u="sng" strike="noStrike" kern="1200" cap="none" spc="0" normalizeH="0" baseline="0" noProof="0">
                <a:ln>
                  <a:noFill/>
                </a:ln>
                <a:solidFill>
                  <a:srgbClr val="0070C0"/>
                </a:solidFill>
                <a:effectLst/>
                <a:uLnTx/>
                <a:uFillTx/>
                <a:latin typeface="メイリオ"/>
                <a:ea typeface="メイリオ"/>
                <a:cs typeface="+mn-cs"/>
              </a:rPr>
              <a:t>イ</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　</a:t>
            </a:r>
            <a:r>
              <a:rPr kumimoji="1" lang="ja-JP" altLang="en-US" sz="1200" b="1" i="0" u="sng" strike="noStrike" kern="1200" cap="none" spc="0" normalizeH="0" baseline="0" noProof="0">
                <a:ln>
                  <a:noFill/>
                </a:ln>
                <a:solidFill>
                  <a:srgbClr val="0070C0"/>
                </a:solidFill>
                <a:effectLst/>
                <a:uLnTx/>
                <a:uFillTx/>
                <a:latin typeface="メイリオ"/>
                <a:ea typeface="メイリオ"/>
                <a:cs typeface="+mn-cs"/>
              </a:rPr>
              <a:t>訪問看護管理療養費１</a:t>
            </a:r>
            <a:r>
              <a:rPr kumimoji="1" lang="ja-JP" altLang="en-US" sz="12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200" b="1" i="0" u="sng" strike="noStrike" kern="1200" cap="none" spc="0" normalizeH="0" baseline="0" noProof="0">
                <a:ln>
                  <a:noFill/>
                </a:ln>
                <a:solidFill>
                  <a:srgbClr val="0070C0"/>
                </a:solidFill>
                <a:effectLst/>
                <a:uLnTx/>
                <a:uFillTx/>
                <a:latin typeface="メイリオ"/>
                <a:ea typeface="メイリオ"/>
                <a:cs typeface="+mn-cs"/>
              </a:rPr>
              <a:t>3,000</a:t>
            </a:r>
            <a:r>
              <a:rPr kumimoji="1" lang="ja-JP" altLang="en-US" sz="1200" b="1" i="0" u="sng" strike="noStrike" kern="1200" cap="none" spc="0" normalizeH="0" baseline="0" noProof="0">
                <a:ln>
                  <a:noFill/>
                </a:ln>
                <a:solidFill>
                  <a:srgbClr val="0070C0"/>
                </a:solidFill>
                <a:effectLst/>
                <a:uLnTx/>
                <a:uFillTx/>
                <a:latin typeface="メイリオ"/>
                <a:ea typeface="メイリオ"/>
                <a:cs typeface="+mn-cs"/>
              </a:rPr>
              <a:t>円</a:t>
            </a:r>
            <a:endParaRPr kumimoji="0" lang="ja-JP" altLang="en-US" sz="1200" b="1" i="0" u="sng" strike="noStrike" kern="1200" cap="none" spc="0" normalizeH="0" baseline="0" noProof="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200" b="1" i="0" u="sng" strike="noStrike" kern="1200" cap="none" spc="0" normalizeH="0" baseline="0" noProof="0">
                <a:ln>
                  <a:noFill/>
                </a:ln>
                <a:solidFill>
                  <a:srgbClr val="0070C0"/>
                </a:solidFill>
                <a:effectLst/>
                <a:uLnTx/>
                <a:uFillTx/>
                <a:latin typeface="メイリオ"/>
                <a:ea typeface="メイリオ"/>
                <a:cs typeface="+mn-cs"/>
              </a:rPr>
              <a:t>（新）</a:t>
            </a:r>
            <a:r>
              <a:rPr kumimoji="1" lang="ja-JP" altLang="en-US" sz="12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200" b="1" i="0" u="sng" strike="noStrike" kern="1200" cap="none" spc="0" normalizeH="0" baseline="0" noProof="0">
                <a:ln>
                  <a:noFill/>
                </a:ln>
                <a:solidFill>
                  <a:srgbClr val="0070C0"/>
                </a:solidFill>
                <a:effectLst/>
                <a:uLnTx/>
                <a:uFillTx/>
                <a:latin typeface="メイリオ"/>
                <a:ea typeface="メイリオ"/>
                <a:cs typeface="+mn-cs"/>
              </a:rPr>
              <a:t>ロ</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　</a:t>
            </a:r>
            <a:r>
              <a:rPr kumimoji="1" lang="ja-JP" altLang="en-US" sz="1200" b="1" i="0" u="sng" strike="noStrike" kern="1200" cap="none" spc="0" normalizeH="0" baseline="0" noProof="0">
                <a:ln>
                  <a:noFill/>
                </a:ln>
                <a:solidFill>
                  <a:srgbClr val="0070C0"/>
                </a:solidFill>
                <a:effectLst/>
                <a:uLnTx/>
                <a:uFillTx/>
                <a:latin typeface="メイリオ"/>
                <a:ea typeface="メイリオ"/>
                <a:cs typeface="+mn-cs"/>
              </a:rPr>
              <a:t>訪問看護管理療養費２</a:t>
            </a:r>
            <a:r>
              <a:rPr kumimoji="1" lang="ja-JP" altLang="en-US" sz="12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200" b="1" i="0" u="sng" strike="noStrike" kern="1200" cap="none" spc="0" normalizeH="0" baseline="0" noProof="0">
                <a:ln>
                  <a:noFill/>
                </a:ln>
                <a:solidFill>
                  <a:srgbClr val="0070C0"/>
                </a:solidFill>
                <a:effectLst/>
                <a:uLnTx/>
                <a:uFillTx/>
                <a:latin typeface="メイリオ"/>
                <a:ea typeface="メイリオ"/>
                <a:cs typeface="+mn-cs"/>
              </a:rPr>
              <a:t>2,500</a:t>
            </a:r>
            <a:r>
              <a:rPr kumimoji="1" lang="ja-JP" altLang="en-US" sz="1200" b="1" i="0" u="sng" strike="noStrike" kern="1200" cap="none" spc="0" normalizeH="0" baseline="0" noProof="0">
                <a:ln>
                  <a:noFill/>
                </a:ln>
                <a:solidFill>
                  <a:srgbClr val="0070C0"/>
                </a:solidFill>
                <a:effectLst/>
                <a:uLnTx/>
                <a:uFillTx/>
                <a:latin typeface="メイリオ"/>
                <a:ea typeface="メイリオ"/>
                <a:cs typeface="+mn-cs"/>
              </a:rPr>
              <a:t>円</a:t>
            </a:r>
            <a:endParaRPr kumimoji="0" lang="ja-JP" altLang="en-US" sz="1200" b="1" i="0" u="sng" strike="noStrike" kern="1200" cap="none" spc="0" normalizeH="0" baseline="0" noProof="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右矢印 89">
            <a:extLst>
              <a:ext uri="{FF2B5EF4-FFF2-40B4-BE49-F238E27FC236}">
                <a16:creationId xmlns:a16="http://schemas.microsoft.com/office/drawing/2014/main" id="{6CF2F85D-F78B-A870-E086-95061998AB74}"/>
              </a:ext>
            </a:extLst>
          </p:cNvPr>
          <p:cNvSpPr/>
          <p:nvPr/>
        </p:nvSpPr>
        <p:spPr>
          <a:xfrm>
            <a:off x="4731543" y="1911566"/>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6F6B10F1-5189-9EE8-BF0F-D652AB0B6FBA}"/>
              </a:ext>
            </a:extLst>
          </p:cNvPr>
          <p:cNvSpPr/>
          <p:nvPr/>
        </p:nvSpPr>
        <p:spPr>
          <a:xfrm>
            <a:off x="319029" y="1713806"/>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7" name="正方形/長方形 6">
            <a:extLst>
              <a:ext uri="{FF2B5EF4-FFF2-40B4-BE49-F238E27FC236}">
                <a16:creationId xmlns:a16="http://schemas.microsoft.com/office/drawing/2014/main" id="{33E5AF26-CB8C-6B06-F96A-A1314195D997}"/>
              </a:ext>
            </a:extLst>
          </p:cNvPr>
          <p:cNvSpPr/>
          <p:nvPr/>
        </p:nvSpPr>
        <p:spPr>
          <a:xfrm>
            <a:off x="311928" y="2077115"/>
            <a:ext cx="4371398" cy="822585"/>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訪問看護管理療養費</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月の２日目以降の訪問の場合（１日につき）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3,000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円</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9" name="図 8">
            <a:extLst>
              <a:ext uri="{FF2B5EF4-FFF2-40B4-BE49-F238E27FC236}">
                <a16:creationId xmlns:a16="http://schemas.microsoft.com/office/drawing/2014/main" id="{E082F0AD-D0C9-02AC-2E4C-34D8EEC4123B}"/>
              </a:ext>
            </a:extLst>
          </p:cNvPr>
          <p:cNvPicPr>
            <a:picLocks noChangeAspect="1"/>
          </p:cNvPicPr>
          <p:nvPr/>
        </p:nvPicPr>
        <p:blipFill>
          <a:blip r:embed="rId3"/>
          <a:stretch>
            <a:fillRect/>
          </a:stretch>
        </p:blipFill>
        <p:spPr>
          <a:xfrm>
            <a:off x="8896462" y="5953889"/>
            <a:ext cx="760353" cy="760353"/>
          </a:xfrm>
          <a:prstGeom prst="rect">
            <a:avLst/>
          </a:prstGeom>
        </p:spPr>
      </p:pic>
      <p:grpSp>
        <p:nvGrpSpPr>
          <p:cNvPr id="14" name="グループ化 13">
            <a:extLst>
              <a:ext uri="{FF2B5EF4-FFF2-40B4-BE49-F238E27FC236}">
                <a16:creationId xmlns:a16="http://schemas.microsoft.com/office/drawing/2014/main" id="{E9D3CFCA-ADD3-B248-0C90-0D2B69B0509B}"/>
              </a:ext>
            </a:extLst>
          </p:cNvPr>
          <p:cNvGrpSpPr/>
          <p:nvPr/>
        </p:nvGrpSpPr>
        <p:grpSpPr>
          <a:xfrm>
            <a:off x="7665612" y="5980818"/>
            <a:ext cx="1420532" cy="605308"/>
            <a:chOff x="7736167" y="5926932"/>
            <a:chExt cx="1420532" cy="605308"/>
          </a:xfrm>
        </p:grpSpPr>
        <p:sp>
          <p:nvSpPr>
            <p:cNvPr id="11" name="吹き出し: 円形 10">
              <a:extLst>
                <a:ext uri="{FF2B5EF4-FFF2-40B4-BE49-F238E27FC236}">
                  <a16:creationId xmlns:a16="http://schemas.microsoft.com/office/drawing/2014/main" id="{B9102274-E9C5-48BB-2310-E8A02C20FA81}"/>
                </a:ext>
              </a:extLst>
            </p:cNvPr>
            <p:cNvSpPr/>
            <p:nvPr/>
          </p:nvSpPr>
          <p:spPr>
            <a:xfrm>
              <a:off x="7753834" y="5926932"/>
              <a:ext cx="1378260" cy="605308"/>
            </a:xfrm>
            <a:prstGeom prst="wedgeEllipseCallout">
              <a:avLst>
                <a:gd name="adj1" fmla="val 56783"/>
                <a:gd name="adj2" fmla="val -14136"/>
              </a:avLst>
            </a:prstGeom>
            <a:ln w="9525"/>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3" name="テキスト ボックス 12">
              <a:extLst>
                <a:ext uri="{FF2B5EF4-FFF2-40B4-BE49-F238E27FC236}">
                  <a16:creationId xmlns:a16="http://schemas.microsoft.com/office/drawing/2014/main" id="{DB587AC5-0858-382F-AC38-4188FB3ECE93}"/>
                </a:ext>
              </a:extLst>
            </p:cNvPr>
            <p:cNvSpPr txBox="1"/>
            <p:nvPr/>
          </p:nvSpPr>
          <p:spPr>
            <a:xfrm>
              <a:off x="7736167" y="6034521"/>
              <a:ext cx="1420532" cy="461665"/>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FF0000"/>
                  </a:solidFill>
                  <a:effectLst/>
                  <a:uLnTx/>
                  <a:uFillTx/>
                  <a:latin typeface="メイリオ" panose="020B0604030504040204" pitchFamily="50" charset="-128"/>
                  <a:ea typeface="メイリオ" panose="020B0604030504040204" pitchFamily="50" charset="-128"/>
                  <a:cs typeface="+mn-cs"/>
                </a:rPr>
                <a:t>すべての事業所</a:t>
              </a: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a:t>
              </a:r>
              <a:endPar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届出が必要です</a:t>
              </a:r>
            </a:p>
          </p:txBody>
        </p:sp>
      </p:grpSp>
      <p:sp>
        <p:nvSpPr>
          <p:cNvPr id="10" name="スライド番号プレースホルダー 2">
            <a:extLst>
              <a:ext uri="{FF2B5EF4-FFF2-40B4-BE49-F238E27FC236}">
                <a16:creationId xmlns:a16="http://schemas.microsoft.com/office/drawing/2014/main" id="{CD27224C-48A2-CBF9-8155-D1BF0BFB090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829551644"/>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6793"/>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405</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2023289516"/>
              </p:ext>
            </p:extLst>
          </p:nvPr>
        </p:nvGraphicFramePr>
        <p:xfrm>
          <a:off x="389493" y="204292"/>
          <a:ext cx="9127014" cy="50101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800" b="0" i="0" u="none" strike="noStrike" kern="1200" cap="none" spc="0" normalizeH="0" baseline="0" noProof="0" dirty="0">
                          <a:ln>
                            <a:noFill/>
                          </a:ln>
                          <a:solidFill>
                            <a:prstClr val="black"/>
                          </a:solidFill>
                          <a:effectLst/>
                          <a:uLnTx/>
                          <a:uFillTx/>
                          <a:latin typeface="+mn-lt"/>
                          <a:ea typeface="+mn-ea"/>
                          <a:cs typeface="+mn-cs"/>
                        </a:rPr>
                        <a:t>質の高い訪問看護の確保</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4265642526"/>
              </p:ext>
            </p:extLst>
          </p:nvPr>
        </p:nvGraphicFramePr>
        <p:xfrm>
          <a:off x="455985" y="778173"/>
          <a:ext cx="9060522" cy="6019510"/>
        </p:xfrm>
        <a:graphic>
          <a:graphicData uri="http://schemas.openxmlformats.org/drawingml/2006/table">
            <a:tbl>
              <a:tblPr firstRow="1" bandRow="1">
                <a:tableStyleId>{5C22544A-7EE6-4342-B048-85BDC9FD1C3A}</a:tableStyleId>
              </a:tblPr>
              <a:tblGrid>
                <a:gridCol w="9060522">
                  <a:extLst>
                    <a:ext uri="{9D8B030D-6E8A-4147-A177-3AD203B41FA5}">
                      <a16:colId xmlns:a16="http://schemas.microsoft.com/office/drawing/2014/main" val="4124765003"/>
                    </a:ext>
                  </a:extLst>
                </a:gridCol>
              </a:tblGrid>
              <a:tr h="5956006">
                <a:tc>
                  <a:txBody>
                    <a:bodyPr/>
                    <a:lstStyle/>
                    <a:p>
                      <a:pPr marL="288000" marR="0" lvl="1"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1800" b="1" i="0" u="none" strike="noStrike" kern="1200" cap="none" spc="0" normalizeH="0" baseline="0" noProof="0" dirty="0">
                          <a:ln>
                            <a:noFill/>
                          </a:ln>
                          <a:solidFill>
                            <a:schemeClr val="tx1"/>
                          </a:solidFill>
                          <a:effectLst/>
                          <a:uLnTx/>
                          <a:uFillTx/>
                          <a:latin typeface="+mn-ea"/>
                          <a:ea typeface="+mn-ea"/>
                          <a:cs typeface="+mn-cs"/>
                        </a:rPr>
                        <a:t>＜緊急訪問看護加算の評価の見直し＞</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緊急の指定訪問看護が適切に提供されるよう、緊急訪問看護加算について、</a:t>
                      </a:r>
                      <a:r>
                        <a:rPr kumimoji="1" lang="ja-JP" altLang="en-US"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要件及び評価を見直す</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とともに、</a:t>
                      </a:r>
                      <a:r>
                        <a:rPr kumimoji="1" lang="ja-JP" altLang="en-US"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訪問看護療養費請求書等の記載内容を見直す</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b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br>
                      <a:r>
                        <a:rPr kumimoji="1" lang="ja-JP" altLang="en-US" sz="1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（月</a:t>
                      </a:r>
                      <a:r>
                        <a:rPr kumimoji="1" lang="en-US" altLang="ja-JP" sz="1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14</a:t>
                      </a:r>
                      <a:r>
                        <a:rPr kumimoji="1" lang="ja-JP" altLang="en-US" sz="1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日目までと月</a:t>
                      </a:r>
                      <a:r>
                        <a:rPr kumimoji="1" lang="en-US" altLang="ja-JP" sz="1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15</a:t>
                      </a:r>
                      <a:r>
                        <a:rPr kumimoji="1" lang="ja-JP" altLang="en-US" sz="1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日目以降に点数を区分）</a:t>
                      </a:r>
                      <a:endParaRPr kumimoji="1" lang="en-US" altLang="ja-JP" sz="1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1" lang="ja-JP" altLang="en-US" sz="1800" b="1" i="0" u="none" strike="noStrike" kern="1200" cap="none" spc="0" normalizeH="0" baseline="0" noProof="0" dirty="0">
                          <a:ln>
                            <a:noFill/>
                          </a:ln>
                          <a:solidFill>
                            <a:prstClr val="black"/>
                          </a:solidFill>
                          <a:effectLst/>
                          <a:uLnTx/>
                          <a:uFillTx/>
                          <a:latin typeface="+mn-ea"/>
                          <a:ea typeface="+mn-ea"/>
                          <a:cs typeface="+mn-cs"/>
                        </a:rPr>
                        <a:t>＜医療ニーズの高い利用者の退院支援の見直し＞</a:t>
                      </a:r>
                      <a:endParaRPr kumimoji="1" lang="en-US" altLang="ja-JP" sz="1800" b="1" i="0" u="none" strike="noStrike" kern="1200" cap="none" spc="0" normalizeH="0" baseline="0" noProof="0" dirty="0">
                        <a:ln>
                          <a:noFill/>
                        </a:ln>
                        <a:solidFill>
                          <a:prstClr val="black"/>
                        </a:solidFill>
                        <a:effectLst/>
                        <a:uLnTx/>
                        <a:uFillTx/>
                        <a:latin typeface="+mn-ea"/>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退院支援指導加算の見直し</a:t>
                      </a:r>
                      <a:endParaRPr kumimoji="1" lang="en-US" altLang="ja-JP"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371475" marR="0" lvl="1"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退院日の利用者の状態及び訪問看護の提供状況に応じた評価</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を充実させる観点から、退院支援指導加算の要件を見直す。</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71475" marR="0" lvl="1"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（退院日に複数回指導を行い、合計時間が</a:t>
                      </a:r>
                      <a:r>
                        <a:rPr kumimoji="1" lang="en-US" altLang="ja-JP" sz="1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90</a:t>
                      </a:r>
                      <a:r>
                        <a:rPr kumimoji="1" lang="ja-JP" altLang="en-US" sz="1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分超の場合も算定可能）</a:t>
                      </a:r>
                      <a:endParaRPr kumimoji="1" lang="en-US" altLang="ja-JP" sz="1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1" lang="ja-JP" altLang="en-US" sz="1800" b="1" i="0" u="none" strike="noStrike" kern="1200" cap="none" spc="0" normalizeH="0" baseline="0" noProof="0" dirty="0">
                          <a:ln>
                            <a:noFill/>
                          </a:ln>
                          <a:solidFill>
                            <a:prstClr val="black"/>
                          </a:solidFill>
                          <a:effectLst/>
                          <a:uLnTx/>
                          <a:uFillTx/>
                          <a:latin typeface="+mn-ea"/>
                          <a:ea typeface="+mn-ea"/>
                          <a:cs typeface="+mn-cs"/>
                        </a:rPr>
                        <a:t>＜母子に対する適切な訪問看護の推進＞</a:t>
                      </a:r>
                      <a:endParaRPr kumimoji="1" lang="en-US" altLang="ja-JP" sz="1800" b="1" i="0" u="none" strike="noStrike" kern="1200" cap="none" spc="0" normalizeH="0" baseline="0" noProof="0" dirty="0">
                        <a:ln>
                          <a:noFill/>
                        </a:ln>
                        <a:solidFill>
                          <a:prstClr val="black"/>
                        </a:solidFill>
                        <a:effectLst/>
                        <a:uLnTx/>
                        <a:uFillTx/>
                        <a:latin typeface="+mn-ea"/>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ハイリスク妊産婦連携指導料の見直し</a:t>
                      </a:r>
                      <a:endParaRPr kumimoji="1" lang="en-US" altLang="ja-JP"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371475" marR="0" lvl="1"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ハイリスク妊産婦に対する支援を充実する観点から、ハイリスク妊産婦連携指導料の</a:t>
                      </a:r>
                      <a:r>
                        <a:rPr kumimoji="1" lang="ja-JP" altLang="en-US"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多職種カンファレンスの参加者に、訪問看護ステーションの看護師等を加える</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乳幼児加算の見直し</a:t>
                      </a:r>
                      <a:endParaRPr kumimoji="1" lang="en-US" altLang="ja-JP"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371475" marR="0" lvl="1"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訪問看護基本療養費の乳幼児加算について、</a:t>
                      </a:r>
                      <a:r>
                        <a:rPr kumimoji="1" lang="ja-JP" altLang="en-US"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利用者の状態に応じて区分し、それぞれの評価を設ける</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8000" marR="0" lvl="1" indent="-457200" algn="l" defTabSz="914400" rtl="0" eaLnBrk="1" fontAlgn="auto" latinLnBrk="0" hangingPunct="1">
                        <a:lnSpc>
                          <a:spcPct val="100000"/>
                        </a:lnSpc>
                        <a:spcBef>
                          <a:spcPts val="1200"/>
                        </a:spcBef>
                        <a:spcAft>
                          <a:spcPts val="0"/>
                        </a:spcAft>
                        <a:buClrTx/>
                        <a:buSzTx/>
                        <a:buFont typeface="Wingdings" panose="05000000000000000000" pitchFamily="2" charset="2"/>
                        <a:buNone/>
                        <a:tabLst/>
                        <a:defRPr/>
                      </a:pPr>
                      <a:r>
                        <a:rPr kumimoji="1" lang="ja-JP" altLang="en-US" sz="1800" b="1" i="0" u="none" strike="noStrike" kern="1200" cap="none" spc="0" normalizeH="0" baseline="0" noProof="0" dirty="0">
                          <a:ln>
                            <a:noFill/>
                          </a:ln>
                          <a:solidFill>
                            <a:schemeClr val="tx1"/>
                          </a:solidFill>
                          <a:effectLst/>
                          <a:uLnTx/>
                          <a:uFillTx/>
                          <a:latin typeface="+mn-ea"/>
                          <a:ea typeface="+mn-ea"/>
                          <a:cs typeface="+mn-cs"/>
                        </a:rPr>
                        <a:t>＜虐待防止措置及び身体拘束等の適正化の推進＞</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訪問看護における身体的拘束等の適正化を推進する観点から、</a:t>
                      </a:r>
                      <a:r>
                        <a:rPr kumimoji="1" lang="ja-JP" altLang="en-US" sz="1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指定訪問看護の具体的取扱方針</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a:t>
                      </a:r>
                      <a:r>
                        <a:rPr kumimoji="1" lang="ja-JP" altLang="en-US" sz="18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身体的拘束等の原則禁止や緊急やむを得ない場合に身体的拘束等を行う場合における記録の義務</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を追加する。</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marL="75909" marR="75909" marT="37955" marB="37955">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454616547"/>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緊急訪問看護加算の評価の見直し</a:t>
            </a:r>
          </a:p>
        </p:txBody>
      </p:sp>
      <p:sp>
        <p:nvSpPr>
          <p:cNvPr id="8" name="正方形/長方形 7"/>
          <p:cNvSpPr/>
          <p:nvPr/>
        </p:nvSpPr>
        <p:spPr>
          <a:xfrm>
            <a:off x="188119" y="1018800"/>
            <a:ext cx="9529762" cy="5472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緊急の指定訪問看護が適切に提供されるよう、緊急訪問看護加算について、要件及び評価を見直すとともに、訪問看護療養費請求書等の記載内容を見直す。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297419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緊急訪問看護加算の見直し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質の高い在宅医療・訪問看護の確保－⑱</a:t>
            </a:r>
          </a:p>
        </p:txBody>
      </p:sp>
      <p:sp>
        <p:nvSpPr>
          <p:cNvPr id="88" name="正方形/長方形 87"/>
          <p:cNvSpPr/>
          <p:nvPr/>
        </p:nvSpPr>
        <p:spPr>
          <a:xfrm>
            <a:off x="5215576" y="1823711"/>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15575" y="2187020"/>
            <a:ext cx="4320000" cy="3971026"/>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緊急訪問看護加算（訪問看護基本療養費）</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及び２（いずれもハを除く。）については、利用者又はその家族等の求めに応じて、その主治医（診療所又は医科点数表の区分番号Ｃ００１の注１に規定する在宅療養支援病院（以下「在宅療養支援病院」という。）の保険医に限る。）の指示に基づき、訪問看護ステーションの看護師等が緊急に指定訪問看護を実施した場合には、緊急訪問看護加算として、次に掲げる区分に従い、１日につき、いずれかを所定額に加算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月</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14</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日目まで</a:t>
            </a: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2,650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円</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ロ</a:t>
            </a: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月</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15</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日目以降</a:t>
            </a: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2,000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円</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（抜粋）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52413" marR="0" lvl="0" indent="-252413" algn="l" defTabSz="914400" rtl="0" eaLnBrk="1" fontAlgn="auto" latinLnBrk="0" hangingPunct="1">
              <a:lnSpc>
                <a:spcPct val="100000"/>
              </a:lnSpc>
              <a:spcBef>
                <a:spcPts val="0"/>
              </a:spcBef>
              <a:spcAft>
                <a:spcPts val="0"/>
              </a:spcAft>
              <a:buClrTx/>
              <a:buSzTx/>
              <a:buFontTx/>
              <a:buNone/>
              <a:tabLst/>
              <a:defRPr/>
            </a:pPr>
            <a:r>
              <a:rPr kumimoji="1" lang="en-US" altLang="ja-JP"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a:t>
            </a: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加算に関し、利用者又はその家族等からの電話等による緊急の求めに応じて、主治医の指示により、緊急に指定訪問看護を実施した場合は、その日時、内容及び対応状況を訪問看護記録書に記録すること。</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52413" marR="0" lvl="0" indent="-252413" algn="l" defTabSz="914400" rtl="0" eaLnBrk="1" fontAlgn="auto" latinLnBrk="0" hangingPunct="1">
              <a:lnSpc>
                <a:spcPct val="100000"/>
              </a:lnSpc>
              <a:spcBef>
                <a:spcPts val="0"/>
              </a:spcBef>
              <a:spcAft>
                <a:spcPts val="0"/>
              </a:spcAft>
              <a:buClrTx/>
              <a:buSzTx/>
              <a:buFontTx/>
              <a:buNone/>
              <a:tabLst/>
              <a:defRPr/>
            </a:pP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（略）</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52413" marR="0" lvl="0" indent="-252413" algn="l" defTabSz="914400" rtl="0" eaLnBrk="1" fontAlgn="auto" latinLnBrk="0" hangingPunct="1">
              <a:lnSpc>
                <a:spcPct val="100000"/>
              </a:lnSpc>
              <a:spcBef>
                <a:spcPts val="0"/>
              </a:spcBef>
              <a:spcAft>
                <a:spcPts val="0"/>
              </a:spcAft>
              <a:buClrTx/>
              <a:buSzTx/>
              <a:buFontTx/>
              <a:buNone/>
              <a:tabLst/>
              <a:defRPr/>
            </a:pP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(6)</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緊急訪問看護加算を算定する場合には、当該加算を算定する理由を、訪問看護療養費明細書に記載すること。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31543" y="2244991"/>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823711"/>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9028" y="2187019"/>
            <a:ext cx="4371396" cy="3971027"/>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緊急訪問看護加算（訪問看護基本療養費）</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及び２（いずれもハを除く。）については、利用者又はその家族等の求めに応じて、その主治医（診療所又は医科点数表の区分番号Ｃ００１の注１に規定する在宅療養支援病院（以下「在宅療養支援病院」という。）の保険医に限る。）の指示に基づき、訪問看護ステーションの看護師等が緊急に指定訪問看護を実施した場合には、緊急訪問看護加算として、１日につき</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2,650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円を所定額に加算する。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（抜粋）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（略）</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a:extLst>
              <a:ext uri="{FF2B5EF4-FFF2-40B4-BE49-F238E27FC236}">
                <a16:creationId xmlns:a16="http://schemas.microsoft.com/office/drawing/2014/main" id="{E0CF5E60-0CA5-0F42-F4C1-3E0DC5CAC15A}"/>
              </a:ext>
            </a:extLst>
          </p:cNvPr>
          <p:cNvSpPr/>
          <p:nvPr/>
        </p:nvSpPr>
        <p:spPr>
          <a:xfrm>
            <a:off x="3286125" y="6218739"/>
            <a:ext cx="6320419" cy="166277"/>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在宅患者訪問看護・指導料、同一建物居住者訪問看護・指導料、精神科訪問看護・指導料及び精神科訪問看護療養費についても同様</a:t>
            </a:r>
            <a:endPar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スライド番号プレースホルダー 2">
            <a:extLst>
              <a:ext uri="{FF2B5EF4-FFF2-40B4-BE49-F238E27FC236}">
                <a16:creationId xmlns:a16="http://schemas.microsoft.com/office/drawing/2014/main" id="{50B5898C-A05B-57A1-A1AD-DA3B127E04A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362148186"/>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医療ニーズの高い利用者の退院支援の見直し</a:t>
            </a:r>
          </a:p>
        </p:txBody>
      </p:sp>
      <p:sp>
        <p:nvSpPr>
          <p:cNvPr id="8" name="正方形/長方形 7"/>
          <p:cNvSpPr/>
          <p:nvPr/>
        </p:nvSpPr>
        <p:spPr>
          <a:xfrm>
            <a:off x="188118" y="1114050"/>
            <a:ext cx="9529762" cy="5400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退院日の利用者の状態及び訪問看護の提供状況に応じた評価を充実させる観点から、退院支援指導加算の要件を見直す。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2865381"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退院支援指導加算の見直し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質の高い在宅医療・訪問看護の確保－⑲</a:t>
            </a:r>
          </a:p>
        </p:txBody>
      </p:sp>
      <p:sp>
        <p:nvSpPr>
          <p:cNvPr id="88" name="正方形/長方形 87"/>
          <p:cNvSpPr/>
          <p:nvPr/>
        </p:nvSpPr>
        <p:spPr>
          <a:xfrm>
            <a:off x="5215576" y="1823711"/>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15575" y="2187020"/>
            <a:ext cx="4320000" cy="287266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退院支援指導加算（訪問看護管理療養費）</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注７に規定する退院支援指導加算は退院支援指導を要する者に対して、保険医療機関から退院するに当たって、訪問看護ステーションの看護師等</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准看護師を除く。</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が、退院日に在宅での療養上必要な指導を行った場合（長時間の訪問を要する者に対して指導を行った場合にあっては、１回の退院支援指導の時間が</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90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分を超えた場合</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又は複数回の退院支援指導の合計時間が</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90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分を超えた場合</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限る。）に初日の指定訪問看護の実施日に１回に限り訪問看護管理療養費に加算する。ただし、当該者が退院日の翌日以降初日の指定訪問看護が行われる前に死亡あるいは再入院した場合においては、死亡若しくは再入院日に算定する。なお、訪問看護管理療養費を算定する月の前月に退院支援指導を行った場合においても算定できる。</a:t>
            </a:r>
            <a:endPar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31543" y="2244991"/>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823711"/>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9028" y="2187019"/>
            <a:ext cx="4371396" cy="2872661"/>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退院支援指導加算（訪問看護管理療養費）</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注７に規定する退院支援指導加算は退院支援指導を要する者に対して、保険医療機関から退院するに当たって、訪問看護ステーションの看護師等</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准看護師を除く。</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が、退院日に在宅での療養上必要な指導を行った場合（長時間の訪問を要する者に対して指導を行った場合にあっては、１回の退院支援指導の時間が</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90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分を超えた場合に限る。）に初日の指定訪問看護の実施日に１回に限り訪問看護管理療養費に加算する。ただし、当該者が退院日の翌日以降初日の指定訪問看護が行われる前に死亡あるいは再入院した場合においては、死亡若しくは再入院日に算定する。なお、訪問看護管理療養費を算定する月の前月に退院支援指導を行った場合においても算定できる。</a:t>
            </a:r>
          </a:p>
        </p:txBody>
      </p:sp>
      <p:sp>
        <p:nvSpPr>
          <p:cNvPr id="3" name="スライド番号プレースホルダー 2">
            <a:extLst>
              <a:ext uri="{FF2B5EF4-FFF2-40B4-BE49-F238E27FC236}">
                <a16:creationId xmlns:a16="http://schemas.microsoft.com/office/drawing/2014/main" id="{2C29496A-9A35-626F-D1DB-A6ED987643FC}"/>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765348245"/>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母子に対する適切な訪問看護の推進</a:t>
            </a:r>
          </a:p>
        </p:txBody>
      </p:sp>
      <p:sp>
        <p:nvSpPr>
          <p:cNvPr id="8" name="正方形/長方形 7"/>
          <p:cNvSpPr/>
          <p:nvPr/>
        </p:nvSpPr>
        <p:spPr>
          <a:xfrm>
            <a:off x="188119" y="1007758"/>
            <a:ext cx="9529762" cy="262126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ハイリスク妊産婦に対する支援を充実する観点から、ハイリスク妊産婦連携指導料の多職種カンファレンスの参加者に、訪問看護ステーションの看護師等を加える。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798211"/>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ハイリスク妊産婦連携指導料の見直し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質の高い在宅医療・訪問看護の確保－⑳</a:t>
            </a:r>
          </a:p>
        </p:txBody>
      </p:sp>
      <p:sp>
        <p:nvSpPr>
          <p:cNvPr id="88" name="正方形/長方形 87"/>
          <p:cNvSpPr/>
          <p:nvPr/>
        </p:nvSpPr>
        <p:spPr>
          <a:xfrm>
            <a:off x="5215576" y="1704782"/>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15575" y="2068092"/>
            <a:ext cx="4320000" cy="1332333"/>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ハイリスク妊産婦連携指導料１</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当該患者の診療方針等に係るカンファレンスを概ね２ヶ月に１回の頻度で開催されている。また、当該カンファレンスには以下に掲げる者が参加していること。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ア～オ　（略）</a:t>
            </a:r>
          </a:p>
          <a:p>
            <a:pPr marL="304800" marR="0" lvl="0" indent="-3048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カ</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必要に応じて、当該患者の訪問看護を担当する訪問看護ステーションの保健師、助産師又は看護師</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31543" y="2126062"/>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704782"/>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9028" y="2068091"/>
            <a:ext cx="4371396" cy="1332333"/>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ハイリスク妊産婦連携指導料１</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当該患者の診療方針等に係るカンファレンスを概ね２ヶ月に１回の頻度で開催されている。また、当該カンファレンスには以下に掲げる者が参加していること。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ア～オ　（略）</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p>
        </p:txBody>
      </p:sp>
      <p:sp>
        <p:nvSpPr>
          <p:cNvPr id="3" name="正方形/長方形 2">
            <a:extLst>
              <a:ext uri="{FF2B5EF4-FFF2-40B4-BE49-F238E27FC236}">
                <a16:creationId xmlns:a16="http://schemas.microsoft.com/office/drawing/2014/main" id="{16A2DE0D-10AB-E0D8-6F95-3257B08CCB02}"/>
              </a:ext>
            </a:extLst>
          </p:cNvPr>
          <p:cNvSpPr/>
          <p:nvPr/>
        </p:nvSpPr>
        <p:spPr>
          <a:xfrm>
            <a:off x="7070725" y="3420106"/>
            <a:ext cx="2422525" cy="166277"/>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ハイリスク妊産婦連携指導料２についても同様</a:t>
            </a:r>
            <a:endPar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正方形/長方形 10">
            <a:extLst>
              <a:ext uri="{FF2B5EF4-FFF2-40B4-BE49-F238E27FC236}">
                <a16:creationId xmlns:a16="http://schemas.microsoft.com/office/drawing/2014/main" id="{1DE8E6A7-EDDD-ABC4-23F4-B675A9D52C91}"/>
              </a:ext>
            </a:extLst>
          </p:cNvPr>
          <p:cNvSpPr/>
          <p:nvPr/>
        </p:nvSpPr>
        <p:spPr>
          <a:xfrm>
            <a:off x="188162" y="3865541"/>
            <a:ext cx="9529762" cy="289258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rIns="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訪問看護基本療養費の乳幼児加算について、利用者の状態に応じて区分し、それぞれの評価を設ける。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正方形/長方形 11">
            <a:extLst>
              <a:ext uri="{FF2B5EF4-FFF2-40B4-BE49-F238E27FC236}">
                <a16:creationId xmlns:a16="http://schemas.microsoft.com/office/drawing/2014/main" id="{69C3C225-6695-D777-07DD-38222B48B5F0}"/>
              </a:ext>
            </a:extLst>
          </p:cNvPr>
          <p:cNvSpPr/>
          <p:nvPr/>
        </p:nvSpPr>
        <p:spPr>
          <a:xfrm>
            <a:off x="311971" y="3683702"/>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乳幼児加算の見直し</a:t>
            </a:r>
          </a:p>
        </p:txBody>
      </p:sp>
      <p:sp>
        <p:nvSpPr>
          <p:cNvPr id="4" name="正方形/長方形 3">
            <a:extLst>
              <a:ext uri="{FF2B5EF4-FFF2-40B4-BE49-F238E27FC236}">
                <a16:creationId xmlns:a16="http://schemas.microsoft.com/office/drawing/2014/main" id="{C7111E4B-F434-08FD-C794-A5E3B83E75F1}"/>
              </a:ext>
            </a:extLst>
          </p:cNvPr>
          <p:cNvSpPr/>
          <p:nvPr/>
        </p:nvSpPr>
        <p:spPr>
          <a:xfrm>
            <a:off x="5208476" y="4386462"/>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5" name="正方形/長方形 4">
            <a:extLst>
              <a:ext uri="{FF2B5EF4-FFF2-40B4-BE49-F238E27FC236}">
                <a16:creationId xmlns:a16="http://schemas.microsoft.com/office/drawing/2014/main" id="{6354C400-4897-CD7F-4140-16DB7841401B}"/>
              </a:ext>
            </a:extLst>
          </p:cNvPr>
          <p:cNvSpPr/>
          <p:nvPr/>
        </p:nvSpPr>
        <p:spPr>
          <a:xfrm>
            <a:off x="5208475" y="4749772"/>
            <a:ext cx="4320000" cy="1812954"/>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Ins="828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乳幼児加算（訪問看護基本療養費）</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１及び２（いずれもハを除く。）については、６歳未満の乳幼児に対し、訪問看護ステーションの看護師等が指定訪問看護を行った場合は、乳幼児加算として、１日につき</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1,300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円（別に厚生労働大臣が定める者に該当する場合にあっては、</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1,800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円）</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を所定額に加算する。</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乳幼児加算に係る厚生労働大臣が定める者</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超重症児又は準超重症児</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特掲診療料の施設基準等別表第七に掲げる疾病等の者</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特掲診療料の施設基準等別表第八に掲げる者</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右矢印 89">
            <a:extLst>
              <a:ext uri="{FF2B5EF4-FFF2-40B4-BE49-F238E27FC236}">
                <a16:creationId xmlns:a16="http://schemas.microsoft.com/office/drawing/2014/main" id="{F1CF653D-B4D1-70E9-81BA-0CF001F470DD}"/>
              </a:ext>
            </a:extLst>
          </p:cNvPr>
          <p:cNvSpPr/>
          <p:nvPr/>
        </p:nvSpPr>
        <p:spPr>
          <a:xfrm>
            <a:off x="4724443" y="4807742"/>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7" name="正方形/長方形 6">
            <a:extLst>
              <a:ext uri="{FF2B5EF4-FFF2-40B4-BE49-F238E27FC236}">
                <a16:creationId xmlns:a16="http://schemas.microsoft.com/office/drawing/2014/main" id="{D600CD33-B3EF-F587-F87A-C4C296F42A15}"/>
              </a:ext>
            </a:extLst>
          </p:cNvPr>
          <p:cNvSpPr/>
          <p:nvPr/>
        </p:nvSpPr>
        <p:spPr>
          <a:xfrm>
            <a:off x="311929" y="4386462"/>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9" name="正方形/長方形 8">
            <a:extLst>
              <a:ext uri="{FF2B5EF4-FFF2-40B4-BE49-F238E27FC236}">
                <a16:creationId xmlns:a16="http://schemas.microsoft.com/office/drawing/2014/main" id="{8F18D8C8-53EC-E510-D56F-44E1B30F7E48}"/>
              </a:ext>
            </a:extLst>
          </p:cNvPr>
          <p:cNvSpPr/>
          <p:nvPr/>
        </p:nvSpPr>
        <p:spPr>
          <a:xfrm>
            <a:off x="311928" y="4749770"/>
            <a:ext cx="4371396" cy="1812955"/>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乳幼児加算（訪問看護基本療養費）</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１及び２（いずれもハを除く。）については、６歳未満の乳幼児に対し、訪問看護ステーションの看護師等が指定訪問看護を行った場合は、乳幼児加算として、１日につき</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1,500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円を所定額に加算する。</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正方形/長方形 9">
            <a:extLst>
              <a:ext uri="{FF2B5EF4-FFF2-40B4-BE49-F238E27FC236}">
                <a16:creationId xmlns:a16="http://schemas.microsoft.com/office/drawing/2014/main" id="{BF5462A7-1064-936C-021C-5E45C92E43A8}"/>
              </a:ext>
            </a:extLst>
          </p:cNvPr>
          <p:cNvSpPr/>
          <p:nvPr/>
        </p:nvSpPr>
        <p:spPr>
          <a:xfrm>
            <a:off x="5386249" y="6571147"/>
            <a:ext cx="3952125" cy="166277"/>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在宅患者訪問看護・指導料及び同一建物居住者訪問看護・指導料についても同様</a:t>
            </a:r>
            <a:endPar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スライド番号プレースホルダー 2">
            <a:extLst>
              <a:ext uri="{FF2B5EF4-FFF2-40B4-BE49-F238E27FC236}">
                <a16:creationId xmlns:a16="http://schemas.microsoft.com/office/drawing/2014/main" id="{A6991512-11BA-9A87-C389-7E87531CC24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64112036"/>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訪問看護ステーションにおける管理者の責務の明確化</a:t>
            </a:r>
          </a:p>
        </p:txBody>
      </p:sp>
      <p:sp>
        <p:nvSpPr>
          <p:cNvPr id="8" name="正方形/長方形 7"/>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提供する訪問看護の質を担保しつつ、訪問看護ステーションを効率的に運営する観点から、管理者の責務を明確化する。また、管理者について、指定訪問看護ステーションの管理上支障がない場合には、同時に他の指定訪問看護ステーション等を管理できることと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07447"/>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管理者の責務の明確化</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質の高い在宅医療・訪問看護の確保－⑭</a:t>
            </a:r>
          </a:p>
        </p:txBody>
      </p:sp>
      <p:sp>
        <p:nvSpPr>
          <p:cNvPr id="88" name="正方形/長方形 87"/>
          <p:cNvSpPr/>
          <p:nvPr/>
        </p:nvSpPr>
        <p:spPr>
          <a:xfrm>
            <a:off x="5215576" y="1936925"/>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15575" y="2300235"/>
            <a:ext cx="4320000" cy="1403547"/>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指定訪問看護の事業の人員及び運営に関する基準</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（管理者）</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第３条　指定訪問看護事業者は、指定訪問看護ステーションごとに専らその職務に従事する常勤の管理者を置かなければならない。ただし、指定訪問看護ステーションの管理上支障がない場合は、当該指定訪問看護ステーションの他の職務に従事し、又は他の事業所、施設等の職務に従事することができるものと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31543" y="235820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936925"/>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9028" y="2300235"/>
            <a:ext cx="4371396" cy="1403548"/>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指定訪問看護の事業の人員及び運営に関する基準</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（管理者）</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第３条　指定訪問看護事業者は、指定訪問看護ステーションごとに専らその職務に従事する常勤の管理者を置かなければならない。ただし、指定訪問看護ステーションの管理上支障がない場合は、当該指定訪問看護ステーションの他の職務に従事し、又は</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同一敷地内にある</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他の事業所、施設等の職務に従事することができるものとする。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a:extLst>
              <a:ext uri="{FF2B5EF4-FFF2-40B4-BE49-F238E27FC236}">
                <a16:creationId xmlns:a16="http://schemas.microsoft.com/office/drawing/2014/main" id="{4D958F23-5B36-0980-66BB-0BD15DD6FA54}"/>
              </a:ext>
            </a:extLst>
          </p:cNvPr>
          <p:cNvSpPr/>
          <p:nvPr/>
        </p:nvSpPr>
        <p:spPr>
          <a:xfrm>
            <a:off x="249382" y="3885594"/>
            <a:ext cx="9393382" cy="282000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人員に関する事項</a:t>
            </a:r>
            <a:endPar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基準省令第３条第１項の規定により指定訪問看護ステーションに置くべき管理者は、当該指定訪問看護ステーションに専従、かつ、常勤の者でなければならないこととする。ただし、以下の場合であって、指定訪問看護ステーションの管理上支障がない場合は、他の職務を兼ねることができ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イ・ロ（略）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988" marR="0" lvl="0" indent="-2809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ハ　同一</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の指定訪問看護事業者によって設置された他の事業所、施設等の管理者又は従業者としての職務に従事する場合であって、当該他の事業所、施設等の管理者又は従業者としての職務に従事する時間帯も、当該指定訪問看護ステーションの利用者へのサービス提供の場面等で生じる事象を適時かつ適切に把握でき、職員及び業務に関し、一元的な管理及び指揮命令に支障が生じないとき</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に、当該他の事業所等の管理者又は従業者としての職務に従事する場合（この場合の他の事業所、施設等の事業の内容は問わないが、例えば、</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管理すべき事業所数が過剰であると個別に判断される場合や</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、併設される入所施設における看護業務（管理業務を含む。）</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と兼務する場合（施設における勤務時間が極めて限られている場合を除く。）、事故発生時等の緊急時において管理者自身が速やかに当該指定訪問看護ステーション又は利用者へのサービス提供の現場に駆け付けることができない体制となっている場合などは、</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管理者の業務に支障があると考えられる。）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52400" marR="0" lvl="0" indent="-15240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運営に関する事項　管理者の責務（基準省令第</a:t>
            </a:r>
            <a:r>
              <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条関係）</a:t>
            </a:r>
            <a:endPar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基準省令第</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条は、管理者の責務について規定したものであり、管理者</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の責務に関し、利用者に対する看護やサービス提供の場面等で生じる事象を適時かつ適切に把握しながら、</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指定訪問看護の利用の申込みに係る調整、業務の実施状況の把握等の管理を一元的に行い、併せて、適切な指定訪問看護を提供できるよう、運営に関する事項を遵守させるため必要な指揮命令を行うものとしたものであ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289ACE57-61E8-1A20-5035-583C08FA289C}"/>
              </a:ext>
            </a:extLst>
          </p:cNvPr>
          <p:cNvSpPr/>
          <p:nvPr/>
        </p:nvSpPr>
        <p:spPr>
          <a:xfrm>
            <a:off x="2323044" y="3741197"/>
            <a:ext cx="5281017" cy="320904"/>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（参考）指定訪問看護の事業の人員及び運営に関する基準</a:t>
            </a:r>
          </a:p>
        </p:txBody>
      </p:sp>
      <p:sp>
        <p:nvSpPr>
          <p:cNvPr id="5" name="スライド番号プレースホルダー 2">
            <a:extLst>
              <a:ext uri="{FF2B5EF4-FFF2-40B4-BE49-F238E27FC236}">
                <a16:creationId xmlns:a16="http://schemas.microsoft.com/office/drawing/2014/main" id="{B8CA4D22-C38D-3C31-AF91-9A74C6B1BBA5}"/>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64246308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1C7BA1-E853-25A9-1747-BDBDBC7AB7A3}"/>
            </a:ext>
          </a:extLst>
        </p:cNvPr>
        <p:cNvGrpSpPr/>
        <p:nvPr/>
      </p:nvGrpSpPr>
      <p:grpSpPr>
        <a:xfrm>
          <a:off x="0" y="0"/>
          <a:ext cx="0" cy="0"/>
          <a:chOff x="0" y="0"/>
          <a:chExt cx="0" cy="0"/>
        </a:xfrm>
      </p:grpSpPr>
      <p:sp>
        <p:nvSpPr>
          <p:cNvPr id="178179" name="Rectangle 4">
            <a:extLst>
              <a:ext uri="{FF2B5EF4-FFF2-40B4-BE49-F238E27FC236}">
                <a16:creationId xmlns:a16="http://schemas.microsoft.com/office/drawing/2014/main" id="{929FDA79-AA8D-1E83-BADD-08E9110471FA}"/>
              </a:ext>
            </a:extLst>
          </p:cNvPr>
          <p:cNvSpPr>
            <a:spLocks noChangeArrowheads="1"/>
          </p:cNvSpPr>
          <p:nvPr/>
        </p:nvSpPr>
        <p:spPr bwMode="auto">
          <a:xfrm>
            <a:off x="340537" y="505304"/>
            <a:ext cx="4252424" cy="354008"/>
          </a:xfrm>
          <a:prstGeom prst="rect">
            <a:avLst/>
          </a:prstGeom>
          <a:solidFill>
            <a:srgbClr val="FFFF00">
              <a:alpha val="45097"/>
            </a:srgbClr>
          </a:solidFill>
          <a:ln w="9525">
            <a:solidFill>
              <a:srgbClr val="000000"/>
            </a:solidFill>
            <a:miter lim="800000"/>
            <a:headEnd/>
            <a:tailEnd/>
          </a:ln>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rPr>
              <a:t>２．改定の基本的視点と具体的方向性④</a:t>
            </a:r>
            <a:endParaRPr kumimoji="1" lang="en-US" altLang="ja-JP"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endParaRPr>
          </a:p>
        </p:txBody>
      </p:sp>
      <p:sp>
        <p:nvSpPr>
          <p:cNvPr id="9" name="スライド番号プレースホルダー 2">
            <a:extLst>
              <a:ext uri="{FF2B5EF4-FFF2-40B4-BE49-F238E27FC236}">
                <a16:creationId xmlns:a16="http://schemas.microsoft.com/office/drawing/2014/main" id="{34D34CF3-BDD0-55CE-5958-F3CD6385428C}"/>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4" name="Rectangle 2">
            <a:extLst>
              <a:ext uri="{FF2B5EF4-FFF2-40B4-BE49-F238E27FC236}">
                <a16:creationId xmlns:a16="http://schemas.microsoft.com/office/drawing/2014/main" id="{CB4D451F-34C9-DC22-7A84-34F47DE7FAD6}"/>
              </a:ext>
            </a:extLst>
          </p:cNvPr>
          <p:cNvSpPr txBox="1">
            <a:spLocks noChangeArrowheads="1"/>
          </p:cNvSpPr>
          <p:nvPr/>
        </p:nvSpPr>
        <p:spPr>
          <a:xfrm>
            <a:off x="310725" y="10325"/>
            <a:ext cx="6328833" cy="50482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kumimoji="1"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Calibri Light" panose="020F0302020204030204"/>
                <a:ea typeface="HG創英角ｺﾞｼｯｸUB" pitchFamily="49" charset="-128"/>
                <a:cs typeface="+mj-cs"/>
              </a:rPr>
              <a:t>令和６年度診療報酬改定の基本方針</a:t>
            </a:r>
            <a:endParaRPr kumimoji="1" lang="ja-JP" altLang="en-US"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j-cs"/>
            </a:endParaRPr>
          </a:p>
        </p:txBody>
      </p:sp>
      <p:sp>
        <p:nvSpPr>
          <p:cNvPr id="5" name="Rectangle 2">
            <a:extLst>
              <a:ext uri="{FF2B5EF4-FFF2-40B4-BE49-F238E27FC236}">
                <a16:creationId xmlns:a16="http://schemas.microsoft.com/office/drawing/2014/main" id="{209631A9-3A39-9041-7834-D50B68D8BD77}"/>
              </a:ext>
            </a:extLst>
          </p:cNvPr>
          <p:cNvSpPr>
            <a:spLocks noChangeArrowheads="1"/>
          </p:cNvSpPr>
          <p:nvPr/>
        </p:nvSpPr>
        <p:spPr bwMode="auto">
          <a:xfrm>
            <a:off x="4383691" y="185625"/>
            <a:ext cx="5350724"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［令和５年１２月１１日 社会保障審議会</a:t>
            </a:r>
            <a:r>
              <a:rPr kumimoji="0" lang="ja-JP" altLang="en-US" sz="1400" b="0" i="0" u="none" strike="noStrike" kern="0" cap="none" spc="0" normalizeH="0" baseline="0" noProof="0" dirty="0">
                <a:ln>
                  <a:noFill/>
                </a:ln>
                <a:solidFill>
                  <a:prstClr val="black"/>
                </a:solidFill>
                <a:effectLst/>
                <a:uLnTx/>
                <a:uFillTx/>
                <a:latin typeface="Calibri" panose="020F0502020204030204"/>
                <a:ea typeface="ＭＳ Ｐゴシック"/>
                <a:cs typeface="+mn-cs"/>
              </a:rPr>
              <a:t>（医療保険部会・医療部会） </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a:t>
            </a:r>
          </a:p>
        </p:txBody>
      </p:sp>
      <p:sp>
        <p:nvSpPr>
          <p:cNvPr id="2" name="Rectangle 4">
            <a:extLst>
              <a:ext uri="{FF2B5EF4-FFF2-40B4-BE49-F238E27FC236}">
                <a16:creationId xmlns:a16="http://schemas.microsoft.com/office/drawing/2014/main" id="{C43902ED-7ED4-2ED7-AE68-F1DB63A91986}"/>
              </a:ext>
            </a:extLst>
          </p:cNvPr>
          <p:cNvSpPr>
            <a:spLocks noChangeArrowheads="1"/>
          </p:cNvSpPr>
          <p:nvPr/>
        </p:nvSpPr>
        <p:spPr bwMode="auto">
          <a:xfrm>
            <a:off x="310725" y="865667"/>
            <a:ext cx="9360827" cy="5752216"/>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（具体的方向性の例）続き</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外来医療の機能分化・強化等</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令和５年改正医療法も踏まえた生活習慣病等の継続的な医療を要する者に対する説明に関する評価の見直し等、外来機能の強化</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を推進。</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外来における腫瘍化学療法の推進。</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外来医療から在宅医療への円滑な移行に当たって必要となる連携を推進。</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新興感染症等に対応できる地域における医療提供体制の構築に向けた取組</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平時からの感染症対策に係る取組が広く実施されるよう、令和４年改正感染症法及び第８次医療計画も踏まえ、個々の医療機関･</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薬局等における感染防止対策の取組や地域の医療機関･薬局と都道府県等が連携して実施する感染症対策の取組を更に推進するとと</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もに、高齢者施設等と医療機関・薬局の連携を強化。</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かかりつけ医、かかりつけ歯科医、かかりつけ薬剤師の機能の評価</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かかりつけ医機能を担う医療機関が地域の介護支援専門員や介護サービス事業者と「顔と顔の見える関係性」を構築し、有機的</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な連携を行うことを推進。</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ＩＣＴ等を活用した時間外の対応体制の整備の推進。</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a:t>
            </a:r>
            <a:r>
              <a:rPr kumimoji="0" lang="ja-JP" altLang="en-US" sz="12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歯科医療機関を受診する患者像が多様化する中、地域の関係者との連携体制を確保しつつ、口腔疾患の重症化予防や口腔機能の維</a:t>
            </a:r>
            <a:endParaRPr kumimoji="0" lang="en-US" altLang="ja-JP" sz="12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en-US" altLang="ja-JP" sz="12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持・向上のため、ライフステージに応じ、生涯を通じた継続的な口腔管理・指導が行われるよう、かかりつけ歯科医の機能を評価。</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患者に対する薬物療法の有効性・安全性を確保するため、新薬・ハイリスク薬等、特に充実した服薬指導が必要な場合の対応も</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含め、服薬状況等の一元的・継続的な把握とそれに基づく薬学的管理・指導が行われるよう、かかりつけ薬剤師・薬局の機能の評</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価を推進。</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質の高い在宅医療・訪問看護の確保</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中長期的には在宅医療の需要が大幅に増加することが見込まれる中、在宅医療を担う医療機関と市町村・医師会等との連携、及</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び医療・介護の切れ目のない、地域の実情に応じた提供体制の構築等を推進し、専門性の高い看護師も活用しつつ、効率的・効果</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的で質の高い訪問診療・往診、訪問看護、歯科訪問診療、訪問薬剤管理指導、訪問栄養食事指導等の提供体制を確保。</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地域における医薬品提供体制を構築。</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ＩＣＴ等を活用し、他の医療機関との連携を促進。</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非がん患者を含めた在宅緩和ケアの充実。</a:t>
            </a:r>
          </a:p>
        </p:txBody>
      </p:sp>
    </p:spTree>
    <p:extLst>
      <p:ext uri="{BB962C8B-B14F-4D97-AF65-F5344CB8AC3E}">
        <p14:creationId xmlns:p14="http://schemas.microsoft.com/office/powerpoint/2010/main" val="1174083621"/>
      </p:ext>
    </p:extLst>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虐待防止措置及び身体的拘束等の適正化の推進</a:t>
            </a:r>
          </a:p>
        </p:txBody>
      </p:sp>
      <p:sp>
        <p:nvSpPr>
          <p:cNvPr id="8" name="正方形/長方形 7"/>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訪問看護における身体的拘束等の適正化を推進する観点から、指定訪問看護の具体的取扱方針に、身体的拘束等の原則禁止や緊急やむを得ない場合に身体的拘束等を行う場合における記録の義務を追加する。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30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指定訪問看護の事業の人員及び運営に関する基準</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（指定訪問看護の具体的取扱方針）</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第十五条　看護師等の行う指定訪問看護の方針は、次に掲げるところによるものとする。</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一・二　（略）</a:t>
            </a:r>
          </a:p>
          <a:p>
            <a:pPr marL="152400" marR="0" lvl="0" indent="-15240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三</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指定訪問看護の提供に当たっては、当該利用者又は他の利用者等の生命又は身体を保護するため緊急やむを得ない場合を除き、身体的拘束その他利用者の行動を制限する行為（以下「身体的拘束等」という。）を行ってはならない。</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52400" marR="0" lvl="0" indent="-15240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四</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前号の身体的拘束等を行う場合には、その態様及び時間、その際の利用者の心身の状況並びに緊急やむを得ない理由を記録しなければならない。</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五～七　（略）</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30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訪問看護における虐待防止措置を推進する観点から、指定訪問看護事業者に対し、指定訪問看護ステーションごとの運営規定に、「虐待の防止のための措置に関する事項」を定めることを義務付ける。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令和８年５月</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日までの間、虐待の防止のための措置に関する事項を定めることについては努力義務とする。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7" y="825919"/>
            <a:ext cx="544232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虐待防止措置及び身体的拘束等の適正化の推進</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質の高い在宅医療・訪問看護の確保－⑮</a:t>
            </a:r>
          </a:p>
        </p:txBody>
      </p:sp>
      <p:sp>
        <p:nvSpPr>
          <p:cNvPr id="4" name="正方形/長方形 3">
            <a:extLst>
              <a:ext uri="{FF2B5EF4-FFF2-40B4-BE49-F238E27FC236}">
                <a16:creationId xmlns:a16="http://schemas.microsoft.com/office/drawing/2014/main" id="{AE4C5A37-3E3F-69F5-A4C1-2000E9493784}"/>
              </a:ext>
            </a:extLst>
          </p:cNvPr>
          <p:cNvSpPr/>
          <p:nvPr/>
        </p:nvSpPr>
        <p:spPr>
          <a:xfrm>
            <a:off x="5215576" y="4410429"/>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5" name="正方形/長方形 4">
            <a:extLst>
              <a:ext uri="{FF2B5EF4-FFF2-40B4-BE49-F238E27FC236}">
                <a16:creationId xmlns:a16="http://schemas.microsoft.com/office/drawing/2014/main" id="{79C614AF-A0B6-2B0F-021C-4EC18E749D1E}"/>
              </a:ext>
            </a:extLst>
          </p:cNvPr>
          <p:cNvSpPr/>
          <p:nvPr/>
        </p:nvSpPr>
        <p:spPr>
          <a:xfrm>
            <a:off x="5215575" y="4773739"/>
            <a:ext cx="4320000" cy="1383221"/>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2000" rIns="36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指定訪問看護の事業の人員及び運営に関する基準</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（運営規程）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第二十一条　指定訪問看護事業者は、指定訪問看護ステーションごとに、次に掲げる事業の運営についての重要事項に関する規定（以下「運営規程」という。）を定めておかなければならない。</a:t>
            </a: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一～六　（略）</a:t>
            </a: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七</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虐待の防止のための措置に関する事項</a:t>
            </a: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八</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その他運営に関する重要事項</a:t>
            </a:r>
          </a:p>
        </p:txBody>
      </p:sp>
      <p:sp>
        <p:nvSpPr>
          <p:cNvPr id="6" name="右矢印 89">
            <a:extLst>
              <a:ext uri="{FF2B5EF4-FFF2-40B4-BE49-F238E27FC236}">
                <a16:creationId xmlns:a16="http://schemas.microsoft.com/office/drawing/2014/main" id="{C553626A-6580-CD04-CC55-AAFED9F8EFAF}"/>
              </a:ext>
            </a:extLst>
          </p:cNvPr>
          <p:cNvSpPr/>
          <p:nvPr/>
        </p:nvSpPr>
        <p:spPr>
          <a:xfrm>
            <a:off x="4731543" y="483170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7" name="正方形/長方形 6">
            <a:extLst>
              <a:ext uri="{FF2B5EF4-FFF2-40B4-BE49-F238E27FC236}">
                <a16:creationId xmlns:a16="http://schemas.microsoft.com/office/drawing/2014/main" id="{192A5438-5A9B-E920-B673-A5E878131F8D}"/>
              </a:ext>
            </a:extLst>
          </p:cNvPr>
          <p:cNvSpPr/>
          <p:nvPr/>
        </p:nvSpPr>
        <p:spPr>
          <a:xfrm>
            <a:off x="319029" y="4410429"/>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9" name="正方形/長方形 8">
            <a:extLst>
              <a:ext uri="{FF2B5EF4-FFF2-40B4-BE49-F238E27FC236}">
                <a16:creationId xmlns:a16="http://schemas.microsoft.com/office/drawing/2014/main" id="{0E9397E1-0CBD-D09A-076E-F9205010971B}"/>
              </a:ext>
            </a:extLst>
          </p:cNvPr>
          <p:cNvSpPr/>
          <p:nvPr/>
        </p:nvSpPr>
        <p:spPr>
          <a:xfrm>
            <a:off x="319028" y="4773739"/>
            <a:ext cx="4371396" cy="1383221"/>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72000" rIns="36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指定訪問看護の事業の人員及び運営に関する基準</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（運営規程）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第二十一条　指定訪問看護事業者は、指定訪問看護ステーションごとに、次に掲げる事業の運営についての重要事項に関する規定（以下「運営規程」という。）を定めておかなければならない。</a:t>
            </a: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一～六　（略）</a:t>
            </a: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七　その他運営に関する重要事項</a:t>
            </a:r>
          </a:p>
        </p:txBody>
      </p:sp>
      <p:sp>
        <p:nvSpPr>
          <p:cNvPr id="3" name="スライド番号プレースホルダー 2">
            <a:extLst>
              <a:ext uri="{FF2B5EF4-FFF2-40B4-BE49-F238E27FC236}">
                <a16:creationId xmlns:a16="http://schemas.microsoft.com/office/drawing/2014/main" id="{95236229-55E1-41A2-9E78-ADA42D1A8B08}"/>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410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088849866"/>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6793"/>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411</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479406133"/>
              </p:ext>
            </p:extLst>
          </p:nvPr>
        </p:nvGraphicFramePr>
        <p:xfrm>
          <a:off x="389493" y="655467"/>
          <a:ext cx="9127014" cy="50101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800" b="0" i="0" u="none" strike="noStrike" kern="1200" cap="none" spc="0" normalizeH="0" baseline="0" noProof="0" dirty="0">
                          <a:ln>
                            <a:noFill/>
                          </a:ln>
                          <a:solidFill>
                            <a:prstClr val="black"/>
                          </a:solidFill>
                          <a:effectLst/>
                          <a:uLnTx/>
                          <a:uFillTx/>
                          <a:latin typeface="+mn-lt"/>
                          <a:ea typeface="+mn-ea"/>
                          <a:cs typeface="+mn-cs"/>
                        </a:rPr>
                        <a:t>質の高い訪問看護の確保</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1248575407"/>
              </p:ext>
            </p:extLst>
          </p:nvPr>
        </p:nvGraphicFramePr>
        <p:xfrm>
          <a:off x="542925" y="1466850"/>
          <a:ext cx="8867775" cy="5267327"/>
        </p:xfrm>
        <a:graphic>
          <a:graphicData uri="http://schemas.openxmlformats.org/drawingml/2006/table">
            <a:tbl>
              <a:tblPr firstRow="1" bandRow="1">
                <a:tableStyleId>{5C22544A-7EE6-4342-B048-85BDC9FD1C3A}</a:tableStyleId>
              </a:tblPr>
              <a:tblGrid>
                <a:gridCol w="8867775">
                  <a:extLst>
                    <a:ext uri="{9D8B030D-6E8A-4147-A177-3AD203B41FA5}">
                      <a16:colId xmlns:a16="http://schemas.microsoft.com/office/drawing/2014/main" val="4124765003"/>
                    </a:ext>
                  </a:extLst>
                </a:gridCol>
              </a:tblGrid>
              <a:tr h="5267327">
                <a:tc>
                  <a:txBody>
                    <a:bodyPr/>
                    <a:lstStyle/>
                    <a:p>
                      <a:pPr marL="288000" marR="0" lvl="1"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schemeClr val="tx1"/>
                          </a:solidFill>
                          <a:effectLst/>
                          <a:uLnTx/>
                          <a:uFillTx/>
                          <a:latin typeface="+mn-ea"/>
                          <a:ea typeface="+mn-ea"/>
                          <a:cs typeface="+mn-cs"/>
                        </a:rPr>
                        <a:t>＜訪問看護指示書の記載事項及び様式の見直し＞</a:t>
                      </a: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20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令和６年６月から</a:t>
                      </a:r>
                      <a:r>
                        <a:rPr kumimoji="1" lang="ja-JP" altLang="en-US" sz="20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訪問看護レセプトのオンライン請求が開始</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されることを踏まえ、より質の高い医療の実現に向けてレセプト情報の利活用を推進する観点から、</a:t>
                      </a:r>
                      <a:r>
                        <a:rPr kumimoji="1" lang="ja-JP" altLang="en-US" sz="20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訪問看護指示書及び精神科訪問看護指示書の記載事項及び様式を見直す</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20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（指示書については、原則、主たる傷病名の傷病名コードを記載）</a:t>
                      </a:r>
                      <a:endParaRPr kumimoji="1" lang="en-US" altLang="ja-JP" sz="20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＜訪問看護医療</a:t>
                      </a:r>
                      <a:r>
                        <a:rPr kumimoji="1" lang="en-US" altLang="ja-JP" sz="2000" b="1" i="0" u="none" strike="noStrike" kern="1200" cap="none" spc="0" normalizeH="0" baseline="0" noProof="0" dirty="0">
                          <a:ln>
                            <a:noFill/>
                          </a:ln>
                          <a:solidFill>
                            <a:prstClr val="black"/>
                          </a:solidFill>
                          <a:effectLst/>
                          <a:uLnTx/>
                          <a:uFillTx/>
                          <a:latin typeface="+mn-ea"/>
                          <a:ea typeface="+mn-ea"/>
                          <a:cs typeface="+mn-cs"/>
                        </a:rPr>
                        <a:t>DX</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情報活用加算の新設＞</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指定訪問看護ステーション等において、</a:t>
                      </a:r>
                      <a:r>
                        <a:rPr kumimoji="1" lang="ja-JP" altLang="en-US" sz="20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居宅同意取得型のオンライン資格確認等システムを通じて利用者の診療情報を取得</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し、当該情報を活用して質の高い医療を提供することに係る評価を新設する。</a:t>
                      </a: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a:t>
                      </a:r>
                      <a:r>
                        <a:rPr kumimoji="1" lang="en-US" altLang="ja-JP" sz="2000" b="1" i="0" u="none" strike="noStrike" kern="1200" cap="none" spc="0" normalizeH="0" baseline="0" noProof="0" dirty="0">
                          <a:ln>
                            <a:noFill/>
                          </a:ln>
                          <a:solidFill>
                            <a:prstClr val="black"/>
                          </a:solidFill>
                          <a:effectLst/>
                          <a:uLnTx/>
                          <a:uFillTx/>
                          <a:latin typeface="+mn-ea"/>
                          <a:ea typeface="+mn-ea"/>
                          <a:cs typeface="+mn-cs"/>
                        </a:rPr>
                        <a:t>ICT</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を活用した遠隔死亡診断の補助に対する評価の新設＞</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医師が行う死亡診断等について、</a:t>
                      </a:r>
                      <a:r>
                        <a:rPr kumimoji="1" lang="en-US" altLang="ja-JP" sz="20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ICT</a:t>
                      </a:r>
                      <a:r>
                        <a:rPr kumimoji="1" lang="ja-JP" altLang="en-US" sz="20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を活用した在宅での看取りに関する研修を受けた医療機関の看護師が補助</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した場合の評価として、在宅ターミナルケア加算に</a:t>
                      </a:r>
                      <a:r>
                        <a:rPr kumimoji="1" lang="ja-JP" altLang="en-US" sz="20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遠隔死亡診断補助加算</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を新設する。</a:t>
                      </a: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8000" marR="0" lvl="1" indent="-457200" algn="l" defTabSz="914400" rtl="0" eaLnBrk="1" fontAlgn="auto" latinLnBrk="0" hangingPunct="1">
                        <a:lnSpc>
                          <a:spcPct val="100000"/>
                        </a:lnSpc>
                        <a:spcBef>
                          <a:spcPts val="120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schemeClr val="tx1"/>
                          </a:solidFill>
                          <a:effectLst/>
                          <a:uLnTx/>
                          <a:uFillTx/>
                          <a:latin typeface="+mn-ea"/>
                          <a:ea typeface="+mn-ea"/>
                          <a:cs typeface="+mn-cs"/>
                        </a:rPr>
                        <a:t>＜医療保険と介護保険の訪問看護対象者のイメージ＞</a:t>
                      </a: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1539787869"/>
      </p:ext>
    </p:extLst>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訪問看護指示書の記載事項及び様式見直し</a:t>
            </a:r>
          </a:p>
        </p:txBody>
      </p:sp>
      <p:sp>
        <p:nvSpPr>
          <p:cNvPr id="8" name="正方形/長方形 7"/>
          <p:cNvSpPr/>
          <p:nvPr/>
        </p:nvSpPr>
        <p:spPr>
          <a:xfrm>
            <a:off x="188119" y="1018800"/>
            <a:ext cx="9529762" cy="5436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６年６月から訪問看護レセプトのオンライン請求が開始されることを踏まえ、より質の高い医療の実現に向けてレセプト情報の利活用を推進する観点から、訪問看護指示書及び精神科訪問看護指示書の記載事項及び様式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TW"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訪問看護指示書</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質の高い在宅医療・訪問看護の確保－㉑</a:t>
            </a:r>
          </a:p>
        </p:txBody>
      </p:sp>
      <p:sp>
        <p:nvSpPr>
          <p:cNvPr id="88" name="正方形/長方形 87"/>
          <p:cNvSpPr/>
          <p:nvPr/>
        </p:nvSpPr>
        <p:spPr>
          <a:xfrm>
            <a:off x="5215576" y="1971759"/>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15575" y="2335068"/>
            <a:ext cx="4320000" cy="2411103"/>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訪問看護指示料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患者の主治医は、指定訪問看護の必要性を認めた場合には、診療に基づき速やかに訪問看護指示書及び特別訪問看護指示書（以下この項において「訪問看護指示書等」という。）を作成すること。当該訪問看護指示書等には、緊急時の連絡先として、診療を行った保険医療機関の電話番号等を必ず記載した上で、訪問看護ステーション等に交付すること。</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また、当該訪問看護指示書等には、原則として主たる傷病名の傷病名コードを記載すること。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なお、訪問看護指示書等は、特に患者の求めに応じて、患者又はその家族等を介して訪問看護ステーション等に交付できるものであること。</a:t>
            </a:r>
          </a:p>
        </p:txBody>
      </p:sp>
      <p:sp>
        <p:nvSpPr>
          <p:cNvPr id="90" name="右矢印 89"/>
          <p:cNvSpPr/>
          <p:nvPr/>
        </p:nvSpPr>
        <p:spPr>
          <a:xfrm>
            <a:off x="4731543" y="239303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971759"/>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9028" y="2335068"/>
            <a:ext cx="4371396" cy="2411104"/>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訪問看護指示料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患者の主治医は、指定訪問看護の必要性を認めた場合には、診療に基づき速やかに訪問看護指示書及び特別訪問看護指示書（以下この項において「訪問看護指示書等」という。）を作成すること。当該訪問看護指示書等には、緊急時の連絡先として、診療を行った保険医療機関の電話番号等を必ず記載した上で、訪問看護ステーション等に交付する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なお、訪問看護指示書等は、特に患者の求めに応じて、患者又はその家族等を介して訪問看護ステーション等に交付できるものであること。</a:t>
            </a:r>
          </a:p>
        </p:txBody>
      </p:sp>
      <p:sp>
        <p:nvSpPr>
          <p:cNvPr id="4" name="正方形/長方形 3">
            <a:extLst>
              <a:ext uri="{FF2B5EF4-FFF2-40B4-BE49-F238E27FC236}">
                <a16:creationId xmlns:a16="http://schemas.microsoft.com/office/drawing/2014/main" id="{1CF75106-3162-DFAB-0484-74EDACB0CD45}"/>
              </a:ext>
            </a:extLst>
          </p:cNvPr>
          <p:cNvSpPr/>
          <p:nvPr/>
        </p:nvSpPr>
        <p:spPr>
          <a:xfrm>
            <a:off x="7575550" y="6135719"/>
            <a:ext cx="1910600" cy="166277"/>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精神科訪問看護指示料についても同様</a:t>
            </a:r>
            <a:endPar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11" name="表 10">
            <a:extLst>
              <a:ext uri="{FF2B5EF4-FFF2-40B4-BE49-F238E27FC236}">
                <a16:creationId xmlns:a16="http://schemas.microsoft.com/office/drawing/2014/main" id="{AEDC45E4-0DF0-38AE-B6DC-6F09C5D10F20}"/>
              </a:ext>
            </a:extLst>
          </p:cNvPr>
          <p:cNvGraphicFramePr>
            <a:graphicFrameLocks noGrp="1"/>
          </p:cNvGraphicFramePr>
          <p:nvPr/>
        </p:nvGraphicFramePr>
        <p:xfrm>
          <a:off x="5215576" y="5473810"/>
          <a:ext cx="4319999" cy="441850"/>
        </p:xfrm>
        <a:graphic>
          <a:graphicData uri="http://schemas.openxmlformats.org/drawingml/2006/table">
            <a:tbl>
              <a:tblPr firstRow="1" firstCol="1" lastRow="1" lastCol="1" bandRow="1" bandCol="1"/>
              <a:tblGrid>
                <a:gridCol w="1002344">
                  <a:extLst>
                    <a:ext uri="{9D8B030D-6E8A-4147-A177-3AD203B41FA5}">
                      <a16:colId xmlns:a16="http://schemas.microsoft.com/office/drawing/2014/main" val="2187489797"/>
                    </a:ext>
                  </a:extLst>
                </a:gridCol>
                <a:gridCol w="1105885">
                  <a:extLst>
                    <a:ext uri="{9D8B030D-6E8A-4147-A177-3AD203B41FA5}">
                      <a16:colId xmlns:a16="http://schemas.microsoft.com/office/drawing/2014/main" val="427593178"/>
                    </a:ext>
                  </a:extLst>
                </a:gridCol>
                <a:gridCol w="1105885">
                  <a:extLst>
                    <a:ext uri="{9D8B030D-6E8A-4147-A177-3AD203B41FA5}">
                      <a16:colId xmlns:a16="http://schemas.microsoft.com/office/drawing/2014/main" val="3315159704"/>
                    </a:ext>
                  </a:extLst>
                </a:gridCol>
                <a:gridCol w="1105885">
                  <a:extLst>
                    <a:ext uri="{9D8B030D-6E8A-4147-A177-3AD203B41FA5}">
                      <a16:colId xmlns:a16="http://schemas.microsoft.com/office/drawing/2014/main" val="234798260"/>
                    </a:ext>
                  </a:extLst>
                </a:gridCol>
              </a:tblGrid>
              <a:tr h="220925">
                <a:tc>
                  <a:txBody>
                    <a:bodyPr/>
                    <a:lstStyle/>
                    <a:p>
                      <a:pPr algn="just"/>
                      <a:r>
                        <a:rPr lang="ja-JP" sz="1000" kern="100">
                          <a:effectLst/>
                          <a:latin typeface="メイリオ" panose="020B0604030504040204" pitchFamily="50" charset="-128"/>
                          <a:ea typeface="メイリオ" panose="020B0604030504040204" pitchFamily="50" charset="-128"/>
                          <a:cs typeface="Times New Roman" panose="02020603050405020304" pitchFamily="18" charset="0"/>
                        </a:rPr>
                        <a:t>主たる傷病名</a:t>
                      </a:r>
                      <a:endParaRPr lang="ja-JP" sz="105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3600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dash"/>
                      <a:round/>
                      <a:headEnd type="none" w="med" len="med"/>
                      <a:tailEnd type="none" w="med" len="med"/>
                    </a:lnB>
                  </a:tcPr>
                </a:tc>
                <a:tc>
                  <a:txBody>
                    <a:bodyPr/>
                    <a:lstStyle/>
                    <a:p>
                      <a:pPr algn="just"/>
                      <a:r>
                        <a:rPr lang="en-US" sz="900" b="1" u="sng" kern="10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(1)</a:t>
                      </a:r>
                      <a:endParaRPr lang="ja-JP" sz="1050" b="1" kern="10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3600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dash"/>
                      <a:round/>
                      <a:headEnd type="none" w="med" len="med"/>
                      <a:tailEnd type="none" w="med" len="med"/>
                    </a:lnB>
                  </a:tcPr>
                </a:tc>
                <a:tc>
                  <a:txBody>
                    <a:bodyPr/>
                    <a:lstStyle/>
                    <a:p>
                      <a:pPr algn="just"/>
                      <a:r>
                        <a:rPr lang="en-US" sz="900" b="1" u="sng" kern="10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(2)</a:t>
                      </a:r>
                      <a:endParaRPr lang="ja-JP" sz="1050" b="1" kern="10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3600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dash"/>
                      <a:round/>
                      <a:headEnd type="none" w="med" len="med"/>
                      <a:tailEnd type="none" w="med" len="med"/>
                    </a:lnB>
                  </a:tcPr>
                </a:tc>
                <a:tc>
                  <a:txBody>
                    <a:bodyPr/>
                    <a:lstStyle/>
                    <a:p>
                      <a:pPr algn="just"/>
                      <a:r>
                        <a:rPr lang="en-US" sz="900" b="1" u="sng" kern="10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(3)</a:t>
                      </a:r>
                      <a:endParaRPr lang="ja-JP" sz="1050" b="1" kern="10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3600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dash"/>
                      <a:round/>
                      <a:headEnd type="none" w="med" len="med"/>
                      <a:tailEnd type="none" w="med" len="med"/>
                    </a:lnB>
                  </a:tcPr>
                </a:tc>
                <a:extLst>
                  <a:ext uri="{0D108BD9-81ED-4DB2-BD59-A6C34878D82A}">
                    <a16:rowId xmlns:a16="http://schemas.microsoft.com/office/drawing/2014/main" val="416393505"/>
                  </a:ext>
                </a:extLst>
              </a:tr>
              <a:tr h="220925">
                <a:tc>
                  <a:txBody>
                    <a:bodyPr/>
                    <a:lstStyle/>
                    <a:p>
                      <a:pPr algn="just"/>
                      <a:r>
                        <a:rPr lang="ja-JP" sz="1000" b="1" u="sng" kern="10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傷病名コード</a:t>
                      </a:r>
                      <a:endParaRPr lang="ja-JP" sz="1050" b="1" kern="10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3600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chemeClr val="tx1"/>
                      </a:solidFill>
                      <a:prstDash val="dash"/>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en-US" sz="900" kern="100">
                          <a:effectLst/>
                          <a:latin typeface="メイリオ" panose="020B0604030504040204" pitchFamily="50" charset="-128"/>
                          <a:ea typeface="メイリオ" panose="020B0604030504040204" pitchFamily="50" charset="-128"/>
                          <a:cs typeface="Times New Roman" panose="02020603050405020304" pitchFamily="18" charset="0"/>
                        </a:rPr>
                        <a:t> </a:t>
                      </a:r>
                      <a:endParaRPr lang="ja-JP" sz="105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3600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dash"/>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en-US" sz="900" kern="100">
                          <a:effectLst/>
                          <a:latin typeface="メイリオ" panose="020B0604030504040204" pitchFamily="50" charset="-128"/>
                          <a:ea typeface="メイリオ" panose="020B0604030504040204" pitchFamily="50" charset="-128"/>
                          <a:cs typeface="Times New Roman" panose="02020603050405020304" pitchFamily="18" charset="0"/>
                        </a:rPr>
                        <a:t> </a:t>
                      </a:r>
                      <a:endParaRPr lang="ja-JP" sz="105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3600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dash"/>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r>
                        <a:rPr lang="en-US" sz="900" kern="100" dirty="0">
                          <a:effectLst/>
                          <a:latin typeface="メイリオ" panose="020B0604030504040204" pitchFamily="50" charset="-128"/>
                          <a:ea typeface="メイリオ" panose="020B0604030504040204" pitchFamily="50" charset="-128"/>
                          <a:cs typeface="Times New Roman" panose="02020603050405020304" pitchFamily="18" charset="0"/>
                        </a:rPr>
                        <a:t> </a:t>
                      </a:r>
                      <a:endParaRPr lang="ja-JP" sz="105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3600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dash"/>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2184896"/>
                  </a:ext>
                </a:extLst>
              </a:tr>
            </a:tbl>
          </a:graphicData>
        </a:graphic>
      </p:graphicFrame>
      <p:graphicFrame>
        <p:nvGraphicFramePr>
          <p:cNvPr id="12" name="表 11">
            <a:extLst>
              <a:ext uri="{FF2B5EF4-FFF2-40B4-BE49-F238E27FC236}">
                <a16:creationId xmlns:a16="http://schemas.microsoft.com/office/drawing/2014/main" id="{2372B55B-FEB4-3A70-2D17-A54C50C89033}"/>
              </a:ext>
            </a:extLst>
          </p:cNvPr>
          <p:cNvGraphicFramePr>
            <a:graphicFrameLocks noGrp="1"/>
          </p:cNvGraphicFramePr>
          <p:nvPr/>
        </p:nvGraphicFramePr>
        <p:xfrm>
          <a:off x="344727" y="5473810"/>
          <a:ext cx="4319998" cy="220925"/>
        </p:xfrm>
        <a:graphic>
          <a:graphicData uri="http://schemas.openxmlformats.org/drawingml/2006/table">
            <a:tbl>
              <a:tblPr firstRow="1" firstCol="1" lastRow="1" lastCol="1" bandRow="1" bandCol="1"/>
              <a:tblGrid>
                <a:gridCol w="943924">
                  <a:extLst>
                    <a:ext uri="{9D8B030D-6E8A-4147-A177-3AD203B41FA5}">
                      <a16:colId xmlns:a16="http://schemas.microsoft.com/office/drawing/2014/main" val="2187489797"/>
                    </a:ext>
                  </a:extLst>
                </a:gridCol>
                <a:gridCol w="1125358">
                  <a:extLst>
                    <a:ext uri="{9D8B030D-6E8A-4147-A177-3AD203B41FA5}">
                      <a16:colId xmlns:a16="http://schemas.microsoft.com/office/drawing/2014/main" val="427593178"/>
                    </a:ext>
                  </a:extLst>
                </a:gridCol>
                <a:gridCol w="1125358">
                  <a:extLst>
                    <a:ext uri="{9D8B030D-6E8A-4147-A177-3AD203B41FA5}">
                      <a16:colId xmlns:a16="http://schemas.microsoft.com/office/drawing/2014/main" val="3315159704"/>
                    </a:ext>
                  </a:extLst>
                </a:gridCol>
                <a:gridCol w="1125358">
                  <a:extLst>
                    <a:ext uri="{9D8B030D-6E8A-4147-A177-3AD203B41FA5}">
                      <a16:colId xmlns:a16="http://schemas.microsoft.com/office/drawing/2014/main" val="234798260"/>
                    </a:ext>
                  </a:extLst>
                </a:gridCol>
              </a:tblGrid>
              <a:tr h="220925">
                <a:tc>
                  <a:txBody>
                    <a:bodyPr/>
                    <a:lstStyle/>
                    <a:p>
                      <a:pPr algn="just"/>
                      <a:r>
                        <a:rPr lang="ja-JP" sz="1000" kern="100">
                          <a:effectLst/>
                          <a:latin typeface="メイリオ" panose="020B0604030504040204" pitchFamily="50" charset="-128"/>
                          <a:ea typeface="メイリオ" panose="020B0604030504040204" pitchFamily="50" charset="-128"/>
                          <a:cs typeface="Times New Roman" panose="02020603050405020304" pitchFamily="18" charset="0"/>
                        </a:rPr>
                        <a:t>主たる傷病名</a:t>
                      </a:r>
                      <a:endParaRPr lang="ja-JP" sz="1050" kern="10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3600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r>
                        <a:rPr lang="en-US" sz="900" b="0" u="none" kern="10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rPr>
                        <a:t>(1)</a:t>
                      </a:r>
                      <a:endParaRPr lang="ja-JP" sz="1050" b="0" u="none" kern="10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3600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r>
                        <a:rPr lang="en-US" sz="900" b="0" u="none" kern="10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rPr>
                        <a:t>(2)</a:t>
                      </a:r>
                      <a:endParaRPr lang="ja-JP" sz="1050" b="0" u="none" kern="10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3600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just"/>
                      <a:r>
                        <a:rPr lang="en-US" sz="900" b="0" u="none" kern="100" dirty="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rPr>
                        <a:t>(3)</a:t>
                      </a:r>
                      <a:endParaRPr lang="ja-JP" sz="1050" b="0" u="none" kern="100" dirty="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3600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6393505"/>
                  </a:ext>
                </a:extLst>
              </a:tr>
            </a:tbl>
          </a:graphicData>
        </a:graphic>
      </p:graphicFrame>
      <p:graphicFrame>
        <p:nvGraphicFramePr>
          <p:cNvPr id="13" name="表 12">
            <a:extLst>
              <a:ext uri="{FF2B5EF4-FFF2-40B4-BE49-F238E27FC236}">
                <a16:creationId xmlns:a16="http://schemas.microsoft.com/office/drawing/2014/main" id="{A5C18774-8EAD-7446-1C18-5A94C334DB58}"/>
              </a:ext>
            </a:extLst>
          </p:cNvPr>
          <p:cNvGraphicFramePr>
            <a:graphicFrameLocks noGrp="1"/>
          </p:cNvGraphicFramePr>
          <p:nvPr/>
        </p:nvGraphicFramePr>
        <p:xfrm>
          <a:off x="690542" y="4988670"/>
          <a:ext cx="2873829" cy="497840"/>
        </p:xfrm>
        <a:graphic>
          <a:graphicData uri="http://schemas.openxmlformats.org/drawingml/2006/table">
            <a:tbl>
              <a:tblPr firstRow="1" bandRow="1">
                <a:tableStyleId>{5940675A-B579-460E-94D1-54222C63F5DA}</a:tableStyleId>
              </a:tblPr>
              <a:tblGrid>
                <a:gridCol w="2873829">
                  <a:extLst>
                    <a:ext uri="{9D8B030D-6E8A-4147-A177-3AD203B41FA5}">
                      <a16:colId xmlns:a16="http://schemas.microsoft.com/office/drawing/2014/main" val="3833160895"/>
                    </a:ext>
                  </a:extLst>
                </a:gridCol>
              </a:tblGrid>
              <a:tr h="449229">
                <a:tc>
                  <a:txBody>
                    <a:bodyPr/>
                    <a:lstStyle/>
                    <a:p>
                      <a:pPr algn="dist">
                        <a:lnSpc>
                          <a:spcPts val="1600"/>
                        </a:lnSpc>
                        <a:spcAft>
                          <a:spcPts val="0"/>
                        </a:spcAft>
                      </a:pPr>
                      <a:r>
                        <a:rPr lang="zh-TW"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rPr>
                        <a:t>訪問看護指示書</a:t>
                      </a:r>
                    </a:p>
                    <a:p>
                      <a:pPr algn="dist">
                        <a:lnSpc>
                          <a:spcPts val="1600"/>
                        </a:lnSpc>
                        <a:spcAft>
                          <a:spcPts val="0"/>
                        </a:spcAft>
                      </a:pPr>
                      <a:r>
                        <a:rPr lang="zh-TW"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rPr>
                        <a:t>在宅患者訪問点滴注射</a:t>
                      </a:r>
                      <a:r>
                        <a:rPr lang="ja-JP"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rPr>
                        <a:t>指示書</a:t>
                      </a:r>
                      <a:endParaRPr lang="zh-TW"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491964449"/>
                  </a:ext>
                </a:extLst>
              </a:tr>
            </a:tbl>
          </a:graphicData>
        </a:graphic>
      </p:graphicFrame>
      <p:graphicFrame>
        <p:nvGraphicFramePr>
          <p:cNvPr id="14" name="表 13">
            <a:extLst>
              <a:ext uri="{FF2B5EF4-FFF2-40B4-BE49-F238E27FC236}">
                <a16:creationId xmlns:a16="http://schemas.microsoft.com/office/drawing/2014/main" id="{B91B6C08-13E7-F847-4C1B-135D7A294F12}"/>
              </a:ext>
            </a:extLst>
          </p:cNvPr>
          <p:cNvGraphicFramePr>
            <a:graphicFrameLocks noGrp="1"/>
          </p:cNvGraphicFramePr>
          <p:nvPr/>
        </p:nvGraphicFramePr>
        <p:xfrm>
          <a:off x="3548540" y="5071130"/>
          <a:ext cx="857748" cy="294640"/>
        </p:xfrm>
        <a:graphic>
          <a:graphicData uri="http://schemas.openxmlformats.org/drawingml/2006/table">
            <a:tbl>
              <a:tblPr firstRow="1" bandRow="1">
                <a:tableStyleId>{5940675A-B579-460E-94D1-54222C63F5DA}</a:tableStyleId>
              </a:tblPr>
              <a:tblGrid>
                <a:gridCol w="857748">
                  <a:extLst>
                    <a:ext uri="{9D8B030D-6E8A-4147-A177-3AD203B41FA5}">
                      <a16:colId xmlns:a16="http://schemas.microsoft.com/office/drawing/2014/main" val="3833160895"/>
                    </a:ext>
                  </a:extLst>
                </a:gridCol>
              </a:tblGrid>
              <a:tr h="275827">
                <a:tc>
                  <a:txBody>
                    <a:bodyPr/>
                    <a:lstStyle/>
                    <a:p>
                      <a:pPr algn="dist">
                        <a:lnSpc>
                          <a:spcPts val="1600"/>
                        </a:lnSpc>
                        <a:spcAft>
                          <a:spcPts val="0"/>
                        </a:spcAft>
                      </a:pPr>
                      <a:r>
                        <a:rPr lang="ja-JP"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rPr>
                        <a:t>（抜粋）</a:t>
                      </a:r>
                      <a:endParaRPr lang="zh-TW"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491964449"/>
                  </a:ext>
                </a:extLst>
              </a:tr>
            </a:tbl>
          </a:graphicData>
        </a:graphic>
      </p:graphicFrame>
      <p:graphicFrame>
        <p:nvGraphicFramePr>
          <p:cNvPr id="16" name="表 15">
            <a:extLst>
              <a:ext uri="{FF2B5EF4-FFF2-40B4-BE49-F238E27FC236}">
                <a16:creationId xmlns:a16="http://schemas.microsoft.com/office/drawing/2014/main" id="{114279DA-698B-35E9-B7CD-FBEF03C4AAC3}"/>
              </a:ext>
            </a:extLst>
          </p:cNvPr>
          <p:cNvGraphicFramePr>
            <a:graphicFrameLocks noGrp="1"/>
          </p:cNvGraphicFramePr>
          <p:nvPr/>
        </p:nvGraphicFramePr>
        <p:xfrm>
          <a:off x="5519668" y="4988670"/>
          <a:ext cx="2873829" cy="497840"/>
        </p:xfrm>
        <a:graphic>
          <a:graphicData uri="http://schemas.openxmlformats.org/drawingml/2006/table">
            <a:tbl>
              <a:tblPr firstRow="1" bandRow="1">
                <a:tableStyleId>{5940675A-B579-460E-94D1-54222C63F5DA}</a:tableStyleId>
              </a:tblPr>
              <a:tblGrid>
                <a:gridCol w="2873829">
                  <a:extLst>
                    <a:ext uri="{9D8B030D-6E8A-4147-A177-3AD203B41FA5}">
                      <a16:colId xmlns:a16="http://schemas.microsoft.com/office/drawing/2014/main" val="3833160895"/>
                    </a:ext>
                  </a:extLst>
                </a:gridCol>
              </a:tblGrid>
              <a:tr h="449229">
                <a:tc>
                  <a:txBody>
                    <a:bodyPr/>
                    <a:lstStyle/>
                    <a:p>
                      <a:pPr algn="dist">
                        <a:lnSpc>
                          <a:spcPts val="1600"/>
                        </a:lnSpc>
                        <a:spcAft>
                          <a:spcPts val="0"/>
                        </a:spcAft>
                      </a:pPr>
                      <a:r>
                        <a:rPr lang="zh-TW"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rPr>
                        <a:t>訪問看護指示書</a:t>
                      </a:r>
                    </a:p>
                    <a:p>
                      <a:pPr algn="dist">
                        <a:lnSpc>
                          <a:spcPts val="1600"/>
                        </a:lnSpc>
                        <a:spcAft>
                          <a:spcPts val="0"/>
                        </a:spcAft>
                      </a:pPr>
                      <a:r>
                        <a:rPr lang="zh-TW"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rPr>
                        <a:t>在宅患者訪問点滴注射</a:t>
                      </a:r>
                      <a:r>
                        <a:rPr lang="ja-JP"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rPr>
                        <a:t>指示書</a:t>
                      </a:r>
                      <a:endParaRPr lang="zh-TW"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491964449"/>
                  </a:ext>
                </a:extLst>
              </a:tr>
            </a:tbl>
          </a:graphicData>
        </a:graphic>
      </p:graphicFrame>
      <p:graphicFrame>
        <p:nvGraphicFramePr>
          <p:cNvPr id="17" name="表 16">
            <a:extLst>
              <a:ext uri="{FF2B5EF4-FFF2-40B4-BE49-F238E27FC236}">
                <a16:creationId xmlns:a16="http://schemas.microsoft.com/office/drawing/2014/main" id="{451A66C9-0A26-F4AE-FE89-3344AC4D38FF}"/>
              </a:ext>
            </a:extLst>
          </p:cNvPr>
          <p:cNvGraphicFramePr>
            <a:graphicFrameLocks noGrp="1"/>
          </p:cNvGraphicFramePr>
          <p:nvPr/>
        </p:nvGraphicFramePr>
        <p:xfrm>
          <a:off x="8377666" y="5071130"/>
          <a:ext cx="857748" cy="294640"/>
        </p:xfrm>
        <a:graphic>
          <a:graphicData uri="http://schemas.openxmlformats.org/drawingml/2006/table">
            <a:tbl>
              <a:tblPr firstRow="1" bandRow="1">
                <a:tableStyleId>{5940675A-B579-460E-94D1-54222C63F5DA}</a:tableStyleId>
              </a:tblPr>
              <a:tblGrid>
                <a:gridCol w="857748">
                  <a:extLst>
                    <a:ext uri="{9D8B030D-6E8A-4147-A177-3AD203B41FA5}">
                      <a16:colId xmlns:a16="http://schemas.microsoft.com/office/drawing/2014/main" val="3833160895"/>
                    </a:ext>
                  </a:extLst>
                </a:gridCol>
              </a:tblGrid>
              <a:tr h="275827">
                <a:tc>
                  <a:txBody>
                    <a:bodyPr/>
                    <a:lstStyle/>
                    <a:p>
                      <a:pPr algn="dist">
                        <a:lnSpc>
                          <a:spcPts val="1600"/>
                        </a:lnSpc>
                        <a:spcAft>
                          <a:spcPts val="0"/>
                        </a:spcAft>
                      </a:pPr>
                      <a:r>
                        <a:rPr lang="ja-JP"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rPr>
                        <a:t>（抜粋）</a:t>
                      </a:r>
                      <a:endParaRPr lang="zh-TW"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491964449"/>
                  </a:ext>
                </a:extLst>
              </a:tr>
            </a:tbl>
          </a:graphicData>
        </a:graphic>
      </p:graphicFrame>
      <p:sp>
        <p:nvSpPr>
          <p:cNvPr id="3" name="スライド番号プレースホルダー 2">
            <a:extLst>
              <a:ext uri="{FF2B5EF4-FFF2-40B4-BE49-F238E27FC236}">
                <a16:creationId xmlns:a16="http://schemas.microsoft.com/office/drawing/2014/main" id="{131013E0-C367-B089-C69F-FF1C7EEF1608}"/>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412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53031469"/>
      </p:ext>
    </p:extLst>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質の高い在宅医療・訪問看護の確保－㉒等</a:t>
            </a:r>
          </a:p>
        </p:txBody>
      </p:sp>
      <p:sp>
        <p:nvSpPr>
          <p:cNvPr id="5" name="正方形/長方形 4">
            <a:extLst>
              <a:ext uri="{FF2B5EF4-FFF2-40B4-BE49-F238E27FC236}">
                <a16:creationId xmlns:a16="http://schemas.microsoft.com/office/drawing/2014/main" id="{9C29B53E-8C61-0365-A5FE-5792B227A11B}"/>
              </a:ext>
            </a:extLst>
          </p:cNvPr>
          <p:cNvSpPr/>
          <p:nvPr/>
        </p:nvSpPr>
        <p:spPr>
          <a:xfrm>
            <a:off x="189019" y="1010091"/>
            <a:ext cx="9529762" cy="5364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指定訪問看護ステーション等において、居宅同意取得型のオンライン資格確認等システムを通じて利用者の診療情報を取得し、当該情報を活用して質の高い医療を提供することに係る評価を新設する。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訪問看護医療</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DX</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情報活用加算</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円</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別に厚生労働大臣が定める基準に適合しているものとして地方厚生局長等に届け出た訪問看護ステーションの看護師等（准看護師を除く。）が、健康保険法第３条第</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項の規定による電子資格確認により、利用者の診療情報を取得等した上で指定訪問看護の実施に関する計画的な管理を行った場合は、訪問看護医療ＤＸ情報活用加算として、月１回に限り、</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円を所定額に加算する。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358775" marR="0" lvl="0" indent="-3587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（１）訪問看護療養費及び公費負担医療に関する費用の請求に関する命令（平成４年厚生省令第５号）第１条に規定する電子情報処理組織の使用による請求を行っていること。</a:t>
            </a:r>
          </a:p>
          <a:p>
            <a:pPr marL="358775" marR="0" lvl="0" indent="-3587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（２）健康保険法第３条第</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項に規定する電子資格確認を行う体制を有していること。</a:t>
            </a:r>
          </a:p>
          <a:p>
            <a:pPr marL="358775" marR="0" lvl="0" indent="-3587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（３）医療</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推進の体制に関する事項及び質の高い訪問看護を実施するための十分な情報を取得し、及び活用して訪問看護を行うことについて、当該訪問看護ステーションの見やすい場所に掲示していること。</a:t>
            </a:r>
          </a:p>
          <a:p>
            <a:pPr marL="358775" marR="0" lvl="0" indent="-3587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（４）（３）の掲示事項について、原則として、ウェブサイトに掲載していること。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令和６年３月</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日において現に指定訪問看護事業者が、当該指定に係る訪問看護事業を行う事業所については、令和７年５月</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日までの間に限り、（３）の基準に該当するものとみなす。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正方形/長方形 5">
            <a:extLst>
              <a:ext uri="{FF2B5EF4-FFF2-40B4-BE49-F238E27FC236}">
                <a16:creationId xmlns:a16="http://schemas.microsoft.com/office/drawing/2014/main" id="{8F9FDC9C-613D-40F6-86C5-F3048899EEBA}"/>
              </a:ext>
            </a:extLst>
          </p:cNvPr>
          <p:cNvSpPr/>
          <p:nvPr/>
        </p:nvSpPr>
        <p:spPr>
          <a:xfrm>
            <a:off x="311928" y="817209"/>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TW"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訪問看護医療</a:t>
            </a:r>
            <a:r>
              <a:rPr kumimoji="1" lang="en-US" altLang="zh-TW"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zh-TW"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情報活用加算</a:t>
            </a:r>
            <a:endPar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正方形/長方形 6">
            <a:extLst>
              <a:ext uri="{FF2B5EF4-FFF2-40B4-BE49-F238E27FC236}">
                <a16:creationId xmlns:a16="http://schemas.microsoft.com/office/drawing/2014/main" id="{F2A0DCC7-33AB-ABEA-063D-1CEF87A4BDD8}"/>
              </a:ext>
            </a:extLst>
          </p:cNvPr>
          <p:cNvSpPr/>
          <p:nvPr/>
        </p:nvSpPr>
        <p:spPr>
          <a:xfrm>
            <a:off x="4516755" y="5487218"/>
            <a:ext cx="5089789" cy="166277"/>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在宅患者訪問看護・指導料、同一建物居住者訪問看護・指導料、精神科訪問看護・指導料についても同様</a:t>
            </a:r>
            <a:endPar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3" name="図 2" descr="アイコン が含まれている画像&#10;&#10;自動的に生成された説明">
            <a:extLst>
              <a:ext uri="{FF2B5EF4-FFF2-40B4-BE49-F238E27FC236}">
                <a16:creationId xmlns:a16="http://schemas.microsoft.com/office/drawing/2014/main" id="{810AB62E-2BA6-3B19-FD20-9BE5A199658D}"/>
              </a:ext>
            </a:extLst>
          </p:cNvPr>
          <p:cNvPicPr>
            <a:picLocks noChangeAspect="1"/>
          </p:cNvPicPr>
          <p:nvPr/>
        </p:nvPicPr>
        <p:blipFill>
          <a:blip r:embed="rId3"/>
          <a:stretch>
            <a:fillRect/>
          </a:stretch>
        </p:blipFill>
        <p:spPr>
          <a:xfrm>
            <a:off x="5203242" y="1865259"/>
            <a:ext cx="517805" cy="726325"/>
          </a:xfrm>
          <a:prstGeom prst="rect">
            <a:avLst/>
          </a:prstGeom>
        </p:spPr>
      </p:pic>
      <p:sp>
        <p:nvSpPr>
          <p:cNvPr id="4" name="タイトル 1">
            <a:extLst>
              <a:ext uri="{FF2B5EF4-FFF2-40B4-BE49-F238E27FC236}">
                <a16:creationId xmlns:a16="http://schemas.microsoft.com/office/drawing/2014/main" id="{C6A19525-F7E0-143B-3E17-1242032AD4CF}"/>
              </a:ext>
            </a:extLst>
          </p:cNvPr>
          <p:cNvSpPr txBox="1">
            <a:spLocks/>
          </p:cNvSpPr>
          <p:nvPr/>
        </p:nvSpPr>
        <p:spPr>
          <a:xfrm>
            <a:off x="0" y="274638"/>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訪問看護医療</a:t>
            </a:r>
            <a:r>
              <a:rPr kumimoji="1" lang="en-US" altLang="ja-JP"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DX</a:t>
            </a:r>
            <a:r>
              <a:rPr kumimoji="1" lang="ja-JP" altLang="en-US"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情報活用加算の新設</a:t>
            </a:r>
          </a:p>
        </p:txBody>
      </p:sp>
      <p:sp>
        <p:nvSpPr>
          <p:cNvPr id="2" name="スライド番号プレースホルダー 2">
            <a:extLst>
              <a:ext uri="{FF2B5EF4-FFF2-40B4-BE49-F238E27FC236}">
                <a16:creationId xmlns:a16="http://schemas.microsoft.com/office/drawing/2014/main" id="{E1205DD0-036D-12D6-9F3D-BD0D6B89E84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413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310946908"/>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en-US" altLang="ja-JP" b="1">
                <a:latin typeface="メイリオ" panose="020B0604030504040204" pitchFamily="50" charset="-128"/>
                <a:ea typeface="メイリオ" panose="020B0604030504040204" pitchFamily="50" charset="-128"/>
              </a:rPr>
              <a:t>ICT</a:t>
            </a:r>
            <a:r>
              <a:rPr kumimoji="1" lang="ja-JP" altLang="en-US" b="1">
                <a:latin typeface="メイリオ" panose="020B0604030504040204" pitchFamily="50" charset="-128"/>
                <a:ea typeface="メイリオ" panose="020B0604030504040204" pitchFamily="50" charset="-128"/>
              </a:rPr>
              <a:t>を活用した遠隔死亡診断の補助に対する評価の新設</a:t>
            </a:r>
          </a:p>
        </p:txBody>
      </p:sp>
      <p:sp>
        <p:nvSpPr>
          <p:cNvPr id="8" name="正方形/長方形 7"/>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医師が行う死亡診断等について、</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を活用した在宅での看取りに関する研修を受けた医療機関の看護師が補助した場合の評価として、在宅ターミナルケア加算に遠隔死亡診断補助加算を新設する。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遠隔死亡診断補助加算</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150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別に厚生労働大臣が定める基準に適合しているものとして地方厚生局長等に届け出た保険医療機関において、区分番号Ｃ００１の注８（区分番号Ｃ００１－２の注６の規定により準用する場合を含む。）に規定する死亡診断加算及び区分番号Ｃ００５の注</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区分番号Ｃ００５－１－２の注６の規定により準用する場合を含む。）に規定する在宅ターミナルケア加算を算定する患者（別に厚生労働大臣が定める地域に居住する患者に限る。）に対して、医師の指示の下、情報通信機器を用いた在宅での看取りに係る研修を受けた看護師が、情報通信機器を用いて医師の死亡診断の補助を行った場合は、遠隔死亡診断補助加算として、</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358775" marR="0" lvl="0" indent="-3587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情報通信機器を用いた在宅での看取りに係る研修を受けた看護師が配置されていること。</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遠隔死亡診断補助加算の新設</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質の高い在宅医療・訪問看護の確保－㉓</a:t>
            </a:r>
          </a:p>
        </p:txBody>
      </p:sp>
      <p:sp>
        <p:nvSpPr>
          <p:cNvPr id="3" name="正方形/長方形 2">
            <a:extLst>
              <a:ext uri="{FF2B5EF4-FFF2-40B4-BE49-F238E27FC236}">
                <a16:creationId xmlns:a16="http://schemas.microsoft.com/office/drawing/2014/main" id="{A6DACFB4-FDDD-115F-7E40-99EDBD6D158D}"/>
              </a:ext>
            </a:extLst>
          </p:cNvPr>
          <p:cNvSpPr/>
          <p:nvPr/>
        </p:nvSpPr>
        <p:spPr>
          <a:xfrm>
            <a:off x="7110120" y="3808240"/>
            <a:ext cx="2532644" cy="166277"/>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同一建物居住者訪問看護・指導料についても同様</a:t>
            </a:r>
            <a:endPar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2497F477-9155-40DE-83E1-37D8793D928C}"/>
              </a:ext>
            </a:extLst>
          </p:cNvPr>
          <p:cNvSpPr/>
          <p:nvPr/>
        </p:nvSpPr>
        <p:spPr>
          <a:xfrm>
            <a:off x="249382" y="4159743"/>
            <a:ext cx="9393382" cy="251330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介護保険の訪問看護において遠隔死亡診断補助加算が新設されることに伴い、死亡診断加算の要件を見直す。</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Ｃ００１　在宅患者訪問診療料（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注８　死亡診断加算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以下の要件を満たしている場合であって、「情報通信機器（ＩＣＴ）を利用した死亡診断等ガイドライン（平成</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29</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年９月厚生労働省）」に基づき、ＩＣＴを利用した看護師との連携による死亡診断を行う場合には、往診又は訪問診療の際に死亡診断を行っていない場合でも、死亡診断加算のみを算定可能である。この場合、診療報酬明細書の摘要欄に、ＩＣＴを利用した看護師との連携による死亡診断を行った旨を記載す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当該患者に対して定期的・計画的な訪問診療を行っていたこと。</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正当な理由のために、医師が直接対面での死亡診断等を行うまでに</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12 </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時間以上を要することが見込まれる状況であること。</a:t>
            </a:r>
          </a:p>
          <a:p>
            <a:pPr marL="144463" marR="0" lvl="0" indent="-144463" algn="just"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ウ　特掲診療料の施設基準等の第四の四の三の三に規定する地域に居住している患者であって、連携する他の保険医療機関において区分番号「Ｃ００５」在宅患者訪問看護・指導料の在宅ターミナルケア加算若しくは「Ｃ００５－１－２」同一建物居住者訪問看護・指導料の同一建物居住者ターミナルケア加算又は連携する訪問看護ステーションにおいて訪問看護ターミナルケア療養費</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若しくは指定居宅サービスに要する費用の額の算定に関する基準（平成</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年厚生省告示第</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19</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号）別表の指定居宅サービス介護給付費単位数表の３のイ、ロ及びハの注</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15</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に掲げるターミナルケア加算</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を算定していること。</a:t>
            </a:r>
          </a:p>
        </p:txBody>
      </p:sp>
      <p:sp>
        <p:nvSpPr>
          <p:cNvPr id="5" name="正方形/長方形 4">
            <a:extLst>
              <a:ext uri="{FF2B5EF4-FFF2-40B4-BE49-F238E27FC236}">
                <a16:creationId xmlns:a16="http://schemas.microsoft.com/office/drawing/2014/main" id="{55947588-A9E8-4CE9-7F47-63E539CF8A14}"/>
              </a:ext>
            </a:extLst>
          </p:cNvPr>
          <p:cNvSpPr/>
          <p:nvPr/>
        </p:nvSpPr>
        <p:spPr>
          <a:xfrm>
            <a:off x="2323044" y="4015346"/>
            <a:ext cx="5281017" cy="320904"/>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（参考）死亡診断加算（在宅患者訪問診療料）</a:t>
            </a:r>
          </a:p>
        </p:txBody>
      </p:sp>
      <p:sp>
        <p:nvSpPr>
          <p:cNvPr id="6" name="スライド番号プレースホルダー 2">
            <a:extLst>
              <a:ext uri="{FF2B5EF4-FFF2-40B4-BE49-F238E27FC236}">
                <a16:creationId xmlns:a16="http://schemas.microsoft.com/office/drawing/2014/main" id="{543AA410-9136-A98B-6F34-BF5A22A234F8}"/>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414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929357576"/>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医療保険と介護保険の訪問看護対象者のイメージ</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a:t>
            </a:r>
          </a:p>
        </p:txBody>
      </p:sp>
      <p:sp>
        <p:nvSpPr>
          <p:cNvPr id="3" name="テキスト ボックス 2">
            <a:extLst>
              <a:ext uri="{FF2B5EF4-FFF2-40B4-BE49-F238E27FC236}">
                <a16:creationId xmlns:a16="http://schemas.microsoft.com/office/drawing/2014/main" id="{C27B6C01-B86D-0A6A-EC7B-24FAAA56C2BC}"/>
              </a:ext>
            </a:extLst>
          </p:cNvPr>
          <p:cNvSpPr txBox="1"/>
          <p:nvPr/>
        </p:nvSpPr>
        <p:spPr>
          <a:xfrm>
            <a:off x="1640632" y="914503"/>
            <a:ext cx="1662184"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800" b="1"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800" b="1" i="0" u="none" strike="noStrike" kern="1200" cap="none" spc="0" normalizeH="0" baseline="0" noProof="0">
                <a:ln>
                  <a:noFill/>
                </a:ln>
                <a:solidFill>
                  <a:prstClr val="black"/>
                </a:solidFill>
                <a:effectLst/>
                <a:uLnTx/>
                <a:uFillTx/>
                <a:latin typeface="メイリオ"/>
                <a:ea typeface="メイリオ"/>
                <a:cs typeface="+mn-cs"/>
              </a:rPr>
              <a:t>医療保険</a:t>
            </a:r>
            <a:r>
              <a:rPr kumimoji="1" lang="en-US" altLang="ja-JP" sz="1800" b="1" i="0" u="none" strike="noStrike" kern="1200" cap="none" spc="0" normalizeH="0" baseline="0" noProof="0">
                <a:ln>
                  <a:noFill/>
                </a:ln>
                <a:solidFill>
                  <a:prstClr val="black"/>
                </a:solidFill>
                <a:effectLst/>
                <a:uLnTx/>
                <a:uFillTx/>
                <a:latin typeface="メイリオ"/>
                <a:ea typeface="メイリオ"/>
                <a:cs typeface="+mn-cs"/>
              </a:rPr>
              <a:t>】</a:t>
            </a:r>
            <a:endParaRPr kumimoji="1" lang="ja-JP" altLang="en-US" sz="1800" b="1" i="0" u="none" strike="noStrike" kern="1200" cap="none" spc="0" normalizeH="0" baseline="0" noProof="0">
              <a:ln>
                <a:noFill/>
              </a:ln>
              <a:solidFill>
                <a:prstClr val="black"/>
              </a:solidFill>
              <a:effectLst/>
              <a:uLnTx/>
              <a:uFillTx/>
              <a:latin typeface="メイリオ"/>
              <a:ea typeface="メイリオ"/>
              <a:cs typeface="+mn-cs"/>
            </a:endParaRPr>
          </a:p>
        </p:txBody>
      </p:sp>
      <p:sp>
        <p:nvSpPr>
          <p:cNvPr id="9" name="テキスト ボックス 8">
            <a:extLst>
              <a:ext uri="{FF2B5EF4-FFF2-40B4-BE49-F238E27FC236}">
                <a16:creationId xmlns:a16="http://schemas.microsoft.com/office/drawing/2014/main" id="{36A72F2F-5F56-A880-7DED-B4F68340F225}"/>
              </a:ext>
            </a:extLst>
          </p:cNvPr>
          <p:cNvSpPr txBox="1"/>
          <p:nvPr/>
        </p:nvSpPr>
        <p:spPr>
          <a:xfrm>
            <a:off x="4136910" y="914503"/>
            <a:ext cx="1680186"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800" b="1"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800" b="1" i="0" u="none" strike="noStrike" kern="1200" cap="none" spc="0" normalizeH="0" baseline="0" noProof="0">
                <a:ln>
                  <a:noFill/>
                </a:ln>
                <a:solidFill>
                  <a:prstClr val="black"/>
                </a:solidFill>
                <a:effectLst/>
                <a:uLnTx/>
                <a:uFillTx/>
                <a:latin typeface="メイリオ"/>
                <a:ea typeface="メイリオ"/>
                <a:cs typeface="+mn-cs"/>
              </a:rPr>
              <a:t>介護保険</a:t>
            </a:r>
            <a:r>
              <a:rPr kumimoji="1" lang="en-US" altLang="ja-JP" sz="1800" b="1" i="0" u="none" strike="noStrike" kern="1200" cap="none" spc="0" normalizeH="0" baseline="0" noProof="0">
                <a:ln>
                  <a:noFill/>
                </a:ln>
                <a:solidFill>
                  <a:prstClr val="black"/>
                </a:solidFill>
                <a:effectLst/>
                <a:uLnTx/>
                <a:uFillTx/>
                <a:latin typeface="メイリオ"/>
                <a:ea typeface="メイリオ"/>
                <a:cs typeface="+mn-cs"/>
              </a:rPr>
              <a:t>】</a:t>
            </a:r>
            <a:endParaRPr kumimoji="1" lang="ja-JP" altLang="en-US" sz="1800" b="1" i="0" u="none" strike="noStrike" kern="1200" cap="none" spc="0" normalizeH="0" baseline="0" noProof="0">
              <a:ln>
                <a:noFill/>
              </a:ln>
              <a:solidFill>
                <a:prstClr val="black"/>
              </a:solidFill>
              <a:effectLst/>
              <a:uLnTx/>
              <a:uFillTx/>
              <a:latin typeface="メイリオ"/>
              <a:ea typeface="メイリオ"/>
              <a:cs typeface="+mn-cs"/>
            </a:endParaRPr>
          </a:p>
        </p:txBody>
      </p:sp>
      <p:sp>
        <p:nvSpPr>
          <p:cNvPr id="26" name="正方形/長方形 25">
            <a:extLst>
              <a:ext uri="{FF2B5EF4-FFF2-40B4-BE49-F238E27FC236}">
                <a16:creationId xmlns:a16="http://schemas.microsoft.com/office/drawing/2014/main" id="{95049F95-1070-C54A-B79D-F5EB26769AF5}"/>
              </a:ext>
            </a:extLst>
          </p:cNvPr>
          <p:cNvSpPr/>
          <p:nvPr/>
        </p:nvSpPr>
        <p:spPr>
          <a:xfrm>
            <a:off x="6362180" y="906477"/>
            <a:ext cx="3308293" cy="1682699"/>
          </a:xfrm>
          <a:prstGeom prst="rect">
            <a:avLst/>
          </a:prstGeom>
          <a:noFill/>
          <a:ln w="3175" cap="flat" cmpd="sng" algn="ctr">
            <a:solidFill>
              <a:srgbClr val="FFFFFF">
                <a:lumMod val="50000"/>
              </a:srgbClr>
            </a:solidFill>
            <a:prstDash val="solid"/>
            <a:miter lim="800000"/>
          </a:ln>
          <a:effectLst/>
        </p:spPr>
        <p:txBody>
          <a:bodyPr lIns="36000" rIns="36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a:t>
            </a:r>
            <a:r>
              <a:rPr kumimoji="0" lang="en-US" altLang="ja-JP" sz="1000" b="1"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a:t>
            </a:r>
            <a:r>
              <a:rPr kumimoji="0" lang="ja-JP" altLang="en-US" sz="1000" b="1"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１）別表第７</a:t>
            </a:r>
            <a:endParaRPr kumimoji="0" lang="en-US" altLang="ja-JP" sz="1000" b="1"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endParaRPr>
          </a:p>
          <a:p>
            <a:pPr marL="10800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末期の悪性腫瘍　　　　　　プリオン病</a:t>
            </a:r>
            <a:endParaRPr kumimoji="0" lang="en-US" altLang="ja-JP"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endParaRPr>
          </a:p>
          <a:p>
            <a:pPr marL="10800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多発性硬化症　　　　　　　亜急性硬化性全脳炎</a:t>
            </a:r>
            <a:endParaRPr kumimoji="0" lang="en-US" altLang="ja-JP"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endParaRPr>
          </a:p>
          <a:p>
            <a:pPr marL="10800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重症筋無力症　　　　　　　ライソゾーム病</a:t>
            </a:r>
            <a:endParaRPr kumimoji="0" lang="en-US" altLang="ja-JP"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endParaRPr>
          </a:p>
          <a:p>
            <a:pPr marL="10800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スモン　　　　　　　　　　副腎白質ジストロフィー</a:t>
            </a:r>
            <a:endParaRPr kumimoji="0" lang="en-US" altLang="ja-JP"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endParaRPr>
          </a:p>
          <a:p>
            <a:pPr marL="10800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筋萎縮性側索硬化症　　　　脊髄性筋萎縮症</a:t>
            </a:r>
            <a:endParaRPr kumimoji="0" lang="en-US" altLang="ja-JP"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endParaRPr>
          </a:p>
          <a:p>
            <a:pPr marL="10800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脊髄小脳変性症　　　　　　球脊髄性筋萎縮症</a:t>
            </a:r>
            <a:endParaRPr kumimoji="0" lang="en-US" altLang="ja-JP"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endParaRPr>
          </a:p>
          <a:p>
            <a:pPr marL="10800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ハンチントン病　　　　　　慢性炎症性脱髄性多発神経炎　　　　　</a:t>
            </a:r>
            <a:endParaRPr kumimoji="0" lang="en-US" altLang="ja-JP"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endParaRPr>
          </a:p>
          <a:p>
            <a:pPr marL="10800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進行性筋ジストロフィー症　後天性免疫不全症候群</a:t>
            </a:r>
            <a:endParaRPr kumimoji="0" lang="en-US" altLang="ja-JP"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endParaRPr>
          </a:p>
          <a:p>
            <a:pPr marL="10800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パーキンソン病関連疾患　　頸髄損傷</a:t>
            </a:r>
            <a:endParaRPr kumimoji="0" lang="en-US" altLang="ja-JP"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endParaRPr>
          </a:p>
          <a:p>
            <a:pPr marL="10800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多系統萎縮症　　　　　　　人工呼吸器を使用している状態</a:t>
            </a:r>
            <a:endParaRPr kumimoji="0" lang="en-US" altLang="ja-JP"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endParaRPr>
          </a:p>
        </p:txBody>
      </p:sp>
      <p:sp>
        <p:nvSpPr>
          <p:cNvPr id="27" name="正方形/長方形 26">
            <a:extLst>
              <a:ext uri="{FF2B5EF4-FFF2-40B4-BE49-F238E27FC236}">
                <a16:creationId xmlns:a16="http://schemas.microsoft.com/office/drawing/2014/main" id="{E7A32B37-B6F4-D2C2-7CDC-65DBFBE42B25}"/>
              </a:ext>
            </a:extLst>
          </p:cNvPr>
          <p:cNvSpPr/>
          <p:nvPr/>
        </p:nvSpPr>
        <p:spPr>
          <a:xfrm>
            <a:off x="6362179" y="3999298"/>
            <a:ext cx="3308293" cy="2733144"/>
          </a:xfrm>
          <a:prstGeom prst="rect">
            <a:avLst/>
          </a:prstGeom>
          <a:noFill/>
          <a:ln w="3175" cap="flat" cmpd="sng" algn="ctr">
            <a:solidFill>
              <a:srgbClr val="FFFFFF">
                <a:lumMod val="50000"/>
              </a:srgbClr>
            </a:solidFill>
            <a:prstDash val="solid"/>
            <a:miter lim="800000"/>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black"/>
                </a:solidFill>
                <a:effectLst/>
                <a:uLnTx/>
                <a:uFillTx/>
                <a:latin typeface="メイリオ"/>
                <a:ea typeface="メイリオ"/>
                <a:cs typeface="+mn-cs"/>
              </a:rPr>
              <a:t>（</a:t>
            </a:r>
            <a:r>
              <a:rPr kumimoji="0" lang="en-US" altLang="ja-JP" sz="1000" b="1" i="0" u="none" strike="noStrike" kern="0" cap="none" spc="0" normalizeH="0" baseline="0" noProof="0">
                <a:ln>
                  <a:noFill/>
                </a:ln>
                <a:solidFill>
                  <a:prstClr val="black"/>
                </a:solidFill>
                <a:effectLst/>
                <a:uLnTx/>
                <a:uFillTx/>
                <a:latin typeface="メイリオ"/>
                <a:ea typeface="メイリオ"/>
                <a:cs typeface="+mn-cs"/>
              </a:rPr>
              <a:t>※</a:t>
            </a:r>
            <a:r>
              <a:rPr kumimoji="0" lang="ja-JP" altLang="en-US" sz="1000" b="1" i="0" u="none" strike="noStrike" kern="0" cap="none" spc="0" normalizeH="0" baseline="0" noProof="0">
                <a:ln>
                  <a:noFill/>
                </a:ln>
                <a:solidFill>
                  <a:prstClr val="black"/>
                </a:solidFill>
                <a:effectLst/>
                <a:uLnTx/>
                <a:uFillTx/>
                <a:latin typeface="メイリオ"/>
                <a:ea typeface="メイリオ"/>
                <a:cs typeface="+mn-cs"/>
              </a:rPr>
              <a:t>３）別表第８</a:t>
            </a:r>
            <a:endParaRPr kumimoji="0" lang="ja-JP" altLang="en-US" sz="900" b="1" i="0" u="none" strike="noStrike" kern="0" cap="none" spc="0" normalizeH="0" baseline="0" noProof="0">
              <a:ln>
                <a:noFill/>
              </a:ln>
              <a:solidFill>
                <a:prstClr val="black"/>
              </a:solidFill>
              <a:effectLst/>
              <a:uLnTx/>
              <a:uFillTx/>
              <a:latin typeface="メイリオ"/>
              <a:ea typeface="メイリオ"/>
              <a:cs typeface="+mn-cs"/>
            </a:endParaRPr>
          </a:p>
          <a:p>
            <a:pPr marL="114300" marR="0" lvl="0" indent="-11430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n-cs"/>
              </a:rPr>
              <a:t>１　</a:t>
            </a:r>
            <a:r>
              <a:rPr kumimoji="0" lang="ja-JP" altLang="en-US" sz="900" b="1" i="0" u="sng" strike="noStrike" kern="0" cap="none" spc="0" normalizeH="0" baseline="0" noProof="0">
                <a:ln>
                  <a:noFill/>
                </a:ln>
                <a:solidFill>
                  <a:srgbClr val="0070C0"/>
                </a:solidFill>
                <a:effectLst/>
                <a:uLnTx/>
                <a:uFillTx/>
                <a:latin typeface="メイリオ"/>
                <a:ea typeface="メイリオ"/>
                <a:cs typeface="+mn-cs"/>
              </a:rPr>
              <a:t>在宅麻薬等注射指導管理、在宅腫瘍化学療法注射指導管理又は在宅強心剤持続投与指導管理</a:t>
            </a:r>
            <a:r>
              <a:rPr kumimoji="0" lang="ja-JP" altLang="en-US" sz="900" b="0" i="0" u="none" strike="noStrike" kern="0" cap="none" spc="0" normalizeH="0" baseline="0" noProof="0">
                <a:ln>
                  <a:noFill/>
                </a:ln>
                <a:solidFill>
                  <a:prstClr val="black"/>
                </a:solidFill>
                <a:effectLst/>
                <a:uLnTx/>
                <a:uFillTx/>
                <a:latin typeface="メイリオ"/>
                <a:ea typeface="メイリオ"/>
                <a:cs typeface="+mn-cs"/>
              </a:rPr>
              <a:t>若しくは在宅気管切開患者指導管理を受けている状態にある者又は気管カニューレ若しくは留置カテーテルを使用している状態にある者</a:t>
            </a:r>
            <a:endParaRPr kumimoji="0" lang="en-US" altLang="ja-JP" sz="900" b="0" i="0" u="none" strike="noStrike" kern="0" cap="none" spc="0" normalizeH="0" baseline="0" noProof="0">
              <a:ln>
                <a:noFill/>
              </a:ln>
              <a:solidFill>
                <a:prstClr val="black"/>
              </a:solidFill>
              <a:effectLst/>
              <a:uLnTx/>
              <a:uFillTx/>
              <a:latin typeface="メイリオ"/>
              <a:ea typeface="メイリオ"/>
              <a:cs typeface="+mn-cs"/>
            </a:endParaRPr>
          </a:p>
          <a:p>
            <a:pPr marL="114300" marR="0" lvl="0" indent="-11430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n-cs"/>
              </a:rPr>
              <a:t>２　以下のいずれかを受けている状態にある者</a:t>
            </a:r>
            <a:endParaRPr kumimoji="0" lang="en-US" altLang="ja-JP" sz="900" b="0" i="0" u="none" strike="noStrike" kern="0" cap="none" spc="0" normalizeH="0" baseline="0" noProof="0">
              <a:ln>
                <a:noFill/>
              </a:ln>
              <a:solidFill>
                <a:prstClr val="black"/>
              </a:solidFill>
              <a:effectLst/>
              <a:uLnTx/>
              <a:uFillTx/>
              <a:latin typeface="メイリオ"/>
              <a:ea typeface="メイリオ"/>
              <a:cs typeface="+mn-cs"/>
            </a:endParaRPr>
          </a:p>
          <a:p>
            <a:pPr marL="114300" marR="0" lvl="0" indent="-11430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n-cs"/>
              </a:rPr>
              <a:t>　在宅自己腹膜灌流指導管理</a:t>
            </a:r>
            <a:endParaRPr kumimoji="0" lang="en-US" altLang="ja-JP" sz="900" b="0" i="0" u="none" strike="noStrike" kern="0" cap="none" spc="0" normalizeH="0" baseline="0" noProof="0">
              <a:ln>
                <a:noFill/>
              </a:ln>
              <a:solidFill>
                <a:prstClr val="black"/>
              </a:solidFill>
              <a:effectLst/>
              <a:uLnTx/>
              <a:uFillTx/>
              <a:latin typeface="メイリオ"/>
              <a:ea typeface="メイリオ"/>
              <a:cs typeface="+mn-cs"/>
            </a:endParaRPr>
          </a:p>
          <a:p>
            <a:pPr marL="114300" marR="0" lvl="0" indent="-11430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n-cs"/>
              </a:rPr>
              <a:t>　在宅血液透析指導管理</a:t>
            </a:r>
            <a:endParaRPr kumimoji="0" lang="en-US" altLang="ja-JP" sz="900" b="0" i="0" u="none" strike="noStrike" kern="0" cap="none" spc="0" normalizeH="0" baseline="0" noProof="0">
              <a:ln>
                <a:noFill/>
              </a:ln>
              <a:solidFill>
                <a:prstClr val="black"/>
              </a:solidFill>
              <a:effectLst/>
              <a:uLnTx/>
              <a:uFillTx/>
              <a:latin typeface="メイリオ"/>
              <a:ea typeface="メイリオ"/>
              <a:cs typeface="+mn-cs"/>
            </a:endParaRPr>
          </a:p>
          <a:p>
            <a:pPr marL="114300" marR="0" lvl="0" indent="-11430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n-cs"/>
              </a:rPr>
              <a:t>　在宅酸素療法指導管理</a:t>
            </a:r>
            <a:endParaRPr kumimoji="0" lang="en-US" altLang="ja-JP" sz="900" b="0" i="0" u="none" strike="noStrike" kern="0" cap="none" spc="0" normalizeH="0" baseline="0" noProof="0">
              <a:ln>
                <a:noFill/>
              </a:ln>
              <a:solidFill>
                <a:prstClr val="black"/>
              </a:solidFill>
              <a:effectLst/>
              <a:uLnTx/>
              <a:uFillTx/>
              <a:latin typeface="メイリオ"/>
              <a:ea typeface="メイリオ"/>
              <a:cs typeface="+mn-cs"/>
            </a:endParaRPr>
          </a:p>
          <a:p>
            <a:pPr marL="114300" marR="0" lvl="0" indent="-11430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n-cs"/>
              </a:rPr>
              <a:t>　在宅中心静脈栄養法指導管理</a:t>
            </a:r>
            <a:endParaRPr kumimoji="0" lang="en-US" altLang="ja-JP" sz="900" b="0" i="0" u="none" strike="noStrike" kern="0" cap="none" spc="0" normalizeH="0" baseline="0" noProof="0">
              <a:ln>
                <a:noFill/>
              </a:ln>
              <a:solidFill>
                <a:prstClr val="black"/>
              </a:solidFill>
              <a:effectLst/>
              <a:uLnTx/>
              <a:uFillTx/>
              <a:latin typeface="メイリオ"/>
              <a:ea typeface="メイリオ"/>
              <a:cs typeface="+mn-cs"/>
            </a:endParaRPr>
          </a:p>
          <a:p>
            <a:pPr marL="114300" marR="0" lvl="0" indent="-11430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n-cs"/>
              </a:rPr>
              <a:t>　在宅成分栄養経管栄養法指導管理</a:t>
            </a:r>
            <a:endParaRPr kumimoji="0" lang="en-US" altLang="ja-JP" sz="900" b="0" i="0" u="none" strike="noStrike" kern="0" cap="none" spc="0" normalizeH="0" baseline="0" noProof="0">
              <a:ln>
                <a:noFill/>
              </a:ln>
              <a:solidFill>
                <a:prstClr val="black"/>
              </a:solidFill>
              <a:effectLst/>
              <a:uLnTx/>
              <a:uFillTx/>
              <a:latin typeface="メイリオ"/>
              <a:ea typeface="メイリオ"/>
              <a:cs typeface="+mn-cs"/>
            </a:endParaRPr>
          </a:p>
          <a:p>
            <a:pPr marL="114300" marR="0" lvl="0" indent="-11430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n-cs"/>
              </a:rPr>
              <a:t>　在宅自己導尿指導管理</a:t>
            </a:r>
            <a:endParaRPr kumimoji="0" lang="en-US" altLang="ja-JP" sz="900" b="0" i="0" u="none" strike="noStrike" kern="0" cap="none" spc="0" normalizeH="0" baseline="0" noProof="0">
              <a:ln>
                <a:noFill/>
              </a:ln>
              <a:solidFill>
                <a:prstClr val="black"/>
              </a:solidFill>
              <a:effectLst/>
              <a:uLnTx/>
              <a:uFillTx/>
              <a:latin typeface="メイリオ"/>
              <a:ea typeface="メイリオ"/>
              <a:cs typeface="+mn-cs"/>
            </a:endParaRPr>
          </a:p>
          <a:p>
            <a:pPr marL="114300" marR="0" lvl="0" indent="-11430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n-cs"/>
              </a:rPr>
              <a:t>　在宅人工呼吸指導管理</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n-cs"/>
              </a:rPr>
              <a:t>　在宅持続陽圧呼吸療法指導管理</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n-cs"/>
              </a:rPr>
              <a:t>　在宅自己疼痛管理指導管理</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n-cs"/>
              </a:rPr>
              <a:t>　在宅肺高血圧症患者指導管理</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n-cs"/>
              </a:rPr>
              <a:t>３　人工肛門又は人工膀胱を設置している状態にある者</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n-cs"/>
              </a:rPr>
              <a:t>４　真皮を超える褥瘡の状態にある者</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n-cs"/>
              </a:rPr>
              <a:t>５　在宅患者訪問点滴注射管理指導料を算定している者</a:t>
            </a:r>
          </a:p>
        </p:txBody>
      </p:sp>
      <p:sp>
        <p:nvSpPr>
          <p:cNvPr id="28" name="正方形/長方形 27">
            <a:extLst>
              <a:ext uri="{FF2B5EF4-FFF2-40B4-BE49-F238E27FC236}">
                <a16:creationId xmlns:a16="http://schemas.microsoft.com/office/drawing/2014/main" id="{53C8CF37-6D23-DFA2-BF9E-E7D1038E8FAC}"/>
              </a:ext>
            </a:extLst>
          </p:cNvPr>
          <p:cNvSpPr/>
          <p:nvPr/>
        </p:nvSpPr>
        <p:spPr>
          <a:xfrm>
            <a:off x="1374744" y="1329006"/>
            <a:ext cx="2152840" cy="5403437"/>
          </a:xfrm>
          <a:prstGeom prst="rect">
            <a:avLst/>
          </a:prstGeom>
          <a:solidFill>
            <a:srgbClr val="CCECFF"/>
          </a:solidFill>
          <a:ln w="19050" cap="flat" cmpd="sng" algn="ctr">
            <a:solidFill>
              <a:srgbClr val="002E57"/>
            </a:solidFill>
            <a:prstDash val="solid"/>
            <a:miter lim="800000"/>
          </a:ln>
          <a:effectLst/>
        </p:spPr>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800" b="0" i="0" u="none" strike="noStrike" kern="0" cap="none" spc="0" normalizeH="0" baseline="0" noProof="0">
              <a:ln>
                <a:noFill/>
              </a:ln>
              <a:solidFill>
                <a:prstClr val="black"/>
              </a:solidFill>
              <a:effectLst/>
              <a:uLnTx/>
              <a:uFillTx/>
              <a:latin typeface="Segoe UI"/>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800" b="0" i="0" u="none" strike="noStrike" kern="0" cap="none" spc="0" normalizeH="0" baseline="0" noProof="0">
              <a:ln>
                <a:noFill/>
              </a:ln>
              <a:solidFill>
                <a:prstClr val="black"/>
              </a:solidFill>
              <a:effectLst/>
              <a:uLnTx/>
              <a:uFillTx/>
              <a:latin typeface="Segoe UI"/>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600" b="1"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小児等</a:t>
            </a:r>
            <a:r>
              <a:rPr kumimoji="0" lang="en-US" altLang="ja-JP" sz="1600" b="1"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40</a:t>
            </a:r>
            <a:r>
              <a:rPr kumimoji="0" lang="ja-JP" altLang="en-US" sz="1600" b="1"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歳未満の者、要介護者 ・要支援者以外</a:t>
            </a:r>
            <a:endParaRPr kumimoji="0" lang="en-US" altLang="ja-JP" sz="1600" b="1"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600" b="0" i="0" u="none" strike="noStrike" kern="0" cap="none" spc="0" normalizeH="0" baseline="0" noProof="0">
                <a:ln>
                  <a:noFill/>
                </a:ln>
                <a:solidFill>
                  <a:prstClr val="black"/>
                </a:solidFill>
                <a:effectLst/>
                <a:uLnTx/>
                <a:uFillTx/>
                <a:latin typeface="Segoe UI"/>
                <a:ea typeface="メイリオ"/>
                <a:cs typeface="+mn-cs"/>
              </a:rPr>
              <a:t> </a:t>
            </a:r>
            <a:endParaRPr kumimoji="0" lang="en-US" altLang="ja-JP" sz="5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（原則週３日以内）</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600" b="0" i="0" u="none" strike="noStrike" kern="0" cap="none" spc="0" normalizeH="0" baseline="0" noProof="0">
              <a:ln>
                <a:noFill/>
              </a:ln>
              <a:solidFill>
                <a:prstClr val="black"/>
              </a:solidFill>
              <a:effectLst/>
              <a:uLnTx/>
              <a:uFillTx/>
              <a:latin typeface="Segoe UI"/>
              <a:ea typeface="メイリオ"/>
              <a:cs typeface="+mn-cs"/>
            </a:endParaRPr>
          </a:p>
        </p:txBody>
      </p:sp>
      <p:sp>
        <p:nvSpPr>
          <p:cNvPr id="29" name="正方形/長方形 28">
            <a:extLst>
              <a:ext uri="{FF2B5EF4-FFF2-40B4-BE49-F238E27FC236}">
                <a16:creationId xmlns:a16="http://schemas.microsoft.com/office/drawing/2014/main" id="{914A4C98-546A-6F81-E5EB-81EFD65B3B00}"/>
              </a:ext>
            </a:extLst>
          </p:cNvPr>
          <p:cNvSpPr/>
          <p:nvPr/>
        </p:nvSpPr>
        <p:spPr>
          <a:xfrm>
            <a:off x="3701668" y="1329005"/>
            <a:ext cx="2502685" cy="5403437"/>
          </a:xfrm>
          <a:prstGeom prst="rect">
            <a:avLst/>
          </a:prstGeom>
          <a:solidFill>
            <a:schemeClr val="accent6">
              <a:lumMod val="20000"/>
              <a:lumOff val="80000"/>
            </a:schemeClr>
          </a:solidFill>
          <a:ln w="19050" cap="flat" cmpd="sng" algn="ctr">
            <a:solidFill>
              <a:srgbClr val="FDF3B9">
                <a:lumMod val="50000"/>
              </a:srgbClr>
            </a:solidFill>
            <a:prstDash val="solid"/>
            <a:miter lim="800000"/>
          </a:ln>
          <a:effectLst/>
        </p:spPr>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600" b="0" i="0" u="none" strike="noStrike" kern="0" cap="none" spc="0" normalizeH="0" baseline="0" noProof="0">
                <a:ln>
                  <a:noFill/>
                </a:ln>
                <a:solidFill>
                  <a:prstClr val="black"/>
                </a:solidFill>
                <a:effectLst/>
                <a:uLnTx/>
                <a:uFillTx/>
                <a:latin typeface="Segoe UI"/>
                <a:ea typeface="メイリオ"/>
                <a:cs typeface="+mn-cs"/>
              </a:rPr>
              <a:t>　</a:t>
            </a:r>
            <a:endParaRPr kumimoji="0" lang="en-US" altLang="ja-JP" sz="800" b="0" i="0" u="none" strike="noStrike" kern="0" cap="none" spc="0" normalizeH="0" baseline="0" noProof="0">
              <a:ln>
                <a:noFill/>
              </a:ln>
              <a:solidFill>
                <a:prstClr val="black"/>
              </a:solidFill>
              <a:effectLst/>
              <a:uLnTx/>
              <a:uFillTx/>
              <a:latin typeface="Segoe UI"/>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600" b="0" i="0" u="none" strike="noStrike" kern="0" cap="none" spc="0" normalizeH="0" baseline="0" noProof="0">
                <a:ln>
                  <a:noFill/>
                </a:ln>
                <a:solidFill>
                  <a:prstClr val="black"/>
                </a:solidFill>
                <a:effectLst/>
                <a:uLnTx/>
                <a:uFillTx/>
                <a:latin typeface="Segoe UI"/>
                <a:ea typeface="メイリオ"/>
                <a:cs typeface="+mn-cs"/>
              </a:rPr>
              <a:t>　</a:t>
            </a:r>
            <a:r>
              <a:rPr kumimoji="0" lang="ja-JP" altLang="en-US" sz="1600" b="1"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要支援者・要介護者</a:t>
            </a:r>
            <a:endParaRPr kumimoji="0" lang="en-US" altLang="ja-JP" sz="1600" b="1"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600" b="0" i="0" u="none" strike="noStrike" kern="0" cap="none" spc="0" normalizeH="0" baseline="0" noProof="0">
              <a:ln>
                <a:noFill/>
              </a:ln>
              <a:solidFill>
                <a:prstClr val="black"/>
              </a:solidFill>
              <a:effectLst/>
              <a:uLnTx/>
              <a:uFillTx/>
              <a:latin typeface="Segoe UI"/>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4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限度基準額内で</a:t>
            </a:r>
            <a:endParaRPr kumimoji="0" lang="en-US" altLang="ja-JP" sz="14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ケアプランで定める</a:t>
            </a:r>
          </a:p>
        </p:txBody>
      </p:sp>
      <p:sp>
        <p:nvSpPr>
          <p:cNvPr id="30" name="角丸四角形 12">
            <a:extLst>
              <a:ext uri="{FF2B5EF4-FFF2-40B4-BE49-F238E27FC236}">
                <a16:creationId xmlns:a16="http://schemas.microsoft.com/office/drawing/2014/main" id="{265CB270-171D-5696-1C9E-6A0D2C270734}"/>
              </a:ext>
            </a:extLst>
          </p:cNvPr>
          <p:cNvSpPr/>
          <p:nvPr/>
        </p:nvSpPr>
        <p:spPr>
          <a:xfrm>
            <a:off x="1480639" y="3045600"/>
            <a:ext cx="4600486" cy="697827"/>
          </a:xfrm>
          <a:prstGeom prst="roundRect">
            <a:avLst/>
          </a:prstGeom>
          <a:solidFill>
            <a:srgbClr val="CCECFF"/>
          </a:solidFill>
          <a:ln w="12700" cap="flat" cmpd="sng" algn="ctr">
            <a:solidFill>
              <a:srgbClr val="103185"/>
            </a:solidFill>
            <a:prstDash val="sysDash"/>
            <a:miter lim="800000"/>
          </a:ln>
          <a:effectLst/>
        </p:spPr>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600" b="0" i="0" u="none" strike="noStrike" kern="0" cap="none" spc="0" normalizeH="0" baseline="0" noProof="0">
                <a:ln>
                  <a:noFill/>
                </a:ln>
                <a:solidFill>
                  <a:prstClr val="black"/>
                </a:solidFill>
                <a:effectLst/>
                <a:uLnTx/>
                <a:uFillTx/>
                <a:latin typeface="メイリオ"/>
                <a:ea typeface="メイリオ"/>
                <a:cs typeface="+mn-cs"/>
              </a:rPr>
              <a:t>厚生労働大臣が定める者</a:t>
            </a:r>
            <a:endParaRPr kumimoji="0" lang="en-US" altLang="ja-JP" sz="1600" b="0" i="0" u="none" strike="noStrike" kern="0" cap="none" spc="0" normalizeH="0" baseline="0" noProof="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600" b="0" i="0" u="none" strike="noStrike" kern="0" cap="none" spc="0" normalizeH="0" baseline="0" noProof="0">
                <a:ln>
                  <a:noFill/>
                </a:ln>
                <a:solidFill>
                  <a:prstClr val="black"/>
                </a:solidFill>
                <a:effectLst/>
                <a:uLnTx/>
                <a:uFillTx/>
                <a:latin typeface="メイリオ"/>
                <a:ea typeface="メイリオ"/>
                <a:cs typeface="+mn-cs"/>
              </a:rPr>
              <a:t>（特掲診療料・別表第７</a:t>
            </a:r>
            <a:r>
              <a:rPr kumimoji="0" lang="en-US" altLang="ja-JP" sz="1600" b="0" i="0" u="none" strike="noStrike" kern="0" cap="none" spc="0" normalizeH="0" baseline="30000" noProof="0">
                <a:ln>
                  <a:noFill/>
                </a:ln>
                <a:solidFill>
                  <a:prstClr val="black"/>
                </a:solidFill>
                <a:effectLst/>
                <a:uLnTx/>
                <a:uFillTx/>
                <a:latin typeface="メイリオ"/>
                <a:ea typeface="メイリオ"/>
                <a:cs typeface="+mn-cs"/>
              </a:rPr>
              <a:t>※</a:t>
            </a:r>
            <a:r>
              <a:rPr kumimoji="0" lang="ja-JP" altLang="en-US" sz="1600" b="0" i="0" u="none" strike="noStrike" kern="0" cap="none" spc="0" normalizeH="0" baseline="30000" noProof="0">
                <a:ln>
                  <a:noFill/>
                </a:ln>
                <a:solidFill>
                  <a:prstClr val="black"/>
                </a:solidFill>
                <a:effectLst/>
                <a:uLnTx/>
                <a:uFillTx/>
                <a:latin typeface="メイリオ"/>
                <a:ea typeface="メイリオ"/>
                <a:cs typeface="+mn-cs"/>
              </a:rPr>
              <a:t>１</a:t>
            </a:r>
            <a:r>
              <a:rPr kumimoji="0" lang="ja-JP" altLang="en-US" sz="1600" b="0" i="0" u="none" strike="noStrike" kern="0" cap="none" spc="0" normalizeH="0" baseline="0" noProof="0">
                <a:ln>
                  <a:noFill/>
                </a:ln>
                <a:solidFill>
                  <a:prstClr val="black"/>
                </a:solidFill>
                <a:effectLst/>
                <a:uLnTx/>
                <a:uFillTx/>
                <a:latin typeface="メイリオ"/>
                <a:ea typeface="メイリオ"/>
                <a:cs typeface="+mn-cs"/>
              </a:rPr>
              <a:t>）</a:t>
            </a:r>
          </a:p>
        </p:txBody>
      </p:sp>
      <p:sp>
        <p:nvSpPr>
          <p:cNvPr id="31" name="角丸四角形 13">
            <a:extLst>
              <a:ext uri="{FF2B5EF4-FFF2-40B4-BE49-F238E27FC236}">
                <a16:creationId xmlns:a16="http://schemas.microsoft.com/office/drawing/2014/main" id="{25D7B345-1BD3-6F40-8007-2937F5D15D1E}"/>
              </a:ext>
            </a:extLst>
          </p:cNvPr>
          <p:cNvSpPr/>
          <p:nvPr/>
        </p:nvSpPr>
        <p:spPr>
          <a:xfrm>
            <a:off x="1480639" y="3876260"/>
            <a:ext cx="4600486" cy="720000"/>
          </a:xfrm>
          <a:prstGeom prst="roundRect">
            <a:avLst/>
          </a:prstGeom>
          <a:solidFill>
            <a:srgbClr val="CCECFF"/>
          </a:solidFill>
          <a:ln w="12700" cap="flat" cmpd="sng" algn="ctr">
            <a:solidFill>
              <a:srgbClr val="103185"/>
            </a:solidFill>
            <a:prstDash val="sysDash"/>
            <a:miter lim="800000"/>
          </a:ln>
          <a:effectLst/>
        </p:spPr>
        <p:txBody>
          <a:bodyPr lIns="72000" tIns="108000" r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600" b="0" i="0" u="none" strike="noStrike" kern="0" cap="none" spc="0" normalizeH="0" baseline="0" noProof="0">
                <a:ln>
                  <a:noFill/>
                </a:ln>
                <a:solidFill>
                  <a:prstClr val="black"/>
                </a:solidFill>
                <a:effectLst/>
                <a:uLnTx/>
                <a:uFillTx/>
                <a:latin typeface="メイリオ"/>
                <a:ea typeface="メイリオ"/>
                <a:cs typeface="+mn-cs"/>
              </a:rPr>
              <a:t>  特別訪問看護指示書</a:t>
            </a:r>
            <a:r>
              <a:rPr kumimoji="0" lang="ja-JP" altLang="en-US" sz="1600" b="0" i="0" u="none" strike="noStrike" kern="0" cap="none" spc="0" normalizeH="0" baseline="30000" noProof="0">
                <a:ln>
                  <a:noFill/>
                </a:ln>
                <a:solidFill>
                  <a:prstClr val="black"/>
                </a:solidFill>
                <a:effectLst/>
                <a:uLnTx/>
                <a:uFillTx/>
                <a:latin typeface="メイリオ"/>
                <a:ea typeface="メイリオ"/>
                <a:cs typeface="+mn-cs"/>
              </a:rPr>
              <a:t>注）</a:t>
            </a:r>
            <a:r>
              <a:rPr kumimoji="0" lang="ja-JP" altLang="en-US" sz="1600" b="0" i="0" u="none" strike="noStrike" kern="0" cap="none" spc="0" normalizeH="0" baseline="0" noProof="0">
                <a:ln>
                  <a:noFill/>
                </a:ln>
                <a:solidFill>
                  <a:prstClr val="black"/>
                </a:solidFill>
                <a:effectLst/>
                <a:uLnTx/>
                <a:uFillTx/>
                <a:latin typeface="メイリオ"/>
                <a:ea typeface="メイリオ"/>
                <a:cs typeface="+mn-cs"/>
              </a:rPr>
              <a:t>の交付を受けた者</a:t>
            </a:r>
            <a:endParaRPr kumimoji="0" lang="en-US" altLang="ja-JP" sz="1600" b="0" i="0" u="none" strike="noStrike" kern="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600" b="0" i="0" u="none" strike="noStrike" kern="0" cap="none" spc="0" normalizeH="0" baseline="0" noProof="0">
                <a:ln>
                  <a:noFill/>
                </a:ln>
                <a:solidFill>
                  <a:prstClr val="black"/>
                </a:solidFill>
                <a:effectLst/>
                <a:uLnTx/>
                <a:uFillTx/>
                <a:latin typeface="メイリオ"/>
                <a:ea typeface="メイリオ"/>
                <a:cs typeface="+mn-cs"/>
              </a:rPr>
              <a:t>　有効期間：</a:t>
            </a:r>
            <a:r>
              <a:rPr kumimoji="0" lang="en-US" altLang="ja-JP" sz="1600" b="0" i="0" u="none" strike="noStrike" kern="0" cap="none" spc="0" normalizeH="0" baseline="0" noProof="0">
                <a:ln>
                  <a:noFill/>
                </a:ln>
                <a:solidFill>
                  <a:prstClr val="black"/>
                </a:solidFill>
                <a:effectLst/>
                <a:uLnTx/>
                <a:uFillTx/>
                <a:latin typeface="メイリオ"/>
                <a:ea typeface="メイリオ"/>
                <a:cs typeface="+mn-cs"/>
              </a:rPr>
              <a:t>14</a:t>
            </a:r>
            <a:r>
              <a:rPr kumimoji="0" lang="ja-JP" altLang="en-US" sz="1600" b="0" i="0" u="none" strike="noStrike" kern="0" cap="none" spc="0" normalizeH="0" baseline="0" noProof="0">
                <a:ln>
                  <a:noFill/>
                </a:ln>
                <a:solidFill>
                  <a:prstClr val="black"/>
                </a:solidFill>
                <a:effectLst/>
                <a:uLnTx/>
                <a:uFillTx/>
                <a:latin typeface="メイリオ"/>
                <a:ea typeface="メイリオ"/>
                <a:cs typeface="+mn-cs"/>
              </a:rPr>
              <a:t>日間　（一部、２回交付可</a:t>
            </a:r>
            <a:r>
              <a:rPr kumimoji="0" lang="en-US" altLang="ja-JP" sz="1600" b="0" i="0" u="none" strike="noStrike" kern="0" cap="none" spc="0" normalizeH="0" baseline="30000" noProof="0">
                <a:ln>
                  <a:noFill/>
                </a:ln>
                <a:solidFill>
                  <a:prstClr val="black"/>
                </a:solidFill>
                <a:effectLst/>
                <a:uLnTx/>
                <a:uFillTx/>
                <a:latin typeface="メイリオ"/>
                <a:ea typeface="メイリオ"/>
                <a:cs typeface="+mn-cs"/>
              </a:rPr>
              <a:t>※</a:t>
            </a:r>
            <a:r>
              <a:rPr kumimoji="0" lang="ja-JP" altLang="en-US" sz="1600" b="0" i="0" u="none" strike="noStrike" kern="0" cap="none" spc="0" normalizeH="0" baseline="30000" noProof="0">
                <a:ln>
                  <a:noFill/>
                </a:ln>
                <a:solidFill>
                  <a:prstClr val="black"/>
                </a:solidFill>
                <a:effectLst/>
                <a:uLnTx/>
                <a:uFillTx/>
                <a:latin typeface="メイリオ"/>
                <a:ea typeface="メイリオ"/>
                <a:cs typeface="+mn-cs"/>
              </a:rPr>
              <a:t>２</a:t>
            </a:r>
            <a:r>
              <a:rPr kumimoji="0" lang="ja-JP" altLang="en-US" sz="1600" b="0" i="0" u="none" strike="noStrike" kern="0" cap="none" spc="0" normalizeH="0" baseline="0" noProof="0">
                <a:ln>
                  <a:noFill/>
                </a:ln>
                <a:solidFill>
                  <a:prstClr val="black"/>
                </a:solidFill>
                <a:effectLst/>
                <a:uLnTx/>
                <a:uFillTx/>
                <a:latin typeface="メイリオ"/>
                <a:ea typeface="メイリオ"/>
                <a:cs typeface="+mn-cs"/>
              </a:rPr>
              <a:t>）</a:t>
            </a:r>
          </a:p>
        </p:txBody>
      </p:sp>
      <p:sp>
        <p:nvSpPr>
          <p:cNvPr id="32" name="角丸四角形 15">
            <a:extLst>
              <a:ext uri="{FF2B5EF4-FFF2-40B4-BE49-F238E27FC236}">
                <a16:creationId xmlns:a16="http://schemas.microsoft.com/office/drawing/2014/main" id="{7179F50B-19A0-D6D3-D4E5-55D260BA24F9}"/>
              </a:ext>
            </a:extLst>
          </p:cNvPr>
          <p:cNvSpPr/>
          <p:nvPr/>
        </p:nvSpPr>
        <p:spPr>
          <a:xfrm>
            <a:off x="1480639" y="4758146"/>
            <a:ext cx="1972492" cy="1368000"/>
          </a:xfrm>
          <a:prstGeom prst="roundRect">
            <a:avLst/>
          </a:prstGeom>
          <a:solidFill>
            <a:srgbClr val="CCECFF"/>
          </a:solidFill>
          <a:ln w="12700" cap="flat" cmpd="sng" algn="ctr">
            <a:solidFill>
              <a:srgbClr val="103185"/>
            </a:solidFill>
            <a:prstDash val="sysDash"/>
            <a:miter lim="800000"/>
          </a:ln>
          <a:effectLst/>
        </p:spPr>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600" b="0" i="0" u="none" strike="noStrike" kern="0" cap="none" spc="0" normalizeH="0" baseline="0" noProof="0">
                <a:ln>
                  <a:noFill/>
                </a:ln>
                <a:solidFill>
                  <a:prstClr val="black"/>
                </a:solidFill>
                <a:effectLst/>
                <a:uLnTx/>
                <a:uFillTx/>
                <a:latin typeface="メイリオ"/>
                <a:ea typeface="メイリオ"/>
                <a:cs typeface="+mn-cs"/>
              </a:rPr>
              <a:t>厚生労働大臣が</a:t>
            </a:r>
            <a:endParaRPr kumimoji="0" lang="en-US" altLang="ja-JP" sz="1600" b="0" i="0" u="none" strike="noStrike" kern="0" cap="none" spc="0" normalizeH="0" baseline="0" noProof="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600" b="0" i="0" u="none" strike="noStrike" kern="0" cap="none" spc="0" normalizeH="0" baseline="0" noProof="0">
                <a:ln>
                  <a:noFill/>
                </a:ln>
                <a:solidFill>
                  <a:prstClr val="black"/>
                </a:solidFill>
                <a:effectLst/>
                <a:uLnTx/>
                <a:uFillTx/>
                <a:latin typeface="メイリオ"/>
                <a:ea typeface="メイリオ"/>
                <a:cs typeface="+mn-cs"/>
              </a:rPr>
              <a:t>定める者</a:t>
            </a:r>
            <a:endParaRPr kumimoji="0" lang="en-US" altLang="ja-JP" sz="1600" b="0" i="0" u="none" strike="noStrike" kern="0" cap="none" spc="0" normalizeH="0" baseline="0" noProof="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600" b="0" i="0" u="none" strike="noStrike" kern="0" cap="none" spc="0" normalizeH="0" baseline="0" noProof="0">
                <a:ln>
                  <a:noFill/>
                </a:ln>
                <a:solidFill>
                  <a:prstClr val="black"/>
                </a:solidFill>
                <a:effectLst/>
                <a:uLnTx/>
                <a:uFillTx/>
                <a:latin typeface="メイリオ"/>
                <a:ea typeface="メイリオ"/>
                <a:cs typeface="+mn-cs"/>
              </a:rPr>
              <a:t>特掲診療料・</a:t>
            </a:r>
            <a:endParaRPr kumimoji="0" lang="en-US" altLang="ja-JP" sz="1600" b="0" i="0" u="none" strike="noStrike" kern="0" cap="none" spc="0" normalizeH="0" baseline="0" noProof="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600" b="0" i="0" u="none" strike="noStrike" kern="0" cap="none" spc="0" normalizeH="0" baseline="0" noProof="0">
                <a:ln>
                  <a:noFill/>
                </a:ln>
                <a:solidFill>
                  <a:prstClr val="black"/>
                </a:solidFill>
                <a:effectLst/>
                <a:uLnTx/>
                <a:uFillTx/>
                <a:latin typeface="メイリオ"/>
                <a:ea typeface="メイリオ"/>
                <a:cs typeface="+mn-cs"/>
              </a:rPr>
              <a:t>別表第８</a:t>
            </a:r>
            <a:r>
              <a:rPr kumimoji="0" lang="en-US" altLang="ja-JP" sz="1600" b="0" i="0" u="none" strike="noStrike" kern="0" cap="none" spc="0" normalizeH="0" baseline="30000" noProof="0">
                <a:ln>
                  <a:noFill/>
                </a:ln>
                <a:solidFill>
                  <a:prstClr val="black"/>
                </a:solidFill>
                <a:effectLst/>
                <a:uLnTx/>
                <a:uFillTx/>
                <a:latin typeface="メイリオ"/>
                <a:ea typeface="メイリオ"/>
                <a:cs typeface="+mn-cs"/>
              </a:rPr>
              <a:t>※</a:t>
            </a:r>
            <a:r>
              <a:rPr kumimoji="0" lang="ja-JP" altLang="en-US" sz="1600" b="0" i="0" u="none" strike="noStrike" kern="0" cap="none" spc="0" normalizeH="0" baseline="30000" noProof="0">
                <a:ln>
                  <a:noFill/>
                </a:ln>
                <a:solidFill>
                  <a:prstClr val="black"/>
                </a:solidFill>
                <a:effectLst/>
                <a:uLnTx/>
                <a:uFillTx/>
                <a:latin typeface="メイリオ"/>
                <a:ea typeface="メイリオ"/>
                <a:cs typeface="+mn-cs"/>
              </a:rPr>
              <a:t>３</a:t>
            </a:r>
            <a:endParaRPr kumimoji="0" lang="ja-JP" altLang="en-US" sz="1600" b="0" i="0" u="none" strike="noStrike" kern="0" cap="none" spc="0" normalizeH="0" baseline="0" noProof="0">
              <a:ln>
                <a:noFill/>
              </a:ln>
              <a:solidFill>
                <a:prstClr val="black"/>
              </a:solidFill>
              <a:effectLst/>
              <a:uLnTx/>
              <a:uFillTx/>
              <a:latin typeface="メイリオ"/>
              <a:ea typeface="メイリオ"/>
              <a:cs typeface="+mn-cs"/>
            </a:endParaRPr>
          </a:p>
        </p:txBody>
      </p:sp>
      <p:sp>
        <p:nvSpPr>
          <p:cNvPr id="33" name="テキスト ボックス 5">
            <a:extLst>
              <a:ext uri="{FF2B5EF4-FFF2-40B4-BE49-F238E27FC236}">
                <a16:creationId xmlns:a16="http://schemas.microsoft.com/office/drawing/2014/main" id="{71912BB9-BB57-DC33-E362-E65E9F445011}"/>
              </a:ext>
            </a:extLst>
          </p:cNvPr>
          <p:cNvSpPr txBox="1">
            <a:spLocks noChangeArrowheads="1"/>
          </p:cNvSpPr>
          <p:nvPr/>
        </p:nvSpPr>
        <p:spPr bwMode="auto">
          <a:xfrm>
            <a:off x="131512" y="3845295"/>
            <a:ext cx="1244456" cy="817245"/>
          </a:xfrm>
          <a:prstGeom prst="roundRect">
            <a:avLst/>
          </a:prstGeom>
          <a:solidFill>
            <a:srgbClr val="FFFFFF"/>
          </a:solidFill>
          <a:ln w="12700" cap="flat" cmpd="sng" algn="ctr">
            <a:noFill/>
            <a:prstDash val="solid"/>
            <a:miter lim="800000"/>
            <a:headEnd/>
            <a:tailEnd/>
          </a:ln>
          <a:effectLst/>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週４日以上の訪問看護が可能</a:t>
            </a:r>
            <a:endParaRPr kumimoji="0" lang="en-US" altLang="ja-JP" sz="14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34" name="直線矢印コネクタ 33">
            <a:extLst>
              <a:ext uri="{FF2B5EF4-FFF2-40B4-BE49-F238E27FC236}">
                <a16:creationId xmlns:a16="http://schemas.microsoft.com/office/drawing/2014/main" id="{02723C88-0067-B061-D2CC-CBC0EDA878AD}"/>
              </a:ext>
            </a:extLst>
          </p:cNvPr>
          <p:cNvCxnSpPr>
            <a:cxnSpLocks/>
          </p:cNvCxnSpPr>
          <p:nvPr/>
        </p:nvCxnSpPr>
        <p:spPr>
          <a:xfrm flipV="1">
            <a:off x="1206500" y="3394181"/>
            <a:ext cx="503653" cy="655355"/>
          </a:xfrm>
          <a:prstGeom prst="straightConnector1">
            <a:avLst/>
          </a:prstGeom>
          <a:noFill/>
          <a:ln w="28575" cap="flat" cmpd="sng" algn="ctr">
            <a:solidFill>
              <a:srgbClr val="000000"/>
            </a:solidFill>
            <a:prstDash val="solid"/>
            <a:miter lim="800000"/>
            <a:tailEnd type="triangle"/>
          </a:ln>
          <a:effectLst/>
        </p:spPr>
      </p:cxnSp>
      <p:cxnSp>
        <p:nvCxnSpPr>
          <p:cNvPr id="35" name="直線矢印コネクタ 34">
            <a:extLst>
              <a:ext uri="{FF2B5EF4-FFF2-40B4-BE49-F238E27FC236}">
                <a16:creationId xmlns:a16="http://schemas.microsoft.com/office/drawing/2014/main" id="{DF972954-445D-4AB5-C3D3-684166EC39A0}"/>
              </a:ext>
            </a:extLst>
          </p:cNvPr>
          <p:cNvCxnSpPr>
            <a:cxnSpLocks/>
          </p:cNvCxnSpPr>
          <p:nvPr/>
        </p:nvCxnSpPr>
        <p:spPr>
          <a:xfrm>
            <a:off x="1206500" y="4225970"/>
            <a:ext cx="530147" cy="0"/>
          </a:xfrm>
          <a:prstGeom prst="straightConnector1">
            <a:avLst/>
          </a:prstGeom>
          <a:noFill/>
          <a:ln w="28575" cap="flat" cmpd="sng" algn="ctr">
            <a:solidFill>
              <a:srgbClr val="000000"/>
            </a:solidFill>
            <a:prstDash val="solid"/>
            <a:miter lim="800000"/>
            <a:tailEnd type="triangle"/>
          </a:ln>
          <a:effectLst/>
        </p:spPr>
      </p:cxnSp>
      <p:sp>
        <p:nvSpPr>
          <p:cNvPr id="36" name="正方形/長方形 35">
            <a:extLst>
              <a:ext uri="{FF2B5EF4-FFF2-40B4-BE49-F238E27FC236}">
                <a16:creationId xmlns:a16="http://schemas.microsoft.com/office/drawing/2014/main" id="{5B16FEBB-0F56-F753-5E67-BD801E21827F}"/>
              </a:ext>
            </a:extLst>
          </p:cNvPr>
          <p:cNvSpPr/>
          <p:nvPr/>
        </p:nvSpPr>
        <p:spPr>
          <a:xfrm>
            <a:off x="6362180" y="2611610"/>
            <a:ext cx="3308293" cy="1368000"/>
          </a:xfrm>
          <a:prstGeom prst="rect">
            <a:avLst/>
          </a:prstGeom>
          <a:noFill/>
          <a:ln w="3175" cap="flat" cmpd="sng" algn="ctr">
            <a:solidFill>
              <a:srgbClr val="FFFFFF">
                <a:lumMod val="50000"/>
              </a:srgbClr>
            </a:solidFill>
            <a:prstDash val="solid"/>
            <a:miter lim="800000"/>
          </a:ln>
          <a:effectLst/>
        </p:spPr>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a:t>
            </a:r>
            <a:r>
              <a:rPr kumimoji="0" lang="en-US" altLang="ja-JP" sz="1000" b="1"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a:t>
            </a:r>
            <a:r>
              <a:rPr kumimoji="0" lang="ja-JP" altLang="en-US" sz="1000" b="1"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２）特別訪問看護指示書を月</a:t>
            </a:r>
            <a:r>
              <a:rPr kumimoji="0" lang="en-US" altLang="ja-JP" sz="1000" b="1"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2</a:t>
            </a:r>
            <a:r>
              <a:rPr kumimoji="0" lang="ja-JP" altLang="en-US" sz="1000" b="1"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回交付できる者</a:t>
            </a:r>
            <a:endParaRPr kumimoji="0" lang="en-US" altLang="ja-JP" sz="1000" b="1"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　　　　（有効期間：</a:t>
            </a:r>
            <a:r>
              <a:rPr kumimoji="0" lang="en-US" altLang="ja-JP" sz="1000" b="1"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28</a:t>
            </a:r>
            <a:r>
              <a:rPr kumimoji="0" lang="ja-JP" altLang="en-US" sz="1000" b="1"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日間）</a:t>
            </a:r>
            <a:endParaRPr kumimoji="0" lang="en-US" altLang="ja-JP" sz="1000" b="1"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　・気管カニューレを使用している状態にある者</a:t>
            </a:r>
            <a:endParaRPr kumimoji="0" lang="en-US" altLang="ja-JP"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eiryo UI" panose="020B0604030504040204" pitchFamily="50" charset="-128"/>
              </a:rPr>
              <a:t>　・真皮を超える褥瘡の状態にある者</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900" b="0" i="0" u="none" strike="noStrike" kern="0" cap="none" spc="0" normalizeH="0" baseline="0" noProof="0">
              <a:ln>
                <a:noFill/>
              </a:ln>
              <a:solidFill>
                <a:prstClr val="black"/>
              </a:solidFill>
              <a:effectLst/>
              <a:uLnTx/>
              <a:uFillTx/>
              <a:latin typeface="Segoe UI"/>
              <a:ea typeface="メイリオ"/>
              <a:cs typeface="+mn-cs"/>
            </a:endParaRPr>
          </a:p>
        </p:txBody>
      </p:sp>
      <p:sp>
        <p:nvSpPr>
          <p:cNvPr id="37" name="大かっこ 36">
            <a:extLst>
              <a:ext uri="{FF2B5EF4-FFF2-40B4-BE49-F238E27FC236}">
                <a16:creationId xmlns:a16="http://schemas.microsoft.com/office/drawing/2014/main" id="{2EF47C1E-AC25-7552-CA61-048C9DC0D87C}"/>
              </a:ext>
            </a:extLst>
          </p:cNvPr>
          <p:cNvSpPr/>
          <p:nvPr/>
        </p:nvSpPr>
        <p:spPr>
          <a:xfrm>
            <a:off x="3922195" y="2266929"/>
            <a:ext cx="2070561" cy="537346"/>
          </a:xfrm>
          <a:prstGeom prst="bracketPair">
            <a:avLst/>
          </a:prstGeom>
          <a:noFill/>
          <a:ln w="635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Segoe UI"/>
              <a:ea typeface="メイリオ"/>
              <a:cs typeface="+mn-cs"/>
            </a:endParaRPr>
          </a:p>
        </p:txBody>
      </p:sp>
      <p:sp>
        <p:nvSpPr>
          <p:cNvPr id="38" name="大かっこ 37">
            <a:extLst>
              <a:ext uri="{FF2B5EF4-FFF2-40B4-BE49-F238E27FC236}">
                <a16:creationId xmlns:a16="http://schemas.microsoft.com/office/drawing/2014/main" id="{D29A4B4F-F112-6897-B203-F6B07DB994DA}"/>
              </a:ext>
            </a:extLst>
          </p:cNvPr>
          <p:cNvSpPr/>
          <p:nvPr/>
        </p:nvSpPr>
        <p:spPr>
          <a:xfrm>
            <a:off x="1736647" y="5442146"/>
            <a:ext cx="1429012" cy="537346"/>
          </a:xfrm>
          <a:prstGeom prst="bracketPair">
            <a:avLst/>
          </a:prstGeom>
          <a:noFill/>
          <a:ln w="6350" cap="flat" cmpd="sng" algn="ctr">
            <a:solidFill>
              <a:srgbClr val="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Segoe UI"/>
              <a:ea typeface="メイリオ"/>
              <a:cs typeface="+mn-cs"/>
            </a:endParaRPr>
          </a:p>
        </p:txBody>
      </p:sp>
      <p:sp>
        <p:nvSpPr>
          <p:cNvPr id="39" name="正方形/長方形 38">
            <a:extLst>
              <a:ext uri="{FF2B5EF4-FFF2-40B4-BE49-F238E27FC236}">
                <a16:creationId xmlns:a16="http://schemas.microsoft.com/office/drawing/2014/main" id="{8E8056CE-C304-7851-3D83-1216CAA3965F}"/>
              </a:ext>
            </a:extLst>
          </p:cNvPr>
          <p:cNvSpPr/>
          <p:nvPr/>
        </p:nvSpPr>
        <p:spPr>
          <a:xfrm>
            <a:off x="6464068" y="3275582"/>
            <a:ext cx="3123732" cy="658261"/>
          </a:xfrm>
          <a:prstGeom prst="rect">
            <a:avLst/>
          </a:prstGeom>
          <a:noFill/>
          <a:ln w="3175" cap="flat" cmpd="sng" algn="ctr">
            <a:solidFill>
              <a:srgbClr val="FFFFFF">
                <a:lumMod val="50000"/>
              </a:srgbClr>
            </a:solidFill>
            <a:prstDash val="dash"/>
            <a:miter lim="800000"/>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black"/>
                </a:solidFill>
                <a:effectLst/>
                <a:uLnTx/>
                <a:uFillTx/>
                <a:latin typeface="メイリオ"/>
                <a:ea typeface="メイリオ"/>
                <a:cs typeface="+mn-cs"/>
              </a:rPr>
              <a:t>注）特別訪問看護指示書</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a:ln>
                  <a:noFill/>
                </a:ln>
                <a:solidFill>
                  <a:prstClr val="black"/>
                </a:solidFill>
                <a:effectLst/>
                <a:uLnTx/>
                <a:uFillTx/>
                <a:latin typeface="メイリオ"/>
                <a:ea typeface="メイリオ"/>
                <a:cs typeface="+mn-cs"/>
              </a:rPr>
              <a:t>患者の主治医が、診療に基づき、急性増悪等により一時的に頻回（週</a:t>
            </a:r>
            <a:r>
              <a:rPr kumimoji="0" lang="en-US" altLang="ja-JP" sz="900" b="0" i="0" u="none" strike="noStrike" kern="0" cap="none" spc="0" normalizeH="0" baseline="0" noProof="0">
                <a:ln>
                  <a:noFill/>
                </a:ln>
                <a:solidFill>
                  <a:prstClr val="black"/>
                </a:solidFill>
                <a:effectLst/>
                <a:uLnTx/>
                <a:uFillTx/>
                <a:latin typeface="メイリオ"/>
                <a:ea typeface="メイリオ"/>
                <a:cs typeface="+mn-cs"/>
              </a:rPr>
              <a:t>4</a:t>
            </a:r>
            <a:r>
              <a:rPr kumimoji="0" lang="ja-JP" altLang="en-US" sz="900" b="0" i="0" u="none" strike="noStrike" kern="0" cap="none" spc="0" normalizeH="0" baseline="0" noProof="0">
                <a:ln>
                  <a:noFill/>
                </a:ln>
                <a:solidFill>
                  <a:prstClr val="black"/>
                </a:solidFill>
                <a:effectLst/>
                <a:uLnTx/>
                <a:uFillTx/>
                <a:latin typeface="メイリオ"/>
                <a:ea typeface="メイリオ"/>
                <a:cs typeface="+mn-cs"/>
              </a:rPr>
              <a:t>日以上）の訪問看護を行う必要性を認め、訪問看護ステーションに対して交付する指示書。</a:t>
            </a:r>
          </a:p>
        </p:txBody>
      </p:sp>
      <p:sp>
        <p:nvSpPr>
          <p:cNvPr id="40" name="角丸四角形 24">
            <a:extLst>
              <a:ext uri="{FF2B5EF4-FFF2-40B4-BE49-F238E27FC236}">
                <a16:creationId xmlns:a16="http://schemas.microsoft.com/office/drawing/2014/main" id="{3E292EFF-DDA8-585E-E5AB-61EE5DEC789E}"/>
              </a:ext>
            </a:extLst>
          </p:cNvPr>
          <p:cNvSpPr/>
          <p:nvPr/>
        </p:nvSpPr>
        <p:spPr>
          <a:xfrm>
            <a:off x="1467940" y="6246871"/>
            <a:ext cx="4600486" cy="396000"/>
          </a:xfrm>
          <a:prstGeom prst="roundRect">
            <a:avLst/>
          </a:prstGeom>
          <a:solidFill>
            <a:srgbClr val="CCECFF"/>
          </a:solidFill>
          <a:ln w="12700" cap="flat" cmpd="sng" algn="ctr">
            <a:solidFill>
              <a:srgbClr val="103185"/>
            </a:solidFill>
            <a:prstDash val="sysDot"/>
            <a:miter lim="800000"/>
          </a:ln>
          <a:effectLst/>
        </p:spPr>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a:ln>
                  <a:noFill/>
                </a:ln>
                <a:solidFill>
                  <a:prstClr val="black"/>
                </a:solidFill>
                <a:effectLst/>
                <a:uLnTx/>
                <a:uFillTx/>
                <a:latin typeface="メイリオ"/>
                <a:ea typeface="メイリオ"/>
                <a:cs typeface="+mn-cs"/>
              </a:rPr>
              <a:t>認知症以外の精神疾患</a:t>
            </a:r>
            <a:endParaRPr kumimoji="0" lang="en-US" altLang="ja-JP" sz="1400" b="0" i="0" u="none" strike="noStrike" kern="0" cap="none" spc="0" normalizeH="0" baseline="30000" noProof="0">
              <a:ln>
                <a:noFill/>
              </a:ln>
              <a:solidFill>
                <a:prstClr val="black"/>
              </a:solidFill>
              <a:effectLst/>
              <a:uLnTx/>
              <a:uFillTx/>
              <a:latin typeface="メイリオ"/>
              <a:ea typeface="メイリオ"/>
              <a:cs typeface="+mn-cs"/>
            </a:endParaRPr>
          </a:p>
        </p:txBody>
      </p:sp>
      <p:cxnSp>
        <p:nvCxnSpPr>
          <p:cNvPr id="41" name="直線矢印コネクタ 40">
            <a:extLst>
              <a:ext uri="{FF2B5EF4-FFF2-40B4-BE49-F238E27FC236}">
                <a16:creationId xmlns:a16="http://schemas.microsoft.com/office/drawing/2014/main" id="{EED3AFC9-C308-EA90-110E-993F4B1F62D0}"/>
              </a:ext>
            </a:extLst>
          </p:cNvPr>
          <p:cNvCxnSpPr>
            <a:cxnSpLocks/>
          </p:cNvCxnSpPr>
          <p:nvPr/>
        </p:nvCxnSpPr>
        <p:spPr>
          <a:xfrm>
            <a:off x="1206500" y="4422227"/>
            <a:ext cx="503653" cy="655355"/>
          </a:xfrm>
          <a:prstGeom prst="straightConnector1">
            <a:avLst/>
          </a:prstGeom>
          <a:noFill/>
          <a:ln w="28575" cap="flat" cmpd="sng" algn="ctr">
            <a:solidFill>
              <a:srgbClr val="000000"/>
            </a:solidFill>
            <a:prstDash val="solid"/>
            <a:miter lim="800000"/>
            <a:tailEnd type="triangle"/>
          </a:ln>
          <a:effectLst/>
        </p:spPr>
      </p:cxnSp>
      <p:sp>
        <p:nvSpPr>
          <p:cNvPr id="44" name="正方形/長方形 43">
            <a:extLst>
              <a:ext uri="{FF2B5EF4-FFF2-40B4-BE49-F238E27FC236}">
                <a16:creationId xmlns:a16="http://schemas.microsoft.com/office/drawing/2014/main" id="{E2EA8B65-04F4-1B58-AB7F-10D7023CF0BF}"/>
              </a:ext>
            </a:extLst>
          </p:cNvPr>
          <p:cNvSpPr/>
          <p:nvPr/>
        </p:nvSpPr>
        <p:spPr>
          <a:xfrm>
            <a:off x="188119" y="822036"/>
            <a:ext cx="9529762" cy="594995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スライド番号プレースホルダー 2">
            <a:extLst>
              <a:ext uri="{FF2B5EF4-FFF2-40B4-BE49-F238E27FC236}">
                <a16:creationId xmlns:a16="http://schemas.microsoft.com/office/drawing/2014/main" id="{C83EFDB9-2C3C-5549-7C22-4ECD8F1DD6B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415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470805547"/>
      </p:ext>
    </p:extLst>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138399" y="2659456"/>
            <a:ext cx="8280920" cy="584775"/>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10.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救急医療</a:t>
            </a:r>
            <a:endParaRPr lang="en-US" altLang="ja-JP" sz="3200" b="1" dirty="0">
              <a:solidFill>
                <a:sysClr val="windowText" lastClr="000000"/>
              </a:solidFill>
              <a:latin typeface="メイリオ" panose="020B0604030504040204" pitchFamily="50" charset="-128"/>
              <a:ea typeface="メイリオ" panose="020B0604030504040204" pitchFamily="50" charset="-128"/>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416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767873358"/>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0715"/>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417</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2065652897"/>
              </p:ext>
            </p:extLst>
          </p:nvPr>
        </p:nvGraphicFramePr>
        <p:xfrm>
          <a:off x="389493" y="845967"/>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初期診療後の救急患者の転院搬送に対する評価</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879000519"/>
              </p:ext>
            </p:extLst>
          </p:nvPr>
        </p:nvGraphicFramePr>
        <p:xfrm>
          <a:off x="742950" y="1771650"/>
          <a:ext cx="8486776" cy="4095750"/>
        </p:xfrm>
        <a:graphic>
          <a:graphicData uri="http://schemas.openxmlformats.org/drawingml/2006/table">
            <a:tbl>
              <a:tblPr firstRow="1" bandRow="1">
                <a:tableStyleId>{5C22544A-7EE6-4342-B048-85BDC9FD1C3A}</a:tableStyleId>
              </a:tblPr>
              <a:tblGrid>
                <a:gridCol w="8486776">
                  <a:extLst>
                    <a:ext uri="{9D8B030D-6E8A-4147-A177-3AD203B41FA5}">
                      <a16:colId xmlns:a16="http://schemas.microsoft.com/office/drawing/2014/main" val="4124765003"/>
                    </a:ext>
                  </a:extLst>
                </a:gridCol>
              </a:tblGrid>
              <a:tr h="4095750">
                <a:tc>
                  <a:txBody>
                    <a:bodyPr/>
                    <a:lstStyle/>
                    <a:p>
                      <a:pPr>
                        <a:spcBef>
                          <a:spcPts val="1200"/>
                        </a:spcBef>
                      </a:pPr>
                      <a:r>
                        <a:rPr kumimoji="1" lang="ja-JP" altLang="en-US" sz="2400" b="1" dirty="0">
                          <a:solidFill>
                            <a:schemeClr val="tx1"/>
                          </a:solidFill>
                          <a:latin typeface="+mn-ea"/>
                          <a:ea typeface="+mn-ea"/>
                        </a:rPr>
                        <a:t>＜概要＞</a:t>
                      </a:r>
                      <a:endParaRPr kumimoji="1" lang="en-US" altLang="ja-JP" sz="2400" b="1" dirty="0">
                        <a:solidFill>
                          <a:schemeClr val="tx1"/>
                        </a:solidFill>
                        <a:latin typeface="+mn-ea"/>
                        <a:ea typeface="+mn-ea"/>
                      </a:endParaRPr>
                    </a:p>
                    <a:p>
                      <a:pPr marL="324000" marR="0" lvl="0" indent="-446088" algn="l" defTabSz="742950" rtl="0" eaLnBrk="1" fontAlgn="auto" latinLnBrk="0" hangingPunct="1">
                        <a:lnSpc>
                          <a:spcPct val="100000"/>
                        </a:lnSpc>
                        <a:spcBef>
                          <a:spcPts val="1200"/>
                        </a:spcBef>
                        <a:spcAft>
                          <a:spcPts val="0"/>
                        </a:spcAft>
                        <a:buClrTx/>
                        <a:buSzTx/>
                        <a:buFontTx/>
                        <a:buNone/>
                        <a:tabLst/>
                        <a:defRPr/>
                      </a:pPr>
                      <a:r>
                        <a:rPr kumimoji="1" lang="ja-JP" altLang="en-US" sz="2400" b="1" dirty="0">
                          <a:solidFill>
                            <a:schemeClr val="tx1"/>
                          </a:solidFill>
                          <a:latin typeface="+mn-ea"/>
                          <a:ea typeface="+mn-ea"/>
                        </a:rPr>
                        <a:t>１．</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三次救急医療機関等に救急搬送された患者</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について連携する他の医療機関でも対応が可能と判断する場合に、</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連携する他の医療機関に看護師等が同乗の上で転院搬送</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する場合の評価として、</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救急患者連携搬送料</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を新設する。</a:t>
                      </a:r>
                      <a:endParaRPr kumimoji="1" lang="en-US" altLang="ja-JP" sz="2400" b="1" i="0" u="none" strike="noStrike" kern="1200" cap="none" spc="0" normalizeH="0" baseline="0" noProof="0" dirty="0">
                        <a:ln>
                          <a:noFill/>
                        </a:ln>
                        <a:solidFill>
                          <a:prstClr val="black"/>
                        </a:solidFill>
                        <a:effectLst/>
                        <a:uLnTx/>
                        <a:uFillTx/>
                        <a:latin typeface="+mn-ea"/>
                        <a:ea typeface="+mn-ea"/>
                        <a:cs typeface="+mn-cs"/>
                      </a:endParaRPr>
                    </a:p>
                    <a:p>
                      <a:pPr marL="446088" marR="0" lvl="0" indent="-446088" algn="l" defTabSz="742950" rtl="0" eaLnBrk="1" fontAlgn="auto" latinLnBrk="0" hangingPunct="1">
                        <a:lnSpc>
                          <a:spcPct val="100000"/>
                        </a:lnSpc>
                        <a:spcBef>
                          <a:spcPts val="1200"/>
                        </a:spcBef>
                        <a:spcAft>
                          <a:spcPts val="0"/>
                        </a:spcAft>
                        <a:buClrTx/>
                        <a:buSzTx/>
                        <a:buFontTx/>
                        <a:buNone/>
                        <a:tabLst/>
                        <a:defRPr/>
                      </a:pPr>
                      <a:r>
                        <a:rPr kumimoji="1" lang="ja-JP" altLang="en-US" sz="2400" b="1" dirty="0">
                          <a:solidFill>
                            <a:schemeClr val="tx1"/>
                          </a:solidFill>
                          <a:latin typeface="+mn-ea"/>
                          <a:ea typeface="+mn-ea"/>
                        </a:rPr>
                        <a:t>２．</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救急患者連携搬送料の新設に伴い、</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急性期一般入院料１等における在宅復帰率</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に関する施設基準について、</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救急患者連携搬送料を算定</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し他の保険医療機関に転院した患者を対象から除外</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する。</a:t>
                      </a:r>
                      <a:endParaRPr kumimoji="1" lang="en-US" altLang="ja-JP" sz="24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3536603750"/>
      </p:ext>
    </p:extLst>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初期診療後の救急患者の転院搬送に対する評価</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－４－１　高齢者の救急医療の充実及び適切な搬送の促進－①</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三次救急医療機関等に救急搬送された患者について連携する他の医療機関でも対応が可能と判断する場合に、連携する他の医療機関に看護師等が同乗の上で転院搬送する場合の評価を新設する。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救急患者連携搬送料</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入院中の患者以外の患者の場合</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1,800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入院１日目の患者の場合</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３</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入院２日目の患者の場合</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800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４</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入院３日目の患者の場合</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3663" marR="0" lvl="0" indent="-93663" algn="l" defTabSz="914400" rtl="0" eaLnBrk="1" fontAlgn="auto" latinLnBrk="0" hangingPunct="1">
              <a:lnSpc>
                <a:spcPct val="100000"/>
              </a:lnSpc>
              <a:spcBef>
                <a:spcPts val="0"/>
              </a:spcBef>
              <a:spcAft>
                <a:spcPts val="600"/>
              </a:spcAft>
              <a:buClrTx/>
              <a:buSzTx/>
              <a:buFontTx/>
              <a:buNone/>
              <a:tabLst>
                <a:tab pos="8164513" algn="l"/>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別に厚生労働大臣が定める施設基準に適合しているものとして地方厚生局長等に届け出た保険医療機関において、救急外来を受診した患者に対する初期診療を実施し、連携する他の保険医療機関において入院医療を提供することが適当と判断した上で、当該他の保険医療機関において入院医療を提供する目的で医師、看護師又は救急救命士が同乗の上、搬送を行った場合に算定する。この場合において、区分番号Ｃ００４に掲げる救急搬送診療料は別に算定できない。</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3663" marR="0" lvl="0" indent="-93663" algn="l" defTabSz="914400" rtl="0" eaLnBrk="1" fontAlgn="auto" latinLnBrk="0" hangingPunct="1">
              <a:lnSpc>
                <a:spcPct val="100000"/>
              </a:lnSpc>
              <a:spcBef>
                <a:spcPts val="0"/>
              </a:spcBef>
              <a:spcAft>
                <a:spcPts val="0"/>
              </a:spcAft>
              <a:buClrTx/>
              <a:buSzTx/>
              <a:buFontTx/>
              <a:buNone/>
              <a:tabLst>
                <a:tab pos="8164513" algn="l"/>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360363" marR="0" lvl="0" indent="-360363" algn="l" defTabSz="914400" rtl="0" eaLnBrk="1" fontAlgn="auto" latinLnBrk="0" hangingPunct="1">
              <a:lnSpc>
                <a:spcPct val="100000"/>
              </a:lnSpc>
              <a:spcBef>
                <a:spcPts val="0"/>
              </a:spcBef>
              <a:spcAft>
                <a:spcPts val="0"/>
              </a:spcAft>
              <a:buClrTx/>
              <a:buSzTx/>
              <a:buFontTx/>
              <a:buNone/>
              <a:tabLst>
                <a:tab pos="8164513" algn="l"/>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（１）救急搬送について、相当の実績を有していること。</a:t>
            </a:r>
          </a:p>
          <a:p>
            <a:pPr marL="360363" marR="0" lvl="0" indent="-360363" algn="l" defTabSz="914400" rtl="0" eaLnBrk="1" fontAlgn="auto" latinLnBrk="0" hangingPunct="1">
              <a:lnSpc>
                <a:spcPct val="100000"/>
              </a:lnSpc>
              <a:spcBef>
                <a:spcPts val="0"/>
              </a:spcBef>
              <a:spcAft>
                <a:spcPts val="0"/>
              </a:spcAft>
              <a:buClrTx/>
              <a:buSzTx/>
              <a:buFontTx/>
              <a:buNone/>
              <a:tabLst>
                <a:tab pos="8164513" algn="l"/>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（２）救急患者の転院体制について、連携する他の保険医療機関等との間であらかじめ協議を行っていること。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tab pos="8164513" algn="l"/>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（３）連携する他の保険医療機関へ搬送を行った患者の臨床経過について、転院搬送先の保険医療機関から診療情報の提供が可能な体制が整備されていること。</a:t>
            </a:r>
          </a:p>
          <a:p>
            <a:pPr marL="93663" marR="0" lvl="0" indent="-93663" algn="l" defTabSz="914400" rtl="0" eaLnBrk="1" fontAlgn="auto" latinLnBrk="0" hangingPunct="1">
              <a:lnSpc>
                <a:spcPct val="100000"/>
              </a:lnSpc>
              <a:spcBef>
                <a:spcPts val="0"/>
              </a:spcBef>
              <a:spcAft>
                <a:spcPts val="0"/>
              </a:spcAft>
              <a:buClrTx/>
              <a:buSzTx/>
              <a:buFontTx/>
              <a:buNone/>
              <a:tabLst>
                <a:tab pos="8164513" algn="l"/>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（４）連携する他の保険医療機関へ搬送した患者の病状の急変に備えた緊急の診療提供体制を確保していること。</a:t>
            </a:r>
          </a:p>
          <a:p>
            <a:pPr marL="93663" marR="0" lvl="0" indent="-93663" algn="l" defTabSz="914400" rtl="0" eaLnBrk="1" fontAlgn="auto" latinLnBrk="0" hangingPunct="1">
              <a:lnSpc>
                <a:spcPct val="100000"/>
              </a:lnSpc>
              <a:spcBef>
                <a:spcPts val="0"/>
              </a:spcBef>
              <a:spcAft>
                <a:spcPts val="600"/>
              </a:spcAft>
              <a:buClrTx/>
              <a:buSzTx/>
              <a:buFontTx/>
              <a:buNone/>
              <a:tabLst>
                <a:tab pos="8164513" algn="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3663" marR="0" lvl="0" indent="-93663" algn="l" defTabSz="914400" rtl="0" eaLnBrk="1" fontAlgn="auto" latinLnBrk="0" hangingPunct="1">
              <a:lnSpc>
                <a:spcPct val="100000"/>
              </a:lnSpc>
              <a:spcBef>
                <a:spcPts val="0"/>
              </a:spcBef>
              <a:spcAft>
                <a:spcPts val="600"/>
              </a:spcAft>
              <a:buClrTx/>
              <a:buSzTx/>
              <a:buFontTx/>
              <a:buNone/>
              <a:tabLst>
                <a:tab pos="8164513" algn="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救急患者連携搬送料の新設に伴い、急性期一般入院料１等における在宅復帰率に関する施設基準について、救急患者連携搬送料を算定し他の保険医療機関</a:t>
            </a:r>
            <a:r>
              <a:rPr kumimoji="1" lang="en-US" altLang="ja-JP" sz="1600" b="0" i="0" u="none" strike="noStrike" kern="1200" cap="none" spc="0" normalizeH="0" baseline="3000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に転院した患者を対象から除外する。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95250" algn="l" defTabSz="914400" rtl="0" eaLnBrk="1" fontAlgn="auto" latinLnBrk="0" hangingPunct="1">
              <a:lnSpc>
                <a:spcPct val="100000"/>
              </a:lnSpc>
              <a:spcBef>
                <a:spcPts val="600"/>
              </a:spcBef>
              <a:spcAft>
                <a:spcPts val="60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入院医療管理料を含む。）、回復期リハビリテーション病棟入院料、特定機能病院リハビリテーション病棟入院料、療養病棟入院基本料、有床診療所入院基本料及び有床診療所療養病床入院基本料を算定する病棟及び病室を除く。</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3663" marR="0" lvl="0" indent="-93663" algn="l" defTabSz="914400" rtl="0" eaLnBrk="1" fontAlgn="auto" latinLnBrk="0" hangingPunct="1">
              <a:lnSpc>
                <a:spcPct val="100000"/>
              </a:lnSpc>
              <a:spcBef>
                <a:spcPts val="0"/>
              </a:spcBef>
              <a:spcAft>
                <a:spcPts val="600"/>
              </a:spcAft>
              <a:buClrTx/>
              <a:buSzTx/>
              <a:buFontTx/>
              <a:buNone/>
              <a:tabLst>
                <a:tab pos="8164513" algn="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3663" marR="0" lvl="0" indent="-93663" algn="l" defTabSz="914400" rtl="0" eaLnBrk="1" fontAlgn="auto" latinLnBrk="0" hangingPunct="1">
              <a:lnSpc>
                <a:spcPct val="100000"/>
              </a:lnSpc>
              <a:spcBef>
                <a:spcPts val="0"/>
              </a:spcBef>
              <a:spcAft>
                <a:spcPts val="600"/>
              </a:spcAft>
              <a:buClrTx/>
              <a:buSzTx/>
              <a:buFontTx/>
              <a:buNone/>
              <a:tabLst>
                <a:tab pos="8164513" algn="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9" y="764957"/>
            <a:ext cx="2654555"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救急患者連携搬送料の新設</a:t>
            </a:r>
          </a:p>
        </p:txBody>
      </p:sp>
      <p:sp>
        <p:nvSpPr>
          <p:cNvPr id="8" name="正方形/長方形 7">
            <a:extLst>
              <a:ext uri="{FF2B5EF4-FFF2-40B4-BE49-F238E27FC236}">
                <a16:creationId xmlns:a16="http://schemas.microsoft.com/office/drawing/2014/main" id="{0DAF1DD8-63CD-8E9B-4F57-8CBF57B63D59}"/>
              </a:ext>
            </a:extLst>
          </p:cNvPr>
          <p:cNvSpPr/>
          <p:nvPr/>
        </p:nvSpPr>
        <p:spPr>
          <a:xfrm>
            <a:off x="311929" y="5248726"/>
            <a:ext cx="5511355"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急性期一般入院料１における在宅復帰率の基準の見直し</a:t>
            </a:r>
          </a:p>
        </p:txBody>
      </p:sp>
      <p:pic>
        <p:nvPicPr>
          <p:cNvPr id="3" name="Picture 1">
            <a:extLst>
              <a:ext uri="{FF2B5EF4-FFF2-40B4-BE49-F238E27FC236}">
                <a16:creationId xmlns:a16="http://schemas.microsoft.com/office/drawing/2014/main" id="{000FA208-5D20-8002-9249-91C82FE73644}"/>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6049163" y="1846087"/>
            <a:ext cx="1013198" cy="949413"/>
          </a:xfrm>
          <a:prstGeom prst="rect">
            <a:avLst/>
          </a:prstGeom>
          <a:noFill/>
          <a:ln w="28575">
            <a:noFill/>
            <a:prstDash val="sysDot"/>
            <a:miter lim="800000"/>
            <a:headEnd/>
            <a:tailEnd/>
          </a:ln>
          <a:effectLst/>
        </p:spPr>
      </p:pic>
      <p:pic>
        <p:nvPicPr>
          <p:cNvPr id="4" name="Picture 2" descr="救急車のイラスト">
            <a:extLst>
              <a:ext uri="{FF2B5EF4-FFF2-40B4-BE49-F238E27FC236}">
                <a16:creationId xmlns:a16="http://schemas.microsoft.com/office/drawing/2014/main" id="{C200D09A-8885-8CDA-8E53-CD4C597BA3C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7362273" y="2088481"/>
            <a:ext cx="540765" cy="540765"/>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救急外来のイラスト">
            <a:extLst>
              <a:ext uri="{FF2B5EF4-FFF2-40B4-BE49-F238E27FC236}">
                <a16:creationId xmlns:a16="http://schemas.microsoft.com/office/drawing/2014/main" id="{E3E42DDE-9B61-C2DF-8352-47118D09930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887130" y="2186095"/>
            <a:ext cx="330124" cy="330124"/>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2" descr="C:\Users\KTIOM\AppData\Local\Microsoft\Windows\Temporary Internet Files\Content.IE5\YO97QDGR\MC900239657[1].wmf">
            <a:extLst>
              <a:ext uri="{FF2B5EF4-FFF2-40B4-BE49-F238E27FC236}">
                <a16:creationId xmlns:a16="http://schemas.microsoft.com/office/drawing/2014/main" id="{DA0BD887-A42E-3ED9-2E44-C4312FD84422}"/>
              </a:ext>
            </a:extLst>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8591719" y="2018766"/>
            <a:ext cx="751696" cy="667166"/>
          </a:xfrm>
          <a:prstGeom prst="rect">
            <a:avLst/>
          </a:prstGeom>
          <a:noFill/>
          <a:ln w="28575">
            <a:noFill/>
            <a:prstDash val="sysDash"/>
          </a:ln>
          <a:extLst>
            <a:ext uri="{909E8E84-426E-40DD-AFC4-6F175D3DCCD1}">
              <a14:hiddenFill xmlns:a14="http://schemas.microsoft.com/office/drawing/2010/main">
                <a:solidFill>
                  <a:srgbClr val="FFFFFF"/>
                </a:solidFill>
              </a14:hiddenFill>
            </a:ext>
          </a:extLst>
        </p:spPr>
      </p:pic>
      <p:sp>
        <p:nvSpPr>
          <p:cNvPr id="9" name="矢印: 右 8">
            <a:extLst>
              <a:ext uri="{FF2B5EF4-FFF2-40B4-BE49-F238E27FC236}">
                <a16:creationId xmlns:a16="http://schemas.microsoft.com/office/drawing/2014/main" id="{6759158E-BCAB-9AD9-8A62-F64266DC3E7E}"/>
              </a:ext>
            </a:extLst>
          </p:cNvPr>
          <p:cNvSpPr/>
          <p:nvPr/>
        </p:nvSpPr>
        <p:spPr>
          <a:xfrm>
            <a:off x="7195074" y="2582467"/>
            <a:ext cx="1263932" cy="141469"/>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7" name="スライド番号プレースホルダー 2">
            <a:extLst>
              <a:ext uri="{FF2B5EF4-FFF2-40B4-BE49-F238E27FC236}">
                <a16:creationId xmlns:a16="http://schemas.microsoft.com/office/drawing/2014/main" id="{9FFC6C21-FA69-B01F-8B2C-CCB52575B2B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418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745156393"/>
      </p:ext>
    </p:extLst>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矢印: 右 10">
            <a:extLst>
              <a:ext uri="{FF2B5EF4-FFF2-40B4-BE49-F238E27FC236}">
                <a16:creationId xmlns:a16="http://schemas.microsoft.com/office/drawing/2014/main" id="{EC0D40E7-D59E-1A7C-178F-D11A3BA74461}"/>
              </a:ext>
            </a:extLst>
          </p:cNvPr>
          <p:cNvSpPr/>
          <p:nvPr/>
        </p:nvSpPr>
        <p:spPr>
          <a:xfrm>
            <a:off x="5876285" y="5891179"/>
            <a:ext cx="2286902" cy="346249"/>
          </a:xfrm>
          <a:prstGeom prst="rightArrow">
            <a:avLst/>
          </a:prstGeom>
          <a:solidFill>
            <a:schemeClr val="bg1">
              <a:lumMod val="95000"/>
            </a:schemeClr>
          </a:solid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cxnSp>
        <p:nvCxnSpPr>
          <p:cNvPr id="31" name="直線コネクタ 30">
            <a:extLst>
              <a:ext uri="{FF2B5EF4-FFF2-40B4-BE49-F238E27FC236}">
                <a16:creationId xmlns:a16="http://schemas.microsoft.com/office/drawing/2014/main" id="{41CFB0BE-4EBC-DF95-B02D-362BDAAD59B3}"/>
              </a:ext>
            </a:extLst>
          </p:cNvPr>
          <p:cNvCxnSpPr>
            <a:cxnSpLocks/>
          </p:cNvCxnSpPr>
          <p:nvPr/>
        </p:nvCxnSpPr>
        <p:spPr>
          <a:xfrm flipV="1">
            <a:off x="4025218" y="776714"/>
            <a:ext cx="0" cy="5741996"/>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a:extLst>
              <a:ext uri="{FF2B5EF4-FFF2-40B4-BE49-F238E27FC236}">
                <a16:creationId xmlns:a16="http://schemas.microsoft.com/office/drawing/2014/main" id="{903A743C-A258-6EAE-EC49-36451739127D}"/>
              </a:ext>
            </a:extLst>
          </p:cNvPr>
          <p:cNvSpPr>
            <a:spLocks noGrp="1"/>
          </p:cNvSpPr>
          <p:nvPr>
            <p:ph type="title"/>
          </p:nvPr>
        </p:nvSpPr>
        <p:spPr>
          <a:solidFill>
            <a:srgbClr val="E1EDFF"/>
          </a:solidFill>
        </p:spPr>
        <p:txBody>
          <a:bodyPr/>
          <a:lstStyle/>
          <a:p>
            <a:r>
              <a:rPr kumimoji="1" lang="ja-JP" altLang="en-US" sz="2000" b="1"/>
              <a:t>高齢者等の救急搬送に対する評価の見直しを通じた救急医療提供体制のイメージ</a:t>
            </a:r>
          </a:p>
        </p:txBody>
      </p:sp>
      <p:sp>
        <p:nvSpPr>
          <p:cNvPr id="3" name="テキスト ボックス 2">
            <a:extLst>
              <a:ext uri="{FF2B5EF4-FFF2-40B4-BE49-F238E27FC236}">
                <a16:creationId xmlns:a16="http://schemas.microsoft.com/office/drawing/2014/main" id="{5A29C991-1BE3-D597-9219-0C4A77380833}"/>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－４－１　高齢者の救急医療の充実及び適切な搬送の促進－①</a:t>
            </a:r>
          </a:p>
        </p:txBody>
      </p:sp>
      <p:pic>
        <p:nvPicPr>
          <p:cNvPr id="4" name="Picture 8" descr="C:\Users\SYUMB\AppData\Local\Microsoft\Windows\Temporary Internet Files\Content.IE5\7QUMZIRJ\MC900441738[1].png">
            <a:extLst>
              <a:ext uri="{FF2B5EF4-FFF2-40B4-BE49-F238E27FC236}">
                <a16:creationId xmlns:a16="http://schemas.microsoft.com/office/drawing/2014/main" id="{D76AD94E-1871-AE20-9517-813EE6A94D78}"/>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14044" y="3421038"/>
            <a:ext cx="521008" cy="521008"/>
          </a:xfrm>
          <a:prstGeom prst="rect">
            <a:avLst/>
          </a:prstGeom>
          <a:noFill/>
          <a:ln w="28575">
            <a:noFill/>
            <a:prstDash val="lgDashDotDot"/>
          </a:ln>
        </p:spPr>
      </p:pic>
      <p:pic>
        <p:nvPicPr>
          <p:cNvPr id="5" name="Picture 4" descr="C:\Users\SERVP\AppData\Local\Microsoft\Windows\Temporary Internet Files\Content.IE5\AUVS67NX\MC900426352[1].wmf">
            <a:extLst>
              <a:ext uri="{FF2B5EF4-FFF2-40B4-BE49-F238E27FC236}">
                <a16:creationId xmlns:a16="http://schemas.microsoft.com/office/drawing/2014/main" id="{C188D61A-C870-4228-6BD8-041015362496}"/>
              </a:ext>
            </a:extLst>
          </p:cNvPr>
          <p:cNvPicPr>
            <a:picLocks noChangeAspect="1" noChangeArrowheads="1"/>
          </p:cNvPicPr>
          <p:nvPr/>
        </p:nvPicPr>
        <p:blipFill>
          <a:blip r:embed="rId4" cstate="print"/>
          <a:srcRect/>
          <a:stretch>
            <a:fillRect/>
          </a:stretch>
        </p:blipFill>
        <p:spPr bwMode="auto">
          <a:xfrm flipH="1">
            <a:off x="405894" y="2188511"/>
            <a:ext cx="543012" cy="286023"/>
          </a:xfrm>
          <a:prstGeom prst="rect">
            <a:avLst/>
          </a:prstGeom>
          <a:noFill/>
        </p:spPr>
      </p:pic>
      <p:pic>
        <p:nvPicPr>
          <p:cNvPr id="6" name="図 5">
            <a:extLst>
              <a:ext uri="{FF2B5EF4-FFF2-40B4-BE49-F238E27FC236}">
                <a16:creationId xmlns:a16="http://schemas.microsoft.com/office/drawing/2014/main" id="{1E8066BE-9CDC-1942-4CF9-A20C9FBDE1F7}"/>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863245" y="2104802"/>
            <a:ext cx="1358451" cy="937395"/>
          </a:xfrm>
          <a:prstGeom prst="rect">
            <a:avLst/>
          </a:prstGeom>
        </p:spPr>
      </p:pic>
      <p:pic>
        <p:nvPicPr>
          <p:cNvPr id="7" name="図 6">
            <a:extLst>
              <a:ext uri="{FF2B5EF4-FFF2-40B4-BE49-F238E27FC236}">
                <a16:creationId xmlns:a16="http://schemas.microsoft.com/office/drawing/2014/main" id="{6E66D0D2-A553-8F6F-9635-6EB48D3F13EC}"/>
              </a:ext>
            </a:extLst>
          </p:cNvPr>
          <p:cNvPicPr>
            <a:picLocks/>
          </p:cNvPicPr>
          <p:nvPr/>
        </p:nvPicPr>
        <p:blipFill rotWithShape="1">
          <a:blip r:embed="rId6" cstate="print">
            <a:extLst>
              <a:ext uri="{28A0092B-C50C-407E-A947-70E740481C1C}">
                <a14:useLocalDpi xmlns:a14="http://schemas.microsoft.com/office/drawing/2010/main" val="0"/>
              </a:ext>
            </a:extLst>
          </a:blip>
          <a:srcRect b="9176"/>
          <a:stretch/>
        </p:blipFill>
        <p:spPr>
          <a:xfrm>
            <a:off x="2072123" y="4624045"/>
            <a:ext cx="940693" cy="661642"/>
          </a:xfrm>
          <a:prstGeom prst="rect">
            <a:avLst/>
          </a:prstGeom>
        </p:spPr>
      </p:pic>
      <p:sp>
        <p:nvSpPr>
          <p:cNvPr id="8" name="テキスト ボックス 7">
            <a:extLst>
              <a:ext uri="{FF2B5EF4-FFF2-40B4-BE49-F238E27FC236}">
                <a16:creationId xmlns:a16="http://schemas.microsoft.com/office/drawing/2014/main" id="{F3E0A665-FD07-602A-FC15-1C90504B4D9D}"/>
              </a:ext>
            </a:extLst>
          </p:cNvPr>
          <p:cNvSpPr txBox="1"/>
          <p:nvPr/>
        </p:nvSpPr>
        <p:spPr>
          <a:xfrm>
            <a:off x="1508169" y="1823291"/>
            <a:ext cx="1569660" cy="276999"/>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三次救急医療機関等</a:t>
            </a:r>
            <a:endPar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9" name="テキスト ボックス 8">
            <a:extLst>
              <a:ext uri="{FF2B5EF4-FFF2-40B4-BE49-F238E27FC236}">
                <a16:creationId xmlns:a16="http://schemas.microsoft.com/office/drawing/2014/main" id="{436B06C8-999A-B59A-BB85-8F1D5F559420}"/>
              </a:ext>
            </a:extLst>
          </p:cNvPr>
          <p:cNvSpPr txBox="1"/>
          <p:nvPr/>
        </p:nvSpPr>
        <p:spPr>
          <a:xfrm>
            <a:off x="1777871" y="4455020"/>
            <a:ext cx="1569660" cy="276999"/>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二次救急医療機関等</a:t>
            </a:r>
            <a:endPar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21" name="矢印: 折線 20">
            <a:extLst>
              <a:ext uri="{FF2B5EF4-FFF2-40B4-BE49-F238E27FC236}">
                <a16:creationId xmlns:a16="http://schemas.microsoft.com/office/drawing/2014/main" id="{94076ED1-E9BC-0802-F30F-72539E5F03B5}"/>
              </a:ext>
            </a:extLst>
          </p:cNvPr>
          <p:cNvSpPr/>
          <p:nvPr/>
        </p:nvSpPr>
        <p:spPr>
          <a:xfrm flipV="1">
            <a:off x="349094" y="4148410"/>
            <a:ext cx="1408546" cy="742688"/>
          </a:xfrm>
          <a:prstGeom prst="bentArrow">
            <a:avLst>
              <a:gd name="adj1" fmla="val 11320"/>
              <a:gd name="adj2" fmla="val 12564"/>
              <a:gd name="adj3" fmla="val 25000"/>
              <a:gd name="adj4" fmla="val 43750"/>
            </a:avLst>
          </a:prstGeom>
          <a:solidFill>
            <a:schemeClr val="bg1">
              <a:lumMod val="95000"/>
            </a:schemeClr>
          </a:solid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4" name="矢印: 右 23">
            <a:extLst>
              <a:ext uri="{FF2B5EF4-FFF2-40B4-BE49-F238E27FC236}">
                <a16:creationId xmlns:a16="http://schemas.microsoft.com/office/drawing/2014/main" id="{DB5C4266-CAF5-7FCB-478C-E48C4A21D785}"/>
              </a:ext>
            </a:extLst>
          </p:cNvPr>
          <p:cNvSpPr/>
          <p:nvPr/>
        </p:nvSpPr>
        <p:spPr>
          <a:xfrm rot="16200000">
            <a:off x="1561005" y="3406206"/>
            <a:ext cx="1296257" cy="346249"/>
          </a:xfrm>
          <a:prstGeom prst="rightArrow">
            <a:avLst/>
          </a:prstGeom>
          <a:solidFill>
            <a:schemeClr val="bg1">
              <a:lumMod val="95000"/>
            </a:schemeClr>
          </a:solid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6" name="テキスト ボックス 25">
            <a:extLst>
              <a:ext uri="{FF2B5EF4-FFF2-40B4-BE49-F238E27FC236}">
                <a16:creationId xmlns:a16="http://schemas.microsoft.com/office/drawing/2014/main" id="{B6ADF2BB-2228-15F6-A9B7-7FD20729ACD4}"/>
              </a:ext>
            </a:extLst>
          </p:cNvPr>
          <p:cNvSpPr txBox="1"/>
          <p:nvPr/>
        </p:nvSpPr>
        <p:spPr>
          <a:xfrm>
            <a:off x="585524" y="2784157"/>
            <a:ext cx="1172116" cy="26161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軽症～重症患者</a:t>
            </a:r>
          </a:p>
        </p:txBody>
      </p:sp>
      <p:sp>
        <p:nvSpPr>
          <p:cNvPr id="27" name="テキスト ボックス 26">
            <a:extLst>
              <a:ext uri="{FF2B5EF4-FFF2-40B4-BE49-F238E27FC236}">
                <a16:creationId xmlns:a16="http://schemas.microsoft.com/office/drawing/2014/main" id="{338511BD-F9B8-5BA8-0075-8A3A0CFA41FF}"/>
              </a:ext>
            </a:extLst>
          </p:cNvPr>
          <p:cNvSpPr txBox="1"/>
          <p:nvPr/>
        </p:nvSpPr>
        <p:spPr>
          <a:xfrm>
            <a:off x="585524" y="4891785"/>
            <a:ext cx="1172116" cy="26161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軽症～重症患者</a:t>
            </a:r>
          </a:p>
        </p:txBody>
      </p:sp>
      <p:sp>
        <p:nvSpPr>
          <p:cNvPr id="28" name="テキスト ボックス 27">
            <a:extLst>
              <a:ext uri="{FF2B5EF4-FFF2-40B4-BE49-F238E27FC236}">
                <a16:creationId xmlns:a16="http://schemas.microsoft.com/office/drawing/2014/main" id="{B02012DF-C871-42B0-2C79-EEA4FE0D0C69}"/>
              </a:ext>
            </a:extLst>
          </p:cNvPr>
          <p:cNvSpPr txBox="1"/>
          <p:nvPr/>
        </p:nvSpPr>
        <p:spPr>
          <a:xfrm>
            <a:off x="2036010" y="3173319"/>
            <a:ext cx="346249" cy="765594"/>
          </a:xfrm>
          <a:prstGeom prst="rect">
            <a:avLst/>
          </a:prstGeom>
          <a:noFill/>
        </p:spPr>
        <p:txBody>
          <a:bodyPr vert="eaVert"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重症患者等</a:t>
            </a:r>
          </a:p>
        </p:txBody>
      </p:sp>
      <p:sp>
        <p:nvSpPr>
          <p:cNvPr id="29" name="矢印: 右 28">
            <a:extLst>
              <a:ext uri="{FF2B5EF4-FFF2-40B4-BE49-F238E27FC236}">
                <a16:creationId xmlns:a16="http://schemas.microsoft.com/office/drawing/2014/main" id="{F8E7AA85-BD95-0C16-D921-958E255E4DF7}"/>
              </a:ext>
            </a:extLst>
          </p:cNvPr>
          <p:cNvSpPr/>
          <p:nvPr/>
        </p:nvSpPr>
        <p:spPr>
          <a:xfrm>
            <a:off x="3856759" y="2637709"/>
            <a:ext cx="454239" cy="2753906"/>
          </a:xfrm>
          <a:prstGeom prst="rightArrow">
            <a:avLst>
              <a:gd name="adj1" fmla="val 50000"/>
              <a:gd name="adj2" fmla="val 3347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pic>
        <p:nvPicPr>
          <p:cNvPr id="34" name="Picture 8" descr="C:\Users\SYUMB\AppData\Local\Microsoft\Windows\Temporary Internet Files\Content.IE5\7QUMZIRJ\MC900441738[1].png">
            <a:extLst>
              <a:ext uri="{FF2B5EF4-FFF2-40B4-BE49-F238E27FC236}">
                <a16:creationId xmlns:a16="http://schemas.microsoft.com/office/drawing/2014/main" id="{B52448C6-38B8-E81D-5F8F-2682E2DB1C48}"/>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4251208" y="2571086"/>
            <a:ext cx="573068" cy="573068"/>
          </a:xfrm>
          <a:prstGeom prst="rect">
            <a:avLst/>
          </a:prstGeom>
          <a:noFill/>
          <a:ln w="28575">
            <a:noFill/>
            <a:prstDash val="lgDashDotDot"/>
          </a:ln>
        </p:spPr>
      </p:pic>
      <p:pic>
        <p:nvPicPr>
          <p:cNvPr id="35" name="図 34">
            <a:extLst>
              <a:ext uri="{FF2B5EF4-FFF2-40B4-BE49-F238E27FC236}">
                <a16:creationId xmlns:a16="http://schemas.microsoft.com/office/drawing/2014/main" id="{CE1D095F-63DD-3A3A-12CE-372817016D30}"/>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026485" y="1674666"/>
            <a:ext cx="1358451" cy="937395"/>
          </a:xfrm>
          <a:prstGeom prst="rect">
            <a:avLst/>
          </a:prstGeom>
        </p:spPr>
      </p:pic>
      <p:sp>
        <p:nvSpPr>
          <p:cNvPr id="36" name="テキスト ボックス 35">
            <a:extLst>
              <a:ext uri="{FF2B5EF4-FFF2-40B4-BE49-F238E27FC236}">
                <a16:creationId xmlns:a16="http://schemas.microsoft.com/office/drawing/2014/main" id="{AD086194-E210-7486-A210-28D53CDA6845}"/>
              </a:ext>
            </a:extLst>
          </p:cNvPr>
          <p:cNvSpPr txBox="1"/>
          <p:nvPr/>
        </p:nvSpPr>
        <p:spPr>
          <a:xfrm>
            <a:off x="6648563" y="1396823"/>
            <a:ext cx="1800493" cy="430887"/>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三次救急医療機関等</a:t>
            </a:r>
            <a:endPar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（夜間に夜勤医師等が対応）</a:t>
            </a:r>
            <a:endPar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7" name="テキスト ボックス 36">
            <a:extLst>
              <a:ext uri="{FF2B5EF4-FFF2-40B4-BE49-F238E27FC236}">
                <a16:creationId xmlns:a16="http://schemas.microsoft.com/office/drawing/2014/main" id="{AB87C28A-52BD-C9B1-6CA6-F92B7AFEA4CC}"/>
              </a:ext>
            </a:extLst>
          </p:cNvPr>
          <p:cNvSpPr txBox="1"/>
          <p:nvPr/>
        </p:nvSpPr>
        <p:spPr>
          <a:xfrm>
            <a:off x="6537758" y="3368892"/>
            <a:ext cx="2056973" cy="430887"/>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二次救急医療機関等</a:t>
            </a:r>
            <a:endParaRPr kumimoji="1" lang="en-US" altLang="ja-JP"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（夜間は主に宿日直医師が対応）</a:t>
            </a:r>
            <a:endPar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8" name="矢印: 折線 37">
            <a:extLst>
              <a:ext uri="{FF2B5EF4-FFF2-40B4-BE49-F238E27FC236}">
                <a16:creationId xmlns:a16="http://schemas.microsoft.com/office/drawing/2014/main" id="{071EF9F6-2291-72F8-60A9-E879CD593309}"/>
              </a:ext>
            </a:extLst>
          </p:cNvPr>
          <p:cNvSpPr/>
          <p:nvPr/>
        </p:nvSpPr>
        <p:spPr>
          <a:xfrm>
            <a:off x="4454135" y="1818691"/>
            <a:ext cx="2275982" cy="742688"/>
          </a:xfrm>
          <a:prstGeom prst="bentArrow">
            <a:avLst>
              <a:gd name="adj1" fmla="val 28859"/>
              <a:gd name="adj2" fmla="val 29353"/>
              <a:gd name="adj3" fmla="val 25000"/>
              <a:gd name="adj4" fmla="val 43750"/>
            </a:avLst>
          </a:prstGeom>
          <a:solidFill>
            <a:schemeClr val="bg1">
              <a:lumMod val="95000"/>
            </a:schemeClr>
          </a:solid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pic>
        <p:nvPicPr>
          <p:cNvPr id="39" name="Picture 4" descr="C:\Users\SERVP\AppData\Local\Microsoft\Windows\Temporary Internet Files\Content.IE5\AUVS67NX\MC900426352[1].wmf">
            <a:extLst>
              <a:ext uri="{FF2B5EF4-FFF2-40B4-BE49-F238E27FC236}">
                <a16:creationId xmlns:a16="http://schemas.microsoft.com/office/drawing/2014/main" id="{0A8508B4-3E3F-A7FD-7D1F-360C677B1492}"/>
              </a:ext>
            </a:extLst>
          </p:cNvPr>
          <p:cNvPicPr>
            <a:picLocks noChangeAspect="1" noChangeArrowheads="1"/>
          </p:cNvPicPr>
          <p:nvPr/>
        </p:nvPicPr>
        <p:blipFill>
          <a:blip r:embed="rId4" cstate="print"/>
          <a:srcRect/>
          <a:stretch>
            <a:fillRect/>
          </a:stretch>
        </p:blipFill>
        <p:spPr bwMode="auto">
          <a:xfrm flipH="1">
            <a:off x="4935947" y="1607131"/>
            <a:ext cx="543012" cy="286023"/>
          </a:xfrm>
          <a:prstGeom prst="rect">
            <a:avLst/>
          </a:prstGeom>
          <a:noFill/>
        </p:spPr>
      </p:pic>
      <p:pic>
        <p:nvPicPr>
          <p:cNvPr id="40" name="Picture 4" descr="C:\Users\SERVP\AppData\Local\Microsoft\Windows\Temporary Internet Files\Content.IE5\AUVS67NX\MC900426352[1].wmf">
            <a:extLst>
              <a:ext uri="{FF2B5EF4-FFF2-40B4-BE49-F238E27FC236}">
                <a16:creationId xmlns:a16="http://schemas.microsoft.com/office/drawing/2014/main" id="{BC25785B-5830-ED8E-D535-B1B8A03302B3}"/>
              </a:ext>
            </a:extLst>
          </p:cNvPr>
          <p:cNvPicPr>
            <a:picLocks noChangeAspect="1" noChangeArrowheads="1"/>
          </p:cNvPicPr>
          <p:nvPr/>
        </p:nvPicPr>
        <p:blipFill>
          <a:blip r:embed="rId4" cstate="print"/>
          <a:srcRect/>
          <a:stretch>
            <a:fillRect/>
          </a:stretch>
        </p:blipFill>
        <p:spPr bwMode="auto">
          <a:xfrm flipH="1">
            <a:off x="5683633" y="1607131"/>
            <a:ext cx="543012" cy="286023"/>
          </a:xfrm>
          <a:prstGeom prst="rect">
            <a:avLst/>
          </a:prstGeom>
          <a:noFill/>
        </p:spPr>
      </p:pic>
      <p:sp>
        <p:nvSpPr>
          <p:cNvPr id="41" name="矢印: 折線 40">
            <a:extLst>
              <a:ext uri="{FF2B5EF4-FFF2-40B4-BE49-F238E27FC236}">
                <a16:creationId xmlns:a16="http://schemas.microsoft.com/office/drawing/2014/main" id="{B82BD662-21C9-92F3-FC41-D1245C120D4F}"/>
              </a:ext>
            </a:extLst>
          </p:cNvPr>
          <p:cNvSpPr/>
          <p:nvPr/>
        </p:nvSpPr>
        <p:spPr>
          <a:xfrm flipV="1">
            <a:off x="4546953" y="3200864"/>
            <a:ext cx="2183163" cy="590333"/>
          </a:xfrm>
          <a:prstGeom prst="bentArrow">
            <a:avLst>
              <a:gd name="adj1" fmla="val 11320"/>
              <a:gd name="adj2" fmla="val 12564"/>
              <a:gd name="adj3" fmla="val 25000"/>
              <a:gd name="adj4" fmla="val 43750"/>
            </a:avLst>
          </a:prstGeom>
          <a:solidFill>
            <a:schemeClr val="bg1">
              <a:lumMod val="95000"/>
            </a:schemeClr>
          </a:solid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pic>
        <p:nvPicPr>
          <p:cNvPr id="42" name="図 41">
            <a:extLst>
              <a:ext uri="{FF2B5EF4-FFF2-40B4-BE49-F238E27FC236}">
                <a16:creationId xmlns:a16="http://schemas.microsoft.com/office/drawing/2014/main" id="{561993E7-F8BD-14E1-3D7F-FC0D88D77ECC}"/>
              </a:ext>
            </a:extLst>
          </p:cNvPr>
          <p:cNvPicPr>
            <a:picLocks/>
          </p:cNvPicPr>
          <p:nvPr/>
        </p:nvPicPr>
        <p:blipFill rotWithShape="1">
          <a:blip r:embed="rId6" cstate="print">
            <a:extLst>
              <a:ext uri="{28A0092B-C50C-407E-A947-70E740481C1C}">
                <a14:useLocalDpi xmlns:a14="http://schemas.microsoft.com/office/drawing/2010/main" val="0"/>
              </a:ext>
            </a:extLst>
          </a:blip>
          <a:srcRect b="9176"/>
          <a:stretch/>
        </p:blipFill>
        <p:spPr>
          <a:xfrm>
            <a:off x="7152509" y="3610655"/>
            <a:ext cx="940693" cy="661642"/>
          </a:xfrm>
          <a:prstGeom prst="rect">
            <a:avLst/>
          </a:prstGeom>
        </p:spPr>
      </p:pic>
      <p:pic>
        <p:nvPicPr>
          <p:cNvPr id="43" name="Picture 4" descr="C:\Users\SERVP\AppData\Local\Microsoft\Windows\Temporary Internet Files\Content.IE5\AUVS67NX\MC900426352[1].wmf">
            <a:extLst>
              <a:ext uri="{FF2B5EF4-FFF2-40B4-BE49-F238E27FC236}">
                <a16:creationId xmlns:a16="http://schemas.microsoft.com/office/drawing/2014/main" id="{518863A7-0E4B-E137-3345-E19C13BE998B}"/>
              </a:ext>
            </a:extLst>
          </p:cNvPr>
          <p:cNvPicPr>
            <a:picLocks noChangeAspect="1" noChangeArrowheads="1"/>
          </p:cNvPicPr>
          <p:nvPr/>
        </p:nvPicPr>
        <p:blipFill>
          <a:blip r:embed="rId4" cstate="print"/>
          <a:srcRect/>
          <a:stretch>
            <a:fillRect/>
          </a:stretch>
        </p:blipFill>
        <p:spPr bwMode="auto">
          <a:xfrm flipH="1">
            <a:off x="4964625" y="3307340"/>
            <a:ext cx="543012" cy="286023"/>
          </a:xfrm>
          <a:prstGeom prst="rect">
            <a:avLst/>
          </a:prstGeom>
          <a:noFill/>
        </p:spPr>
      </p:pic>
      <p:sp>
        <p:nvSpPr>
          <p:cNvPr id="44" name="テキスト ボックス 43">
            <a:extLst>
              <a:ext uri="{FF2B5EF4-FFF2-40B4-BE49-F238E27FC236}">
                <a16:creationId xmlns:a16="http://schemas.microsoft.com/office/drawing/2014/main" id="{A77AEDF0-834D-4AF6-B5AC-2F3A3BB0A3CA}"/>
              </a:ext>
            </a:extLst>
          </p:cNvPr>
          <p:cNvSpPr txBox="1"/>
          <p:nvPr/>
        </p:nvSpPr>
        <p:spPr>
          <a:xfrm>
            <a:off x="5006068" y="2156282"/>
            <a:ext cx="1172116" cy="26161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軽症～重症患者</a:t>
            </a:r>
          </a:p>
        </p:txBody>
      </p:sp>
      <p:sp>
        <p:nvSpPr>
          <p:cNvPr id="45" name="矢印: 折線 44">
            <a:extLst>
              <a:ext uri="{FF2B5EF4-FFF2-40B4-BE49-F238E27FC236}">
                <a16:creationId xmlns:a16="http://schemas.microsoft.com/office/drawing/2014/main" id="{59FBE754-A2B4-959A-A34D-12A2EF9D4DCB}"/>
              </a:ext>
            </a:extLst>
          </p:cNvPr>
          <p:cNvSpPr/>
          <p:nvPr/>
        </p:nvSpPr>
        <p:spPr>
          <a:xfrm>
            <a:off x="221674" y="2375137"/>
            <a:ext cx="1704297" cy="1017516"/>
          </a:xfrm>
          <a:prstGeom prst="bentArrow">
            <a:avLst>
              <a:gd name="adj1" fmla="val 19782"/>
              <a:gd name="adj2" fmla="val 24814"/>
              <a:gd name="adj3" fmla="val 25000"/>
              <a:gd name="adj4" fmla="val 43750"/>
            </a:avLst>
          </a:prstGeom>
          <a:solidFill>
            <a:schemeClr val="bg1">
              <a:lumMod val="95000"/>
            </a:schemeClr>
          </a:solid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pic>
        <p:nvPicPr>
          <p:cNvPr id="46" name="Picture 4" descr="C:\Users\SERVP\AppData\Local\Microsoft\Windows\Temporary Internet Files\Content.IE5\AUVS67NX\MC900426352[1].wmf">
            <a:extLst>
              <a:ext uri="{FF2B5EF4-FFF2-40B4-BE49-F238E27FC236}">
                <a16:creationId xmlns:a16="http://schemas.microsoft.com/office/drawing/2014/main" id="{C288FB92-89C8-A25A-1B7E-0CB47E196AA6}"/>
              </a:ext>
            </a:extLst>
          </p:cNvPr>
          <p:cNvPicPr>
            <a:picLocks noChangeAspect="1" noChangeArrowheads="1"/>
          </p:cNvPicPr>
          <p:nvPr/>
        </p:nvPicPr>
        <p:blipFill>
          <a:blip r:embed="rId4" cstate="print"/>
          <a:srcRect/>
          <a:stretch>
            <a:fillRect/>
          </a:stretch>
        </p:blipFill>
        <p:spPr bwMode="auto">
          <a:xfrm flipH="1">
            <a:off x="1039484" y="2181442"/>
            <a:ext cx="543012" cy="286023"/>
          </a:xfrm>
          <a:prstGeom prst="rect">
            <a:avLst/>
          </a:prstGeom>
          <a:noFill/>
        </p:spPr>
      </p:pic>
      <p:sp>
        <p:nvSpPr>
          <p:cNvPr id="47" name="矢印: 右 46">
            <a:extLst>
              <a:ext uri="{FF2B5EF4-FFF2-40B4-BE49-F238E27FC236}">
                <a16:creationId xmlns:a16="http://schemas.microsoft.com/office/drawing/2014/main" id="{AC8E9253-9564-AAFD-2409-BAA182CDE4D3}"/>
              </a:ext>
            </a:extLst>
          </p:cNvPr>
          <p:cNvSpPr/>
          <p:nvPr/>
        </p:nvSpPr>
        <p:spPr>
          <a:xfrm rot="16200000">
            <a:off x="6794717" y="2745078"/>
            <a:ext cx="892712" cy="346249"/>
          </a:xfrm>
          <a:prstGeom prst="rightArrow">
            <a:avLst/>
          </a:prstGeom>
          <a:solidFill>
            <a:schemeClr val="bg1">
              <a:lumMod val="95000"/>
            </a:schemeClr>
          </a:solid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50" name="テキスト ボックス 49">
            <a:extLst>
              <a:ext uri="{FF2B5EF4-FFF2-40B4-BE49-F238E27FC236}">
                <a16:creationId xmlns:a16="http://schemas.microsoft.com/office/drawing/2014/main" id="{7EB3B68D-E13A-E32F-6F3C-1AF5A15B2DBC}"/>
              </a:ext>
            </a:extLst>
          </p:cNvPr>
          <p:cNvSpPr txBox="1"/>
          <p:nvPr/>
        </p:nvSpPr>
        <p:spPr>
          <a:xfrm>
            <a:off x="7067949" y="2580476"/>
            <a:ext cx="346249" cy="793320"/>
          </a:xfrm>
          <a:prstGeom prst="rect">
            <a:avLst/>
          </a:prstGeom>
          <a:noFill/>
        </p:spPr>
        <p:txBody>
          <a:bodyPr vert="eaVert"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重症患者等</a:t>
            </a:r>
          </a:p>
        </p:txBody>
      </p:sp>
      <p:sp>
        <p:nvSpPr>
          <p:cNvPr id="51" name="矢印: 右 50">
            <a:extLst>
              <a:ext uri="{FF2B5EF4-FFF2-40B4-BE49-F238E27FC236}">
                <a16:creationId xmlns:a16="http://schemas.microsoft.com/office/drawing/2014/main" id="{FA5BD36D-B7FB-4FDC-E5B4-2D5F5F47C772}"/>
              </a:ext>
            </a:extLst>
          </p:cNvPr>
          <p:cNvSpPr/>
          <p:nvPr/>
        </p:nvSpPr>
        <p:spPr>
          <a:xfrm rot="5400000">
            <a:off x="7479339" y="2767915"/>
            <a:ext cx="892712" cy="346249"/>
          </a:xfrm>
          <a:prstGeom prst="rightArrow">
            <a:avLst/>
          </a:prstGeom>
          <a:solidFill>
            <a:schemeClr val="bg1">
              <a:lumMod val="95000"/>
            </a:schemeClr>
          </a:solid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52" name="テキスト ボックス 51">
            <a:extLst>
              <a:ext uri="{FF2B5EF4-FFF2-40B4-BE49-F238E27FC236}">
                <a16:creationId xmlns:a16="http://schemas.microsoft.com/office/drawing/2014/main" id="{DDF6506C-20F2-8BC6-A342-D1D0B08F2EA5}"/>
              </a:ext>
            </a:extLst>
          </p:cNvPr>
          <p:cNvSpPr txBox="1"/>
          <p:nvPr/>
        </p:nvSpPr>
        <p:spPr>
          <a:xfrm>
            <a:off x="7752570" y="2499118"/>
            <a:ext cx="346249" cy="892713"/>
          </a:xfrm>
          <a:prstGeom prst="rect">
            <a:avLst/>
          </a:prstGeom>
          <a:noFill/>
        </p:spPr>
        <p:txBody>
          <a:bodyPr vert="eaVert"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中等症患者等</a:t>
            </a:r>
          </a:p>
        </p:txBody>
      </p:sp>
      <p:sp>
        <p:nvSpPr>
          <p:cNvPr id="55" name="吹き出し: 四角形 54">
            <a:extLst>
              <a:ext uri="{FF2B5EF4-FFF2-40B4-BE49-F238E27FC236}">
                <a16:creationId xmlns:a16="http://schemas.microsoft.com/office/drawing/2014/main" id="{2D5EBB94-249D-4B3D-BAAC-A070F1118BC4}"/>
              </a:ext>
            </a:extLst>
          </p:cNvPr>
          <p:cNvSpPr/>
          <p:nvPr/>
        </p:nvSpPr>
        <p:spPr>
          <a:xfrm>
            <a:off x="8609775" y="1677166"/>
            <a:ext cx="1111388" cy="518046"/>
          </a:xfrm>
          <a:prstGeom prst="wedgeRectCallout">
            <a:avLst>
              <a:gd name="adj1" fmla="val -74036"/>
              <a:gd name="adj2" fmla="val 3219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入院は重症患者への対応に集中</a:t>
            </a:r>
          </a:p>
        </p:txBody>
      </p:sp>
      <p:sp>
        <p:nvSpPr>
          <p:cNvPr id="56" name="吹き出し: 四角形 55">
            <a:extLst>
              <a:ext uri="{FF2B5EF4-FFF2-40B4-BE49-F238E27FC236}">
                <a16:creationId xmlns:a16="http://schemas.microsoft.com/office/drawing/2014/main" id="{530F8240-2B46-EAC5-7908-1245F3CB6DFC}"/>
              </a:ext>
            </a:extLst>
          </p:cNvPr>
          <p:cNvSpPr/>
          <p:nvPr/>
        </p:nvSpPr>
        <p:spPr>
          <a:xfrm>
            <a:off x="3041566" y="1914647"/>
            <a:ext cx="904422" cy="671152"/>
          </a:xfrm>
          <a:prstGeom prst="wedgeRectCallout">
            <a:avLst>
              <a:gd name="adj1" fmla="val -70488"/>
              <a:gd name="adj2" fmla="val 34068"/>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退院困難な軽症～中等症患者の入院長期化</a:t>
            </a:r>
          </a:p>
        </p:txBody>
      </p:sp>
      <p:sp>
        <p:nvSpPr>
          <p:cNvPr id="57" name="テキスト ボックス 56">
            <a:extLst>
              <a:ext uri="{FF2B5EF4-FFF2-40B4-BE49-F238E27FC236}">
                <a16:creationId xmlns:a16="http://schemas.microsoft.com/office/drawing/2014/main" id="{D389F358-6241-894A-8BE6-7F63AC4B1BAA}"/>
              </a:ext>
            </a:extLst>
          </p:cNvPr>
          <p:cNvSpPr txBox="1"/>
          <p:nvPr/>
        </p:nvSpPr>
        <p:spPr>
          <a:xfrm>
            <a:off x="8498404" y="2593351"/>
            <a:ext cx="1358986" cy="861774"/>
          </a:xfrm>
          <a:prstGeom prst="rect">
            <a:avLst/>
          </a:prstGeom>
          <a:noFill/>
        </p:spPr>
        <p:txBody>
          <a:bodyPr wrap="square" rtlCol="0">
            <a:spAutoFit/>
          </a:bodyPr>
          <a:lstStyle/>
          <a:p>
            <a:pPr marL="92075" marR="0" lvl="0" indent="-92075" algn="l" defTabSz="4572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転院搬送先の候補及び対象となる病態等について、ＭＣ協議会等を通じて連携する医療機関と協議。</a:t>
            </a:r>
            <a:endPar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58" name="吹き出し: 四角形 57">
            <a:extLst>
              <a:ext uri="{FF2B5EF4-FFF2-40B4-BE49-F238E27FC236}">
                <a16:creationId xmlns:a16="http://schemas.microsoft.com/office/drawing/2014/main" id="{9E0F7692-B8AE-1D67-6E4D-5FF67EA68E78}"/>
              </a:ext>
            </a:extLst>
          </p:cNvPr>
          <p:cNvSpPr/>
          <p:nvPr/>
        </p:nvSpPr>
        <p:spPr>
          <a:xfrm>
            <a:off x="5407258" y="2681020"/>
            <a:ext cx="1063784" cy="518046"/>
          </a:xfrm>
          <a:prstGeom prst="wedgeRectCallout">
            <a:avLst>
              <a:gd name="adj1" fmla="val 93647"/>
              <a:gd name="adj2" fmla="val -8726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夜間体制の</a:t>
            </a:r>
            <a:endParaRPr kumimoji="1" lang="en-US" altLang="ja-JP" sz="10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機能分化の促進</a:t>
            </a:r>
            <a:endParaRPr kumimoji="1" lang="en-US" altLang="ja-JP" sz="10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59" name="吹き出し: 四角形 58">
            <a:extLst>
              <a:ext uri="{FF2B5EF4-FFF2-40B4-BE49-F238E27FC236}">
                <a16:creationId xmlns:a16="http://schemas.microsoft.com/office/drawing/2014/main" id="{575DF889-55E6-A71A-3F88-069AAA7C201B}"/>
              </a:ext>
            </a:extLst>
          </p:cNvPr>
          <p:cNvSpPr/>
          <p:nvPr/>
        </p:nvSpPr>
        <p:spPr>
          <a:xfrm>
            <a:off x="5174959" y="2654833"/>
            <a:ext cx="1318558" cy="605789"/>
          </a:xfrm>
          <a:prstGeom prst="wedgeRectCallout">
            <a:avLst>
              <a:gd name="adj1" fmla="val 88438"/>
              <a:gd name="adj2" fmla="val 8389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働き方改革も踏まえた</a:t>
            </a:r>
            <a:endParaRPr kumimoji="1" lang="en-US" altLang="ja-JP" sz="10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夜間体制等の</a:t>
            </a:r>
            <a:endParaRPr kumimoji="1" lang="en-US" altLang="ja-JP" sz="10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機能分化の促進</a:t>
            </a:r>
            <a:endParaRPr kumimoji="1" lang="en-US" altLang="ja-JP" sz="10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60" name="テキスト ボックス 59">
            <a:extLst>
              <a:ext uri="{FF2B5EF4-FFF2-40B4-BE49-F238E27FC236}">
                <a16:creationId xmlns:a16="http://schemas.microsoft.com/office/drawing/2014/main" id="{865C244C-4CCA-DA72-EABC-7C6B3CE03EC0}"/>
              </a:ext>
            </a:extLst>
          </p:cNvPr>
          <p:cNvSpPr txBox="1"/>
          <p:nvPr/>
        </p:nvSpPr>
        <p:spPr>
          <a:xfrm>
            <a:off x="4141134" y="748023"/>
            <a:ext cx="4613764"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○初期診療後の適切な転院搬送の促進を通じた救急医療提供体制　</a:t>
            </a:r>
          </a:p>
        </p:txBody>
      </p:sp>
      <p:sp>
        <p:nvSpPr>
          <p:cNvPr id="61" name="テキスト ボックス 60">
            <a:extLst>
              <a:ext uri="{FF2B5EF4-FFF2-40B4-BE49-F238E27FC236}">
                <a16:creationId xmlns:a16="http://schemas.microsoft.com/office/drawing/2014/main" id="{769C0AB9-D340-7F12-3E9F-FAF66C16CE8F}"/>
              </a:ext>
            </a:extLst>
          </p:cNvPr>
          <p:cNvSpPr txBox="1"/>
          <p:nvPr/>
        </p:nvSpPr>
        <p:spPr>
          <a:xfrm>
            <a:off x="4226627" y="4306988"/>
            <a:ext cx="4299575"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○介護保険施設等との連携促進を通じた救急医療提供体制　</a:t>
            </a:r>
          </a:p>
        </p:txBody>
      </p:sp>
      <p:pic>
        <p:nvPicPr>
          <p:cNvPr id="62" name="Picture 6" descr="C:\Users\SYUMB\AppData\Local\Microsoft\Windows\Temporary Internet Files\Content.IE5\D82NEVZQ\MC900433918[1].png">
            <a:extLst>
              <a:ext uri="{FF2B5EF4-FFF2-40B4-BE49-F238E27FC236}">
                <a16:creationId xmlns:a16="http://schemas.microsoft.com/office/drawing/2014/main" id="{7FB16462-B31C-0166-1967-AEE83B2356A5}"/>
              </a:ext>
            </a:extLst>
          </p:cNvPr>
          <p:cNvPicPr>
            <a:picLocks noChangeAspect="1" noChangeArrowheads="1"/>
          </p:cNvPicPr>
          <p:nvPr/>
        </p:nvPicPr>
        <p:blipFill>
          <a:blip r:embed="rId7" cstate="email">
            <a:extLst>
              <a:ext uri="{28A0092B-C50C-407E-A947-70E740481C1C}">
                <a14:useLocalDpi xmlns:a14="http://schemas.microsoft.com/office/drawing/2010/main"/>
              </a:ext>
            </a:extLst>
          </a:blip>
          <a:srcRect/>
          <a:stretch>
            <a:fillRect/>
          </a:stretch>
        </p:blipFill>
        <p:spPr bwMode="auto">
          <a:xfrm>
            <a:off x="500158" y="3395973"/>
            <a:ext cx="626744" cy="626744"/>
          </a:xfrm>
          <a:prstGeom prst="rect">
            <a:avLst/>
          </a:prstGeom>
          <a:noFill/>
        </p:spPr>
      </p:pic>
      <p:pic>
        <p:nvPicPr>
          <p:cNvPr id="63" name="Picture 2" descr="C:\Users\KTIOM\AppData\Local\Microsoft\Windows\Temporary Internet Files\Content.IE5\YO97QDGR\MC900239657[1].wmf">
            <a:extLst>
              <a:ext uri="{FF2B5EF4-FFF2-40B4-BE49-F238E27FC236}">
                <a16:creationId xmlns:a16="http://schemas.microsoft.com/office/drawing/2014/main" id="{841FBC9D-80F1-D214-B568-1CF9E0E8D148}"/>
              </a:ext>
            </a:extLst>
          </p:cNvPr>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8619275" y="5476950"/>
            <a:ext cx="803361" cy="713022"/>
          </a:xfrm>
          <a:prstGeom prst="rect">
            <a:avLst/>
          </a:prstGeom>
          <a:noFill/>
          <a:ln w="28575">
            <a:noFill/>
            <a:prstDash val="sysDash"/>
          </a:ln>
          <a:extLst>
            <a:ext uri="{909E8E84-426E-40DD-AFC4-6F175D3DCCD1}">
              <a14:hiddenFill xmlns:a14="http://schemas.microsoft.com/office/drawing/2010/main">
                <a:solidFill>
                  <a:srgbClr val="FFFFFF"/>
                </a:solidFill>
              </a14:hiddenFill>
            </a:ext>
          </a:extLst>
        </p:spPr>
      </p:pic>
      <p:pic>
        <p:nvPicPr>
          <p:cNvPr id="64" name="Picture 6" descr="C:\Users\SYUMB\AppData\Local\Microsoft\Windows\Temporary Internet Files\Content.IE5\D82NEVZQ\MC900433918[1].png">
            <a:extLst>
              <a:ext uri="{FF2B5EF4-FFF2-40B4-BE49-F238E27FC236}">
                <a16:creationId xmlns:a16="http://schemas.microsoft.com/office/drawing/2014/main" id="{9B327043-64E3-46B2-45AE-A00376B0A790}"/>
              </a:ext>
            </a:extLst>
          </p:cNvPr>
          <p:cNvPicPr>
            <a:picLocks noChangeAspect="1" noChangeArrowheads="1"/>
          </p:cNvPicPr>
          <p:nvPr/>
        </p:nvPicPr>
        <p:blipFill>
          <a:blip r:embed="rId7" cstate="email">
            <a:extLst>
              <a:ext uri="{28A0092B-C50C-407E-A947-70E740481C1C}">
                <a14:useLocalDpi xmlns:a14="http://schemas.microsoft.com/office/drawing/2010/main"/>
              </a:ext>
            </a:extLst>
          </a:blip>
          <a:srcRect/>
          <a:stretch>
            <a:fillRect/>
          </a:stretch>
        </p:blipFill>
        <p:spPr bwMode="auto">
          <a:xfrm>
            <a:off x="4758361" y="5441456"/>
            <a:ext cx="713022" cy="713022"/>
          </a:xfrm>
          <a:prstGeom prst="rect">
            <a:avLst/>
          </a:prstGeom>
          <a:noFill/>
        </p:spPr>
      </p:pic>
      <p:sp>
        <p:nvSpPr>
          <p:cNvPr id="67" name="正方形/長方形 66">
            <a:extLst>
              <a:ext uri="{FF2B5EF4-FFF2-40B4-BE49-F238E27FC236}">
                <a16:creationId xmlns:a16="http://schemas.microsoft.com/office/drawing/2014/main" id="{F8E45942-DA26-C1CC-248F-B4777C74F81E}"/>
              </a:ext>
            </a:extLst>
          </p:cNvPr>
          <p:cNvSpPr/>
          <p:nvPr/>
        </p:nvSpPr>
        <p:spPr>
          <a:xfrm>
            <a:off x="7794305" y="6167484"/>
            <a:ext cx="2184721" cy="430887"/>
          </a:xfrm>
          <a:prstGeom prst="rect">
            <a:avLst/>
          </a:prstGeom>
          <a:noFill/>
          <a:ln w="6350" cap="flat" cmpd="sng" algn="ctr">
            <a:noFill/>
            <a:prstDash val="solid"/>
            <a:miter lim="800000"/>
          </a:ln>
          <a:effectLst/>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FFC000"/>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地域包括ケア病棟</a:t>
            </a:r>
            <a:endParaRPr kumimoji="1" lang="en-US" altLang="ja-JP" sz="1050" b="1" i="0" u="none" strike="noStrike" kern="1200" cap="none" spc="0" normalizeH="0" baseline="0" noProof="0">
              <a:ln>
                <a:noFill/>
              </a:ln>
              <a:solidFill>
                <a:srgbClr val="FFC000"/>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FFC000"/>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在支診・在支病、後方支援病院</a:t>
            </a:r>
          </a:p>
        </p:txBody>
      </p:sp>
      <p:sp>
        <p:nvSpPr>
          <p:cNvPr id="70" name="矢印: 右 69">
            <a:extLst>
              <a:ext uri="{FF2B5EF4-FFF2-40B4-BE49-F238E27FC236}">
                <a16:creationId xmlns:a16="http://schemas.microsoft.com/office/drawing/2014/main" id="{03255597-67DB-6D10-AB0F-B26BDAF61365}"/>
              </a:ext>
            </a:extLst>
          </p:cNvPr>
          <p:cNvSpPr/>
          <p:nvPr/>
        </p:nvSpPr>
        <p:spPr>
          <a:xfrm rot="10800000">
            <a:off x="5854619" y="5253143"/>
            <a:ext cx="2286902" cy="346249"/>
          </a:xfrm>
          <a:prstGeom prst="rightArrow">
            <a:avLst/>
          </a:prstGeom>
          <a:solidFill>
            <a:schemeClr val="bg1">
              <a:lumMod val="95000"/>
            </a:schemeClr>
          </a:solid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72" name="テキスト ボックス 71">
            <a:extLst>
              <a:ext uri="{FF2B5EF4-FFF2-40B4-BE49-F238E27FC236}">
                <a16:creationId xmlns:a16="http://schemas.microsoft.com/office/drawing/2014/main" id="{C600B43A-7637-78A3-2C82-8A6C704152F3}"/>
              </a:ext>
            </a:extLst>
          </p:cNvPr>
          <p:cNvSpPr txBox="1"/>
          <p:nvPr/>
        </p:nvSpPr>
        <p:spPr>
          <a:xfrm>
            <a:off x="6478899" y="5282977"/>
            <a:ext cx="1095172" cy="276999"/>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急変時の往診</a:t>
            </a:r>
            <a:endParaRPr kumimoji="1" lang="en-US" altLang="ja-JP" sz="120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endParaRPr>
          </a:p>
        </p:txBody>
      </p:sp>
      <p:sp>
        <p:nvSpPr>
          <p:cNvPr id="76" name="テキスト ボックス 75">
            <a:extLst>
              <a:ext uri="{FF2B5EF4-FFF2-40B4-BE49-F238E27FC236}">
                <a16:creationId xmlns:a16="http://schemas.microsoft.com/office/drawing/2014/main" id="{F1A1E47A-5600-1A71-3929-5868FF70F595}"/>
              </a:ext>
            </a:extLst>
          </p:cNvPr>
          <p:cNvSpPr txBox="1"/>
          <p:nvPr/>
        </p:nvSpPr>
        <p:spPr>
          <a:xfrm>
            <a:off x="6053784" y="5934219"/>
            <a:ext cx="2005677" cy="276999"/>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往診等の診察後の入院受入</a:t>
            </a:r>
            <a:endParaRPr kumimoji="1" lang="en-US" altLang="ja-JP" sz="120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endParaRPr>
          </a:p>
        </p:txBody>
      </p:sp>
      <p:sp>
        <p:nvSpPr>
          <p:cNvPr id="80" name="四角形: 角を丸くする 79">
            <a:extLst>
              <a:ext uri="{FF2B5EF4-FFF2-40B4-BE49-F238E27FC236}">
                <a16:creationId xmlns:a16="http://schemas.microsoft.com/office/drawing/2014/main" id="{708DD51C-582E-E87D-D346-D8614E3DCE85}"/>
              </a:ext>
            </a:extLst>
          </p:cNvPr>
          <p:cNvSpPr/>
          <p:nvPr/>
        </p:nvSpPr>
        <p:spPr>
          <a:xfrm>
            <a:off x="8080150" y="2323778"/>
            <a:ext cx="346249" cy="1162075"/>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救急患者連携</a:t>
            </a:r>
            <a:endParaRPr kumimoji="1" lang="en-US" altLang="ja-JP" sz="9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srgbClr val="0070C0"/>
                </a:solidFill>
                <a:effectLst/>
                <a:uLnTx/>
                <a:uFillTx/>
                <a:latin typeface="Calibri"/>
                <a:ea typeface="ＭＳ Ｐゴシック" panose="020B0600070205080204" pitchFamily="50" charset="-128"/>
                <a:cs typeface="+mn-cs"/>
              </a:rPr>
              <a:t>搬送料により評価</a:t>
            </a:r>
          </a:p>
        </p:txBody>
      </p:sp>
      <p:sp>
        <p:nvSpPr>
          <p:cNvPr id="81" name="大かっこ 80">
            <a:extLst>
              <a:ext uri="{FF2B5EF4-FFF2-40B4-BE49-F238E27FC236}">
                <a16:creationId xmlns:a16="http://schemas.microsoft.com/office/drawing/2014/main" id="{CC27B9DF-229F-A670-8ED0-7AA5C6DE44FB}"/>
              </a:ext>
            </a:extLst>
          </p:cNvPr>
          <p:cNvSpPr/>
          <p:nvPr/>
        </p:nvSpPr>
        <p:spPr>
          <a:xfrm rot="5400000">
            <a:off x="7777856" y="2738854"/>
            <a:ext cx="963889" cy="333197"/>
          </a:xfrm>
          <a:prstGeom prst="bracketPair">
            <a:avLst/>
          </a:prstGeom>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82" name="テキスト ボックス 81">
            <a:extLst>
              <a:ext uri="{FF2B5EF4-FFF2-40B4-BE49-F238E27FC236}">
                <a16:creationId xmlns:a16="http://schemas.microsoft.com/office/drawing/2014/main" id="{021BD15E-9B3D-E1A1-5471-D6F28E1BBC5D}"/>
              </a:ext>
            </a:extLst>
          </p:cNvPr>
          <p:cNvSpPr txBox="1"/>
          <p:nvPr/>
        </p:nvSpPr>
        <p:spPr>
          <a:xfrm>
            <a:off x="6524604" y="6228135"/>
            <a:ext cx="1107996" cy="338554"/>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協力対象施設入所者</a:t>
            </a:r>
            <a:endParaRPr kumimoji="1" lang="en-US" altLang="ja-JP" sz="800" b="1" i="0" u="none"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入院加算により評価</a:t>
            </a:r>
            <a:endParaRPr kumimoji="1" lang="en-US" altLang="ja-JP" sz="800" b="1" i="0" u="none"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endParaRPr>
          </a:p>
        </p:txBody>
      </p:sp>
      <p:sp>
        <p:nvSpPr>
          <p:cNvPr id="83" name="大かっこ 82">
            <a:extLst>
              <a:ext uri="{FF2B5EF4-FFF2-40B4-BE49-F238E27FC236}">
                <a16:creationId xmlns:a16="http://schemas.microsoft.com/office/drawing/2014/main" id="{C210789D-53AB-B67A-BDB0-0CC02B2323E3}"/>
              </a:ext>
            </a:extLst>
          </p:cNvPr>
          <p:cNvSpPr/>
          <p:nvPr/>
        </p:nvSpPr>
        <p:spPr>
          <a:xfrm rot="10800000">
            <a:off x="6545455" y="6213137"/>
            <a:ext cx="1066296" cy="333197"/>
          </a:xfrm>
          <a:prstGeom prst="bracketPair">
            <a:avLst/>
          </a:prstGeom>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84" name="テキスト ボックス 83">
            <a:extLst>
              <a:ext uri="{FF2B5EF4-FFF2-40B4-BE49-F238E27FC236}">
                <a16:creationId xmlns:a16="http://schemas.microsoft.com/office/drawing/2014/main" id="{E2173E89-06B6-ED09-F830-9F7429390976}"/>
              </a:ext>
            </a:extLst>
          </p:cNvPr>
          <p:cNvSpPr txBox="1"/>
          <p:nvPr/>
        </p:nvSpPr>
        <p:spPr>
          <a:xfrm>
            <a:off x="6506647" y="5529910"/>
            <a:ext cx="1107996" cy="338554"/>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介護保険施設等連携</a:t>
            </a:r>
            <a:endParaRPr kumimoji="1" lang="en-US" altLang="ja-JP" sz="800" b="1" i="0" u="none"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往診加算により評価</a:t>
            </a:r>
            <a:endParaRPr kumimoji="1" lang="en-US" altLang="ja-JP" sz="800" b="1" i="0" u="none"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endParaRPr>
          </a:p>
        </p:txBody>
      </p:sp>
      <p:sp>
        <p:nvSpPr>
          <p:cNvPr id="85" name="大かっこ 84">
            <a:extLst>
              <a:ext uri="{FF2B5EF4-FFF2-40B4-BE49-F238E27FC236}">
                <a16:creationId xmlns:a16="http://schemas.microsoft.com/office/drawing/2014/main" id="{9BFE3462-8132-968E-B216-DEED5324F3A1}"/>
              </a:ext>
            </a:extLst>
          </p:cNvPr>
          <p:cNvSpPr/>
          <p:nvPr/>
        </p:nvSpPr>
        <p:spPr>
          <a:xfrm rot="10800000">
            <a:off x="6548347" y="5552755"/>
            <a:ext cx="1066296" cy="333197"/>
          </a:xfrm>
          <a:prstGeom prst="bracketPair">
            <a:avLst/>
          </a:prstGeom>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90" name="矢印: 上向き折線 89">
            <a:extLst>
              <a:ext uri="{FF2B5EF4-FFF2-40B4-BE49-F238E27FC236}">
                <a16:creationId xmlns:a16="http://schemas.microsoft.com/office/drawing/2014/main" id="{D6A62FA2-2A83-70A2-A708-7E83B49B6881}"/>
              </a:ext>
            </a:extLst>
          </p:cNvPr>
          <p:cNvSpPr/>
          <p:nvPr/>
        </p:nvSpPr>
        <p:spPr>
          <a:xfrm rot="10800000">
            <a:off x="4938094" y="4809229"/>
            <a:ext cx="4259705" cy="625901"/>
          </a:xfrm>
          <a:prstGeom prst="bentUpArrow">
            <a:avLst>
              <a:gd name="adj1" fmla="val 25484"/>
              <a:gd name="adj2" fmla="val 25000"/>
              <a:gd name="adj3" fmla="val 25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91" name="矢印: 上 90">
            <a:extLst>
              <a:ext uri="{FF2B5EF4-FFF2-40B4-BE49-F238E27FC236}">
                <a16:creationId xmlns:a16="http://schemas.microsoft.com/office/drawing/2014/main" id="{E1933B0E-0061-23C9-E9B1-530001822B6A}"/>
              </a:ext>
            </a:extLst>
          </p:cNvPr>
          <p:cNvSpPr/>
          <p:nvPr/>
        </p:nvSpPr>
        <p:spPr>
          <a:xfrm rot="10800000">
            <a:off x="8964292" y="4804692"/>
            <a:ext cx="324000" cy="633134"/>
          </a:xfrm>
          <a:prstGeom prst="up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92" name="テキスト ボックス 91">
            <a:extLst>
              <a:ext uri="{FF2B5EF4-FFF2-40B4-BE49-F238E27FC236}">
                <a16:creationId xmlns:a16="http://schemas.microsoft.com/office/drawing/2014/main" id="{1A6EFF5B-2C53-E5F5-3A05-6E217EA62278}"/>
              </a:ext>
            </a:extLst>
          </p:cNvPr>
          <p:cNvSpPr txBox="1"/>
          <p:nvPr/>
        </p:nvSpPr>
        <p:spPr>
          <a:xfrm>
            <a:off x="5710434" y="4773567"/>
            <a:ext cx="2858475" cy="230832"/>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介護保険施設等と協力医療機関の平時からの連携強化</a:t>
            </a:r>
            <a:endParaRPr kumimoji="1" lang="en-US" altLang="ja-JP" sz="900" b="1"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93" name="テキスト ボックス 92">
            <a:extLst>
              <a:ext uri="{FF2B5EF4-FFF2-40B4-BE49-F238E27FC236}">
                <a16:creationId xmlns:a16="http://schemas.microsoft.com/office/drawing/2014/main" id="{B1E3A55B-5414-4E32-52E3-41C8AADE8A30}"/>
              </a:ext>
            </a:extLst>
          </p:cNvPr>
          <p:cNvSpPr txBox="1"/>
          <p:nvPr/>
        </p:nvSpPr>
        <p:spPr>
          <a:xfrm>
            <a:off x="78938" y="776714"/>
            <a:ext cx="3348994"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○これまでの救急医療提供体制における課題等　</a:t>
            </a:r>
          </a:p>
        </p:txBody>
      </p:sp>
      <p:sp>
        <p:nvSpPr>
          <p:cNvPr id="97" name="テキスト ボックス 96">
            <a:extLst>
              <a:ext uri="{FF2B5EF4-FFF2-40B4-BE49-F238E27FC236}">
                <a16:creationId xmlns:a16="http://schemas.microsoft.com/office/drawing/2014/main" id="{FDDD480F-4EAE-7FF5-CE56-D7960140AC1F}"/>
              </a:ext>
            </a:extLst>
          </p:cNvPr>
          <p:cNvSpPr txBox="1"/>
          <p:nvPr/>
        </p:nvSpPr>
        <p:spPr>
          <a:xfrm>
            <a:off x="4251208" y="936617"/>
            <a:ext cx="5654790" cy="400110"/>
          </a:xfrm>
          <a:prstGeom prst="rect">
            <a:avLst/>
          </a:prstGeom>
          <a:noFill/>
        </p:spPr>
        <p:txBody>
          <a:bodyPr wrap="square" rtlCol="0">
            <a:spAutoFit/>
          </a:bodyPr>
          <a:lstStyle/>
          <a:p>
            <a:pPr marL="92075" marR="0" lvl="0" indent="-92075" algn="l" defTabSz="4572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いわゆる下り搬送による患者と救急医療機関のマッチングは、地域による対応の一例であり、救急搬送先の選定における適切なマッチング等、それぞれの地域における救急医療提供体制が構築されることが考えられる。</a:t>
            </a:r>
          </a:p>
        </p:txBody>
      </p:sp>
      <p:sp>
        <p:nvSpPr>
          <p:cNvPr id="98" name="吹き出し: 四角形 97">
            <a:extLst>
              <a:ext uri="{FF2B5EF4-FFF2-40B4-BE49-F238E27FC236}">
                <a16:creationId xmlns:a16="http://schemas.microsoft.com/office/drawing/2014/main" id="{6A5597A6-A1F1-9BF9-DAEE-FCEF84AA1E94}"/>
              </a:ext>
            </a:extLst>
          </p:cNvPr>
          <p:cNvSpPr/>
          <p:nvPr/>
        </p:nvSpPr>
        <p:spPr>
          <a:xfrm>
            <a:off x="2561034" y="3252685"/>
            <a:ext cx="1238195" cy="974774"/>
          </a:xfrm>
          <a:prstGeom prst="wedgeRectCallout">
            <a:avLst>
              <a:gd name="adj1" fmla="val -63898"/>
              <a:gd name="adj2" fmla="val -1409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第三次救急医療機関に中等症患者も入院することにより病床がひっ迫し、重症患者の転院搬送が困難な場合がある。</a:t>
            </a:r>
          </a:p>
        </p:txBody>
      </p:sp>
      <p:sp>
        <p:nvSpPr>
          <p:cNvPr id="10" name="正方形/長方形 9">
            <a:extLst>
              <a:ext uri="{FF2B5EF4-FFF2-40B4-BE49-F238E27FC236}">
                <a16:creationId xmlns:a16="http://schemas.microsoft.com/office/drawing/2014/main" id="{4096AF6D-DE64-E9E5-8496-461E0E771639}"/>
              </a:ext>
            </a:extLst>
          </p:cNvPr>
          <p:cNvSpPr/>
          <p:nvPr/>
        </p:nvSpPr>
        <p:spPr>
          <a:xfrm>
            <a:off x="3453073" y="6120413"/>
            <a:ext cx="3198648" cy="430887"/>
          </a:xfrm>
          <a:prstGeom prst="rect">
            <a:avLst/>
          </a:prstGeom>
          <a:noFill/>
          <a:ln w="6350" cap="flat" cmpd="sng" algn="ctr">
            <a:noFill/>
            <a:prstDash val="solid"/>
            <a:miter lim="800000"/>
          </a:ln>
          <a:effectLst/>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EEECE1">
                    <a:lumMod val="25000"/>
                  </a:srgbClr>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介護保険施設等</a:t>
            </a:r>
            <a:endParaRPr kumimoji="1" lang="en-US" altLang="ja-JP" sz="1050" b="1" i="0" u="none" strike="noStrike" kern="1200" cap="none" spc="0" normalizeH="0" baseline="0" noProof="0">
              <a:ln>
                <a:noFill/>
              </a:ln>
              <a:solidFill>
                <a:srgbClr val="EEECE1">
                  <a:lumMod val="25000"/>
                </a:srgbClr>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EEECE1">
                    <a:lumMod val="25000"/>
                  </a:srgbClr>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（老健、介護医療院、特養）</a:t>
            </a:r>
          </a:p>
        </p:txBody>
      </p:sp>
      <p:pic>
        <p:nvPicPr>
          <p:cNvPr id="12" name="Picture 4" descr="C:\Users\SERVP\AppData\Local\Microsoft\Windows\Temporary Internet Files\Content.IE5\AUVS67NX\MC900426352[1].wmf">
            <a:extLst>
              <a:ext uri="{FF2B5EF4-FFF2-40B4-BE49-F238E27FC236}">
                <a16:creationId xmlns:a16="http://schemas.microsoft.com/office/drawing/2014/main" id="{7E08138C-5701-D41F-CF68-13046E4ADC20}"/>
              </a:ext>
            </a:extLst>
          </p:cNvPr>
          <p:cNvPicPr>
            <a:picLocks noChangeAspect="1" noChangeArrowheads="1"/>
          </p:cNvPicPr>
          <p:nvPr/>
        </p:nvPicPr>
        <p:blipFill>
          <a:blip r:embed="rId4" cstate="print"/>
          <a:srcRect/>
          <a:stretch>
            <a:fillRect/>
          </a:stretch>
        </p:blipFill>
        <p:spPr bwMode="auto">
          <a:xfrm flipH="1">
            <a:off x="593490" y="4376742"/>
            <a:ext cx="543012" cy="286023"/>
          </a:xfrm>
          <a:prstGeom prst="rect">
            <a:avLst/>
          </a:prstGeom>
          <a:noFill/>
        </p:spPr>
      </p:pic>
      <p:sp>
        <p:nvSpPr>
          <p:cNvPr id="15" name="正方形/長方形 14">
            <a:extLst>
              <a:ext uri="{FF2B5EF4-FFF2-40B4-BE49-F238E27FC236}">
                <a16:creationId xmlns:a16="http://schemas.microsoft.com/office/drawing/2014/main" id="{30A85899-ED5D-B4A0-36CA-3478B3C2E2EA}"/>
              </a:ext>
            </a:extLst>
          </p:cNvPr>
          <p:cNvSpPr/>
          <p:nvPr/>
        </p:nvSpPr>
        <p:spPr>
          <a:xfrm>
            <a:off x="2460838" y="4829638"/>
            <a:ext cx="132958" cy="7265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6" name="正方形/長方形 15">
            <a:extLst>
              <a:ext uri="{FF2B5EF4-FFF2-40B4-BE49-F238E27FC236}">
                <a16:creationId xmlns:a16="http://schemas.microsoft.com/office/drawing/2014/main" id="{D6A69FCE-8170-48D5-FC58-052936381C75}"/>
              </a:ext>
            </a:extLst>
          </p:cNvPr>
          <p:cNvSpPr/>
          <p:nvPr/>
        </p:nvSpPr>
        <p:spPr>
          <a:xfrm>
            <a:off x="7551372" y="1810473"/>
            <a:ext cx="90000" cy="8942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7A12402C-71AB-6EEA-6A4A-D7126DD529B3}"/>
              </a:ext>
            </a:extLst>
          </p:cNvPr>
          <p:cNvSpPr/>
          <p:nvPr/>
        </p:nvSpPr>
        <p:spPr>
          <a:xfrm>
            <a:off x="2401727" y="2250466"/>
            <a:ext cx="90000" cy="8942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9" name="正方形/長方形 18">
            <a:extLst>
              <a:ext uri="{FF2B5EF4-FFF2-40B4-BE49-F238E27FC236}">
                <a16:creationId xmlns:a16="http://schemas.microsoft.com/office/drawing/2014/main" id="{2571F4E5-2A1A-BF5A-5899-CC69D91CBC7C}"/>
              </a:ext>
            </a:extLst>
          </p:cNvPr>
          <p:cNvSpPr/>
          <p:nvPr/>
        </p:nvSpPr>
        <p:spPr>
          <a:xfrm>
            <a:off x="7553830" y="3796589"/>
            <a:ext cx="90000" cy="8942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4" name="スライド番号プレースホルダー 2">
            <a:extLst>
              <a:ext uri="{FF2B5EF4-FFF2-40B4-BE49-F238E27FC236}">
                <a16:creationId xmlns:a16="http://schemas.microsoft.com/office/drawing/2014/main" id="{83458061-D118-AC58-A3A9-64D93E415849}"/>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419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96979592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824EC0-1563-27BA-17E2-F60963D3DBB1}"/>
            </a:ext>
          </a:extLst>
        </p:cNvPr>
        <p:cNvGrpSpPr/>
        <p:nvPr/>
      </p:nvGrpSpPr>
      <p:grpSpPr>
        <a:xfrm>
          <a:off x="0" y="0"/>
          <a:ext cx="0" cy="0"/>
          <a:chOff x="0" y="0"/>
          <a:chExt cx="0" cy="0"/>
        </a:xfrm>
      </p:grpSpPr>
      <p:sp>
        <p:nvSpPr>
          <p:cNvPr id="178179" name="Rectangle 4">
            <a:extLst>
              <a:ext uri="{FF2B5EF4-FFF2-40B4-BE49-F238E27FC236}">
                <a16:creationId xmlns:a16="http://schemas.microsoft.com/office/drawing/2014/main" id="{AA76DBC1-0203-CC55-2F7E-FD767C0B7E25}"/>
              </a:ext>
            </a:extLst>
          </p:cNvPr>
          <p:cNvSpPr>
            <a:spLocks noChangeArrowheads="1"/>
          </p:cNvSpPr>
          <p:nvPr/>
        </p:nvSpPr>
        <p:spPr bwMode="auto">
          <a:xfrm>
            <a:off x="340537" y="505304"/>
            <a:ext cx="4252424" cy="354008"/>
          </a:xfrm>
          <a:prstGeom prst="rect">
            <a:avLst/>
          </a:prstGeom>
          <a:solidFill>
            <a:srgbClr val="FFFF00">
              <a:alpha val="45097"/>
            </a:srgbClr>
          </a:solidFill>
          <a:ln w="9525">
            <a:solidFill>
              <a:srgbClr val="000000"/>
            </a:solidFill>
            <a:miter lim="800000"/>
            <a:headEnd/>
            <a:tailEnd/>
          </a:ln>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rPr>
              <a:t>２．改定の基本的視点と具体的方向性⑤</a:t>
            </a:r>
            <a:endParaRPr kumimoji="1" lang="en-US" altLang="ja-JP"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endParaRPr>
          </a:p>
        </p:txBody>
      </p:sp>
      <p:sp>
        <p:nvSpPr>
          <p:cNvPr id="9" name="スライド番号プレースホルダー 2">
            <a:extLst>
              <a:ext uri="{FF2B5EF4-FFF2-40B4-BE49-F238E27FC236}">
                <a16:creationId xmlns:a16="http://schemas.microsoft.com/office/drawing/2014/main" id="{9F5A6D5F-5DC3-9A7C-E5ED-A2F7C782B5D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4" name="Rectangle 2">
            <a:extLst>
              <a:ext uri="{FF2B5EF4-FFF2-40B4-BE49-F238E27FC236}">
                <a16:creationId xmlns:a16="http://schemas.microsoft.com/office/drawing/2014/main" id="{96C97D2D-EE30-1E2B-819D-BC0978DF9B41}"/>
              </a:ext>
            </a:extLst>
          </p:cNvPr>
          <p:cNvSpPr txBox="1">
            <a:spLocks noChangeArrowheads="1"/>
          </p:cNvSpPr>
          <p:nvPr/>
        </p:nvSpPr>
        <p:spPr>
          <a:xfrm>
            <a:off x="310725" y="10325"/>
            <a:ext cx="6328833" cy="50482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kumimoji="1"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Calibri Light" panose="020F0302020204030204"/>
                <a:ea typeface="HG創英角ｺﾞｼｯｸUB" pitchFamily="49" charset="-128"/>
                <a:cs typeface="+mj-cs"/>
              </a:rPr>
              <a:t>令和６年度診療報酬改定の基本方針</a:t>
            </a:r>
            <a:endParaRPr kumimoji="1" lang="ja-JP" altLang="en-US"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j-cs"/>
            </a:endParaRPr>
          </a:p>
        </p:txBody>
      </p:sp>
      <p:sp>
        <p:nvSpPr>
          <p:cNvPr id="5" name="Rectangle 2">
            <a:extLst>
              <a:ext uri="{FF2B5EF4-FFF2-40B4-BE49-F238E27FC236}">
                <a16:creationId xmlns:a16="http://schemas.microsoft.com/office/drawing/2014/main" id="{BA44A77D-FE8E-29AB-7EED-DCE2CAE291EF}"/>
              </a:ext>
            </a:extLst>
          </p:cNvPr>
          <p:cNvSpPr>
            <a:spLocks noChangeArrowheads="1"/>
          </p:cNvSpPr>
          <p:nvPr/>
        </p:nvSpPr>
        <p:spPr bwMode="auto">
          <a:xfrm>
            <a:off x="4383691" y="185625"/>
            <a:ext cx="5350724"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［令和５年１２月１１日 社会保障審議会</a:t>
            </a:r>
            <a:r>
              <a:rPr kumimoji="0" lang="ja-JP" altLang="en-US" sz="1400" b="0" i="0" u="none" strike="noStrike" kern="0" cap="none" spc="0" normalizeH="0" baseline="0" noProof="0" dirty="0">
                <a:ln>
                  <a:noFill/>
                </a:ln>
                <a:solidFill>
                  <a:prstClr val="black"/>
                </a:solidFill>
                <a:effectLst/>
                <a:uLnTx/>
                <a:uFillTx/>
                <a:latin typeface="Calibri" panose="020F0502020204030204"/>
                <a:ea typeface="ＭＳ Ｐゴシック"/>
                <a:cs typeface="+mn-cs"/>
              </a:rPr>
              <a:t>（医療保険部会・医療部会） </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a:t>
            </a:r>
          </a:p>
        </p:txBody>
      </p:sp>
      <p:sp>
        <p:nvSpPr>
          <p:cNvPr id="2" name="Rectangle 4">
            <a:extLst>
              <a:ext uri="{FF2B5EF4-FFF2-40B4-BE49-F238E27FC236}">
                <a16:creationId xmlns:a16="http://schemas.microsoft.com/office/drawing/2014/main" id="{65D355E6-FA80-FD1F-B014-FC6F31C7DA77}"/>
              </a:ext>
            </a:extLst>
          </p:cNvPr>
          <p:cNvSpPr>
            <a:spLocks noChangeArrowheads="1"/>
          </p:cNvSpPr>
          <p:nvPr/>
        </p:nvSpPr>
        <p:spPr bwMode="auto">
          <a:xfrm>
            <a:off x="310725" y="865667"/>
            <a:ext cx="9360827" cy="1323439"/>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（３）安心・安全で質の高い医療の推進</a:t>
            </a:r>
          </a:p>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（基本的視点）</a:t>
            </a:r>
          </a:p>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食材料費、光熱費をはじめとする物価高騰を踏まえつつ、患者にとって必要な質の高い医療を確保する取組を進める。</a:t>
            </a:r>
          </a:p>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患者の安心・安全を確保しつつ、医療技術の進展や疾病構造の変化等を踏まえ、第三者による評価やアウトカム評価など客観的な</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64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評価を進めながら、イノベーションを推進し、新たなニーズにも対応できる医療の実現に資する取組の評価を進める。促進。</a:t>
            </a:r>
          </a:p>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非がん患者を含めた在宅緩和ケアの充実。</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Rectangle 4">
            <a:extLst>
              <a:ext uri="{FF2B5EF4-FFF2-40B4-BE49-F238E27FC236}">
                <a16:creationId xmlns:a16="http://schemas.microsoft.com/office/drawing/2014/main" id="{76CA9970-EBDE-6191-4D3C-4E648FC62C46}"/>
              </a:ext>
            </a:extLst>
          </p:cNvPr>
          <p:cNvSpPr>
            <a:spLocks noChangeArrowheads="1"/>
          </p:cNvSpPr>
          <p:nvPr/>
        </p:nvSpPr>
        <p:spPr bwMode="auto">
          <a:xfrm>
            <a:off x="310724" y="2266108"/>
            <a:ext cx="9360827" cy="4401205"/>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（具体的方向性の例）</a:t>
            </a:r>
          </a:p>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食材料費、光熱費をはじめとする物価高騰を踏まえた対応</a:t>
            </a:r>
          </a:p>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患者にとって安心・安全に医療を受けられるための体制の評価</a:t>
            </a:r>
          </a:p>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患者が安心して医療を受けられ、それぞれの実情に応じて住み慣れた地域で継続して生活できるよう、医療機関間の連携の強化に</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64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資する取組等を実施。</a:t>
            </a:r>
          </a:p>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人生の最終段階における医療・ケアを充実させるための取組を推進。</a:t>
            </a:r>
          </a:p>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アウトカムにも着目した評価の推進</a:t>
            </a:r>
          </a:p>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患者の状態に応じた質の高いリハビリテーションの評価など、きめ細かいアウトカムにも着目した評価を推進。</a:t>
            </a:r>
          </a:p>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重点的な対応が求められる分野への適切な評価（小児医療、周産期医療、救急医療等）</a:t>
            </a:r>
          </a:p>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高齢者の救急医療の充実及び適切な搬送の促進。</a:t>
            </a:r>
          </a:p>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小児医療、周産期医療の充実。</a:t>
            </a:r>
          </a:p>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質の高いがん医療及び緩和ケアの評価。</a:t>
            </a:r>
          </a:p>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認知症の者に対する適切な医療の評価。</a:t>
            </a:r>
          </a:p>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地域移行・地域生活支援の充実を含む質の高い精神医療の評価。</a:t>
            </a:r>
          </a:p>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難病患者に対する適切な医療の評価。</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口腔疾患の重症化予防、口腔機能低下への対応の充実、生活の質に配慮した歯科医療の推進</a:t>
            </a:r>
          </a:p>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歯科医療機関を受診する患者像が多様化する中、地域の関係者との連携体制を確保しつつ、口腔疾患の重症化予防や口腔機能の</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64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維持・向上のため、ライフステージに応じ、生涯を通じた継続的な口腔管理・指導が行われるよう、かかりつけ歯科医の機能を評</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64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価。（再掲）</a:t>
            </a:r>
          </a:p>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病院歯科の役割に応じた評価、歯科診療所との連携の推進。</a:t>
            </a:r>
          </a:p>
          <a:p>
            <a:pPr marL="0" marR="0" lvl="0" indent="0" algn="l" defTabSz="914400" rtl="0" eaLnBrk="1" fontAlgn="base" latinLnBrk="0" hangingPunct="1">
              <a:lnSpc>
                <a:spcPts val="164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歯科衛生士が行う指導管理、歯科技工士が関わる技術を含む歯科固有の技術等の適切な評価。</a:t>
            </a:r>
          </a:p>
        </p:txBody>
      </p:sp>
    </p:spTree>
    <p:extLst>
      <p:ext uri="{BB962C8B-B14F-4D97-AF65-F5344CB8AC3E}">
        <p14:creationId xmlns:p14="http://schemas.microsoft.com/office/powerpoint/2010/main" val="973963023"/>
      </p:ext>
    </p:extLst>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64210"/>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420</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902737706"/>
              </p:ext>
            </p:extLst>
          </p:nvPr>
        </p:nvGraphicFramePr>
        <p:xfrm>
          <a:off x="284821" y="850405"/>
          <a:ext cx="9361040" cy="470536"/>
        </p:xfrm>
        <a:graphic>
          <a:graphicData uri="http://schemas.openxmlformats.org/drawingml/2006/table">
            <a:tbl>
              <a:tblPr firstRow="1" bandRow="1">
                <a:tableStyleId>{5C22544A-7EE6-4342-B048-85BDC9FD1C3A}</a:tableStyleId>
              </a:tblPr>
              <a:tblGrid>
                <a:gridCol w="9361040">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救急医療管理加算の見直し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828637271"/>
              </p:ext>
            </p:extLst>
          </p:nvPr>
        </p:nvGraphicFramePr>
        <p:xfrm>
          <a:off x="752476" y="1630448"/>
          <a:ext cx="8477249" cy="4509136"/>
        </p:xfrm>
        <a:graphic>
          <a:graphicData uri="http://schemas.openxmlformats.org/drawingml/2006/table">
            <a:tbl>
              <a:tblPr firstRow="1" bandRow="1">
                <a:tableStyleId>{5C22544A-7EE6-4342-B048-85BDC9FD1C3A}</a:tableStyleId>
              </a:tblPr>
              <a:tblGrid>
                <a:gridCol w="8477249">
                  <a:extLst>
                    <a:ext uri="{9D8B030D-6E8A-4147-A177-3AD203B41FA5}">
                      <a16:colId xmlns:a16="http://schemas.microsoft.com/office/drawing/2014/main" val="4124765003"/>
                    </a:ext>
                  </a:extLst>
                </a:gridCol>
              </a:tblGrid>
              <a:tr h="4503651">
                <a:tc>
                  <a:txBody>
                    <a:bodyPr/>
                    <a:lstStyle/>
                    <a:p>
                      <a:pPr lvl="1" indent="-457200">
                        <a:spcBef>
                          <a:spcPts val="1200"/>
                        </a:spcBef>
                      </a:pPr>
                      <a:r>
                        <a:rPr kumimoji="1" lang="ja-JP" altLang="en-US" sz="2000" b="1" dirty="0">
                          <a:solidFill>
                            <a:schemeClr val="tx1"/>
                          </a:solidFill>
                          <a:latin typeface="+mn-ea"/>
                          <a:ea typeface="+mn-ea"/>
                        </a:rPr>
                        <a:t>○ 救急医療管理加算について、入院時に重症であり緊急に入院を必要とする患者に対する入院医療を評価する趣旨を踏まえ、要件及び評価を見直す。</a:t>
                      </a:r>
                      <a:endParaRPr kumimoji="1" lang="en-US" altLang="ja-JP" sz="2000" b="1" dirty="0">
                        <a:solidFill>
                          <a:schemeClr val="tx1"/>
                        </a:solidFill>
                        <a:latin typeface="+mn-ea"/>
                        <a:ea typeface="+mn-ea"/>
                      </a:endParaRPr>
                    </a:p>
                    <a:p>
                      <a:pPr marL="354013" indent="-354013">
                        <a:spcBef>
                          <a:spcPts val="1200"/>
                        </a:spcBef>
                      </a:pPr>
                      <a:r>
                        <a:rPr kumimoji="1" lang="ja-JP" altLang="en-US" sz="2000" b="1" dirty="0">
                          <a:solidFill>
                            <a:schemeClr val="tx1"/>
                          </a:solidFill>
                          <a:latin typeface="+mn-ea"/>
                          <a:ea typeface="+mn-ea"/>
                        </a:rPr>
                        <a:t>１．救急医療管理加算について、「経過観察が必要であるため入院させる場合」など</a:t>
                      </a:r>
                      <a:r>
                        <a:rPr kumimoji="1" lang="ja-JP" altLang="en-US" sz="2000" b="1" dirty="0">
                          <a:solidFill>
                            <a:srgbClr val="0070C0"/>
                          </a:solidFill>
                          <a:latin typeface="+mn-ea"/>
                          <a:ea typeface="+mn-ea"/>
                        </a:rPr>
                        <a:t>算定の対象とならない場合を明確化</a:t>
                      </a:r>
                      <a:r>
                        <a:rPr kumimoji="1" lang="ja-JP" altLang="en-US" sz="2000" b="1" dirty="0">
                          <a:solidFill>
                            <a:schemeClr val="tx1"/>
                          </a:solidFill>
                          <a:latin typeface="+mn-ea"/>
                          <a:ea typeface="+mn-ea"/>
                        </a:rPr>
                        <a:t>する。  </a:t>
                      </a:r>
                      <a:endParaRPr kumimoji="1" lang="en-US" altLang="ja-JP" sz="2000" b="1" dirty="0">
                        <a:solidFill>
                          <a:schemeClr val="tx1"/>
                        </a:solidFill>
                        <a:latin typeface="+mn-ea"/>
                        <a:ea typeface="+mn-ea"/>
                      </a:endParaRPr>
                    </a:p>
                    <a:p>
                      <a:pPr marL="354013" indent="-354013">
                        <a:spcBef>
                          <a:spcPts val="1200"/>
                        </a:spcBef>
                      </a:pPr>
                      <a:r>
                        <a:rPr kumimoji="1" lang="ja-JP" altLang="en-US" sz="2000" b="1" dirty="0">
                          <a:solidFill>
                            <a:schemeClr val="tx1"/>
                          </a:solidFill>
                          <a:latin typeface="+mn-ea"/>
                          <a:ea typeface="+mn-ea"/>
                        </a:rPr>
                        <a:t>２．</a:t>
                      </a:r>
                      <a:r>
                        <a:rPr kumimoji="1" lang="ja-JP" altLang="en-US" sz="2000" b="1" dirty="0">
                          <a:solidFill>
                            <a:srgbClr val="0070C0"/>
                          </a:solidFill>
                          <a:latin typeface="+mn-ea"/>
                          <a:ea typeface="+mn-ea"/>
                        </a:rPr>
                        <a:t>救急医療管理加算２</a:t>
                      </a:r>
                      <a:r>
                        <a:rPr kumimoji="1" lang="ja-JP" altLang="en-US" sz="2000" b="1" dirty="0">
                          <a:solidFill>
                            <a:schemeClr val="tx1"/>
                          </a:solidFill>
                          <a:latin typeface="+mn-ea"/>
                          <a:ea typeface="+mn-ea"/>
                        </a:rPr>
                        <a:t>を算定する場合のうち、</a:t>
                      </a:r>
                      <a:r>
                        <a:rPr kumimoji="1" lang="ja-JP" altLang="en-US" sz="2000" b="1" dirty="0">
                          <a:solidFill>
                            <a:srgbClr val="FF0000"/>
                          </a:solidFill>
                          <a:latin typeface="+mn-ea"/>
                          <a:ea typeface="+mn-ea"/>
                        </a:rPr>
                        <a:t>「その他の重症な状態」の割合が５割を超える保険医療機関について、評価を見直す</a:t>
                      </a:r>
                      <a:r>
                        <a:rPr kumimoji="1" lang="ja-JP" altLang="en-US" sz="2000" b="1" dirty="0">
                          <a:solidFill>
                            <a:schemeClr val="tx1"/>
                          </a:solidFill>
                          <a:latin typeface="+mn-ea"/>
                          <a:ea typeface="+mn-ea"/>
                        </a:rPr>
                        <a:t>。  </a:t>
                      </a:r>
                      <a:endParaRPr kumimoji="1" lang="en-US" altLang="ja-JP" sz="2000" b="1" dirty="0">
                        <a:solidFill>
                          <a:schemeClr val="tx1"/>
                        </a:solidFill>
                        <a:latin typeface="+mn-ea"/>
                        <a:ea typeface="+mn-ea"/>
                      </a:endParaRPr>
                    </a:p>
                    <a:p>
                      <a:pPr marL="792000" lvl="1" indent="-216000">
                        <a:spcBef>
                          <a:spcPts val="600"/>
                        </a:spcBef>
                      </a:pPr>
                      <a:r>
                        <a:rPr kumimoji="1" lang="en-US" altLang="ja-JP" sz="1800" b="1" dirty="0">
                          <a:solidFill>
                            <a:srgbClr val="0070C0"/>
                          </a:solidFill>
                          <a:latin typeface="+mn-ea"/>
                          <a:ea typeface="+mn-ea"/>
                        </a:rPr>
                        <a:t>※</a:t>
                      </a:r>
                      <a:r>
                        <a:rPr kumimoji="1" lang="ja-JP" altLang="en-US" sz="1800" b="1" dirty="0">
                          <a:solidFill>
                            <a:srgbClr val="0070C0"/>
                          </a:solidFill>
                          <a:latin typeface="+mn-ea"/>
                          <a:ea typeface="+mn-ea"/>
                        </a:rPr>
                        <a:t>過去６ヶ月間で救急医療管理加算２を算定した患者のうち、「その他の重症な状態」の割合が５割以上の場合は点数が</a:t>
                      </a:r>
                      <a:r>
                        <a:rPr kumimoji="1" lang="en-US" altLang="ja-JP" sz="1800" b="1" dirty="0">
                          <a:solidFill>
                            <a:srgbClr val="0070C0"/>
                          </a:solidFill>
                          <a:latin typeface="+mn-ea"/>
                          <a:ea typeface="+mn-ea"/>
                        </a:rPr>
                        <a:t>420</a:t>
                      </a:r>
                      <a:r>
                        <a:rPr kumimoji="1" lang="ja-JP" altLang="en-US" sz="1800" b="1" dirty="0">
                          <a:solidFill>
                            <a:srgbClr val="0070C0"/>
                          </a:solidFill>
                          <a:latin typeface="+mn-ea"/>
                          <a:ea typeface="+mn-ea"/>
                        </a:rPr>
                        <a:t>点から</a:t>
                      </a:r>
                      <a:r>
                        <a:rPr kumimoji="1" lang="en-US" altLang="ja-JP" sz="1800" b="1" dirty="0">
                          <a:solidFill>
                            <a:srgbClr val="0070C0"/>
                          </a:solidFill>
                          <a:latin typeface="+mn-ea"/>
                          <a:ea typeface="+mn-ea"/>
                        </a:rPr>
                        <a:t>210</a:t>
                      </a:r>
                      <a:r>
                        <a:rPr kumimoji="1" lang="ja-JP" altLang="en-US" sz="1800" b="1" dirty="0">
                          <a:solidFill>
                            <a:srgbClr val="0070C0"/>
                          </a:solidFill>
                          <a:latin typeface="+mn-ea"/>
                          <a:ea typeface="+mn-ea"/>
                        </a:rPr>
                        <a:t>点に減額</a:t>
                      </a:r>
                      <a:endParaRPr kumimoji="1" lang="en-US" altLang="ja-JP" sz="1800" b="1" dirty="0">
                        <a:solidFill>
                          <a:srgbClr val="0070C0"/>
                        </a:solidFill>
                        <a:latin typeface="+mn-ea"/>
                        <a:ea typeface="+mn-ea"/>
                      </a:endParaRPr>
                    </a:p>
                    <a:p>
                      <a:pPr marL="354013" indent="-354013">
                        <a:spcBef>
                          <a:spcPts val="1200"/>
                        </a:spcBef>
                      </a:pPr>
                      <a:r>
                        <a:rPr kumimoji="1" lang="ja-JP" altLang="en-US" sz="2000" b="1" dirty="0">
                          <a:solidFill>
                            <a:schemeClr val="tx1"/>
                          </a:solidFill>
                          <a:latin typeface="+mn-ea"/>
                          <a:ea typeface="+mn-ea"/>
                        </a:rPr>
                        <a:t>３．救急医療管理加算を算定する患者の状態について詳細を把握する観点から、</a:t>
                      </a:r>
                      <a:r>
                        <a:rPr kumimoji="1" lang="ja-JP" altLang="en-US" sz="2000" b="1" dirty="0">
                          <a:solidFill>
                            <a:srgbClr val="0070C0"/>
                          </a:solidFill>
                          <a:latin typeface="+mn-ea"/>
                          <a:ea typeface="+mn-ea"/>
                        </a:rPr>
                        <a:t>患者の状態の分類について見直す</a:t>
                      </a:r>
                      <a:r>
                        <a:rPr kumimoji="1" lang="ja-JP" altLang="en-US" sz="2000" b="1" dirty="0">
                          <a:solidFill>
                            <a:schemeClr val="tx1"/>
                          </a:solidFill>
                          <a:latin typeface="+mn-ea"/>
                          <a:ea typeface="+mn-ea"/>
                        </a:rPr>
                        <a:t>（呼吸不全と心不全を別項目とする）とともに、診療報酬明細書の摘要欄の</a:t>
                      </a:r>
                      <a:r>
                        <a:rPr kumimoji="1" lang="ja-JP" altLang="en-US" sz="2000" b="1" dirty="0">
                          <a:solidFill>
                            <a:srgbClr val="0070C0"/>
                          </a:solidFill>
                          <a:latin typeface="+mn-ea"/>
                          <a:ea typeface="+mn-ea"/>
                        </a:rPr>
                        <a:t>記載事項の定義を明確化</a:t>
                      </a:r>
                      <a:r>
                        <a:rPr kumimoji="1" lang="ja-JP" altLang="en-US" sz="2000" b="1" dirty="0">
                          <a:solidFill>
                            <a:schemeClr val="tx1"/>
                          </a:solidFill>
                          <a:latin typeface="+mn-ea"/>
                          <a:ea typeface="+mn-ea"/>
                        </a:rPr>
                        <a:t>する。</a:t>
                      </a: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478355067"/>
      </p:ext>
    </p:extLst>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24345"/>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421</a:t>
            </a:fld>
            <a:endParaRPr lang="en-US" altLang="ja-JP" sz="1600" kern="0" dirty="0">
              <a:solidFill>
                <a:srgbClr val="000000"/>
              </a:solidFill>
              <a:latin typeface="ＭＳ Ｐゴシック" charset="-128"/>
            </a:endParaRPr>
          </a:p>
        </p:txBody>
      </p:sp>
      <p:pic>
        <p:nvPicPr>
          <p:cNvPr id="4" name="図 3">
            <a:extLst>
              <a:ext uri="{FF2B5EF4-FFF2-40B4-BE49-F238E27FC236}">
                <a16:creationId xmlns:a16="http://schemas.microsoft.com/office/drawing/2014/main" id="{1D68B60C-3E98-01E1-4C80-E4763C581B9F}"/>
              </a:ext>
            </a:extLst>
          </p:cNvPr>
          <p:cNvPicPr>
            <a:picLocks noChangeAspect="1"/>
          </p:cNvPicPr>
          <p:nvPr/>
        </p:nvPicPr>
        <p:blipFill>
          <a:blip r:embed="rId2"/>
          <a:stretch>
            <a:fillRect/>
          </a:stretch>
        </p:blipFill>
        <p:spPr>
          <a:xfrm>
            <a:off x="762918" y="496076"/>
            <a:ext cx="8424626" cy="5835055"/>
          </a:xfrm>
          <a:prstGeom prst="rect">
            <a:avLst/>
          </a:prstGeom>
        </p:spPr>
      </p:pic>
      <p:sp>
        <p:nvSpPr>
          <p:cNvPr id="3" name="テキスト ボックス 2">
            <a:extLst>
              <a:ext uri="{FF2B5EF4-FFF2-40B4-BE49-F238E27FC236}">
                <a16:creationId xmlns:a16="http://schemas.microsoft.com/office/drawing/2014/main" id="{01233BB6-BDA6-111B-337E-422115C14CB4}"/>
              </a:ext>
            </a:extLst>
          </p:cNvPr>
          <p:cNvSpPr txBox="1"/>
          <p:nvPr/>
        </p:nvSpPr>
        <p:spPr>
          <a:xfrm>
            <a:off x="8836086" y="6013672"/>
            <a:ext cx="306996" cy="317459"/>
          </a:xfrm>
          <a:prstGeom prst="rect">
            <a:avLst/>
          </a:prstGeom>
          <a:solidFill>
            <a:schemeClr val="bg1"/>
          </a:solidFill>
        </p:spPr>
        <p:txBody>
          <a:bodyPr wrap="square" rtlCol="0">
            <a:spAutoFit/>
          </a:bodyPr>
          <a:lstStyle/>
          <a:p>
            <a:endParaRPr lang="ja-JP" altLang="en-US" sz="1463" dirty="0"/>
          </a:p>
        </p:txBody>
      </p:sp>
      <p:sp>
        <p:nvSpPr>
          <p:cNvPr id="5" name="テキスト ボックス 4">
            <a:extLst>
              <a:ext uri="{FF2B5EF4-FFF2-40B4-BE49-F238E27FC236}">
                <a16:creationId xmlns:a16="http://schemas.microsoft.com/office/drawing/2014/main" id="{28CCD358-249F-DD3B-7775-789B496EE865}"/>
              </a:ext>
            </a:extLst>
          </p:cNvPr>
          <p:cNvSpPr txBox="1"/>
          <p:nvPr/>
        </p:nvSpPr>
        <p:spPr>
          <a:xfrm>
            <a:off x="485775" y="157537"/>
            <a:ext cx="2057400" cy="369332"/>
          </a:xfrm>
          <a:prstGeom prst="rect">
            <a:avLst/>
          </a:prstGeom>
          <a:noFill/>
          <a:ln w="19050">
            <a:solidFill>
              <a:schemeClr val="tx1"/>
            </a:solidFill>
          </a:ln>
        </p:spPr>
        <p:txBody>
          <a:bodyPr wrap="square" rtlCol="0" anchor="ctr">
            <a:spAutoFit/>
          </a:bodyPr>
          <a:lstStyle/>
          <a:p>
            <a:pPr algn="ctr"/>
            <a:r>
              <a:rPr kumimoji="1" lang="ja-JP" altLang="en-US" dirty="0">
                <a:latin typeface="メイリオ" panose="020B0604030504040204" pitchFamily="50" charset="-128"/>
                <a:ea typeface="メイリオ" panose="020B0604030504040204" pitchFamily="50" charset="-128"/>
              </a:rPr>
              <a:t>令和６年度改定前</a:t>
            </a:r>
            <a:endParaRPr kumimoji="1" lang="en-US" altLang="ja-JP"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2180484957"/>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08948" y="6506927"/>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422</a:t>
            </a:fld>
            <a:endParaRPr lang="en-US" altLang="ja-JP" sz="1600" kern="0" dirty="0">
              <a:solidFill>
                <a:srgbClr val="000000"/>
              </a:solidFill>
              <a:latin typeface="ＭＳ Ｐゴシック" charset="-128"/>
            </a:endParaRPr>
          </a:p>
        </p:txBody>
      </p:sp>
      <p:pic>
        <p:nvPicPr>
          <p:cNvPr id="4" name="図 3">
            <a:extLst>
              <a:ext uri="{FF2B5EF4-FFF2-40B4-BE49-F238E27FC236}">
                <a16:creationId xmlns:a16="http://schemas.microsoft.com/office/drawing/2014/main" id="{2B944862-B22D-33B2-191A-64A8E0BBA8ED}"/>
              </a:ext>
            </a:extLst>
          </p:cNvPr>
          <p:cNvPicPr>
            <a:picLocks noChangeAspect="1"/>
          </p:cNvPicPr>
          <p:nvPr/>
        </p:nvPicPr>
        <p:blipFill>
          <a:blip r:embed="rId2"/>
          <a:stretch>
            <a:fillRect/>
          </a:stretch>
        </p:blipFill>
        <p:spPr>
          <a:xfrm>
            <a:off x="674901" y="409303"/>
            <a:ext cx="8656650" cy="5995759"/>
          </a:xfrm>
          <a:prstGeom prst="rect">
            <a:avLst/>
          </a:prstGeom>
        </p:spPr>
      </p:pic>
      <p:sp>
        <p:nvSpPr>
          <p:cNvPr id="3" name="テキスト ボックス 2">
            <a:extLst>
              <a:ext uri="{FF2B5EF4-FFF2-40B4-BE49-F238E27FC236}">
                <a16:creationId xmlns:a16="http://schemas.microsoft.com/office/drawing/2014/main" id="{80EEE14D-840D-0AD1-8FBF-61A4AF0AFE0F}"/>
              </a:ext>
            </a:extLst>
          </p:cNvPr>
          <p:cNvSpPr txBox="1"/>
          <p:nvPr/>
        </p:nvSpPr>
        <p:spPr>
          <a:xfrm>
            <a:off x="9024555" y="5979806"/>
            <a:ext cx="306996" cy="317459"/>
          </a:xfrm>
          <a:prstGeom prst="rect">
            <a:avLst/>
          </a:prstGeom>
          <a:solidFill>
            <a:schemeClr val="bg1"/>
          </a:solidFill>
        </p:spPr>
        <p:txBody>
          <a:bodyPr wrap="square" rtlCol="0">
            <a:spAutoFit/>
          </a:bodyPr>
          <a:lstStyle/>
          <a:p>
            <a:endParaRPr lang="ja-JP" altLang="en-US" sz="1463" dirty="0"/>
          </a:p>
        </p:txBody>
      </p:sp>
    </p:spTree>
    <p:extLst>
      <p:ext uri="{BB962C8B-B14F-4D97-AF65-F5344CB8AC3E}">
        <p14:creationId xmlns:p14="http://schemas.microsoft.com/office/powerpoint/2010/main" val="509033815"/>
      </p:ext>
    </p:extLst>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45142"/>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救急医療管理加算の見直し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－４－１　高齢者の救急医療の充実及び適切な搬送の促進－②</a:t>
            </a:r>
          </a:p>
        </p:txBody>
      </p:sp>
      <p:sp>
        <p:nvSpPr>
          <p:cNvPr id="3" name="正方形/長方形 2">
            <a:extLst>
              <a:ext uri="{FF2B5EF4-FFF2-40B4-BE49-F238E27FC236}">
                <a16:creationId xmlns:a16="http://schemas.microsoft.com/office/drawing/2014/main" id="{3DA65231-3C75-9513-A723-22A93972059A}"/>
              </a:ext>
            </a:extLst>
          </p:cNvPr>
          <p:cNvSpPr/>
          <p:nvPr/>
        </p:nvSpPr>
        <p:spPr>
          <a:xfrm>
            <a:off x="88490" y="1055744"/>
            <a:ext cx="9724104"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救急医療管理加算２を算定する場合のうち「その他の重症な状態」の割合が５割を超える保険医療機関について、評価を見直す。</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「経過観察が必要であるため入院させる場合」など算定の対象とならない場合を明確化するとともに、患者の状態について詳細を把握する観点から、患者の状態の分類等について見直しを行う。</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endPar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tab pos="8164513" algn="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tab pos="8164513" algn="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3663" marR="0" lvl="0" indent="-93663" algn="l" defTabSz="914400" rtl="0" eaLnBrk="1" fontAlgn="auto" latinLnBrk="0" hangingPunct="1">
              <a:lnSpc>
                <a:spcPct val="100000"/>
              </a:lnSpc>
              <a:spcBef>
                <a:spcPts val="0"/>
              </a:spcBef>
              <a:spcAft>
                <a:spcPts val="600"/>
              </a:spcAft>
              <a:buClrTx/>
              <a:buSzTx/>
              <a:buFontTx/>
              <a:buNone/>
              <a:tabLst>
                <a:tab pos="8164513" algn="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9" y="764957"/>
            <a:ext cx="2771513"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救急医療管理加算の見直し</a:t>
            </a:r>
          </a:p>
        </p:txBody>
      </p:sp>
      <p:sp>
        <p:nvSpPr>
          <p:cNvPr id="4" name="正方形/長方形 3">
            <a:extLst>
              <a:ext uri="{FF2B5EF4-FFF2-40B4-BE49-F238E27FC236}">
                <a16:creationId xmlns:a16="http://schemas.microsoft.com/office/drawing/2014/main" id="{28707A86-22EC-4CD3-7E1D-D9D3D94B31F8}"/>
              </a:ext>
            </a:extLst>
          </p:cNvPr>
          <p:cNvSpPr/>
          <p:nvPr/>
        </p:nvSpPr>
        <p:spPr>
          <a:xfrm>
            <a:off x="3426689" y="1436054"/>
            <a:ext cx="6160281"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6" name="正方形/長方形 5">
            <a:extLst>
              <a:ext uri="{FF2B5EF4-FFF2-40B4-BE49-F238E27FC236}">
                <a16:creationId xmlns:a16="http://schemas.microsoft.com/office/drawing/2014/main" id="{57FEBB63-6EEF-6350-E76C-AF2B68B4928E}"/>
              </a:ext>
            </a:extLst>
          </p:cNvPr>
          <p:cNvSpPr/>
          <p:nvPr/>
        </p:nvSpPr>
        <p:spPr>
          <a:xfrm>
            <a:off x="3426691" y="1762418"/>
            <a:ext cx="6160281" cy="1409725"/>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救急医療管理加算</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30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（略）緊急に入院を必要とする重症患者として入院した患者について、当該患者の状態に従い、入院した日から起算して７日を限度として所定点数に加算する。</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ただし、別に厚生労働大臣が定める施設基準に該当する保険医療機関において、救急医療管理加算２を算定する患者については、本文の規定にかかわらず、入院した日から起算して７日を限度として、</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210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点を所定点数に加算する。</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［ただし書きに規定する施設基準］</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救急医療管理加算２を算定する患者のうち、５割以上が「その他の重症な状態」であること。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p>
        </p:txBody>
      </p:sp>
      <p:sp>
        <p:nvSpPr>
          <p:cNvPr id="8" name="正方形/長方形 7">
            <a:extLst>
              <a:ext uri="{FF2B5EF4-FFF2-40B4-BE49-F238E27FC236}">
                <a16:creationId xmlns:a16="http://schemas.microsoft.com/office/drawing/2014/main" id="{1E646D78-E3D3-269E-2B42-2B530D101C35}"/>
              </a:ext>
            </a:extLst>
          </p:cNvPr>
          <p:cNvSpPr/>
          <p:nvPr/>
        </p:nvSpPr>
        <p:spPr>
          <a:xfrm>
            <a:off x="154614" y="1436054"/>
            <a:ext cx="2588585"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9" name="正方形/長方形 8">
            <a:extLst>
              <a:ext uri="{FF2B5EF4-FFF2-40B4-BE49-F238E27FC236}">
                <a16:creationId xmlns:a16="http://schemas.microsoft.com/office/drawing/2014/main" id="{493B9BEC-351D-34EC-FDB5-504E59BEED2B}"/>
              </a:ext>
            </a:extLst>
          </p:cNvPr>
          <p:cNvSpPr/>
          <p:nvPr/>
        </p:nvSpPr>
        <p:spPr>
          <a:xfrm>
            <a:off x="154615" y="1762418"/>
            <a:ext cx="2588585" cy="1409725"/>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救急医療管理加算</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（略）緊急に入院を必要とする重症患者として入院した患者について、当該患者の状態に従い、入院した日から起算して７日を限度として所定点数に加算する。</a:t>
            </a:r>
            <a:endPar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6" name="正方形/長方形 15">
            <a:extLst>
              <a:ext uri="{FF2B5EF4-FFF2-40B4-BE49-F238E27FC236}">
                <a16:creationId xmlns:a16="http://schemas.microsoft.com/office/drawing/2014/main" id="{33D15C63-AAC2-F326-34D4-1DE454F26363}"/>
              </a:ext>
            </a:extLst>
          </p:cNvPr>
          <p:cNvSpPr/>
          <p:nvPr/>
        </p:nvSpPr>
        <p:spPr>
          <a:xfrm>
            <a:off x="154615" y="3636855"/>
            <a:ext cx="3462353"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7" name="正方形/長方形 16">
            <a:extLst>
              <a:ext uri="{FF2B5EF4-FFF2-40B4-BE49-F238E27FC236}">
                <a16:creationId xmlns:a16="http://schemas.microsoft.com/office/drawing/2014/main" id="{B48365E6-6770-7AAB-1D1F-91599679FB67}"/>
              </a:ext>
            </a:extLst>
          </p:cNvPr>
          <p:cNvSpPr/>
          <p:nvPr/>
        </p:nvSpPr>
        <p:spPr>
          <a:xfrm>
            <a:off x="154615" y="3963218"/>
            <a:ext cx="3462353" cy="2696199"/>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救急医療管理加算</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救急医療管理加算１の対象となる患者は、次に掲げる状態のうちアからサのいずれかの状態にあって、医師が診察等の結果、緊急に入院が必要であると認めた重症患者をいう。</a:t>
            </a:r>
          </a:p>
          <a:p>
            <a:pPr marL="0"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ア、イ（略）</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ウ　呼吸不全又は心不全で重篤な状態</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176213" algn="l" defTabSz="914400" rtl="0" eaLnBrk="1" fontAlgn="auto" latinLnBrk="0" hangingPunct="1">
              <a:lnSpc>
                <a:spcPct val="100000"/>
              </a:lnSpc>
              <a:spcBef>
                <a:spcPts val="0"/>
              </a:spcBef>
              <a:spcAft>
                <a:spcPts val="30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エ～シ（略）</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救急医療管理加算１を算定する場合は、以下の内容について、診療報酬明細書の摘要欄に記載すること。</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84138"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イ、ウ、オ、カ又はキの状態に該当する場合は、それぞれの入院時の状態に係る指標</a:t>
            </a:r>
          </a:p>
        </p:txBody>
      </p:sp>
      <p:sp>
        <p:nvSpPr>
          <p:cNvPr id="18" name="右矢印 89">
            <a:extLst>
              <a:ext uri="{FF2B5EF4-FFF2-40B4-BE49-F238E27FC236}">
                <a16:creationId xmlns:a16="http://schemas.microsoft.com/office/drawing/2014/main" id="{B53A1813-70B5-B7C0-8CB7-9EDFB7C17ADF}"/>
              </a:ext>
            </a:extLst>
          </p:cNvPr>
          <p:cNvSpPr/>
          <p:nvPr/>
        </p:nvSpPr>
        <p:spPr>
          <a:xfrm>
            <a:off x="3663559" y="4704207"/>
            <a:ext cx="266257"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9" name="正方形/長方形 18">
            <a:extLst>
              <a:ext uri="{FF2B5EF4-FFF2-40B4-BE49-F238E27FC236}">
                <a16:creationId xmlns:a16="http://schemas.microsoft.com/office/drawing/2014/main" id="{C06431E0-AA22-54D4-3C5F-764F24CF0841}"/>
              </a:ext>
            </a:extLst>
          </p:cNvPr>
          <p:cNvSpPr/>
          <p:nvPr/>
        </p:nvSpPr>
        <p:spPr>
          <a:xfrm>
            <a:off x="3962401" y="3636855"/>
            <a:ext cx="5625795"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1" name="正方形/長方形 20">
            <a:extLst>
              <a:ext uri="{FF2B5EF4-FFF2-40B4-BE49-F238E27FC236}">
                <a16:creationId xmlns:a16="http://schemas.microsoft.com/office/drawing/2014/main" id="{27632040-CB9C-F2E1-B551-1FABB5A6B6E7}"/>
              </a:ext>
            </a:extLst>
          </p:cNvPr>
          <p:cNvSpPr/>
          <p:nvPr/>
        </p:nvSpPr>
        <p:spPr>
          <a:xfrm>
            <a:off x="3962401" y="3963218"/>
            <a:ext cx="5631670" cy="26962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救急医療管理加算</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39700" marR="0" lvl="0" indent="-1397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救急医療管理加算１の対象となる患者は、別表に掲げる状態のうち一から十二までのいずれかの状態にあって、医師が診察等の結果、緊急に入院が必要であると認めた重症患者</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をいい、単なる経過観察で入院させる場合や、その後の重症化リスクが高いために入院させる場合等、入院時点で重症患者ではない患者は含まれない。</a:t>
            </a:r>
          </a:p>
          <a:p>
            <a:pPr marL="0"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一、二（略）</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三</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呼吸不全で重篤な状態</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四</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心不全で重篤な状態</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176213" algn="l" defTabSz="914400" rtl="0" eaLnBrk="1" fontAlgn="auto" latinLnBrk="0" hangingPunct="1">
              <a:lnSpc>
                <a:spcPct val="100000"/>
              </a:lnSpc>
              <a:spcBef>
                <a:spcPts val="0"/>
              </a:spcBef>
              <a:spcAft>
                <a:spcPts val="30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五～十三（略）</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救急医療管理加算１を算定する場合は、以下の内容について、診療報酬明細書の摘要欄に記載すること。</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84138"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別表の二、三、四、六、七又は八の状態に該当する場合は、それぞれの入院時の状態に係る指標</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P/F</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比は、酸素投与前の値とする。ただし、酸素投与前の測定が困難である場合は、酸素投与後の値である旨及び酸素投与後の値並びに</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FiO2</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を記載すること。また、酸素投与前の測定が困難であって、かつ、別表の三に掲げる状態であって</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P/F</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比</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400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以上の場合は、呼吸不全と判断する根拠となった理学的所見について記載すること。）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p>
        </p:txBody>
      </p:sp>
      <p:sp>
        <p:nvSpPr>
          <p:cNvPr id="5" name="右矢印 89">
            <a:extLst>
              <a:ext uri="{FF2B5EF4-FFF2-40B4-BE49-F238E27FC236}">
                <a16:creationId xmlns:a16="http://schemas.microsoft.com/office/drawing/2014/main" id="{F56CA57B-8BE7-C824-7675-DECD0EA436BD}"/>
              </a:ext>
            </a:extLst>
          </p:cNvPr>
          <p:cNvSpPr/>
          <p:nvPr/>
        </p:nvSpPr>
        <p:spPr>
          <a:xfrm>
            <a:off x="2934812" y="2056982"/>
            <a:ext cx="266257"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スライド番号プレースホルダー 2">
            <a:extLst>
              <a:ext uri="{FF2B5EF4-FFF2-40B4-BE49-F238E27FC236}">
                <a16:creationId xmlns:a16="http://schemas.microsoft.com/office/drawing/2014/main" id="{947F87B9-3596-8421-9C2D-C99C389CEC7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423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097073280"/>
      </p:ext>
    </p:extLst>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27054"/>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424</a:t>
            </a:fld>
            <a:endParaRPr lang="en-US" altLang="ja-JP" sz="1600" kern="0" dirty="0">
              <a:solidFill>
                <a:srgbClr val="000000"/>
              </a:solidFill>
              <a:latin typeface="ＭＳ Ｐゴシック" charset="-128"/>
            </a:endParaRPr>
          </a:p>
        </p:txBody>
      </p:sp>
      <p:pic>
        <p:nvPicPr>
          <p:cNvPr id="6" name="図 5">
            <a:extLst>
              <a:ext uri="{FF2B5EF4-FFF2-40B4-BE49-F238E27FC236}">
                <a16:creationId xmlns:a16="http://schemas.microsoft.com/office/drawing/2014/main" id="{332888B1-D111-FAC5-D99B-1DDBCAE51851}"/>
              </a:ext>
            </a:extLst>
          </p:cNvPr>
          <p:cNvPicPr>
            <a:picLocks noChangeAspect="1"/>
          </p:cNvPicPr>
          <p:nvPr/>
        </p:nvPicPr>
        <p:blipFill>
          <a:blip r:embed="rId2"/>
          <a:stretch>
            <a:fillRect/>
          </a:stretch>
        </p:blipFill>
        <p:spPr>
          <a:xfrm>
            <a:off x="818606" y="430752"/>
            <a:ext cx="8569234" cy="5935213"/>
          </a:xfrm>
          <a:prstGeom prst="rect">
            <a:avLst/>
          </a:prstGeom>
        </p:spPr>
      </p:pic>
      <p:sp>
        <p:nvSpPr>
          <p:cNvPr id="3" name="テキスト ボックス 2">
            <a:extLst>
              <a:ext uri="{FF2B5EF4-FFF2-40B4-BE49-F238E27FC236}">
                <a16:creationId xmlns:a16="http://schemas.microsoft.com/office/drawing/2014/main" id="{D41DD63A-3A07-E1DC-15A6-25741E167CA2}"/>
              </a:ext>
            </a:extLst>
          </p:cNvPr>
          <p:cNvSpPr txBox="1"/>
          <p:nvPr/>
        </p:nvSpPr>
        <p:spPr>
          <a:xfrm>
            <a:off x="9080844" y="6105970"/>
            <a:ext cx="306996" cy="317459"/>
          </a:xfrm>
          <a:prstGeom prst="rect">
            <a:avLst/>
          </a:prstGeom>
          <a:solidFill>
            <a:schemeClr val="bg1"/>
          </a:solidFill>
        </p:spPr>
        <p:txBody>
          <a:bodyPr wrap="square" rtlCol="0">
            <a:spAutoFit/>
          </a:bodyPr>
          <a:lstStyle/>
          <a:p>
            <a:endParaRPr lang="ja-JP" altLang="en-US" sz="1463" dirty="0"/>
          </a:p>
        </p:txBody>
      </p:sp>
    </p:spTree>
    <p:extLst>
      <p:ext uri="{BB962C8B-B14F-4D97-AF65-F5344CB8AC3E}">
        <p14:creationId xmlns:p14="http://schemas.microsoft.com/office/powerpoint/2010/main" val="3161836437"/>
      </p:ext>
    </p:extLst>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138399" y="2659456"/>
            <a:ext cx="8280920" cy="584775"/>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11.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小児医療及び周産期医療</a:t>
            </a:r>
            <a:endParaRPr lang="en-US" altLang="ja-JP" sz="3200" b="1" dirty="0">
              <a:solidFill>
                <a:sysClr val="windowText" lastClr="000000"/>
              </a:solidFill>
              <a:latin typeface="メイリオ" panose="020B0604030504040204" pitchFamily="50" charset="-128"/>
              <a:ea typeface="メイリオ" panose="020B0604030504040204" pitchFamily="50" charset="-128"/>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425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4215174105"/>
      </p:ext>
    </p:extLst>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0715"/>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426</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1448541432"/>
              </p:ext>
            </p:extLst>
          </p:nvPr>
        </p:nvGraphicFramePr>
        <p:xfrm>
          <a:off x="389493" y="845967"/>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小児かかりつけ診療料の見直し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3068333900"/>
              </p:ext>
            </p:extLst>
          </p:nvPr>
        </p:nvGraphicFramePr>
        <p:xfrm>
          <a:off x="471025" y="1901190"/>
          <a:ext cx="9045482" cy="3670936"/>
        </p:xfrm>
        <a:graphic>
          <a:graphicData uri="http://schemas.openxmlformats.org/drawingml/2006/table">
            <a:tbl>
              <a:tblPr firstRow="1" bandRow="1">
                <a:tableStyleId>{5C22544A-7EE6-4342-B048-85BDC9FD1C3A}</a:tableStyleId>
              </a:tblPr>
              <a:tblGrid>
                <a:gridCol w="9045482">
                  <a:extLst>
                    <a:ext uri="{9D8B030D-6E8A-4147-A177-3AD203B41FA5}">
                      <a16:colId xmlns:a16="http://schemas.microsoft.com/office/drawing/2014/main" val="4124765003"/>
                    </a:ext>
                  </a:extLst>
                </a:gridCol>
              </a:tblGrid>
              <a:tr h="2105025">
                <a:tc>
                  <a:txBody>
                    <a:bodyPr/>
                    <a:lstStyle/>
                    <a:p>
                      <a:pPr>
                        <a:spcBef>
                          <a:spcPts val="1200"/>
                        </a:spcBef>
                      </a:pPr>
                      <a:r>
                        <a:rPr kumimoji="1" lang="ja-JP" altLang="en-US" sz="2400" dirty="0">
                          <a:solidFill>
                            <a:schemeClr val="tx1"/>
                          </a:solidFill>
                        </a:rPr>
                        <a:t>＜概要＞</a:t>
                      </a:r>
                      <a:endParaRPr kumimoji="1" lang="en-US" altLang="ja-JP" sz="2400" dirty="0">
                        <a:solidFill>
                          <a:schemeClr val="tx1"/>
                        </a:solidFill>
                      </a:endParaRPr>
                    </a:p>
                    <a:p>
                      <a:pPr marL="446088" indent="-446088">
                        <a:spcBef>
                          <a:spcPts val="1200"/>
                        </a:spcBef>
                        <a:buNone/>
                      </a:pPr>
                      <a:r>
                        <a:rPr kumimoji="1" lang="ja-JP" altLang="en-US" sz="2400" dirty="0">
                          <a:solidFill>
                            <a:schemeClr val="tx1"/>
                          </a:solidFill>
                        </a:rPr>
                        <a:t>１．</a:t>
                      </a:r>
                      <a:r>
                        <a:rPr kumimoji="1" lang="ja-JP" altLang="en-US" sz="2400" dirty="0">
                          <a:solidFill>
                            <a:srgbClr val="0070C0"/>
                          </a:solidFill>
                        </a:rPr>
                        <a:t>発達障害を疑う児の診察</a:t>
                      </a:r>
                      <a:r>
                        <a:rPr kumimoji="1" lang="ja-JP" altLang="en-US" sz="2400" dirty="0">
                          <a:solidFill>
                            <a:schemeClr val="tx1"/>
                          </a:solidFill>
                        </a:rPr>
                        <a:t>等を行うこと、不適切な養育にも繋がりうる</a:t>
                      </a:r>
                      <a:r>
                        <a:rPr kumimoji="1" lang="ja-JP" altLang="en-US" sz="2400" dirty="0">
                          <a:solidFill>
                            <a:srgbClr val="0070C0"/>
                          </a:solidFill>
                        </a:rPr>
                        <a:t>育児不安等の相談</a:t>
                      </a:r>
                      <a:r>
                        <a:rPr kumimoji="1" lang="ja-JP" altLang="en-US" sz="2400" dirty="0">
                          <a:solidFill>
                            <a:schemeClr val="tx1"/>
                          </a:solidFill>
                        </a:rPr>
                        <a:t>に乗ること、医師が発達障害等に関する適切な研修及び虐待に関する適切な研修を受講していることが望ましいことを要件に追加する。 </a:t>
                      </a:r>
                    </a:p>
                    <a:p>
                      <a:pPr marL="446088" indent="-446088">
                        <a:spcBef>
                          <a:spcPts val="1200"/>
                        </a:spcBef>
                        <a:buNone/>
                      </a:pPr>
                      <a:r>
                        <a:rPr kumimoji="1" lang="ja-JP" altLang="en-US" sz="2400" dirty="0">
                          <a:solidFill>
                            <a:schemeClr val="tx1"/>
                          </a:solidFill>
                        </a:rPr>
                        <a:t>２．上記の見直し、新型コロナウイルスの検査の取扱いの変更及び処方等に係る評価体系の見直し等を踏まえ、</a:t>
                      </a:r>
                      <a:r>
                        <a:rPr kumimoji="1" lang="ja-JP" altLang="en-US" sz="2400" dirty="0">
                          <a:solidFill>
                            <a:srgbClr val="FF0000"/>
                          </a:solidFill>
                        </a:rPr>
                        <a:t>小児かかりつけ診療料の評価を見直す</a:t>
                      </a:r>
                      <a:r>
                        <a:rPr kumimoji="1" lang="ja-JP" altLang="en-US" sz="2400" dirty="0">
                          <a:solidFill>
                            <a:schemeClr val="tx1"/>
                          </a:solidFill>
                        </a:rPr>
                        <a:t>。</a:t>
                      </a:r>
                      <a:br>
                        <a:rPr kumimoji="1" lang="en-US" altLang="ja-JP" sz="2400" dirty="0">
                          <a:solidFill>
                            <a:schemeClr val="tx1"/>
                          </a:solidFill>
                        </a:rPr>
                      </a:br>
                      <a:r>
                        <a:rPr kumimoji="1" lang="ja-JP" altLang="en-US" sz="2400" dirty="0">
                          <a:solidFill>
                            <a:srgbClr val="0070C0"/>
                          </a:solidFill>
                        </a:rPr>
                        <a:t>（初診の場合は</a:t>
                      </a:r>
                      <a:r>
                        <a:rPr kumimoji="1" lang="en-US" altLang="ja-JP" sz="2400" dirty="0">
                          <a:solidFill>
                            <a:srgbClr val="0070C0"/>
                          </a:solidFill>
                        </a:rPr>
                        <a:t>11</a:t>
                      </a:r>
                      <a:r>
                        <a:rPr kumimoji="1" lang="ja-JP" altLang="en-US" sz="2400" dirty="0">
                          <a:solidFill>
                            <a:srgbClr val="0070C0"/>
                          </a:solidFill>
                        </a:rPr>
                        <a:t>点、再診の場合は</a:t>
                      </a:r>
                      <a:r>
                        <a:rPr kumimoji="1" lang="en-US" altLang="ja-JP" sz="2400" dirty="0">
                          <a:solidFill>
                            <a:srgbClr val="0070C0"/>
                          </a:solidFill>
                        </a:rPr>
                        <a:t>10</a:t>
                      </a:r>
                      <a:r>
                        <a:rPr kumimoji="1" lang="ja-JP" altLang="en-US" sz="2400" dirty="0">
                          <a:solidFill>
                            <a:srgbClr val="0070C0"/>
                          </a:solidFill>
                        </a:rPr>
                        <a:t>点の点数引き上げ）</a:t>
                      </a:r>
                      <a:endParaRPr kumimoji="1" lang="en-US" altLang="ja-JP" sz="2400" dirty="0">
                        <a:solidFill>
                          <a:srgbClr val="0070C0"/>
                        </a:solidFill>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3524538957"/>
      </p:ext>
    </p:extLst>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32007"/>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427</a:t>
            </a:fld>
            <a:endParaRPr lang="en-US" altLang="ja-JP" sz="1600" kern="0" dirty="0">
              <a:solidFill>
                <a:srgbClr val="000000"/>
              </a:solidFill>
              <a:latin typeface="ＭＳ Ｐゴシック" charset="-128"/>
            </a:endParaRPr>
          </a:p>
        </p:txBody>
      </p:sp>
      <p:pic>
        <p:nvPicPr>
          <p:cNvPr id="4" name="図 3">
            <a:extLst>
              <a:ext uri="{FF2B5EF4-FFF2-40B4-BE49-F238E27FC236}">
                <a16:creationId xmlns:a16="http://schemas.microsoft.com/office/drawing/2014/main" id="{56DD63F6-E845-C9CC-5603-4D01D7EE3CF5}"/>
              </a:ext>
            </a:extLst>
          </p:cNvPr>
          <p:cNvPicPr>
            <a:picLocks noChangeAspect="1"/>
          </p:cNvPicPr>
          <p:nvPr/>
        </p:nvPicPr>
        <p:blipFill>
          <a:blip r:embed="rId2"/>
          <a:stretch>
            <a:fillRect/>
          </a:stretch>
        </p:blipFill>
        <p:spPr>
          <a:xfrm>
            <a:off x="670345" y="409576"/>
            <a:ext cx="8530805" cy="6014524"/>
          </a:xfrm>
          <a:prstGeom prst="rect">
            <a:avLst/>
          </a:prstGeom>
        </p:spPr>
      </p:pic>
      <p:sp>
        <p:nvSpPr>
          <p:cNvPr id="3" name="テキスト ボックス 2">
            <a:extLst>
              <a:ext uri="{FF2B5EF4-FFF2-40B4-BE49-F238E27FC236}">
                <a16:creationId xmlns:a16="http://schemas.microsoft.com/office/drawing/2014/main" id="{50820962-D2B7-A5FF-3C9D-D094C5E7BA1C}"/>
              </a:ext>
            </a:extLst>
          </p:cNvPr>
          <p:cNvSpPr txBox="1"/>
          <p:nvPr/>
        </p:nvSpPr>
        <p:spPr>
          <a:xfrm>
            <a:off x="8885727" y="6001865"/>
            <a:ext cx="306996" cy="317459"/>
          </a:xfrm>
          <a:prstGeom prst="rect">
            <a:avLst/>
          </a:prstGeom>
          <a:solidFill>
            <a:schemeClr val="bg1"/>
          </a:solidFill>
        </p:spPr>
        <p:txBody>
          <a:bodyPr wrap="square" rtlCol="0">
            <a:spAutoFit/>
          </a:bodyPr>
          <a:lstStyle/>
          <a:p>
            <a:endParaRPr lang="ja-JP" altLang="en-US" sz="1463" dirty="0"/>
          </a:p>
        </p:txBody>
      </p:sp>
      <p:sp>
        <p:nvSpPr>
          <p:cNvPr id="5" name="テキスト ボックス 4">
            <a:extLst>
              <a:ext uri="{FF2B5EF4-FFF2-40B4-BE49-F238E27FC236}">
                <a16:creationId xmlns:a16="http://schemas.microsoft.com/office/drawing/2014/main" id="{0E102498-F1F5-279A-E101-8E02387E34A8}"/>
              </a:ext>
            </a:extLst>
          </p:cNvPr>
          <p:cNvSpPr txBox="1"/>
          <p:nvPr/>
        </p:nvSpPr>
        <p:spPr>
          <a:xfrm>
            <a:off x="381000" y="117003"/>
            <a:ext cx="2057400" cy="369332"/>
          </a:xfrm>
          <a:prstGeom prst="rect">
            <a:avLst/>
          </a:prstGeom>
          <a:noFill/>
          <a:ln w="19050">
            <a:solidFill>
              <a:schemeClr val="tx1"/>
            </a:solidFill>
          </a:ln>
        </p:spPr>
        <p:txBody>
          <a:bodyPr wrap="square" rtlCol="0" anchor="ctr">
            <a:spAutoFit/>
          </a:bodyPr>
          <a:lstStyle/>
          <a:p>
            <a:pPr algn="ctr"/>
            <a:r>
              <a:rPr kumimoji="1" lang="ja-JP" altLang="en-US" dirty="0">
                <a:latin typeface="メイリオ" panose="020B0604030504040204" pitchFamily="50" charset="-128"/>
                <a:ea typeface="メイリオ" panose="020B0604030504040204" pitchFamily="50" charset="-128"/>
              </a:rPr>
              <a:t>令和６年度改定前</a:t>
            </a:r>
            <a:endParaRPr kumimoji="1" lang="en-US" altLang="ja-JP"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856829448"/>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6793"/>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428</a:t>
            </a:fld>
            <a:endParaRPr lang="en-US" altLang="ja-JP" sz="1600" kern="0" dirty="0">
              <a:solidFill>
                <a:srgbClr val="000000"/>
              </a:solidFill>
              <a:latin typeface="ＭＳ Ｐゴシック" charset="-128"/>
            </a:endParaRPr>
          </a:p>
        </p:txBody>
      </p:sp>
      <p:pic>
        <p:nvPicPr>
          <p:cNvPr id="4" name="図 3">
            <a:extLst>
              <a:ext uri="{FF2B5EF4-FFF2-40B4-BE49-F238E27FC236}">
                <a16:creationId xmlns:a16="http://schemas.microsoft.com/office/drawing/2014/main" id="{2461768A-ADDA-8321-FC1A-DB1D6D9BE6E7}"/>
              </a:ext>
            </a:extLst>
          </p:cNvPr>
          <p:cNvPicPr>
            <a:picLocks noChangeAspect="1"/>
          </p:cNvPicPr>
          <p:nvPr/>
        </p:nvPicPr>
        <p:blipFill>
          <a:blip r:embed="rId2"/>
          <a:stretch>
            <a:fillRect/>
          </a:stretch>
        </p:blipFill>
        <p:spPr>
          <a:xfrm>
            <a:off x="834022" y="438151"/>
            <a:ext cx="8462378" cy="6144656"/>
          </a:xfrm>
          <a:prstGeom prst="rect">
            <a:avLst/>
          </a:prstGeom>
        </p:spPr>
      </p:pic>
      <p:sp>
        <p:nvSpPr>
          <p:cNvPr id="3" name="テキスト ボックス 2">
            <a:extLst>
              <a:ext uri="{FF2B5EF4-FFF2-40B4-BE49-F238E27FC236}">
                <a16:creationId xmlns:a16="http://schemas.microsoft.com/office/drawing/2014/main" id="{EF4DECBF-A54D-BD5A-A5A9-4FB4D4C7AEBA}"/>
              </a:ext>
            </a:extLst>
          </p:cNvPr>
          <p:cNvSpPr txBox="1"/>
          <p:nvPr/>
        </p:nvSpPr>
        <p:spPr>
          <a:xfrm>
            <a:off x="8606295" y="6102390"/>
            <a:ext cx="306996" cy="317459"/>
          </a:xfrm>
          <a:prstGeom prst="rect">
            <a:avLst/>
          </a:prstGeom>
          <a:solidFill>
            <a:schemeClr val="bg1"/>
          </a:solidFill>
        </p:spPr>
        <p:txBody>
          <a:bodyPr wrap="square" rtlCol="0">
            <a:spAutoFit/>
          </a:bodyPr>
          <a:lstStyle/>
          <a:p>
            <a:endParaRPr lang="ja-JP" altLang="en-US" sz="1463" dirty="0"/>
          </a:p>
        </p:txBody>
      </p:sp>
    </p:spTree>
    <p:extLst>
      <p:ext uri="{BB962C8B-B14F-4D97-AF65-F5344CB8AC3E}">
        <p14:creationId xmlns:p14="http://schemas.microsoft.com/office/powerpoint/2010/main" val="3381275736"/>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小児かかりつけ診療料の見直し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2425700" marR="0" lvl="0" indent="-2425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－４－２　小児医療、周産期医療の充実ー④等</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小児に対する継続的な診療を一層推進する観点から、小児かかりつけ診療料について、要件及び評価を見直す。</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795474"/>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小児かかりつけ診療料の見直し</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3779621" y="1740220"/>
            <a:ext cx="5755952"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7" name="右矢印 89">
            <a:extLst>
              <a:ext uri="{FF2B5EF4-FFF2-40B4-BE49-F238E27FC236}">
                <a16:creationId xmlns:a16="http://schemas.microsoft.com/office/drawing/2014/main" id="{2C7478A4-04E8-A454-E553-73FC150DCF79}"/>
              </a:ext>
            </a:extLst>
          </p:cNvPr>
          <p:cNvSpPr/>
          <p:nvPr/>
        </p:nvSpPr>
        <p:spPr>
          <a:xfrm>
            <a:off x="3302183" y="3272480"/>
            <a:ext cx="417220" cy="866224"/>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9029" y="1730580"/>
            <a:ext cx="2922936"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19029" y="2064748"/>
            <a:ext cx="2922936" cy="3488687"/>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小児かかりつけ診療料</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小児かかりつけ診療料１</a:t>
            </a:r>
          </a:p>
          <a:p>
            <a:pPr marL="0"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処方箋を交付する場合</a:t>
            </a:r>
          </a:p>
          <a:p>
            <a:pPr marL="0"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初診時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641</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再診時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448</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 処方箋を交付しない場合</a:t>
            </a:r>
          </a:p>
          <a:p>
            <a:pPr marL="0"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初診時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758</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再診時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566</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小児かかりつけ診療料２</a:t>
            </a:r>
          </a:p>
          <a:p>
            <a:pPr marL="228600" marR="0" lvl="0" indent="-136525"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処方箋を交付する場合</a:t>
            </a:r>
          </a:p>
          <a:p>
            <a:pPr marL="228600" marR="0" lvl="0" indent="-52388"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初診時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630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再診時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437</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228600" marR="0" lvl="0" indent="-136525"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 処方箋を交付しない場合</a:t>
            </a:r>
          </a:p>
          <a:p>
            <a:pPr marL="228600" marR="0" lvl="0" indent="-52388" algn="l" defTabSz="914400" rtl="0" eaLnBrk="1" fontAlgn="auto" latinLnBrk="0" hangingPunct="1">
              <a:lnSpc>
                <a:spcPct val="100000"/>
              </a:lnSpc>
              <a:spcBef>
                <a:spcPts val="0"/>
              </a:spcBef>
              <a:spcAft>
                <a:spcPts val="0"/>
              </a:spcAft>
              <a:buClrTx/>
              <a:buSzTx/>
              <a:buFontTx/>
              <a:buAutoNum type="arabicParenBoth"/>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初診時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747</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再診時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555</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（抜粋）</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小児かかりつけ診療料の算定に当たっては、以下の指導等を行うこと。</a:t>
            </a:r>
          </a:p>
          <a:p>
            <a:pPr marL="920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ア～エ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略</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920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8413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オ （略）</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略</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28600" marR="0" lvl="0" indent="-228600" algn="l" defTabSz="914400" rtl="0" eaLnBrk="1" fontAlgn="auto" latinLnBrk="0" hangingPunct="1">
              <a:lnSpc>
                <a:spcPct val="100000"/>
              </a:lnSpc>
              <a:spcBef>
                <a:spcPts val="0"/>
              </a:spcBef>
              <a:spcAft>
                <a:spcPts val="0"/>
              </a:spcAft>
              <a:buClrTx/>
              <a:buSzTx/>
              <a:buFontTx/>
              <a:buAutoNum type="arabicParenBoth"/>
              <a:tabLst/>
              <a:defRPr/>
            </a:pPr>
            <a:endParaRPr kumimoji="1" lang="en-US" altLang="ja-JP" sz="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4" name="図 3" descr="部屋 が含まれている画像&#10;&#10;自動的に生成された説明">
            <a:extLst>
              <a:ext uri="{FF2B5EF4-FFF2-40B4-BE49-F238E27FC236}">
                <a16:creationId xmlns:a16="http://schemas.microsoft.com/office/drawing/2014/main" id="{958B6804-06F8-0AAD-2968-EE7234B13AE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105892" y="5593099"/>
            <a:ext cx="1125954" cy="1125954"/>
          </a:xfrm>
          <a:prstGeom prst="rect">
            <a:avLst/>
          </a:prstGeom>
        </p:spPr>
      </p:pic>
      <p:sp>
        <p:nvSpPr>
          <p:cNvPr id="16" name="正方形/長方形 15">
            <a:extLst>
              <a:ext uri="{FF2B5EF4-FFF2-40B4-BE49-F238E27FC236}">
                <a16:creationId xmlns:a16="http://schemas.microsoft.com/office/drawing/2014/main" id="{B5B734B6-6E5A-77D4-BC0C-BDB7B6E075F8}"/>
              </a:ext>
            </a:extLst>
          </p:cNvPr>
          <p:cNvSpPr/>
          <p:nvPr/>
        </p:nvSpPr>
        <p:spPr>
          <a:xfrm>
            <a:off x="3779621" y="2064748"/>
            <a:ext cx="5755952" cy="4615633"/>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小児かかりつけ診療料</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小児かかりつけ診療料１</a:t>
            </a:r>
          </a:p>
          <a:p>
            <a:pPr marL="0"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処方箋を交付する場合</a:t>
            </a:r>
          </a:p>
          <a:p>
            <a:pPr marL="0"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初診時　</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652</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再診時　</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458</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 処方箋を交付しない場合</a:t>
            </a:r>
          </a:p>
          <a:p>
            <a:pPr marL="0"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初診時　</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769</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再診時　</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576</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小児かかりつけ診療料２</a:t>
            </a:r>
          </a:p>
          <a:p>
            <a:pPr marL="228600" marR="0" lvl="0" indent="-136525"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処方箋を交付する場合</a:t>
            </a:r>
          </a:p>
          <a:p>
            <a:pPr marL="228600" marR="0" lvl="0" indent="-52388"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初診時　</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641</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再診時　</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447</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228600" marR="0" lvl="0" indent="-136525"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 処方箋を交付しない場合</a:t>
            </a:r>
          </a:p>
          <a:p>
            <a:pPr marL="228600" marR="0" lvl="0" indent="-52388" algn="l" defTabSz="914400" rtl="0" eaLnBrk="1" fontAlgn="auto" latinLnBrk="0" hangingPunct="1">
              <a:lnSpc>
                <a:spcPct val="100000"/>
              </a:lnSpc>
              <a:spcBef>
                <a:spcPts val="0"/>
              </a:spcBef>
              <a:spcAft>
                <a:spcPts val="0"/>
              </a:spcAft>
              <a:buClrTx/>
              <a:buSzTx/>
              <a:buFontTx/>
              <a:buAutoNum type="arabicParenBoth"/>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初診時　</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758</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再診時　</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565</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（抜粋）</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小児かかりつけ診療料の算定に当たっては、以下の指導等を行うこと。</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8413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ア～エ （略）</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84138"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オ 発達障害の疑いがある患者について、診療及び保護者からの相談に対応するとともに、必要に応じて専門的な医療を要する際の紹介等を行うこと。</a:t>
            </a:r>
          </a:p>
          <a:p>
            <a:pPr marL="176213" marR="0" lvl="0" indent="-84138"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カ 不適切な養育にも繋がりうる育児不安等の相談に適切に対応すること。</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6213" marR="0" lvl="0" indent="-8413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キ （略）</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（抜粋）</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小児かかりつけ診療料１に関する施設基準</a:t>
            </a:r>
          </a:p>
          <a:p>
            <a:pPr marL="176213" marR="0" lvl="0" indent="-84138"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略）</a:t>
            </a:r>
          </a:p>
          <a:p>
            <a:pPr marL="176213" marR="0" lvl="0" indent="-84138" algn="l" defTabSz="914400" rtl="0" eaLnBrk="1" fontAlgn="auto" latinLnBrk="0" hangingPunct="1">
              <a:lnSpc>
                <a:spcPct val="100000"/>
              </a:lnSpc>
              <a:spcBef>
                <a:spcPts val="0"/>
              </a:spcBef>
              <a:spcAft>
                <a:spcPts val="0"/>
              </a:spcAft>
              <a:buClrTx/>
              <a:buSzTx/>
              <a:buFontTx/>
              <a:buNone/>
              <a:tabLst/>
              <a:defRPr/>
            </a:pP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 </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区分番号「</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B001-2</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」小児科外来診療料を算定していること。</a:t>
            </a:r>
          </a:p>
          <a:p>
            <a:pPr marL="176213" marR="0" lvl="0" indent="-84138"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略）</a:t>
            </a:r>
          </a:p>
          <a:p>
            <a:pPr marL="176213" marR="0" lvl="0" indent="-84138" algn="l" defTabSz="914400" rtl="0" eaLnBrk="1" fontAlgn="auto" latinLnBrk="0" hangingPunct="1">
              <a:lnSpc>
                <a:spcPct val="100000"/>
              </a:lnSpc>
              <a:spcBef>
                <a:spcPts val="0"/>
              </a:spcBef>
              <a:spcAft>
                <a:spcPts val="0"/>
              </a:spcAft>
              <a:buClrTx/>
              <a:buSzTx/>
              <a:buFontTx/>
              <a:buNone/>
              <a:tabLst/>
              <a:defRPr/>
            </a:pP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 (1)</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に掲げる医師は、発達障害等に関する適切な研修及び虐待に関する適切な研修を修了していることが望ましい。</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小児かかりつけ診療料２に関する施設基準</a:t>
            </a:r>
          </a:p>
          <a:p>
            <a:pPr marL="176213" marR="0" lvl="0" indent="-84138"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１の</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及び</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の基準を満たしていること。</a:t>
            </a:r>
          </a:p>
          <a:p>
            <a:pPr marL="176213" marR="0" lvl="0" indent="-84138"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略）</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スライド番号プレースホルダー 2">
            <a:extLst>
              <a:ext uri="{FF2B5EF4-FFF2-40B4-BE49-F238E27FC236}">
                <a16:creationId xmlns:a16="http://schemas.microsoft.com/office/drawing/2014/main" id="{BACD1BE7-4501-1983-AF92-AE2A2ABEE019}"/>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429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302490691"/>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6CAEEA-288F-9DFB-4027-EF7AC9BE989F}"/>
            </a:ext>
          </a:extLst>
        </p:cNvPr>
        <p:cNvGrpSpPr/>
        <p:nvPr/>
      </p:nvGrpSpPr>
      <p:grpSpPr>
        <a:xfrm>
          <a:off x="0" y="0"/>
          <a:ext cx="0" cy="0"/>
          <a:chOff x="0" y="0"/>
          <a:chExt cx="0" cy="0"/>
        </a:xfrm>
      </p:grpSpPr>
      <p:sp>
        <p:nvSpPr>
          <p:cNvPr id="178179" name="Rectangle 4">
            <a:extLst>
              <a:ext uri="{FF2B5EF4-FFF2-40B4-BE49-F238E27FC236}">
                <a16:creationId xmlns:a16="http://schemas.microsoft.com/office/drawing/2014/main" id="{85B75978-BBA8-3CBA-65E3-7F52C0AD0184}"/>
              </a:ext>
            </a:extLst>
          </p:cNvPr>
          <p:cNvSpPr>
            <a:spLocks noChangeArrowheads="1"/>
          </p:cNvSpPr>
          <p:nvPr/>
        </p:nvSpPr>
        <p:spPr bwMode="auto">
          <a:xfrm>
            <a:off x="340537" y="505304"/>
            <a:ext cx="4252424" cy="354008"/>
          </a:xfrm>
          <a:prstGeom prst="rect">
            <a:avLst/>
          </a:prstGeom>
          <a:solidFill>
            <a:srgbClr val="FFFF00">
              <a:alpha val="45097"/>
            </a:srgbClr>
          </a:solidFill>
          <a:ln w="9525">
            <a:solidFill>
              <a:srgbClr val="000000"/>
            </a:solidFill>
            <a:miter lim="800000"/>
            <a:headEnd/>
            <a:tailEnd/>
          </a:ln>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rPr>
              <a:t>２．改定の基本的視点と具体的方向性⑥</a:t>
            </a:r>
            <a:endParaRPr kumimoji="1" lang="en-US" altLang="ja-JP"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endParaRPr>
          </a:p>
        </p:txBody>
      </p:sp>
      <p:sp>
        <p:nvSpPr>
          <p:cNvPr id="9" name="スライド番号プレースホルダー 2">
            <a:extLst>
              <a:ext uri="{FF2B5EF4-FFF2-40B4-BE49-F238E27FC236}">
                <a16:creationId xmlns:a16="http://schemas.microsoft.com/office/drawing/2014/main" id="{7B2AAB37-C6E9-CD60-773D-34CDD0F77055}"/>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4" name="Rectangle 2">
            <a:extLst>
              <a:ext uri="{FF2B5EF4-FFF2-40B4-BE49-F238E27FC236}">
                <a16:creationId xmlns:a16="http://schemas.microsoft.com/office/drawing/2014/main" id="{8E0FBCF4-A69A-1E4A-16C7-86B108F3EE71}"/>
              </a:ext>
            </a:extLst>
          </p:cNvPr>
          <p:cNvSpPr txBox="1">
            <a:spLocks noChangeArrowheads="1"/>
          </p:cNvSpPr>
          <p:nvPr/>
        </p:nvSpPr>
        <p:spPr>
          <a:xfrm>
            <a:off x="310725" y="10325"/>
            <a:ext cx="6328833" cy="50482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kumimoji="1"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Calibri Light" panose="020F0302020204030204"/>
                <a:ea typeface="HG創英角ｺﾞｼｯｸUB" pitchFamily="49" charset="-128"/>
                <a:cs typeface="+mj-cs"/>
              </a:rPr>
              <a:t>令和６年度診療報酬改定の基本方針</a:t>
            </a:r>
            <a:endParaRPr kumimoji="1" lang="ja-JP" altLang="en-US"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j-cs"/>
            </a:endParaRPr>
          </a:p>
        </p:txBody>
      </p:sp>
      <p:sp>
        <p:nvSpPr>
          <p:cNvPr id="5" name="Rectangle 2">
            <a:extLst>
              <a:ext uri="{FF2B5EF4-FFF2-40B4-BE49-F238E27FC236}">
                <a16:creationId xmlns:a16="http://schemas.microsoft.com/office/drawing/2014/main" id="{61618891-F4AA-7161-2426-67DC0E055471}"/>
              </a:ext>
            </a:extLst>
          </p:cNvPr>
          <p:cNvSpPr>
            <a:spLocks noChangeArrowheads="1"/>
          </p:cNvSpPr>
          <p:nvPr/>
        </p:nvSpPr>
        <p:spPr bwMode="auto">
          <a:xfrm>
            <a:off x="4383691" y="185625"/>
            <a:ext cx="5350724"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［令和５年１２月１１日 社会保障審議会</a:t>
            </a:r>
            <a:r>
              <a:rPr kumimoji="0" lang="ja-JP" altLang="en-US" sz="1400" b="0" i="0" u="none" strike="noStrike" kern="0" cap="none" spc="0" normalizeH="0" baseline="0" noProof="0" dirty="0">
                <a:ln>
                  <a:noFill/>
                </a:ln>
                <a:solidFill>
                  <a:prstClr val="black"/>
                </a:solidFill>
                <a:effectLst/>
                <a:uLnTx/>
                <a:uFillTx/>
                <a:latin typeface="Calibri" panose="020F0502020204030204"/>
                <a:ea typeface="ＭＳ Ｐゴシック"/>
                <a:cs typeface="+mn-cs"/>
              </a:rPr>
              <a:t>（医療保険部会・医療部会） </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a:t>
            </a:r>
          </a:p>
        </p:txBody>
      </p:sp>
      <p:sp>
        <p:nvSpPr>
          <p:cNvPr id="2" name="Rectangle 4">
            <a:extLst>
              <a:ext uri="{FF2B5EF4-FFF2-40B4-BE49-F238E27FC236}">
                <a16:creationId xmlns:a16="http://schemas.microsoft.com/office/drawing/2014/main" id="{2F7CEA6F-5338-9A1B-7B87-F4F86E6797A4}"/>
              </a:ext>
            </a:extLst>
          </p:cNvPr>
          <p:cNvSpPr>
            <a:spLocks noChangeArrowheads="1"/>
          </p:cNvSpPr>
          <p:nvPr/>
        </p:nvSpPr>
        <p:spPr bwMode="auto">
          <a:xfrm>
            <a:off x="310725" y="865667"/>
            <a:ext cx="9360827" cy="2700098"/>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（３）安心・安全で質の高い医療の推進</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（具体的方向性の例）（続き）</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薬局の地域におけるかかりつけ機能に応じた適切な評価、薬局・薬剤師業務の対物中心から対人中心への転換の推進、病院薬剤師</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業務の評価</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患者に対する薬物療法の有効性・安全性を確保するため、新薬・ハイリスク薬等、特に充実した服薬指導が必要な場合の対応も</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含め、服薬状況等の食材料費、光熱費をはじめとする物価高騰を踏まえた対応一元的・継続的な把握とそれに基づく薬学的管理・</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指導が行われるよう、かかりつけ薬剤師・薬局の機能の評価を推進。（再掲）</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病院薬剤師業務を適切に評価。</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薬局の経営状況等も踏まえ、地域の患者・住民のニーズに対応した機能を有する医薬品供給拠点としての役割の評価を推進。</a:t>
            </a:r>
          </a:p>
          <a:p>
            <a:pPr marL="171450" marR="0" lvl="0" indent="-171450" algn="l" defTabSz="914400" rtl="0" eaLnBrk="1" fontAlgn="base" latinLnBrk="0" hangingPunct="1">
              <a:lnSpc>
                <a:spcPts val="1700"/>
              </a:lnSpc>
              <a:spcBef>
                <a:spcPct val="0"/>
              </a:spcBef>
              <a:spcAft>
                <a:spcPct val="0"/>
              </a:spcAft>
              <a:buClrTx/>
              <a:buSzTx/>
              <a:buFont typeface="Arial" panose="020B0604020202020204" pitchFamily="34" charset="0"/>
              <a:buChar char="•"/>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医薬品産業構造の転換も見据えたイノベーションの適切な評価や医薬品の安定供給の確保等</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患者の安心・安全を確保するための医薬品の安定供給の確保を推進。</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医薬品、医療機器、検査等におけるイノベーションを含む先進的な医療技術の適切な評価。</a:t>
            </a:r>
          </a:p>
        </p:txBody>
      </p:sp>
      <p:sp>
        <p:nvSpPr>
          <p:cNvPr id="3" name="Rectangle 4">
            <a:extLst>
              <a:ext uri="{FF2B5EF4-FFF2-40B4-BE49-F238E27FC236}">
                <a16:creationId xmlns:a16="http://schemas.microsoft.com/office/drawing/2014/main" id="{F611A6BA-C2D9-A75B-1EE0-17444AEA353C}"/>
              </a:ext>
            </a:extLst>
          </p:cNvPr>
          <p:cNvSpPr>
            <a:spLocks noChangeArrowheads="1"/>
          </p:cNvSpPr>
          <p:nvPr/>
        </p:nvSpPr>
        <p:spPr bwMode="auto">
          <a:xfrm>
            <a:off x="310725" y="3643936"/>
            <a:ext cx="9360827" cy="1610056"/>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ts val="1700"/>
              </a:lnSpc>
              <a:spcBef>
                <a:spcPct val="0"/>
              </a:spcBef>
              <a:spcAft>
                <a:spcPct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（４）効率化・適正化を通じた医療保険制度の安定性・持続可能性の向上</a:t>
            </a: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（基本的視点）</a:t>
            </a: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高齢化や技術進歩、高額な医薬品の開発等により医療費が増大していくこ とが見込まれる中、国民皆保険を維持するため、医療資</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源を効率的・重点的に 配分するという観点も含め、制度の安定性・持続可能性を高める不断の取組が 必要である。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これまで、団塊の世代が全て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75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歳以上となる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2025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年に向けて、医療保険 制度の安定性・持続可能性の向上につながる各種施策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を進めてきており、</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2025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年をまたぐ今回の改定では、これらの施策を着実に進めていくという視点が 必要不可欠である。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また、医療関係者が協働して、医療サービスの維持・向上を図るとともに、 効率化・適正化を図ることが求められる。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Rectangle 4">
            <a:extLst>
              <a:ext uri="{FF2B5EF4-FFF2-40B4-BE49-F238E27FC236}">
                <a16:creationId xmlns:a16="http://schemas.microsoft.com/office/drawing/2014/main" id="{15C81EF1-28C0-075B-BA7C-30F1F0A9518D}"/>
              </a:ext>
            </a:extLst>
          </p:cNvPr>
          <p:cNvSpPr>
            <a:spLocks noChangeArrowheads="1"/>
          </p:cNvSpPr>
          <p:nvPr/>
        </p:nvSpPr>
        <p:spPr bwMode="auto">
          <a:xfrm>
            <a:off x="310724" y="5296309"/>
            <a:ext cx="9360827" cy="1392048"/>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（具体的方向性の例）</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後発医薬品やバイオ後続品の使用促進、長期収載品の保険給付の在り方の見直し等</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後発医薬品について、安定供給の確保の状況を踏まえつつ、使用促進の取組を推進。</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バイオ後続品について、新たに設定された政府目標を踏まえて使用促進の取組を推進。</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医療保険財政の中でイノベーションを推進するため、長期収載品の保険給付の在り方の見直しとともに、経済性に優れた医療機</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器等の診療報酬上の評価や患者が自ら使用するプログラム医療機器等の保険適用の在り方について検討。</a:t>
            </a:r>
          </a:p>
        </p:txBody>
      </p:sp>
    </p:spTree>
    <p:extLst>
      <p:ext uri="{BB962C8B-B14F-4D97-AF65-F5344CB8AC3E}">
        <p14:creationId xmlns:p14="http://schemas.microsoft.com/office/powerpoint/2010/main" val="1422814079"/>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小児医療の充実</a:t>
            </a:r>
            <a:endParaRPr kumimoji="1" lang="ja-JP" altLang="en-US" b="1">
              <a:latin typeface="メイリオ" panose="020B0604030504040204" pitchFamily="50" charset="-128"/>
              <a:ea typeface="メイリオ" panose="020B0604030504040204" pitchFamily="50" charset="-128"/>
            </a:endParaRP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74468"/>
            <a:ext cx="9529762" cy="215700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新型コロナウイルスの検査の取扱いの変更及び処方等に係る評価体系の見直し等を踏まえ、小児科外来診療料の評価を見直す。</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9" y="825919"/>
            <a:ext cx="362144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小児科外来診療料の評価の見直し</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5222676" y="1703755"/>
            <a:ext cx="4320000" cy="239005"/>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5222676" y="2024399"/>
            <a:ext cx="4320000" cy="1037875"/>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小児科外来診療料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保険薬局において調剤を受けるために処方箋を交付する場合</a:t>
            </a:r>
          </a:p>
          <a:p>
            <a:pPr marL="920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初診時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604</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ロ 再診時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410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１以外の場合</a:t>
            </a:r>
          </a:p>
          <a:p>
            <a:pPr marL="920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初診時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721</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ロ 再診時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528</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7" name="右矢印 89">
            <a:extLst>
              <a:ext uri="{FF2B5EF4-FFF2-40B4-BE49-F238E27FC236}">
                <a16:creationId xmlns:a16="http://schemas.microsoft.com/office/drawing/2014/main" id="{2C7478A4-04E8-A454-E553-73FC150DCF79}"/>
              </a:ext>
            </a:extLst>
          </p:cNvPr>
          <p:cNvSpPr/>
          <p:nvPr/>
        </p:nvSpPr>
        <p:spPr>
          <a:xfrm>
            <a:off x="4757241" y="2285089"/>
            <a:ext cx="442913" cy="442687"/>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1928" y="1699101"/>
            <a:ext cx="4371397" cy="242734"/>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18552" y="2024400"/>
            <a:ext cx="4371398" cy="1037875"/>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小児科外来診療料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保険薬局において調剤を受けるために処方箋を交付する場合</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初診時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599</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　　　　ロ 再診時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406</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１以外の場合</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初診時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716</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　　　　ロ 再診時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524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p:txBody>
      </p:sp>
      <p:sp>
        <p:nvSpPr>
          <p:cNvPr id="3" name="テキスト ボックス 2">
            <a:extLst>
              <a:ext uri="{FF2B5EF4-FFF2-40B4-BE49-F238E27FC236}">
                <a16:creationId xmlns:a16="http://schemas.microsoft.com/office/drawing/2014/main" id="{114BF554-E413-432F-A8AF-FC75A4183256}"/>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－４－２　小児医療、周産期医療の充実－⑤⑥</a:t>
            </a:r>
          </a:p>
        </p:txBody>
      </p:sp>
      <p:sp>
        <p:nvSpPr>
          <p:cNvPr id="7" name="正方形/長方形 6">
            <a:extLst>
              <a:ext uri="{FF2B5EF4-FFF2-40B4-BE49-F238E27FC236}">
                <a16:creationId xmlns:a16="http://schemas.microsoft.com/office/drawing/2014/main" id="{458BC400-E491-B80E-6BC2-42B905E81890}"/>
              </a:ext>
            </a:extLst>
          </p:cNvPr>
          <p:cNvSpPr/>
          <p:nvPr/>
        </p:nvSpPr>
        <p:spPr>
          <a:xfrm>
            <a:off x="213815" y="3683994"/>
            <a:ext cx="9529762" cy="269755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臓器移植を行った小児の算定上限日数を延長する。</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正方形/長方形 5">
            <a:extLst>
              <a:ext uri="{FF2B5EF4-FFF2-40B4-BE49-F238E27FC236}">
                <a16:creationId xmlns:a16="http://schemas.microsoft.com/office/drawing/2014/main" id="{3AE189A5-6BB7-5B3C-0F83-21E313A6DBB9}"/>
              </a:ext>
            </a:extLst>
          </p:cNvPr>
          <p:cNvSpPr/>
          <p:nvPr/>
        </p:nvSpPr>
        <p:spPr>
          <a:xfrm>
            <a:off x="311928" y="3375171"/>
            <a:ext cx="3621443"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小児特定集中治療室管理料の見直し</a:t>
            </a:r>
          </a:p>
        </p:txBody>
      </p:sp>
      <p:sp>
        <p:nvSpPr>
          <p:cNvPr id="9" name="正方形/長方形 8">
            <a:extLst>
              <a:ext uri="{FF2B5EF4-FFF2-40B4-BE49-F238E27FC236}">
                <a16:creationId xmlns:a16="http://schemas.microsoft.com/office/drawing/2014/main" id="{DFA3F2F8-360B-EB30-9E3E-0A1DC73ED14A}"/>
              </a:ext>
            </a:extLst>
          </p:cNvPr>
          <p:cNvSpPr/>
          <p:nvPr/>
        </p:nvSpPr>
        <p:spPr>
          <a:xfrm>
            <a:off x="437241" y="4310528"/>
            <a:ext cx="9105435" cy="263130"/>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graphicFrame>
        <p:nvGraphicFramePr>
          <p:cNvPr id="11" name="表 11">
            <a:extLst>
              <a:ext uri="{FF2B5EF4-FFF2-40B4-BE49-F238E27FC236}">
                <a16:creationId xmlns:a16="http://schemas.microsoft.com/office/drawing/2014/main" id="{8ABC777E-C09E-D82B-3F87-97689886A20C}"/>
              </a:ext>
            </a:extLst>
          </p:cNvPr>
          <p:cNvGraphicFramePr>
            <a:graphicFrameLocks noGrp="1"/>
          </p:cNvGraphicFramePr>
          <p:nvPr/>
        </p:nvGraphicFramePr>
        <p:xfrm>
          <a:off x="437241" y="4622399"/>
          <a:ext cx="9105436" cy="1630680"/>
        </p:xfrm>
        <a:graphic>
          <a:graphicData uri="http://schemas.openxmlformats.org/drawingml/2006/table">
            <a:tbl>
              <a:tblPr firstRow="1" bandRow="1">
                <a:tableStyleId>{69CF1AB2-1976-4502-BF36-3FF5EA218861}</a:tableStyleId>
              </a:tblPr>
              <a:tblGrid>
                <a:gridCol w="8475753">
                  <a:extLst>
                    <a:ext uri="{9D8B030D-6E8A-4147-A177-3AD203B41FA5}">
                      <a16:colId xmlns:a16="http://schemas.microsoft.com/office/drawing/2014/main" val="4103530330"/>
                    </a:ext>
                  </a:extLst>
                </a:gridCol>
                <a:gridCol w="629683">
                  <a:extLst>
                    <a:ext uri="{9D8B030D-6E8A-4147-A177-3AD203B41FA5}">
                      <a16:colId xmlns:a16="http://schemas.microsoft.com/office/drawing/2014/main" val="223268806"/>
                    </a:ext>
                  </a:extLst>
                </a:gridCol>
              </a:tblGrid>
              <a:tr h="246492">
                <a:tc>
                  <a:txBody>
                    <a:bodyPr/>
                    <a:lstStyle/>
                    <a:p>
                      <a:r>
                        <a:rPr kumimoji="1" lang="en-US" altLang="ja-JP" sz="1100" b="0">
                          <a:latin typeface="メイリオ" panose="020B0604030504040204" pitchFamily="50" charset="-128"/>
                          <a:ea typeface="メイリオ" panose="020B0604030504040204" pitchFamily="50" charset="-128"/>
                        </a:rPr>
                        <a:t>15</a:t>
                      </a:r>
                      <a:r>
                        <a:rPr kumimoji="1" lang="ja-JP" altLang="en-US" sz="1100" b="0">
                          <a:latin typeface="メイリオ" panose="020B0604030504040204" pitchFamily="50" charset="-128"/>
                          <a:ea typeface="メイリオ" panose="020B0604030504040204" pitchFamily="50" charset="-128"/>
                        </a:rPr>
                        <a:t>歳未満の小児</a:t>
                      </a:r>
                    </a:p>
                  </a:txBody>
                  <a:tcPr/>
                </a:tc>
                <a:tc>
                  <a:txBody>
                    <a:bodyPr/>
                    <a:lstStyle/>
                    <a:p>
                      <a:pPr algn="ctr"/>
                      <a:r>
                        <a:rPr kumimoji="1" lang="en-US" altLang="ja-JP" sz="1100" b="0">
                          <a:latin typeface="メイリオ" panose="020B0604030504040204" pitchFamily="50" charset="-128"/>
                          <a:ea typeface="メイリオ" panose="020B0604030504040204" pitchFamily="50" charset="-128"/>
                        </a:rPr>
                        <a:t>14</a:t>
                      </a:r>
                      <a:r>
                        <a:rPr kumimoji="1" lang="ja-JP" altLang="en-US" sz="1100" b="0">
                          <a:latin typeface="メイリオ" panose="020B0604030504040204" pitchFamily="50" charset="-128"/>
                          <a:ea typeface="メイリオ" panose="020B0604030504040204" pitchFamily="50" charset="-128"/>
                        </a:rPr>
                        <a:t>日</a:t>
                      </a:r>
                    </a:p>
                  </a:txBody>
                  <a:tcPr/>
                </a:tc>
                <a:extLst>
                  <a:ext uri="{0D108BD9-81ED-4DB2-BD59-A6C34878D82A}">
                    <a16:rowId xmlns:a16="http://schemas.microsoft.com/office/drawing/2014/main" val="1143691216"/>
                  </a:ext>
                </a:extLst>
              </a:tr>
              <a:tr h="208283">
                <a:tc>
                  <a:txBody>
                    <a:bodyPr/>
                    <a:lstStyle/>
                    <a:p>
                      <a:r>
                        <a:rPr kumimoji="1" lang="en-US" altLang="ja-JP" sz="1100">
                          <a:latin typeface="メイリオ" panose="020B0604030504040204" pitchFamily="50" charset="-128"/>
                          <a:ea typeface="メイリオ" panose="020B0604030504040204" pitchFamily="50" charset="-128"/>
                        </a:rPr>
                        <a:t>15</a:t>
                      </a:r>
                      <a:r>
                        <a:rPr kumimoji="1" lang="ja-JP" altLang="en-US" sz="1100">
                          <a:latin typeface="メイリオ" panose="020B0604030504040204" pitchFamily="50" charset="-128"/>
                          <a:ea typeface="メイリオ" panose="020B0604030504040204" pitchFamily="50" charset="-128"/>
                        </a:rPr>
                        <a:t>歳未満の小児のうち、</a:t>
                      </a:r>
                    </a:p>
                    <a:p>
                      <a:r>
                        <a:rPr kumimoji="1" lang="ja-JP" altLang="en-US" sz="1100">
                          <a:latin typeface="メイリオ" panose="020B0604030504040204" pitchFamily="50" charset="-128"/>
                          <a:ea typeface="メイリオ" panose="020B0604030504040204" pitchFamily="50" charset="-128"/>
                        </a:rPr>
                        <a:t>急性血液浄化（腹膜透析は除く。）を必要とする状態、心臓手術ハイリスク群、左心低形成症候群、急性呼吸窮迫症候群、心筋炎、心筋症　のいずれかに該当する患者</a:t>
                      </a:r>
                    </a:p>
                  </a:txBody>
                  <a:tcPr/>
                </a:tc>
                <a:tc>
                  <a:txBody>
                    <a:bodyPr/>
                    <a:lstStyle/>
                    <a:p>
                      <a:pPr algn="ctr"/>
                      <a:r>
                        <a:rPr kumimoji="1" lang="en-US" altLang="ja-JP" sz="1100">
                          <a:latin typeface="メイリオ" panose="020B0604030504040204" pitchFamily="50" charset="-128"/>
                          <a:ea typeface="メイリオ" panose="020B0604030504040204" pitchFamily="50" charset="-128"/>
                        </a:rPr>
                        <a:t>21</a:t>
                      </a:r>
                      <a:r>
                        <a:rPr kumimoji="1" lang="ja-JP" altLang="en-US" sz="1100">
                          <a:latin typeface="メイリオ" panose="020B0604030504040204" pitchFamily="50" charset="-128"/>
                          <a:ea typeface="メイリオ" panose="020B0604030504040204" pitchFamily="50" charset="-128"/>
                        </a:rPr>
                        <a:t>日</a:t>
                      </a:r>
                    </a:p>
                    <a:p>
                      <a:pPr algn="ctr"/>
                      <a:endParaRPr kumimoji="1" lang="ja-JP" altLang="en-US" sz="1100">
                        <a:latin typeface="メイリオ" panose="020B0604030504040204" pitchFamily="50" charset="-128"/>
                        <a:ea typeface="メイリオ" panose="020B0604030504040204" pitchFamily="50" charset="-128"/>
                      </a:endParaRPr>
                    </a:p>
                  </a:txBody>
                  <a:tcPr/>
                </a:tc>
                <a:extLst>
                  <a:ext uri="{0D108BD9-81ED-4DB2-BD59-A6C34878D82A}">
                    <a16:rowId xmlns:a16="http://schemas.microsoft.com/office/drawing/2014/main" val="1121035923"/>
                  </a:ext>
                </a:extLst>
              </a:tr>
              <a:tr h="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en-US" altLang="ja-JP" sz="1100" b="1" u="sng">
                          <a:solidFill>
                            <a:srgbClr val="0070C0"/>
                          </a:solidFill>
                          <a:latin typeface="メイリオ" panose="020B0604030504040204" pitchFamily="50" charset="-128"/>
                          <a:ea typeface="メイリオ" panose="020B0604030504040204" pitchFamily="50" charset="-128"/>
                        </a:rPr>
                        <a:t>15</a:t>
                      </a:r>
                      <a:r>
                        <a:rPr kumimoji="1" lang="ja-JP" altLang="en-US" sz="1100" b="1" u="sng">
                          <a:solidFill>
                            <a:srgbClr val="0070C0"/>
                          </a:solidFill>
                          <a:latin typeface="メイリオ" panose="020B0604030504040204" pitchFamily="50" charset="-128"/>
                          <a:ea typeface="メイリオ" panose="020B0604030504040204" pitchFamily="50" charset="-128"/>
                        </a:rPr>
                        <a:t>歳未満の小児のうち、臓器移植を行った（心臓、肺、肝臓に限る）を行った患者</a:t>
                      </a:r>
                    </a:p>
                  </a:txBody>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100" b="1" u="sng">
                          <a:solidFill>
                            <a:srgbClr val="0070C0"/>
                          </a:solidFill>
                          <a:latin typeface="メイリオ" panose="020B0604030504040204" pitchFamily="50" charset="-128"/>
                          <a:ea typeface="メイリオ" panose="020B0604030504040204" pitchFamily="50" charset="-128"/>
                        </a:rPr>
                        <a:t>30</a:t>
                      </a:r>
                      <a:r>
                        <a:rPr kumimoji="1" lang="ja-JP" altLang="en-US" sz="1100" b="1" u="sng">
                          <a:solidFill>
                            <a:srgbClr val="0070C0"/>
                          </a:solidFill>
                          <a:latin typeface="メイリオ" panose="020B0604030504040204" pitchFamily="50" charset="-128"/>
                          <a:ea typeface="メイリオ" panose="020B0604030504040204" pitchFamily="50" charset="-128"/>
                        </a:rPr>
                        <a:t>日</a:t>
                      </a:r>
                    </a:p>
                  </a:txBody>
                  <a:tcPr/>
                </a:tc>
                <a:extLst>
                  <a:ext uri="{0D108BD9-81ED-4DB2-BD59-A6C34878D82A}">
                    <a16:rowId xmlns:a16="http://schemas.microsoft.com/office/drawing/2014/main" val="2731568930"/>
                  </a:ext>
                </a:extLst>
              </a:tr>
              <a:tr h="208283">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en-US" altLang="ja-JP" sz="1100">
                          <a:latin typeface="メイリオ" panose="020B0604030504040204" pitchFamily="50" charset="-128"/>
                          <a:ea typeface="メイリオ" panose="020B0604030504040204" pitchFamily="50" charset="-128"/>
                        </a:rPr>
                        <a:t>15</a:t>
                      </a:r>
                      <a:r>
                        <a:rPr kumimoji="1" lang="ja-JP" altLang="en-US" sz="1100">
                          <a:latin typeface="メイリオ" panose="020B0604030504040204" pitchFamily="50" charset="-128"/>
                          <a:ea typeface="メイリオ" panose="020B0604030504040204" pitchFamily="50" charset="-128"/>
                        </a:rPr>
                        <a:t>歳未満の小児のうち、体外式心肺補助（</a:t>
                      </a:r>
                      <a:r>
                        <a:rPr kumimoji="1" lang="en-US" altLang="ja-JP" sz="1100">
                          <a:latin typeface="メイリオ" panose="020B0604030504040204" pitchFamily="50" charset="-128"/>
                          <a:ea typeface="メイリオ" panose="020B0604030504040204" pitchFamily="50" charset="-128"/>
                        </a:rPr>
                        <a:t>ECMO</a:t>
                      </a:r>
                      <a:r>
                        <a:rPr kumimoji="1" lang="ja-JP" altLang="en-US" sz="1100">
                          <a:latin typeface="メイリオ" panose="020B0604030504040204" pitchFamily="50" charset="-128"/>
                          <a:ea typeface="メイリオ" panose="020B0604030504040204" pitchFamily="50" charset="-128"/>
                        </a:rPr>
                        <a:t>）を必要とする状態の患者</a:t>
                      </a:r>
                    </a:p>
                  </a:txBody>
                  <a:tcPr/>
                </a:tc>
                <a:tc>
                  <a:txBody>
                    <a:bodyPr/>
                    <a:lstStyle/>
                    <a:p>
                      <a:pPr algn="ctr"/>
                      <a:r>
                        <a:rPr kumimoji="1" lang="en-US" altLang="ja-JP" sz="1100">
                          <a:latin typeface="メイリオ" panose="020B0604030504040204" pitchFamily="50" charset="-128"/>
                          <a:ea typeface="メイリオ" panose="020B0604030504040204" pitchFamily="50" charset="-128"/>
                        </a:rPr>
                        <a:t>35</a:t>
                      </a:r>
                      <a:r>
                        <a:rPr kumimoji="1" lang="ja-JP" altLang="en-US" sz="1100">
                          <a:latin typeface="メイリオ" panose="020B0604030504040204" pitchFamily="50" charset="-128"/>
                          <a:ea typeface="メイリオ" panose="020B0604030504040204" pitchFamily="50" charset="-128"/>
                        </a:rPr>
                        <a:t>日</a:t>
                      </a:r>
                    </a:p>
                  </a:txBody>
                  <a:tcPr/>
                </a:tc>
                <a:extLst>
                  <a:ext uri="{0D108BD9-81ED-4DB2-BD59-A6C34878D82A}">
                    <a16:rowId xmlns:a16="http://schemas.microsoft.com/office/drawing/2014/main" val="3252376136"/>
                  </a:ext>
                </a:extLst>
              </a:tr>
              <a:tr h="208283">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100">
                          <a:latin typeface="メイリオ" panose="020B0604030504040204" pitchFamily="50" charset="-128"/>
                          <a:ea typeface="メイリオ" panose="020B0604030504040204" pitchFamily="50" charset="-128"/>
                        </a:rPr>
                        <a:t>手術を必要とする先天性心疾患を有する新生児　</a:t>
                      </a:r>
                      <a:r>
                        <a:rPr kumimoji="1" lang="en-US" altLang="ja-JP" sz="1100">
                          <a:latin typeface="メイリオ" panose="020B0604030504040204" pitchFamily="50" charset="-128"/>
                          <a:ea typeface="メイリオ" panose="020B0604030504040204" pitchFamily="50" charset="-128"/>
                        </a:rPr>
                        <a:t>※</a:t>
                      </a:r>
                      <a:r>
                        <a:rPr kumimoji="1" lang="ja-JP" altLang="en-US" sz="1100">
                          <a:latin typeface="メイリオ" panose="020B0604030504040204" pitchFamily="50" charset="-128"/>
                          <a:ea typeface="メイリオ" panose="020B0604030504040204" pitchFamily="50" charset="-128"/>
                        </a:rPr>
                        <a:t>同一入院期間で新生児であった患者も含むものとする。</a:t>
                      </a:r>
                    </a:p>
                  </a:txBody>
                  <a:tcPr/>
                </a:tc>
                <a:tc>
                  <a:txBody>
                    <a:bodyPr/>
                    <a:lstStyle/>
                    <a:p>
                      <a:pPr algn="ctr"/>
                      <a:r>
                        <a:rPr kumimoji="1" lang="en-US" altLang="ja-JP" sz="1100" dirty="0">
                          <a:latin typeface="メイリオ" panose="020B0604030504040204" pitchFamily="50" charset="-128"/>
                          <a:ea typeface="メイリオ" panose="020B0604030504040204" pitchFamily="50" charset="-128"/>
                        </a:rPr>
                        <a:t>55</a:t>
                      </a:r>
                      <a:r>
                        <a:rPr kumimoji="1" lang="ja-JP" altLang="en-US" sz="1100" dirty="0">
                          <a:latin typeface="メイリオ" panose="020B0604030504040204" pitchFamily="50" charset="-128"/>
                          <a:ea typeface="メイリオ" panose="020B0604030504040204" pitchFamily="50" charset="-128"/>
                        </a:rPr>
                        <a:t>日</a:t>
                      </a:r>
                    </a:p>
                  </a:txBody>
                  <a:tcPr/>
                </a:tc>
                <a:extLst>
                  <a:ext uri="{0D108BD9-81ED-4DB2-BD59-A6C34878D82A}">
                    <a16:rowId xmlns:a16="http://schemas.microsoft.com/office/drawing/2014/main" val="2394156193"/>
                  </a:ext>
                </a:extLst>
              </a:tr>
            </a:tbl>
          </a:graphicData>
        </a:graphic>
      </p:graphicFrame>
      <p:sp>
        <p:nvSpPr>
          <p:cNvPr id="5" name="スライド番号プレースホルダー 2">
            <a:extLst>
              <a:ext uri="{FF2B5EF4-FFF2-40B4-BE49-F238E27FC236}">
                <a16:creationId xmlns:a16="http://schemas.microsoft.com/office/drawing/2014/main" id="{0C9D2FE8-7D69-A899-7991-93365B38614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228440350"/>
      </p:ext>
    </p:extLst>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正方形/長方形 4">
            <a:extLst>
              <a:ext uri="{FF2B5EF4-FFF2-40B4-BE49-F238E27FC236}">
                <a16:creationId xmlns:a16="http://schemas.microsoft.com/office/drawing/2014/main" id="{D774F196-BD59-EEA3-35EE-FC932A41BC83}"/>
              </a:ext>
            </a:extLst>
          </p:cNvPr>
          <p:cNvSpPr/>
          <p:nvPr/>
        </p:nvSpPr>
        <p:spPr>
          <a:xfrm>
            <a:off x="491688" y="4518645"/>
            <a:ext cx="8922618" cy="1453558"/>
          </a:xfrm>
          <a:prstGeom prst="rect">
            <a:avLst/>
          </a:prstGeom>
          <a:no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耳鼻咽喉科小児抗菌薬適正使用支援加算	　　</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80</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（概要）</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急性気道感染症、急性中耳炎又は急性副鼻腔炎により受診した６歳未満の乳幼児に対して、耳鼻咽喉科処置を行った場合であって、診察の結果、抗菌薬の投与の必要性が認められないため抗菌薬を使用しない場合において、療養上必要な指導等を行い、文書により説明内容を提供した場合は、所定点数に加算す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小児抗菌薬適正使用支援加算の見直し</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－４－２　小児医療、周産期医療の充実－⑥</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55744"/>
            <a:ext cx="9529762" cy="533387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小児の外来診療における抗菌薬の適正使用を推進する観点から、小児抗菌薬適正使用支援加算の対象疾患について見直す。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825919"/>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小児抗菌薬適正使用支援加算の見直し</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5215576" y="1830763"/>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5215576" y="2213827"/>
            <a:ext cx="4320000" cy="1703653"/>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小児抗菌薬適正使用支援加算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［算定要件］（抜粋）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急性気道感染症、</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急性中耳炎、急性副鼻腔炎</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又は急性下痢症により受診した患者であって、診察の結果、抗菌薬の投与の必要性が認められないため抗菌薬を使用しないものに対して、療養上必要な指導及び検査結果の説明を行い、文書により説明内容を提供した場合は、小児抗菌薬適正使用支援加算として、月１回に限り</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80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右矢印 89">
            <a:extLst>
              <a:ext uri="{FF2B5EF4-FFF2-40B4-BE49-F238E27FC236}">
                <a16:creationId xmlns:a16="http://schemas.microsoft.com/office/drawing/2014/main" id="{2C7478A4-04E8-A454-E553-73FC150DCF79}"/>
              </a:ext>
            </a:extLst>
          </p:cNvPr>
          <p:cNvSpPr/>
          <p:nvPr/>
        </p:nvSpPr>
        <p:spPr>
          <a:xfrm>
            <a:off x="4768074" y="2591438"/>
            <a:ext cx="369847" cy="698338"/>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60145" y="1830763"/>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60144" y="2213828"/>
            <a:ext cx="4371398" cy="1703654"/>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小児抗菌薬適正使用支援加算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［算定要件］（抜粋）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気道感染症又は急性下痢症により受診した患者であって、診察の結果、抗菌薬の投与の必要性が認められないため抗菌薬を使用しないものに対して、療養上必要な指導及び検査結果の説明を行い、文書により説明内容を提供した場合は、小児抗菌薬適正使用支援加算として、月１回に限り</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80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AF4B0D26-6715-4F3D-EA94-CA8E92CE98FF}"/>
              </a:ext>
            </a:extLst>
          </p:cNvPr>
          <p:cNvSpPr/>
          <p:nvPr/>
        </p:nvSpPr>
        <p:spPr>
          <a:xfrm>
            <a:off x="360144" y="4184604"/>
            <a:ext cx="7703201" cy="385762"/>
          </a:xfrm>
          <a:prstGeom prst="rect">
            <a:avLst/>
          </a:prstGeom>
          <a:solidFill>
            <a:schemeClr val="bg1"/>
          </a:solidFill>
          <a:ln w="19050" cap="flat" cmpd="sng" algn="ctr">
            <a:solidFill>
              <a:schemeClr val="tx1"/>
            </a:solidFill>
            <a:prstDash val="sys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（参考）耳鼻咽喉科小児抗菌薬適正使用支援加算（令和４年度診療報酬改定において新設）</a:t>
            </a:r>
          </a:p>
        </p:txBody>
      </p:sp>
      <p:sp>
        <p:nvSpPr>
          <p:cNvPr id="6" name="スライド番号プレースホルダー 2">
            <a:extLst>
              <a:ext uri="{FF2B5EF4-FFF2-40B4-BE49-F238E27FC236}">
                <a16:creationId xmlns:a16="http://schemas.microsoft.com/office/drawing/2014/main" id="{72485C3C-B1DB-8920-0E30-34D11C1AC29D}"/>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184662916"/>
      </p:ext>
    </p:extLst>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0715"/>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432</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nvGraphicFramePr>
        <p:xfrm>
          <a:off x="389493" y="531642"/>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小児医療の充実</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338540995"/>
              </p:ext>
            </p:extLst>
          </p:nvPr>
        </p:nvGraphicFramePr>
        <p:xfrm>
          <a:off x="704850" y="1315299"/>
          <a:ext cx="8811657" cy="5225416"/>
        </p:xfrm>
        <a:graphic>
          <a:graphicData uri="http://schemas.openxmlformats.org/drawingml/2006/table">
            <a:tbl>
              <a:tblPr firstRow="1" bandRow="1">
                <a:tableStyleId>{5C22544A-7EE6-4342-B048-85BDC9FD1C3A}</a:tableStyleId>
              </a:tblPr>
              <a:tblGrid>
                <a:gridCol w="8811657">
                  <a:extLst>
                    <a:ext uri="{9D8B030D-6E8A-4147-A177-3AD203B41FA5}">
                      <a16:colId xmlns:a16="http://schemas.microsoft.com/office/drawing/2014/main" val="4124765003"/>
                    </a:ext>
                  </a:extLst>
                </a:gridCol>
              </a:tblGrid>
              <a:tr h="5216740">
                <a:tc>
                  <a:txBody>
                    <a:bodyPr/>
                    <a:lstStyle/>
                    <a:p>
                      <a:pPr>
                        <a:spcBef>
                          <a:spcPts val="1200"/>
                        </a:spcBef>
                      </a:pPr>
                      <a:r>
                        <a:rPr kumimoji="1" lang="ja-JP" altLang="en-US" sz="1800" b="1" u="none" dirty="0">
                          <a:solidFill>
                            <a:schemeClr val="tx1"/>
                          </a:solidFill>
                          <a:latin typeface="+mn-ea"/>
                          <a:ea typeface="+mn-ea"/>
                        </a:rPr>
                        <a:t>＜新生児特定集中治療室重症児対応体制強化管理料の新設＞</a:t>
                      </a:r>
                      <a:endParaRPr kumimoji="1" lang="en-US" altLang="ja-JP" sz="1800" b="1" i="0" u="none" strike="noStrike" kern="1200" cap="none" spc="0" normalizeH="0" baseline="0" dirty="0">
                        <a:ln>
                          <a:noFill/>
                        </a:ln>
                        <a:solidFill>
                          <a:schemeClr val="tx1"/>
                        </a:solidFill>
                        <a:effectLst/>
                        <a:uLnTx/>
                        <a:uFillTx/>
                        <a:latin typeface="+mn-ea"/>
                        <a:ea typeface="+mn-ea"/>
                        <a:cs typeface="+mn-cs"/>
                      </a:endParaRPr>
                    </a:p>
                    <a:p>
                      <a:pPr lvl="1">
                        <a:spcBef>
                          <a:spcPts val="600"/>
                        </a:spcBef>
                      </a:pPr>
                      <a:r>
                        <a:rPr kumimoji="1" lang="ja-JP" altLang="en-US" sz="1800" b="1" i="0" u="none" strike="noStrike" kern="1200" cap="none" spc="0" normalizeH="0" baseline="0" noProof="0" dirty="0">
                          <a:ln>
                            <a:noFill/>
                          </a:ln>
                          <a:solidFill>
                            <a:prstClr val="black"/>
                          </a:solidFill>
                          <a:effectLst/>
                          <a:uLnTx/>
                          <a:uFillTx/>
                          <a:latin typeface="+mn-ea"/>
                          <a:ea typeface="+mn-ea"/>
                          <a:cs typeface="+mn-cs"/>
                        </a:rPr>
                        <a:t>　医療の質と医療安全を担保する観点から、新生児特定集中治療について十分な体制と実績を有する保険医療機関における、</a:t>
                      </a:r>
                      <a:r>
                        <a:rPr kumimoji="1" lang="ja-JP" altLang="en-US" sz="1800" b="1" i="0" u="none" strike="noStrike" kern="1200" cap="none" spc="0" normalizeH="0" baseline="0" noProof="0" dirty="0">
                          <a:ln>
                            <a:noFill/>
                          </a:ln>
                          <a:solidFill>
                            <a:srgbClr val="0070C0"/>
                          </a:solidFill>
                          <a:effectLst/>
                          <a:uLnTx/>
                          <a:uFillTx/>
                          <a:latin typeface="+mn-ea"/>
                          <a:ea typeface="+mn-ea"/>
                          <a:cs typeface="+mn-cs"/>
                        </a:rPr>
                        <a:t>高度な医療を要する重症新生児に対する</a:t>
                      </a:r>
                      <a:r>
                        <a:rPr kumimoji="1" lang="ja-JP" altLang="en-US" sz="1800" b="1" i="0" u="none" strike="noStrike" kern="1200" cap="none" spc="0" normalizeH="0" baseline="0" noProof="0" dirty="0">
                          <a:ln>
                            <a:noFill/>
                          </a:ln>
                          <a:solidFill>
                            <a:srgbClr val="FF0000"/>
                          </a:solidFill>
                          <a:effectLst/>
                          <a:uLnTx/>
                          <a:uFillTx/>
                          <a:latin typeface="+mn-ea"/>
                          <a:ea typeface="+mn-ea"/>
                          <a:cs typeface="+mn-cs"/>
                        </a:rPr>
                        <a:t>手厚い看護体制</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について、新たな評価を行う。</a:t>
                      </a:r>
                      <a:endParaRPr kumimoji="1" lang="en-US" altLang="ja-JP" sz="1800" b="1" i="0" u="none" strike="noStrike" kern="1200" cap="none" spc="0" normalizeH="0" baseline="0" noProof="0" dirty="0">
                        <a:ln>
                          <a:noFill/>
                        </a:ln>
                        <a:solidFill>
                          <a:prstClr val="black"/>
                        </a:solidFill>
                        <a:effectLst/>
                        <a:uLnTx/>
                        <a:uFillTx/>
                        <a:latin typeface="+mn-ea"/>
                        <a:ea typeface="+mn-ea"/>
                        <a:cs typeface="+mn-cs"/>
                      </a:endParaRPr>
                    </a:p>
                    <a:p>
                      <a:pPr marL="446088" indent="-446088">
                        <a:spcBef>
                          <a:spcPts val="1200"/>
                        </a:spcBef>
                        <a:buNone/>
                      </a:pPr>
                      <a:r>
                        <a:rPr kumimoji="1" lang="ja-JP" altLang="en-US" sz="1800" b="1" u="none" dirty="0">
                          <a:solidFill>
                            <a:schemeClr val="tx1"/>
                          </a:solidFill>
                          <a:latin typeface="+mn-ea"/>
                          <a:ea typeface="+mn-ea"/>
                        </a:rPr>
                        <a:t>＜小児特定疾患カウンセリング料の見直し＞</a:t>
                      </a:r>
                      <a:endParaRPr kumimoji="1" lang="en-US" altLang="ja-JP" sz="1800" b="1" u="none" dirty="0">
                        <a:solidFill>
                          <a:schemeClr val="tx1"/>
                        </a:solidFill>
                        <a:latin typeface="+mn-ea"/>
                        <a:ea typeface="+mn-ea"/>
                      </a:endParaRPr>
                    </a:p>
                    <a:p>
                      <a:pPr marL="446088" marR="0" lvl="0" indent="0" algn="l" defTabSz="742950" rtl="0" eaLnBrk="1" fontAlgn="auto" latinLnBrk="0" hangingPunct="1">
                        <a:lnSpc>
                          <a:spcPct val="100000"/>
                        </a:lnSpc>
                        <a:spcBef>
                          <a:spcPts val="600"/>
                        </a:spcBef>
                        <a:spcAft>
                          <a:spcPts val="0"/>
                        </a:spcAft>
                        <a:buClrTx/>
                        <a:buSzTx/>
                        <a:buFontTx/>
                        <a:buNone/>
                        <a:tabLst/>
                        <a:defRPr/>
                      </a:pPr>
                      <a:r>
                        <a:rPr kumimoji="1" lang="ja-JP" altLang="en-US" sz="1800" b="1" i="0" u="none" strike="noStrike" kern="1200" cap="none" spc="0" normalizeH="0" baseline="0" noProof="0" dirty="0">
                          <a:ln>
                            <a:noFill/>
                          </a:ln>
                          <a:solidFill>
                            <a:prstClr val="black"/>
                          </a:solidFill>
                          <a:effectLst/>
                          <a:uLnTx/>
                          <a:uFillTx/>
                          <a:latin typeface="+mn-ea"/>
                          <a:ea typeface="+mn-ea"/>
                          <a:cs typeface="+mn-cs"/>
                        </a:rPr>
                        <a:t>　発達障害等、児童思春期の精神疾患の支援を充実する観点から、</a:t>
                      </a:r>
                      <a:r>
                        <a:rPr kumimoji="1" lang="ja-JP" altLang="en-US" sz="1800" b="1" i="0" u="none" strike="noStrike" kern="1200" cap="none" spc="0" normalizeH="0" baseline="0" noProof="0" dirty="0">
                          <a:ln>
                            <a:noFill/>
                          </a:ln>
                          <a:solidFill>
                            <a:srgbClr val="0070C0"/>
                          </a:solidFill>
                          <a:effectLst/>
                          <a:uLnTx/>
                          <a:uFillTx/>
                          <a:latin typeface="+mn-ea"/>
                          <a:ea typeface="+mn-ea"/>
                          <a:cs typeface="+mn-cs"/>
                        </a:rPr>
                        <a:t>小児特定疾患カウンセリング料について要件及び評価を見直す</a:t>
                      </a:r>
                      <a:r>
                        <a:rPr kumimoji="1" lang="ja-JP" altLang="en-US" sz="1800" b="1" i="0" u="none" strike="noStrike" kern="1200" cap="none" spc="0" normalizeH="0" baseline="0" noProof="0" dirty="0">
                          <a:ln>
                            <a:noFill/>
                          </a:ln>
                          <a:solidFill>
                            <a:srgbClr val="FF0000"/>
                          </a:solidFill>
                          <a:effectLst/>
                          <a:uLnTx/>
                          <a:uFillTx/>
                          <a:latin typeface="+mn-ea"/>
                          <a:ea typeface="+mn-ea"/>
                          <a:cs typeface="+mn-cs"/>
                        </a:rPr>
                        <a:t>（算定期間を４年間に延長及び初回の診療を重点評価）</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とともに、</a:t>
                      </a:r>
                      <a:r>
                        <a:rPr kumimoji="1" lang="ja-JP" altLang="en-US" sz="1800" b="1" i="0" u="none" strike="noStrike" kern="1200" cap="none" spc="0" normalizeH="0" baseline="0" noProof="0" dirty="0">
                          <a:ln>
                            <a:noFill/>
                          </a:ln>
                          <a:solidFill>
                            <a:srgbClr val="0070C0"/>
                          </a:solidFill>
                          <a:effectLst/>
                          <a:uLnTx/>
                          <a:uFillTx/>
                          <a:latin typeface="+mn-ea"/>
                          <a:ea typeface="+mn-ea"/>
                          <a:cs typeface="+mn-cs"/>
                        </a:rPr>
                        <a:t>発達障害等を有する小児患者に対する情報通信機器を用いた医学管理</a:t>
                      </a:r>
                      <a:r>
                        <a:rPr kumimoji="1" lang="ja-JP" altLang="en-US" sz="1800" b="1" i="0" u="none" strike="noStrike" kern="1200" cap="none" spc="0" normalizeH="0" baseline="0" noProof="0" dirty="0">
                          <a:ln>
                            <a:noFill/>
                          </a:ln>
                          <a:solidFill>
                            <a:schemeClr val="tx1"/>
                          </a:solidFill>
                          <a:effectLst/>
                          <a:uLnTx/>
                          <a:uFillTx/>
                          <a:latin typeface="+mn-ea"/>
                          <a:ea typeface="+mn-ea"/>
                          <a:cs typeface="+mn-cs"/>
                        </a:rPr>
                        <a:t>について、新たな評価を行う。</a:t>
                      </a:r>
                      <a:endParaRPr kumimoji="1" lang="en-US" altLang="ja-JP" sz="1800" b="1" i="0" u="none" strike="noStrike" kern="1200" cap="none" spc="0" normalizeH="0" baseline="0" noProof="0" dirty="0">
                        <a:ln>
                          <a:noFill/>
                        </a:ln>
                        <a:solidFill>
                          <a:schemeClr val="tx1"/>
                        </a:solidFill>
                        <a:effectLst/>
                        <a:uLnTx/>
                        <a:uFillTx/>
                        <a:latin typeface="+mn-ea"/>
                        <a:ea typeface="+mn-ea"/>
                        <a:cs typeface="+mn-cs"/>
                      </a:endParaRPr>
                    </a:p>
                    <a:p>
                      <a:pPr marL="446088" indent="-446088">
                        <a:spcBef>
                          <a:spcPts val="1200"/>
                        </a:spcBef>
                        <a:buNone/>
                      </a:pPr>
                      <a:r>
                        <a:rPr kumimoji="1" lang="ja-JP" altLang="en-US" sz="1800" b="1" u="none" dirty="0">
                          <a:solidFill>
                            <a:schemeClr val="tx1"/>
                          </a:solidFill>
                          <a:latin typeface="+mn-ea"/>
                          <a:ea typeface="+mn-ea"/>
                        </a:rPr>
                        <a:t>＜小児緩和ケア診療加算の新設＞</a:t>
                      </a:r>
                      <a:endParaRPr kumimoji="1" lang="en-US" altLang="ja-JP" sz="1800" b="1" u="none" dirty="0">
                        <a:solidFill>
                          <a:schemeClr val="tx1"/>
                        </a:solidFill>
                        <a:latin typeface="+mn-ea"/>
                        <a:ea typeface="+mn-ea"/>
                      </a:endParaRPr>
                    </a:p>
                    <a:p>
                      <a:pPr marL="446088" marR="0" lvl="0" indent="0" algn="l" defTabSz="742950" rtl="0" eaLnBrk="1" fontAlgn="auto" latinLnBrk="0" hangingPunct="1">
                        <a:lnSpc>
                          <a:spcPct val="100000"/>
                        </a:lnSpc>
                        <a:spcBef>
                          <a:spcPts val="600"/>
                        </a:spcBef>
                        <a:spcAft>
                          <a:spcPts val="0"/>
                        </a:spcAft>
                        <a:buClrTx/>
                        <a:buSzTx/>
                        <a:buFontTx/>
                        <a:buNone/>
                        <a:tabLst/>
                        <a:defRPr/>
                      </a:pPr>
                      <a:r>
                        <a:rPr kumimoji="1" lang="ja-JP" altLang="en-US" sz="1800" b="1" i="0" u="none" strike="noStrike" kern="1200" cap="none" spc="0" normalizeH="0" baseline="0" noProof="0" dirty="0">
                          <a:ln>
                            <a:noFill/>
                          </a:ln>
                          <a:solidFill>
                            <a:prstClr val="black"/>
                          </a:solidFill>
                          <a:effectLst/>
                          <a:uLnTx/>
                          <a:uFillTx/>
                          <a:latin typeface="+mn-ea"/>
                          <a:ea typeface="+mn-ea"/>
                          <a:cs typeface="+mn-cs"/>
                        </a:rPr>
                        <a:t>　小児に対する適切な緩和ケアの提供を推進する観点から、</a:t>
                      </a:r>
                      <a:r>
                        <a:rPr kumimoji="1" lang="ja-JP" altLang="en-US" sz="1800" b="1" i="0" u="none" strike="noStrike" kern="1200" cap="none" spc="0" normalizeH="0" baseline="0" noProof="0" dirty="0">
                          <a:ln>
                            <a:noFill/>
                          </a:ln>
                          <a:solidFill>
                            <a:srgbClr val="0070C0"/>
                          </a:solidFill>
                          <a:effectLst/>
                          <a:uLnTx/>
                          <a:uFillTx/>
                          <a:latin typeface="+mn-ea"/>
                          <a:ea typeface="+mn-ea"/>
                          <a:cs typeface="+mn-cs"/>
                        </a:rPr>
                        <a:t>小児に対する緩和ケア</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について、新たな評価を行う。</a:t>
                      </a:r>
                      <a:endParaRPr kumimoji="1" lang="en-US" altLang="ja-JP" sz="1800" b="1" i="0" u="none" strike="noStrike" kern="1200" cap="none" spc="0" normalizeH="0" baseline="0" noProof="0" dirty="0">
                        <a:ln>
                          <a:noFill/>
                        </a:ln>
                        <a:solidFill>
                          <a:prstClr val="black"/>
                        </a:solidFill>
                        <a:effectLst/>
                        <a:uLnTx/>
                        <a:uFillTx/>
                        <a:latin typeface="+mn-ea"/>
                        <a:ea typeface="+mn-ea"/>
                        <a:cs typeface="+mn-cs"/>
                      </a:endParaRPr>
                    </a:p>
                    <a:p>
                      <a:pPr marL="0" marR="0" lvl="0" indent="0" algn="l" defTabSz="742950" rtl="0" eaLnBrk="1" fontAlgn="auto" latinLnBrk="0" hangingPunct="1">
                        <a:lnSpc>
                          <a:spcPct val="100000"/>
                        </a:lnSpc>
                        <a:spcBef>
                          <a:spcPts val="1200"/>
                        </a:spcBef>
                        <a:spcAft>
                          <a:spcPts val="0"/>
                        </a:spcAft>
                        <a:buClrTx/>
                        <a:buSzTx/>
                        <a:buFontTx/>
                        <a:buNone/>
                        <a:tabLst/>
                        <a:defRPr/>
                      </a:pPr>
                      <a:r>
                        <a:rPr kumimoji="1" lang="ja-JP" altLang="en-US" sz="1800" b="1" i="0" u="none" strike="noStrike" kern="1200" cap="none" spc="0" normalizeH="0" baseline="0" noProof="0" dirty="0">
                          <a:ln>
                            <a:noFill/>
                          </a:ln>
                          <a:solidFill>
                            <a:prstClr val="black"/>
                          </a:solidFill>
                          <a:effectLst/>
                          <a:uLnTx/>
                          <a:uFillTx/>
                          <a:latin typeface="+mn-ea"/>
                          <a:ea typeface="+mn-ea"/>
                          <a:cs typeface="+mn-cs"/>
                        </a:rPr>
                        <a:t>＜医療的ケア児（者）に対する入院前支援の評価の新設（再掲）＞</a:t>
                      </a:r>
                      <a:endParaRPr kumimoji="1" lang="en-US" altLang="ja-JP" sz="1800" b="1" i="0" u="none" strike="noStrike" kern="1200" cap="none" spc="0" normalizeH="0" baseline="0" noProof="0" dirty="0">
                        <a:ln>
                          <a:noFill/>
                        </a:ln>
                        <a:solidFill>
                          <a:prstClr val="black"/>
                        </a:solidFill>
                        <a:effectLst/>
                        <a:uLnTx/>
                        <a:uFillTx/>
                        <a:latin typeface="+mn-ea"/>
                        <a:ea typeface="+mn-ea"/>
                        <a:cs typeface="+mn-cs"/>
                      </a:endParaRPr>
                    </a:p>
                    <a:p>
                      <a:pPr marL="446088" marR="0" lvl="0" indent="0" algn="l" defTabSz="742950" rtl="0" eaLnBrk="1" fontAlgn="auto" latinLnBrk="0" hangingPunct="1">
                        <a:lnSpc>
                          <a:spcPct val="100000"/>
                        </a:lnSpc>
                        <a:spcBef>
                          <a:spcPts val="600"/>
                        </a:spcBef>
                        <a:spcAft>
                          <a:spcPts val="0"/>
                        </a:spcAft>
                        <a:buClrTx/>
                        <a:buSzTx/>
                        <a:buFontTx/>
                        <a:buNone/>
                        <a:tabLst/>
                        <a:defRPr/>
                      </a:pPr>
                      <a:r>
                        <a:rPr kumimoji="1" lang="ja-JP" altLang="en-US" sz="1800" b="1" i="0" u="none" strike="noStrike" kern="1200" cap="none" spc="0" normalizeH="0" baseline="0" noProof="0" dirty="0">
                          <a:ln>
                            <a:noFill/>
                          </a:ln>
                          <a:solidFill>
                            <a:prstClr val="black"/>
                          </a:solidFill>
                          <a:effectLst/>
                          <a:uLnTx/>
                          <a:uFillTx/>
                          <a:latin typeface="+mn-ea"/>
                          <a:ea typeface="+mn-ea"/>
                          <a:cs typeface="+mn-cs"/>
                        </a:rPr>
                        <a:t>　医療的ケア児（者）が入院する際の在宅からの連続的なケアを確保する観点から、</a:t>
                      </a:r>
                      <a:r>
                        <a:rPr kumimoji="1" lang="ja-JP" altLang="en-US" sz="1800" b="1" i="0" u="none" strike="noStrike" kern="1200" cap="none" spc="0" normalizeH="0" baseline="0" noProof="0" dirty="0">
                          <a:ln>
                            <a:noFill/>
                          </a:ln>
                          <a:solidFill>
                            <a:srgbClr val="0070C0"/>
                          </a:solidFill>
                          <a:effectLst/>
                          <a:uLnTx/>
                          <a:uFillTx/>
                          <a:latin typeface="+mn-ea"/>
                          <a:ea typeface="+mn-ea"/>
                          <a:cs typeface="+mn-cs"/>
                        </a:rPr>
                        <a:t>事前に自宅等を訪問し、患者の状態や人工呼吸器の設定等のケア状態の把握</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を行った場合について、</a:t>
                      </a:r>
                      <a:r>
                        <a:rPr kumimoji="1" lang="ja-JP" altLang="en-US" sz="1800" b="1" i="0" u="none" strike="noStrike" kern="1200" cap="none" spc="0" normalizeH="0" baseline="0" noProof="0" dirty="0">
                          <a:ln>
                            <a:noFill/>
                          </a:ln>
                          <a:solidFill>
                            <a:srgbClr val="FF0000"/>
                          </a:solidFill>
                          <a:effectLst/>
                          <a:uLnTx/>
                          <a:uFillTx/>
                          <a:latin typeface="+mn-ea"/>
                          <a:ea typeface="+mn-ea"/>
                          <a:cs typeface="+mn-cs"/>
                        </a:rPr>
                        <a:t>医療的ケア（児）入院前支援加算</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を新設する。</a:t>
                      </a:r>
                      <a:endParaRPr kumimoji="1" lang="en-US" altLang="ja-JP" sz="18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2410746526"/>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63903"/>
            <a:ext cx="9529762" cy="5472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の質と医療安全を担保する観点から、新生児特定集中治療について十分な体制と実績を有する保険医療機関における、高度な医療を要する重症新生児に対する手厚い看護体制について、新たな評価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新生児特定集中治療室重症児対応体制強化管理料</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（１日につき）</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14,539</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以下のいずれかに該当する新生児</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・体外式膜型人工肺を実施している状態　　　　・腎代替療法（血液透析、腹膜透析等）を実施している状態</a:t>
            </a:r>
          </a:p>
          <a:p>
            <a:pPr marL="182563"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・交換輸血を実施している状態　　　　　　　　・低体温療法を実施している状態</a:t>
            </a:r>
          </a:p>
          <a:p>
            <a:pPr marL="182563"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・人工呼吸器を使用している状態（出生時体重が七百五十グラム未満である場合に限る。） </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・人工呼吸器を使用している状態であって、一酸化窒素吸入療法を実施している状態</a:t>
            </a:r>
          </a:p>
          <a:p>
            <a:pPr marL="182563"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・人工呼吸器を使用している状態であって、胸腔・腹腔ドレーン管理を実施している状態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・開胸手術、開頭手術、開腹手術等後に人工呼吸器を使用している状態</a:t>
            </a:r>
          </a:p>
          <a:p>
            <a:pPr marL="182563"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・新興感染症や先天性感染症等の感染症患者であって、陰圧個室管理など厳重な感染対策を行いながら人工呼吸器を使用している状態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（合併症として発生した感染症は除く。）</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90488"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（抜粋）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当該管理料の届出を行っている病床を有する治療室に</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入室した日から起算して７日を限度として</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、所定点数を算定する。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（概要） </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「Ａ３０２」の「１」新生児特定集中治療室管理料１又は「Ａ３０３」の「２」新生児集中治療室管理料の届出を行っている治療室の病床を単位として行うものであること。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専任の医師が常時、当該治療室内に勤務していること。</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当該専任の医師に、新生児の特定集中治療の経験を５年以上有する医師を２名以上含むこと。</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当該治療室内の当該入院料の届出を行っている病床における助産師又は看護師の数は、</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常時、当該病床に係る入院患者の数が二又はその端数を増すごとに一以上であること。</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当該治療室が次のアからウの基準を全て満たしていること。</a:t>
            </a:r>
          </a:p>
          <a:p>
            <a:pPr marL="182563" marR="0" lvl="0" indent="-873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直近１年間の出生体重</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750</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グラム未満の新生児の新規入院患者数が４件以上であること。</a:t>
            </a:r>
          </a:p>
          <a:p>
            <a:pPr marL="182563" marR="0" lvl="0" indent="-873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直近１年間の当該治療室に入院している患者について行った開胸手術、開頭手術、開腹手術、胸腔鏡下手術又は腹腔鏡下手術の年間実施件数が６件以上であること。</a:t>
            </a:r>
          </a:p>
          <a:p>
            <a:pPr marL="182563" marR="0" lvl="0" indent="-873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直近１年間経鼻的持続陽圧呼吸療法を除く人工呼吸管理を要する新規入院患者数が３０件以上であること。</a:t>
            </a:r>
          </a:p>
          <a:p>
            <a:pPr marL="87313" marR="0" lvl="0" indent="-87313"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7313" marR="0" lvl="0" indent="-87313"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xfrm>
            <a:off x="-1" y="270326"/>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新生児特定集中治療室重症児対応体制強化管理料の新設</a:t>
            </a:r>
          </a:p>
        </p:txBody>
      </p:sp>
      <p:sp>
        <p:nvSpPr>
          <p:cNvPr id="15" name="正方形/長方形 14"/>
          <p:cNvSpPr/>
          <p:nvPr/>
        </p:nvSpPr>
        <p:spPr>
          <a:xfrm>
            <a:off x="311928" y="829518"/>
            <a:ext cx="5270725"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新生児特定集中治療室重症児対応体制強化管理料の新設</a:t>
            </a:r>
          </a:p>
        </p:txBody>
      </p:sp>
      <p:sp>
        <p:nvSpPr>
          <p:cNvPr id="84" name="テキスト ボックス 83"/>
          <p:cNvSpPr txBox="1"/>
          <p:nvPr/>
        </p:nvSpPr>
        <p:spPr>
          <a:xfrm>
            <a:off x="9236" y="-2306"/>
            <a:ext cx="9906000" cy="276999"/>
          </a:xfrm>
          <a:prstGeom prst="rect">
            <a:avLst/>
          </a:prstGeom>
          <a:noFill/>
        </p:spPr>
        <p:txBody>
          <a:bodyPr wrap="square" rtlCol="0">
            <a:spAutoFit/>
          </a:bodyPr>
          <a:lstStyle/>
          <a:p>
            <a:pPr marL="2425700" marR="0" lvl="0" indent="-2425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－４ー２　小児医療、周産期医療の充実ー①</a:t>
            </a:r>
          </a:p>
        </p:txBody>
      </p:sp>
      <p:pic>
        <p:nvPicPr>
          <p:cNvPr id="6" name="図 5" descr="挿絵 が含まれている画像&#10;&#10;自動的に生成された説明">
            <a:extLst>
              <a:ext uri="{FF2B5EF4-FFF2-40B4-BE49-F238E27FC236}">
                <a16:creationId xmlns:a16="http://schemas.microsoft.com/office/drawing/2014/main" id="{B0D858D5-1C82-C82B-D6C7-2E1AC8AF79A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396813" y="1989031"/>
            <a:ext cx="1215189" cy="1215189"/>
          </a:xfrm>
          <a:prstGeom prst="rect">
            <a:avLst/>
          </a:prstGeom>
        </p:spPr>
      </p:pic>
      <p:sp>
        <p:nvSpPr>
          <p:cNvPr id="3" name="スライド番号プレースホルダー 2">
            <a:extLst>
              <a:ext uri="{FF2B5EF4-FFF2-40B4-BE49-F238E27FC236}">
                <a16:creationId xmlns:a16="http://schemas.microsoft.com/office/drawing/2014/main" id="{A2455130-BFCD-D478-1E25-EFFBC7CC607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32208353"/>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小児特定疾患カウンセリング料の見直し</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ー４－２　小児医療、周産期医療の充実ー②等</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18800"/>
            <a:ext cx="9529762" cy="5508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発達障害等、児童思春期の精神疾患の支援を充実する観点から、</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小児特定疾患カウンセリング料について要件及び評価を見直す</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とともに、</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発達障害等を有する小児患者に対する情報通信機器を用いた医学管理について、新たな評価を行う。</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9" y="825919"/>
            <a:ext cx="386002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小児特定疾患カウンセリング料の見直し</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4304146" y="2070068"/>
            <a:ext cx="5289926"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4299813" y="2440606"/>
            <a:ext cx="5290563" cy="4068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小児特定疾患カウンセリング料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医師による場合</a:t>
            </a:r>
          </a:p>
          <a:p>
            <a:pPr marL="268288"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初回</a:t>
            </a: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800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268288"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初回のカウンセリングを行った日後</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１年以内の期間</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に行った場合</a:t>
            </a:r>
          </a:p>
          <a:p>
            <a:pPr marL="268288"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① 月の１回目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600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② 月の２回目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500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268288"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初回のカウンセリングを行った日から起算して</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２年以内の期間</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に行った場合</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の場合を除く。</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68288"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①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月の１回目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500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② 月の２回目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400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268288"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初回のカウンセリングを行った日から起算して</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４年以内の期間</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に行った場合</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及び</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の場合を除く。</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400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 公認心理師による場合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（抜粋）</a:t>
            </a:r>
          </a:p>
          <a:p>
            <a:pPr marL="268288"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初回のカウンセリングを行った日から起算して、</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２年以内の期間においては月２回に限り、２年を超える期間においては、４年を限度として、月１回に限り</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小児特定疾患カウンセリング料イの</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又は</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を算定すべき医学管理を</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情報通信機器を用いて行った場合は、イの</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の①若しくは②、</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の①若しくは②又は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の所定点数に代えて、それぞれ</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696</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522</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点若しくは</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435</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435</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点若しくは</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348</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点又は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348</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点を算定する。</a:t>
            </a:r>
          </a:p>
        </p:txBody>
      </p:sp>
      <p:sp>
        <p:nvSpPr>
          <p:cNvPr id="17" name="右矢印 89">
            <a:extLst>
              <a:ext uri="{FF2B5EF4-FFF2-40B4-BE49-F238E27FC236}">
                <a16:creationId xmlns:a16="http://schemas.microsoft.com/office/drawing/2014/main" id="{2C7478A4-04E8-A454-E553-73FC150DCF79}"/>
              </a:ext>
            </a:extLst>
          </p:cNvPr>
          <p:cNvSpPr/>
          <p:nvPr/>
        </p:nvSpPr>
        <p:spPr>
          <a:xfrm>
            <a:off x="3753700" y="2932849"/>
            <a:ext cx="422304" cy="762001"/>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1930" y="2070068"/>
            <a:ext cx="3317962"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11928" y="2512026"/>
            <a:ext cx="3317963" cy="1771216"/>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小児特定疾患カウンセリング料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医師による場合</a:t>
            </a:r>
          </a:p>
          <a:p>
            <a:pPr marL="92075"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月の１回目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500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92075"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月の２回目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 公認心理師による場合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（抜粋）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○２年を限度として月２回に限り算定する。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3" name="図 2" descr="挿絵 が含まれている画像&#10;&#10;自動的に生成された説明">
            <a:extLst>
              <a:ext uri="{FF2B5EF4-FFF2-40B4-BE49-F238E27FC236}">
                <a16:creationId xmlns:a16="http://schemas.microsoft.com/office/drawing/2014/main" id="{5EBB96CA-FA19-96D9-E32E-77F68F5429C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10427" y="4474606"/>
            <a:ext cx="1661251" cy="1661251"/>
          </a:xfrm>
          <a:prstGeom prst="rect">
            <a:avLst/>
          </a:prstGeom>
        </p:spPr>
      </p:pic>
      <p:pic>
        <p:nvPicPr>
          <p:cNvPr id="4" name="図 3" descr="挿絵, 時計 が含まれている画像&#10;&#10;自動的に生成された説明">
            <a:extLst>
              <a:ext uri="{FF2B5EF4-FFF2-40B4-BE49-F238E27FC236}">
                <a16:creationId xmlns:a16="http://schemas.microsoft.com/office/drawing/2014/main" id="{130CB0D9-3C0D-C73B-00DE-2C47314B386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406639" y="4852355"/>
            <a:ext cx="1593874" cy="1593874"/>
          </a:xfrm>
          <a:prstGeom prst="rect">
            <a:avLst/>
          </a:prstGeom>
        </p:spPr>
      </p:pic>
      <p:sp>
        <p:nvSpPr>
          <p:cNvPr id="6" name="スライド番号プレースホルダー 2">
            <a:extLst>
              <a:ext uri="{FF2B5EF4-FFF2-40B4-BE49-F238E27FC236}">
                <a16:creationId xmlns:a16="http://schemas.microsoft.com/office/drawing/2014/main" id="{236F9582-1D6C-270E-D648-CDB0F85DF5C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79715121"/>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小児緩和ケア診療加算の新設</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－４－２　小児医療、周産期医療の充実－③等</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小児に対する適切な緩和ケアの提供を推進する観点から、小児に対する緩和ケアについて、新たな評価を行う。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小児緩和ケア診療加算</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（抜粋）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18256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小児緩和ケア診療加算は、一般病床に入院する悪性腫瘍、後天性免疫不全症候群又は末期心不全の</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小児患者のうち、疼痛、倦怠感、呼吸困難等の身体的症状又は不安、抑うつなどの精神症状を持つ者に対して、当該患者又は家族等の同意に基づき、症状緩和に係るチーム（以下「小児緩和ケアチーム」という。）による診療が行われた場合に算定する。</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末期心不全の患者とは、以下のアとイの基準及びウからオまでのいずれかの基準に該当するものをいう。</a:t>
            </a:r>
          </a:p>
          <a:p>
            <a:pPr marL="1825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心不全に対して適切な治療が実施されていること。</a:t>
            </a:r>
          </a:p>
          <a:p>
            <a:pPr marL="269875" marR="0" lvl="0" indent="-873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器質的な心機能障害により、適切な治療にかかわらず、慢性的に</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NYHA</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重症度分類</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Ⅳ</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度の症状に該当し、頻回又は持続的に点滴薬物療法を必要とする状態であること。</a:t>
            </a:r>
          </a:p>
          <a:p>
            <a:pPr marL="1825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左室駆出率が </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％以下であること。</a:t>
            </a:r>
          </a:p>
          <a:p>
            <a:pPr marL="1825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エ 医学的に終末期であると判断される状態であること。</a:t>
            </a:r>
          </a:p>
          <a:p>
            <a:pPr marL="1825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オ ウ又はエに掲げる状態に準ずる場合であること。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小児緩和ケアチームは、必要に応じて家族等に対してもケアを行うこと。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（抜粋）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当該保険医療機関内に、以下から構成される小児緩和ケアに係るチーム（以下「小児緩和ケアチーム」という。）が設置されていること。</a:t>
            </a:r>
          </a:p>
          <a:p>
            <a:pPr marL="920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身体症状の緩和を担当する専任の常勤医師　　　　　　　　　　　　イ 精神症状の緩和を担当する専任の常勤医師</a:t>
            </a:r>
          </a:p>
          <a:p>
            <a:pPr marL="920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緩和ケアの経験を有する専任の常勤看護師　　　　　　　　　　　　エ 緩和ケアの経験を有する専任の薬剤師</a:t>
            </a:r>
          </a:p>
          <a:p>
            <a:pPr marL="920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オ 小児科の診療に従事した経験を３年以上有している専任の常勤医師</a:t>
            </a:r>
            <a:r>
              <a:rPr kumimoji="1" lang="ja-JP" altLang="en-US" sz="105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カ 小児患者の看護に従事した経験を３年以上有している専任の常勤看護師</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82563"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ア又はイの医師が小児科の診療に従事した経験を３年以上有する場合は、オの要件は満たしていることとする。ウの看護師が小児患者の看護に従事した経験を３年以上有している場合は、カを満たしていることとする。</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なお、アからエまでのうちいずれか１人は専従であること。ただし、緩和ケアチームが診察する患者数が１日に </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 </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人以内である場合は、いずれも専任で差し支えない。</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775292"/>
            <a:ext cx="3143541"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小児緩和ケア診療加算の新設</a:t>
            </a:r>
          </a:p>
        </p:txBody>
      </p:sp>
      <p:pic>
        <p:nvPicPr>
          <p:cNvPr id="8" name="図 7" descr="挿絵 が含まれている画像&#10;&#10;自動的に生成された説明">
            <a:extLst>
              <a:ext uri="{FF2B5EF4-FFF2-40B4-BE49-F238E27FC236}">
                <a16:creationId xmlns:a16="http://schemas.microsoft.com/office/drawing/2014/main" id="{84DD80CD-38AD-5B53-742D-E64C82725F1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660982" y="1505116"/>
            <a:ext cx="901199" cy="901199"/>
          </a:xfrm>
          <a:prstGeom prst="rect">
            <a:avLst/>
          </a:prstGeom>
        </p:spPr>
      </p:pic>
      <p:sp>
        <p:nvSpPr>
          <p:cNvPr id="4" name="正方形/長方形 3">
            <a:extLst>
              <a:ext uri="{FF2B5EF4-FFF2-40B4-BE49-F238E27FC236}">
                <a16:creationId xmlns:a16="http://schemas.microsoft.com/office/drawing/2014/main" id="{7A4912AE-60E9-97FC-A54C-1753CF854DBA}"/>
              </a:ext>
            </a:extLst>
          </p:cNvPr>
          <p:cNvSpPr/>
          <p:nvPr/>
        </p:nvSpPr>
        <p:spPr>
          <a:xfrm>
            <a:off x="714476" y="6164166"/>
            <a:ext cx="8169641" cy="535017"/>
          </a:xfrm>
          <a:prstGeom prst="rect">
            <a:avLst/>
          </a:prstGeom>
          <a:noFill/>
          <a:ln w="1905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小児個別栄養管理加算</a:t>
            </a: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a:extLst>
              <a:ext uri="{FF2B5EF4-FFF2-40B4-BE49-F238E27FC236}">
                <a16:creationId xmlns:a16="http://schemas.microsoft.com/office/drawing/2014/main" id="{231B00C9-06D1-30A0-DE0A-5657E8A30D9C}"/>
              </a:ext>
            </a:extLst>
          </p:cNvPr>
          <p:cNvSpPr/>
          <p:nvPr/>
        </p:nvSpPr>
        <p:spPr>
          <a:xfrm>
            <a:off x="311928" y="5951701"/>
            <a:ext cx="2201868" cy="277376"/>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小児個別栄養管理加算の新設</a:t>
            </a:r>
          </a:p>
        </p:txBody>
      </p:sp>
      <p:sp>
        <p:nvSpPr>
          <p:cNvPr id="5" name="テキスト ボックス 4">
            <a:extLst>
              <a:ext uri="{FF2B5EF4-FFF2-40B4-BE49-F238E27FC236}">
                <a16:creationId xmlns:a16="http://schemas.microsoft.com/office/drawing/2014/main" id="{E1FFD40A-D30A-104B-1F21-5354AF213F16}"/>
              </a:ext>
            </a:extLst>
          </p:cNvPr>
          <p:cNvSpPr txBox="1"/>
          <p:nvPr/>
        </p:nvSpPr>
        <p:spPr>
          <a:xfrm>
            <a:off x="4591251" y="6183287"/>
            <a:ext cx="4292866"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［算定要件］（概要）</a:t>
            </a:r>
            <a:endParaRPr kumimoji="1" lang="en-US" altLang="ja-JP" sz="9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小児緩和ケアチームに管理栄養士が参加し、個別の患者の症状や希望に応じた栄養食事管理を行った場合に算定する。</a:t>
            </a:r>
            <a:endParaRPr kumimoji="1" lang="en-US" altLang="ja-JP" sz="9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9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7" name="スライド番号プレースホルダー 2">
            <a:extLst>
              <a:ext uri="{FF2B5EF4-FFF2-40B4-BE49-F238E27FC236}">
                <a16:creationId xmlns:a16="http://schemas.microsoft.com/office/drawing/2014/main" id="{CB45F060-7A69-8D84-4B1A-83F0370F760E}"/>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618893426"/>
      </p:ext>
    </p:extLst>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正方形/長方形 3">
            <a:extLst>
              <a:ext uri="{FF2B5EF4-FFF2-40B4-BE49-F238E27FC236}">
                <a16:creationId xmlns:a16="http://schemas.microsoft.com/office/drawing/2014/main" id="{7C6FE945-33DD-2679-3987-D4FCC63E8821}"/>
              </a:ext>
            </a:extLst>
          </p:cNvPr>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医療的ケア児（者）が入院する際の在宅からの連続的なケアを確保する観点から、事前に自宅等を訪問し、患者の状態や人工呼吸器の設定等のケア状態の把握を行った場合について、新たな評価を行う。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医療的ケア児（者）入院前支援加算</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医療的ケア判定スコア</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16</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点以上の医療的ケア児（者）</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69875" marR="0" lvl="0" indent="-269875"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注１ 別に厚生労働大臣が定める施設基準に適合しているものとして地方厚生局長等に届け出た保険医療機関において、当該保険医療機関の医師又は当該医師の指示を受けた看護職員が、入院前に別に厚生労働大臣が定める患者（第１節の入院基本料（特別入院基本料等を含む。）及び第３節の特定入院料のうち、医療的ケア児（者）入院前支援加算を算定できるものを現に算定している患者に限り、当該保険医療機関の入院期間が通算</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上のものを除く。）の患家等を訪問し、患者の状態、療養生活環境及び必要な処置等を確認した上で療養支援計画を策定し、入院前又は入院した日に当該計画書を患者又はその家族等に説明し、文書により提供した場合に、</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保険医療機関ごとに患者１人につき１回に限り</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、入院初日に限り所定点数に加算する。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269875"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２ 別に厚生労働大臣が定める施設基準に適合しているものとして地方厚生局長等に届け出た保険医療機関において、医療的ケア児（者）入院前支援加算を算定すべき入院前支援を</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情報通信機器を用いて行った場合は、所定点数に代えて、</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点を所定点数に加算する。</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３ 区分番号Ａ２４６の注７に掲げる入院時支援加算は別に算定できない。</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（１）</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直近１年間の医療的ケア判定スコア</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16</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点以上の医療的ケア児（者）の入院患者数が</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件以上</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（２）令和７年５月</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日までの間に限り、（１）の基準を満たしているものとする。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医療的ケア児（者）に対する入院前支援の評価の新設（再掲）</a:t>
            </a:r>
            <a:endParaRPr kumimoji="1" lang="ja-JP" altLang="en-US" b="1">
              <a:latin typeface="メイリオ" panose="020B0604030504040204" pitchFamily="50" charset="-128"/>
              <a:ea typeface="メイリオ" panose="020B0604030504040204" pitchFamily="50" charset="-128"/>
            </a:endParaRPr>
          </a:p>
        </p:txBody>
      </p:sp>
      <p:sp>
        <p:nvSpPr>
          <p:cNvPr id="3" name="テキスト ボックス 2">
            <a:extLst>
              <a:ext uri="{FF2B5EF4-FFF2-40B4-BE49-F238E27FC236}">
                <a16:creationId xmlns:a16="http://schemas.microsoft.com/office/drawing/2014/main" id="{8529D2A6-C7D4-C724-9290-30AE0DF7238B}"/>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－４－２　小児医療、周産期医療の充実－⑦</a:t>
            </a:r>
          </a:p>
        </p:txBody>
      </p:sp>
      <p:pic>
        <p:nvPicPr>
          <p:cNvPr id="5" name="図 4" descr="ダイアグラム が含まれている画像&#10;&#10;自動的に生成された説明">
            <a:extLst>
              <a:ext uri="{FF2B5EF4-FFF2-40B4-BE49-F238E27FC236}">
                <a16:creationId xmlns:a16="http://schemas.microsoft.com/office/drawing/2014/main" id="{6669F297-9FEA-CA08-15C7-CCEF84FEFCF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594600" y="1838425"/>
            <a:ext cx="1452612" cy="1452612"/>
          </a:xfrm>
          <a:prstGeom prst="rect">
            <a:avLst/>
          </a:prstGeom>
        </p:spPr>
      </p:pic>
      <p:sp>
        <p:nvSpPr>
          <p:cNvPr id="13" name="正方形/長方形 12">
            <a:extLst>
              <a:ext uri="{FF2B5EF4-FFF2-40B4-BE49-F238E27FC236}">
                <a16:creationId xmlns:a16="http://schemas.microsoft.com/office/drawing/2014/main" id="{EFD270B0-64C8-6A56-CABA-B433A5E7750D}"/>
              </a:ext>
            </a:extLst>
          </p:cNvPr>
          <p:cNvSpPr/>
          <p:nvPr/>
        </p:nvSpPr>
        <p:spPr>
          <a:xfrm>
            <a:off x="331177" y="827758"/>
            <a:ext cx="5400000" cy="360000"/>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医療的ケア児（者）に対する入院前支援の評価の新設</a:t>
            </a:r>
          </a:p>
        </p:txBody>
      </p:sp>
      <p:sp>
        <p:nvSpPr>
          <p:cNvPr id="7" name="スライド番号プレースホルダー 2">
            <a:extLst>
              <a:ext uri="{FF2B5EF4-FFF2-40B4-BE49-F238E27FC236}">
                <a16:creationId xmlns:a16="http://schemas.microsoft.com/office/drawing/2014/main" id="{7C62D61E-8C5E-B5D9-7EB6-8E17472BAC5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140844684"/>
      </p:ext>
    </p:extLst>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0715"/>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437</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nvGraphicFramePr>
        <p:xfrm>
          <a:off x="389493" y="531642"/>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小児医療の充実</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2171160734"/>
              </p:ext>
            </p:extLst>
          </p:nvPr>
        </p:nvGraphicFramePr>
        <p:xfrm>
          <a:off x="704850" y="1315299"/>
          <a:ext cx="8811657" cy="5216740"/>
        </p:xfrm>
        <a:graphic>
          <a:graphicData uri="http://schemas.openxmlformats.org/drawingml/2006/table">
            <a:tbl>
              <a:tblPr firstRow="1" bandRow="1">
                <a:tableStyleId>{5C22544A-7EE6-4342-B048-85BDC9FD1C3A}</a:tableStyleId>
              </a:tblPr>
              <a:tblGrid>
                <a:gridCol w="8811657">
                  <a:extLst>
                    <a:ext uri="{9D8B030D-6E8A-4147-A177-3AD203B41FA5}">
                      <a16:colId xmlns:a16="http://schemas.microsoft.com/office/drawing/2014/main" val="4124765003"/>
                    </a:ext>
                  </a:extLst>
                </a:gridCol>
              </a:tblGrid>
              <a:tr h="5216740">
                <a:tc>
                  <a:txBody>
                    <a:bodyPr/>
                    <a:lstStyle/>
                    <a:p>
                      <a:pPr>
                        <a:spcBef>
                          <a:spcPts val="600"/>
                        </a:spcBef>
                      </a:pPr>
                      <a:r>
                        <a:rPr kumimoji="1" lang="ja-JP" altLang="en-US" sz="2000" b="1" u="none" dirty="0">
                          <a:solidFill>
                            <a:schemeClr val="tx1"/>
                          </a:solidFill>
                          <a:latin typeface="+mn-ea"/>
                          <a:ea typeface="+mn-ea"/>
                        </a:rPr>
                        <a:t>＜一般病棟と一体的に運用する小児入院医療管理料３の見直し＞</a:t>
                      </a:r>
                      <a:endParaRPr kumimoji="1" lang="en-US" altLang="ja-JP" sz="2000" b="1" i="0" u="none" strike="noStrike" kern="1200" cap="none" spc="0" normalizeH="0" baseline="0" dirty="0">
                        <a:ln>
                          <a:noFill/>
                        </a:ln>
                        <a:solidFill>
                          <a:schemeClr val="tx1"/>
                        </a:solidFill>
                        <a:effectLst/>
                        <a:uLnTx/>
                        <a:uFillTx/>
                        <a:latin typeface="+mn-ea"/>
                        <a:ea typeface="+mn-ea"/>
                        <a:cs typeface="+mn-cs"/>
                      </a:endParaRPr>
                    </a:p>
                    <a:p>
                      <a:pPr marL="288000" marR="0" lvl="1"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少子化等による入院患者の減少により１病棟を維持できない小児科病棟があることから、小児入院医療管理料３について、一般病棟（７対１に限る）との</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一体的な運用を可能</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とする。</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288000" marR="0" lvl="1"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一体的な運用を行い</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成人患者との混合病棟となる場合</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は、小児患者が安心して療養生活を送れるよう、</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小児用の病床を集めて区域特定する</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等、環境整備に配慮すること。</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446088" indent="-446088">
                        <a:spcBef>
                          <a:spcPts val="1200"/>
                        </a:spcBef>
                        <a:buNone/>
                      </a:pPr>
                      <a:r>
                        <a:rPr kumimoji="1" lang="ja-JP" altLang="en-US" sz="2000" b="1" u="none" dirty="0">
                          <a:solidFill>
                            <a:schemeClr val="tx1"/>
                          </a:solidFill>
                          <a:latin typeface="+mn-ea"/>
                          <a:ea typeface="+mn-ea"/>
                        </a:rPr>
                        <a:t>＜小児入院医療管理料における複数名の保育士配置の評価＞</a:t>
                      </a:r>
                      <a:endParaRPr kumimoji="1" lang="en-US" altLang="ja-JP" sz="2000" b="1" u="none" dirty="0">
                        <a:solidFill>
                          <a:schemeClr val="tx1"/>
                        </a:solidFill>
                        <a:latin typeface="+mn-ea"/>
                        <a:ea typeface="+mn-ea"/>
                      </a:endParaRPr>
                    </a:p>
                    <a:p>
                      <a:pPr marL="288000" marR="0" lvl="1"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小児入院医療管理料の注２及び注４の加算</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について、</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保育士を複数名配置</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している場合の評価を新設する。</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288000" marR="0" lvl="1"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a:t>
                      </a:r>
                      <a:r>
                        <a:rPr kumimoji="1" lang="en-US" altLang="ja-JP" sz="2000" b="1" i="0" u="none" strike="noStrike" kern="1200" cap="none" spc="0" normalizeH="0" baseline="0" noProof="0" dirty="0">
                          <a:ln>
                            <a:noFill/>
                          </a:ln>
                          <a:solidFill>
                            <a:prstClr val="black"/>
                          </a:solidFill>
                          <a:effectLst/>
                          <a:uLnTx/>
                          <a:uFillTx/>
                          <a:latin typeface="+mn-ea"/>
                          <a:ea typeface="+mn-ea"/>
                          <a:cs typeface="+mn-cs"/>
                        </a:rPr>
                        <a:t> </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小児入院医療管理料</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に、</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夜間を含めて看護補助者を配置</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している場合の評価を新設する。</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288000" marR="0" lvl="1"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小児入院医療管理料</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において、小児の家族等が希望により付き添う場合は、当該</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家族等の食事や睡眠環境等の付き添う環境に配慮</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することを規定する。</a:t>
                      </a: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2383183582"/>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800"/>
            <a:ext cx="9529762" cy="5508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少子化等による入院患者の減少により１病棟を維持できない小児科病棟があることから、小児入院医療管理料３について、一般病棟（７対１に限る）との</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一体的な運用を可能</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一体的な運用を行い</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成人患者との混合病棟となる場合</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は、小児患者が安心して療養生活を送れるよう、</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小児用の病床を集めて区域特定する</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等、環境整備に配慮すること。</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7" y="825919"/>
            <a:ext cx="3381080" cy="360000"/>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小児入院医療管理料３の見直し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－４－２　小児医療、周産期医療の充実－⑨</a:t>
            </a:r>
          </a:p>
        </p:txBody>
      </p:sp>
      <p:sp>
        <p:nvSpPr>
          <p:cNvPr id="88" name="正方形/長方形 87"/>
          <p:cNvSpPr/>
          <p:nvPr/>
        </p:nvSpPr>
        <p:spPr>
          <a:xfrm>
            <a:off x="5056601" y="2375842"/>
            <a:ext cx="4478975"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082537" y="2739151"/>
            <a:ext cx="4478975" cy="3217011"/>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小児入院医療管理料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［施設基準］（概要）</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小児入院医療管理料１、２、３及び４の施設基準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小児入院医療管理料３</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を算定しようとする保険医療機関であって、平均入院患者数が</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概ね</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名程度以下の小規模な病棟を有する場合は</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急性期一般入院料１、特定機能病院入院基本料（一般病棟に限る。）の７対１入院基本料又は専門病院入院基本料の７対１入院基本料を算定すべき病棟と当該小児病棟を併せて１看護単位とすることができる</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。ただし、この場合は次の点に留意すること。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4013" marR="0" lvl="0" indent="-177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小児入院医療管理料３を算定する病床を集めて</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区域特定する等により、小児患者が安心して療養生活を送れる環境を整備</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4013" marR="0" lvl="0" indent="-177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アの</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区域特定した病床における夜勤については、看護職員を２人以上配置していることが望ましく、かつ、当該病棟における夜勤については、看護職員を３人以上配置していることが望ましい</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505401" y="2797122"/>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2375842"/>
            <a:ext cx="4059250"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739151"/>
            <a:ext cx="4059250" cy="115200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小児入院医療管理料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［施設基準］（概要）</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小児入院医療管理料１、２、３及び４の施設基準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タイトル 1">
            <a:extLst>
              <a:ext uri="{FF2B5EF4-FFF2-40B4-BE49-F238E27FC236}">
                <a16:creationId xmlns:a16="http://schemas.microsoft.com/office/drawing/2014/main" id="{94B8DC1F-FA49-776D-305C-3B41E6E00610}"/>
              </a:ext>
            </a:extLst>
          </p:cNvPr>
          <p:cNvSpPr txBox="1">
            <a:spLocks/>
          </p:cNvSpPr>
          <p:nvPr/>
        </p:nvSpPr>
        <p:spPr>
          <a:xfrm>
            <a:off x="0" y="274638"/>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a:ea typeface="メイリオ"/>
                <a:cs typeface="+mj-cs"/>
              </a:rPr>
              <a:t>一般病棟と一体的に運用する小児入院医療管理料３の見直し</a:t>
            </a:r>
          </a:p>
        </p:txBody>
      </p:sp>
      <p:sp>
        <p:nvSpPr>
          <p:cNvPr id="2" name="正方形/長方形 1">
            <a:extLst>
              <a:ext uri="{FF2B5EF4-FFF2-40B4-BE49-F238E27FC236}">
                <a16:creationId xmlns:a16="http://schemas.microsoft.com/office/drawing/2014/main" id="{2476A647-1C5E-95CF-EC40-499F05E9AB9B}"/>
              </a:ext>
            </a:extLst>
          </p:cNvPr>
          <p:cNvSpPr/>
          <p:nvPr/>
        </p:nvSpPr>
        <p:spPr>
          <a:xfrm>
            <a:off x="225059" y="4846083"/>
            <a:ext cx="4803027" cy="1368000"/>
          </a:xfrm>
          <a:prstGeom prst="rect">
            <a:avLst/>
          </a:prstGeom>
          <a:noFill/>
          <a:ln w="127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nvGrpSpPr>
          <p:cNvPr id="1099" name="グループ化 1098">
            <a:extLst>
              <a:ext uri="{FF2B5EF4-FFF2-40B4-BE49-F238E27FC236}">
                <a16:creationId xmlns:a16="http://schemas.microsoft.com/office/drawing/2014/main" id="{9047BCB9-E110-E2C3-D711-1936CCDB3EF7}"/>
              </a:ext>
            </a:extLst>
          </p:cNvPr>
          <p:cNvGrpSpPr/>
          <p:nvPr/>
        </p:nvGrpSpPr>
        <p:grpSpPr>
          <a:xfrm>
            <a:off x="326011" y="5005166"/>
            <a:ext cx="4702071" cy="1079999"/>
            <a:chOff x="279840" y="1264377"/>
            <a:chExt cx="9650828" cy="3529583"/>
          </a:xfrm>
        </p:grpSpPr>
        <p:grpSp>
          <p:nvGrpSpPr>
            <p:cNvPr id="1100" name="グループ化 1099">
              <a:extLst>
                <a:ext uri="{FF2B5EF4-FFF2-40B4-BE49-F238E27FC236}">
                  <a16:creationId xmlns:a16="http://schemas.microsoft.com/office/drawing/2014/main" id="{795C9269-1D61-3986-7944-A4E86D267478}"/>
                </a:ext>
              </a:extLst>
            </p:cNvPr>
            <p:cNvGrpSpPr>
              <a:grpSpLocks noChangeAspect="1"/>
            </p:cNvGrpSpPr>
            <p:nvPr/>
          </p:nvGrpSpPr>
          <p:grpSpPr>
            <a:xfrm rot="16200000">
              <a:off x="506152" y="1581016"/>
              <a:ext cx="237600" cy="367200"/>
              <a:chOff x="1424608" y="2420888"/>
              <a:chExt cx="396000" cy="612000"/>
            </a:xfrm>
          </p:grpSpPr>
          <p:sp>
            <p:nvSpPr>
              <p:cNvPr id="1279" name="正方形/長方形 1278">
                <a:extLst>
                  <a:ext uri="{FF2B5EF4-FFF2-40B4-BE49-F238E27FC236}">
                    <a16:creationId xmlns:a16="http://schemas.microsoft.com/office/drawing/2014/main" id="{8B63E466-DDB7-A636-9130-FA5D01669407}"/>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80" name="正方形/長方形 1279">
                <a:extLst>
                  <a:ext uri="{FF2B5EF4-FFF2-40B4-BE49-F238E27FC236}">
                    <a16:creationId xmlns:a16="http://schemas.microsoft.com/office/drawing/2014/main" id="{806B5FEB-2B35-C123-5AC7-5294B2FEF12A}"/>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81" name="四角形: 角を丸くする 1280">
                <a:extLst>
                  <a:ext uri="{FF2B5EF4-FFF2-40B4-BE49-F238E27FC236}">
                    <a16:creationId xmlns:a16="http://schemas.microsoft.com/office/drawing/2014/main" id="{781C71BB-23F6-46D8-A5FC-572608A39930}"/>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sp>
          <p:nvSpPr>
            <p:cNvPr id="1101" name="正方形/長方形 1100">
              <a:extLst>
                <a:ext uri="{FF2B5EF4-FFF2-40B4-BE49-F238E27FC236}">
                  <a16:creationId xmlns:a16="http://schemas.microsoft.com/office/drawing/2014/main" id="{6A7058BE-9D6D-EA93-CA15-370985EB94CF}"/>
                </a:ext>
              </a:extLst>
            </p:cNvPr>
            <p:cNvSpPr/>
            <p:nvPr/>
          </p:nvSpPr>
          <p:spPr>
            <a:xfrm>
              <a:off x="279840" y="1412776"/>
              <a:ext cx="9346320" cy="3276000"/>
            </a:xfrm>
            <a:prstGeom prst="rect">
              <a:avLst/>
            </a:prstGeom>
            <a:noFill/>
            <a:ln w="1905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cxnSp>
          <p:nvCxnSpPr>
            <p:cNvPr id="1102" name="直線コネクタ 1101">
              <a:extLst>
                <a:ext uri="{FF2B5EF4-FFF2-40B4-BE49-F238E27FC236}">
                  <a16:creationId xmlns:a16="http://schemas.microsoft.com/office/drawing/2014/main" id="{522197F7-2B95-FF6B-65F9-55B309585F91}"/>
                </a:ext>
              </a:extLst>
            </p:cNvPr>
            <p:cNvCxnSpPr>
              <a:cxnSpLocks/>
            </p:cNvCxnSpPr>
            <p:nvPr/>
          </p:nvCxnSpPr>
          <p:spPr>
            <a:xfrm>
              <a:off x="4413434" y="1412776"/>
              <a:ext cx="0" cy="1418584"/>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103" name="直線コネクタ 1102">
              <a:extLst>
                <a:ext uri="{FF2B5EF4-FFF2-40B4-BE49-F238E27FC236}">
                  <a16:creationId xmlns:a16="http://schemas.microsoft.com/office/drawing/2014/main" id="{55C919A2-5553-6007-40D2-646746D52FB1}"/>
                </a:ext>
              </a:extLst>
            </p:cNvPr>
            <p:cNvCxnSpPr>
              <a:cxnSpLocks/>
            </p:cNvCxnSpPr>
            <p:nvPr/>
          </p:nvCxnSpPr>
          <p:spPr>
            <a:xfrm>
              <a:off x="1636392" y="1412776"/>
              <a:ext cx="0" cy="1418584"/>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104" name="直線コネクタ 1103">
              <a:extLst>
                <a:ext uri="{FF2B5EF4-FFF2-40B4-BE49-F238E27FC236}">
                  <a16:creationId xmlns:a16="http://schemas.microsoft.com/office/drawing/2014/main" id="{A681A586-9745-7706-30CA-F922D47D9FA7}"/>
                </a:ext>
              </a:extLst>
            </p:cNvPr>
            <p:cNvCxnSpPr>
              <a:cxnSpLocks/>
            </p:cNvCxnSpPr>
            <p:nvPr/>
          </p:nvCxnSpPr>
          <p:spPr>
            <a:xfrm>
              <a:off x="3024913" y="1412776"/>
              <a:ext cx="0" cy="1418584"/>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105" name="直線コネクタ 1104">
              <a:extLst>
                <a:ext uri="{FF2B5EF4-FFF2-40B4-BE49-F238E27FC236}">
                  <a16:creationId xmlns:a16="http://schemas.microsoft.com/office/drawing/2014/main" id="{E8801AC9-0889-736C-0108-9A14516323BC}"/>
                </a:ext>
              </a:extLst>
            </p:cNvPr>
            <p:cNvCxnSpPr>
              <a:cxnSpLocks/>
            </p:cNvCxnSpPr>
            <p:nvPr/>
          </p:nvCxnSpPr>
          <p:spPr>
            <a:xfrm>
              <a:off x="5801955" y="1412776"/>
              <a:ext cx="0" cy="1418584"/>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106" name="直線コネクタ 1105">
              <a:extLst>
                <a:ext uri="{FF2B5EF4-FFF2-40B4-BE49-F238E27FC236}">
                  <a16:creationId xmlns:a16="http://schemas.microsoft.com/office/drawing/2014/main" id="{0E07A6FC-68EA-6DCE-C3D1-2446E9F80619}"/>
                </a:ext>
              </a:extLst>
            </p:cNvPr>
            <p:cNvCxnSpPr>
              <a:cxnSpLocks/>
            </p:cNvCxnSpPr>
            <p:nvPr/>
          </p:nvCxnSpPr>
          <p:spPr>
            <a:xfrm>
              <a:off x="7190476" y="1412776"/>
              <a:ext cx="0" cy="1418584"/>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107" name="直線コネクタ 1106">
              <a:extLst>
                <a:ext uri="{FF2B5EF4-FFF2-40B4-BE49-F238E27FC236}">
                  <a16:creationId xmlns:a16="http://schemas.microsoft.com/office/drawing/2014/main" id="{C170F6D0-A4E3-5B4D-BFD8-E525E1612B3E}"/>
                </a:ext>
              </a:extLst>
            </p:cNvPr>
            <p:cNvCxnSpPr>
              <a:cxnSpLocks/>
            </p:cNvCxnSpPr>
            <p:nvPr/>
          </p:nvCxnSpPr>
          <p:spPr>
            <a:xfrm>
              <a:off x="1791840" y="3247500"/>
              <a:ext cx="0" cy="1440000"/>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108" name="直線コネクタ 1107">
              <a:extLst>
                <a:ext uri="{FF2B5EF4-FFF2-40B4-BE49-F238E27FC236}">
                  <a16:creationId xmlns:a16="http://schemas.microsoft.com/office/drawing/2014/main" id="{03D4CA3B-A9D0-F9A1-A401-A7ECD521A1D9}"/>
                </a:ext>
              </a:extLst>
            </p:cNvPr>
            <p:cNvCxnSpPr>
              <a:cxnSpLocks/>
            </p:cNvCxnSpPr>
            <p:nvPr/>
          </p:nvCxnSpPr>
          <p:spPr>
            <a:xfrm>
              <a:off x="3303840" y="3247500"/>
              <a:ext cx="0" cy="1440000"/>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109" name="直線コネクタ 1108">
              <a:extLst>
                <a:ext uri="{FF2B5EF4-FFF2-40B4-BE49-F238E27FC236}">
                  <a16:creationId xmlns:a16="http://schemas.microsoft.com/office/drawing/2014/main" id="{89BB7797-AED1-524F-F0A9-643C316E4EF2}"/>
                </a:ext>
              </a:extLst>
            </p:cNvPr>
            <p:cNvCxnSpPr>
              <a:cxnSpLocks/>
            </p:cNvCxnSpPr>
            <p:nvPr/>
          </p:nvCxnSpPr>
          <p:spPr>
            <a:xfrm>
              <a:off x="5375136" y="3247500"/>
              <a:ext cx="0" cy="1440000"/>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110" name="直線コネクタ 1109">
              <a:extLst>
                <a:ext uri="{FF2B5EF4-FFF2-40B4-BE49-F238E27FC236}">
                  <a16:creationId xmlns:a16="http://schemas.microsoft.com/office/drawing/2014/main" id="{AA1FFA3D-B7A8-15A1-E0D9-9D2EAF954299}"/>
                </a:ext>
              </a:extLst>
            </p:cNvPr>
            <p:cNvCxnSpPr>
              <a:cxnSpLocks/>
            </p:cNvCxnSpPr>
            <p:nvPr/>
          </p:nvCxnSpPr>
          <p:spPr>
            <a:xfrm>
              <a:off x="9073968" y="3247500"/>
              <a:ext cx="0" cy="1440000"/>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111" name="直線コネクタ 1110">
              <a:extLst>
                <a:ext uri="{FF2B5EF4-FFF2-40B4-BE49-F238E27FC236}">
                  <a16:creationId xmlns:a16="http://schemas.microsoft.com/office/drawing/2014/main" id="{BCCAF073-B9E0-60BB-F051-A0B64FA5528C}"/>
                </a:ext>
              </a:extLst>
            </p:cNvPr>
            <p:cNvCxnSpPr>
              <a:cxnSpLocks/>
            </p:cNvCxnSpPr>
            <p:nvPr/>
          </p:nvCxnSpPr>
          <p:spPr>
            <a:xfrm>
              <a:off x="8495060" y="3247500"/>
              <a:ext cx="0" cy="1440000"/>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112" name="直線コネクタ 1111">
              <a:extLst>
                <a:ext uri="{FF2B5EF4-FFF2-40B4-BE49-F238E27FC236}">
                  <a16:creationId xmlns:a16="http://schemas.microsoft.com/office/drawing/2014/main" id="{88C08268-9D0C-9586-6D9A-6D5EE40286B3}"/>
                </a:ext>
              </a:extLst>
            </p:cNvPr>
            <p:cNvCxnSpPr>
              <a:cxnSpLocks/>
            </p:cNvCxnSpPr>
            <p:nvPr/>
          </p:nvCxnSpPr>
          <p:spPr>
            <a:xfrm>
              <a:off x="7916150" y="3247500"/>
              <a:ext cx="0" cy="1440000"/>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113" name="直線コネクタ 1112">
              <a:extLst>
                <a:ext uri="{FF2B5EF4-FFF2-40B4-BE49-F238E27FC236}">
                  <a16:creationId xmlns:a16="http://schemas.microsoft.com/office/drawing/2014/main" id="{F9D2A050-05E2-D985-4713-B485D016E95B}"/>
                </a:ext>
              </a:extLst>
            </p:cNvPr>
            <p:cNvCxnSpPr>
              <a:cxnSpLocks/>
            </p:cNvCxnSpPr>
            <p:nvPr/>
          </p:nvCxnSpPr>
          <p:spPr>
            <a:xfrm>
              <a:off x="7337240" y="3247500"/>
              <a:ext cx="0" cy="1440000"/>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114" name="直線コネクタ 1113">
              <a:extLst>
                <a:ext uri="{FF2B5EF4-FFF2-40B4-BE49-F238E27FC236}">
                  <a16:creationId xmlns:a16="http://schemas.microsoft.com/office/drawing/2014/main" id="{8251AB2B-D92B-9C28-68CE-15B142FEB57C}"/>
                </a:ext>
              </a:extLst>
            </p:cNvPr>
            <p:cNvCxnSpPr>
              <a:cxnSpLocks/>
            </p:cNvCxnSpPr>
            <p:nvPr/>
          </p:nvCxnSpPr>
          <p:spPr>
            <a:xfrm>
              <a:off x="6758330" y="3247500"/>
              <a:ext cx="0" cy="1440000"/>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115" name="直線コネクタ 1114">
              <a:extLst>
                <a:ext uri="{FF2B5EF4-FFF2-40B4-BE49-F238E27FC236}">
                  <a16:creationId xmlns:a16="http://schemas.microsoft.com/office/drawing/2014/main" id="{F64BA09E-F04A-D20D-8295-FCE5FFC48EC8}"/>
                </a:ext>
              </a:extLst>
            </p:cNvPr>
            <p:cNvCxnSpPr>
              <a:cxnSpLocks/>
            </p:cNvCxnSpPr>
            <p:nvPr/>
          </p:nvCxnSpPr>
          <p:spPr>
            <a:xfrm>
              <a:off x="6183992" y="3247500"/>
              <a:ext cx="0" cy="1440000"/>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nvGrpSpPr>
            <p:cNvPr id="1116" name="グループ化 1115">
              <a:extLst>
                <a:ext uri="{FF2B5EF4-FFF2-40B4-BE49-F238E27FC236}">
                  <a16:creationId xmlns:a16="http://schemas.microsoft.com/office/drawing/2014/main" id="{045281E6-0FA0-765F-5901-268016E96B62}"/>
                </a:ext>
              </a:extLst>
            </p:cNvPr>
            <p:cNvGrpSpPr>
              <a:grpSpLocks noChangeAspect="1"/>
            </p:cNvGrpSpPr>
            <p:nvPr/>
          </p:nvGrpSpPr>
          <p:grpSpPr>
            <a:xfrm rot="16200000">
              <a:off x="506152" y="2225388"/>
              <a:ext cx="237600" cy="367200"/>
              <a:chOff x="1424608" y="2420888"/>
              <a:chExt cx="396000" cy="612000"/>
            </a:xfrm>
          </p:grpSpPr>
          <p:sp>
            <p:nvSpPr>
              <p:cNvPr id="1276" name="正方形/長方形 1275">
                <a:extLst>
                  <a:ext uri="{FF2B5EF4-FFF2-40B4-BE49-F238E27FC236}">
                    <a16:creationId xmlns:a16="http://schemas.microsoft.com/office/drawing/2014/main" id="{0077CCD1-C3A3-9D05-2698-EC1DEEB2FE3B}"/>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77" name="正方形/長方形 1276">
                <a:extLst>
                  <a:ext uri="{FF2B5EF4-FFF2-40B4-BE49-F238E27FC236}">
                    <a16:creationId xmlns:a16="http://schemas.microsoft.com/office/drawing/2014/main" id="{353977DB-5A74-D19F-7DA7-824E3785FC7E}"/>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78" name="四角形: 角を丸くする 1277">
                <a:extLst>
                  <a:ext uri="{FF2B5EF4-FFF2-40B4-BE49-F238E27FC236}">
                    <a16:creationId xmlns:a16="http://schemas.microsoft.com/office/drawing/2014/main" id="{5AADAF40-497F-495F-4A43-AAE5BDD1CE85}"/>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17" name="グループ化 1116">
              <a:extLst>
                <a:ext uri="{FF2B5EF4-FFF2-40B4-BE49-F238E27FC236}">
                  <a16:creationId xmlns:a16="http://schemas.microsoft.com/office/drawing/2014/main" id="{EB9EE655-216C-2409-ED18-BFF653F4CDD7}"/>
                </a:ext>
              </a:extLst>
            </p:cNvPr>
            <p:cNvGrpSpPr>
              <a:grpSpLocks noChangeAspect="1"/>
            </p:cNvGrpSpPr>
            <p:nvPr/>
          </p:nvGrpSpPr>
          <p:grpSpPr>
            <a:xfrm rot="5400000" flipH="1">
              <a:off x="1200080" y="1581017"/>
              <a:ext cx="237600" cy="367200"/>
              <a:chOff x="1424608" y="2420888"/>
              <a:chExt cx="396000" cy="612000"/>
            </a:xfrm>
          </p:grpSpPr>
          <p:sp>
            <p:nvSpPr>
              <p:cNvPr id="1273" name="正方形/長方形 1272">
                <a:extLst>
                  <a:ext uri="{FF2B5EF4-FFF2-40B4-BE49-F238E27FC236}">
                    <a16:creationId xmlns:a16="http://schemas.microsoft.com/office/drawing/2014/main" id="{CA0513A6-FCA7-9419-556E-D8B114C197A6}"/>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74" name="正方形/長方形 1273">
                <a:extLst>
                  <a:ext uri="{FF2B5EF4-FFF2-40B4-BE49-F238E27FC236}">
                    <a16:creationId xmlns:a16="http://schemas.microsoft.com/office/drawing/2014/main" id="{91E7F0B7-8137-44CE-B11A-E0797D676D55}"/>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75" name="四角形: 角を丸くする 1274">
                <a:extLst>
                  <a:ext uri="{FF2B5EF4-FFF2-40B4-BE49-F238E27FC236}">
                    <a16:creationId xmlns:a16="http://schemas.microsoft.com/office/drawing/2014/main" id="{AAED665B-A77F-8FF8-256F-602A1DC3AB62}"/>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18" name="グループ化 1117">
              <a:extLst>
                <a:ext uri="{FF2B5EF4-FFF2-40B4-BE49-F238E27FC236}">
                  <a16:creationId xmlns:a16="http://schemas.microsoft.com/office/drawing/2014/main" id="{D2556543-1F96-8868-B315-7B0F66F1FD1E}"/>
                </a:ext>
              </a:extLst>
            </p:cNvPr>
            <p:cNvGrpSpPr>
              <a:grpSpLocks noChangeAspect="1"/>
            </p:cNvGrpSpPr>
            <p:nvPr/>
          </p:nvGrpSpPr>
          <p:grpSpPr>
            <a:xfrm rot="5400000" flipH="1">
              <a:off x="1200080" y="2225388"/>
              <a:ext cx="237600" cy="367200"/>
              <a:chOff x="1424608" y="2420888"/>
              <a:chExt cx="396000" cy="612000"/>
            </a:xfrm>
          </p:grpSpPr>
          <p:sp>
            <p:nvSpPr>
              <p:cNvPr id="1270" name="正方形/長方形 1269">
                <a:extLst>
                  <a:ext uri="{FF2B5EF4-FFF2-40B4-BE49-F238E27FC236}">
                    <a16:creationId xmlns:a16="http://schemas.microsoft.com/office/drawing/2014/main" id="{9A2961D0-BBDE-F084-0F12-2053F93A1819}"/>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71" name="正方形/長方形 1270">
                <a:extLst>
                  <a:ext uri="{FF2B5EF4-FFF2-40B4-BE49-F238E27FC236}">
                    <a16:creationId xmlns:a16="http://schemas.microsoft.com/office/drawing/2014/main" id="{DCB72581-1382-7CBB-4EEF-392F5F62DAAA}"/>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72" name="四角形: 角を丸くする 1271">
                <a:extLst>
                  <a:ext uri="{FF2B5EF4-FFF2-40B4-BE49-F238E27FC236}">
                    <a16:creationId xmlns:a16="http://schemas.microsoft.com/office/drawing/2014/main" id="{E16CFB84-470A-2FE7-FD0B-49ABCDA9E489}"/>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19" name="グループ化 1118">
              <a:extLst>
                <a:ext uri="{FF2B5EF4-FFF2-40B4-BE49-F238E27FC236}">
                  <a16:creationId xmlns:a16="http://schemas.microsoft.com/office/drawing/2014/main" id="{2568F4E0-E8B1-3F3B-2468-7D7FD1FB807E}"/>
                </a:ext>
              </a:extLst>
            </p:cNvPr>
            <p:cNvGrpSpPr>
              <a:grpSpLocks noChangeAspect="1"/>
            </p:cNvGrpSpPr>
            <p:nvPr/>
          </p:nvGrpSpPr>
          <p:grpSpPr>
            <a:xfrm rot="16200000">
              <a:off x="510640" y="3397127"/>
              <a:ext cx="237600" cy="367200"/>
              <a:chOff x="1424608" y="2420888"/>
              <a:chExt cx="396000" cy="612000"/>
            </a:xfrm>
          </p:grpSpPr>
          <p:sp>
            <p:nvSpPr>
              <p:cNvPr id="1267" name="正方形/長方形 1266">
                <a:extLst>
                  <a:ext uri="{FF2B5EF4-FFF2-40B4-BE49-F238E27FC236}">
                    <a16:creationId xmlns:a16="http://schemas.microsoft.com/office/drawing/2014/main" id="{9198A7E9-C18E-F1CB-E7BF-1862F7873D5D}"/>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68" name="正方形/長方形 1267">
                <a:extLst>
                  <a:ext uri="{FF2B5EF4-FFF2-40B4-BE49-F238E27FC236}">
                    <a16:creationId xmlns:a16="http://schemas.microsoft.com/office/drawing/2014/main" id="{048E7BBA-C695-A76F-A697-817D535CDBE9}"/>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69" name="四角形: 角を丸くする 1268">
                <a:extLst>
                  <a:ext uri="{FF2B5EF4-FFF2-40B4-BE49-F238E27FC236}">
                    <a16:creationId xmlns:a16="http://schemas.microsoft.com/office/drawing/2014/main" id="{5EAEA150-466A-5751-87FB-C6664F55F016}"/>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20" name="グループ化 1119">
              <a:extLst>
                <a:ext uri="{FF2B5EF4-FFF2-40B4-BE49-F238E27FC236}">
                  <a16:creationId xmlns:a16="http://schemas.microsoft.com/office/drawing/2014/main" id="{B8B6F1AC-1DCA-3BF2-B5BE-FA93D0B02537}"/>
                </a:ext>
              </a:extLst>
            </p:cNvPr>
            <p:cNvGrpSpPr>
              <a:grpSpLocks noChangeAspect="1"/>
            </p:cNvGrpSpPr>
            <p:nvPr/>
          </p:nvGrpSpPr>
          <p:grpSpPr>
            <a:xfrm rot="16200000">
              <a:off x="510640" y="4041499"/>
              <a:ext cx="237600" cy="367200"/>
              <a:chOff x="1424608" y="2420888"/>
              <a:chExt cx="396000" cy="612000"/>
            </a:xfrm>
          </p:grpSpPr>
          <p:sp>
            <p:nvSpPr>
              <p:cNvPr id="1264" name="正方形/長方形 1263">
                <a:extLst>
                  <a:ext uri="{FF2B5EF4-FFF2-40B4-BE49-F238E27FC236}">
                    <a16:creationId xmlns:a16="http://schemas.microsoft.com/office/drawing/2014/main" id="{651BE74A-D10D-77ED-CB92-C023B9F74B2C}"/>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65" name="正方形/長方形 1264">
                <a:extLst>
                  <a:ext uri="{FF2B5EF4-FFF2-40B4-BE49-F238E27FC236}">
                    <a16:creationId xmlns:a16="http://schemas.microsoft.com/office/drawing/2014/main" id="{D05C6147-4713-51AC-A452-C1826AC2E841}"/>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66" name="四角形: 角を丸くする 1265">
                <a:extLst>
                  <a:ext uri="{FF2B5EF4-FFF2-40B4-BE49-F238E27FC236}">
                    <a16:creationId xmlns:a16="http://schemas.microsoft.com/office/drawing/2014/main" id="{34BC52F2-FF1F-2057-E8B7-23964A0ACE13}"/>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21" name="グループ化 1120">
              <a:extLst>
                <a:ext uri="{FF2B5EF4-FFF2-40B4-BE49-F238E27FC236}">
                  <a16:creationId xmlns:a16="http://schemas.microsoft.com/office/drawing/2014/main" id="{B385F673-8F65-7FD1-4211-15A64F9A1C1B}"/>
                </a:ext>
              </a:extLst>
            </p:cNvPr>
            <p:cNvGrpSpPr>
              <a:grpSpLocks noChangeAspect="1"/>
            </p:cNvGrpSpPr>
            <p:nvPr/>
          </p:nvGrpSpPr>
          <p:grpSpPr>
            <a:xfrm rot="5400000" flipH="1">
              <a:off x="1323440" y="3397128"/>
              <a:ext cx="237600" cy="367200"/>
              <a:chOff x="1424608" y="2420888"/>
              <a:chExt cx="396000" cy="612000"/>
            </a:xfrm>
          </p:grpSpPr>
          <p:sp>
            <p:nvSpPr>
              <p:cNvPr id="1261" name="正方形/長方形 1260">
                <a:extLst>
                  <a:ext uri="{FF2B5EF4-FFF2-40B4-BE49-F238E27FC236}">
                    <a16:creationId xmlns:a16="http://schemas.microsoft.com/office/drawing/2014/main" id="{26BFA631-42E9-E8C5-2C51-37DBCBF276BB}"/>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62" name="正方形/長方形 1261">
                <a:extLst>
                  <a:ext uri="{FF2B5EF4-FFF2-40B4-BE49-F238E27FC236}">
                    <a16:creationId xmlns:a16="http://schemas.microsoft.com/office/drawing/2014/main" id="{108712A5-418D-2D65-D3B5-59A6A8739763}"/>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63" name="四角形: 角を丸くする 1262">
                <a:extLst>
                  <a:ext uri="{FF2B5EF4-FFF2-40B4-BE49-F238E27FC236}">
                    <a16:creationId xmlns:a16="http://schemas.microsoft.com/office/drawing/2014/main" id="{EC910358-FDD7-C95E-7DE2-C8BACA14153D}"/>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22" name="グループ化 1121">
              <a:extLst>
                <a:ext uri="{FF2B5EF4-FFF2-40B4-BE49-F238E27FC236}">
                  <a16:creationId xmlns:a16="http://schemas.microsoft.com/office/drawing/2014/main" id="{895FB29E-51C8-4B0A-3108-9792423B034F}"/>
                </a:ext>
              </a:extLst>
            </p:cNvPr>
            <p:cNvGrpSpPr>
              <a:grpSpLocks noChangeAspect="1"/>
            </p:cNvGrpSpPr>
            <p:nvPr/>
          </p:nvGrpSpPr>
          <p:grpSpPr>
            <a:xfrm rot="5400000" flipH="1">
              <a:off x="1323440" y="4041499"/>
              <a:ext cx="237600" cy="367200"/>
              <a:chOff x="1424608" y="2420888"/>
              <a:chExt cx="396000" cy="612000"/>
            </a:xfrm>
          </p:grpSpPr>
          <p:sp>
            <p:nvSpPr>
              <p:cNvPr id="1258" name="正方形/長方形 1257">
                <a:extLst>
                  <a:ext uri="{FF2B5EF4-FFF2-40B4-BE49-F238E27FC236}">
                    <a16:creationId xmlns:a16="http://schemas.microsoft.com/office/drawing/2014/main" id="{D20E1676-0898-EC3E-BD0E-E4541CE012B5}"/>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59" name="正方形/長方形 1258">
                <a:extLst>
                  <a:ext uri="{FF2B5EF4-FFF2-40B4-BE49-F238E27FC236}">
                    <a16:creationId xmlns:a16="http://schemas.microsoft.com/office/drawing/2014/main" id="{2CE455DE-80F9-934F-1102-1B89C294745E}"/>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60" name="四角形: 角を丸くする 1259">
                <a:extLst>
                  <a:ext uri="{FF2B5EF4-FFF2-40B4-BE49-F238E27FC236}">
                    <a16:creationId xmlns:a16="http://schemas.microsoft.com/office/drawing/2014/main" id="{F8434CA7-B512-640A-5B22-FC470394BFD1}"/>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23" name="グループ化 1122">
              <a:extLst>
                <a:ext uri="{FF2B5EF4-FFF2-40B4-BE49-F238E27FC236}">
                  <a16:creationId xmlns:a16="http://schemas.microsoft.com/office/drawing/2014/main" id="{579A488D-F639-8EBE-CF4A-9316887EAD73}"/>
                </a:ext>
              </a:extLst>
            </p:cNvPr>
            <p:cNvGrpSpPr>
              <a:grpSpLocks noChangeAspect="1"/>
            </p:cNvGrpSpPr>
            <p:nvPr/>
          </p:nvGrpSpPr>
          <p:grpSpPr>
            <a:xfrm rot="16200000">
              <a:off x="2065813" y="3398421"/>
              <a:ext cx="237600" cy="367200"/>
              <a:chOff x="1424608" y="2420888"/>
              <a:chExt cx="396000" cy="612000"/>
            </a:xfrm>
          </p:grpSpPr>
          <p:sp>
            <p:nvSpPr>
              <p:cNvPr id="1255" name="正方形/長方形 1254">
                <a:extLst>
                  <a:ext uri="{FF2B5EF4-FFF2-40B4-BE49-F238E27FC236}">
                    <a16:creationId xmlns:a16="http://schemas.microsoft.com/office/drawing/2014/main" id="{76DA61ED-641B-FFD6-0DD1-8F2B9CD20CCA}"/>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56" name="正方形/長方形 1255">
                <a:extLst>
                  <a:ext uri="{FF2B5EF4-FFF2-40B4-BE49-F238E27FC236}">
                    <a16:creationId xmlns:a16="http://schemas.microsoft.com/office/drawing/2014/main" id="{9357CA92-FF12-4F29-DA4B-A397DA3855C1}"/>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57" name="四角形: 角を丸くする 1256">
                <a:extLst>
                  <a:ext uri="{FF2B5EF4-FFF2-40B4-BE49-F238E27FC236}">
                    <a16:creationId xmlns:a16="http://schemas.microsoft.com/office/drawing/2014/main" id="{4A74F459-E231-89F1-BDB1-F35D5ABB4ED0}"/>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24" name="グループ化 1123">
              <a:extLst>
                <a:ext uri="{FF2B5EF4-FFF2-40B4-BE49-F238E27FC236}">
                  <a16:creationId xmlns:a16="http://schemas.microsoft.com/office/drawing/2014/main" id="{5F033D76-E643-E134-6249-B5833AF2BC7F}"/>
                </a:ext>
              </a:extLst>
            </p:cNvPr>
            <p:cNvGrpSpPr>
              <a:grpSpLocks noChangeAspect="1"/>
            </p:cNvGrpSpPr>
            <p:nvPr/>
          </p:nvGrpSpPr>
          <p:grpSpPr>
            <a:xfrm rot="16200000">
              <a:off x="2065813" y="4042793"/>
              <a:ext cx="237600" cy="367200"/>
              <a:chOff x="1424608" y="2420888"/>
              <a:chExt cx="396000" cy="612000"/>
            </a:xfrm>
          </p:grpSpPr>
          <p:sp>
            <p:nvSpPr>
              <p:cNvPr id="1252" name="正方形/長方形 1251">
                <a:extLst>
                  <a:ext uri="{FF2B5EF4-FFF2-40B4-BE49-F238E27FC236}">
                    <a16:creationId xmlns:a16="http://schemas.microsoft.com/office/drawing/2014/main" id="{94F94C8D-B354-24E4-4F64-4939CD3F8210}"/>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53" name="正方形/長方形 1252">
                <a:extLst>
                  <a:ext uri="{FF2B5EF4-FFF2-40B4-BE49-F238E27FC236}">
                    <a16:creationId xmlns:a16="http://schemas.microsoft.com/office/drawing/2014/main" id="{A19C54B5-8EBC-1076-2903-6855027141A8}"/>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54" name="四角形: 角を丸くする 1253">
                <a:extLst>
                  <a:ext uri="{FF2B5EF4-FFF2-40B4-BE49-F238E27FC236}">
                    <a16:creationId xmlns:a16="http://schemas.microsoft.com/office/drawing/2014/main" id="{0054E4BB-3794-90BA-D837-B5AFA8C5D67C}"/>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25" name="グループ化 1124">
              <a:extLst>
                <a:ext uri="{FF2B5EF4-FFF2-40B4-BE49-F238E27FC236}">
                  <a16:creationId xmlns:a16="http://schemas.microsoft.com/office/drawing/2014/main" id="{18434477-C119-7D8C-530F-3EC423175A36}"/>
                </a:ext>
              </a:extLst>
            </p:cNvPr>
            <p:cNvGrpSpPr>
              <a:grpSpLocks noChangeAspect="1"/>
            </p:cNvGrpSpPr>
            <p:nvPr/>
          </p:nvGrpSpPr>
          <p:grpSpPr>
            <a:xfrm rot="5400000" flipH="1">
              <a:off x="2878613" y="3398422"/>
              <a:ext cx="237600" cy="367200"/>
              <a:chOff x="1424608" y="2420888"/>
              <a:chExt cx="396000" cy="612000"/>
            </a:xfrm>
          </p:grpSpPr>
          <p:sp>
            <p:nvSpPr>
              <p:cNvPr id="1249" name="正方形/長方形 1248">
                <a:extLst>
                  <a:ext uri="{FF2B5EF4-FFF2-40B4-BE49-F238E27FC236}">
                    <a16:creationId xmlns:a16="http://schemas.microsoft.com/office/drawing/2014/main" id="{F41C82BE-240B-0DF9-3AFB-D732E2A91BDC}"/>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50" name="正方形/長方形 1249">
                <a:extLst>
                  <a:ext uri="{FF2B5EF4-FFF2-40B4-BE49-F238E27FC236}">
                    <a16:creationId xmlns:a16="http://schemas.microsoft.com/office/drawing/2014/main" id="{0D0776AF-3EF6-C955-9D7F-341D491E6361}"/>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51" name="四角形: 角を丸くする 1250">
                <a:extLst>
                  <a:ext uri="{FF2B5EF4-FFF2-40B4-BE49-F238E27FC236}">
                    <a16:creationId xmlns:a16="http://schemas.microsoft.com/office/drawing/2014/main" id="{6D012901-356C-C7DE-45AC-94A72C38102D}"/>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26" name="グループ化 1125">
              <a:extLst>
                <a:ext uri="{FF2B5EF4-FFF2-40B4-BE49-F238E27FC236}">
                  <a16:creationId xmlns:a16="http://schemas.microsoft.com/office/drawing/2014/main" id="{0BA2BAFF-CA0A-B19A-21E5-8F1EEE1E5C44}"/>
                </a:ext>
              </a:extLst>
            </p:cNvPr>
            <p:cNvGrpSpPr>
              <a:grpSpLocks noChangeAspect="1"/>
            </p:cNvGrpSpPr>
            <p:nvPr/>
          </p:nvGrpSpPr>
          <p:grpSpPr>
            <a:xfrm rot="5400000" flipH="1">
              <a:off x="2878613" y="4042793"/>
              <a:ext cx="237600" cy="367200"/>
              <a:chOff x="1424608" y="2420888"/>
              <a:chExt cx="396000" cy="612000"/>
            </a:xfrm>
          </p:grpSpPr>
          <p:sp>
            <p:nvSpPr>
              <p:cNvPr id="1246" name="正方形/長方形 1245">
                <a:extLst>
                  <a:ext uri="{FF2B5EF4-FFF2-40B4-BE49-F238E27FC236}">
                    <a16:creationId xmlns:a16="http://schemas.microsoft.com/office/drawing/2014/main" id="{40C0431E-CE7B-206E-6FF7-D2E8343788FB}"/>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47" name="正方形/長方形 1246">
                <a:extLst>
                  <a:ext uri="{FF2B5EF4-FFF2-40B4-BE49-F238E27FC236}">
                    <a16:creationId xmlns:a16="http://schemas.microsoft.com/office/drawing/2014/main" id="{AE0F14CF-95E1-B52D-9553-8C1F56BEA1EA}"/>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48" name="四角形: 角を丸くする 1247">
                <a:extLst>
                  <a:ext uri="{FF2B5EF4-FFF2-40B4-BE49-F238E27FC236}">
                    <a16:creationId xmlns:a16="http://schemas.microsoft.com/office/drawing/2014/main" id="{A10660FE-592A-9272-2018-D18D6FF29383}"/>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27" name="グループ化 1126">
              <a:extLst>
                <a:ext uri="{FF2B5EF4-FFF2-40B4-BE49-F238E27FC236}">
                  <a16:creationId xmlns:a16="http://schemas.microsoft.com/office/drawing/2014/main" id="{0B31B02F-D6F5-15A8-1CC8-F9860F00F972}"/>
                </a:ext>
              </a:extLst>
            </p:cNvPr>
            <p:cNvGrpSpPr>
              <a:grpSpLocks noChangeAspect="1"/>
            </p:cNvGrpSpPr>
            <p:nvPr/>
          </p:nvGrpSpPr>
          <p:grpSpPr>
            <a:xfrm rot="5400000" flipH="1">
              <a:off x="5645252" y="3426383"/>
              <a:ext cx="237600" cy="367200"/>
              <a:chOff x="1424608" y="2420888"/>
              <a:chExt cx="396000" cy="612000"/>
            </a:xfrm>
          </p:grpSpPr>
          <p:sp>
            <p:nvSpPr>
              <p:cNvPr id="1243" name="正方形/長方形 1242">
                <a:extLst>
                  <a:ext uri="{FF2B5EF4-FFF2-40B4-BE49-F238E27FC236}">
                    <a16:creationId xmlns:a16="http://schemas.microsoft.com/office/drawing/2014/main" id="{6590C92F-24EC-FC0F-459E-A38BBA9EA0E2}"/>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44" name="正方形/長方形 1243">
                <a:extLst>
                  <a:ext uri="{FF2B5EF4-FFF2-40B4-BE49-F238E27FC236}">
                    <a16:creationId xmlns:a16="http://schemas.microsoft.com/office/drawing/2014/main" id="{57220FC7-D7C0-6895-02EB-EC8686EA2394}"/>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45" name="四角形: 角を丸くする 1244">
                <a:extLst>
                  <a:ext uri="{FF2B5EF4-FFF2-40B4-BE49-F238E27FC236}">
                    <a16:creationId xmlns:a16="http://schemas.microsoft.com/office/drawing/2014/main" id="{C447EBBE-DBF9-6321-016C-323CCE641E54}"/>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28" name="グループ化 1127">
              <a:extLst>
                <a:ext uri="{FF2B5EF4-FFF2-40B4-BE49-F238E27FC236}">
                  <a16:creationId xmlns:a16="http://schemas.microsoft.com/office/drawing/2014/main" id="{A9C71BBF-2E99-D6CD-C6F7-E9D120A11634}"/>
                </a:ext>
              </a:extLst>
            </p:cNvPr>
            <p:cNvGrpSpPr>
              <a:grpSpLocks noChangeAspect="1"/>
            </p:cNvGrpSpPr>
            <p:nvPr/>
          </p:nvGrpSpPr>
          <p:grpSpPr>
            <a:xfrm rot="5400000" flipH="1">
              <a:off x="5645252" y="4070754"/>
              <a:ext cx="237600" cy="367200"/>
              <a:chOff x="1424608" y="2420888"/>
              <a:chExt cx="396000" cy="612000"/>
            </a:xfrm>
          </p:grpSpPr>
          <p:sp>
            <p:nvSpPr>
              <p:cNvPr id="1240" name="正方形/長方形 1239">
                <a:extLst>
                  <a:ext uri="{FF2B5EF4-FFF2-40B4-BE49-F238E27FC236}">
                    <a16:creationId xmlns:a16="http://schemas.microsoft.com/office/drawing/2014/main" id="{88ACDACA-BCFC-12F7-E1BB-620E2FB10592}"/>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41" name="正方形/長方形 1240">
                <a:extLst>
                  <a:ext uri="{FF2B5EF4-FFF2-40B4-BE49-F238E27FC236}">
                    <a16:creationId xmlns:a16="http://schemas.microsoft.com/office/drawing/2014/main" id="{E9B868B6-711F-4E5A-06DB-3F5FF0AA5E42}"/>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42" name="四角形: 角を丸くする 1241">
                <a:extLst>
                  <a:ext uri="{FF2B5EF4-FFF2-40B4-BE49-F238E27FC236}">
                    <a16:creationId xmlns:a16="http://schemas.microsoft.com/office/drawing/2014/main" id="{B373F9A8-0F5E-875E-8677-D7A84644178F}"/>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cxnSp>
          <p:nvCxnSpPr>
            <p:cNvPr id="1129" name="直線コネクタ 1128">
              <a:extLst>
                <a:ext uri="{FF2B5EF4-FFF2-40B4-BE49-F238E27FC236}">
                  <a16:creationId xmlns:a16="http://schemas.microsoft.com/office/drawing/2014/main" id="{CD4A6F83-B369-98AE-FA70-D3C30AB52779}"/>
                </a:ext>
              </a:extLst>
            </p:cNvPr>
            <p:cNvCxnSpPr>
              <a:cxnSpLocks/>
            </p:cNvCxnSpPr>
            <p:nvPr/>
          </p:nvCxnSpPr>
          <p:spPr>
            <a:xfrm>
              <a:off x="279840" y="2834876"/>
              <a:ext cx="9360000" cy="0"/>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130" name="直線コネクタ 1129">
              <a:extLst>
                <a:ext uri="{FF2B5EF4-FFF2-40B4-BE49-F238E27FC236}">
                  <a16:creationId xmlns:a16="http://schemas.microsoft.com/office/drawing/2014/main" id="{7E65DA1D-1DB5-616A-F5C6-2330258C9D46}"/>
                </a:ext>
              </a:extLst>
            </p:cNvPr>
            <p:cNvCxnSpPr>
              <a:cxnSpLocks/>
            </p:cNvCxnSpPr>
            <p:nvPr/>
          </p:nvCxnSpPr>
          <p:spPr>
            <a:xfrm>
              <a:off x="279840" y="3253976"/>
              <a:ext cx="9360000" cy="0"/>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31" name="テキスト ボックス 1130">
              <a:extLst>
                <a:ext uri="{FF2B5EF4-FFF2-40B4-BE49-F238E27FC236}">
                  <a16:creationId xmlns:a16="http://schemas.microsoft.com/office/drawing/2014/main" id="{46DE8C01-A995-A6B3-3178-B73B6CA2BBB7}"/>
                </a:ext>
              </a:extLst>
            </p:cNvPr>
            <p:cNvSpPr txBox="1"/>
            <p:nvPr/>
          </p:nvSpPr>
          <p:spPr>
            <a:xfrm>
              <a:off x="4413432" y="2676375"/>
              <a:ext cx="1525020" cy="85497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廊下</a:t>
              </a:r>
            </a:p>
          </p:txBody>
        </p:sp>
        <p:sp>
          <p:nvSpPr>
            <p:cNvPr id="1132" name="テキスト ボックス 1131">
              <a:extLst>
                <a:ext uri="{FF2B5EF4-FFF2-40B4-BE49-F238E27FC236}">
                  <a16:creationId xmlns:a16="http://schemas.microsoft.com/office/drawing/2014/main" id="{6B65582E-9C6A-67AC-3122-38C45A27DA69}"/>
                </a:ext>
              </a:extLst>
            </p:cNvPr>
            <p:cNvSpPr txBox="1"/>
            <p:nvPr/>
          </p:nvSpPr>
          <p:spPr>
            <a:xfrm>
              <a:off x="3268407" y="3328296"/>
              <a:ext cx="2093049" cy="135790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スタッフ</a:t>
              </a:r>
              <a:endParaRPr kumimoji="1" lang="en-US" altLang="ja-JP"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ステーション</a:t>
              </a:r>
            </a:p>
          </p:txBody>
        </p:sp>
        <p:cxnSp>
          <p:nvCxnSpPr>
            <p:cNvPr id="1133" name="直線コネクタ 1132">
              <a:extLst>
                <a:ext uri="{FF2B5EF4-FFF2-40B4-BE49-F238E27FC236}">
                  <a16:creationId xmlns:a16="http://schemas.microsoft.com/office/drawing/2014/main" id="{84970EFD-71CF-2D1B-2081-7C4881D15D87}"/>
                </a:ext>
              </a:extLst>
            </p:cNvPr>
            <p:cNvCxnSpPr>
              <a:cxnSpLocks/>
            </p:cNvCxnSpPr>
            <p:nvPr/>
          </p:nvCxnSpPr>
          <p:spPr>
            <a:xfrm>
              <a:off x="8578995" y="1412776"/>
              <a:ext cx="0" cy="1418584"/>
            </a:xfrm>
            <a:prstGeom prst="line">
              <a:avLst/>
            </a:prstGeom>
            <a:ln w="1905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nvGrpSpPr>
            <p:cNvPr id="1134" name="グループ化 1133">
              <a:extLst>
                <a:ext uri="{FF2B5EF4-FFF2-40B4-BE49-F238E27FC236}">
                  <a16:creationId xmlns:a16="http://schemas.microsoft.com/office/drawing/2014/main" id="{09F0066D-B23D-DB33-BA41-DDCA8612324F}"/>
                </a:ext>
              </a:extLst>
            </p:cNvPr>
            <p:cNvGrpSpPr>
              <a:grpSpLocks noChangeAspect="1"/>
            </p:cNvGrpSpPr>
            <p:nvPr/>
          </p:nvGrpSpPr>
          <p:grpSpPr>
            <a:xfrm rot="16200000">
              <a:off x="1896214" y="1581017"/>
              <a:ext cx="237600" cy="367200"/>
              <a:chOff x="1424608" y="2420888"/>
              <a:chExt cx="396000" cy="612000"/>
            </a:xfrm>
          </p:grpSpPr>
          <p:sp>
            <p:nvSpPr>
              <p:cNvPr id="1237" name="正方形/長方形 1236">
                <a:extLst>
                  <a:ext uri="{FF2B5EF4-FFF2-40B4-BE49-F238E27FC236}">
                    <a16:creationId xmlns:a16="http://schemas.microsoft.com/office/drawing/2014/main" id="{3F2F6BD4-4FE5-04EF-803D-25C362A95638}"/>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38" name="正方形/長方形 1237">
                <a:extLst>
                  <a:ext uri="{FF2B5EF4-FFF2-40B4-BE49-F238E27FC236}">
                    <a16:creationId xmlns:a16="http://schemas.microsoft.com/office/drawing/2014/main" id="{06064F6B-6E43-7E8C-6432-060D008FA09D}"/>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39" name="四角形: 角を丸くする 1238">
                <a:extLst>
                  <a:ext uri="{FF2B5EF4-FFF2-40B4-BE49-F238E27FC236}">
                    <a16:creationId xmlns:a16="http://schemas.microsoft.com/office/drawing/2014/main" id="{48F3411B-D65F-D15C-F405-AB545A0DE94D}"/>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35" name="グループ化 1134">
              <a:extLst>
                <a:ext uri="{FF2B5EF4-FFF2-40B4-BE49-F238E27FC236}">
                  <a16:creationId xmlns:a16="http://schemas.microsoft.com/office/drawing/2014/main" id="{FF017FD7-77AF-B91E-84C8-4FF4C2D2C85B}"/>
                </a:ext>
              </a:extLst>
            </p:cNvPr>
            <p:cNvGrpSpPr>
              <a:grpSpLocks noChangeAspect="1"/>
            </p:cNvGrpSpPr>
            <p:nvPr/>
          </p:nvGrpSpPr>
          <p:grpSpPr>
            <a:xfrm rot="16200000">
              <a:off x="1896214" y="2225389"/>
              <a:ext cx="237600" cy="367200"/>
              <a:chOff x="1424608" y="2420888"/>
              <a:chExt cx="396000" cy="612000"/>
            </a:xfrm>
          </p:grpSpPr>
          <p:sp>
            <p:nvSpPr>
              <p:cNvPr id="1234" name="正方形/長方形 1233">
                <a:extLst>
                  <a:ext uri="{FF2B5EF4-FFF2-40B4-BE49-F238E27FC236}">
                    <a16:creationId xmlns:a16="http://schemas.microsoft.com/office/drawing/2014/main" id="{DD7FAE64-82B1-66B7-B835-31315B985441}"/>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35" name="正方形/長方形 1234">
                <a:extLst>
                  <a:ext uri="{FF2B5EF4-FFF2-40B4-BE49-F238E27FC236}">
                    <a16:creationId xmlns:a16="http://schemas.microsoft.com/office/drawing/2014/main" id="{F2A233AE-D851-0E7E-4D96-D8720F2ED435}"/>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36" name="四角形: 角を丸くする 1235">
                <a:extLst>
                  <a:ext uri="{FF2B5EF4-FFF2-40B4-BE49-F238E27FC236}">
                    <a16:creationId xmlns:a16="http://schemas.microsoft.com/office/drawing/2014/main" id="{5900053E-6B9C-E5BA-D354-824C20730943}"/>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36" name="グループ化 1135">
              <a:extLst>
                <a:ext uri="{FF2B5EF4-FFF2-40B4-BE49-F238E27FC236}">
                  <a16:creationId xmlns:a16="http://schemas.microsoft.com/office/drawing/2014/main" id="{8310DBC9-4934-CEC0-9DE2-80124DB718B8}"/>
                </a:ext>
              </a:extLst>
            </p:cNvPr>
            <p:cNvGrpSpPr>
              <a:grpSpLocks noChangeAspect="1"/>
            </p:cNvGrpSpPr>
            <p:nvPr/>
          </p:nvGrpSpPr>
          <p:grpSpPr>
            <a:xfrm rot="5400000" flipH="1">
              <a:off x="2590142" y="1581018"/>
              <a:ext cx="237600" cy="367200"/>
              <a:chOff x="1424608" y="2420888"/>
              <a:chExt cx="396000" cy="612000"/>
            </a:xfrm>
          </p:grpSpPr>
          <p:sp>
            <p:nvSpPr>
              <p:cNvPr id="1231" name="正方形/長方形 1230">
                <a:extLst>
                  <a:ext uri="{FF2B5EF4-FFF2-40B4-BE49-F238E27FC236}">
                    <a16:creationId xmlns:a16="http://schemas.microsoft.com/office/drawing/2014/main" id="{905C85CA-A597-DFE4-9F60-AC2FCC1938E7}"/>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32" name="正方形/長方形 1231">
                <a:extLst>
                  <a:ext uri="{FF2B5EF4-FFF2-40B4-BE49-F238E27FC236}">
                    <a16:creationId xmlns:a16="http://schemas.microsoft.com/office/drawing/2014/main" id="{3D826A94-E03E-543F-155B-4748F2862496}"/>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33" name="四角形: 角を丸くする 1232">
                <a:extLst>
                  <a:ext uri="{FF2B5EF4-FFF2-40B4-BE49-F238E27FC236}">
                    <a16:creationId xmlns:a16="http://schemas.microsoft.com/office/drawing/2014/main" id="{076F51BE-836A-8C95-E722-12ECDA4EE2FD}"/>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37" name="グループ化 1136">
              <a:extLst>
                <a:ext uri="{FF2B5EF4-FFF2-40B4-BE49-F238E27FC236}">
                  <a16:creationId xmlns:a16="http://schemas.microsoft.com/office/drawing/2014/main" id="{E6CADC25-65DD-6D17-4998-9A2FF65B5A1E}"/>
                </a:ext>
              </a:extLst>
            </p:cNvPr>
            <p:cNvGrpSpPr>
              <a:grpSpLocks noChangeAspect="1"/>
            </p:cNvGrpSpPr>
            <p:nvPr/>
          </p:nvGrpSpPr>
          <p:grpSpPr>
            <a:xfrm rot="5400000" flipH="1">
              <a:off x="2590142" y="2225389"/>
              <a:ext cx="237600" cy="367200"/>
              <a:chOff x="1424608" y="2420888"/>
              <a:chExt cx="396000" cy="612000"/>
            </a:xfrm>
          </p:grpSpPr>
          <p:sp>
            <p:nvSpPr>
              <p:cNvPr id="1228" name="正方形/長方形 1227">
                <a:extLst>
                  <a:ext uri="{FF2B5EF4-FFF2-40B4-BE49-F238E27FC236}">
                    <a16:creationId xmlns:a16="http://schemas.microsoft.com/office/drawing/2014/main" id="{9FDDC920-394E-7C11-291F-C2F08453C40F}"/>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29" name="正方形/長方形 1228">
                <a:extLst>
                  <a:ext uri="{FF2B5EF4-FFF2-40B4-BE49-F238E27FC236}">
                    <a16:creationId xmlns:a16="http://schemas.microsoft.com/office/drawing/2014/main" id="{96B3D4AA-317B-E4A9-8F0E-F0CF2F3DA1DC}"/>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30" name="四角形: 角を丸くする 1229">
                <a:extLst>
                  <a:ext uri="{FF2B5EF4-FFF2-40B4-BE49-F238E27FC236}">
                    <a16:creationId xmlns:a16="http://schemas.microsoft.com/office/drawing/2014/main" id="{5F2BB9B7-2C7B-1781-DE23-BEDA4F55A57B}"/>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38" name="グループ化 1137">
              <a:extLst>
                <a:ext uri="{FF2B5EF4-FFF2-40B4-BE49-F238E27FC236}">
                  <a16:creationId xmlns:a16="http://schemas.microsoft.com/office/drawing/2014/main" id="{BD72044F-B3E2-61F6-0A33-572924D6EB99}"/>
                </a:ext>
              </a:extLst>
            </p:cNvPr>
            <p:cNvGrpSpPr>
              <a:grpSpLocks noChangeAspect="1"/>
            </p:cNvGrpSpPr>
            <p:nvPr/>
          </p:nvGrpSpPr>
          <p:grpSpPr>
            <a:xfrm rot="16200000">
              <a:off x="3265417" y="1581016"/>
              <a:ext cx="237600" cy="367200"/>
              <a:chOff x="1424608" y="2420888"/>
              <a:chExt cx="396000" cy="612000"/>
            </a:xfrm>
          </p:grpSpPr>
          <p:sp>
            <p:nvSpPr>
              <p:cNvPr id="1225" name="正方形/長方形 1224">
                <a:extLst>
                  <a:ext uri="{FF2B5EF4-FFF2-40B4-BE49-F238E27FC236}">
                    <a16:creationId xmlns:a16="http://schemas.microsoft.com/office/drawing/2014/main" id="{DFAB3756-C374-F712-37DE-87965000711B}"/>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26" name="正方形/長方形 1225">
                <a:extLst>
                  <a:ext uri="{FF2B5EF4-FFF2-40B4-BE49-F238E27FC236}">
                    <a16:creationId xmlns:a16="http://schemas.microsoft.com/office/drawing/2014/main" id="{831A59B4-FAA0-20AF-0372-08806BDF6D93}"/>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27" name="四角形: 角を丸くする 1226">
                <a:extLst>
                  <a:ext uri="{FF2B5EF4-FFF2-40B4-BE49-F238E27FC236}">
                    <a16:creationId xmlns:a16="http://schemas.microsoft.com/office/drawing/2014/main" id="{57A4D8B1-13DD-917E-F157-62F01B716FE6}"/>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39" name="グループ化 1138">
              <a:extLst>
                <a:ext uri="{FF2B5EF4-FFF2-40B4-BE49-F238E27FC236}">
                  <a16:creationId xmlns:a16="http://schemas.microsoft.com/office/drawing/2014/main" id="{812B3C2E-9907-CB35-B786-59B3F9CEE441}"/>
                </a:ext>
              </a:extLst>
            </p:cNvPr>
            <p:cNvGrpSpPr>
              <a:grpSpLocks noChangeAspect="1"/>
            </p:cNvGrpSpPr>
            <p:nvPr/>
          </p:nvGrpSpPr>
          <p:grpSpPr>
            <a:xfrm rot="16200000">
              <a:off x="3265417" y="2225388"/>
              <a:ext cx="237600" cy="367200"/>
              <a:chOff x="1424608" y="2420888"/>
              <a:chExt cx="396000" cy="612000"/>
            </a:xfrm>
          </p:grpSpPr>
          <p:sp>
            <p:nvSpPr>
              <p:cNvPr id="1222" name="正方形/長方形 1221">
                <a:extLst>
                  <a:ext uri="{FF2B5EF4-FFF2-40B4-BE49-F238E27FC236}">
                    <a16:creationId xmlns:a16="http://schemas.microsoft.com/office/drawing/2014/main" id="{207D3E0D-8E37-9739-ABBF-165324C4C7B4}"/>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23" name="正方形/長方形 1222">
                <a:extLst>
                  <a:ext uri="{FF2B5EF4-FFF2-40B4-BE49-F238E27FC236}">
                    <a16:creationId xmlns:a16="http://schemas.microsoft.com/office/drawing/2014/main" id="{73C0D7A5-286D-A484-2F77-7F574A806557}"/>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24" name="四角形: 角を丸くする 1223">
                <a:extLst>
                  <a:ext uri="{FF2B5EF4-FFF2-40B4-BE49-F238E27FC236}">
                    <a16:creationId xmlns:a16="http://schemas.microsoft.com/office/drawing/2014/main" id="{C5B91EE1-9956-6BBC-62BA-A530E5F7AC2F}"/>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40" name="グループ化 1139">
              <a:extLst>
                <a:ext uri="{FF2B5EF4-FFF2-40B4-BE49-F238E27FC236}">
                  <a16:creationId xmlns:a16="http://schemas.microsoft.com/office/drawing/2014/main" id="{14A8EB65-117D-B427-821E-DA71581452BD}"/>
                </a:ext>
              </a:extLst>
            </p:cNvPr>
            <p:cNvGrpSpPr>
              <a:grpSpLocks noChangeAspect="1"/>
            </p:cNvGrpSpPr>
            <p:nvPr/>
          </p:nvGrpSpPr>
          <p:grpSpPr>
            <a:xfrm rot="5400000" flipH="1">
              <a:off x="3959345" y="1581017"/>
              <a:ext cx="237600" cy="367200"/>
              <a:chOff x="1424608" y="2420888"/>
              <a:chExt cx="396000" cy="612000"/>
            </a:xfrm>
          </p:grpSpPr>
          <p:sp>
            <p:nvSpPr>
              <p:cNvPr id="1219" name="正方形/長方形 1218">
                <a:extLst>
                  <a:ext uri="{FF2B5EF4-FFF2-40B4-BE49-F238E27FC236}">
                    <a16:creationId xmlns:a16="http://schemas.microsoft.com/office/drawing/2014/main" id="{123CEA0D-0789-F997-7CF0-927F74475077}"/>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20" name="正方形/長方形 1219">
                <a:extLst>
                  <a:ext uri="{FF2B5EF4-FFF2-40B4-BE49-F238E27FC236}">
                    <a16:creationId xmlns:a16="http://schemas.microsoft.com/office/drawing/2014/main" id="{C0D361CE-9260-1274-EF68-BE7E00FB3BDC}"/>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21" name="四角形: 角を丸くする 1220">
                <a:extLst>
                  <a:ext uri="{FF2B5EF4-FFF2-40B4-BE49-F238E27FC236}">
                    <a16:creationId xmlns:a16="http://schemas.microsoft.com/office/drawing/2014/main" id="{F2168138-DF0D-024E-538E-CDAE2CEA6255}"/>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41" name="グループ化 1140">
              <a:extLst>
                <a:ext uri="{FF2B5EF4-FFF2-40B4-BE49-F238E27FC236}">
                  <a16:creationId xmlns:a16="http://schemas.microsoft.com/office/drawing/2014/main" id="{3F068D8B-D73F-21DB-ED0C-760B159532B5}"/>
                </a:ext>
              </a:extLst>
            </p:cNvPr>
            <p:cNvGrpSpPr>
              <a:grpSpLocks noChangeAspect="1"/>
            </p:cNvGrpSpPr>
            <p:nvPr/>
          </p:nvGrpSpPr>
          <p:grpSpPr>
            <a:xfrm rot="5400000" flipH="1">
              <a:off x="3959345" y="2225388"/>
              <a:ext cx="237600" cy="367200"/>
              <a:chOff x="1424608" y="2420888"/>
              <a:chExt cx="396000" cy="612000"/>
            </a:xfrm>
          </p:grpSpPr>
          <p:sp>
            <p:nvSpPr>
              <p:cNvPr id="1216" name="正方形/長方形 1215">
                <a:extLst>
                  <a:ext uri="{FF2B5EF4-FFF2-40B4-BE49-F238E27FC236}">
                    <a16:creationId xmlns:a16="http://schemas.microsoft.com/office/drawing/2014/main" id="{D4D3C1DF-FF40-BF54-D72C-CE4CDF2BC7A3}"/>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17" name="正方形/長方形 1216">
                <a:extLst>
                  <a:ext uri="{FF2B5EF4-FFF2-40B4-BE49-F238E27FC236}">
                    <a16:creationId xmlns:a16="http://schemas.microsoft.com/office/drawing/2014/main" id="{0B3DC344-A154-B2EB-2127-DBAAF39EAB9C}"/>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18" name="四角形: 角を丸くする 1217">
                <a:extLst>
                  <a:ext uri="{FF2B5EF4-FFF2-40B4-BE49-F238E27FC236}">
                    <a16:creationId xmlns:a16="http://schemas.microsoft.com/office/drawing/2014/main" id="{8E174D86-1C96-4007-DCDE-A1BB1E0C64E8}"/>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sp>
          <p:nvSpPr>
            <p:cNvPr id="1142" name="テキスト ボックス 1141">
              <a:extLst>
                <a:ext uri="{FF2B5EF4-FFF2-40B4-BE49-F238E27FC236}">
                  <a16:creationId xmlns:a16="http://schemas.microsoft.com/office/drawing/2014/main" id="{6C85CFB7-E418-C369-5811-35F1627E0431}"/>
                </a:ext>
              </a:extLst>
            </p:cNvPr>
            <p:cNvSpPr txBox="1"/>
            <p:nvPr/>
          </p:nvSpPr>
          <p:spPr>
            <a:xfrm>
              <a:off x="8405648" y="1504318"/>
              <a:ext cx="1525020" cy="135790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プレイ</a:t>
              </a:r>
              <a:endParaRPr kumimoji="1" lang="en-US" altLang="ja-JP"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ルーム</a:t>
              </a:r>
            </a:p>
          </p:txBody>
        </p:sp>
        <p:grpSp>
          <p:nvGrpSpPr>
            <p:cNvPr id="1143" name="グループ化 1142">
              <a:extLst>
                <a:ext uri="{FF2B5EF4-FFF2-40B4-BE49-F238E27FC236}">
                  <a16:creationId xmlns:a16="http://schemas.microsoft.com/office/drawing/2014/main" id="{FAA1C49F-C87E-3DC0-6A08-2D405C7761A6}"/>
                </a:ext>
              </a:extLst>
            </p:cNvPr>
            <p:cNvGrpSpPr>
              <a:grpSpLocks noChangeAspect="1"/>
            </p:cNvGrpSpPr>
            <p:nvPr/>
          </p:nvGrpSpPr>
          <p:grpSpPr>
            <a:xfrm rot="16200000">
              <a:off x="4695085" y="1581014"/>
              <a:ext cx="237600" cy="367200"/>
              <a:chOff x="1424608" y="2420888"/>
              <a:chExt cx="396000" cy="612000"/>
            </a:xfrm>
          </p:grpSpPr>
          <p:sp>
            <p:nvSpPr>
              <p:cNvPr id="1213" name="正方形/長方形 1212">
                <a:extLst>
                  <a:ext uri="{FF2B5EF4-FFF2-40B4-BE49-F238E27FC236}">
                    <a16:creationId xmlns:a16="http://schemas.microsoft.com/office/drawing/2014/main" id="{BD7E756E-120E-66B8-20AE-922BEC022C48}"/>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14" name="正方形/長方形 1213">
                <a:extLst>
                  <a:ext uri="{FF2B5EF4-FFF2-40B4-BE49-F238E27FC236}">
                    <a16:creationId xmlns:a16="http://schemas.microsoft.com/office/drawing/2014/main" id="{633A5ECE-4742-D919-55FB-CA0EB4A9069B}"/>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15" name="四角形: 角を丸くする 1214">
                <a:extLst>
                  <a:ext uri="{FF2B5EF4-FFF2-40B4-BE49-F238E27FC236}">
                    <a16:creationId xmlns:a16="http://schemas.microsoft.com/office/drawing/2014/main" id="{37A3A8A4-F645-8504-6681-F72723AC4A77}"/>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44" name="グループ化 1143">
              <a:extLst>
                <a:ext uri="{FF2B5EF4-FFF2-40B4-BE49-F238E27FC236}">
                  <a16:creationId xmlns:a16="http://schemas.microsoft.com/office/drawing/2014/main" id="{C382973E-DC93-9AA4-CAC1-F59E004C0B5C}"/>
                </a:ext>
              </a:extLst>
            </p:cNvPr>
            <p:cNvGrpSpPr>
              <a:grpSpLocks noChangeAspect="1"/>
            </p:cNvGrpSpPr>
            <p:nvPr/>
          </p:nvGrpSpPr>
          <p:grpSpPr>
            <a:xfrm rot="16200000">
              <a:off x="4695085" y="2225386"/>
              <a:ext cx="237600" cy="367200"/>
              <a:chOff x="1424608" y="2420888"/>
              <a:chExt cx="396000" cy="612000"/>
            </a:xfrm>
          </p:grpSpPr>
          <p:sp>
            <p:nvSpPr>
              <p:cNvPr id="1210" name="正方形/長方形 1209">
                <a:extLst>
                  <a:ext uri="{FF2B5EF4-FFF2-40B4-BE49-F238E27FC236}">
                    <a16:creationId xmlns:a16="http://schemas.microsoft.com/office/drawing/2014/main" id="{741D27C6-D946-5D1A-5BF9-4AD4F7C04A0C}"/>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11" name="正方形/長方形 1210">
                <a:extLst>
                  <a:ext uri="{FF2B5EF4-FFF2-40B4-BE49-F238E27FC236}">
                    <a16:creationId xmlns:a16="http://schemas.microsoft.com/office/drawing/2014/main" id="{CD927042-C3AE-6CC8-1EFE-AD7851475150}"/>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12" name="四角形: 角を丸くする 1211">
                <a:extLst>
                  <a:ext uri="{FF2B5EF4-FFF2-40B4-BE49-F238E27FC236}">
                    <a16:creationId xmlns:a16="http://schemas.microsoft.com/office/drawing/2014/main" id="{C939CFD5-5BB3-9CE4-3A50-B7AAD20D6F07}"/>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45" name="グループ化 1144">
              <a:extLst>
                <a:ext uri="{FF2B5EF4-FFF2-40B4-BE49-F238E27FC236}">
                  <a16:creationId xmlns:a16="http://schemas.microsoft.com/office/drawing/2014/main" id="{93047B60-169C-29DF-FA9E-451FF0FC1C72}"/>
                </a:ext>
              </a:extLst>
            </p:cNvPr>
            <p:cNvGrpSpPr>
              <a:grpSpLocks noChangeAspect="1"/>
            </p:cNvGrpSpPr>
            <p:nvPr/>
          </p:nvGrpSpPr>
          <p:grpSpPr>
            <a:xfrm rot="5400000" flipH="1">
              <a:off x="5389013" y="1581015"/>
              <a:ext cx="237600" cy="367200"/>
              <a:chOff x="1424608" y="2420888"/>
              <a:chExt cx="396000" cy="612000"/>
            </a:xfrm>
          </p:grpSpPr>
          <p:sp>
            <p:nvSpPr>
              <p:cNvPr id="1207" name="正方形/長方形 1206">
                <a:extLst>
                  <a:ext uri="{FF2B5EF4-FFF2-40B4-BE49-F238E27FC236}">
                    <a16:creationId xmlns:a16="http://schemas.microsoft.com/office/drawing/2014/main" id="{A1C86183-ED0D-23CF-5FA0-28BF329AAC7A}"/>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08" name="正方形/長方形 1207">
                <a:extLst>
                  <a:ext uri="{FF2B5EF4-FFF2-40B4-BE49-F238E27FC236}">
                    <a16:creationId xmlns:a16="http://schemas.microsoft.com/office/drawing/2014/main" id="{6DF30F2C-8253-81CE-D5C4-4FF67D1DB8EA}"/>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09" name="四角形: 角を丸くする 1208">
                <a:extLst>
                  <a:ext uri="{FF2B5EF4-FFF2-40B4-BE49-F238E27FC236}">
                    <a16:creationId xmlns:a16="http://schemas.microsoft.com/office/drawing/2014/main" id="{D5B7A5A9-3F4D-7174-1F1F-7233535ED70E}"/>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46" name="グループ化 1145">
              <a:extLst>
                <a:ext uri="{FF2B5EF4-FFF2-40B4-BE49-F238E27FC236}">
                  <a16:creationId xmlns:a16="http://schemas.microsoft.com/office/drawing/2014/main" id="{8F8EDDD4-FE7C-39A6-612E-3F0D84994FA6}"/>
                </a:ext>
              </a:extLst>
            </p:cNvPr>
            <p:cNvGrpSpPr>
              <a:grpSpLocks noChangeAspect="1"/>
            </p:cNvGrpSpPr>
            <p:nvPr/>
          </p:nvGrpSpPr>
          <p:grpSpPr>
            <a:xfrm rot="5400000" flipH="1">
              <a:off x="5389013" y="2225386"/>
              <a:ext cx="237600" cy="367200"/>
              <a:chOff x="1424608" y="2420888"/>
              <a:chExt cx="396000" cy="612000"/>
            </a:xfrm>
          </p:grpSpPr>
          <p:sp>
            <p:nvSpPr>
              <p:cNvPr id="1204" name="正方形/長方形 1203">
                <a:extLst>
                  <a:ext uri="{FF2B5EF4-FFF2-40B4-BE49-F238E27FC236}">
                    <a16:creationId xmlns:a16="http://schemas.microsoft.com/office/drawing/2014/main" id="{E0BD1A63-0ED6-AB08-4572-0BFEDDE9B0E9}"/>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05" name="正方形/長方形 1204">
                <a:extLst>
                  <a:ext uri="{FF2B5EF4-FFF2-40B4-BE49-F238E27FC236}">
                    <a16:creationId xmlns:a16="http://schemas.microsoft.com/office/drawing/2014/main" id="{CC254D5C-286E-EEDB-4B12-EFB9A94ED464}"/>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06" name="四角形: 角を丸くする 1205">
                <a:extLst>
                  <a:ext uri="{FF2B5EF4-FFF2-40B4-BE49-F238E27FC236}">
                    <a16:creationId xmlns:a16="http://schemas.microsoft.com/office/drawing/2014/main" id="{A7C52B60-093A-C4D2-FCE5-A044E6465D62}"/>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47" name="グループ化 1146">
              <a:extLst>
                <a:ext uri="{FF2B5EF4-FFF2-40B4-BE49-F238E27FC236}">
                  <a16:creationId xmlns:a16="http://schemas.microsoft.com/office/drawing/2014/main" id="{B6484A97-301F-A18E-AF85-ED67B0CEC263}"/>
                </a:ext>
              </a:extLst>
            </p:cNvPr>
            <p:cNvGrpSpPr>
              <a:grpSpLocks noChangeAspect="1"/>
            </p:cNvGrpSpPr>
            <p:nvPr/>
          </p:nvGrpSpPr>
          <p:grpSpPr>
            <a:xfrm rot="16200000">
              <a:off x="6012973" y="1588599"/>
              <a:ext cx="237600" cy="367200"/>
              <a:chOff x="1424608" y="2420888"/>
              <a:chExt cx="396000" cy="612000"/>
            </a:xfrm>
          </p:grpSpPr>
          <p:sp>
            <p:nvSpPr>
              <p:cNvPr id="1201" name="正方形/長方形 1200">
                <a:extLst>
                  <a:ext uri="{FF2B5EF4-FFF2-40B4-BE49-F238E27FC236}">
                    <a16:creationId xmlns:a16="http://schemas.microsoft.com/office/drawing/2014/main" id="{4148B32A-00F4-E14D-45DA-9173F2940ADA}"/>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02" name="正方形/長方形 1201">
                <a:extLst>
                  <a:ext uri="{FF2B5EF4-FFF2-40B4-BE49-F238E27FC236}">
                    <a16:creationId xmlns:a16="http://schemas.microsoft.com/office/drawing/2014/main" id="{31D1732B-03EF-8437-0D91-0281222AC492}"/>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03" name="四角形: 角を丸くする 1202">
                <a:extLst>
                  <a:ext uri="{FF2B5EF4-FFF2-40B4-BE49-F238E27FC236}">
                    <a16:creationId xmlns:a16="http://schemas.microsoft.com/office/drawing/2014/main" id="{46FCF212-3D3F-A5C8-CC70-EC3FF0749A94}"/>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48" name="グループ化 1147">
              <a:extLst>
                <a:ext uri="{FF2B5EF4-FFF2-40B4-BE49-F238E27FC236}">
                  <a16:creationId xmlns:a16="http://schemas.microsoft.com/office/drawing/2014/main" id="{C775D6DB-A641-25D9-262E-9B208C039078}"/>
                </a:ext>
              </a:extLst>
            </p:cNvPr>
            <p:cNvGrpSpPr>
              <a:grpSpLocks noChangeAspect="1"/>
            </p:cNvGrpSpPr>
            <p:nvPr/>
          </p:nvGrpSpPr>
          <p:grpSpPr>
            <a:xfrm rot="16200000">
              <a:off x="6012973" y="2232971"/>
              <a:ext cx="237600" cy="367200"/>
              <a:chOff x="1424608" y="2420888"/>
              <a:chExt cx="396000" cy="612000"/>
            </a:xfrm>
          </p:grpSpPr>
          <p:sp>
            <p:nvSpPr>
              <p:cNvPr id="1198" name="正方形/長方形 1197">
                <a:extLst>
                  <a:ext uri="{FF2B5EF4-FFF2-40B4-BE49-F238E27FC236}">
                    <a16:creationId xmlns:a16="http://schemas.microsoft.com/office/drawing/2014/main" id="{A15E1E71-6C5A-18B7-7CE5-0B70D7503A07}"/>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99" name="正方形/長方形 1198">
                <a:extLst>
                  <a:ext uri="{FF2B5EF4-FFF2-40B4-BE49-F238E27FC236}">
                    <a16:creationId xmlns:a16="http://schemas.microsoft.com/office/drawing/2014/main" id="{101D11BC-6036-7033-7E76-3F4DBCD6CAD8}"/>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00" name="四角形: 角を丸くする 1199">
                <a:extLst>
                  <a:ext uri="{FF2B5EF4-FFF2-40B4-BE49-F238E27FC236}">
                    <a16:creationId xmlns:a16="http://schemas.microsoft.com/office/drawing/2014/main" id="{0E677890-C55E-2858-3D7E-36137F124D9E}"/>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49" name="グループ化 1148">
              <a:extLst>
                <a:ext uri="{FF2B5EF4-FFF2-40B4-BE49-F238E27FC236}">
                  <a16:creationId xmlns:a16="http://schemas.microsoft.com/office/drawing/2014/main" id="{77947FCB-3750-0FF0-E4A8-A5B7A2893D06}"/>
                </a:ext>
              </a:extLst>
            </p:cNvPr>
            <p:cNvGrpSpPr>
              <a:grpSpLocks noChangeAspect="1"/>
            </p:cNvGrpSpPr>
            <p:nvPr/>
          </p:nvGrpSpPr>
          <p:grpSpPr>
            <a:xfrm rot="5400000" flipH="1">
              <a:off x="6706901" y="1588600"/>
              <a:ext cx="237600" cy="367200"/>
              <a:chOff x="1424608" y="2420888"/>
              <a:chExt cx="396000" cy="612000"/>
            </a:xfrm>
          </p:grpSpPr>
          <p:sp>
            <p:nvSpPr>
              <p:cNvPr id="1195" name="正方形/長方形 1194">
                <a:extLst>
                  <a:ext uri="{FF2B5EF4-FFF2-40B4-BE49-F238E27FC236}">
                    <a16:creationId xmlns:a16="http://schemas.microsoft.com/office/drawing/2014/main" id="{DB02905C-0283-B014-4ED0-4FF3D45096CB}"/>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96" name="正方形/長方形 1195">
                <a:extLst>
                  <a:ext uri="{FF2B5EF4-FFF2-40B4-BE49-F238E27FC236}">
                    <a16:creationId xmlns:a16="http://schemas.microsoft.com/office/drawing/2014/main" id="{727D4C6D-A563-681C-C8D5-0B0A7CD67D2B}"/>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97" name="四角形: 角を丸くする 1196">
                <a:extLst>
                  <a:ext uri="{FF2B5EF4-FFF2-40B4-BE49-F238E27FC236}">
                    <a16:creationId xmlns:a16="http://schemas.microsoft.com/office/drawing/2014/main" id="{29C77929-D768-526F-81F4-568DBEDD8906}"/>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50" name="グループ化 1149">
              <a:extLst>
                <a:ext uri="{FF2B5EF4-FFF2-40B4-BE49-F238E27FC236}">
                  <a16:creationId xmlns:a16="http://schemas.microsoft.com/office/drawing/2014/main" id="{4AD5D028-2F4F-DE77-87F9-119D057BE7E6}"/>
                </a:ext>
              </a:extLst>
            </p:cNvPr>
            <p:cNvGrpSpPr>
              <a:grpSpLocks noChangeAspect="1"/>
            </p:cNvGrpSpPr>
            <p:nvPr/>
          </p:nvGrpSpPr>
          <p:grpSpPr>
            <a:xfrm rot="5400000" flipH="1">
              <a:off x="6706901" y="2232971"/>
              <a:ext cx="237600" cy="367200"/>
              <a:chOff x="1424608" y="2420888"/>
              <a:chExt cx="396000" cy="612000"/>
            </a:xfrm>
          </p:grpSpPr>
          <p:sp>
            <p:nvSpPr>
              <p:cNvPr id="1192" name="正方形/長方形 1191">
                <a:extLst>
                  <a:ext uri="{FF2B5EF4-FFF2-40B4-BE49-F238E27FC236}">
                    <a16:creationId xmlns:a16="http://schemas.microsoft.com/office/drawing/2014/main" id="{4C054D95-B35D-3A50-DAD4-D3F2EA4CCE42}"/>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93" name="正方形/長方形 1192">
                <a:extLst>
                  <a:ext uri="{FF2B5EF4-FFF2-40B4-BE49-F238E27FC236}">
                    <a16:creationId xmlns:a16="http://schemas.microsoft.com/office/drawing/2014/main" id="{4F34E31A-367F-8AED-7FD5-B7B734134227}"/>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94" name="四角形: 角を丸くする 1193">
                <a:extLst>
                  <a:ext uri="{FF2B5EF4-FFF2-40B4-BE49-F238E27FC236}">
                    <a16:creationId xmlns:a16="http://schemas.microsoft.com/office/drawing/2014/main" id="{20D8ACE0-7490-BBAA-270C-8F3AB9987130}"/>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51" name="グループ化 1150">
              <a:extLst>
                <a:ext uri="{FF2B5EF4-FFF2-40B4-BE49-F238E27FC236}">
                  <a16:creationId xmlns:a16="http://schemas.microsoft.com/office/drawing/2014/main" id="{33DAE6FE-A5DB-4AC8-3C23-A12014969261}"/>
                </a:ext>
              </a:extLst>
            </p:cNvPr>
            <p:cNvGrpSpPr>
              <a:grpSpLocks noChangeAspect="1"/>
            </p:cNvGrpSpPr>
            <p:nvPr/>
          </p:nvGrpSpPr>
          <p:grpSpPr>
            <a:xfrm rot="16200000">
              <a:off x="7449881" y="1579777"/>
              <a:ext cx="237600" cy="367200"/>
              <a:chOff x="1424608" y="2420888"/>
              <a:chExt cx="396000" cy="612000"/>
            </a:xfrm>
          </p:grpSpPr>
          <p:sp>
            <p:nvSpPr>
              <p:cNvPr id="1189" name="正方形/長方形 1188">
                <a:extLst>
                  <a:ext uri="{FF2B5EF4-FFF2-40B4-BE49-F238E27FC236}">
                    <a16:creationId xmlns:a16="http://schemas.microsoft.com/office/drawing/2014/main" id="{74043594-56C7-04F7-7F58-4CEBB1B34102}"/>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90" name="正方形/長方形 1189">
                <a:extLst>
                  <a:ext uri="{FF2B5EF4-FFF2-40B4-BE49-F238E27FC236}">
                    <a16:creationId xmlns:a16="http://schemas.microsoft.com/office/drawing/2014/main" id="{EF93F3EC-931E-2645-4E80-CDA555E0DE59}"/>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91" name="四角形: 角を丸くする 1190">
                <a:extLst>
                  <a:ext uri="{FF2B5EF4-FFF2-40B4-BE49-F238E27FC236}">
                    <a16:creationId xmlns:a16="http://schemas.microsoft.com/office/drawing/2014/main" id="{32966B36-D55E-4052-B049-4261FEE48060}"/>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52" name="グループ化 1151">
              <a:extLst>
                <a:ext uri="{FF2B5EF4-FFF2-40B4-BE49-F238E27FC236}">
                  <a16:creationId xmlns:a16="http://schemas.microsoft.com/office/drawing/2014/main" id="{9BF26F54-1B74-1163-7476-DA581C887F57}"/>
                </a:ext>
              </a:extLst>
            </p:cNvPr>
            <p:cNvGrpSpPr>
              <a:grpSpLocks noChangeAspect="1"/>
            </p:cNvGrpSpPr>
            <p:nvPr/>
          </p:nvGrpSpPr>
          <p:grpSpPr>
            <a:xfrm rot="16200000">
              <a:off x="7449881" y="2224149"/>
              <a:ext cx="237600" cy="367200"/>
              <a:chOff x="1424608" y="2420888"/>
              <a:chExt cx="396000" cy="612000"/>
            </a:xfrm>
          </p:grpSpPr>
          <p:sp>
            <p:nvSpPr>
              <p:cNvPr id="1186" name="正方形/長方形 1185">
                <a:extLst>
                  <a:ext uri="{FF2B5EF4-FFF2-40B4-BE49-F238E27FC236}">
                    <a16:creationId xmlns:a16="http://schemas.microsoft.com/office/drawing/2014/main" id="{BDC2FE68-028A-0975-AFC3-AD85DF1FC16D}"/>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87" name="正方形/長方形 1186">
                <a:extLst>
                  <a:ext uri="{FF2B5EF4-FFF2-40B4-BE49-F238E27FC236}">
                    <a16:creationId xmlns:a16="http://schemas.microsoft.com/office/drawing/2014/main" id="{5E7DC46C-3774-B0DE-48AB-F2DE5737DCE3}"/>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88" name="四角形: 角を丸くする 1187">
                <a:extLst>
                  <a:ext uri="{FF2B5EF4-FFF2-40B4-BE49-F238E27FC236}">
                    <a16:creationId xmlns:a16="http://schemas.microsoft.com/office/drawing/2014/main" id="{23ADB5F8-930F-099F-52FD-D1CF122A671F}"/>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53" name="グループ化 1152">
              <a:extLst>
                <a:ext uri="{FF2B5EF4-FFF2-40B4-BE49-F238E27FC236}">
                  <a16:creationId xmlns:a16="http://schemas.microsoft.com/office/drawing/2014/main" id="{855A7D81-46EF-3C35-500C-458233434BFF}"/>
                </a:ext>
              </a:extLst>
            </p:cNvPr>
            <p:cNvGrpSpPr>
              <a:grpSpLocks noChangeAspect="1"/>
            </p:cNvGrpSpPr>
            <p:nvPr/>
          </p:nvGrpSpPr>
          <p:grpSpPr>
            <a:xfrm rot="5400000" flipH="1">
              <a:off x="8143809" y="1579778"/>
              <a:ext cx="237600" cy="367200"/>
              <a:chOff x="1424608" y="2420888"/>
              <a:chExt cx="396000" cy="612000"/>
            </a:xfrm>
          </p:grpSpPr>
          <p:sp>
            <p:nvSpPr>
              <p:cNvPr id="1183" name="正方形/長方形 1182">
                <a:extLst>
                  <a:ext uri="{FF2B5EF4-FFF2-40B4-BE49-F238E27FC236}">
                    <a16:creationId xmlns:a16="http://schemas.microsoft.com/office/drawing/2014/main" id="{8BD6C91E-1EA0-9DF8-FEC3-B880483C66E0}"/>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84" name="正方形/長方形 1183">
                <a:extLst>
                  <a:ext uri="{FF2B5EF4-FFF2-40B4-BE49-F238E27FC236}">
                    <a16:creationId xmlns:a16="http://schemas.microsoft.com/office/drawing/2014/main" id="{F875930E-593D-445B-8ED1-8111078B16BB}"/>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85" name="四角形: 角を丸くする 1184">
                <a:extLst>
                  <a:ext uri="{FF2B5EF4-FFF2-40B4-BE49-F238E27FC236}">
                    <a16:creationId xmlns:a16="http://schemas.microsoft.com/office/drawing/2014/main" id="{4E5C7AE8-ADA2-A883-022A-36B658620A9D}"/>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54" name="グループ化 1153">
              <a:extLst>
                <a:ext uri="{FF2B5EF4-FFF2-40B4-BE49-F238E27FC236}">
                  <a16:creationId xmlns:a16="http://schemas.microsoft.com/office/drawing/2014/main" id="{87D12CF8-AC8A-988F-D522-4627A3FCC9D2}"/>
                </a:ext>
              </a:extLst>
            </p:cNvPr>
            <p:cNvGrpSpPr>
              <a:grpSpLocks noChangeAspect="1"/>
            </p:cNvGrpSpPr>
            <p:nvPr/>
          </p:nvGrpSpPr>
          <p:grpSpPr>
            <a:xfrm rot="5400000" flipH="1">
              <a:off x="8143809" y="2224149"/>
              <a:ext cx="237600" cy="367200"/>
              <a:chOff x="1424608" y="2420888"/>
              <a:chExt cx="396000" cy="612000"/>
            </a:xfrm>
          </p:grpSpPr>
          <p:sp>
            <p:nvSpPr>
              <p:cNvPr id="1180" name="正方形/長方形 1179">
                <a:extLst>
                  <a:ext uri="{FF2B5EF4-FFF2-40B4-BE49-F238E27FC236}">
                    <a16:creationId xmlns:a16="http://schemas.microsoft.com/office/drawing/2014/main" id="{1B380E78-E9D3-9112-9989-B5D8D6641751}"/>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81" name="正方形/長方形 1180">
                <a:extLst>
                  <a:ext uri="{FF2B5EF4-FFF2-40B4-BE49-F238E27FC236}">
                    <a16:creationId xmlns:a16="http://schemas.microsoft.com/office/drawing/2014/main" id="{9E8A4E9E-FC39-E2DF-98F7-91E3F01B7AD7}"/>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82" name="四角形: 角を丸くする 1181">
                <a:extLst>
                  <a:ext uri="{FF2B5EF4-FFF2-40B4-BE49-F238E27FC236}">
                    <a16:creationId xmlns:a16="http://schemas.microsoft.com/office/drawing/2014/main" id="{77F26F7B-5031-C9CA-2CBD-2116604B2068}"/>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55" name="グループ化 1154">
              <a:extLst>
                <a:ext uri="{FF2B5EF4-FFF2-40B4-BE49-F238E27FC236}">
                  <a16:creationId xmlns:a16="http://schemas.microsoft.com/office/drawing/2014/main" id="{DF4845EF-0FF6-3073-343D-091646C279AA}"/>
                </a:ext>
              </a:extLst>
            </p:cNvPr>
            <p:cNvGrpSpPr>
              <a:grpSpLocks noChangeAspect="1"/>
            </p:cNvGrpSpPr>
            <p:nvPr/>
          </p:nvGrpSpPr>
          <p:grpSpPr>
            <a:xfrm rot="10800000" flipH="1">
              <a:off x="6342588" y="4095499"/>
              <a:ext cx="237600" cy="367200"/>
              <a:chOff x="1424608" y="2420888"/>
              <a:chExt cx="396000" cy="612000"/>
            </a:xfrm>
          </p:grpSpPr>
          <p:sp>
            <p:nvSpPr>
              <p:cNvPr id="1177" name="正方形/長方形 1176">
                <a:extLst>
                  <a:ext uri="{FF2B5EF4-FFF2-40B4-BE49-F238E27FC236}">
                    <a16:creationId xmlns:a16="http://schemas.microsoft.com/office/drawing/2014/main" id="{8F44F1FA-ABB8-CFCA-A0F6-4D303363E4BD}"/>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78" name="正方形/長方形 1177">
                <a:extLst>
                  <a:ext uri="{FF2B5EF4-FFF2-40B4-BE49-F238E27FC236}">
                    <a16:creationId xmlns:a16="http://schemas.microsoft.com/office/drawing/2014/main" id="{B84FEF93-CC45-9641-77E4-9157075E2D75}"/>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79" name="四角形: 角を丸くする 1178">
                <a:extLst>
                  <a:ext uri="{FF2B5EF4-FFF2-40B4-BE49-F238E27FC236}">
                    <a16:creationId xmlns:a16="http://schemas.microsoft.com/office/drawing/2014/main" id="{FE4653EF-0922-890A-F0E3-EA104ADB7766}"/>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56" name="グループ化 1155">
              <a:extLst>
                <a:ext uri="{FF2B5EF4-FFF2-40B4-BE49-F238E27FC236}">
                  <a16:creationId xmlns:a16="http://schemas.microsoft.com/office/drawing/2014/main" id="{752AFF98-2605-826E-C783-7D6EA4FA4177}"/>
                </a:ext>
              </a:extLst>
            </p:cNvPr>
            <p:cNvGrpSpPr>
              <a:grpSpLocks noChangeAspect="1"/>
            </p:cNvGrpSpPr>
            <p:nvPr/>
          </p:nvGrpSpPr>
          <p:grpSpPr>
            <a:xfrm rot="10800000" flipH="1">
              <a:off x="6915626" y="4095499"/>
              <a:ext cx="237600" cy="367200"/>
              <a:chOff x="1424608" y="2420888"/>
              <a:chExt cx="396000" cy="612000"/>
            </a:xfrm>
          </p:grpSpPr>
          <p:sp>
            <p:nvSpPr>
              <p:cNvPr id="1174" name="正方形/長方形 1173">
                <a:extLst>
                  <a:ext uri="{FF2B5EF4-FFF2-40B4-BE49-F238E27FC236}">
                    <a16:creationId xmlns:a16="http://schemas.microsoft.com/office/drawing/2014/main" id="{D61C9670-559F-C8FB-D277-3FF9F3322541}"/>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75" name="正方形/長方形 1174">
                <a:extLst>
                  <a:ext uri="{FF2B5EF4-FFF2-40B4-BE49-F238E27FC236}">
                    <a16:creationId xmlns:a16="http://schemas.microsoft.com/office/drawing/2014/main" id="{48D21E70-3FBD-0C80-FBD7-F3C0ED12331B}"/>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76" name="四角形: 角を丸くする 1175">
                <a:extLst>
                  <a:ext uri="{FF2B5EF4-FFF2-40B4-BE49-F238E27FC236}">
                    <a16:creationId xmlns:a16="http://schemas.microsoft.com/office/drawing/2014/main" id="{A7F349ED-7CA6-6E4B-0CA4-260989B9E447}"/>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57" name="グループ化 1156">
              <a:extLst>
                <a:ext uri="{FF2B5EF4-FFF2-40B4-BE49-F238E27FC236}">
                  <a16:creationId xmlns:a16="http://schemas.microsoft.com/office/drawing/2014/main" id="{C9F00848-0A0D-DA49-5ECA-E2784684FB45}"/>
                </a:ext>
              </a:extLst>
            </p:cNvPr>
            <p:cNvGrpSpPr>
              <a:grpSpLocks noChangeAspect="1"/>
            </p:cNvGrpSpPr>
            <p:nvPr/>
          </p:nvGrpSpPr>
          <p:grpSpPr>
            <a:xfrm rot="10800000" flipH="1">
              <a:off x="7493081" y="4105071"/>
              <a:ext cx="237600" cy="367200"/>
              <a:chOff x="1424608" y="2420888"/>
              <a:chExt cx="396000" cy="612000"/>
            </a:xfrm>
          </p:grpSpPr>
          <p:sp>
            <p:nvSpPr>
              <p:cNvPr id="1171" name="正方形/長方形 1170">
                <a:extLst>
                  <a:ext uri="{FF2B5EF4-FFF2-40B4-BE49-F238E27FC236}">
                    <a16:creationId xmlns:a16="http://schemas.microsoft.com/office/drawing/2014/main" id="{C0ED27F4-4842-D51E-6FE9-8A2D1E42D7BA}"/>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72" name="正方形/長方形 1171">
                <a:extLst>
                  <a:ext uri="{FF2B5EF4-FFF2-40B4-BE49-F238E27FC236}">
                    <a16:creationId xmlns:a16="http://schemas.microsoft.com/office/drawing/2014/main" id="{27FEC080-3CA9-0889-150A-6A70F58C2365}"/>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73" name="四角形: 角を丸くする 1172">
                <a:extLst>
                  <a:ext uri="{FF2B5EF4-FFF2-40B4-BE49-F238E27FC236}">
                    <a16:creationId xmlns:a16="http://schemas.microsoft.com/office/drawing/2014/main" id="{44D8188F-FA76-C547-3E52-CE5AF07E52B3}"/>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58" name="グループ化 1157">
              <a:extLst>
                <a:ext uri="{FF2B5EF4-FFF2-40B4-BE49-F238E27FC236}">
                  <a16:creationId xmlns:a16="http://schemas.microsoft.com/office/drawing/2014/main" id="{6307DB7A-0A42-4BC7-2313-5CAD53B7ACB7}"/>
                </a:ext>
              </a:extLst>
            </p:cNvPr>
            <p:cNvGrpSpPr>
              <a:grpSpLocks noChangeAspect="1"/>
            </p:cNvGrpSpPr>
            <p:nvPr/>
          </p:nvGrpSpPr>
          <p:grpSpPr>
            <a:xfrm rot="10800000" flipH="1">
              <a:off x="8094940" y="4105500"/>
              <a:ext cx="237600" cy="367200"/>
              <a:chOff x="1424608" y="2420888"/>
              <a:chExt cx="396000" cy="612000"/>
            </a:xfrm>
          </p:grpSpPr>
          <p:sp>
            <p:nvSpPr>
              <p:cNvPr id="1168" name="正方形/長方形 1167">
                <a:extLst>
                  <a:ext uri="{FF2B5EF4-FFF2-40B4-BE49-F238E27FC236}">
                    <a16:creationId xmlns:a16="http://schemas.microsoft.com/office/drawing/2014/main" id="{B77028ED-60F9-038C-44E1-9B80A80761D1}"/>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69" name="正方形/長方形 1168">
                <a:extLst>
                  <a:ext uri="{FF2B5EF4-FFF2-40B4-BE49-F238E27FC236}">
                    <a16:creationId xmlns:a16="http://schemas.microsoft.com/office/drawing/2014/main" id="{0AE104D8-2CAA-B12D-AD00-5E2409DD640A}"/>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70" name="四角形: 角を丸くする 1169">
                <a:extLst>
                  <a:ext uri="{FF2B5EF4-FFF2-40B4-BE49-F238E27FC236}">
                    <a16:creationId xmlns:a16="http://schemas.microsoft.com/office/drawing/2014/main" id="{CE16DA5D-A891-1532-A906-1B8524EF9BAA}"/>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59" name="グループ化 1158">
              <a:extLst>
                <a:ext uri="{FF2B5EF4-FFF2-40B4-BE49-F238E27FC236}">
                  <a16:creationId xmlns:a16="http://schemas.microsoft.com/office/drawing/2014/main" id="{36F77113-5979-B149-9B3F-01241F4322AC}"/>
                </a:ext>
              </a:extLst>
            </p:cNvPr>
            <p:cNvGrpSpPr>
              <a:grpSpLocks noChangeAspect="1"/>
            </p:cNvGrpSpPr>
            <p:nvPr/>
          </p:nvGrpSpPr>
          <p:grpSpPr>
            <a:xfrm rot="10800000" flipH="1">
              <a:off x="8650917" y="4091077"/>
              <a:ext cx="237600" cy="367200"/>
              <a:chOff x="1424608" y="2420888"/>
              <a:chExt cx="396000" cy="612000"/>
            </a:xfrm>
          </p:grpSpPr>
          <p:sp>
            <p:nvSpPr>
              <p:cNvPr id="1165" name="正方形/長方形 1164">
                <a:extLst>
                  <a:ext uri="{FF2B5EF4-FFF2-40B4-BE49-F238E27FC236}">
                    <a16:creationId xmlns:a16="http://schemas.microsoft.com/office/drawing/2014/main" id="{C78BA826-FE97-99FE-265F-F8294E6A453C}"/>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66" name="正方形/長方形 1165">
                <a:extLst>
                  <a:ext uri="{FF2B5EF4-FFF2-40B4-BE49-F238E27FC236}">
                    <a16:creationId xmlns:a16="http://schemas.microsoft.com/office/drawing/2014/main" id="{D713094E-CED8-F430-7BF7-677FD52A969E}"/>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67" name="四角形: 角を丸くする 1166">
                <a:extLst>
                  <a:ext uri="{FF2B5EF4-FFF2-40B4-BE49-F238E27FC236}">
                    <a16:creationId xmlns:a16="http://schemas.microsoft.com/office/drawing/2014/main" id="{87C53F8B-9CF8-B4BF-A21A-7A68BBDCCEA7}"/>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1160" name="グループ化 1159">
              <a:extLst>
                <a:ext uri="{FF2B5EF4-FFF2-40B4-BE49-F238E27FC236}">
                  <a16:creationId xmlns:a16="http://schemas.microsoft.com/office/drawing/2014/main" id="{77EEB367-7631-76F2-C389-02734BBCF3CA}"/>
                </a:ext>
              </a:extLst>
            </p:cNvPr>
            <p:cNvGrpSpPr>
              <a:grpSpLocks noChangeAspect="1"/>
            </p:cNvGrpSpPr>
            <p:nvPr/>
          </p:nvGrpSpPr>
          <p:grpSpPr>
            <a:xfrm rot="10800000" flipH="1">
              <a:off x="9222153" y="4082266"/>
              <a:ext cx="237600" cy="367200"/>
              <a:chOff x="1424608" y="2420888"/>
              <a:chExt cx="396000" cy="612000"/>
            </a:xfrm>
          </p:grpSpPr>
          <p:sp>
            <p:nvSpPr>
              <p:cNvPr id="1162" name="正方形/長方形 1161">
                <a:extLst>
                  <a:ext uri="{FF2B5EF4-FFF2-40B4-BE49-F238E27FC236}">
                    <a16:creationId xmlns:a16="http://schemas.microsoft.com/office/drawing/2014/main" id="{39555394-1BF8-710A-3E7F-EC8F47532088}"/>
                  </a:ext>
                </a:extLst>
              </p:cNvPr>
              <p:cNvSpPr/>
              <p:nvPr/>
            </p:nvSpPr>
            <p:spPr>
              <a:xfrm>
                <a:off x="1424608" y="2420888"/>
                <a:ext cx="396000" cy="612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63" name="正方形/長方形 1162">
                <a:extLst>
                  <a:ext uri="{FF2B5EF4-FFF2-40B4-BE49-F238E27FC236}">
                    <a16:creationId xmlns:a16="http://schemas.microsoft.com/office/drawing/2014/main" id="{6B35EBA8-6E14-3EE1-47DF-19C37F153257}"/>
                  </a:ext>
                </a:extLst>
              </p:cNvPr>
              <p:cNvSpPr/>
              <p:nvPr/>
            </p:nvSpPr>
            <p:spPr>
              <a:xfrm>
                <a:off x="1424608" y="2420888"/>
                <a:ext cx="396000" cy="180000"/>
              </a:xfrm>
              <a:prstGeom prst="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64" name="四角形: 角を丸くする 1163">
                <a:extLst>
                  <a:ext uri="{FF2B5EF4-FFF2-40B4-BE49-F238E27FC236}">
                    <a16:creationId xmlns:a16="http://schemas.microsoft.com/office/drawing/2014/main" id="{8A2C3B1C-A2B6-9AC8-F87B-229277273A3A}"/>
                  </a:ext>
                </a:extLst>
              </p:cNvPr>
              <p:cNvSpPr/>
              <p:nvPr/>
            </p:nvSpPr>
            <p:spPr>
              <a:xfrm>
                <a:off x="1532608" y="2475651"/>
                <a:ext cx="180000" cy="72000"/>
              </a:xfrm>
              <a:prstGeom prst="roundRect">
                <a:avLst/>
              </a:prstGeom>
              <a:no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sp>
          <p:nvSpPr>
            <p:cNvPr id="1161" name="フリーフォーム: 図形 1160">
              <a:extLst>
                <a:ext uri="{FF2B5EF4-FFF2-40B4-BE49-F238E27FC236}">
                  <a16:creationId xmlns:a16="http://schemas.microsoft.com/office/drawing/2014/main" id="{DE88D772-3048-DE44-5CAD-36854EDCF5DB}"/>
                </a:ext>
              </a:extLst>
            </p:cNvPr>
            <p:cNvSpPr/>
            <p:nvPr/>
          </p:nvSpPr>
          <p:spPr>
            <a:xfrm>
              <a:off x="5770823" y="1264377"/>
              <a:ext cx="3922775" cy="3529583"/>
            </a:xfrm>
            <a:custGeom>
              <a:avLst/>
              <a:gdLst>
                <a:gd name="connsiteX0" fmla="*/ 0 w 3922776"/>
                <a:gd name="connsiteY0" fmla="*/ 0 h 3529584"/>
                <a:gd name="connsiteX1" fmla="*/ 9144 w 3922776"/>
                <a:gd name="connsiteY1" fmla="*/ 1709928 h 3529584"/>
                <a:gd name="connsiteX2" fmla="*/ 2121408 w 3922776"/>
                <a:gd name="connsiteY2" fmla="*/ 1892808 h 3529584"/>
                <a:gd name="connsiteX3" fmla="*/ 2121408 w 3922776"/>
                <a:gd name="connsiteY3" fmla="*/ 3520440 h 3529584"/>
                <a:gd name="connsiteX4" fmla="*/ 3922776 w 3922776"/>
                <a:gd name="connsiteY4" fmla="*/ 3529584 h 3529584"/>
                <a:gd name="connsiteX5" fmla="*/ 3922776 w 3922776"/>
                <a:gd name="connsiteY5" fmla="*/ 9144 h 3529584"/>
                <a:gd name="connsiteX6" fmla="*/ 0 w 3922776"/>
                <a:gd name="connsiteY6" fmla="*/ 0 h 3529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2776" h="3529584">
                  <a:moveTo>
                    <a:pt x="0" y="0"/>
                  </a:moveTo>
                  <a:lnTo>
                    <a:pt x="9144" y="1709928"/>
                  </a:lnTo>
                  <a:lnTo>
                    <a:pt x="2121408" y="1892808"/>
                  </a:lnTo>
                  <a:lnTo>
                    <a:pt x="2121408" y="3520440"/>
                  </a:lnTo>
                  <a:lnTo>
                    <a:pt x="3922776" y="3529584"/>
                  </a:lnTo>
                  <a:lnTo>
                    <a:pt x="3922776" y="9144"/>
                  </a:lnTo>
                  <a:lnTo>
                    <a:pt x="0" y="0"/>
                  </a:lnTo>
                  <a:close/>
                </a:path>
              </a:pathLst>
            </a:custGeom>
            <a:solidFill>
              <a:schemeClr val="accent5">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sp>
        <p:nvSpPr>
          <p:cNvPr id="1282" name="テキスト ボックス 1281">
            <a:extLst>
              <a:ext uri="{FF2B5EF4-FFF2-40B4-BE49-F238E27FC236}">
                <a16:creationId xmlns:a16="http://schemas.microsoft.com/office/drawing/2014/main" id="{92086060-C272-02B6-D25B-5EF4D6CC173E}"/>
              </a:ext>
            </a:extLst>
          </p:cNvPr>
          <p:cNvSpPr txBox="1"/>
          <p:nvPr/>
        </p:nvSpPr>
        <p:spPr>
          <a:xfrm>
            <a:off x="1266360" y="4696547"/>
            <a:ext cx="3114217" cy="261610"/>
          </a:xfrm>
          <a:prstGeom prst="rect">
            <a:avLst/>
          </a:prstGeom>
          <a:solidFill>
            <a:srgbClr val="EBF6F9"/>
          </a:solidFill>
          <a:ln w="19050">
            <a:solidFill>
              <a:schemeClr val="accent5">
                <a:lumMod val="50000"/>
              </a:schemeClr>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区域特定（ゾーニング）のイメージ</a:t>
            </a:r>
          </a:p>
        </p:txBody>
      </p:sp>
      <p:sp>
        <p:nvSpPr>
          <p:cNvPr id="3" name="スライド番号プレースホルダー 2">
            <a:extLst>
              <a:ext uri="{FF2B5EF4-FFF2-40B4-BE49-F238E27FC236}">
                <a16:creationId xmlns:a16="http://schemas.microsoft.com/office/drawing/2014/main" id="{0C28E138-0924-2546-EF8C-12283BACC04D}"/>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739065227"/>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800"/>
            <a:ext cx="9529762" cy="2340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小児入院医療管理料の注２及び注４の加算について、保育士を複数名配置している場合の評価を新設する。</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7" y="825919"/>
            <a:ext cx="540000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小児入院医療管理料における複数名の保育士配置の評価</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－４－２　小児医療、周産期医療の充実－⑩</a:t>
            </a:r>
          </a:p>
        </p:txBody>
      </p:sp>
      <p:sp>
        <p:nvSpPr>
          <p:cNvPr id="88" name="正方形/長方形 87"/>
          <p:cNvSpPr/>
          <p:nvPr/>
        </p:nvSpPr>
        <p:spPr>
          <a:xfrm>
            <a:off x="5215576" y="1806595"/>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2169905"/>
            <a:ext cx="4320000" cy="1152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小児入院医療管理料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注２　ア　保育士１名の場合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保育士２名以上の場合</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180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注４　ア　重症児受入体制加算</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重症児受入体制加算２</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280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31543" y="222787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806595"/>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169904"/>
            <a:ext cx="4371398" cy="115200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小児入院医療管理料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注２　１日につき</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3525" marR="0" lvl="0" indent="-2635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注４　重症児受入体制加算として、１日につき</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196F9548-90AA-C669-26A2-3B8AE11F08D2}"/>
              </a:ext>
            </a:extLst>
          </p:cNvPr>
          <p:cNvSpPr/>
          <p:nvPr/>
        </p:nvSpPr>
        <p:spPr>
          <a:xfrm>
            <a:off x="189688" y="3646840"/>
            <a:ext cx="7308000" cy="3132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小児入院医療管理料に、夜間を含めて看護補助者を配置している場合の評価を新設する。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看護補助加算（１日につき）</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151</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小児入院医療管理料１、小児入院医療管理料２又は小児入院医療管理料３を算定している患者にについて、入院した日から起算して</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日を限度として所定点数に加算する。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（１）看護補助者が</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30:1</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以上配置されていること。　　（２）夜勤を行う看護補助者が</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75:1</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以上配置されていること。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（３）看護職員の負担軽減及び処遇改善に資する体制が整備されていること。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看護補助体制充実加算（１日につき）</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156</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看護補助加算と同様</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（１）看護補助者が</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以上配置されていること。（２）夜勤を行う看護補助者が</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75:1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以上配置されていること。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（３）看護職員の負担軽減及び処遇改善に資する十分な体制が整備されていること。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a:extLst>
              <a:ext uri="{FF2B5EF4-FFF2-40B4-BE49-F238E27FC236}">
                <a16:creationId xmlns:a16="http://schemas.microsoft.com/office/drawing/2014/main" id="{A71FAB73-95A7-1FE2-3112-C1A54D1438CC}"/>
              </a:ext>
            </a:extLst>
          </p:cNvPr>
          <p:cNvSpPr/>
          <p:nvPr/>
        </p:nvSpPr>
        <p:spPr>
          <a:xfrm>
            <a:off x="313497" y="3453959"/>
            <a:ext cx="540000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小児入院医療管理料における看護補助者の配置の評価</a:t>
            </a:r>
          </a:p>
        </p:txBody>
      </p:sp>
      <p:sp>
        <p:nvSpPr>
          <p:cNvPr id="12" name="タイトル 1">
            <a:extLst>
              <a:ext uri="{FF2B5EF4-FFF2-40B4-BE49-F238E27FC236}">
                <a16:creationId xmlns:a16="http://schemas.microsoft.com/office/drawing/2014/main" id="{94B8DC1F-FA49-776D-305C-3B41E6E00610}"/>
              </a:ext>
            </a:extLst>
          </p:cNvPr>
          <p:cNvSpPr txBox="1">
            <a:spLocks/>
          </p:cNvSpPr>
          <p:nvPr/>
        </p:nvSpPr>
        <p:spPr>
          <a:xfrm>
            <a:off x="0" y="274638"/>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1950" b="1" i="0" u="none" strike="noStrike" kern="1200" cap="none" spc="0" normalizeH="0" baseline="0" noProof="0">
                <a:ln>
                  <a:noFill/>
                </a:ln>
                <a:solidFill>
                  <a:prstClr val="black"/>
                </a:solidFill>
                <a:effectLst/>
                <a:uLnTx/>
                <a:uFillTx/>
                <a:latin typeface="メイリオ"/>
                <a:ea typeface="メイリオ"/>
                <a:cs typeface="+mj-cs"/>
              </a:rPr>
              <a:t>子どもの成長・発達及び希望により付き添う家族等に配慮した小児入院医療体制の確保</a:t>
            </a:r>
          </a:p>
        </p:txBody>
      </p:sp>
      <p:sp>
        <p:nvSpPr>
          <p:cNvPr id="16" name="正方形/長方形 15">
            <a:extLst>
              <a:ext uri="{FF2B5EF4-FFF2-40B4-BE49-F238E27FC236}">
                <a16:creationId xmlns:a16="http://schemas.microsoft.com/office/drawing/2014/main" id="{8BF2420A-7AD6-FE54-3234-89EA700C697A}"/>
              </a:ext>
            </a:extLst>
          </p:cNvPr>
          <p:cNvSpPr/>
          <p:nvPr/>
        </p:nvSpPr>
        <p:spPr>
          <a:xfrm>
            <a:off x="7582217" y="3644480"/>
            <a:ext cx="2134094" cy="234000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小児入院医療管理料において、小児の家族等が希望により付き添う場合は、当該家族等の食事や睡眠環境等の付き添う環境に配慮することを規定する。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正方形/長方形 16">
            <a:extLst>
              <a:ext uri="{FF2B5EF4-FFF2-40B4-BE49-F238E27FC236}">
                <a16:creationId xmlns:a16="http://schemas.microsoft.com/office/drawing/2014/main" id="{B0F3DCEA-1ADA-9EA4-7077-D4C7AC428F6D}"/>
              </a:ext>
            </a:extLst>
          </p:cNvPr>
          <p:cNvSpPr/>
          <p:nvPr/>
        </p:nvSpPr>
        <p:spPr>
          <a:xfrm>
            <a:off x="7706024" y="3451598"/>
            <a:ext cx="1855487" cy="625473"/>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付き添う環境への配慮</a:t>
            </a:r>
          </a:p>
        </p:txBody>
      </p:sp>
      <p:pic>
        <p:nvPicPr>
          <p:cNvPr id="1026" name="Picture 2" descr="看護師が入院している小児と積み木をして遊んでいるイラスト">
            <a:extLst>
              <a:ext uri="{FF2B5EF4-FFF2-40B4-BE49-F238E27FC236}">
                <a16:creationId xmlns:a16="http://schemas.microsoft.com/office/drawing/2014/main" id="{B67700DA-7331-0E54-69D5-C5843D50721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624530" y="2381600"/>
            <a:ext cx="864000" cy="864000"/>
          </a:xfrm>
          <a:prstGeom prst="rect">
            <a:avLst/>
          </a:prstGeom>
          <a:noFill/>
          <a:extLst>
            <a:ext uri="{909E8E84-426E-40DD-AFC4-6F175D3DCCD1}">
              <a14:hiddenFill xmlns:a14="http://schemas.microsoft.com/office/drawing/2010/main">
                <a:solidFill>
                  <a:srgbClr val="FFFFFF"/>
                </a:solidFill>
              </a14:hiddenFill>
            </a:ext>
          </a:extLst>
        </p:spPr>
      </p:pic>
      <p:sp>
        <p:nvSpPr>
          <p:cNvPr id="3" name="スライド番号プレースホルダー 2">
            <a:extLst>
              <a:ext uri="{FF2B5EF4-FFF2-40B4-BE49-F238E27FC236}">
                <a16:creationId xmlns:a16="http://schemas.microsoft.com/office/drawing/2014/main" id="{9DC0E2EA-7F82-18DE-D107-D54505E871C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781192173"/>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F61E51-68EB-C756-30DF-B90AB72F6156}"/>
            </a:ext>
          </a:extLst>
        </p:cNvPr>
        <p:cNvGrpSpPr/>
        <p:nvPr/>
      </p:nvGrpSpPr>
      <p:grpSpPr>
        <a:xfrm>
          <a:off x="0" y="0"/>
          <a:ext cx="0" cy="0"/>
          <a:chOff x="0" y="0"/>
          <a:chExt cx="0" cy="0"/>
        </a:xfrm>
      </p:grpSpPr>
      <p:sp>
        <p:nvSpPr>
          <p:cNvPr id="178179" name="Rectangle 4">
            <a:extLst>
              <a:ext uri="{FF2B5EF4-FFF2-40B4-BE49-F238E27FC236}">
                <a16:creationId xmlns:a16="http://schemas.microsoft.com/office/drawing/2014/main" id="{086FAFAB-2588-ECC3-4E04-AD4628F83C5C}"/>
              </a:ext>
            </a:extLst>
          </p:cNvPr>
          <p:cNvSpPr>
            <a:spLocks noChangeArrowheads="1"/>
          </p:cNvSpPr>
          <p:nvPr/>
        </p:nvSpPr>
        <p:spPr bwMode="auto">
          <a:xfrm>
            <a:off x="340537" y="505304"/>
            <a:ext cx="4252424" cy="354008"/>
          </a:xfrm>
          <a:prstGeom prst="rect">
            <a:avLst/>
          </a:prstGeom>
          <a:solidFill>
            <a:srgbClr val="FFFF00">
              <a:alpha val="45097"/>
            </a:srgbClr>
          </a:solidFill>
          <a:ln w="9525">
            <a:solidFill>
              <a:srgbClr val="000000"/>
            </a:solidFill>
            <a:miter lim="800000"/>
            <a:headEnd/>
            <a:tailEnd/>
          </a:ln>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rPr>
              <a:t>２．改定の基本的視点と具体的方向性⑦</a:t>
            </a:r>
            <a:endParaRPr kumimoji="1" lang="en-US" altLang="ja-JP"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endParaRPr>
          </a:p>
        </p:txBody>
      </p:sp>
      <p:sp>
        <p:nvSpPr>
          <p:cNvPr id="9" name="スライド番号プレースホルダー 2">
            <a:extLst>
              <a:ext uri="{FF2B5EF4-FFF2-40B4-BE49-F238E27FC236}">
                <a16:creationId xmlns:a16="http://schemas.microsoft.com/office/drawing/2014/main" id="{E0AD9B96-BAF1-876C-3898-E42FECA6D6E5}"/>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4" name="Rectangle 2">
            <a:extLst>
              <a:ext uri="{FF2B5EF4-FFF2-40B4-BE49-F238E27FC236}">
                <a16:creationId xmlns:a16="http://schemas.microsoft.com/office/drawing/2014/main" id="{3C572644-D06A-1A6A-69FF-58A87777DB90}"/>
              </a:ext>
            </a:extLst>
          </p:cNvPr>
          <p:cNvSpPr txBox="1">
            <a:spLocks noChangeArrowheads="1"/>
          </p:cNvSpPr>
          <p:nvPr/>
        </p:nvSpPr>
        <p:spPr>
          <a:xfrm>
            <a:off x="310725" y="10325"/>
            <a:ext cx="6328833" cy="50482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kumimoji="1"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Calibri Light" panose="020F0302020204030204"/>
                <a:ea typeface="HG創英角ｺﾞｼｯｸUB" pitchFamily="49" charset="-128"/>
                <a:cs typeface="+mj-cs"/>
              </a:rPr>
              <a:t>令和６年度診療報酬改定の基本方針</a:t>
            </a:r>
            <a:endParaRPr kumimoji="1" lang="ja-JP" altLang="en-US"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j-cs"/>
            </a:endParaRPr>
          </a:p>
        </p:txBody>
      </p:sp>
      <p:sp>
        <p:nvSpPr>
          <p:cNvPr id="5" name="Rectangle 2">
            <a:extLst>
              <a:ext uri="{FF2B5EF4-FFF2-40B4-BE49-F238E27FC236}">
                <a16:creationId xmlns:a16="http://schemas.microsoft.com/office/drawing/2014/main" id="{28120464-7671-72D6-5F37-57246BEE0AD0}"/>
              </a:ext>
            </a:extLst>
          </p:cNvPr>
          <p:cNvSpPr>
            <a:spLocks noChangeArrowheads="1"/>
          </p:cNvSpPr>
          <p:nvPr/>
        </p:nvSpPr>
        <p:spPr bwMode="auto">
          <a:xfrm>
            <a:off x="4383691" y="185625"/>
            <a:ext cx="5350724"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［令和５年１２月１１日 社会保障審議会</a:t>
            </a:r>
            <a:r>
              <a:rPr kumimoji="0" lang="ja-JP" altLang="en-US" sz="1400" b="0" i="0" u="none" strike="noStrike" kern="0" cap="none" spc="0" normalizeH="0" baseline="0" noProof="0" dirty="0">
                <a:ln>
                  <a:noFill/>
                </a:ln>
                <a:solidFill>
                  <a:prstClr val="black"/>
                </a:solidFill>
                <a:effectLst/>
                <a:uLnTx/>
                <a:uFillTx/>
                <a:latin typeface="Calibri" panose="020F0502020204030204"/>
                <a:ea typeface="ＭＳ Ｐゴシック"/>
                <a:cs typeface="+mn-cs"/>
              </a:rPr>
              <a:t>（医療保険部会・医療部会） </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a:t>
            </a:r>
          </a:p>
        </p:txBody>
      </p:sp>
      <p:sp>
        <p:nvSpPr>
          <p:cNvPr id="3" name="Rectangle 4">
            <a:extLst>
              <a:ext uri="{FF2B5EF4-FFF2-40B4-BE49-F238E27FC236}">
                <a16:creationId xmlns:a16="http://schemas.microsoft.com/office/drawing/2014/main" id="{C684B08F-DC13-BB4C-FC77-53149DDEB386}"/>
              </a:ext>
            </a:extLst>
          </p:cNvPr>
          <p:cNvSpPr>
            <a:spLocks noChangeArrowheads="1"/>
          </p:cNvSpPr>
          <p:nvPr/>
        </p:nvSpPr>
        <p:spPr bwMode="auto">
          <a:xfrm>
            <a:off x="340537" y="865667"/>
            <a:ext cx="9360827" cy="5752216"/>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ts val="1700"/>
              </a:lnSpc>
              <a:spcBef>
                <a:spcPct val="0"/>
              </a:spcBef>
              <a:spcAft>
                <a:spcPct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（４）効率化・適正化を通じた医療保険制度の安定性・持続可能性の向上</a:t>
            </a: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（具体的方向性の例）続き</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費用対効果評価制度の活用</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革新性が高く市場規模が大きい、又は著しく単価が高い医薬品・医療機器について、費用対効果評価制度を活用し、適正な価格</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設定を実施。</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市場実勢価格を踏まえた適正な評価</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医薬品、医療機器、検査等について、市場実勢価格を踏まえた適正な評価を行うとともに、効率的かつ有効・安全な利用体制を</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確保。</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エビデンスや相対的な臨床的有用性を踏まえた医療技術等の適正な評価。</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医療 </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DX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の推進による医療情報の有効活用、遠隔医療の推進（再掲）</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マイナ保険証を活用した、質が高く効率的な医療の提供。</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電子処方箋の普及、電子カルテ情報の３文書・６情報（診療情報提供書、退院時サマリー、健康診断結果報告書、傷病名、アレ</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ルギー情報、感染症情報、薬剤禁忌情報、検査情報（救急及び生活習慣病）、処方情報）の入力・管理、入院診療計画書等の電子</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的な文書提供等の医療情報の標準化・</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ICT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の活用等を通じて、医療連携の取組を推進。</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患者の状態及び必要と考えられる医療機能に応じた入院医療の評価（再掲）</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a:t>
            </a:r>
            <a:r>
              <a:rPr kumimoji="0" lang="ja-JP" altLang="en-US" sz="12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増加する高齢者急性期医療のニーズや地域医療構想等を踏まえた、患者の状態に応じた適切な医療資源を効率的に提供するための</a:t>
            </a:r>
            <a:endParaRPr kumimoji="0" lang="en-US" altLang="ja-JP" sz="12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en-US" altLang="ja-JP" sz="12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機能分化を推進。その際、質の高い効率的・効果的な医療提供体制の構築という観点からも、より適切な包括払いの在り方を検討。</a:t>
            </a:r>
            <a:endParaRPr kumimoji="0" lang="en-US" altLang="ja-JP" sz="12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外来医療の機能分化・強化等（再掲）</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令和５年改正医療法も踏まえた生活習慣病等の継続的な医療を要する者に対する説明に関する評価の見直し等、外来機能の強化</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を推進。</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生活習慣病の増加等に対応する効果的・効率的な疾病管理及び重症化予防の取組推進（再掲）</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医師・病院薬剤師と薬局薬剤師の協働の取組による医薬品の適正使用等の推進</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重複投薬、ポリファーマシー、残薬や、適正使用のための長期処方の在り方への対応、リフィル処方箋の活用等、医師及び薬剤</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17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師の適切な連携による医薬品の効率的かつ安全で有効な使用を促進。</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医学的妥当性や経済性の視点も踏まえた処方を推進。</a:t>
            </a:r>
          </a:p>
          <a:p>
            <a:pPr marL="0" marR="0" lvl="0" indent="0" algn="l" defTabSz="914400" rtl="0" eaLnBrk="1" fontAlgn="base" latinLnBrk="0" hangingPunct="1">
              <a:lnSpc>
                <a:spcPts val="17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薬局の経営状況等も踏まえ、地域の患者・住民のニーズに対応した機能を有する医薬品供給拠点としての役割の評価を推進。（再掲）</a:t>
            </a:r>
          </a:p>
        </p:txBody>
      </p:sp>
    </p:spTree>
    <p:extLst>
      <p:ext uri="{BB962C8B-B14F-4D97-AF65-F5344CB8AC3E}">
        <p14:creationId xmlns:p14="http://schemas.microsoft.com/office/powerpoint/2010/main" val="1954207870"/>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0715"/>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440</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3234463199"/>
              </p:ext>
            </p:extLst>
          </p:nvPr>
        </p:nvGraphicFramePr>
        <p:xfrm>
          <a:off x="389493" y="531642"/>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小児医療の充実</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309689635"/>
              </p:ext>
            </p:extLst>
          </p:nvPr>
        </p:nvGraphicFramePr>
        <p:xfrm>
          <a:off x="704850" y="1315299"/>
          <a:ext cx="8811657" cy="5225416"/>
        </p:xfrm>
        <a:graphic>
          <a:graphicData uri="http://schemas.openxmlformats.org/drawingml/2006/table">
            <a:tbl>
              <a:tblPr firstRow="1" bandRow="1">
                <a:tableStyleId>{5C22544A-7EE6-4342-B048-85BDC9FD1C3A}</a:tableStyleId>
              </a:tblPr>
              <a:tblGrid>
                <a:gridCol w="8811657">
                  <a:extLst>
                    <a:ext uri="{9D8B030D-6E8A-4147-A177-3AD203B41FA5}">
                      <a16:colId xmlns:a16="http://schemas.microsoft.com/office/drawing/2014/main" val="4124765003"/>
                    </a:ext>
                  </a:extLst>
                </a:gridCol>
              </a:tblGrid>
              <a:tr h="5216740">
                <a:tc>
                  <a:txBody>
                    <a:bodyPr/>
                    <a:lstStyle/>
                    <a:p>
                      <a:pPr marL="446088" indent="-446088">
                        <a:spcBef>
                          <a:spcPts val="1200"/>
                        </a:spcBef>
                        <a:buNone/>
                      </a:pPr>
                      <a:r>
                        <a:rPr kumimoji="1" lang="ja-JP" altLang="en-US" sz="2200" b="1" u="none" dirty="0">
                          <a:solidFill>
                            <a:schemeClr val="tx1"/>
                          </a:solidFill>
                          <a:latin typeface="+mn-ea"/>
                          <a:ea typeface="+mn-ea"/>
                        </a:rPr>
                        <a:t>＜入退院支援加算３の見直し＞</a:t>
                      </a:r>
                      <a:endParaRPr kumimoji="1" lang="en-US" altLang="ja-JP" sz="2200" b="1" u="none" dirty="0">
                        <a:solidFill>
                          <a:schemeClr val="tx1"/>
                        </a:solidFill>
                        <a:latin typeface="+mn-ea"/>
                        <a:ea typeface="+mn-ea"/>
                      </a:endParaRPr>
                    </a:p>
                    <a:p>
                      <a:pPr marL="288000" marR="0" lvl="1"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 </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入退院支援加算３</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の算定対象について、</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転院搬送された児であって退院困難な要因を有する患者</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の場合も算定可能とする。</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p>
                      <a:pPr marL="288000" marR="0" lvl="1" indent="-45720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a:t>
                      </a:r>
                      <a:r>
                        <a:rPr kumimoji="1" lang="en-US" altLang="ja-JP" sz="2200" b="1" i="0" u="none" strike="noStrike" kern="1200" cap="none" spc="0" normalizeH="0" baseline="0" noProof="0" dirty="0">
                          <a:ln>
                            <a:noFill/>
                          </a:ln>
                          <a:solidFill>
                            <a:prstClr val="black"/>
                          </a:solidFill>
                          <a:effectLst/>
                          <a:uLnTx/>
                          <a:uFillTx/>
                          <a:latin typeface="+mn-ea"/>
                          <a:ea typeface="+mn-ea"/>
                          <a:cs typeface="+mn-cs"/>
                        </a:rPr>
                        <a:t> </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入退院支援加算３</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の施設基準で求める入退院支援部門の専任の看護師の経験について、</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新生児の集中治療だけでなく小児科病棟における経験も含める</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こととする。</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p>
                      <a:pPr marL="0" marR="0" lvl="0" indent="0" algn="l" defTabSz="742950" rtl="0" eaLnBrk="1" fontAlgn="auto" latinLnBrk="0" hangingPunct="1">
                        <a:lnSpc>
                          <a:spcPct val="100000"/>
                        </a:lnSpc>
                        <a:spcBef>
                          <a:spcPts val="600"/>
                        </a:spcBef>
                        <a:spcAft>
                          <a:spcPts val="0"/>
                        </a:spcAft>
                        <a:buClrTx/>
                        <a:buSzTx/>
                        <a:buFontTx/>
                        <a:buNone/>
                        <a:tabLst/>
                        <a:defRPr/>
                      </a:pP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p>
                      <a:pPr marL="0" marR="0" lvl="0" indent="0" algn="l" defTabSz="742950" rtl="0" eaLnBrk="1" fontAlgn="auto" latinLnBrk="0" hangingPunct="1">
                        <a:lnSpc>
                          <a:spcPct val="100000"/>
                        </a:lnSpc>
                        <a:spcBef>
                          <a:spcPts val="600"/>
                        </a:spcBef>
                        <a:spcAft>
                          <a:spcPts val="0"/>
                        </a:spcAft>
                        <a:buClrTx/>
                        <a:buSzTx/>
                        <a:buFontTx/>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＜不適切な養育等が疑われる患者に対する支援体制の評価＞</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p>
                      <a:pPr marL="0" marR="0" lvl="0" indent="0" algn="l" defTabSz="742950" rtl="0" eaLnBrk="1" fontAlgn="auto" latinLnBrk="0" hangingPunct="1">
                        <a:lnSpc>
                          <a:spcPct val="100000"/>
                        </a:lnSpc>
                        <a:spcBef>
                          <a:spcPts val="600"/>
                        </a:spcBef>
                        <a:spcAft>
                          <a:spcPts val="0"/>
                        </a:spcAft>
                        <a:buClrTx/>
                        <a:buSzTx/>
                        <a:buFontTx/>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　不適切な養育等が疑われる児童の早期発見や、福祉・保健・警察・司法・教育等の関係機関の適切な連携を推進する観点から、</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児童・思春期精神科入院医療管理料</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において、</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多職種で構成される専任のチームを設置して連携体制を整備</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している場合について、</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精神科養育支援体制加算</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を新設する。</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p>
                      <a:pPr marL="446088" marR="0" lvl="0" indent="0" algn="l" defTabSz="742950" rtl="0" eaLnBrk="1" fontAlgn="auto" latinLnBrk="0" hangingPunct="1">
                        <a:lnSpc>
                          <a:spcPct val="100000"/>
                        </a:lnSpc>
                        <a:spcBef>
                          <a:spcPts val="600"/>
                        </a:spcBef>
                        <a:spcAft>
                          <a:spcPts val="0"/>
                        </a:spcAft>
                        <a:buClrTx/>
                        <a:buSzTx/>
                        <a:buFontTx/>
                        <a:buNone/>
                        <a:tabLst/>
                        <a:defRPr/>
                      </a:pP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1151037078"/>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正方形/長方形 6">
            <a:extLst>
              <a:ext uri="{FF2B5EF4-FFF2-40B4-BE49-F238E27FC236}">
                <a16:creationId xmlns:a16="http://schemas.microsoft.com/office/drawing/2014/main" id="{25E7C8C2-45E5-0AD7-503C-8B8EC6E1EACD}"/>
              </a:ext>
            </a:extLst>
          </p:cNvPr>
          <p:cNvSpPr/>
          <p:nvPr/>
        </p:nvSpPr>
        <p:spPr>
          <a:xfrm>
            <a:off x="311927" y="4936202"/>
            <a:ext cx="4376018" cy="1364069"/>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入退院支援加算３</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［施設基準］（概要）</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入退院支援部門に入退院支援及び５年以上の新生児集中治療に係る業務の経験を有し、小児患者の在宅移行に係る適切な研修を修了した専任の看護師又は入退院支援及び５年以上の新生児集中治療に係る業務の経験を有する専任の看護師及び専従の社会福祉士が配置されていること。（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10" name="Picture 2" descr="ぬいぐるみを使って小児に採血のプレパレーションを行っている看護師のイラスト">
            <a:extLst>
              <a:ext uri="{FF2B5EF4-FFF2-40B4-BE49-F238E27FC236}">
                <a16:creationId xmlns:a16="http://schemas.microsoft.com/office/drawing/2014/main" id="{15AFF6F5-5EAB-9CF5-F08D-9DF86512ED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79821" y="6113398"/>
            <a:ext cx="684000" cy="684000"/>
          </a:xfrm>
          <a:prstGeom prst="rect">
            <a:avLst/>
          </a:prstGeom>
          <a:noFill/>
          <a:extLst>
            <a:ext uri="{909E8E84-426E-40DD-AFC4-6F175D3DCCD1}">
              <a14:hiddenFill xmlns:a14="http://schemas.microsoft.com/office/drawing/2010/main">
                <a:solidFill>
                  <a:srgbClr val="FFFFFF"/>
                </a:solidFill>
              </a14:hiddenFill>
            </a:ext>
          </a:extLst>
        </p:spPr>
      </p:pic>
      <p:sp>
        <p:nvSpPr>
          <p:cNvPr id="8" name="正方形/長方形 7"/>
          <p:cNvSpPr/>
          <p:nvPr/>
        </p:nvSpPr>
        <p:spPr>
          <a:xfrm>
            <a:off x="188119" y="1018800"/>
            <a:ext cx="9529762" cy="5796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入退院支援加算３の算定対象について、転院搬送された児であって退院困難な要因を有する患者の場合も算定可能とする。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入退院支援加算３の施設基準で求める入退院支援部門の専任の看護師の経験について、新生児の集中治療だけでなく小児科病棟における経験も含めることとする。</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7" y="825919"/>
            <a:ext cx="2773018"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入退院支援加算３の見直し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－４－２　小児医療、周産期医療の充実－⑧</a:t>
            </a:r>
          </a:p>
        </p:txBody>
      </p:sp>
      <p:sp>
        <p:nvSpPr>
          <p:cNvPr id="88" name="正方形/長方形 87"/>
          <p:cNvSpPr/>
          <p:nvPr/>
        </p:nvSpPr>
        <p:spPr>
          <a:xfrm>
            <a:off x="5215576" y="1806595"/>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10956" y="2142197"/>
            <a:ext cx="4320000" cy="1836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入退院支援加算３</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入退院支援加算３は、当該入院期間中に区分番号「Ａ３０２」新</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生児特定集中治療室管理料又は区分番号「Ａ３０３」総合周産期特定集中治療室管理料の「２」新生児集中治療室管理料を算定した退院困難な要因を有する患者</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（他の保険医療機関において入退院支援加算３を算定していない患者を含む）又は</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他の保険医療機関において入退院支援加算３を算定した上で転院した患者について、当該患者又はその家族の同意を得て退院支援計画を策定し、当該計画に基づき退院した場合に算定する。（略）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31543" y="222787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806595"/>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9029" y="2142196"/>
            <a:ext cx="4368916" cy="183600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入退院支援加算３</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入退院支援加算３は、当該入院期間中に区分番号「Ａ３０２」新</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児特定集中治療室管理料又は区分番号「Ａ３０３」総合周産期特定集中治療室管理料の「２」新生児集中治療室管理料を算定した退院困難な要因を有する患者及び他の保険医療機関において入退院支援加算３を算定した上で転院した患者について、当該患者又はその家族の同意を得て退院支援計画を策定し、当該計画に基づき退院した場合に算定する。（略）</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タイトル 1">
            <a:extLst>
              <a:ext uri="{FF2B5EF4-FFF2-40B4-BE49-F238E27FC236}">
                <a16:creationId xmlns:a16="http://schemas.microsoft.com/office/drawing/2014/main" id="{94B8DC1F-FA49-776D-305C-3B41E6E00610}"/>
              </a:ext>
            </a:extLst>
          </p:cNvPr>
          <p:cNvSpPr txBox="1">
            <a:spLocks/>
          </p:cNvSpPr>
          <p:nvPr/>
        </p:nvSpPr>
        <p:spPr>
          <a:xfrm>
            <a:off x="0" y="274638"/>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a:ea typeface="メイリオ"/>
                <a:cs typeface="+mj-cs"/>
              </a:rPr>
              <a:t>入退院支援加算３の見直し</a:t>
            </a:r>
          </a:p>
        </p:txBody>
      </p:sp>
      <p:sp>
        <p:nvSpPr>
          <p:cNvPr id="4" name="正方形/長方形 3">
            <a:extLst>
              <a:ext uri="{FF2B5EF4-FFF2-40B4-BE49-F238E27FC236}">
                <a16:creationId xmlns:a16="http://schemas.microsoft.com/office/drawing/2014/main" id="{8080FB89-B681-5042-6AF6-D229DAECF652}"/>
              </a:ext>
            </a:extLst>
          </p:cNvPr>
          <p:cNvSpPr/>
          <p:nvPr/>
        </p:nvSpPr>
        <p:spPr>
          <a:xfrm>
            <a:off x="5220196" y="4600601"/>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6" name="正方形/長方形 5">
            <a:extLst>
              <a:ext uri="{FF2B5EF4-FFF2-40B4-BE49-F238E27FC236}">
                <a16:creationId xmlns:a16="http://schemas.microsoft.com/office/drawing/2014/main" id="{68725481-E7CE-ACF1-120F-BBA0A37B5C67}"/>
              </a:ext>
            </a:extLst>
          </p:cNvPr>
          <p:cNvSpPr/>
          <p:nvPr/>
        </p:nvSpPr>
        <p:spPr>
          <a:xfrm>
            <a:off x="323649" y="4600601"/>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9" name="右矢印 89">
            <a:extLst>
              <a:ext uri="{FF2B5EF4-FFF2-40B4-BE49-F238E27FC236}">
                <a16:creationId xmlns:a16="http://schemas.microsoft.com/office/drawing/2014/main" id="{1448CE3E-008D-F3BE-78DE-0EFC61D30B3A}"/>
              </a:ext>
            </a:extLst>
          </p:cNvPr>
          <p:cNvSpPr/>
          <p:nvPr/>
        </p:nvSpPr>
        <p:spPr>
          <a:xfrm>
            <a:off x="4726927" y="502187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5" name="正方形/長方形 4">
            <a:extLst>
              <a:ext uri="{FF2B5EF4-FFF2-40B4-BE49-F238E27FC236}">
                <a16:creationId xmlns:a16="http://schemas.microsoft.com/office/drawing/2014/main" id="{279B9462-1155-DF19-8D03-450B4CF7D4A3}"/>
              </a:ext>
            </a:extLst>
          </p:cNvPr>
          <p:cNvSpPr/>
          <p:nvPr/>
        </p:nvSpPr>
        <p:spPr>
          <a:xfrm>
            <a:off x="5215576" y="4936203"/>
            <a:ext cx="4320000" cy="1800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入退院支援加算３</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［施設基準］（概要）</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当該入退院支援部門に入退院支援、５年以上の新生児集中治療</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及び小児の患者に対する看護</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に係る業務の経験を有し、小児患者の在宅移行に係る適切な研修を修了した専任の看護師（</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３年以上の新生児集中治療に係る業務の経験を有するものに限る。</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）又は入退院支援、５年以上の新生児集中治療</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及び小児の患者に対する看護</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に係る業務の経験有する専任の看護師（</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３年以上の新生児集中治療に係る業務の経験を有するものに限る。</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）及び専従の社会福祉士が配置されていること。（略）</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スライド番号プレースホルダー 2">
            <a:extLst>
              <a:ext uri="{FF2B5EF4-FFF2-40B4-BE49-F238E27FC236}">
                <a16:creationId xmlns:a16="http://schemas.microsoft.com/office/drawing/2014/main" id="{CE41C774-3717-9DFB-0CA2-BD7D04F8F905}"/>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441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267125604"/>
      </p:ext>
    </p:extLst>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64176"/>
            <a:ext cx="9906000" cy="458482"/>
          </a:xfrm>
          <a:solidFill>
            <a:srgbClr val="E1EDFF"/>
          </a:solidFill>
        </p:spPr>
        <p:txBody>
          <a:bodyPr>
            <a:noAutofit/>
          </a:bodyPr>
          <a:lstStyle/>
          <a:p>
            <a:r>
              <a:rPr lang="ja-JP" altLang="en-US" b="1"/>
              <a:t>不適切な養育等が疑われる患者に対する支援体制の評価</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18800"/>
            <a:ext cx="9529762" cy="581554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82563" marR="0" lvl="0" indent="-182563" algn="l" defTabSz="914400" rtl="0" eaLnBrk="1" fontAlgn="auto" latinLnBrk="0" hangingPunct="1">
              <a:lnSpc>
                <a:spcPct val="100000"/>
              </a:lnSpc>
              <a:spcBef>
                <a:spcPts val="0"/>
              </a:spcBef>
              <a:spcAft>
                <a:spcPts val="0"/>
              </a:spcAft>
              <a:buClrTx/>
              <a:buSzTx/>
              <a:buFontTx/>
              <a:buNone/>
              <a:tabLst/>
              <a:defRPr/>
            </a:pPr>
            <a:endParaRPr kumimoji="1" lang="en-US" altLang="ja-JP"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不適切な養育等が疑われる児童の早期発見や、福祉・保健・警察・司法・教育等の関係機関の適切な連携を推進する観点から、児童・思春期精神科入院医療管理料において、多職種で構成される専任のチームを設置して連携体制を整備している場合について、新たな評価を行う。</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5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6668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精神科養育支援体制加算</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点（入院初日）</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児童・思春期精神科入院医療管理料を算定する病棟に入院している患者。</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・当該病棟に入院している患者について、入院初日に限り加算する。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 （概要）</a:t>
            </a:r>
          </a:p>
          <a:p>
            <a:pPr marL="444500" marR="0" lvl="0" indent="-4445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（１）以下から構成される虐待等不適切な養育が疑われる</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歳未満の精神疾患を有する患者への支援を行う</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「精神科養育支援チーム」</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が設置されていること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小児医療及び児童・思春期の精神医療に関する十分な経験を有する専任の常勤精神保健指定医</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歳未満の精神疾患を有する患者の看護に従事する専任の常勤看護師</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ウ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歳未満の精神疾患を有する患者の支援に係る経験を有する専任の常勤精神保健福祉士</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エ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歳未満の精神疾患を有する患者の支援に係る経験を有する専任の常勤公認心理師</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（２）養育支援チームの業務</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養育支援に関するプロトコルの整備及び定期的なプロトコルの見直し。</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虐待等不適切な養育が疑われる</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歳未満の精神疾患を有する患者が発見された場合に、院内からの相談に対応。</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ウ　主治医及び多職種と十分な連携をとって養育支援を行う。</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エ　虐待等不適切な養育が疑われた症例を把握・分析し、養育支援の体制確保のために必要な対策を推進。</a:t>
            </a:r>
          </a:p>
          <a:p>
            <a:pPr marL="539750" marR="0" lvl="0" indent="-5397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オ　精神科養育支援体制を確保するための職員研修を企画・実施すること。当該研修は精神科養育支援の基本方針について職員に周知徹底を図ることを目的とするものであり、年２回程度実施されていること。</a:t>
            </a:r>
          </a:p>
          <a:p>
            <a:pPr marL="539750" marR="0" lvl="0" indent="-5397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（３）（１）のウ及びエを構成する精神保健福祉士及び公認心理師については、児童・思春期精神科入院医療管理料における専従の常勤の精神保健福祉士及び常勤の公認心理師との兼任は可能である。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5397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（４）（２）のイ及びウの業務を実施する医師は、虐待等不適切な養育が疑われる</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歳未満の精神疾患を有する患者の診療を担当する医師と重複がないよう配置を工夫すること。</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テキスト ボックス 3">
            <a:extLst>
              <a:ext uri="{FF2B5EF4-FFF2-40B4-BE49-F238E27FC236}">
                <a16:creationId xmlns:a16="http://schemas.microsoft.com/office/drawing/2014/main" id="{D51A47DA-7229-5A7A-582A-9D6568BEA492}"/>
              </a:ext>
            </a:extLst>
          </p:cNvPr>
          <p:cNvSpPr txBox="1"/>
          <p:nvPr/>
        </p:nvSpPr>
        <p:spPr>
          <a:xfrm>
            <a:off x="0" y="29346"/>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患者の状態及び必要と考えられる医療機能に応じた入院医療の評価－⑯</a:t>
            </a:r>
          </a:p>
        </p:txBody>
      </p:sp>
      <p:sp>
        <p:nvSpPr>
          <p:cNvPr id="3" name="正方形/長方形 2">
            <a:extLst>
              <a:ext uri="{FF2B5EF4-FFF2-40B4-BE49-F238E27FC236}">
                <a16:creationId xmlns:a16="http://schemas.microsoft.com/office/drawing/2014/main" id="{0AF4EC38-77AE-456F-A2C4-A12B85DE5E7E}"/>
              </a:ext>
            </a:extLst>
          </p:cNvPr>
          <p:cNvSpPr/>
          <p:nvPr/>
        </p:nvSpPr>
        <p:spPr>
          <a:xfrm>
            <a:off x="311928" y="825919"/>
            <a:ext cx="368640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精神科養育支援体制加算の新設</a:t>
            </a:r>
          </a:p>
        </p:txBody>
      </p:sp>
      <p:sp>
        <p:nvSpPr>
          <p:cNvPr id="6" name="スライド番号プレースホルダー 2">
            <a:extLst>
              <a:ext uri="{FF2B5EF4-FFF2-40B4-BE49-F238E27FC236}">
                <a16:creationId xmlns:a16="http://schemas.microsoft.com/office/drawing/2014/main" id="{76C92533-120B-9E2F-0049-69EC45474062}"/>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442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311105796"/>
      </p:ext>
    </p:extLst>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0715"/>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443</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2002839150"/>
              </p:ext>
            </p:extLst>
          </p:nvPr>
        </p:nvGraphicFramePr>
        <p:xfrm>
          <a:off x="389493" y="960267"/>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周産期医療の充実</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4290656035"/>
              </p:ext>
            </p:extLst>
          </p:nvPr>
        </p:nvGraphicFramePr>
        <p:xfrm>
          <a:off x="704850" y="1914525"/>
          <a:ext cx="8811657" cy="4617514"/>
        </p:xfrm>
        <a:graphic>
          <a:graphicData uri="http://schemas.openxmlformats.org/drawingml/2006/table">
            <a:tbl>
              <a:tblPr firstRow="1" bandRow="1">
                <a:tableStyleId>{5C22544A-7EE6-4342-B048-85BDC9FD1C3A}</a:tableStyleId>
              </a:tblPr>
              <a:tblGrid>
                <a:gridCol w="8811657">
                  <a:extLst>
                    <a:ext uri="{9D8B030D-6E8A-4147-A177-3AD203B41FA5}">
                      <a16:colId xmlns:a16="http://schemas.microsoft.com/office/drawing/2014/main" val="4124765003"/>
                    </a:ext>
                  </a:extLst>
                </a:gridCol>
              </a:tblGrid>
              <a:tr h="4617514">
                <a:tc>
                  <a:txBody>
                    <a:bodyPr/>
                    <a:lstStyle/>
                    <a:p>
                      <a:pPr marL="446088" indent="-446088">
                        <a:spcBef>
                          <a:spcPts val="1200"/>
                        </a:spcBef>
                        <a:buNone/>
                      </a:pPr>
                      <a:r>
                        <a:rPr kumimoji="1" lang="ja-JP" altLang="en-US" sz="2400" b="1" u="none" dirty="0">
                          <a:solidFill>
                            <a:schemeClr val="tx1"/>
                          </a:solidFill>
                          <a:latin typeface="+mn-ea"/>
                          <a:ea typeface="+mn-ea"/>
                        </a:rPr>
                        <a:t>＜母体・胎児集中治療室管理料の見直し＞</a:t>
                      </a:r>
                      <a:endParaRPr kumimoji="1" lang="en-US" altLang="ja-JP" sz="2400" b="1" u="none" dirty="0">
                        <a:solidFill>
                          <a:schemeClr val="tx1"/>
                        </a:solidFill>
                        <a:latin typeface="+mn-ea"/>
                        <a:ea typeface="+mn-ea"/>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400" b="1" i="0" u="none" strike="noStrike" kern="1200" cap="none" spc="0" normalizeH="0" baseline="0" noProof="0" dirty="0">
                          <a:ln>
                            <a:noFill/>
                          </a:ln>
                          <a:solidFill>
                            <a:prstClr val="black"/>
                          </a:solidFill>
                          <a:effectLst/>
                          <a:uLnTx/>
                          <a:uFillTx/>
                          <a:latin typeface="+mn-ea"/>
                          <a:ea typeface="+mn-ea"/>
                          <a:cs typeface="+mn-cs"/>
                        </a:rPr>
                        <a:t>　周産期医療における集中的・効率的な提供を推進する観点から、</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母体・胎児集中治療室管理料</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について、</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要件を見直す</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a:t>
                      </a:r>
                      <a:br>
                        <a:rPr kumimoji="1" lang="en-US" altLang="ja-JP" sz="2400" b="1" i="0" u="none" strike="noStrike" kern="1200" cap="none" spc="0" normalizeH="0" baseline="0" noProof="0" dirty="0">
                          <a:ln>
                            <a:noFill/>
                          </a:ln>
                          <a:solidFill>
                            <a:prstClr val="black"/>
                          </a:solidFill>
                          <a:effectLst/>
                          <a:uLnTx/>
                          <a:uFillTx/>
                          <a:latin typeface="+mn-ea"/>
                          <a:ea typeface="+mn-ea"/>
                          <a:cs typeface="+mn-cs"/>
                        </a:rPr>
                      </a:br>
                      <a:r>
                        <a:rPr kumimoji="1" lang="ja-JP" altLang="en-US" sz="2400" b="1" i="0" u="none" strike="noStrike" kern="1200" cap="none" spc="0" normalizeH="0" baseline="0" noProof="0" dirty="0">
                          <a:ln>
                            <a:noFill/>
                          </a:ln>
                          <a:solidFill>
                            <a:prstClr val="black"/>
                          </a:solidFill>
                          <a:effectLst/>
                          <a:uLnTx/>
                          <a:uFillTx/>
                          <a:latin typeface="+mn-ea"/>
                          <a:ea typeface="+mn-ea"/>
                          <a:cs typeface="+mn-cs"/>
                        </a:rPr>
                        <a:t>（宿日直による対応も可能であることの明確化等）</a:t>
                      </a:r>
                    </a:p>
                    <a:p>
                      <a:pPr marL="0" marR="0" lvl="0" indent="0" algn="l" defTabSz="742950" rtl="0" eaLnBrk="1" fontAlgn="auto" latinLnBrk="0" hangingPunct="1">
                        <a:lnSpc>
                          <a:spcPct val="100000"/>
                        </a:lnSpc>
                        <a:spcBef>
                          <a:spcPts val="600"/>
                        </a:spcBef>
                        <a:spcAft>
                          <a:spcPts val="0"/>
                        </a:spcAft>
                        <a:buClrTx/>
                        <a:buSzTx/>
                        <a:buFontTx/>
                        <a:buNone/>
                        <a:tabLst/>
                        <a:defRPr/>
                      </a:pPr>
                      <a:endParaRPr kumimoji="1" lang="en-US" altLang="ja-JP" sz="2400" b="1" i="0" u="none" strike="noStrike" kern="1200" cap="none" spc="0" normalizeH="0" baseline="0" noProof="0" dirty="0">
                        <a:ln>
                          <a:noFill/>
                        </a:ln>
                        <a:solidFill>
                          <a:prstClr val="black"/>
                        </a:solidFill>
                        <a:effectLst/>
                        <a:uLnTx/>
                        <a:uFillTx/>
                        <a:latin typeface="+mn-ea"/>
                        <a:ea typeface="+mn-ea"/>
                        <a:cs typeface="+mn-cs"/>
                      </a:endParaRPr>
                    </a:p>
                    <a:p>
                      <a:pPr marL="0" marR="0" lvl="0" indent="0" algn="l" defTabSz="742950" rtl="0" eaLnBrk="1" fontAlgn="auto" latinLnBrk="0" hangingPunct="1">
                        <a:lnSpc>
                          <a:spcPct val="100000"/>
                        </a:lnSpc>
                        <a:spcBef>
                          <a:spcPts val="600"/>
                        </a:spcBef>
                        <a:spcAft>
                          <a:spcPts val="0"/>
                        </a:spcAft>
                        <a:buClrTx/>
                        <a:buSzTx/>
                        <a:buFontTx/>
                        <a:buNone/>
                        <a:tabLst/>
                        <a:defRPr/>
                      </a:pP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＜ハイリスク妊娠管理加算の見直し＞</a:t>
                      </a:r>
                      <a:endParaRPr kumimoji="1" lang="en-US" altLang="ja-JP" sz="2400" b="1" i="0" u="none" strike="noStrike" kern="1200" cap="none" spc="0" normalizeH="0" baseline="0" noProof="0" dirty="0">
                        <a:ln>
                          <a:noFill/>
                        </a:ln>
                        <a:solidFill>
                          <a:prstClr val="black"/>
                        </a:solidFill>
                        <a:effectLst/>
                        <a:uLnTx/>
                        <a:uFillTx/>
                        <a:latin typeface="+mn-ea"/>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400" b="1" i="0" u="none" strike="noStrike" kern="1200" cap="none" spc="0" normalizeH="0" baseline="0" noProof="0" dirty="0">
                          <a:ln>
                            <a:noFill/>
                          </a:ln>
                          <a:solidFill>
                            <a:prstClr val="black"/>
                          </a:solidFill>
                          <a:effectLst/>
                          <a:uLnTx/>
                          <a:uFillTx/>
                          <a:latin typeface="+mn-ea"/>
                          <a:ea typeface="+mn-ea"/>
                          <a:cs typeface="+mn-cs"/>
                        </a:rPr>
                        <a:t>　</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ハイリスク妊娠管理加算</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のうち、早産に係る対象患者について、</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分娩時の妊娠週数が、</a:t>
                      </a:r>
                      <a:r>
                        <a:rPr kumimoji="1" lang="en-US" altLang="ja-JP" sz="2400" b="1" i="0" u="none" strike="noStrike" kern="1200" cap="none" spc="0" normalizeH="0" baseline="0" noProof="0" dirty="0">
                          <a:ln>
                            <a:noFill/>
                          </a:ln>
                          <a:solidFill>
                            <a:srgbClr val="FF0000"/>
                          </a:solidFill>
                          <a:effectLst/>
                          <a:uLnTx/>
                          <a:uFillTx/>
                          <a:latin typeface="+mn-ea"/>
                          <a:ea typeface="+mn-ea"/>
                          <a:cs typeface="+mn-cs"/>
                        </a:rPr>
                        <a:t>22</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週から</a:t>
                      </a:r>
                      <a:r>
                        <a:rPr kumimoji="1" lang="en-US" altLang="ja-JP" sz="2400" b="1" i="0" u="none" strike="noStrike" kern="1200" cap="none" spc="0" normalizeH="0" baseline="0" noProof="0" dirty="0">
                          <a:ln>
                            <a:noFill/>
                          </a:ln>
                          <a:solidFill>
                            <a:srgbClr val="FF0000"/>
                          </a:solidFill>
                          <a:effectLst/>
                          <a:uLnTx/>
                          <a:uFillTx/>
                          <a:latin typeface="+mn-ea"/>
                          <a:ea typeface="+mn-ea"/>
                          <a:cs typeface="+mn-cs"/>
                        </a:rPr>
                        <a:t>32</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週未満である早産の患者であることを明確化</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する。</a:t>
                      </a:r>
                      <a:endParaRPr kumimoji="1" lang="en-US" altLang="ja-JP" sz="24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1407439549"/>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正方形/長方形 29">
            <a:extLst>
              <a:ext uri="{FF2B5EF4-FFF2-40B4-BE49-F238E27FC236}">
                <a16:creationId xmlns:a16="http://schemas.microsoft.com/office/drawing/2014/main" id="{4F3EA6E1-A69B-AC12-11A8-5A1094CB3321}"/>
              </a:ext>
            </a:extLst>
          </p:cNvPr>
          <p:cNvSpPr/>
          <p:nvPr/>
        </p:nvSpPr>
        <p:spPr>
          <a:xfrm>
            <a:off x="464198" y="4982644"/>
            <a:ext cx="9097311" cy="686019"/>
          </a:xfrm>
          <a:prstGeom prst="rect">
            <a:avLst/>
          </a:prstGeom>
          <a:noFill/>
          <a:ln w="63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周産期医療の充実</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18800"/>
            <a:ext cx="9529762" cy="470082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周産期医療における集中的・効率的な提供を推進する観点から、母体・胎児集中治療室管理料について、要件を見直す。</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785573"/>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母体・胎児集中治療室管理料の見直し</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4063223" y="1699365"/>
            <a:ext cx="5498288" cy="25488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4063222" y="1997710"/>
            <a:ext cx="5498287" cy="292381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母体・胎児集中治療室管理料</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（略）</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以下のいずれかを満たすこと。</a:t>
            </a:r>
          </a:p>
          <a:p>
            <a:pPr marL="176213" marR="0" lvl="0" indent="-84138"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①</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専任の医師が常時、母体・胎児集中治療室内に勤務していること。</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当該専任の医師は、宿日直を行う医師ではないこと。</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ただし、患者の当該治療室への入退室などに際して、看護師と連携をとって当該治療室内の患者の治療に支障がない体制を確保している場合は、一時的に当該治療室から離れても差し支えない。なお、当該治療室勤務の医師は、当該治療室に勤務している時間帯は、当該治療室以外での勤務及び宿日直を併せて行わないものとすること。</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84138"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②</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専ら産婦人科又は産科に従事する医師（宿日直を行う医師を含む。）が</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常時２名以上当該保険医療機関内に勤務していること。そのうち１名は専任の医師とし、当該治療室で診療が必要な際に速やかに対応できる体制をとること。</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なお、当該医師は当該治療室に勤務している時間帯は、当該治療室以外での勤務及び宿日直を併せて行わないものとすること。</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ウ～キ　（略）</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ク　当該治療室勤務の看護師は、当該治療室に勤務している時間帯は、当該治療室以外での夜勤を併せて行わないものとすること。）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ケ 「Ａ２３４」に掲げる医療安全対策加算１の届出を行っていること。</a:t>
            </a:r>
          </a:p>
        </p:txBody>
      </p:sp>
      <p:sp>
        <p:nvSpPr>
          <p:cNvPr id="17" name="右矢印 89">
            <a:extLst>
              <a:ext uri="{FF2B5EF4-FFF2-40B4-BE49-F238E27FC236}">
                <a16:creationId xmlns:a16="http://schemas.microsoft.com/office/drawing/2014/main" id="{2C7478A4-04E8-A454-E553-73FC150DCF79}"/>
              </a:ext>
            </a:extLst>
          </p:cNvPr>
          <p:cNvSpPr/>
          <p:nvPr/>
        </p:nvSpPr>
        <p:spPr>
          <a:xfrm>
            <a:off x="3669138" y="2718236"/>
            <a:ext cx="328948"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1928" y="1699365"/>
            <a:ext cx="3292074" cy="25488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11928" y="1997710"/>
            <a:ext cx="3292074" cy="2413474"/>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母体・胎児集中治療室管理料</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 （抜粋）</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（略）</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専任の医師が常時、母体・胎児集中治療室内に勤務していること。ただし、患者の当該治療室への入退室などに際して、看護師と連携をとって当該治療室内の患者の治療に支障がない体制を確保している場合は、一時的に当該治療室から離れても差し支えない。</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ウ～キ （略）</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ク　当該治療室勤務の医師は、当該治療室に勤務している時間帯は、当該治療室以外での当直勤務を併せて行わないものとし、当該治療室勤務の看護師は、当該治療室に勤務している時間帯は、当該治療室以外での夜勤を併せて行わないものとすること</a:t>
            </a:r>
          </a:p>
        </p:txBody>
      </p:sp>
      <p:sp>
        <p:nvSpPr>
          <p:cNvPr id="3" name="テキスト ボックス 2">
            <a:extLst>
              <a:ext uri="{FF2B5EF4-FFF2-40B4-BE49-F238E27FC236}">
                <a16:creationId xmlns:a16="http://schemas.microsoft.com/office/drawing/2014/main" id="{A75BB3EA-E85B-A540-E511-5DD17615DB1B}"/>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－４－２　小児医療、周産期医療の充実－⑪⑫</a:t>
            </a:r>
          </a:p>
        </p:txBody>
      </p:sp>
      <p:sp>
        <p:nvSpPr>
          <p:cNvPr id="5" name="テキスト ボックス 4">
            <a:extLst>
              <a:ext uri="{FF2B5EF4-FFF2-40B4-BE49-F238E27FC236}">
                <a16:creationId xmlns:a16="http://schemas.microsoft.com/office/drawing/2014/main" id="{AA44252F-423C-A472-AA48-02E24121CC6D}"/>
              </a:ext>
            </a:extLst>
          </p:cNvPr>
          <p:cNvSpPr txBox="1"/>
          <p:nvPr/>
        </p:nvSpPr>
        <p:spPr>
          <a:xfrm>
            <a:off x="307826" y="4828110"/>
            <a:ext cx="1954461" cy="230832"/>
          </a:xfrm>
          <a:prstGeom prst="rect">
            <a:avLst/>
          </a:prstGeom>
          <a:solidFill>
            <a:srgbClr val="CCECFF"/>
          </a:solid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改定後の医師の配置イメージ</a:t>
            </a:r>
          </a:p>
        </p:txBody>
      </p:sp>
      <p:sp>
        <p:nvSpPr>
          <p:cNvPr id="6" name="テキスト ボックス 5">
            <a:extLst>
              <a:ext uri="{FF2B5EF4-FFF2-40B4-BE49-F238E27FC236}">
                <a16:creationId xmlns:a16="http://schemas.microsoft.com/office/drawing/2014/main" id="{1E42E6A1-DA44-87F8-B5C6-FBED8D22C715}"/>
              </a:ext>
            </a:extLst>
          </p:cNvPr>
          <p:cNvSpPr txBox="1"/>
          <p:nvPr/>
        </p:nvSpPr>
        <p:spPr>
          <a:xfrm>
            <a:off x="443724" y="5074318"/>
            <a:ext cx="4606748" cy="215444"/>
          </a:xfrm>
          <a:prstGeom prst="rect">
            <a:avLst/>
          </a:prstGeom>
          <a:noFill/>
          <a:ln>
            <a:solidFill>
              <a:schemeClr val="bg1"/>
            </a:solidFill>
          </a:ln>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800" b="0" i="0" u="sng"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①専任の医師（宿日直を行う医師ではない）が常時、母体・胎児集中治療室内に勤務していること。</a:t>
            </a:r>
            <a:endParaRPr kumimoji="1" lang="en-US" altLang="ja-JP" sz="800" b="0" i="0" u="sng"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7" name="テキスト ボックス 6">
            <a:extLst>
              <a:ext uri="{FF2B5EF4-FFF2-40B4-BE49-F238E27FC236}">
                <a16:creationId xmlns:a16="http://schemas.microsoft.com/office/drawing/2014/main" id="{81B55627-52B5-AD69-0D15-ECD60A5A1B3D}"/>
              </a:ext>
            </a:extLst>
          </p:cNvPr>
          <p:cNvSpPr txBox="1"/>
          <p:nvPr/>
        </p:nvSpPr>
        <p:spPr>
          <a:xfrm>
            <a:off x="5306077" y="5078401"/>
            <a:ext cx="4641441" cy="215444"/>
          </a:xfrm>
          <a:prstGeom prst="rect">
            <a:avLst/>
          </a:prstGeom>
          <a:noFill/>
          <a:ln>
            <a:solidFill>
              <a:schemeClr val="bg1"/>
            </a:solidFill>
          </a:ln>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800" b="0" i="0" u="sng"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②医療機関内に産科医師が</a:t>
            </a:r>
            <a:r>
              <a:rPr kumimoji="1" lang="ja-JP" altLang="en-US" sz="800" b="1" i="0" u="sng"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２名いること</a:t>
            </a:r>
            <a:r>
              <a:rPr kumimoji="1" lang="ja-JP" altLang="en-US" sz="800" b="0" i="0" u="sng"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（宿日直を行う医師を含む）。１名は治療室専任とする。</a:t>
            </a:r>
            <a:endParaRPr kumimoji="1" lang="en-US" altLang="ja-JP" sz="800" b="0" i="0" u="sng"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grpSp>
        <p:nvGrpSpPr>
          <p:cNvPr id="8" name="グループ化 7">
            <a:extLst>
              <a:ext uri="{FF2B5EF4-FFF2-40B4-BE49-F238E27FC236}">
                <a16:creationId xmlns:a16="http://schemas.microsoft.com/office/drawing/2014/main" id="{D911C420-E010-F7F9-F588-1A50064D9871}"/>
              </a:ext>
            </a:extLst>
          </p:cNvPr>
          <p:cNvGrpSpPr/>
          <p:nvPr/>
        </p:nvGrpSpPr>
        <p:grpSpPr>
          <a:xfrm>
            <a:off x="651697" y="5297644"/>
            <a:ext cx="1194294" cy="189020"/>
            <a:chOff x="2165716" y="4258891"/>
            <a:chExt cx="1921324" cy="134706"/>
          </a:xfrm>
        </p:grpSpPr>
        <p:sp>
          <p:nvSpPr>
            <p:cNvPr id="26" name="テキスト ボックス 25">
              <a:extLst>
                <a:ext uri="{FF2B5EF4-FFF2-40B4-BE49-F238E27FC236}">
                  <a16:creationId xmlns:a16="http://schemas.microsoft.com/office/drawing/2014/main" id="{72D733D3-FD28-A72C-7190-4AF4E4A0554F}"/>
                </a:ext>
              </a:extLst>
            </p:cNvPr>
            <p:cNvSpPr txBox="1"/>
            <p:nvPr/>
          </p:nvSpPr>
          <p:spPr>
            <a:xfrm>
              <a:off x="2165716" y="4258891"/>
              <a:ext cx="960662" cy="134706"/>
            </a:xfrm>
            <a:prstGeom prst="rect">
              <a:avLst/>
            </a:prstGeom>
            <a:solidFill>
              <a:schemeClr val="tx2">
                <a:lumMod val="40000"/>
                <a:lumOff val="60000"/>
              </a:schemeClr>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外来</a:t>
              </a:r>
            </a:p>
          </p:txBody>
        </p:sp>
        <p:sp>
          <p:nvSpPr>
            <p:cNvPr id="27" name="テキスト ボックス 26">
              <a:extLst>
                <a:ext uri="{FF2B5EF4-FFF2-40B4-BE49-F238E27FC236}">
                  <a16:creationId xmlns:a16="http://schemas.microsoft.com/office/drawing/2014/main" id="{ECCE7D3E-9991-ECC7-2E8E-9784E6216262}"/>
                </a:ext>
              </a:extLst>
            </p:cNvPr>
            <p:cNvSpPr txBox="1"/>
            <p:nvPr/>
          </p:nvSpPr>
          <p:spPr>
            <a:xfrm>
              <a:off x="3126378" y="4258891"/>
              <a:ext cx="960662" cy="134706"/>
            </a:xfrm>
            <a:prstGeom prst="rect">
              <a:avLst/>
            </a:prstGeom>
            <a:solidFill>
              <a:schemeClr val="accent1">
                <a:lumMod val="40000"/>
                <a:lumOff val="60000"/>
              </a:schemeClr>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一般病棟</a:t>
              </a:r>
            </a:p>
          </p:txBody>
        </p:sp>
      </p:grpSp>
      <p:grpSp>
        <p:nvGrpSpPr>
          <p:cNvPr id="9" name="グループ化 8">
            <a:extLst>
              <a:ext uri="{FF2B5EF4-FFF2-40B4-BE49-F238E27FC236}">
                <a16:creationId xmlns:a16="http://schemas.microsoft.com/office/drawing/2014/main" id="{8CA54A5F-74B2-6D46-0062-848272645B77}"/>
              </a:ext>
            </a:extLst>
          </p:cNvPr>
          <p:cNvGrpSpPr/>
          <p:nvPr/>
        </p:nvGrpSpPr>
        <p:grpSpPr>
          <a:xfrm>
            <a:off x="5646293" y="5310028"/>
            <a:ext cx="1279848" cy="166956"/>
            <a:chOff x="6147704" y="4187446"/>
            <a:chExt cx="1892934" cy="141393"/>
          </a:xfrm>
        </p:grpSpPr>
        <p:sp>
          <p:nvSpPr>
            <p:cNvPr id="24" name="テキスト ボックス 23">
              <a:extLst>
                <a:ext uri="{FF2B5EF4-FFF2-40B4-BE49-F238E27FC236}">
                  <a16:creationId xmlns:a16="http://schemas.microsoft.com/office/drawing/2014/main" id="{0ED486D5-8473-3E0F-B2B2-6D8DD436720A}"/>
                </a:ext>
              </a:extLst>
            </p:cNvPr>
            <p:cNvSpPr txBox="1"/>
            <p:nvPr/>
          </p:nvSpPr>
          <p:spPr>
            <a:xfrm>
              <a:off x="7079977" y="4187446"/>
              <a:ext cx="960661" cy="141393"/>
            </a:xfrm>
            <a:prstGeom prst="rect">
              <a:avLst/>
            </a:prstGeom>
            <a:solidFill>
              <a:schemeClr val="accent1">
                <a:lumMod val="40000"/>
                <a:lumOff val="60000"/>
              </a:schemeClr>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一般病棟</a:t>
              </a:r>
            </a:p>
          </p:txBody>
        </p:sp>
        <p:sp>
          <p:nvSpPr>
            <p:cNvPr id="25" name="テキスト ボックス 24">
              <a:extLst>
                <a:ext uri="{FF2B5EF4-FFF2-40B4-BE49-F238E27FC236}">
                  <a16:creationId xmlns:a16="http://schemas.microsoft.com/office/drawing/2014/main" id="{42498E02-07BC-F200-0A87-836D59528FC8}"/>
                </a:ext>
              </a:extLst>
            </p:cNvPr>
            <p:cNvSpPr txBox="1"/>
            <p:nvPr/>
          </p:nvSpPr>
          <p:spPr>
            <a:xfrm>
              <a:off x="6147704" y="4187446"/>
              <a:ext cx="960661" cy="141393"/>
            </a:xfrm>
            <a:prstGeom prst="rect">
              <a:avLst/>
            </a:prstGeom>
            <a:solidFill>
              <a:schemeClr val="tx2">
                <a:lumMod val="40000"/>
                <a:lumOff val="60000"/>
              </a:schemeClr>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外来</a:t>
              </a:r>
            </a:p>
          </p:txBody>
        </p:sp>
      </p:grpSp>
      <p:sp>
        <p:nvSpPr>
          <p:cNvPr id="11" name="テキスト ボックス 10">
            <a:extLst>
              <a:ext uri="{FF2B5EF4-FFF2-40B4-BE49-F238E27FC236}">
                <a16:creationId xmlns:a16="http://schemas.microsoft.com/office/drawing/2014/main" id="{2922C301-2978-BC33-AC8E-C83885E5C273}"/>
              </a:ext>
            </a:extLst>
          </p:cNvPr>
          <p:cNvSpPr txBox="1"/>
          <p:nvPr/>
        </p:nvSpPr>
        <p:spPr>
          <a:xfrm>
            <a:off x="669630" y="5455513"/>
            <a:ext cx="1180860" cy="12454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別の医師が対応</a:t>
            </a:r>
            <a:endParaRPr kumimoji="1" lang="en-US" altLang="ja-JP" sz="7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2" name="テキスト ボックス 11">
            <a:extLst>
              <a:ext uri="{FF2B5EF4-FFF2-40B4-BE49-F238E27FC236}">
                <a16:creationId xmlns:a16="http://schemas.microsoft.com/office/drawing/2014/main" id="{773A6441-C8B4-11C9-DFA8-E8E1D7D598DB}"/>
              </a:ext>
            </a:extLst>
          </p:cNvPr>
          <p:cNvSpPr txBox="1"/>
          <p:nvPr/>
        </p:nvSpPr>
        <p:spPr>
          <a:xfrm>
            <a:off x="3124513" y="5280516"/>
            <a:ext cx="648803" cy="200055"/>
          </a:xfrm>
          <a:prstGeom prst="rect">
            <a:avLst/>
          </a:prstGeom>
          <a:solidFill>
            <a:schemeClr val="tx2">
              <a:lumMod val="75000"/>
            </a:schemeClr>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rPr>
              <a:t>MFICU</a:t>
            </a:r>
            <a:endParaRPr kumimoji="1" lang="ja-JP" altLang="en-US" sz="7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5" name="テキスト ボックス 14">
            <a:extLst>
              <a:ext uri="{FF2B5EF4-FFF2-40B4-BE49-F238E27FC236}">
                <a16:creationId xmlns:a16="http://schemas.microsoft.com/office/drawing/2014/main" id="{14BBF722-D625-F5AB-788E-851550675455}"/>
              </a:ext>
            </a:extLst>
          </p:cNvPr>
          <p:cNvSpPr txBox="1"/>
          <p:nvPr/>
        </p:nvSpPr>
        <p:spPr>
          <a:xfrm>
            <a:off x="2337563" y="5462984"/>
            <a:ext cx="2222705" cy="20005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常時治療室内常駐医師</a:t>
            </a:r>
            <a:r>
              <a:rPr kumimoji="1" lang="ja-JP" altLang="en-US" sz="700" b="1" i="0" u="sng"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（宿日直を行う医師ではない）</a:t>
            </a:r>
          </a:p>
        </p:txBody>
      </p:sp>
      <p:sp>
        <p:nvSpPr>
          <p:cNvPr id="21" name="テキスト ボックス 20">
            <a:extLst>
              <a:ext uri="{FF2B5EF4-FFF2-40B4-BE49-F238E27FC236}">
                <a16:creationId xmlns:a16="http://schemas.microsoft.com/office/drawing/2014/main" id="{6B0F4807-4B75-F090-35C3-788D2523EF9D}"/>
              </a:ext>
            </a:extLst>
          </p:cNvPr>
          <p:cNvSpPr txBox="1"/>
          <p:nvPr/>
        </p:nvSpPr>
        <p:spPr>
          <a:xfrm>
            <a:off x="8144910" y="5288978"/>
            <a:ext cx="649521" cy="200055"/>
          </a:xfrm>
          <a:prstGeom prst="rect">
            <a:avLst/>
          </a:prstGeom>
          <a:solidFill>
            <a:schemeClr val="tx2">
              <a:lumMod val="75000"/>
            </a:schemeClr>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rPr>
              <a:t>MFICU</a:t>
            </a:r>
            <a:endParaRPr kumimoji="1" lang="ja-JP" altLang="en-US" sz="7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2" name="テキスト ボックス 21">
            <a:extLst>
              <a:ext uri="{FF2B5EF4-FFF2-40B4-BE49-F238E27FC236}">
                <a16:creationId xmlns:a16="http://schemas.microsoft.com/office/drawing/2014/main" id="{669E34E8-5491-46D6-B530-24BB9B896B4D}"/>
              </a:ext>
            </a:extLst>
          </p:cNvPr>
          <p:cNvSpPr txBox="1"/>
          <p:nvPr/>
        </p:nvSpPr>
        <p:spPr>
          <a:xfrm>
            <a:off x="5762159" y="5459335"/>
            <a:ext cx="1180860" cy="12454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700" b="1" i="0" u="sng"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院内にいる</a:t>
            </a:r>
            <a:r>
              <a:rPr kumimoji="1" lang="ja-JP" altLang="en-US" sz="7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産科医が対応</a:t>
            </a:r>
            <a:endParaRPr kumimoji="1" lang="en-US" altLang="ja-JP" sz="7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3" name="テキスト ボックス 22">
            <a:extLst>
              <a:ext uri="{FF2B5EF4-FFF2-40B4-BE49-F238E27FC236}">
                <a16:creationId xmlns:a16="http://schemas.microsoft.com/office/drawing/2014/main" id="{DD097F24-CD3F-F2DE-5774-770F07FAED0C}"/>
              </a:ext>
            </a:extLst>
          </p:cNvPr>
          <p:cNvSpPr txBox="1"/>
          <p:nvPr/>
        </p:nvSpPr>
        <p:spPr>
          <a:xfrm>
            <a:off x="7219097" y="5473396"/>
            <a:ext cx="2222705" cy="20005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専任の医師</a:t>
            </a:r>
            <a:r>
              <a:rPr kumimoji="1" lang="ja-JP" altLang="en-US" sz="700" b="1" i="0" u="sng"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（宿日直を行う医師を含む）</a:t>
            </a:r>
          </a:p>
        </p:txBody>
      </p:sp>
      <p:sp>
        <p:nvSpPr>
          <p:cNvPr id="29" name="正方形/長方形 28">
            <a:extLst>
              <a:ext uri="{FF2B5EF4-FFF2-40B4-BE49-F238E27FC236}">
                <a16:creationId xmlns:a16="http://schemas.microsoft.com/office/drawing/2014/main" id="{E891B26F-E588-E2F2-9D3B-2CBE9C6AD3D5}"/>
              </a:ext>
            </a:extLst>
          </p:cNvPr>
          <p:cNvSpPr/>
          <p:nvPr/>
        </p:nvSpPr>
        <p:spPr>
          <a:xfrm>
            <a:off x="188119" y="6032081"/>
            <a:ext cx="9529762" cy="70042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ハイリスク妊娠管理加算のうち、早産に係る対象患者について、分娩時の妊娠週数が、</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22</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週から</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32</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週未満である早産の患者であることを明確化する。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8" name="正方形/長方形 27">
            <a:extLst>
              <a:ext uri="{FF2B5EF4-FFF2-40B4-BE49-F238E27FC236}">
                <a16:creationId xmlns:a16="http://schemas.microsoft.com/office/drawing/2014/main" id="{763B9E2F-2BDA-801A-E5CD-28704F242201}"/>
              </a:ext>
            </a:extLst>
          </p:cNvPr>
          <p:cNvSpPr/>
          <p:nvPr/>
        </p:nvSpPr>
        <p:spPr>
          <a:xfrm>
            <a:off x="311928" y="5780746"/>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ハイリスク妊娠管理加算の見直し</a:t>
            </a:r>
          </a:p>
        </p:txBody>
      </p:sp>
      <p:sp>
        <p:nvSpPr>
          <p:cNvPr id="20" name="スライド番号プレースホルダー 2">
            <a:extLst>
              <a:ext uri="{FF2B5EF4-FFF2-40B4-BE49-F238E27FC236}">
                <a16:creationId xmlns:a16="http://schemas.microsoft.com/office/drawing/2014/main" id="{07891943-6219-E729-E5E8-F350E43FDF72}"/>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444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261371751"/>
      </p:ext>
    </p:extLst>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138399" y="2659456"/>
            <a:ext cx="8280920" cy="584775"/>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12.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がん医療及び緩和ケア</a:t>
            </a:r>
            <a:endParaRPr lang="en-US" altLang="ja-JP" sz="3200" b="1" dirty="0">
              <a:solidFill>
                <a:sysClr val="windowText" lastClr="000000"/>
              </a:solidFill>
              <a:latin typeface="メイリオ" panose="020B0604030504040204" pitchFamily="50" charset="-128"/>
              <a:ea typeface="メイリオ" panose="020B0604030504040204" pitchFamily="50" charset="-128"/>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445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199491534"/>
      </p:ext>
    </p:extLst>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 name="楕円 217">
            <a:extLst>
              <a:ext uri="{FF2B5EF4-FFF2-40B4-BE49-F238E27FC236}">
                <a16:creationId xmlns:a16="http://schemas.microsoft.com/office/drawing/2014/main" id="{DF062703-0995-5756-AFA1-20E05C309A3C}"/>
              </a:ext>
            </a:extLst>
          </p:cNvPr>
          <p:cNvSpPr/>
          <p:nvPr/>
        </p:nvSpPr>
        <p:spPr>
          <a:xfrm>
            <a:off x="-137334" y="2818253"/>
            <a:ext cx="6494737" cy="4182911"/>
          </a:xfrm>
          <a:prstGeom prst="ellipse">
            <a:avLst/>
          </a:prstGeom>
          <a:gradFill>
            <a:gsLst>
              <a:gs pos="0">
                <a:schemeClr val="accent5">
                  <a:lumMod val="20000"/>
                  <a:lumOff val="80000"/>
                </a:schemeClr>
              </a:gs>
              <a:gs pos="100000">
                <a:schemeClr val="accent5">
                  <a:lumMod val="40000"/>
                  <a:lumOff val="60000"/>
                </a:schemeClr>
              </a:gs>
            </a:gsLst>
            <a:lin ang="5400000" scaled="0"/>
          </a:gra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34" name="テキスト ボックス 33">
            <a:extLst>
              <a:ext uri="{FF2B5EF4-FFF2-40B4-BE49-F238E27FC236}">
                <a16:creationId xmlns:a16="http://schemas.microsoft.com/office/drawing/2014/main" id="{BE1A37ED-AFBB-FC45-B552-D9EE3A16C216}"/>
              </a:ext>
            </a:extLst>
          </p:cNvPr>
          <p:cNvSpPr txBox="1"/>
          <p:nvPr/>
        </p:nvSpPr>
        <p:spPr>
          <a:xfrm>
            <a:off x="0" y="0"/>
            <a:ext cx="9906000" cy="461665"/>
          </a:xfrm>
          <a:prstGeom prst="rect">
            <a:avLst/>
          </a:prstGeom>
          <a:noFill/>
        </p:spPr>
        <p:txBody>
          <a:bodyPr wrap="square" rtlCol="0">
            <a:spAutoFit/>
          </a:bodyPr>
          <a:lstStyle/>
          <a:p>
            <a:pPr marL="2419350" marR="0" lvl="0" indent="-24193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各職種がそれぞれの高い専門性を十分に発揮するための勤務環境の改善、タスク・シェアリング／タスク・シフティング、チーム医療の推進－⑤　等</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タイトル 1">
            <a:extLst>
              <a:ext uri="{FF2B5EF4-FFF2-40B4-BE49-F238E27FC236}">
                <a16:creationId xmlns:a16="http://schemas.microsoft.com/office/drawing/2014/main" id="{01F825A8-FB8E-7DDD-98D5-4B74DC7ACD73}"/>
              </a:ext>
            </a:extLst>
          </p:cNvPr>
          <p:cNvSpPr txBox="1">
            <a:spLocks/>
          </p:cNvSpPr>
          <p:nvPr/>
        </p:nvSpPr>
        <p:spPr>
          <a:xfrm>
            <a:off x="0" y="400043"/>
            <a:ext cx="9906000" cy="396000"/>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外来腫瘍化学療法の普及・推進（イメージ）</a:t>
            </a:r>
          </a:p>
        </p:txBody>
      </p:sp>
      <p:sp>
        <p:nvSpPr>
          <p:cNvPr id="145" name="楕円 144">
            <a:extLst>
              <a:ext uri="{FF2B5EF4-FFF2-40B4-BE49-F238E27FC236}">
                <a16:creationId xmlns:a16="http://schemas.microsoft.com/office/drawing/2014/main" id="{68044EAF-2C5E-643F-615C-FB3D8BFA3B61}"/>
              </a:ext>
            </a:extLst>
          </p:cNvPr>
          <p:cNvSpPr/>
          <p:nvPr/>
        </p:nvSpPr>
        <p:spPr>
          <a:xfrm>
            <a:off x="4043184" y="3889535"/>
            <a:ext cx="2010596" cy="1698306"/>
          </a:xfrm>
          <a:prstGeom prst="ellipse">
            <a:avLst/>
          </a:prstGeom>
          <a:solidFill>
            <a:srgbClr val="5B9BD5">
              <a:lumMod val="20000"/>
              <a:lumOff val="80000"/>
            </a:srgbClr>
          </a:solidFill>
          <a:ln w="12700" cap="flat" cmpd="sng" algn="ctr">
            <a:solidFill>
              <a:srgbClr val="5B9BD5">
                <a:shade val="50000"/>
              </a:srgbClr>
            </a:solidFill>
            <a:prstDash val="dash"/>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0" cap="none" spc="0" normalizeH="0" baseline="0" noProof="0">
              <a:ln>
                <a:noFill/>
              </a:ln>
              <a:solidFill>
                <a:prstClr val="white"/>
              </a:solidFill>
              <a:effectLst/>
              <a:uLnTx/>
              <a:uFillTx/>
              <a:latin typeface="Calibri" panose="020F0502020204030204"/>
              <a:ea typeface="ＭＳ Ｐゴシック" panose="020B0600070205080204" pitchFamily="50" charset="-128"/>
              <a:cs typeface="+mn-cs"/>
            </a:endParaRPr>
          </a:p>
        </p:txBody>
      </p:sp>
      <p:sp>
        <p:nvSpPr>
          <p:cNvPr id="147" name="楕円 146">
            <a:extLst>
              <a:ext uri="{FF2B5EF4-FFF2-40B4-BE49-F238E27FC236}">
                <a16:creationId xmlns:a16="http://schemas.microsoft.com/office/drawing/2014/main" id="{ACC2981A-BD2F-8FC9-7B8F-56B015F680C5}"/>
              </a:ext>
            </a:extLst>
          </p:cNvPr>
          <p:cNvSpPr/>
          <p:nvPr/>
        </p:nvSpPr>
        <p:spPr>
          <a:xfrm>
            <a:off x="5102868" y="3578454"/>
            <a:ext cx="979849" cy="597550"/>
          </a:xfrm>
          <a:prstGeom prst="ellipse">
            <a:avLst/>
          </a:prstGeom>
          <a:solidFill>
            <a:srgbClr val="4472C4">
              <a:lumMod val="20000"/>
              <a:lumOff val="80000"/>
            </a:srgbClr>
          </a:solidFill>
          <a:ln w="12700" cap="flat" cmpd="sng" algn="ctr">
            <a:solidFill>
              <a:srgbClr val="5B9BD5">
                <a:shade val="50000"/>
              </a:srgbClr>
            </a:solidFill>
            <a:prstDash val="dash"/>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0" cap="none" spc="0" normalizeH="0" baseline="0" noProof="0">
              <a:ln>
                <a:noFill/>
              </a:ln>
              <a:solidFill>
                <a:prstClr val="white"/>
              </a:solidFill>
              <a:effectLst/>
              <a:uLnTx/>
              <a:uFillTx/>
              <a:latin typeface="Calibri" panose="020F0502020204030204"/>
              <a:ea typeface="ＭＳ Ｐゴシック" panose="020B0600070205080204" pitchFamily="50" charset="-128"/>
              <a:cs typeface="+mn-cs"/>
            </a:endParaRPr>
          </a:p>
        </p:txBody>
      </p:sp>
      <p:sp>
        <p:nvSpPr>
          <p:cNvPr id="149" name="角丸四角形 64">
            <a:extLst>
              <a:ext uri="{FF2B5EF4-FFF2-40B4-BE49-F238E27FC236}">
                <a16:creationId xmlns:a16="http://schemas.microsoft.com/office/drawing/2014/main" id="{E09EE6DD-F7F2-5722-4FD5-8AE86FEEC1CF}"/>
              </a:ext>
            </a:extLst>
          </p:cNvPr>
          <p:cNvSpPr/>
          <p:nvPr/>
        </p:nvSpPr>
        <p:spPr>
          <a:xfrm>
            <a:off x="1501349" y="3077750"/>
            <a:ext cx="1593250" cy="1840398"/>
          </a:xfrm>
          <a:prstGeom prst="roundRect">
            <a:avLst/>
          </a:prstGeom>
          <a:solidFill>
            <a:schemeClr val="accent4">
              <a:lumMod val="20000"/>
              <a:lumOff val="80000"/>
            </a:schemeClr>
          </a:solidFill>
          <a:ln w="12700" cap="flat" cmpd="sng" algn="ctr">
            <a:solidFill>
              <a:sysClr val="windowText" lastClr="000000"/>
            </a:solidFill>
            <a:prstDash val="solid"/>
            <a:miter lim="800000"/>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0" cap="none" spc="0" normalizeH="0" baseline="0" noProof="0">
              <a:ln>
                <a:noFill/>
              </a:ln>
              <a:solidFill>
                <a:prstClr val="white"/>
              </a:solidFill>
              <a:effectLst/>
              <a:uLnTx/>
              <a:uFillTx/>
              <a:latin typeface="Calibri" panose="020F0502020204030204"/>
              <a:ea typeface="ＭＳ Ｐゴシック" panose="020B0600070205080204" pitchFamily="50" charset="-128"/>
              <a:cs typeface="+mn-cs"/>
            </a:endParaRPr>
          </a:p>
        </p:txBody>
      </p:sp>
      <p:grpSp>
        <p:nvGrpSpPr>
          <p:cNvPr id="153" name="グループ化 152">
            <a:extLst>
              <a:ext uri="{FF2B5EF4-FFF2-40B4-BE49-F238E27FC236}">
                <a16:creationId xmlns:a16="http://schemas.microsoft.com/office/drawing/2014/main" id="{19EC4486-B2E3-5D27-31FB-5DCC8183781B}"/>
              </a:ext>
            </a:extLst>
          </p:cNvPr>
          <p:cNvGrpSpPr/>
          <p:nvPr/>
        </p:nvGrpSpPr>
        <p:grpSpPr>
          <a:xfrm>
            <a:off x="3439386" y="3365378"/>
            <a:ext cx="3232514" cy="3251083"/>
            <a:chOff x="4741680" y="2137124"/>
            <a:chExt cx="2671972" cy="3130349"/>
          </a:xfrm>
          <a:solidFill>
            <a:schemeClr val="accent4">
              <a:lumMod val="20000"/>
              <a:lumOff val="80000"/>
            </a:schemeClr>
          </a:solidFill>
        </p:grpSpPr>
        <p:sp>
          <p:nvSpPr>
            <p:cNvPr id="154" name="角丸四角形 76">
              <a:extLst>
                <a:ext uri="{FF2B5EF4-FFF2-40B4-BE49-F238E27FC236}">
                  <a16:creationId xmlns:a16="http://schemas.microsoft.com/office/drawing/2014/main" id="{9777283C-868E-28FD-6E77-B4D80E455618}"/>
                </a:ext>
              </a:extLst>
            </p:cNvPr>
            <p:cNvSpPr/>
            <p:nvPr/>
          </p:nvSpPr>
          <p:spPr>
            <a:xfrm>
              <a:off x="4741680" y="2137124"/>
              <a:ext cx="2671972" cy="3130349"/>
            </a:xfrm>
            <a:prstGeom prst="roundRect">
              <a:avLst/>
            </a:prstGeom>
            <a:grpFill/>
            <a:ln w="12700" cap="flat" cmpd="sng" algn="ctr">
              <a:solidFill>
                <a:sysClr val="windowText" lastClr="000000"/>
              </a:solidFill>
              <a:prstDash val="solid"/>
              <a:miter lim="800000"/>
            </a:ln>
            <a:effectLst/>
          </p:spPr>
          <p:txBody>
            <a:bodyPr rtlCol="0" anchor="ctr"/>
            <a:lstStyle/>
            <a:p>
              <a:pPr marL="0" marR="0" lvl="0" indent="0" algn="ctr" defTabSz="422041"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pic>
          <p:nvPicPr>
            <p:cNvPr id="155" name="図 154">
              <a:extLst>
                <a:ext uri="{FF2B5EF4-FFF2-40B4-BE49-F238E27FC236}">
                  <a16:creationId xmlns:a16="http://schemas.microsoft.com/office/drawing/2014/main" id="{F3892D22-EE32-E805-FF20-412222B5B8DA}"/>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682585" y="3210254"/>
              <a:ext cx="906590" cy="1004539"/>
            </a:xfrm>
            <a:prstGeom prst="rect">
              <a:avLst/>
            </a:prstGeom>
            <a:grpFill/>
          </p:spPr>
        </p:pic>
        <p:sp>
          <p:nvSpPr>
            <p:cNvPr id="156" name="角丸四角形 79">
              <a:extLst>
                <a:ext uri="{FF2B5EF4-FFF2-40B4-BE49-F238E27FC236}">
                  <a16:creationId xmlns:a16="http://schemas.microsoft.com/office/drawing/2014/main" id="{DFD87B4E-409F-42E9-3F1C-40EBFBE582FC}"/>
                </a:ext>
              </a:extLst>
            </p:cNvPr>
            <p:cNvSpPr/>
            <p:nvPr/>
          </p:nvSpPr>
          <p:spPr>
            <a:xfrm>
              <a:off x="5496717" y="2147753"/>
              <a:ext cx="1225849" cy="249504"/>
            </a:xfrm>
            <a:prstGeom prst="roundRect">
              <a:avLst/>
            </a:prstGeom>
            <a:noFill/>
            <a:ln w="12700" cap="flat" cmpd="sng" algn="ctr">
              <a:noFill/>
              <a:prstDash val="solid"/>
              <a:miter lim="800000"/>
            </a:ln>
            <a:effectLst/>
          </p:spPr>
          <p:txBody>
            <a:bodyPr rtlCol="0" anchor="ctr"/>
            <a:lstStyle/>
            <a:p>
              <a:pPr marL="0" marR="0" lvl="0" indent="0" algn="ctr" defTabSz="422041"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外来化学療法室</a:t>
              </a:r>
            </a:p>
          </p:txBody>
        </p:sp>
      </p:grpSp>
      <p:sp>
        <p:nvSpPr>
          <p:cNvPr id="161" name="角丸四角形 94">
            <a:extLst>
              <a:ext uri="{FF2B5EF4-FFF2-40B4-BE49-F238E27FC236}">
                <a16:creationId xmlns:a16="http://schemas.microsoft.com/office/drawing/2014/main" id="{19681D61-C421-5E9B-67E7-47EE5434E2F7}"/>
              </a:ext>
            </a:extLst>
          </p:cNvPr>
          <p:cNvSpPr/>
          <p:nvPr/>
        </p:nvSpPr>
        <p:spPr>
          <a:xfrm>
            <a:off x="8705238" y="3069917"/>
            <a:ext cx="966528" cy="2543182"/>
          </a:xfrm>
          <a:prstGeom prst="roundRect">
            <a:avLst/>
          </a:prstGeom>
          <a:noFill/>
          <a:ln w="12700" cap="flat" cmpd="sng" algn="ctr">
            <a:solidFill>
              <a:sysClr val="windowText" lastClr="000000"/>
            </a:solidFill>
            <a:prstDash val="solid"/>
            <a:miter lim="800000"/>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0" cap="none" spc="0" normalizeH="0" baseline="0" noProof="0">
              <a:ln>
                <a:noFill/>
              </a:ln>
              <a:solidFill>
                <a:prstClr val="white"/>
              </a:solidFill>
              <a:effectLst/>
              <a:uLnTx/>
              <a:uFillTx/>
              <a:latin typeface="Calibri" panose="020F0502020204030204"/>
              <a:ea typeface="ＭＳ Ｐゴシック" panose="020B0600070205080204" pitchFamily="50" charset="-128"/>
              <a:cs typeface="+mn-cs"/>
            </a:endParaRPr>
          </a:p>
        </p:txBody>
      </p:sp>
      <p:sp>
        <p:nvSpPr>
          <p:cNvPr id="162" name="角丸四角形 92">
            <a:extLst>
              <a:ext uri="{FF2B5EF4-FFF2-40B4-BE49-F238E27FC236}">
                <a16:creationId xmlns:a16="http://schemas.microsoft.com/office/drawing/2014/main" id="{407ADDF3-7194-A801-BED3-D5DCEE29F1AE}"/>
              </a:ext>
            </a:extLst>
          </p:cNvPr>
          <p:cNvSpPr/>
          <p:nvPr/>
        </p:nvSpPr>
        <p:spPr>
          <a:xfrm>
            <a:off x="8820904" y="3062357"/>
            <a:ext cx="718392" cy="259127"/>
          </a:xfrm>
          <a:prstGeom prst="roundRect">
            <a:avLst/>
          </a:prstGeom>
          <a:noFill/>
          <a:ln w="12700" cap="flat" cmpd="sng" algn="ctr">
            <a:noFill/>
            <a:prstDash val="solid"/>
            <a:miter lim="800000"/>
          </a:ln>
          <a:effectLst/>
        </p:spPr>
        <p:txBody>
          <a:bodyPr rtlCol="0" anchor="ctr"/>
          <a:lstStyle/>
          <a:p>
            <a:pPr marL="0" marR="0" lvl="0" indent="0" algn="ctr" defTabSz="422041"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自宅</a:t>
            </a:r>
          </a:p>
        </p:txBody>
      </p:sp>
      <p:sp>
        <p:nvSpPr>
          <p:cNvPr id="166" name="テキスト ボックス 165">
            <a:extLst>
              <a:ext uri="{FF2B5EF4-FFF2-40B4-BE49-F238E27FC236}">
                <a16:creationId xmlns:a16="http://schemas.microsoft.com/office/drawing/2014/main" id="{9466429C-9848-4FAC-5F69-9AF95277561A}"/>
              </a:ext>
            </a:extLst>
          </p:cNvPr>
          <p:cNvSpPr txBox="1"/>
          <p:nvPr/>
        </p:nvSpPr>
        <p:spPr>
          <a:xfrm>
            <a:off x="6990639" y="4056725"/>
            <a:ext cx="1334907" cy="461665"/>
          </a:xfrm>
          <a:prstGeom prst="rect">
            <a:avLst/>
          </a:prstGeom>
          <a:solidFill>
            <a:sysClr val="window" lastClr="FFFFFF"/>
          </a:solidFill>
          <a:ln w="12700" cap="flat" cmpd="sng" algn="ctr">
            <a:solidFill>
              <a:sysClr val="windowText" lastClr="000000"/>
            </a:solidFill>
            <a:prstDash val="solid"/>
            <a:miter lim="800000"/>
          </a:ln>
          <a:effectLst/>
        </p:spPr>
        <p:txBody>
          <a:bodyPr wrap="square" rtlCol="0">
            <a:spAutoFit/>
          </a:bodyPr>
          <a:lstStyle/>
          <a:p>
            <a:pPr marL="164127" marR="0" lvl="0" indent="-164127" algn="l" defTabSz="844083"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在宅での療養に関する説明・指導</a:t>
            </a:r>
            <a:endParaRPr kumimoji="0" lang="en-US" altLang="ja-JP"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67" name="テキスト ボックス 166">
            <a:extLst>
              <a:ext uri="{FF2B5EF4-FFF2-40B4-BE49-F238E27FC236}">
                <a16:creationId xmlns:a16="http://schemas.microsoft.com/office/drawing/2014/main" id="{FAA0505A-FACF-353E-8460-3BD78D58A9FF}"/>
              </a:ext>
            </a:extLst>
          </p:cNvPr>
          <p:cNvSpPr txBox="1"/>
          <p:nvPr/>
        </p:nvSpPr>
        <p:spPr>
          <a:xfrm>
            <a:off x="7163943" y="4750013"/>
            <a:ext cx="1087710" cy="461665"/>
          </a:xfrm>
          <a:prstGeom prst="rect">
            <a:avLst/>
          </a:prstGeom>
          <a:solidFill>
            <a:sysClr val="window" lastClr="FFFFFF"/>
          </a:solidFill>
          <a:ln w="12700" cap="flat" cmpd="sng" algn="ctr">
            <a:solidFill>
              <a:sysClr val="windowText" lastClr="000000"/>
            </a:solidFill>
            <a:prstDash val="solid"/>
            <a:miter lim="800000"/>
          </a:ln>
          <a:effectLst/>
        </p:spPr>
        <p:txBody>
          <a:bodyPr wrap="square" rtlCol="0">
            <a:spAutoFit/>
          </a:bodyPr>
          <a:lstStyle/>
          <a:p>
            <a:pPr marL="164127" marR="0" lvl="0" indent="-164127" algn="ctr" defTabSz="844083"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相談・</a:t>
            </a:r>
            <a:endParaRPr kumimoji="0" lang="en-US" altLang="ja-JP"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64127" marR="0" lvl="0" indent="-164127" algn="ctr" defTabSz="844083"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緊急時の受診</a:t>
            </a:r>
            <a:endParaRPr kumimoji="0" lang="en-US" altLang="ja-JP"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74" name="線吹き出し 1 (枠付き) 5">
            <a:extLst>
              <a:ext uri="{FF2B5EF4-FFF2-40B4-BE49-F238E27FC236}">
                <a16:creationId xmlns:a16="http://schemas.microsoft.com/office/drawing/2014/main" id="{20003221-70BC-3667-C3F2-D92DD465FBCF}"/>
              </a:ext>
            </a:extLst>
          </p:cNvPr>
          <p:cNvSpPr/>
          <p:nvPr/>
        </p:nvSpPr>
        <p:spPr>
          <a:xfrm>
            <a:off x="188120" y="4819925"/>
            <a:ext cx="3132004" cy="540000"/>
          </a:xfrm>
          <a:prstGeom prst="borderCallout1">
            <a:avLst>
              <a:gd name="adj1" fmla="val 51198"/>
              <a:gd name="adj2" fmla="val 100150"/>
              <a:gd name="adj3" fmla="val 47330"/>
              <a:gd name="adj4" fmla="val 98988"/>
            </a:avLst>
          </a:prstGeom>
          <a:gradFill rotWithShape="1">
            <a:gsLst>
              <a:gs pos="0">
                <a:srgbClr val="5B9BD5">
                  <a:lumMod val="110000"/>
                  <a:satMod val="105000"/>
                  <a:tint val="67000"/>
                </a:srgbClr>
              </a:gs>
              <a:gs pos="50000">
                <a:srgbClr val="5B9BD5">
                  <a:lumMod val="105000"/>
                  <a:satMod val="103000"/>
                  <a:tint val="73000"/>
                </a:srgbClr>
              </a:gs>
              <a:gs pos="100000">
                <a:srgbClr val="5B9BD5">
                  <a:lumMod val="105000"/>
                  <a:satMod val="109000"/>
                  <a:tint val="81000"/>
                </a:srgbClr>
              </a:gs>
            </a:gsLst>
            <a:lin ang="5400000" scaled="0"/>
          </a:gradFill>
          <a:ln w="6350" cap="flat" cmpd="sng" algn="ctr">
            <a:solidFill>
              <a:srgbClr val="5B9BD5"/>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がん性疼痛の症状緩和、精神症状の緩和、緩和ケアチームによる診療（＋がん性疼痛緩和指導管理料、がん患者指導管理料、外来緩和ケア管理料）</a:t>
            </a: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5" name="線吹き出し 1 (枠付き) 46">
            <a:extLst>
              <a:ext uri="{FF2B5EF4-FFF2-40B4-BE49-F238E27FC236}">
                <a16:creationId xmlns:a16="http://schemas.microsoft.com/office/drawing/2014/main" id="{F2E4304A-B035-91EF-314C-F15F4397B5A4}"/>
              </a:ext>
            </a:extLst>
          </p:cNvPr>
          <p:cNvSpPr/>
          <p:nvPr/>
        </p:nvSpPr>
        <p:spPr>
          <a:xfrm>
            <a:off x="6063970" y="3541566"/>
            <a:ext cx="1602411" cy="417311"/>
          </a:xfrm>
          <a:prstGeom prst="borderCallout1">
            <a:avLst>
              <a:gd name="adj1" fmla="val 52063"/>
              <a:gd name="adj2" fmla="val 1069"/>
              <a:gd name="adj3" fmla="val 72696"/>
              <a:gd name="adj4" fmla="val -15819"/>
            </a:avLst>
          </a:prstGeom>
          <a:gradFill rotWithShape="1">
            <a:gsLst>
              <a:gs pos="0">
                <a:srgbClr val="5B9BD5">
                  <a:lumMod val="110000"/>
                  <a:satMod val="105000"/>
                  <a:tint val="67000"/>
                </a:srgbClr>
              </a:gs>
              <a:gs pos="50000">
                <a:srgbClr val="5B9BD5">
                  <a:lumMod val="105000"/>
                  <a:satMod val="103000"/>
                  <a:tint val="73000"/>
                </a:srgbClr>
              </a:gs>
              <a:gs pos="100000">
                <a:srgbClr val="5B9BD5">
                  <a:lumMod val="105000"/>
                  <a:satMod val="109000"/>
                  <a:tint val="81000"/>
                </a:srgbClr>
              </a:gs>
            </a:gsLst>
            <a:lin ang="5400000" scaled="0"/>
          </a:gradFill>
          <a:ln w="6350" cap="flat" cmpd="sng" algn="ctr">
            <a:solidFill>
              <a:srgbClr val="5B9BD5"/>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50" charset="-128"/>
                <a:cs typeface="+mn-cs"/>
              </a:rPr>
              <a:t>無菌環境での製剤処理</a:t>
            </a:r>
            <a:endParaRPr kumimoji="1" lang="en-US" altLang="ja-JP" sz="105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50" charset="-128"/>
                <a:cs typeface="+mn-cs"/>
              </a:rPr>
              <a:t>（＋無菌製剤処理料）</a:t>
            </a:r>
          </a:p>
        </p:txBody>
      </p:sp>
      <p:sp>
        <p:nvSpPr>
          <p:cNvPr id="178" name="正方形/長方形 177">
            <a:extLst>
              <a:ext uri="{FF2B5EF4-FFF2-40B4-BE49-F238E27FC236}">
                <a16:creationId xmlns:a16="http://schemas.microsoft.com/office/drawing/2014/main" id="{E4F8644F-CFCA-DC20-6921-FE237489B6A0}"/>
              </a:ext>
            </a:extLst>
          </p:cNvPr>
          <p:cNvSpPr/>
          <p:nvPr/>
        </p:nvSpPr>
        <p:spPr>
          <a:xfrm>
            <a:off x="2705005" y="3523486"/>
            <a:ext cx="1385441" cy="50783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副作用の発現等に係る</a:t>
            </a: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医師による一連の</a:t>
            </a: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治療管理・指示</a:t>
            </a: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9" name="正方形/長方形 178">
            <a:extLst>
              <a:ext uri="{FF2B5EF4-FFF2-40B4-BE49-F238E27FC236}">
                <a16:creationId xmlns:a16="http://schemas.microsoft.com/office/drawing/2014/main" id="{9D4D8C24-A07E-49E3-38C5-D06CC31DF6FF}"/>
              </a:ext>
            </a:extLst>
          </p:cNvPr>
          <p:cNvSpPr/>
          <p:nvPr/>
        </p:nvSpPr>
        <p:spPr>
          <a:xfrm>
            <a:off x="6521413" y="5216081"/>
            <a:ext cx="2372769"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ホットライン等の、帰宅後も速やかに</a:t>
            </a: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対応できる体制の整備</a:t>
            </a: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180" name="Picture 11">
            <a:extLst>
              <a:ext uri="{FF2B5EF4-FFF2-40B4-BE49-F238E27FC236}">
                <a16:creationId xmlns:a16="http://schemas.microsoft.com/office/drawing/2014/main" id="{5E9719DC-12D5-5B19-D5C2-89AA4F64786F}"/>
              </a:ext>
            </a:extLst>
          </p:cNvPr>
          <p:cNvPicPr>
            <a:picLocks noChangeAspect="1"/>
          </p:cNvPicPr>
          <p:nvPr/>
        </p:nvPicPr>
        <p:blipFill>
          <a:blip r:embed="rId3"/>
          <a:stretch>
            <a:fillRect/>
          </a:stretch>
        </p:blipFill>
        <p:spPr>
          <a:xfrm>
            <a:off x="9167082" y="5140627"/>
            <a:ext cx="738918" cy="626605"/>
          </a:xfrm>
          <a:prstGeom prst="rect">
            <a:avLst/>
          </a:prstGeom>
        </p:spPr>
      </p:pic>
      <p:pic>
        <p:nvPicPr>
          <p:cNvPr id="181" name="Picture 2" descr="会社のビルのイラスト">
            <a:extLst>
              <a:ext uri="{FF2B5EF4-FFF2-40B4-BE49-F238E27FC236}">
                <a16:creationId xmlns:a16="http://schemas.microsoft.com/office/drawing/2014/main" id="{C7BE30F6-1F7B-9417-40D6-00749B9BB19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218709" y="1608226"/>
            <a:ext cx="657792" cy="726842"/>
          </a:xfrm>
          <a:prstGeom prst="rect">
            <a:avLst/>
          </a:prstGeom>
          <a:noFill/>
          <a:extLst>
            <a:ext uri="{909E8E84-426E-40DD-AFC4-6F175D3DCCD1}">
              <a14:hiddenFill xmlns:a14="http://schemas.microsoft.com/office/drawing/2010/main">
                <a:solidFill>
                  <a:srgbClr val="FFFFFF"/>
                </a:solidFill>
              </a14:hiddenFill>
            </a:ext>
          </a:extLst>
        </p:spPr>
      </p:pic>
      <p:pic>
        <p:nvPicPr>
          <p:cNvPr id="182" name="Picture 4" descr="前から見た女性会社員のイラスト">
            <a:extLst>
              <a:ext uri="{FF2B5EF4-FFF2-40B4-BE49-F238E27FC236}">
                <a16:creationId xmlns:a16="http://schemas.microsoft.com/office/drawing/2014/main" id="{86A3988C-7E00-20AE-9F10-7CD1588E159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662995" y="3317321"/>
            <a:ext cx="544374" cy="998851"/>
          </a:xfrm>
          <a:prstGeom prst="rect">
            <a:avLst/>
          </a:prstGeom>
          <a:noFill/>
          <a:extLst>
            <a:ext uri="{909E8E84-426E-40DD-AFC4-6F175D3DCCD1}">
              <a14:hiddenFill xmlns:a14="http://schemas.microsoft.com/office/drawing/2010/main">
                <a:solidFill>
                  <a:srgbClr val="FFFFFF"/>
                </a:solidFill>
              </a14:hiddenFill>
            </a:ext>
          </a:extLst>
        </p:spPr>
      </p:pic>
      <p:pic>
        <p:nvPicPr>
          <p:cNvPr id="183" name="図 182">
            <a:extLst>
              <a:ext uri="{FF2B5EF4-FFF2-40B4-BE49-F238E27FC236}">
                <a16:creationId xmlns:a16="http://schemas.microsoft.com/office/drawing/2014/main" id="{3CEFD324-16D4-4AB7-8764-5D41DCA455CB}"/>
              </a:ext>
            </a:extLst>
          </p:cNvPr>
          <p:cNvPicPr>
            <a:picLocks noChangeAspect="1"/>
          </p:cNvPicPr>
          <p:nvPr/>
        </p:nvPicPr>
        <p:blipFill>
          <a:blip r:embed="rId6"/>
          <a:stretch>
            <a:fillRect/>
          </a:stretch>
        </p:blipFill>
        <p:spPr>
          <a:xfrm>
            <a:off x="8180260" y="1679723"/>
            <a:ext cx="526201" cy="607155"/>
          </a:xfrm>
          <a:prstGeom prst="rect">
            <a:avLst/>
          </a:prstGeom>
        </p:spPr>
      </p:pic>
      <p:pic>
        <p:nvPicPr>
          <p:cNvPr id="184" name="図 183">
            <a:extLst>
              <a:ext uri="{FF2B5EF4-FFF2-40B4-BE49-F238E27FC236}">
                <a16:creationId xmlns:a16="http://schemas.microsoft.com/office/drawing/2014/main" id="{F852D56D-5DB7-6871-7B3D-2E207D1AE238}"/>
              </a:ext>
            </a:extLst>
          </p:cNvPr>
          <p:cNvPicPr>
            <a:picLocks noChangeAspect="1"/>
          </p:cNvPicPr>
          <p:nvPr/>
        </p:nvPicPr>
        <p:blipFill>
          <a:blip r:embed="rId7"/>
          <a:stretch>
            <a:fillRect/>
          </a:stretch>
        </p:blipFill>
        <p:spPr>
          <a:xfrm>
            <a:off x="7920490" y="1616001"/>
            <a:ext cx="269005" cy="678309"/>
          </a:xfrm>
          <a:prstGeom prst="rect">
            <a:avLst/>
          </a:prstGeom>
        </p:spPr>
      </p:pic>
      <p:sp>
        <p:nvSpPr>
          <p:cNvPr id="185" name="テキスト ボックス 184">
            <a:extLst>
              <a:ext uri="{FF2B5EF4-FFF2-40B4-BE49-F238E27FC236}">
                <a16:creationId xmlns:a16="http://schemas.microsoft.com/office/drawing/2014/main" id="{BD699EE6-3F75-AB95-C8F2-6A45F3AEB6CB}"/>
              </a:ext>
            </a:extLst>
          </p:cNvPr>
          <p:cNvSpPr txBox="1"/>
          <p:nvPr/>
        </p:nvSpPr>
        <p:spPr>
          <a:xfrm>
            <a:off x="8725367" y="1844995"/>
            <a:ext cx="813166" cy="261610"/>
          </a:xfrm>
          <a:prstGeom prst="rect">
            <a:avLst/>
          </a:prstGeom>
          <a:solidFill>
            <a:sysClr val="window" lastClr="FFFFFF"/>
          </a:solidFill>
          <a:ln w="19050" cap="flat" cmpd="sng" algn="ctr">
            <a:solidFill>
              <a:srgbClr val="00B050"/>
            </a:solidFill>
            <a:prstDash val="solid"/>
            <a:miter lim="800000"/>
          </a:ln>
          <a:effectLst/>
        </p:spPr>
        <p:txBody>
          <a:bodyPr wrap="square" rtlCol="0">
            <a:spAutoFit/>
          </a:bodyP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1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産業医等</a:t>
            </a:r>
          </a:p>
        </p:txBody>
      </p:sp>
      <p:sp>
        <p:nvSpPr>
          <p:cNvPr id="187" name="テキスト ボックス 186">
            <a:extLst>
              <a:ext uri="{FF2B5EF4-FFF2-40B4-BE49-F238E27FC236}">
                <a16:creationId xmlns:a16="http://schemas.microsoft.com/office/drawing/2014/main" id="{E86D3A0D-541C-CF24-E70A-E60C89A6344B}"/>
              </a:ext>
            </a:extLst>
          </p:cNvPr>
          <p:cNvSpPr txBox="1"/>
          <p:nvPr/>
        </p:nvSpPr>
        <p:spPr>
          <a:xfrm>
            <a:off x="8572701" y="2432213"/>
            <a:ext cx="1442643" cy="430887"/>
          </a:xfrm>
          <a:prstGeom prst="rect">
            <a:avLst/>
          </a:prstGeom>
          <a:noFill/>
          <a:ln w="12700" cap="flat" cmpd="sng" algn="ctr">
            <a:noFill/>
            <a:prstDash val="solid"/>
            <a:miter lim="800000"/>
          </a:ln>
          <a:effectLst/>
        </p:spPr>
        <p:txBody>
          <a:bodyPr wrap="square" rtlCol="0">
            <a:spAutoFit/>
          </a:bodyPr>
          <a:lstStyle/>
          <a:p>
            <a:pPr marL="164127" marR="0" lvl="0" indent="-164127" algn="ctr" defTabSz="844083" rtl="0" eaLnBrk="1" fontAlgn="auto" latinLnBrk="0" hangingPunct="1">
              <a:lnSpc>
                <a:spcPct val="100000"/>
              </a:lnSpc>
              <a:spcBef>
                <a:spcPts val="0"/>
              </a:spcBef>
              <a:spcAft>
                <a:spcPts val="0"/>
              </a:spcAft>
              <a:buClrTx/>
              <a:buSzTx/>
              <a:buFontTx/>
              <a:buNone/>
              <a:tabLst/>
              <a:defRPr/>
            </a:pPr>
            <a:r>
              <a:rPr kumimoji="0" lang="ja-JP" altLang="en-US" sz="11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共同で勤務情報を</a:t>
            </a:r>
            <a:endParaRPr kumimoji="0" lang="en-US" altLang="ja-JP" sz="11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64127" marR="0" lvl="0" indent="-164127" algn="ctr" defTabSz="844083" rtl="0" eaLnBrk="1" fontAlgn="auto" latinLnBrk="0" hangingPunct="1">
              <a:lnSpc>
                <a:spcPct val="100000"/>
              </a:lnSpc>
              <a:spcBef>
                <a:spcPts val="0"/>
              </a:spcBef>
              <a:spcAft>
                <a:spcPts val="0"/>
              </a:spcAft>
              <a:buClrTx/>
              <a:buSzTx/>
              <a:buFontTx/>
              <a:buNone/>
              <a:tabLst/>
              <a:defRPr/>
            </a:pPr>
            <a:r>
              <a:rPr kumimoji="0" lang="ja-JP" altLang="en-US" sz="11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記載した文書作成</a:t>
            </a:r>
            <a:endParaRPr kumimoji="0" lang="en-US" altLang="ja-JP" sz="11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cxnSp>
        <p:nvCxnSpPr>
          <p:cNvPr id="188" name="直線矢印コネクタ 187">
            <a:extLst>
              <a:ext uri="{FF2B5EF4-FFF2-40B4-BE49-F238E27FC236}">
                <a16:creationId xmlns:a16="http://schemas.microsoft.com/office/drawing/2014/main" id="{C28EC10E-97CA-B223-E445-EAF284D11F8D}"/>
              </a:ext>
            </a:extLst>
          </p:cNvPr>
          <p:cNvCxnSpPr>
            <a:cxnSpLocks/>
          </p:cNvCxnSpPr>
          <p:nvPr/>
        </p:nvCxnSpPr>
        <p:spPr>
          <a:xfrm flipV="1">
            <a:off x="3436621" y="3200599"/>
            <a:ext cx="4963379" cy="21811"/>
          </a:xfrm>
          <a:prstGeom prst="straightConnector1">
            <a:avLst/>
          </a:prstGeom>
          <a:noFill/>
          <a:ln w="38100" cap="flat" cmpd="sng" algn="ctr">
            <a:solidFill>
              <a:srgbClr val="548235">
                <a:alpha val="50196"/>
              </a:srgbClr>
            </a:solidFill>
            <a:prstDash val="solid"/>
            <a:miter lim="800000"/>
            <a:tailEnd type="triangle"/>
          </a:ln>
          <a:effectLst/>
        </p:spPr>
      </p:cxnSp>
      <p:sp>
        <p:nvSpPr>
          <p:cNvPr id="189" name="テキスト ボックス 188">
            <a:extLst>
              <a:ext uri="{FF2B5EF4-FFF2-40B4-BE49-F238E27FC236}">
                <a16:creationId xmlns:a16="http://schemas.microsoft.com/office/drawing/2014/main" id="{C610B962-278A-014B-5C4D-7B967DC1E844}"/>
              </a:ext>
            </a:extLst>
          </p:cNvPr>
          <p:cNvSpPr txBox="1"/>
          <p:nvPr/>
        </p:nvSpPr>
        <p:spPr>
          <a:xfrm>
            <a:off x="5814596" y="2936358"/>
            <a:ext cx="2315056" cy="261610"/>
          </a:xfrm>
          <a:prstGeom prst="rect">
            <a:avLst/>
          </a:prstGeom>
          <a:noFill/>
          <a:ln w="12700" cap="flat" cmpd="sng" algn="ctr">
            <a:noFill/>
            <a:prstDash val="solid"/>
            <a:miter lim="800000"/>
          </a:ln>
          <a:effectLst/>
        </p:spPr>
        <p:txBody>
          <a:bodyPr wrap="square" rtlCol="0">
            <a:spAutoFit/>
          </a:bodyPr>
          <a:lstStyle/>
          <a:p>
            <a:pPr marL="164127" marR="0" lvl="0" indent="-164127" algn="ctr" defTabSz="844083" rtl="0" eaLnBrk="1" fontAlgn="auto" latinLnBrk="0" hangingPunct="1">
              <a:lnSpc>
                <a:spcPct val="100000"/>
              </a:lnSpc>
              <a:spcBef>
                <a:spcPts val="0"/>
              </a:spcBef>
              <a:spcAft>
                <a:spcPts val="0"/>
              </a:spcAft>
              <a:buClrTx/>
              <a:buSzTx/>
              <a:buFontTx/>
              <a:buNone/>
              <a:tabLst/>
              <a:defRPr/>
            </a:pPr>
            <a:r>
              <a:rPr kumimoji="0" lang="ja-JP" altLang="en-US" sz="11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就労の状況も考慮した療養上の指導</a:t>
            </a:r>
            <a:endParaRPr kumimoji="0" lang="en-US" altLang="ja-JP" sz="11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90" name="Picture 8" descr="個人病院・診療所のイラスト | かわいいフリー素材集 いらすとや">
            <a:extLst>
              <a:ext uri="{FF2B5EF4-FFF2-40B4-BE49-F238E27FC236}">
                <a16:creationId xmlns:a16="http://schemas.microsoft.com/office/drawing/2014/main" id="{927D0360-3670-3E26-0F1F-C73975B0C856}"/>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818288" y="1929837"/>
            <a:ext cx="666825" cy="640619"/>
          </a:xfrm>
          <a:prstGeom prst="rect">
            <a:avLst/>
          </a:prstGeom>
          <a:noFill/>
          <a:extLst>
            <a:ext uri="{909E8E84-426E-40DD-AFC4-6F175D3DCCD1}">
              <a14:hiddenFill xmlns:a14="http://schemas.microsoft.com/office/drawing/2010/main">
                <a:solidFill>
                  <a:srgbClr val="FFFFFF"/>
                </a:solidFill>
              </a14:hiddenFill>
            </a:ext>
          </a:extLst>
        </p:spPr>
      </p:pic>
      <p:cxnSp>
        <p:nvCxnSpPr>
          <p:cNvPr id="191" name="直線矢印コネクタ 190">
            <a:extLst>
              <a:ext uri="{FF2B5EF4-FFF2-40B4-BE49-F238E27FC236}">
                <a16:creationId xmlns:a16="http://schemas.microsoft.com/office/drawing/2014/main" id="{BF683796-041D-1D0D-0F50-450FC8037810}"/>
              </a:ext>
            </a:extLst>
          </p:cNvPr>
          <p:cNvCxnSpPr>
            <a:cxnSpLocks/>
          </p:cNvCxnSpPr>
          <p:nvPr/>
        </p:nvCxnSpPr>
        <p:spPr>
          <a:xfrm flipH="1">
            <a:off x="3390705" y="3294257"/>
            <a:ext cx="4992271" cy="0"/>
          </a:xfrm>
          <a:prstGeom prst="straightConnector1">
            <a:avLst/>
          </a:prstGeom>
          <a:noFill/>
          <a:ln w="38100" cap="flat" cmpd="sng" algn="ctr">
            <a:solidFill>
              <a:srgbClr val="FC5918">
                <a:alpha val="49804"/>
              </a:srgbClr>
            </a:solidFill>
            <a:prstDash val="solid"/>
            <a:miter lim="800000"/>
            <a:tailEnd type="triangle"/>
          </a:ln>
          <a:effectLst/>
        </p:spPr>
      </p:cxnSp>
      <p:cxnSp>
        <p:nvCxnSpPr>
          <p:cNvPr id="194" name="直線矢印コネクタ 193">
            <a:extLst>
              <a:ext uri="{FF2B5EF4-FFF2-40B4-BE49-F238E27FC236}">
                <a16:creationId xmlns:a16="http://schemas.microsoft.com/office/drawing/2014/main" id="{5D7DDD5F-CA15-498B-F9EB-997342673319}"/>
              </a:ext>
            </a:extLst>
          </p:cNvPr>
          <p:cNvCxnSpPr>
            <a:cxnSpLocks/>
          </p:cNvCxnSpPr>
          <p:nvPr/>
        </p:nvCxnSpPr>
        <p:spPr>
          <a:xfrm flipV="1">
            <a:off x="3424013" y="2347391"/>
            <a:ext cx="3782763" cy="811550"/>
          </a:xfrm>
          <a:prstGeom prst="straightConnector1">
            <a:avLst/>
          </a:prstGeom>
          <a:noFill/>
          <a:ln w="38100" cap="flat" cmpd="sng" algn="ctr">
            <a:solidFill>
              <a:srgbClr val="548235">
                <a:alpha val="50196"/>
              </a:srgbClr>
            </a:solidFill>
            <a:prstDash val="solid"/>
            <a:miter lim="800000"/>
            <a:tailEnd type="triangle"/>
          </a:ln>
          <a:effectLst/>
        </p:spPr>
      </p:cxnSp>
      <p:sp>
        <p:nvSpPr>
          <p:cNvPr id="195" name="テキスト ボックス 194">
            <a:extLst>
              <a:ext uri="{FF2B5EF4-FFF2-40B4-BE49-F238E27FC236}">
                <a16:creationId xmlns:a16="http://schemas.microsoft.com/office/drawing/2014/main" id="{EB11CBF3-DE6A-B8F8-74BD-D4B674098604}"/>
              </a:ext>
            </a:extLst>
          </p:cNvPr>
          <p:cNvSpPr txBox="1"/>
          <p:nvPr/>
        </p:nvSpPr>
        <p:spPr>
          <a:xfrm rot="20886975">
            <a:off x="3907740" y="2753092"/>
            <a:ext cx="2634497" cy="261610"/>
          </a:xfrm>
          <a:prstGeom prst="rect">
            <a:avLst/>
          </a:prstGeom>
          <a:noFill/>
          <a:ln w="12700" cap="flat" cmpd="sng" algn="ctr">
            <a:noFill/>
            <a:prstDash val="solid"/>
            <a:miter lim="800000"/>
          </a:ln>
          <a:effectLst/>
        </p:spPr>
        <p:txBody>
          <a:bodyPr wrap="square" rtlCol="0">
            <a:spAutoFit/>
          </a:bodyPr>
          <a:lstStyle/>
          <a:p>
            <a:pPr marL="164127" marR="0" lvl="0" indent="-164127" algn="ctr" defTabSz="844083" rtl="0" eaLnBrk="1" fontAlgn="auto" latinLnBrk="0" hangingPunct="1">
              <a:lnSpc>
                <a:spcPct val="100000"/>
              </a:lnSpc>
              <a:spcBef>
                <a:spcPts val="0"/>
              </a:spcBef>
              <a:spcAft>
                <a:spcPts val="0"/>
              </a:spcAft>
              <a:buClrTx/>
              <a:buSzTx/>
              <a:buFontTx/>
              <a:buNone/>
              <a:tabLst/>
              <a:defRPr/>
            </a:pPr>
            <a:r>
              <a:rPr kumimoji="0" lang="ja-JP" altLang="en-US" sz="11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就労と治療の両立に関する情報提供</a:t>
            </a:r>
            <a:endParaRPr kumimoji="0" lang="en-US" altLang="ja-JP" sz="11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96" name="テキスト ボックス 195">
            <a:extLst>
              <a:ext uri="{FF2B5EF4-FFF2-40B4-BE49-F238E27FC236}">
                <a16:creationId xmlns:a16="http://schemas.microsoft.com/office/drawing/2014/main" id="{A8F5DEF6-5DE9-3BBA-FD3F-597004A84A41}"/>
              </a:ext>
            </a:extLst>
          </p:cNvPr>
          <p:cNvSpPr txBox="1"/>
          <p:nvPr/>
        </p:nvSpPr>
        <p:spPr>
          <a:xfrm>
            <a:off x="7338066" y="3266613"/>
            <a:ext cx="1015749" cy="261610"/>
          </a:xfrm>
          <a:prstGeom prst="rect">
            <a:avLst/>
          </a:prstGeom>
          <a:noFill/>
          <a:ln w="12700" cap="flat" cmpd="sng" algn="ctr">
            <a:noFill/>
            <a:prstDash val="solid"/>
            <a:miter lim="800000"/>
          </a:ln>
          <a:effectLst/>
        </p:spPr>
        <p:txBody>
          <a:bodyPr wrap="square" rtlCol="0">
            <a:spAutoFit/>
          </a:bodyPr>
          <a:lstStyle/>
          <a:p>
            <a:pPr marL="164127" marR="0" lvl="0" indent="-164127" algn="ctr" defTabSz="844083" rtl="0" eaLnBrk="1" fontAlgn="auto" latinLnBrk="0" hangingPunct="1">
              <a:lnSpc>
                <a:spcPct val="100000"/>
              </a:lnSpc>
              <a:spcBef>
                <a:spcPts val="0"/>
              </a:spcBef>
              <a:spcAft>
                <a:spcPts val="0"/>
              </a:spcAft>
              <a:buClrTx/>
              <a:buSzTx/>
              <a:buFontTx/>
              <a:buNone/>
              <a:tabLst/>
              <a:defRPr/>
            </a:pPr>
            <a:r>
              <a:rPr kumimoji="0" lang="ja-JP" altLang="en-US" sz="11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文書の提供</a:t>
            </a:r>
            <a:endParaRPr kumimoji="0" lang="en-US" altLang="ja-JP" sz="11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cxnSp>
        <p:nvCxnSpPr>
          <p:cNvPr id="197" name="直線矢印コネクタ 196">
            <a:extLst>
              <a:ext uri="{FF2B5EF4-FFF2-40B4-BE49-F238E27FC236}">
                <a16:creationId xmlns:a16="http://schemas.microsoft.com/office/drawing/2014/main" id="{223C55F9-C4E5-5DFE-BB45-1912676823E6}"/>
              </a:ext>
            </a:extLst>
          </p:cNvPr>
          <p:cNvCxnSpPr>
            <a:cxnSpLocks/>
          </p:cNvCxnSpPr>
          <p:nvPr/>
        </p:nvCxnSpPr>
        <p:spPr>
          <a:xfrm>
            <a:off x="8558676" y="2360813"/>
            <a:ext cx="232693" cy="719289"/>
          </a:xfrm>
          <a:prstGeom prst="straightConnector1">
            <a:avLst/>
          </a:prstGeom>
          <a:noFill/>
          <a:ln w="38100" cap="flat" cmpd="sng" algn="ctr">
            <a:solidFill>
              <a:srgbClr val="548235">
                <a:alpha val="50196"/>
              </a:srgbClr>
            </a:solidFill>
            <a:prstDash val="solid"/>
            <a:miter lim="800000"/>
            <a:tailEnd type="triangle"/>
          </a:ln>
          <a:effectLst/>
        </p:spPr>
      </p:cxnSp>
      <p:cxnSp>
        <p:nvCxnSpPr>
          <p:cNvPr id="198" name="直線矢印コネクタ 197">
            <a:extLst>
              <a:ext uri="{FF2B5EF4-FFF2-40B4-BE49-F238E27FC236}">
                <a16:creationId xmlns:a16="http://schemas.microsoft.com/office/drawing/2014/main" id="{7DC817ED-06A2-3795-82F4-B37885BA19BD}"/>
              </a:ext>
            </a:extLst>
          </p:cNvPr>
          <p:cNvCxnSpPr>
            <a:cxnSpLocks/>
          </p:cNvCxnSpPr>
          <p:nvPr/>
        </p:nvCxnSpPr>
        <p:spPr>
          <a:xfrm flipH="1" flipV="1">
            <a:off x="8479075" y="2360813"/>
            <a:ext cx="234968" cy="747114"/>
          </a:xfrm>
          <a:prstGeom prst="straightConnector1">
            <a:avLst/>
          </a:prstGeom>
          <a:noFill/>
          <a:ln w="38100" cap="flat" cmpd="sng" algn="ctr">
            <a:solidFill>
              <a:srgbClr val="FC5918">
                <a:alpha val="49804"/>
              </a:srgbClr>
            </a:solidFill>
            <a:prstDash val="solid"/>
            <a:miter lim="800000"/>
            <a:tailEnd type="triangle"/>
          </a:ln>
          <a:effectLst/>
        </p:spPr>
      </p:cxnSp>
      <p:sp>
        <p:nvSpPr>
          <p:cNvPr id="199" name="AutoShape 10" descr="フリーイラスト] 病院の外観 - パブリックドメインQ：著作権フリー画像素材集">
            <a:extLst>
              <a:ext uri="{FF2B5EF4-FFF2-40B4-BE49-F238E27FC236}">
                <a16:creationId xmlns:a16="http://schemas.microsoft.com/office/drawing/2014/main" id="{D4DAD83E-9833-BE0F-718E-E693289D3C01}"/>
              </a:ext>
            </a:extLst>
          </p:cNvPr>
          <p:cNvSpPr>
            <a:spLocks noChangeAspect="1" noChangeArrowheads="1"/>
          </p:cNvSpPr>
          <p:nvPr/>
        </p:nvSpPr>
        <p:spPr bwMode="auto">
          <a:xfrm>
            <a:off x="4800600" y="323042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200" name="テキスト ボックス 199">
            <a:extLst>
              <a:ext uri="{FF2B5EF4-FFF2-40B4-BE49-F238E27FC236}">
                <a16:creationId xmlns:a16="http://schemas.microsoft.com/office/drawing/2014/main" id="{619D4C58-71FA-3918-B8D9-46D985A7C659}"/>
              </a:ext>
            </a:extLst>
          </p:cNvPr>
          <p:cNvSpPr txBox="1"/>
          <p:nvPr/>
        </p:nvSpPr>
        <p:spPr>
          <a:xfrm rot="20138570">
            <a:off x="2143783" y="2579362"/>
            <a:ext cx="1514492" cy="430887"/>
          </a:xfrm>
          <a:prstGeom prst="rect">
            <a:avLst/>
          </a:prstGeom>
          <a:noFill/>
          <a:ln w="12700" cap="flat" cmpd="sng" algn="ctr">
            <a:noFill/>
            <a:prstDash val="solid"/>
            <a:miter lim="800000"/>
          </a:ln>
          <a:effectLst/>
        </p:spPr>
        <p:txBody>
          <a:bodyPr wrap="square" rtlCol="0">
            <a:spAutoFit/>
          </a:bodyPr>
          <a:lstStyle/>
          <a:p>
            <a:pPr marL="164127" marR="0" lvl="0" indent="-164127" algn="ctr" defTabSz="844083" rtl="0" eaLnBrk="1" fontAlgn="auto" latinLnBrk="0" hangingPunct="1">
              <a:lnSpc>
                <a:spcPct val="100000"/>
              </a:lnSpc>
              <a:spcBef>
                <a:spcPts val="0"/>
              </a:spcBef>
              <a:spcAft>
                <a:spcPts val="0"/>
              </a:spcAft>
              <a:buClrTx/>
              <a:buSzTx/>
              <a:buFontTx/>
              <a:buNone/>
              <a:tabLst/>
              <a:defRPr/>
            </a:pPr>
            <a:r>
              <a:rPr kumimoji="0" lang="ja-JP" altLang="en-US" sz="11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急変時の対応依頼</a:t>
            </a:r>
            <a:endParaRPr kumimoji="0" lang="en-US" altLang="ja-JP" sz="11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64127" marR="0" lvl="0" indent="-164127" algn="ctr" defTabSz="844083" rtl="0" eaLnBrk="1" fontAlgn="auto" latinLnBrk="0" hangingPunct="1">
              <a:lnSpc>
                <a:spcPct val="100000"/>
              </a:lnSpc>
              <a:spcBef>
                <a:spcPts val="0"/>
              </a:spcBef>
              <a:spcAft>
                <a:spcPts val="0"/>
              </a:spcAft>
              <a:buClrTx/>
              <a:buSzTx/>
              <a:buFontTx/>
              <a:buNone/>
              <a:tabLst/>
              <a:defRPr/>
            </a:pPr>
            <a:r>
              <a:rPr kumimoji="0" lang="ja-JP" altLang="en-US" sz="11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情報提供</a:t>
            </a:r>
            <a:endParaRPr kumimoji="0" lang="en-US" altLang="ja-JP" sz="11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201" name="Picture 14" descr="通勤している男性サラリーマンのイラスト">
            <a:extLst>
              <a:ext uri="{FF2B5EF4-FFF2-40B4-BE49-F238E27FC236}">
                <a16:creationId xmlns:a16="http://schemas.microsoft.com/office/drawing/2014/main" id="{4288034A-0BEA-1E11-7B93-D3A5F535B4A0}"/>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456509" y="1994532"/>
            <a:ext cx="414030" cy="507666"/>
          </a:xfrm>
          <a:prstGeom prst="rect">
            <a:avLst/>
          </a:prstGeom>
          <a:noFill/>
          <a:extLst>
            <a:ext uri="{909E8E84-426E-40DD-AFC4-6F175D3DCCD1}">
              <a14:hiddenFill xmlns:a14="http://schemas.microsoft.com/office/drawing/2010/main">
                <a:solidFill>
                  <a:srgbClr val="FFFFFF"/>
                </a:solidFill>
              </a14:hiddenFill>
            </a:ext>
          </a:extLst>
        </p:spPr>
      </p:pic>
      <p:sp>
        <p:nvSpPr>
          <p:cNvPr id="202" name="テキスト ボックス 201">
            <a:extLst>
              <a:ext uri="{FF2B5EF4-FFF2-40B4-BE49-F238E27FC236}">
                <a16:creationId xmlns:a16="http://schemas.microsoft.com/office/drawing/2014/main" id="{5A44D029-DAA1-7AD1-0DA6-565C6898261E}"/>
              </a:ext>
            </a:extLst>
          </p:cNvPr>
          <p:cNvSpPr txBox="1"/>
          <p:nvPr/>
        </p:nvSpPr>
        <p:spPr>
          <a:xfrm>
            <a:off x="4891315" y="2041979"/>
            <a:ext cx="718392" cy="276999"/>
          </a:xfrm>
          <a:prstGeom prst="rect">
            <a:avLst/>
          </a:prstGeom>
          <a:solidFill>
            <a:sysClr val="window" lastClr="FFFFFF"/>
          </a:solidFill>
          <a:ln w="19050" cap="flat" cmpd="sng" algn="ctr">
            <a:solidFill>
              <a:srgbClr val="ED7D31"/>
            </a:solidFill>
            <a:prstDash val="solid"/>
            <a:miter lim="800000"/>
          </a:ln>
          <a:effectLst/>
        </p:spPr>
        <p:txBody>
          <a:bodyPr wrap="square" rtlCol="0">
            <a:spAutoFit/>
          </a:bodyP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患者</a:t>
            </a:r>
          </a:p>
        </p:txBody>
      </p:sp>
      <p:pic>
        <p:nvPicPr>
          <p:cNvPr id="203" name="Picture 16" descr="おじさんのイラスト（前向き）">
            <a:extLst>
              <a:ext uri="{FF2B5EF4-FFF2-40B4-BE49-F238E27FC236}">
                <a16:creationId xmlns:a16="http://schemas.microsoft.com/office/drawing/2014/main" id="{E139DF1C-B35A-B088-5D56-5A545C33A528}"/>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665190" y="4390107"/>
            <a:ext cx="530360" cy="1136486"/>
          </a:xfrm>
          <a:prstGeom prst="rect">
            <a:avLst/>
          </a:prstGeom>
          <a:noFill/>
          <a:extLst>
            <a:ext uri="{909E8E84-426E-40DD-AFC4-6F175D3DCCD1}">
              <a14:hiddenFill xmlns:a14="http://schemas.microsoft.com/office/drawing/2010/main">
                <a:solidFill>
                  <a:srgbClr val="FFFFFF"/>
                </a:solidFill>
              </a14:hiddenFill>
            </a:ext>
          </a:extLst>
        </p:spPr>
      </p:pic>
      <p:sp>
        <p:nvSpPr>
          <p:cNvPr id="206" name="テキスト ボックス 205">
            <a:extLst>
              <a:ext uri="{FF2B5EF4-FFF2-40B4-BE49-F238E27FC236}">
                <a16:creationId xmlns:a16="http://schemas.microsoft.com/office/drawing/2014/main" id="{5BC3EC92-2F2C-ACF3-9580-D886E738CC10}"/>
              </a:ext>
            </a:extLst>
          </p:cNvPr>
          <p:cNvSpPr txBox="1"/>
          <p:nvPr/>
        </p:nvSpPr>
        <p:spPr>
          <a:xfrm>
            <a:off x="1071691" y="4504498"/>
            <a:ext cx="2401395" cy="276999"/>
          </a:xfrm>
          <a:prstGeom prst="rect">
            <a:avLst/>
          </a:prstGeom>
          <a:solidFill>
            <a:sysClr val="window" lastClr="FFFFFF"/>
          </a:solidFill>
          <a:ln w="12700" cap="flat" cmpd="sng" algn="ctr">
            <a:solidFill>
              <a:sysClr val="windowText" lastClr="000000"/>
            </a:solidFill>
            <a:prstDash val="solid"/>
            <a:miter lim="800000"/>
          </a:ln>
          <a:effectLst/>
        </p:spPr>
        <p:txBody>
          <a:bodyPr wrap="square" rtlCol="0">
            <a:spAutoFit/>
          </a:bodyPr>
          <a:lstStyle/>
          <a:p>
            <a:pPr marL="164127" marR="0" lvl="0" indent="-164127" algn="ctr" defTabSz="844083"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説明・指導・管理・指示・文書交付</a:t>
            </a:r>
            <a:endParaRPr kumimoji="0" lang="en-US" altLang="ja-JP"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208" name="図 207" descr="グラフィカル ユーザー インターフェイス&#10;&#10;中程度の精度で自動的に生成された説明">
            <a:extLst>
              <a:ext uri="{FF2B5EF4-FFF2-40B4-BE49-F238E27FC236}">
                <a16:creationId xmlns:a16="http://schemas.microsoft.com/office/drawing/2014/main" id="{F9F9FF65-94D5-572B-A4E9-5E9D2E9FCF93}"/>
              </a:ext>
            </a:extLst>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192371" y="3279719"/>
            <a:ext cx="1321528" cy="1046650"/>
          </a:xfrm>
          <a:prstGeom prst="rect">
            <a:avLst/>
          </a:prstGeom>
        </p:spPr>
      </p:pic>
      <p:cxnSp>
        <p:nvCxnSpPr>
          <p:cNvPr id="209" name="直線矢印コネクタ 208">
            <a:extLst>
              <a:ext uri="{FF2B5EF4-FFF2-40B4-BE49-F238E27FC236}">
                <a16:creationId xmlns:a16="http://schemas.microsoft.com/office/drawing/2014/main" id="{42962526-37EB-3D5F-9036-C2DD2DB8128A}"/>
              </a:ext>
            </a:extLst>
          </p:cNvPr>
          <p:cNvCxnSpPr>
            <a:cxnSpLocks/>
          </p:cNvCxnSpPr>
          <p:nvPr/>
        </p:nvCxnSpPr>
        <p:spPr>
          <a:xfrm>
            <a:off x="6825270" y="4593528"/>
            <a:ext cx="1846530" cy="0"/>
          </a:xfrm>
          <a:prstGeom prst="straightConnector1">
            <a:avLst/>
          </a:prstGeom>
          <a:noFill/>
          <a:ln w="38100" cap="flat" cmpd="sng" algn="ctr">
            <a:solidFill>
              <a:srgbClr val="548235">
                <a:alpha val="50196"/>
              </a:srgbClr>
            </a:solidFill>
            <a:prstDash val="solid"/>
            <a:miter lim="800000"/>
            <a:tailEnd type="triangle"/>
          </a:ln>
          <a:effectLst/>
        </p:spPr>
      </p:cxnSp>
      <p:cxnSp>
        <p:nvCxnSpPr>
          <p:cNvPr id="210" name="直線矢印コネクタ 209">
            <a:extLst>
              <a:ext uri="{FF2B5EF4-FFF2-40B4-BE49-F238E27FC236}">
                <a16:creationId xmlns:a16="http://schemas.microsoft.com/office/drawing/2014/main" id="{58F485B5-7530-9787-A613-AC739784858B}"/>
              </a:ext>
            </a:extLst>
          </p:cNvPr>
          <p:cNvCxnSpPr>
            <a:cxnSpLocks/>
          </p:cNvCxnSpPr>
          <p:nvPr/>
        </p:nvCxnSpPr>
        <p:spPr>
          <a:xfrm flipH="1">
            <a:off x="6776859" y="4687186"/>
            <a:ext cx="1877917" cy="0"/>
          </a:xfrm>
          <a:prstGeom prst="straightConnector1">
            <a:avLst/>
          </a:prstGeom>
          <a:noFill/>
          <a:ln w="38100" cap="flat" cmpd="sng" algn="ctr">
            <a:solidFill>
              <a:srgbClr val="FC5918">
                <a:alpha val="49804"/>
              </a:srgbClr>
            </a:solidFill>
            <a:prstDash val="solid"/>
            <a:miter lim="800000"/>
            <a:tailEnd type="triangle"/>
          </a:ln>
          <a:effectLst/>
        </p:spPr>
      </p:cxnSp>
      <p:sp>
        <p:nvSpPr>
          <p:cNvPr id="216" name="テキスト ボックス 215">
            <a:extLst>
              <a:ext uri="{FF2B5EF4-FFF2-40B4-BE49-F238E27FC236}">
                <a16:creationId xmlns:a16="http://schemas.microsoft.com/office/drawing/2014/main" id="{AF2DF682-D79A-CF6F-C8F5-07C91B0394E6}"/>
              </a:ext>
            </a:extLst>
          </p:cNvPr>
          <p:cNvSpPr txBox="1"/>
          <p:nvPr/>
        </p:nvSpPr>
        <p:spPr>
          <a:xfrm>
            <a:off x="3320123" y="1612789"/>
            <a:ext cx="2852970" cy="276999"/>
          </a:xfrm>
          <a:prstGeom prst="rect">
            <a:avLst/>
          </a:prstGeom>
          <a:solidFill>
            <a:srgbClr val="E1EDFF"/>
          </a:solidFill>
          <a:ln w="28575">
            <a:solidFill>
              <a:schemeClr val="accent1">
                <a:lumMod val="60000"/>
                <a:lumOff val="40000"/>
              </a:schemeClr>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4472C4">
                    <a:lumMod val="75000"/>
                  </a:srgbClr>
                </a:solidFill>
                <a:effectLst/>
                <a:uLnTx/>
                <a:uFillTx/>
                <a:latin typeface="Meiryo UI" panose="020B0604030504040204" pitchFamily="50" charset="-128"/>
                <a:ea typeface="Meiryo UI" panose="020B0604030504040204" pitchFamily="50" charset="-128"/>
                <a:cs typeface="+mn-cs"/>
              </a:rPr>
              <a:t>（新）外来腫瘍化学療法診療料３</a:t>
            </a:r>
          </a:p>
        </p:txBody>
      </p:sp>
      <p:sp>
        <p:nvSpPr>
          <p:cNvPr id="219" name="テキスト ボックス 218">
            <a:extLst>
              <a:ext uri="{FF2B5EF4-FFF2-40B4-BE49-F238E27FC236}">
                <a16:creationId xmlns:a16="http://schemas.microsoft.com/office/drawing/2014/main" id="{D9FFA15A-A438-02BA-7662-4D0A0910E7E7}"/>
              </a:ext>
            </a:extLst>
          </p:cNvPr>
          <p:cNvSpPr txBox="1"/>
          <p:nvPr/>
        </p:nvSpPr>
        <p:spPr>
          <a:xfrm>
            <a:off x="113058" y="3008949"/>
            <a:ext cx="1877914" cy="261610"/>
          </a:xfrm>
          <a:prstGeom prst="rect">
            <a:avLst/>
          </a:prstGeom>
          <a:solidFill>
            <a:srgbClr val="E1EDFF"/>
          </a:solidFill>
          <a:ln w="28575">
            <a:solidFill>
              <a:schemeClr val="accent1">
                <a:lumMod val="60000"/>
                <a:lumOff val="40000"/>
              </a:schemeClr>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外来腫瘍化学療法診療料１</a:t>
            </a:r>
          </a:p>
        </p:txBody>
      </p:sp>
      <p:grpSp>
        <p:nvGrpSpPr>
          <p:cNvPr id="234" name="グループ化 233">
            <a:extLst>
              <a:ext uri="{FF2B5EF4-FFF2-40B4-BE49-F238E27FC236}">
                <a16:creationId xmlns:a16="http://schemas.microsoft.com/office/drawing/2014/main" id="{AD54CE1A-EE68-D9F4-0400-916D18451A44}"/>
              </a:ext>
            </a:extLst>
          </p:cNvPr>
          <p:cNvGrpSpPr/>
          <p:nvPr/>
        </p:nvGrpSpPr>
        <p:grpSpPr>
          <a:xfrm>
            <a:off x="8016909" y="5747548"/>
            <a:ext cx="1537485" cy="1088791"/>
            <a:chOff x="7916607" y="5771608"/>
            <a:chExt cx="1537485" cy="1088791"/>
          </a:xfrm>
        </p:grpSpPr>
        <p:pic>
          <p:nvPicPr>
            <p:cNvPr id="230" name="図 229">
              <a:extLst>
                <a:ext uri="{FF2B5EF4-FFF2-40B4-BE49-F238E27FC236}">
                  <a16:creationId xmlns:a16="http://schemas.microsoft.com/office/drawing/2014/main" id="{FB947F37-C193-151C-9BED-63AC7C382E0A}"/>
                </a:ext>
              </a:extLst>
            </p:cNvPr>
            <p:cNvPicPr>
              <a:picLocks noChangeAspect="1"/>
            </p:cNvPicPr>
            <p:nvPr/>
          </p:nvPicPr>
          <p:blipFill>
            <a:blip r:embed="rId12"/>
            <a:stretch>
              <a:fillRect/>
            </a:stretch>
          </p:blipFill>
          <p:spPr>
            <a:xfrm>
              <a:off x="7916607" y="5771608"/>
              <a:ext cx="1537485" cy="1088791"/>
            </a:xfrm>
            <a:prstGeom prst="rect">
              <a:avLst/>
            </a:prstGeom>
          </p:spPr>
        </p:pic>
        <p:sp>
          <p:nvSpPr>
            <p:cNvPr id="232" name="正方形/長方形 231">
              <a:extLst>
                <a:ext uri="{FF2B5EF4-FFF2-40B4-BE49-F238E27FC236}">
                  <a16:creationId xmlns:a16="http://schemas.microsoft.com/office/drawing/2014/main" id="{B6676A22-3DB8-61BB-56B2-F727D1E841A8}"/>
                </a:ext>
              </a:extLst>
            </p:cNvPr>
            <p:cNvSpPr/>
            <p:nvPr/>
          </p:nvSpPr>
          <p:spPr>
            <a:xfrm>
              <a:off x="8219794" y="5924508"/>
              <a:ext cx="313183" cy="17093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233" name="テキスト ボックス 232">
              <a:extLst>
                <a:ext uri="{FF2B5EF4-FFF2-40B4-BE49-F238E27FC236}">
                  <a16:creationId xmlns:a16="http://schemas.microsoft.com/office/drawing/2014/main" id="{28211AAA-4FD4-CC4E-35EB-1573792F7A4C}"/>
                </a:ext>
              </a:extLst>
            </p:cNvPr>
            <p:cNvSpPr txBox="1"/>
            <p:nvPr/>
          </p:nvSpPr>
          <p:spPr>
            <a:xfrm>
              <a:off x="8138527" y="5850567"/>
              <a:ext cx="738918" cy="30777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Calibri" panose="020F0502020204030204"/>
                  <a:ea typeface="游ゴシック" panose="020B0400000000000000" pitchFamily="50" charset="-128"/>
                  <a:cs typeface="+mn-cs"/>
                </a:rPr>
                <a:t>薬局</a:t>
              </a:r>
            </a:p>
          </p:txBody>
        </p:sp>
      </p:grpSp>
      <p:cxnSp>
        <p:nvCxnSpPr>
          <p:cNvPr id="235" name="直線矢印コネクタ 234">
            <a:extLst>
              <a:ext uri="{FF2B5EF4-FFF2-40B4-BE49-F238E27FC236}">
                <a16:creationId xmlns:a16="http://schemas.microsoft.com/office/drawing/2014/main" id="{1A942400-9018-A49B-429A-AA724D717EF7}"/>
              </a:ext>
            </a:extLst>
          </p:cNvPr>
          <p:cNvCxnSpPr>
            <a:cxnSpLocks/>
            <a:endCxn id="230" idx="1"/>
          </p:cNvCxnSpPr>
          <p:nvPr/>
        </p:nvCxnSpPr>
        <p:spPr>
          <a:xfrm>
            <a:off x="6669849" y="6291943"/>
            <a:ext cx="1347060" cy="1"/>
          </a:xfrm>
          <a:prstGeom prst="straightConnector1">
            <a:avLst/>
          </a:prstGeom>
          <a:noFill/>
          <a:ln w="38100" cap="flat" cmpd="sng" algn="ctr">
            <a:solidFill>
              <a:srgbClr val="548235">
                <a:alpha val="50196"/>
              </a:srgbClr>
            </a:solidFill>
            <a:prstDash val="solid"/>
            <a:miter lim="800000"/>
            <a:headEnd type="triangle"/>
            <a:tailEnd type="triangle"/>
          </a:ln>
          <a:effectLst/>
        </p:spPr>
      </p:cxnSp>
      <p:sp>
        <p:nvSpPr>
          <p:cNvPr id="246" name="楕円 245">
            <a:extLst>
              <a:ext uri="{FF2B5EF4-FFF2-40B4-BE49-F238E27FC236}">
                <a16:creationId xmlns:a16="http://schemas.microsoft.com/office/drawing/2014/main" id="{6FDA92B3-A802-BFB1-730D-D11B1F3C386A}"/>
              </a:ext>
            </a:extLst>
          </p:cNvPr>
          <p:cNvSpPr/>
          <p:nvPr/>
        </p:nvSpPr>
        <p:spPr>
          <a:xfrm rot="10054571">
            <a:off x="3730543" y="3798480"/>
            <a:ext cx="2605362" cy="2567788"/>
          </a:xfrm>
          <a:prstGeom prst="ellipse">
            <a:avLst/>
          </a:prstGeom>
          <a:noFill/>
          <a:ln w="76200">
            <a:gradFill flip="none" rotWithShape="1">
              <a:gsLst>
                <a:gs pos="51000">
                  <a:srgbClr val="93E3FF"/>
                </a:gs>
                <a:gs pos="0">
                  <a:srgbClr val="FFC000"/>
                </a:gs>
                <a:gs pos="93000">
                  <a:srgbClr val="FF66CC"/>
                </a:gs>
              </a:gsLst>
              <a:lin ang="81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pic>
        <p:nvPicPr>
          <p:cNvPr id="157" name="図 156">
            <a:extLst>
              <a:ext uri="{FF2B5EF4-FFF2-40B4-BE49-F238E27FC236}">
                <a16:creationId xmlns:a16="http://schemas.microsoft.com/office/drawing/2014/main" id="{551B78A8-B29F-9249-0DE0-0A573EE763D1}"/>
              </a:ext>
            </a:extLst>
          </p:cNvPr>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3858091" y="4977629"/>
            <a:ext cx="653174" cy="904050"/>
          </a:xfrm>
          <a:prstGeom prst="rect">
            <a:avLst/>
          </a:prstGeom>
        </p:spPr>
      </p:pic>
      <p:pic>
        <p:nvPicPr>
          <p:cNvPr id="158" name="Picture 2">
            <a:extLst>
              <a:ext uri="{FF2B5EF4-FFF2-40B4-BE49-F238E27FC236}">
                <a16:creationId xmlns:a16="http://schemas.microsoft.com/office/drawing/2014/main" id="{CCD92091-75B8-E0EF-0104-2968BD6613E5}"/>
              </a:ext>
            </a:extLst>
          </p:cNvPr>
          <p:cNvPicPr>
            <a:picLocks noChangeAspect="1" noChangeArrowheads="1"/>
          </p:cNvPicPr>
          <p:nvPr/>
        </p:nvPicPr>
        <p:blipFill>
          <a:blip r:embed="rId14" cstate="print">
            <a:extLst>
              <a:ext uri="{BEBA8EAE-BF5A-486C-A8C5-ECC9F3942E4B}">
                <a14:imgProps xmlns:a14="http://schemas.microsoft.com/office/drawing/2010/main">
                  <a14:imgLayer r:embed="rId15">
                    <a14:imgEffect>
                      <a14:backgroundRemoval t="5785" b="94215" l="9474" r="89474">
                        <a14:foregroundMark x1="50526" y1="79339" x2="46316" y2="62810"/>
                        <a14:foregroundMark x1="43158" y1="85950" x2="42105" y2="70248"/>
                        <a14:foregroundMark x1="35789" y1="90083" x2="40000" y2="77686"/>
                        <a14:foregroundMark x1="41053" y1="93388" x2="58947" y2="94215"/>
                        <a14:foregroundMark x1="56842" y1="9091" x2="40000" y2="5785"/>
                      </a14:backgroundRemoval>
                    </a14:imgEffect>
                  </a14:imgLayer>
                </a14:imgProps>
              </a:ext>
              <a:ext uri="{28A0092B-C50C-407E-A947-70E740481C1C}">
                <a14:useLocalDpi xmlns:a14="http://schemas.microsoft.com/office/drawing/2010/main" val="0"/>
              </a:ext>
            </a:extLst>
          </a:blip>
          <a:srcRect/>
          <a:stretch>
            <a:fillRect/>
          </a:stretch>
        </p:blipFill>
        <p:spPr bwMode="auto">
          <a:xfrm>
            <a:off x="5943800" y="3965239"/>
            <a:ext cx="430412" cy="549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 name="テキスト ボックス 158">
            <a:extLst>
              <a:ext uri="{FF2B5EF4-FFF2-40B4-BE49-F238E27FC236}">
                <a16:creationId xmlns:a16="http://schemas.microsoft.com/office/drawing/2014/main" id="{CA71DE4A-2C62-D151-541D-D3176900128D}"/>
              </a:ext>
            </a:extLst>
          </p:cNvPr>
          <p:cNvSpPr txBox="1"/>
          <p:nvPr/>
        </p:nvSpPr>
        <p:spPr>
          <a:xfrm>
            <a:off x="5215814" y="3820686"/>
            <a:ext cx="602821" cy="276999"/>
          </a:xfrm>
          <a:prstGeom prst="rect">
            <a:avLst/>
          </a:prstGeom>
          <a:solidFill>
            <a:sysClr val="window" lastClr="FFFFFF"/>
          </a:solidFill>
          <a:ln w="12700" cap="flat" cmpd="sng" algn="ctr">
            <a:solidFill>
              <a:sysClr val="windowText" lastClr="000000"/>
            </a:solidFill>
            <a:prstDash val="solid"/>
            <a:miter lim="800000"/>
          </a:ln>
          <a:effectLst/>
        </p:spPr>
        <p:txBody>
          <a:bodyPr wrap="square" rtlCol="0">
            <a:spAutoFit/>
          </a:bodyPr>
          <a:lstStyle/>
          <a:p>
            <a:pPr marL="164127" marR="0" lvl="0" indent="-164127" algn="ctr" defTabSz="844083"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注射</a:t>
            </a:r>
            <a:endParaRPr kumimoji="0" lang="en-US" altLang="ja-JP"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63" name="テキスト ボックス 162">
            <a:extLst>
              <a:ext uri="{FF2B5EF4-FFF2-40B4-BE49-F238E27FC236}">
                <a16:creationId xmlns:a16="http://schemas.microsoft.com/office/drawing/2014/main" id="{D7F9065E-82FE-32FB-823B-79C77A91CD6F}"/>
              </a:ext>
            </a:extLst>
          </p:cNvPr>
          <p:cNvSpPr txBox="1"/>
          <p:nvPr/>
        </p:nvSpPr>
        <p:spPr>
          <a:xfrm>
            <a:off x="6049373" y="4909619"/>
            <a:ext cx="527312" cy="830997"/>
          </a:xfrm>
          <a:prstGeom prst="rect">
            <a:avLst/>
          </a:prstGeom>
          <a:solidFill>
            <a:sysClr val="window" lastClr="FFFFFF"/>
          </a:solidFill>
          <a:ln w="12700" cap="flat" cmpd="sng" algn="ctr">
            <a:solidFill>
              <a:sysClr val="windowText" lastClr="000000"/>
            </a:solidFill>
            <a:prstDash val="solid"/>
            <a:miter lim="800000"/>
          </a:ln>
          <a:effectLst/>
        </p:spPr>
        <p:txBody>
          <a:bodyPr wrap="square" rtlCol="0">
            <a:spAutoFit/>
          </a:bodyPr>
          <a:lstStyle/>
          <a:p>
            <a:pPr marL="164127" marR="0" lvl="0" indent="-164127" algn="ctr" defTabSz="844083"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観察</a:t>
            </a:r>
            <a:endParaRPr kumimoji="0" lang="en-US" altLang="ja-JP"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64127" marR="0" lvl="0" indent="-164127" algn="ctr" defTabSz="844083"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管理</a:t>
            </a:r>
            <a:endParaRPr kumimoji="0" lang="en-US" altLang="ja-JP"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64127" marR="0" lvl="0" indent="-164127" algn="ctr" defTabSz="844083"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説明</a:t>
            </a:r>
            <a:endParaRPr kumimoji="0" lang="en-US" altLang="ja-JP"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64127" marR="0" lvl="0" indent="-164127" algn="ctr" defTabSz="844083"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指導</a:t>
            </a:r>
            <a:endParaRPr kumimoji="0" lang="en-US" altLang="ja-JP"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68" name="テキスト ボックス 167">
            <a:extLst>
              <a:ext uri="{FF2B5EF4-FFF2-40B4-BE49-F238E27FC236}">
                <a16:creationId xmlns:a16="http://schemas.microsoft.com/office/drawing/2014/main" id="{33BF9427-D6ED-63F0-6249-6B8FC9398C59}"/>
              </a:ext>
            </a:extLst>
          </p:cNvPr>
          <p:cNvSpPr txBox="1"/>
          <p:nvPr/>
        </p:nvSpPr>
        <p:spPr>
          <a:xfrm>
            <a:off x="3734025" y="5586968"/>
            <a:ext cx="758761" cy="276999"/>
          </a:xfrm>
          <a:prstGeom prst="rect">
            <a:avLst/>
          </a:prstGeom>
          <a:solidFill>
            <a:sysClr val="window" lastClr="FFFFFF"/>
          </a:solidFill>
          <a:ln w="19050" cap="flat" cmpd="sng" algn="ctr">
            <a:solidFill>
              <a:srgbClr val="FFC000"/>
            </a:solidFill>
            <a:prstDash val="solid"/>
            <a:miter lim="800000"/>
          </a:ln>
          <a:effectLst/>
        </p:spPr>
        <p:txBody>
          <a:bodyPr wrap="square" rtlCol="0">
            <a:spAutoFit/>
          </a:bodyP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薬剤師</a:t>
            </a:r>
          </a:p>
        </p:txBody>
      </p:sp>
      <p:pic>
        <p:nvPicPr>
          <p:cNvPr id="169" name="Picture 6" descr="女性のお医者さんのイラスト「優しそうな女医さん」">
            <a:hlinkClick r:id="rId16"/>
            <a:extLst>
              <a:ext uri="{FF2B5EF4-FFF2-40B4-BE49-F238E27FC236}">
                <a16:creationId xmlns:a16="http://schemas.microsoft.com/office/drawing/2014/main" id="{71E395D6-D2CB-1F60-FE49-A70FDB7FEEEA}"/>
              </a:ext>
            </a:extLst>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515821" y="5549576"/>
            <a:ext cx="583877" cy="828000"/>
          </a:xfrm>
          <a:prstGeom prst="rect">
            <a:avLst/>
          </a:prstGeom>
          <a:noFill/>
          <a:extLst>
            <a:ext uri="{909E8E84-426E-40DD-AFC4-6F175D3DCCD1}">
              <a14:hiddenFill xmlns:a14="http://schemas.microsoft.com/office/drawing/2010/main">
                <a:solidFill>
                  <a:srgbClr val="FFFFFF"/>
                </a:solidFill>
              </a14:hiddenFill>
            </a:ext>
          </a:extLst>
        </p:spPr>
      </p:pic>
      <p:sp>
        <p:nvSpPr>
          <p:cNvPr id="172" name="テキスト ボックス 171">
            <a:extLst>
              <a:ext uri="{FF2B5EF4-FFF2-40B4-BE49-F238E27FC236}">
                <a16:creationId xmlns:a16="http://schemas.microsoft.com/office/drawing/2014/main" id="{66801AA0-8E79-8A5B-6E9C-5AD017088C8A}"/>
              </a:ext>
            </a:extLst>
          </p:cNvPr>
          <p:cNvSpPr txBox="1"/>
          <p:nvPr/>
        </p:nvSpPr>
        <p:spPr>
          <a:xfrm>
            <a:off x="5824143" y="4415224"/>
            <a:ext cx="688013" cy="276999"/>
          </a:xfrm>
          <a:prstGeom prst="rect">
            <a:avLst/>
          </a:prstGeom>
          <a:solidFill>
            <a:sysClr val="window" lastClr="FFFFFF"/>
          </a:solidFill>
          <a:ln w="19050" cap="flat" cmpd="sng" algn="ctr">
            <a:solidFill>
              <a:srgbClr val="FF99FF"/>
            </a:solidFill>
            <a:prstDash val="solid"/>
            <a:miter lim="800000"/>
          </a:ln>
          <a:effectLst/>
        </p:spPr>
        <p:txBody>
          <a:bodyPr wrap="square" rtlCol="0">
            <a:spAutoFit/>
          </a:bodyP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看護師</a:t>
            </a:r>
          </a:p>
        </p:txBody>
      </p:sp>
      <p:pic>
        <p:nvPicPr>
          <p:cNvPr id="204" name="Picture 2" descr="お医者さんのイラスト（医療）">
            <a:extLst>
              <a:ext uri="{FF2B5EF4-FFF2-40B4-BE49-F238E27FC236}">
                <a16:creationId xmlns:a16="http://schemas.microsoft.com/office/drawing/2014/main" id="{7005559F-9C17-46EE-45C1-506BBE113A1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3873885" y="3834757"/>
            <a:ext cx="438469" cy="563948"/>
          </a:xfrm>
          <a:prstGeom prst="rect">
            <a:avLst/>
          </a:prstGeom>
          <a:noFill/>
          <a:extLst>
            <a:ext uri="{909E8E84-426E-40DD-AFC4-6F175D3DCCD1}">
              <a14:hiddenFill xmlns:a14="http://schemas.microsoft.com/office/drawing/2010/main">
                <a:solidFill>
                  <a:srgbClr val="FFFFFF"/>
                </a:solidFill>
              </a14:hiddenFill>
            </a:ext>
          </a:extLst>
        </p:spPr>
      </p:pic>
      <p:sp>
        <p:nvSpPr>
          <p:cNvPr id="205" name="テキスト ボックス 204">
            <a:extLst>
              <a:ext uri="{FF2B5EF4-FFF2-40B4-BE49-F238E27FC236}">
                <a16:creationId xmlns:a16="http://schemas.microsoft.com/office/drawing/2014/main" id="{A13EF7F1-E80E-50D1-4770-726B1C7EFEE5}"/>
              </a:ext>
            </a:extLst>
          </p:cNvPr>
          <p:cNvSpPr txBox="1"/>
          <p:nvPr/>
        </p:nvSpPr>
        <p:spPr>
          <a:xfrm>
            <a:off x="3798619" y="4362959"/>
            <a:ext cx="518758" cy="276999"/>
          </a:xfrm>
          <a:prstGeom prst="rect">
            <a:avLst/>
          </a:prstGeom>
          <a:solidFill>
            <a:sysClr val="window" lastClr="FFFFFF"/>
          </a:solidFill>
          <a:ln w="19050" cap="flat" cmpd="sng" algn="ctr">
            <a:solidFill>
              <a:srgbClr val="00B0F0"/>
            </a:solidFill>
            <a:prstDash val="solid"/>
            <a:miter lim="800000"/>
          </a:ln>
          <a:effectLst/>
        </p:spPr>
        <p:txBody>
          <a:bodyPr wrap="square" rtlCol="0">
            <a:spAutoFit/>
          </a:bodyP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医師</a:t>
            </a:r>
          </a:p>
        </p:txBody>
      </p:sp>
      <p:sp>
        <p:nvSpPr>
          <p:cNvPr id="170" name="テキスト ボックス 169">
            <a:extLst>
              <a:ext uri="{FF2B5EF4-FFF2-40B4-BE49-F238E27FC236}">
                <a16:creationId xmlns:a16="http://schemas.microsoft.com/office/drawing/2014/main" id="{9CE1A880-4544-0279-F4D0-930CF459EB0E}"/>
              </a:ext>
            </a:extLst>
          </p:cNvPr>
          <p:cNvSpPr txBox="1"/>
          <p:nvPr/>
        </p:nvSpPr>
        <p:spPr>
          <a:xfrm>
            <a:off x="5543480" y="6109683"/>
            <a:ext cx="965297" cy="276999"/>
          </a:xfrm>
          <a:prstGeom prst="rect">
            <a:avLst/>
          </a:prstGeom>
          <a:solidFill>
            <a:sysClr val="window" lastClr="FFFFFF"/>
          </a:solidFill>
          <a:ln w="19050" cap="flat" cmpd="sng" algn="ctr">
            <a:solidFill>
              <a:srgbClr val="00B050"/>
            </a:solidFill>
            <a:prstDash val="solid"/>
            <a:miter lim="800000"/>
          </a:ln>
          <a:effectLst/>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管理栄養士</a:t>
            </a:r>
          </a:p>
        </p:txBody>
      </p:sp>
      <p:sp>
        <p:nvSpPr>
          <p:cNvPr id="207" name="線吹き出し 1 (枠付き) 50">
            <a:extLst>
              <a:ext uri="{FF2B5EF4-FFF2-40B4-BE49-F238E27FC236}">
                <a16:creationId xmlns:a16="http://schemas.microsoft.com/office/drawing/2014/main" id="{B36BCAA0-51A2-54CB-5137-7F3CE697BE04}"/>
              </a:ext>
            </a:extLst>
          </p:cNvPr>
          <p:cNvSpPr/>
          <p:nvPr/>
        </p:nvSpPr>
        <p:spPr>
          <a:xfrm>
            <a:off x="5553712" y="6421479"/>
            <a:ext cx="1784354" cy="360000"/>
          </a:xfrm>
          <a:prstGeom prst="borderCallout1">
            <a:avLst>
              <a:gd name="adj1" fmla="val -2608"/>
              <a:gd name="adj2" fmla="val 1520"/>
              <a:gd name="adj3" fmla="val -11620"/>
              <a:gd name="adj4" fmla="val -907"/>
            </a:avLst>
          </a:prstGeom>
          <a:gradFill rotWithShape="1">
            <a:gsLst>
              <a:gs pos="0">
                <a:srgbClr val="5B9BD5">
                  <a:lumMod val="110000"/>
                  <a:satMod val="105000"/>
                  <a:tint val="67000"/>
                </a:srgbClr>
              </a:gs>
              <a:gs pos="50000">
                <a:srgbClr val="5B9BD5">
                  <a:lumMod val="105000"/>
                  <a:satMod val="103000"/>
                  <a:tint val="73000"/>
                </a:srgbClr>
              </a:gs>
              <a:gs pos="100000">
                <a:srgbClr val="5B9BD5">
                  <a:lumMod val="105000"/>
                  <a:satMod val="109000"/>
                  <a:tint val="81000"/>
                </a:srgbClr>
              </a:gs>
            </a:gsLst>
            <a:lin ang="5400000" scaled="0"/>
          </a:gradFill>
          <a:ln w="6350" cap="flat" cmpd="sng" algn="ctr">
            <a:solidFill>
              <a:srgbClr val="5B9BD5"/>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外来での栄養食事指導</a:t>
            </a: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（＋外来栄養食事指導料）</a:t>
            </a: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6" name="楕円 145">
            <a:extLst>
              <a:ext uri="{FF2B5EF4-FFF2-40B4-BE49-F238E27FC236}">
                <a16:creationId xmlns:a16="http://schemas.microsoft.com/office/drawing/2014/main" id="{443FCF5B-9B07-0C9D-3D0F-617D5465D903}"/>
              </a:ext>
            </a:extLst>
          </p:cNvPr>
          <p:cNvSpPr/>
          <p:nvPr/>
        </p:nvSpPr>
        <p:spPr>
          <a:xfrm>
            <a:off x="1514581" y="4100997"/>
            <a:ext cx="1603487" cy="302179"/>
          </a:xfrm>
          <a:prstGeom prst="ellipse">
            <a:avLst/>
          </a:prstGeom>
          <a:solidFill>
            <a:srgbClr val="4472C4">
              <a:lumMod val="20000"/>
              <a:lumOff val="80000"/>
            </a:srgbClr>
          </a:solidFill>
          <a:ln w="12700" cap="flat" cmpd="sng" algn="ctr">
            <a:solidFill>
              <a:srgbClr val="5B9BD5">
                <a:shade val="50000"/>
              </a:srgbClr>
            </a:solidFill>
            <a:prstDash val="dash"/>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0" cap="none" spc="0" normalizeH="0" baseline="0" noProof="0">
              <a:ln>
                <a:noFill/>
              </a:ln>
              <a:solidFill>
                <a:prstClr val="white"/>
              </a:solidFill>
              <a:effectLst/>
              <a:uLnTx/>
              <a:uFillTx/>
              <a:latin typeface="Calibri" panose="020F0502020204030204"/>
              <a:ea typeface="ＭＳ Ｐゴシック" panose="020B0600070205080204" pitchFamily="50" charset="-128"/>
              <a:cs typeface="+mn-cs"/>
            </a:endParaRPr>
          </a:p>
        </p:txBody>
      </p:sp>
      <p:grpSp>
        <p:nvGrpSpPr>
          <p:cNvPr id="150" name="グループ化 149">
            <a:extLst>
              <a:ext uri="{FF2B5EF4-FFF2-40B4-BE49-F238E27FC236}">
                <a16:creationId xmlns:a16="http://schemas.microsoft.com/office/drawing/2014/main" id="{92C84607-D2FE-9CC2-ABC0-DB67CBF408DB}"/>
              </a:ext>
            </a:extLst>
          </p:cNvPr>
          <p:cNvGrpSpPr/>
          <p:nvPr/>
        </p:nvGrpSpPr>
        <p:grpSpPr>
          <a:xfrm>
            <a:off x="1803855" y="3264740"/>
            <a:ext cx="1009759" cy="1006359"/>
            <a:chOff x="6914810" y="4054177"/>
            <a:chExt cx="837140" cy="903642"/>
          </a:xfrm>
        </p:grpSpPr>
        <p:pic>
          <p:nvPicPr>
            <p:cNvPr id="151" name="Picture 4" descr="問診のイラスト「お医者さんとお爺さん」">
              <a:extLst>
                <a:ext uri="{FF2B5EF4-FFF2-40B4-BE49-F238E27FC236}">
                  <a16:creationId xmlns:a16="http://schemas.microsoft.com/office/drawing/2014/main" id="{A00B67F8-F594-B587-3B86-ED42F954AFC7}"/>
                </a:ext>
              </a:extLst>
            </p:cNvPr>
            <p:cNvPicPr>
              <a:picLocks noChangeAspect="1" noChangeArrowheads="1"/>
            </p:cNvPicPr>
            <p:nvPr/>
          </p:nvPicPr>
          <p:blipFill rotWithShape="1">
            <a:blip r:embed="rId19" cstate="print">
              <a:extLst>
                <a:ext uri="{28A0092B-C50C-407E-A947-70E740481C1C}">
                  <a14:useLocalDpi xmlns:a14="http://schemas.microsoft.com/office/drawing/2010/main" val="0"/>
                </a:ext>
              </a:extLst>
            </a:blip>
            <a:srcRect r="51426"/>
            <a:stretch/>
          </p:blipFill>
          <p:spPr bwMode="auto">
            <a:xfrm>
              <a:off x="6914810" y="4054177"/>
              <a:ext cx="437167" cy="900000"/>
            </a:xfrm>
            <a:prstGeom prst="rect">
              <a:avLst/>
            </a:prstGeom>
            <a:noFill/>
            <a:extLst>
              <a:ext uri="{909E8E84-426E-40DD-AFC4-6F175D3DCCD1}">
                <a14:hiddenFill xmlns:a14="http://schemas.microsoft.com/office/drawing/2010/main">
                  <a:solidFill>
                    <a:srgbClr val="FFFFFF"/>
                  </a:solidFill>
                </a14:hiddenFill>
              </a:ext>
            </a:extLst>
          </p:spPr>
        </p:pic>
        <p:pic>
          <p:nvPicPr>
            <p:cNvPr id="152" name="Picture 4" descr="問診のイラスト「お医者さんとお爺さん」">
              <a:extLst>
                <a:ext uri="{FF2B5EF4-FFF2-40B4-BE49-F238E27FC236}">
                  <a16:creationId xmlns:a16="http://schemas.microsoft.com/office/drawing/2014/main" id="{DD4B8B33-9527-BDD7-C3AA-D8C2E5A577BC}"/>
                </a:ext>
              </a:extLst>
            </p:cNvPr>
            <p:cNvPicPr>
              <a:picLocks noChangeAspect="1" noChangeArrowheads="1"/>
            </p:cNvPicPr>
            <p:nvPr/>
          </p:nvPicPr>
          <p:blipFill rotWithShape="1">
            <a:blip r:embed="rId20" cstate="print">
              <a:extLst>
                <a:ext uri="{28A0092B-C50C-407E-A947-70E740481C1C}">
                  <a14:useLocalDpi xmlns:a14="http://schemas.microsoft.com/office/drawing/2010/main" val="0"/>
                </a:ext>
              </a:extLst>
            </a:blip>
            <a:srcRect l="37537"/>
            <a:stretch/>
          </p:blipFill>
          <p:spPr bwMode="auto">
            <a:xfrm>
              <a:off x="7258585" y="4165819"/>
              <a:ext cx="493365" cy="792000"/>
            </a:xfrm>
            <a:prstGeom prst="rect">
              <a:avLst/>
            </a:prstGeom>
            <a:noFill/>
            <a:extLst>
              <a:ext uri="{909E8E84-426E-40DD-AFC4-6F175D3DCCD1}">
                <a14:hiddenFill xmlns:a14="http://schemas.microsoft.com/office/drawing/2010/main">
                  <a:solidFill>
                    <a:srgbClr val="FFFFFF"/>
                  </a:solidFill>
                </a14:hiddenFill>
              </a:ext>
            </a:extLst>
          </p:spPr>
        </p:pic>
      </p:grpSp>
      <p:sp>
        <p:nvSpPr>
          <p:cNvPr id="164" name="テキスト ボックス 163">
            <a:extLst>
              <a:ext uri="{FF2B5EF4-FFF2-40B4-BE49-F238E27FC236}">
                <a16:creationId xmlns:a16="http://schemas.microsoft.com/office/drawing/2014/main" id="{6FCE36C5-03C1-9165-D352-384B9E6B8AFC}"/>
              </a:ext>
            </a:extLst>
          </p:cNvPr>
          <p:cNvSpPr txBox="1"/>
          <p:nvPr/>
        </p:nvSpPr>
        <p:spPr>
          <a:xfrm>
            <a:off x="2417165" y="4209096"/>
            <a:ext cx="540593" cy="276999"/>
          </a:xfrm>
          <a:prstGeom prst="rect">
            <a:avLst/>
          </a:prstGeom>
          <a:solidFill>
            <a:sysClr val="window" lastClr="FFFFFF"/>
          </a:solidFill>
          <a:ln w="19050" cap="flat" cmpd="sng" algn="ctr">
            <a:solidFill>
              <a:srgbClr val="00B0F0"/>
            </a:solidFill>
            <a:prstDash val="solid"/>
            <a:miter lim="800000"/>
          </a:ln>
          <a:effectLst/>
        </p:spPr>
        <p:txBody>
          <a:bodyPr wrap="square" rtlCol="0">
            <a:spAutoFit/>
          </a:bodyP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医師</a:t>
            </a:r>
          </a:p>
        </p:txBody>
      </p:sp>
      <p:sp>
        <p:nvSpPr>
          <p:cNvPr id="173" name="テキスト ボックス 172">
            <a:extLst>
              <a:ext uri="{FF2B5EF4-FFF2-40B4-BE49-F238E27FC236}">
                <a16:creationId xmlns:a16="http://schemas.microsoft.com/office/drawing/2014/main" id="{5A4C8707-4DED-074B-0711-BEB2B69D5BEA}"/>
              </a:ext>
            </a:extLst>
          </p:cNvPr>
          <p:cNvSpPr txBox="1"/>
          <p:nvPr/>
        </p:nvSpPr>
        <p:spPr>
          <a:xfrm>
            <a:off x="3351990" y="4825567"/>
            <a:ext cx="538616" cy="646331"/>
          </a:xfrm>
          <a:prstGeom prst="rect">
            <a:avLst/>
          </a:prstGeom>
          <a:solidFill>
            <a:sysClr val="window" lastClr="FFFFFF"/>
          </a:solidFill>
          <a:ln w="12700" cap="flat" cmpd="sng" algn="ctr">
            <a:solidFill>
              <a:sysClr val="windowText" lastClr="000000"/>
            </a:solidFill>
            <a:prstDash val="solid"/>
            <a:miter lim="800000"/>
          </a:ln>
          <a:effectLst/>
        </p:spPr>
        <p:txBody>
          <a:bodyPr wrap="square" rtlCol="0">
            <a:spAutoFit/>
          </a:bodyPr>
          <a:lstStyle/>
          <a:p>
            <a:pPr marL="164127" marR="0" lvl="0" indent="-164127" algn="ctr" defTabSz="844083"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調剤</a:t>
            </a:r>
            <a:endParaRPr kumimoji="0" lang="en-US" altLang="ja-JP"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64127" marR="0" lvl="0" indent="-164127" algn="ctr" defTabSz="844083"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説明</a:t>
            </a:r>
            <a:endParaRPr kumimoji="0" lang="en-US" altLang="ja-JP"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64127" marR="0" lvl="0" indent="-164127" algn="ctr" defTabSz="844083"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指導</a:t>
            </a:r>
            <a:endParaRPr kumimoji="0" lang="en-US" altLang="ja-JP"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251" name="図 250">
            <a:extLst>
              <a:ext uri="{FF2B5EF4-FFF2-40B4-BE49-F238E27FC236}">
                <a16:creationId xmlns:a16="http://schemas.microsoft.com/office/drawing/2014/main" id="{266A38CA-4000-E00B-410D-0D57B3FA167A}"/>
              </a:ext>
            </a:extLst>
          </p:cNvPr>
          <p:cNvPicPr>
            <a:picLocks noChangeAspect="1"/>
          </p:cNvPicPr>
          <p:nvPr/>
        </p:nvPicPr>
        <p:blipFill>
          <a:blip r:embed="rId21">
            <a:extLst>
              <a:ext uri="{BEBA8EAE-BF5A-486C-A8C5-ECC9F3942E4B}">
                <a14:imgProps xmlns:a14="http://schemas.microsoft.com/office/drawing/2010/main">
                  <a14:imgLayer r:embed="rId22">
                    <a14:imgEffect>
                      <a14:backgroundRemoval t="7544" b="96325" l="4073" r="95927">
                        <a14:foregroundMark x1="50305" y1="10445" x2="54582" y2="42360"/>
                        <a14:foregroundMark x1="54582" y1="42360" x2="53564" y2="43327"/>
                        <a14:foregroundMark x1="48473" y1="10058" x2="49287" y2="34429"/>
                        <a14:foregroundMark x1="49287" y1="34429" x2="48473" y2="35783"/>
                        <a14:foregroundMark x1="47047" y1="26112" x2="45621" y2="42166"/>
                        <a14:foregroundMark x1="78208" y1="9671" x2="73931" y2="38685"/>
                        <a14:foregroundMark x1="51324" y1="7544" x2="51324" y2="13153"/>
                        <a14:foregroundMark x1="89206" y1="27273" x2="88391" y2="55319"/>
                        <a14:foregroundMark x1="86354" y1="61315" x2="86354" y2="74275"/>
                        <a14:foregroundMark x1="92668" y1="30754" x2="91242" y2="60155"/>
                        <a14:foregroundMark x1="92872" y1="26886" x2="88595" y2="25532"/>
                        <a14:foregroundMark x1="8147" y1="50097" x2="11202" y2="60735"/>
                        <a14:foregroundMark x1="9980" y1="66151" x2="8961" y2="79110"/>
                        <a14:foregroundMark x1="7128" y1="74275" x2="4684" y2="77756"/>
                        <a14:foregroundMark x1="16904" y1="80658" x2="18534" y2="92456"/>
                        <a14:foregroundMark x1="44196" y1="60735" x2="46029" y2="91876"/>
                        <a14:foregroundMark x1="53360" y1="64217" x2="53564" y2="75242"/>
                        <a14:foregroundMark x1="57026" y1="67311" x2="74338" y2="47389"/>
                        <a14:foregroundMark x1="74338" y1="47389" x2="74745" y2="45261"/>
                        <a14:foregroundMark x1="73116" y1="41393" x2="36456" y2="49323"/>
                        <a14:foregroundMark x1="36456" y1="49323" x2="26680" y2="47582"/>
                        <a14:foregroundMark x1="46232" y1="25532" x2="43788" y2="35590"/>
                        <a14:foregroundMark x1="56212" y1="28046" x2="57026" y2="35783"/>
                        <a14:foregroundMark x1="79022" y1="23404" x2="82688" y2="29400"/>
                        <a14:foregroundMark x1="96334" y1="27466" x2="95112" y2="28820"/>
                        <a14:foregroundMark x1="62118" y1="87041" x2="61711" y2="91683"/>
                        <a14:foregroundMark x1="52749" y1="95164" x2="41752" y2="71180"/>
                        <a14:foregroundMark x1="48269" y1="76015" x2="56619" y2="60542"/>
                        <a14:foregroundMark x1="63747" y1="58414" x2="70061" y2="48936"/>
                        <a14:foregroundMark x1="27902" y1="60735" x2="27902" y2="75048"/>
                        <a14:foregroundMark x1="18534" y1="85493" x2="22200" y2="64023"/>
                        <a14:foregroundMark x1="18330" y1="92263" x2="27088" y2="93617"/>
                        <a14:foregroundMark x1="27088" y1="96325" x2="24236" y2="89749"/>
                        <a14:foregroundMark x1="54379" y1="94971" x2="49898" y2="86074"/>
                        <a14:foregroundMark x1="53564" y1="79497" x2="52546" y2="69439"/>
                        <a14:foregroundMark x1="59267" y1="69439" x2="68635" y2="56286"/>
                        <a14:foregroundMark x1="8554" y1="64603" x2="12831" y2="52224"/>
                        <a14:foregroundMark x1="4073" y1="48936" x2="12016" y2="48936"/>
                        <a14:foregroundMark x1="65580" y1="67698" x2="79022" y2="64990"/>
                        <a14:foregroundMark x1="64155" y1="90135" x2="64155" y2="90135"/>
                        <a14:foregroundMark x1="59267" y1="93230" x2="63136" y2="93617"/>
                        <a14:foregroundMark x1="78004" y1="84333" x2="79022" y2="81818"/>
                      </a14:backgroundRemoval>
                    </a14:imgEffect>
                  </a14:imgLayer>
                </a14:imgProps>
              </a:ext>
            </a:extLst>
          </a:blip>
          <a:stretch>
            <a:fillRect/>
          </a:stretch>
        </p:blipFill>
        <p:spPr>
          <a:xfrm>
            <a:off x="142699" y="5373311"/>
            <a:ext cx="1231402" cy="1296608"/>
          </a:xfrm>
          <a:prstGeom prst="rect">
            <a:avLst/>
          </a:prstGeom>
        </p:spPr>
      </p:pic>
      <p:sp>
        <p:nvSpPr>
          <p:cNvPr id="266" name="角丸四角形 79">
            <a:extLst>
              <a:ext uri="{FF2B5EF4-FFF2-40B4-BE49-F238E27FC236}">
                <a16:creationId xmlns:a16="http://schemas.microsoft.com/office/drawing/2014/main" id="{730F78FD-4A5A-8692-1D68-7A99402FC867}"/>
              </a:ext>
            </a:extLst>
          </p:cNvPr>
          <p:cNvSpPr/>
          <p:nvPr/>
        </p:nvSpPr>
        <p:spPr>
          <a:xfrm>
            <a:off x="1234700" y="5583458"/>
            <a:ext cx="1825296" cy="906358"/>
          </a:xfrm>
          <a:prstGeom prst="roundRect">
            <a:avLst/>
          </a:prstGeom>
          <a:noFill/>
          <a:ln w="12700" cap="flat" cmpd="sng" algn="ctr">
            <a:noFill/>
            <a:prstDash val="solid"/>
            <a:miter lim="800000"/>
          </a:ln>
          <a:effectLst/>
        </p:spPr>
        <p:txBody>
          <a:bodyPr rtlCol="0" anchor="ctr"/>
          <a:lstStyle/>
          <a:p>
            <a:pPr marL="92075" marR="0" lvl="0" indent="-92075" algn="l" defTabSz="422041" rtl="0" eaLnBrk="1" fontAlgn="auto" latinLnBrk="0" hangingPunct="1">
              <a:lnSpc>
                <a:spcPct val="100000"/>
              </a:lnSpc>
              <a:spcBef>
                <a:spcPts val="0"/>
              </a:spcBef>
              <a:spcAft>
                <a:spcPts val="0"/>
              </a:spcAft>
              <a:buClrTx/>
              <a:buSzTx/>
              <a:buFontTx/>
              <a:buNone/>
              <a:tabLst/>
              <a:defRPr/>
            </a:pPr>
            <a:r>
              <a:rPr kumimoji="1" lang="ja-JP" altLang="en-US" sz="10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・化学療法のレジメンの妥当性を評価する委員会の開催</a:t>
            </a:r>
            <a:endParaRPr kumimoji="1" lang="en-US" altLang="ja-JP" sz="10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92075" marR="0" lvl="0" indent="-92075" algn="l" defTabSz="422041" rtl="0" eaLnBrk="1" fontAlgn="auto" latinLnBrk="0" hangingPunct="1">
              <a:lnSpc>
                <a:spcPct val="100000"/>
              </a:lnSpc>
              <a:spcBef>
                <a:spcPts val="0"/>
              </a:spcBef>
              <a:spcAft>
                <a:spcPts val="0"/>
              </a:spcAft>
              <a:buClrTx/>
              <a:buSzTx/>
              <a:buFontTx/>
              <a:buNone/>
              <a:tabLst/>
              <a:defRPr/>
            </a:pPr>
            <a:r>
              <a:rPr kumimoji="1" lang="ja-JP" altLang="en-US" sz="10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・患者急変時の緊急事態に対応するための指針の整備</a:t>
            </a:r>
          </a:p>
        </p:txBody>
      </p:sp>
      <p:sp>
        <p:nvSpPr>
          <p:cNvPr id="160" name="テキスト ボックス 159">
            <a:extLst>
              <a:ext uri="{FF2B5EF4-FFF2-40B4-BE49-F238E27FC236}">
                <a16:creationId xmlns:a16="http://schemas.microsoft.com/office/drawing/2014/main" id="{0FB4DBF3-FE09-FA92-B518-AE9921F87F67}"/>
              </a:ext>
            </a:extLst>
          </p:cNvPr>
          <p:cNvSpPr txBox="1"/>
          <p:nvPr/>
        </p:nvSpPr>
        <p:spPr>
          <a:xfrm>
            <a:off x="9107578" y="4161843"/>
            <a:ext cx="718392" cy="276999"/>
          </a:xfrm>
          <a:prstGeom prst="rect">
            <a:avLst/>
          </a:prstGeom>
          <a:solidFill>
            <a:schemeClr val="bg1"/>
          </a:solidFill>
          <a:ln w="19050" cap="flat" cmpd="sng" algn="ctr">
            <a:solidFill>
              <a:srgbClr val="ED7D31"/>
            </a:solidFill>
            <a:prstDash val="solid"/>
            <a:miter lim="800000"/>
          </a:ln>
          <a:effectLst/>
        </p:spPr>
        <p:txBody>
          <a:bodyPr wrap="square" rtlCol="0">
            <a:spAutoFit/>
          </a:bodyP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患者</a:t>
            </a:r>
          </a:p>
        </p:txBody>
      </p:sp>
      <p:cxnSp>
        <p:nvCxnSpPr>
          <p:cNvPr id="211" name="直線矢印コネクタ 210">
            <a:extLst>
              <a:ext uri="{FF2B5EF4-FFF2-40B4-BE49-F238E27FC236}">
                <a16:creationId xmlns:a16="http://schemas.microsoft.com/office/drawing/2014/main" id="{98ED15CC-9F76-ED33-B773-3A5549153653}"/>
              </a:ext>
            </a:extLst>
          </p:cNvPr>
          <p:cNvCxnSpPr>
            <a:cxnSpLocks/>
          </p:cNvCxnSpPr>
          <p:nvPr/>
        </p:nvCxnSpPr>
        <p:spPr>
          <a:xfrm>
            <a:off x="2950550" y="4052044"/>
            <a:ext cx="783116" cy="0"/>
          </a:xfrm>
          <a:prstGeom prst="straightConnector1">
            <a:avLst/>
          </a:prstGeom>
          <a:noFill/>
          <a:ln w="38100" cap="flat" cmpd="sng" algn="ctr">
            <a:solidFill>
              <a:srgbClr val="548235">
                <a:alpha val="50196"/>
              </a:srgbClr>
            </a:solidFill>
            <a:prstDash val="solid"/>
            <a:miter lim="800000"/>
            <a:tailEnd type="triangle"/>
          </a:ln>
          <a:effectLst/>
        </p:spPr>
      </p:cxnSp>
      <p:cxnSp>
        <p:nvCxnSpPr>
          <p:cNvPr id="212" name="直線矢印コネクタ 211">
            <a:extLst>
              <a:ext uri="{FF2B5EF4-FFF2-40B4-BE49-F238E27FC236}">
                <a16:creationId xmlns:a16="http://schemas.microsoft.com/office/drawing/2014/main" id="{56873669-5D9E-ABD2-1FE4-92D47E9B6CB5}"/>
              </a:ext>
            </a:extLst>
          </p:cNvPr>
          <p:cNvCxnSpPr>
            <a:cxnSpLocks/>
          </p:cNvCxnSpPr>
          <p:nvPr/>
        </p:nvCxnSpPr>
        <p:spPr>
          <a:xfrm flipH="1">
            <a:off x="2939754" y="4163906"/>
            <a:ext cx="731766" cy="0"/>
          </a:xfrm>
          <a:prstGeom prst="straightConnector1">
            <a:avLst/>
          </a:prstGeom>
          <a:noFill/>
          <a:ln w="38100" cap="flat" cmpd="sng" algn="ctr">
            <a:solidFill>
              <a:srgbClr val="5B9BD5">
                <a:lumMod val="75000"/>
                <a:alpha val="50196"/>
              </a:srgbClr>
            </a:solidFill>
            <a:prstDash val="solid"/>
            <a:miter lim="800000"/>
            <a:tailEnd type="triangle"/>
          </a:ln>
          <a:effectLst/>
        </p:spPr>
      </p:cxnSp>
      <p:sp>
        <p:nvSpPr>
          <p:cNvPr id="171" name="テキスト ボックス 170">
            <a:extLst>
              <a:ext uri="{FF2B5EF4-FFF2-40B4-BE49-F238E27FC236}">
                <a16:creationId xmlns:a16="http://schemas.microsoft.com/office/drawing/2014/main" id="{72F4D68C-30B8-F27C-5A1D-BBA6C325C304}"/>
              </a:ext>
            </a:extLst>
          </p:cNvPr>
          <p:cNvSpPr txBox="1"/>
          <p:nvPr/>
        </p:nvSpPr>
        <p:spPr>
          <a:xfrm>
            <a:off x="4648642" y="6220459"/>
            <a:ext cx="797842" cy="276999"/>
          </a:xfrm>
          <a:prstGeom prst="rect">
            <a:avLst/>
          </a:prstGeom>
          <a:solidFill>
            <a:sysClr val="window" lastClr="FFFFFF"/>
          </a:solidFill>
          <a:ln w="12700" cap="flat" cmpd="sng" algn="ctr">
            <a:solidFill>
              <a:sysClr val="windowText" lastClr="000000"/>
            </a:solidFill>
            <a:prstDash val="solid"/>
            <a:miter lim="800000"/>
          </a:ln>
          <a:effectLst/>
        </p:spPr>
        <p:txBody>
          <a:bodyPr wrap="square" rtlCol="0">
            <a:spAutoFit/>
          </a:bodyPr>
          <a:lstStyle/>
          <a:p>
            <a:pPr marL="164127" marR="0" lvl="0" indent="-164127" algn="ctr" defTabSz="844083"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栄養指導</a:t>
            </a:r>
            <a:endParaRPr kumimoji="0" lang="en-US" altLang="ja-JP"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217" name="テキスト ボックス 216">
            <a:extLst>
              <a:ext uri="{FF2B5EF4-FFF2-40B4-BE49-F238E27FC236}">
                <a16:creationId xmlns:a16="http://schemas.microsoft.com/office/drawing/2014/main" id="{B5FF1659-0119-5AE4-E647-9C3028F75695}"/>
              </a:ext>
            </a:extLst>
          </p:cNvPr>
          <p:cNvSpPr txBox="1"/>
          <p:nvPr/>
        </p:nvSpPr>
        <p:spPr>
          <a:xfrm>
            <a:off x="2963648" y="5970453"/>
            <a:ext cx="1524335" cy="769441"/>
          </a:xfrm>
          <a:prstGeom prst="rect">
            <a:avLst/>
          </a:prstGeom>
          <a:solidFill>
            <a:srgbClr val="E1EDFF"/>
          </a:solidFill>
          <a:ln w="28575">
            <a:solidFill>
              <a:schemeClr val="accent1">
                <a:lumMod val="60000"/>
                <a:lumOff val="40000"/>
              </a:schemeClr>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4472C4">
                    <a:lumMod val="75000"/>
                  </a:srgbClr>
                </a:solidFill>
                <a:effectLst/>
                <a:uLnTx/>
                <a:uFillTx/>
                <a:latin typeface="Meiryo UI" panose="020B0604030504040204" pitchFamily="50" charset="-128"/>
                <a:ea typeface="Meiryo UI" panose="020B0604030504040204" pitchFamily="50" charset="-128"/>
                <a:cs typeface="+mn-cs"/>
              </a:rPr>
              <a:t>（新）がん薬物療法</a:t>
            </a:r>
            <a:endParaRPr kumimoji="1" lang="en-US" altLang="ja-JP" sz="1200" b="1" i="0" u="sng" strike="noStrike" kern="1200" cap="none" spc="0" normalizeH="0" baseline="0" noProof="0">
              <a:ln>
                <a:noFill/>
              </a:ln>
              <a:solidFill>
                <a:srgbClr val="4472C4">
                  <a:lumMod val="75000"/>
                </a:srgbClr>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4472C4">
                    <a:lumMod val="75000"/>
                  </a:srgbClr>
                </a:solidFill>
                <a:effectLst/>
                <a:uLnTx/>
                <a:uFillTx/>
                <a:latin typeface="Meiryo UI" panose="020B0604030504040204" pitchFamily="50" charset="-128"/>
                <a:ea typeface="Meiryo UI" panose="020B0604030504040204" pitchFamily="50" charset="-128"/>
                <a:cs typeface="+mn-cs"/>
              </a:rPr>
              <a:t>体制充実加算</a:t>
            </a:r>
            <a:endParaRPr kumimoji="1" lang="en-US" altLang="ja-JP" sz="1200" b="1" i="0" u="sng" strike="noStrike" kern="1200" cap="none" spc="0" normalizeH="0" baseline="0" noProof="0">
              <a:ln>
                <a:noFill/>
              </a:ln>
              <a:solidFill>
                <a:srgbClr val="4472C4">
                  <a:lumMod val="75000"/>
                </a:srgbClr>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rgbClr val="4472C4">
                    <a:lumMod val="75000"/>
                  </a:srgbClr>
                </a:solidFill>
                <a:effectLst/>
                <a:uLnTx/>
                <a:uFillTx/>
                <a:latin typeface="Meiryo UI" panose="020B0604030504040204" pitchFamily="50" charset="-128"/>
                <a:ea typeface="Meiryo UI" panose="020B0604030504040204" pitchFamily="50" charset="-128"/>
                <a:cs typeface="+mn-cs"/>
              </a:rPr>
              <a:t>医師の診察の前における情報提供、処方提案等</a:t>
            </a:r>
          </a:p>
        </p:txBody>
      </p:sp>
      <p:sp>
        <p:nvSpPr>
          <p:cNvPr id="2" name="角丸四角形 79">
            <a:extLst>
              <a:ext uri="{FF2B5EF4-FFF2-40B4-BE49-F238E27FC236}">
                <a16:creationId xmlns:a16="http://schemas.microsoft.com/office/drawing/2014/main" id="{888189FC-A32B-B952-4C73-191F19A765EA}"/>
              </a:ext>
            </a:extLst>
          </p:cNvPr>
          <p:cNvSpPr/>
          <p:nvPr/>
        </p:nvSpPr>
        <p:spPr>
          <a:xfrm>
            <a:off x="1305121" y="5492037"/>
            <a:ext cx="1539269" cy="259127"/>
          </a:xfrm>
          <a:prstGeom prst="roundRect">
            <a:avLst/>
          </a:prstGeom>
          <a:noFill/>
          <a:ln w="12700" cap="flat" cmpd="sng" algn="ctr">
            <a:noFill/>
            <a:prstDash val="solid"/>
            <a:miter lim="800000"/>
          </a:ln>
          <a:effectLst/>
        </p:spPr>
        <p:txBody>
          <a:bodyPr rtlCol="0" anchor="ctr"/>
          <a:lstStyle/>
          <a:p>
            <a:pPr marL="0" marR="0" lvl="0" indent="0" algn="ctr" defTabSz="422041"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＜院内での取組み＞</a:t>
            </a:r>
          </a:p>
        </p:txBody>
      </p:sp>
      <p:sp>
        <p:nvSpPr>
          <p:cNvPr id="3" name="正方形/長方形 2">
            <a:extLst>
              <a:ext uri="{FF2B5EF4-FFF2-40B4-BE49-F238E27FC236}">
                <a16:creationId xmlns:a16="http://schemas.microsoft.com/office/drawing/2014/main" id="{F2581D5B-4003-952C-89EC-4528BA4D6836}"/>
              </a:ext>
            </a:extLst>
          </p:cNvPr>
          <p:cNvSpPr/>
          <p:nvPr/>
        </p:nvSpPr>
        <p:spPr>
          <a:xfrm>
            <a:off x="188119" y="832015"/>
            <a:ext cx="9529762" cy="73866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悪性腫瘍の患者に対する外来における安心・安全な化学療法の実施を推進する観点から、外来腫瘍化学療法診療料について、要件及び評価を見直すとともに、診察前に薬剤師が服薬状況等の確認・評価を行い、医師に情報提供、処方提案等を行った場合について新たな評価を行う。</a:t>
            </a:r>
          </a:p>
        </p:txBody>
      </p:sp>
      <p:sp>
        <p:nvSpPr>
          <p:cNvPr id="193" name="線吹き出し 1 (枠付き) 48">
            <a:extLst>
              <a:ext uri="{FF2B5EF4-FFF2-40B4-BE49-F238E27FC236}">
                <a16:creationId xmlns:a16="http://schemas.microsoft.com/office/drawing/2014/main" id="{2DC0D97E-D519-CFFB-CA9B-19908D159E08}"/>
              </a:ext>
            </a:extLst>
          </p:cNvPr>
          <p:cNvSpPr/>
          <p:nvPr/>
        </p:nvSpPr>
        <p:spPr>
          <a:xfrm>
            <a:off x="6344735" y="2551691"/>
            <a:ext cx="2138226" cy="367457"/>
          </a:xfrm>
          <a:prstGeom prst="borderCallout1">
            <a:avLst>
              <a:gd name="adj1" fmla="val -226"/>
              <a:gd name="adj2" fmla="val 36793"/>
              <a:gd name="adj3" fmla="val -1657"/>
              <a:gd name="adj4" fmla="val 36614"/>
            </a:avLst>
          </a:prstGeom>
          <a:gradFill rotWithShape="1">
            <a:gsLst>
              <a:gs pos="0">
                <a:srgbClr val="5B9BD5">
                  <a:lumMod val="110000"/>
                  <a:satMod val="105000"/>
                  <a:tint val="67000"/>
                </a:srgbClr>
              </a:gs>
              <a:gs pos="50000">
                <a:srgbClr val="5B9BD5">
                  <a:lumMod val="105000"/>
                  <a:satMod val="103000"/>
                  <a:tint val="73000"/>
                </a:srgbClr>
              </a:gs>
              <a:gs pos="100000">
                <a:srgbClr val="5B9BD5">
                  <a:lumMod val="105000"/>
                  <a:satMod val="109000"/>
                  <a:tint val="81000"/>
                </a:srgbClr>
              </a:gs>
            </a:gsLst>
            <a:lin ang="5400000" scaled="0"/>
          </a:gradFill>
          <a:ln w="6350" cap="flat" cmpd="sng" algn="ctr">
            <a:solidFill>
              <a:srgbClr val="5B9BD5"/>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2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就労との両立支援</a:t>
            </a:r>
            <a:endParaRPr kumimoji="1" lang="en-US" altLang="ja-JP" sz="102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2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（＋療養・就労両立支援指導料）</a:t>
            </a:r>
            <a:endParaRPr kumimoji="1" lang="en-US" altLang="ja-JP" sz="102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25" name="テキスト ボックス 224">
            <a:extLst>
              <a:ext uri="{FF2B5EF4-FFF2-40B4-BE49-F238E27FC236}">
                <a16:creationId xmlns:a16="http://schemas.microsoft.com/office/drawing/2014/main" id="{6E55AA43-DC69-801E-50F9-F6861B8A9DFF}"/>
              </a:ext>
            </a:extLst>
          </p:cNvPr>
          <p:cNvSpPr txBox="1"/>
          <p:nvPr/>
        </p:nvSpPr>
        <p:spPr>
          <a:xfrm>
            <a:off x="290321" y="1874982"/>
            <a:ext cx="1877914" cy="261610"/>
          </a:xfrm>
          <a:prstGeom prst="rect">
            <a:avLst/>
          </a:prstGeom>
          <a:solidFill>
            <a:srgbClr val="E1EDFF"/>
          </a:solidFill>
          <a:ln w="28575">
            <a:solidFill>
              <a:schemeClr val="accent1">
                <a:lumMod val="60000"/>
                <a:lumOff val="40000"/>
              </a:schemeClr>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外来腫瘍化学療法診療料２</a:t>
            </a:r>
          </a:p>
        </p:txBody>
      </p:sp>
      <p:sp>
        <p:nvSpPr>
          <p:cNvPr id="165" name="角丸四角形 100">
            <a:extLst>
              <a:ext uri="{FF2B5EF4-FFF2-40B4-BE49-F238E27FC236}">
                <a16:creationId xmlns:a16="http://schemas.microsoft.com/office/drawing/2014/main" id="{D72CD2A2-3BA7-624F-613F-6C3A80BBC607}"/>
              </a:ext>
            </a:extLst>
          </p:cNvPr>
          <p:cNvSpPr/>
          <p:nvPr/>
        </p:nvSpPr>
        <p:spPr>
          <a:xfrm>
            <a:off x="2026911" y="3144547"/>
            <a:ext cx="555971" cy="259127"/>
          </a:xfrm>
          <a:prstGeom prst="roundRect">
            <a:avLst/>
          </a:prstGeom>
          <a:solidFill>
            <a:sysClr val="window" lastClr="FFFFFF"/>
          </a:solidFill>
          <a:ln w="12700" cap="flat" cmpd="sng" algn="ctr">
            <a:solidFill>
              <a:sysClr val="windowText" lastClr="000000"/>
            </a:solidFill>
            <a:prstDash val="solid"/>
            <a:miter lim="800000"/>
          </a:ln>
          <a:effectLst/>
        </p:spPr>
        <p:txBody>
          <a:bodyPr rtlCol="0" anchor="ctr"/>
          <a:lstStyle/>
          <a:p>
            <a:pPr marL="0" marR="0" lvl="0" indent="0" algn="ctr" defTabSz="422041"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診察</a:t>
            </a:r>
          </a:p>
        </p:txBody>
      </p:sp>
      <p:cxnSp>
        <p:nvCxnSpPr>
          <p:cNvPr id="21" name="直線矢印コネクタ 20">
            <a:extLst>
              <a:ext uri="{FF2B5EF4-FFF2-40B4-BE49-F238E27FC236}">
                <a16:creationId xmlns:a16="http://schemas.microsoft.com/office/drawing/2014/main" id="{54C05B14-DE05-F8CE-CBFE-4AA6A2586403}"/>
              </a:ext>
            </a:extLst>
          </p:cNvPr>
          <p:cNvCxnSpPr>
            <a:cxnSpLocks/>
          </p:cNvCxnSpPr>
          <p:nvPr/>
        </p:nvCxnSpPr>
        <p:spPr>
          <a:xfrm flipH="1">
            <a:off x="1980090" y="2291712"/>
            <a:ext cx="1550262" cy="680947"/>
          </a:xfrm>
          <a:prstGeom prst="straightConnector1">
            <a:avLst/>
          </a:prstGeom>
          <a:noFill/>
          <a:ln w="38100" cap="flat" cmpd="sng" algn="ctr">
            <a:solidFill>
              <a:srgbClr val="548235">
                <a:alpha val="50196"/>
              </a:srgbClr>
            </a:solidFill>
            <a:prstDash val="solid"/>
            <a:miter lim="800000"/>
            <a:tailEnd type="triangle"/>
          </a:ln>
          <a:effectLst/>
        </p:spPr>
      </p:cxnSp>
      <p:pic>
        <p:nvPicPr>
          <p:cNvPr id="24" name="図 23" descr="グラフィカル ユーザー インターフェイス&#10;&#10;中程度の精度で自動的に生成された説明">
            <a:extLst>
              <a:ext uri="{FF2B5EF4-FFF2-40B4-BE49-F238E27FC236}">
                <a16:creationId xmlns:a16="http://schemas.microsoft.com/office/drawing/2014/main" id="{52DD0DBF-A769-7BC9-2CA0-5D07FB7D6F07}"/>
              </a:ext>
            </a:extLst>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494467" y="2156517"/>
            <a:ext cx="728458" cy="576939"/>
          </a:xfrm>
          <a:prstGeom prst="rect">
            <a:avLst/>
          </a:prstGeom>
        </p:spPr>
      </p:pic>
      <p:pic>
        <p:nvPicPr>
          <p:cNvPr id="26" name="図 25" descr="グラフィカル ユーザー インターフェイス&#10;&#10;中程度の精度で自動的に生成された説明">
            <a:extLst>
              <a:ext uri="{FF2B5EF4-FFF2-40B4-BE49-F238E27FC236}">
                <a16:creationId xmlns:a16="http://schemas.microsoft.com/office/drawing/2014/main" id="{E0AAFA17-C320-47BC-965D-EA8EE93B0F33}"/>
              </a:ext>
            </a:extLst>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1256437" y="2170455"/>
            <a:ext cx="728458" cy="576939"/>
          </a:xfrm>
          <a:prstGeom prst="rect">
            <a:avLst/>
          </a:prstGeom>
        </p:spPr>
      </p:pic>
      <p:sp>
        <p:nvSpPr>
          <p:cNvPr id="192" name="テキスト ボックス 191">
            <a:extLst>
              <a:ext uri="{FF2B5EF4-FFF2-40B4-BE49-F238E27FC236}">
                <a16:creationId xmlns:a16="http://schemas.microsoft.com/office/drawing/2014/main" id="{22009FB1-D90A-684F-EFB5-71C67BDCD675}"/>
              </a:ext>
            </a:extLst>
          </p:cNvPr>
          <p:cNvSpPr txBox="1"/>
          <p:nvPr/>
        </p:nvSpPr>
        <p:spPr>
          <a:xfrm>
            <a:off x="2744002" y="1968363"/>
            <a:ext cx="1033235" cy="261610"/>
          </a:xfrm>
          <a:prstGeom prst="rect">
            <a:avLst/>
          </a:prstGeom>
          <a:solidFill>
            <a:schemeClr val="bg1"/>
          </a:solidFill>
          <a:ln w="19050" cap="flat" cmpd="sng" algn="ctr">
            <a:solidFill>
              <a:srgbClr val="7030A0"/>
            </a:solidFill>
            <a:prstDash val="solid"/>
            <a:miter lim="800000"/>
          </a:ln>
          <a:effectLst/>
        </p:spPr>
        <p:txBody>
          <a:bodyPr wrap="square" rtlCol="0">
            <a:spAutoFit/>
          </a:bodyP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1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連携医療機関</a:t>
            </a:r>
          </a:p>
        </p:txBody>
      </p:sp>
      <p:sp>
        <p:nvSpPr>
          <p:cNvPr id="7" name="テキスト ボックス 6">
            <a:extLst>
              <a:ext uri="{FF2B5EF4-FFF2-40B4-BE49-F238E27FC236}">
                <a16:creationId xmlns:a16="http://schemas.microsoft.com/office/drawing/2014/main" id="{023CB5B6-1E2C-05EC-6C46-49CF04D29E5B}"/>
              </a:ext>
            </a:extLst>
          </p:cNvPr>
          <p:cNvSpPr txBox="1"/>
          <p:nvPr/>
        </p:nvSpPr>
        <p:spPr>
          <a:xfrm rot="19993745">
            <a:off x="3021005" y="2772752"/>
            <a:ext cx="1134057" cy="261610"/>
          </a:xfrm>
          <a:prstGeom prst="rect">
            <a:avLst/>
          </a:prstGeom>
          <a:noFill/>
          <a:ln w="12700" cap="flat" cmpd="sng" algn="ctr">
            <a:noFill/>
            <a:prstDash val="solid"/>
            <a:miter lim="800000"/>
          </a:ln>
          <a:effectLst/>
        </p:spPr>
        <p:txBody>
          <a:bodyPr wrap="square" rtlCol="0">
            <a:spAutoFit/>
          </a:bodyPr>
          <a:lstStyle/>
          <a:p>
            <a:pPr marL="164127" marR="0" lvl="0" indent="-164127" algn="ctr" defTabSz="844083" rtl="0" eaLnBrk="1" fontAlgn="auto" latinLnBrk="0" hangingPunct="1">
              <a:lnSpc>
                <a:spcPct val="100000"/>
              </a:lnSpc>
              <a:spcBef>
                <a:spcPts val="0"/>
              </a:spcBef>
              <a:spcAft>
                <a:spcPts val="0"/>
              </a:spcAft>
              <a:buClrTx/>
              <a:buSzTx/>
              <a:buFontTx/>
              <a:buNone/>
              <a:tabLst/>
              <a:defRPr/>
            </a:pPr>
            <a:r>
              <a:rPr kumimoji="0" lang="ja-JP" altLang="en-US" sz="11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急変時の受診</a:t>
            </a:r>
            <a:endParaRPr kumimoji="0" lang="en-US" altLang="ja-JP" sz="11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cxnSp>
        <p:nvCxnSpPr>
          <p:cNvPr id="5" name="直線矢印コネクタ 4">
            <a:extLst>
              <a:ext uri="{FF2B5EF4-FFF2-40B4-BE49-F238E27FC236}">
                <a16:creationId xmlns:a16="http://schemas.microsoft.com/office/drawing/2014/main" id="{7166DE88-2BC7-CB9A-2F14-86B46D09DBB5}"/>
              </a:ext>
            </a:extLst>
          </p:cNvPr>
          <p:cNvCxnSpPr>
            <a:cxnSpLocks/>
          </p:cNvCxnSpPr>
          <p:nvPr/>
        </p:nvCxnSpPr>
        <p:spPr>
          <a:xfrm flipH="1">
            <a:off x="2963812" y="2593828"/>
            <a:ext cx="971011" cy="467339"/>
          </a:xfrm>
          <a:prstGeom prst="straightConnector1">
            <a:avLst/>
          </a:prstGeom>
          <a:noFill/>
          <a:ln w="38100" cap="flat" cmpd="sng" algn="ctr">
            <a:solidFill>
              <a:srgbClr val="FC5918">
                <a:alpha val="49804"/>
              </a:srgbClr>
            </a:solidFill>
            <a:prstDash val="solid"/>
            <a:miter lim="800000"/>
            <a:tailEnd type="triangle"/>
          </a:ln>
          <a:effectLst/>
        </p:spPr>
      </p:cxnSp>
      <p:sp>
        <p:nvSpPr>
          <p:cNvPr id="177" name="線吹き出し 1 (枠付き) 50">
            <a:extLst>
              <a:ext uri="{FF2B5EF4-FFF2-40B4-BE49-F238E27FC236}">
                <a16:creationId xmlns:a16="http://schemas.microsoft.com/office/drawing/2014/main" id="{60DEBD4F-15E1-5090-9917-908C224A5F65}"/>
              </a:ext>
            </a:extLst>
          </p:cNvPr>
          <p:cNvSpPr/>
          <p:nvPr/>
        </p:nvSpPr>
        <p:spPr>
          <a:xfrm>
            <a:off x="6584664" y="5680363"/>
            <a:ext cx="1612020" cy="360000"/>
          </a:xfrm>
          <a:prstGeom prst="borderCallout1">
            <a:avLst>
              <a:gd name="adj1" fmla="val -2608"/>
              <a:gd name="adj2" fmla="val 1520"/>
              <a:gd name="adj3" fmla="val 3022"/>
              <a:gd name="adj4" fmla="val 1562"/>
            </a:avLst>
          </a:prstGeom>
          <a:gradFill rotWithShape="1">
            <a:gsLst>
              <a:gs pos="0">
                <a:srgbClr val="5B9BD5">
                  <a:lumMod val="110000"/>
                  <a:satMod val="105000"/>
                  <a:tint val="67000"/>
                </a:srgbClr>
              </a:gs>
              <a:gs pos="50000">
                <a:srgbClr val="5B9BD5">
                  <a:lumMod val="105000"/>
                  <a:satMod val="103000"/>
                  <a:tint val="73000"/>
                </a:srgbClr>
              </a:gs>
              <a:gs pos="100000">
                <a:srgbClr val="5B9BD5">
                  <a:lumMod val="105000"/>
                  <a:satMod val="109000"/>
                  <a:tint val="81000"/>
                </a:srgbClr>
              </a:gs>
            </a:gsLst>
            <a:lin ang="5400000" scaled="0"/>
          </a:gradFill>
          <a:ln w="6350" cap="flat" cmpd="sng" algn="ctr">
            <a:solidFill>
              <a:srgbClr val="5B9BD5"/>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保険薬局との連携等</a:t>
            </a: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（＋連携充実加算）</a:t>
            </a: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D9401C20-80AF-3B5F-2739-FB76AFCDED6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446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930667393"/>
      </p:ext>
    </p:extLst>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0715"/>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447</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2524677626"/>
              </p:ext>
            </p:extLst>
          </p:nvPr>
        </p:nvGraphicFramePr>
        <p:xfrm>
          <a:off x="389493" y="464423"/>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外来腫瘍化学療法診療料の見直し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2488232"/>
              </p:ext>
            </p:extLst>
          </p:nvPr>
        </p:nvGraphicFramePr>
        <p:xfrm>
          <a:off x="638174" y="1057275"/>
          <a:ext cx="8878333" cy="5703571"/>
        </p:xfrm>
        <a:graphic>
          <a:graphicData uri="http://schemas.openxmlformats.org/drawingml/2006/table">
            <a:tbl>
              <a:tblPr firstRow="1" bandRow="1">
                <a:tableStyleId>{5C22544A-7EE6-4342-B048-85BDC9FD1C3A}</a:tableStyleId>
              </a:tblPr>
              <a:tblGrid>
                <a:gridCol w="8878333">
                  <a:extLst>
                    <a:ext uri="{9D8B030D-6E8A-4147-A177-3AD203B41FA5}">
                      <a16:colId xmlns:a16="http://schemas.microsoft.com/office/drawing/2014/main" val="4124765003"/>
                    </a:ext>
                  </a:extLst>
                </a:gridCol>
              </a:tblGrid>
              <a:tr h="5703571">
                <a:tc>
                  <a:txBody>
                    <a:bodyPr/>
                    <a:lstStyle/>
                    <a:p>
                      <a:pPr marL="446088" indent="-446088">
                        <a:spcBef>
                          <a:spcPts val="1200"/>
                        </a:spcBef>
                        <a:buNone/>
                      </a:pPr>
                      <a:r>
                        <a:rPr kumimoji="1" lang="ja-JP" altLang="en-US" sz="2200" b="1" u="none" dirty="0">
                          <a:solidFill>
                            <a:schemeClr val="tx1"/>
                          </a:solidFill>
                          <a:latin typeface="+mn-ea"/>
                          <a:ea typeface="+mn-ea"/>
                        </a:rPr>
                        <a:t>＜外来腫瘍化学療法診療料の見直し＞</a:t>
                      </a:r>
                      <a:endParaRPr kumimoji="1" lang="en-US" altLang="ja-JP" sz="2200" b="1" u="none" dirty="0">
                        <a:solidFill>
                          <a:schemeClr val="tx1"/>
                        </a:solidFill>
                        <a:latin typeface="+mn-ea"/>
                        <a:ea typeface="+mn-ea"/>
                      </a:endParaRPr>
                    </a:p>
                    <a:p>
                      <a:pPr marL="0" marR="0" lvl="0" indent="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　悪性腫瘍の患者に対する外来における安心・安全な化学療法の実施を推進する観点から、</a:t>
                      </a:r>
                      <a:r>
                        <a:rPr kumimoji="1" lang="ja-JP" altLang="en-US" sz="2200" b="1" i="0" u="none" strike="noStrike" kern="1200" cap="none" spc="0" normalizeH="0" baseline="0" noProof="0" dirty="0">
                          <a:ln>
                            <a:noFill/>
                          </a:ln>
                          <a:solidFill>
                            <a:schemeClr val="tx1"/>
                          </a:solidFill>
                          <a:effectLst/>
                          <a:uLnTx/>
                          <a:uFillTx/>
                          <a:latin typeface="+mn-ea"/>
                          <a:ea typeface="+mn-ea"/>
                          <a:cs typeface="+mn-cs"/>
                        </a:rPr>
                        <a:t>外来腫瘍化学療法診療料</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について、</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要件及び評価を見直す</a:t>
                      </a:r>
                      <a:r>
                        <a:rPr kumimoji="1" lang="ja-JP" altLang="en-US" sz="2200" b="1" i="0" u="none" strike="noStrike" kern="1200" cap="none" spc="0" normalizeH="0" baseline="0" noProof="0" dirty="0">
                          <a:ln>
                            <a:noFill/>
                          </a:ln>
                          <a:solidFill>
                            <a:schemeClr val="tx1"/>
                          </a:solidFill>
                          <a:effectLst/>
                          <a:uLnTx/>
                          <a:uFillTx/>
                          <a:latin typeface="+mn-ea"/>
                          <a:ea typeface="+mn-ea"/>
                          <a:cs typeface="+mn-cs"/>
                        </a:rPr>
                        <a:t>（抗悪性腫瘍剤を投与した場合に、</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「初回から３回目まで」と「４回目以降」の区分</a:t>
                      </a:r>
                      <a:r>
                        <a:rPr kumimoji="1" lang="ja-JP" altLang="en-US" sz="2200" b="1" i="0" u="none" strike="noStrike" kern="1200" cap="none" spc="0" normalizeH="0" baseline="0" noProof="0" dirty="0">
                          <a:ln>
                            <a:noFill/>
                          </a:ln>
                          <a:solidFill>
                            <a:schemeClr val="tx1"/>
                          </a:solidFill>
                          <a:effectLst/>
                          <a:uLnTx/>
                          <a:uFillTx/>
                          <a:latin typeface="+mn-ea"/>
                          <a:ea typeface="+mn-ea"/>
                          <a:cs typeface="+mn-cs"/>
                        </a:rPr>
                        <a:t>設定）</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とともに、</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診察前に薬剤師が服薬状況等の確認・評価を行い、医師に情報提供、処方提案等を行った場合</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について、新たな評価を行う。</a:t>
                      </a:r>
                    </a:p>
                    <a:p>
                      <a:pPr marL="0" marR="0" lvl="0" indent="0" algn="l" defTabSz="742950" rtl="0" eaLnBrk="1" fontAlgn="auto" latinLnBrk="0" hangingPunct="1">
                        <a:lnSpc>
                          <a:spcPct val="100000"/>
                        </a:lnSpc>
                        <a:spcBef>
                          <a:spcPts val="1200"/>
                        </a:spcBef>
                        <a:spcAft>
                          <a:spcPts val="0"/>
                        </a:spcAft>
                        <a:buClrTx/>
                        <a:buSzTx/>
                        <a:buFontTx/>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＜外来腫瘍化学療法診療料３の新設＞</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p>
                      <a:pPr marL="0" marR="0" lvl="0" indent="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　やむを得ない理由等により</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専任の医師、看護師又は薬剤師を院内に常時１人以上配置することが困難であって、電話等による緊急の相談等に</a:t>
                      </a:r>
                      <a:r>
                        <a:rPr kumimoji="1" lang="en-US" altLang="ja-JP" sz="2200" b="1" i="0" u="none" strike="noStrike" kern="1200" cap="none" spc="0" normalizeH="0" baseline="0" noProof="0" dirty="0">
                          <a:ln>
                            <a:noFill/>
                          </a:ln>
                          <a:solidFill>
                            <a:srgbClr val="0070C0"/>
                          </a:solidFill>
                          <a:effectLst/>
                          <a:uLnTx/>
                          <a:uFillTx/>
                          <a:latin typeface="+mn-ea"/>
                          <a:ea typeface="+mn-ea"/>
                          <a:cs typeface="+mn-cs"/>
                        </a:rPr>
                        <a:t>24</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時間対応できる連絡体制</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を整備している医療機関の評価を新設する。 </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p>
                      <a:pPr marL="0" marR="0" lvl="0" indent="0" algn="l" defTabSz="914400" rtl="0" eaLnBrk="1" fontAlgn="auto" latinLnBrk="0" hangingPunct="1">
                        <a:lnSpc>
                          <a:spcPct val="100000"/>
                        </a:lnSpc>
                        <a:spcBef>
                          <a:spcPts val="1200"/>
                        </a:spcBef>
                        <a:spcAft>
                          <a:spcPts val="0"/>
                        </a:spcAft>
                        <a:buClrTx/>
                        <a:buSzTx/>
                        <a:buFont typeface="Wingdings" panose="05000000000000000000" pitchFamily="2" charset="2"/>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＜外来腫瘍化学療法診療料１の施設基準の見直し＞</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p>
                      <a:pPr marL="0" marR="0" lvl="0" indent="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　</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外来腫瘍化学療法診療料１</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について、実施医療機関における更なる体制整備等の観点から、</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要件及び評価を見直す</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2643613423"/>
      </p:ext>
    </p:extLst>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452142"/>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外来腫瘍化学療法診療料の見直し①</a:t>
            </a:r>
            <a:endParaRPr kumimoji="1" lang="ja-JP" altLang="en-US">
              <a:latin typeface="メイリオ" panose="020B0604030504040204" pitchFamily="50" charset="-128"/>
              <a:ea typeface="メイリオ" panose="020B0604030504040204" pitchFamily="50" charset="-128"/>
            </a:endParaRP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263667"/>
            <a:ext cx="9529762" cy="528491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悪性腫瘍の患者に対する外来における安心・安全な化学療法の実施を推進する観点から、外来腫瘍化学療法診療料について、要件及び評価を見直すとともに、診察前に薬剤師が服薬状況等の確認・評価を行い、医師に情報提供、処方提案等を行った場合について新たな評価を行う。</a:t>
            </a:r>
            <a:endPar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02501" y="988604"/>
            <a:ext cx="371331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外来腫瘍化学療法診療料の見直し</a:t>
            </a:r>
          </a:p>
        </p:txBody>
      </p:sp>
      <p:sp>
        <p:nvSpPr>
          <p:cNvPr id="20" name="スライド番号プレースホルダ 29">
            <a:extLst>
              <a:ext uri="{FF2B5EF4-FFF2-40B4-BE49-F238E27FC236}">
                <a16:creationId xmlns:a16="http://schemas.microsoft.com/office/drawing/2014/main" id="{4CCF8109-61FA-0445-E8CD-5E3216CABDE6}"/>
              </a:ext>
            </a:extLst>
          </p:cNvPr>
          <p:cNvSpPr txBox="1">
            <a:spLocks/>
          </p:cNvSpPr>
          <p:nvPr/>
        </p:nvSpPr>
        <p:spPr>
          <a:xfrm>
            <a:off x="7594600" y="6478457"/>
            <a:ext cx="2311400" cy="365125"/>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18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3" name="正方形/長方形 2">
            <a:extLst>
              <a:ext uri="{FF2B5EF4-FFF2-40B4-BE49-F238E27FC236}">
                <a16:creationId xmlns:a16="http://schemas.microsoft.com/office/drawing/2014/main" id="{8036B5E1-3335-F2DA-CAB9-4E5EDB192B0C}"/>
              </a:ext>
            </a:extLst>
          </p:cNvPr>
          <p:cNvSpPr/>
          <p:nvPr/>
        </p:nvSpPr>
        <p:spPr>
          <a:xfrm>
            <a:off x="5265711" y="2178355"/>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4" name="正方形/長方形 3">
            <a:extLst>
              <a:ext uri="{FF2B5EF4-FFF2-40B4-BE49-F238E27FC236}">
                <a16:creationId xmlns:a16="http://schemas.microsoft.com/office/drawing/2014/main" id="{F9DDBAF7-ABDE-D881-311B-3F866E6864BC}"/>
              </a:ext>
            </a:extLst>
          </p:cNvPr>
          <p:cNvSpPr/>
          <p:nvPr/>
        </p:nvSpPr>
        <p:spPr>
          <a:xfrm>
            <a:off x="5298748" y="2549959"/>
            <a:ext cx="4320000" cy="3925639"/>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外来腫瘍化学療法</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　外来腫瘍化学療法診療料１</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抗悪性腫瘍剤を投与した場合</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初回から３回目まで</a:t>
            </a:r>
            <a:r>
              <a:rPr kumimoji="1" lang="en-US" altLang="ja-JP"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800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４回目以降</a:t>
            </a:r>
            <a:r>
              <a:rPr kumimoji="1" lang="en-US" altLang="ja-JP"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450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ロ　イ以外の必要な治療管理を行った場合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350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２　外来腫瘍化学療法診療料２</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抗悪性腫瘍剤を投与した場合</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4F81BD"/>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初回から３回目まで</a:t>
            </a:r>
            <a:r>
              <a:rPr kumimoji="1" lang="en-US" altLang="ja-JP"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600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４回目以降</a:t>
            </a:r>
            <a:r>
              <a:rPr kumimoji="1" lang="en-US" altLang="ja-JP"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320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ロ　イ以外の必要な治療管理を行った場合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220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３</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外来腫瘍化学療法診療料３</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抗悪性腫瘍剤を投与した場合</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初回から３回目まで</a:t>
            </a:r>
            <a:r>
              <a:rPr kumimoji="1" lang="en-US" altLang="ja-JP"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540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４回目以降</a:t>
            </a:r>
            <a:r>
              <a:rPr kumimoji="1" lang="en-US" altLang="ja-JP"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280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ロ</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イ以外の必要な治療管理を行った場合</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180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注９</a:t>
            </a:r>
            <a:r>
              <a:rPr kumimoji="1" lang="ja-JP" altLang="en-US" sz="105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別に厚生労働大臣が定める施設基準に適合しているものとして地方厚生局長等に届け出た保険医療機関において、１のイを算定する患者に対して、当該保険医療機関の医師の指示に基づき薬剤師が、服薬状況、副作用の有無等の情報の収集及び評価を行い、医師の診察前に情報提供や処方の提案等を行った場合は、がん薬物療法体制充実加算として、月１回に限り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100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点を所定点数に加算する。</a:t>
            </a:r>
          </a:p>
        </p:txBody>
      </p:sp>
      <p:sp>
        <p:nvSpPr>
          <p:cNvPr id="5" name="右矢印 89">
            <a:extLst>
              <a:ext uri="{FF2B5EF4-FFF2-40B4-BE49-F238E27FC236}">
                <a16:creationId xmlns:a16="http://schemas.microsoft.com/office/drawing/2014/main" id="{3EB7204E-3154-E35D-B4AA-A8F4949E754A}"/>
              </a:ext>
            </a:extLst>
          </p:cNvPr>
          <p:cNvSpPr/>
          <p:nvPr/>
        </p:nvSpPr>
        <p:spPr>
          <a:xfrm>
            <a:off x="4983382" y="3911914"/>
            <a:ext cx="25449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F19214A6-F78A-2682-1684-54DE2ADCCA24}"/>
              </a:ext>
            </a:extLst>
          </p:cNvPr>
          <p:cNvSpPr/>
          <p:nvPr/>
        </p:nvSpPr>
        <p:spPr>
          <a:xfrm>
            <a:off x="369164" y="2178355"/>
            <a:ext cx="4583836"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7" name="正方形/長方形 6">
            <a:extLst>
              <a:ext uri="{FF2B5EF4-FFF2-40B4-BE49-F238E27FC236}">
                <a16:creationId xmlns:a16="http://schemas.microsoft.com/office/drawing/2014/main" id="{488E82C2-FEC8-B961-5C57-BC373ECABB8A}"/>
              </a:ext>
            </a:extLst>
          </p:cNvPr>
          <p:cNvSpPr/>
          <p:nvPr/>
        </p:nvSpPr>
        <p:spPr>
          <a:xfrm>
            <a:off x="369164" y="2549961"/>
            <a:ext cx="4583836" cy="3925637"/>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外来腫瘍化学療法診療料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１　外来腫瘍化学療法診療料１</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抗悪性腫瘍剤を投与した場合</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700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ロ　抗悪性腫瘍剤の投与その他必要な治療管理を行った場合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２　外来腫瘍化学療法診療料２</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抗悪性腫瘍剤を投与した場合</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570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ロ　抗悪性腫瘍剤の投与その他必要な治療管理を行った場合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270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テキスト ボックス 8">
            <a:extLst>
              <a:ext uri="{FF2B5EF4-FFF2-40B4-BE49-F238E27FC236}">
                <a16:creationId xmlns:a16="http://schemas.microsoft.com/office/drawing/2014/main" id="{63AC62BF-8A52-FA9D-9174-39743296DECC}"/>
              </a:ext>
            </a:extLst>
          </p:cNvPr>
          <p:cNvSpPr txBox="1"/>
          <p:nvPr/>
        </p:nvSpPr>
        <p:spPr>
          <a:xfrm>
            <a:off x="0" y="0"/>
            <a:ext cx="9906000" cy="461665"/>
          </a:xfrm>
          <a:prstGeom prst="rect">
            <a:avLst/>
          </a:prstGeom>
          <a:noFill/>
        </p:spPr>
        <p:txBody>
          <a:bodyPr wrap="square" rtlCol="0">
            <a:spAutoFit/>
          </a:bodyPr>
          <a:lstStyle/>
          <a:p>
            <a:pPr marL="2425700" marR="0" lvl="0" indent="-2425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各職種がそれぞれの高い専門性を十分に発揮するための勤務環境の改善、タスク・シェアリング／タスク・シフティング、チーム医療の推進－⑤　等</a:t>
            </a:r>
          </a:p>
        </p:txBody>
      </p:sp>
      <p:sp>
        <p:nvSpPr>
          <p:cNvPr id="8" name="スライド番号プレースホルダー 2">
            <a:extLst>
              <a:ext uri="{FF2B5EF4-FFF2-40B4-BE49-F238E27FC236}">
                <a16:creationId xmlns:a16="http://schemas.microsoft.com/office/drawing/2014/main" id="{220047EA-C344-BFE8-F747-31E1F2396CC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448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01736936"/>
      </p:ext>
    </p:extLst>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446986"/>
            <a:ext cx="9906000" cy="458482"/>
          </a:xfrm>
          <a:solidFill>
            <a:srgbClr val="E1EDFF"/>
          </a:solidFill>
        </p:spPr>
        <p:txBody>
          <a:bodyPr>
            <a:noAutofit/>
          </a:bodyPr>
          <a:lstStyle/>
          <a:p>
            <a:r>
              <a:rPr lang="ja-JP" altLang="en-US" sz="2000" b="1"/>
              <a:t>外来腫瘍化学療法診療料の見直し②</a:t>
            </a:r>
            <a:r>
              <a:rPr lang="ja-JP" altLang="en-US" sz="1600"/>
              <a:t>（外来腫瘍化学療法診療料３（その１））</a:t>
            </a:r>
            <a:endParaRPr kumimoji="1" lang="ja-JP" altLang="en-US">
              <a:latin typeface="メイリオ" panose="020B0604030504040204" pitchFamily="50" charset="-128"/>
              <a:ea typeface="メイリオ" panose="020B0604030504040204" pitchFamily="50" charset="-128"/>
            </a:endParaRP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273828"/>
            <a:ext cx="9548064" cy="543177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やむを得ない理由等により専任の医師、看護師又は薬剤師を院内に常時１人以上配置することが困難であって、電話等による緊急の相談等に</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時間対応できる連絡体制を整備している医療機関の評価を新設する。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457200"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外来腫瘍化学療法診療料３</a:t>
            </a:r>
            <a:r>
              <a:rPr kumimoji="1" lang="en-US" altLang="ja-JP"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p>
          <a:p>
            <a:pPr marL="2078038" marR="0" lvl="3" indent="-45720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抗悪性腫瘍剤を投与した場合　</a:t>
            </a:r>
          </a:p>
          <a:p>
            <a:pPr marL="2346325" marR="0" lvl="3" indent="-457200" algn="l" defTabSz="914400" rtl="0" eaLnBrk="1" fontAlgn="auto" latinLnBrk="0" hangingPunct="1">
              <a:lnSpc>
                <a:spcPct val="100000"/>
              </a:lnSpc>
              <a:spcBef>
                <a:spcPts val="0"/>
              </a:spcBef>
              <a:spcAft>
                <a:spcPts val="0"/>
              </a:spcAft>
              <a:buClrTx/>
              <a:buSzTx/>
              <a:buFontTx/>
              <a:buNone/>
              <a:tabLst/>
              <a:defRPr/>
            </a:pP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初回から３回目まで</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540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2346325" marR="0" lvl="3" indent="-457200" algn="l" defTabSz="914400" rtl="0" eaLnBrk="1" fontAlgn="auto" latinLnBrk="0" hangingPunct="1">
              <a:lnSpc>
                <a:spcPct val="100000"/>
              </a:lnSpc>
              <a:spcBef>
                <a:spcPts val="0"/>
              </a:spcBef>
              <a:spcAft>
                <a:spcPts val="0"/>
              </a:spcAft>
              <a:buClrTx/>
              <a:buSzTx/>
              <a:buFontTx/>
              <a:buNone/>
              <a:tabLst/>
              <a:defRPr/>
            </a:pP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４回目以降</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280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2078038" marR="0" lvl="3" indent="-45720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ロ</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イ以外の必要な治療管理を行った場合</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180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1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外来腫瘍化学療法診療料は、入院中の患者以外の悪性腫瘍を主病とする患者に対して、患者の同意を得た上で、化学療法の経験を有する医師、化学療法に従事した経験を有する専任の看護師及び化学療法に係る調剤の経験を有する専任の薬剤師が必要に応じてその他の職種と共同して、注射による外来化学療法の実施その他の必要な治療管理を行った場合に算定する。</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「１」の「イ」の</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、「２」の「イ」の</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又は「３」の「イ」の</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に規定する点数は、月の初日から起算して、抗悪性腫瘍剤を１回目に投与した日から３回目に投与した日に算定し、「１」の「イ」の</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、「２」の「イ」</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又「３」の「イ」の</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に規定する点数は、月の初日から起算して、抗悪性腫瘍剤を４回目以降に投与した日に算定する。</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１」の「ロ」、「２」の「ロ」及び「３」の「ロ」に規定する点数は、注射による外来化学療法の実施その他必要な治療管理を実施中の期間に、当該外来化学療法を実施している保険医療機関において、当該外来化学療法又は治療に伴う副作用等で来院した患者に対し、診察（視診、聴診、打診及び触診等の身体診察を含む）の上、必要に応じて速やかに検査、投薬等を行う体制を評価したものである。</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また、外来腫瘍化学療法診療料３の届出を行っている保険医療機関において外来化学療法を実施している患者が、連携する外来腫瘍化学療法診療料１の届出を行っている保険医療機関を緊急的な副作用等で受診した場合には、「１」の「ロ」を算定できる。ただし、あらかじめ治療等に必要な情報を文書（電子媒体を含む。）により当該外来腫瘍診療料３の届出を行っている医療機関から受理している場合に限る。</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なお、「外来化学療法の実施その他必要な治療管理を実施中の期間」とは、当該化学療法のレジメンの期間内とする。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７</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（略）</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８</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腫瘍化学療法診療料３の届出を行う医療機関は、外来腫瘍化学療法診療料１の届出を行っている他の連携する保険医療機関に対して、緊急時に当該他の連携する保険医療機関に受診を希望する患者について、あらかじめ治療等に必要な情報を文書により、少なくとも治療開始時に１回は提供し、以降は適宜必要に応じて提供していること。</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（略）</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6492" y="1040402"/>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外来腫瘍化学療法診療料３の新設</a:t>
            </a:r>
          </a:p>
        </p:txBody>
      </p:sp>
      <p:sp>
        <p:nvSpPr>
          <p:cNvPr id="4" name="テキスト ボックス 3">
            <a:extLst>
              <a:ext uri="{FF2B5EF4-FFF2-40B4-BE49-F238E27FC236}">
                <a16:creationId xmlns:a16="http://schemas.microsoft.com/office/drawing/2014/main" id="{6F081844-723A-770B-FA70-9E5785A47CC6}"/>
              </a:ext>
            </a:extLst>
          </p:cNvPr>
          <p:cNvSpPr txBox="1"/>
          <p:nvPr/>
        </p:nvSpPr>
        <p:spPr>
          <a:xfrm>
            <a:off x="0" y="0"/>
            <a:ext cx="9906000" cy="461665"/>
          </a:xfrm>
          <a:prstGeom prst="rect">
            <a:avLst/>
          </a:prstGeom>
          <a:noFill/>
        </p:spPr>
        <p:txBody>
          <a:bodyPr wrap="square" rtlCol="0">
            <a:spAutoFit/>
          </a:bodyPr>
          <a:lstStyle/>
          <a:p>
            <a:pPr marL="2419350" marR="0" lvl="0" indent="-24193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各職種がそれぞれの高い専門性を十分に発揮するための勤務環境の改善、タスク・シェアリング／タスク・シフティング、チーム医療の推進－⑤</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1026" name="Picture 2" descr="ガンの化学療法を受ける患者さんのイラスト（外来化学療法室）">
            <a:extLst>
              <a:ext uri="{FF2B5EF4-FFF2-40B4-BE49-F238E27FC236}">
                <a16:creationId xmlns:a16="http://schemas.microsoft.com/office/drawing/2014/main" id="{F8FB5B15-3C61-1DA0-8D87-4B449121B9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44662" y="1950720"/>
            <a:ext cx="1347087" cy="1347087"/>
          </a:xfrm>
          <a:prstGeom prst="rect">
            <a:avLst/>
          </a:prstGeom>
          <a:noFill/>
          <a:extLst>
            <a:ext uri="{909E8E84-426E-40DD-AFC4-6F175D3DCCD1}">
              <a14:hiddenFill xmlns:a14="http://schemas.microsoft.com/office/drawing/2010/main">
                <a:solidFill>
                  <a:srgbClr val="FFFFFF"/>
                </a:solidFill>
              </a14:hiddenFill>
            </a:ext>
          </a:extLst>
        </p:spPr>
      </p:pic>
      <p:sp>
        <p:nvSpPr>
          <p:cNvPr id="5" name="スライド番号プレースホルダー 2">
            <a:extLst>
              <a:ext uri="{FF2B5EF4-FFF2-40B4-BE49-F238E27FC236}">
                <a16:creationId xmlns:a16="http://schemas.microsoft.com/office/drawing/2014/main" id="{B5388C60-360E-95E7-4BF6-AFF63C9DC429}"/>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449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688266753"/>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C283A4-8A1B-64D2-EBD6-0812086A79C1}"/>
            </a:ext>
          </a:extLst>
        </p:cNvPr>
        <p:cNvGrpSpPr/>
        <p:nvPr/>
      </p:nvGrpSpPr>
      <p:grpSpPr>
        <a:xfrm>
          <a:off x="0" y="0"/>
          <a:ext cx="0" cy="0"/>
          <a:chOff x="0" y="0"/>
          <a:chExt cx="0" cy="0"/>
        </a:xfrm>
      </p:grpSpPr>
      <p:sp>
        <p:nvSpPr>
          <p:cNvPr id="178179" name="Rectangle 4">
            <a:extLst>
              <a:ext uri="{FF2B5EF4-FFF2-40B4-BE49-F238E27FC236}">
                <a16:creationId xmlns:a16="http://schemas.microsoft.com/office/drawing/2014/main" id="{768F9588-311B-18A1-8A72-BB3E00BCD1BC}"/>
              </a:ext>
            </a:extLst>
          </p:cNvPr>
          <p:cNvSpPr>
            <a:spLocks noChangeArrowheads="1"/>
          </p:cNvSpPr>
          <p:nvPr/>
        </p:nvSpPr>
        <p:spPr bwMode="auto">
          <a:xfrm>
            <a:off x="340537" y="505304"/>
            <a:ext cx="2740255" cy="354008"/>
          </a:xfrm>
          <a:prstGeom prst="rect">
            <a:avLst/>
          </a:prstGeom>
          <a:solidFill>
            <a:srgbClr val="FFFF00">
              <a:alpha val="45097"/>
            </a:srgbClr>
          </a:solidFill>
          <a:ln w="9525">
            <a:solidFill>
              <a:srgbClr val="000000"/>
            </a:solidFill>
            <a:miter lim="800000"/>
            <a:headEnd/>
            <a:tailEnd/>
          </a:ln>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rPr>
              <a:t>３．将来を見据えた課題</a:t>
            </a:r>
            <a:endParaRPr kumimoji="1" lang="en-US" altLang="ja-JP"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endParaRPr>
          </a:p>
        </p:txBody>
      </p:sp>
      <p:sp>
        <p:nvSpPr>
          <p:cNvPr id="9" name="スライド番号プレースホルダー 2">
            <a:extLst>
              <a:ext uri="{FF2B5EF4-FFF2-40B4-BE49-F238E27FC236}">
                <a16:creationId xmlns:a16="http://schemas.microsoft.com/office/drawing/2014/main" id="{CB9007FB-C042-B6C0-2BCC-6A4EB6D7851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4" name="Rectangle 2">
            <a:extLst>
              <a:ext uri="{FF2B5EF4-FFF2-40B4-BE49-F238E27FC236}">
                <a16:creationId xmlns:a16="http://schemas.microsoft.com/office/drawing/2014/main" id="{3B55DC28-BA0E-E137-8D95-8405323B3D41}"/>
              </a:ext>
            </a:extLst>
          </p:cNvPr>
          <p:cNvSpPr txBox="1">
            <a:spLocks noChangeArrowheads="1"/>
          </p:cNvSpPr>
          <p:nvPr/>
        </p:nvSpPr>
        <p:spPr>
          <a:xfrm>
            <a:off x="310725" y="10325"/>
            <a:ext cx="6328833" cy="504825"/>
          </a:xfrm>
          <a:prstGeom prst="rect">
            <a:avLst/>
          </a:prstGeom>
        </p:spPr>
        <p:txBody>
          <a:bodyPr vert="horz" lIns="91440" tIns="45720" rIns="91440" bIns="45720" rtlCol="0" anchor="b">
            <a:normAutofit/>
          </a:bodyPr>
          <a:lstStyle>
            <a:lvl1pPr algn="ctr" defTabSz="914400" rtl="0" eaLnBrk="1" latinLnBrk="0" hangingPunct="1">
              <a:lnSpc>
                <a:spcPct val="90000"/>
              </a:lnSpc>
              <a:spcBef>
                <a:spcPct val="0"/>
              </a:spcBef>
              <a:buNone/>
              <a:defRPr kumimoji="1"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Calibri Light" panose="020F0302020204030204"/>
                <a:ea typeface="HG創英角ｺﾞｼｯｸUB" pitchFamily="49" charset="-128"/>
                <a:cs typeface="+mj-cs"/>
              </a:rPr>
              <a:t>令和６年度診療報酬改定の基本方針</a:t>
            </a:r>
            <a:endParaRPr kumimoji="1" lang="ja-JP" altLang="en-US"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j-cs"/>
            </a:endParaRPr>
          </a:p>
        </p:txBody>
      </p:sp>
      <p:sp>
        <p:nvSpPr>
          <p:cNvPr id="5" name="Rectangle 2">
            <a:extLst>
              <a:ext uri="{FF2B5EF4-FFF2-40B4-BE49-F238E27FC236}">
                <a16:creationId xmlns:a16="http://schemas.microsoft.com/office/drawing/2014/main" id="{8B1D8510-16A5-FC54-E3C2-96F5E5657EFD}"/>
              </a:ext>
            </a:extLst>
          </p:cNvPr>
          <p:cNvSpPr>
            <a:spLocks noChangeArrowheads="1"/>
          </p:cNvSpPr>
          <p:nvPr/>
        </p:nvSpPr>
        <p:spPr bwMode="auto">
          <a:xfrm>
            <a:off x="4383691" y="185625"/>
            <a:ext cx="5350724"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［令和５年１２月１１日 社会保障審議会</a:t>
            </a:r>
            <a:r>
              <a:rPr kumimoji="0" lang="ja-JP" altLang="en-US" sz="1400" b="0" i="0" u="none" strike="noStrike" kern="0" cap="none" spc="0" normalizeH="0" baseline="0" noProof="0" dirty="0">
                <a:ln>
                  <a:noFill/>
                </a:ln>
                <a:solidFill>
                  <a:prstClr val="black"/>
                </a:solidFill>
                <a:effectLst/>
                <a:uLnTx/>
                <a:uFillTx/>
                <a:latin typeface="Calibri" panose="020F0502020204030204"/>
                <a:ea typeface="ＭＳ Ｐゴシック"/>
                <a:cs typeface="+mn-cs"/>
              </a:rPr>
              <a:t>（医療保険部会・医療部会） </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a:t>
            </a:r>
          </a:p>
        </p:txBody>
      </p:sp>
      <p:sp>
        <p:nvSpPr>
          <p:cNvPr id="3" name="Rectangle 4">
            <a:extLst>
              <a:ext uri="{FF2B5EF4-FFF2-40B4-BE49-F238E27FC236}">
                <a16:creationId xmlns:a16="http://schemas.microsoft.com/office/drawing/2014/main" id="{17C2BF4B-4F56-8663-3B8F-C66EBF0DB989}"/>
              </a:ext>
            </a:extLst>
          </p:cNvPr>
          <p:cNvSpPr>
            <a:spLocks noChangeArrowheads="1"/>
          </p:cNvSpPr>
          <p:nvPr/>
        </p:nvSpPr>
        <p:spPr bwMode="auto">
          <a:xfrm>
            <a:off x="340537" y="865667"/>
            <a:ext cx="9360827" cy="2889252"/>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我が国の医療制度が直面する様々な課題に対応し、持続可能な「全世代型社会保障」を実現するためには、診療報酬のみならず、</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2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医療法、医療保険各法等の制度的枠組みや、国や地方自治体の補助金等の予算措置などにより社会保障が支えられていることを踏ま</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2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え、総合的な政策を構築していくことが求められる。</a:t>
            </a:r>
          </a:p>
          <a:p>
            <a:pPr marL="0" marR="0" lvl="0" indent="0" algn="l" defTabSz="914400" rtl="0" eaLnBrk="1" fontAlgn="base" latinLnBrk="0" hangingPunct="1">
              <a:lnSpc>
                <a:spcPts val="22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患者自身が納得して医療を受けられるよう、患者にとって身近で分かりやすい医療を実現していくとともに、国民の制度に対する</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2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納得感を高めるため、政府において、診療報酬制度を分かりやすくするための取組を継続していくこと、また、国民に対して医療制</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2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度に関する丁寧な説明を行い、理解を得ていくことが必要である。</a:t>
            </a:r>
          </a:p>
          <a:p>
            <a:pPr marL="0" marR="0" lvl="0" indent="0" algn="l" defTabSz="914400" rtl="0" eaLnBrk="1" fontAlgn="base" latinLnBrk="0" hangingPunct="1">
              <a:lnSpc>
                <a:spcPts val="22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予防・健康づくりやセルフケア等の推進、ヘルスリテラシーの向上が図られるよう、住民、医療提供者、保険者、民間企業、行政</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2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等の全ての関係者が協力・連携して国民一人一人を支援するとともに、国はこうした取組に向けた環境整備を行うことが必要である。</a:t>
            </a:r>
          </a:p>
          <a:p>
            <a:pPr marL="0" marR="0" lvl="0" indent="0" algn="l" defTabSz="914400" rtl="0" eaLnBrk="1" fontAlgn="base" latinLnBrk="0" hangingPunct="1">
              <a:lnSpc>
                <a:spcPts val="22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〇  今後も、医療情報の活用や医療機関間における連携のための取組等を含む医療 </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DX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を推進することにより、地域医療連携の円滑化、</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ts val="22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個々の医療機関等の負担軽減を図り、将来にわたって安心・安全で質の高い医療サービスを実現していく必要がある。</a:t>
            </a:r>
            <a:endParaRPr kumimoji="0" lang="ja-JP" altLang="en-US" sz="12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2531142255"/>
      </p:ext>
    </p:extLst>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正方形/長方形 9">
            <a:extLst>
              <a:ext uri="{FF2B5EF4-FFF2-40B4-BE49-F238E27FC236}">
                <a16:creationId xmlns:a16="http://schemas.microsoft.com/office/drawing/2014/main" id="{D6C68B0C-8818-A096-4E2C-71A782981502}"/>
              </a:ext>
            </a:extLst>
          </p:cNvPr>
          <p:cNvSpPr/>
          <p:nvPr/>
        </p:nvSpPr>
        <p:spPr>
          <a:xfrm>
            <a:off x="188119" y="1279099"/>
            <a:ext cx="9529762" cy="5472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やむを得ない理由等により専任の医師、看護師又は薬剤師を院内に常時１人以上配置することが困難であって、電話等による緊急の相談等に</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時間対応できる連絡体制を整備している医療機関の評価を新設する。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457200"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外来腫瘍化学療法診療料３</a:t>
            </a:r>
            <a:r>
              <a:rPr kumimoji="1" lang="en-US" altLang="ja-JP"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p>
          <a:p>
            <a:pPr marL="2078038" marR="0" lvl="3" indent="-45720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抗悪性腫瘍剤を投与した場合　</a:t>
            </a:r>
          </a:p>
          <a:p>
            <a:pPr marL="2346325" marR="0" lvl="3" indent="-457200" algn="l" defTabSz="914400" rtl="0" eaLnBrk="1" fontAlgn="auto" latinLnBrk="0" hangingPunct="1">
              <a:lnSpc>
                <a:spcPct val="100000"/>
              </a:lnSpc>
              <a:spcBef>
                <a:spcPts val="0"/>
              </a:spcBef>
              <a:spcAft>
                <a:spcPts val="0"/>
              </a:spcAft>
              <a:buClrTx/>
              <a:buSzTx/>
              <a:buFontTx/>
              <a:buNone/>
              <a:tabLst/>
              <a:defRPr/>
            </a:pP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初回から３回目まで</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540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2346325" marR="0" lvl="3" indent="-457200" algn="l" defTabSz="914400" rtl="0" eaLnBrk="1" fontAlgn="auto" latinLnBrk="0" hangingPunct="1">
              <a:lnSpc>
                <a:spcPct val="100000"/>
              </a:lnSpc>
              <a:spcBef>
                <a:spcPts val="0"/>
              </a:spcBef>
              <a:spcAft>
                <a:spcPts val="0"/>
              </a:spcAft>
              <a:buClrTx/>
              <a:buSzTx/>
              <a:buFontTx/>
              <a:buNone/>
              <a:tabLst/>
              <a:defRPr/>
            </a:pP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４回目以降</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280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2078038" marR="0" lvl="3" indent="-45720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ロ</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イ以外の必要な治療管理を行った場合</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180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1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外来腫瘍化学療法診療料１の施設基準のうち、</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及び</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を満たしていること。</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外来腫瘍化学療法診療料２の施設基準のうち、</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及び</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を満たしていること。</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保険医療機関において化学療法を実施する患者に対して、外来腫瘍化学療法診療料１の届出を行っている他の保険医療機関との連携により、緊急時に有害事象等の診療ができる連携体制を確保していること。また、当該他の連携する医療機関の名称等については、あらかじめ地方厚生</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支</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局長に届出を行い、かつ、その情報を当該保険医療機関の見やすい場所に掲示していること。</a:t>
            </a:r>
          </a:p>
          <a:p>
            <a:pPr marL="268288" marR="0" lvl="0" indent="-268288" algn="l" defTabSz="914400" rtl="0" eaLnBrk="1" fontAlgn="auto" latinLnBrk="0" hangingPunct="1">
              <a:lnSpc>
                <a:spcPct val="100000"/>
              </a:lnSpc>
              <a:spcBef>
                <a:spcPts val="0"/>
              </a:spcBef>
              <a:spcAft>
                <a:spcPts val="0"/>
              </a:spcAft>
              <a:buClrTx/>
              <a:buSzTx/>
              <a:buFontTx/>
              <a:buAutoNum type="arabicParenBoth" startAt="4"/>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の掲示事項について、原則として、ウェブサイトに掲載していること。ただし、ホームページ等を有しない保険医療機関については、この限りではない。</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AutoNum type="arabicParenBoth" startAt="4"/>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標榜時間外において、当該保険医療機関で外来化学療法を実施している患者に関する電話等の問合せに応じる体制を整備すること。また、やむを得ない事由により電話等による問い合わせに応じることができなかった場合であっても、速やかにコールバックすることができる体制がとられていること。</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AutoNum type="arabicParenBoth" startAt="4"/>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令和７年５月</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日までの間に限り、</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の基準を満たしているものとする。</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6492" y="1027208"/>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外来腫瘍化学療法診療料３の新設</a:t>
            </a:r>
          </a:p>
        </p:txBody>
      </p:sp>
      <p:sp>
        <p:nvSpPr>
          <p:cNvPr id="3" name="テキスト ボックス 2">
            <a:extLst>
              <a:ext uri="{FF2B5EF4-FFF2-40B4-BE49-F238E27FC236}">
                <a16:creationId xmlns:a16="http://schemas.microsoft.com/office/drawing/2014/main" id="{6B719EC2-5DA8-6B7E-1002-4B635F18C416}"/>
              </a:ext>
            </a:extLst>
          </p:cNvPr>
          <p:cNvSpPr txBox="1"/>
          <p:nvPr/>
        </p:nvSpPr>
        <p:spPr>
          <a:xfrm>
            <a:off x="344201" y="5305037"/>
            <a:ext cx="9224672" cy="1374735"/>
          </a:xfrm>
          <a:prstGeom prst="rect">
            <a:avLst/>
          </a:prstGeom>
          <a:noFill/>
          <a:ln>
            <a:solidFill>
              <a:schemeClr val="tx1"/>
            </a:solidFill>
            <a:prstDash val="dash"/>
          </a:ln>
        </p:spPr>
        <p:txBody>
          <a:bodyPr wrap="square" rtlCol="0">
            <a:spAutoFit/>
          </a:bodyPr>
          <a:lstStyle/>
          <a:p>
            <a:pPr marL="0" marR="0" lvl="0" indent="0" algn="l" defTabSz="990570" rtl="0" eaLnBrk="1" fontAlgn="auto" latinLnBrk="0" hangingPunct="1">
              <a:lnSpc>
                <a:spcPts val="1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＜外来腫瘍化学療法診療料１の施設基準（抜粋）＞</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76213" marR="0" lvl="0" indent="-176213" algn="l" defTabSz="990570" rtl="0" eaLnBrk="1" fontAlgn="auto" latinLnBrk="0" hangingPunct="1">
              <a:lnSpc>
                <a:spcPts val="1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(1)</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外来化学療法を実施するための専用のベッド（点滴注射による化学療法を実施するに適したリクライニングシート等を含む。）を有する治療室を保有していること。なお、外来化学療法を実施している間は、当該治療室を外来化学療法その他の点滴注射（輸血を含む。）以外の目的で使用することは認められないものであること。</a:t>
            </a:r>
          </a:p>
          <a:p>
            <a:pPr marL="176213" marR="0" lvl="0" indent="-176213" algn="l" defTabSz="990570" rtl="0" eaLnBrk="1" fontAlgn="auto" latinLnBrk="0" hangingPunct="1">
              <a:lnSpc>
                <a:spcPts val="1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(6)</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急変時等の緊急時に当該患者が入院できる体制が確保されていること又は他の保険医療機関との連携により緊急時に当該患者が入院できる体制が整備されていること。</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76213" marR="0" lvl="0" indent="-176213" algn="l" defTabSz="990570" rtl="0" eaLnBrk="1" fontAlgn="auto" latinLnBrk="0" hangingPunct="1">
              <a:lnSpc>
                <a:spcPts val="1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(11)</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患者と患者を雇用する事業者が共同して作成した勤務情報を記載した文書の提出があった場合に、就労と療養の両立に必要な情報を提供すること並びに診療情報を提供した後の勤務環境の変化を踏まえ療養上必要な指導を行うことが可能である旨をウェブサイトに掲載していることが望ましい。 </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76213" marR="0" lvl="0" indent="-176213" algn="l" defTabSz="990570" rtl="0" eaLnBrk="1" fontAlgn="auto" latinLnBrk="0" hangingPunct="1">
              <a:lnSpc>
                <a:spcPts val="1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(12) </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患者の急変時の緊急事態等に対応するための指針が整備されていることが望ましい。</a:t>
            </a:r>
          </a:p>
          <a:p>
            <a:pPr marL="0" marR="0" lvl="0" indent="0" algn="l" defTabSz="990570" rtl="0" eaLnBrk="1" fontAlgn="auto" latinLnBrk="0" hangingPunct="1">
              <a:lnSpc>
                <a:spcPts val="1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＜外来腫瘍化学療法診療料２の施設基準（抜粋）＞</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990570" rtl="0" eaLnBrk="1" fontAlgn="auto" latinLnBrk="0" hangingPunct="1">
              <a:lnSpc>
                <a:spcPts val="1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(2)</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化学療法の経験を有する専任の看護師が化学療法を実施している時間帯において常時当該治療室に勤務していること。</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990570" rtl="0" eaLnBrk="1" fontAlgn="auto" latinLnBrk="0" hangingPunct="1">
              <a:lnSpc>
                <a:spcPts val="1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(3)</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当該化学療法につき専任の常勤薬剤師が勤務していること。</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4" name="テキスト ボックス 3">
            <a:extLst>
              <a:ext uri="{FF2B5EF4-FFF2-40B4-BE49-F238E27FC236}">
                <a16:creationId xmlns:a16="http://schemas.microsoft.com/office/drawing/2014/main" id="{6F081844-723A-770B-FA70-9E5785A47CC6}"/>
              </a:ext>
            </a:extLst>
          </p:cNvPr>
          <p:cNvSpPr txBox="1"/>
          <p:nvPr/>
        </p:nvSpPr>
        <p:spPr>
          <a:xfrm>
            <a:off x="0" y="0"/>
            <a:ext cx="9906000" cy="461665"/>
          </a:xfrm>
          <a:prstGeom prst="rect">
            <a:avLst/>
          </a:prstGeom>
          <a:noFill/>
        </p:spPr>
        <p:txBody>
          <a:bodyPr wrap="square" rtlCol="0">
            <a:spAutoFit/>
          </a:bodyPr>
          <a:lstStyle/>
          <a:p>
            <a:pPr marL="2419350" marR="0" lvl="0" indent="-24193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各職種がそれぞれの高い専門性を十分に発揮するための勤務環境の改善、タスク・シェアリング／タスク・シフティング、チーム医療の推進－⑤</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タイトル 1">
            <a:extLst>
              <a:ext uri="{FF2B5EF4-FFF2-40B4-BE49-F238E27FC236}">
                <a16:creationId xmlns:a16="http://schemas.microsoft.com/office/drawing/2014/main" id="{A1377DB9-B5A8-59F5-73AB-65EBF223E555}"/>
              </a:ext>
            </a:extLst>
          </p:cNvPr>
          <p:cNvSpPr>
            <a:spLocks noGrp="1"/>
          </p:cNvSpPr>
          <p:nvPr>
            <p:ph type="title"/>
          </p:nvPr>
        </p:nvSpPr>
        <p:spPr>
          <a:xfrm>
            <a:off x="0" y="419278"/>
            <a:ext cx="9906000" cy="458482"/>
          </a:xfrm>
          <a:solidFill>
            <a:srgbClr val="E1EDFF"/>
          </a:solidFill>
        </p:spPr>
        <p:txBody>
          <a:bodyPr>
            <a:noAutofit/>
          </a:bodyPr>
          <a:lstStyle/>
          <a:p>
            <a:r>
              <a:rPr lang="ja-JP" altLang="en-US" sz="2000" b="1"/>
              <a:t>外来腫瘍化学療法診療料の見直し②</a:t>
            </a:r>
            <a:r>
              <a:rPr lang="ja-JP" altLang="en-US" sz="1600"/>
              <a:t>（外来腫瘍化学療法診療料３（その２））</a:t>
            </a:r>
            <a:endParaRPr kumimoji="1" lang="ja-JP" altLang="en-US" sz="2200" b="1">
              <a:latin typeface="メイリオ" panose="020B0604030504040204" pitchFamily="50" charset="-128"/>
              <a:ea typeface="メイリオ" panose="020B0604030504040204" pitchFamily="50" charset="-128"/>
            </a:endParaRPr>
          </a:p>
        </p:txBody>
      </p:sp>
      <p:pic>
        <p:nvPicPr>
          <p:cNvPr id="6" name="Picture 2" descr="ガンの化学療法を受ける患者さんのイラスト（外来化学療法室）">
            <a:extLst>
              <a:ext uri="{FF2B5EF4-FFF2-40B4-BE49-F238E27FC236}">
                <a16:creationId xmlns:a16="http://schemas.microsoft.com/office/drawing/2014/main" id="{DAEFAED7-02D3-1AD7-28CA-F2AC3BCC7F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38015" y="2035894"/>
            <a:ext cx="1576676" cy="1576676"/>
          </a:xfrm>
          <a:prstGeom prst="rect">
            <a:avLst/>
          </a:prstGeom>
          <a:noFill/>
          <a:extLst>
            <a:ext uri="{909E8E84-426E-40DD-AFC4-6F175D3DCCD1}">
              <a14:hiddenFill xmlns:a14="http://schemas.microsoft.com/office/drawing/2010/main">
                <a:solidFill>
                  <a:srgbClr val="FFFFFF"/>
                </a:solidFill>
              </a14:hiddenFill>
            </a:ext>
          </a:extLst>
        </p:spPr>
      </p:pic>
      <p:sp>
        <p:nvSpPr>
          <p:cNvPr id="5" name="スライド番号プレースホルダー 2">
            <a:extLst>
              <a:ext uri="{FF2B5EF4-FFF2-40B4-BE49-F238E27FC236}">
                <a16:creationId xmlns:a16="http://schemas.microsoft.com/office/drawing/2014/main" id="{8A31EC3F-B650-D11C-27E5-2A0AE63D8FB8}"/>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450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091846813"/>
      </p:ext>
    </p:extLst>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正方形/長方形 9">
            <a:extLst>
              <a:ext uri="{FF2B5EF4-FFF2-40B4-BE49-F238E27FC236}">
                <a16:creationId xmlns:a16="http://schemas.microsoft.com/office/drawing/2014/main" id="{D6C68B0C-8818-A096-4E2C-71A782981502}"/>
              </a:ext>
            </a:extLst>
          </p:cNvPr>
          <p:cNvSpPr/>
          <p:nvPr/>
        </p:nvSpPr>
        <p:spPr>
          <a:xfrm>
            <a:off x="188119" y="1211467"/>
            <a:ext cx="9529762" cy="53292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外来腫瘍化学療法診療料１について、実施医療機関における更なる体制整備等の観点から、次のとおり要件及び評価を見直す。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58108" y="968983"/>
            <a:ext cx="4594891"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外来腫瘍化学療法診療料１の施設基準の見直し</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3646230" y="1961689"/>
            <a:ext cx="5935528"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3646230" y="2324998"/>
            <a:ext cx="5961464" cy="409386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外来腫瘍化学療法診療料１</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）（略）</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8</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区分番号「</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B001</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」の「</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22</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」に掲げるがん性疼痛緩和指導管理料の届出を行っていること。</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9</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区分番号「</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B001</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」の「</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23</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」に掲げるがん患者指導管理料のロの届出を行っていることが望ましい。</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）に掲げる医師は、次に掲げるいずれかの研修を修了した者であること。</a:t>
            </a:r>
          </a:p>
          <a:p>
            <a:pPr marL="5349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ア がん等の診療に携わる医師等に対する緩和ケア研修会の開催指針に準拠した緩和ケア研修会</a:t>
            </a:r>
          </a:p>
          <a:p>
            <a:pPr marL="5349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 緩和ケアの基本教育のための都道府県指導者研修会（国立研究開発法人国立がん研究センター主催）等</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11</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患者と患者を雇用する事業者が共同して作成した勤務情報を記載した文書の提出があった場合に、就労と療養の両立に必要な情報を提供すること並びに診療情報を提供した後の勤務環境の変化を踏まえ療養上必要な指導を行うことが可能である旨をウェブサイトに掲載していることが望ましい。</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患者の急変時の緊急事態等に対応するための指針が整備されていることが望ましい。</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13</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外来腫瘍化学療法診療料３の届出を行っている他の保険医療機関において外来化学療法を実施している患者が、緊急時に当該保険医療機関に受診できる体制を確保している場合については、連携する保険医療機関の名称等をあらかじめ地方厚生</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支</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局長に届け出ていること。また、連携する保険医療機関の名称等については、当該保険医療機関の見やすい場所に掲示していること。 </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14</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(6)</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及び</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(7)</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に係る対応を行っていることについて、当該保険医療機関の見やすい場所に掲示していること。</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15</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(13)</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及び</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(14)</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の掲示事項について、原則として、ウェブサイトに掲載していること。ただし、ホームページ等を有しない保険医療機関については、この限りではない。</a:t>
            </a:r>
          </a:p>
          <a:p>
            <a:pPr marL="360363"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右矢印 89">
            <a:extLst>
              <a:ext uri="{FF2B5EF4-FFF2-40B4-BE49-F238E27FC236}">
                <a16:creationId xmlns:a16="http://schemas.microsoft.com/office/drawing/2014/main" id="{2C7478A4-04E8-A454-E553-73FC150DCF79}"/>
              </a:ext>
            </a:extLst>
          </p:cNvPr>
          <p:cNvSpPr/>
          <p:nvPr/>
        </p:nvSpPr>
        <p:spPr>
          <a:xfrm>
            <a:off x="3317458" y="2588101"/>
            <a:ext cx="229307"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65211" y="1961689"/>
            <a:ext cx="2874619"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58110" y="2324998"/>
            <a:ext cx="2874618" cy="1184404"/>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外来腫瘍化学療法診療料１</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）（略）</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テキスト ボックス 4">
            <a:extLst>
              <a:ext uri="{FF2B5EF4-FFF2-40B4-BE49-F238E27FC236}">
                <a16:creationId xmlns:a16="http://schemas.microsoft.com/office/drawing/2014/main" id="{E1AD24D3-7A09-526A-1345-355056261E3E}"/>
              </a:ext>
            </a:extLst>
          </p:cNvPr>
          <p:cNvSpPr txBox="1"/>
          <p:nvPr/>
        </p:nvSpPr>
        <p:spPr>
          <a:xfrm>
            <a:off x="236503" y="4271750"/>
            <a:ext cx="3310262" cy="2272417"/>
          </a:xfrm>
          <a:prstGeom prst="rect">
            <a:avLst/>
          </a:prstGeom>
          <a:noFill/>
          <a:ln>
            <a:solidFill>
              <a:schemeClr val="tx1"/>
            </a:solidFill>
            <a:prstDash val="dash"/>
          </a:ln>
        </p:spPr>
        <p:txBody>
          <a:bodyPr wrap="square" rtlCol="0">
            <a:spAutoFit/>
          </a:bodyPr>
          <a:lstStyle/>
          <a:p>
            <a:pPr marL="0" marR="0" lvl="0" indent="0" algn="l" defTabSz="990570" rtl="0" eaLnBrk="1" fontAlgn="auto" latinLnBrk="0" hangingPunct="1">
              <a:lnSpc>
                <a:spcPts val="1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＜外来腫瘍化学療法診療料１の施設基準（抜粋）＞</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76213" marR="0" lvl="0" indent="-176213" algn="l" defTabSz="990570" rtl="0" eaLnBrk="1" fontAlgn="auto" latinLnBrk="0" hangingPunct="1">
              <a:lnSpc>
                <a:spcPts val="1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(2)</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化学療法の経験を５年以上有する専任の常勤医師が勤務していること。 </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76213" marR="0" lvl="0" indent="-176213" algn="l" defTabSz="990570" rtl="0" eaLnBrk="1" fontAlgn="auto" latinLnBrk="0" hangingPunct="1">
              <a:lnSpc>
                <a:spcPts val="1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(5)</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専任の医師、看護師又は薬剤師が院内に常時１人以上配置され、本診療料を算定している患者から電話等による緊急の相談等に</a:t>
            </a: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24</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時間対応できる連絡体制が整備されていること。 </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76213" marR="0" lvl="0" indent="-176213" algn="l" defTabSz="990570" rtl="0" eaLnBrk="1" fontAlgn="auto" latinLnBrk="0" hangingPunct="1">
              <a:lnSpc>
                <a:spcPts val="1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(6)</a:t>
            </a: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急変時等の緊急時に当該患者が入院できる体制が確保されていること又は他の保険医療機関との連携により緊急時に当該患者が入院できる体制が整備されていること。 </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228600" marR="0" lvl="0" indent="-228600" algn="l" defTabSz="990570" rtl="0" eaLnBrk="1" fontAlgn="auto" latinLnBrk="0" hangingPunct="1">
              <a:lnSpc>
                <a:spcPts val="1000"/>
              </a:lnSpc>
              <a:spcBef>
                <a:spcPts val="0"/>
              </a:spcBef>
              <a:spcAft>
                <a:spcPts val="0"/>
              </a:spcAft>
              <a:buClrTx/>
              <a:buSzTx/>
              <a:buFontTx/>
              <a:buAutoNum type="arabicParenBoth" startAt="7"/>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実施される化学療法のレジメン（治療内容）の妥当性を評価し、承認する委員会を開催していること。</a:t>
            </a:r>
            <a:endParaRPr kumimoji="1" lang="en-US" altLang="ja-JP"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77800" marR="0" lvl="0" indent="0" algn="l" defTabSz="990570" rtl="0" eaLnBrk="1" fontAlgn="auto" latinLnBrk="0" hangingPunct="1">
              <a:lnSpc>
                <a:spcPts val="1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当該委員会は、化学療法に携わる各診療科の医師の代表者（代表者数は、複数診療科の場合は、それぞれの診療科で１名以上（１診療科の場合は、２名以上）の代表者であること。）、業務に携わる看護師、薬剤師及び必要に応じてその他の職種から構成されるもので、少なくとも年１回開催されるものとする。</a:t>
            </a:r>
          </a:p>
        </p:txBody>
      </p:sp>
      <p:sp>
        <p:nvSpPr>
          <p:cNvPr id="7" name="タイトル 1">
            <a:extLst>
              <a:ext uri="{FF2B5EF4-FFF2-40B4-BE49-F238E27FC236}">
                <a16:creationId xmlns:a16="http://schemas.microsoft.com/office/drawing/2014/main" id="{FCD08463-9931-4D12-F2C7-197AD582F57E}"/>
              </a:ext>
            </a:extLst>
          </p:cNvPr>
          <p:cNvSpPr>
            <a:spLocks noGrp="1"/>
          </p:cNvSpPr>
          <p:nvPr>
            <p:ph type="title"/>
          </p:nvPr>
        </p:nvSpPr>
        <p:spPr>
          <a:xfrm>
            <a:off x="0" y="428518"/>
            <a:ext cx="9906000" cy="458482"/>
          </a:xfrm>
          <a:solidFill>
            <a:srgbClr val="E1EDFF"/>
          </a:solidFill>
        </p:spPr>
        <p:txBody>
          <a:bodyPr>
            <a:noAutofit/>
          </a:bodyPr>
          <a:lstStyle/>
          <a:p>
            <a:r>
              <a:rPr lang="ja-JP" altLang="en-US" b="1"/>
              <a:t>外来腫瘍化学療法診療料の見直し③</a:t>
            </a:r>
            <a:r>
              <a:rPr lang="ja-JP" altLang="en-US" sz="1600"/>
              <a:t>（外来腫瘍化学療法診療料１）</a:t>
            </a:r>
            <a:endParaRPr kumimoji="1" lang="ja-JP" altLang="en-US">
              <a:latin typeface="メイリオ" panose="020B0604030504040204" pitchFamily="50" charset="-128"/>
              <a:ea typeface="メイリオ" panose="020B0604030504040204" pitchFamily="50" charset="-128"/>
            </a:endParaRPr>
          </a:p>
        </p:txBody>
      </p:sp>
      <p:sp>
        <p:nvSpPr>
          <p:cNvPr id="2" name="テキスト ボックス 1">
            <a:extLst>
              <a:ext uri="{FF2B5EF4-FFF2-40B4-BE49-F238E27FC236}">
                <a16:creationId xmlns:a16="http://schemas.microsoft.com/office/drawing/2014/main" id="{53EB860F-0517-FFCB-65BB-62F3ABC41D92}"/>
              </a:ext>
            </a:extLst>
          </p:cNvPr>
          <p:cNvSpPr txBox="1"/>
          <p:nvPr/>
        </p:nvSpPr>
        <p:spPr>
          <a:xfrm>
            <a:off x="0" y="0"/>
            <a:ext cx="9906000" cy="461665"/>
          </a:xfrm>
          <a:prstGeom prst="rect">
            <a:avLst/>
          </a:prstGeom>
          <a:noFill/>
        </p:spPr>
        <p:txBody>
          <a:bodyPr wrap="square" rtlCol="0">
            <a:spAutoFit/>
          </a:bodyPr>
          <a:lstStyle/>
          <a:p>
            <a:pPr marL="2425700" marR="0" lvl="0" indent="-2425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各職種がそれぞれの高い専門性を十分に発揮するための勤務環境の改善、タスク・シェアリング／タスク・シフティング、チーム医療の推進－⑤　等</a:t>
            </a:r>
          </a:p>
        </p:txBody>
      </p:sp>
      <p:sp>
        <p:nvSpPr>
          <p:cNvPr id="3" name="スライド番号プレースホルダー 2">
            <a:extLst>
              <a:ext uri="{FF2B5EF4-FFF2-40B4-BE49-F238E27FC236}">
                <a16:creationId xmlns:a16="http://schemas.microsoft.com/office/drawing/2014/main" id="{A62ED289-12B2-877D-0661-D54E103F471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451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18040063"/>
      </p:ext>
    </p:extLst>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0715"/>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452</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2841508937"/>
              </p:ext>
            </p:extLst>
          </p:nvPr>
        </p:nvGraphicFramePr>
        <p:xfrm>
          <a:off x="389493" y="178673"/>
          <a:ext cx="9127014" cy="44005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373777">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mn-lt"/>
                          <a:ea typeface="+mn-ea"/>
                          <a:cs typeface="+mn-cs"/>
                        </a:rPr>
                        <a:t>外来腫瘍化学療法診療料の見直し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2376831495"/>
              </p:ext>
            </p:extLst>
          </p:nvPr>
        </p:nvGraphicFramePr>
        <p:xfrm>
          <a:off x="466726" y="707659"/>
          <a:ext cx="9049781" cy="1758768"/>
        </p:xfrm>
        <a:graphic>
          <a:graphicData uri="http://schemas.openxmlformats.org/drawingml/2006/table">
            <a:tbl>
              <a:tblPr firstRow="1" bandRow="1">
                <a:tableStyleId>{5C22544A-7EE6-4342-B048-85BDC9FD1C3A}</a:tableStyleId>
              </a:tblPr>
              <a:tblGrid>
                <a:gridCol w="9049781">
                  <a:extLst>
                    <a:ext uri="{9D8B030D-6E8A-4147-A177-3AD203B41FA5}">
                      <a16:colId xmlns:a16="http://schemas.microsoft.com/office/drawing/2014/main" val="4124765003"/>
                    </a:ext>
                  </a:extLst>
                </a:gridCol>
              </a:tblGrid>
              <a:tr h="1758768">
                <a:tc>
                  <a:txBody>
                    <a:bodyPr/>
                    <a:lstStyle/>
                    <a:p>
                      <a:pPr marL="446088" indent="-446088">
                        <a:spcBef>
                          <a:spcPts val="1200"/>
                        </a:spcBef>
                        <a:buNone/>
                      </a:pPr>
                      <a:r>
                        <a:rPr kumimoji="1" lang="ja-JP" altLang="en-US" sz="2000" b="1" u="none" dirty="0">
                          <a:solidFill>
                            <a:schemeClr val="tx1"/>
                          </a:solidFill>
                          <a:latin typeface="+mn-ea"/>
                          <a:ea typeface="+mn-ea"/>
                        </a:rPr>
                        <a:t>＜がん薬物療法体制充実加算の新設＞</a:t>
                      </a:r>
                      <a:endParaRPr kumimoji="1" lang="en-US" altLang="ja-JP" sz="2000" b="1" u="none" dirty="0">
                        <a:solidFill>
                          <a:schemeClr val="tx1"/>
                        </a:solidFill>
                        <a:latin typeface="+mn-ea"/>
                        <a:ea typeface="+mn-ea"/>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悪性腫瘍の患者に対する外来における安心・安全な化学療法の実施を推進する観点から、</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医師が患者に対して診察を行う前に、薬剤師が服薬状況や副作用の発現状況等について収集・評価を行い、医師に情報提供、処方に関する提案等を行った場合</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について、</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がん薬物療法体制充実加算</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を新設する。</a:t>
                      </a: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graphicFrame>
        <p:nvGraphicFramePr>
          <p:cNvPr id="5" name="表 4">
            <a:extLst>
              <a:ext uri="{FF2B5EF4-FFF2-40B4-BE49-F238E27FC236}">
                <a16:creationId xmlns:a16="http://schemas.microsoft.com/office/drawing/2014/main" id="{484F59F4-2D1A-DF53-5720-74CB22451FAA}"/>
              </a:ext>
            </a:extLst>
          </p:cNvPr>
          <p:cNvGraphicFramePr>
            <a:graphicFrameLocks noGrp="1"/>
          </p:cNvGraphicFramePr>
          <p:nvPr>
            <p:extLst>
              <p:ext uri="{D42A27DB-BD31-4B8C-83A1-F6EECF244321}">
                <p14:modId xmlns:p14="http://schemas.microsoft.com/office/powerpoint/2010/main" val="844491861"/>
              </p:ext>
            </p:extLst>
          </p:nvPr>
        </p:nvGraphicFramePr>
        <p:xfrm>
          <a:off x="389493" y="3448553"/>
          <a:ext cx="9127014" cy="470535"/>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mn-lt"/>
                          <a:ea typeface="+mn-ea"/>
                          <a:cs typeface="+mn-cs"/>
                        </a:rPr>
                        <a:t>がん性疼痛緩和指導管理料及びがん拠点病院加算の見直し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6" name="表 5">
            <a:extLst>
              <a:ext uri="{FF2B5EF4-FFF2-40B4-BE49-F238E27FC236}">
                <a16:creationId xmlns:a16="http://schemas.microsoft.com/office/drawing/2014/main" id="{9D6A0A6A-9763-EE5A-3116-8EA58455E17F}"/>
              </a:ext>
            </a:extLst>
          </p:cNvPr>
          <p:cNvGraphicFramePr>
            <a:graphicFrameLocks noGrp="1"/>
          </p:cNvGraphicFramePr>
          <p:nvPr>
            <p:extLst>
              <p:ext uri="{D42A27DB-BD31-4B8C-83A1-F6EECF244321}">
                <p14:modId xmlns:p14="http://schemas.microsoft.com/office/powerpoint/2010/main" val="2722053904"/>
              </p:ext>
            </p:extLst>
          </p:nvPr>
        </p:nvGraphicFramePr>
        <p:xfrm>
          <a:off x="466726" y="4029075"/>
          <a:ext cx="9049782" cy="2893696"/>
        </p:xfrm>
        <a:graphic>
          <a:graphicData uri="http://schemas.openxmlformats.org/drawingml/2006/table">
            <a:tbl>
              <a:tblPr firstRow="1" bandRow="1">
                <a:tableStyleId>{5C22544A-7EE6-4342-B048-85BDC9FD1C3A}</a:tableStyleId>
              </a:tblPr>
              <a:tblGrid>
                <a:gridCol w="9049782">
                  <a:extLst>
                    <a:ext uri="{9D8B030D-6E8A-4147-A177-3AD203B41FA5}">
                      <a16:colId xmlns:a16="http://schemas.microsoft.com/office/drawing/2014/main" val="4124765003"/>
                    </a:ext>
                  </a:extLst>
                </a:gridCol>
              </a:tblGrid>
              <a:tr h="2893696">
                <a:tc>
                  <a:txBody>
                    <a:bodyPr/>
                    <a:lstStyle/>
                    <a:p>
                      <a:pPr marL="446088" indent="-446088">
                        <a:spcBef>
                          <a:spcPts val="1200"/>
                        </a:spcBef>
                        <a:buNone/>
                      </a:pPr>
                      <a:r>
                        <a:rPr kumimoji="1" lang="ja-JP" altLang="en-US" sz="2000" b="1" u="none" dirty="0">
                          <a:solidFill>
                            <a:schemeClr val="tx1"/>
                          </a:solidFill>
                          <a:latin typeface="+mn-ea"/>
                          <a:ea typeface="+mn-ea"/>
                        </a:rPr>
                        <a:t>＜難治性がん性疼痛緩和指導管理加算の新設＞</a:t>
                      </a:r>
                      <a:endParaRPr kumimoji="1" lang="en-US" altLang="ja-JP" sz="2000" b="1" u="none" dirty="0">
                        <a:solidFill>
                          <a:schemeClr val="tx1"/>
                        </a:solidFill>
                        <a:latin typeface="+mn-ea"/>
                        <a:ea typeface="+mn-ea"/>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がん性疼痛緩和指導管理料</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において、放射線治療と神経ブロックを実施する体制及び実績を有する医療機関における、当該治療が必要な患者に対して、</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診療方針等について文書を用いて説明を行った場合に係る評価</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を新設する。</a:t>
                      </a:r>
                      <a:endParaRPr kumimoji="0"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0" marR="0" lvl="0" indent="0" algn="l" defTabSz="914400" rtl="0" eaLnBrk="1" fontAlgn="auto" latinLnBrk="0" hangingPunct="1">
                        <a:lnSpc>
                          <a:spcPct val="100000"/>
                        </a:lnSpc>
                        <a:spcBef>
                          <a:spcPts val="120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＜がん拠点病院加算の見直し＞</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都道府県がん診療連携拠点病院及び特定領域がん診療連携拠点病院の</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特例型に指定された医療機関が算定する項目を明確化</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するとともに、地域がん診療拠点病院の</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特例型に指定された医療機関が算定する項目を新設</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する。</a:t>
                      </a:r>
                      <a:endParaRPr kumimoji="0" lang="en-US" altLang="ja-JP" sz="20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graphicFrame>
        <p:nvGraphicFramePr>
          <p:cNvPr id="7" name="表 6">
            <a:extLst>
              <a:ext uri="{FF2B5EF4-FFF2-40B4-BE49-F238E27FC236}">
                <a16:creationId xmlns:a16="http://schemas.microsoft.com/office/drawing/2014/main" id="{DFBDE807-AEC5-B714-3646-FCE98100B5C9}"/>
              </a:ext>
            </a:extLst>
          </p:cNvPr>
          <p:cNvGraphicFramePr>
            <a:graphicFrameLocks noGrp="1"/>
          </p:cNvGraphicFramePr>
          <p:nvPr>
            <p:extLst>
              <p:ext uri="{D42A27DB-BD31-4B8C-83A1-F6EECF244321}">
                <p14:modId xmlns:p14="http://schemas.microsoft.com/office/powerpoint/2010/main" val="1509571245"/>
              </p:ext>
            </p:extLst>
          </p:nvPr>
        </p:nvGraphicFramePr>
        <p:xfrm>
          <a:off x="389493" y="2581174"/>
          <a:ext cx="9127014" cy="440057"/>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40057">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mn-lt"/>
                          <a:ea typeface="+mn-ea"/>
                          <a:cs typeface="+mn-cs"/>
                        </a:rPr>
                        <a:t>在宅医療における</a:t>
                      </a:r>
                      <a:r>
                        <a:rPr kumimoji="1" lang="en-US" altLang="ja-JP" sz="2400" b="0" i="0" u="none" strike="noStrike" kern="1200" cap="none" spc="0" normalizeH="0" baseline="0" noProof="0" dirty="0">
                          <a:ln>
                            <a:noFill/>
                          </a:ln>
                          <a:solidFill>
                            <a:prstClr val="black"/>
                          </a:solidFill>
                          <a:effectLst/>
                          <a:uLnTx/>
                          <a:uFillTx/>
                          <a:latin typeface="+mn-lt"/>
                          <a:ea typeface="+mn-ea"/>
                          <a:cs typeface="+mn-cs"/>
                        </a:rPr>
                        <a:t>ICT</a:t>
                      </a:r>
                      <a:r>
                        <a:rPr kumimoji="1" lang="ja-JP" altLang="en-US" sz="2400" b="0" i="0" u="none" strike="noStrike" kern="1200" cap="none" spc="0" normalizeH="0" baseline="0" noProof="0" dirty="0">
                          <a:ln>
                            <a:noFill/>
                          </a:ln>
                          <a:solidFill>
                            <a:prstClr val="black"/>
                          </a:solidFill>
                          <a:effectLst/>
                          <a:uLnTx/>
                          <a:uFillTx/>
                          <a:latin typeface="+mn-lt"/>
                          <a:ea typeface="+mn-ea"/>
                          <a:cs typeface="+mn-cs"/>
                        </a:rPr>
                        <a:t>を用いた連携の推進（再掲）</a:t>
                      </a:r>
                      <a:endParaRPr kumimoji="1" lang="en-US" altLang="ja-JP" sz="2400" b="0" i="0" u="none" strike="noStrike" kern="1200" cap="none" spc="0" normalizeH="0" baseline="0" noProof="0" dirty="0">
                        <a:ln>
                          <a:noFill/>
                        </a:ln>
                        <a:solidFill>
                          <a:prstClr val="black"/>
                        </a:solidFill>
                        <a:effectLst/>
                        <a:uLnTx/>
                        <a:uFillTx/>
                        <a:latin typeface="+mn-lt"/>
                        <a:ea typeface="+mn-ea"/>
                        <a:cs typeface="+mn-cs"/>
                      </a:endParaRP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spTree>
    <p:extLst>
      <p:ext uri="{BB962C8B-B14F-4D97-AF65-F5344CB8AC3E}">
        <p14:creationId xmlns:p14="http://schemas.microsoft.com/office/powerpoint/2010/main" val="4209306518"/>
      </p:ext>
    </p:extLst>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409221"/>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外来腫瘍化学療法診療料の見直し④</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 （がん薬物療法体制充実加算）</a:t>
            </a:r>
            <a:endParaRPr kumimoji="1" lang="ja-JP" altLang="en-US" b="1">
              <a:latin typeface="メイリオ" panose="020B0604030504040204" pitchFamily="50" charset="-128"/>
              <a:ea typeface="メイリオ" panose="020B0604030504040204" pitchFamily="50" charset="-128"/>
            </a:endParaRPr>
          </a:p>
        </p:txBody>
      </p:sp>
      <p:sp>
        <p:nvSpPr>
          <p:cNvPr id="3" name="正方形/長方形 2">
            <a:extLst>
              <a:ext uri="{FF2B5EF4-FFF2-40B4-BE49-F238E27FC236}">
                <a16:creationId xmlns:a16="http://schemas.microsoft.com/office/drawing/2014/main" id="{6BA7012E-C296-E911-1F8A-2E65ED9C68F2}"/>
              </a:ext>
            </a:extLst>
          </p:cNvPr>
          <p:cNvSpPr/>
          <p:nvPr/>
        </p:nvSpPr>
        <p:spPr>
          <a:xfrm>
            <a:off x="165000" y="1147945"/>
            <a:ext cx="9576000" cy="5544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80000" tIns="72000" rIns="180000" bIns="36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悪性腫瘍の患者に対する外来における安心・安全な化学療法の実施を推進する観点から、医師が患者に対して診察を行う前に、薬剤師が服薬状況や副作用の発現状況等について収集・評価を行い、医師に情報提供、処方に関する提案等を行った場合の評価を新たに設け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がん薬物療法体制充実加算</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点（月１回に限り）</a:t>
            </a:r>
            <a:endParaRPr kumimoji="1" lang="en-US" altLang="ja-JP"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テキスト ボックス 3">
            <a:extLst>
              <a:ext uri="{FF2B5EF4-FFF2-40B4-BE49-F238E27FC236}">
                <a16:creationId xmlns:a16="http://schemas.microsoft.com/office/drawing/2014/main" id="{824C8DF1-15C1-0DFF-279E-95A5DDBB473C}"/>
              </a:ext>
            </a:extLst>
          </p:cNvPr>
          <p:cNvSpPr txBox="1"/>
          <p:nvPr/>
        </p:nvSpPr>
        <p:spPr>
          <a:xfrm>
            <a:off x="196245" y="3227748"/>
            <a:ext cx="4505149" cy="1015663"/>
          </a:xfrm>
          <a:prstGeom prst="rect">
            <a:avLst/>
          </a:prstGeom>
          <a:noFill/>
        </p:spPr>
        <p:txBody>
          <a:bodyPr wrap="square" rtlCol="0">
            <a:spAutoFit/>
          </a:bodyPr>
          <a:lstStyle/>
          <a:p>
            <a:pPr marL="176213"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外来腫瘍化学療法診療料１のイの（</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算定する患者に対して、当該保険医療機関の医師の指示に基づき薬剤師が、服薬状況、副作用の有無等の情報の収集及び評価を行い、医師の診察前に情報提供や処方の提案等を行った場合に月に１回に限り所定点数に加算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テキスト ボックス 4">
            <a:extLst>
              <a:ext uri="{FF2B5EF4-FFF2-40B4-BE49-F238E27FC236}">
                <a16:creationId xmlns:a16="http://schemas.microsoft.com/office/drawing/2014/main" id="{0C1F4187-FF53-2FA5-B0DA-9B41A84D78AC}"/>
              </a:ext>
            </a:extLst>
          </p:cNvPr>
          <p:cNvSpPr txBox="1"/>
          <p:nvPr/>
        </p:nvSpPr>
        <p:spPr>
          <a:xfrm>
            <a:off x="173709" y="4441287"/>
            <a:ext cx="4505149" cy="2308324"/>
          </a:xfrm>
          <a:prstGeom prst="rect">
            <a:avLst/>
          </a:prstGeom>
          <a:noFill/>
        </p:spPr>
        <p:txBody>
          <a:bodyPr wrap="square" rtlCol="0">
            <a:spAutoFit/>
          </a:bodyPr>
          <a:lstStyle/>
          <a:p>
            <a:pPr marL="358775" marR="0" lvl="0" indent="-358775"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（１）化学療法に係る調剤の経験を５年以上有しており、</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時間以上のがんに係る適切な研修を修了し、がん患者に対する薬剤管理指導の実績を</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症例（複数のがん種であることが望ましい。）以上有する専任の常勤薬剤師が配置されていること。</a:t>
            </a:r>
          </a:p>
          <a:p>
            <a:pPr marL="358775" marR="0" lvl="0" indent="-358775"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（２）患者の希望に応じて、患者の心理状況及びプライバシーに十分配慮した構造の個室を使用できるように備えていること。</a:t>
            </a:r>
          </a:p>
          <a:p>
            <a:pPr marL="358775" marR="0" lvl="0" indent="-358775"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薬剤師が、医師の診察前に患者から服薬状況、副作用等の情報収集及び評価を実施し、情報提供や処方提案等を行った上で、医師がそれを踏まえて、より適切な診療方針を立てることができる体制が整備されていること。</a:t>
            </a:r>
          </a:p>
        </p:txBody>
      </p:sp>
      <p:sp>
        <p:nvSpPr>
          <p:cNvPr id="23" name="テキスト ボックス 22">
            <a:extLst>
              <a:ext uri="{FF2B5EF4-FFF2-40B4-BE49-F238E27FC236}">
                <a16:creationId xmlns:a16="http://schemas.microsoft.com/office/drawing/2014/main" id="{8A95C967-7023-FA47-FBA8-62C3309D92E3}"/>
              </a:ext>
            </a:extLst>
          </p:cNvPr>
          <p:cNvSpPr txBox="1"/>
          <p:nvPr/>
        </p:nvSpPr>
        <p:spPr>
          <a:xfrm>
            <a:off x="7355373" y="2424845"/>
            <a:ext cx="1344772" cy="276999"/>
          </a:xfrm>
          <a:prstGeom prst="rect">
            <a:avLst/>
          </a:prstGeom>
          <a:noFill/>
          <a:ln>
            <a:solidFill>
              <a:sysClr val="windowText" lastClr="000000"/>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来院・採血</a:t>
            </a:r>
          </a:p>
        </p:txBody>
      </p:sp>
      <p:sp>
        <p:nvSpPr>
          <p:cNvPr id="24" name="矢印: 下 23">
            <a:extLst>
              <a:ext uri="{FF2B5EF4-FFF2-40B4-BE49-F238E27FC236}">
                <a16:creationId xmlns:a16="http://schemas.microsoft.com/office/drawing/2014/main" id="{C0602E91-720C-8542-FB2B-E839E3C84EC9}"/>
              </a:ext>
            </a:extLst>
          </p:cNvPr>
          <p:cNvSpPr/>
          <p:nvPr/>
        </p:nvSpPr>
        <p:spPr>
          <a:xfrm>
            <a:off x="7880054" y="2728042"/>
            <a:ext cx="295411" cy="399011"/>
          </a:xfrm>
          <a:prstGeom prst="downArrow">
            <a:avLst/>
          </a:prstGeom>
          <a:solidFill>
            <a:sysClr val="windowText" lastClr="000000"/>
          </a:solidFill>
          <a:ln w="12700" cap="flat" cmpd="sng" algn="ctr">
            <a:solidFill>
              <a:sysClr val="windowText" lastClr="000000">
                <a:shade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30" name="テキスト ボックス 29">
            <a:extLst>
              <a:ext uri="{FF2B5EF4-FFF2-40B4-BE49-F238E27FC236}">
                <a16:creationId xmlns:a16="http://schemas.microsoft.com/office/drawing/2014/main" id="{6F417623-D57D-3781-4AFA-849A45E9BF88}"/>
              </a:ext>
            </a:extLst>
          </p:cNvPr>
          <p:cNvSpPr txBox="1"/>
          <p:nvPr/>
        </p:nvSpPr>
        <p:spPr>
          <a:xfrm>
            <a:off x="8216623" y="2799174"/>
            <a:ext cx="1497243" cy="25391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診察前の時間を活用</a:t>
            </a:r>
          </a:p>
        </p:txBody>
      </p:sp>
      <p:sp>
        <p:nvSpPr>
          <p:cNvPr id="33" name="吹き出し: 四角形 32">
            <a:extLst>
              <a:ext uri="{FF2B5EF4-FFF2-40B4-BE49-F238E27FC236}">
                <a16:creationId xmlns:a16="http://schemas.microsoft.com/office/drawing/2014/main" id="{5E17AC3D-980E-B113-E622-A0F3202BED4A}"/>
              </a:ext>
            </a:extLst>
          </p:cNvPr>
          <p:cNvSpPr/>
          <p:nvPr/>
        </p:nvSpPr>
        <p:spPr>
          <a:xfrm>
            <a:off x="4815414" y="5239274"/>
            <a:ext cx="2220975" cy="1219387"/>
          </a:xfrm>
          <a:prstGeom prst="wedgeRectCallout">
            <a:avLst>
              <a:gd name="adj1" fmla="val 23231"/>
              <a:gd name="adj2" fmla="val -64884"/>
            </a:avLst>
          </a:prstGeom>
          <a:solidFill>
            <a:srgbClr val="D1DEF5"/>
          </a:solidFill>
          <a:ln w="12700" cap="flat" cmpd="sng" algn="ctr">
            <a:solidFill>
              <a:sysClr val="windowText" lastClr="000000"/>
            </a:solidFill>
            <a:prstDash val="solid"/>
            <a:miter lim="800000"/>
          </a:ln>
          <a:effectLst/>
        </p:spPr>
        <p:txBody>
          <a:bodyPr rtlCol="0" anchor="ctr"/>
          <a:lstStyle/>
          <a:p>
            <a:pPr marL="182563" marR="0" lvl="0" indent="-182563" algn="just"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副作用等情報や処方提案等について、薬剤師が「医師の診察前」に共有することで円滑に当日の処方や指示に反映させることができる</a:t>
            </a: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3" marR="0" lvl="0" indent="-182563" algn="just"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医師の診察にかかる時間を短縮できる</a:t>
            </a: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4" name="テキスト ボックス 33">
            <a:extLst>
              <a:ext uri="{FF2B5EF4-FFF2-40B4-BE49-F238E27FC236}">
                <a16:creationId xmlns:a16="http://schemas.microsoft.com/office/drawing/2014/main" id="{58429A84-5D86-EAE4-5AB9-D18F88F7514B}"/>
              </a:ext>
            </a:extLst>
          </p:cNvPr>
          <p:cNvSpPr txBox="1"/>
          <p:nvPr/>
        </p:nvSpPr>
        <p:spPr>
          <a:xfrm>
            <a:off x="6685755" y="3159316"/>
            <a:ext cx="3024000" cy="276999"/>
          </a:xfrm>
          <a:prstGeom prst="rect">
            <a:avLst/>
          </a:prstGeom>
          <a:noFill/>
          <a:ln>
            <a:solidFill>
              <a:sysClr val="windowText" lastClr="000000"/>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薬剤師の面談</a:t>
            </a:r>
            <a:endParaRPr kumimoji="1" lang="ja-JP" altLang="en-US" sz="1200" b="0" i="0" u="none" strike="noStrike" kern="0" cap="none" spc="0" normalizeH="0" baseline="3000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5" name="正方形/長方形 34">
            <a:extLst>
              <a:ext uri="{FF2B5EF4-FFF2-40B4-BE49-F238E27FC236}">
                <a16:creationId xmlns:a16="http://schemas.microsoft.com/office/drawing/2014/main" id="{BA357C04-D1B0-1568-0833-61BCBCD958A8}"/>
              </a:ext>
            </a:extLst>
          </p:cNvPr>
          <p:cNvSpPr/>
          <p:nvPr/>
        </p:nvSpPr>
        <p:spPr>
          <a:xfrm>
            <a:off x="6680630" y="3474090"/>
            <a:ext cx="3024000" cy="1450775"/>
          </a:xfrm>
          <a:prstGeom prst="rect">
            <a:avLst/>
          </a:prstGeom>
          <a:noFill/>
          <a:ln w="12700" cap="flat" cmpd="sng" algn="ctr">
            <a:solidFill>
              <a:sysClr val="windowText" lastClr="000000"/>
            </a:solidFill>
            <a:prstDash val="solid"/>
            <a:miter lim="800000"/>
          </a:ln>
          <a:effectLst/>
        </p:spPr>
        <p:txBody>
          <a:bodyPr rtlCol="0" anchor="ctr"/>
          <a:lstStyle/>
          <a:p>
            <a:pPr marL="176213" marR="0" lvl="0" indent="-176213" algn="just"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1" i="0" u="sng"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患者情報の収集・評価及び医師との情報共有</a:t>
            </a: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（服薬状況、副作用の有無等）</a:t>
            </a: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633413" marR="0" lvl="1" indent="-176213" algn="just"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患者から聴取した情報</a:t>
            </a: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633413" marR="0" lvl="1" indent="-176213" algn="just"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薬局から提供された情報</a:t>
            </a: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4988" marR="0" lvl="1" indent="-77788" algn="just"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自宅での体調変化等を記録した文書（患者日誌等）による情報</a:t>
            </a:r>
            <a:endParaRPr kumimoji="1" lang="ja-JP" altLang="en-US" sz="1050" b="1" i="0" u="sng"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just"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1" i="0" u="sng"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診察前の処方提案</a:t>
            </a:r>
            <a:endParaRPr kumimoji="1" lang="en-US" altLang="ja-JP" sz="1050" b="1" i="0" u="sng"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just"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（投与量の変更、支持療法に係る薬剤等）</a:t>
            </a:r>
            <a:endParaRPr kumimoji="1" lang="en-US" altLang="ja-JP" sz="1050" b="1" i="0" u="sng"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6" name="矢印: 下 35">
            <a:extLst>
              <a:ext uri="{FF2B5EF4-FFF2-40B4-BE49-F238E27FC236}">
                <a16:creationId xmlns:a16="http://schemas.microsoft.com/office/drawing/2014/main" id="{0331D5F6-34A4-BB76-893E-53C21F17816F}"/>
              </a:ext>
            </a:extLst>
          </p:cNvPr>
          <p:cNvSpPr/>
          <p:nvPr/>
        </p:nvSpPr>
        <p:spPr>
          <a:xfrm>
            <a:off x="7870685" y="4976610"/>
            <a:ext cx="295411" cy="329463"/>
          </a:xfrm>
          <a:prstGeom prst="downArrow">
            <a:avLst/>
          </a:prstGeom>
          <a:solidFill>
            <a:sysClr val="windowText" lastClr="000000"/>
          </a:solidFill>
          <a:ln w="12700" cap="flat" cmpd="sng" algn="ctr">
            <a:solidFill>
              <a:sysClr val="windowText" lastClr="000000">
                <a:shade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pic>
        <p:nvPicPr>
          <p:cNvPr id="1028" name="Picture 4" descr="話し合いをしている医療従事者のイラスト">
            <a:extLst>
              <a:ext uri="{FF2B5EF4-FFF2-40B4-BE49-F238E27FC236}">
                <a16:creationId xmlns:a16="http://schemas.microsoft.com/office/drawing/2014/main" id="{87495622-6E6F-C65C-5406-707B376534A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69447" y="3845612"/>
            <a:ext cx="1171026" cy="1171026"/>
          </a:xfrm>
          <a:prstGeom prst="rect">
            <a:avLst/>
          </a:prstGeom>
          <a:noFill/>
          <a:extLst>
            <a:ext uri="{909E8E84-426E-40DD-AFC4-6F175D3DCCD1}">
              <a14:hiddenFill xmlns:a14="http://schemas.microsoft.com/office/drawing/2010/main">
                <a:solidFill>
                  <a:srgbClr val="FFFFFF"/>
                </a:solidFill>
              </a14:hiddenFill>
            </a:ext>
          </a:extLst>
        </p:spPr>
      </p:pic>
      <p:sp>
        <p:nvSpPr>
          <p:cNvPr id="37" name="テキスト ボックス 36">
            <a:extLst>
              <a:ext uri="{FF2B5EF4-FFF2-40B4-BE49-F238E27FC236}">
                <a16:creationId xmlns:a16="http://schemas.microsoft.com/office/drawing/2014/main" id="{C79AC3BD-20AD-0284-386E-025E583087C0}"/>
              </a:ext>
            </a:extLst>
          </p:cNvPr>
          <p:cNvSpPr txBox="1"/>
          <p:nvPr/>
        </p:nvSpPr>
        <p:spPr>
          <a:xfrm>
            <a:off x="7261891" y="5372248"/>
            <a:ext cx="1344772" cy="276999"/>
          </a:xfrm>
          <a:prstGeom prst="rect">
            <a:avLst/>
          </a:prstGeom>
          <a:noFill/>
          <a:ln>
            <a:solidFill>
              <a:sysClr val="windowText" lastClr="000000"/>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医師の診察</a:t>
            </a:r>
          </a:p>
        </p:txBody>
      </p:sp>
      <p:sp>
        <p:nvSpPr>
          <p:cNvPr id="38" name="矢印: 下 37">
            <a:extLst>
              <a:ext uri="{FF2B5EF4-FFF2-40B4-BE49-F238E27FC236}">
                <a16:creationId xmlns:a16="http://schemas.microsoft.com/office/drawing/2014/main" id="{B8B03BE0-6979-8E5A-D736-6CCA87D29F4C}"/>
              </a:ext>
            </a:extLst>
          </p:cNvPr>
          <p:cNvSpPr/>
          <p:nvPr/>
        </p:nvSpPr>
        <p:spPr>
          <a:xfrm>
            <a:off x="7873030" y="5718907"/>
            <a:ext cx="295411" cy="299512"/>
          </a:xfrm>
          <a:prstGeom prst="downArrow">
            <a:avLst/>
          </a:prstGeom>
          <a:solidFill>
            <a:sysClr val="windowText" lastClr="000000"/>
          </a:solidFill>
          <a:ln w="12700" cap="flat" cmpd="sng" algn="ctr">
            <a:solidFill>
              <a:sysClr val="windowText" lastClr="000000">
                <a:shade val="50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41" name="テキスト ボックス 40">
            <a:extLst>
              <a:ext uri="{FF2B5EF4-FFF2-40B4-BE49-F238E27FC236}">
                <a16:creationId xmlns:a16="http://schemas.microsoft.com/office/drawing/2014/main" id="{78FBACFF-9FDA-0395-0BF2-7E611F90CDCA}"/>
              </a:ext>
            </a:extLst>
          </p:cNvPr>
          <p:cNvSpPr txBox="1"/>
          <p:nvPr/>
        </p:nvSpPr>
        <p:spPr>
          <a:xfrm>
            <a:off x="7129195" y="6107995"/>
            <a:ext cx="1714667" cy="461665"/>
          </a:xfrm>
          <a:prstGeom prst="rect">
            <a:avLst/>
          </a:prstGeom>
          <a:noFill/>
          <a:ln>
            <a:solidFill>
              <a:sysClr val="windowText" lastClr="000000"/>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外来化学療法室で</a:t>
            </a: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抗悪性腫瘍剤投与</a:t>
            </a:r>
          </a:p>
        </p:txBody>
      </p:sp>
      <p:sp>
        <p:nvSpPr>
          <p:cNvPr id="7" name="正方形/長方形 6">
            <a:extLst>
              <a:ext uri="{FF2B5EF4-FFF2-40B4-BE49-F238E27FC236}">
                <a16:creationId xmlns:a16="http://schemas.microsoft.com/office/drawing/2014/main" id="{F4BD6C30-5BDB-D2B8-404B-3C69DE99A3CE}"/>
              </a:ext>
            </a:extLst>
          </p:cNvPr>
          <p:cNvSpPr/>
          <p:nvPr/>
        </p:nvSpPr>
        <p:spPr>
          <a:xfrm>
            <a:off x="311928" y="1010647"/>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がん薬物療法体制充実加算の新設</a:t>
            </a:r>
          </a:p>
        </p:txBody>
      </p:sp>
      <p:sp>
        <p:nvSpPr>
          <p:cNvPr id="10" name="テキスト ボックス 9">
            <a:extLst>
              <a:ext uri="{FF2B5EF4-FFF2-40B4-BE49-F238E27FC236}">
                <a16:creationId xmlns:a16="http://schemas.microsoft.com/office/drawing/2014/main" id="{731DD9B7-07A6-3089-30F8-7E933BE0841C}"/>
              </a:ext>
            </a:extLst>
          </p:cNvPr>
          <p:cNvSpPr txBox="1"/>
          <p:nvPr/>
        </p:nvSpPr>
        <p:spPr>
          <a:xfrm>
            <a:off x="0" y="0"/>
            <a:ext cx="9906000" cy="461665"/>
          </a:xfrm>
          <a:prstGeom prst="rect">
            <a:avLst/>
          </a:prstGeom>
          <a:noFill/>
        </p:spPr>
        <p:txBody>
          <a:bodyPr wrap="square" rtlCol="0">
            <a:spAutoFit/>
          </a:bodyPr>
          <a:lstStyle/>
          <a:p>
            <a:pPr marL="2419350" marR="0" lvl="0" indent="-24193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各職種がそれぞれの高い専門性を十分に発揮するための勤務環境の改善、タスク・シェアリング／タスク・シフティング、チーム医療の推進－⑤</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8" name="Picture 2" descr="ガンの化学療法を受ける患者さんのイラスト（外来化学療法室）">
            <a:extLst>
              <a:ext uri="{FF2B5EF4-FFF2-40B4-BE49-F238E27FC236}">
                <a16:creationId xmlns:a16="http://schemas.microsoft.com/office/drawing/2014/main" id="{45D5BD1B-1DA4-D179-5DC0-B61341388B8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624405" y="5013415"/>
            <a:ext cx="1094580" cy="1094580"/>
          </a:xfrm>
          <a:prstGeom prst="rect">
            <a:avLst/>
          </a:prstGeom>
          <a:noFill/>
          <a:extLst>
            <a:ext uri="{909E8E84-426E-40DD-AFC4-6F175D3DCCD1}">
              <a14:hiddenFill xmlns:a14="http://schemas.microsoft.com/office/drawing/2010/main">
                <a:solidFill>
                  <a:srgbClr val="FFFFFF"/>
                </a:solidFill>
              </a14:hiddenFill>
            </a:ext>
          </a:extLst>
        </p:spPr>
      </p:pic>
      <p:sp>
        <p:nvSpPr>
          <p:cNvPr id="9" name="スライド番号プレースホルダー 2">
            <a:extLst>
              <a:ext uri="{FF2B5EF4-FFF2-40B4-BE49-F238E27FC236}">
                <a16:creationId xmlns:a16="http://schemas.microsoft.com/office/drawing/2014/main" id="{715BD769-0140-D5F0-3225-27BC6FC5C62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453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729659810"/>
      </p:ext>
    </p:extLst>
  </p:cSld>
  <p:clrMapOvr>
    <a:masterClrMapping/>
  </p:clrMapOvr>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86611"/>
            <a:ext cx="9906000" cy="458482"/>
          </a:xfrm>
          <a:solidFill>
            <a:srgbClr val="E1EDFF"/>
          </a:solidFill>
        </p:spPr>
        <p:txBody>
          <a:bodyPr>
            <a:noAutofit/>
          </a:bodyPr>
          <a:lstStyle/>
          <a:p>
            <a:r>
              <a:rPr lang="ja-JP" altLang="en-US" b="1"/>
              <a:t>在宅医療における</a:t>
            </a:r>
            <a:r>
              <a:rPr lang="en-US" altLang="ja-JP" b="1"/>
              <a:t>ICT</a:t>
            </a:r>
            <a:r>
              <a:rPr lang="ja-JP" altLang="en-US" b="1"/>
              <a:t>を用いた連携の推進②（再掲）</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72135"/>
            <a:ext cx="9529762" cy="275345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在宅で療養を行っている末期の悪性腫瘍の患者の病状の急変時に、</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の活用によって、医療従事者等の間で共有されている</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人生の最終段階における医療・ケアに関する情報を踏まえ医師が療養上必要な指導を行った場合の評価</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を新設する。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5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在宅がん患者緊急時医療情報連携指導料</a:t>
            </a:r>
            <a:r>
              <a:rPr kumimoji="1" lang="en-US" altLang="ja-JP"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200</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457200" marR="0" lvl="1" indent="-457200" algn="l" defTabSz="914400" rtl="0" eaLnBrk="1" fontAlgn="auto" latinLnBrk="0" hangingPunct="1">
              <a:lnSpc>
                <a:spcPct val="100000"/>
              </a:lnSpc>
              <a:spcBef>
                <a:spcPts val="0"/>
              </a:spcBef>
              <a:spcAft>
                <a:spcPts val="0"/>
              </a:spcAft>
              <a:buClrTx/>
              <a:buSzTx/>
              <a:buFontTx/>
              <a:buNone/>
              <a:tabLst/>
              <a:defRPr/>
            </a:pPr>
            <a:endParaRPr kumimoji="1" lang="en-US" altLang="ja-JP" sz="5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過去</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日以内に在宅医療情報連携加算を算定している末期の悪性腫瘍の患者に対し、</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医療関係職種等が、当該患者の人生の最終段階における医療・ケアに関する情報について、当該患者の計画的な医学管理を行う医師が常に確認できるように記録している場合</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であって、当該患者の病状の急変時等に、当該医師が当該患者の</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人生の最終段階における医療・ケアに関する情報を活用して患家において、当該患者及びその家族等に療養上必要な指導を行った場合</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に、月</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回に限り算定する。</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在宅で療養を行っている末期の悪性腫瘍の患者に対して診療等を行う医師は、療養上の必要な指導を行うにあたり、活用された当該患者の人生の最終段階における医療・ケアに関する情報について、</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当該情報を記録した者の氏名、記録された日、取得した情報の要点及び患者に行った指導の要点</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を診療録に記載すること。</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20807" y="827546"/>
            <a:ext cx="449333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在宅がん患者緊急時医療情報連携指導料の新設</a:t>
            </a:r>
          </a:p>
        </p:txBody>
      </p:sp>
      <p:sp>
        <p:nvSpPr>
          <p:cNvPr id="84" name="テキスト ボックス 83"/>
          <p:cNvSpPr txBox="1"/>
          <p:nvPr/>
        </p:nvSpPr>
        <p:spPr>
          <a:xfrm>
            <a:off x="-34210" y="4174"/>
            <a:ext cx="10105053"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質の高い在宅医療・訪問看護の確保－⑦等</a:t>
            </a:r>
          </a:p>
        </p:txBody>
      </p:sp>
      <p:sp>
        <p:nvSpPr>
          <p:cNvPr id="3" name="正方形/長方形 2">
            <a:extLst>
              <a:ext uri="{FF2B5EF4-FFF2-40B4-BE49-F238E27FC236}">
                <a16:creationId xmlns:a16="http://schemas.microsoft.com/office/drawing/2014/main" id="{E7FD6582-E6E5-9A96-AE63-2D22DD9B7235}"/>
              </a:ext>
            </a:extLst>
          </p:cNvPr>
          <p:cNvSpPr/>
          <p:nvPr/>
        </p:nvSpPr>
        <p:spPr>
          <a:xfrm>
            <a:off x="188119" y="4225771"/>
            <a:ext cx="9529762" cy="254825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緩和ケア病棟における在宅療養支援をより推進する観点から、緊急入院初期加算の要件を見直す。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B26C538E-4959-7EA1-7C69-AF6D3F199167}"/>
              </a:ext>
            </a:extLst>
          </p:cNvPr>
          <p:cNvSpPr/>
          <p:nvPr/>
        </p:nvSpPr>
        <p:spPr>
          <a:xfrm>
            <a:off x="319030" y="3945769"/>
            <a:ext cx="449333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緩和ケア病棟緊急入院初期加算の要件緩和</a:t>
            </a:r>
          </a:p>
        </p:txBody>
      </p:sp>
      <p:sp>
        <p:nvSpPr>
          <p:cNvPr id="5" name="正方形/長方形 4">
            <a:extLst>
              <a:ext uri="{FF2B5EF4-FFF2-40B4-BE49-F238E27FC236}">
                <a16:creationId xmlns:a16="http://schemas.microsoft.com/office/drawing/2014/main" id="{ACE2FE34-5CE6-0556-E6B1-8A353017AC01}"/>
              </a:ext>
            </a:extLst>
          </p:cNvPr>
          <p:cNvSpPr/>
          <p:nvPr/>
        </p:nvSpPr>
        <p:spPr>
          <a:xfrm>
            <a:off x="4180181" y="4800785"/>
            <a:ext cx="5381331"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7" name="右矢印 89">
            <a:extLst>
              <a:ext uri="{FF2B5EF4-FFF2-40B4-BE49-F238E27FC236}">
                <a16:creationId xmlns:a16="http://schemas.microsoft.com/office/drawing/2014/main" id="{3AD0B171-94FE-CE0C-EAC7-44CAD1BDB998}"/>
              </a:ext>
            </a:extLst>
          </p:cNvPr>
          <p:cNvSpPr/>
          <p:nvPr/>
        </p:nvSpPr>
        <p:spPr>
          <a:xfrm>
            <a:off x="3613459" y="565372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9" name="正方形/長方形 8">
            <a:extLst>
              <a:ext uri="{FF2B5EF4-FFF2-40B4-BE49-F238E27FC236}">
                <a16:creationId xmlns:a16="http://schemas.microsoft.com/office/drawing/2014/main" id="{194BBA37-3DF9-9FA5-A440-02CDF2433C5F}"/>
              </a:ext>
            </a:extLst>
          </p:cNvPr>
          <p:cNvSpPr/>
          <p:nvPr/>
        </p:nvSpPr>
        <p:spPr>
          <a:xfrm>
            <a:off x="319030" y="4800786"/>
            <a:ext cx="3170619"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0" name="正方形/長方形 9">
            <a:extLst>
              <a:ext uri="{FF2B5EF4-FFF2-40B4-BE49-F238E27FC236}">
                <a16:creationId xmlns:a16="http://schemas.microsoft.com/office/drawing/2014/main" id="{164BD95F-12CB-26FC-0C85-E86CEB8E58D8}"/>
              </a:ext>
            </a:extLst>
          </p:cNvPr>
          <p:cNvSpPr/>
          <p:nvPr/>
        </p:nvSpPr>
        <p:spPr>
          <a:xfrm>
            <a:off x="311929" y="5164094"/>
            <a:ext cx="3177720" cy="1553951"/>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緩和ケア病棟緊急入院初期加算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該当部分概要</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緩和ケア病棟緊急入院初期加算は、在宅緩和ケアを受け、緊急に入院を要する可能性のある患者について、緊急時の円滑な受入れのため、病状及び投薬内容のほか、患者及び家族への説明等について、当該連携保険医療機関より予め文書による情報提供を受ける必要があ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正方形/長方形 5">
            <a:extLst>
              <a:ext uri="{FF2B5EF4-FFF2-40B4-BE49-F238E27FC236}">
                <a16:creationId xmlns:a16="http://schemas.microsoft.com/office/drawing/2014/main" id="{3BE233FC-0AA6-0C45-FFAB-ED241788E2E6}"/>
              </a:ext>
            </a:extLst>
          </p:cNvPr>
          <p:cNvSpPr/>
          <p:nvPr/>
        </p:nvSpPr>
        <p:spPr>
          <a:xfrm>
            <a:off x="4180182" y="5164095"/>
            <a:ext cx="5381331" cy="1553951"/>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緩和ケア病棟緊急入院初期加算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該当部分概要</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緩和ケア病棟緊急入院初期加算は、在宅緩和ケアを受け、緊急に入院を要する可能性のある患者について、緊急時の円滑な受入れのため、病状及び投薬内容のほか、患者及び家族への説明等について、当該連携保険医療機関より予め文書による情報提供を受ける必要がある。</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ただし、当該情報について</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ICT</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の活用により、当該保険医療機関が常に連携保険医療機関の有する診療情報の閲覧が可能な場合、文書による情報提供に関する要件を満たしているとみなすことができる。</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1" name="スライド番号プレースホルダー 2">
            <a:extLst>
              <a:ext uri="{FF2B5EF4-FFF2-40B4-BE49-F238E27FC236}">
                <a16:creationId xmlns:a16="http://schemas.microsoft.com/office/drawing/2014/main" id="{08AF6C3F-535C-12FD-F6AA-50D266077C49}"/>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454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779933832"/>
      </p:ext>
    </p:extLst>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00209"/>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がん性疼痛緩和指導管理料及びがん拠点病院加算の見直し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－４－３　質の高いがん医療及び緩和ケアの評価－①</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887869"/>
            <a:ext cx="9529762" cy="300543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5895" marR="0" lvl="0" indent="-17589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がん性疼痛緩和指導管理料において、放射線治療と神経ブロックを実施する体制及び実績を有する医療機関における、当該治療が必要な患者に対して、診療方針等について文書を用いて説明を行った場合に係る評価を新設する。</a:t>
            </a:r>
            <a:endParaRPr kumimoji="0"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175895" marR="0" lvl="0" indent="-17589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0"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5895" marR="0" lvl="0" indent="-17589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0"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5895" marR="0" lvl="0" indent="-17589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0"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5895" marR="0" lvl="0" indent="-17589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0"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5895" marR="0" lvl="0" indent="-17589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0"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5895" marR="0" lvl="0" indent="-17589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0"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5895" marR="0" lvl="0" indent="-17589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0"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5895" marR="0" lvl="0" indent="-17589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0"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5895" marR="0" lvl="0" indent="-17589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0"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5895" marR="0" lvl="0" indent="-17589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0"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5895" marR="0" lvl="0" indent="-17589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0"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5895" marR="0" lvl="0" indent="-175895"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0"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5895" marR="0" lvl="0" indent="-175895" algn="l" defTabSz="914400" rtl="0" eaLnBrk="1" fontAlgn="auto" latinLnBrk="0" hangingPunct="1">
              <a:lnSpc>
                <a:spcPct val="100000"/>
              </a:lnSpc>
              <a:spcBef>
                <a:spcPts val="30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都道府県がん診療連携拠点病院及び特定領域がん診療連携拠点病院の特例型に指定された医療機関が算定する項目を明確化するとともに、地域がん診療拠点病院の特例型に指定された医療機関が算定する項目を新設する。</a:t>
            </a:r>
            <a:endParaRPr kumimoji="0"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9029" y="739884"/>
            <a:ext cx="4137016" cy="299118"/>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難治性がん性疼痛緩和指導管理加算の新設</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3103419" y="1502121"/>
            <a:ext cx="6435757"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3103419" y="1865430"/>
            <a:ext cx="6432158" cy="1953535"/>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がん性疼痛緩和指導管理料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注２</a:t>
            </a:r>
            <a:r>
              <a:rPr kumimoji="1" lang="ja-JP" altLang="en-US" sz="10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がん性疼痛緩和のための専門的な治療が必要な患者に対して、当該患者又はその家族等の同意を得て、当該保険医療機関の保険医が、その必要性及び診療方針等について文書により説明を行った場合に、難治性がん性疼痛緩和指導管理加算として、患者１人につき１回に限り所定点数に</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点を加算する。</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30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次に掲げる基準を全て満たしていること。</a:t>
            </a:r>
          </a:p>
          <a:p>
            <a:pPr marL="444500" marR="0" lvl="0" indent="-444500"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（１）「Ｍ００１の２」高エネルギー放射線治療の届出を行っていること。</a:t>
            </a:r>
          </a:p>
          <a:p>
            <a:pPr marL="444500" marR="0" lvl="0" indent="-444500"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（２）「Ｌ１０１」に掲げる神経ブロック（神経破壊剤、高周波凝固法又はパルス高周波法使用）を年間合計</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例以上実施していること。</a:t>
            </a: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（３）がん性疼痛の症状緩和を目的とした放射線治療及び神経ブロックをがん患者に提供できる体制について、当該保険医療機関の見やすい場所及びホームページに掲示していること。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7" name="右矢印 89">
            <a:extLst>
              <a:ext uri="{FF2B5EF4-FFF2-40B4-BE49-F238E27FC236}">
                <a16:creationId xmlns:a16="http://schemas.microsoft.com/office/drawing/2014/main" id="{2C7478A4-04E8-A454-E553-73FC150DCF79}"/>
              </a:ext>
            </a:extLst>
          </p:cNvPr>
          <p:cNvSpPr/>
          <p:nvPr/>
        </p:nvSpPr>
        <p:spPr>
          <a:xfrm>
            <a:off x="2546592" y="235841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9029" y="1502121"/>
            <a:ext cx="2073188"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19030" y="1865430"/>
            <a:ext cx="2073188" cy="1953535"/>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がん性疼痛緩和指導管理料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正方形/長方形 6">
            <a:extLst>
              <a:ext uri="{FF2B5EF4-FFF2-40B4-BE49-F238E27FC236}">
                <a16:creationId xmlns:a16="http://schemas.microsoft.com/office/drawing/2014/main" id="{2858AA6F-2F17-F11F-62BE-77191329B35F}"/>
              </a:ext>
            </a:extLst>
          </p:cNvPr>
          <p:cNvSpPr/>
          <p:nvPr/>
        </p:nvSpPr>
        <p:spPr>
          <a:xfrm>
            <a:off x="319029" y="4688104"/>
            <a:ext cx="2402905"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8" name="正方形/長方形 7">
            <a:extLst>
              <a:ext uri="{FF2B5EF4-FFF2-40B4-BE49-F238E27FC236}">
                <a16:creationId xmlns:a16="http://schemas.microsoft.com/office/drawing/2014/main" id="{D4093701-14B5-7CB1-69B5-13188DCCBDD4}"/>
              </a:ext>
            </a:extLst>
          </p:cNvPr>
          <p:cNvSpPr/>
          <p:nvPr/>
        </p:nvSpPr>
        <p:spPr>
          <a:xfrm>
            <a:off x="319030" y="5019514"/>
            <a:ext cx="2402905" cy="173760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がん拠点病院加算</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別に厚生労働大臣が定める施設基準を満たす保険医療機関に、他の保険医療機関等からの紹介により入院した悪性腫瘍と診断された患者について、当該基準に係る区分に従い、入院初日に限り所定点数に加算する。</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正方形/長方形 11">
            <a:extLst>
              <a:ext uri="{FF2B5EF4-FFF2-40B4-BE49-F238E27FC236}">
                <a16:creationId xmlns:a16="http://schemas.microsoft.com/office/drawing/2014/main" id="{984620F4-3545-4B0B-98B1-DC7D7F4CA4A5}"/>
              </a:ext>
            </a:extLst>
          </p:cNvPr>
          <p:cNvSpPr/>
          <p:nvPr/>
        </p:nvSpPr>
        <p:spPr>
          <a:xfrm>
            <a:off x="3395105" y="4688104"/>
            <a:ext cx="6143564"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1" name="右矢印 89">
            <a:extLst>
              <a:ext uri="{FF2B5EF4-FFF2-40B4-BE49-F238E27FC236}">
                <a16:creationId xmlns:a16="http://schemas.microsoft.com/office/drawing/2014/main" id="{F480AE4E-3D93-1F00-1837-CE6865D49983}"/>
              </a:ext>
            </a:extLst>
          </p:cNvPr>
          <p:cNvSpPr/>
          <p:nvPr/>
        </p:nvSpPr>
        <p:spPr>
          <a:xfrm>
            <a:off x="2863111" y="5330612"/>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 name="正方形/長方形 9">
            <a:extLst>
              <a:ext uri="{FF2B5EF4-FFF2-40B4-BE49-F238E27FC236}">
                <a16:creationId xmlns:a16="http://schemas.microsoft.com/office/drawing/2014/main" id="{F300093A-E562-706B-615A-D3B434EC9936}"/>
              </a:ext>
            </a:extLst>
          </p:cNvPr>
          <p:cNvSpPr/>
          <p:nvPr/>
        </p:nvSpPr>
        <p:spPr>
          <a:xfrm>
            <a:off x="188119" y="4070339"/>
            <a:ext cx="9529762" cy="273713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2" name="正方形/長方形 21">
            <a:extLst>
              <a:ext uri="{FF2B5EF4-FFF2-40B4-BE49-F238E27FC236}">
                <a16:creationId xmlns:a16="http://schemas.microsoft.com/office/drawing/2014/main" id="{7085B0BE-CFB8-9538-328F-4BB7DAE4217E}"/>
              </a:ext>
            </a:extLst>
          </p:cNvPr>
          <p:cNvSpPr/>
          <p:nvPr/>
        </p:nvSpPr>
        <p:spPr>
          <a:xfrm>
            <a:off x="319029" y="3925596"/>
            <a:ext cx="4136400" cy="299118"/>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がん拠点病院加算の見直し</a:t>
            </a:r>
          </a:p>
        </p:txBody>
      </p:sp>
      <p:sp>
        <p:nvSpPr>
          <p:cNvPr id="15" name="正方形/長方形 14">
            <a:extLst>
              <a:ext uri="{FF2B5EF4-FFF2-40B4-BE49-F238E27FC236}">
                <a16:creationId xmlns:a16="http://schemas.microsoft.com/office/drawing/2014/main" id="{8773626A-A167-DBE4-6AB1-09E21FC428C4}"/>
              </a:ext>
            </a:extLst>
          </p:cNvPr>
          <p:cNvSpPr/>
          <p:nvPr/>
        </p:nvSpPr>
        <p:spPr>
          <a:xfrm>
            <a:off x="3395104" y="5019514"/>
            <a:ext cx="6140473" cy="17376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がん拠点病院加算</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別に厚生労働大臣が定める施設基準を満たす保険医療機関に、他の保険医療機関等からの紹介により入院した悪性腫瘍と診断された患者について、当該基準に係る区分に従い、入院初日に限り所定点数に加算する。</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ただし、本文の規定にかかわらず、別に厚生労働大臣が定める施設基準を満たす保険医療機関に、他の保険医療機関等からの紹介により入院した悪性腫瘍と診断された患者について、</a:t>
            </a:r>
            <a:r>
              <a:rPr kumimoji="1" lang="ja-JP" altLang="en-US" sz="105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１のイ又はロの当該加算の点数に代えて、それぞれ</a:t>
            </a:r>
            <a:r>
              <a:rPr kumimoji="1" lang="en-US" altLang="ja-JP" sz="105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300</a:t>
            </a:r>
            <a:r>
              <a:rPr kumimoji="1" lang="ja-JP" altLang="en-US" sz="105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点又は</a:t>
            </a:r>
            <a:r>
              <a:rPr kumimoji="1" lang="en-US" altLang="ja-JP" sz="105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100</a:t>
            </a:r>
            <a:r>
              <a:rPr kumimoji="1" lang="ja-JP" altLang="en-US" sz="105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点を所定点数に加算</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する。</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［ただし書きに規定する施設基準］</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都道府県がん診療連携拠点病院、地域がん診療連携拠点病院、特定領域がん診療連携拠点病院又は地域がん診療拠点病院の特例型に指定されている保険医療機関であること。</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5" name="スライド番号プレースホルダー 2">
            <a:extLst>
              <a:ext uri="{FF2B5EF4-FFF2-40B4-BE49-F238E27FC236}">
                <a16:creationId xmlns:a16="http://schemas.microsoft.com/office/drawing/2014/main" id="{9767EA34-03B0-F9C6-2A56-730268F921A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455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629783939"/>
      </p:ext>
    </p:extLst>
  </p:cSld>
  <p:clrMapOvr>
    <a:masterClrMapping/>
  </p:clrMapOvr>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138399" y="2659456"/>
            <a:ext cx="8280920" cy="584775"/>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13.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精神医療</a:t>
            </a:r>
            <a:endParaRPr lang="en-US" altLang="ja-JP" sz="3200" b="1" dirty="0">
              <a:solidFill>
                <a:sysClr val="windowText" lastClr="000000"/>
              </a:solidFill>
              <a:latin typeface="メイリオ" panose="020B0604030504040204" pitchFamily="50" charset="-128"/>
              <a:ea typeface="メイリオ" panose="020B0604030504040204" pitchFamily="50" charset="-128"/>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456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249224843"/>
      </p:ext>
    </p:extLst>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円/楕円 16">
            <a:extLst>
              <a:ext uri="{FF2B5EF4-FFF2-40B4-BE49-F238E27FC236}">
                <a16:creationId xmlns:a16="http://schemas.microsoft.com/office/drawing/2014/main" id="{93F268D8-DAC1-94B0-AC5E-FC35FB6BEB6D}"/>
              </a:ext>
            </a:extLst>
          </p:cNvPr>
          <p:cNvSpPr>
            <a:spLocks noChangeArrowheads="1"/>
          </p:cNvSpPr>
          <p:nvPr/>
        </p:nvSpPr>
        <p:spPr bwMode="auto">
          <a:xfrm>
            <a:off x="205009" y="1335343"/>
            <a:ext cx="1537606" cy="1448625"/>
          </a:xfrm>
          <a:prstGeom prst="ellipse">
            <a:avLst/>
          </a:prstGeom>
          <a:noFill/>
          <a:ln w="28575">
            <a:solidFill>
              <a:schemeClr val="accent4">
                <a:lumMod val="20000"/>
                <a:lumOff val="80000"/>
              </a:schemeClr>
            </a:solidFill>
            <a:prstDash val="sysDot"/>
            <a:round/>
            <a:headEnd/>
            <a:tailEnd/>
          </a:ln>
        </p:spPr>
        <p:txBody>
          <a:bodyPr lIns="53041" tIns="26522" rIns="53041" bIns="26522" anchor="ctr"/>
          <a:lstStyle/>
          <a:p>
            <a:pPr marL="155575" marR="0" lvl="0" indent="-155575" algn="just" defTabSz="741363" rtl="0" eaLnBrk="1" fontAlgn="auto" latinLnBrk="0" hangingPunct="1">
              <a:lnSpc>
                <a:spcPct val="100000"/>
              </a:lnSpc>
              <a:spcBef>
                <a:spcPts val="0"/>
              </a:spcBef>
              <a:spcAft>
                <a:spcPts val="0"/>
              </a:spcAft>
              <a:buClrTx/>
              <a:buSzTx/>
              <a:buFont typeface="Wingdings" pitchFamily="2" charset="2"/>
              <a:buChar char="p"/>
              <a:tabLst/>
              <a:defRPr/>
            </a:pPr>
            <a:endParaRPr kumimoji="1" lang="ja-JP" altLang="en-US" sz="1400" b="0" i="0" u="none" strike="noStrike" kern="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37" name="円/楕円 16">
            <a:extLst>
              <a:ext uri="{FF2B5EF4-FFF2-40B4-BE49-F238E27FC236}">
                <a16:creationId xmlns:a16="http://schemas.microsoft.com/office/drawing/2014/main" id="{675B995B-8D61-BCA2-8414-C167BF7E0FB4}"/>
              </a:ext>
            </a:extLst>
          </p:cNvPr>
          <p:cNvSpPr>
            <a:spLocks noChangeArrowheads="1"/>
          </p:cNvSpPr>
          <p:nvPr/>
        </p:nvSpPr>
        <p:spPr bwMode="auto">
          <a:xfrm>
            <a:off x="8002264" y="4929411"/>
            <a:ext cx="1850377" cy="861227"/>
          </a:xfrm>
          <a:prstGeom prst="ellipse">
            <a:avLst/>
          </a:prstGeom>
          <a:solidFill>
            <a:schemeClr val="accent4">
              <a:lumMod val="60000"/>
              <a:lumOff val="40000"/>
              <a:alpha val="84000"/>
            </a:schemeClr>
          </a:solidFill>
          <a:ln w="25400">
            <a:solidFill>
              <a:schemeClr val="accent4"/>
            </a:solidFill>
            <a:round/>
            <a:headEnd/>
            <a:tailEnd/>
          </a:ln>
        </p:spPr>
        <p:txBody>
          <a:bodyPr lIns="53041" tIns="26522" rIns="53041" bIns="26522" anchor="ctr"/>
          <a:lstStyle/>
          <a:p>
            <a:pPr marL="155575" marR="0" lvl="0" indent="-155575" algn="just" defTabSz="741363" rtl="0" eaLnBrk="1" fontAlgn="auto" latinLnBrk="0" hangingPunct="1">
              <a:lnSpc>
                <a:spcPct val="100000"/>
              </a:lnSpc>
              <a:spcBef>
                <a:spcPts val="0"/>
              </a:spcBef>
              <a:spcAft>
                <a:spcPts val="0"/>
              </a:spcAft>
              <a:buClrTx/>
              <a:buSzTx/>
              <a:buFont typeface="Wingdings" pitchFamily="2" charset="2"/>
              <a:buChar char="p"/>
              <a:tabLst/>
              <a:defRPr/>
            </a:pPr>
            <a:endParaRPr kumimoji="1" lang="ja-JP" altLang="en-US" sz="1400" b="0" i="0" u="none" strike="noStrike" kern="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36" name="二等辺三角形 35">
            <a:extLst>
              <a:ext uri="{FF2B5EF4-FFF2-40B4-BE49-F238E27FC236}">
                <a16:creationId xmlns:a16="http://schemas.microsoft.com/office/drawing/2014/main" id="{F25CC612-424F-2CEE-619C-C5F3BB12C52F}"/>
              </a:ext>
            </a:extLst>
          </p:cNvPr>
          <p:cNvSpPr/>
          <p:nvPr/>
        </p:nvSpPr>
        <p:spPr>
          <a:xfrm>
            <a:off x="102375" y="1170883"/>
            <a:ext cx="7045679" cy="2464919"/>
          </a:xfrm>
          <a:prstGeom prst="triangle">
            <a:avLst>
              <a:gd name="adj" fmla="val 52292"/>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5" name="テキスト ボックス 4">
            <a:extLst>
              <a:ext uri="{FF2B5EF4-FFF2-40B4-BE49-F238E27FC236}">
                <a16:creationId xmlns:a16="http://schemas.microsoft.com/office/drawing/2014/main" id="{C9F18524-F810-0384-53FF-5041A932C2FE}"/>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－４－５　地域移行・地域生活支援の充実を含む質の高い精神医療の評価</a:t>
            </a:r>
          </a:p>
        </p:txBody>
      </p:sp>
      <p:pic>
        <p:nvPicPr>
          <p:cNvPr id="6" name="Picture 17" descr="C:\Users\ARNAS\Desktop\MC900079135.WMF">
            <a:extLst>
              <a:ext uri="{FF2B5EF4-FFF2-40B4-BE49-F238E27FC236}">
                <a16:creationId xmlns:a16="http://schemas.microsoft.com/office/drawing/2014/main" id="{F55E6301-762F-8C5A-BC5B-A3F994470CAE}"/>
              </a:ext>
            </a:extLst>
          </p:cNvPr>
          <p:cNvPicPr>
            <a:picLocks noChangeAspect="1" noChangeArrowheads="1"/>
          </p:cNvPicPr>
          <p:nvPr/>
        </p:nvPicPr>
        <p:blipFill>
          <a:blip r:embed="rId3" cstate="print"/>
          <a:srcRect/>
          <a:stretch>
            <a:fillRect/>
          </a:stretch>
        </p:blipFill>
        <p:spPr bwMode="auto">
          <a:xfrm>
            <a:off x="701684" y="1371587"/>
            <a:ext cx="965383" cy="541604"/>
          </a:xfrm>
          <a:prstGeom prst="rect">
            <a:avLst/>
          </a:prstGeom>
          <a:noFill/>
          <a:ln w="9525">
            <a:noFill/>
            <a:miter lim="800000"/>
            <a:headEnd/>
            <a:tailEnd/>
          </a:ln>
        </p:spPr>
      </p:pic>
      <p:sp>
        <p:nvSpPr>
          <p:cNvPr id="7" name="ホームベース 6">
            <a:extLst>
              <a:ext uri="{FF2B5EF4-FFF2-40B4-BE49-F238E27FC236}">
                <a16:creationId xmlns:a16="http://schemas.microsoft.com/office/drawing/2014/main" id="{6BD816C6-92CD-F366-E058-C2955BE092D5}"/>
              </a:ext>
            </a:extLst>
          </p:cNvPr>
          <p:cNvSpPr/>
          <p:nvPr/>
        </p:nvSpPr>
        <p:spPr>
          <a:xfrm>
            <a:off x="6221425" y="863875"/>
            <a:ext cx="3127669" cy="360040"/>
          </a:xfrm>
          <a:prstGeom prst="homePlate">
            <a:avLst/>
          </a:prstGeom>
          <a:solidFill>
            <a:schemeClr val="accent4">
              <a:lumMod val="20000"/>
              <a:lumOff val="80000"/>
            </a:schemeClr>
          </a:solidFill>
          <a:ln w="25400" cap="flat" cmpd="sng" algn="ctr">
            <a:solidFill>
              <a:schemeClr val="accent4">
                <a:lumMod val="60000"/>
                <a:lumOff val="40000"/>
              </a:schemeClr>
            </a:solidFill>
            <a:prstDash val="solid"/>
          </a:ln>
          <a:effectLst/>
        </p:spPr>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地域生活</a:t>
            </a:r>
          </a:p>
        </p:txBody>
      </p:sp>
      <p:sp>
        <p:nvSpPr>
          <p:cNvPr id="8" name="ホームベース 5">
            <a:extLst>
              <a:ext uri="{FF2B5EF4-FFF2-40B4-BE49-F238E27FC236}">
                <a16:creationId xmlns:a16="http://schemas.microsoft.com/office/drawing/2014/main" id="{96C3754F-81C5-20C3-E754-94E5D00CE297}"/>
              </a:ext>
            </a:extLst>
          </p:cNvPr>
          <p:cNvSpPr/>
          <p:nvPr/>
        </p:nvSpPr>
        <p:spPr>
          <a:xfrm>
            <a:off x="3314649" y="863383"/>
            <a:ext cx="3390993" cy="360040"/>
          </a:xfrm>
          <a:prstGeom prst="homePlate">
            <a:avLst/>
          </a:prstGeom>
          <a:solidFill>
            <a:schemeClr val="accent6">
              <a:lumMod val="20000"/>
              <a:lumOff val="80000"/>
            </a:schemeClr>
          </a:solidFill>
          <a:ln w="25400" cap="flat" cmpd="sng" algn="ctr">
            <a:solidFill>
              <a:schemeClr val="accent6">
                <a:lumMod val="75000"/>
              </a:schemeClr>
            </a:solidFill>
            <a:prstDash val="solid"/>
          </a:ln>
          <a:effectLst/>
        </p:spPr>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入院中 ～ 退院</a:t>
            </a:r>
          </a:p>
        </p:txBody>
      </p:sp>
      <p:sp>
        <p:nvSpPr>
          <p:cNvPr id="9" name="ホームベース 18">
            <a:extLst>
              <a:ext uri="{FF2B5EF4-FFF2-40B4-BE49-F238E27FC236}">
                <a16:creationId xmlns:a16="http://schemas.microsoft.com/office/drawing/2014/main" id="{2C153AAB-31B1-40B2-6E05-97595B2005CB}"/>
              </a:ext>
            </a:extLst>
          </p:cNvPr>
          <p:cNvSpPr/>
          <p:nvPr/>
        </p:nvSpPr>
        <p:spPr>
          <a:xfrm>
            <a:off x="2190616" y="863383"/>
            <a:ext cx="2006228" cy="360040"/>
          </a:xfrm>
          <a:prstGeom prst="homePlate">
            <a:avLst/>
          </a:prstGeom>
          <a:solidFill>
            <a:schemeClr val="accent6">
              <a:lumMod val="20000"/>
              <a:lumOff val="80000"/>
            </a:schemeClr>
          </a:solidFill>
          <a:ln w="25400" cap="flat" cmpd="sng" algn="ctr">
            <a:solidFill>
              <a:schemeClr val="accent6"/>
            </a:solidFill>
            <a:prstDash val="solid"/>
          </a:ln>
          <a:effectLst/>
        </p:spPr>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入院初期</a:t>
            </a:r>
          </a:p>
        </p:txBody>
      </p:sp>
      <p:pic>
        <p:nvPicPr>
          <p:cNvPr id="11" name="Picture 5" descr="医者-PURPLE">
            <a:extLst>
              <a:ext uri="{FF2B5EF4-FFF2-40B4-BE49-F238E27FC236}">
                <a16:creationId xmlns:a16="http://schemas.microsoft.com/office/drawing/2014/main" id="{CF8A9411-38D4-7C55-D975-CAD110F427F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300250" y="1462877"/>
            <a:ext cx="504793" cy="482685"/>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4" descr="OL-BLUE">
            <a:extLst>
              <a:ext uri="{FF2B5EF4-FFF2-40B4-BE49-F238E27FC236}">
                <a16:creationId xmlns:a16="http://schemas.microsoft.com/office/drawing/2014/main" id="{89866DE8-10A9-09E1-97C4-1F8625079B26}"/>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1212828" y="2105773"/>
            <a:ext cx="505065" cy="488706"/>
          </a:xfrm>
          <a:prstGeom prst="rect">
            <a:avLst/>
          </a:prstGeom>
          <a:noFill/>
          <a:extLst>
            <a:ext uri="{909E8E84-426E-40DD-AFC4-6F175D3DCCD1}">
              <a14:hiddenFill xmlns:a14="http://schemas.microsoft.com/office/drawing/2010/main">
                <a:solidFill>
                  <a:srgbClr val="FFFFFF"/>
                </a:solidFill>
              </a14:hiddenFill>
            </a:ext>
          </a:extLst>
        </p:spPr>
      </p:pic>
      <p:cxnSp>
        <p:nvCxnSpPr>
          <p:cNvPr id="14" name="直線矢印コネクタ 13">
            <a:extLst>
              <a:ext uri="{FF2B5EF4-FFF2-40B4-BE49-F238E27FC236}">
                <a16:creationId xmlns:a16="http://schemas.microsoft.com/office/drawing/2014/main" id="{5DB91407-BEC0-BA44-A33F-BEAEF4D0B5CA}"/>
              </a:ext>
            </a:extLst>
          </p:cNvPr>
          <p:cNvCxnSpPr>
            <a:cxnSpLocks/>
          </p:cNvCxnSpPr>
          <p:nvPr/>
        </p:nvCxnSpPr>
        <p:spPr>
          <a:xfrm>
            <a:off x="1745018" y="1903573"/>
            <a:ext cx="936095" cy="0"/>
          </a:xfrm>
          <a:prstGeom prst="straightConnector1">
            <a:avLst/>
          </a:prstGeom>
          <a:noFill/>
          <a:ln w="9525" cap="flat" cmpd="sng" algn="ctr">
            <a:solidFill>
              <a:schemeClr val="accent4"/>
            </a:solidFill>
            <a:prstDash val="solid"/>
            <a:tailEnd type="triangle"/>
          </a:ln>
          <a:effectLst/>
        </p:spPr>
      </p:cxnSp>
      <p:sp>
        <p:nvSpPr>
          <p:cNvPr id="18" name="テキスト ボックス 18">
            <a:extLst>
              <a:ext uri="{FF2B5EF4-FFF2-40B4-BE49-F238E27FC236}">
                <a16:creationId xmlns:a16="http://schemas.microsoft.com/office/drawing/2014/main" id="{117A7C60-903E-81AA-4439-131AD65E25D5}"/>
              </a:ext>
            </a:extLst>
          </p:cNvPr>
          <p:cNvSpPr txBox="1">
            <a:spLocks noChangeArrowheads="1"/>
          </p:cNvSpPr>
          <p:nvPr/>
        </p:nvSpPr>
        <p:spPr bwMode="auto">
          <a:xfrm>
            <a:off x="303732" y="1889815"/>
            <a:ext cx="1560401" cy="246827"/>
          </a:xfrm>
          <a:prstGeom prst="rect">
            <a:avLst/>
          </a:prstGeom>
          <a:noFill/>
          <a:ln w="9525">
            <a:noFill/>
            <a:miter lim="800000"/>
            <a:headEnd/>
            <a:tailEnd/>
          </a:ln>
        </p:spPr>
        <p:txBody>
          <a:bodyPr wrap="square" lIns="76800" tIns="38400" rIns="76800" bIns="38400">
            <a:spAutoFit/>
          </a:bodyPr>
          <a:lstStyle/>
          <a:p>
            <a:pPr marL="0" marR="0" lvl="0" indent="0" algn="ctr" defTabSz="766763"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精神科病院・診療所</a:t>
            </a:r>
            <a:endParaRPr kumimoji="1" lang="en-US" altLang="ja-JP" sz="11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pic>
        <p:nvPicPr>
          <p:cNvPr id="19" name="Picture 12" descr="C:\Users\ARNAS\Desktop\MC900079127.WMF">
            <a:extLst>
              <a:ext uri="{FF2B5EF4-FFF2-40B4-BE49-F238E27FC236}">
                <a16:creationId xmlns:a16="http://schemas.microsoft.com/office/drawing/2014/main" id="{7676E45E-472F-CBAC-E7AB-04C7F36B9DCB}"/>
              </a:ext>
            </a:extLst>
          </p:cNvPr>
          <p:cNvPicPr>
            <a:picLocks noChangeAspect="1" noChangeArrowheads="1"/>
          </p:cNvPicPr>
          <p:nvPr/>
        </p:nvPicPr>
        <p:blipFill>
          <a:blip r:embed="rId6" cstate="print"/>
          <a:srcRect/>
          <a:stretch>
            <a:fillRect/>
          </a:stretch>
        </p:blipFill>
        <p:spPr bwMode="auto">
          <a:xfrm>
            <a:off x="663471" y="2219676"/>
            <a:ext cx="664100" cy="384906"/>
          </a:xfrm>
          <a:prstGeom prst="rect">
            <a:avLst/>
          </a:prstGeom>
          <a:noFill/>
          <a:ln w="9525">
            <a:noFill/>
            <a:miter lim="800000"/>
            <a:headEnd/>
            <a:tailEnd/>
          </a:ln>
        </p:spPr>
      </p:pic>
      <p:pic>
        <p:nvPicPr>
          <p:cNvPr id="21" name="Picture 5" descr="C:\Users\YYYSS\AppData\Local\Microsoft\Windows\Temporary Internet Files\Content.IE5\ADV5CF2Q\MC900446010[1].wmf">
            <a:extLst>
              <a:ext uri="{FF2B5EF4-FFF2-40B4-BE49-F238E27FC236}">
                <a16:creationId xmlns:a16="http://schemas.microsoft.com/office/drawing/2014/main" id="{7DDA922E-EC60-642F-8B46-82D069270BF4}"/>
              </a:ext>
            </a:extLst>
          </p:cNvPr>
          <p:cNvPicPr>
            <a:picLocks noChangeAspect="1" noChangeArrowheads="1"/>
          </p:cNvPicPr>
          <p:nvPr/>
        </p:nvPicPr>
        <p:blipFill>
          <a:blip r:embed="rId7" cstate="print"/>
          <a:srcRect/>
          <a:stretch>
            <a:fillRect/>
          </a:stretch>
        </p:blipFill>
        <p:spPr bwMode="auto">
          <a:xfrm>
            <a:off x="4048555" y="1754065"/>
            <a:ext cx="605296" cy="492277"/>
          </a:xfrm>
          <a:prstGeom prst="rect">
            <a:avLst/>
          </a:prstGeom>
          <a:noFill/>
          <a:ln w="9525">
            <a:noFill/>
            <a:miter lim="800000"/>
            <a:headEnd/>
            <a:tailEnd/>
          </a:ln>
        </p:spPr>
      </p:pic>
      <p:cxnSp>
        <p:nvCxnSpPr>
          <p:cNvPr id="29" name="カギ線コネクタ 67">
            <a:extLst>
              <a:ext uri="{FF2B5EF4-FFF2-40B4-BE49-F238E27FC236}">
                <a16:creationId xmlns:a16="http://schemas.microsoft.com/office/drawing/2014/main" id="{B3842CB6-AFF5-CC5F-A1FC-4701925D844B}"/>
              </a:ext>
            </a:extLst>
          </p:cNvPr>
          <p:cNvCxnSpPr/>
          <p:nvPr/>
        </p:nvCxnSpPr>
        <p:spPr>
          <a:xfrm flipH="1" flipV="1">
            <a:off x="611220" y="1073932"/>
            <a:ext cx="8737874" cy="492"/>
          </a:xfrm>
          <a:prstGeom prst="bentConnector5">
            <a:avLst>
              <a:gd name="adj1" fmla="val -2834"/>
              <a:gd name="adj2" fmla="val 53648577"/>
              <a:gd name="adj3" fmla="val 103815"/>
            </a:avLst>
          </a:prstGeom>
          <a:noFill/>
          <a:ln w="9525" cap="flat" cmpd="sng" algn="ctr">
            <a:solidFill>
              <a:sysClr val="windowText" lastClr="000000"/>
            </a:solidFill>
            <a:prstDash val="dash"/>
            <a:tailEnd type="triangle"/>
          </a:ln>
          <a:effectLst/>
        </p:spPr>
      </p:cxnSp>
      <p:sp>
        <p:nvSpPr>
          <p:cNvPr id="32" name="ホームベース 58">
            <a:extLst>
              <a:ext uri="{FF2B5EF4-FFF2-40B4-BE49-F238E27FC236}">
                <a16:creationId xmlns:a16="http://schemas.microsoft.com/office/drawing/2014/main" id="{1D189EEA-56DB-343C-02D4-967A2189E0FE}"/>
              </a:ext>
            </a:extLst>
          </p:cNvPr>
          <p:cNvSpPr/>
          <p:nvPr/>
        </p:nvSpPr>
        <p:spPr>
          <a:xfrm>
            <a:off x="640312" y="863383"/>
            <a:ext cx="1788967" cy="360040"/>
          </a:xfrm>
          <a:prstGeom prst="homePlate">
            <a:avLst/>
          </a:prstGeom>
          <a:solidFill>
            <a:srgbClr val="C0504D">
              <a:lumMod val="20000"/>
              <a:lumOff val="80000"/>
            </a:srgbClr>
          </a:solidFill>
          <a:ln w="25400" cap="flat" cmpd="sng" algn="ctr">
            <a:solidFill>
              <a:srgbClr val="C0504D">
                <a:lumMod val="75000"/>
              </a:srgbClr>
            </a:solidFill>
            <a:prstDash val="dash"/>
          </a:ln>
          <a:effectLst/>
        </p:spPr>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（入院前 ～ ）</a:t>
            </a:r>
          </a:p>
        </p:txBody>
      </p:sp>
      <p:sp>
        <p:nvSpPr>
          <p:cNvPr id="35" name="四角形: 角を丸くする 34">
            <a:extLst>
              <a:ext uri="{FF2B5EF4-FFF2-40B4-BE49-F238E27FC236}">
                <a16:creationId xmlns:a16="http://schemas.microsoft.com/office/drawing/2014/main" id="{476D3733-EFFA-4700-A36C-7CB298AF899B}"/>
              </a:ext>
            </a:extLst>
          </p:cNvPr>
          <p:cNvSpPr/>
          <p:nvPr/>
        </p:nvSpPr>
        <p:spPr>
          <a:xfrm>
            <a:off x="53561" y="3059104"/>
            <a:ext cx="7813858" cy="3712499"/>
          </a:xfrm>
          <a:prstGeom prst="roundRect">
            <a:avLst>
              <a:gd name="adj" fmla="val 1596"/>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44" name="テキスト ボックス 18">
            <a:extLst>
              <a:ext uri="{FF2B5EF4-FFF2-40B4-BE49-F238E27FC236}">
                <a16:creationId xmlns:a16="http://schemas.microsoft.com/office/drawing/2014/main" id="{A3E638AE-3679-C0E0-874B-7F5B0ADB5326}"/>
              </a:ext>
            </a:extLst>
          </p:cNvPr>
          <p:cNvSpPr txBox="1">
            <a:spLocks noChangeArrowheads="1"/>
          </p:cNvSpPr>
          <p:nvPr/>
        </p:nvSpPr>
        <p:spPr bwMode="auto">
          <a:xfrm>
            <a:off x="155535" y="2205180"/>
            <a:ext cx="731947" cy="246827"/>
          </a:xfrm>
          <a:prstGeom prst="rect">
            <a:avLst/>
          </a:prstGeom>
          <a:noFill/>
          <a:ln w="9525">
            <a:noFill/>
            <a:miter lim="800000"/>
            <a:headEnd/>
            <a:tailEnd/>
          </a:ln>
        </p:spPr>
        <p:txBody>
          <a:bodyPr wrap="square" lIns="76800" tIns="38400" rIns="76800" bIns="38400">
            <a:spAutoFit/>
          </a:bodyPr>
          <a:lstStyle/>
          <a:p>
            <a:pPr marL="0" marR="0" lvl="0" indent="0" algn="ctr" defTabSz="766763"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行政</a:t>
            </a:r>
            <a:endParaRPr kumimoji="1" lang="en-US" altLang="ja-JP" sz="11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68" name="テキスト ボックス 67">
            <a:extLst>
              <a:ext uri="{FF2B5EF4-FFF2-40B4-BE49-F238E27FC236}">
                <a16:creationId xmlns:a16="http://schemas.microsoft.com/office/drawing/2014/main" id="{E968D007-9295-7C50-9316-4686CE8E0707}"/>
              </a:ext>
            </a:extLst>
          </p:cNvPr>
          <p:cNvSpPr txBox="1"/>
          <p:nvPr/>
        </p:nvSpPr>
        <p:spPr>
          <a:xfrm>
            <a:off x="2751998" y="1304949"/>
            <a:ext cx="2825351" cy="338554"/>
          </a:xfrm>
          <a:prstGeom prst="rect">
            <a:avLst/>
          </a:prstGeom>
          <a:solidFill>
            <a:srgbClr val="E1EDFF"/>
          </a:solidFill>
          <a:ln w="28575">
            <a:solidFill>
              <a:srgbClr val="93BFFF"/>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（新）精神科入退院支援加算</a:t>
            </a:r>
          </a:p>
        </p:txBody>
      </p:sp>
      <p:sp>
        <p:nvSpPr>
          <p:cNvPr id="74" name="四角形: 角を丸くする 73">
            <a:extLst>
              <a:ext uri="{FF2B5EF4-FFF2-40B4-BE49-F238E27FC236}">
                <a16:creationId xmlns:a16="http://schemas.microsoft.com/office/drawing/2014/main" id="{38F79F8D-6ADA-22B9-31D9-976575248197}"/>
              </a:ext>
            </a:extLst>
          </p:cNvPr>
          <p:cNvSpPr/>
          <p:nvPr/>
        </p:nvSpPr>
        <p:spPr>
          <a:xfrm>
            <a:off x="1765627" y="3584805"/>
            <a:ext cx="6029089" cy="3035451"/>
          </a:xfrm>
          <a:prstGeom prst="roundRect">
            <a:avLst>
              <a:gd name="adj" fmla="val 10047"/>
            </a:avLst>
          </a:prstGeom>
          <a:solidFill>
            <a:schemeClr val="accent6">
              <a:lumMod val="60000"/>
              <a:lumOff val="40000"/>
            </a:schemeClr>
          </a:solidFill>
          <a:ln w="38100">
            <a:solidFill>
              <a:srgbClr val="93B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pic>
        <p:nvPicPr>
          <p:cNvPr id="50" name="図 49" descr="building02_house1_cl.wmf">
            <a:extLst>
              <a:ext uri="{FF2B5EF4-FFF2-40B4-BE49-F238E27FC236}">
                <a16:creationId xmlns:a16="http://schemas.microsoft.com/office/drawing/2014/main" id="{A6155D3F-5F61-7A26-C1B0-2990C4460479}"/>
              </a:ext>
            </a:extLst>
          </p:cNvPr>
          <p:cNvPicPr>
            <a:picLocks noChangeAspect="1"/>
          </p:cNvPicPr>
          <p:nvPr/>
        </p:nvPicPr>
        <p:blipFill>
          <a:blip r:embed="rId8" cstate="print"/>
          <a:stretch>
            <a:fillRect/>
          </a:stretch>
        </p:blipFill>
        <p:spPr>
          <a:xfrm>
            <a:off x="8422982" y="5056879"/>
            <a:ext cx="1065369" cy="599368"/>
          </a:xfrm>
          <a:prstGeom prst="rect">
            <a:avLst/>
          </a:prstGeom>
        </p:spPr>
      </p:pic>
      <p:sp>
        <p:nvSpPr>
          <p:cNvPr id="66" name="テキスト ボックス 65">
            <a:extLst>
              <a:ext uri="{FF2B5EF4-FFF2-40B4-BE49-F238E27FC236}">
                <a16:creationId xmlns:a16="http://schemas.microsoft.com/office/drawing/2014/main" id="{80AA8AC1-E548-E7B4-4AA0-26373CF1507F}"/>
              </a:ext>
            </a:extLst>
          </p:cNvPr>
          <p:cNvSpPr txBox="1"/>
          <p:nvPr/>
        </p:nvSpPr>
        <p:spPr>
          <a:xfrm>
            <a:off x="2254624" y="3095506"/>
            <a:ext cx="5024540" cy="584775"/>
          </a:xfrm>
          <a:prstGeom prst="rect">
            <a:avLst/>
          </a:prstGeom>
          <a:solidFill>
            <a:srgbClr val="E1EDFF"/>
          </a:solidFill>
          <a:ln w="28575">
            <a:solidFill>
              <a:srgbClr val="93BFFF"/>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（新）精神科地域包括ケア病棟入院料（通算</a:t>
            </a:r>
            <a:r>
              <a:rPr kumimoji="1" lang="en-US" altLang="ja-JP" sz="16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180</a:t>
            </a:r>
            <a:r>
              <a:rPr kumimoji="1" lang="ja-JP" altLang="en-US" sz="16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日）</a:t>
            </a:r>
            <a:endParaRPr kumimoji="1" lang="en-US" altLang="ja-JP" sz="16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（新）自宅等移行初期加算（通算</a:t>
            </a:r>
            <a:r>
              <a:rPr kumimoji="1" lang="en-US" altLang="ja-JP" sz="16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90</a:t>
            </a:r>
            <a:r>
              <a:rPr kumimoji="1" lang="ja-JP" altLang="en-US" sz="16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日）</a:t>
            </a:r>
          </a:p>
        </p:txBody>
      </p:sp>
      <p:sp>
        <p:nvSpPr>
          <p:cNvPr id="64" name="正方形/長方形 63">
            <a:extLst>
              <a:ext uri="{FF2B5EF4-FFF2-40B4-BE49-F238E27FC236}">
                <a16:creationId xmlns:a16="http://schemas.microsoft.com/office/drawing/2014/main" id="{69D51616-AEB9-CE99-22E0-A6FB202AEDDF}"/>
              </a:ext>
            </a:extLst>
          </p:cNvPr>
          <p:cNvSpPr/>
          <p:nvPr/>
        </p:nvSpPr>
        <p:spPr>
          <a:xfrm>
            <a:off x="1885801" y="3704816"/>
            <a:ext cx="5762185" cy="2144056"/>
          </a:xfrm>
          <a:prstGeom prst="rect">
            <a:avLst/>
          </a:prstGeom>
          <a:solidFill>
            <a:schemeClr val="bg1"/>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76" name="テキスト ボックス 75">
            <a:extLst>
              <a:ext uri="{FF2B5EF4-FFF2-40B4-BE49-F238E27FC236}">
                <a16:creationId xmlns:a16="http://schemas.microsoft.com/office/drawing/2014/main" id="{827E4236-08E4-B5EB-C0C1-11021E744619}"/>
              </a:ext>
            </a:extLst>
          </p:cNvPr>
          <p:cNvSpPr txBox="1"/>
          <p:nvPr/>
        </p:nvSpPr>
        <p:spPr>
          <a:xfrm>
            <a:off x="1882799" y="5945631"/>
            <a:ext cx="4292904" cy="861774"/>
          </a:xfrm>
          <a:prstGeom prst="rect">
            <a:avLst/>
          </a:prstGeom>
          <a:solidFill>
            <a:srgbClr val="E1EDFF"/>
          </a:solidFill>
          <a:ln w="28575">
            <a:solidFill>
              <a:srgbClr val="93BFFF"/>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（見直し）精神科在宅医療の推進に向けた評価の充実</a:t>
            </a:r>
            <a:endParaRPr kumimoji="1" lang="en-US" altLang="ja-JP"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266700" marR="0" lvl="0" indent="-177800" algn="l" defTabSz="4572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2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精神科在宅患者支援管理料</a:t>
            </a:r>
            <a:r>
              <a:rPr kumimoji="1" lang="ja-JP" altLang="en-US" sz="12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の対象患者を拡大</a:t>
            </a:r>
            <a:endParaRPr kumimoji="1" lang="en-US" altLang="ja-JP" sz="12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（精神科地域包括ケア病棟からの退院患者等を追加）</a:t>
            </a:r>
            <a:endParaRPr kumimoji="1" lang="en-US" altLang="ja-JP" sz="12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266700" marR="0" lvl="0" indent="-177800" algn="l" defTabSz="4572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2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在宅精神療法</a:t>
            </a:r>
            <a:r>
              <a:rPr kumimoji="1" lang="ja-JP" altLang="en-US" sz="12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にも</a:t>
            </a:r>
            <a:r>
              <a:rPr kumimoji="1" lang="ja-JP" altLang="en-US" sz="12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療養生活継続支援加算</a:t>
            </a:r>
            <a:r>
              <a:rPr kumimoji="1" lang="ja-JP" altLang="en-US" sz="12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を設ける　等</a:t>
            </a:r>
          </a:p>
        </p:txBody>
      </p:sp>
      <p:sp>
        <p:nvSpPr>
          <p:cNvPr id="80" name="矢印: 右 79">
            <a:extLst>
              <a:ext uri="{FF2B5EF4-FFF2-40B4-BE49-F238E27FC236}">
                <a16:creationId xmlns:a16="http://schemas.microsoft.com/office/drawing/2014/main" id="{A4987CFF-88DA-3D38-45AD-AF2B48028A6C}"/>
              </a:ext>
            </a:extLst>
          </p:cNvPr>
          <p:cNvSpPr/>
          <p:nvPr/>
        </p:nvSpPr>
        <p:spPr>
          <a:xfrm>
            <a:off x="7694668" y="4942957"/>
            <a:ext cx="580051" cy="434212"/>
          </a:xfrm>
          <a:prstGeom prst="rightArrow">
            <a:avLst/>
          </a:prstGeom>
          <a:solidFill>
            <a:srgbClr val="E1EDFF"/>
          </a:solidFill>
          <a:ln>
            <a:solidFill>
              <a:srgbClr val="93B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83" name="矢印: 折線 82">
            <a:extLst>
              <a:ext uri="{FF2B5EF4-FFF2-40B4-BE49-F238E27FC236}">
                <a16:creationId xmlns:a16="http://schemas.microsoft.com/office/drawing/2014/main" id="{250C385F-A4FA-F127-C378-81564C1C455F}"/>
              </a:ext>
            </a:extLst>
          </p:cNvPr>
          <p:cNvSpPr/>
          <p:nvPr/>
        </p:nvSpPr>
        <p:spPr>
          <a:xfrm rot="5400000">
            <a:off x="5667465" y="1372309"/>
            <a:ext cx="3758267" cy="3634943"/>
          </a:xfrm>
          <a:prstGeom prst="bentArrow">
            <a:avLst>
              <a:gd name="adj1" fmla="val 9622"/>
              <a:gd name="adj2" fmla="val 10076"/>
              <a:gd name="adj3" fmla="val 3842"/>
              <a:gd name="adj4" fmla="val 26707"/>
            </a:avLst>
          </a:prstGeom>
          <a:solidFill>
            <a:srgbClr val="E1EDFF"/>
          </a:solidFill>
          <a:ln>
            <a:solidFill>
              <a:srgbClr val="93B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50" charset="-128"/>
              <a:cs typeface="+mn-cs"/>
            </a:endParaRPr>
          </a:p>
        </p:txBody>
      </p:sp>
      <p:sp>
        <p:nvSpPr>
          <p:cNvPr id="2" name="円/楕円 16">
            <a:extLst>
              <a:ext uri="{FF2B5EF4-FFF2-40B4-BE49-F238E27FC236}">
                <a16:creationId xmlns:a16="http://schemas.microsoft.com/office/drawing/2014/main" id="{AAB1D013-9837-BD30-74A8-C8F2456B02E4}"/>
              </a:ext>
            </a:extLst>
          </p:cNvPr>
          <p:cNvSpPr>
            <a:spLocks noChangeArrowheads="1"/>
          </p:cNvSpPr>
          <p:nvPr/>
        </p:nvSpPr>
        <p:spPr bwMode="auto">
          <a:xfrm>
            <a:off x="6144854" y="1382152"/>
            <a:ext cx="3707787" cy="881219"/>
          </a:xfrm>
          <a:prstGeom prst="ellipse">
            <a:avLst/>
          </a:prstGeom>
          <a:solidFill>
            <a:schemeClr val="accent4">
              <a:lumMod val="20000"/>
              <a:lumOff val="80000"/>
              <a:alpha val="84000"/>
            </a:schemeClr>
          </a:solidFill>
          <a:ln w="25400">
            <a:solidFill>
              <a:schemeClr val="accent4"/>
            </a:solidFill>
            <a:round/>
            <a:headEnd/>
            <a:tailEnd/>
          </a:ln>
        </p:spPr>
        <p:txBody>
          <a:bodyPr lIns="53041" tIns="26522" rIns="53041" bIns="26522" anchor="ctr"/>
          <a:lstStyle/>
          <a:p>
            <a:pPr marL="155575" marR="0" lvl="0" indent="-155575" algn="just" defTabSz="741363" rtl="0" eaLnBrk="1" fontAlgn="auto" latinLnBrk="0" hangingPunct="1">
              <a:lnSpc>
                <a:spcPct val="100000"/>
              </a:lnSpc>
              <a:spcBef>
                <a:spcPts val="0"/>
              </a:spcBef>
              <a:spcAft>
                <a:spcPts val="0"/>
              </a:spcAft>
              <a:buClrTx/>
              <a:buSzTx/>
              <a:buFont typeface="Wingdings" pitchFamily="2" charset="2"/>
              <a:buChar char="p"/>
              <a:tabLst/>
              <a:defRPr/>
            </a:pPr>
            <a:endParaRPr kumimoji="1" lang="ja-JP" altLang="en-US" sz="1400" b="0" i="0" u="none" strike="noStrike" kern="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pic>
        <p:nvPicPr>
          <p:cNvPr id="3" name="Picture 17" descr="C:\Users\ARNAS\Desktop\MC900079135.WMF">
            <a:extLst>
              <a:ext uri="{FF2B5EF4-FFF2-40B4-BE49-F238E27FC236}">
                <a16:creationId xmlns:a16="http://schemas.microsoft.com/office/drawing/2014/main" id="{DEA9D52C-BD9A-C290-FB36-1B0272567F62}"/>
              </a:ext>
            </a:extLst>
          </p:cNvPr>
          <p:cNvPicPr>
            <a:picLocks noChangeAspect="1" noChangeArrowheads="1"/>
          </p:cNvPicPr>
          <p:nvPr/>
        </p:nvPicPr>
        <p:blipFill>
          <a:blip r:embed="rId3" cstate="print"/>
          <a:srcRect/>
          <a:stretch>
            <a:fillRect/>
          </a:stretch>
        </p:blipFill>
        <p:spPr bwMode="auto">
          <a:xfrm>
            <a:off x="8734300" y="1425457"/>
            <a:ext cx="845024" cy="474079"/>
          </a:xfrm>
          <a:prstGeom prst="rect">
            <a:avLst/>
          </a:prstGeom>
          <a:noFill/>
          <a:ln w="9525">
            <a:noFill/>
            <a:miter lim="800000"/>
            <a:headEnd/>
            <a:tailEnd/>
          </a:ln>
        </p:spPr>
      </p:pic>
      <p:pic>
        <p:nvPicPr>
          <p:cNvPr id="23" name="Picture 5" descr="医者-PURPLE">
            <a:extLst>
              <a:ext uri="{FF2B5EF4-FFF2-40B4-BE49-F238E27FC236}">
                <a16:creationId xmlns:a16="http://schemas.microsoft.com/office/drawing/2014/main" id="{11BF91DC-F85C-6A1C-C55B-8932A4402E6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7791622" y="1398141"/>
            <a:ext cx="504793" cy="482685"/>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4" descr="OL-BLUE">
            <a:extLst>
              <a:ext uri="{FF2B5EF4-FFF2-40B4-BE49-F238E27FC236}">
                <a16:creationId xmlns:a16="http://schemas.microsoft.com/office/drawing/2014/main" id="{52EF8864-4C53-EB4E-8093-D446D088F6A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7591908" y="1362640"/>
            <a:ext cx="480263" cy="488706"/>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12" descr="C:\Users\ARNAS\Desktop\MC900079127.WMF">
            <a:extLst>
              <a:ext uri="{FF2B5EF4-FFF2-40B4-BE49-F238E27FC236}">
                <a16:creationId xmlns:a16="http://schemas.microsoft.com/office/drawing/2014/main" id="{66402108-63DB-8DD0-5C9D-831C892A18D8}"/>
              </a:ext>
            </a:extLst>
          </p:cNvPr>
          <p:cNvPicPr>
            <a:picLocks noChangeAspect="1" noChangeArrowheads="1"/>
          </p:cNvPicPr>
          <p:nvPr/>
        </p:nvPicPr>
        <p:blipFill>
          <a:blip r:embed="rId6" cstate="print"/>
          <a:srcRect/>
          <a:stretch>
            <a:fillRect/>
          </a:stretch>
        </p:blipFill>
        <p:spPr bwMode="auto">
          <a:xfrm>
            <a:off x="6531646" y="1530862"/>
            <a:ext cx="664100" cy="384906"/>
          </a:xfrm>
          <a:prstGeom prst="rect">
            <a:avLst/>
          </a:prstGeom>
          <a:noFill/>
          <a:ln w="9525">
            <a:noFill/>
            <a:miter lim="800000"/>
            <a:headEnd/>
            <a:tailEnd/>
          </a:ln>
        </p:spPr>
      </p:pic>
      <p:sp>
        <p:nvSpPr>
          <p:cNvPr id="27" name="テキスト ボックス 18">
            <a:extLst>
              <a:ext uri="{FF2B5EF4-FFF2-40B4-BE49-F238E27FC236}">
                <a16:creationId xmlns:a16="http://schemas.microsoft.com/office/drawing/2014/main" id="{F84572BE-02BC-BAB4-B6B1-45DBBAA38F2C}"/>
              </a:ext>
            </a:extLst>
          </p:cNvPr>
          <p:cNvSpPr txBox="1">
            <a:spLocks noChangeArrowheads="1"/>
          </p:cNvSpPr>
          <p:nvPr/>
        </p:nvSpPr>
        <p:spPr bwMode="auto">
          <a:xfrm>
            <a:off x="6474707" y="1948927"/>
            <a:ext cx="636742" cy="231438"/>
          </a:xfrm>
          <a:prstGeom prst="rect">
            <a:avLst/>
          </a:prstGeom>
          <a:noFill/>
          <a:ln w="9525">
            <a:noFill/>
            <a:miter lim="800000"/>
            <a:headEnd/>
            <a:tailEnd/>
          </a:ln>
        </p:spPr>
        <p:txBody>
          <a:bodyPr wrap="square" lIns="76800" tIns="38400" rIns="76800" bIns="38400">
            <a:spAutoFit/>
          </a:bodyPr>
          <a:lstStyle/>
          <a:p>
            <a:pPr marL="0" marR="0" lvl="0" indent="0" algn="ctr" defTabSz="766763"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行政</a:t>
            </a:r>
            <a:endParaRPr kumimoji="1" lang="en-US" altLang="ja-JP" sz="10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pic>
        <p:nvPicPr>
          <p:cNvPr id="28" name="Picture 13" descr="C:\Users\ARNAS\Desktop\MC900079129.WMF">
            <a:extLst>
              <a:ext uri="{FF2B5EF4-FFF2-40B4-BE49-F238E27FC236}">
                <a16:creationId xmlns:a16="http://schemas.microsoft.com/office/drawing/2014/main" id="{E0B071FA-B2DC-CA74-AAE7-73CDCFB5C9B2}"/>
              </a:ext>
            </a:extLst>
          </p:cNvPr>
          <p:cNvPicPr>
            <a:picLocks noChangeAspect="1" noChangeArrowheads="1"/>
          </p:cNvPicPr>
          <p:nvPr/>
        </p:nvPicPr>
        <p:blipFill>
          <a:blip r:embed="rId9" cstate="print"/>
          <a:srcRect/>
          <a:stretch>
            <a:fillRect/>
          </a:stretch>
        </p:blipFill>
        <p:spPr bwMode="auto">
          <a:xfrm>
            <a:off x="8052507" y="1497235"/>
            <a:ext cx="748815" cy="394101"/>
          </a:xfrm>
          <a:prstGeom prst="rect">
            <a:avLst/>
          </a:prstGeom>
          <a:noFill/>
          <a:ln w="9525">
            <a:noFill/>
            <a:miter lim="800000"/>
            <a:headEnd/>
            <a:tailEnd/>
          </a:ln>
        </p:spPr>
      </p:pic>
      <p:sp>
        <p:nvSpPr>
          <p:cNvPr id="40" name="正方形/長方形 39">
            <a:extLst>
              <a:ext uri="{FF2B5EF4-FFF2-40B4-BE49-F238E27FC236}">
                <a16:creationId xmlns:a16="http://schemas.microsoft.com/office/drawing/2014/main" id="{04230B23-171A-A2CE-1AA7-A64A9A8B2715}"/>
              </a:ext>
            </a:extLst>
          </p:cNvPr>
          <p:cNvSpPr/>
          <p:nvPr/>
        </p:nvSpPr>
        <p:spPr>
          <a:xfrm>
            <a:off x="6992309" y="1884846"/>
            <a:ext cx="1224389" cy="415498"/>
          </a:xfrm>
          <a:prstGeom prst="rect">
            <a:avLst/>
          </a:prstGeom>
        </p:spPr>
        <p:txBody>
          <a:bodyPr wrap="square">
            <a:spAutoFit/>
          </a:bodyPr>
          <a:lstStyle/>
          <a:p>
            <a:pPr marL="0" marR="0" lvl="0" indent="0" algn="ctr" defTabSz="766763"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障害福祉サービス等事業所</a:t>
            </a:r>
            <a:endParaRPr kumimoji="1" lang="en-US" altLang="ja-JP" sz="10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41" name="テキスト ボックス 18">
            <a:extLst>
              <a:ext uri="{FF2B5EF4-FFF2-40B4-BE49-F238E27FC236}">
                <a16:creationId xmlns:a16="http://schemas.microsoft.com/office/drawing/2014/main" id="{004A4E37-C4B1-DBD1-59A9-84AF46274476}"/>
              </a:ext>
            </a:extLst>
          </p:cNvPr>
          <p:cNvSpPr txBox="1">
            <a:spLocks noChangeArrowheads="1"/>
          </p:cNvSpPr>
          <p:nvPr/>
        </p:nvSpPr>
        <p:spPr bwMode="auto">
          <a:xfrm>
            <a:off x="7802196" y="1896332"/>
            <a:ext cx="1249435" cy="385327"/>
          </a:xfrm>
          <a:prstGeom prst="rect">
            <a:avLst/>
          </a:prstGeom>
          <a:noFill/>
          <a:ln w="9525">
            <a:noFill/>
            <a:miter lim="800000"/>
            <a:headEnd/>
            <a:tailEnd/>
          </a:ln>
        </p:spPr>
        <p:txBody>
          <a:bodyPr wrap="square" lIns="76800" tIns="38400" rIns="76800" bIns="38400">
            <a:spAutoFit/>
          </a:bodyPr>
          <a:lstStyle/>
          <a:p>
            <a:pPr marL="0" marR="0" lvl="0" indent="0" algn="ctr" defTabSz="766763"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訪問看護</a:t>
            </a:r>
            <a:endParaRPr kumimoji="1" lang="en-US" altLang="ja-JP" sz="10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ctr" defTabSz="766763"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ステーション</a:t>
            </a:r>
            <a:endParaRPr kumimoji="1" lang="en-US" altLang="ja-JP" sz="10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pic>
        <p:nvPicPr>
          <p:cNvPr id="42" name="Picture 17" descr="C:\Users\ARNAS\Desktop\MC900079135.WMF">
            <a:extLst>
              <a:ext uri="{FF2B5EF4-FFF2-40B4-BE49-F238E27FC236}">
                <a16:creationId xmlns:a16="http://schemas.microsoft.com/office/drawing/2014/main" id="{E513F9C1-9E67-CAC3-458D-5C365910B0E1}"/>
              </a:ext>
            </a:extLst>
          </p:cNvPr>
          <p:cNvPicPr>
            <a:picLocks noChangeAspect="1" noChangeArrowheads="1"/>
          </p:cNvPicPr>
          <p:nvPr/>
        </p:nvPicPr>
        <p:blipFill>
          <a:blip r:embed="rId3" cstate="print"/>
          <a:srcRect/>
          <a:stretch>
            <a:fillRect/>
          </a:stretch>
        </p:blipFill>
        <p:spPr bwMode="auto">
          <a:xfrm>
            <a:off x="7225039" y="1459666"/>
            <a:ext cx="500172" cy="446423"/>
          </a:xfrm>
          <a:prstGeom prst="rect">
            <a:avLst/>
          </a:prstGeom>
          <a:noFill/>
          <a:ln w="9525">
            <a:noFill/>
            <a:miter lim="800000"/>
            <a:headEnd/>
            <a:tailEnd/>
          </a:ln>
        </p:spPr>
      </p:pic>
      <p:sp>
        <p:nvSpPr>
          <p:cNvPr id="85" name="正方形/長方形 84">
            <a:extLst>
              <a:ext uri="{FF2B5EF4-FFF2-40B4-BE49-F238E27FC236}">
                <a16:creationId xmlns:a16="http://schemas.microsoft.com/office/drawing/2014/main" id="{7CAA03A8-BCE0-AD2F-07D5-C21294217EEF}"/>
              </a:ext>
            </a:extLst>
          </p:cNvPr>
          <p:cNvSpPr/>
          <p:nvPr/>
        </p:nvSpPr>
        <p:spPr>
          <a:xfrm>
            <a:off x="5250744" y="4051643"/>
            <a:ext cx="2248709" cy="1081198"/>
          </a:xfrm>
          <a:prstGeom prst="rect">
            <a:avLst/>
          </a:prstGeom>
          <a:solidFill>
            <a:schemeClr val="bg1"/>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自宅等への移行</a:t>
            </a:r>
            <a:endParaRPr kumimoji="1" lang="en-US" altLang="ja-JP"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86" name="テキスト ボックス 85">
            <a:extLst>
              <a:ext uri="{FF2B5EF4-FFF2-40B4-BE49-F238E27FC236}">
                <a16:creationId xmlns:a16="http://schemas.microsoft.com/office/drawing/2014/main" id="{43F1B3D5-DDF3-0C2A-D685-CA339A1F518A}"/>
              </a:ext>
            </a:extLst>
          </p:cNvPr>
          <p:cNvSpPr txBox="1"/>
          <p:nvPr/>
        </p:nvSpPr>
        <p:spPr>
          <a:xfrm>
            <a:off x="5309084" y="4323006"/>
            <a:ext cx="2223468" cy="755143"/>
          </a:xfrm>
          <a:prstGeom prst="rect">
            <a:avLst/>
          </a:prstGeom>
          <a:noFill/>
        </p:spPr>
        <p:txBody>
          <a:bodyPr wrap="square" rtlCol="0">
            <a:spAutoFit/>
          </a:bodyPr>
          <a:lstStyle/>
          <a:p>
            <a:pPr marL="171450" marR="0" lvl="0" indent="-171450" algn="l" defTabSz="457200" rtl="0" eaLnBrk="1" fontAlgn="auto" latinLnBrk="0" hangingPunct="1">
              <a:lnSpc>
                <a:spcPts val="1800"/>
              </a:lnSpc>
              <a:spcBef>
                <a:spcPts val="0"/>
              </a:spcBef>
              <a:spcAft>
                <a:spcPts val="0"/>
              </a:spcAft>
              <a:buClrTx/>
              <a:buSzTx/>
              <a:buFont typeface="Wingdings" panose="05000000000000000000" pitchFamily="2" charset="2"/>
              <a:buChar char="Ø"/>
              <a:tabLst/>
              <a:defRPr/>
            </a:pP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自宅等移行率</a:t>
            </a:r>
            <a:endPar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08000" marR="0" lvl="0" indent="-108000" algn="l" defTabSz="457200" rtl="0" eaLnBrk="1" fontAlgn="auto" latinLnBrk="0" hangingPunct="1">
              <a:lnSpc>
                <a:spcPts val="18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（新規患者）</a:t>
            </a: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6</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月以内に７割</a:t>
            </a:r>
            <a:endPar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265113" marR="0" lvl="0" indent="-265113" algn="l" defTabSz="457200" rtl="0" eaLnBrk="1" fontAlgn="auto" latinLnBrk="0" hangingPunct="1">
              <a:lnSpc>
                <a:spcPts val="1800"/>
              </a:lnSpc>
              <a:spcBef>
                <a:spcPts val="0"/>
              </a:spcBef>
              <a:spcAft>
                <a:spcPts val="0"/>
              </a:spcAft>
              <a:buClrTx/>
              <a:buSzTx/>
              <a:buFont typeface="Wingdings" panose="05000000000000000000" pitchFamily="2" charset="2"/>
              <a:buChar char="Ø"/>
              <a:tabLst/>
              <a:defRPr/>
            </a:pP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直近１年間の入院期間を通算</a:t>
            </a:r>
            <a:endPar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87" name="正方形/長方形 86">
            <a:extLst>
              <a:ext uri="{FF2B5EF4-FFF2-40B4-BE49-F238E27FC236}">
                <a16:creationId xmlns:a16="http://schemas.microsoft.com/office/drawing/2014/main" id="{AEDFD55E-7EB6-1B87-F288-7596F0B65F50}"/>
              </a:ext>
            </a:extLst>
          </p:cNvPr>
          <p:cNvSpPr/>
          <p:nvPr/>
        </p:nvSpPr>
        <p:spPr>
          <a:xfrm>
            <a:off x="2405948" y="2175101"/>
            <a:ext cx="2626277" cy="849505"/>
          </a:xfrm>
          <a:prstGeom prst="rect">
            <a:avLst/>
          </a:prstGeom>
          <a:solidFill>
            <a:schemeClr val="bg1"/>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88" name="テキスト ボックス 87">
            <a:extLst>
              <a:ext uri="{FF2B5EF4-FFF2-40B4-BE49-F238E27FC236}">
                <a16:creationId xmlns:a16="http://schemas.microsoft.com/office/drawing/2014/main" id="{EE289F88-B1E4-EFA2-4E8F-870B4A19DDD2}"/>
              </a:ext>
            </a:extLst>
          </p:cNvPr>
          <p:cNvSpPr txBox="1"/>
          <p:nvPr/>
        </p:nvSpPr>
        <p:spPr>
          <a:xfrm>
            <a:off x="2378217" y="2204589"/>
            <a:ext cx="3054817" cy="43088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入退院支援部門の設置</a:t>
            </a:r>
            <a:endPar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入院早期からの退院支援（計画、会議）</a:t>
            </a:r>
            <a:endPar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22" name="矢印: 右 21">
            <a:extLst>
              <a:ext uri="{FF2B5EF4-FFF2-40B4-BE49-F238E27FC236}">
                <a16:creationId xmlns:a16="http://schemas.microsoft.com/office/drawing/2014/main" id="{7BF238A8-68F3-2F5E-868E-3838A99D5E6E}"/>
              </a:ext>
            </a:extLst>
          </p:cNvPr>
          <p:cNvSpPr/>
          <p:nvPr/>
        </p:nvSpPr>
        <p:spPr>
          <a:xfrm>
            <a:off x="1585198" y="4502236"/>
            <a:ext cx="287605" cy="605967"/>
          </a:xfrm>
          <a:prstGeom prst="rightArrow">
            <a:avLst/>
          </a:prstGeom>
          <a:solidFill>
            <a:srgbClr val="E1EDFF"/>
          </a:solidFill>
          <a:ln>
            <a:solidFill>
              <a:srgbClr val="93B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30" name="正方形/長方形 29">
            <a:extLst>
              <a:ext uri="{FF2B5EF4-FFF2-40B4-BE49-F238E27FC236}">
                <a16:creationId xmlns:a16="http://schemas.microsoft.com/office/drawing/2014/main" id="{7BDB56E8-51A6-1E38-5A3D-DC36C5CC271F}"/>
              </a:ext>
            </a:extLst>
          </p:cNvPr>
          <p:cNvSpPr/>
          <p:nvPr/>
        </p:nvSpPr>
        <p:spPr>
          <a:xfrm>
            <a:off x="145598" y="4309049"/>
            <a:ext cx="1407390" cy="1769648"/>
          </a:xfrm>
          <a:prstGeom prst="rect">
            <a:avLst/>
          </a:prstGeom>
          <a:solidFill>
            <a:schemeClr val="bg1"/>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地域生活に向けた支援が必要な回復期患者の受入れ</a:t>
            </a:r>
            <a:endPar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1" name="テキスト ボックス 30">
            <a:extLst>
              <a:ext uri="{FF2B5EF4-FFF2-40B4-BE49-F238E27FC236}">
                <a16:creationId xmlns:a16="http://schemas.microsoft.com/office/drawing/2014/main" id="{0AE7FB0D-3400-5B71-5DF1-DBBEF30F5C42}"/>
              </a:ext>
            </a:extLst>
          </p:cNvPr>
          <p:cNvSpPr txBox="1"/>
          <p:nvPr/>
        </p:nvSpPr>
        <p:spPr>
          <a:xfrm>
            <a:off x="91390" y="5321053"/>
            <a:ext cx="1462396" cy="757643"/>
          </a:xfrm>
          <a:prstGeom prst="rect">
            <a:avLst/>
          </a:prstGeom>
          <a:noFill/>
        </p:spPr>
        <p:txBody>
          <a:bodyPr wrap="square" rtlCol="0">
            <a:spAutoFit/>
          </a:bodyPr>
          <a:lstStyle/>
          <a:p>
            <a:pPr marL="108000" marR="0" lvl="0" indent="-180000" algn="l" defTabSz="457200" rtl="0" eaLnBrk="1" fontAlgn="auto" latinLnBrk="0" hangingPunct="1">
              <a:lnSpc>
                <a:spcPts val="18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自宅等から入院</a:t>
            </a:r>
            <a:endPar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79388" marR="0" lvl="0" indent="-179388" algn="l" defTabSz="457200" rtl="0" eaLnBrk="1" fontAlgn="auto" latinLnBrk="0" hangingPunct="1">
              <a:lnSpc>
                <a:spcPts val="18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　他の精神病床から転院・転棟</a:t>
            </a:r>
            <a:endPar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8" name="矢印: 右 37">
            <a:extLst>
              <a:ext uri="{FF2B5EF4-FFF2-40B4-BE49-F238E27FC236}">
                <a16:creationId xmlns:a16="http://schemas.microsoft.com/office/drawing/2014/main" id="{25221962-8E81-544B-204A-9CE672342351}"/>
              </a:ext>
            </a:extLst>
          </p:cNvPr>
          <p:cNvSpPr/>
          <p:nvPr/>
        </p:nvSpPr>
        <p:spPr>
          <a:xfrm rot="10800000">
            <a:off x="7640703" y="5310437"/>
            <a:ext cx="602078" cy="308108"/>
          </a:xfrm>
          <a:prstGeom prst="rightArrow">
            <a:avLst/>
          </a:prstGeom>
          <a:solidFill>
            <a:srgbClr val="E1EDFF"/>
          </a:solidFill>
          <a:ln>
            <a:solidFill>
              <a:srgbClr val="93B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cxnSp>
        <p:nvCxnSpPr>
          <p:cNvPr id="46" name="直線矢印コネクタ 45">
            <a:extLst>
              <a:ext uri="{FF2B5EF4-FFF2-40B4-BE49-F238E27FC236}">
                <a16:creationId xmlns:a16="http://schemas.microsoft.com/office/drawing/2014/main" id="{6F0ACB0A-0E85-AED1-F286-386C146E077D}"/>
              </a:ext>
            </a:extLst>
          </p:cNvPr>
          <p:cNvCxnSpPr>
            <a:cxnSpLocks/>
          </p:cNvCxnSpPr>
          <p:nvPr/>
        </p:nvCxnSpPr>
        <p:spPr>
          <a:xfrm>
            <a:off x="4989578" y="1929313"/>
            <a:ext cx="1008615" cy="0"/>
          </a:xfrm>
          <a:prstGeom prst="straightConnector1">
            <a:avLst/>
          </a:prstGeom>
          <a:noFill/>
          <a:ln w="38100" cap="flat" cmpd="sng" algn="ctr">
            <a:solidFill>
              <a:schemeClr val="accent4"/>
            </a:solidFill>
            <a:prstDash val="solid"/>
            <a:tailEnd type="triangle"/>
          </a:ln>
          <a:effectLst/>
        </p:spPr>
      </p:cxnSp>
      <p:sp>
        <p:nvSpPr>
          <p:cNvPr id="49" name="テキスト ボックス 48">
            <a:extLst>
              <a:ext uri="{FF2B5EF4-FFF2-40B4-BE49-F238E27FC236}">
                <a16:creationId xmlns:a16="http://schemas.microsoft.com/office/drawing/2014/main" id="{2A97CE28-1D25-A555-5A3C-8FDBFB087FFB}"/>
              </a:ext>
            </a:extLst>
          </p:cNvPr>
          <p:cNvSpPr txBox="1"/>
          <p:nvPr/>
        </p:nvSpPr>
        <p:spPr>
          <a:xfrm>
            <a:off x="102375" y="3106534"/>
            <a:ext cx="1616452" cy="1077218"/>
          </a:xfrm>
          <a:prstGeom prst="rect">
            <a:avLst/>
          </a:prstGeom>
          <a:solidFill>
            <a:srgbClr val="E1EDFF"/>
          </a:solidFill>
          <a:ln w="28575">
            <a:solidFill>
              <a:srgbClr val="93BFFF"/>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（見直し）</a:t>
            </a:r>
            <a:endParaRPr kumimoji="1" lang="en-US" altLang="ja-JP"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地域移行機能強化病棟入院料</a:t>
            </a:r>
            <a:endParaRPr kumimoji="1" lang="en-US" altLang="ja-JP" sz="14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285750" marR="0" lvl="0" indent="-285750" algn="l" defTabSz="4572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1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届出期限の延長</a:t>
            </a:r>
            <a:endParaRPr kumimoji="1" lang="en-US" altLang="ja-JP" sz="11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285750" marR="0" lvl="0" indent="-285750" algn="l" defTabSz="4572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1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要件見直し</a:t>
            </a:r>
          </a:p>
        </p:txBody>
      </p:sp>
      <p:sp>
        <p:nvSpPr>
          <p:cNvPr id="52" name="矢印: 右 51">
            <a:extLst>
              <a:ext uri="{FF2B5EF4-FFF2-40B4-BE49-F238E27FC236}">
                <a16:creationId xmlns:a16="http://schemas.microsoft.com/office/drawing/2014/main" id="{216FE06F-2493-AA67-E090-43C92A60D3E9}"/>
              </a:ext>
            </a:extLst>
          </p:cNvPr>
          <p:cNvSpPr/>
          <p:nvPr/>
        </p:nvSpPr>
        <p:spPr>
          <a:xfrm>
            <a:off x="1414900" y="3115404"/>
            <a:ext cx="889388" cy="319460"/>
          </a:xfrm>
          <a:prstGeom prst="rightArrow">
            <a:avLst>
              <a:gd name="adj1" fmla="val 50000"/>
              <a:gd name="adj2" fmla="val 29964"/>
            </a:avLst>
          </a:prstGeom>
          <a:solidFill>
            <a:schemeClr val="bg1"/>
          </a:solidFill>
          <a:ln>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機能集約</a:t>
            </a:r>
          </a:p>
        </p:txBody>
      </p:sp>
      <p:sp>
        <p:nvSpPr>
          <p:cNvPr id="91" name="矢印: 折線 90">
            <a:extLst>
              <a:ext uri="{FF2B5EF4-FFF2-40B4-BE49-F238E27FC236}">
                <a16:creationId xmlns:a16="http://schemas.microsoft.com/office/drawing/2014/main" id="{448032A1-788E-5233-79BD-B103E460DD9A}"/>
              </a:ext>
            </a:extLst>
          </p:cNvPr>
          <p:cNvSpPr/>
          <p:nvPr/>
        </p:nvSpPr>
        <p:spPr>
          <a:xfrm rot="16200000" flipV="1">
            <a:off x="7161996" y="4715674"/>
            <a:ext cx="1151158" cy="3032303"/>
          </a:xfrm>
          <a:prstGeom prst="bentArrow">
            <a:avLst>
              <a:gd name="adj1" fmla="val 14903"/>
              <a:gd name="adj2" fmla="val 24178"/>
              <a:gd name="adj3" fmla="val 13464"/>
              <a:gd name="adj4" fmla="val 24492"/>
            </a:avLst>
          </a:prstGeom>
          <a:solidFill>
            <a:srgbClr val="E1EDFF"/>
          </a:solidFill>
          <a:ln>
            <a:solidFill>
              <a:srgbClr val="93B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50" charset="-128"/>
              <a:cs typeface="+mn-cs"/>
            </a:endParaRPr>
          </a:p>
        </p:txBody>
      </p:sp>
      <p:sp>
        <p:nvSpPr>
          <p:cNvPr id="34" name="テキスト ボックス 33">
            <a:extLst>
              <a:ext uri="{FF2B5EF4-FFF2-40B4-BE49-F238E27FC236}">
                <a16:creationId xmlns:a16="http://schemas.microsoft.com/office/drawing/2014/main" id="{946CD24B-0426-701E-F67B-409FBD8E6144}"/>
              </a:ext>
            </a:extLst>
          </p:cNvPr>
          <p:cNvSpPr txBox="1"/>
          <p:nvPr/>
        </p:nvSpPr>
        <p:spPr>
          <a:xfrm>
            <a:off x="2126608" y="4102016"/>
            <a:ext cx="3455881" cy="1764586"/>
          </a:xfrm>
          <a:prstGeom prst="rect">
            <a:avLst/>
          </a:prstGeom>
          <a:noFill/>
        </p:spPr>
        <p:txBody>
          <a:bodyPr wrap="square" anchor="ctr">
            <a:spAutoFit/>
          </a:bodyPr>
          <a:lstStyle/>
          <a:p>
            <a:pPr marL="0" marR="0" lvl="0" indent="0" algn="l" defTabSz="914400" rtl="0" eaLnBrk="1" fontAlgn="auto" latinLnBrk="0" hangingPunct="1">
              <a:lnSpc>
                <a:spcPts val="1100"/>
              </a:lnSpc>
              <a:spcBef>
                <a:spcPts val="0"/>
              </a:spcBef>
              <a:spcAft>
                <a:spcPts val="600"/>
              </a:spcAft>
              <a:buClrTx/>
              <a:buSzTx/>
              <a:buFontTx/>
              <a:buNone/>
              <a:tabLst/>
              <a:defRPr/>
            </a:pPr>
            <a:r>
              <a:rPr kumimoji="1" lang="ja-JP" altLang="en-US" sz="1400" b="1"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精神科回復期医療</a:t>
            </a:r>
            <a:endParaRPr kumimoji="1" lang="en-US" altLang="ja-JP" sz="1400" b="1"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85750" algn="l" defTabSz="914400" rtl="0" eaLnBrk="1" fontAlgn="auto" latinLnBrk="0" hangingPunct="1">
              <a:lnSpc>
                <a:spcPts val="1100"/>
              </a:lnSpc>
              <a:spcBef>
                <a:spcPts val="0"/>
              </a:spcBef>
              <a:spcAft>
                <a:spcPts val="600"/>
              </a:spcAft>
              <a:buClrTx/>
              <a:buSzTx/>
              <a:buFont typeface="Wingdings" panose="05000000000000000000" pitchFamily="2" charset="2"/>
              <a:buChar char="Ø"/>
              <a:tabLst/>
              <a:defRPr/>
            </a:pP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多職種含め</a:t>
            </a:r>
            <a:r>
              <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13</a:t>
            </a: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対１の人員配置</a:t>
            </a: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85750" algn="l" defTabSz="914400" rtl="0" eaLnBrk="1" fontAlgn="auto" latinLnBrk="0" hangingPunct="1">
              <a:lnSpc>
                <a:spcPts val="1100"/>
              </a:lnSpc>
              <a:spcBef>
                <a:spcPts val="0"/>
              </a:spcBef>
              <a:spcAft>
                <a:spcPts val="600"/>
              </a:spcAft>
              <a:buClrTx/>
              <a:buSzTx/>
              <a:buFont typeface="Wingdings" panose="05000000000000000000" pitchFamily="2" charset="2"/>
              <a:buChar char="Ø"/>
              <a:tabLst/>
              <a:defRPr/>
            </a:pP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地域定着も含めた退院支援</a:t>
            </a: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100"/>
              </a:lnSpc>
              <a:spcBef>
                <a:spcPts val="0"/>
              </a:spcBef>
              <a:spcAft>
                <a:spcPts val="600"/>
              </a:spcAft>
              <a:buClrTx/>
              <a:buSzTx/>
              <a:buFontTx/>
              <a:buNone/>
              <a:tabLst/>
              <a:defRPr/>
            </a:pPr>
            <a:r>
              <a:rPr kumimoji="1" lang="ja-JP" altLang="en-US" sz="1400" b="1"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精神科在宅医療の提供</a:t>
            </a:r>
            <a:endParaRPr kumimoji="1" lang="en-US" altLang="ja-JP" sz="1400" b="1"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85750" algn="l" defTabSz="914400" rtl="0" eaLnBrk="1" fontAlgn="auto" latinLnBrk="0" hangingPunct="1">
              <a:lnSpc>
                <a:spcPts val="1100"/>
              </a:lnSpc>
              <a:spcBef>
                <a:spcPts val="0"/>
              </a:spcBef>
              <a:spcAft>
                <a:spcPts val="600"/>
              </a:spcAft>
              <a:buClrTx/>
              <a:buSzTx/>
              <a:buFont typeface="Wingdings" panose="05000000000000000000" pitchFamily="2" charset="2"/>
              <a:buChar char="Ø"/>
              <a:tabLst/>
              <a:defRPr/>
            </a:pP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在宅医療、訪問看護等の提供実績</a:t>
            </a: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100"/>
              </a:lnSpc>
              <a:spcBef>
                <a:spcPts val="0"/>
              </a:spcBef>
              <a:spcAft>
                <a:spcPts val="600"/>
              </a:spcAft>
              <a:buClrTx/>
              <a:buSzTx/>
              <a:buFontTx/>
              <a:buNone/>
              <a:tabLst/>
              <a:defRPr/>
            </a:pPr>
            <a:r>
              <a:rPr kumimoji="1" lang="ja-JP" altLang="en-US" sz="1400" b="1"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かかりつけ精神科医機能</a:t>
            </a:r>
            <a:endParaRPr kumimoji="1" lang="en-US" altLang="ja-JP" sz="1400" b="1"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85750" algn="l" defTabSz="914400" rtl="0" eaLnBrk="1" fontAlgn="auto" latinLnBrk="0" hangingPunct="1">
              <a:lnSpc>
                <a:spcPts val="1100"/>
              </a:lnSpc>
              <a:spcBef>
                <a:spcPts val="0"/>
              </a:spcBef>
              <a:spcAft>
                <a:spcPts val="600"/>
              </a:spcAft>
              <a:buClrTx/>
              <a:buSzTx/>
              <a:buFont typeface="Wingdings" panose="05000000000000000000" pitchFamily="2" charset="2"/>
              <a:buChar char="Ø"/>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地域の精神科医療提供体制への貢献</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9750" marR="0" lvl="0" indent="-285750" algn="l" defTabSz="914400" rtl="0" eaLnBrk="1" fontAlgn="auto" latinLnBrk="0" hangingPunct="1">
              <a:lnSpc>
                <a:spcPts val="1100"/>
              </a:lnSpc>
              <a:spcBef>
                <a:spcPts val="0"/>
              </a:spcBef>
              <a:spcAft>
                <a:spcPts val="600"/>
              </a:spcAft>
              <a:buClrTx/>
              <a:buSzTx/>
              <a:buFont typeface="Wingdings" panose="05000000000000000000" pitchFamily="2" charset="2"/>
              <a:buChar char="Ø"/>
              <a:tabLst/>
              <a:defRPr/>
            </a:pP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時間外診療、精神科救急医療の提供</a:t>
            </a: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39" name="Picture 1">
            <a:extLst>
              <a:ext uri="{FF2B5EF4-FFF2-40B4-BE49-F238E27FC236}">
                <a16:creationId xmlns:a16="http://schemas.microsoft.com/office/drawing/2014/main" id="{3B7B406A-7837-90E7-ABD2-6B353BC51197}"/>
              </a:ext>
            </a:extLst>
          </p:cNvPr>
          <p:cNvPicPr>
            <a:picLocks noChangeAspect="1" noChangeArrowheads="1"/>
          </p:cNvPicPr>
          <p:nvPr/>
        </p:nvPicPr>
        <p:blipFill>
          <a:blip r:embed="rId10" cstate="email">
            <a:extLst>
              <a:ext uri="{28A0092B-C50C-407E-A947-70E740481C1C}">
                <a14:useLocalDpi xmlns:a14="http://schemas.microsoft.com/office/drawing/2010/main"/>
              </a:ext>
            </a:extLst>
          </a:blip>
          <a:srcRect/>
          <a:stretch>
            <a:fillRect/>
          </a:stretch>
        </p:blipFill>
        <p:spPr bwMode="auto">
          <a:xfrm>
            <a:off x="1024364" y="6178929"/>
            <a:ext cx="659416" cy="485684"/>
          </a:xfrm>
          <a:prstGeom prst="rect">
            <a:avLst/>
          </a:prstGeom>
          <a:noFill/>
          <a:ln w="9525">
            <a:noFill/>
            <a:miter lim="800000"/>
            <a:headEnd/>
            <a:tailEnd/>
          </a:ln>
          <a:effectLst/>
        </p:spPr>
      </p:pic>
      <p:pic>
        <p:nvPicPr>
          <p:cNvPr id="48" name="図 47" descr="building02_house1_cl.wmf">
            <a:extLst>
              <a:ext uri="{FF2B5EF4-FFF2-40B4-BE49-F238E27FC236}">
                <a16:creationId xmlns:a16="http://schemas.microsoft.com/office/drawing/2014/main" id="{1673026A-4A27-1BEA-F26F-5E8778C6B257}"/>
              </a:ext>
            </a:extLst>
          </p:cNvPr>
          <p:cNvPicPr>
            <a:picLocks noChangeAspect="1"/>
          </p:cNvPicPr>
          <p:nvPr/>
        </p:nvPicPr>
        <p:blipFill>
          <a:blip r:embed="rId8" cstate="print"/>
          <a:stretch>
            <a:fillRect/>
          </a:stretch>
        </p:blipFill>
        <p:spPr>
          <a:xfrm>
            <a:off x="151886" y="6205865"/>
            <a:ext cx="779550" cy="438568"/>
          </a:xfrm>
          <a:prstGeom prst="rect">
            <a:avLst/>
          </a:prstGeom>
        </p:spPr>
      </p:pic>
      <p:sp>
        <p:nvSpPr>
          <p:cNvPr id="51" name="吹き出し: 角を丸めた四角形 50">
            <a:extLst>
              <a:ext uri="{FF2B5EF4-FFF2-40B4-BE49-F238E27FC236}">
                <a16:creationId xmlns:a16="http://schemas.microsoft.com/office/drawing/2014/main" id="{07090FAF-C427-0012-3D79-CC7E34EB8ABE}"/>
              </a:ext>
            </a:extLst>
          </p:cNvPr>
          <p:cNvSpPr/>
          <p:nvPr/>
        </p:nvSpPr>
        <p:spPr>
          <a:xfrm>
            <a:off x="2607783" y="2615374"/>
            <a:ext cx="2232208" cy="381705"/>
          </a:xfrm>
          <a:prstGeom prst="wedgeRoundRectCallout">
            <a:avLst>
              <a:gd name="adj1" fmla="val 5715"/>
              <a:gd name="adj2" fmla="val 48529"/>
              <a:gd name="adj3" fmla="val 16667"/>
            </a:avLst>
          </a:prstGeom>
          <a:solidFill>
            <a:schemeClr val="bg1"/>
          </a:solidFill>
          <a:ln>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marR="0" lvl="0" indent="-171450" algn="l" defTabSz="457200" rtl="0" eaLnBrk="1" fontAlgn="auto" latinLnBrk="0" hangingPunct="1">
              <a:lnSpc>
                <a:spcPct val="100000"/>
              </a:lnSpc>
              <a:spcBef>
                <a:spcPts val="0"/>
              </a:spcBef>
              <a:spcAft>
                <a:spcPts val="0"/>
              </a:spcAft>
              <a:buClrTx/>
              <a:buSzTx/>
              <a:buFont typeface="Wingdings" panose="05000000000000000000" pitchFamily="2" charset="2"/>
              <a:buChar char="u"/>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退院後の生活を見据えた支援</a:t>
            </a:r>
            <a:endPar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71450" marR="0" lvl="0" indent="-171450" algn="l" defTabSz="457200" rtl="0" eaLnBrk="1" fontAlgn="auto" latinLnBrk="0" hangingPunct="1">
              <a:lnSpc>
                <a:spcPct val="100000"/>
              </a:lnSpc>
              <a:spcBef>
                <a:spcPts val="0"/>
              </a:spcBef>
              <a:spcAft>
                <a:spcPts val="0"/>
              </a:spcAft>
              <a:buClrTx/>
              <a:buSzTx/>
              <a:buFont typeface="Wingdings" panose="05000000000000000000" pitchFamily="2" charset="2"/>
              <a:buChar char="u"/>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関係機関との日常的な連携を推進</a:t>
            </a:r>
            <a:endPar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cxnSp>
        <p:nvCxnSpPr>
          <p:cNvPr id="70" name="直線矢印コネクタ 69">
            <a:extLst>
              <a:ext uri="{FF2B5EF4-FFF2-40B4-BE49-F238E27FC236}">
                <a16:creationId xmlns:a16="http://schemas.microsoft.com/office/drawing/2014/main" id="{FC5DE13A-25D9-F796-E65F-E4E4093A5742}"/>
              </a:ext>
            </a:extLst>
          </p:cNvPr>
          <p:cNvCxnSpPr>
            <a:cxnSpLocks/>
          </p:cNvCxnSpPr>
          <p:nvPr/>
        </p:nvCxnSpPr>
        <p:spPr>
          <a:xfrm flipV="1">
            <a:off x="1745018" y="1945256"/>
            <a:ext cx="936095" cy="259333"/>
          </a:xfrm>
          <a:prstGeom prst="straightConnector1">
            <a:avLst/>
          </a:prstGeom>
          <a:noFill/>
          <a:ln w="9525" cap="flat" cmpd="sng" algn="ctr">
            <a:solidFill>
              <a:schemeClr val="accent4"/>
            </a:solidFill>
            <a:prstDash val="solid"/>
            <a:tailEnd type="triangle"/>
          </a:ln>
          <a:effectLst/>
        </p:spPr>
      </p:cxnSp>
      <p:sp>
        <p:nvSpPr>
          <p:cNvPr id="84" name="テキスト ボックス 83">
            <a:extLst>
              <a:ext uri="{FF2B5EF4-FFF2-40B4-BE49-F238E27FC236}">
                <a16:creationId xmlns:a16="http://schemas.microsoft.com/office/drawing/2014/main" id="{3E3F16C5-943C-239D-917C-660CA398F62A}"/>
              </a:ext>
            </a:extLst>
          </p:cNvPr>
          <p:cNvSpPr txBox="1"/>
          <p:nvPr/>
        </p:nvSpPr>
        <p:spPr>
          <a:xfrm>
            <a:off x="2175881" y="3743546"/>
            <a:ext cx="5314275" cy="33855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600" b="1" i="0" u="sng" strike="noStrike" kern="0" cap="none" spc="0" normalizeH="0" baseline="0" noProof="0">
                <a:ln>
                  <a:noFill/>
                </a:ln>
                <a:solidFill>
                  <a:srgbClr val="4472C4"/>
                </a:solidFill>
                <a:effectLst/>
                <a:uLnTx/>
                <a:uFillTx/>
                <a:latin typeface="メイリオ" panose="020B0604030504040204" pitchFamily="50" charset="-128"/>
                <a:ea typeface="メイリオ" panose="020B0604030504040204" pitchFamily="50" charset="-128"/>
                <a:cs typeface="+mn-cs"/>
              </a:rPr>
              <a:t>精神障害にも対応した地域包括ケアシステムの構築推進</a:t>
            </a:r>
            <a:endParaRPr kumimoji="0" lang="ja-JP" altLang="en-US" sz="1600" b="0" i="0" u="sng" strike="noStrike" kern="1200" cap="none" spc="0" normalizeH="0" baseline="0" noProof="0">
              <a:ln>
                <a:noFill/>
              </a:ln>
              <a:solidFill>
                <a:srgbClr val="4472C4"/>
              </a:solidFill>
              <a:effectLst/>
              <a:uLnTx/>
              <a:uFillTx/>
              <a:latin typeface="Calibri" panose="020F0502020204030204"/>
              <a:ea typeface="游ゴシック" panose="020B0400000000000000" pitchFamily="50" charset="-128"/>
              <a:cs typeface="+mn-cs"/>
            </a:endParaRPr>
          </a:p>
        </p:txBody>
      </p:sp>
      <p:sp>
        <p:nvSpPr>
          <p:cNvPr id="89" name="矢印: 右カーブ 88">
            <a:extLst>
              <a:ext uri="{FF2B5EF4-FFF2-40B4-BE49-F238E27FC236}">
                <a16:creationId xmlns:a16="http://schemas.microsoft.com/office/drawing/2014/main" id="{66F66F5A-2BBE-0D9D-01DA-9570897E104F}"/>
              </a:ext>
            </a:extLst>
          </p:cNvPr>
          <p:cNvSpPr/>
          <p:nvPr/>
        </p:nvSpPr>
        <p:spPr>
          <a:xfrm>
            <a:off x="1993975" y="5035739"/>
            <a:ext cx="361757" cy="999336"/>
          </a:xfrm>
          <a:prstGeom prst="curvedRightArrow">
            <a:avLst>
              <a:gd name="adj1" fmla="val 24582"/>
              <a:gd name="adj2" fmla="val 56891"/>
              <a:gd name="adj3" fmla="val 21172"/>
            </a:avLst>
          </a:prstGeom>
          <a:solidFill>
            <a:schemeClr val="bg1"/>
          </a:solidFill>
          <a:ln>
            <a:solidFill>
              <a:schemeClr val="accent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50" charset="-128"/>
              <a:cs typeface="+mn-cs"/>
            </a:endParaRPr>
          </a:p>
        </p:txBody>
      </p:sp>
      <p:sp>
        <p:nvSpPr>
          <p:cNvPr id="90" name="右中かっこ 89">
            <a:extLst>
              <a:ext uri="{FF2B5EF4-FFF2-40B4-BE49-F238E27FC236}">
                <a16:creationId xmlns:a16="http://schemas.microsoft.com/office/drawing/2014/main" id="{F30BC3BB-7FD6-6FC4-E759-31E5002A637E}"/>
              </a:ext>
            </a:extLst>
          </p:cNvPr>
          <p:cNvSpPr/>
          <p:nvPr/>
        </p:nvSpPr>
        <p:spPr>
          <a:xfrm>
            <a:off x="4899744" y="4132234"/>
            <a:ext cx="217268" cy="1693276"/>
          </a:xfrm>
          <a:prstGeom prst="rightBrace">
            <a:avLst>
              <a:gd name="adj1" fmla="val 8333"/>
              <a:gd name="adj2" fmla="val 35320"/>
            </a:avLst>
          </a:prstGeom>
          <a:ln>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50" charset="-128"/>
              <a:cs typeface="+mn-cs"/>
            </a:endParaRPr>
          </a:p>
        </p:txBody>
      </p:sp>
      <p:sp>
        <p:nvSpPr>
          <p:cNvPr id="93" name="テキスト ボックス 92">
            <a:extLst>
              <a:ext uri="{FF2B5EF4-FFF2-40B4-BE49-F238E27FC236}">
                <a16:creationId xmlns:a16="http://schemas.microsoft.com/office/drawing/2014/main" id="{07067054-DC5E-A050-0E2E-73D3ED367F2C}"/>
              </a:ext>
            </a:extLst>
          </p:cNvPr>
          <p:cNvSpPr txBox="1"/>
          <p:nvPr/>
        </p:nvSpPr>
        <p:spPr>
          <a:xfrm>
            <a:off x="5214697" y="5310489"/>
            <a:ext cx="2268477" cy="55399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経過措置</a:t>
            </a:r>
            <a: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１）令和７年５月</a:t>
            </a:r>
            <a: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31</a:t>
            </a: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日まで</a:t>
            </a:r>
            <a:endPar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２）令和７年９月</a:t>
            </a:r>
            <a: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30</a:t>
            </a: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日まで</a:t>
            </a:r>
          </a:p>
        </p:txBody>
      </p:sp>
      <p:sp>
        <p:nvSpPr>
          <p:cNvPr id="94" name="テキスト ボックス 93">
            <a:extLst>
              <a:ext uri="{FF2B5EF4-FFF2-40B4-BE49-F238E27FC236}">
                <a16:creationId xmlns:a16="http://schemas.microsoft.com/office/drawing/2014/main" id="{4A930C11-CB7C-AEDB-7E78-B44843483D27}"/>
              </a:ext>
            </a:extLst>
          </p:cNvPr>
          <p:cNvSpPr txBox="1"/>
          <p:nvPr/>
        </p:nvSpPr>
        <p:spPr>
          <a:xfrm>
            <a:off x="6413822" y="4379152"/>
            <a:ext cx="697627" cy="24622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２）</a:t>
            </a:r>
            <a:endPar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95" name="テキスト ボックス 94">
            <a:extLst>
              <a:ext uri="{FF2B5EF4-FFF2-40B4-BE49-F238E27FC236}">
                <a16:creationId xmlns:a16="http://schemas.microsoft.com/office/drawing/2014/main" id="{94F6F3A8-C691-9904-8BAB-54B379D47E9F}"/>
              </a:ext>
            </a:extLst>
          </p:cNvPr>
          <p:cNvSpPr txBox="1"/>
          <p:nvPr/>
        </p:nvSpPr>
        <p:spPr>
          <a:xfrm>
            <a:off x="4029697" y="4728541"/>
            <a:ext cx="697627" cy="24622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１）</a:t>
            </a:r>
            <a:endPar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96" name="テキスト ボックス 95">
            <a:extLst>
              <a:ext uri="{FF2B5EF4-FFF2-40B4-BE49-F238E27FC236}">
                <a16:creationId xmlns:a16="http://schemas.microsoft.com/office/drawing/2014/main" id="{A4FF9E2D-BAFB-F5B6-FC37-882E9FA0303F}"/>
              </a:ext>
            </a:extLst>
          </p:cNvPr>
          <p:cNvSpPr txBox="1"/>
          <p:nvPr/>
        </p:nvSpPr>
        <p:spPr>
          <a:xfrm>
            <a:off x="4196844" y="5175924"/>
            <a:ext cx="697627" cy="24622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１）</a:t>
            </a:r>
            <a:endPar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97" name="テキスト ボックス 96">
            <a:extLst>
              <a:ext uri="{FF2B5EF4-FFF2-40B4-BE49-F238E27FC236}">
                <a16:creationId xmlns:a16="http://schemas.microsoft.com/office/drawing/2014/main" id="{9577EE88-3F17-4142-2DBD-DBDCB283E582}"/>
              </a:ext>
            </a:extLst>
          </p:cNvPr>
          <p:cNvSpPr txBox="1"/>
          <p:nvPr/>
        </p:nvSpPr>
        <p:spPr>
          <a:xfrm>
            <a:off x="5092224" y="5123920"/>
            <a:ext cx="1939955" cy="24622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（その他）データ提出加算の届出</a:t>
            </a:r>
          </a:p>
        </p:txBody>
      </p:sp>
      <p:sp>
        <p:nvSpPr>
          <p:cNvPr id="99" name="テキスト ボックス 98">
            <a:extLst>
              <a:ext uri="{FF2B5EF4-FFF2-40B4-BE49-F238E27FC236}">
                <a16:creationId xmlns:a16="http://schemas.microsoft.com/office/drawing/2014/main" id="{4E938FAA-5852-A953-C4BE-AAD6934ED34E}"/>
              </a:ext>
            </a:extLst>
          </p:cNvPr>
          <p:cNvSpPr txBox="1"/>
          <p:nvPr/>
        </p:nvSpPr>
        <p:spPr>
          <a:xfrm>
            <a:off x="6824977" y="5120117"/>
            <a:ext cx="649537" cy="24622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※2</a:t>
            </a: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endPar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53" name="吹き出し: 角を丸めた四角形 52">
            <a:extLst>
              <a:ext uri="{FF2B5EF4-FFF2-40B4-BE49-F238E27FC236}">
                <a16:creationId xmlns:a16="http://schemas.microsoft.com/office/drawing/2014/main" id="{7F1FDEC0-9F6B-246F-DE3D-0116D00CC383}"/>
              </a:ext>
            </a:extLst>
          </p:cNvPr>
          <p:cNvSpPr/>
          <p:nvPr/>
        </p:nvSpPr>
        <p:spPr>
          <a:xfrm>
            <a:off x="6332466" y="5897172"/>
            <a:ext cx="3285357" cy="873025"/>
          </a:xfrm>
          <a:prstGeom prst="wedgeRoundRectCallout">
            <a:avLst>
              <a:gd name="adj1" fmla="val 21183"/>
              <a:gd name="adj2" fmla="val -48533"/>
              <a:gd name="adj3" fmla="val 16667"/>
            </a:avLst>
          </a:prstGeom>
          <a:solidFill>
            <a:schemeClr val="bg1"/>
          </a:solidFill>
          <a:ln>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72000" marR="0" lvl="0" indent="-72000" algn="l" defTabSz="457200" rtl="0" eaLnBrk="1" fontAlgn="auto" latinLnBrk="0" hangingPunct="1">
              <a:lnSpc>
                <a:spcPct val="100000"/>
              </a:lnSpc>
              <a:spcBef>
                <a:spcPts val="0"/>
              </a:spcBef>
              <a:spcAft>
                <a:spcPts val="0"/>
              </a:spcAft>
              <a:buClrTx/>
              <a:buSzTx/>
              <a:buFont typeface="Wingdings" panose="05000000000000000000" pitchFamily="2" charset="2"/>
              <a:buChar char="u"/>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病状等に応じて</a:t>
            </a:r>
            <a:r>
              <a:rPr kumimoji="1" lang="ja-JP" altLang="en-US" sz="10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再入院を含め柔軟に入退院を運用</a:t>
            </a:r>
            <a:endPar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72000" marR="0" lvl="0" indent="-72000" algn="l" defTabSz="457200" rtl="0" eaLnBrk="1" fontAlgn="auto" latinLnBrk="0" hangingPunct="1">
              <a:lnSpc>
                <a:spcPct val="100000"/>
              </a:lnSpc>
              <a:spcBef>
                <a:spcPts val="0"/>
              </a:spcBef>
              <a:spcAft>
                <a:spcPts val="0"/>
              </a:spcAft>
              <a:buClrTx/>
              <a:buSzTx/>
              <a:buFont typeface="Wingdings" panose="05000000000000000000" pitchFamily="2" charset="2"/>
              <a:buChar char="u"/>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退院後は、</a:t>
            </a:r>
            <a:r>
              <a:rPr kumimoji="1" lang="ja-JP" altLang="en-US" sz="10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在宅医療、情報通信機器を用いた精神療法、時間外診療</a:t>
            </a: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等を活用し、地域生活を支え、不安定な症状等にも</a:t>
            </a:r>
            <a:r>
              <a:rPr kumimoji="1" lang="ja-JP" altLang="en-US" sz="10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できる限り入院外で対応</a:t>
            </a:r>
            <a:endParaRPr kumimoji="1" lang="en-US" altLang="ja-JP" sz="1200" b="1" i="0" u="none" strike="noStrike" kern="1200" cap="none" spc="0" normalizeH="0" baseline="0" noProof="0">
              <a:ln>
                <a:noFill/>
              </a:ln>
              <a:solidFill>
                <a:srgbClr val="4472C4"/>
              </a:solidFill>
              <a:effectLst/>
              <a:uLnTx/>
              <a:uFillTx/>
              <a:latin typeface="Meiryo UI" panose="020B0604030504040204" pitchFamily="50" charset="-128"/>
              <a:ea typeface="Meiryo UI" panose="020B0604030504040204" pitchFamily="50" charset="-128"/>
              <a:cs typeface="+mn-cs"/>
            </a:endParaRPr>
          </a:p>
          <a:p>
            <a:pPr marL="72000" marR="0" lvl="0" indent="-72000" algn="ctr" defTabSz="4572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4472C4"/>
                </a:solidFill>
                <a:effectLst/>
                <a:uLnTx/>
                <a:uFillTx/>
                <a:latin typeface="Meiryo UI" panose="020B0604030504040204" pitchFamily="50" charset="-128"/>
                <a:ea typeface="Meiryo UI" panose="020B0604030504040204" pitchFamily="50" charset="-128"/>
                <a:cs typeface="+mn-cs"/>
              </a:rPr>
              <a:t>⇒　</a:t>
            </a:r>
            <a:r>
              <a:rPr kumimoji="1" lang="ja-JP" altLang="en-US" sz="1200" b="1" i="0" u="sng" strike="noStrike" kern="1200" cap="none" spc="0" normalizeH="0" baseline="0" noProof="0">
                <a:ln>
                  <a:noFill/>
                </a:ln>
                <a:solidFill>
                  <a:srgbClr val="4472C4"/>
                </a:solidFill>
                <a:effectLst/>
                <a:uLnTx/>
                <a:uFillTx/>
                <a:latin typeface="Meiryo UI" panose="020B0604030504040204" pitchFamily="50" charset="-128"/>
                <a:ea typeface="Meiryo UI" panose="020B0604030504040204" pitchFamily="50" charset="-128"/>
                <a:cs typeface="+mn-cs"/>
              </a:rPr>
              <a:t>地域平均生活日数の向上</a:t>
            </a:r>
            <a:endParaRPr kumimoji="1" lang="ja-JP" altLang="en-US" sz="1000" b="1" i="0" u="sng" strike="noStrike" kern="1200" cap="none" spc="0" normalizeH="0" baseline="0" noProof="0">
              <a:ln>
                <a:noFill/>
              </a:ln>
              <a:solidFill>
                <a:srgbClr val="4472C4"/>
              </a:solidFill>
              <a:effectLst/>
              <a:uLnTx/>
              <a:uFillTx/>
              <a:latin typeface="Meiryo UI" panose="020B0604030504040204" pitchFamily="50" charset="-128"/>
              <a:ea typeface="Meiryo UI" panose="020B0604030504040204" pitchFamily="50" charset="-128"/>
              <a:cs typeface="+mn-cs"/>
            </a:endParaRPr>
          </a:p>
        </p:txBody>
      </p:sp>
      <p:sp>
        <p:nvSpPr>
          <p:cNvPr id="58" name="四角形: 角を丸くする 57">
            <a:extLst>
              <a:ext uri="{FF2B5EF4-FFF2-40B4-BE49-F238E27FC236}">
                <a16:creationId xmlns:a16="http://schemas.microsoft.com/office/drawing/2014/main" id="{7440C88C-EE44-71A4-629F-A2B8EA44C47D}"/>
              </a:ext>
            </a:extLst>
          </p:cNvPr>
          <p:cNvSpPr/>
          <p:nvPr/>
        </p:nvSpPr>
        <p:spPr>
          <a:xfrm>
            <a:off x="5047488" y="2276330"/>
            <a:ext cx="4849368" cy="755827"/>
          </a:xfrm>
          <a:prstGeom prst="roundRect">
            <a:avLst>
              <a:gd name="adj" fmla="val 13769"/>
            </a:avLst>
          </a:prstGeom>
          <a:solidFill>
            <a:schemeClr val="bg1"/>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07950" marR="0" lvl="0" indent="-107950" algn="l" defTabSz="457200" rtl="0" eaLnBrk="1" fontAlgn="auto" latinLnBrk="0" hangingPunct="1">
              <a:lnSpc>
                <a:spcPct val="100000"/>
              </a:lnSpc>
              <a:spcBef>
                <a:spcPts val="0"/>
              </a:spcBef>
              <a:spcAft>
                <a:spcPts val="0"/>
              </a:spcAft>
              <a:buClrTx/>
              <a:buSzTx/>
              <a:buFont typeface="Wingdings" panose="05000000000000000000" pitchFamily="2" charset="2"/>
              <a:buChar char="u"/>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地域に貢献する精神科医・医療機関におけるかかりつけ精神科医機能を評価</a:t>
            </a:r>
            <a:endPar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07950" marR="0" lvl="0" indent="-107950" algn="l" defTabSz="457200" rtl="0" eaLnBrk="1" fontAlgn="auto" latinLnBrk="0" hangingPunct="1">
              <a:lnSpc>
                <a:spcPct val="100000"/>
              </a:lnSpc>
              <a:spcBef>
                <a:spcPts val="0"/>
              </a:spcBef>
              <a:spcAft>
                <a:spcPts val="0"/>
              </a:spcAft>
              <a:buClrTx/>
              <a:buSzTx/>
              <a:buFont typeface="Wingdings" panose="05000000000000000000" pitchFamily="2" charset="2"/>
              <a:buChar char="u"/>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手厚い診療に重点を置いた評価体系へ見直しつつ、早期介入、トラウマ支援、児童思春期の患者に対する診療等、多職種の専門的知見を活用した質の高い診療・支援を評価</a:t>
            </a:r>
            <a:endPar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07950" marR="0" lvl="0" indent="-107950" algn="l" defTabSz="457200" rtl="0" eaLnBrk="1" fontAlgn="auto" latinLnBrk="0" hangingPunct="1">
              <a:lnSpc>
                <a:spcPct val="100000"/>
              </a:lnSpc>
              <a:spcBef>
                <a:spcPts val="0"/>
              </a:spcBef>
              <a:spcAft>
                <a:spcPts val="0"/>
              </a:spcAft>
              <a:buClrTx/>
              <a:buSzTx/>
              <a:buFont typeface="Wingdings" panose="05000000000000000000" pitchFamily="2" charset="2"/>
              <a:buChar char="u"/>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包括的支援マネジメント、在宅医療を推進し、生活や病状に応じた地域生活支援を充実</a:t>
            </a:r>
          </a:p>
        </p:txBody>
      </p:sp>
      <p:sp>
        <p:nvSpPr>
          <p:cNvPr id="25" name="テキスト ボックス 18">
            <a:extLst>
              <a:ext uri="{FF2B5EF4-FFF2-40B4-BE49-F238E27FC236}">
                <a16:creationId xmlns:a16="http://schemas.microsoft.com/office/drawing/2014/main" id="{9F6CE847-C3FB-FF44-0EB8-44FE9F3DE193}"/>
              </a:ext>
            </a:extLst>
          </p:cNvPr>
          <p:cNvSpPr txBox="1">
            <a:spLocks noChangeArrowheads="1"/>
          </p:cNvSpPr>
          <p:nvPr/>
        </p:nvSpPr>
        <p:spPr bwMode="auto">
          <a:xfrm>
            <a:off x="8662800" y="1854211"/>
            <a:ext cx="1001752" cy="385327"/>
          </a:xfrm>
          <a:prstGeom prst="rect">
            <a:avLst/>
          </a:prstGeom>
          <a:noFill/>
          <a:ln w="9525">
            <a:noFill/>
            <a:miter lim="800000"/>
            <a:headEnd/>
            <a:tailEnd/>
          </a:ln>
        </p:spPr>
        <p:txBody>
          <a:bodyPr wrap="square" lIns="76800" tIns="38400" rIns="76800" bIns="38400">
            <a:spAutoFit/>
          </a:bodyPr>
          <a:lstStyle/>
          <a:p>
            <a:pPr marL="0" marR="0" lvl="0" indent="0" algn="ctr" defTabSz="766763"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精神科病院・診療所</a:t>
            </a:r>
            <a:endParaRPr kumimoji="1" lang="en-US" altLang="ja-JP" sz="10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79" name="テキスト ボックス 78">
            <a:extLst>
              <a:ext uri="{FF2B5EF4-FFF2-40B4-BE49-F238E27FC236}">
                <a16:creationId xmlns:a16="http://schemas.microsoft.com/office/drawing/2014/main" id="{DAF2D326-69F6-935A-A080-0312B6A36B21}"/>
              </a:ext>
            </a:extLst>
          </p:cNvPr>
          <p:cNvSpPr txBox="1"/>
          <p:nvPr/>
        </p:nvSpPr>
        <p:spPr>
          <a:xfrm>
            <a:off x="7888838" y="3083791"/>
            <a:ext cx="1997484" cy="1800493"/>
          </a:xfrm>
          <a:prstGeom prst="rect">
            <a:avLst/>
          </a:prstGeom>
          <a:solidFill>
            <a:srgbClr val="E1EDFF"/>
          </a:solidFill>
          <a:ln w="28575">
            <a:solidFill>
              <a:srgbClr val="93BFFF"/>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en-US" altLang="ja-JP" sz="12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2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通院・在宅精神療法</a:t>
            </a:r>
            <a:r>
              <a:rPr kumimoji="1" lang="en-US" altLang="ja-JP" sz="12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（見直し）</a:t>
            </a:r>
            <a:endParaRPr kumimoji="1" lang="en-US" altLang="ja-JP" sz="11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60</a:t>
            </a:r>
            <a:r>
              <a:rPr kumimoji="1" lang="ja-JP" altLang="en-US" sz="11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分以上の充実</a:t>
            </a:r>
            <a:endParaRPr kumimoji="1" lang="en-US" altLang="ja-JP" sz="11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30</a:t>
            </a:r>
            <a:r>
              <a:rPr kumimoji="1" lang="ja-JP" altLang="en-US" sz="11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分未満の適正化</a:t>
            </a:r>
            <a:endParaRPr kumimoji="1" lang="en-US" altLang="ja-JP" sz="11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療養生活継続支援加算の充実</a:t>
            </a:r>
            <a:endParaRPr kumimoji="1" lang="en-US" altLang="ja-JP" sz="11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（新）</a:t>
            </a:r>
            <a:endParaRPr kumimoji="1" lang="en-US" altLang="ja-JP" sz="11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早期診療体制充実加算</a:t>
            </a:r>
            <a:endParaRPr kumimoji="1" lang="en-US" altLang="ja-JP" sz="11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児童思春期支援指導加算</a:t>
            </a:r>
            <a:endParaRPr kumimoji="1" lang="en-US" altLang="ja-JP" sz="11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心理支援加算</a:t>
            </a:r>
            <a:endParaRPr kumimoji="1" lang="en-US" altLang="ja-JP" sz="11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情報通信機器を用いた場合</a:t>
            </a:r>
            <a:endParaRPr kumimoji="1" lang="en-US" altLang="ja-JP" sz="1100" b="1" i="0" u="sng"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6" name="テキスト ボックス 15">
            <a:extLst>
              <a:ext uri="{FF2B5EF4-FFF2-40B4-BE49-F238E27FC236}">
                <a16:creationId xmlns:a16="http://schemas.microsoft.com/office/drawing/2014/main" id="{57947112-3830-9E0A-AE38-9D0955767051}"/>
              </a:ext>
            </a:extLst>
          </p:cNvPr>
          <p:cNvSpPr txBox="1"/>
          <p:nvPr/>
        </p:nvSpPr>
        <p:spPr>
          <a:xfrm>
            <a:off x="5422820" y="2089817"/>
            <a:ext cx="825867" cy="246221"/>
          </a:xfrm>
          <a:prstGeom prst="rect">
            <a:avLst/>
          </a:prstGeom>
          <a:solidFill>
            <a:schemeClr val="bg1"/>
          </a:solidFill>
          <a:ln>
            <a:solidFill>
              <a:schemeClr val="tx1"/>
            </a:solidFill>
          </a:ln>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外来医療等</a:t>
            </a:r>
            <a:endParaRPr kumimoji="1" lang="en-US" altLang="ja-JP" sz="10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3" name="Picture 6" descr="大病院のイラスト">
            <a:hlinkClick r:id="rId11"/>
            <a:extLst>
              <a:ext uri="{FF2B5EF4-FFF2-40B4-BE49-F238E27FC236}">
                <a16:creationId xmlns:a16="http://schemas.microsoft.com/office/drawing/2014/main" id="{941ECBF6-FD0C-1512-4057-420A7526C94C}"/>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3176693" y="1649950"/>
            <a:ext cx="683773" cy="541547"/>
          </a:xfrm>
          <a:prstGeom prst="rect">
            <a:avLst/>
          </a:prstGeom>
          <a:noFill/>
          <a:extLst>
            <a:ext uri="{909E8E84-426E-40DD-AFC4-6F175D3DCCD1}">
              <a14:hiddenFill xmlns:a14="http://schemas.microsoft.com/office/drawing/2010/main">
                <a:solidFill>
                  <a:srgbClr val="FFFFFF"/>
                </a:solidFill>
              </a14:hiddenFill>
            </a:ext>
          </a:extLst>
        </p:spPr>
      </p:pic>
      <p:sp>
        <p:nvSpPr>
          <p:cNvPr id="10" name="タイトル 1">
            <a:extLst>
              <a:ext uri="{FF2B5EF4-FFF2-40B4-BE49-F238E27FC236}">
                <a16:creationId xmlns:a16="http://schemas.microsoft.com/office/drawing/2014/main" id="{12C4992A-7AE0-A505-8AEF-781B32BD4F61}"/>
              </a:ext>
            </a:extLst>
          </p:cNvPr>
          <p:cNvSpPr txBox="1">
            <a:spLocks/>
          </p:cNvSpPr>
          <p:nvPr/>
        </p:nvSpPr>
        <p:spPr>
          <a:xfrm>
            <a:off x="0" y="274638"/>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000" b="1" i="0" u="none" strike="noStrike" kern="1200" cap="none" spc="0" normalizeH="0" baseline="0" noProof="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精神疾患を有する者の地域移行・地域定着に向けた重点的な支援（イメージ）</a:t>
            </a:r>
          </a:p>
        </p:txBody>
      </p:sp>
      <p:sp>
        <p:nvSpPr>
          <p:cNvPr id="15" name="スライド番号プレースホルダー 2">
            <a:extLst>
              <a:ext uri="{FF2B5EF4-FFF2-40B4-BE49-F238E27FC236}">
                <a16:creationId xmlns:a16="http://schemas.microsoft.com/office/drawing/2014/main" id="{2A80206D-02F8-72A9-F493-25E895E3F7B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457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296326682"/>
      </p:ext>
    </p:extLst>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sz="2000" b="1">
                <a:latin typeface="メイリオ" panose="020B0604030504040204" pitchFamily="50" charset="-128"/>
                <a:ea typeface="メイリオ" panose="020B0604030504040204" pitchFamily="50" charset="-128"/>
              </a:rPr>
              <a:t>（参考）精神障害にも対応した地域包括ケアシステムの構築（イメージ）</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－４－５　地域移行・地域生活支援の充実を含む質の高い精神医療の評価</a:t>
            </a:r>
          </a:p>
        </p:txBody>
      </p:sp>
      <p:sp>
        <p:nvSpPr>
          <p:cNvPr id="4" name="角丸四角形 53">
            <a:extLst>
              <a:ext uri="{FF2B5EF4-FFF2-40B4-BE49-F238E27FC236}">
                <a16:creationId xmlns:a16="http://schemas.microsoft.com/office/drawing/2014/main" id="{434FBCD5-D646-1272-D6B9-2DF524D23757}"/>
              </a:ext>
            </a:extLst>
          </p:cNvPr>
          <p:cNvSpPr/>
          <p:nvPr/>
        </p:nvSpPr>
        <p:spPr>
          <a:xfrm>
            <a:off x="499584" y="2011227"/>
            <a:ext cx="8887345" cy="3560362"/>
          </a:xfrm>
          <a:prstGeom prst="roundRect">
            <a:avLst>
              <a:gd name="adj" fmla="val 13135"/>
            </a:avLst>
          </a:prstGeom>
          <a:ln/>
        </p:spPr>
        <p:style>
          <a:lnRef idx="1">
            <a:schemeClr val="accent6"/>
          </a:lnRef>
          <a:fillRef idx="2">
            <a:schemeClr val="accent6"/>
          </a:fillRef>
          <a:effectRef idx="1">
            <a:schemeClr val="accent6"/>
          </a:effectRef>
          <a:fontRef idx="minor">
            <a:schemeClr val="dk1"/>
          </a:fontRef>
        </p:style>
        <p:txBody>
          <a:bodyPr lIns="84347" tIns="42176" rIns="84347" bIns="42176"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 name="円/楕円 56">
            <a:extLst>
              <a:ext uri="{FF2B5EF4-FFF2-40B4-BE49-F238E27FC236}">
                <a16:creationId xmlns:a16="http://schemas.microsoft.com/office/drawing/2014/main" id="{E522A799-0EFC-B022-66F1-AECA663D7A3E}"/>
              </a:ext>
            </a:extLst>
          </p:cNvPr>
          <p:cNvSpPr/>
          <p:nvPr/>
        </p:nvSpPr>
        <p:spPr>
          <a:xfrm>
            <a:off x="1228655" y="2172729"/>
            <a:ext cx="7446304" cy="3453841"/>
          </a:xfrm>
          <a:prstGeom prst="ellipse">
            <a:avLst/>
          </a:prstGeom>
        </p:spPr>
        <p:style>
          <a:lnRef idx="1">
            <a:schemeClr val="accent2"/>
          </a:lnRef>
          <a:fillRef idx="2">
            <a:schemeClr val="accent2"/>
          </a:fillRef>
          <a:effectRef idx="1">
            <a:schemeClr val="accent2"/>
          </a:effectRef>
          <a:fontRef idx="minor">
            <a:schemeClr val="dk1"/>
          </a:fontRef>
        </p:style>
        <p:txBody>
          <a:bodyPr lIns="84347" tIns="42176" rIns="84347" bIns="42176"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6" name="円/楕円 56">
            <a:extLst>
              <a:ext uri="{FF2B5EF4-FFF2-40B4-BE49-F238E27FC236}">
                <a16:creationId xmlns:a16="http://schemas.microsoft.com/office/drawing/2014/main" id="{439A11A7-D18F-7381-389E-2EA82877E948}"/>
              </a:ext>
            </a:extLst>
          </p:cNvPr>
          <p:cNvSpPr/>
          <p:nvPr/>
        </p:nvSpPr>
        <p:spPr>
          <a:xfrm>
            <a:off x="2244847" y="2840675"/>
            <a:ext cx="5694070" cy="2408264"/>
          </a:xfrm>
          <a:prstGeom prst="ellipse">
            <a:avLst/>
          </a:prstGeom>
        </p:spPr>
        <p:style>
          <a:lnRef idx="1">
            <a:schemeClr val="accent3"/>
          </a:lnRef>
          <a:fillRef idx="2">
            <a:schemeClr val="accent3"/>
          </a:fillRef>
          <a:effectRef idx="1">
            <a:schemeClr val="accent3"/>
          </a:effectRef>
          <a:fontRef idx="minor">
            <a:schemeClr val="dk1"/>
          </a:fontRef>
        </p:style>
        <p:txBody>
          <a:bodyPr lIns="84347" tIns="42176" rIns="84347" bIns="42176"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7" name="左カーブ矢印 76">
            <a:extLst>
              <a:ext uri="{FF2B5EF4-FFF2-40B4-BE49-F238E27FC236}">
                <a16:creationId xmlns:a16="http://schemas.microsoft.com/office/drawing/2014/main" id="{8A0C414B-62D2-8965-09C0-6826A545CC0E}"/>
              </a:ext>
            </a:extLst>
          </p:cNvPr>
          <p:cNvSpPr/>
          <p:nvPr/>
        </p:nvSpPr>
        <p:spPr>
          <a:xfrm rot="1592324" flipH="1">
            <a:off x="3868976" y="3704427"/>
            <a:ext cx="457933" cy="1125345"/>
          </a:xfrm>
          <a:prstGeom prst="curvedLeftArrow">
            <a:avLst/>
          </a:prstGeom>
        </p:spPr>
        <p:style>
          <a:lnRef idx="1">
            <a:schemeClr val="accent3"/>
          </a:lnRef>
          <a:fillRef idx="3">
            <a:schemeClr val="accent3"/>
          </a:fillRef>
          <a:effectRef idx="2">
            <a:schemeClr val="accent3"/>
          </a:effectRef>
          <a:fontRef idx="minor">
            <a:schemeClr val="lt1"/>
          </a:fontRef>
        </p:style>
        <p:txBody>
          <a:bodyPr lIns="84347" tIns="42176" rIns="84347" bIns="42176"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8" name="右カーブ矢印 75">
            <a:extLst>
              <a:ext uri="{FF2B5EF4-FFF2-40B4-BE49-F238E27FC236}">
                <a16:creationId xmlns:a16="http://schemas.microsoft.com/office/drawing/2014/main" id="{90E200C8-0AFF-F245-C0E6-A9BD1736A3FC}"/>
              </a:ext>
            </a:extLst>
          </p:cNvPr>
          <p:cNvSpPr/>
          <p:nvPr/>
        </p:nvSpPr>
        <p:spPr>
          <a:xfrm rot="12586660">
            <a:off x="5605664" y="4034519"/>
            <a:ext cx="503374" cy="1332132"/>
          </a:xfrm>
          <a:prstGeom prst="curvedRightArrow">
            <a:avLst>
              <a:gd name="adj1" fmla="val 23452"/>
              <a:gd name="adj2" fmla="val 50000"/>
              <a:gd name="adj3" fmla="val 26143"/>
            </a:avLst>
          </a:prstGeom>
        </p:spPr>
        <p:style>
          <a:lnRef idx="1">
            <a:schemeClr val="accent6"/>
          </a:lnRef>
          <a:fillRef idx="3">
            <a:schemeClr val="accent6"/>
          </a:fillRef>
          <a:effectRef idx="2">
            <a:schemeClr val="accent6"/>
          </a:effectRef>
          <a:fontRef idx="minor">
            <a:schemeClr val="lt1"/>
          </a:fontRef>
        </p:style>
        <p:txBody>
          <a:bodyPr lIns="84347" tIns="42176" rIns="84347" bIns="42176"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9" name="円/楕円 37">
            <a:extLst>
              <a:ext uri="{FF2B5EF4-FFF2-40B4-BE49-F238E27FC236}">
                <a16:creationId xmlns:a16="http://schemas.microsoft.com/office/drawing/2014/main" id="{350EA930-FAD2-169D-A608-D024E24CF6D0}"/>
              </a:ext>
            </a:extLst>
          </p:cNvPr>
          <p:cNvSpPr/>
          <p:nvPr/>
        </p:nvSpPr>
        <p:spPr>
          <a:xfrm>
            <a:off x="3739965" y="3543561"/>
            <a:ext cx="2376264" cy="649394"/>
          </a:xfrm>
          <a:prstGeom prst="ellipse">
            <a:avLst/>
          </a:prstGeom>
        </p:spPr>
        <p:style>
          <a:lnRef idx="1">
            <a:schemeClr val="accent4"/>
          </a:lnRef>
          <a:fillRef idx="2">
            <a:schemeClr val="accent4"/>
          </a:fillRef>
          <a:effectRef idx="1">
            <a:schemeClr val="accent4"/>
          </a:effectRef>
          <a:fontRef idx="minor">
            <a:schemeClr val="dk1"/>
          </a:fontRef>
        </p:style>
        <p:txBody>
          <a:bodyPr lIns="84347" tIns="42176" rIns="84347" bIns="42176"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1" name="円/楕円 35">
            <a:extLst>
              <a:ext uri="{FF2B5EF4-FFF2-40B4-BE49-F238E27FC236}">
                <a16:creationId xmlns:a16="http://schemas.microsoft.com/office/drawing/2014/main" id="{58AD7295-31B5-16EA-0C4F-493F8E162C29}"/>
              </a:ext>
            </a:extLst>
          </p:cNvPr>
          <p:cNvSpPr/>
          <p:nvPr/>
        </p:nvSpPr>
        <p:spPr>
          <a:xfrm>
            <a:off x="3430568" y="4857472"/>
            <a:ext cx="1262909" cy="531496"/>
          </a:xfrm>
          <a:prstGeom prst="ellipse">
            <a:avLst/>
          </a:prstGeom>
        </p:spPr>
        <p:style>
          <a:lnRef idx="1">
            <a:schemeClr val="accent4"/>
          </a:lnRef>
          <a:fillRef idx="2">
            <a:schemeClr val="accent4"/>
          </a:fillRef>
          <a:effectRef idx="1">
            <a:schemeClr val="accent4"/>
          </a:effectRef>
          <a:fontRef idx="minor">
            <a:schemeClr val="dk1"/>
          </a:fontRef>
        </p:style>
        <p:txBody>
          <a:bodyPr lIns="84347" tIns="42176" rIns="84347" bIns="42176"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2" name="テキスト ボックス 11">
            <a:extLst>
              <a:ext uri="{FF2B5EF4-FFF2-40B4-BE49-F238E27FC236}">
                <a16:creationId xmlns:a16="http://schemas.microsoft.com/office/drawing/2014/main" id="{45DBDCF0-952C-2F83-3AC1-FE4694430F11}"/>
              </a:ext>
            </a:extLst>
          </p:cNvPr>
          <p:cNvSpPr txBox="1"/>
          <p:nvPr/>
        </p:nvSpPr>
        <p:spPr>
          <a:xfrm>
            <a:off x="1425066" y="3004791"/>
            <a:ext cx="1080120" cy="312289"/>
          </a:xfrm>
          <a:prstGeom prst="rect">
            <a:avLst/>
          </a:prstGeom>
          <a:noFill/>
        </p:spPr>
        <p:txBody>
          <a:bodyPr wrap="square" lIns="84347" tIns="42176" rIns="84347" bIns="42176" rtlCol="0">
            <a:spAutoFit/>
          </a:bodyP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en-US" altLang="ja-JP" sz="1476" b="1"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endParaRPr>
          </a:p>
        </p:txBody>
      </p:sp>
      <p:sp>
        <p:nvSpPr>
          <p:cNvPr id="15" name="テキスト ボックス 14">
            <a:extLst>
              <a:ext uri="{FF2B5EF4-FFF2-40B4-BE49-F238E27FC236}">
                <a16:creationId xmlns:a16="http://schemas.microsoft.com/office/drawing/2014/main" id="{18826008-F35F-83ED-4300-6BE161953299}"/>
              </a:ext>
            </a:extLst>
          </p:cNvPr>
          <p:cNvSpPr txBox="1"/>
          <p:nvPr/>
        </p:nvSpPr>
        <p:spPr>
          <a:xfrm>
            <a:off x="2610664" y="4387651"/>
            <a:ext cx="4644581" cy="461433"/>
          </a:xfrm>
          <a:prstGeom prst="rect">
            <a:avLst/>
          </a:prstGeom>
          <a:noFill/>
        </p:spPr>
        <p:txBody>
          <a:bodyPr wrap="square" lIns="84347" tIns="42176" rIns="84347" bIns="42176" rtlCol="0">
            <a:spAutoFit/>
          </a:bodyP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968" b="0" i="0" u="none" strike="noStrike" kern="1200" cap="none" spc="-92" normalizeH="0" baseline="0" noProof="0">
                <a:ln>
                  <a:noFill/>
                </a:ln>
                <a:solidFill>
                  <a:prstClr val="black"/>
                </a:solidFill>
                <a:effectLst/>
                <a:uLnTx/>
                <a:uFillTx/>
                <a:latin typeface="ＭＳ Ｐゴシック"/>
                <a:ea typeface="ＭＳ Ｐゴシック"/>
                <a:cs typeface="+mn-cs"/>
              </a:rPr>
              <a:t>安心して自分らしく暮らすために･･･  </a:t>
            </a:r>
            <a:endParaRPr kumimoji="1" lang="en-US" altLang="ja-JP" sz="968" b="0" i="0" u="none" strike="noStrike" kern="1200" cap="none" spc="-92" normalizeH="0" baseline="0" noProof="0">
              <a:ln>
                <a:noFill/>
              </a:ln>
              <a:solidFill>
                <a:prstClr val="black"/>
              </a:solidFill>
              <a:effectLst/>
              <a:uLnTx/>
              <a:uFillTx/>
              <a:latin typeface="ＭＳ Ｐゴシック"/>
              <a:ea typeface="ＭＳ Ｐゴシック"/>
              <a:cs typeface="+mn-cs"/>
            </a:endParaRPr>
          </a:p>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476" b="1"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rPr>
              <a:t>社会参加、地域の助け合い、</a:t>
            </a:r>
            <a:r>
              <a:rPr kumimoji="1" lang="ja-JP" altLang="en-US" sz="1477" b="1"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rPr>
              <a:t>普及啓発</a:t>
            </a:r>
            <a:endParaRPr kumimoji="1" lang="en-US" altLang="ja-JP" sz="1477" b="1"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endParaRPr>
          </a:p>
        </p:txBody>
      </p:sp>
      <p:sp>
        <p:nvSpPr>
          <p:cNvPr id="21" name="テキスト ボックス 20">
            <a:extLst>
              <a:ext uri="{FF2B5EF4-FFF2-40B4-BE49-F238E27FC236}">
                <a16:creationId xmlns:a16="http://schemas.microsoft.com/office/drawing/2014/main" id="{E2F3299F-77A5-6E73-8F8D-27B9596EAED9}"/>
              </a:ext>
            </a:extLst>
          </p:cNvPr>
          <p:cNvSpPr txBox="1"/>
          <p:nvPr/>
        </p:nvSpPr>
        <p:spPr>
          <a:xfrm>
            <a:off x="4421261" y="3263511"/>
            <a:ext cx="952640" cy="312289"/>
          </a:xfrm>
          <a:prstGeom prst="rect">
            <a:avLst/>
          </a:prstGeom>
          <a:noFill/>
        </p:spPr>
        <p:txBody>
          <a:bodyPr wrap="square" lIns="84347" tIns="42176" rIns="84347" bIns="42176" rtlCol="0">
            <a:spAutoFit/>
          </a:bodyP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476" b="1"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rPr>
              <a:t>住まい</a:t>
            </a:r>
            <a:endParaRPr kumimoji="1" lang="en-US" altLang="ja-JP" sz="1476" b="1"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endParaRPr>
          </a:p>
        </p:txBody>
      </p:sp>
      <p:pic>
        <p:nvPicPr>
          <p:cNvPr id="22" name="図 21" descr="building02_house1_cl.wmf">
            <a:extLst>
              <a:ext uri="{FF2B5EF4-FFF2-40B4-BE49-F238E27FC236}">
                <a16:creationId xmlns:a16="http://schemas.microsoft.com/office/drawing/2014/main" id="{B404DBBD-5068-304A-10DE-2C9D26EAC725}"/>
              </a:ext>
            </a:extLst>
          </p:cNvPr>
          <p:cNvPicPr>
            <a:picLocks noChangeAspect="1"/>
          </p:cNvPicPr>
          <p:nvPr/>
        </p:nvPicPr>
        <p:blipFill>
          <a:blip r:embed="rId3" cstate="print"/>
          <a:stretch>
            <a:fillRect/>
          </a:stretch>
        </p:blipFill>
        <p:spPr>
          <a:xfrm>
            <a:off x="4220132" y="3509037"/>
            <a:ext cx="864097" cy="486134"/>
          </a:xfrm>
          <a:prstGeom prst="rect">
            <a:avLst/>
          </a:prstGeom>
        </p:spPr>
      </p:pic>
      <p:sp>
        <p:nvSpPr>
          <p:cNvPr id="23" name="円/楕円 78">
            <a:extLst>
              <a:ext uri="{FF2B5EF4-FFF2-40B4-BE49-F238E27FC236}">
                <a16:creationId xmlns:a16="http://schemas.microsoft.com/office/drawing/2014/main" id="{24D93561-E7E4-9696-B3F1-A11014C65ECB}"/>
              </a:ext>
            </a:extLst>
          </p:cNvPr>
          <p:cNvSpPr/>
          <p:nvPr/>
        </p:nvSpPr>
        <p:spPr>
          <a:xfrm>
            <a:off x="4360290" y="5097807"/>
            <a:ext cx="1063503" cy="357450"/>
          </a:xfrm>
          <a:prstGeom prst="ellipse">
            <a:avLst/>
          </a:prstGeom>
        </p:spPr>
        <p:style>
          <a:lnRef idx="1">
            <a:schemeClr val="accent4"/>
          </a:lnRef>
          <a:fillRef idx="2">
            <a:schemeClr val="accent4"/>
          </a:fillRef>
          <a:effectRef idx="1">
            <a:schemeClr val="accent4"/>
          </a:effectRef>
          <a:fontRef idx="minor">
            <a:schemeClr val="dk1"/>
          </a:fontRef>
        </p:style>
        <p:txBody>
          <a:bodyPr lIns="84347" tIns="42176" rIns="84347" bIns="42176"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4" name="円/楕円 71">
            <a:extLst>
              <a:ext uri="{FF2B5EF4-FFF2-40B4-BE49-F238E27FC236}">
                <a16:creationId xmlns:a16="http://schemas.microsoft.com/office/drawing/2014/main" id="{46A17DC1-E7E0-77C7-1B9A-C0D43DD747ED}"/>
              </a:ext>
            </a:extLst>
          </p:cNvPr>
          <p:cNvSpPr/>
          <p:nvPr/>
        </p:nvSpPr>
        <p:spPr>
          <a:xfrm>
            <a:off x="5154197" y="4964040"/>
            <a:ext cx="1200248" cy="531496"/>
          </a:xfrm>
          <a:prstGeom prst="ellipse">
            <a:avLst/>
          </a:prstGeom>
        </p:spPr>
        <p:style>
          <a:lnRef idx="1">
            <a:schemeClr val="accent4"/>
          </a:lnRef>
          <a:fillRef idx="2">
            <a:schemeClr val="accent4"/>
          </a:fillRef>
          <a:effectRef idx="1">
            <a:schemeClr val="accent4"/>
          </a:effectRef>
          <a:fontRef idx="minor">
            <a:schemeClr val="dk1"/>
          </a:fontRef>
        </p:style>
        <p:txBody>
          <a:bodyPr lIns="84347" tIns="42176" rIns="84347" bIns="42176"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5" name="テキスト ボックス 24">
            <a:extLst>
              <a:ext uri="{FF2B5EF4-FFF2-40B4-BE49-F238E27FC236}">
                <a16:creationId xmlns:a16="http://schemas.microsoft.com/office/drawing/2014/main" id="{8F32A415-9150-5380-5942-4B11AF83B0AB}"/>
              </a:ext>
            </a:extLst>
          </p:cNvPr>
          <p:cNvSpPr txBox="1"/>
          <p:nvPr/>
        </p:nvSpPr>
        <p:spPr>
          <a:xfrm>
            <a:off x="2290412" y="5270066"/>
            <a:ext cx="5326543" cy="255543"/>
          </a:xfrm>
          <a:prstGeom prst="rect">
            <a:avLst/>
          </a:prstGeom>
          <a:noFill/>
        </p:spPr>
        <p:txBody>
          <a:bodyPr wrap="square" lIns="84347" tIns="42176" rIns="84347" bIns="42176" rtlCol="0">
            <a:spAutoFit/>
          </a:bodyP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107" b="0"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rPr>
              <a:t>企業、ピアサポート活動、自治会、ボランティア、</a:t>
            </a:r>
            <a:r>
              <a:rPr kumimoji="1" lang="en-US" altLang="ja-JP" sz="1107" b="0"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rPr>
              <a:t>NPO</a:t>
            </a:r>
            <a:r>
              <a:rPr kumimoji="1" lang="ja-JP" altLang="en-US" sz="1107" b="0"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rPr>
              <a:t> 等</a:t>
            </a:r>
            <a:endParaRPr kumimoji="1" lang="en-US" altLang="ja-JP" sz="1107" b="0"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endParaRPr>
          </a:p>
        </p:txBody>
      </p:sp>
      <p:pic>
        <p:nvPicPr>
          <p:cNvPr id="26" name="Picture 2" descr="19">
            <a:extLst>
              <a:ext uri="{FF2B5EF4-FFF2-40B4-BE49-F238E27FC236}">
                <a16:creationId xmlns:a16="http://schemas.microsoft.com/office/drawing/2014/main" id="{6E75B05B-7394-8B24-3D74-ADDFE4150BE5}"/>
              </a:ext>
            </a:extLst>
          </p:cNvPr>
          <p:cNvPicPr>
            <a:picLocks noChangeAspect="1" noChangeArrowheads="1"/>
          </p:cNvPicPr>
          <p:nvPr/>
        </p:nvPicPr>
        <p:blipFill>
          <a:blip r:embed="rId4" cstate="print"/>
          <a:srcRect/>
          <a:stretch>
            <a:fillRect/>
          </a:stretch>
        </p:blipFill>
        <p:spPr bwMode="auto">
          <a:xfrm>
            <a:off x="3717039" y="4819539"/>
            <a:ext cx="590253" cy="402350"/>
          </a:xfrm>
          <a:prstGeom prst="rect">
            <a:avLst/>
          </a:prstGeom>
          <a:noFill/>
        </p:spPr>
      </p:pic>
      <p:pic>
        <p:nvPicPr>
          <p:cNvPr id="27" name="Picture 2" descr="C:\Users\TSDHV\Desktop\20160625推計第4弾\boy_soccer.png">
            <a:extLst>
              <a:ext uri="{FF2B5EF4-FFF2-40B4-BE49-F238E27FC236}">
                <a16:creationId xmlns:a16="http://schemas.microsoft.com/office/drawing/2014/main" id="{8DE7FAE6-3704-DD27-B03A-39C853F7FC21}"/>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788176" y="4788723"/>
            <a:ext cx="305398" cy="519826"/>
          </a:xfrm>
          <a:prstGeom prst="rect">
            <a:avLst/>
          </a:prstGeom>
          <a:noFill/>
          <a:extLst>
            <a:ext uri="{909E8E84-426E-40DD-AFC4-6F175D3DCCD1}">
              <a14:hiddenFill xmlns:a14="http://schemas.microsoft.com/office/drawing/2010/main">
                <a:solidFill>
                  <a:srgbClr val="FFFFFF"/>
                </a:solidFill>
              </a14:hiddenFill>
            </a:ext>
          </a:extLst>
        </p:spPr>
      </p:pic>
      <p:sp>
        <p:nvSpPr>
          <p:cNvPr id="28" name="角丸四角形 8">
            <a:extLst>
              <a:ext uri="{FF2B5EF4-FFF2-40B4-BE49-F238E27FC236}">
                <a16:creationId xmlns:a16="http://schemas.microsoft.com/office/drawing/2014/main" id="{B8D4D773-72CE-C0A4-D9D7-DC87F3147B26}"/>
              </a:ext>
            </a:extLst>
          </p:cNvPr>
          <p:cNvSpPr/>
          <p:nvPr/>
        </p:nvSpPr>
        <p:spPr bwMode="auto">
          <a:xfrm>
            <a:off x="704609" y="5748176"/>
            <a:ext cx="8606321" cy="227991"/>
          </a:xfrm>
          <a:prstGeom prst="roundRect">
            <a:avLst/>
          </a:prstGeom>
          <a:ln/>
        </p:spPr>
        <p:style>
          <a:lnRef idx="1">
            <a:schemeClr val="accent2"/>
          </a:lnRef>
          <a:fillRef idx="2">
            <a:schemeClr val="accent2"/>
          </a:fillRef>
          <a:effectRef idx="1">
            <a:schemeClr val="accent2"/>
          </a:effectRef>
          <a:fontRef idx="minor">
            <a:schemeClr val="dk1"/>
          </a:fontRef>
        </p:style>
        <p:txBody>
          <a:bodyPr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0" lang="ja-JP" altLang="en-US" sz="1108" b="0" i="0" u="none" strike="noStrike" kern="0" cap="none" spc="0" normalizeH="0" baseline="0" noProof="0">
                <a:ln>
                  <a:noFill/>
                </a:ln>
                <a:solidFill>
                  <a:prstClr val="black"/>
                </a:solidFill>
                <a:effectLst/>
                <a:uLnTx/>
                <a:uFillTx/>
                <a:latin typeface="HG丸ｺﾞｼｯｸM-PRO" pitchFamily="50" charset="-128"/>
                <a:ea typeface="HG丸ｺﾞｼｯｸM-PRO" pitchFamily="50" charset="-128"/>
                <a:cs typeface="+mn-cs"/>
              </a:rPr>
              <a:t>　　　　市町村ごとの</a:t>
            </a:r>
            <a:r>
              <a:rPr kumimoji="0" lang="ja-JP" altLang="ja-JP" sz="1108" b="0" i="0" u="none" strike="noStrike" kern="0" cap="none" spc="0" normalizeH="0" baseline="0" noProof="0">
                <a:ln>
                  <a:noFill/>
                </a:ln>
                <a:solidFill>
                  <a:prstClr val="black"/>
                </a:solidFill>
                <a:effectLst/>
                <a:uLnTx/>
                <a:uFillTx/>
                <a:latin typeface="HG丸ｺﾞｼｯｸM-PRO" pitchFamily="50" charset="-128"/>
                <a:ea typeface="HG丸ｺﾞｼｯｸM-PRO" pitchFamily="50" charset="-128"/>
                <a:cs typeface="+mn-cs"/>
              </a:rPr>
              <a:t>保健・医療・福祉関係者</a:t>
            </a:r>
            <a:r>
              <a:rPr kumimoji="0" lang="ja-JP" altLang="en-US" sz="1108" b="0" i="0" u="none" strike="noStrike" kern="0" cap="none" spc="0" normalizeH="0" baseline="0" noProof="0">
                <a:ln>
                  <a:noFill/>
                </a:ln>
                <a:solidFill>
                  <a:prstClr val="black"/>
                </a:solidFill>
                <a:effectLst/>
                <a:uLnTx/>
                <a:uFillTx/>
                <a:latin typeface="HG丸ｺﾞｼｯｸM-PRO" pitchFamily="50" charset="-128"/>
                <a:ea typeface="HG丸ｺﾞｼｯｸM-PRO" pitchFamily="50" charset="-128"/>
                <a:cs typeface="+mn-cs"/>
              </a:rPr>
              <a:t>等</a:t>
            </a:r>
            <a:r>
              <a:rPr kumimoji="0" lang="ja-JP" altLang="ja-JP" sz="1108" b="0" i="0" u="none" strike="noStrike" kern="0" cap="none" spc="0" normalizeH="0" baseline="0" noProof="0">
                <a:ln>
                  <a:noFill/>
                </a:ln>
                <a:solidFill>
                  <a:prstClr val="black"/>
                </a:solidFill>
                <a:effectLst/>
                <a:uLnTx/>
                <a:uFillTx/>
                <a:latin typeface="HG丸ｺﾞｼｯｸM-PRO" pitchFamily="50" charset="-128"/>
                <a:ea typeface="HG丸ｺﾞｼｯｸM-PRO" pitchFamily="50" charset="-128"/>
                <a:cs typeface="+mn-cs"/>
              </a:rPr>
              <a:t>による協議の場</a:t>
            </a:r>
            <a:r>
              <a:rPr kumimoji="0" lang="ja-JP" altLang="en-US" sz="1108" b="0" i="0" u="none" strike="noStrike" kern="0" cap="none" spc="0" normalizeH="0" baseline="0" noProof="0">
                <a:ln>
                  <a:noFill/>
                </a:ln>
                <a:solidFill>
                  <a:prstClr val="black"/>
                </a:solidFill>
                <a:effectLst/>
                <a:uLnTx/>
                <a:uFillTx/>
                <a:latin typeface="HG丸ｺﾞｼｯｸM-PRO" pitchFamily="50" charset="-128"/>
                <a:ea typeface="HG丸ｺﾞｼｯｸM-PRO" pitchFamily="50" charset="-128"/>
                <a:cs typeface="+mn-cs"/>
              </a:rPr>
              <a:t>、市町村</a:t>
            </a:r>
            <a:endParaRPr kumimoji="0" lang="ja-JP" altLang="en-US" sz="923" b="0" i="0" u="none" strike="noStrike" kern="0" cap="none" spc="0" normalizeH="0" baseline="0" noProof="0">
              <a:ln>
                <a:noFill/>
              </a:ln>
              <a:solidFill>
                <a:prstClr val="black"/>
              </a:solidFill>
              <a:effectLst/>
              <a:uLnTx/>
              <a:uFillTx/>
              <a:latin typeface="HG丸ｺﾞｼｯｸM-PRO" pitchFamily="50" charset="-128"/>
              <a:ea typeface="HG丸ｺﾞｼｯｸM-PRO" pitchFamily="50" charset="-128"/>
              <a:cs typeface="+mn-cs"/>
            </a:endParaRPr>
          </a:p>
        </p:txBody>
      </p:sp>
      <p:sp>
        <p:nvSpPr>
          <p:cNvPr id="29" name="角丸四角形 5">
            <a:extLst>
              <a:ext uri="{FF2B5EF4-FFF2-40B4-BE49-F238E27FC236}">
                <a16:creationId xmlns:a16="http://schemas.microsoft.com/office/drawing/2014/main" id="{5A382700-6374-0E02-1E02-E70445EF531A}"/>
              </a:ext>
            </a:extLst>
          </p:cNvPr>
          <p:cNvSpPr/>
          <p:nvPr/>
        </p:nvSpPr>
        <p:spPr bwMode="auto">
          <a:xfrm>
            <a:off x="713653" y="6166730"/>
            <a:ext cx="8605426" cy="241960"/>
          </a:xfrm>
          <a:prstGeom prst="roundRect">
            <a:avLst/>
          </a:prstGeom>
          <a:ln/>
        </p:spPr>
        <p:style>
          <a:lnRef idx="1">
            <a:schemeClr val="accent6"/>
          </a:lnRef>
          <a:fillRef idx="2">
            <a:schemeClr val="accent6"/>
          </a:fillRef>
          <a:effectRef idx="1">
            <a:schemeClr val="accent6"/>
          </a:effectRef>
          <a:fontRef idx="minor">
            <a:schemeClr val="dk1"/>
          </a:fontRef>
        </p:style>
        <p:txBody>
          <a:bodyPr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0" lang="ja-JP" altLang="en-US" sz="1108" b="0" i="0" u="none" strike="noStrike" kern="0" cap="none" spc="0" normalizeH="0" baseline="0" noProof="0">
                <a:ln>
                  <a:noFill/>
                </a:ln>
                <a:solidFill>
                  <a:prstClr val="black"/>
                </a:solidFill>
                <a:effectLst/>
                <a:uLnTx/>
                <a:uFillTx/>
                <a:latin typeface="HG丸ｺﾞｼｯｸM-PRO" pitchFamily="50" charset="-128"/>
                <a:ea typeface="HG丸ｺﾞｼｯｸM-PRO" pitchFamily="50" charset="-128"/>
                <a:cs typeface="+mn-cs"/>
              </a:rPr>
              <a:t>障害保健福祉</a:t>
            </a:r>
            <a:r>
              <a:rPr kumimoji="0" lang="ja-JP" altLang="ja-JP" sz="1108" b="0" i="0" u="none" strike="noStrike" kern="0" cap="none" spc="0" normalizeH="0" baseline="0" noProof="0">
                <a:ln>
                  <a:noFill/>
                </a:ln>
                <a:solidFill>
                  <a:prstClr val="black"/>
                </a:solidFill>
                <a:effectLst/>
                <a:uLnTx/>
                <a:uFillTx/>
                <a:latin typeface="HG丸ｺﾞｼｯｸM-PRO" pitchFamily="50" charset="-128"/>
                <a:ea typeface="HG丸ｺﾞｼｯｸM-PRO" pitchFamily="50" charset="-128"/>
                <a:cs typeface="+mn-cs"/>
              </a:rPr>
              <a:t>圏域ごとの保健・医療・福祉関係者</a:t>
            </a:r>
            <a:r>
              <a:rPr kumimoji="0" lang="ja-JP" altLang="en-US" sz="1108" b="0" i="0" u="none" strike="noStrike" kern="0" cap="none" spc="0" normalizeH="0" baseline="0" noProof="0">
                <a:ln>
                  <a:noFill/>
                </a:ln>
                <a:solidFill>
                  <a:prstClr val="black"/>
                </a:solidFill>
                <a:effectLst/>
                <a:uLnTx/>
                <a:uFillTx/>
                <a:latin typeface="HG丸ｺﾞｼｯｸM-PRO" pitchFamily="50" charset="-128"/>
                <a:ea typeface="HG丸ｺﾞｼｯｸM-PRO" pitchFamily="50" charset="-128"/>
                <a:cs typeface="+mn-cs"/>
              </a:rPr>
              <a:t>等</a:t>
            </a:r>
            <a:r>
              <a:rPr kumimoji="0" lang="ja-JP" altLang="ja-JP" sz="1108" b="0" i="0" u="none" strike="noStrike" kern="0" cap="none" spc="0" normalizeH="0" baseline="0" noProof="0">
                <a:ln>
                  <a:noFill/>
                </a:ln>
                <a:solidFill>
                  <a:prstClr val="black"/>
                </a:solidFill>
                <a:effectLst/>
                <a:uLnTx/>
                <a:uFillTx/>
                <a:latin typeface="HG丸ｺﾞｼｯｸM-PRO" pitchFamily="50" charset="-128"/>
                <a:ea typeface="HG丸ｺﾞｼｯｸM-PRO" pitchFamily="50" charset="-128"/>
                <a:cs typeface="+mn-cs"/>
              </a:rPr>
              <a:t>による協議の場</a:t>
            </a:r>
            <a:r>
              <a:rPr kumimoji="0" lang="ja-JP" altLang="en-US" sz="1108" b="0" i="0" u="none" strike="noStrike" kern="0" cap="none" spc="0" normalizeH="0" baseline="0" noProof="0">
                <a:ln>
                  <a:noFill/>
                </a:ln>
                <a:solidFill>
                  <a:prstClr val="black"/>
                </a:solidFill>
                <a:effectLst/>
                <a:uLnTx/>
                <a:uFillTx/>
                <a:latin typeface="HG丸ｺﾞｼｯｸM-PRO" pitchFamily="50" charset="-128"/>
                <a:ea typeface="HG丸ｺﾞｼｯｸM-PRO" pitchFamily="50" charset="-128"/>
                <a:cs typeface="+mn-cs"/>
              </a:rPr>
              <a:t>、保健所</a:t>
            </a:r>
          </a:p>
        </p:txBody>
      </p:sp>
      <p:sp>
        <p:nvSpPr>
          <p:cNvPr id="30" name="二等辺三角形 29">
            <a:extLst>
              <a:ext uri="{FF2B5EF4-FFF2-40B4-BE49-F238E27FC236}">
                <a16:creationId xmlns:a16="http://schemas.microsoft.com/office/drawing/2014/main" id="{DFDEDA7A-89F8-21FE-11D3-ED758962EBF5}"/>
              </a:ext>
            </a:extLst>
          </p:cNvPr>
          <p:cNvSpPr/>
          <p:nvPr/>
        </p:nvSpPr>
        <p:spPr bwMode="auto">
          <a:xfrm>
            <a:off x="2161312" y="5974718"/>
            <a:ext cx="5863854" cy="182754"/>
          </a:xfrm>
          <a:prstGeom prst="triangle">
            <a:avLst/>
          </a:prstGeom>
          <a:ln/>
        </p:spPr>
        <p:style>
          <a:lnRef idx="1">
            <a:schemeClr val="accent6"/>
          </a:lnRef>
          <a:fillRef idx="3">
            <a:schemeClr val="accent6"/>
          </a:fillRef>
          <a:effectRef idx="2">
            <a:schemeClr val="accent6"/>
          </a:effectRef>
          <a:fontRef idx="minor">
            <a:schemeClr val="lt1"/>
          </a:fontRef>
        </p:style>
        <p:txBody>
          <a:bodyPr anchor="b"/>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0" lang="ja-JP" altLang="en-US" sz="1015" b="0" i="0" u="none" strike="noStrike" kern="0" cap="none" spc="0" normalizeH="0" baseline="0" noProof="0">
                <a:ln>
                  <a:noFill/>
                </a:ln>
                <a:solidFill>
                  <a:prstClr val="black"/>
                </a:solidFill>
                <a:effectLst/>
                <a:uLnTx/>
                <a:uFillTx/>
                <a:latin typeface="HG丸ｺﾞｼｯｸM-PRO" pitchFamily="50" charset="-128"/>
                <a:ea typeface="HG丸ｺﾞｼｯｸM-PRO" pitchFamily="50" charset="-128"/>
                <a:cs typeface="+mn-cs"/>
              </a:rPr>
              <a:t>バックアップ</a:t>
            </a:r>
          </a:p>
        </p:txBody>
      </p:sp>
      <p:sp>
        <p:nvSpPr>
          <p:cNvPr id="31" name="二等辺三角形 30">
            <a:extLst>
              <a:ext uri="{FF2B5EF4-FFF2-40B4-BE49-F238E27FC236}">
                <a16:creationId xmlns:a16="http://schemas.microsoft.com/office/drawing/2014/main" id="{522D1160-6855-EE69-606A-E8593C346A3F}"/>
              </a:ext>
            </a:extLst>
          </p:cNvPr>
          <p:cNvSpPr/>
          <p:nvPr/>
        </p:nvSpPr>
        <p:spPr bwMode="auto">
          <a:xfrm>
            <a:off x="2161312" y="5572529"/>
            <a:ext cx="5863854" cy="194975"/>
          </a:xfrm>
          <a:prstGeom prst="triangle">
            <a:avLst/>
          </a:prstGeom>
          <a:ln/>
        </p:spPr>
        <p:style>
          <a:lnRef idx="1">
            <a:schemeClr val="accent2"/>
          </a:lnRef>
          <a:fillRef idx="3">
            <a:schemeClr val="accent2"/>
          </a:fillRef>
          <a:effectRef idx="2">
            <a:schemeClr val="accent2"/>
          </a:effectRef>
          <a:fontRef idx="minor">
            <a:schemeClr val="lt1"/>
          </a:fontRef>
        </p:style>
        <p:txBody>
          <a:bodyPr anchor="b"/>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0" lang="ja-JP" altLang="en-US" sz="1015" b="0" i="0" u="none" strike="noStrike" kern="0" cap="none" spc="0" normalizeH="0" baseline="0" noProof="0">
                <a:ln>
                  <a:noFill/>
                </a:ln>
                <a:solidFill>
                  <a:prstClr val="black"/>
                </a:solidFill>
                <a:effectLst/>
                <a:uLnTx/>
                <a:uFillTx/>
                <a:latin typeface="HG丸ｺﾞｼｯｸM-PRO" pitchFamily="50" charset="-128"/>
                <a:ea typeface="HG丸ｺﾞｼｯｸM-PRO" pitchFamily="50" charset="-128"/>
                <a:cs typeface="+mn-cs"/>
              </a:rPr>
              <a:t>バックアップ</a:t>
            </a:r>
          </a:p>
        </p:txBody>
      </p:sp>
      <p:sp>
        <p:nvSpPr>
          <p:cNvPr id="32" name="角丸四角形 58">
            <a:extLst>
              <a:ext uri="{FF2B5EF4-FFF2-40B4-BE49-F238E27FC236}">
                <a16:creationId xmlns:a16="http://schemas.microsoft.com/office/drawing/2014/main" id="{344F118C-EEEC-DA7E-8C5D-CCE3EFA6FCBD}"/>
              </a:ext>
            </a:extLst>
          </p:cNvPr>
          <p:cNvSpPr/>
          <p:nvPr/>
        </p:nvSpPr>
        <p:spPr>
          <a:xfrm>
            <a:off x="632521" y="3435854"/>
            <a:ext cx="2044506" cy="633046"/>
          </a:xfrm>
          <a:prstGeom prst="roundRect">
            <a:avLst/>
          </a:prstGeom>
          <a:ln w="12700">
            <a:solidFill>
              <a:schemeClr val="accent4">
                <a:lumMod val="60000"/>
                <a:lumOff val="40000"/>
              </a:schemeClr>
            </a:solidFill>
            <a:prstDash val="dash"/>
          </a:ln>
        </p:spPr>
        <p:style>
          <a:lnRef idx="2">
            <a:schemeClr val="accent3"/>
          </a:lnRef>
          <a:fillRef idx="1">
            <a:schemeClr val="lt1"/>
          </a:fillRef>
          <a:effectRef idx="0">
            <a:schemeClr val="accent3"/>
          </a:effectRef>
          <a:fontRef idx="minor">
            <a:schemeClr val="dk1"/>
          </a:fontRef>
        </p:style>
        <p:txBody>
          <a:bodyPr lIns="84347" tIns="42176" rIns="84347" bIns="42176" rtlCol="0" anchor="ct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a:ea typeface="ＭＳ Ｐゴシック" panose="020B0600070205080204" pitchFamily="50" charset="-128"/>
                <a:cs typeface="+mn-cs"/>
              </a:rPr>
              <a:t>・精神保健福祉センター（複雑困難な相談）</a:t>
            </a:r>
            <a:endParaRPr kumimoji="1" lang="en-US" altLang="ja-JP" sz="738" b="0" i="0" u="none" strike="noStrike" kern="1200" cap="none" spc="-92" normalizeH="0" baseline="0" noProof="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a:ea typeface="ＭＳ Ｐゴシック" panose="020B0600070205080204" pitchFamily="50" charset="-128"/>
                <a:cs typeface="+mn-cs"/>
              </a:rPr>
              <a:t>・発達障害者支援センター（発達障害）</a:t>
            </a:r>
            <a:endParaRPr kumimoji="1" lang="en-US" altLang="ja-JP" sz="738" b="0" i="0" u="none" strike="noStrike" kern="1200" cap="none" spc="-92" normalizeH="0" baseline="0" noProof="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a:ea typeface="ＭＳ Ｐゴシック" panose="020B0600070205080204" pitchFamily="50" charset="-128"/>
                <a:cs typeface="+mn-cs"/>
              </a:rPr>
              <a:t>　　・保健所（精神保健専門相談）</a:t>
            </a:r>
            <a:endParaRPr kumimoji="1" lang="en-US" altLang="ja-JP" sz="738" b="0" i="0" u="none" strike="noStrike" kern="1200" cap="none" spc="-92" normalizeH="0" baseline="0" noProof="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a:ea typeface="ＭＳ Ｐゴシック" panose="020B0600070205080204" pitchFamily="50" charset="-128"/>
                <a:cs typeface="+mn-cs"/>
              </a:rPr>
              <a:t>　　・障害者就業・生活支援センター（就労）</a:t>
            </a:r>
            <a:endParaRPr kumimoji="1" lang="en-US" altLang="ja-JP" sz="738" b="0" i="0" u="none" strike="noStrike" kern="1200" cap="none" spc="-92" normalizeH="0" baseline="0" noProof="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a:ea typeface="ＭＳ Ｐゴシック" panose="020B0600070205080204" pitchFamily="50" charset="-128"/>
                <a:cs typeface="+mn-cs"/>
              </a:rPr>
              <a:t>　　・ハローワーク（就労）</a:t>
            </a:r>
            <a:endParaRPr kumimoji="1" lang="en-US" altLang="ja-JP" sz="738" b="0" i="0" u="none" strike="noStrike" kern="1200" cap="none" spc="-92" normalizeH="0" baseline="0" noProof="0">
              <a:ln>
                <a:noFill/>
              </a:ln>
              <a:solidFill>
                <a:prstClr val="black"/>
              </a:solidFill>
              <a:effectLst/>
              <a:uLnTx/>
              <a:uFillTx/>
              <a:latin typeface="ＭＳ Ｐゴシック"/>
              <a:ea typeface="ＭＳ Ｐゴシック" panose="020B0600070205080204" pitchFamily="50" charset="-128"/>
              <a:cs typeface="+mn-cs"/>
            </a:endParaRPr>
          </a:p>
        </p:txBody>
      </p:sp>
      <p:sp>
        <p:nvSpPr>
          <p:cNvPr id="33" name="円/楕円 34">
            <a:extLst>
              <a:ext uri="{FF2B5EF4-FFF2-40B4-BE49-F238E27FC236}">
                <a16:creationId xmlns:a16="http://schemas.microsoft.com/office/drawing/2014/main" id="{F50F0278-36FC-FF07-01C0-744A29BBCC05}"/>
              </a:ext>
            </a:extLst>
          </p:cNvPr>
          <p:cNvSpPr/>
          <p:nvPr/>
        </p:nvSpPr>
        <p:spPr>
          <a:xfrm>
            <a:off x="2306791" y="2664905"/>
            <a:ext cx="1721149" cy="597932"/>
          </a:xfrm>
          <a:prstGeom prst="ellipse">
            <a:avLst/>
          </a:prstGeom>
        </p:spPr>
        <p:style>
          <a:lnRef idx="1">
            <a:schemeClr val="accent4"/>
          </a:lnRef>
          <a:fillRef idx="2">
            <a:schemeClr val="accent4"/>
          </a:fillRef>
          <a:effectRef idx="1">
            <a:schemeClr val="accent4"/>
          </a:effectRef>
          <a:fontRef idx="minor">
            <a:schemeClr val="dk1"/>
          </a:fontRef>
        </p:style>
        <p:txBody>
          <a:bodyPr lIns="84347" tIns="42176" rIns="84347" bIns="42176"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pic>
        <p:nvPicPr>
          <p:cNvPr id="34" name="図 33" descr="doctor4_3.gif">
            <a:extLst>
              <a:ext uri="{FF2B5EF4-FFF2-40B4-BE49-F238E27FC236}">
                <a16:creationId xmlns:a16="http://schemas.microsoft.com/office/drawing/2014/main" id="{CC2344C1-C2BC-08BA-8E16-756B9CCB8E33}"/>
              </a:ext>
            </a:extLst>
          </p:cNvPr>
          <p:cNvPicPr>
            <a:picLocks noChangeAspect="1"/>
          </p:cNvPicPr>
          <p:nvPr/>
        </p:nvPicPr>
        <p:blipFill>
          <a:blip r:embed="rId6" cstate="print"/>
          <a:stretch>
            <a:fillRect/>
          </a:stretch>
        </p:blipFill>
        <p:spPr>
          <a:xfrm>
            <a:off x="2698627" y="2399157"/>
            <a:ext cx="594190" cy="626538"/>
          </a:xfrm>
          <a:prstGeom prst="rect">
            <a:avLst/>
          </a:prstGeom>
        </p:spPr>
      </p:pic>
      <p:pic>
        <p:nvPicPr>
          <p:cNvPr id="35" name="図 34" descr="doctor_illust07_02.gif">
            <a:extLst>
              <a:ext uri="{FF2B5EF4-FFF2-40B4-BE49-F238E27FC236}">
                <a16:creationId xmlns:a16="http://schemas.microsoft.com/office/drawing/2014/main" id="{938ED34C-F3DA-7864-C97C-B774872ED93B}"/>
              </a:ext>
            </a:extLst>
          </p:cNvPr>
          <p:cNvPicPr>
            <a:picLocks noChangeAspect="1"/>
          </p:cNvPicPr>
          <p:nvPr/>
        </p:nvPicPr>
        <p:blipFill>
          <a:blip r:embed="rId7" cstate="print"/>
          <a:stretch>
            <a:fillRect/>
          </a:stretch>
        </p:blipFill>
        <p:spPr>
          <a:xfrm>
            <a:off x="3029780" y="2406993"/>
            <a:ext cx="594192" cy="657865"/>
          </a:xfrm>
          <a:prstGeom prst="rect">
            <a:avLst/>
          </a:prstGeom>
        </p:spPr>
      </p:pic>
      <p:pic>
        <p:nvPicPr>
          <p:cNvPr id="36" name="図 35" descr="小規模building03_cl2.png">
            <a:extLst>
              <a:ext uri="{FF2B5EF4-FFF2-40B4-BE49-F238E27FC236}">
                <a16:creationId xmlns:a16="http://schemas.microsoft.com/office/drawing/2014/main" id="{40E63D26-303C-43B9-54CB-B13E6BCABAB9}"/>
              </a:ext>
            </a:extLst>
          </p:cNvPr>
          <p:cNvPicPr>
            <a:picLocks noChangeAspect="1"/>
          </p:cNvPicPr>
          <p:nvPr/>
        </p:nvPicPr>
        <p:blipFill>
          <a:blip r:embed="rId8" cstate="print"/>
          <a:stretch>
            <a:fillRect/>
          </a:stretch>
        </p:blipFill>
        <p:spPr>
          <a:xfrm>
            <a:off x="1241007" y="2000549"/>
            <a:ext cx="498680" cy="556418"/>
          </a:xfrm>
          <a:prstGeom prst="rect">
            <a:avLst/>
          </a:prstGeom>
        </p:spPr>
      </p:pic>
      <p:pic>
        <p:nvPicPr>
          <p:cNvPr id="37" name="Picture 2" descr="C:\Users\KNXVS\AppData\Local\Microsoft\Windows\Temporary Internet Files\Content.IE5\ADV5CF2Q\MC900426352[1].wmf">
            <a:extLst>
              <a:ext uri="{FF2B5EF4-FFF2-40B4-BE49-F238E27FC236}">
                <a16:creationId xmlns:a16="http://schemas.microsoft.com/office/drawing/2014/main" id="{8EDCC0B8-9DF6-8BD6-A49C-8452C3776940}"/>
              </a:ext>
            </a:extLst>
          </p:cNvPr>
          <p:cNvPicPr>
            <a:picLocks noChangeAspect="1" noChangeArrowheads="1"/>
          </p:cNvPicPr>
          <p:nvPr/>
        </p:nvPicPr>
        <p:blipFill>
          <a:blip r:embed="rId9" cstate="print"/>
          <a:srcRect/>
          <a:stretch>
            <a:fillRect/>
          </a:stretch>
        </p:blipFill>
        <p:spPr bwMode="auto">
          <a:xfrm>
            <a:off x="1841197" y="2241893"/>
            <a:ext cx="403668" cy="304775"/>
          </a:xfrm>
          <a:prstGeom prst="rect">
            <a:avLst/>
          </a:prstGeom>
          <a:noFill/>
        </p:spPr>
      </p:pic>
      <p:sp>
        <p:nvSpPr>
          <p:cNvPr id="38" name="正方形/長方形 37">
            <a:extLst>
              <a:ext uri="{FF2B5EF4-FFF2-40B4-BE49-F238E27FC236}">
                <a16:creationId xmlns:a16="http://schemas.microsoft.com/office/drawing/2014/main" id="{55D4B41A-45E4-28B0-B665-2CF64A59E015}"/>
              </a:ext>
            </a:extLst>
          </p:cNvPr>
          <p:cNvSpPr/>
          <p:nvPr/>
        </p:nvSpPr>
        <p:spPr>
          <a:xfrm>
            <a:off x="2094836" y="1957427"/>
            <a:ext cx="3443492" cy="660374"/>
          </a:xfrm>
          <a:prstGeom prst="rect">
            <a:avLst/>
          </a:prstGeom>
        </p:spPr>
        <p:txBody>
          <a:bodyPr wrap="square">
            <a:spAutoFit/>
          </a:bodyPr>
          <a:lstStyle/>
          <a:p>
            <a:pPr marL="0" marR="0" lvl="0" indent="0" algn="l" defTabSz="843407" rtl="0" eaLnBrk="1" fontAlgn="auto" latinLnBrk="0" hangingPunct="1">
              <a:lnSpc>
                <a:spcPct val="100000"/>
              </a:lnSpc>
              <a:spcBef>
                <a:spcPts val="0"/>
              </a:spcBef>
              <a:spcAft>
                <a:spcPts val="0"/>
              </a:spcAft>
              <a:buClrTx/>
              <a:buSzTx/>
              <a:buFontTx/>
              <a:buNone/>
              <a:tabLst/>
              <a:defRPr/>
            </a:pPr>
            <a:r>
              <a:rPr kumimoji="1" lang="ja-JP" altLang="en-US" sz="1107" b="0" i="0" u="none" strike="noStrike" kern="1200" cap="none" spc="-92" normalizeH="0" baseline="0" noProof="0">
                <a:ln>
                  <a:noFill/>
                </a:ln>
                <a:solidFill>
                  <a:prstClr val="black"/>
                </a:solidFill>
                <a:effectLst/>
                <a:uLnTx/>
                <a:uFillTx/>
                <a:latin typeface="ＭＳ Ｐゴシック"/>
                <a:ea typeface="ＭＳ Ｐゴシック"/>
                <a:cs typeface="+mn-cs"/>
              </a:rPr>
              <a:t>病気になったら･･･  </a:t>
            </a:r>
            <a:endParaRPr kumimoji="1" lang="en-US" altLang="ja-JP" sz="1107" b="0" i="0" u="none" strike="noStrike" kern="1200" cap="none" spc="-92" normalizeH="0" baseline="0" noProof="0">
              <a:ln>
                <a:noFill/>
              </a:ln>
              <a:solidFill>
                <a:prstClr val="black"/>
              </a:solidFill>
              <a:effectLst/>
              <a:uLnTx/>
              <a:uFillTx/>
              <a:latin typeface="ＭＳ Ｐゴシック"/>
              <a:ea typeface="ＭＳ Ｐゴシック"/>
              <a:cs typeface="+mn-cs"/>
            </a:endParaRPr>
          </a:p>
          <a:p>
            <a:pPr marL="0" marR="0" lvl="0" indent="0" algn="l" defTabSz="843407" rtl="0" eaLnBrk="1" fontAlgn="auto" latinLnBrk="0" hangingPunct="1">
              <a:lnSpc>
                <a:spcPct val="100000"/>
              </a:lnSpc>
              <a:spcBef>
                <a:spcPts val="0"/>
              </a:spcBef>
              <a:spcAft>
                <a:spcPts val="0"/>
              </a:spcAft>
              <a:buClrTx/>
              <a:buSzTx/>
              <a:buFontTx/>
              <a:buNone/>
              <a:tabLst/>
              <a:defRPr/>
            </a:pPr>
            <a:r>
              <a:rPr kumimoji="1" lang="ja-JP" altLang="en-US" sz="1291" b="1"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rPr>
              <a:t>　</a:t>
            </a:r>
            <a:r>
              <a:rPr kumimoji="1" lang="ja-JP" altLang="en-US" sz="1477" b="1"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rPr>
              <a:t>医療</a:t>
            </a:r>
            <a:endParaRPr kumimoji="1" lang="en-US" altLang="ja-JP" sz="1108" b="1"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endParaRPr>
          </a:p>
          <a:p>
            <a:pPr marL="0" marR="0" lvl="0" indent="0" algn="l" defTabSz="843407" rtl="0" eaLnBrk="1" fontAlgn="auto" latinLnBrk="0" hangingPunct="1">
              <a:lnSpc>
                <a:spcPct val="100000"/>
              </a:lnSpc>
              <a:spcBef>
                <a:spcPts val="0"/>
              </a:spcBef>
              <a:spcAft>
                <a:spcPts val="0"/>
              </a:spcAft>
              <a:buClrTx/>
              <a:buSzTx/>
              <a:buFontTx/>
              <a:buNone/>
              <a:tabLst/>
              <a:defRPr/>
            </a:pPr>
            <a:endParaRPr kumimoji="1" lang="ja-JP" altLang="en-US" sz="1107" b="0" i="0" u="none" strike="noStrike" kern="1200" cap="none" spc="-92" normalizeH="0" baseline="0" noProof="0">
              <a:ln>
                <a:noFill/>
              </a:ln>
              <a:solidFill>
                <a:prstClr val="black"/>
              </a:solidFill>
              <a:effectLst/>
              <a:uLnTx/>
              <a:uFillTx/>
              <a:latin typeface="ＭＳ Ｐゴシック"/>
              <a:ea typeface="ＭＳ Ｐゴシック"/>
              <a:cs typeface="+mn-cs"/>
            </a:endParaRPr>
          </a:p>
        </p:txBody>
      </p:sp>
      <p:sp>
        <p:nvSpPr>
          <p:cNvPr id="39" name="テキスト ボックス 38">
            <a:extLst>
              <a:ext uri="{FF2B5EF4-FFF2-40B4-BE49-F238E27FC236}">
                <a16:creationId xmlns:a16="http://schemas.microsoft.com/office/drawing/2014/main" id="{FFB2E531-234C-E741-E0DD-CEE10E06DFD1}"/>
              </a:ext>
            </a:extLst>
          </p:cNvPr>
          <p:cNvSpPr txBox="1"/>
          <p:nvPr/>
        </p:nvSpPr>
        <p:spPr>
          <a:xfrm>
            <a:off x="686398" y="3017351"/>
            <a:ext cx="2043463" cy="461241"/>
          </a:xfrm>
          <a:prstGeom prst="rect">
            <a:avLst/>
          </a:prstGeom>
          <a:noFill/>
        </p:spPr>
        <p:txBody>
          <a:bodyPr wrap="square" lIns="84347" tIns="42176" rIns="84347" bIns="42176" rtlCol="0">
            <a:spAutoFit/>
          </a:bodyP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968" b="0" i="0" u="none" strike="noStrike" kern="1200" cap="none" spc="-92" normalizeH="0" baseline="0" noProof="0">
                <a:ln>
                  <a:noFill/>
                </a:ln>
                <a:solidFill>
                  <a:prstClr val="black"/>
                </a:solidFill>
                <a:effectLst/>
                <a:uLnTx/>
                <a:uFillTx/>
                <a:latin typeface="ＭＳ Ｐゴシック"/>
                <a:ea typeface="ＭＳ Ｐゴシック"/>
                <a:cs typeface="+mn-cs"/>
              </a:rPr>
              <a:t>お困りごとはなんでも相談･･･  </a:t>
            </a:r>
            <a:endParaRPr kumimoji="1" lang="en-US" altLang="ja-JP" sz="968" b="0" i="0" u="none" strike="noStrike" kern="1200" cap="none" spc="-92" normalizeH="0" baseline="0" noProof="0">
              <a:ln>
                <a:noFill/>
              </a:ln>
              <a:solidFill>
                <a:prstClr val="black"/>
              </a:solidFill>
              <a:effectLst/>
              <a:uLnTx/>
              <a:uFillTx/>
              <a:latin typeface="ＭＳ Ｐゴシック"/>
              <a:ea typeface="ＭＳ Ｐゴシック"/>
              <a:cs typeface="+mn-cs"/>
            </a:endParaRPr>
          </a:p>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476" b="1"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rPr>
              <a:t>様々な相談窓口</a:t>
            </a:r>
            <a:endParaRPr kumimoji="1" lang="en-US" altLang="ja-JP" sz="1476" b="1"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endParaRPr>
          </a:p>
        </p:txBody>
      </p:sp>
      <p:sp>
        <p:nvSpPr>
          <p:cNvPr id="40" name="左カーブ矢印 73">
            <a:extLst>
              <a:ext uri="{FF2B5EF4-FFF2-40B4-BE49-F238E27FC236}">
                <a16:creationId xmlns:a16="http://schemas.microsoft.com/office/drawing/2014/main" id="{CF5ACB4B-1B76-2C1E-EC62-41AAB5B8B1C1}"/>
              </a:ext>
            </a:extLst>
          </p:cNvPr>
          <p:cNvSpPr/>
          <p:nvPr/>
        </p:nvSpPr>
        <p:spPr>
          <a:xfrm rot="9981534" flipH="1">
            <a:off x="4048136" y="2831256"/>
            <a:ext cx="293867" cy="840973"/>
          </a:xfrm>
          <a:prstGeom prst="curvedLeftArrow">
            <a:avLst/>
          </a:prstGeom>
        </p:spPr>
        <p:style>
          <a:lnRef idx="1">
            <a:schemeClr val="accent3"/>
          </a:lnRef>
          <a:fillRef idx="3">
            <a:schemeClr val="accent3"/>
          </a:fillRef>
          <a:effectRef idx="2">
            <a:schemeClr val="accent3"/>
          </a:effectRef>
          <a:fontRef idx="minor">
            <a:schemeClr val="lt1"/>
          </a:fontRef>
        </p:style>
        <p:txBody>
          <a:bodyPr lIns="84347" tIns="42176" rIns="84347" bIns="42176"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1" name="正方形/長方形 40">
            <a:extLst>
              <a:ext uri="{FF2B5EF4-FFF2-40B4-BE49-F238E27FC236}">
                <a16:creationId xmlns:a16="http://schemas.microsoft.com/office/drawing/2014/main" id="{CB274223-B2CF-C9BE-7721-5DDB2061B71D}"/>
              </a:ext>
            </a:extLst>
          </p:cNvPr>
          <p:cNvSpPr/>
          <p:nvPr/>
        </p:nvSpPr>
        <p:spPr>
          <a:xfrm>
            <a:off x="2693059" y="3066528"/>
            <a:ext cx="1794661" cy="5314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日常の医療：</a:t>
            </a:r>
            <a:endParaRPr kumimoji="1" lang="en-US" altLang="ja-JP"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　・かかりつけ医、有床診療所</a:t>
            </a:r>
            <a:endParaRPr kumimoji="1" lang="en-US" altLang="ja-JP"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　・精神科デイ・ケア、精神科訪問看護</a:t>
            </a:r>
            <a:endParaRPr kumimoji="1" lang="en-US" altLang="ja-JP"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　・地域の連携病院</a:t>
            </a:r>
            <a:endParaRPr kumimoji="1" lang="en-US" altLang="ja-JP"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　・歯科医療、薬局</a:t>
            </a:r>
            <a:endParaRPr kumimoji="1" lang="en-US" altLang="ja-JP"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2" name="円/楕円 69">
            <a:extLst>
              <a:ext uri="{FF2B5EF4-FFF2-40B4-BE49-F238E27FC236}">
                <a16:creationId xmlns:a16="http://schemas.microsoft.com/office/drawing/2014/main" id="{A6F48DE7-026D-22EE-94FA-3184B2A2D164}"/>
              </a:ext>
            </a:extLst>
          </p:cNvPr>
          <p:cNvSpPr/>
          <p:nvPr/>
        </p:nvSpPr>
        <p:spPr>
          <a:xfrm>
            <a:off x="1125635" y="2588371"/>
            <a:ext cx="1341187" cy="465059"/>
          </a:xfrm>
          <a:prstGeom prst="ellipse">
            <a:avLst/>
          </a:prstGeom>
        </p:spPr>
        <p:style>
          <a:lnRef idx="1">
            <a:schemeClr val="accent4"/>
          </a:lnRef>
          <a:fillRef idx="2">
            <a:schemeClr val="accent4"/>
          </a:fillRef>
          <a:effectRef idx="1">
            <a:schemeClr val="accent4"/>
          </a:effectRef>
          <a:fontRef idx="minor">
            <a:schemeClr val="dk1"/>
          </a:fontRef>
        </p:style>
        <p:txBody>
          <a:bodyPr lIns="84347" tIns="42176" rIns="84347" bIns="42176" rtlCol="0" anchor="ctr"/>
          <a:lstStyle/>
          <a:p>
            <a:pPr marL="0" marR="0" lvl="0" indent="0" algn="l"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3" name="正方形/長方形 42">
            <a:extLst>
              <a:ext uri="{FF2B5EF4-FFF2-40B4-BE49-F238E27FC236}">
                <a16:creationId xmlns:a16="http://schemas.microsoft.com/office/drawing/2014/main" id="{AFB4B262-5A1E-27CA-0065-C9D0644FE637}"/>
              </a:ext>
            </a:extLst>
          </p:cNvPr>
          <p:cNvSpPr/>
          <p:nvPr/>
        </p:nvSpPr>
        <p:spPr>
          <a:xfrm>
            <a:off x="1286478" y="2563949"/>
            <a:ext cx="1114192" cy="5314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病院：</a:t>
            </a:r>
            <a:endParaRPr kumimoji="1" lang="en-US" altLang="ja-JP"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　急性期、回復期、慢性期</a:t>
            </a:r>
            <a:endParaRPr kumimoji="1" lang="en-US" altLang="ja-JP"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4" name="円/楕円 68">
            <a:extLst>
              <a:ext uri="{FF2B5EF4-FFF2-40B4-BE49-F238E27FC236}">
                <a16:creationId xmlns:a16="http://schemas.microsoft.com/office/drawing/2014/main" id="{AC748640-1EDF-07B0-EE35-17FEF4161DC6}"/>
              </a:ext>
            </a:extLst>
          </p:cNvPr>
          <p:cNvSpPr/>
          <p:nvPr/>
        </p:nvSpPr>
        <p:spPr>
          <a:xfrm>
            <a:off x="6278218" y="2966699"/>
            <a:ext cx="1985119" cy="672001"/>
          </a:xfrm>
          <a:prstGeom prst="ellipse">
            <a:avLst/>
          </a:prstGeom>
        </p:spPr>
        <p:style>
          <a:lnRef idx="1">
            <a:schemeClr val="accent4"/>
          </a:lnRef>
          <a:fillRef idx="2">
            <a:schemeClr val="accent4"/>
          </a:fillRef>
          <a:effectRef idx="1">
            <a:schemeClr val="accent4"/>
          </a:effectRef>
          <a:fontRef idx="minor">
            <a:schemeClr val="dk1"/>
          </a:fontRef>
        </p:style>
        <p:txBody>
          <a:bodyPr lIns="84347" tIns="42176" rIns="84347" bIns="42176"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5" name="円/楕円 47">
            <a:extLst>
              <a:ext uri="{FF2B5EF4-FFF2-40B4-BE49-F238E27FC236}">
                <a16:creationId xmlns:a16="http://schemas.microsoft.com/office/drawing/2014/main" id="{AD530471-7F1C-8890-4171-9ED01AA52696}"/>
              </a:ext>
            </a:extLst>
          </p:cNvPr>
          <p:cNvSpPr/>
          <p:nvPr/>
        </p:nvSpPr>
        <p:spPr>
          <a:xfrm>
            <a:off x="5084204" y="2465610"/>
            <a:ext cx="2126603" cy="664370"/>
          </a:xfrm>
          <a:prstGeom prst="ellipse">
            <a:avLst/>
          </a:prstGeom>
        </p:spPr>
        <p:style>
          <a:lnRef idx="1">
            <a:schemeClr val="accent4"/>
          </a:lnRef>
          <a:fillRef idx="2">
            <a:schemeClr val="accent4"/>
          </a:fillRef>
          <a:effectRef idx="1">
            <a:schemeClr val="accent4"/>
          </a:effectRef>
          <a:fontRef idx="minor">
            <a:schemeClr val="dk1"/>
          </a:fontRef>
        </p:style>
        <p:txBody>
          <a:bodyPr lIns="84347" tIns="42176" rIns="84347" bIns="42176"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pic>
        <p:nvPicPr>
          <p:cNvPr id="46" name="図 45" descr="build32.wmf">
            <a:extLst>
              <a:ext uri="{FF2B5EF4-FFF2-40B4-BE49-F238E27FC236}">
                <a16:creationId xmlns:a16="http://schemas.microsoft.com/office/drawing/2014/main" id="{6151581B-6293-9077-DF76-7587389B0C38}"/>
              </a:ext>
            </a:extLst>
          </p:cNvPr>
          <p:cNvPicPr>
            <a:picLocks noChangeAspect="1"/>
          </p:cNvPicPr>
          <p:nvPr/>
        </p:nvPicPr>
        <p:blipFill>
          <a:blip r:embed="rId10" cstate="print"/>
          <a:stretch>
            <a:fillRect/>
          </a:stretch>
        </p:blipFill>
        <p:spPr>
          <a:xfrm>
            <a:off x="8146593" y="3213958"/>
            <a:ext cx="864096" cy="557884"/>
          </a:xfrm>
          <a:prstGeom prst="rect">
            <a:avLst/>
          </a:prstGeom>
        </p:spPr>
      </p:pic>
      <p:pic>
        <p:nvPicPr>
          <p:cNvPr id="47" name="図 46" descr="build34.wmf">
            <a:extLst>
              <a:ext uri="{FF2B5EF4-FFF2-40B4-BE49-F238E27FC236}">
                <a16:creationId xmlns:a16="http://schemas.microsoft.com/office/drawing/2014/main" id="{4584C41A-5EE4-DB1E-0C6F-4CC714720D40}"/>
              </a:ext>
            </a:extLst>
          </p:cNvPr>
          <p:cNvPicPr>
            <a:picLocks noChangeAspect="1"/>
          </p:cNvPicPr>
          <p:nvPr/>
        </p:nvPicPr>
        <p:blipFill>
          <a:blip r:embed="rId11" cstate="print"/>
          <a:stretch>
            <a:fillRect/>
          </a:stretch>
        </p:blipFill>
        <p:spPr>
          <a:xfrm>
            <a:off x="5962056" y="2086956"/>
            <a:ext cx="676875" cy="480390"/>
          </a:xfrm>
          <a:prstGeom prst="rect">
            <a:avLst/>
          </a:prstGeom>
        </p:spPr>
      </p:pic>
      <p:sp>
        <p:nvSpPr>
          <p:cNvPr id="48" name="テキスト ボックス 47">
            <a:extLst>
              <a:ext uri="{FF2B5EF4-FFF2-40B4-BE49-F238E27FC236}">
                <a16:creationId xmlns:a16="http://schemas.microsoft.com/office/drawing/2014/main" id="{6050EC4D-FC7E-DC2F-596E-B0F080DFA863}"/>
              </a:ext>
            </a:extLst>
          </p:cNvPr>
          <p:cNvSpPr txBox="1"/>
          <p:nvPr/>
        </p:nvSpPr>
        <p:spPr>
          <a:xfrm>
            <a:off x="6209911" y="1969408"/>
            <a:ext cx="2997109" cy="482657"/>
          </a:xfrm>
          <a:prstGeom prst="rect">
            <a:avLst/>
          </a:prstGeom>
          <a:noFill/>
        </p:spPr>
        <p:txBody>
          <a:bodyPr wrap="square" lIns="84347" tIns="42176" rIns="84347" bIns="42176" rtlCol="0">
            <a:spAutoFit/>
          </a:bodyP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107" b="0" i="0" u="none" strike="noStrike" kern="1200" cap="none" spc="-92" normalizeH="0" baseline="0" noProof="0">
                <a:ln>
                  <a:noFill/>
                </a:ln>
                <a:solidFill>
                  <a:prstClr val="black"/>
                </a:solidFill>
                <a:effectLst/>
                <a:uLnTx/>
                <a:uFillTx/>
                <a:latin typeface="ＭＳ Ｐゴシック"/>
                <a:ea typeface="ＭＳ Ｐゴシック"/>
                <a:cs typeface="+mn-cs"/>
              </a:rPr>
              <a:t>介護・訓練等の支援が必要になったら･･･  </a:t>
            </a:r>
            <a:endParaRPr kumimoji="1" lang="en-US" altLang="ja-JP" sz="1107" b="0" i="0" u="none" strike="noStrike" kern="1200" cap="none" spc="-92" normalizeH="0" baseline="0" noProof="0">
              <a:ln>
                <a:noFill/>
              </a:ln>
              <a:solidFill>
                <a:prstClr val="black"/>
              </a:solidFill>
              <a:effectLst/>
              <a:uLnTx/>
              <a:uFillTx/>
              <a:latin typeface="ＭＳ Ｐゴシック"/>
              <a:ea typeface="ＭＳ Ｐゴシック"/>
              <a:cs typeface="+mn-cs"/>
            </a:endParaRPr>
          </a:p>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476" b="1"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rPr>
              <a:t>　　　障害福祉・介護</a:t>
            </a:r>
            <a:endParaRPr kumimoji="1" lang="en-US" altLang="ja-JP" sz="1476" b="1"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endParaRPr>
          </a:p>
        </p:txBody>
      </p:sp>
      <p:sp>
        <p:nvSpPr>
          <p:cNvPr id="49" name="テキスト ボックス 48">
            <a:extLst>
              <a:ext uri="{FF2B5EF4-FFF2-40B4-BE49-F238E27FC236}">
                <a16:creationId xmlns:a16="http://schemas.microsoft.com/office/drawing/2014/main" id="{0D949C75-B2C9-2873-1DC7-71DC3EC3A1F3}"/>
              </a:ext>
            </a:extLst>
          </p:cNvPr>
          <p:cNvSpPr txBox="1"/>
          <p:nvPr/>
        </p:nvSpPr>
        <p:spPr>
          <a:xfrm>
            <a:off x="7047330" y="3560863"/>
            <a:ext cx="1395906" cy="1036526"/>
          </a:xfrm>
          <a:prstGeom prst="rect">
            <a:avLst/>
          </a:prstGeom>
          <a:noFill/>
        </p:spPr>
        <p:txBody>
          <a:bodyPr wrap="square" lIns="84347" tIns="42176" rIns="84347" bIns="42176"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92"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（介護保険サービス）</a:t>
            </a:r>
            <a:endParaRPr kumimoji="1" lang="en-US" altLang="ja-JP" sz="831" b="0" i="0" u="none" strike="noStrike" kern="1200" cap="none" spc="-92"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92"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■在宅系：</a:t>
            </a:r>
            <a:endParaRPr kumimoji="1" lang="en-US" altLang="ja-JP" sz="831" b="0" i="0" u="none" strike="noStrike" kern="1200" cap="none" spc="-92"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・訪問介護　・訪問看護　・通所介護　</a:t>
            </a:r>
            <a:endParaRPr kumimoji="1" lang="en-US" altLang="ja-JP" sz="738" b="0" i="0" u="none" strike="noStrike" kern="1200" cap="none" spc="-92"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・小規模多機能型居宅介護</a:t>
            </a:r>
            <a:endParaRPr kumimoji="1" lang="en-US" altLang="ja-JP" sz="738" b="0" i="0" u="none" strike="noStrike" kern="1200" cap="none" spc="-92"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・短期入所生活介護</a:t>
            </a:r>
            <a:endParaRPr kumimoji="1" lang="en-US" altLang="ja-JP" sz="738" b="0" i="0" u="none" strike="noStrike" kern="1200" cap="none" spc="-92"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・福祉用具</a:t>
            </a:r>
            <a:endParaRPr kumimoji="1" lang="en-US" altLang="ja-JP" sz="738" b="0" i="0" u="none" strike="noStrike" kern="1200" cap="none" spc="-92"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en-US" altLang="ja-JP" sz="738" b="0" i="0" u="none" strike="noStrike" kern="1200" cap="none" spc="-92"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24</a:t>
            </a:r>
            <a:r>
              <a:rPr kumimoji="1" lang="ja-JP" altLang="en-US" sz="738" b="0" i="0" u="none" strike="noStrike" kern="1200" cap="none" spc="-92"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時間対応の訪問サービス　等</a:t>
            </a: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92"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■介護予防サービス</a:t>
            </a:r>
            <a:endParaRPr kumimoji="1" lang="en-US" altLang="ja-JP" sz="831" b="0" i="0" u="none" strike="noStrike" kern="1200" cap="none" spc="-92"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pic>
        <p:nvPicPr>
          <p:cNvPr id="50" name="図 49" descr="health_0166.wmf">
            <a:extLst>
              <a:ext uri="{FF2B5EF4-FFF2-40B4-BE49-F238E27FC236}">
                <a16:creationId xmlns:a16="http://schemas.microsoft.com/office/drawing/2014/main" id="{E061815C-2C2B-9FAD-F8B2-5549EF67DC6B}"/>
              </a:ext>
            </a:extLst>
          </p:cNvPr>
          <p:cNvPicPr>
            <a:picLocks noChangeAspect="1"/>
          </p:cNvPicPr>
          <p:nvPr/>
        </p:nvPicPr>
        <p:blipFill>
          <a:blip r:embed="rId12" cstate="print"/>
          <a:stretch>
            <a:fillRect/>
          </a:stretch>
        </p:blipFill>
        <p:spPr>
          <a:xfrm>
            <a:off x="6979027" y="3044439"/>
            <a:ext cx="792087" cy="516417"/>
          </a:xfrm>
          <a:prstGeom prst="rect">
            <a:avLst/>
          </a:prstGeom>
        </p:spPr>
      </p:pic>
      <p:pic>
        <p:nvPicPr>
          <p:cNvPr id="51" name="Picture 2">
            <a:extLst>
              <a:ext uri="{FF2B5EF4-FFF2-40B4-BE49-F238E27FC236}">
                <a16:creationId xmlns:a16="http://schemas.microsoft.com/office/drawing/2014/main" id="{1C9B769B-DB1E-0686-A56A-288153B1855D}"/>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858127" y="2474168"/>
            <a:ext cx="400236" cy="5006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2" name="Picture 3">
            <a:extLst>
              <a:ext uri="{FF2B5EF4-FFF2-40B4-BE49-F238E27FC236}">
                <a16:creationId xmlns:a16="http://schemas.microsoft.com/office/drawing/2014/main" id="{3433170B-4869-42C9-C363-D2D1676619F4}"/>
              </a:ext>
            </a:extLst>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6407513" y="2398518"/>
            <a:ext cx="466122" cy="5727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3" name="右カーブ矢印 74">
            <a:extLst>
              <a:ext uri="{FF2B5EF4-FFF2-40B4-BE49-F238E27FC236}">
                <a16:creationId xmlns:a16="http://schemas.microsoft.com/office/drawing/2014/main" id="{E2B627D4-E8F4-FA2E-8346-E8A0C791267B}"/>
              </a:ext>
            </a:extLst>
          </p:cNvPr>
          <p:cNvSpPr/>
          <p:nvPr/>
        </p:nvSpPr>
        <p:spPr>
          <a:xfrm rot="11588426" flipH="1">
            <a:off x="5211329" y="2892569"/>
            <a:ext cx="379544" cy="877095"/>
          </a:xfrm>
          <a:prstGeom prst="curvedRightArrow">
            <a:avLst/>
          </a:prstGeom>
        </p:spPr>
        <p:style>
          <a:lnRef idx="1">
            <a:schemeClr val="accent3"/>
          </a:lnRef>
          <a:fillRef idx="3">
            <a:schemeClr val="accent3"/>
          </a:fillRef>
          <a:effectRef idx="2">
            <a:schemeClr val="accent3"/>
          </a:effectRef>
          <a:fontRef idx="minor">
            <a:schemeClr val="lt1"/>
          </a:fontRef>
        </p:style>
        <p:txBody>
          <a:bodyPr lIns="84347" tIns="42176" rIns="84347" bIns="42176"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4" name="左カーブ矢印 70">
            <a:extLst>
              <a:ext uri="{FF2B5EF4-FFF2-40B4-BE49-F238E27FC236}">
                <a16:creationId xmlns:a16="http://schemas.microsoft.com/office/drawing/2014/main" id="{C872D6E3-A8CD-49DD-8AEB-5579C299511E}"/>
              </a:ext>
            </a:extLst>
          </p:cNvPr>
          <p:cNvSpPr/>
          <p:nvPr/>
        </p:nvSpPr>
        <p:spPr>
          <a:xfrm rot="2216199">
            <a:off x="6372730" y="3147345"/>
            <a:ext cx="379807" cy="1047630"/>
          </a:xfrm>
          <a:prstGeom prst="curvedLeftArrow">
            <a:avLst/>
          </a:prstGeom>
        </p:spPr>
        <p:style>
          <a:lnRef idx="1">
            <a:schemeClr val="accent6"/>
          </a:lnRef>
          <a:fillRef idx="3">
            <a:schemeClr val="accent6"/>
          </a:fillRef>
          <a:effectRef idx="2">
            <a:schemeClr val="accent6"/>
          </a:effectRef>
          <a:fontRef idx="minor">
            <a:schemeClr val="lt1"/>
          </a:fontRef>
        </p:style>
        <p:txBody>
          <a:bodyPr lIns="84347" tIns="42176" rIns="84347" bIns="42176"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5" name="テキスト ボックス 54">
            <a:extLst>
              <a:ext uri="{FF2B5EF4-FFF2-40B4-BE49-F238E27FC236}">
                <a16:creationId xmlns:a16="http://schemas.microsoft.com/office/drawing/2014/main" id="{14249815-6AFD-A87D-0BF1-47D7074D8AE8}"/>
              </a:ext>
            </a:extLst>
          </p:cNvPr>
          <p:cNvSpPr txBox="1"/>
          <p:nvPr/>
        </p:nvSpPr>
        <p:spPr>
          <a:xfrm>
            <a:off x="4886542" y="2315294"/>
            <a:ext cx="1149272" cy="213031"/>
          </a:xfrm>
          <a:prstGeom prst="rect">
            <a:avLst/>
          </a:prstGeom>
          <a:noFill/>
        </p:spPr>
        <p:txBody>
          <a:bodyPr wrap="square" lIns="84347" tIns="42176" rIns="84347" bIns="42176" rtlCol="0">
            <a:spAutoFit/>
          </a:bodyP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92" normalizeH="0" baseline="0" noProof="0">
                <a:ln>
                  <a:noFill/>
                </a:ln>
                <a:solidFill>
                  <a:prstClr val="black"/>
                </a:solidFill>
                <a:effectLst/>
                <a:uLnTx/>
                <a:uFillTx/>
                <a:latin typeface="ＭＳ Ｐゴシック"/>
                <a:ea typeface="ＭＳ Ｐゴシック"/>
                <a:cs typeface="+mn-cs"/>
              </a:rPr>
              <a:t>■地域生活支援拠点等</a:t>
            </a:r>
            <a:endParaRPr kumimoji="1" lang="en-US" altLang="ja-JP" sz="831" b="0" i="0" u="none" strike="noStrike" kern="1200" cap="none" spc="-92" normalizeH="0" baseline="0" noProof="0">
              <a:ln>
                <a:noFill/>
              </a:ln>
              <a:solidFill>
                <a:prstClr val="black"/>
              </a:solidFill>
              <a:effectLst/>
              <a:uLnTx/>
              <a:uFillTx/>
              <a:latin typeface="ＭＳ Ｐゴシック"/>
              <a:ea typeface="ＭＳ Ｐゴシック"/>
              <a:cs typeface="+mn-cs"/>
            </a:endParaRPr>
          </a:p>
        </p:txBody>
      </p:sp>
      <p:sp>
        <p:nvSpPr>
          <p:cNvPr id="56" name="テキスト ボックス 55">
            <a:extLst>
              <a:ext uri="{FF2B5EF4-FFF2-40B4-BE49-F238E27FC236}">
                <a16:creationId xmlns:a16="http://schemas.microsoft.com/office/drawing/2014/main" id="{CC6F9CF6-6DC2-1AA1-D33E-FCC23A1F6725}"/>
              </a:ext>
            </a:extLst>
          </p:cNvPr>
          <p:cNvSpPr txBox="1"/>
          <p:nvPr/>
        </p:nvSpPr>
        <p:spPr>
          <a:xfrm>
            <a:off x="5883588" y="2922611"/>
            <a:ext cx="1190084" cy="795114"/>
          </a:xfrm>
          <a:prstGeom prst="rect">
            <a:avLst/>
          </a:prstGeom>
          <a:noFill/>
        </p:spPr>
        <p:txBody>
          <a:bodyPr wrap="square" lIns="84347" tIns="42176" rIns="84347" bIns="42176"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92" normalizeH="0" baseline="0" noProof="0">
                <a:ln>
                  <a:noFill/>
                </a:ln>
                <a:solidFill>
                  <a:prstClr val="black"/>
                </a:solidFill>
                <a:effectLst/>
                <a:uLnTx/>
                <a:uFillTx/>
                <a:latin typeface="ＭＳ Ｐゴシック"/>
                <a:ea typeface="ＭＳ Ｐゴシック"/>
                <a:cs typeface="+mn-cs"/>
              </a:rPr>
              <a:t>（障害福祉サービス等）</a:t>
            </a:r>
            <a:endParaRPr kumimoji="1" lang="en-US" altLang="ja-JP" sz="831" b="0" i="0" u="none" strike="noStrike" kern="1200" cap="none" spc="-92" normalizeH="0" baseline="0" noProof="0">
              <a:ln>
                <a:noFill/>
              </a:ln>
              <a:solidFill>
                <a:prstClr val="black"/>
              </a:solidFill>
              <a:effectLst/>
              <a:uLnTx/>
              <a:uFillTx/>
              <a:latin typeface="ＭＳ Ｐゴシック"/>
              <a:ea typeface="ＭＳ Ｐゴシック"/>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92" normalizeH="0" baseline="0" noProof="0">
                <a:ln>
                  <a:noFill/>
                </a:ln>
                <a:solidFill>
                  <a:prstClr val="black"/>
                </a:solidFill>
                <a:effectLst/>
                <a:uLnTx/>
                <a:uFillTx/>
                <a:latin typeface="ＭＳ Ｐゴシック"/>
                <a:ea typeface="ＭＳ Ｐゴシック"/>
                <a:cs typeface="+mn-cs"/>
              </a:rPr>
              <a:t>■在宅系：</a:t>
            </a:r>
            <a:endParaRPr kumimoji="1" lang="en-US" altLang="ja-JP" sz="831" b="0" i="0" u="none" strike="noStrike" kern="1200" cap="none" spc="-92" normalizeH="0" baseline="0" noProof="0">
              <a:ln>
                <a:noFill/>
              </a:ln>
              <a:solidFill>
                <a:prstClr val="black"/>
              </a:solidFill>
              <a:effectLst/>
              <a:uLnTx/>
              <a:uFillTx/>
              <a:latin typeface="ＭＳ Ｐゴシック"/>
              <a:ea typeface="ＭＳ Ｐゴシック"/>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a:ea typeface="ＭＳ Ｐゴシック"/>
                <a:cs typeface="+mn-cs"/>
              </a:rPr>
              <a:t>・居宅介護　・生活介護</a:t>
            </a:r>
            <a:endParaRPr kumimoji="1" lang="en-US" altLang="ja-JP" sz="738" b="0" i="0" u="none" strike="noStrike" kern="1200" cap="none" spc="-92" normalizeH="0" baseline="0" noProof="0">
              <a:ln>
                <a:noFill/>
              </a:ln>
              <a:solidFill>
                <a:prstClr val="black"/>
              </a:solidFill>
              <a:effectLst/>
              <a:uLnTx/>
              <a:uFillTx/>
              <a:latin typeface="ＭＳ Ｐゴシック"/>
              <a:ea typeface="ＭＳ Ｐゴシック"/>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a:ea typeface="ＭＳ Ｐゴシック"/>
                <a:cs typeface="+mn-cs"/>
              </a:rPr>
              <a:t>・短期入所　 ・就労継続支援</a:t>
            </a:r>
            <a:endParaRPr kumimoji="1" lang="en-US" altLang="ja-JP" sz="738" b="0" i="0" u="none" strike="noStrike" kern="1200" cap="none" spc="-92" normalizeH="0" baseline="0" noProof="0">
              <a:ln>
                <a:noFill/>
              </a:ln>
              <a:solidFill>
                <a:prstClr val="black"/>
              </a:solidFill>
              <a:effectLst/>
              <a:uLnTx/>
              <a:uFillTx/>
              <a:latin typeface="ＭＳ Ｐゴシック"/>
              <a:ea typeface="ＭＳ Ｐゴシック"/>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a:ea typeface="ＭＳ Ｐゴシック"/>
                <a:cs typeface="+mn-cs"/>
              </a:rPr>
              <a:t>・自立訓練</a:t>
            </a:r>
            <a:endParaRPr kumimoji="1" lang="en-US" altLang="ja-JP" sz="738" b="0" i="0" u="none" strike="noStrike" kern="1200" cap="none" spc="-92" normalizeH="0" baseline="0" noProof="0">
              <a:ln>
                <a:noFill/>
              </a:ln>
              <a:solidFill>
                <a:prstClr val="black"/>
              </a:solidFill>
              <a:effectLst/>
              <a:uLnTx/>
              <a:uFillTx/>
              <a:latin typeface="ＭＳ Ｐゴシック"/>
              <a:ea typeface="ＭＳ Ｐゴシック"/>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Calibri"/>
                <a:ea typeface="ＭＳ Ｐゴシック"/>
                <a:cs typeface="+mn-cs"/>
              </a:rPr>
              <a:t>・自立生活援助　</a:t>
            </a:r>
            <a:r>
              <a:rPr kumimoji="1" lang="ja-JP" altLang="en-US" sz="738" b="0" i="0" u="none" strike="noStrike" kern="1200" cap="none" spc="-92" normalizeH="0" baseline="0" noProof="0">
                <a:ln>
                  <a:noFill/>
                </a:ln>
                <a:solidFill>
                  <a:prstClr val="black"/>
                </a:solidFill>
                <a:effectLst/>
                <a:uLnTx/>
                <a:uFillTx/>
                <a:latin typeface="ＭＳ Ｐゴシック"/>
                <a:ea typeface="ＭＳ Ｐゴシック"/>
                <a:cs typeface="+mn-cs"/>
              </a:rPr>
              <a:t>等</a:t>
            </a:r>
            <a:endParaRPr kumimoji="1" lang="en-US" altLang="ja-JP" sz="738" b="0" i="0" u="none" strike="noStrike" kern="1200" cap="none" spc="-92" normalizeH="0" baseline="0" noProof="0">
              <a:ln>
                <a:noFill/>
              </a:ln>
              <a:solidFill>
                <a:prstClr val="black"/>
              </a:solidFill>
              <a:effectLst/>
              <a:uLnTx/>
              <a:uFillTx/>
              <a:latin typeface="ＭＳ Ｐゴシック"/>
              <a:ea typeface="ＭＳ Ｐゴシック"/>
              <a:cs typeface="+mn-cs"/>
            </a:endParaRPr>
          </a:p>
        </p:txBody>
      </p:sp>
      <p:sp>
        <p:nvSpPr>
          <p:cNvPr id="57" name="角丸四角形 5">
            <a:extLst>
              <a:ext uri="{FF2B5EF4-FFF2-40B4-BE49-F238E27FC236}">
                <a16:creationId xmlns:a16="http://schemas.microsoft.com/office/drawing/2014/main" id="{183E7980-4105-6A58-6BD3-99582A00841F}"/>
              </a:ext>
            </a:extLst>
          </p:cNvPr>
          <p:cNvSpPr/>
          <p:nvPr/>
        </p:nvSpPr>
        <p:spPr bwMode="auto">
          <a:xfrm>
            <a:off x="704618" y="6570192"/>
            <a:ext cx="8605426" cy="241960"/>
          </a:xfrm>
          <a:prstGeom prst="roundRect">
            <a:avLst/>
          </a:prstGeom>
          <a:solidFill>
            <a:srgbClr val="FFFF99"/>
          </a:solidFill>
          <a:ln/>
        </p:spPr>
        <p:style>
          <a:lnRef idx="1">
            <a:schemeClr val="accent2"/>
          </a:lnRef>
          <a:fillRef idx="2">
            <a:schemeClr val="accent2"/>
          </a:fillRef>
          <a:effectRef idx="1">
            <a:schemeClr val="accent2"/>
          </a:effectRef>
          <a:fontRef idx="minor">
            <a:schemeClr val="dk1"/>
          </a:fontRef>
        </p:style>
        <p:txBody>
          <a:bodyPr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0" lang="ja-JP" altLang="en-US" sz="1108" b="0" i="0" u="none" strike="noStrike" kern="0" cap="none" spc="0" normalizeH="0" baseline="0" noProof="0">
                <a:ln>
                  <a:noFill/>
                </a:ln>
                <a:solidFill>
                  <a:prstClr val="black"/>
                </a:solidFill>
                <a:effectLst/>
                <a:uLnTx/>
                <a:uFillTx/>
                <a:latin typeface="HG丸ｺﾞｼｯｸM-PRO" pitchFamily="50" charset="-128"/>
                <a:ea typeface="HG丸ｺﾞｼｯｸM-PRO" pitchFamily="50" charset="-128"/>
                <a:cs typeface="+mn-cs"/>
              </a:rPr>
              <a:t>都道府県</a:t>
            </a:r>
            <a:r>
              <a:rPr kumimoji="0" lang="ja-JP" altLang="ja-JP" sz="1108" b="0" i="0" u="none" strike="noStrike" kern="0" cap="none" spc="0" normalizeH="0" baseline="0" noProof="0">
                <a:ln>
                  <a:noFill/>
                </a:ln>
                <a:solidFill>
                  <a:prstClr val="black"/>
                </a:solidFill>
                <a:effectLst/>
                <a:uLnTx/>
                <a:uFillTx/>
                <a:latin typeface="HG丸ｺﾞｼｯｸM-PRO" pitchFamily="50" charset="-128"/>
                <a:ea typeface="HG丸ｺﾞｼｯｸM-PRO" pitchFamily="50" charset="-128"/>
                <a:cs typeface="+mn-cs"/>
              </a:rPr>
              <a:t>ごとの保健・医療・福祉関係者</a:t>
            </a:r>
            <a:r>
              <a:rPr kumimoji="0" lang="ja-JP" altLang="en-US" sz="1108" b="0" i="0" u="none" strike="noStrike" kern="0" cap="none" spc="0" normalizeH="0" baseline="0" noProof="0">
                <a:ln>
                  <a:noFill/>
                </a:ln>
                <a:solidFill>
                  <a:prstClr val="black"/>
                </a:solidFill>
                <a:effectLst/>
                <a:uLnTx/>
                <a:uFillTx/>
                <a:latin typeface="HG丸ｺﾞｼｯｸM-PRO" pitchFamily="50" charset="-128"/>
                <a:ea typeface="HG丸ｺﾞｼｯｸM-PRO" pitchFamily="50" charset="-128"/>
                <a:cs typeface="+mn-cs"/>
              </a:rPr>
              <a:t>等</a:t>
            </a:r>
            <a:r>
              <a:rPr kumimoji="0" lang="ja-JP" altLang="ja-JP" sz="1108" b="0" i="0" u="none" strike="noStrike" kern="0" cap="none" spc="0" normalizeH="0" baseline="0" noProof="0">
                <a:ln>
                  <a:noFill/>
                </a:ln>
                <a:solidFill>
                  <a:prstClr val="black"/>
                </a:solidFill>
                <a:effectLst/>
                <a:uLnTx/>
                <a:uFillTx/>
                <a:latin typeface="HG丸ｺﾞｼｯｸM-PRO" pitchFamily="50" charset="-128"/>
                <a:ea typeface="HG丸ｺﾞｼｯｸM-PRO" pitchFamily="50" charset="-128"/>
                <a:cs typeface="+mn-cs"/>
              </a:rPr>
              <a:t>による協議の場</a:t>
            </a:r>
            <a:r>
              <a:rPr kumimoji="0" lang="ja-JP" altLang="en-US" sz="1108" b="0" i="0" u="none" strike="noStrike" kern="0" cap="none" spc="0" normalizeH="0" baseline="0" noProof="0">
                <a:ln>
                  <a:noFill/>
                </a:ln>
                <a:solidFill>
                  <a:prstClr val="black"/>
                </a:solidFill>
                <a:effectLst/>
                <a:uLnTx/>
                <a:uFillTx/>
                <a:latin typeface="HG丸ｺﾞｼｯｸM-PRO" pitchFamily="50" charset="-128"/>
                <a:ea typeface="HG丸ｺﾞｼｯｸM-PRO" pitchFamily="50" charset="-128"/>
                <a:cs typeface="+mn-cs"/>
              </a:rPr>
              <a:t>、都道府県本庁・精神保健福祉センター・発達障害者支援センター</a:t>
            </a:r>
            <a:endParaRPr kumimoji="0" lang="en-US" altLang="ja-JP" sz="1108" b="0" i="0" u="none" strike="noStrike" kern="0" cap="none" spc="0" normalizeH="0" baseline="0" noProof="0">
              <a:ln>
                <a:noFill/>
              </a:ln>
              <a:solidFill>
                <a:prstClr val="black"/>
              </a:solidFill>
              <a:effectLst/>
              <a:uLnTx/>
              <a:uFillTx/>
              <a:latin typeface="HG丸ｺﾞｼｯｸM-PRO" pitchFamily="50" charset="-128"/>
              <a:ea typeface="HG丸ｺﾞｼｯｸM-PRO" pitchFamily="50" charset="-128"/>
              <a:cs typeface="+mn-cs"/>
            </a:endParaRPr>
          </a:p>
        </p:txBody>
      </p:sp>
      <p:sp>
        <p:nvSpPr>
          <p:cNvPr id="58" name="二等辺三角形 57">
            <a:extLst>
              <a:ext uri="{FF2B5EF4-FFF2-40B4-BE49-F238E27FC236}">
                <a16:creationId xmlns:a16="http://schemas.microsoft.com/office/drawing/2014/main" id="{C0D1236B-08F9-E3F9-073E-D4E670532686}"/>
              </a:ext>
            </a:extLst>
          </p:cNvPr>
          <p:cNvSpPr/>
          <p:nvPr/>
        </p:nvSpPr>
        <p:spPr bwMode="auto">
          <a:xfrm>
            <a:off x="2152280" y="6388420"/>
            <a:ext cx="5863854" cy="182754"/>
          </a:xfrm>
          <a:prstGeom prst="triangle">
            <a:avLst/>
          </a:prstGeom>
          <a:solidFill>
            <a:srgbClr val="FFFF66"/>
          </a:solidFill>
          <a:ln>
            <a:noFill/>
          </a:ln>
        </p:spPr>
        <p:style>
          <a:lnRef idx="2">
            <a:schemeClr val="accent1">
              <a:shade val="50000"/>
            </a:schemeClr>
          </a:lnRef>
          <a:fillRef idx="1">
            <a:schemeClr val="accent1"/>
          </a:fillRef>
          <a:effectRef idx="0">
            <a:schemeClr val="accent1"/>
          </a:effectRef>
          <a:fontRef idx="minor">
            <a:schemeClr val="lt1"/>
          </a:fontRef>
        </p:style>
        <p:txBody>
          <a:bodyPr anchor="b"/>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0" lang="ja-JP" altLang="en-US" sz="1015" b="0" i="0" u="none" strike="noStrike" kern="0" cap="none" spc="0" normalizeH="0" baseline="0" noProof="0">
                <a:ln>
                  <a:noFill/>
                </a:ln>
                <a:solidFill>
                  <a:prstClr val="black"/>
                </a:solidFill>
                <a:effectLst/>
                <a:uLnTx/>
                <a:uFillTx/>
                <a:latin typeface="HG丸ｺﾞｼｯｸM-PRO" pitchFamily="50" charset="-128"/>
                <a:ea typeface="HG丸ｺﾞｼｯｸM-PRO" pitchFamily="50" charset="-128"/>
                <a:cs typeface="+mn-cs"/>
              </a:rPr>
              <a:t>バックアップ</a:t>
            </a:r>
          </a:p>
        </p:txBody>
      </p:sp>
      <p:pic>
        <p:nvPicPr>
          <p:cNvPr id="59" name="Picture 4">
            <a:extLst>
              <a:ext uri="{FF2B5EF4-FFF2-40B4-BE49-F238E27FC236}">
                <a16:creationId xmlns:a16="http://schemas.microsoft.com/office/drawing/2014/main" id="{18C24106-97D4-49BB-6968-808D43620DC6}"/>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59410" y="3317100"/>
            <a:ext cx="789983" cy="8269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0" name="テキスト ボックス 59">
            <a:extLst>
              <a:ext uri="{FF2B5EF4-FFF2-40B4-BE49-F238E27FC236}">
                <a16:creationId xmlns:a16="http://schemas.microsoft.com/office/drawing/2014/main" id="{4D32603D-09A7-1AF1-0CE1-AF1AD8A01E67}"/>
              </a:ext>
            </a:extLst>
          </p:cNvPr>
          <p:cNvSpPr txBox="1"/>
          <p:nvPr/>
        </p:nvSpPr>
        <p:spPr>
          <a:xfrm>
            <a:off x="8230612" y="3997463"/>
            <a:ext cx="1395906" cy="553702"/>
          </a:xfrm>
          <a:prstGeom prst="rect">
            <a:avLst/>
          </a:prstGeom>
          <a:noFill/>
        </p:spPr>
        <p:txBody>
          <a:bodyPr wrap="square" lIns="84347" tIns="42176" rIns="84347" bIns="42176"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92" normalizeH="0" baseline="0" noProof="0">
                <a:ln>
                  <a:noFill/>
                </a:ln>
                <a:solidFill>
                  <a:prstClr val="black"/>
                </a:solidFill>
                <a:effectLst/>
                <a:uLnTx/>
                <a:uFillTx/>
                <a:latin typeface="ＭＳ Ｐゴシック"/>
                <a:ea typeface="ＭＳ Ｐゴシック"/>
                <a:cs typeface="+mn-cs"/>
              </a:rPr>
              <a:t>■施設・居住系サービス</a:t>
            </a:r>
            <a:endParaRPr kumimoji="1" lang="en-US" altLang="ja-JP" sz="831" b="0" i="0" u="none" strike="noStrike" kern="1200" cap="none" spc="-92" normalizeH="0" baseline="0" noProof="0">
              <a:ln>
                <a:noFill/>
              </a:ln>
              <a:solidFill>
                <a:prstClr val="black"/>
              </a:solidFill>
              <a:effectLst/>
              <a:uLnTx/>
              <a:uFillTx/>
              <a:latin typeface="ＭＳ Ｐゴシック"/>
              <a:ea typeface="ＭＳ Ｐゴシック"/>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a:ea typeface="ＭＳ Ｐゴシック"/>
                <a:cs typeface="+mn-cs"/>
              </a:rPr>
              <a:t>・介護老人福祉施設</a:t>
            </a:r>
            <a:endParaRPr kumimoji="1" lang="en-US" altLang="ja-JP" sz="738" b="0" i="0" u="none" strike="noStrike" kern="1200" cap="none" spc="-92" normalizeH="0" baseline="0" noProof="0">
              <a:ln>
                <a:noFill/>
              </a:ln>
              <a:solidFill>
                <a:prstClr val="black"/>
              </a:solidFill>
              <a:effectLst/>
              <a:uLnTx/>
              <a:uFillTx/>
              <a:latin typeface="ＭＳ Ｐゴシック"/>
              <a:ea typeface="ＭＳ Ｐゴシック"/>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a:ea typeface="ＭＳ Ｐゴシック"/>
                <a:cs typeface="+mn-cs"/>
              </a:rPr>
              <a:t>・介護老人保健施設</a:t>
            </a:r>
            <a:endParaRPr kumimoji="1" lang="en-US" altLang="ja-JP" sz="738" b="0" i="0" u="none" strike="noStrike" kern="1200" cap="none" spc="-92" normalizeH="0" baseline="0" noProof="0">
              <a:ln>
                <a:noFill/>
              </a:ln>
              <a:solidFill>
                <a:prstClr val="black"/>
              </a:solidFill>
              <a:effectLst/>
              <a:uLnTx/>
              <a:uFillTx/>
              <a:latin typeface="ＭＳ Ｐゴシック"/>
              <a:ea typeface="ＭＳ Ｐゴシック"/>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a:ea typeface="ＭＳ Ｐゴシック"/>
                <a:cs typeface="+mn-cs"/>
              </a:rPr>
              <a:t>・認知症共同生活介護　等</a:t>
            </a:r>
          </a:p>
        </p:txBody>
      </p:sp>
      <p:sp>
        <p:nvSpPr>
          <p:cNvPr id="61" name="テキスト ボックス 60">
            <a:extLst>
              <a:ext uri="{FF2B5EF4-FFF2-40B4-BE49-F238E27FC236}">
                <a16:creationId xmlns:a16="http://schemas.microsoft.com/office/drawing/2014/main" id="{629FA61A-A0B9-BD98-B78B-77416EF13D03}"/>
              </a:ext>
            </a:extLst>
          </p:cNvPr>
          <p:cNvSpPr txBox="1"/>
          <p:nvPr/>
        </p:nvSpPr>
        <p:spPr>
          <a:xfrm>
            <a:off x="6880552" y="2501606"/>
            <a:ext cx="1395906" cy="553702"/>
          </a:xfrm>
          <a:prstGeom prst="rect">
            <a:avLst/>
          </a:prstGeom>
          <a:noFill/>
        </p:spPr>
        <p:txBody>
          <a:bodyPr wrap="square" lIns="84347" tIns="42176" rIns="84347" bIns="42176"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92" normalizeH="0" baseline="0" noProof="0">
                <a:ln>
                  <a:noFill/>
                </a:ln>
                <a:solidFill>
                  <a:prstClr val="black"/>
                </a:solidFill>
                <a:effectLst/>
                <a:uLnTx/>
                <a:uFillTx/>
                <a:latin typeface="ＭＳ Ｐゴシック"/>
                <a:ea typeface="ＭＳ Ｐゴシック"/>
                <a:cs typeface="+mn-cs"/>
              </a:rPr>
              <a:t>■施設・居住系サービス</a:t>
            </a:r>
            <a:endParaRPr kumimoji="1" lang="en-US" altLang="ja-JP" sz="831" b="0" i="0" u="none" strike="noStrike" kern="1200" cap="none" spc="-92" normalizeH="0" baseline="0" noProof="0">
              <a:ln>
                <a:noFill/>
              </a:ln>
              <a:solidFill>
                <a:prstClr val="black"/>
              </a:solidFill>
              <a:effectLst/>
              <a:uLnTx/>
              <a:uFillTx/>
              <a:latin typeface="ＭＳ Ｐゴシック"/>
              <a:ea typeface="ＭＳ Ｐゴシック"/>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a:ea typeface="ＭＳ Ｐゴシック"/>
                <a:cs typeface="+mn-cs"/>
              </a:rPr>
              <a:t>・施設入所支援</a:t>
            </a:r>
            <a:endParaRPr kumimoji="1" lang="en-US" altLang="ja-JP" sz="738" b="0" i="0" u="none" strike="noStrike" kern="1200" cap="none" spc="-92" normalizeH="0" baseline="0" noProof="0">
              <a:ln>
                <a:noFill/>
              </a:ln>
              <a:solidFill>
                <a:prstClr val="black"/>
              </a:solidFill>
              <a:effectLst/>
              <a:uLnTx/>
              <a:uFillTx/>
              <a:latin typeface="ＭＳ Ｐゴシック"/>
              <a:ea typeface="ＭＳ Ｐゴシック"/>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a:ea typeface="ＭＳ Ｐゴシック"/>
                <a:cs typeface="+mn-cs"/>
              </a:rPr>
              <a:t>・共同生活援助</a:t>
            </a:r>
            <a:endParaRPr kumimoji="1" lang="en-US" altLang="ja-JP" sz="738" b="0" i="0" u="none" strike="noStrike" kern="1200" cap="none" spc="-92" normalizeH="0" baseline="0" noProof="0">
              <a:ln>
                <a:noFill/>
              </a:ln>
              <a:solidFill>
                <a:prstClr val="black"/>
              </a:solidFill>
              <a:effectLst/>
              <a:uLnTx/>
              <a:uFillTx/>
              <a:latin typeface="ＭＳ Ｐゴシック"/>
              <a:ea typeface="ＭＳ Ｐゴシック"/>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a:ea typeface="ＭＳ Ｐゴシック"/>
                <a:cs typeface="+mn-cs"/>
              </a:rPr>
              <a:t>・宿泊型自立訓練　等</a:t>
            </a:r>
            <a:endParaRPr kumimoji="1" lang="en-US" altLang="ja-JP" sz="738" b="0" i="0" u="none" strike="noStrike" kern="1200" cap="none" spc="-92" normalizeH="0" baseline="0" noProof="0">
              <a:ln>
                <a:noFill/>
              </a:ln>
              <a:solidFill>
                <a:prstClr val="black"/>
              </a:solidFill>
              <a:effectLst/>
              <a:uLnTx/>
              <a:uFillTx/>
              <a:latin typeface="ＭＳ Ｐゴシック"/>
              <a:ea typeface="ＭＳ Ｐゴシック"/>
              <a:cs typeface="+mn-cs"/>
            </a:endParaRPr>
          </a:p>
        </p:txBody>
      </p:sp>
      <p:sp>
        <p:nvSpPr>
          <p:cNvPr id="62" name="角丸四角形 53">
            <a:extLst>
              <a:ext uri="{FF2B5EF4-FFF2-40B4-BE49-F238E27FC236}">
                <a16:creationId xmlns:a16="http://schemas.microsoft.com/office/drawing/2014/main" id="{2A31C6B2-65C8-5E50-1DE1-261C1A7BD47F}"/>
              </a:ext>
            </a:extLst>
          </p:cNvPr>
          <p:cNvSpPr/>
          <p:nvPr/>
        </p:nvSpPr>
        <p:spPr>
          <a:xfrm>
            <a:off x="7566773" y="4569934"/>
            <a:ext cx="1894394" cy="1919835"/>
          </a:xfrm>
          <a:prstGeom prst="roundRect">
            <a:avLst>
              <a:gd name="adj" fmla="val 11098"/>
            </a:avLst>
          </a:prstGeom>
          <a:ln w="38100">
            <a:solidFill>
              <a:schemeClr val="accent6"/>
            </a:solidFill>
            <a:prstDash val="dash"/>
          </a:ln>
        </p:spPr>
        <p:style>
          <a:lnRef idx="1">
            <a:schemeClr val="accent6"/>
          </a:lnRef>
          <a:fillRef idx="2">
            <a:schemeClr val="accent6"/>
          </a:fillRef>
          <a:effectRef idx="1">
            <a:schemeClr val="accent6"/>
          </a:effectRef>
          <a:fontRef idx="minor">
            <a:schemeClr val="dk1"/>
          </a:fontRef>
        </p:style>
        <p:txBody>
          <a:bodyPr lIns="84347" tIns="42176" rIns="84347" bIns="42176"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63" name="円/楕円 56">
            <a:extLst>
              <a:ext uri="{FF2B5EF4-FFF2-40B4-BE49-F238E27FC236}">
                <a16:creationId xmlns:a16="http://schemas.microsoft.com/office/drawing/2014/main" id="{EC7B497D-40A4-C89A-2D6E-CE74B6B8CB47}"/>
              </a:ext>
            </a:extLst>
          </p:cNvPr>
          <p:cNvSpPr/>
          <p:nvPr/>
        </p:nvSpPr>
        <p:spPr>
          <a:xfrm>
            <a:off x="7803719" y="4878015"/>
            <a:ext cx="1420505" cy="622922"/>
          </a:xfrm>
          <a:prstGeom prst="ellipse">
            <a:avLst/>
          </a:prstGeom>
        </p:spPr>
        <p:style>
          <a:lnRef idx="1">
            <a:schemeClr val="accent2"/>
          </a:lnRef>
          <a:fillRef idx="2">
            <a:schemeClr val="accent2"/>
          </a:fillRef>
          <a:effectRef idx="1">
            <a:schemeClr val="accent2"/>
          </a:effectRef>
          <a:fontRef idx="minor">
            <a:schemeClr val="dk1"/>
          </a:fontRef>
        </p:style>
        <p:txBody>
          <a:bodyPr lIns="84347" tIns="42176" rIns="84347" bIns="42176"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64" name="円/楕円 56">
            <a:extLst>
              <a:ext uri="{FF2B5EF4-FFF2-40B4-BE49-F238E27FC236}">
                <a16:creationId xmlns:a16="http://schemas.microsoft.com/office/drawing/2014/main" id="{F3EC3200-D01E-C42D-4BB1-06C653B2A7E5}"/>
              </a:ext>
            </a:extLst>
          </p:cNvPr>
          <p:cNvSpPr/>
          <p:nvPr/>
        </p:nvSpPr>
        <p:spPr>
          <a:xfrm>
            <a:off x="7989865" y="4948801"/>
            <a:ext cx="1030021" cy="344760"/>
          </a:xfrm>
          <a:prstGeom prst="ellipse">
            <a:avLst/>
          </a:prstGeom>
        </p:spPr>
        <p:style>
          <a:lnRef idx="1">
            <a:schemeClr val="accent3"/>
          </a:lnRef>
          <a:fillRef idx="2">
            <a:schemeClr val="accent3"/>
          </a:fillRef>
          <a:effectRef idx="1">
            <a:schemeClr val="accent3"/>
          </a:effectRef>
          <a:fontRef idx="minor">
            <a:schemeClr val="dk1"/>
          </a:fontRef>
        </p:style>
        <p:txBody>
          <a:bodyPr lIns="84347" tIns="42176" rIns="84347" bIns="42176"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日常生活圏域</a:t>
            </a:r>
          </a:p>
        </p:txBody>
      </p:sp>
      <p:sp>
        <p:nvSpPr>
          <p:cNvPr id="65" name="テキスト ボックス 64">
            <a:extLst>
              <a:ext uri="{FF2B5EF4-FFF2-40B4-BE49-F238E27FC236}">
                <a16:creationId xmlns:a16="http://schemas.microsoft.com/office/drawing/2014/main" id="{8063D1F8-67E2-7AE8-658F-24669C31033F}"/>
              </a:ext>
            </a:extLst>
          </p:cNvPr>
          <p:cNvSpPr txBox="1"/>
          <p:nvPr/>
        </p:nvSpPr>
        <p:spPr>
          <a:xfrm>
            <a:off x="7882604" y="5277771"/>
            <a:ext cx="1255734" cy="246221"/>
          </a:xfrm>
          <a:prstGeom prst="rect">
            <a:avLst/>
          </a:prstGeom>
          <a:noFill/>
        </p:spPr>
        <p:txBody>
          <a:bodyPr wrap="square" rtlCol="0">
            <a:spAutoFit/>
          </a:bodyPr>
          <a:lstStyle/>
          <a:p>
            <a:pPr marL="0" marR="0" lvl="0" indent="0" algn="ctr" defTabSz="844083" rtl="0" eaLnBrk="1" fontAlgn="auto" latinLnBrk="0" hangingPunct="1">
              <a:lnSpc>
                <a:spcPts val="1200"/>
              </a:lnSpc>
              <a:spcBef>
                <a:spcPts val="0"/>
              </a:spcBef>
              <a:spcAft>
                <a:spcPts val="0"/>
              </a:spcAft>
              <a:buClrTx/>
              <a:buSzTx/>
              <a:buFontTx/>
              <a:buNone/>
              <a:tabLst/>
              <a:defRPr/>
            </a:pPr>
            <a:r>
              <a:rPr kumimoji="1" lang="ja-JP" altLang="en-US" sz="738" b="0" i="0" u="none" strike="noStrike" kern="1200" cap="none" spc="0" normalizeH="0" baseline="0" noProof="0">
                <a:ln>
                  <a:noFill/>
                </a:ln>
                <a:solidFill>
                  <a:prstClr val="black"/>
                </a:solidFill>
                <a:effectLst/>
                <a:uLnTx/>
                <a:uFillTx/>
                <a:latin typeface="Calibri"/>
                <a:ea typeface="ＭＳ Ｐゴシック"/>
                <a:cs typeface="+mn-cs"/>
              </a:rPr>
              <a:t>市町村</a:t>
            </a:r>
          </a:p>
        </p:txBody>
      </p:sp>
      <p:sp>
        <p:nvSpPr>
          <p:cNvPr id="66" name="テキスト ボックス 65">
            <a:extLst>
              <a:ext uri="{FF2B5EF4-FFF2-40B4-BE49-F238E27FC236}">
                <a16:creationId xmlns:a16="http://schemas.microsoft.com/office/drawing/2014/main" id="{76077DEC-213C-23CF-F699-02AD86B7EB69}"/>
              </a:ext>
            </a:extLst>
          </p:cNvPr>
          <p:cNvSpPr txBox="1"/>
          <p:nvPr/>
        </p:nvSpPr>
        <p:spPr>
          <a:xfrm>
            <a:off x="7713545" y="5448928"/>
            <a:ext cx="1590525" cy="246221"/>
          </a:xfrm>
          <a:prstGeom prst="rect">
            <a:avLst/>
          </a:prstGeom>
          <a:noFill/>
        </p:spPr>
        <p:txBody>
          <a:bodyPr wrap="square" rtlCol="0">
            <a:spAutoFit/>
          </a:bodyPr>
          <a:lstStyle/>
          <a:p>
            <a:pPr marL="0" marR="0" lvl="0" indent="0" algn="ctr" defTabSz="844083" rtl="0" eaLnBrk="1" fontAlgn="auto" latinLnBrk="0" hangingPunct="1">
              <a:lnSpc>
                <a:spcPts val="1200"/>
              </a:lnSpc>
              <a:spcBef>
                <a:spcPts val="0"/>
              </a:spcBef>
              <a:spcAft>
                <a:spcPts val="0"/>
              </a:spcAft>
              <a:buClrTx/>
              <a:buSzTx/>
              <a:buFontTx/>
              <a:buNone/>
              <a:tabLst/>
              <a:defRPr/>
            </a:pPr>
            <a:r>
              <a:rPr kumimoji="1" lang="ja-JP" altLang="en-US" sz="738" b="0" i="0" u="none" strike="noStrike" kern="1200" cap="none" spc="0" normalizeH="0" baseline="0" noProof="0">
                <a:ln>
                  <a:noFill/>
                </a:ln>
                <a:solidFill>
                  <a:prstClr val="black"/>
                </a:solidFill>
                <a:effectLst/>
                <a:uLnTx/>
                <a:uFillTx/>
                <a:latin typeface="Calibri"/>
                <a:ea typeface="ＭＳ Ｐゴシック"/>
                <a:cs typeface="+mn-cs"/>
              </a:rPr>
              <a:t>障害保健福祉圏域</a:t>
            </a:r>
            <a:endParaRPr kumimoji="1" lang="en-US" altLang="ja-JP" sz="738" b="0" i="0" u="none" strike="noStrike" kern="1200" cap="none" spc="0" normalizeH="0" baseline="0" noProof="0">
              <a:ln>
                <a:noFill/>
              </a:ln>
              <a:solidFill>
                <a:prstClr val="black"/>
              </a:solidFill>
              <a:effectLst/>
              <a:uLnTx/>
              <a:uFillTx/>
              <a:latin typeface="Calibri"/>
              <a:ea typeface="ＭＳ Ｐゴシック"/>
              <a:cs typeface="+mn-cs"/>
            </a:endParaRPr>
          </a:p>
        </p:txBody>
      </p:sp>
      <p:sp>
        <p:nvSpPr>
          <p:cNvPr id="67" name="角丸四角形 58">
            <a:extLst>
              <a:ext uri="{FF2B5EF4-FFF2-40B4-BE49-F238E27FC236}">
                <a16:creationId xmlns:a16="http://schemas.microsoft.com/office/drawing/2014/main" id="{612F5D9A-7654-2764-F0A2-4CEFD5DEFE25}"/>
              </a:ext>
            </a:extLst>
          </p:cNvPr>
          <p:cNvSpPr/>
          <p:nvPr/>
        </p:nvSpPr>
        <p:spPr>
          <a:xfrm>
            <a:off x="7638164" y="5634932"/>
            <a:ext cx="1758462" cy="789557"/>
          </a:xfrm>
          <a:prstGeom prst="roundRect">
            <a:avLst>
              <a:gd name="adj" fmla="val 4948"/>
            </a:avLst>
          </a:prstGeom>
          <a:ln>
            <a:noFill/>
            <a:prstDash val="dash"/>
          </a:ln>
        </p:spPr>
        <p:style>
          <a:lnRef idx="2">
            <a:schemeClr val="accent3"/>
          </a:lnRef>
          <a:fillRef idx="1">
            <a:schemeClr val="lt1"/>
          </a:fillRef>
          <a:effectRef idx="0">
            <a:schemeClr val="accent3"/>
          </a:effectRef>
          <a:fontRef idx="minor">
            <a:schemeClr val="dk1"/>
          </a:fontRef>
        </p:style>
        <p:txBody>
          <a:bodyPr lIns="33231" tIns="42176" rIns="33231" bIns="42176" rtlCol="0" anchor="ctr"/>
          <a:lstStyle/>
          <a:p>
            <a:pPr marL="82064" marR="0" lvl="0" indent="-82064" algn="l" defTabSz="844083" rtl="0" eaLnBrk="1" fontAlgn="auto" latinLnBrk="0" hangingPunct="1">
              <a:lnSpc>
                <a:spcPct val="100000"/>
              </a:lnSpc>
              <a:spcBef>
                <a:spcPts val="0"/>
              </a:spcBef>
              <a:spcAft>
                <a:spcPts val="0"/>
              </a:spcAft>
              <a:buClrTx/>
              <a:buSzTx/>
              <a:buFontTx/>
              <a:buNone/>
              <a:tabLst/>
              <a:defRPr/>
            </a:pPr>
            <a:r>
              <a:rPr kumimoji="1" lang="en-US" altLang="ja-JP"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a:t>
            </a:r>
            <a:r>
              <a:rPr kumimoji="1" lang="ja-JP" altLang="en-US"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　精神障害にも対応した</a:t>
            </a:r>
            <a:r>
              <a:rPr kumimoji="1" lang="ja-JP" altLang="ja-JP"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地域包括ケアシステムは、</a:t>
            </a:r>
            <a:r>
              <a:rPr kumimoji="1" lang="ja-JP" altLang="en-US"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精神障害を有する方等の</a:t>
            </a:r>
            <a:r>
              <a:rPr kumimoji="1" lang="ja-JP" altLang="en-US" sz="738" b="1"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日常生活圏域を基本として、市町村などの基礎自治体を基盤として進める</a:t>
            </a:r>
            <a:endParaRPr kumimoji="1" lang="en-US" altLang="ja-JP" sz="738" b="1"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a:p>
            <a:pPr marL="82064" marR="0" lvl="0" indent="-82064" algn="l" defTabSz="844083" rtl="0" eaLnBrk="1" fontAlgn="auto" latinLnBrk="0" hangingPunct="1">
              <a:lnSpc>
                <a:spcPct val="100000"/>
              </a:lnSpc>
              <a:spcBef>
                <a:spcPts val="0"/>
              </a:spcBef>
              <a:spcAft>
                <a:spcPts val="0"/>
              </a:spcAft>
              <a:buClrTx/>
              <a:buSzTx/>
              <a:buFontTx/>
              <a:buNone/>
              <a:tabLst/>
              <a:defRPr/>
            </a:pPr>
            <a:r>
              <a:rPr kumimoji="1" lang="en-US" altLang="ja-JP"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a:t>
            </a:r>
            <a:r>
              <a:rPr kumimoji="1" lang="ja-JP" altLang="en-US"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　市町村の規模や資源によって支援にばらつきが生じることがないよう、</a:t>
            </a:r>
            <a:r>
              <a:rPr kumimoji="1" lang="ja-JP" altLang="en-US" sz="738" b="1"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精神保健福祉センター及び保健所は市町村と協働</a:t>
            </a:r>
            <a:r>
              <a:rPr kumimoji="1" lang="ja-JP" altLang="en-US"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する</a:t>
            </a:r>
            <a:endParaRPr kumimoji="1" lang="en-US" altLang="ja-JP"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68" name="テキスト ボックス 67">
            <a:extLst>
              <a:ext uri="{FF2B5EF4-FFF2-40B4-BE49-F238E27FC236}">
                <a16:creationId xmlns:a16="http://schemas.microsoft.com/office/drawing/2014/main" id="{25B8FD86-0470-BD68-EF82-3045A4034C53}"/>
              </a:ext>
            </a:extLst>
          </p:cNvPr>
          <p:cNvSpPr txBox="1"/>
          <p:nvPr/>
        </p:nvSpPr>
        <p:spPr>
          <a:xfrm>
            <a:off x="4886542" y="2999766"/>
            <a:ext cx="872985" cy="255543"/>
          </a:xfrm>
          <a:prstGeom prst="rect">
            <a:avLst/>
          </a:prstGeom>
          <a:noFill/>
        </p:spPr>
        <p:txBody>
          <a:bodyPr wrap="square" lIns="84347" tIns="42176" rIns="84347" bIns="42176" rtlCol="0">
            <a:spAutoFit/>
          </a:bodyP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107" b="0"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rPr>
              <a:t>通所・入所</a:t>
            </a:r>
            <a:endParaRPr kumimoji="1" lang="en-US" altLang="ja-JP" sz="1107" b="0"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endParaRPr>
          </a:p>
        </p:txBody>
      </p:sp>
      <p:sp>
        <p:nvSpPr>
          <p:cNvPr id="69" name="テキスト ボックス 68">
            <a:extLst>
              <a:ext uri="{FF2B5EF4-FFF2-40B4-BE49-F238E27FC236}">
                <a16:creationId xmlns:a16="http://schemas.microsoft.com/office/drawing/2014/main" id="{86A366D4-CFE9-A331-9377-3CEC312E7A48}"/>
              </a:ext>
            </a:extLst>
          </p:cNvPr>
          <p:cNvSpPr txBox="1"/>
          <p:nvPr/>
        </p:nvSpPr>
        <p:spPr>
          <a:xfrm>
            <a:off x="3889498" y="2999766"/>
            <a:ext cx="930565" cy="255543"/>
          </a:xfrm>
          <a:prstGeom prst="rect">
            <a:avLst/>
          </a:prstGeom>
          <a:noFill/>
        </p:spPr>
        <p:txBody>
          <a:bodyPr wrap="square" lIns="84347" tIns="42176" rIns="84347" bIns="42176" rtlCol="0">
            <a:spAutoFit/>
          </a:bodyP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107" b="0"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rPr>
              <a:t>通院・入院</a:t>
            </a:r>
            <a:endParaRPr kumimoji="1" lang="en-US" altLang="ja-JP" sz="1107" b="0"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endParaRPr>
          </a:p>
        </p:txBody>
      </p:sp>
      <p:sp>
        <p:nvSpPr>
          <p:cNvPr id="70" name="角丸四角形 58">
            <a:extLst>
              <a:ext uri="{FF2B5EF4-FFF2-40B4-BE49-F238E27FC236}">
                <a16:creationId xmlns:a16="http://schemas.microsoft.com/office/drawing/2014/main" id="{F91FEA8E-1D29-F479-0685-8B2A5ACD2269}"/>
              </a:ext>
            </a:extLst>
          </p:cNvPr>
          <p:cNvSpPr/>
          <p:nvPr/>
        </p:nvSpPr>
        <p:spPr>
          <a:xfrm>
            <a:off x="8038383" y="4657576"/>
            <a:ext cx="950608" cy="166696"/>
          </a:xfrm>
          <a:prstGeom prst="roundRect">
            <a:avLst>
              <a:gd name="adj" fmla="val 4948"/>
            </a:avLst>
          </a:prstGeom>
          <a:ln>
            <a:noFill/>
            <a:prstDash val="dash"/>
          </a:ln>
        </p:spPr>
        <p:style>
          <a:lnRef idx="2">
            <a:schemeClr val="accent3"/>
          </a:lnRef>
          <a:fillRef idx="1">
            <a:schemeClr val="lt1"/>
          </a:fillRef>
          <a:effectRef idx="0">
            <a:schemeClr val="accent3"/>
          </a:effectRef>
          <a:fontRef idx="minor">
            <a:schemeClr val="dk1"/>
          </a:fontRef>
        </p:style>
        <p:txBody>
          <a:bodyPr lIns="84347" tIns="42176" rIns="84347" bIns="42176" rtlCol="0" anchor="ctr"/>
          <a:lstStyle/>
          <a:p>
            <a:pPr marL="161116" marR="0" lvl="0" indent="-161116" algn="ctr" defTabSz="844083" rtl="0" eaLnBrk="1" fontAlgn="auto" latinLnBrk="0" hangingPunct="1">
              <a:lnSpc>
                <a:spcPct val="100000"/>
              </a:lnSpc>
              <a:spcBef>
                <a:spcPts val="0"/>
              </a:spcBef>
              <a:spcAft>
                <a:spcPts val="0"/>
              </a:spcAft>
              <a:buClrTx/>
              <a:buSzTx/>
              <a:buFontTx/>
              <a:buNone/>
              <a:tabLst/>
              <a:defRPr/>
            </a:pPr>
            <a:r>
              <a:rPr kumimoji="1" lang="ja-JP" altLang="en-US" sz="110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圏域の考え方</a:t>
            </a:r>
          </a:p>
        </p:txBody>
      </p:sp>
      <p:pic>
        <p:nvPicPr>
          <p:cNvPr id="71" name="Picture 3" descr="C:\Users\KNUIP\Desktop\illust3682thumb.gif">
            <a:extLst>
              <a:ext uri="{FF2B5EF4-FFF2-40B4-BE49-F238E27FC236}">
                <a16:creationId xmlns:a16="http://schemas.microsoft.com/office/drawing/2014/main" id="{D9CD6F41-70DA-16FE-733B-49A12FF87D28}"/>
              </a:ext>
            </a:extLst>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401098" y="4789388"/>
            <a:ext cx="816975" cy="519162"/>
          </a:xfrm>
          <a:prstGeom prst="rect">
            <a:avLst/>
          </a:prstGeom>
          <a:noFill/>
          <a:extLst>
            <a:ext uri="{909E8E84-426E-40DD-AFC4-6F175D3DCCD1}">
              <a14:hiddenFill xmlns:a14="http://schemas.microsoft.com/office/drawing/2010/main">
                <a:solidFill>
                  <a:srgbClr val="FFFFFF"/>
                </a:solidFill>
              </a14:hiddenFill>
            </a:ext>
          </a:extLst>
        </p:spPr>
      </p:pic>
      <p:sp>
        <p:nvSpPr>
          <p:cNvPr id="72" name="テキスト ボックス 71">
            <a:extLst>
              <a:ext uri="{FF2B5EF4-FFF2-40B4-BE49-F238E27FC236}">
                <a16:creationId xmlns:a16="http://schemas.microsoft.com/office/drawing/2014/main" id="{04426C0F-88CD-824C-2313-0DD3B7F352E0}"/>
              </a:ext>
            </a:extLst>
          </p:cNvPr>
          <p:cNvSpPr txBox="1"/>
          <p:nvPr/>
        </p:nvSpPr>
        <p:spPr>
          <a:xfrm>
            <a:off x="6282383" y="3597986"/>
            <a:ext cx="930565" cy="255543"/>
          </a:xfrm>
          <a:prstGeom prst="rect">
            <a:avLst/>
          </a:prstGeom>
          <a:noFill/>
        </p:spPr>
        <p:txBody>
          <a:bodyPr wrap="square" lIns="84347" tIns="42176" rIns="84347" bIns="42176" rtlCol="0">
            <a:spAutoFit/>
          </a:bodyP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107" b="0"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rPr>
              <a:t>訪問</a:t>
            </a:r>
            <a:endParaRPr kumimoji="1" lang="en-US" altLang="ja-JP" sz="1107" b="0"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endParaRPr>
          </a:p>
        </p:txBody>
      </p:sp>
      <p:sp>
        <p:nvSpPr>
          <p:cNvPr id="73" name="角丸四角形吹き出し 50">
            <a:extLst>
              <a:ext uri="{FF2B5EF4-FFF2-40B4-BE49-F238E27FC236}">
                <a16:creationId xmlns:a16="http://schemas.microsoft.com/office/drawing/2014/main" id="{225C8D46-BBE1-EC9D-B043-4B50B9B29444}"/>
              </a:ext>
            </a:extLst>
          </p:cNvPr>
          <p:cNvSpPr/>
          <p:nvPr/>
        </p:nvSpPr>
        <p:spPr>
          <a:xfrm>
            <a:off x="3885782" y="3994620"/>
            <a:ext cx="1598976" cy="404138"/>
          </a:xfrm>
          <a:prstGeom prst="wedgeRoundRectCallout">
            <a:avLst>
              <a:gd name="adj1" fmla="val -2731"/>
              <a:gd name="adj2" fmla="val -82500"/>
              <a:gd name="adj3" fmla="val 16667"/>
            </a:avLst>
          </a:prstGeom>
          <a:ln w="12700">
            <a:prstDash val="dash"/>
          </a:ln>
        </p:spPr>
        <p:style>
          <a:lnRef idx="2">
            <a:schemeClr val="accent2"/>
          </a:lnRef>
          <a:fillRef idx="1">
            <a:schemeClr val="lt1"/>
          </a:fillRef>
          <a:effectRef idx="0">
            <a:schemeClr val="accent2"/>
          </a:effectRef>
          <a:fontRef idx="minor">
            <a:schemeClr val="dk1"/>
          </a:fontRef>
        </p:style>
        <p:txBody>
          <a:bodyPr lIns="0" tIns="0" rIns="0" bIns="0" rtlCol="0" anchor="ct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　・自宅（持ち家・借家・公営住宅等）</a:t>
            </a:r>
            <a:endParaRPr kumimoji="1" lang="en-US" altLang="ja-JP"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　・サービス付き高齢者向け住宅 </a:t>
            </a:r>
            <a:endParaRPr kumimoji="1" lang="en-US" altLang="ja-JP"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　・グループホーム　等</a:t>
            </a:r>
            <a:endParaRPr kumimoji="1" lang="en-US" altLang="ja-JP"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74" name="右カーブ矢印 72">
            <a:extLst>
              <a:ext uri="{FF2B5EF4-FFF2-40B4-BE49-F238E27FC236}">
                <a16:creationId xmlns:a16="http://schemas.microsoft.com/office/drawing/2014/main" id="{49086EEF-43A6-1217-273D-C0DFFCD184D2}"/>
              </a:ext>
            </a:extLst>
          </p:cNvPr>
          <p:cNvSpPr/>
          <p:nvPr/>
        </p:nvSpPr>
        <p:spPr>
          <a:xfrm rot="18156404">
            <a:off x="2831385" y="3041179"/>
            <a:ext cx="503685" cy="1378801"/>
          </a:xfrm>
          <a:prstGeom prst="curvedRightArrow">
            <a:avLst/>
          </a:prstGeom>
        </p:spPr>
        <p:style>
          <a:lnRef idx="1">
            <a:schemeClr val="accent6"/>
          </a:lnRef>
          <a:fillRef idx="3">
            <a:schemeClr val="accent6"/>
          </a:fillRef>
          <a:effectRef idx="2">
            <a:schemeClr val="accent6"/>
          </a:effectRef>
          <a:fontRef idx="minor">
            <a:schemeClr val="lt1"/>
          </a:fontRef>
        </p:style>
        <p:txBody>
          <a:bodyPr lIns="84347" tIns="42176" rIns="84347" bIns="42176"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75" name="テキスト ボックス 74">
            <a:extLst>
              <a:ext uri="{FF2B5EF4-FFF2-40B4-BE49-F238E27FC236}">
                <a16:creationId xmlns:a16="http://schemas.microsoft.com/office/drawing/2014/main" id="{86D361AE-195D-AFBA-CFDB-6E2A556B044E}"/>
              </a:ext>
            </a:extLst>
          </p:cNvPr>
          <p:cNvSpPr txBox="1"/>
          <p:nvPr/>
        </p:nvSpPr>
        <p:spPr>
          <a:xfrm>
            <a:off x="2427187" y="3735068"/>
            <a:ext cx="930565" cy="255543"/>
          </a:xfrm>
          <a:prstGeom prst="rect">
            <a:avLst/>
          </a:prstGeom>
          <a:noFill/>
        </p:spPr>
        <p:txBody>
          <a:bodyPr wrap="square" lIns="84347" tIns="42176" rIns="84347" bIns="42176" rtlCol="0">
            <a:spAutoFit/>
          </a:bodyP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107" b="0"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rPr>
              <a:t>訪問</a:t>
            </a:r>
            <a:endParaRPr kumimoji="1" lang="en-US" altLang="ja-JP" sz="1107" b="0" i="0" u="none" strike="noStrike" kern="1200" cap="none" spc="-92" normalizeH="0" baseline="0" noProof="0">
              <a:ln>
                <a:noFill/>
              </a:ln>
              <a:solidFill>
                <a:prstClr val="black"/>
              </a:solidFill>
              <a:effectLst/>
              <a:uLnTx/>
              <a:uFillTx/>
              <a:latin typeface="HG丸ｺﾞｼｯｸM-PRO" pitchFamily="50" charset="-128"/>
              <a:ea typeface="HG丸ｺﾞｼｯｸM-PRO" pitchFamily="50" charset="-128"/>
              <a:cs typeface="+mn-cs"/>
            </a:endParaRPr>
          </a:p>
        </p:txBody>
      </p:sp>
      <p:sp>
        <p:nvSpPr>
          <p:cNvPr id="76" name="角丸四角形 58">
            <a:extLst>
              <a:ext uri="{FF2B5EF4-FFF2-40B4-BE49-F238E27FC236}">
                <a16:creationId xmlns:a16="http://schemas.microsoft.com/office/drawing/2014/main" id="{031EA997-9CE2-C4A4-B90D-AC7B3D5F8084}"/>
              </a:ext>
            </a:extLst>
          </p:cNvPr>
          <p:cNvSpPr/>
          <p:nvPr/>
        </p:nvSpPr>
        <p:spPr>
          <a:xfrm>
            <a:off x="1431489" y="4063269"/>
            <a:ext cx="1651737" cy="329311"/>
          </a:xfrm>
          <a:prstGeom prst="roundRect">
            <a:avLst/>
          </a:prstGeom>
          <a:ln w="12700">
            <a:solidFill>
              <a:schemeClr val="accent4">
                <a:lumMod val="60000"/>
                <a:lumOff val="40000"/>
              </a:schemeClr>
            </a:solidFill>
            <a:prstDash val="dash"/>
          </a:ln>
        </p:spPr>
        <p:style>
          <a:lnRef idx="2">
            <a:schemeClr val="accent3"/>
          </a:lnRef>
          <a:fillRef idx="1">
            <a:schemeClr val="lt1"/>
          </a:fillRef>
          <a:effectRef idx="0">
            <a:schemeClr val="accent3"/>
          </a:effectRef>
          <a:fontRef idx="minor">
            <a:schemeClr val="dk1"/>
          </a:fontRef>
        </p:style>
        <p:txBody>
          <a:bodyPr lIns="84347" tIns="42176" rIns="84347" bIns="42176" rtlCol="0" anchor="ct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a:ea typeface="ＭＳ Ｐゴシック" panose="020B0600070205080204" pitchFamily="50" charset="-128"/>
                <a:cs typeface="+mn-cs"/>
              </a:rPr>
              <a:t>・市町村（精神保健・福祉一般相談）</a:t>
            </a:r>
            <a:endParaRPr kumimoji="1" lang="en-US" altLang="ja-JP" sz="738" b="0" i="0" u="none" strike="noStrike" kern="1200" cap="none" spc="-92" normalizeH="0" baseline="0" noProof="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a:ea typeface="ＭＳ Ｐゴシック" panose="020B0600070205080204" pitchFamily="50" charset="-128"/>
                <a:cs typeface="+mn-cs"/>
              </a:rPr>
              <a:t>・基幹相談支援センター（障害）</a:t>
            </a:r>
            <a:endParaRPr kumimoji="1" lang="en-US" altLang="ja-JP" sz="738" b="0" i="0" u="none" strike="noStrike" kern="1200" cap="none" spc="-92" normalizeH="0" baseline="0" noProof="0">
              <a:ln>
                <a:noFill/>
              </a:ln>
              <a:solidFill>
                <a:prstClr val="black"/>
              </a:solidFill>
              <a:effectLst/>
              <a:uLnTx/>
              <a:uFillTx/>
              <a:latin typeface="ＭＳ Ｐゴシック"/>
              <a:ea typeface="ＭＳ Ｐゴシック" panose="020B0600070205080204" pitchFamily="50" charset="-128"/>
              <a:cs typeface="+mn-cs"/>
            </a:endParaRPr>
          </a:p>
        </p:txBody>
      </p:sp>
      <p:sp>
        <p:nvSpPr>
          <p:cNvPr id="77" name="右カーブ矢印 72">
            <a:extLst>
              <a:ext uri="{FF2B5EF4-FFF2-40B4-BE49-F238E27FC236}">
                <a16:creationId xmlns:a16="http://schemas.microsoft.com/office/drawing/2014/main" id="{1B544215-7349-05F9-3909-95407F3F708C}"/>
              </a:ext>
            </a:extLst>
          </p:cNvPr>
          <p:cNvSpPr/>
          <p:nvPr/>
        </p:nvSpPr>
        <p:spPr>
          <a:xfrm rot="15576999">
            <a:off x="2425724" y="3310075"/>
            <a:ext cx="532942" cy="2526075"/>
          </a:xfrm>
          <a:prstGeom prst="curvedRightArrow">
            <a:avLst/>
          </a:prstGeom>
        </p:spPr>
        <p:style>
          <a:lnRef idx="1">
            <a:schemeClr val="accent6"/>
          </a:lnRef>
          <a:fillRef idx="3">
            <a:schemeClr val="accent6"/>
          </a:fillRef>
          <a:effectRef idx="2">
            <a:schemeClr val="accent6"/>
          </a:effectRef>
          <a:fontRef idx="minor">
            <a:schemeClr val="lt1"/>
          </a:fontRef>
        </p:style>
        <p:txBody>
          <a:bodyPr lIns="84347" tIns="42176" rIns="84347" bIns="42176"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78" name="角丸四角形 58">
            <a:extLst>
              <a:ext uri="{FF2B5EF4-FFF2-40B4-BE49-F238E27FC236}">
                <a16:creationId xmlns:a16="http://schemas.microsoft.com/office/drawing/2014/main" id="{1B6244D6-D08B-4C1D-57A5-D97A872787E3}"/>
              </a:ext>
            </a:extLst>
          </p:cNvPr>
          <p:cNvSpPr/>
          <p:nvPr/>
        </p:nvSpPr>
        <p:spPr>
          <a:xfrm>
            <a:off x="2360716" y="4395652"/>
            <a:ext cx="1438948" cy="206497"/>
          </a:xfrm>
          <a:prstGeom prst="roundRect">
            <a:avLst/>
          </a:prstGeom>
          <a:ln w="12700">
            <a:solidFill>
              <a:schemeClr val="accent4">
                <a:lumMod val="60000"/>
                <a:lumOff val="40000"/>
              </a:schemeClr>
            </a:solidFill>
            <a:prstDash val="dash"/>
          </a:ln>
        </p:spPr>
        <p:style>
          <a:lnRef idx="2">
            <a:schemeClr val="accent3"/>
          </a:lnRef>
          <a:fillRef idx="1">
            <a:schemeClr val="lt1"/>
          </a:fillRef>
          <a:effectRef idx="0">
            <a:schemeClr val="accent3"/>
          </a:effectRef>
          <a:fontRef idx="minor">
            <a:schemeClr val="dk1"/>
          </a:fontRef>
        </p:style>
        <p:txBody>
          <a:bodyPr lIns="84347" tIns="42176" rIns="84347" bIns="42176" rtlCol="0" anchor="ct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a:ea typeface="ＭＳ Ｐゴシック" panose="020B0600070205080204" pitchFamily="50" charset="-128"/>
                <a:cs typeface="+mn-cs"/>
              </a:rPr>
              <a:t>・地域包括支援センター（高齢）</a:t>
            </a:r>
            <a:endParaRPr kumimoji="1" lang="en-US" altLang="ja-JP" sz="738" b="0" i="0" u="none" strike="noStrike" kern="1200" cap="none" spc="-92" normalizeH="0" baseline="0" noProof="0">
              <a:ln>
                <a:noFill/>
              </a:ln>
              <a:solidFill>
                <a:prstClr val="black"/>
              </a:solidFill>
              <a:effectLst/>
              <a:uLnTx/>
              <a:uFillTx/>
              <a:latin typeface="ＭＳ Ｐゴシック"/>
              <a:ea typeface="ＭＳ Ｐゴシック" panose="020B0600070205080204" pitchFamily="50" charset="-128"/>
              <a:cs typeface="+mn-cs"/>
            </a:endParaRPr>
          </a:p>
        </p:txBody>
      </p:sp>
      <p:sp>
        <p:nvSpPr>
          <p:cNvPr id="79" name="角丸四角形吹き出し 77">
            <a:extLst>
              <a:ext uri="{FF2B5EF4-FFF2-40B4-BE49-F238E27FC236}">
                <a16:creationId xmlns:a16="http://schemas.microsoft.com/office/drawing/2014/main" id="{EF6BF517-7BED-5D0A-EC5C-EFB5C21EB76B}"/>
              </a:ext>
            </a:extLst>
          </p:cNvPr>
          <p:cNvSpPr/>
          <p:nvPr/>
        </p:nvSpPr>
        <p:spPr>
          <a:xfrm>
            <a:off x="1650412" y="4740925"/>
            <a:ext cx="1312762" cy="452194"/>
          </a:xfrm>
          <a:prstGeom prst="wedgeRoundRectCallout">
            <a:avLst>
              <a:gd name="adj1" fmla="val -67357"/>
              <a:gd name="adj2" fmla="val -26547"/>
              <a:gd name="adj3" fmla="val 16667"/>
            </a:avLst>
          </a:prstGeom>
          <a:ln w="12700">
            <a:solidFill>
              <a:srgbClr val="FFC000"/>
            </a:solidFill>
            <a:prstDash val="solid"/>
          </a:ln>
        </p:spPr>
        <p:style>
          <a:lnRef idx="2">
            <a:schemeClr val="accent2"/>
          </a:lnRef>
          <a:fillRef idx="1">
            <a:schemeClr val="lt1"/>
          </a:fillRef>
          <a:effectRef idx="0">
            <a:schemeClr val="accent2"/>
          </a:effectRef>
          <a:fontRef idx="minor">
            <a:schemeClr val="dk1"/>
          </a:fontRef>
        </p:style>
        <p:txBody>
          <a:bodyPr lIns="0" tIns="0" rIns="0" bIns="0"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相談業務やサービスの</a:t>
            </a:r>
            <a:endParaRPr kumimoji="1" lang="en-US" altLang="ja-JP"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コーディネートを行います。</a:t>
            </a:r>
            <a:endParaRPr kumimoji="1" lang="en-US" altLang="ja-JP"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訪問相談にも対応します</a:t>
            </a:r>
            <a:r>
              <a:rPr kumimoji="1" lang="ja-JP" altLang="en-US" sz="831" b="0" i="0" u="none" strike="noStrike" kern="1200" cap="none" spc="-92" normalizeH="0" baseline="0" noProof="0">
                <a:ln>
                  <a:noFill/>
                </a:ln>
                <a:solidFill>
                  <a:prstClr val="black"/>
                </a:solidFill>
                <a:effectLst/>
                <a:uLnTx/>
                <a:uFillTx/>
                <a:latin typeface="Calibri"/>
                <a:ea typeface="ＭＳ Ｐゴシック" panose="020B0600070205080204" pitchFamily="50" charset="-128"/>
                <a:cs typeface="+mn-cs"/>
              </a:rPr>
              <a:t>。</a:t>
            </a:r>
          </a:p>
        </p:txBody>
      </p:sp>
      <p:pic>
        <p:nvPicPr>
          <p:cNvPr id="80" name="図 79" descr="building03_cl2.wmf">
            <a:extLst>
              <a:ext uri="{FF2B5EF4-FFF2-40B4-BE49-F238E27FC236}">
                <a16:creationId xmlns:a16="http://schemas.microsoft.com/office/drawing/2014/main" id="{1CE88E17-5435-8111-1AFB-C5CA2EEFAB0D}"/>
              </a:ext>
            </a:extLst>
          </p:cNvPr>
          <p:cNvPicPr>
            <a:picLocks noChangeAspect="1"/>
          </p:cNvPicPr>
          <p:nvPr/>
        </p:nvPicPr>
        <p:blipFill>
          <a:blip r:embed="rId17" cstate="print"/>
          <a:stretch>
            <a:fillRect/>
          </a:stretch>
        </p:blipFill>
        <p:spPr>
          <a:xfrm flipH="1">
            <a:off x="901340" y="4366761"/>
            <a:ext cx="598222" cy="508386"/>
          </a:xfrm>
          <a:prstGeom prst="rect">
            <a:avLst/>
          </a:prstGeom>
        </p:spPr>
      </p:pic>
      <p:pic>
        <p:nvPicPr>
          <p:cNvPr id="81" name="図 80" descr="person_0290.wmf">
            <a:extLst>
              <a:ext uri="{FF2B5EF4-FFF2-40B4-BE49-F238E27FC236}">
                <a16:creationId xmlns:a16="http://schemas.microsoft.com/office/drawing/2014/main" id="{E05611CF-C369-586F-BED4-6C2582EB0F2C}"/>
              </a:ext>
            </a:extLst>
          </p:cNvPr>
          <p:cNvPicPr>
            <a:picLocks noChangeAspect="1"/>
          </p:cNvPicPr>
          <p:nvPr/>
        </p:nvPicPr>
        <p:blipFill>
          <a:blip r:embed="rId18" cstate="print"/>
          <a:stretch>
            <a:fillRect/>
          </a:stretch>
        </p:blipFill>
        <p:spPr>
          <a:xfrm flipH="1">
            <a:off x="1164274" y="4727997"/>
            <a:ext cx="371119" cy="692207"/>
          </a:xfrm>
          <a:prstGeom prst="rect">
            <a:avLst/>
          </a:prstGeom>
        </p:spPr>
      </p:pic>
      <p:pic>
        <p:nvPicPr>
          <p:cNvPr id="82" name="図 81">
            <a:extLst>
              <a:ext uri="{FF2B5EF4-FFF2-40B4-BE49-F238E27FC236}">
                <a16:creationId xmlns:a16="http://schemas.microsoft.com/office/drawing/2014/main" id="{0A197597-E5E8-ADC4-9215-B5D14773C9DB}"/>
              </a:ext>
            </a:extLst>
          </p:cNvPr>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4223088" y="2593858"/>
            <a:ext cx="940777" cy="465992"/>
          </a:xfrm>
          <a:prstGeom prst="rect">
            <a:avLst/>
          </a:prstGeom>
          <a:noFill/>
          <a:ln>
            <a:noFill/>
          </a:ln>
        </p:spPr>
      </p:pic>
      <p:sp>
        <p:nvSpPr>
          <p:cNvPr id="83" name="テキスト ボックス 82">
            <a:extLst>
              <a:ext uri="{FF2B5EF4-FFF2-40B4-BE49-F238E27FC236}">
                <a16:creationId xmlns:a16="http://schemas.microsoft.com/office/drawing/2014/main" id="{236A3126-2D72-C195-7147-37CDEFCAE8F9}"/>
              </a:ext>
            </a:extLst>
          </p:cNvPr>
          <p:cNvSpPr txBox="1"/>
          <p:nvPr/>
        </p:nvSpPr>
        <p:spPr>
          <a:xfrm>
            <a:off x="5211937" y="2524857"/>
            <a:ext cx="795774" cy="440145"/>
          </a:xfrm>
          <a:prstGeom prst="rect">
            <a:avLst/>
          </a:prstGeom>
          <a:noFill/>
        </p:spPr>
        <p:txBody>
          <a:bodyPr wrap="square" lIns="84347" tIns="42176" rIns="84347" bIns="42176"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92" normalizeH="0" baseline="0" noProof="0">
                <a:ln>
                  <a:noFill/>
                </a:ln>
                <a:solidFill>
                  <a:prstClr val="black"/>
                </a:solidFill>
                <a:effectLst/>
                <a:uLnTx/>
                <a:uFillTx/>
                <a:latin typeface="ＭＳ Ｐゴシック"/>
                <a:ea typeface="ＭＳ Ｐゴシック"/>
                <a:cs typeface="+mn-cs"/>
              </a:rPr>
              <a:t>■相談系：</a:t>
            </a:r>
            <a:endParaRPr kumimoji="1" lang="en-US" altLang="ja-JP" sz="831" b="0" i="0" u="none" strike="noStrike" kern="1200" cap="none" spc="-92" normalizeH="0" baseline="0" noProof="0">
              <a:ln>
                <a:noFill/>
              </a:ln>
              <a:solidFill>
                <a:prstClr val="black"/>
              </a:solidFill>
              <a:effectLst/>
              <a:uLnTx/>
              <a:uFillTx/>
              <a:latin typeface="ＭＳ Ｐゴシック"/>
              <a:ea typeface="ＭＳ Ｐゴシック"/>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a:ea typeface="ＭＳ Ｐゴシック"/>
                <a:cs typeface="+mn-cs"/>
              </a:rPr>
              <a:t>・計画相談支援</a:t>
            </a:r>
            <a:endParaRPr kumimoji="1" lang="en-US" altLang="ja-JP" sz="738" b="0" i="0" u="none" strike="noStrike" kern="1200" cap="none" spc="-92" normalizeH="0" baseline="0" noProof="0">
              <a:ln>
                <a:noFill/>
              </a:ln>
              <a:solidFill>
                <a:prstClr val="black"/>
              </a:solidFill>
              <a:effectLst/>
              <a:uLnTx/>
              <a:uFillTx/>
              <a:latin typeface="ＭＳ Ｐゴシック"/>
              <a:ea typeface="ＭＳ Ｐゴシック"/>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92" normalizeH="0" baseline="0" noProof="0">
                <a:ln>
                  <a:noFill/>
                </a:ln>
                <a:solidFill>
                  <a:prstClr val="black"/>
                </a:solidFill>
                <a:effectLst/>
                <a:uLnTx/>
                <a:uFillTx/>
                <a:latin typeface="ＭＳ Ｐゴシック"/>
                <a:ea typeface="ＭＳ Ｐゴシック"/>
                <a:cs typeface="+mn-cs"/>
              </a:rPr>
              <a:t>・地域相談支援</a:t>
            </a:r>
            <a:endParaRPr kumimoji="1" lang="en-US" altLang="ja-JP" sz="738" b="0" i="0" u="none" strike="noStrike" kern="1200" cap="none" spc="-92" normalizeH="0" baseline="0" noProof="0">
              <a:ln>
                <a:noFill/>
              </a:ln>
              <a:solidFill>
                <a:prstClr val="black"/>
              </a:solidFill>
              <a:effectLst/>
              <a:uLnTx/>
              <a:uFillTx/>
              <a:latin typeface="ＭＳ Ｐゴシック"/>
              <a:ea typeface="ＭＳ Ｐゴシック"/>
              <a:cs typeface="+mn-cs"/>
            </a:endParaRPr>
          </a:p>
        </p:txBody>
      </p:sp>
      <p:pic>
        <p:nvPicPr>
          <p:cNvPr id="85" name="図 84" descr="person_0290.wmf">
            <a:extLst>
              <a:ext uri="{FF2B5EF4-FFF2-40B4-BE49-F238E27FC236}">
                <a16:creationId xmlns:a16="http://schemas.microsoft.com/office/drawing/2014/main" id="{E0718DAC-DCA8-5260-F87B-B49A2D64B2F2}"/>
              </a:ext>
            </a:extLst>
          </p:cNvPr>
          <p:cNvPicPr>
            <a:picLocks noChangeAspect="1"/>
          </p:cNvPicPr>
          <p:nvPr/>
        </p:nvPicPr>
        <p:blipFill>
          <a:blip r:embed="rId18" cstate="print"/>
          <a:stretch>
            <a:fillRect/>
          </a:stretch>
        </p:blipFill>
        <p:spPr>
          <a:xfrm>
            <a:off x="5133541" y="2582354"/>
            <a:ext cx="171370" cy="319637"/>
          </a:xfrm>
          <a:prstGeom prst="rect">
            <a:avLst/>
          </a:prstGeom>
        </p:spPr>
      </p:pic>
      <p:sp>
        <p:nvSpPr>
          <p:cNvPr id="86" name="正方形/長方形 85">
            <a:extLst>
              <a:ext uri="{FF2B5EF4-FFF2-40B4-BE49-F238E27FC236}">
                <a16:creationId xmlns:a16="http://schemas.microsoft.com/office/drawing/2014/main" id="{986FCB35-99A1-997F-3C8D-81E77D616B69}"/>
              </a:ext>
            </a:extLst>
          </p:cNvPr>
          <p:cNvSpPr/>
          <p:nvPr/>
        </p:nvSpPr>
        <p:spPr>
          <a:xfrm>
            <a:off x="188119" y="763915"/>
            <a:ext cx="9529762" cy="122129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18000" bIns="0" rtlCol="0" anchor="ctr">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障害の有無や程度にかかわらず、誰もが安心して自分らしく暮らすことができるよう、医療、障害福祉・介護、住まい、社会参加（就労など）、地域の助け合い、普及啓発（教育など）が包括的に確保された精神障害にも対応した地域包括ケアシステムの構築を目指す必要があり、同システムは地域共生社会の実現に向かっていく上では欠かせないものである。</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このような精神障害にも対応した地域包括ケアシステムの構築にあたっては、計画的に地域の基盤を整備するとともに、市町村や障害福祉・介護事業者が、精神障害の有無や程度によらず地域生活に関する相談に対応できるように、市町村ごとの保健・医療・福祉関係者等による協議の場を通じて、精神科医療機関、その他の医療機関、地域援助事業者、当事者・ピアサポーター、家族、居住支援関係者などとの重層的な連携による支援体制を構築していくことが必要。</a:t>
            </a:r>
          </a:p>
        </p:txBody>
      </p:sp>
      <p:sp>
        <p:nvSpPr>
          <p:cNvPr id="10" name="スライド番号プレースホルダー 2">
            <a:extLst>
              <a:ext uri="{FF2B5EF4-FFF2-40B4-BE49-F238E27FC236}">
                <a16:creationId xmlns:a16="http://schemas.microsoft.com/office/drawing/2014/main" id="{E6DF12F1-E4A4-1541-6446-22A45292B7E8}"/>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458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347364173"/>
      </p:ext>
    </p:extLst>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0715"/>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459</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2503488300"/>
              </p:ext>
            </p:extLst>
          </p:nvPr>
        </p:nvGraphicFramePr>
        <p:xfrm>
          <a:off x="389493" y="369173"/>
          <a:ext cx="9127014" cy="470535"/>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mn-lt"/>
                          <a:ea typeface="+mn-ea"/>
                          <a:cs typeface="+mn-cs"/>
                        </a:rPr>
                        <a:t>地域移行・地域生活支援の充実を含む質の高い精神医療の評価</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2386334317"/>
              </p:ext>
            </p:extLst>
          </p:nvPr>
        </p:nvGraphicFramePr>
        <p:xfrm>
          <a:off x="533400" y="981075"/>
          <a:ext cx="8983107" cy="5753117"/>
        </p:xfrm>
        <a:graphic>
          <a:graphicData uri="http://schemas.openxmlformats.org/drawingml/2006/table">
            <a:tbl>
              <a:tblPr firstRow="1" bandRow="1">
                <a:tableStyleId>{5C22544A-7EE6-4342-B048-85BDC9FD1C3A}</a:tableStyleId>
              </a:tblPr>
              <a:tblGrid>
                <a:gridCol w="8983107">
                  <a:extLst>
                    <a:ext uri="{9D8B030D-6E8A-4147-A177-3AD203B41FA5}">
                      <a16:colId xmlns:a16="http://schemas.microsoft.com/office/drawing/2014/main" val="4124765003"/>
                    </a:ext>
                  </a:extLst>
                </a:gridCol>
              </a:tblGrid>
              <a:tr h="5753117">
                <a:tc>
                  <a:txBody>
                    <a:bodyPr/>
                    <a:lstStyle/>
                    <a:p>
                      <a:pPr marL="324000" indent="-446088">
                        <a:spcBef>
                          <a:spcPts val="1200"/>
                        </a:spcBef>
                        <a:buNone/>
                      </a:pPr>
                      <a:r>
                        <a:rPr kumimoji="1" lang="ja-JP" altLang="en-US" sz="2400" b="1" u="none" dirty="0">
                          <a:solidFill>
                            <a:schemeClr val="tx1"/>
                          </a:solidFill>
                          <a:latin typeface="+mn-ea"/>
                          <a:ea typeface="+mn-ea"/>
                        </a:rPr>
                        <a:t>＜精神疾患を有する者の地域移行・地域定着に向けた</a:t>
                      </a:r>
                      <a:br>
                        <a:rPr kumimoji="1" lang="en-US" altLang="ja-JP" sz="2400" b="1" u="none" dirty="0">
                          <a:solidFill>
                            <a:schemeClr val="tx1"/>
                          </a:solidFill>
                          <a:latin typeface="+mn-ea"/>
                          <a:ea typeface="+mn-ea"/>
                        </a:rPr>
                      </a:br>
                      <a:r>
                        <a:rPr kumimoji="1" lang="ja-JP" altLang="en-US" sz="2400" b="1" u="none" dirty="0">
                          <a:solidFill>
                            <a:schemeClr val="tx1"/>
                          </a:solidFill>
                          <a:latin typeface="+mn-ea"/>
                          <a:ea typeface="+mn-ea"/>
                        </a:rPr>
                        <a:t>　　　　　　　重点的な支援を提供する病棟の評価の新設＞</a:t>
                      </a:r>
                      <a:endParaRPr kumimoji="1" lang="en-US" altLang="ja-JP" sz="2400" b="1" u="none" dirty="0">
                        <a:solidFill>
                          <a:schemeClr val="tx1"/>
                        </a:solidFill>
                        <a:latin typeface="+mn-ea"/>
                        <a:ea typeface="+mn-ea"/>
                      </a:endParaRPr>
                    </a:p>
                    <a:p>
                      <a:pPr marL="0" marR="0" lvl="0" indent="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精神障害にも対応した地域包括ケアシステムの構築を推進する観点から、精神疾患を有する者の</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地域移行・地域定着に向けた重点的な支援を提供</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する精神病棟として、</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精神科地域包括ケア病棟入院料</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を新設する。</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0" marR="0" lvl="0" indent="0" algn="l" defTabSz="914400" rtl="0" eaLnBrk="1" fontAlgn="auto" latinLnBrk="0" hangingPunct="1">
                        <a:lnSpc>
                          <a:spcPct val="100000"/>
                        </a:lnSpc>
                        <a:spcBef>
                          <a:spcPts val="600"/>
                        </a:spcBef>
                        <a:spcAft>
                          <a:spcPts val="0"/>
                        </a:spcAft>
                        <a:buClrTx/>
                        <a:buSzTx/>
                        <a:buFont typeface="Wingdings" panose="05000000000000000000" pitchFamily="2" charset="2"/>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［算定要件］</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756000" marR="0" lvl="2" indent="-324000" algn="l" defTabSz="742950" rtl="0" eaLnBrk="1" fontAlgn="auto" latinLnBrk="0" hangingPunct="1">
                        <a:lnSpc>
                          <a:spcPct val="100000"/>
                        </a:lnSpc>
                        <a:spcBef>
                          <a:spcPts val="600"/>
                        </a:spcBef>
                        <a:spcAft>
                          <a:spcPts val="0"/>
                        </a:spcAft>
                        <a:buClrTx/>
                        <a:buSzTx/>
                        <a:buFontTx/>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精神科救急急性期医療入院料、精神科急性期治療病棟入院料及び精神科救急・合併症入院料</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を算定した期間と</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通算して</a:t>
                      </a:r>
                      <a:r>
                        <a:rPr kumimoji="1" lang="en-US" altLang="ja-JP" sz="2000" b="1" i="0" u="none" strike="noStrike" kern="1200" cap="none" spc="0" normalizeH="0" baseline="0" noProof="0" dirty="0">
                          <a:ln>
                            <a:noFill/>
                          </a:ln>
                          <a:solidFill>
                            <a:srgbClr val="FF0000"/>
                          </a:solidFill>
                          <a:effectLst/>
                          <a:uLnTx/>
                          <a:uFillTx/>
                          <a:latin typeface="+mn-ea"/>
                          <a:ea typeface="+mn-ea"/>
                          <a:cs typeface="+mn-cs"/>
                        </a:rPr>
                        <a:t>180</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日を限度</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として、所定点数（１日につき</a:t>
                      </a:r>
                      <a:r>
                        <a:rPr kumimoji="1" lang="en-US" altLang="ja-JP" sz="2000" b="1" i="0" u="none" strike="noStrike" kern="1200" cap="none" spc="0" normalizeH="0" baseline="0" noProof="0" dirty="0">
                          <a:ln>
                            <a:noFill/>
                          </a:ln>
                          <a:solidFill>
                            <a:prstClr val="black"/>
                          </a:solidFill>
                          <a:effectLst/>
                          <a:uLnTx/>
                          <a:uFillTx/>
                          <a:latin typeface="+mn-ea"/>
                          <a:ea typeface="+mn-ea"/>
                          <a:cs typeface="+mn-cs"/>
                        </a:rPr>
                        <a:t>1,535</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点）を算定する。</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756000" marR="0" lvl="2" indent="-324000" algn="l" defTabSz="742950" rtl="0" eaLnBrk="1" fontAlgn="auto" latinLnBrk="0" hangingPunct="1">
                        <a:lnSpc>
                          <a:spcPct val="100000"/>
                        </a:lnSpc>
                        <a:spcBef>
                          <a:spcPts val="600"/>
                        </a:spcBef>
                        <a:spcAft>
                          <a:spcPts val="0"/>
                        </a:spcAft>
                        <a:buClrTx/>
                        <a:buSzTx/>
                        <a:buFontTx/>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精神病棟入院基本料（</a:t>
                      </a:r>
                      <a:r>
                        <a:rPr kumimoji="1" lang="en-US" altLang="ja-JP" sz="2000" b="1" i="0" u="none" strike="noStrike" kern="1200" cap="none" spc="0" normalizeH="0" baseline="0" noProof="0" dirty="0">
                          <a:ln>
                            <a:noFill/>
                          </a:ln>
                          <a:solidFill>
                            <a:srgbClr val="0070C0"/>
                          </a:solidFill>
                          <a:effectLst/>
                          <a:uLnTx/>
                          <a:uFillTx/>
                          <a:latin typeface="+mn-ea"/>
                          <a:ea typeface="+mn-ea"/>
                          <a:cs typeface="+mn-cs"/>
                        </a:rPr>
                        <a:t>15</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対</a:t>
                      </a:r>
                      <a:r>
                        <a:rPr kumimoji="1" lang="en-US" altLang="ja-JP" sz="2000" b="1" i="0" u="none" strike="noStrike" kern="1200" cap="none" spc="0" normalizeH="0" baseline="0" noProof="0" dirty="0">
                          <a:ln>
                            <a:noFill/>
                          </a:ln>
                          <a:solidFill>
                            <a:srgbClr val="0070C0"/>
                          </a:solidFill>
                          <a:effectLst/>
                          <a:uLnTx/>
                          <a:uFillTx/>
                          <a:latin typeface="+mn-ea"/>
                          <a:ea typeface="+mn-ea"/>
                          <a:cs typeface="+mn-cs"/>
                        </a:rPr>
                        <a:t>1</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a:t>
                      </a:r>
                      <a:r>
                        <a:rPr kumimoji="1" lang="en-US" altLang="ja-JP" sz="2000" b="1" i="0" u="none" strike="noStrike" kern="1200" cap="none" spc="0" normalizeH="0" baseline="0" noProof="0" dirty="0">
                          <a:ln>
                            <a:noFill/>
                          </a:ln>
                          <a:solidFill>
                            <a:srgbClr val="0070C0"/>
                          </a:solidFill>
                          <a:effectLst/>
                          <a:uLnTx/>
                          <a:uFillTx/>
                          <a:latin typeface="+mn-ea"/>
                          <a:ea typeface="+mn-ea"/>
                          <a:cs typeface="+mn-cs"/>
                        </a:rPr>
                        <a:t>18</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対</a:t>
                      </a:r>
                      <a:r>
                        <a:rPr kumimoji="1" lang="en-US" altLang="ja-JP" sz="2000" b="1" i="0" u="none" strike="noStrike" kern="1200" cap="none" spc="0" normalizeH="0" baseline="0" noProof="0" dirty="0">
                          <a:ln>
                            <a:noFill/>
                          </a:ln>
                          <a:solidFill>
                            <a:srgbClr val="0070C0"/>
                          </a:solidFill>
                          <a:effectLst/>
                          <a:uLnTx/>
                          <a:uFillTx/>
                          <a:latin typeface="+mn-ea"/>
                          <a:ea typeface="+mn-ea"/>
                          <a:cs typeface="+mn-cs"/>
                        </a:rPr>
                        <a:t>1</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a:t>
                      </a:r>
                      <a:r>
                        <a:rPr kumimoji="1" lang="en-US" altLang="ja-JP" sz="2000" b="1" i="0" u="none" strike="noStrike" kern="1200" cap="none" spc="0" normalizeH="0" baseline="0" noProof="0" dirty="0">
                          <a:ln>
                            <a:noFill/>
                          </a:ln>
                          <a:solidFill>
                            <a:srgbClr val="0070C0"/>
                          </a:solidFill>
                          <a:effectLst/>
                          <a:uLnTx/>
                          <a:uFillTx/>
                          <a:latin typeface="+mn-ea"/>
                          <a:ea typeface="+mn-ea"/>
                          <a:cs typeface="+mn-cs"/>
                        </a:rPr>
                        <a:t>20</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対</a:t>
                      </a:r>
                      <a:r>
                        <a:rPr kumimoji="1" lang="en-US" altLang="ja-JP" sz="2000" b="1" i="0" u="none" strike="noStrike" kern="1200" cap="none" spc="0" normalizeH="0" baseline="0" noProof="0" dirty="0">
                          <a:ln>
                            <a:noFill/>
                          </a:ln>
                          <a:solidFill>
                            <a:srgbClr val="0070C0"/>
                          </a:solidFill>
                          <a:effectLst/>
                          <a:uLnTx/>
                          <a:uFillTx/>
                          <a:latin typeface="+mn-ea"/>
                          <a:ea typeface="+mn-ea"/>
                          <a:cs typeface="+mn-cs"/>
                        </a:rPr>
                        <a:t>1</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）、精神療養病棟入院料、認知症治療病棟入院料、地域移行機能強化病棟入院料</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を届け出ている病棟から、この</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新病棟への転棟は、患者１人につき１回</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に限る。</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756000" marR="0" lvl="2" indent="-324000" algn="l" defTabSz="742950" rtl="0" eaLnBrk="1" fontAlgn="auto" latinLnBrk="0" hangingPunct="1">
                        <a:lnSpc>
                          <a:spcPct val="100000"/>
                        </a:lnSpc>
                        <a:spcBef>
                          <a:spcPts val="600"/>
                        </a:spcBef>
                        <a:spcAft>
                          <a:spcPts val="0"/>
                        </a:spcAft>
                        <a:buClrTx/>
                        <a:buSzTx/>
                        <a:buFontTx/>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等</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384525" marR="0" lvl="1" indent="-324000" algn="l" defTabSz="742950" rtl="0" eaLnBrk="1" fontAlgn="auto" latinLnBrk="0" hangingPunct="1">
                        <a:lnSpc>
                          <a:spcPct val="100000"/>
                        </a:lnSpc>
                        <a:spcBef>
                          <a:spcPts val="600"/>
                        </a:spcBef>
                        <a:spcAft>
                          <a:spcPts val="0"/>
                        </a:spcAft>
                        <a:buClrTx/>
                        <a:buSzTx/>
                        <a:buFontTx/>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［施設基準］</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756000" marR="0" lvl="2" indent="-324000" algn="l" defTabSz="742950" rtl="0" eaLnBrk="1" fontAlgn="auto" latinLnBrk="0" hangingPunct="1">
                        <a:lnSpc>
                          <a:spcPct val="100000"/>
                        </a:lnSpc>
                        <a:spcBef>
                          <a:spcPts val="600"/>
                        </a:spcBef>
                        <a:spcAft>
                          <a:spcPts val="0"/>
                        </a:spcAft>
                        <a:buClrTx/>
                        <a:buSzTx/>
                        <a:buFontTx/>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当該病棟の入院患者のうち</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７割以上</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が入院日から起算して</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６月以内に退院し、自宅等へ移行</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すること。　　　　　　　　　　　　　　　等</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654656427"/>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7">
            <a:extLst>
              <a:ext uri="{FF2B5EF4-FFF2-40B4-BE49-F238E27FC236}">
                <a16:creationId xmlns:a16="http://schemas.microsoft.com/office/drawing/2014/main" id="{56F84BF7-E770-4368-BCE9-A8556C88FDAA}"/>
              </a:ext>
            </a:extLst>
          </p:cNvPr>
          <p:cNvSpPr>
            <a:spLocks noChangeArrowheads="1"/>
          </p:cNvSpPr>
          <p:nvPr/>
        </p:nvSpPr>
        <p:spPr bwMode="auto">
          <a:xfrm>
            <a:off x="212725" y="625475"/>
            <a:ext cx="9480550" cy="1384300"/>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a:spAutoFit/>
          </a:bodyPr>
          <a:lstStyle/>
          <a:p>
            <a:pPr marL="538163" marR="0" lvl="0" indent="-538163" algn="just" defTabSz="914400" rtl="0" eaLnBrk="1" fontAlgn="auto" latinLnBrk="0" hangingPunct="1">
              <a:lnSpc>
                <a:spcPts val="18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prstClr val="black"/>
                </a:solidFill>
                <a:effectLst/>
                <a:uLnTx/>
                <a:uFillTx/>
                <a:latin typeface="ＭＳ ゴシック" pitchFamily="49" charset="-128"/>
                <a:ea typeface="ＭＳ Ｐゴシック" panose="020B060007020508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ＭＳ ゴシック" pitchFamily="49" charset="-128"/>
                <a:ea typeface="ＭＳ Ｐゴシック" panose="020B0600070205080204" pitchFamily="50" charset="-128"/>
                <a:cs typeface="+mn-cs"/>
              </a:rPr>
              <a:t>診療報酬改定の役割分担</a:t>
            </a:r>
            <a:r>
              <a:rPr kumimoji="1" lang="en-US" altLang="ja-JP" sz="2000" b="0" i="0" u="none" strike="noStrike" kern="1200" cap="none" spc="0" normalizeH="0" baseline="0" noProof="0" dirty="0">
                <a:ln>
                  <a:noFill/>
                </a:ln>
                <a:solidFill>
                  <a:prstClr val="black"/>
                </a:solidFill>
                <a:effectLst/>
                <a:uLnTx/>
                <a:uFillTx/>
                <a:latin typeface="ＭＳ ゴシック" pitchFamily="49" charset="-128"/>
                <a:ea typeface="ＭＳ Ｐゴシック" panose="020B0600070205080204" pitchFamily="50" charset="-128"/>
                <a:cs typeface="+mn-cs"/>
              </a:rPr>
              <a:t>》</a:t>
            </a:r>
            <a:endParaRPr kumimoji="1" lang="ja-JP" altLang="en-US" sz="2000" b="0" i="0" u="none" strike="noStrike" kern="1200" cap="none" spc="0" normalizeH="0" baseline="0" noProof="0" dirty="0">
              <a:ln>
                <a:noFill/>
              </a:ln>
              <a:solidFill>
                <a:prstClr val="black"/>
              </a:solidFill>
              <a:effectLst/>
              <a:uLnTx/>
              <a:uFillTx/>
              <a:latin typeface="ＭＳ ゴシック" pitchFamily="49" charset="-128"/>
              <a:ea typeface="ＭＳ Ｐゴシック" panose="020B0600070205080204" pitchFamily="50" charset="-128"/>
              <a:cs typeface="+mn-cs"/>
            </a:endParaRPr>
          </a:p>
          <a:p>
            <a:pPr marL="538163" marR="0" lvl="0" indent="-538163" algn="just" defTabSz="914400" rtl="0" eaLnBrk="1" fontAlgn="auto" latinLnBrk="0" hangingPunct="1">
              <a:lnSpc>
                <a:spcPts val="1800"/>
              </a:lnSpc>
              <a:spcBef>
                <a:spcPct val="4000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ＭＳ ゴシック" pitchFamily="49" charset="-128"/>
                <a:ea typeface="ＭＳ Ｐゴシック" panose="020B0600070205080204" pitchFamily="50" charset="-128"/>
                <a:cs typeface="+mn-cs"/>
              </a:rPr>
              <a:t>　① 予算編成過程を通じて内閣が改定率を決める</a:t>
            </a:r>
          </a:p>
          <a:p>
            <a:pPr marL="538163" marR="0" lvl="0" indent="-538163" algn="just" defTabSz="914400" rtl="0" eaLnBrk="1" fontAlgn="auto" latinLnBrk="0" hangingPunct="1">
              <a:lnSpc>
                <a:spcPts val="1800"/>
              </a:lnSpc>
              <a:spcBef>
                <a:spcPct val="4000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ＭＳ ゴシック" pitchFamily="49" charset="-128"/>
                <a:ea typeface="ＭＳ Ｐゴシック" panose="020B0600070205080204" pitchFamily="50" charset="-128"/>
                <a:cs typeface="+mn-cs"/>
              </a:rPr>
              <a:t>　② 社会保障審議会（医療保険部会・医療部会）が「診療報酬改定の基本方針」を策定</a:t>
            </a:r>
          </a:p>
          <a:p>
            <a:pPr marL="538163" marR="0" lvl="0" indent="-538163" algn="just" defTabSz="914400" rtl="0" eaLnBrk="1" fontAlgn="auto" latinLnBrk="0" hangingPunct="1">
              <a:lnSpc>
                <a:spcPts val="1800"/>
              </a:lnSpc>
              <a:spcBef>
                <a:spcPct val="4000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ＭＳ ゴシック" pitchFamily="49" charset="-128"/>
                <a:ea typeface="ＭＳ Ｐゴシック" panose="020B0600070205080204" pitchFamily="50" charset="-128"/>
                <a:cs typeface="+mn-cs"/>
              </a:rPr>
              <a:t>　③ ①②を踏まえ、中医協において、個々の具体的な診療報酬点数の設定を決める</a:t>
            </a:r>
            <a:endParaRPr kumimoji="1" lang="en-US" altLang="ja-JP" sz="2000" b="0" i="0" u="none" strike="noStrike" kern="1200" cap="none" spc="0" normalizeH="0" baseline="0" noProof="0" dirty="0">
              <a:ln>
                <a:noFill/>
              </a:ln>
              <a:solidFill>
                <a:prstClr val="black"/>
              </a:solidFill>
              <a:effectLst/>
              <a:uLnTx/>
              <a:uFillTx/>
              <a:latin typeface="ＭＳ ゴシック" pitchFamily="49" charset="-128"/>
              <a:ea typeface="ＭＳ Ｐゴシック" panose="020B0600070205080204" pitchFamily="50" charset="-128"/>
              <a:cs typeface="+mn-cs"/>
            </a:endParaRPr>
          </a:p>
        </p:txBody>
      </p:sp>
      <p:sp>
        <p:nvSpPr>
          <p:cNvPr id="59395" name="Rectangle 10">
            <a:extLst>
              <a:ext uri="{FF2B5EF4-FFF2-40B4-BE49-F238E27FC236}">
                <a16:creationId xmlns:a16="http://schemas.microsoft.com/office/drawing/2014/main" id="{B732C18E-457C-4563-8DB8-81B149A46E8F}"/>
              </a:ext>
            </a:extLst>
          </p:cNvPr>
          <p:cNvSpPr>
            <a:spLocks noChangeArrowheads="1"/>
          </p:cNvSpPr>
          <p:nvPr/>
        </p:nvSpPr>
        <p:spPr bwMode="auto">
          <a:xfrm>
            <a:off x="5354638" y="4090988"/>
            <a:ext cx="4371975" cy="1947862"/>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nchor="ctr"/>
          <a:lstStyle>
            <a:lvl1pPr marL="176213" indent="-176213" algn="l" eaLnBrk="0" hangingPunct="0">
              <a:buChar char="•"/>
              <a:defRPr kumimoji="1" sz="3200">
                <a:solidFill>
                  <a:schemeClr val="tx1"/>
                </a:solidFill>
                <a:latin typeface="Times New Roman" pitchFamily="18" charset="0"/>
                <a:ea typeface="ＭＳ Ｐゴシック" charset="-128"/>
              </a:defRPr>
            </a:lvl1pPr>
            <a:lvl2pPr marL="742950" indent="-285750" algn="l" eaLnBrk="0" hangingPunct="0">
              <a:buChar char="–"/>
              <a:defRPr kumimoji="1" sz="2800">
                <a:solidFill>
                  <a:schemeClr val="tx1"/>
                </a:solidFill>
                <a:latin typeface="Times New Roman" pitchFamily="18" charset="0"/>
                <a:ea typeface="ＭＳ Ｐゴシック" charset="-128"/>
              </a:defRPr>
            </a:lvl2pPr>
            <a:lvl3pPr marL="1143000" indent="-228600" algn="l" eaLnBrk="0" hangingPunct="0">
              <a:buChar char="•"/>
              <a:defRPr kumimoji="1" sz="2400">
                <a:solidFill>
                  <a:schemeClr val="tx1"/>
                </a:solidFill>
                <a:latin typeface="Times New Roman" pitchFamily="18" charset="0"/>
                <a:ea typeface="ＭＳ Ｐゴシック" charset="-128"/>
              </a:defRPr>
            </a:lvl3pPr>
            <a:lvl4pPr marL="1600200" indent="-228600" algn="l" eaLnBrk="0" hangingPunct="0">
              <a:buChar char="–"/>
              <a:defRPr kumimoji="1" sz="2000">
                <a:solidFill>
                  <a:schemeClr val="tx1"/>
                </a:solidFill>
                <a:latin typeface="Times New Roman" pitchFamily="18" charset="0"/>
                <a:ea typeface="ＭＳ Ｐゴシック" charset="-128"/>
              </a:defRPr>
            </a:lvl4pPr>
            <a:lvl5pPr marL="2057400" indent="-228600" algn="l" eaLnBrk="0" hangingPunct="0">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marL="176213" marR="0" lvl="0" indent="-176213" algn="just" defTabSz="9144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endParaRPr>
          </a:p>
          <a:p>
            <a:pPr marL="176213" marR="0" lvl="0" indent="-176213" algn="just"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a:t>
            </a:r>
            <a:r>
              <a:rPr kumimoji="1" lang="ja-JP" altLang="en-US"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 改定率を所与の前提とし、医療保険部会・医療部会で決定された「改定の基本方針」に基づき審議</a:t>
            </a:r>
          </a:p>
          <a:p>
            <a:pPr marL="176213" marR="0" lvl="0" indent="-176213" algn="just"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 個別の診療報酬項目に関する点数設定や</a:t>
            </a:r>
            <a:endParaRPr kumimoji="1" lang="en-US" altLang="ja-JP"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endParaRPr>
          </a:p>
          <a:p>
            <a:pPr marL="176213" marR="0" lvl="0" indent="-176213" algn="just"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   </a:t>
            </a:r>
            <a:r>
              <a:rPr kumimoji="1" lang="ja-JP" altLang="en-US"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算定条件等について議論</a:t>
            </a:r>
            <a:endParaRPr kumimoji="1" lang="en-US" altLang="ja-JP"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endParaRPr>
          </a:p>
          <a:p>
            <a:pPr marL="176213" marR="0" lvl="0" indent="-176213" algn="just"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charset="-128"/>
                <a:cs typeface="+mn-cs"/>
              </a:rPr>
              <a:t>　　　国民の声：パブリックコメント募集</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charset="-128"/>
              <a:cs typeface="+mn-cs"/>
            </a:endParaRPr>
          </a:p>
          <a:p>
            <a:pPr marL="176213" marR="0" lvl="0" indent="-176213" algn="just"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charset="-128"/>
                <a:cs typeface="+mn-cs"/>
              </a:rPr>
              <a:t>　　　　　　　　　　公聴会の開催</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charset="-128"/>
              <a:cs typeface="+mn-cs"/>
            </a:endParaRPr>
          </a:p>
          <a:p>
            <a:pPr marL="176213" marR="0" lvl="0" indent="-176213" algn="just"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endParaRPr>
          </a:p>
        </p:txBody>
      </p:sp>
      <p:sp>
        <p:nvSpPr>
          <p:cNvPr id="59396" name="AutoShape 11">
            <a:extLst>
              <a:ext uri="{FF2B5EF4-FFF2-40B4-BE49-F238E27FC236}">
                <a16:creationId xmlns:a16="http://schemas.microsoft.com/office/drawing/2014/main" id="{ADC233C1-1BE0-4EF8-B91F-0B546602721C}"/>
              </a:ext>
            </a:extLst>
          </p:cNvPr>
          <p:cNvSpPr>
            <a:spLocks noChangeArrowheads="1"/>
          </p:cNvSpPr>
          <p:nvPr/>
        </p:nvSpPr>
        <p:spPr bwMode="auto">
          <a:xfrm>
            <a:off x="6253163" y="3724275"/>
            <a:ext cx="2574925" cy="525463"/>
          </a:xfrm>
          <a:prstGeom prst="roundRect">
            <a:avLst>
              <a:gd name="adj" fmla="val 16667"/>
            </a:avLst>
          </a:prstGeom>
          <a:ln>
            <a:headEnd/>
            <a:tailEnd/>
          </a:ln>
        </p:spPr>
        <p:style>
          <a:lnRef idx="1">
            <a:schemeClr val="accent5"/>
          </a:lnRef>
          <a:fillRef idx="2">
            <a:schemeClr val="accent5"/>
          </a:fillRef>
          <a:effectRef idx="1">
            <a:schemeClr val="accent5"/>
          </a:effectRef>
          <a:fontRef idx="minor">
            <a:schemeClr val="dk1"/>
          </a:fontRef>
        </p:style>
        <p:txBody>
          <a:bodyPr wrap="none" anchor="ctr"/>
          <a:lstStyle>
            <a:lvl1pPr algn="l" eaLnBrk="0" hangingPunct="0">
              <a:buChar char="•"/>
              <a:defRPr kumimoji="1" sz="3200">
                <a:solidFill>
                  <a:schemeClr val="tx1"/>
                </a:solidFill>
                <a:latin typeface="Times New Roman" pitchFamily="18" charset="0"/>
                <a:ea typeface="ＭＳ Ｐゴシック" charset="-128"/>
              </a:defRPr>
            </a:lvl1pPr>
            <a:lvl2pPr marL="742950" indent="-285750" algn="l" eaLnBrk="0" hangingPunct="0">
              <a:buChar char="–"/>
              <a:defRPr kumimoji="1" sz="2800">
                <a:solidFill>
                  <a:schemeClr val="tx1"/>
                </a:solidFill>
                <a:latin typeface="Times New Roman" pitchFamily="18" charset="0"/>
                <a:ea typeface="ＭＳ Ｐゴシック" charset="-128"/>
              </a:defRPr>
            </a:lvl2pPr>
            <a:lvl3pPr marL="1143000" indent="-228600" algn="l" eaLnBrk="0" hangingPunct="0">
              <a:buChar char="•"/>
              <a:defRPr kumimoji="1" sz="2400">
                <a:solidFill>
                  <a:schemeClr val="tx1"/>
                </a:solidFill>
                <a:latin typeface="Times New Roman" pitchFamily="18" charset="0"/>
                <a:ea typeface="ＭＳ Ｐゴシック" charset="-128"/>
              </a:defRPr>
            </a:lvl3pPr>
            <a:lvl4pPr marL="1600200" indent="-228600" algn="l" eaLnBrk="0" hangingPunct="0">
              <a:buChar char="–"/>
              <a:defRPr kumimoji="1" sz="2000">
                <a:solidFill>
                  <a:schemeClr val="tx1"/>
                </a:solidFill>
                <a:latin typeface="Times New Roman" pitchFamily="18" charset="0"/>
                <a:ea typeface="ＭＳ Ｐゴシック" charset="-128"/>
              </a:defRPr>
            </a:lvl4pPr>
            <a:lvl5pPr marL="2057400" indent="-228600" algn="l" eaLnBrk="0" hangingPunct="0">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中 医 協</a:t>
            </a:r>
          </a:p>
        </p:txBody>
      </p:sp>
      <p:sp>
        <p:nvSpPr>
          <p:cNvPr id="59397" name="Rectangle 12">
            <a:extLst>
              <a:ext uri="{FF2B5EF4-FFF2-40B4-BE49-F238E27FC236}">
                <a16:creationId xmlns:a16="http://schemas.microsoft.com/office/drawing/2014/main" id="{2A96270A-5330-4C33-A581-365781B4E670}"/>
              </a:ext>
            </a:extLst>
          </p:cNvPr>
          <p:cNvSpPr>
            <a:spLocks noChangeArrowheads="1"/>
          </p:cNvSpPr>
          <p:nvPr/>
        </p:nvSpPr>
        <p:spPr bwMode="auto">
          <a:xfrm>
            <a:off x="212725" y="4119563"/>
            <a:ext cx="4195763" cy="1871662"/>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nchor="ctr"/>
          <a:lstStyle>
            <a:lvl1pPr marL="176213" indent="-176213" algn="l" eaLnBrk="0" hangingPunct="0">
              <a:buChar char="•"/>
              <a:defRPr kumimoji="1" sz="3200">
                <a:solidFill>
                  <a:schemeClr val="tx1"/>
                </a:solidFill>
                <a:latin typeface="Times New Roman" pitchFamily="18" charset="0"/>
                <a:ea typeface="ＭＳ Ｐゴシック" charset="-128"/>
              </a:defRPr>
            </a:lvl1pPr>
            <a:lvl2pPr marL="742950" indent="-285750" algn="l" eaLnBrk="0" hangingPunct="0">
              <a:buChar char="–"/>
              <a:defRPr kumimoji="1" sz="2800">
                <a:solidFill>
                  <a:schemeClr val="tx1"/>
                </a:solidFill>
                <a:latin typeface="Times New Roman" pitchFamily="18" charset="0"/>
                <a:ea typeface="ＭＳ Ｐゴシック" charset="-128"/>
              </a:defRPr>
            </a:lvl2pPr>
            <a:lvl3pPr marL="1143000" indent="-228600" algn="l" eaLnBrk="0" hangingPunct="0">
              <a:buChar char="•"/>
              <a:defRPr kumimoji="1" sz="2400">
                <a:solidFill>
                  <a:schemeClr val="tx1"/>
                </a:solidFill>
                <a:latin typeface="Times New Roman" pitchFamily="18" charset="0"/>
                <a:ea typeface="ＭＳ Ｐゴシック" charset="-128"/>
              </a:defRPr>
            </a:lvl3pPr>
            <a:lvl4pPr marL="1600200" indent="-228600" algn="l" eaLnBrk="0" hangingPunct="0">
              <a:buChar char="–"/>
              <a:defRPr kumimoji="1" sz="2000">
                <a:solidFill>
                  <a:schemeClr val="tx1"/>
                </a:solidFill>
                <a:latin typeface="Times New Roman" pitchFamily="18" charset="0"/>
                <a:ea typeface="ＭＳ Ｐゴシック" charset="-128"/>
              </a:defRPr>
            </a:lvl4pPr>
            <a:lvl5pPr marL="2057400" indent="-228600" algn="l" eaLnBrk="0" hangingPunct="0">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marL="176213" marR="0" lvl="0" indent="-176213" algn="just" defTabSz="9144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endParaRPr>
          </a:p>
          <a:p>
            <a:pPr marL="176213" marR="0" lvl="0" indent="-176213" algn="just"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a:t>
            </a:r>
            <a:r>
              <a:rPr kumimoji="1" lang="ja-JP" altLang="en-US"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 基本的な医療政策について審議</a:t>
            </a:r>
          </a:p>
          <a:p>
            <a:pPr marL="176213" marR="0" lvl="0" indent="-176213" algn="just"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 診療報酬改定に係る「基本方針」を策定</a:t>
            </a:r>
          </a:p>
        </p:txBody>
      </p:sp>
      <p:sp>
        <p:nvSpPr>
          <p:cNvPr id="59398" name="AutoShape 13">
            <a:extLst>
              <a:ext uri="{FF2B5EF4-FFF2-40B4-BE49-F238E27FC236}">
                <a16:creationId xmlns:a16="http://schemas.microsoft.com/office/drawing/2014/main" id="{72B8D704-AD99-4E2D-A156-F0CFC5B10366}"/>
              </a:ext>
            </a:extLst>
          </p:cNvPr>
          <p:cNvSpPr>
            <a:spLocks noChangeArrowheads="1"/>
          </p:cNvSpPr>
          <p:nvPr/>
        </p:nvSpPr>
        <p:spPr bwMode="auto">
          <a:xfrm>
            <a:off x="1092200" y="4071938"/>
            <a:ext cx="2574925" cy="576262"/>
          </a:xfrm>
          <a:prstGeom prst="roundRect">
            <a:avLst>
              <a:gd name="adj" fmla="val 16667"/>
            </a:avLst>
          </a:prstGeom>
          <a:ln>
            <a:headEnd/>
            <a:tailEnd/>
          </a:ln>
        </p:spPr>
        <p:style>
          <a:lnRef idx="1">
            <a:schemeClr val="accent5"/>
          </a:lnRef>
          <a:fillRef idx="2">
            <a:schemeClr val="accent5"/>
          </a:fillRef>
          <a:effectRef idx="1">
            <a:schemeClr val="accent5"/>
          </a:effectRef>
          <a:fontRef idx="minor">
            <a:schemeClr val="dk1"/>
          </a:fontRef>
        </p:style>
        <p:txBody>
          <a:bodyPr wrap="none" anchor="ctr"/>
          <a:lstStyle>
            <a:lvl1pPr algn="l" eaLnBrk="0" hangingPunct="0">
              <a:buChar char="•"/>
              <a:defRPr kumimoji="1" sz="3200">
                <a:solidFill>
                  <a:schemeClr val="tx1"/>
                </a:solidFill>
                <a:latin typeface="Times New Roman" pitchFamily="18" charset="0"/>
                <a:ea typeface="ＭＳ Ｐゴシック" charset="-128"/>
              </a:defRPr>
            </a:lvl1pPr>
            <a:lvl2pPr marL="742950" indent="-285750" algn="l" eaLnBrk="0" hangingPunct="0">
              <a:buChar char="–"/>
              <a:defRPr kumimoji="1" sz="2800">
                <a:solidFill>
                  <a:schemeClr val="tx1"/>
                </a:solidFill>
                <a:latin typeface="Times New Roman" pitchFamily="18" charset="0"/>
                <a:ea typeface="ＭＳ Ｐゴシック" charset="-128"/>
              </a:defRPr>
            </a:lvl2pPr>
            <a:lvl3pPr marL="1143000" indent="-228600" algn="l" eaLnBrk="0" hangingPunct="0">
              <a:buChar char="•"/>
              <a:defRPr kumimoji="1" sz="2400">
                <a:solidFill>
                  <a:schemeClr val="tx1"/>
                </a:solidFill>
                <a:latin typeface="Times New Roman" pitchFamily="18" charset="0"/>
                <a:ea typeface="ＭＳ Ｐゴシック" charset="-128"/>
              </a:defRPr>
            </a:lvl3pPr>
            <a:lvl4pPr marL="1600200" indent="-228600" algn="l" eaLnBrk="0" hangingPunct="0">
              <a:buChar char="–"/>
              <a:defRPr kumimoji="1" sz="2000">
                <a:solidFill>
                  <a:schemeClr val="tx1"/>
                </a:solidFill>
                <a:latin typeface="Times New Roman" pitchFamily="18" charset="0"/>
                <a:ea typeface="ＭＳ Ｐゴシック" charset="-128"/>
              </a:defRPr>
            </a:lvl4pPr>
            <a:lvl5pPr marL="2057400" indent="-228600" algn="l" eaLnBrk="0" hangingPunct="0">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社会保障審議会</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医療保険部会・医療部会</a:t>
            </a:r>
          </a:p>
        </p:txBody>
      </p:sp>
      <p:sp>
        <p:nvSpPr>
          <p:cNvPr id="64519" name="AutoShape 14">
            <a:extLst>
              <a:ext uri="{FF2B5EF4-FFF2-40B4-BE49-F238E27FC236}">
                <a16:creationId xmlns:a16="http://schemas.microsoft.com/office/drawing/2014/main" id="{5BD0DE52-EA70-414C-8156-6B522AD2D92C}"/>
              </a:ext>
            </a:extLst>
          </p:cNvPr>
          <p:cNvSpPr>
            <a:spLocks noChangeArrowheads="1"/>
          </p:cNvSpPr>
          <p:nvPr/>
        </p:nvSpPr>
        <p:spPr bwMode="auto">
          <a:xfrm>
            <a:off x="4649788" y="4595813"/>
            <a:ext cx="600075" cy="917575"/>
          </a:xfrm>
          <a:prstGeom prst="rightArrow">
            <a:avLst>
              <a:gd name="adj1" fmla="val 50000"/>
              <a:gd name="adj2" fmla="val 55514"/>
            </a:avLst>
          </a:prstGeom>
          <a:solidFill>
            <a:srgbClr val="FF0000"/>
          </a:solidFill>
          <a:ln w="9525">
            <a:solidFill>
              <a:srgbClr val="FF0000"/>
            </a:solidFill>
            <a:miter lim="800000"/>
            <a:headEnd/>
            <a:tailEnd/>
          </a:ln>
        </p:spPr>
        <p:txBody>
          <a:bodyPr wrap="none"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just" defTabSz="914400" rtl="0" eaLnBrk="1" fontAlgn="auto" latinLnBrk="0" hangingPunct="1">
              <a:lnSpc>
                <a:spcPct val="100000"/>
              </a:lnSpc>
              <a:spcBef>
                <a:spcPct val="0"/>
              </a:spcBef>
              <a:spcAft>
                <a:spcPts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ゴシック" panose="020B0609070205080204" pitchFamily="49" charset="-128"/>
              <a:cs typeface="+mn-cs"/>
            </a:endParaRPr>
          </a:p>
        </p:txBody>
      </p:sp>
      <p:sp>
        <p:nvSpPr>
          <p:cNvPr id="59400" name="Rectangle 15">
            <a:extLst>
              <a:ext uri="{FF2B5EF4-FFF2-40B4-BE49-F238E27FC236}">
                <a16:creationId xmlns:a16="http://schemas.microsoft.com/office/drawing/2014/main" id="{A8B78429-6AFD-4BC4-8520-91D745154CCB}"/>
              </a:ext>
            </a:extLst>
          </p:cNvPr>
          <p:cNvSpPr>
            <a:spLocks noChangeArrowheads="1"/>
          </p:cNvSpPr>
          <p:nvPr/>
        </p:nvSpPr>
        <p:spPr bwMode="auto">
          <a:xfrm>
            <a:off x="2466975" y="3028950"/>
            <a:ext cx="4022725" cy="647700"/>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nchor="ctr"/>
          <a:lstStyle>
            <a:lvl1pPr marL="176213" indent="-176213" algn="l" eaLnBrk="0" hangingPunct="0">
              <a:buChar char="•"/>
              <a:defRPr kumimoji="1" sz="3200">
                <a:solidFill>
                  <a:schemeClr val="tx1"/>
                </a:solidFill>
                <a:latin typeface="Times New Roman" pitchFamily="18" charset="0"/>
                <a:ea typeface="ＭＳ Ｐゴシック" charset="-128"/>
              </a:defRPr>
            </a:lvl1pPr>
            <a:lvl2pPr marL="742950" indent="-285750" algn="l" eaLnBrk="0" hangingPunct="0">
              <a:buChar char="–"/>
              <a:defRPr kumimoji="1" sz="2800">
                <a:solidFill>
                  <a:schemeClr val="tx1"/>
                </a:solidFill>
                <a:latin typeface="Times New Roman" pitchFamily="18" charset="0"/>
                <a:ea typeface="ＭＳ Ｐゴシック" charset="-128"/>
              </a:defRPr>
            </a:lvl2pPr>
            <a:lvl3pPr marL="1143000" indent="-228600" algn="l" eaLnBrk="0" hangingPunct="0">
              <a:buChar char="•"/>
              <a:defRPr kumimoji="1" sz="2400">
                <a:solidFill>
                  <a:schemeClr val="tx1"/>
                </a:solidFill>
                <a:latin typeface="Times New Roman" pitchFamily="18" charset="0"/>
                <a:ea typeface="ＭＳ Ｐゴシック" charset="-128"/>
              </a:defRPr>
            </a:lvl3pPr>
            <a:lvl4pPr marL="1600200" indent="-228600" algn="l" eaLnBrk="0" hangingPunct="0">
              <a:buChar char="–"/>
              <a:defRPr kumimoji="1" sz="2000">
                <a:solidFill>
                  <a:schemeClr val="tx1"/>
                </a:solidFill>
                <a:latin typeface="Times New Roman" pitchFamily="18" charset="0"/>
                <a:ea typeface="ＭＳ Ｐゴシック" charset="-128"/>
              </a:defRPr>
            </a:lvl4pPr>
            <a:lvl5pPr marL="2057400" indent="-228600" algn="l" eaLnBrk="0" hangingPunct="0">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marL="176213" marR="0" lvl="0" indent="-176213" algn="just"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endParaRPr>
          </a:p>
          <a:p>
            <a:pPr marL="176213" marR="0" lvl="0" indent="-176213" algn="just"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a:t>
            </a:r>
            <a:r>
              <a:rPr kumimoji="1" lang="ja-JP" altLang="en-US"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　予算編成過程を通じて改定率を決定</a:t>
            </a:r>
          </a:p>
        </p:txBody>
      </p:sp>
      <p:sp>
        <p:nvSpPr>
          <p:cNvPr id="59401" name="AutoShape 16">
            <a:extLst>
              <a:ext uri="{FF2B5EF4-FFF2-40B4-BE49-F238E27FC236}">
                <a16:creationId xmlns:a16="http://schemas.microsoft.com/office/drawing/2014/main" id="{A472C7EB-B72F-4DAC-80BF-43EBA13155CA}"/>
              </a:ext>
            </a:extLst>
          </p:cNvPr>
          <p:cNvSpPr>
            <a:spLocks noChangeArrowheads="1"/>
          </p:cNvSpPr>
          <p:nvPr/>
        </p:nvSpPr>
        <p:spPr bwMode="auto">
          <a:xfrm>
            <a:off x="3617913" y="2768600"/>
            <a:ext cx="1795462" cy="431800"/>
          </a:xfrm>
          <a:prstGeom prst="roundRect">
            <a:avLst>
              <a:gd name="adj" fmla="val 16667"/>
            </a:avLst>
          </a:prstGeom>
          <a:ln>
            <a:headEnd/>
            <a:tailEnd/>
          </a:ln>
        </p:spPr>
        <p:style>
          <a:lnRef idx="1">
            <a:schemeClr val="accent5"/>
          </a:lnRef>
          <a:fillRef idx="2">
            <a:schemeClr val="accent5"/>
          </a:fillRef>
          <a:effectRef idx="1">
            <a:schemeClr val="accent5"/>
          </a:effectRef>
          <a:fontRef idx="minor">
            <a:schemeClr val="dk1"/>
          </a:fontRef>
        </p:style>
        <p:txBody>
          <a:bodyPr wrap="none" anchor="ctr"/>
          <a:lstStyle>
            <a:lvl1pPr algn="l" eaLnBrk="0" hangingPunct="0">
              <a:buChar char="•"/>
              <a:defRPr kumimoji="1" sz="3200">
                <a:solidFill>
                  <a:schemeClr val="tx1"/>
                </a:solidFill>
                <a:latin typeface="Times New Roman" pitchFamily="18" charset="0"/>
                <a:ea typeface="ＭＳ Ｐゴシック" charset="-128"/>
              </a:defRPr>
            </a:lvl1pPr>
            <a:lvl2pPr marL="742950" indent="-285750" algn="l" eaLnBrk="0" hangingPunct="0">
              <a:buChar char="–"/>
              <a:defRPr kumimoji="1" sz="2800">
                <a:solidFill>
                  <a:schemeClr val="tx1"/>
                </a:solidFill>
                <a:latin typeface="Times New Roman" pitchFamily="18" charset="0"/>
                <a:ea typeface="ＭＳ Ｐゴシック" charset="-128"/>
              </a:defRPr>
            </a:lvl2pPr>
            <a:lvl3pPr marL="1143000" indent="-228600" algn="l" eaLnBrk="0" hangingPunct="0">
              <a:buChar char="•"/>
              <a:defRPr kumimoji="1" sz="2400">
                <a:solidFill>
                  <a:schemeClr val="tx1"/>
                </a:solidFill>
                <a:latin typeface="Times New Roman" pitchFamily="18" charset="0"/>
                <a:ea typeface="ＭＳ Ｐゴシック" charset="-128"/>
              </a:defRPr>
            </a:lvl3pPr>
            <a:lvl4pPr marL="1600200" indent="-228600" algn="l" eaLnBrk="0" hangingPunct="0">
              <a:buChar char="–"/>
              <a:defRPr kumimoji="1" sz="2000">
                <a:solidFill>
                  <a:schemeClr val="tx1"/>
                </a:solidFill>
                <a:latin typeface="Times New Roman" pitchFamily="18" charset="0"/>
                <a:ea typeface="ＭＳ Ｐゴシック" charset="-128"/>
              </a:defRPr>
            </a:lvl4pPr>
            <a:lvl5pPr marL="2057400" indent="-228600" algn="l" eaLnBrk="0" hangingPunct="0">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内 閣</a:t>
            </a:r>
          </a:p>
        </p:txBody>
      </p:sp>
      <p:sp>
        <p:nvSpPr>
          <p:cNvPr id="64522" name="AutoShape 17">
            <a:extLst>
              <a:ext uri="{FF2B5EF4-FFF2-40B4-BE49-F238E27FC236}">
                <a16:creationId xmlns:a16="http://schemas.microsoft.com/office/drawing/2014/main" id="{6A6A5172-3F9A-45AF-9C56-AD5751C5F676}"/>
              </a:ext>
            </a:extLst>
          </p:cNvPr>
          <p:cNvSpPr>
            <a:spLocks noChangeArrowheads="1"/>
          </p:cNvSpPr>
          <p:nvPr/>
        </p:nvSpPr>
        <p:spPr bwMode="auto">
          <a:xfrm rot="5400000">
            <a:off x="6619876" y="2874962"/>
            <a:ext cx="863600" cy="936625"/>
          </a:xfrm>
          <a:custGeom>
            <a:avLst/>
            <a:gdLst>
              <a:gd name="T0" fmla="*/ 2147483646 w 21600"/>
              <a:gd name="T1" fmla="*/ 0 h 21600"/>
              <a:gd name="T2" fmla="*/ 2147483646 w 21600"/>
              <a:gd name="T3" fmla="*/ 2147483646 h 21600"/>
              <a:gd name="T4" fmla="*/ 2147483646 w 21600"/>
              <a:gd name="T5" fmla="*/ 2147483646 h 21600"/>
              <a:gd name="T6" fmla="*/ 2147483646 w 21600"/>
              <a:gd name="T7" fmla="*/ 2147483646 h 21600"/>
              <a:gd name="T8" fmla="*/ 17694720 60000 65536"/>
              <a:gd name="T9" fmla="*/ 5898240 60000 65536"/>
              <a:gd name="T10" fmla="*/ 5898240 60000 65536"/>
              <a:gd name="T11" fmla="*/ 0 60000 65536"/>
              <a:gd name="T12" fmla="*/ 12427 w 21600"/>
              <a:gd name="T13" fmla="*/ 2912 h 21600"/>
              <a:gd name="T14" fmla="*/ 18227 w 21600"/>
              <a:gd name="T15" fmla="*/ 9246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chemeClr val="bg1"/>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2" name="角丸四角形吹き出し 1">
            <a:extLst>
              <a:ext uri="{FF2B5EF4-FFF2-40B4-BE49-F238E27FC236}">
                <a16:creationId xmlns:a16="http://schemas.microsoft.com/office/drawing/2014/main" id="{004BEAC5-521D-4DDA-8C7E-64B9CC9B40A5}"/>
              </a:ext>
            </a:extLst>
          </p:cNvPr>
          <p:cNvSpPr/>
          <p:nvPr/>
        </p:nvSpPr>
        <p:spPr>
          <a:xfrm>
            <a:off x="4737100" y="2265363"/>
            <a:ext cx="2195513" cy="430212"/>
          </a:xfrm>
          <a:prstGeom prst="wedgeRoundRectCallout">
            <a:avLst>
              <a:gd name="adj1" fmla="val -39455"/>
              <a:gd name="adj2" fmla="val 110714"/>
              <a:gd name="adj3" fmla="val 16667"/>
            </a:avLst>
          </a:prstGeom>
        </p:spPr>
        <p:style>
          <a:lnRef idx="2">
            <a:schemeClr val="accent2"/>
          </a:lnRef>
          <a:fillRef idx="1">
            <a:schemeClr val="lt1"/>
          </a:fillRef>
          <a:effectRef idx="0">
            <a:schemeClr val="accent2"/>
          </a:effectRef>
          <a:fontRef idx="minor">
            <a:schemeClr val="dk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医療費総額の決定</a:t>
            </a:r>
          </a:p>
        </p:txBody>
      </p:sp>
      <p:sp>
        <p:nvSpPr>
          <p:cNvPr id="14" name="角丸四角形吹き出し 13">
            <a:extLst>
              <a:ext uri="{FF2B5EF4-FFF2-40B4-BE49-F238E27FC236}">
                <a16:creationId xmlns:a16="http://schemas.microsoft.com/office/drawing/2014/main" id="{7D6E4F0C-8DB6-4DDF-A5AC-6061EB291D5A}"/>
              </a:ext>
            </a:extLst>
          </p:cNvPr>
          <p:cNvSpPr/>
          <p:nvPr/>
        </p:nvSpPr>
        <p:spPr>
          <a:xfrm>
            <a:off x="7656514" y="3168651"/>
            <a:ext cx="2066925" cy="430212"/>
          </a:xfrm>
          <a:prstGeom prst="wedgeRoundRectCallout">
            <a:avLst>
              <a:gd name="adj1" fmla="val -37142"/>
              <a:gd name="adj2" fmla="val 111082"/>
              <a:gd name="adj3" fmla="val 16667"/>
            </a:avLst>
          </a:prstGeom>
        </p:spPr>
        <p:style>
          <a:lnRef idx="2">
            <a:schemeClr val="accent2"/>
          </a:lnRef>
          <a:fillRef idx="1">
            <a:schemeClr val="lt1"/>
          </a:fillRef>
          <a:effectRef idx="0">
            <a:schemeClr val="accent2"/>
          </a:effectRef>
          <a:fontRef idx="minor">
            <a:schemeClr val="dk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医療費分配の決定</a:t>
            </a:r>
          </a:p>
        </p:txBody>
      </p:sp>
      <p:sp>
        <p:nvSpPr>
          <p:cNvPr id="15" name="角丸四角形吹き出し 14">
            <a:extLst>
              <a:ext uri="{FF2B5EF4-FFF2-40B4-BE49-F238E27FC236}">
                <a16:creationId xmlns:a16="http://schemas.microsoft.com/office/drawing/2014/main" id="{0EBB4C6A-3DC5-46B7-9591-523E91254A95}"/>
              </a:ext>
            </a:extLst>
          </p:cNvPr>
          <p:cNvSpPr/>
          <p:nvPr/>
        </p:nvSpPr>
        <p:spPr>
          <a:xfrm>
            <a:off x="74613" y="3432175"/>
            <a:ext cx="2309812" cy="430213"/>
          </a:xfrm>
          <a:prstGeom prst="wedgeRoundRectCallout">
            <a:avLst>
              <a:gd name="adj1" fmla="val 36532"/>
              <a:gd name="adj2" fmla="val 102800"/>
              <a:gd name="adj3" fmla="val 16667"/>
            </a:avLst>
          </a:prstGeom>
        </p:spPr>
        <p:style>
          <a:lnRef idx="2">
            <a:schemeClr val="accent2"/>
          </a:lnRef>
          <a:fillRef idx="1">
            <a:schemeClr val="lt1"/>
          </a:fillRef>
          <a:effectRef idx="0">
            <a:schemeClr val="accent2"/>
          </a:effectRef>
          <a:fontRef idx="minor">
            <a:schemeClr val="dk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医療政策の方針決定</a:t>
            </a:r>
          </a:p>
        </p:txBody>
      </p:sp>
      <p:sp>
        <p:nvSpPr>
          <p:cNvPr id="64526" name="テキスト ボックス 15">
            <a:extLst>
              <a:ext uri="{FF2B5EF4-FFF2-40B4-BE49-F238E27FC236}">
                <a16:creationId xmlns:a16="http://schemas.microsoft.com/office/drawing/2014/main" id="{44E5F272-2E32-41A8-83AA-1F9A31C10073}"/>
              </a:ext>
            </a:extLst>
          </p:cNvPr>
          <p:cNvSpPr txBox="1">
            <a:spLocks noChangeArrowheads="1"/>
          </p:cNvSpPr>
          <p:nvPr/>
        </p:nvSpPr>
        <p:spPr bwMode="auto">
          <a:xfrm>
            <a:off x="1108075" y="104775"/>
            <a:ext cx="76835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ja-JP" altLang="en-US" sz="2800" b="0" i="0" u="none" strike="noStrike" kern="1200" cap="none" spc="0" normalizeH="0" baseline="0" noProof="0" dirty="0">
                <a:ln>
                  <a:noFill/>
                </a:ln>
                <a:solidFill>
                  <a:srgbClr val="000000"/>
                </a:solidFill>
                <a:effectLst/>
                <a:uLnTx/>
                <a:uFillTx/>
                <a:latin typeface="ＭＳ Ｐゴシック" panose="020B0600070205080204" pitchFamily="50" charset="-128"/>
                <a:ea typeface="メイリオ" panose="020B0604030504040204" pitchFamily="50" charset="-128"/>
                <a:cs typeface="+mn-cs"/>
              </a:rPr>
              <a:t>診療報酬改定の流れ</a:t>
            </a:r>
          </a:p>
        </p:txBody>
      </p:sp>
      <p:sp>
        <p:nvSpPr>
          <p:cNvPr id="64527" name="正方形/長方形 2">
            <a:extLst>
              <a:ext uri="{FF2B5EF4-FFF2-40B4-BE49-F238E27FC236}">
                <a16:creationId xmlns:a16="http://schemas.microsoft.com/office/drawing/2014/main" id="{55ECF335-E29F-4A50-A515-B2F7EF3F6DDA}"/>
              </a:ext>
            </a:extLst>
          </p:cNvPr>
          <p:cNvSpPr>
            <a:spLocks noChangeArrowheads="1"/>
          </p:cNvSpPr>
          <p:nvPr/>
        </p:nvSpPr>
        <p:spPr bwMode="auto">
          <a:xfrm>
            <a:off x="461963" y="6086475"/>
            <a:ext cx="9231312" cy="62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l" defTabSz="914400" rtl="0" eaLnBrk="1" fontAlgn="auto" latinLnBrk="0" hangingPunct="1">
              <a:lnSpc>
                <a:spcPts val="2200"/>
              </a:lnSpc>
              <a:spcBef>
                <a:spcPct val="0"/>
              </a:spcBef>
              <a:spcAft>
                <a:spcPts val="0"/>
              </a:spcAft>
              <a:buClrTx/>
              <a:buSzTx/>
              <a:buFontTx/>
              <a:buNone/>
              <a:tabLst/>
              <a:defRPr/>
            </a:pPr>
            <a:r>
              <a:rPr kumimoji="1" lang="en-US" altLang="ja-JP" sz="18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8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　診療報酬改定は、中医協で</a:t>
            </a:r>
            <a:r>
              <a:rPr kumimoji="1" lang="ja-JP" altLang="en-US" sz="1800" b="0" i="0" u="none" strike="noStrike" kern="1200" cap="none" spc="0" normalizeH="0" baseline="0" noProof="0" dirty="0">
                <a:ln>
                  <a:noFill/>
                </a:ln>
                <a:solidFill>
                  <a:srgbClr val="0000FF"/>
                </a:solidFill>
                <a:effectLst/>
                <a:uLnTx/>
                <a:uFillTx/>
                <a:latin typeface="ＭＳ Ｐゴシック" panose="020B0600070205080204" pitchFamily="50" charset="-128"/>
                <a:ea typeface="ＭＳ Ｐゴシック" panose="020B0600070205080204" pitchFamily="50" charset="-128"/>
                <a:cs typeface="+mn-cs"/>
              </a:rPr>
              <a:t>エビデンス</a:t>
            </a:r>
            <a:r>
              <a:rPr kumimoji="1" lang="ja-JP" altLang="en-US" sz="18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に基づく評価がなされ、さらには前回の改定結果を</a:t>
            </a:r>
            <a:endParaRPr kumimoji="1" lang="en-US" altLang="ja-JP" sz="18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2200"/>
              </a:lnSpc>
              <a:spcBef>
                <a:spcPct val="0"/>
              </a:spcBef>
              <a:spcAft>
                <a:spcPts val="0"/>
              </a:spcAft>
              <a:buClrTx/>
              <a:buSzTx/>
              <a:buFontTx/>
              <a:buNone/>
              <a:tabLst/>
              <a:defRPr/>
            </a:pPr>
            <a:r>
              <a:rPr kumimoji="1" lang="en-US" altLang="ja-JP" sz="18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調査・検証</a:t>
            </a:r>
            <a:r>
              <a:rPr kumimoji="1" lang="ja-JP" altLang="en-US" sz="18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した上で、次回改定で</a:t>
            </a:r>
            <a:r>
              <a:rPr kumimoji="1" lang="ja-JP" altLang="en-US" sz="1800" b="0" i="0" u="none" strike="noStrike" kern="1200" cap="none" spc="0" normalizeH="0" baseline="0" noProof="0" dirty="0">
                <a:ln>
                  <a:noFill/>
                </a:ln>
                <a:solidFill>
                  <a:srgbClr val="0000FF"/>
                </a:solidFill>
                <a:effectLst/>
                <a:uLnTx/>
                <a:uFillTx/>
                <a:latin typeface="ＭＳ Ｐゴシック" panose="020B0600070205080204" pitchFamily="50" charset="-128"/>
                <a:ea typeface="ＭＳ Ｐゴシック" panose="020B0600070205080204" pitchFamily="50" charset="-128"/>
                <a:cs typeface="+mn-cs"/>
              </a:rPr>
              <a:t>修正</a:t>
            </a:r>
            <a:r>
              <a:rPr kumimoji="1" lang="ja-JP" altLang="en-US" sz="18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するという</a:t>
            </a:r>
            <a:r>
              <a:rPr kumimoji="1" lang="ja-JP" altLang="en-US" sz="1800" b="0" i="0" u="none" strike="noStrike" kern="1200" cap="none" spc="0" normalizeH="0" baseline="0" noProof="0" dirty="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流れ</a:t>
            </a:r>
            <a:r>
              <a:rPr kumimoji="1" lang="ja-JP" altLang="en-US" sz="18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が確立している</a:t>
            </a:r>
            <a:endParaRPr kumimoji="1" lang="en-US" altLang="ja-JP" sz="18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4528" name="スライド番号プレースホルダー 2">
            <a:extLst>
              <a:ext uri="{FF2B5EF4-FFF2-40B4-BE49-F238E27FC236}">
                <a16:creationId xmlns:a16="http://schemas.microsoft.com/office/drawing/2014/main" id="{3FB39614-2C7D-4BBD-B3B8-0CDD6D65F53F}"/>
              </a:ext>
            </a:extLst>
          </p:cNvPr>
          <p:cNvSpPr txBox="1">
            <a:spLocks noChangeArrowheads="1"/>
          </p:cNvSpPr>
          <p:nvPr/>
        </p:nvSpPr>
        <p:spPr bwMode="auto">
          <a:xfrm>
            <a:off x="7681913" y="6592888"/>
            <a:ext cx="2311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6198BAB3-D209-40F4-980A-55A769DD7957}" type="slidenum">
              <a:rPr kumimoji="1" lang="ja-JP" altLang="en-US" sz="16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46</a:t>
            </a:fld>
            <a:endParaRPr kumimoji="1" lang="ja-JP"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17" name="正方形/長方形 2">
            <a:extLst>
              <a:ext uri="{FF2B5EF4-FFF2-40B4-BE49-F238E27FC236}">
                <a16:creationId xmlns:a16="http://schemas.microsoft.com/office/drawing/2014/main" id="{28CB1768-BAF4-40DC-A8C8-94956DDA3FC9}"/>
              </a:ext>
            </a:extLst>
          </p:cNvPr>
          <p:cNvSpPr>
            <a:spLocks noChangeArrowheads="1"/>
          </p:cNvSpPr>
          <p:nvPr/>
        </p:nvSpPr>
        <p:spPr bwMode="auto">
          <a:xfrm>
            <a:off x="7262813" y="2695575"/>
            <a:ext cx="2574924"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l" defTabSz="914400" rtl="0" eaLnBrk="1" fontAlgn="auto" latinLnBrk="0" hangingPunct="1">
              <a:lnSpc>
                <a:spcPts val="1000"/>
              </a:lnSpc>
              <a:spcBef>
                <a:spcPct val="0"/>
              </a:spcBef>
              <a:spcAft>
                <a:spcPts val="0"/>
              </a:spcAft>
              <a:buClrTx/>
              <a:buSzTx/>
              <a:buFontTx/>
              <a:buNone/>
              <a:tabLst/>
              <a:defRPr/>
            </a:pPr>
            <a:r>
              <a:rPr kumimoji="1" lang="en-US" altLang="ja-JP" sz="105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a:t>
            </a:r>
            <a:r>
              <a:rPr kumimoji="1" lang="ja-JP" altLang="en-US" sz="105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　改定のたびに対応すべき項目が</a:t>
            </a:r>
            <a:endParaRPr kumimoji="1" lang="en-US" altLang="ja-JP" sz="105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endParaRPr>
          </a:p>
          <a:p>
            <a:pPr marL="0" marR="0" lvl="0" indent="0" algn="l" defTabSz="914400" rtl="0" eaLnBrk="1" fontAlgn="auto" latinLnBrk="0" hangingPunct="1">
              <a:lnSpc>
                <a:spcPts val="1000"/>
              </a:lnSpc>
              <a:spcBef>
                <a:spcPct val="0"/>
              </a:spcBef>
              <a:spcAft>
                <a:spcPts val="0"/>
              </a:spcAft>
              <a:buClrTx/>
              <a:buSzTx/>
              <a:buFontTx/>
              <a:buNone/>
              <a:tabLst/>
              <a:defRPr/>
            </a:pPr>
            <a:r>
              <a:rPr kumimoji="1" lang="en-US" altLang="ja-JP" sz="105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  </a:t>
            </a:r>
            <a:r>
              <a:rPr kumimoji="1" lang="ja-JP" altLang="en-US" sz="105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具体化され、財源も紐付きとなって、</a:t>
            </a:r>
            <a:endParaRPr kumimoji="1" lang="en-US" altLang="ja-JP" sz="105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endParaRPr>
          </a:p>
          <a:p>
            <a:pPr marL="0" marR="0" lvl="0" indent="0" algn="l" defTabSz="914400" rtl="0" eaLnBrk="1" fontAlgn="auto" latinLnBrk="0" hangingPunct="1">
              <a:lnSpc>
                <a:spcPts val="1000"/>
              </a:lnSpc>
              <a:spcBef>
                <a:spcPct val="0"/>
              </a:spcBef>
              <a:spcAft>
                <a:spcPts val="0"/>
              </a:spcAft>
              <a:buClrTx/>
              <a:buSzTx/>
              <a:buFontTx/>
              <a:buNone/>
              <a:tabLst/>
              <a:defRPr/>
            </a:pPr>
            <a:r>
              <a:rPr kumimoji="1" lang="en-US" altLang="ja-JP" sz="105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  </a:t>
            </a:r>
            <a:r>
              <a:rPr kumimoji="1" lang="ja-JP" altLang="en-US" sz="105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中医協の裁量が縮小している　</a:t>
            </a:r>
            <a:endParaRPr kumimoji="1" lang="en-US" altLang="ja-JP" sz="105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endParaRPr>
          </a:p>
        </p:txBody>
      </p:sp>
    </p:spTree>
    <p:extLst>
      <p:ext uri="{BB962C8B-B14F-4D97-AF65-F5344CB8AC3E}">
        <p14:creationId xmlns:p14="http://schemas.microsoft.com/office/powerpoint/2010/main" val="312742438"/>
      </p:ext>
    </p:extLst>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 7">
            <a:extLst>
              <a:ext uri="{FF2B5EF4-FFF2-40B4-BE49-F238E27FC236}">
                <a16:creationId xmlns:a16="http://schemas.microsoft.com/office/drawing/2014/main" id="{72B3F4B6-E477-24BF-90A8-E6BD404D2403}"/>
              </a:ext>
            </a:extLst>
          </p:cNvPr>
          <p:cNvGraphicFramePr>
            <a:graphicFrameLocks noGrp="1"/>
          </p:cNvGraphicFramePr>
          <p:nvPr/>
        </p:nvGraphicFramePr>
        <p:xfrm>
          <a:off x="1050774" y="5200114"/>
          <a:ext cx="8320470" cy="1285274"/>
        </p:xfrm>
        <a:graphic>
          <a:graphicData uri="http://schemas.openxmlformats.org/drawingml/2006/table">
            <a:tbl>
              <a:tblPr firstRow="1" bandRow="1">
                <a:tableStyleId>{5C22544A-7EE6-4342-B048-85BDC9FD1C3A}</a:tableStyleId>
              </a:tblPr>
              <a:tblGrid>
                <a:gridCol w="554698">
                  <a:extLst>
                    <a:ext uri="{9D8B030D-6E8A-4147-A177-3AD203B41FA5}">
                      <a16:colId xmlns:a16="http://schemas.microsoft.com/office/drawing/2014/main" val="2842502241"/>
                    </a:ext>
                  </a:extLst>
                </a:gridCol>
                <a:gridCol w="554698">
                  <a:extLst>
                    <a:ext uri="{9D8B030D-6E8A-4147-A177-3AD203B41FA5}">
                      <a16:colId xmlns:a16="http://schemas.microsoft.com/office/drawing/2014/main" val="2218975849"/>
                    </a:ext>
                  </a:extLst>
                </a:gridCol>
                <a:gridCol w="554698">
                  <a:extLst>
                    <a:ext uri="{9D8B030D-6E8A-4147-A177-3AD203B41FA5}">
                      <a16:colId xmlns:a16="http://schemas.microsoft.com/office/drawing/2014/main" val="15371093"/>
                    </a:ext>
                  </a:extLst>
                </a:gridCol>
                <a:gridCol w="554698">
                  <a:extLst>
                    <a:ext uri="{9D8B030D-6E8A-4147-A177-3AD203B41FA5}">
                      <a16:colId xmlns:a16="http://schemas.microsoft.com/office/drawing/2014/main" val="1173687522"/>
                    </a:ext>
                  </a:extLst>
                </a:gridCol>
                <a:gridCol w="554698">
                  <a:extLst>
                    <a:ext uri="{9D8B030D-6E8A-4147-A177-3AD203B41FA5}">
                      <a16:colId xmlns:a16="http://schemas.microsoft.com/office/drawing/2014/main" val="1631522845"/>
                    </a:ext>
                  </a:extLst>
                </a:gridCol>
                <a:gridCol w="554698">
                  <a:extLst>
                    <a:ext uri="{9D8B030D-6E8A-4147-A177-3AD203B41FA5}">
                      <a16:colId xmlns:a16="http://schemas.microsoft.com/office/drawing/2014/main" val="3707966006"/>
                    </a:ext>
                  </a:extLst>
                </a:gridCol>
                <a:gridCol w="554698">
                  <a:extLst>
                    <a:ext uri="{9D8B030D-6E8A-4147-A177-3AD203B41FA5}">
                      <a16:colId xmlns:a16="http://schemas.microsoft.com/office/drawing/2014/main" val="2101960113"/>
                    </a:ext>
                  </a:extLst>
                </a:gridCol>
                <a:gridCol w="554698">
                  <a:extLst>
                    <a:ext uri="{9D8B030D-6E8A-4147-A177-3AD203B41FA5}">
                      <a16:colId xmlns:a16="http://schemas.microsoft.com/office/drawing/2014/main" val="1417529503"/>
                    </a:ext>
                  </a:extLst>
                </a:gridCol>
                <a:gridCol w="554698">
                  <a:extLst>
                    <a:ext uri="{9D8B030D-6E8A-4147-A177-3AD203B41FA5}">
                      <a16:colId xmlns:a16="http://schemas.microsoft.com/office/drawing/2014/main" val="1457333383"/>
                    </a:ext>
                  </a:extLst>
                </a:gridCol>
                <a:gridCol w="554698">
                  <a:extLst>
                    <a:ext uri="{9D8B030D-6E8A-4147-A177-3AD203B41FA5}">
                      <a16:colId xmlns:a16="http://schemas.microsoft.com/office/drawing/2014/main" val="761843252"/>
                    </a:ext>
                  </a:extLst>
                </a:gridCol>
                <a:gridCol w="554698">
                  <a:extLst>
                    <a:ext uri="{9D8B030D-6E8A-4147-A177-3AD203B41FA5}">
                      <a16:colId xmlns:a16="http://schemas.microsoft.com/office/drawing/2014/main" val="3741478461"/>
                    </a:ext>
                  </a:extLst>
                </a:gridCol>
                <a:gridCol w="554698">
                  <a:extLst>
                    <a:ext uri="{9D8B030D-6E8A-4147-A177-3AD203B41FA5}">
                      <a16:colId xmlns:a16="http://schemas.microsoft.com/office/drawing/2014/main" val="740149204"/>
                    </a:ext>
                  </a:extLst>
                </a:gridCol>
                <a:gridCol w="554698">
                  <a:extLst>
                    <a:ext uri="{9D8B030D-6E8A-4147-A177-3AD203B41FA5}">
                      <a16:colId xmlns:a16="http://schemas.microsoft.com/office/drawing/2014/main" val="3168149513"/>
                    </a:ext>
                  </a:extLst>
                </a:gridCol>
                <a:gridCol w="554698">
                  <a:extLst>
                    <a:ext uri="{9D8B030D-6E8A-4147-A177-3AD203B41FA5}">
                      <a16:colId xmlns:a16="http://schemas.microsoft.com/office/drawing/2014/main" val="2987311925"/>
                    </a:ext>
                  </a:extLst>
                </a:gridCol>
                <a:gridCol w="554698">
                  <a:extLst>
                    <a:ext uri="{9D8B030D-6E8A-4147-A177-3AD203B41FA5}">
                      <a16:colId xmlns:a16="http://schemas.microsoft.com/office/drawing/2014/main" val="2813248762"/>
                    </a:ext>
                  </a:extLst>
                </a:gridCol>
              </a:tblGrid>
              <a:tr h="1285274">
                <a:tc>
                  <a:txBody>
                    <a:bodyPr/>
                    <a:lstStyle/>
                    <a:p>
                      <a:endParaRPr kumimoji="1" lang="ja-JP" altLang="en-US">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kumimoji="1" lang="ja-JP" altLang="en-US">
                        <a:solidFill>
                          <a:schemeClr val="tx1"/>
                        </a:solidFill>
                      </a:endParaRPr>
                    </a:p>
                  </a:txBody>
                  <a:tcP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kumimoji="1" lang="ja-JP" altLang="en-US">
                        <a:solidFill>
                          <a:schemeClr val="tx1"/>
                        </a:solidFill>
                      </a:endParaRPr>
                    </a:p>
                  </a:txBody>
                  <a:tcP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kumimoji="1" lang="ja-JP" altLang="en-US">
                        <a:solidFill>
                          <a:schemeClr val="tx1"/>
                        </a:solidFill>
                      </a:endParaRPr>
                    </a:p>
                  </a:txBody>
                  <a:tcP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kumimoji="1" lang="ja-JP" altLang="en-US">
                        <a:solidFill>
                          <a:schemeClr val="tx1"/>
                        </a:solidFill>
                      </a:endParaRPr>
                    </a:p>
                  </a:txBody>
                  <a:tcP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kumimoji="1" lang="ja-JP" altLang="en-US">
                        <a:solidFill>
                          <a:schemeClr val="tx1"/>
                        </a:solidFill>
                      </a:endParaRPr>
                    </a:p>
                  </a:txBody>
                  <a:tcP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kumimoji="1" lang="ja-JP" altLang="en-US">
                        <a:solidFill>
                          <a:schemeClr val="tx1"/>
                        </a:solidFill>
                      </a:endParaRPr>
                    </a:p>
                  </a:txBody>
                  <a:tcP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kumimoji="1" lang="ja-JP" altLang="en-US">
                        <a:solidFill>
                          <a:schemeClr val="tx1"/>
                        </a:solidFill>
                      </a:endParaRPr>
                    </a:p>
                  </a:txBody>
                  <a:tcP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kumimoji="1" lang="ja-JP" altLang="en-US">
                        <a:solidFill>
                          <a:schemeClr val="tx1"/>
                        </a:solidFill>
                      </a:endParaRPr>
                    </a:p>
                  </a:txBody>
                  <a:tcP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kumimoji="1" lang="ja-JP" altLang="en-US">
                        <a:solidFill>
                          <a:schemeClr val="tx1"/>
                        </a:solidFill>
                      </a:endParaRPr>
                    </a:p>
                  </a:txBody>
                  <a:tcP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kumimoji="1" lang="ja-JP" altLang="en-US">
                        <a:solidFill>
                          <a:schemeClr val="tx1"/>
                        </a:solidFill>
                      </a:endParaRPr>
                    </a:p>
                  </a:txBody>
                  <a:tcP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kumimoji="1" lang="ja-JP" altLang="en-US">
                        <a:solidFill>
                          <a:schemeClr val="tx1"/>
                        </a:solidFill>
                      </a:endParaRPr>
                    </a:p>
                  </a:txBody>
                  <a:tcP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kumimoji="1" lang="ja-JP" altLang="en-US">
                        <a:solidFill>
                          <a:schemeClr val="tx1"/>
                        </a:solidFill>
                      </a:endParaRPr>
                    </a:p>
                  </a:txBody>
                  <a:tcP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kumimoji="1" lang="ja-JP" altLang="en-US">
                        <a:solidFill>
                          <a:schemeClr val="tx1"/>
                        </a:solidFill>
                      </a:endParaRPr>
                    </a:p>
                  </a:txBody>
                  <a:tcP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kumimoji="1" lang="ja-JP" altLang="en-US" dirty="0">
                        <a:solidFill>
                          <a:schemeClr val="tx1"/>
                        </a:solidFill>
                      </a:endParaRPr>
                    </a:p>
                  </a:txBody>
                  <a:tcPr>
                    <a:lnL w="12700" cap="flat" cmpd="sng" algn="ctr">
                      <a:solidFill>
                        <a:schemeClr val="tx1"/>
                      </a:solidFill>
                      <a:prstDash val="dot"/>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0625082"/>
                  </a:ext>
                </a:extLst>
              </a:tr>
            </a:tbl>
          </a:graphicData>
        </a:graphic>
      </p:graphicFrame>
      <p:sp>
        <p:nvSpPr>
          <p:cNvPr id="2" name="タイトル 1"/>
          <p:cNvSpPr>
            <a:spLocks noGrp="1"/>
          </p:cNvSpPr>
          <p:nvPr>
            <p:ph type="title"/>
          </p:nvPr>
        </p:nvSpPr>
        <p:spPr>
          <a:solidFill>
            <a:srgbClr val="E1EDFF"/>
          </a:solidFill>
        </p:spPr>
        <p:txBody>
          <a:bodyPr>
            <a:noAutofit/>
          </a:bodyPr>
          <a:lstStyle/>
          <a:p>
            <a:r>
              <a:rPr lang="ja-JP" altLang="en-US" sz="1800" b="1"/>
              <a:t>精神疾患を有する者の地域移行・地域定着に向けた重点的な支援を提供する病棟の評価の新設</a:t>
            </a:r>
            <a:endParaRPr kumimoji="1" lang="ja-JP" altLang="en-US" sz="1800"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－４－５　地域移行・地域生活支援の充実を含む質の高い精神医療の評価－①</a:t>
            </a:r>
          </a:p>
        </p:txBody>
      </p:sp>
      <p:sp>
        <p:nvSpPr>
          <p:cNvPr id="10" name="正方形/長方形 9">
            <a:extLst>
              <a:ext uri="{FF2B5EF4-FFF2-40B4-BE49-F238E27FC236}">
                <a16:creationId xmlns:a16="http://schemas.microsoft.com/office/drawing/2014/main" id="{38F4B1D8-1E0A-E9D0-8F13-A5D108ABFA29}"/>
              </a:ext>
            </a:extLst>
          </p:cNvPr>
          <p:cNvSpPr/>
          <p:nvPr/>
        </p:nvSpPr>
        <p:spPr>
          <a:xfrm>
            <a:off x="188119" y="819397"/>
            <a:ext cx="9529762" cy="595259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90000" bIns="90000"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精神障害にも対応した地域包括ケアシステムの構築を推進する観点から、精神疾患を有する者の地域移行・地域定着に向けた重点的な支援を提供する精神病棟について、新たな評価を行う。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精神科地域包括ケア病棟入院料</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1,535</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点（１日につき）</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自宅等移行初期加算</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点（１日につき）</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3600" marR="0" lvl="0" indent="-4536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精神科救急急性期医療入院料</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精神科急性期治療病棟入院料</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及び</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精神科救急・合併症入院料を算定した期間と通算して</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180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を限度として、所定点数を算定する。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3600" marR="0" lvl="0" indent="-4536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（２）当該病棟に転棟若しくは転院又は入院した日から起算して</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90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日間</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に限り、</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自宅等移行初期加算</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として、</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点を加算する。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3600" marR="0" lvl="0" indent="-4536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（３）過去１年以内に、精神科地域包括ケア病棟入院料又は自宅等移行初期加算を算定した患者については、期間の計算に当たって、</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3600" marR="0" lvl="0" indent="-45360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直近１年間の算定期間（算定した日数）を</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180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日又は</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90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日に通算</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3600" marR="0" lvl="0" indent="-4536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（４）精神病棟入院基本料（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18</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対１）、精神療養病棟入院料、認知症治療病棟入院料、地域移行機能強化病棟入院料を届け出ている病棟から、当該病棟への転棟は、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患者１人につき１回</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に限る。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3600" marR="0" lvl="0" indent="-4536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（５）当該病棟の入院患者に対しては、主治医が病状の評価に基づいた診療計画を作成し、適切な治療を実施するとともに、</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医師、看護職員、薬剤師、作業療法士、精神保健福祉士、公認心理師等の多職種が共同</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して、個々の患者の希望や状態に応じて、退院後の療養生活を見据え必要な療養上の指導、服薬指導、作業療法、相談支援、心理支援等を行う。</a:t>
            </a:r>
          </a:p>
          <a:p>
            <a:pPr marL="453600" marR="0" lvl="0" indent="-4536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（６）当該病棟の入院患者のうち必要なものに対しては、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療養上の指導、服薬指導、作業療法、相談支援又は心理支援等を、１日平均２時間以上</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提供していることが望ましい。</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3600" marR="0" lvl="0" indent="-4536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（７）症状性を含む器質性精神障害の患者にあっては、精神症状を有する状態に限り、単なる認知症の症状のみを有する患者については、当該入院料を算定できない。</a:t>
            </a:r>
          </a:p>
          <a:p>
            <a:pPr marL="453600" marR="0" lvl="0" indent="-453600"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［算定イメージ］</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5" name="表 3">
            <a:extLst>
              <a:ext uri="{FF2B5EF4-FFF2-40B4-BE49-F238E27FC236}">
                <a16:creationId xmlns:a16="http://schemas.microsoft.com/office/drawing/2014/main" id="{66B8C202-A612-6DD6-660E-7FD6457DC2D1}"/>
              </a:ext>
            </a:extLst>
          </p:cNvPr>
          <p:cNvGraphicFramePr>
            <a:graphicFrameLocks noGrp="1"/>
          </p:cNvGraphicFramePr>
          <p:nvPr/>
        </p:nvGraphicFramePr>
        <p:xfrm>
          <a:off x="721594" y="6555998"/>
          <a:ext cx="8882736" cy="254880"/>
        </p:xfrm>
        <a:graphic>
          <a:graphicData uri="http://schemas.openxmlformats.org/drawingml/2006/table">
            <a:tbl>
              <a:tblPr firstRow="1" bandRow="1">
                <a:tableStyleId>{5C22544A-7EE6-4342-B048-85BDC9FD1C3A}</a:tableStyleId>
              </a:tblPr>
              <a:tblGrid>
                <a:gridCol w="555171">
                  <a:extLst>
                    <a:ext uri="{9D8B030D-6E8A-4147-A177-3AD203B41FA5}">
                      <a16:colId xmlns:a16="http://schemas.microsoft.com/office/drawing/2014/main" val="1119369248"/>
                    </a:ext>
                  </a:extLst>
                </a:gridCol>
                <a:gridCol w="555171">
                  <a:extLst>
                    <a:ext uri="{9D8B030D-6E8A-4147-A177-3AD203B41FA5}">
                      <a16:colId xmlns:a16="http://schemas.microsoft.com/office/drawing/2014/main" val="2757811519"/>
                    </a:ext>
                  </a:extLst>
                </a:gridCol>
                <a:gridCol w="555171">
                  <a:extLst>
                    <a:ext uri="{9D8B030D-6E8A-4147-A177-3AD203B41FA5}">
                      <a16:colId xmlns:a16="http://schemas.microsoft.com/office/drawing/2014/main" val="1216381317"/>
                    </a:ext>
                  </a:extLst>
                </a:gridCol>
                <a:gridCol w="555171">
                  <a:extLst>
                    <a:ext uri="{9D8B030D-6E8A-4147-A177-3AD203B41FA5}">
                      <a16:colId xmlns:a16="http://schemas.microsoft.com/office/drawing/2014/main" val="1642026846"/>
                    </a:ext>
                  </a:extLst>
                </a:gridCol>
                <a:gridCol w="555171">
                  <a:extLst>
                    <a:ext uri="{9D8B030D-6E8A-4147-A177-3AD203B41FA5}">
                      <a16:colId xmlns:a16="http://schemas.microsoft.com/office/drawing/2014/main" val="4115211676"/>
                    </a:ext>
                  </a:extLst>
                </a:gridCol>
                <a:gridCol w="555171">
                  <a:extLst>
                    <a:ext uri="{9D8B030D-6E8A-4147-A177-3AD203B41FA5}">
                      <a16:colId xmlns:a16="http://schemas.microsoft.com/office/drawing/2014/main" val="2886825003"/>
                    </a:ext>
                  </a:extLst>
                </a:gridCol>
                <a:gridCol w="555171">
                  <a:extLst>
                    <a:ext uri="{9D8B030D-6E8A-4147-A177-3AD203B41FA5}">
                      <a16:colId xmlns:a16="http://schemas.microsoft.com/office/drawing/2014/main" val="3585259359"/>
                    </a:ext>
                  </a:extLst>
                </a:gridCol>
                <a:gridCol w="555171">
                  <a:extLst>
                    <a:ext uri="{9D8B030D-6E8A-4147-A177-3AD203B41FA5}">
                      <a16:colId xmlns:a16="http://schemas.microsoft.com/office/drawing/2014/main" val="1733061344"/>
                    </a:ext>
                  </a:extLst>
                </a:gridCol>
                <a:gridCol w="555171">
                  <a:extLst>
                    <a:ext uri="{9D8B030D-6E8A-4147-A177-3AD203B41FA5}">
                      <a16:colId xmlns:a16="http://schemas.microsoft.com/office/drawing/2014/main" val="3565928984"/>
                    </a:ext>
                  </a:extLst>
                </a:gridCol>
                <a:gridCol w="555171">
                  <a:extLst>
                    <a:ext uri="{9D8B030D-6E8A-4147-A177-3AD203B41FA5}">
                      <a16:colId xmlns:a16="http://schemas.microsoft.com/office/drawing/2014/main" val="3385824309"/>
                    </a:ext>
                  </a:extLst>
                </a:gridCol>
                <a:gridCol w="555171">
                  <a:extLst>
                    <a:ext uri="{9D8B030D-6E8A-4147-A177-3AD203B41FA5}">
                      <a16:colId xmlns:a16="http://schemas.microsoft.com/office/drawing/2014/main" val="3399173249"/>
                    </a:ext>
                  </a:extLst>
                </a:gridCol>
                <a:gridCol w="555171">
                  <a:extLst>
                    <a:ext uri="{9D8B030D-6E8A-4147-A177-3AD203B41FA5}">
                      <a16:colId xmlns:a16="http://schemas.microsoft.com/office/drawing/2014/main" val="1718892068"/>
                    </a:ext>
                  </a:extLst>
                </a:gridCol>
                <a:gridCol w="555171">
                  <a:extLst>
                    <a:ext uri="{9D8B030D-6E8A-4147-A177-3AD203B41FA5}">
                      <a16:colId xmlns:a16="http://schemas.microsoft.com/office/drawing/2014/main" val="2836485063"/>
                    </a:ext>
                  </a:extLst>
                </a:gridCol>
                <a:gridCol w="555171">
                  <a:extLst>
                    <a:ext uri="{9D8B030D-6E8A-4147-A177-3AD203B41FA5}">
                      <a16:colId xmlns:a16="http://schemas.microsoft.com/office/drawing/2014/main" val="3493116297"/>
                    </a:ext>
                  </a:extLst>
                </a:gridCol>
                <a:gridCol w="555171">
                  <a:extLst>
                    <a:ext uri="{9D8B030D-6E8A-4147-A177-3AD203B41FA5}">
                      <a16:colId xmlns:a16="http://schemas.microsoft.com/office/drawing/2014/main" val="1622991932"/>
                    </a:ext>
                  </a:extLst>
                </a:gridCol>
                <a:gridCol w="555171">
                  <a:extLst>
                    <a:ext uri="{9D8B030D-6E8A-4147-A177-3AD203B41FA5}">
                      <a16:colId xmlns:a16="http://schemas.microsoft.com/office/drawing/2014/main" val="4108900522"/>
                    </a:ext>
                  </a:extLst>
                </a:gridCol>
              </a:tblGrid>
              <a:tr h="180000">
                <a:tc>
                  <a:txBody>
                    <a:bodyPr/>
                    <a:lstStyle/>
                    <a:p>
                      <a:pPr algn="ctr"/>
                      <a:r>
                        <a:rPr kumimoji="1" lang="en-US" altLang="ja-JP" sz="1200">
                          <a:solidFill>
                            <a:schemeClr val="tx1"/>
                          </a:solidFill>
                          <a:latin typeface="メイリオ" panose="020B0604030504040204" pitchFamily="50" charset="-128"/>
                          <a:ea typeface="メイリオ" panose="020B0604030504040204" pitchFamily="50" charset="-128"/>
                        </a:rPr>
                        <a:t>0</a:t>
                      </a:r>
                      <a:endParaRPr kumimoji="1" lang="ja-JP" altLang="en-US" sz="120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en-US" altLang="ja-JP" sz="1200">
                          <a:solidFill>
                            <a:schemeClr val="tx1"/>
                          </a:solidFill>
                          <a:latin typeface="メイリオ" panose="020B0604030504040204" pitchFamily="50" charset="-128"/>
                          <a:ea typeface="メイリオ" panose="020B0604030504040204" pitchFamily="50" charset="-128"/>
                        </a:rPr>
                        <a:t>30</a:t>
                      </a:r>
                      <a:endParaRPr kumimoji="1" lang="ja-JP" altLang="en-US" sz="120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en-US" altLang="ja-JP" sz="1200">
                          <a:solidFill>
                            <a:schemeClr val="tx1"/>
                          </a:solidFill>
                          <a:latin typeface="メイリオ" panose="020B0604030504040204" pitchFamily="50" charset="-128"/>
                          <a:ea typeface="メイリオ" panose="020B0604030504040204" pitchFamily="50" charset="-128"/>
                        </a:rPr>
                        <a:t>60</a:t>
                      </a:r>
                      <a:endParaRPr kumimoji="1" lang="ja-JP" altLang="en-US" sz="120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en-US" altLang="ja-JP" sz="1200">
                          <a:solidFill>
                            <a:schemeClr val="tx1"/>
                          </a:solidFill>
                          <a:latin typeface="メイリオ" panose="020B0604030504040204" pitchFamily="50" charset="-128"/>
                          <a:ea typeface="メイリオ" panose="020B0604030504040204" pitchFamily="50" charset="-128"/>
                        </a:rPr>
                        <a:t>90</a:t>
                      </a:r>
                      <a:endParaRPr kumimoji="1" lang="ja-JP" altLang="en-US" sz="120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en-US" altLang="ja-JP" sz="1200">
                          <a:solidFill>
                            <a:schemeClr val="tx1"/>
                          </a:solidFill>
                          <a:latin typeface="メイリオ" panose="020B0604030504040204" pitchFamily="50" charset="-128"/>
                          <a:ea typeface="メイリオ" panose="020B0604030504040204" pitchFamily="50" charset="-128"/>
                        </a:rPr>
                        <a:t>120</a:t>
                      </a:r>
                      <a:endParaRPr kumimoji="1" lang="ja-JP" altLang="en-US" sz="120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en-US" altLang="ja-JP" sz="1200">
                          <a:solidFill>
                            <a:schemeClr val="tx1"/>
                          </a:solidFill>
                          <a:latin typeface="メイリオ" panose="020B0604030504040204" pitchFamily="50" charset="-128"/>
                          <a:ea typeface="メイリオ" panose="020B0604030504040204" pitchFamily="50" charset="-128"/>
                        </a:rPr>
                        <a:t>150</a:t>
                      </a:r>
                      <a:endParaRPr kumimoji="1" lang="ja-JP" altLang="en-US" sz="120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en-US" altLang="ja-JP" sz="1200">
                          <a:solidFill>
                            <a:schemeClr val="tx1"/>
                          </a:solidFill>
                          <a:latin typeface="メイリオ" panose="020B0604030504040204" pitchFamily="50" charset="-128"/>
                          <a:ea typeface="メイリオ" panose="020B0604030504040204" pitchFamily="50" charset="-128"/>
                        </a:rPr>
                        <a:t>180</a:t>
                      </a:r>
                      <a:endParaRPr kumimoji="1" lang="ja-JP" altLang="en-US" sz="120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en-US" altLang="ja-JP" sz="1200">
                          <a:solidFill>
                            <a:schemeClr val="tx1"/>
                          </a:solidFill>
                          <a:latin typeface="メイリオ" panose="020B0604030504040204" pitchFamily="50" charset="-128"/>
                          <a:ea typeface="メイリオ" panose="020B0604030504040204" pitchFamily="50" charset="-128"/>
                        </a:rPr>
                        <a:t>210</a:t>
                      </a:r>
                      <a:endParaRPr kumimoji="1" lang="ja-JP" altLang="en-US" sz="120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en-US" altLang="ja-JP" sz="1200">
                          <a:solidFill>
                            <a:schemeClr val="tx1"/>
                          </a:solidFill>
                          <a:latin typeface="メイリオ" panose="020B0604030504040204" pitchFamily="50" charset="-128"/>
                          <a:ea typeface="メイリオ" panose="020B0604030504040204" pitchFamily="50" charset="-128"/>
                        </a:rPr>
                        <a:t>240</a:t>
                      </a:r>
                      <a:endParaRPr kumimoji="1" lang="ja-JP" altLang="en-US" sz="120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en-US" altLang="ja-JP" sz="1200">
                          <a:solidFill>
                            <a:schemeClr val="tx1"/>
                          </a:solidFill>
                          <a:latin typeface="メイリオ" panose="020B0604030504040204" pitchFamily="50" charset="-128"/>
                          <a:ea typeface="メイリオ" panose="020B0604030504040204" pitchFamily="50" charset="-128"/>
                        </a:rPr>
                        <a:t>270</a:t>
                      </a:r>
                      <a:endParaRPr kumimoji="1" lang="ja-JP" altLang="en-US" sz="120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en-US" altLang="ja-JP" sz="1200">
                          <a:solidFill>
                            <a:schemeClr val="tx1"/>
                          </a:solidFill>
                          <a:latin typeface="メイリオ" panose="020B0604030504040204" pitchFamily="50" charset="-128"/>
                          <a:ea typeface="メイリオ" panose="020B0604030504040204" pitchFamily="50" charset="-128"/>
                        </a:rPr>
                        <a:t>300</a:t>
                      </a:r>
                      <a:endParaRPr kumimoji="1" lang="ja-JP" altLang="en-US" sz="120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en-US" altLang="ja-JP" sz="1200">
                          <a:solidFill>
                            <a:schemeClr val="tx1"/>
                          </a:solidFill>
                          <a:latin typeface="メイリオ" panose="020B0604030504040204" pitchFamily="50" charset="-128"/>
                          <a:ea typeface="メイリオ" panose="020B0604030504040204" pitchFamily="50" charset="-128"/>
                        </a:rPr>
                        <a:t>330</a:t>
                      </a:r>
                      <a:endParaRPr kumimoji="1" lang="ja-JP" altLang="en-US" sz="120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en-US" altLang="ja-JP" sz="1200">
                          <a:solidFill>
                            <a:schemeClr val="tx1"/>
                          </a:solidFill>
                          <a:latin typeface="メイリオ" panose="020B0604030504040204" pitchFamily="50" charset="-128"/>
                          <a:ea typeface="メイリオ" panose="020B0604030504040204" pitchFamily="50" charset="-128"/>
                        </a:rPr>
                        <a:t>360</a:t>
                      </a:r>
                      <a:endParaRPr kumimoji="1" lang="ja-JP" altLang="en-US" sz="120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en-US" altLang="ja-JP" sz="1200">
                          <a:solidFill>
                            <a:schemeClr val="tx1"/>
                          </a:solidFill>
                          <a:latin typeface="メイリオ" panose="020B0604030504040204" pitchFamily="50" charset="-128"/>
                          <a:ea typeface="メイリオ" panose="020B0604030504040204" pitchFamily="50" charset="-128"/>
                        </a:rPr>
                        <a:t>390</a:t>
                      </a:r>
                      <a:endParaRPr kumimoji="1" lang="ja-JP" altLang="en-US" sz="120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en-US" altLang="ja-JP" sz="1200">
                          <a:solidFill>
                            <a:schemeClr val="tx1"/>
                          </a:solidFill>
                          <a:latin typeface="メイリオ" panose="020B0604030504040204" pitchFamily="50" charset="-128"/>
                          <a:ea typeface="メイリオ" panose="020B0604030504040204" pitchFamily="50" charset="-128"/>
                        </a:rPr>
                        <a:t>420</a:t>
                      </a:r>
                      <a:endParaRPr kumimoji="1" lang="ja-JP" altLang="en-US" sz="120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kumimoji="1" lang="en-US" altLang="ja-JP" sz="1200" dirty="0">
                          <a:solidFill>
                            <a:schemeClr val="tx1"/>
                          </a:solidFill>
                          <a:latin typeface="メイリオ" panose="020B0604030504040204" pitchFamily="50" charset="-128"/>
                          <a:ea typeface="メイリオ" panose="020B0604030504040204" pitchFamily="50" charset="-128"/>
                        </a:rPr>
                        <a:t>450</a:t>
                      </a:r>
                      <a:endParaRPr kumimoji="1" lang="ja-JP" altLang="en-US" sz="1200" dirty="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86289369"/>
                  </a:ext>
                </a:extLst>
              </a:tr>
            </a:tbl>
          </a:graphicData>
        </a:graphic>
      </p:graphicFrame>
      <p:sp>
        <p:nvSpPr>
          <p:cNvPr id="6" name="テキスト ボックス 5">
            <a:extLst>
              <a:ext uri="{FF2B5EF4-FFF2-40B4-BE49-F238E27FC236}">
                <a16:creationId xmlns:a16="http://schemas.microsoft.com/office/drawing/2014/main" id="{4CDFF135-D4D9-4138-8188-9EFD5A07EDDB}"/>
              </a:ext>
            </a:extLst>
          </p:cNvPr>
          <p:cNvSpPr txBox="1"/>
          <p:nvPr/>
        </p:nvSpPr>
        <p:spPr>
          <a:xfrm>
            <a:off x="45540" y="6379991"/>
            <a:ext cx="1071908" cy="4308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最初の入院</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からの日数</a:t>
            </a:r>
          </a:p>
        </p:txBody>
      </p:sp>
      <p:sp>
        <p:nvSpPr>
          <p:cNvPr id="22" name="矢印: 右 21">
            <a:extLst>
              <a:ext uri="{FF2B5EF4-FFF2-40B4-BE49-F238E27FC236}">
                <a16:creationId xmlns:a16="http://schemas.microsoft.com/office/drawing/2014/main" id="{D3654072-0621-CA6D-0141-E10E30BB456C}"/>
              </a:ext>
            </a:extLst>
          </p:cNvPr>
          <p:cNvSpPr/>
          <p:nvPr/>
        </p:nvSpPr>
        <p:spPr>
          <a:xfrm>
            <a:off x="1056947" y="5755017"/>
            <a:ext cx="1647885" cy="360399"/>
          </a:xfrm>
          <a:prstGeom prst="rightArrow">
            <a:avLst/>
          </a:prstGeom>
          <a:solidFill>
            <a:srgbClr val="C9E7E7"/>
          </a:solidFill>
          <a:ln w="12700" cap="flat" cmpd="sng" algn="ctr">
            <a:noFill/>
            <a:prstDash val="solid"/>
            <a:miter lim="800000"/>
          </a:ln>
          <a:effectLst/>
        </p:spPr>
        <p:txBody>
          <a:bodyPr lIns="36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0" cap="none" spc="0" normalizeH="0" baseline="0" noProof="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精神科救急急性期</a:t>
            </a:r>
            <a:endParaRPr kumimoji="1" lang="en-US" altLang="ja-JP" sz="1100" b="0" i="0" u="none" strike="noStrike" kern="0" cap="none" spc="0" normalizeH="0" baseline="0" noProof="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0" cap="none" spc="0" normalizeH="0" baseline="0" noProof="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医療入院料等</a:t>
            </a:r>
          </a:p>
        </p:txBody>
      </p:sp>
      <p:sp>
        <p:nvSpPr>
          <p:cNvPr id="24" name="矢印: 右 23">
            <a:extLst>
              <a:ext uri="{FF2B5EF4-FFF2-40B4-BE49-F238E27FC236}">
                <a16:creationId xmlns:a16="http://schemas.microsoft.com/office/drawing/2014/main" id="{23DF522F-D672-E58C-11E1-540DCFEFD905}"/>
              </a:ext>
            </a:extLst>
          </p:cNvPr>
          <p:cNvSpPr/>
          <p:nvPr/>
        </p:nvSpPr>
        <p:spPr>
          <a:xfrm>
            <a:off x="4396445" y="5755017"/>
            <a:ext cx="1071909" cy="360399"/>
          </a:xfrm>
          <a:prstGeom prst="rightArrow">
            <a:avLst/>
          </a:prstGeom>
          <a:solidFill>
            <a:srgbClr val="FFFFFF"/>
          </a:solidFill>
          <a:ln w="12700" cap="flat" cmpd="sng" algn="ctr">
            <a:solidFill>
              <a:srgbClr val="103185"/>
            </a:solidFill>
            <a:prstDash val="dash"/>
            <a:miter lim="800000"/>
          </a:ln>
          <a:effectLst/>
        </p:spPr>
        <p:txBody>
          <a:bodyPr lIns="36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srgbClr val="000000"/>
                </a:solidFill>
                <a:effectLst/>
                <a:uLnTx/>
                <a:uFillTx/>
                <a:latin typeface="Segoe UI"/>
                <a:ea typeface="メイリオ"/>
                <a:cs typeface="+mn-cs"/>
              </a:rPr>
              <a:t>退院</a:t>
            </a:r>
          </a:p>
        </p:txBody>
      </p:sp>
      <p:sp>
        <p:nvSpPr>
          <p:cNvPr id="25" name="矢印: 右 24">
            <a:extLst>
              <a:ext uri="{FF2B5EF4-FFF2-40B4-BE49-F238E27FC236}">
                <a16:creationId xmlns:a16="http://schemas.microsoft.com/office/drawing/2014/main" id="{BCA6ADCD-6A24-E7B4-EBB1-85958F071489}"/>
              </a:ext>
            </a:extLst>
          </p:cNvPr>
          <p:cNvSpPr/>
          <p:nvPr/>
        </p:nvSpPr>
        <p:spPr>
          <a:xfrm>
            <a:off x="5496744" y="5755017"/>
            <a:ext cx="1086578" cy="368265"/>
          </a:xfrm>
          <a:prstGeom prst="rightArrow">
            <a:avLst/>
          </a:prstGeom>
          <a:solidFill>
            <a:srgbClr val="93BFFF"/>
          </a:solidFill>
          <a:ln w="12700" cap="flat" cmpd="sng" algn="ctr">
            <a:noFill/>
            <a:prstDash val="solid"/>
            <a:miter lim="800000"/>
          </a:ln>
          <a:effectLst/>
        </p:spPr>
        <p:txBody>
          <a:bodyPr lIns="36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0" cap="none" spc="0" normalizeH="0" baseline="0" noProof="0">
              <a:ln>
                <a:noFill/>
              </a:ln>
              <a:solidFill>
                <a:prstClr val="black"/>
              </a:solidFill>
              <a:effectLst/>
              <a:uLnTx/>
              <a:uFillTx/>
              <a:latin typeface="Segoe UI"/>
              <a:ea typeface="メイリオ"/>
              <a:cs typeface="+mn-cs"/>
            </a:endParaRPr>
          </a:p>
        </p:txBody>
      </p:sp>
      <p:sp>
        <p:nvSpPr>
          <p:cNvPr id="29" name="テキスト ボックス 28">
            <a:extLst>
              <a:ext uri="{FF2B5EF4-FFF2-40B4-BE49-F238E27FC236}">
                <a16:creationId xmlns:a16="http://schemas.microsoft.com/office/drawing/2014/main" id="{7A42E146-6C0C-4274-1622-E5C965CDA3CE}"/>
              </a:ext>
            </a:extLst>
          </p:cNvPr>
          <p:cNvSpPr txBox="1"/>
          <p:nvPr/>
        </p:nvSpPr>
        <p:spPr>
          <a:xfrm>
            <a:off x="1875945" y="4818372"/>
            <a:ext cx="5262629" cy="234286"/>
          </a:xfrm>
          <a:prstGeom prst="rect">
            <a:avLst/>
          </a:prstGeom>
          <a:solidFill>
            <a:srgbClr val="FFFFFF"/>
          </a:solidFill>
          <a:ln w="19050">
            <a:solidFill>
              <a:srgbClr val="FFC000"/>
            </a:solidFill>
          </a:ln>
        </p:spPr>
        <p:txBody>
          <a:bodyPr wrap="square" lIns="72000" tIns="36000" rIns="72000" bIns="36000" rtlCol="0">
            <a:spAutoFit/>
          </a:bodyPr>
          <a:lstStyle/>
          <a:p>
            <a:pPr marL="0" marR="0" lvl="0" indent="0" algn="ctr" defTabSz="914400" rtl="0" eaLnBrk="1" fontAlgn="auto" latinLnBrk="0" hangingPunct="1">
              <a:lnSpc>
                <a:spcPct val="100000"/>
              </a:lnSpc>
              <a:spcBef>
                <a:spcPts val="0"/>
              </a:spcBef>
              <a:spcAft>
                <a:spcPts val="0"/>
              </a:spcAft>
              <a:buClr>
                <a:srgbClr val="103185"/>
              </a:buClr>
              <a:buSzTx/>
              <a:buFontTx/>
              <a:buNone/>
              <a:tabLst/>
              <a:defRPr/>
            </a:pPr>
            <a:r>
              <a:rPr kumimoji="1" lang="ja-JP" altLang="en-US" sz="1050" b="0" i="0" u="none" strike="noStrike" kern="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精神科地域包括ケア病棟入院料は年間</a:t>
            </a:r>
            <a:r>
              <a:rPr kumimoji="1" lang="en-US" altLang="ja-JP" sz="1050" b="0" i="0" u="none" strike="noStrike" kern="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180</a:t>
            </a:r>
            <a:r>
              <a:rPr kumimoji="1" lang="ja-JP" altLang="en-US" sz="1050" b="0" i="0" u="none" strike="noStrike" kern="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日、自宅等移行初期加算は年間</a:t>
            </a:r>
            <a:r>
              <a:rPr kumimoji="1" lang="en-US" altLang="ja-JP" sz="1050" b="0" i="0" u="none" strike="noStrike" kern="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90</a:t>
            </a:r>
            <a:r>
              <a:rPr kumimoji="1" lang="ja-JP" altLang="en-US" sz="1050" b="0" i="0" u="none" strike="noStrike" kern="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日算定可</a:t>
            </a:r>
          </a:p>
        </p:txBody>
      </p:sp>
      <p:sp>
        <p:nvSpPr>
          <p:cNvPr id="30" name="左中かっこ 29">
            <a:extLst>
              <a:ext uri="{FF2B5EF4-FFF2-40B4-BE49-F238E27FC236}">
                <a16:creationId xmlns:a16="http://schemas.microsoft.com/office/drawing/2014/main" id="{6B7D712D-AD3A-CE3D-1F6B-4EB75154FF3E}"/>
              </a:ext>
            </a:extLst>
          </p:cNvPr>
          <p:cNvSpPr/>
          <p:nvPr/>
        </p:nvSpPr>
        <p:spPr>
          <a:xfrm rot="5400000">
            <a:off x="4294520" y="1768574"/>
            <a:ext cx="235568" cy="6702755"/>
          </a:xfrm>
          <a:prstGeom prst="leftBrace">
            <a:avLst>
              <a:gd name="adj1" fmla="val 48195"/>
              <a:gd name="adj2" fmla="val 46599"/>
            </a:avLst>
          </a:prstGeom>
          <a:noFill/>
          <a:ln w="19050" cap="flat" cmpd="sng" algn="ctr">
            <a:solidFill>
              <a:srgbClr val="FFC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0" cap="none" spc="0" normalizeH="0" baseline="0" noProof="0">
              <a:ln>
                <a:noFill/>
              </a:ln>
              <a:solidFill>
                <a:srgbClr val="000000"/>
              </a:solidFill>
              <a:effectLst/>
              <a:uLnTx/>
              <a:uFillTx/>
              <a:latin typeface="Segoe UI"/>
              <a:ea typeface="メイリオ"/>
              <a:cs typeface="+mn-cs"/>
            </a:endParaRPr>
          </a:p>
        </p:txBody>
      </p:sp>
      <p:sp>
        <p:nvSpPr>
          <p:cNvPr id="31" name="矢印: 右 30">
            <a:extLst>
              <a:ext uri="{FF2B5EF4-FFF2-40B4-BE49-F238E27FC236}">
                <a16:creationId xmlns:a16="http://schemas.microsoft.com/office/drawing/2014/main" id="{70A0E83C-4E5E-21E5-26B2-F929CDAFE0FD}"/>
              </a:ext>
            </a:extLst>
          </p:cNvPr>
          <p:cNvSpPr/>
          <p:nvPr/>
        </p:nvSpPr>
        <p:spPr>
          <a:xfrm>
            <a:off x="2737638" y="5712754"/>
            <a:ext cx="1623595" cy="162489"/>
          </a:xfrm>
          <a:prstGeom prst="rightArrow">
            <a:avLst/>
          </a:prstGeom>
          <a:solidFill>
            <a:srgbClr val="F1B8C5"/>
          </a:solidFill>
          <a:ln w="12700" cap="flat" cmpd="sng" algn="ctr">
            <a:noFill/>
            <a:prstDash val="dash"/>
            <a:miter lim="800000"/>
          </a:ln>
          <a:effectLst/>
        </p:spPr>
        <p:txBody>
          <a:bodyPr lIns="36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0" cap="none" spc="0" normalizeH="0" baseline="0" noProof="0">
              <a:ln>
                <a:noFill/>
              </a:ln>
              <a:solidFill>
                <a:srgbClr val="000000"/>
              </a:solidFill>
              <a:effectLst/>
              <a:uLnTx/>
              <a:uFillTx/>
              <a:latin typeface="Segoe UI"/>
              <a:ea typeface="メイリオ"/>
              <a:cs typeface="+mn-cs"/>
            </a:endParaRPr>
          </a:p>
        </p:txBody>
      </p:sp>
      <p:sp>
        <p:nvSpPr>
          <p:cNvPr id="34" name="矢印: 右 33">
            <a:extLst>
              <a:ext uri="{FF2B5EF4-FFF2-40B4-BE49-F238E27FC236}">
                <a16:creationId xmlns:a16="http://schemas.microsoft.com/office/drawing/2014/main" id="{EB2FF53E-3EAC-473E-FC5E-88C015889212}"/>
              </a:ext>
            </a:extLst>
          </p:cNvPr>
          <p:cNvSpPr/>
          <p:nvPr/>
        </p:nvSpPr>
        <p:spPr>
          <a:xfrm>
            <a:off x="6628039" y="5755017"/>
            <a:ext cx="1601416" cy="370362"/>
          </a:xfrm>
          <a:prstGeom prst="rightArrow">
            <a:avLst/>
          </a:prstGeom>
          <a:solidFill>
            <a:srgbClr val="FFFFFF"/>
          </a:solidFill>
          <a:ln w="12700" cap="flat" cmpd="sng" algn="ctr">
            <a:solidFill>
              <a:srgbClr val="103185"/>
            </a:solidFill>
            <a:prstDash val="dash"/>
            <a:miter lim="800000"/>
          </a:ln>
          <a:effectLst/>
        </p:spPr>
        <p:txBody>
          <a:bodyPr lIns="36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0" cap="none" spc="0" normalizeH="0" baseline="0" noProof="0">
              <a:ln>
                <a:noFill/>
              </a:ln>
              <a:solidFill>
                <a:srgbClr val="000000"/>
              </a:solidFill>
              <a:effectLst/>
              <a:uLnTx/>
              <a:uFillTx/>
              <a:latin typeface="Segoe UI"/>
              <a:ea typeface="メイリオ"/>
              <a:cs typeface="+mn-cs"/>
            </a:endParaRPr>
          </a:p>
        </p:txBody>
      </p:sp>
      <p:sp>
        <p:nvSpPr>
          <p:cNvPr id="36" name="矢印: 右 35">
            <a:extLst>
              <a:ext uri="{FF2B5EF4-FFF2-40B4-BE49-F238E27FC236}">
                <a16:creationId xmlns:a16="http://schemas.microsoft.com/office/drawing/2014/main" id="{2154C296-4E2A-1E17-DAB4-2273CFB3C2BF}"/>
              </a:ext>
            </a:extLst>
          </p:cNvPr>
          <p:cNvSpPr/>
          <p:nvPr/>
        </p:nvSpPr>
        <p:spPr>
          <a:xfrm>
            <a:off x="8286234" y="5755019"/>
            <a:ext cx="538848" cy="360398"/>
          </a:xfrm>
          <a:prstGeom prst="rightArrow">
            <a:avLst/>
          </a:prstGeom>
          <a:solidFill>
            <a:srgbClr val="93BFFF"/>
          </a:solidFill>
          <a:ln w="12700" cap="flat" cmpd="sng" algn="ctr">
            <a:noFill/>
            <a:prstDash val="solid"/>
            <a:miter lim="800000"/>
          </a:ln>
          <a:effectLst/>
        </p:spPr>
        <p:txBody>
          <a:bodyPr lIns="36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0" cap="none" spc="0" normalizeH="0" baseline="0" noProof="0">
              <a:ln>
                <a:noFill/>
              </a:ln>
              <a:solidFill>
                <a:prstClr val="black"/>
              </a:solidFill>
              <a:effectLst/>
              <a:uLnTx/>
              <a:uFillTx/>
              <a:latin typeface="Segoe UI"/>
              <a:ea typeface="メイリオ"/>
              <a:cs typeface="+mn-cs"/>
            </a:endParaRPr>
          </a:p>
        </p:txBody>
      </p:sp>
      <p:sp>
        <p:nvSpPr>
          <p:cNvPr id="37" name="矢印: 右 36">
            <a:extLst>
              <a:ext uri="{FF2B5EF4-FFF2-40B4-BE49-F238E27FC236}">
                <a16:creationId xmlns:a16="http://schemas.microsoft.com/office/drawing/2014/main" id="{24A10933-FFEE-A47E-4907-75437EA67E61}"/>
              </a:ext>
            </a:extLst>
          </p:cNvPr>
          <p:cNvSpPr/>
          <p:nvPr/>
        </p:nvSpPr>
        <p:spPr>
          <a:xfrm>
            <a:off x="8832397" y="5755324"/>
            <a:ext cx="538848" cy="360399"/>
          </a:xfrm>
          <a:prstGeom prst="rightArrow">
            <a:avLst/>
          </a:prstGeom>
          <a:solidFill>
            <a:srgbClr val="FFFFFF"/>
          </a:solidFill>
          <a:ln w="12700" cap="flat" cmpd="sng" algn="ctr">
            <a:solidFill>
              <a:srgbClr val="103185"/>
            </a:solidFill>
            <a:prstDash val="dash"/>
            <a:miter lim="800000"/>
          </a:ln>
          <a:effectLst/>
        </p:spPr>
        <p:txBody>
          <a:bodyPr lIns="36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0" cap="none" spc="0" normalizeH="0" baseline="0" noProof="0">
              <a:ln>
                <a:noFill/>
              </a:ln>
              <a:solidFill>
                <a:srgbClr val="000000"/>
              </a:solidFill>
              <a:effectLst/>
              <a:uLnTx/>
              <a:uFillTx/>
              <a:latin typeface="Segoe UI"/>
              <a:ea typeface="メイリオ"/>
              <a:cs typeface="+mn-cs"/>
            </a:endParaRPr>
          </a:p>
        </p:txBody>
      </p:sp>
      <p:sp>
        <p:nvSpPr>
          <p:cNvPr id="7" name="矢印: 右 6">
            <a:extLst>
              <a:ext uri="{FF2B5EF4-FFF2-40B4-BE49-F238E27FC236}">
                <a16:creationId xmlns:a16="http://schemas.microsoft.com/office/drawing/2014/main" id="{D2508B81-6568-FE8D-8F2A-D86FC278F9E3}"/>
              </a:ext>
            </a:extLst>
          </p:cNvPr>
          <p:cNvSpPr/>
          <p:nvPr/>
        </p:nvSpPr>
        <p:spPr>
          <a:xfrm>
            <a:off x="1060927" y="5323177"/>
            <a:ext cx="2179885" cy="360399"/>
          </a:xfrm>
          <a:prstGeom prst="rightArrow">
            <a:avLst/>
          </a:prstGeom>
          <a:solidFill>
            <a:srgbClr val="93BFFF"/>
          </a:solidFill>
          <a:ln w="12700" cap="flat" cmpd="sng" algn="ctr">
            <a:noFill/>
            <a:prstDash val="solid"/>
            <a:miter lim="800000"/>
          </a:ln>
          <a:effectLst/>
        </p:spPr>
        <p:txBody>
          <a:bodyPr lIns="36000" tIns="72000" rIns="3600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精神科地域包括ケア病棟入院料</a:t>
            </a:r>
          </a:p>
        </p:txBody>
      </p:sp>
      <p:sp>
        <p:nvSpPr>
          <p:cNvPr id="8" name="矢印: 右 7">
            <a:extLst>
              <a:ext uri="{FF2B5EF4-FFF2-40B4-BE49-F238E27FC236}">
                <a16:creationId xmlns:a16="http://schemas.microsoft.com/office/drawing/2014/main" id="{2D96A4A7-679F-A832-BCF7-1E3EA80F8EC3}"/>
              </a:ext>
            </a:extLst>
          </p:cNvPr>
          <p:cNvSpPr/>
          <p:nvPr/>
        </p:nvSpPr>
        <p:spPr>
          <a:xfrm>
            <a:off x="3273219" y="5323176"/>
            <a:ext cx="1623595" cy="360399"/>
          </a:xfrm>
          <a:prstGeom prst="rightArrow">
            <a:avLst/>
          </a:prstGeom>
          <a:solidFill>
            <a:srgbClr val="FFFFFF"/>
          </a:solidFill>
          <a:ln w="12700" cap="flat" cmpd="sng" algn="ctr">
            <a:solidFill>
              <a:srgbClr val="103185"/>
            </a:solidFill>
            <a:prstDash val="dash"/>
            <a:miter lim="800000"/>
          </a:ln>
          <a:effectLst/>
        </p:spPr>
        <p:txBody>
          <a:bodyPr lIns="36000" tIns="72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srgbClr val="000000"/>
                </a:solidFill>
                <a:effectLst/>
                <a:uLnTx/>
                <a:uFillTx/>
                <a:latin typeface="Segoe UI"/>
                <a:ea typeface="メイリオ"/>
                <a:cs typeface="+mn-cs"/>
              </a:rPr>
              <a:t>退院</a:t>
            </a:r>
          </a:p>
        </p:txBody>
      </p:sp>
      <p:sp>
        <p:nvSpPr>
          <p:cNvPr id="9" name="矢印: 右 8">
            <a:extLst>
              <a:ext uri="{FF2B5EF4-FFF2-40B4-BE49-F238E27FC236}">
                <a16:creationId xmlns:a16="http://schemas.microsoft.com/office/drawing/2014/main" id="{BDC12BB6-C665-AB89-03D7-0E97D277A807}"/>
              </a:ext>
            </a:extLst>
          </p:cNvPr>
          <p:cNvSpPr/>
          <p:nvPr/>
        </p:nvSpPr>
        <p:spPr>
          <a:xfrm>
            <a:off x="7814393" y="5328106"/>
            <a:ext cx="1538879" cy="360399"/>
          </a:xfrm>
          <a:prstGeom prst="rightArrow">
            <a:avLst/>
          </a:prstGeom>
          <a:solidFill>
            <a:srgbClr val="93BFFF"/>
          </a:solidFill>
          <a:ln w="12700" cap="flat" cmpd="sng" algn="ctr">
            <a:noFill/>
            <a:prstDash val="solid"/>
            <a:miter lim="800000"/>
          </a:ln>
          <a:effectLst/>
        </p:spPr>
        <p:txBody>
          <a:bodyPr lIns="36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0" cap="none" spc="0" normalizeH="0" baseline="0" noProof="0">
              <a:ln>
                <a:noFill/>
              </a:ln>
              <a:solidFill>
                <a:prstClr val="black"/>
              </a:solidFill>
              <a:effectLst/>
              <a:uLnTx/>
              <a:uFillTx/>
              <a:latin typeface="Segoe UI"/>
              <a:ea typeface="メイリオ"/>
              <a:cs typeface="+mn-cs"/>
            </a:endParaRPr>
          </a:p>
        </p:txBody>
      </p:sp>
      <p:sp>
        <p:nvSpPr>
          <p:cNvPr id="11" name="矢印: 右 10">
            <a:extLst>
              <a:ext uri="{FF2B5EF4-FFF2-40B4-BE49-F238E27FC236}">
                <a16:creationId xmlns:a16="http://schemas.microsoft.com/office/drawing/2014/main" id="{F998F9F5-A0F2-7C28-290D-A2FC76095554}"/>
              </a:ext>
            </a:extLst>
          </p:cNvPr>
          <p:cNvSpPr/>
          <p:nvPr/>
        </p:nvSpPr>
        <p:spPr>
          <a:xfrm>
            <a:off x="1064148" y="5193158"/>
            <a:ext cx="1623595" cy="230095"/>
          </a:xfrm>
          <a:prstGeom prst="rightArrow">
            <a:avLst/>
          </a:prstGeom>
          <a:solidFill>
            <a:srgbClr val="F1B8C5"/>
          </a:solidFill>
          <a:ln w="12700" cap="flat" cmpd="sng" algn="ctr">
            <a:noFill/>
            <a:prstDash val="dash"/>
            <a:miter lim="800000"/>
          </a:ln>
          <a:effectLst/>
        </p:spPr>
        <p:txBody>
          <a:bodyPr lIns="36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0" cap="none" spc="0" normalizeH="0" baseline="0" noProof="0">
                <a:ln>
                  <a:noFill/>
                </a:ln>
                <a:solidFill>
                  <a:srgbClr val="000000"/>
                </a:solidFill>
                <a:effectLst/>
                <a:uLnTx/>
                <a:uFillTx/>
                <a:latin typeface="Segoe UI"/>
                <a:ea typeface="メイリオ"/>
                <a:cs typeface="+mn-cs"/>
              </a:rPr>
              <a:t>自宅等移行初期加算</a:t>
            </a:r>
          </a:p>
        </p:txBody>
      </p:sp>
      <p:sp>
        <p:nvSpPr>
          <p:cNvPr id="12" name="矢印: 右 11">
            <a:extLst>
              <a:ext uri="{FF2B5EF4-FFF2-40B4-BE49-F238E27FC236}">
                <a16:creationId xmlns:a16="http://schemas.microsoft.com/office/drawing/2014/main" id="{4529160E-0456-F1F1-A3D8-ECFB0944BAEE}"/>
              </a:ext>
            </a:extLst>
          </p:cNvPr>
          <p:cNvSpPr/>
          <p:nvPr/>
        </p:nvSpPr>
        <p:spPr>
          <a:xfrm>
            <a:off x="7813801" y="5193951"/>
            <a:ext cx="1507325" cy="230096"/>
          </a:xfrm>
          <a:prstGeom prst="rightArrow">
            <a:avLst/>
          </a:prstGeom>
          <a:solidFill>
            <a:srgbClr val="F1B8C5"/>
          </a:solidFill>
          <a:ln w="12700" cap="flat" cmpd="sng" algn="ctr">
            <a:noFill/>
            <a:prstDash val="dash"/>
            <a:miter lim="800000"/>
          </a:ln>
          <a:effectLst/>
        </p:spPr>
        <p:txBody>
          <a:bodyPr lIns="36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0" cap="none" spc="0" normalizeH="0" baseline="0" noProof="0">
              <a:ln>
                <a:noFill/>
              </a:ln>
              <a:solidFill>
                <a:srgbClr val="000000"/>
              </a:solidFill>
              <a:effectLst/>
              <a:uLnTx/>
              <a:uFillTx/>
              <a:latin typeface="Segoe UI"/>
              <a:ea typeface="メイリオ"/>
              <a:cs typeface="+mn-cs"/>
            </a:endParaRPr>
          </a:p>
        </p:txBody>
      </p:sp>
      <p:sp>
        <p:nvSpPr>
          <p:cNvPr id="13" name="矢印: 右 12">
            <a:extLst>
              <a:ext uri="{FF2B5EF4-FFF2-40B4-BE49-F238E27FC236}">
                <a16:creationId xmlns:a16="http://schemas.microsoft.com/office/drawing/2014/main" id="{C815F8CB-FB8E-FF90-57F8-2887276BDE5A}"/>
              </a:ext>
            </a:extLst>
          </p:cNvPr>
          <p:cNvSpPr/>
          <p:nvPr/>
        </p:nvSpPr>
        <p:spPr>
          <a:xfrm>
            <a:off x="4950091" y="5323176"/>
            <a:ext cx="518264" cy="360399"/>
          </a:xfrm>
          <a:prstGeom prst="rightArrow">
            <a:avLst/>
          </a:prstGeom>
          <a:solidFill>
            <a:srgbClr val="93BFFF"/>
          </a:solidFill>
          <a:ln w="12700" cap="flat" cmpd="sng" algn="ctr">
            <a:noFill/>
            <a:prstDash val="solid"/>
            <a:miter lim="800000"/>
          </a:ln>
          <a:effectLst/>
        </p:spPr>
        <p:txBody>
          <a:bodyPr lIns="36000" tIns="72000" rIns="3600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0" cap="none" spc="0" normalizeH="0" baseline="0" noProof="0">
              <a:ln>
                <a:noFill/>
              </a:ln>
              <a:solidFill>
                <a:prstClr val="black"/>
              </a:solidFill>
              <a:effectLst/>
              <a:uLnTx/>
              <a:uFillTx/>
              <a:latin typeface="Segoe UI"/>
              <a:ea typeface="メイリオ"/>
              <a:cs typeface="+mn-cs"/>
            </a:endParaRPr>
          </a:p>
        </p:txBody>
      </p:sp>
      <p:sp>
        <p:nvSpPr>
          <p:cNvPr id="14" name="矢印: 右 13">
            <a:extLst>
              <a:ext uri="{FF2B5EF4-FFF2-40B4-BE49-F238E27FC236}">
                <a16:creationId xmlns:a16="http://schemas.microsoft.com/office/drawing/2014/main" id="{A5BABD4E-51C7-545B-36D2-ABEA8C100B06}"/>
              </a:ext>
            </a:extLst>
          </p:cNvPr>
          <p:cNvSpPr/>
          <p:nvPr/>
        </p:nvSpPr>
        <p:spPr>
          <a:xfrm>
            <a:off x="5496744" y="5328105"/>
            <a:ext cx="518265" cy="360399"/>
          </a:xfrm>
          <a:prstGeom prst="rightArrow">
            <a:avLst/>
          </a:prstGeom>
          <a:solidFill>
            <a:srgbClr val="FFFFFF"/>
          </a:solidFill>
          <a:ln w="12700" cap="flat" cmpd="sng" algn="ctr">
            <a:solidFill>
              <a:srgbClr val="103185"/>
            </a:solidFill>
            <a:prstDash val="dash"/>
            <a:miter lim="800000"/>
          </a:ln>
          <a:effectLst/>
        </p:spPr>
        <p:txBody>
          <a:bodyPr lIns="36000" tIns="72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0" cap="none" spc="0" normalizeH="0" baseline="0" noProof="0">
              <a:ln>
                <a:noFill/>
              </a:ln>
              <a:solidFill>
                <a:srgbClr val="000000"/>
              </a:solidFill>
              <a:effectLst/>
              <a:uLnTx/>
              <a:uFillTx/>
              <a:latin typeface="Segoe UI"/>
              <a:ea typeface="メイリオ"/>
              <a:cs typeface="+mn-cs"/>
            </a:endParaRPr>
          </a:p>
        </p:txBody>
      </p:sp>
      <p:sp>
        <p:nvSpPr>
          <p:cNvPr id="15" name="矢印: 右 14">
            <a:extLst>
              <a:ext uri="{FF2B5EF4-FFF2-40B4-BE49-F238E27FC236}">
                <a16:creationId xmlns:a16="http://schemas.microsoft.com/office/drawing/2014/main" id="{7A17FAA6-F844-FBDA-29A1-9E1F41336E01}"/>
              </a:ext>
            </a:extLst>
          </p:cNvPr>
          <p:cNvSpPr/>
          <p:nvPr/>
        </p:nvSpPr>
        <p:spPr>
          <a:xfrm>
            <a:off x="6064537" y="5342304"/>
            <a:ext cx="518264" cy="360399"/>
          </a:xfrm>
          <a:prstGeom prst="rightArrow">
            <a:avLst/>
          </a:prstGeom>
          <a:solidFill>
            <a:srgbClr val="93BFFF"/>
          </a:solidFill>
          <a:ln w="12700" cap="flat" cmpd="sng" algn="ctr">
            <a:noFill/>
            <a:prstDash val="solid"/>
            <a:miter lim="800000"/>
          </a:ln>
          <a:effectLst/>
        </p:spPr>
        <p:txBody>
          <a:bodyPr lIns="36000" tIns="72000" rIns="36000" bIns="468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0" cap="none" spc="0" normalizeH="0" baseline="0" noProof="0">
              <a:ln>
                <a:noFill/>
              </a:ln>
              <a:solidFill>
                <a:prstClr val="black"/>
              </a:solidFill>
              <a:effectLst/>
              <a:uLnTx/>
              <a:uFillTx/>
              <a:latin typeface="Segoe UI"/>
              <a:ea typeface="メイリオ"/>
              <a:cs typeface="+mn-cs"/>
            </a:endParaRPr>
          </a:p>
        </p:txBody>
      </p:sp>
      <p:sp>
        <p:nvSpPr>
          <p:cNvPr id="16" name="矢印: 右 15">
            <a:extLst>
              <a:ext uri="{FF2B5EF4-FFF2-40B4-BE49-F238E27FC236}">
                <a16:creationId xmlns:a16="http://schemas.microsoft.com/office/drawing/2014/main" id="{5FBFC11A-EA06-E2ED-43D9-901754F6DCFE}"/>
              </a:ext>
            </a:extLst>
          </p:cNvPr>
          <p:cNvSpPr/>
          <p:nvPr/>
        </p:nvSpPr>
        <p:spPr>
          <a:xfrm>
            <a:off x="6612268" y="5337332"/>
            <a:ext cx="1170571" cy="360399"/>
          </a:xfrm>
          <a:prstGeom prst="rightArrow">
            <a:avLst/>
          </a:prstGeom>
          <a:solidFill>
            <a:srgbClr val="FFFFFF"/>
          </a:solidFill>
          <a:ln w="12700" cap="flat" cmpd="sng" algn="ctr">
            <a:solidFill>
              <a:srgbClr val="103185"/>
            </a:solidFill>
            <a:prstDash val="dash"/>
            <a:miter lim="800000"/>
          </a:ln>
          <a:effectLst/>
        </p:spPr>
        <p:txBody>
          <a:bodyPr lIns="36000" tIns="72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0" cap="none" spc="0" normalizeH="0" baseline="0" noProof="0">
              <a:ln>
                <a:noFill/>
              </a:ln>
              <a:solidFill>
                <a:srgbClr val="000000"/>
              </a:solidFill>
              <a:effectLst/>
              <a:uLnTx/>
              <a:uFillTx/>
              <a:latin typeface="Segoe UI"/>
              <a:ea typeface="メイリオ"/>
              <a:cs typeface="+mn-cs"/>
            </a:endParaRPr>
          </a:p>
        </p:txBody>
      </p:sp>
      <p:sp>
        <p:nvSpPr>
          <p:cNvPr id="17" name="テキスト ボックス 16">
            <a:extLst>
              <a:ext uri="{FF2B5EF4-FFF2-40B4-BE49-F238E27FC236}">
                <a16:creationId xmlns:a16="http://schemas.microsoft.com/office/drawing/2014/main" id="{FFD6561F-6721-36C2-EA69-D0561BA192DD}"/>
              </a:ext>
            </a:extLst>
          </p:cNvPr>
          <p:cNvSpPr txBox="1"/>
          <p:nvPr/>
        </p:nvSpPr>
        <p:spPr>
          <a:xfrm>
            <a:off x="-49709" y="5328495"/>
            <a:ext cx="1071908" cy="276999"/>
          </a:xfrm>
          <a:prstGeom prst="rect">
            <a:avLst/>
          </a:prstGeom>
          <a:noFill/>
        </p:spPr>
        <p:txBody>
          <a:bodyPr wrap="squar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例①</a:t>
            </a:r>
          </a:p>
        </p:txBody>
      </p:sp>
      <p:sp>
        <p:nvSpPr>
          <p:cNvPr id="18" name="テキスト ボックス 17">
            <a:extLst>
              <a:ext uri="{FF2B5EF4-FFF2-40B4-BE49-F238E27FC236}">
                <a16:creationId xmlns:a16="http://schemas.microsoft.com/office/drawing/2014/main" id="{90BA0B5E-0062-FE24-BFE1-8FCB1FFE65CA}"/>
              </a:ext>
            </a:extLst>
          </p:cNvPr>
          <p:cNvSpPr txBox="1"/>
          <p:nvPr/>
        </p:nvSpPr>
        <p:spPr>
          <a:xfrm>
            <a:off x="-49709" y="5854623"/>
            <a:ext cx="1071908" cy="276999"/>
          </a:xfrm>
          <a:prstGeom prst="rect">
            <a:avLst/>
          </a:prstGeom>
          <a:noFill/>
        </p:spPr>
        <p:txBody>
          <a:bodyPr wrap="squar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例②</a:t>
            </a:r>
          </a:p>
        </p:txBody>
      </p:sp>
      <p:sp>
        <p:nvSpPr>
          <p:cNvPr id="28" name="テキスト ボックス 27">
            <a:extLst>
              <a:ext uri="{FF2B5EF4-FFF2-40B4-BE49-F238E27FC236}">
                <a16:creationId xmlns:a16="http://schemas.microsoft.com/office/drawing/2014/main" id="{87F92EAD-8967-96A5-1ECA-09E520F2E369}"/>
              </a:ext>
            </a:extLst>
          </p:cNvPr>
          <p:cNvSpPr txBox="1"/>
          <p:nvPr/>
        </p:nvSpPr>
        <p:spPr>
          <a:xfrm>
            <a:off x="1139071" y="6186026"/>
            <a:ext cx="3116477" cy="395869"/>
          </a:xfrm>
          <a:prstGeom prst="rect">
            <a:avLst/>
          </a:prstGeom>
          <a:solidFill>
            <a:srgbClr val="FFFFFF"/>
          </a:solidFill>
          <a:ln w="19050">
            <a:solidFill>
              <a:srgbClr val="00B050"/>
            </a:solidFill>
          </a:ln>
        </p:spPr>
        <p:txBody>
          <a:bodyPr wrap="square" lIns="72000" tIns="36000" rIns="72000" bIns="36000" rtlCol="0">
            <a:spAutoFit/>
          </a:bodyPr>
          <a:lstStyle/>
          <a:p>
            <a:pPr marL="0" marR="0" lvl="0" indent="0" algn="ctr" defTabSz="914400" rtl="0" eaLnBrk="1" fontAlgn="auto" latinLnBrk="0" hangingPunct="1">
              <a:lnSpc>
                <a:spcPct val="100000"/>
              </a:lnSpc>
              <a:spcBef>
                <a:spcPts val="0"/>
              </a:spcBef>
              <a:spcAft>
                <a:spcPts val="0"/>
              </a:spcAft>
              <a:buClr>
                <a:srgbClr val="103185"/>
              </a:buClr>
              <a:buSzTx/>
              <a:buFontTx/>
              <a:buNone/>
              <a:tabLst/>
              <a:defRPr/>
            </a:pPr>
            <a:r>
              <a:rPr kumimoji="1" lang="ja-JP" altLang="en-US" sz="1050" b="0" i="0" u="none" strike="noStrike" kern="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救急、急性期から入棟する場合は、精神科救急急性期医療入院料等と通算して</a:t>
            </a:r>
            <a:r>
              <a:rPr kumimoji="1" lang="en-US" altLang="ja-JP" sz="1050" b="0" i="0" u="none" strike="noStrike" kern="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180</a:t>
            </a:r>
            <a:r>
              <a:rPr kumimoji="1" lang="ja-JP" altLang="en-US" sz="1050" b="0" i="0" u="none" strike="noStrike" kern="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日以内の算定</a:t>
            </a:r>
          </a:p>
        </p:txBody>
      </p:sp>
      <p:sp>
        <p:nvSpPr>
          <p:cNvPr id="23" name="矢印: 右 22">
            <a:extLst>
              <a:ext uri="{FF2B5EF4-FFF2-40B4-BE49-F238E27FC236}">
                <a16:creationId xmlns:a16="http://schemas.microsoft.com/office/drawing/2014/main" id="{8DB3B890-42E2-FA73-F12E-C830EF2D95A9}"/>
              </a:ext>
            </a:extLst>
          </p:cNvPr>
          <p:cNvSpPr/>
          <p:nvPr/>
        </p:nvSpPr>
        <p:spPr>
          <a:xfrm>
            <a:off x="2744460" y="5752251"/>
            <a:ext cx="1623595" cy="360399"/>
          </a:xfrm>
          <a:prstGeom prst="rightArrow">
            <a:avLst/>
          </a:prstGeom>
          <a:solidFill>
            <a:srgbClr val="93BFFF"/>
          </a:solidFill>
          <a:ln w="12700" cap="flat" cmpd="sng" algn="ctr">
            <a:noFill/>
            <a:prstDash val="solid"/>
            <a:miter lim="800000"/>
          </a:ln>
          <a:effectLst/>
        </p:spPr>
        <p:txBody>
          <a:bodyPr lIns="36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0" cap="none" spc="0" normalizeH="0" baseline="0" noProof="0">
              <a:ln>
                <a:noFill/>
              </a:ln>
              <a:solidFill>
                <a:prstClr val="black"/>
              </a:solidFill>
              <a:effectLst/>
              <a:uLnTx/>
              <a:uFillTx/>
              <a:latin typeface="Segoe UI"/>
              <a:ea typeface="メイリオ"/>
              <a:cs typeface="+mn-cs"/>
            </a:endParaRPr>
          </a:p>
        </p:txBody>
      </p:sp>
      <p:cxnSp>
        <p:nvCxnSpPr>
          <p:cNvPr id="26" name="直線コネクタ 25">
            <a:extLst>
              <a:ext uri="{FF2B5EF4-FFF2-40B4-BE49-F238E27FC236}">
                <a16:creationId xmlns:a16="http://schemas.microsoft.com/office/drawing/2014/main" id="{9D0EDA09-8FE0-F904-BAE8-704B822E27F1}"/>
              </a:ext>
            </a:extLst>
          </p:cNvPr>
          <p:cNvCxnSpPr>
            <a:cxnSpLocks/>
          </p:cNvCxnSpPr>
          <p:nvPr/>
        </p:nvCxnSpPr>
        <p:spPr>
          <a:xfrm>
            <a:off x="7784230" y="5073206"/>
            <a:ext cx="0" cy="604041"/>
          </a:xfrm>
          <a:prstGeom prst="line">
            <a:avLst/>
          </a:prstGeom>
          <a:ln w="28575">
            <a:solidFill>
              <a:srgbClr val="FFC000"/>
            </a:solidFill>
          </a:ln>
        </p:spPr>
        <p:style>
          <a:lnRef idx="1">
            <a:schemeClr val="accent1"/>
          </a:lnRef>
          <a:fillRef idx="0">
            <a:schemeClr val="accent1"/>
          </a:fillRef>
          <a:effectRef idx="0">
            <a:schemeClr val="accent1"/>
          </a:effectRef>
          <a:fontRef idx="minor">
            <a:schemeClr val="tx1"/>
          </a:fontRef>
        </p:style>
      </p:cxnSp>
      <p:sp>
        <p:nvSpPr>
          <p:cNvPr id="32" name="テキスト ボックス 31">
            <a:extLst>
              <a:ext uri="{FF2B5EF4-FFF2-40B4-BE49-F238E27FC236}">
                <a16:creationId xmlns:a16="http://schemas.microsoft.com/office/drawing/2014/main" id="{C14BFEA7-D5B6-79EB-C1AB-18DDA0660331}"/>
              </a:ext>
            </a:extLst>
          </p:cNvPr>
          <p:cNvSpPr txBox="1"/>
          <p:nvPr/>
        </p:nvSpPr>
        <p:spPr>
          <a:xfrm>
            <a:off x="7279750" y="4815435"/>
            <a:ext cx="1084190" cy="234286"/>
          </a:xfrm>
          <a:prstGeom prst="rect">
            <a:avLst/>
          </a:prstGeom>
          <a:solidFill>
            <a:srgbClr val="FFFFFF"/>
          </a:solidFill>
          <a:ln w="9525">
            <a:solidFill>
              <a:srgbClr val="FFC000"/>
            </a:solidFill>
            <a:prstDash val="sysDash"/>
          </a:ln>
        </p:spPr>
        <p:txBody>
          <a:bodyPr wrap="square" lIns="72000" tIns="36000" rIns="72000" bIns="36000" rtlCol="0">
            <a:spAutoFit/>
          </a:bodyPr>
          <a:lstStyle/>
          <a:p>
            <a:pPr marL="0" marR="0" lvl="0" indent="0" algn="ctr" defTabSz="914400" rtl="0" eaLnBrk="1" fontAlgn="auto" latinLnBrk="0" hangingPunct="1">
              <a:lnSpc>
                <a:spcPct val="100000"/>
              </a:lnSpc>
              <a:spcBef>
                <a:spcPts val="0"/>
              </a:spcBef>
              <a:spcAft>
                <a:spcPts val="0"/>
              </a:spcAft>
              <a:buClr>
                <a:srgbClr val="103185"/>
              </a:buClr>
              <a:buSzTx/>
              <a:buFontTx/>
              <a:buNone/>
              <a:tabLst/>
              <a:defRPr/>
            </a:pPr>
            <a:r>
              <a:rPr kumimoji="1" lang="ja-JP" altLang="en-US" sz="1050" b="0" i="0" u="none" strike="noStrike" kern="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１年（</a:t>
            </a:r>
            <a:r>
              <a:rPr kumimoji="1" lang="en-US" altLang="ja-JP" sz="1050" b="0" i="0" u="none" strike="noStrike" kern="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365</a:t>
            </a:r>
            <a:r>
              <a:rPr kumimoji="1" lang="ja-JP" altLang="en-US" sz="1050" b="0" i="0" u="none" strike="noStrike" kern="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日）</a:t>
            </a:r>
          </a:p>
        </p:txBody>
      </p:sp>
      <p:cxnSp>
        <p:nvCxnSpPr>
          <p:cNvPr id="39" name="直線コネクタ 38">
            <a:extLst>
              <a:ext uri="{FF2B5EF4-FFF2-40B4-BE49-F238E27FC236}">
                <a16:creationId xmlns:a16="http://schemas.microsoft.com/office/drawing/2014/main" id="{46E78651-E3DE-5B2C-AE33-50BD77B8680A}"/>
              </a:ext>
            </a:extLst>
          </p:cNvPr>
          <p:cNvCxnSpPr>
            <a:cxnSpLocks/>
          </p:cNvCxnSpPr>
          <p:nvPr/>
        </p:nvCxnSpPr>
        <p:spPr>
          <a:xfrm>
            <a:off x="2693893" y="5708069"/>
            <a:ext cx="6834" cy="432646"/>
          </a:xfrm>
          <a:prstGeom prst="line">
            <a:avLst/>
          </a:prstGeom>
          <a:ln w="28575">
            <a:solidFill>
              <a:srgbClr val="FFC000"/>
            </a:solidFill>
          </a:ln>
        </p:spPr>
        <p:style>
          <a:lnRef idx="1">
            <a:schemeClr val="accent1"/>
          </a:lnRef>
          <a:fillRef idx="0">
            <a:schemeClr val="accent1"/>
          </a:fillRef>
          <a:effectRef idx="0">
            <a:schemeClr val="accent1"/>
          </a:effectRef>
          <a:fontRef idx="minor">
            <a:schemeClr val="tx1"/>
          </a:fontRef>
        </p:style>
      </p:cxnSp>
      <p:cxnSp>
        <p:nvCxnSpPr>
          <p:cNvPr id="46" name="直線コネクタ 45">
            <a:extLst>
              <a:ext uri="{FF2B5EF4-FFF2-40B4-BE49-F238E27FC236}">
                <a16:creationId xmlns:a16="http://schemas.microsoft.com/office/drawing/2014/main" id="{6947DEA2-E188-DD45-28F5-9ABE7E4D3E5B}"/>
              </a:ext>
            </a:extLst>
          </p:cNvPr>
          <p:cNvCxnSpPr>
            <a:cxnSpLocks/>
          </p:cNvCxnSpPr>
          <p:nvPr/>
        </p:nvCxnSpPr>
        <p:spPr>
          <a:xfrm>
            <a:off x="9429408" y="5738714"/>
            <a:ext cx="0" cy="437946"/>
          </a:xfrm>
          <a:prstGeom prst="line">
            <a:avLst/>
          </a:prstGeom>
          <a:ln w="28575">
            <a:solidFill>
              <a:srgbClr val="FFC000"/>
            </a:solidFill>
          </a:ln>
        </p:spPr>
        <p:style>
          <a:lnRef idx="1">
            <a:schemeClr val="accent1"/>
          </a:lnRef>
          <a:fillRef idx="0">
            <a:schemeClr val="accent1"/>
          </a:fillRef>
          <a:effectRef idx="0">
            <a:schemeClr val="accent1"/>
          </a:effectRef>
          <a:fontRef idx="minor">
            <a:schemeClr val="tx1"/>
          </a:fontRef>
        </p:style>
      </p:cxnSp>
      <p:sp>
        <p:nvSpPr>
          <p:cNvPr id="47" name="テキスト ボックス 46">
            <a:extLst>
              <a:ext uri="{FF2B5EF4-FFF2-40B4-BE49-F238E27FC236}">
                <a16:creationId xmlns:a16="http://schemas.microsoft.com/office/drawing/2014/main" id="{4DCBC533-FF7C-9D15-AB88-63B7166B9F86}"/>
              </a:ext>
            </a:extLst>
          </p:cNvPr>
          <p:cNvSpPr txBox="1"/>
          <p:nvPr/>
        </p:nvSpPr>
        <p:spPr>
          <a:xfrm>
            <a:off x="8460105" y="6205317"/>
            <a:ext cx="1084190" cy="234286"/>
          </a:xfrm>
          <a:prstGeom prst="rect">
            <a:avLst/>
          </a:prstGeom>
          <a:solidFill>
            <a:srgbClr val="FFFFFF"/>
          </a:solidFill>
          <a:ln w="12700">
            <a:solidFill>
              <a:srgbClr val="FFC000"/>
            </a:solidFill>
            <a:prstDash val="sysDash"/>
          </a:ln>
        </p:spPr>
        <p:txBody>
          <a:bodyPr wrap="square" lIns="72000" tIns="36000" rIns="72000" bIns="36000" rtlCol="0">
            <a:spAutoFit/>
          </a:bodyPr>
          <a:lstStyle/>
          <a:p>
            <a:pPr marL="0" marR="0" lvl="0" indent="0" algn="ctr" defTabSz="914400" rtl="0" eaLnBrk="1" fontAlgn="auto" latinLnBrk="0" hangingPunct="1">
              <a:lnSpc>
                <a:spcPct val="100000"/>
              </a:lnSpc>
              <a:spcBef>
                <a:spcPts val="0"/>
              </a:spcBef>
              <a:spcAft>
                <a:spcPts val="0"/>
              </a:spcAft>
              <a:buClr>
                <a:srgbClr val="103185"/>
              </a:buClr>
              <a:buSzTx/>
              <a:buFontTx/>
              <a:buNone/>
              <a:tabLst/>
              <a:defRPr/>
            </a:pPr>
            <a:r>
              <a:rPr kumimoji="1" lang="ja-JP" altLang="en-US" sz="1050" b="0" i="0" u="none" strike="noStrike" kern="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１年（</a:t>
            </a:r>
            <a:r>
              <a:rPr kumimoji="1" lang="en-US" altLang="ja-JP" sz="1050" b="0" i="0" u="none" strike="noStrike" kern="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365</a:t>
            </a:r>
            <a:r>
              <a:rPr kumimoji="1" lang="ja-JP" altLang="en-US" sz="1050" b="0" i="0" u="none" strike="noStrike" kern="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日）</a:t>
            </a:r>
          </a:p>
        </p:txBody>
      </p:sp>
      <p:cxnSp>
        <p:nvCxnSpPr>
          <p:cNvPr id="49" name="直線コネクタ 48">
            <a:extLst>
              <a:ext uri="{FF2B5EF4-FFF2-40B4-BE49-F238E27FC236}">
                <a16:creationId xmlns:a16="http://schemas.microsoft.com/office/drawing/2014/main" id="{87BD83C1-97BF-6F9E-7AB8-16D783C4F304}"/>
              </a:ext>
            </a:extLst>
          </p:cNvPr>
          <p:cNvCxnSpPr>
            <a:cxnSpLocks/>
          </p:cNvCxnSpPr>
          <p:nvPr/>
        </p:nvCxnSpPr>
        <p:spPr>
          <a:xfrm>
            <a:off x="1056168" y="5109677"/>
            <a:ext cx="11810" cy="571932"/>
          </a:xfrm>
          <a:prstGeom prst="line">
            <a:avLst/>
          </a:prstGeom>
          <a:ln w="28575">
            <a:solidFill>
              <a:srgbClr val="FFC000"/>
            </a:solidFill>
          </a:ln>
        </p:spPr>
        <p:style>
          <a:lnRef idx="1">
            <a:schemeClr val="accent1"/>
          </a:lnRef>
          <a:fillRef idx="0">
            <a:schemeClr val="accent1"/>
          </a:fillRef>
          <a:effectRef idx="0">
            <a:schemeClr val="accent1"/>
          </a:effectRef>
          <a:fontRef idx="minor">
            <a:schemeClr val="tx1"/>
          </a:fontRef>
        </p:style>
      </p:cxnSp>
      <p:sp>
        <p:nvSpPr>
          <p:cNvPr id="51" name="左中かっこ 50">
            <a:extLst>
              <a:ext uri="{FF2B5EF4-FFF2-40B4-BE49-F238E27FC236}">
                <a16:creationId xmlns:a16="http://schemas.microsoft.com/office/drawing/2014/main" id="{CF3ABC60-D162-E3A9-7527-8B87FB3ABC00}"/>
              </a:ext>
            </a:extLst>
          </p:cNvPr>
          <p:cNvSpPr/>
          <p:nvPr/>
        </p:nvSpPr>
        <p:spPr>
          <a:xfrm rot="16200000">
            <a:off x="2632499" y="4438939"/>
            <a:ext cx="173563" cy="3297552"/>
          </a:xfrm>
          <a:prstGeom prst="leftBrace">
            <a:avLst>
              <a:gd name="adj1" fmla="val 48195"/>
              <a:gd name="adj2" fmla="val 46599"/>
            </a:avLst>
          </a:prstGeom>
          <a:noFill/>
          <a:ln w="19050" cap="flat" cmpd="sng" algn="ctr">
            <a:solidFill>
              <a:srgbClr val="00B05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0" cap="none" spc="0" normalizeH="0" baseline="0" noProof="0">
              <a:ln>
                <a:noFill/>
              </a:ln>
              <a:solidFill>
                <a:srgbClr val="000000"/>
              </a:solidFill>
              <a:effectLst/>
              <a:uLnTx/>
              <a:uFillTx/>
              <a:latin typeface="Segoe UI"/>
              <a:ea typeface="メイリオ"/>
              <a:cs typeface="+mn-cs"/>
            </a:endParaRPr>
          </a:p>
        </p:txBody>
      </p:sp>
      <p:sp>
        <p:nvSpPr>
          <p:cNvPr id="53" name="テキスト ボックス 52">
            <a:extLst>
              <a:ext uri="{FF2B5EF4-FFF2-40B4-BE49-F238E27FC236}">
                <a16:creationId xmlns:a16="http://schemas.microsoft.com/office/drawing/2014/main" id="{2D94F6BA-01A2-11CF-6BBF-863628B3CA56}"/>
              </a:ext>
            </a:extLst>
          </p:cNvPr>
          <p:cNvSpPr txBox="1"/>
          <p:nvPr/>
        </p:nvSpPr>
        <p:spPr>
          <a:xfrm>
            <a:off x="4691909" y="6192946"/>
            <a:ext cx="2921746" cy="395869"/>
          </a:xfrm>
          <a:prstGeom prst="rect">
            <a:avLst/>
          </a:prstGeom>
          <a:solidFill>
            <a:srgbClr val="FFFFFF"/>
          </a:solidFill>
          <a:ln w="19050">
            <a:solidFill>
              <a:srgbClr val="FFC000"/>
            </a:solidFill>
          </a:ln>
        </p:spPr>
        <p:txBody>
          <a:bodyPr wrap="square" lIns="72000" tIns="36000" rIns="72000" bIns="36000" rtlCol="0">
            <a:spAutoFit/>
          </a:bodyPr>
          <a:lstStyle/>
          <a:p>
            <a:pPr marL="0" marR="0" lvl="0" indent="0" algn="ctr" defTabSz="914400" rtl="0" eaLnBrk="1" fontAlgn="auto" latinLnBrk="0" hangingPunct="1">
              <a:lnSpc>
                <a:spcPct val="100000"/>
              </a:lnSpc>
              <a:spcBef>
                <a:spcPts val="0"/>
              </a:spcBef>
              <a:spcAft>
                <a:spcPts val="0"/>
              </a:spcAft>
              <a:buClr>
                <a:srgbClr val="103185"/>
              </a:buClr>
              <a:buSzTx/>
              <a:buFontTx/>
              <a:buNone/>
              <a:tabLst/>
              <a:defRPr/>
            </a:pPr>
            <a:r>
              <a:rPr kumimoji="1" lang="ja-JP" altLang="en-US" sz="1050" b="0" i="0" u="none" strike="noStrike" kern="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精神科地域包括ケア病棟入院料は年間</a:t>
            </a:r>
            <a:r>
              <a:rPr kumimoji="1" lang="en-US" altLang="ja-JP" sz="1050" b="0" i="0" u="none" strike="noStrike" kern="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180</a:t>
            </a:r>
            <a:r>
              <a:rPr kumimoji="1" lang="ja-JP" altLang="en-US" sz="1050" b="0" i="0" u="none" strike="noStrike" kern="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日、自宅等移行初期加算は年間</a:t>
            </a:r>
            <a:r>
              <a:rPr kumimoji="1" lang="en-US" altLang="ja-JP" sz="1050" b="0" i="0" u="none" strike="noStrike" kern="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90</a:t>
            </a:r>
            <a:r>
              <a:rPr kumimoji="1" lang="ja-JP" altLang="en-US" sz="1050" b="0" i="0" u="none" strike="noStrike" kern="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日算定可</a:t>
            </a:r>
          </a:p>
        </p:txBody>
      </p:sp>
      <p:sp>
        <p:nvSpPr>
          <p:cNvPr id="52" name="左中かっこ 51">
            <a:extLst>
              <a:ext uri="{FF2B5EF4-FFF2-40B4-BE49-F238E27FC236}">
                <a16:creationId xmlns:a16="http://schemas.microsoft.com/office/drawing/2014/main" id="{CC76C7F2-64FD-5E57-43FA-1D622801EE02}"/>
              </a:ext>
            </a:extLst>
          </p:cNvPr>
          <p:cNvSpPr/>
          <p:nvPr/>
        </p:nvSpPr>
        <p:spPr>
          <a:xfrm rot="16200000">
            <a:off x="5977268" y="2792796"/>
            <a:ext cx="235568" cy="6702755"/>
          </a:xfrm>
          <a:prstGeom prst="leftBrace">
            <a:avLst>
              <a:gd name="adj1" fmla="val 48195"/>
              <a:gd name="adj2" fmla="val 46599"/>
            </a:avLst>
          </a:prstGeom>
          <a:noFill/>
          <a:ln w="19050" cap="flat" cmpd="sng" algn="ctr">
            <a:solidFill>
              <a:srgbClr val="FFC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0" cap="none" spc="0" normalizeH="0" baseline="0" noProof="0">
              <a:ln>
                <a:noFill/>
              </a:ln>
              <a:solidFill>
                <a:srgbClr val="000000"/>
              </a:solidFill>
              <a:effectLst/>
              <a:uLnTx/>
              <a:uFillTx/>
              <a:latin typeface="Segoe UI"/>
              <a:ea typeface="メイリオ"/>
              <a:cs typeface="+mn-cs"/>
            </a:endParaRPr>
          </a:p>
        </p:txBody>
      </p:sp>
      <p:cxnSp>
        <p:nvCxnSpPr>
          <p:cNvPr id="54" name="直線コネクタ 53">
            <a:extLst>
              <a:ext uri="{FF2B5EF4-FFF2-40B4-BE49-F238E27FC236}">
                <a16:creationId xmlns:a16="http://schemas.microsoft.com/office/drawing/2014/main" id="{FFFD129F-426A-5DD4-7AC9-F88A427432F4}"/>
              </a:ext>
            </a:extLst>
          </p:cNvPr>
          <p:cNvCxnSpPr>
            <a:cxnSpLocks/>
          </p:cNvCxnSpPr>
          <p:nvPr/>
        </p:nvCxnSpPr>
        <p:spPr>
          <a:xfrm>
            <a:off x="4376665" y="5727646"/>
            <a:ext cx="0" cy="446851"/>
          </a:xfrm>
          <a:prstGeom prst="line">
            <a:avLst/>
          </a:prstGeom>
          <a:ln w="285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55" name="直線コネクタ 54">
            <a:extLst>
              <a:ext uri="{FF2B5EF4-FFF2-40B4-BE49-F238E27FC236}">
                <a16:creationId xmlns:a16="http://schemas.microsoft.com/office/drawing/2014/main" id="{DA0849C4-79DB-9B7B-DD82-F068FC8C72A1}"/>
              </a:ext>
            </a:extLst>
          </p:cNvPr>
          <p:cNvCxnSpPr>
            <a:cxnSpLocks/>
          </p:cNvCxnSpPr>
          <p:nvPr/>
        </p:nvCxnSpPr>
        <p:spPr>
          <a:xfrm flipH="1">
            <a:off x="1056813" y="5732806"/>
            <a:ext cx="9485" cy="447854"/>
          </a:xfrm>
          <a:prstGeom prst="line">
            <a:avLst/>
          </a:prstGeom>
          <a:ln w="28575">
            <a:solidFill>
              <a:srgbClr val="00B050"/>
            </a:solidFill>
          </a:ln>
        </p:spPr>
        <p:style>
          <a:lnRef idx="1">
            <a:schemeClr val="accent1"/>
          </a:lnRef>
          <a:fillRef idx="0">
            <a:schemeClr val="accent1"/>
          </a:fillRef>
          <a:effectRef idx="0">
            <a:schemeClr val="accent1"/>
          </a:effectRef>
          <a:fontRef idx="minor">
            <a:schemeClr val="tx1"/>
          </a:fontRef>
        </p:style>
      </p:cxnSp>
      <p:sp>
        <p:nvSpPr>
          <p:cNvPr id="3" name="スライド番号プレースホルダー 2">
            <a:extLst>
              <a:ext uri="{FF2B5EF4-FFF2-40B4-BE49-F238E27FC236}">
                <a16:creationId xmlns:a16="http://schemas.microsoft.com/office/drawing/2014/main" id="{865411A9-C556-48C1-71A3-641EDC5E787F}"/>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460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911158359"/>
      </p:ext>
    </p:extLst>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sz="1800" b="1"/>
              <a:t>精神疾患を有する者の地域移行・地域定着に向けた重点的な支援を提供する病棟の評価の新設</a:t>
            </a:r>
            <a:endParaRPr kumimoji="1" lang="ja-JP" altLang="en-US" sz="1800"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－４－５　地域移行・地域生活支援の充実を含む質の高い精神医療の評価－①</a:t>
            </a:r>
          </a:p>
        </p:txBody>
      </p:sp>
      <p:sp>
        <p:nvSpPr>
          <p:cNvPr id="10" name="正方形/長方形 9">
            <a:extLst>
              <a:ext uri="{FF2B5EF4-FFF2-40B4-BE49-F238E27FC236}">
                <a16:creationId xmlns:a16="http://schemas.microsoft.com/office/drawing/2014/main" id="{38F4B1D8-1E0A-E9D0-8F13-A5D108ABFA29}"/>
              </a:ext>
            </a:extLst>
          </p:cNvPr>
          <p:cNvSpPr/>
          <p:nvPr/>
        </p:nvSpPr>
        <p:spPr>
          <a:xfrm>
            <a:off x="188119" y="819397"/>
            <a:ext cx="9529762" cy="601494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90000" bIns="90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［施設基準］（概要）</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7" name="表 6">
            <a:extLst>
              <a:ext uri="{FF2B5EF4-FFF2-40B4-BE49-F238E27FC236}">
                <a16:creationId xmlns:a16="http://schemas.microsoft.com/office/drawing/2014/main" id="{5A786B85-34B7-A26D-BC23-939A0EF9A386}"/>
              </a:ext>
            </a:extLst>
          </p:cNvPr>
          <p:cNvGraphicFramePr>
            <a:graphicFrameLocks noGrp="1"/>
          </p:cNvGraphicFramePr>
          <p:nvPr/>
        </p:nvGraphicFramePr>
        <p:xfrm>
          <a:off x="282801" y="1861420"/>
          <a:ext cx="9357040" cy="1313280"/>
        </p:xfrm>
        <a:graphic>
          <a:graphicData uri="http://schemas.openxmlformats.org/drawingml/2006/table">
            <a:tbl>
              <a:tblPr firstRow="1" bandRow="1">
                <a:tableStyleId>{5C22544A-7EE6-4342-B048-85BDC9FD1C3A}</a:tableStyleId>
              </a:tblPr>
              <a:tblGrid>
                <a:gridCol w="4678520">
                  <a:extLst>
                    <a:ext uri="{9D8B030D-6E8A-4147-A177-3AD203B41FA5}">
                      <a16:colId xmlns:a16="http://schemas.microsoft.com/office/drawing/2014/main" val="4172778390"/>
                    </a:ext>
                  </a:extLst>
                </a:gridCol>
                <a:gridCol w="4678520">
                  <a:extLst>
                    <a:ext uri="{9D8B030D-6E8A-4147-A177-3AD203B41FA5}">
                      <a16:colId xmlns:a16="http://schemas.microsoft.com/office/drawing/2014/main" val="3344024472"/>
                    </a:ext>
                  </a:extLst>
                </a:gridCol>
              </a:tblGrid>
              <a:tr h="189117">
                <a:tc gridSpan="2">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400" b="1" kern="1200" noProof="0">
                          <a:solidFill>
                            <a:schemeClr val="tx1"/>
                          </a:solidFill>
                          <a:latin typeface="メイリオ" panose="020B0604030504040204" pitchFamily="50" charset="-128"/>
                          <a:ea typeface="メイリオ" panose="020B0604030504040204" pitchFamily="50" charset="-128"/>
                          <a:cs typeface="+mn-cs"/>
                        </a:rPr>
                        <a:t>【</a:t>
                      </a:r>
                      <a:r>
                        <a:rPr kumimoji="1" lang="ja-JP" altLang="en-US" sz="1400" b="1" kern="1200" noProof="0">
                          <a:solidFill>
                            <a:schemeClr val="tx1"/>
                          </a:solidFill>
                          <a:latin typeface="メイリオ" panose="020B0604030504040204" pitchFamily="50" charset="-128"/>
                          <a:ea typeface="メイリオ" panose="020B0604030504040204" pitchFamily="50" charset="-128"/>
                          <a:cs typeface="+mn-cs"/>
                        </a:rPr>
                        <a:t>精神科回復期医療の提供</a:t>
                      </a:r>
                      <a:r>
                        <a:rPr kumimoji="1" lang="en-US" altLang="ja-JP" sz="1400" b="1" kern="1200" noProof="0">
                          <a:solidFill>
                            <a:schemeClr val="tx1"/>
                          </a:solidFill>
                          <a:latin typeface="メイリオ" panose="020B0604030504040204" pitchFamily="50" charset="-128"/>
                          <a:ea typeface="メイリオ" panose="020B0604030504040204" pitchFamily="50" charset="-128"/>
                          <a:cs typeface="+mn-cs"/>
                        </a:rPr>
                        <a:t>】</a:t>
                      </a:r>
                      <a:endParaRPr kumimoji="1" lang="ja-JP" altLang="en-US" sz="1400" b="1" kern="1200" noProof="0">
                        <a:solidFill>
                          <a:schemeClr val="tx1"/>
                        </a:solidFill>
                        <a:latin typeface="メイリオ" panose="020B0604030504040204" pitchFamily="50" charset="-128"/>
                        <a:ea typeface="メイリオ" panose="020B0604030504040204" pitchFamily="50" charset="-128"/>
                        <a:cs typeface="+mn-cs"/>
                      </a:endParaRPr>
                    </a:p>
                  </a:txBody>
                  <a:tcPr marL="90000" marR="90000" marT="36000" marB="36000" anchor="ctr">
                    <a:solidFill>
                      <a:srgbClr val="93BFFF"/>
                    </a:solidFill>
                  </a:tcPr>
                </a:tc>
                <a:tc h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400" b="1" kern="1200" noProof="0">
                        <a:solidFill>
                          <a:schemeClr val="tx1"/>
                        </a:solidFill>
                        <a:latin typeface="メイリオ" panose="020B0604030504040204" pitchFamily="50" charset="-128"/>
                        <a:ea typeface="メイリオ" panose="020B0604030504040204" pitchFamily="50" charset="-128"/>
                        <a:cs typeface="+mn-cs"/>
                      </a:endParaRPr>
                    </a:p>
                  </a:txBody>
                  <a:tcPr marL="90000" marR="90000" marT="36000" marB="36000" anchor="ctr">
                    <a:solidFill>
                      <a:srgbClr val="93BFFF"/>
                    </a:solidFill>
                  </a:tcPr>
                </a:tc>
                <a:extLst>
                  <a:ext uri="{0D108BD9-81ED-4DB2-BD59-A6C34878D82A}">
                    <a16:rowId xmlns:a16="http://schemas.microsoft.com/office/drawing/2014/main" val="660531264"/>
                  </a:ext>
                </a:extLst>
              </a:tr>
              <a:tr h="189117">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b="1" kern="1200" noProof="0">
                          <a:solidFill>
                            <a:schemeClr val="tx1"/>
                          </a:solidFill>
                          <a:latin typeface="メイリオ" panose="020B0604030504040204" pitchFamily="50" charset="-128"/>
                          <a:ea typeface="メイリオ" panose="020B0604030504040204" pitchFamily="50" charset="-128"/>
                          <a:cs typeface="+mn-cs"/>
                        </a:rPr>
                        <a:t>多職種の重点的な配置</a:t>
                      </a:r>
                    </a:p>
                  </a:txBody>
                  <a:tcPr marL="90000" marR="90000" marT="36000" marB="36000" anchor="ctr">
                    <a:solidFill>
                      <a:srgbClr val="93BFFF"/>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b="1" kern="1200" noProof="0">
                          <a:solidFill>
                            <a:schemeClr val="tx1"/>
                          </a:solidFill>
                          <a:latin typeface="メイリオ" panose="020B0604030504040204" pitchFamily="50" charset="-128"/>
                          <a:ea typeface="メイリオ" panose="020B0604030504040204" pitchFamily="50" charset="-128"/>
                          <a:cs typeface="+mn-cs"/>
                        </a:rPr>
                        <a:t>地域定着も含めた退院支援</a:t>
                      </a:r>
                    </a:p>
                  </a:txBody>
                  <a:tcPr marL="90000" marR="90000" marT="36000" marB="36000" anchor="ctr">
                    <a:solidFill>
                      <a:srgbClr val="93BFFF"/>
                    </a:solidFill>
                  </a:tcPr>
                </a:tc>
                <a:extLst>
                  <a:ext uri="{0D108BD9-81ED-4DB2-BD59-A6C34878D82A}">
                    <a16:rowId xmlns:a16="http://schemas.microsoft.com/office/drawing/2014/main" val="3928585285"/>
                  </a:ext>
                </a:extLst>
              </a:tr>
              <a:tr h="721875">
                <a:tc>
                  <a:txBody>
                    <a:bodyPr/>
                    <a:lstStyle/>
                    <a:p>
                      <a:pPr marL="171450" marR="0" lvl="0" indent="-171450" algn="l" defTabSz="914400" rtl="0" eaLnBrk="1" fontAlgn="auto" latinLnBrk="0" hangingPunct="1">
                        <a:lnSpc>
                          <a:spcPct val="100000"/>
                        </a:lnSpc>
                        <a:spcBef>
                          <a:spcPts val="0"/>
                        </a:spcBef>
                        <a:spcAft>
                          <a:spcPts val="0"/>
                        </a:spcAft>
                        <a:buClr>
                          <a:schemeClr val="tx1"/>
                        </a:buClr>
                        <a:buSzTx/>
                        <a:buFont typeface="Wingdings" panose="05000000000000000000" pitchFamily="2" charset="2"/>
                        <a:buChar char="l"/>
                        <a:tabLst/>
                        <a:defRPr/>
                      </a:pPr>
                      <a:r>
                        <a:rPr kumimoji="1" lang="ja-JP" altLang="en-US" sz="1100" b="1" u="sng">
                          <a:solidFill>
                            <a:srgbClr val="0070C0"/>
                          </a:solidFill>
                          <a:latin typeface="メイリオ" panose="020B0604030504040204" pitchFamily="50" charset="-128"/>
                          <a:ea typeface="メイリオ" panose="020B0604030504040204" pitchFamily="50" charset="-128"/>
                        </a:rPr>
                        <a:t>看護職員、作業療法士、精神保健福祉士及び公認心理師で</a:t>
                      </a:r>
                      <a:r>
                        <a:rPr kumimoji="1" lang="en-US" altLang="ja-JP" sz="1100" b="1" u="sng">
                          <a:solidFill>
                            <a:srgbClr val="0070C0"/>
                          </a:solidFill>
                          <a:latin typeface="メイリオ" panose="020B0604030504040204" pitchFamily="50" charset="-128"/>
                          <a:ea typeface="メイリオ" panose="020B0604030504040204" pitchFamily="50" charset="-128"/>
                        </a:rPr>
                        <a:t>13:1</a:t>
                      </a:r>
                    </a:p>
                    <a:p>
                      <a:pPr marL="0" marR="0" lvl="0" indent="0" algn="l" defTabSz="914400" rtl="0" eaLnBrk="1" fontAlgn="auto" latinLnBrk="0" hangingPunct="1">
                        <a:lnSpc>
                          <a:spcPct val="100000"/>
                        </a:lnSpc>
                        <a:spcBef>
                          <a:spcPts val="0"/>
                        </a:spcBef>
                        <a:spcAft>
                          <a:spcPts val="0"/>
                        </a:spcAft>
                        <a:buClr>
                          <a:schemeClr val="tx1"/>
                        </a:buClr>
                        <a:buSzTx/>
                        <a:buFont typeface="Wingdings" panose="05000000000000000000" pitchFamily="2" charset="2"/>
                        <a:buNone/>
                        <a:tabLst/>
                        <a:defRPr/>
                      </a:pPr>
                      <a:r>
                        <a:rPr kumimoji="1" lang="en-US" altLang="ja-JP" sz="1100">
                          <a:solidFill>
                            <a:schemeClr val="tx1"/>
                          </a:solidFill>
                          <a:latin typeface="メイリオ" panose="020B0604030504040204" pitchFamily="50" charset="-128"/>
                          <a:ea typeface="メイリオ" panose="020B0604030504040204" pitchFamily="50" charset="-128"/>
                        </a:rPr>
                        <a:t>(</a:t>
                      </a:r>
                      <a:r>
                        <a:rPr kumimoji="1" lang="ja-JP" altLang="en-US" sz="1100">
                          <a:solidFill>
                            <a:schemeClr val="tx1"/>
                          </a:solidFill>
                          <a:latin typeface="メイリオ" panose="020B0604030504040204" pitchFamily="50" charset="-128"/>
                          <a:ea typeface="メイリオ" panose="020B0604030504040204" pitchFamily="50" charset="-128"/>
                        </a:rPr>
                        <a:t>日勤帯は作業療法士、精神保健福祉士及び公認心理師の数が１以上</a:t>
                      </a:r>
                      <a:r>
                        <a:rPr kumimoji="1" lang="en-US" altLang="ja-JP" sz="1100">
                          <a:solidFill>
                            <a:schemeClr val="tx1"/>
                          </a:solidFill>
                          <a:latin typeface="メイリオ" panose="020B0604030504040204" pitchFamily="50" charset="-128"/>
                          <a:ea typeface="メイリオ" panose="020B0604030504040204" pitchFamily="50" charset="-128"/>
                        </a:rPr>
                        <a:t>)</a:t>
                      </a:r>
                    </a:p>
                    <a:p>
                      <a:pPr marL="171450" marR="0" lvl="0" indent="-171450" algn="l" defTabSz="914400" rtl="0" eaLnBrk="1" fontAlgn="auto" latinLnBrk="0" hangingPunct="1">
                        <a:lnSpc>
                          <a:spcPct val="100000"/>
                        </a:lnSpc>
                        <a:spcBef>
                          <a:spcPts val="0"/>
                        </a:spcBef>
                        <a:spcAft>
                          <a:spcPts val="0"/>
                        </a:spcAft>
                        <a:buClr>
                          <a:schemeClr val="tx1"/>
                        </a:buClr>
                        <a:buSzTx/>
                        <a:buFont typeface="Wingdings" panose="05000000000000000000" pitchFamily="2" charset="2"/>
                        <a:buChar char="l"/>
                        <a:tabLst/>
                        <a:defRPr/>
                      </a:pPr>
                      <a:r>
                        <a:rPr kumimoji="1" lang="ja-JP" altLang="en-US" sz="1100" b="1" u="sng" kern="1200">
                          <a:solidFill>
                            <a:srgbClr val="0070C0"/>
                          </a:solidFill>
                          <a:latin typeface="メイリオ" panose="020B0604030504040204" pitchFamily="50" charset="-128"/>
                          <a:ea typeface="メイリオ" panose="020B0604030504040204" pitchFamily="50" charset="-128"/>
                          <a:cs typeface="+mn-cs"/>
                        </a:rPr>
                        <a:t>看員職員で</a:t>
                      </a:r>
                      <a:r>
                        <a:rPr kumimoji="1" lang="en-US" altLang="ja-JP" sz="1100" b="1" u="sng" kern="1200">
                          <a:solidFill>
                            <a:srgbClr val="0070C0"/>
                          </a:solidFill>
                          <a:latin typeface="メイリオ" panose="020B0604030504040204" pitchFamily="50" charset="-128"/>
                          <a:ea typeface="メイリオ" panose="020B0604030504040204" pitchFamily="50" charset="-128"/>
                          <a:cs typeface="+mn-cs"/>
                        </a:rPr>
                        <a:t>15:</a:t>
                      </a:r>
                      <a:r>
                        <a:rPr kumimoji="1" lang="ja-JP" altLang="en-US" sz="1100" b="1" u="sng" kern="1200">
                          <a:solidFill>
                            <a:srgbClr val="0070C0"/>
                          </a:solidFill>
                          <a:latin typeface="メイリオ" panose="020B0604030504040204" pitchFamily="50" charset="-128"/>
                          <a:ea typeface="メイリオ" panose="020B0604030504040204" pitchFamily="50" charset="-128"/>
                          <a:cs typeface="+mn-cs"/>
                        </a:rPr>
                        <a:t>１以上</a:t>
                      </a:r>
                      <a:r>
                        <a:rPr kumimoji="1" lang="ja-JP" altLang="en-US" sz="1100">
                          <a:solidFill>
                            <a:schemeClr val="tx1"/>
                          </a:solidFill>
                          <a:latin typeface="メイリオ" panose="020B0604030504040204" pitchFamily="50" charset="-128"/>
                          <a:ea typeface="メイリオ" panose="020B0604030504040204" pitchFamily="50" charset="-128"/>
                        </a:rPr>
                        <a:t>（必要最小数の４割以上が看護師）</a:t>
                      </a:r>
                      <a:endParaRPr kumimoji="1" lang="en-US" altLang="ja-JP" sz="1100">
                        <a:solidFill>
                          <a:schemeClr val="tx1"/>
                        </a:solidFill>
                        <a:latin typeface="メイリオ" panose="020B0604030504040204" pitchFamily="50" charset="-128"/>
                        <a:ea typeface="メイリオ" panose="020B0604030504040204" pitchFamily="50" charset="-128"/>
                      </a:endParaRPr>
                    </a:p>
                    <a:p>
                      <a:pPr marL="171450" marR="0" lvl="0" indent="-171450" algn="l" defTabSz="914400" rtl="0" eaLnBrk="1" fontAlgn="auto" latinLnBrk="0" hangingPunct="1">
                        <a:lnSpc>
                          <a:spcPct val="100000"/>
                        </a:lnSpc>
                        <a:spcBef>
                          <a:spcPts val="0"/>
                        </a:spcBef>
                        <a:spcAft>
                          <a:spcPts val="0"/>
                        </a:spcAft>
                        <a:buClr>
                          <a:schemeClr val="tx1"/>
                        </a:buClr>
                        <a:buSzTx/>
                        <a:buFont typeface="Wingdings" panose="05000000000000000000" pitchFamily="2" charset="2"/>
                        <a:buChar char="l"/>
                        <a:tabLst/>
                        <a:defRPr/>
                      </a:pPr>
                      <a:r>
                        <a:rPr kumimoji="1" lang="ja-JP" altLang="en-US" sz="1100">
                          <a:solidFill>
                            <a:schemeClr val="tx1"/>
                          </a:solidFill>
                          <a:latin typeface="メイリオ" panose="020B0604030504040204" pitchFamily="50" charset="-128"/>
                          <a:ea typeface="メイリオ" panose="020B0604030504040204" pitchFamily="50" charset="-128"/>
                        </a:rPr>
                        <a:t>夜勤の看護職員数２以上</a:t>
                      </a:r>
                    </a:p>
                  </a:txBody>
                  <a:tcPr marL="90000" marR="90000" marT="36000" marB="36000">
                    <a:solidFill>
                      <a:srgbClr val="E1EDFF"/>
                    </a:solidFill>
                  </a:tcPr>
                </a:tc>
                <a:tc>
                  <a:txBody>
                    <a:bodyPr/>
                    <a:lstStyle/>
                    <a:p>
                      <a:pPr marL="171450" marR="0" lvl="0" indent="-171450" algn="l" defTabSz="914400" rtl="0" eaLnBrk="1" fontAlgn="auto" latinLnBrk="0" hangingPunct="1">
                        <a:lnSpc>
                          <a:spcPct val="100000"/>
                        </a:lnSpc>
                        <a:spcBef>
                          <a:spcPts val="0"/>
                        </a:spcBef>
                        <a:spcAft>
                          <a:spcPts val="0"/>
                        </a:spcAft>
                        <a:buClr>
                          <a:schemeClr val="tx1"/>
                        </a:buClr>
                        <a:buSzTx/>
                        <a:buFont typeface="Wingdings" panose="05000000000000000000" pitchFamily="2" charset="2"/>
                        <a:buChar char="l"/>
                        <a:tabLst/>
                        <a:defRPr/>
                      </a:pPr>
                      <a:r>
                        <a:rPr kumimoji="1" lang="ja-JP" altLang="en-US" sz="1100" b="1" i="1"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精神科入退院支援加算の届出</a:t>
                      </a:r>
                      <a:r>
                        <a:rPr kumimoji="1" lang="ja-JP" altLang="en-US" sz="1050" i="1"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（①）</a:t>
                      </a: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100" i="1"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精神障害者の地域生活を支援する関係機関等（</a:t>
                      </a:r>
                      <a:r>
                        <a:rPr kumimoji="1" lang="en-US" altLang="ja-JP" sz="1100" i="1"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a:t>
                      </a:r>
                      <a:r>
                        <a:rPr kumimoji="1" lang="ja-JP" altLang="en-US" sz="1100" i="1"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２）との連携　</a:t>
                      </a:r>
                      <a:endParaRPr kumimoji="1" lang="en-US" altLang="ja-JP" sz="1100" i="1"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1100" i="1"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a:t>
                      </a:r>
                      <a:r>
                        <a:rPr kumimoji="1" lang="en-US" altLang="ja-JP" sz="1100" i="1"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a:t>
                      </a:r>
                      <a:r>
                        <a:rPr kumimoji="1" lang="ja-JP" altLang="en-US" sz="1100" i="1"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２）障害福祉サービス等事業者、介護サービス事業所、行政機関（都道府県、保健所、市町村）等</a:t>
                      </a:r>
                      <a:endParaRPr kumimoji="1" lang="ja-JP" altLang="en-US" sz="1100" dirty="0">
                        <a:solidFill>
                          <a:schemeClr val="tx1"/>
                        </a:solidFill>
                        <a:latin typeface="メイリオ" panose="020B0604030504040204" pitchFamily="50" charset="-128"/>
                        <a:ea typeface="メイリオ" panose="020B0604030504040204" pitchFamily="50" charset="-128"/>
                      </a:endParaRPr>
                    </a:p>
                  </a:txBody>
                  <a:tcPr marL="90000" marR="90000" marT="36000" marB="36000">
                    <a:solidFill>
                      <a:srgbClr val="E1EDFF"/>
                    </a:solidFill>
                  </a:tcPr>
                </a:tc>
                <a:extLst>
                  <a:ext uri="{0D108BD9-81ED-4DB2-BD59-A6C34878D82A}">
                    <a16:rowId xmlns:a16="http://schemas.microsoft.com/office/drawing/2014/main" val="2032113119"/>
                  </a:ext>
                </a:extLst>
              </a:tr>
            </a:tbl>
          </a:graphicData>
        </a:graphic>
      </p:graphicFrame>
      <p:graphicFrame>
        <p:nvGraphicFramePr>
          <p:cNvPr id="11" name="表 10">
            <a:extLst>
              <a:ext uri="{FF2B5EF4-FFF2-40B4-BE49-F238E27FC236}">
                <a16:creationId xmlns:a16="http://schemas.microsoft.com/office/drawing/2014/main" id="{90ED8C3F-B3D7-E827-D4C1-8162C28F5913}"/>
              </a:ext>
            </a:extLst>
          </p:cNvPr>
          <p:cNvGraphicFramePr>
            <a:graphicFrameLocks noGrp="1"/>
          </p:cNvGraphicFramePr>
          <p:nvPr/>
        </p:nvGraphicFramePr>
        <p:xfrm>
          <a:off x="272999" y="5715079"/>
          <a:ext cx="9402440" cy="907922"/>
        </p:xfrm>
        <a:graphic>
          <a:graphicData uri="http://schemas.openxmlformats.org/drawingml/2006/table">
            <a:tbl>
              <a:tblPr firstRow="1" bandRow="1">
                <a:tableStyleId>{5C22544A-7EE6-4342-B048-85BDC9FD1C3A}</a:tableStyleId>
              </a:tblPr>
              <a:tblGrid>
                <a:gridCol w="4701220">
                  <a:extLst>
                    <a:ext uri="{9D8B030D-6E8A-4147-A177-3AD203B41FA5}">
                      <a16:colId xmlns:a16="http://schemas.microsoft.com/office/drawing/2014/main" val="4172778390"/>
                    </a:ext>
                  </a:extLst>
                </a:gridCol>
                <a:gridCol w="4701220">
                  <a:extLst>
                    <a:ext uri="{9D8B030D-6E8A-4147-A177-3AD203B41FA5}">
                      <a16:colId xmlns:a16="http://schemas.microsoft.com/office/drawing/2014/main" val="2260101268"/>
                    </a:ext>
                  </a:extLst>
                </a:gridCol>
              </a:tblGrid>
              <a:tr h="158832">
                <a:tc gridSpan="2">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200" b="1" kern="1200" noProof="0">
                          <a:solidFill>
                            <a:schemeClr val="tx1"/>
                          </a:solidFill>
                          <a:latin typeface="メイリオ" panose="020B0604030504040204" pitchFamily="50" charset="-128"/>
                          <a:ea typeface="メイリオ" panose="020B0604030504040204" pitchFamily="50" charset="-128"/>
                          <a:cs typeface="+mn-cs"/>
                        </a:rPr>
                        <a:t>その他</a:t>
                      </a:r>
                    </a:p>
                  </a:txBody>
                  <a:tcPr marL="90000" marR="90000" marT="36000" marB="36000" anchor="ctr">
                    <a:solidFill>
                      <a:srgbClr val="C9E7E7"/>
                    </a:solidFill>
                  </a:tcPr>
                </a:tc>
                <a:tc hMerge="1">
                  <a:txBody>
                    <a:bodyPr/>
                    <a:lstStyle/>
                    <a:p>
                      <a:endParaRPr kumimoji="1" lang="ja-JP" altLang="en-US"/>
                    </a:p>
                  </a:txBody>
                  <a:tcPr/>
                </a:tc>
                <a:extLst>
                  <a:ext uri="{0D108BD9-81ED-4DB2-BD59-A6C34878D82A}">
                    <a16:rowId xmlns:a16="http://schemas.microsoft.com/office/drawing/2014/main" val="659859600"/>
                  </a:ext>
                </a:extLst>
              </a:tr>
              <a:tr h="245762">
                <a:tc>
                  <a:txBody>
                    <a:bodyPr/>
                    <a:lstStyle/>
                    <a:p>
                      <a:pPr marL="171450" marR="0" lvl="0" indent="-171450" algn="l" defTabSz="914400" rtl="0" eaLnBrk="1" fontAlgn="auto" latinLnBrk="0" hangingPunct="1">
                        <a:lnSpc>
                          <a:spcPct val="100000"/>
                        </a:lnSpc>
                        <a:spcBef>
                          <a:spcPts val="0"/>
                        </a:spcBef>
                        <a:spcAft>
                          <a:spcPts val="0"/>
                        </a:spcAft>
                        <a:buClr>
                          <a:schemeClr val="tx1"/>
                        </a:buClr>
                        <a:buSzTx/>
                        <a:buFont typeface="Wingdings" panose="05000000000000000000" pitchFamily="2" charset="2"/>
                        <a:buChar char="l"/>
                        <a:tabLst/>
                        <a:defRPr/>
                      </a:pPr>
                      <a:r>
                        <a:rPr kumimoji="1" lang="ja-JP" altLang="en-US" sz="1100" b="1" u="sng">
                          <a:solidFill>
                            <a:srgbClr val="0070C0"/>
                          </a:solidFill>
                          <a:latin typeface="メイリオ" panose="020B0604030504040204" pitchFamily="50" charset="-128"/>
                          <a:ea typeface="メイリオ" panose="020B0604030504040204" pitchFamily="50" charset="-128"/>
                        </a:rPr>
                        <a:t>データ提出加算に係る届出</a:t>
                      </a:r>
                      <a:r>
                        <a:rPr kumimoji="1" lang="ja-JP" altLang="en-US" sz="1050" b="0">
                          <a:solidFill>
                            <a:schemeClr val="tx1"/>
                          </a:solidFill>
                          <a:latin typeface="Meiryo UI" panose="020B0604030504040204" pitchFamily="50" charset="-128"/>
                          <a:ea typeface="Meiryo UI" panose="020B0604030504040204" pitchFamily="50" charset="-128"/>
                        </a:rPr>
                        <a:t>（②）</a:t>
                      </a:r>
                    </a:p>
                  </a:txBody>
                  <a:tcPr marL="90000" marR="90000" marT="36000" marB="36000">
                    <a:solidFill>
                      <a:srgbClr val="E1EDFF"/>
                    </a:solidFill>
                  </a:tcPr>
                </a:tc>
                <a:tc>
                  <a:txBody>
                    <a:bodyPr/>
                    <a:lstStyle/>
                    <a:p>
                      <a:pPr marL="171450" marR="0" lvl="0" indent="-171450" algn="l" defTabSz="914400" rtl="0" eaLnBrk="1" fontAlgn="auto" latinLnBrk="0" hangingPunct="1">
                        <a:lnSpc>
                          <a:spcPct val="100000"/>
                        </a:lnSpc>
                        <a:spcBef>
                          <a:spcPts val="0"/>
                        </a:spcBef>
                        <a:spcAft>
                          <a:spcPts val="0"/>
                        </a:spcAft>
                        <a:buClr>
                          <a:schemeClr val="tx1"/>
                        </a:buClr>
                        <a:buSzTx/>
                        <a:buFont typeface="Wingdings" panose="05000000000000000000" pitchFamily="2" charset="2"/>
                        <a:buChar char="l"/>
                        <a:tabLst/>
                        <a:defRPr/>
                      </a:pPr>
                      <a:r>
                        <a:rPr kumimoji="1" lang="ja-JP" altLang="en-US" sz="1100" b="1" u="sng">
                          <a:solidFill>
                            <a:srgbClr val="0070C0"/>
                          </a:solidFill>
                          <a:latin typeface="メイリオ" panose="020B0604030504040204" pitchFamily="50" charset="-128"/>
                          <a:ea typeface="メイリオ" panose="020B0604030504040204" pitchFamily="50" charset="-128"/>
                        </a:rPr>
                        <a:t>クロザピンを処方する体制</a:t>
                      </a:r>
                    </a:p>
                  </a:txBody>
                  <a:tcPr marL="90000" marR="90000" marT="36000" marB="36000">
                    <a:solidFill>
                      <a:srgbClr val="E1EDFF"/>
                    </a:solidFill>
                  </a:tcPr>
                </a:tc>
                <a:extLst>
                  <a:ext uri="{0D108BD9-81ED-4DB2-BD59-A6C34878D82A}">
                    <a16:rowId xmlns:a16="http://schemas.microsoft.com/office/drawing/2014/main" val="3639166378"/>
                  </a:ext>
                </a:extLst>
              </a:tr>
              <a:tr h="309845">
                <a:tc gridSpan="2">
                  <a:txBody>
                    <a:bodyPr/>
                    <a:lstStyle/>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100" dirty="0">
                          <a:solidFill>
                            <a:schemeClr val="tx1"/>
                          </a:solidFill>
                          <a:latin typeface="メイリオ" panose="020B0604030504040204" pitchFamily="50" charset="-128"/>
                          <a:ea typeface="メイリオ" panose="020B0604030504040204" pitchFamily="50" charset="-128"/>
                        </a:rPr>
                        <a:t>精神科救急急性期医療入院料を算定する病床数が</a:t>
                      </a:r>
                      <a:r>
                        <a:rPr kumimoji="1" lang="en-US" altLang="ja-JP" sz="1100" dirty="0">
                          <a:solidFill>
                            <a:schemeClr val="tx1"/>
                          </a:solidFill>
                          <a:latin typeface="メイリオ" panose="020B0604030504040204" pitchFamily="50" charset="-128"/>
                          <a:ea typeface="メイリオ" panose="020B0604030504040204" pitchFamily="50" charset="-128"/>
                        </a:rPr>
                        <a:t>120</a:t>
                      </a:r>
                      <a:r>
                        <a:rPr kumimoji="1" lang="ja-JP" altLang="en-US" sz="1100" dirty="0">
                          <a:solidFill>
                            <a:schemeClr val="tx1"/>
                          </a:solidFill>
                          <a:latin typeface="メイリオ" panose="020B0604030504040204" pitchFamily="50" charset="-128"/>
                          <a:ea typeface="メイリオ" panose="020B0604030504040204" pitchFamily="50" charset="-128"/>
                        </a:rPr>
                        <a:t>床以下</a:t>
                      </a: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100" dirty="0">
                          <a:solidFill>
                            <a:schemeClr val="tx1"/>
                          </a:solidFill>
                          <a:latin typeface="メイリオ" panose="020B0604030504040204" pitchFamily="50" charset="-128"/>
                          <a:ea typeface="メイリオ" panose="020B0604030504040204" pitchFamily="50" charset="-128"/>
                        </a:rPr>
                        <a:t>精神科救急急性期医療入院料、精神科急性期治療病棟入院料又は精神科地域包括ケア病棟入院料を算定する病床数の合計が</a:t>
                      </a:r>
                      <a:r>
                        <a:rPr kumimoji="1" lang="en-US" altLang="ja-JP" sz="1100" dirty="0">
                          <a:solidFill>
                            <a:schemeClr val="tx1"/>
                          </a:solidFill>
                          <a:latin typeface="メイリオ" panose="020B0604030504040204" pitchFamily="50" charset="-128"/>
                          <a:ea typeface="メイリオ" panose="020B0604030504040204" pitchFamily="50" charset="-128"/>
                        </a:rPr>
                        <a:t>200</a:t>
                      </a:r>
                      <a:r>
                        <a:rPr kumimoji="1" lang="ja-JP" altLang="en-US" sz="1100" dirty="0">
                          <a:solidFill>
                            <a:schemeClr val="tx1"/>
                          </a:solidFill>
                          <a:latin typeface="メイリオ" panose="020B0604030504040204" pitchFamily="50" charset="-128"/>
                          <a:ea typeface="メイリオ" panose="020B0604030504040204" pitchFamily="50" charset="-128"/>
                        </a:rPr>
                        <a:t>床以下</a:t>
                      </a:r>
                    </a:p>
                  </a:txBody>
                  <a:tcPr marL="90000" marR="90000" marT="36000" marB="36000">
                    <a:solidFill>
                      <a:srgbClr val="E1EDFF"/>
                    </a:solidFill>
                  </a:tcPr>
                </a:tc>
                <a:tc hMerge="1">
                  <a:txBody>
                    <a:bodyPr/>
                    <a:lstStyle/>
                    <a:p>
                      <a:endParaRPr kumimoji="1" lang="ja-JP" altLang="en-US"/>
                    </a:p>
                  </a:txBody>
                  <a:tcPr/>
                </a:tc>
                <a:extLst>
                  <a:ext uri="{0D108BD9-81ED-4DB2-BD59-A6C34878D82A}">
                    <a16:rowId xmlns:a16="http://schemas.microsoft.com/office/drawing/2014/main" val="1266501404"/>
                  </a:ext>
                </a:extLst>
              </a:tr>
            </a:tbl>
          </a:graphicData>
        </a:graphic>
      </p:graphicFrame>
      <p:graphicFrame>
        <p:nvGraphicFramePr>
          <p:cNvPr id="13" name="表 12">
            <a:extLst>
              <a:ext uri="{FF2B5EF4-FFF2-40B4-BE49-F238E27FC236}">
                <a16:creationId xmlns:a16="http://schemas.microsoft.com/office/drawing/2014/main" id="{80349CEB-0894-1D66-AB9B-0BFFCD2F35C2}"/>
              </a:ext>
            </a:extLst>
          </p:cNvPr>
          <p:cNvGraphicFramePr>
            <a:graphicFrameLocks noGrp="1"/>
          </p:cNvGraphicFramePr>
          <p:nvPr/>
        </p:nvGraphicFramePr>
        <p:xfrm>
          <a:off x="277477" y="4849396"/>
          <a:ext cx="9384136" cy="860280"/>
        </p:xfrm>
        <a:graphic>
          <a:graphicData uri="http://schemas.openxmlformats.org/drawingml/2006/table">
            <a:tbl>
              <a:tblPr firstRow="1" bandRow="1">
                <a:tableStyleId>{5C22544A-7EE6-4342-B048-85BDC9FD1C3A}</a:tableStyleId>
              </a:tblPr>
              <a:tblGrid>
                <a:gridCol w="9384136">
                  <a:extLst>
                    <a:ext uri="{9D8B030D-6E8A-4147-A177-3AD203B41FA5}">
                      <a16:colId xmlns:a16="http://schemas.microsoft.com/office/drawing/2014/main" val="4172778390"/>
                    </a:ext>
                  </a:extLst>
                </a:gridCol>
              </a:tblGrid>
              <a:tr h="280469">
                <a:tc>
                  <a:txBody>
                    <a:bodyPr/>
                    <a:lstStyle/>
                    <a:p>
                      <a:pPr algn="ctr"/>
                      <a:r>
                        <a:rPr kumimoji="1" lang="ja-JP" altLang="en-US" sz="1400" b="1">
                          <a:solidFill>
                            <a:schemeClr val="tx1"/>
                          </a:solidFill>
                          <a:latin typeface="メイリオ" panose="020B0604030504040204" pitchFamily="50" charset="-128"/>
                          <a:ea typeface="メイリオ" panose="020B0604030504040204" pitchFamily="50" charset="-128"/>
                        </a:rPr>
                        <a:t>精神科救急医療、時間外診療の提供</a:t>
                      </a:r>
                    </a:p>
                  </a:txBody>
                  <a:tcPr marL="90000" marR="90000" marT="36000" marB="36000" anchor="ctr">
                    <a:solidFill>
                      <a:srgbClr val="93BFFF"/>
                    </a:solidFill>
                  </a:tcPr>
                </a:tc>
                <a:extLst>
                  <a:ext uri="{0D108BD9-81ED-4DB2-BD59-A6C34878D82A}">
                    <a16:rowId xmlns:a16="http://schemas.microsoft.com/office/drawing/2014/main" val="1130261985"/>
                  </a:ext>
                </a:extLst>
              </a:tr>
              <a:tr h="0">
                <a:tc>
                  <a:txBody>
                    <a:bodyPr/>
                    <a:lstStyle/>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100" b="0" i="0"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ア又はイを満たしていること</a:t>
                      </a:r>
                      <a:r>
                        <a:rPr kumimoji="1" lang="ja-JP" altLang="en-US" sz="1050" b="0" i="0"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（①）</a:t>
                      </a:r>
                    </a:p>
                    <a:p>
                      <a:pPr marL="265113" marR="0" lvl="0" indent="-176213"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100" b="0" i="0"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ア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常時対応型施設</a:t>
                      </a:r>
                      <a:r>
                        <a:rPr kumimoji="1" lang="ja-JP" altLang="en-US" sz="1100" b="0" i="0"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又は</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身体合併症救急医療確保事業において指定を受けている医療機関</a:t>
                      </a:r>
                    </a:p>
                    <a:p>
                      <a:pPr marL="265113" marR="0" lvl="0" indent="-176213"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100" b="0" i="0"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イ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病院群輪番型施設</a:t>
                      </a:r>
                      <a:r>
                        <a:rPr kumimoji="1" lang="ja-JP" altLang="en-US" sz="1100" b="0" i="0"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であって、時間外、休日又は深夜において、</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入院件数が年４件以上又は外来対応件数が年</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件以上</a:t>
                      </a:r>
                      <a:endParaRPr kumimoji="1" lang="ja-JP" altLang="en-US" sz="1100" b="1" i="1"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txBody>
                  <a:tcPr marL="90000" marR="90000" marT="36000" marB="36000">
                    <a:solidFill>
                      <a:srgbClr val="E1EDFF"/>
                    </a:solidFill>
                  </a:tcPr>
                </a:tc>
                <a:extLst>
                  <a:ext uri="{0D108BD9-81ED-4DB2-BD59-A6C34878D82A}">
                    <a16:rowId xmlns:a16="http://schemas.microsoft.com/office/drawing/2014/main" val="3294823301"/>
                  </a:ext>
                </a:extLst>
              </a:tr>
            </a:tbl>
          </a:graphicData>
        </a:graphic>
      </p:graphicFrame>
      <p:sp>
        <p:nvSpPr>
          <p:cNvPr id="14" name="テキスト ボックス 13">
            <a:extLst>
              <a:ext uri="{FF2B5EF4-FFF2-40B4-BE49-F238E27FC236}">
                <a16:creationId xmlns:a16="http://schemas.microsoft.com/office/drawing/2014/main" id="{92EDDDC3-4BDD-9C78-2D32-785E7B3A3B1A}"/>
              </a:ext>
            </a:extLst>
          </p:cNvPr>
          <p:cNvSpPr txBox="1"/>
          <p:nvPr/>
        </p:nvSpPr>
        <p:spPr>
          <a:xfrm>
            <a:off x="185154" y="6589937"/>
            <a:ext cx="557338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［経過措置］（①）</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令和７年５月</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31</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まで（②）</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令和７年９月</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まで</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15" name="表 15">
            <a:extLst>
              <a:ext uri="{FF2B5EF4-FFF2-40B4-BE49-F238E27FC236}">
                <a16:creationId xmlns:a16="http://schemas.microsoft.com/office/drawing/2014/main" id="{81663ED9-19A0-D270-6A55-797DC4B9352E}"/>
              </a:ext>
            </a:extLst>
          </p:cNvPr>
          <p:cNvGraphicFramePr>
            <a:graphicFrameLocks noGrp="1"/>
          </p:cNvGraphicFramePr>
          <p:nvPr/>
        </p:nvGraphicFramePr>
        <p:xfrm>
          <a:off x="262113" y="1091426"/>
          <a:ext cx="9402440" cy="457200"/>
        </p:xfrm>
        <a:graphic>
          <a:graphicData uri="http://schemas.openxmlformats.org/drawingml/2006/table">
            <a:tbl>
              <a:tblPr firstRow="1" bandRow="1">
                <a:tableStyleId>{5C22544A-7EE6-4342-B048-85BDC9FD1C3A}</a:tableStyleId>
              </a:tblPr>
              <a:tblGrid>
                <a:gridCol w="2296944">
                  <a:extLst>
                    <a:ext uri="{9D8B030D-6E8A-4147-A177-3AD203B41FA5}">
                      <a16:colId xmlns:a16="http://schemas.microsoft.com/office/drawing/2014/main" val="870529476"/>
                    </a:ext>
                  </a:extLst>
                </a:gridCol>
                <a:gridCol w="7105496">
                  <a:extLst>
                    <a:ext uri="{9D8B030D-6E8A-4147-A177-3AD203B41FA5}">
                      <a16:colId xmlns:a16="http://schemas.microsoft.com/office/drawing/2014/main" val="2909314046"/>
                    </a:ext>
                  </a:extLst>
                </a:gridCol>
              </a:tblGrid>
              <a:tr h="370840">
                <a:tc>
                  <a:txBody>
                    <a:bodyPr/>
                    <a:lstStyle/>
                    <a:p>
                      <a:r>
                        <a:rPr kumimoji="1" lang="ja-JP" altLang="en-US" sz="1600">
                          <a:solidFill>
                            <a:schemeClr val="tx1"/>
                          </a:solidFill>
                          <a:latin typeface="Meiryo UI" panose="020B0604030504040204" pitchFamily="50" charset="-128"/>
                          <a:ea typeface="Meiryo UI" panose="020B0604030504040204" pitchFamily="50" charset="-128"/>
                        </a:rPr>
                        <a:t>自宅等への移行実績</a:t>
                      </a:r>
                    </a:p>
                  </a:txBody>
                  <a:tcPr anchor="ctr">
                    <a:solidFill>
                      <a:srgbClr val="C9E7E7"/>
                    </a:solidFill>
                  </a:tcPr>
                </a:tc>
                <a:tc>
                  <a:txBody>
                    <a:bodyPr/>
                    <a:lstStyle/>
                    <a:p>
                      <a:pPr marL="171450" indent="-171450">
                        <a:buFont typeface="Wingdings" panose="05000000000000000000" pitchFamily="2" charset="2"/>
                        <a:buChar char="l"/>
                      </a:pPr>
                      <a:r>
                        <a:rPr kumimoji="1" lang="ja-JP" altLang="en-US" sz="1200" b="0" dirty="0">
                          <a:solidFill>
                            <a:schemeClr val="tx1"/>
                          </a:solidFill>
                          <a:latin typeface="Meiryo UI" panose="020B0604030504040204" pitchFamily="50" charset="-128"/>
                          <a:ea typeface="Meiryo UI" panose="020B0604030504040204" pitchFamily="50" charset="-128"/>
                        </a:rPr>
                        <a:t>当該病棟の入院患者のうち</a:t>
                      </a:r>
                      <a:r>
                        <a:rPr kumimoji="1" lang="ja-JP" altLang="en-US" sz="1200" b="1" u="sng" dirty="0">
                          <a:solidFill>
                            <a:srgbClr val="0070C0"/>
                          </a:solidFill>
                          <a:latin typeface="Meiryo UI" panose="020B0604030504040204" pitchFamily="50" charset="-128"/>
                          <a:ea typeface="Meiryo UI" panose="020B0604030504040204" pitchFamily="50" charset="-128"/>
                        </a:rPr>
                        <a:t>７割以上が</a:t>
                      </a:r>
                      <a:r>
                        <a:rPr kumimoji="1" lang="ja-JP" altLang="en-US" sz="1200" b="0" dirty="0">
                          <a:solidFill>
                            <a:schemeClr val="tx1"/>
                          </a:solidFill>
                          <a:latin typeface="Meiryo UI" panose="020B0604030504040204" pitchFamily="50" charset="-128"/>
                          <a:ea typeface="Meiryo UI" panose="020B0604030504040204" pitchFamily="50" charset="-128"/>
                        </a:rPr>
                        <a:t>入院日から起算して</a:t>
                      </a:r>
                      <a:r>
                        <a:rPr kumimoji="1" lang="ja-JP" altLang="en-US" sz="1200" b="1" u="sng" dirty="0">
                          <a:solidFill>
                            <a:srgbClr val="0070C0"/>
                          </a:solidFill>
                          <a:latin typeface="Meiryo UI" panose="020B0604030504040204" pitchFamily="50" charset="-128"/>
                          <a:ea typeface="Meiryo UI" panose="020B0604030504040204" pitchFamily="50" charset="-128"/>
                        </a:rPr>
                        <a:t>６月以内に退院し、自宅等へ移行</a:t>
                      </a:r>
                      <a:r>
                        <a:rPr kumimoji="1" lang="ja-JP" altLang="en-US" sz="1200" b="0" dirty="0">
                          <a:solidFill>
                            <a:schemeClr val="tx1"/>
                          </a:solidFill>
                          <a:latin typeface="Meiryo UI" panose="020B0604030504040204" pitchFamily="50" charset="-128"/>
                          <a:ea typeface="Meiryo UI" panose="020B0604030504040204" pitchFamily="50" charset="-128"/>
                        </a:rPr>
                        <a:t>すること。</a:t>
                      </a:r>
                      <a:r>
                        <a:rPr kumimoji="1" lang="ja-JP" altLang="en-US" sz="1050" b="0" dirty="0">
                          <a:solidFill>
                            <a:schemeClr val="tx1"/>
                          </a:solidFill>
                          <a:latin typeface="Meiryo UI" panose="020B0604030504040204" pitchFamily="50" charset="-128"/>
                          <a:ea typeface="Meiryo UI" panose="020B0604030504040204" pitchFamily="50" charset="-128"/>
                        </a:rPr>
                        <a:t>（②）</a:t>
                      </a:r>
                      <a:endParaRPr kumimoji="1" lang="en-US" altLang="ja-JP" sz="1050" b="0" dirty="0">
                        <a:solidFill>
                          <a:schemeClr val="tx1"/>
                        </a:solidFill>
                        <a:latin typeface="Meiryo UI" panose="020B0604030504040204" pitchFamily="50" charset="-128"/>
                        <a:ea typeface="Meiryo UI" panose="020B0604030504040204" pitchFamily="50" charset="-128"/>
                      </a:endParaRPr>
                    </a:p>
                    <a:p>
                      <a:r>
                        <a:rPr kumimoji="1" lang="ja-JP" altLang="en-US" sz="1200" b="0" dirty="0">
                          <a:solidFill>
                            <a:schemeClr val="tx1"/>
                          </a:solidFill>
                          <a:latin typeface="Meiryo UI" panose="020B0604030504040204" pitchFamily="50" charset="-128"/>
                          <a:ea typeface="Meiryo UI" panose="020B0604030504040204" pitchFamily="50" charset="-128"/>
                        </a:rPr>
                        <a:t>　ただし、（★）を満たす医療機関においては、６割以上を満たすこと。</a:t>
                      </a:r>
                    </a:p>
                  </a:txBody>
                  <a:tcPr>
                    <a:solidFill>
                      <a:schemeClr val="accent1">
                        <a:lumMod val="20000"/>
                        <a:lumOff val="80000"/>
                      </a:schemeClr>
                    </a:solidFill>
                  </a:tcPr>
                </a:tc>
                <a:extLst>
                  <a:ext uri="{0D108BD9-81ED-4DB2-BD59-A6C34878D82A}">
                    <a16:rowId xmlns:a16="http://schemas.microsoft.com/office/drawing/2014/main" val="2548421992"/>
                  </a:ext>
                </a:extLst>
              </a:tr>
            </a:tbl>
          </a:graphicData>
        </a:graphic>
      </p:graphicFrame>
      <p:sp>
        <p:nvSpPr>
          <p:cNvPr id="3" name="正方形/長方形 2">
            <a:extLst>
              <a:ext uri="{FF2B5EF4-FFF2-40B4-BE49-F238E27FC236}">
                <a16:creationId xmlns:a16="http://schemas.microsoft.com/office/drawing/2014/main" id="{6783ECE0-C98F-CEF6-2178-F0ADDE721F71}"/>
              </a:ext>
            </a:extLst>
          </p:cNvPr>
          <p:cNvSpPr/>
          <p:nvPr/>
        </p:nvSpPr>
        <p:spPr>
          <a:xfrm>
            <a:off x="273000" y="1560420"/>
            <a:ext cx="9376191" cy="284129"/>
          </a:xfrm>
          <a:prstGeom prst="rect">
            <a:avLst/>
          </a:prstGeom>
          <a:solidFill>
            <a:srgbClr val="C9E7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かかりつけ精神科医機能</a:t>
            </a:r>
          </a:p>
        </p:txBody>
      </p:sp>
      <p:graphicFrame>
        <p:nvGraphicFramePr>
          <p:cNvPr id="5" name="表 4">
            <a:extLst>
              <a:ext uri="{FF2B5EF4-FFF2-40B4-BE49-F238E27FC236}">
                <a16:creationId xmlns:a16="http://schemas.microsoft.com/office/drawing/2014/main" id="{73497A95-45BB-502F-3290-4A92F8040DDD}"/>
              </a:ext>
            </a:extLst>
          </p:cNvPr>
          <p:cNvGraphicFramePr>
            <a:graphicFrameLocks noGrp="1"/>
          </p:cNvGraphicFramePr>
          <p:nvPr/>
        </p:nvGraphicFramePr>
        <p:xfrm>
          <a:off x="273000" y="4093510"/>
          <a:ext cx="9402440" cy="733232"/>
        </p:xfrm>
        <a:graphic>
          <a:graphicData uri="http://schemas.openxmlformats.org/drawingml/2006/table">
            <a:tbl>
              <a:tblPr firstRow="1" bandRow="1">
                <a:tableStyleId>{5C22544A-7EE6-4342-B048-85BDC9FD1C3A}</a:tableStyleId>
              </a:tblPr>
              <a:tblGrid>
                <a:gridCol w="9402440">
                  <a:extLst>
                    <a:ext uri="{9D8B030D-6E8A-4147-A177-3AD203B41FA5}">
                      <a16:colId xmlns:a16="http://schemas.microsoft.com/office/drawing/2014/main" val="4172778390"/>
                    </a:ext>
                  </a:extLst>
                </a:gridCol>
              </a:tblGrid>
              <a:tr h="278971">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b="1" kern="1200" noProof="0">
                          <a:solidFill>
                            <a:schemeClr val="tx1"/>
                          </a:solidFill>
                          <a:latin typeface="メイリオ" panose="020B0604030504040204" pitchFamily="50" charset="-128"/>
                          <a:ea typeface="メイリオ" panose="020B0604030504040204" pitchFamily="50" charset="-128"/>
                          <a:cs typeface="+mn-cs"/>
                        </a:rPr>
                        <a:t>地域の精神科医療提供体制への貢献</a:t>
                      </a:r>
                    </a:p>
                  </a:txBody>
                  <a:tcPr marL="90000" marR="90000" marT="36000" marB="36000" anchor="ctr">
                    <a:solidFill>
                      <a:srgbClr val="93BFFF"/>
                    </a:solidFill>
                  </a:tcPr>
                </a:tc>
                <a:extLst>
                  <a:ext uri="{0D108BD9-81ED-4DB2-BD59-A6C34878D82A}">
                    <a16:rowId xmlns:a16="http://schemas.microsoft.com/office/drawing/2014/main" val="3928585285"/>
                  </a:ext>
                </a:extLst>
              </a:tr>
              <a:tr h="447872">
                <a:tc>
                  <a:txBody>
                    <a:bodyPr/>
                    <a:lstStyle/>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100" b="0" dirty="0">
                          <a:solidFill>
                            <a:schemeClr val="tx1"/>
                          </a:solidFill>
                          <a:latin typeface="メイリオ" panose="020B0604030504040204" pitchFamily="50" charset="-128"/>
                          <a:ea typeface="メイリオ" panose="020B0604030504040204" pitchFamily="50" charset="-128"/>
                        </a:rPr>
                        <a:t>当該保険医療機関の</a:t>
                      </a:r>
                      <a:r>
                        <a:rPr kumimoji="1" lang="ja-JP" altLang="en-US" sz="1100" b="1" u="sng" dirty="0">
                          <a:solidFill>
                            <a:srgbClr val="0070C0"/>
                          </a:solidFill>
                          <a:latin typeface="メイリオ" panose="020B0604030504040204" pitchFamily="50" charset="-128"/>
                          <a:ea typeface="メイリオ" panose="020B0604030504040204" pitchFamily="50" charset="-128"/>
                        </a:rPr>
                        <a:t>常勤の精神保健指定医が、指定医の公務員としての業務</a:t>
                      </a:r>
                      <a:r>
                        <a:rPr kumimoji="1" lang="ja-JP" altLang="en-US" sz="1100" b="0" u="none" dirty="0">
                          <a:solidFill>
                            <a:schemeClr val="tx1"/>
                          </a:solidFill>
                          <a:latin typeface="メイリオ" panose="020B0604030504040204" pitchFamily="50" charset="-128"/>
                          <a:ea typeface="メイリオ" panose="020B0604030504040204" pitchFamily="50" charset="-128"/>
                        </a:rPr>
                        <a:t>（</a:t>
                      </a:r>
                      <a:r>
                        <a:rPr kumimoji="1" lang="en-US" altLang="ja-JP" sz="1100" b="0" u="none" dirty="0">
                          <a:solidFill>
                            <a:schemeClr val="tx1"/>
                          </a:solidFill>
                          <a:latin typeface="メイリオ" panose="020B0604030504040204" pitchFamily="50" charset="-128"/>
                          <a:ea typeface="メイリオ" panose="020B0604030504040204" pitchFamily="50" charset="-128"/>
                        </a:rPr>
                        <a:t>※</a:t>
                      </a:r>
                      <a:r>
                        <a:rPr kumimoji="1" lang="ja-JP" altLang="en-US" sz="1100" b="0" u="none" dirty="0">
                          <a:solidFill>
                            <a:schemeClr val="tx1"/>
                          </a:solidFill>
                          <a:latin typeface="メイリオ" panose="020B0604030504040204" pitchFamily="50" charset="-128"/>
                          <a:ea typeface="メイリオ" panose="020B0604030504040204" pitchFamily="50" charset="-128"/>
                        </a:rPr>
                        <a:t>）</a:t>
                      </a:r>
                      <a:r>
                        <a:rPr kumimoji="1" lang="ja-JP" altLang="en-US" sz="1100" b="1" u="sng" dirty="0">
                          <a:solidFill>
                            <a:srgbClr val="0070C0"/>
                          </a:solidFill>
                          <a:latin typeface="メイリオ" panose="020B0604030504040204" pitchFamily="50" charset="-128"/>
                          <a:ea typeface="メイリオ" panose="020B0604030504040204" pitchFamily="50" charset="-128"/>
                        </a:rPr>
                        <a:t>等を年１回以上</a:t>
                      </a:r>
                      <a:r>
                        <a:rPr kumimoji="1" lang="ja-JP" altLang="en-US" sz="1100" b="0" dirty="0">
                          <a:solidFill>
                            <a:schemeClr val="tx1"/>
                          </a:solidFill>
                          <a:latin typeface="メイリオ" panose="020B0604030504040204" pitchFamily="50" charset="-128"/>
                          <a:ea typeface="メイリオ" panose="020B0604030504040204" pitchFamily="50" charset="-128"/>
                        </a:rPr>
                        <a:t>行っていること。</a:t>
                      </a:r>
                      <a:r>
                        <a:rPr kumimoji="1" lang="ja-JP" altLang="en-US" sz="1050" b="0" dirty="0">
                          <a:solidFill>
                            <a:schemeClr val="tx1"/>
                          </a:solidFill>
                          <a:latin typeface="メイリオ" panose="020B0604030504040204" pitchFamily="50" charset="-128"/>
                          <a:ea typeface="メイリオ" panose="020B0604030504040204" pitchFamily="50" charset="-128"/>
                        </a:rPr>
                        <a:t>（①）</a:t>
                      </a:r>
                      <a:endParaRPr kumimoji="1" lang="en-US" altLang="ja-JP" sz="1050" b="0" dirty="0">
                        <a:solidFill>
                          <a:schemeClr val="tx1"/>
                        </a:solidFill>
                        <a:latin typeface="メイリオ" panose="020B0604030504040204" pitchFamily="50" charset="-128"/>
                        <a:ea typeface="メイリオ" panose="020B0604030504040204" pitchFamily="50" charset="-128"/>
                      </a:endParaRPr>
                    </a:p>
                    <a:p>
                      <a:pPr marL="354013" marR="0" lvl="0" indent="-265113"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100" b="0" dirty="0">
                          <a:solidFill>
                            <a:schemeClr val="tx1"/>
                          </a:solidFill>
                          <a:latin typeface="メイリオ" panose="020B0604030504040204" pitchFamily="50" charset="-128"/>
                          <a:ea typeface="メイリオ" panose="020B0604030504040204" pitchFamily="50" charset="-128"/>
                        </a:rPr>
                        <a:t>（</a:t>
                      </a:r>
                      <a:r>
                        <a:rPr kumimoji="1" lang="en-US" altLang="ja-JP" sz="1100" b="0" dirty="0">
                          <a:solidFill>
                            <a:schemeClr val="tx1"/>
                          </a:solidFill>
                          <a:latin typeface="メイリオ" panose="020B0604030504040204" pitchFamily="50" charset="-128"/>
                          <a:ea typeface="メイリオ" panose="020B0604030504040204" pitchFamily="50" charset="-128"/>
                        </a:rPr>
                        <a:t>※</a:t>
                      </a:r>
                      <a:r>
                        <a:rPr kumimoji="1" lang="ja-JP" altLang="en-US" sz="1100" b="0" dirty="0">
                          <a:solidFill>
                            <a:schemeClr val="tx1"/>
                          </a:solidFill>
                          <a:latin typeface="メイリオ" panose="020B0604030504040204" pitchFamily="50" charset="-128"/>
                          <a:ea typeface="メイリオ" panose="020B0604030504040204" pitchFamily="50" charset="-128"/>
                        </a:rPr>
                        <a:t>）措置入院時の診察、精神医療審査会における業務等</a:t>
                      </a:r>
                      <a:endParaRPr kumimoji="1" lang="ja-JP" altLang="en-US" sz="1100" b="1" dirty="0">
                        <a:solidFill>
                          <a:schemeClr val="tx1"/>
                        </a:solidFill>
                        <a:latin typeface="メイリオ" panose="020B0604030504040204" pitchFamily="50" charset="-128"/>
                        <a:ea typeface="メイリオ" panose="020B0604030504040204" pitchFamily="50" charset="-128"/>
                      </a:endParaRPr>
                    </a:p>
                  </a:txBody>
                  <a:tcPr marL="90000" marR="90000" marT="36000" marB="36000">
                    <a:solidFill>
                      <a:srgbClr val="E1EDFF"/>
                    </a:solidFill>
                  </a:tcPr>
                </a:tc>
                <a:extLst>
                  <a:ext uri="{0D108BD9-81ED-4DB2-BD59-A6C34878D82A}">
                    <a16:rowId xmlns:a16="http://schemas.microsoft.com/office/drawing/2014/main" val="2032113119"/>
                  </a:ext>
                </a:extLst>
              </a:tr>
            </a:tbl>
          </a:graphicData>
        </a:graphic>
      </p:graphicFrame>
      <p:graphicFrame>
        <p:nvGraphicFramePr>
          <p:cNvPr id="20" name="表 19">
            <a:extLst>
              <a:ext uri="{FF2B5EF4-FFF2-40B4-BE49-F238E27FC236}">
                <a16:creationId xmlns:a16="http://schemas.microsoft.com/office/drawing/2014/main" id="{44C30FE4-92A8-F333-0C4B-41ADDABFEE6F}"/>
              </a:ext>
            </a:extLst>
          </p:cNvPr>
          <p:cNvGraphicFramePr>
            <a:graphicFrameLocks noGrp="1"/>
          </p:cNvGraphicFramePr>
          <p:nvPr/>
        </p:nvGraphicFramePr>
        <p:xfrm>
          <a:off x="283887" y="3191080"/>
          <a:ext cx="9357040" cy="885785"/>
        </p:xfrm>
        <a:graphic>
          <a:graphicData uri="http://schemas.openxmlformats.org/drawingml/2006/table">
            <a:tbl>
              <a:tblPr firstRow="1" bandRow="1">
                <a:tableStyleId>{5C22544A-7EE6-4342-B048-85BDC9FD1C3A}</a:tableStyleId>
              </a:tblPr>
              <a:tblGrid>
                <a:gridCol w="9357040">
                  <a:extLst>
                    <a:ext uri="{9D8B030D-6E8A-4147-A177-3AD203B41FA5}">
                      <a16:colId xmlns:a16="http://schemas.microsoft.com/office/drawing/2014/main" val="4172778390"/>
                    </a:ext>
                  </a:extLst>
                </a:gridCol>
              </a:tblGrid>
              <a:tr h="259856">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400" b="1" u="none" kern="1200" noProof="0">
                          <a:solidFill>
                            <a:schemeClr val="tx1"/>
                          </a:solidFill>
                          <a:latin typeface="メイリオ" panose="020B0604030504040204" pitchFamily="50" charset="-128"/>
                          <a:ea typeface="メイリオ" panose="020B0604030504040204" pitchFamily="50" charset="-128"/>
                          <a:cs typeface="+mn-cs"/>
                        </a:rPr>
                        <a:t>【</a:t>
                      </a:r>
                      <a:r>
                        <a:rPr kumimoji="1" lang="ja-JP" altLang="en-US" sz="1400" b="1" u="none" kern="1200" noProof="0">
                          <a:solidFill>
                            <a:schemeClr val="tx1"/>
                          </a:solidFill>
                          <a:latin typeface="メイリオ" panose="020B0604030504040204" pitchFamily="50" charset="-128"/>
                          <a:ea typeface="メイリオ" panose="020B0604030504040204" pitchFamily="50" charset="-128"/>
                          <a:cs typeface="+mn-cs"/>
                        </a:rPr>
                        <a:t>精神科在宅医療の提供</a:t>
                      </a:r>
                      <a:r>
                        <a:rPr kumimoji="1" lang="en-US" altLang="ja-JP" sz="1400" b="1" u="none" kern="1200" noProof="0">
                          <a:solidFill>
                            <a:schemeClr val="tx1"/>
                          </a:solidFill>
                          <a:latin typeface="メイリオ" panose="020B0604030504040204" pitchFamily="50" charset="-128"/>
                          <a:ea typeface="メイリオ" panose="020B0604030504040204" pitchFamily="50" charset="-128"/>
                          <a:cs typeface="+mn-cs"/>
                        </a:rPr>
                        <a:t>】</a:t>
                      </a:r>
                      <a:r>
                        <a:rPr kumimoji="1" lang="ja-JP" altLang="en-US" sz="1400" b="1" u="none" kern="1200" noProof="0">
                          <a:solidFill>
                            <a:schemeClr val="tx1"/>
                          </a:solidFill>
                          <a:latin typeface="メイリオ" panose="020B0604030504040204" pitchFamily="50" charset="-128"/>
                          <a:ea typeface="メイリオ" panose="020B0604030504040204" pitchFamily="50" charset="-128"/>
                          <a:cs typeface="+mn-cs"/>
                        </a:rPr>
                        <a:t>精神科訪問診療、訪問看護等の提供実績</a:t>
                      </a:r>
                    </a:p>
                  </a:txBody>
                  <a:tcPr marL="90000" marR="90000" marT="36000" marB="36000" anchor="ctr">
                    <a:solidFill>
                      <a:srgbClr val="93BFFF"/>
                    </a:solidFill>
                  </a:tcPr>
                </a:tc>
                <a:extLst>
                  <a:ext uri="{0D108BD9-81ED-4DB2-BD59-A6C34878D82A}">
                    <a16:rowId xmlns:a16="http://schemas.microsoft.com/office/drawing/2014/main" val="3928585285"/>
                  </a:ext>
                </a:extLst>
              </a:tr>
              <a:tr h="600425">
                <a:tc>
                  <a:txBody>
                    <a:bodyPr/>
                    <a:lstStyle/>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100" dirty="0">
                          <a:solidFill>
                            <a:schemeClr val="tx1"/>
                          </a:solidFill>
                          <a:latin typeface="メイリオ" panose="020B0604030504040204" pitchFamily="50" charset="-128"/>
                          <a:ea typeface="メイリオ" panose="020B0604030504040204" pitchFamily="50" charset="-128"/>
                        </a:rPr>
                        <a:t>ア又はイ及びウ～オのいずれかを満たしていること。</a:t>
                      </a:r>
                      <a:r>
                        <a:rPr kumimoji="1" lang="ja-JP" altLang="en-US" sz="1050" dirty="0">
                          <a:solidFill>
                            <a:schemeClr val="tx1"/>
                          </a:solidFill>
                          <a:latin typeface="メイリオ" panose="020B0604030504040204" pitchFamily="50" charset="-128"/>
                          <a:ea typeface="メイリオ" panose="020B0604030504040204" pitchFamily="50" charset="-128"/>
                        </a:rPr>
                        <a:t>（①）　</a:t>
                      </a:r>
                      <a:r>
                        <a:rPr kumimoji="1" lang="en-US" altLang="ja-JP" sz="1050" dirty="0">
                          <a:solidFill>
                            <a:schemeClr val="tx1"/>
                          </a:solidFill>
                          <a:latin typeface="メイリオ" panose="020B0604030504040204" pitchFamily="50" charset="-128"/>
                          <a:ea typeface="メイリオ" panose="020B0604030504040204" pitchFamily="50" charset="-128"/>
                        </a:rPr>
                        <a:t>※</a:t>
                      </a:r>
                      <a:r>
                        <a:rPr kumimoji="1" lang="ja-JP" altLang="en-US" sz="1050" dirty="0">
                          <a:solidFill>
                            <a:schemeClr val="tx1"/>
                          </a:solidFill>
                          <a:latin typeface="メイリオ" panose="020B0604030504040204" pitchFamily="50" charset="-128"/>
                          <a:ea typeface="メイリオ" panose="020B0604030504040204" pitchFamily="50" charset="-128"/>
                        </a:rPr>
                        <a:t>いずれも直近３か月間の算定回数</a:t>
                      </a:r>
                      <a:endParaRPr kumimoji="1" lang="en-US" altLang="ja-JP" sz="1050" dirty="0">
                        <a:solidFill>
                          <a:schemeClr val="tx1"/>
                        </a:solidFill>
                        <a:latin typeface="メイリオ" panose="020B0604030504040204" pitchFamily="50" charset="-128"/>
                        <a:ea typeface="メイリオ" panose="020B0604030504040204" pitchFamily="50" charset="-128"/>
                      </a:endParaRPr>
                    </a:p>
                    <a:p>
                      <a:pPr marL="354013" marR="0" lvl="0" indent="-265113"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100" dirty="0">
                          <a:solidFill>
                            <a:schemeClr val="tx1"/>
                          </a:solidFill>
                          <a:latin typeface="メイリオ" panose="020B0604030504040204" pitchFamily="50" charset="-128"/>
                          <a:ea typeface="メイリオ" panose="020B0604030504040204" pitchFamily="50" charset="-128"/>
                        </a:rPr>
                        <a:t>ア　精神科訪問看護・指導料（</a:t>
                      </a:r>
                      <a:r>
                        <a:rPr kumimoji="1" lang="en-US" altLang="ja-JP" sz="1100" dirty="0">
                          <a:solidFill>
                            <a:schemeClr val="tx1"/>
                          </a:solidFill>
                          <a:latin typeface="メイリオ" panose="020B0604030504040204" pitchFamily="50" charset="-128"/>
                          <a:ea typeface="メイリオ" panose="020B0604030504040204" pitchFamily="50" charset="-128"/>
                        </a:rPr>
                        <a:t>Ⅰ</a:t>
                      </a:r>
                      <a:r>
                        <a:rPr kumimoji="1" lang="ja-JP" altLang="en-US" sz="1100" dirty="0">
                          <a:solidFill>
                            <a:schemeClr val="tx1"/>
                          </a:solidFill>
                          <a:latin typeface="メイリオ" panose="020B0604030504040204" pitchFamily="50" charset="-128"/>
                          <a:ea typeface="メイリオ" panose="020B0604030504040204" pitchFamily="50" charset="-128"/>
                        </a:rPr>
                        <a:t>）及び（</a:t>
                      </a:r>
                      <a:r>
                        <a:rPr kumimoji="1" lang="en-US" altLang="ja-JP" sz="1100" dirty="0">
                          <a:solidFill>
                            <a:schemeClr val="tx1"/>
                          </a:solidFill>
                          <a:latin typeface="メイリオ" panose="020B0604030504040204" pitchFamily="50" charset="-128"/>
                          <a:ea typeface="メイリオ" panose="020B0604030504040204" pitchFamily="50" charset="-128"/>
                        </a:rPr>
                        <a:t>Ⅲ</a:t>
                      </a:r>
                      <a:r>
                        <a:rPr kumimoji="1" lang="ja-JP" altLang="en-US" sz="1100" dirty="0">
                          <a:solidFill>
                            <a:schemeClr val="tx1"/>
                          </a:solidFill>
                          <a:latin typeface="メイリオ" panose="020B0604030504040204" pitchFamily="50" charset="-128"/>
                          <a:ea typeface="メイリオ" panose="020B0604030504040204" pitchFamily="50" charset="-128"/>
                        </a:rPr>
                        <a:t>）</a:t>
                      </a:r>
                      <a:r>
                        <a:rPr kumimoji="1" lang="en-US" altLang="ja-JP" sz="1100" b="1" u="sng" dirty="0">
                          <a:solidFill>
                            <a:srgbClr val="0070C0"/>
                          </a:solidFill>
                          <a:latin typeface="メイリオ" panose="020B0604030504040204" pitchFamily="50" charset="-128"/>
                          <a:ea typeface="メイリオ" panose="020B0604030504040204" pitchFamily="50" charset="-128"/>
                        </a:rPr>
                        <a:t>60</a:t>
                      </a:r>
                      <a:r>
                        <a:rPr kumimoji="1" lang="ja-JP" altLang="en-US" sz="1100" b="1" u="sng" dirty="0">
                          <a:solidFill>
                            <a:srgbClr val="0070C0"/>
                          </a:solidFill>
                          <a:latin typeface="メイリオ" panose="020B0604030504040204" pitchFamily="50" charset="-128"/>
                          <a:ea typeface="メイリオ" panose="020B0604030504040204" pitchFamily="50" charset="-128"/>
                        </a:rPr>
                        <a:t>回以上</a:t>
                      </a:r>
                      <a:r>
                        <a:rPr kumimoji="1" lang="ja-JP" altLang="en-US" sz="1100" b="1" u="none" dirty="0">
                          <a:solidFill>
                            <a:srgbClr val="0070C0"/>
                          </a:solidFill>
                          <a:latin typeface="メイリオ" panose="020B0604030504040204" pitchFamily="50" charset="-128"/>
                          <a:ea typeface="メイリオ" panose="020B0604030504040204" pitchFamily="50" charset="-128"/>
                        </a:rPr>
                        <a:t>　</a:t>
                      </a:r>
                      <a:r>
                        <a:rPr kumimoji="1" lang="ja-JP" altLang="en-US" sz="1100" dirty="0">
                          <a:solidFill>
                            <a:schemeClr val="tx1"/>
                          </a:solidFill>
                          <a:latin typeface="メイリオ" panose="020B0604030504040204" pitchFamily="50" charset="-128"/>
                          <a:ea typeface="メイリオ" panose="020B0604030504040204" pitchFamily="50" charset="-128"/>
                        </a:rPr>
                        <a:t>イ　訪問看護ステーションにおける精神科訪問看護基本療養費　</a:t>
                      </a:r>
                      <a:r>
                        <a:rPr kumimoji="1" lang="en-US" altLang="ja-JP" sz="1100" b="1" u="sng" kern="1200" dirty="0">
                          <a:solidFill>
                            <a:srgbClr val="0070C0"/>
                          </a:solidFill>
                          <a:latin typeface="メイリオ" panose="020B0604030504040204" pitchFamily="50" charset="-128"/>
                          <a:ea typeface="メイリオ" panose="020B0604030504040204" pitchFamily="50" charset="-128"/>
                          <a:cs typeface="+mn-cs"/>
                        </a:rPr>
                        <a:t>300</a:t>
                      </a:r>
                      <a:r>
                        <a:rPr kumimoji="1" lang="ja-JP" altLang="en-US" sz="1100" b="1" u="sng" kern="1200" dirty="0">
                          <a:solidFill>
                            <a:srgbClr val="0070C0"/>
                          </a:solidFill>
                          <a:latin typeface="メイリオ" panose="020B0604030504040204" pitchFamily="50" charset="-128"/>
                          <a:ea typeface="メイリオ" panose="020B0604030504040204" pitchFamily="50" charset="-128"/>
                          <a:cs typeface="+mn-cs"/>
                        </a:rPr>
                        <a:t>回以上</a:t>
                      </a:r>
                    </a:p>
                    <a:p>
                      <a:pPr marL="354013" marR="0" lvl="0" indent="-265113"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100" dirty="0">
                          <a:solidFill>
                            <a:schemeClr val="tx1"/>
                          </a:solidFill>
                          <a:latin typeface="メイリオ" panose="020B0604030504040204" pitchFamily="50" charset="-128"/>
                          <a:ea typeface="メイリオ" panose="020B0604030504040204" pitchFamily="50" charset="-128"/>
                        </a:rPr>
                        <a:t>ウ　精神科退院時共同指導料　</a:t>
                      </a:r>
                      <a:r>
                        <a:rPr kumimoji="1" lang="ja-JP" altLang="en-US" sz="1100" b="1" u="sng" kern="1200" dirty="0">
                          <a:solidFill>
                            <a:srgbClr val="0070C0"/>
                          </a:solidFill>
                          <a:latin typeface="メイリオ" panose="020B0604030504040204" pitchFamily="50" charset="-128"/>
                          <a:ea typeface="メイリオ" panose="020B0604030504040204" pitchFamily="50" charset="-128"/>
                          <a:cs typeface="+mn-cs"/>
                        </a:rPr>
                        <a:t>３回以上</a:t>
                      </a:r>
                      <a:r>
                        <a:rPr kumimoji="1" lang="ja-JP" altLang="en-US" sz="1100" b="1" u="none" kern="1200" dirty="0">
                          <a:solidFill>
                            <a:srgbClr val="0070C0"/>
                          </a:solidFill>
                          <a:latin typeface="メイリオ" panose="020B0604030504040204" pitchFamily="50" charset="-128"/>
                          <a:ea typeface="メイリオ" panose="020B0604030504040204" pitchFamily="50" charset="-128"/>
                          <a:cs typeface="+mn-cs"/>
                        </a:rPr>
                        <a:t>　</a:t>
                      </a:r>
                      <a:r>
                        <a:rPr kumimoji="1" lang="ja-JP" altLang="en-US" sz="1100" dirty="0">
                          <a:solidFill>
                            <a:schemeClr val="tx1"/>
                          </a:solidFill>
                          <a:latin typeface="メイリオ" panose="020B0604030504040204" pitchFamily="50" charset="-128"/>
                          <a:ea typeface="メイリオ" panose="020B0604030504040204" pitchFamily="50" charset="-128"/>
                        </a:rPr>
                        <a:t>エ　在宅精神療法　</a:t>
                      </a:r>
                      <a:r>
                        <a:rPr kumimoji="1" lang="en-US" altLang="ja-JP" sz="1100" b="1" u="sng" kern="1200" dirty="0">
                          <a:solidFill>
                            <a:srgbClr val="0070C0"/>
                          </a:solidFill>
                          <a:latin typeface="メイリオ" panose="020B0604030504040204" pitchFamily="50" charset="-128"/>
                          <a:ea typeface="メイリオ" panose="020B0604030504040204" pitchFamily="50" charset="-128"/>
                          <a:cs typeface="+mn-cs"/>
                        </a:rPr>
                        <a:t>20</a:t>
                      </a:r>
                      <a:r>
                        <a:rPr kumimoji="1" lang="ja-JP" altLang="en-US" sz="1100" b="1" u="sng" kern="1200" dirty="0">
                          <a:solidFill>
                            <a:srgbClr val="0070C0"/>
                          </a:solidFill>
                          <a:latin typeface="メイリオ" panose="020B0604030504040204" pitchFamily="50" charset="-128"/>
                          <a:ea typeface="メイリオ" panose="020B0604030504040204" pitchFamily="50" charset="-128"/>
                          <a:cs typeface="+mn-cs"/>
                        </a:rPr>
                        <a:t>回以上</a:t>
                      </a:r>
                      <a:r>
                        <a:rPr kumimoji="1" lang="ja-JP" altLang="en-US" sz="1100" b="1" u="none" kern="1200" dirty="0">
                          <a:solidFill>
                            <a:srgbClr val="0070C0"/>
                          </a:solidFill>
                          <a:latin typeface="メイリオ" panose="020B0604030504040204" pitchFamily="50" charset="-128"/>
                          <a:ea typeface="メイリオ" panose="020B0604030504040204" pitchFamily="50" charset="-128"/>
                          <a:cs typeface="+mn-cs"/>
                        </a:rPr>
                        <a:t>　</a:t>
                      </a:r>
                      <a:r>
                        <a:rPr kumimoji="1" lang="ja-JP" altLang="en-US" sz="1100" dirty="0">
                          <a:solidFill>
                            <a:schemeClr val="tx1"/>
                          </a:solidFill>
                          <a:latin typeface="メイリオ" panose="020B0604030504040204" pitchFamily="50" charset="-128"/>
                          <a:ea typeface="メイリオ" panose="020B0604030504040204" pitchFamily="50" charset="-128"/>
                        </a:rPr>
                        <a:t>オ　精神科在宅患者支援管理料　</a:t>
                      </a:r>
                      <a:r>
                        <a:rPr kumimoji="1" lang="en-US" altLang="ja-JP" sz="1100" b="1" u="sng" dirty="0">
                          <a:solidFill>
                            <a:srgbClr val="0070C0"/>
                          </a:solidFill>
                          <a:latin typeface="メイリオ" panose="020B0604030504040204" pitchFamily="50" charset="-128"/>
                          <a:ea typeface="メイリオ" panose="020B0604030504040204" pitchFamily="50" charset="-128"/>
                        </a:rPr>
                        <a:t>10</a:t>
                      </a:r>
                      <a:r>
                        <a:rPr kumimoji="1" lang="ja-JP" altLang="en-US" sz="1100" b="1" u="sng" dirty="0">
                          <a:solidFill>
                            <a:srgbClr val="0070C0"/>
                          </a:solidFill>
                          <a:latin typeface="メイリオ" panose="020B0604030504040204" pitchFamily="50" charset="-128"/>
                          <a:ea typeface="メイリオ" panose="020B0604030504040204" pitchFamily="50" charset="-128"/>
                        </a:rPr>
                        <a:t>回以上</a:t>
                      </a:r>
                      <a:r>
                        <a:rPr kumimoji="1" lang="ja-JP" altLang="en-US" sz="1100" dirty="0">
                          <a:solidFill>
                            <a:schemeClr val="tx1"/>
                          </a:solidFill>
                          <a:latin typeface="メイリオ" panose="020B0604030504040204" pitchFamily="50" charset="-128"/>
                          <a:ea typeface="メイリオ" panose="020B0604030504040204" pitchFamily="50" charset="-128"/>
                        </a:rPr>
                        <a:t>（★）</a:t>
                      </a:r>
                    </a:p>
                  </a:txBody>
                  <a:tcPr marL="90000" marR="90000" marT="36000" marB="36000">
                    <a:solidFill>
                      <a:srgbClr val="E1EDFF"/>
                    </a:solidFill>
                  </a:tcPr>
                </a:tc>
                <a:extLst>
                  <a:ext uri="{0D108BD9-81ED-4DB2-BD59-A6C34878D82A}">
                    <a16:rowId xmlns:a16="http://schemas.microsoft.com/office/drawing/2014/main" val="2032113119"/>
                  </a:ext>
                </a:extLst>
              </a:tr>
            </a:tbl>
          </a:graphicData>
        </a:graphic>
      </p:graphicFrame>
      <p:sp>
        <p:nvSpPr>
          <p:cNvPr id="4" name="スライド番号プレースホルダー 2">
            <a:extLst>
              <a:ext uri="{FF2B5EF4-FFF2-40B4-BE49-F238E27FC236}">
                <a16:creationId xmlns:a16="http://schemas.microsoft.com/office/drawing/2014/main" id="{C1EB6509-8F48-2778-ED48-15002D2ED14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461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548359508"/>
      </p:ext>
    </p:extLst>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0715"/>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462</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3049505270"/>
              </p:ext>
            </p:extLst>
          </p:nvPr>
        </p:nvGraphicFramePr>
        <p:xfrm>
          <a:off x="389493" y="1140698"/>
          <a:ext cx="9127014" cy="470535"/>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mn-lt"/>
                          <a:ea typeface="+mn-ea"/>
                          <a:cs typeface="+mn-cs"/>
                        </a:rPr>
                        <a:t>地域移行・地域生活支援の充実を含む質の高い精神医療の評価</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3657156786"/>
              </p:ext>
            </p:extLst>
          </p:nvPr>
        </p:nvGraphicFramePr>
        <p:xfrm>
          <a:off x="809625" y="1924050"/>
          <a:ext cx="8324850" cy="4514850"/>
        </p:xfrm>
        <a:graphic>
          <a:graphicData uri="http://schemas.openxmlformats.org/drawingml/2006/table">
            <a:tbl>
              <a:tblPr firstRow="1" bandRow="1">
                <a:tableStyleId>{5C22544A-7EE6-4342-B048-85BDC9FD1C3A}</a:tableStyleId>
              </a:tblPr>
              <a:tblGrid>
                <a:gridCol w="8324850">
                  <a:extLst>
                    <a:ext uri="{9D8B030D-6E8A-4147-A177-3AD203B41FA5}">
                      <a16:colId xmlns:a16="http://schemas.microsoft.com/office/drawing/2014/main" val="4124765003"/>
                    </a:ext>
                  </a:extLst>
                </a:gridCol>
              </a:tblGrid>
              <a:tr h="4514850">
                <a:tc>
                  <a:txBody>
                    <a:bodyPr/>
                    <a:lstStyle/>
                    <a:p>
                      <a:pPr marL="0" marR="0" lvl="0" indent="0" algn="l" defTabSz="742950" rtl="0" eaLnBrk="1" fontAlgn="auto" latinLnBrk="0" hangingPunct="1">
                        <a:lnSpc>
                          <a:spcPct val="100000"/>
                        </a:lnSpc>
                        <a:spcBef>
                          <a:spcPts val="1200"/>
                        </a:spcBef>
                        <a:spcAft>
                          <a:spcPts val="0"/>
                        </a:spcAft>
                        <a:buClrTx/>
                        <a:buSzTx/>
                        <a:buFontTx/>
                        <a:buNone/>
                        <a:tabLst/>
                        <a:defRPr/>
                      </a:pPr>
                      <a:r>
                        <a:rPr kumimoji="1" lang="ja-JP" altLang="en-US" sz="2400" b="1" i="0" u="none" strike="noStrike" kern="1200" cap="none" spc="0" normalizeH="0" baseline="0" noProof="0" dirty="0">
                          <a:ln>
                            <a:noFill/>
                          </a:ln>
                          <a:solidFill>
                            <a:prstClr val="black"/>
                          </a:solidFill>
                          <a:effectLst/>
                          <a:uLnTx/>
                          <a:uFillTx/>
                          <a:latin typeface="+mn-ea"/>
                          <a:ea typeface="+mn-ea"/>
                          <a:cs typeface="+mn-cs"/>
                        </a:rPr>
                        <a:t>＜地域移行機能強化病棟入院料の継続と要件の見直し＞</a:t>
                      </a:r>
                      <a:endParaRPr kumimoji="1" lang="en-US" altLang="ja-JP" sz="2400" b="1" i="0" u="none" strike="noStrike" kern="1200" cap="none" spc="0" normalizeH="0" baseline="0" noProof="0" dirty="0">
                        <a:ln>
                          <a:noFill/>
                        </a:ln>
                        <a:solidFill>
                          <a:prstClr val="black"/>
                        </a:solidFill>
                        <a:effectLst/>
                        <a:uLnTx/>
                        <a:uFillTx/>
                        <a:latin typeface="+mn-ea"/>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400" b="1" i="0" u="none" strike="noStrike" kern="1200" cap="none" spc="0" normalizeH="0" baseline="0" noProof="0" dirty="0">
                          <a:ln>
                            <a:noFill/>
                          </a:ln>
                          <a:solidFill>
                            <a:prstClr val="black"/>
                          </a:solidFill>
                          <a:effectLst/>
                          <a:uLnTx/>
                          <a:uFillTx/>
                          <a:latin typeface="+mn-ea"/>
                          <a:ea typeface="+mn-ea"/>
                          <a:cs typeface="+mn-cs"/>
                        </a:rPr>
                        <a:t>　精神病棟の長期入院患者の地域移行を一層推進する観点から、</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地域移行機能強化病棟入院料</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について、当該入院料に係る実績等を踏まえ、以下の点について要件を見直すとともに、</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届出期間を延長</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する。</a:t>
                      </a:r>
                      <a:endParaRPr kumimoji="1" lang="en-US" altLang="ja-JP" sz="2400" b="1" i="0" u="none" strike="noStrike" kern="1200" cap="none" spc="0" normalizeH="0" baseline="0" noProof="0" dirty="0">
                        <a:ln>
                          <a:noFill/>
                        </a:ln>
                        <a:solidFill>
                          <a:prstClr val="black"/>
                        </a:solidFill>
                        <a:effectLst/>
                        <a:uLnTx/>
                        <a:uFillTx/>
                        <a:latin typeface="+mn-ea"/>
                        <a:ea typeface="+mn-ea"/>
                        <a:cs typeface="+mn-cs"/>
                      </a:endParaRPr>
                    </a:p>
                    <a:p>
                      <a:pPr marL="742950" marR="0" lvl="2" indent="-28800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400" b="1" i="0" u="none" strike="noStrike" kern="1200" cap="none" spc="0" normalizeH="0" baseline="0" noProof="0" dirty="0">
                          <a:ln>
                            <a:noFill/>
                          </a:ln>
                          <a:solidFill>
                            <a:prstClr val="black"/>
                          </a:solidFill>
                          <a:effectLst/>
                          <a:uLnTx/>
                          <a:uFillTx/>
                          <a:latin typeface="+mn-ea"/>
                          <a:ea typeface="+mn-ea"/>
                          <a:cs typeface="+mn-cs"/>
                        </a:rPr>
                        <a:t>１．地域移行機能強化病棟入院料について、</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長期入院患者の退院実績に係る要件を見直す</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a:t>
                      </a:r>
                      <a:endParaRPr kumimoji="1" lang="en-US" altLang="ja-JP" sz="2400" b="1" i="0" u="none" strike="noStrike" kern="1200" cap="none" spc="0" normalizeH="0" baseline="0" noProof="0" dirty="0">
                        <a:ln>
                          <a:noFill/>
                        </a:ln>
                        <a:solidFill>
                          <a:prstClr val="black"/>
                        </a:solidFill>
                        <a:effectLst/>
                        <a:uLnTx/>
                        <a:uFillTx/>
                        <a:latin typeface="+mn-ea"/>
                        <a:ea typeface="+mn-ea"/>
                        <a:cs typeface="+mn-cs"/>
                      </a:endParaRPr>
                    </a:p>
                    <a:p>
                      <a:pPr marL="742950" marR="0" lvl="2" indent="-28800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400" b="1" i="0" u="none" strike="noStrike" kern="1200" cap="none" spc="0" normalizeH="0" baseline="0" noProof="0" dirty="0">
                          <a:ln>
                            <a:noFill/>
                          </a:ln>
                          <a:solidFill>
                            <a:prstClr val="black"/>
                          </a:solidFill>
                          <a:effectLst/>
                          <a:uLnTx/>
                          <a:uFillTx/>
                          <a:latin typeface="+mn-ea"/>
                          <a:ea typeface="+mn-ea"/>
                          <a:cs typeface="+mn-cs"/>
                        </a:rPr>
                        <a:t>２．当該病棟において、</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専任の精神保健福祉士の配置に係る要件を緩和</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する。</a:t>
                      </a:r>
                      <a:endParaRPr kumimoji="1" lang="en-US" altLang="ja-JP" sz="24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3966269105"/>
      </p:ext>
    </p:extLst>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地域移行機能強化病棟入院料の継続と要件の見直し</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－４－５　地域移行・地域生活支援の充実を含む質の高い精神医療の評価－②</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774244"/>
            <a:ext cx="9529762" cy="603883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90000" bIns="90000"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精神病棟の長期入院患者の地域移行を一層推進する観点から、地域移行機能強化病棟入院料について、当該入院料に係る実績等を踏まえ、要件を見直すとともに、届出期間を延長する。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１．地域移行機能強化病棟入院料について、長期入院患者の退院実績に係る要件を見直す。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２．当該病棟において、専任の精神保健福祉士の配置に係る要件を緩和する。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2800" marR="0" lvl="0" indent="-35280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2800" marR="0" lvl="0" indent="-35280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2800" marR="0" lvl="0" indent="-35280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2800" marR="0" lvl="0" indent="-35280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2800" marR="0" lvl="0" indent="-35280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2800" marR="0" lvl="0" indent="-35280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2800" marR="0" lvl="0" indent="-35280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2800" marR="0" lvl="0" indent="-35280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2800" marR="0" lvl="0" indent="-3528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３．地域移行機能強化病棟入院料については、</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令和</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年３月</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31</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まで届出を可能とする。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正方形/長方形 13">
            <a:extLst>
              <a:ext uri="{FF2B5EF4-FFF2-40B4-BE49-F238E27FC236}">
                <a16:creationId xmlns:a16="http://schemas.microsoft.com/office/drawing/2014/main" id="{6DA484D8-58F5-FA95-DDA7-C62B6F9952AB}"/>
              </a:ext>
            </a:extLst>
          </p:cNvPr>
          <p:cNvSpPr/>
          <p:nvPr/>
        </p:nvSpPr>
        <p:spPr>
          <a:xfrm>
            <a:off x="331731" y="1674593"/>
            <a:ext cx="9242535" cy="251795"/>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tIns="18000" bIns="1800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331732" y="1964196"/>
            <a:ext cx="9242535" cy="2693045"/>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地域移行機能強化病棟入院料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［施設基準］（概要）　</a:t>
            </a:r>
            <a:r>
              <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＜＞内は現行</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(14)</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　届出時点で、次のいずれの要件も満たしていること。</a:t>
            </a:r>
            <a:endPar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ア　（略）</a:t>
            </a:r>
            <a:endPar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endParaRPr>
          </a:p>
          <a:p>
            <a:pPr marL="421200" marR="0" lvl="0" indent="-14040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イ　以下の式で算出される数値が＜</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2.4</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a:t>
            </a:r>
            <a:r>
              <a:rPr kumimoji="0"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3.3%</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以上であること。</a:t>
            </a:r>
            <a:endPar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61600" marR="0" lvl="0" indent="14040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当該保険医療機関に１年以上入院していた患者のうち、当該病棟から自宅等に退院した患者の数の１か月当たりの平均（届出の前月までの３か月間における平均）</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当該病棟の届出病床数</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×100</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a:t>
            </a:r>
            <a:endPar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(15)</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　各月末時点で、以下の式で算出される数値が＜</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2.4</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a:t>
            </a:r>
            <a:r>
              <a:rPr kumimoji="0"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3.3%</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以上であること。</a:t>
            </a:r>
            <a:endPar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21200" marR="0" lvl="0" indent="14040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１年以上入院していた患者のうち、当該病棟から自宅等に退院した患者数の１か月当たりの平均</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当該病棟の届出病床数　</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×100</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a:t>
            </a:r>
            <a:endPar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21200" marR="0" lvl="0" indent="-421200" algn="l" defTabSz="914400" rtl="0" eaLnBrk="1" fontAlgn="auto" latinLnBrk="0" hangingPunct="1">
              <a:lnSpc>
                <a:spcPct val="100000"/>
              </a:lnSpc>
              <a:spcBef>
                <a:spcPts val="0"/>
              </a:spcBef>
              <a:spcAft>
                <a:spcPts val="0"/>
              </a:spcAft>
              <a:buClrTx/>
              <a:buSzTx/>
              <a:buFontTx/>
              <a:buNone/>
              <a:tabLst/>
              <a:defRPr/>
            </a:pP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(16)</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　１年ごとに１回以上、当該保険医療機関全体の精神病床について、都道府県に許可病床数変更の許可申請を行っていること。算定開始月の翌年以降の同じ月における許可病床数は、以下の式で算出される数値以下であること。</a:t>
            </a:r>
            <a:endPar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21200" marR="0" lvl="0" indent="14040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届出前月末日時点での精神病床の許可病床数－（当該病棟の届出病床数の＜</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40</a:t>
            </a:r>
            <a:r>
              <a:rPr kumimoji="0"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当該病棟の算定年数）</a:t>
            </a:r>
            <a:endPar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(17)</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ＭＳ ゴシック" panose="020B0609070205080204" pitchFamily="49" charset="-128"/>
              </a:rPr>
              <a:t>　地域移行機能強化病棟入院料に係る届出を取り下げる際には、許可病床数が以下の式で算出される数値以下であること。</a:t>
            </a:r>
            <a:endPar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21200" marR="0" lvl="0" indent="14040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届出前月末日時点での精神病床の許可病床数－（当該病棟の届出病床数の＜</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40</a:t>
            </a:r>
            <a:r>
              <a:rPr kumimoji="0"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当該病棟の算定月数</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61600" marR="0" lvl="0" indent="-561600" algn="l" defTabSz="914400" rtl="0" eaLnBrk="1" fontAlgn="auto" latinLnBrk="0" hangingPunct="1">
              <a:lnSpc>
                <a:spcPct val="100000"/>
              </a:lnSpc>
              <a:spcBef>
                <a:spcPts val="0"/>
              </a:spcBef>
              <a:spcAft>
                <a:spcPts val="0"/>
              </a:spcAft>
              <a:buClrTx/>
              <a:buSzTx/>
              <a:buFontTx/>
              <a:buNone/>
              <a:tabLst/>
              <a:defRPr/>
            </a:pP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(21)</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＜令和２年３月</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日において現に地域移行機能強化病棟入院料の届出を行っている病棟については、</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から</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までの規定に限り、なお従前の例による。＞</a:t>
            </a:r>
            <a:endParaRPr kumimoji="0"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13" name="表 14">
            <a:extLst>
              <a:ext uri="{FF2B5EF4-FFF2-40B4-BE49-F238E27FC236}">
                <a16:creationId xmlns:a16="http://schemas.microsoft.com/office/drawing/2014/main" id="{E9D9CE21-45A1-0FC4-C203-581386002897}"/>
              </a:ext>
            </a:extLst>
          </p:cNvPr>
          <p:cNvGraphicFramePr>
            <a:graphicFrameLocks noGrp="1"/>
          </p:cNvGraphicFramePr>
          <p:nvPr/>
        </p:nvGraphicFramePr>
        <p:xfrm>
          <a:off x="331732" y="4951404"/>
          <a:ext cx="7200000" cy="1568160"/>
        </p:xfrm>
        <a:graphic>
          <a:graphicData uri="http://schemas.openxmlformats.org/drawingml/2006/table">
            <a:tbl>
              <a:tblPr firstRow="1" bandRow="1">
                <a:tableStyleId>{5C22544A-7EE6-4342-B048-85BDC9FD1C3A}</a:tableStyleId>
              </a:tblPr>
              <a:tblGrid>
                <a:gridCol w="1908000">
                  <a:extLst>
                    <a:ext uri="{9D8B030D-6E8A-4147-A177-3AD203B41FA5}">
                      <a16:colId xmlns:a16="http://schemas.microsoft.com/office/drawing/2014/main" val="655263007"/>
                    </a:ext>
                  </a:extLst>
                </a:gridCol>
                <a:gridCol w="2556000">
                  <a:extLst>
                    <a:ext uri="{9D8B030D-6E8A-4147-A177-3AD203B41FA5}">
                      <a16:colId xmlns:a16="http://schemas.microsoft.com/office/drawing/2014/main" val="1754974251"/>
                    </a:ext>
                  </a:extLst>
                </a:gridCol>
                <a:gridCol w="2736000">
                  <a:extLst>
                    <a:ext uri="{9D8B030D-6E8A-4147-A177-3AD203B41FA5}">
                      <a16:colId xmlns:a16="http://schemas.microsoft.com/office/drawing/2014/main" val="2610541111"/>
                    </a:ext>
                  </a:extLst>
                </a:gridCol>
              </a:tblGrid>
              <a:tr h="180000">
                <a:tc>
                  <a:txBody>
                    <a:bodyPr/>
                    <a:lstStyle/>
                    <a:p>
                      <a:pPr algn="l"/>
                      <a:r>
                        <a:rPr kumimoji="1" lang="ja-JP" altLang="en-US" sz="1050" b="0">
                          <a:solidFill>
                            <a:schemeClr val="tx1"/>
                          </a:solidFill>
                          <a:latin typeface="メイリオ" panose="020B0604030504040204" pitchFamily="50" charset="-128"/>
                          <a:ea typeface="メイリオ" panose="020B0604030504040204" pitchFamily="50" charset="-128"/>
                        </a:rPr>
                        <a:t>［施設基準］</a:t>
                      </a:r>
                    </a:p>
                  </a:txBody>
                  <a:tcPr marL="72000" marR="72000" marT="36000" marB="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a:r>
                        <a:rPr kumimoji="1" lang="ja-JP" altLang="en-US" sz="1050">
                          <a:solidFill>
                            <a:schemeClr val="tx1"/>
                          </a:solidFill>
                          <a:latin typeface="メイリオ" panose="020B0604030504040204" pitchFamily="50" charset="-128"/>
                          <a:ea typeface="メイリオ" panose="020B0604030504040204" pitchFamily="50" charset="-128"/>
                        </a:rPr>
                        <a:t>現行</a:t>
                      </a:r>
                    </a:p>
                  </a:txBody>
                  <a:tcPr marL="72000" marR="72000" marT="36000" marB="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8C9"/>
                    </a:solidFill>
                  </a:tcPr>
                </a:tc>
                <a:tc>
                  <a:txBody>
                    <a:bodyPr/>
                    <a:lstStyle/>
                    <a:p>
                      <a:pPr algn="ctr"/>
                      <a:r>
                        <a:rPr kumimoji="1" lang="ja-JP" altLang="en-US" sz="1050">
                          <a:solidFill>
                            <a:schemeClr val="tx1"/>
                          </a:solidFill>
                          <a:latin typeface="メイリオ" panose="020B0604030504040204" pitchFamily="50" charset="-128"/>
                          <a:ea typeface="メイリオ" panose="020B0604030504040204" pitchFamily="50" charset="-128"/>
                        </a:rPr>
                        <a:t>改定後</a:t>
                      </a:r>
                    </a:p>
                  </a:txBody>
                  <a:tcPr marL="72000" marR="72000" marT="36000" marB="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3BFFF"/>
                    </a:solidFill>
                  </a:tcPr>
                </a:tc>
                <a:extLst>
                  <a:ext uri="{0D108BD9-81ED-4DB2-BD59-A6C34878D82A}">
                    <a16:rowId xmlns:a16="http://schemas.microsoft.com/office/drawing/2014/main" val="2990503836"/>
                  </a:ext>
                </a:extLst>
              </a:tr>
              <a:tr h="180000">
                <a:tc>
                  <a:txBody>
                    <a:bodyPr/>
                    <a:lstStyle/>
                    <a:p>
                      <a:pPr algn="ctr"/>
                      <a:r>
                        <a:rPr kumimoji="1" lang="ja-JP" altLang="en-US" sz="1050">
                          <a:solidFill>
                            <a:schemeClr val="tx1"/>
                          </a:solidFill>
                          <a:latin typeface="メイリオ" panose="020B0604030504040204" pitchFamily="50" charset="-128"/>
                          <a:ea typeface="メイリオ" panose="020B0604030504040204" pitchFamily="50" charset="-128"/>
                        </a:rPr>
                        <a:t>入院患者数が</a:t>
                      </a:r>
                      <a:r>
                        <a:rPr kumimoji="1" lang="en-US" altLang="ja-JP" sz="1050">
                          <a:solidFill>
                            <a:schemeClr val="tx1"/>
                          </a:solidFill>
                          <a:latin typeface="メイリオ" panose="020B0604030504040204" pitchFamily="50" charset="-128"/>
                          <a:ea typeface="メイリオ" panose="020B0604030504040204" pitchFamily="50" charset="-128"/>
                        </a:rPr>
                        <a:t>40</a:t>
                      </a:r>
                      <a:r>
                        <a:rPr kumimoji="1" lang="ja-JP" altLang="en-US" sz="1050">
                          <a:solidFill>
                            <a:schemeClr val="tx1"/>
                          </a:solidFill>
                          <a:latin typeface="メイリオ" panose="020B0604030504040204" pitchFamily="50" charset="-128"/>
                          <a:ea typeface="メイリオ" panose="020B0604030504040204" pitchFamily="50" charset="-128"/>
                        </a:rPr>
                        <a:t>名を</a:t>
                      </a:r>
                      <a:endParaRPr kumimoji="1" lang="en-US" altLang="ja-JP" sz="1050">
                        <a:solidFill>
                          <a:schemeClr val="tx1"/>
                        </a:solidFill>
                        <a:latin typeface="メイリオ" panose="020B0604030504040204" pitchFamily="50" charset="-128"/>
                        <a:ea typeface="メイリオ" panose="020B0604030504040204" pitchFamily="50" charset="-128"/>
                      </a:endParaRPr>
                    </a:p>
                    <a:p>
                      <a:pPr algn="ctr"/>
                      <a:r>
                        <a:rPr kumimoji="1" lang="ja-JP" altLang="en-US" sz="1050">
                          <a:solidFill>
                            <a:schemeClr val="tx1"/>
                          </a:solidFill>
                          <a:latin typeface="メイリオ" panose="020B0604030504040204" pitchFamily="50" charset="-128"/>
                          <a:ea typeface="メイリオ" panose="020B0604030504040204" pitchFamily="50" charset="-128"/>
                        </a:rPr>
                        <a:t>超えない場合</a:t>
                      </a: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kumimoji="1" lang="ja-JP" altLang="en-US" sz="1050">
                          <a:solidFill>
                            <a:schemeClr val="tx1"/>
                          </a:solidFill>
                          <a:latin typeface="メイリオ" panose="020B0604030504040204" pitchFamily="50" charset="-128"/>
                          <a:ea typeface="メイリオ" panose="020B0604030504040204" pitchFamily="50" charset="-128"/>
                        </a:rPr>
                        <a:t>専従　常勤　精神保健福祉士　１名以上</a:t>
                      </a:r>
                      <a:endParaRPr kumimoji="1" lang="en-US" altLang="ja-JP" sz="1050">
                        <a:solidFill>
                          <a:schemeClr val="tx1"/>
                        </a:solidFill>
                        <a:latin typeface="メイリオ" panose="020B0604030504040204" pitchFamily="50" charset="-128"/>
                        <a:ea typeface="メイリオ" panose="020B0604030504040204" pitchFamily="50" charset="-128"/>
                      </a:endParaRPr>
                    </a:p>
                    <a:p>
                      <a:r>
                        <a:rPr kumimoji="1" lang="ja-JP" altLang="en-US" sz="1050">
                          <a:solidFill>
                            <a:schemeClr val="tx1"/>
                          </a:solidFill>
                          <a:latin typeface="メイリオ" panose="020B0604030504040204" pitchFamily="50" charset="-128"/>
                          <a:ea typeface="メイリオ" panose="020B0604030504040204" pitchFamily="50" charset="-128"/>
                        </a:rPr>
                        <a:t>専任　常勤　</a:t>
                      </a:r>
                      <a:r>
                        <a:rPr kumimoji="1" lang="ja-JP" altLang="en-US" sz="1050" b="0" u="sng">
                          <a:solidFill>
                            <a:schemeClr val="tx1"/>
                          </a:solidFill>
                          <a:latin typeface="メイリオ" panose="020B0604030504040204" pitchFamily="50" charset="-128"/>
                          <a:ea typeface="メイリオ" panose="020B0604030504040204" pitchFamily="50" charset="-128"/>
                        </a:rPr>
                        <a:t>精神保健福祉士</a:t>
                      </a:r>
                      <a:r>
                        <a:rPr kumimoji="1" lang="ja-JP" altLang="en-US" sz="1050" b="0" u="none">
                          <a:solidFill>
                            <a:schemeClr val="tx1"/>
                          </a:solidFill>
                          <a:latin typeface="メイリオ" panose="020B0604030504040204" pitchFamily="50" charset="-128"/>
                          <a:ea typeface="メイリオ" panose="020B0604030504040204" pitchFamily="50" charset="-128"/>
                        </a:rPr>
                        <a:t>　</a:t>
                      </a:r>
                      <a:r>
                        <a:rPr kumimoji="1" lang="ja-JP" altLang="en-US" sz="1050">
                          <a:solidFill>
                            <a:schemeClr val="tx1"/>
                          </a:solidFill>
                          <a:latin typeface="メイリオ" panose="020B0604030504040204" pitchFamily="50" charset="-128"/>
                          <a:ea typeface="メイリオ" panose="020B0604030504040204" pitchFamily="50" charset="-128"/>
                        </a:rPr>
                        <a:t>１名以上</a:t>
                      </a: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6EB"/>
                    </a:solidFill>
                  </a:tcPr>
                </a:tc>
                <a:tc>
                  <a:txBody>
                    <a:bodyPr/>
                    <a:lstStyle/>
                    <a:p>
                      <a:r>
                        <a:rPr kumimoji="1" lang="ja-JP" altLang="en-US" sz="1050">
                          <a:solidFill>
                            <a:schemeClr val="tx1"/>
                          </a:solidFill>
                          <a:latin typeface="メイリオ" panose="020B0604030504040204" pitchFamily="50" charset="-128"/>
                          <a:ea typeface="メイリオ" panose="020B0604030504040204" pitchFamily="50" charset="-128"/>
                        </a:rPr>
                        <a:t>専従　常勤　精神保健福祉士　１名以上</a:t>
                      </a:r>
                      <a:endParaRPr kumimoji="1" lang="en-US" altLang="ja-JP" sz="1050">
                        <a:solidFill>
                          <a:schemeClr val="tx1"/>
                        </a:solidFill>
                        <a:latin typeface="メイリオ" panose="020B0604030504040204" pitchFamily="50" charset="-128"/>
                        <a:ea typeface="メイリオ" panose="020B0604030504040204" pitchFamily="50" charset="-128"/>
                      </a:endParaRPr>
                    </a:p>
                    <a:p>
                      <a:r>
                        <a:rPr kumimoji="1" lang="ja-JP" altLang="en-US" sz="1050">
                          <a:solidFill>
                            <a:schemeClr val="tx1"/>
                          </a:solidFill>
                          <a:latin typeface="メイリオ" panose="020B0604030504040204" pitchFamily="50" charset="-128"/>
                          <a:ea typeface="メイリオ" panose="020B0604030504040204" pitchFamily="50" charset="-128"/>
                        </a:rPr>
                        <a:t>専任　常勤　</a:t>
                      </a:r>
                      <a:r>
                        <a:rPr kumimoji="1" lang="ja-JP" altLang="en-US" sz="1050" b="1" u="sng">
                          <a:solidFill>
                            <a:srgbClr val="0070C0"/>
                          </a:solidFill>
                          <a:latin typeface="メイリオ" panose="020B0604030504040204" pitchFamily="50" charset="-128"/>
                          <a:ea typeface="メイリオ" panose="020B0604030504040204" pitchFamily="50" charset="-128"/>
                        </a:rPr>
                        <a:t>退院支援相談員</a:t>
                      </a:r>
                      <a:r>
                        <a:rPr kumimoji="1" lang="ja-JP" altLang="en-US" sz="1050">
                          <a:solidFill>
                            <a:schemeClr val="tx1"/>
                          </a:solidFill>
                          <a:latin typeface="メイリオ" panose="020B0604030504040204" pitchFamily="50" charset="-128"/>
                          <a:ea typeface="メイリオ" panose="020B0604030504040204" pitchFamily="50" charset="-128"/>
                        </a:rPr>
                        <a:t>　１名以上</a:t>
                      </a: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1970024989"/>
                  </a:ext>
                </a:extLst>
              </a:tr>
              <a:tr h="180000">
                <a:tc>
                  <a:txBody>
                    <a:bodyPr/>
                    <a:lstStyle/>
                    <a:p>
                      <a:pPr algn="ctr"/>
                      <a:r>
                        <a:rPr kumimoji="1" lang="ja-JP" altLang="en-US" sz="1050">
                          <a:solidFill>
                            <a:schemeClr val="tx1"/>
                          </a:solidFill>
                          <a:latin typeface="メイリオ" panose="020B0604030504040204" pitchFamily="50" charset="-128"/>
                          <a:ea typeface="メイリオ" panose="020B0604030504040204" pitchFamily="50" charset="-128"/>
                        </a:rPr>
                        <a:t>入院患者数が</a:t>
                      </a:r>
                      <a:r>
                        <a:rPr kumimoji="1" lang="en-US" altLang="ja-JP" sz="1050">
                          <a:solidFill>
                            <a:schemeClr val="tx1"/>
                          </a:solidFill>
                          <a:latin typeface="メイリオ" panose="020B0604030504040204" pitchFamily="50" charset="-128"/>
                          <a:ea typeface="メイリオ" panose="020B0604030504040204" pitchFamily="50" charset="-128"/>
                        </a:rPr>
                        <a:t>40</a:t>
                      </a:r>
                      <a:r>
                        <a:rPr kumimoji="1" lang="ja-JP" altLang="en-US" sz="1050">
                          <a:solidFill>
                            <a:schemeClr val="tx1"/>
                          </a:solidFill>
                          <a:latin typeface="メイリオ" panose="020B0604030504040204" pitchFamily="50" charset="-128"/>
                          <a:ea typeface="メイリオ" panose="020B0604030504040204" pitchFamily="50" charset="-128"/>
                        </a:rPr>
                        <a:t>名を</a:t>
                      </a:r>
                      <a:endParaRPr kumimoji="1" lang="en-US" altLang="ja-JP" sz="1050">
                        <a:solidFill>
                          <a:schemeClr val="tx1"/>
                        </a:solidFill>
                        <a:latin typeface="メイリオ" panose="020B0604030504040204" pitchFamily="50" charset="-128"/>
                        <a:ea typeface="メイリオ" panose="020B0604030504040204" pitchFamily="50" charset="-128"/>
                      </a:endParaRPr>
                    </a:p>
                    <a:p>
                      <a:pPr algn="ctr"/>
                      <a:r>
                        <a:rPr kumimoji="1" lang="ja-JP" altLang="en-US" sz="1050">
                          <a:solidFill>
                            <a:schemeClr val="tx1"/>
                          </a:solidFill>
                          <a:latin typeface="メイリオ" panose="020B0604030504040204" pitchFamily="50" charset="-128"/>
                          <a:ea typeface="メイリオ" panose="020B0604030504040204" pitchFamily="50" charset="-128"/>
                        </a:rPr>
                        <a:t>超える場合</a:t>
                      </a: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kumimoji="1" lang="ja-JP" altLang="en-US" sz="1050">
                          <a:solidFill>
                            <a:schemeClr val="tx1"/>
                          </a:solidFill>
                          <a:latin typeface="メイリオ" panose="020B0604030504040204" pitchFamily="50" charset="-128"/>
                          <a:ea typeface="メイリオ" panose="020B0604030504040204" pitchFamily="50" charset="-128"/>
                        </a:rPr>
                        <a:t>専従　常勤　精神保健福祉士　１名以上</a:t>
                      </a:r>
                      <a:endParaRPr kumimoji="1" lang="en-US" altLang="ja-JP" sz="1050">
                        <a:solidFill>
                          <a:schemeClr val="tx1"/>
                        </a:solidFill>
                        <a:latin typeface="メイリオ" panose="020B0604030504040204" pitchFamily="50" charset="-128"/>
                        <a:ea typeface="メイリオ" panose="020B0604030504040204" pitchFamily="50" charset="-128"/>
                      </a:endParaRPr>
                    </a:p>
                    <a:p>
                      <a:r>
                        <a:rPr kumimoji="1" lang="ja-JP" altLang="en-US" sz="1050">
                          <a:solidFill>
                            <a:schemeClr val="tx1"/>
                          </a:solidFill>
                          <a:latin typeface="メイリオ" panose="020B0604030504040204" pitchFamily="50" charset="-128"/>
                          <a:ea typeface="メイリオ" panose="020B0604030504040204" pitchFamily="50" charset="-128"/>
                        </a:rPr>
                        <a:t>専任　常勤　</a:t>
                      </a:r>
                      <a:r>
                        <a:rPr kumimoji="1" lang="ja-JP" altLang="en-US" sz="1050" u="sng">
                          <a:solidFill>
                            <a:schemeClr val="tx1"/>
                          </a:solidFill>
                          <a:latin typeface="メイリオ" panose="020B0604030504040204" pitchFamily="50" charset="-128"/>
                          <a:ea typeface="メイリオ" panose="020B0604030504040204" pitchFamily="50" charset="-128"/>
                        </a:rPr>
                        <a:t>精神保健福祉士</a:t>
                      </a:r>
                      <a:r>
                        <a:rPr kumimoji="1" lang="ja-JP" altLang="en-US" sz="1050" u="none">
                          <a:solidFill>
                            <a:schemeClr val="tx1"/>
                          </a:solidFill>
                          <a:latin typeface="メイリオ" panose="020B0604030504040204" pitchFamily="50" charset="-128"/>
                          <a:ea typeface="メイリオ" panose="020B0604030504040204" pitchFamily="50" charset="-128"/>
                        </a:rPr>
                        <a:t>　</a:t>
                      </a:r>
                      <a:r>
                        <a:rPr kumimoji="1" lang="ja-JP" altLang="en-US" sz="1050">
                          <a:solidFill>
                            <a:schemeClr val="tx1"/>
                          </a:solidFill>
                          <a:latin typeface="メイリオ" panose="020B0604030504040204" pitchFamily="50" charset="-128"/>
                          <a:ea typeface="メイリオ" panose="020B0604030504040204" pitchFamily="50" charset="-128"/>
                        </a:rPr>
                        <a:t>２名以上</a:t>
                      </a: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6EB"/>
                    </a:solidFill>
                  </a:tcPr>
                </a:tc>
                <a:tc rowSpan="2">
                  <a:txBody>
                    <a:bodyPr/>
                    <a:lstStyle/>
                    <a:p>
                      <a:r>
                        <a:rPr kumimoji="1" lang="ja-JP" altLang="en-US" sz="1050">
                          <a:solidFill>
                            <a:schemeClr val="tx1"/>
                          </a:solidFill>
                          <a:latin typeface="メイリオ" panose="020B0604030504040204" pitchFamily="50" charset="-128"/>
                          <a:ea typeface="メイリオ" panose="020B0604030504040204" pitchFamily="50" charset="-128"/>
                        </a:rPr>
                        <a:t>専従　常勤　精神保健福祉士　１名以上</a:t>
                      </a:r>
                      <a:endParaRPr kumimoji="1" lang="en-US" altLang="ja-JP" sz="1050">
                        <a:solidFill>
                          <a:schemeClr val="tx1"/>
                        </a:solidFill>
                        <a:latin typeface="メイリオ" panose="020B0604030504040204" pitchFamily="50" charset="-128"/>
                        <a:ea typeface="メイリオ" panose="020B0604030504040204" pitchFamily="50" charset="-128"/>
                      </a:endParaRPr>
                    </a:p>
                    <a:p>
                      <a:r>
                        <a:rPr kumimoji="1" lang="ja-JP" altLang="en-US" sz="1050">
                          <a:solidFill>
                            <a:schemeClr val="tx1"/>
                          </a:solidFill>
                          <a:latin typeface="メイリオ" panose="020B0604030504040204" pitchFamily="50" charset="-128"/>
                          <a:ea typeface="メイリオ" panose="020B0604030504040204" pitchFamily="50" charset="-128"/>
                        </a:rPr>
                        <a:t>専任　常勤　</a:t>
                      </a:r>
                      <a:r>
                        <a:rPr kumimoji="1" lang="ja-JP" altLang="en-US" sz="1050" b="1" u="sng">
                          <a:solidFill>
                            <a:srgbClr val="0070C0"/>
                          </a:solidFill>
                          <a:latin typeface="メイリオ" panose="020B0604030504040204" pitchFamily="50" charset="-128"/>
                          <a:ea typeface="メイリオ" panose="020B0604030504040204" pitchFamily="50" charset="-128"/>
                        </a:rPr>
                        <a:t>退院支援相談員</a:t>
                      </a:r>
                      <a:r>
                        <a:rPr kumimoji="1" lang="ja-JP" altLang="en-US" sz="1050">
                          <a:solidFill>
                            <a:schemeClr val="tx1"/>
                          </a:solidFill>
                          <a:latin typeface="メイリオ" panose="020B0604030504040204" pitchFamily="50" charset="-128"/>
                          <a:ea typeface="メイリオ" panose="020B0604030504040204" pitchFamily="50" charset="-128"/>
                        </a:rPr>
                        <a:t>　２名以上</a:t>
                      </a:r>
                    </a:p>
                  </a:txBody>
                  <a:tcPr marL="72000" marR="72000" marT="36000" marB="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1214136403"/>
                  </a:ext>
                </a:extLst>
              </a:tr>
              <a:tr h="180000">
                <a:tc>
                  <a:txBody>
                    <a:bodyPr/>
                    <a:lstStyle/>
                    <a:p>
                      <a:pPr algn="ctr"/>
                      <a:r>
                        <a:rPr kumimoji="1" lang="ja-JP" altLang="en-US" sz="1050">
                          <a:solidFill>
                            <a:schemeClr val="tx1"/>
                          </a:solidFill>
                          <a:latin typeface="メイリオ" panose="020B0604030504040204" pitchFamily="50" charset="-128"/>
                          <a:ea typeface="メイリオ" panose="020B0604030504040204" pitchFamily="50" charset="-128"/>
                        </a:rPr>
                        <a:t>入院患者数が</a:t>
                      </a:r>
                      <a:r>
                        <a:rPr kumimoji="1" lang="en-US" altLang="ja-JP" sz="1050">
                          <a:solidFill>
                            <a:schemeClr val="tx1"/>
                          </a:solidFill>
                          <a:latin typeface="メイリオ" panose="020B0604030504040204" pitchFamily="50" charset="-128"/>
                          <a:ea typeface="メイリオ" panose="020B0604030504040204" pitchFamily="50" charset="-128"/>
                        </a:rPr>
                        <a:t>40</a:t>
                      </a:r>
                      <a:r>
                        <a:rPr kumimoji="1" lang="ja-JP" altLang="en-US" sz="1050">
                          <a:solidFill>
                            <a:schemeClr val="tx1"/>
                          </a:solidFill>
                          <a:latin typeface="メイリオ" panose="020B0604030504040204" pitchFamily="50" charset="-128"/>
                          <a:ea typeface="メイリオ" panose="020B0604030504040204" pitchFamily="50" charset="-128"/>
                        </a:rPr>
                        <a:t>名を超える場合であって、退院支援業務に必要な場合</a:t>
                      </a: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kumimoji="1" lang="ja-JP" altLang="en-US" sz="1050" dirty="0">
                          <a:solidFill>
                            <a:schemeClr val="tx1"/>
                          </a:solidFill>
                          <a:latin typeface="メイリオ" panose="020B0604030504040204" pitchFamily="50" charset="-128"/>
                          <a:ea typeface="メイリオ" panose="020B0604030504040204" pitchFamily="50" charset="-128"/>
                        </a:rPr>
                        <a:t>専従　常勤　精神保健福祉士　１名以上</a:t>
                      </a:r>
                      <a:endParaRPr kumimoji="1" lang="en-US" altLang="ja-JP" sz="1050" dirty="0">
                        <a:solidFill>
                          <a:schemeClr val="tx1"/>
                        </a:solidFill>
                        <a:latin typeface="メイリオ" panose="020B0604030504040204" pitchFamily="50" charset="-128"/>
                        <a:ea typeface="メイリオ" panose="020B0604030504040204" pitchFamily="50" charset="-128"/>
                      </a:endParaRPr>
                    </a:p>
                    <a:p>
                      <a:r>
                        <a:rPr kumimoji="1" lang="ja-JP" altLang="en-US" sz="1050" dirty="0">
                          <a:solidFill>
                            <a:schemeClr val="tx1"/>
                          </a:solidFill>
                          <a:latin typeface="メイリオ" panose="020B0604030504040204" pitchFamily="50" charset="-128"/>
                          <a:ea typeface="メイリオ" panose="020B0604030504040204" pitchFamily="50" charset="-128"/>
                        </a:rPr>
                        <a:t>専任　常勤　</a:t>
                      </a:r>
                      <a:r>
                        <a:rPr kumimoji="1" lang="ja-JP" altLang="en-US" sz="1050" u="sng" dirty="0">
                          <a:solidFill>
                            <a:schemeClr val="tx1"/>
                          </a:solidFill>
                          <a:latin typeface="メイリオ" panose="020B0604030504040204" pitchFamily="50" charset="-128"/>
                          <a:ea typeface="メイリオ" panose="020B0604030504040204" pitchFamily="50" charset="-128"/>
                        </a:rPr>
                        <a:t>精神保健福祉士</a:t>
                      </a:r>
                      <a:r>
                        <a:rPr kumimoji="1" lang="ja-JP" altLang="en-US" sz="1050" u="none" dirty="0">
                          <a:solidFill>
                            <a:schemeClr val="tx1"/>
                          </a:solidFill>
                          <a:latin typeface="メイリオ" panose="020B0604030504040204" pitchFamily="50" charset="-128"/>
                          <a:ea typeface="メイリオ" panose="020B0604030504040204" pitchFamily="50" charset="-128"/>
                        </a:rPr>
                        <a:t>　</a:t>
                      </a:r>
                      <a:r>
                        <a:rPr kumimoji="1" lang="ja-JP" altLang="en-US" sz="1050" dirty="0">
                          <a:solidFill>
                            <a:schemeClr val="tx1"/>
                          </a:solidFill>
                          <a:latin typeface="メイリオ" panose="020B0604030504040204" pitchFamily="50" charset="-128"/>
                          <a:ea typeface="メイリオ" panose="020B0604030504040204" pitchFamily="50" charset="-128"/>
                        </a:rPr>
                        <a:t>１名以上</a:t>
                      </a:r>
                      <a:endParaRPr kumimoji="1" lang="en-US" altLang="ja-JP" sz="1050" dirty="0">
                        <a:solidFill>
                          <a:schemeClr val="tx1"/>
                        </a:solidFill>
                        <a:latin typeface="メイリオ" panose="020B0604030504040204" pitchFamily="50" charset="-128"/>
                        <a:ea typeface="メイリオ" panose="020B0604030504040204" pitchFamily="50" charset="-128"/>
                      </a:endParaRPr>
                    </a:p>
                    <a:p>
                      <a:r>
                        <a:rPr kumimoji="1" lang="ja-JP" altLang="en-US" sz="1050" dirty="0">
                          <a:solidFill>
                            <a:schemeClr val="tx1"/>
                          </a:solidFill>
                          <a:latin typeface="メイリオ" panose="020B0604030504040204" pitchFamily="50" charset="-128"/>
                          <a:ea typeface="メイリオ" panose="020B0604030504040204" pitchFamily="50" charset="-128"/>
                        </a:rPr>
                        <a:t>専任　常勤　</a:t>
                      </a:r>
                      <a:r>
                        <a:rPr kumimoji="1" lang="ja-JP" altLang="en-US" sz="1050" u="sng" dirty="0">
                          <a:solidFill>
                            <a:schemeClr val="tx1"/>
                          </a:solidFill>
                          <a:latin typeface="メイリオ" panose="020B0604030504040204" pitchFamily="50" charset="-128"/>
                          <a:ea typeface="メイリオ" panose="020B0604030504040204" pitchFamily="50" charset="-128"/>
                        </a:rPr>
                        <a:t>社会福祉士</a:t>
                      </a:r>
                      <a:r>
                        <a:rPr kumimoji="1" lang="ja-JP" altLang="en-US" sz="1050" u="none" dirty="0">
                          <a:solidFill>
                            <a:schemeClr val="tx1"/>
                          </a:solidFill>
                          <a:latin typeface="メイリオ" panose="020B0604030504040204" pitchFamily="50" charset="-128"/>
                          <a:ea typeface="メイリオ" panose="020B0604030504040204" pitchFamily="50" charset="-128"/>
                        </a:rPr>
                        <a:t>　　　</a:t>
                      </a:r>
                      <a:r>
                        <a:rPr kumimoji="1" lang="ja-JP" altLang="en-US" sz="1050" dirty="0">
                          <a:solidFill>
                            <a:schemeClr val="tx1"/>
                          </a:solidFill>
                          <a:latin typeface="メイリオ" panose="020B0604030504040204" pitchFamily="50" charset="-128"/>
                          <a:ea typeface="メイリオ" panose="020B0604030504040204" pitchFamily="50" charset="-128"/>
                        </a:rPr>
                        <a:t>１名以上</a:t>
                      </a:r>
                      <a:endParaRPr kumimoji="1" lang="en-US" altLang="ja-JP" sz="1050" dirty="0">
                        <a:solidFill>
                          <a:schemeClr val="tx1"/>
                        </a:solidFill>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6EB"/>
                    </a:solidFill>
                  </a:tcPr>
                </a:tc>
                <a:tc vMerge="1">
                  <a:txBody>
                    <a:bodyPr/>
                    <a:lstStyle/>
                    <a:p>
                      <a:endParaRPr kumimoji="1" lang="en-US" altLang="ja-JP" sz="1050">
                        <a:solidFill>
                          <a:schemeClr val="tx1"/>
                        </a:solidFill>
                        <a:latin typeface="メイリオ" panose="020B0604030504040204" pitchFamily="50" charset="-128"/>
                        <a:ea typeface="メイリオ" panose="020B0604030504040204" pitchFamily="50" charset="-128"/>
                      </a:endParaRPr>
                    </a:p>
                  </a:txBody>
                  <a:tcPr marT="36000" marB="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1973654496"/>
                  </a:ext>
                </a:extLst>
              </a:tr>
            </a:tbl>
          </a:graphicData>
        </a:graphic>
      </p:graphicFrame>
      <p:sp>
        <p:nvSpPr>
          <p:cNvPr id="15" name="テキスト ボックス 14">
            <a:extLst>
              <a:ext uri="{FF2B5EF4-FFF2-40B4-BE49-F238E27FC236}">
                <a16:creationId xmlns:a16="http://schemas.microsoft.com/office/drawing/2014/main" id="{8F6791BB-7FF2-0A11-E4A0-EB51FBD91395}"/>
              </a:ext>
            </a:extLst>
          </p:cNvPr>
          <p:cNvSpPr txBox="1"/>
          <p:nvPr/>
        </p:nvSpPr>
        <p:spPr>
          <a:xfrm>
            <a:off x="4825670" y="6023858"/>
            <a:ext cx="2683166" cy="395869"/>
          </a:xfrm>
          <a:prstGeom prst="rect">
            <a:avLst/>
          </a:prstGeom>
          <a:solidFill>
            <a:schemeClr val="bg1"/>
          </a:solidFill>
          <a:ln w="38100">
            <a:solidFill>
              <a:schemeClr val="tx2">
                <a:lumMod val="60000"/>
                <a:lumOff val="40000"/>
              </a:schemeClr>
            </a:solidFill>
          </a:ln>
        </p:spPr>
        <p:txBody>
          <a:bodyPr wrap="square" lIns="72000" tIns="36000" rIns="72000" bIns="3600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専任の従事者について、</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PSW</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以外の職種（退院支援相談員（</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））でも可能とする。</a:t>
            </a:r>
          </a:p>
        </p:txBody>
      </p:sp>
      <p:sp>
        <p:nvSpPr>
          <p:cNvPr id="3" name="テキスト ボックス 2">
            <a:extLst>
              <a:ext uri="{FF2B5EF4-FFF2-40B4-BE49-F238E27FC236}">
                <a16:creationId xmlns:a16="http://schemas.microsoft.com/office/drawing/2014/main" id="{4AD16D43-99AD-4531-AD86-7E151CA62058}"/>
              </a:ext>
            </a:extLst>
          </p:cNvPr>
          <p:cNvSpPr txBox="1"/>
          <p:nvPr/>
        </p:nvSpPr>
        <p:spPr>
          <a:xfrm>
            <a:off x="7571704" y="4656838"/>
            <a:ext cx="2064087" cy="2123658"/>
          </a:xfrm>
          <a:prstGeom prst="rect">
            <a:avLst/>
          </a:prstGeom>
          <a:noFill/>
          <a:ln w="19050">
            <a:solidFill>
              <a:srgbClr val="93BFFF"/>
            </a:solidFill>
            <a:prstDash val="dash"/>
          </a:ln>
        </p:spPr>
        <p:txBody>
          <a:bodyPr wrap="square" lIns="36000" tIns="36000" rIns="36000" bIns="3600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）退院支援相談員</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40400" marR="0" lvl="0" indent="-14040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・当該病棟に入院した患者１人につき１人以上指定</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40400" marR="0" lvl="0" indent="-14040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・退院支援相談員は、次のいずれかの者であること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14040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精神保健福祉士</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140400" algn="l"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保健師、看護師、准看護師、作業療法士、社会福祉士</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又は公認心理師</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として、精神障害者に関する業務に従事した経験を３年以上有する者</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スライド番号プレースホルダー 2">
            <a:extLst>
              <a:ext uri="{FF2B5EF4-FFF2-40B4-BE49-F238E27FC236}">
                <a16:creationId xmlns:a16="http://schemas.microsoft.com/office/drawing/2014/main" id="{A666EC17-4FEA-838C-0BFF-ABDB1E9A5F88}"/>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463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553587739"/>
      </p:ext>
    </p:extLst>
  </p:cSld>
  <p:clrMapOvr>
    <a:masterClrMapping/>
  </p:clrMapOvr>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0715"/>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464</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3511883751"/>
              </p:ext>
            </p:extLst>
          </p:nvPr>
        </p:nvGraphicFramePr>
        <p:xfrm>
          <a:off x="389493" y="1041082"/>
          <a:ext cx="9127014" cy="470535"/>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mn-lt"/>
                          <a:ea typeface="+mn-ea"/>
                          <a:cs typeface="+mn-cs"/>
                        </a:rPr>
                        <a:t>地域移行・地域生活支援の充実を含む質の高い精神医療の評価</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2645072533"/>
              </p:ext>
            </p:extLst>
          </p:nvPr>
        </p:nvGraphicFramePr>
        <p:xfrm>
          <a:off x="676275" y="1885949"/>
          <a:ext cx="8553450" cy="4724401"/>
        </p:xfrm>
        <a:graphic>
          <a:graphicData uri="http://schemas.openxmlformats.org/drawingml/2006/table">
            <a:tbl>
              <a:tblPr firstRow="1" bandRow="1">
                <a:tableStyleId>{5C22544A-7EE6-4342-B048-85BDC9FD1C3A}</a:tableStyleId>
              </a:tblPr>
              <a:tblGrid>
                <a:gridCol w="8553450">
                  <a:extLst>
                    <a:ext uri="{9D8B030D-6E8A-4147-A177-3AD203B41FA5}">
                      <a16:colId xmlns:a16="http://schemas.microsoft.com/office/drawing/2014/main" val="4124765003"/>
                    </a:ext>
                  </a:extLst>
                </a:gridCol>
              </a:tblGrid>
              <a:tr h="4724401">
                <a:tc>
                  <a:txBody>
                    <a:bodyPr/>
                    <a:lstStyle/>
                    <a:p>
                      <a:pPr marL="324000" indent="-446088">
                        <a:spcBef>
                          <a:spcPts val="1200"/>
                        </a:spcBef>
                        <a:buNone/>
                      </a:pPr>
                      <a:r>
                        <a:rPr kumimoji="1" lang="ja-JP" altLang="en-US" sz="2400" b="1" u="none" dirty="0">
                          <a:solidFill>
                            <a:schemeClr val="tx1"/>
                          </a:solidFill>
                          <a:latin typeface="+mn-ea"/>
                          <a:ea typeface="+mn-ea"/>
                        </a:rPr>
                        <a:t>＜精神科入退院支援加算の新設＞</a:t>
                      </a:r>
                      <a:endParaRPr kumimoji="1" lang="en-US" altLang="ja-JP" sz="2400" b="1" u="none" dirty="0">
                        <a:solidFill>
                          <a:schemeClr val="tx1"/>
                        </a:solidFill>
                        <a:latin typeface="+mn-ea"/>
                        <a:ea typeface="+mn-ea"/>
                      </a:endParaRPr>
                    </a:p>
                    <a:p>
                      <a:pPr marL="371475" marR="0" lvl="1" indent="-457200" algn="l" defTabSz="914400" rtl="0" eaLnBrk="1" fontAlgn="auto" latinLnBrk="0" hangingPunct="1">
                        <a:lnSpc>
                          <a:spcPct val="100000"/>
                        </a:lnSpc>
                        <a:spcBef>
                          <a:spcPts val="1200"/>
                        </a:spcBef>
                        <a:spcAft>
                          <a:spcPts val="0"/>
                        </a:spcAft>
                        <a:buClrTx/>
                        <a:buSzTx/>
                        <a:buFont typeface="Wingdings" panose="05000000000000000000" pitchFamily="2" charset="2"/>
                        <a:buNone/>
                        <a:tabLst/>
                        <a:defRPr/>
                      </a:pPr>
                      <a:r>
                        <a:rPr kumimoji="1" lang="ja-JP" altLang="en-US" sz="2400" b="1" i="0" u="none" strike="noStrike" kern="1200" cap="none" spc="0" normalizeH="0" baseline="0" noProof="0" dirty="0">
                          <a:ln>
                            <a:noFill/>
                          </a:ln>
                          <a:solidFill>
                            <a:prstClr val="black"/>
                          </a:solidFill>
                          <a:effectLst/>
                          <a:uLnTx/>
                          <a:uFillTx/>
                          <a:latin typeface="+mn-ea"/>
                          <a:ea typeface="+mn-ea"/>
                          <a:cs typeface="+mn-cs"/>
                        </a:rPr>
                        <a:t>○ 精神病床に入院する患者に対して、</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入院早期から包括的支援マネジメントに基づく入退院支援</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を行った場合の評価として、</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精神科入退院支援加算</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を新設する。</a:t>
                      </a:r>
                      <a:endParaRPr kumimoji="1" lang="en-US" altLang="ja-JP" sz="2400" b="1" i="0" u="none" strike="noStrike" kern="1200" cap="none" spc="0" normalizeH="0" baseline="0" noProof="0" dirty="0">
                        <a:ln>
                          <a:noFill/>
                        </a:ln>
                        <a:solidFill>
                          <a:prstClr val="black"/>
                        </a:solidFill>
                        <a:effectLst/>
                        <a:uLnTx/>
                        <a:uFillTx/>
                        <a:latin typeface="+mn-ea"/>
                        <a:ea typeface="+mn-ea"/>
                        <a:cs typeface="+mn-cs"/>
                      </a:endParaRPr>
                    </a:p>
                    <a:p>
                      <a:pPr marL="371475" marR="0" lvl="1" indent="-457200" algn="l" defTabSz="914400" rtl="0" eaLnBrk="1" fontAlgn="auto" latinLnBrk="0" hangingPunct="1">
                        <a:lnSpc>
                          <a:spcPct val="100000"/>
                        </a:lnSpc>
                        <a:spcBef>
                          <a:spcPts val="1200"/>
                        </a:spcBef>
                        <a:spcAft>
                          <a:spcPts val="0"/>
                        </a:spcAft>
                        <a:buClrTx/>
                        <a:buSzTx/>
                        <a:buFont typeface="Wingdings" panose="05000000000000000000" pitchFamily="2" charset="2"/>
                        <a:buNone/>
                        <a:tabLst/>
                        <a:defRPr/>
                      </a:pPr>
                      <a:r>
                        <a:rPr kumimoji="1" lang="ja-JP" altLang="en-US" sz="2400" b="1" i="0" u="none" strike="noStrike" kern="1200" cap="none" spc="0" normalizeH="0" baseline="0" noProof="0" dirty="0">
                          <a:ln>
                            <a:noFill/>
                          </a:ln>
                          <a:solidFill>
                            <a:prstClr val="black"/>
                          </a:solidFill>
                          <a:effectLst/>
                          <a:uLnTx/>
                          <a:uFillTx/>
                          <a:latin typeface="+mn-ea"/>
                          <a:ea typeface="+mn-ea"/>
                          <a:cs typeface="+mn-cs"/>
                        </a:rPr>
                        <a:t>○ 精神科入退院支援加算の新設に伴い、現行の</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精神科措置入院退院支援加算を廃止</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する。</a:t>
                      </a:r>
                      <a:endParaRPr kumimoji="1" lang="en-US" altLang="ja-JP" sz="2400" b="1" i="0" u="none" strike="noStrike" kern="1200" cap="none" spc="0" normalizeH="0" baseline="0" noProof="0" dirty="0">
                        <a:ln>
                          <a:noFill/>
                        </a:ln>
                        <a:solidFill>
                          <a:prstClr val="black"/>
                        </a:solidFill>
                        <a:effectLst/>
                        <a:uLnTx/>
                        <a:uFillTx/>
                        <a:latin typeface="+mn-ea"/>
                        <a:ea typeface="+mn-ea"/>
                        <a:cs typeface="+mn-cs"/>
                      </a:endParaRPr>
                    </a:p>
                    <a:p>
                      <a:pPr marL="371475" marR="0" lvl="1" indent="-457200" algn="l" defTabSz="914400" rtl="0" eaLnBrk="1" fontAlgn="auto" latinLnBrk="0" hangingPunct="1">
                        <a:lnSpc>
                          <a:spcPct val="100000"/>
                        </a:lnSpc>
                        <a:spcBef>
                          <a:spcPts val="1200"/>
                        </a:spcBef>
                        <a:spcAft>
                          <a:spcPts val="0"/>
                        </a:spcAft>
                        <a:buClrTx/>
                        <a:buSzTx/>
                        <a:buFont typeface="Wingdings" panose="05000000000000000000" pitchFamily="2" charset="2"/>
                        <a:buNone/>
                        <a:tabLst/>
                        <a:defRPr/>
                      </a:pPr>
                      <a:r>
                        <a:rPr kumimoji="1" lang="ja-JP" altLang="en-US" sz="2400" b="1" i="0" u="none" strike="noStrike" kern="1200" cap="none" spc="0" normalizeH="0" baseline="0" noProof="0" dirty="0">
                          <a:ln>
                            <a:noFill/>
                          </a:ln>
                          <a:solidFill>
                            <a:prstClr val="black"/>
                          </a:solidFill>
                          <a:effectLst/>
                          <a:uLnTx/>
                          <a:uFillTx/>
                          <a:latin typeface="+mn-ea"/>
                          <a:ea typeface="+mn-ea"/>
                          <a:cs typeface="+mn-cs"/>
                        </a:rPr>
                        <a:t>○ </a:t>
                      </a:r>
                      <a:r>
                        <a:rPr kumimoji="1" lang="ja-JP" altLang="ja-JP" sz="2400" b="1" kern="1200" dirty="0">
                          <a:solidFill>
                            <a:schemeClr val="tx1"/>
                          </a:solidFill>
                          <a:effectLst/>
                          <a:latin typeface="+mn-ea"/>
                          <a:ea typeface="+mn-ea"/>
                          <a:cs typeface="+mn-cs"/>
                        </a:rPr>
                        <a:t>精神科入退院支援加算の新設を踏まえ、</a:t>
                      </a:r>
                      <a:r>
                        <a:rPr kumimoji="1" lang="ja-JP" altLang="ja-JP" sz="2400" b="1" kern="1200" dirty="0">
                          <a:solidFill>
                            <a:srgbClr val="FF0000"/>
                          </a:solidFill>
                          <a:effectLst/>
                          <a:latin typeface="+mn-ea"/>
                          <a:ea typeface="+mn-ea"/>
                          <a:cs typeface="+mn-cs"/>
                        </a:rPr>
                        <a:t>院内標準診療計画加算及び退院調整加算を廃止</a:t>
                      </a:r>
                      <a:r>
                        <a:rPr kumimoji="1" lang="ja-JP" altLang="ja-JP" sz="2400" b="1" kern="1200" dirty="0">
                          <a:solidFill>
                            <a:schemeClr val="tx1"/>
                          </a:solidFill>
                          <a:effectLst/>
                          <a:latin typeface="+mn-ea"/>
                          <a:ea typeface="+mn-ea"/>
                          <a:cs typeface="+mn-cs"/>
                        </a:rPr>
                        <a:t>する。</a:t>
                      </a:r>
                      <a:endParaRPr kumimoji="1" lang="en-US" altLang="ja-JP" sz="24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2095391093"/>
      </p:ext>
    </p:extLst>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図 2" descr="テーブル が含まれている画像&#10;&#10;自動的に生成された説明">
            <a:extLst>
              <a:ext uri="{FF2B5EF4-FFF2-40B4-BE49-F238E27FC236}">
                <a16:creationId xmlns:a16="http://schemas.microsoft.com/office/drawing/2014/main" id="{CD95EF2B-F6BD-5B9C-0DF4-A2138E5AE51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229454" y="1389529"/>
            <a:ext cx="1416422" cy="1416422"/>
          </a:xfrm>
          <a:prstGeom prst="rect">
            <a:avLst/>
          </a:prstGeom>
        </p:spPr>
      </p:pic>
      <p:sp>
        <p:nvSpPr>
          <p:cNvPr id="2" name="タイトル 1"/>
          <p:cNvSpPr>
            <a:spLocks noGrp="1"/>
          </p:cNvSpPr>
          <p:nvPr>
            <p:ph type="title"/>
          </p:nvPr>
        </p:nvSpPr>
        <p:spPr>
          <a:solidFill>
            <a:srgbClr val="E1EDFF"/>
          </a:solidFill>
        </p:spPr>
        <p:txBody>
          <a:bodyPr>
            <a:noAutofit/>
          </a:bodyPr>
          <a:lstStyle/>
          <a:p>
            <a:r>
              <a:rPr lang="ja-JP" altLang="en-US" b="1"/>
              <a:t>精神科入退院支援加算の新設</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－４－５　地域移行・地域生活支援の充実を含む質の高い精神医療の評価－③</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777921"/>
            <a:ext cx="9529762" cy="604277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90000" bIns="90000"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精神病床に入院する患者に対して、入院早期から包括的支援マネジメントに基づく入退院支援を行った場合の評価を新設する。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精神科措置入院退院支援加算について、精神科入退院支援加算の注加算として統合する。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6668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精神科入退院支援加算</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点（退院時１回）</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6668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注２</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精神科措置入院退院支援加算</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点（退院時１回）</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（１）原則として</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入院後７日以内</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に患者の状況を把握するとともに</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退院困難な要因を有している患者を抽出</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3600" marR="0" lvl="0" indent="-4536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（２）退院困難な要因を有する患者について、原則として</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７日以内</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患者及び家族と病状や退院後の生活も含めた話合い</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を行うとともに、関係職種と連携し、</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入院後７日以内</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退院支援計画の作成に着手</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3600" marR="0" lvl="0" indent="-4536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（３）退院支援計画の作成に当たっては、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入院後７日以内</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に病棟の看護師及び病棟に専任の入退院支援職員並びに入退院支援部門の看護師及び精神保健福祉士等が共同して</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カンファレンスを実施</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3600" marR="0" lvl="0" indent="-4536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（４）当該患者について、</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概ね３月に１回の頻度でカンファレンスを実施</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し、支援計画の見直しを適宜行う。なお、医療保護入院の者について、精神保健福祉法第</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条第６項第２号に規定する委員会の開催をもって、当該カンファレンスの開催とみなすことができる。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［施設基準］（概要）</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（１）当該保険医療機関内に入退院支援部門が設置されていること。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（２）当該入退院支援部門に</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専従の看護師及び専任の精神保健福祉士</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又は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専従の精神保健福祉士及び専任の看護師</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が配置されていること。</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（３）入退院支援及び地域連携業務に専従する看護師又は精神保健福祉士が、各病棟に専任で配置されていること。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（４）次のア又はイを満たすこと。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6048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以下の（イ）から（ホ）に掲げる、転院又は退院体制等についてあらかじめ協議を行い</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連携する機関の数の合計が</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以上</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であること。ただし、（イ）から（ホ）までのうち</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少なくとも３つ以上との連携</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を有していること。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6048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（イ）他の保険医療機関</a:t>
            </a:r>
          </a:p>
          <a:p>
            <a:pPr marL="6048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（ロ）障害者総合支援法に基づく障害福祉サービス等事業者</a:t>
            </a:r>
          </a:p>
          <a:p>
            <a:pPr marL="6048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（ハ）児童福祉支援法に基づく障害児相談支援事業所等</a:t>
            </a:r>
          </a:p>
          <a:p>
            <a:pPr marL="6048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（ニ）介護保険法に定める居宅サービス事業者、地域密着型サービス事業者、居宅介護支援事業者又は施設サービス事業者</a:t>
            </a:r>
          </a:p>
          <a:p>
            <a:pPr marL="6048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（ホ）精神保健福祉センター、保健所又は都道府県若しくは市区町村の障害福祉担当部署</a:t>
            </a:r>
          </a:p>
          <a:p>
            <a:pPr marL="6048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直近１年間</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地域移行支援</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を利用し退院した患者又は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自立生活援助</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若しくは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地域定着支援</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の利用に係る申請手続きを入院中に行った患者の数の合計が</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５人以上</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604800" marR="0" lvl="0" indent="-302400"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604800" marR="0" lvl="0" indent="-302400"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精神科措置入院退院支援加算の要件については、現行と同様。</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スライド番号プレースホルダー 2">
            <a:extLst>
              <a:ext uri="{FF2B5EF4-FFF2-40B4-BE49-F238E27FC236}">
                <a16:creationId xmlns:a16="http://schemas.microsoft.com/office/drawing/2014/main" id="{5D494FE4-8679-6BC9-5A1F-F73727EE6E6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465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44749862"/>
      </p:ext>
    </p:extLst>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精神科入退院支援加算の新設</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－４－５　地域移行・地域生活支援の充実を含む質の高い精神医療の評価－③</a:t>
            </a:r>
          </a:p>
        </p:txBody>
      </p:sp>
      <p:sp>
        <p:nvSpPr>
          <p:cNvPr id="3" name="正方形/長方形 2">
            <a:extLst>
              <a:ext uri="{FF2B5EF4-FFF2-40B4-BE49-F238E27FC236}">
                <a16:creationId xmlns:a16="http://schemas.microsoft.com/office/drawing/2014/main" id="{CB830D32-2B00-801C-801C-235E8B29954A}"/>
              </a:ext>
            </a:extLst>
          </p:cNvPr>
          <p:cNvSpPr/>
          <p:nvPr/>
        </p:nvSpPr>
        <p:spPr>
          <a:xfrm>
            <a:off x="5250275" y="3319214"/>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4" name="正方形/長方形 3">
            <a:extLst>
              <a:ext uri="{FF2B5EF4-FFF2-40B4-BE49-F238E27FC236}">
                <a16:creationId xmlns:a16="http://schemas.microsoft.com/office/drawing/2014/main" id="{0BE81AC1-FA3B-4685-A419-729213E6BCBF}"/>
              </a:ext>
            </a:extLst>
          </p:cNvPr>
          <p:cNvSpPr/>
          <p:nvPr/>
        </p:nvSpPr>
        <p:spPr>
          <a:xfrm>
            <a:off x="5250276" y="3682523"/>
            <a:ext cx="4320000" cy="1631216"/>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精神科救急急性期医療入院料</a:t>
            </a:r>
            <a:r>
              <a:rPr kumimoji="0"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endParaRPr kumimoji="0"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51200" marR="0" lvl="0" indent="-151200" algn="l"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精神科急性期治療病棟入院料及び精神科救急・合併症入院料についても同様。</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精神療養病棟入院料</a:t>
            </a:r>
            <a:r>
              <a:rPr kumimoji="0"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endParaRPr kumimoji="0"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51200" marR="0" lvl="0" indent="-151200" algn="l" defTabSz="9144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認知症治療病棟入院料についても同様。</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右矢印 89">
            <a:extLst>
              <a:ext uri="{FF2B5EF4-FFF2-40B4-BE49-F238E27FC236}">
                <a16:creationId xmlns:a16="http://schemas.microsoft.com/office/drawing/2014/main" id="{BA92FE14-2152-0F41-C08F-30D50229BAF2}"/>
              </a:ext>
            </a:extLst>
          </p:cNvPr>
          <p:cNvSpPr/>
          <p:nvPr/>
        </p:nvSpPr>
        <p:spPr>
          <a:xfrm>
            <a:off x="4733817" y="4000472"/>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135CDF94-8565-9075-7D56-8EFBB1F6E2AB}"/>
              </a:ext>
            </a:extLst>
          </p:cNvPr>
          <p:cNvSpPr/>
          <p:nvPr/>
        </p:nvSpPr>
        <p:spPr>
          <a:xfrm>
            <a:off x="335725" y="3319214"/>
            <a:ext cx="4320000"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7" name="正方形/長方形 6">
            <a:extLst>
              <a:ext uri="{FF2B5EF4-FFF2-40B4-BE49-F238E27FC236}">
                <a16:creationId xmlns:a16="http://schemas.microsoft.com/office/drawing/2014/main" id="{D3751112-A699-49D6-BBD9-CA877A53DE02}"/>
              </a:ext>
            </a:extLst>
          </p:cNvPr>
          <p:cNvSpPr/>
          <p:nvPr/>
        </p:nvSpPr>
        <p:spPr>
          <a:xfrm>
            <a:off x="335724" y="3682524"/>
            <a:ext cx="4320000" cy="1631215"/>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精神科救急急性期医療入院料</a:t>
            </a:r>
            <a:r>
              <a:rPr kumimoji="0"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注４　院内標準診療計画加算　</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精神療養病棟入院料</a:t>
            </a:r>
            <a:r>
              <a:rPr kumimoji="0"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注５　退院調整加算</a:t>
            </a:r>
            <a:endParaRPr kumimoji="0"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正方形/長方形 7">
            <a:extLst>
              <a:ext uri="{FF2B5EF4-FFF2-40B4-BE49-F238E27FC236}">
                <a16:creationId xmlns:a16="http://schemas.microsoft.com/office/drawing/2014/main" id="{4CA9DFA7-000B-A9A6-9979-1AFA30198A4F}"/>
              </a:ext>
            </a:extLst>
          </p:cNvPr>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精神科入退院支援加算の新設に伴い、現行の精神科措置入院退院支援加算を廃止する。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精神科入退院支援加算の新設を踏まえ、院内標準診療計画加算及び退院調整加算を廃止する。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正方形/長方形 8">
            <a:extLst>
              <a:ext uri="{FF2B5EF4-FFF2-40B4-BE49-F238E27FC236}">
                <a16:creationId xmlns:a16="http://schemas.microsoft.com/office/drawing/2014/main" id="{A70C9E0A-0B6B-9DA1-F70E-854139785E4A}"/>
              </a:ext>
            </a:extLst>
          </p:cNvPr>
          <p:cNvSpPr/>
          <p:nvPr/>
        </p:nvSpPr>
        <p:spPr>
          <a:xfrm>
            <a:off x="5250272" y="1786886"/>
            <a:ext cx="4320001"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tIns="108000" bIns="468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0" name="正方形/長方形 9">
            <a:extLst>
              <a:ext uri="{FF2B5EF4-FFF2-40B4-BE49-F238E27FC236}">
                <a16:creationId xmlns:a16="http://schemas.microsoft.com/office/drawing/2014/main" id="{E21D266A-89D5-E881-F952-BCC1E6552C54}"/>
              </a:ext>
            </a:extLst>
          </p:cNvPr>
          <p:cNvSpPr/>
          <p:nvPr/>
        </p:nvSpPr>
        <p:spPr>
          <a:xfrm>
            <a:off x="5250272" y="2152501"/>
            <a:ext cx="4311239" cy="257369"/>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tIns="36000" bIns="3600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2" name="正方形/長方形 11">
            <a:extLst>
              <a:ext uri="{FF2B5EF4-FFF2-40B4-BE49-F238E27FC236}">
                <a16:creationId xmlns:a16="http://schemas.microsoft.com/office/drawing/2014/main" id="{105B28A0-E0D9-C187-A6B0-005D359FEC2E}"/>
              </a:ext>
            </a:extLst>
          </p:cNvPr>
          <p:cNvSpPr/>
          <p:nvPr/>
        </p:nvSpPr>
        <p:spPr>
          <a:xfrm>
            <a:off x="335727" y="1791848"/>
            <a:ext cx="43199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tIns="108000" bIns="468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3" name="正方形/長方形 12">
            <a:extLst>
              <a:ext uri="{FF2B5EF4-FFF2-40B4-BE49-F238E27FC236}">
                <a16:creationId xmlns:a16="http://schemas.microsoft.com/office/drawing/2014/main" id="{01EF8E8B-924E-0351-6F9C-81213570FF83}"/>
              </a:ext>
            </a:extLst>
          </p:cNvPr>
          <p:cNvSpPr/>
          <p:nvPr/>
        </p:nvSpPr>
        <p:spPr>
          <a:xfrm>
            <a:off x="311928" y="2152500"/>
            <a:ext cx="4346133" cy="257369"/>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tIns="36000" bIns="3600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精神科措置入院退院支援加算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】600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右矢印 89">
            <a:extLst>
              <a:ext uri="{FF2B5EF4-FFF2-40B4-BE49-F238E27FC236}">
                <a16:creationId xmlns:a16="http://schemas.microsoft.com/office/drawing/2014/main" id="{EDF9D8CB-C86C-6168-0F31-939B94443163}"/>
              </a:ext>
            </a:extLst>
          </p:cNvPr>
          <p:cNvSpPr/>
          <p:nvPr/>
        </p:nvSpPr>
        <p:spPr>
          <a:xfrm>
            <a:off x="4733817" y="1853126"/>
            <a:ext cx="442913" cy="556743"/>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1" name="スライド番号プレースホルダー 2">
            <a:extLst>
              <a:ext uri="{FF2B5EF4-FFF2-40B4-BE49-F238E27FC236}">
                <a16:creationId xmlns:a16="http://schemas.microsoft.com/office/drawing/2014/main" id="{A0F85C51-BD61-2962-244A-08E46B70F5AE}"/>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466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900771027"/>
      </p:ext>
    </p:extLst>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 name="四角形: 角を丸くする 158">
            <a:extLst>
              <a:ext uri="{FF2B5EF4-FFF2-40B4-BE49-F238E27FC236}">
                <a16:creationId xmlns:a16="http://schemas.microsoft.com/office/drawing/2014/main" id="{B683C91A-7149-C30B-400F-C92DEF5C88AE}"/>
              </a:ext>
            </a:extLst>
          </p:cNvPr>
          <p:cNvSpPr/>
          <p:nvPr/>
        </p:nvSpPr>
        <p:spPr>
          <a:xfrm>
            <a:off x="50225" y="2057399"/>
            <a:ext cx="9805052" cy="4773933"/>
          </a:xfrm>
          <a:prstGeom prst="roundRect">
            <a:avLst>
              <a:gd name="adj" fmla="val 4880"/>
            </a:avLst>
          </a:prstGeom>
          <a:solidFill>
            <a:schemeClr val="accent4">
              <a:lumMod val="20000"/>
              <a:lumOff val="80000"/>
              <a:alpha val="62000"/>
            </a:schemeClr>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5" name="テキスト ボックス 4">
            <a:extLst>
              <a:ext uri="{FF2B5EF4-FFF2-40B4-BE49-F238E27FC236}">
                <a16:creationId xmlns:a16="http://schemas.microsoft.com/office/drawing/2014/main" id="{C9F18524-F810-0384-53FF-5041A932C2FE}"/>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－４－５　地域移行・地域生活支援の充実を含む質の高い精神医療の評価－④～⑧</a:t>
            </a:r>
          </a:p>
        </p:txBody>
      </p:sp>
      <p:cxnSp>
        <p:nvCxnSpPr>
          <p:cNvPr id="6" name="直線コネクタ 5">
            <a:extLst>
              <a:ext uri="{FF2B5EF4-FFF2-40B4-BE49-F238E27FC236}">
                <a16:creationId xmlns:a16="http://schemas.microsoft.com/office/drawing/2014/main" id="{F333FD9C-0A24-93D5-3DDC-A14FA26CBE6C}"/>
              </a:ext>
            </a:extLst>
          </p:cNvPr>
          <p:cNvCxnSpPr>
            <a:cxnSpLocks/>
          </p:cNvCxnSpPr>
          <p:nvPr/>
        </p:nvCxnSpPr>
        <p:spPr>
          <a:xfrm>
            <a:off x="6264038" y="2057400"/>
            <a:ext cx="0" cy="4800600"/>
          </a:xfrm>
          <a:prstGeom prst="line">
            <a:avLst/>
          </a:prstGeom>
          <a:ln w="19050">
            <a:prstDash val="dashDot"/>
          </a:ln>
        </p:spPr>
        <p:style>
          <a:lnRef idx="1">
            <a:schemeClr val="accent1"/>
          </a:lnRef>
          <a:fillRef idx="0">
            <a:schemeClr val="accent1"/>
          </a:fillRef>
          <a:effectRef idx="0">
            <a:schemeClr val="accent1"/>
          </a:effectRef>
          <a:fontRef idx="minor">
            <a:schemeClr val="tx1"/>
          </a:fontRef>
        </p:style>
      </p:cxnSp>
      <p:sp>
        <p:nvSpPr>
          <p:cNvPr id="2" name="テキスト ボックス 1">
            <a:extLst>
              <a:ext uri="{FF2B5EF4-FFF2-40B4-BE49-F238E27FC236}">
                <a16:creationId xmlns:a16="http://schemas.microsoft.com/office/drawing/2014/main" id="{1F47414A-0DA5-433A-AD77-396958F492F3}"/>
              </a:ext>
            </a:extLst>
          </p:cNvPr>
          <p:cNvSpPr txBox="1"/>
          <p:nvPr/>
        </p:nvSpPr>
        <p:spPr>
          <a:xfrm>
            <a:off x="2611196" y="1907911"/>
            <a:ext cx="4683109" cy="369332"/>
          </a:xfrm>
          <a:prstGeom prst="rect">
            <a:avLst/>
          </a:prstGeom>
          <a:solidFill>
            <a:schemeClr val="bg1"/>
          </a:solidFill>
          <a:ln w="19050">
            <a:solidFill>
              <a:schemeClr val="accent4"/>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通院・在宅精神療法</a:t>
            </a:r>
          </a:p>
        </p:txBody>
      </p:sp>
      <p:pic>
        <p:nvPicPr>
          <p:cNvPr id="7" name="図 6" descr="building02_house1_cl.wmf">
            <a:extLst>
              <a:ext uri="{FF2B5EF4-FFF2-40B4-BE49-F238E27FC236}">
                <a16:creationId xmlns:a16="http://schemas.microsoft.com/office/drawing/2014/main" id="{EF6A2BBA-7A93-AF25-530B-32A969E51693}"/>
              </a:ext>
            </a:extLst>
          </p:cNvPr>
          <p:cNvPicPr>
            <a:picLocks noChangeAspect="1"/>
          </p:cNvPicPr>
          <p:nvPr/>
        </p:nvPicPr>
        <p:blipFill>
          <a:blip r:embed="rId2" cstate="print"/>
          <a:stretch>
            <a:fillRect/>
          </a:stretch>
        </p:blipFill>
        <p:spPr>
          <a:xfrm>
            <a:off x="8719603" y="1968738"/>
            <a:ext cx="1069860" cy="601894"/>
          </a:xfrm>
          <a:prstGeom prst="rect">
            <a:avLst/>
          </a:prstGeom>
        </p:spPr>
      </p:pic>
      <p:pic>
        <p:nvPicPr>
          <p:cNvPr id="3" name="Picture 4" descr="個人病院のイラスト">
            <a:extLst>
              <a:ext uri="{FF2B5EF4-FFF2-40B4-BE49-F238E27FC236}">
                <a16:creationId xmlns:a16="http://schemas.microsoft.com/office/drawing/2014/main" id="{05D22464-80CA-898E-4B07-EE20FDAA130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3717" y="1908709"/>
            <a:ext cx="687442" cy="661663"/>
          </a:xfrm>
          <a:prstGeom prst="rect">
            <a:avLst/>
          </a:prstGeom>
          <a:noFill/>
          <a:extLst>
            <a:ext uri="{909E8E84-426E-40DD-AFC4-6F175D3DCCD1}">
              <a14:hiddenFill xmlns:a14="http://schemas.microsoft.com/office/drawing/2010/main">
                <a:solidFill>
                  <a:srgbClr val="FFFFFF"/>
                </a:solidFill>
              </a14:hiddenFill>
            </a:ext>
          </a:extLst>
        </p:spPr>
      </p:pic>
      <p:sp>
        <p:nvSpPr>
          <p:cNvPr id="9" name="テキスト ボックス 8">
            <a:extLst>
              <a:ext uri="{FF2B5EF4-FFF2-40B4-BE49-F238E27FC236}">
                <a16:creationId xmlns:a16="http://schemas.microsoft.com/office/drawing/2014/main" id="{881B7619-1927-EF46-3815-FFF9A9014E2B}"/>
              </a:ext>
            </a:extLst>
          </p:cNvPr>
          <p:cNvSpPr txBox="1"/>
          <p:nvPr/>
        </p:nvSpPr>
        <p:spPr>
          <a:xfrm>
            <a:off x="1100774" y="1970106"/>
            <a:ext cx="1172116" cy="430887"/>
          </a:xfrm>
          <a:prstGeom prst="rect">
            <a:avLst/>
          </a:prstGeom>
          <a:solidFill>
            <a:schemeClr val="bg1"/>
          </a:solidFill>
          <a:ln>
            <a:solidFill>
              <a:schemeClr val="tx1"/>
            </a:solidFill>
          </a:ln>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外来通院</a:t>
            </a:r>
            <a:endPar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保険医療機関内</a:t>
            </a:r>
            <a:endPar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0" name="テキスト ボックス 9">
            <a:extLst>
              <a:ext uri="{FF2B5EF4-FFF2-40B4-BE49-F238E27FC236}">
                <a16:creationId xmlns:a16="http://schemas.microsoft.com/office/drawing/2014/main" id="{1B0F1B71-5B32-F01E-11E4-B8568A285689}"/>
              </a:ext>
            </a:extLst>
          </p:cNvPr>
          <p:cNvSpPr txBox="1"/>
          <p:nvPr/>
        </p:nvSpPr>
        <p:spPr>
          <a:xfrm>
            <a:off x="7601806" y="1977800"/>
            <a:ext cx="1127232" cy="415498"/>
          </a:xfrm>
          <a:prstGeom prst="rect">
            <a:avLst/>
          </a:prstGeom>
          <a:solidFill>
            <a:schemeClr val="bg1"/>
          </a:solidFill>
          <a:ln>
            <a:solidFill>
              <a:schemeClr val="tx1"/>
            </a:solidFill>
          </a:ln>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在宅</a:t>
            </a:r>
            <a:endPar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保険医療機関外</a:t>
            </a:r>
            <a:endPar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1" name="四角形: 角を丸くする 10">
            <a:extLst>
              <a:ext uri="{FF2B5EF4-FFF2-40B4-BE49-F238E27FC236}">
                <a16:creationId xmlns:a16="http://schemas.microsoft.com/office/drawing/2014/main" id="{65075E1F-98CF-B6F2-44C1-93F7353373D9}"/>
              </a:ext>
            </a:extLst>
          </p:cNvPr>
          <p:cNvSpPr/>
          <p:nvPr/>
        </p:nvSpPr>
        <p:spPr>
          <a:xfrm>
            <a:off x="131368" y="2838859"/>
            <a:ext cx="6056728" cy="1276175"/>
          </a:xfrm>
          <a:prstGeom prst="roundRect">
            <a:avLst>
              <a:gd name="adj" fmla="val 13955"/>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151" name="テキスト ボックス 150">
            <a:extLst>
              <a:ext uri="{FF2B5EF4-FFF2-40B4-BE49-F238E27FC236}">
                <a16:creationId xmlns:a16="http://schemas.microsoft.com/office/drawing/2014/main" id="{F3B7D773-47E1-5C12-F4D9-9B0F5FC531CC}"/>
              </a:ext>
            </a:extLst>
          </p:cNvPr>
          <p:cNvSpPr txBox="1"/>
          <p:nvPr/>
        </p:nvSpPr>
        <p:spPr>
          <a:xfrm>
            <a:off x="1674959" y="2729294"/>
            <a:ext cx="2801013" cy="307777"/>
          </a:xfrm>
          <a:prstGeom prst="rect">
            <a:avLst/>
          </a:prstGeom>
          <a:solidFill>
            <a:srgbClr val="E1EDFF"/>
          </a:solidFill>
          <a:ln w="28575">
            <a:solidFill>
              <a:srgbClr val="93BFFF"/>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（新）</a:t>
            </a:r>
            <a:r>
              <a:rPr kumimoji="1" lang="en-US" altLang="ja-JP"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早期診療体制充実加算</a:t>
            </a:r>
            <a:r>
              <a:rPr kumimoji="1" lang="en-US" altLang="ja-JP"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endPar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2" name="四角形: 角を丸くする 11">
            <a:extLst>
              <a:ext uri="{FF2B5EF4-FFF2-40B4-BE49-F238E27FC236}">
                <a16:creationId xmlns:a16="http://schemas.microsoft.com/office/drawing/2014/main" id="{0456FCA1-9B62-70F1-E002-7CA08BB1EEAF}"/>
              </a:ext>
            </a:extLst>
          </p:cNvPr>
          <p:cNvSpPr/>
          <p:nvPr/>
        </p:nvSpPr>
        <p:spPr>
          <a:xfrm>
            <a:off x="881453" y="5977436"/>
            <a:ext cx="8307326" cy="836178"/>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156" name="テキスト ボックス 155">
            <a:extLst>
              <a:ext uri="{FF2B5EF4-FFF2-40B4-BE49-F238E27FC236}">
                <a16:creationId xmlns:a16="http://schemas.microsoft.com/office/drawing/2014/main" id="{C2A9BA3C-F1B4-E0C9-2C07-F0EDDEEA79D3}"/>
              </a:ext>
            </a:extLst>
          </p:cNvPr>
          <p:cNvSpPr txBox="1"/>
          <p:nvPr/>
        </p:nvSpPr>
        <p:spPr>
          <a:xfrm>
            <a:off x="3139293" y="5798731"/>
            <a:ext cx="3653197" cy="307777"/>
          </a:xfrm>
          <a:prstGeom prst="rect">
            <a:avLst/>
          </a:prstGeom>
          <a:solidFill>
            <a:srgbClr val="E1EDFF"/>
          </a:solidFill>
          <a:ln w="28575">
            <a:solidFill>
              <a:srgbClr val="93BFFF"/>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（見直し）</a:t>
            </a:r>
            <a:r>
              <a:rPr kumimoji="1" lang="en-US" altLang="ja-JP"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療養生活継続支援加算</a:t>
            </a:r>
            <a:r>
              <a:rPr kumimoji="1" lang="en-US" altLang="ja-JP"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endPar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8" name="四角形: 角を丸くする 17">
            <a:extLst>
              <a:ext uri="{FF2B5EF4-FFF2-40B4-BE49-F238E27FC236}">
                <a16:creationId xmlns:a16="http://schemas.microsoft.com/office/drawing/2014/main" id="{3D602339-E105-6640-D6DB-E3A1CD94D892}"/>
              </a:ext>
            </a:extLst>
          </p:cNvPr>
          <p:cNvSpPr/>
          <p:nvPr/>
        </p:nvSpPr>
        <p:spPr>
          <a:xfrm>
            <a:off x="122625" y="4362055"/>
            <a:ext cx="2995634" cy="1362980"/>
          </a:xfrm>
          <a:prstGeom prst="roundRect">
            <a:avLst>
              <a:gd name="adj" fmla="val 10300"/>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152" name="テキスト ボックス 151">
            <a:extLst>
              <a:ext uri="{FF2B5EF4-FFF2-40B4-BE49-F238E27FC236}">
                <a16:creationId xmlns:a16="http://schemas.microsoft.com/office/drawing/2014/main" id="{CFC8CB05-EDD1-55D3-45DA-D83DD5A559C0}"/>
              </a:ext>
            </a:extLst>
          </p:cNvPr>
          <p:cNvSpPr txBox="1"/>
          <p:nvPr/>
        </p:nvSpPr>
        <p:spPr>
          <a:xfrm>
            <a:off x="541836" y="4167718"/>
            <a:ext cx="2055144" cy="307777"/>
          </a:xfrm>
          <a:prstGeom prst="rect">
            <a:avLst/>
          </a:prstGeom>
          <a:solidFill>
            <a:srgbClr val="E1EDFF"/>
          </a:solidFill>
          <a:ln w="28575">
            <a:solidFill>
              <a:srgbClr val="93BFFF"/>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（新）</a:t>
            </a:r>
            <a:r>
              <a:rPr kumimoji="1" lang="en-US" altLang="ja-JP"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心理支援加算</a:t>
            </a:r>
            <a:r>
              <a:rPr kumimoji="1" lang="en-US" altLang="ja-JP"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endPar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21" name="テキスト ボックス 20">
            <a:extLst>
              <a:ext uri="{FF2B5EF4-FFF2-40B4-BE49-F238E27FC236}">
                <a16:creationId xmlns:a16="http://schemas.microsoft.com/office/drawing/2014/main" id="{8341DA02-C910-4511-5F23-693E4C0FB439}"/>
              </a:ext>
            </a:extLst>
          </p:cNvPr>
          <p:cNvSpPr txBox="1"/>
          <p:nvPr/>
        </p:nvSpPr>
        <p:spPr>
          <a:xfrm>
            <a:off x="162007" y="672608"/>
            <a:ext cx="9581482" cy="1200329"/>
          </a:xfrm>
          <a:prstGeom prst="rect">
            <a:avLst/>
          </a:prstGeom>
          <a:solidFill>
            <a:schemeClr val="bg1"/>
          </a:solidFill>
          <a:ln w="28575">
            <a:solidFill>
              <a:schemeClr val="accent1">
                <a:lumMod val="20000"/>
                <a:lumOff val="80000"/>
              </a:schemeClr>
            </a:solidFill>
          </a:ln>
        </p:spPr>
        <p:txBody>
          <a:bodyPr wrap="square" rtlCol="0" anchor="ctr">
            <a:spAutoFit/>
          </a:bodyPr>
          <a:lstStyle/>
          <a:p>
            <a:pPr marL="265113" marR="0" lvl="0" indent="-265113" algn="l" defTabSz="265113" rtl="0" eaLnBrk="1" fontAlgn="auto" latinLnBrk="0" hangingPunct="1">
              <a:lnSpc>
                <a:spcPct val="100000"/>
              </a:lnSpc>
              <a:spcBef>
                <a:spcPts val="0"/>
              </a:spcBef>
              <a:spcAft>
                <a:spcPts val="0"/>
              </a:spcAft>
              <a:buClrTx/>
              <a:buSzTx/>
              <a:buFont typeface="Wingdings" panose="05000000000000000000" pitchFamily="2" charset="2"/>
              <a:buChar char="u"/>
              <a:tabLst/>
              <a:defRPr/>
            </a:pPr>
            <a:r>
              <a:rPr kumimoji="1" lang="ja-JP" altLang="en-US" sz="16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「精神障害にも対応した地域包括ケアシステム」構築推進に資する外来・在宅医療の提供</a:t>
            </a:r>
            <a:endParaRPr kumimoji="1" lang="en-US" altLang="ja-JP" sz="16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7675" marR="0" lvl="0" indent="-265113" algn="l" defTabSz="630238"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地域に貢献する精神科医・医療機関における</a:t>
            </a: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かかりつけ精神科医機能</a:t>
            </a: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を評価</a:t>
            </a:r>
            <a:endParaRPr kumimoji="1" lang="en-US" altLang="ja-JP"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447675" marR="0" lvl="0" indent="-265113" algn="l" defTabSz="630238"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手厚い診療</a:t>
            </a: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に重点を置いた評価体系へ見直しつつ、早期介入、トラウマ支援、児童思春期の患者に対する診療等、多職種の専門的知見を活用した</a:t>
            </a: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質の高い診療・支援</a:t>
            </a: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を評価</a:t>
            </a:r>
            <a:endParaRPr kumimoji="1" lang="en-US" altLang="ja-JP"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447675" marR="0" lvl="0" indent="-265113" algn="l" defTabSz="630238"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包括的支援マネジメント、在宅医療を推進し、生活や病状に応じた</a:t>
            </a: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地域生活支援</a:t>
            </a:r>
            <a:r>
              <a:rPr kumimoji="1" lang="ja-JP" altLang="en-US" sz="14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を充実</a:t>
            </a:r>
          </a:p>
        </p:txBody>
      </p:sp>
      <p:sp>
        <p:nvSpPr>
          <p:cNvPr id="15" name="テキスト ボックス 14">
            <a:extLst>
              <a:ext uri="{FF2B5EF4-FFF2-40B4-BE49-F238E27FC236}">
                <a16:creationId xmlns:a16="http://schemas.microsoft.com/office/drawing/2014/main" id="{05FD5B70-A79D-2B18-E8E6-A60F66314FEC}"/>
              </a:ext>
            </a:extLst>
          </p:cNvPr>
          <p:cNvSpPr txBox="1"/>
          <p:nvPr/>
        </p:nvSpPr>
        <p:spPr>
          <a:xfrm>
            <a:off x="177546" y="3011936"/>
            <a:ext cx="5946722" cy="1107354"/>
          </a:xfrm>
          <a:prstGeom prst="rect">
            <a:avLst/>
          </a:prstGeom>
          <a:noFill/>
          <a:ln>
            <a:noFill/>
          </a:ln>
        </p:spPr>
        <p:txBody>
          <a:bodyPr wrap="square" lIns="91440" tIns="45720" rIns="91440" bIns="45720" rtlCol="0" anchor="ctr">
            <a:spAutoFit/>
          </a:bodyPr>
          <a:lstStyle/>
          <a:p>
            <a:pPr marL="163195" marR="0" lvl="0" indent="-234950" algn="ctr" defTabSz="457200" rtl="0" eaLnBrk="1" fontAlgn="auto" latinLnBrk="0" hangingPunct="1">
              <a:lnSpc>
                <a:spcPts val="1600"/>
              </a:lnSpc>
              <a:spcBef>
                <a:spcPts val="0"/>
              </a:spcBef>
              <a:spcAft>
                <a:spcPts val="0"/>
              </a:spcAft>
              <a:buClrTx/>
              <a:buSzTx/>
              <a:buFontTx/>
              <a:buNone/>
              <a:tabLst>
                <a:tab pos="182563" algn="l"/>
              </a:tabLst>
              <a:defRPr/>
            </a:pPr>
            <a:r>
              <a:rPr kumimoji="1" lang="en-US" altLang="ja-JP" sz="110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100" b="1" i="0" u="none" strike="noStrike" kern="1200" cap="none" spc="0" normalizeH="0" baseline="0" noProof="0">
                <a:ln>
                  <a:noFill/>
                </a:ln>
                <a:solidFill>
                  <a:prstClr val="black"/>
                </a:solidFill>
                <a:effectLst/>
                <a:uLnTx/>
                <a:uFillTx/>
                <a:latin typeface="メイリオ"/>
                <a:ea typeface="メイリオ"/>
                <a:cs typeface="+mn-cs"/>
              </a:rPr>
              <a:t>かかりつけ精神科医機能を有する外来医療機関における手厚い診療等の提供体制を評価</a:t>
            </a:r>
            <a:r>
              <a:rPr kumimoji="1" lang="en-US" altLang="ja-JP" sz="1100" b="0" i="0" u="none" strike="noStrike" kern="1200" cap="none" spc="0" normalizeH="0" baseline="0" noProof="0">
                <a:ln>
                  <a:noFill/>
                </a:ln>
                <a:solidFill>
                  <a:prstClr val="black"/>
                </a:solidFill>
                <a:effectLst/>
                <a:uLnTx/>
                <a:uFillTx/>
                <a:latin typeface="メイリオ"/>
                <a:ea typeface="メイリオ"/>
                <a:cs typeface="+mn-cs"/>
              </a:rPr>
              <a:t>】</a:t>
            </a:r>
            <a:endParaRPr kumimoji="0" lang="en-US" sz="1800" b="0" i="0" u="none" strike="noStrike" kern="1200" cap="none" spc="0" normalizeH="0" baseline="0" noProof="0">
              <a:ln>
                <a:noFill/>
              </a:ln>
              <a:solidFill>
                <a:prstClr val="black"/>
              </a:solidFill>
              <a:effectLst/>
              <a:uLnTx/>
              <a:uFillTx/>
              <a:latin typeface="メイリオ"/>
              <a:ea typeface="メイリオ"/>
              <a:cs typeface="+mn-cs"/>
            </a:endParaRPr>
          </a:p>
          <a:p>
            <a:pPr marL="107950" marR="0" lvl="0" indent="156845" algn="l" defTabSz="457200" rtl="0" eaLnBrk="1" fontAlgn="auto" latinLnBrk="0" hangingPunct="1">
              <a:lnSpc>
                <a:spcPts val="16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a:ea typeface="メイリオ"/>
                <a:cs typeface="+mn-cs"/>
              </a:rPr>
              <a:t>○　初診、</a:t>
            </a:r>
            <a:r>
              <a:rPr kumimoji="1" lang="en-US" altLang="ja-JP" sz="1050" b="0" i="0" u="none" strike="noStrike" kern="1200" cap="none" spc="0" normalizeH="0" baseline="0" noProof="0">
                <a:ln>
                  <a:noFill/>
                </a:ln>
                <a:solidFill>
                  <a:prstClr val="black"/>
                </a:solidFill>
                <a:effectLst/>
                <a:uLnTx/>
                <a:uFillTx/>
                <a:latin typeface="メイリオ"/>
                <a:ea typeface="メイリオ"/>
                <a:cs typeface="+mn-cs"/>
              </a:rPr>
              <a:t>30</a:t>
            </a:r>
            <a:r>
              <a:rPr kumimoji="1" lang="ja-JP" altLang="en-US" sz="1050" b="0" i="0" u="none" strike="noStrike" kern="1200" cap="none" spc="0" normalizeH="0" baseline="0" noProof="0">
                <a:ln>
                  <a:noFill/>
                </a:ln>
                <a:solidFill>
                  <a:prstClr val="black"/>
                </a:solidFill>
                <a:effectLst/>
                <a:uLnTx/>
                <a:uFillTx/>
                <a:latin typeface="メイリオ"/>
                <a:ea typeface="メイリオ"/>
                <a:cs typeface="+mn-cs"/>
              </a:rPr>
              <a:t>分以上の診療を一定以上の割合で実施していること</a:t>
            </a:r>
            <a:endParaRPr kumimoji="0" lang="en-US" altLang="ja-JP" sz="1050" b="0" i="0" u="none" strike="noStrike" kern="1200" cap="none" spc="0" normalizeH="0" baseline="0" noProof="0">
              <a:ln>
                <a:noFill/>
              </a:ln>
              <a:solidFill>
                <a:prstClr val="black"/>
              </a:solidFill>
              <a:effectLst/>
              <a:uLnTx/>
              <a:uFillTx/>
              <a:latin typeface="メイリオ"/>
              <a:ea typeface="メイリオ"/>
              <a:cs typeface="+mn-cs"/>
            </a:endParaRPr>
          </a:p>
          <a:p>
            <a:pPr marL="107950" marR="0" lvl="0" indent="156845" algn="l" defTabSz="457200" rtl="0" eaLnBrk="1" fontAlgn="auto" latinLnBrk="0" hangingPunct="1">
              <a:lnSpc>
                <a:spcPts val="16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担当医、多職種による質の高い精神科診療を継続的に実施できる体制</a:t>
            </a:r>
            <a:endPar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07950" marR="0" lvl="0" indent="156845" algn="l" defTabSz="457200" rtl="0" eaLnBrk="1" fontAlgn="auto" latinLnBrk="0" hangingPunct="1">
              <a:lnSpc>
                <a:spcPts val="16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a:ea typeface="メイリオ"/>
                <a:cs typeface="+mn-cs"/>
              </a:rPr>
              <a:t>○　精神保健指定医として業務等を行う常勤の精神保健指定医、多職種の配置</a:t>
            </a:r>
            <a:endParaRPr kumimoji="0" lang="en-US" altLang="ja-JP" sz="1050" b="0" i="0" u="none" strike="noStrike" kern="1200" cap="none" spc="0" normalizeH="0" baseline="0" noProof="0">
              <a:ln>
                <a:noFill/>
              </a:ln>
              <a:solidFill>
                <a:prstClr val="black"/>
              </a:solidFill>
              <a:effectLst/>
              <a:uLnTx/>
              <a:uFillTx/>
              <a:latin typeface="メイリオ"/>
              <a:ea typeface="メイリオ"/>
              <a:cs typeface="+mn-cs"/>
            </a:endParaRPr>
          </a:p>
          <a:p>
            <a:pPr marL="107950" marR="0" lvl="0" indent="156845" algn="l" defTabSz="457200" rtl="0" eaLnBrk="1" fontAlgn="auto" latinLnBrk="0" hangingPunct="1">
              <a:lnSpc>
                <a:spcPts val="16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地域の精神科医療提供体制への貢献（時間外診療、精神科救急医療等の提供）　　等</a:t>
            </a:r>
            <a:endPar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テキスト ボックス 16">
            <a:extLst>
              <a:ext uri="{FF2B5EF4-FFF2-40B4-BE49-F238E27FC236}">
                <a16:creationId xmlns:a16="http://schemas.microsoft.com/office/drawing/2014/main" id="{DEFF9167-753A-D2B7-E8D3-A09C0F9E6849}"/>
              </a:ext>
            </a:extLst>
          </p:cNvPr>
          <p:cNvSpPr txBox="1"/>
          <p:nvPr/>
        </p:nvSpPr>
        <p:spPr>
          <a:xfrm>
            <a:off x="799085" y="6093876"/>
            <a:ext cx="8307326" cy="696986"/>
          </a:xfrm>
          <a:prstGeom prst="rect">
            <a:avLst/>
          </a:prstGeom>
          <a:noFill/>
          <a:ln>
            <a:noFill/>
          </a:ln>
        </p:spPr>
        <p:txBody>
          <a:bodyPr wrap="square" rtlCol="0" anchor="ctr">
            <a:spAutoFit/>
          </a:bodyPr>
          <a:lstStyle/>
          <a:p>
            <a:pPr marL="163513" marR="0" lvl="0" indent="-234950" algn="ctr" defTabSz="457200" rtl="0" eaLnBrk="1" fontAlgn="auto" latinLnBrk="0" hangingPunct="1">
              <a:lnSpc>
                <a:spcPts val="1600"/>
              </a:lnSpc>
              <a:spcBef>
                <a:spcPts val="0"/>
              </a:spcBef>
              <a:spcAft>
                <a:spcPts val="0"/>
              </a:spcAft>
              <a:buClrTx/>
              <a:buSzTx/>
              <a:buFontTx/>
              <a:buNone/>
              <a:tabLst>
                <a:tab pos="182563" algn="l"/>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外来、在宅診療における包括的支援マネジメントを推進</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08000" marR="0" lvl="0" indent="-108000" algn="ctr" defTabSz="457200" rtl="0" eaLnBrk="1" fontAlgn="auto" latinLnBrk="0" hangingPunct="1">
              <a:lnSpc>
                <a:spcPts val="16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療養生活継続支援加算と療養生活環境整備指導加算を統合　　○　在宅精神療法を算定する患者についても算定可能に見直し</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7675" marR="0" lvl="0" indent="-182563" algn="ctr" defTabSz="457200" rtl="0" eaLnBrk="1" fontAlgn="auto" latinLnBrk="0" hangingPunct="1">
              <a:lnSpc>
                <a:spcPts val="1600"/>
              </a:lnSpc>
              <a:spcBef>
                <a:spcPts val="0"/>
              </a:spcBef>
              <a:spcAft>
                <a:spcPts val="0"/>
              </a:spcAft>
              <a:buClrTx/>
              <a:buSzTx/>
              <a:buFont typeface="Wingdings" panose="05000000000000000000" pitchFamily="2" charset="2"/>
              <a:buChar char="Ø"/>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看護師等又は精神保健福祉士による面接（月１回）、多職種カンファレンス（３月１回）、精神保健福祉士の専任配置　　等</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四角形: 角を丸くする 12">
            <a:extLst>
              <a:ext uri="{FF2B5EF4-FFF2-40B4-BE49-F238E27FC236}">
                <a16:creationId xmlns:a16="http://schemas.microsoft.com/office/drawing/2014/main" id="{FE8D245B-190B-50B4-5133-55EA33E5052C}"/>
              </a:ext>
            </a:extLst>
          </p:cNvPr>
          <p:cNvSpPr/>
          <p:nvPr/>
        </p:nvSpPr>
        <p:spPr>
          <a:xfrm>
            <a:off x="6316727" y="3118228"/>
            <a:ext cx="3457905" cy="2095823"/>
          </a:xfrm>
          <a:prstGeom prst="roundRect">
            <a:avLst>
              <a:gd name="adj" fmla="val 9477"/>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8" name="テキスト ボックス 7">
            <a:extLst>
              <a:ext uri="{FF2B5EF4-FFF2-40B4-BE49-F238E27FC236}">
                <a16:creationId xmlns:a16="http://schemas.microsoft.com/office/drawing/2014/main" id="{0DADC7AC-AFF8-1A07-24B1-4B24A0CA06CD}"/>
              </a:ext>
            </a:extLst>
          </p:cNvPr>
          <p:cNvSpPr txBox="1"/>
          <p:nvPr/>
        </p:nvSpPr>
        <p:spPr>
          <a:xfrm>
            <a:off x="6244478" y="3167337"/>
            <a:ext cx="3555412" cy="2046714"/>
          </a:xfrm>
          <a:prstGeom prst="rect">
            <a:avLst/>
          </a:prstGeom>
          <a:noFill/>
          <a:ln>
            <a:noFill/>
          </a:ln>
        </p:spPr>
        <p:txBody>
          <a:bodyPr wrap="square" lIns="91440" tIns="45720" rIns="91440" bIns="45720" rtlCol="0" anchor="ctr">
            <a:spAutoFit/>
          </a:bodyPr>
          <a:lstStyle/>
          <a:p>
            <a:pPr marL="264795" marR="0" lvl="0" indent="-264795" algn="ctr" defTabSz="457200" rtl="0" eaLnBrk="1" fontAlgn="auto" latinLnBrk="0" hangingPunct="1">
              <a:lnSpc>
                <a:spcPts val="15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100" b="1" i="0" u="none" strike="noStrike" kern="1200" cap="none" spc="0" normalizeH="0" baseline="0" noProof="0">
                <a:ln>
                  <a:noFill/>
                </a:ln>
                <a:solidFill>
                  <a:prstClr val="black"/>
                </a:solidFill>
                <a:effectLst/>
                <a:uLnTx/>
                <a:uFillTx/>
                <a:latin typeface="メイリオ"/>
                <a:ea typeface="メイリオ"/>
                <a:cs typeface="+mn-cs"/>
              </a:rPr>
              <a:t>「情報通信機器を用いた精神療法に係る指針」を</a:t>
            </a:r>
            <a:endParaRPr kumimoji="1" lang="en-US" altLang="ja-JP" sz="1100" b="1" i="0" u="none" strike="noStrike" kern="1200" cap="none" spc="0" normalizeH="0" baseline="0" noProof="0">
              <a:ln>
                <a:noFill/>
              </a:ln>
              <a:solidFill>
                <a:prstClr val="black"/>
              </a:solidFill>
              <a:effectLst/>
              <a:uLnTx/>
              <a:uFillTx/>
              <a:latin typeface="メイリオ"/>
              <a:ea typeface="メイリオ"/>
              <a:cs typeface="+mn-cs"/>
            </a:endParaRPr>
          </a:p>
          <a:p>
            <a:pPr marL="264795" marR="0" lvl="0" indent="-264795" algn="ctr" defTabSz="457200" rtl="0" eaLnBrk="1" fontAlgn="auto" latinLnBrk="0" hangingPunct="1">
              <a:lnSpc>
                <a:spcPts val="1500"/>
              </a:lnSpc>
              <a:spcBef>
                <a:spcPts val="0"/>
              </a:spcBef>
              <a:spcAft>
                <a:spcPts val="0"/>
              </a:spcAft>
              <a:buClrTx/>
              <a:buSzTx/>
              <a:buFontTx/>
              <a:buNone/>
              <a:tabLst/>
              <a:defRPr/>
            </a:pPr>
            <a:r>
              <a:rPr kumimoji="1" lang="ja-JP" altLang="en-US" sz="1100" b="1" i="0" u="none" strike="noStrike" kern="1200" cap="none" spc="0" normalizeH="0" baseline="0" noProof="0">
                <a:ln>
                  <a:noFill/>
                </a:ln>
                <a:solidFill>
                  <a:prstClr val="black"/>
                </a:solidFill>
                <a:effectLst/>
                <a:uLnTx/>
                <a:uFillTx/>
                <a:latin typeface="メイリオ"/>
                <a:ea typeface="メイリオ"/>
                <a:cs typeface="+mn-cs"/>
              </a:rPr>
              <a:t>遵守しつつ、「にも包括」に資する</a:t>
            </a:r>
            <a:endParaRPr kumimoji="1" lang="en-US" altLang="ja-JP" sz="1100" b="1" i="0" u="none" strike="noStrike" kern="1200" cap="none" spc="0" normalizeH="0" baseline="0" noProof="0">
              <a:ln>
                <a:noFill/>
              </a:ln>
              <a:solidFill>
                <a:prstClr val="black"/>
              </a:solidFill>
              <a:effectLst/>
              <a:uLnTx/>
              <a:uFillTx/>
              <a:latin typeface="メイリオ"/>
              <a:ea typeface="メイリオ"/>
              <a:cs typeface="+mn-cs"/>
            </a:endParaRPr>
          </a:p>
          <a:p>
            <a:pPr marL="264795" marR="0" lvl="0" indent="-264795" algn="ctr" defTabSz="457200" rtl="0" eaLnBrk="1" fontAlgn="auto" latinLnBrk="0" hangingPunct="1">
              <a:lnSpc>
                <a:spcPts val="1500"/>
              </a:lnSpc>
              <a:spcBef>
                <a:spcPts val="0"/>
              </a:spcBef>
              <a:spcAft>
                <a:spcPts val="0"/>
              </a:spcAft>
              <a:buClrTx/>
              <a:buSzTx/>
              <a:buFontTx/>
              <a:buNone/>
              <a:tabLst/>
              <a:defRPr/>
            </a:pPr>
            <a:r>
              <a:rPr kumimoji="1" lang="ja-JP" altLang="en-US" sz="1100" b="1" i="0" u="none" strike="noStrike" kern="1200" cap="none" spc="0" normalizeH="0" baseline="0" noProof="0">
                <a:ln>
                  <a:noFill/>
                </a:ln>
                <a:solidFill>
                  <a:prstClr val="black"/>
                </a:solidFill>
                <a:effectLst/>
                <a:uLnTx/>
                <a:uFillTx/>
                <a:latin typeface="メイリオ"/>
                <a:ea typeface="メイリオ"/>
                <a:cs typeface="+mn-cs"/>
              </a:rPr>
              <a:t>情報通信機器を用いた精神療法を推進</a:t>
            </a:r>
            <a:r>
              <a:rPr kumimoji="1" lang="en-US" altLang="ja-JP" sz="1100" b="1" i="0" u="none" strike="noStrike" kern="1200" cap="none" spc="0" normalizeH="0" baseline="0" noProof="0">
                <a:ln>
                  <a:noFill/>
                </a:ln>
                <a:solidFill>
                  <a:prstClr val="black"/>
                </a:solidFill>
                <a:effectLst/>
                <a:uLnTx/>
                <a:uFillTx/>
                <a:latin typeface="メイリオ"/>
                <a:ea typeface="メイリオ"/>
                <a:cs typeface="+mn-cs"/>
              </a:rPr>
              <a:t>】</a:t>
            </a:r>
            <a:endParaRPr kumimoji="0" lang="en-US" altLang="ja-JP" sz="1100" b="1" i="0" u="none" strike="noStrike" kern="1200" cap="none" spc="0" normalizeH="0" baseline="0" noProof="0">
              <a:ln>
                <a:noFill/>
              </a:ln>
              <a:solidFill>
                <a:prstClr val="black"/>
              </a:solidFill>
              <a:effectLst/>
              <a:uLnTx/>
              <a:uFillTx/>
              <a:latin typeface="メイリオ"/>
              <a:ea typeface="メイリオ"/>
              <a:cs typeface="+mn-cs"/>
            </a:endParaRPr>
          </a:p>
          <a:p>
            <a:pPr marL="92075" marR="0" lvl="0" indent="90170" algn="l" defTabSz="457200" rtl="0" eaLnBrk="1" fontAlgn="auto" latinLnBrk="0" hangingPunct="1">
              <a:lnSpc>
                <a:spcPts val="15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過去１年以内に対面診療を行った患者</a:t>
            </a:r>
            <a:endPar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0170" algn="l" defTabSz="457200" rtl="0" eaLnBrk="1" fontAlgn="auto" latinLnBrk="0" hangingPunct="1">
              <a:lnSpc>
                <a:spcPts val="15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地域の精神科医療提供体制への貢献</a:t>
            </a:r>
            <a:endPar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7675" marR="0" lvl="0" indent="-182245" algn="l" defTabSz="357188" rtl="0" eaLnBrk="1" fontAlgn="auto" latinLnBrk="0" hangingPunct="1">
              <a:lnSpc>
                <a:spcPts val="1500"/>
              </a:lnSpc>
              <a:spcBef>
                <a:spcPts val="0"/>
              </a:spcBef>
              <a:spcAft>
                <a:spcPts val="0"/>
              </a:spcAft>
              <a:buClrTx/>
              <a:buSzTx/>
              <a:buFont typeface="Wingdings" panose="05000000000000000000" pitchFamily="2" charset="2"/>
              <a:buChar char="Ø"/>
              <a:tabLst/>
              <a:defRPr/>
            </a:pPr>
            <a:r>
              <a:rPr kumimoji="1" lang="ja-JP" altLang="en-US" sz="1050" b="0" i="0" u="none" strike="noStrike" kern="1200" cap="none" spc="0" normalizeH="0" baseline="0" noProof="0">
                <a:ln>
                  <a:noFill/>
                </a:ln>
                <a:solidFill>
                  <a:prstClr val="black"/>
                </a:solidFill>
                <a:effectLst/>
                <a:uLnTx/>
                <a:uFillTx/>
                <a:latin typeface="メイリオ"/>
                <a:ea typeface="メイリオ"/>
                <a:cs typeface="+mn-cs"/>
              </a:rPr>
              <a:t>精神保健指定医として業務等を行う精神保健指定医による実施</a:t>
            </a:r>
            <a:endParaRPr kumimoji="0" lang="en-US" altLang="ja-JP" sz="1050" b="0" i="0" u="none" strike="noStrike" kern="1200" cap="none" spc="0" normalizeH="0" baseline="0" noProof="0">
              <a:ln>
                <a:noFill/>
              </a:ln>
              <a:solidFill>
                <a:prstClr val="black"/>
              </a:solidFill>
              <a:effectLst/>
              <a:uLnTx/>
              <a:uFillTx/>
              <a:latin typeface="メイリオ"/>
              <a:ea typeface="メイリオ"/>
              <a:cs typeface="+mn-cs"/>
            </a:endParaRPr>
          </a:p>
          <a:p>
            <a:pPr marL="447675" marR="0" lvl="0" indent="-182245" algn="l" defTabSz="357188" rtl="0" eaLnBrk="1" fontAlgn="auto" latinLnBrk="0" hangingPunct="1">
              <a:lnSpc>
                <a:spcPts val="1500"/>
              </a:lnSpc>
              <a:spcBef>
                <a:spcPts val="0"/>
              </a:spcBef>
              <a:spcAft>
                <a:spcPts val="0"/>
              </a:spcAft>
              <a:buClrTx/>
              <a:buSzTx/>
              <a:buFont typeface="Wingdings" panose="05000000000000000000" pitchFamily="2" charset="2"/>
              <a:buChar char="Ø"/>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時間外診療、精神科救急医療等の提供</a:t>
            </a:r>
            <a:endPar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0170" algn="l" defTabSz="457200" rtl="0" eaLnBrk="1" fontAlgn="auto" latinLnBrk="0" hangingPunct="1">
              <a:lnSpc>
                <a:spcPts val="15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安全性を確保した向精神薬の処方</a:t>
            </a:r>
            <a:endPar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4795" marR="0" lvl="0" indent="182245" algn="l" defTabSz="457200" rtl="0" eaLnBrk="1" fontAlgn="auto" latinLnBrk="0" hangingPunct="1">
              <a:lnSpc>
                <a:spcPts val="1500"/>
              </a:lnSpc>
              <a:spcBef>
                <a:spcPts val="0"/>
              </a:spcBef>
              <a:spcAft>
                <a:spcPts val="0"/>
              </a:spcAft>
              <a:buClrTx/>
              <a:buSzTx/>
              <a:buFont typeface="Wingdings" panose="05000000000000000000" pitchFamily="2" charset="2"/>
              <a:buChar char="Ø"/>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３剤以上の抗うつ薬等処方時は算定不可　　等</a:t>
            </a:r>
            <a:endPar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3" name="テキスト ボックス 152">
            <a:extLst>
              <a:ext uri="{FF2B5EF4-FFF2-40B4-BE49-F238E27FC236}">
                <a16:creationId xmlns:a16="http://schemas.microsoft.com/office/drawing/2014/main" id="{F5C8EE81-607C-D879-79E7-92DA9812C49B}"/>
              </a:ext>
            </a:extLst>
          </p:cNvPr>
          <p:cNvSpPr txBox="1"/>
          <p:nvPr/>
        </p:nvSpPr>
        <p:spPr>
          <a:xfrm>
            <a:off x="6605714" y="2699323"/>
            <a:ext cx="2952798" cy="523220"/>
          </a:xfrm>
          <a:prstGeom prst="rect">
            <a:avLst/>
          </a:prstGeom>
          <a:solidFill>
            <a:srgbClr val="E1EDFF"/>
          </a:solidFill>
          <a:ln w="28575">
            <a:solidFill>
              <a:srgbClr val="93BFFF"/>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通院精神療法</a:t>
            </a:r>
            <a:endParaRPr kumimoji="1" lang="en-US" altLang="ja-JP"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（新）</a:t>
            </a:r>
            <a:r>
              <a:rPr kumimoji="1" lang="en-US" altLang="ja-JP"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情報通信機器を用いた場合</a:t>
            </a:r>
            <a:r>
              <a:rPr kumimoji="1" lang="en-US" altLang="ja-JP"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p>
        </p:txBody>
      </p:sp>
      <p:sp>
        <p:nvSpPr>
          <p:cNvPr id="157" name="テキスト ボックス 156">
            <a:extLst>
              <a:ext uri="{FF2B5EF4-FFF2-40B4-BE49-F238E27FC236}">
                <a16:creationId xmlns:a16="http://schemas.microsoft.com/office/drawing/2014/main" id="{6E1291A9-B15C-962F-378B-9AA0399AAB28}"/>
              </a:ext>
            </a:extLst>
          </p:cNvPr>
          <p:cNvSpPr txBox="1"/>
          <p:nvPr/>
        </p:nvSpPr>
        <p:spPr>
          <a:xfrm>
            <a:off x="6949567" y="5261267"/>
            <a:ext cx="2656790" cy="672867"/>
          </a:xfrm>
          <a:prstGeom prst="rect">
            <a:avLst/>
          </a:prstGeom>
          <a:solidFill>
            <a:srgbClr val="E1EDFF"/>
          </a:solidFill>
          <a:ln w="28575">
            <a:solidFill>
              <a:srgbClr val="93BFFF"/>
            </a:solidFill>
          </a:ln>
        </p:spPr>
        <p:txBody>
          <a:bodyPr wrap="square" tIns="36000" bIns="3600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（対象患者の拡大）</a:t>
            </a:r>
            <a:endParaRPr kumimoji="1" lang="en-US" altLang="ja-JP"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精神科在宅患者支援管理料</a:t>
            </a:r>
            <a:r>
              <a:rPr kumimoji="1" lang="en-US" altLang="ja-JP"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通院・在宅精神療法には含まれない</a:t>
            </a:r>
          </a:p>
        </p:txBody>
      </p:sp>
      <p:sp>
        <p:nvSpPr>
          <p:cNvPr id="154" name="テキスト ボックス 153">
            <a:extLst>
              <a:ext uri="{FF2B5EF4-FFF2-40B4-BE49-F238E27FC236}">
                <a16:creationId xmlns:a16="http://schemas.microsoft.com/office/drawing/2014/main" id="{153FBAEA-B03D-71A3-320A-5A3845BB882D}"/>
              </a:ext>
            </a:extLst>
          </p:cNvPr>
          <p:cNvSpPr txBox="1"/>
          <p:nvPr/>
        </p:nvSpPr>
        <p:spPr>
          <a:xfrm>
            <a:off x="2330300" y="2321770"/>
            <a:ext cx="5244897" cy="318924"/>
          </a:xfrm>
          <a:prstGeom prst="rect">
            <a:avLst/>
          </a:prstGeom>
          <a:solidFill>
            <a:srgbClr val="E1EDFF"/>
          </a:solidFill>
          <a:ln w="28575">
            <a:solidFill>
              <a:srgbClr val="93BFFF"/>
            </a:solidFill>
          </a:ln>
        </p:spPr>
        <p:txBody>
          <a:bodyPr wrap="square" tIns="36000" bIns="3600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（充実）</a:t>
            </a:r>
            <a:r>
              <a:rPr kumimoji="1" lang="en-US" altLang="ja-JP" sz="16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60</a:t>
            </a:r>
            <a:r>
              <a:rPr kumimoji="1" lang="ja-JP" altLang="en-US" sz="16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分以上・初診　（適正化）</a:t>
            </a:r>
            <a:r>
              <a:rPr kumimoji="1" lang="en-US" altLang="ja-JP" sz="16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30</a:t>
            </a:r>
            <a:r>
              <a:rPr kumimoji="1" lang="ja-JP" altLang="en-US" sz="16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分未満</a:t>
            </a:r>
          </a:p>
        </p:txBody>
      </p:sp>
      <p:sp>
        <p:nvSpPr>
          <p:cNvPr id="29" name="四角形: 角を丸くする 28">
            <a:extLst>
              <a:ext uri="{FF2B5EF4-FFF2-40B4-BE49-F238E27FC236}">
                <a16:creationId xmlns:a16="http://schemas.microsoft.com/office/drawing/2014/main" id="{9FA5034F-6692-8CC9-26DA-21911E2F866D}"/>
              </a:ext>
            </a:extLst>
          </p:cNvPr>
          <p:cNvSpPr/>
          <p:nvPr/>
        </p:nvSpPr>
        <p:spPr>
          <a:xfrm>
            <a:off x="3192462" y="4360123"/>
            <a:ext cx="2995634" cy="1364912"/>
          </a:xfrm>
          <a:prstGeom prst="roundRect">
            <a:avLst>
              <a:gd name="adj" fmla="val 9592"/>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游ゴシック" panose="020B0400000000000000" pitchFamily="50" charset="-128"/>
              <a:cs typeface="+mn-cs"/>
            </a:endParaRPr>
          </a:p>
        </p:txBody>
      </p:sp>
      <p:sp>
        <p:nvSpPr>
          <p:cNvPr id="150" name="テキスト ボックス 149">
            <a:extLst>
              <a:ext uri="{FF2B5EF4-FFF2-40B4-BE49-F238E27FC236}">
                <a16:creationId xmlns:a16="http://schemas.microsoft.com/office/drawing/2014/main" id="{4A914243-87DB-1D49-C5DF-4861FAB70E78}"/>
              </a:ext>
            </a:extLst>
          </p:cNvPr>
          <p:cNvSpPr txBox="1"/>
          <p:nvPr/>
        </p:nvSpPr>
        <p:spPr>
          <a:xfrm>
            <a:off x="3248844" y="4167718"/>
            <a:ext cx="2875424" cy="307777"/>
          </a:xfrm>
          <a:prstGeom prst="rect">
            <a:avLst/>
          </a:prstGeom>
          <a:solidFill>
            <a:srgbClr val="E1EDFF"/>
          </a:solidFill>
          <a:ln w="28575">
            <a:solidFill>
              <a:srgbClr val="93BFFF"/>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（新）</a:t>
            </a:r>
            <a:r>
              <a:rPr kumimoji="1" lang="en-US" altLang="ja-JP"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児童思春期支援指導加算</a:t>
            </a:r>
            <a:r>
              <a:rPr kumimoji="1" lang="en-US" altLang="ja-JP"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endParaRPr kumimoji="1" lang="ja-JP" altLang="en-US" sz="1400" b="1"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3" name="テキスト ボックス 32">
            <a:extLst>
              <a:ext uri="{FF2B5EF4-FFF2-40B4-BE49-F238E27FC236}">
                <a16:creationId xmlns:a16="http://schemas.microsoft.com/office/drawing/2014/main" id="{F1D23623-1CEA-6247-E0B7-9C700E88007E}"/>
              </a:ext>
            </a:extLst>
          </p:cNvPr>
          <p:cNvSpPr txBox="1"/>
          <p:nvPr/>
        </p:nvSpPr>
        <p:spPr>
          <a:xfrm>
            <a:off x="3118259" y="4453096"/>
            <a:ext cx="3089067" cy="1312539"/>
          </a:xfrm>
          <a:prstGeom prst="rect">
            <a:avLst/>
          </a:prstGeom>
          <a:noFill/>
          <a:ln>
            <a:noFill/>
          </a:ln>
        </p:spPr>
        <p:txBody>
          <a:bodyPr wrap="square" rtlCol="0" anchor="ctr">
            <a:spAutoFit/>
          </a:bodyPr>
          <a:lstStyle/>
          <a:p>
            <a:pPr marL="163513" marR="0" lvl="0" indent="-234950" algn="ctr" defTabSz="457200" rtl="0" eaLnBrk="1" fontAlgn="auto" latinLnBrk="0" hangingPunct="1">
              <a:lnSpc>
                <a:spcPts val="1600"/>
              </a:lnSpc>
              <a:spcBef>
                <a:spcPts val="0"/>
              </a:spcBef>
              <a:spcAft>
                <a:spcPts val="0"/>
              </a:spcAft>
              <a:buClrTx/>
              <a:buSzTx/>
              <a:buFontTx/>
              <a:buNone/>
              <a:tabLst>
                <a:tab pos="182563" algn="l"/>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児童思春期の精神疾患患者に対して、</a:t>
            </a:r>
            <a:endPar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63513" marR="0" lvl="0" indent="-234950" algn="ctr" defTabSz="457200" rtl="0" eaLnBrk="1" fontAlgn="auto" latinLnBrk="0" hangingPunct="1">
              <a:lnSpc>
                <a:spcPts val="1600"/>
              </a:lnSpc>
              <a:spcBef>
                <a:spcPts val="0"/>
              </a:spcBef>
              <a:spcAft>
                <a:spcPts val="0"/>
              </a:spcAft>
              <a:buClrTx/>
              <a:buSzTx/>
              <a:buFontTx/>
              <a:buNone/>
              <a:tabLst>
                <a:tab pos="182563" algn="l"/>
              </a:tabLst>
              <a:defRPr/>
            </a:pP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多職種が連携して行う外来診療を評価</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65113" marR="0" lvl="0" indent="-173038" algn="l" defTabSz="457200" rtl="0" eaLnBrk="1" fontAlgn="auto" latinLnBrk="0" hangingPunct="1">
              <a:lnSpc>
                <a:spcPts val="16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適切な研修を修了した精神科医の指示の下、専任の多職種が</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分以上の指導管理</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173038" algn="l" defTabSz="457200" rtl="0" eaLnBrk="1" fontAlgn="auto" latinLnBrk="0" hangingPunct="1">
              <a:lnSpc>
                <a:spcPts val="16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２名以上の多職種を専任配置（うち１名以上は適切な研修の修了を要件）　　等</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テキスト ボックス 13">
            <a:extLst>
              <a:ext uri="{FF2B5EF4-FFF2-40B4-BE49-F238E27FC236}">
                <a16:creationId xmlns:a16="http://schemas.microsoft.com/office/drawing/2014/main" id="{96BB5130-B1E5-7E05-5EC6-B74C58D3DC6B}"/>
              </a:ext>
            </a:extLst>
          </p:cNvPr>
          <p:cNvSpPr txBox="1"/>
          <p:nvPr/>
        </p:nvSpPr>
        <p:spPr>
          <a:xfrm>
            <a:off x="24876" y="4438919"/>
            <a:ext cx="3103758" cy="1312539"/>
          </a:xfrm>
          <a:prstGeom prst="rect">
            <a:avLst/>
          </a:prstGeom>
          <a:noFill/>
          <a:ln>
            <a:noFill/>
          </a:ln>
        </p:spPr>
        <p:txBody>
          <a:bodyPr wrap="square" rtlCol="0" anchor="ctr">
            <a:spAutoFit/>
          </a:bodyPr>
          <a:lstStyle/>
          <a:p>
            <a:pPr marL="163513" marR="0" lvl="0" indent="-234950" algn="ctr" defTabSz="457200" rtl="0" eaLnBrk="1" fontAlgn="auto" latinLnBrk="0" hangingPunct="1">
              <a:lnSpc>
                <a:spcPts val="1600"/>
              </a:lnSpc>
              <a:spcBef>
                <a:spcPts val="0"/>
              </a:spcBef>
              <a:spcAft>
                <a:spcPts val="0"/>
              </a:spcAft>
              <a:buClrTx/>
              <a:buSzTx/>
              <a:buFontTx/>
              <a:buNone/>
              <a:tabLst>
                <a:tab pos="182563" algn="l"/>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心的外傷に起因する症状を有する患者に対して、公認心理師が行う心理支援を評価</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65113" marR="0" lvl="0" indent="-173038" algn="l" defTabSz="457200" rtl="0" eaLnBrk="1" fontAlgn="auto" latinLnBrk="0" hangingPunct="1">
              <a:lnSpc>
                <a:spcPts val="16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外傷体験を有し、心的外傷に起因する症状を有する患者</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173038" algn="l" defTabSz="457200" rtl="0" eaLnBrk="1" fontAlgn="auto" latinLnBrk="0" hangingPunct="1">
              <a:lnSpc>
                <a:spcPts val="16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精神科医の指示を受けた公認心理師が、</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分以上心理支援</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月２回、２年を限度</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等</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9" name="タイトル 1">
            <a:extLst>
              <a:ext uri="{FF2B5EF4-FFF2-40B4-BE49-F238E27FC236}">
                <a16:creationId xmlns:a16="http://schemas.microsoft.com/office/drawing/2014/main" id="{AEE0B3D6-E2E7-BF9A-239D-E83278EBB066}"/>
              </a:ext>
            </a:extLst>
          </p:cNvPr>
          <p:cNvSpPr txBox="1">
            <a:spLocks/>
          </p:cNvSpPr>
          <p:nvPr/>
        </p:nvSpPr>
        <p:spPr>
          <a:xfrm>
            <a:off x="0" y="274638"/>
            <a:ext cx="9906000" cy="364473"/>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000" b="1" i="0" u="none" strike="noStrike" kern="1200" cap="none" spc="0" normalizeH="0" baseline="0" noProof="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精神医療における外来、在宅診療に係る評価の見直し（イメージ）</a:t>
            </a:r>
          </a:p>
        </p:txBody>
      </p:sp>
      <p:sp>
        <p:nvSpPr>
          <p:cNvPr id="16" name="スライド番号プレースホルダー 2">
            <a:extLst>
              <a:ext uri="{FF2B5EF4-FFF2-40B4-BE49-F238E27FC236}">
                <a16:creationId xmlns:a16="http://schemas.microsoft.com/office/drawing/2014/main" id="{D7B44F27-91B8-F9E5-2792-6AC35F963899}"/>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467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864298729"/>
      </p:ext>
    </p:extLst>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0715"/>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468</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1667202604"/>
              </p:ext>
            </p:extLst>
          </p:nvPr>
        </p:nvGraphicFramePr>
        <p:xfrm>
          <a:off x="389493" y="269558"/>
          <a:ext cx="9127014" cy="44005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368618">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mn-lt"/>
                          <a:ea typeface="+mn-ea"/>
                          <a:cs typeface="+mn-cs"/>
                        </a:rPr>
                        <a:t>精神医療における外来、在宅診療に係る評価の見直し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902689301"/>
              </p:ext>
            </p:extLst>
          </p:nvPr>
        </p:nvGraphicFramePr>
        <p:xfrm>
          <a:off x="457200" y="838200"/>
          <a:ext cx="9127014" cy="5989321"/>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4124765003"/>
                    </a:ext>
                  </a:extLst>
                </a:gridCol>
              </a:tblGrid>
              <a:tr h="5989321">
                <a:tc>
                  <a:txBody>
                    <a:bodyPr/>
                    <a:lstStyle/>
                    <a:p>
                      <a:pPr marL="324000" indent="-446088">
                        <a:spcBef>
                          <a:spcPts val="1200"/>
                        </a:spcBef>
                        <a:buNone/>
                      </a:pPr>
                      <a:r>
                        <a:rPr kumimoji="1" lang="ja-JP" altLang="en-US" sz="2000" b="1" u="none" dirty="0">
                          <a:solidFill>
                            <a:schemeClr val="tx1"/>
                          </a:solidFill>
                          <a:latin typeface="+mn-ea"/>
                          <a:ea typeface="+mn-ea"/>
                        </a:rPr>
                        <a:t>＜療養生活環境整備指導加算及び療養生活継続支援加算の見直し＞</a:t>
                      </a:r>
                      <a:endParaRPr kumimoji="1" lang="en-US" altLang="ja-JP" sz="2000" b="1" i="0" u="none" strike="noStrike" kern="1200" cap="none" spc="0" normalizeH="0" baseline="0" dirty="0">
                        <a:ln>
                          <a:noFill/>
                        </a:ln>
                        <a:solidFill>
                          <a:schemeClr val="tx1"/>
                        </a:solidFill>
                        <a:effectLst/>
                        <a:uLnTx/>
                        <a:uFillTx/>
                        <a:latin typeface="+mn-ea"/>
                        <a:ea typeface="+mn-ea"/>
                        <a:cs typeface="+mn-cs"/>
                      </a:endParaRPr>
                    </a:p>
                    <a:p>
                      <a:pPr marL="0" indent="0">
                        <a:spcBef>
                          <a:spcPts val="0"/>
                        </a:spcBef>
                        <a:buNone/>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療養生活継続支援加算について、療養生活環境整備指導加算</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を</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統合</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するとともに、在宅精神療法を算定する患者に対しても算定可能とする。</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324000" indent="-446088">
                        <a:spcBef>
                          <a:spcPts val="1200"/>
                        </a:spcBef>
                        <a:buNone/>
                      </a:pPr>
                      <a:r>
                        <a:rPr kumimoji="1" lang="ja-JP" altLang="en-US" sz="2000" b="1" u="none" dirty="0">
                          <a:solidFill>
                            <a:schemeClr val="tx1"/>
                          </a:solidFill>
                          <a:latin typeface="+mn-ea"/>
                          <a:ea typeface="+mn-ea"/>
                        </a:rPr>
                        <a:t>＜通院・在宅精神療法＞</a:t>
                      </a:r>
                      <a:endParaRPr kumimoji="1" lang="en-US" altLang="ja-JP" sz="2000" b="1" u="none" dirty="0">
                        <a:solidFill>
                          <a:schemeClr val="tx1"/>
                        </a:solidFill>
                        <a:latin typeface="+mn-ea"/>
                        <a:ea typeface="+mn-ea"/>
                      </a:endParaRPr>
                    </a:p>
                    <a:p>
                      <a:pPr marL="324000" marR="0" lvl="0" indent="-446088" algn="l" defTabSz="74295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prstClr val="black"/>
                          </a:solidFill>
                          <a:effectLst/>
                          <a:uLnTx/>
                          <a:uFillTx/>
                          <a:latin typeface="+mn-ea"/>
                          <a:ea typeface="+mn-ea"/>
                          <a:cs typeface="+mn-cs"/>
                        </a:rPr>
                        <a:t>○ 通院・在宅精神療法について、</a:t>
                      </a:r>
                      <a:r>
                        <a:rPr kumimoji="1" lang="en-US" altLang="ja-JP" sz="1800" b="1" i="0" u="none" strike="noStrike" kern="1200" cap="none" spc="0" normalizeH="0" baseline="0" noProof="0" dirty="0">
                          <a:ln>
                            <a:noFill/>
                          </a:ln>
                          <a:solidFill>
                            <a:srgbClr val="0070C0"/>
                          </a:solidFill>
                          <a:effectLst/>
                          <a:uLnTx/>
                          <a:uFillTx/>
                          <a:latin typeface="+mn-ea"/>
                          <a:ea typeface="+mn-ea"/>
                          <a:cs typeface="+mn-cs"/>
                        </a:rPr>
                        <a:t>60</a:t>
                      </a:r>
                      <a:r>
                        <a:rPr kumimoji="1" lang="ja-JP" altLang="en-US" sz="1800" b="1" i="0" u="none" strike="noStrike" kern="1200" cap="none" spc="0" normalizeH="0" baseline="0" noProof="0" dirty="0">
                          <a:ln>
                            <a:noFill/>
                          </a:ln>
                          <a:solidFill>
                            <a:srgbClr val="0070C0"/>
                          </a:solidFill>
                          <a:effectLst/>
                          <a:uLnTx/>
                          <a:uFillTx/>
                          <a:latin typeface="+mn-ea"/>
                          <a:ea typeface="+mn-ea"/>
                          <a:cs typeface="+mn-cs"/>
                        </a:rPr>
                        <a:t>分以上の精神療法を行った場合及び</a:t>
                      </a:r>
                      <a:r>
                        <a:rPr kumimoji="1" lang="en-US" altLang="ja-JP" sz="1800" b="1" i="0" u="none" strike="noStrike" kern="1200" cap="none" spc="0" normalizeH="0" baseline="0" noProof="0" dirty="0">
                          <a:ln>
                            <a:noFill/>
                          </a:ln>
                          <a:solidFill>
                            <a:srgbClr val="0070C0"/>
                          </a:solidFill>
                          <a:effectLst/>
                          <a:uLnTx/>
                          <a:uFillTx/>
                          <a:latin typeface="+mn-ea"/>
                          <a:ea typeface="+mn-ea"/>
                          <a:cs typeface="+mn-cs"/>
                        </a:rPr>
                        <a:t>30</a:t>
                      </a:r>
                      <a:r>
                        <a:rPr kumimoji="1" lang="ja-JP" altLang="en-US" sz="1800" b="1" i="0" u="none" strike="noStrike" kern="1200" cap="none" spc="0" normalizeH="0" baseline="0" noProof="0" dirty="0">
                          <a:ln>
                            <a:noFill/>
                          </a:ln>
                          <a:solidFill>
                            <a:srgbClr val="0070C0"/>
                          </a:solidFill>
                          <a:effectLst/>
                          <a:uLnTx/>
                          <a:uFillTx/>
                          <a:latin typeface="+mn-ea"/>
                          <a:ea typeface="+mn-ea"/>
                          <a:cs typeface="+mn-cs"/>
                        </a:rPr>
                        <a:t>分未満の精神療法を行った場合</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の評価を見直す。</a:t>
                      </a:r>
                      <a:endParaRPr kumimoji="1" lang="en-US" altLang="ja-JP" sz="1800" b="1" i="0" u="none" strike="noStrike" kern="1200" cap="none" spc="0" normalizeH="0" baseline="0" noProof="0" dirty="0">
                        <a:ln>
                          <a:noFill/>
                        </a:ln>
                        <a:solidFill>
                          <a:prstClr val="black"/>
                        </a:solidFill>
                        <a:effectLst/>
                        <a:uLnTx/>
                        <a:uFillTx/>
                        <a:latin typeface="+mn-ea"/>
                        <a:ea typeface="+mn-ea"/>
                        <a:cs typeface="+mn-cs"/>
                      </a:endParaRPr>
                    </a:p>
                    <a:p>
                      <a:pPr marL="324000" marR="0" lvl="0" indent="-446088" algn="l" defTabSz="742950" rtl="0" eaLnBrk="1" fontAlgn="auto" latinLnBrk="0" hangingPunct="1">
                        <a:lnSpc>
                          <a:spcPct val="100000"/>
                        </a:lnSpc>
                        <a:spcBef>
                          <a:spcPts val="0"/>
                        </a:spcBef>
                        <a:spcAft>
                          <a:spcPts val="0"/>
                        </a:spcAft>
                        <a:buClrTx/>
                        <a:buSzTx/>
                        <a:buFontTx/>
                        <a:buNone/>
                        <a:tabLst/>
                        <a:defRPr/>
                      </a:pPr>
                      <a:r>
                        <a:rPr kumimoji="1" lang="ja-JP" altLang="en-US" sz="1800" b="1" u="none" dirty="0">
                          <a:solidFill>
                            <a:schemeClr val="tx1"/>
                          </a:solidFill>
                          <a:latin typeface="+mn-ea"/>
                          <a:ea typeface="+mn-ea"/>
                        </a:rPr>
                        <a:t>○ </a:t>
                      </a:r>
                      <a:r>
                        <a:rPr kumimoji="1" lang="ja-JP" altLang="en-US" sz="1800" b="1" i="0" u="none" strike="noStrike" kern="1200" cap="none" spc="0" normalizeH="0" baseline="0" noProof="0" dirty="0">
                          <a:ln>
                            <a:noFill/>
                          </a:ln>
                          <a:solidFill>
                            <a:srgbClr val="0070C0"/>
                          </a:solidFill>
                          <a:effectLst/>
                          <a:uLnTx/>
                          <a:uFillTx/>
                          <a:latin typeface="+mn-ea"/>
                          <a:ea typeface="+mn-ea"/>
                          <a:cs typeface="+mn-cs"/>
                        </a:rPr>
                        <a:t>精神疾患の早期発見及び症状の評価等</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の必要な診療を行うにつき十分な体制を有する医療機関が精神療法を行った場合について、通院・在宅精神療法に</a:t>
                      </a:r>
                      <a:r>
                        <a:rPr kumimoji="1" lang="ja-JP" altLang="en-US" sz="1800" b="1" i="0" u="none" strike="noStrike" kern="1200" cap="none" spc="0" normalizeH="0" baseline="0" noProof="0" dirty="0">
                          <a:ln>
                            <a:noFill/>
                          </a:ln>
                          <a:solidFill>
                            <a:srgbClr val="FF0000"/>
                          </a:solidFill>
                          <a:effectLst/>
                          <a:uLnTx/>
                          <a:uFillTx/>
                          <a:latin typeface="+mn-ea"/>
                          <a:ea typeface="+mn-ea"/>
                          <a:cs typeface="+mn-cs"/>
                        </a:rPr>
                        <a:t>早期診療体制充実加算</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を設ける。</a:t>
                      </a:r>
                      <a:endParaRPr kumimoji="1" lang="en-US" altLang="ja-JP" sz="1800" b="1" i="0" u="none" strike="noStrike" kern="1200" cap="none" spc="0" normalizeH="0" baseline="0" noProof="0" dirty="0">
                        <a:ln>
                          <a:noFill/>
                        </a:ln>
                        <a:solidFill>
                          <a:prstClr val="black"/>
                        </a:solidFill>
                        <a:effectLst/>
                        <a:uLnTx/>
                        <a:uFillTx/>
                        <a:latin typeface="+mn-ea"/>
                        <a:ea typeface="+mn-ea"/>
                        <a:cs typeface="+mn-cs"/>
                      </a:endParaRPr>
                    </a:p>
                    <a:p>
                      <a:pPr marL="324000" marR="0" lvl="0" indent="-446088" algn="l" defTabSz="74295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prstClr val="black"/>
                          </a:solidFill>
                          <a:effectLst/>
                          <a:uLnTx/>
                          <a:uFillTx/>
                          <a:latin typeface="+mn-ea"/>
                          <a:ea typeface="+mn-ea"/>
                          <a:cs typeface="+mn-cs"/>
                        </a:rPr>
                        <a:t>○ 児童・思春期の精神疾患患者に対する外来診療の充実を図る観点から、</a:t>
                      </a:r>
                      <a:r>
                        <a:rPr kumimoji="1" lang="ja-JP" altLang="en-US" sz="1800" b="1" i="0" u="none" strike="noStrike" kern="1200" cap="none" spc="0" normalizeH="0" baseline="0" noProof="0" dirty="0">
                          <a:ln>
                            <a:noFill/>
                          </a:ln>
                          <a:solidFill>
                            <a:srgbClr val="0070C0"/>
                          </a:solidFill>
                          <a:effectLst/>
                          <a:uLnTx/>
                          <a:uFillTx/>
                          <a:latin typeface="+mn-ea"/>
                          <a:ea typeface="+mn-ea"/>
                          <a:cs typeface="+mn-cs"/>
                        </a:rPr>
                        <a:t>多職種が連携して患者の外来診療を実施</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した場合について、通院・在宅精神療法に</a:t>
                      </a:r>
                      <a:r>
                        <a:rPr kumimoji="1" lang="ja-JP" altLang="en-US" sz="1800" b="1" i="0" u="none" strike="noStrike" kern="1200" cap="none" spc="0" normalizeH="0" baseline="0" noProof="0" dirty="0">
                          <a:ln>
                            <a:noFill/>
                          </a:ln>
                          <a:solidFill>
                            <a:srgbClr val="FF0000"/>
                          </a:solidFill>
                          <a:effectLst/>
                          <a:uLnTx/>
                          <a:uFillTx/>
                          <a:latin typeface="+mn-ea"/>
                          <a:ea typeface="+mn-ea"/>
                          <a:cs typeface="+mn-cs"/>
                        </a:rPr>
                        <a:t>児童思春期支援指導加算</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を設ける。</a:t>
                      </a:r>
                      <a:endParaRPr kumimoji="1" lang="en-US" altLang="ja-JP" sz="1800" b="1" i="0" u="sng" strike="noStrike" kern="1200" cap="none" spc="0" normalizeH="0" baseline="0" noProof="0" dirty="0">
                        <a:ln>
                          <a:noFill/>
                        </a:ln>
                        <a:solidFill>
                          <a:srgbClr val="0070C0"/>
                        </a:solidFill>
                        <a:effectLst/>
                        <a:uLnTx/>
                        <a:uFillTx/>
                        <a:latin typeface="+mn-ea"/>
                        <a:ea typeface="+mn-ea"/>
                        <a:cs typeface="+mn-cs"/>
                      </a:endParaRPr>
                    </a:p>
                    <a:p>
                      <a:pPr marL="324000" marR="0" lvl="0" indent="-446088" algn="l" defTabSz="74295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prstClr val="black"/>
                          </a:solidFill>
                          <a:effectLst/>
                          <a:uLnTx/>
                          <a:uFillTx/>
                          <a:latin typeface="+mn-ea"/>
                          <a:ea typeface="+mn-ea"/>
                          <a:cs typeface="+mn-cs"/>
                        </a:rPr>
                        <a:t>○ 心的外傷に起因する症状を有する患者に対して適切な介入を推進する観点から、</a:t>
                      </a:r>
                      <a:r>
                        <a:rPr kumimoji="1" lang="ja-JP" altLang="en-US" sz="1800" b="1" i="0" u="none" strike="noStrike" kern="1200" cap="none" spc="0" normalizeH="0" baseline="0" noProof="0" dirty="0">
                          <a:ln>
                            <a:noFill/>
                          </a:ln>
                          <a:solidFill>
                            <a:srgbClr val="0070C0"/>
                          </a:solidFill>
                          <a:effectLst/>
                          <a:uLnTx/>
                          <a:uFillTx/>
                          <a:latin typeface="+mn-ea"/>
                          <a:ea typeface="+mn-ea"/>
                          <a:cs typeface="+mn-cs"/>
                        </a:rPr>
                        <a:t>精神科を担当する医師の指示を受けた公認心理師が必要な支援</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を行った場合の評価として、</a:t>
                      </a:r>
                      <a:r>
                        <a:rPr kumimoji="1" lang="ja-JP" altLang="en-US" sz="1800" b="1" i="0" u="none" strike="noStrike" kern="1200" cap="none" spc="0" normalizeH="0" baseline="0" noProof="0" dirty="0">
                          <a:ln>
                            <a:noFill/>
                          </a:ln>
                          <a:solidFill>
                            <a:srgbClr val="FF0000"/>
                          </a:solidFill>
                          <a:effectLst/>
                          <a:uLnTx/>
                          <a:uFillTx/>
                          <a:latin typeface="+mn-ea"/>
                          <a:ea typeface="+mn-ea"/>
                          <a:cs typeface="+mn-cs"/>
                        </a:rPr>
                        <a:t>心理支援加算</a:t>
                      </a:r>
                      <a:r>
                        <a:rPr kumimoji="1" lang="ja-JP" altLang="en-US" sz="1800" b="1" i="0" u="none" strike="noStrike" kern="1200" cap="none" spc="0" normalizeH="0" baseline="0" noProof="0" dirty="0">
                          <a:ln>
                            <a:noFill/>
                          </a:ln>
                          <a:solidFill>
                            <a:prstClr val="black"/>
                          </a:solidFill>
                          <a:effectLst/>
                          <a:uLnTx/>
                          <a:uFillTx/>
                          <a:latin typeface="+mn-ea"/>
                          <a:ea typeface="+mn-ea"/>
                          <a:cs typeface="+mn-cs"/>
                        </a:rPr>
                        <a:t>を新設する。</a:t>
                      </a:r>
                      <a:endParaRPr kumimoji="1" lang="en-US" altLang="ja-JP" sz="1800" b="1" i="0" u="none" strike="noStrike" kern="1200" cap="none" spc="0" normalizeH="0" baseline="0" noProof="0" dirty="0">
                        <a:ln>
                          <a:noFill/>
                        </a:ln>
                        <a:solidFill>
                          <a:prstClr val="black"/>
                        </a:solidFill>
                        <a:effectLst/>
                        <a:uLnTx/>
                        <a:uFillTx/>
                        <a:latin typeface="+mn-ea"/>
                        <a:ea typeface="+mn-ea"/>
                        <a:cs typeface="+mn-cs"/>
                      </a:endParaRPr>
                    </a:p>
                    <a:p>
                      <a:pPr marL="324000" marR="0" lvl="0" indent="-446088" algn="l" defTabSz="742950" rtl="0" eaLnBrk="1" fontAlgn="auto" latinLnBrk="0" hangingPunct="1">
                        <a:lnSpc>
                          <a:spcPct val="100000"/>
                        </a:lnSpc>
                        <a:spcBef>
                          <a:spcPts val="1200"/>
                        </a:spcBef>
                        <a:spcAft>
                          <a:spcPts val="0"/>
                        </a:spcAft>
                        <a:buClrTx/>
                        <a:buSzTx/>
                        <a:buFontTx/>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＜精神科在宅患者支援管理料の見直し＞</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精神障害者の地域定着を推進する観点から、</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精神科在宅患者支援管理料</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について</a:t>
                      </a:r>
                      <a:r>
                        <a:rPr kumimoji="1" lang="ja-JP" altLang="en-US" sz="2000" b="1" i="0" u="none" strike="noStrike" kern="1200" cap="none" spc="0" normalizeH="0" baseline="0" noProof="0" dirty="0">
                          <a:ln>
                            <a:noFill/>
                          </a:ln>
                          <a:solidFill>
                            <a:schemeClr val="tx1"/>
                          </a:solidFill>
                          <a:effectLst/>
                          <a:uLnTx/>
                          <a:uFillTx/>
                          <a:latin typeface="+mn-ea"/>
                          <a:ea typeface="+mn-ea"/>
                          <a:cs typeface="+mn-cs"/>
                        </a:rPr>
                        <a:t>対象患者を見直し</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在宅医療の提供に係る一定の基準を満たす患者及び精神科地域包括ケア病棟入院料から退院した患者</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を</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算定患者に追加</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する。</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1165763528"/>
      </p:ext>
    </p:extLst>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療養生活環境整備指導加算及び療養生活継続支援加算の見直し</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－４－５　地域移行・地域生活支援の充実を含む質の高い精神医療の評価－④</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841376"/>
            <a:ext cx="9529762" cy="599297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90000" bIns="90000"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療養生活継続支援加算について、療養生活環境整備指導加算を統合するとともに、在宅精神療法を算定する患者に対しても算定可能とする。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正方形/長方形 13">
            <a:extLst>
              <a:ext uri="{FF2B5EF4-FFF2-40B4-BE49-F238E27FC236}">
                <a16:creationId xmlns:a16="http://schemas.microsoft.com/office/drawing/2014/main" id="{6DA484D8-58F5-FA95-DDA7-C62B6F9952AB}"/>
              </a:ext>
            </a:extLst>
          </p:cNvPr>
          <p:cNvSpPr/>
          <p:nvPr/>
        </p:nvSpPr>
        <p:spPr>
          <a:xfrm>
            <a:off x="4408415" y="1398841"/>
            <a:ext cx="5153096" cy="255052"/>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4408414" y="1688309"/>
            <a:ext cx="5153097" cy="5076174"/>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通院・在宅精神療法</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旧注８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８</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（療養生活継続支援加算）</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通院・在宅精神療法を算定する患者</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であって、重点的な支援を要する患者に対して、精神科を担当する医師の指示の下、</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保健師、看護師又は精神保健福祉士</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が、当該患者が地域生活を継続するための面接及び関係機関との連絡調整を行った場合に、療養生活継続支援加算として、次に掲げる区分に従い、初回算定日の属する月から起算して１年を限度として、月１回に限り、いずれかを所定点数に加算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616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直近の入院において精神科退院時共同指導料１を算定した患者の場合</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5616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500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5616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ロ</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イ以外の患者の場合</a:t>
            </a: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350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［施設基準］（概要）</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21200" marR="0" lvl="0" indent="-421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（１）当該支援に</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専任の精神保健福祉士</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が１名以上勤務していること。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21200" marR="0" lvl="0" indent="-42120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21200" marR="0" lvl="0" indent="-421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（２）当該支援を行う保健師、看護師又は精神保健福祉士が同時に担当する療養生活継続支援の対象患者の数は１人につき</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人</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以下であること。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21200" marR="0" lvl="0" indent="-42120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421200" marR="0" lvl="0" indent="-42120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561600" marR="0" lvl="0" indent="-28080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561600" marR="0" lvl="0" indent="-28080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1928" y="1394909"/>
            <a:ext cx="3740527" cy="255052"/>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11928" y="1688309"/>
            <a:ext cx="3740527" cy="5076174"/>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通院・在宅精神療法</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注８　（療養生活環境整備指導加算）</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９</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（療養生活継続支援加算）</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通院精神療法を算定する患者</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であって、重点的な支援を要するものに対して、精神科を担当する医師の指示の下、</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看護師又は精神保健福祉士</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が、当該患者が地域生活を継続するための面接及び関係機関との連絡調整を行った場合に、１年を限度として、月１回に限り</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350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点を所定点数に加算する。ただし、注８に規定する加算を算定した場合は、算定しない。</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［施設基準］（概要）</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21200" marR="0" lvl="0" indent="-421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（１）当該支援に</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専任の看護師又は専任の精神保健福祉士</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が１名以上勤務していること。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21200" marR="0" lvl="0" indent="-421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（２）当該看護師又は精神保健福祉士が同時に担当する療養生活継続支援の対象患者の数は１人につき</a:t>
            </a:r>
            <a:r>
              <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80</a:t>
            </a: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人</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以下であること。</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21200" marR="0" lvl="0" indent="-421200" algn="l" defTabSz="914400" rtl="0" eaLnBrk="1" fontAlgn="auto" latinLnBrk="0" hangingPunct="1">
              <a:lnSpc>
                <a:spcPct val="100000"/>
              </a:lnSpc>
              <a:spcBef>
                <a:spcPts val="0"/>
              </a:spcBef>
              <a:spcAft>
                <a:spcPts val="0"/>
              </a:spcAft>
              <a:buClrTx/>
              <a:buSzTx/>
              <a:buFontTx/>
              <a:buNone/>
              <a:tabLst/>
              <a:defRPr/>
            </a:pPr>
            <a:r>
              <a:rPr kumimoji="1" lang="ja-JP" altLang="en-US"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（３）当該看護師については、精神科等の経験を３年以上有し、精神看護関連領域に係る適切な研修を修了した者であること。</a:t>
            </a:r>
            <a:endParaRPr kumimoji="1" lang="en-US" altLang="ja-JP" sz="11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右矢印 89">
            <a:extLst>
              <a:ext uri="{FF2B5EF4-FFF2-40B4-BE49-F238E27FC236}">
                <a16:creationId xmlns:a16="http://schemas.microsoft.com/office/drawing/2014/main" id="{7198CCA0-2A79-8A5A-1BD7-F784D4BCD449}"/>
              </a:ext>
            </a:extLst>
          </p:cNvPr>
          <p:cNvSpPr/>
          <p:nvPr/>
        </p:nvSpPr>
        <p:spPr>
          <a:xfrm>
            <a:off x="4119706" y="3815103"/>
            <a:ext cx="221457" cy="822585"/>
          </a:xfrm>
          <a:prstGeom prst="rightArrow">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 name="正方形/長方形 2">
            <a:extLst>
              <a:ext uri="{FF2B5EF4-FFF2-40B4-BE49-F238E27FC236}">
                <a16:creationId xmlns:a16="http://schemas.microsoft.com/office/drawing/2014/main" id="{417F5D9A-F0E8-6BDA-454F-665BF460DD8D}"/>
              </a:ext>
            </a:extLst>
          </p:cNvPr>
          <p:cNvSpPr/>
          <p:nvPr/>
        </p:nvSpPr>
        <p:spPr>
          <a:xfrm>
            <a:off x="4600825" y="5306866"/>
            <a:ext cx="4768274" cy="783671"/>
          </a:xfrm>
          <a:prstGeom prst="rect">
            <a:avLst/>
          </a:prstGeom>
          <a:solidFill>
            <a:schemeClr val="bg1"/>
          </a:solidFill>
          <a:ln w="19050">
            <a:solidFill>
              <a:srgbClr val="93BFFF"/>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marR="0" lvl="0" indent="-171450" algn="l" defTabSz="4572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旧注８（療養生活環境整備指導加算）について、療養生活継続支援加算のイへ統合した上で、療養生活継続支援加算の要件を見直し。</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4572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対象患者に、在宅精神療法を算定する患者を追加。</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矢印: 右カーブ 8">
            <a:extLst>
              <a:ext uri="{FF2B5EF4-FFF2-40B4-BE49-F238E27FC236}">
                <a16:creationId xmlns:a16="http://schemas.microsoft.com/office/drawing/2014/main" id="{D6E6787F-0039-2B2A-A767-5432797C7717}"/>
              </a:ext>
            </a:extLst>
          </p:cNvPr>
          <p:cNvSpPr/>
          <p:nvPr/>
        </p:nvSpPr>
        <p:spPr>
          <a:xfrm rot="20990655">
            <a:off x="4044182" y="2178984"/>
            <a:ext cx="565558" cy="1585199"/>
          </a:xfrm>
          <a:prstGeom prst="curvedRightArrow">
            <a:avLst>
              <a:gd name="adj1" fmla="val 15271"/>
              <a:gd name="adj2" fmla="val 44208"/>
              <a:gd name="adj3" fmla="val 30983"/>
            </a:avLst>
          </a:prstGeom>
          <a:solidFill>
            <a:srgbClr val="93B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pic>
        <p:nvPicPr>
          <p:cNvPr id="12" name="図 11" descr="時計 が含まれている画像&#10;&#10;自動的に生成された説明">
            <a:extLst>
              <a:ext uri="{FF2B5EF4-FFF2-40B4-BE49-F238E27FC236}">
                <a16:creationId xmlns:a16="http://schemas.microsoft.com/office/drawing/2014/main" id="{F0585FBF-8997-C515-1512-4D8349CE1D3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449660" y="5827001"/>
            <a:ext cx="995863" cy="911215"/>
          </a:xfrm>
          <a:prstGeom prst="rect">
            <a:avLst/>
          </a:prstGeom>
        </p:spPr>
      </p:pic>
      <p:sp>
        <p:nvSpPr>
          <p:cNvPr id="5" name="スライド番号プレースホルダー 2">
            <a:extLst>
              <a:ext uri="{FF2B5EF4-FFF2-40B4-BE49-F238E27FC236}">
                <a16:creationId xmlns:a16="http://schemas.microsoft.com/office/drawing/2014/main" id="{643C3A13-9DAB-8167-12CA-59754974CF0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469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711199187"/>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Text Box 17">
            <a:extLst>
              <a:ext uri="{FF2B5EF4-FFF2-40B4-BE49-F238E27FC236}">
                <a16:creationId xmlns:a16="http://schemas.microsoft.com/office/drawing/2014/main" id="{871902B4-A428-48B4-BA1F-FA4CB4AA6AE4}"/>
              </a:ext>
            </a:extLst>
          </p:cNvPr>
          <p:cNvSpPr txBox="1">
            <a:spLocks noChangeArrowheads="1"/>
          </p:cNvSpPr>
          <p:nvPr/>
        </p:nvSpPr>
        <p:spPr bwMode="auto">
          <a:xfrm>
            <a:off x="72296" y="-29246"/>
            <a:ext cx="9906000" cy="523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355" tIns="45680" rIns="91355" bIns="45680">
            <a:spAutoFit/>
          </a:bodyP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ja-JP" altLang="en-US" sz="28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令和６年度診療報酬改定の大まかな流れ</a:t>
            </a:r>
          </a:p>
        </p:txBody>
      </p:sp>
      <p:sp>
        <p:nvSpPr>
          <p:cNvPr id="65539" name="AutoShape 11">
            <a:extLst>
              <a:ext uri="{FF2B5EF4-FFF2-40B4-BE49-F238E27FC236}">
                <a16:creationId xmlns:a16="http://schemas.microsoft.com/office/drawing/2014/main" id="{B9A7A634-6031-4830-895D-49E355665249}"/>
              </a:ext>
            </a:extLst>
          </p:cNvPr>
          <p:cNvSpPr>
            <a:spLocks noChangeArrowheads="1"/>
          </p:cNvSpPr>
          <p:nvPr/>
        </p:nvSpPr>
        <p:spPr bwMode="auto">
          <a:xfrm flipH="1">
            <a:off x="4953000" y="4274706"/>
            <a:ext cx="209550" cy="719138"/>
          </a:xfrm>
          <a:prstGeom prst="leftArrow">
            <a:avLst>
              <a:gd name="adj1" fmla="val 50000"/>
              <a:gd name="adj2" fmla="val 37569"/>
            </a:avLst>
          </a:prstGeom>
          <a:solidFill>
            <a:srgbClr val="00B0F0"/>
          </a:solidFill>
          <a:ln w="9525">
            <a:solidFill>
              <a:srgbClr val="00B0F0"/>
            </a:solidFill>
            <a:miter lim="800000"/>
            <a:headEnd/>
            <a:tailEnd/>
          </a:ln>
        </p:spPr>
        <p:txBody>
          <a:bodyPr wrap="none" lIns="91355" tIns="45680" rIns="91355" bIns="45680"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65540" name="AutoShape 16">
            <a:extLst>
              <a:ext uri="{FF2B5EF4-FFF2-40B4-BE49-F238E27FC236}">
                <a16:creationId xmlns:a16="http://schemas.microsoft.com/office/drawing/2014/main" id="{9D2068DD-0BC2-450C-8803-52EB9907FAA6}"/>
              </a:ext>
            </a:extLst>
          </p:cNvPr>
          <p:cNvSpPr>
            <a:spLocks noChangeArrowheads="1"/>
          </p:cNvSpPr>
          <p:nvPr/>
        </p:nvSpPr>
        <p:spPr bwMode="auto">
          <a:xfrm rot="16200000" flipH="1">
            <a:off x="4155943" y="5582033"/>
            <a:ext cx="153954" cy="1008112"/>
          </a:xfrm>
          <a:prstGeom prst="rightArrow">
            <a:avLst>
              <a:gd name="adj1" fmla="val 50000"/>
              <a:gd name="adj2" fmla="val 37569"/>
            </a:avLst>
          </a:prstGeom>
          <a:solidFill>
            <a:srgbClr val="FF0000"/>
          </a:solidFill>
          <a:ln w="9525">
            <a:solidFill>
              <a:srgbClr val="FF0000"/>
            </a:solidFill>
            <a:miter lim="800000"/>
            <a:headEnd/>
            <a:tailEnd/>
          </a:ln>
        </p:spPr>
        <p:txBody>
          <a:bodyPr wrap="none" lIns="91355" tIns="45680" rIns="91355" bIns="45680"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65541" name="AutoShape 11">
            <a:extLst>
              <a:ext uri="{FF2B5EF4-FFF2-40B4-BE49-F238E27FC236}">
                <a16:creationId xmlns:a16="http://schemas.microsoft.com/office/drawing/2014/main" id="{0E084A7A-21AB-47AF-AD9D-91B8F6DEC014}"/>
              </a:ext>
            </a:extLst>
          </p:cNvPr>
          <p:cNvSpPr>
            <a:spLocks noChangeArrowheads="1"/>
          </p:cNvSpPr>
          <p:nvPr/>
        </p:nvSpPr>
        <p:spPr bwMode="auto">
          <a:xfrm flipH="1">
            <a:off x="4979716" y="2350110"/>
            <a:ext cx="228600" cy="647700"/>
          </a:xfrm>
          <a:prstGeom prst="leftArrow">
            <a:avLst>
              <a:gd name="adj1" fmla="val 50000"/>
              <a:gd name="adj2" fmla="val 37431"/>
            </a:avLst>
          </a:prstGeom>
          <a:solidFill>
            <a:srgbClr val="00B0F0"/>
          </a:solidFill>
          <a:ln w="9525">
            <a:solidFill>
              <a:srgbClr val="00B0F0"/>
            </a:solidFill>
            <a:miter lim="800000"/>
            <a:headEnd/>
            <a:tailEnd/>
          </a:ln>
        </p:spPr>
        <p:txBody>
          <a:bodyPr wrap="none" lIns="91355" tIns="45680" rIns="91355" bIns="45680"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2051" name="Rectangle 3">
            <a:extLst>
              <a:ext uri="{FF2B5EF4-FFF2-40B4-BE49-F238E27FC236}">
                <a16:creationId xmlns:a16="http://schemas.microsoft.com/office/drawing/2014/main" id="{EB3ECE42-7D62-4925-9A14-4DA0F66C6510}"/>
              </a:ext>
            </a:extLst>
          </p:cNvPr>
          <p:cNvSpPr>
            <a:spLocks noChangeArrowheads="1"/>
          </p:cNvSpPr>
          <p:nvPr/>
        </p:nvSpPr>
        <p:spPr bwMode="auto">
          <a:xfrm>
            <a:off x="177157" y="2458297"/>
            <a:ext cx="4752975" cy="431326"/>
          </a:xfrm>
          <a:prstGeom prst="rect">
            <a:avLst/>
          </a:prstGeom>
          <a:solidFill>
            <a:schemeClr val="accent6">
              <a:lumMod val="20000"/>
              <a:lumOff val="80000"/>
            </a:schemeClr>
          </a:solidFill>
          <a:ln w="9525">
            <a:solidFill>
              <a:schemeClr val="tx1"/>
            </a:solidFill>
            <a:miter lim="800000"/>
            <a:headEnd/>
            <a:tailEnd/>
          </a:ln>
        </p:spPr>
        <p:txBody>
          <a:bodyPr anchor="ctr"/>
          <a:lstStyle/>
          <a:p>
            <a:pPr marL="271206" marR="0" lvl="0" indent="-271206" algn="l" defTabSz="914400" rtl="0" eaLnBrk="1" fontAlgn="auto" latinLnBrk="0" hangingPunct="1">
              <a:lnSpc>
                <a:spcPts val="1400"/>
              </a:lnSpc>
              <a:spcBef>
                <a:spcPts val="0"/>
              </a:spcBef>
              <a:spcAft>
                <a:spcPts val="0"/>
              </a:spcAft>
              <a:buClrTx/>
              <a:buSzTx/>
              <a:buFontTx/>
              <a:buNone/>
              <a:tabLst/>
              <a:defRPr/>
            </a:pPr>
            <a:r>
              <a:rPr kumimoji="1" lang="ja-JP" altLang="en-US" sz="1200" b="0" i="0" u="none" strike="noStrike" kern="1200" cap="none" spc="-200" normalizeH="0" baseline="0" noProof="0" dirty="0">
                <a:ln>
                  <a:noFill/>
                </a:ln>
                <a:solidFill>
                  <a:prstClr val="black"/>
                </a:solidFill>
                <a:effectLst/>
                <a:uLnTx/>
                <a:uFillTx/>
                <a:latin typeface="ＭＳ Ｐゴシック"/>
                <a:ea typeface="ＭＳ Ｐゴシック" panose="020B0600070205080204" pitchFamily="50" charset="-128"/>
                <a:cs typeface="+mn-cs"/>
              </a:rPr>
              <a:t>８月～</a:t>
            </a:r>
            <a:r>
              <a:rPr kumimoji="1" lang="en-US" altLang="ja-JP" sz="1200" b="0" i="0" u="none" strike="noStrike" kern="1200" cap="none" spc="-200" normalizeH="0" baseline="0" noProof="0" dirty="0">
                <a:ln>
                  <a:noFill/>
                </a:ln>
                <a:solidFill>
                  <a:prstClr val="black"/>
                </a:solidFill>
                <a:effectLst/>
                <a:uLnTx/>
                <a:uFillTx/>
                <a:latin typeface="ＭＳ Ｐゴシック"/>
                <a:ea typeface="ＭＳ Ｐゴシック" panose="020B0600070205080204" pitchFamily="50" charset="-128"/>
                <a:cs typeface="+mn-cs"/>
              </a:rPr>
              <a:t>12</a:t>
            </a:r>
            <a:r>
              <a:rPr kumimoji="1" lang="ja-JP" altLang="en-US" sz="1200" b="0" i="0" u="none" strike="noStrike" kern="1200" cap="none" spc="-200" normalizeH="0" baseline="0" noProof="0" dirty="0">
                <a:ln>
                  <a:noFill/>
                </a:ln>
                <a:solidFill>
                  <a:prstClr val="black"/>
                </a:solidFill>
                <a:effectLst/>
                <a:uLnTx/>
                <a:uFillTx/>
                <a:latin typeface="ＭＳ Ｐゴシック"/>
                <a:ea typeface="ＭＳ Ｐゴシック" panose="020B0600070205080204" pitchFamily="50" charset="-128"/>
                <a:cs typeface="+mn-cs"/>
              </a:rPr>
              <a:t>月</a:t>
            </a: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診療報酬改定の基本方針の議論</a:t>
            </a:r>
            <a:endPar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206" marR="0" lvl="0" indent="-271206" algn="l" defTabSz="914400" rtl="0" eaLnBrk="1" fontAlgn="auto" latinLnBrk="0" hangingPunct="1">
              <a:lnSpc>
                <a:spcPts val="1400"/>
              </a:lnSpc>
              <a:spcBef>
                <a:spcPts val="0"/>
              </a:spcBef>
              <a:spcAft>
                <a:spcPts val="0"/>
              </a:spcAft>
              <a:buClrTx/>
              <a:buSzTx/>
              <a:buFontTx/>
              <a:buNone/>
              <a:tabLst/>
              <a:defRPr/>
            </a:pPr>
            <a:r>
              <a:rPr kumimoji="1" lang="en-US" altLang="zh-TW" sz="1200" b="0" i="0" u="none" strike="noStrike" kern="1200" cap="none" spc="0" normalizeH="0" baseline="0" noProof="0" dirty="0">
                <a:ln>
                  <a:noFill/>
                </a:ln>
                <a:solidFill>
                  <a:prstClr val="black"/>
                </a:solidFill>
                <a:effectLst/>
                <a:uLnTx/>
                <a:uFillTx/>
                <a:latin typeface="ＭＳ Ｐゴシック"/>
                <a:ea typeface="新細明體" panose="02020500000000000000" pitchFamily="18" charset="-120"/>
                <a:cs typeface="+mn-cs"/>
              </a:rPr>
              <a:t>12</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月</a:t>
            </a: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11</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 令和６</a:t>
            </a:r>
            <a:r>
              <a:rPr kumimoji="1" lang="zh-TW" altLang="en-US" sz="1200" b="0" i="0" u="none" strike="noStrike" kern="1200" cap="none" spc="0" normalizeH="0" baseline="0" noProof="0" dirty="0">
                <a:ln>
                  <a:noFill/>
                </a:ln>
                <a:solidFill>
                  <a:prstClr val="black"/>
                </a:solidFill>
                <a:effectLst/>
                <a:uLnTx/>
                <a:uFillTx/>
                <a:latin typeface="ＭＳ Ｐゴシック"/>
                <a:ea typeface="ＭＳ Ｐゴシック"/>
                <a:cs typeface="+mn-cs"/>
              </a:rPr>
              <a:t>年度診療報酬改定</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の</a:t>
            </a:r>
            <a:r>
              <a:rPr kumimoji="1" lang="zh-TW" altLang="en-US" sz="1200" b="0" i="0" u="none" strike="noStrike" kern="1200" cap="none" spc="0" normalizeH="0" baseline="0" noProof="0" dirty="0">
                <a:ln>
                  <a:noFill/>
                </a:ln>
                <a:solidFill>
                  <a:prstClr val="black"/>
                </a:solidFill>
                <a:effectLst/>
                <a:uLnTx/>
                <a:uFillTx/>
                <a:latin typeface="ＭＳ Ｐゴシック"/>
                <a:ea typeface="ＭＳ Ｐゴシック"/>
                <a:cs typeface="+mn-cs"/>
              </a:rPr>
              <a:t>基本方針</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の策定</a:t>
            </a:r>
          </a:p>
        </p:txBody>
      </p:sp>
      <p:sp>
        <p:nvSpPr>
          <p:cNvPr id="2053" name="AutoShape 7">
            <a:extLst>
              <a:ext uri="{FF2B5EF4-FFF2-40B4-BE49-F238E27FC236}">
                <a16:creationId xmlns:a16="http://schemas.microsoft.com/office/drawing/2014/main" id="{BECE2F12-C405-4D80-8C67-FA345BF59A9C}"/>
              </a:ext>
            </a:extLst>
          </p:cNvPr>
          <p:cNvSpPr>
            <a:spLocks noChangeArrowheads="1"/>
          </p:cNvSpPr>
          <p:nvPr/>
        </p:nvSpPr>
        <p:spPr bwMode="auto">
          <a:xfrm>
            <a:off x="1458700" y="2932480"/>
            <a:ext cx="2016125" cy="358775"/>
          </a:xfrm>
          <a:prstGeom prst="roundRect">
            <a:avLst>
              <a:gd name="adj" fmla="val 16667"/>
            </a:avLst>
          </a:prstGeom>
          <a:solidFill>
            <a:schemeClr val="accent6">
              <a:lumMod val="60000"/>
              <a:lumOff val="40000"/>
            </a:schemeClr>
          </a:solidFill>
          <a:ln w="9525">
            <a:solidFill>
              <a:schemeClr val="tx1"/>
            </a:solidFill>
            <a:round/>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内　　閣</a:t>
            </a:r>
          </a:p>
        </p:txBody>
      </p:sp>
      <p:sp>
        <p:nvSpPr>
          <p:cNvPr id="2054" name="AutoShape 8">
            <a:extLst>
              <a:ext uri="{FF2B5EF4-FFF2-40B4-BE49-F238E27FC236}">
                <a16:creationId xmlns:a16="http://schemas.microsoft.com/office/drawing/2014/main" id="{A5C1D5EF-757B-4BC1-B04D-CC6BFBFD9BAA}"/>
              </a:ext>
            </a:extLst>
          </p:cNvPr>
          <p:cNvSpPr>
            <a:spLocks noChangeArrowheads="1"/>
          </p:cNvSpPr>
          <p:nvPr/>
        </p:nvSpPr>
        <p:spPr bwMode="auto">
          <a:xfrm>
            <a:off x="436979" y="2095417"/>
            <a:ext cx="4184650" cy="358775"/>
          </a:xfrm>
          <a:prstGeom prst="roundRect">
            <a:avLst>
              <a:gd name="adj" fmla="val 16667"/>
            </a:avLst>
          </a:prstGeom>
          <a:solidFill>
            <a:schemeClr val="accent6">
              <a:lumMod val="60000"/>
              <a:lumOff val="40000"/>
            </a:schemeClr>
          </a:solidFill>
          <a:ln w="9525">
            <a:solidFill>
              <a:schemeClr val="tx1"/>
            </a:solidFill>
            <a:round/>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社会保障審議会（医療保険部会、医療部会）</a:t>
            </a:r>
          </a:p>
        </p:txBody>
      </p:sp>
      <p:sp>
        <p:nvSpPr>
          <p:cNvPr id="2056" name="Rectangle 12">
            <a:extLst>
              <a:ext uri="{FF2B5EF4-FFF2-40B4-BE49-F238E27FC236}">
                <a16:creationId xmlns:a16="http://schemas.microsoft.com/office/drawing/2014/main" id="{DA13F9ED-A755-40ED-8FE6-F4643D9EBADD}"/>
              </a:ext>
            </a:extLst>
          </p:cNvPr>
          <p:cNvSpPr>
            <a:spLocks noChangeArrowheads="1"/>
          </p:cNvSpPr>
          <p:nvPr/>
        </p:nvSpPr>
        <p:spPr bwMode="auto">
          <a:xfrm>
            <a:off x="123824" y="4226412"/>
            <a:ext cx="4752975" cy="946738"/>
          </a:xfrm>
          <a:prstGeom prst="rect">
            <a:avLst/>
          </a:prstGeom>
          <a:solidFill>
            <a:schemeClr val="accent6">
              <a:lumMod val="20000"/>
              <a:lumOff val="80000"/>
            </a:schemeClr>
          </a:solidFill>
          <a:ln w="9525">
            <a:solidFill>
              <a:schemeClr val="tx1"/>
            </a:solidFill>
            <a:miter lim="800000"/>
            <a:headEnd/>
            <a:tailEnd/>
          </a:ln>
        </p:spPr>
        <p:txBody>
          <a:bodyPr lIns="36000" rIns="0"/>
          <a:lstStyle/>
          <a:p>
            <a:pPr marL="271206" marR="0" lvl="0" indent="-271206" algn="l" defTabSz="914400" rtl="0" eaLnBrk="1" fontAlgn="auto" latinLnBrk="0" hangingPunct="1">
              <a:lnSpc>
                <a:spcPts val="14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１月</a:t>
            </a: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12</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a:t>
            </a:r>
          </a:p>
          <a:p>
            <a:pPr marL="271206" marR="0" lvl="0" indent="-271206" algn="l" defTabSz="914400" rtl="0" eaLnBrk="1" fontAlgn="auto" latinLnBrk="0" hangingPunct="1">
              <a:lnSpc>
                <a:spcPts val="14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中医協に対し、</a:t>
            </a:r>
            <a:endPar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206" marR="0" lvl="0" indent="-98331" algn="l" defTabSz="914400" rtl="0" eaLnBrk="1" fontAlgn="auto" latinLnBrk="0" hangingPunct="1">
              <a:lnSpc>
                <a:spcPts val="14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　内閣が決定した「診療報酬改定について」</a:t>
            </a:r>
            <a:endPar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206" marR="0" lvl="0" indent="-98331" algn="l" defTabSz="914400" rtl="0" eaLnBrk="1" fontAlgn="auto" latinLnBrk="0" hangingPunct="1">
              <a:lnSpc>
                <a:spcPts val="14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　社会保障審議会で策定された「令和６年度診療報酬改定の基本方針」に基づき行うよう諮問</a:t>
            </a:r>
          </a:p>
        </p:txBody>
      </p:sp>
      <p:sp>
        <p:nvSpPr>
          <p:cNvPr id="2057" name="AutoShape 13">
            <a:extLst>
              <a:ext uri="{FF2B5EF4-FFF2-40B4-BE49-F238E27FC236}">
                <a16:creationId xmlns:a16="http://schemas.microsoft.com/office/drawing/2014/main" id="{13D25918-E8DA-405C-AF5F-34C3C02571F5}"/>
              </a:ext>
            </a:extLst>
          </p:cNvPr>
          <p:cNvSpPr>
            <a:spLocks noChangeArrowheads="1"/>
          </p:cNvSpPr>
          <p:nvPr/>
        </p:nvSpPr>
        <p:spPr bwMode="auto">
          <a:xfrm>
            <a:off x="1458700" y="3853811"/>
            <a:ext cx="2014538" cy="355600"/>
          </a:xfrm>
          <a:prstGeom prst="roundRect">
            <a:avLst>
              <a:gd name="adj" fmla="val 16667"/>
            </a:avLst>
          </a:prstGeom>
          <a:solidFill>
            <a:schemeClr val="accent6">
              <a:lumMod val="60000"/>
              <a:lumOff val="40000"/>
            </a:schemeClr>
          </a:solidFill>
          <a:ln w="9525">
            <a:solidFill>
              <a:schemeClr val="tx1"/>
            </a:solidFill>
            <a:round/>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厚生労働大臣</a:t>
            </a:r>
          </a:p>
        </p:txBody>
      </p:sp>
      <p:sp>
        <p:nvSpPr>
          <p:cNvPr id="2058" name="Rectangle 14">
            <a:extLst>
              <a:ext uri="{FF2B5EF4-FFF2-40B4-BE49-F238E27FC236}">
                <a16:creationId xmlns:a16="http://schemas.microsoft.com/office/drawing/2014/main" id="{DD14E715-0EEC-452B-B930-3CCC8E8D0769}"/>
              </a:ext>
            </a:extLst>
          </p:cNvPr>
          <p:cNvSpPr>
            <a:spLocks noChangeArrowheads="1"/>
          </p:cNvSpPr>
          <p:nvPr/>
        </p:nvSpPr>
        <p:spPr bwMode="auto">
          <a:xfrm>
            <a:off x="108595" y="5612996"/>
            <a:ext cx="4752975" cy="381000"/>
          </a:xfrm>
          <a:prstGeom prst="rect">
            <a:avLst/>
          </a:prstGeom>
          <a:solidFill>
            <a:schemeClr val="accent6">
              <a:lumMod val="20000"/>
              <a:lumOff val="80000"/>
            </a:schemeClr>
          </a:solidFill>
          <a:ln w="9525">
            <a:solidFill>
              <a:schemeClr val="tx1"/>
            </a:solidFill>
            <a:miter lim="800000"/>
            <a:headEnd/>
            <a:tailEnd/>
          </a:ln>
        </p:spPr>
        <p:txBody>
          <a:bodyPr anchor="ctr"/>
          <a:lstStyle/>
          <a:p>
            <a:pPr marL="271206" marR="0" lvl="0" indent="-271206" algn="l" defTabSz="9144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 ３月　診療報酬改定に係る告示･通知の発出</a:t>
            </a:r>
          </a:p>
        </p:txBody>
      </p:sp>
      <p:sp>
        <p:nvSpPr>
          <p:cNvPr id="2059" name="AutoShape 15">
            <a:extLst>
              <a:ext uri="{FF2B5EF4-FFF2-40B4-BE49-F238E27FC236}">
                <a16:creationId xmlns:a16="http://schemas.microsoft.com/office/drawing/2014/main" id="{186D25BF-72ED-4C89-8AF7-3F2F34311772}"/>
              </a:ext>
            </a:extLst>
          </p:cNvPr>
          <p:cNvSpPr>
            <a:spLocks noChangeArrowheads="1"/>
          </p:cNvSpPr>
          <p:nvPr/>
        </p:nvSpPr>
        <p:spPr bwMode="auto">
          <a:xfrm>
            <a:off x="1493041" y="5231440"/>
            <a:ext cx="2014538" cy="358775"/>
          </a:xfrm>
          <a:prstGeom prst="roundRect">
            <a:avLst>
              <a:gd name="adj" fmla="val 16667"/>
            </a:avLst>
          </a:prstGeom>
          <a:solidFill>
            <a:schemeClr val="accent6">
              <a:lumMod val="60000"/>
              <a:lumOff val="40000"/>
            </a:schemeClr>
          </a:solidFill>
          <a:ln w="9525">
            <a:solidFill>
              <a:schemeClr val="tx1"/>
            </a:solidFill>
            <a:round/>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厚生労働大臣</a:t>
            </a:r>
          </a:p>
        </p:txBody>
      </p:sp>
      <p:sp>
        <p:nvSpPr>
          <p:cNvPr id="2050" name="Rectangle 2">
            <a:extLst>
              <a:ext uri="{FF2B5EF4-FFF2-40B4-BE49-F238E27FC236}">
                <a16:creationId xmlns:a16="http://schemas.microsoft.com/office/drawing/2014/main" id="{69A60B15-C3CD-4B26-9E5F-245D939803F7}"/>
              </a:ext>
            </a:extLst>
          </p:cNvPr>
          <p:cNvSpPr>
            <a:spLocks noChangeArrowheads="1"/>
          </p:cNvSpPr>
          <p:nvPr/>
        </p:nvSpPr>
        <p:spPr bwMode="auto">
          <a:xfrm>
            <a:off x="5253979" y="1391860"/>
            <a:ext cx="4543425" cy="1463427"/>
          </a:xfrm>
          <a:prstGeom prst="rect">
            <a:avLst/>
          </a:prstGeom>
          <a:solidFill>
            <a:schemeClr val="accent5">
              <a:lumMod val="20000"/>
              <a:lumOff val="80000"/>
            </a:schemeClr>
          </a:solidFill>
          <a:ln w="9525">
            <a:solidFill>
              <a:schemeClr val="tx1"/>
            </a:solidFill>
            <a:miter lim="800000"/>
            <a:headEnd/>
            <a:tailEnd/>
          </a:ln>
        </p:spPr>
        <p:txBody>
          <a:bodyPr lIns="36000" tIns="36000" rIns="0" bIns="36000"/>
          <a:lstStyle/>
          <a:p>
            <a:pPr marL="723900" marR="0" lvl="0" indent="-723900" algn="l" defTabSz="914400" rtl="0" eaLnBrk="1" fontAlgn="auto" latinLnBrk="0" hangingPunct="1">
              <a:lnSpc>
                <a:spcPts val="14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３月～８月</a:t>
            </a:r>
            <a:endParaRPr kumimoji="1" lang="en-US" altLang="ja-JP" sz="12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723900" marR="0" lvl="0" indent="-723900" algn="l" defTabSz="914400" rtl="0" eaLnBrk="1" fontAlgn="auto" latinLnBrk="0" hangingPunct="1">
              <a:lnSpc>
                <a:spcPts val="14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同時改定・医療ＤＸ・医療計画・働き方改革・感染症・外来・在宅・</a:t>
            </a:r>
            <a:endParaRPr kumimoji="1" lang="en-US" altLang="ja-JP" sz="12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723900" marR="0" lvl="0" indent="-723900" algn="l" defTabSz="914400" rtl="0" eaLnBrk="1" fontAlgn="auto" latinLnBrk="0" hangingPunct="1">
              <a:lnSpc>
                <a:spcPts val="14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入院・個別事項・歯科・調剤　</a:t>
            </a:r>
            <a:r>
              <a:rPr kumimoji="1" lang="ja-JP" altLang="en-US" sz="1200" b="1" i="0" u="none" strike="noStrike" kern="1200" cap="none" spc="0" normalizeH="0" baseline="0" noProof="0" dirty="0">
                <a:ln>
                  <a:noFill/>
                </a:ln>
                <a:solidFill>
                  <a:srgbClr val="00B0F0"/>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８月</a:t>
            </a:r>
            <a:r>
              <a:rPr kumimoji="1" lang="en-US" altLang="ja-JP" sz="12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30</a:t>
            </a:r>
            <a:r>
              <a:rPr kumimoji="1" lang="ja-JP" altLang="en-US" sz="12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日 これまでの議論について</a:t>
            </a:r>
            <a:endParaRPr kumimoji="1" lang="en-US" altLang="ja-JP" sz="12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723900" marR="0" lvl="0" indent="-723900" algn="l" defTabSz="914400" rtl="0" eaLnBrk="1" fontAlgn="auto" latinLnBrk="0" hangingPunct="1">
              <a:lnSpc>
                <a:spcPts val="14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９月～１月</a:t>
            </a:r>
            <a:endParaRPr kumimoji="1" lang="en-US" altLang="ja-JP" sz="12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723900" marR="0" lvl="0" indent="-723900" algn="l" defTabSz="914400" rtl="0" eaLnBrk="1" fontAlgn="auto" latinLnBrk="0" hangingPunct="1">
              <a:lnSpc>
                <a:spcPts val="14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医療ＤＸ・処遇改善・賃上げ・感染症・外来・入院・在宅・個別事項・歯</a:t>
            </a:r>
            <a:endParaRPr kumimoji="1" lang="en-US" altLang="ja-JP" sz="12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723900" marR="0" lvl="0" indent="-723900" algn="l" defTabSz="914400" rtl="0" eaLnBrk="1" fontAlgn="auto" latinLnBrk="0" hangingPunct="1">
              <a:lnSpc>
                <a:spcPts val="14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科・調剤</a:t>
            </a:r>
            <a:endParaRPr kumimoji="1" lang="en-US" altLang="ja-JP" sz="12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723900" marR="0" lvl="0" indent="-723900" algn="l" defTabSz="914400" rtl="0" eaLnBrk="1" fontAlgn="auto" latinLnBrk="0" hangingPunct="1">
              <a:lnSpc>
                <a:spcPts val="14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薬価制度・保険医療材料制度・費用対効果評価制度改革</a:t>
            </a:r>
            <a:endParaRPr kumimoji="1" lang="en-US" altLang="ja-JP" sz="12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723900" marR="0" lvl="0" indent="-723900" algn="l" defTabSz="914400" rtl="0" eaLnBrk="1" fontAlgn="auto" latinLnBrk="0" hangingPunct="1">
              <a:lnSpc>
                <a:spcPts val="14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改定の基本方針を踏まえた対応・各分科会・部会での検討</a:t>
            </a:r>
            <a:endParaRPr kumimoji="1" lang="en-US" altLang="ja-JP" sz="12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055" name="AutoShape 9">
            <a:extLst>
              <a:ext uri="{FF2B5EF4-FFF2-40B4-BE49-F238E27FC236}">
                <a16:creationId xmlns:a16="http://schemas.microsoft.com/office/drawing/2014/main" id="{5FA5753F-01B6-4508-84AC-144A1F4BBA9D}"/>
              </a:ext>
            </a:extLst>
          </p:cNvPr>
          <p:cNvSpPr>
            <a:spLocks noChangeArrowheads="1"/>
          </p:cNvSpPr>
          <p:nvPr/>
        </p:nvSpPr>
        <p:spPr bwMode="auto">
          <a:xfrm>
            <a:off x="6246019" y="604382"/>
            <a:ext cx="2871787" cy="346075"/>
          </a:xfrm>
          <a:prstGeom prst="roundRect">
            <a:avLst>
              <a:gd name="adj" fmla="val 16667"/>
            </a:avLst>
          </a:prstGeom>
          <a:solidFill>
            <a:schemeClr val="accent5">
              <a:lumMod val="40000"/>
              <a:lumOff val="60000"/>
            </a:schemeClr>
          </a:solidFill>
          <a:ln w="9525">
            <a:solidFill>
              <a:schemeClr val="tx1"/>
            </a:solidFill>
            <a:round/>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中医協</a:t>
            </a:r>
          </a:p>
        </p:txBody>
      </p:sp>
      <p:sp>
        <p:nvSpPr>
          <p:cNvPr id="29" name="正方形/長方形 28">
            <a:extLst>
              <a:ext uri="{FF2B5EF4-FFF2-40B4-BE49-F238E27FC236}">
                <a16:creationId xmlns:a16="http://schemas.microsoft.com/office/drawing/2014/main" id="{6CA85473-39BD-4F91-AA86-F5A9B9F4CEB8}"/>
              </a:ext>
            </a:extLst>
          </p:cNvPr>
          <p:cNvSpPr/>
          <p:nvPr/>
        </p:nvSpPr>
        <p:spPr>
          <a:xfrm>
            <a:off x="344488" y="6246824"/>
            <a:ext cx="9289032" cy="533649"/>
          </a:xfrm>
          <a:prstGeom prst="rect">
            <a:avLst/>
          </a:prstGeom>
          <a:solidFill>
            <a:srgbClr val="CCFF99"/>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355" tIns="45680" rIns="91355" bIns="4568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6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令和６年６月１日　施行（薬価改定：令和６年４月１日　施行）</a:t>
            </a:r>
            <a:r>
              <a:rPr kumimoji="1" lang="ja-JP" altLang="en-US" sz="1600" b="1" i="0" u="none" strike="noStrike" kern="1200" cap="none" spc="-6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endParaRPr kumimoji="1" lang="ja-JP" altLang="en-US" sz="1050" b="0" i="0" u="none" strike="noStrike" kern="1200" cap="none" spc="-6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5552" name="テキスト ボックス 1">
            <a:extLst>
              <a:ext uri="{FF2B5EF4-FFF2-40B4-BE49-F238E27FC236}">
                <a16:creationId xmlns:a16="http://schemas.microsoft.com/office/drawing/2014/main" id="{E8ADF90F-662F-478E-A49A-E68FF8B48F15}"/>
              </a:ext>
            </a:extLst>
          </p:cNvPr>
          <p:cNvSpPr txBox="1">
            <a:spLocks noChangeArrowheads="1"/>
          </p:cNvSpPr>
          <p:nvPr/>
        </p:nvSpPr>
        <p:spPr bwMode="auto">
          <a:xfrm>
            <a:off x="77314" y="1227339"/>
            <a:ext cx="1238250" cy="369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355" tIns="45680" rIns="91355" bIns="45680">
            <a:spAutoFit/>
          </a:bodyP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1" lang="ja-JP" altLang="en-US" sz="1800" b="1"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令和５年</a:t>
            </a:r>
          </a:p>
        </p:txBody>
      </p:sp>
      <p:sp>
        <p:nvSpPr>
          <p:cNvPr id="65553" name="テキスト ボックス 25">
            <a:extLst>
              <a:ext uri="{FF2B5EF4-FFF2-40B4-BE49-F238E27FC236}">
                <a16:creationId xmlns:a16="http://schemas.microsoft.com/office/drawing/2014/main" id="{65EEA3BA-6445-4746-B18E-D9168E7CA34E}"/>
              </a:ext>
            </a:extLst>
          </p:cNvPr>
          <p:cNvSpPr txBox="1">
            <a:spLocks noChangeArrowheads="1"/>
          </p:cNvSpPr>
          <p:nvPr/>
        </p:nvSpPr>
        <p:spPr bwMode="auto">
          <a:xfrm>
            <a:off x="92817" y="3786197"/>
            <a:ext cx="1323975" cy="369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355" tIns="45680" rIns="91355" bIns="45680">
            <a:spAutoFit/>
          </a:bodyP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1" lang="ja-JP" altLang="en-US" sz="1800" b="1"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令和６年</a:t>
            </a:r>
          </a:p>
        </p:txBody>
      </p:sp>
      <p:sp>
        <p:nvSpPr>
          <p:cNvPr id="2052" name="Rectangle 6">
            <a:extLst>
              <a:ext uri="{FF2B5EF4-FFF2-40B4-BE49-F238E27FC236}">
                <a16:creationId xmlns:a16="http://schemas.microsoft.com/office/drawing/2014/main" id="{AA332E1B-008C-4CD0-BCCD-477B1233D06C}"/>
              </a:ext>
            </a:extLst>
          </p:cNvPr>
          <p:cNvSpPr>
            <a:spLocks noChangeArrowheads="1"/>
          </p:cNvSpPr>
          <p:nvPr/>
        </p:nvSpPr>
        <p:spPr bwMode="auto">
          <a:xfrm>
            <a:off x="123824" y="3285959"/>
            <a:ext cx="4752975" cy="431326"/>
          </a:xfrm>
          <a:prstGeom prst="rect">
            <a:avLst/>
          </a:prstGeom>
          <a:solidFill>
            <a:schemeClr val="accent6">
              <a:lumMod val="20000"/>
              <a:lumOff val="80000"/>
            </a:schemeClr>
          </a:solidFill>
          <a:ln w="9525">
            <a:solidFill>
              <a:schemeClr val="tx1"/>
            </a:solidFill>
            <a:miter lim="800000"/>
            <a:headEnd/>
            <a:tailEnd/>
          </a:ln>
        </p:spPr>
        <p:txBody>
          <a:bodyPr anchor="ctr"/>
          <a:lstStyle/>
          <a:p>
            <a:pPr marL="264861" marR="0" lvl="0" indent="-264861" algn="l" defTabSz="914400" rtl="0" eaLnBrk="1" fontAlgn="auto" latinLnBrk="0" hangingPunct="1">
              <a:lnSpc>
                <a:spcPts val="14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12</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月</a:t>
            </a: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20</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　</a:t>
            </a:r>
            <a:r>
              <a:rPr kumimoji="1" lang="ja-JP" altLang="en-US" sz="1200" b="0" i="0" u="none" strike="noStrike" kern="1200" cap="none" spc="-40" normalizeH="0" baseline="0" noProof="0" dirty="0">
                <a:ln>
                  <a:noFill/>
                </a:ln>
                <a:solidFill>
                  <a:prstClr val="black"/>
                </a:solidFill>
                <a:effectLst/>
                <a:uLnTx/>
                <a:uFillTx/>
                <a:latin typeface="ＭＳ Ｐゴシック"/>
                <a:ea typeface="ＭＳ Ｐゴシック" panose="020B0600070205080204" pitchFamily="50" charset="-128"/>
                <a:cs typeface="+mn-cs"/>
              </a:rPr>
              <a:t>予算大臣折衝を踏まえ、診療報酬の改定率、薬価等改定、</a:t>
            </a:r>
            <a:endParaRPr kumimoji="1" lang="en-US" altLang="ja-JP" sz="1200" b="0" i="0" u="none" strike="noStrike" kern="1200" cap="none" spc="-4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64861" marR="0" lvl="0" indent="-264861" algn="l" defTabSz="914400" rtl="0" eaLnBrk="1" fontAlgn="auto" latinLnBrk="0" hangingPunct="1">
              <a:lnSpc>
                <a:spcPts val="1400"/>
              </a:lnSpc>
              <a:spcBef>
                <a:spcPts val="0"/>
              </a:spcBef>
              <a:spcAft>
                <a:spcPts val="0"/>
              </a:spcAft>
              <a:buClrTx/>
              <a:buSzTx/>
              <a:buFontTx/>
              <a:buNone/>
              <a:tabLst/>
              <a:defRPr/>
            </a:pPr>
            <a:r>
              <a:rPr kumimoji="1" lang="en-US" altLang="ja-JP" sz="1200" b="0" i="0" u="none" strike="noStrike" kern="1200" cap="none" spc="-4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200" b="0" i="0" u="none" strike="noStrike" kern="1200" cap="none" spc="-40" normalizeH="0" baseline="0" noProof="0" dirty="0">
                <a:ln>
                  <a:noFill/>
                </a:ln>
                <a:solidFill>
                  <a:prstClr val="black"/>
                </a:solidFill>
                <a:effectLst/>
                <a:uLnTx/>
                <a:uFillTx/>
                <a:latin typeface="ＭＳ Ｐゴシック"/>
                <a:ea typeface="ＭＳ Ｐゴシック" panose="020B0600070205080204" pitchFamily="50" charset="-128"/>
                <a:cs typeface="+mn-cs"/>
              </a:rPr>
              <a:t>制度改革事項を決定</a:t>
            </a:r>
          </a:p>
        </p:txBody>
      </p:sp>
      <p:sp>
        <p:nvSpPr>
          <p:cNvPr id="65555" name="スライド番号プレースホルダー 2">
            <a:extLst>
              <a:ext uri="{FF2B5EF4-FFF2-40B4-BE49-F238E27FC236}">
                <a16:creationId xmlns:a16="http://schemas.microsoft.com/office/drawing/2014/main" id="{AF2BEDCE-F14F-45C0-878D-EF1D558EADA4}"/>
              </a:ext>
            </a:extLst>
          </p:cNvPr>
          <p:cNvSpPr txBox="1">
            <a:spLocks noChangeArrowheads="1"/>
          </p:cNvSpPr>
          <p:nvPr/>
        </p:nvSpPr>
        <p:spPr bwMode="auto">
          <a:xfrm>
            <a:off x="7681913" y="6592888"/>
            <a:ext cx="2311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D021D839-8F9E-4E57-98DD-93CD312D9A7F}" type="slidenum">
              <a:rPr kumimoji="1" lang="ja-JP" altLang="en-US" sz="16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47</a:t>
            </a:fld>
            <a:endParaRPr kumimoji="1" lang="ja-JP" altLang="en-US" sz="16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21" name="Rectangle 2">
            <a:extLst>
              <a:ext uri="{FF2B5EF4-FFF2-40B4-BE49-F238E27FC236}">
                <a16:creationId xmlns:a16="http://schemas.microsoft.com/office/drawing/2014/main" id="{86573372-A68E-4B1A-9734-8B848308C1CC}"/>
              </a:ext>
            </a:extLst>
          </p:cNvPr>
          <p:cNvSpPr>
            <a:spLocks noChangeArrowheads="1"/>
          </p:cNvSpPr>
          <p:nvPr/>
        </p:nvSpPr>
        <p:spPr bwMode="auto">
          <a:xfrm>
            <a:off x="5253979" y="4444912"/>
            <a:ext cx="4543425" cy="1659985"/>
          </a:xfrm>
          <a:prstGeom prst="rect">
            <a:avLst/>
          </a:prstGeom>
          <a:solidFill>
            <a:schemeClr val="accent5">
              <a:lumMod val="20000"/>
              <a:lumOff val="80000"/>
            </a:schemeClr>
          </a:solidFill>
          <a:ln w="9525">
            <a:solidFill>
              <a:schemeClr val="tx1"/>
            </a:solidFill>
            <a:miter lim="800000"/>
            <a:headEnd/>
            <a:tailEnd/>
          </a:ln>
        </p:spPr>
        <p:txBody>
          <a:bodyPr lIns="36000" tIns="36000" rIns="0" bIns="36000"/>
          <a:lstStyle/>
          <a:p>
            <a:pPr marL="358775" marR="0" lvl="0" indent="-358775" algn="l" defTabSz="914400" rtl="0" eaLnBrk="1" fontAlgn="auto" latinLnBrk="0" hangingPunct="1">
              <a:lnSpc>
                <a:spcPts val="16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１月</a:t>
            </a: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12</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　厚生労働大臣の諮問を受け、</a:t>
            </a:r>
            <a:endPar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358775" marR="0" lvl="0" indent="-358775" algn="ctr" defTabSz="914400" rtl="0" eaLnBrk="1" fontAlgn="auto" latinLnBrk="0" hangingPunct="1">
              <a:lnSpc>
                <a:spcPts val="16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具体的な診療報酬点数設定に係る審議</a:t>
            </a:r>
            <a:endPar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206" marR="0" lvl="0" indent="-271206" algn="l" defTabSz="914400" rtl="0" eaLnBrk="1" fontAlgn="auto" latinLnBrk="0" hangingPunct="1">
              <a:lnSpc>
                <a:spcPts val="16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「令和６年度改定に係るこれまでの議論の整理」　</a:t>
            </a:r>
            <a:endPar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206" marR="0" lvl="0" indent="-271206" algn="l" defTabSz="914400" rtl="0" eaLnBrk="1" fontAlgn="auto" latinLnBrk="0" hangingPunct="1">
              <a:lnSpc>
                <a:spcPts val="16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パブリックコメント募集～１月</a:t>
            </a: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19</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a:t>
            </a:r>
            <a:endPar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206" marR="0" lvl="0" indent="-271206" algn="l" defTabSz="914400" rtl="0" eaLnBrk="1" fontAlgn="auto" latinLnBrk="0" hangingPunct="1">
              <a:lnSpc>
                <a:spcPts val="16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１月</a:t>
            </a: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19</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  公聴会の開催（広島市からオンライン）</a:t>
            </a:r>
            <a:endPar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206" marR="0" lvl="0" indent="-271206" algn="l" defTabSz="914400" rtl="0" eaLnBrk="1" fontAlgn="auto" latinLnBrk="0" hangingPunct="1">
              <a:lnSpc>
                <a:spcPts val="16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１月</a:t>
            </a: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26</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日～２月７日　個別改定項目（短冊）の集中審議</a:t>
            </a:r>
            <a:endPar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206" marR="0" lvl="0" indent="-271206" algn="l" defTabSz="914400" rtl="0" eaLnBrk="1" fontAlgn="auto" latinLnBrk="0" hangingPunct="1">
              <a:lnSpc>
                <a:spcPts val="16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１月</a:t>
            </a: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31</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　公益裁定　平均在院日数、重症度、医療・看護必要度</a:t>
            </a:r>
            <a:endPar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206" marR="0" lvl="0" indent="-271206" algn="l" defTabSz="914400" rtl="0" eaLnBrk="1" fontAlgn="auto" latinLnBrk="0" hangingPunct="1">
              <a:lnSpc>
                <a:spcPts val="16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２月</a:t>
            </a: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14</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  厚生労働大臣に対し、改定案を答申</a:t>
            </a:r>
          </a:p>
        </p:txBody>
      </p:sp>
      <p:sp>
        <p:nvSpPr>
          <p:cNvPr id="22" name="Rectangle 2">
            <a:extLst>
              <a:ext uri="{FF2B5EF4-FFF2-40B4-BE49-F238E27FC236}">
                <a16:creationId xmlns:a16="http://schemas.microsoft.com/office/drawing/2014/main" id="{467E35B1-6F25-4314-BD5D-AAF9C95F205A}"/>
              </a:ext>
            </a:extLst>
          </p:cNvPr>
          <p:cNvSpPr>
            <a:spLocks noChangeArrowheads="1"/>
          </p:cNvSpPr>
          <p:nvPr/>
        </p:nvSpPr>
        <p:spPr bwMode="auto">
          <a:xfrm>
            <a:off x="5253979" y="2891657"/>
            <a:ext cx="4543425" cy="1520871"/>
          </a:xfrm>
          <a:prstGeom prst="rect">
            <a:avLst/>
          </a:prstGeom>
          <a:solidFill>
            <a:schemeClr val="accent5">
              <a:lumMod val="20000"/>
              <a:lumOff val="80000"/>
            </a:schemeClr>
          </a:solidFill>
          <a:ln w="9525">
            <a:solidFill>
              <a:schemeClr val="tx1"/>
            </a:solidFill>
            <a:miter lim="800000"/>
            <a:headEnd/>
            <a:tailEnd/>
          </a:ln>
        </p:spPr>
        <p:txBody>
          <a:bodyPr lIns="36000" tIns="36000" rIns="0" bIns="36000"/>
          <a:lstStyle/>
          <a:p>
            <a:pPr marL="723900" marR="0" lvl="0" indent="-723900" algn="l" defTabSz="914400" rtl="0" eaLnBrk="1" fontAlgn="auto" latinLnBrk="0" hangingPunct="1">
              <a:lnSpc>
                <a:spcPts val="1400"/>
              </a:lnSpc>
              <a:spcBef>
                <a:spcPts val="0"/>
              </a:spcBef>
              <a:spcAft>
                <a:spcPts val="0"/>
              </a:spcAft>
              <a:buClrTx/>
              <a:buSzTx/>
              <a:buFontTx/>
              <a:buNone/>
              <a:tabLst/>
              <a:defRPr/>
            </a:pPr>
            <a:r>
              <a:rPr kumimoji="1" lang="ja-JP" altLang="en-US" sz="1200" b="0" i="0" u="none" strike="noStrike" kern="1200" cap="none" spc="-140" normalizeH="0" baseline="0" noProof="0" dirty="0">
                <a:ln>
                  <a:noFill/>
                </a:ln>
                <a:solidFill>
                  <a:prstClr val="black"/>
                </a:solidFill>
                <a:effectLst/>
                <a:uLnTx/>
                <a:uFillTx/>
                <a:latin typeface="ＭＳ Ｐゴシック"/>
                <a:ea typeface="ＭＳ Ｐゴシック" panose="020B0600070205080204" pitchFamily="50" charset="-128"/>
                <a:cs typeface="+mn-cs"/>
              </a:rPr>
              <a:t>５月～７月</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医療経済実態調査の実施</a:t>
            </a:r>
            <a:endPar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ts val="14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11</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月</a:t>
            </a: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24</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 医療経済実態調査の結果報告</a:t>
            </a:r>
            <a:endPar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ts val="14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12</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月 １日 薬価調査・材料価格調査の速報報告</a:t>
            </a:r>
            <a:endPar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ts val="14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医療経済実態調査の結果に対する見解（各号意見）</a:t>
            </a: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endPar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ts val="14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12</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月 ８日 控除対象外消費税補てん状況把握結果</a:t>
            </a:r>
            <a:endPar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ts val="14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診療報酬改定に関する基本的な見解（各号意見）</a:t>
            </a:r>
            <a:endPar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ts val="14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12</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月</a:t>
            </a: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13</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 診療報酬改定への意見（公益委員案）</a:t>
            </a:r>
            <a:r>
              <a:rPr kumimoji="1" lang="ja-JP" altLang="en-US" sz="1200" b="1" i="0" u="none" strike="noStrike" kern="1200" cap="none" spc="-100" normalizeH="0" baseline="0" noProof="0" dirty="0">
                <a:ln>
                  <a:noFill/>
                </a:ln>
                <a:solidFill>
                  <a:srgbClr val="00B0F0"/>
                </a:solidFill>
                <a:effectLst/>
                <a:uLnTx/>
                <a:uFillTx/>
                <a:latin typeface="ＭＳ Ｐゴシック"/>
                <a:ea typeface="ＭＳ Ｐゴシック" panose="020B0600070205080204" pitchFamily="50" charset="-128"/>
                <a:cs typeface="+mn-cs"/>
              </a:rPr>
              <a:t>→</a:t>
            </a:r>
            <a:r>
              <a:rPr kumimoji="1" lang="ja-JP" altLang="en-US" sz="1200" b="0" i="0" u="none" strike="noStrike" kern="1200" cap="none" spc="-100" normalizeH="0" baseline="0" noProof="0" dirty="0">
                <a:ln>
                  <a:noFill/>
                </a:ln>
                <a:solidFill>
                  <a:prstClr val="black"/>
                </a:solidFill>
                <a:effectLst/>
                <a:uLnTx/>
                <a:uFillTx/>
                <a:latin typeface="ＭＳ Ｐゴシック"/>
                <a:ea typeface="ＭＳ Ｐゴシック" panose="020B0600070205080204" pitchFamily="50" charset="-128"/>
                <a:cs typeface="+mn-cs"/>
              </a:rPr>
              <a:t>厚生労働大臣</a:t>
            </a:r>
            <a:endParaRPr kumimoji="1" lang="en-US" altLang="ja-JP" sz="1200" b="0" i="0" u="none" strike="noStrike" kern="1200" cap="none" spc="-10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ts val="14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12</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月</a:t>
            </a: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27</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 診療報酬改定への意見（各号意見）</a:t>
            </a:r>
            <a:endPar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ts val="1500"/>
              </a:lnSpc>
              <a:spcBef>
                <a:spcPts val="0"/>
              </a:spcBef>
              <a:spcAft>
                <a:spcPts val="0"/>
              </a:spcAft>
              <a:buClrTx/>
              <a:buSzTx/>
              <a:buFontTx/>
              <a:buNone/>
              <a:tabLst/>
              <a:defRPr/>
            </a:pPr>
            <a:endParaRPr kumimoji="1" lang="en-US" altLang="ja-JP" sz="1200" b="0" i="0" u="none" strike="noStrike" kern="1200" cap="none" spc="-10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ts val="15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endPar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23" name="Rectangle 2">
            <a:extLst>
              <a:ext uri="{FF2B5EF4-FFF2-40B4-BE49-F238E27FC236}">
                <a16:creationId xmlns:a16="http://schemas.microsoft.com/office/drawing/2014/main" id="{3E2D0687-77ED-470A-A34F-03B0EDB86156}"/>
              </a:ext>
            </a:extLst>
          </p:cNvPr>
          <p:cNvSpPr>
            <a:spLocks noChangeArrowheads="1"/>
          </p:cNvSpPr>
          <p:nvPr/>
        </p:nvSpPr>
        <p:spPr bwMode="auto">
          <a:xfrm>
            <a:off x="5244682" y="955474"/>
            <a:ext cx="4543425" cy="414419"/>
          </a:xfrm>
          <a:prstGeom prst="rect">
            <a:avLst/>
          </a:prstGeom>
          <a:solidFill>
            <a:schemeClr val="accent5">
              <a:lumMod val="20000"/>
              <a:lumOff val="80000"/>
            </a:schemeClr>
          </a:solidFill>
          <a:ln w="9525">
            <a:solidFill>
              <a:schemeClr val="tx1"/>
            </a:solidFill>
            <a:miter lim="800000"/>
            <a:headEnd/>
            <a:tailEnd/>
          </a:ln>
        </p:spPr>
        <p:txBody>
          <a:bodyPr lIns="36000" tIns="36000" rIns="0" bIns="36000"/>
          <a:lstStyle/>
          <a:p>
            <a:pPr marL="723900" marR="0" lvl="0" indent="-7239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令和４年度改定「答申書」附帯意見に基づく検証調査等の実施</a:t>
            </a:r>
            <a:endPar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高額医薬品（感染症治療薬）に対する対応</a:t>
            </a:r>
            <a:endPar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24" name="Rectangle 2">
            <a:extLst>
              <a:ext uri="{FF2B5EF4-FFF2-40B4-BE49-F238E27FC236}">
                <a16:creationId xmlns:a16="http://schemas.microsoft.com/office/drawing/2014/main" id="{4B59B502-E8B2-4307-B401-1A0BBEA11343}"/>
              </a:ext>
            </a:extLst>
          </p:cNvPr>
          <p:cNvSpPr>
            <a:spLocks noChangeArrowheads="1"/>
          </p:cNvSpPr>
          <p:nvPr/>
        </p:nvSpPr>
        <p:spPr bwMode="auto">
          <a:xfrm>
            <a:off x="1475356" y="1151371"/>
            <a:ext cx="3715871" cy="341657"/>
          </a:xfrm>
          <a:prstGeom prst="rect">
            <a:avLst/>
          </a:prstGeom>
          <a:solidFill>
            <a:srgbClr val="CCECFF"/>
          </a:solidFill>
          <a:ln w="6350">
            <a:noFill/>
            <a:prstDash val="sysDot"/>
            <a:miter lim="800000"/>
            <a:headEnd/>
            <a:tailEnd/>
          </a:ln>
        </p:spPr>
        <p:txBody>
          <a:bodyPr lIns="36000" tIns="36000" rIns="0" bIns="36000"/>
          <a:lstStyle/>
          <a:p>
            <a:pPr marL="723900" marR="0" lvl="0" indent="-723900" algn="l" defTabSz="914400" rtl="0" eaLnBrk="1" fontAlgn="auto" latinLnBrk="0" hangingPunct="1">
              <a:lnSpc>
                <a:spcPts val="1000"/>
              </a:lnSpc>
              <a:spcBef>
                <a:spcPts val="0"/>
              </a:spcBef>
              <a:spcAft>
                <a:spcPts val="0"/>
              </a:spcAft>
              <a:buClrTx/>
              <a:buSzTx/>
              <a:buFontTx/>
              <a:buNone/>
              <a:tabLst/>
              <a:defRPr/>
            </a:pPr>
            <a:r>
              <a:rPr kumimoji="1" lang="ja-JP" altLang="en-US" sz="1000" b="0" i="0" u="none"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　新型コロナウイルス感染症の感染症法上の位置づけの変更に伴う</a:t>
            </a:r>
            <a:endParaRPr kumimoji="1" lang="en-US" altLang="ja-JP" sz="1000" b="0" i="0" u="none"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endParaRPr>
          </a:p>
          <a:p>
            <a:pPr marL="723900" marR="0" lvl="0" indent="-723900" algn="l" defTabSz="914400" rtl="0" eaLnBrk="1" fontAlgn="auto" latinLnBrk="0" hangingPunct="1">
              <a:lnSpc>
                <a:spcPts val="1000"/>
              </a:lnSpc>
              <a:spcBef>
                <a:spcPts val="0"/>
              </a:spcBef>
              <a:spcAft>
                <a:spcPts val="0"/>
              </a:spcAft>
              <a:buClrTx/>
              <a:buSzTx/>
              <a:buFontTx/>
              <a:buNone/>
              <a:tabLst/>
              <a:defRPr/>
            </a:pPr>
            <a:r>
              <a:rPr kumimoji="1" lang="ja-JP" altLang="en-US" sz="1000" b="0" i="0" u="none"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医療提供体制及び公費支援の見直し</a:t>
            </a:r>
            <a:endParaRPr kumimoji="1" lang="en-US" altLang="ja-JP" sz="10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3" name="Rectangle 2">
            <a:extLst>
              <a:ext uri="{FF2B5EF4-FFF2-40B4-BE49-F238E27FC236}">
                <a16:creationId xmlns:a16="http://schemas.microsoft.com/office/drawing/2014/main" id="{6AAC338B-F202-A317-B0BA-B245478E74E7}"/>
              </a:ext>
            </a:extLst>
          </p:cNvPr>
          <p:cNvSpPr>
            <a:spLocks noChangeArrowheads="1"/>
          </p:cNvSpPr>
          <p:nvPr/>
        </p:nvSpPr>
        <p:spPr bwMode="auto">
          <a:xfrm>
            <a:off x="0" y="-297671"/>
            <a:ext cx="4664422" cy="584482"/>
          </a:xfrm>
          <a:prstGeom prst="rect">
            <a:avLst/>
          </a:prstGeom>
          <a:noFill/>
          <a:ln w="9525">
            <a:noFill/>
            <a:miter lim="800000"/>
            <a:headEnd/>
            <a:tailEnd/>
          </a:ln>
        </p:spPr>
        <p:txBody>
          <a:bodyPr lIns="36000" tIns="36000" rIns="0" bIns="36000"/>
          <a:lstStyle/>
          <a:p>
            <a:pPr marL="723900" marR="0" lvl="0" indent="-723900" algn="l" defTabSz="914400" rtl="0" eaLnBrk="1" fontAlgn="auto" latinLnBrk="0" hangingPunct="1">
              <a:lnSpc>
                <a:spcPct val="100000"/>
              </a:lnSpc>
              <a:spcBef>
                <a:spcPts val="0"/>
              </a:spcBef>
              <a:spcAft>
                <a:spcPts val="0"/>
              </a:spcAft>
              <a:buClrTx/>
              <a:buSzTx/>
              <a:buFontTx/>
              <a:buNone/>
              <a:tabLst/>
              <a:defRPr/>
            </a:pP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4" name="正方形/長方形 3">
            <a:extLst>
              <a:ext uri="{FF2B5EF4-FFF2-40B4-BE49-F238E27FC236}">
                <a16:creationId xmlns:a16="http://schemas.microsoft.com/office/drawing/2014/main" id="{8F76AF9E-6E2A-5BB7-BE19-C0F1C4704FEF}"/>
              </a:ext>
            </a:extLst>
          </p:cNvPr>
          <p:cNvSpPr/>
          <p:nvPr/>
        </p:nvSpPr>
        <p:spPr>
          <a:xfrm>
            <a:off x="5282035" y="6267425"/>
            <a:ext cx="4104456" cy="492446"/>
          </a:xfrm>
          <a:prstGeom prst="rect">
            <a:avLst/>
          </a:prstGeom>
          <a:solidFill>
            <a:srgbClr val="CCFF99"/>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355" tIns="45680" rIns="91355" bIns="4568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10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施行時期の後ろ倒しで、</a:t>
            </a:r>
            <a:r>
              <a:rPr kumimoji="1" lang="ja-JP" altLang="en-US" sz="105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ベンダの負担軽減</a:t>
            </a:r>
            <a:endParaRPr kumimoji="1" lang="en-US" altLang="ja-JP" sz="105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今後は共通算定モジュールの導入で負担の平準化・業務の効率化</a:t>
            </a:r>
          </a:p>
        </p:txBody>
      </p:sp>
      <p:sp>
        <p:nvSpPr>
          <p:cNvPr id="5" name="Rectangle 2">
            <a:extLst>
              <a:ext uri="{FF2B5EF4-FFF2-40B4-BE49-F238E27FC236}">
                <a16:creationId xmlns:a16="http://schemas.microsoft.com/office/drawing/2014/main" id="{622F3BF2-B8E3-0C07-E5F9-08EBF4E4F334}"/>
              </a:ext>
            </a:extLst>
          </p:cNvPr>
          <p:cNvSpPr>
            <a:spLocks noChangeArrowheads="1"/>
          </p:cNvSpPr>
          <p:nvPr/>
        </p:nvSpPr>
        <p:spPr bwMode="auto">
          <a:xfrm>
            <a:off x="235965" y="449966"/>
            <a:ext cx="4961585" cy="671818"/>
          </a:xfrm>
          <a:prstGeom prst="rect">
            <a:avLst/>
          </a:prstGeom>
          <a:solidFill>
            <a:srgbClr val="CCECFF"/>
          </a:solidFill>
          <a:ln w="9525">
            <a:noFill/>
            <a:miter lim="800000"/>
            <a:headEnd/>
            <a:tailEnd/>
          </a:ln>
        </p:spPr>
        <p:txBody>
          <a:bodyPr lIns="36000" tIns="36000" rIns="0" bIns="36000"/>
          <a:lstStyle/>
          <a:p>
            <a:pPr marL="723900" marR="0" lvl="0" indent="-723900" algn="l" defTabSz="914400" rtl="0" eaLnBrk="1" fontAlgn="auto" latinLnBrk="0" hangingPunct="1">
              <a:lnSpc>
                <a:spcPts val="1200"/>
              </a:lnSpc>
              <a:spcBef>
                <a:spcPts val="0"/>
              </a:spcBef>
              <a:spcAft>
                <a:spcPts val="0"/>
              </a:spcAft>
              <a:buClrTx/>
              <a:buSzTx/>
              <a:buFontTx/>
              <a:buNone/>
              <a:tabLst/>
              <a:defRPr/>
            </a:pPr>
            <a:r>
              <a:rPr kumimoji="1" lang="en-US" altLang="ja-JP" sz="1100" b="1" i="0" u="none" strike="noStrike" kern="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100" b="1" i="0" u="none" strike="noStrike" kern="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異次元の改定の必要性</a:t>
            </a:r>
            <a:r>
              <a:rPr kumimoji="1" lang="en-US" altLang="ja-JP" sz="1100" b="1" i="0" u="none" strike="noStrike" kern="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a:t>
            </a:r>
          </a:p>
          <a:p>
            <a:pPr marL="723900" marR="0" lvl="0" indent="-723900" algn="l" defTabSz="914400" rtl="0" eaLnBrk="1" fontAlgn="auto" latinLnBrk="0" hangingPunct="1">
              <a:lnSpc>
                <a:spcPts val="1200"/>
              </a:lnSpc>
              <a:spcBef>
                <a:spcPts val="0"/>
              </a:spcBef>
              <a:spcAft>
                <a:spcPts val="0"/>
              </a:spcAft>
              <a:buClrTx/>
              <a:buSzTx/>
              <a:buFontTx/>
              <a:buNone/>
              <a:tabLst/>
              <a:defRPr/>
            </a:pPr>
            <a:r>
              <a:rPr kumimoji="1" lang="ja-JP" altLang="en-US" sz="1100" b="0" i="0" u="none" strike="noStrike" kern="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 ① 医療・介護の就業者約</a:t>
            </a:r>
            <a:r>
              <a:rPr kumimoji="1" lang="en-US" altLang="ja-JP" sz="1100" b="0" i="0" u="none" strike="noStrike" kern="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900</a:t>
            </a:r>
            <a:r>
              <a:rPr kumimoji="1" lang="ja-JP" altLang="en-US" sz="1100" b="0" i="0" u="none" strike="noStrike" kern="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万人へ公定価格引上げを通じた賃上げの実現</a:t>
            </a:r>
            <a:endParaRPr kumimoji="1" lang="en-US" altLang="ja-JP" sz="1100" b="0" i="0" u="none" strike="noStrike" kern="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p>
            <a:pPr marL="723900" marR="0" lvl="0" indent="-723900" algn="l" defTabSz="914400" rtl="0" eaLnBrk="1" fontAlgn="auto" latinLnBrk="0" hangingPunct="1">
              <a:lnSpc>
                <a:spcPts val="1200"/>
              </a:lnSpc>
              <a:spcBef>
                <a:spcPts val="0"/>
              </a:spcBef>
              <a:spcAft>
                <a:spcPts val="0"/>
              </a:spcAft>
              <a:buClrTx/>
              <a:buSzTx/>
              <a:buFontTx/>
              <a:buNone/>
              <a:tabLst/>
              <a:defRPr/>
            </a:pPr>
            <a:r>
              <a:rPr kumimoji="1" lang="ja-JP" altLang="en-US" sz="1100" b="0" i="0" u="none" strike="noStrike" kern="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 ② 過去</a:t>
            </a:r>
            <a:r>
              <a:rPr kumimoji="1" lang="en-US" altLang="ja-JP" sz="1100" b="0" i="0" u="none" strike="noStrike" kern="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30</a:t>
            </a:r>
            <a:r>
              <a:rPr kumimoji="1" lang="ja-JP" altLang="en-US" sz="1100" b="0" i="0" u="none" strike="noStrike" kern="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年、類を見ない物価高騰の局面を迎えていることへの対応</a:t>
            </a:r>
            <a:endParaRPr kumimoji="1" lang="en-US" altLang="ja-JP" sz="1100" b="0" i="0" u="none" strike="noStrike" kern="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p>
            <a:pPr marL="723900" marR="0" lvl="0" indent="-723900" algn="l" defTabSz="914400" rtl="0" eaLnBrk="1" fontAlgn="auto" latinLnBrk="0" hangingPunct="1">
              <a:lnSpc>
                <a:spcPts val="1200"/>
              </a:lnSpc>
              <a:spcBef>
                <a:spcPts val="0"/>
              </a:spcBef>
              <a:spcAft>
                <a:spcPts val="0"/>
              </a:spcAft>
              <a:buClrTx/>
              <a:buSzTx/>
              <a:buFontTx/>
              <a:buNone/>
              <a:tabLst/>
              <a:defRPr/>
            </a:pPr>
            <a:r>
              <a:rPr kumimoji="1" lang="ja-JP" altLang="en-US" sz="1100" b="0" i="0" u="none" strike="noStrike" kern="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 ③ 国民に不可欠で、かつ、日進月歩する医療をすべての国民に提供</a:t>
            </a:r>
            <a:endParaRPr kumimoji="1" lang="en-US" altLang="ja-JP" sz="1100" b="0" i="0" u="none" strike="noStrike" kern="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p:txBody>
      </p:sp>
      <p:sp>
        <p:nvSpPr>
          <p:cNvPr id="6" name="AutoShape 11">
            <a:extLst>
              <a:ext uri="{FF2B5EF4-FFF2-40B4-BE49-F238E27FC236}">
                <a16:creationId xmlns:a16="http://schemas.microsoft.com/office/drawing/2014/main" id="{29AFF502-F434-E3EC-9215-4BF485E76BD0}"/>
              </a:ext>
            </a:extLst>
          </p:cNvPr>
          <p:cNvSpPr>
            <a:spLocks noChangeArrowheads="1"/>
          </p:cNvSpPr>
          <p:nvPr/>
        </p:nvSpPr>
        <p:spPr bwMode="auto">
          <a:xfrm rot="10800000" flipH="1">
            <a:off x="4941523" y="5443927"/>
            <a:ext cx="209550" cy="719138"/>
          </a:xfrm>
          <a:prstGeom prst="leftArrow">
            <a:avLst>
              <a:gd name="adj1" fmla="val 50000"/>
              <a:gd name="adj2" fmla="val 37569"/>
            </a:avLst>
          </a:prstGeom>
          <a:solidFill>
            <a:srgbClr val="00B0F0"/>
          </a:solidFill>
          <a:ln w="9525">
            <a:solidFill>
              <a:srgbClr val="00B0F0"/>
            </a:solidFill>
            <a:miter lim="800000"/>
            <a:headEnd/>
            <a:tailEnd/>
          </a:ln>
        </p:spPr>
        <p:txBody>
          <a:bodyPr wrap="none" lIns="91355" tIns="45680" rIns="91355" bIns="45680"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7" name="Rectangle 3">
            <a:extLst>
              <a:ext uri="{FF2B5EF4-FFF2-40B4-BE49-F238E27FC236}">
                <a16:creationId xmlns:a16="http://schemas.microsoft.com/office/drawing/2014/main" id="{75CE2CCF-0B70-8319-C5C6-657CEA35EEB9}"/>
              </a:ext>
            </a:extLst>
          </p:cNvPr>
          <p:cNvSpPr>
            <a:spLocks noChangeArrowheads="1"/>
          </p:cNvSpPr>
          <p:nvPr/>
        </p:nvSpPr>
        <p:spPr bwMode="auto">
          <a:xfrm>
            <a:off x="1470221" y="1510029"/>
            <a:ext cx="2114627" cy="551932"/>
          </a:xfrm>
          <a:prstGeom prst="rect">
            <a:avLst/>
          </a:prstGeom>
          <a:solidFill>
            <a:schemeClr val="accent2">
              <a:lumMod val="40000"/>
              <a:lumOff val="60000"/>
            </a:schemeClr>
          </a:solidFill>
          <a:ln w="9525">
            <a:noFill/>
            <a:miter lim="800000"/>
            <a:headEnd/>
            <a:tailEnd/>
          </a:ln>
        </p:spPr>
        <p:txBody>
          <a:bodyPr anchor="ctr"/>
          <a:lstStyle/>
          <a:p>
            <a:pPr marL="271206" marR="0" lvl="0" indent="-271206"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６月</a:t>
            </a: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16</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 「骨太の方針</a:t>
            </a: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2023</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endPar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206" marR="0" lvl="0" indent="-271206"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11</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月</a:t>
            </a: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20</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　財政審　秋の建議</a:t>
            </a:r>
            <a:endPar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206" marR="0" lvl="0" indent="-271206"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12</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月</a:t>
            </a:r>
            <a:r>
              <a:rPr kumimoji="1" lang="en-US" altLang="ja-JP"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22</a:t>
            </a: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日「こども未来戦略」</a:t>
            </a:r>
          </a:p>
        </p:txBody>
      </p:sp>
    </p:spTree>
    <p:extLst>
      <p:ext uri="{BB962C8B-B14F-4D97-AF65-F5344CB8AC3E}">
        <p14:creationId xmlns:p14="http://schemas.microsoft.com/office/powerpoint/2010/main" val="2886906659"/>
      </p:ext>
    </p:extLst>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通院・在宅精神療法の見直し及び早期診療体制充実加算の新設</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－４－５　地域移行・地域生活支援の充実を含む質の高い精神医療の評価－⑤</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18798"/>
            <a:ext cx="9529762" cy="581554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通院・在宅精神療法について、</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60</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分以上の精神療法を行った場合及び</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分未満の精神療法を行った場合の評価を見直す。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825919"/>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通院・在宅精神療法の見直し</a:t>
            </a:r>
          </a:p>
        </p:txBody>
      </p:sp>
      <p:graphicFrame>
        <p:nvGraphicFramePr>
          <p:cNvPr id="9" name="表 8">
            <a:extLst>
              <a:ext uri="{FF2B5EF4-FFF2-40B4-BE49-F238E27FC236}">
                <a16:creationId xmlns:a16="http://schemas.microsoft.com/office/drawing/2014/main" id="{0ECDCD18-463D-4A1E-46B2-66F6C1193994}"/>
              </a:ext>
            </a:extLst>
          </p:cNvPr>
          <p:cNvGraphicFramePr>
            <a:graphicFrameLocks noGrp="1"/>
          </p:cNvGraphicFramePr>
          <p:nvPr/>
        </p:nvGraphicFramePr>
        <p:xfrm>
          <a:off x="268428" y="1799507"/>
          <a:ext cx="9214158" cy="4873200"/>
        </p:xfrm>
        <a:graphic>
          <a:graphicData uri="http://schemas.openxmlformats.org/drawingml/2006/table">
            <a:tbl>
              <a:tblPr>
                <a:tableStyleId>{5C22544A-7EE6-4342-B048-85BDC9FD1C3A}</a:tableStyleId>
              </a:tblPr>
              <a:tblGrid>
                <a:gridCol w="2615559">
                  <a:extLst>
                    <a:ext uri="{9D8B030D-6E8A-4147-A177-3AD203B41FA5}">
                      <a16:colId xmlns:a16="http://schemas.microsoft.com/office/drawing/2014/main" val="2280717345"/>
                    </a:ext>
                  </a:extLst>
                </a:gridCol>
                <a:gridCol w="1337718">
                  <a:extLst>
                    <a:ext uri="{9D8B030D-6E8A-4147-A177-3AD203B41FA5}">
                      <a16:colId xmlns:a16="http://schemas.microsoft.com/office/drawing/2014/main" val="624313944"/>
                    </a:ext>
                  </a:extLst>
                </a:gridCol>
                <a:gridCol w="2596881">
                  <a:extLst>
                    <a:ext uri="{9D8B030D-6E8A-4147-A177-3AD203B41FA5}">
                      <a16:colId xmlns:a16="http://schemas.microsoft.com/office/drawing/2014/main" val="1074124425"/>
                    </a:ext>
                  </a:extLst>
                </a:gridCol>
                <a:gridCol w="1008000">
                  <a:extLst>
                    <a:ext uri="{9D8B030D-6E8A-4147-A177-3AD203B41FA5}">
                      <a16:colId xmlns:a16="http://schemas.microsoft.com/office/drawing/2014/main" val="1279123737"/>
                    </a:ext>
                  </a:extLst>
                </a:gridCol>
                <a:gridCol w="648000">
                  <a:extLst>
                    <a:ext uri="{9D8B030D-6E8A-4147-A177-3AD203B41FA5}">
                      <a16:colId xmlns:a16="http://schemas.microsoft.com/office/drawing/2014/main" val="3208976651"/>
                    </a:ext>
                  </a:extLst>
                </a:gridCol>
                <a:gridCol w="1008000">
                  <a:extLst>
                    <a:ext uri="{9D8B030D-6E8A-4147-A177-3AD203B41FA5}">
                      <a16:colId xmlns:a16="http://schemas.microsoft.com/office/drawing/2014/main" val="290260222"/>
                    </a:ext>
                  </a:extLst>
                </a:gridCol>
              </a:tblGrid>
              <a:tr h="250190">
                <a:tc gridSpan="3">
                  <a:txBody>
                    <a:bodyPr/>
                    <a:lstStyle/>
                    <a:p>
                      <a:pPr algn="ctr" fontAlgn="ctr"/>
                      <a:r>
                        <a:rPr lang="en-US" altLang="ja-JP" sz="1400" b="1" i="0" u="none" strike="noStrike">
                          <a:solidFill>
                            <a:srgbClr val="000000"/>
                          </a:solidFill>
                          <a:effectLst/>
                          <a:latin typeface="メイリオ" panose="020B0604030504040204" pitchFamily="50" charset="-128"/>
                          <a:ea typeface="メイリオ" panose="020B0604030504040204" pitchFamily="50" charset="-128"/>
                        </a:rPr>
                        <a:t>【</a:t>
                      </a:r>
                      <a:r>
                        <a:rPr lang="ja-JP" altLang="en-US" sz="1400" b="1" i="0" u="none" strike="noStrike">
                          <a:solidFill>
                            <a:srgbClr val="000000"/>
                          </a:solidFill>
                          <a:effectLst/>
                          <a:latin typeface="メイリオ" panose="020B0604030504040204" pitchFamily="50" charset="-128"/>
                          <a:ea typeface="メイリオ" panose="020B0604030504040204" pitchFamily="50" charset="-128"/>
                        </a:rPr>
                        <a:t>通院・在宅精神療法</a:t>
                      </a:r>
                      <a:r>
                        <a:rPr lang="en-US" altLang="ja-JP" sz="1400" b="1" i="0" u="none" strike="noStrike">
                          <a:solidFill>
                            <a:srgbClr val="000000"/>
                          </a:solidFill>
                          <a:effectLst/>
                          <a:latin typeface="メイリオ" panose="020B0604030504040204" pitchFamily="50" charset="-128"/>
                          <a:ea typeface="メイリオ" panose="020B0604030504040204" pitchFamily="50" charset="-128"/>
                        </a:rPr>
                        <a:t>】</a:t>
                      </a:r>
                      <a:endParaRPr lang="ja-JP" altLang="en-US" sz="1400" b="1"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a:solidFill>
                        <a:schemeClr val="tx1"/>
                      </a:solidFill>
                    </a:lnT>
                    <a:lnB w="12700" cap="flat" cmpd="sng" algn="ctr">
                      <a:solidFill>
                        <a:schemeClr val="tx1"/>
                      </a:solidFill>
                      <a:prstDash val="solid"/>
                      <a:round/>
                      <a:headEnd type="none" w="med" len="med"/>
                      <a:tailEnd type="none" w="med" len="med"/>
                    </a:lnB>
                  </a:tcPr>
                </a:tc>
                <a:tc hMerge="1">
                  <a:txBody>
                    <a:bodyPr/>
                    <a:lstStyle/>
                    <a:p>
                      <a:endParaRPr kumimoji="1" lang="ja-JP" altLang="en-US"/>
                    </a:p>
                  </a:txBody>
                  <a:tcPr/>
                </a:tc>
                <a:tc hMerge="1">
                  <a:txBody>
                    <a:bodyPr/>
                    <a:lstStyle/>
                    <a:p>
                      <a:endParaRPr kumimoji="1" lang="ja-JP" altLang="en-US"/>
                    </a:p>
                  </a:txBody>
                  <a:tcPr/>
                </a:tc>
                <a:tc>
                  <a:txBody>
                    <a:bodyPr/>
                    <a:lstStyle/>
                    <a:p>
                      <a:pPr algn="ctr" fontAlgn="ctr"/>
                      <a:r>
                        <a:rPr lang="ja-JP" altLang="en-US" sz="1400" b="1" i="0" u="none" strike="noStrike">
                          <a:solidFill>
                            <a:srgbClr val="000000"/>
                          </a:solidFill>
                          <a:effectLst/>
                          <a:latin typeface="メイリオ" panose="020B0604030504040204" pitchFamily="50" charset="-128"/>
                          <a:ea typeface="メイリオ" panose="020B0604030504040204" pitchFamily="50" charset="-128"/>
                        </a:rPr>
                        <a:t>現行</a:t>
                      </a: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8C9"/>
                    </a:solidFill>
                  </a:tcPr>
                </a:tc>
                <a:tc>
                  <a:txBody>
                    <a:bodyPr/>
                    <a:lstStyle/>
                    <a:p>
                      <a:pPr algn="ctr" fontAlgn="ctr"/>
                      <a:endParaRPr lang="ja-JP" altLang="en-US" sz="1400" b="1"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ja-JP" altLang="en-US" sz="1400" b="1" u="none" strike="noStrike">
                          <a:solidFill>
                            <a:srgbClr val="000000"/>
                          </a:solidFill>
                          <a:effectLst/>
                          <a:latin typeface="メイリオ" panose="020B0604030504040204" pitchFamily="50" charset="-128"/>
                          <a:ea typeface="メイリオ" panose="020B0604030504040204" pitchFamily="50" charset="-128"/>
                        </a:rPr>
                        <a:t>改定後</a:t>
                      </a:r>
                      <a:endParaRPr lang="ja-JP" altLang="en-US" sz="1400" b="1"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3BFFF"/>
                    </a:solidFill>
                  </a:tcPr>
                </a:tc>
                <a:extLst>
                  <a:ext uri="{0D108BD9-81ED-4DB2-BD59-A6C34878D82A}">
                    <a16:rowId xmlns:a16="http://schemas.microsoft.com/office/drawing/2014/main" val="1834558069"/>
                  </a:ext>
                </a:extLst>
              </a:tr>
              <a:tr h="250190">
                <a:tc gridSpan="3">
                  <a:txBody>
                    <a:bodyPr/>
                    <a:lstStyle/>
                    <a:p>
                      <a:pPr algn="l" fontAlgn="ctr"/>
                      <a:r>
                        <a:rPr lang="ja-JP" altLang="en-US" sz="1200" b="0" i="0" u="none" strike="noStrike">
                          <a:solidFill>
                            <a:srgbClr val="000000"/>
                          </a:solidFill>
                          <a:effectLst/>
                          <a:latin typeface="メイリオ" panose="020B0604030504040204" pitchFamily="50" charset="-128"/>
                          <a:ea typeface="メイリオ" panose="020B0604030504040204" pitchFamily="50" charset="-128"/>
                        </a:rPr>
                        <a:t>１　通院精神療法</a:t>
                      </a: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tc>
                  <a:txBody>
                    <a:bodyPr/>
                    <a:lstStyle/>
                    <a:p>
                      <a:pPr algn="ctr" fontAlgn="ct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6EB"/>
                    </a:solidFill>
                  </a:tcPr>
                </a:tc>
                <a:tc>
                  <a:txBody>
                    <a:bodyPr/>
                    <a:lstStyle/>
                    <a:p>
                      <a:pPr algn="ctr" fontAlgn="ct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3883651777"/>
                  </a:ext>
                </a:extLst>
              </a:tr>
              <a:tr h="250190">
                <a:tc gridSpan="3">
                  <a:txBody>
                    <a:bodyPr/>
                    <a:lstStyle/>
                    <a:p>
                      <a:pPr algn="l" fontAlgn="ctr"/>
                      <a:r>
                        <a:rPr lang="ja-JP" altLang="en-US" sz="1200" u="none" strike="noStrike">
                          <a:effectLst/>
                          <a:latin typeface="メイリオ" panose="020B0604030504040204" pitchFamily="50" charset="-128"/>
                          <a:ea typeface="メイリオ" panose="020B0604030504040204" pitchFamily="50" charset="-128"/>
                        </a:rPr>
                        <a:t>　イ　措置入院退院後の患者に対して、支援計画で療養を担当する精神科医師が行った場合</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tc>
                  <a:txBody>
                    <a:bodyPr/>
                    <a:lstStyle/>
                    <a:p>
                      <a:pPr algn="ctr" fontAlgn="ctr"/>
                      <a:r>
                        <a:rPr lang="en-US" altLang="ja-JP" sz="1200" b="0" u="none" strike="noStrike">
                          <a:solidFill>
                            <a:srgbClr val="000000"/>
                          </a:solidFill>
                          <a:effectLst/>
                          <a:latin typeface="メイリオ" panose="020B0604030504040204" pitchFamily="50" charset="-128"/>
                          <a:ea typeface="メイリオ" panose="020B0604030504040204" pitchFamily="50" charset="-128"/>
                        </a:rPr>
                        <a:t>660</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6EB"/>
                    </a:solidFill>
                  </a:tcPr>
                </a:tc>
                <a:tc>
                  <a:txBody>
                    <a:bodyPr/>
                    <a:lstStyle/>
                    <a:p>
                      <a:pPr algn="ctr" fontAlgn="ct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1200" b="0" i="0" u="none" strike="noStrike">
                          <a:solidFill>
                            <a:srgbClr val="000000"/>
                          </a:solidFill>
                          <a:effectLst/>
                          <a:latin typeface="メイリオ" panose="020B0604030504040204" pitchFamily="50" charset="-128"/>
                          <a:ea typeface="メイリオ" panose="020B0604030504040204" pitchFamily="50" charset="-128"/>
                        </a:rPr>
                        <a:t>660</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2501455608"/>
                  </a:ext>
                </a:extLst>
              </a:tr>
              <a:tr h="250190">
                <a:tc rowSpan="2" gridSpan="2">
                  <a:txBody>
                    <a:bodyPr/>
                    <a:lstStyle/>
                    <a:p>
                      <a:pPr algn="l" fontAlgn="ctr"/>
                      <a:r>
                        <a:rPr lang="ja-JP" altLang="en-US" sz="1200" u="none" strike="noStrike">
                          <a:effectLst/>
                          <a:latin typeface="メイリオ" panose="020B0604030504040204" pitchFamily="50" charset="-128"/>
                          <a:ea typeface="メイリオ" panose="020B0604030504040204" pitchFamily="50" charset="-128"/>
                        </a:rPr>
                        <a:t>　ロ　初診日に</a:t>
                      </a:r>
                      <a:r>
                        <a:rPr lang="en-US" altLang="ja-JP" sz="1200" u="none" strike="noStrike">
                          <a:effectLst/>
                          <a:latin typeface="メイリオ" panose="020B0604030504040204" pitchFamily="50" charset="-128"/>
                          <a:ea typeface="メイリオ" panose="020B0604030504040204" pitchFamily="50" charset="-128"/>
                        </a:rPr>
                        <a:t>60</a:t>
                      </a:r>
                      <a:r>
                        <a:rPr lang="ja-JP" altLang="en-US" sz="1200" u="none" strike="noStrike">
                          <a:effectLst/>
                          <a:latin typeface="メイリオ" panose="020B0604030504040204" pitchFamily="50" charset="-128"/>
                          <a:ea typeface="メイリオ" panose="020B0604030504040204" pitchFamily="50" charset="-128"/>
                        </a:rPr>
                        <a:t>分以上</a:t>
                      </a: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hMerge="1">
                  <a:txBody>
                    <a:bodyPr/>
                    <a:lstStyle/>
                    <a:p>
                      <a:endParaRPr kumimoji="1" lang="ja-JP" altLang="en-US"/>
                    </a:p>
                  </a:txBody>
                  <a:tcPr/>
                </a:tc>
                <a:tc>
                  <a:txBody>
                    <a:bodyPr/>
                    <a:lstStyle/>
                    <a:p>
                      <a:pPr algn="l" fontAlgn="ctr"/>
                      <a:r>
                        <a:rPr lang="ja-JP" altLang="en-US" sz="1200" u="none" strike="noStrike">
                          <a:effectLst/>
                          <a:latin typeface="メイリオ" panose="020B0604030504040204" pitchFamily="50" charset="-128"/>
                          <a:ea typeface="メイリオ" panose="020B0604030504040204" pitchFamily="50" charset="-128"/>
                        </a:rPr>
                        <a:t>精神保健指定医による場合</a:t>
                      </a: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ja-JP" sz="1200" b="0" u="none" strike="noStrike">
                          <a:solidFill>
                            <a:srgbClr val="000000"/>
                          </a:solidFill>
                          <a:effectLst/>
                          <a:latin typeface="メイリオ" panose="020B0604030504040204" pitchFamily="50" charset="-128"/>
                          <a:ea typeface="メイリオ" panose="020B0604030504040204" pitchFamily="50" charset="-128"/>
                        </a:rPr>
                        <a:t>560</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6EB"/>
                    </a:solidFill>
                  </a:tcPr>
                </a:tc>
                <a:tc>
                  <a:txBody>
                    <a:bodyPr/>
                    <a:lstStyle/>
                    <a:p>
                      <a:pPr algn="ctr" fontAlgn="ct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1200" b="1" i="0" u="sng" strike="noStrike">
                          <a:solidFill>
                            <a:srgbClr val="0070C0"/>
                          </a:solidFill>
                          <a:effectLst/>
                          <a:latin typeface="メイリオ" panose="020B0604030504040204" pitchFamily="50" charset="-128"/>
                          <a:ea typeface="メイリオ" panose="020B0604030504040204" pitchFamily="50" charset="-128"/>
                        </a:rPr>
                        <a:t>600</a:t>
                      </a:r>
                      <a:r>
                        <a:rPr lang="ja-JP" altLang="en-US" sz="1200" b="1" i="0" u="sng" strike="noStrike">
                          <a:solidFill>
                            <a:srgbClr val="0070C0"/>
                          </a:solidFill>
                          <a:effectLst/>
                          <a:latin typeface="メイリオ" panose="020B0604030504040204" pitchFamily="50" charset="-128"/>
                          <a:ea typeface="メイリオ" panose="020B0604030504040204" pitchFamily="50" charset="-128"/>
                        </a:rPr>
                        <a:t>点</a:t>
                      </a:r>
                      <a:endParaRPr lang="en-US" altLang="ja-JP" sz="1200" b="1" i="0" u="sng" strike="noStrike">
                        <a:solidFill>
                          <a:srgbClr val="0070C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1421708277"/>
                  </a:ext>
                </a:extLst>
              </a:tr>
              <a:tr h="250190">
                <a:tc gridSpan="2" vMerge="1">
                  <a:txBody>
                    <a:bodyPr/>
                    <a:lstStyle/>
                    <a:p>
                      <a:pPr algn="l" fontAlgn="ctr"/>
                      <a:r>
                        <a:rPr lang="ja-JP" altLang="en-US" sz="1050" u="none" strike="noStrike">
                          <a:effectLst/>
                          <a:latin typeface="+mn-ea"/>
                          <a:ea typeface="+mn-ea"/>
                        </a:rPr>
                        <a:t>通院精神療法ロ　初診日に</a:t>
                      </a:r>
                      <a:r>
                        <a:rPr lang="en-US" altLang="ja-JP" sz="1050" u="none" strike="noStrike">
                          <a:effectLst/>
                          <a:latin typeface="+mn-ea"/>
                          <a:ea typeface="+mn-ea"/>
                        </a:rPr>
                        <a:t>60</a:t>
                      </a:r>
                      <a:r>
                        <a:rPr lang="ja-JP" altLang="en-US" sz="1050" u="none" strike="noStrike">
                          <a:effectLst/>
                          <a:latin typeface="+mn-ea"/>
                          <a:ea typeface="+mn-ea"/>
                        </a:rPr>
                        <a:t>分以上</a:t>
                      </a:r>
                      <a:endParaRPr lang="ja-JP" altLang="en-US" sz="1050" b="0" i="0" u="none" strike="noStrike">
                        <a:solidFill>
                          <a:srgbClr val="000000"/>
                        </a:solidFill>
                        <a:effectLst/>
                        <a:latin typeface="+mn-ea"/>
                        <a:ea typeface="+mn-ea"/>
                      </a:endParaRPr>
                    </a:p>
                  </a:txBody>
                  <a:tcPr marL="72000" marR="72000" marT="36000" marB="36000" anchor="ctr"/>
                </a:tc>
                <a:tc hMerge="1" vMerge="1">
                  <a:txBody>
                    <a:bodyPr/>
                    <a:lstStyle/>
                    <a:p>
                      <a:endParaRPr kumimoji="1" lang="ja-JP" altLang="en-US"/>
                    </a:p>
                  </a:txBody>
                  <a:tcPr/>
                </a:tc>
                <a:tc>
                  <a:txBody>
                    <a:bodyPr/>
                    <a:lstStyle/>
                    <a:p>
                      <a:r>
                        <a:rPr lang="ja-JP" altLang="en-US" sz="1200" u="none" strike="noStrike">
                          <a:effectLst/>
                          <a:latin typeface="メイリオ" panose="020B0604030504040204" pitchFamily="50" charset="-128"/>
                          <a:ea typeface="メイリオ" panose="020B0604030504040204" pitchFamily="50" charset="-128"/>
                        </a:rPr>
                        <a:t>精神保健指定医以外の場合</a:t>
                      </a:r>
                      <a:endParaRPr kumimoji="1" lang="ja-JP" altLang="en-US" sz="1200">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ja-JP" sz="1200" b="0" u="none" strike="noStrike">
                          <a:solidFill>
                            <a:srgbClr val="000000"/>
                          </a:solidFill>
                          <a:effectLst/>
                          <a:latin typeface="メイリオ" panose="020B0604030504040204" pitchFamily="50" charset="-128"/>
                          <a:ea typeface="メイリオ" panose="020B0604030504040204" pitchFamily="50" charset="-128"/>
                        </a:rPr>
                        <a:t>540</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6EB"/>
                    </a:solidFill>
                  </a:tcPr>
                </a:tc>
                <a:tc>
                  <a:txBody>
                    <a:bodyPr/>
                    <a:lstStyle/>
                    <a:p>
                      <a:pPr algn="ctr" fontAlgn="ct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90570" rtl="0" eaLnBrk="1" fontAlgn="ctr" latinLnBrk="0" hangingPunct="1"/>
                      <a:r>
                        <a:rPr kumimoji="1" lang="en-US" altLang="ja-JP" sz="1200" b="1" i="0" u="sng" strike="noStrike" kern="1200">
                          <a:solidFill>
                            <a:srgbClr val="0070C0"/>
                          </a:solidFill>
                          <a:effectLst/>
                          <a:latin typeface="メイリオ" panose="020B0604030504040204" pitchFamily="50" charset="-128"/>
                          <a:ea typeface="メイリオ" panose="020B0604030504040204" pitchFamily="50" charset="-128"/>
                          <a:cs typeface="+mn-cs"/>
                        </a:rPr>
                        <a:t>550</a:t>
                      </a:r>
                      <a:r>
                        <a:rPr lang="ja-JP" altLang="en-US" sz="1200" b="1" i="0" u="sng" strike="noStrike">
                          <a:solidFill>
                            <a:srgbClr val="0070C0"/>
                          </a:solidFill>
                          <a:effectLst/>
                          <a:latin typeface="メイリオ" panose="020B0604030504040204" pitchFamily="50" charset="-128"/>
                          <a:ea typeface="メイリオ" panose="020B0604030504040204" pitchFamily="50" charset="-128"/>
                        </a:rPr>
                        <a:t>点</a:t>
                      </a:r>
                      <a:endParaRPr kumimoji="1" lang="en-US" altLang="ja-JP" sz="1200" b="1" i="0" u="sng" strike="noStrike" kern="1200">
                        <a:solidFill>
                          <a:srgbClr val="0070C0"/>
                        </a:solidFill>
                        <a:effectLst/>
                        <a:latin typeface="メイリオ" panose="020B0604030504040204" pitchFamily="50" charset="-128"/>
                        <a:ea typeface="メイリオ" panose="020B0604030504040204" pitchFamily="50" charset="-128"/>
                        <a:cs typeface="+mn-cs"/>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2052800419"/>
                  </a:ext>
                </a:extLst>
              </a:tr>
              <a:tr h="250190">
                <a:tc rowSpan="4">
                  <a:txBody>
                    <a:bodyPr/>
                    <a:lstStyle/>
                    <a:p>
                      <a:pPr algn="l" fontAlgn="ctr"/>
                      <a:r>
                        <a:rPr lang="ja-JP" altLang="en-US" sz="1200" u="none" strike="noStrike">
                          <a:effectLst/>
                          <a:latin typeface="メイリオ" panose="020B0604030504040204" pitchFamily="50" charset="-128"/>
                          <a:ea typeface="メイリオ" panose="020B0604030504040204" pitchFamily="50" charset="-128"/>
                        </a:rPr>
                        <a:t>　ハ　イ及びロ以外の場合</a:t>
                      </a: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algn="l" fontAlgn="ctr"/>
                      <a:r>
                        <a:rPr lang="en-US" altLang="ja-JP" sz="1200" u="none" strike="noStrike">
                          <a:effectLst/>
                          <a:latin typeface="メイリオ" panose="020B0604030504040204" pitchFamily="50" charset="-128"/>
                          <a:ea typeface="メイリオ" panose="020B0604030504040204" pitchFamily="50" charset="-128"/>
                        </a:rPr>
                        <a:t>30</a:t>
                      </a:r>
                      <a:r>
                        <a:rPr lang="ja-JP" altLang="en-US" sz="1200" u="none" strike="noStrike">
                          <a:effectLst/>
                          <a:latin typeface="メイリオ" panose="020B0604030504040204" pitchFamily="50" charset="-128"/>
                          <a:ea typeface="メイリオ" panose="020B0604030504040204" pitchFamily="50" charset="-128"/>
                        </a:rPr>
                        <a:t>分以上</a:t>
                      </a: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l" fontAlgn="ctr"/>
                      <a:r>
                        <a:rPr lang="ja-JP" altLang="en-US" sz="1200" u="none" strike="noStrike">
                          <a:effectLst/>
                          <a:latin typeface="メイリオ" panose="020B0604030504040204" pitchFamily="50" charset="-128"/>
                          <a:ea typeface="メイリオ" panose="020B0604030504040204" pitchFamily="50" charset="-128"/>
                        </a:rPr>
                        <a:t>精神保健指定医による場合</a:t>
                      </a: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ja-JP" sz="1200" b="0" u="none" strike="noStrike">
                          <a:solidFill>
                            <a:srgbClr val="000000"/>
                          </a:solidFill>
                          <a:effectLst/>
                          <a:latin typeface="メイリオ" panose="020B0604030504040204" pitchFamily="50" charset="-128"/>
                          <a:ea typeface="メイリオ" panose="020B0604030504040204" pitchFamily="50" charset="-128"/>
                        </a:rPr>
                        <a:t>410</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6EB"/>
                    </a:solidFill>
                  </a:tcPr>
                </a:tc>
                <a:tc>
                  <a:txBody>
                    <a:bodyPr/>
                    <a:lstStyle/>
                    <a:p>
                      <a:pPr algn="ctr" fontAlgn="ct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1200" b="0" i="0" u="none" strike="noStrike">
                          <a:solidFill>
                            <a:srgbClr val="000000"/>
                          </a:solidFill>
                          <a:effectLst/>
                          <a:latin typeface="メイリオ" panose="020B0604030504040204" pitchFamily="50" charset="-128"/>
                          <a:ea typeface="メイリオ" panose="020B0604030504040204" pitchFamily="50" charset="-128"/>
                        </a:rPr>
                        <a:t>410</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1582673644"/>
                  </a:ext>
                </a:extLst>
              </a:tr>
              <a:tr h="250190">
                <a:tc vMerge="1">
                  <a:txBody>
                    <a:bodyPr/>
                    <a:lstStyle/>
                    <a:p>
                      <a:pPr algn="l" fontAlgn="ctr"/>
                      <a:r>
                        <a:rPr lang="ja-JP" altLang="en-US" sz="1050" u="none" strike="noStrike">
                          <a:effectLst/>
                          <a:latin typeface="+mn-ea"/>
                          <a:ea typeface="+mn-ea"/>
                        </a:rPr>
                        <a:t>通院精神療法ハ　イ及びロ以外の場合　</a:t>
                      </a:r>
                      <a:endParaRPr lang="ja-JP" altLang="en-US" sz="1050" b="0" i="0" u="none" strike="noStrike">
                        <a:solidFill>
                          <a:srgbClr val="000000"/>
                        </a:solidFill>
                        <a:effectLst/>
                        <a:latin typeface="+mn-ea"/>
                        <a:ea typeface="+mn-ea"/>
                      </a:endParaRPr>
                    </a:p>
                  </a:txBody>
                  <a:tcPr marL="72000" marR="72000" marT="36000" marB="36000" anchor="ctr"/>
                </a:tc>
                <a:tc vMerge="1">
                  <a:txBody>
                    <a:bodyPr/>
                    <a:lstStyle/>
                    <a:p>
                      <a:endParaRPr kumimoji="1" lang="ja-JP" altLang="en-US"/>
                    </a:p>
                  </a:txBody>
                  <a:tcPr/>
                </a:tc>
                <a:tc>
                  <a:txBody>
                    <a:bodyPr/>
                    <a:lstStyle/>
                    <a:p>
                      <a:r>
                        <a:rPr lang="ja-JP" altLang="en-US" sz="1200" u="none" strike="noStrike">
                          <a:effectLst/>
                          <a:latin typeface="メイリオ" panose="020B0604030504040204" pitchFamily="50" charset="-128"/>
                          <a:ea typeface="メイリオ" panose="020B0604030504040204" pitchFamily="50" charset="-128"/>
                        </a:rPr>
                        <a:t>精神保健指定医以外の場合</a:t>
                      </a:r>
                      <a:endParaRPr kumimoji="1" lang="ja-JP" altLang="en-US" sz="1200">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ja-JP" sz="1200" b="0" u="none" strike="noStrike">
                          <a:solidFill>
                            <a:srgbClr val="000000"/>
                          </a:solidFill>
                          <a:effectLst/>
                          <a:latin typeface="メイリオ" panose="020B0604030504040204" pitchFamily="50" charset="-128"/>
                          <a:ea typeface="メイリオ" panose="020B0604030504040204" pitchFamily="50" charset="-128"/>
                        </a:rPr>
                        <a:t>390</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6EB"/>
                    </a:solidFill>
                  </a:tcPr>
                </a:tc>
                <a:tc>
                  <a:txBody>
                    <a:bodyPr/>
                    <a:lstStyle/>
                    <a:p>
                      <a:pPr algn="ctr" fontAlgn="ct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1200" b="0" i="0" u="none" strike="noStrike">
                          <a:solidFill>
                            <a:srgbClr val="000000"/>
                          </a:solidFill>
                          <a:effectLst/>
                          <a:latin typeface="メイリオ" panose="020B0604030504040204" pitchFamily="50" charset="-128"/>
                          <a:ea typeface="メイリオ" panose="020B0604030504040204" pitchFamily="50" charset="-128"/>
                        </a:rPr>
                        <a:t>390</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3193477752"/>
                  </a:ext>
                </a:extLst>
              </a:tr>
              <a:tr h="250190">
                <a:tc vMerge="1">
                  <a:txBody>
                    <a:bodyPr/>
                    <a:lstStyle/>
                    <a:p>
                      <a:pPr algn="l" fontAlgn="ctr"/>
                      <a:r>
                        <a:rPr lang="ja-JP" altLang="en-US" sz="1050" u="none" strike="noStrike">
                          <a:effectLst/>
                          <a:latin typeface="+mn-ea"/>
                          <a:ea typeface="+mn-ea"/>
                        </a:rPr>
                        <a:t>通院精神療法ハ　イ及びロ以外の場合</a:t>
                      </a:r>
                      <a:endParaRPr lang="ja-JP" altLang="en-US" sz="1050" b="0" i="0" u="none" strike="noStrike">
                        <a:solidFill>
                          <a:srgbClr val="000000"/>
                        </a:solidFill>
                        <a:effectLst/>
                        <a:latin typeface="+mn-ea"/>
                        <a:ea typeface="+mn-ea"/>
                      </a:endParaRPr>
                    </a:p>
                  </a:txBody>
                  <a:tcPr marL="72000" marR="72000" marT="36000" marB="36000" anchor="ctr"/>
                </a:tc>
                <a:tc rowSpan="2">
                  <a:txBody>
                    <a:bodyPr/>
                    <a:lstStyle/>
                    <a:p>
                      <a:r>
                        <a:rPr lang="en-US" altLang="ja-JP" sz="1200" u="none" strike="noStrike">
                          <a:effectLst/>
                          <a:latin typeface="メイリオ" panose="020B0604030504040204" pitchFamily="50" charset="-128"/>
                          <a:ea typeface="メイリオ" panose="020B0604030504040204" pitchFamily="50" charset="-128"/>
                        </a:rPr>
                        <a:t>30</a:t>
                      </a:r>
                      <a:r>
                        <a:rPr lang="ja-JP" altLang="en-US" sz="1200" u="none" strike="noStrike">
                          <a:effectLst/>
                          <a:latin typeface="メイリオ" panose="020B0604030504040204" pitchFamily="50" charset="-128"/>
                          <a:ea typeface="メイリオ" panose="020B0604030504040204" pitchFamily="50" charset="-128"/>
                        </a:rPr>
                        <a:t>分未満</a:t>
                      </a:r>
                      <a:endParaRPr kumimoji="1" lang="ja-JP" altLang="en-US" sz="1200">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ja-JP" altLang="en-US" sz="1200" u="none" strike="noStrike">
                          <a:effectLst/>
                          <a:latin typeface="メイリオ" panose="020B0604030504040204" pitchFamily="50" charset="-128"/>
                          <a:ea typeface="メイリオ" panose="020B0604030504040204" pitchFamily="50" charset="-128"/>
                        </a:rPr>
                        <a:t>精神保健指定医による場合</a:t>
                      </a:r>
                      <a:endParaRPr kumimoji="1" lang="ja-JP" altLang="en-US" sz="1200">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ja-JP" sz="1200" b="0" u="none" strike="noStrike">
                          <a:solidFill>
                            <a:srgbClr val="000000"/>
                          </a:solidFill>
                          <a:effectLst/>
                          <a:latin typeface="メイリオ" panose="020B0604030504040204" pitchFamily="50" charset="-128"/>
                          <a:ea typeface="メイリオ" panose="020B0604030504040204" pitchFamily="50" charset="-128"/>
                        </a:rPr>
                        <a:t>330</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6EB"/>
                    </a:solidFill>
                  </a:tcPr>
                </a:tc>
                <a:tc>
                  <a:txBody>
                    <a:bodyPr/>
                    <a:lstStyle/>
                    <a:p>
                      <a:pPr algn="ctr" fontAlgn="ct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90570" rtl="0" eaLnBrk="1" fontAlgn="ctr" latinLnBrk="0" hangingPunct="1"/>
                      <a:r>
                        <a:rPr kumimoji="1" lang="en-US" altLang="ja-JP" sz="1200" b="1" i="0" u="sng" strike="noStrike" kern="1200">
                          <a:solidFill>
                            <a:srgbClr val="0070C0"/>
                          </a:solidFill>
                          <a:effectLst/>
                          <a:latin typeface="メイリオ" panose="020B0604030504040204" pitchFamily="50" charset="-128"/>
                          <a:ea typeface="メイリオ" panose="020B0604030504040204" pitchFamily="50" charset="-128"/>
                          <a:cs typeface="+mn-cs"/>
                        </a:rPr>
                        <a:t>315</a:t>
                      </a:r>
                      <a:r>
                        <a:rPr lang="ja-JP" altLang="en-US" sz="1200" b="1" i="0" u="sng" strike="noStrike">
                          <a:solidFill>
                            <a:srgbClr val="0070C0"/>
                          </a:solidFill>
                          <a:effectLst/>
                          <a:latin typeface="メイリオ" panose="020B0604030504040204" pitchFamily="50" charset="-128"/>
                          <a:ea typeface="メイリオ" panose="020B0604030504040204" pitchFamily="50" charset="-128"/>
                        </a:rPr>
                        <a:t>点</a:t>
                      </a:r>
                      <a:endParaRPr kumimoji="1" lang="en-US" altLang="ja-JP" sz="1200" b="1" i="0" u="sng" strike="noStrike" kern="1200">
                        <a:solidFill>
                          <a:srgbClr val="0070C0"/>
                        </a:solidFill>
                        <a:effectLst/>
                        <a:latin typeface="メイリオ" panose="020B0604030504040204" pitchFamily="50" charset="-128"/>
                        <a:ea typeface="メイリオ" panose="020B0604030504040204" pitchFamily="50" charset="-128"/>
                        <a:cs typeface="+mn-cs"/>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2604021365"/>
                  </a:ext>
                </a:extLst>
              </a:tr>
              <a:tr h="250190">
                <a:tc vMerge="1">
                  <a:txBody>
                    <a:bodyPr/>
                    <a:lstStyle/>
                    <a:p>
                      <a:pPr algn="l" fontAlgn="ctr"/>
                      <a:r>
                        <a:rPr lang="ja-JP" altLang="en-US" sz="1050" u="none" strike="noStrike">
                          <a:effectLst/>
                          <a:latin typeface="+mn-ea"/>
                          <a:ea typeface="+mn-ea"/>
                        </a:rPr>
                        <a:t>通院精神療法ハ　イ及びロ以外の場合</a:t>
                      </a:r>
                      <a:endParaRPr lang="ja-JP" altLang="en-US" sz="1050" b="0" i="0" u="none" strike="noStrike">
                        <a:solidFill>
                          <a:srgbClr val="000000"/>
                        </a:solidFill>
                        <a:effectLst/>
                        <a:latin typeface="+mn-ea"/>
                        <a:ea typeface="+mn-ea"/>
                      </a:endParaRPr>
                    </a:p>
                  </a:txBody>
                  <a:tcPr marL="72000" marR="72000" marT="36000" marB="36000" anchor="ctr"/>
                </a:tc>
                <a:tc vMerge="1">
                  <a:txBody>
                    <a:bodyPr/>
                    <a:lstStyle/>
                    <a:p>
                      <a:endParaRPr kumimoji="1" lang="ja-JP" altLang="en-US"/>
                    </a:p>
                  </a:txBody>
                  <a:tcPr/>
                </a:tc>
                <a:tc>
                  <a:txBody>
                    <a:bodyPr/>
                    <a:lstStyle/>
                    <a:p>
                      <a:r>
                        <a:rPr lang="ja-JP" altLang="en-US" sz="1200" u="none" strike="noStrike">
                          <a:effectLst/>
                          <a:latin typeface="メイリオ" panose="020B0604030504040204" pitchFamily="50" charset="-128"/>
                          <a:ea typeface="メイリオ" panose="020B0604030504040204" pitchFamily="50" charset="-128"/>
                        </a:rPr>
                        <a:t>精神保健指定医以外の場合</a:t>
                      </a:r>
                      <a:endParaRPr kumimoji="1" lang="ja-JP" altLang="en-US" sz="1200">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ja-JP" sz="1200" b="0" u="none" strike="noStrike">
                          <a:solidFill>
                            <a:srgbClr val="000000"/>
                          </a:solidFill>
                          <a:effectLst/>
                          <a:latin typeface="メイリオ" panose="020B0604030504040204" pitchFamily="50" charset="-128"/>
                          <a:ea typeface="メイリオ" panose="020B0604030504040204" pitchFamily="50" charset="-128"/>
                        </a:rPr>
                        <a:t>315</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6EB"/>
                    </a:solidFill>
                  </a:tcPr>
                </a:tc>
                <a:tc>
                  <a:txBody>
                    <a:bodyPr/>
                    <a:lstStyle/>
                    <a:p>
                      <a:pPr algn="ctr" fontAlgn="ct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90570" rtl="0" eaLnBrk="1" fontAlgn="ctr" latinLnBrk="0" hangingPunct="1"/>
                      <a:r>
                        <a:rPr kumimoji="1" lang="en-US" altLang="ja-JP" sz="1200" b="1" i="0" u="sng" strike="noStrike" kern="1200">
                          <a:solidFill>
                            <a:srgbClr val="0070C0"/>
                          </a:solidFill>
                          <a:effectLst/>
                          <a:latin typeface="メイリオ" panose="020B0604030504040204" pitchFamily="50" charset="-128"/>
                          <a:ea typeface="メイリオ" panose="020B0604030504040204" pitchFamily="50" charset="-128"/>
                          <a:cs typeface="+mn-cs"/>
                        </a:rPr>
                        <a:t>290</a:t>
                      </a:r>
                      <a:r>
                        <a:rPr lang="ja-JP" altLang="en-US" sz="1200" b="1" i="0" u="sng" strike="noStrike">
                          <a:solidFill>
                            <a:srgbClr val="0070C0"/>
                          </a:solidFill>
                          <a:effectLst/>
                          <a:latin typeface="メイリオ" panose="020B0604030504040204" pitchFamily="50" charset="-128"/>
                          <a:ea typeface="メイリオ" panose="020B0604030504040204" pitchFamily="50" charset="-128"/>
                        </a:rPr>
                        <a:t>点</a:t>
                      </a:r>
                      <a:endParaRPr kumimoji="1" lang="en-US" altLang="ja-JP" sz="1200" b="1" i="0" u="sng" strike="noStrike" kern="1200">
                        <a:solidFill>
                          <a:srgbClr val="0070C0"/>
                        </a:solidFill>
                        <a:effectLst/>
                        <a:latin typeface="メイリオ" panose="020B0604030504040204" pitchFamily="50" charset="-128"/>
                        <a:ea typeface="メイリオ" panose="020B0604030504040204" pitchFamily="50" charset="-128"/>
                        <a:cs typeface="+mn-cs"/>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1425864547"/>
                  </a:ext>
                </a:extLst>
              </a:tr>
              <a:tr h="250190">
                <a:tc gridSpan="3">
                  <a:txBody>
                    <a:bodyPr/>
                    <a:lstStyle/>
                    <a:p>
                      <a:pPr marL="0" algn="l" defTabSz="844083" rtl="0" eaLnBrk="1" fontAlgn="ctr" latinLnBrk="0" hangingPunct="1"/>
                      <a:r>
                        <a:rPr kumimoji="1" lang="ja-JP" altLang="en-US" sz="1200" b="0" i="0" u="none" strike="noStrike" kern="1200" noProof="0">
                          <a:solidFill>
                            <a:srgbClr val="000000"/>
                          </a:solidFill>
                          <a:effectLst/>
                          <a:latin typeface="メイリオ" panose="020B0604030504040204" pitchFamily="50" charset="-128"/>
                          <a:ea typeface="メイリオ" panose="020B0604030504040204" pitchFamily="50" charset="-128"/>
                          <a:cs typeface="+mn-cs"/>
                        </a:rPr>
                        <a:t>２　在宅精神療法</a:t>
                      </a:r>
                      <a:endParaRPr kumimoji="1" lang="ja-JP" sz="1200" b="0" i="0" u="none" strike="noStrike" kern="1200" noProof="0">
                        <a:solidFill>
                          <a:srgbClr val="000000"/>
                        </a:solidFill>
                        <a:effectLst/>
                        <a:latin typeface="メイリオ" panose="020B0604030504040204" pitchFamily="50" charset="-128"/>
                        <a:ea typeface="メイリオ" panose="020B0604030504040204" pitchFamily="50" charset="-128"/>
                        <a:cs typeface="+mn-cs"/>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tc>
                  <a:txBody>
                    <a:bodyPr/>
                    <a:lstStyle/>
                    <a:p>
                      <a:pPr algn="ctr" fontAlgn="ct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6EB"/>
                    </a:solidFill>
                  </a:tcPr>
                </a:tc>
                <a:tc>
                  <a:txBody>
                    <a:bodyPr/>
                    <a:lstStyle/>
                    <a:p>
                      <a:pPr algn="ctr" fontAlgn="ct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3199368505"/>
                  </a:ext>
                </a:extLst>
              </a:tr>
              <a:tr h="250190">
                <a:tc gridSpan="3">
                  <a:txBody>
                    <a:bodyPr/>
                    <a:lstStyle/>
                    <a:p>
                      <a:pPr marL="0" algn="l" defTabSz="844083" rtl="0" eaLnBrk="1" fontAlgn="ctr" latinLnBrk="0" hangingPunct="1"/>
                      <a:r>
                        <a:rPr kumimoji="1" lang="ja-JP" altLang="en-US" sz="1200" b="0" u="none" strike="noStrike" kern="1200">
                          <a:solidFill>
                            <a:srgbClr val="000000"/>
                          </a:solidFill>
                          <a:effectLst/>
                          <a:latin typeface="メイリオ" panose="020B0604030504040204" pitchFamily="50" charset="-128"/>
                          <a:ea typeface="メイリオ" panose="020B0604030504040204" pitchFamily="50" charset="-128"/>
                        </a:rPr>
                        <a:t>　イ　</a:t>
                      </a:r>
                      <a:r>
                        <a:rPr lang="ja-JP" sz="1200" b="0" i="0" u="none" strike="noStrike" kern="1200" noProof="0">
                          <a:solidFill>
                            <a:srgbClr val="000000"/>
                          </a:solidFill>
                          <a:effectLst/>
                          <a:latin typeface="メイリオ" panose="020B0604030504040204" pitchFamily="50" charset="-128"/>
                          <a:ea typeface="メイリオ" panose="020B0604030504040204" pitchFamily="50" charset="-128"/>
                        </a:rPr>
                        <a:t>措置</a:t>
                      </a:r>
                      <a:r>
                        <a:rPr kumimoji="1" lang="ja-JP" sz="1200" b="0" i="0" u="none" strike="noStrike" kern="1200" noProof="0">
                          <a:solidFill>
                            <a:srgbClr val="000000"/>
                          </a:solidFill>
                          <a:effectLst/>
                          <a:latin typeface="メイリオ" panose="020B0604030504040204" pitchFamily="50" charset="-128"/>
                          <a:ea typeface="メイリオ" panose="020B0604030504040204" pitchFamily="50" charset="-128"/>
                        </a:rPr>
                        <a:t>入院退院</a:t>
                      </a:r>
                      <a:r>
                        <a:rPr lang="ja-JP" sz="1200" b="0" i="0" u="none" strike="noStrike" kern="1200" noProof="0">
                          <a:solidFill>
                            <a:srgbClr val="000000"/>
                          </a:solidFill>
                          <a:effectLst/>
                          <a:latin typeface="メイリオ" panose="020B0604030504040204" pitchFamily="50" charset="-128"/>
                          <a:ea typeface="メイリオ" panose="020B0604030504040204" pitchFamily="50" charset="-128"/>
                        </a:rPr>
                        <a:t>後の</a:t>
                      </a:r>
                      <a:r>
                        <a:rPr kumimoji="1" lang="ja-JP" sz="1200" b="0" i="0" u="none" strike="noStrike" kern="1200" noProof="0">
                          <a:solidFill>
                            <a:srgbClr val="000000"/>
                          </a:solidFill>
                          <a:effectLst/>
                          <a:latin typeface="メイリオ" panose="020B0604030504040204" pitchFamily="50" charset="-128"/>
                          <a:ea typeface="メイリオ" panose="020B0604030504040204" pitchFamily="50" charset="-128"/>
                        </a:rPr>
                        <a:t>患者</a:t>
                      </a:r>
                      <a:r>
                        <a:rPr lang="ja-JP" sz="1200" b="0" i="0" u="none" strike="noStrike" kern="1200" noProof="0">
                          <a:solidFill>
                            <a:srgbClr val="000000"/>
                          </a:solidFill>
                          <a:effectLst/>
                          <a:latin typeface="メイリオ" panose="020B0604030504040204" pitchFamily="50" charset="-128"/>
                          <a:ea typeface="メイリオ" panose="020B0604030504040204" pitchFamily="50" charset="-128"/>
                        </a:rPr>
                        <a:t>に対して、</a:t>
                      </a:r>
                      <a:r>
                        <a:rPr kumimoji="1" lang="ja-JP" sz="1200" b="0" i="0" u="none" strike="noStrike" kern="1200" noProof="0">
                          <a:solidFill>
                            <a:srgbClr val="000000"/>
                          </a:solidFill>
                          <a:effectLst/>
                          <a:latin typeface="メイリオ" panose="020B0604030504040204" pitchFamily="50" charset="-128"/>
                          <a:ea typeface="メイリオ" panose="020B0604030504040204" pitchFamily="50" charset="-128"/>
                        </a:rPr>
                        <a:t>支援計画</a:t>
                      </a:r>
                      <a:r>
                        <a:rPr lang="ja-JP" sz="1200" b="0" i="0" u="none" strike="noStrike" kern="1200" noProof="0">
                          <a:solidFill>
                            <a:srgbClr val="000000"/>
                          </a:solidFill>
                          <a:effectLst/>
                          <a:latin typeface="メイリオ" panose="020B0604030504040204" pitchFamily="50" charset="-128"/>
                          <a:ea typeface="メイリオ" panose="020B0604030504040204" pitchFamily="50" charset="-128"/>
                        </a:rPr>
                        <a:t>で</a:t>
                      </a:r>
                      <a:r>
                        <a:rPr kumimoji="1" lang="ja-JP" sz="1200" b="0" i="0" u="none" strike="noStrike" kern="1200" noProof="0">
                          <a:solidFill>
                            <a:srgbClr val="000000"/>
                          </a:solidFill>
                          <a:effectLst/>
                          <a:latin typeface="メイリオ" panose="020B0604030504040204" pitchFamily="50" charset="-128"/>
                          <a:ea typeface="メイリオ" panose="020B0604030504040204" pitchFamily="50" charset="-128"/>
                        </a:rPr>
                        <a:t>療養</a:t>
                      </a:r>
                      <a:r>
                        <a:rPr lang="ja-JP" sz="1200" b="0" i="0" u="none" strike="noStrike" kern="1200" noProof="0">
                          <a:solidFill>
                            <a:srgbClr val="000000"/>
                          </a:solidFill>
                          <a:effectLst/>
                          <a:latin typeface="メイリオ" panose="020B0604030504040204" pitchFamily="50" charset="-128"/>
                          <a:ea typeface="メイリオ" panose="020B0604030504040204" pitchFamily="50" charset="-128"/>
                        </a:rPr>
                        <a:t>を</a:t>
                      </a:r>
                      <a:r>
                        <a:rPr kumimoji="1" lang="ja-JP" sz="1200" b="0" i="0" u="none" strike="noStrike" kern="1200" noProof="0">
                          <a:solidFill>
                            <a:srgbClr val="000000"/>
                          </a:solidFill>
                          <a:effectLst/>
                          <a:latin typeface="メイリオ" panose="020B0604030504040204" pitchFamily="50" charset="-128"/>
                          <a:ea typeface="メイリオ" panose="020B0604030504040204" pitchFamily="50" charset="-128"/>
                        </a:rPr>
                        <a:t>担当</a:t>
                      </a:r>
                      <a:r>
                        <a:rPr lang="ja-JP" sz="1200" b="0" i="0" u="none" strike="noStrike" kern="1200" noProof="0">
                          <a:solidFill>
                            <a:srgbClr val="000000"/>
                          </a:solidFill>
                          <a:effectLst/>
                          <a:latin typeface="メイリオ" panose="020B0604030504040204" pitchFamily="50" charset="-128"/>
                          <a:ea typeface="メイリオ" panose="020B0604030504040204" pitchFamily="50" charset="-128"/>
                        </a:rPr>
                        <a:t>する</a:t>
                      </a:r>
                      <a:r>
                        <a:rPr kumimoji="1" lang="ja-JP" sz="1200" b="0" i="0" u="none" strike="noStrike" kern="1200" noProof="0">
                          <a:solidFill>
                            <a:srgbClr val="000000"/>
                          </a:solidFill>
                          <a:effectLst/>
                          <a:latin typeface="メイリオ" panose="020B0604030504040204" pitchFamily="50" charset="-128"/>
                          <a:ea typeface="メイリオ" panose="020B0604030504040204" pitchFamily="50" charset="-128"/>
                        </a:rPr>
                        <a:t>精神科医師が行った場合</a:t>
                      </a:r>
                      <a:endParaRPr kumimoji="1" lang="ja-JP" sz="1200" b="0" i="0" u="none" strike="noStrike" kern="1200" noProof="0">
                        <a:solidFill>
                          <a:srgbClr val="000000"/>
                        </a:solidFill>
                        <a:effectLst/>
                        <a:latin typeface="メイリオ" panose="020B0604030504040204" pitchFamily="50" charset="-128"/>
                        <a:ea typeface="メイリオ" panose="020B0604030504040204" pitchFamily="50" charset="-128"/>
                        <a:cs typeface="+mn-cs"/>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tc>
                  <a:txBody>
                    <a:bodyPr/>
                    <a:lstStyle/>
                    <a:p>
                      <a:pPr algn="ctr" fontAlgn="ctr"/>
                      <a:r>
                        <a:rPr lang="en-US" altLang="ja-JP" sz="1200" b="0" u="none" strike="noStrike">
                          <a:solidFill>
                            <a:srgbClr val="000000"/>
                          </a:solidFill>
                          <a:effectLst/>
                          <a:latin typeface="メイリオ" panose="020B0604030504040204" pitchFamily="50" charset="-128"/>
                          <a:ea typeface="メイリオ" panose="020B0604030504040204" pitchFamily="50" charset="-128"/>
                        </a:rPr>
                        <a:t>660</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6EB"/>
                    </a:solidFill>
                  </a:tcPr>
                </a:tc>
                <a:tc>
                  <a:txBody>
                    <a:bodyPr/>
                    <a:lstStyle/>
                    <a:p>
                      <a:pPr algn="ctr" fontAlgn="ct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1200" b="0" i="0" u="none" strike="noStrike">
                          <a:solidFill>
                            <a:srgbClr val="000000"/>
                          </a:solidFill>
                          <a:effectLst/>
                          <a:latin typeface="メイリオ" panose="020B0604030504040204" pitchFamily="50" charset="-128"/>
                          <a:ea typeface="メイリオ" panose="020B0604030504040204" pitchFamily="50" charset="-128"/>
                        </a:rPr>
                        <a:t>660</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1295351175"/>
                  </a:ext>
                </a:extLst>
              </a:tr>
              <a:tr h="250190">
                <a:tc rowSpan="2" gridSpan="2">
                  <a:txBody>
                    <a:bodyPr/>
                    <a:lstStyle/>
                    <a:p>
                      <a:pPr marL="0" algn="l" defTabSz="844083" rtl="0" eaLnBrk="1" fontAlgn="ctr" latinLnBrk="0" hangingPunct="1"/>
                      <a:r>
                        <a:rPr kumimoji="1" lang="ja-JP" altLang="en-US" sz="1200" b="0" u="none" strike="noStrike" kern="1200">
                          <a:solidFill>
                            <a:srgbClr val="000000"/>
                          </a:solidFill>
                          <a:effectLst/>
                          <a:latin typeface="メイリオ" panose="020B0604030504040204" pitchFamily="50" charset="-128"/>
                          <a:ea typeface="メイリオ" panose="020B0604030504040204" pitchFamily="50" charset="-128"/>
                        </a:rPr>
                        <a:t>　ロ　初診日に</a:t>
                      </a:r>
                      <a:r>
                        <a:rPr kumimoji="1" lang="en-US" altLang="ja-JP" sz="1200" b="0" u="none" strike="noStrike" kern="1200">
                          <a:solidFill>
                            <a:srgbClr val="000000"/>
                          </a:solidFill>
                          <a:effectLst/>
                          <a:latin typeface="メイリオ" panose="020B0604030504040204" pitchFamily="50" charset="-128"/>
                          <a:ea typeface="メイリオ" panose="020B0604030504040204" pitchFamily="50" charset="-128"/>
                        </a:rPr>
                        <a:t>60</a:t>
                      </a:r>
                      <a:r>
                        <a:rPr kumimoji="1" lang="ja-JP" altLang="en-US" sz="1200" b="0" u="none" strike="noStrike" kern="1200">
                          <a:solidFill>
                            <a:srgbClr val="000000"/>
                          </a:solidFill>
                          <a:effectLst/>
                          <a:latin typeface="メイリオ" panose="020B0604030504040204" pitchFamily="50" charset="-128"/>
                          <a:ea typeface="メイリオ" panose="020B0604030504040204" pitchFamily="50" charset="-128"/>
                        </a:rPr>
                        <a:t>分以上</a:t>
                      </a:r>
                      <a:endParaRPr kumimoji="1" lang="ja-JP" altLang="en-US" sz="1200" b="0" i="0" u="none" strike="noStrike" kern="1200">
                        <a:solidFill>
                          <a:srgbClr val="000000"/>
                        </a:solidFill>
                        <a:effectLst/>
                        <a:latin typeface="メイリオ" panose="020B0604030504040204" pitchFamily="50" charset="-128"/>
                        <a:ea typeface="メイリオ" panose="020B0604030504040204" pitchFamily="50" charset="-128"/>
                        <a:cs typeface="+mn-cs"/>
                      </a:endParaRPr>
                    </a:p>
                  </a:txBody>
                  <a:tcPr marL="72000" marR="72000" marT="36000" marB="36000" anchor="ctr">
                    <a:lnL w="12700" cap="flat" cmpd="sng" algn="ctr">
                      <a:solidFill>
                        <a:schemeClr val="tx1"/>
                      </a:solidFill>
                      <a:prstDash val="solid"/>
                      <a:round/>
                      <a:headEnd type="none" w="med" len="med"/>
                      <a:tailEnd type="none" w="med" len="med"/>
                    </a:lnL>
                    <a:lnR w="12700">
                      <a:solidFill>
                        <a:schemeClr val="tx1"/>
                      </a:solid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hMerge="1">
                  <a:txBody>
                    <a:bodyPr/>
                    <a:lstStyle/>
                    <a:p>
                      <a:endParaRPr kumimoji="1" lang="ja-JP" altLang="en-US"/>
                    </a:p>
                  </a:txBody>
                  <a:tcPr/>
                </a:tc>
                <a:tc>
                  <a:txBody>
                    <a:bodyPr/>
                    <a:lstStyle/>
                    <a:p>
                      <a:pPr marL="0" algn="l" defTabSz="844083" rtl="0" eaLnBrk="1" fontAlgn="ctr" latinLnBrk="0" hangingPunct="1"/>
                      <a:r>
                        <a:rPr kumimoji="1" lang="ja-JP" altLang="en-US" sz="1200" b="0" u="none" strike="noStrike" kern="1200">
                          <a:solidFill>
                            <a:srgbClr val="000000"/>
                          </a:solidFill>
                          <a:effectLst/>
                          <a:latin typeface="メイリオ" panose="020B0604030504040204" pitchFamily="50" charset="-128"/>
                          <a:ea typeface="メイリオ" panose="020B0604030504040204" pitchFamily="50" charset="-128"/>
                        </a:rPr>
                        <a:t>精神保健指定医による場合</a:t>
                      </a:r>
                      <a:endParaRPr kumimoji="1" lang="ja-JP" altLang="en-US" sz="1200" b="0" i="0" u="none" strike="noStrike" kern="1200">
                        <a:solidFill>
                          <a:srgbClr val="000000"/>
                        </a:solidFill>
                        <a:effectLst/>
                        <a:latin typeface="メイリオ" panose="020B0604030504040204" pitchFamily="50" charset="-128"/>
                        <a:ea typeface="メイリオ" panose="020B0604030504040204" pitchFamily="50" charset="-128"/>
                        <a:cs typeface="+mn-cs"/>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ja-JP" sz="1200" b="0" u="none" strike="noStrike">
                          <a:solidFill>
                            <a:srgbClr val="000000"/>
                          </a:solidFill>
                          <a:effectLst/>
                          <a:latin typeface="メイリオ" panose="020B0604030504040204" pitchFamily="50" charset="-128"/>
                          <a:ea typeface="メイリオ" panose="020B0604030504040204" pitchFamily="50" charset="-128"/>
                        </a:rPr>
                        <a:t>620</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6EB"/>
                    </a:solidFill>
                  </a:tcPr>
                </a:tc>
                <a:tc>
                  <a:txBody>
                    <a:bodyPr/>
                    <a:lstStyle/>
                    <a:p>
                      <a:pPr algn="ctr" fontAlgn="ct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90570" rtl="0" eaLnBrk="1" fontAlgn="ctr" latinLnBrk="0" hangingPunct="1"/>
                      <a:r>
                        <a:rPr kumimoji="1" lang="en-US" altLang="ja-JP" sz="1200" b="1" i="0" u="sng" strike="noStrike" kern="1200">
                          <a:solidFill>
                            <a:srgbClr val="0070C0"/>
                          </a:solidFill>
                          <a:effectLst/>
                          <a:latin typeface="メイリオ" panose="020B0604030504040204" pitchFamily="50" charset="-128"/>
                          <a:ea typeface="メイリオ" panose="020B0604030504040204" pitchFamily="50" charset="-128"/>
                          <a:cs typeface="+mn-cs"/>
                        </a:rPr>
                        <a:t>640</a:t>
                      </a:r>
                      <a:r>
                        <a:rPr lang="ja-JP" altLang="en-US" sz="1200" b="1" i="0" u="sng" strike="noStrike">
                          <a:solidFill>
                            <a:srgbClr val="0070C0"/>
                          </a:solidFill>
                          <a:effectLst/>
                          <a:latin typeface="メイリオ" panose="020B0604030504040204" pitchFamily="50" charset="-128"/>
                          <a:ea typeface="メイリオ" panose="020B0604030504040204" pitchFamily="50" charset="-128"/>
                        </a:rPr>
                        <a:t>点</a:t>
                      </a:r>
                      <a:endParaRPr kumimoji="1" lang="en-US" altLang="ja-JP" sz="1200" b="1" i="0" u="sng" strike="noStrike" kern="1200">
                        <a:solidFill>
                          <a:srgbClr val="0070C0"/>
                        </a:solidFill>
                        <a:effectLst/>
                        <a:latin typeface="メイリオ" panose="020B0604030504040204" pitchFamily="50" charset="-128"/>
                        <a:ea typeface="メイリオ" panose="020B0604030504040204" pitchFamily="50" charset="-128"/>
                        <a:cs typeface="+mn-cs"/>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2751914905"/>
                  </a:ext>
                </a:extLst>
              </a:tr>
              <a:tr h="250190">
                <a:tc gridSpan="2" vMerge="1">
                  <a:txBody>
                    <a:bodyPr/>
                    <a:lstStyle/>
                    <a:p>
                      <a:pPr marL="0" algn="l" defTabSz="844083" rtl="0" eaLnBrk="1" fontAlgn="ctr" latinLnBrk="0" hangingPunct="1"/>
                      <a:endParaRPr kumimoji="1" lang="ja-JP" altLang="en-US" sz="1050" b="0" i="0" u="none" strike="noStrike" kern="1200">
                        <a:solidFill>
                          <a:srgbClr val="000000"/>
                        </a:solidFill>
                        <a:effectLst/>
                        <a:latin typeface="+mn-ea"/>
                        <a:ea typeface="+mn-ea"/>
                        <a:cs typeface="+mn-cs"/>
                      </a:endParaRPr>
                    </a:p>
                  </a:txBody>
                  <a:tcPr marL="72000" marR="72000" marT="36000" marB="36000" anchor="ctr"/>
                </a:tc>
                <a:tc hMerge="1" vMerge="1">
                  <a:txBody>
                    <a:bodyPr/>
                    <a:lstStyle/>
                    <a:p>
                      <a:endParaRPr kumimoji="1" lang="ja-JP" altLang="en-US"/>
                    </a:p>
                  </a:txBody>
                  <a:tcPr/>
                </a:tc>
                <a:tc>
                  <a:txBody>
                    <a:bodyPr/>
                    <a:lstStyle/>
                    <a:p>
                      <a:r>
                        <a:rPr kumimoji="1" lang="ja-JP" altLang="en-US" sz="1200" b="0" u="none" strike="noStrike" kern="1200">
                          <a:solidFill>
                            <a:srgbClr val="000000"/>
                          </a:solidFill>
                          <a:effectLst/>
                          <a:latin typeface="メイリオ" panose="020B0604030504040204" pitchFamily="50" charset="-128"/>
                          <a:ea typeface="メイリオ" panose="020B0604030504040204" pitchFamily="50" charset="-128"/>
                        </a:rPr>
                        <a:t>精神保健指定医以外の場合</a:t>
                      </a:r>
                      <a:endParaRPr kumimoji="1" lang="ja-JP" altLang="en-US" sz="1200">
                        <a:latin typeface="メイリオ" panose="020B0604030504040204" pitchFamily="50" charset="-128"/>
                        <a:ea typeface="メイリオ" panose="020B0604030504040204" pitchFamily="50" charset="-128"/>
                      </a:endParaRPr>
                    </a:p>
                  </a:txBody>
                  <a:tcPr marL="72000" marR="72000" marT="36000" marB="36000" anchor="ctr">
                    <a:lnL w="12700">
                      <a:solidFill>
                        <a:schemeClr val="tx1"/>
                      </a:solid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ja-JP" sz="1200" b="0" u="none" strike="noStrike">
                          <a:solidFill>
                            <a:srgbClr val="000000"/>
                          </a:solidFill>
                          <a:effectLst/>
                          <a:latin typeface="メイリオ" panose="020B0604030504040204" pitchFamily="50" charset="-128"/>
                          <a:ea typeface="メイリオ" panose="020B0604030504040204" pitchFamily="50" charset="-128"/>
                        </a:rPr>
                        <a:t>600</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6EB"/>
                    </a:solidFill>
                  </a:tcPr>
                </a:tc>
                <a:tc>
                  <a:txBody>
                    <a:bodyPr/>
                    <a:lstStyle/>
                    <a:p>
                      <a:pPr algn="ctr" fontAlgn="ct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1200" b="0" i="0" u="none" strike="noStrike">
                          <a:solidFill>
                            <a:srgbClr val="000000"/>
                          </a:solidFill>
                          <a:effectLst/>
                          <a:latin typeface="メイリオ" panose="020B0604030504040204" pitchFamily="50" charset="-128"/>
                          <a:ea typeface="メイリオ" panose="020B0604030504040204" pitchFamily="50" charset="-128"/>
                        </a:rPr>
                        <a:t>600</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1232471094"/>
                  </a:ext>
                </a:extLst>
              </a:tr>
              <a:tr h="250190">
                <a:tc rowSpan="6">
                  <a:txBody>
                    <a:bodyPr/>
                    <a:lstStyle/>
                    <a:p>
                      <a:pPr marL="0" algn="l" defTabSz="844083" rtl="0" eaLnBrk="1" fontAlgn="ctr" latinLnBrk="0" hangingPunct="1"/>
                      <a:r>
                        <a:rPr kumimoji="1" lang="ja-JP" altLang="en-US" sz="1200" b="0" u="none" strike="noStrike" kern="1200" dirty="0">
                          <a:solidFill>
                            <a:srgbClr val="000000"/>
                          </a:solidFill>
                          <a:effectLst/>
                          <a:latin typeface="メイリオ" panose="020B0604030504040204" pitchFamily="50" charset="-128"/>
                          <a:ea typeface="メイリオ" panose="020B0604030504040204" pitchFamily="50" charset="-128"/>
                        </a:rPr>
                        <a:t>　ハ　イ及びロ以外の場合</a:t>
                      </a:r>
                      <a:endParaRPr kumimoji="1" lang="ja-JP" altLang="en-US" sz="1200" b="0" i="0" u="none" strike="noStrike" kern="1200" dirty="0">
                        <a:solidFill>
                          <a:srgbClr val="000000"/>
                        </a:solidFill>
                        <a:effectLst/>
                        <a:latin typeface="メイリオ" panose="020B0604030504040204" pitchFamily="50" charset="-128"/>
                        <a:ea typeface="メイリオ" panose="020B0604030504040204" pitchFamily="50" charset="-128"/>
                        <a:cs typeface="+mn-cs"/>
                      </a:endParaRPr>
                    </a:p>
                  </a:txBody>
                  <a:tcPr marL="72000" marR="72000" marT="36000" marB="36000" anchor="ctr">
                    <a:lnL w="12700" cap="flat" cmpd="sng" algn="ctr">
                      <a:solidFill>
                        <a:schemeClr val="tx1"/>
                      </a:solidFill>
                      <a:prstDash val="solid"/>
                      <a:round/>
                      <a:headEnd type="none" w="med" len="med"/>
                      <a:tailEnd type="none" w="med" len="med"/>
                    </a:lnL>
                    <a:lnR w="12700">
                      <a:solidFill>
                        <a:schemeClr val="tx1"/>
                      </a:solid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marL="0" algn="l" defTabSz="844083" rtl="0" eaLnBrk="1" fontAlgn="ctr" latinLnBrk="0" hangingPunct="1"/>
                      <a:r>
                        <a:rPr kumimoji="1" lang="en-US" altLang="ja-JP" sz="1200" b="0" u="none" strike="noStrike" kern="1200">
                          <a:solidFill>
                            <a:srgbClr val="000000"/>
                          </a:solidFill>
                          <a:effectLst/>
                          <a:latin typeface="メイリオ" panose="020B0604030504040204" pitchFamily="50" charset="-128"/>
                          <a:ea typeface="メイリオ" panose="020B0604030504040204" pitchFamily="50" charset="-128"/>
                        </a:rPr>
                        <a:t>60</a:t>
                      </a:r>
                      <a:r>
                        <a:rPr kumimoji="1" lang="ja-JP" altLang="en-US" sz="1200" b="0" u="none" strike="noStrike" kern="1200">
                          <a:solidFill>
                            <a:srgbClr val="000000"/>
                          </a:solidFill>
                          <a:effectLst/>
                          <a:latin typeface="メイリオ" panose="020B0604030504040204" pitchFamily="50" charset="-128"/>
                          <a:ea typeface="メイリオ" panose="020B0604030504040204" pitchFamily="50" charset="-128"/>
                        </a:rPr>
                        <a:t>分以上　</a:t>
                      </a:r>
                      <a:endParaRPr kumimoji="1" lang="ja-JP" altLang="en-US" sz="1200" b="0" i="0" u="none" strike="noStrike" kern="1200">
                        <a:solidFill>
                          <a:srgbClr val="000000"/>
                        </a:solidFill>
                        <a:effectLst/>
                        <a:latin typeface="メイリオ" panose="020B0604030504040204" pitchFamily="50" charset="-128"/>
                        <a:ea typeface="メイリオ" panose="020B0604030504040204" pitchFamily="50" charset="-128"/>
                        <a:cs typeface="+mn-cs"/>
                      </a:endParaRPr>
                    </a:p>
                  </a:txBody>
                  <a:tcPr marL="72000" marR="72000" marT="36000" marB="36000"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pPr marL="0" algn="l" defTabSz="844083" rtl="0" eaLnBrk="1" fontAlgn="ctr" latinLnBrk="0" hangingPunct="1"/>
                      <a:r>
                        <a:rPr kumimoji="1" lang="ja-JP" altLang="en-US" sz="1200" b="0" u="none" strike="noStrike" kern="1200">
                          <a:solidFill>
                            <a:srgbClr val="000000"/>
                          </a:solidFill>
                          <a:effectLst/>
                          <a:latin typeface="メイリオ" panose="020B0604030504040204" pitchFamily="50" charset="-128"/>
                          <a:ea typeface="メイリオ" panose="020B0604030504040204" pitchFamily="50" charset="-128"/>
                        </a:rPr>
                        <a:t>精神保健指定医による場合</a:t>
                      </a:r>
                      <a:endParaRPr kumimoji="1" lang="ja-JP" altLang="en-US" sz="1200" b="0" i="0" u="none" strike="noStrike" kern="1200">
                        <a:solidFill>
                          <a:srgbClr val="000000"/>
                        </a:solidFill>
                        <a:effectLst/>
                        <a:latin typeface="メイリオ" panose="020B0604030504040204" pitchFamily="50" charset="-128"/>
                        <a:ea typeface="メイリオ" panose="020B0604030504040204" pitchFamily="50" charset="-128"/>
                        <a:cs typeface="+mn-cs"/>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ja-JP" sz="1200" b="0" u="none" strike="noStrike">
                          <a:solidFill>
                            <a:srgbClr val="000000"/>
                          </a:solidFill>
                          <a:effectLst/>
                          <a:latin typeface="メイリオ" panose="020B0604030504040204" pitchFamily="50" charset="-128"/>
                          <a:ea typeface="メイリオ" panose="020B0604030504040204" pitchFamily="50" charset="-128"/>
                        </a:rPr>
                        <a:t>550</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6EB"/>
                    </a:solidFill>
                  </a:tcPr>
                </a:tc>
                <a:tc>
                  <a:txBody>
                    <a:bodyPr/>
                    <a:lstStyle/>
                    <a:p>
                      <a:pPr algn="ctr" fontAlgn="ct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90570" rtl="0" eaLnBrk="1" fontAlgn="ctr" latinLnBrk="0" hangingPunct="1"/>
                      <a:r>
                        <a:rPr kumimoji="1" lang="en-US" altLang="ja-JP" sz="1200" b="1" i="0" u="sng" strike="noStrike" kern="1200">
                          <a:solidFill>
                            <a:srgbClr val="0070C0"/>
                          </a:solidFill>
                          <a:effectLst/>
                          <a:latin typeface="メイリオ" panose="020B0604030504040204" pitchFamily="50" charset="-128"/>
                          <a:ea typeface="メイリオ" panose="020B0604030504040204" pitchFamily="50" charset="-128"/>
                          <a:cs typeface="+mn-cs"/>
                        </a:rPr>
                        <a:t>590</a:t>
                      </a:r>
                      <a:r>
                        <a:rPr lang="ja-JP" altLang="en-US" sz="1200" b="1" i="0" u="sng" strike="noStrike">
                          <a:solidFill>
                            <a:srgbClr val="0070C0"/>
                          </a:solidFill>
                          <a:effectLst/>
                          <a:latin typeface="メイリオ" panose="020B0604030504040204" pitchFamily="50" charset="-128"/>
                          <a:ea typeface="メイリオ" panose="020B0604030504040204" pitchFamily="50" charset="-128"/>
                        </a:rPr>
                        <a:t>点</a:t>
                      </a:r>
                      <a:endParaRPr kumimoji="1" lang="en-US" altLang="ja-JP" sz="1200" b="1" i="0" u="sng" strike="noStrike" kern="1200">
                        <a:solidFill>
                          <a:srgbClr val="0070C0"/>
                        </a:solidFill>
                        <a:effectLst/>
                        <a:latin typeface="メイリオ" panose="020B0604030504040204" pitchFamily="50" charset="-128"/>
                        <a:ea typeface="メイリオ" panose="020B0604030504040204" pitchFamily="50" charset="-128"/>
                        <a:cs typeface="+mn-cs"/>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3305919036"/>
                  </a:ext>
                </a:extLst>
              </a:tr>
              <a:tr h="250190">
                <a:tc vMerge="1">
                  <a:txBody>
                    <a:bodyPr/>
                    <a:lstStyle/>
                    <a:p>
                      <a:pPr marL="0" algn="l" defTabSz="844083" rtl="0" eaLnBrk="1" fontAlgn="ctr" latinLnBrk="0" hangingPunct="1"/>
                      <a:endParaRPr kumimoji="1" lang="ja-JP" altLang="en-US" sz="1050" b="0" i="0" u="none" strike="noStrike" kern="1200">
                        <a:solidFill>
                          <a:srgbClr val="000000"/>
                        </a:solidFill>
                        <a:effectLst/>
                        <a:latin typeface="+mn-ea"/>
                        <a:ea typeface="+mn-ea"/>
                        <a:cs typeface="+mn-cs"/>
                      </a:endParaRPr>
                    </a:p>
                  </a:txBody>
                  <a:tcPr marL="72000" marR="72000" marT="36000" marB="36000" anchor="ctr"/>
                </a:tc>
                <a:tc vMerge="1">
                  <a:txBody>
                    <a:bodyPr/>
                    <a:lstStyle/>
                    <a:p>
                      <a:endParaRPr kumimoji="1" lang="ja-JP" altLang="en-US"/>
                    </a:p>
                  </a:txBody>
                  <a:tcPr/>
                </a:tc>
                <a:tc>
                  <a:txBody>
                    <a:bodyPr/>
                    <a:lstStyle/>
                    <a:p>
                      <a:r>
                        <a:rPr kumimoji="1" lang="ja-JP" altLang="en-US" sz="1200" b="0" u="none" strike="noStrike" kern="1200">
                          <a:solidFill>
                            <a:srgbClr val="000000"/>
                          </a:solidFill>
                          <a:effectLst/>
                          <a:latin typeface="メイリオ" panose="020B0604030504040204" pitchFamily="50" charset="-128"/>
                          <a:ea typeface="メイリオ" panose="020B0604030504040204" pitchFamily="50" charset="-128"/>
                        </a:rPr>
                        <a:t>精神保健指定医以外の場合</a:t>
                      </a:r>
                      <a:endParaRPr kumimoji="1" lang="ja-JP" altLang="en-US" sz="1200">
                        <a:latin typeface="メイリオ" panose="020B0604030504040204" pitchFamily="50" charset="-128"/>
                        <a:ea typeface="メイリオ" panose="020B0604030504040204" pitchFamily="50" charset="-128"/>
                      </a:endParaRPr>
                    </a:p>
                  </a:txBody>
                  <a:tcPr marL="72000" marR="72000" marT="36000" marB="36000" anchor="ctr">
                    <a:lnL w="12700">
                      <a:solidFill>
                        <a:schemeClr val="tx1"/>
                      </a:solid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ja-JP" sz="1200" b="0" u="none" strike="noStrike">
                          <a:solidFill>
                            <a:srgbClr val="000000"/>
                          </a:solidFill>
                          <a:effectLst/>
                          <a:latin typeface="メイリオ" panose="020B0604030504040204" pitchFamily="50" charset="-128"/>
                          <a:ea typeface="メイリオ" panose="020B0604030504040204" pitchFamily="50" charset="-128"/>
                        </a:rPr>
                        <a:t>530</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6EB"/>
                    </a:solidFill>
                  </a:tcPr>
                </a:tc>
                <a:tc>
                  <a:txBody>
                    <a:bodyPr/>
                    <a:lstStyle/>
                    <a:p>
                      <a:pPr algn="ctr" fontAlgn="ct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90570" rtl="0" eaLnBrk="1" fontAlgn="ctr" latinLnBrk="0" hangingPunct="1"/>
                      <a:r>
                        <a:rPr kumimoji="1" lang="en-US" altLang="ja-JP" sz="1200" b="1" i="0" u="sng" strike="noStrike" kern="1200">
                          <a:solidFill>
                            <a:srgbClr val="0070C0"/>
                          </a:solidFill>
                          <a:effectLst/>
                          <a:latin typeface="メイリオ" panose="020B0604030504040204" pitchFamily="50" charset="-128"/>
                          <a:ea typeface="メイリオ" panose="020B0604030504040204" pitchFamily="50" charset="-128"/>
                          <a:cs typeface="+mn-cs"/>
                        </a:rPr>
                        <a:t>540</a:t>
                      </a:r>
                      <a:r>
                        <a:rPr lang="ja-JP" altLang="en-US" sz="1200" b="1" i="0" u="sng" strike="noStrike">
                          <a:solidFill>
                            <a:srgbClr val="0070C0"/>
                          </a:solidFill>
                          <a:effectLst/>
                          <a:latin typeface="メイリオ" panose="020B0604030504040204" pitchFamily="50" charset="-128"/>
                          <a:ea typeface="メイリオ" panose="020B0604030504040204" pitchFamily="50" charset="-128"/>
                        </a:rPr>
                        <a:t>点</a:t>
                      </a:r>
                      <a:endParaRPr kumimoji="1" lang="en-US" altLang="ja-JP" sz="1200" b="1" i="0" u="sng" strike="noStrike" kern="1200">
                        <a:solidFill>
                          <a:srgbClr val="0070C0"/>
                        </a:solidFill>
                        <a:effectLst/>
                        <a:latin typeface="メイリオ" panose="020B0604030504040204" pitchFamily="50" charset="-128"/>
                        <a:ea typeface="メイリオ" panose="020B0604030504040204" pitchFamily="50" charset="-128"/>
                        <a:cs typeface="+mn-cs"/>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878577838"/>
                  </a:ext>
                </a:extLst>
              </a:tr>
              <a:tr h="250190">
                <a:tc vMerge="1">
                  <a:txBody>
                    <a:bodyPr/>
                    <a:lstStyle/>
                    <a:p>
                      <a:pPr marL="0" algn="l" defTabSz="844083" rtl="0" eaLnBrk="1" fontAlgn="ctr" latinLnBrk="0" hangingPunct="1"/>
                      <a:endParaRPr kumimoji="1" lang="ja-JP" altLang="en-US" sz="1050" b="0" i="0" u="none" strike="noStrike" kern="1200">
                        <a:solidFill>
                          <a:srgbClr val="000000"/>
                        </a:solidFill>
                        <a:effectLst/>
                        <a:latin typeface="+mn-ea"/>
                        <a:ea typeface="+mn-ea"/>
                        <a:cs typeface="+mn-cs"/>
                      </a:endParaRPr>
                    </a:p>
                  </a:txBody>
                  <a:tcPr marL="72000" marR="72000" marT="36000" marB="36000" anchor="ctr"/>
                </a:tc>
                <a:tc rowSpan="2">
                  <a:txBody>
                    <a:bodyPr/>
                    <a:lstStyle/>
                    <a:p>
                      <a:r>
                        <a:rPr kumimoji="1" lang="en-US" altLang="ja-JP" sz="1200" b="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rPr>
                        <a:t>30</a:t>
                      </a:r>
                      <a:r>
                        <a:rPr kumimoji="1" lang="ja-JP" altLang="en-US" sz="1200" b="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rPr>
                        <a:t>分以上</a:t>
                      </a:r>
                      <a:r>
                        <a:rPr kumimoji="1" lang="en-US" altLang="ja-JP" sz="1200" b="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rPr>
                        <a:t>60</a:t>
                      </a:r>
                      <a:r>
                        <a:rPr kumimoji="1" lang="ja-JP" altLang="en-US" sz="1200" b="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rPr>
                        <a:t>分未満</a:t>
                      </a:r>
                      <a:endParaRPr kumimoji="1" lang="ja-JP" altLang="en-US" sz="1200">
                        <a:latin typeface="メイリオ" panose="020B0604030504040204" pitchFamily="50" charset="-128"/>
                        <a:ea typeface="メイリオ" panose="020B0604030504040204" pitchFamily="50" charset="-128"/>
                      </a:endParaRPr>
                    </a:p>
                  </a:txBody>
                  <a:tcPr marL="72000" marR="72000" marT="36000" marB="36000"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r>
                        <a:rPr kumimoji="1" lang="ja-JP" altLang="en-US" sz="1200" b="0" u="none" strike="noStrike" kern="1200">
                          <a:solidFill>
                            <a:srgbClr val="000000"/>
                          </a:solidFill>
                          <a:effectLst/>
                          <a:latin typeface="メイリオ" panose="020B0604030504040204" pitchFamily="50" charset="-128"/>
                          <a:ea typeface="メイリオ" panose="020B0604030504040204" pitchFamily="50" charset="-128"/>
                        </a:rPr>
                        <a:t>精神保健指定医による場合</a:t>
                      </a:r>
                      <a:endParaRPr kumimoji="1" lang="ja-JP" altLang="en-US" sz="1200">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ja-JP" sz="1200" b="0" u="none" strike="noStrike">
                          <a:solidFill>
                            <a:srgbClr val="000000"/>
                          </a:solidFill>
                          <a:effectLst/>
                          <a:latin typeface="メイリオ" panose="020B0604030504040204" pitchFamily="50" charset="-128"/>
                          <a:ea typeface="メイリオ" panose="020B0604030504040204" pitchFamily="50" charset="-128"/>
                        </a:rPr>
                        <a:t>410</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6EB"/>
                    </a:solidFill>
                  </a:tcPr>
                </a:tc>
                <a:tc>
                  <a:txBody>
                    <a:bodyPr/>
                    <a:lstStyle/>
                    <a:p>
                      <a:pPr algn="ctr" fontAlgn="ct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1200" b="0" i="0" u="none" strike="noStrike">
                          <a:solidFill>
                            <a:srgbClr val="000000"/>
                          </a:solidFill>
                          <a:effectLst/>
                          <a:latin typeface="メイリオ" panose="020B0604030504040204" pitchFamily="50" charset="-128"/>
                          <a:ea typeface="メイリオ" panose="020B0604030504040204" pitchFamily="50" charset="-128"/>
                        </a:rPr>
                        <a:t>410</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29373957"/>
                  </a:ext>
                </a:extLst>
              </a:tr>
              <a:tr h="250190">
                <a:tc vMerge="1">
                  <a:txBody>
                    <a:bodyPr/>
                    <a:lstStyle/>
                    <a:p>
                      <a:pPr marL="0" algn="l" defTabSz="844083" rtl="0" eaLnBrk="1" fontAlgn="ctr" latinLnBrk="0" hangingPunct="1"/>
                      <a:endParaRPr kumimoji="1" lang="ja-JP" altLang="en-US" sz="1050" b="0" i="0" u="none" strike="noStrike" kern="1200">
                        <a:solidFill>
                          <a:srgbClr val="000000"/>
                        </a:solidFill>
                        <a:effectLst/>
                        <a:latin typeface="+mn-ea"/>
                        <a:ea typeface="+mn-ea"/>
                        <a:cs typeface="+mn-cs"/>
                      </a:endParaRPr>
                    </a:p>
                  </a:txBody>
                  <a:tcPr marL="72000" marR="72000" marT="36000" marB="36000" anchor="ctr"/>
                </a:tc>
                <a:tc vMerge="1">
                  <a:txBody>
                    <a:bodyPr/>
                    <a:lstStyle/>
                    <a:p>
                      <a:endParaRPr kumimoji="1" lang="ja-JP" altLang="en-US"/>
                    </a:p>
                  </a:txBody>
                  <a:tcPr/>
                </a:tc>
                <a:tc>
                  <a:txBody>
                    <a:bodyPr/>
                    <a:lstStyle/>
                    <a:p>
                      <a:r>
                        <a:rPr kumimoji="1" lang="ja-JP" altLang="en-US" sz="1200" b="0" u="none" strike="noStrike" kern="1200">
                          <a:solidFill>
                            <a:srgbClr val="000000"/>
                          </a:solidFill>
                          <a:effectLst/>
                          <a:latin typeface="メイリオ" panose="020B0604030504040204" pitchFamily="50" charset="-128"/>
                          <a:ea typeface="メイリオ" panose="020B0604030504040204" pitchFamily="50" charset="-128"/>
                        </a:rPr>
                        <a:t>精神保健指定医以外の場合</a:t>
                      </a:r>
                      <a:endParaRPr kumimoji="1" lang="ja-JP" altLang="en-US" sz="1200">
                        <a:latin typeface="メイリオ" panose="020B0604030504040204" pitchFamily="50" charset="-128"/>
                        <a:ea typeface="メイリオ" panose="020B0604030504040204" pitchFamily="50" charset="-128"/>
                      </a:endParaRPr>
                    </a:p>
                  </a:txBody>
                  <a:tcPr marL="72000" marR="72000" marT="36000" marB="36000" anchor="ctr">
                    <a:lnL w="12700">
                      <a:solidFill>
                        <a:schemeClr val="tx1"/>
                      </a:solid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ja-JP" sz="1200" b="0" u="none" strike="noStrike">
                          <a:solidFill>
                            <a:srgbClr val="000000"/>
                          </a:solidFill>
                          <a:effectLst/>
                          <a:latin typeface="メイリオ" panose="020B0604030504040204" pitchFamily="50" charset="-128"/>
                          <a:ea typeface="メイリオ" panose="020B0604030504040204" pitchFamily="50" charset="-128"/>
                        </a:rPr>
                        <a:t>390</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6EB"/>
                    </a:solidFill>
                  </a:tcPr>
                </a:tc>
                <a:tc>
                  <a:txBody>
                    <a:bodyPr/>
                    <a:lstStyle/>
                    <a:p>
                      <a:pPr algn="ctr" fontAlgn="ct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altLang="ja-JP" sz="1200" b="0" i="0" u="none" strike="noStrike">
                          <a:solidFill>
                            <a:srgbClr val="000000"/>
                          </a:solidFill>
                          <a:effectLst/>
                          <a:latin typeface="メイリオ" panose="020B0604030504040204" pitchFamily="50" charset="-128"/>
                          <a:ea typeface="メイリオ" panose="020B0604030504040204" pitchFamily="50" charset="-128"/>
                        </a:rPr>
                        <a:t>390</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757860241"/>
                  </a:ext>
                </a:extLst>
              </a:tr>
              <a:tr h="250190">
                <a:tc vMerge="1">
                  <a:txBody>
                    <a:bodyPr/>
                    <a:lstStyle/>
                    <a:p>
                      <a:pPr marL="0" algn="l" defTabSz="844083" rtl="0" eaLnBrk="1" fontAlgn="ctr" latinLnBrk="0" hangingPunct="1"/>
                      <a:endParaRPr kumimoji="1" lang="ja-JP" altLang="en-US" sz="1050" b="0" i="0" u="none" strike="noStrike" kern="1200">
                        <a:solidFill>
                          <a:srgbClr val="000000"/>
                        </a:solidFill>
                        <a:effectLst/>
                        <a:latin typeface="+mn-ea"/>
                        <a:ea typeface="+mn-ea"/>
                        <a:cs typeface="+mn-cs"/>
                      </a:endParaRPr>
                    </a:p>
                  </a:txBody>
                  <a:tcPr marL="72000" marR="72000" marT="36000" marB="36000" anchor="ctr"/>
                </a:tc>
                <a:tc rowSpan="2">
                  <a:txBody>
                    <a:bodyPr/>
                    <a:lstStyle/>
                    <a:p>
                      <a:r>
                        <a:rPr kumimoji="1" lang="en-US" altLang="ja-JP" sz="1200" b="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rPr>
                        <a:t>30</a:t>
                      </a:r>
                      <a:r>
                        <a:rPr kumimoji="1" lang="ja-JP" altLang="en-US" sz="1200" b="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rPr>
                        <a:t>分未満</a:t>
                      </a:r>
                      <a:endParaRPr kumimoji="1" lang="ja-JP" altLang="en-US" sz="1200">
                        <a:latin typeface="メイリオ" panose="020B0604030504040204" pitchFamily="50" charset="-128"/>
                        <a:ea typeface="メイリオ" panose="020B0604030504040204" pitchFamily="50" charset="-128"/>
                      </a:endParaRPr>
                    </a:p>
                  </a:txBody>
                  <a:tcPr marL="72000" marR="72000" marT="36000" marB="36000" anchor="ctr">
                    <a:lnL w="12700">
                      <a:solidFill>
                        <a:schemeClr val="tx1"/>
                      </a:solidFill>
                    </a:lnL>
                    <a:lnR w="12700">
                      <a:solidFill>
                        <a:schemeClr val="tx1"/>
                      </a:solidFill>
                    </a:lnR>
                    <a:lnT w="12700">
                      <a:solidFill>
                        <a:schemeClr val="tx1"/>
                      </a:solidFill>
                    </a:lnT>
                    <a:lnB w="12700">
                      <a:solidFill>
                        <a:schemeClr val="tx1"/>
                      </a:solidFill>
                    </a:lnB>
                    <a:noFill/>
                  </a:tcPr>
                </a:tc>
                <a:tc>
                  <a:txBody>
                    <a:bodyPr/>
                    <a:lstStyle/>
                    <a:p>
                      <a:r>
                        <a:rPr kumimoji="1" lang="ja-JP" altLang="en-US" sz="1200" b="0" u="none" strike="noStrike" kern="1200">
                          <a:solidFill>
                            <a:srgbClr val="000000"/>
                          </a:solidFill>
                          <a:effectLst/>
                          <a:latin typeface="メイリオ" panose="020B0604030504040204" pitchFamily="50" charset="-128"/>
                          <a:ea typeface="メイリオ" panose="020B0604030504040204" pitchFamily="50" charset="-128"/>
                        </a:rPr>
                        <a:t>精神保健指定医による場合</a:t>
                      </a:r>
                      <a:endParaRPr kumimoji="1" lang="ja-JP" altLang="en-US" sz="1200">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ja-JP" sz="1200" b="0" u="none" strike="noStrike">
                          <a:solidFill>
                            <a:srgbClr val="000000"/>
                          </a:solidFill>
                          <a:effectLst/>
                          <a:latin typeface="メイリオ" panose="020B0604030504040204" pitchFamily="50" charset="-128"/>
                          <a:ea typeface="メイリオ" panose="020B0604030504040204" pitchFamily="50" charset="-128"/>
                        </a:rPr>
                        <a:t>330</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6EB"/>
                    </a:solidFill>
                  </a:tcPr>
                </a:tc>
                <a:tc>
                  <a:txBody>
                    <a:bodyPr/>
                    <a:lstStyle/>
                    <a:p>
                      <a:pPr algn="ctr" fontAlgn="ct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90570" rtl="0" eaLnBrk="1" fontAlgn="ctr" latinLnBrk="0" hangingPunct="1"/>
                      <a:r>
                        <a:rPr kumimoji="1" lang="en-US" altLang="ja-JP" sz="1200" b="1" i="0" u="sng" strike="noStrike" kern="1200">
                          <a:solidFill>
                            <a:srgbClr val="0070C0"/>
                          </a:solidFill>
                          <a:effectLst/>
                          <a:latin typeface="メイリオ" panose="020B0604030504040204" pitchFamily="50" charset="-128"/>
                          <a:ea typeface="メイリオ" panose="020B0604030504040204" pitchFamily="50" charset="-128"/>
                          <a:cs typeface="+mn-cs"/>
                        </a:rPr>
                        <a:t>315</a:t>
                      </a:r>
                      <a:r>
                        <a:rPr lang="ja-JP" altLang="en-US" sz="1200" b="1" i="0" u="sng" strike="noStrike">
                          <a:solidFill>
                            <a:srgbClr val="0070C0"/>
                          </a:solidFill>
                          <a:effectLst/>
                          <a:latin typeface="メイリオ" panose="020B0604030504040204" pitchFamily="50" charset="-128"/>
                          <a:ea typeface="メイリオ" panose="020B0604030504040204" pitchFamily="50" charset="-128"/>
                        </a:rPr>
                        <a:t>点</a:t>
                      </a:r>
                      <a:endParaRPr kumimoji="1" lang="en-US" altLang="ja-JP" sz="1200" b="1" i="0" u="sng" strike="noStrike" kern="1200">
                        <a:solidFill>
                          <a:srgbClr val="0070C0"/>
                        </a:solidFill>
                        <a:effectLst/>
                        <a:latin typeface="メイリオ" panose="020B0604030504040204" pitchFamily="50" charset="-128"/>
                        <a:ea typeface="メイリオ" panose="020B0604030504040204" pitchFamily="50" charset="-128"/>
                        <a:cs typeface="+mn-cs"/>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704617398"/>
                  </a:ext>
                </a:extLst>
              </a:tr>
              <a:tr h="250190">
                <a:tc vMerge="1">
                  <a:txBody>
                    <a:bodyPr/>
                    <a:lstStyle/>
                    <a:p>
                      <a:pPr marL="0" algn="l" defTabSz="844083" rtl="0" eaLnBrk="1" fontAlgn="ctr" latinLnBrk="0" hangingPunct="1"/>
                      <a:endParaRPr kumimoji="1" lang="ja-JP" altLang="en-US" sz="1050" b="0" i="0" u="none" strike="noStrike" kern="1200">
                        <a:solidFill>
                          <a:srgbClr val="000000"/>
                        </a:solidFill>
                        <a:effectLst/>
                        <a:latin typeface="+mn-ea"/>
                        <a:ea typeface="+mn-ea"/>
                        <a:cs typeface="+mn-cs"/>
                      </a:endParaRPr>
                    </a:p>
                  </a:txBody>
                  <a:tcPr marL="72000" marR="72000" marT="36000" marB="36000" anchor="ctr"/>
                </a:tc>
                <a:tc vMerge="1">
                  <a:txBody>
                    <a:bodyPr/>
                    <a:lstStyle/>
                    <a:p>
                      <a:endParaRPr kumimoji="1" lang="ja-JP" altLang="en-US"/>
                    </a:p>
                  </a:txBody>
                  <a:tcPr/>
                </a:tc>
                <a:tc>
                  <a:txBody>
                    <a:bodyPr/>
                    <a:lstStyle/>
                    <a:p>
                      <a:r>
                        <a:rPr kumimoji="1" lang="ja-JP" altLang="en-US" sz="1200" b="0" u="none" strike="noStrike" kern="1200">
                          <a:solidFill>
                            <a:srgbClr val="000000"/>
                          </a:solidFill>
                          <a:effectLst/>
                          <a:latin typeface="メイリオ" panose="020B0604030504040204" pitchFamily="50" charset="-128"/>
                          <a:ea typeface="メイリオ" panose="020B0604030504040204" pitchFamily="50" charset="-128"/>
                        </a:rPr>
                        <a:t>精神保健指定医以外の場合</a:t>
                      </a:r>
                      <a:endParaRPr kumimoji="1" lang="ja-JP" altLang="en-US" sz="1200">
                        <a:latin typeface="メイリオ" panose="020B0604030504040204" pitchFamily="50" charset="-128"/>
                        <a:ea typeface="メイリオ" panose="020B0604030504040204" pitchFamily="50" charset="-128"/>
                      </a:endParaRPr>
                    </a:p>
                  </a:txBody>
                  <a:tcPr marL="72000" marR="72000" marT="36000" marB="36000" anchor="ctr">
                    <a:lnL w="12700">
                      <a:solidFill>
                        <a:schemeClr val="tx1"/>
                      </a:solid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altLang="ja-JP" sz="1200" b="0" u="none" strike="noStrike">
                          <a:solidFill>
                            <a:srgbClr val="000000"/>
                          </a:solidFill>
                          <a:effectLst/>
                          <a:latin typeface="メイリオ" panose="020B0604030504040204" pitchFamily="50" charset="-128"/>
                          <a:ea typeface="メイリオ" panose="020B0604030504040204" pitchFamily="50" charset="-128"/>
                        </a:rPr>
                        <a:t>315</a:t>
                      </a:r>
                      <a:r>
                        <a:rPr lang="ja-JP" altLang="en-US" sz="1200" b="0" u="none" strike="noStrike">
                          <a:solidFill>
                            <a:srgbClr val="000000"/>
                          </a:solidFill>
                          <a:effectLst/>
                          <a:latin typeface="メイリオ" panose="020B0604030504040204" pitchFamily="50" charset="-128"/>
                          <a:ea typeface="メイリオ" panose="020B0604030504040204" pitchFamily="50" charset="-128"/>
                        </a:rPr>
                        <a:t>点</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F6EB"/>
                    </a:solidFill>
                  </a:tcPr>
                </a:tc>
                <a:tc>
                  <a:txBody>
                    <a:bodyPr/>
                    <a:lstStyle/>
                    <a:p>
                      <a:pPr algn="ctr" fontAlgn="ct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90570" rtl="0" eaLnBrk="1" fontAlgn="ctr" latinLnBrk="0" hangingPunct="1"/>
                      <a:r>
                        <a:rPr kumimoji="1" lang="en-US" altLang="ja-JP" sz="1200" b="1" i="0" u="sng" strike="noStrike" kern="1200" dirty="0">
                          <a:solidFill>
                            <a:srgbClr val="0070C0"/>
                          </a:solidFill>
                          <a:effectLst/>
                          <a:latin typeface="メイリオ" panose="020B0604030504040204" pitchFamily="50" charset="-128"/>
                          <a:ea typeface="メイリオ" panose="020B0604030504040204" pitchFamily="50" charset="-128"/>
                          <a:cs typeface="+mn-cs"/>
                        </a:rPr>
                        <a:t>290</a:t>
                      </a:r>
                      <a:r>
                        <a:rPr lang="ja-JP" altLang="en-US" sz="1200" b="1" i="0" u="sng" strike="noStrike" dirty="0">
                          <a:solidFill>
                            <a:srgbClr val="0070C0"/>
                          </a:solidFill>
                          <a:effectLst/>
                          <a:latin typeface="メイリオ" panose="020B0604030504040204" pitchFamily="50" charset="-128"/>
                          <a:ea typeface="メイリオ" panose="020B0604030504040204" pitchFamily="50" charset="-128"/>
                        </a:rPr>
                        <a:t>点</a:t>
                      </a:r>
                      <a:endParaRPr kumimoji="1" lang="en-US" altLang="ja-JP" sz="1200" b="1" i="0" u="sng" strike="noStrike" kern="1200" dirty="0">
                        <a:solidFill>
                          <a:srgbClr val="0070C0"/>
                        </a:solidFill>
                        <a:effectLst/>
                        <a:latin typeface="メイリオ" panose="020B0604030504040204" pitchFamily="50" charset="-128"/>
                        <a:ea typeface="メイリオ" panose="020B0604030504040204" pitchFamily="50" charset="-128"/>
                        <a:cs typeface="+mn-cs"/>
                      </a:endParaRPr>
                    </a:p>
                  </a:txBody>
                  <a:tcPr marL="72000" marR="72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1EDFF"/>
                    </a:solidFill>
                  </a:tcPr>
                </a:tc>
                <a:extLst>
                  <a:ext uri="{0D108BD9-81ED-4DB2-BD59-A6C34878D82A}">
                    <a16:rowId xmlns:a16="http://schemas.microsoft.com/office/drawing/2014/main" val="2376349798"/>
                  </a:ext>
                </a:extLst>
              </a:tr>
            </a:tbl>
          </a:graphicData>
        </a:graphic>
      </p:graphicFrame>
      <p:sp>
        <p:nvSpPr>
          <p:cNvPr id="3" name="右矢印 89">
            <a:extLst>
              <a:ext uri="{FF2B5EF4-FFF2-40B4-BE49-F238E27FC236}">
                <a16:creationId xmlns:a16="http://schemas.microsoft.com/office/drawing/2014/main" id="{5BAB6BDC-5E67-A03A-1D9D-AB37811C22BE}"/>
              </a:ext>
            </a:extLst>
          </p:cNvPr>
          <p:cNvSpPr/>
          <p:nvPr/>
        </p:nvSpPr>
        <p:spPr>
          <a:xfrm>
            <a:off x="7939826" y="382481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4" name="スライド番号プレースホルダー 2">
            <a:extLst>
              <a:ext uri="{FF2B5EF4-FFF2-40B4-BE49-F238E27FC236}">
                <a16:creationId xmlns:a16="http://schemas.microsoft.com/office/drawing/2014/main" id="{1D2C6C0D-6D13-EB43-55E8-65F846F50069}"/>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470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360698218"/>
      </p:ext>
    </p:extLst>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通院・在宅精神療法の見直し及び早期診療体制充実加算の新設</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－４－５　地域移行・地域生活支援の充実を含む質の高い精神医療の評価－⑤</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18800"/>
            <a:ext cx="9529762" cy="577252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精神疾患の早期発見及び症状の評価等の必要な診療を行うにつき十分な体制を有する医療機関が精神療法を行った場合について、通院・在宅精神療法に加算を設ける。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6668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早期診療体制充実加算</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3600" marR="0" lvl="0" indent="-45360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825919"/>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早期診療体制充実加算の新設</a:t>
            </a:r>
          </a:p>
        </p:txBody>
      </p:sp>
      <p:graphicFrame>
        <p:nvGraphicFramePr>
          <p:cNvPr id="3" name="表 3">
            <a:extLst>
              <a:ext uri="{FF2B5EF4-FFF2-40B4-BE49-F238E27FC236}">
                <a16:creationId xmlns:a16="http://schemas.microsoft.com/office/drawing/2014/main" id="{BD4F6597-2C40-1CCE-4ECF-A1B854234DE2}"/>
              </a:ext>
            </a:extLst>
          </p:cNvPr>
          <p:cNvGraphicFramePr>
            <a:graphicFrameLocks noGrp="1"/>
          </p:cNvGraphicFramePr>
          <p:nvPr/>
        </p:nvGraphicFramePr>
        <p:xfrm>
          <a:off x="1485471" y="2201431"/>
          <a:ext cx="7200000" cy="1127760"/>
        </p:xfrm>
        <a:graphic>
          <a:graphicData uri="http://schemas.openxmlformats.org/drawingml/2006/table">
            <a:tbl>
              <a:tblPr firstRow="1" bandRow="1">
                <a:tableStyleId>{5C22544A-7EE6-4342-B048-85BDC9FD1C3A}</a:tableStyleId>
              </a:tblPr>
              <a:tblGrid>
                <a:gridCol w="1352419">
                  <a:extLst>
                    <a:ext uri="{9D8B030D-6E8A-4147-A177-3AD203B41FA5}">
                      <a16:colId xmlns:a16="http://schemas.microsoft.com/office/drawing/2014/main" val="1812890313"/>
                    </a:ext>
                  </a:extLst>
                </a:gridCol>
                <a:gridCol w="2935580">
                  <a:extLst>
                    <a:ext uri="{9D8B030D-6E8A-4147-A177-3AD203B41FA5}">
                      <a16:colId xmlns:a16="http://schemas.microsoft.com/office/drawing/2014/main" val="1652740986"/>
                    </a:ext>
                  </a:extLst>
                </a:gridCol>
                <a:gridCol w="2912001">
                  <a:extLst>
                    <a:ext uri="{9D8B030D-6E8A-4147-A177-3AD203B41FA5}">
                      <a16:colId xmlns:a16="http://schemas.microsoft.com/office/drawing/2014/main" val="3074222320"/>
                    </a:ext>
                  </a:extLst>
                </a:gridCol>
              </a:tblGrid>
              <a:tr h="370840">
                <a:tc>
                  <a:txBody>
                    <a:bodyPr/>
                    <a:lstStyle/>
                    <a:p>
                      <a:pPr algn="ctr"/>
                      <a:endParaRPr kumimoji="1" lang="ja-JP" altLang="en-US" sz="1400" b="1">
                        <a:solidFill>
                          <a:schemeClr val="tx1"/>
                        </a:solidFill>
                        <a:latin typeface="メイリオ" panose="020B0604030504040204" pitchFamily="50" charset="-128"/>
                        <a:ea typeface="メイリオ" panose="020B0604030504040204" pitchFamily="50" charset="-128"/>
                      </a:endParaRPr>
                    </a:p>
                  </a:txBody>
                  <a:tcPr anchor="ctr">
                    <a:solidFill>
                      <a:srgbClr val="93BFFF"/>
                    </a:solidFill>
                  </a:tcPr>
                </a:tc>
                <a:tc>
                  <a:txBody>
                    <a:bodyPr/>
                    <a:lstStyle/>
                    <a:p>
                      <a:pPr marL="352800" indent="-352800" algn="l"/>
                      <a:r>
                        <a:rPr kumimoji="1" lang="ja-JP" altLang="en-US" sz="1400" b="1" kern="1200">
                          <a:solidFill>
                            <a:schemeClr val="tx1"/>
                          </a:solidFill>
                          <a:effectLst/>
                          <a:latin typeface="メイリオ" panose="020B0604030504040204" pitchFamily="50" charset="-128"/>
                          <a:ea typeface="メイリオ" panose="020B0604030504040204" pitchFamily="50" charset="-128"/>
                          <a:cs typeface="+mn-cs"/>
                        </a:rPr>
                        <a:t>（１）</a:t>
                      </a:r>
                      <a:r>
                        <a:rPr kumimoji="1" lang="ja-JP" altLang="ja-JP" sz="1400" b="1" kern="1200">
                          <a:solidFill>
                            <a:schemeClr val="tx1"/>
                          </a:solidFill>
                          <a:effectLst/>
                          <a:latin typeface="メイリオ" panose="020B0604030504040204" pitchFamily="50" charset="-128"/>
                          <a:ea typeface="メイリオ" panose="020B0604030504040204" pitchFamily="50" charset="-128"/>
                          <a:cs typeface="+mn-cs"/>
                        </a:rPr>
                        <a:t>最初に受診した日から</a:t>
                      </a:r>
                      <a:endParaRPr kumimoji="1" lang="en-US" altLang="ja-JP" sz="1400" b="1" kern="1200">
                        <a:solidFill>
                          <a:schemeClr val="tx1"/>
                        </a:solidFill>
                        <a:effectLst/>
                        <a:latin typeface="メイリオ" panose="020B0604030504040204" pitchFamily="50" charset="-128"/>
                        <a:ea typeface="メイリオ" panose="020B0604030504040204" pitchFamily="50" charset="-128"/>
                        <a:cs typeface="+mn-cs"/>
                      </a:endParaRPr>
                    </a:p>
                    <a:p>
                      <a:pPr marL="352800" indent="-352800" algn="l"/>
                      <a:r>
                        <a:rPr kumimoji="1" lang="ja-JP" altLang="en-US" sz="1400" b="1" kern="1200">
                          <a:solidFill>
                            <a:schemeClr val="tx1"/>
                          </a:solidFill>
                          <a:effectLst/>
                          <a:latin typeface="メイリオ" panose="020B0604030504040204" pitchFamily="50" charset="-128"/>
                          <a:ea typeface="メイリオ" panose="020B0604030504040204" pitchFamily="50" charset="-128"/>
                          <a:cs typeface="+mn-cs"/>
                        </a:rPr>
                        <a:t>　</a:t>
                      </a:r>
                      <a:r>
                        <a:rPr kumimoji="1" lang="ja-JP" altLang="ja-JP" sz="1400" b="1" kern="1200">
                          <a:solidFill>
                            <a:schemeClr val="tx1"/>
                          </a:solidFill>
                          <a:effectLst/>
                          <a:latin typeface="メイリオ" panose="020B0604030504040204" pitchFamily="50" charset="-128"/>
                          <a:ea typeface="メイリオ" panose="020B0604030504040204" pitchFamily="50" charset="-128"/>
                          <a:cs typeface="+mn-cs"/>
                        </a:rPr>
                        <a:t>３年以内の期間に行った場合</a:t>
                      </a:r>
                      <a:endParaRPr kumimoji="1" lang="ja-JP" altLang="en-US" sz="1400" b="1">
                        <a:solidFill>
                          <a:schemeClr val="tx1"/>
                        </a:solidFill>
                        <a:latin typeface="メイリオ" panose="020B0604030504040204" pitchFamily="50" charset="-128"/>
                        <a:ea typeface="メイリオ" panose="020B0604030504040204" pitchFamily="50" charset="-128"/>
                      </a:endParaRPr>
                    </a:p>
                  </a:txBody>
                  <a:tcPr anchor="ctr">
                    <a:solidFill>
                      <a:srgbClr val="93BFFF"/>
                    </a:solidFill>
                  </a:tcPr>
                </a:tc>
                <a:tc>
                  <a:txBody>
                    <a:bodyPr/>
                    <a:lstStyle/>
                    <a:p>
                      <a:pPr algn="ctr"/>
                      <a:r>
                        <a:rPr kumimoji="1" lang="ja-JP" altLang="en-US" sz="1400" b="1">
                          <a:solidFill>
                            <a:schemeClr val="tx1"/>
                          </a:solidFill>
                          <a:latin typeface="メイリオ" panose="020B0604030504040204" pitchFamily="50" charset="-128"/>
                          <a:ea typeface="メイリオ" panose="020B0604030504040204" pitchFamily="50" charset="-128"/>
                        </a:rPr>
                        <a:t>（２）（１）以外の場合</a:t>
                      </a:r>
                    </a:p>
                  </a:txBody>
                  <a:tcPr anchor="ctr">
                    <a:solidFill>
                      <a:srgbClr val="93BFFF"/>
                    </a:solidFill>
                  </a:tcPr>
                </a:tc>
                <a:extLst>
                  <a:ext uri="{0D108BD9-81ED-4DB2-BD59-A6C34878D82A}">
                    <a16:rowId xmlns:a16="http://schemas.microsoft.com/office/drawing/2014/main" val="4086995916"/>
                  </a:ext>
                </a:extLst>
              </a:tr>
              <a:tr h="288000">
                <a:tc>
                  <a:txBody>
                    <a:bodyPr/>
                    <a:lstStyle/>
                    <a:p>
                      <a:pPr algn="ctr"/>
                      <a:r>
                        <a:rPr kumimoji="1" lang="ja-JP" altLang="en-US" sz="1400" b="1">
                          <a:solidFill>
                            <a:schemeClr val="tx1"/>
                          </a:solidFill>
                          <a:latin typeface="メイリオ" panose="020B0604030504040204" pitchFamily="50" charset="-128"/>
                          <a:ea typeface="メイリオ" panose="020B0604030504040204" pitchFamily="50" charset="-128"/>
                        </a:rPr>
                        <a:t>病院の場合</a:t>
                      </a:r>
                    </a:p>
                  </a:txBody>
                  <a:tcPr anchor="ctr">
                    <a:solidFill>
                      <a:srgbClr val="E1EDFF"/>
                    </a:solidFill>
                  </a:tcPr>
                </a:tc>
                <a:tc>
                  <a:txBody>
                    <a:bodyPr/>
                    <a:lstStyle/>
                    <a:p>
                      <a:pPr algn="ctr"/>
                      <a:r>
                        <a:rPr kumimoji="1" lang="en-US" altLang="ja-JP" sz="1400" b="1" u="sng">
                          <a:solidFill>
                            <a:srgbClr val="0070C0"/>
                          </a:solidFill>
                          <a:latin typeface="メイリオ" panose="020B0604030504040204" pitchFamily="50" charset="-128"/>
                          <a:ea typeface="メイリオ" panose="020B0604030504040204" pitchFamily="50" charset="-128"/>
                        </a:rPr>
                        <a:t>20</a:t>
                      </a:r>
                      <a:r>
                        <a:rPr kumimoji="1" lang="ja-JP" altLang="en-US" sz="1400" b="1" u="sng">
                          <a:solidFill>
                            <a:srgbClr val="0070C0"/>
                          </a:solidFill>
                          <a:latin typeface="メイリオ" panose="020B0604030504040204" pitchFamily="50" charset="-128"/>
                          <a:ea typeface="メイリオ" panose="020B0604030504040204" pitchFamily="50" charset="-128"/>
                        </a:rPr>
                        <a:t>点</a:t>
                      </a:r>
                    </a:p>
                  </a:txBody>
                  <a:tcPr anchor="ctr">
                    <a:solidFill>
                      <a:srgbClr val="E1EDFF"/>
                    </a:solidFill>
                  </a:tcPr>
                </a:tc>
                <a:tc>
                  <a:txBody>
                    <a:bodyPr/>
                    <a:lstStyle/>
                    <a:p>
                      <a:pPr algn="ctr"/>
                      <a:r>
                        <a:rPr kumimoji="1" lang="en-US" altLang="ja-JP" sz="1400" b="1" u="sng">
                          <a:solidFill>
                            <a:srgbClr val="0070C0"/>
                          </a:solidFill>
                          <a:latin typeface="メイリオ" panose="020B0604030504040204" pitchFamily="50" charset="-128"/>
                          <a:ea typeface="メイリオ" panose="020B0604030504040204" pitchFamily="50" charset="-128"/>
                        </a:rPr>
                        <a:t>15</a:t>
                      </a:r>
                      <a:r>
                        <a:rPr kumimoji="1" lang="ja-JP" altLang="en-US" sz="1400" b="1" u="sng">
                          <a:solidFill>
                            <a:srgbClr val="0070C0"/>
                          </a:solidFill>
                          <a:latin typeface="メイリオ" panose="020B0604030504040204" pitchFamily="50" charset="-128"/>
                          <a:ea typeface="メイリオ" panose="020B0604030504040204" pitchFamily="50" charset="-128"/>
                        </a:rPr>
                        <a:t>点</a:t>
                      </a:r>
                    </a:p>
                  </a:txBody>
                  <a:tcPr anchor="ctr">
                    <a:solidFill>
                      <a:srgbClr val="E1EDFF"/>
                    </a:solidFill>
                  </a:tcPr>
                </a:tc>
                <a:extLst>
                  <a:ext uri="{0D108BD9-81ED-4DB2-BD59-A6C34878D82A}">
                    <a16:rowId xmlns:a16="http://schemas.microsoft.com/office/drawing/2014/main" val="1874614295"/>
                  </a:ext>
                </a:extLst>
              </a:tr>
              <a:tr h="288000">
                <a:tc>
                  <a:txBody>
                    <a:bodyPr/>
                    <a:lstStyle/>
                    <a:p>
                      <a:pPr algn="ctr"/>
                      <a:r>
                        <a:rPr kumimoji="1" lang="ja-JP" altLang="en-US" sz="1400" b="1">
                          <a:solidFill>
                            <a:schemeClr val="tx1"/>
                          </a:solidFill>
                          <a:latin typeface="メイリオ" panose="020B0604030504040204" pitchFamily="50" charset="-128"/>
                          <a:ea typeface="メイリオ" panose="020B0604030504040204" pitchFamily="50" charset="-128"/>
                        </a:rPr>
                        <a:t>診療所の場合</a:t>
                      </a:r>
                    </a:p>
                  </a:txBody>
                  <a:tcPr anchor="ctr">
                    <a:solidFill>
                      <a:srgbClr val="E1EDFF"/>
                    </a:solidFill>
                  </a:tcPr>
                </a:tc>
                <a:tc>
                  <a:txBody>
                    <a:bodyPr/>
                    <a:lstStyle/>
                    <a:p>
                      <a:pPr algn="ctr"/>
                      <a:r>
                        <a:rPr kumimoji="1" lang="en-US" altLang="ja-JP" sz="1400" b="1" u="sng">
                          <a:solidFill>
                            <a:srgbClr val="0070C0"/>
                          </a:solidFill>
                          <a:latin typeface="メイリオ" panose="020B0604030504040204" pitchFamily="50" charset="-128"/>
                          <a:ea typeface="メイリオ" panose="020B0604030504040204" pitchFamily="50" charset="-128"/>
                        </a:rPr>
                        <a:t>50</a:t>
                      </a:r>
                      <a:r>
                        <a:rPr kumimoji="1" lang="ja-JP" altLang="en-US" sz="1400" b="1" u="sng">
                          <a:solidFill>
                            <a:srgbClr val="0070C0"/>
                          </a:solidFill>
                          <a:latin typeface="メイリオ" panose="020B0604030504040204" pitchFamily="50" charset="-128"/>
                          <a:ea typeface="メイリオ" panose="020B0604030504040204" pitchFamily="50" charset="-128"/>
                        </a:rPr>
                        <a:t>点</a:t>
                      </a:r>
                    </a:p>
                  </a:txBody>
                  <a:tcPr anchor="ctr">
                    <a:solidFill>
                      <a:srgbClr val="E1EDFF"/>
                    </a:solidFill>
                  </a:tcPr>
                </a:tc>
                <a:tc>
                  <a:txBody>
                    <a:bodyPr/>
                    <a:lstStyle/>
                    <a:p>
                      <a:pPr algn="ctr"/>
                      <a:r>
                        <a:rPr kumimoji="1" lang="en-US" altLang="ja-JP" sz="1400" b="1" u="sng" dirty="0">
                          <a:solidFill>
                            <a:srgbClr val="0070C0"/>
                          </a:solidFill>
                          <a:latin typeface="メイリオ" panose="020B0604030504040204" pitchFamily="50" charset="-128"/>
                          <a:ea typeface="メイリオ" panose="020B0604030504040204" pitchFamily="50" charset="-128"/>
                        </a:rPr>
                        <a:t>15</a:t>
                      </a:r>
                      <a:r>
                        <a:rPr kumimoji="1" lang="ja-JP" altLang="en-US" sz="1400" b="1" u="sng" dirty="0">
                          <a:solidFill>
                            <a:srgbClr val="0070C0"/>
                          </a:solidFill>
                          <a:latin typeface="メイリオ" panose="020B0604030504040204" pitchFamily="50" charset="-128"/>
                          <a:ea typeface="メイリオ" panose="020B0604030504040204" pitchFamily="50" charset="-128"/>
                        </a:rPr>
                        <a:t>点</a:t>
                      </a:r>
                    </a:p>
                  </a:txBody>
                  <a:tcPr anchor="ctr">
                    <a:solidFill>
                      <a:srgbClr val="E1EDFF"/>
                    </a:solidFill>
                  </a:tcPr>
                </a:tc>
                <a:extLst>
                  <a:ext uri="{0D108BD9-81ED-4DB2-BD59-A6C34878D82A}">
                    <a16:rowId xmlns:a16="http://schemas.microsoft.com/office/drawing/2014/main" val="2428699697"/>
                  </a:ext>
                </a:extLst>
              </a:tr>
            </a:tbl>
          </a:graphicData>
        </a:graphic>
      </p:graphicFrame>
      <p:sp>
        <p:nvSpPr>
          <p:cNvPr id="4" name="テキスト ボックス 3">
            <a:extLst>
              <a:ext uri="{FF2B5EF4-FFF2-40B4-BE49-F238E27FC236}">
                <a16:creationId xmlns:a16="http://schemas.microsoft.com/office/drawing/2014/main" id="{7C22EB81-4699-8ABC-A582-D725B858012D}"/>
              </a:ext>
            </a:extLst>
          </p:cNvPr>
          <p:cNvSpPr txBox="1"/>
          <p:nvPr/>
        </p:nvSpPr>
        <p:spPr>
          <a:xfrm>
            <a:off x="188120" y="3630079"/>
            <a:ext cx="7218361" cy="3108543"/>
          </a:xfrm>
          <a:prstGeom prst="rect">
            <a:avLst/>
          </a:prstGeom>
          <a:noFill/>
        </p:spPr>
        <p:txBody>
          <a:bodyPr wrap="square" rtlCol="0">
            <a:spAutoFit/>
          </a:bodyPr>
          <a:lstStyle/>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（１）当該患者を診療する</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担当医</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を決めること。</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3600" marR="0" lvl="0" indent="-4536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担当医</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は、当該患者に対して、以下の</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指導、服薬管理等</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を行うこと。</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6575" marR="0" lvl="0" indent="-302400" algn="l" defTabSz="914400" rtl="0" eaLnBrk="1" fontAlgn="auto" latinLnBrk="0" hangingPunct="1">
              <a:lnSpc>
                <a:spcPct val="100000"/>
              </a:lnSpc>
              <a:spcBef>
                <a:spcPts val="0"/>
              </a:spcBef>
              <a:spcAft>
                <a:spcPts val="0"/>
              </a:spcAft>
              <a:buClrTx/>
              <a:buSzTx/>
              <a:buFontTx/>
              <a:buNone/>
              <a:tabLst>
                <a:tab pos="536575" algn="l"/>
                <a:tab pos="8875713" algn="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原則として、</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患者の同意</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を得て、計画的な医学管理の下に療養上必要な指導及び診療を行う。</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6575" marR="0" lvl="0" indent="-302400" algn="l" defTabSz="914400" rtl="0" eaLnBrk="1" fontAlgn="auto" latinLnBrk="0" hangingPunct="1">
              <a:lnSpc>
                <a:spcPct val="100000"/>
              </a:lnSpc>
              <a:spcBef>
                <a:spcPts val="0"/>
              </a:spcBef>
              <a:spcAft>
                <a:spcPts val="0"/>
              </a:spcAft>
              <a:buClrTx/>
              <a:buSzTx/>
              <a:buFontTx/>
              <a:buNone/>
              <a:tabLst>
                <a:tab pos="536575" algn="l"/>
                <a:tab pos="8875713" algn="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患者の状態に応じて</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適切な問診及び身体診察</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等を行う。</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6575" marR="0" lvl="0" indent="-302400" algn="l" defTabSz="914400" rtl="0" eaLnBrk="1" fontAlgn="auto" latinLnBrk="0" hangingPunct="1">
              <a:lnSpc>
                <a:spcPct val="100000"/>
              </a:lnSpc>
              <a:spcBef>
                <a:spcPts val="0"/>
              </a:spcBef>
              <a:spcAft>
                <a:spcPts val="0"/>
              </a:spcAft>
              <a:buClrTx/>
              <a:buSzTx/>
              <a:buFontTx/>
              <a:buNone/>
              <a:tabLst>
                <a:tab pos="536575" algn="l"/>
                <a:tab pos="8875713" algn="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特に、精神疾患の診断及び治療計画の作成並びに治療計画の見直しを行う場合は、</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6575" marR="0" lvl="0" indent="-302400" algn="l" defTabSz="914400" rtl="0" eaLnBrk="1" fontAlgn="auto" latinLnBrk="0" hangingPunct="1">
              <a:lnSpc>
                <a:spcPct val="100000"/>
              </a:lnSpc>
              <a:spcBef>
                <a:spcPts val="0"/>
              </a:spcBef>
              <a:spcAft>
                <a:spcPts val="0"/>
              </a:spcAft>
              <a:buClrTx/>
              <a:buSzTx/>
              <a:buFontTx/>
              <a:buNone/>
              <a:tabLst>
                <a:tab pos="536575" algn="l"/>
                <a:tab pos="8875713" algn="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詳細な問診並びに身体診察及び</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神経学的診察</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を実施し、その結果を診療録に記載する。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6575" marR="0" lvl="0" indent="-302400" algn="l" defTabSz="914400" rtl="0" eaLnBrk="1" fontAlgn="auto" latinLnBrk="0" hangingPunct="1">
              <a:lnSpc>
                <a:spcPct val="100000"/>
              </a:lnSpc>
              <a:spcBef>
                <a:spcPts val="0"/>
              </a:spcBef>
              <a:spcAft>
                <a:spcPts val="0"/>
              </a:spcAft>
              <a:buClrTx/>
              <a:buSzTx/>
              <a:buFontTx/>
              <a:buNone/>
              <a:tabLst>
                <a:tab pos="536575" algn="l"/>
                <a:tab pos="8875713" algn="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ウ　患者が受診している</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医療機関を全て把握</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するとともに、処方されている</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医薬品を全て管理</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し、診療録に記載する。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6575" marR="0" lvl="0" indent="-302400" algn="l" defTabSz="914400" rtl="0" eaLnBrk="1" fontAlgn="auto" latinLnBrk="0" hangingPunct="1">
              <a:lnSpc>
                <a:spcPct val="100000"/>
              </a:lnSpc>
              <a:spcBef>
                <a:spcPts val="0"/>
              </a:spcBef>
              <a:spcAft>
                <a:spcPts val="0"/>
              </a:spcAft>
              <a:buClrTx/>
              <a:buSzTx/>
              <a:buFontTx/>
              <a:buNone/>
              <a:tabLst>
                <a:tab pos="536575" algn="l"/>
                <a:tab pos="8875713" algn="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エ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標榜時間外の電話等による問い合わせに対応</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可能な体制を有し、</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6575" marR="0" lvl="0" indent="-302400" algn="l" defTabSz="914400" rtl="0" eaLnBrk="1" fontAlgn="auto" latinLnBrk="0" hangingPunct="1">
              <a:lnSpc>
                <a:spcPct val="100000"/>
              </a:lnSpc>
              <a:spcBef>
                <a:spcPts val="0"/>
              </a:spcBef>
              <a:spcAft>
                <a:spcPts val="0"/>
              </a:spcAft>
              <a:buClrTx/>
              <a:buSzTx/>
              <a:buFontTx/>
              <a:buNone/>
              <a:tabLst>
                <a:tab pos="536575" algn="l"/>
                <a:tab pos="8875713" algn="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当該患者に連絡先について情報提供するとともに、受診の指示等、速やかに必要な対応を行う。</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6575" marR="0" lvl="0" indent="-302400" algn="l" defTabSz="914400" rtl="0" eaLnBrk="1" fontAlgn="auto" latinLnBrk="0" hangingPunct="1">
              <a:lnSpc>
                <a:spcPct val="100000"/>
              </a:lnSpc>
              <a:spcBef>
                <a:spcPts val="0"/>
              </a:spcBef>
              <a:spcAft>
                <a:spcPts val="0"/>
              </a:spcAft>
              <a:buClrTx/>
              <a:buSzTx/>
              <a:buFontTx/>
              <a:buNone/>
              <a:tabLst>
                <a:tab pos="536575" algn="l"/>
                <a:tab pos="8875713" algn="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オ　必要に応じて</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障害支援区分認定に係る医師意見書</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又は</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要介護認定に係る主治医意見書</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等を作成すること。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6575" marR="0" lvl="0" indent="-302400" algn="l" defTabSz="914400" rtl="0" eaLnBrk="1" fontAlgn="auto" latinLnBrk="0" hangingPunct="1">
              <a:lnSpc>
                <a:spcPct val="100000"/>
              </a:lnSpc>
              <a:spcBef>
                <a:spcPts val="0"/>
              </a:spcBef>
              <a:spcAft>
                <a:spcPts val="0"/>
              </a:spcAft>
              <a:buClrTx/>
              <a:buSzTx/>
              <a:buFontTx/>
              <a:buNone/>
              <a:tabLst>
                <a:tab pos="536575" algn="l"/>
                <a:tab pos="8875713" algn="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カ　必要に応じ、健康診断や検診の受診勧奨や、予防接種に係る相談への対応を行う。</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6575" marR="0" lvl="0" indent="-302400" algn="l" defTabSz="914400" rtl="0" eaLnBrk="1" fontAlgn="auto" latinLnBrk="0" hangingPunct="1">
              <a:lnSpc>
                <a:spcPct val="100000"/>
              </a:lnSpc>
              <a:spcBef>
                <a:spcPts val="0"/>
              </a:spcBef>
              <a:spcAft>
                <a:spcPts val="0"/>
              </a:spcAft>
              <a:buClrTx/>
              <a:buSzTx/>
              <a:buFontTx/>
              <a:buNone/>
              <a:tabLst>
                <a:tab pos="536575" algn="l"/>
                <a:tab pos="8875713" algn="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キ　患者又は家族等の同意について、署名付の同意書を作成し、診療録に添付する。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6575" marR="0" lvl="0" indent="-302400" algn="l" defTabSz="914400" rtl="0" eaLnBrk="1" fontAlgn="auto" latinLnBrk="0" hangingPunct="1">
              <a:lnSpc>
                <a:spcPct val="100000"/>
              </a:lnSpc>
              <a:spcBef>
                <a:spcPts val="0"/>
              </a:spcBef>
              <a:spcAft>
                <a:spcPts val="0"/>
              </a:spcAft>
              <a:buClrTx/>
              <a:buSzTx/>
              <a:buFontTx/>
              <a:buNone/>
              <a:tabLst>
                <a:tab pos="536575" algn="l"/>
                <a:tab pos="8875713" algn="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ク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院内掲示やホームページ</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等により以下の対応（</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）が可能なことを周知する。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6575" marR="0" lvl="0" indent="-302400" algn="l" defTabSz="914400" rtl="0" eaLnBrk="1" fontAlgn="auto" latinLnBrk="0" hangingPunct="1">
              <a:lnSpc>
                <a:spcPct val="100000"/>
              </a:lnSpc>
              <a:spcBef>
                <a:spcPts val="0"/>
              </a:spcBef>
              <a:spcAft>
                <a:spcPts val="0"/>
              </a:spcAft>
              <a:buClrTx/>
              <a:buSzTx/>
              <a:buFontTx/>
              <a:buNone/>
              <a:tabLst>
                <a:tab pos="536575" algn="l"/>
                <a:tab pos="8875713" algn="l"/>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ケ　精神疾患の早期介入等に当たっては、「早期精神病の診療プランと実践例」等を参考とする。</a:t>
            </a: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graphicFrame>
        <p:nvGraphicFramePr>
          <p:cNvPr id="5" name="表 5">
            <a:extLst>
              <a:ext uri="{FF2B5EF4-FFF2-40B4-BE49-F238E27FC236}">
                <a16:creationId xmlns:a16="http://schemas.microsoft.com/office/drawing/2014/main" id="{93EE9E22-4FCF-0C14-03FA-CFF6668F1BA7}"/>
              </a:ext>
            </a:extLst>
          </p:cNvPr>
          <p:cNvGraphicFramePr>
            <a:graphicFrameLocks noGrp="1"/>
          </p:cNvGraphicFramePr>
          <p:nvPr/>
        </p:nvGraphicFramePr>
        <p:xfrm>
          <a:off x="7406481" y="4009230"/>
          <a:ext cx="2135084" cy="2547807"/>
        </p:xfrm>
        <a:graphic>
          <a:graphicData uri="http://schemas.openxmlformats.org/drawingml/2006/table">
            <a:tbl>
              <a:tblPr firstRow="1" bandRow="1">
                <a:tableStyleId>{5940675A-B579-460E-94D1-54222C63F5DA}</a:tableStyleId>
              </a:tblPr>
              <a:tblGrid>
                <a:gridCol w="2135084">
                  <a:extLst>
                    <a:ext uri="{9D8B030D-6E8A-4147-A177-3AD203B41FA5}">
                      <a16:colId xmlns:a16="http://schemas.microsoft.com/office/drawing/2014/main" val="3968227418"/>
                    </a:ext>
                  </a:extLst>
                </a:gridCol>
              </a:tblGrid>
              <a:tr h="250761">
                <a:tc>
                  <a:txBody>
                    <a:bodyPr/>
                    <a:lstStyle/>
                    <a:p>
                      <a:r>
                        <a:rPr kumimoji="1" lang="ja-JP" altLang="en-US" sz="1000">
                          <a:latin typeface="Meiryo UI" panose="020B0604030504040204" pitchFamily="50" charset="-128"/>
                          <a:ea typeface="Meiryo UI" panose="020B0604030504040204" pitchFamily="50" charset="-128"/>
                        </a:rPr>
                        <a:t>ケースマネジメント</a:t>
                      </a:r>
                    </a:p>
                  </a:txBody>
                  <a:tcPr anchor="ctr">
                    <a:solidFill>
                      <a:schemeClr val="bg1"/>
                    </a:solidFill>
                  </a:tcPr>
                </a:tc>
                <a:extLst>
                  <a:ext uri="{0D108BD9-81ED-4DB2-BD59-A6C34878D82A}">
                    <a16:rowId xmlns:a16="http://schemas.microsoft.com/office/drawing/2014/main" val="221914484"/>
                  </a:ext>
                </a:extLst>
              </a:tr>
              <a:tr h="250761">
                <a:tc>
                  <a:txBody>
                    <a:bodyPr/>
                    <a:lstStyle/>
                    <a:p>
                      <a:r>
                        <a:rPr kumimoji="1" lang="ja-JP" altLang="en-US" sz="1000">
                          <a:latin typeface="Meiryo UI" panose="020B0604030504040204" pitchFamily="50" charset="-128"/>
                          <a:ea typeface="Meiryo UI" panose="020B0604030504040204" pitchFamily="50" charset="-128"/>
                        </a:rPr>
                        <a:t>障害福祉サービス等の相談</a:t>
                      </a:r>
                    </a:p>
                  </a:txBody>
                  <a:tcPr anchor="ctr">
                    <a:solidFill>
                      <a:schemeClr val="bg1"/>
                    </a:solidFill>
                  </a:tcPr>
                </a:tc>
                <a:extLst>
                  <a:ext uri="{0D108BD9-81ED-4DB2-BD59-A6C34878D82A}">
                    <a16:rowId xmlns:a16="http://schemas.microsoft.com/office/drawing/2014/main" val="2246470491"/>
                  </a:ext>
                </a:extLst>
              </a:tr>
              <a:tr h="250761">
                <a:tc>
                  <a:txBody>
                    <a:bodyPr/>
                    <a:lstStyle/>
                    <a:p>
                      <a:r>
                        <a:rPr kumimoji="1" lang="ja-JP" altLang="en-US" sz="1000">
                          <a:latin typeface="Meiryo UI" panose="020B0604030504040204" pitchFamily="50" charset="-128"/>
                          <a:ea typeface="Meiryo UI" panose="020B0604030504040204" pitchFamily="50" charset="-128"/>
                        </a:rPr>
                        <a:t>介護保険に係る相談</a:t>
                      </a:r>
                    </a:p>
                  </a:txBody>
                  <a:tcPr anchor="ctr">
                    <a:solidFill>
                      <a:schemeClr val="bg1"/>
                    </a:solidFill>
                  </a:tcPr>
                </a:tc>
                <a:extLst>
                  <a:ext uri="{0D108BD9-81ED-4DB2-BD59-A6C34878D82A}">
                    <a16:rowId xmlns:a16="http://schemas.microsoft.com/office/drawing/2014/main" val="3306729182"/>
                  </a:ext>
                </a:extLst>
              </a:tr>
              <a:tr h="308963">
                <a:tc>
                  <a:txBody>
                    <a:bodyPr/>
                    <a:lstStyle/>
                    <a:p>
                      <a:r>
                        <a:rPr kumimoji="1" lang="ja-JP" altLang="en-US" sz="1000">
                          <a:latin typeface="Meiryo UI" panose="020B0604030504040204" pitchFamily="50" charset="-128"/>
                          <a:ea typeface="Meiryo UI" panose="020B0604030504040204" pitchFamily="50" charset="-128"/>
                        </a:rPr>
                        <a:t>相談支援専門員、介護支援専門員からの相談に対応</a:t>
                      </a:r>
                    </a:p>
                  </a:txBody>
                  <a:tcPr anchor="ctr">
                    <a:solidFill>
                      <a:schemeClr val="bg1"/>
                    </a:solidFill>
                  </a:tcPr>
                </a:tc>
                <a:extLst>
                  <a:ext uri="{0D108BD9-81ED-4DB2-BD59-A6C34878D82A}">
                    <a16:rowId xmlns:a16="http://schemas.microsoft.com/office/drawing/2014/main" val="3959761661"/>
                  </a:ext>
                </a:extLst>
              </a:tr>
              <a:tr h="250761">
                <a:tc>
                  <a:txBody>
                    <a:bodyPr/>
                    <a:lstStyle/>
                    <a:p>
                      <a:r>
                        <a:rPr kumimoji="1" lang="ja-JP" altLang="en-US" sz="1000">
                          <a:latin typeface="Meiryo UI" panose="020B0604030504040204" pitchFamily="50" charset="-128"/>
                          <a:ea typeface="Meiryo UI" panose="020B0604030504040204" pitchFamily="50" charset="-128"/>
                        </a:rPr>
                        <a:t>市町村等との連携</a:t>
                      </a:r>
                    </a:p>
                  </a:txBody>
                  <a:tcPr anchor="ctr">
                    <a:solidFill>
                      <a:schemeClr val="bg1"/>
                    </a:solidFill>
                  </a:tcPr>
                </a:tc>
                <a:extLst>
                  <a:ext uri="{0D108BD9-81ED-4DB2-BD59-A6C34878D82A}">
                    <a16:rowId xmlns:a16="http://schemas.microsoft.com/office/drawing/2014/main" val="3920070395"/>
                  </a:ext>
                </a:extLst>
              </a:tr>
              <a:tr h="250761">
                <a:tc>
                  <a:txBody>
                    <a:bodyPr/>
                    <a:lstStyle/>
                    <a:p>
                      <a:r>
                        <a:rPr kumimoji="1" lang="ja-JP" altLang="en-US" sz="1000">
                          <a:latin typeface="Meiryo UI" panose="020B0604030504040204" pitchFamily="50" charset="-128"/>
                          <a:ea typeface="Meiryo UI" panose="020B0604030504040204" pitchFamily="50" charset="-128"/>
                        </a:rPr>
                        <a:t>入院していた患者の退院支援</a:t>
                      </a:r>
                    </a:p>
                  </a:txBody>
                  <a:tcPr anchor="ctr">
                    <a:solidFill>
                      <a:schemeClr val="bg1"/>
                    </a:solidFill>
                  </a:tcPr>
                </a:tc>
                <a:extLst>
                  <a:ext uri="{0D108BD9-81ED-4DB2-BD59-A6C34878D82A}">
                    <a16:rowId xmlns:a16="http://schemas.microsoft.com/office/drawing/2014/main" val="3228806834"/>
                  </a:ext>
                </a:extLst>
              </a:tr>
              <a:tr h="250761">
                <a:tc>
                  <a:txBody>
                    <a:bodyPr/>
                    <a:lstStyle/>
                    <a:p>
                      <a:r>
                        <a:rPr kumimoji="1" lang="ja-JP" altLang="en-US" sz="1000">
                          <a:latin typeface="Meiryo UI" panose="020B0604030504040204" pitchFamily="50" charset="-128"/>
                          <a:ea typeface="Meiryo UI" panose="020B0604030504040204" pitchFamily="50" charset="-128"/>
                        </a:rPr>
                        <a:t>身体疾患の診療、他科連携</a:t>
                      </a:r>
                    </a:p>
                  </a:txBody>
                  <a:tcPr anchor="ctr">
                    <a:solidFill>
                      <a:schemeClr val="bg1"/>
                    </a:solidFill>
                  </a:tcPr>
                </a:tc>
                <a:extLst>
                  <a:ext uri="{0D108BD9-81ED-4DB2-BD59-A6C34878D82A}">
                    <a16:rowId xmlns:a16="http://schemas.microsoft.com/office/drawing/2014/main" val="4072567987"/>
                  </a:ext>
                </a:extLst>
              </a:tr>
              <a:tr h="250761">
                <a:tc>
                  <a:txBody>
                    <a:bodyPr/>
                    <a:lstStyle/>
                    <a:p>
                      <a:r>
                        <a:rPr kumimoji="1" lang="ja-JP" altLang="en-US" sz="1000">
                          <a:latin typeface="Meiryo UI" panose="020B0604030504040204" pitchFamily="50" charset="-128"/>
                          <a:ea typeface="Meiryo UI" panose="020B0604030504040204" pitchFamily="50" charset="-128"/>
                        </a:rPr>
                        <a:t>健康相談、予防接種の相談</a:t>
                      </a:r>
                    </a:p>
                  </a:txBody>
                  <a:tcPr anchor="ctr">
                    <a:solidFill>
                      <a:schemeClr val="bg1"/>
                    </a:solidFill>
                  </a:tcPr>
                </a:tc>
                <a:extLst>
                  <a:ext uri="{0D108BD9-81ED-4DB2-BD59-A6C34878D82A}">
                    <a16:rowId xmlns:a16="http://schemas.microsoft.com/office/drawing/2014/main" val="697568963"/>
                  </a:ext>
                </a:extLst>
              </a:tr>
              <a:tr h="334135">
                <a:tc>
                  <a:txBody>
                    <a:bodyPr/>
                    <a:lstStyle/>
                    <a:p>
                      <a:r>
                        <a:rPr kumimoji="1" lang="ja-JP" altLang="en-US" sz="1000" dirty="0">
                          <a:latin typeface="Meiryo UI" panose="020B0604030504040204" pitchFamily="50" charset="-128"/>
                          <a:ea typeface="Meiryo UI" panose="020B0604030504040204" pitchFamily="50" charset="-128"/>
                        </a:rPr>
                        <a:t>可能な限り向精神薬の多剤、大量、長期処方を控えていること</a:t>
                      </a:r>
                    </a:p>
                  </a:txBody>
                  <a:tcPr anchor="ctr">
                    <a:solidFill>
                      <a:schemeClr val="bg1"/>
                    </a:solidFill>
                  </a:tcPr>
                </a:tc>
                <a:extLst>
                  <a:ext uri="{0D108BD9-81ED-4DB2-BD59-A6C34878D82A}">
                    <a16:rowId xmlns:a16="http://schemas.microsoft.com/office/drawing/2014/main" val="4090875959"/>
                  </a:ext>
                </a:extLst>
              </a:tr>
            </a:tbl>
          </a:graphicData>
        </a:graphic>
      </p:graphicFrame>
      <p:pic>
        <p:nvPicPr>
          <p:cNvPr id="7" name="図 6" descr="座る, ナイフ が含まれている画像&#10;&#10;自動的に生成された説明">
            <a:extLst>
              <a:ext uri="{FF2B5EF4-FFF2-40B4-BE49-F238E27FC236}">
                <a16:creationId xmlns:a16="http://schemas.microsoft.com/office/drawing/2014/main" id="{9AFD1985-E719-287D-01FE-5346EDC5F9C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40977" y="3487204"/>
            <a:ext cx="635870" cy="635870"/>
          </a:xfrm>
          <a:prstGeom prst="rect">
            <a:avLst/>
          </a:prstGeom>
        </p:spPr>
      </p:pic>
      <p:sp>
        <p:nvSpPr>
          <p:cNvPr id="9" name="テキスト ボックス 8">
            <a:extLst>
              <a:ext uri="{FF2B5EF4-FFF2-40B4-BE49-F238E27FC236}">
                <a16:creationId xmlns:a16="http://schemas.microsoft.com/office/drawing/2014/main" id="{4C6C5750-F244-BC27-3533-7A8EE07CC3AA}"/>
              </a:ext>
            </a:extLst>
          </p:cNvPr>
          <p:cNvSpPr txBox="1"/>
          <p:nvPr/>
        </p:nvSpPr>
        <p:spPr>
          <a:xfrm>
            <a:off x="7106796" y="3597390"/>
            <a:ext cx="2135084" cy="415498"/>
          </a:xfrm>
          <a:prstGeom prst="rect">
            <a:avLst/>
          </a:prstGeom>
          <a:noFill/>
        </p:spPr>
        <p:txBody>
          <a:bodyPr wrap="square" rtlCol="0">
            <a:spAutoFit/>
          </a:bodyPr>
          <a:lstStyle/>
          <a:p>
            <a:pPr marL="179388" marR="0" lvl="0" indent="-179388" algn="l"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05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院内、</a:t>
            </a:r>
            <a:r>
              <a:rPr kumimoji="1" lang="en-US" altLang="ja-JP" sz="105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HP</a:t>
            </a:r>
            <a:r>
              <a:rPr kumimoji="1" lang="ja-JP" altLang="en-US" sz="1050" b="1" i="0" u="sng" strike="noStrike" kern="1200" cap="none" spc="0" normalizeH="0" baseline="0" noProof="0">
                <a:ln>
                  <a:noFill/>
                </a:ln>
                <a:solidFill>
                  <a:srgbClr val="0070C0"/>
                </a:solidFill>
                <a:effectLst/>
                <a:uLnTx/>
                <a:uFillTx/>
                <a:latin typeface="Meiryo UI" panose="020B0604030504040204" pitchFamily="50" charset="-128"/>
                <a:ea typeface="Meiryo UI" panose="020B0604030504040204" pitchFamily="50" charset="-128"/>
                <a:cs typeface="+mn-cs"/>
              </a:rPr>
              <a:t>等において、以下の対応を行っている旨を掲示</a:t>
            </a:r>
          </a:p>
        </p:txBody>
      </p:sp>
      <p:sp>
        <p:nvSpPr>
          <p:cNvPr id="6" name="スライド番号プレースホルダー 2">
            <a:extLst>
              <a:ext uri="{FF2B5EF4-FFF2-40B4-BE49-F238E27FC236}">
                <a16:creationId xmlns:a16="http://schemas.microsoft.com/office/drawing/2014/main" id="{0315C7CB-7362-A89F-23C8-879EDD6A9E99}"/>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471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399594229"/>
      </p:ext>
    </p:extLst>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表 5">
            <a:extLst>
              <a:ext uri="{FF2B5EF4-FFF2-40B4-BE49-F238E27FC236}">
                <a16:creationId xmlns:a16="http://schemas.microsoft.com/office/drawing/2014/main" id="{672390D1-5AC5-713A-0E96-E7A9FD41FD28}"/>
              </a:ext>
            </a:extLst>
          </p:cNvPr>
          <p:cNvGraphicFramePr>
            <a:graphicFrameLocks noGrp="1"/>
          </p:cNvGraphicFramePr>
          <p:nvPr/>
        </p:nvGraphicFramePr>
        <p:xfrm>
          <a:off x="243536" y="5285707"/>
          <a:ext cx="3879618" cy="1259840"/>
        </p:xfrm>
        <a:graphic>
          <a:graphicData uri="http://schemas.openxmlformats.org/drawingml/2006/table">
            <a:tbl>
              <a:tblPr firstRow="1" bandRow="1">
                <a:tableStyleId>{69012ECD-51FC-41F1-AA8D-1B2483CD663E}</a:tableStyleId>
              </a:tblPr>
              <a:tblGrid>
                <a:gridCol w="3879618">
                  <a:extLst>
                    <a:ext uri="{9D8B030D-6E8A-4147-A177-3AD203B41FA5}">
                      <a16:colId xmlns:a16="http://schemas.microsoft.com/office/drawing/2014/main" val="1502199499"/>
                    </a:ext>
                  </a:extLst>
                </a:gridCol>
              </a:tblGrid>
              <a:tr h="370840">
                <a:tc>
                  <a:txBody>
                    <a:bodyPr/>
                    <a:lstStyle/>
                    <a:p>
                      <a:pPr algn="ctr"/>
                      <a:r>
                        <a:rPr kumimoji="1" lang="ja-JP" altLang="en-US" sz="1400">
                          <a:solidFill>
                            <a:schemeClr val="tx1"/>
                          </a:solidFill>
                          <a:latin typeface="Meiryo UI" panose="020B0604030504040204" pitchFamily="50" charset="-128"/>
                          <a:ea typeface="Meiryo UI" panose="020B0604030504040204" pitchFamily="50" charset="-128"/>
                        </a:rPr>
                        <a:t>精神保健指定医、多職種の配置等</a:t>
                      </a:r>
                    </a:p>
                  </a:txBody>
                  <a:tcPr>
                    <a:solidFill>
                      <a:schemeClr val="accent1">
                        <a:lumMod val="40000"/>
                        <a:lumOff val="60000"/>
                      </a:schemeClr>
                    </a:solidFill>
                  </a:tcPr>
                </a:tc>
                <a:extLst>
                  <a:ext uri="{0D108BD9-81ED-4DB2-BD59-A6C34878D82A}">
                    <a16:rowId xmlns:a16="http://schemas.microsoft.com/office/drawing/2014/main" val="207733552"/>
                  </a:ext>
                </a:extLst>
              </a:tr>
              <a:tr h="370840">
                <a:tc>
                  <a:txBody>
                    <a:bodyPr/>
                    <a:lstStyle/>
                    <a:p>
                      <a:r>
                        <a:rPr kumimoji="1" lang="ja-JP" altLang="en-US" sz="1400" b="1" u="sng">
                          <a:solidFill>
                            <a:srgbClr val="0070C0"/>
                          </a:solidFill>
                          <a:latin typeface="Meiryo UI" panose="020B0604030504040204" pitchFamily="50" charset="-128"/>
                          <a:ea typeface="Meiryo UI" panose="020B0604030504040204" pitchFamily="50" charset="-128"/>
                        </a:rPr>
                        <a:t>常勤の精神保健指定医</a:t>
                      </a:r>
                      <a:r>
                        <a:rPr kumimoji="1" lang="ja-JP" altLang="en-US" sz="1400">
                          <a:latin typeface="Meiryo UI" panose="020B0604030504040204" pitchFamily="50" charset="-128"/>
                          <a:ea typeface="Meiryo UI" panose="020B0604030504040204" pitchFamily="50" charset="-128"/>
                        </a:rPr>
                        <a:t>を</a:t>
                      </a:r>
                      <a:r>
                        <a:rPr kumimoji="1" lang="ja-JP" altLang="en-US" sz="1400" b="1" u="sng">
                          <a:solidFill>
                            <a:srgbClr val="0070C0"/>
                          </a:solidFill>
                          <a:latin typeface="Meiryo UI" panose="020B0604030504040204" pitchFamily="50" charset="-128"/>
                          <a:ea typeface="Meiryo UI" panose="020B0604030504040204" pitchFamily="50" charset="-128"/>
                        </a:rPr>
                        <a:t>１名以上</a:t>
                      </a:r>
                      <a:r>
                        <a:rPr kumimoji="1" lang="ja-JP" altLang="en-US" sz="1400">
                          <a:latin typeface="Meiryo UI" panose="020B0604030504040204" pitchFamily="50" charset="-128"/>
                          <a:ea typeface="Meiryo UI" panose="020B0604030504040204" pitchFamily="50" charset="-128"/>
                        </a:rPr>
                        <a:t>配置</a:t>
                      </a:r>
                    </a:p>
                  </a:txBody>
                  <a:tcPr/>
                </a:tc>
                <a:extLst>
                  <a:ext uri="{0D108BD9-81ED-4DB2-BD59-A6C34878D82A}">
                    <a16:rowId xmlns:a16="http://schemas.microsoft.com/office/drawing/2014/main" val="2381413240"/>
                  </a:ext>
                </a:extLst>
              </a:tr>
              <a:tr h="370840">
                <a:tc>
                  <a:txBody>
                    <a:bodyPr/>
                    <a:lstStyle/>
                    <a:p>
                      <a:r>
                        <a:rPr kumimoji="1" lang="ja-JP" altLang="en-US" sz="1400" dirty="0">
                          <a:latin typeface="Meiryo UI" panose="020B0604030504040204" pitchFamily="50" charset="-128"/>
                          <a:ea typeface="Meiryo UI" panose="020B0604030504040204" pitchFamily="50" charset="-128"/>
                        </a:rPr>
                        <a:t>多職種の活用、専門的な診療等に係る</a:t>
                      </a:r>
                      <a:r>
                        <a:rPr kumimoji="1" lang="ja-JP" altLang="en-US" sz="1400" b="1" u="sng" dirty="0">
                          <a:solidFill>
                            <a:srgbClr val="0070C0"/>
                          </a:solidFill>
                          <a:latin typeface="Meiryo UI" panose="020B0604030504040204" pitchFamily="50" charset="-128"/>
                          <a:ea typeface="Meiryo UI" panose="020B0604030504040204" pitchFamily="50" charset="-128"/>
                        </a:rPr>
                        <a:t>加算のうちいずれかを届出</a:t>
                      </a:r>
                      <a:endParaRPr kumimoji="1" lang="en-US" altLang="ja-JP" sz="1400" b="1" u="sng" dirty="0">
                        <a:solidFill>
                          <a:srgbClr val="0070C0"/>
                        </a:solidFill>
                        <a:latin typeface="Meiryo UI" panose="020B0604030504040204" pitchFamily="50" charset="-128"/>
                        <a:ea typeface="Meiryo UI" panose="020B0604030504040204" pitchFamily="50" charset="-128"/>
                      </a:endParaRPr>
                    </a:p>
                  </a:txBody>
                  <a:tcPr/>
                </a:tc>
                <a:extLst>
                  <a:ext uri="{0D108BD9-81ED-4DB2-BD59-A6C34878D82A}">
                    <a16:rowId xmlns:a16="http://schemas.microsoft.com/office/drawing/2014/main" val="4096325859"/>
                  </a:ext>
                </a:extLst>
              </a:tr>
            </a:tbl>
          </a:graphicData>
        </a:graphic>
      </p:graphicFrame>
      <p:sp>
        <p:nvSpPr>
          <p:cNvPr id="2" name="タイトル 1"/>
          <p:cNvSpPr>
            <a:spLocks noGrp="1"/>
          </p:cNvSpPr>
          <p:nvPr>
            <p:ph type="title"/>
          </p:nvPr>
        </p:nvSpPr>
        <p:spPr>
          <a:solidFill>
            <a:srgbClr val="E1EDFF"/>
          </a:solidFill>
        </p:spPr>
        <p:txBody>
          <a:bodyPr>
            <a:noAutofit/>
          </a:bodyPr>
          <a:lstStyle/>
          <a:p>
            <a:r>
              <a:rPr lang="ja-JP" altLang="en-US" b="1"/>
              <a:t>通院・在宅精神療法の見直し及び早期診療体制充実加算の新設</a:t>
            </a:r>
            <a:endParaRPr kumimoji="1" lang="ja-JP" altLang="en-US" b="1">
              <a:latin typeface="メイリオ" panose="020B0604030504040204" pitchFamily="50" charset="-128"/>
              <a:ea typeface="メイリオ" panose="020B0604030504040204" pitchFamily="50" charset="-128"/>
            </a:endParaRPr>
          </a:p>
        </p:txBody>
      </p:sp>
      <p:sp>
        <p:nvSpPr>
          <p:cNvPr id="12" name="吹き出し: 角を丸めた四角形 11">
            <a:extLst>
              <a:ext uri="{FF2B5EF4-FFF2-40B4-BE49-F238E27FC236}">
                <a16:creationId xmlns:a16="http://schemas.microsoft.com/office/drawing/2014/main" id="{9CF072FB-D12C-9472-390E-36F205B0AB85}"/>
              </a:ext>
            </a:extLst>
          </p:cNvPr>
          <p:cNvSpPr/>
          <p:nvPr/>
        </p:nvSpPr>
        <p:spPr>
          <a:xfrm>
            <a:off x="4323230" y="5542683"/>
            <a:ext cx="4907313" cy="1169778"/>
          </a:xfrm>
          <a:prstGeom prst="wedgeRoundRectCallout">
            <a:avLst>
              <a:gd name="adj1" fmla="val -57016"/>
              <a:gd name="adj2" fmla="val 5986"/>
              <a:gd name="adj3" fmla="val 16667"/>
            </a:avLst>
          </a:prstGeom>
          <a:solidFill>
            <a:schemeClr val="bg1"/>
          </a:solidFill>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－４－５　地域移行・地域生活支援の充実を含む質の高い精神医療の評価－⑤</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18799"/>
            <a:ext cx="9529762" cy="577744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［施設基準］（概要）</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825919"/>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早期診療体制充実加算の新設</a:t>
            </a:r>
          </a:p>
        </p:txBody>
      </p:sp>
      <p:graphicFrame>
        <p:nvGraphicFramePr>
          <p:cNvPr id="5" name="表 5">
            <a:extLst>
              <a:ext uri="{FF2B5EF4-FFF2-40B4-BE49-F238E27FC236}">
                <a16:creationId xmlns:a16="http://schemas.microsoft.com/office/drawing/2014/main" id="{107157F8-2711-9DF0-12B8-CE1E2D4D7536}"/>
              </a:ext>
            </a:extLst>
          </p:cNvPr>
          <p:cNvGraphicFramePr>
            <a:graphicFrameLocks noGrp="1"/>
          </p:cNvGraphicFramePr>
          <p:nvPr/>
        </p:nvGraphicFramePr>
        <p:xfrm>
          <a:off x="243535" y="1517917"/>
          <a:ext cx="9417700" cy="1112520"/>
        </p:xfrm>
        <a:graphic>
          <a:graphicData uri="http://schemas.openxmlformats.org/drawingml/2006/table">
            <a:tbl>
              <a:tblPr firstRow="1" bandRow="1">
                <a:tableStyleId>{69012ECD-51FC-41F1-AA8D-1B2483CD663E}</a:tableStyleId>
              </a:tblPr>
              <a:tblGrid>
                <a:gridCol w="9417700">
                  <a:extLst>
                    <a:ext uri="{9D8B030D-6E8A-4147-A177-3AD203B41FA5}">
                      <a16:colId xmlns:a16="http://schemas.microsoft.com/office/drawing/2014/main" val="1502199499"/>
                    </a:ext>
                  </a:extLst>
                </a:gridCol>
              </a:tblGrid>
              <a:tr h="370840">
                <a:tc>
                  <a:txBody>
                    <a:bodyPr/>
                    <a:lstStyle/>
                    <a:p>
                      <a:pPr algn="ctr"/>
                      <a:r>
                        <a:rPr kumimoji="1" lang="ja-JP" altLang="en-US" sz="1400">
                          <a:solidFill>
                            <a:schemeClr val="tx1"/>
                          </a:solidFill>
                          <a:latin typeface="メイリオ" panose="020B0604030504040204" pitchFamily="50" charset="-128"/>
                          <a:ea typeface="メイリオ" panose="020B0604030504040204" pitchFamily="50" charset="-128"/>
                        </a:rPr>
                        <a:t>初診、</a:t>
                      </a:r>
                      <a:r>
                        <a:rPr kumimoji="1" lang="en-US" altLang="ja-JP" sz="1400">
                          <a:solidFill>
                            <a:schemeClr val="tx1"/>
                          </a:solidFill>
                          <a:latin typeface="メイリオ" panose="020B0604030504040204" pitchFamily="50" charset="-128"/>
                          <a:ea typeface="メイリオ" panose="020B0604030504040204" pitchFamily="50" charset="-128"/>
                        </a:rPr>
                        <a:t>30</a:t>
                      </a:r>
                      <a:r>
                        <a:rPr kumimoji="1" lang="ja-JP" altLang="en-US" sz="1400">
                          <a:solidFill>
                            <a:schemeClr val="tx1"/>
                          </a:solidFill>
                          <a:latin typeface="メイリオ" panose="020B0604030504040204" pitchFamily="50" charset="-128"/>
                          <a:ea typeface="メイリオ" panose="020B0604030504040204" pitchFamily="50" charset="-128"/>
                        </a:rPr>
                        <a:t>分以上の診療等の診療実績</a:t>
                      </a:r>
                    </a:p>
                  </a:txBody>
                  <a:tcPr>
                    <a:solidFill>
                      <a:schemeClr val="accent1">
                        <a:lumMod val="40000"/>
                        <a:lumOff val="60000"/>
                      </a:schemeClr>
                    </a:solidFill>
                  </a:tcPr>
                </a:tc>
                <a:extLst>
                  <a:ext uri="{0D108BD9-81ED-4DB2-BD59-A6C34878D82A}">
                    <a16:rowId xmlns:a16="http://schemas.microsoft.com/office/drawing/2014/main" val="207733552"/>
                  </a:ext>
                </a:extLst>
              </a:tr>
              <a:tr h="370840">
                <a:tc>
                  <a:txBody>
                    <a:bodyPr/>
                    <a:lstStyle/>
                    <a:p>
                      <a:r>
                        <a:rPr kumimoji="1" lang="en-US" altLang="ja-JP" sz="1400">
                          <a:latin typeface="メイリオ" panose="020B0604030504040204" pitchFamily="50" charset="-128"/>
                          <a:ea typeface="メイリオ" panose="020B0604030504040204" pitchFamily="50" charset="-128"/>
                        </a:rPr>
                        <a:t>30</a:t>
                      </a:r>
                      <a:r>
                        <a:rPr kumimoji="1" lang="ja-JP" altLang="en-US" sz="1400">
                          <a:latin typeface="メイリオ" panose="020B0604030504040204" pitchFamily="50" charset="-128"/>
                          <a:ea typeface="メイリオ" panose="020B0604030504040204" pitchFamily="50" charset="-128"/>
                        </a:rPr>
                        <a:t>分以上又は</a:t>
                      </a:r>
                      <a:r>
                        <a:rPr kumimoji="1" lang="en-US" altLang="ja-JP" sz="1400">
                          <a:latin typeface="メイリオ" panose="020B0604030504040204" pitchFamily="50" charset="-128"/>
                          <a:ea typeface="メイリオ" panose="020B0604030504040204" pitchFamily="50" charset="-128"/>
                        </a:rPr>
                        <a:t>60</a:t>
                      </a:r>
                      <a:r>
                        <a:rPr kumimoji="1" lang="ja-JP" altLang="en-US" sz="1400">
                          <a:latin typeface="メイリオ" panose="020B0604030504040204" pitchFamily="50" charset="-128"/>
                          <a:ea typeface="メイリオ" panose="020B0604030504040204" pitchFamily="50" charset="-128"/>
                        </a:rPr>
                        <a:t>分以上の通院・在宅精神療法の算定回数／過去６か月間の通院・在宅精神療法の算定回数≧</a:t>
                      </a:r>
                      <a:r>
                        <a:rPr kumimoji="1" lang="ja-JP" altLang="en-US" sz="1400" b="1" u="sng">
                          <a:solidFill>
                            <a:srgbClr val="0070C0"/>
                          </a:solidFill>
                          <a:latin typeface="メイリオ" panose="020B0604030504040204" pitchFamily="50" charset="-128"/>
                          <a:ea typeface="メイリオ" panose="020B0604030504040204" pitchFamily="50" charset="-128"/>
                        </a:rPr>
                        <a:t>５％</a:t>
                      </a:r>
                    </a:p>
                  </a:txBody>
                  <a:tcPr/>
                </a:tc>
                <a:extLst>
                  <a:ext uri="{0D108BD9-81ED-4DB2-BD59-A6C34878D82A}">
                    <a16:rowId xmlns:a16="http://schemas.microsoft.com/office/drawing/2014/main" val="2381413240"/>
                  </a:ext>
                </a:extLst>
              </a:tr>
              <a:tr h="370840">
                <a:tc>
                  <a:txBody>
                    <a:bodyPr/>
                    <a:lstStyle/>
                    <a:p>
                      <a:r>
                        <a:rPr kumimoji="1" lang="en-US" altLang="ja-JP" sz="1400" b="1" dirty="0">
                          <a:latin typeface="メイリオ" panose="020B0604030504040204" pitchFamily="50" charset="-128"/>
                          <a:ea typeface="メイリオ" panose="020B0604030504040204" pitchFamily="50" charset="-128"/>
                        </a:rPr>
                        <a:t>【</a:t>
                      </a:r>
                      <a:r>
                        <a:rPr kumimoji="1" lang="ja-JP" altLang="en-US" sz="1400" b="1" dirty="0">
                          <a:latin typeface="メイリオ" panose="020B0604030504040204" pitchFamily="50" charset="-128"/>
                          <a:ea typeface="メイリオ" panose="020B0604030504040204" pitchFamily="50" charset="-128"/>
                        </a:rPr>
                        <a:t>診療所</a:t>
                      </a:r>
                      <a:r>
                        <a:rPr kumimoji="1" lang="en-US" altLang="ja-JP" sz="1400" b="1" dirty="0">
                          <a:latin typeface="メイリオ" panose="020B0604030504040204" pitchFamily="50" charset="-128"/>
                          <a:ea typeface="メイリオ" panose="020B0604030504040204" pitchFamily="50" charset="-128"/>
                        </a:rPr>
                        <a:t>】</a:t>
                      </a:r>
                      <a:r>
                        <a:rPr kumimoji="1" lang="ja-JP" altLang="en-US" sz="1400" dirty="0">
                          <a:latin typeface="メイリオ" panose="020B0604030504040204" pitchFamily="50" charset="-128"/>
                          <a:ea typeface="メイリオ" panose="020B0604030504040204" pitchFamily="50" charset="-128"/>
                        </a:rPr>
                        <a:t>過去６か月間の初診日に</a:t>
                      </a:r>
                      <a:r>
                        <a:rPr kumimoji="1" lang="en-US" altLang="ja-JP" sz="1400" dirty="0">
                          <a:latin typeface="メイリオ" panose="020B0604030504040204" pitchFamily="50" charset="-128"/>
                          <a:ea typeface="メイリオ" panose="020B0604030504040204" pitchFamily="50" charset="-128"/>
                        </a:rPr>
                        <a:t>60</a:t>
                      </a:r>
                      <a:r>
                        <a:rPr kumimoji="1" lang="ja-JP" altLang="en-US" sz="1400" dirty="0">
                          <a:latin typeface="メイリオ" panose="020B0604030504040204" pitchFamily="50" charset="-128"/>
                          <a:ea typeface="メイリオ" panose="020B0604030504040204" pitchFamily="50" charset="-128"/>
                        </a:rPr>
                        <a:t>分以上の通院・在宅精神療法の算定回数の合計／勤務する医師の数≧</a:t>
                      </a:r>
                      <a:r>
                        <a:rPr kumimoji="1" lang="en-US" altLang="ja-JP" sz="1400" b="1" u="sng" dirty="0">
                          <a:solidFill>
                            <a:srgbClr val="0070C0"/>
                          </a:solidFill>
                          <a:latin typeface="メイリオ" panose="020B0604030504040204" pitchFamily="50" charset="-128"/>
                          <a:ea typeface="メイリオ" panose="020B0604030504040204" pitchFamily="50" charset="-128"/>
                        </a:rPr>
                        <a:t>60</a:t>
                      </a:r>
                      <a:r>
                        <a:rPr kumimoji="1" lang="ja-JP" altLang="en-US" sz="1400" b="1" u="sng" dirty="0">
                          <a:solidFill>
                            <a:srgbClr val="0070C0"/>
                          </a:solidFill>
                          <a:latin typeface="メイリオ" panose="020B0604030504040204" pitchFamily="50" charset="-128"/>
                          <a:ea typeface="メイリオ" panose="020B0604030504040204" pitchFamily="50" charset="-128"/>
                        </a:rPr>
                        <a:t>以上</a:t>
                      </a:r>
                    </a:p>
                  </a:txBody>
                  <a:tcPr/>
                </a:tc>
                <a:extLst>
                  <a:ext uri="{0D108BD9-81ED-4DB2-BD59-A6C34878D82A}">
                    <a16:rowId xmlns:a16="http://schemas.microsoft.com/office/drawing/2014/main" val="4096325859"/>
                  </a:ext>
                </a:extLst>
              </a:tr>
            </a:tbl>
          </a:graphicData>
        </a:graphic>
      </p:graphicFrame>
      <p:graphicFrame>
        <p:nvGraphicFramePr>
          <p:cNvPr id="9" name="表 5">
            <a:extLst>
              <a:ext uri="{FF2B5EF4-FFF2-40B4-BE49-F238E27FC236}">
                <a16:creationId xmlns:a16="http://schemas.microsoft.com/office/drawing/2014/main" id="{CF357AEA-A57D-7DDB-3F24-68DEB4C9F111}"/>
              </a:ext>
            </a:extLst>
          </p:cNvPr>
          <p:cNvGraphicFramePr>
            <a:graphicFrameLocks noGrp="1"/>
          </p:cNvGraphicFramePr>
          <p:nvPr/>
        </p:nvGraphicFramePr>
        <p:xfrm>
          <a:off x="243535" y="2831190"/>
          <a:ext cx="9417700" cy="2260600"/>
        </p:xfrm>
        <a:graphic>
          <a:graphicData uri="http://schemas.openxmlformats.org/drawingml/2006/table">
            <a:tbl>
              <a:tblPr firstRow="1" bandRow="1">
                <a:tableStyleId>{69012ECD-51FC-41F1-AA8D-1B2483CD663E}</a:tableStyleId>
              </a:tblPr>
              <a:tblGrid>
                <a:gridCol w="9417700">
                  <a:extLst>
                    <a:ext uri="{9D8B030D-6E8A-4147-A177-3AD203B41FA5}">
                      <a16:colId xmlns:a16="http://schemas.microsoft.com/office/drawing/2014/main" val="1502199499"/>
                    </a:ext>
                  </a:extLst>
                </a:gridCol>
              </a:tblGrid>
              <a:tr h="370840">
                <a:tc>
                  <a:txBody>
                    <a:bodyPr/>
                    <a:lstStyle/>
                    <a:p>
                      <a:pPr algn="ctr"/>
                      <a:r>
                        <a:rPr kumimoji="1" lang="ja-JP" altLang="en-US" sz="1400">
                          <a:solidFill>
                            <a:schemeClr val="tx1"/>
                          </a:solidFill>
                          <a:latin typeface="メイリオ" panose="020B0604030504040204" pitchFamily="50" charset="-128"/>
                          <a:ea typeface="メイリオ" panose="020B0604030504040204" pitchFamily="50" charset="-128"/>
                        </a:rPr>
                        <a:t>地域の精神科医療提供体制への貢献（時間外診療、精神科救急医療の提供等）</a:t>
                      </a:r>
                    </a:p>
                  </a:txBody>
                  <a:tcPr>
                    <a:solidFill>
                      <a:schemeClr val="accent1">
                        <a:lumMod val="40000"/>
                        <a:lumOff val="60000"/>
                      </a:schemeClr>
                    </a:solidFill>
                  </a:tcPr>
                </a:tc>
                <a:extLst>
                  <a:ext uri="{0D108BD9-81ED-4DB2-BD59-A6C34878D82A}">
                    <a16:rowId xmlns:a16="http://schemas.microsoft.com/office/drawing/2014/main" val="207733552"/>
                  </a:ext>
                </a:extLst>
              </a:tr>
              <a:tr h="370840">
                <a:tc>
                  <a:txBody>
                    <a:bodyPr/>
                    <a:lstStyle/>
                    <a:p>
                      <a:pPr marL="0" indent="0"/>
                      <a:r>
                        <a:rPr kumimoji="1" lang="ja-JP" altLang="en-US" sz="1400">
                          <a:latin typeface="メイリオ" panose="020B0604030504040204" pitchFamily="50" charset="-128"/>
                          <a:ea typeface="メイリオ" panose="020B0604030504040204" pitchFamily="50" charset="-128"/>
                        </a:rPr>
                        <a:t>アからウまでのいずれかを満たすこと。</a:t>
                      </a:r>
                    </a:p>
                    <a:p>
                      <a:pPr marL="0" indent="182563"/>
                      <a:r>
                        <a:rPr kumimoji="1" lang="ja-JP" altLang="en-US" sz="1400">
                          <a:latin typeface="メイリオ" panose="020B0604030504040204" pitchFamily="50" charset="-128"/>
                          <a:ea typeface="メイリオ" panose="020B0604030504040204" pitchFamily="50" charset="-128"/>
                        </a:rPr>
                        <a:t>ア　　</a:t>
                      </a:r>
                      <a:r>
                        <a:rPr kumimoji="1" lang="ja-JP" altLang="en-US" sz="1400" b="1" u="sng">
                          <a:solidFill>
                            <a:srgbClr val="0070C0"/>
                          </a:solidFill>
                          <a:latin typeface="メイリオ" panose="020B0604030504040204" pitchFamily="50" charset="-128"/>
                          <a:ea typeface="メイリオ" panose="020B0604030504040204" pitchFamily="50" charset="-128"/>
                        </a:rPr>
                        <a:t>常時対応型施設</a:t>
                      </a:r>
                      <a:r>
                        <a:rPr kumimoji="1" lang="ja-JP" altLang="en-US" sz="1400">
                          <a:latin typeface="メイリオ" panose="020B0604030504040204" pitchFamily="50" charset="-128"/>
                          <a:ea typeface="メイリオ" panose="020B0604030504040204" pitchFamily="50" charset="-128"/>
                        </a:rPr>
                        <a:t>（精神科救急医療確保事業）　又は　</a:t>
                      </a:r>
                      <a:r>
                        <a:rPr kumimoji="1" lang="ja-JP" altLang="en-US" sz="1400" b="1" u="sng">
                          <a:solidFill>
                            <a:srgbClr val="0070C0"/>
                          </a:solidFill>
                          <a:latin typeface="メイリオ" panose="020B0604030504040204" pitchFamily="50" charset="-128"/>
                          <a:ea typeface="メイリオ" panose="020B0604030504040204" pitchFamily="50" charset="-128"/>
                        </a:rPr>
                        <a:t>身体合併症救急医療確保事業</a:t>
                      </a:r>
                      <a:r>
                        <a:rPr kumimoji="1" lang="ja-JP" altLang="en-US" sz="1400">
                          <a:latin typeface="メイリオ" panose="020B0604030504040204" pitchFamily="50" charset="-128"/>
                          <a:ea typeface="メイリオ" panose="020B0604030504040204" pitchFamily="50" charset="-128"/>
                        </a:rPr>
                        <a:t>において指定</a:t>
                      </a:r>
                    </a:p>
                    <a:p>
                      <a:pPr marL="0" indent="182563"/>
                      <a:r>
                        <a:rPr kumimoji="1" lang="ja-JP" altLang="en-US" sz="1400">
                          <a:latin typeface="メイリオ" panose="020B0604030504040204" pitchFamily="50" charset="-128"/>
                          <a:ea typeface="メイリオ" panose="020B0604030504040204" pitchFamily="50" charset="-128"/>
                        </a:rPr>
                        <a:t>イ　　</a:t>
                      </a:r>
                      <a:r>
                        <a:rPr kumimoji="1" lang="ja-JP" altLang="en-US" sz="1400" b="1" u="sng">
                          <a:solidFill>
                            <a:srgbClr val="0070C0"/>
                          </a:solidFill>
                          <a:latin typeface="メイリオ" panose="020B0604030504040204" pitchFamily="50" charset="-128"/>
                          <a:ea typeface="メイリオ" panose="020B0604030504040204" pitchFamily="50" charset="-128"/>
                        </a:rPr>
                        <a:t>病院群輪番型施設</a:t>
                      </a:r>
                      <a:r>
                        <a:rPr kumimoji="1" lang="ja-JP" altLang="en-US" sz="1400">
                          <a:latin typeface="メイリオ" panose="020B0604030504040204" pitchFamily="50" charset="-128"/>
                          <a:ea typeface="メイリオ" panose="020B0604030504040204" pitchFamily="50" charset="-128"/>
                        </a:rPr>
                        <a:t>（精神科救急医療確保事業）であって、</a:t>
                      </a:r>
                    </a:p>
                    <a:p>
                      <a:pPr marL="0" indent="182563"/>
                      <a:r>
                        <a:rPr kumimoji="1" lang="ja-JP" altLang="en-US" sz="1400">
                          <a:latin typeface="メイリオ" panose="020B0604030504040204" pitchFamily="50" charset="-128"/>
                          <a:ea typeface="メイリオ" panose="020B0604030504040204" pitchFamily="50" charset="-128"/>
                        </a:rPr>
                        <a:t>　　　</a:t>
                      </a:r>
                      <a:r>
                        <a:rPr kumimoji="1" lang="ja-JP" altLang="en-US" sz="1400" b="1" u="sng">
                          <a:solidFill>
                            <a:srgbClr val="0070C0"/>
                          </a:solidFill>
                          <a:latin typeface="メイリオ" panose="020B0604030504040204" pitchFamily="50" charset="-128"/>
                          <a:ea typeface="メイリオ" panose="020B0604030504040204" pitchFamily="50" charset="-128"/>
                        </a:rPr>
                        <a:t>時間外、休日又は深夜</a:t>
                      </a:r>
                      <a:r>
                        <a:rPr kumimoji="1" lang="ja-JP" altLang="en-US" sz="1400">
                          <a:latin typeface="メイリオ" panose="020B0604030504040204" pitchFamily="50" charset="-128"/>
                          <a:ea typeface="メイリオ" panose="020B0604030504040204" pitchFamily="50" charset="-128"/>
                        </a:rPr>
                        <a:t>において、</a:t>
                      </a:r>
                      <a:r>
                        <a:rPr kumimoji="1" lang="ja-JP" altLang="en-US" sz="1400" b="1" u="sng">
                          <a:solidFill>
                            <a:srgbClr val="0070C0"/>
                          </a:solidFill>
                          <a:latin typeface="メイリオ" panose="020B0604030504040204" pitchFamily="50" charset="-128"/>
                          <a:ea typeface="メイリオ" panose="020B0604030504040204" pitchFamily="50" charset="-128"/>
                        </a:rPr>
                        <a:t>入院件数が年４件以上</a:t>
                      </a:r>
                      <a:r>
                        <a:rPr kumimoji="1" lang="ja-JP" altLang="en-US" sz="1400">
                          <a:latin typeface="メイリオ" panose="020B0604030504040204" pitchFamily="50" charset="-128"/>
                          <a:ea typeface="メイリオ" panose="020B0604030504040204" pitchFamily="50" charset="-128"/>
                        </a:rPr>
                        <a:t>　又は　</a:t>
                      </a:r>
                      <a:r>
                        <a:rPr kumimoji="1" lang="ja-JP" altLang="en-US" sz="1400" b="1" u="sng">
                          <a:solidFill>
                            <a:srgbClr val="0070C0"/>
                          </a:solidFill>
                          <a:latin typeface="メイリオ" panose="020B0604030504040204" pitchFamily="50" charset="-128"/>
                          <a:ea typeface="メイリオ" panose="020B0604030504040204" pitchFamily="50" charset="-128"/>
                        </a:rPr>
                        <a:t>外来対応件数が年</a:t>
                      </a:r>
                      <a:r>
                        <a:rPr kumimoji="1" lang="en-US" altLang="ja-JP" sz="1400" b="1" u="sng">
                          <a:solidFill>
                            <a:srgbClr val="0070C0"/>
                          </a:solidFill>
                          <a:latin typeface="メイリオ" panose="020B0604030504040204" pitchFamily="50" charset="-128"/>
                          <a:ea typeface="メイリオ" panose="020B0604030504040204" pitchFamily="50" charset="-128"/>
                        </a:rPr>
                        <a:t>10</a:t>
                      </a:r>
                      <a:r>
                        <a:rPr kumimoji="1" lang="ja-JP" altLang="en-US" sz="1400" b="1" u="sng">
                          <a:solidFill>
                            <a:srgbClr val="0070C0"/>
                          </a:solidFill>
                          <a:latin typeface="メイリオ" panose="020B0604030504040204" pitchFamily="50" charset="-128"/>
                          <a:ea typeface="メイリオ" panose="020B0604030504040204" pitchFamily="50" charset="-128"/>
                        </a:rPr>
                        <a:t>件以上</a:t>
                      </a:r>
                      <a:endParaRPr kumimoji="1" lang="en-US" altLang="ja-JP" sz="1400" b="1" u="sng">
                        <a:solidFill>
                          <a:srgbClr val="0070C0"/>
                        </a:solidFill>
                        <a:latin typeface="メイリオ" panose="020B0604030504040204" pitchFamily="50" charset="-128"/>
                        <a:ea typeface="メイリオ" panose="020B0604030504040204" pitchFamily="50" charset="-128"/>
                      </a:endParaRPr>
                    </a:p>
                    <a:p>
                      <a:pPr marL="0" indent="182563"/>
                      <a:r>
                        <a:rPr kumimoji="1" lang="ja-JP" altLang="en-US" sz="1400">
                          <a:latin typeface="メイリオ" panose="020B0604030504040204" pitchFamily="50" charset="-128"/>
                          <a:ea typeface="メイリオ" panose="020B0604030504040204" pitchFamily="50" charset="-128"/>
                        </a:rPr>
                        <a:t>ウ　　</a:t>
                      </a:r>
                      <a:r>
                        <a:rPr kumimoji="1" lang="ja-JP" altLang="en-US" sz="1400" b="1" u="sng">
                          <a:solidFill>
                            <a:srgbClr val="0070C0"/>
                          </a:solidFill>
                          <a:latin typeface="メイリオ" panose="020B0604030504040204" pitchFamily="50" charset="-128"/>
                          <a:ea typeface="メイリオ" panose="020B0604030504040204" pitchFamily="50" charset="-128"/>
                        </a:rPr>
                        <a:t>外来対応施設</a:t>
                      </a:r>
                      <a:r>
                        <a:rPr kumimoji="1" lang="ja-JP" altLang="en-US" sz="1400">
                          <a:latin typeface="メイリオ" panose="020B0604030504040204" pitchFamily="50" charset="-128"/>
                          <a:ea typeface="メイリオ" panose="020B0604030504040204" pitchFamily="50" charset="-128"/>
                        </a:rPr>
                        <a:t>（精神科救急医療確保事業）　又は　</a:t>
                      </a:r>
                      <a:r>
                        <a:rPr kumimoji="1" lang="ja-JP" altLang="en-US" sz="1400" b="1" u="sng">
                          <a:solidFill>
                            <a:srgbClr val="0070C0"/>
                          </a:solidFill>
                          <a:latin typeface="メイリオ" panose="020B0604030504040204" pitchFamily="50" charset="-128"/>
                          <a:ea typeface="メイリオ" panose="020B0604030504040204" pitchFamily="50" charset="-128"/>
                        </a:rPr>
                        <a:t>時間外対応加算１</a:t>
                      </a:r>
                      <a:r>
                        <a:rPr kumimoji="1" lang="ja-JP" altLang="en-US" sz="1400">
                          <a:latin typeface="メイリオ" panose="020B0604030504040204" pitchFamily="50" charset="-128"/>
                          <a:ea typeface="メイリオ" panose="020B0604030504040204" pitchFamily="50" charset="-128"/>
                        </a:rPr>
                        <a:t>の届出</a:t>
                      </a:r>
                      <a:endParaRPr kumimoji="1" lang="en-US" altLang="ja-JP" sz="1400">
                        <a:latin typeface="メイリオ" panose="020B0604030504040204" pitchFamily="50" charset="-128"/>
                        <a:ea typeface="メイリオ" panose="020B0604030504040204" pitchFamily="50" charset="-128"/>
                      </a:endParaRPr>
                    </a:p>
                    <a:p>
                      <a:pPr marL="0" indent="182563"/>
                      <a:r>
                        <a:rPr kumimoji="1" lang="ja-JP" altLang="en-US" sz="1400">
                          <a:latin typeface="メイリオ" panose="020B0604030504040204" pitchFamily="50" charset="-128"/>
                          <a:ea typeface="メイリオ" panose="020B0604030504040204" pitchFamily="50" charset="-128"/>
                        </a:rPr>
                        <a:t>　　　かつ　</a:t>
                      </a:r>
                      <a:r>
                        <a:rPr kumimoji="1" lang="ja-JP" altLang="en-US" sz="1400" b="1" u="sng">
                          <a:solidFill>
                            <a:srgbClr val="0070C0"/>
                          </a:solidFill>
                          <a:latin typeface="メイリオ" panose="020B0604030504040204" pitchFamily="50" charset="-128"/>
                          <a:ea typeface="メイリオ" panose="020B0604030504040204" pitchFamily="50" charset="-128"/>
                        </a:rPr>
                        <a:t>精神科救急情報センター、保健所、警察等からの問い合わせ等に原則常時対応</a:t>
                      </a:r>
                      <a:r>
                        <a:rPr kumimoji="1" lang="ja-JP" altLang="en-US" sz="1400">
                          <a:latin typeface="メイリオ" panose="020B0604030504040204" pitchFamily="50" charset="-128"/>
                          <a:ea typeface="メイリオ" panose="020B0604030504040204" pitchFamily="50" charset="-128"/>
                        </a:rPr>
                        <a:t>できる体制</a:t>
                      </a:r>
                    </a:p>
                  </a:txBody>
                  <a:tcPr/>
                </a:tc>
                <a:extLst>
                  <a:ext uri="{0D108BD9-81ED-4DB2-BD59-A6C34878D82A}">
                    <a16:rowId xmlns:a16="http://schemas.microsoft.com/office/drawing/2014/main" val="2381413240"/>
                  </a:ext>
                </a:extLst>
              </a:tr>
              <a:tr h="370840">
                <a:tc>
                  <a:txBody>
                    <a:bodyPr/>
                    <a:lstStyle/>
                    <a:p>
                      <a:r>
                        <a:rPr kumimoji="1" lang="ja-JP" altLang="en-US" sz="1400" dirty="0">
                          <a:latin typeface="メイリオ" panose="020B0604030504040204" pitchFamily="50" charset="-128"/>
                          <a:ea typeface="メイリオ" panose="020B0604030504040204" pitchFamily="50" charset="-128"/>
                        </a:rPr>
                        <a:t>常勤の精神保健指定医が、精神保健福祉法上の</a:t>
                      </a:r>
                      <a:r>
                        <a:rPr kumimoji="1" lang="ja-JP" altLang="en-US" sz="1400" b="1" u="sng" dirty="0">
                          <a:solidFill>
                            <a:srgbClr val="0070C0"/>
                          </a:solidFill>
                          <a:latin typeface="メイリオ" panose="020B0604030504040204" pitchFamily="50" charset="-128"/>
                          <a:ea typeface="メイリオ" panose="020B0604030504040204" pitchFamily="50" charset="-128"/>
                        </a:rPr>
                        <a:t>精神保健指定医として業務</a:t>
                      </a:r>
                      <a:r>
                        <a:rPr kumimoji="1" lang="ja-JP" altLang="en-US" sz="1400" dirty="0">
                          <a:latin typeface="メイリオ" panose="020B0604030504040204" pitchFamily="50" charset="-128"/>
                          <a:ea typeface="メイリオ" panose="020B0604030504040204" pitchFamily="50" charset="-128"/>
                        </a:rPr>
                        <a:t>等を</a:t>
                      </a:r>
                      <a:r>
                        <a:rPr kumimoji="1" lang="ja-JP" altLang="en-US" sz="1400" b="1" u="sng" dirty="0">
                          <a:solidFill>
                            <a:srgbClr val="0070C0"/>
                          </a:solidFill>
                          <a:latin typeface="メイリオ" panose="020B0604030504040204" pitchFamily="50" charset="-128"/>
                          <a:ea typeface="メイリオ" panose="020B0604030504040204" pitchFamily="50" charset="-128"/>
                        </a:rPr>
                        <a:t>年１回以上</a:t>
                      </a:r>
                      <a:r>
                        <a:rPr kumimoji="1" lang="ja-JP" altLang="en-US" sz="1400" dirty="0">
                          <a:latin typeface="メイリオ" panose="020B0604030504040204" pitchFamily="50" charset="-128"/>
                          <a:ea typeface="メイリオ" panose="020B0604030504040204" pitchFamily="50" charset="-128"/>
                        </a:rPr>
                        <a:t>行っていること。</a:t>
                      </a:r>
                      <a:endParaRPr kumimoji="1" lang="en-US" altLang="ja-JP" sz="1400" dirty="0">
                        <a:latin typeface="メイリオ" panose="020B0604030504040204" pitchFamily="50" charset="-128"/>
                        <a:ea typeface="メイリオ" panose="020B0604030504040204" pitchFamily="50" charset="-128"/>
                      </a:endParaRPr>
                    </a:p>
                    <a:p>
                      <a:r>
                        <a:rPr kumimoji="1" lang="ja-JP" altLang="en-US" sz="1400" dirty="0">
                          <a:latin typeface="メイリオ" panose="020B0604030504040204" pitchFamily="50" charset="-128"/>
                          <a:ea typeface="メイリオ" panose="020B0604030504040204" pitchFamily="50" charset="-128"/>
                        </a:rPr>
                        <a:t>　</a:t>
                      </a:r>
                      <a:r>
                        <a:rPr kumimoji="1" lang="en-US" altLang="ja-JP" sz="1400" dirty="0">
                          <a:latin typeface="メイリオ" panose="020B0604030504040204" pitchFamily="50" charset="-128"/>
                          <a:ea typeface="メイリオ" panose="020B0604030504040204" pitchFamily="50" charset="-128"/>
                        </a:rPr>
                        <a:t>※</a:t>
                      </a:r>
                      <a:r>
                        <a:rPr kumimoji="1" lang="ja-JP" altLang="en-US" sz="1400" dirty="0">
                          <a:latin typeface="メイリオ" panose="020B0604030504040204" pitchFamily="50" charset="-128"/>
                          <a:ea typeface="メイリオ" panose="020B0604030504040204" pitchFamily="50" charset="-128"/>
                        </a:rPr>
                        <a:t>常勤の精神保健指定医が複数名勤務している場合は、少なくとも２名が当該要件を満たすこと</a:t>
                      </a:r>
                    </a:p>
                  </a:txBody>
                  <a:tcPr/>
                </a:tc>
                <a:extLst>
                  <a:ext uri="{0D108BD9-81ED-4DB2-BD59-A6C34878D82A}">
                    <a16:rowId xmlns:a16="http://schemas.microsoft.com/office/drawing/2014/main" val="4096325859"/>
                  </a:ext>
                </a:extLst>
              </a:tr>
            </a:tbl>
          </a:graphicData>
        </a:graphic>
      </p:graphicFrame>
      <p:sp>
        <p:nvSpPr>
          <p:cNvPr id="15" name="テキスト ボックス 14">
            <a:extLst>
              <a:ext uri="{FF2B5EF4-FFF2-40B4-BE49-F238E27FC236}">
                <a16:creationId xmlns:a16="http://schemas.microsoft.com/office/drawing/2014/main" id="{B9E7C992-1B71-0B35-A8FA-0D196FCAA965}"/>
              </a:ext>
            </a:extLst>
          </p:cNvPr>
          <p:cNvSpPr txBox="1"/>
          <p:nvPr/>
        </p:nvSpPr>
        <p:spPr>
          <a:xfrm flipH="1">
            <a:off x="4389117" y="5575652"/>
            <a:ext cx="2370377"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療養生活継続支援加算</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児童思春期精神科専門管理加算</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児童思春期支援指導加算</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認知療法・認知行動療法</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依存症集団療法</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精神科在宅患者支援管理料</a:t>
            </a:r>
          </a:p>
        </p:txBody>
      </p:sp>
      <p:sp>
        <p:nvSpPr>
          <p:cNvPr id="16" name="テキスト ボックス 15">
            <a:extLst>
              <a:ext uri="{FF2B5EF4-FFF2-40B4-BE49-F238E27FC236}">
                <a16:creationId xmlns:a16="http://schemas.microsoft.com/office/drawing/2014/main" id="{4132A686-3D25-9FEF-F22C-88E8E4068CDC}"/>
              </a:ext>
            </a:extLst>
          </p:cNvPr>
          <p:cNvSpPr txBox="1"/>
          <p:nvPr/>
        </p:nvSpPr>
        <p:spPr>
          <a:xfrm flipH="1">
            <a:off x="6728486" y="5585936"/>
            <a:ext cx="2473182"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精神科入退院支援加算</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精神科リエゾンチーム加算</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依存症入院医療管理加算</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摂食障害入院医療管理加算</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児童思春期精神科入院医療管理料</a:t>
            </a:r>
          </a:p>
        </p:txBody>
      </p:sp>
      <p:sp>
        <p:nvSpPr>
          <p:cNvPr id="17" name="四角形: 角を丸くする 16">
            <a:extLst>
              <a:ext uri="{FF2B5EF4-FFF2-40B4-BE49-F238E27FC236}">
                <a16:creationId xmlns:a16="http://schemas.microsoft.com/office/drawing/2014/main" id="{0B4285CE-4F65-01F5-1C6A-68E05A257094}"/>
              </a:ext>
            </a:extLst>
          </p:cNvPr>
          <p:cNvSpPr/>
          <p:nvPr/>
        </p:nvSpPr>
        <p:spPr>
          <a:xfrm>
            <a:off x="4240543" y="5207484"/>
            <a:ext cx="4810238" cy="257437"/>
          </a:xfrm>
          <a:prstGeom prst="roundRect">
            <a:avLst/>
          </a:prstGeom>
          <a:solidFill>
            <a:schemeClr val="bg1"/>
          </a:solidFill>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精神保健指定医として業務等を行う常勤の精神保健指定医を配置</a:t>
            </a:r>
          </a:p>
        </p:txBody>
      </p:sp>
      <p:cxnSp>
        <p:nvCxnSpPr>
          <p:cNvPr id="19" name="直線矢印コネクタ 18">
            <a:extLst>
              <a:ext uri="{FF2B5EF4-FFF2-40B4-BE49-F238E27FC236}">
                <a16:creationId xmlns:a16="http://schemas.microsoft.com/office/drawing/2014/main" id="{E6310D13-3C42-E588-8A45-FB70B4D78BE9}"/>
              </a:ext>
            </a:extLst>
          </p:cNvPr>
          <p:cNvCxnSpPr>
            <a:cxnSpLocks/>
          </p:cNvCxnSpPr>
          <p:nvPr/>
        </p:nvCxnSpPr>
        <p:spPr>
          <a:xfrm flipH="1">
            <a:off x="4003425" y="5377469"/>
            <a:ext cx="224596" cy="48927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5" name="直線矢印コネクタ 24">
            <a:extLst>
              <a:ext uri="{FF2B5EF4-FFF2-40B4-BE49-F238E27FC236}">
                <a16:creationId xmlns:a16="http://schemas.microsoft.com/office/drawing/2014/main" id="{45BF9D33-BF06-3871-6B71-5A882BFEC883}"/>
              </a:ext>
            </a:extLst>
          </p:cNvPr>
          <p:cNvCxnSpPr>
            <a:cxnSpLocks/>
          </p:cNvCxnSpPr>
          <p:nvPr/>
        </p:nvCxnSpPr>
        <p:spPr>
          <a:xfrm flipH="1" flipV="1">
            <a:off x="4043435" y="5035008"/>
            <a:ext cx="184586" cy="30119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47" name="図 46" descr="白いバックグラウンドの前に座っている人形&#10;&#10;低い精度で自動的に生成された説明">
            <a:extLst>
              <a:ext uri="{FF2B5EF4-FFF2-40B4-BE49-F238E27FC236}">
                <a16:creationId xmlns:a16="http://schemas.microsoft.com/office/drawing/2014/main" id="{F3786D16-A7F7-2BF1-03A9-8DA49D2DEA0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063303" y="4634716"/>
            <a:ext cx="779065" cy="779065"/>
          </a:xfrm>
          <a:prstGeom prst="rect">
            <a:avLst/>
          </a:prstGeom>
        </p:spPr>
      </p:pic>
      <p:sp>
        <p:nvSpPr>
          <p:cNvPr id="3" name="スライド番号プレースホルダー 2">
            <a:extLst>
              <a:ext uri="{FF2B5EF4-FFF2-40B4-BE49-F238E27FC236}">
                <a16:creationId xmlns:a16="http://schemas.microsoft.com/office/drawing/2014/main" id="{22FB9C4A-4F18-D2B9-E289-E476F6EAAEF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472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837929853"/>
      </p:ext>
    </p:extLst>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児童思春期支援指導加算の新設</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－４－５　地域移行・地域生活支援の充実を含む質の高い精神医療の評価－⑥</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788951"/>
            <a:ext cx="9529762" cy="595474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tIns="90000" rIns="72000" rtlCol="0" anchor="t">
            <a:noAutofit/>
          </a:bodyPr>
          <a:lstStyle/>
          <a:p>
            <a:pPr marL="452438"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児童・思春期の精神疾患患者に対する外来診療の充実を図る観点から、多職種が連携して患者の外来診療を実施した場合について、通院・在宅精神療法に加算を設ける。</a:t>
            </a:r>
            <a:endParaRPr kumimoji="1" lang="en-US" altLang="ja-JP" sz="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6668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児童思春期支援指導加算</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080000"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分以上の通院・在宅精神療法を行った場合</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080000"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（当該保険医療機関の精神科を最初に受診した日から３月以内に１回限り）</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623888" marR="0" lvl="1"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ロ</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イ以外の場合</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623888" marR="0" lvl="1"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当該保険医療機関の精神科を最初に受診した日から２年以内</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450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623888" marR="0" lvl="1"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以外の場合</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250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（１）通院精神療法を算定する患者であって、</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歳未満のものに対して、児童思春期の患者に対する精神医療に係る適切な研修を修了した精神科を担当する医師の指示の下、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児童思春期の患者に対する当該支援に専任の保健師、看護師、理学療法士、作業療法士、言語聴覚士、精神保健福祉士又は公認心理師</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が、当該患者に対して、対面による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療養上必要な指導管理を</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分以上実施</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した場合に算定する。なお、精神科を担当する医師が通院・在宅精神療法を実施した月の別日に当該支援を実施した場合においても算定できる。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多職種が共同して支援計画を作成する</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指導管理及び支援計画の内容に関して、患者等の同意を得た上で、学校等、児童相談所、児童発達支援センター、障害児支援事業所、基幹相談支援センター又は発達障害者支援センター等の関係機関に対して、文書による情報提供や面接相談を適宜行う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（４）患者の支援方針等について、</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概ね３月に１回</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以上の頻度でカンファレンスを実施し、必要に応じて支援計画の見直しを行うこと。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１週間当たり</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の算定患者数は</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人以内</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歳未満加算又は児童思春期精神科専門管理加算を算定した場合は、算定しない。</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［施設基準］（概要）</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（１）児童思春期の患者に対する精神医療に係る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適切な研修を修了した精神科の専任の常勤医師が１名以上</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配置されていること。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（２）児童思春期の患者に対する当該支援に</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専任の保健師、看護師、理学療法士、作業療法士、言語聴覚士、精神保健福祉士又は公認心理師が２名以上かつ２職種以上配置</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されており、そのうち</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１名以上</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は児童思春期の患者に対する精神医療に係る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適切な研修を修了した者</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（３）当該保険医療機関が過去６か月間に</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初診を実施した</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歳未満の患者の数が</a:t>
            </a:r>
            <a:r>
              <a:rPr kumimoji="1" lang="ja-JP" altLang="en-US" sz="1200" b="0"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月平均８人以上</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児童思春期支援指導加算の新設に伴い、</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歳未満加算について、評価を見直す。</a:t>
            </a:r>
          </a:p>
        </p:txBody>
      </p:sp>
      <p:sp>
        <p:nvSpPr>
          <p:cNvPr id="3" name="正方形/長方形 2">
            <a:extLst>
              <a:ext uri="{FF2B5EF4-FFF2-40B4-BE49-F238E27FC236}">
                <a16:creationId xmlns:a16="http://schemas.microsoft.com/office/drawing/2014/main" id="{55E490FF-936D-3426-DD3C-638D791A5244}"/>
              </a:ext>
            </a:extLst>
          </p:cNvPr>
          <p:cNvSpPr/>
          <p:nvPr/>
        </p:nvSpPr>
        <p:spPr>
          <a:xfrm>
            <a:off x="5250272" y="6222813"/>
            <a:ext cx="4320001" cy="198673"/>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tIns="108000" bIns="468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4" name="正方形/長方形 3">
            <a:extLst>
              <a:ext uri="{FF2B5EF4-FFF2-40B4-BE49-F238E27FC236}">
                <a16:creationId xmlns:a16="http://schemas.microsoft.com/office/drawing/2014/main" id="{9BB44B69-D956-B5A2-5410-64DD861C13BD}"/>
              </a:ext>
            </a:extLst>
          </p:cNvPr>
          <p:cNvSpPr/>
          <p:nvPr/>
        </p:nvSpPr>
        <p:spPr>
          <a:xfrm>
            <a:off x="5250272" y="6461109"/>
            <a:ext cx="4311239" cy="257369"/>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tIns="36000" bIns="3600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通院・在宅精神療法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歳未満加算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320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a:extLst>
              <a:ext uri="{FF2B5EF4-FFF2-40B4-BE49-F238E27FC236}">
                <a16:creationId xmlns:a16="http://schemas.microsoft.com/office/drawing/2014/main" id="{6DBF089C-33AD-7433-3A16-071253DB6CD8}"/>
              </a:ext>
            </a:extLst>
          </p:cNvPr>
          <p:cNvSpPr/>
          <p:nvPr/>
        </p:nvSpPr>
        <p:spPr>
          <a:xfrm>
            <a:off x="335727" y="6227776"/>
            <a:ext cx="4319997" cy="193709"/>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tIns="108000" bIns="468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6" name="正方形/長方形 5">
            <a:extLst>
              <a:ext uri="{FF2B5EF4-FFF2-40B4-BE49-F238E27FC236}">
                <a16:creationId xmlns:a16="http://schemas.microsoft.com/office/drawing/2014/main" id="{556ABA3B-056B-BB6B-1332-56EA49ED2F03}"/>
              </a:ext>
            </a:extLst>
          </p:cNvPr>
          <p:cNvSpPr/>
          <p:nvPr/>
        </p:nvSpPr>
        <p:spPr>
          <a:xfrm>
            <a:off x="311928" y="6461108"/>
            <a:ext cx="4346133" cy="257369"/>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tIns="36000" bIns="3600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通院・在宅精神療法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歳未満加算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】350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右矢印 89">
            <a:extLst>
              <a:ext uri="{FF2B5EF4-FFF2-40B4-BE49-F238E27FC236}">
                <a16:creationId xmlns:a16="http://schemas.microsoft.com/office/drawing/2014/main" id="{8FB9DD10-4440-DB6F-AFE3-8D20B4EB3E63}"/>
              </a:ext>
            </a:extLst>
          </p:cNvPr>
          <p:cNvSpPr/>
          <p:nvPr/>
        </p:nvSpPr>
        <p:spPr>
          <a:xfrm>
            <a:off x="4731541" y="6304125"/>
            <a:ext cx="442913" cy="383122"/>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pic>
        <p:nvPicPr>
          <p:cNvPr id="9" name="図 8" descr="挿絵 が含まれている画像&#10;&#10;自動的に生成された説明">
            <a:extLst>
              <a:ext uri="{FF2B5EF4-FFF2-40B4-BE49-F238E27FC236}">
                <a16:creationId xmlns:a16="http://schemas.microsoft.com/office/drawing/2014/main" id="{3A230C8E-AF6C-29C2-A040-FA851E2C721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136205" y="1450068"/>
            <a:ext cx="1434068" cy="1434068"/>
          </a:xfrm>
          <a:prstGeom prst="rect">
            <a:avLst/>
          </a:prstGeom>
        </p:spPr>
      </p:pic>
      <p:sp>
        <p:nvSpPr>
          <p:cNvPr id="8" name="スライド番号プレースホルダー 2">
            <a:extLst>
              <a:ext uri="{FF2B5EF4-FFF2-40B4-BE49-F238E27FC236}">
                <a16:creationId xmlns:a16="http://schemas.microsoft.com/office/drawing/2014/main" id="{AE952134-E66F-4F5F-4D4B-1F6B7A0FE39E}"/>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473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592414202"/>
      </p:ext>
    </p:extLst>
  </p:cSld>
  <p:clrMapOvr>
    <a:masterClrMapping/>
  </p:clrMapOvr>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心理支援加算の新設</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－４－５　地域移行・地域生活支援の充実を含む質の高い精神医療の評価－⑦</a:t>
            </a:r>
          </a:p>
        </p:txBody>
      </p:sp>
      <p:sp>
        <p:nvSpPr>
          <p:cNvPr id="4" name="正方形/長方形 3">
            <a:extLst>
              <a:ext uri="{FF2B5EF4-FFF2-40B4-BE49-F238E27FC236}">
                <a16:creationId xmlns:a16="http://schemas.microsoft.com/office/drawing/2014/main" id="{9C9F5EE1-5930-48BB-06CB-326A43167F7D}"/>
              </a:ext>
            </a:extLst>
          </p:cNvPr>
          <p:cNvSpPr/>
          <p:nvPr/>
        </p:nvSpPr>
        <p:spPr>
          <a:xfrm>
            <a:off x="188119" y="788951"/>
            <a:ext cx="9529762" cy="595474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2000" tIns="90000" rIns="72000" rtlCol="0" anchor="t">
            <a:noAutofit/>
          </a:bodyPr>
          <a:lstStyle/>
          <a:p>
            <a:pPr marL="452438"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心的外傷に起因する症状を有する患者に対して適切な介入を推進する観点から、精神科を担当する医師の指示を受けた公認心理師が必要な支援を行った場合の評価を新設する。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66688"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6668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心理支援加算</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250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点（月２回）</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心理に関する支援を要する患者</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に対して、</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精神科を担当する医師の指示を受けた公認心理師</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が、心理学に関する専門的知識及び技術等を用いて、対面による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心理支援を</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分以上実施</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した場合に、初回算定日の属する月から起算して</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２年を限度</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として、月２回に限り算定できる。（通院・在宅精神療法を実施した月の別日に当該支援を実施した場合においても算定可。）</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（２）実施に当たっては、以下の要件をいずれも満たすこと。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6048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対象患者：</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外傷体験</a:t>
            </a:r>
            <a:r>
              <a:rPr kumimoji="1" lang="ja-JP" altLang="en-US" sz="1200" b="0"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200" b="0"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200" b="0"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を有し、心的外傷に起因する症状</a:t>
            </a:r>
            <a:r>
              <a:rPr kumimoji="1" lang="ja-JP" altLang="en-US" sz="1200" b="0"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200" b="0"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200" b="0"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を有する者</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として、精神科医が心理支援を必要と判断したもの</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6048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ja-JP" altLang="en-US" sz="12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身体的暴行、性的暴力、災害、重大な事故、虐待若しくは犯罪被害等</a:t>
            </a:r>
            <a:endParaRPr kumimoji="1" lang="en-US" altLang="ja-JP" sz="12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6048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ja-JP" altLang="en-US" sz="12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侵入症状、刺激の持続的回避、認知と気分の陰性の変化、覚醒度と反応性の著しい変化又は解離症状</a:t>
            </a: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604800" marR="0" lvl="1" indent="-302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医師は当該患者等に外傷体験の有無等を確認した上で、当該外傷体験及び心的外傷に起因する症状等について診療録に記載する。</a:t>
            </a:r>
          </a:p>
          <a:p>
            <a:pPr marL="604800" marR="0" lvl="1" indent="-302400" algn="l"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5" name="表 3">
            <a:extLst>
              <a:ext uri="{FF2B5EF4-FFF2-40B4-BE49-F238E27FC236}">
                <a16:creationId xmlns:a16="http://schemas.microsoft.com/office/drawing/2014/main" id="{1C26928B-E83F-F515-DCF4-829362F0FDD9}"/>
              </a:ext>
            </a:extLst>
          </p:cNvPr>
          <p:cNvGraphicFramePr>
            <a:graphicFrameLocks noGrp="1"/>
          </p:cNvGraphicFramePr>
          <p:nvPr/>
        </p:nvGraphicFramePr>
        <p:xfrm>
          <a:off x="343638" y="3536613"/>
          <a:ext cx="6245341" cy="2873040"/>
        </p:xfrm>
        <a:graphic>
          <a:graphicData uri="http://schemas.openxmlformats.org/drawingml/2006/table">
            <a:tbl>
              <a:tblPr firstRow="1" bandRow="1"/>
              <a:tblGrid>
                <a:gridCol w="293898">
                  <a:extLst>
                    <a:ext uri="{9D8B030D-6E8A-4147-A177-3AD203B41FA5}">
                      <a16:colId xmlns:a16="http://schemas.microsoft.com/office/drawing/2014/main" val="3352070986"/>
                    </a:ext>
                  </a:extLst>
                </a:gridCol>
                <a:gridCol w="5951443">
                  <a:extLst>
                    <a:ext uri="{9D8B030D-6E8A-4147-A177-3AD203B41FA5}">
                      <a16:colId xmlns:a16="http://schemas.microsoft.com/office/drawing/2014/main" val="2274349881"/>
                    </a:ext>
                  </a:extLst>
                </a:gridCol>
              </a:tblGrid>
              <a:tr h="244104">
                <a:tc gridSpan="2">
                  <a:txBody>
                    <a:bodyPr/>
                    <a:lstStyle>
                      <a:lvl1pPr marL="0" algn="l" defTabSz="914400" rtl="0" eaLnBrk="1" latinLnBrk="0" hangingPunct="1">
                        <a:defRPr kumimoji="1" sz="1800" b="1" kern="1200">
                          <a:solidFill>
                            <a:schemeClr val="lt1"/>
                          </a:solidFill>
                          <a:latin typeface="Segoe UI"/>
                          <a:ea typeface="メイリオ"/>
                        </a:defRPr>
                      </a:lvl1pPr>
                      <a:lvl2pPr marL="457200" algn="l" defTabSz="914400" rtl="0" eaLnBrk="1" latinLnBrk="0" hangingPunct="1">
                        <a:defRPr kumimoji="1" sz="1800" b="1" kern="1200">
                          <a:solidFill>
                            <a:schemeClr val="lt1"/>
                          </a:solidFill>
                          <a:latin typeface="Segoe UI"/>
                          <a:ea typeface="メイリオ"/>
                        </a:defRPr>
                      </a:lvl2pPr>
                      <a:lvl3pPr marL="914400" algn="l" defTabSz="914400" rtl="0" eaLnBrk="1" latinLnBrk="0" hangingPunct="1">
                        <a:defRPr kumimoji="1" sz="1800" b="1" kern="1200">
                          <a:solidFill>
                            <a:schemeClr val="lt1"/>
                          </a:solidFill>
                          <a:latin typeface="Segoe UI"/>
                          <a:ea typeface="メイリオ"/>
                        </a:defRPr>
                      </a:lvl3pPr>
                      <a:lvl4pPr marL="1371600" algn="l" defTabSz="914400" rtl="0" eaLnBrk="1" latinLnBrk="0" hangingPunct="1">
                        <a:defRPr kumimoji="1" sz="1800" b="1" kern="1200">
                          <a:solidFill>
                            <a:schemeClr val="lt1"/>
                          </a:solidFill>
                          <a:latin typeface="Segoe UI"/>
                          <a:ea typeface="メイリオ"/>
                        </a:defRPr>
                      </a:lvl4pPr>
                      <a:lvl5pPr marL="1828800" algn="l" defTabSz="914400" rtl="0" eaLnBrk="1" latinLnBrk="0" hangingPunct="1">
                        <a:defRPr kumimoji="1" sz="1800" b="1" kern="1200">
                          <a:solidFill>
                            <a:schemeClr val="lt1"/>
                          </a:solidFill>
                          <a:latin typeface="Segoe UI"/>
                          <a:ea typeface="メイリオ"/>
                        </a:defRPr>
                      </a:lvl5pPr>
                      <a:lvl6pPr marL="2286000" algn="l" defTabSz="914400" rtl="0" eaLnBrk="1" latinLnBrk="0" hangingPunct="1">
                        <a:defRPr kumimoji="1" sz="1800" b="1" kern="1200">
                          <a:solidFill>
                            <a:schemeClr val="lt1"/>
                          </a:solidFill>
                          <a:latin typeface="Segoe UI"/>
                          <a:ea typeface="メイリオ"/>
                        </a:defRPr>
                      </a:lvl6pPr>
                      <a:lvl7pPr marL="2743200" algn="l" defTabSz="914400" rtl="0" eaLnBrk="1" latinLnBrk="0" hangingPunct="1">
                        <a:defRPr kumimoji="1" sz="1800" b="1" kern="1200">
                          <a:solidFill>
                            <a:schemeClr val="lt1"/>
                          </a:solidFill>
                          <a:latin typeface="Segoe UI"/>
                          <a:ea typeface="メイリオ"/>
                        </a:defRPr>
                      </a:lvl7pPr>
                      <a:lvl8pPr marL="3200400" algn="l" defTabSz="914400" rtl="0" eaLnBrk="1" latinLnBrk="0" hangingPunct="1">
                        <a:defRPr kumimoji="1" sz="1800" b="1" kern="1200">
                          <a:solidFill>
                            <a:schemeClr val="lt1"/>
                          </a:solidFill>
                          <a:latin typeface="Segoe UI"/>
                          <a:ea typeface="メイリオ"/>
                        </a:defRPr>
                      </a:lvl8pPr>
                      <a:lvl9pPr marL="3657600" algn="l" defTabSz="914400" rtl="0" eaLnBrk="1" latinLnBrk="0" hangingPunct="1">
                        <a:defRPr kumimoji="1" sz="1800" b="1" kern="1200">
                          <a:solidFill>
                            <a:schemeClr val="lt1"/>
                          </a:solidFill>
                          <a:latin typeface="Segoe UI"/>
                          <a:ea typeface="メイリオ"/>
                        </a:defRPr>
                      </a:lvl9pPr>
                    </a:lstStyle>
                    <a:p>
                      <a:pPr algn="ctr"/>
                      <a:r>
                        <a:rPr kumimoji="1" lang="en-US" altLang="ja-JP" sz="1400">
                          <a:latin typeface="メイリオ" panose="020B0604030504040204" pitchFamily="50" charset="-128"/>
                          <a:ea typeface="メイリオ" panose="020B0604030504040204" pitchFamily="50" charset="-128"/>
                        </a:rPr>
                        <a:t>DSM-</a:t>
                      </a:r>
                      <a:r>
                        <a:rPr kumimoji="1" lang="ja-JP" altLang="en-US" sz="1400">
                          <a:latin typeface="メイリオ" panose="020B0604030504040204" pitchFamily="50" charset="-128"/>
                          <a:ea typeface="メイリオ" panose="020B0604030504040204" pitchFamily="50" charset="-128"/>
                        </a:rPr>
                        <a:t>５　</a:t>
                      </a:r>
                      <a:r>
                        <a:rPr kumimoji="1" lang="en-US" altLang="ja-JP" sz="1400">
                          <a:latin typeface="メイリオ" panose="020B0604030504040204" pitchFamily="50" charset="-128"/>
                          <a:ea typeface="メイリオ" panose="020B0604030504040204" pitchFamily="50" charset="-128"/>
                        </a:rPr>
                        <a:t>PTSD</a:t>
                      </a:r>
                      <a:r>
                        <a:rPr kumimoji="1" lang="ja-JP" altLang="en-US" sz="1400">
                          <a:latin typeface="メイリオ" panose="020B0604030504040204" pitchFamily="50" charset="-128"/>
                          <a:ea typeface="メイリオ" panose="020B0604030504040204" pitchFamily="50" charset="-128"/>
                        </a:rPr>
                        <a:t>の診断基準（抄）　</a:t>
                      </a:r>
                      <a:r>
                        <a:rPr kumimoji="1" lang="ja-JP" altLang="en-US" sz="1100">
                          <a:latin typeface="メイリオ" panose="020B0604030504040204" pitchFamily="50" charset="-128"/>
                          <a:ea typeface="メイリオ" panose="020B0604030504040204" pitchFamily="50" charset="-128"/>
                        </a:rPr>
                        <a:t>成人、青年、６歳を超える子供の場合</a:t>
                      </a:r>
                      <a:endParaRPr kumimoji="1" lang="en-US" altLang="ja-JP" sz="1200">
                        <a:latin typeface="メイリオ" panose="020B0604030504040204" pitchFamily="50" charset="-128"/>
                        <a:ea typeface="メイリオ" panose="020B0604030504040204" pitchFamily="50" charset="-128"/>
                      </a:endParaRPr>
                    </a:p>
                  </a:txBody>
                  <a:tcPr marL="54000" marR="54000" marT="36000" marB="36000" anchor="ct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DB4D6D"/>
                    </a:solidFill>
                  </a:tcPr>
                </a:tc>
                <a:tc hMerge="1">
                  <a:txBody>
                    <a:bodyPr/>
                    <a:lstStyle>
                      <a:lvl1pPr marL="0" algn="l" defTabSz="914400" rtl="0" eaLnBrk="1" latinLnBrk="0" hangingPunct="1">
                        <a:defRPr kumimoji="1" sz="1800" b="1" kern="1200">
                          <a:solidFill>
                            <a:schemeClr val="lt1"/>
                          </a:solidFill>
                          <a:latin typeface="Segoe UI"/>
                          <a:ea typeface="メイリオ"/>
                        </a:defRPr>
                      </a:lvl1pPr>
                      <a:lvl2pPr marL="457200" algn="l" defTabSz="914400" rtl="0" eaLnBrk="1" latinLnBrk="0" hangingPunct="1">
                        <a:defRPr kumimoji="1" sz="1800" b="1" kern="1200">
                          <a:solidFill>
                            <a:schemeClr val="lt1"/>
                          </a:solidFill>
                          <a:latin typeface="Segoe UI"/>
                          <a:ea typeface="メイリオ"/>
                        </a:defRPr>
                      </a:lvl2pPr>
                      <a:lvl3pPr marL="914400" algn="l" defTabSz="914400" rtl="0" eaLnBrk="1" latinLnBrk="0" hangingPunct="1">
                        <a:defRPr kumimoji="1" sz="1800" b="1" kern="1200">
                          <a:solidFill>
                            <a:schemeClr val="lt1"/>
                          </a:solidFill>
                          <a:latin typeface="Segoe UI"/>
                          <a:ea typeface="メイリオ"/>
                        </a:defRPr>
                      </a:lvl3pPr>
                      <a:lvl4pPr marL="1371600" algn="l" defTabSz="914400" rtl="0" eaLnBrk="1" latinLnBrk="0" hangingPunct="1">
                        <a:defRPr kumimoji="1" sz="1800" b="1" kern="1200">
                          <a:solidFill>
                            <a:schemeClr val="lt1"/>
                          </a:solidFill>
                          <a:latin typeface="Segoe UI"/>
                          <a:ea typeface="メイリオ"/>
                        </a:defRPr>
                      </a:lvl4pPr>
                      <a:lvl5pPr marL="1828800" algn="l" defTabSz="914400" rtl="0" eaLnBrk="1" latinLnBrk="0" hangingPunct="1">
                        <a:defRPr kumimoji="1" sz="1800" b="1" kern="1200">
                          <a:solidFill>
                            <a:schemeClr val="lt1"/>
                          </a:solidFill>
                          <a:latin typeface="Segoe UI"/>
                          <a:ea typeface="メイリオ"/>
                        </a:defRPr>
                      </a:lvl5pPr>
                      <a:lvl6pPr marL="2286000" algn="l" defTabSz="914400" rtl="0" eaLnBrk="1" latinLnBrk="0" hangingPunct="1">
                        <a:defRPr kumimoji="1" sz="1800" b="1" kern="1200">
                          <a:solidFill>
                            <a:schemeClr val="lt1"/>
                          </a:solidFill>
                          <a:latin typeface="Segoe UI"/>
                          <a:ea typeface="メイリオ"/>
                        </a:defRPr>
                      </a:lvl6pPr>
                      <a:lvl7pPr marL="2743200" algn="l" defTabSz="914400" rtl="0" eaLnBrk="1" latinLnBrk="0" hangingPunct="1">
                        <a:defRPr kumimoji="1" sz="1800" b="1" kern="1200">
                          <a:solidFill>
                            <a:schemeClr val="lt1"/>
                          </a:solidFill>
                          <a:latin typeface="Segoe UI"/>
                          <a:ea typeface="メイリオ"/>
                        </a:defRPr>
                      </a:lvl7pPr>
                      <a:lvl8pPr marL="3200400" algn="l" defTabSz="914400" rtl="0" eaLnBrk="1" latinLnBrk="0" hangingPunct="1">
                        <a:defRPr kumimoji="1" sz="1800" b="1" kern="1200">
                          <a:solidFill>
                            <a:schemeClr val="lt1"/>
                          </a:solidFill>
                          <a:latin typeface="Segoe UI"/>
                          <a:ea typeface="メイリオ"/>
                        </a:defRPr>
                      </a:lvl8pPr>
                      <a:lvl9pPr marL="3657600" algn="l" defTabSz="914400" rtl="0" eaLnBrk="1" latinLnBrk="0" hangingPunct="1">
                        <a:defRPr kumimoji="1" sz="1800" b="1" kern="1200">
                          <a:solidFill>
                            <a:schemeClr val="lt1"/>
                          </a:solidFill>
                          <a:latin typeface="Segoe UI"/>
                          <a:ea typeface="メイリオ"/>
                        </a:defRPr>
                      </a:lvl9pPr>
                    </a:lstStyle>
                    <a:p>
                      <a:endParaRPr kumimoji="1" lang="ja-JP" altLang="en-US" sz="1200"/>
                    </a:p>
                  </a:txBody>
                  <a:tcP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DB4D6D"/>
                    </a:solidFill>
                  </a:tcPr>
                </a:tc>
                <a:extLst>
                  <a:ext uri="{0D108BD9-81ED-4DB2-BD59-A6C34878D82A}">
                    <a16:rowId xmlns:a16="http://schemas.microsoft.com/office/drawing/2014/main" val="1797043877"/>
                  </a:ext>
                </a:extLst>
              </a:tr>
              <a:tr h="273296">
                <a:tc>
                  <a:txBody>
                    <a:bodyPr/>
                    <a:lstStyle>
                      <a:lvl1pPr marL="0" algn="l" defTabSz="914400" rtl="0" eaLnBrk="1" latinLnBrk="0" hangingPunct="1">
                        <a:defRPr kumimoji="1" sz="1800" kern="1200">
                          <a:solidFill>
                            <a:schemeClr val="dk1"/>
                          </a:solidFill>
                          <a:latin typeface="Segoe UI"/>
                          <a:ea typeface="メイリオ"/>
                        </a:defRPr>
                      </a:lvl1pPr>
                      <a:lvl2pPr marL="457200" algn="l" defTabSz="914400" rtl="0" eaLnBrk="1" latinLnBrk="0" hangingPunct="1">
                        <a:defRPr kumimoji="1" sz="1800" kern="1200">
                          <a:solidFill>
                            <a:schemeClr val="dk1"/>
                          </a:solidFill>
                          <a:latin typeface="Segoe UI"/>
                          <a:ea typeface="メイリオ"/>
                        </a:defRPr>
                      </a:lvl2pPr>
                      <a:lvl3pPr marL="914400" algn="l" defTabSz="914400" rtl="0" eaLnBrk="1" latinLnBrk="0" hangingPunct="1">
                        <a:defRPr kumimoji="1" sz="1800" kern="1200">
                          <a:solidFill>
                            <a:schemeClr val="dk1"/>
                          </a:solidFill>
                          <a:latin typeface="Segoe UI"/>
                          <a:ea typeface="メイリオ"/>
                        </a:defRPr>
                      </a:lvl3pPr>
                      <a:lvl4pPr marL="1371600" algn="l" defTabSz="914400" rtl="0" eaLnBrk="1" latinLnBrk="0" hangingPunct="1">
                        <a:defRPr kumimoji="1" sz="1800" kern="1200">
                          <a:solidFill>
                            <a:schemeClr val="dk1"/>
                          </a:solidFill>
                          <a:latin typeface="Segoe UI"/>
                          <a:ea typeface="メイリオ"/>
                        </a:defRPr>
                      </a:lvl4pPr>
                      <a:lvl5pPr marL="1828800" algn="l" defTabSz="914400" rtl="0" eaLnBrk="1" latinLnBrk="0" hangingPunct="1">
                        <a:defRPr kumimoji="1" sz="1800" kern="1200">
                          <a:solidFill>
                            <a:schemeClr val="dk1"/>
                          </a:solidFill>
                          <a:latin typeface="Segoe UI"/>
                          <a:ea typeface="メイリオ"/>
                        </a:defRPr>
                      </a:lvl5pPr>
                      <a:lvl6pPr marL="2286000" algn="l" defTabSz="914400" rtl="0" eaLnBrk="1" latinLnBrk="0" hangingPunct="1">
                        <a:defRPr kumimoji="1" sz="1800" kern="1200">
                          <a:solidFill>
                            <a:schemeClr val="dk1"/>
                          </a:solidFill>
                          <a:latin typeface="Segoe UI"/>
                          <a:ea typeface="メイリオ"/>
                        </a:defRPr>
                      </a:lvl6pPr>
                      <a:lvl7pPr marL="2743200" algn="l" defTabSz="914400" rtl="0" eaLnBrk="1" latinLnBrk="0" hangingPunct="1">
                        <a:defRPr kumimoji="1" sz="1800" kern="1200">
                          <a:solidFill>
                            <a:schemeClr val="dk1"/>
                          </a:solidFill>
                          <a:latin typeface="Segoe UI"/>
                          <a:ea typeface="メイリオ"/>
                        </a:defRPr>
                      </a:lvl7pPr>
                      <a:lvl8pPr marL="3200400" algn="l" defTabSz="914400" rtl="0" eaLnBrk="1" latinLnBrk="0" hangingPunct="1">
                        <a:defRPr kumimoji="1" sz="1800" kern="1200">
                          <a:solidFill>
                            <a:schemeClr val="dk1"/>
                          </a:solidFill>
                          <a:latin typeface="Segoe UI"/>
                          <a:ea typeface="メイリオ"/>
                        </a:defRPr>
                      </a:lvl8pPr>
                      <a:lvl9pPr marL="3657600" algn="l" defTabSz="914400" rtl="0" eaLnBrk="1" latinLnBrk="0" hangingPunct="1">
                        <a:defRPr kumimoji="1" sz="1800" kern="1200">
                          <a:solidFill>
                            <a:schemeClr val="dk1"/>
                          </a:solidFill>
                          <a:latin typeface="Segoe UI"/>
                          <a:ea typeface="メイリオ"/>
                        </a:defRPr>
                      </a:lvl9pPr>
                    </a:lstStyle>
                    <a:p>
                      <a:pPr algn="ctr"/>
                      <a:r>
                        <a:rPr kumimoji="1" lang="en-US" altLang="ja-JP" sz="1400">
                          <a:latin typeface="メイリオ" panose="020B0604030504040204" pitchFamily="50" charset="-128"/>
                          <a:ea typeface="メイリオ" panose="020B0604030504040204" pitchFamily="50" charset="-128"/>
                        </a:rPr>
                        <a:t>A</a:t>
                      </a:r>
                      <a:endParaRPr kumimoji="1" lang="ja-JP" altLang="en-US" sz="1400">
                        <a:latin typeface="メイリオ" panose="020B0604030504040204" pitchFamily="50" charset="-128"/>
                        <a:ea typeface="メイリオ" panose="020B0604030504040204" pitchFamily="50" charset="-128"/>
                      </a:endParaRPr>
                    </a:p>
                  </a:txBody>
                  <a:tcPr marL="54000" marR="54000" marT="36000" marB="36000" anchor="ctr">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DB4D6D">
                        <a:tint val="40000"/>
                      </a:srgbClr>
                    </a:solidFill>
                  </a:tcPr>
                </a:tc>
                <a:tc>
                  <a:txBody>
                    <a:bodyPr/>
                    <a:lstStyle>
                      <a:lvl1pPr marL="0" algn="l" defTabSz="914400" rtl="0" eaLnBrk="1" latinLnBrk="0" hangingPunct="1">
                        <a:defRPr kumimoji="1" sz="1800" kern="1200">
                          <a:solidFill>
                            <a:schemeClr val="dk1"/>
                          </a:solidFill>
                          <a:latin typeface="Segoe UI"/>
                          <a:ea typeface="メイリオ"/>
                        </a:defRPr>
                      </a:lvl1pPr>
                      <a:lvl2pPr marL="457200" algn="l" defTabSz="914400" rtl="0" eaLnBrk="1" latinLnBrk="0" hangingPunct="1">
                        <a:defRPr kumimoji="1" sz="1800" kern="1200">
                          <a:solidFill>
                            <a:schemeClr val="dk1"/>
                          </a:solidFill>
                          <a:latin typeface="Segoe UI"/>
                          <a:ea typeface="メイリオ"/>
                        </a:defRPr>
                      </a:lvl2pPr>
                      <a:lvl3pPr marL="914400" algn="l" defTabSz="914400" rtl="0" eaLnBrk="1" latinLnBrk="0" hangingPunct="1">
                        <a:defRPr kumimoji="1" sz="1800" kern="1200">
                          <a:solidFill>
                            <a:schemeClr val="dk1"/>
                          </a:solidFill>
                          <a:latin typeface="Segoe UI"/>
                          <a:ea typeface="メイリオ"/>
                        </a:defRPr>
                      </a:lvl3pPr>
                      <a:lvl4pPr marL="1371600" algn="l" defTabSz="914400" rtl="0" eaLnBrk="1" latinLnBrk="0" hangingPunct="1">
                        <a:defRPr kumimoji="1" sz="1800" kern="1200">
                          <a:solidFill>
                            <a:schemeClr val="dk1"/>
                          </a:solidFill>
                          <a:latin typeface="Segoe UI"/>
                          <a:ea typeface="メイリオ"/>
                        </a:defRPr>
                      </a:lvl4pPr>
                      <a:lvl5pPr marL="1828800" algn="l" defTabSz="914400" rtl="0" eaLnBrk="1" latinLnBrk="0" hangingPunct="1">
                        <a:defRPr kumimoji="1" sz="1800" kern="1200">
                          <a:solidFill>
                            <a:schemeClr val="dk1"/>
                          </a:solidFill>
                          <a:latin typeface="Segoe UI"/>
                          <a:ea typeface="メイリオ"/>
                        </a:defRPr>
                      </a:lvl5pPr>
                      <a:lvl6pPr marL="2286000" algn="l" defTabSz="914400" rtl="0" eaLnBrk="1" latinLnBrk="0" hangingPunct="1">
                        <a:defRPr kumimoji="1" sz="1800" kern="1200">
                          <a:solidFill>
                            <a:schemeClr val="dk1"/>
                          </a:solidFill>
                          <a:latin typeface="Segoe UI"/>
                          <a:ea typeface="メイリオ"/>
                        </a:defRPr>
                      </a:lvl6pPr>
                      <a:lvl7pPr marL="2743200" algn="l" defTabSz="914400" rtl="0" eaLnBrk="1" latinLnBrk="0" hangingPunct="1">
                        <a:defRPr kumimoji="1" sz="1800" kern="1200">
                          <a:solidFill>
                            <a:schemeClr val="dk1"/>
                          </a:solidFill>
                          <a:latin typeface="Segoe UI"/>
                          <a:ea typeface="メイリオ"/>
                        </a:defRPr>
                      </a:lvl7pPr>
                      <a:lvl8pPr marL="3200400" algn="l" defTabSz="914400" rtl="0" eaLnBrk="1" latinLnBrk="0" hangingPunct="1">
                        <a:defRPr kumimoji="1" sz="1800" kern="1200">
                          <a:solidFill>
                            <a:schemeClr val="dk1"/>
                          </a:solidFill>
                          <a:latin typeface="Segoe UI"/>
                          <a:ea typeface="メイリオ"/>
                        </a:defRPr>
                      </a:lvl8pPr>
                      <a:lvl9pPr marL="3657600" algn="l" defTabSz="914400" rtl="0" eaLnBrk="1" latinLnBrk="0" hangingPunct="1">
                        <a:defRPr kumimoji="1" sz="1800" kern="1200">
                          <a:solidFill>
                            <a:schemeClr val="dk1"/>
                          </a:solidFill>
                          <a:latin typeface="Segoe UI"/>
                          <a:ea typeface="メイリオ"/>
                        </a:defRPr>
                      </a:lvl9pPr>
                    </a:lstStyle>
                    <a:p>
                      <a:r>
                        <a:rPr kumimoji="1" lang="ja-JP" altLang="en-US" sz="1200">
                          <a:latin typeface="メイリオ" panose="020B0604030504040204" pitchFamily="50" charset="-128"/>
                          <a:ea typeface="メイリオ" panose="020B0604030504040204" pitchFamily="50" charset="-128"/>
                        </a:rPr>
                        <a:t>実際にまたは危うく死ぬ、重症を負う、性的暴力を受ける出来事への曝露。</a:t>
                      </a:r>
                      <a:r>
                        <a:rPr kumimoji="1" lang="ja-JP" altLang="en-US" sz="800">
                          <a:latin typeface="メイリオ" panose="020B0604030504040204" pitchFamily="50" charset="-128"/>
                          <a:ea typeface="メイリオ" panose="020B0604030504040204" pitchFamily="50" charset="-128"/>
                        </a:rPr>
                        <a:t>（</a:t>
                      </a:r>
                      <a:r>
                        <a:rPr kumimoji="1" lang="en-US" altLang="ja-JP" sz="800">
                          <a:latin typeface="メイリオ" panose="020B0604030504040204" pitchFamily="50" charset="-128"/>
                          <a:ea typeface="メイリオ" panose="020B0604030504040204" pitchFamily="50" charset="-128"/>
                        </a:rPr>
                        <a:t>※</a:t>
                      </a:r>
                      <a:r>
                        <a:rPr kumimoji="1" lang="ja-JP" altLang="en-US" sz="800">
                          <a:latin typeface="メイリオ" panose="020B0604030504040204" pitchFamily="50" charset="-128"/>
                          <a:ea typeface="メイリオ" panose="020B0604030504040204" pitchFamily="50" charset="-128"/>
                        </a:rPr>
                        <a:t>１）</a:t>
                      </a:r>
                      <a:endParaRPr kumimoji="1" lang="ja-JP" altLang="en-US" sz="1200">
                        <a:latin typeface="メイリオ" panose="020B0604030504040204" pitchFamily="50" charset="-128"/>
                        <a:ea typeface="メイリオ" panose="020B0604030504040204" pitchFamily="50" charset="-128"/>
                      </a:endParaRPr>
                    </a:p>
                  </a:txBody>
                  <a:tcPr marL="54000" marR="54000" marT="36000" marB="36000" anchor="ctr">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DB4D6D">
                        <a:tint val="40000"/>
                      </a:srgbClr>
                    </a:solidFill>
                  </a:tcPr>
                </a:tc>
                <a:extLst>
                  <a:ext uri="{0D108BD9-81ED-4DB2-BD59-A6C34878D82A}">
                    <a16:rowId xmlns:a16="http://schemas.microsoft.com/office/drawing/2014/main" val="1473039353"/>
                  </a:ext>
                </a:extLst>
              </a:tr>
              <a:tr h="273296">
                <a:tc>
                  <a:txBody>
                    <a:bodyPr/>
                    <a:lstStyle>
                      <a:lvl1pPr marL="0" algn="l" defTabSz="914400" rtl="0" eaLnBrk="1" latinLnBrk="0" hangingPunct="1">
                        <a:defRPr kumimoji="1" sz="1800" kern="1200">
                          <a:solidFill>
                            <a:schemeClr val="dk1"/>
                          </a:solidFill>
                          <a:latin typeface="Segoe UI"/>
                          <a:ea typeface="メイリオ"/>
                        </a:defRPr>
                      </a:lvl1pPr>
                      <a:lvl2pPr marL="457200" algn="l" defTabSz="914400" rtl="0" eaLnBrk="1" latinLnBrk="0" hangingPunct="1">
                        <a:defRPr kumimoji="1" sz="1800" kern="1200">
                          <a:solidFill>
                            <a:schemeClr val="dk1"/>
                          </a:solidFill>
                          <a:latin typeface="Segoe UI"/>
                          <a:ea typeface="メイリオ"/>
                        </a:defRPr>
                      </a:lvl2pPr>
                      <a:lvl3pPr marL="914400" algn="l" defTabSz="914400" rtl="0" eaLnBrk="1" latinLnBrk="0" hangingPunct="1">
                        <a:defRPr kumimoji="1" sz="1800" kern="1200">
                          <a:solidFill>
                            <a:schemeClr val="dk1"/>
                          </a:solidFill>
                          <a:latin typeface="Segoe UI"/>
                          <a:ea typeface="メイリオ"/>
                        </a:defRPr>
                      </a:lvl3pPr>
                      <a:lvl4pPr marL="1371600" algn="l" defTabSz="914400" rtl="0" eaLnBrk="1" latinLnBrk="0" hangingPunct="1">
                        <a:defRPr kumimoji="1" sz="1800" kern="1200">
                          <a:solidFill>
                            <a:schemeClr val="dk1"/>
                          </a:solidFill>
                          <a:latin typeface="Segoe UI"/>
                          <a:ea typeface="メイリオ"/>
                        </a:defRPr>
                      </a:lvl4pPr>
                      <a:lvl5pPr marL="1828800" algn="l" defTabSz="914400" rtl="0" eaLnBrk="1" latinLnBrk="0" hangingPunct="1">
                        <a:defRPr kumimoji="1" sz="1800" kern="1200">
                          <a:solidFill>
                            <a:schemeClr val="dk1"/>
                          </a:solidFill>
                          <a:latin typeface="Segoe UI"/>
                          <a:ea typeface="メイリオ"/>
                        </a:defRPr>
                      </a:lvl5pPr>
                      <a:lvl6pPr marL="2286000" algn="l" defTabSz="914400" rtl="0" eaLnBrk="1" latinLnBrk="0" hangingPunct="1">
                        <a:defRPr kumimoji="1" sz="1800" kern="1200">
                          <a:solidFill>
                            <a:schemeClr val="dk1"/>
                          </a:solidFill>
                          <a:latin typeface="Segoe UI"/>
                          <a:ea typeface="メイリオ"/>
                        </a:defRPr>
                      </a:lvl6pPr>
                      <a:lvl7pPr marL="2743200" algn="l" defTabSz="914400" rtl="0" eaLnBrk="1" latinLnBrk="0" hangingPunct="1">
                        <a:defRPr kumimoji="1" sz="1800" kern="1200">
                          <a:solidFill>
                            <a:schemeClr val="dk1"/>
                          </a:solidFill>
                          <a:latin typeface="Segoe UI"/>
                          <a:ea typeface="メイリオ"/>
                        </a:defRPr>
                      </a:lvl7pPr>
                      <a:lvl8pPr marL="3200400" algn="l" defTabSz="914400" rtl="0" eaLnBrk="1" latinLnBrk="0" hangingPunct="1">
                        <a:defRPr kumimoji="1" sz="1800" kern="1200">
                          <a:solidFill>
                            <a:schemeClr val="dk1"/>
                          </a:solidFill>
                          <a:latin typeface="Segoe UI"/>
                          <a:ea typeface="メイリオ"/>
                        </a:defRPr>
                      </a:lvl8pPr>
                      <a:lvl9pPr marL="3657600" algn="l" defTabSz="914400" rtl="0" eaLnBrk="1" latinLnBrk="0" hangingPunct="1">
                        <a:defRPr kumimoji="1" sz="1800" kern="1200">
                          <a:solidFill>
                            <a:schemeClr val="dk1"/>
                          </a:solidFill>
                          <a:latin typeface="Segoe UI"/>
                          <a:ea typeface="メイリオ"/>
                        </a:defRPr>
                      </a:lvl9pPr>
                    </a:lstStyle>
                    <a:p>
                      <a:pPr algn="ctr"/>
                      <a:r>
                        <a:rPr kumimoji="1" lang="en-US" altLang="ja-JP" sz="1400">
                          <a:latin typeface="メイリオ" panose="020B0604030504040204" pitchFamily="50" charset="-128"/>
                          <a:ea typeface="メイリオ" panose="020B0604030504040204" pitchFamily="50" charset="-128"/>
                        </a:rPr>
                        <a:t>B</a:t>
                      </a:r>
                      <a:endParaRPr kumimoji="1" lang="ja-JP" altLang="en-US" sz="1400">
                        <a:latin typeface="メイリオ" panose="020B0604030504040204" pitchFamily="50" charset="-128"/>
                        <a:ea typeface="メイリオ" panose="020B0604030504040204" pitchFamily="50" charset="-128"/>
                      </a:endParaRPr>
                    </a:p>
                  </a:txBody>
                  <a:tcPr marL="54000" marR="54000" marT="36000" marB="3600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DB4D6D">
                        <a:tint val="20000"/>
                      </a:srgbClr>
                    </a:solidFill>
                  </a:tcPr>
                </a:tc>
                <a:tc>
                  <a:txBody>
                    <a:bodyPr/>
                    <a:lstStyle>
                      <a:lvl1pPr marL="0" algn="l" defTabSz="914400" rtl="0" eaLnBrk="1" latinLnBrk="0" hangingPunct="1">
                        <a:defRPr kumimoji="1" sz="1800" kern="1200">
                          <a:solidFill>
                            <a:schemeClr val="dk1"/>
                          </a:solidFill>
                          <a:latin typeface="Segoe UI"/>
                          <a:ea typeface="メイリオ"/>
                        </a:defRPr>
                      </a:lvl1pPr>
                      <a:lvl2pPr marL="457200" algn="l" defTabSz="914400" rtl="0" eaLnBrk="1" latinLnBrk="0" hangingPunct="1">
                        <a:defRPr kumimoji="1" sz="1800" kern="1200">
                          <a:solidFill>
                            <a:schemeClr val="dk1"/>
                          </a:solidFill>
                          <a:latin typeface="Segoe UI"/>
                          <a:ea typeface="メイリオ"/>
                        </a:defRPr>
                      </a:lvl2pPr>
                      <a:lvl3pPr marL="914400" algn="l" defTabSz="914400" rtl="0" eaLnBrk="1" latinLnBrk="0" hangingPunct="1">
                        <a:defRPr kumimoji="1" sz="1800" kern="1200">
                          <a:solidFill>
                            <a:schemeClr val="dk1"/>
                          </a:solidFill>
                          <a:latin typeface="Segoe UI"/>
                          <a:ea typeface="メイリオ"/>
                        </a:defRPr>
                      </a:lvl3pPr>
                      <a:lvl4pPr marL="1371600" algn="l" defTabSz="914400" rtl="0" eaLnBrk="1" latinLnBrk="0" hangingPunct="1">
                        <a:defRPr kumimoji="1" sz="1800" kern="1200">
                          <a:solidFill>
                            <a:schemeClr val="dk1"/>
                          </a:solidFill>
                          <a:latin typeface="Segoe UI"/>
                          <a:ea typeface="メイリオ"/>
                        </a:defRPr>
                      </a:lvl4pPr>
                      <a:lvl5pPr marL="1828800" algn="l" defTabSz="914400" rtl="0" eaLnBrk="1" latinLnBrk="0" hangingPunct="1">
                        <a:defRPr kumimoji="1" sz="1800" kern="1200">
                          <a:solidFill>
                            <a:schemeClr val="dk1"/>
                          </a:solidFill>
                          <a:latin typeface="Segoe UI"/>
                          <a:ea typeface="メイリオ"/>
                        </a:defRPr>
                      </a:lvl5pPr>
                      <a:lvl6pPr marL="2286000" algn="l" defTabSz="914400" rtl="0" eaLnBrk="1" latinLnBrk="0" hangingPunct="1">
                        <a:defRPr kumimoji="1" sz="1800" kern="1200">
                          <a:solidFill>
                            <a:schemeClr val="dk1"/>
                          </a:solidFill>
                          <a:latin typeface="Segoe UI"/>
                          <a:ea typeface="メイリオ"/>
                        </a:defRPr>
                      </a:lvl6pPr>
                      <a:lvl7pPr marL="2743200" algn="l" defTabSz="914400" rtl="0" eaLnBrk="1" latinLnBrk="0" hangingPunct="1">
                        <a:defRPr kumimoji="1" sz="1800" kern="1200">
                          <a:solidFill>
                            <a:schemeClr val="dk1"/>
                          </a:solidFill>
                          <a:latin typeface="Segoe UI"/>
                          <a:ea typeface="メイリオ"/>
                        </a:defRPr>
                      </a:lvl7pPr>
                      <a:lvl8pPr marL="3200400" algn="l" defTabSz="914400" rtl="0" eaLnBrk="1" latinLnBrk="0" hangingPunct="1">
                        <a:defRPr kumimoji="1" sz="1800" kern="1200">
                          <a:solidFill>
                            <a:schemeClr val="dk1"/>
                          </a:solidFill>
                          <a:latin typeface="Segoe UI"/>
                          <a:ea typeface="メイリオ"/>
                        </a:defRPr>
                      </a:lvl8pPr>
                      <a:lvl9pPr marL="3657600" algn="l" defTabSz="914400" rtl="0" eaLnBrk="1" latinLnBrk="0" hangingPunct="1">
                        <a:defRPr kumimoji="1" sz="1800" kern="1200">
                          <a:solidFill>
                            <a:schemeClr val="dk1"/>
                          </a:solidFill>
                          <a:latin typeface="Segoe UI"/>
                          <a:ea typeface="メイリオ"/>
                        </a:defRPr>
                      </a:lvl9pPr>
                    </a:lstStyle>
                    <a:p>
                      <a:r>
                        <a:rPr kumimoji="1" lang="ja-JP" altLang="en-US" sz="1200">
                          <a:latin typeface="メイリオ" panose="020B0604030504040204" pitchFamily="50" charset="-128"/>
                          <a:ea typeface="メイリオ" panose="020B0604030504040204" pitchFamily="50" charset="-128"/>
                        </a:rPr>
                        <a:t>心的外傷的出来事の後に始まる、その心的外傷的出来事に関連した侵入症状の存在。</a:t>
                      </a:r>
                    </a:p>
                  </a:txBody>
                  <a:tcPr marL="54000" marR="54000" marT="36000" marB="3600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DB4D6D">
                        <a:tint val="20000"/>
                      </a:srgbClr>
                    </a:solidFill>
                  </a:tcPr>
                </a:tc>
                <a:extLst>
                  <a:ext uri="{0D108BD9-81ED-4DB2-BD59-A6C34878D82A}">
                    <a16:rowId xmlns:a16="http://schemas.microsoft.com/office/drawing/2014/main" val="4082109428"/>
                  </a:ext>
                </a:extLst>
              </a:tr>
              <a:tr h="273296">
                <a:tc>
                  <a:txBody>
                    <a:bodyPr/>
                    <a:lstStyle>
                      <a:lvl1pPr marL="0" algn="l" defTabSz="914400" rtl="0" eaLnBrk="1" latinLnBrk="0" hangingPunct="1">
                        <a:defRPr kumimoji="1" sz="1800" kern="1200">
                          <a:solidFill>
                            <a:schemeClr val="dk1"/>
                          </a:solidFill>
                          <a:latin typeface="Segoe UI"/>
                          <a:ea typeface="メイリオ"/>
                        </a:defRPr>
                      </a:lvl1pPr>
                      <a:lvl2pPr marL="457200" algn="l" defTabSz="914400" rtl="0" eaLnBrk="1" latinLnBrk="0" hangingPunct="1">
                        <a:defRPr kumimoji="1" sz="1800" kern="1200">
                          <a:solidFill>
                            <a:schemeClr val="dk1"/>
                          </a:solidFill>
                          <a:latin typeface="Segoe UI"/>
                          <a:ea typeface="メイリオ"/>
                        </a:defRPr>
                      </a:lvl2pPr>
                      <a:lvl3pPr marL="914400" algn="l" defTabSz="914400" rtl="0" eaLnBrk="1" latinLnBrk="0" hangingPunct="1">
                        <a:defRPr kumimoji="1" sz="1800" kern="1200">
                          <a:solidFill>
                            <a:schemeClr val="dk1"/>
                          </a:solidFill>
                          <a:latin typeface="Segoe UI"/>
                          <a:ea typeface="メイリオ"/>
                        </a:defRPr>
                      </a:lvl3pPr>
                      <a:lvl4pPr marL="1371600" algn="l" defTabSz="914400" rtl="0" eaLnBrk="1" latinLnBrk="0" hangingPunct="1">
                        <a:defRPr kumimoji="1" sz="1800" kern="1200">
                          <a:solidFill>
                            <a:schemeClr val="dk1"/>
                          </a:solidFill>
                          <a:latin typeface="Segoe UI"/>
                          <a:ea typeface="メイリオ"/>
                        </a:defRPr>
                      </a:lvl4pPr>
                      <a:lvl5pPr marL="1828800" algn="l" defTabSz="914400" rtl="0" eaLnBrk="1" latinLnBrk="0" hangingPunct="1">
                        <a:defRPr kumimoji="1" sz="1800" kern="1200">
                          <a:solidFill>
                            <a:schemeClr val="dk1"/>
                          </a:solidFill>
                          <a:latin typeface="Segoe UI"/>
                          <a:ea typeface="メイリオ"/>
                        </a:defRPr>
                      </a:lvl5pPr>
                      <a:lvl6pPr marL="2286000" algn="l" defTabSz="914400" rtl="0" eaLnBrk="1" latinLnBrk="0" hangingPunct="1">
                        <a:defRPr kumimoji="1" sz="1800" kern="1200">
                          <a:solidFill>
                            <a:schemeClr val="dk1"/>
                          </a:solidFill>
                          <a:latin typeface="Segoe UI"/>
                          <a:ea typeface="メイリオ"/>
                        </a:defRPr>
                      </a:lvl6pPr>
                      <a:lvl7pPr marL="2743200" algn="l" defTabSz="914400" rtl="0" eaLnBrk="1" latinLnBrk="0" hangingPunct="1">
                        <a:defRPr kumimoji="1" sz="1800" kern="1200">
                          <a:solidFill>
                            <a:schemeClr val="dk1"/>
                          </a:solidFill>
                          <a:latin typeface="Segoe UI"/>
                          <a:ea typeface="メイリオ"/>
                        </a:defRPr>
                      </a:lvl7pPr>
                      <a:lvl8pPr marL="3200400" algn="l" defTabSz="914400" rtl="0" eaLnBrk="1" latinLnBrk="0" hangingPunct="1">
                        <a:defRPr kumimoji="1" sz="1800" kern="1200">
                          <a:solidFill>
                            <a:schemeClr val="dk1"/>
                          </a:solidFill>
                          <a:latin typeface="Segoe UI"/>
                          <a:ea typeface="メイリオ"/>
                        </a:defRPr>
                      </a:lvl8pPr>
                      <a:lvl9pPr marL="3657600" algn="l" defTabSz="914400" rtl="0" eaLnBrk="1" latinLnBrk="0" hangingPunct="1">
                        <a:defRPr kumimoji="1" sz="1800" kern="1200">
                          <a:solidFill>
                            <a:schemeClr val="dk1"/>
                          </a:solidFill>
                          <a:latin typeface="Segoe UI"/>
                          <a:ea typeface="メイリオ"/>
                        </a:defRPr>
                      </a:lvl9pPr>
                    </a:lstStyle>
                    <a:p>
                      <a:pPr algn="ctr"/>
                      <a:r>
                        <a:rPr kumimoji="1" lang="en-US" altLang="ja-JP" sz="1400">
                          <a:latin typeface="メイリオ" panose="020B0604030504040204" pitchFamily="50" charset="-128"/>
                          <a:ea typeface="メイリオ" panose="020B0604030504040204" pitchFamily="50" charset="-128"/>
                        </a:rPr>
                        <a:t>C</a:t>
                      </a:r>
                      <a:endParaRPr kumimoji="1" lang="ja-JP" altLang="en-US" sz="1400">
                        <a:latin typeface="メイリオ" panose="020B0604030504040204" pitchFamily="50" charset="-128"/>
                        <a:ea typeface="メイリオ" panose="020B0604030504040204" pitchFamily="50" charset="-128"/>
                      </a:endParaRPr>
                    </a:p>
                  </a:txBody>
                  <a:tcPr marL="54000" marR="54000" marT="36000" marB="3600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DB4D6D">
                        <a:tint val="40000"/>
                      </a:srgbClr>
                    </a:solidFill>
                  </a:tcPr>
                </a:tc>
                <a:tc>
                  <a:txBody>
                    <a:bodyPr/>
                    <a:lstStyle>
                      <a:lvl1pPr marL="0" algn="l" defTabSz="914400" rtl="0" eaLnBrk="1" latinLnBrk="0" hangingPunct="1">
                        <a:defRPr kumimoji="1" sz="1800" kern="1200">
                          <a:solidFill>
                            <a:schemeClr val="dk1"/>
                          </a:solidFill>
                          <a:latin typeface="Segoe UI"/>
                          <a:ea typeface="メイリオ"/>
                        </a:defRPr>
                      </a:lvl1pPr>
                      <a:lvl2pPr marL="457200" algn="l" defTabSz="914400" rtl="0" eaLnBrk="1" latinLnBrk="0" hangingPunct="1">
                        <a:defRPr kumimoji="1" sz="1800" kern="1200">
                          <a:solidFill>
                            <a:schemeClr val="dk1"/>
                          </a:solidFill>
                          <a:latin typeface="Segoe UI"/>
                          <a:ea typeface="メイリオ"/>
                        </a:defRPr>
                      </a:lvl2pPr>
                      <a:lvl3pPr marL="914400" algn="l" defTabSz="914400" rtl="0" eaLnBrk="1" latinLnBrk="0" hangingPunct="1">
                        <a:defRPr kumimoji="1" sz="1800" kern="1200">
                          <a:solidFill>
                            <a:schemeClr val="dk1"/>
                          </a:solidFill>
                          <a:latin typeface="Segoe UI"/>
                          <a:ea typeface="メイリオ"/>
                        </a:defRPr>
                      </a:lvl3pPr>
                      <a:lvl4pPr marL="1371600" algn="l" defTabSz="914400" rtl="0" eaLnBrk="1" latinLnBrk="0" hangingPunct="1">
                        <a:defRPr kumimoji="1" sz="1800" kern="1200">
                          <a:solidFill>
                            <a:schemeClr val="dk1"/>
                          </a:solidFill>
                          <a:latin typeface="Segoe UI"/>
                          <a:ea typeface="メイリオ"/>
                        </a:defRPr>
                      </a:lvl4pPr>
                      <a:lvl5pPr marL="1828800" algn="l" defTabSz="914400" rtl="0" eaLnBrk="1" latinLnBrk="0" hangingPunct="1">
                        <a:defRPr kumimoji="1" sz="1800" kern="1200">
                          <a:solidFill>
                            <a:schemeClr val="dk1"/>
                          </a:solidFill>
                          <a:latin typeface="Segoe UI"/>
                          <a:ea typeface="メイリオ"/>
                        </a:defRPr>
                      </a:lvl5pPr>
                      <a:lvl6pPr marL="2286000" algn="l" defTabSz="914400" rtl="0" eaLnBrk="1" latinLnBrk="0" hangingPunct="1">
                        <a:defRPr kumimoji="1" sz="1800" kern="1200">
                          <a:solidFill>
                            <a:schemeClr val="dk1"/>
                          </a:solidFill>
                          <a:latin typeface="Segoe UI"/>
                          <a:ea typeface="メイリオ"/>
                        </a:defRPr>
                      </a:lvl6pPr>
                      <a:lvl7pPr marL="2743200" algn="l" defTabSz="914400" rtl="0" eaLnBrk="1" latinLnBrk="0" hangingPunct="1">
                        <a:defRPr kumimoji="1" sz="1800" kern="1200">
                          <a:solidFill>
                            <a:schemeClr val="dk1"/>
                          </a:solidFill>
                          <a:latin typeface="Segoe UI"/>
                          <a:ea typeface="メイリオ"/>
                        </a:defRPr>
                      </a:lvl7pPr>
                      <a:lvl8pPr marL="3200400" algn="l" defTabSz="914400" rtl="0" eaLnBrk="1" latinLnBrk="0" hangingPunct="1">
                        <a:defRPr kumimoji="1" sz="1800" kern="1200">
                          <a:solidFill>
                            <a:schemeClr val="dk1"/>
                          </a:solidFill>
                          <a:latin typeface="Segoe UI"/>
                          <a:ea typeface="メイリオ"/>
                        </a:defRPr>
                      </a:lvl8pPr>
                      <a:lvl9pPr marL="3657600" algn="l" defTabSz="914400" rtl="0" eaLnBrk="1" latinLnBrk="0" hangingPunct="1">
                        <a:defRPr kumimoji="1" sz="1800" kern="1200">
                          <a:solidFill>
                            <a:schemeClr val="dk1"/>
                          </a:solidFill>
                          <a:latin typeface="Segoe UI"/>
                          <a:ea typeface="メイリオ"/>
                        </a:defRPr>
                      </a:lvl9pPr>
                    </a:lstStyle>
                    <a:p>
                      <a:r>
                        <a:rPr kumimoji="1" lang="ja-JP" altLang="en-US" sz="1200">
                          <a:latin typeface="メイリオ" panose="020B0604030504040204" pitchFamily="50" charset="-128"/>
                          <a:ea typeface="メイリオ" panose="020B0604030504040204" pitchFamily="50" charset="-128"/>
                        </a:rPr>
                        <a:t>心的外傷的出来事に関連する刺激の持続的回避。</a:t>
                      </a:r>
                    </a:p>
                  </a:txBody>
                  <a:tcPr marL="54000" marR="54000" marT="36000" marB="36000" anchor="ctr">
                    <a:lnL w="12700" cmpd="sng">
                      <a:solidFill>
                        <a:srgbClr val="FFFFFF"/>
                      </a:solidFill>
                    </a:lnL>
                    <a:lnR w="12700" cmpd="sng">
                      <a:solidFill>
                        <a:srgbClr val="FFFFFF"/>
                      </a:solidFill>
                    </a:lnR>
                    <a:lnT w="12700" cmpd="sng">
                      <a:solidFill>
                        <a:srgbClr val="FFFFFF"/>
                      </a:solidFill>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DB4D6D">
                        <a:tint val="40000"/>
                      </a:srgbClr>
                    </a:solidFill>
                  </a:tcPr>
                </a:tc>
                <a:extLst>
                  <a:ext uri="{0D108BD9-81ED-4DB2-BD59-A6C34878D82A}">
                    <a16:rowId xmlns:a16="http://schemas.microsoft.com/office/drawing/2014/main" val="3506943284"/>
                  </a:ext>
                </a:extLst>
              </a:tr>
              <a:tr h="273296">
                <a:tc>
                  <a:txBody>
                    <a:bodyPr/>
                    <a:lstStyle>
                      <a:lvl1pPr marL="0" algn="l" defTabSz="914400" rtl="0" eaLnBrk="1" latinLnBrk="0" hangingPunct="1">
                        <a:defRPr kumimoji="1" sz="1800" kern="1200">
                          <a:solidFill>
                            <a:schemeClr val="dk1"/>
                          </a:solidFill>
                          <a:latin typeface="Segoe UI"/>
                          <a:ea typeface="メイリオ"/>
                        </a:defRPr>
                      </a:lvl1pPr>
                      <a:lvl2pPr marL="457200" algn="l" defTabSz="914400" rtl="0" eaLnBrk="1" latinLnBrk="0" hangingPunct="1">
                        <a:defRPr kumimoji="1" sz="1800" kern="1200">
                          <a:solidFill>
                            <a:schemeClr val="dk1"/>
                          </a:solidFill>
                          <a:latin typeface="Segoe UI"/>
                          <a:ea typeface="メイリオ"/>
                        </a:defRPr>
                      </a:lvl2pPr>
                      <a:lvl3pPr marL="914400" algn="l" defTabSz="914400" rtl="0" eaLnBrk="1" latinLnBrk="0" hangingPunct="1">
                        <a:defRPr kumimoji="1" sz="1800" kern="1200">
                          <a:solidFill>
                            <a:schemeClr val="dk1"/>
                          </a:solidFill>
                          <a:latin typeface="Segoe UI"/>
                          <a:ea typeface="メイリオ"/>
                        </a:defRPr>
                      </a:lvl3pPr>
                      <a:lvl4pPr marL="1371600" algn="l" defTabSz="914400" rtl="0" eaLnBrk="1" latinLnBrk="0" hangingPunct="1">
                        <a:defRPr kumimoji="1" sz="1800" kern="1200">
                          <a:solidFill>
                            <a:schemeClr val="dk1"/>
                          </a:solidFill>
                          <a:latin typeface="Segoe UI"/>
                          <a:ea typeface="メイリオ"/>
                        </a:defRPr>
                      </a:lvl4pPr>
                      <a:lvl5pPr marL="1828800" algn="l" defTabSz="914400" rtl="0" eaLnBrk="1" latinLnBrk="0" hangingPunct="1">
                        <a:defRPr kumimoji="1" sz="1800" kern="1200">
                          <a:solidFill>
                            <a:schemeClr val="dk1"/>
                          </a:solidFill>
                          <a:latin typeface="Segoe UI"/>
                          <a:ea typeface="メイリオ"/>
                        </a:defRPr>
                      </a:lvl5pPr>
                      <a:lvl6pPr marL="2286000" algn="l" defTabSz="914400" rtl="0" eaLnBrk="1" latinLnBrk="0" hangingPunct="1">
                        <a:defRPr kumimoji="1" sz="1800" kern="1200">
                          <a:solidFill>
                            <a:schemeClr val="dk1"/>
                          </a:solidFill>
                          <a:latin typeface="Segoe UI"/>
                          <a:ea typeface="メイリオ"/>
                        </a:defRPr>
                      </a:lvl6pPr>
                      <a:lvl7pPr marL="2743200" algn="l" defTabSz="914400" rtl="0" eaLnBrk="1" latinLnBrk="0" hangingPunct="1">
                        <a:defRPr kumimoji="1" sz="1800" kern="1200">
                          <a:solidFill>
                            <a:schemeClr val="dk1"/>
                          </a:solidFill>
                          <a:latin typeface="Segoe UI"/>
                          <a:ea typeface="メイリオ"/>
                        </a:defRPr>
                      </a:lvl7pPr>
                      <a:lvl8pPr marL="3200400" algn="l" defTabSz="914400" rtl="0" eaLnBrk="1" latinLnBrk="0" hangingPunct="1">
                        <a:defRPr kumimoji="1" sz="1800" kern="1200">
                          <a:solidFill>
                            <a:schemeClr val="dk1"/>
                          </a:solidFill>
                          <a:latin typeface="Segoe UI"/>
                          <a:ea typeface="メイリオ"/>
                        </a:defRPr>
                      </a:lvl8pPr>
                      <a:lvl9pPr marL="3657600" algn="l" defTabSz="914400" rtl="0" eaLnBrk="1" latinLnBrk="0" hangingPunct="1">
                        <a:defRPr kumimoji="1" sz="1800" kern="1200">
                          <a:solidFill>
                            <a:schemeClr val="dk1"/>
                          </a:solidFill>
                          <a:latin typeface="Segoe UI"/>
                          <a:ea typeface="メイリオ"/>
                        </a:defRPr>
                      </a:lvl9pPr>
                    </a:lstStyle>
                    <a:p>
                      <a:pPr algn="ctr"/>
                      <a:r>
                        <a:rPr kumimoji="1" lang="en-US" altLang="ja-JP" sz="1400">
                          <a:latin typeface="メイリオ" panose="020B0604030504040204" pitchFamily="50" charset="-128"/>
                          <a:ea typeface="メイリオ" panose="020B0604030504040204" pitchFamily="50" charset="-128"/>
                        </a:rPr>
                        <a:t>D</a:t>
                      </a:r>
                      <a:endParaRPr kumimoji="1" lang="ja-JP" altLang="en-US" sz="1400">
                        <a:latin typeface="メイリオ" panose="020B0604030504040204" pitchFamily="50" charset="-128"/>
                        <a:ea typeface="メイリオ" panose="020B0604030504040204" pitchFamily="50" charset="-128"/>
                      </a:endParaRPr>
                    </a:p>
                  </a:txBody>
                  <a:tcPr marL="54000" marR="54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DB4D6D">
                        <a:tint val="20000"/>
                      </a:srgbClr>
                    </a:solidFill>
                  </a:tcPr>
                </a:tc>
                <a:tc>
                  <a:txBody>
                    <a:bodyPr/>
                    <a:lstStyle>
                      <a:lvl1pPr marL="0" algn="l" defTabSz="914400" rtl="0" eaLnBrk="1" latinLnBrk="0" hangingPunct="1">
                        <a:defRPr kumimoji="1" sz="1800" kern="1200">
                          <a:solidFill>
                            <a:schemeClr val="dk1"/>
                          </a:solidFill>
                          <a:latin typeface="Segoe UI"/>
                          <a:ea typeface="メイリオ"/>
                        </a:defRPr>
                      </a:lvl1pPr>
                      <a:lvl2pPr marL="457200" algn="l" defTabSz="914400" rtl="0" eaLnBrk="1" latinLnBrk="0" hangingPunct="1">
                        <a:defRPr kumimoji="1" sz="1800" kern="1200">
                          <a:solidFill>
                            <a:schemeClr val="dk1"/>
                          </a:solidFill>
                          <a:latin typeface="Segoe UI"/>
                          <a:ea typeface="メイリオ"/>
                        </a:defRPr>
                      </a:lvl2pPr>
                      <a:lvl3pPr marL="914400" algn="l" defTabSz="914400" rtl="0" eaLnBrk="1" latinLnBrk="0" hangingPunct="1">
                        <a:defRPr kumimoji="1" sz="1800" kern="1200">
                          <a:solidFill>
                            <a:schemeClr val="dk1"/>
                          </a:solidFill>
                          <a:latin typeface="Segoe UI"/>
                          <a:ea typeface="メイリオ"/>
                        </a:defRPr>
                      </a:lvl3pPr>
                      <a:lvl4pPr marL="1371600" algn="l" defTabSz="914400" rtl="0" eaLnBrk="1" latinLnBrk="0" hangingPunct="1">
                        <a:defRPr kumimoji="1" sz="1800" kern="1200">
                          <a:solidFill>
                            <a:schemeClr val="dk1"/>
                          </a:solidFill>
                          <a:latin typeface="Segoe UI"/>
                          <a:ea typeface="メイリオ"/>
                        </a:defRPr>
                      </a:lvl4pPr>
                      <a:lvl5pPr marL="1828800" algn="l" defTabSz="914400" rtl="0" eaLnBrk="1" latinLnBrk="0" hangingPunct="1">
                        <a:defRPr kumimoji="1" sz="1800" kern="1200">
                          <a:solidFill>
                            <a:schemeClr val="dk1"/>
                          </a:solidFill>
                          <a:latin typeface="Segoe UI"/>
                          <a:ea typeface="メイリオ"/>
                        </a:defRPr>
                      </a:lvl5pPr>
                      <a:lvl6pPr marL="2286000" algn="l" defTabSz="914400" rtl="0" eaLnBrk="1" latinLnBrk="0" hangingPunct="1">
                        <a:defRPr kumimoji="1" sz="1800" kern="1200">
                          <a:solidFill>
                            <a:schemeClr val="dk1"/>
                          </a:solidFill>
                          <a:latin typeface="Segoe UI"/>
                          <a:ea typeface="メイリオ"/>
                        </a:defRPr>
                      </a:lvl6pPr>
                      <a:lvl7pPr marL="2743200" algn="l" defTabSz="914400" rtl="0" eaLnBrk="1" latinLnBrk="0" hangingPunct="1">
                        <a:defRPr kumimoji="1" sz="1800" kern="1200">
                          <a:solidFill>
                            <a:schemeClr val="dk1"/>
                          </a:solidFill>
                          <a:latin typeface="Segoe UI"/>
                          <a:ea typeface="メイリオ"/>
                        </a:defRPr>
                      </a:lvl7pPr>
                      <a:lvl8pPr marL="3200400" algn="l" defTabSz="914400" rtl="0" eaLnBrk="1" latinLnBrk="0" hangingPunct="1">
                        <a:defRPr kumimoji="1" sz="1800" kern="1200">
                          <a:solidFill>
                            <a:schemeClr val="dk1"/>
                          </a:solidFill>
                          <a:latin typeface="Segoe UI"/>
                          <a:ea typeface="メイリオ"/>
                        </a:defRPr>
                      </a:lvl8pPr>
                      <a:lvl9pPr marL="3657600" algn="l" defTabSz="914400" rtl="0" eaLnBrk="1" latinLnBrk="0" hangingPunct="1">
                        <a:defRPr kumimoji="1" sz="1800" kern="1200">
                          <a:solidFill>
                            <a:schemeClr val="dk1"/>
                          </a:solidFill>
                          <a:latin typeface="Segoe UI"/>
                          <a:ea typeface="メイリオ"/>
                        </a:defRPr>
                      </a:lvl9pPr>
                    </a:lstStyle>
                    <a:p>
                      <a:r>
                        <a:rPr kumimoji="1" lang="ja-JP" altLang="en-US" sz="1200">
                          <a:latin typeface="メイリオ" panose="020B0604030504040204" pitchFamily="50" charset="-128"/>
                          <a:ea typeface="メイリオ" panose="020B0604030504040204" pitchFamily="50" charset="-128"/>
                        </a:rPr>
                        <a:t>心的外傷的出来事に関連した認知と気分の陰性の変化。</a:t>
                      </a:r>
                    </a:p>
                  </a:txBody>
                  <a:tcPr marL="54000" marR="54000" marT="36000" marB="3600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DB4D6D">
                        <a:tint val="20000"/>
                      </a:srgbClr>
                    </a:solidFill>
                  </a:tcPr>
                </a:tc>
                <a:extLst>
                  <a:ext uri="{0D108BD9-81ED-4DB2-BD59-A6C34878D82A}">
                    <a16:rowId xmlns:a16="http://schemas.microsoft.com/office/drawing/2014/main" val="1176013741"/>
                  </a:ext>
                </a:extLst>
              </a:tr>
              <a:tr h="273296">
                <a:tc>
                  <a:txBody>
                    <a:bodyPr/>
                    <a:lstStyle>
                      <a:lvl1pPr marL="0" algn="l" defTabSz="914400" rtl="0" eaLnBrk="1" latinLnBrk="0" hangingPunct="1">
                        <a:defRPr kumimoji="1" sz="1800" kern="1200">
                          <a:solidFill>
                            <a:schemeClr val="dk1"/>
                          </a:solidFill>
                          <a:latin typeface="Segoe UI"/>
                          <a:ea typeface="メイリオ"/>
                        </a:defRPr>
                      </a:lvl1pPr>
                      <a:lvl2pPr marL="457200" algn="l" defTabSz="914400" rtl="0" eaLnBrk="1" latinLnBrk="0" hangingPunct="1">
                        <a:defRPr kumimoji="1" sz="1800" kern="1200">
                          <a:solidFill>
                            <a:schemeClr val="dk1"/>
                          </a:solidFill>
                          <a:latin typeface="Segoe UI"/>
                          <a:ea typeface="メイリオ"/>
                        </a:defRPr>
                      </a:lvl2pPr>
                      <a:lvl3pPr marL="914400" algn="l" defTabSz="914400" rtl="0" eaLnBrk="1" latinLnBrk="0" hangingPunct="1">
                        <a:defRPr kumimoji="1" sz="1800" kern="1200">
                          <a:solidFill>
                            <a:schemeClr val="dk1"/>
                          </a:solidFill>
                          <a:latin typeface="Segoe UI"/>
                          <a:ea typeface="メイリオ"/>
                        </a:defRPr>
                      </a:lvl3pPr>
                      <a:lvl4pPr marL="1371600" algn="l" defTabSz="914400" rtl="0" eaLnBrk="1" latinLnBrk="0" hangingPunct="1">
                        <a:defRPr kumimoji="1" sz="1800" kern="1200">
                          <a:solidFill>
                            <a:schemeClr val="dk1"/>
                          </a:solidFill>
                          <a:latin typeface="Segoe UI"/>
                          <a:ea typeface="メイリオ"/>
                        </a:defRPr>
                      </a:lvl4pPr>
                      <a:lvl5pPr marL="1828800" algn="l" defTabSz="914400" rtl="0" eaLnBrk="1" latinLnBrk="0" hangingPunct="1">
                        <a:defRPr kumimoji="1" sz="1800" kern="1200">
                          <a:solidFill>
                            <a:schemeClr val="dk1"/>
                          </a:solidFill>
                          <a:latin typeface="Segoe UI"/>
                          <a:ea typeface="メイリオ"/>
                        </a:defRPr>
                      </a:lvl5pPr>
                      <a:lvl6pPr marL="2286000" algn="l" defTabSz="914400" rtl="0" eaLnBrk="1" latinLnBrk="0" hangingPunct="1">
                        <a:defRPr kumimoji="1" sz="1800" kern="1200">
                          <a:solidFill>
                            <a:schemeClr val="dk1"/>
                          </a:solidFill>
                          <a:latin typeface="Segoe UI"/>
                          <a:ea typeface="メイリオ"/>
                        </a:defRPr>
                      </a:lvl6pPr>
                      <a:lvl7pPr marL="2743200" algn="l" defTabSz="914400" rtl="0" eaLnBrk="1" latinLnBrk="0" hangingPunct="1">
                        <a:defRPr kumimoji="1" sz="1800" kern="1200">
                          <a:solidFill>
                            <a:schemeClr val="dk1"/>
                          </a:solidFill>
                          <a:latin typeface="Segoe UI"/>
                          <a:ea typeface="メイリオ"/>
                        </a:defRPr>
                      </a:lvl7pPr>
                      <a:lvl8pPr marL="3200400" algn="l" defTabSz="914400" rtl="0" eaLnBrk="1" latinLnBrk="0" hangingPunct="1">
                        <a:defRPr kumimoji="1" sz="1800" kern="1200">
                          <a:solidFill>
                            <a:schemeClr val="dk1"/>
                          </a:solidFill>
                          <a:latin typeface="Segoe UI"/>
                          <a:ea typeface="メイリオ"/>
                        </a:defRPr>
                      </a:lvl8pPr>
                      <a:lvl9pPr marL="3657600" algn="l" defTabSz="914400" rtl="0" eaLnBrk="1" latinLnBrk="0" hangingPunct="1">
                        <a:defRPr kumimoji="1" sz="1800" kern="1200">
                          <a:solidFill>
                            <a:schemeClr val="dk1"/>
                          </a:solidFill>
                          <a:latin typeface="Segoe UI"/>
                          <a:ea typeface="メイリオ"/>
                        </a:defRPr>
                      </a:lvl9pPr>
                    </a:lstStyle>
                    <a:p>
                      <a:pPr algn="ctr"/>
                      <a:r>
                        <a:rPr kumimoji="1" lang="en-US" altLang="ja-JP" sz="1400">
                          <a:latin typeface="メイリオ" panose="020B0604030504040204" pitchFamily="50" charset="-128"/>
                          <a:ea typeface="メイリオ" panose="020B0604030504040204" pitchFamily="50" charset="-128"/>
                        </a:rPr>
                        <a:t>E</a:t>
                      </a:r>
                      <a:endParaRPr kumimoji="1" lang="ja-JP" altLang="en-US" sz="1400">
                        <a:latin typeface="メイリオ" panose="020B0604030504040204" pitchFamily="50" charset="-128"/>
                        <a:ea typeface="メイリオ" panose="020B0604030504040204" pitchFamily="50" charset="-128"/>
                      </a:endParaRPr>
                    </a:p>
                  </a:txBody>
                  <a:tcPr marL="54000" marR="54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DB4D6D">
                        <a:tint val="40000"/>
                      </a:srgbClr>
                    </a:solidFill>
                  </a:tcPr>
                </a:tc>
                <a:tc>
                  <a:txBody>
                    <a:bodyPr/>
                    <a:lstStyle>
                      <a:lvl1pPr marL="0" algn="l" defTabSz="914400" rtl="0" eaLnBrk="1" latinLnBrk="0" hangingPunct="1">
                        <a:defRPr kumimoji="1" sz="1800" kern="1200">
                          <a:solidFill>
                            <a:schemeClr val="dk1"/>
                          </a:solidFill>
                          <a:latin typeface="Segoe UI"/>
                          <a:ea typeface="メイリオ"/>
                        </a:defRPr>
                      </a:lvl1pPr>
                      <a:lvl2pPr marL="457200" algn="l" defTabSz="914400" rtl="0" eaLnBrk="1" latinLnBrk="0" hangingPunct="1">
                        <a:defRPr kumimoji="1" sz="1800" kern="1200">
                          <a:solidFill>
                            <a:schemeClr val="dk1"/>
                          </a:solidFill>
                          <a:latin typeface="Segoe UI"/>
                          <a:ea typeface="メイリオ"/>
                        </a:defRPr>
                      </a:lvl2pPr>
                      <a:lvl3pPr marL="914400" algn="l" defTabSz="914400" rtl="0" eaLnBrk="1" latinLnBrk="0" hangingPunct="1">
                        <a:defRPr kumimoji="1" sz="1800" kern="1200">
                          <a:solidFill>
                            <a:schemeClr val="dk1"/>
                          </a:solidFill>
                          <a:latin typeface="Segoe UI"/>
                          <a:ea typeface="メイリオ"/>
                        </a:defRPr>
                      </a:lvl3pPr>
                      <a:lvl4pPr marL="1371600" algn="l" defTabSz="914400" rtl="0" eaLnBrk="1" latinLnBrk="0" hangingPunct="1">
                        <a:defRPr kumimoji="1" sz="1800" kern="1200">
                          <a:solidFill>
                            <a:schemeClr val="dk1"/>
                          </a:solidFill>
                          <a:latin typeface="Segoe UI"/>
                          <a:ea typeface="メイリオ"/>
                        </a:defRPr>
                      </a:lvl4pPr>
                      <a:lvl5pPr marL="1828800" algn="l" defTabSz="914400" rtl="0" eaLnBrk="1" latinLnBrk="0" hangingPunct="1">
                        <a:defRPr kumimoji="1" sz="1800" kern="1200">
                          <a:solidFill>
                            <a:schemeClr val="dk1"/>
                          </a:solidFill>
                          <a:latin typeface="Segoe UI"/>
                          <a:ea typeface="メイリオ"/>
                        </a:defRPr>
                      </a:lvl5pPr>
                      <a:lvl6pPr marL="2286000" algn="l" defTabSz="914400" rtl="0" eaLnBrk="1" latinLnBrk="0" hangingPunct="1">
                        <a:defRPr kumimoji="1" sz="1800" kern="1200">
                          <a:solidFill>
                            <a:schemeClr val="dk1"/>
                          </a:solidFill>
                          <a:latin typeface="Segoe UI"/>
                          <a:ea typeface="メイリオ"/>
                        </a:defRPr>
                      </a:lvl6pPr>
                      <a:lvl7pPr marL="2743200" algn="l" defTabSz="914400" rtl="0" eaLnBrk="1" latinLnBrk="0" hangingPunct="1">
                        <a:defRPr kumimoji="1" sz="1800" kern="1200">
                          <a:solidFill>
                            <a:schemeClr val="dk1"/>
                          </a:solidFill>
                          <a:latin typeface="Segoe UI"/>
                          <a:ea typeface="メイリオ"/>
                        </a:defRPr>
                      </a:lvl7pPr>
                      <a:lvl8pPr marL="3200400" algn="l" defTabSz="914400" rtl="0" eaLnBrk="1" latinLnBrk="0" hangingPunct="1">
                        <a:defRPr kumimoji="1" sz="1800" kern="1200">
                          <a:solidFill>
                            <a:schemeClr val="dk1"/>
                          </a:solidFill>
                          <a:latin typeface="Segoe UI"/>
                          <a:ea typeface="メイリオ"/>
                        </a:defRPr>
                      </a:lvl8pPr>
                      <a:lvl9pPr marL="3657600" algn="l" defTabSz="914400" rtl="0" eaLnBrk="1" latinLnBrk="0" hangingPunct="1">
                        <a:defRPr kumimoji="1" sz="1800" kern="1200">
                          <a:solidFill>
                            <a:schemeClr val="dk1"/>
                          </a:solidFill>
                          <a:latin typeface="Segoe UI"/>
                          <a:ea typeface="メイリオ"/>
                        </a:defRPr>
                      </a:lvl9pPr>
                    </a:lstStyle>
                    <a:p>
                      <a:r>
                        <a:rPr kumimoji="1" lang="ja-JP" altLang="en-US" sz="1200">
                          <a:latin typeface="メイリオ" panose="020B0604030504040204" pitchFamily="50" charset="-128"/>
                          <a:ea typeface="メイリオ" panose="020B0604030504040204" pitchFamily="50" charset="-128"/>
                        </a:rPr>
                        <a:t>心的外傷的出来事と関連した、覚醒度と反応性の著しい変化。</a:t>
                      </a:r>
                    </a:p>
                  </a:txBody>
                  <a:tcPr marL="54000" marR="54000" marT="36000" marB="3600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DB4D6D">
                        <a:tint val="40000"/>
                      </a:srgbClr>
                    </a:solidFill>
                  </a:tcPr>
                </a:tc>
                <a:extLst>
                  <a:ext uri="{0D108BD9-81ED-4DB2-BD59-A6C34878D82A}">
                    <a16:rowId xmlns:a16="http://schemas.microsoft.com/office/drawing/2014/main" val="2960784352"/>
                  </a:ext>
                </a:extLst>
              </a:tr>
              <a:tr h="273296">
                <a:tc>
                  <a:txBody>
                    <a:bodyPr/>
                    <a:lstStyle>
                      <a:lvl1pPr marL="0" algn="l" defTabSz="914400" rtl="0" eaLnBrk="1" latinLnBrk="0" hangingPunct="1">
                        <a:defRPr kumimoji="1" sz="1800" kern="1200">
                          <a:solidFill>
                            <a:schemeClr val="dk1"/>
                          </a:solidFill>
                          <a:latin typeface="Segoe UI"/>
                          <a:ea typeface="メイリオ"/>
                        </a:defRPr>
                      </a:lvl1pPr>
                      <a:lvl2pPr marL="457200" algn="l" defTabSz="914400" rtl="0" eaLnBrk="1" latinLnBrk="0" hangingPunct="1">
                        <a:defRPr kumimoji="1" sz="1800" kern="1200">
                          <a:solidFill>
                            <a:schemeClr val="dk1"/>
                          </a:solidFill>
                          <a:latin typeface="Segoe UI"/>
                          <a:ea typeface="メイリオ"/>
                        </a:defRPr>
                      </a:lvl2pPr>
                      <a:lvl3pPr marL="914400" algn="l" defTabSz="914400" rtl="0" eaLnBrk="1" latinLnBrk="0" hangingPunct="1">
                        <a:defRPr kumimoji="1" sz="1800" kern="1200">
                          <a:solidFill>
                            <a:schemeClr val="dk1"/>
                          </a:solidFill>
                          <a:latin typeface="Segoe UI"/>
                          <a:ea typeface="メイリオ"/>
                        </a:defRPr>
                      </a:lvl3pPr>
                      <a:lvl4pPr marL="1371600" algn="l" defTabSz="914400" rtl="0" eaLnBrk="1" latinLnBrk="0" hangingPunct="1">
                        <a:defRPr kumimoji="1" sz="1800" kern="1200">
                          <a:solidFill>
                            <a:schemeClr val="dk1"/>
                          </a:solidFill>
                          <a:latin typeface="Segoe UI"/>
                          <a:ea typeface="メイリオ"/>
                        </a:defRPr>
                      </a:lvl4pPr>
                      <a:lvl5pPr marL="1828800" algn="l" defTabSz="914400" rtl="0" eaLnBrk="1" latinLnBrk="0" hangingPunct="1">
                        <a:defRPr kumimoji="1" sz="1800" kern="1200">
                          <a:solidFill>
                            <a:schemeClr val="dk1"/>
                          </a:solidFill>
                          <a:latin typeface="Segoe UI"/>
                          <a:ea typeface="メイリオ"/>
                        </a:defRPr>
                      </a:lvl5pPr>
                      <a:lvl6pPr marL="2286000" algn="l" defTabSz="914400" rtl="0" eaLnBrk="1" latinLnBrk="0" hangingPunct="1">
                        <a:defRPr kumimoji="1" sz="1800" kern="1200">
                          <a:solidFill>
                            <a:schemeClr val="dk1"/>
                          </a:solidFill>
                          <a:latin typeface="Segoe UI"/>
                          <a:ea typeface="メイリオ"/>
                        </a:defRPr>
                      </a:lvl6pPr>
                      <a:lvl7pPr marL="2743200" algn="l" defTabSz="914400" rtl="0" eaLnBrk="1" latinLnBrk="0" hangingPunct="1">
                        <a:defRPr kumimoji="1" sz="1800" kern="1200">
                          <a:solidFill>
                            <a:schemeClr val="dk1"/>
                          </a:solidFill>
                          <a:latin typeface="Segoe UI"/>
                          <a:ea typeface="メイリオ"/>
                        </a:defRPr>
                      </a:lvl7pPr>
                      <a:lvl8pPr marL="3200400" algn="l" defTabSz="914400" rtl="0" eaLnBrk="1" latinLnBrk="0" hangingPunct="1">
                        <a:defRPr kumimoji="1" sz="1800" kern="1200">
                          <a:solidFill>
                            <a:schemeClr val="dk1"/>
                          </a:solidFill>
                          <a:latin typeface="Segoe UI"/>
                          <a:ea typeface="メイリオ"/>
                        </a:defRPr>
                      </a:lvl8pPr>
                      <a:lvl9pPr marL="3657600" algn="l" defTabSz="914400" rtl="0" eaLnBrk="1" latinLnBrk="0" hangingPunct="1">
                        <a:defRPr kumimoji="1" sz="1800" kern="1200">
                          <a:solidFill>
                            <a:schemeClr val="dk1"/>
                          </a:solidFill>
                          <a:latin typeface="Segoe UI"/>
                          <a:ea typeface="メイリオ"/>
                        </a:defRPr>
                      </a:lvl9pPr>
                    </a:lstStyle>
                    <a:p>
                      <a:pPr algn="ctr"/>
                      <a:r>
                        <a:rPr kumimoji="1" lang="en-US" altLang="ja-JP" sz="1400">
                          <a:latin typeface="メイリオ" panose="020B0604030504040204" pitchFamily="50" charset="-128"/>
                          <a:ea typeface="メイリオ" panose="020B0604030504040204" pitchFamily="50" charset="-128"/>
                        </a:rPr>
                        <a:t>F</a:t>
                      </a:r>
                      <a:endParaRPr kumimoji="1" lang="ja-JP" altLang="en-US" sz="1400">
                        <a:latin typeface="メイリオ" panose="020B0604030504040204" pitchFamily="50" charset="-128"/>
                        <a:ea typeface="メイリオ" panose="020B0604030504040204" pitchFamily="50" charset="-128"/>
                      </a:endParaRPr>
                    </a:p>
                  </a:txBody>
                  <a:tcPr marL="54000" marR="54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DB4D6D">
                        <a:tint val="20000"/>
                      </a:srgbClr>
                    </a:solidFill>
                  </a:tcPr>
                </a:tc>
                <a:tc>
                  <a:txBody>
                    <a:bodyPr/>
                    <a:lstStyle>
                      <a:lvl1pPr marL="0" algn="l" defTabSz="914400" rtl="0" eaLnBrk="1" latinLnBrk="0" hangingPunct="1">
                        <a:defRPr kumimoji="1" sz="1800" kern="1200">
                          <a:solidFill>
                            <a:schemeClr val="dk1"/>
                          </a:solidFill>
                          <a:latin typeface="Segoe UI"/>
                          <a:ea typeface="メイリオ"/>
                        </a:defRPr>
                      </a:lvl1pPr>
                      <a:lvl2pPr marL="457200" algn="l" defTabSz="914400" rtl="0" eaLnBrk="1" latinLnBrk="0" hangingPunct="1">
                        <a:defRPr kumimoji="1" sz="1800" kern="1200">
                          <a:solidFill>
                            <a:schemeClr val="dk1"/>
                          </a:solidFill>
                          <a:latin typeface="Segoe UI"/>
                          <a:ea typeface="メイリオ"/>
                        </a:defRPr>
                      </a:lvl2pPr>
                      <a:lvl3pPr marL="914400" algn="l" defTabSz="914400" rtl="0" eaLnBrk="1" latinLnBrk="0" hangingPunct="1">
                        <a:defRPr kumimoji="1" sz="1800" kern="1200">
                          <a:solidFill>
                            <a:schemeClr val="dk1"/>
                          </a:solidFill>
                          <a:latin typeface="Segoe UI"/>
                          <a:ea typeface="メイリオ"/>
                        </a:defRPr>
                      </a:lvl3pPr>
                      <a:lvl4pPr marL="1371600" algn="l" defTabSz="914400" rtl="0" eaLnBrk="1" latinLnBrk="0" hangingPunct="1">
                        <a:defRPr kumimoji="1" sz="1800" kern="1200">
                          <a:solidFill>
                            <a:schemeClr val="dk1"/>
                          </a:solidFill>
                          <a:latin typeface="Segoe UI"/>
                          <a:ea typeface="メイリオ"/>
                        </a:defRPr>
                      </a:lvl4pPr>
                      <a:lvl5pPr marL="1828800" algn="l" defTabSz="914400" rtl="0" eaLnBrk="1" latinLnBrk="0" hangingPunct="1">
                        <a:defRPr kumimoji="1" sz="1800" kern="1200">
                          <a:solidFill>
                            <a:schemeClr val="dk1"/>
                          </a:solidFill>
                          <a:latin typeface="Segoe UI"/>
                          <a:ea typeface="メイリオ"/>
                        </a:defRPr>
                      </a:lvl5pPr>
                      <a:lvl6pPr marL="2286000" algn="l" defTabSz="914400" rtl="0" eaLnBrk="1" latinLnBrk="0" hangingPunct="1">
                        <a:defRPr kumimoji="1" sz="1800" kern="1200">
                          <a:solidFill>
                            <a:schemeClr val="dk1"/>
                          </a:solidFill>
                          <a:latin typeface="Segoe UI"/>
                          <a:ea typeface="メイリオ"/>
                        </a:defRPr>
                      </a:lvl6pPr>
                      <a:lvl7pPr marL="2743200" algn="l" defTabSz="914400" rtl="0" eaLnBrk="1" latinLnBrk="0" hangingPunct="1">
                        <a:defRPr kumimoji="1" sz="1800" kern="1200">
                          <a:solidFill>
                            <a:schemeClr val="dk1"/>
                          </a:solidFill>
                          <a:latin typeface="Segoe UI"/>
                          <a:ea typeface="メイリオ"/>
                        </a:defRPr>
                      </a:lvl7pPr>
                      <a:lvl8pPr marL="3200400" algn="l" defTabSz="914400" rtl="0" eaLnBrk="1" latinLnBrk="0" hangingPunct="1">
                        <a:defRPr kumimoji="1" sz="1800" kern="1200">
                          <a:solidFill>
                            <a:schemeClr val="dk1"/>
                          </a:solidFill>
                          <a:latin typeface="Segoe UI"/>
                          <a:ea typeface="メイリオ"/>
                        </a:defRPr>
                      </a:lvl8pPr>
                      <a:lvl9pPr marL="3657600" algn="l" defTabSz="914400" rtl="0" eaLnBrk="1" latinLnBrk="0" hangingPunct="1">
                        <a:defRPr kumimoji="1" sz="1800" kern="1200">
                          <a:solidFill>
                            <a:schemeClr val="dk1"/>
                          </a:solidFill>
                          <a:latin typeface="Segoe UI"/>
                          <a:ea typeface="メイリオ"/>
                        </a:defRPr>
                      </a:lvl9pPr>
                    </a:lstStyle>
                    <a:p>
                      <a:r>
                        <a:rPr kumimoji="1" lang="ja-JP" altLang="en-US" sz="1200">
                          <a:latin typeface="メイリオ" panose="020B0604030504040204" pitchFamily="50" charset="-128"/>
                          <a:ea typeface="メイリオ" panose="020B0604030504040204" pitchFamily="50" charset="-128"/>
                        </a:rPr>
                        <a:t>障害（基準</a:t>
                      </a:r>
                      <a:r>
                        <a:rPr kumimoji="1" lang="en-US" altLang="ja-JP" sz="1200">
                          <a:latin typeface="メイリオ" panose="020B0604030504040204" pitchFamily="50" charset="-128"/>
                          <a:ea typeface="メイリオ" panose="020B0604030504040204" pitchFamily="50" charset="-128"/>
                        </a:rPr>
                        <a:t>B</a:t>
                      </a:r>
                      <a:r>
                        <a:rPr kumimoji="1" lang="ja-JP" altLang="en-US" sz="1200">
                          <a:latin typeface="メイリオ" panose="020B0604030504040204" pitchFamily="50" charset="-128"/>
                          <a:ea typeface="メイリオ" panose="020B0604030504040204" pitchFamily="50" charset="-128"/>
                        </a:rPr>
                        <a:t>、</a:t>
                      </a:r>
                      <a:r>
                        <a:rPr kumimoji="1" lang="en-US" altLang="ja-JP" sz="1200">
                          <a:latin typeface="メイリオ" panose="020B0604030504040204" pitchFamily="50" charset="-128"/>
                          <a:ea typeface="メイリオ" panose="020B0604030504040204" pitchFamily="50" charset="-128"/>
                        </a:rPr>
                        <a:t>C</a:t>
                      </a:r>
                      <a:r>
                        <a:rPr kumimoji="1" lang="ja-JP" altLang="en-US" sz="1200">
                          <a:latin typeface="メイリオ" panose="020B0604030504040204" pitchFamily="50" charset="-128"/>
                          <a:ea typeface="メイリオ" panose="020B0604030504040204" pitchFamily="50" charset="-128"/>
                        </a:rPr>
                        <a:t>、</a:t>
                      </a:r>
                      <a:r>
                        <a:rPr kumimoji="1" lang="en-US" altLang="ja-JP" sz="1200">
                          <a:latin typeface="メイリオ" panose="020B0604030504040204" pitchFamily="50" charset="-128"/>
                          <a:ea typeface="メイリオ" panose="020B0604030504040204" pitchFamily="50" charset="-128"/>
                        </a:rPr>
                        <a:t>D</a:t>
                      </a:r>
                      <a:r>
                        <a:rPr kumimoji="1" lang="ja-JP" altLang="en-US" sz="1200">
                          <a:latin typeface="メイリオ" panose="020B0604030504040204" pitchFamily="50" charset="-128"/>
                          <a:ea typeface="メイリオ" panose="020B0604030504040204" pitchFamily="50" charset="-128"/>
                        </a:rPr>
                        <a:t>および</a:t>
                      </a:r>
                      <a:r>
                        <a:rPr kumimoji="1" lang="en-US" altLang="ja-JP" sz="1200">
                          <a:latin typeface="メイリオ" panose="020B0604030504040204" pitchFamily="50" charset="-128"/>
                          <a:ea typeface="メイリオ" panose="020B0604030504040204" pitchFamily="50" charset="-128"/>
                        </a:rPr>
                        <a:t>E</a:t>
                      </a:r>
                      <a:r>
                        <a:rPr kumimoji="1" lang="ja-JP" altLang="en-US" sz="1200">
                          <a:latin typeface="メイリオ" panose="020B0604030504040204" pitchFamily="50" charset="-128"/>
                          <a:ea typeface="メイリオ" panose="020B0604030504040204" pitchFamily="50" charset="-128"/>
                        </a:rPr>
                        <a:t>）の持続が１ヵ月以上。</a:t>
                      </a:r>
                    </a:p>
                  </a:txBody>
                  <a:tcPr marL="54000" marR="54000" marT="36000" marB="3600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DB4D6D">
                        <a:tint val="20000"/>
                      </a:srgbClr>
                    </a:solidFill>
                  </a:tcPr>
                </a:tc>
                <a:extLst>
                  <a:ext uri="{0D108BD9-81ED-4DB2-BD59-A6C34878D82A}">
                    <a16:rowId xmlns:a16="http://schemas.microsoft.com/office/drawing/2014/main" val="2056853824"/>
                  </a:ext>
                </a:extLst>
              </a:tr>
              <a:tr h="390061">
                <a:tc>
                  <a:txBody>
                    <a:bodyPr/>
                    <a:lstStyle>
                      <a:lvl1pPr marL="0" algn="l" defTabSz="914400" rtl="0" eaLnBrk="1" latinLnBrk="0" hangingPunct="1">
                        <a:defRPr kumimoji="1" sz="1800" kern="1200">
                          <a:solidFill>
                            <a:schemeClr val="dk1"/>
                          </a:solidFill>
                          <a:latin typeface="Segoe UI"/>
                          <a:ea typeface="メイリオ"/>
                        </a:defRPr>
                      </a:lvl1pPr>
                      <a:lvl2pPr marL="457200" algn="l" defTabSz="914400" rtl="0" eaLnBrk="1" latinLnBrk="0" hangingPunct="1">
                        <a:defRPr kumimoji="1" sz="1800" kern="1200">
                          <a:solidFill>
                            <a:schemeClr val="dk1"/>
                          </a:solidFill>
                          <a:latin typeface="Segoe UI"/>
                          <a:ea typeface="メイリオ"/>
                        </a:defRPr>
                      </a:lvl2pPr>
                      <a:lvl3pPr marL="914400" algn="l" defTabSz="914400" rtl="0" eaLnBrk="1" latinLnBrk="0" hangingPunct="1">
                        <a:defRPr kumimoji="1" sz="1800" kern="1200">
                          <a:solidFill>
                            <a:schemeClr val="dk1"/>
                          </a:solidFill>
                          <a:latin typeface="Segoe UI"/>
                          <a:ea typeface="メイリオ"/>
                        </a:defRPr>
                      </a:lvl3pPr>
                      <a:lvl4pPr marL="1371600" algn="l" defTabSz="914400" rtl="0" eaLnBrk="1" latinLnBrk="0" hangingPunct="1">
                        <a:defRPr kumimoji="1" sz="1800" kern="1200">
                          <a:solidFill>
                            <a:schemeClr val="dk1"/>
                          </a:solidFill>
                          <a:latin typeface="Segoe UI"/>
                          <a:ea typeface="メイリオ"/>
                        </a:defRPr>
                      </a:lvl4pPr>
                      <a:lvl5pPr marL="1828800" algn="l" defTabSz="914400" rtl="0" eaLnBrk="1" latinLnBrk="0" hangingPunct="1">
                        <a:defRPr kumimoji="1" sz="1800" kern="1200">
                          <a:solidFill>
                            <a:schemeClr val="dk1"/>
                          </a:solidFill>
                          <a:latin typeface="Segoe UI"/>
                          <a:ea typeface="メイリオ"/>
                        </a:defRPr>
                      </a:lvl5pPr>
                      <a:lvl6pPr marL="2286000" algn="l" defTabSz="914400" rtl="0" eaLnBrk="1" latinLnBrk="0" hangingPunct="1">
                        <a:defRPr kumimoji="1" sz="1800" kern="1200">
                          <a:solidFill>
                            <a:schemeClr val="dk1"/>
                          </a:solidFill>
                          <a:latin typeface="Segoe UI"/>
                          <a:ea typeface="メイリオ"/>
                        </a:defRPr>
                      </a:lvl6pPr>
                      <a:lvl7pPr marL="2743200" algn="l" defTabSz="914400" rtl="0" eaLnBrk="1" latinLnBrk="0" hangingPunct="1">
                        <a:defRPr kumimoji="1" sz="1800" kern="1200">
                          <a:solidFill>
                            <a:schemeClr val="dk1"/>
                          </a:solidFill>
                          <a:latin typeface="Segoe UI"/>
                          <a:ea typeface="メイリオ"/>
                        </a:defRPr>
                      </a:lvl7pPr>
                      <a:lvl8pPr marL="3200400" algn="l" defTabSz="914400" rtl="0" eaLnBrk="1" latinLnBrk="0" hangingPunct="1">
                        <a:defRPr kumimoji="1" sz="1800" kern="1200">
                          <a:solidFill>
                            <a:schemeClr val="dk1"/>
                          </a:solidFill>
                          <a:latin typeface="Segoe UI"/>
                          <a:ea typeface="メイリオ"/>
                        </a:defRPr>
                      </a:lvl8pPr>
                      <a:lvl9pPr marL="3657600" algn="l" defTabSz="914400" rtl="0" eaLnBrk="1" latinLnBrk="0" hangingPunct="1">
                        <a:defRPr kumimoji="1" sz="1800" kern="1200">
                          <a:solidFill>
                            <a:schemeClr val="dk1"/>
                          </a:solidFill>
                          <a:latin typeface="Segoe UI"/>
                          <a:ea typeface="メイリオ"/>
                        </a:defRPr>
                      </a:lvl9pPr>
                    </a:lstStyle>
                    <a:p>
                      <a:pPr algn="ctr"/>
                      <a:r>
                        <a:rPr kumimoji="1" lang="en-US" altLang="ja-JP" sz="1400">
                          <a:latin typeface="メイリオ" panose="020B0604030504040204" pitchFamily="50" charset="-128"/>
                          <a:ea typeface="メイリオ" panose="020B0604030504040204" pitchFamily="50" charset="-128"/>
                        </a:rPr>
                        <a:t>G</a:t>
                      </a:r>
                      <a:endParaRPr kumimoji="1" lang="ja-JP" altLang="en-US" sz="1400">
                        <a:latin typeface="メイリオ" panose="020B0604030504040204" pitchFamily="50" charset="-128"/>
                        <a:ea typeface="メイリオ" panose="020B0604030504040204" pitchFamily="50" charset="-128"/>
                      </a:endParaRPr>
                    </a:p>
                  </a:txBody>
                  <a:tcPr marL="54000" marR="54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DB4D6D">
                        <a:tint val="40000"/>
                      </a:srgbClr>
                    </a:solidFill>
                  </a:tcPr>
                </a:tc>
                <a:tc>
                  <a:txBody>
                    <a:bodyPr/>
                    <a:lstStyle>
                      <a:lvl1pPr marL="0" algn="l" defTabSz="914400" rtl="0" eaLnBrk="1" latinLnBrk="0" hangingPunct="1">
                        <a:defRPr kumimoji="1" sz="1800" kern="1200">
                          <a:solidFill>
                            <a:schemeClr val="dk1"/>
                          </a:solidFill>
                          <a:latin typeface="Segoe UI"/>
                          <a:ea typeface="メイリオ"/>
                        </a:defRPr>
                      </a:lvl1pPr>
                      <a:lvl2pPr marL="457200" algn="l" defTabSz="914400" rtl="0" eaLnBrk="1" latinLnBrk="0" hangingPunct="1">
                        <a:defRPr kumimoji="1" sz="1800" kern="1200">
                          <a:solidFill>
                            <a:schemeClr val="dk1"/>
                          </a:solidFill>
                          <a:latin typeface="Segoe UI"/>
                          <a:ea typeface="メイリオ"/>
                        </a:defRPr>
                      </a:lvl2pPr>
                      <a:lvl3pPr marL="914400" algn="l" defTabSz="914400" rtl="0" eaLnBrk="1" latinLnBrk="0" hangingPunct="1">
                        <a:defRPr kumimoji="1" sz="1800" kern="1200">
                          <a:solidFill>
                            <a:schemeClr val="dk1"/>
                          </a:solidFill>
                          <a:latin typeface="Segoe UI"/>
                          <a:ea typeface="メイリオ"/>
                        </a:defRPr>
                      </a:lvl3pPr>
                      <a:lvl4pPr marL="1371600" algn="l" defTabSz="914400" rtl="0" eaLnBrk="1" latinLnBrk="0" hangingPunct="1">
                        <a:defRPr kumimoji="1" sz="1800" kern="1200">
                          <a:solidFill>
                            <a:schemeClr val="dk1"/>
                          </a:solidFill>
                          <a:latin typeface="Segoe UI"/>
                          <a:ea typeface="メイリオ"/>
                        </a:defRPr>
                      </a:lvl4pPr>
                      <a:lvl5pPr marL="1828800" algn="l" defTabSz="914400" rtl="0" eaLnBrk="1" latinLnBrk="0" hangingPunct="1">
                        <a:defRPr kumimoji="1" sz="1800" kern="1200">
                          <a:solidFill>
                            <a:schemeClr val="dk1"/>
                          </a:solidFill>
                          <a:latin typeface="Segoe UI"/>
                          <a:ea typeface="メイリオ"/>
                        </a:defRPr>
                      </a:lvl5pPr>
                      <a:lvl6pPr marL="2286000" algn="l" defTabSz="914400" rtl="0" eaLnBrk="1" latinLnBrk="0" hangingPunct="1">
                        <a:defRPr kumimoji="1" sz="1800" kern="1200">
                          <a:solidFill>
                            <a:schemeClr val="dk1"/>
                          </a:solidFill>
                          <a:latin typeface="Segoe UI"/>
                          <a:ea typeface="メイリオ"/>
                        </a:defRPr>
                      </a:lvl6pPr>
                      <a:lvl7pPr marL="2743200" algn="l" defTabSz="914400" rtl="0" eaLnBrk="1" latinLnBrk="0" hangingPunct="1">
                        <a:defRPr kumimoji="1" sz="1800" kern="1200">
                          <a:solidFill>
                            <a:schemeClr val="dk1"/>
                          </a:solidFill>
                          <a:latin typeface="Segoe UI"/>
                          <a:ea typeface="メイリオ"/>
                        </a:defRPr>
                      </a:lvl7pPr>
                      <a:lvl8pPr marL="3200400" algn="l" defTabSz="914400" rtl="0" eaLnBrk="1" latinLnBrk="0" hangingPunct="1">
                        <a:defRPr kumimoji="1" sz="1800" kern="1200">
                          <a:solidFill>
                            <a:schemeClr val="dk1"/>
                          </a:solidFill>
                          <a:latin typeface="Segoe UI"/>
                          <a:ea typeface="メイリオ"/>
                        </a:defRPr>
                      </a:lvl8pPr>
                      <a:lvl9pPr marL="3657600" algn="l" defTabSz="914400" rtl="0" eaLnBrk="1" latinLnBrk="0" hangingPunct="1">
                        <a:defRPr kumimoji="1" sz="1800" kern="1200">
                          <a:solidFill>
                            <a:schemeClr val="dk1"/>
                          </a:solidFill>
                          <a:latin typeface="Segoe UI"/>
                          <a:ea typeface="メイリオ"/>
                        </a:defRPr>
                      </a:lvl9pPr>
                    </a:lstStyle>
                    <a:p>
                      <a:r>
                        <a:rPr kumimoji="1" lang="ja-JP" altLang="en-US" sz="1200">
                          <a:latin typeface="メイリオ" panose="020B0604030504040204" pitchFamily="50" charset="-128"/>
                          <a:ea typeface="メイリオ" panose="020B0604030504040204" pitchFamily="50" charset="-128"/>
                        </a:rPr>
                        <a:t>その障害は、臨床的に意味のある苦痛、または社会的、職業的、または他の重要な領域における機能の障害を引き起こしている。</a:t>
                      </a:r>
                    </a:p>
                  </a:txBody>
                  <a:tcPr marL="54000" marR="54000" marT="36000" marB="3600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DB4D6D">
                        <a:tint val="40000"/>
                      </a:srgbClr>
                    </a:solidFill>
                  </a:tcPr>
                </a:tc>
                <a:extLst>
                  <a:ext uri="{0D108BD9-81ED-4DB2-BD59-A6C34878D82A}">
                    <a16:rowId xmlns:a16="http://schemas.microsoft.com/office/drawing/2014/main" val="3065012123"/>
                  </a:ext>
                </a:extLst>
              </a:tr>
              <a:tr h="390061">
                <a:tc>
                  <a:txBody>
                    <a:bodyPr/>
                    <a:lstStyle>
                      <a:lvl1pPr marL="0" algn="l" defTabSz="914400" rtl="0" eaLnBrk="1" latinLnBrk="0" hangingPunct="1">
                        <a:defRPr kumimoji="1" sz="1800" kern="1200">
                          <a:solidFill>
                            <a:schemeClr val="dk1"/>
                          </a:solidFill>
                          <a:latin typeface="Segoe UI"/>
                          <a:ea typeface="メイリオ"/>
                        </a:defRPr>
                      </a:lvl1pPr>
                      <a:lvl2pPr marL="457200" algn="l" defTabSz="914400" rtl="0" eaLnBrk="1" latinLnBrk="0" hangingPunct="1">
                        <a:defRPr kumimoji="1" sz="1800" kern="1200">
                          <a:solidFill>
                            <a:schemeClr val="dk1"/>
                          </a:solidFill>
                          <a:latin typeface="Segoe UI"/>
                          <a:ea typeface="メイリオ"/>
                        </a:defRPr>
                      </a:lvl2pPr>
                      <a:lvl3pPr marL="914400" algn="l" defTabSz="914400" rtl="0" eaLnBrk="1" latinLnBrk="0" hangingPunct="1">
                        <a:defRPr kumimoji="1" sz="1800" kern="1200">
                          <a:solidFill>
                            <a:schemeClr val="dk1"/>
                          </a:solidFill>
                          <a:latin typeface="Segoe UI"/>
                          <a:ea typeface="メイリオ"/>
                        </a:defRPr>
                      </a:lvl3pPr>
                      <a:lvl4pPr marL="1371600" algn="l" defTabSz="914400" rtl="0" eaLnBrk="1" latinLnBrk="0" hangingPunct="1">
                        <a:defRPr kumimoji="1" sz="1800" kern="1200">
                          <a:solidFill>
                            <a:schemeClr val="dk1"/>
                          </a:solidFill>
                          <a:latin typeface="Segoe UI"/>
                          <a:ea typeface="メイリオ"/>
                        </a:defRPr>
                      </a:lvl4pPr>
                      <a:lvl5pPr marL="1828800" algn="l" defTabSz="914400" rtl="0" eaLnBrk="1" latinLnBrk="0" hangingPunct="1">
                        <a:defRPr kumimoji="1" sz="1800" kern="1200">
                          <a:solidFill>
                            <a:schemeClr val="dk1"/>
                          </a:solidFill>
                          <a:latin typeface="Segoe UI"/>
                          <a:ea typeface="メイリオ"/>
                        </a:defRPr>
                      </a:lvl5pPr>
                      <a:lvl6pPr marL="2286000" algn="l" defTabSz="914400" rtl="0" eaLnBrk="1" latinLnBrk="0" hangingPunct="1">
                        <a:defRPr kumimoji="1" sz="1800" kern="1200">
                          <a:solidFill>
                            <a:schemeClr val="dk1"/>
                          </a:solidFill>
                          <a:latin typeface="Segoe UI"/>
                          <a:ea typeface="メイリオ"/>
                        </a:defRPr>
                      </a:lvl6pPr>
                      <a:lvl7pPr marL="2743200" algn="l" defTabSz="914400" rtl="0" eaLnBrk="1" latinLnBrk="0" hangingPunct="1">
                        <a:defRPr kumimoji="1" sz="1800" kern="1200">
                          <a:solidFill>
                            <a:schemeClr val="dk1"/>
                          </a:solidFill>
                          <a:latin typeface="Segoe UI"/>
                          <a:ea typeface="メイリオ"/>
                        </a:defRPr>
                      </a:lvl7pPr>
                      <a:lvl8pPr marL="3200400" algn="l" defTabSz="914400" rtl="0" eaLnBrk="1" latinLnBrk="0" hangingPunct="1">
                        <a:defRPr kumimoji="1" sz="1800" kern="1200">
                          <a:solidFill>
                            <a:schemeClr val="dk1"/>
                          </a:solidFill>
                          <a:latin typeface="Segoe UI"/>
                          <a:ea typeface="メイリオ"/>
                        </a:defRPr>
                      </a:lvl8pPr>
                      <a:lvl9pPr marL="3657600" algn="l" defTabSz="914400" rtl="0" eaLnBrk="1" latinLnBrk="0" hangingPunct="1">
                        <a:defRPr kumimoji="1" sz="1800" kern="1200">
                          <a:solidFill>
                            <a:schemeClr val="dk1"/>
                          </a:solidFill>
                          <a:latin typeface="Segoe UI"/>
                          <a:ea typeface="メイリオ"/>
                        </a:defRPr>
                      </a:lvl9pPr>
                    </a:lstStyle>
                    <a:p>
                      <a:pPr algn="ctr"/>
                      <a:r>
                        <a:rPr kumimoji="1" lang="en-US" altLang="ja-JP" sz="1400">
                          <a:latin typeface="メイリオ" panose="020B0604030504040204" pitchFamily="50" charset="-128"/>
                          <a:ea typeface="メイリオ" panose="020B0604030504040204" pitchFamily="50" charset="-128"/>
                        </a:rPr>
                        <a:t>H</a:t>
                      </a:r>
                      <a:endParaRPr kumimoji="1" lang="ja-JP" altLang="en-US" sz="1400">
                        <a:latin typeface="メイリオ" panose="020B0604030504040204" pitchFamily="50" charset="-128"/>
                        <a:ea typeface="メイリオ" panose="020B0604030504040204" pitchFamily="50" charset="-128"/>
                      </a:endParaRPr>
                    </a:p>
                  </a:txBody>
                  <a:tcPr marL="54000" marR="54000" marT="36000" marB="360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DB4D6D">
                        <a:tint val="20000"/>
                      </a:srgbClr>
                    </a:solidFill>
                  </a:tcPr>
                </a:tc>
                <a:tc>
                  <a:txBody>
                    <a:bodyPr/>
                    <a:lstStyle>
                      <a:lvl1pPr marL="0" algn="l" defTabSz="914400" rtl="0" eaLnBrk="1" latinLnBrk="0" hangingPunct="1">
                        <a:defRPr kumimoji="1" sz="1800" kern="1200">
                          <a:solidFill>
                            <a:schemeClr val="dk1"/>
                          </a:solidFill>
                          <a:latin typeface="Segoe UI"/>
                          <a:ea typeface="メイリオ"/>
                        </a:defRPr>
                      </a:lvl1pPr>
                      <a:lvl2pPr marL="457200" algn="l" defTabSz="914400" rtl="0" eaLnBrk="1" latinLnBrk="0" hangingPunct="1">
                        <a:defRPr kumimoji="1" sz="1800" kern="1200">
                          <a:solidFill>
                            <a:schemeClr val="dk1"/>
                          </a:solidFill>
                          <a:latin typeface="Segoe UI"/>
                          <a:ea typeface="メイリオ"/>
                        </a:defRPr>
                      </a:lvl2pPr>
                      <a:lvl3pPr marL="914400" algn="l" defTabSz="914400" rtl="0" eaLnBrk="1" latinLnBrk="0" hangingPunct="1">
                        <a:defRPr kumimoji="1" sz="1800" kern="1200">
                          <a:solidFill>
                            <a:schemeClr val="dk1"/>
                          </a:solidFill>
                          <a:latin typeface="Segoe UI"/>
                          <a:ea typeface="メイリオ"/>
                        </a:defRPr>
                      </a:lvl3pPr>
                      <a:lvl4pPr marL="1371600" algn="l" defTabSz="914400" rtl="0" eaLnBrk="1" latinLnBrk="0" hangingPunct="1">
                        <a:defRPr kumimoji="1" sz="1800" kern="1200">
                          <a:solidFill>
                            <a:schemeClr val="dk1"/>
                          </a:solidFill>
                          <a:latin typeface="Segoe UI"/>
                          <a:ea typeface="メイリオ"/>
                        </a:defRPr>
                      </a:lvl4pPr>
                      <a:lvl5pPr marL="1828800" algn="l" defTabSz="914400" rtl="0" eaLnBrk="1" latinLnBrk="0" hangingPunct="1">
                        <a:defRPr kumimoji="1" sz="1800" kern="1200">
                          <a:solidFill>
                            <a:schemeClr val="dk1"/>
                          </a:solidFill>
                          <a:latin typeface="Segoe UI"/>
                          <a:ea typeface="メイリオ"/>
                        </a:defRPr>
                      </a:lvl5pPr>
                      <a:lvl6pPr marL="2286000" algn="l" defTabSz="914400" rtl="0" eaLnBrk="1" latinLnBrk="0" hangingPunct="1">
                        <a:defRPr kumimoji="1" sz="1800" kern="1200">
                          <a:solidFill>
                            <a:schemeClr val="dk1"/>
                          </a:solidFill>
                          <a:latin typeface="Segoe UI"/>
                          <a:ea typeface="メイリオ"/>
                        </a:defRPr>
                      </a:lvl6pPr>
                      <a:lvl7pPr marL="2743200" algn="l" defTabSz="914400" rtl="0" eaLnBrk="1" latinLnBrk="0" hangingPunct="1">
                        <a:defRPr kumimoji="1" sz="1800" kern="1200">
                          <a:solidFill>
                            <a:schemeClr val="dk1"/>
                          </a:solidFill>
                          <a:latin typeface="Segoe UI"/>
                          <a:ea typeface="メイリオ"/>
                        </a:defRPr>
                      </a:lvl7pPr>
                      <a:lvl8pPr marL="3200400" algn="l" defTabSz="914400" rtl="0" eaLnBrk="1" latinLnBrk="0" hangingPunct="1">
                        <a:defRPr kumimoji="1" sz="1800" kern="1200">
                          <a:solidFill>
                            <a:schemeClr val="dk1"/>
                          </a:solidFill>
                          <a:latin typeface="Segoe UI"/>
                          <a:ea typeface="メイリオ"/>
                        </a:defRPr>
                      </a:lvl8pPr>
                      <a:lvl9pPr marL="3657600" algn="l" defTabSz="914400" rtl="0" eaLnBrk="1" latinLnBrk="0" hangingPunct="1">
                        <a:defRPr kumimoji="1" sz="1800" kern="1200">
                          <a:solidFill>
                            <a:schemeClr val="dk1"/>
                          </a:solidFill>
                          <a:latin typeface="Segoe UI"/>
                          <a:ea typeface="メイリオ"/>
                        </a:defRPr>
                      </a:lvl9pPr>
                    </a:lstStyle>
                    <a:p>
                      <a:r>
                        <a:rPr kumimoji="1" lang="ja-JP" altLang="en-US" sz="1200" dirty="0">
                          <a:latin typeface="メイリオ" panose="020B0604030504040204" pitchFamily="50" charset="-128"/>
                          <a:ea typeface="メイリオ" panose="020B0604030504040204" pitchFamily="50" charset="-128"/>
                        </a:rPr>
                        <a:t>その障害は、物質（例：医薬品またはアルコール）または他の医学的疾患の生理学的作用によるものではない。</a:t>
                      </a:r>
                    </a:p>
                  </a:txBody>
                  <a:tcPr marL="54000" marR="54000" marT="36000" marB="36000" anchor="ct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DB4D6D">
                        <a:tint val="20000"/>
                      </a:srgbClr>
                    </a:solidFill>
                  </a:tcPr>
                </a:tc>
                <a:extLst>
                  <a:ext uri="{0D108BD9-81ED-4DB2-BD59-A6C34878D82A}">
                    <a16:rowId xmlns:a16="http://schemas.microsoft.com/office/drawing/2014/main" val="2232958347"/>
                  </a:ext>
                </a:extLst>
              </a:tr>
            </a:tbl>
          </a:graphicData>
        </a:graphic>
      </p:graphicFrame>
      <p:sp>
        <p:nvSpPr>
          <p:cNvPr id="6" name="テキスト ボックス 5">
            <a:extLst>
              <a:ext uri="{FF2B5EF4-FFF2-40B4-BE49-F238E27FC236}">
                <a16:creationId xmlns:a16="http://schemas.microsoft.com/office/drawing/2014/main" id="{E3E39BC2-CB09-2C7D-EC2D-25A618CD524F}"/>
              </a:ext>
            </a:extLst>
          </p:cNvPr>
          <p:cNvSpPr txBox="1"/>
          <p:nvPr/>
        </p:nvSpPr>
        <p:spPr>
          <a:xfrm>
            <a:off x="7410122" y="3788717"/>
            <a:ext cx="1584708" cy="276999"/>
          </a:xfrm>
          <a:prstGeom prst="rect">
            <a:avLst/>
          </a:prstGeom>
          <a:noFill/>
        </p:spPr>
        <p:txBody>
          <a:bodyPr wrap="square" lIns="54000" rIns="5400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Ａ外傷体験</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テキスト ボックス 11">
            <a:extLst>
              <a:ext uri="{FF2B5EF4-FFF2-40B4-BE49-F238E27FC236}">
                <a16:creationId xmlns:a16="http://schemas.microsoft.com/office/drawing/2014/main" id="{16FD27C1-B9A2-51E0-621B-7E3EAA0E9A17}"/>
              </a:ext>
            </a:extLst>
          </p:cNvPr>
          <p:cNvSpPr txBox="1"/>
          <p:nvPr/>
        </p:nvSpPr>
        <p:spPr>
          <a:xfrm>
            <a:off x="6938286" y="4222728"/>
            <a:ext cx="2511994" cy="461665"/>
          </a:xfrm>
          <a:prstGeom prst="rect">
            <a:avLst/>
          </a:prstGeom>
          <a:noFill/>
        </p:spPr>
        <p:txBody>
          <a:bodyPr wrap="square" lIns="54000" rIns="5400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ＢからＥまでのいずれか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又は解離症状</a:t>
            </a:r>
          </a:p>
        </p:txBody>
      </p:sp>
      <p:sp>
        <p:nvSpPr>
          <p:cNvPr id="13" name="テキスト ボックス 12">
            <a:extLst>
              <a:ext uri="{FF2B5EF4-FFF2-40B4-BE49-F238E27FC236}">
                <a16:creationId xmlns:a16="http://schemas.microsoft.com/office/drawing/2014/main" id="{F88799D7-79A8-DE30-DF20-8460E8DB1A40}"/>
              </a:ext>
            </a:extLst>
          </p:cNvPr>
          <p:cNvSpPr txBox="1"/>
          <p:nvPr/>
        </p:nvSpPr>
        <p:spPr>
          <a:xfrm>
            <a:off x="7984335" y="4024576"/>
            <a:ext cx="436282" cy="261610"/>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p:txBody>
      </p:sp>
      <p:pic>
        <p:nvPicPr>
          <p:cNvPr id="17" name="図 16" descr="ケーキ, 座る, クマ, テーブル が含まれている画像&#10;&#10;自動的に生成された説明">
            <a:extLst>
              <a:ext uri="{FF2B5EF4-FFF2-40B4-BE49-F238E27FC236}">
                <a16:creationId xmlns:a16="http://schemas.microsoft.com/office/drawing/2014/main" id="{5C250942-4867-ACA7-4B22-92B33B4D56A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622032" y="5221792"/>
            <a:ext cx="1285289" cy="1233878"/>
          </a:xfrm>
          <a:prstGeom prst="rect">
            <a:avLst/>
          </a:prstGeom>
        </p:spPr>
      </p:pic>
      <p:sp>
        <p:nvSpPr>
          <p:cNvPr id="18" name="正方形/長方形 17">
            <a:extLst>
              <a:ext uri="{FF2B5EF4-FFF2-40B4-BE49-F238E27FC236}">
                <a16:creationId xmlns:a16="http://schemas.microsoft.com/office/drawing/2014/main" id="{9A1AF7B6-BCC2-6C0A-D374-A1D20CD6CA31}"/>
              </a:ext>
            </a:extLst>
          </p:cNvPr>
          <p:cNvSpPr/>
          <p:nvPr/>
        </p:nvSpPr>
        <p:spPr>
          <a:xfrm>
            <a:off x="6842590" y="3672038"/>
            <a:ext cx="2719772" cy="1543269"/>
          </a:xfrm>
          <a:prstGeom prst="rect">
            <a:avLst/>
          </a:prstGeom>
          <a:noFill/>
          <a:ln>
            <a:solidFill>
              <a:srgbClr val="93B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5" name="テキスト ボックス 14">
            <a:extLst>
              <a:ext uri="{FF2B5EF4-FFF2-40B4-BE49-F238E27FC236}">
                <a16:creationId xmlns:a16="http://schemas.microsoft.com/office/drawing/2014/main" id="{C7489F40-9147-2BED-7E0E-67D30CE54653}"/>
              </a:ext>
            </a:extLst>
          </p:cNvPr>
          <p:cNvSpPr txBox="1"/>
          <p:nvPr/>
        </p:nvSpPr>
        <p:spPr>
          <a:xfrm>
            <a:off x="7296118" y="3551607"/>
            <a:ext cx="1812716" cy="276999"/>
          </a:xfrm>
          <a:prstGeom prst="rect">
            <a:avLst/>
          </a:prstGeom>
          <a:solidFill>
            <a:schemeClr val="bg1"/>
          </a:solidFill>
        </p:spPr>
        <p:txBody>
          <a:bodyPr wrap="square" lIns="54000" rIns="5400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心理支援加算の対象患者</a:t>
            </a:r>
          </a:p>
        </p:txBody>
      </p:sp>
      <p:sp>
        <p:nvSpPr>
          <p:cNvPr id="7" name="右中かっこ 6">
            <a:extLst>
              <a:ext uri="{FF2B5EF4-FFF2-40B4-BE49-F238E27FC236}">
                <a16:creationId xmlns:a16="http://schemas.microsoft.com/office/drawing/2014/main" id="{52709438-D91A-A3B9-7306-0A571377E1FE}"/>
              </a:ext>
            </a:extLst>
          </p:cNvPr>
          <p:cNvSpPr/>
          <p:nvPr/>
        </p:nvSpPr>
        <p:spPr>
          <a:xfrm>
            <a:off x="6504155" y="3858463"/>
            <a:ext cx="436281" cy="1323632"/>
          </a:xfrm>
          <a:prstGeom prst="rightBrace">
            <a:avLst>
              <a:gd name="adj1" fmla="val 13043"/>
              <a:gd name="adj2" fmla="val 35438"/>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8" name="テキスト ボックス 7">
            <a:extLst>
              <a:ext uri="{FF2B5EF4-FFF2-40B4-BE49-F238E27FC236}">
                <a16:creationId xmlns:a16="http://schemas.microsoft.com/office/drawing/2014/main" id="{2DD0DEA9-AF7A-FB9B-C91A-F251B5C8007B}"/>
              </a:ext>
            </a:extLst>
          </p:cNvPr>
          <p:cNvSpPr txBox="1"/>
          <p:nvPr/>
        </p:nvSpPr>
        <p:spPr>
          <a:xfrm>
            <a:off x="129920" y="6401019"/>
            <a:ext cx="9529762" cy="253916"/>
          </a:xfrm>
          <a:prstGeom prst="rect">
            <a:avLst/>
          </a:prstGeom>
          <a:noFill/>
        </p:spPr>
        <p:txBody>
          <a:bodyPr wrap="square" lIns="54000" rIns="54000" rtlCol="0" anchor="ctr">
            <a:spAutoFit/>
          </a:bodyPr>
          <a:lstStyle/>
          <a:p>
            <a:pPr marL="108000" marR="0" lvl="0" indent="-108000" algn="l"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１）について、直接体験したものの他、直接目撃したものや、近親者又は親しい友人に起こった暴力的な出来事等の外傷体験に起因する場合も含まれる。</a:t>
            </a:r>
          </a:p>
        </p:txBody>
      </p:sp>
      <p:sp>
        <p:nvSpPr>
          <p:cNvPr id="11" name="テキスト ボックス 10">
            <a:extLst>
              <a:ext uri="{FF2B5EF4-FFF2-40B4-BE49-F238E27FC236}">
                <a16:creationId xmlns:a16="http://schemas.microsoft.com/office/drawing/2014/main" id="{B26F182E-F057-B967-E624-78C5425CF600}"/>
              </a:ext>
            </a:extLst>
          </p:cNvPr>
          <p:cNvSpPr txBox="1"/>
          <p:nvPr/>
        </p:nvSpPr>
        <p:spPr>
          <a:xfrm>
            <a:off x="6938286" y="4724520"/>
            <a:ext cx="2511994" cy="461665"/>
          </a:xfrm>
          <a:prstGeom prst="rect">
            <a:avLst/>
          </a:prstGeom>
          <a:noFill/>
        </p:spPr>
        <p:txBody>
          <a:bodyPr wrap="square" lIns="54000" rIns="5400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を有する者として、精神科医が</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心理支援を必要と判断したもの</a:t>
            </a:r>
          </a:p>
        </p:txBody>
      </p:sp>
      <p:sp>
        <p:nvSpPr>
          <p:cNvPr id="9" name="スライド番号プレースホルダー 2">
            <a:extLst>
              <a:ext uri="{FF2B5EF4-FFF2-40B4-BE49-F238E27FC236}">
                <a16:creationId xmlns:a16="http://schemas.microsoft.com/office/drawing/2014/main" id="{9E912F7A-AA7B-2D2A-9DCA-8B462EEE7099}"/>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474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713249881"/>
      </p:ext>
    </p:extLst>
  </p:cSld>
  <p:clrMapOvr>
    <a:masterClrMapping/>
  </p:clrMapOvr>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精神科在宅患者支援管理料の見直し</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－４－５　地域移行・地域生活支援の充実を含む質の高い精神医療の評価－⑧</a:t>
            </a:r>
          </a:p>
        </p:txBody>
      </p:sp>
      <p:sp>
        <p:nvSpPr>
          <p:cNvPr id="3" name="正方形/長方形 2">
            <a:extLst>
              <a:ext uri="{FF2B5EF4-FFF2-40B4-BE49-F238E27FC236}">
                <a16:creationId xmlns:a16="http://schemas.microsoft.com/office/drawing/2014/main" id="{E67075FC-185A-9132-6357-27691C1E387D}"/>
              </a:ext>
            </a:extLst>
          </p:cNvPr>
          <p:cNvSpPr/>
          <p:nvPr/>
        </p:nvSpPr>
        <p:spPr>
          <a:xfrm>
            <a:off x="188119" y="788951"/>
            <a:ext cx="9529762" cy="598698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90000" rtlCol="0" anchor="t">
            <a:noAutofit/>
          </a:bodyPr>
          <a:lstStyle/>
          <a:p>
            <a:pPr marL="452438"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障害者の地域定着を推進する観点から、精神科在宅患者支援管理料について対象患者を見直し、在宅医療の提供に係る一定の基準を満たす患者及び精神科地域包括ケア病棟入院料から退院した患者を算定患者に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66688"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9" name="表 10">
            <a:extLst>
              <a:ext uri="{FF2B5EF4-FFF2-40B4-BE49-F238E27FC236}">
                <a16:creationId xmlns:a16="http://schemas.microsoft.com/office/drawing/2014/main" id="{0D2F1F40-1388-3895-D04A-23006376BFEE}"/>
              </a:ext>
            </a:extLst>
          </p:cNvPr>
          <p:cNvGraphicFramePr>
            <a:graphicFrameLocks noGrp="1"/>
          </p:cNvGraphicFramePr>
          <p:nvPr/>
        </p:nvGraphicFramePr>
        <p:xfrm>
          <a:off x="293008" y="1983340"/>
          <a:ext cx="4428675" cy="3503259"/>
        </p:xfrm>
        <a:graphic>
          <a:graphicData uri="http://schemas.openxmlformats.org/drawingml/2006/table">
            <a:tbl>
              <a:tblPr firstRow="1" bandRow="1">
                <a:tableStyleId>{5C22544A-7EE6-4342-B048-85BDC9FD1C3A}</a:tableStyleId>
              </a:tblPr>
              <a:tblGrid>
                <a:gridCol w="4428675">
                  <a:extLst>
                    <a:ext uri="{9D8B030D-6E8A-4147-A177-3AD203B41FA5}">
                      <a16:colId xmlns:a16="http://schemas.microsoft.com/office/drawing/2014/main" val="1946120261"/>
                    </a:ext>
                  </a:extLst>
                </a:gridCol>
              </a:tblGrid>
              <a:tr h="1574300">
                <a:tc>
                  <a:txBody>
                    <a:bodyPr/>
                    <a:lstStyle/>
                    <a:p>
                      <a:r>
                        <a:rPr kumimoji="1" lang="en-US" altLang="ja-JP" sz="1100" b="1">
                          <a:solidFill>
                            <a:schemeClr val="tx1"/>
                          </a:solidFill>
                          <a:latin typeface="メイリオ" panose="020B0604030504040204" pitchFamily="50" charset="-128"/>
                          <a:ea typeface="メイリオ" panose="020B0604030504040204" pitchFamily="50" charset="-128"/>
                        </a:rPr>
                        <a:t>【</a:t>
                      </a:r>
                      <a:r>
                        <a:rPr kumimoji="1" lang="ja-JP" altLang="en-US" sz="1100" b="1">
                          <a:solidFill>
                            <a:schemeClr val="tx1"/>
                          </a:solidFill>
                          <a:latin typeface="メイリオ" panose="020B0604030504040204" pitchFamily="50" charset="-128"/>
                          <a:ea typeface="メイリオ" panose="020B0604030504040204" pitchFamily="50" charset="-128"/>
                        </a:rPr>
                        <a:t>「１」「２」のイ</a:t>
                      </a:r>
                      <a:r>
                        <a:rPr kumimoji="1" lang="en-US" altLang="ja-JP" sz="1100" b="1">
                          <a:solidFill>
                            <a:schemeClr val="tx1"/>
                          </a:solidFill>
                          <a:latin typeface="メイリオ" panose="020B0604030504040204" pitchFamily="50" charset="-128"/>
                          <a:ea typeface="メイリオ" panose="020B0604030504040204" pitchFamily="50" charset="-128"/>
                        </a:rPr>
                        <a:t>】</a:t>
                      </a:r>
                      <a:r>
                        <a:rPr kumimoji="1" lang="ja-JP" altLang="en-US" sz="1100" b="1">
                          <a:solidFill>
                            <a:schemeClr val="tx1"/>
                          </a:solidFill>
                          <a:latin typeface="メイリオ" panose="020B0604030504040204" pitchFamily="50" charset="-128"/>
                          <a:ea typeface="メイリオ" panose="020B0604030504040204" pitchFamily="50" charset="-128"/>
                        </a:rPr>
                        <a:t>集中的な支援を必要とする重症患者等</a:t>
                      </a:r>
                      <a:endParaRPr kumimoji="1" lang="en-US" altLang="ja-JP" sz="1100" b="1">
                        <a:solidFill>
                          <a:schemeClr val="tx1"/>
                        </a:solidFill>
                        <a:latin typeface="メイリオ" panose="020B0604030504040204" pitchFamily="50" charset="-128"/>
                        <a:ea typeface="メイリオ" panose="020B0604030504040204" pitchFamily="50" charset="-128"/>
                      </a:endParaRPr>
                    </a:p>
                    <a:p>
                      <a:r>
                        <a:rPr kumimoji="1" lang="ja-JP" altLang="en-US" sz="1100" b="0">
                          <a:solidFill>
                            <a:schemeClr val="tx1"/>
                          </a:solidFill>
                          <a:latin typeface="メイリオ" panose="020B0604030504040204" pitchFamily="50" charset="-128"/>
                          <a:ea typeface="メイリオ" panose="020B0604030504040204" pitchFamily="50" charset="-128"/>
                        </a:rPr>
                        <a:t>○以下のア及びイに該当する患者</a:t>
                      </a:r>
                      <a:endParaRPr kumimoji="1" lang="en-US" altLang="ja-JP" sz="1100" b="0">
                        <a:solidFill>
                          <a:schemeClr val="tx1"/>
                        </a:solidFill>
                        <a:latin typeface="メイリオ" panose="020B0604030504040204" pitchFamily="50" charset="-128"/>
                        <a:ea typeface="メイリオ" panose="020B0604030504040204" pitchFamily="50" charset="-128"/>
                      </a:endParaRPr>
                    </a:p>
                    <a:p>
                      <a:pPr marL="280800" indent="-140400"/>
                      <a:r>
                        <a:rPr kumimoji="1" lang="ja-JP" altLang="en-US" sz="1100" b="0">
                          <a:solidFill>
                            <a:schemeClr val="tx1"/>
                          </a:solidFill>
                          <a:latin typeface="メイリオ" panose="020B0604030504040204" pitchFamily="50" charset="-128"/>
                          <a:ea typeface="メイリオ" panose="020B0604030504040204" pitchFamily="50" charset="-128"/>
                        </a:rPr>
                        <a:t>ア　１年以上の入院歴を有する者、措置入院又は緊急措置入院を経て退院した患者で都道府県等が作成する退院後支援計画に基づく支援期間にある患者又は入退院を繰り返す者</a:t>
                      </a:r>
                      <a:endParaRPr kumimoji="1" lang="en-US" altLang="ja-JP" sz="1100" b="0">
                        <a:solidFill>
                          <a:schemeClr val="tx1"/>
                        </a:solidFill>
                        <a:latin typeface="メイリオ" panose="020B0604030504040204" pitchFamily="50" charset="-128"/>
                        <a:ea typeface="メイリオ" panose="020B0604030504040204" pitchFamily="50" charset="-128"/>
                      </a:endParaRPr>
                    </a:p>
                    <a:p>
                      <a:pPr marL="280800" indent="-140400"/>
                      <a:r>
                        <a:rPr kumimoji="1" lang="ja-JP" altLang="en-US" sz="1100" b="0">
                          <a:solidFill>
                            <a:schemeClr val="tx1"/>
                          </a:solidFill>
                          <a:latin typeface="メイリオ" panose="020B0604030504040204" pitchFamily="50" charset="-128"/>
                          <a:ea typeface="メイリオ" panose="020B0604030504040204" pitchFamily="50" charset="-128"/>
                        </a:rPr>
                        <a:t>イ　統合失調症、統合失調症型障害若しくは妄想性障害、気分（感情）障害又は重度認知症の状態で、退院時又は算定時のＧＡＦ尺度が</a:t>
                      </a:r>
                      <a:r>
                        <a:rPr kumimoji="1" lang="en-US" altLang="ja-JP" sz="1100" b="0">
                          <a:solidFill>
                            <a:schemeClr val="tx1"/>
                          </a:solidFill>
                          <a:latin typeface="メイリオ" panose="020B0604030504040204" pitchFamily="50" charset="-128"/>
                          <a:ea typeface="メイリオ" panose="020B0604030504040204" pitchFamily="50" charset="-128"/>
                        </a:rPr>
                        <a:t>40</a:t>
                      </a:r>
                      <a:r>
                        <a:rPr kumimoji="1" lang="ja-JP" altLang="en-US" sz="1100" b="0">
                          <a:solidFill>
                            <a:schemeClr val="tx1"/>
                          </a:solidFill>
                          <a:latin typeface="メイリオ" panose="020B0604030504040204" pitchFamily="50" charset="-128"/>
                          <a:ea typeface="メイリオ" panose="020B0604030504040204" pitchFamily="50" charset="-128"/>
                        </a:rPr>
                        <a:t>以下の者</a:t>
                      </a:r>
                      <a:endParaRPr kumimoji="1" lang="en-US" altLang="ja-JP" sz="1100" b="0">
                        <a:solidFill>
                          <a:schemeClr val="tx1"/>
                        </a:solidFill>
                        <a:latin typeface="メイリオ" panose="020B0604030504040204" pitchFamily="50" charset="-128"/>
                        <a:ea typeface="メイリオ" panose="020B0604030504040204" pitchFamily="50" charset="-128"/>
                      </a:endParaRPr>
                    </a:p>
                    <a:p>
                      <a:pPr marL="280800" indent="-140400"/>
                      <a:endParaRPr kumimoji="1" lang="ja-JP" altLang="en-US" sz="1100">
                        <a:solidFill>
                          <a:schemeClr val="tx1"/>
                        </a:solidFill>
                        <a:latin typeface="メイリオ" panose="020B0604030504040204" pitchFamily="50" charset="-128"/>
                        <a:ea typeface="メイリオ" panose="020B0604030504040204" pitchFamily="50" charset="-128"/>
                      </a:endParaRPr>
                    </a:p>
                  </a:txBody>
                  <a:tcPr marL="72000" marR="72000" marT="36000" marB="36000">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3288785140"/>
                  </a:ext>
                </a:extLst>
              </a:tr>
              <a:tr h="1922499">
                <a:tc>
                  <a:txBody>
                    <a:bodyPr/>
                    <a:lstStyle/>
                    <a:p>
                      <a:pPr marL="140400" indent="-140400"/>
                      <a:r>
                        <a:rPr kumimoji="1" lang="en-US" altLang="ja-JP" sz="1100" b="1" dirty="0">
                          <a:solidFill>
                            <a:schemeClr val="tx1"/>
                          </a:solidFill>
                          <a:latin typeface="メイリオ" panose="020B0604030504040204" pitchFamily="50" charset="-128"/>
                          <a:ea typeface="メイリオ" panose="020B0604030504040204" pitchFamily="50" charset="-128"/>
                        </a:rPr>
                        <a:t>【</a:t>
                      </a:r>
                      <a:r>
                        <a:rPr kumimoji="1" lang="ja-JP" altLang="en-US" sz="1100" b="1" dirty="0">
                          <a:solidFill>
                            <a:schemeClr val="tx1"/>
                          </a:solidFill>
                          <a:latin typeface="メイリオ" panose="020B0604030504040204" pitchFamily="50" charset="-128"/>
                          <a:ea typeface="メイリオ" panose="020B0604030504040204" pitchFamily="50" charset="-128"/>
                        </a:rPr>
                        <a:t>「１」「２」のロ</a:t>
                      </a:r>
                      <a:r>
                        <a:rPr kumimoji="1" lang="en-US" altLang="ja-JP" sz="1100" b="1" dirty="0">
                          <a:solidFill>
                            <a:schemeClr val="tx1"/>
                          </a:solidFill>
                          <a:latin typeface="メイリオ" panose="020B0604030504040204" pitchFamily="50" charset="-128"/>
                          <a:ea typeface="メイリオ" panose="020B0604030504040204" pitchFamily="50" charset="-128"/>
                        </a:rPr>
                        <a:t>】</a:t>
                      </a:r>
                      <a:r>
                        <a:rPr kumimoji="1" lang="ja-JP" altLang="en-US" sz="1100" b="1" dirty="0">
                          <a:solidFill>
                            <a:schemeClr val="tx1"/>
                          </a:solidFill>
                          <a:latin typeface="メイリオ" panose="020B0604030504040204" pitchFamily="50" charset="-128"/>
                          <a:ea typeface="メイリオ" panose="020B0604030504040204" pitchFamily="50" charset="-128"/>
                        </a:rPr>
                        <a:t>重症患者等</a:t>
                      </a:r>
                      <a:endParaRPr kumimoji="1" lang="en-US" altLang="ja-JP" sz="1100" b="1" dirty="0">
                        <a:solidFill>
                          <a:schemeClr val="tx1"/>
                        </a:solidFill>
                        <a:latin typeface="メイリオ" panose="020B0604030504040204" pitchFamily="50" charset="-128"/>
                        <a:ea typeface="メイリオ" panose="020B0604030504040204" pitchFamily="50" charset="-128"/>
                      </a:endParaRPr>
                    </a:p>
                    <a:p>
                      <a:pPr marL="140400" indent="-140400"/>
                      <a:r>
                        <a:rPr kumimoji="1" lang="ja-JP" altLang="en-US" sz="1100" dirty="0">
                          <a:solidFill>
                            <a:schemeClr val="tx1"/>
                          </a:solidFill>
                          <a:latin typeface="メイリオ" panose="020B0604030504040204" pitchFamily="50" charset="-128"/>
                          <a:ea typeface="メイリオ" panose="020B0604030504040204" pitchFamily="50" charset="-128"/>
                        </a:rPr>
                        <a:t>○上記のア又はイに該当する患者</a:t>
                      </a:r>
                      <a:endParaRPr kumimoji="1" lang="en-US" altLang="ja-JP" sz="1100" dirty="0">
                        <a:solidFill>
                          <a:schemeClr val="tx1"/>
                        </a:solidFill>
                        <a:latin typeface="メイリオ" panose="020B0604030504040204" pitchFamily="50" charset="-128"/>
                        <a:ea typeface="メイリオ" panose="020B0604030504040204" pitchFamily="50" charset="-128"/>
                      </a:endParaRPr>
                    </a:p>
                    <a:p>
                      <a:pPr marL="140400" indent="-140400"/>
                      <a:r>
                        <a:rPr kumimoji="1" lang="ja-JP" altLang="en-US" sz="1100" dirty="0">
                          <a:solidFill>
                            <a:schemeClr val="tx1"/>
                          </a:solidFill>
                          <a:latin typeface="メイリオ" panose="020B0604030504040204" pitchFamily="50" charset="-128"/>
                          <a:ea typeface="メイリオ" panose="020B0604030504040204" pitchFamily="50" charset="-128"/>
                        </a:rPr>
                        <a:t>○以下のアからウまでの全てに該当する患者</a:t>
                      </a:r>
                      <a:endParaRPr kumimoji="1" lang="en-US" altLang="ja-JP" sz="1100" dirty="0">
                        <a:solidFill>
                          <a:schemeClr val="tx1"/>
                        </a:solidFill>
                        <a:latin typeface="メイリオ" panose="020B0604030504040204" pitchFamily="50" charset="-128"/>
                        <a:ea typeface="メイリオ" panose="020B0604030504040204" pitchFamily="50" charset="-128"/>
                      </a:endParaRPr>
                    </a:p>
                    <a:p>
                      <a:pPr marL="280800" indent="-140400" algn="l" defTabSz="990570" rtl="0" eaLnBrk="1" latinLnBrk="0" hangingPunct="1"/>
                      <a:r>
                        <a:rPr kumimoji="1" lang="ja-JP" altLang="en-US" sz="1100" kern="1200" dirty="0">
                          <a:solidFill>
                            <a:schemeClr val="tx1"/>
                          </a:solidFill>
                          <a:latin typeface="メイリオ" panose="020B0604030504040204" pitchFamily="50" charset="-128"/>
                          <a:ea typeface="メイリオ" panose="020B0604030504040204" pitchFamily="50" charset="-128"/>
                          <a:cs typeface="+mn-cs"/>
                        </a:rPr>
                        <a:t>ア　ひきこもり状態又は精神科の未受診若しくは受診中断等を理由とする行政機関等の保健師その他の職員による家庭訪問の対象者</a:t>
                      </a:r>
                    </a:p>
                    <a:p>
                      <a:pPr marL="280800" indent="-140400" algn="l" defTabSz="990570" rtl="0" eaLnBrk="1" latinLnBrk="0" hangingPunct="1"/>
                      <a:r>
                        <a:rPr kumimoji="1" lang="ja-JP" altLang="en-US" sz="1100" kern="1200" dirty="0">
                          <a:solidFill>
                            <a:schemeClr val="tx1"/>
                          </a:solidFill>
                          <a:latin typeface="メイリオ" panose="020B0604030504040204" pitchFamily="50" charset="-128"/>
                          <a:ea typeface="メイリオ" panose="020B0604030504040204" pitchFamily="50" charset="-128"/>
                          <a:cs typeface="+mn-cs"/>
                        </a:rPr>
                        <a:t>イ　行政機関等の要請を受け、精神科を標榜する保険医療機関の精神科医が訪問し診療を行った結果、計画的な医学管理が必要と判断された者</a:t>
                      </a:r>
                    </a:p>
                    <a:p>
                      <a:pPr marL="280800" indent="-140400" algn="l" defTabSz="990570" rtl="0" eaLnBrk="1" latinLnBrk="0" hangingPunct="1"/>
                      <a:r>
                        <a:rPr kumimoji="1" lang="ja-JP" altLang="en-US" sz="1100" kern="1200" dirty="0">
                          <a:solidFill>
                            <a:schemeClr val="tx1"/>
                          </a:solidFill>
                          <a:latin typeface="メイリオ" panose="020B0604030504040204" pitchFamily="50" charset="-128"/>
                          <a:ea typeface="メイリオ" panose="020B0604030504040204" pitchFamily="50" charset="-128"/>
                          <a:cs typeface="+mn-cs"/>
                        </a:rPr>
                        <a:t>ウ　当該管理料を算定する日においてＧＡＦ尺度が</a:t>
                      </a:r>
                      <a:r>
                        <a:rPr kumimoji="1" lang="en-US" altLang="ja-JP" sz="1100" kern="1200" dirty="0">
                          <a:solidFill>
                            <a:schemeClr val="tx1"/>
                          </a:solidFill>
                          <a:latin typeface="メイリオ" panose="020B0604030504040204" pitchFamily="50" charset="-128"/>
                          <a:ea typeface="メイリオ" panose="020B0604030504040204" pitchFamily="50" charset="-128"/>
                          <a:cs typeface="+mn-cs"/>
                        </a:rPr>
                        <a:t>40</a:t>
                      </a:r>
                      <a:r>
                        <a:rPr kumimoji="1" lang="ja-JP" altLang="en-US" sz="1100" kern="1200" dirty="0">
                          <a:solidFill>
                            <a:schemeClr val="tx1"/>
                          </a:solidFill>
                          <a:latin typeface="メイリオ" panose="020B0604030504040204" pitchFamily="50" charset="-128"/>
                          <a:ea typeface="メイリオ" panose="020B0604030504040204" pitchFamily="50" charset="-128"/>
                          <a:cs typeface="+mn-cs"/>
                        </a:rPr>
                        <a:t>以下の者</a:t>
                      </a:r>
                      <a:endParaRPr kumimoji="1" lang="en-US" altLang="ja-JP" sz="1100" kern="1200" dirty="0">
                        <a:solidFill>
                          <a:schemeClr val="tx1"/>
                        </a:solidFill>
                        <a:latin typeface="メイリオ" panose="020B0604030504040204" pitchFamily="50" charset="-128"/>
                        <a:ea typeface="メイリオ" panose="020B0604030504040204" pitchFamily="50" charset="-128"/>
                        <a:cs typeface="+mn-cs"/>
                      </a:endParaRPr>
                    </a:p>
                  </a:txBody>
                  <a:tcPr marL="72000" marR="72000" marT="36000" marB="36000">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F6EB"/>
                    </a:solidFill>
                  </a:tcPr>
                </a:tc>
                <a:extLst>
                  <a:ext uri="{0D108BD9-81ED-4DB2-BD59-A6C34878D82A}">
                    <a16:rowId xmlns:a16="http://schemas.microsoft.com/office/drawing/2014/main" val="2513300694"/>
                  </a:ext>
                </a:extLst>
              </a:tr>
            </a:tbl>
          </a:graphicData>
        </a:graphic>
      </p:graphicFrame>
      <p:graphicFrame>
        <p:nvGraphicFramePr>
          <p:cNvPr id="11" name="表 11">
            <a:extLst>
              <a:ext uri="{FF2B5EF4-FFF2-40B4-BE49-F238E27FC236}">
                <a16:creationId xmlns:a16="http://schemas.microsoft.com/office/drawing/2014/main" id="{BE0940B2-D421-B80D-3174-D134458C5BCF}"/>
              </a:ext>
            </a:extLst>
          </p:cNvPr>
          <p:cNvGraphicFramePr>
            <a:graphicFrameLocks noGrp="1"/>
          </p:cNvGraphicFramePr>
          <p:nvPr/>
        </p:nvGraphicFramePr>
        <p:xfrm>
          <a:off x="447967" y="5800764"/>
          <a:ext cx="2907264" cy="825600"/>
        </p:xfrm>
        <a:graphic>
          <a:graphicData uri="http://schemas.openxmlformats.org/drawingml/2006/table">
            <a:tbl>
              <a:tblPr firstRow="1" bandRow="1">
                <a:tableStyleId>{5C22544A-7EE6-4342-B048-85BDC9FD1C3A}</a:tableStyleId>
              </a:tblPr>
              <a:tblGrid>
                <a:gridCol w="181083">
                  <a:extLst>
                    <a:ext uri="{9D8B030D-6E8A-4147-A177-3AD203B41FA5}">
                      <a16:colId xmlns:a16="http://schemas.microsoft.com/office/drawing/2014/main" val="654838705"/>
                    </a:ext>
                  </a:extLst>
                </a:gridCol>
                <a:gridCol w="2726181">
                  <a:extLst>
                    <a:ext uri="{9D8B030D-6E8A-4147-A177-3AD203B41FA5}">
                      <a16:colId xmlns:a16="http://schemas.microsoft.com/office/drawing/2014/main" val="1261838685"/>
                    </a:ext>
                  </a:extLst>
                </a:gridCol>
              </a:tblGrid>
              <a:tr h="208330">
                <a:tc gridSpan="2">
                  <a:txBody>
                    <a:bodyPr/>
                    <a:lstStyle/>
                    <a:p>
                      <a:r>
                        <a:rPr kumimoji="1" lang="ja-JP" altLang="en-US" sz="1000" b="1">
                          <a:solidFill>
                            <a:schemeClr val="tx1"/>
                          </a:solidFill>
                          <a:latin typeface="メイリオ" panose="020B0604030504040204" pitchFamily="50" charset="-128"/>
                          <a:ea typeface="メイリオ" panose="020B0604030504040204" pitchFamily="50" charset="-128"/>
                        </a:rPr>
                        <a:t>管理料１</a:t>
                      </a:r>
                      <a:r>
                        <a:rPr kumimoji="1" lang="ja-JP" altLang="en-US" sz="1000" b="0">
                          <a:solidFill>
                            <a:schemeClr val="tx1"/>
                          </a:solidFill>
                          <a:latin typeface="メイリオ" panose="020B0604030504040204" pitchFamily="50" charset="-128"/>
                          <a:ea typeface="メイリオ" panose="020B0604030504040204" pitchFamily="50" charset="-128"/>
                        </a:rPr>
                        <a:t>（当該保険医療機関が訪問看護を提供）</a:t>
                      </a:r>
                      <a:r>
                        <a:rPr kumimoji="1" lang="en-US" altLang="ja-JP" sz="1000" b="0">
                          <a:solidFill>
                            <a:schemeClr val="tx1"/>
                          </a:solidFill>
                          <a:latin typeface="メイリオ" panose="020B0604030504040204" pitchFamily="50" charset="-128"/>
                          <a:ea typeface="メイリオ" panose="020B0604030504040204" pitchFamily="50" charset="-128"/>
                        </a:rPr>
                        <a:t>※</a:t>
                      </a:r>
                      <a:r>
                        <a:rPr kumimoji="1" lang="ja-JP" altLang="en-US" sz="1000" b="0">
                          <a:solidFill>
                            <a:schemeClr val="tx1"/>
                          </a:solidFill>
                          <a:latin typeface="メイリオ" panose="020B0604030504040204" pitchFamily="50" charset="-128"/>
                          <a:ea typeface="メイリオ" panose="020B0604030504040204" pitchFamily="50" charset="-128"/>
                        </a:rPr>
                        <a:t>６月を限度</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66BAB7"/>
                      </a:solidFill>
                      <a:prstDash val="solid"/>
                      <a:round/>
                      <a:headEnd type="none" w="med" len="med"/>
                      <a:tailEnd type="none" w="med" len="med"/>
                    </a:lnB>
                    <a:solidFill>
                      <a:srgbClr val="66BAB7"/>
                    </a:solidFill>
                  </a:tcPr>
                </a:tc>
                <a:tc hMerge="1">
                  <a:txBody>
                    <a:bodyPr/>
                    <a:lstStyle/>
                    <a:p>
                      <a:endParaRPr kumimoji="1" lang="ja-JP" altLang="en-US"/>
                    </a:p>
                  </a:txBody>
                  <a:tcPr/>
                </a:tc>
                <a:extLst>
                  <a:ext uri="{0D108BD9-81ED-4DB2-BD59-A6C34878D82A}">
                    <a16:rowId xmlns:a16="http://schemas.microsoft.com/office/drawing/2014/main" val="4225366715"/>
                  </a:ext>
                </a:extLst>
              </a:tr>
              <a:tr h="222415">
                <a:tc>
                  <a:txBody>
                    <a:bodyPr/>
                    <a:lstStyle/>
                    <a:p>
                      <a:endParaRPr kumimoji="1" lang="ja-JP" altLang="en-US" sz="100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66BAB7"/>
                      </a:solidFill>
                      <a:prstDash val="solid"/>
                      <a:round/>
                      <a:headEnd type="none" w="med" len="med"/>
                      <a:tailEnd type="none" w="med" len="med"/>
                    </a:lnT>
                    <a:lnB w="12700" cap="flat" cmpd="sng" algn="ctr">
                      <a:solidFill>
                        <a:srgbClr val="66BAB7"/>
                      </a:solidFill>
                      <a:prstDash val="solid"/>
                      <a:round/>
                      <a:headEnd type="none" w="med" len="med"/>
                      <a:tailEnd type="none" w="med" len="med"/>
                    </a:lnB>
                    <a:solidFill>
                      <a:srgbClr val="66BAB7"/>
                    </a:solidFill>
                  </a:tcPr>
                </a:tc>
                <a:tc>
                  <a:txBody>
                    <a:bodyPr/>
                    <a:lstStyle/>
                    <a:p>
                      <a:r>
                        <a:rPr kumimoji="1" lang="ja-JP" altLang="en-US" sz="1000" kern="1200">
                          <a:solidFill>
                            <a:schemeClr val="tx1"/>
                          </a:solidFill>
                          <a:latin typeface="メイリオ" panose="020B0604030504040204" pitchFamily="50" charset="-128"/>
                          <a:ea typeface="メイリオ" panose="020B0604030504040204" pitchFamily="50" charset="-128"/>
                          <a:cs typeface="+mn-cs"/>
                        </a:rPr>
                        <a:t>イ　集中的な支援を必要とする重症患者等</a:t>
                      </a:r>
                      <a:endParaRPr kumimoji="1" lang="ja-JP" altLang="en-US" sz="100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04671014"/>
                  </a:ext>
                </a:extLst>
              </a:tr>
              <a:tr h="222415">
                <a:tc>
                  <a:txBody>
                    <a:bodyPr/>
                    <a:lstStyle/>
                    <a:p>
                      <a:endParaRPr kumimoji="1" lang="ja-JP" altLang="en-US" sz="100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66BAB7"/>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6BAB7"/>
                    </a:solidFill>
                  </a:tcPr>
                </a:tc>
                <a:tc>
                  <a:txBody>
                    <a:bodyPr/>
                    <a:lstStyle/>
                    <a:p>
                      <a:r>
                        <a:rPr kumimoji="1" lang="ja-JP" altLang="en-US" sz="1000" kern="1200" dirty="0">
                          <a:solidFill>
                            <a:schemeClr val="tx1"/>
                          </a:solidFill>
                          <a:latin typeface="メイリオ" panose="020B0604030504040204" pitchFamily="50" charset="-128"/>
                          <a:ea typeface="メイリオ" panose="020B0604030504040204" pitchFamily="50" charset="-128"/>
                          <a:cs typeface="+mn-cs"/>
                        </a:rPr>
                        <a:t>ロ　重症患者等</a:t>
                      </a:r>
                      <a:endParaRPr kumimoji="1" lang="ja-JP" altLang="en-US" sz="1000" dirty="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64456092"/>
                  </a:ext>
                </a:extLst>
              </a:tr>
            </a:tbl>
          </a:graphicData>
        </a:graphic>
      </p:graphicFrame>
      <p:sp>
        <p:nvSpPr>
          <p:cNvPr id="18" name="テキスト ボックス 17">
            <a:extLst>
              <a:ext uri="{FF2B5EF4-FFF2-40B4-BE49-F238E27FC236}">
                <a16:creationId xmlns:a16="http://schemas.microsoft.com/office/drawing/2014/main" id="{EBB597E6-A470-6D56-14C6-E676A18AF183}"/>
              </a:ext>
            </a:extLst>
          </p:cNvPr>
          <p:cNvSpPr txBox="1"/>
          <p:nvPr/>
        </p:nvSpPr>
        <p:spPr>
          <a:xfrm>
            <a:off x="255572" y="5542430"/>
            <a:ext cx="3057247" cy="27699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（参考）精神科在宅患者支援管理料</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39" name="表 10">
            <a:extLst>
              <a:ext uri="{FF2B5EF4-FFF2-40B4-BE49-F238E27FC236}">
                <a16:creationId xmlns:a16="http://schemas.microsoft.com/office/drawing/2014/main" id="{5BBEF118-5A5F-B08F-E0BF-A090AEE8AB2A}"/>
              </a:ext>
            </a:extLst>
          </p:cNvPr>
          <p:cNvGraphicFramePr>
            <a:graphicFrameLocks noGrp="1"/>
          </p:cNvGraphicFramePr>
          <p:nvPr/>
        </p:nvGraphicFramePr>
        <p:xfrm>
          <a:off x="5110154" y="1965051"/>
          <a:ext cx="4447974" cy="3496800"/>
        </p:xfrm>
        <a:graphic>
          <a:graphicData uri="http://schemas.openxmlformats.org/drawingml/2006/table">
            <a:tbl>
              <a:tblPr firstRow="1" bandRow="1">
                <a:tableStyleId>{5C22544A-7EE6-4342-B048-85BDC9FD1C3A}</a:tableStyleId>
              </a:tblPr>
              <a:tblGrid>
                <a:gridCol w="4447974">
                  <a:extLst>
                    <a:ext uri="{9D8B030D-6E8A-4147-A177-3AD203B41FA5}">
                      <a16:colId xmlns:a16="http://schemas.microsoft.com/office/drawing/2014/main" val="2729601768"/>
                    </a:ext>
                  </a:extLst>
                </a:gridCol>
              </a:tblGrid>
              <a:tr h="154082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en-US" altLang="ja-JP" sz="1100">
                        <a:solidFill>
                          <a:schemeClr val="tx1"/>
                        </a:solidFill>
                        <a:latin typeface="メイリオ" panose="020B0604030504040204" pitchFamily="50" charset="-128"/>
                        <a:ea typeface="メイリオ" panose="020B0604030504040204" pitchFamily="50" charset="-128"/>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100" b="0">
                          <a:solidFill>
                            <a:schemeClr val="tx1"/>
                          </a:solidFill>
                          <a:latin typeface="メイリオ" panose="020B0604030504040204" pitchFamily="50" charset="-128"/>
                          <a:ea typeface="メイリオ" panose="020B0604030504040204" pitchFamily="50" charset="-128"/>
                        </a:rPr>
                        <a:t>○ア及びイ</a:t>
                      </a:r>
                      <a:r>
                        <a:rPr kumimoji="1" lang="ja-JP" altLang="en-US" sz="1100" b="1" u="sng">
                          <a:solidFill>
                            <a:srgbClr val="0070C0"/>
                          </a:solidFill>
                          <a:latin typeface="メイリオ" panose="020B0604030504040204" pitchFamily="50" charset="-128"/>
                          <a:ea typeface="メイリオ" panose="020B0604030504040204" pitchFamily="50" charset="-128"/>
                        </a:rPr>
                        <a:t>又はウ</a:t>
                      </a:r>
                      <a:r>
                        <a:rPr kumimoji="1" lang="ja-JP" altLang="en-US" sz="1100" b="0">
                          <a:solidFill>
                            <a:schemeClr val="tx1"/>
                          </a:solidFill>
                          <a:latin typeface="メイリオ" panose="020B0604030504040204" pitchFamily="50" charset="-128"/>
                          <a:ea typeface="メイリオ" panose="020B0604030504040204" pitchFamily="50" charset="-128"/>
                        </a:rPr>
                        <a:t>に該当する患者</a:t>
                      </a:r>
                      <a:endParaRPr kumimoji="1" lang="en-US" altLang="ja-JP" sz="1100" b="0">
                        <a:solidFill>
                          <a:schemeClr val="tx1"/>
                        </a:solidFill>
                        <a:latin typeface="メイリオ" panose="020B0604030504040204" pitchFamily="50" charset="-128"/>
                        <a:ea typeface="メイリオ" panose="020B0604030504040204" pitchFamily="50" charset="-128"/>
                      </a:endParaRPr>
                    </a:p>
                    <a:p>
                      <a:pPr marL="280800" marR="0" lvl="0" indent="-140400" algn="l" defTabSz="990570" rtl="0" eaLnBrk="1" fontAlgn="auto" latinLnBrk="0" hangingPunct="1">
                        <a:lnSpc>
                          <a:spcPct val="100000"/>
                        </a:lnSpc>
                        <a:spcBef>
                          <a:spcPts val="0"/>
                        </a:spcBef>
                        <a:spcAft>
                          <a:spcPts val="0"/>
                        </a:spcAft>
                        <a:buClrTx/>
                        <a:buSzTx/>
                        <a:buFontTx/>
                        <a:buNone/>
                        <a:tabLst/>
                        <a:defRPr/>
                      </a:pPr>
                      <a:r>
                        <a:rPr kumimoji="1" lang="ja-JP" altLang="en-US" sz="1100" b="0" kern="1200">
                          <a:solidFill>
                            <a:schemeClr val="tx1"/>
                          </a:solidFill>
                          <a:latin typeface="メイリオ" panose="020B0604030504040204" pitchFamily="50" charset="-128"/>
                          <a:ea typeface="メイリオ" panose="020B0604030504040204" pitchFamily="50" charset="-128"/>
                          <a:cs typeface="+mn-cs"/>
                        </a:rPr>
                        <a:t>ア、イ　（略）</a:t>
                      </a:r>
                      <a:endParaRPr kumimoji="1" lang="en-US" altLang="ja-JP" sz="1100" b="0" kern="1200">
                        <a:solidFill>
                          <a:schemeClr val="tx1"/>
                        </a:solidFill>
                        <a:latin typeface="メイリオ" panose="020B0604030504040204" pitchFamily="50" charset="-128"/>
                        <a:ea typeface="メイリオ" panose="020B0604030504040204" pitchFamily="50" charset="-128"/>
                        <a:cs typeface="+mn-cs"/>
                      </a:endParaRPr>
                    </a:p>
                    <a:p>
                      <a:pPr marL="280800" marR="0" lvl="0" indent="-140400" algn="l" defTabSz="990570" rtl="0" eaLnBrk="1" fontAlgn="auto" latinLnBrk="0" hangingPunct="1">
                        <a:lnSpc>
                          <a:spcPct val="100000"/>
                        </a:lnSpc>
                        <a:spcBef>
                          <a:spcPts val="0"/>
                        </a:spcBef>
                        <a:spcAft>
                          <a:spcPts val="0"/>
                        </a:spcAft>
                        <a:buClrTx/>
                        <a:buSzTx/>
                        <a:buFontTx/>
                        <a:buNone/>
                        <a:tabLst/>
                        <a:defRPr/>
                      </a:pPr>
                      <a:endParaRPr kumimoji="1" lang="en-US" altLang="ja-JP" sz="1100" b="1" u="sng">
                        <a:solidFill>
                          <a:srgbClr val="0070C0"/>
                        </a:solidFill>
                        <a:latin typeface="メイリオ" panose="020B0604030504040204" pitchFamily="50" charset="-128"/>
                        <a:ea typeface="メイリオ" panose="020B0604030504040204" pitchFamily="50" charset="-128"/>
                      </a:endParaRPr>
                    </a:p>
                    <a:p>
                      <a:pPr marL="280800" marR="0" lvl="0" indent="-140400" algn="l" defTabSz="990570" rtl="0" eaLnBrk="1" fontAlgn="auto" latinLnBrk="0" hangingPunct="1">
                        <a:lnSpc>
                          <a:spcPct val="100000"/>
                        </a:lnSpc>
                        <a:spcBef>
                          <a:spcPts val="0"/>
                        </a:spcBef>
                        <a:spcAft>
                          <a:spcPts val="0"/>
                        </a:spcAft>
                        <a:buClrTx/>
                        <a:buSzTx/>
                        <a:buFontTx/>
                        <a:buNone/>
                        <a:tabLst/>
                        <a:defRPr/>
                      </a:pPr>
                      <a:endParaRPr kumimoji="1" lang="en-US" altLang="ja-JP" sz="1100" b="1" u="sng">
                        <a:solidFill>
                          <a:srgbClr val="0070C0"/>
                        </a:solidFill>
                        <a:latin typeface="メイリオ" panose="020B0604030504040204" pitchFamily="50" charset="-128"/>
                        <a:ea typeface="メイリオ" panose="020B0604030504040204" pitchFamily="50" charset="-128"/>
                      </a:endParaRPr>
                    </a:p>
                    <a:p>
                      <a:pPr marL="280800" marR="0" lvl="0" indent="-140400" algn="l" defTabSz="990570" rtl="0" eaLnBrk="1" fontAlgn="auto" latinLnBrk="0" hangingPunct="1">
                        <a:lnSpc>
                          <a:spcPct val="100000"/>
                        </a:lnSpc>
                        <a:spcBef>
                          <a:spcPts val="0"/>
                        </a:spcBef>
                        <a:spcAft>
                          <a:spcPts val="0"/>
                        </a:spcAft>
                        <a:buClrTx/>
                        <a:buSzTx/>
                        <a:buFontTx/>
                        <a:buNone/>
                        <a:tabLst/>
                        <a:defRPr/>
                      </a:pPr>
                      <a:endParaRPr kumimoji="1" lang="en-US" altLang="ja-JP" sz="1100" b="1" u="sng">
                        <a:solidFill>
                          <a:srgbClr val="0070C0"/>
                        </a:solidFill>
                        <a:latin typeface="メイリオ" panose="020B0604030504040204" pitchFamily="50" charset="-128"/>
                        <a:ea typeface="メイリオ" panose="020B0604030504040204" pitchFamily="50" charset="-128"/>
                      </a:endParaRPr>
                    </a:p>
                    <a:p>
                      <a:pPr marL="280800" marR="0" lvl="0" indent="-140400" algn="l" defTabSz="990570" rtl="0" eaLnBrk="1" fontAlgn="auto" latinLnBrk="0" hangingPunct="1">
                        <a:lnSpc>
                          <a:spcPct val="100000"/>
                        </a:lnSpc>
                        <a:spcBef>
                          <a:spcPts val="0"/>
                        </a:spcBef>
                        <a:spcAft>
                          <a:spcPts val="0"/>
                        </a:spcAft>
                        <a:buClrTx/>
                        <a:buSzTx/>
                        <a:buFontTx/>
                        <a:buNone/>
                        <a:tabLst/>
                        <a:defRPr/>
                      </a:pPr>
                      <a:endParaRPr kumimoji="1" lang="en-US" altLang="ja-JP" sz="1100" b="1" u="sng">
                        <a:solidFill>
                          <a:srgbClr val="0070C0"/>
                        </a:solidFill>
                        <a:latin typeface="メイリオ" panose="020B0604030504040204" pitchFamily="50" charset="-128"/>
                        <a:ea typeface="メイリオ" panose="020B0604030504040204" pitchFamily="50" charset="-128"/>
                      </a:endParaRPr>
                    </a:p>
                    <a:p>
                      <a:pPr marL="280800" marR="0" lvl="0" indent="-140400" algn="l" defTabSz="990570" rtl="0" eaLnBrk="1" fontAlgn="auto" latinLnBrk="0" hangingPunct="1">
                        <a:lnSpc>
                          <a:spcPct val="100000"/>
                        </a:lnSpc>
                        <a:spcBef>
                          <a:spcPts val="0"/>
                        </a:spcBef>
                        <a:spcAft>
                          <a:spcPts val="0"/>
                        </a:spcAft>
                        <a:buClrTx/>
                        <a:buSzTx/>
                        <a:buFontTx/>
                        <a:buNone/>
                        <a:tabLst/>
                        <a:defRPr/>
                      </a:pPr>
                      <a:r>
                        <a:rPr kumimoji="1" lang="ja-JP" altLang="en-US" sz="1100" b="1" u="sng">
                          <a:solidFill>
                            <a:srgbClr val="0070C0"/>
                          </a:solidFill>
                          <a:latin typeface="メイリオ" panose="020B0604030504040204" pitchFamily="50" charset="-128"/>
                          <a:ea typeface="メイリオ" panose="020B0604030504040204" pitchFamily="50" charset="-128"/>
                        </a:rPr>
                        <a:t>ウ</a:t>
                      </a:r>
                      <a:r>
                        <a:rPr kumimoji="1" lang="ja-JP" altLang="en-US" sz="1100" b="1" u="none">
                          <a:solidFill>
                            <a:srgbClr val="0070C0"/>
                          </a:solidFill>
                          <a:latin typeface="メイリオ" panose="020B0604030504040204" pitchFamily="50" charset="-128"/>
                          <a:ea typeface="メイリオ" panose="020B0604030504040204" pitchFamily="50" charset="-128"/>
                        </a:rPr>
                        <a:t>　</a:t>
                      </a:r>
                      <a:r>
                        <a:rPr kumimoji="1" lang="ja-JP" altLang="en-US" sz="1100" b="1" u="sng">
                          <a:solidFill>
                            <a:srgbClr val="0070C0"/>
                          </a:solidFill>
                          <a:latin typeface="メイリオ" panose="020B0604030504040204" pitchFamily="50" charset="-128"/>
                          <a:ea typeface="メイリオ" panose="020B0604030504040204" pitchFamily="50" charset="-128"/>
                        </a:rPr>
                        <a:t>「在宅医療における包括的支援マネジメント導入基準」において、コア項目を１つ以上満たす者又は５点以上である者</a:t>
                      </a:r>
                    </a:p>
                  </a:txBody>
                  <a:tcPr marL="72000" marR="72000" marT="36000" marB="36000">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E1EDFF"/>
                    </a:solidFill>
                  </a:tcPr>
                </a:tc>
                <a:extLst>
                  <a:ext uri="{0D108BD9-81ED-4DB2-BD59-A6C34878D82A}">
                    <a16:rowId xmlns:a16="http://schemas.microsoft.com/office/drawing/2014/main" val="3288785140"/>
                  </a:ext>
                </a:extLst>
              </a:tr>
              <a:tr h="1907377">
                <a:tc>
                  <a:txBody>
                    <a:bodyPr/>
                    <a:lstStyle/>
                    <a:p>
                      <a:pPr marL="140400" marR="0" lvl="0" indent="-140400" algn="l" defTabSz="990570" rtl="0" eaLnBrk="1" fontAlgn="auto" latinLnBrk="0" hangingPunct="1">
                        <a:lnSpc>
                          <a:spcPct val="100000"/>
                        </a:lnSpc>
                        <a:spcBef>
                          <a:spcPts val="0"/>
                        </a:spcBef>
                        <a:spcAft>
                          <a:spcPts val="0"/>
                        </a:spcAft>
                        <a:buClrTx/>
                        <a:buSzTx/>
                        <a:buFontTx/>
                        <a:buNone/>
                        <a:tabLst/>
                        <a:defRPr/>
                      </a:pPr>
                      <a:endParaRPr kumimoji="1" lang="en-US" altLang="ja-JP" sz="1100" b="0" u="none" dirty="0">
                        <a:solidFill>
                          <a:schemeClr val="tx1"/>
                        </a:solidFill>
                        <a:latin typeface="メイリオ" panose="020B0604030504040204" pitchFamily="50" charset="-128"/>
                        <a:ea typeface="メイリオ" panose="020B0604030504040204" pitchFamily="50" charset="-128"/>
                      </a:endParaRPr>
                    </a:p>
                    <a:p>
                      <a:pPr marL="140400" marR="0" lvl="0" indent="-140400" algn="l" defTabSz="990570" rtl="0" eaLnBrk="1" fontAlgn="auto" latinLnBrk="0" hangingPunct="1">
                        <a:lnSpc>
                          <a:spcPct val="100000"/>
                        </a:lnSpc>
                        <a:spcBef>
                          <a:spcPts val="0"/>
                        </a:spcBef>
                        <a:spcAft>
                          <a:spcPts val="0"/>
                        </a:spcAft>
                        <a:buClrTx/>
                        <a:buSzTx/>
                        <a:buFontTx/>
                        <a:buNone/>
                        <a:tabLst/>
                        <a:defRPr/>
                      </a:pPr>
                      <a:r>
                        <a:rPr kumimoji="1" lang="ja-JP" altLang="en-US" sz="1100" b="0" u="none" dirty="0">
                          <a:solidFill>
                            <a:schemeClr val="tx1"/>
                          </a:solidFill>
                          <a:latin typeface="メイリオ" panose="020B0604030504040204" pitchFamily="50" charset="-128"/>
                          <a:ea typeface="メイリオ" panose="020B0604030504040204" pitchFamily="50" charset="-128"/>
                        </a:rPr>
                        <a:t>○（略）</a:t>
                      </a:r>
                      <a:endParaRPr kumimoji="1" lang="en-US" altLang="ja-JP" sz="1100" b="1" u="sng" dirty="0">
                        <a:solidFill>
                          <a:srgbClr val="0070C0"/>
                        </a:solidFill>
                        <a:latin typeface="メイリオ" panose="020B0604030504040204" pitchFamily="50" charset="-128"/>
                        <a:ea typeface="メイリオ" panose="020B0604030504040204" pitchFamily="50" charset="-128"/>
                      </a:endParaRPr>
                    </a:p>
                    <a:p>
                      <a:pPr marL="140400" marR="0" lvl="0" indent="-140400" algn="l" defTabSz="990570" rtl="0" eaLnBrk="1" fontAlgn="auto" latinLnBrk="0" hangingPunct="1">
                        <a:lnSpc>
                          <a:spcPct val="100000"/>
                        </a:lnSpc>
                        <a:spcBef>
                          <a:spcPts val="0"/>
                        </a:spcBef>
                        <a:spcAft>
                          <a:spcPts val="0"/>
                        </a:spcAft>
                        <a:buClrTx/>
                        <a:buSzTx/>
                        <a:buFontTx/>
                        <a:buNone/>
                        <a:tabLst/>
                        <a:defRPr/>
                      </a:pPr>
                      <a:r>
                        <a:rPr kumimoji="1" lang="ja-JP" altLang="en-US" sz="1100" b="0" u="none" dirty="0">
                          <a:solidFill>
                            <a:schemeClr val="tx1"/>
                          </a:solidFill>
                          <a:latin typeface="メイリオ" panose="020B0604030504040204" pitchFamily="50" charset="-128"/>
                          <a:ea typeface="メイリオ" panose="020B0604030504040204" pitchFamily="50" charset="-128"/>
                        </a:rPr>
                        <a:t>○以下のアからウまでの全て</a:t>
                      </a:r>
                      <a:r>
                        <a:rPr kumimoji="1" lang="ja-JP" altLang="en-US" sz="1100" b="1" u="sng" dirty="0">
                          <a:solidFill>
                            <a:srgbClr val="0070C0"/>
                          </a:solidFill>
                          <a:latin typeface="メイリオ" panose="020B0604030504040204" pitchFamily="50" charset="-128"/>
                          <a:ea typeface="メイリオ" panose="020B0604030504040204" pitchFamily="50" charset="-128"/>
                        </a:rPr>
                        <a:t>又はエ</a:t>
                      </a:r>
                      <a:r>
                        <a:rPr kumimoji="1" lang="ja-JP" altLang="en-US" sz="1100" b="0" u="none" dirty="0">
                          <a:solidFill>
                            <a:schemeClr val="tx1"/>
                          </a:solidFill>
                          <a:latin typeface="メイリオ" panose="020B0604030504040204" pitchFamily="50" charset="-128"/>
                          <a:ea typeface="メイリオ" panose="020B0604030504040204" pitchFamily="50" charset="-128"/>
                        </a:rPr>
                        <a:t>に該当する患者</a:t>
                      </a:r>
                      <a:endParaRPr kumimoji="1" lang="en-US" altLang="ja-JP" sz="1100" b="0" u="none" dirty="0">
                        <a:solidFill>
                          <a:schemeClr val="tx1"/>
                        </a:solidFill>
                        <a:latin typeface="メイリオ" panose="020B0604030504040204" pitchFamily="50" charset="-128"/>
                        <a:ea typeface="メイリオ" panose="020B0604030504040204" pitchFamily="50" charset="-128"/>
                      </a:endParaRPr>
                    </a:p>
                    <a:p>
                      <a:pPr marL="280800" marR="0" lvl="0" indent="-140400" algn="l" defTabSz="990570" rtl="0" eaLnBrk="1" fontAlgn="auto" latinLnBrk="0" hangingPunct="1">
                        <a:lnSpc>
                          <a:spcPct val="100000"/>
                        </a:lnSpc>
                        <a:spcBef>
                          <a:spcPts val="0"/>
                        </a:spcBef>
                        <a:spcAft>
                          <a:spcPts val="0"/>
                        </a:spcAft>
                        <a:buClrTx/>
                        <a:buSzTx/>
                        <a:buFontTx/>
                        <a:buNone/>
                        <a:tabLst/>
                        <a:defRPr/>
                      </a:pPr>
                      <a:r>
                        <a:rPr kumimoji="1" lang="ja-JP" altLang="en-US" sz="1100" kern="1200" dirty="0">
                          <a:solidFill>
                            <a:schemeClr val="tx1"/>
                          </a:solidFill>
                          <a:latin typeface="メイリオ" panose="020B0604030504040204" pitchFamily="50" charset="-128"/>
                          <a:ea typeface="メイリオ" panose="020B0604030504040204" pitchFamily="50" charset="-128"/>
                          <a:cs typeface="+mn-cs"/>
                        </a:rPr>
                        <a:t>ア～ウ　（略）</a:t>
                      </a:r>
                      <a:endParaRPr kumimoji="1" lang="en-US" altLang="ja-JP" sz="1100" kern="1200" dirty="0">
                        <a:solidFill>
                          <a:schemeClr val="tx1"/>
                        </a:solidFill>
                        <a:latin typeface="メイリオ" panose="020B0604030504040204" pitchFamily="50" charset="-128"/>
                        <a:ea typeface="メイリオ" panose="020B0604030504040204" pitchFamily="50" charset="-128"/>
                        <a:cs typeface="+mn-cs"/>
                      </a:endParaRPr>
                    </a:p>
                    <a:p>
                      <a:pPr marL="280800" marR="0" lvl="0" indent="-140400" algn="l" defTabSz="990570" rtl="0" eaLnBrk="1" fontAlgn="auto" latinLnBrk="0" hangingPunct="1">
                        <a:lnSpc>
                          <a:spcPct val="100000"/>
                        </a:lnSpc>
                        <a:spcBef>
                          <a:spcPts val="0"/>
                        </a:spcBef>
                        <a:spcAft>
                          <a:spcPts val="0"/>
                        </a:spcAft>
                        <a:buClrTx/>
                        <a:buSzTx/>
                        <a:buFontTx/>
                        <a:buNone/>
                        <a:tabLst/>
                        <a:defRPr/>
                      </a:pPr>
                      <a:endParaRPr kumimoji="1" lang="en-US" altLang="ja-JP" sz="1100" kern="1200" dirty="0">
                        <a:solidFill>
                          <a:schemeClr val="tx1"/>
                        </a:solidFill>
                        <a:latin typeface="メイリオ" panose="020B0604030504040204" pitchFamily="50" charset="-128"/>
                        <a:ea typeface="メイリオ" panose="020B0604030504040204" pitchFamily="50" charset="-128"/>
                        <a:cs typeface="+mn-cs"/>
                      </a:endParaRPr>
                    </a:p>
                    <a:p>
                      <a:pPr marL="280800" marR="0" lvl="0" indent="-140400" algn="l" defTabSz="990570" rtl="0" eaLnBrk="1" fontAlgn="auto" latinLnBrk="0" hangingPunct="1">
                        <a:lnSpc>
                          <a:spcPct val="100000"/>
                        </a:lnSpc>
                        <a:spcBef>
                          <a:spcPts val="0"/>
                        </a:spcBef>
                        <a:spcAft>
                          <a:spcPts val="0"/>
                        </a:spcAft>
                        <a:buClrTx/>
                        <a:buSzTx/>
                        <a:buFontTx/>
                        <a:buNone/>
                        <a:tabLst/>
                        <a:defRPr/>
                      </a:pPr>
                      <a:endParaRPr kumimoji="1" lang="en-US" altLang="ja-JP" sz="1100" kern="1200" dirty="0">
                        <a:solidFill>
                          <a:schemeClr val="tx1"/>
                        </a:solidFill>
                        <a:latin typeface="メイリオ" panose="020B0604030504040204" pitchFamily="50" charset="-128"/>
                        <a:ea typeface="メイリオ" panose="020B0604030504040204" pitchFamily="50" charset="-128"/>
                        <a:cs typeface="+mn-cs"/>
                      </a:endParaRPr>
                    </a:p>
                    <a:p>
                      <a:pPr marL="280800" marR="0" lvl="0" indent="-140400" algn="l" defTabSz="990570" rtl="0" eaLnBrk="1" fontAlgn="auto" latinLnBrk="0" hangingPunct="1">
                        <a:lnSpc>
                          <a:spcPct val="100000"/>
                        </a:lnSpc>
                        <a:spcBef>
                          <a:spcPts val="0"/>
                        </a:spcBef>
                        <a:spcAft>
                          <a:spcPts val="0"/>
                        </a:spcAft>
                        <a:buClrTx/>
                        <a:buSzTx/>
                        <a:buFontTx/>
                        <a:buNone/>
                        <a:tabLst/>
                        <a:defRPr/>
                      </a:pPr>
                      <a:endParaRPr kumimoji="1" lang="en-US" altLang="ja-JP" sz="1100" kern="1200" dirty="0">
                        <a:solidFill>
                          <a:schemeClr val="tx1"/>
                        </a:solidFill>
                        <a:latin typeface="メイリオ" panose="020B0604030504040204" pitchFamily="50" charset="-128"/>
                        <a:ea typeface="メイリオ" panose="020B0604030504040204" pitchFamily="50" charset="-128"/>
                        <a:cs typeface="+mn-cs"/>
                      </a:endParaRPr>
                    </a:p>
                    <a:p>
                      <a:pPr marL="280800" marR="0" lvl="0" indent="-140400" algn="l" defTabSz="990570" rtl="0" eaLnBrk="1" fontAlgn="auto" latinLnBrk="0" hangingPunct="1">
                        <a:lnSpc>
                          <a:spcPct val="100000"/>
                        </a:lnSpc>
                        <a:spcBef>
                          <a:spcPts val="0"/>
                        </a:spcBef>
                        <a:spcAft>
                          <a:spcPts val="0"/>
                        </a:spcAft>
                        <a:buClrTx/>
                        <a:buSzTx/>
                        <a:buFontTx/>
                        <a:buNone/>
                        <a:tabLst/>
                        <a:defRPr/>
                      </a:pPr>
                      <a:endParaRPr kumimoji="1" lang="en-US" altLang="ja-JP" sz="1100" kern="1200" dirty="0">
                        <a:solidFill>
                          <a:schemeClr val="tx1"/>
                        </a:solidFill>
                        <a:latin typeface="メイリオ" panose="020B0604030504040204" pitchFamily="50" charset="-128"/>
                        <a:ea typeface="メイリオ" panose="020B0604030504040204" pitchFamily="50" charset="-128"/>
                        <a:cs typeface="+mn-cs"/>
                      </a:endParaRPr>
                    </a:p>
                    <a:p>
                      <a:pPr marL="280800" marR="0" lvl="0" indent="-140400" algn="l" defTabSz="990570" rtl="0" eaLnBrk="1" fontAlgn="auto" latinLnBrk="0" hangingPunct="1">
                        <a:lnSpc>
                          <a:spcPct val="100000"/>
                        </a:lnSpc>
                        <a:spcBef>
                          <a:spcPts val="0"/>
                        </a:spcBef>
                        <a:spcAft>
                          <a:spcPts val="0"/>
                        </a:spcAft>
                        <a:buClrTx/>
                        <a:buSzTx/>
                        <a:buFontTx/>
                        <a:buNone/>
                        <a:tabLst/>
                        <a:defRPr/>
                      </a:pPr>
                      <a:endParaRPr kumimoji="1" lang="en-US" altLang="ja-JP" sz="1100" kern="1200" dirty="0">
                        <a:solidFill>
                          <a:schemeClr val="tx1"/>
                        </a:solidFill>
                        <a:latin typeface="メイリオ" panose="020B0604030504040204" pitchFamily="50" charset="-128"/>
                        <a:ea typeface="メイリオ" panose="020B0604030504040204" pitchFamily="50" charset="-128"/>
                        <a:cs typeface="+mn-cs"/>
                      </a:endParaRPr>
                    </a:p>
                    <a:p>
                      <a:pPr marL="280800" marR="0" lvl="0" indent="-140400" algn="l" defTabSz="990570" rtl="0" eaLnBrk="1" fontAlgn="auto" latinLnBrk="0" hangingPunct="1">
                        <a:lnSpc>
                          <a:spcPct val="100000"/>
                        </a:lnSpc>
                        <a:spcBef>
                          <a:spcPts val="0"/>
                        </a:spcBef>
                        <a:spcAft>
                          <a:spcPts val="0"/>
                        </a:spcAft>
                        <a:buClrTx/>
                        <a:buSzTx/>
                        <a:buFontTx/>
                        <a:buNone/>
                        <a:tabLst/>
                        <a:defRPr/>
                      </a:pPr>
                      <a:r>
                        <a:rPr kumimoji="1" lang="ja-JP" altLang="en-US" sz="1100" b="1" u="sng" kern="1200" dirty="0">
                          <a:solidFill>
                            <a:srgbClr val="0070C0"/>
                          </a:solidFill>
                          <a:latin typeface="メイリオ" panose="020B0604030504040204" pitchFamily="50" charset="-128"/>
                          <a:ea typeface="メイリオ" panose="020B0604030504040204" pitchFamily="50" charset="-128"/>
                          <a:cs typeface="+mn-cs"/>
                        </a:rPr>
                        <a:t>エ</a:t>
                      </a:r>
                      <a:r>
                        <a:rPr kumimoji="1" lang="ja-JP" altLang="en-US" sz="1100" b="1" u="none" kern="1200" dirty="0">
                          <a:solidFill>
                            <a:srgbClr val="0070C0"/>
                          </a:solidFill>
                          <a:latin typeface="メイリオ" panose="020B0604030504040204" pitchFamily="50" charset="-128"/>
                          <a:ea typeface="メイリオ" panose="020B0604030504040204" pitchFamily="50" charset="-128"/>
                          <a:cs typeface="+mn-cs"/>
                        </a:rPr>
                        <a:t>　</a:t>
                      </a:r>
                      <a:r>
                        <a:rPr kumimoji="1" lang="ja-JP" altLang="en-US" sz="1100" b="1" u="sng" kern="1200" dirty="0">
                          <a:solidFill>
                            <a:srgbClr val="0070C0"/>
                          </a:solidFill>
                          <a:latin typeface="メイリオ" panose="020B0604030504040204" pitchFamily="50" charset="-128"/>
                          <a:ea typeface="メイリオ" panose="020B0604030504040204" pitchFamily="50" charset="-128"/>
                          <a:cs typeface="+mn-cs"/>
                        </a:rPr>
                        <a:t>過去６月以内に精神科地域包括ケア病棟入院料を算定する病棟から退院した患者</a:t>
                      </a:r>
                      <a:endParaRPr kumimoji="1" lang="en-US" altLang="ja-JP" sz="1100" b="1" u="sng" kern="1200" dirty="0">
                        <a:solidFill>
                          <a:srgbClr val="0070C0"/>
                        </a:solidFill>
                        <a:latin typeface="メイリオ" panose="020B0604030504040204" pitchFamily="50" charset="-128"/>
                        <a:ea typeface="メイリオ" panose="020B0604030504040204" pitchFamily="50" charset="-128"/>
                        <a:cs typeface="+mn-cs"/>
                      </a:endParaRPr>
                    </a:p>
                  </a:txBody>
                  <a:tcPr marL="72000" marR="72000" marT="36000" marB="36000">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E1EDFF"/>
                    </a:solidFill>
                  </a:tcPr>
                </a:tc>
                <a:extLst>
                  <a:ext uri="{0D108BD9-81ED-4DB2-BD59-A6C34878D82A}">
                    <a16:rowId xmlns:a16="http://schemas.microsoft.com/office/drawing/2014/main" val="2513300694"/>
                  </a:ext>
                </a:extLst>
              </a:tr>
            </a:tbl>
          </a:graphicData>
        </a:graphic>
      </p:graphicFrame>
      <p:sp>
        <p:nvSpPr>
          <p:cNvPr id="45" name="右矢印 89">
            <a:extLst>
              <a:ext uri="{FF2B5EF4-FFF2-40B4-BE49-F238E27FC236}">
                <a16:creationId xmlns:a16="http://schemas.microsoft.com/office/drawing/2014/main" id="{43760146-13DF-7A97-4B62-B51EC4C041B2}"/>
              </a:ext>
            </a:extLst>
          </p:cNvPr>
          <p:cNvSpPr/>
          <p:nvPr/>
        </p:nvSpPr>
        <p:spPr>
          <a:xfrm>
            <a:off x="4837332" y="3315571"/>
            <a:ext cx="130976" cy="822585"/>
          </a:xfrm>
          <a:prstGeom prst="rightArrow">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52" name="正方形/長方形 51">
            <a:extLst>
              <a:ext uri="{FF2B5EF4-FFF2-40B4-BE49-F238E27FC236}">
                <a16:creationId xmlns:a16="http://schemas.microsoft.com/office/drawing/2014/main" id="{690A5F79-F10B-1CAA-4622-A87A7654E025}"/>
              </a:ext>
            </a:extLst>
          </p:cNvPr>
          <p:cNvSpPr/>
          <p:nvPr/>
        </p:nvSpPr>
        <p:spPr>
          <a:xfrm>
            <a:off x="293007" y="1612194"/>
            <a:ext cx="4428675"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53" name="正方形/長方形 52">
            <a:extLst>
              <a:ext uri="{FF2B5EF4-FFF2-40B4-BE49-F238E27FC236}">
                <a16:creationId xmlns:a16="http://schemas.microsoft.com/office/drawing/2014/main" id="{8E8069A8-DC5B-8B05-B757-EC031C8D56C4}"/>
              </a:ext>
            </a:extLst>
          </p:cNvPr>
          <p:cNvSpPr/>
          <p:nvPr/>
        </p:nvSpPr>
        <p:spPr>
          <a:xfrm>
            <a:off x="5110154" y="1607525"/>
            <a:ext cx="4428674"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graphicFrame>
        <p:nvGraphicFramePr>
          <p:cNvPr id="5" name="表 11">
            <a:extLst>
              <a:ext uri="{FF2B5EF4-FFF2-40B4-BE49-F238E27FC236}">
                <a16:creationId xmlns:a16="http://schemas.microsoft.com/office/drawing/2014/main" id="{DA550DED-761E-EA66-DFB3-3DF25DC0F5FB}"/>
              </a:ext>
            </a:extLst>
          </p:cNvPr>
          <p:cNvGraphicFramePr>
            <a:graphicFrameLocks noGrp="1"/>
          </p:cNvGraphicFramePr>
          <p:nvPr/>
        </p:nvGraphicFramePr>
        <p:xfrm>
          <a:off x="3528370" y="5800764"/>
          <a:ext cx="2907264" cy="825600"/>
        </p:xfrm>
        <a:graphic>
          <a:graphicData uri="http://schemas.openxmlformats.org/drawingml/2006/table">
            <a:tbl>
              <a:tblPr firstRow="1" bandRow="1">
                <a:tableStyleId>{5C22544A-7EE6-4342-B048-85BDC9FD1C3A}</a:tableStyleId>
              </a:tblPr>
              <a:tblGrid>
                <a:gridCol w="181082">
                  <a:extLst>
                    <a:ext uri="{9D8B030D-6E8A-4147-A177-3AD203B41FA5}">
                      <a16:colId xmlns:a16="http://schemas.microsoft.com/office/drawing/2014/main" val="654838705"/>
                    </a:ext>
                  </a:extLst>
                </a:gridCol>
                <a:gridCol w="2726182">
                  <a:extLst>
                    <a:ext uri="{9D8B030D-6E8A-4147-A177-3AD203B41FA5}">
                      <a16:colId xmlns:a16="http://schemas.microsoft.com/office/drawing/2014/main" val="1261838685"/>
                    </a:ext>
                  </a:extLst>
                </a:gridCol>
              </a:tblGrid>
              <a:tr h="222415">
                <a:tc gridSpan="2">
                  <a:txBody>
                    <a:bodyPr/>
                    <a:lstStyle/>
                    <a:p>
                      <a:pPr marL="0" indent="-151200" algn="l" defTabSz="990570" rtl="0" eaLnBrk="1" latinLnBrk="0" hangingPunct="1"/>
                      <a:r>
                        <a:rPr kumimoji="1" lang="ja-JP" altLang="en-US" sz="1000" b="1" kern="1200">
                          <a:solidFill>
                            <a:schemeClr val="tx1"/>
                          </a:solidFill>
                          <a:latin typeface="メイリオ" panose="020B0604030504040204" pitchFamily="50" charset="-128"/>
                          <a:ea typeface="メイリオ" panose="020B0604030504040204" pitchFamily="50" charset="-128"/>
                          <a:cs typeface="+mn-cs"/>
                        </a:rPr>
                        <a:t>管理料２</a:t>
                      </a:r>
                      <a:r>
                        <a:rPr kumimoji="1" lang="ja-JP" altLang="en-US" sz="1000" b="0" kern="1200">
                          <a:solidFill>
                            <a:schemeClr val="tx1"/>
                          </a:solidFill>
                          <a:latin typeface="メイリオ" panose="020B0604030504040204" pitchFamily="50" charset="-128"/>
                          <a:ea typeface="メイリオ" panose="020B0604030504040204" pitchFamily="50" charset="-128"/>
                          <a:cs typeface="+mn-cs"/>
                        </a:rPr>
                        <a:t>（連携する訪問看護ステーションが訪問看護を提供）</a:t>
                      </a:r>
                      <a:r>
                        <a:rPr kumimoji="1" lang="en-US" altLang="ja-JP" sz="1000" b="0" kern="1200">
                          <a:solidFill>
                            <a:schemeClr val="tx1"/>
                          </a:solidFill>
                          <a:latin typeface="メイリオ" panose="020B0604030504040204" pitchFamily="50" charset="-128"/>
                          <a:ea typeface="メイリオ" panose="020B0604030504040204" pitchFamily="50" charset="-128"/>
                          <a:cs typeface="+mn-cs"/>
                        </a:rPr>
                        <a:t>※</a:t>
                      </a:r>
                      <a:r>
                        <a:rPr kumimoji="1" lang="ja-JP" altLang="en-US" sz="1000" b="0" kern="1200">
                          <a:solidFill>
                            <a:schemeClr val="tx1"/>
                          </a:solidFill>
                          <a:latin typeface="メイリオ" panose="020B0604030504040204" pitchFamily="50" charset="-128"/>
                          <a:ea typeface="メイリオ" panose="020B0604030504040204" pitchFamily="50" charset="-128"/>
                          <a:cs typeface="+mn-cs"/>
                        </a:rPr>
                        <a:t>６月を限度</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C9E7E7"/>
                      </a:solidFill>
                      <a:prstDash val="solid"/>
                      <a:round/>
                      <a:headEnd type="none" w="med" len="med"/>
                      <a:tailEnd type="none" w="med" len="med"/>
                    </a:lnB>
                    <a:solidFill>
                      <a:srgbClr val="C9E7E7"/>
                    </a:solidFill>
                  </a:tcPr>
                </a:tc>
                <a:tc hMerge="1">
                  <a:txBody>
                    <a:bodyPr/>
                    <a:lstStyle/>
                    <a:p>
                      <a:endParaRPr kumimoji="1" lang="ja-JP" altLang="en-US"/>
                    </a:p>
                  </a:txBody>
                  <a:tcPr/>
                </a:tc>
                <a:extLst>
                  <a:ext uri="{0D108BD9-81ED-4DB2-BD59-A6C34878D82A}">
                    <a16:rowId xmlns:a16="http://schemas.microsoft.com/office/drawing/2014/main" val="2383824155"/>
                  </a:ext>
                </a:extLst>
              </a:tr>
              <a:tr h="222415">
                <a:tc>
                  <a:txBody>
                    <a:bodyPr/>
                    <a:lstStyle/>
                    <a:p>
                      <a:endParaRPr kumimoji="1" lang="ja-JP" altLang="en-US" sz="100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C9E7E7"/>
                      </a:solidFill>
                      <a:prstDash val="solid"/>
                      <a:round/>
                      <a:headEnd type="none" w="med" len="med"/>
                      <a:tailEnd type="none" w="med" len="med"/>
                    </a:lnT>
                    <a:lnB w="12700" cap="flat" cmpd="sng" algn="ctr">
                      <a:solidFill>
                        <a:srgbClr val="C9E7E7"/>
                      </a:solidFill>
                      <a:prstDash val="solid"/>
                      <a:round/>
                      <a:headEnd type="none" w="med" len="med"/>
                      <a:tailEnd type="none" w="med" len="med"/>
                    </a:lnB>
                    <a:solidFill>
                      <a:srgbClr val="C9E7E7"/>
                    </a:solidFill>
                  </a:tcPr>
                </a:tc>
                <a:tc>
                  <a:txBody>
                    <a:bodyPr/>
                    <a:lstStyle/>
                    <a:p>
                      <a:r>
                        <a:rPr kumimoji="1" lang="ja-JP" altLang="en-US" sz="1000" kern="1200">
                          <a:solidFill>
                            <a:schemeClr val="tx1"/>
                          </a:solidFill>
                          <a:latin typeface="メイリオ" panose="020B0604030504040204" pitchFamily="50" charset="-128"/>
                          <a:ea typeface="メイリオ" panose="020B0604030504040204" pitchFamily="50" charset="-128"/>
                          <a:cs typeface="+mn-cs"/>
                        </a:rPr>
                        <a:t>イ　集中的な支援を必要とする重症患者等</a:t>
                      </a:r>
                      <a:endParaRPr kumimoji="1" lang="ja-JP" altLang="en-US"/>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575088847"/>
                  </a:ext>
                </a:extLst>
              </a:tr>
              <a:tr h="222415">
                <a:tc>
                  <a:txBody>
                    <a:bodyPr/>
                    <a:lstStyle/>
                    <a:p>
                      <a:endParaRPr kumimoji="1" lang="ja-JP" altLang="en-US" sz="100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C9E7E7"/>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9E7E7"/>
                    </a:solidFill>
                  </a:tcPr>
                </a:tc>
                <a:tc>
                  <a:txBody>
                    <a:bodyPr/>
                    <a:lstStyle/>
                    <a:p>
                      <a:r>
                        <a:rPr kumimoji="1" lang="ja-JP" altLang="en-US" sz="1000" kern="1200" dirty="0">
                          <a:solidFill>
                            <a:schemeClr val="tx1"/>
                          </a:solidFill>
                          <a:latin typeface="メイリオ" panose="020B0604030504040204" pitchFamily="50" charset="-128"/>
                          <a:ea typeface="メイリオ" panose="020B0604030504040204" pitchFamily="50" charset="-128"/>
                          <a:cs typeface="+mn-cs"/>
                        </a:rPr>
                        <a:t>ロ　重症患者等</a:t>
                      </a:r>
                      <a:endParaRPr kumimoji="1" lang="ja-JP" altLang="en-US" dirty="0"/>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06294019"/>
                  </a:ext>
                </a:extLst>
              </a:tr>
            </a:tbl>
          </a:graphicData>
        </a:graphic>
      </p:graphicFrame>
      <p:graphicFrame>
        <p:nvGraphicFramePr>
          <p:cNvPr id="6" name="表 11">
            <a:extLst>
              <a:ext uri="{FF2B5EF4-FFF2-40B4-BE49-F238E27FC236}">
                <a16:creationId xmlns:a16="http://schemas.microsoft.com/office/drawing/2014/main" id="{6755F45C-6791-3CCE-4232-65F4C347899F}"/>
              </a:ext>
            </a:extLst>
          </p:cNvPr>
          <p:cNvGraphicFramePr>
            <a:graphicFrameLocks noGrp="1"/>
          </p:cNvGraphicFramePr>
          <p:nvPr/>
        </p:nvGraphicFramePr>
        <p:xfrm>
          <a:off x="6566612" y="5800764"/>
          <a:ext cx="2907263" cy="825599"/>
        </p:xfrm>
        <a:graphic>
          <a:graphicData uri="http://schemas.openxmlformats.org/drawingml/2006/table">
            <a:tbl>
              <a:tblPr firstRow="1" bandRow="1">
                <a:tableStyleId>{5C22544A-7EE6-4342-B048-85BDC9FD1C3A}</a:tableStyleId>
              </a:tblPr>
              <a:tblGrid>
                <a:gridCol w="181083">
                  <a:extLst>
                    <a:ext uri="{9D8B030D-6E8A-4147-A177-3AD203B41FA5}">
                      <a16:colId xmlns:a16="http://schemas.microsoft.com/office/drawing/2014/main" val="654838705"/>
                    </a:ext>
                  </a:extLst>
                </a:gridCol>
                <a:gridCol w="2726180">
                  <a:extLst>
                    <a:ext uri="{9D8B030D-6E8A-4147-A177-3AD203B41FA5}">
                      <a16:colId xmlns:a16="http://schemas.microsoft.com/office/drawing/2014/main" val="1261838685"/>
                    </a:ext>
                  </a:extLst>
                </a:gridCol>
              </a:tblGrid>
              <a:tr h="394597">
                <a:tc gridSpan="2">
                  <a:txBody>
                    <a:bodyPr/>
                    <a:lstStyle/>
                    <a:p>
                      <a:pPr marL="151200" indent="-151200" algn="l" defTabSz="990570" rtl="0" eaLnBrk="1" latinLnBrk="0" hangingPunct="1"/>
                      <a:r>
                        <a:rPr kumimoji="1" lang="ja-JP" altLang="en-US" sz="1000" kern="1200">
                          <a:solidFill>
                            <a:schemeClr val="tx1"/>
                          </a:solidFill>
                          <a:latin typeface="メイリオ" panose="020B0604030504040204" pitchFamily="50" charset="-128"/>
                          <a:ea typeface="メイリオ" panose="020B0604030504040204" pitchFamily="50" charset="-128"/>
                          <a:cs typeface="+mn-cs"/>
                        </a:rPr>
                        <a:t>管理料３　</a:t>
                      </a:r>
                      <a:endParaRPr kumimoji="1" lang="en-US" altLang="ja-JP" sz="1000" kern="1200">
                        <a:solidFill>
                          <a:schemeClr val="tx1"/>
                        </a:solidFill>
                        <a:latin typeface="メイリオ" panose="020B0604030504040204" pitchFamily="50" charset="-128"/>
                        <a:ea typeface="メイリオ" panose="020B0604030504040204" pitchFamily="50" charset="-128"/>
                        <a:cs typeface="+mn-cs"/>
                      </a:endParaRPr>
                    </a:p>
                    <a:p>
                      <a:pPr marL="151200" indent="-151200" algn="l" defTabSz="990570" rtl="0" eaLnBrk="1" latinLnBrk="0" hangingPunct="1"/>
                      <a:r>
                        <a:rPr kumimoji="1" lang="ja-JP" altLang="en-US" sz="1000" b="0" kern="1200">
                          <a:solidFill>
                            <a:schemeClr val="tx1"/>
                          </a:solidFill>
                          <a:latin typeface="メイリオ" panose="020B0604030504040204" pitchFamily="50" charset="-128"/>
                          <a:ea typeface="メイリオ" panose="020B0604030504040204" pitchFamily="50" charset="-128"/>
                          <a:cs typeface="+mn-cs"/>
                        </a:rPr>
                        <a:t>　</a:t>
                      </a:r>
                      <a:r>
                        <a:rPr kumimoji="1" lang="en-US" altLang="ja-JP" sz="1000" b="0" kern="1200">
                          <a:solidFill>
                            <a:schemeClr val="tx1"/>
                          </a:solidFill>
                          <a:latin typeface="メイリオ" panose="020B0604030504040204" pitchFamily="50" charset="-128"/>
                          <a:ea typeface="メイリオ" panose="020B0604030504040204" pitchFamily="50" charset="-128"/>
                          <a:cs typeface="+mn-cs"/>
                        </a:rPr>
                        <a:t>※</a:t>
                      </a:r>
                      <a:r>
                        <a:rPr kumimoji="1" lang="ja-JP" altLang="en-US" sz="1000" b="0" kern="1200">
                          <a:solidFill>
                            <a:schemeClr val="tx1"/>
                          </a:solidFill>
                          <a:latin typeface="メイリオ" panose="020B0604030504040204" pitchFamily="50" charset="-128"/>
                          <a:ea typeface="メイリオ" panose="020B0604030504040204" pitchFamily="50" charset="-128"/>
                          <a:cs typeface="+mn-cs"/>
                        </a:rPr>
                        <a:t>「１」又は「２」の開始日から２年を限度</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E4E2ED"/>
                      </a:solidFill>
                      <a:prstDash val="solid"/>
                      <a:round/>
                      <a:headEnd type="none" w="med" len="med"/>
                      <a:tailEnd type="none" w="med" len="med"/>
                    </a:lnB>
                    <a:solidFill>
                      <a:srgbClr val="E4E2ED"/>
                    </a:solidFill>
                  </a:tcPr>
                </a:tc>
                <a:tc hMerge="1">
                  <a:txBody>
                    <a:bodyPr/>
                    <a:lstStyle/>
                    <a:p>
                      <a:endParaRPr kumimoji="1" lang="ja-JP" altLang="en-US"/>
                    </a:p>
                  </a:txBody>
                  <a:tcPr/>
                </a:tc>
                <a:extLst>
                  <a:ext uri="{0D108BD9-81ED-4DB2-BD59-A6C34878D82A}">
                    <a16:rowId xmlns:a16="http://schemas.microsoft.com/office/drawing/2014/main" val="2111952194"/>
                  </a:ext>
                </a:extLst>
              </a:tr>
              <a:tr h="431002">
                <a:tc>
                  <a:txBody>
                    <a:bodyPr/>
                    <a:lstStyle/>
                    <a:p>
                      <a:endParaRPr kumimoji="1" lang="ja-JP" altLang="en-US" sz="1000">
                        <a:solidFill>
                          <a:schemeClr val="tx1"/>
                        </a:solidFill>
                        <a:latin typeface="メイリオ" panose="020B0604030504040204" pitchFamily="50" charset="-128"/>
                        <a:ea typeface="メイリオ"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E4E2ED"/>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4E2ED"/>
                    </a:solidFill>
                  </a:tcPr>
                </a:tc>
                <a:tc>
                  <a:txBody>
                    <a:bodyPr/>
                    <a:lstStyle/>
                    <a:p>
                      <a:r>
                        <a:rPr kumimoji="1" lang="ja-JP" altLang="en-US" sz="1000" kern="1200" dirty="0">
                          <a:solidFill>
                            <a:schemeClr val="tx1"/>
                          </a:solidFill>
                          <a:latin typeface="メイリオ" panose="020B0604030504040204" pitchFamily="50" charset="-128"/>
                          <a:ea typeface="メイリオ" panose="020B0604030504040204" pitchFamily="50" charset="-128"/>
                          <a:cs typeface="+mn-cs"/>
                        </a:rPr>
                        <a:t>管理料１又は２に引き続き支援が必要な場合</a:t>
                      </a:r>
                      <a:endParaRPr kumimoji="1" lang="ja-JP" altLang="en-US" dirty="0"/>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7321866"/>
                  </a:ext>
                </a:extLst>
              </a:tr>
            </a:tbl>
          </a:graphicData>
        </a:graphic>
      </p:graphicFrame>
      <p:sp>
        <p:nvSpPr>
          <p:cNvPr id="4" name="スライド番号プレースホルダー 2">
            <a:extLst>
              <a:ext uri="{FF2B5EF4-FFF2-40B4-BE49-F238E27FC236}">
                <a16:creationId xmlns:a16="http://schemas.microsoft.com/office/drawing/2014/main" id="{A696A7E9-1CFD-E685-D31D-0901811C315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475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445375262"/>
      </p:ext>
    </p:extLst>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138399" y="2659456"/>
            <a:ext cx="8280920" cy="584775"/>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14.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認知症</a:t>
            </a:r>
            <a:endParaRPr lang="en-US" altLang="ja-JP" sz="3200" b="1" dirty="0">
              <a:solidFill>
                <a:sysClr val="windowText" lastClr="000000"/>
              </a:solidFill>
              <a:latin typeface="メイリオ" panose="020B0604030504040204" pitchFamily="50" charset="-128"/>
              <a:ea typeface="メイリオ" panose="020B0604030504040204" pitchFamily="50" charset="-128"/>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476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999000783"/>
      </p:ext>
    </p:extLst>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0715"/>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477</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353168534"/>
              </p:ext>
            </p:extLst>
          </p:nvPr>
        </p:nvGraphicFramePr>
        <p:xfrm>
          <a:off x="389493" y="298132"/>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認知症</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998742473"/>
              </p:ext>
            </p:extLst>
          </p:nvPr>
        </p:nvGraphicFramePr>
        <p:xfrm>
          <a:off x="676275" y="923926"/>
          <a:ext cx="8840232" cy="5715000"/>
        </p:xfrm>
        <a:graphic>
          <a:graphicData uri="http://schemas.openxmlformats.org/drawingml/2006/table">
            <a:tbl>
              <a:tblPr firstRow="1" bandRow="1">
                <a:tableStyleId>{5C22544A-7EE6-4342-B048-85BDC9FD1C3A}</a:tableStyleId>
              </a:tblPr>
              <a:tblGrid>
                <a:gridCol w="8840232">
                  <a:extLst>
                    <a:ext uri="{9D8B030D-6E8A-4147-A177-3AD203B41FA5}">
                      <a16:colId xmlns:a16="http://schemas.microsoft.com/office/drawing/2014/main" val="4124765003"/>
                    </a:ext>
                  </a:extLst>
                </a:gridCol>
              </a:tblGrid>
              <a:tr h="5715000">
                <a:tc>
                  <a:txBody>
                    <a:bodyPr/>
                    <a:lstStyle/>
                    <a:p>
                      <a:pPr marL="324000" indent="-446088">
                        <a:spcBef>
                          <a:spcPts val="1200"/>
                        </a:spcBef>
                        <a:buNone/>
                      </a:pPr>
                      <a:r>
                        <a:rPr kumimoji="1" lang="ja-JP" altLang="en-US" sz="2000" b="1" u="none" dirty="0">
                          <a:solidFill>
                            <a:schemeClr val="tx1"/>
                          </a:solidFill>
                          <a:latin typeface="+mn-ea"/>
                          <a:ea typeface="+mn-ea"/>
                        </a:rPr>
                        <a:t>＜地域包括診療料等の見直し（再掲）＞</a:t>
                      </a:r>
                      <a:endParaRPr kumimoji="1" lang="en-US" altLang="ja-JP" sz="2000" b="1" u="none" dirty="0">
                        <a:solidFill>
                          <a:schemeClr val="tx1"/>
                        </a:solidFill>
                        <a:latin typeface="+mn-ea"/>
                        <a:ea typeface="+mn-ea"/>
                      </a:endParaRPr>
                    </a:p>
                    <a:p>
                      <a:pPr marL="0" indent="0">
                        <a:spcBef>
                          <a:spcPts val="0"/>
                        </a:spcBef>
                        <a:buNone/>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かかりつけ医機能の評価である地域包括診療料等について、</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かかりつけ医と介護支援専門員との連携の強化、かかりつけ医の認知症対応力向上、リフィル処方及び長期処方の活用、適切な意思決定支援及び医療</a:t>
                      </a:r>
                      <a:r>
                        <a:rPr kumimoji="1" lang="en-US" altLang="ja-JP" sz="2000" b="1" i="0" u="none" strike="noStrike" kern="1200" cap="none" spc="0" normalizeH="0" baseline="0" noProof="0" dirty="0">
                          <a:ln>
                            <a:noFill/>
                          </a:ln>
                          <a:solidFill>
                            <a:srgbClr val="0070C0"/>
                          </a:solidFill>
                          <a:effectLst/>
                          <a:uLnTx/>
                          <a:uFillTx/>
                          <a:latin typeface="+mn-ea"/>
                          <a:ea typeface="+mn-ea"/>
                          <a:cs typeface="+mn-cs"/>
                        </a:rPr>
                        <a:t>DX</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を推進</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する観点から、要件及び評価を見直す。</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324000" indent="-446088">
                        <a:spcBef>
                          <a:spcPts val="1200"/>
                        </a:spcBef>
                        <a:buNone/>
                      </a:pPr>
                      <a:r>
                        <a:rPr kumimoji="1" lang="ja-JP" altLang="en-US" sz="2000" b="1" u="none" dirty="0">
                          <a:solidFill>
                            <a:schemeClr val="tx1"/>
                          </a:solidFill>
                          <a:latin typeface="+mn-ea"/>
                          <a:ea typeface="+mn-ea"/>
                        </a:rPr>
                        <a:t>＜身体的拘束を最小化する取組の強化（再掲）＞</a:t>
                      </a:r>
                      <a:endParaRPr kumimoji="1" lang="en-US" altLang="ja-JP" sz="2000" b="1" u="none" dirty="0">
                        <a:solidFill>
                          <a:schemeClr val="tx1"/>
                        </a:solidFill>
                        <a:latin typeface="+mn-ea"/>
                        <a:ea typeface="+mn-ea"/>
                      </a:endParaRPr>
                    </a:p>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prstClr val="black"/>
                          </a:solidFill>
                          <a:effectLst/>
                          <a:uLnTx/>
                          <a:uFillTx/>
                          <a:latin typeface="+mn-ea"/>
                          <a:ea typeface="+mn-ea"/>
                          <a:cs typeface="+mn-cs"/>
                        </a:rPr>
                        <a:t>　</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医療機関における身体的拘束を最小化する取組を強化するため、入院料の施設基準に、患者又は他の患者等の生命又は身体を保護するため緊急やむを得ない場合を除き、身体的拘束を行ってはならないことを規定するとともに、医療機関において</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組織的に身体的拘束を最小化する体制を整備</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することを規定する。</a:t>
                      </a:r>
                      <a:endParaRPr kumimoji="1" lang="en-US" altLang="ja-JP" sz="1800" b="1" i="0" u="none" strike="noStrike" kern="1200" cap="none" spc="0" normalizeH="0" baseline="0" noProof="0" dirty="0">
                        <a:ln>
                          <a:noFill/>
                        </a:ln>
                        <a:solidFill>
                          <a:prstClr val="black"/>
                        </a:solidFill>
                        <a:effectLst/>
                        <a:uLnTx/>
                        <a:uFillTx/>
                        <a:latin typeface="+mn-ea"/>
                        <a:ea typeface="+mn-ea"/>
                        <a:cs typeface="+mn-cs"/>
                      </a:endParaRPr>
                    </a:p>
                    <a:p>
                      <a:pPr marL="324000" indent="-446088">
                        <a:spcBef>
                          <a:spcPts val="1800"/>
                        </a:spcBef>
                        <a:buNone/>
                      </a:pPr>
                      <a:r>
                        <a:rPr kumimoji="1" lang="ja-JP" altLang="en-US" sz="2000" b="1" u="none" dirty="0">
                          <a:solidFill>
                            <a:schemeClr val="tx1"/>
                          </a:solidFill>
                          <a:latin typeface="+mn-ea"/>
                          <a:ea typeface="+mn-ea"/>
                        </a:rPr>
                        <a:t>＜認知症ケア加算の見直し＞</a:t>
                      </a:r>
                      <a:endParaRPr kumimoji="1" lang="en-US" altLang="ja-JP" sz="2000" b="1" u="none" dirty="0">
                        <a:solidFill>
                          <a:schemeClr val="tx1"/>
                        </a:solidFill>
                        <a:latin typeface="+mn-ea"/>
                        <a:ea typeface="+mn-ea"/>
                      </a:endParaRPr>
                    </a:p>
                    <a:p>
                      <a:pPr marL="324000" marR="0" lvl="0" indent="-446088" algn="l" defTabSz="742950" rtl="0" eaLnBrk="1" fontAlgn="auto" latinLnBrk="0" hangingPunct="1">
                        <a:lnSpc>
                          <a:spcPct val="100000"/>
                        </a:lnSpc>
                        <a:spcBef>
                          <a:spcPts val="600"/>
                        </a:spcBef>
                        <a:spcAft>
                          <a:spcPts val="0"/>
                        </a:spcAft>
                        <a:buClrTx/>
                        <a:buSzTx/>
                        <a:buFontTx/>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認知症ケア加算について、</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身体的拘束を実施しなかった日</a:t>
                      </a:r>
                      <a:r>
                        <a:rPr kumimoji="1" lang="ja-JP" altLang="en-US" sz="2000" b="1" i="0" u="none" strike="noStrike" kern="1200" cap="none" spc="0" normalizeH="0" baseline="0" noProof="0" dirty="0">
                          <a:ln>
                            <a:noFill/>
                          </a:ln>
                          <a:solidFill>
                            <a:schemeClr val="tx1"/>
                          </a:solidFill>
                          <a:effectLst/>
                          <a:uLnTx/>
                          <a:uFillTx/>
                          <a:latin typeface="+mn-ea"/>
                          <a:ea typeface="+mn-ea"/>
                          <a:cs typeface="+mn-cs"/>
                        </a:rPr>
                        <a:t>の</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点数を引上げる</a:t>
                      </a:r>
                      <a:r>
                        <a:rPr kumimoji="1" lang="ja-JP" altLang="en-US" sz="2000" b="1" i="0" u="none" strike="noStrike" kern="1200" cap="none" spc="0" normalizeH="0" baseline="0" noProof="0" dirty="0">
                          <a:ln>
                            <a:noFill/>
                          </a:ln>
                          <a:solidFill>
                            <a:schemeClr val="tx1"/>
                          </a:solidFill>
                          <a:effectLst/>
                          <a:uLnTx/>
                          <a:uFillTx/>
                          <a:latin typeface="+mn-ea"/>
                          <a:ea typeface="+mn-ea"/>
                          <a:cs typeface="+mn-cs"/>
                        </a:rPr>
                        <a:t>一方、</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実施した日</a:t>
                      </a:r>
                      <a:r>
                        <a:rPr kumimoji="1" lang="ja-JP" altLang="en-US" sz="2000" b="1" i="0" u="none" strike="noStrike" kern="1200" cap="none" spc="0" normalizeH="0" baseline="0" noProof="0" dirty="0">
                          <a:ln>
                            <a:noFill/>
                          </a:ln>
                          <a:solidFill>
                            <a:schemeClr val="tx1"/>
                          </a:solidFill>
                          <a:effectLst/>
                          <a:uLnTx/>
                          <a:uFillTx/>
                          <a:latin typeface="+mn-ea"/>
                          <a:ea typeface="+mn-ea"/>
                          <a:cs typeface="+mn-cs"/>
                        </a:rPr>
                        <a:t>の</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点数を</a:t>
                      </a:r>
                      <a:r>
                        <a:rPr kumimoji="1" lang="en-US" altLang="ja-JP" sz="2000" b="1" i="0" u="none" strike="noStrike" kern="1200" cap="none" spc="0" normalizeH="0" baseline="0" noProof="0" dirty="0">
                          <a:ln>
                            <a:noFill/>
                          </a:ln>
                          <a:solidFill>
                            <a:srgbClr val="FF0000"/>
                          </a:solidFill>
                          <a:effectLst/>
                          <a:uLnTx/>
                          <a:uFillTx/>
                          <a:latin typeface="+mn-ea"/>
                          <a:ea typeface="+mn-ea"/>
                          <a:cs typeface="+mn-cs"/>
                        </a:rPr>
                        <a:t>100</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分の</a:t>
                      </a:r>
                      <a:r>
                        <a:rPr kumimoji="1" lang="en-US" altLang="ja-JP" sz="2000" b="1" i="0" u="none" strike="noStrike" kern="1200" cap="none" spc="0" normalizeH="0" baseline="0" noProof="0" dirty="0">
                          <a:ln>
                            <a:noFill/>
                          </a:ln>
                          <a:solidFill>
                            <a:srgbClr val="FF0000"/>
                          </a:solidFill>
                          <a:effectLst/>
                          <a:uLnTx/>
                          <a:uFillTx/>
                          <a:latin typeface="+mn-ea"/>
                          <a:ea typeface="+mn-ea"/>
                          <a:cs typeface="+mn-cs"/>
                        </a:rPr>
                        <a:t>60</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から</a:t>
                      </a:r>
                      <a:r>
                        <a:rPr kumimoji="1" lang="en-US" altLang="ja-JP" sz="2000" b="1" i="0" u="none" strike="noStrike" kern="1200" cap="none" spc="0" normalizeH="0" baseline="0" noProof="0" dirty="0">
                          <a:ln>
                            <a:noFill/>
                          </a:ln>
                          <a:solidFill>
                            <a:srgbClr val="FF0000"/>
                          </a:solidFill>
                          <a:effectLst/>
                          <a:uLnTx/>
                          <a:uFillTx/>
                          <a:latin typeface="+mn-ea"/>
                          <a:ea typeface="+mn-ea"/>
                          <a:cs typeface="+mn-cs"/>
                        </a:rPr>
                        <a:t>100</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分の</a:t>
                      </a:r>
                      <a:r>
                        <a:rPr kumimoji="1" lang="en-US" altLang="ja-JP" sz="2000" b="1" i="0" u="none" strike="noStrike" kern="1200" cap="none" spc="0" normalizeH="0" baseline="0" noProof="0" dirty="0">
                          <a:ln>
                            <a:noFill/>
                          </a:ln>
                          <a:solidFill>
                            <a:srgbClr val="FF0000"/>
                          </a:solidFill>
                          <a:effectLst/>
                          <a:uLnTx/>
                          <a:uFillTx/>
                          <a:latin typeface="+mn-ea"/>
                          <a:ea typeface="+mn-ea"/>
                          <a:cs typeface="+mn-cs"/>
                        </a:rPr>
                        <a:t>40</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に引き下げる</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a:t>
                      </a:r>
                      <a:endParaRPr kumimoji="1" lang="en-US" altLang="ja-JP" sz="2000" b="1" i="0" u="none" strike="noStrike" kern="1200" cap="none" spc="0" normalizeH="0" baseline="0" noProof="0" dirty="0">
                        <a:ln>
                          <a:noFill/>
                        </a:ln>
                        <a:solidFill>
                          <a:prstClr val="black"/>
                        </a:solidFill>
                        <a:effectLst/>
                        <a:uLnTx/>
                        <a:uFillTx/>
                        <a:latin typeface="+mn-ea"/>
                        <a:ea typeface="+mn-ea"/>
                        <a:cs typeface="+mn-cs"/>
                      </a:endParaRPr>
                    </a:p>
                    <a:p>
                      <a:pPr marL="324000" marR="0" lvl="0" indent="-446088" algn="l" defTabSz="742950" rtl="0" eaLnBrk="1" fontAlgn="auto" latinLnBrk="0" hangingPunct="1">
                        <a:lnSpc>
                          <a:spcPct val="100000"/>
                        </a:lnSpc>
                        <a:spcBef>
                          <a:spcPts val="0"/>
                        </a:spcBef>
                        <a:spcAft>
                          <a:spcPts val="0"/>
                        </a:spcAft>
                        <a:buClrTx/>
                        <a:buSzTx/>
                        <a:buFontTx/>
                        <a:buNone/>
                        <a:tabLst/>
                        <a:defRPr/>
                      </a:pPr>
                      <a:r>
                        <a:rPr kumimoji="1" lang="ja-JP" altLang="en-US" sz="2000" b="1" i="0" u="none" strike="noStrike" kern="1200" cap="none" spc="0" normalizeH="0" baseline="0" noProof="0" dirty="0">
                          <a:ln>
                            <a:noFill/>
                          </a:ln>
                          <a:solidFill>
                            <a:prstClr val="black"/>
                          </a:solidFill>
                          <a:effectLst/>
                          <a:uLnTx/>
                          <a:uFillTx/>
                          <a:latin typeface="+mn-ea"/>
                          <a:ea typeface="+mn-ea"/>
                          <a:cs typeface="+mn-cs"/>
                        </a:rPr>
                        <a:t>○ 認知症ケア加算で求めるアセスメント及び対応方策に、</a:t>
                      </a:r>
                      <a:r>
                        <a:rPr kumimoji="1" lang="ja-JP" altLang="en-US" sz="2000" b="1" i="0" u="none" strike="noStrike" kern="1200" cap="none" spc="0" normalizeH="0" baseline="0" noProof="0" dirty="0">
                          <a:ln>
                            <a:noFill/>
                          </a:ln>
                          <a:solidFill>
                            <a:srgbClr val="FF0000"/>
                          </a:solidFill>
                          <a:effectLst/>
                          <a:uLnTx/>
                          <a:uFillTx/>
                          <a:latin typeface="+mn-ea"/>
                          <a:ea typeface="+mn-ea"/>
                          <a:cs typeface="+mn-cs"/>
                        </a:rPr>
                        <a:t>せん妄のリスク因子の確認及びせん妄対策を含める</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とともに、</a:t>
                      </a:r>
                      <a:r>
                        <a:rPr kumimoji="1" lang="ja-JP" altLang="en-US" sz="2000" b="1" i="0" u="none" strike="noStrike" kern="1200" cap="none" spc="0" normalizeH="0" baseline="0" noProof="0" dirty="0">
                          <a:ln>
                            <a:noFill/>
                          </a:ln>
                          <a:solidFill>
                            <a:srgbClr val="0070C0"/>
                          </a:solidFill>
                          <a:effectLst/>
                          <a:uLnTx/>
                          <a:uFillTx/>
                          <a:latin typeface="+mn-ea"/>
                          <a:ea typeface="+mn-ea"/>
                          <a:cs typeface="+mn-cs"/>
                        </a:rPr>
                        <a:t>認知症ケア加算を算定した場合はせん妄ハイリスク患者ケア加算の算定は不可</a:t>
                      </a:r>
                      <a:r>
                        <a:rPr kumimoji="1" lang="ja-JP" altLang="en-US" sz="2000" b="1" i="0" u="none" strike="noStrike" kern="1200" cap="none" spc="0" normalizeH="0" baseline="0" noProof="0" dirty="0">
                          <a:ln>
                            <a:noFill/>
                          </a:ln>
                          <a:solidFill>
                            <a:prstClr val="black"/>
                          </a:solidFill>
                          <a:effectLst/>
                          <a:uLnTx/>
                          <a:uFillTx/>
                          <a:latin typeface="+mn-ea"/>
                          <a:ea typeface="+mn-ea"/>
                          <a:cs typeface="+mn-cs"/>
                        </a:rPr>
                        <a:t>とする。</a:t>
                      </a:r>
                      <a:endParaRPr kumimoji="1" lang="en-US" altLang="ja-JP" sz="2000" b="1" u="none" dirty="0">
                        <a:solidFill>
                          <a:schemeClr val="tx1"/>
                        </a:solidFill>
                        <a:latin typeface="+mn-ea"/>
                        <a:ea typeface="+mn-ea"/>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1842770003"/>
      </p:ext>
    </p:extLst>
  </p:cSld>
  <p:clrMapOvr>
    <a:masterClrMapping/>
  </p:clrMapOvr>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地域包括診療料等の見直し（再掲）</a:t>
            </a:r>
          </a:p>
        </p:txBody>
      </p:sp>
      <p:sp>
        <p:nvSpPr>
          <p:cNvPr id="8" name="正方形/長方形 7"/>
          <p:cNvSpPr/>
          <p:nvPr/>
        </p:nvSpPr>
        <p:spPr>
          <a:xfrm>
            <a:off x="188119" y="931712"/>
            <a:ext cx="9529762" cy="5868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かかりつけ医機能の評価である地域包括診療料等について、かかりつけ医と介護支援専門員との連携の強化、かかりつけ医の認知症対応力向上、リフィル処方及び長期処方の活用、適切な意思決定支援及び医療</a:t>
            </a:r>
            <a:r>
              <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を推進する観点から、以下のとおり要件及び評価を見直す。</a:t>
            </a: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782375"/>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地域包括診療料等の見直し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　外来医療の機能分化・強化等－③　　</a:t>
            </a:r>
          </a:p>
        </p:txBody>
      </p:sp>
      <p:sp>
        <p:nvSpPr>
          <p:cNvPr id="88" name="正方形/長方形 87"/>
          <p:cNvSpPr/>
          <p:nvPr/>
        </p:nvSpPr>
        <p:spPr>
          <a:xfrm>
            <a:off x="424874" y="1787999"/>
            <a:ext cx="9162098" cy="252000"/>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424873" y="2074026"/>
            <a:ext cx="9177745" cy="3672971"/>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地域包括診療料</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地域包括診療加算についても同様</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患者又はその家族からの求めに応じ、疾患名、治療計画等についての文書を交付し、適切な説明を行うことが望ましい。その際、文書の交付については電子カルテ情報共有システムにおける患者サマリーに入力し、診療録にその記録及び患者の同意を得た旨を残している場合は、文書を交付しているものとみなすものとする。</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当該保険医療機関に通院する患者について、介護支援専門員及び相談支援専門員からの相談に適切に対応するとともに、当該対応が可能であることを当該保険医療機関の見やすい場所に掲示すること。</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患者の状態に応じ、</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28</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以上の長期の投薬を行うこと又はリフィル処方箋を交付することについて、当該対応が可能であることを当該保険医療機関の見やすい場所に掲示するとともに、患者から求められた場合に適切に対応すること。</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地域包括診療加算についても同様</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当該保険医療機関に、慢性疾患の指導に係る適切な研修を修了した医師（以下この区分において「担当医」という。）を配置していること。</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また、担当医は認知症に係る適切な研修を修了していることが望ましい。</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次に掲げる事項を院内掲示していること。</a:t>
            </a:r>
            <a:r>
              <a:rPr kumimoji="1" lang="ja-JP" altLang="en-US" sz="10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ア　健康相談及び予防接種に係る相談を実施していること。</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　当該保険医療機関に通院する患者について、介護支援専門員及び相談支援専門員からの相談に適切に対応することが可能であること。</a:t>
            </a:r>
          </a:p>
          <a:p>
            <a:pPr marL="0"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ウ　患者の状態に応じ、</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日以上の長期の投薬を行うこと又はリフィル処方箋を交付することについて、当該対応が可能であること。</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介護保険制度の利用等に関する相談を実施している旨を院内掲示し、かつ、要介護認定に係る主治医意見書を作成しているとともに、以下のいずれか一つを満たしていること。</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ア～ケ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略</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コ　担当医が、「認知症初期集中支援チーム」等、市区町村が実施する認知症施策に協力している実績があること。</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以下のア～ウのいずれかを満たすこと。</a:t>
            </a:r>
          </a:p>
          <a:p>
            <a:pPr marL="3603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ア　担当医が、サービス担当者会議に参加した実績があること。</a:t>
            </a:r>
            <a:r>
              <a:rPr kumimoji="1" lang="ja-JP" altLang="en-US" sz="10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　担当医が、地域ケア会議に出席した実績があること。</a:t>
            </a:r>
            <a:r>
              <a:rPr kumimoji="1" lang="ja-JP" altLang="en-US" sz="10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ウ　当該保険医療機関において、介護支援専門員と対面あるいは</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ICT</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等を用いた相談の機会を設けていること。なお、対面で相談できる体制を構築していることが望ましい。</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当該保険医療機関において、厚生労働省「人生の最終段階における医療・ケアの決定プロセスに関するガイドライン」等の内容を踏まえ、適切な意思決定支援に関する指針を定めていること。　　　　</a:t>
            </a:r>
            <a:endParaRPr kumimoji="1" lang="en-US" altLang="ja-JP" sz="10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C14BF6FA-9127-1921-5816-36EA97481450}"/>
              </a:ext>
            </a:extLst>
          </p:cNvPr>
          <p:cNvSpPr/>
          <p:nvPr/>
        </p:nvSpPr>
        <p:spPr>
          <a:xfrm>
            <a:off x="5379916" y="5786628"/>
            <a:ext cx="4207056" cy="216029"/>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6" name="右矢印 89">
            <a:extLst>
              <a:ext uri="{FF2B5EF4-FFF2-40B4-BE49-F238E27FC236}">
                <a16:creationId xmlns:a16="http://schemas.microsoft.com/office/drawing/2014/main" id="{2A43234F-39C4-6A3D-2A7A-75EA0C79EC6D}"/>
              </a:ext>
            </a:extLst>
          </p:cNvPr>
          <p:cNvSpPr/>
          <p:nvPr/>
        </p:nvSpPr>
        <p:spPr>
          <a:xfrm>
            <a:off x="4964333" y="5975108"/>
            <a:ext cx="320507" cy="632662"/>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7" name="正方形/長方形 6">
            <a:extLst>
              <a:ext uri="{FF2B5EF4-FFF2-40B4-BE49-F238E27FC236}">
                <a16:creationId xmlns:a16="http://schemas.microsoft.com/office/drawing/2014/main" id="{48D0CF2D-935D-EFCE-B07E-3F004D3FE84A}"/>
              </a:ext>
            </a:extLst>
          </p:cNvPr>
          <p:cNvSpPr/>
          <p:nvPr/>
        </p:nvSpPr>
        <p:spPr>
          <a:xfrm>
            <a:off x="424873" y="5786628"/>
            <a:ext cx="4371397" cy="216029"/>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9" name="正方形/長方形 8">
            <a:extLst>
              <a:ext uri="{FF2B5EF4-FFF2-40B4-BE49-F238E27FC236}">
                <a16:creationId xmlns:a16="http://schemas.microsoft.com/office/drawing/2014/main" id="{2DBAD22D-C058-5F1A-228C-36C876E281BB}"/>
              </a:ext>
            </a:extLst>
          </p:cNvPr>
          <p:cNvSpPr/>
          <p:nvPr/>
        </p:nvSpPr>
        <p:spPr>
          <a:xfrm>
            <a:off x="424872" y="6026251"/>
            <a:ext cx="4371398" cy="72000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地域包括診療加算１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25</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地域包括診療加算２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18</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認知症地域包括診療加算１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35</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認知症地域包括診療加算２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28</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a:extLst>
              <a:ext uri="{FF2B5EF4-FFF2-40B4-BE49-F238E27FC236}">
                <a16:creationId xmlns:a16="http://schemas.microsoft.com/office/drawing/2014/main" id="{8414611F-5055-1E5D-7975-759DCB3E3F6D}"/>
              </a:ext>
            </a:extLst>
          </p:cNvPr>
          <p:cNvSpPr/>
          <p:nvPr/>
        </p:nvSpPr>
        <p:spPr>
          <a:xfrm>
            <a:off x="5395563" y="6037137"/>
            <a:ext cx="4191409" cy="709113"/>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地域包括診療加算１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28</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地域包括診療加算２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21</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認知症地域包括診療加算１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38</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認知症地域包括診療加算２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31</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0" name="スライド番号プレースホルダー 2">
            <a:extLst>
              <a:ext uri="{FF2B5EF4-FFF2-40B4-BE49-F238E27FC236}">
                <a16:creationId xmlns:a16="http://schemas.microsoft.com/office/drawing/2014/main" id="{BE8E5F43-B224-7C09-5559-D290D70C39F9}"/>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478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19613719"/>
      </p:ext>
    </p:extLst>
  </p:cSld>
  <p:clrMapOvr>
    <a:masterClrMapping/>
  </p:clrMapOvr>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テキスト ボックス 3">
            <a:extLst>
              <a:ext uri="{FF2B5EF4-FFF2-40B4-BE49-F238E27FC236}">
                <a16:creationId xmlns:a16="http://schemas.microsoft.com/office/drawing/2014/main" id="{7C2DD87D-A10F-4D7F-274F-2FAF017AFC3F}"/>
              </a:ext>
            </a:extLst>
          </p:cNvPr>
          <p:cNvSpPr txBox="1"/>
          <p:nvPr/>
        </p:nvSpPr>
        <p:spPr>
          <a:xfrm>
            <a:off x="188119" y="2245878"/>
            <a:ext cx="8156899" cy="1161857"/>
          </a:xfrm>
          <a:prstGeom prst="rect">
            <a:avLst/>
          </a:prstGeom>
          <a:noFill/>
        </p:spPr>
        <p:txBody>
          <a:bodyPr wrap="square" rtlCol="0">
            <a:spAutoFit/>
          </a:bodyPr>
          <a:lstStyle/>
          <a:p>
            <a:pPr marL="457200" marR="0" lvl="1" indent="-184150" algn="l" defTabSz="914400" rtl="0" eaLnBrk="1" fontAlgn="auto" latinLnBrk="0" hangingPunct="1">
              <a:lnSpc>
                <a:spcPct val="100000"/>
              </a:lnSpc>
              <a:spcBef>
                <a:spcPts val="30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精神科病院（精神科病院以外の病院で精神病室が設けられているものを含む）における身体的拘束の取扱いについては、精神保健及び精神障害者福祉に関する法律の規定によるものとする。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184150" algn="l" defTabSz="914400" rtl="0" eaLnBrk="1" fontAlgn="auto" latinLnBrk="0" hangingPunct="1">
              <a:lnSpc>
                <a:spcPct val="100000"/>
              </a:lnSpc>
              <a:spcBef>
                <a:spcPts val="30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身体的拘束最小化に関する基準を満たすことができない保険医療機関については、入院基本料（特別入院基本料等を除く）、特定入院料又は短期滞在手術等基本料（短期滞在手術等基本料１を除く。）の所定点数から１日につき</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点を減算する。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8" name="正方形/長方形 7"/>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機関における身体的拘束を最小化する取組を強化するため、入院料の施設基準に、患者又は他の患者等の生命又は身体を保護するため緊急やむを得ない場合を除き、身体的拘束を行ってはならないことを規定するとともに、医療機関において</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組織的に身体的拘束を最小化する体制を整備</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することを規定する。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身体的拘束を最小化する取組の強化</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医療従事者の人材確保や賃上げに向けた取組ー②</a:t>
            </a:r>
          </a:p>
        </p:txBody>
      </p:sp>
      <p:sp>
        <p:nvSpPr>
          <p:cNvPr id="5" name="正方形/長方形 4">
            <a:extLst>
              <a:ext uri="{FF2B5EF4-FFF2-40B4-BE49-F238E27FC236}">
                <a16:creationId xmlns:a16="http://schemas.microsoft.com/office/drawing/2014/main" id="{069A3595-4B3A-76D1-7E39-10E8DAF11F9B}"/>
              </a:ext>
            </a:extLst>
          </p:cNvPr>
          <p:cNvSpPr/>
          <p:nvPr/>
        </p:nvSpPr>
        <p:spPr>
          <a:xfrm>
            <a:off x="548175" y="3174355"/>
            <a:ext cx="9072000" cy="3168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66700" marR="0" lvl="0" indent="-266700" algn="l" defTabSz="914400" rtl="0" eaLnBrk="1" fontAlgn="auto" latinLnBrk="0" hangingPunct="1">
              <a:lnSpc>
                <a:spcPct val="100000"/>
              </a:lnSpc>
              <a:spcBef>
                <a:spcPts val="0"/>
              </a:spcBef>
              <a:spcAft>
                <a:spcPts val="0"/>
              </a:spcAft>
              <a:buClrTx/>
              <a:buSzTx/>
              <a:buFontTx/>
              <a:buNone/>
              <a:tabLst>
                <a:tab pos="266700" algn="l"/>
              </a:tabLst>
              <a:defRPr/>
            </a:pPr>
            <a:r>
              <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身体的拘束最小化の基準</a:t>
            </a:r>
            <a:r>
              <a:rPr kumimoji="1" lang="en-US" altLang="ja-JP"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66700" marR="0" lvl="0" indent="-266700" algn="l" defTabSz="914400" rtl="0" eaLnBrk="1" fontAlgn="auto" latinLnBrk="0" hangingPunct="1">
              <a:lnSpc>
                <a:spcPct val="100000"/>
              </a:lnSpc>
              <a:spcBef>
                <a:spcPts val="0"/>
              </a:spcBef>
              <a:spcAft>
                <a:spcPts val="0"/>
              </a:spcAft>
              <a:buClrTx/>
              <a:buSzTx/>
              <a:buFontTx/>
              <a:buNone/>
              <a:tabLst>
                <a:tab pos="266700"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300"/>
              </a:spcAft>
              <a:buClrTx/>
              <a:buSzTx/>
              <a:buFontTx/>
              <a:buNone/>
              <a:tabLst>
                <a:tab pos="266700"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（１）当該保険医療機関において、</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患者又は他の患者等の生命又は身体を保護するため緊急やむを得ない場合を除き、身体的拘束を行ってはならない</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300"/>
              </a:spcAft>
              <a:buClrTx/>
              <a:buSzTx/>
              <a:buFontTx/>
              <a:buNone/>
              <a:tabLst>
                <a:tab pos="266700"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（１）の</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身体的拘束を行う場合には</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、その態様及び時間、その際の患者の心身の状況並びに緊急やむを得ない理由を</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記録しなければならない</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300"/>
              </a:spcAft>
              <a:buClrTx/>
              <a:buSzTx/>
              <a:buFontTx/>
              <a:buNone/>
              <a:tabLst>
                <a:tab pos="266700"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身体的拘束は、抑制帯等、患者の身体又は衣服に触れる何らかの用具を使用して、一時的に当該患者の身体を拘束し、その運動を抑制する行動の制限をいうこと。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300"/>
              </a:spcAft>
              <a:buClrTx/>
              <a:buSzTx/>
              <a:buFontTx/>
              <a:buNone/>
              <a:tabLst>
                <a:tab pos="266700"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当該保険医療機関において、身体的拘束最小化対策に係る専任の医師及び専任の看護職員から構成される</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身体的拘束最小化チームが設置</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されていること。なお、必要に応じて、薬剤師等、入院医療に携わる多職種が参加していることが望ましい。</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300"/>
              </a:spcAft>
              <a:buClrTx/>
              <a:buSzTx/>
              <a:buFontTx/>
              <a:buNone/>
              <a:tabLst>
                <a:tab pos="266700"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 身体的拘束最小化チームでは、以下の業務を実施すること。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7675" marR="0" lvl="0" indent="-180975" algn="l" defTabSz="914400" rtl="0" eaLnBrk="1" fontAlgn="auto" latinLnBrk="0" hangingPunct="1">
              <a:lnSpc>
                <a:spcPct val="100000"/>
              </a:lnSpc>
              <a:spcBef>
                <a:spcPts val="0"/>
              </a:spcBef>
              <a:spcAft>
                <a:spcPts val="300"/>
              </a:spcAft>
              <a:buClrTx/>
              <a:buSzTx/>
              <a:buFontTx/>
              <a:buNone/>
              <a:tabLst>
                <a:tab pos="447675"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ア　身体的拘束の</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実施状況を把握し、管理者を含む職員に定期的に周知徹底</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7675" marR="0" lvl="0" indent="-180975" algn="l" defTabSz="914400" rtl="0" eaLnBrk="1" fontAlgn="auto" latinLnBrk="0" hangingPunct="1">
              <a:lnSpc>
                <a:spcPct val="100000"/>
              </a:lnSpc>
              <a:spcBef>
                <a:spcPts val="0"/>
              </a:spcBef>
              <a:spcAft>
                <a:spcPts val="300"/>
              </a:spcAft>
              <a:buClrTx/>
              <a:buSzTx/>
              <a:buFontTx/>
              <a:buNone/>
              <a:tabLst>
                <a:tab pos="447675"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身体的拘束を最小化するための</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指針を作成</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し、職員に周知し活用すること。なお、アを踏まえ、</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定期的に当該指針の見直しを行う</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こと。また、当該指針には、鎮静を目的とした薬物の適正使用や（３）に規定する身体的拘束以外の患者の行動を制限する行為の最小化に係る内容を盛り込むことが望ましい。</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300"/>
              </a:spcAft>
              <a:buClrTx/>
              <a:buSzTx/>
              <a:buFontTx/>
              <a:buNone/>
              <a:tabLst>
                <a:tab pos="266700"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 （１）から（５）までの規定に関わらず、</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精神科病院</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（精神科病院以外の病院で精神病室が設けられているものを含む）</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における身体的拘束の取扱いについては、精神保健及び精神障害者福祉に関する法律の規定による</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6" name="Picture 10" descr="多職種カンファレンスの様子のイラスト">
            <a:extLst>
              <a:ext uri="{FF2B5EF4-FFF2-40B4-BE49-F238E27FC236}">
                <a16:creationId xmlns:a16="http://schemas.microsoft.com/office/drawing/2014/main" id="{B4BC7AE2-09F8-FB58-430E-05138D78C53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92797" y="2017178"/>
            <a:ext cx="1080000" cy="1080000"/>
          </a:xfrm>
          <a:prstGeom prst="rect">
            <a:avLst/>
          </a:prstGeom>
          <a:noFill/>
          <a:extLst>
            <a:ext uri="{909E8E84-426E-40DD-AFC4-6F175D3DCCD1}">
              <a14:hiddenFill xmlns:a14="http://schemas.microsoft.com/office/drawing/2010/main">
                <a:solidFill>
                  <a:srgbClr val="FFFFFF"/>
                </a:solidFill>
              </a14:hiddenFill>
            </a:ext>
          </a:extLst>
        </p:spPr>
      </p:pic>
      <p:sp>
        <p:nvSpPr>
          <p:cNvPr id="7" name="タイトル 1">
            <a:extLst>
              <a:ext uri="{FF2B5EF4-FFF2-40B4-BE49-F238E27FC236}">
                <a16:creationId xmlns:a16="http://schemas.microsoft.com/office/drawing/2014/main" id="{A54C1068-E18E-CB63-7D8D-7B8FDBFF4FE0}"/>
              </a:ext>
            </a:extLst>
          </p:cNvPr>
          <p:cNvSpPr txBox="1">
            <a:spLocks/>
          </p:cNvSpPr>
          <p:nvPr/>
        </p:nvSpPr>
        <p:spPr>
          <a:xfrm>
            <a:off x="0" y="274638"/>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身体的拘束を最小化する取組の強化（入院料通則の改定③） （再掲）</a:t>
            </a:r>
          </a:p>
        </p:txBody>
      </p:sp>
      <p:sp>
        <p:nvSpPr>
          <p:cNvPr id="2" name="テキスト ボックス 1">
            <a:extLst>
              <a:ext uri="{FF2B5EF4-FFF2-40B4-BE49-F238E27FC236}">
                <a16:creationId xmlns:a16="http://schemas.microsoft.com/office/drawing/2014/main" id="{E4245F69-CEC6-91EF-E8D3-FEB07B77233C}"/>
              </a:ext>
            </a:extLst>
          </p:cNvPr>
          <p:cNvSpPr txBox="1"/>
          <p:nvPr/>
        </p:nvSpPr>
        <p:spPr>
          <a:xfrm>
            <a:off x="548175" y="6419532"/>
            <a:ext cx="8725134" cy="400110"/>
          </a:xfrm>
          <a:prstGeom prst="rect">
            <a:avLst/>
          </a:prstGeom>
          <a:noFill/>
        </p:spPr>
        <p:txBody>
          <a:bodyPr wrap="square" rtlCol="0">
            <a:spAutoFit/>
          </a:bodyPr>
          <a:lstStyle/>
          <a:p>
            <a:pPr marL="628650" marR="0" lvl="0" indent="-62865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令和６年３月</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日において現に入院基本料又は特定入院料に係る届出を行っている病棟については、令和７年５月</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日までの間に限り、身体的拘束最小化の基準に該当するものとみなす。</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スライド番号プレースホルダー 2">
            <a:extLst>
              <a:ext uri="{FF2B5EF4-FFF2-40B4-BE49-F238E27FC236}">
                <a16:creationId xmlns:a16="http://schemas.microsoft.com/office/drawing/2014/main" id="{E9360C63-B178-95A1-C968-D482380B629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479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853461842"/>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175100" y="0"/>
            <a:ext cx="9536573" cy="446164"/>
          </a:xfrm>
          <a:prstGeom prst="rect">
            <a:avLst/>
          </a:prstGeom>
          <a:solidFill>
            <a:srgbClr val="92D050"/>
          </a:solidFill>
          <a:ln>
            <a:solidFill>
              <a:srgbClr val="44546A">
                <a:lumMod val="50000"/>
              </a:srgbClr>
            </a:solidFill>
          </a:ln>
          <a:effectLst>
            <a:outerShdw blurRad="57150" dist="19050" dir="5400000" algn="ctr" rotWithShape="0">
              <a:srgbClr val="000000">
                <a:alpha val="63000"/>
              </a:srgbClr>
            </a:outerShdw>
          </a:effectLst>
        </p:spPr>
        <p:txBody>
          <a:bodyPr vert="horz" lIns="91440" tIns="45720" rIns="91440" bIns="45720" rtlCol="0" anchor="ctr">
            <a:noAutofit/>
          </a:bodyPr>
          <a:lstStyle>
            <a:lvl1pPr algn="ctr" defTabSz="914400" rtl="0" eaLnBrk="1" latinLnBrk="0" hangingPunct="1">
              <a:lnSpc>
                <a:spcPct val="90000"/>
              </a:lnSpc>
              <a:spcBef>
                <a:spcPct val="0"/>
              </a:spcBef>
              <a:buNone/>
              <a:defRPr kumimoji="1" sz="6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前回、令和４年度「答申書」附帯意見（２０項目）①</a:t>
            </a:r>
          </a:p>
        </p:txBody>
      </p:sp>
      <p:sp>
        <p:nvSpPr>
          <p:cNvPr id="6" name="正方形/長方形 5"/>
          <p:cNvSpPr/>
          <p:nvPr/>
        </p:nvSpPr>
        <p:spPr>
          <a:xfrm>
            <a:off x="6612633" y="445351"/>
            <a:ext cx="3066865"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令和４年２月９日　中央社会保険医療協議会</a:t>
            </a:r>
          </a:p>
        </p:txBody>
      </p:sp>
      <p:sp>
        <p:nvSpPr>
          <p:cNvPr id="8" name="Rectangle 37"/>
          <p:cNvSpPr>
            <a:spLocks noChangeArrowheads="1"/>
          </p:cNvSpPr>
          <p:nvPr/>
        </p:nvSpPr>
        <p:spPr bwMode="auto">
          <a:xfrm>
            <a:off x="52884" y="742540"/>
            <a:ext cx="9730903" cy="5715032"/>
          </a:xfrm>
          <a:prstGeom prst="rect">
            <a:avLst/>
          </a:prstGeom>
          <a:noFill/>
          <a:ln w="9525">
            <a:solidFill>
              <a:schemeClr val="tx1"/>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rPr>
              <a:t>　　　</a:t>
            </a:r>
            <a:endParaRPr kumimoji="1" lang="en-US" altLang="ja-JP"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1" name="正方形/長方形 10"/>
          <p:cNvSpPr/>
          <p:nvPr/>
        </p:nvSpPr>
        <p:spPr>
          <a:xfrm>
            <a:off x="87548" y="800574"/>
            <a:ext cx="9730903" cy="5656998"/>
          </a:xfrm>
          <a:prstGeom prst="rect">
            <a:avLst/>
          </a:prstGeom>
        </p:spPr>
        <p:txBody>
          <a:bodyPr wrap="square">
            <a:spAutoFit/>
          </a:bodyPr>
          <a:lstStyle/>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全般的事項</a:t>
            </a:r>
            <a:r>
              <a:rPr kumimoji="1" lang="ja-JP"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１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近年、診療報酬体系が複雑化していることを踏まえ、患者をはじめとする関係者にとって分かりやすいものとなるよう検討する</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こと。</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入院医療</a:t>
            </a:r>
            <a:r>
              <a:rPr kumimoji="1" lang="ja-JP"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２</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一般病棟入院基本料や高度急性期医療に係る評価、地域で急性期・高度急性期医療を集中的・効率的に提供する体制につ</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いて、今回改定による影響・検証を行うとともに、入院患者のより適切な評価指標や測定方法等、入院料の評価の在り方等につ</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いて</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引き続き</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検討</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すること。</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３</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地域包括ケア病棟入院料、回復期リハビリテーション病棟入院料、療養病棟入院基本料等について、今回改定による影響の</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調査・検証を行うとともに、求められている役割の更なる推進や提供されている医療の実態の反映の観点から、入院料の評価</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の在り方等について引き続き検討すること。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４</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ＤＰＣ／ＰＤＰＳ、短期滞在手術等基本料について、今回改定による影響の調査・検証を行うとともに、医療の質の向上と標準</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化に向け、診療実態を踏まえた更なる包括払いの在り方について</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引き続き検討すること。</a:t>
            </a:r>
          </a:p>
          <a:p>
            <a:pPr marL="0" marR="0" lvl="0" indent="0" algn="l" defTabSz="914400" rtl="0" eaLnBrk="1" fontAlgn="auto" latinLnBrk="0" hangingPunct="1">
              <a:lnSpc>
                <a:spcPts val="1800"/>
              </a:lnSpc>
              <a:spcBef>
                <a:spcPts val="30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かかりつけ医機能、リフィル処方、オンライン診療、精神医療</a:t>
            </a:r>
            <a:r>
              <a:rPr kumimoji="1" lang="ja-JP"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５</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かかりつけ医機能の評価について、今回改定による影響の調査・検証を行うとともに、医療計画の見直しに係る議論も踏まえ</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ながら、専門医療機関との機能分化・連携に資する評価の在り方等について</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引き続き検討すること。</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また、紹介状なしで受診す</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る場合等の定額負担、紹介受診重点医療機関の入院医療の評価等について、今回改定による影響の調査・検証を行うとともに、</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外来医療の機能分化・強化、連携の推進について引き続き検討すること。</a:t>
            </a:r>
            <a:endPar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６　処方箋の様式及び処方箋料の見直し等、リフィル処方箋の導入に係る取組について、今回改定による影響の調査・検証を行</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うとともに、適切な運用や活用策について引き続き検討すること。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７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オンライン診療について、今回改定による影響の調査・検証を行い、運用上の課題が把握された場合は速やかに必要な対応</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を検討するとともに、診療の有効性等に係るエビデンス、実施状況、医療提供体制への影響等を踏まえ、適切な評価の在り方</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等について、引き続き検討すること</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８　精神医療について、今回改定による影響の調査・検証を行うとともに、適切な評価の在り方について引き続き検討すること。特</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に経過措置の運用について注視しつつ、精神科救急医療体制加算の評価の在り方について引き続き検討すること。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0" name="スライド番号プレースホルダー 2"/>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a:cs typeface="+mn-cs"/>
            </a:endParaRPr>
          </a:p>
        </p:txBody>
      </p:sp>
    </p:spTree>
    <p:extLst>
      <p:ext uri="{BB962C8B-B14F-4D97-AF65-F5344CB8AC3E}">
        <p14:creationId xmlns:p14="http://schemas.microsoft.com/office/powerpoint/2010/main" val="335567022"/>
      </p:ext>
    </p:extLst>
  </p:cSld>
  <p:clrMapOvr>
    <a:masterClrMapping/>
  </p:clrMapOvr>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正方形/長方形 4">
            <a:extLst>
              <a:ext uri="{FF2B5EF4-FFF2-40B4-BE49-F238E27FC236}">
                <a16:creationId xmlns:a16="http://schemas.microsoft.com/office/drawing/2014/main" id="{0B82F483-7B21-7C1C-72E4-4038979FADDF}"/>
              </a:ext>
            </a:extLst>
          </p:cNvPr>
          <p:cNvSpPr/>
          <p:nvPr/>
        </p:nvSpPr>
        <p:spPr>
          <a:xfrm>
            <a:off x="188119" y="1018799"/>
            <a:ext cx="9529762" cy="5796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認知症ケア加算について、身体的拘束を実施しなかった日及び実施した日の点数をそれぞれ見直す。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認知症ケア加算で求めるアセスメント及び対応方策に、せん妄のリスク因子の確認及びせん妄対策を含めるとともに、認知症ケア加算を算定した場合はせん妄ハイリスク患者ケア加算の算定は不可とする。</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認知症ケア加算の見直し</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生活に配慮した医療の推進など地域包括ケアシステムの深化・推進のための取組－⑩</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5215576" y="1469885"/>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5241512" y="1833194"/>
            <a:ext cx="4320000" cy="1656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認知症ケア加算</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認知症ケア加算１</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180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　ロ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日以上の期間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34</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認知症ケア加算２</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112</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　ロ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日以上の期間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28</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認知症ケア加算３</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44</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　ロ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日以上の期間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身体的拘束を実施した日は、所定点数の</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分の</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に相当する点数により算定する。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右矢印 89">
            <a:extLst>
              <a:ext uri="{FF2B5EF4-FFF2-40B4-BE49-F238E27FC236}">
                <a16:creationId xmlns:a16="http://schemas.microsoft.com/office/drawing/2014/main" id="{2C7478A4-04E8-A454-E553-73FC150DCF79}"/>
              </a:ext>
            </a:extLst>
          </p:cNvPr>
          <p:cNvSpPr/>
          <p:nvPr/>
        </p:nvSpPr>
        <p:spPr>
          <a:xfrm>
            <a:off x="4731543" y="1706728"/>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9029" y="1469885"/>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11928" y="1833194"/>
            <a:ext cx="4371398" cy="165600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認知症ケア加算</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認知症ケア加算１</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160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 　／　ロ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日以上の期間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認知症ケア加算２</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 　／　ロ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日以上の期間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25</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認知症ケア加算３</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 　／　ロ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日以上の期間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身体的拘束を実施した日は、所定点数の</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分の</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に相当する点数により算定する。</a:t>
            </a:r>
          </a:p>
        </p:txBody>
      </p:sp>
      <p:sp>
        <p:nvSpPr>
          <p:cNvPr id="6" name="正方形/長方形 5">
            <a:extLst>
              <a:ext uri="{FF2B5EF4-FFF2-40B4-BE49-F238E27FC236}">
                <a16:creationId xmlns:a16="http://schemas.microsoft.com/office/drawing/2014/main" id="{5B297984-350B-3039-8539-A207A9736388}"/>
              </a:ext>
            </a:extLst>
          </p:cNvPr>
          <p:cNvSpPr/>
          <p:nvPr/>
        </p:nvSpPr>
        <p:spPr>
          <a:xfrm>
            <a:off x="311927" y="825919"/>
            <a:ext cx="255600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認知症ケア加算の見直し</a:t>
            </a:r>
          </a:p>
        </p:txBody>
      </p:sp>
      <p:sp>
        <p:nvSpPr>
          <p:cNvPr id="8" name="正方形/長方形 7">
            <a:extLst>
              <a:ext uri="{FF2B5EF4-FFF2-40B4-BE49-F238E27FC236}">
                <a16:creationId xmlns:a16="http://schemas.microsoft.com/office/drawing/2014/main" id="{27DA987E-B0F5-93DC-4F7F-87123DF4C6C7}"/>
              </a:ext>
            </a:extLst>
          </p:cNvPr>
          <p:cNvSpPr/>
          <p:nvPr/>
        </p:nvSpPr>
        <p:spPr>
          <a:xfrm>
            <a:off x="3778818" y="3939467"/>
            <a:ext cx="5761379"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0" name="正方形/長方形 9">
            <a:extLst>
              <a:ext uri="{FF2B5EF4-FFF2-40B4-BE49-F238E27FC236}">
                <a16:creationId xmlns:a16="http://schemas.microsoft.com/office/drawing/2014/main" id="{1A01DAAB-2130-9573-2B30-9A5EB2D9E3D0}"/>
              </a:ext>
            </a:extLst>
          </p:cNvPr>
          <p:cNvSpPr/>
          <p:nvPr/>
        </p:nvSpPr>
        <p:spPr>
          <a:xfrm>
            <a:off x="323652" y="3939467"/>
            <a:ext cx="2931474"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1" name="正方形/長方形 10">
            <a:extLst>
              <a:ext uri="{FF2B5EF4-FFF2-40B4-BE49-F238E27FC236}">
                <a16:creationId xmlns:a16="http://schemas.microsoft.com/office/drawing/2014/main" id="{92C696C1-DEB8-9B18-1726-759CEA3519C7}"/>
              </a:ext>
            </a:extLst>
          </p:cNvPr>
          <p:cNvSpPr/>
          <p:nvPr/>
        </p:nvSpPr>
        <p:spPr>
          <a:xfrm>
            <a:off x="316550" y="4302776"/>
            <a:ext cx="2931475" cy="244800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認知症ケア加算１</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当該患者を診療する医師、看護師等は、認知症ケアチームと連携し、病棟職員全体で以下の対応に取り組む必要がある。</a:t>
            </a:r>
          </a:p>
          <a:p>
            <a:pPr marL="176213" marR="0" lvl="0" indent="-8413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①　当該患者の入院前の生活状況等を情報収集し、その情報を踏まえたアセスメントを行い、看護計画を作成する。その際、行動・心理症状がみられる場合には、その要因をアセスメントし、症状の軽減を図るための適切な環境調整や患者とのコミュニケーションの方法等について検討する。</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認知症ケアチームは、以下の業務を行うこと。</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右矢印 89">
            <a:extLst>
              <a:ext uri="{FF2B5EF4-FFF2-40B4-BE49-F238E27FC236}">
                <a16:creationId xmlns:a16="http://schemas.microsoft.com/office/drawing/2014/main" id="{00803504-443D-E656-122B-8CB455AF9826}"/>
              </a:ext>
            </a:extLst>
          </p:cNvPr>
          <p:cNvSpPr/>
          <p:nvPr/>
        </p:nvSpPr>
        <p:spPr>
          <a:xfrm>
            <a:off x="3304933" y="436354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9" name="正方形/長方形 8">
            <a:extLst>
              <a:ext uri="{FF2B5EF4-FFF2-40B4-BE49-F238E27FC236}">
                <a16:creationId xmlns:a16="http://schemas.microsoft.com/office/drawing/2014/main" id="{CA57E5BF-3261-9BCE-5964-93474182B9B6}"/>
              </a:ext>
            </a:extLst>
          </p:cNvPr>
          <p:cNvSpPr/>
          <p:nvPr/>
        </p:nvSpPr>
        <p:spPr>
          <a:xfrm>
            <a:off x="3804754" y="4302775"/>
            <a:ext cx="5761379" cy="2484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認知症ケア加算１</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認知症ケア加算２・３も同様</a:t>
            </a:r>
            <a:endParaRPr kumimoji="1" lang="en-US" altLang="ja-JP" sz="10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当該患者を診療する医師、看護師等は、認知症ケアチームと連携し、病棟職員全体で以下の対応に取り組む必要がある。</a:t>
            </a:r>
          </a:p>
          <a:p>
            <a:pPr marL="176213" marR="0" lvl="0" indent="-8413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①　当該患者の入院前の生活状況等を情報収集し、その情報を踏まえたアセスメントを行い、看護計画を作成する。その際、行動・心理症状がみられる場合には、その要因をアセスメントし、症状の軽減を図るための適切な環境調整や患者とのコミュニケーションの方法等について検討する。</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また、せん妄のリスク因子の確認を行い、ハイリスク患者に対するせん妄対策を併せて実施すること。せん妄のリスク因子の確認及びハイリスク患者に対するせん妄対策の取扱いについては、せん妄ハイリスク患者ケア加算の例によること。</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認知症ケアチームは、以下の業務を行うこと。</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572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せん妄のリスク因子の確認のためのチェックリスト及びせん妄のハイリスク患者に対するせん妄対策のためのチェックリストを作成していること。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令和６年３月</a:t>
            </a:r>
            <a:r>
              <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日時点で認知症ケア加算に係る届出を行っている保険医療機関は、令和６年９月</a:t>
            </a:r>
            <a:r>
              <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日までの間、せん妄のリスク因子等のチェックリストの作成に係る基準を満たしているものとみなす。</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スライド番号プレースホルダー 2">
            <a:extLst>
              <a:ext uri="{FF2B5EF4-FFF2-40B4-BE49-F238E27FC236}">
                <a16:creationId xmlns:a16="http://schemas.microsoft.com/office/drawing/2014/main" id="{6B096374-E2BA-DABE-A58E-5D2120AF495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480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525407396"/>
      </p:ext>
    </p:extLst>
  </p:cSld>
  <p:clrMapOvr>
    <a:masterClrMapping/>
  </p:clrMapOvr>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138399" y="2659456"/>
            <a:ext cx="8280920" cy="584775"/>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15.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リハビリテーション</a:t>
            </a:r>
            <a:endParaRPr lang="en-US" altLang="ja-JP" sz="3200" b="1" dirty="0">
              <a:solidFill>
                <a:sysClr val="windowText" lastClr="000000"/>
              </a:solidFill>
              <a:latin typeface="メイリオ" panose="020B0604030504040204" pitchFamily="50" charset="-128"/>
              <a:ea typeface="メイリオ" panose="020B0604030504040204" pitchFamily="50" charset="-128"/>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481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896615665"/>
      </p:ext>
    </p:extLst>
  </p:cSld>
  <p:clrMapOvr>
    <a:masterClrMapping/>
  </p:clrMapOvr>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96614" y="6471047"/>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482</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89976114"/>
              </p:ext>
            </p:extLst>
          </p:nvPr>
        </p:nvGraphicFramePr>
        <p:xfrm>
          <a:off x="389493" y="352201"/>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dirty="0">
                          <a:solidFill>
                            <a:schemeClr val="tx1"/>
                          </a:solidFill>
                          <a:latin typeface="+mn-ea"/>
                          <a:ea typeface="+mn-ea"/>
                        </a:rPr>
                        <a:t>リハビリテーション、栄養管理及び口腔管理の連携・推進</a:t>
                      </a:r>
                      <a:endParaRPr kumimoji="1" lang="ja-JP" altLang="en-US" sz="2600" b="0" i="0" u="none" strike="noStrike" kern="1200" cap="none" spc="0" normalizeH="0" baseline="0" noProof="0" dirty="0">
                        <a:ln>
                          <a:noFill/>
                        </a:ln>
                        <a:solidFill>
                          <a:schemeClr val="tx1"/>
                        </a:solidFill>
                        <a:effectLst/>
                        <a:uLnTx/>
                        <a:uFillTx/>
                        <a:latin typeface="+mn-ea"/>
                        <a:ea typeface="+mn-ea"/>
                        <a:cs typeface="+mn-cs"/>
                      </a:endParaRP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2499971309"/>
              </p:ext>
            </p:extLst>
          </p:nvPr>
        </p:nvGraphicFramePr>
        <p:xfrm>
          <a:off x="704850" y="1078869"/>
          <a:ext cx="8667750" cy="5522999"/>
        </p:xfrm>
        <a:graphic>
          <a:graphicData uri="http://schemas.openxmlformats.org/drawingml/2006/table">
            <a:tbl>
              <a:tblPr firstRow="1" bandRow="1">
                <a:tableStyleId>{5C22544A-7EE6-4342-B048-85BDC9FD1C3A}</a:tableStyleId>
              </a:tblPr>
              <a:tblGrid>
                <a:gridCol w="8667750">
                  <a:extLst>
                    <a:ext uri="{9D8B030D-6E8A-4147-A177-3AD203B41FA5}">
                      <a16:colId xmlns:a16="http://schemas.microsoft.com/office/drawing/2014/main" val="4124765003"/>
                    </a:ext>
                  </a:extLst>
                </a:gridCol>
              </a:tblGrid>
              <a:tr h="5522999">
                <a:tc>
                  <a:txBody>
                    <a:bodyPr/>
                    <a:lstStyle/>
                    <a:p>
                      <a:pPr>
                        <a:spcBef>
                          <a:spcPts val="1200"/>
                        </a:spcBef>
                      </a:pPr>
                      <a:r>
                        <a:rPr kumimoji="1" lang="ja-JP" altLang="en-US" sz="2200" b="1" u="none" dirty="0">
                          <a:solidFill>
                            <a:schemeClr val="tx1"/>
                          </a:solidFill>
                          <a:latin typeface="+mn-ea"/>
                          <a:ea typeface="+mn-ea"/>
                        </a:rPr>
                        <a:t>＜病態に応じた早期からの疾患別リハビリテーションの推進＞</a:t>
                      </a:r>
                      <a:endParaRPr kumimoji="1" lang="en-US" altLang="ja-JP" sz="2200" b="1" i="0" u="none" strike="noStrike" kern="1200" cap="none" spc="0" normalizeH="0" baseline="0" dirty="0">
                        <a:ln>
                          <a:noFill/>
                        </a:ln>
                        <a:solidFill>
                          <a:schemeClr val="tx1"/>
                        </a:solidFill>
                        <a:effectLst/>
                        <a:uLnTx/>
                        <a:uFillTx/>
                        <a:latin typeface="+mn-ea"/>
                        <a:ea typeface="+mn-ea"/>
                        <a:cs typeface="+mn-cs"/>
                      </a:endParaRPr>
                    </a:p>
                    <a:p>
                      <a:pPr marL="0" marR="0" lvl="1" indent="0" algn="l" defTabSz="742950" rtl="0" eaLnBrk="1" fontAlgn="auto" latinLnBrk="0" hangingPunct="1">
                        <a:lnSpc>
                          <a:spcPct val="100000"/>
                        </a:lnSpc>
                        <a:spcBef>
                          <a:spcPts val="600"/>
                        </a:spcBef>
                        <a:spcAft>
                          <a:spcPts val="0"/>
                        </a:spcAft>
                        <a:buClrTx/>
                        <a:buSzTx/>
                        <a:buFontTx/>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　重症者に対する早期からの急性期リハビリテーションの提供を推進するため、</a:t>
                      </a:r>
                      <a:r>
                        <a:rPr kumimoji="1" lang="en-US" altLang="ja-JP" sz="2200" b="1" i="0" u="none" strike="noStrike" kern="1200" cap="none" spc="0" normalizeH="0" baseline="0" noProof="0" dirty="0">
                          <a:ln>
                            <a:noFill/>
                          </a:ln>
                          <a:solidFill>
                            <a:srgbClr val="0070C0"/>
                          </a:solidFill>
                          <a:effectLst/>
                          <a:uLnTx/>
                          <a:uFillTx/>
                          <a:latin typeface="+mn-ea"/>
                          <a:ea typeface="+mn-ea"/>
                          <a:cs typeface="+mn-cs"/>
                        </a:rPr>
                        <a:t>ADL</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・認知機能が低い患者、特定の医療行為を必要とする患者又は感染対策が必要な患者に対して</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、疾患別リハビリテーションを提供した場合について、</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急性期リハビリテーション加算を新設</a:t>
                      </a:r>
                      <a:r>
                        <a:rPr kumimoji="1" lang="ja-JP" altLang="en-US" sz="2200" b="1" i="0" u="none" strike="noStrike" kern="1200" cap="none" spc="0" normalizeH="0" baseline="0" noProof="0" dirty="0">
                          <a:ln>
                            <a:noFill/>
                          </a:ln>
                          <a:solidFill>
                            <a:schemeClr val="tx1"/>
                          </a:solidFill>
                          <a:effectLst/>
                          <a:uLnTx/>
                          <a:uFillTx/>
                          <a:latin typeface="+mn-ea"/>
                          <a:ea typeface="+mn-ea"/>
                          <a:cs typeface="+mn-cs"/>
                        </a:rPr>
                        <a:t>する</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とともに、</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早期リハビリテーション加算の評価を見直す</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p>
                      <a:pPr>
                        <a:spcBef>
                          <a:spcPts val="1200"/>
                        </a:spcBef>
                      </a:pPr>
                      <a:r>
                        <a:rPr kumimoji="1" lang="ja-JP" altLang="en-US" sz="2200" b="1" u="none" dirty="0">
                          <a:solidFill>
                            <a:schemeClr val="tx1"/>
                          </a:solidFill>
                          <a:latin typeface="+mn-ea"/>
                          <a:ea typeface="+mn-ea"/>
                        </a:rPr>
                        <a:t>＜疾患別リハビリテーション料の実施者別区分の創設＞</a:t>
                      </a:r>
                      <a:endParaRPr kumimoji="1" lang="en-US" altLang="ja-JP" sz="2200" b="1" i="0" u="none" strike="noStrike" kern="1200" cap="none" spc="0" normalizeH="0" baseline="0" dirty="0">
                        <a:ln>
                          <a:noFill/>
                        </a:ln>
                        <a:solidFill>
                          <a:schemeClr val="tx1"/>
                        </a:solidFill>
                        <a:effectLst/>
                        <a:uLnTx/>
                        <a:uFillTx/>
                        <a:latin typeface="+mn-ea"/>
                        <a:ea typeface="+mn-ea"/>
                        <a:cs typeface="+mn-cs"/>
                      </a:endParaRPr>
                    </a:p>
                    <a:p>
                      <a:pPr marL="0" marR="0" lvl="1" indent="0" algn="l" defTabSz="742950" rtl="0" eaLnBrk="1" fontAlgn="auto" latinLnBrk="0" hangingPunct="1">
                        <a:lnSpc>
                          <a:spcPct val="100000"/>
                        </a:lnSpc>
                        <a:spcBef>
                          <a:spcPts val="600"/>
                        </a:spcBef>
                        <a:spcAft>
                          <a:spcPts val="0"/>
                        </a:spcAft>
                        <a:buClrTx/>
                        <a:buSzTx/>
                        <a:buFontTx/>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　</a:t>
                      </a:r>
                      <a:r>
                        <a:rPr kumimoji="1" lang="en-US" altLang="ja-JP" sz="2200" b="1" i="0" u="none" strike="noStrike" kern="1200" cap="none" spc="0" normalizeH="0" baseline="0" noProof="0" dirty="0">
                          <a:ln>
                            <a:noFill/>
                          </a:ln>
                          <a:solidFill>
                            <a:prstClr val="black"/>
                          </a:solidFill>
                          <a:effectLst/>
                          <a:uLnTx/>
                          <a:uFillTx/>
                          <a:latin typeface="+mn-ea"/>
                          <a:ea typeface="+mn-ea"/>
                          <a:cs typeface="+mn-cs"/>
                        </a:rPr>
                        <a:t>NDB</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a:t>
                      </a:r>
                      <a:r>
                        <a:rPr kumimoji="1" lang="en-US" altLang="ja-JP" sz="2200" b="1" i="0" u="none" strike="noStrike" kern="1200" cap="none" spc="0" normalizeH="0" baseline="0" noProof="0" dirty="0">
                          <a:ln>
                            <a:noFill/>
                          </a:ln>
                          <a:solidFill>
                            <a:prstClr val="black"/>
                          </a:solidFill>
                          <a:effectLst/>
                          <a:uLnTx/>
                          <a:uFillTx/>
                          <a:latin typeface="+mn-ea"/>
                          <a:ea typeface="+mn-ea"/>
                          <a:cs typeface="+mn-cs"/>
                        </a:rPr>
                        <a:t>DPC</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データにより疾患別リハビリテーションの実施者ごとの訓練実態を把握可能となるよう、疾患別リハビリテーション料について、</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リハビリテーションを実施した職種ごとの区分</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を新設する。</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p>
                      <a:pPr marL="324000" lvl="1" indent="-457200">
                        <a:spcBef>
                          <a:spcPts val="1200"/>
                        </a:spcBef>
                      </a:pPr>
                      <a:r>
                        <a:rPr kumimoji="1" lang="ja-JP" altLang="en-US" sz="2200" b="1" i="0" u="none" strike="noStrike" kern="1200" cap="none" spc="0" normalizeH="0" baseline="0" noProof="0" dirty="0">
                          <a:ln>
                            <a:noFill/>
                          </a:ln>
                          <a:solidFill>
                            <a:schemeClr val="tx1"/>
                          </a:solidFill>
                          <a:effectLst/>
                          <a:uLnTx/>
                          <a:uFillTx/>
                          <a:latin typeface="+mn-ea"/>
                          <a:ea typeface="+mn-ea"/>
                          <a:cs typeface="+mn-cs"/>
                        </a:rPr>
                        <a:t>＜呼吸器リハビリテーション料の見直し＞</a:t>
                      </a:r>
                      <a:endParaRPr kumimoji="1" lang="en-US" altLang="ja-JP" sz="2200" b="1" i="0" u="none" strike="noStrike" kern="1200" cap="none" spc="0" normalizeH="0" baseline="0" noProof="0" dirty="0">
                        <a:ln>
                          <a:noFill/>
                        </a:ln>
                        <a:solidFill>
                          <a:schemeClr val="tx1"/>
                        </a:solidFill>
                        <a:effectLst/>
                        <a:uLnTx/>
                        <a:uFillTx/>
                        <a:latin typeface="+mn-ea"/>
                        <a:ea typeface="+mn-ea"/>
                        <a:cs typeface="+mn-cs"/>
                      </a:endParaRPr>
                    </a:p>
                    <a:p>
                      <a:pPr marL="0" marR="0" lvl="1" indent="0" algn="l" defTabSz="742950" rtl="0" eaLnBrk="1" fontAlgn="auto" latinLnBrk="0" hangingPunct="1">
                        <a:lnSpc>
                          <a:spcPct val="100000"/>
                        </a:lnSpc>
                        <a:spcBef>
                          <a:spcPts val="600"/>
                        </a:spcBef>
                        <a:spcAft>
                          <a:spcPts val="0"/>
                        </a:spcAft>
                        <a:buClrTx/>
                        <a:buSzTx/>
                        <a:buFontTx/>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　術前の呼吸器リハビリテーションの有効性に関するエビデンスを踏まえ、</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呼吸器リハビリテーション料の</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対象患者に</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大腸癌、卵巣癌、膵癌の患者が含まれていることを明確化</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する。</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2448432305"/>
      </p:ext>
    </p:extLst>
  </p:cSld>
  <p:clrMapOvr>
    <a:masterClrMapping/>
  </p:clrMapOvr>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7" name="直線コネクタ 16">
            <a:extLst>
              <a:ext uri="{FF2B5EF4-FFF2-40B4-BE49-F238E27FC236}">
                <a16:creationId xmlns:a16="http://schemas.microsoft.com/office/drawing/2014/main" id="{6F1F9FA0-3496-BDE2-0CAD-F1242CB33B2E}"/>
              </a:ext>
            </a:extLst>
          </p:cNvPr>
          <p:cNvCxnSpPr>
            <a:cxnSpLocks/>
          </p:cNvCxnSpPr>
          <p:nvPr/>
        </p:nvCxnSpPr>
        <p:spPr>
          <a:xfrm>
            <a:off x="4449231" y="5287165"/>
            <a:ext cx="0" cy="1111003"/>
          </a:xfrm>
          <a:prstGeom prst="line">
            <a:avLst/>
          </a:prstGeom>
          <a:ln w="19050">
            <a:prstDash val="dashDot"/>
          </a:ln>
        </p:spPr>
        <p:style>
          <a:lnRef idx="1">
            <a:schemeClr val="dk1"/>
          </a:lnRef>
          <a:fillRef idx="0">
            <a:schemeClr val="dk1"/>
          </a:fillRef>
          <a:effectRef idx="0">
            <a:schemeClr val="dk1"/>
          </a:effectRef>
          <a:fontRef idx="minor">
            <a:schemeClr val="tx1"/>
          </a:fontRef>
        </p:style>
      </p:cxnSp>
      <p:cxnSp>
        <p:nvCxnSpPr>
          <p:cNvPr id="12" name="直線コネクタ 11">
            <a:extLst>
              <a:ext uri="{FF2B5EF4-FFF2-40B4-BE49-F238E27FC236}">
                <a16:creationId xmlns:a16="http://schemas.microsoft.com/office/drawing/2014/main" id="{30F451A5-39B5-FFCB-9CA3-7FC1A3484829}"/>
              </a:ext>
            </a:extLst>
          </p:cNvPr>
          <p:cNvCxnSpPr>
            <a:cxnSpLocks/>
            <a:endCxn id="10" idx="0"/>
          </p:cNvCxnSpPr>
          <p:nvPr/>
        </p:nvCxnSpPr>
        <p:spPr>
          <a:xfrm>
            <a:off x="540282" y="5189728"/>
            <a:ext cx="24183" cy="1260795"/>
          </a:xfrm>
          <a:prstGeom prst="line">
            <a:avLst/>
          </a:prstGeom>
          <a:ln w="19050">
            <a:prstDash val="dashDot"/>
          </a:ln>
        </p:spPr>
        <p:style>
          <a:lnRef idx="1">
            <a:schemeClr val="dk1"/>
          </a:lnRef>
          <a:fillRef idx="0">
            <a:schemeClr val="dk1"/>
          </a:fillRef>
          <a:effectRef idx="0">
            <a:schemeClr val="dk1"/>
          </a:effectRef>
          <a:fontRef idx="minor">
            <a:schemeClr val="tx1"/>
          </a:fontRef>
        </p:style>
      </p:cxnSp>
      <p:cxnSp>
        <p:nvCxnSpPr>
          <p:cNvPr id="14" name="直線コネクタ 13">
            <a:extLst>
              <a:ext uri="{FF2B5EF4-FFF2-40B4-BE49-F238E27FC236}">
                <a16:creationId xmlns:a16="http://schemas.microsoft.com/office/drawing/2014/main" id="{D8F478DB-4131-498C-ED8D-9A549614F7D9}"/>
              </a:ext>
            </a:extLst>
          </p:cNvPr>
          <p:cNvCxnSpPr>
            <a:cxnSpLocks/>
          </p:cNvCxnSpPr>
          <p:nvPr/>
        </p:nvCxnSpPr>
        <p:spPr>
          <a:xfrm>
            <a:off x="2601604" y="5109344"/>
            <a:ext cx="7206" cy="1311286"/>
          </a:xfrm>
          <a:prstGeom prst="line">
            <a:avLst/>
          </a:prstGeom>
          <a:ln w="19050">
            <a:prstDash val="dashDot"/>
          </a:ln>
        </p:spPr>
        <p:style>
          <a:lnRef idx="1">
            <a:schemeClr val="dk1"/>
          </a:lnRef>
          <a:fillRef idx="0">
            <a:schemeClr val="dk1"/>
          </a:fillRef>
          <a:effectRef idx="0">
            <a:schemeClr val="dk1"/>
          </a:effectRef>
          <a:fontRef idx="minor">
            <a:schemeClr val="tx1"/>
          </a:fontRef>
        </p:style>
      </p:cxnSp>
      <p:sp>
        <p:nvSpPr>
          <p:cNvPr id="2" name="タイトル 1"/>
          <p:cNvSpPr>
            <a:spLocks noGrp="1"/>
          </p:cNvSpPr>
          <p:nvPr>
            <p:ph type="title"/>
          </p:nvPr>
        </p:nvSpPr>
        <p:spPr>
          <a:solidFill>
            <a:srgbClr val="E1EDFF"/>
          </a:solidFill>
        </p:spPr>
        <p:txBody>
          <a:bodyPr>
            <a:noAutofit/>
          </a:bodyPr>
          <a:lstStyle/>
          <a:p>
            <a:r>
              <a:rPr lang="ja-JP" altLang="en-US" b="1"/>
              <a:t>病態に応じた早期からの疾患別リハビリテーションの推進</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948463"/>
            <a:ext cx="9529762" cy="582412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重症者に対する早期からの急性期リハビリテーションの提供を推進するため、病態に応じた早期からの疾患別リハビリテーションについて急性期リハビリテーション加算として新たな評価を行うとともに、早期リハビリテーション加算の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9" y="790250"/>
            <a:ext cx="5576406" cy="396000"/>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病態に応じた早期からの疾患別リハビリテーションの推進</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リハビリテーション、栄養管理及び口腔管理の連携・推進－②　</a:t>
            </a:r>
          </a:p>
        </p:txBody>
      </p:sp>
      <p:sp>
        <p:nvSpPr>
          <p:cNvPr id="5" name="テキスト ボックス 4">
            <a:extLst>
              <a:ext uri="{FF2B5EF4-FFF2-40B4-BE49-F238E27FC236}">
                <a16:creationId xmlns:a16="http://schemas.microsoft.com/office/drawing/2014/main" id="{C44CC3D2-C91A-5DD9-8B1D-5671E855BD2F}"/>
              </a:ext>
            </a:extLst>
          </p:cNvPr>
          <p:cNvSpPr txBox="1"/>
          <p:nvPr/>
        </p:nvSpPr>
        <p:spPr>
          <a:xfrm>
            <a:off x="5167428" y="2730696"/>
            <a:ext cx="4153798" cy="507831"/>
          </a:xfrm>
          <a:prstGeom prst="rect">
            <a:avLst/>
          </a:prstGeom>
          <a:noFill/>
        </p:spPr>
        <p:txBody>
          <a:bodyPr wrap="square">
            <a:spAutoFit/>
          </a:bodyPr>
          <a:lstStyle/>
          <a:p>
            <a:pPr marL="90488" marR="0" lvl="0" indent="-90488" algn="l" defTabSz="457200" rtl="0" eaLnBrk="1" fontAlgn="auto" latinLnBrk="0" hangingPunct="1">
              <a:lnSpc>
                <a:spcPct val="100000"/>
              </a:lnSpc>
              <a:spcBef>
                <a:spcPts val="0"/>
              </a:spcBef>
              <a:spcAft>
                <a:spcPts val="0"/>
              </a:spcAft>
              <a:buClrTx/>
              <a:buSzTx/>
              <a:buFontTx/>
              <a:buNone/>
              <a:tabLst/>
              <a:defRPr/>
            </a:pPr>
            <a:r>
              <a:rPr kumimoji="0" lang="ja-JP"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S-Gothic"/>
              </a:rPr>
              <a:t>※　</a:t>
            </a:r>
            <a:r>
              <a:rPr kumimoji="0"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S-Gothic"/>
              </a:rPr>
              <a:t>心大血管疾患等リハビリテーション料、脳血管疾患リハビリテーション料、廃用症候群リハビリテーション料、運動器リハビリテーション料、呼吸器リハビリテーション料において算定可能。</a:t>
            </a:r>
            <a:endParaRPr kumimoji="0"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テキスト ボックス 3">
            <a:extLst>
              <a:ext uri="{FF2B5EF4-FFF2-40B4-BE49-F238E27FC236}">
                <a16:creationId xmlns:a16="http://schemas.microsoft.com/office/drawing/2014/main" id="{5B6023A5-E0EF-B8E5-5223-42794C5563AF}"/>
              </a:ext>
            </a:extLst>
          </p:cNvPr>
          <p:cNvSpPr txBox="1"/>
          <p:nvPr/>
        </p:nvSpPr>
        <p:spPr>
          <a:xfrm>
            <a:off x="188465" y="2692874"/>
            <a:ext cx="9424445" cy="1785104"/>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S-Gothic"/>
              </a:rPr>
              <a:t>［急性期リハビリテーション加算の対象患者］　</a:t>
            </a:r>
            <a:r>
              <a:rPr kumimoji="0" lang="en-US" altLang="ja-JP"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S-Gothic"/>
              </a:rPr>
              <a:t>※</a:t>
            </a:r>
            <a:r>
              <a:rPr kumimoji="0" lang="ja-JP" altLang="en-US"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S-Gothic"/>
              </a:rPr>
              <a:t>入院中の患者に限る。</a:t>
            </a:r>
            <a:endParaRPr kumimoji="0" lang="en-US" altLang="ja-JP"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S-Gothic"/>
            </a:endParaRPr>
          </a:p>
          <a:p>
            <a:pPr marL="92075" marR="0" lvl="0" indent="-92075"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　ＡＤＬの評価であるＢＩが</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点以下のもの。</a:t>
            </a:r>
          </a:p>
          <a:p>
            <a:pPr marL="92075" marR="0" lvl="0" indent="-92075"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認知症高齢者の日常生活自立度がランクＭ以上に該当するもの。</a:t>
            </a:r>
          </a:p>
          <a:p>
            <a:pPr marL="92075" marR="0" lvl="0" indent="-92075"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ウ　以下に示す処置等が実施されているもの。</a:t>
            </a:r>
          </a:p>
          <a:p>
            <a:pPr marL="92075" marR="0" lvl="0" indent="-92075"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①　動脈圧測定（動脈ライン）　②　シリンジポンプの管理　　③　中心静脈圧測定（中心静脈ライン）　④　人工呼吸器の管理</a:t>
            </a:r>
          </a:p>
          <a:p>
            <a:pPr marL="92075" marR="0" lvl="0" indent="-92075"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⑤　輸血や血液製剤の管理　　⑥　特殊な治療法等（</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CHDF</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IABP</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PCPS</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、補助人工心臓、</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ICP</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測定、</a:t>
            </a:r>
            <a:r>
              <a:rPr kumimoji="0"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ECMO</a:t>
            </a: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71463" marR="0" lvl="0" indent="-271463"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エ　「Ａ２２０－２」特定感染症入院医療管理加算の対象となる感染症、感染症法第６条第３項に規定する二類感染症及び同法同条第７項に規定する新型インフルエンザ等感染症の患者及び当該感染症を疑う患者。ただし、疑似症患者については初日に限り算定する。</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altLang="ja-JP" sz="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［急性期リハビリテーション加算の施設基準］</a:t>
            </a:r>
            <a:endParaRPr kumimoji="0" lang="en-US" altLang="ja-JP" sz="105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当該保険医療機関内にリハビリテーション科の常勤医師が配置されていること。</a:t>
            </a:r>
          </a:p>
        </p:txBody>
      </p:sp>
      <p:sp>
        <p:nvSpPr>
          <p:cNvPr id="6" name="正方形/長方形 5">
            <a:extLst>
              <a:ext uri="{FF2B5EF4-FFF2-40B4-BE49-F238E27FC236}">
                <a16:creationId xmlns:a16="http://schemas.microsoft.com/office/drawing/2014/main" id="{1ECD2E21-ABD6-D0AC-37B2-DC823F616C66}"/>
              </a:ext>
            </a:extLst>
          </p:cNvPr>
          <p:cNvSpPr/>
          <p:nvPr/>
        </p:nvSpPr>
        <p:spPr>
          <a:xfrm>
            <a:off x="540282" y="5855690"/>
            <a:ext cx="3923481" cy="350587"/>
          </a:xfrm>
          <a:prstGeom prst="rect">
            <a:avLst/>
          </a:prstGeom>
          <a:solidFill>
            <a:srgbClr val="FFE8C9"/>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早期リハ加算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点／単位</a:t>
            </a:r>
          </a:p>
        </p:txBody>
      </p:sp>
      <p:sp>
        <p:nvSpPr>
          <p:cNvPr id="7" name="正方形/長方形 6">
            <a:extLst>
              <a:ext uri="{FF2B5EF4-FFF2-40B4-BE49-F238E27FC236}">
                <a16:creationId xmlns:a16="http://schemas.microsoft.com/office/drawing/2014/main" id="{7A455388-7C27-B9E3-6238-3F7664212A56}"/>
              </a:ext>
            </a:extLst>
          </p:cNvPr>
          <p:cNvSpPr/>
          <p:nvPr/>
        </p:nvSpPr>
        <p:spPr>
          <a:xfrm>
            <a:off x="540283" y="5367967"/>
            <a:ext cx="2067805" cy="486273"/>
          </a:xfrm>
          <a:prstGeom prst="rect">
            <a:avLst/>
          </a:prstGeom>
          <a:solidFill>
            <a:srgbClr val="FFE8C9"/>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初期加算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45</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点／単位</a:t>
            </a:r>
          </a:p>
        </p:txBody>
      </p:sp>
      <p:sp>
        <p:nvSpPr>
          <p:cNvPr id="9" name="右矢印 89">
            <a:extLst>
              <a:ext uri="{FF2B5EF4-FFF2-40B4-BE49-F238E27FC236}">
                <a16:creationId xmlns:a16="http://schemas.microsoft.com/office/drawing/2014/main" id="{C4CF5829-890D-DECD-5A63-808DF773CFC5}"/>
              </a:ext>
            </a:extLst>
          </p:cNvPr>
          <p:cNvSpPr/>
          <p:nvPr/>
        </p:nvSpPr>
        <p:spPr>
          <a:xfrm>
            <a:off x="4817320" y="5367967"/>
            <a:ext cx="271359" cy="621958"/>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テキスト ボックス 9">
            <a:extLst>
              <a:ext uri="{FF2B5EF4-FFF2-40B4-BE49-F238E27FC236}">
                <a16:creationId xmlns:a16="http://schemas.microsoft.com/office/drawing/2014/main" id="{B7D89898-92B0-8066-175B-967385021D82}"/>
              </a:ext>
            </a:extLst>
          </p:cNvPr>
          <p:cNvSpPr txBox="1"/>
          <p:nvPr/>
        </p:nvSpPr>
        <p:spPr>
          <a:xfrm>
            <a:off x="279771" y="6370139"/>
            <a:ext cx="569387" cy="24622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開始日</a:t>
            </a:r>
          </a:p>
        </p:txBody>
      </p:sp>
      <p:sp>
        <p:nvSpPr>
          <p:cNvPr id="13" name="テキスト ボックス 12">
            <a:extLst>
              <a:ext uri="{FF2B5EF4-FFF2-40B4-BE49-F238E27FC236}">
                <a16:creationId xmlns:a16="http://schemas.microsoft.com/office/drawing/2014/main" id="{D8FD80DB-A359-8E51-65C4-DAE67AE4F77B}"/>
              </a:ext>
            </a:extLst>
          </p:cNvPr>
          <p:cNvSpPr txBox="1"/>
          <p:nvPr/>
        </p:nvSpPr>
        <p:spPr>
          <a:xfrm>
            <a:off x="2179124" y="6398168"/>
            <a:ext cx="857927" cy="24622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日日まで</a:t>
            </a:r>
          </a:p>
        </p:txBody>
      </p:sp>
      <p:sp>
        <p:nvSpPr>
          <p:cNvPr id="18" name="テキスト ボックス 17">
            <a:extLst>
              <a:ext uri="{FF2B5EF4-FFF2-40B4-BE49-F238E27FC236}">
                <a16:creationId xmlns:a16="http://schemas.microsoft.com/office/drawing/2014/main" id="{74F71E44-C704-844C-2DD8-5383CF0593D6}"/>
              </a:ext>
            </a:extLst>
          </p:cNvPr>
          <p:cNvSpPr txBox="1"/>
          <p:nvPr/>
        </p:nvSpPr>
        <p:spPr>
          <a:xfrm>
            <a:off x="3958903" y="6359990"/>
            <a:ext cx="857927" cy="24622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日日まで</a:t>
            </a:r>
          </a:p>
        </p:txBody>
      </p:sp>
      <p:cxnSp>
        <p:nvCxnSpPr>
          <p:cNvPr id="19" name="直線コネクタ 18">
            <a:extLst>
              <a:ext uri="{FF2B5EF4-FFF2-40B4-BE49-F238E27FC236}">
                <a16:creationId xmlns:a16="http://schemas.microsoft.com/office/drawing/2014/main" id="{692AF183-2BCD-A863-5840-7EB2BF8B833B}"/>
              </a:ext>
            </a:extLst>
          </p:cNvPr>
          <p:cNvCxnSpPr>
            <a:cxnSpLocks/>
          </p:cNvCxnSpPr>
          <p:nvPr/>
        </p:nvCxnSpPr>
        <p:spPr>
          <a:xfrm flipH="1">
            <a:off x="9548424" y="4755501"/>
            <a:ext cx="3251" cy="1651792"/>
          </a:xfrm>
          <a:prstGeom prst="line">
            <a:avLst/>
          </a:prstGeom>
          <a:ln w="19050">
            <a:prstDash val="dashDot"/>
          </a:ln>
        </p:spPr>
        <p:style>
          <a:lnRef idx="1">
            <a:schemeClr val="dk1"/>
          </a:lnRef>
          <a:fillRef idx="0">
            <a:schemeClr val="dk1"/>
          </a:fillRef>
          <a:effectRef idx="0">
            <a:schemeClr val="dk1"/>
          </a:effectRef>
          <a:fontRef idx="minor">
            <a:schemeClr val="tx1"/>
          </a:fontRef>
        </p:style>
      </p:cxnSp>
      <p:cxnSp>
        <p:nvCxnSpPr>
          <p:cNvPr id="20" name="直線コネクタ 19">
            <a:extLst>
              <a:ext uri="{FF2B5EF4-FFF2-40B4-BE49-F238E27FC236}">
                <a16:creationId xmlns:a16="http://schemas.microsoft.com/office/drawing/2014/main" id="{C48A199F-BD74-B46A-3837-3044EEB55CBF}"/>
              </a:ext>
            </a:extLst>
          </p:cNvPr>
          <p:cNvCxnSpPr>
            <a:cxnSpLocks/>
          </p:cNvCxnSpPr>
          <p:nvPr/>
        </p:nvCxnSpPr>
        <p:spPr>
          <a:xfrm>
            <a:off x="5291286" y="4766589"/>
            <a:ext cx="0" cy="1622108"/>
          </a:xfrm>
          <a:prstGeom prst="line">
            <a:avLst/>
          </a:prstGeom>
          <a:ln w="19050">
            <a:prstDash val="dashDot"/>
          </a:ln>
        </p:spPr>
        <p:style>
          <a:lnRef idx="1">
            <a:schemeClr val="dk1"/>
          </a:lnRef>
          <a:fillRef idx="0">
            <a:schemeClr val="dk1"/>
          </a:fillRef>
          <a:effectRef idx="0">
            <a:schemeClr val="dk1"/>
          </a:effectRef>
          <a:fontRef idx="minor">
            <a:schemeClr val="tx1"/>
          </a:fontRef>
        </p:style>
      </p:cxnSp>
      <p:cxnSp>
        <p:nvCxnSpPr>
          <p:cNvPr id="21" name="直線コネクタ 20">
            <a:extLst>
              <a:ext uri="{FF2B5EF4-FFF2-40B4-BE49-F238E27FC236}">
                <a16:creationId xmlns:a16="http://schemas.microsoft.com/office/drawing/2014/main" id="{0709AC3B-7CDD-CEEA-D60E-B033F472372C}"/>
              </a:ext>
            </a:extLst>
          </p:cNvPr>
          <p:cNvCxnSpPr>
            <a:cxnSpLocks/>
          </p:cNvCxnSpPr>
          <p:nvPr/>
        </p:nvCxnSpPr>
        <p:spPr>
          <a:xfrm>
            <a:off x="7409292" y="4824949"/>
            <a:ext cx="7720" cy="1632123"/>
          </a:xfrm>
          <a:prstGeom prst="line">
            <a:avLst/>
          </a:prstGeom>
          <a:ln w="19050">
            <a:prstDash val="dashDot"/>
          </a:ln>
        </p:spPr>
        <p:style>
          <a:lnRef idx="1">
            <a:schemeClr val="dk1"/>
          </a:lnRef>
          <a:fillRef idx="0">
            <a:schemeClr val="dk1"/>
          </a:fillRef>
          <a:effectRef idx="0">
            <a:schemeClr val="dk1"/>
          </a:effectRef>
          <a:fontRef idx="minor">
            <a:schemeClr val="tx1"/>
          </a:fontRef>
        </p:style>
      </p:cxnSp>
      <p:sp>
        <p:nvSpPr>
          <p:cNvPr id="22" name="正方形/長方形 21">
            <a:extLst>
              <a:ext uri="{FF2B5EF4-FFF2-40B4-BE49-F238E27FC236}">
                <a16:creationId xmlns:a16="http://schemas.microsoft.com/office/drawing/2014/main" id="{07DA65F2-97A2-A4CE-3CE8-6857828CD119}"/>
              </a:ext>
            </a:extLst>
          </p:cNvPr>
          <p:cNvSpPr/>
          <p:nvPr/>
        </p:nvSpPr>
        <p:spPr>
          <a:xfrm>
            <a:off x="5291286" y="5875565"/>
            <a:ext cx="4257138" cy="330712"/>
          </a:xfrm>
          <a:prstGeom prst="rect">
            <a:avLst/>
          </a:prstGeom>
          <a:solidFill>
            <a:srgbClr val="E1EDFF"/>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早期リハ加算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25</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／単位</a:t>
            </a:r>
          </a:p>
        </p:txBody>
      </p:sp>
      <p:sp>
        <p:nvSpPr>
          <p:cNvPr id="23" name="正方形/長方形 22">
            <a:extLst>
              <a:ext uri="{FF2B5EF4-FFF2-40B4-BE49-F238E27FC236}">
                <a16:creationId xmlns:a16="http://schemas.microsoft.com/office/drawing/2014/main" id="{AF39A702-5745-DE63-86D1-751D5BDF519C}"/>
              </a:ext>
            </a:extLst>
          </p:cNvPr>
          <p:cNvSpPr/>
          <p:nvPr/>
        </p:nvSpPr>
        <p:spPr>
          <a:xfrm>
            <a:off x="5290563" y="5398111"/>
            <a:ext cx="2126445" cy="476224"/>
          </a:xfrm>
          <a:prstGeom prst="rect">
            <a:avLst/>
          </a:prstGeom>
          <a:solidFill>
            <a:srgbClr val="E1EDFF"/>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初期加算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45</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点／単位</a:t>
            </a:r>
          </a:p>
        </p:txBody>
      </p:sp>
      <p:sp>
        <p:nvSpPr>
          <p:cNvPr id="24" name="テキスト ボックス 23">
            <a:extLst>
              <a:ext uri="{FF2B5EF4-FFF2-40B4-BE49-F238E27FC236}">
                <a16:creationId xmlns:a16="http://schemas.microsoft.com/office/drawing/2014/main" id="{EEE2BBB1-6CAA-99C6-37F4-57D65D0327E2}"/>
              </a:ext>
            </a:extLst>
          </p:cNvPr>
          <p:cNvSpPr txBox="1"/>
          <p:nvPr/>
        </p:nvSpPr>
        <p:spPr>
          <a:xfrm>
            <a:off x="5053644" y="6388697"/>
            <a:ext cx="569387" cy="24622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開始日</a:t>
            </a:r>
          </a:p>
        </p:txBody>
      </p:sp>
      <p:sp>
        <p:nvSpPr>
          <p:cNvPr id="25" name="テキスト ボックス 24">
            <a:extLst>
              <a:ext uri="{FF2B5EF4-FFF2-40B4-BE49-F238E27FC236}">
                <a16:creationId xmlns:a16="http://schemas.microsoft.com/office/drawing/2014/main" id="{FF8E50CD-F188-C70E-54D7-8C677083DDF5}"/>
              </a:ext>
            </a:extLst>
          </p:cNvPr>
          <p:cNvSpPr txBox="1"/>
          <p:nvPr/>
        </p:nvSpPr>
        <p:spPr>
          <a:xfrm>
            <a:off x="6980330" y="6391690"/>
            <a:ext cx="857927" cy="24622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日日まで</a:t>
            </a:r>
          </a:p>
        </p:txBody>
      </p:sp>
      <p:sp>
        <p:nvSpPr>
          <p:cNvPr id="26" name="テキスト ボックス 25">
            <a:extLst>
              <a:ext uri="{FF2B5EF4-FFF2-40B4-BE49-F238E27FC236}">
                <a16:creationId xmlns:a16="http://schemas.microsoft.com/office/drawing/2014/main" id="{CFD7C674-AFA6-5E4C-D36D-4E834BAC9A29}"/>
              </a:ext>
            </a:extLst>
          </p:cNvPr>
          <p:cNvSpPr txBox="1"/>
          <p:nvPr/>
        </p:nvSpPr>
        <p:spPr>
          <a:xfrm>
            <a:off x="8908474" y="6366206"/>
            <a:ext cx="857927" cy="24622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日日まで</a:t>
            </a:r>
          </a:p>
        </p:txBody>
      </p:sp>
      <p:sp>
        <p:nvSpPr>
          <p:cNvPr id="27" name="正方形/長方形 26">
            <a:extLst>
              <a:ext uri="{FF2B5EF4-FFF2-40B4-BE49-F238E27FC236}">
                <a16:creationId xmlns:a16="http://schemas.microsoft.com/office/drawing/2014/main" id="{E455DAEA-72DF-F136-A32B-D07AB953E261}"/>
              </a:ext>
            </a:extLst>
          </p:cNvPr>
          <p:cNvSpPr/>
          <p:nvPr/>
        </p:nvSpPr>
        <p:spPr>
          <a:xfrm>
            <a:off x="5290562" y="4885249"/>
            <a:ext cx="2126445" cy="512862"/>
          </a:xfrm>
          <a:prstGeom prst="rect">
            <a:avLst/>
          </a:prstGeom>
          <a:solidFill>
            <a:srgbClr val="E1EDFF"/>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急性期リハ加算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点／単位</a:t>
            </a:r>
          </a:p>
        </p:txBody>
      </p:sp>
      <p:sp>
        <p:nvSpPr>
          <p:cNvPr id="33" name="テキスト ボックス 32">
            <a:extLst>
              <a:ext uri="{FF2B5EF4-FFF2-40B4-BE49-F238E27FC236}">
                <a16:creationId xmlns:a16="http://schemas.microsoft.com/office/drawing/2014/main" id="{E313070B-4B79-B868-19FF-E0AEF4CE9529}"/>
              </a:ext>
            </a:extLst>
          </p:cNvPr>
          <p:cNvSpPr txBox="1"/>
          <p:nvPr/>
        </p:nvSpPr>
        <p:spPr>
          <a:xfrm>
            <a:off x="2101912" y="4427506"/>
            <a:ext cx="800219"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4" name="テキスト ボックス 33">
            <a:extLst>
              <a:ext uri="{FF2B5EF4-FFF2-40B4-BE49-F238E27FC236}">
                <a16:creationId xmlns:a16="http://schemas.microsoft.com/office/drawing/2014/main" id="{724F45D1-26BD-5FE6-F890-ADFE671C1884}"/>
              </a:ext>
            </a:extLst>
          </p:cNvPr>
          <p:cNvSpPr txBox="1"/>
          <p:nvPr/>
        </p:nvSpPr>
        <p:spPr>
          <a:xfrm>
            <a:off x="6939953" y="4430058"/>
            <a:ext cx="954107" cy="27699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6" name="テキスト ボックス 35">
            <a:extLst>
              <a:ext uri="{FF2B5EF4-FFF2-40B4-BE49-F238E27FC236}">
                <a16:creationId xmlns:a16="http://schemas.microsoft.com/office/drawing/2014/main" id="{1B1B0B71-0C1C-E5F6-C976-18E34B4AA800}"/>
              </a:ext>
            </a:extLst>
          </p:cNvPr>
          <p:cNvSpPr txBox="1"/>
          <p:nvPr/>
        </p:nvSpPr>
        <p:spPr>
          <a:xfrm>
            <a:off x="1089891" y="2000383"/>
            <a:ext cx="8026400" cy="72327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8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急性期リハビリテーション加算</a:t>
            </a:r>
            <a:r>
              <a:rPr kumimoji="1" lang="ja-JP" altLang="en-US" sz="18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en-US" altLang="ja-JP" sz="1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14</a:t>
            </a:r>
            <a:r>
              <a:rPr kumimoji="1" lang="ja-JP" altLang="en-US" sz="1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日目まで）　</a:t>
            </a:r>
            <a:endParaRPr kumimoji="1" lang="en-US" altLang="ja-JP" sz="1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（改）</a:t>
            </a:r>
            <a:r>
              <a:rPr kumimoji="1" lang="ja-JP" altLang="en-US" sz="18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早期リハビリテーション加算</a:t>
            </a:r>
            <a:r>
              <a:rPr kumimoji="1" lang="ja-JP" altLang="en-US" sz="18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　</a:t>
            </a:r>
            <a:r>
              <a:rPr kumimoji="1" lang="en-US" altLang="ja-JP" sz="1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25</a:t>
            </a:r>
            <a:r>
              <a:rPr kumimoji="1" lang="ja-JP" altLang="en-US" sz="1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en-US" altLang="ja-JP" sz="1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日目まで）</a:t>
            </a:r>
            <a:r>
              <a:rPr kumimoji="1" lang="ja-JP" altLang="en-US" sz="18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1" name="スライド番号プレースホルダー 2">
            <a:extLst>
              <a:ext uri="{FF2B5EF4-FFF2-40B4-BE49-F238E27FC236}">
                <a16:creationId xmlns:a16="http://schemas.microsoft.com/office/drawing/2014/main" id="{CE220B10-7585-33D7-576F-0F2F5BA634B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483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36518713"/>
      </p:ext>
    </p:extLst>
  </p:cSld>
  <p:clrMapOvr>
    <a:masterClrMapping/>
  </p:clrMapOvr>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疾患別リハビリテーション料の実施者別区分の創設等</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948464"/>
            <a:ext cx="9529762" cy="350799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NDB</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データにより疾患別リハビリテーションの実施者ごとの訓練実態を把握可能となるよう、疾患別リハビリテーション料について、リハビリテーションを実施した職種ごとの区分を新設する。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7" y="790250"/>
            <a:ext cx="5040000" cy="396000"/>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疾患別リハビリテーション料の実施者別区分の創設</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リハビリテーション、栄養管理及び口腔管理の連携・推進－③④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8" name="正方形/長方形 87"/>
          <p:cNvSpPr/>
          <p:nvPr/>
        </p:nvSpPr>
        <p:spPr>
          <a:xfrm>
            <a:off x="5215575" y="1704566"/>
            <a:ext cx="4397336" cy="213556"/>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15575" y="1947296"/>
            <a:ext cx="4397336" cy="2444811"/>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心大血管疾患リハビリテーション料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心大血管疾患リハビリテーション料（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）（１単位）</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理学療法士による場合</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205</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ロ</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作業療法士による場合</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205</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ハ</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医師による場合</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205</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ニ</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看護師による場合</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205</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ホ</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集団療法による場合</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205</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176213" marR="0" lvl="0" indent="-176213"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脳血管疾患リハビリテーション料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脳血管疾患等リハビリテーション料（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）（１単位）</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理学療法士による場合</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245</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ロ</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作業療法士による場合</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245</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ハ</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言語聴覚士による場合</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245</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ニ</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医師による場合</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245</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p>
        </p:txBody>
      </p:sp>
      <p:sp>
        <p:nvSpPr>
          <p:cNvPr id="90" name="右矢印 89"/>
          <p:cNvSpPr/>
          <p:nvPr/>
        </p:nvSpPr>
        <p:spPr>
          <a:xfrm>
            <a:off x="4731543" y="231186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30" y="1704566"/>
            <a:ext cx="4371397" cy="213556"/>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9" y="1947296"/>
            <a:ext cx="4371398" cy="2444811"/>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心大血管疾患リハビリテーション料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心大血管疾患リハビリテーション料（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）（１単位）　</a:t>
            </a:r>
            <a:r>
              <a:rPr kumimoji="1" lang="en-US" altLang="ja-JP" sz="105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205</a:t>
            </a:r>
            <a:r>
              <a:rPr kumimoji="1" lang="ja-JP" altLang="en-US" sz="105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脳血管疾患リハビリテーション料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脳血管疾患等リハビリテーション料（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）（１単位）　</a:t>
            </a:r>
            <a:r>
              <a:rPr kumimoji="1" lang="en-US" altLang="ja-JP" sz="105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245</a:t>
            </a:r>
            <a:r>
              <a:rPr kumimoji="1" lang="ja-JP" altLang="en-US" sz="105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endPar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テキスト ボックス 6">
            <a:extLst>
              <a:ext uri="{FF2B5EF4-FFF2-40B4-BE49-F238E27FC236}">
                <a16:creationId xmlns:a16="http://schemas.microsoft.com/office/drawing/2014/main" id="{CEA728F7-861F-4206-9545-149B4292AB44}"/>
              </a:ext>
            </a:extLst>
          </p:cNvPr>
          <p:cNvSpPr txBox="1"/>
          <p:nvPr/>
        </p:nvSpPr>
        <p:spPr>
          <a:xfrm>
            <a:off x="5813059" y="4194851"/>
            <a:ext cx="3429144" cy="2616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他の疾患別リハビリテーション料についても同様</a:t>
            </a:r>
          </a:p>
        </p:txBody>
      </p:sp>
      <p:sp>
        <p:nvSpPr>
          <p:cNvPr id="9" name="正方形/長方形 8">
            <a:extLst>
              <a:ext uri="{FF2B5EF4-FFF2-40B4-BE49-F238E27FC236}">
                <a16:creationId xmlns:a16="http://schemas.microsoft.com/office/drawing/2014/main" id="{3BF3BDB2-2F6E-35C8-385B-532CD3C787A1}"/>
              </a:ext>
            </a:extLst>
          </p:cNvPr>
          <p:cNvSpPr/>
          <p:nvPr/>
        </p:nvSpPr>
        <p:spPr>
          <a:xfrm>
            <a:off x="188119" y="4671805"/>
            <a:ext cx="9529762" cy="212178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術前の呼吸器リハビリテーションの有効性に関するエビデンスを踏まえ、呼吸器リハビリテーション料の対象患者に大腸癌、卵巣癌、膵癌の患者が含まれていることを明確化する。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正方形/長方形 9">
            <a:extLst>
              <a:ext uri="{FF2B5EF4-FFF2-40B4-BE49-F238E27FC236}">
                <a16:creationId xmlns:a16="http://schemas.microsoft.com/office/drawing/2014/main" id="{C4893DD4-4BB3-7D16-0355-49BA29B4549C}"/>
              </a:ext>
            </a:extLst>
          </p:cNvPr>
          <p:cNvSpPr/>
          <p:nvPr/>
        </p:nvSpPr>
        <p:spPr>
          <a:xfrm>
            <a:off x="311927" y="4505082"/>
            <a:ext cx="5040000" cy="396000"/>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呼吸器リハビリテーション料の見直し</a:t>
            </a:r>
          </a:p>
        </p:txBody>
      </p:sp>
      <p:sp>
        <p:nvSpPr>
          <p:cNvPr id="11" name="正方形/長方形 10">
            <a:extLst>
              <a:ext uri="{FF2B5EF4-FFF2-40B4-BE49-F238E27FC236}">
                <a16:creationId xmlns:a16="http://schemas.microsoft.com/office/drawing/2014/main" id="{DE661669-FA07-F3E1-A298-AB602170FA27}"/>
              </a:ext>
            </a:extLst>
          </p:cNvPr>
          <p:cNvSpPr/>
          <p:nvPr/>
        </p:nvSpPr>
        <p:spPr>
          <a:xfrm>
            <a:off x="5215577" y="5452538"/>
            <a:ext cx="4320000" cy="25187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2" name="正方形/長方形 11">
            <a:extLst>
              <a:ext uri="{FF2B5EF4-FFF2-40B4-BE49-F238E27FC236}">
                <a16:creationId xmlns:a16="http://schemas.microsoft.com/office/drawing/2014/main" id="{EE6F2FD7-1CDA-FA0B-B44F-B28A152CD8AC}"/>
              </a:ext>
            </a:extLst>
          </p:cNvPr>
          <p:cNvSpPr/>
          <p:nvPr/>
        </p:nvSpPr>
        <p:spPr>
          <a:xfrm>
            <a:off x="5241513" y="5750036"/>
            <a:ext cx="4294064" cy="972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呼吸器リハビリテーション料</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別表第九の七　呼吸器リハビリテーション料の対象患者</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（略）</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四　食道癌、胃癌、肝臓癌、咽・喉頭癌、</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大腸癌、卵巣癌、膵癌</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等の手術前後の呼吸機能訓練を要する患者</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右矢印 89">
            <a:extLst>
              <a:ext uri="{FF2B5EF4-FFF2-40B4-BE49-F238E27FC236}">
                <a16:creationId xmlns:a16="http://schemas.microsoft.com/office/drawing/2014/main" id="{08F6C7E2-69A1-7EBB-DE8A-3F2D652BB5C5}"/>
              </a:ext>
            </a:extLst>
          </p:cNvPr>
          <p:cNvSpPr/>
          <p:nvPr/>
        </p:nvSpPr>
        <p:spPr>
          <a:xfrm>
            <a:off x="4731543" y="575003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4" name="正方形/長方形 13">
            <a:extLst>
              <a:ext uri="{FF2B5EF4-FFF2-40B4-BE49-F238E27FC236}">
                <a16:creationId xmlns:a16="http://schemas.microsoft.com/office/drawing/2014/main" id="{B1338A45-FA71-128F-934E-776530EA16E2}"/>
              </a:ext>
            </a:extLst>
          </p:cNvPr>
          <p:cNvSpPr/>
          <p:nvPr/>
        </p:nvSpPr>
        <p:spPr>
          <a:xfrm>
            <a:off x="319030" y="5452538"/>
            <a:ext cx="4371397" cy="251880"/>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6" name="正方形/長方形 15">
            <a:extLst>
              <a:ext uri="{FF2B5EF4-FFF2-40B4-BE49-F238E27FC236}">
                <a16:creationId xmlns:a16="http://schemas.microsoft.com/office/drawing/2014/main" id="{12D5FEF9-081C-3560-DBAA-81F185F8F284}"/>
              </a:ext>
            </a:extLst>
          </p:cNvPr>
          <p:cNvSpPr/>
          <p:nvPr/>
        </p:nvSpPr>
        <p:spPr>
          <a:xfrm>
            <a:off x="311929" y="5750037"/>
            <a:ext cx="4371398" cy="97200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呼吸器リハビリテーション料</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別表第九の七　呼吸器リハビリテーション料の対象患者</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（略）</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四　食道癌、胃癌、肝臓癌、咽・喉頭癌等の手術前後の呼吸機能訓練を要する患者</a:t>
            </a:r>
          </a:p>
        </p:txBody>
      </p:sp>
      <p:sp>
        <p:nvSpPr>
          <p:cNvPr id="4" name="スライド番号プレースホルダー 2">
            <a:extLst>
              <a:ext uri="{FF2B5EF4-FFF2-40B4-BE49-F238E27FC236}">
                <a16:creationId xmlns:a16="http://schemas.microsoft.com/office/drawing/2014/main" id="{7A24D511-B619-B8E7-5E0F-2CBDE497B1D9}"/>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484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143547595"/>
      </p:ext>
    </p:extLst>
  </p:cSld>
  <p:clrMapOvr>
    <a:masterClrMapping/>
  </p:clrMapOvr>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リハビリテーションに係る医療介護障害連携</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2441676"/>
            <a:ext cx="4485481" cy="2922069"/>
          </a:xfrm>
          <a:prstGeom prst="rect">
            <a:avLst/>
          </a:prstGeom>
          <a:solidFill>
            <a:srgbClr val="E1ED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保険医療機関において、脳血管疾患等リハビリテーション料、廃用症候群リハビリテーション料若しくは運動器リハビリテーション料を算定する患者が、</a:t>
            </a:r>
            <a:r>
              <a:rPr kumimoji="1" lang="ja-JP" altLang="en-US" sz="13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介護保険の通所リハビリテーション事業所等によるサービス利用へ移行する場合、移行先の事業所に対しリハビリテーション実施計画書等を提供することとする</a:t>
            </a:r>
            <a:r>
              <a:rPr kumimoji="1" lang="ja-JP" altLang="en-US"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退院時のリハビリテーションに係る医療機関と介護保険の訪問・通所リハビリテーション事業所との連携により、退院後早期に継続的で質の高いリハビリテーションを推進する観点から、</a:t>
            </a:r>
            <a:r>
              <a:rPr kumimoji="1" lang="ja-JP" altLang="en-US" sz="13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退院時共同指導料２の参加職種について</a:t>
            </a:r>
            <a:r>
              <a:rPr kumimoji="1" lang="ja-JP" altLang="en-US"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3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介護保険によるリハビリテーションを提供する事業所の医師、理学療法士等の参加を求めることが望ましいこととする</a:t>
            </a:r>
            <a:r>
              <a:rPr kumimoji="1" lang="ja-JP" altLang="en-US"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2248791"/>
            <a:ext cx="2171390" cy="360000"/>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診療報酬上の対応</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生活に配慮した医療の推進など地域包括ケアシステムの深化・推進のための取組等</a:t>
            </a:r>
          </a:p>
        </p:txBody>
      </p:sp>
      <p:sp>
        <p:nvSpPr>
          <p:cNvPr id="4" name="正方形/長方形 3">
            <a:extLst>
              <a:ext uri="{FF2B5EF4-FFF2-40B4-BE49-F238E27FC236}">
                <a16:creationId xmlns:a16="http://schemas.microsoft.com/office/drawing/2014/main" id="{C534A39A-3128-FA30-21A3-C5E0C225D17B}"/>
              </a:ext>
            </a:extLst>
          </p:cNvPr>
          <p:cNvSpPr/>
          <p:nvPr/>
        </p:nvSpPr>
        <p:spPr>
          <a:xfrm>
            <a:off x="5232402" y="2412591"/>
            <a:ext cx="4574381" cy="2950644"/>
          </a:xfrm>
          <a:prstGeom prst="rect">
            <a:avLst/>
          </a:prstGeom>
          <a:solidFill>
            <a:schemeClr val="accent3">
              <a:lumMod val="20000"/>
              <a:lumOff val="80000"/>
            </a:schemeClr>
          </a:solid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訪問・通所リハビリテーションにおいて、医師等の従業者が、入院中にリハビリテーションを受けていた利用者に対し退院後のリハビリテーションを提供する際に、リハビリテーション計画を作成するに当たっては、</a:t>
            </a:r>
            <a:r>
              <a:rPr kumimoji="1" lang="ja-JP" altLang="en-US" sz="13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入院中に医療機関が作成したリハビリテーション実施計画書等を入手し、内容を把握することを義務付ける</a:t>
            </a:r>
            <a:r>
              <a:rPr kumimoji="1" lang="ja-JP" altLang="en-US"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退院時の情報連携を促進し、退院後早期に連続的で質の高いリハビリテーションを実施する観点から、医療機関からの退院後に介護保険のリハビリテーションを行う際、リハビリテーション事業所の理学療法士等が、</a:t>
            </a:r>
            <a:r>
              <a:rPr kumimoji="1" lang="ja-JP" altLang="en-US" sz="13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医療機関の退院前カンファレンスに参加し、共同指導を行ったことを評価する</a:t>
            </a:r>
            <a:r>
              <a:rPr kumimoji="1" lang="zh-TW" altLang="en-US" sz="13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退院時共同指導加算</a:t>
            </a:r>
            <a:r>
              <a:rPr kumimoji="1" lang="ja-JP" altLang="en-US" sz="13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zh-TW" sz="13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600</a:t>
            </a:r>
            <a:r>
              <a:rPr kumimoji="1" lang="zh-TW" altLang="en-US" sz="13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単位</a:t>
            </a:r>
            <a:r>
              <a:rPr kumimoji="1" lang="en-US" altLang="zh-TW" sz="13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zh-TW" altLang="en-US" sz="13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回</a:t>
            </a:r>
            <a:r>
              <a:rPr kumimoji="1" lang="ja-JP" altLang="en-US" sz="13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）を設ける</a:t>
            </a:r>
            <a:r>
              <a:rPr kumimoji="1" lang="ja-JP" altLang="en-US"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a:extLst>
              <a:ext uri="{FF2B5EF4-FFF2-40B4-BE49-F238E27FC236}">
                <a16:creationId xmlns:a16="http://schemas.microsoft.com/office/drawing/2014/main" id="{9C459485-69DA-87B5-85EE-EE788D47A58E}"/>
              </a:ext>
            </a:extLst>
          </p:cNvPr>
          <p:cNvSpPr/>
          <p:nvPr/>
        </p:nvSpPr>
        <p:spPr>
          <a:xfrm>
            <a:off x="5394382" y="2248791"/>
            <a:ext cx="2171390" cy="360000"/>
          </a:xfrm>
          <a:prstGeom prst="rect">
            <a:avLst/>
          </a:prstGeom>
          <a:solidFill>
            <a:schemeClr val="accent3">
              <a:lumMod val="20000"/>
              <a:lumOff val="80000"/>
            </a:schemeClr>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介護報酬上の対応</a:t>
            </a:r>
          </a:p>
        </p:txBody>
      </p:sp>
      <p:sp>
        <p:nvSpPr>
          <p:cNvPr id="6" name="正方形/長方形 5">
            <a:extLst>
              <a:ext uri="{FF2B5EF4-FFF2-40B4-BE49-F238E27FC236}">
                <a16:creationId xmlns:a16="http://schemas.microsoft.com/office/drawing/2014/main" id="{5CF65DA1-A291-7F13-5CB4-CA22D4A2835D}"/>
              </a:ext>
            </a:extLst>
          </p:cNvPr>
          <p:cNvSpPr/>
          <p:nvPr/>
        </p:nvSpPr>
        <p:spPr>
          <a:xfrm>
            <a:off x="188119" y="5629170"/>
            <a:ext cx="9618664" cy="1128975"/>
          </a:xfrm>
          <a:prstGeom prst="rect">
            <a:avLst/>
          </a:prstGeom>
          <a:solidFill>
            <a:srgbClr val="FFF6EB"/>
          </a:solidFill>
          <a:ln w="190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医療保険・介護保険のリハビリテーションと障害福祉サービスである自立訓練（機能訓練）との連携を強化する観点から、</a:t>
            </a:r>
            <a:r>
              <a:rPr kumimoji="1" lang="zh-TW" altLang="en-US" sz="13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自立訓練（機能訓練）</a:t>
            </a:r>
            <a:r>
              <a:rPr kumimoji="1" lang="ja-JP" altLang="en-US" sz="13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について、病院及び診療所並びに通所リハビリテーション事業所において、共生型サービス又は基準該当サービスの提供を可能とする</a:t>
            </a:r>
            <a:r>
              <a:rPr kumimoji="1" lang="ja-JP" altLang="en-US" sz="13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3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医療保険の疾患別リハビリテーション又は介護保険の通所リハビリテーションと障害福祉サービスの自立訓練（機能訓練）を同時に実施する場合の施設基準等を緩和する</a:t>
            </a:r>
            <a:r>
              <a:rPr kumimoji="1" lang="ja-JP" altLang="en-US"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正方形/長方形 6">
            <a:extLst>
              <a:ext uri="{FF2B5EF4-FFF2-40B4-BE49-F238E27FC236}">
                <a16:creationId xmlns:a16="http://schemas.microsoft.com/office/drawing/2014/main" id="{EA0078D4-F172-5006-55B4-5F9B7E71C4B2}"/>
              </a:ext>
            </a:extLst>
          </p:cNvPr>
          <p:cNvSpPr/>
          <p:nvPr/>
        </p:nvSpPr>
        <p:spPr>
          <a:xfrm>
            <a:off x="311928" y="5439946"/>
            <a:ext cx="5872972" cy="360000"/>
          </a:xfrm>
          <a:prstGeom prst="rect">
            <a:avLst/>
          </a:prstGeom>
          <a:solidFill>
            <a:srgbClr val="FFF6EB"/>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診療報酬・介護報酬・障害福祉サービス等報酬の共通対応</a:t>
            </a:r>
          </a:p>
        </p:txBody>
      </p:sp>
      <p:sp>
        <p:nvSpPr>
          <p:cNvPr id="9" name="矢印: 左右 8">
            <a:extLst>
              <a:ext uri="{FF2B5EF4-FFF2-40B4-BE49-F238E27FC236}">
                <a16:creationId xmlns:a16="http://schemas.microsoft.com/office/drawing/2014/main" id="{C0A5A7E9-A07E-676C-A98A-DAC8A9407FB8}"/>
              </a:ext>
            </a:extLst>
          </p:cNvPr>
          <p:cNvSpPr/>
          <p:nvPr/>
        </p:nvSpPr>
        <p:spPr>
          <a:xfrm>
            <a:off x="4540719" y="3010813"/>
            <a:ext cx="844081" cy="360000"/>
          </a:xfrm>
          <a:prstGeom prst="leftRightArrow">
            <a:avLst/>
          </a:prstGeom>
          <a:solidFill>
            <a:srgbClr val="E1EDFF"/>
          </a:solidFill>
          <a:ln>
            <a:solidFill>
              <a:srgbClr val="0C77C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0" name="矢印: 左右 9">
            <a:extLst>
              <a:ext uri="{FF2B5EF4-FFF2-40B4-BE49-F238E27FC236}">
                <a16:creationId xmlns:a16="http://schemas.microsoft.com/office/drawing/2014/main" id="{57766097-ECA5-F3B6-3339-F63E227FF374}"/>
              </a:ext>
            </a:extLst>
          </p:cNvPr>
          <p:cNvSpPr/>
          <p:nvPr/>
        </p:nvSpPr>
        <p:spPr>
          <a:xfrm>
            <a:off x="4540719" y="4275294"/>
            <a:ext cx="844081" cy="360000"/>
          </a:xfrm>
          <a:prstGeom prst="leftRightArrow">
            <a:avLst/>
          </a:prstGeom>
          <a:solidFill>
            <a:srgbClr val="E1EDFF"/>
          </a:solidFill>
          <a:ln>
            <a:solidFill>
              <a:srgbClr val="0C77C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pic>
        <p:nvPicPr>
          <p:cNvPr id="12" name="Picture 10" descr="多職種カンファレンスの様子のイラスト">
            <a:extLst>
              <a:ext uri="{FF2B5EF4-FFF2-40B4-BE49-F238E27FC236}">
                <a16:creationId xmlns:a16="http://schemas.microsoft.com/office/drawing/2014/main" id="{C1027E46-693A-B526-E3A4-FE323EE1AB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24028" y="815932"/>
            <a:ext cx="1463691" cy="1463691"/>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書類と封筒のイラスト">
            <a:extLst>
              <a:ext uri="{FF2B5EF4-FFF2-40B4-BE49-F238E27FC236}">
                <a16:creationId xmlns:a16="http://schemas.microsoft.com/office/drawing/2014/main" id="{EEF9BE75-B3BC-C432-229D-F74120F3A8E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8734" y="815932"/>
            <a:ext cx="1237602" cy="1279175"/>
          </a:xfrm>
          <a:prstGeom prst="rect">
            <a:avLst/>
          </a:prstGeom>
          <a:noFill/>
          <a:extLst>
            <a:ext uri="{909E8E84-426E-40DD-AFC4-6F175D3DCCD1}">
              <a14:hiddenFill xmlns:a14="http://schemas.microsoft.com/office/drawing/2010/main">
                <a:solidFill>
                  <a:srgbClr val="FFFFFF"/>
                </a:solidFill>
              </a14:hiddenFill>
            </a:ext>
          </a:extLst>
        </p:spPr>
      </p:pic>
      <p:sp>
        <p:nvSpPr>
          <p:cNvPr id="14" name="テキスト ボックス 13">
            <a:extLst>
              <a:ext uri="{FF2B5EF4-FFF2-40B4-BE49-F238E27FC236}">
                <a16:creationId xmlns:a16="http://schemas.microsoft.com/office/drawing/2014/main" id="{CC2F16F7-049D-98B6-1A0E-8D1D144232A1}"/>
              </a:ext>
            </a:extLst>
          </p:cNvPr>
          <p:cNvSpPr txBox="1"/>
          <p:nvPr/>
        </p:nvSpPr>
        <p:spPr>
          <a:xfrm>
            <a:off x="1416336" y="969501"/>
            <a:ext cx="6807692" cy="107721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退院時の情報連携を促進し、退院後早期に連続的で質の高いリハビリテーションを実施する観点から、以下の見直しを行う。</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リハビリテーションに係る情報連携の推進</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退院前カンファレンスへの通所リハ事業所等の医師等の参加の推進</a:t>
            </a:r>
          </a:p>
        </p:txBody>
      </p:sp>
      <p:sp>
        <p:nvSpPr>
          <p:cNvPr id="11" name="スライド番号プレースホルダー 2">
            <a:extLst>
              <a:ext uri="{FF2B5EF4-FFF2-40B4-BE49-F238E27FC236}">
                <a16:creationId xmlns:a16="http://schemas.microsoft.com/office/drawing/2014/main" id="{D856E6F8-0394-637D-82C4-B05F9D2D7D6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485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810158397"/>
      </p:ext>
    </p:extLst>
  </p:cSld>
  <p:clrMapOvr>
    <a:masterClrMapping/>
  </p:clrMapOvr>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96614" y="6471047"/>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486</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3832194921"/>
              </p:ext>
            </p:extLst>
          </p:nvPr>
        </p:nvGraphicFramePr>
        <p:xfrm>
          <a:off x="389493" y="351382"/>
          <a:ext cx="9127014" cy="470536"/>
        </p:xfrm>
        <a:graphic>
          <a:graphicData uri="http://schemas.openxmlformats.org/drawingml/2006/table">
            <a:tbl>
              <a:tblPr firstRow="1" bandRow="1">
                <a:tableStyleId>{5C22544A-7EE6-4342-B048-85BDC9FD1C3A}</a:tableStyleId>
              </a:tblPr>
              <a:tblGrid>
                <a:gridCol w="9127014">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dirty="0">
                          <a:solidFill>
                            <a:schemeClr val="tx1"/>
                          </a:solidFill>
                          <a:latin typeface="+mn-ea"/>
                          <a:ea typeface="+mn-ea"/>
                        </a:rPr>
                        <a:t>リハビリテーションに係る医療・介護情報連携の推進</a:t>
                      </a:r>
                      <a:endParaRPr kumimoji="1" lang="ja-JP" altLang="en-US" sz="2600" b="0" i="0" u="none" strike="noStrike" kern="1200" cap="none" spc="0" normalizeH="0" baseline="0" noProof="0" dirty="0">
                        <a:ln>
                          <a:noFill/>
                        </a:ln>
                        <a:solidFill>
                          <a:schemeClr val="tx1"/>
                        </a:solidFill>
                        <a:effectLst/>
                        <a:uLnTx/>
                        <a:uFillTx/>
                        <a:latin typeface="+mn-ea"/>
                        <a:ea typeface="+mn-ea"/>
                        <a:cs typeface="+mn-cs"/>
                      </a:endParaRP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475F5D12-844B-71CE-1B64-F92280000F62}"/>
              </a:ext>
            </a:extLst>
          </p:cNvPr>
          <p:cNvGraphicFramePr>
            <a:graphicFrameLocks noGrp="1"/>
          </p:cNvGraphicFramePr>
          <p:nvPr>
            <p:extLst>
              <p:ext uri="{D42A27DB-BD31-4B8C-83A1-F6EECF244321}">
                <p14:modId xmlns:p14="http://schemas.microsoft.com/office/powerpoint/2010/main" val="1423440161"/>
              </p:ext>
            </p:extLst>
          </p:nvPr>
        </p:nvGraphicFramePr>
        <p:xfrm>
          <a:off x="600075" y="1009650"/>
          <a:ext cx="8916432" cy="5758816"/>
        </p:xfrm>
        <a:graphic>
          <a:graphicData uri="http://schemas.openxmlformats.org/drawingml/2006/table">
            <a:tbl>
              <a:tblPr firstRow="1" bandRow="1">
                <a:tableStyleId>{5C22544A-7EE6-4342-B048-85BDC9FD1C3A}</a:tableStyleId>
              </a:tblPr>
              <a:tblGrid>
                <a:gridCol w="8916432">
                  <a:extLst>
                    <a:ext uri="{9D8B030D-6E8A-4147-A177-3AD203B41FA5}">
                      <a16:colId xmlns:a16="http://schemas.microsoft.com/office/drawing/2014/main" val="4124765003"/>
                    </a:ext>
                  </a:extLst>
                </a:gridCol>
              </a:tblGrid>
              <a:tr h="5734050">
                <a:tc>
                  <a:txBody>
                    <a:bodyPr/>
                    <a:lstStyle/>
                    <a:p>
                      <a:pPr>
                        <a:spcBef>
                          <a:spcPts val="1200"/>
                        </a:spcBef>
                      </a:pPr>
                      <a:r>
                        <a:rPr kumimoji="1" lang="ja-JP" altLang="en-US" sz="2400" b="1" u="none" dirty="0">
                          <a:solidFill>
                            <a:schemeClr val="tx1"/>
                          </a:solidFill>
                          <a:latin typeface="+mn-ea"/>
                          <a:ea typeface="+mn-ea"/>
                        </a:rPr>
                        <a:t>＜リハビリテーションに係る医療・介護情報連携の推進＞</a:t>
                      </a:r>
                      <a:endParaRPr kumimoji="1" lang="en-US" altLang="ja-JP" sz="2400" b="1" i="0" u="none" strike="noStrike" kern="1200" cap="none" spc="0" normalizeH="0" baseline="0" dirty="0">
                        <a:ln>
                          <a:noFill/>
                        </a:ln>
                        <a:solidFill>
                          <a:schemeClr val="tx1"/>
                        </a:solidFill>
                        <a:effectLst/>
                        <a:uLnTx/>
                        <a:uFillTx/>
                        <a:latin typeface="+mn-ea"/>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　保険医療機関において、脳血管疾患等リハビリテーション料、廃用症候群リハビリテーション料若しくは運動器リハビリテーション料を算定する患者が、</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介護保険の通所リハビリテーション事業所等によるサービス利用へ移行する場合</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、又は疾患別リハビリテーション料を算定する患者が</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他の保険医療機関等によるリハビリテーションの提供に移行する場合</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、移行先の事業所又は保険医療機関等に対し</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リハビリテーション実施計画書等を提供</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することとする。</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p>
                      <a:pPr marL="324000" lvl="1" indent="-457200">
                        <a:spcBef>
                          <a:spcPts val="1800"/>
                        </a:spcBef>
                      </a:pPr>
                      <a:r>
                        <a:rPr kumimoji="1" lang="ja-JP" altLang="en-US" sz="2400" b="1" i="0" u="none" strike="noStrike" kern="1200" cap="none" spc="0" normalizeH="0" baseline="0" noProof="0" dirty="0">
                          <a:ln>
                            <a:noFill/>
                          </a:ln>
                          <a:solidFill>
                            <a:schemeClr val="tx1"/>
                          </a:solidFill>
                          <a:effectLst/>
                          <a:uLnTx/>
                          <a:uFillTx/>
                          <a:latin typeface="+mn-ea"/>
                          <a:ea typeface="+mn-ea"/>
                          <a:cs typeface="+mn-cs"/>
                        </a:rPr>
                        <a:t>＜リハビリテーションに係る</a:t>
                      </a:r>
                      <a:br>
                        <a:rPr kumimoji="1" lang="en-US" altLang="ja-JP" sz="2400" b="1" i="0" u="none" strike="noStrike" kern="1200" cap="none" spc="0" normalizeH="0" baseline="0" noProof="0" dirty="0">
                          <a:ln>
                            <a:noFill/>
                          </a:ln>
                          <a:solidFill>
                            <a:schemeClr val="tx1"/>
                          </a:solidFill>
                          <a:effectLst/>
                          <a:uLnTx/>
                          <a:uFillTx/>
                          <a:latin typeface="+mn-ea"/>
                          <a:ea typeface="+mn-ea"/>
                          <a:cs typeface="+mn-cs"/>
                        </a:rPr>
                      </a:br>
                      <a:r>
                        <a:rPr kumimoji="1" lang="ja-JP" altLang="en-US" sz="2400" b="1" i="0" u="none" strike="noStrike" kern="1200" cap="none" spc="0" normalizeH="0" baseline="0" noProof="0" dirty="0">
                          <a:ln>
                            <a:noFill/>
                          </a:ln>
                          <a:solidFill>
                            <a:schemeClr val="tx1"/>
                          </a:solidFill>
                          <a:effectLst/>
                          <a:uLnTx/>
                          <a:uFillTx/>
                          <a:latin typeface="+mn-ea"/>
                          <a:ea typeface="+mn-ea"/>
                          <a:cs typeface="+mn-cs"/>
                        </a:rPr>
                        <a:t>　　　　　　医療・介護・障害福祉サービス連携の推進＞</a:t>
                      </a:r>
                      <a:endParaRPr kumimoji="1" lang="en-US" altLang="ja-JP" sz="2400" b="1" i="0" u="none" strike="noStrike" kern="1200" cap="none" spc="0" normalizeH="0" baseline="0" noProof="0" dirty="0">
                        <a:ln>
                          <a:noFill/>
                        </a:ln>
                        <a:solidFill>
                          <a:schemeClr val="tx1"/>
                        </a:solidFill>
                        <a:effectLst/>
                        <a:uLnTx/>
                        <a:uFillTx/>
                        <a:latin typeface="+mn-ea"/>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　医療保険のリハビリテーションと障害福祉サービスである自立訓練（機能訓練）の円滑な移行を推進する観点から、医療保険のリハビリテーションを提供する病院・診療所が基準該当サービスの提供施設として指定が可能となったことを踏まえ、</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病院・診療所が自立訓練（機能訓練）を提供する際の疾患別リハビリテーション料等に係る施設基準を緩和</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する。</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3556088822"/>
      </p:ext>
    </p:extLst>
  </p:cSld>
  <p:clrMapOvr>
    <a:masterClrMapping/>
  </p:clrMapOvr>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リハビリテーションに係る医療・介護情報連携の推進</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70685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保険医療機関において、脳血管疾患等リハビリテーション料、廃用症候群リハビリテーション料若しくは運動器リハビリテーション料を算定する患者が、介護保険の通所リハビリテーション事業所等によるサービス利用へ移行する場合、又は疾患別リハビリテーション料を算定する患者が他の保険医療機関等によるリハビリテーションの提供に移行する場合、移行先の事業所又は保険医療機関等に対しリハビリテーション実施計画書等を提供することと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リハビリテーション計画提供料を廃止する。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5292000" cy="396000"/>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リハビリテーションに係る医療・介護情報連携の推進</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生活に配慮した医療の推進など地域包括ケアシステムの深化・推進のための取組ー⑤</a:t>
            </a:r>
          </a:p>
        </p:txBody>
      </p:sp>
      <p:sp>
        <p:nvSpPr>
          <p:cNvPr id="88" name="正方形/長方形 87"/>
          <p:cNvSpPr/>
          <p:nvPr/>
        </p:nvSpPr>
        <p:spPr>
          <a:xfrm>
            <a:off x="311928" y="2533138"/>
            <a:ext cx="9223649"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311928" y="2872383"/>
            <a:ext cx="9249585" cy="3456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心大血管疾患リハビリテーション料</a:t>
            </a:r>
            <a:r>
              <a:rPr kumimoji="1" lang="en-US" altLang="zh-TW"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心大血管疾患リハビリテーションを実施した患者であって、転医や転院に伴い他の保険医療機関でリハビリテーションが継続される予定であるものについて、当該患者の同意が得られた場合、３月以内に作成したリハビリテーション実施計画書等を当該他の保険医療機関に対して、文書により提供すること。なお、この場合において、当該患者が、直近３月以内に目標設定等支援・管理料を算定している場合には、目標設定等支援・管理シートも併せて提供すること。</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脳血管疾患等リハビリテーション料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69875" marR="0" lvl="0" indent="-269875" algn="l" defTabSz="914400" rtl="0" eaLnBrk="1" fontAlgn="auto" latinLnBrk="0" hangingPunct="1">
              <a:lnSpc>
                <a:spcPct val="100000"/>
              </a:lnSpc>
              <a:spcBef>
                <a:spcPts val="0"/>
              </a:spcBef>
              <a:spcAft>
                <a:spcPts val="0"/>
              </a:spcAft>
              <a:buClrTx/>
              <a:buSzTx/>
              <a:buFontTx/>
              <a:buNone/>
              <a:tabLst>
                <a:tab pos="87313" algn="l"/>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 （概要）</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tab pos="87313" algn="l"/>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要介護認定を申請中の者又は要介護被保険者等であって、介護保険によるリハビリテーションへの移行を予定しているものについて、当該患者の同意が得られた場合に、利用を予定している指定通所リハビリテーション事業所等に対して、３月以内に作成したリハビリテーション実施計画書等を文書により提供すること。利用を予定している指定通所リハビリテーション事業所等とは、当該患者、患者の家族等又は当該患者のケアマネジメントを担当する介護支援専門員を通じ、当該患者の利用の意向が確認できた指定通所リハビリテーション事業所等をいう。なお、この場合において、当該患者が、直近３月以内に目標設定等支援・管理料を算定している場合には、目標設定等支援・管理シートも併せて提供すること。</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tab pos="87313" algn="l"/>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脳血管疾患等リハビリテーションを実施した患者であって、転医や転院に伴い他の保険医療機関でリハビリテーションが継続される予定であるものについて、当該患者の同意が得られた場合、当該他の保険医療機関に対して、３月以内に作成したリハビリテーション実施計画書等を文書により提供すること。なお、この場合において、当該患者が、直近３月以内に目標設定等支援・管理料を算定している場合には、目標設定等支援・管理シートも併せて提供すること。</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tab pos="87313" algn="l"/>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tab pos="87313" algn="l"/>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廃用症候群リハビリテーション料、運動器リハビリテーション料及び呼吸器リハビリテーション料についても同様。</a:t>
            </a:r>
          </a:p>
        </p:txBody>
      </p:sp>
      <p:sp>
        <p:nvSpPr>
          <p:cNvPr id="4" name="スライド番号プレースホルダー 2">
            <a:extLst>
              <a:ext uri="{FF2B5EF4-FFF2-40B4-BE49-F238E27FC236}">
                <a16:creationId xmlns:a16="http://schemas.microsoft.com/office/drawing/2014/main" id="{4B44D3E8-47CB-6308-1FF2-8DDABCDDE7F8}"/>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487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165969465"/>
      </p:ext>
    </p:extLst>
  </p:cSld>
  <p:clrMapOvr>
    <a:masterClrMapping/>
  </p:clrMapOvr>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リハビリテーションに係る医療・介護・障害福祉サービス連携の推進</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948464"/>
            <a:ext cx="9529762" cy="574373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保険のリハビリテーションと障害福祉サービスである自立訓練（機能訓練）の円滑な移行を推進する観点から、医療保険のリハビリテーションを提供する病院・診療所が基準該当サービスの提供施設として指定が可能となったことを踏まえ、病院・診療所が自立訓練（機能訓練）を提供する際の疾患別リハビリテーション料等に係る施設基準を緩和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790250"/>
            <a:ext cx="6621435" cy="396000"/>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リハビリテーションに係る医療・介護・障害福祉サービス連携の推進</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生活に配慮した医療の推進など地域包括ケアシステムの深化・推進のための取組－⑮</a:t>
            </a:r>
          </a:p>
        </p:txBody>
      </p:sp>
      <p:sp>
        <p:nvSpPr>
          <p:cNvPr id="88" name="正方形/長方形 87"/>
          <p:cNvSpPr/>
          <p:nvPr/>
        </p:nvSpPr>
        <p:spPr>
          <a:xfrm>
            <a:off x="5215575" y="2247177"/>
            <a:ext cx="4397336" cy="213556"/>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15575" y="2499955"/>
            <a:ext cx="4397336" cy="3924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脳血管疾患等リハビリテーション料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［施設基準（概要）］</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第</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脳血管疾患等リハビリテーション料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脳血管疾患等リハビリテーション料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に関する施設基準</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次の</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又は</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要件を満たす場合であって、専従の従事者が疾患別リハビリテーションを提供すべき患者がいない時間帯には、脳血管疾患等リハビリテーションの実施時間中であっても、当該専従の従事者が、当該保険医療機関が行う通所リハビリテーション</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又は自立訓練（機能訓練）</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に従事しても差し支えない。</a:t>
            </a:r>
          </a:p>
          <a:p>
            <a:pPr marL="452438" marR="0" lvl="0" indent="-180975"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ｲ</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疾患別リハビリテーション料の施設基準における専従の従事者以外の全ての理学療法士、作業療法士及び言語聴覚士が、介護保険のリハビリテーション</a:t>
            </a:r>
            <a:r>
              <a:rPr kumimoji="1" lang="zh-TW"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、自立訓練（機能訓練）</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、その他疾患別リハビリテーション以外の業務に従事していること。</a:t>
            </a:r>
          </a:p>
          <a:p>
            <a:pPr marL="452438" marR="0" lvl="0" indent="-180975"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ﾛ</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（略） </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当該療法を行うために必要な施設及び器械・器具を具備していること。これらの器械等については、当該保険医療機関が、指定通所リハビリテーション</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又は自立訓練（機能訓練）</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を実施する場合であって、リハビリテーションの提供に支障が生じない場合に、指定通所リハビリテーション事業所</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又は自立訓練（機能訓練）事業所</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の利用者が使用しても差し支えない。</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専従の従事者以外の理学療法士、作業療法士及び言語聴覚士については、疾患別リハビリテーションに従事している時間帯を除き、当該保険医療機関が行う通所リハビリテーション</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又は自立訓練（機能訓練）</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に従事可能であること。</a:t>
            </a:r>
          </a:p>
        </p:txBody>
      </p:sp>
      <p:sp>
        <p:nvSpPr>
          <p:cNvPr id="90" name="右矢印 89"/>
          <p:cNvSpPr/>
          <p:nvPr/>
        </p:nvSpPr>
        <p:spPr>
          <a:xfrm>
            <a:off x="4731543" y="385047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30" y="2247177"/>
            <a:ext cx="4371397" cy="213556"/>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9" y="2499955"/>
            <a:ext cx="4371398" cy="392400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脳血管疾患等リハビリテーション料</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［施設基準（概要）］</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第</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脳血管疾患等リハビリテーション料</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脳血管疾患等リハビリテーション料</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に関する施設基準</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次の</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又は</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要件を満たす場合であって、専従の従事者が疾患別リハビリテーションを提供すべき患者がいない時間帯には、脳血管疾患等リハビリテーションの実施時間中であっても、当該専従の従事者が、当該保険医療機関が行う通所リハビリテーションに従事しても差し支えない。</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180975"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ｲ</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疾患別リハビリテーション料の施設基準における専従の従事者以外の全ての理学療法士、作業療法士及び言語聴覚士が、介護保険のリハビリテーションその他疾患別リハビリテーション以外の業務に従事していること。</a:t>
            </a:r>
          </a:p>
          <a:p>
            <a:pPr marL="452438" marR="0" lvl="0" indent="-180975"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ﾛ</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（略） </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療法を行うために必要な施設及び器械・器具を具備していること。これらの器械等については、当該保険医療機関が、指定通所リハビリテーションを実施する場合であって、リハビリテーションの提供に支障が生じない場合に、指定通所リハビリテーション事業所の利用者が使用しても差し支えない。</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専従の従事者以外の理学療法士、作業療法士及び言語聴覚士については、疾患別リハビリテーションに従事している時間帯を除き、当該保険医療機関が行う通所リハビリテーションに従事可能であること。</a:t>
            </a:r>
          </a:p>
          <a:p>
            <a:pPr marL="176213" marR="0" lvl="0" indent="-176213"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endPar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テキスト ボックス 4">
            <a:extLst>
              <a:ext uri="{FF2B5EF4-FFF2-40B4-BE49-F238E27FC236}">
                <a16:creationId xmlns:a16="http://schemas.microsoft.com/office/drawing/2014/main" id="{C44CC3D2-C91A-5DD9-8B1D-5671E855BD2F}"/>
              </a:ext>
            </a:extLst>
          </p:cNvPr>
          <p:cNvSpPr txBox="1"/>
          <p:nvPr/>
        </p:nvSpPr>
        <p:spPr>
          <a:xfrm>
            <a:off x="1243195" y="6452825"/>
            <a:ext cx="8775011" cy="246221"/>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S-Gothic"/>
              </a:rPr>
              <a:t>※　廃用症候群リハビリテーション料、運動器リハビリテーション料、障害児（者）リハビリテーション料についても同様。</a:t>
            </a:r>
            <a:endParaRPr kumimoji="0"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スライド番号プレースホルダー 2">
            <a:extLst>
              <a:ext uri="{FF2B5EF4-FFF2-40B4-BE49-F238E27FC236}">
                <a16:creationId xmlns:a16="http://schemas.microsoft.com/office/drawing/2014/main" id="{191E45D3-6E56-CCCC-B487-C67D7087CA8E}"/>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488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018367185"/>
      </p:ext>
    </p:extLst>
  </p:cSld>
  <p:clrMapOvr>
    <a:masterClrMapping/>
  </p:clrMapOvr>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138399" y="2659456"/>
            <a:ext cx="8280920" cy="1077218"/>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16.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医薬品の安定供給、</a:t>
            </a:r>
            <a:b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b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　　後発医薬品やバイオ後続品の促進</a:t>
            </a:r>
            <a:endParaRPr lang="en-US" altLang="ja-JP" sz="3200" b="1" dirty="0">
              <a:solidFill>
                <a:sysClr val="windowText" lastClr="000000"/>
              </a:solidFill>
              <a:latin typeface="メイリオ" panose="020B0604030504040204" pitchFamily="50" charset="-128"/>
              <a:ea typeface="メイリオ" panose="020B0604030504040204" pitchFamily="50" charset="-128"/>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489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759898887"/>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37"/>
          <p:cNvSpPr>
            <a:spLocks noChangeArrowheads="1"/>
          </p:cNvSpPr>
          <p:nvPr/>
        </p:nvSpPr>
        <p:spPr bwMode="auto">
          <a:xfrm>
            <a:off x="77935" y="732499"/>
            <a:ext cx="9730903" cy="5613947"/>
          </a:xfrm>
          <a:prstGeom prst="rect">
            <a:avLst/>
          </a:prstGeom>
          <a:noFill/>
          <a:ln w="9525">
            <a:solidFill>
              <a:schemeClr val="tx1"/>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rPr>
              <a:t>　　　</a:t>
            </a:r>
            <a:endParaRPr kumimoji="1" lang="en-US" altLang="ja-JP"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1" name="正方形/長方形 10"/>
          <p:cNvSpPr/>
          <p:nvPr/>
        </p:nvSpPr>
        <p:spPr>
          <a:xfrm>
            <a:off x="89752" y="741514"/>
            <a:ext cx="9730903" cy="5604932"/>
          </a:xfrm>
          <a:prstGeom prst="rect">
            <a:avLst/>
          </a:prstGeom>
        </p:spPr>
        <p:txBody>
          <a:bodyPr wrap="square">
            <a:spAutoFit/>
          </a:bodyPr>
          <a:lstStyle/>
          <a:p>
            <a:pPr marL="0" marR="0" lvl="0" indent="0" algn="l" defTabSz="914400" rtl="0" eaLnBrk="1" fontAlgn="auto" latinLnBrk="0" hangingPunct="1">
              <a:lnSpc>
                <a:spcPts val="1800"/>
              </a:lnSpc>
              <a:spcBef>
                <a:spcPts val="600"/>
              </a:spcBef>
              <a:spcAft>
                <a:spcPts val="0"/>
              </a:spcAft>
              <a:buClrTx/>
              <a:buSzTx/>
              <a:buFontTx/>
              <a:buNone/>
              <a:tabLst/>
              <a:defRPr/>
            </a:pPr>
            <a:r>
              <a:rPr kumimoji="1" lang="en-US" altLang="ja-JP" sz="15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（働き方改革）</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９　医師の働き方改革の推進や、看護補助者の活用及び夜間における看護業務の負担軽減、チーム医療の推進に係る診療報</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酬上の見直しについて、今回改定による影響の調査・検証を行うとともに、実効性のある適切な評価の在り方等について引き続</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60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（在宅医療等）</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１０　在宅医療、在宅歯科医療、在宅訪問薬剤管理及び訪問看護の拡大と質の向上に向け、今回改定による影響の調査・検証を</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行うととともに、適切な評価の在り方を引き続き検討すること。</a:t>
            </a:r>
          </a:p>
          <a:p>
            <a:pPr marL="0" marR="0" lvl="0" indent="0" algn="l" defTabSz="914400" rtl="0" eaLnBrk="1" fontAlgn="auto" latinLnBrk="0" hangingPunct="1">
              <a:lnSpc>
                <a:spcPts val="1800"/>
              </a:lnSpc>
              <a:spcBef>
                <a:spcPts val="30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（医療技術の評価）</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１１　診療ガイドライン等に基づく質の高い医療を進める観点から、診療ガイドラインの改訂やレジストリ等のリアルワールドデータ</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の解析結果を把握し、それらを踏まえた適切な医療技術の評価・再評価を継続的に行うことができるよう、医療技術の評価の</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プロセスも含め引き続き検討すること。また、革新的な医療機器（プログラム医療機器を含む）や検査等のイノベーションを含</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む先進的な医療技術について、迅速且つ安定的に患者へ供給・提供させる観点も踏まえ、有効性・安全性に係るエビデンスに</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基づく適切な評価の在り方を引き続き検討すること。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30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（歯科診療報酬）</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１２　院内感染防止対策に係る初診料・再診料の見直しについて、今回改訂による影響の調査・検証を行うとともに、院内感染防</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止対策の推進に資する評価の在り方について引き続き検討すること。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30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（調剤報酬）</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１３　調剤基本料及び地域支援体制加算の見直しや調剤管理料及び服薬管理指導料の新設、オンライン服薬指導の見直しにつ</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いて、今回改定による影響の調査・検証を行うとともに、薬局の地域におけるかかりつけ機能に応じた適切な評価、薬局・薬剤</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師業務の対物中心から対人中心への転換を推進するための調剤報酬の在り方について引き続き検討すること。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30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（後発医薬品の使用促進）</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１４　バイオ後続品を含む後発医薬品使用の促進について、今回改定による影響の調査・検証を行うとともに、後発医薬品の供</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給体制や医療機関や薬局における使用状況等も踏まえ、診療報酬における更なる使用促進策について引き続き検討すること。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10" name="Rectangle 2"/>
          <p:cNvSpPr txBox="1">
            <a:spLocks noChangeArrowheads="1"/>
          </p:cNvSpPr>
          <p:nvPr/>
        </p:nvSpPr>
        <p:spPr>
          <a:xfrm>
            <a:off x="175100" y="0"/>
            <a:ext cx="9536573" cy="446164"/>
          </a:xfrm>
          <a:prstGeom prst="rect">
            <a:avLst/>
          </a:prstGeom>
          <a:solidFill>
            <a:srgbClr val="92D050"/>
          </a:solidFill>
          <a:ln>
            <a:solidFill>
              <a:srgbClr val="44546A">
                <a:lumMod val="50000"/>
              </a:srgbClr>
            </a:solidFill>
          </a:ln>
          <a:effectLst>
            <a:outerShdw blurRad="57150" dist="19050" dir="5400000" algn="ctr" rotWithShape="0">
              <a:srgbClr val="000000">
                <a:alpha val="63000"/>
              </a:srgbClr>
            </a:outerShdw>
          </a:effectLst>
        </p:spPr>
        <p:txBody>
          <a:bodyPr vert="horz" lIns="91440" tIns="45720" rIns="91440" bIns="45720" rtlCol="0" anchor="ctr">
            <a:noAutofit/>
          </a:bodyPr>
          <a:lstStyle>
            <a:lvl1pPr algn="ctr" defTabSz="914400" rtl="0" eaLnBrk="1" latinLnBrk="0" hangingPunct="1">
              <a:lnSpc>
                <a:spcPct val="90000"/>
              </a:lnSpc>
              <a:spcBef>
                <a:spcPct val="0"/>
              </a:spcBef>
              <a:buNone/>
              <a:defRPr kumimoji="1" sz="6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前回、令和４年度「答申書」附帯意見（２０項目）②</a:t>
            </a:r>
          </a:p>
        </p:txBody>
      </p:sp>
      <p:sp>
        <p:nvSpPr>
          <p:cNvPr id="12" name="スライド番号プレースホルダー 2"/>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a:cs typeface="+mn-cs"/>
            </a:endParaRPr>
          </a:p>
        </p:txBody>
      </p:sp>
      <p:sp>
        <p:nvSpPr>
          <p:cNvPr id="7" name="正方形/長方形 6"/>
          <p:cNvSpPr/>
          <p:nvPr/>
        </p:nvSpPr>
        <p:spPr>
          <a:xfrm>
            <a:off x="6612633" y="445351"/>
            <a:ext cx="3066865"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令和４年２月９日　中央社会保険医療協議会</a:t>
            </a:r>
          </a:p>
        </p:txBody>
      </p:sp>
    </p:spTree>
    <p:extLst>
      <p:ext uri="{BB962C8B-B14F-4D97-AF65-F5344CB8AC3E}">
        <p14:creationId xmlns:p14="http://schemas.microsoft.com/office/powerpoint/2010/main" val="3748527231"/>
      </p:ext>
    </p:extLst>
  </p:cSld>
  <p:clrMapOvr>
    <a:masterClrMapping/>
  </p:clrMapOvr>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タイトル 1">
            <a:extLst>
              <a:ext uri="{FF2B5EF4-FFF2-40B4-BE49-F238E27FC236}">
                <a16:creationId xmlns:a16="http://schemas.microsoft.com/office/drawing/2014/main" id="{2EF45141-D5A2-3EEA-5535-3968AEF72ACA}"/>
              </a:ext>
            </a:extLst>
          </p:cNvPr>
          <p:cNvSpPr txBox="1">
            <a:spLocks/>
          </p:cNvSpPr>
          <p:nvPr/>
        </p:nvSpPr>
        <p:spPr>
          <a:xfrm>
            <a:off x="0" y="231207"/>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長期収載品の保険給付の在り方の見直し</a:t>
            </a:r>
          </a:p>
        </p:txBody>
      </p:sp>
      <p:sp>
        <p:nvSpPr>
          <p:cNvPr id="15" name="正方形/長方形 14">
            <a:extLst>
              <a:ext uri="{FF2B5EF4-FFF2-40B4-BE49-F238E27FC236}">
                <a16:creationId xmlns:a16="http://schemas.microsoft.com/office/drawing/2014/main" id="{EF50706E-F550-D21F-E4C5-758C2A926BA5}"/>
              </a:ext>
            </a:extLst>
          </p:cNvPr>
          <p:cNvSpPr/>
          <p:nvPr/>
        </p:nvSpPr>
        <p:spPr>
          <a:xfrm>
            <a:off x="188119" y="1565193"/>
            <a:ext cx="9529762" cy="1521024"/>
          </a:xfrm>
          <a:prstGeom prst="rect">
            <a:avLst/>
          </a:prstGeom>
          <a:noFill/>
          <a:ln w="19050" cap="flat" cmpd="sng" algn="ctr">
            <a:solidFill>
              <a:sysClr val="windowText" lastClr="000000"/>
            </a:solidFill>
            <a:prstDash val="solid"/>
          </a:ln>
          <a:effectLst/>
        </p:spPr>
        <p:txBody>
          <a:bodyPr rtlCol="0" anchor="t"/>
          <a:lstStyle/>
          <a:p>
            <a:pPr marL="0" marR="0" lvl="0" indent="0" algn="l" defTabSz="914400" rtl="0" eaLnBrk="1" fontAlgn="auto" latinLnBrk="0" hangingPunct="1">
              <a:lnSpc>
                <a:spcPts val="1600"/>
              </a:lnSpc>
              <a:spcBef>
                <a:spcPts val="0"/>
              </a:spcBef>
              <a:spcAft>
                <a:spcPts val="0"/>
              </a:spcAft>
              <a:buClrTx/>
              <a:buSzTx/>
              <a:buFontTx/>
              <a:buNone/>
              <a:tabLst/>
              <a:defRPr/>
            </a:pPr>
            <a:endParaRPr kumimoji="0" lang="en-US" altLang="ja-JP" sz="1400" b="0" i="0" u="none" strike="noStrike" kern="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ts val="1600"/>
              </a:lnSpc>
              <a:spcBef>
                <a:spcPts val="0"/>
              </a:spcBef>
              <a:spcAft>
                <a:spcPts val="0"/>
              </a:spcAft>
              <a:buClrTx/>
              <a:buSzTx/>
              <a:buFont typeface="Wingdings" panose="05000000000000000000" pitchFamily="2" charset="2"/>
              <a:buChar char="Ø"/>
              <a:tabLst/>
              <a:defRPr/>
            </a:pPr>
            <a:r>
              <a:rPr kumimoji="0" lang="ja-JP" altLang="en-US" sz="1400" b="0" i="0" u="none" strike="noStrike" kern="0" cap="none" spc="0" normalizeH="0" baseline="0" noProof="0">
                <a:ln>
                  <a:noFill/>
                </a:ln>
                <a:solidFill>
                  <a:prstClr val="black"/>
                </a:solidFill>
                <a:effectLst/>
                <a:uLnTx/>
                <a:uFillTx/>
                <a:latin typeface="メイリオ"/>
                <a:ea typeface="メイリオ"/>
                <a:cs typeface="+mn-cs"/>
              </a:rPr>
              <a:t>長期収載品の使用について、 </a:t>
            </a:r>
            <a:r>
              <a:rPr kumimoji="0" lang="ja-JP" altLang="en-US" sz="1400" b="1" i="0" u="sng" strike="noStrike" kern="0" cap="none" spc="0" normalizeH="0" baseline="0" noProof="0">
                <a:ln>
                  <a:noFill/>
                </a:ln>
                <a:solidFill>
                  <a:srgbClr val="0070C0"/>
                </a:solidFill>
                <a:effectLst/>
                <a:uLnTx/>
                <a:uFillTx/>
                <a:latin typeface="メイリオ"/>
                <a:ea typeface="メイリオ"/>
                <a:cs typeface="+mn-cs"/>
              </a:rPr>
              <a:t>①銘柄名処方の場合であって、患者希望により長期収載品を処方・調剤した場合</a:t>
            </a:r>
            <a:r>
              <a:rPr kumimoji="0" lang="ja-JP" altLang="en-US" sz="1400" b="0" i="0" u="none" strike="noStrike" kern="0" cap="none" spc="0" normalizeH="0" baseline="0" noProof="0">
                <a:ln>
                  <a:noFill/>
                </a:ln>
                <a:solidFill>
                  <a:prstClr val="black"/>
                </a:solidFill>
                <a:effectLst/>
                <a:uLnTx/>
                <a:uFillTx/>
                <a:latin typeface="メイリオ"/>
                <a:ea typeface="メイリオ"/>
                <a:cs typeface="+mn-cs"/>
              </a:rPr>
              <a:t>や、</a:t>
            </a:r>
            <a:r>
              <a:rPr kumimoji="0" lang="ja-JP" altLang="en-US" sz="1400" b="1" i="0" u="sng" strike="noStrike" kern="0" cap="none" spc="0" normalizeH="0" baseline="0" noProof="0">
                <a:ln>
                  <a:noFill/>
                </a:ln>
                <a:solidFill>
                  <a:srgbClr val="0070C0"/>
                </a:solidFill>
                <a:effectLst/>
                <a:uLnTx/>
                <a:uFillTx/>
                <a:latin typeface="メイリオ"/>
                <a:ea typeface="メイリオ"/>
                <a:cs typeface="+mn-cs"/>
              </a:rPr>
              <a:t>②一般名処方の場合</a:t>
            </a:r>
            <a:r>
              <a:rPr kumimoji="0" lang="ja-JP" altLang="en-US" sz="1400" b="0" i="0" u="none" strike="noStrike" kern="0" cap="none" spc="0" normalizeH="0" baseline="0" noProof="0">
                <a:ln>
                  <a:noFill/>
                </a:ln>
                <a:solidFill>
                  <a:prstClr val="black"/>
                </a:solidFill>
                <a:effectLst/>
                <a:uLnTx/>
                <a:uFillTx/>
                <a:latin typeface="メイリオ"/>
                <a:ea typeface="メイリオ"/>
                <a:cs typeface="+mn-cs"/>
              </a:rPr>
              <a:t>は、</a:t>
            </a:r>
            <a:r>
              <a:rPr kumimoji="0" lang="ja-JP" altLang="en-US" sz="1400" b="1" i="0" u="sng" strike="noStrike" kern="0" cap="none" spc="0" normalizeH="0" baseline="0" noProof="0">
                <a:ln>
                  <a:noFill/>
                </a:ln>
                <a:solidFill>
                  <a:prstClr val="black"/>
                </a:solidFill>
                <a:effectLst/>
                <a:uLnTx/>
                <a:uFillTx/>
                <a:latin typeface="メイリオ"/>
                <a:ea typeface="メイリオ"/>
                <a:cs typeface="+mn-cs"/>
              </a:rPr>
              <a:t>選定療養の対象とする</a:t>
            </a:r>
            <a:r>
              <a:rPr kumimoji="0" lang="ja-JP" altLang="en-US" sz="1400" b="0" i="0" u="none" strike="noStrike" kern="0" cap="none" spc="0" normalizeH="0" baseline="0" noProof="0">
                <a:ln>
                  <a:noFill/>
                </a:ln>
                <a:solidFill>
                  <a:prstClr val="black"/>
                </a:solidFill>
                <a:effectLst/>
                <a:uLnTx/>
                <a:uFillTx/>
                <a:latin typeface="メイリオ"/>
                <a:ea typeface="メイリオ"/>
                <a:cs typeface="+mn-cs"/>
              </a:rPr>
              <a:t>。</a:t>
            </a:r>
          </a:p>
          <a:p>
            <a:pPr marL="285750" marR="0" lvl="0" indent="-285750" algn="l" defTabSz="914400" rtl="0" eaLnBrk="1" fontAlgn="auto" latinLnBrk="0" hangingPunct="1">
              <a:lnSpc>
                <a:spcPts val="1600"/>
              </a:lnSpc>
              <a:spcBef>
                <a:spcPts val="0"/>
              </a:spcBef>
              <a:spcAft>
                <a:spcPts val="0"/>
              </a:spcAft>
              <a:buClrTx/>
              <a:buSzTx/>
              <a:buFont typeface="Wingdings" panose="05000000000000000000" pitchFamily="2" charset="2"/>
              <a:buChar char="l"/>
              <a:tabLst/>
              <a:defRPr/>
            </a:pPr>
            <a:endParaRPr kumimoji="0" lang="ja-JP" altLang="en-US" sz="1400" b="0" i="0" u="none" strike="noStrike" kern="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ts val="1600"/>
              </a:lnSpc>
              <a:spcBef>
                <a:spcPts val="0"/>
              </a:spcBef>
              <a:spcAft>
                <a:spcPts val="0"/>
              </a:spcAft>
              <a:buClrTx/>
              <a:buSzTx/>
              <a:buFont typeface="Wingdings" panose="05000000000000000000" pitchFamily="2" charset="2"/>
              <a:buChar char="Ø"/>
              <a:tabLst/>
              <a:defRPr/>
            </a:pPr>
            <a:r>
              <a:rPr kumimoji="0" lang="ja-JP" altLang="en-US" sz="1400" b="0" i="0" u="none" strike="noStrike" kern="0" cap="none" spc="0" normalizeH="0" baseline="0" noProof="0">
                <a:ln>
                  <a:noFill/>
                </a:ln>
                <a:solidFill>
                  <a:prstClr val="black"/>
                </a:solidFill>
                <a:effectLst/>
                <a:uLnTx/>
                <a:uFillTx/>
                <a:latin typeface="メイリオ"/>
                <a:ea typeface="メイリオ"/>
                <a:cs typeface="+mn-cs"/>
              </a:rPr>
              <a:t>ただし、</a:t>
            </a:r>
            <a:r>
              <a:rPr kumimoji="0" lang="ja-JP" altLang="en-US" sz="1400" b="1" i="0" u="sng" strike="noStrike" kern="0" cap="none" spc="0" normalizeH="0" baseline="0" noProof="0">
                <a:ln>
                  <a:noFill/>
                </a:ln>
                <a:solidFill>
                  <a:srgbClr val="0070C0"/>
                </a:solidFill>
                <a:effectLst/>
                <a:uLnTx/>
                <a:uFillTx/>
                <a:latin typeface="メイリオ"/>
                <a:ea typeface="メイリオ"/>
                <a:cs typeface="+mn-cs"/>
              </a:rPr>
              <a:t>①医療上の必要性があると認められる場合</a:t>
            </a:r>
            <a:r>
              <a:rPr kumimoji="0" lang="ja-JP" altLang="en-US" sz="1400" b="0" i="0" u="none" strike="noStrike" kern="0" cap="none" spc="0" normalizeH="0" baseline="0" noProof="0">
                <a:ln>
                  <a:noFill/>
                </a:ln>
                <a:solidFill>
                  <a:prstClr val="black"/>
                </a:solidFill>
                <a:effectLst/>
                <a:uLnTx/>
                <a:uFillTx/>
                <a:latin typeface="メイリオ"/>
                <a:ea typeface="メイリオ"/>
                <a:cs typeface="+mn-cs"/>
              </a:rPr>
              <a:t>（例：医療上の必要性により医師が銘柄名処方（後発品への変更不可）をした場合）や、</a:t>
            </a:r>
            <a:r>
              <a:rPr kumimoji="0" lang="ja-JP" altLang="en-US" sz="1400" b="1" i="0" u="sng" strike="noStrike" kern="0" cap="none" spc="0" normalizeH="0" baseline="0" noProof="0">
                <a:ln>
                  <a:noFill/>
                </a:ln>
                <a:solidFill>
                  <a:srgbClr val="0070C0"/>
                </a:solidFill>
                <a:effectLst/>
                <a:uLnTx/>
                <a:uFillTx/>
                <a:latin typeface="メイリオ"/>
                <a:ea typeface="メイリオ"/>
                <a:cs typeface="+mn-cs"/>
              </a:rPr>
              <a:t>②薬局に後発医薬品の在庫が無い場合など、後発医薬品を提供することが困難な場合</a:t>
            </a:r>
            <a:r>
              <a:rPr kumimoji="0" lang="ja-JP" altLang="en-US" sz="1400" b="0" i="0" u="none" strike="noStrike" kern="0" cap="none" spc="0" normalizeH="0" baseline="0" noProof="0">
                <a:ln>
                  <a:noFill/>
                </a:ln>
                <a:solidFill>
                  <a:prstClr val="black"/>
                </a:solidFill>
                <a:effectLst/>
                <a:uLnTx/>
                <a:uFillTx/>
                <a:latin typeface="メイリオ"/>
                <a:ea typeface="メイリオ"/>
                <a:cs typeface="+mn-cs"/>
              </a:rPr>
              <a:t>については、選定療養とはせず、引き続き、</a:t>
            </a:r>
            <a:r>
              <a:rPr kumimoji="0" lang="ja-JP" altLang="en-US" sz="1400" b="1" i="0" u="sng" strike="noStrike" kern="0" cap="none" spc="0" normalizeH="0" baseline="0" noProof="0">
                <a:ln>
                  <a:noFill/>
                </a:ln>
                <a:solidFill>
                  <a:prstClr val="black"/>
                </a:solidFill>
                <a:effectLst/>
                <a:uLnTx/>
                <a:uFillTx/>
                <a:latin typeface="メイリオ"/>
                <a:ea typeface="メイリオ"/>
                <a:cs typeface="+mn-cs"/>
              </a:rPr>
              <a:t>保険給付の対象とする</a:t>
            </a:r>
            <a:r>
              <a:rPr kumimoji="0" lang="ja-JP" altLang="en-US" sz="1400" b="0" i="0" u="none" strike="noStrike" kern="0" cap="none" spc="0" normalizeH="0" baseline="0" noProof="0">
                <a:ln>
                  <a:noFill/>
                </a:ln>
                <a:solidFill>
                  <a:prstClr val="black"/>
                </a:solidFill>
                <a:effectLst/>
                <a:uLnTx/>
                <a:uFillTx/>
                <a:latin typeface="メイリオ"/>
                <a:ea typeface="メイリオ"/>
                <a:cs typeface="+mn-cs"/>
              </a:rPr>
              <a:t>。</a:t>
            </a:r>
            <a:endParaRPr kumimoji="0" lang="en-US" altLang="ja-JP" sz="1400" b="0" i="0" u="none" strike="noStrike" kern="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endParaRPr kumimoji="0" lang="en-US" altLang="ja-JP" sz="1400" b="0" i="0" u="none" strike="noStrike" kern="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ts val="1600"/>
              </a:lnSpc>
              <a:spcBef>
                <a:spcPts val="0"/>
              </a:spcBef>
              <a:spcAft>
                <a:spcPts val="0"/>
              </a:spcAft>
              <a:buClrTx/>
              <a:buSzTx/>
              <a:buFont typeface="Wingdings" panose="05000000000000000000" pitchFamily="2" charset="2"/>
              <a:buChar char="Ø"/>
              <a:tabLst/>
              <a:defRPr/>
            </a:pPr>
            <a:endParaRPr kumimoji="0" lang="en-US" altLang="ja-JP" sz="1400" b="0" i="0" u="none" strike="noStrike" kern="0" cap="none" spc="0" normalizeH="0" baseline="0" noProof="0">
              <a:ln>
                <a:noFill/>
              </a:ln>
              <a:solidFill>
                <a:prstClr val="black"/>
              </a:solidFill>
              <a:effectLst/>
              <a:uLnTx/>
              <a:uFillTx/>
              <a:latin typeface="メイリオ"/>
              <a:ea typeface="メイリオ"/>
              <a:cs typeface="+mn-cs"/>
            </a:endParaRPr>
          </a:p>
        </p:txBody>
      </p:sp>
      <p:sp>
        <p:nvSpPr>
          <p:cNvPr id="16" name="正方形/長方形 15">
            <a:extLst>
              <a:ext uri="{FF2B5EF4-FFF2-40B4-BE49-F238E27FC236}">
                <a16:creationId xmlns:a16="http://schemas.microsoft.com/office/drawing/2014/main" id="{29B6D0B1-4ABF-3059-4B90-CDBF67F00670}"/>
              </a:ext>
            </a:extLst>
          </p:cNvPr>
          <p:cNvSpPr/>
          <p:nvPr/>
        </p:nvSpPr>
        <p:spPr>
          <a:xfrm>
            <a:off x="311928" y="1346327"/>
            <a:ext cx="3686157" cy="385549"/>
          </a:xfrm>
          <a:prstGeom prst="rect">
            <a:avLst/>
          </a:prstGeom>
          <a:solidFill>
            <a:srgbClr val="E1EDFF"/>
          </a:solidFill>
          <a:ln w="19050" cap="flat" cmpd="sng" algn="ctr">
            <a:noFill/>
            <a:prstDash val="solid"/>
          </a:ln>
          <a:effectLst>
            <a:outerShdw blurRad="50800" dist="38100" dir="2700000" algn="tl" rotWithShape="0">
              <a:prstClr val="black">
                <a:alpha val="40000"/>
              </a:prstClr>
            </a:outerShdw>
          </a:effectLst>
        </p:spPr>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600" b="1" i="0" u="none" strike="noStrike" kern="0" cap="none" spc="0" normalizeH="0" baseline="0" noProof="0">
                <a:ln>
                  <a:noFill/>
                </a:ln>
                <a:solidFill>
                  <a:prstClr val="black"/>
                </a:solidFill>
                <a:effectLst/>
                <a:uLnTx/>
                <a:uFillTx/>
                <a:latin typeface="メイリオ"/>
                <a:ea typeface="メイリオ"/>
                <a:cs typeface="+mn-cs"/>
              </a:rPr>
              <a:t>保険給付と選定療養の適用場面</a:t>
            </a:r>
          </a:p>
        </p:txBody>
      </p:sp>
      <p:sp>
        <p:nvSpPr>
          <p:cNvPr id="18" name="正方形/長方形 17">
            <a:extLst>
              <a:ext uri="{FF2B5EF4-FFF2-40B4-BE49-F238E27FC236}">
                <a16:creationId xmlns:a16="http://schemas.microsoft.com/office/drawing/2014/main" id="{9916DCC2-7D3C-5DF9-1818-AFB9798CF633}"/>
              </a:ext>
            </a:extLst>
          </p:cNvPr>
          <p:cNvSpPr/>
          <p:nvPr/>
        </p:nvSpPr>
        <p:spPr>
          <a:xfrm>
            <a:off x="188119" y="3348025"/>
            <a:ext cx="9529762" cy="1646006"/>
          </a:xfrm>
          <a:prstGeom prst="rect">
            <a:avLst/>
          </a:prstGeom>
          <a:noFill/>
          <a:ln w="19050" cap="flat" cmpd="sng" algn="ctr">
            <a:solidFill>
              <a:sysClr val="windowText" lastClr="000000"/>
            </a:solidFill>
            <a:prstDash val="solid"/>
          </a:ln>
          <a:effectLst/>
        </p:spPr>
        <p:txBody>
          <a:bodyPr rtlCol="0" anchor="t"/>
          <a:lstStyle/>
          <a:p>
            <a:pPr marL="0" marR="0" lvl="0" indent="0" algn="l" defTabSz="914400" rtl="0" eaLnBrk="1" fontAlgn="auto" latinLnBrk="0" hangingPunct="1">
              <a:lnSpc>
                <a:spcPts val="1100"/>
              </a:lnSpc>
              <a:spcBef>
                <a:spcPts val="0"/>
              </a:spcBef>
              <a:spcAft>
                <a:spcPts val="0"/>
              </a:spcAft>
              <a:buClrTx/>
              <a:buSzTx/>
              <a:buFontTx/>
              <a:buNone/>
              <a:tabLst/>
              <a:defRPr/>
            </a:pPr>
            <a:endParaRPr kumimoji="0" lang="en-US" altLang="ja-JP" sz="1400" b="0" i="0" u="none" strike="noStrike" kern="0" cap="none" spc="0" normalizeH="0" baseline="0" noProof="0">
              <a:ln>
                <a:noFill/>
              </a:ln>
              <a:solidFill>
                <a:prstClr val="black"/>
              </a:solidFill>
              <a:effectLst/>
              <a:uLnTx/>
              <a:uFillTx/>
              <a:latin typeface="メイリオ"/>
              <a:ea typeface="メイリオ"/>
              <a:cs typeface="+mn-cs"/>
            </a:endParaRPr>
          </a:p>
          <a:p>
            <a:pPr marL="285750" marR="0" lvl="0" indent="-285750" algn="l" defTabSz="457200" rtl="0" eaLnBrk="1" fontAlgn="auto" latinLnBrk="0" hangingPunct="1">
              <a:lnSpc>
                <a:spcPts val="1600"/>
              </a:lnSpc>
              <a:spcBef>
                <a:spcPts val="600"/>
              </a:spcBef>
              <a:spcAft>
                <a:spcPts val="0"/>
              </a:spcAft>
              <a:buClrTx/>
              <a:buSzTx/>
              <a:buFont typeface="Wingdings" panose="05000000000000000000" pitchFamily="2" charset="2"/>
              <a:buChar char="Ø"/>
              <a:tabLst/>
              <a:defRPr/>
            </a:pPr>
            <a:r>
              <a:rPr kumimoji="0" lang="ja-JP" altLang="en-US" sz="1400" b="0" i="0" u="none" strike="noStrike" kern="0" cap="none" spc="0" normalizeH="0" baseline="0" noProof="0">
                <a:ln>
                  <a:noFill/>
                </a:ln>
                <a:solidFill>
                  <a:srgbClr val="000000"/>
                </a:solidFill>
                <a:effectLst/>
                <a:uLnTx/>
                <a:uFillTx/>
                <a:latin typeface="メイリオ"/>
                <a:ea typeface="メイリオ"/>
                <a:cs typeface="+mn-cs"/>
              </a:rPr>
              <a:t>後発医薬品上市後、徐々に後発品に置換えが進むという実態を踏まえ、</a:t>
            </a:r>
            <a:endParaRPr kumimoji="0" lang="en-US" altLang="ja-JP" sz="1400" b="0" i="0" u="none" strike="noStrike" kern="0" cap="none" spc="0" normalizeH="0" baseline="0" noProof="0">
              <a:ln>
                <a:noFill/>
              </a:ln>
              <a:solidFill>
                <a:srgbClr val="000000"/>
              </a:solidFill>
              <a:effectLst/>
              <a:uLnTx/>
              <a:uFillTx/>
              <a:latin typeface="メイリオ"/>
              <a:ea typeface="メイリオ"/>
              <a:cs typeface="+mn-cs"/>
            </a:endParaRPr>
          </a:p>
          <a:p>
            <a:pPr marL="355600" marR="0" lvl="0" indent="-173038" algn="l" defTabSz="457200" rtl="0" eaLnBrk="1" fontAlgn="auto" latinLnBrk="0" hangingPunct="1">
              <a:lnSpc>
                <a:spcPts val="1600"/>
              </a:lnSpc>
              <a:spcBef>
                <a:spcPts val="600"/>
              </a:spcBef>
              <a:spcAft>
                <a:spcPts val="0"/>
              </a:spcAft>
              <a:buClrTx/>
              <a:buSzTx/>
              <a:buFontTx/>
              <a:buNone/>
              <a:tabLst>
                <a:tab pos="182563" algn="l"/>
              </a:tabLst>
              <a:defRPr/>
            </a:pPr>
            <a:r>
              <a:rPr kumimoji="0" lang="ja-JP" altLang="en-US" sz="1400" b="0" i="0" u="none" strike="noStrike" kern="0" cap="none" spc="0" normalizeH="0" baseline="0" noProof="0">
                <a:ln>
                  <a:noFill/>
                </a:ln>
                <a:solidFill>
                  <a:prstClr val="black"/>
                </a:solidFill>
                <a:effectLst/>
                <a:uLnTx/>
                <a:uFillTx/>
                <a:latin typeface="メイリオ"/>
                <a:ea typeface="メイリオ"/>
                <a:cs typeface="+mn-cs"/>
              </a:rPr>
              <a:t>①　長期収載品の薬価ルールにおいては後発品上市後５年から段階的に薬価を引き下げることとしている。この点を参考に、</a:t>
            </a:r>
            <a:r>
              <a:rPr kumimoji="0" lang="ja-JP" altLang="en-US" sz="1400" b="1" i="0" u="none" strike="noStrike" kern="0" cap="none" spc="0" normalizeH="0" baseline="0" noProof="0">
                <a:ln>
                  <a:noFill/>
                </a:ln>
                <a:solidFill>
                  <a:srgbClr val="0070C0"/>
                </a:solidFill>
                <a:effectLst/>
                <a:uLnTx/>
                <a:uFillTx/>
                <a:latin typeface="メイリオ"/>
                <a:ea typeface="メイリオ"/>
                <a:cs typeface="+mn-cs"/>
              </a:rPr>
              <a:t>後発品上市後５年を経過した長期収載品</a:t>
            </a:r>
            <a:r>
              <a:rPr kumimoji="0" lang="ja-JP" altLang="en-US" sz="1400" b="0" i="0" u="none" strike="noStrike" kern="0" cap="none" spc="0" normalizeH="0" baseline="0" noProof="0">
                <a:ln>
                  <a:noFill/>
                </a:ln>
                <a:solidFill>
                  <a:prstClr val="black"/>
                </a:solidFill>
                <a:effectLst/>
                <a:uLnTx/>
                <a:uFillTx/>
                <a:latin typeface="メイリオ"/>
                <a:ea typeface="メイリオ"/>
                <a:cs typeface="+mn-cs"/>
              </a:rPr>
              <a:t>については</a:t>
            </a:r>
            <a:r>
              <a:rPr kumimoji="0" lang="ja-JP" altLang="en-US" sz="1400" b="1" i="0" u="sng" strike="noStrike" kern="0" cap="none" spc="0" normalizeH="0" baseline="0" noProof="0">
                <a:ln>
                  <a:noFill/>
                </a:ln>
                <a:solidFill>
                  <a:prstClr val="black"/>
                </a:solidFill>
                <a:effectLst/>
                <a:uLnTx/>
                <a:uFillTx/>
                <a:latin typeface="メイリオ"/>
                <a:ea typeface="メイリオ"/>
                <a:cs typeface="+mn-cs"/>
              </a:rPr>
              <a:t>選定療養の対象（</a:t>
            </a:r>
            <a:r>
              <a:rPr kumimoji="0" lang="en-US" altLang="ja-JP" sz="1400" b="1" i="0" u="sng" strike="noStrike" kern="0" cap="none" spc="0" normalizeH="0" baseline="0" noProof="0">
                <a:ln>
                  <a:noFill/>
                </a:ln>
                <a:solidFill>
                  <a:prstClr val="black"/>
                </a:solidFill>
                <a:effectLst/>
                <a:uLnTx/>
                <a:uFillTx/>
                <a:latin typeface="メイリオ"/>
                <a:ea typeface="メイリオ"/>
                <a:cs typeface="+mn-cs"/>
              </a:rPr>
              <a:t>※</a:t>
            </a:r>
            <a:r>
              <a:rPr kumimoji="0" lang="ja-JP" altLang="en-US" sz="1400" b="1" i="0" u="sng" strike="noStrike" kern="0" cap="none" spc="0" normalizeH="0" baseline="0" noProof="0">
                <a:ln>
                  <a:noFill/>
                </a:ln>
                <a:solidFill>
                  <a:prstClr val="black"/>
                </a:solidFill>
                <a:effectLst/>
                <a:uLnTx/>
                <a:uFillTx/>
                <a:latin typeface="メイリオ"/>
                <a:ea typeface="メイリオ"/>
                <a:cs typeface="+mn-cs"/>
              </a:rPr>
              <a:t>）とする</a:t>
            </a:r>
            <a:r>
              <a:rPr kumimoji="0" lang="ja-JP" altLang="en-US" sz="1400" b="0" i="0" u="none" strike="noStrike" kern="0" cap="none" spc="0" normalizeH="0" baseline="0" noProof="0">
                <a:ln>
                  <a:noFill/>
                </a:ln>
                <a:solidFill>
                  <a:prstClr val="black"/>
                </a:solidFill>
                <a:effectLst/>
                <a:uLnTx/>
                <a:uFillTx/>
                <a:latin typeface="メイリオ"/>
                <a:ea typeface="メイリオ"/>
                <a:cs typeface="+mn-cs"/>
              </a:rPr>
              <a:t>。</a:t>
            </a:r>
            <a:endParaRPr kumimoji="0" lang="en-US" altLang="ja-JP" sz="1400" b="0" i="0" u="none" strike="noStrike" kern="0" cap="none" spc="0" normalizeH="0" baseline="0" noProof="0">
              <a:ln>
                <a:noFill/>
              </a:ln>
              <a:solidFill>
                <a:prstClr val="black"/>
              </a:solidFill>
              <a:effectLst/>
              <a:uLnTx/>
              <a:uFillTx/>
              <a:latin typeface="メイリオ"/>
              <a:ea typeface="メイリオ"/>
              <a:cs typeface="+mn-cs"/>
            </a:endParaRPr>
          </a:p>
          <a:p>
            <a:pPr marL="355600" marR="0" lvl="0" indent="-173038" algn="l" defTabSz="457200" rtl="0" eaLnBrk="1" fontAlgn="auto" latinLnBrk="0" hangingPunct="1">
              <a:lnSpc>
                <a:spcPts val="1600"/>
              </a:lnSpc>
              <a:spcBef>
                <a:spcPts val="0"/>
              </a:spcBef>
              <a:spcAft>
                <a:spcPts val="0"/>
              </a:spcAft>
              <a:buClrTx/>
              <a:buSzTx/>
              <a:buFontTx/>
              <a:buNone/>
              <a:tabLst>
                <a:tab pos="182563" algn="l"/>
              </a:tabLst>
              <a:defRPr/>
            </a:pPr>
            <a:r>
              <a:rPr kumimoji="0" lang="ja-JP" altLang="en-US" sz="1400" b="0" i="0" u="none" strike="noStrike" kern="0" cap="none" spc="0" normalizeH="0" baseline="0" noProof="0">
                <a:ln>
                  <a:noFill/>
                </a:ln>
                <a:solidFill>
                  <a:srgbClr val="FF0000"/>
                </a:solidFill>
                <a:effectLst/>
                <a:uLnTx/>
                <a:uFillTx/>
                <a:latin typeface="メイリオ"/>
                <a:ea typeface="メイリオ"/>
                <a:cs typeface="+mn-cs"/>
              </a:rPr>
              <a:t>　</a:t>
            </a:r>
            <a:r>
              <a:rPr kumimoji="0" lang="en-US" altLang="ja-JP" sz="1200" b="0" i="0" u="none" strike="noStrike" kern="0" cap="none" spc="0" normalizeH="0" baseline="0" noProof="0">
                <a:ln>
                  <a:noFill/>
                </a:ln>
                <a:solidFill>
                  <a:srgbClr val="000000"/>
                </a:solidFill>
                <a:effectLst/>
                <a:uLnTx/>
                <a:uFillTx/>
                <a:latin typeface="メイリオ"/>
                <a:ea typeface="メイリオ"/>
                <a:cs typeface="+mn-cs"/>
              </a:rPr>
              <a:t>※</a:t>
            </a:r>
            <a:r>
              <a:rPr kumimoji="0" lang="ja-JP" altLang="en-US" sz="1200" b="0" i="0" u="none" strike="noStrike" kern="0" cap="none" spc="0" normalizeH="0" baseline="0" noProof="0">
                <a:ln>
                  <a:noFill/>
                </a:ln>
                <a:solidFill>
                  <a:srgbClr val="000000"/>
                </a:solidFill>
                <a:effectLst/>
                <a:uLnTx/>
                <a:uFillTx/>
                <a:latin typeface="メイリオ"/>
                <a:ea typeface="メイリオ"/>
                <a:cs typeface="+mn-cs"/>
              </a:rPr>
              <a:t>　ただし、置換率が極めて低い場合（市場に後発医薬品がほぼ存在しない場合）については、対象外とする。</a:t>
            </a:r>
            <a:endParaRPr kumimoji="0" lang="en-US" altLang="ja-JP" sz="1400" b="0" i="0" u="none" strike="noStrike" kern="0" cap="none" spc="0" normalizeH="0" baseline="0" noProof="0">
              <a:ln>
                <a:noFill/>
              </a:ln>
              <a:solidFill>
                <a:prstClr val="black"/>
              </a:solidFill>
              <a:effectLst/>
              <a:uLnTx/>
              <a:uFillTx/>
              <a:latin typeface="メイリオ"/>
              <a:ea typeface="メイリオ"/>
              <a:cs typeface="+mn-cs"/>
            </a:endParaRPr>
          </a:p>
          <a:p>
            <a:pPr marL="355600" marR="0" lvl="0" indent="-173038" algn="l" defTabSz="457200" rtl="0" eaLnBrk="1" fontAlgn="auto" latinLnBrk="0" hangingPunct="1">
              <a:lnSpc>
                <a:spcPts val="1600"/>
              </a:lnSpc>
              <a:spcBef>
                <a:spcPts val="600"/>
              </a:spcBef>
              <a:spcAft>
                <a:spcPts val="0"/>
              </a:spcAft>
              <a:buClrTx/>
              <a:buSzTx/>
              <a:buFontTx/>
              <a:buNone/>
              <a:tabLst>
                <a:tab pos="182563" algn="l"/>
              </a:tabLst>
              <a:defRPr/>
            </a:pPr>
            <a:r>
              <a:rPr kumimoji="0" lang="ja-JP" altLang="en-US" sz="1400" b="0" i="0" u="none" strike="noStrike" kern="0" cap="none" spc="0" normalizeH="0" baseline="0" noProof="0">
                <a:ln>
                  <a:noFill/>
                </a:ln>
                <a:solidFill>
                  <a:prstClr val="black"/>
                </a:solidFill>
                <a:effectLst/>
                <a:uLnTx/>
                <a:uFillTx/>
                <a:latin typeface="メイリオ"/>
                <a:ea typeface="メイリオ"/>
                <a:cs typeface="+mn-cs"/>
              </a:rPr>
              <a:t>②　また</a:t>
            </a:r>
            <a:r>
              <a:rPr kumimoji="0" lang="ja-JP" altLang="en-US" sz="1400" b="0" i="0" u="none" strike="noStrike" kern="0" cap="none" spc="0" normalizeH="0" baseline="0" noProof="0">
                <a:ln>
                  <a:noFill/>
                </a:ln>
                <a:solidFill>
                  <a:srgbClr val="000000"/>
                </a:solidFill>
                <a:effectLst/>
                <a:uLnTx/>
                <a:uFillTx/>
                <a:latin typeface="メイリオ"/>
                <a:ea typeface="メイリオ"/>
                <a:cs typeface="+mn-cs"/>
              </a:rPr>
              <a:t>、</a:t>
            </a:r>
            <a:r>
              <a:rPr kumimoji="0" lang="ja-JP" altLang="en-US" sz="1400" b="1" i="0" u="sng" strike="noStrike" kern="0" cap="none" spc="0" normalizeH="0" baseline="0" noProof="0">
                <a:ln>
                  <a:noFill/>
                </a:ln>
                <a:solidFill>
                  <a:prstClr val="black"/>
                </a:solidFill>
                <a:effectLst/>
                <a:uLnTx/>
                <a:uFillTx/>
                <a:latin typeface="メイリオ"/>
                <a:ea typeface="メイリオ"/>
                <a:cs typeface="+mn-cs"/>
              </a:rPr>
              <a:t>後発品上市後５年を経過していなくても、</a:t>
            </a:r>
            <a:r>
              <a:rPr kumimoji="0" lang="ja-JP" altLang="en-US" sz="1400" b="1" i="0" u="sng" strike="noStrike" kern="0" cap="none" spc="0" normalizeH="0" baseline="0" noProof="0">
                <a:ln>
                  <a:noFill/>
                </a:ln>
                <a:solidFill>
                  <a:srgbClr val="0070C0"/>
                </a:solidFill>
                <a:effectLst/>
                <a:uLnTx/>
                <a:uFillTx/>
                <a:latin typeface="メイリオ"/>
                <a:ea typeface="メイリオ"/>
                <a:cs typeface="+mn-cs"/>
              </a:rPr>
              <a:t>置換率が</a:t>
            </a:r>
            <a:r>
              <a:rPr kumimoji="0" lang="en-US" altLang="ja-JP" sz="1400" b="1" i="0" u="sng" strike="noStrike" kern="0" cap="none" spc="0" normalizeH="0" baseline="0" noProof="0">
                <a:ln>
                  <a:noFill/>
                </a:ln>
                <a:solidFill>
                  <a:srgbClr val="0070C0"/>
                </a:solidFill>
                <a:effectLst/>
                <a:uLnTx/>
                <a:uFillTx/>
                <a:latin typeface="メイリオ"/>
                <a:ea typeface="メイリオ"/>
                <a:cs typeface="+mn-cs"/>
              </a:rPr>
              <a:t>50%</a:t>
            </a:r>
            <a:r>
              <a:rPr kumimoji="0" lang="ja-JP" altLang="en-US" sz="1400" b="1" i="0" u="sng" strike="noStrike" kern="0" cap="none" spc="0" normalizeH="0" baseline="0" noProof="0">
                <a:ln>
                  <a:noFill/>
                </a:ln>
                <a:solidFill>
                  <a:srgbClr val="0070C0"/>
                </a:solidFill>
                <a:effectLst/>
                <a:uLnTx/>
                <a:uFillTx/>
                <a:latin typeface="メイリオ"/>
                <a:ea typeface="メイリオ"/>
                <a:cs typeface="+mn-cs"/>
              </a:rPr>
              <a:t>に達している場合</a:t>
            </a:r>
            <a:r>
              <a:rPr kumimoji="0" lang="ja-JP" altLang="en-US" sz="1400" b="0" i="0" u="none" strike="noStrike" kern="0" cap="none" spc="0" normalizeH="0" baseline="0" noProof="0">
                <a:ln>
                  <a:noFill/>
                </a:ln>
                <a:solidFill>
                  <a:srgbClr val="000000"/>
                </a:solidFill>
                <a:effectLst/>
                <a:uLnTx/>
                <a:uFillTx/>
                <a:latin typeface="メイリオ"/>
                <a:ea typeface="メイリオ"/>
                <a:cs typeface="+mn-cs"/>
              </a:rPr>
              <a:t>には、後発品の選択が一般的に可能な状態となっていると考えられ、</a:t>
            </a:r>
            <a:r>
              <a:rPr kumimoji="0" lang="ja-JP" altLang="en-US" sz="1400" b="1" i="0" u="sng" strike="noStrike" kern="0" cap="none" spc="0" normalizeH="0" baseline="0" noProof="0">
                <a:ln>
                  <a:noFill/>
                </a:ln>
                <a:solidFill>
                  <a:srgbClr val="000000"/>
                </a:solidFill>
                <a:effectLst/>
                <a:uLnTx/>
                <a:uFillTx/>
                <a:latin typeface="メイリオ"/>
                <a:ea typeface="メイリオ"/>
                <a:cs typeface="+mn-cs"/>
              </a:rPr>
              <a:t>選定療養の対象とする</a:t>
            </a:r>
            <a:r>
              <a:rPr kumimoji="0" lang="ja-JP" altLang="en-US" sz="1400" b="0" i="0" u="none" strike="noStrike" kern="0" cap="none" spc="0" normalizeH="0" baseline="0" noProof="0">
                <a:ln>
                  <a:noFill/>
                </a:ln>
                <a:solidFill>
                  <a:srgbClr val="000000"/>
                </a:solidFill>
                <a:effectLst/>
                <a:uLnTx/>
                <a:uFillTx/>
                <a:latin typeface="メイリオ"/>
                <a:ea typeface="メイリオ"/>
                <a:cs typeface="+mn-cs"/>
              </a:rPr>
              <a:t>。</a:t>
            </a:r>
            <a:endParaRPr kumimoji="0" lang="ja-JP" altLang="en-US" sz="1400" b="0" i="0" u="none" strike="noStrike" kern="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ts val="1600"/>
              </a:lnSpc>
              <a:spcBef>
                <a:spcPts val="0"/>
              </a:spcBef>
              <a:spcAft>
                <a:spcPts val="0"/>
              </a:spcAft>
              <a:buClrTx/>
              <a:buSzTx/>
              <a:buFont typeface="Wingdings" panose="05000000000000000000" pitchFamily="2" charset="2"/>
              <a:buChar char="Ø"/>
              <a:tabLst/>
              <a:defRPr/>
            </a:pPr>
            <a:endParaRPr kumimoji="0" lang="en-US" altLang="ja-JP" sz="1400" b="0" i="0" u="none" strike="noStrike" kern="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endParaRPr kumimoji="0" lang="en-US" altLang="ja-JP" sz="1400" b="0" i="0" u="none" strike="noStrike" kern="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ts val="1600"/>
              </a:lnSpc>
              <a:spcBef>
                <a:spcPts val="0"/>
              </a:spcBef>
              <a:spcAft>
                <a:spcPts val="0"/>
              </a:spcAft>
              <a:buClrTx/>
              <a:buSzTx/>
              <a:buFont typeface="Wingdings" panose="05000000000000000000" pitchFamily="2" charset="2"/>
              <a:buChar char="Ø"/>
              <a:tabLst/>
              <a:defRPr/>
            </a:pPr>
            <a:endParaRPr kumimoji="0" lang="en-US" altLang="ja-JP" sz="1400" b="0" i="0" u="none" strike="noStrike" kern="0" cap="none" spc="0" normalizeH="0" baseline="0" noProof="0">
              <a:ln>
                <a:noFill/>
              </a:ln>
              <a:solidFill>
                <a:prstClr val="black"/>
              </a:solidFill>
              <a:effectLst/>
              <a:uLnTx/>
              <a:uFillTx/>
              <a:latin typeface="メイリオ"/>
              <a:ea typeface="メイリオ"/>
              <a:cs typeface="+mn-cs"/>
            </a:endParaRPr>
          </a:p>
        </p:txBody>
      </p:sp>
      <p:sp>
        <p:nvSpPr>
          <p:cNvPr id="19" name="正方形/長方形 18">
            <a:extLst>
              <a:ext uri="{FF2B5EF4-FFF2-40B4-BE49-F238E27FC236}">
                <a16:creationId xmlns:a16="http://schemas.microsoft.com/office/drawing/2014/main" id="{EEEFD1F9-3564-81E2-B198-A47E7522DDD4}"/>
              </a:ext>
            </a:extLst>
          </p:cNvPr>
          <p:cNvSpPr/>
          <p:nvPr/>
        </p:nvSpPr>
        <p:spPr>
          <a:xfrm>
            <a:off x="311928" y="3135649"/>
            <a:ext cx="3686157" cy="385762"/>
          </a:xfrm>
          <a:prstGeom prst="rect">
            <a:avLst/>
          </a:prstGeom>
          <a:solidFill>
            <a:srgbClr val="E1EDFF"/>
          </a:solidFill>
          <a:ln w="19050" cap="flat" cmpd="sng" algn="ctr">
            <a:noFill/>
            <a:prstDash val="solid"/>
          </a:ln>
          <a:effectLst>
            <a:outerShdw blurRad="50800" dist="38100" dir="2700000" algn="tl" rotWithShape="0">
              <a:prstClr val="black">
                <a:alpha val="40000"/>
              </a:prstClr>
            </a:outerShdw>
          </a:effectLst>
        </p:spPr>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600" b="1" i="0" u="none" strike="noStrike" kern="0" cap="none" spc="0" normalizeH="0" baseline="0" noProof="0">
                <a:ln>
                  <a:noFill/>
                </a:ln>
                <a:solidFill>
                  <a:prstClr val="black"/>
                </a:solidFill>
                <a:effectLst/>
                <a:uLnTx/>
                <a:uFillTx/>
                <a:latin typeface="メイリオ"/>
                <a:ea typeface="メイリオ"/>
                <a:cs typeface="+mn-cs"/>
              </a:rPr>
              <a:t>選定療養の対象品目の範囲</a:t>
            </a:r>
          </a:p>
        </p:txBody>
      </p:sp>
      <p:sp>
        <p:nvSpPr>
          <p:cNvPr id="20" name="正方形/長方形 19">
            <a:extLst>
              <a:ext uri="{FF2B5EF4-FFF2-40B4-BE49-F238E27FC236}">
                <a16:creationId xmlns:a16="http://schemas.microsoft.com/office/drawing/2014/main" id="{D946A277-3F20-0134-28F1-B90D1EE5F664}"/>
              </a:ext>
            </a:extLst>
          </p:cNvPr>
          <p:cNvSpPr/>
          <p:nvPr/>
        </p:nvSpPr>
        <p:spPr>
          <a:xfrm>
            <a:off x="188119" y="5246640"/>
            <a:ext cx="9529762" cy="1379950"/>
          </a:xfrm>
          <a:prstGeom prst="rect">
            <a:avLst/>
          </a:prstGeom>
          <a:noFill/>
          <a:ln w="19050" cap="flat" cmpd="sng" algn="ctr">
            <a:solidFill>
              <a:sysClr val="windowText" lastClr="000000"/>
            </a:solidFill>
            <a:prstDash val="solid"/>
          </a:ln>
          <a:effectLst/>
        </p:spPr>
        <p:txBody>
          <a:bodyPr rtlCol="0" anchor="t"/>
          <a:lstStyle/>
          <a:p>
            <a:pPr marL="0" marR="0" lvl="0" indent="0" algn="l" defTabSz="914400" rtl="0" eaLnBrk="1" fontAlgn="auto" latinLnBrk="0" hangingPunct="1">
              <a:lnSpc>
                <a:spcPts val="1600"/>
              </a:lnSpc>
              <a:spcBef>
                <a:spcPts val="0"/>
              </a:spcBef>
              <a:spcAft>
                <a:spcPts val="0"/>
              </a:spcAft>
              <a:buClrTx/>
              <a:buSzTx/>
              <a:buFontTx/>
              <a:buNone/>
              <a:tabLst/>
              <a:defRPr/>
            </a:pPr>
            <a:endParaRPr kumimoji="0" lang="en-US" altLang="ja-JP" sz="1400" b="0" i="0" u="none" strike="noStrike" kern="0" cap="none" spc="0" normalizeH="0" baseline="0" noProof="0">
              <a:ln>
                <a:noFill/>
              </a:ln>
              <a:solidFill>
                <a:prstClr val="black"/>
              </a:solidFill>
              <a:effectLst/>
              <a:uLnTx/>
              <a:uFillTx/>
              <a:latin typeface="メイリオ"/>
              <a:ea typeface="メイリオ"/>
              <a:cs typeface="+mn-cs"/>
            </a:endParaRPr>
          </a:p>
          <a:p>
            <a:pPr marL="285750" marR="0" lvl="0" indent="-285750" algn="l" defTabSz="457200" rtl="0" eaLnBrk="1" fontAlgn="auto" latinLnBrk="0" hangingPunct="1">
              <a:lnSpc>
                <a:spcPts val="1600"/>
              </a:lnSpc>
              <a:spcBef>
                <a:spcPts val="600"/>
              </a:spcBef>
              <a:spcAft>
                <a:spcPts val="0"/>
              </a:spcAft>
              <a:buClrTx/>
              <a:buSzTx/>
              <a:buFont typeface="Wingdings" panose="05000000000000000000" pitchFamily="2" charset="2"/>
              <a:buChar char="Ø"/>
              <a:tabLst/>
              <a:defRPr/>
            </a:pPr>
            <a:r>
              <a:rPr kumimoji="0" lang="ja-JP" altLang="en-US" sz="1400" b="0" i="0" u="none" strike="noStrike" kern="0" cap="none" spc="0" normalizeH="0" baseline="0" noProof="0">
                <a:ln>
                  <a:noFill/>
                </a:ln>
                <a:solidFill>
                  <a:srgbClr val="000000"/>
                </a:solidFill>
                <a:effectLst/>
                <a:uLnTx/>
                <a:uFillTx/>
                <a:latin typeface="メイリオ"/>
                <a:ea typeface="メイリオ"/>
                <a:cs typeface="+mn-cs"/>
              </a:rPr>
              <a:t>選定療養の場合には、長期収載品と後発品の価格差を踏まえ、</a:t>
            </a:r>
            <a:r>
              <a:rPr kumimoji="0" lang="ja-JP" altLang="en-US" sz="1400" b="1" i="0" u="sng" strike="noStrike" kern="0" cap="none" spc="0" normalizeH="0" baseline="0" noProof="0">
                <a:ln>
                  <a:noFill/>
                </a:ln>
                <a:solidFill>
                  <a:srgbClr val="0070C0"/>
                </a:solidFill>
                <a:effectLst/>
                <a:uLnTx/>
                <a:uFillTx/>
                <a:latin typeface="メイリオ"/>
                <a:ea typeface="メイリオ"/>
                <a:cs typeface="+mn-cs"/>
              </a:rPr>
              <a:t>後発医薬品の最高価格帯との価格差の４分の３まで</a:t>
            </a:r>
            <a:r>
              <a:rPr kumimoji="0" lang="ja-JP" altLang="en-US" sz="1400" b="1" i="0" u="sng" strike="noStrike" kern="0" cap="none" spc="0" normalizeH="0" baseline="0" noProof="0">
                <a:ln>
                  <a:noFill/>
                </a:ln>
                <a:solidFill>
                  <a:prstClr val="black"/>
                </a:solidFill>
                <a:effectLst/>
                <a:uLnTx/>
                <a:uFillTx/>
                <a:latin typeface="メイリオ"/>
                <a:ea typeface="メイリオ"/>
                <a:cs typeface="+mn-cs"/>
              </a:rPr>
              <a:t>を保険給付の対象とする</a:t>
            </a:r>
            <a:r>
              <a:rPr kumimoji="0" lang="ja-JP" altLang="en-US" sz="1400" b="0" i="0" u="none" strike="noStrike" kern="0" cap="none" spc="0" normalizeH="0" baseline="0" noProof="0">
                <a:ln>
                  <a:noFill/>
                </a:ln>
                <a:solidFill>
                  <a:srgbClr val="000000"/>
                </a:solidFill>
                <a:effectLst/>
                <a:uLnTx/>
                <a:uFillTx/>
                <a:latin typeface="メイリオ"/>
                <a:ea typeface="メイリオ"/>
                <a:cs typeface="+mn-cs"/>
              </a:rPr>
              <a:t>。</a:t>
            </a:r>
          </a:p>
          <a:p>
            <a:pPr marL="285750" marR="0" lvl="0" indent="-285750" algn="l" defTabSz="457200" rtl="0" eaLnBrk="1" fontAlgn="auto" latinLnBrk="0" hangingPunct="1">
              <a:lnSpc>
                <a:spcPts val="1600"/>
              </a:lnSpc>
              <a:spcBef>
                <a:spcPts val="0"/>
              </a:spcBef>
              <a:spcAft>
                <a:spcPts val="0"/>
              </a:spcAft>
              <a:buClrTx/>
              <a:buSzTx/>
              <a:buFont typeface="Wingdings" panose="05000000000000000000" pitchFamily="2" charset="2"/>
              <a:buChar char="Ø"/>
              <a:tabLst/>
              <a:defRPr/>
            </a:pPr>
            <a:endParaRPr kumimoji="0" lang="ja-JP" altLang="en-US" sz="1400" b="0" i="0" u="none" strike="noStrike" kern="0" cap="none" spc="0" normalizeH="0" baseline="0" noProof="0">
              <a:ln>
                <a:noFill/>
              </a:ln>
              <a:solidFill>
                <a:srgbClr val="000000"/>
              </a:solidFill>
              <a:effectLst/>
              <a:uLnTx/>
              <a:uFillTx/>
              <a:latin typeface="メイリオ"/>
              <a:ea typeface="メイリオ"/>
              <a:cs typeface="+mn-cs"/>
            </a:endParaRPr>
          </a:p>
          <a:p>
            <a:pPr marL="285750" marR="0" lvl="0" indent="-285750" algn="l" defTabSz="457200" rtl="0" eaLnBrk="1" fontAlgn="auto" latinLnBrk="0" hangingPunct="1">
              <a:lnSpc>
                <a:spcPts val="1600"/>
              </a:lnSpc>
              <a:spcBef>
                <a:spcPts val="0"/>
              </a:spcBef>
              <a:spcAft>
                <a:spcPts val="0"/>
              </a:spcAft>
              <a:buClrTx/>
              <a:buSzTx/>
              <a:buFont typeface="Wingdings" panose="05000000000000000000" pitchFamily="2" charset="2"/>
              <a:buChar char="Ø"/>
              <a:tabLst/>
              <a:defRPr/>
            </a:pPr>
            <a:r>
              <a:rPr kumimoji="0" lang="ja-JP" altLang="en-US" sz="1400" b="1" i="0" u="sng" strike="noStrike" kern="0" cap="none" spc="0" normalizeH="0" baseline="0" noProof="0">
                <a:ln>
                  <a:noFill/>
                </a:ln>
                <a:solidFill>
                  <a:srgbClr val="000000"/>
                </a:solidFill>
                <a:effectLst/>
                <a:uLnTx/>
                <a:uFillTx/>
                <a:latin typeface="メイリオ"/>
                <a:ea typeface="メイリオ"/>
                <a:cs typeface="+mn-cs"/>
              </a:rPr>
              <a:t>選定療養に係る負担は</a:t>
            </a:r>
            <a:r>
              <a:rPr kumimoji="0" lang="ja-JP" altLang="en-US" sz="1400" b="0" i="0" u="none" strike="noStrike" kern="0" cap="none" spc="0" normalizeH="0" baseline="0" noProof="0">
                <a:ln>
                  <a:noFill/>
                </a:ln>
                <a:solidFill>
                  <a:srgbClr val="000000"/>
                </a:solidFill>
                <a:effectLst/>
                <a:uLnTx/>
                <a:uFillTx/>
                <a:latin typeface="メイリオ"/>
                <a:ea typeface="メイリオ"/>
                <a:cs typeface="+mn-cs"/>
              </a:rPr>
              <a:t>、医療上の必要性等の場合は長期収載品の薬価で保険給付されることや、市場実勢価格等を踏まえて長期収載品の薬価が定められていることを踏まえ、</a:t>
            </a:r>
            <a:r>
              <a:rPr kumimoji="0" lang="ja-JP" altLang="en-US" sz="1400" b="1" i="0" u="sng" strike="noStrike" kern="0" cap="none" spc="0" normalizeH="0" baseline="0" noProof="0">
                <a:ln>
                  <a:noFill/>
                </a:ln>
                <a:solidFill>
                  <a:srgbClr val="0070C0"/>
                </a:solidFill>
                <a:effectLst/>
                <a:uLnTx/>
                <a:uFillTx/>
                <a:latin typeface="メイリオ"/>
                <a:ea typeface="メイリオ"/>
                <a:cs typeface="+mn-cs"/>
              </a:rPr>
              <a:t>上記価格差の</a:t>
            </a:r>
            <a:r>
              <a:rPr kumimoji="0" lang="en-US" altLang="ja-JP" sz="1400" b="1" i="0" u="sng" strike="noStrike" kern="0" cap="none" spc="0" normalizeH="0" baseline="0" noProof="0">
                <a:ln>
                  <a:noFill/>
                </a:ln>
                <a:solidFill>
                  <a:srgbClr val="0070C0"/>
                </a:solidFill>
                <a:effectLst/>
                <a:uLnTx/>
                <a:uFillTx/>
                <a:latin typeface="メイリオ"/>
                <a:ea typeface="メイリオ"/>
                <a:cs typeface="+mn-cs"/>
              </a:rPr>
              <a:t>4</a:t>
            </a:r>
            <a:r>
              <a:rPr kumimoji="0" lang="ja-JP" altLang="en-US" sz="1400" b="1" i="0" u="sng" strike="noStrike" kern="0" cap="none" spc="0" normalizeH="0" baseline="0" noProof="0">
                <a:ln>
                  <a:noFill/>
                </a:ln>
                <a:solidFill>
                  <a:srgbClr val="0070C0"/>
                </a:solidFill>
                <a:effectLst/>
                <a:uLnTx/>
                <a:uFillTx/>
                <a:latin typeface="メイリオ"/>
                <a:ea typeface="メイリオ"/>
                <a:cs typeface="+mn-cs"/>
              </a:rPr>
              <a:t>分の１相当分</a:t>
            </a:r>
            <a:r>
              <a:rPr kumimoji="0" lang="ja-JP" altLang="en-US" sz="1400" b="0" i="0" u="none" strike="noStrike" kern="0" cap="none" spc="0" normalizeH="0" baseline="0" noProof="0">
                <a:ln>
                  <a:noFill/>
                </a:ln>
                <a:solidFill>
                  <a:srgbClr val="000000"/>
                </a:solidFill>
                <a:effectLst/>
                <a:uLnTx/>
                <a:uFillTx/>
                <a:latin typeface="メイリオ"/>
                <a:ea typeface="メイリオ"/>
                <a:cs typeface="+mn-cs"/>
              </a:rPr>
              <a:t>とする。</a:t>
            </a:r>
            <a:endParaRPr kumimoji="0" lang="en-US" altLang="ja-JP" sz="1400" b="0" i="0" u="none" strike="noStrike" kern="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endParaRPr kumimoji="0" lang="en-US" altLang="ja-JP" sz="1400" b="0" i="0" u="none" strike="noStrike" kern="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ts val="1600"/>
              </a:lnSpc>
              <a:spcBef>
                <a:spcPts val="0"/>
              </a:spcBef>
              <a:spcAft>
                <a:spcPts val="0"/>
              </a:spcAft>
              <a:buClrTx/>
              <a:buSzTx/>
              <a:buFont typeface="Wingdings" panose="05000000000000000000" pitchFamily="2" charset="2"/>
              <a:buChar char="Ø"/>
              <a:tabLst/>
              <a:defRPr/>
            </a:pPr>
            <a:endParaRPr kumimoji="0" lang="en-US" altLang="ja-JP" sz="1400" b="0" i="0" u="none" strike="noStrike" kern="0" cap="none" spc="0" normalizeH="0" baseline="0" noProof="0">
              <a:ln>
                <a:noFill/>
              </a:ln>
              <a:solidFill>
                <a:prstClr val="black"/>
              </a:solidFill>
              <a:effectLst/>
              <a:uLnTx/>
              <a:uFillTx/>
              <a:latin typeface="メイリオ"/>
              <a:ea typeface="メイリオ"/>
              <a:cs typeface="+mn-cs"/>
            </a:endParaRPr>
          </a:p>
        </p:txBody>
      </p:sp>
      <p:sp>
        <p:nvSpPr>
          <p:cNvPr id="21" name="正方形/長方形 20">
            <a:extLst>
              <a:ext uri="{FF2B5EF4-FFF2-40B4-BE49-F238E27FC236}">
                <a16:creationId xmlns:a16="http://schemas.microsoft.com/office/drawing/2014/main" id="{830190B2-AB56-5BD6-230D-5F2A28776AEE}"/>
              </a:ext>
            </a:extLst>
          </p:cNvPr>
          <p:cNvSpPr/>
          <p:nvPr/>
        </p:nvSpPr>
        <p:spPr>
          <a:xfrm>
            <a:off x="311928" y="5053758"/>
            <a:ext cx="3686157" cy="408400"/>
          </a:xfrm>
          <a:prstGeom prst="rect">
            <a:avLst/>
          </a:prstGeom>
          <a:solidFill>
            <a:srgbClr val="E1EDFF"/>
          </a:solidFill>
          <a:ln w="19050" cap="flat" cmpd="sng" algn="ctr">
            <a:noFill/>
            <a:prstDash val="solid"/>
          </a:ln>
          <a:effectLst>
            <a:outerShdw blurRad="50800" dist="38100" dir="2700000" algn="tl" rotWithShape="0">
              <a:prstClr val="black">
                <a:alpha val="40000"/>
              </a:prstClr>
            </a:outerShdw>
          </a:effectLst>
        </p:spPr>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600" b="1" i="0" u="none" strike="noStrike" kern="0" cap="none" spc="0" normalizeH="0" baseline="0" noProof="0">
                <a:ln>
                  <a:noFill/>
                </a:ln>
                <a:solidFill>
                  <a:prstClr val="black"/>
                </a:solidFill>
                <a:effectLst/>
                <a:uLnTx/>
                <a:uFillTx/>
                <a:latin typeface="メイリオ"/>
                <a:ea typeface="メイリオ"/>
                <a:cs typeface="+mn-cs"/>
              </a:rPr>
              <a:t>保険給付と選定療養の負担に係る範囲</a:t>
            </a:r>
          </a:p>
        </p:txBody>
      </p:sp>
      <p:sp>
        <p:nvSpPr>
          <p:cNvPr id="22" name="テキスト ボックス 21">
            <a:extLst>
              <a:ext uri="{FF2B5EF4-FFF2-40B4-BE49-F238E27FC236}">
                <a16:creationId xmlns:a16="http://schemas.microsoft.com/office/drawing/2014/main" id="{E89A98B3-E9A1-D8DC-B431-13810621F9ED}"/>
              </a:ext>
            </a:extLst>
          </p:cNvPr>
          <p:cNvSpPr txBox="1"/>
          <p:nvPr/>
        </p:nvSpPr>
        <p:spPr>
          <a:xfrm>
            <a:off x="188119" y="707472"/>
            <a:ext cx="9529762" cy="611312"/>
          </a:xfrm>
          <a:prstGeom prst="rect">
            <a:avLst/>
          </a:prstGeom>
          <a:noFill/>
          <a:ln>
            <a:solidFill>
              <a:sysClr val="windowText" lastClr="000000"/>
            </a:solidFill>
          </a:ln>
        </p:spPr>
        <p:txBody>
          <a:bodyPr wrap="square" tIns="72000" bIns="36000" anchor="ctr" anchorCtr="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600" b="0" i="0" u="none" strike="noStrike" kern="0" cap="none" spc="0" normalizeH="0" baseline="0" noProof="0">
                <a:ln>
                  <a:noFill/>
                </a:ln>
                <a:solidFill>
                  <a:prstClr val="black"/>
                </a:solidFill>
                <a:effectLst/>
                <a:uLnTx/>
                <a:uFillTx/>
                <a:latin typeface="メイリオ" panose="020B0604030504040204" pitchFamily="50" charset="-128"/>
                <a:ea typeface="メイリオ"/>
                <a:cs typeface="+mn-cs"/>
              </a:rPr>
              <a:t>医療保険財政の中で、イノベーションを推進する観点から、長期収載品について、保険給付の在り方の見直しを行うこととし、選定療養の仕組みを導入する。</a:t>
            </a:r>
            <a:r>
              <a:rPr kumimoji="0"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a:cs typeface="+mn-cs"/>
              </a:rPr>
              <a:t>※</a:t>
            </a:r>
            <a:r>
              <a:rPr kumimoji="0"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a:cs typeface="+mn-cs"/>
              </a:rPr>
              <a:t>準先発品を含む。</a:t>
            </a:r>
          </a:p>
        </p:txBody>
      </p:sp>
      <p:sp>
        <p:nvSpPr>
          <p:cNvPr id="5" name="テキスト ボックス 4">
            <a:extLst>
              <a:ext uri="{FF2B5EF4-FFF2-40B4-BE49-F238E27FC236}">
                <a16:creationId xmlns:a16="http://schemas.microsoft.com/office/drawing/2014/main" id="{A0167B17-617C-BA7E-CC9D-842BC07A463C}"/>
              </a:ext>
            </a:extLst>
          </p:cNvPr>
          <p:cNvSpPr txBox="1"/>
          <p:nvPr/>
        </p:nvSpPr>
        <p:spPr>
          <a:xfrm>
            <a:off x="6041"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a:t>
            </a:r>
            <a:r>
              <a:rPr kumimoji="0" lang="ja-JP" altLang="en-US" sz="1200" b="0" i="0" u="none" strike="noStrike" kern="1200" cap="none" spc="0" normalizeH="0" baseline="0" noProof="0">
                <a:ln>
                  <a:noFill/>
                </a:ln>
                <a:solidFill>
                  <a:srgbClr val="000000"/>
                </a:solidFill>
                <a:effectLst/>
                <a:uLnTx/>
                <a:uFillTx/>
                <a:latin typeface="Segoe UI"/>
                <a:ea typeface="メイリオ"/>
                <a:cs typeface="+mn-cs"/>
              </a:rPr>
              <a:t>医薬品産業構造の転換も見据えたイノベーションの適切な評価や医薬品の安定供給の確保等－①</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テキスト ボックス 1">
            <a:extLst>
              <a:ext uri="{FF2B5EF4-FFF2-40B4-BE49-F238E27FC236}">
                <a16:creationId xmlns:a16="http://schemas.microsoft.com/office/drawing/2014/main" id="{63D497E0-9C2A-9244-76F4-2ADCBC424B6C}"/>
              </a:ext>
            </a:extLst>
          </p:cNvPr>
          <p:cNvSpPr txBox="1"/>
          <p:nvPr/>
        </p:nvSpPr>
        <p:spPr>
          <a:xfrm>
            <a:off x="4953000" y="6589174"/>
            <a:ext cx="4900246" cy="304699"/>
          </a:xfrm>
          <a:prstGeom prst="rect">
            <a:avLst/>
          </a:prstGeom>
          <a:noFill/>
        </p:spPr>
        <p:txBody>
          <a:bodyPr wrap="square" rtlCol="0">
            <a:spAutoFit/>
          </a:bodyPr>
          <a:lstStyle/>
          <a:p>
            <a:pPr marL="0" marR="0" lvl="0" indent="0" algn="l" defTabSz="457200" rtl="0" eaLnBrk="1" fontAlgn="auto" latinLnBrk="0" hangingPunct="1">
              <a:lnSpc>
                <a:spcPct val="120000"/>
              </a:lnSpc>
              <a:spcBef>
                <a:spcPts val="0"/>
              </a:spcBef>
              <a:spcAft>
                <a:spcPts val="600"/>
              </a:spcAft>
              <a:buClr>
                <a:srgbClr val="103185"/>
              </a:buClr>
              <a:buSzTx/>
              <a:buFontTx/>
              <a:buNone/>
              <a:tabLst/>
              <a:defRPr/>
            </a:pPr>
            <a:r>
              <a:rPr kumimoji="1" lang="en-US" altLang="ja-JP" sz="1200" b="0" i="0" u="none" strike="noStrike" kern="1200" cap="none" spc="0" normalizeH="0" baseline="0" noProof="0">
                <a:ln>
                  <a:noFill/>
                </a:ln>
                <a:solidFill>
                  <a:srgbClr val="000000"/>
                </a:solidFill>
                <a:effectLst/>
                <a:uLnTx/>
                <a:uFillTx/>
                <a:latin typeface="Segoe UI"/>
                <a:ea typeface="メイリオ"/>
                <a:cs typeface="+mn-cs"/>
              </a:rPr>
              <a:t>※</a:t>
            </a:r>
            <a:r>
              <a:rPr kumimoji="1" lang="ja-JP" altLang="en-US" sz="1200" b="0" i="0" u="none" strike="noStrike" kern="1200" cap="none" spc="0" normalizeH="0" baseline="0" noProof="0">
                <a:ln>
                  <a:noFill/>
                </a:ln>
                <a:solidFill>
                  <a:srgbClr val="000000"/>
                </a:solidFill>
                <a:effectLst/>
                <a:uLnTx/>
                <a:uFillTx/>
                <a:latin typeface="Segoe UI"/>
                <a:ea typeface="メイリオ"/>
                <a:cs typeface="+mn-cs"/>
              </a:rPr>
              <a:t>具体的な対象品目や運用等の詳細については３月中に通知予定</a:t>
            </a:r>
          </a:p>
        </p:txBody>
      </p:sp>
      <p:sp>
        <p:nvSpPr>
          <p:cNvPr id="3" name="スライド番号プレースホルダー 2">
            <a:extLst>
              <a:ext uri="{FF2B5EF4-FFF2-40B4-BE49-F238E27FC236}">
                <a16:creationId xmlns:a16="http://schemas.microsoft.com/office/drawing/2014/main" id="{14BA1EE5-0F50-7FE1-D596-72986E8D0CE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490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945559263"/>
      </p:ext>
    </p:extLst>
  </p:cSld>
  <p:clrMapOvr>
    <a:masterClrMapping/>
  </p:clrMapOvr>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098698" y="6510360"/>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491</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2838788968"/>
              </p:ext>
            </p:extLst>
          </p:nvPr>
        </p:nvGraphicFramePr>
        <p:xfrm>
          <a:off x="284821" y="850405"/>
          <a:ext cx="9361040" cy="470536"/>
        </p:xfrm>
        <a:graphic>
          <a:graphicData uri="http://schemas.openxmlformats.org/drawingml/2006/table">
            <a:tbl>
              <a:tblPr firstRow="1" bandRow="1">
                <a:tableStyleId>{5C22544A-7EE6-4342-B048-85BDC9FD1C3A}</a:tableStyleId>
              </a:tblPr>
              <a:tblGrid>
                <a:gridCol w="9361040">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長期収載品の保険給付の在り方の見直し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791242428"/>
              </p:ext>
            </p:extLst>
          </p:nvPr>
        </p:nvGraphicFramePr>
        <p:xfrm>
          <a:off x="940527" y="1863634"/>
          <a:ext cx="8203474" cy="4768068"/>
        </p:xfrm>
        <a:graphic>
          <a:graphicData uri="http://schemas.openxmlformats.org/drawingml/2006/table">
            <a:tbl>
              <a:tblPr firstRow="1" bandRow="1">
                <a:tableStyleId>{5C22544A-7EE6-4342-B048-85BDC9FD1C3A}</a:tableStyleId>
              </a:tblPr>
              <a:tblGrid>
                <a:gridCol w="8203474">
                  <a:extLst>
                    <a:ext uri="{9D8B030D-6E8A-4147-A177-3AD203B41FA5}">
                      <a16:colId xmlns:a16="http://schemas.microsoft.com/office/drawing/2014/main" val="4124765003"/>
                    </a:ext>
                  </a:extLst>
                </a:gridCol>
              </a:tblGrid>
              <a:tr h="4768068">
                <a:tc>
                  <a:txBody>
                    <a:bodyPr/>
                    <a:lstStyle/>
                    <a:p>
                      <a:pPr marL="354013" indent="-354013">
                        <a:spcBef>
                          <a:spcPts val="1200"/>
                        </a:spcBef>
                      </a:pPr>
                      <a:r>
                        <a:rPr kumimoji="1" lang="ja-JP" altLang="en-US" sz="2000" dirty="0">
                          <a:solidFill>
                            <a:schemeClr val="tx1"/>
                          </a:solidFill>
                        </a:rPr>
                        <a:t>◎ その他次のような対応を行う。</a:t>
                      </a:r>
                      <a:endParaRPr kumimoji="1" lang="en-US" altLang="ja-JP" sz="2000" dirty="0">
                        <a:solidFill>
                          <a:schemeClr val="tx1"/>
                        </a:solidFill>
                      </a:endParaRPr>
                    </a:p>
                    <a:p>
                      <a:pPr marL="849298" lvl="1" indent="-354013">
                        <a:spcBef>
                          <a:spcPts val="1200"/>
                        </a:spcBef>
                      </a:pPr>
                      <a:r>
                        <a:rPr kumimoji="1" lang="ja-JP" altLang="en-US" sz="2000" dirty="0">
                          <a:solidFill>
                            <a:schemeClr val="tx1"/>
                          </a:solidFill>
                        </a:rPr>
                        <a:t>・ 長期収載品の投与に係る特別の料金その他必要な事項を当該保険医療機関及び当該保険薬局内の見やすい場所に掲示しなければならないものとする。  </a:t>
                      </a:r>
                      <a:endParaRPr kumimoji="1" lang="en-US" altLang="ja-JP" sz="2000" dirty="0">
                        <a:solidFill>
                          <a:schemeClr val="tx1"/>
                        </a:solidFill>
                      </a:endParaRPr>
                    </a:p>
                    <a:p>
                      <a:pPr marL="849298" lvl="1" indent="-354013">
                        <a:spcBef>
                          <a:spcPts val="1200"/>
                        </a:spcBef>
                      </a:pPr>
                      <a:r>
                        <a:rPr kumimoji="1" lang="ja-JP" altLang="en-US" sz="2000" dirty="0">
                          <a:solidFill>
                            <a:schemeClr val="tx1"/>
                          </a:solidFill>
                        </a:rPr>
                        <a:t>・ 医療上の必要性があると認められる場合について、処方等の段階で明確になるよう、</a:t>
                      </a:r>
                      <a:r>
                        <a:rPr kumimoji="1" lang="ja-JP" altLang="en-US" sz="2000" dirty="0">
                          <a:solidFill>
                            <a:srgbClr val="FF0000"/>
                          </a:solidFill>
                        </a:rPr>
                        <a:t>処方箋様式を改正する</a:t>
                      </a:r>
                      <a:r>
                        <a:rPr kumimoji="1" lang="ja-JP" altLang="en-US" sz="2000" dirty="0">
                          <a:solidFill>
                            <a:schemeClr val="tx1"/>
                          </a:solidFill>
                        </a:rPr>
                        <a:t>。</a:t>
                      </a:r>
                      <a:endParaRPr kumimoji="1" lang="en-US" altLang="ja-JP" sz="2000" dirty="0">
                        <a:solidFill>
                          <a:schemeClr val="tx1"/>
                        </a:solidFill>
                      </a:endParaRPr>
                    </a:p>
                    <a:p>
                      <a:pPr marL="354013" indent="-354013">
                        <a:spcBef>
                          <a:spcPts val="1200"/>
                        </a:spcBef>
                      </a:pPr>
                      <a:r>
                        <a:rPr kumimoji="1" lang="ja-JP" altLang="en-US" sz="2000" dirty="0">
                          <a:solidFill>
                            <a:schemeClr val="tx1"/>
                          </a:solidFill>
                        </a:rPr>
                        <a:t> </a:t>
                      </a:r>
                      <a:endParaRPr kumimoji="1" lang="en-US" altLang="ja-JP" sz="2000" dirty="0">
                        <a:solidFill>
                          <a:schemeClr val="tx1"/>
                        </a:solidFill>
                      </a:endParaRPr>
                    </a:p>
                    <a:p>
                      <a:pPr marL="354013" indent="-354013">
                        <a:spcBef>
                          <a:spcPts val="1200"/>
                        </a:spcBef>
                      </a:pPr>
                      <a:endParaRPr kumimoji="1" lang="en-US" altLang="ja-JP" sz="2000" dirty="0">
                        <a:solidFill>
                          <a:schemeClr val="tx1"/>
                        </a:solidFill>
                      </a:endParaRPr>
                    </a:p>
                    <a:p>
                      <a:pPr marL="354013" indent="-354013">
                        <a:spcBef>
                          <a:spcPts val="1200"/>
                        </a:spcBef>
                      </a:pPr>
                      <a:r>
                        <a:rPr kumimoji="1" lang="ja-JP" altLang="en-US" sz="2000" dirty="0">
                          <a:solidFill>
                            <a:schemeClr val="tx1"/>
                          </a:solidFill>
                        </a:rPr>
                        <a:t>［施行日等］ </a:t>
                      </a:r>
                      <a:r>
                        <a:rPr kumimoji="1" lang="ja-JP" altLang="en-US" sz="2000" dirty="0">
                          <a:solidFill>
                            <a:srgbClr val="FF0000"/>
                          </a:solidFill>
                        </a:rPr>
                        <a:t>令和６年１０月１日</a:t>
                      </a:r>
                      <a:r>
                        <a:rPr kumimoji="1" lang="ja-JP" altLang="en-US" sz="2000" dirty="0">
                          <a:solidFill>
                            <a:schemeClr val="tx1"/>
                          </a:solidFill>
                        </a:rPr>
                        <a:t>から施行・適用する。</a:t>
                      </a: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877999932"/>
      </p:ext>
    </p:extLst>
  </p:cSld>
  <p:clrMapOvr>
    <a:masterClrMapping/>
  </p:clrMapOvr>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02973" y="6564211"/>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492</a:t>
            </a:fld>
            <a:endParaRPr lang="en-US" altLang="ja-JP" sz="1600" kern="0" dirty="0">
              <a:solidFill>
                <a:srgbClr val="000000"/>
              </a:solidFill>
              <a:latin typeface="ＭＳ Ｐゴシック" charset="-128"/>
            </a:endParaRPr>
          </a:p>
        </p:txBody>
      </p:sp>
      <p:pic>
        <p:nvPicPr>
          <p:cNvPr id="3" name="図 2">
            <a:extLst>
              <a:ext uri="{FF2B5EF4-FFF2-40B4-BE49-F238E27FC236}">
                <a16:creationId xmlns:a16="http://schemas.microsoft.com/office/drawing/2014/main" id="{2326CC93-0275-9DBE-B0FE-A792D9413AE5}"/>
              </a:ext>
            </a:extLst>
          </p:cNvPr>
          <p:cNvPicPr>
            <a:picLocks noChangeAspect="1"/>
          </p:cNvPicPr>
          <p:nvPr/>
        </p:nvPicPr>
        <p:blipFill>
          <a:blip r:embed="rId2"/>
          <a:stretch>
            <a:fillRect/>
          </a:stretch>
        </p:blipFill>
        <p:spPr>
          <a:xfrm>
            <a:off x="495741" y="381000"/>
            <a:ext cx="8914517" cy="6183211"/>
          </a:xfrm>
          <a:prstGeom prst="rect">
            <a:avLst/>
          </a:prstGeom>
        </p:spPr>
      </p:pic>
      <p:sp>
        <p:nvSpPr>
          <p:cNvPr id="4" name="正方形/長方形 3">
            <a:extLst>
              <a:ext uri="{FF2B5EF4-FFF2-40B4-BE49-F238E27FC236}">
                <a16:creationId xmlns:a16="http://schemas.microsoft.com/office/drawing/2014/main" id="{5A1FE090-D16A-D8F7-E0AD-9E680A211185}"/>
              </a:ext>
            </a:extLst>
          </p:cNvPr>
          <p:cNvSpPr/>
          <p:nvPr/>
        </p:nvSpPr>
        <p:spPr>
          <a:xfrm>
            <a:off x="9053921" y="6253433"/>
            <a:ext cx="287302" cy="31077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solidFill>
            </a:endParaRPr>
          </a:p>
        </p:txBody>
      </p:sp>
    </p:spTree>
    <p:extLst>
      <p:ext uri="{BB962C8B-B14F-4D97-AF65-F5344CB8AC3E}">
        <p14:creationId xmlns:p14="http://schemas.microsoft.com/office/powerpoint/2010/main" val="1440775428"/>
      </p:ext>
    </p:extLst>
  </p:cSld>
  <p:clrMapOvr>
    <a:masterClrMapping/>
  </p:clrMapOvr>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471047"/>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smtClean="0">
                <a:solidFill>
                  <a:srgbClr val="000000"/>
                </a:solidFill>
                <a:latin typeface="ＭＳ Ｐゴシック" charset="-128"/>
              </a:rPr>
              <a:pPr algn="r" defTabSz="742950" eaLnBrk="1" hangingPunct="1">
                <a:defRPr/>
              </a:pPr>
              <a:t>493</a:t>
            </a:fld>
            <a:endParaRPr lang="en-US" altLang="ja-JP" sz="1600" kern="0" dirty="0">
              <a:solidFill>
                <a:srgbClr val="000000"/>
              </a:solidFill>
              <a:latin typeface="ＭＳ Ｐゴシック" charset="-128"/>
            </a:endParaRPr>
          </a:p>
        </p:txBody>
      </p:sp>
      <p:pic>
        <p:nvPicPr>
          <p:cNvPr id="4" name="図 3">
            <a:extLst>
              <a:ext uri="{FF2B5EF4-FFF2-40B4-BE49-F238E27FC236}">
                <a16:creationId xmlns:a16="http://schemas.microsoft.com/office/drawing/2014/main" id="{59DFD528-16D3-756B-C824-3F0357E32F5E}"/>
              </a:ext>
            </a:extLst>
          </p:cNvPr>
          <p:cNvPicPr>
            <a:picLocks noChangeAspect="1"/>
          </p:cNvPicPr>
          <p:nvPr/>
        </p:nvPicPr>
        <p:blipFill>
          <a:blip r:embed="rId2"/>
          <a:stretch>
            <a:fillRect/>
          </a:stretch>
        </p:blipFill>
        <p:spPr>
          <a:xfrm>
            <a:off x="597164" y="419100"/>
            <a:ext cx="8758195" cy="6051947"/>
          </a:xfrm>
          <a:prstGeom prst="rect">
            <a:avLst/>
          </a:prstGeom>
        </p:spPr>
      </p:pic>
      <p:sp>
        <p:nvSpPr>
          <p:cNvPr id="3" name="正方形/長方形 2">
            <a:extLst>
              <a:ext uri="{FF2B5EF4-FFF2-40B4-BE49-F238E27FC236}">
                <a16:creationId xmlns:a16="http://schemas.microsoft.com/office/drawing/2014/main" id="{C5580525-E7CC-EE48-7652-E275298A863A}"/>
              </a:ext>
            </a:extLst>
          </p:cNvPr>
          <p:cNvSpPr/>
          <p:nvPr/>
        </p:nvSpPr>
        <p:spPr>
          <a:xfrm>
            <a:off x="9021534" y="6215334"/>
            <a:ext cx="287302" cy="2235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solidFill>
            </a:endParaRPr>
          </a:p>
        </p:txBody>
      </p:sp>
    </p:spTree>
    <p:extLst>
      <p:ext uri="{BB962C8B-B14F-4D97-AF65-F5344CB8AC3E}">
        <p14:creationId xmlns:p14="http://schemas.microsoft.com/office/powerpoint/2010/main" val="2721308059"/>
      </p:ext>
    </p:extLst>
  </p:cSld>
  <p:clrMapOvr>
    <a:masterClrMapping/>
  </p:clrMapOvr>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4202" y="6564211"/>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494</a:t>
            </a:fld>
            <a:endParaRPr lang="en-US" altLang="ja-JP" sz="1600" kern="0" dirty="0">
              <a:solidFill>
                <a:srgbClr val="000000"/>
              </a:solidFill>
              <a:latin typeface="ＭＳ Ｐゴシック" charset="-128"/>
            </a:endParaRPr>
          </a:p>
        </p:txBody>
      </p:sp>
      <p:pic>
        <p:nvPicPr>
          <p:cNvPr id="3" name="図 2">
            <a:extLst>
              <a:ext uri="{FF2B5EF4-FFF2-40B4-BE49-F238E27FC236}">
                <a16:creationId xmlns:a16="http://schemas.microsoft.com/office/drawing/2014/main" id="{600AFF18-7211-EF81-5300-5FAAA79500EE}"/>
              </a:ext>
            </a:extLst>
          </p:cNvPr>
          <p:cNvPicPr>
            <a:picLocks noChangeAspect="1"/>
          </p:cNvPicPr>
          <p:nvPr/>
        </p:nvPicPr>
        <p:blipFill>
          <a:blip r:embed="rId2"/>
          <a:stretch>
            <a:fillRect/>
          </a:stretch>
        </p:blipFill>
        <p:spPr>
          <a:xfrm>
            <a:off x="600399" y="649154"/>
            <a:ext cx="8871543" cy="5559692"/>
          </a:xfrm>
          <a:prstGeom prst="rect">
            <a:avLst/>
          </a:prstGeom>
        </p:spPr>
      </p:pic>
      <p:sp>
        <p:nvSpPr>
          <p:cNvPr id="4" name="正方形/長方形 3">
            <a:extLst>
              <a:ext uri="{FF2B5EF4-FFF2-40B4-BE49-F238E27FC236}">
                <a16:creationId xmlns:a16="http://schemas.microsoft.com/office/drawing/2014/main" id="{4CC84A06-80FF-ACF9-3E9A-899F872B24A6}"/>
              </a:ext>
            </a:extLst>
          </p:cNvPr>
          <p:cNvSpPr/>
          <p:nvPr/>
        </p:nvSpPr>
        <p:spPr>
          <a:xfrm>
            <a:off x="8897325" y="5924822"/>
            <a:ext cx="408275" cy="28402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solidFill>
            </a:endParaRPr>
          </a:p>
        </p:txBody>
      </p:sp>
    </p:spTree>
    <p:extLst>
      <p:ext uri="{BB962C8B-B14F-4D97-AF65-F5344CB8AC3E}">
        <p14:creationId xmlns:p14="http://schemas.microsoft.com/office/powerpoint/2010/main" val="212026821"/>
      </p:ext>
    </p:extLst>
  </p:cSld>
  <p:clrMapOvr>
    <a:masterClrMapping/>
  </p:clrMapOvr>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455353"/>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495</a:t>
            </a:fld>
            <a:endParaRPr lang="en-US" altLang="ja-JP" sz="1600" kern="0" dirty="0">
              <a:solidFill>
                <a:srgbClr val="000000"/>
              </a:solidFill>
              <a:latin typeface="ＭＳ Ｐゴシック" charset="-128"/>
            </a:endParaRPr>
          </a:p>
        </p:txBody>
      </p:sp>
      <p:pic>
        <p:nvPicPr>
          <p:cNvPr id="5" name="図 4">
            <a:extLst>
              <a:ext uri="{FF2B5EF4-FFF2-40B4-BE49-F238E27FC236}">
                <a16:creationId xmlns:a16="http://schemas.microsoft.com/office/drawing/2014/main" id="{F1258FF3-633E-8E48-56AC-8D56DE63D6ED}"/>
              </a:ext>
            </a:extLst>
          </p:cNvPr>
          <p:cNvPicPr>
            <a:picLocks noChangeAspect="1"/>
          </p:cNvPicPr>
          <p:nvPr/>
        </p:nvPicPr>
        <p:blipFill>
          <a:blip r:embed="rId2"/>
          <a:stretch>
            <a:fillRect/>
          </a:stretch>
        </p:blipFill>
        <p:spPr>
          <a:xfrm>
            <a:off x="826061" y="532866"/>
            <a:ext cx="8527489" cy="5922487"/>
          </a:xfrm>
          <a:prstGeom prst="rect">
            <a:avLst/>
          </a:prstGeom>
        </p:spPr>
      </p:pic>
      <p:sp>
        <p:nvSpPr>
          <p:cNvPr id="3" name="正方形/長方形 2">
            <a:extLst>
              <a:ext uri="{FF2B5EF4-FFF2-40B4-BE49-F238E27FC236}">
                <a16:creationId xmlns:a16="http://schemas.microsoft.com/office/drawing/2014/main" id="{7FA55370-1EF2-4CFF-C80A-DCFD7FE435CA}"/>
              </a:ext>
            </a:extLst>
          </p:cNvPr>
          <p:cNvSpPr/>
          <p:nvPr/>
        </p:nvSpPr>
        <p:spPr>
          <a:xfrm>
            <a:off x="8895574" y="6213351"/>
            <a:ext cx="287302" cy="2235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solidFill>
            </a:endParaRPr>
          </a:p>
        </p:txBody>
      </p:sp>
    </p:spTree>
    <p:extLst>
      <p:ext uri="{BB962C8B-B14F-4D97-AF65-F5344CB8AC3E}">
        <p14:creationId xmlns:p14="http://schemas.microsoft.com/office/powerpoint/2010/main" val="816570941"/>
      </p:ext>
    </p:extLst>
  </p:cSld>
  <p:clrMapOvr>
    <a:masterClrMapping/>
  </p:clrMapOvr>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468521"/>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496</a:t>
            </a:fld>
            <a:endParaRPr lang="en-US" altLang="ja-JP" sz="1600" kern="0" dirty="0">
              <a:solidFill>
                <a:srgbClr val="000000"/>
              </a:solidFill>
              <a:latin typeface="ＭＳ Ｐゴシック" charset="-128"/>
            </a:endParaRPr>
          </a:p>
        </p:txBody>
      </p:sp>
      <p:pic>
        <p:nvPicPr>
          <p:cNvPr id="4" name="図 3">
            <a:extLst>
              <a:ext uri="{FF2B5EF4-FFF2-40B4-BE49-F238E27FC236}">
                <a16:creationId xmlns:a16="http://schemas.microsoft.com/office/drawing/2014/main" id="{CA60698B-3B75-A473-1F5C-FF2585627B4F}"/>
              </a:ext>
            </a:extLst>
          </p:cNvPr>
          <p:cNvPicPr>
            <a:picLocks noChangeAspect="1"/>
          </p:cNvPicPr>
          <p:nvPr/>
        </p:nvPicPr>
        <p:blipFill>
          <a:blip r:embed="rId2"/>
          <a:stretch>
            <a:fillRect/>
          </a:stretch>
        </p:blipFill>
        <p:spPr>
          <a:xfrm>
            <a:off x="646229" y="443497"/>
            <a:ext cx="8613541" cy="5971006"/>
          </a:xfrm>
          <a:prstGeom prst="rect">
            <a:avLst/>
          </a:prstGeom>
        </p:spPr>
      </p:pic>
      <p:sp>
        <p:nvSpPr>
          <p:cNvPr id="3" name="正方形/長方形 2">
            <a:extLst>
              <a:ext uri="{FF2B5EF4-FFF2-40B4-BE49-F238E27FC236}">
                <a16:creationId xmlns:a16="http://schemas.microsoft.com/office/drawing/2014/main" id="{EA0B2081-6E30-8B9C-E69C-8966DF2A0298}"/>
              </a:ext>
            </a:extLst>
          </p:cNvPr>
          <p:cNvSpPr/>
          <p:nvPr/>
        </p:nvSpPr>
        <p:spPr>
          <a:xfrm>
            <a:off x="8972468" y="6083318"/>
            <a:ext cx="287302" cy="2235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solidFill>
            </a:endParaRPr>
          </a:p>
        </p:txBody>
      </p:sp>
    </p:spTree>
    <p:extLst>
      <p:ext uri="{BB962C8B-B14F-4D97-AF65-F5344CB8AC3E}">
        <p14:creationId xmlns:p14="http://schemas.microsoft.com/office/powerpoint/2010/main" val="1614959001"/>
      </p:ext>
    </p:extLst>
  </p:cSld>
  <p:clrMapOvr>
    <a:masterClrMapping/>
  </p:clrMapOvr>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540716"/>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497</a:t>
            </a:fld>
            <a:endParaRPr lang="en-US" altLang="ja-JP" sz="1600" kern="0" dirty="0">
              <a:solidFill>
                <a:srgbClr val="000000"/>
              </a:solidFill>
              <a:latin typeface="ＭＳ Ｐゴシック" charset="-128"/>
            </a:endParaRPr>
          </a:p>
        </p:txBody>
      </p:sp>
      <p:pic>
        <p:nvPicPr>
          <p:cNvPr id="5" name="図 4">
            <a:extLst>
              <a:ext uri="{FF2B5EF4-FFF2-40B4-BE49-F238E27FC236}">
                <a16:creationId xmlns:a16="http://schemas.microsoft.com/office/drawing/2014/main" id="{1C369D0B-6192-9531-F8D2-EBB23AAFDDA2}"/>
              </a:ext>
            </a:extLst>
          </p:cNvPr>
          <p:cNvPicPr>
            <a:picLocks noChangeAspect="1"/>
          </p:cNvPicPr>
          <p:nvPr/>
        </p:nvPicPr>
        <p:blipFill>
          <a:blip r:embed="rId2"/>
          <a:stretch>
            <a:fillRect/>
          </a:stretch>
        </p:blipFill>
        <p:spPr>
          <a:xfrm>
            <a:off x="690302" y="476250"/>
            <a:ext cx="8653723" cy="5994392"/>
          </a:xfrm>
          <a:prstGeom prst="rect">
            <a:avLst/>
          </a:prstGeom>
        </p:spPr>
      </p:pic>
      <p:graphicFrame>
        <p:nvGraphicFramePr>
          <p:cNvPr id="6" name="表 5">
            <a:extLst>
              <a:ext uri="{FF2B5EF4-FFF2-40B4-BE49-F238E27FC236}">
                <a16:creationId xmlns:a16="http://schemas.microsoft.com/office/drawing/2014/main" id="{960DCAED-FACB-809D-5122-98F85FF66BEC}"/>
              </a:ext>
            </a:extLst>
          </p:cNvPr>
          <p:cNvGraphicFramePr>
            <a:graphicFrameLocks noGrp="1"/>
          </p:cNvGraphicFramePr>
          <p:nvPr>
            <p:extLst>
              <p:ext uri="{D42A27DB-BD31-4B8C-83A1-F6EECF244321}">
                <p14:modId xmlns:p14="http://schemas.microsoft.com/office/powerpoint/2010/main" val="4126444734"/>
              </p:ext>
            </p:extLst>
          </p:nvPr>
        </p:nvGraphicFramePr>
        <p:xfrm>
          <a:off x="9039225" y="6067981"/>
          <a:ext cx="325266" cy="437698"/>
        </p:xfrm>
        <a:graphic>
          <a:graphicData uri="http://schemas.openxmlformats.org/drawingml/2006/table">
            <a:tbl>
              <a:tblPr firstRow="1" bandRow="1">
                <a:tableStyleId>{5C22544A-7EE6-4342-B048-85BDC9FD1C3A}</a:tableStyleId>
              </a:tblPr>
              <a:tblGrid>
                <a:gridCol w="325266">
                  <a:extLst>
                    <a:ext uri="{9D8B030D-6E8A-4147-A177-3AD203B41FA5}">
                      <a16:colId xmlns:a16="http://schemas.microsoft.com/office/drawing/2014/main" val="580785299"/>
                    </a:ext>
                  </a:extLst>
                </a:gridCol>
              </a:tblGrid>
              <a:tr h="437698">
                <a:tc>
                  <a:txBody>
                    <a:bodyPr/>
                    <a:lstStyle/>
                    <a:p>
                      <a:endParaRPr kumimoji="1" lang="ja-JP" altLang="en-US" sz="1200" dirty="0"/>
                    </a:p>
                  </a:txBody>
                  <a:tcPr marL="74295" marR="74295" marT="37148" marB="37148">
                    <a:solidFill>
                      <a:schemeClr val="bg1"/>
                    </a:solidFill>
                  </a:tcPr>
                </a:tc>
                <a:extLst>
                  <a:ext uri="{0D108BD9-81ED-4DB2-BD59-A6C34878D82A}">
                    <a16:rowId xmlns:a16="http://schemas.microsoft.com/office/drawing/2014/main" val="4106928408"/>
                  </a:ext>
                </a:extLst>
              </a:tr>
            </a:tbl>
          </a:graphicData>
        </a:graphic>
      </p:graphicFrame>
    </p:spTree>
    <p:extLst>
      <p:ext uri="{BB962C8B-B14F-4D97-AF65-F5344CB8AC3E}">
        <p14:creationId xmlns:p14="http://schemas.microsoft.com/office/powerpoint/2010/main" val="3067526511"/>
      </p:ext>
    </p:extLst>
  </p:cSld>
  <p:clrMapOvr>
    <a:masterClrMapping/>
  </p:clrMapOvr>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02973" y="6473586"/>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498</a:t>
            </a:fld>
            <a:endParaRPr lang="en-US" altLang="ja-JP" sz="1600" kern="0" dirty="0">
              <a:solidFill>
                <a:srgbClr val="000000"/>
              </a:solidFill>
              <a:latin typeface="ＭＳ Ｐゴシック" charset="-128"/>
            </a:endParaRPr>
          </a:p>
        </p:txBody>
      </p:sp>
      <p:pic>
        <p:nvPicPr>
          <p:cNvPr id="4" name="図 3">
            <a:extLst>
              <a:ext uri="{FF2B5EF4-FFF2-40B4-BE49-F238E27FC236}">
                <a16:creationId xmlns:a16="http://schemas.microsoft.com/office/drawing/2014/main" id="{D862B223-FD1C-A813-00AD-8A4D00C90B3E}"/>
              </a:ext>
            </a:extLst>
          </p:cNvPr>
          <p:cNvPicPr>
            <a:picLocks noChangeAspect="1"/>
          </p:cNvPicPr>
          <p:nvPr/>
        </p:nvPicPr>
        <p:blipFill>
          <a:blip r:embed="rId2"/>
          <a:stretch>
            <a:fillRect/>
          </a:stretch>
        </p:blipFill>
        <p:spPr>
          <a:xfrm>
            <a:off x="787252" y="542925"/>
            <a:ext cx="8451998" cy="5855633"/>
          </a:xfrm>
          <a:prstGeom prst="rect">
            <a:avLst/>
          </a:prstGeom>
        </p:spPr>
      </p:pic>
      <p:sp>
        <p:nvSpPr>
          <p:cNvPr id="3" name="正方形/長方形 2">
            <a:extLst>
              <a:ext uri="{FF2B5EF4-FFF2-40B4-BE49-F238E27FC236}">
                <a16:creationId xmlns:a16="http://schemas.microsoft.com/office/drawing/2014/main" id="{54BD026C-292A-62CD-AECC-FD239EBD69F1}"/>
              </a:ext>
            </a:extLst>
          </p:cNvPr>
          <p:cNvSpPr/>
          <p:nvPr/>
        </p:nvSpPr>
        <p:spPr>
          <a:xfrm>
            <a:off x="8951948" y="6119172"/>
            <a:ext cx="287302" cy="2235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solidFill>
            </a:endParaRPr>
          </a:p>
        </p:txBody>
      </p:sp>
    </p:spTree>
    <p:extLst>
      <p:ext uri="{BB962C8B-B14F-4D97-AF65-F5344CB8AC3E}">
        <p14:creationId xmlns:p14="http://schemas.microsoft.com/office/powerpoint/2010/main" val="2652377829"/>
      </p:ext>
    </p:extLst>
  </p:cSld>
  <p:clrMapOvr>
    <a:masterClrMapping/>
  </p:clrMapOvr>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図 5">
            <a:extLst>
              <a:ext uri="{FF2B5EF4-FFF2-40B4-BE49-F238E27FC236}">
                <a16:creationId xmlns:a16="http://schemas.microsoft.com/office/drawing/2014/main" id="{5EC58013-A855-5B44-CE70-88A8B25DDED1}"/>
              </a:ext>
            </a:extLst>
          </p:cNvPr>
          <p:cNvPicPr>
            <a:picLocks noChangeAspect="1"/>
          </p:cNvPicPr>
          <p:nvPr/>
        </p:nvPicPr>
        <p:blipFill>
          <a:blip r:embed="rId2"/>
          <a:stretch>
            <a:fillRect/>
          </a:stretch>
        </p:blipFill>
        <p:spPr>
          <a:xfrm>
            <a:off x="812190" y="468432"/>
            <a:ext cx="8547966" cy="5921136"/>
          </a:xfrm>
          <a:prstGeom prst="rect">
            <a:avLst/>
          </a:prstGeom>
        </p:spPr>
      </p:pic>
      <p:graphicFrame>
        <p:nvGraphicFramePr>
          <p:cNvPr id="7" name="表 6">
            <a:extLst>
              <a:ext uri="{FF2B5EF4-FFF2-40B4-BE49-F238E27FC236}">
                <a16:creationId xmlns:a16="http://schemas.microsoft.com/office/drawing/2014/main" id="{715FF931-CAA1-BB09-69A6-5484DE25B718}"/>
              </a:ext>
            </a:extLst>
          </p:cNvPr>
          <p:cNvGraphicFramePr>
            <a:graphicFrameLocks noGrp="1"/>
          </p:cNvGraphicFramePr>
          <p:nvPr>
            <p:extLst>
              <p:ext uri="{D42A27DB-BD31-4B8C-83A1-F6EECF244321}">
                <p14:modId xmlns:p14="http://schemas.microsoft.com/office/powerpoint/2010/main" val="3493489790"/>
              </p:ext>
            </p:extLst>
          </p:nvPr>
        </p:nvGraphicFramePr>
        <p:xfrm>
          <a:off x="9093810" y="6025649"/>
          <a:ext cx="303223" cy="270619"/>
        </p:xfrm>
        <a:graphic>
          <a:graphicData uri="http://schemas.openxmlformats.org/drawingml/2006/table">
            <a:tbl>
              <a:tblPr firstRow="1" bandRow="1">
                <a:tableStyleId>{5C22544A-7EE6-4342-B048-85BDC9FD1C3A}</a:tableStyleId>
              </a:tblPr>
              <a:tblGrid>
                <a:gridCol w="303223">
                  <a:extLst>
                    <a:ext uri="{9D8B030D-6E8A-4147-A177-3AD203B41FA5}">
                      <a16:colId xmlns:a16="http://schemas.microsoft.com/office/drawing/2014/main" val="3224243612"/>
                    </a:ext>
                  </a:extLst>
                </a:gridCol>
              </a:tblGrid>
              <a:tr h="270619">
                <a:tc>
                  <a:txBody>
                    <a:bodyPr/>
                    <a:lstStyle/>
                    <a:p>
                      <a:endParaRPr kumimoji="1" lang="ja-JP" altLang="en-US" sz="1200" dirty="0"/>
                    </a:p>
                  </a:txBody>
                  <a:tcPr marL="74295" marR="74295" marT="37148" marB="37148">
                    <a:solidFill>
                      <a:schemeClr val="bg1"/>
                    </a:solidFill>
                  </a:tcPr>
                </a:tc>
                <a:extLst>
                  <a:ext uri="{0D108BD9-81ED-4DB2-BD59-A6C34878D82A}">
                    <a16:rowId xmlns:a16="http://schemas.microsoft.com/office/drawing/2014/main" val="2764740547"/>
                  </a:ext>
                </a:extLst>
              </a:tr>
            </a:tbl>
          </a:graphicData>
        </a:graphic>
      </p:graphicFrame>
      <p:sp>
        <p:nvSpPr>
          <p:cNvPr id="3" name="スライド番号プレースホルダー 4">
            <a:extLst>
              <a:ext uri="{FF2B5EF4-FFF2-40B4-BE49-F238E27FC236}">
                <a16:creationId xmlns:a16="http://schemas.microsoft.com/office/drawing/2014/main" id="{ADF5AB70-68F3-2B0D-890C-5A91C2625EB6}"/>
              </a:ext>
            </a:extLst>
          </p:cNvPr>
          <p:cNvSpPr txBox="1">
            <a:spLocks noGrp="1"/>
          </p:cNvSpPr>
          <p:nvPr/>
        </p:nvSpPr>
        <p:spPr bwMode="auto">
          <a:xfrm>
            <a:off x="8102973" y="6473586"/>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499</a:t>
            </a:fld>
            <a:endParaRPr lang="en-US" altLang="ja-JP" sz="1600" kern="0" dirty="0">
              <a:solidFill>
                <a:srgbClr val="000000"/>
              </a:solidFill>
              <a:latin typeface="ＭＳ Ｐゴシック" charset="-128"/>
            </a:endParaRPr>
          </a:p>
        </p:txBody>
      </p:sp>
    </p:spTree>
    <p:extLst>
      <p:ext uri="{BB962C8B-B14F-4D97-AF65-F5344CB8AC3E}">
        <p14:creationId xmlns:p14="http://schemas.microsoft.com/office/powerpoint/2010/main" val="86138488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6F7E3D72-998D-F1EE-222D-5B4549EE6DAC}"/>
              </a:ext>
            </a:extLst>
          </p:cNvPr>
          <p:cNvSpPr txBox="1"/>
          <p:nvPr/>
        </p:nvSpPr>
        <p:spPr>
          <a:xfrm>
            <a:off x="693304" y="1476410"/>
            <a:ext cx="8663132" cy="369332"/>
          </a:xfrm>
          <a:prstGeom prst="rect">
            <a:avLst/>
          </a:prstGeom>
          <a:ln>
            <a:noFill/>
          </a:ln>
        </p:spPr>
        <p:style>
          <a:lnRef idx="2">
            <a:schemeClr val="accent1"/>
          </a:lnRef>
          <a:fillRef idx="1">
            <a:schemeClr val="lt1"/>
          </a:fillRef>
          <a:effectRef idx="0">
            <a:schemeClr val="accent1"/>
          </a:effectRef>
          <a:fontRef idx="minor">
            <a:schemeClr val="dk1"/>
          </a:fontRef>
        </p:style>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altLang="ja-JP" sz="1800" b="0" i="0" u="none" strike="noStrike" kern="1200" cap="none" spc="0" normalizeH="0" baseline="0" noProof="0">
              <a:ln>
                <a:noFill/>
              </a:ln>
              <a:solidFill>
                <a:prstClr val="black"/>
              </a:solidFill>
              <a:effectLst/>
              <a:uLnTx/>
              <a:uFillTx/>
              <a:latin typeface="HGｺﾞｼｯｸM" panose="020B0609000000000000" pitchFamily="49" charset="-128"/>
              <a:ea typeface="HGｺﾞｼｯｸM" panose="020B0609000000000000" pitchFamily="49" charset="-128"/>
              <a:cs typeface="+mn-cs"/>
            </a:endParaRPr>
          </a:p>
        </p:txBody>
      </p:sp>
      <p:sp>
        <p:nvSpPr>
          <p:cNvPr id="4" name="正方形/長方形 3">
            <a:extLst>
              <a:ext uri="{FF2B5EF4-FFF2-40B4-BE49-F238E27FC236}">
                <a16:creationId xmlns:a16="http://schemas.microsoft.com/office/drawing/2014/main" id="{2E0817EE-60A2-DF5B-2197-0DA005543F59}"/>
              </a:ext>
            </a:extLst>
          </p:cNvPr>
          <p:cNvSpPr/>
          <p:nvPr/>
        </p:nvSpPr>
        <p:spPr>
          <a:xfrm>
            <a:off x="93397" y="877456"/>
            <a:ext cx="9763291" cy="5943600"/>
          </a:xfrm>
          <a:prstGeom prst="rect">
            <a:avLst/>
          </a:prstGeom>
          <a:ln w="28575">
            <a:solidFill>
              <a:schemeClr val="tx2">
                <a:lumMod val="50000"/>
              </a:schemeClr>
            </a:solidFill>
          </a:ln>
        </p:spPr>
        <p:style>
          <a:lnRef idx="2">
            <a:schemeClr val="accent1"/>
          </a:lnRef>
          <a:fillRef idx="1">
            <a:schemeClr val="lt1"/>
          </a:fillRef>
          <a:effectRef idx="0">
            <a:schemeClr val="accent1"/>
          </a:effectRef>
          <a:fontRef idx="minor">
            <a:schemeClr val="dk1"/>
          </a:fontRef>
        </p:style>
        <p:txBody>
          <a:bodyPr lIns="66716" tIns="33358" rIns="66716" bIns="33358" rtlCol="0" anchor="ctr"/>
          <a:lstStyle/>
          <a:p>
            <a:pPr marL="180975" marR="0" lvl="0" indent="0" algn="l" defTabSz="914400" rtl="0" eaLnBrk="1" fontAlgn="auto" latinLnBrk="0" hangingPunct="1">
              <a:lnSpc>
                <a:spcPts val="18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80975"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１．診療報酬　　　　＋０．８８％（令和</a:t>
            </a:r>
            <a:r>
              <a:rPr kumimoji="1" lang="en-US" altLang="ja-JP" sz="16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6</a:t>
            </a:r>
            <a:r>
              <a:rPr kumimoji="1" lang="ja-JP" altLang="en-US" sz="16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年６月１日施行）</a:t>
            </a:r>
          </a:p>
          <a:p>
            <a:pPr marL="625475" marR="0" lvl="0" indent="-444500"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①　</a:t>
            </a:r>
            <a:r>
              <a:rPr kumimoji="1" lang="ja-JP" altLang="en-US" sz="1200" b="0" i="0" u="none" strike="noStrike" kern="1200" cap="none" spc="0" normalizeH="0" baseline="0" noProof="0" dirty="0">
                <a:ln>
                  <a:noFill/>
                </a:ln>
                <a:solidFill>
                  <a:prstClr val="black"/>
                </a:solidFill>
                <a:effectLst/>
                <a:uLnTx/>
                <a:uFill>
                  <a:solidFill>
                    <a:srgbClr val="FF0000"/>
                  </a:solidFill>
                </a:uFill>
                <a:latin typeface="Meiryo UI" panose="020B0604030504040204" pitchFamily="50" charset="-128"/>
                <a:ea typeface="Meiryo UI" panose="020B0604030504040204" pitchFamily="50" charset="-128"/>
                <a:cs typeface="+mn-cs"/>
              </a:rPr>
              <a:t>看護職員、病院薬剤師その他の医療関係職種（下記</a:t>
            </a:r>
            <a:r>
              <a:rPr kumimoji="1" lang="en-US" altLang="ja-JP" sz="1200" b="0" i="0" u="none" strike="noStrike" kern="1200" cap="none" spc="0" normalizeH="0" baseline="0" noProof="0" dirty="0">
                <a:ln>
                  <a:noFill/>
                </a:ln>
                <a:solidFill>
                  <a:prstClr val="black"/>
                </a:solidFill>
                <a:effectLst/>
                <a:uLnTx/>
                <a:uFill>
                  <a:solidFill>
                    <a:srgbClr val="FF0000"/>
                  </a:solidFill>
                </a:uFill>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
                  <a:solidFill>
                    <a:srgbClr val="FF0000"/>
                  </a:solidFill>
                </a:uFill>
                <a:latin typeface="Meiryo UI" panose="020B0604030504040204" pitchFamily="50" charset="-128"/>
                <a:ea typeface="Meiryo UI" panose="020B0604030504040204" pitchFamily="50" charset="-128"/>
                <a:cs typeface="+mn-cs"/>
              </a:rPr>
              <a:t>に該当する者を除く）について、</a:t>
            </a:r>
            <a:r>
              <a:rPr kumimoji="1" lang="en-US" altLang="ja-JP" sz="1200" b="0" i="0" u="none" strike="noStrike" kern="1200" cap="none" spc="0" normalizeH="0" baseline="0" noProof="0" dirty="0">
                <a:ln>
                  <a:noFill/>
                </a:ln>
                <a:solidFill>
                  <a:prstClr val="black"/>
                </a:solidFill>
                <a:effectLst/>
                <a:uLnTx/>
                <a:uFill>
                  <a:solidFill>
                    <a:srgbClr val="FF0000"/>
                  </a:solidFill>
                </a:uFill>
                <a:latin typeface="Meiryo UI" panose="020B0604030504040204" pitchFamily="50" charset="-128"/>
                <a:ea typeface="Meiryo UI" panose="020B0604030504040204" pitchFamily="50" charset="-128"/>
                <a:cs typeface="+mn-cs"/>
              </a:rPr>
              <a:t>R6</a:t>
            </a:r>
            <a:r>
              <a:rPr kumimoji="1" lang="ja-JP" altLang="en-US" sz="1200" b="0" i="0" u="none" strike="noStrike" kern="1200" cap="none" spc="0" normalizeH="0" baseline="0" noProof="0" dirty="0">
                <a:ln>
                  <a:noFill/>
                </a:ln>
                <a:solidFill>
                  <a:prstClr val="black"/>
                </a:solidFill>
                <a:effectLst/>
                <a:uLnTx/>
                <a:uFill>
                  <a:solidFill>
                    <a:srgbClr val="FF0000"/>
                  </a:solidFill>
                </a:uFill>
                <a:latin typeface="Meiryo UI" panose="020B0604030504040204" pitchFamily="50" charset="-128"/>
                <a:ea typeface="Meiryo UI" panose="020B0604030504040204" pitchFamily="50" charset="-128"/>
                <a:cs typeface="+mn-cs"/>
              </a:rPr>
              <a:t>年度にベア＋</a:t>
            </a:r>
            <a:r>
              <a:rPr kumimoji="1" lang="en-US" altLang="ja-JP" sz="1200" b="0" i="0" u="none" strike="noStrike" kern="1200" cap="none" spc="0" normalizeH="0" baseline="0" noProof="0" dirty="0">
                <a:ln>
                  <a:noFill/>
                </a:ln>
                <a:solidFill>
                  <a:prstClr val="black"/>
                </a:solidFill>
                <a:effectLst/>
                <a:uLnTx/>
                <a:uFill>
                  <a:solidFill>
                    <a:srgbClr val="FF0000"/>
                  </a:solidFill>
                </a:uFill>
                <a:latin typeface="Meiryo UI" panose="020B0604030504040204" pitchFamily="50" charset="-128"/>
                <a:ea typeface="Meiryo UI" panose="020B0604030504040204" pitchFamily="50" charset="-128"/>
                <a:cs typeface="+mn-cs"/>
              </a:rPr>
              <a:t>2.5</a:t>
            </a:r>
            <a:r>
              <a:rPr kumimoji="1" lang="ja-JP" altLang="en-US" sz="1200" b="0" i="0" u="none" strike="noStrike" kern="1200" cap="none" spc="0" normalizeH="0" baseline="0" noProof="0" dirty="0">
                <a:ln>
                  <a:noFill/>
                </a:ln>
                <a:solidFill>
                  <a:prstClr val="black"/>
                </a:solidFill>
                <a:effectLst/>
                <a:uLnTx/>
                <a:uFill>
                  <a:solidFill>
                    <a:srgbClr val="FF0000"/>
                  </a:solidFill>
                </a:uFill>
                <a:latin typeface="Meiryo UI" panose="020B0604030504040204" pitchFamily="50" charset="-128"/>
                <a:ea typeface="Meiryo UI" panose="020B0604030504040204" pitchFamily="50" charset="-128"/>
                <a:cs typeface="+mn-cs"/>
              </a:rPr>
              <a:t>％、</a:t>
            </a:r>
            <a:r>
              <a:rPr kumimoji="1" lang="en-US" altLang="ja-JP" sz="1200" b="0" i="0" u="none" strike="noStrike" kern="1200" cap="none" spc="0" normalizeH="0" baseline="0" noProof="0" dirty="0">
                <a:ln>
                  <a:noFill/>
                </a:ln>
                <a:solidFill>
                  <a:prstClr val="black"/>
                </a:solidFill>
                <a:effectLst/>
                <a:uLnTx/>
                <a:uFill>
                  <a:solidFill>
                    <a:srgbClr val="FF0000"/>
                  </a:solidFill>
                </a:uFill>
                <a:latin typeface="Meiryo UI" panose="020B0604030504040204" pitchFamily="50" charset="-128"/>
                <a:ea typeface="Meiryo UI" panose="020B0604030504040204" pitchFamily="50" charset="-128"/>
                <a:cs typeface="+mn-cs"/>
              </a:rPr>
              <a:t>R7</a:t>
            </a:r>
            <a:r>
              <a:rPr kumimoji="1" lang="ja-JP" altLang="en-US" sz="1200" b="0" i="0" u="none" strike="noStrike" kern="1200" cap="none" spc="0" normalizeH="0" baseline="0" noProof="0" dirty="0">
                <a:ln>
                  <a:noFill/>
                </a:ln>
                <a:solidFill>
                  <a:prstClr val="black"/>
                </a:solidFill>
                <a:effectLst/>
                <a:uLnTx/>
                <a:uFill>
                  <a:solidFill>
                    <a:srgbClr val="FF0000"/>
                  </a:solidFill>
                </a:uFill>
                <a:latin typeface="Meiryo UI" panose="020B0604030504040204" pitchFamily="50" charset="-128"/>
                <a:ea typeface="Meiryo UI" panose="020B0604030504040204" pitchFamily="50" charset="-128"/>
                <a:cs typeface="+mn-cs"/>
              </a:rPr>
              <a:t>年度にベア＋</a:t>
            </a:r>
            <a:r>
              <a:rPr kumimoji="1" lang="en-US" altLang="ja-JP" sz="1200" b="0" i="0" u="none" strike="noStrike" kern="1200" cap="none" spc="0" normalizeH="0" baseline="0" noProof="0" dirty="0">
                <a:ln>
                  <a:noFill/>
                </a:ln>
                <a:solidFill>
                  <a:prstClr val="black"/>
                </a:solidFill>
                <a:effectLst/>
                <a:uLnTx/>
                <a:uFill>
                  <a:solidFill>
                    <a:srgbClr val="FF0000"/>
                  </a:solidFill>
                </a:uFill>
                <a:latin typeface="Meiryo UI" panose="020B0604030504040204" pitchFamily="50" charset="-128"/>
                <a:ea typeface="Meiryo UI" panose="020B0604030504040204" pitchFamily="50" charset="-128"/>
                <a:cs typeface="+mn-cs"/>
              </a:rPr>
              <a:t>2.0</a:t>
            </a:r>
            <a:r>
              <a:rPr kumimoji="1" lang="ja-JP" altLang="en-US" sz="1200" b="0" i="0" u="none" strike="noStrike" kern="1200" cap="none" spc="0" normalizeH="0" baseline="0" noProof="0" dirty="0">
                <a:ln>
                  <a:noFill/>
                </a:ln>
                <a:solidFill>
                  <a:prstClr val="black"/>
                </a:solidFill>
                <a:effectLst/>
                <a:uLnTx/>
                <a:uFill>
                  <a:solidFill>
                    <a:srgbClr val="FF0000"/>
                  </a:solidFill>
                </a:uFill>
                <a:latin typeface="Meiryo UI" panose="020B0604030504040204" pitchFamily="50" charset="-128"/>
                <a:ea typeface="Meiryo UI" panose="020B0604030504040204" pitchFamily="50" charset="-128"/>
                <a:cs typeface="+mn-cs"/>
              </a:rPr>
              <a:t>％を実施していくための特例的な対応　</a:t>
            </a:r>
            <a:r>
              <a:rPr kumimoji="1" lang="ja-JP" altLang="en-US" sz="1200" b="1" i="0" u="none" strike="noStrike" kern="1200" cap="none" spc="0" normalizeH="0" baseline="0" noProof="0" dirty="0">
                <a:ln>
                  <a:noFill/>
                </a:ln>
                <a:solidFill>
                  <a:prstClr val="black"/>
                </a:solidFill>
                <a:effectLst/>
                <a:uLnTx/>
                <a:uFill>
                  <a:solidFill>
                    <a:srgbClr val="FF0000"/>
                  </a:solidFill>
                </a:uFill>
                <a:latin typeface="Meiryo UI" panose="020B0604030504040204" pitchFamily="50" charset="-128"/>
                <a:ea typeface="Meiryo UI" panose="020B0604030504040204" pitchFamily="50" charset="-128"/>
                <a:cs typeface="+mn-cs"/>
              </a:rPr>
              <a:t>　＋０．６１％</a:t>
            </a:r>
          </a:p>
          <a:p>
            <a:pPr marL="638175" marR="0" lvl="1" indent="-457200"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②　入院時の食費基準額の引上げ（１食当たり</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30</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円）の対応（うち、患者負担については、原則、１食当たり</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30</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円、低所得者については、所得区分等に応じて</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10</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20</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円）  　 </a:t>
            </a:r>
            <a:r>
              <a:rPr kumimoji="1" lang="ja-JP" altLang="en-US" sz="12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＋０．０６％</a:t>
            </a:r>
          </a:p>
          <a:p>
            <a:pPr marL="638175" marR="0" lvl="1" indent="-457200"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③　生活習慣病を中心とした管理料、処方箋料等の再編等の効率化・適正化　  </a:t>
            </a:r>
            <a:r>
              <a:rPr kumimoji="1" lang="ja-JP" altLang="en-US" sz="12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▲０．２５％</a:t>
            </a:r>
          </a:p>
          <a:p>
            <a:pPr marL="3586163" marR="0" lvl="0" indent="-3405188"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④　①～③以外の改定分　    </a:t>
            </a:r>
            <a:r>
              <a:rPr kumimoji="1" lang="ja-JP" altLang="en-US" sz="12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＋０．４６％</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1200" b="0" i="0" u="none" strike="noStrike" kern="1200" cap="none" spc="0" normalizeH="0" baseline="0" noProof="0" dirty="0">
                <a:ln>
                  <a:noFill/>
                </a:ln>
                <a:solidFill>
                  <a:prstClr val="black"/>
                </a:solidFill>
                <a:effectLst/>
                <a:uLnTx/>
                <a:uFill>
                  <a:solidFill>
                    <a:srgbClr val="FF0000"/>
                  </a:solidFill>
                </a:uFill>
                <a:latin typeface="Meiryo UI" panose="020B0604030504040204" pitchFamily="50" charset="-128"/>
                <a:ea typeface="Meiryo UI" panose="020B0604030504040204" pitchFamily="50" charset="-128"/>
                <a:cs typeface="+mn-cs"/>
              </a:rPr>
              <a:t>※40</a:t>
            </a:r>
            <a:r>
              <a:rPr kumimoji="1" lang="ja-JP" altLang="en-US" sz="1200" b="0" i="0" u="none" strike="noStrike" kern="1200" cap="none" spc="0" normalizeH="0" baseline="0" noProof="0" dirty="0">
                <a:ln>
                  <a:noFill/>
                </a:ln>
                <a:solidFill>
                  <a:prstClr val="black"/>
                </a:solidFill>
                <a:effectLst/>
                <a:uLnTx/>
                <a:uFill>
                  <a:solidFill>
                    <a:srgbClr val="FF0000"/>
                  </a:solidFill>
                </a:uFill>
                <a:latin typeface="Meiryo UI" panose="020B0604030504040204" pitchFamily="50" charset="-128"/>
                <a:ea typeface="Meiryo UI" panose="020B0604030504040204" pitchFamily="50" charset="-128"/>
                <a:cs typeface="+mn-cs"/>
              </a:rPr>
              <a:t>歳未満の勤務医師・勤務歯科医師・薬局の勤務薬剤師、事務職員、歯科技工所等で従事する者の賃上げに資する措置分（＋</a:t>
            </a:r>
            <a:r>
              <a:rPr kumimoji="1" lang="en-US" altLang="ja-JP" sz="1200" b="0" i="0" u="none" strike="noStrike" kern="1200" cap="none" spc="0" normalizeH="0" baseline="0" noProof="0" dirty="0">
                <a:ln>
                  <a:noFill/>
                </a:ln>
                <a:solidFill>
                  <a:prstClr val="black"/>
                </a:solidFill>
                <a:effectLst/>
                <a:uLnTx/>
                <a:uFill>
                  <a:solidFill>
                    <a:srgbClr val="FF0000"/>
                  </a:solidFill>
                </a:uFill>
                <a:latin typeface="Meiryo UI" panose="020B0604030504040204" pitchFamily="50" charset="-128"/>
                <a:ea typeface="Meiryo UI" panose="020B0604030504040204" pitchFamily="50" charset="-128"/>
                <a:cs typeface="+mn-cs"/>
              </a:rPr>
              <a:t>0.28</a:t>
            </a:r>
            <a:r>
              <a:rPr kumimoji="1" lang="ja-JP" altLang="en-US" sz="1200" b="0" i="0" u="none" strike="noStrike" kern="1200" cap="none" spc="0" normalizeH="0" baseline="0" noProof="0" dirty="0">
                <a:ln>
                  <a:noFill/>
                </a:ln>
                <a:solidFill>
                  <a:prstClr val="black"/>
                </a:solidFill>
                <a:effectLst/>
                <a:uLnTx/>
                <a:uFill>
                  <a:solidFill>
                    <a:srgbClr val="FF0000"/>
                  </a:solidFill>
                </a:uFill>
                <a:latin typeface="Meiryo UI" panose="020B0604030504040204" pitchFamily="50" charset="-128"/>
                <a:ea typeface="Meiryo UI" panose="020B0604030504040204" pitchFamily="50" charset="-128"/>
                <a:cs typeface="+mn-cs"/>
              </a:rPr>
              <a:t>％程度）を含む</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p>
          <a:p>
            <a:pPr marL="180975"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うち各科改定率：医科＋０．５２％、　歯科＋０．５７％、　調剤＋０．１６％</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80975"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２．薬価等</a:t>
            </a:r>
            <a:endPar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80975"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➀　薬価　　　　　▲０．９７％（令和</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6</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年４月１日施行）</a:t>
            </a:r>
          </a:p>
          <a:p>
            <a:pPr marL="180975"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➁　材料価格　　▲０．０２％（令和</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6</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年６月１日施行）</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25475" marR="0" lvl="0" indent="-354013" algn="l" defTabSz="914400" rtl="0" eaLnBrk="1" fontAlgn="auto" latinLnBrk="0" hangingPunct="1">
              <a:lnSpc>
                <a:spcPts val="18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イノベーションの更なる評価等として、革新的新薬の薬価維持、有用性系評価の充実等への対応を含む。</a:t>
            </a:r>
          </a:p>
          <a:p>
            <a:pPr marL="533400" marR="0" lvl="0" indent="-261938" algn="l" defTabSz="914400" rtl="0" eaLnBrk="1" fontAlgn="auto" latinLnBrk="0" hangingPunct="1">
              <a:lnSpc>
                <a:spcPts val="18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急激な原材料費の高騰、後発医薬品等の安定的な供給確保への対応として、不採算品再算定に係る特例的な対応を含む（対象：約</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2000</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品目程度）</a:t>
            </a:r>
          </a:p>
          <a:p>
            <a:pPr marL="360363" marR="0" lvl="0" indent="-201613"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イノベーションの更なる評価等を行うため、長期収載品の保険給付の在り方の見直しを行う。</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360363" marR="0" lvl="0" indent="-201613"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　　　 ⇒選定療養の仕組みを導入し、後発医薬品の上市後５年以上経過したもの又は後発医薬品の置換率が</a:t>
            </a:r>
            <a:r>
              <a:rPr kumimoji="1" lang="en-US" altLang="ja-JP" sz="12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50</a:t>
            </a:r>
            <a:r>
              <a:rPr kumimoji="1" lang="ja-JP" altLang="en-US" sz="12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％以上となったものを対象に、後発医薬品の最　</a:t>
            </a:r>
            <a:endParaRPr kumimoji="1" lang="en-US" altLang="ja-JP" sz="12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endParaRPr>
          </a:p>
          <a:p>
            <a:pPr marL="360363" marR="0" lvl="0" indent="-201613"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　　　　　高価格帯との価格差の４分の３までを保険給付の対象とする（</a:t>
            </a:r>
            <a:r>
              <a:rPr kumimoji="1" lang="en-US" altLang="ja-JP" sz="12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R6</a:t>
            </a:r>
            <a:r>
              <a:rPr kumimoji="1" lang="ja-JP" altLang="en-US" sz="12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年</a:t>
            </a:r>
            <a:r>
              <a:rPr kumimoji="1" lang="en-US" altLang="ja-JP" sz="12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10</a:t>
            </a:r>
            <a:r>
              <a:rPr kumimoji="1" lang="ja-JP" altLang="en-US" sz="12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月</a:t>
            </a:r>
            <a:r>
              <a:rPr kumimoji="1" lang="en-US" altLang="ja-JP" sz="12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1</a:t>
            </a:r>
            <a:r>
              <a:rPr kumimoji="1" lang="ja-JP" altLang="en-US" sz="12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日施行）</a:t>
            </a:r>
            <a:endParaRPr kumimoji="1" lang="en-US" altLang="ja-JP" sz="12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endParaRPr>
          </a:p>
          <a:p>
            <a:pPr marL="625475" marR="0" lvl="0" indent="-354013" algn="l" defTabSz="914400" rtl="0" eaLnBrk="1" fontAlgn="auto" latinLnBrk="0" hangingPunct="1">
              <a:lnSpc>
                <a:spcPts val="18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80975"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３．診療報酬・薬価等に関する制度改革事項</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80975"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良質な医療を効率的に提供する体制の整備等の観点から、次の項目について、中央社会保険医療協議会での議論も踏まえて、改革を着実に進める。</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366713"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・医療ＤＸの推進による医療情報の有効活用等</a:t>
            </a:r>
          </a:p>
          <a:p>
            <a:pPr marL="638175" marR="0" lvl="1" indent="-366713"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・調剤基本料等の適正化</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265113" marR="0" lvl="1" indent="6350"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加えて、医療現場で働く方にとって、</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R6</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年度に</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2.5</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R7</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年度に</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2.0</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％のベースアップへと確実につながるよう、配分方法の工夫を行う。あわせて、今回の改定による医療従事者の賃上げの状況、食費を含む物価の動向、経営状況等について、実態を把握する。</a:t>
            </a:r>
          </a:p>
          <a:p>
            <a:pPr marL="638175" marR="0" lvl="1" indent="-18000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5" name="タイトル 1">
            <a:extLst>
              <a:ext uri="{FF2B5EF4-FFF2-40B4-BE49-F238E27FC236}">
                <a16:creationId xmlns:a16="http://schemas.microsoft.com/office/drawing/2014/main" id="{63BF1BDA-7C8F-F550-3FDB-E24E2B8215DA}"/>
              </a:ext>
            </a:extLst>
          </p:cNvPr>
          <p:cNvSpPr txBox="1">
            <a:spLocks/>
          </p:cNvSpPr>
          <p:nvPr/>
        </p:nvSpPr>
        <p:spPr>
          <a:xfrm>
            <a:off x="-74478" y="0"/>
            <a:ext cx="10099040" cy="827999"/>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000" b="1" i="0" u="none" strike="noStrike" kern="1200" cap="none" spc="0" normalizeH="0" baseline="0" noProof="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令和６年度の診療報酬改定等に関する大臣折衝事項</a:t>
            </a:r>
            <a:endParaRPr kumimoji="1" lang="en-US" altLang="ja-JP" sz="2000" b="1" i="0" u="none" strike="noStrike" kern="1200" cap="none" spc="0" normalizeH="0" baseline="0" noProof="0">
              <a:ln>
                <a:noFill/>
              </a:ln>
              <a:solidFill>
                <a:sysClr val="windowText" lastClr="000000"/>
              </a:solidFill>
              <a:effectLst/>
              <a:uLnTx/>
              <a:uFillTx/>
              <a:latin typeface="メイリオ" panose="020B0604030504040204" pitchFamily="50" charset="-128"/>
              <a:ea typeface="メイリオ" panose="020B0604030504040204" pitchFamily="50" charset="-128"/>
              <a:cs typeface="+mj-cs"/>
            </a:endParaRPr>
          </a:p>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000" b="1" i="0" u="none" strike="noStrike" kern="1200" cap="none" spc="0" normalizeH="0" baseline="0" noProof="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（令和５年</a:t>
            </a:r>
            <a:r>
              <a:rPr kumimoji="1" lang="en-US" altLang="ja-JP" sz="2000" b="1" i="0" u="none" strike="noStrike" kern="1200" cap="none" spc="0" normalizeH="0" baseline="0" noProof="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12</a:t>
            </a:r>
            <a:r>
              <a:rPr kumimoji="1" lang="ja-JP" altLang="en-US" sz="2000" b="1" i="0" u="none" strike="noStrike" kern="1200" cap="none" spc="0" normalizeH="0" baseline="0" noProof="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月</a:t>
            </a:r>
            <a:r>
              <a:rPr kumimoji="1" lang="en-US" altLang="ja-JP" sz="2000" b="1" i="0" u="none" strike="noStrike" kern="1200" cap="none" spc="0" normalizeH="0" baseline="0" noProof="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20</a:t>
            </a:r>
            <a:r>
              <a:rPr kumimoji="1" lang="ja-JP" altLang="en-US" sz="2000" b="1" i="0" u="none" strike="noStrike" kern="1200" cap="none" spc="0" normalizeH="0" baseline="0" noProof="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日）</a:t>
            </a:r>
            <a:endParaRPr kumimoji="1" lang="en-US" altLang="ja-JP" sz="2000" b="1" i="0" u="none" strike="noStrike" kern="1200" cap="none" spc="0" normalizeH="0" baseline="0" noProof="0">
              <a:ln>
                <a:noFill/>
              </a:ln>
              <a:solidFill>
                <a:sysClr val="windowText" lastClr="000000"/>
              </a:solidFill>
              <a:effectLst/>
              <a:uLnTx/>
              <a:uFillTx/>
              <a:latin typeface="メイリオ" panose="020B0604030504040204" pitchFamily="50" charset="-128"/>
              <a:ea typeface="メイリオ" panose="020B0604030504040204" pitchFamily="50" charset="-128"/>
              <a:cs typeface="+mj-cs"/>
            </a:endParaRPr>
          </a:p>
        </p:txBody>
      </p:sp>
      <p:sp>
        <p:nvSpPr>
          <p:cNvPr id="2" name="スライド番号プレースホルダー 2">
            <a:extLst>
              <a:ext uri="{FF2B5EF4-FFF2-40B4-BE49-F238E27FC236}">
                <a16:creationId xmlns:a16="http://schemas.microsoft.com/office/drawing/2014/main" id="{298288D0-3AAC-6DA7-D34E-44E4D8B0167D}"/>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419537338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37"/>
          <p:cNvSpPr>
            <a:spLocks noChangeArrowheads="1"/>
          </p:cNvSpPr>
          <p:nvPr/>
        </p:nvSpPr>
        <p:spPr bwMode="auto">
          <a:xfrm>
            <a:off x="77935" y="732499"/>
            <a:ext cx="9730903" cy="4928749"/>
          </a:xfrm>
          <a:prstGeom prst="rect">
            <a:avLst/>
          </a:prstGeom>
          <a:noFill/>
          <a:ln w="9525">
            <a:solidFill>
              <a:schemeClr val="tx1"/>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rPr>
              <a:t>　　　</a:t>
            </a:r>
            <a:endParaRPr kumimoji="1" lang="en-US" altLang="ja-JP"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1" name="正方形/長方形 10"/>
          <p:cNvSpPr/>
          <p:nvPr/>
        </p:nvSpPr>
        <p:spPr>
          <a:xfrm>
            <a:off x="89752" y="741514"/>
            <a:ext cx="9730903" cy="4835491"/>
          </a:xfrm>
          <a:prstGeom prst="rect">
            <a:avLst/>
          </a:prstGeom>
        </p:spPr>
        <p:txBody>
          <a:bodyPr wrap="square">
            <a:spAutoFit/>
          </a:bodyPr>
          <a:lstStyle/>
          <a:p>
            <a:pPr marL="0" marR="0" lvl="0" indent="0" algn="l" defTabSz="914400" rtl="0" eaLnBrk="1" fontAlgn="auto" latinLnBrk="0" hangingPunct="1">
              <a:lnSpc>
                <a:spcPts val="1800"/>
              </a:lnSpc>
              <a:spcBef>
                <a:spcPts val="600"/>
              </a:spcBef>
              <a:spcAft>
                <a:spcPts val="0"/>
              </a:spcAft>
              <a:buClrTx/>
              <a:buSzTx/>
              <a:buFontTx/>
              <a:buNone/>
              <a:tabLst/>
              <a:defRPr/>
            </a:pPr>
            <a:r>
              <a:rPr kumimoji="1" lang="en-US" altLang="ja-JP" sz="15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（その他）</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１５　新型コロナウイルス感染症への対応に引き続き取り組みつつ、新興感染症等にも対応できる医療提供体制の構築に向け、</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感染対策向上加算、外来感染対策向上加算等について、今回改定による影響の調査・検証を行うとともに、診療報酬上の対</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応の在り方等について引き続き検討すること。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１６　オンライン資格確認システムを通じた患者情報等の活用について、今回改定による影響の調査・検証を行うととともに、オン</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ライン資格確認の導入状況も踏まえ、評価の在り方について引き続き検討すること。</a:t>
            </a:r>
          </a:p>
          <a:p>
            <a:pPr marL="0" marR="0" lvl="0" indent="0" algn="l" defTabSz="914400" rtl="0" eaLnBrk="1" fontAlgn="auto" latinLnBrk="0" hangingPunct="1">
              <a:lnSpc>
                <a:spcPts val="1800"/>
              </a:lnSpc>
              <a:spcBef>
                <a:spcPts val="300"/>
              </a:spcBef>
              <a:spcAft>
                <a:spcPts val="0"/>
              </a:spcAft>
              <a:buClrTx/>
              <a:buSzTx/>
              <a:buFontTx/>
              <a:buNone/>
              <a:tabLst/>
              <a:defRPr/>
            </a:pPr>
            <a:endPar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１７　不妊治療について、今回改定による影響の調査・検証を行うとともに、情報提供の在り方に関する早急な検討の必要性も踏</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まえ、学会等における対象家族・年齢、治療方法、保険適用回数、情報提供等に関する検討状況を迅速に把握しつつ、適切</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な評価及び情報提供の在り方等について検討すること。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300"/>
              </a:spcBef>
              <a:spcAft>
                <a:spcPts val="0"/>
              </a:spcAft>
              <a:buClrTx/>
              <a:buSzTx/>
              <a:buFontTx/>
              <a:buNone/>
              <a:tabLst/>
              <a:defRPr/>
            </a:pPr>
            <a:endPar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１８　医薬品、医療機器及び医療技術の評価について、保険給付範囲の在り方等に関する議論の状況も把握しつつ、適切な評価</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の在り方について引き続き検討すること。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300"/>
              </a:spcBef>
              <a:spcAft>
                <a:spcPts val="0"/>
              </a:spcAft>
              <a:buClrTx/>
              <a:buSzTx/>
              <a:buFontTx/>
              <a:buNone/>
              <a:tabLst/>
              <a:defRPr/>
            </a:pPr>
            <a:endPar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１９　明細書の無料発行について、施行状況や訪問看護レセプトの電子請求が始まること等を踏まえ、患者から見てわかりやす</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い医療を実現していく観点から、更なる促進の取組について引き続き検討すること。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300"/>
              </a:spcBef>
              <a:spcAft>
                <a:spcPts val="0"/>
              </a:spcAft>
              <a:buClrTx/>
              <a:buSzTx/>
              <a:buFontTx/>
              <a:buNone/>
              <a:tabLst/>
              <a:defRPr/>
            </a:pPr>
            <a:endPar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２０　施策の効果や患者への影響等について、データやエビデンスに基づいて迅速・正確に把握・検証できるようにするための方</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策について引き続き検討すること。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10" name="Rectangle 2"/>
          <p:cNvSpPr txBox="1">
            <a:spLocks noChangeArrowheads="1"/>
          </p:cNvSpPr>
          <p:nvPr/>
        </p:nvSpPr>
        <p:spPr>
          <a:xfrm>
            <a:off x="175100" y="0"/>
            <a:ext cx="9536573" cy="446164"/>
          </a:xfrm>
          <a:prstGeom prst="rect">
            <a:avLst/>
          </a:prstGeom>
          <a:solidFill>
            <a:srgbClr val="92D050"/>
          </a:solidFill>
          <a:ln>
            <a:solidFill>
              <a:srgbClr val="44546A">
                <a:lumMod val="50000"/>
              </a:srgbClr>
            </a:solidFill>
          </a:ln>
          <a:effectLst>
            <a:outerShdw blurRad="57150" dist="19050" dir="5400000" algn="ctr" rotWithShape="0">
              <a:srgbClr val="000000">
                <a:alpha val="63000"/>
              </a:srgbClr>
            </a:outerShdw>
          </a:effectLst>
        </p:spPr>
        <p:txBody>
          <a:bodyPr vert="horz" lIns="91440" tIns="45720" rIns="91440" bIns="45720" rtlCol="0" anchor="ctr">
            <a:noAutofit/>
          </a:bodyPr>
          <a:lstStyle>
            <a:lvl1pPr algn="ctr" defTabSz="914400" rtl="0" eaLnBrk="1" latinLnBrk="0" hangingPunct="1">
              <a:lnSpc>
                <a:spcPct val="90000"/>
              </a:lnSpc>
              <a:spcBef>
                <a:spcPct val="0"/>
              </a:spcBef>
              <a:buNone/>
              <a:defRPr kumimoji="1" sz="6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前回、令和４年度「答申書」附帯意見（２０項目）③</a:t>
            </a:r>
          </a:p>
        </p:txBody>
      </p:sp>
      <p:sp>
        <p:nvSpPr>
          <p:cNvPr id="12" name="スライド番号プレースホルダー 2"/>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a:cs typeface="+mn-cs"/>
            </a:endParaRPr>
          </a:p>
        </p:txBody>
      </p:sp>
      <p:sp>
        <p:nvSpPr>
          <p:cNvPr id="7" name="正方形/長方形 6"/>
          <p:cNvSpPr/>
          <p:nvPr/>
        </p:nvSpPr>
        <p:spPr>
          <a:xfrm>
            <a:off x="6612633" y="445351"/>
            <a:ext cx="3066865"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令和４年２月９日　中央社会保険医療協議会</a:t>
            </a:r>
          </a:p>
        </p:txBody>
      </p:sp>
    </p:spTree>
    <p:extLst>
      <p:ext uri="{BB962C8B-B14F-4D97-AF65-F5344CB8AC3E}">
        <p14:creationId xmlns:p14="http://schemas.microsoft.com/office/powerpoint/2010/main" val="1863100303"/>
      </p:ext>
    </p:extLst>
  </p:cSld>
  <p:clrMapOvr>
    <a:masterClrMapping/>
  </p:clrMapOvr>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71F642-0BEB-152A-EF00-C5122DEACF31}"/>
            </a:ext>
          </a:extLst>
        </p:cNvPr>
        <p:cNvGrpSpPr/>
        <p:nvPr/>
      </p:nvGrpSpPr>
      <p:grpSpPr>
        <a:xfrm>
          <a:off x="0" y="0"/>
          <a:ext cx="0" cy="0"/>
          <a:chOff x="0" y="0"/>
          <a:chExt cx="0" cy="0"/>
        </a:xfrm>
      </p:grpSpPr>
      <p:graphicFrame>
        <p:nvGraphicFramePr>
          <p:cNvPr id="7" name="表 6">
            <a:extLst>
              <a:ext uri="{FF2B5EF4-FFF2-40B4-BE49-F238E27FC236}">
                <a16:creationId xmlns:a16="http://schemas.microsoft.com/office/drawing/2014/main" id="{384EF548-6E2C-650F-3702-317335F4FEC7}"/>
              </a:ext>
            </a:extLst>
          </p:cNvPr>
          <p:cNvGraphicFramePr>
            <a:graphicFrameLocks noGrp="1"/>
          </p:cNvGraphicFramePr>
          <p:nvPr/>
        </p:nvGraphicFramePr>
        <p:xfrm>
          <a:off x="8404884" y="5797234"/>
          <a:ext cx="303223" cy="270619"/>
        </p:xfrm>
        <a:graphic>
          <a:graphicData uri="http://schemas.openxmlformats.org/drawingml/2006/table">
            <a:tbl>
              <a:tblPr firstRow="1" bandRow="1">
                <a:tableStyleId>{5C22544A-7EE6-4342-B048-85BDC9FD1C3A}</a:tableStyleId>
              </a:tblPr>
              <a:tblGrid>
                <a:gridCol w="303223">
                  <a:extLst>
                    <a:ext uri="{9D8B030D-6E8A-4147-A177-3AD203B41FA5}">
                      <a16:colId xmlns:a16="http://schemas.microsoft.com/office/drawing/2014/main" val="3224243612"/>
                    </a:ext>
                  </a:extLst>
                </a:gridCol>
              </a:tblGrid>
              <a:tr h="270619">
                <a:tc>
                  <a:txBody>
                    <a:bodyPr/>
                    <a:lstStyle/>
                    <a:p>
                      <a:endParaRPr kumimoji="1" lang="ja-JP" altLang="en-US" sz="1200" dirty="0"/>
                    </a:p>
                  </a:txBody>
                  <a:tcPr marL="74295" marR="74295" marT="37148" marB="37148">
                    <a:solidFill>
                      <a:schemeClr val="bg1"/>
                    </a:solidFill>
                  </a:tcPr>
                </a:tc>
                <a:extLst>
                  <a:ext uri="{0D108BD9-81ED-4DB2-BD59-A6C34878D82A}">
                    <a16:rowId xmlns:a16="http://schemas.microsoft.com/office/drawing/2014/main" val="2764740547"/>
                  </a:ext>
                </a:extLst>
              </a:tr>
            </a:tbl>
          </a:graphicData>
        </a:graphic>
      </p:graphicFrame>
      <p:pic>
        <p:nvPicPr>
          <p:cNvPr id="2" name="図 1">
            <a:extLst>
              <a:ext uri="{FF2B5EF4-FFF2-40B4-BE49-F238E27FC236}">
                <a16:creationId xmlns:a16="http://schemas.microsoft.com/office/drawing/2014/main" id="{08BEA0E1-820F-50B5-CB3C-274629BE8C9A}"/>
              </a:ext>
            </a:extLst>
          </p:cNvPr>
          <p:cNvPicPr>
            <a:picLocks noChangeAspect="1"/>
          </p:cNvPicPr>
          <p:nvPr/>
        </p:nvPicPr>
        <p:blipFill>
          <a:blip r:embed="rId2"/>
          <a:stretch>
            <a:fillRect/>
          </a:stretch>
        </p:blipFill>
        <p:spPr>
          <a:xfrm>
            <a:off x="4570685" y="207598"/>
            <a:ext cx="4555897" cy="6459464"/>
          </a:xfrm>
          <a:prstGeom prst="rect">
            <a:avLst/>
          </a:prstGeom>
        </p:spPr>
      </p:pic>
      <p:sp>
        <p:nvSpPr>
          <p:cNvPr id="3" name="テキスト ボックス 2">
            <a:extLst>
              <a:ext uri="{FF2B5EF4-FFF2-40B4-BE49-F238E27FC236}">
                <a16:creationId xmlns:a16="http://schemas.microsoft.com/office/drawing/2014/main" id="{CBB4090D-AD46-69B6-3BEB-74B84752F303}"/>
              </a:ext>
            </a:extLst>
          </p:cNvPr>
          <p:cNvSpPr txBox="1"/>
          <p:nvPr/>
        </p:nvSpPr>
        <p:spPr>
          <a:xfrm>
            <a:off x="544899" y="353975"/>
            <a:ext cx="3827118" cy="692497"/>
          </a:xfrm>
          <a:prstGeom prst="rect">
            <a:avLst/>
          </a:prstGeom>
          <a:noFill/>
        </p:spPr>
        <p:txBody>
          <a:bodyPr wrap="square" rtlCol="0">
            <a:spAutoFit/>
          </a:bodyPr>
          <a:lstStyle/>
          <a:p>
            <a:pPr algn="ctr"/>
            <a:r>
              <a:rPr lang="ja-JP" altLang="en-US" sz="1950" b="1" dirty="0">
                <a:solidFill>
                  <a:prstClr val="black"/>
                </a:solidFill>
                <a:latin typeface="+mj-ea"/>
                <a:ea typeface="+mj-ea"/>
              </a:rPr>
              <a:t>長期収載品の保険給付の在り方の見直しを踏まえた処方箋の新様式</a:t>
            </a:r>
            <a:endParaRPr lang="ja-JP" altLang="en-US" sz="1950" b="1" dirty="0">
              <a:latin typeface="+mj-ea"/>
              <a:ea typeface="+mj-ea"/>
            </a:endParaRPr>
          </a:p>
        </p:txBody>
      </p:sp>
      <p:cxnSp>
        <p:nvCxnSpPr>
          <p:cNvPr id="8" name="直線コネクタ 7">
            <a:extLst>
              <a:ext uri="{FF2B5EF4-FFF2-40B4-BE49-F238E27FC236}">
                <a16:creationId xmlns:a16="http://schemas.microsoft.com/office/drawing/2014/main" id="{82069DC0-A97F-0D21-1846-5A79832FE62A}"/>
              </a:ext>
            </a:extLst>
          </p:cNvPr>
          <p:cNvCxnSpPr>
            <a:cxnSpLocks/>
          </p:cNvCxnSpPr>
          <p:nvPr/>
        </p:nvCxnSpPr>
        <p:spPr>
          <a:xfrm flipV="1">
            <a:off x="5277164" y="2756850"/>
            <a:ext cx="307915" cy="766"/>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sp>
        <p:nvSpPr>
          <p:cNvPr id="18" name="吹き出し: 角を丸めた四角形 17">
            <a:extLst>
              <a:ext uri="{FF2B5EF4-FFF2-40B4-BE49-F238E27FC236}">
                <a16:creationId xmlns:a16="http://schemas.microsoft.com/office/drawing/2014/main" id="{45C71F18-AD27-3F98-6C2C-23E23C4234C6}"/>
              </a:ext>
            </a:extLst>
          </p:cNvPr>
          <p:cNvSpPr/>
          <p:nvPr/>
        </p:nvSpPr>
        <p:spPr>
          <a:xfrm>
            <a:off x="639237" y="1304103"/>
            <a:ext cx="3744416" cy="1521169"/>
          </a:xfrm>
          <a:prstGeom prst="wedgeRoundRectCallout">
            <a:avLst>
              <a:gd name="adj1" fmla="val 73287"/>
              <a:gd name="adj2" fmla="val 36201"/>
              <a:gd name="adj3" fmla="val 16667"/>
            </a:avLst>
          </a:prstGeom>
          <a:solidFill>
            <a:schemeClr val="accent5">
              <a:lumMod val="20000"/>
              <a:lumOff val="80000"/>
            </a:schemeClr>
          </a:solidFill>
          <a:ln>
            <a:solidFill>
              <a:schemeClr val="accent5">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ts val="2275"/>
              </a:lnSpc>
            </a:pPr>
            <a:r>
              <a:rPr lang="ja-JP" altLang="en-US" sz="1625" b="1" dirty="0">
                <a:solidFill>
                  <a:schemeClr val="tx1"/>
                </a:solidFill>
              </a:rPr>
              <a:t>患者希望により先発医薬品を処方した場合は選定療養の対象となることから、新たに「患者希望」欄が追加されることとなった。</a:t>
            </a:r>
          </a:p>
        </p:txBody>
      </p:sp>
      <p:sp>
        <p:nvSpPr>
          <p:cNvPr id="5" name="スライド番号プレースホルダー 4">
            <a:extLst>
              <a:ext uri="{FF2B5EF4-FFF2-40B4-BE49-F238E27FC236}">
                <a16:creationId xmlns:a16="http://schemas.microsoft.com/office/drawing/2014/main" id="{23D4B3DC-0389-4646-99C6-E68D69DDDA14}"/>
              </a:ext>
            </a:extLst>
          </p:cNvPr>
          <p:cNvSpPr txBox="1">
            <a:spLocks noGrp="1"/>
          </p:cNvSpPr>
          <p:nvPr/>
        </p:nvSpPr>
        <p:spPr bwMode="auto">
          <a:xfrm>
            <a:off x="8102973" y="6473586"/>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500</a:t>
            </a:fld>
            <a:endParaRPr lang="en-US" altLang="ja-JP" sz="1600" kern="0" dirty="0">
              <a:solidFill>
                <a:srgbClr val="000000"/>
              </a:solidFill>
              <a:latin typeface="ＭＳ Ｐゴシック" charset="-128"/>
            </a:endParaRPr>
          </a:p>
        </p:txBody>
      </p:sp>
      <p:sp>
        <p:nvSpPr>
          <p:cNvPr id="4" name="吹き出し: 四角形 3">
            <a:extLst>
              <a:ext uri="{FF2B5EF4-FFF2-40B4-BE49-F238E27FC236}">
                <a16:creationId xmlns:a16="http://schemas.microsoft.com/office/drawing/2014/main" id="{29C1F0A4-5B0F-E622-90DC-3589185EF1C5}"/>
              </a:ext>
            </a:extLst>
          </p:cNvPr>
          <p:cNvSpPr/>
          <p:nvPr/>
        </p:nvSpPr>
        <p:spPr>
          <a:xfrm>
            <a:off x="544899" y="4057649"/>
            <a:ext cx="3315845" cy="1209675"/>
          </a:xfrm>
          <a:prstGeom prst="wedgeRectCallout">
            <a:avLst>
              <a:gd name="adj1" fmla="val 144627"/>
              <a:gd name="adj2" fmla="val -138577"/>
            </a:avLst>
          </a:prstGeom>
          <a:solidFill>
            <a:schemeClr val="accent4">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kumimoji="1" lang="ja-JP" altLang="en-US" sz="1600" dirty="0">
                <a:solidFill>
                  <a:schemeClr val="tx1"/>
                </a:solidFill>
                <a:latin typeface="メイリオ" panose="020B0604030504040204" pitchFamily="50" charset="-128"/>
                <a:ea typeface="メイリオ" panose="020B0604030504040204" pitchFamily="50" charset="-128"/>
              </a:rPr>
              <a:t>患者の希望を踏まえ、先発医薬品を処方した場合には、「患者希望」欄に「レ」又は「</a:t>
            </a:r>
            <a:r>
              <a:rPr kumimoji="1" lang="en-US" altLang="ja-JP" sz="1600" dirty="0">
                <a:solidFill>
                  <a:schemeClr val="tx1"/>
                </a:solidFill>
                <a:latin typeface="メイリオ" panose="020B0604030504040204" pitchFamily="50" charset="-128"/>
                <a:ea typeface="メイリオ" panose="020B0604030504040204" pitchFamily="50" charset="-128"/>
              </a:rPr>
              <a:t>×</a:t>
            </a:r>
            <a:r>
              <a:rPr kumimoji="1" lang="ja-JP" altLang="en-US" sz="1600" dirty="0">
                <a:solidFill>
                  <a:schemeClr val="tx1"/>
                </a:solidFill>
                <a:latin typeface="メイリオ" panose="020B0604030504040204" pitchFamily="50" charset="-128"/>
                <a:ea typeface="メイリオ" panose="020B0604030504040204" pitchFamily="50" charset="-128"/>
              </a:rPr>
              <a:t>」を記載すること。</a:t>
            </a:r>
          </a:p>
        </p:txBody>
      </p:sp>
    </p:spTree>
    <p:extLst>
      <p:ext uri="{BB962C8B-B14F-4D97-AF65-F5344CB8AC3E}">
        <p14:creationId xmlns:p14="http://schemas.microsoft.com/office/powerpoint/2010/main" val="1221998293"/>
      </p:ext>
    </p:extLst>
  </p:cSld>
  <p:clrMapOvr>
    <a:masterClrMapping/>
  </p:clrMapOvr>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098698" y="6510360"/>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501</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1589701629"/>
              </p:ext>
            </p:extLst>
          </p:nvPr>
        </p:nvGraphicFramePr>
        <p:xfrm>
          <a:off x="284821" y="421780"/>
          <a:ext cx="9361040" cy="470536"/>
        </p:xfrm>
        <a:graphic>
          <a:graphicData uri="http://schemas.openxmlformats.org/drawingml/2006/table">
            <a:tbl>
              <a:tblPr firstRow="1" bandRow="1">
                <a:tableStyleId>{5C22544A-7EE6-4342-B048-85BDC9FD1C3A}</a:tableStyleId>
              </a:tblPr>
              <a:tblGrid>
                <a:gridCol w="9361040">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医薬品の安定供給に資する取組の推進</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2736734652"/>
              </p:ext>
            </p:extLst>
          </p:nvPr>
        </p:nvGraphicFramePr>
        <p:xfrm>
          <a:off x="676274" y="1085851"/>
          <a:ext cx="8715375" cy="5499736"/>
        </p:xfrm>
        <a:graphic>
          <a:graphicData uri="http://schemas.openxmlformats.org/drawingml/2006/table">
            <a:tbl>
              <a:tblPr firstRow="1" bandRow="1">
                <a:tableStyleId>{5C22544A-7EE6-4342-B048-85BDC9FD1C3A}</a:tableStyleId>
              </a:tblPr>
              <a:tblGrid>
                <a:gridCol w="8715375">
                  <a:extLst>
                    <a:ext uri="{9D8B030D-6E8A-4147-A177-3AD203B41FA5}">
                      <a16:colId xmlns:a16="http://schemas.microsoft.com/office/drawing/2014/main" val="4124765003"/>
                    </a:ext>
                  </a:extLst>
                </a:gridCol>
              </a:tblGrid>
              <a:tr h="5424510">
                <a:tc>
                  <a:txBody>
                    <a:bodyPr/>
                    <a:lstStyle/>
                    <a:p>
                      <a:pPr marL="354013" indent="-354013">
                        <a:spcBef>
                          <a:spcPts val="1200"/>
                        </a:spcBef>
                      </a:pPr>
                      <a:r>
                        <a:rPr kumimoji="1" lang="ja-JP" altLang="en-US" sz="2400" b="1" dirty="0">
                          <a:solidFill>
                            <a:schemeClr val="tx1"/>
                          </a:solidFill>
                          <a:latin typeface="+mn-ea"/>
                          <a:ea typeface="+mn-ea"/>
                        </a:rPr>
                        <a:t>＜一般名処方加算の見直し＞</a:t>
                      </a:r>
                      <a:endParaRPr kumimoji="1" lang="en-US" altLang="ja-JP" sz="2400" b="1" dirty="0">
                        <a:solidFill>
                          <a:schemeClr val="tx1"/>
                        </a:solidFill>
                        <a:latin typeface="+mn-ea"/>
                        <a:ea typeface="+mn-ea"/>
                      </a:endParaRPr>
                    </a:p>
                    <a:p>
                      <a:pPr marL="354013" indent="-354013">
                        <a:spcBef>
                          <a:spcPts val="600"/>
                        </a:spcBef>
                      </a:pPr>
                      <a:r>
                        <a:rPr kumimoji="1" lang="ja-JP" altLang="en-US" sz="2400" b="1" i="0" u="none" strike="noStrike" kern="1200" cap="none" spc="0" normalizeH="0" baseline="0" noProof="0" dirty="0">
                          <a:ln>
                            <a:noFill/>
                          </a:ln>
                          <a:solidFill>
                            <a:prstClr val="black"/>
                          </a:solidFill>
                          <a:effectLst/>
                          <a:uLnTx/>
                          <a:uFillTx/>
                          <a:latin typeface="+mn-ea"/>
                          <a:ea typeface="+mn-ea"/>
                          <a:cs typeface="+mn-cs"/>
                        </a:rPr>
                        <a:t>　　一般名処方加算について、</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医薬品の供給が不足等した場合における治療計画の見直し等に対応できる体制の整備並びに患者への説明及び院内掲示</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にかかる要件を設けるとともに、評価を見直す。</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（加算１・２それぞれ３点引き上げ）　　</a:t>
                      </a:r>
                      <a:endParaRPr kumimoji="1" lang="en-US" altLang="ja-JP" sz="2400" b="1" i="0" u="none" strike="noStrike" kern="1200" cap="none" spc="0" normalizeH="0" baseline="0" noProof="0" dirty="0">
                        <a:ln>
                          <a:noFill/>
                        </a:ln>
                        <a:solidFill>
                          <a:srgbClr val="FF0000"/>
                        </a:solidFill>
                        <a:effectLst/>
                        <a:uLnTx/>
                        <a:uFillTx/>
                        <a:latin typeface="+mn-ea"/>
                        <a:ea typeface="+mn-ea"/>
                        <a:cs typeface="+mn-cs"/>
                      </a:endParaRPr>
                    </a:p>
                    <a:p>
                      <a:pPr marL="354013" indent="-354013">
                        <a:spcBef>
                          <a:spcPts val="1200"/>
                        </a:spcBef>
                      </a:pPr>
                      <a:endParaRPr kumimoji="1" lang="en-US" altLang="ja-JP" sz="1400" b="1" dirty="0">
                        <a:solidFill>
                          <a:schemeClr val="tx1"/>
                        </a:solidFill>
                        <a:latin typeface="+mn-ea"/>
                        <a:ea typeface="+mn-ea"/>
                      </a:endParaRPr>
                    </a:p>
                    <a:p>
                      <a:pPr marL="354013" indent="-354013">
                        <a:spcBef>
                          <a:spcPts val="1200"/>
                        </a:spcBef>
                      </a:pPr>
                      <a:r>
                        <a:rPr kumimoji="1" lang="ja-JP" altLang="en-US" sz="2400" b="1" dirty="0">
                          <a:solidFill>
                            <a:schemeClr val="tx1"/>
                          </a:solidFill>
                          <a:latin typeface="+mn-ea"/>
                          <a:ea typeface="+mn-ea"/>
                        </a:rPr>
                        <a:t>＜後発医薬品使用体制加算・</a:t>
                      </a:r>
                      <a:br>
                        <a:rPr kumimoji="1" lang="en-US" altLang="ja-JP" sz="2400" b="1" dirty="0">
                          <a:solidFill>
                            <a:schemeClr val="tx1"/>
                          </a:solidFill>
                          <a:latin typeface="+mn-ea"/>
                          <a:ea typeface="+mn-ea"/>
                        </a:rPr>
                      </a:br>
                      <a:r>
                        <a:rPr kumimoji="1" lang="ja-JP" altLang="en-US" sz="2400" b="1" dirty="0">
                          <a:solidFill>
                            <a:schemeClr val="tx1"/>
                          </a:solidFill>
                          <a:latin typeface="+mn-ea"/>
                          <a:ea typeface="+mn-ea"/>
                        </a:rPr>
                        <a:t>　　　　　　　　外来後発医薬品使用体制加算の見直し＞</a:t>
                      </a:r>
                      <a:endParaRPr kumimoji="1" lang="en-US" altLang="ja-JP" sz="2400" b="1" dirty="0">
                        <a:solidFill>
                          <a:schemeClr val="tx1"/>
                        </a:solidFill>
                        <a:latin typeface="+mn-ea"/>
                        <a:ea typeface="+mn-ea"/>
                      </a:endParaRPr>
                    </a:p>
                    <a:p>
                      <a:pPr marL="354013" indent="-354013">
                        <a:spcBef>
                          <a:spcPts val="600"/>
                        </a:spcBef>
                      </a:pPr>
                      <a:r>
                        <a:rPr kumimoji="1" lang="ja-JP" altLang="en-US" sz="2400" b="1" i="0" u="none" strike="noStrike" kern="1200" cap="none" spc="0" normalizeH="0" baseline="0" noProof="0" dirty="0">
                          <a:ln>
                            <a:noFill/>
                          </a:ln>
                          <a:solidFill>
                            <a:prstClr val="black"/>
                          </a:solidFill>
                          <a:effectLst/>
                          <a:uLnTx/>
                          <a:uFillTx/>
                          <a:latin typeface="+mn-ea"/>
                          <a:ea typeface="+mn-ea"/>
                          <a:cs typeface="+mn-cs"/>
                        </a:rPr>
                        <a:t>　　後発医薬品使用体制加算及び外来後発医薬品使用体制加算について、</a:t>
                      </a:r>
                      <a:r>
                        <a:rPr kumimoji="1" lang="ja-JP" altLang="en-US" sz="2400" b="1" i="0" u="none" strike="noStrike" kern="1200" cap="none" spc="0" normalizeH="0" baseline="0" noProof="0" dirty="0">
                          <a:ln>
                            <a:noFill/>
                          </a:ln>
                          <a:solidFill>
                            <a:srgbClr val="0070C0"/>
                          </a:solidFill>
                          <a:effectLst/>
                          <a:uLnTx/>
                          <a:uFillTx/>
                          <a:latin typeface="+mn-ea"/>
                          <a:ea typeface="+mn-ea"/>
                          <a:cs typeface="+mn-cs"/>
                        </a:rPr>
                        <a:t>医薬品の供給が不足等した場合における治療計画の見直し等に対応できる体制の整備並びに患者への説明及び院内掲示</a:t>
                      </a:r>
                      <a:r>
                        <a:rPr kumimoji="1" lang="ja-JP" altLang="en-US" sz="2400" b="1" i="0" u="none" strike="noStrike" kern="1200" cap="none" spc="0" normalizeH="0" baseline="0" noProof="0" dirty="0">
                          <a:ln>
                            <a:noFill/>
                          </a:ln>
                          <a:solidFill>
                            <a:prstClr val="black"/>
                          </a:solidFill>
                          <a:effectLst/>
                          <a:uLnTx/>
                          <a:uFillTx/>
                          <a:latin typeface="+mn-ea"/>
                          <a:ea typeface="+mn-ea"/>
                          <a:cs typeface="+mn-cs"/>
                        </a:rPr>
                        <a:t>にかかる要件を設けるとともに、評価を見直す。</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（後発医薬品使用体制加算は</a:t>
                      </a:r>
                      <a:r>
                        <a:rPr kumimoji="1" lang="en-US" altLang="ja-JP" sz="2400" b="1" i="0" u="none" strike="noStrike" kern="1200" cap="none" spc="0" normalizeH="0" baseline="0" noProof="0" dirty="0">
                          <a:ln>
                            <a:noFill/>
                          </a:ln>
                          <a:solidFill>
                            <a:srgbClr val="FF0000"/>
                          </a:solidFill>
                          <a:effectLst/>
                          <a:uLnTx/>
                          <a:uFillTx/>
                          <a:latin typeface="+mn-ea"/>
                          <a:ea typeface="+mn-ea"/>
                          <a:cs typeface="+mn-cs"/>
                        </a:rPr>
                        <a:t>40</a:t>
                      </a:r>
                      <a:r>
                        <a:rPr kumimoji="1" lang="ja-JP" altLang="en-US" sz="2400" b="1" i="0" u="none" strike="noStrike" kern="1200" cap="none" spc="0" normalizeH="0" baseline="0" noProof="0" dirty="0">
                          <a:ln>
                            <a:noFill/>
                          </a:ln>
                          <a:solidFill>
                            <a:srgbClr val="FF0000"/>
                          </a:solidFill>
                          <a:effectLst/>
                          <a:uLnTx/>
                          <a:uFillTx/>
                          <a:latin typeface="+mn-ea"/>
                          <a:ea typeface="+mn-ea"/>
                          <a:cs typeface="+mn-cs"/>
                        </a:rPr>
                        <a:t>点、外来後発医薬品使用体制加算は３点が、それぞれ引上げられる）</a:t>
                      </a:r>
                      <a:endParaRPr kumimoji="1" lang="en-US" altLang="ja-JP" sz="2400" b="1" i="0" u="none" strike="noStrike" kern="1200" cap="none" spc="0" normalizeH="0" baseline="0" noProof="0" dirty="0">
                        <a:ln>
                          <a:noFill/>
                        </a:ln>
                        <a:solidFill>
                          <a:srgbClr val="FF0000"/>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2898579330"/>
      </p:ext>
    </p:extLst>
  </p:cSld>
  <p:clrMapOvr>
    <a:masterClrMapping/>
  </p:clrMapOvr>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医薬品の安定供給に資する取組の推進</a:t>
            </a:r>
            <a:endParaRPr kumimoji="1" lang="ja-JP" altLang="en-US" b="1">
              <a:latin typeface="メイリオ" panose="020B0604030504040204" pitchFamily="50" charset="-128"/>
              <a:ea typeface="メイリオ" panose="020B0604030504040204" pitchFamily="50" charset="-128"/>
            </a:endParaRPr>
          </a:p>
        </p:txBody>
      </p:sp>
      <p:sp>
        <p:nvSpPr>
          <p:cNvPr id="8" name="正方形/長方形 7"/>
          <p:cNvSpPr/>
          <p:nvPr/>
        </p:nvSpPr>
        <p:spPr>
          <a:xfrm>
            <a:off x="178789" y="3043167"/>
            <a:ext cx="9529762" cy="374018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後発医薬品使用体制加算及び外来後発医薬品使用体制加算について、医薬品の供給が不足等した場合における治療計画の見直し等に対応できる体制の整備並びに患者への説明及び院内掲示にかかる要件を設けるとともに、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後発医薬品使用体制加算１　</a:t>
            </a:r>
            <a:r>
              <a:rPr kumimoji="1" lang="en-US" altLang="ja-JP"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47</a:t>
            </a: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　→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87</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後発医薬品使用体制加算２　</a:t>
            </a:r>
            <a:r>
              <a:rPr kumimoji="1" lang="en-US" altLang="ja-JP"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42</a:t>
            </a: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　→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82</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後発医薬品使用体制加算３　</a:t>
            </a:r>
            <a:r>
              <a:rPr kumimoji="1" lang="en-US" altLang="ja-JP"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37</a:t>
            </a: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　→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77</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追加の施設基準</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432000" marR="0" lvl="0" indent="-7560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薬品の供給が不足した場合に当該保険医療機関における治療計画等の見直しを行う等、適切に対応する体制を有していること及び当該体制に関する事項並びに医薬品の供給状況によって投与する薬剤を変更する可能性があること及び変更する場合には入院患者に十分に説明することについて、当該保険医療機関の見やすい場所に掲示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外来後発医薬品使用体制加算１</a:t>
            </a:r>
            <a:r>
              <a:rPr kumimoji="1" lang="ja-JP" altLang="en-US" sz="7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a:t>
            </a: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　→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８点</a:t>
            </a: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外来後発医薬品使用体制加算２</a:t>
            </a:r>
            <a:r>
              <a:rPr kumimoji="1" lang="ja-JP" altLang="en-US" sz="7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a:t>
            </a: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　→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外来後発医薬品使用体制加算３</a:t>
            </a:r>
            <a:r>
              <a:rPr kumimoji="1" lang="ja-JP" altLang="en-US" sz="7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　→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５点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追加の施設基準</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432000" marR="0" lvl="0" indent="-7560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薬品の供給が不足した場合に、医薬品の処方等の変更等に関して適切な対応ができる体制が整備されていること及び当該体制に関する事項並びに医薬品の供給状況によって投与する薬剤を変更する可能性があること及び変更する場合には患者に十分に説明することについて、当該保険医療機関の見やすい場所に掲示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2850286"/>
            <a:ext cx="6639378"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後発医薬品使用体制加算・外来後発医薬品使用体制加算の見直し</a:t>
            </a:r>
          </a:p>
        </p:txBody>
      </p:sp>
      <p:sp>
        <p:nvSpPr>
          <p:cNvPr id="3" name="テキスト ボックス 2">
            <a:extLst>
              <a:ext uri="{FF2B5EF4-FFF2-40B4-BE49-F238E27FC236}">
                <a16:creationId xmlns:a16="http://schemas.microsoft.com/office/drawing/2014/main" id="{E69A98D3-1C7F-85FF-29E2-C3E32BFC024B}"/>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Ⅳ</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後発医薬品やバイオ後続品の使用促進、長期収載品の保険給付の在り方の見直し等</a:t>
            </a:r>
          </a:p>
        </p:txBody>
      </p:sp>
      <p:sp>
        <p:nvSpPr>
          <p:cNvPr id="20" name="正方形/長方形 19">
            <a:extLst>
              <a:ext uri="{FF2B5EF4-FFF2-40B4-BE49-F238E27FC236}">
                <a16:creationId xmlns:a16="http://schemas.microsoft.com/office/drawing/2014/main" id="{14CBDC4E-AEB1-6D1F-6F0E-019D86E69F6A}"/>
              </a:ext>
            </a:extLst>
          </p:cNvPr>
          <p:cNvSpPr/>
          <p:nvPr/>
        </p:nvSpPr>
        <p:spPr>
          <a:xfrm>
            <a:off x="188119" y="984077"/>
            <a:ext cx="9529762" cy="174046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一般名処方加算について、医薬品の供給が不足等した場合における治療計画の見直し等に対応できる体制の整備並びに患者への説明及び院内掲示にかかる要件を設けるとともに、評価を見直す。</a:t>
            </a: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一般名処方加算１　７点　→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一般名処方加算２　５点　→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8</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432000" marR="0" lvl="0" indent="-7560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医薬品の供給状況等を踏まえつつ、一般名処方の趣旨を患者に十分に説明することについて、当該保険医療機関の見やすい場所に掲示していること。 </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432000" marR="0" lvl="0" indent="-756000" algn="l" defTabSz="914400" rtl="0" eaLnBrk="1" fontAlgn="auto" latinLnBrk="0" hangingPunct="1">
              <a:lnSpc>
                <a:spcPct val="100000"/>
              </a:lnSpc>
              <a:spcBef>
                <a:spcPts val="0"/>
              </a:spcBef>
              <a:spcAft>
                <a:spcPts val="0"/>
              </a:spcAft>
              <a:buClrTx/>
              <a:buSzTx/>
              <a:buFontTx/>
              <a:buNone/>
              <a:tabLst/>
              <a:defRPr/>
            </a:pPr>
            <a:endParaRPr kumimoji="1" lang="ja-JP" altLang="en-US" sz="1100" b="1" i="0" u="sng" strike="noStrike" kern="1200" cap="none" spc="0" normalizeH="0" baseline="0" noProof="0" dirty="0">
              <a:ln>
                <a:noFill/>
              </a:ln>
              <a:solidFill>
                <a:srgbClr val="4F81BD">
                  <a:lumMod val="75000"/>
                </a:srgbClr>
              </a:solidFill>
              <a:effectLst/>
              <a:uLnTx/>
              <a:uFillTx/>
              <a:latin typeface="メイリオ" panose="020B0604030504040204" pitchFamily="50" charset="-128"/>
              <a:ea typeface="メイリオ" panose="020B0604030504040204" pitchFamily="50" charset="-128"/>
              <a:cs typeface="+mn-cs"/>
            </a:endParaRPr>
          </a:p>
        </p:txBody>
      </p:sp>
      <p:sp>
        <p:nvSpPr>
          <p:cNvPr id="21" name="正方形/長方形 20">
            <a:extLst>
              <a:ext uri="{FF2B5EF4-FFF2-40B4-BE49-F238E27FC236}">
                <a16:creationId xmlns:a16="http://schemas.microsoft.com/office/drawing/2014/main" id="{B9EB0F22-3520-67B5-729B-BD5328C837C1}"/>
              </a:ext>
            </a:extLst>
          </p:cNvPr>
          <p:cNvSpPr/>
          <p:nvPr/>
        </p:nvSpPr>
        <p:spPr>
          <a:xfrm>
            <a:off x="311928" y="791196"/>
            <a:ext cx="2692529"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一般名処方加算の見直し</a:t>
            </a:r>
          </a:p>
        </p:txBody>
      </p:sp>
      <p:sp>
        <p:nvSpPr>
          <p:cNvPr id="4" name="スライド番号プレースホルダー 2">
            <a:extLst>
              <a:ext uri="{FF2B5EF4-FFF2-40B4-BE49-F238E27FC236}">
                <a16:creationId xmlns:a16="http://schemas.microsoft.com/office/drawing/2014/main" id="{397AC357-BDE7-BED2-CD7A-93040CEEAE8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502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858937701"/>
      </p:ext>
    </p:extLst>
  </p:cSld>
  <p:clrMapOvr>
    <a:masterClrMapping/>
  </p:clrMapOvr>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172450" y="6481530"/>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503</a:t>
            </a:fld>
            <a:endParaRPr lang="en-US" altLang="ja-JP" sz="2600" kern="0" dirty="0">
              <a:solidFill>
                <a:srgbClr val="000000"/>
              </a:solidFill>
              <a:latin typeface="ＭＳ Ｐゴシック" charset="-128"/>
            </a:endParaRPr>
          </a:p>
        </p:txBody>
      </p:sp>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nvGraphicFramePr>
        <p:xfrm>
          <a:off x="228084" y="829945"/>
          <a:ext cx="9203261" cy="321945"/>
        </p:xfrm>
        <a:graphic>
          <a:graphicData uri="http://schemas.openxmlformats.org/drawingml/2006/table">
            <a:tbl>
              <a:tblPr firstRow="1" bandRow="1">
                <a:tableStyleId>{5C22544A-7EE6-4342-B048-85BDC9FD1C3A}</a:tableStyleId>
              </a:tblPr>
              <a:tblGrid>
                <a:gridCol w="9203261">
                  <a:extLst>
                    <a:ext uri="{9D8B030D-6E8A-4147-A177-3AD203B41FA5}">
                      <a16:colId xmlns:a16="http://schemas.microsoft.com/office/drawing/2014/main" val="4124765003"/>
                    </a:ext>
                  </a:extLst>
                </a:gridCol>
              </a:tblGrid>
              <a:tr h="321945">
                <a:tc>
                  <a:txBody>
                    <a:bodyPr/>
                    <a:lstStyle/>
                    <a:p>
                      <a:pPr marL="354013" indent="-354013">
                        <a:spcBef>
                          <a:spcPts val="1200"/>
                        </a:spcBef>
                      </a:pPr>
                      <a:endParaRPr kumimoji="1" lang="ja-JP" altLang="en-US" sz="1600" dirty="0">
                        <a:solidFill>
                          <a:schemeClr val="tx1"/>
                        </a:solidFill>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graphicFrame>
        <p:nvGraphicFramePr>
          <p:cNvPr id="23" name="表 22">
            <a:extLst>
              <a:ext uri="{FF2B5EF4-FFF2-40B4-BE49-F238E27FC236}">
                <a16:creationId xmlns:a16="http://schemas.microsoft.com/office/drawing/2014/main" id="{77DD19A3-C59E-A248-333A-F2F72BD54219}"/>
              </a:ext>
            </a:extLst>
          </p:cNvPr>
          <p:cNvGraphicFramePr>
            <a:graphicFrameLocks noGrp="1"/>
          </p:cNvGraphicFramePr>
          <p:nvPr>
            <p:extLst>
              <p:ext uri="{D42A27DB-BD31-4B8C-83A1-F6EECF244321}">
                <p14:modId xmlns:p14="http://schemas.microsoft.com/office/powerpoint/2010/main" val="3393245435"/>
              </p:ext>
            </p:extLst>
          </p:nvPr>
        </p:nvGraphicFramePr>
        <p:xfrm>
          <a:off x="1651000" y="803768"/>
          <a:ext cx="6604000" cy="470536"/>
        </p:xfrm>
        <a:graphic>
          <a:graphicData uri="http://schemas.openxmlformats.org/drawingml/2006/table">
            <a:tbl>
              <a:tblPr firstRow="1" bandRow="1">
                <a:tableStyleId>{5C22544A-7EE6-4342-B048-85BDC9FD1C3A}</a:tableStyleId>
              </a:tblPr>
              <a:tblGrid>
                <a:gridCol w="6604000">
                  <a:extLst>
                    <a:ext uri="{9D8B030D-6E8A-4147-A177-3AD203B41FA5}">
                      <a16:colId xmlns:a16="http://schemas.microsoft.com/office/drawing/2014/main" val="745299707"/>
                    </a:ext>
                  </a:extLst>
                </a:gridCol>
              </a:tblGrid>
              <a:tr h="470535">
                <a:tc>
                  <a:txBody>
                    <a:bodyPr/>
                    <a:lstStyle/>
                    <a:p>
                      <a:pPr algn="ctr"/>
                      <a:r>
                        <a:rPr kumimoji="1" lang="ja-JP" altLang="en-US" sz="2600" dirty="0"/>
                        <a:t>一般名処方加算等の見直し</a:t>
                      </a:r>
                    </a:p>
                  </a:txBody>
                  <a:tcPr marL="74295" marR="74295" marT="37148" marB="37148" anchor="ctr">
                    <a:solidFill>
                      <a:schemeClr val="tx2">
                        <a:lumMod val="75000"/>
                      </a:schemeClr>
                    </a:solidFill>
                  </a:tcPr>
                </a:tc>
                <a:extLst>
                  <a:ext uri="{0D108BD9-81ED-4DB2-BD59-A6C34878D82A}">
                    <a16:rowId xmlns:a16="http://schemas.microsoft.com/office/drawing/2014/main" val="1496467801"/>
                  </a:ext>
                </a:extLst>
              </a:tr>
            </a:tbl>
          </a:graphicData>
        </a:graphic>
      </p:graphicFrame>
      <p:graphicFrame>
        <p:nvGraphicFramePr>
          <p:cNvPr id="6" name="表 5">
            <a:extLst>
              <a:ext uri="{FF2B5EF4-FFF2-40B4-BE49-F238E27FC236}">
                <a16:creationId xmlns:a16="http://schemas.microsoft.com/office/drawing/2014/main" id="{1925CF76-CC89-67D2-C360-F5F12DB114B2}"/>
              </a:ext>
            </a:extLst>
          </p:cNvPr>
          <p:cNvGraphicFramePr>
            <a:graphicFrameLocks noGrp="1"/>
          </p:cNvGraphicFramePr>
          <p:nvPr>
            <p:extLst>
              <p:ext uri="{D42A27DB-BD31-4B8C-83A1-F6EECF244321}">
                <p14:modId xmlns:p14="http://schemas.microsoft.com/office/powerpoint/2010/main" val="2504573249"/>
              </p:ext>
            </p:extLst>
          </p:nvPr>
        </p:nvGraphicFramePr>
        <p:xfrm>
          <a:off x="240112" y="4160265"/>
          <a:ext cx="9425775" cy="2263034"/>
        </p:xfrm>
        <a:graphic>
          <a:graphicData uri="http://schemas.openxmlformats.org/drawingml/2006/table">
            <a:tbl>
              <a:tblPr firstRow="1" firstCol="1" bandRow="1"/>
              <a:tblGrid>
                <a:gridCol w="4335709">
                  <a:extLst>
                    <a:ext uri="{9D8B030D-6E8A-4147-A177-3AD203B41FA5}">
                      <a16:colId xmlns:a16="http://schemas.microsoft.com/office/drawing/2014/main" val="4096533041"/>
                    </a:ext>
                  </a:extLst>
                </a:gridCol>
                <a:gridCol w="1521169">
                  <a:extLst>
                    <a:ext uri="{9D8B030D-6E8A-4147-A177-3AD203B41FA5}">
                      <a16:colId xmlns:a16="http://schemas.microsoft.com/office/drawing/2014/main" val="3755977946"/>
                    </a:ext>
                  </a:extLst>
                </a:gridCol>
                <a:gridCol w="1755195">
                  <a:extLst>
                    <a:ext uri="{9D8B030D-6E8A-4147-A177-3AD203B41FA5}">
                      <a16:colId xmlns:a16="http://schemas.microsoft.com/office/drawing/2014/main" val="460992009"/>
                    </a:ext>
                  </a:extLst>
                </a:gridCol>
                <a:gridCol w="1813702">
                  <a:extLst>
                    <a:ext uri="{9D8B030D-6E8A-4147-A177-3AD203B41FA5}">
                      <a16:colId xmlns:a16="http://schemas.microsoft.com/office/drawing/2014/main" val="3912546980"/>
                    </a:ext>
                  </a:extLst>
                </a:gridCol>
              </a:tblGrid>
              <a:tr h="463986">
                <a:tc>
                  <a:txBody>
                    <a:bodyPr/>
                    <a:lstStyle/>
                    <a:p>
                      <a:pPr marL="666750" indent="-133350" algn="just"/>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 </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1875" marR="518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改定前</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改定後</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点数の変更</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extLst>
                  <a:ext uri="{0D108BD9-81ED-4DB2-BD59-A6C34878D82A}">
                    <a16:rowId xmlns:a16="http://schemas.microsoft.com/office/drawing/2014/main" val="3944549090"/>
                  </a:ext>
                </a:extLst>
              </a:tr>
              <a:tr h="883699">
                <a:tc>
                  <a:txBody>
                    <a:bodyPr/>
                    <a:lstStyle/>
                    <a:p>
                      <a:pPr marL="504000" indent="-133350" algn="just"/>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後発医薬品使用体制加算１</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p>
                      <a:pPr marL="504000" indent="-133350" algn="just"/>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後発医薬品使用体制加算２</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p>
                      <a:pPr marL="504000" indent="-133350" algn="just"/>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後発医薬品使用体制加算３</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47</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p>
                      <a:pPr marL="0" indent="0" algn="ct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42</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p>
                      <a:pPr marL="0" indent="0" algn="ct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37</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87</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p>
                      <a:pPr marL="0" indent="0" algn="ct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82</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p>
                      <a:pPr marL="0" indent="0" algn="ct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77</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a:r>
                        <a:rPr lang="ja-JP"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a:t>
                      </a:r>
                      <a:r>
                        <a:rPr lang="en-US"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40</a:t>
                      </a:r>
                      <a:r>
                        <a:rPr lang="ja-JP"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extLst>
                  <a:ext uri="{0D108BD9-81ED-4DB2-BD59-A6C34878D82A}">
                    <a16:rowId xmlns:a16="http://schemas.microsoft.com/office/drawing/2014/main" val="3816235851"/>
                  </a:ext>
                </a:extLst>
              </a:tr>
              <a:tr h="915349">
                <a:tc>
                  <a:txBody>
                    <a:bodyPr/>
                    <a:lstStyle/>
                    <a:p>
                      <a:pPr marL="504000" indent="-133350" algn="just"/>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外来後発医薬品使用体制加算１</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p>
                      <a:pPr marL="504000" indent="-133350" algn="just"/>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外来後発医薬品使用体制加算２</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p>
                      <a:pPr marL="504000" indent="-133350" algn="just"/>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外来後発医薬品使用体制加算３</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r>
                        <a:rPr lang="en-US" sz="1600" kern="100">
                          <a:effectLst/>
                          <a:latin typeface="BIZ UDPゴシック" panose="020B0400000000000000" pitchFamily="50" charset="-128"/>
                          <a:ea typeface="BIZ UDPゴシック" panose="020B0400000000000000" pitchFamily="50" charset="-128"/>
                          <a:cs typeface="Times New Roman" panose="02020603050405020304" pitchFamily="18" charset="0"/>
                        </a:rPr>
                        <a:t>5</a:t>
                      </a:r>
                      <a:r>
                        <a:rPr lang="ja-JP" sz="1600" kern="10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p>
                      <a:pPr marL="0" indent="0" algn="ctr"/>
                      <a:r>
                        <a:rPr lang="en-US" sz="1600" kern="100">
                          <a:effectLst/>
                          <a:latin typeface="BIZ UDPゴシック" panose="020B0400000000000000" pitchFamily="50" charset="-128"/>
                          <a:ea typeface="BIZ UDPゴシック" panose="020B0400000000000000" pitchFamily="50" charset="-128"/>
                          <a:cs typeface="Times New Roman" panose="02020603050405020304" pitchFamily="18" charset="0"/>
                        </a:rPr>
                        <a:t>4</a:t>
                      </a:r>
                      <a:r>
                        <a:rPr lang="ja-JP" sz="1600" kern="10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p>
                      <a:pPr marL="0" indent="0" algn="ctr"/>
                      <a:r>
                        <a:rPr lang="en-US" sz="1600" kern="100">
                          <a:effectLst/>
                          <a:latin typeface="BIZ UDPゴシック" panose="020B0400000000000000" pitchFamily="50" charset="-128"/>
                          <a:ea typeface="BIZ UDPゴシック" panose="020B0400000000000000" pitchFamily="50" charset="-128"/>
                          <a:cs typeface="Times New Roman" panose="02020603050405020304" pitchFamily="18" charset="0"/>
                        </a:rPr>
                        <a:t>2</a:t>
                      </a:r>
                      <a:r>
                        <a:rPr lang="ja-JP" sz="1600" kern="10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8</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p>
                      <a:pPr marL="0" indent="0" algn="ct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7</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p>
                      <a:pPr marL="0" indent="0" algn="ct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5</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a:r>
                        <a:rPr lang="ja-JP"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a:t>
                      </a:r>
                      <a:r>
                        <a:rPr lang="en-US"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3</a:t>
                      </a:r>
                      <a:r>
                        <a:rPr lang="ja-JP"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1875" marR="518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extLst>
                  <a:ext uri="{0D108BD9-81ED-4DB2-BD59-A6C34878D82A}">
                    <a16:rowId xmlns:a16="http://schemas.microsoft.com/office/drawing/2014/main" val="3478377862"/>
                  </a:ext>
                </a:extLst>
              </a:tr>
            </a:tbl>
          </a:graphicData>
        </a:graphic>
      </p:graphicFrame>
      <p:sp>
        <p:nvSpPr>
          <p:cNvPr id="7" name="Rectangle 2">
            <a:extLst>
              <a:ext uri="{FF2B5EF4-FFF2-40B4-BE49-F238E27FC236}">
                <a16:creationId xmlns:a16="http://schemas.microsoft.com/office/drawing/2014/main" id="{2F87E292-39C6-EFA8-9A45-E6FF13059672}"/>
              </a:ext>
            </a:extLst>
          </p:cNvPr>
          <p:cNvSpPr>
            <a:spLocks noChangeArrowheads="1"/>
          </p:cNvSpPr>
          <p:nvPr/>
        </p:nvSpPr>
        <p:spPr bwMode="auto">
          <a:xfrm>
            <a:off x="288392" y="3712729"/>
            <a:ext cx="10022569" cy="650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4295" tIns="37148" rIns="74295" bIns="37148"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742950"/>
            <a:r>
              <a:rPr kumimoji="0" lang="ja-JP" altLang="ja-JP" sz="2275" b="1" dirty="0">
                <a:latin typeface="BIZ UDPゴシック" panose="020B0400000000000000" pitchFamily="50" charset="-128"/>
                <a:ea typeface="BIZ UDPゴシック" panose="020B0400000000000000" pitchFamily="50" charset="-128"/>
                <a:cs typeface="Times New Roman" panose="02020603050405020304" pitchFamily="18" charset="0"/>
              </a:rPr>
              <a:t>【院内処方】</a:t>
            </a:r>
            <a:endParaRPr kumimoji="0" lang="ja-JP" altLang="ja-JP" sz="2275" dirty="0"/>
          </a:p>
          <a:p>
            <a:pPr defTabSz="742950"/>
            <a:endParaRPr kumimoji="0" lang="ja-JP" altLang="ja-JP" sz="1463" dirty="0"/>
          </a:p>
        </p:txBody>
      </p:sp>
      <p:graphicFrame>
        <p:nvGraphicFramePr>
          <p:cNvPr id="9" name="表 8">
            <a:extLst>
              <a:ext uri="{FF2B5EF4-FFF2-40B4-BE49-F238E27FC236}">
                <a16:creationId xmlns:a16="http://schemas.microsoft.com/office/drawing/2014/main" id="{9C615083-84E1-1E8F-1319-041865A76BD5}"/>
              </a:ext>
            </a:extLst>
          </p:cNvPr>
          <p:cNvGraphicFramePr>
            <a:graphicFrameLocks noGrp="1"/>
          </p:cNvGraphicFramePr>
          <p:nvPr>
            <p:extLst>
              <p:ext uri="{D42A27DB-BD31-4B8C-83A1-F6EECF244321}">
                <p14:modId xmlns:p14="http://schemas.microsoft.com/office/powerpoint/2010/main" val="3504543252"/>
              </p:ext>
            </p:extLst>
          </p:nvPr>
        </p:nvGraphicFramePr>
        <p:xfrm>
          <a:off x="228084" y="1933201"/>
          <a:ext cx="9463942" cy="1243045"/>
        </p:xfrm>
        <a:graphic>
          <a:graphicData uri="http://schemas.openxmlformats.org/drawingml/2006/table">
            <a:tbl>
              <a:tblPr firstRow="1" firstCol="1" bandRow="1"/>
              <a:tblGrid>
                <a:gridCol w="4309082">
                  <a:extLst>
                    <a:ext uri="{9D8B030D-6E8A-4147-A177-3AD203B41FA5}">
                      <a16:colId xmlns:a16="http://schemas.microsoft.com/office/drawing/2014/main" val="2678565839"/>
                    </a:ext>
                  </a:extLst>
                </a:gridCol>
                <a:gridCol w="1558834">
                  <a:extLst>
                    <a:ext uri="{9D8B030D-6E8A-4147-A177-3AD203B41FA5}">
                      <a16:colId xmlns:a16="http://schemas.microsoft.com/office/drawing/2014/main" val="1033750623"/>
                    </a:ext>
                  </a:extLst>
                </a:gridCol>
                <a:gridCol w="1750423">
                  <a:extLst>
                    <a:ext uri="{9D8B030D-6E8A-4147-A177-3AD203B41FA5}">
                      <a16:colId xmlns:a16="http://schemas.microsoft.com/office/drawing/2014/main" val="2134153882"/>
                    </a:ext>
                  </a:extLst>
                </a:gridCol>
                <a:gridCol w="1845603">
                  <a:extLst>
                    <a:ext uri="{9D8B030D-6E8A-4147-A177-3AD203B41FA5}">
                      <a16:colId xmlns:a16="http://schemas.microsoft.com/office/drawing/2014/main" val="590295107"/>
                    </a:ext>
                  </a:extLst>
                </a:gridCol>
              </a:tblGrid>
              <a:tr h="413912">
                <a:tc>
                  <a:txBody>
                    <a:bodyPr/>
                    <a:lstStyle/>
                    <a:p>
                      <a:pPr marL="0" indent="0" algn="just">
                        <a:lnSpc>
                          <a:spcPct val="150000"/>
                        </a:lnSpc>
                        <a:spcAft>
                          <a:spcPts val="600"/>
                        </a:spcAft>
                      </a:pP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 </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5721" marR="5572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lnSpc>
                          <a:spcPct val="150000"/>
                        </a:lnSpc>
                        <a:spcAft>
                          <a:spcPts val="600"/>
                        </a:spcAft>
                      </a:pP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改定前</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lnSpc>
                          <a:spcPct val="150000"/>
                        </a:lnSpc>
                        <a:spcAft>
                          <a:spcPts val="600"/>
                        </a:spcAft>
                      </a:pP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改定後</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lnSpc>
                          <a:spcPct val="150000"/>
                        </a:lnSpc>
                        <a:spcAft>
                          <a:spcPts val="600"/>
                        </a:spcAft>
                      </a:pPr>
                      <a:r>
                        <a:rPr lang="ja-JP" sz="1600" kern="10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点数の変更</a:t>
                      </a:r>
                      <a:endParaRPr lang="ja-JP" sz="1600" kern="10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5721" marR="5572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extLst>
                  <a:ext uri="{0D108BD9-81ED-4DB2-BD59-A6C34878D82A}">
                    <a16:rowId xmlns:a16="http://schemas.microsoft.com/office/drawing/2014/main" val="1571569252"/>
                  </a:ext>
                </a:extLst>
              </a:tr>
              <a:tr h="829133">
                <a:tc>
                  <a:txBody>
                    <a:bodyPr/>
                    <a:lstStyle/>
                    <a:p>
                      <a:pPr marL="0" indent="0" algn="just">
                        <a:lnSpc>
                          <a:spcPct val="150000"/>
                        </a:lnSpc>
                        <a:spcAft>
                          <a:spcPts val="600"/>
                        </a:spcAft>
                      </a:pPr>
                      <a:r>
                        <a:rPr lang="ja-JP" altLang="en-US"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　　　</a:t>
                      </a: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一般名処方加算１</a:t>
                      </a:r>
                      <a:r>
                        <a:rPr lang="ja-JP" altLang="en-US"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　</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p>
                      <a:pPr marL="0" indent="0" algn="just">
                        <a:lnSpc>
                          <a:spcPct val="150000"/>
                        </a:lnSpc>
                        <a:spcAft>
                          <a:spcPts val="600"/>
                        </a:spcAft>
                      </a:pPr>
                      <a:r>
                        <a:rPr lang="ja-JP" altLang="en-US"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　　　</a:t>
                      </a:r>
                      <a:r>
                        <a:rPr lang="ja-JP" sz="1600" kern="100" dirty="0">
                          <a:solidFill>
                            <a:srgbClr val="00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一般名処方加算２</a:t>
                      </a:r>
                      <a:endPar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endParaRPr>
                    </a:p>
                  </a:txBody>
                  <a:tcPr marL="55721" marR="5572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tc>
                  <a:txBody>
                    <a:bodyPr/>
                    <a:lstStyle/>
                    <a:p>
                      <a:pPr marL="0" indent="0" algn="ctr">
                        <a:lnSpc>
                          <a:spcPct val="150000"/>
                        </a:lnSpc>
                        <a:spcAft>
                          <a:spcPts val="600"/>
                        </a:spcAft>
                      </a:pP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7</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p>
                      <a:pPr marL="0" indent="0" algn="ctr">
                        <a:lnSpc>
                          <a:spcPct val="150000"/>
                        </a:lnSpc>
                        <a:spcAft>
                          <a:spcPts val="600"/>
                        </a:spcAft>
                      </a:pP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5</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a:lnSpc>
                          <a:spcPct val="150000"/>
                        </a:lnSpc>
                        <a:spcAft>
                          <a:spcPts val="600"/>
                        </a:spcAft>
                      </a:pP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10</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p>
                      <a:pPr marL="0" indent="0" algn="ctr">
                        <a:lnSpc>
                          <a:spcPct val="150000"/>
                        </a:lnSpc>
                        <a:spcAft>
                          <a:spcPts val="600"/>
                        </a:spcAft>
                      </a:pPr>
                      <a:r>
                        <a:rPr lang="en-US"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8</a:t>
                      </a:r>
                      <a:r>
                        <a:rPr lang="ja-JP" sz="1600" kern="100" dirty="0">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indent="0" algn="ctr">
                        <a:lnSpc>
                          <a:spcPct val="150000"/>
                        </a:lnSpc>
                        <a:spcAft>
                          <a:spcPts val="600"/>
                        </a:spcAft>
                      </a:pPr>
                      <a:r>
                        <a:rPr lang="ja-JP"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a:t>
                      </a:r>
                      <a:r>
                        <a:rPr lang="en-US"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3</a:t>
                      </a:r>
                      <a:r>
                        <a:rPr lang="ja-JP" sz="1600" kern="100" dirty="0">
                          <a:solidFill>
                            <a:srgbClr val="FF0000"/>
                          </a:solidFill>
                          <a:effectLst/>
                          <a:latin typeface="BIZ UDPゴシック" panose="020B0400000000000000" pitchFamily="50" charset="-128"/>
                          <a:ea typeface="BIZ UDPゴシック" panose="020B0400000000000000" pitchFamily="50" charset="-128"/>
                          <a:cs typeface="Times New Roman" panose="02020603050405020304" pitchFamily="18" charset="0"/>
                        </a:rPr>
                        <a:t>点</a:t>
                      </a:r>
                    </a:p>
                  </a:txBody>
                  <a:tcPr marL="55721" marR="55721"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9E2F3"/>
                    </a:solidFill>
                  </a:tcPr>
                </a:tc>
                <a:extLst>
                  <a:ext uri="{0D108BD9-81ED-4DB2-BD59-A6C34878D82A}">
                    <a16:rowId xmlns:a16="http://schemas.microsoft.com/office/drawing/2014/main" val="2408631465"/>
                  </a:ext>
                </a:extLst>
              </a:tr>
            </a:tbl>
          </a:graphicData>
        </a:graphic>
      </p:graphicFrame>
      <p:sp>
        <p:nvSpPr>
          <p:cNvPr id="10" name="Rectangle 2">
            <a:extLst>
              <a:ext uri="{FF2B5EF4-FFF2-40B4-BE49-F238E27FC236}">
                <a16:creationId xmlns:a16="http://schemas.microsoft.com/office/drawing/2014/main" id="{01EA39BE-E122-D6C0-6D23-7CC1161F20F6}"/>
              </a:ext>
            </a:extLst>
          </p:cNvPr>
          <p:cNvSpPr>
            <a:spLocks noChangeArrowheads="1"/>
          </p:cNvSpPr>
          <p:nvPr/>
        </p:nvSpPr>
        <p:spPr bwMode="auto">
          <a:xfrm>
            <a:off x="233230" y="1531544"/>
            <a:ext cx="3451884" cy="4251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74295" tIns="37148" rIns="74295" bIns="37148"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defTabSz="742950"/>
            <a:r>
              <a:rPr kumimoji="0" lang="ja-JP" altLang="ja-JP" sz="2275" b="1" dirty="0">
                <a:latin typeface="BIZ UDPゴシック" panose="020B0400000000000000" pitchFamily="50" charset="-128"/>
                <a:ea typeface="BIZ UDPゴシック" panose="020B0400000000000000" pitchFamily="50" charset="-128"/>
                <a:cs typeface="Times New Roman" panose="02020603050405020304" pitchFamily="18" charset="0"/>
              </a:rPr>
              <a:t>【院外処方】</a:t>
            </a:r>
            <a:endParaRPr kumimoji="0" lang="ja-JP" altLang="ja-JP" sz="2275" dirty="0"/>
          </a:p>
        </p:txBody>
      </p:sp>
    </p:spTree>
    <p:extLst>
      <p:ext uri="{BB962C8B-B14F-4D97-AF65-F5344CB8AC3E}">
        <p14:creationId xmlns:p14="http://schemas.microsoft.com/office/powerpoint/2010/main" val="1284146002"/>
      </p:ext>
    </p:extLst>
  </p:cSld>
  <p:clrMapOvr>
    <a:masterClrMapping/>
  </p:clrMapOvr>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番号プレースホルダー 4">
            <a:extLst>
              <a:ext uri="{FF2B5EF4-FFF2-40B4-BE49-F238E27FC236}">
                <a16:creationId xmlns:a16="http://schemas.microsoft.com/office/drawing/2014/main" id="{18E98FD4-11CC-AE52-54F4-426A5D4A8357}"/>
              </a:ext>
            </a:extLst>
          </p:cNvPr>
          <p:cNvSpPr txBox="1">
            <a:spLocks noGrp="1"/>
          </p:cNvSpPr>
          <p:nvPr/>
        </p:nvSpPr>
        <p:spPr bwMode="auto">
          <a:xfrm>
            <a:off x="8098698" y="6510360"/>
            <a:ext cx="1733550" cy="3869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kumimoji="1">
                <a:solidFill>
                  <a:schemeClr val="tx1"/>
                </a:solidFill>
                <a:latin typeface="Calibri" pitchFamily="34" charset="0"/>
                <a:ea typeface="ＭＳ Ｐゴシック" charset="-128"/>
              </a:defRPr>
            </a:lvl1pPr>
            <a:lvl2pPr marL="742950" indent="-285750" eaLnBrk="0" hangingPunct="0">
              <a:defRPr kumimoji="1">
                <a:solidFill>
                  <a:schemeClr val="tx1"/>
                </a:solidFill>
                <a:latin typeface="Calibri" pitchFamily="34" charset="0"/>
                <a:ea typeface="ＭＳ Ｐゴシック" charset="-128"/>
              </a:defRPr>
            </a:lvl2pPr>
            <a:lvl3pPr marL="1143000" indent="-228600" eaLnBrk="0" hangingPunct="0">
              <a:defRPr kumimoji="1">
                <a:solidFill>
                  <a:schemeClr val="tx1"/>
                </a:solidFill>
                <a:latin typeface="Calibri" pitchFamily="34" charset="0"/>
                <a:ea typeface="ＭＳ Ｐゴシック" charset="-128"/>
              </a:defRPr>
            </a:lvl3pPr>
            <a:lvl4pPr marL="1600200" indent="-228600" eaLnBrk="0" hangingPunct="0">
              <a:defRPr kumimoji="1">
                <a:solidFill>
                  <a:schemeClr val="tx1"/>
                </a:solidFill>
                <a:latin typeface="Calibri" pitchFamily="34" charset="0"/>
                <a:ea typeface="ＭＳ Ｐゴシック" charset="-128"/>
              </a:defRPr>
            </a:lvl4pPr>
            <a:lvl5pPr marL="2057400" indent="-228600" eaLnBrk="0" hangingPunct="0">
              <a:defRPr kumimoji="1">
                <a:solidFill>
                  <a:schemeClr val="tx1"/>
                </a:solidFill>
                <a:latin typeface="Calibri" pitchFamily="34" charset="0"/>
                <a:ea typeface="ＭＳ Ｐゴシック" charset="-128"/>
              </a:defRPr>
            </a:lvl5pPr>
            <a:lvl6pPr marL="2514600" indent="-228600" eaLnBrk="0" fontAlgn="base" hangingPunct="0">
              <a:spcBef>
                <a:spcPct val="0"/>
              </a:spcBef>
              <a:spcAft>
                <a:spcPct val="0"/>
              </a:spcAft>
              <a:defRPr kumimoji="1">
                <a:solidFill>
                  <a:schemeClr val="tx1"/>
                </a:solidFill>
                <a:latin typeface="Calibri" pitchFamily="34" charset="0"/>
                <a:ea typeface="ＭＳ Ｐゴシック" charset="-128"/>
              </a:defRPr>
            </a:lvl6pPr>
            <a:lvl7pPr marL="2971800" indent="-228600" eaLnBrk="0" fontAlgn="base" hangingPunct="0">
              <a:spcBef>
                <a:spcPct val="0"/>
              </a:spcBef>
              <a:spcAft>
                <a:spcPct val="0"/>
              </a:spcAft>
              <a:defRPr kumimoji="1">
                <a:solidFill>
                  <a:schemeClr val="tx1"/>
                </a:solidFill>
                <a:latin typeface="Calibri" pitchFamily="34" charset="0"/>
                <a:ea typeface="ＭＳ Ｐゴシック" charset="-128"/>
              </a:defRPr>
            </a:lvl7pPr>
            <a:lvl8pPr marL="3429000" indent="-228600" eaLnBrk="0" fontAlgn="base" hangingPunct="0">
              <a:spcBef>
                <a:spcPct val="0"/>
              </a:spcBef>
              <a:spcAft>
                <a:spcPct val="0"/>
              </a:spcAft>
              <a:defRPr kumimoji="1">
                <a:solidFill>
                  <a:schemeClr val="tx1"/>
                </a:solidFill>
                <a:latin typeface="Calibri" pitchFamily="34" charset="0"/>
                <a:ea typeface="ＭＳ Ｐゴシック" charset="-128"/>
              </a:defRPr>
            </a:lvl8pPr>
            <a:lvl9pPr marL="3886200" indent="-228600" eaLnBrk="0" fontAlgn="base" hangingPunct="0">
              <a:spcBef>
                <a:spcPct val="0"/>
              </a:spcBef>
              <a:spcAft>
                <a:spcPct val="0"/>
              </a:spcAft>
              <a:defRPr kumimoji="1">
                <a:solidFill>
                  <a:schemeClr val="tx1"/>
                </a:solidFill>
                <a:latin typeface="Calibri" pitchFamily="34" charset="0"/>
                <a:ea typeface="ＭＳ Ｐゴシック" charset="-128"/>
              </a:defRPr>
            </a:lvl9pPr>
          </a:lstStyle>
          <a:p>
            <a:pPr algn="r" defTabSz="742950" eaLnBrk="1" hangingPunct="1">
              <a:defRPr/>
            </a:pPr>
            <a:fld id="{8E067961-EC55-4815-9B2E-C9E7B8471E1C}" type="slidenum">
              <a:rPr lang="en-US" altLang="ja-JP" sz="1600" kern="0">
                <a:solidFill>
                  <a:srgbClr val="000000"/>
                </a:solidFill>
                <a:latin typeface="ＭＳ Ｐゴシック" charset="-128"/>
              </a:rPr>
              <a:pPr algn="r" defTabSz="742950" eaLnBrk="1" hangingPunct="1">
                <a:defRPr/>
              </a:pPr>
              <a:t>504</a:t>
            </a:fld>
            <a:endParaRPr lang="en-US" altLang="ja-JP" sz="1600" kern="0" dirty="0">
              <a:solidFill>
                <a:srgbClr val="000000"/>
              </a:solidFill>
              <a:latin typeface="ＭＳ Ｐゴシック" charset="-128"/>
            </a:endParaRPr>
          </a:p>
        </p:txBody>
      </p:sp>
      <p:graphicFrame>
        <p:nvGraphicFramePr>
          <p:cNvPr id="3" name="表 2">
            <a:extLst>
              <a:ext uri="{FF2B5EF4-FFF2-40B4-BE49-F238E27FC236}">
                <a16:creationId xmlns:a16="http://schemas.microsoft.com/office/drawing/2014/main" id="{4744A5A3-B672-F28B-3850-19264892028C}"/>
              </a:ext>
            </a:extLst>
          </p:cNvPr>
          <p:cNvGraphicFramePr>
            <a:graphicFrameLocks noGrp="1"/>
          </p:cNvGraphicFramePr>
          <p:nvPr>
            <p:extLst>
              <p:ext uri="{D42A27DB-BD31-4B8C-83A1-F6EECF244321}">
                <p14:modId xmlns:p14="http://schemas.microsoft.com/office/powerpoint/2010/main" val="2366738498"/>
              </p:ext>
            </p:extLst>
          </p:nvPr>
        </p:nvGraphicFramePr>
        <p:xfrm>
          <a:off x="284821" y="186950"/>
          <a:ext cx="9361040" cy="470536"/>
        </p:xfrm>
        <a:graphic>
          <a:graphicData uri="http://schemas.openxmlformats.org/drawingml/2006/table">
            <a:tbl>
              <a:tblPr firstRow="1" bandRow="1">
                <a:tableStyleId>{5C22544A-7EE6-4342-B048-85BDC9FD1C3A}</a:tableStyleId>
              </a:tblPr>
              <a:tblGrid>
                <a:gridCol w="9361040">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バイオ後続品の使用促進</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4" name="表 3">
            <a:extLst>
              <a:ext uri="{FF2B5EF4-FFF2-40B4-BE49-F238E27FC236}">
                <a16:creationId xmlns:a16="http://schemas.microsoft.com/office/drawing/2014/main" id="{0DDDB1ED-34D5-9B48-D3FF-9F4274554C4C}"/>
              </a:ext>
            </a:extLst>
          </p:cNvPr>
          <p:cNvGraphicFramePr>
            <a:graphicFrameLocks noGrp="1"/>
          </p:cNvGraphicFramePr>
          <p:nvPr>
            <p:extLst>
              <p:ext uri="{D42A27DB-BD31-4B8C-83A1-F6EECF244321}">
                <p14:modId xmlns:p14="http://schemas.microsoft.com/office/powerpoint/2010/main" val="1727033380"/>
              </p:ext>
            </p:extLst>
          </p:nvPr>
        </p:nvGraphicFramePr>
        <p:xfrm>
          <a:off x="504825" y="768968"/>
          <a:ext cx="9029699" cy="3497146"/>
        </p:xfrm>
        <a:graphic>
          <a:graphicData uri="http://schemas.openxmlformats.org/drawingml/2006/table">
            <a:tbl>
              <a:tblPr firstRow="1" bandRow="1">
                <a:tableStyleId>{5C22544A-7EE6-4342-B048-85BDC9FD1C3A}</a:tableStyleId>
              </a:tblPr>
              <a:tblGrid>
                <a:gridCol w="9029699">
                  <a:extLst>
                    <a:ext uri="{9D8B030D-6E8A-4147-A177-3AD203B41FA5}">
                      <a16:colId xmlns:a16="http://schemas.microsoft.com/office/drawing/2014/main" val="4124765003"/>
                    </a:ext>
                  </a:extLst>
                </a:gridCol>
              </a:tblGrid>
              <a:tr h="3497146">
                <a:tc>
                  <a:txBody>
                    <a:bodyPr/>
                    <a:lstStyle/>
                    <a:p>
                      <a:pPr marL="354013" indent="-354013">
                        <a:spcBef>
                          <a:spcPts val="1200"/>
                        </a:spcBef>
                      </a:pPr>
                      <a:r>
                        <a:rPr kumimoji="1" lang="ja-JP" altLang="en-US" sz="2200" b="1" dirty="0">
                          <a:solidFill>
                            <a:schemeClr val="tx1"/>
                          </a:solidFill>
                          <a:latin typeface="+mn-ea"/>
                          <a:ea typeface="+mn-ea"/>
                        </a:rPr>
                        <a:t>＜バイオ後続品使用体制加算の新設＞</a:t>
                      </a:r>
                      <a:endParaRPr kumimoji="1" lang="en-US" altLang="ja-JP" sz="2200" b="1" dirty="0">
                        <a:solidFill>
                          <a:schemeClr val="tx1"/>
                        </a:solidFill>
                        <a:latin typeface="+mn-ea"/>
                        <a:ea typeface="+mn-ea"/>
                      </a:endParaRPr>
                    </a:p>
                    <a:p>
                      <a:pPr marL="354013" marR="0" lvl="0" indent="-354013" algn="l" defTabSz="742950" rtl="0" eaLnBrk="1" fontAlgn="auto" latinLnBrk="0" hangingPunct="1">
                        <a:lnSpc>
                          <a:spcPct val="100000"/>
                        </a:lnSpc>
                        <a:spcBef>
                          <a:spcPts val="600"/>
                        </a:spcBef>
                        <a:spcAft>
                          <a:spcPts val="0"/>
                        </a:spcAft>
                        <a:buClrTx/>
                        <a:buSzTx/>
                        <a:buFontTx/>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　　入院医療においてバイオ後続品を使用している保険医療機関において、患者に対して、</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バイオ後続品の有効性や安全性について十分な説明</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を行った上で使用し、</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成分の特性を踏まえた使用目標を達成した場合の評価を新設</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する。</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p>
                      <a:pPr marL="354013" indent="-354013">
                        <a:spcBef>
                          <a:spcPts val="1200"/>
                        </a:spcBef>
                      </a:pPr>
                      <a:r>
                        <a:rPr kumimoji="1" lang="ja-JP" altLang="en-US" sz="2200" b="1" dirty="0">
                          <a:solidFill>
                            <a:schemeClr val="tx1"/>
                          </a:solidFill>
                          <a:latin typeface="+mn-ea"/>
                          <a:ea typeface="+mn-ea"/>
                        </a:rPr>
                        <a:t>＜バイオ後続品導入初期加算の見直し＞</a:t>
                      </a:r>
                      <a:endParaRPr kumimoji="1" lang="en-US" altLang="ja-JP" sz="2200" b="1" dirty="0">
                        <a:solidFill>
                          <a:schemeClr val="tx1"/>
                        </a:solidFill>
                        <a:latin typeface="+mn-ea"/>
                        <a:ea typeface="+mn-ea"/>
                      </a:endParaRPr>
                    </a:p>
                    <a:p>
                      <a:pPr marL="354013" marR="0" lvl="0" indent="-354013" algn="l" defTabSz="742950" rtl="0" eaLnBrk="1" fontAlgn="auto" latinLnBrk="0" hangingPunct="1">
                        <a:lnSpc>
                          <a:spcPct val="100000"/>
                        </a:lnSpc>
                        <a:spcBef>
                          <a:spcPts val="600"/>
                        </a:spcBef>
                        <a:spcAft>
                          <a:spcPts val="0"/>
                        </a:spcAft>
                        <a:buClrTx/>
                        <a:buSzTx/>
                        <a:buFontTx/>
                        <a:buNone/>
                        <a:tabLst/>
                        <a:defRPr/>
                      </a:pPr>
                      <a:r>
                        <a:rPr kumimoji="1" lang="ja-JP" altLang="en-US" sz="2200" b="1" i="0" u="none" strike="noStrike" kern="1200" cap="none" spc="0" normalizeH="0" baseline="0" noProof="0" dirty="0">
                          <a:ln>
                            <a:noFill/>
                          </a:ln>
                          <a:solidFill>
                            <a:prstClr val="black"/>
                          </a:solidFill>
                          <a:effectLst/>
                          <a:uLnTx/>
                          <a:uFillTx/>
                          <a:latin typeface="+mn-ea"/>
                          <a:ea typeface="+mn-ea"/>
                          <a:cs typeface="+mn-cs"/>
                        </a:rPr>
                        <a:t>　　外来におけるバイオ後続品導入初期加算の</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対象患者</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について、外来化学療法を実施している患者から、</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医療機関において注射するバイオ後続品を使用する全ての患者</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に見直す。</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txBody>
                  <a:tcPr marL="76975" marR="76975" marT="38488" marB="3848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graphicFrame>
        <p:nvGraphicFramePr>
          <p:cNvPr id="5" name="表 4">
            <a:extLst>
              <a:ext uri="{FF2B5EF4-FFF2-40B4-BE49-F238E27FC236}">
                <a16:creationId xmlns:a16="http://schemas.microsoft.com/office/drawing/2014/main" id="{E97E251A-0CD1-2697-DD73-6AA960BC82B2}"/>
              </a:ext>
            </a:extLst>
          </p:cNvPr>
          <p:cNvGraphicFramePr>
            <a:graphicFrameLocks noGrp="1"/>
          </p:cNvGraphicFramePr>
          <p:nvPr>
            <p:extLst>
              <p:ext uri="{D42A27DB-BD31-4B8C-83A1-F6EECF244321}">
                <p14:modId xmlns:p14="http://schemas.microsoft.com/office/powerpoint/2010/main" val="2126876414"/>
              </p:ext>
            </p:extLst>
          </p:nvPr>
        </p:nvGraphicFramePr>
        <p:xfrm>
          <a:off x="284821" y="4447481"/>
          <a:ext cx="9361040" cy="470536"/>
        </p:xfrm>
        <a:graphic>
          <a:graphicData uri="http://schemas.openxmlformats.org/drawingml/2006/table">
            <a:tbl>
              <a:tblPr firstRow="1" bandRow="1">
                <a:tableStyleId>{5C22544A-7EE6-4342-B048-85BDC9FD1C3A}</a:tableStyleId>
              </a:tblPr>
              <a:tblGrid>
                <a:gridCol w="9361040">
                  <a:extLst>
                    <a:ext uri="{9D8B030D-6E8A-4147-A177-3AD203B41FA5}">
                      <a16:colId xmlns:a16="http://schemas.microsoft.com/office/drawing/2014/main" val="3063699429"/>
                    </a:ext>
                  </a:extLst>
                </a:gridCol>
              </a:tblGrid>
              <a:tr h="470535">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2600" b="0" i="0" u="none" strike="noStrike" kern="1200" cap="none" spc="0" normalizeH="0" baseline="0" noProof="0" dirty="0">
                          <a:ln>
                            <a:noFill/>
                          </a:ln>
                          <a:solidFill>
                            <a:prstClr val="black"/>
                          </a:solidFill>
                          <a:effectLst/>
                          <a:uLnTx/>
                          <a:uFillTx/>
                          <a:latin typeface="+mn-lt"/>
                          <a:ea typeface="+mn-ea"/>
                          <a:cs typeface="+mn-cs"/>
                        </a:rPr>
                        <a:t>いわゆる同一敷地内薬局に関する評価の見直し</a:t>
                      </a:r>
                    </a:p>
                  </a:txBody>
                  <a:tcPr marL="74295" marR="74295" marT="37148" marB="37148">
                    <a:lnL w="12700" cmpd="sng">
                      <a:noFill/>
                    </a:lnL>
                    <a:lnR w="12700" cmpd="sng">
                      <a:noFill/>
                    </a:lnR>
                    <a:lnT w="12700" cmpd="sng">
                      <a:noFill/>
                    </a:lnT>
                    <a:lnB w="76200" cap="flat" cmpd="sng" algn="ctr">
                      <a:solidFill>
                        <a:srgbClr val="00B05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012907"/>
                  </a:ext>
                </a:extLst>
              </a:tr>
            </a:tbl>
          </a:graphicData>
        </a:graphic>
      </p:graphicFrame>
      <p:graphicFrame>
        <p:nvGraphicFramePr>
          <p:cNvPr id="6" name="表 5">
            <a:extLst>
              <a:ext uri="{FF2B5EF4-FFF2-40B4-BE49-F238E27FC236}">
                <a16:creationId xmlns:a16="http://schemas.microsoft.com/office/drawing/2014/main" id="{41208077-2E22-E4C1-DEE3-FEB3583EE783}"/>
              </a:ext>
            </a:extLst>
          </p:cNvPr>
          <p:cNvGraphicFramePr>
            <a:graphicFrameLocks noGrp="1"/>
          </p:cNvGraphicFramePr>
          <p:nvPr>
            <p:extLst>
              <p:ext uri="{D42A27DB-BD31-4B8C-83A1-F6EECF244321}">
                <p14:modId xmlns:p14="http://schemas.microsoft.com/office/powerpoint/2010/main" val="2997608901"/>
              </p:ext>
            </p:extLst>
          </p:nvPr>
        </p:nvGraphicFramePr>
        <p:xfrm>
          <a:off x="437221" y="5099385"/>
          <a:ext cx="9208640" cy="1491616"/>
        </p:xfrm>
        <a:graphic>
          <a:graphicData uri="http://schemas.openxmlformats.org/drawingml/2006/table">
            <a:tbl>
              <a:tblPr firstRow="1" bandRow="1">
                <a:tableStyleId>{5C22544A-7EE6-4342-B048-85BDC9FD1C3A}</a:tableStyleId>
              </a:tblPr>
              <a:tblGrid>
                <a:gridCol w="9208640">
                  <a:extLst>
                    <a:ext uri="{9D8B030D-6E8A-4147-A177-3AD203B41FA5}">
                      <a16:colId xmlns:a16="http://schemas.microsoft.com/office/drawing/2014/main" val="4124765003"/>
                    </a:ext>
                  </a:extLst>
                </a:gridCol>
              </a:tblGrid>
              <a:tr h="1352550">
                <a:tc>
                  <a:txBody>
                    <a:bodyPr/>
                    <a:lstStyle/>
                    <a:p>
                      <a:pPr marL="354013" indent="-354013">
                        <a:spcBef>
                          <a:spcPts val="1200"/>
                        </a:spcBef>
                      </a:pPr>
                      <a:r>
                        <a:rPr kumimoji="1" lang="ja-JP" altLang="en-US" sz="2200" b="1" dirty="0">
                          <a:solidFill>
                            <a:schemeClr val="tx1"/>
                          </a:solidFill>
                          <a:latin typeface="+mn-ea"/>
                          <a:ea typeface="+mn-ea"/>
                        </a:rPr>
                        <a:t>＜同一敷地内薬局を有する医療機関に関する処方箋料の見直し＞</a:t>
                      </a:r>
                      <a:endParaRPr kumimoji="1" lang="en-US" altLang="ja-JP" sz="2200" b="1" dirty="0">
                        <a:solidFill>
                          <a:schemeClr val="tx1"/>
                        </a:solidFill>
                        <a:latin typeface="+mn-ea"/>
                        <a:ea typeface="+mn-ea"/>
                      </a:endParaRPr>
                    </a:p>
                    <a:p>
                      <a:pPr marL="354013" marR="0" lvl="0" indent="-354013" algn="l" defTabSz="742950" rtl="0" eaLnBrk="1" fontAlgn="auto" latinLnBrk="0" hangingPunct="1">
                        <a:lnSpc>
                          <a:spcPct val="100000"/>
                        </a:lnSpc>
                        <a:spcBef>
                          <a:spcPts val="600"/>
                        </a:spcBef>
                        <a:spcAft>
                          <a:spcPts val="0"/>
                        </a:spcAft>
                        <a:buClrTx/>
                        <a:buSzTx/>
                        <a:buFontTx/>
                        <a:buNone/>
                        <a:tabLst/>
                        <a:defRPr/>
                      </a:pPr>
                      <a:r>
                        <a:rPr kumimoji="1" lang="ja-JP" altLang="en-US" sz="2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2200" b="1" i="0" u="none" strike="noStrike" kern="1200" cap="none" spc="0" normalizeH="0" baseline="0" noProof="0" dirty="0">
                          <a:ln>
                            <a:noFill/>
                          </a:ln>
                          <a:solidFill>
                            <a:srgbClr val="FF0000"/>
                          </a:solidFill>
                          <a:effectLst/>
                          <a:uLnTx/>
                          <a:uFillTx/>
                          <a:latin typeface="+mn-ea"/>
                          <a:ea typeface="+mn-ea"/>
                          <a:cs typeface="+mn-cs"/>
                        </a:rPr>
                        <a:t>1</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月あたりの処方箋の交付が平均</a:t>
                      </a:r>
                      <a:r>
                        <a:rPr kumimoji="1" lang="en-US" altLang="ja-JP" sz="2200" b="1" i="0" u="none" strike="noStrike" kern="1200" cap="none" spc="0" normalizeH="0" baseline="0" noProof="0" dirty="0">
                          <a:ln>
                            <a:noFill/>
                          </a:ln>
                          <a:solidFill>
                            <a:srgbClr val="FF0000"/>
                          </a:solidFill>
                          <a:effectLst/>
                          <a:uLnTx/>
                          <a:uFillTx/>
                          <a:latin typeface="+mn-ea"/>
                          <a:ea typeface="+mn-ea"/>
                          <a:cs typeface="+mn-cs"/>
                        </a:rPr>
                        <a:t>4,000</a:t>
                      </a:r>
                      <a:r>
                        <a:rPr kumimoji="1" lang="ja-JP" altLang="en-US" sz="2200" b="1" i="0" u="none" strike="noStrike" kern="1200" cap="none" spc="0" normalizeH="0" baseline="0" noProof="0" dirty="0">
                          <a:ln>
                            <a:noFill/>
                          </a:ln>
                          <a:solidFill>
                            <a:srgbClr val="FF0000"/>
                          </a:solidFill>
                          <a:effectLst/>
                          <a:uLnTx/>
                          <a:uFillTx/>
                          <a:latin typeface="+mn-ea"/>
                          <a:ea typeface="+mn-ea"/>
                          <a:cs typeface="+mn-cs"/>
                        </a:rPr>
                        <a:t>回を超える医療機関</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が、</a:t>
                      </a:r>
                      <a:r>
                        <a:rPr kumimoji="1" lang="ja-JP" altLang="en-US" sz="2200" b="1" i="0" u="none" strike="noStrike" kern="1200" cap="none" spc="0" normalizeH="0" baseline="0" noProof="0" dirty="0">
                          <a:ln>
                            <a:noFill/>
                          </a:ln>
                          <a:solidFill>
                            <a:srgbClr val="0070C0"/>
                          </a:solidFill>
                          <a:effectLst/>
                          <a:uLnTx/>
                          <a:uFillTx/>
                          <a:latin typeface="+mn-ea"/>
                          <a:ea typeface="+mn-ea"/>
                          <a:cs typeface="+mn-cs"/>
                        </a:rPr>
                        <a:t>当該医療機関の交付する処方箋による調剤の割合が９割を超える薬局と不動産取引等の特別な関係を有する場合</a:t>
                      </a:r>
                      <a:r>
                        <a:rPr kumimoji="1" lang="ja-JP" altLang="en-US" sz="2200" b="1" i="0" u="none" strike="noStrike" kern="1200" cap="none" spc="0" normalizeH="0" baseline="0" noProof="0" dirty="0">
                          <a:ln>
                            <a:noFill/>
                          </a:ln>
                          <a:solidFill>
                            <a:schemeClr val="tx1"/>
                          </a:solidFill>
                          <a:effectLst/>
                          <a:uLnTx/>
                          <a:uFillTx/>
                          <a:latin typeface="+mn-ea"/>
                          <a:ea typeface="+mn-ea"/>
                          <a:cs typeface="+mn-cs"/>
                        </a:rPr>
                        <a:t>の処方箋料</a:t>
                      </a:r>
                      <a:r>
                        <a:rPr kumimoji="1" lang="ja-JP" altLang="en-US" sz="2200" b="1" i="0" u="none" strike="noStrike" kern="1200" cap="none" spc="0" normalizeH="0" baseline="0" noProof="0" dirty="0">
                          <a:ln>
                            <a:noFill/>
                          </a:ln>
                          <a:solidFill>
                            <a:prstClr val="black"/>
                          </a:solidFill>
                          <a:effectLst/>
                          <a:uLnTx/>
                          <a:uFillTx/>
                          <a:latin typeface="+mn-ea"/>
                          <a:ea typeface="+mn-ea"/>
                          <a:cs typeface="+mn-cs"/>
                        </a:rPr>
                        <a:t>の評価を見直す。</a:t>
                      </a:r>
                      <a:endParaRPr kumimoji="1" lang="en-US" altLang="ja-JP" sz="2200" b="1" i="0" u="none" strike="noStrike" kern="1200" cap="none" spc="0" normalizeH="0" baseline="0" noProof="0" dirty="0">
                        <a:ln>
                          <a:noFill/>
                        </a:ln>
                        <a:solidFill>
                          <a:prstClr val="black"/>
                        </a:solidFill>
                        <a:effectLst/>
                        <a:uLnTx/>
                        <a:uFillTx/>
                        <a:latin typeface="+mn-ea"/>
                        <a:ea typeface="+mn-ea"/>
                        <a:cs typeface="+mn-cs"/>
                      </a:endParaRPr>
                    </a:p>
                  </a:txBody>
                  <a:tcPr marL="74295" marR="74295" marT="37148" marB="37148">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04257329"/>
                  </a:ext>
                </a:extLst>
              </a:tr>
            </a:tbl>
          </a:graphicData>
        </a:graphic>
      </p:graphicFrame>
    </p:spTree>
    <p:extLst>
      <p:ext uri="{BB962C8B-B14F-4D97-AF65-F5344CB8AC3E}">
        <p14:creationId xmlns:p14="http://schemas.microsoft.com/office/powerpoint/2010/main" val="619762759"/>
      </p:ext>
    </p:extLst>
  </p:cSld>
  <p:clrMapOvr>
    <a:masterClrMapping/>
  </p:clrMapOvr>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800"/>
            <a:ext cx="9529762" cy="574589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医療においてバイオ後続品を使用している保険医療機関において、患者に対して、バイオ後続品の有効性や安全性について十分な説明を行った上で使用し、成分の特性を踏まえた使用目標を達成した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バイオ後続品使用体制加算（入院初日）</a:t>
            </a: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バイオ後続品使用体制加算は、</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入院及び外来においてバイオ後続品の導入に関する説明を積極的に行っている旨を当該保険医療機関の見やすい場所に掲示している</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保険医療機関であって、</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医療機関の調剤したバイオ後続品のある先発バイオ医薬品（バイオ後続品の適応のない患者に対して使用する先発バイオ医薬品は除く。）及びバイオ後続品（以下、「バイオ医薬品」という。）を合算した規格単位数量に占めるバイオ後続品の規格単位数量の割合が各成分に定められた割合以上</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である医療機関において、バイオ医薬品を使用する患者について、入院期間中１回に限り、入院初日に算定する。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（概要）</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バイオ後続品の使用を促進するための体制が整備されていること。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以下の①～③を満たすこと</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ただし②と③の内、直近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年間の実績でどちらかの分母が</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を超えない場合は</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を超えるもののみ基準を満たしていれば良い</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mc:AlternateContent xmlns:mc="http://schemas.openxmlformats.org/markup-compatibility/2006" xmlns:a14="http://schemas.microsoft.com/office/drawing/2010/main">
        <mc:Choice Requires="a14">
          <p:sp>
            <p:nvSpPr>
              <p:cNvPr id="13" name="テキスト ボックス 12">
                <a:extLst>
                  <a:ext uri="{FF2B5EF4-FFF2-40B4-BE49-F238E27FC236}">
                    <a16:creationId xmlns:a16="http://schemas.microsoft.com/office/drawing/2014/main" id="{E38D5908-9B2A-6FF9-8199-0ACB34B7AD56}"/>
                  </a:ext>
                </a:extLst>
              </p:cNvPr>
              <p:cNvSpPr txBox="1"/>
              <p:nvPr/>
            </p:nvSpPr>
            <p:spPr>
              <a:xfrm>
                <a:off x="289703" y="4065245"/>
                <a:ext cx="9326594" cy="1488100"/>
              </a:xfrm>
              <a:prstGeom prst="rect">
                <a:avLst/>
              </a:prstGeom>
              <a:noFill/>
              <a:ln>
                <a:solidFill>
                  <a:schemeClr val="tx1"/>
                </a:solidFill>
                <a:prstDash val="dash"/>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1" u="none" strike="noStrike" kern="1200" cap="none" spc="0" normalizeH="0" baseline="0" noProof="0">
                  <a:ln>
                    <a:noFill/>
                  </a:ln>
                  <a:solidFill>
                    <a:prstClr val="black"/>
                  </a:solidFill>
                  <a:effectLst/>
                  <a:uLnTx/>
                  <a:uFillTx/>
                  <a:latin typeface="Cambria Math" panose="02040503050406030204" pitchFamily="18" charset="0"/>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1" u="none" strike="noStrike" kern="1200" cap="none" spc="0" normalizeH="0" baseline="0" noProof="0">
                    <a:ln>
                      <a:noFill/>
                    </a:ln>
                    <a:solidFill>
                      <a:prstClr val="black"/>
                    </a:solidFill>
                    <a:effectLst/>
                    <a:uLnTx/>
                    <a:uFillTx/>
                    <a:latin typeface="Cambria Math" panose="02040503050406030204" pitchFamily="18" charset="0"/>
                    <a:ea typeface="メイリオ" panose="020B0604030504040204" pitchFamily="50" charset="-128"/>
                    <a:cs typeface="+mn-cs"/>
                  </a:rPr>
                  <a:t>①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直近１年間の（１）及び（２）に掲げるバイオ医薬品の使用回数の合計　≧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回</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1" u="none" strike="noStrike" kern="1200" cap="none" spc="0" normalizeH="0" baseline="0" noProof="0">
                  <a:ln>
                    <a:noFill/>
                  </a:ln>
                  <a:solidFill>
                    <a:prstClr val="black"/>
                  </a:solidFill>
                  <a:effectLst/>
                  <a:uLnTx/>
                  <a:uFillTx/>
                  <a:latin typeface="Cambria Math" panose="02040503050406030204" pitchFamily="18" charset="0"/>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1" u="none" strike="noStrike" kern="1200" cap="none" spc="0" normalizeH="0" baseline="0" noProof="0">
                    <a:ln>
                      <a:noFill/>
                    </a:ln>
                    <a:solidFill>
                      <a:prstClr val="black"/>
                    </a:solidFill>
                    <a:effectLst/>
                    <a:uLnTx/>
                    <a:uFillTx/>
                    <a:latin typeface="Cambria Math" panose="02040503050406030204" pitchFamily="18" charset="0"/>
                    <a:ea typeface="メイリオ" panose="020B0604030504040204" pitchFamily="50" charset="-128"/>
                    <a:cs typeface="+mn-cs"/>
                  </a:rPr>
                  <a:t>②</a:t>
                </a:r>
                <a14:m>
                  <m:oMath xmlns:m="http://schemas.openxmlformats.org/officeDocument/2006/math">
                    <m:r>
                      <a:rPr kumimoji="1" lang="ja-JP" altLang="en-US" sz="1400" b="0" i="1" u="none" strike="noStrike" kern="1200" cap="none" spc="0" normalizeH="0" baseline="0" noProof="0" dirty="0">
                        <a:ln>
                          <a:noFill/>
                        </a:ln>
                        <a:solidFill>
                          <a:prstClr val="black"/>
                        </a:solidFill>
                        <a:effectLst/>
                        <a:uLnTx/>
                        <a:uFillTx/>
                        <a:latin typeface="Cambria Math" panose="02040503050406030204" pitchFamily="18" charset="0"/>
                        <a:ea typeface="メイリオ" panose="020B0604030504040204" pitchFamily="50" charset="-128"/>
                        <a:cs typeface="+mn-cs"/>
                      </a:rPr>
                      <m:t>　</m:t>
                    </m:r>
                    <m:f>
                      <m:fPr>
                        <m:ctrlPr>
                          <a:rPr kumimoji="1" lang="en-US" altLang="ja-JP" sz="1100" b="0" i="1" u="none" strike="noStrike" kern="1200" cap="none" spc="0" normalizeH="0" baseline="0" noProof="0" smtClean="0">
                            <a:ln>
                              <a:noFill/>
                            </a:ln>
                            <a:solidFill>
                              <a:prstClr val="black"/>
                            </a:solidFill>
                            <a:effectLst/>
                            <a:uLnTx/>
                            <a:uFillTx/>
                            <a:latin typeface="Cambria Math" panose="02040503050406030204" pitchFamily="18" charset="0"/>
                            <a:ea typeface="メイリオ" panose="020B0604030504040204" pitchFamily="50" charset="-128"/>
                            <a:cs typeface="+mn-cs"/>
                          </a:rPr>
                        </m:ctrlPr>
                      </m:fPr>
                      <m:num>
                        <m:r>
                          <a:rPr kumimoji="1" lang="ja-JP" altLang="en-US" sz="1100" b="0" i="1" u="none" strike="noStrike" kern="1200" cap="none" spc="0" normalizeH="0" baseline="0" noProof="0">
                            <a:ln>
                              <a:noFill/>
                            </a:ln>
                            <a:solidFill>
                              <a:prstClr val="black"/>
                            </a:solidFill>
                            <a:effectLst/>
                            <a:uLnTx/>
                            <a:uFillTx/>
                            <a:latin typeface="Cambria Math" panose="02040503050406030204" pitchFamily="18" charset="0"/>
                            <a:ea typeface="メイリオ" panose="020B0604030504040204" pitchFamily="50" charset="-128"/>
                            <a:cs typeface="+mn-cs"/>
                          </a:rPr>
                          <m:t>（</m:t>
                        </m:r>
                        <m:r>
                          <a:rPr kumimoji="1" lang="ja-JP" altLang="en-US" sz="1100" b="0" i="1" u="none" strike="noStrike" kern="1200" cap="none" spc="0" normalizeH="0" baseline="0" noProof="0" smtClean="0">
                            <a:ln>
                              <a:noFill/>
                            </a:ln>
                            <a:solidFill>
                              <a:prstClr val="black"/>
                            </a:solidFill>
                            <a:effectLst/>
                            <a:uLnTx/>
                            <a:uFillTx/>
                            <a:latin typeface="Cambria Math" panose="02040503050406030204" pitchFamily="18" charset="0"/>
                            <a:ea typeface="メイリオ" panose="020B0604030504040204" pitchFamily="50" charset="-128"/>
                            <a:cs typeface="+mn-cs"/>
                          </a:rPr>
                          <m:t>１</m:t>
                        </m:r>
                        <m:r>
                          <a:rPr kumimoji="1" lang="ja-JP" altLang="en-US" sz="1100" b="0" i="1" u="none" strike="noStrike" kern="1200" cap="none" spc="0" normalizeH="0" baseline="0" noProof="0">
                            <a:ln>
                              <a:noFill/>
                            </a:ln>
                            <a:solidFill>
                              <a:prstClr val="black"/>
                            </a:solidFill>
                            <a:effectLst/>
                            <a:uLnTx/>
                            <a:uFillTx/>
                            <a:latin typeface="Cambria Math" panose="02040503050406030204" pitchFamily="18" charset="0"/>
                            <a:ea typeface="メイリオ" panose="020B0604030504040204" pitchFamily="50" charset="-128"/>
                            <a:cs typeface="+mn-cs"/>
                          </a:rPr>
                          <m:t>）</m:t>
                        </m:r>
                        <m:r>
                          <a:rPr kumimoji="1" lang="ja-JP" altLang="en-US" sz="1100" b="0" i="1" u="none" strike="noStrike" kern="1200" cap="none" spc="0" normalizeH="0" baseline="0" noProof="0" smtClean="0">
                            <a:ln>
                              <a:noFill/>
                            </a:ln>
                            <a:solidFill>
                              <a:prstClr val="black"/>
                            </a:solidFill>
                            <a:effectLst/>
                            <a:uLnTx/>
                            <a:uFillTx/>
                            <a:latin typeface="Cambria Math" panose="02040503050406030204" pitchFamily="18" charset="0"/>
                            <a:ea typeface="メイリオ" panose="020B0604030504040204" pitchFamily="50" charset="-128"/>
                            <a:cs typeface="+mn-cs"/>
                          </a:rPr>
                          <m:t>に掲げる</m:t>
                        </m:r>
                        <m:r>
                          <a:rPr kumimoji="1" lang="ja-JP" altLang="en-US" sz="1100" b="0" i="1" u="none" strike="noStrike" kern="1200" cap="none" spc="0" normalizeH="0" baseline="0" noProof="0">
                            <a:ln>
                              <a:noFill/>
                            </a:ln>
                            <a:solidFill>
                              <a:prstClr val="black"/>
                            </a:solidFill>
                            <a:effectLst/>
                            <a:uLnTx/>
                            <a:uFillTx/>
                            <a:latin typeface="Cambria Math" panose="02040503050406030204" pitchFamily="18" charset="0"/>
                            <a:ea typeface="メイリオ" panose="020B0604030504040204" pitchFamily="50" charset="-128"/>
                            <a:cs typeface="+mn-cs"/>
                          </a:rPr>
                          <m:t>バイオ医薬品の内</m:t>
                        </m:r>
                        <m:r>
                          <a:rPr kumimoji="1" lang="ja-JP" altLang="en-US" sz="1100" b="0" i="1" u="none" strike="noStrike" kern="1200" cap="none" spc="0" normalizeH="0" baseline="0" noProof="0" smtClean="0">
                            <a:ln>
                              <a:noFill/>
                            </a:ln>
                            <a:solidFill>
                              <a:prstClr val="black"/>
                            </a:solidFill>
                            <a:effectLst/>
                            <a:uLnTx/>
                            <a:uFillTx/>
                            <a:latin typeface="Cambria Math" panose="02040503050406030204" pitchFamily="18" charset="0"/>
                            <a:ea typeface="メイリオ" panose="020B0604030504040204" pitchFamily="50" charset="-128"/>
                            <a:cs typeface="+mn-cs"/>
                          </a:rPr>
                          <m:t>、</m:t>
                        </m:r>
                        <m:r>
                          <a:rPr kumimoji="1" lang="ja-JP" altLang="en-US" sz="1100" b="1" i="0" u="none" strike="noStrike" kern="1200" cap="none" spc="0" normalizeH="0" baseline="0" noProof="0" smtClean="0">
                            <a:ln>
                              <a:noFill/>
                            </a:ln>
                            <a:solidFill>
                              <a:srgbClr val="0070C0"/>
                            </a:solidFill>
                            <a:effectLst/>
                            <a:uLnTx/>
                            <a:uFillTx/>
                            <a:latin typeface="Cambria Math" panose="02040503050406030204" pitchFamily="18" charset="0"/>
                            <a:ea typeface="メイリオ" panose="020B0604030504040204" pitchFamily="50" charset="-128"/>
                            <a:cs typeface="+mn-cs"/>
                          </a:rPr>
                          <m:t>バイオ後続品の規格単位数量</m:t>
                        </m:r>
                        <m:r>
                          <a:rPr kumimoji="1" lang="ja-JP" altLang="en-US" sz="1100" b="1" i="1" u="none" strike="noStrike" kern="1200" cap="none" spc="0" normalizeH="0" baseline="0" noProof="0">
                            <a:ln>
                              <a:noFill/>
                            </a:ln>
                            <a:solidFill>
                              <a:srgbClr val="0070C0"/>
                            </a:solidFill>
                            <a:effectLst/>
                            <a:uLnTx/>
                            <a:uFillTx/>
                            <a:latin typeface="Cambria Math" panose="02040503050406030204" pitchFamily="18" charset="0"/>
                            <a:ea typeface="メイリオ" panose="020B0604030504040204" pitchFamily="50" charset="-128"/>
                            <a:cs typeface="+mn-cs"/>
                          </a:rPr>
                          <m:t>の合計</m:t>
                        </m:r>
                      </m:num>
                      <m:den>
                        <m:r>
                          <a:rPr kumimoji="1" lang="ja-JP" altLang="en-US" sz="1100" b="0" i="1" u="none" strike="noStrike" kern="1200" cap="none" spc="0" normalizeH="0" baseline="0" noProof="0">
                            <a:ln>
                              <a:noFill/>
                            </a:ln>
                            <a:solidFill>
                              <a:prstClr val="black"/>
                            </a:solidFill>
                            <a:effectLst/>
                            <a:uLnTx/>
                            <a:uFillTx/>
                            <a:latin typeface="Cambria Math" panose="02040503050406030204" pitchFamily="18" charset="0"/>
                            <a:ea typeface="メイリオ" panose="020B0604030504040204" pitchFamily="50" charset="-128"/>
                            <a:cs typeface="+mn-cs"/>
                          </a:rPr>
                          <m:t>（</m:t>
                        </m:r>
                        <m:r>
                          <a:rPr kumimoji="1" lang="ja-JP" altLang="en-US" sz="1100" b="0" i="1" u="none" strike="noStrike" kern="1200" cap="none" spc="0" normalizeH="0" baseline="0" noProof="0" smtClean="0">
                            <a:ln>
                              <a:noFill/>
                            </a:ln>
                            <a:solidFill>
                              <a:prstClr val="black"/>
                            </a:solidFill>
                            <a:effectLst/>
                            <a:uLnTx/>
                            <a:uFillTx/>
                            <a:latin typeface="Cambria Math" panose="02040503050406030204" pitchFamily="18" charset="0"/>
                            <a:ea typeface="メイリオ" panose="020B0604030504040204" pitchFamily="50" charset="-128"/>
                            <a:cs typeface="+mn-cs"/>
                          </a:rPr>
                          <m:t>１</m:t>
                        </m:r>
                        <m:r>
                          <a:rPr kumimoji="1" lang="ja-JP" altLang="en-US" sz="1100" b="0" i="1" u="none" strike="noStrike" kern="1200" cap="none" spc="0" normalizeH="0" baseline="0" noProof="0">
                            <a:ln>
                              <a:noFill/>
                            </a:ln>
                            <a:solidFill>
                              <a:prstClr val="black"/>
                            </a:solidFill>
                            <a:effectLst/>
                            <a:uLnTx/>
                            <a:uFillTx/>
                            <a:latin typeface="Cambria Math" panose="02040503050406030204" pitchFamily="18" charset="0"/>
                            <a:ea typeface="メイリオ" panose="020B0604030504040204" pitchFamily="50" charset="-128"/>
                            <a:cs typeface="+mn-cs"/>
                          </a:rPr>
                          <m:t>）に</m:t>
                        </m:r>
                        <m:r>
                          <a:rPr kumimoji="1" lang="ja-JP" altLang="en-US" sz="1100" b="0" i="1" u="none" strike="noStrike" kern="1200" cap="none" spc="0" normalizeH="0" baseline="0" noProof="0" smtClean="0">
                            <a:ln>
                              <a:noFill/>
                            </a:ln>
                            <a:solidFill>
                              <a:prstClr val="black"/>
                            </a:solidFill>
                            <a:effectLst/>
                            <a:uLnTx/>
                            <a:uFillTx/>
                            <a:latin typeface="Cambria Math" panose="02040503050406030204" pitchFamily="18" charset="0"/>
                            <a:ea typeface="メイリオ" panose="020B0604030504040204" pitchFamily="50" charset="-128"/>
                            <a:cs typeface="+mn-cs"/>
                          </a:rPr>
                          <m:t>掲げる</m:t>
                        </m:r>
                        <m:r>
                          <a:rPr kumimoji="1" lang="ja-JP" altLang="en-US" sz="1100" b="0" i="1" u="none" strike="noStrike" kern="1200" cap="none" spc="0" normalizeH="0" baseline="0" noProof="0" smtClean="0">
                            <a:ln>
                              <a:noFill/>
                            </a:ln>
                            <a:solidFill>
                              <a:srgbClr val="0070C0"/>
                            </a:solidFill>
                            <a:effectLst/>
                            <a:uLnTx/>
                            <a:uFillTx/>
                            <a:latin typeface="Cambria Math" panose="02040503050406030204" pitchFamily="18" charset="0"/>
                            <a:ea typeface="メイリオ" panose="020B0604030504040204" pitchFamily="50" charset="-128"/>
                            <a:cs typeface="+mn-cs"/>
                          </a:rPr>
                          <m:t>バイオ医薬品の</m:t>
                        </m:r>
                        <m:r>
                          <a:rPr kumimoji="1" lang="ja-JP" altLang="en-US" sz="1100" b="0" i="1" u="none" strike="noStrike" kern="1200" cap="none" spc="0" normalizeH="0" baseline="0" noProof="0">
                            <a:ln>
                              <a:noFill/>
                            </a:ln>
                            <a:solidFill>
                              <a:srgbClr val="0070C0"/>
                            </a:solidFill>
                            <a:effectLst/>
                            <a:uLnTx/>
                            <a:uFillTx/>
                            <a:latin typeface="Cambria Math" panose="02040503050406030204" pitchFamily="18" charset="0"/>
                            <a:ea typeface="メイリオ" panose="020B0604030504040204" pitchFamily="50" charset="-128"/>
                            <a:cs typeface="+mn-cs"/>
                          </a:rPr>
                          <m:t>規格単位数量</m:t>
                        </m:r>
                        <m:r>
                          <a:rPr kumimoji="1" lang="ja-JP" altLang="en-US" sz="1100" b="0" i="1" u="none" strike="noStrike" kern="1200" cap="none" spc="0" normalizeH="0" baseline="0" noProof="0" smtClean="0">
                            <a:ln>
                              <a:noFill/>
                            </a:ln>
                            <a:solidFill>
                              <a:srgbClr val="0070C0"/>
                            </a:solidFill>
                            <a:effectLst/>
                            <a:uLnTx/>
                            <a:uFillTx/>
                            <a:latin typeface="Cambria Math" panose="02040503050406030204" pitchFamily="18" charset="0"/>
                            <a:ea typeface="メイリオ" panose="020B0604030504040204" pitchFamily="50" charset="-128"/>
                            <a:cs typeface="+mn-cs"/>
                          </a:rPr>
                          <m:t>の</m:t>
                        </m:r>
                        <m:r>
                          <a:rPr kumimoji="1" lang="ja-JP" altLang="en-US" sz="1100" b="0" i="1" u="none" strike="noStrike" kern="1200" cap="none" spc="0" normalizeH="0" baseline="0" noProof="0">
                            <a:ln>
                              <a:noFill/>
                            </a:ln>
                            <a:solidFill>
                              <a:srgbClr val="0070C0"/>
                            </a:solidFill>
                            <a:effectLst/>
                            <a:uLnTx/>
                            <a:uFillTx/>
                            <a:latin typeface="Cambria Math" panose="02040503050406030204" pitchFamily="18" charset="0"/>
                            <a:ea typeface="メイリオ" panose="020B0604030504040204" pitchFamily="50" charset="-128"/>
                            <a:cs typeface="+mn-cs"/>
                          </a:rPr>
                          <m:t>合計</m:t>
                        </m:r>
                        <m:r>
                          <a:rPr kumimoji="1" lang="ja-JP" altLang="en-US" sz="1100" b="0" i="1" u="none" strike="noStrike" kern="1200" cap="none" spc="0" normalizeH="0" baseline="0" noProof="0" smtClean="0">
                            <a:ln>
                              <a:noFill/>
                            </a:ln>
                            <a:solidFill>
                              <a:prstClr val="black"/>
                            </a:solidFill>
                            <a:effectLst/>
                            <a:uLnTx/>
                            <a:uFillTx/>
                            <a:latin typeface="Cambria Math" panose="02040503050406030204" pitchFamily="18" charset="0"/>
                            <a:ea typeface="メイリオ" panose="020B0604030504040204" pitchFamily="50" charset="-128"/>
                            <a:cs typeface="+mn-cs"/>
                          </a:rPr>
                          <m:t>（</m:t>
                        </m:r>
                        <m:r>
                          <a:rPr kumimoji="1" lang="ja-JP" altLang="en-US" sz="1100" b="0" i="1" u="none" strike="noStrike" kern="1200" cap="none" spc="0" normalizeH="0" baseline="0" noProof="0">
                            <a:ln>
                              <a:noFill/>
                            </a:ln>
                            <a:solidFill>
                              <a:prstClr val="black"/>
                            </a:solidFill>
                            <a:effectLst/>
                            <a:uLnTx/>
                            <a:uFillTx/>
                            <a:latin typeface="Cambria Math" panose="02040503050406030204" pitchFamily="18" charset="0"/>
                            <a:ea typeface="メイリオ" panose="020B0604030504040204" pitchFamily="50" charset="-128"/>
                            <a:cs typeface="+mn-cs"/>
                          </a:rPr>
                          <m:t>バイオ後続品</m:t>
                        </m:r>
                        <m:r>
                          <a:rPr kumimoji="1" lang="ja-JP" altLang="en-US" sz="1100" b="0" i="1" u="none" strike="noStrike" kern="1200" cap="none" spc="0" normalizeH="0" baseline="0" noProof="0" smtClean="0">
                            <a:ln>
                              <a:noFill/>
                            </a:ln>
                            <a:solidFill>
                              <a:prstClr val="black"/>
                            </a:solidFill>
                            <a:effectLst/>
                            <a:uLnTx/>
                            <a:uFillTx/>
                            <a:latin typeface="Cambria Math" panose="02040503050406030204" pitchFamily="18" charset="0"/>
                            <a:ea typeface="メイリオ" panose="020B0604030504040204" pitchFamily="50" charset="-128"/>
                            <a:cs typeface="+mn-cs"/>
                          </a:rPr>
                          <m:t>の適応の</m:t>
                        </m:r>
                        <m:r>
                          <a:rPr kumimoji="1" lang="ja-JP" altLang="en-US" sz="1100" b="0" i="1" u="none" strike="noStrike" kern="1200" cap="none" spc="0" normalizeH="0" baseline="0" noProof="0">
                            <a:ln>
                              <a:noFill/>
                            </a:ln>
                            <a:solidFill>
                              <a:prstClr val="black"/>
                            </a:solidFill>
                            <a:effectLst/>
                            <a:uLnTx/>
                            <a:uFillTx/>
                            <a:latin typeface="Cambria Math" panose="02040503050406030204" pitchFamily="18" charset="0"/>
                            <a:ea typeface="メイリオ" panose="020B0604030504040204" pitchFamily="50" charset="-128"/>
                            <a:cs typeface="+mn-cs"/>
                          </a:rPr>
                          <m:t>ない患者に</m:t>
                        </m:r>
                        <m:r>
                          <a:rPr kumimoji="1" lang="ja-JP" altLang="en-US" sz="1100" b="0" i="1" u="none" strike="noStrike" kern="1200" cap="none" spc="0" normalizeH="0" baseline="0" noProof="0" smtClean="0">
                            <a:ln>
                              <a:noFill/>
                            </a:ln>
                            <a:solidFill>
                              <a:prstClr val="black"/>
                            </a:solidFill>
                            <a:effectLst/>
                            <a:uLnTx/>
                            <a:uFillTx/>
                            <a:latin typeface="Cambria Math" panose="02040503050406030204" pitchFamily="18" charset="0"/>
                            <a:ea typeface="メイリオ" panose="020B0604030504040204" pitchFamily="50" charset="-128"/>
                            <a:cs typeface="+mn-cs"/>
                          </a:rPr>
                          <m:t>対し</m:t>
                        </m:r>
                        <m:r>
                          <a:rPr kumimoji="1" lang="ja-JP" altLang="en-US" sz="1100" b="0" i="1" u="none" strike="noStrike" kern="1200" cap="none" spc="0" normalizeH="0" baseline="0" noProof="0">
                            <a:ln>
                              <a:noFill/>
                            </a:ln>
                            <a:solidFill>
                              <a:prstClr val="black"/>
                            </a:solidFill>
                            <a:effectLst/>
                            <a:uLnTx/>
                            <a:uFillTx/>
                            <a:latin typeface="Cambria Math" panose="02040503050406030204" pitchFamily="18" charset="0"/>
                            <a:ea typeface="メイリオ" panose="020B0604030504040204" pitchFamily="50" charset="-128"/>
                            <a:cs typeface="+mn-cs"/>
                          </a:rPr>
                          <m:t>て</m:t>
                        </m:r>
                        <m:r>
                          <a:rPr kumimoji="1" lang="ja-JP" altLang="en-US" sz="1100" b="0" i="1" u="none" strike="noStrike" kern="1200" cap="none" spc="0" normalizeH="0" baseline="0" noProof="0" smtClean="0">
                            <a:ln>
                              <a:noFill/>
                            </a:ln>
                            <a:solidFill>
                              <a:prstClr val="black"/>
                            </a:solidFill>
                            <a:effectLst/>
                            <a:uLnTx/>
                            <a:uFillTx/>
                            <a:latin typeface="Cambria Math" panose="02040503050406030204" pitchFamily="18" charset="0"/>
                            <a:ea typeface="メイリオ" panose="020B0604030504040204" pitchFamily="50" charset="-128"/>
                            <a:cs typeface="+mn-cs"/>
                          </a:rPr>
                          <m:t>使用する</m:t>
                        </m:r>
                        <m:r>
                          <a:rPr kumimoji="1" lang="ja-JP" altLang="en-US" sz="1100" b="0" i="1" u="none" strike="noStrike" kern="1200" cap="none" spc="0" normalizeH="0" baseline="0" noProof="0">
                            <a:ln>
                              <a:noFill/>
                            </a:ln>
                            <a:solidFill>
                              <a:prstClr val="black"/>
                            </a:solidFill>
                            <a:effectLst/>
                            <a:uLnTx/>
                            <a:uFillTx/>
                            <a:latin typeface="Cambria Math" panose="02040503050406030204" pitchFamily="18" charset="0"/>
                            <a:ea typeface="メイリオ" panose="020B0604030504040204" pitchFamily="50" charset="-128"/>
                            <a:cs typeface="+mn-cs"/>
                          </a:rPr>
                          <m:t>先発バイオ医薬品</m:t>
                        </m:r>
                        <m:r>
                          <a:rPr kumimoji="1" lang="ja-JP" altLang="en-US" sz="1100" b="0" i="1" u="none" strike="noStrike" kern="1200" cap="none" spc="0" normalizeH="0" baseline="0" noProof="0" smtClean="0">
                            <a:ln>
                              <a:noFill/>
                            </a:ln>
                            <a:solidFill>
                              <a:prstClr val="black"/>
                            </a:solidFill>
                            <a:effectLst/>
                            <a:uLnTx/>
                            <a:uFillTx/>
                            <a:latin typeface="Cambria Math" panose="02040503050406030204" pitchFamily="18" charset="0"/>
                            <a:ea typeface="メイリオ" panose="020B0604030504040204" pitchFamily="50" charset="-128"/>
                            <a:cs typeface="+mn-cs"/>
                          </a:rPr>
                          <m:t>を</m:t>
                        </m:r>
                        <m:r>
                          <a:rPr kumimoji="1" lang="ja-JP" altLang="en-US" sz="1100" b="0" i="1" u="none" strike="noStrike" kern="1200" cap="none" spc="0" normalizeH="0" baseline="0" noProof="0">
                            <a:ln>
                              <a:noFill/>
                            </a:ln>
                            <a:solidFill>
                              <a:prstClr val="black"/>
                            </a:solidFill>
                            <a:effectLst/>
                            <a:uLnTx/>
                            <a:uFillTx/>
                            <a:latin typeface="Cambria Math" panose="02040503050406030204" pitchFamily="18" charset="0"/>
                            <a:ea typeface="メイリオ" panose="020B0604030504040204" pitchFamily="50" charset="-128"/>
                            <a:cs typeface="+mn-cs"/>
                          </a:rPr>
                          <m:t>除く</m:t>
                        </m:r>
                        <m:r>
                          <a:rPr kumimoji="1" lang="ja-JP" altLang="en-US" sz="1100" b="0" i="1" u="none" strike="noStrike" kern="1200" cap="none" spc="0" normalizeH="0" baseline="0" noProof="0" smtClean="0">
                            <a:ln>
                              <a:noFill/>
                            </a:ln>
                            <a:solidFill>
                              <a:prstClr val="black"/>
                            </a:solidFill>
                            <a:effectLst/>
                            <a:uLnTx/>
                            <a:uFillTx/>
                            <a:latin typeface="Cambria Math" panose="02040503050406030204" pitchFamily="18" charset="0"/>
                            <a:ea typeface="メイリオ" panose="020B0604030504040204" pitchFamily="50" charset="-128"/>
                            <a:cs typeface="+mn-cs"/>
                          </a:rPr>
                          <m:t>）</m:t>
                        </m:r>
                      </m:den>
                    </m:f>
                  </m:oMath>
                </a14:m>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0.8</a:t>
                </a:r>
              </a:p>
              <a:p>
                <a:pPr marL="228600" marR="0" lvl="0" indent="-228600" algn="l" defTabSz="914400" rtl="0" eaLnBrk="1" fontAlgn="auto" latinLnBrk="0" hangingPunct="1">
                  <a:lnSpc>
                    <a:spcPct val="100000"/>
                  </a:lnSpc>
                  <a:spcBef>
                    <a:spcPts val="0"/>
                  </a:spcBef>
                  <a:spcAft>
                    <a:spcPts val="0"/>
                  </a:spcAft>
                  <a:buClrTx/>
                  <a:buSzTx/>
                  <a:buFontTx/>
                  <a:buAutoNum type="circleNumDbPlain"/>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③</a:t>
                </a:r>
                <a14:m>
                  <m:oMath xmlns:m="http://schemas.openxmlformats.org/officeDocument/2006/math">
                    <m:r>
                      <a:rPr kumimoji="1" lang="ja-JP" altLang="en-US" sz="1400" b="0" i="1" u="none" strike="noStrike" kern="1200" cap="none" spc="0" normalizeH="0" baseline="0" noProof="0" dirty="0">
                        <a:ln>
                          <a:noFill/>
                        </a:ln>
                        <a:solidFill>
                          <a:prstClr val="black"/>
                        </a:solidFill>
                        <a:effectLst/>
                        <a:uLnTx/>
                        <a:uFillTx/>
                        <a:latin typeface="Cambria Math" panose="02040503050406030204" pitchFamily="18" charset="0"/>
                        <a:ea typeface="メイリオ" panose="020B0604030504040204" pitchFamily="50" charset="-128"/>
                        <a:cs typeface="+mn-cs"/>
                      </a:rPr>
                      <m:t>　</m:t>
                    </m:r>
                    <m:f>
                      <m:fPr>
                        <m:ctrlPr>
                          <a:rPr kumimoji="1" lang="en-US" altLang="ja-JP" sz="1100" b="0" i="1" u="none" strike="noStrike" kern="1200" cap="none" spc="0" normalizeH="0" baseline="0" noProof="0" smtClean="0">
                            <a:ln>
                              <a:noFill/>
                            </a:ln>
                            <a:solidFill>
                              <a:prstClr val="black"/>
                            </a:solidFill>
                            <a:effectLst/>
                            <a:uLnTx/>
                            <a:uFillTx/>
                            <a:latin typeface="Cambria Math" panose="02040503050406030204" pitchFamily="18" charset="0"/>
                            <a:ea typeface="メイリオ" panose="020B0604030504040204" pitchFamily="50" charset="-128"/>
                            <a:cs typeface="+mn-cs"/>
                          </a:rPr>
                        </m:ctrlPr>
                      </m:fPr>
                      <m:num>
                        <m:r>
                          <a:rPr kumimoji="1" lang="ja-JP" altLang="en-US" sz="1100" b="0" i="1" u="none" strike="noStrike" kern="1200" cap="none" spc="0" normalizeH="0" baseline="0" noProof="0">
                            <a:ln>
                              <a:noFill/>
                            </a:ln>
                            <a:solidFill>
                              <a:prstClr val="black"/>
                            </a:solidFill>
                            <a:effectLst/>
                            <a:uLnTx/>
                            <a:uFillTx/>
                            <a:latin typeface="Cambria Math" panose="02040503050406030204" pitchFamily="18" charset="0"/>
                            <a:ea typeface="メイリオ" panose="020B0604030504040204" pitchFamily="50" charset="-128"/>
                            <a:cs typeface="+mn-cs"/>
                          </a:rPr>
                          <m:t>（２）</m:t>
                        </m:r>
                        <m:r>
                          <a:rPr kumimoji="1" lang="ja-JP" altLang="en-US" sz="1100" b="0" i="1" u="none" strike="noStrike" kern="1200" cap="none" spc="0" normalizeH="0" baseline="0" noProof="0" smtClean="0">
                            <a:ln>
                              <a:noFill/>
                            </a:ln>
                            <a:solidFill>
                              <a:prstClr val="black"/>
                            </a:solidFill>
                            <a:effectLst/>
                            <a:uLnTx/>
                            <a:uFillTx/>
                            <a:latin typeface="Cambria Math" panose="02040503050406030204" pitchFamily="18" charset="0"/>
                            <a:ea typeface="メイリオ" panose="020B0604030504040204" pitchFamily="50" charset="-128"/>
                            <a:cs typeface="+mn-cs"/>
                          </a:rPr>
                          <m:t>に掲げる</m:t>
                        </m:r>
                        <m:r>
                          <a:rPr kumimoji="1" lang="ja-JP" altLang="en-US" sz="1100" b="0" i="1" u="none" strike="noStrike" kern="1200" cap="none" spc="0" normalizeH="0" baseline="0" noProof="0">
                            <a:ln>
                              <a:noFill/>
                            </a:ln>
                            <a:solidFill>
                              <a:prstClr val="black"/>
                            </a:solidFill>
                            <a:effectLst/>
                            <a:uLnTx/>
                            <a:uFillTx/>
                            <a:latin typeface="Cambria Math" panose="02040503050406030204" pitchFamily="18" charset="0"/>
                            <a:ea typeface="メイリオ" panose="020B0604030504040204" pitchFamily="50" charset="-128"/>
                            <a:cs typeface="+mn-cs"/>
                          </a:rPr>
                          <m:t>バイオ医薬品の内</m:t>
                        </m:r>
                        <m:r>
                          <a:rPr kumimoji="1" lang="ja-JP" altLang="en-US" sz="1100" b="0" i="1" u="none" strike="noStrike" kern="1200" cap="none" spc="0" normalizeH="0" baseline="0" noProof="0" smtClean="0">
                            <a:ln>
                              <a:noFill/>
                            </a:ln>
                            <a:solidFill>
                              <a:prstClr val="black"/>
                            </a:solidFill>
                            <a:effectLst/>
                            <a:uLnTx/>
                            <a:uFillTx/>
                            <a:latin typeface="Cambria Math" panose="02040503050406030204" pitchFamily="18" charset="0"/>
                            <a:ea typeface="メイリオ" panose="020B0604030504040204" pitchFamily="50" charset="-128"/>
                            <a:cs typeface="+mn-cs"/>
                          </a:rPr>
                          <m:t>、</m:t>
                        </m:r>
                        <m:r>
                          <a:rPr kumimoji="1" lang="ja-JP" altLang="en-US" sz="1100" b="0" i="1" u="none" strike="noStrike" kern="1200" cap="none" spc="0" normalizeH="0" baseline="0" noProof="0" smtClean="0">
                            <a:ln>
                              <a:noFill/>
                            </a:ln>
                            <a:solidFill>
                              <a:srgbClr val="0070C0"/>
                            </a:solidFill>
                            <a:effectLst/>
                            <a:uLnTx/>
                            <a:uFillTx/>
                            <a:latin typeface="Cambria Math" panose="02040503050406030204" pitchFamily="18" charset="0"/>
                            <a:ea typeface="メイリオ" panose="020B0604030504040204" pitchFamily="50" charset="-128"/>
                            <a:cs typeface="+mn-cs"/>
                          </a:rPr>
                          <m:t>バイオ後続品の規格単位数量</m:t>
                        </m:r>
                        <m:r>
                          <a:rPr kumimoji="1" lang="ja-JP" altLang="en-US" sz="1100" b="0" i="1" u="none" strike="noStrike" kern="1200" cap="none" spc="0" normalizeH="0" baseline="0" noProof="0">
                            <a:ln>
                              <a:noFill/>
                            </a:ln>
                            <a:solidFill>
                              <a:srgbClr val="0070C0"/>
                            </a:solidFill>
                            <a:effectLst/>
                            <a:uLnTx/>
                            <a:uFillTx/>
                            <a:latin typeface="Cambria Math" panose="02040503050406030204" pitchFamily="18" charset="0"/>
                            <a:ea typeface="メイリオ" panose="020B0604030504040204" pitchFamily="50" charset="-128"/>
                            <a:cs typeface="+mn-cs"/>
                          </a:rPr>
                          <m:t>の合計</m:t>
                        </m:r>
                      </m:num>
                      <m:den>
                        <m:r>
                          <a:rPr kumimoji="1" lang="ja-JP" altLang="en-US" sz="1100" b="0" i="1" u="none" strike="noStrike" kern="1200" cap="none" spc="0" normalizeH="0" baseline="0" noProof="0">
                            <a:ln>
                              <a:noFill/>
                            </a:ln>
                            <a:solidFill>
                              <a:prstClr val="black"/>
                            </a:solidFill>
                            <a:effectLst/>
                            <a:uLnTx/>
                            <a:uFillTx/>
                            <a:latin typeface="Cambria Math" panose="02040503050406030204" pitchFamily="18" charset="0"/>
                            <a:ea typeface="メイリオ" panose="020B0604030504040204" pitchFamily="50" charset="-128"/>
                            <a:cs typeface="+mn-cs"/>
                          </a:rPr>
                          <m:t>（２）に</m:t>
                        </m:r>
                        <m:r>
                          <a:rPr kumimoji="1" lang="ja-JP" altLang="en-US" sz="1100" b="0" i="1" u="none" strike="noStrike" kern="1200" cap="none" spc="0" normalizeH="0" baseline="0" noProof="0" smtClean="0">
                            <a:ln>
                              <a:noFill/>
                            </a:ln>
                            <a:solidFill>
                              <a:prstClr val="black"/>
                            </a:solidFill>
                            <a:effectLst/>
                            <a:uLnTx/>
                            <a:uFillTx/>
                            <a:latin typeface="Cambria Math" panose="02040503050406030204" pitchFamily="18" charset="0"/>
                            <a:ea typeface="メイリオ" panose="020B0604030504040204" pitchFamily="50" charset="-128"/>
                            <a:cs typeface="+mn-cs"/>
                          </a:rPr>
                          <m:t>掲げる</m:t>
                        </m:r>
                        <m:r>
                          <a:rPr kumimoji="1" lang="ja-JP" altLang="en-US" sz="1100" b="0" i="1" u="none" strike="noStrike" kern="1200" cap="none" spc="0" normalizeH="0" baseline="0" noProof="0" smtClean="0">
                            <a:ln>
                              <a:noFill/>
                            </a:ln>
                            <a:solidFill>
                              <a:srgbClr val="0070C0"/>
                            </a:solidFill>
                            <a:effectLst/>
                            <a:uLnTx/>
                            <a:uFillTx/>
                            <a:latin typeface="Cambria Math" panose="02040503050406030204" pitchFamily="18" charset="0"/>
                            <a:ea typeface="メイリオ" panose="020B0604030504040204" pitchFamily="50" charset="-128"/>
                            <a:cs typeface="+mn-cs"/>
                          </a:rPr>
                          <m:t>バイオ医薬品の</m:t>
                        </m:r>
                        <m:r>
                          <a:rPr kumimoji="1" lang="ja-JP" altLang="en-US" sz="1100" b="0" i="1" u="none" strike="noStrike" kern="1200" cap="none" spc="0" normalizeH="0" baseline="0" noProof="0">
                            <a:ln>
                              <a:noFill/>
                            </a:ln>
                            <a:solidFill>
                              <a:srgbClr val="0070C0"/>
                            </a:solidFill>
                            <a:effectLst/>
                            <a:uLnTx/>
                            <a:uFillTx/>
                            <a:latin typeface="Cambria Math" panose="02040503050406030204" pitchFamily="18" charset="0"/>
                            <a:ea typeface="メイリオ" panose="020B0604030504040204" pitchFamily="50" charset="-128"/>
                            <a:cs typeface="+mn-cs"/>
                          </a:rPr>
                          <m:t>規格単位数量の合計</m:t>
                        </m:r>
                        <m:r>
                          <a:rPr kumimoji="1" lang="ja-JP" altLang="en-US" sz="1100" b="0" i="1" u="none" strike="noStrike" kern="1200" cap="none" spc="0" normalizeH="0" baseline="0" noProof="0" smtClean="0">
                            <a:ln>
                              <a:noFill/>
                            </a:ln>
                            <a:solidFill>
                              <a:prstClr val="black"/>
                            </a:solidFill>
                            <a:effectLst/>
                            <a:uLnTx/>
                            <a:uFillTx/>
                            <a:latin typeface="Cambria Math" panose="02040503050406030204" pitchFamily="18" charset="0"/>
                            <a:ea typeface="メイリオ" panose="020B0604030504040204" pitchFamily="50" charset="-128"/>
                            <a:cs typeface="+mn-cs"/>
                          </a:rPr>
                          <m:t>（</m:t>
                        </m:r>
                        <m:r>
                          <a:rPr kumimoji="1" lang="ja-JP" altLang="en-US" sz="1100" b="0" i="1" u="none" strike="noStrike" kern="1200" cap="none" spc="0" normalizeH="0" baseline="0" noProof="0">
                            <a:ln>
                              <a:noFill/>
                            </a:ln>
                            <a:solidFill>
                              <a:prstClr val="black"/>
                            </a:solidFill>
                            <a:effectLst/>
                            <a:uLnTx/>
                            <a:uFillTx/>
                            <a:latin typeface="Cambria Math" panose="02040503050406030204" pitchFamily="18" charset="0"/>
                            <a:ea typeface="メイリオ" panose="020B0604030504040204" pitchFamily="50" charset="-128"/>
                            <a:cs typeface="+mn-cs"/>
                          </a:rPr>
                          <m:t>バイオ後続品</m:t>
                        </m:r>
                        <m:r>
                          <a:rPr kumimoji="1" lang="ja-JP" altLang="en-US" sz="1100" b="0" i="1" u="none" strike="noStrike" kern="1200" cap="none" spc="0" normalizeH="0" baseline="0" noProof="0" smtClean="0">
                            <a:ln>
                              <a:noFill/>
                            </a:ln>
                            <a:solidFill>
                              <a:prstClr val="black"/>
                            </a:solidFill>
                            <a:effectLst/>
                            <a:uLnTx/>
                            <a:uFillTx/>
                            <a:latin typeface="Cambria Math" panose="02040503050406030204" pitchFamily="18" charset="0"/>
                            <a:ea typeface="メイリオ" panose="020B0604030504040204" pitchFamily="50" charset="-128"/>
                            <a:cs typeface="+mn-cs"/>
                          </a:rPr>
                          <m:t>の適応の</m:t>
                        </m:r>
                        <m:r>
                          <a:rPr kumimoji="1" lang="ja-JP" altLang="en-US" sz="1100" b="0" i="1" u="none" strike="noStrike" kern="1200" cap="none" spc="0" normalizeH="0" baseline="0" noProof="0">
                            <a:ln>
                              <a:noFill/>
                            </a:ln>
                            <a:solidFill>
                              <a:prstClr val="black"/>
                            </a:solidFill>
                            <a:effectLst/>
                            <a:uLnTx/>
                            <a:uFillTx/>
                            <a:latin typeface="Cambria Math" panose="02040503050406030204" pitchFamily="18" charset="0"/>
                            <a:ea typeface="メイリオ" panose="020B0604030504040204" pitchFamily="50" charset="-128"/>
                            <a:cs typeface="+mn-cs"/>
                          </a:rPr>
                          <m:t>ない患者に</m:t>
                        </m:r>
                        <m:r>
                          <a:rPr kumimoji="1" lang="ja-JP" altLang="en-US" sz="1100" b="0" i="1" u="none" strike="noStrike" kern="1200" cap="none" spc="0" normalizeH="0" baseline="0" noProof="0" smtClean="0">
                            <a:ln>
                              <a:noFill/>
                            </a:ln>
                            <a:solidFill>
                              <a:prstClr val="black"/>
                            </a:solidFill>
                            <a:effectLst/>
                            <a:uLnTx/>
                            <a:uFillTx/>
                            <a:latin typeface="Cambria Math" panose="02040503050406030204" pitchFamily="18" charset="0"/>
                            <a:ea typeface="メイリオ" panose="020B0604030504040204" pitchFamily="50" charset="-128"/>
                            <a:cs typeface="+mn-cs"/>
                          </a:rPr>
                          <m:t>対して使用する</m:t>
                        </m:r>
                        <m:r>
                          <a:rPr kumimoji="1" lang="ja-JP" altLang="en-US" sz="1100" b="0" i="1" u="none" strike="noStrike" kern="1200" cap="none" spc="0" normalizeH="0" baseline="0" noProof="0">
                            <a:ln>
                              <a:noFill/>
                            </a:ln>
                            <a:solidFill>
                              <a:prstClr val="black"/>
                            </a:solidFill>
                            <a:effectLst/>
                            <a:uLnTx/>
                            <a:uFillTx/>
                            <a:latin typeface="Cambria Math" panose="02040503050406030204" pitchFamily="18" charset="0"/>
                            <a:ea typeface="メイリオ" panose="020B0604030504040204" pitchFamily="50" charset="-128"/>
                            <a:cs typeface="+mn-cs"/>
                          </a:rPr>
                          <m:t>先発バイオ医薬品</m:t>
                        </m:r>
                        <m:r>
                          <a:rPr kumimoji="1" lang="ja-JP" altLang="en-US" sz="1100" b="0" i="1" u="none" strike="noStrike" kern="1200" cap="none" spc="0" normalizeH="0" baseline="0" noProof="0" smtClean="0">
                            <a:ln>
                              <a:noFill/>
                            </a:ln>
                            <a:solidFill>
                              <a:prstClr val="black"/>
                            </a:solidFill>
                            <a:effectLst/>
                            <a:uLnTx/>
                            <a:uFillTx/>
                            <a:latin typeface="Cambria Math" panose="02040503050406030204" pitchFamily="18" charset="0"/>
                            <a:ea typeface="メイリオ" panose="020B0604030504040204" pitchFamily="50" charset="-128"/>
                            <a:cs typeface="+mn-cs"/>
                          </a:rPr>
                          <m:t>を</m:t>
                        </m:r>
                        <m:r>
                          <a:rPr kumimoji="1" lang="ja-JP" altLang="en-US" sz="1100" b="0" i="1" u="none" strike="noStrike" kern="1200" cap="none" spc="0" normalizeH="0" baseline="0" noProof="0">
                            <a:ln>
                              <a:noFill/>
                            </a:ln>
                            <a:solidFill>
                              <a:prstClr val="black"/>
                            </a:solidFill>
                            <a:effectLst/>
                            <a:uLnTx/>
                            <a:uFillTx/>
                            <a:latin typeface="Cambria Math" panose="02040503050406030204" pitchFamily="18" charset="0"/>
                            <a:ea typeface="メイリオ" panose="020B0604030504040204" pitchFamily="50" charset="-128"/>
                            <a:cs typeface="+mn-cs"/>
                          </a:rPr>
                          <m:t>除く</m:t>
                        </m:r>
                        <m:r>
                          <a:rPr kumimoji="1" lang="ja-JP" altLang="en-US" sz="1100" b="0" i="1" u="none" strike="noStrike" kern="1200" cap="none" spc="0" normalizeH="0" baseline="0" noProof="0" smtClean="0">
                            <a:ln>
                              <a:noFill/>
                            </a:ln>
                            <a:solidFill>
                              <a:prstClr val="black"/>
                            </a:solidFill>
                            <a:effectLst/>
                            <a:uLnTx/>
                            <a:uFillTx/>
                            <a:latin typeface="Cambria Math" panose="02040503050406030204" pitchFamily="18" charset="0"/>
                            <a:ea typeface="メイリオ" panose="020B0604030504040204" pitchFamily="50" charset="-128"/>
                            <a:cs typeface="+mn-cs"/>
                          </a:rPr>
                          <m:t>）</m:t>
                        </m:r>
                      </m:den>
                    </m:f>
                  </m:oMath>
                </a14:m>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0.5</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500" b="1" i="0" u="sng" strike="noStrike" kern="1200" cap="none" spc="0" normalizeH="0" baseline="0" noProof="0">
                  <a:ln>
                    <a:noFill/>
                  </a:ln>
                  <a:solidFill>
                    <a:srgbClr val="4F81BD">
                      <a:lumMod val="75000"/>
                    </a:srgbClr>
                  </a:solidFill>
                  <a:effectLst/>
                  <a:uLnTx/>
                  <a:uFillTx/>
                  <a:latin typeface="メイリオ" panose="020B0604030504040204" pitchFamily="50" charset="-128"/>
                  <a:ea typeface="メイリオ" panose="020B0604030504040204" pitchFamily="50" charset="-128"/>
                  <a:cs typeface="+mn-cs"/>
                </a:endParaRPr>
              </a:p>
            </p:txBody>
          </p:sp>
        </mc:Choice>
        <mc:Fallback xmlns="">
          <p:sp>
            <p:nvSpPr>
              <p:cNvPr id="13" name="テキスト ボックス 12">
                <a:extLst>
                  <a:ext uri="{FF2B5EF4-FFF2-40B4-BE49-F238E27FC236}">
                    <a16:creationId xmlns:a16="http://schemas.microsoft.com/office/drawing/2014/main" id="{E38D5908-9B2A-6FF9-8199-0ACB34B7AD56}"/>
                  </a:ext>
                </a:extLst>
              </p:cNvPr>
              <p:cNvSpPr txBox="1">
                <a:spLocks noRot="1" noChangeAspect="1" noMove="1" noResize="1" noEditPoints="1" noAdjustHandles="1" noChangeArrowheads="1" noChangeShapeType="1" noTextEdit="1"/>
              </p:cNvSpPr>
              <p:nvPr/>
            </p:nvSpPr>
            <p:spPr>
              <a:xfrm>
                <a:off x="289703" y="4065245"/>
                <a:ext cx="9326594" cy="1488100"/>
              </a:xfrm>
              <a:prstGeom prst="rect">
                <a:avLst/>
              </a:prstGeom>
              <a:blipFill>
                <a:blip r:embed="rId3"/>
                <a:stretch>
                  <a:fillRect l="-131"/>
                </a:stretch>
              </a:blipFill>
              <a:ln>
                <a:solidFill>
                  <a:schemeClr val="tx1"/>
                </a:solidFill>
                <a:prstDash val="dash"/>
              </a:ln>
            </p:spPr>
            <p:txBody>
              <a:bodyPr/>
              <a:lstStyle/>
              <a:p>
                <a:r>
                  <a:rPr lang="ja-JP" altLang="en-US">
                    <a:noFill/>
                  </a:rPr>
                  <a:t> </a:t>
                </a:r>
              </a:p>
            </p:txBody>
          </p:sp>
        </mc:Fallback>
      </mc:AlternateContent>
      <p:sp>
        <p:nvSpPr>
          <p:cNvPr id="2" name="タイトル 1"/>
          <p:cNvSpPr>
            <a:spLocks noGrp="1"/>
          </p:cNvSpPr>
          <p:nvPr>
            <p:ph type="title"/>
          </p:nvPr>
        </p:nvSpPr>
        <p:spPr>
          <a:solidFill>
            <a:srgbClr val="E1EDFF"/>
          </a:solidFill>
        </p:spPr>
        <p:txBody>
          <a:bodyPr>
            <a:noAutofit/>
          </a:bodyPr>
          <a:lstStyle/>
          <a:p>
            <a:r>
              <a:rPr lang="ja-JP" altLang="en-US" b="1"/>
              <a:t>バイオ後続品の使用促進①</a:t>
            </a:r>
            <a:endParaRPr kumimoji="1" lang="ja-JP" altLang="en-US" b="1">
              <a:latin typeface="メイリオ" panose="020B0604030504040204" pitchFamily="50" charset="-128"/>
              <a:ea typeface="メイリオ" panose="020B0604030504040204" pitchFamily="50" charset="-128"/>
            </a:endParaRPr>
          </a:p>
        </p:txBody>
      </p:sp>
      <p:sp>
        <p:nvSpPr>
          <p:cNvPr id="15" name="正方形/長方形 14"/>
          <p:cNvSpPr/>
          <p:nvPr/>
        </p:nvSpPr>
        <p:spPr>
          <a:xfrm>
            <a:off x="289703" y="777835"/>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バイオ後続品使用体制加算の新設</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Ⅳ</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後発医薬品やバイオ後続品の使用促進、長期収載品の保険給付の在り方の見直し等ー②</a:t>
            </a:r>
          </a:p>
        </p:txBody>
      </p:sp>
      <p:sp>
        <p:nvSpPr>
          <p:cNvPr id="3" name="正方形/長方形 2">
            <a:extLst>
              <a:ext uri="{FF2B5EF4-FFF2-40B4-BE49-F238E27FC236}">
                <a16:creationId xmlns:a16="http://schemas.microsoft.com/office/drawing/2014/main" id="{5E9C7E34-4944-A7C0-7A93-E6A99DBAB533}"/>
              </a:ext>
            </a:extLst>
          </p:cNvPr>
          <p:cNvSpPr/>
          <p:nvPr/>
        </p:nvSpPr>
        <p:spPr>
          <a:xfrm>
            <a:off x="5207159" y="5624952"/>
            <a:ext cx="4320000" cy="308940"/>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置き換え割合</a:t>
            </a:r>
            <a:r>
              <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％以上が目標のバイオ医薬品</a:t>
            </a:r>
          </a:p>
        </p:txBody>
      </p:sp>
      <p:sp>
        <p:nvSpPr>
          <p:cNvPr id="5" name="正方形/長方形 4">
            <a:extLst>
              <a:ext uri="{FF2B5EF4-FFF2-40B4-BE49-F238E27FC236}">
                <a16:creationId xmlns:a16="http://schemas.microsoft.com/office/drawing/2014/main" id="{935289B8-8DBF-DBDA-A33C-CEBB4AE87113}"/>
              </a:ext>
            </a:extLst>
          </p:cNvPr>
          <p:cNvSpPr/>
          <p:nvPr/>
        </p:nvSpPr>
        <p:spPr>
          <a:xfrm>
            <a:off x="404468" y="5624952"/>
            <a:ext cx="4320000" cy="308940"/>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置き換え割合</a:t>
            </a:r>
            <a:r>
              <a:rPr kumimoji="1" lang="en-US" altLang="ja-JP"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80</a:t>
            </a:r>
            <a:r>
              <a:rPr kumimoji="1" lang="ja-JP" altLang="en-US" sz="12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％以上が目標のバイオ医薬品</a:t>
            </a:r>
          </a:p>
        </p:txBody>
      </p:sp>
      <p:sp>
        <p:nvSpPr>
          <p:cNvPr id="6" name="正方形/長方形 5">
            <a:extLst>
              <a:ext uri="{FF2B5EF4-FFF2-40B4-BE49-F238E27FC236}">
                <a16:creationId xmlns:a16="http://schemas.microsoft.com/office/drawing/2014/main" id="{4207C1BA-0FDA-8411-E3DE-CE43C258D2F3}"/>
              </a:ext>
            </a:extLst>
          </p:cNvPr>
          <p:cNvSpPr/>
          <p:nvPr/>
        </p:nvSpPr>
        <p:spPr>
          <a:xfrm>
            <a:off x="404468" y="5946920"/>
            <a:ext cx="4320000" cy="746167"/>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エポエチン</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リツキシマブ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ハ</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トラスツズマブ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二</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テリパラチド</a:t>
            </a:r>
          </a:p>
        </p:txBody>
      </p:sp>
      <p:grpSp>
        <p:nvGrpSpPr>
          <p:cNvPr id="9" name="グループ化 8">
            <a:extLst>
              <a:ext uri="{FF2B5EF4-FFF2-40B4-BE49-F238E27FC236}">
                <a16:creationId xmlns:a16="http://schemas.microsoft.com/office/drawing/2014/main" id="{A4A34B70-B287-028C-EF51-4CE52A575D03}"/>
              </a:ext>
            </a:extLst>
          </p:cNvPr>
          <p:cNvGrpSpPr/>
          <p:nvPr/>
        </p:nvGrpSpPr>
        <p:grpSpPr>
          <a:xfrm>
            <a:off x="5207159" y="5941457"/>
            <a:ext cx="4320337" cy="751631"/>
            <a:chOff x="5108210" y="3895014"/>
            <a:chExt cx="4320337" cy="1432766"/>
          </a:xfrm>
          <a:solidFill>
            <a:srgbClr val="E1EDFF"/>
          </a:solidFill>
        </p:grpSpPr>
        <p:sp>
          <p:nvSpPr>
            <p:cNvPr id="4" name="正方形/長方形 3">
              <a:extLst>
                <a:ext uri="{FF2B5EF4-FFF2-40B4-BE49-F238E27FC236}">
                  <a16:creationId xmlns:a16="http://schemas.microsoft.com/office/drawing/2014/main" id="{41479EE0-CE47-8F5C-EBBE-C479E8F0F685}"/>
                </a:ext>
              </a:extLst>
            </p:cNvPr>
            <p:cNvSpPr/>
            <p:nvPr/>
          </p:nvSpPr>
          <p:spPr>
            <a:xfrm>
              <a:off x="5108210" y="3895016"/>
              <a:ext cx="2160337" cy="1432764"/>
            </a:xfrm>
            <a:prstGeom prst="rect">
              <a:avLst/>
            </a:prstGeom>
            <a:grp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ソマトロピン</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ハ</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エタネルセプト</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ホ</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ベバシズマブ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ト</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インスリンアスパルト</a:t>
              </a:r>
            </a:p>
          </p:txBody>
        </p:sp>
        <p:sp>
          <p:nvSpPr>
            <p:cNvPr id="7" name="正方形/長方形 6">
              <a:extLst>
                <a:ext uri="{FF2B5EF4-FFF2-40B4-BE49-F238E27FC236}">
                  <a16:creationId xmlns:a16="http://schemas.microsoft.com/office/drawing/2014/main" id="{9B1CF57D-E2E1-53EB-F2B3-49E33FC56DC4}"/>
                </a:ext>
              </a:extLst>
            </p:cNvPr>
            <p:cNvSpPr/>
            <p:nvPr/>
          </p:nvSpPr>
          <p:spPr>
            <a:xfrm>
              <a:off x="7268210" y="3895014"/>
              <a:ext cx="2160337" cy="1432764"/>
            </a:xfrm>
            <a:prstGeom prst="rect">
              <a:avLst/>
            </a:prstGeom>
            <a:grp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インフリキシマブ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二</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アガルシダーゼベータ</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へ</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インスリンリスプロ</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チ</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アダリムマブ</a:t>
              </a:r>
            </a:p>
          </p:txBody>
        </p:sp>
      </p:grpSp>
      <p:sp>
        <p:nvSpPr>
          <p:cNvPr id="11" name="スライド番号プレースホルダー 2">
            <a:extLst>
              <a:ext uri="{FF2B5EF4-FFF2-40B4-BE49-F238E27FC236}">
                <a16:creationId xmlns:a16="http://schemas.microsoft.com/office/drawing/2014/main" id="{63848EEF-8D2F-1F83-061C-1ED995A133AF}"/>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505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632163897"/>
      </p:ext>
    </p:extLst>
  </p:cSld>
  <p:clrMapOvr>
    <a:masterClrMapping/>
  </p:clrMapOvr>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800"/>
            <a:ext cx="9529762" cy="574589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外来におけるバイオ後続品導入初期加算の対象患者について、外来化学療法を実施している患者から、医療機関において注射するバイオ後続品を使用する全ての患者に見直す。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8800" marR="0" lvl="4"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在宅自己注射指導管理料に係るバイオ後続品使用体制加算については従前のとおり。</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lang="ja-JP" altLang="en-US" b="1"/>
              <a:t>バイオ後続品の使用促進②</a:t>
            </a:r>
            <a:endParaRPr kumimoji="1" lang="ja-JP" altLang="en-US" b="1">
              <a:latin typeface="メイリオ" panose="020B0604030504040204" pitchFamily="50" charset="-128"/>
              <a:ea typeface="メイリオ" panose="020B0604030504040204" pitchFamily="50" charset="-128"/>
            </a:endParaRPr>
          </a:p>
        </p:txBody>
      </p:sp>
      <p:sp>
        <p:nvSpPr>
          <p:cNvPr id="15" name="正方形/長方形 14"/>
          <p:cNvSpPr/>
          <p:nvPr/>
        </p:nvSpPr>
        <p:spPr>
          <a:xfrm>
            <a:off x="289703" y="777835"/>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バイオ後続品導入初期加算の見直し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Ⅳ</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後発医薬品やバイオ後続品の使用促進、長期収載品の保険給付の在り方の見直し等ー②</a:t>
            </a:r>
          </a:p>
        </p:txBody>
      </p:sp>
      <p:sp>
        <p:nvSpPr>
          <p:cNvPr id="10" name="正方形/長方形 9">
            <a:extLst>
              <a:ext uri="{FF2B5EF4-FFF2-40B4-BE49-F238E27FC236}">
                <a16:creationId xmlns:a16="http://schemas.microsoft.com/office/drawing/2014/main" id="{E98F5947-FF4F-5699-7F4D-AFFC6BE80C7D}"/>
              </a:ext>
            </a:extLst>
          </p:cNvPr>
          <p:cNvSpPr/>
          <p:nvPr/>
        </p:nvSpPr>
        <p:spPr>
          <a:xfrm>
            <a:off x="5238268" y="1883300"/>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1" name="正方形/長方形 10">
            <a:extLst>
              <a:ext uri="{FF2B5EF4-FFF2-40B4-BE49-F238E27FC236}">
                <a16:creationId xmlns:a16="http://schemas.microsoft.com/office/drawing/2014/main" id="{BDB2F30B-AD85-16E4-A5AC-EB103DA924E3}"/>
              </a:ext>
            </a:extLst>
          </p:cNvPr>
          <p:cNvSpPr/>
          <p:nvPr/>
        </p:nvSpPr>
        <p:spPr>
          <a:xfrm>
            <a:off x="5264204" y="2246609"/>
            <a:ext cx="4320000" cy="2833896"/>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第６部　注射</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＜通則＞</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入院中の患者以外の患者に対する注射に当たって</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患者に対し、バイオ後続品に係る説明を行い、バイオ後続品を使用した場合は、バイオ後続品導入初期加算として、当該バイオ後続品の初回の使用日の属する月から起算して３月を限度として、月１回に限り</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点を更に所定点数に加算する。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外来腫瘍化学療法診療料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右矢印 89">
            <a:extLst>
              <a:ext uri="{FF2B5EF4-FFF2-40B4-BE49-F238E27FC236}">
                <a16:creationId xmlns:a16="http://schemas.microsoft.com/office/drawing/2014/main" id="{CB315EAE-8A69-4716-1BB5-91C08418F1D5}"/>
              </a:ext>
            </a:extLst>
          </p:cNvPr>
          <p:cNvSpPr/>
          <p:nvPr/>
        </p:nvSpPr>
        <p:spPr>
          <a:xfrm>
            <a:off x="4777599" y="325226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4" name="正方形/長方形 13">
            <a:extLst>
              <a:ext uri="{FF2B5EF4-FFF2-40B4-BE49-F238E27FC236}">
                <a16:creationId xmlns:a16="http://schemas.microsoft.com/office/drawing/2014/main" id="{78E3E9F1-D283-77E5-4766-F747E7B49BAA}"/>
              </a:ext>
            </a:extLst>
          </p:cNvPr>
          <p:cNvSpPr/>
          <p:nvPr/>
        </p:nvSpPr>
        <p:spPr>
          <a:xfrm>
            <a:off x="341721" y="1883300"/>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6" name="正方形/長方形 15">
            <a:extLst>
              <a:ext uri="{FF2B5EF4-FFF2-40B4-BE49-F238E27FC236}">
                <a16:creationId xmlns:a16="http://schemas.microsoft.com/office/drawing/2014/main" id="{37FB25A7-3465-5A7F-0D91-E90FC7B8495F}"/>
              </a:ext>
            </a:extLst>
          </p:cNvPr>
          <p:cNvSpPr/>
          <p:nvPr/>
        </p:nvSpPr>
        <p:spPr>
          <a:xfrm>
            <a:off x="334620" y="2246609"/>
            <a:ext cx="4371398" cy="2833896"/>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第６部　注射</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＜通則＞</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外来化学療法を算定する場合について</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患者に対し、バイオ後続品に係る説明を行い、バイオ後続品を使用した場合は、バイオ後続品導入初期加算として、当該バイオ後続品の初回の使用日の属する月から起算して３月を限度として、月１回に限り</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点を更に所定点数に加算する。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外来腫瘍化学療法診療料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患者に対し、バイオ後続品に係る説明を行い、バイオ後続品を使用した場合は、バイオ後続品導入初期加算として、当該バイオ後続品の初回の使用日の属する月から起算して３月を限度として、月１回に限り</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150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8" name="テキスト ボックス 17">
            <a:extLst>
              <a:ext uri="{FF2B5EF4-FFF2-40B4-BE49-F238E27FC236}">
                <a16:creationId xmlns:a16="http://schemas.microsoft.com/office/drawing/2014/main" id="{813FC59B-2972-380E-7E9B-53539609683B}"/>
              </a:ext>
            </a:extLst>
          </p:cNvPr>
          <p:cNvSpPr txBox="1"/>
          <p:nvPr/>
        </p:nvSpPr>
        <p:spPr>
          <a:xfrm>
            <a:off x="263768" y="5839200"/>
            <a:ext cx="6891191" cy="538609"/>
          </a:xfrm>
          <a:prstGeom prst="rect">
            <a:avLst/>
          </a:prstGeom>
          <a:noFill/>
          <a:ln>
            <a:solidFill>
              <a:schemeClr val="tx1"/>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アガルシダーゼベータ</a:t>
            </a:r>
            <a:r>
              <a:rPr kumimoji="1" lang="ja-JP" altLang="en-US" sz="14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ラニビズマブ</a:t>
            </a:r>
            <a:endParaRPr kumimoji="1" lang="ja-JP" altLang="en-US" sz="18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7" name="テキスト ボックス 16">
            <a:extLst>
              <a:ext uri="{FF2B5EF4-FFF2-40B4-BE49-F238E27FC236}">
                <a16:creationId xmlns:a16="http://schemas.microsoft.com/office/drawing/2014/main" id="{29CDEC70-4E4D-1647-663B-8DE45E95A456}"/>
              </a:ext>
            </a:extLst>
          </p:cNvPr>
          <p:cNvSpPr txBox="1"/>
          <p:nvPr/>
        </p:nvSpPr>
        <p:spPr>
          <a:xfrm>
            <a:off x="286462" y="5671800"/>
            <a:ext cx="6299065" cy="307777"/>
          </a:xfrm>
          <a:prstGeom prst="rect">
            <a:avLst/>
          </a:prstGeom>
          <a:solidFill>
            <a:srgbClr val="E1EDFF"/>
          </a:solidFill>
          <a:ln>
            <a:solidFill>
              <a:schemeClr val="tx1"/>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参考</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今回の改定で新たにバイオ後続品導入初期加算の対象となる注射薬</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5" name="Picture 4" descr="看護師さんが小児科の子供と触れ合っているイラスト">
            <a:extLst>
              <a:ext uri="{FF2B5EF4-FFF2-40B4-BE49-F238E27FC236}">
                <a16:creationId xmlns:a16="http://schemas.microsoft.com/office/drawing/2014/main" id="{7271F655-EC2E-4DEA-C12C-6D73A21BDD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50131" y="5501869"/>
            <a:ext cx="1114031" cy="1114031"/>
          </a:xfrm>
          <a:prstGeom prst="rect">
            <a:avLst/>
          </a:prstGeom>
          <a:noFill/>
          <a:extLst>
            <a:ext uri="{909E8E84-426E-40DD-AFC4-6F175D3DCCD1}">
              <a14:hiddenFill xmlns:a14="http://schemas.microsoft.com/office/drawing/2010/main">
                <a:solidFill>
                  <a:srgbClr val="FFFFFF"/>
                </a:solidFill>
              </a14:hiddenFill>
            </a:ext>
          </a:extLst>
        </p:spPr>
      </p:pic>
      <p:sp>
        <p:nvSpPr>
          <p:cNvPr id="4" name="スライド番号プレースホルダー 2">
            <a:extLst>
              <a:ext uri="{FF2B5EF4-FFF2-40B4-BE49-F238E27FC236}">
                <a16:creationId xmlns:a16="http://schemas.microsoft.com/office/drawing/2014/main" id="{6950ACC5-10F8-0009-A666-B6595262D4C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506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161316790"/>
      </p:ext>
    </p:extLst>
  </p:cSld>
  <p:clrMapOvr>
    <a:masterClrMapping/>
  </p:clrMapOvr>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113073"/>
            <a:ext cx="9529762" cy="528772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月あたりの処方箋の交付が平均</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4,000</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回を超える医療機関が、当該医療機関の交付する処方箋による調剤の割合が９割を超える薬局と不動産取引等の特別な関係を有する場合の処方箋料の評価を見直す。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［対象医療機関］</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以下の①～③のいずれにも該当する医療機関。</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mc:AlternateContent xmlns:mc="http://schemas.openxmlformats.org/markup-compatibility/2006" xmlns:a14="http://schemas.microsoft.com/office/drawing/2010/main">
        <mc:Choice Requires="a14">
          <p:sp>
            <p:nvSpPr>
              <p:cNvPr id="13" name="テキスト ボックス 12">
                <a:extLst>
                  <a:ext uri="{FF2B5EF4-FFF2-40B4-BE49-F238E27FC236}">
                    <a16:creationId xmlns:a16="http://schemas.microsoft.com/office/drawing/2014/main" id="{E38D5908-9B2A-6FF9-8199-0ACB34B7AD56}"/>
                  </a:ext>
                </a:extLst>
              </p:cNvPr>
              <p:cNvSpPr txBox="1"/>
              <p:nvPr/>
            </p:nvSpPr>
            <p:spPr>
              <a:xfrm>
                <a:off x="267135" y="5326040"/>
                <a:ext cx="9326594" cy="945131"/>
              </a:xfrm>
              <a:prstGeom prst="rect">
                <a:avLst/>
              </a:prstGeom>
              <a:noFill/>
              <a:ln>
                <a:solidFill>
                  <a:schemeClr val="tx1"/>
                </a:solidFill>
                <a:prstDash val="dash"/>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1" u="none" strike="noStrike" kern="1200" cap="none" spc="0" normalizeH="0" baseline="0" noProof="0">
                  <a:ln>
                    <a:noFill/>
                  </a:ln>
                  <a:solidFill>
                    <a:srgbClr val="0070C0"/>
                  </a:solidFill>
                  <a:effectLst/>
                  <a:highlight>
                    <a:srgbClr val="FFFF00"/>
                  </a:highlight>
                  <a:uLnTx/>
                  <a:uFillTx/>
                  <a:latin typeface="Cambria Math" panose="02040503050406030204" pitchFamily="18" charset="0"/>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1" u="sng" strike="noStrike" kern="1200" cap="none" spc="0" normalizeH="0" baseline="0" noProof="0">
                    <a:ln>
                      <a:noFill/>
                    </a:ln>
                    <a:solidFill>
                      <a:srgbClr val="0070C0"/>
                    </a:solidFill>
                    <a:effectLst/>
                    <a:uLnTx/>
                    <a:uFillTx/>
                    <a:latin typeface="Cambria Math" panose="02040503050406030204" pitchFamily="18" charset="0"/>
                    <a:ea typeface="メイリオ" panose="020B0604030504040204" pitchFamily="50" charset="-128"/>
                    <a:cs typeface="+mn-cs"/>
                  </a:rPr>
                  <a:t>①</a:t>
                </a:r>
                <a:r>
                  <a:rPr kumimoji="1" lang="ja-JP" altLang="en-US" sz="1400" b="1" i="1" u="none" strike="noStrike" kern="1200" cap="none" spc="0" normalizeH="0" baseline="0" noProof="0">
                    <a:ln>
                      <a:noFill/>
                    </a:ln>
                    <a:solidFill>
                      <a:srgbClr val="0070C0"/>
                    </a:solidFill>
                    <a:effectLst/>
                    <a:uLnTx/>
                    <a:uFillTx/>
                    <a:latin typeface="Cambria Math" panose="02040503050406030204" pitchFamily="18" charset="0"/>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直近３月の処方箋を交付した回数が</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12,000</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回を超えること。</a:t>
                </a:r>
                <a:endParaRPr kumimoji="1" lang="en-US" altLang="ja-JP" sz="800" b="1" i="1" u="sng" strike="noStrike" kern="1200" cap="none" spc="0" normalizeH="0" baseline="0" noProof="0">
                  <a:ln>
                    <a:noFill/>
                  </a:ln>
                  <a:solidFill>
                    <a:srgbClr val="0070C0"/>
                  </a:solidFill>
                  <a:effectLst/>
                  <a:uLnTx/>
                  <a:uFillTx/>
                  <a:latin typeface="Cambria Math" panose="02040503050406030204" pitchFamily="18" charset="0"/>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1" u="sng" strike="noStrike" kern="1200" cap="none" spc="0" normalizeH="0" baseline="0" noProof="0">
                    <a:ln>
                      <a:noFill/>
                    </a:ln>
                    <a:solidFill>
                      <a:srgbClr val="0070C0"/>
                    </a:solidFill>
                    <a:effectLst/>
                    <a:uLnTx/>
                    <a:uFillTx/>
                    <a:latin typeface="Cambria Math" panose="02040503050406030204" pitchFamily="18" charset="0"/>
                    <a:ea typeface="メイリオ" panose="020B0604030504040204" pitchFamily="50" charset="-128"/>
                    <a:cs typeface="+mn-cs"/>
                  </a:rPr>
                  <a:t>②</a:t>
                </a:r>
                <a14:m>
                  <m:oMath xmlns:m="http://schemas.openxmlformats.org/officeDocument/2006/math">
                    <m:r>
                      <a:rPr kumimoji="1" lang="ja-JP" altLang="en-US" sz="1400" b="1" i="1" u="none" strike="noStrike" kern="1200" cap="none" spc="0" normalizeH="0" baseline="0" noProof="0" dirty="0" smtClean="0">
                        <a:ln>
                          <a:noFill/>
                        </a:ln>
                        <a:solidFill>
                          <a:srgbClr val="0070C0"/>
                        </a:solidFill>
                        <a:effectLst/>
                        <a:uLnTx/>
                        <a:uFillTx/>
                        <a:latin typeface="Cambria Math" panose="02040503050406030204" pitchFamily="18" charset="0"/>
                        <a:ea typeface="メイリオ" panose="020B0604030504040204" pitchFamily="50" charset="-128"/>
                        <a:cs typeface="+mn-cs"/>
                      </a:rPr>
                      <m:t>　</m:t>
                    </m:r>
                  </m:oMath>
                </a14:m>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保険薬局</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特別調剤基本料Ａを算定しているものに限る</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と不動産取引等その他の特別な関係を有している保険医療機関であること。</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③</a:t>
                </a:r>
                <a14:m>
                  <m:oMath xmlns:m="http://schemas.openxmlformats.org/officeDocument/2006/math">
                    <m:r>
                      <a:rPr kumimoji="1" lang="ja-JP" altLang="en-US" sz="1400" b="1" i="1" u="none" strike="noStrike" kern="1200" cap="none" spc="0" normalizeH="0" baseline="0" noProof="0" dirty="0" smtClean="0">
                        <a:ln>
                          <a:noFill/>
                        </a:ln>
                        <a:solidFill>
                          <a:srgbClr val="0070C0"/>
                        </a:solidFill>
                        <a:effectLst/>
                        <a:uLnTx/>
                        <a:uFillTx/>
                        <a:latin typeface="Cambria Math" panose="02040503050406030204" pitchFamily="18" charset="0"/>
                        <a:ea typeface="メイリオ" panose="020B0604030504040204" pitchFamily="50" charset="-128"/>
                        <a:cs typeface="+mn-cs"/>
                      </a:rPr>
                      <m:t>　</m:t>
                    </m:r>
                  </m:oMath>
                </a14:m>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当該特別な関係を有する薬局の当該保険医療機関に係る処方箋による調剤の割合が９割を超えていること。</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500" b="1" i="0" u="sng" strike="noStrike" kern="1200" cap="none" spc="0" normalizeH="0" baseline="0" noProof="0">
                  <a:ln>
                    <a:noFill/>
                  </a:ln>
                  <a:solidFill>
                    <a:srgbClr val="4F81BD">
                      <a:lumMod val="75000"/>
                    </a:srgbClr>
                  </a:solidFill>
                  <a:effectLst/>
                  <a:uLnTx/>
                  <a:uFillTx/>
                  <a:latin typeface="メイリオ" panose="020B0604030504040204" pitchFamily="50" charset="-128"/>
                  <a:ea typeface="メイリオ" panose="020B0604030504040204" pitchFamily="50" charset="-128"/>
                  <a:cs typeface="+mn-cs"/>
                </a:endParaRPr>
              </a:p>
            </p:txBody>
          </p:sp>
        </mc:Choice>
        <mc:Fallback xmlns="">
          <p:sp>
            <p:nvSpPr>
              <p:cNvPr id="13" name="テキスト ボックス 12">
                <a:extLst>
                  <a:ext uri="{FF2B5EF4-FFF2-40B4-BE49-F238E27FC236}">
                    <a16:creationId xmlns:a16="http://schemas.microsoft.com/office/drawing/2014/main" id="{E38D5908-9B2A-6FF9-8199-0ACB34B7AD56}"/>
                  </a:ext>
                </a:extLst>
              </p:cNvPr>
              <p:cNvSpPr txBox="1">
                <a:spLocks noRot="1" noChangeAspect="1" noMove="1" noResize="1" noEditPoints="1" noAdjustHandles="1" noChangeArrowheads="1" noChangeShapeType="1" noTextEdit="1"/>
              </p:cNvSpPr>
              <p:nvPr/>
            </p:nvSpPr>
            <p:spPr>
              <a:xfrm>
                <a:off x="267135" y="5326040"/>
                <a:ext cx="9326594" cy="945131"/>
              </a:xfrm>
              <a:prstGeom prst="rect">
                <a:avLst/>
              </a:prstGeom>
              <a:blipFill>
                <a:blip r:embed="rId3"/>
                <a:stretch>
                  <a:fillRect l="-131"/>
                </a:stretch>
              </a:blipFill>
              <a:ln>
                <a:solidFill>
                  <a:schemeClr val="tx1"/>
                </a:solidFill>
                <a:prstDash val="dash"/>
              </a:ln>
            </p:spPr>
            <p:txBody>
              <a:bodyPr/>
              <a:lstStyle/>
              <a:p>
                <a:r>
                  <a:rPr lang="ja-JP" altLang="en-US">
                    <a:noFill/>
                  </a:rPr>
                  <a:t> </a:t>
                </a:r>
              </a:p>
            </p:txBody>
          </p:sp>
        </mc:Fallback>
      </mc:AlternateContent>
      <p:sp>
        <p:nvSpPr>
          <p:cNvPr id="2" name="タイトル 1"/>
          <p:cNvSpPr>
            <a:spLocks noGrp="1"/>
          </p:cNvSpPr>
          <p:nvPr>
            <p:ph type="title"/>
          </p:nvPr>
        </p:nvSpPr>
        <p:spPr>
          <a:xfrm>
            <a:off x="0" y="206813"/>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いわゆる同一敷地内薬局に関する評価の見直し</a:t>
            </a:r>
          </a:p>
        </p:txBody>
      </p:sp>
      <p:sp>
        <p:nvSpPr>
          <p:cNvPr id="15" name="正方形/長方形 14"/>
          <p:cNvSpPr/>
          <p:nvPr/>
        </p:nvSpPr>
        <p:spPr>
          <a:xfrm>
            <a:off x="351246" y="903479"/>
            <a:ext cx="6754909"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いわゆる同一敷地内薬局を有する医療機関に関する処方箋料の見直し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2426400" marR="0" lvl="0" indent="-2426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薬局の経営状況等も踏まえ、地域の患者・住民のニーズに対応した機能を有する医薬品供給拠点としての役割の評価を推進</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－④</a:t>
            </a: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正方形/長方形 9">
            <a:extLst>
              <a:ext uri="{FF2B5EF4-FFF2-40B4-BE49-F238E27FC236}">
                <a16:creationId xmlns:a16="http://schemas.microsoft.com/office/drawing/2014/main" id="{C7BBC841-CEAA-4491-CEFE-B7F82B0D6A82}"/>
              </a:ext>
            </a:extLst>
          </p:cNvPr>
          <p:cNvSpPr/>
          <p:nvPr/>
        </p:nvSpPr>
        <p:spPr>
          <a:xfrm>
            <a:off x="5247793" y="2096507"/>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1" name="正方形/長方形 10">
            <a:extLst>
              <a:ext uri="{FF2B5EF4-FFF2-40B4-BE49-F238E27FC236}">
                <a16:creationId xmlns:a16="http://schemas.microsoft.com/office/drawing/2014/main" id="{2B92F570-95C4-E596-B7C0-704CF62D26F0}"/>
              </a:ext>
            </a:extLst>
          </p:cNvPr>
          <p:cNvSpPr/>
          <p:nvPr/>
        </p:nvSpPr>
        <p:spPr>
          <a:xfrm>
            <a:off x="5273729" y="2459815"/>
            <a:ext cx="4320000" cy="2301707"/>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処方箋料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（対象医療機関の場合）</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向精神薬他剤投与を行った場合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18</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１以外の場合の他剤投与又は</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向精神薬長期処方を行った場合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29</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１及び２以外の場合　　　　　　　　　　　　  </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42</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（対象医療機関以外の場合）</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向精神薬他剤投与を行った場合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１以外の場合の他剤投与又は</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向精神薬長期処方を行った場合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32</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１及び２以外の場合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処方等に係る評価の再編に伴うもの</a:t>
            </a: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右矢印 89">
            <a:extLst>
              <a:ext uri="{FF2B5EF4-FFF2-40B4-BE49-F238E27FC236}">
                <a16:creationId xmlns:a16="http://schemas.microsoft.com/office/drawing/2014/main" id="{99B4C517-9362-D885-C0BB-C5F627A34C72}"/>
              </a:ext>
            </a:extLst>
          </p:cNvPr>
          <p:cNvSpPr/>
          <p:nvPr/>
        </p:nvSpPr>
        <p:spPr>
          <a:xfrm>
            <a:off x="4779793" y="3111980"/>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4" name="正方形/長方形 13">
            <a:extLst>
              <a:ext uri="{FF2B5EF4-FFF2-40B4-BE49-F238E27FC236}">
                <a16:creationId xmlns:a16="http://schemas.microsoft.com/office/drawing/2014/main" id="{8EB9BE3E-4CEA-0501-161F-32696EAF386E}"/>
              </a:ext>
            </a:extLst>
          </p:cNvPr>
          <p:cNvSpPr/>
          <p:nvPr/>
        </p:nvSpPr>
        <p:spPr>
          <a:xfrm>
            <a:off x="351246" y="2096507"/>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6" name="正方形/長方形 15">
            <a:extLst>
              <a:ext uri="{FF2B5EF4-FFF2-40B4-BE49-F238E27FC236}">
                <a16:creationId xmlns:a16="http://schemas.microsoft.com/office/drawing/2014/main" id="{1F1CC2F2-1D9A-DBCF-48A9-6873F48DCAD0}"/>
              </a:ext>
            </a:extLst>
          </p:cNvPr>
          <p:cNvSpPr/>
          <p:nvPr/>
        </p:nvSpPr>
        <p:spPr>
          <a:xfrm>
            <a:off x="344145" y="2459815"/>
            <a:ext cx="4371398" cy="2301707"/>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処方箋料</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向精神薬他剤投与を行った場合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28</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１以外の場合の他剤投与又は</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向精神薬長期処方を行った場合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１及び２以外の場合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68</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スライド番号プレースホルダー 2">
            <a:extLst>
              <a:ext uri="{FF2B5EF4-FFF2-40B4-BE49-F238E27FC236}">
                <a16:creationId xmlns:a16="http://schemas.microsoft.com/office/drawing/2014/main" id="{638FC179-3E10-FCB9-C06F-48608B1F2318}"/>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507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468822835"/>
      </p:ext>
    </p:extLst>
  </p:cSld>
  <p:clrMapOvr>
    <a:masterClrMapping/>
  </p:clrMapOvr>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138399" y="2659456"/>
            <a:ext cx="8280920" cy="1077218"/>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17.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ＤＰＣ</a:t>
            </a: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ＰＤＰＳ・</a:t>
            </a:r>
            <a:b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b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　　短期滞在手術等基本料等</a:t>
            </a:r>
            <a:endParaRPr lang="en-US" altLang="ja-JP" sz="3200" b="1" dirty="0">
              <a:solidFill>
                <a:sysClr val="windowText" lastClr="000000"/>
              </a:solidFill>
              <a:latin typeface="メイリオ" panose="020B0604030504040204" pitchFamily="50" charset="-128"/>
              <a:ea typeface="メイリオ" panose="020B0604030504040204" pitchFamily="50" charset="-128"/>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508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844633046"/>
      </p:ext>
    </p:extLst>
  </p:cSld>
  <p:clrMapOvr>
    <a:masterClrMapping/>
  </p:clrMapOvr>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A1145F-177C-21E1-07C4-4D8A4B36BF0E}"/>
            </a:ext>
          </a:extLst>
        </p:cNvPr>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B6554C2E-3388-5A12-EFFE-2BB475EEACC1}"/>
              </a:ext>
            </a:extLst>
          </p:cNvPr>
          <p:cNvSpPr txBox="1"/>
          <p:nvPr/>
        </p:nvSpPr>
        <p:spPr>
          <a:xfrm>
            <a:off x="0" y="0"/>
            <a:ext cx="9906000" cy="27699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令和６年度診療報酬改定</a:t>
            </a:r>
          </a:p>
        </p:txBody>
      </p:sp>
      <p:sp>
        <p:nvSpPr>
          <p:cNvPr id="44" name="正方形/長方形 43">
            <a:extLst>
              <a:ext uri="{FF2B5EF4-FFF2-40B4-BE49-F238E27FC236}">
                <a16:creationId xmlns:a16="http://schemas.microsoft.com/office/drawing/2014/main" id="{DD71237E-11E5-D000-BBF7-31AF05055DE1}"/>
              </a:ext>
            </a:extLst>
          </p:cNvPr>
          <p:cNvSpPr/>
          <p:nvPr/>
        </p:nvSpPr>
        <p:spPr>
          <a:xfrm>
            <a:off x="116469" y="819810"/>
            <a:ext cx="9673075" cy="5673064"/>
          </a:xfrm>
          <a:prstGeom prst="rect">
            <a:avLst/>
          </a:prstGeom>
          <a:ln>
            <a:solidFill>
              <a:srgbClr val="0070C0"/>
            </a:solidFill>
          </a:ln>
        </p:spPr>
        <p:txBody>
          <a:bodyPr wrap="square" lIns="91440" tIns="45720" rIns="91440" bIns="45720" anchor="t">
            <a:noAutofit/>
          </a:bodyPr>
          <a:lstStyle/>
          <a:p>
            <a:pPr marL="522605"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20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522605"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en-US" altLang="ja-JP" sz="2000" b="0" i="0" u="none" strike="noStrike" kern="100" cap="none" spc="0" normalizeH="0" baseline="0" noProof="0" dirty="0">
                <a:ln>
                  <a:noFill/>
                </a:ln>
                <a:solidFill>
                  <a:srgbClr val="000000"/>
                </a:solidFill>
                <a:effectLst/>
                <a:uLnTx/>
                <a:uFillTx/>
                <a:latin typeface="メイリオ"/>
                <a:ea typeface="メイリオ"/>
                <a:cs typeface="Times New Roman"/>
              </a:rPr>
              <a:t>DPC/PDPS</a:t>
            </a:r>
            <a:r>
              <a:rPr kumimoji="1" lang="ja-JP" altLang="en-US" sz="2000" b="0" i="0" u="none" strike="noStrike" kern="100" cap="none" spc="0" normalizeH="0" baseline="0" noProof="0" dirty="0">
                <a:ln>
                  <a:noFill/>
                </a:ln>
                <a:solidFill>
                  <a:srgbClr val="000000"/>
                </a:solidFill>
                <a:effectLst/>
                <a:uLnTx/>
                <a:uFillTx/>
                <a:latin typeface="メイリオ"/>
                <a:ea typeface="メイリオ"/>
                <a:cs typeface="Times New Roman"/>
              </a:rPr>
              <a:t>は、</a:t>
            </a:r>
            <a:r>
              <a:rPr kumimoji="1" lang="ja-JP" altLang="ja-JP" sz="2000" b="0" i="0" u="none" strike="noStrike" kern="100" cap="none" spc="0" normalizeH="0" baseline="0" noProof="0" dirty="0">
                <a:ln>
                  <a:noFill/>
                </a:ln>
                <a:solidFill>
                  <a:srgbClr val="000000"/>
                </a:solidFill>
                <a:effectLst/>
                <a:uLnTx/>
                <a:uFillTx/>
                <a:latin typeface="メイリオ"/>
                <a:ea typeface="メイリオ"/>
                <a:cs typeface="Times New Roman"/>
              </a:rPr>
              <a:t>閣議決定に基づき</a:t>
            </a:r>
            <a:r>
              <a:rPr kumimoji="1" lang="ja-JP" altLang="en-US" sz="2000" b="0" i="0" u="none" strike="noStrike" kern="100" cap="none" spc="0" normalizeH="0" baseline="0" noProof="0" dirty="0">
                <a:ln>
                  <a:noFill/>
                </a:ln>
                <a:solidFill>
                  <a:srgbClr val="000000"/>
                </a:solidFill>
                <a:effectLst/>
                <a:uLnTx/>
                <a:uFillTx/>
                <a:latin typeface="メイリオ"/>
                <a:ea typeface="メイリオ"/>
                <a:cs typeface="Times New Roman"/>
              </a:rPr>
              <a:t>、</a:t>
            </a:r>
            <a:r>
              <a:rPr kumimoji="1" lang="ja-JP" altLang="ja-JP" sz="2000" b="0" i="0" u="none" strike="noStrike" kern="100" cap="none" spc="0" normalizeH="0" baseline="0" noProof="0" dirty="0">
                <a:ln>
                  <a:noFill/>
                </a:ln>
                <a:solidFill>
                  <a:srgbClr val="000000"/>
                </a:solidFill>
                <a:effectLst/>
                <a:uLnTx/>
                <a:uFillTx/>
                <a:latin typeface="メイリオ"/>
                <a:ea typeface="メイリオ"/>
                <a:cs typeface="Times New Roman"/>
              </a:rPr>
              <a:t>平成</a:t>
            </a:r>
            <a:r>
              <a:rPr kumimoji="1" lang="en-US" altLang="ja-JP" sz="2000" b="0" i="0" u="none" strike="noStrike" kern="100" cap="none" spc="0" normalizeH="0" baseline="0" noProof="0" dirty="0">
                <a:ln>
                  <a:noFill/>
                </a:ln>
                <a:solidFill>
                  <a:srgbClr val="000000"/>
                </a:solidFill>
                <a:effectLst/>
                <a:uLnTx/>
                <a:uFillTx/>
                <a:latin typeface="メイリオ"/>
                <a:ea typeface="メイリオ"/>
                <a:cs typeface="Times New Roman"/>
              </a:rPr>
              <a:t>15</a:t>
            </a:r>
            <a:r>
              <a:rPr kumimoji="1" lang="ja-JP" altLang="ja-JP" sz="2000" b="0" i="0" u="none" strike="noStrike" kern="100" cap="none" spc="0" normalizeH="0" baseline="0" noProof="0" dirty="0">
                <a:ln>
                  <a:noFill/>
                </a:ln>
                <a:solidFill>
                  <a:srgbClr val="000000"/>
                </a:solidFill>
                <a:effectLst/>
                <a:uLnTx/>
                <a:uFillTx/>
                <a:latin typeface="メイリオ"/>
                <a:ea typeface="メイリオ"/>
                <a:cs typeface="Times New Roman"/>
              </a:rPr>
              <a:t>年</a:t>
            </a:r>
            <a:r>
              <a:rPr kumimoji="1" lang="en-US" altLang="ja-JP" sz="2000" b="0" i="0" u="none" strike="noStrike" kern="100" cap="none" spc="0" normalizeH="0" baseline="0" noProof="0" dirty="0">
                <a:ln>
                  <a:noFill/>
                </a:ln>
                <a:solidFill>
                  <a:srgbClr val="000000"/>
                </a:solidFill>
                <a:effectLst/>
                <a:uLnTx/>
                <a:uFillTx/>
                <a:latin typeface="メイリオ"/>
                <a:ea typeface="メイリオ"/>
                <a:cs typeface="Times New Roman"/>
              </a:rPr>
              <a:t>4</a:t>
            </a:r>
            <a:r>
              <a:rPr kumimoji="1" lang="ja-JP" altLang="en-US" sz="2000" b="0" i="0" u="none" strike="noStrike" kern="100" cap="none" spc="0" normalizeH="0" baseline="0" noProof="0" dirty="0">
                <a:ln>
                  <a:noFill/>
                </a:ln>
                <a:solidFill>
                  <a:srgbClr val="000000"/>
                </a:solidFill>
                <a:effectLst/>
                <a:uLnTx/>
                <a:uFillTx/>
                <a:latin typeface="メイリオ"/>
                <a:ea typeface="メイリオ"/>
                <a:cs typeface="Times New Roman"/>
              </a:rPr>
              <a:t>月より</a:t>
            </a:r>
            <a:r>
              <a:rPr kumimoji="1" lang="en-US" altLang="ja-JP" sz="2000" b="0" i="0" u="none" strike="noStrike" kern="100" cap="none" spc="0" normalizeH="0" baseline="0" noProof="0" dirty="0">
                <a:ln>
                  <a:noFill/>
                </a:ln>
                <a:solidFill>
                  <a:srgbClr val="000000"/>
                </a:solidFill>
                <a:effectLst/>
                <a:uLnTx/>
                <a:uFillTx/>
                <a:latin typeface="メイリオ"/>
                <a:ea typeface="メイリオ"/>
                <a:cs typeface="Times New Roman"/>
              </a:rPr>
              <a:t>82</a:t>
            </a:r>
            <a:r>
              <a:rPr kumimoji="1" lang="ja-JP" altLang="en-US" sz="2000" b="0" i="0" u="none" strike="noStrike" kern="100" cap="none" spc="0" normalizeH="0" baseline="0" noProof="0" dirty="0">
                <a:ln>
                  <a:noFill/>
                </a:ln>
                <a:solidFill>
                  <a:srgbClr val="000000"/>
                </a:solidFill>
                <a:effectLst/>
                <a:uLnTx/>
                <a:uFillTx/>
                <a:latin typeface="メイリオ"/>
                <a:ea typeface="メイリオ"/>
                <a:cs typeface="Times New Roman"/>
              </a:rPr>
              <a:t>の</a:t>
            </a:r>
            <a:r>
              <a:rPr kumimoji="1" lang="ja-JP" altLang="ja-JP" sz="2000" b="0" i="0" u="none" strike="noStrike" kern="100" cap="none" spc="0" normalizeH="0" baseline="0" noProof="0" dirty="0">
                <a:ln>
                  <a:noFill/>
                </a:ln>
                <a:solidFill>
                  <a:srgbClr val="000000"/>
                </a:solidFill>
                <a:effectLst/>
                <a:uLnTx/>
                <a:uFillTx/>
                <a:latin typeface="メイリオ"/>
                <a:ea typeface="メイリオ"/>
                <a:cs typeface="Times New Roman"/>
              </a:rPr>
              <a:t>特定機能病院を対象に導入された</a:t>
            </a:r>
            <a:r>
              <a:rPr kumimoji="1" lang="ja-JP" altLang="ja-JP" sz="2000" b="1" i="0" u="sng" strike="noStrike" kern="100" cap="none" spc="0" normalizeH="0" baseline="0" noProof="0" dirty="0">
                <a:ln>
                  <a:noFill/>
                </a:ln>
                <a:solidFill>
                  <a:srgbClr val="000000"/>
                </a:solidFill>
                <a:effectLst/>
                <a:uLnTx/>
                <a:uFillTx/>
                <a:latin typeface="メイリオ"/>
                <a:ea typeface="メイリオ"/>
                <a:cs typeface="Times New Roman"/>
              </a:rPr>
              <a:t>急性期入院医療</a:t>
            </a:r>
            <a:r>
              <a:rPr kumimoji="1" lang="ja-JP" altLang="ja-JP" sz="2000" b="0" i="0" u="none" strike="noStrike" kern="100" cap="none" spc="0" normalizeH="0" baseline="0" noProof="0" dirty="0">
                <a:ln>
                  <a:noFill/>
                </a:ln>
                <a:solidFill>
                  <a:srgbClr val="000000"/>
                </a:solidFill>
                <a:effectLst/>
                <a:uLnTx/>
                <a:uFillTx/>
                <a:latin typeface="メイリオ"/>
                <a:ea typeface="メイリオ"/>
                <a:cs typeface="Times New Roman"/>
              </a:rPr>
              <a:t>を対象</a:t>
            </a:r>
            <a:r>
              <a:rPr kumimoji="1" lang="ja-JP" altLang="en-US" sz="2000" b="0" i="0" u="none" strike="noStrike" kern="100" cap="none" spc="0" normalizeH="0" baseline="0" noProof="0" dirty="0">
                <a:ln>
                  <a:noFill/>
                </a:ln>
                <a:solidFill>
                  <a:srgbClr val="000000"/>
                </a:solidFill>
                <a:effectLst/>
                <a:uLnTx/>
                <a:uFillTx/>
                <a:latin typeface="メイリオ"/>
                <a:ea typeface="メイリオ"/>
                <a:cs typeface="Times New Roman"/>
              </a:rPr>
              <a:t>とする診断群分類に基づく</a:t>
            </a:r>
            <a:r>
              <a:rPr kumimoji="1" lang="ja-JP" altLang="en-US" sz="2000" b="1" i="0" u="sng" strike="noStrike" kern="100" cap="none" spc="0" normalizeH="0" baseline="0" noProof="0" dirty="0">
                <a:ln>
                  <a:noFill/>
                </a:ln>
                <a:solidFill>
                  <a:srgbClr val="000000"/>
                </a:solidFill>
                <a:effectLst/>
                <a:uLnTx/>
                <a:uFillTx/>
                <a:latin typeface="メイリオ"/>
                <a:ea typeface="メイリオ"/>
                <a:cs typeface="Times New Roman"/>
              </a:rPr>
              <a:t>１日あたり包括払い制度</a:t>
            </a:r>
            <a:r>
              <a:rPr kumimoji="1" lang="ja-JP" altLang="en-US" sz="2000" b="0" i="0" u="none" strike="noStrike" kern="100" cap="none" spc="0" normalizeH="0" baseline="0" noProof="0" dirty="0">
                <a:ln>
                  <a:noFill/>
                </a:ln>
                <a:solidFill>
                  <a:srgbClr val="000000"/>
                </a:solidFill>
                <a:effectLst/>
                <a:uLnTx/>
                <a:uFillTx/>
                <a:latin typeface="メイリオ"/>
                <a:ea typeface="メイリオ"/>
                <a:cs typeface="Times New Roman"/>
              </a:rPr>
              <a:t>である。</a:t>
            </a:r>
            <a:endParaRPr kumimoji="1" lang="en-US" altLang="ja-JP" sz="20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636905" marR="0" lvl="1"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00" cap="none" spc="0" normalizeH="0" baseline="0" noProof="0" dirty="0">
                <a:ln>
                  <a:noFill/>
                </a:ln>
                <a:solidFill>
                  <a:srgbClr val="000000"/>
                </a:solidFill>
                <a:effectLst/>
                <a:uLnTx/>
                <a:uFillTx/>
                <a:latin typeface="メイリオ"/>
                <a:ea typeface="メイリオ"/>
                <a:cs typeface="Times New Roman"/>
              </a:rPr>
              <a:t>※</a:t>
            </a:r>
            <a:r>
              <a:rPr kumimoji="1" lang="ja-JP" altLang="en-US" sz="1400" b="0" i="0" u="none" strike="noStrike" kern="100" cap="none" spc="0" normalizeH="0" baseline="0" noProof="0" dirty="0">
                <a:ln>
                  <a:noFill/>
                </a:ln>
                <a:solidFill>
                  <a:srgbClr val="000000"/>
                </a:solidFill>
                <a:effectLst/>
                <a:uLnTx/>
                <a:uFillTx/>
                <a:latin typeface="メイリオ"/>
                <a:ea typeface="メイリオ"/>
                <a:cs typeface="Times New Roman"/>
              </a:rPr>
              <a:t>　米国で開発された</a:t>
            </a:r>
            <a:r>
              <a:rPr kumimoji="1" lang="en-US" altLang="ja-JP" sz="1400" b="0" i="0" u="none" strike="noStrike" kern="100" cap="none" spc="0" normalizeH="0" baseline="0" noProof="0" dirty="0">
                <a:ln>
                  <a:noFill/>
                </a:ln>
                <a:solidFill>
                  <a:srgbClr val="000000"/>
                </a:solidFill>
                <a:effectLst/>
                <a:uLnTx/>
                <a:uFillTx/>
                <a:latin typeface="メイリオ"/>
                <a:ea typeface="メイリオ"/>
                <a:cs typeface="Times New Roman"/>
              </a:rPr>
              <a:t>DRG(Diagnosis Related Groups)</a:t>
            </a:r>
            <a:r>
              <a:rPr kumimoji="1" lang="ja-JP" altLang="en-US" sz="1400" b="0" i="0" u="none" strike="noStrike" kern="100" cap="none" spc="0" normalizeH="0" baseline="0" noProof="0" dirty="0">
                <a:ln>
                  <a:noFill/>
                </a:ln>
                <a:solidFill>
                  <a:srgbClr val="000000"/>
                </a:solidFill>
                <a:effectLst/>
                <a:uLnTx/>
                <a:uFillTx/>
                <a:latin typeface="メイリオ"/>
                <a:ea typeface="メイリオ"/>
                <a:cs typeface="Times New Roman"/>
              </a:rPr>
              <a:t>も</a:t>
            </a:r>
            <a:r>
              <a:rPr kumimoji="1" lang="en-US" altLang="ja-JP" sz="1400" b="0" i="0" u="none" strike="noStrike" kern="100" cap="none" spc="0" normalizeH="0" baseline="0" noProof="0" dirty="0">
                <a:ln>
                  <a:noFill/>
                </a:ln>
                <a:solidFill>
                  <a:srgbClr val="000000"/>
                </a:solidFill>
                <a:effectLst/>
                <a:uLnTx/>
                <a:uFillTx/>
                <a:latin typeface="メイリオ"/>
                <a:ea typeface="メイリオ"/>
                <a:cs typeface="Times New Roman"/>
              </a:rPr>
              <a:t>DPC(Diagnosis Procedure Combination )</a:t>
            </a:r>
          </a:p>
          <a:p>
            <a:pPr marL="636905" marR="0" lvl="1"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00" cap="none" spc="0" normalizeH="0" baseline="0" noProof="0" dirty="0">
                <a:ln>
                  <a:noFill/>
                </a:ln>
                <a:solidFill>
                  <a:srgbClr val="000000"/>
                </a:solidFill>
                <a:effectLst/>
                <a:uLnTx/>
                <a:uFillTx/>
                <a:latin typeface="メイリオ"/>
                <a:ea typeface="メイリオ"/>
                <a:cs typeface="Times New Roman"/>
              </a:rPr>
              <a:t>　　も医療の質的改善を目指して開発された診断群分類の一種であり、</a:t>
            </a:r>
            <a:r>
              <a:rPr kumimoji="1" lang="en-US" altLang="ja-JP" sz="1400" b="0" i="0" u="none" strike="noStrike" kern="100" cap="none" spc="0" normalizeH="0" baseline="0" noProof="0" dirty="0">
                <a:ln>
                  <a:noFill/>
                </a:ln>
                <a:solidFill>
                  <a:srgbClr val="000000"/>
                </a:solidFill>
                <a:effectLst/>
                <a:uLnTx/>
                <a:uFillTx/>
                <a:latin typeface="メイリオ"/>
                <a:ea typeface="メイリオ"/>
                <a:cs typeface="Times New Roman"/>
              </a:rPr>
              <a:t>1</a:t>
            </a:r>
            <a:r>
              <a:rPr kumimoji="1" lang="ja-JP" altLang="en-US" sz="1400" b="0" i="0" u="none" strike="noStrike" kern="100" cap="none" spc="0" normalizeH="0" baseline="0" noProof="0" dirty="0">
                <a:ln>
                  <a:noFill/>
                </a:ln>
                <a:solidFill>
                  <a:srgbClr val="000000"/>
                </a:solidFill>
                <a:effectLst/>
                <a:uLnTx/>
                <a:uFillTx/>
                <a:latin typeface="メイリオ"/>
                <a:ea typeface="メイリオ"/>
                <a:cs typeface="Times New Roman"/>
              </a:rPr>
              <a:t>日あたり、</a:t>
            </a:r>
            <a:r>
              <a:rPr kumimoji="1" lang="en-US" altLang="ja-JP" sz="1400" b="0" i="0" u="none" strike="noStrike" kern="100" cap="none" spc="0" normalizeH="0" baseline="0" noProof="0" dirty="0">
                <a:ln>
                  <a:noFill/>
                </a:ln>
                <a:solidFill>
                  <a:srgbClr val="000000"/>
                </a:solidFill>
                <a:effectLst/>
                <a:uLnTx/>
                <a:uFillTx/>
                <a:latin typeface="メイリオ"/>
                <a:ea typeface="メイリオ"/>
                <a:cs typeface="Times New Roman"/>
              </a:rPr>
              <a:t>1</a:t>
            </a:r>
            <a:r>
              <a:rPr kumimoji="1" lang="ja-JP" altLang="en-US" sz="1400" b="0" i="0" u="none" strike="noStrike" kern="100" cap="none" spc="0" normalizeH="0" baseline="0" noProof="0" dirty="0">
                <a:ln>
                  <a:noFill/>
                </a:ln>
                <a:solidFill>
                  <a:srgbClr val="000000"/>
                </a:solidFill>
                <a:effectLst/>
                <a:uLnTx/>
                <a:uFillTx/>
                <a:latin typeface="メイリオ"/>
                <a:ea typeface="メイリオ"/>
                <a:cs typeface="Times New Roman"/>
              </a:rPr>
              <a:t>入院あたりの</a:t>
            </a:r>
            <a:endParaRPr kumimoji="1" lang="en-US" altLang="ja-JP" sz="14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636905" marR="0" lvl="1"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00" cap="none" spc="0" normalizeH="0" baseline="0" noProof="0" dirty="0">
                <a:ln>
                  <a:noFill/>
                </a:ln>
                <a:solidFill>
                  <a:srgbClr val="000000"/>
                </a:solidFill>
                <a:effectLst/>
                <a:uLnTx/>
                <a:uFillTx/>
                <a:latin typeface="メイリオ"/>
                <a:ea typeface="メイリオ"/>
                <a:cs typeface="Times New Roman"/>
              </a:rPr>
              <a:t>　　支払制度を意味するものではない。</a:t>
            </a:r>
            <a:endParaRPr kumimoji="1" lang="en-US" altLang="ja-JP" sz="14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636905" marR="0" lvl="1"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00" cap="none" spc="0" normalizeH="0" baseline="0" noProof="0" dirty="0">
                <a:ln>
                  <a:noFill/>
                </a:ln>
                <a:solidFill>
                  <a:srgbClr val="000000"/>
                </a:solidFill>
                <a:effectLst/>
                <a:uLnTx/>
                <a:uFillTx/>
                <a:latin typeface="メイリオ"/>
                <a:ea typeface="メイリオ"/>
                <a:cs typeface="Times New Roman"/>
              </a:rPr>
              <a:t>※</a:t>
            </a:r>
            <a:r>
              <a:rPr kumimoji="1" lang="ja-JP" altLang="en-US" sz="1400" b="0" i="0" u="none" strike="noStrike" kern="100" cap="none" spc="0" normalizeH="0" baseline="0" noProof="0" dirty="0">
                <a:ln>
                  <a:noFill/>
                </a:ln>
                <a:solidFill>
                  <a:srgbClr val="000000"/>
                </a:solidFill>
                <a:effectLst/>
                <a:uLnTx/>
                <a:uFillTx/>
                <a:latin typeface="メイリオ"/>
                <a:ea typeface="メイリオ"/>
                <a:cs typeface="Times New Roman"/>
              </a:rPr>
              <a:t>　</a:t>
            </a:r>
            <a:r>
              <a:rPr kumimoji="1" lang="en-US" altLang="ja-JP" sz="1400" b="0" i="0" u="none" strike="noStrike" kern="100" cap="none" spc="0" normalizeH="0" baseline="0" noProof="0" dirty="0">
                <a:ln>
                  <a:noFill/>
                </a:ln>
                <a:solidFill>
                  <a:srgbClr val="000000"/>
                </a:solidFill>
                <a:effectLst/>
                <a:uLnTx/>
                <a:uFillTx/>
                <a:latin typeface="メイリオ"/>
                <a:ea typeface="メイリオ"/>
                <a:cs typeface="Times New Roman"/>
              </a:rPr>
              <a:t>DPC/PDPS(Per-Diem Payment System)</a:t>
            </a:r>
            <a:r>
              <a:rPr kumimoji="1" lang="ja-JP" altLang="en-US" sz="1400" b="0" i="0" u="none" strike="noStrike" kern="100" cap="none" spc="0" normalizeH="0" baseline="0" noProof="0" dirty="0">
                <a:ln>
                  <a:noFill/>
                </a:ln>
                <a:solidFill>
                  <a:srgbClr val="000000"/>
                </a:solidFill>
                <a:effectLst/>
                <a:uLnTx/>
                <a:uFillTx/>
                <a:latin typeface="メイリオ"/>
                <a:ea typeface="メイリオ"/>
                <a:cs typeface="Times New Roman"/>
              </a:rPr>
              <a:t>は診断群分類に基づく１日当たり定額報酬算定制度を意味する。</a:t>
            </a:r>
            <a:endParaRPr kumimoji="1" lang="en-US" altLang="ja-JP" sz="14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636905" marR="0" lvl="1"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522605"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2000" b="0" i="0" u="none" strike="noStrike" kern="100" cap="none" spc="0" normalizeH="0" baseline="0" noProof="0" dirty="0">
                <a:ln>
                  <a:noFill/>
                </a:ln>
                <a:solidFill>
                  <a:srgbClr val="000000"/>
                </a:solidFill>
                <a:effectLst/>
                <a:uLnTx/>
                <a:uFillTx/>
                <a:latin typeface="メイリオ"/>
                <a:ea typeface="メイリオ"/>
                <a:cs typeface="Times New Roman"/>
              </a:rPr>
              <a:t>制度導入後、</a:t>
            </a:r>
            <a:r>
              <a:rPr kumimoji="1" lang="en-US" altLang="ja-JP" sz="2000" b="0" i="0" u="none" strike="noStrike" kern="100" cap="none" spc="0" normalizeH="0" baseline="0" noProof="0" dirty="0">
                <a:ln>
                  <a:noFill/>
                </a:ln>
                <a:solidFill>
                  <a:srgbClr val="000000"/>
                </a:solidFill>
                <a:effectLst/>
                <a:uLnTx/>
                <a:uFillTx/>
                <a:latin typeface="メイリオ"/>
                <a:ea typeface="メイリオ"/>
                <a:cs typeface="Times New Roman"/>
              </a:rPr>
              <a:t>DPC/PDPS</a:t>
            </a:r>
            <a:r>
              <a:rPr kumimoji="1" lang="ja-JP" altLang="en-US" sz="2000" b="0" i="0" u="none" strike="noStrike" kern="100" cap="none" spc="0" normalizeH="0" baseline="0" noProof="0" dirty="0">
                <a:ln>
                  <a:noFill/>
                </a:ln>
                <a:solidFill>
                  <a:srgbClr val="000000"/>
                </a:solidFill>
                <a:effectLst/>
                <a:uLnTx/>
                <a:uFillTx/>
                <a:latin typeface="メイリオ"/>
                <a:ea typeface="メイリオ"/>
                <a:cs typeface="Times New Roman"/>
              </a:rPr>
              <a:t>の対象病院は段階的に拡大され、令和</a:t>
            </a:r>
            <a:r>
              <a:rPr kumimoji="1" lang="ja-JP" altLang="en-US" sz="2000" b="0" i="0" u="none" strike="noStrike" kern="100" cap="none" spc="0" normalizeH="0" baseline="0" noProof="0" dirty="0">
                <a:ln>
                  <a:noFill/>
                </a:ln>
                <a:solidFill>
                  <a:prstClr val="black"/>
                </a:solidFill>
                <a:effectLst/>
                <a:uLnTx/>
                <a:uFillTx/>
                <a:latin typeface="メイリオ"/>
                <a:ea typeface="メイリオ"/>
                <a:cs typeface="Times New Roman"/>
              </a:rPr>
              <a:t>６年６月１日時点見込みで</a:t>
            </a:r>
            <a:r>
              <a:rPr kumimoji="1" lang="en-US" altLang="ja-JP" sz="2400" b="1" i="0" u="sng" strike="noStrike" kern="100" cap="none" spc="0" normalizeH="0" baseline="0" noProof="0" dirty="0">
                <a:ln>
                  <a:noFill/>
                </a:ln>
                <a:solidFill>
                  <a:srgbClr val="0070C0"/>
                </a:solidFill>
                <a:effectLst/>
                <a:uLnTx/>
                <a:uFillTx/>
                <a:latin typeface="メイリオ"/>
                <a:ea typeface="メイリオ"/>
                <a:cs typeface="Times New Roman"/>
              </a:rPr>
              <a:t>1,786</a:t>
            </a:r>
            <a:r>
              <a:rPr kumimoji="1" lang="ja-JP" altLang="en-US" sz="2000" b="0" i="0" u="sng" strike="noStrike" kern="100" cap="none" spc="0" normalizeH="0" baseline="0" noProof="0" dirty="0">
                <a:ln>
                  <a:noFill/>
                </a:ln>
                <a:solidFill>
                  <a:srgbClr val="0070C0"/>
                </a:solidFill>
                <a:effectLst/>
                <a:uLnTx/>
                <a:uFillTx/>
                <a:latin typeface="メイリオ"/>
                <a:ea typeface="メイリオ"/>
                <a:cs typeface="Times New Roman"/>
              </a:rPr>
              <a:t>病院</a:t>
            </a:r>
            <a:r>
              <a:rPr kumimoji="1" lang="ja-JP" altLang="en-US" sz="2000" b="0" i="0" u="none" strike="noStrike" kern="100" cap="none" spc="0" normalizeH="0" baseline="0" noProof="0" dirty="0">
                <a:ln>
                  <a:noFill/>
                </a:ln>
                <a:solidFill>
                  <a:prstClr val="black"/>
                </a:solidFill>
                <a:effectLst/>
                <a:uLnTx/>
                <a:uFillTx/>
                <a:latin typeface="メイリオ"/>
                <a:ea typeface="メイリオ"/>
                <a:cs typeface="Times New Roman"/>
              </a:rPr>
              <a:t>・約</a:t>
            </a:r>
            <a:r>
              <a:rPr kumimoji="1" lang="en-US" altLang="ja-JP" sz="2400" b="1" i="0" u="sng" strike="noStrike" kern="100" cap="none" spc="0" normalizeH="0" baseline="0" noProof="0" dirty="0">
                <a:ln>
                  <a:noFill/>
                </a:ln>
                <a:solidFill>
                  <a:srgbClr val="0070C0"/>
                </a:solidFill>
                <a:effectLst/>
                <a:uLnTx/>
                <a:uFillTx/>
                <a:latin typeface="メイリオ"/>
                <a:ea typeface="メイリオ"/>
                <a:cs typeface="Times New Roman"/>
              </a:rPr>
              <a:t>48</a:t>
            </a:r>
            <a:r>
              <a:rPr kumimoji="1" lang="ja-JP" altLang="en-US" sz="2000" b="0" i="0" u="sng" strike="noStrike" kern="100" cap="none" spc="0" normalizeH="0" baseline="0" noProof="0" dirty="0">
                <a:ln>
                  <a:noFill/>
                </a:ln>
                <a:solidFill>
                  <a:srgbClr val="0070C0"/>
                </a:solidFill>
                <a:effectLst/>
                <a:uLnTx/>
                <a:uFillTx/>
                <a:latin typeface="メイリオ"/>
                <a:ea typeface="メイリオ"/>
                <a:cs typeface="Times New Roman"/>
              </a:rPr>
              <a:t>万床</a:t>
            </a:r>
            <a:r>
              <a:rPr kumimoji="1" lang="ja-JP" altLang="en-US" sz="2000" b="0" i="0" u="none" strike="noStrike" kern="100" cap="none" spc="0" normalizeH="0" baseline="0" noProof="0" dirty="0">
                <a:ln>
                  <a:noFill/>
                </a:ln>
                <a:solidFill>
                  <a:prstClr val="black"/>
                </a:solidFill>
                <a:effectLst/>
                <a:uLnTx/>
                <a:uFillTx/>
                <a:latin typeface="メイリオ"/>
                <a:ea typeface="メイリオ"/>
                <a:cs typeface="Times New Roman"/>
              </a:rPr>
              <a:t>となり、急性期一般入院基本料等に該当する病床（</a:t>
            </a:r>
            <a:r>
              <a:rPr kumimoji="1" lang="en-US" altLang="ja-JP" sz="2000" b="0" i="0" u="none" strike="noStrike" kern="100" cap="none" spc="0" normalizeH="0" baseline="0" noProof="0" dirty="0">
                <a:ln>
                  <a:noFill/>
                </a:ln>
                <a:solidFill>
                  <a:prstClr val="black"/>
                </a:solidFill>
                <a:effectLst/>
                <a:uLnTx/>
                <a:uFillTx/>
                <a:latin typeface="メイリオ"/>
                <a:ea typeface="メイリオ"/>
                <a:cs typeface="Times New Roman"/>
              </a:rPr>
              <a:t>※</a:t>
            </a:r>
            <a:r>
              <a:rPr kumimoji="1" lang="ja-JP" altLang="en-US" sz="2000" b="0" i="0" u="none" strike="noStrike" kern="100" cap="none" spc="0" normalizeH="0" baseline="0" noProof="0" dirty="0">
                <a:ln>
                  <a:noFill/>
                </a:ln>
                <a:solidFill>
                  <a:prstClr val="black"/>
                </a:solidFill>
                <a:effectLst/>
                <a:uLnTx/>
                <a:uFillTx/>
                <a:latin typeface="メイリオ"/>
                <a:ea typeface="メイリオ"/>
                <a:cs typeface="Times New Roman"/>
              </a:rPr>
              <a:t>）の約</a:t>
            </a:r>
            <a:r>
              <a:rPr kumimoji="1" lang="en-US" altLang="ja-JP" sz="2400" b="1" i="0" u="sng" strike="noStrike" kern="100" cap="none" spc="0" normalizeH="0" baseline="0" noProof="0" dirty="0">
                <a:ln>
                  <a:noFill/>
                </a:ln>
                <a:solidFill>
                  <a:srgbClr val="0070C0"/>
                </a:solidFill>
                <a:effectLst/>
                <a:uLnTx/>
                <a:uFillTx/>
                <a:latin typeface="メイリオ"/>
                <a:ea typeface="メイリオ"/>
                <a:cs typeface="Times New Roman"/>
              </a:rPr>
              <a:t>85</a:t>
            </a:r>
            <a:r>
              <a:rPr kumimoji="1" lang="ja-JP" altLang="en-US" sz="2000" b="0" i="0" u="sng" strike="noStrike" kern="100" cap="none" spc="0" normalizeH="0" baseline="0" noProof="0" dirty="0">
                <a:ln>
                  <a:noFill/>
                </a:ln>
                <a:solidFill>
                  <a:srgbClr val="0070C0"/>
                </a:solidFill>
                <a:effectLst/>
                <a:uLnTx/>
                <a:uFillTx/>
                <a:latin typeface="メイリオ"/>
                <a:ea typeface="メイリオ"/>
                <a:cs typeface="Times New Roman"/>
              </a:rPr>
              <a:t>％</a:t>
            </a:r>
            <a:r>
              <a:rPr kumimoji="1" lang="ja-JP" altLang="en-US" sz="2000" b="0" i="0" u="none" strike="noStrike" kern="100" cap="none" spc="0" normalizeH="0" baseline="0" noProof="0" dirty="0">
                <a:ln>
                  <a:noFill/>
                </a:ln>
                <a:solidFill>
                  <a:prstClr val="black"/>
                </a:solidFill>
                <a:effectLst/>
                <a:uLnTx/>
                <a:uFillTx/>
                <a:latin typeface="メイリオ"/>
                <a:ea typeface="メイリオ"/>
                <a:cs typeface="Times New Roman"/>
              </a:rPr>
              <a:t>を占める。</a:t>
            </a:r>
            <a:endParaRPr kumimoji="0" lang="en-US" altLang="ja-JP" sz="2000" b="0" i="0" u="none" strike="noStrike" kern="100" cap="none" spc="0" normalizeH="0" baseline="0" noProof="0" dirty="0">
              <a:ln>
                <a:noFill/>
              </a:ln>
              <a:solidFill>
                <a:prstClr val="black"/>
              </a:solidFill>
              <a:effectLst/>
              <a:uLnTx/>
              <a:uFillTx/>
              <a:latin typeface="メイリオ"/>
              <a:ea typeface="メイリオ"/>
              <a:cs typeface="Times New Roman"/>
            </a:endParaRPr>
          </a:p>
          <a:p>
            <a:pPr marL="17970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00" cap="none" spc="0" normalizeH="0" baseline="0" noProof="0" dirty="0">
                <a:ln>
                  <a:noFill/>
                </a:ln>
                <a:solidFill>
                  <a:prstClr val="black"/>
                </a:solidFill>
                <a:effectLst/>
                <a:uLnTx/>
                <a:uFillTx/>
                <a:latin typeface="メイリオ"/>
                <a:ea typeface="メイリオ"/>
                <a:cs typeface="Times New Roman"/>
              </a:rPr>
              <a:t>　　</a:t>
            </a:r>
            <a:r>
              <a:rPr kumimoji="1" lang="en-US" altLang="ja-JP" sz="1400" b="0" i="0" u="none" strike="noStrike" kern="100" cap="none" spc="0" normalizeH="0" baseline="0" noProof="0" dirty="0">
                <a:ln>
                  <a:noFill/>
                </a:ln>
                <a:solidFill>
                  <a:prstClr val="black"/>
                </a:solidFill>
                <a:effectLst/>
                <a:uLnTx/>
                <a:uFillTx/>
                <a:latin typeface="メイリオ"/>
                <a:ea typeface="メイリオ"/>
                <a:cs typeface="Times New Roman"/>
              </a:rPr>
              <a:t>※</a:t>
            </a:r>
            <a:r>
              <a:rPr kumimoji="1" lang="ja-JP" altLang="en-US" sz="1400" b="0" i="0" u="none" strike="noStrike" kern="100" cap="none" spc="0" normalizeH="0" baseline="0" noProof="0" dirty="0">
                <a:ln>
                  <a:noFill/>
                </a:ln>
                <a:solidFill>
                  <a:prstClr val="black"/>
                </a:solidFill>
                <a:effectLst/>
                <a:uLnTx/>
                <a:uFillTx/>
                <a:latin typeface="メイリオ"/>
                <a:ea typeface="メイリオ"/>
                <a:cs typeface="Times New Roman"/>
              </a:rPr>
              <a:t>　令和４年７月時点で急性期一般入院</a:t>
            </a:r>
            <a:r>
              <a:rPr kumimoji="1" lang="ja-JP" altLang="en-US" sz="1400" b="0" i="0" u="none" strike="noStrike" kern="100" cap="none" spc="0" normalizeH="0" baseline="0" noProof="0" dirty="0">
                <a:ln>
                  <a:noFill/>
                </a:ln>
                <a:solidFill>
                  <a:srgbClr val="000000"/>
                </a:solidFill>
                <a:effectLst/>
                <a:uLnTx/>
                <a:uFillTx/>
                <a:latin typeface="メイリオ"/>
                <a:ea typeface="メイリオ"/>
                <a:cs typeface="Times New Roman"/>
              </a:rPr>
              <a:t>基本料等を届出た病床</a:t>
            </a:r>
            <a:endParaRPr kumimoji="0" lang="en-US" altLang="ja-JP" sz="16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179705"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179705"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522605"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2000" b="0" i="0" u="none" strike="noStrike" kern="100" cap="none" spc="0" normalizeH="0" baseline="0" noProof="0" dirty="0">
                <a:ln>
                  <a:noFill/>
                </a:ln>
                <a:solidFill>
                  <a:srgbClr val="000000"/>
                </a:solidFill>
                <a:effectLst/>
                <a:uLnTx/>
                <a:uFillTx/>
                <a:latin typeface="メイリオ"/>
                <a:ea typeface="メイリオ"/>
                <a:cs typeface="Times New Roman"/>
              </a:rPr>
              <a:t>医療機関は、診断群分類ごとに設定</a:t>
            </a:r>
            <a:endParaRPr kumimoji="1" lang="en-US" altLang="ja-JP" sz="20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179705"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2000" b="0" i="0" u="none" strike="noStrike" kern="100" cap="none" spc="0" normalizeH="0" baseline="0" noProof="0" dirty="0">
                <a:ln>
                  <a:noFill/>
                </a:ln>
                <a:solidFill>
                  <a:srgbClr val="000000"/>
                </a:solidFill>
                <a:effectLst/>
                <a:uLnTx/>
                <a:uFillTx/>
                <a:latin typeface="メイリオ"/>
                <a:ea typeface="メイリオ"/>
                <a:cs typeface="Times New Roman"/>
              </a:rPr>
              <a:t>     </a:t>
            </a:r>
            <a:r>
              <a:rPr kumimoji="1" lang="ja-JP" altLang="en-US" sz="2000" b="0" i="0" u="none" strike="noStrike" kern="100" cap="none" spc="0" normalizeH="0" baseline="0" noProof="0" dirty="0">
                <a:ln>
                  <a:noFill/>
                </a:ln>
                <a:solidFill>
                  <a:srgbClr val="000000"/>
                </a:solidFill>
                <a:effectLst/>
                <a:uLnTx/>
                <a:uFillTx/>
                <a:latin typeface="メイリオ"/>
                <a:ea typeface="メイリオ"/>
                <a:cs typeface="Times New Roman"/>
              </a:rPr>
              <a:t>される在院日数に応じた</a:t>
            </a:r>
            <a:r>
              <a:rPr kumimoji="1" lang="en-US" altLang="ja-JP" sz="2000" b="1" i="0" u="sng" strike="noStrike" kern="100" cap="none" spc="0" normalizeH="0" baseline="0" noProof="0" dirty="0">
                <a:ln>
                  <a:noFill/>
                </a:ln>
                <a:solidFill>
                  <a:srgbClr val="000000"/>
                </a:solidFill>
                <a:effectLst/>
                <a:uLnTx/>
                <a:uFillTx/>
                <a:latin typeface="メイリオ"/>
                <a:ea typeface="メイリオ"/>
                <a:cs typeface="Times New Roman"/>
              </a:rPr>
              <a:t>3</a:t>
            </a:r>
            <a:r>
              <a:rPr kumimoji="1" lang="ja-JP" altLang="en-US" sz="2000" b="1" i="0" u="sng" strike="noStrike" kern="100" cap="none" spc="0" normalizeH="0" baseline="0" noProof="0" dirty="0">
                <a:ln>
                  <a:noFill/>
                </a:ln>
                <a:solidFill>
                  <a:srgbClr val="000000"/>
                </a:solidFill>
                <a:effectLst/>
                <a:uLnTx/>
                <a:uFillTx/>
                <a:latin typeface="メイリオ"/>
                <a:ea typeface="メイリオ"/>
                <a:cs typeface="Times New Roman"/>
              </a:rPr>
              <a:t>段階の定額</a:t>
            </a:r>
            <a:endParaRPr kumimoji="1" lang="en-US" altLang="ja-JP" sz="2000" b="1" i="0" u="sng" strike="noStrike" kern="100" cap="none" spc="0" normalizeH="0" baseline="0" noProof="0" dirty="0">
              <a:ln>
                <a:noFill/>
              </a:ln>
              <a:solidFill>
                <a:srgbClr val="000000"/>
              </a:solidFill>
              <a:effectLst/>
              <a:uLnTx/>
              <a:uFillTx/>
              <a:latin typeface="メイリオ"/>
              <a:ea typeface="メイリオ"/>
              <a:cs typeface="Times New Roman"/>
            </a:endParaRPr>
          </a:p>
          <a:p>
            <a:pPr marL="179705"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2000" b="1" i="0" u="none" strike="noStrike" kern="100" cap="none" spc="0" normalizeH="0" baseline="0" noProof="0" dirty="0">
                <a:ln>
                  <a:noFill/>
                </a:ln>
                <a:solidFill>
                  <a:srgbClr val="000000"/>
                </a:solidFill>
                <a:effectLst/>
                <a:uLnTx/>
                <a:uFillTx/>
                <a:latin typeface="メイリオ"/>
                <a:ea typeface="メイリオ"/>
                <a:cs typeface="Times New Roman"/>
              </a:rPr>
              <a:t>     </a:t>
            </a:r>
            <a:r>
              <a:rPr kumimoji="1" lang="ja-JP" altLang="en-US" sz="2000" b="1" i="0" u="sng" strike="noStrike" kern="100" cap="none" spc="0" normalizeH="0" baseline="0" noProof="0" dirty="0">
                <a:ln>
                  <a:noFill/>
                </a:ln>
                <a:solidFill>
                  <a:srgbClr val="000000"/>
                </a:solidFill>
                <a:effectLst/>
                <a:uLnTx/>
                <a:uFillTx/>
                <a:latin typeface="メイリオ"/>
                <a:ea typeface="メイリオ"/>
                <a:cs typeface="Times New Roman"/>
              </a:rPr>
              <a:t>点数</a:t>
            </a:r>
            <a:r>
              <a:rPr kumimoji="1" lang="ja-JP" altLang="en-US" sz="2000" b="0" i="0" u="none" strike="noStrike" kern="100" cap="none" spc="0" normalizeH="0" baseline="0" noProof="0" dirty="0">
                <a:ln>
                  <a:noFill/>
                </a:ln>
                <a:solidFill>
                  <a:srgbClr val="000000"/>
                </a:solidFill>
                <a:effectLst/>
                <a:uLnTx/>
                <a:uFillTx/>
                <a:latin typeface="メイリオ"/>
                <a:ea typeface="メイリオ"/>
                <a:cs typeface="Times New Roman"/>
              </a:rPr>
              <a:t>に、医療機関ごとに設定される</a:t>
            </a:r>
            <a:endParaRPr kumimoji="1" lang="en-US" altLang="ja-JP" sz="20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179705"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2000" b="0" i="0" u="none" strike="noStrike" kern="100" cap="none" spc="0" normalizeH="0" baseline="0" noProof="0" dirty="0">
                <a:ln>
                  <a:noFill/>
                </a:ln>
                <a:solidFill>
                  <a:srgbClr val="000000"/>
                </a:solidFill>
                <a:effectLst/>
                <a:uLnTx/>
                <a:uFillTx/>
                <a:latin typeface="メイリオ"/>
                <a:ea typeface="メイリオ"/>
                <a:cs typeface="Times New Roman"/>
              </a:rPr>
              <a:t>     </a:t>
            </a:r>
            <a:r>
              <a:rPr kumimoji="1" lang="ja-JP" altLang="en-US" sz="2000" b="1" i="0" u="sng" strike="noStrike" kern="100" cap="none" spc="0" normalizeH="0" baseline="0" noProof="0" dirty="0">
                <a:ln>
                  <a:noFill/>
                </a:ln>
                <a:solidFill>
                  <a:srgbClr val="000000"/>
                </a:solidFill>
                <a:effectLst/>
                <a:uLnTx/>
                <a:uFillTx/>
                <a:latin typeface="メイリオ"/>
                <a:ea typeface="メイリオ"/>
                <a:cs typeface="Times New Roman"/>
              </a:rPr>
              <a:t>医療機関別係数</a:t>
            </a:r>
            <a:r>
              <a:rPr kumimoji="1" lang="ja-JP" altLang="en-US" sz="2000" b="0" i="0" u="none" strike="noStrike" kern="100" cap="none" spc="0" normalizeH="0" baseline="0" noProof="0" dirty="0">
                <a:ln>
                  <a:noFill/>
                </a:ln>
                <a:solidFill>
                  <a:srgbClr val="000000"/>
                </a:solidFill>
                <a:effectLst/>
                <a:uLnTx/>
                <a:uFillTx/>
                <a:latin typeface="メイリオ"/>
                <a:ea typeface="メイリオ"/>
                <a:cs typeface="Times New Roman"/>
              </a:rPr>
              <a:t>を乗じた点数を算定。</a:t>
            </a:r>
            <a:endParaRPr kumimoji="1" lang="en-US" altLang="ja-JP" sz="24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522605"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24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522605"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24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522605"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24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179705"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2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2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2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2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ja-JP" sz="2200" b="0" i="0" u="none" strike="noStrike" kern="100" cap="none" spc="0" normalizeH="0" baseline="0" noProof="0" dirty="0">
              <a:ln>
                <a:noFill/>
              </a:ln>
              <a:solidFill>
                <a:srgbClr val="000000"/>
              </a:solidFill>
              <a:effectLst/>
              <a:uLnTx/>
              <a:uFillTx/>
              <a:latin typeface="メイリオ"/>
              <a:ea typeface="メイリオ"/>
              <a:cs typeface="Times New Roman"/>
            </a:endParaRPr>
          </a:p>
        </p:txBody>
      </p:sp>
      <p:sp>
        <p:nvSpPr>
          <p:cNvPr id="46" name="テキスト ボックス 45">
            <a:extLst>
              <a:ext uri="{FF2B5EF4-FFF2-40B4-BE49-F238E27FC236}">
                <a16:creationId xmlns:a16="http://schemas.microsoft.com/office/drawing/2014/main" id="{B69ED7C3-1D8D-827D-124B-C1A8C03BB26B}"/>
              </a:ext>
            </a:extLst>
          </p:cNvPr>
          <p:cNvSpPr txBox="1"/>
          <p:nvPr/>
        </p:nvSpPr>
        <p:spPr>
          <a:xfrm>
            <a:off x="6505482" y="4172729"/>
            <a:ext cx="3342290" cy="43088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診断群分類ごとの点数イメージ</a:t>
            </a:r>
            <a:endParaRPr kumimoji="1" lang="en-US" altLang="ja-JP" sz="11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（在院日数に応じて</a:t>
            </a:r>
            <a:r>
              <a:rPr kumimoji="1" lang="en-US" altLang="ja-JP" sz="1100" b="0" i="0" u="none" strike="noStrike" kern="1200" cap="none" spc="0" normalizeH="0" baseline="0" noProof="0">
                <a:ln>
                  <a:noFill/>
                </a:ln>
                <a:solidFill>
                  <a:prstClr val="black"/>
                </a:solidFill>
                <a:effectLst/>
                <a:uLnTx/>
                <a:uFillTx/>
                <a:latin typeface="メイリオ"/>
                <a:ea typeface="メイリオ"/>
                <a:cs typeface="+mn-cs"/>
              </a:rPr>
              <a:t>3</a:t>
            </a: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段階に設定される）</a:t>
            </a:r>
          </a:p>
        </p:txBody>
      </p:sp>
      <p:pic>
        <p:nvPicPr>
          <p:cNvPr id="5" name="図 4">
            <a:extLst>
              <a:ext uri="{FF2B5EF4-FFF2-40B4-BE49-F238E27FC236}">
                <a16:creationId xmlns:a16="http://schemas.microsoft.com/office/drawing/2014/main" id="{C2D9F0DE-4E30-DA17-35B7-1F6570D0110E}"/>
              </a:ext>
            </a:extLst>
          </p:cNvPr>
          <p:cNvPicPr>
            <a:picLocks noChangeAspect="1"/>
          </p:cNvPicPr>
          <p:nvPr/>
        </p:nvPicPr>
        <p:blipFill>
          <a:blip r:embed="rId3"/>
          <a:stretch>
            <a:fillRect/>
          </a:stretch>
        </p:blipFill>
        <p:spPr>
          <a:xfrm>
            <a:off x="5748949" y="4388172"/>
            <a:ext cx="3702869" cy="2098292"/>
          </a:xfrm>
          <a:prstGeom prst="rect">
            <a:avLst/>
          </a:prstGeom>
        </p:spPr>
      </p:pic>
      <p:sp>
        <p:nvSpPr>
          <p:cNvPr id="10" name="タイトル 1">
            <a:extLst>
              <a:ext uri="{FF2B5EF4-FFF2-40B4-BE49-F238E27FC236}">
                <a16:creationId xmlns:a16="http://schemas.microsoft.com/office/drawing/2014/main" id="{8DA18218-530A-9B48-A95E-900685506F99}"/>
              </a:ext>
            </a:extLst>
          </p:cNvPr>
          <p:cNvSpPr>
            <a:spLocks noGrp="1"/>
          </p:cNvSpPr>
          <p:nvPr>
            <p:ph type="title"/>
          </p:nvPr>
        </p:nvSpPr>
        <p:spPr>
          <a:solidFill>
            <a:srgbClr val="E1EDFF"/>
          </a:solidFill>
        </p:spPr>
        <p:txBody>
          <a:bodyPr>
            <a:noAutofit/>
          </a:bodyPr>
          <a:lstStyle/>
          <a:p>
            <a:r>
              <a:rPr lang="en-US" altLang="ja-JP" b="1">
                <a:latin typeface="Meiryo"/>
                <a:ea typeface="メイリオ"/>
              </a:rPr>
              <a:t>DPC/PDPS</a:t>
            </a:r>
            <a:r>
              <a:rPr lang="ja-JP" b="1">
                <a:latin typeface="Meiryo"/>
                <a:ea typeface="Meiryo"/>
              </a:rPr>
              <a:t>の基本事項</a:t>
            </a:r>
            <a:endParaRPr lang="en-US" altLang="ja-JP" b="1"/>
          </a:p>
        </p:txBody>
      </p:sp>
      <p:sp>
        <p:nvSpPr>
          <p:cNvPr id="3" name="スライド番号プレースホルダー 2">
            <a:extLst>
              <a:ext uri="{FF2B5EF4-FFF2-40B4-BE49-F238E27FC236}">
                <a16:creationId xmlns:a16="http://schemas.microsoft.com/office/drawing/2014/main" id="{533A8D51-F48C-C3DF-D2B2-1E78E335EE0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509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89080166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5586" name="Rectangle 3"/>
          <p:cNvSpPr>
            <a:spLocks noGrp="1" noChangeArrowheads="1"/>
          </p:cNvSpPr>
          <p:nvPr>
            <p:ph type="body" idx="4294967295"/>
          </p:nvPr>
        </p:nvSpPr>
        <p:spPr>
          <a:xfrm>
            <a:off x="259734" y="1329217"/>
            <a:ext cx="9307785" cy="1834137"/>
          </a:xfrm>
          <a:solidFill>
            <a:srgbClr val="00B0F0">
              <a:alpha val="30000"/>
            </a:srgbClr>
          </a:solidFill>
          <a:ln w="12700">
            <a:solidFill>
              <a:schemeClr val="tx1"/>
            </a:solidFill>
            <a:prstDash val="solid"/>
          </a:ln>
        </p:spPr>
        <p:txBody>
          <a:bodyPr rtlCol="0">
            <a:noAutofit/>
          </a:bodyPr>
          <a:lstStyle/>
          <a:p>
            <a:pPr marL="271463" indent="-271463" eaLnBrk="1" fontAlgn="auto" hangingPunct="1">
              <a:lnSpc>
                <a:spcPts val="2300"/>
              </a:lnSpc>
              <a:spcBef>
                <a:spcPts val="0"/>
              </a:spcBef>
              <a:spcAft>
                <a:spcPts val="0"/>
              </a:spcAft>
              <a:buFont typeface="Arial" pitchFamily="34" charset="0"/>
              <a:buNone/>
              <a:defRPr/>
            </a:pPr>
            <a:r>
              <a:rPr lang="en-US" altLang="ja-JP" sz="2000" dirty="0">
                <a:solidFill>
                  <a:prstClr val="black"/>
                </a:solidFill>
                <a:latin typeface="+mn-ea"/>
              </a:rPr>
              <a:t>《</a:t>
            </a:r>
            <a:r>
              <a:rPr lang="ja-JP" altLang="en-US" sz="2000" dirty="0">
                <a:solidFill>
                  <a:prstClr val="black"/>
                </a:solidFill>
                <a:latin typeface="+mn-ea"/>
              </a:rPr>
              <a:t>令和４年度実施</a:t>
            </a:r>
            <a:r>
              <a:rPr lang="en-US" altLang="ja-JP" sz="2000" dirty="0">
                <a:solidFill>
                  <a:prstClr val="black"/>
                </a:solidFill>
                <a:latin typeface="+mn-ea"/>
              </a:rPr>
              <a:t>》</a:t>
            </a:r>
          </a:p>
          <a:p>
            <a:pPr marL="277813" lvl="0" indent="-277813" eaLnBrk="1" fontAlgn="auto" hangingPunct="1">
              <a:lnSpc>
                <a:spcPts val="2300"/>
              </a:lnSpc>
              <a:spcBef>
                <a:spcPts val="0"/>
              </a:spcBef>
              <a:spcAft>
                <a:spcPts val="0"/>
              </a:spcAft>
              <a:buNone/>
            </a:pPr>
            <a:r>
              <a:rPr lang="ja-JP" altLang="en-US" sz="2000" dirty="0">
                <a:solidFill>
                  <a:prstClr val="black"/>
                </a:solidFill>
                <a:latin typeface="+mn-ea"/>
              </a:rPr>
              <a:t> （１） 在宅医療、在宅歯科医療、在宅訪問薬剤管理及び訪問看護の</a:t>
            </a:r>
            <a:r>
              <a:rPr lang="ja-JP" altLang="en-US" sz="2000" kern="100" dirty="0">
                <a:solidFill>
                  <a:srgbClr val="000000"/>
                </a:solidFill>
                <a:latin typeface="ＭＳ Ｐゴシック"/>
                <a:cs typeface="Times New Roman"/>
              </a:rPr>
              <a:t>実施状況調査</a:t>
            </a:r>
            <a:endParaRPr lang="en-US" altLang="ja-JP" sz="2000" kern="100" dirty="0">
              <a:solidFill>
                <a:srgbClr val="000000"/>
              </a:solidFill>
              <a:latin typeface="ＭＳ Ｐゴシック"/>
              <a:cs typeface="Times New Roman"/>
            </a:endParaRPr>
          </a:p>
          <a:p>
            <a:pPr marL="277813" lvl="0" indent="-277813" eaLnBrk="1" fontAlgn="auto" hangingPunct="1">
              <a:lnSpc>
                <a:spcPts val="2300"/>
              </a:lnSpc>
              <a:spcBef>
                <a:spcPts val="0"/>
              </a:spcBef>
              <a:spcAft>
                <a:spcPts val="0"/>
              </a:spcAft>
              <a:buNone/>
            </a:pPr>
            <a:r>
              <a:rPr lang="ja-JP" altLang="en-US" sz="2000" kern="100" dirty="0">
                <a:solidFill>
                  <a:srgbClr val="000000"/>
                </a:solidFill>
                <a:latin typeface="ＭＳ Ｐゴシック"/>
                <a:cs typeface="Times New Roman"/>
              </a:rPr>
              <a:t> （２） 精神医療等の実施状況調査</a:t>
            </a:r>
            <a:endParaRPr lang="en-US" altLang="ja-JP" sz="2000" kern="100" dirty="0">
              <a:solidFill>
                <a:srgbClr val="000000"/>
              </a:solidFill>
              <a:latin typeface="ＭＳ Ｐゴシック"/>
              <a:cs typeface="Times New Roman"/>
            </a:endParaRPr>
          </a:p>
          <a:p>
            <a:pPr marL="277813" indent="-277813">
              <a:lnSpc>
                <a:spcPts val="2300"/>
              </a:lnSpc>
              <a:spcBef>
                <a:spcPts val="0"/>
              </a:spcBef>
              <a:buNone/>
            </a:pPr>
            <a:r>
              <a:rPr lang="en-US" altLang="ja-JP" sz="2000" kern="100" dirty="0">
                <a:solidFill>
                  <a:srgbClr val="000000"/>
                </a:solidFill>
                <a:latin typeface="ＭＳ Ｐゴシック"/>
                <a:cs typeface="Times New Roman"/>
              </a:rPr>
              <a:t> </a:t>
            </a:r>
            <a:r>
              <a:rPr lang="ja-JP" altLang="en-US" sz="2000" kern="100" dirty="0">
                <a:solidFill>
                  <a:srgbClr val="000000"/>
                </a:solidFill>
                <a:latin typeface="ＭＳ Ｐゴシック"/>
                <a:cs typeface="Times New Roman"/>
              </a:rPr>
              <a:t>（３） リフィル処方箋の</a:t>
            </a:r>
            <a:r>
              <a:rPr lang="ja-JP" altLang="en-US" sz="2000" kern="100" spc="-40" dirty="0">
                <a:solidFill>
                  <a:srgbClr val="000000"/>
                </a:solidFill>
                <a:latin typeface="ＭＳ Ｐゴシック"/>
                <a:cs typeface="Times New Roman"/>
              </a:rPr>
              <a:t>実施状況調査（その１）</a:t>
            </a:r>
            <a:endParaRPr lang="en-US" altLang="ja-JP" sz="2000" kern="100" spc="-40" dirty="0">
              <a:solidFill>
                <a:srgbClr val="000000"/>
              </a:solidFill>
              <a:latin typeface="ＭＳ Ｐゴシック"/>
              <a:cs typeface="Times New Roman"/>
            </a:endParaRPr>
          </a:p>
          <a:p>
            <a:pPr marL="277813" lvl="0" indent="-277813">
              <a:lnSpc>
                <a:spcPts val="2300"/>
              </a:lnSpc>
              <a:spcBef>
                <a:spcPts val="0"/>
              </a:spcBef>
              <a:buNone/>
            </a:pPr>
            <a:r>
              <a:rPr lang="ja-JP" altLang="en-US" sz="2000" kern="100" dirty="0">
                <a:solidFill>
                  <a:srgbClr val="000000"/>
                </a:solidFill>
                <a:latin typeface="ＭＳ Ｐゴシック"/>
                <a:cs typeface="Times New Roman"/>
              </a:rPr>
              <a:t> （４） 後発医薬品の使用促進策の影響及び実施状況調査（その１）</a:t>
            </a:r>
            <a:endParaRPr lang="en-US" altLang="ja-JP" sz="2000" kern="100" dirty="0">
              <a:solidFill>
                <a:srgbClr val="000000"/>
              </a:solidFill>
              <a:latin typeface="ＭＳ Ｐゴシック"/>
              <a:cs typeface="Times New Roman"/>
            </a:endParaRPr>
          </a:p>
          <a:p>
            <a:pPr marL="277813" lvl="0" indent="-277813">
              <a:lnSpc>
                <a:spcPts val="2300"/>
              </a:lnSpc>
              <a:spcBef>
                <a:spcPts val="0"/>
              </a:spcBef>
              <a:buNone/>
            </a:pPr>
            <a:r>
              <a:rPr lang="en-US" altLang="ja-JP" sz="2000" kern="100" dirty="0">
                <a:solidFill>
                  <a:srgbClr val="000000"/>
                </a:solidFill>
                <a:latin typeface="ＭＳ Ｐゴシック"/>
                <a:cs typeface="Times New Roman"/>
              </a:rPr>
              <a:t> </a:t>
            </a:r>
            <a:r>
              <a:rPr lang="ja-JP" altLang="en-US" sz="2000" kern="100" dirty="0">
                <a:solidFill>
                  <a:srgbClr val="000000"/>
                </a:solidFill>
                <a:latin typeface="ＭＳ Ｐゴシック"/>
                <a:cs typeface="Times New Roman"/>
              </a:rPr>
              <a:t>（５） 明細書無償発行に関する</a:t>
            </a:r>
            <a:r>
              <a:rPr lang="ja-JP" altLang="en-US" sz="2000" dirty="0">
                <a:latin typeface="+mn-ea"/>
              </a:rPr>
              <a:t>実施状況調査</a:t>
            </a:r>
            <a:endParaRPr lang="ja-JP" altLang="en-US" sz="2000" dirty="0">
              <a:solidFill>
                <a:prstClr val="black"/>
              </a:solidFill>
              <a:latin typeface="+mn-ea"/>
            </a:endParaRPr>
          </a:p>
        </p:txBody>
      </p:sp>
      <p:sp>
        <p:nvSpPr>
          <p:cNvPr id="5" name="タイトル 1"/>
          <p:cNvSpPr txBox="1">
            <a:spLocks/>
          </p:cNvSpPr>
          <p:nvPr/>
        </p:nvSpPr>
        <p:spPr>
          <a:xfrm>
            <a:off x="741231" y="115899"/>
            <a:ext cx="8420100" cy="504825"/>
          </a:xfrm>
          <a:prstGeom prst="rect">
            <a:avLst/>
          </a:prstGeom>
          <a:noFill/>
          <a:ln w="12700">
            <a:solidFill>
              <a:schemeClr val="tx1"/>
            </a:solidFill>
          </a:ln>
        </p:spPr>
        <p:txBody>
          <a:bodyPr anchor="ct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令和４年度診療報酬改定の結果検証に係る特別調査の実施</a:t>
            </a:r>
            <a:endParaRPr kumimoji="1" lang="en-US" altLang="ja-JP"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endParaRPr>
          </a:p>
        </p:txBody>
      </p:sp>
      <p:sp>
        <p:nvSpPr>
          <p:cNvPr id="6" name="スライド番号プレースホルダー 2"/>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7" name="タイトル 1"/>
          <p:cNvSpPr txBox="1">
            <a:spLocks/>
          </p:cNvSpPr>
          <p:nvPr/>
        </p:nvSpPr>
        <p:spPr>
          <a:xfrm>
            <a:off x="155706" y="560268"/>
            <a:ext cx="9733827" cy="768949"/>
          </a:xfrm>
          <a:prstGeom prst="rect">
            <a:avLst/>
          </a:prstGeom>
          <a:noFill/>
          <a:ln w="0">
            <a:noFill/>
          </a:ln>
        </p:spPr>
        <p:txBody>
          <a:bodyPr anchor="ct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a:t>
            </a:r>
            <a:r>
              <a:rPr kumimoji="1" lang="ja-JP" altLang="en-US" sz="20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診療報酬改定結果検証部会</a:t>
            </a:r>
            <a:r>
              <a:rPr kumimoji="1" lang="en-US" altLang="ja-JP" sz="20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　令和４年度と５年度の２か年に分けて実施。</a:t>
            </a:r>
            <a:endPar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endParaRPr>
          </a:p>
        </p:txBody>
      </p:sp>
      <p:sp>
        <p:nvSpPr>
          <p:cNvPr id="8" name="Rectangle 3"/>
          <p:cNvSpPr txBox="1">
            <a:spLocks noChangeArrowheads="1"/>
          </p:cNvSpPr>
          <p:nvPr/>
        </p:nvSpPr>
        <p:spPr>
          <a:xfrm>
            <a:off x="271316" y="3251705"/>
            <a:ext cx="9307784" cy="1887564"/>
          </a:xfrm>
          <a:prstGeom prst="rect">
            <a:avLst/>
          </a:prstGeom>
          <a:solidFill>
            <a:srgbClr val="00B0F0">
              <a:alpha val="30000"/>
            </a:srgbClr>
          </a:solidFill>
          <a:ln w="12700">
            <a:solidFill>
              <a:schemeClr val="tx1"/>
            </a:solidFill>
            <a:prstDash val="solid"/>
          </a:ln>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271463" marR="0" lvl="0" indent="-271463" algn="l" defTabSz="914400" rtl="0" eaLnBrk="1" fontAlgn="auto" latinLnBrk="0" hangingPunct="1">
              <a:lnSpc>
                <a:spcPts val="2300"/>
              </a:lnSpc>
              <a:spcBef>
                <a:spcPts val="0"/>
              </a:spcBef>
              <a:spcAft>
                <a:spcPts val="0"/>
              </a:spcAft>
              <a:buClrTx/>
              <a:buSzTx/>
              <a:buFont typeface="Arial" panose="020B0604020202020204" pitchFamily="34" charset="0"/>
              <a:buNone/>
              <a:tabLst/>
              <a:defRPr/>
            </a:pPr>
            <a:r>
              <a:rPr kumimoji="1" lang="en-US" altLang="ja-JP"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令和５年度実施</a:t>
            </a:r>
            <a:r>
              <a:rPr kumimoji="1" lang="en-US" altLang="ja-JP"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277813" marR="0" lvl="0" indent="-277813" algn="l" defTabSz="914400" rtl="0" eaLnBrk="1" fontAlgn="auto" latinLnBrk="0" hangingPunct="1">
              <a:lnSpc>
                <a:spcPts val="2300"/>
              </a:lnSpc>
              <a:spcBef>
                <a:spcPts val="0"/>
              </a:spcBef>
              <a:spcAft>
                <a:spcPts val="0"/>
              </a:spcAft>
              <a:buClrTx/>
              <a:buSzTx/>
              <a:buFont typeface="Arial" panose="020B0604020202020204" pitchFamily="34" charset="0"/>
              <a:buNone/>
              <a:tabLst/>
              <a:defRPr/>
            </a:pPr>
            <a:r>
              <a:rPr kumimoji="1" lang="ja-JP" altLang="en-US"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（３） </a:t>
            </a:r>
            <a:r>
              <a:rPr kumimoji="1" lang="ja-JP" altLang="en-US"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リフィル処方箋の</a:t>
            </a:r>
            <a:r>
              <a:rPr kumimoji="1" lang="ja-JP" altLang="en-US" sz="2000" b="0" i="0" u="none" strike="noStrike" kern="100" cap="none" spc="-4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実施状況調査（その２</a:t>
            </a:r>
            <a:r>
              <a:rPr kumimoji="1" lang="ja-JP" altLang="en-US"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a:t>
            </a:r>
            <a:endParaRPr kumimoji="1" lang="en-US" altLang="ja-JP"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endParaRPr>
          </a:p>
          <a:p>
            <a:pPr marL="277813" marR="0" lvl="0" indent="-277813" algn="l" defTabSz="914400" rtl="0" eaLnBrk="1" fontAlgn="auto" latinLnBrk="0" hangingPunct="1">
              <a:lnSpc>
                <a:spcPts val="2300"/>
              </a:lnSpc>
              <a:spcBef>
                <a:spcPts val="0"/>
              </a:spcBef>
              <a:spcAft>
                <a:spcPts val="0"/>
              </a:spcAft>
              <a:buClrTx/>
              <a:buSzTx/>
              <a:buFont typeface="Arial" panose="020B0604020202020204" pitchFamily="34" charset="0"/>
              <a:buNone/>
              <a:tabLst/>
              <a:defRPr/>
            </a:pPr>
            <a:r>
              <a:rPr kumimoji="1" lang="en-US" altLang="ja-JP"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 </a:t>
            </a:r>
            <a:r>
              <a:rPr kumimoji="1" lang="ja-JP" altLang="en-US"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（６） 歯科医療機関における院内感染防止対策の評価等に関する実施状況調査</a:t>
            </a:r>
            <a:endParaRPr kumimoji="1" lang="en-US" altLang="ja-JP"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endParaRPr>
          </a:p>
          <a:p>
            <a:pPr marL="277813" marR="0" lvl="0" indent="-277813" algn="l" defTabSz="914400" rtl="0" eaLnBrk="1" fontAlgn="auto" latinLnBrk="0" hangingPunct="1">
              <a:lnSpc>
                <a:spcPts val="2300"/>
              </a:lnSpc>
              <a:spcBef>
                <a:spcPts val="0"/>
              </a:spcBef>
              <a:spcAft>
                <a:spcPts val="0"/>
              </a:spcAft>
              <a:buClrTx/>
              <a:buSzTx/>
              <a:buFont typeface="Arial" panose="020B0604020202020204" pitchFamily="34" charset="0"/>
              <a:buNone/>
              <a:tabLst/>
              <a:defRPr/>
            </a:pPr>
            <a:r>
              <a:rPr kumimoji="1" lang="ja-JP" altLang="en-US"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 （７） かかりつけ薬剤師・薬局の評価を含む調剤報酬改定の影響実施状況調査</a:t>
            </a:r>
            <a:endParaRPr kumimoji="1" lang="en-US" altLang="ja-JP" sz="2000" b="0" i="0" u="none" strike="noStrike" kern="100" cap="none" spc="-40" normalizeH="0" baseline="0" noProof="0" dirty="0">
              <a:ln>
                <a:noFill/>
              </a:ln>
              <a:solidFill>
                <a:srgbClr val="000000"/>
              </a:solidFill>
              <a:effectLst/>
              <a:uLnTx/>
              <a:uFillTx/>
              <a:latin typeface="ＭＳ Ｐゴシック"/>
              <a:ea typeface="ＭＳ Ｐゴシック" panose="020B0600070205080204" pitchFamily="50" charset="-128"/>
              <a:cs typeface="Times New Roman"/>
            </a:endParaRPr>
          </a:p>
          <a:p>
            <a:pPr marL="277813" marR="0" lvl="0" indent="-277813" algn="l" defTabSz="914400" rtl="0" eaLnBrk="1" fontAlgn="auto" latinLnBrk="0" hangingPunct="1">
              <a:lnSpc>
                <a:spcPts val="2300"/>
              </a:lnSpc>
              <a:spcBef>
                <a:spcPts val="0"/>
              </a:spcBef>
              <a:spcAft>
                <a:spcPts val="0"/>
              </a:spcAft>
              <a:buClrTx/>
              <a:buSzTx/>
              <a:buFont typeface="Arial" panose="020B0604020202020204" pitchFamily="34" charset="0"/>
              <a:buNone/>
              <a:tabLst/>
              <a:defRPr/>
            </a:pPr>
            <a:r>
              <a:rPr kumimoji="1" lang="ja-JP" altLang="en-US"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 （４） 後発医薬品の使用促進策の影響及び実施状況調査（その２）</a:t>
            </a:r>
            <a:endParaRPr kumimoji="1" lang="en-US" altLang="ja-JP"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endParaRPr>
          </a:p>
          <a:p>
            <a:pPr marL="277813" marR="0" lvl="0" indent="-277813" algn="l" defTabSz="914400" rtl="0" eaLnBrk="1" fontAlgn="auto" latinLnBrk="0" hangingPunct="1">
              <a:lnSpc>
                <a:spcPts val="2300"/>
              </a:lnSpc>
              <a:spcBef>
                <a:spcPts val="0"/>
              </a:spcBef>
              <a:spcAft>
                <a:spcPts val="0"/>
              </a:spcAft>
              <a:buClrTx/>
              <a:buSzTx/>
              <a:buFont typeface="Arial" panose="020B0604020202020204" pitchFamily="34" charset="0"/>
              <a:buNone/>
              <a:tabLst/>
              <a:defRPr/>
            </a:pPr>
            <a:r>
              <a:rPr kumimoji="1" lang="ja-JP" altLang="en-US"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 （８） オンライン資格確認システムに係る診療報酬上の対応の実施状況調査</a:t>
            </a:r>
            <a:endParaRPr kumimoji="1" lang="en-US" altLang="ja-JP"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endParaRPr>
          </a:p>
          <a:p>
            <a:pPr marL="277813" marR="0" lvl="0" indent="-277813" algn="l" defTabSz="914400" rtl="0" eaLnBrk="1" fontAlgn="auto" latinLnBrk="0" hangingPunct="1">
              <a:lnSpc>
                <a:spcPts val="2300"/>
              </a:lnSpc>
              <a:spcBef>
                <a:spcPts val="0"/>
              </a:spcBef>
              <a:spcAft>
                <a:spcPts val="0"/>
              </a:spcAft>
              <a:buClrTx/>
              <a:buSzTx/>
              <a:buFont typeface="Arial" panose="020B0604020202020204" pitchFamily="34" charset="0"/>
              <a:buNone/>
              <a:tabLst/>
              <a:defRPr/>
            </a:pPr>
            <a:r>
              <a:rPr kumimoji="1" lang="en-US" altLang="ja-JP"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 </a:t>
            </a:r>
            <a:endParaRPr kumimoji="1" lang="ja-JP" altLang="en-US"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 name="タイトル 1">
            <a:extLst>
              <a:ext uri="{FF2B5EF4-FFF2-40B4-BE49-F238E27FC236}">
                <a16:creationId xmlns:a16="http://schemas.microsoft.com/office/drawing/2014/main" id="{F220DD92-03BE-9897-84EC-EF8D3EC261F5}"/>
              </a:ext>
            </a:extLst>
          </p:cNvPr>
          <p:cNvSpPr txBox="1">
            <a:spLocks/>
          </p:cNvSpPr>
          <p:nvPr/>
        </p:nvSpPr>
        <p:spPr>
          <a:xfrm>
            <a:off x="355196" y="5139269"/>
            <a:ext cx="9550804" cy="768949"/>
          </a:xfrm>
          <a:prstGeom prst="rect">
            <a:avLst/>
          </a:prstGeom>
          <a:noFill/>
          <a:ln w="0">
            <a:noFill/>
          </a:ln>
        </p:spPr>
        <p:txBody>
          <a:bodyPr anchor="ct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 </a:t>
            </a: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「リフィル処方箋の実施状況調査」及び「</a:t>
            </a:r>
            <a:r>
              <a:rPr kumimoji="1" lang="ja-JP" altLang="en-US" sz="18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後発医薬品の使用促進策の影響及び実施状況調査」</a:t>
            </a:r>
            <a:endParaRPr kumimoji="1" lang="en-US" altLang="ja-JP" sz="18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   </a:t>
            </a:r>
            <a:r>
              <a:rPr kumimoji="1" lang="ja-JP" altLang="en-US" sz="18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は、</a:t>
            </a: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令和４年度及び令和５年度の２か年実施する。</a:t>
            </a:r>
            <a:endPar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endParaRPr>
          </a:p>
        </p:txBody>
      </p:sp>
    </p:spTree>
    <p:extLst>
      <p:ext uri="{BB962C8B-B14F-4D97-AF65-F5344CB8AC3E}">
        <p14:creationId xmlns:p14="http://schemas.microsoft.com/office/powerpoint/2010/main" val="2844128343"/>
      </p:ext>
    </p:extLst>
  </p:cSld>
  <p:clrMapOvr>
    <a:masterClrMapping/>
  </p:clrMapOvr>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en-US" altLang="ja-JP" b="1">
                <a:latin typeface="Meiryo"/>
                <a:ea typeface="メイリオ"/>
              </a:rPr>
              <a:t>DPC</a:t>
            </a:r>
            <a:r>
              <a:rPr lang="ja-JP" b="1">
                <a:latin typeface="Meiryo"/>
                <a:ea typeface="Meiryo"/>
              </a:rPr>
              <a:t>対象病院の</a:t>
            </a:r>
            <a:r>
              <a:rPr lang="ja-JP" altLang="en-US" b="1">
                <a:latin typeface="Meiryo"/>
                <a:ea typeface="Meiryo"/>
              </a:rPr>
              <a:t>基準</a:t>
            </a:r>
            <a:endParaRPr lang="en-US" altLang="ja-JP" b="1"/>
          </a:p>
        </p:txBody>
      </p:sp>
      <p:sp>
        <p:nvSpPr>
          <p:cNvPr id="84" name="テキスト ボックス 83"/>
          <p:cNvSpPr txBox="1"/>
          <p:nvPr/>
        </p:nvSpPr>
        <p:spPr>
          <a:xfrm>
            <a:off x="0" y="0"/>
            <a:ext cx="9906000" cy="27699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令和６年度診療報酬改定　</a:t>
            </a:r>
            <a:endParaRPr kumimoji="0" lang="ja-JP" altLang="en-US" sz="12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7" name="正方形/長方形 7">
            <a:extLst>
              <a:ext uri="{FF2B5EF4-FFF2-40B4-BE49-F238E27FC236}">
                <a16:creationId xmlns:a16="http://schemas.microsoft.com/office/drawing/2014/main" id="{DC4028E4-4646-AD23-69B8-F835CE5B19F0}"/>
              </a:ext>
            </a:extLst>
          </p:cNvPr>
          <p:cNvSpPr/>
          <p:nvPr/>
        </p:nvSpPr>
        <p:spPr>
          <a:xfrm>
            <a:off x="116462" y="823029"/>
            <a:ext cx="9673075" cy="5595187"/>
          </a:xfrm>
          <a:prstGeom prst="rect">
            <a:avLst/>
          </a:prstGeom>
          <a:ln>
            <a:solidFill>
              <a:srgbClr val="0070C0"/>
            </a:solidFill>
          </a:ln>
        </p:spPr>
        <p:txBody>
          <a:bodyPr wrap="square" lIns="91440" tIns="45720" rIns="91440" bIns="45720" anchor="t">
            <a:noAutofit/>
          </a:bodyPr>
          <a:lstStyle/>
          <a:p>
            <a:pPr marL="522605"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800" b="0" i="0" u="none" strike="noStrike" kern="100" cap="none" spc="0" normalizeH="0" baseline="0" noProof="0">
                <a:ln>
                  <a:noFill/>
                </a:ln>
                <a:solidFill>
                  <a:srgbClr val="000000"/>
                </a:solidFill>
                <a:effectLst/>
                <a:uLnTx/>
                <a:uFillTx/>
                <a:latin typeface="メイリオ"/>
                <a:ea typeface="メイリオ"/>
                <a:cs typeface="Times New Roman"/>
              </a:rPr>
              <a:t>DPC</a:t>
            </a:r>
            <a:r>
              <a:rPr kumimoji="1" lang="ja-JP" altLang="en-US" sz="1800" b="0" i="0" u="none" strike="noStrike" kern="100" cap="none" spc="0" normalizeH="0" baseline="0" noProof="0">
                <a:ln>
                  <a:noFill/>
                </a:ln>
                <a:solidFill>
                  <a:srgbClr val="000000"/>
                </a:solidFill>
                <a:effectLst/>
                <a:uLnTx/>
                <a:uFillTx/>
                <a:latin typeface="メイリオ"/>
                <a:ea typeface="メイリオ"/>
                <a:cs typeface="Times New Roman"/>
              </a:rPr>
              <a:t>対象病院は以下のすべての基準を満たす必要がある。</a:t>
            </a:r>
            <a:endParaRPr kumimoji="1" lang="en-US" altLang="ja-JP" sz="1800" b="0" i="0" u="none" strike="noStrike" kern="100" cap="none" spc="0" normalizeH="0" baseline="0" noProof="0">
              <a:ln>
                <a:noFill/>
              </a:ln>
              <a:solidFill>
                <a:srgbClr val="000000"/>
              </a:solidFill>
              <a:effectLst/>
              <a:uLnTx/>
              <a:uFillTx/>
              <a:latin typeface="メイリオ"/>
              <a:ea typeface="メイリオ"/>
              <a:cs typeface="Times New Roman"/>
            </a:endParaRPr>
          </a:p>
          <a:p>
            <a:pPr marL="179705"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0" i="0" u="none" strike="noStrike" kern="100" cap="none" spc="0" normalizeH="0" baseline="0" noProof="0">
              <a:ln>
                <a:noFill/>
              </a:ln>
              <a:solidFill>
                <a:srgbClr val="000000"/>
              </a:solidFill>
              <a:effectLst/>
              <a:uLnTx/>
              <a:uFillTx/>
              <a:latin typeface="メイリオ"/>
              <a:ea typeface="メイリオ"/>
              <a:cs typeface="Times New Roman"/>
            </a:endParaRPr>
          </a:p>
          <a:p>
            <a:pPr marL="522605"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800" b="0" i="0" u="none" strike="noStrike" kern="100" cap="none" spc="0" normalizeH="0" baseline="0" noProof="0">
                <a:ln>
                  <a:noFill/>
                </a:ln>
                <a:solidFill>
                  <a:srgbClr val="000000"/>
                </a:solidFill>
                <a:effectLst/>
                <a:uLnTx/>
                <a:uFillTx/>
                <a:latin typeface="メイリオ"/>
                <a:ea typeface="メイリオ"/>
                <a:cs typeface="Times New Roman"/>
              </a:rPr>
              <a:t>急性期一般入院基本料、特定機能病院等の</a:t>
            </a:r>
            <a:r>
              <a:rPr kumimoji="1" lang="en-US" altLang="ja-JP" sz="1800" b="0" i="0" u="none" strike="noStrike" kern="100" cap="none" spc="0" normalizeH="0" baseline="0" noProof="0">
                <a:ln>
                  <a:noFill/>
                </a:ln>
                <a:solidFill>
                  <a:srgbClr val="000000"/>
                </a:solidFill>
                <a:effectLst/>
                <a:uLnTx/>
                <a:uFillTx/>
                <a:latin typeface="メイリオ"/>
                <a:ea typeface="メイリオ"/>
                <a:cs typeface="Times New Roman"/>
              </a:rPr>
              <a:t>7</a:t>
            </a:r>
            <a:r>
              <a:rPr kumimoji="1" lang="ja-JP" altLang="en-US" sz="1800" b="0" i="0" u="none" strike="noStrike" kern="100" cap="none" spc="0" normalizeH="0" baseline="0" noProof="0">
                <a:ln>
                  <a:noFill/>
                </a:ln>
                <a:solidFill>
                  <a:srgbClr val="000000"/>
                </a:solidFill>
                <a:effectLst/>
                <a:uLnTx/>
                <a:uFillTx/>
                <a:latin typeface="メイリオ"/>
                <a:ea typeface="メイリオ"/>
                <a:cs typeface="Times New Roman"/>
              </a:rPr>
              <a:t>対</a:t>
            </a:r>
            <a:r>
              <a:rPr kumimoji="1" lang="en-US" altLang="ja-JP" sz="1800" b="0" i="0" u="none" strike="noStrike" kern="100" cap="none" spc="0" normalizeH="0" baseline="0" noProof="0">
                <a:ln>
                  <a:noFill/>
                </a:ln>
                <a:solidFill>
                  <a:srgbClr val="000000"/>
                </a:solidFill>
                <a:effectLst/>
                <a:uLnTx/>
                <a:uFillTx/>
                <a:latin typeface="メイリオ"/>
                <a:ea typeface="メイリオ"/>
                <a:cs typeface="Times New Roman"/>
              </a:rPr>
              <a:t>1</a:t>
            </a:r>
            <a:r>
              <a:rPr kumimoji="1" lang="ja-JP" altLang="en-US" sz="1800" b="0" i="0" u="none" strike="noStrike" kern="100" cap="none" spc="0" normalizeH="0" baseline="0" noProof="0">
                <a:ln>
                  <a:noFill/>
                </a:ln>
                <a:solidFill>
                  <a:srgbClr val="000000"/>
                </a:solidFill>
                <a:effectLst/>
                <a:uLnTx/>
                <a:uFillTx/>
                <a:latin typeface="メイリオ"/>
                <a:ea typeface="メイリオ"/>
                <a:cs typeface="Times New Roman"/>
              </a:rPr>
              <a:t>・</a:t>
            </a:r>
            <a:r>
              <a:rPr kumimoji="1" lang="en-US" altLang="ja-JP" sz="1800" b="0" i="0" u="none" strike="noStrike" kern="100" cap="none" spc="0" normalizeH="0" baseline="0" noProof="0">
                <a:ln>
                  <a:noFill/>
                </a:ln>
                <a:solidFill>
                  <a:srgbClr val="000000"/>
                </a:solidFill>
                <a:effectLst/>
                <a:uLnTx/>
                <a:uFillTx/>
                <a:latin typeface="メイリオ"/>
                <a:ea typeface="メイリオ"/>
                <a:cs typeface="Times New Roman"/>
              </a:rPr>
              <a:t>10</a:t>
            </a:r>
            <a:r>
              <a:rPr kumimoji="1" lang="ja-JP" altLang="en-US" sz="1800" b="0" i="0" u="none" strike="noStrike" kern="100" cap="none" spc="0" normalizeH="0" baseline="0" noProof="0">
                <a:ln>
                  <a:noFill/>
                </a:ln>
                <a:solidFill>
                  <a:srgbClr val="000000"/>
                </a:solidFill>
                <a:effectLst/>
                <a:uLnTx/>
                <a:uFillTx/>
                <a:latin typeface="メイリオ"/>
                <a:ea typeface="メイリオ"/>
                <a:cs typeface="Times New Roman"/>
              </a:rPr>
              <a:t>対</a:t>
            </a:r>
            <a:r>
              <a:rPr kumimoji="1" lang="en-US" altLang="ja-JP" sz="1800" b="0" i="0" u="none" strike="noStrike" kern="100" cap="none" spc="0" normalizeH="0" baseline="0" noProof="0">
                <a:ln>
                  <a:noFill/>
                </a:ln>
                <a:solidFill>
                  <a:srgbClr val="000000"/>
                </a:solidFill>
                <a:effectLst/>
                <a:uLnTx/>
                <a:uFillTx/>
                <a:latin typeface="メイリオ"/>
                <a:ea typeface="メイリオ"/>
                <a:cs typeface="Times New Roman"/>
              </a:rPr>
              <a:t>1</a:t>
            </a:r>
            <a:r>
              <a:rPr kumimoji="1" lang="ja-JP" altLang="en-US" sz="1800" b="0" i="0" u="none" strike="noStrike" kern="100" cap="none" spc="0" normalizeH="0" baseline="0" noProof="0">
                <a:ln>
                  <a:noFill/>
                </a:ln>
                <a:solidFill>
                  <a:srgbClr val="000000"/>
                </a:solidFill>
                <a:effectLst/>
                <a:uLnTx/>
                <a:uFillTx/>
                <a:latin typeface="メイリオ"/>
                <a:ea typeface="メイリオ"/>
                <a:cs typeface="Times New Roman"/>
              </a:rPr>
              <a:t>入院基本料の届出</a:t>
            </a:r>
            <a:endParaRPr kumimoji="1" lang="en-US" altLang="ja-JP" sz="1800" b="0" i="0" u="none" strike="noStrike" kern="100" cap="none" spc="0" normalizeH="0" baseline="0" noProof="0">
              <a:ln>
                <a:noFill/>
              </a:ln>
              <a:solidFill>
                <a:srgbClr val="000000"/>
              </a:solidFill>
              <a:effectLst/>
              <a:uLnTx/>
              <a:uFillTx/>
              <a:latin typeface="メイリオ"/>
              <a:ea typeface="メイリオ"/>
              <a:cs typeface="Times New Roman"/>
            </a:endParaRPr>
          </a:p>
          <a:p>
            <a:pPr marL="522605"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en-US" altLang="ja-JP" sz="1800" b="0" i="0" u="none" strike="noStrike" kern="100" cap="none" spc="0" normalizeH="0" baseline="0" noProof="0">
                <a:ln>
                  <a:noFill/>
                </a:ln>
                <a:solidFill>
                  <a:srgbClr val="000000"/>
                </a:solidFill>
                <a:effectLst/>
                <a:uLnTx/>
                <a:uFillTx/>
                <a:latin typeface="メイリオ"/>
                <a:ea typeface="メイリオ"/>
                <a:cs typeface="Times New Roman"/>
              </a:rPr>
              <a:t>A207</a:t>
            </a:r>
            <a:r>
              <a:rPr kumimoji="1" lang="ja-JP" altLang="en-US" sz="1800" b="0" i="0" u="none" strike="noStrike" kern="100" cap="none" spc="0" normalizeH="0" baseline="0" noProof="0">
                <a:ln>
                  <a:noFill/>
                </a:ln>
                <a:solidFill>
                  <a:srgbClr val="000000"/>
                </a:solidFill>
                <a:effectLst/>
                <a:uLnTx/>
                <a:uFillTx/>
                <a:latin typeface="メイリオ"/>
                <a:ea typeface="メイリオ"/>
                <a:cs typeface="Times New Roman"/>
              </a:rPr>
              <a:t>診療録管理体制加算の届出</a:t>
            </a:r>
            <a:endParaRPr kumimoji="1" lang="en-US" altLang="ja-JP" sz="1800" b="0" i="0" u="none" strike="noStrike" kern="100" cap="none" spc="0" normalizeH="0" baseline="0" noProof="0">
              <a:ln>
                <a:noFill/>
              </a:ln>
              <a:solidFill>
                <a:srgbClr val="000000"/>
              </a:solidFill>
              <a:effectLst/>
              <a:uLnTx/>
              <a:uFillTx/>
              <a:latin typeface="メイリオ"/>
              <a:ea typeface="メイリオ"/>
              <a:cs typeface="Times New Roman"/>
            </a:endParaRPr>
          </a:p>
          <a:p>
            <a:pPr marL="522605"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800" b="0" i="0" u="none" strike="noStrike" kern="100" cap="none" spc="0" normalizeH="0" baseline="0" noProof="0">
                <a:ln>
                  <a:noFill/>
                </a:ln>
                <a:solidFill>
                  <a:srgbClr val="000000"/>
                </a:solidFill>
                <a:effectLst/>
                <a:uLnTx/>
                <a:uFillTx/>
                <a:latin typeface="メイリオ"/>
                <a:ea typeface="メイリオ"/>
                <a:cs typeface="Times New Roman"/>
              </a:rPr>
              <a:t>以下の調査に適切に参加</a:t>
            </a:r>
            <a:endParaRPr kumimoji="1" lang="en-US" altLang="ja-JP" sz="1800" b="0" i="0" u="none" strike="noStrike" kern="100" cap="none" spc="0" normalizeH="0" baseline="0" noProof="0">
              <a:ln>
                <a:noFill/>
              </a:ln>
              <a:solidFill>
                <a:srgbClr val="000000"/>
              </a:solidFill>
              <a:effectLst/>
              <a:uLnTx/>
              <a:uFillTx/>
              <a:latin typeface="メイリオ"/>
              <a:ea typeface="メイリオ"/>
              <a:cs typeface="Times New Roman"/>
            </a:endParaRPr>
          </a:p>
          <a:p>
            <a:pPr marL="540000" marR="0" lvl="1" indent="-18000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00" cap="none" spc="0" normalizeH="0" baseline="0" noProof="0">
                <a:ln>
                  <a:noFill/>
                </a:ln>
                <a:solidFill>
                  <a:srgbClr val="000000"/>
                </a:solidFill>
                <a:effectLst/>
                <a:uLnTx/>
                <a:uFillTx/>
                <a:latin typeface="メイリオ"/>
                <a:ea typeface="メイリオ"/>
                <a:cs typeface="Times New Roman"/>
              </a:rPr>
              <a:t>・　当該病院を退院した患者の病態や実施した医療行為の内容等について毎年実施される調査「退院患者調査」</a:t>
            </a:r>
          </a:p>
          <a:p>
            <a:pPr marL="540000" marR="0" lvl="1" indent="-18000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00" cap="none" spc="0" normalizeH="0" baseline="0" noProof="0">
                <a:ln>
                  <a:noFill/>
                </a:ln>
                <a:solidFill>
                  <a:srgbClr val="000000"/>
                </a:solidFill>
                <a:effectLst/>
                <a:uLnTx/>
                <a:uFillTx/>
                <a:latin typeface="メイリオ"/>
                <a:ea typeface="メイリオ"/>
                <a:cs typeface="Times New Roman"/>
              </a:rPr>
              <a:t>・　中央社会保険医療協議会の要請に基づき、退院患者調査を補完することを目的として随時実施される調査「特別調査」</a:t>
            </a:r>
            <a:endParaRPr kumimoji="1" lang="en-US" altLang="ja-JP" sz="1800" b="0" i="0" u="none" strike="noStrike" kern="100" cap="none" spc="0" normalizeH="0" baseline="0" noProof="0">
              <a:ln>
                <a:noFill/>
              </a:ln>
              <a:solidFill>
                <a:srgbClr val="000000"/>
              </a:solidFill>
              <a:effectLst/>
              <a:uLnTx/>
              <a:uFillTx/>
              <a:latin typeface="メイリオ"/>
              <a:ea typeface="メイリオ"/>
              <a:cs typeface="Times New Roman"/>
            </a:endParaRPr>
          </a:p>
          <a:p>
            <a:pPr marL="522605"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800" b="0" i="0" u="none" strike="noStrike" kern="100" cap="none" spc="0" normalizeH="0" baseline="0" noProof="0">
                <a:ln>
                  <a:noFill/>
                </a:ln>
                <a:solidFill>
                  <a:srgbClr val="000000"/>
                </a:solidFill>
                <a:effectLst/>
                <a:uLnTx/>
                <a:uFillTx/>
                <a:latin typeface="メイリオ"/>
                <a:ea typeface="メイリオ"/>
                <a:cs typeface="Times New Roman"/>
              </a:rPr>
              <a:t>調査期間</a:t>
            </a:r>
            <a:r>
              <a:rPr kumimoji="1" lang="en-US" altLang="ja-JP" sz="1800" b="0" i="0" u="none" strike="noStrike" kern="100" cap="none" spc="0" normalizeH="0" baseline="0" noProof="0">
                <a:ln>
                  <a:noFill/>
                </a:ln>
                <a:solidFill>
                  <a:srgbClr val="000000"/>
                </a:solidFill>
                <a:effectLst/>
                <a:uLnTx/>
                <a:uFillTx/>
                <a:latin typeface="メイリオ"/>
                <a:ea typeface="メイリオ"/>
                <a:cs typeface="Times New Roman"/>
              </a:rPr>
              <a:t>1</a:t>
            </a:r>
            <a:r>
              <a:rPr kumimoji="1" lang="ja-JP" altLang="en-US" sz="1800" b="0" i="0" u="none" strike="noStrike" kern="100" cap="none" spc="0" normalizeH="0" baseline="0" noProof="0">
                <a:ln>
                  <a:noFill/>
                </a:ln>
                <a:solidFill>
                  <a:srgbClr val="000000"/>
                </a:solidFill>
                <a:effectLst/>
                <a:uLnTx/>
                <a:uFillTx/>
                <a:latin typeface="メイリオ"/>
                <a:ea typeface="メイリオ"/>
                <a:cs typeface="Times New Roman"/>
              </a:rPr>
              <a:t>月当たりのデータ病床比が</a:t>
            </a:r>
            <a:r>
              <a:rPr kumimoji="1" lang="en-US" altLang="ja-JP" sz="1800" b="0" i="0" u="none" strike="noStrike" kern="100" cap="none" spc="0" normalizeH="0" baseline="0" noProof="0">
                <a:ln>
                  <a:noFill/>
                </a:ln>
                <a:solidFill>
                  <a:srgbClr val="000000"/>
                </a:solidFill>
                <a:effectLst/>
                <a:uLnTx/>
                <a:uFillTx/>
                <a:latin typeface="メイリオ"/>
                <a:ea typeface="メイリオ"/>
                <a:cs typeface="Times New Roman"/>
              </a:rPr>
              <a:t>0.875</a:t>
            </a:r>
            <a:r>
              <a:rPr kumimoji="1" lang="ja-JP" altLang="en-US" sz="1800" b="0" i="0" u="none" strike="noStrike" kern="100" cap="none" spc="0" normalizeH="0" baseline="0" noProof="0">
                <a:ln>
                  <a:noFill/>
                </a:ln>
                <a:solidFill>
                  <a:srgbClr val="000000"/>
                </a:solidFill>
                <a:effectLst/>
                <a:uLnTx/>
                <a:uFillTx/>
                <a:latin typeface="メイリオ"/>
                <a:ea typeface="メイリオ"/>
                <a:cs typeface="Times New Roman"/>
              </a:rPr>
              <a:t>以上</a:t>
            </a:r>
            <a:endParaRPr kumimoji="0" lang="ja-JP" altLang="en-US" sz="1800" b="0" i="0" u="none" strike="noStrike" kern="100" cap="none" spc="0" normalizeH="0" baseline="0" noProof="0">
              <a:ln>
                <a:noFill/>
              </a:ln>
              <a:solidFill>
                <a:srgbClr val="000000"/>
              </a:solidFill>
              <a:effectLst/>
              <a:uLnTx/>
              <a:uFillTx/>
              <a:latin typeface="Meiryo"/>
              <a:ea typeface="Meiryo"/>
              <a:cs typeface="Times New Roman"/>
            </a:endParaRPr>
          </a:p>
          <a:p>
            <a:pPr marL="522605"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0" lang="ja-JP" altLang="en-US" sz="1800" b="1" i="0" u="sng" strike="noStrike" kern="100" cap="none" spc="0" normalizeH="0" baseline="0" noProof="0">
                <a:ln>
                  <a:noFill/>
                </a:ln>
                <a:solidFill>
                  <a:srgbClr val="0070C0"/>
                </a:solidFill>
                <a:effectLst/>
                <a:uLnTx/>
                <a:uFillTx/>
                <a:latin typeface="Meiryo"/>
                <a:ea typeface="Meiryo"/>
                <a:cs typeface="Times New Roman"/>
              </a:rPr>
              <a:t>調査期間1月当たりのデータ数が90以上</a:t>
            </a:r>
            <a:r>
              <a:rPr kumimoji="0" lang="ja-JP" altLang="en-US" sz="1800" b="0" i="0" u="none" strike="noStrike" kern="100" cap="none" spc="0" normalizeH="0" baseline="0" noProof="0">
                <a:ln>
                  <a:noFill/>
                </a:ln>
                <a:solidFill>
                  <a:prstClr val="black"/>
                </a:solidFill>
                <a:effectLst/>
                <a:uLnTx/>
                <a:uFillTx/>
                <a:latin typeface="Meiryo"/>
                <a:ea typeface="Meiryo"/>
                <a:cs typeface="Times New Roman"/>
              </a:rPr>
              <a:t>（</a:t>
            </a:r>
            <a:r>
              <a:rPr kumimoji="0" lang="en-US" altLang="ja-JP" sz="1800" b="0" i="0" u="none" strike="noStrike" kern="100" cap="none" spc="0" normalizeH="0" baseline="0" noProof="0">
                <a:ln>
                  <a:noFill/>
                </a:ln>
                <a:solidFill>
                  <a:prstClr val="black"/>
                </a:solidFill>
                <a:effectLst/>
                <a:uLnTx/>
                <a:uFillTx/>
                <a:latin typeface="Meiryo"/>
                <a:ea typeface="Meiryo"/>
                <a:cs typeface="Times New Roman"/>
              </a:rPr>
              <a:t>※</a:t>
            </a:r>
            <a:r>
              <a:rPr kumimoji="0" lang="ja-JP" altLang="en-US" sz="1800" b="0" i="0" u="none" strike="noStrike" kern="100" cap="none" spc="0" normalizeH="0" baseline="0" noProof="0">
                <a:ln>
                  <a:noFill/>
                </a:ln>
                <a:solidFill>
                  <a:prstClr val="black"/>
                </a:solidFill>
                <a:effectLst/>
                <a:uLnTx/>
                <a:uFillTx/>
                <a:latin typeface="Meiryo"/>
                <a:ea typeface="Meiryo"/>
                <a:cs typeface="Times New Roman"/>
              </a:rPr>
              <a:t>）</a:t>
            </a:r>
            <a:endParaRPr kumimoji="0" lang="en-US" altLang="ja-JP" sz="1800" b="0" i="0" u="none" strike="noStrike" kern="100" cap="none" spc="0" normalizeH="0" baseline="0" noProof="0">
              <a:ln>
                <a:noFill/>
              </a:ln>
              <a:solidFill>
                <a:prstClr val="black"/>
              </a:solidFill>
              <a:effectLst/>
              <a:uLnTx/>
              <a:uFillTx/>
              <a:latin typeface="Meiryo"/>
              <a:ea typeface="Meiryo"/>
              <a:cs typeface="Times New Roman"/>
            </a:endParaRPr>
          </a:p>
          <a:p>
            <a:pPr marL="522605"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0" lang="ja-JP" altLang="en-US" sz="1800" b="1" i="0" u="sng" strike="noStrike" kern="100" cap="none" spc="0" normalizeH="0" baseline="0" noProof="0">
                <a:ln>
                  <a:noFill/>
                </a:ln>
                <a:solidFill>
                  <a:srgbClr val="0070C0"/>
                </a:solidFill>
                <a:effectLst/>
                <a:uLnTx/>
                <a:uFillTx/>
                <a:latin typeface="Meiryo"/>
                <a:ea typeface="Meiryo"/>
                <a:cs typeface="Times New Roman"/>
              </a:rPr>
              <a:t>適切なデータ作成に係る以下の基準を満たす</a:t>
            </a:r>
            <a:r>
              <a:rPr kumimoji="0" lang="ja-JP" altLang="en-US" sz="1800" b="0" i="0" u="none" strike="noStrike" kern="100" cap="none" spc="0" normalizeH="0" baseline="0" noProof="0">
                <a:ln>
                  <a:noFill/>
                </a:ln>
                <a:solidFill>
                  <a:prstClr val="black"/>
                </a:solidFill>
                <a:effectLst/>
                <a:uLnTx/>
                <a:uFillTx/>
                <a:latin typeface="Meiryo"/>
                <a:ea typeface="Meiryo"/>
                <a:cs typeface="Times New Roman"/>
              </a:rPr>
              <a:t>（</a:t>
            </a:r>
            <a:r>
              <a:rPr kumimoji="0" lang="en-US" altLang="ja-JP" sz="1800" b="0" i="0" u="none" strike="noStrike" kern="100" cap="none" spc="0" normalizeH="0" baseline="0" noProof="0">
                <a:ln>
                  <a:noFill/>
                </a:ln>
                <a:solidFill>
                  <a:prstClr val="black"/>
                </a:solidFill>
                <a:effectLst/>
                <a:uLnTx/>
                <a:uFillTx/>
                <a:latin typeface="Meiryo"/>
                <a:ea typeface="Meiryo"/>
                <a:cs typeface="Times New Roman"/>
              </a:rPr>
              <a:t>※</a:t>
            </a:r>
            <a:r>
              <a:rPr kumimoji="0" lang="ja-JP" altLang="en-US" sz="1800" b="0" i="0" u="none" strike="noStrike" kern="100" cap="none" spc="0" normalizeH="0" baseline="0" noProof="0">
                <a:ln>
                  <a:noFill/>
                </a:ln>
                <a:solidFill>
                  <a:prstClr val="black"/>
                </a:solidFill>
                <a:effectLst/>
                <a:uLnTx/>
                <a:uFillTx/>
                <a:latin typeface="Meiryo"/>
                <a:ea typeface="Meiryo"/>
                <a:cs typeface="Times New Roman"/>
              </a:rPr>
              <a:t>）</a:t>
            </a:r>
          </a:p>
          <a:p>
            <a:pPr marL="540000" marR="0" lvl="0" indent="-180000" algn="l" defTabSz="914400" rtl="0" eaLnBrk="1" fontAlgn="auto" latinLnBrk="0" hangingPunct="1">
              <a:lnSpc>
                <a:spcPct val="100000"/>
              </a:lnSpc>
              <a:spcBef>
                <a:spcPts val="0"/>
              </a:spcBef>
              <a:spcAft>
                <a:spcPts val="0"/>
              </a:spcAft>
              <a:buClrTx/>
              <a:buSzTx/>
              <a:buFontTx/>
              <a:buNone/>
              <a:tabLst/>
              <a:defRPr/>
            </a:pPr>
            <a:r>
              <a:rPr kumimoji="0" lang="ja-JP" altLang="en-US" sz="1800" b="1" i="0" u="sng" strike="noStrike" kern="100" cap="none" spc="0" normalizeH="0" baseline="0" noProof="0">
                <a:ln>
                  <a:noFill/>
                </a:ln>
                <a:solidFill>
                  <a:srgbClr val="0070C0"/>
                </a:solidFill>
                <a:effectLst/>
                <a:uLnTx/>
                <a:uFillTx/>
                <a:latin typeface="Meiryo"/>
                <a:ea typeface="Meiryo"/>
                <a:cs typeface="Times New Roman"/>
              </a:rPr>
              <a:t>・「退院患者調査」の様式１（医療資源病名）における「部位不明・詳細不明コード」の使用割合が</a:t>
            </a:r>
            <a:r>
              <a:rPr kumimoji="0" lang="en-US" altLang="ja-JP" sz="1800" b="1" i="0" u="sng" strike="noStrike" kern="100" cap="none" spc="0" normalizeH="0" baseline="0" noProof="0">
                <a:ln>
                  <a:noFill/>
                </a:ln>
                <a:solidFill>
                  <a:srgbClr val="0070C0"/>
                </a:solidFill>
                <a:effectLst/>
                <a:uLnTx/>
                <a:uFillTx/>
                <a:latin typeface="Meiryo"/>
                <a:ea typeface="Meiryo"/>
                <a:cs typeface="Times New Roman"/>
              </a:rPr>
              <a:t>10%</a:t>
            </a:r>
            <a:r>
              <a:rPr kumimoji="0" lang="ja-JP" altLang="en-US" sz="1800" b="1" i="0" u="sng" strike="noStrike" kern="100" cap="none" spc="0" normalizeH="0" baseline="0" noProof="0">
                <a:ln>
                  <a:noFill/>
                </a:ln>
                <a:solidFill>
                  <a:srgbClr val="0070C0"/>
                </a:solidFill>
                <a:effectLst/>
                <a:uLnTx/>
                <a:uFillTx/>
                <a:latin typeface="Meiryo"/>
                <a:ea typeface="Meiryo"/>
                <a:cs typeface="Times New Roman"/>
              </a:rPr>
              <a:t>未満</a:t>
            </a:r>
          </a:p>
          <a:p>
            <a:pPr marL="540000" marR="0" lvl="0" indent="-180000" algn="l" defTabSz="914400" rtl="0" eaLnBrk="1" fontAlgn="auto" latinLnBrk="0" hangingPunct="1">
              <a:lnSpc>
                <a:spcPct val="100000"/>
              </a:lnSpc>
              <a:spcBef>
                <a:spcPts val="0"/>
              </a:spcBef>
              <a:spcAft>
                <a:spcPts val="0"/>
              </a:spcAft>
              <a:buClrTx/>
              <a:buSzTx/>
              <a:buFontTx/>
              <a:buNone/>
              <a:tabLst/>
              <a:defRPr/>
            </a:pPr>
            <a:r>
              <a:rPr kumimoji="0" lang="ja-JP" altLang="en-US" sz="1800" b="1" i="0" u="sng" strike="noStrike" kern="100" cap="none" spc="0" normalizeH="0" baseline="0" noProof="0">
                <a:ln>
                  <a:noFill/>
                </a:ln>
                <a:solidFill>
                  <a:srgbClr val="0070C0"/>
                </a:solidFill>
                <a:effectLst/>
                <a:uLnTx/>
                <a:uFillTx/>
                <a:latin typeface="Meiryo"/>
                <a:ea typeface="Meiryo"/>
                <a:cs typeface="Times New Roman"/>
              </a:rPr>
              <a:t>・「退院患者調査」の様式間で記載矛盾のあるデータが１％未満</a:t>
            </a:r>
          </a:p>
          <a:p>
            <a:pPr marL="540000" marR="0" lvl="0" indent="-180000" algn="l" defTabSz="914400" rtl="0" eaLnBrk="1" fontAlgn="auto" latinLnBrk="0" hangingPunct="1">
              <a:lnSpc>
                <a:spcPct val="100000"/>
              </a:lnSpc>
              <a:spcBef>
                <a:spcPts val="0"/>
              </a:spcBef>
              <a:spcAft>
                <a:spcPts val="0"/>
              </a:spcAft>
              <a:buClrTx/>
              <a:buSzTx/>
              <a:buFontTx/>
              <a:buNone/>
              <a:tabLst/>
              <a:defRPr/>
            </a:pPr>
            <a:r>
              <a:rPr kumimoji="0" lang="ja-JP" altLang="en-US" sz="1800" b="1" i="0" u="sng" strike="noStrike" kern="100" cap="none" spc="0" normalizeH="0" baseline="0" noProof="0">
                <a:ln>
                  <a:noFill/>
                </a:ln>
                <a:solidFill>
                  <a:srgbClr val="0070C0"/>
                </a:solidFill>
                <a:effectLst/>
                <a:uLnTx/>
                <a:uFillTx/>
                <a:latin typeface="Meiryo"/>
                <a:ea typeface="Meiryo"/>
                <a:cs typeface="Times New Roman"/>
              </a:rPr>
              <a:t>・「退院患者調査」の様式１における未コード化傷病名の使用割合が２％未満</a:t>
            </a:r>
            <a:endParaRPr kumimoji="1" lang="en-US" altLang="ja-JP" sz="1800" b="0" i="0" u="none" strike="noStrike" kern="100" cap="none" spc="0" normalizeH="0" baseline="0" noProof="0">
              <a:ln>
                <a:noFill/>
              </a:ln>
              <a:solidFill>
                <a:srgbClr val="000000"/>
              </a:solidFill>
              <a:effectLst/>
              <a:uLnTx/>
              <a:uFillTx/>
              <a:latin typeface="メイリオ"/>
              <a:ea typeface="メイリオ"/>
              <a:cs typeface="Times New Roman"/>
            </a:endParaRPr>
          </a:p>
          <a:p>
            <a:pPr marL="522605"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800" b="0" i="0" u="none" strike="noStrike" kern="100" cap="none" spc="0" normalizeH="0" baseline="0" noProof="0">
                <a:ln>
                  <a:noFill/>
                </a:ln>
                <a:solidFill>
                  <a:srgbClr val="000000"/>
                </a:solidFill>
                <a:effectLst/>
                <a:uLnTx/>
                <a:uFillTx/>
                <a:latin typeface="メイリオ"/>
                <a:ea typeface="メイリオ"/>
                <a:cs typeface="Times New Roman"/>
              </a:rPr>
              <a:t>適切なコーディングに関する委員会を年</a:t>
            </a:r>
            <a:r>
              <a:rPr kumimoji="1" lang="en-US" altLang="ja-JP" sz="1800" b="0" i="0" u="none" strike="noStrike" kern="100" cap="none" spc="0" normalizeH="0" baseline="0" noProof="0">
                <a:ln>
                  <a:noFill/>
                </a:ln>
                <a:solidFill>
                  <a:srgbClr val="000000"/>
                </a:solidFill>
                <a:effectLst/>
                <a:uLnTx/>
                <a:uFillTx/>
                <a:latin typeface="メイリオ"/>
                <a:ea typeface="メイリオ"/>
                <a:cs typeface="Times New Roman"/>
              </a:rPr>
              <a:t>4</a:t>
            </a:r>
            <a:r>
              <a:rPr kumimoji="1" lang="ja-JP" altLang="en-US" sz="1800" b="0" i="0" u="none" strike="noStrike" kern="100" cap="none" spc="0" normalizeH="0" baseline="0" noProof="0">
                <a:ln>
                  <a:noFill/>
                </a:ln>
                <a:solidFill>
                  <a:srgbClr val="000000"/>
                </a:solidFill>
                <a:effectLst/>
                <a:uLnTx/>
                <a:uFillTx/>
                <a:latin typeface="メイリオ"/>
                <a:ea typeface="メイリオ"/>
                <a:cs typeface="Times New Roman"/>
              </a:rPr>
              <a:t>回以上開催</a:t>
            </a:r>
            <a:endParaRPr kumimoji="1" lang="en-US" altLang="ja-JP" sz="1800" b="0" i="0" u="none" strike="noStrike" kern="100" cap="none" spc="0" normalizeH="0" baseline="0" noProof="0">
              <a:ln>
                <a:noFill/>
              </a:ln>
              <a:solidFill>
                <a:srgbClr val="000000"/>
              </a:solidFill>
              <a:effectLst/>
              <a:uLnTx/>
              <a:uFillTx/>
              <a:latin typeface="メイリオ"/>
              <a:ea typeface="メイリオ"/>
              <a:cs typeface="Times New Roman"/>
            </a:endParaRPr>
          </a:p>
          <a:p>
            <a:pPr marL="179705"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0" i="0" u="none" strike="noStrike" kern="100" cap="none" spc="0" normalizeH="0" baseline="0" noProof="0">
              <a:ln>
                <a:noFill/>
              </a:ln>
              <a:solidFill>
                <a:srgbClr val="000000"/>
              </a:solidFill>
              <a:effectLst/>
              <a:uLnTx/>
              <a:uFillTx/>
              <a:latin typeface="メイリオ"/>
              <a:ea typeface="メイリオ"/>
              <a:cs typeface="Times New Roman"/>
            </a:endParaRPr>
          </a:p>
          <a:p>
            <a:pPr marL="17970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00" cap="none" spc="0" normalizeH="0" baseline="0" noProof="0">
                <a:ln>
                  <a:noFill/>
                </a:ln>
                <a:solidFill>
                  <a:srgbClr val="000000"/>
                </a:solidFill>
                <a:effectLst/>
                <a:uLnTx/>
                <a:uFillTx/>
                <a:latin typeface="メイリオ"/>
                <a:ea typeface="メイリオ"/>
                <a:cs typeface="Times New Roman"/>
              </a:rPr>
              <a:t>（</a:t>
            </a:r>
            <a:r>
              <a:rPr kumimoji="1" lang="en-US" altLang="ja-JP" sz="1400" b="0" i="0" u="none" strike="noStrike" kern="100" cap="none" spc="0" normalizeH="0" baseline="0" noProof="0">
                <a:ln>
                  <a:noFill/>
                </a:ln>
                <a:solidFill>
                  <a:srgbClr val="000000"/>
                </a:solidFill>
                <a:effectLst/>
                <a:uLnTx/>
                <a:uFillTx/>
                <a:latin typeface="メイリオ"/>
                <a:ea typeface="メイリオ"/>
                <a:cs typeface="Times New Roman"/>
              </a:rPr>
              <a:t>※</a:t>
            </a:r>
            <a:r>
              <a:rPr kumimoji="1" lang="ja-JP" altLang="en-US" sz="1400" b="0" i="0" u="none" strike="noStrike" kern="100" cap="none" spc="0" normalizeH="0" baseline="0" noProof="0">
                <a:ln>
                  <a:noFill/>
                </a:ln>
                <a:solidFill>
                  <a:srgbClr val="000000"/>
                </a:solidFill>
                <a:effectLst/>
                <a:uLnTx/>
                <a:uFillTx/>
                <a:latin typeface="メイリオ"/>
                <a:ea typeface="メイリオ"/>
                <a:cs typeface="Times New Roman"/>
              </a:rPr>
              <a:t>）令和８年度診療報酬改定より制度参加・退出に係る判定に用いる</a:t>
            </a:r>
          </a:p>
          <a:p>
            <a:pPr marL="179705"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00" cap="none" spc="0" normalizeH="0" baseline="0" noProof="0">
              <a:ln>
                <a:noFill/>
              </a:ln>
              <a:solidFill>
                <a:srgbClr val="000000"/>
              </a:solidFill>
              <a:effectLst/>
              <a:uLnTx/>
              <a:uFillTx/>
              <a:latin typeface="メイリオ"/>
              <a:ea typeface="メイリオ"/>
              <a:cs typeface="Times New Roman"/>
            </a:endParaRPr>
          </a:p>
          <a:p>
            <a:pPr marL="522605"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800" b="0" i="0" u="none" strike="noStrike" kern="100" cap="none" spc="0" normalizeH="0" baseline="0" noProof="0">
              <a:ln>
                <a:noFill/>
              </a:ln>
              <a:solidFill>
                <a:srgbClr val="000000"/>
              </a:solidFill>
              <a:effectLst/>
              <a:uLnTx/>
              <a:uFillTx/>
              <a:latin typeface="メイリオ"/>
              <a:ea typeface="メイリオ"/>
              <a:cs typeface="Times New Roman"/>
            </a:endParaRPr>
          </a:p>
          <a:p>
            <a:pPr marL="179705"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0" i="0" u="none" strike="noStrike" kern="100" cap="none" spc="0" normalizeH="0" baseline="0" noProof="0">
              <a:ln>
                <a:noFill/>
              </a:ln>
              <a:solidFill>
                <a:srgbClr val="000000"/>
              </a:solidFill>
              <a:effectLst/>
              <a:uLnTx/>
              <a:uFillTx/>
              <a:latin typeface="メイリオ"/>
              <a:ea typeface="メイリオ"/>
              <a:cs typeface="Times New Roman"/>
            </a:endParaRPr>
          </a:p>
          <a:p>
            <a:pPr marL="636905" marR="0" lvl="1" indent="0" algn="l" defTabSz="914400" rtl="0" eaLnBrk="1" fontAlgn="auto" latinLnBrk="0" hangingPunct="1">
              <a:lnSpc>
                <a:spcPct val="100000"/>
              </a:lnSpc>
              <a:spcBef>
                <a:spcPts val="0"/>
              </a:spcBef>
              <a:spcAft>
                <a:spcPts val="0"/>
              </a:spcAft>
              <a:buClrTx/>
              <a:buSzTx/>
              <a:buFontTx/>
              <a:buNone/>
              <a:tabLst/>
              <a:defRPr/>
            </a:pPr>
            <a:r>
              <a:rPr kumimoji="1" lang="en-US" altLang="ja-JP" sz="2400" b="0" i="0" u="none" strike="noStrike" kern="100" cap="none" spc="0" normalizeH="0" baseline="0" noProof="0">
                <a:ln>
                  <a:noFill/>
                </a:ln>
                <a:solidFill>
                  <a:srgbClr val="FF0000"/>
                </a:solidFill>
                <a:effectLst/>
                <a:uLnTx/>
                <a:uFillTx/>
                <a:latin typeface="メイリオ"/>
                <a:ea typeface="メイリオ"/>
                <a:cs typeface="Times New Roman"/>
              </a:rPr>
              <a:t>	</a:t>
            </a:r>
          </a:p>
          <a:p>
            <a:pPr marL="522605"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2400" b="0" i="0" u="none" strike="noStrike" kern="100" cap="none" spc="0" normalizeH="0" baseline="0" noProof="0">
              <a:ln>
                <a:noFill/>
              </a:ln>
              <a:solidFill>
                <a:srgbClr val="000000"/>
              </a:solidFill>
              <a:effectLst/>
              <a:uLnTx/>
              <a:uFillTx/>
              <a:latin typeface="メイリオ"/>
              <a:ea typeface="メイリオ"/>
              <a:cs typeface="Times New Roman"/>
            </a:endParaRPr>
          </a:p>
          <a:p>
            <a:pPr marL="522605"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2400" b="0" i="0" u="none" strike="noStrike" kern="100" cap="none" spc="0" normalizeH="0" baseline="0" noProof="0">
              <a:ln>
                <a:noFill/>
              </a:ln>
              <a:solidFill>
                <a:srgbClr val="000000"/>
              </a:solidFill>
              <a:effectLst/>
              <a:uLnTx/>
              <a:uFillTx/>
              <a:latin typeface="メイリオ"/>
              <a:ea typeface="メイリオ"/>
              <a:cs typeface="Times New Roman"/>
            </a:endParaRPr>
          </a:p>
          <a:p>
            <a:pPr marL="522605"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2400" b="0" i="0" u="none" strike="noStrike" kern="100" cap="none" spc="0" normalizeH="0" baseline="0" noProof="0">
              <a:ln>
                <a:noFill/>
              </a:ln>
              <a:solidFill>
                <a:srgbClr val="000000"/>
              </a:solidFill>
              <a:effectLst/>
              <a:uLnTx/>
              <a:uFillTx/>
              <a:latin typeface="メイリオ"/>
              <a:ea typeface="メイリオ"/>
              <a:cs typeface="Times New Roman"/>
            </a:endParaRPr>
          </a:p>
          <a:p>
            <a:pPr marL="522605"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2400" b="0" i="0" u="none" strike="noStrike" kern="100" cap="none" spc="0" normalizeH="0" baseline="0" noProof="0">
              <a:ln>
                <a:noFill/>
              </a:ln>
              <a:solidFill>
                <a:srgbClr val="000000"/>
              </a:solidFill>
              <a:effectLst/>
              <a:uLnTx/>
              <a:uFillTx/>
              <a:latin typeface="メイリオ"/>
              <a:ea typeface="メイリオ"/>
              <a:cs typeface="Times New Roman"/>
            </a:endParaRPr>
          </a:p>
          <a:p>
            <a:pPr marL="179705"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200" b="0" i="0" u="none" strike="noStrike" kern="100" cap="none" spc="0" normalizeH="0" baseline="0" noProof="0">
              <a:ln>
                <a:noFill/>
              </a:ln>
              <a:solidFill>
                <a:srgbClr val="000000"/>
              </a:solidFill>
              <a:effectLst/>
              <a:uLnTx/>
              <a:uFillTx/>
              <a:latin typeface="メイリオ"/>
              <a:ea typeface="メイリオ"/>
              <a:cs typeface="Times New Roman"/>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200" b="0" i="0" u="none" strike="noStrike" kern="100" cap="none" spc="0" normalizeH="0" baseline="0" noProof="0">
              <a:ln>
                <a:noFill/>
              </a:ln>
              <a:solidFill>
                <a:srgbClr val="000000"/>
              </a:solidFill>
              <a:effectLst/>
              <a:uLnTx/>
              <a:uFillTx/>
              <a:latin typeface="メイリオ"/>
              <a:ea typeface="メイリオ"/>
              <a:cs typeface="Times New Roman"/>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200" b="0" i="0" u="none" strike="noStrike" kern="100" cap="none" spc="0" normalizeH="0" baseline="0" noProof="0">
              <a:ln>
                <a:noFill/>
              </a:ln>
              <a:solidFill>
                <a:srgbClr val="000000"/>
              </a:solidFill>
              <a:effectLst/>
              <a:uLnTx/>
              <a:uFillTx/>
              <a:latin typeface="メイリオ"/>
              <a:ea typeface="メイリオ"/>
              <a:cs typeface="Times New Roman"/>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200" b="0" i="0" u="none" strike="noStrike" kern="100" cap="none" spc="0" normalizeH="0" baseline="0" noProof="0">
              <a:ln>
                <a:noFill/>
              </a:ln>
              <a:solidFill>
                <a:srgbClr val="000000"/>
              </a:solidFill>
              <a:effectLst/>
              <a:uLnTx/>
              <a:uFillTx/>
              <a:latin typeface="メイリオ"/>
              <a:ea typeface="メイリオ"/>
              <a:cs typeface="Times New Roman"/>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ja-JP" sz="2200" b="0" i="0" u="none" strike="noStrike" kern="100" cap="none" spc="0" normalizeH="0" baseline="0" noProof="0">
              <a:ln>
                <a:noFill/>
              </a:ln>
              <a:solidFill>
                <a:srgbClr val="000000"/>
              </a:solidFill>
              <a:effectLst/>
              <a:uLnTx/>
              <a:uFillTx/>
              <a:latin typeface="メイリオ"/>
              <a:ea typeface="メイリオ"/>
              <a:cs typeface="Times New Roman"/>
            </a:endParaRPr>
          </a:p>
        </p:txBody>
      </p:sp>
      <p:sp>
        <p:nvSpPr>
          <p:cNvPr id="4" name="スライド番号プレースホルダー 2">
            <a:extLst>
              <a:ext uri="{FF2B5EF4-FFF2-40B4-BE49-F238E27FC236}">
                <a16:creationId xmlns:a16="http://schemas.microsoft.com/office/drawing/2014/main" id="{A0501F32-A158-646C-A7DE-A67CFBAC4E8C}"/>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510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733444621"/>
      </p:ext>
    </p:extLst>
  </p:cSld>
  <p:clrMapOvr>
    <a:masterClrMapping/>
  </p:clrMapOvr>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03BF1E-115B-EAC6-83F0-CC5CE31E6595}"/>
            </a:ext>
          </a:extLst>
        </p:cNvPr>
        <p:cNvGrpSpPr/>
        <p:nvPr/>
      </p:nvGrpSpPr>
      <p:grpSpPr>
        <a:xfrm>
          <a:off x="0" y="0"/>
          <a:ext cx="0" cy="0"/>
          <a:chOff x="0" y="0"/>
          <a:chExt cx="0" cy="0"/>
        </a:xfrm>
      </p:grpSpPr>
      <p:grpSp>
        <p:nvGrpSpPr>
          <p:cNvPr id="7" name="グループ化 6">
            <a:extLst>
              <a:ext uri="{FF2B5EF4-FFF2-40B4-BE49-F238E27FC236}">
                <a16:creationId xmlns:a16="http://schemas.microsoft.com/office/drawing/2014/main" id="{E569A10A-5698-E4F2-8A1F-32068866085A}"/>
              </a:ext>
            </a:extLst>
          </p:cNvPr>
          <p:cNvGrpSpPr/>
          <p:nvPr/>
        </p:nvGrpSpPr>
        <p:grpSpPr>
          <a:xfrm>
            <a:off x="237626" y="892878"/>
            <a:ext cx="9293247" cy="5690485"/>
            <a:chOff x="202287" y="2077367"/>
            <a:chExt cx="8578382" cy="4521192"/>
          </a:xfrm>
        </p:grpSpPr>
        <p:grpSp>
          <p:nvGrpSpPr>
            <p:cNvPr id="10" name="グループ化 9">
              <a:extLst>
                <a:ext uri="{FF2B5EF4-FFF2-40B4-BE49-F238E27FC236}">
                  <a16:creationId xmlns:a16="http://schemas.microsoft.com/office/drawing/2014/main" id="{D1589FD6-2CE3-5BBA-9828-5DB56210D33C}"/>
                </a:ext>
              </a:extLst>
            </p:cNvPr>
            <p:cNvGrpSpPr/>
            <p:nvPr/>
          </p:nvGrpSpPr>
          <p:grpSpPr>
            <a:xfrm>
              <a:off x="202287" y="2077367"/>
              <a:ext cx="8578382" cy="4521192"/>
              <a:chOff x="367627" y="2081053"/>
              <a:chExt cx="8273008" cy="4398882"/>
            </a:xfrm>
          </p:grpSpPr>
          <p:grpSp>
            <p:nvGrpSpPr>
              <p:cNvPr id="12" name="グループ化 11">
                <a:extLst>
                  <a:ext uri="{FF2B5EF4-FFF2-40B4-BE49-F238E27FC236}">
                    <a16:creationId xmlns:a16="http://schemas.microsoft.com/office/drawing/2014/main" id="{31ECECD6-30CA-27AB-1F38-A0007A08EBCE}"/>
                  </a:ext>
                </a:extLst>
              </p:cNvPr>
              <p:cNvGrpSpPr/>
              <p:nvPr/>
            </p:nvGrpSpPr>
            <p:grpSpPr>
              <a:xfrm>
                <a:off x="367627" y="2081053"/>
                <a:ext cx="8273008" cy="4398882"/>
                <a:chOff x="367626" y="1073072"/>
                <a:chExt cx="8273008" cy="3352232"/>
              </a:xfrm>
            </p:grpSpPr>
            <p:sp>
              <p:nvSpPr>
                <p:cNvPr id="14" name="正方形/長方形 13">
                  <a:extLst>
                    <a:ext uri="{FF2B5EF4-FFF2-40B4-BE49-F238E27FC236}">
                      <a16:creationId xmlns:a16="http://schemas.microsoft.com/office/drawing/2014/main" id="{0B72602C-6E67-66D9-E4AA-0DC2E5EEDFC4}"/>
                    </a:ext>
                  </a:extLst>
                </p:cNvPr>
                <p:cNvSpPr/>
                <p:nvPr/>
              </p:nvSpPr>
              <p:spPr>
                <a:xfrm>
                  <a:off x="367626" y="1073072"/>
                  <a:ext cx="8273008" cy="3352232"/>
                </a:xfrm>
                <a:prstGeom prst="rect">
                  <a:avLst/>
                </a:prstGeom>
                <a:ln>
                  <a:solidFill>
                    <a:schemeClr val="tx2"/>
                  </a:solidFill>
                </a:ln>
              </p:spPr>
              <p:style>
                <a:lnRef idx="2">
                  <a:schemeClr val="dk1"/>
                </a:lnRef>
                <a:fillRef idx="1">
                  <a:schemeClr val="lt1"/>
                </a:fillRef>
                <a:effectRef idx="0">
                  <a:schemeClr val="dk1"/>
                </a:effectRef>
                <a:fontRef idx="minor">
                  <a:schemeClr val="dk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a:ln>
                        <a:noFill/>
                      </a:ln>
                      <a:solidFill>
                        <a:prstClr val="black"/>
                      </a:solidFill>
                      <a:effectLst/>
                      <a:uLnTx/>
                      <a:uFillTx/>
                      <a:latin typeface="メイリオ"/>
                      <a:ea typeface="メイリオ"/>
                      <a:cs typeface="+mn-cs"/>
                    </a:rPr>
                    <a:t>DPC</a:t>
                  </a:r>
                  <a:r>
                    <a:rPr kumimoji="1" lang="ja-JP" altLang="en-US" sz="2000" b="0" i="0" u="none" strike="noStrike" kern="1200" cap="none" spc="0" normalizeH="0" baseline="0" noProof="0">
                      <a:ln>
                        <a:noFill/>
                      </a:ln>
                      <a:solidFill>
                        <a:prstClr val="black"/>
                      </a:solidFill>
                      <a:effectLst/>
                      <a:uLnTx/>
                      <a:uFillTx/>
                      <a:latin typeface="メイリオ"/>
                      <a:ea typeface="メイリオ"/>
                      <a:cs typeface="+mn-cs"/>
                    </a:rPr>
                    <a:t>対象病院</a:t>
                  </a:r>
                </a:p>
              </p:txBody>
            </p:sp>
            <p:sp>
              <p:nvSpPr>
                <p:cNvPr id="15" name="正方形/長方形 14">
                  <a:extLst>
                    <a:ext uri="{FF2B5EF4-FFF2-40B4-BE49-F238E27FC236}">
                      <a16:creationId xmlns:a16="http://schemas.microsoft.com/office/drawing/2014/main" id="{86F214C8-9C1D-B5DE-6D7D-59BF7788F922}"/>
                    </a:ext>
                  </a:extLst>
                </p:cNvPr>
                <p:cNvSpPr/>
                <p:nvPr/>
              </p:nvSpPr>
              <p:spPr>
                <a:xfrm>
                  <a:off x="543607" y="1289025"/>
                  <a:ext cx="7921046" cy="2833412"/>
                </a:xfrm>
                <a:prstGeom prst="rect">
                  <a:avLst/>
                </a:prstGeom>
                <a:noFill/>
              </p:spPr>
              <p:style>
                <a:lnRef idx="2">
                  <a:schemeClr val="dk1"/>
                </a:lnRef>
                <a:fillRef idx="1">
                  <a:schemeClr val="lt1"/>
                </a:fillRef>
                <a:effectRef idx="0">
                  <a:schemeClr val="dk1"/>
                </a:effectRef>
                <a:fontRef idx="minor">
                  <a:schemeClr val="dk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1" i="0" u="none" strike="noStrike" kern="1200" cap="none" spc="0" normalizeH="0" baseline="0" noProof="0">
                      <a:ln>
                        <a:noFill/>
                      </a:ln>
                      <a:solidFill>
                        <a:prstClr val="black"/>
                      </a:solidFill>
                      <a:effectLst/>
                      <a:uLnTx/>
                      <a:uFillTx/>
                      <a:latin typeface="メイリオ"/>
                      <a:ea typeface="メイリオ"/>
                      <a:cs typeface="+mn-cs"/>
                    </a:rPr>
                    <a:t>一般病棟　</a:t>
                  </a:r>
                  <a:endParaRPr kumimoji="1" lang="en-US" altLang="ja-JP" sz="18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16" name="正方形/長方形 15">
                  <a:extLst>
                    <a:ext uri="{FF2B5EF4-FFF2-40B4-BE49-F238E27FC236}">
                      <a16:creationId xmlns:a16="http://schemas.microsoft.com/office/drawing/2014/main" id="{1DBB2698-DDF1-AC49-67AD-6A3432E3EDB3}"/>
                    </a:ext>
                  </a:extLst>
                </p:cNvPr>
                <p:cNvSpPr/>
                <p:nvPr/>
              </p:nvSpPr>
              <p:spPr>
                <a:xfrm>
                  <a:off x="721367" y="4171536"/>
                  <a:ext cx="1390217" cy="163670"/>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精神病棟</a:t>
                  </a: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p:txBody>
            </p:sp>
          </p:grpSp>
          <p:sp>
            <p:nvSpPr>
              <p:cNvPr id="13" name="角丸四角形 12">
                <a:extLst>
                  <a:ext uri="{FF2B5EF4-FFF2-40B4-BE49-F238E27FC236}">
                    <a16:creationId xmlns:a16="http://schemas.microsoft.com/office/drawing/2014/main" id="{DBC7B919-3D04-9667-CAF3-FC6B9497FCA7}"/>
                  </a:ext>
                </a:extLst>
              </p:cNvPr>
              <p:cNvSpPr/>
              <p:nvPr/>
            </p:nvSpPr>
            <p:spPr>
              <a:xfrm>
                <a:off x="693312" y="4871749"/>
                <a:ext cx="4941017" cy="1106777"/>
              </a:xfrm>
              <a:prstGeom prst="roundRect">
                <a:avLst/>
              </a:prstGeom>
              <a:solidFill>
                <a:schemeClr val="tx1">
                  <a:alpha val="0"/>
                </a:schemeClr>
              </a:solidFill>
              <a:ln>
                <a:solidFill>
                  <a:schemeClr val="tx1"/>
                </a:solidFill>
              </a:ln>
            </p:spPr>
            <p:style>
              <a:lnRef idx="2">
                <a:schemeClr val="accent1"/>
              </a:lnRef>
              <a:fillRef idx="1">
                <a:schemeClr val="lt1"/>
              </a:fillRef>
              <a:effectRef idx="0">
                <a:schemeClr val="accent1"/>
              </a:effectRef>
              <a:fontRef idx="minor">
                <a:schemeClr val="dk1"/>
              </a:fontRef>
            </p:style>
            <p:txBody>
              <a:bodyPr lIns="91440" tIns="45720" rIns="91440" bIns="4572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A106</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障害者施設等入院基本料</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A304　地域包括医療病棟入院料</a:t>
                </a:r>
                <a:endParaRPr kumimoji="0"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A306</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特殊疾患入院医療管理料</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A308</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回復期リハビリテーション病棟入院料</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A308-3</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地域包括ケア病棟入院料</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A309</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特殊疾患病棟入院料</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A310</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緩和ケア病棟入院料　　等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sp>
          <p:nvSpPr>
            <p:cNvPr id="11" name="角丸四角形 10">
              <a:extLst>
                <a:ext uri="{FF2B5EF4-FFF2-40B4-BE49-F238E27FC236}">
                  <a16:creationId xmlns:a16="http://schemas.microsoft.com/office/drawing/2014/main" id="{0DE623DC-F111-433D-BD71-6123C86E8CFD}"/>
                </a:ext>
              </a:extLst>
            </p:cNvPr>
            <p:cNvSpPr/>
            <p:nvPr/>
          </p:nvSpPr>
          <p:spPr>
            <a:xfrm>
              <a:off x="539994" y="2641221"/>
              <a:ext cx="7951474" cy="2236064"/>
            </a:xfrm>
            <a:prstGeom prst="roundRect">
              <a:avLst/>
            </a:prstGeom>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w="317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numCol="2"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a:t>
              </a:r>
              <a:r>
                <a:rPr kumimoji="1" lang="en-US" altLang="ja-JP" sz="1100" b="0" i="0" u="none" strike="noStrike" kern="1200" cap="none" spc="0" normalizeH="0" baseline="0" noProof="0">
                  <a:ln>
                    <a:noFill/>
                  </a:ln>
                  <a:solidFill>
                    <a:prstClr val="black"/>
                  </a:solidFill>
                  <a:effectLst/>
                  <a:uLnTx/>
                  <a:uFillTx/>
                  <a:latin typeface="メイリオ"/>
                  <a:ea typeface="メイリオ"/>
                  <a:cs typeface="+mn-cs"/>
                </a:rPr>
                <a:t>A100</a:t>
              </a: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　一般病棟入院基本料</a:t>
              </a:r>
              <a:endParaRPr kumimoji="1" lang="en-US" altLang="ja-JP" sz="11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a:t>
              </a:r>
              <a:r>
                <a:rPr kumimoji="1" lang="en-US" altLang="ja-JP" sz="1100" b="0" i="0" u="none" strike="noStrike" kern="1200" cap="none" spc="0" normalizeH="0" baseline="0" noProof="0">
                  <a:ln>
                    <a:noFill/>
                  </a:ln>
                  <a:solidFill>
                    <a:prstClr val="black"/>
                  </a:solidFill>
                  <a:effectLst/>
                  <a:uLnTx/>
                  <a:uFillTx/>
                  <a:latin typeface="メイリオ"/>
                  <a:ea typeface="メイリオ"/>
                  <a:cs typeface="+mn-cs"/>
                </a:rPr>
                <a:t>A104</a:t>
              </a: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　特定機能病院入院基本料</a:t>
              </a:r>
              <a:endParaRPr kumimoji="1" lang="en-US" altLang="ja-JP" sz="11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a:t>
              </a:r>
              <a:r>
                <a:rPr kumimoji="1" lang="en-US" altLang="ja-JP" sz="1100" b="0" i="0" u="none" strike="noStrike" kern="1200" cap="none" spc="0" normalizeH="0" baseline="0" noProof="0">
                  <a:ln>
                    <a:noFill/>
                  </a:ln>
                  <a:solidFill>
                    <a:prstClr val="black"/>
                  </a:solidFill>
                  <a:effectLst/>
                  <a:uLnTx/>
                  <a:uFillTx/>
                  <a:latin typeface="メイリオ"/>
                  <a:ea typeface="メイリオ"/>
                  <a:cs typeface="+mn-cs"/>
                </a:rPr>
                <a:t>A105</a:t>
              </a: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　専門病院入院基本料</a:t>
              </a:r>
              <a:endParaRPr kumimoji="1" lang="en-US" altLang="ja-JP" sz="11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a:t>
              </a:r>
              <a:r>
                <a:rPr kumimoji="1" lang="en-US" altLang="ja-JP" sz="1100" b="0" i="0" u="none" strike="noStrike" kern="1200" cap="none" spc="0" normalizeH="0" baseline="0" noProof="0">
                  <a:ln>
                    <a:noFill/>
                  </a:ln>
                  <a:solidFill>
                    <a:prstClr val="black"/>
                  </a:solidFill>
                  <a:effectLst/>
                  <a:uLnTx/>
                  <a:uFillTx/>
                  <a:latin typeface="メイリオ"/>
                  <a:ea typeface="メイリオ"/>
                  <a:cs typeface="+mn-cs"/>
                </a:rPr>
                <a:t>A300 </a:t>
              </a: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　救命救急入院料</a:t>
              </a:r>
              <a:endParaRPr kumimoji="1" lang="en-US" altLang="ja-JP" sz="11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a:t>
              </a:r>
              <a:r>
                <a:rPr kumimoji="1" lang="en-US" altLang="ja-JP" sz="1100" b="0" i="0" u="none" strike="noStrike" kern="1200" cap="none" spc="0" normalizeH="0" baseline="0" noProof="0">
                  <a:ln>
                    <a:noFill/>
                  </a:ln>
                  <a:solidFill>
                    <a:prstClr val="black"/>
                  </a:solidFill>
                  <a:effectLst/>
                  <a:uLnTx/>
                  <a:uFillTx/>
                  <a:latin typeface="メイリオ"/>
                  <a:ea typeface="メイリオ"/>
                  <a:cs typeface="+mn-cs"/>
                </a:rPr>
                <a:t>A301</a:t>
              </a: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　特定集中治療室管理料</a:t>
              </a:r>
              <a:endParaRPr kumimoji="1" lang="en-US" altLang="ja-JP" sz="11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a:t>
              </a:r>
              <a:r>
                <a:rPr kumimoji="1" lang="en-US" altLang="ja-JP" sz="1100" b="0" i="0" u="none" strike="noStrike" kern="1200" cap="none" spc="0" normalizeH="0" baseline="0" noProof="0">
                  <a:ln>
                    <a:noFill/>
                  </a:ln>
                  <a:solidFill>
                    <a:prstClr val="black"/>
                  </a:solidFill>
                  <a:effectLst/>
                  <a:uLnTx/>
                  <a:uFillTx/>
                  <a:latin typeface="メイリオ"/>
                  <a:ea typeface="メイリオ"/>
                  <a:cs typeface="+mn-cs"/>
                </a:rPr>
                <a:t>A301-2</a:t>
              </a: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　ハイケアユニット入院医療管理料</a:t>
              </a:r>
              <a:endParaRPr kumimoji="1" lang="en-US" altLang="ja-JP" sz="11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a:t>
              </a:r>
              <a:r>
                <a:rPr kumimoji="1" lang="en-US" altLang="ja-JP" sz="1100" b="0" i="0" u="none" strike="noStrike" kern="1200" cap="none" spc="0" normalizeH="0" baseline="0" noProof="0">
                  <a:ln>
                    <a:noFill/>
                  </a:ln>
                  <a:solidFill>
                    <a:prstClr val="black"/>
                  </a:solidFill>
                  <a:effectLst/>
                  <a:uLnTx/>
                  <a:uFillTx/>
                  <a:latin typeface="メイリオ"/>
                  <a:ea typeface="メイリオ"/>
                  <a:cs typeface="+mn-cs"/>
                </a:rPr>
                <a:t>A301-3</a:t>
              </a: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　脳卒中ケアユニット入院医療管理料</a:t>
              </a:r>
              <a:endParaRPr kumimoji="1" lang="en-US" altLang="ja-JP" sz="11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a:t>
              </a:r>
              <a:r>
                <a:rPr kumimoji="1" lang="en-US" altLang="ja-JP" sz="1100" b="0" i="0" u="none" strike="noStrike" kern="1200" cap="none" spc="0" normalizeH="0" baseline="0" noProof="0">
                  <a:ln>
                    <a:noFill/>
                  </a:ln>
                  <a:solidFill>
                    <a:prstClr val="black"/>
                  </a:solidFill>
                  <a:effectLst/>
                  <a:uLnTx/>
                  <a:uFillTx/>
                  <a:latin typeface="メイリオ"/>
                  <a:ea typeface="メイリオ"/>
                  <a:cs typeface="+mn-cs"/>
                </a:rPr>
                <a:t>A301-4</a:t>
              </a: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　小児特定集中治療室管理料</a:t>
              </a:r>
              <a:endParaRPr kumimoji="1" lang="en-US" altLang="ja-JP" sz="11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a:t>
              </a:r>
              <a:r>
                <a:rPr kumimoji="1" lang="en-US" altLang="ja-JP" sz="1100" b="0" i="0" u="none" strike="noStrike" kern="1200" cap="none" spc="0" normalizeH="0" baseline="0" noProof="0">
                  <a:ln>
                    <a:noFill/>
                  </a:ln>
                  <a:solidFill>
                    <a:prstClr val="black"/>
                  </a:solidFill>
                  <a:effectLst/>
                  <a:uLnTx/>
                  <a:uFillTx/>
                  <a:latin typeface="メイリオ"/>
                  <a:ea typeface="メイリオ"/>
                  <a:cs typeface="+mn-cs"/>
                </a:rPr>
                <a:t>A302</a:t>
              </a: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　新生児</a:t>
              </a:r>
              <a:r>
                <a:rPr kumimoji="1" lang="zh-TW" altLang="en-US" sz="1100" b="0" i="0" u="none" strike="noStrike" kern="1200" cap="none" spc="0" normalizeH="0" baseline="0" noProof="0">
                  <a:ln>
                    <a:noFill/>
                  </a:ln>
                  <a:solidFill>
                    <a:prstClr val="black"/>
                  </a:solidFill>
                  <a:effectLst/>
                  <a:uLnTx/>
                  <a:uFillTx/>
                  <a:latin typeface="メイリオ"/>
                  <a:ea typeface="メイリオ"/>
                  <a:cs typeface="+mn-cs"/>
                </a:rPr>
                <a:t>特定集中治療室管理料</a:t>
              </a:r>
              <a:endParaRPr kumimoji="1" lang="en-US" altLang="zh-TW" sz="11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a:t>
              </a:r>
              <a:r>
                <a:rPr kumimoji="1" lang="en-US" altLang="ja-JP" sz="1100" b="0" i="0" u="none" strike="noStrike" kern="1200" cap="none" spc="0" normalizeH="0" baseline="0" noProof="0">
                  <a:ln>
                    <a:noFill/>
                  </a:ln>
                  <a:solidFill>
                    <a:prstClr val="black"/>
                  </a:solidFill>
                  <a:effectLst/>
                  <a:uLnTx/>
                  <a:uFillTx/>
                  <a:latin typeface="メイリオ"/>
                  <a:ea typeface="メイリオ"/>
                  <a:cs typeface="+mn-cs"/>
                </a:rPr>
                <a:t>A302-2</a:t>
              </a: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　新生児</a:t>
              </a:r>
              <a:r>
                <a:rPr kumimoji="1" lang="zh-TW" altLang="en-US" sz="1100" b="0" i="0" u="none" strike="noStrike" kern="1200" cap="none" spc="0" normalizeH="0" baseline="0" noProof="0">
                  <a:ln>
                    <a:noFill/>
                  </a:ln>
                  <a:solidFill>
                    <a:prstClr val="black"/>
                  </a:solidFill>
                  <a:effectLst/>
                  <a:uLnTx/>
                  <a:uFillTx/>
                  <a:latin typeface="メイリオ"/>
                  <a:ea typeface="メイリオ"/>
                  <a:cs typeface="+mn-cs"/>
                </a:rPr>
                <a:t>特定集中治療室</a:t>
              </a: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重症児対応体制強化</a:t>
              </a:r>
              <a:r>
                <a:rPr kumimoji="1" lang="zh-TW" altLang="en-US" sz="1100" b="0" i="0" u="none" strike="noStrike" kern="1200" cap="none" spc="0" normalizeH="0" baseline="0" noProof="0">
                  <a:ln>
                    <a:noFill/>
                  </a:ln>
                  <a:solidFill>
                    <a:prstClr val="black"/>
                  </a:solidFill>
                  <a:effectLst/>
                  <a:uLnTx/>
                  <a:uFillTx/>
                  <a:latin typeface="メイリオ"/>
                  <a:ea typeface="メイリオ"/>
                  <a:cs typeface="+mn-cs"/>
                </a:rPr>
                <a:t>管理料</a:t>
              </a:r>
              <a:endParaRPr kumimoji="1" lang="en-US" altLang="ja-JP" sz="11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a:t>
              </a:r>
              <a:r>
                <a:rPr kumimoji="1" lang="en-US" altLang="ja-JP" sz="1100" b="0" i="0" u="none" strike="noStrike" kern="1200" cap="none" spc="0" normalizeH="0" baseline="0" noProof="0">
                  <a:ln>
                    <a:noFill/>
                  </a:ln>
                  <a:solidFill>
                    <a:prstClr val="black"/>
                  </a:solidFill>
                  <a:effectLst/>
                  <a:uLnTx/>
                  <a:uFillTx/>
                  <a:latin typeface="メイリオ"/>
                  <a:ea typeface="メイリオ"/>
                  <a:cs typeface="+mn-cs"/>
                </a:rPr>
                <a:t>A303</a:t>
              </a: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　総合周産期特定集中治療室管理料</a:t>
              </a:r>
              <a:endParaRPr kumimoji="1" lang="en-US" altLang="ja-JP" sz="11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a:t>
              </a:r>
              <a:r>
                <a:rPr kumimoji="1" lang="en-US" altLang="ja-JP" sz="1100" b="0" i="0" u="none" strike="noStrike" kern="1200" cap="none" spc="0" normalizeH="0" baseline="0" noProof="0">
                  <a:ln>
                    <a:noFill/>
                  </a:ln>
                  <a:solidFill>
                    <a:prstClr val="black"/>
                  </a:solidFill>
                  <a:effectLst/>
                  <a:uLnTx/>
                  <a:uFillTx/>
                  <a:latin typeface="メイリオ"/>
                  <a:ea typeface="メイリオ"/>
                  <a:cs typeface="+mn-cs"/>
                </a:rPr>
                <a:t>A303-2</a:t>
              </a: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　新生児治療回復室入院医療管理料</a:t>
              </a:r>
              <a:endParaRPr kumimoji="0" lang="en-US" altLang="ja-JP" sz="11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a:t>
              </a:r>
              <a:r>
                <a:rPr kumimoji="1" lang="en-US" altLang="ja-JP" sz="1100" b="0" i="0" u="none" strike="noStrike" kern="1200" cap="none" spc="0" normalizeH="0" baseline="0" noProof="0">
                  <a:ln>
                    <a:noFill/>
                  </a:ln>
                  <a:solidFill>
                    <a:prstClr val="black"/>
                  </a:solidFill>
                  <a:effectLst/>
                  <a:uLnTx/>
                  <a:uFillTx/>
                  <a:latin typeface="メイリオ"/>
                  <a:ea typeface="メイリオ"/>
                  <a:cs typeface="+mn-cs"/>
                </a:rPr>
                <a:t>A305</a:t>
              </a: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　一類感染症患者入院医療管理料</a:t>
              </a:r>
              <a:endParaRPr kumimoji="1" lang="en-US" altLang="ja-JP" sz="11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a:t>
              </a:r>
              <a:r>
                <a:rPr kumimoji="1" lang="en-US" altLang="ja-JP" sz="1100" b="0" i="0" u="none" strike="noStrike" kern="1200" cap="none" spc="0" normalizeH="0" baseline="0" noProof="0">
                  <a:ln>
                    <a:noFill/>
                  </a:ln>
                  <a:solidFill>
                    <a:prstClr val="black"/>
                  </a:solidFill>
                  <a:effectLst/>
                  <a:uLnTx/>
                  <a:uFillTx/>
                  <a:latin typeface="メイリオ"/>
                  <a:ea typeface="メイリオ"/>
                  <a:cs typeface="+mn-cs"/>
                </a:rPr>
                <a:t>A307</a:t>
              </a:r>
              <a:r>
                <a:rPr kumimoji="1" lang="ja-JP" altLang="en-US" sz="1100" b="0" i="0" u="none" strike="noStrike" kern="1200" cap="none" spc="0" normalizeH="0" baseline="0" noProof="0">
                  <a:ln>
                    <a:noFill/>
                  </a:ln>
                  <a:solidFill>
                    <a:prstClr val="black"/>
                  </a:solidFill>
                  <a:effectLst/>
                  <a:uLnTx/>
                  <a:uFillTx/>
                  <a:latin typeface="メイリオ"/>
                  <a:ea typeface="メイリオ"/>
                  <a:cs typeface="+mn-cs"/>
                </a:rPr>
                <a:t>　小児入院医療管理料</a:t>
              </a:r>
              <a:endParaRPr kumimoji="1" lang="en-US" altLang="ja-JP" sz="1100" b="0" i="0" u="none" strike="noStrike" kern="1200" cap="none" spc="0" normalizeH="0" baseline="0" noProof="0">
                <a:ln>
                  <a:noFill/>
                </a:ln>
                <a:solidFill>
                  <a:prstClr val="black"/>
                </a:solidFill>
                <a:effectLst/>
                <a:uLnTx/>
                <a:uFillTx/>
                <a:latin typeface="メイリオ"/>
                <a:ea typeface="メイリオ"/>
                <a:cs typeface="+mn-cs"/>
              </a:endParaRPr>
            </a:p>
          </p:txBody>
        </p:sp>
      </p:grpSp>
      <p:sp>
        <p:nvSpPr>
          <p:cNvPr id="17" name="円/楕円 29">
            <a:extLst>
              <a:ext uri="{FF2B5EF4-FFF2-40B4-BE49-F238E27FC236}">
                <a16:creationId xmlns:a16="http://schemas.microsoft.com/office/drawing/2014/main" id="{BC76075E-8A6B-682D-D38C-7402A5236C18}"/>
              </a:ext>
            </a:extLst>
          </p:cNvPr>
          <p:cNvSpPr/>
          <p:nvPr/>
        </p:nvSpPr>
        <p:spPr>
          <a:xfrm>
            <a:off x="3357160" y="1337084"/>
            <a:ext cx="2623239" cy="525332"/>
          </a:xfrm>
          <a:prstGeom prst="ellipse">
            <a:avLst/>
          </a:prstGeom>
          <a:solidFill>
            <a:schemeClr val="bg1"/>
          </a:solidFill>
          <a:ln>
            <a:solidFill>
              <a:schemeClr val="accent1"/>
            </a:solidFill>
            <a:prstDash val="dash"/>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いわゆる</a:t>
            </a:r>
            <a:endParaRPr kumimoji="1" lang="en-US" altLang="ja-JP" sz="14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a:t>
            </a:r>
            <a:r>
              <a:rPr kumimoji="1" lang="en-US" altLang="ja-JP" sz="1400" b="0" i="0" u="none" strike="noStrike" kern="1200" cap="none" spc="0" normalizeH="0" baseline="0" noProof="0">
                <a:ln>
                  <a:noFill/>
                </a:ln>
                <a:solidFill>
                  <a:prstClr val="black"/>
                </a:solidFill>
                <a:effectLst/>
                <a:uLnTx/>
                <a:uFillTx/>
                <a:latin typeface="メイリオ"/>
                <a:ea typeface="メイリオ"/>
                <a:cs typeface="+mn-cs"/>
              </a:rPr>
              <a:t>DPC</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算定病床」</a:t>
            </a:r>
          </a:p>
        </p:txBody>
      </p:sp>
      <p:sp>
        <p:nvSpPr>
          <p:cNvPr id="18" name="右中かっこ 17">
            <a:extLst>
              <a:ext uri="{FF2B5EF4-FFF2-40B4-BE49-F238E27FC236}">
                <a16:creationId xmlns:a16="http://schemas.microsoft.com/office/drawing/2014/main" id="{F1C9E02C-10FC-3D61-E35C-F7829B50C285}"/>
              </a:ext>
            </a:extLst>
          </p:cNvPr>
          <p:cNvSpPr/>
          <p:nvPr/>
        </p:nvSpPr>
        <p:spPr>
          <a:xfrm>
            <a:off x="6369274" y="4469633"/>
            <a:ext cx="273269" cy="1913380"/>
          </a:xfrm>
          <a:prstGeom prst="rightBrace">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48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19" name="円/楕円 25">
            <a:extLst>
              <a:ext uri="{FF2B5EF4-FFF2-40B4-BE49-F238E27FC236}">
                <a16:creationId xmlns:a16="http://schemas.microsoft.com/office/drawing/2014/main" id="{051E4D42-D515-26B1-E2D9-E1D7DD392659}"/>
              </a:ext>
            </a:extLst>
          </p:cNvPr>
          <p:cNvSpPr/>
          <p:nvPr/>
        </p:nvSpPr>
        <p:spPr>
          <a:xfrm>
            <a:off x="6977319" y="5080000"/>
            <a:ext cx="1950217" cy="579930"/>
          </a:xfrm>
          <a:prstGeom prst="ellipse">
            <a:avLst/>
          </a:prstGeom>
          <a:ln>
            <a:solidFill>
              <a:schemeClr val="tx1"/>
            </a:solidFill>
          </a:ln>
        </p:spPr>
        <p:style>
          <a:lnRef idx="2">
            <a:schemeClr val="accent1"/>
          </a:lnRef>
          <a:fillRef idx="1">
            <a:schemeClr val="lt1"/>
          </a:fillRef>
          <a:effectRef idx="0">
            <a:schemeClr val="accent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メイリオ"/>
                <a:ea typeface="メイリオ"/>
                <a:cs typeface="+mn-cs"/>
              </a:rPr>
              <a:t>DPC</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算定</a:t>
            </a:r>
            <a:endParaRPr kumimoji="1" lang="en-US" altLang="ja-JP" sz="14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対象外の病床</a:t>
            </a:r>
          </a:p>
        </p:txBody>
      </p:sp>
      <p:sp>
        <p:nvSpPr>
          <p:cNvPr id="20" name="正方形/長方形 19">
            <a:extLst>
              <a:ext uri="{FF2B5EF4-FFF2-40B4-BE49-F238E27FC236}">
                <a16:creationId xmlns:a16="http://schemas.microsoft.com/office/drawing/2014/main" id="{76CA758D-3BED-2202-4A1E-8810D44544C1}"/>
              </a:ext>
            </a:extLst>
          </p:cNvPr>
          <p:cNvSpPr/>
          <p:nvPr/>
        </p:nvSpPr>
        <p:spPr>
          <a:xfrm>
            <a:off x="4481645" y="6155295"/>
            <a:ext cx="1561661" cy="2660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療養病棟</a:t>
            </a: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21" name="正方形/長方形 20">
            <a:extLst>
              <a:ext uri="{FF2B5EF4-FFF2-40B4-BE49-F238E27FC236}">
                <a16:creationId xmlns:a16="http://schemas.microsoft.com/office/drawing/2014/main" id="{C798306E-A9BE-3069-B86F-B9FED0CF727C}"/>
              </a:ext>
            </a:extLst>
          </p:cNvPr>
          <p:cNvSpPr/>
          <p:nvPr/>
        </p:nvSpPr>
        <p:spPr>
          <a:xfrm>
            <a:off x="2522620" y="6160777"/>
            <a:ext cx="1561661" cy="266035"/>
          </a:xfrm>
          <a:prstGeom prst="rect">
            <a:avLst/>
          </a:prstGeom>
        </p:spPr>
        <p:style>
          <a:lnRef idx="2">
            <a:schemeClr val="dk1"/>
          </a:lnRef>
          <a:fillRef idx="1">
            <a:schemeClr val="lt1"/>
          </a:fillRef>
          <a:effectRef idx="0">
            <a:schemeClr val="dk1"/>
          </a:effectRef>
          <a:fontRef idx="minor">
            <a:schemeClr val="dk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結核病棟</a:t>
            </a: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22" name="テキスト ボックス 21">
            <a:extLst>
              <a:ext uri="{FF2B5EF4-FFF2-40B4-BE49-F238E27FC236}">
                <a16:creationId xmlns:a16="http://schemas.microsoft.com/office/drawing/2014/main" id="{0EA71A26-C5B3-7684-6743-B4229DB69725}"/>
              </a:ext>
            </a:extLst>
          </p:cNvPr>
          <p:cNvSpPr txBox="1"/>
          <p:nvPr/>
        </p:nvSpPr>
        <p:spPr>
          <a:xfrm>
            <a:off x="4878296" y="2070030"/>
            <a:ext cx="4193627" cy="1938992"/>
          </a:xfrm>
          <a:prstGeom prst="rect">
            <a:avLst/>
          </a:prstGeom>
          <a:solidFill>
            <a:schemeClr val="bg1"/>
          </a:solidFill>
          <a:ln>
            <a:solidFill>
              <a:schemeClr val="tx1"/>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以下の患者は出来高算定</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・出来高算定の診断群分類に該当する患者</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・特殊な病態の患者</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　－入院後２４時間以内に死亡した患者</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　－生後７日以内の新生児の死亡</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　－臓器移植患者の一部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　－評価療養</a:t>
            </a:r>
            <a:r>
              <a:rPr kumimoji="1" lang="en-US" altLang="ja-JP" sz="120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患者申出療養を受ける患者　等</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・新たに保険収載された手術等を受ける患者</a:t>
            </a:r>
            <a:endParaRPr kumimoji="1" lang="en-US" altLang="ja-JP" sz="12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・診断群分類ごとに指定される高額薬剤を投与される患者</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23" name="タイトル 1">
            <a:extLst>
              <a:ext uri="{FF2B5EF4-FFF2-40B4-BE49-F238E27FC236}">
                <a16:creationId xmlns:a16="http://schemas.microsoft.com/office/drawing/2014/main" id="{7662459C-F5E4-57EF-3DE3-5C2F72D9CB03}"/>
              </a:ext>
            </a:extLst>
          </p:cNvPr>
          <p:cNvSpPr>
            <a:spLocks noGrp="1"/>
          </p:cNvSpPr>
          <p:nvPr>
            <p:ph type="title"/>
          </p:nvPr>
        </p:nvSpPr>
        <p:spPr>
          <a:solidFill>
            <a:srgbClr val="E1EDFF"/>
          </a:solidFill>
        </p:spPr>
        <p:txBody>
          <a:bodyPr>
            <a:noAutofit/>
          </a:bodyPr>
          <a:lstStyle/>
          <a:p>
            <a:r>
              <a:rPr lang="en-US" altLang="ja-JP" b="1">
                <a:latin typeface="Meiryo"/>
                <a:ea typeface="メイリオ"/>
              </a:rPr>
              <a:t>DPC/PDPS</a:t>
            </a:r>
            <a:r>
              <a:rPr lang="ja-JP" b="1">
                <a:latin typeface="Meiryo"/>
                <a:ea typeface="Meiryo"/>
              </a:rPr>
              <a:t>による算定を行う病棟</a:t>
            </a:r>
            <a:endParaRPr lang="en-US" altLang="ja-JP" b="1"/>
          </a:p>
        </p:txBody>
      </p:sp>
      <p:sp>
        <p:nvSpPr>
          <p:cNvPr id="25" name="テキスト ボックス 83">
            <a:extLst>
              <a:ext uri="{FF2B5EF4-FFF2-40B4-BE49-F238E27FC236}">
                <a16:creationId xmlns:a16="http://schemas.microsoft.com/office/drawing/2014/main" id="{F135D351-DF59-46C3-0370-43D0746096A2}"/>
              </a:ext>
            </a:extLst>
          </p:cNvPr>
          <p:cNvSpPr txBox="1"/>
          <p:nvPr/>
        </p:nvSpPr>
        <p:spPr>
          <a:xfrm>
            <a:off x="0" y="0"/>
            <a:ext cx="9906000" cy="27699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令和６年度診療報酬改定　</a:t>
            </a:r>
            <a:endParaRPr kumimoji="0" lang="ja-JP" altLang="en-US" sz="12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3" name="スライド番号プレースホルダー 2">
            <a:extLst>
              <a:ext uri="{FF2B5EF4-FFF2-40B4-BE49-F238E27FC236}">
                <a16:creationId xmlns:a16="http://schemas.microsoft.com/office/drawing/2014/main" id="{5B73E5CC-A812-65DD-849C-66C9D77EC0D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511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78523450"/>
      </p:ext>
    </p:extLst>
  </p:cSld>
  <p:clrMapOvr>
    <a:masterClrMapping/>
  </p:clrMapOvr>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BA26A0-32DF-D711-9A45-2794D4E051C0}"/>
            </a:ext>
          </a:extLst>
        </p:cNvPr>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5C136527-E886-CCFA-7359-21CE9E29ADA3}"/>
              </a:ext>
            </a:extLst>
          </p:cNvPr>
          <p:cNvSpPr txBox="1"/>
          <p:nvPr/>
        </p:nvSpPr>
        <p:spPr>
          <a:xfrm>
            <a:off x="0" y="0"/>
            <a:ext cx="9906000" cy="27699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令和６年度診療報酬改定</a:t>
            </a:r>
          </a:p>
        </p:txBody>
      </p:sp>
      <p:sp>
        <p:nvSpPr>
          <p:cNvPr id="7" name="正方形/長方形 6">
            <a:extLst>
              <a:ext uri="{FF2B5EF4-FFF2-40B4-BE49-F238E27FC236}">
                <a16:creationId xmlns:a16="http://schemas.microsoft.com/office/drawing/2014/main" id="{2DC428B8-D052-F0B4-8CEF-761186F928A5}"/>
              </a:ext>
            </a:extLst>
          </p:cNvPr>
          <p:cNvSpPr/>
          <p:nvPr/>
        </p:nvSpPr>
        <p:spPr>
          <a:xfrm>
            <a:off x="194478" y="836712"/>
            <a:ext cx="9517057" cy="5544616"/>
          </a:xfrm>
          <a:prstGeom prst="rect">
            <a:avLst/>
          </a:prstGeom>
          <a:noFill/>
          <a:ln w="9525" cap="flat" cmpd="sng" algn="ctr">
            <a:solidFill>
              <a:srgbClr val="0070C0"/>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3200" b="0" i="0" u="none" strike="noStrike" kern="0" cap="none" spc="0" normalizeH="0" baseline="0" noProof="0">
              <a:ln>
                <a:noFill/>
              </a:ln>
              <a:solidFill>
                <a:prstClr val="black"/>
              </a:solidFill>
              <a:effectLst/>
              <a:uLnTx/>
              <a:uFillTx/>
              <a:latin typeface="Segoe UI"/>
              <a:ea typeface="メイリオ"/>
              <a:cs typeface="+mn-cs"/>
            </a:endParaRPr>
          </a:p>
        </p:txBody>
      </p:sp>
      <p:sp>
        <p:nvSpPr>
          <p:cNvPr id="10" name="Rectangle 7">
            <a:extLst>
              <a:ext uri="{FF2B5EF4-FFF2-40B4-BE49-F238E27FC236}">
                <a16:creationId xmlns:a16="http://schemas.microsoft.com/office/drawing/2014/main" id="{A727D4AB-3957-8258-D508-B590CCF400BB}"/>
              </a:ext>
            </a:extLst>
          </p:cNvPr>
          <p:cNvSpPr>
            <a:spLocks noChangeArrowheads="1"/>
          </p:cNvSpPr>
          <p:nvPr/>
        </p:nvSpPr>
        <p:spPr bwMode="auto">
          <a:xfrm>
            <a:off x="340530" y="968668"/>
            <a:ext cx="8985624" cy="923330"/>
          </a:xfrm>
          <a:prstGeom prst="rect">
            <a:avLst/>
          </a:prstGeom>
          <a:noFill/>
          <a:ln w="9525">
            <a:solidFill>
              <a:sysClr val="windowText" lastClr="000000"/>
            </a:solidFill>
            <a:prstDash val="solid"/>
            <a:miter lim="800000"/>
            <a:headEnd/>
            <a:tailEnd/>
          </a:ln>
          <a:effectLst/>
        </p:spPr>
        <p:txBody>
          <a:bodyPr vert="horz" wrap="square" lIns="91440" tIns="45720" rIns="91440" bIns="45720" numCol="1" anchor="ctr" anchorCtr="0" compatLnSpc="1">
            <a:prstTxWarp prst="textNoShape">
              <a:avLst/>
            </a:prstTxWarp>
            <a:spAutoFit/>
          </a:bodyPr>
          <a:lstStyle/>
          <a:p>
            <a:pPr marL="0" marR="0" lvl="0" indent="152400" algn="l" defTabSz="914400" rtl="0" eaLnBrk="0" fontAlgn="base" latinLnBrk="0" hangingPunct="0">
              <a:lnSpc>
                <a:spcPct val="100000"/>
              </a:lnSpc>
              <a:spcBef>
                <a:spcPct val="0"/>
              </a:spcBef>
              <a:spcAft>
                <a:spcPct val="0"/>
              </a:spcAft>
              <a:buClrTx/>
              <a:buSzTx/>
              <a:buFontTx/>
              <a:buNone/>
              <a:tabLst/>
              <a:defRPr/>
            </a:pPr>
            <a:r>
              <a:rPr kumimoji="0" lang="ja-JP" altLang="en-US" sz="1800" b="1" i="0" u="none" strike="noStrike" kern="0" cap="none" spc="0" normalizeH="0" baseline="0" noProof="0">
                <a:ln>
                  <a:noFill/>
                </a:ln>
                <a:solidFill>
                  <a:prstClr val="black"/>
                </a:solidFill>
                <a:effectLst/>
                <a:uLnTx/>
                <a:uFillTx/>
                <a:latin typeface="ＭＳ Ｐゴシック" pitchFamily="50" charset="-128"/>
                <a:ea typeface="メイリオ"/>
                <a:cs typeface="Times New Roman" pitchFamily="18" charset="0"/>
              </a:rPr>
              <a:t>（包括評価の基本原則）</a:t>
            </a:r>
            <a:endParaRPr kumimoji="0" lang="ja-JP" altLang="en-US" sz="1800" b="1" i="0" u="none" strike="noStrike" kern="0" cap="none" spc="0" normalizeH="0" baseline="0" noProof="0">
              <a:ln>
                <a:noFill/>
              </a:ln>
              <a:solidFill>
                <a:prstClr val="black"/>
              </a:solidFill>
              <a:effectLst/>
              <a:uLnTx/>
              <a:uFillTx/>
              <a:latin typeface="ＭＳ Ｐゴシック" pitchFamily="50" charset="-128"/>
              <a:ea typeface="メイリオ"/>
              <a:cs typeface="ＭＳ Ｐゴシック" pitchFamily="50" charset="-128"/>
            </a:endParaRPr>
          </a:p>
          <a:p>
            <a:pPr marL="0" marR="0" lvl="0" indent="152400" algn="l" defTabSz="914400" rtl="0" eaLnBrk="0" fontAlgn="base" latinLnBrk="0" hangingPunct="0">
              <a:lnSpc>
                <a:spcPct val="100000"/>
              </a:lnSpc>
              <a:spcBef>
                <a:spcPct val="0"/>
              </a:spcBef>
              <a:spcAft>
                <a:spcPct val="0"/>
              </a:spcAft>
              <a:buClrTx/>
              <a:buSzTx/>
              <a:buFontTx/>
              <a:buNone/>
              <a:tabLst/>
              <a:defRPr/>
            </a:pPr>
            <a:r>
              <a:rPr kumimoji="0" lang="ja-JP" altLang="en-US" sz="1800" b="0" i="0" u="none" strike="noStrike" kern="0" cap="none" spc="0" normalizeH="0" baseline="0" noProof="0">
                <a:ln>
                  <a:noFill/>
                </a:ln>
                <a:solidFill>
                  <a:prstClr val="black"/>
                </a:solidFill>
                <a:effectLst/>
                <a:uLnTx/>
                <a:uFillTx/>
                <a:latin typeface="ＭＳ Ｐゴシック" pitchFamily="50" charset="-128"/>
                <a:ea typeface="メイリオ"/>
                <a:cs typeface="Times New Roman" pitchFamily="18" charset="0"/>
              </a:rPr>
              <a:t>適切な包括評価とするため、評価の対象は、</a:t>
            </a:r>
            <a:r>
              <a:rPr kumimoji="0" lang="ja-JP" altLang="en-US" sz="1800" b="1" i="0" u="sng" strike="noStrike" kern="0" cap="none" spc="0" normalizeH="0" baseline="0" noProof="0">
                <a:ln>
                  <a:noFill/>
                </a:ln>
                <a:solidFill>
                  <a:prstClr val="black"/>
                </a:solidFill>
                <a:effectLst/>
                <a:uLnTx/>
                <a:uFillTx/>
                <a:latin typeface="ＭＳ Ｐゴシック" pitchFamily="50" charset="-128"/>
                <a:ea typeface="メイリオ"/>
                <a:cs typeface="Times New Roman" pitchFamily="18" charset="0"/>
              </a:rPr>
              <a:t>バラつきが比較的少なく</a:t>
            </a:r>
            <a:r>
              <a:rPr kumimoji="0" lang="ja-JP" altLang="en-US" sz="1800" b="0" i="0" u="none" strike="noStrike" kern="0" cap="none" spc="0" normalizeH="0" baseline="0" noProof="0">
                <a:ln>
                  <a:noFill/>
                </a:ln>
                <a:solidFill>
                  <a:prstClr val="black"/>
                </a:solidFill>
                <a:effectLst/>
                <a:uLnTx/>
                <a:uFillTx/>
                <a:latin typeface="ＭＳ Ｐゴシック" pitchFamily="50" charset="-128"/>
                <a:ea typeface="メイリオ"/>
                <a:cs typeface="Times New Roman" pitchFamily="18" charset="0"/>
              </a:rPr>
              <a:t>、</a:t>
            </a:r>
            <a:r>
              <a:rPr kumimoji="0" lang="ja-JP" altLang="en-US" sz="1800" b="1" i="0" u="sng" strike="noStrike" kern="0" cap="none" spc="0" normalizeH="0" baseline="0" noProof="0">
                <a:ln>
                  <a:noFill/>
                </a:ln>
                <a:solidFill>
                  <a:prstClr val="black"/>
                </a:solidFill>
                <a:effectLst/>
                <a:uLnTx/>
                <a:uFillTx/>
                <a:latin typeface="ＭＳ Ｐゴシック" pitchFamily="50" charset="-128"/>
                <a:ea typeface="メイリオ"/>
                <a:cs typeface="Times New Roman" pitchFamily="18" charset="0"/>
              </a:rPr>
              <a:t>臨床的にも同質性（類似性・代替性）のある診療行為又は患者群</a:t>
            </a:r>
            <a:r>
              <a:rPr kumimoji="0" lang="ja-JP" altLang="en-US" sz="1800" b="0" i="0" u="none" strike="noStrike" kern="0" cap="none" spc="0" normalizeH="0" baseline="0" noProof="0">
                <a:ln>
                  <a:noFill/>
                </a:ln>
                <a:solidFill>
                  <a:prstClr val="black"/>
                </a:solidFill>
                <a:effectLst/>
                <a:uLnTx/>
                <a:uFillTx/>
                <a:latin typeface="ＭＳ Ｐゴシック" pitchFamily="50" charset="-128"/>
                <a:ea typeface="メイリオ"/>
                <a:cs typeface="Times New Roman" pitchFamily="18" charset="0"/>
              </a:rPr>
              <a:t>とする。</a:t>
            </a:r>
            <a:endParaRPr kumimoji="0" lang="ja-JP" altLang="en-US" sz="1800" b="0" i="0" u="none" strike="noStrike" kern="0" cap="none" spc="0" normalizeH="0" baseline="0" noProof="0">
              <a:ln>
                <a:noFill/>
              </a:ln>
              <a:solidFill>
                <a:prstClr val="black"/>
              </a:solidFill>
              <a:effectLst/>
              <a:uLnTx/>
              <a:uFillTx/>
              <a:latin typeface="ＭＳ Ｐゴシック" pitchFamily="50" charset="-128"/>
              <a:ea typeface="メイリオ"/>
              <a:cs typeface="ＭＳ Ｐゴシック" pitchFamily="50" charset="-128"/>
            </a:endParaRPr>
          </a:p>
        </p:txBody>
      </p:sp>
      <p:sp>
        <p:nvSpPr>
          <p:cNvPr id="11" name="正方形/長方形 10">
            <a:extLst>
              <a:ext uri="{FF2B5EF4-FFF2-40B4-BE49-F238E27FC236}">
                <a16:creationId xmlns:a16="http://schemas.microsoft.com/office/drawing/2014/main" id="{80AA8578-2F44-961E-25EE-5D3E22970E80}"/>
              </a:ext>
            </a:extLst>
          </p:cNvPr>
          <p:cNvSpPr/>
          <p:nvPr/>
        </p:nvSpPr>
        <p:spPr>
          <a:xfrm>
            <a:off x="340530" y="2097128"/>
            <a:ext cx="8985624" cy="369332"/>
          </a:xfrm>
          <a:prstGeom prst="rect">
            <a:avLst/>
          </a:prstGeom>
          <a:solidFill>
            <a:srgbClr val="4BACC6">
              <a:lumMod val="40000"/>
              <a:lumOff val="60000"/>
            </a:srgbClr>
          </a:solidFill>
          <a:ln>
            <a:solidFill>
              <a:sysClr val="windowText" lastClr="000000"/>
            </a:solidFill>
          </a:ln>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ja-JP" sz="1800" b="1" i="0" u="none" strike="noStrike" kern="0" cap="none" spc="0" normalizeH="0" baseline="0" noProof="0">
                <a:ln>
                  <a:noFill/>
                </a:ln>
                <a:solidFill>
                  <a:prstClr val="black"/>
                </a:solidFill>
                <a:effectLst/>
                <a:uLnTx/>
                <a:uFillTx/>
                <a:latin typeface="ＭＳ Ｐゴシック" pitchFamily="50" charset="-128"/>
                <a:ea typeface="メイリオ"/>
                <a:cs typeface="Times New Roman" pitchFamily="18" charset="0"/>
              </a:rPr>
              <a:t>前提①　平均的な医療資源投入量を包括的に評価した定額報酬（点数）を設定</a:t>
            </a:r>
            <a:endParaRPr kumimoji="0" lang="en-US" altLang="ja-JP" sz="1800" b="1" i="0" u="none" strike="noStrike" kern="0" cap="none" spc="0" normalizeH="0" baseline="0" noProof="0">
              <a:ln>
                <a:noFill/>
              </a:ln>
              <a:solidFill>
                <a:prstClr val="black"/>
              </a:solidFill>
              <a:effectLst/>
              <a:uLnTx/>
              <a:uFillTx/>
              <a:latin typeface="ＭＳ Ｐゴシック" pitchFamily="50" charset="-128"/>
              <a:ea typeface="メイリオ"/>
              <a:cs typeface="Times New Roman" pitchFamily="18" charset="0"/>
            </a:endParaRPr>
          </a:p>
        </p:txBody>
      </p:sp>
      <p:sp>
        <p:nvSpPr>
          <p:cNvPr id="12" name="Rectangle 8">
            <a:extLst>
              <a:ext uri="{FF2B5EF4-FFF2-40B4-BE49-F238E27FC236}">
                <a16:creationId xmlns:a16="http://schemas.microsoft.com/office/drawing/2014/main" id="{4C12BDAD-F2BC-70AB-15A0-5E5F3DDFFB3C}"/>
              </a:ext>
            </a:extLst>
          </p:cNvPr>
          <p:cNvSpPr>
            <a:spLocks noChangeArrowheads="1"/>
          </p:cNvSpPr>
          <p:nvPr/>
        </p:nvSpPr>
        <p:spPr bwMode="auto">
          <a:xfrm>
            <a:off x="520708" y="2469022"/>
            <a:ext cx="8991594" cy="2031325"/>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marL="360000" marR="0" lvl="0" indent="-360000" algn="l" defTabSz="457200" rtl="0" eaLnBrk="0" fontAlgn="base" latinLnBrk="0" hangingPunct="0">
              <a:lnSpc>
                <a:spcPct val="100000"/>
              </a:lnSpc>
              <a:spcBef>
                <a:spcPct val="0"/>
              </a:spcBef>
              <a:spcAft>
                <a:spcPct val="0"/>
              </a:spcAft>
              <a:buClrTx/>
              <a:buSzTx/>
              <a:buFont typeface="Wingdings" pitchFamily="2" charset="2"/>
              <a:buChar char="l"/>
              <a:tabLst/>
              <a:defRPr/>
            </a:pPr>
            <a:r>
              <a:rPr kumimoji="0" lang="ja-JP" altLang="en-US" sz="1400" b="0" i="0" u="none" strike="noStrike" kern="1200" cap="none" spc="0" normalizeH="0" baseline="0" noProof="0">
                <a:ln>
                  <a:noFill/>
                </a:ln>
                <a:solidFill>
                  <a:prstClr val="black"/>
                </a:solidFill>
                <a:effectLst/>
                <a:uLnTx/>
                <a:uFillTx/>
                <a:latin typeface="メイリオ"/>
                <a:ea typeface="メイリオ"/>
                <a:cs typeface="Times New Roman" pitchFamily="18" charset="0"/>
              </a:rPr>
              <a:t>診療報酬の包括評価は、平均的な医療資源投入量に見合う報酬を支払うものであることから、包括評価の対象に該当する症例・包括項目（包括範囲）全体として見たときに適切な診療報酬が確保されるような設計とする。</a:t>
            </a:r>
            <a:endParaRPr kumimoji="0" lang="en-US" altLang="ja-JP" sz="1400" b="0" i="0" u="none" strike="noStrike" kern="1200" cap="none" spc="0" normalizeH="0" baseline="0" noProof="0">
              <a:ln>
                <a:noFill/>
              </a:ln>
              <a:solidFill>
                <a:prstClr val="black"/>
              </a:solidFill>
              <a:effectLst/>
              <a:uLnTx/>
              <a:uFillTx/>
              <a:latin typeface="メイリオ"/>
              <a:ea typeface="メイリオ"/>
              <a:cs typeface="Times New Roman" pitchFamily="18" charset="0"/>
            </a:endParaRPr>
          </a:p>
          <a:p>
            <a:pPr marL="360000" marR="0" lvl="0" indent="-360000" algn="l" defTabSz="457200" rtl="0" eaLnBrk="0" fontAlgn="base" latinLnBrk="0" hangingPunct="0">
              <a:lnSpc>
                <a:spcPct val="100000"/>
              </a:lnSpc>
              <a:spcBef>
                <a:spcPct val="0"/>
              </a:spcBef>
              <a:spcAft>
                <a:spcPct val="0"/>
              </a:spcAft>
              <a:buClrTx/>
              <a:buSzTx/>
              <a:buFont typeface="Wingdings" pitchFamily="2" charset="2"/>
              <a:buChar char="l"/>
              <a:tabLst/>
              <a:defRPr/>
            </a:pPr>
            <a:endParaRPr kumimoji="0" lang="ja-JP" altLang="en-US" sz="1400" b="0" i="0" u="none" strike="noStrike" kern="1200" cap="none" spc="0" normalizeH="0" baseline="0" noProof="0">
              <a:ln>
                <a:noFill/>
              </a:ln>
              <a:solidFill>
                <a:prstClr val="black"/>
              </a:solidFill>
              <a:effectLst/>
              <a:uLnTx/>
              <a:uFillTx/>
              <a:latin typeface="メイリオ"/>
              <a:ea typeface="メイリオ"/>
              <a:cs typeface="ＭＳ Ｐゴシック" pitchFamily="50" charset="-128"/>
            </a:endParaRPr>
          </a:p>
          <a:p>
            <a:pPr marL="360000" marR="0" lvl="0" indent="-360000" algn="l" defTabSz="457200" rtl="0" eaLnBrk="0" fontAlgn="base" latinLnBrk="0" hangingPunct="0">
              <a:lnSpc>
                <a:spcPct val="100000"/>
              </a:lnSpc>
              <a:spcBef>
                <a:spcPct val="0"/>
              </a:spcBef>
              <a:spcAft>
                <a:spcPct val="0"/>
              </a:spcAft>
              <a:buClrTx/>
              <a:buSzTx/>
              <a:buFont typeface="Wingdings" pitchFamily="2" charset="2"/>
              <a:buChar char="l"/>
              <a:tabLst/>
              <a:defRPr/>
            </a:pPr>
            <a:r>
              <a:rPr kumimoji="0" lang="ja-JP" altLang="en-US" sz="1400" b="0" i="0" u="none" strike="noStrike" kern="1200" cap="none" spc="0" normalizeH="0" baseline="0" noProof="0">
                <a:ln>
                  <a:noFill/>
                </a:ln>
                <a:solidFill>
                  <a:prstClr val="black"/>
                </a:solidFill>
                <a:effectLst/>
                <a:uLnTx/>
                <a:uFillTx/>
                <a:latin typeface="メイリオ"/>
                <a:ea typeface="メイリオ"/>
                <a:cs typeface="Times New Roman" pitchFamily="18" charset="0"/>
              </a:rPr>
              <a:t>逆に、</a:t>
            </a:r>
            <a:r>
              <a:rPr kumimoji="0" lang="ja-JP" altLang="en-US" sz="1400" b="1" i="0" u="sng" strike="noStrike" kern="1200" cap="none" spc="0" normalizeH="0" baseline="0" noProof="0">
                <a:ln>
                  <a:noFill/>
                </a:ln>
                <a:solidFill>
                  <a:prstClr val="black"/>
                </a:solidFill>
                <a:effectLst/>
                <a:uLnTx/>
                <a:uFillTx/>
                <a:latin typeface="メイリオ"/>
                <a:ea typeface="メイリオ"/>
                <a:cs typeface="Times New Roman" pitchFamily="18" charset="0"/>
              </a:rPr>
              <a:t>個別症例に着目した場合</a:t>
            </a:r>
            <a:r>
              <a:rPr kumimoji="0" lang="ja-JP" altLang="en-US" sz="1400" b="0" i="0" u="none" strike="noStrike" kern="1200" cap="none" spc="0" normalizeH="0" baseline="0" noProof="0">
                <a:ln>
                  <a:noFill/>
                </a:ln>
                <a:solidFill>
                  <a:prstClr val="black"/>
                </a:solidFill>
                <a:effectLst/>
                <a:uLnTx/>
                <a:uFillTx/>
                <a:latin typeface="メイリオ"/>
                <a:ea typeface="メイリオ"/>
                <a:cs typeface="Times New Roman" pitchFamily="18" charset="0"/>
              </a:rPr>
              <a:t>、要した医療資源と比べて</a:t>
            </a:r>
            <a:r>
              <a:rPr kumimoji="0" lang="ja-JP" altLang="en-US" sz="1400" b="1" i="0" u="sng" strike="noStrike" kern="1200" cap="none" spc="0" normalizeH="0" baseline="0" noProof="0">
                <a:ln>
                  <a:noFill/>
                </a:ln>
                <a:solidFill>
                  <a:prstClr val="black"/>
                </a:solidFill>
                <a:effectLst/>
                <a:uLnTx/>
                <a:uFillTx/>
                <a:latin typeface="メイリオ"/>
                <a:ea typeface="メイリオ"/>
                <a:cs typeface="Times New Roman" pitchFamily="18" charset="0"/>
              </a:rPr>
              <a:t>高額となる場合と低額となる場合</a:t>
            </a:r>
            <a:r>
              <a:rPr kumimoji="0" lang="ja-JP" altLang="en-US" sz="1400" b="0" i="0" u="none" strike="noStrike" kern="1200" cap="none" spc="0" normalizeH="0" baseline="0" noProof="0">
                <a:ln>
                  <a:noFill/>
                </a:ln>
                <a:solidFill>
                  <a:prstClr val="black"/>
                </a:solidFill>
                <a:effectLst/>
                <a:uLnTx/>
                <a:uFillTx/>
                <a:latin typeface="メイリオ"/>
                <a:ea typeface="メイリオ"/>
                <a:cs typeface="Times New Roman" pitchFamily="18" charset="0"/>
              </a:rPr>
              <a:t>が存在するが</a:t>
            </a:r>
            <a:r>
              <a:rPr kumimoji="0" lang="ja-JP" altLang="en-US" sz="1400" b="1" i="0" u="sng" strike="noStrike" kern="1200" cap="none" spc="0" normalizeH="0" baseline="0" noProof="0">
                <a:ln>
                  <a:noFill/>
                </a:ln>
                <a:solidFill>
                  <a:prstClr val="black"/>
                </a:solidFill>
                <a:effectLst/>
                <a:uLnTx/>
                <a:uFillTx/>
                <a:latin typeface="メイリオ"/>
                <a:ea typeface="メイリオ"/>
                <a:cs typeface="Times New Roman" pitchFamily="18" charset="0"/>
              </a:rPr>
              <a:t>個別的には許容する必要がある</a:t>
            </a:r>
            <a:r>
              <a:rPr kumimoji="0" lang="ja-JP" altLang="en-US" sz="1400" b="0" i="0" u="none" strike="noStrike" kern="1200" cap="none" spc="0" normalizeH="0" baseline="0" noProof="0">
                <a:ln>
                  <a:noFill/>
                </a:ln>
                <a:solidFill>
                  <a:prstClr val="black"/>
                </a:solidFill>
                <a:effectLst/>
                <a:uLnTx/>
                <a:uFillTx/>
                <a:latin typeface="メイリオ"/>
                <a:ea typeface="メイリオ"/>
                <a:cs typeface="Times New Roman" pitchFamily="18" charset="0"/>
              </a:rPr>
              <a:t>（出来高算定ではない）。</a:t>
            </a:r>
            <a:endParaRPr kumimoji="0" lang="en-US" altLang="ja-JP" sz="1400" b="0" i="0" u="none" strike="noStrike" kern="1200" cap="none" spc="0" normalizeH="0" baseline="0" noProof="0">
              <a:ln>
                <a:noFill/>
              </a:ln>
              <a:solidFill>
                <a:prstClr val="black"/>
              </a:solidFill>
              <a:effectLst/>
              <a:uLnTx/>
              <a:uFillTx/>
              <a:latin typeface="メイリオ"/>
              <a:ea typeface="メイリオ"/>
              <a:cs typeface="Times New Roman" pitchFamily="18" charset="0"/>
            </a:endParaRPr>
          </a:p>
          <a:p>
            <a:pPr marL="360000" marR="0" lvl="0" indent="-360000" algn="l" defTabSz="457200" rtl="0" eaLnBrk="0" fontAlgn="base" latinLnBrk="0" hangingPunct="0">
              <a:lnSpc>
                <a:spcPct val="100000"/>
              </a:lnSpc>
              <a:spcBef>
                <a:spcPct val="0"/>
              </a:spcBef>
              <a:spcAft>
                <a:spcPct val="0"/>
              </a:spcAft>
              <a:buClrTx/>
              <a:buSzTx/>
              <a:buFont typeface="Wingdings" pitchFamily="2" charset="2"/>
              <a:buChar char="l"/>
              <a:tabLst/>
              <a:defRPr/>
            </a:pPr>
            <a:endParaRPr kumimoji="0" lang="ja-JP" altLang="en-US" sz="1400" b="0" i="0" u="none" strike="noStrike" kern="1200" cap="none" spc="0" normalizeH="0" baseline="0" noProof="0">
              <a:ln>
                <a:noFill/>
              </a:ln>
              <a:solidFill>
                <a:prstClr val="black"/>
              </a:solidFill>
              <a:effectLst/>
              <a:uLnTx/>
              <a:uFillTx/>
              <a:latin typeface="メイリオ"/>
              <a:ea typeface="メイリオ"/>
              <a:cs typeface="ＭＳ Ｐゴシック" pitchFamily="50" charset="-128"/>
            </a:endParaRPr>
          </a:p>
          <a:p>
            <a:pPr marL="360000" marR="0" lvl="0" indent="-360000" algn="l" defTabSz="457200" rtl="0" eaLnBrk="0" fontAlgn="base" latinLnBrk="0" hangingPunct="0">
              <a:lnSpc>
                <a:spcPct val="100000"/>
              </a:lnSpc>
              <a:spcBef>
                <a:spcPct val="0"/>
              </a:spcBef>
              <a:spcAft>
                <a:spcPct val="0"/>
              </a:spcAft>
              <a:buClrTx/>
              <a:buSzTx/>
              <a:buFont typeface="Wingdings" pitchFamily="2" charset="2"/>
              <a:buChar char="l"/>
              <a:tabLst/>
              <a:defRPr/>
            </a:pPr>
            <a:r>
              <a:rPr kumimoji="0" lang="ja-JP" altLang="en-US" sz="1400" b="0" i="0" u="none" strike="noStrike" kern="1200" cap="none" spc="0" normalizeH="0" baseline="0" noProof="0">
                <a:ln>
                  <a:noFill/>
                </a:ln>
                <a:solidFill>
                  <a:prstClr val="black"/>
                </a:solidFill>
                <a:effectLst/>
                <a:uLnTx/>
                <a:uFillTx/>
                <a:latin typeface="メイリオ"/>
                <a:ea typeface="メイリオ"/>
                <a:cs typeface="Times New Roman" pitchFamily="18" charset="0"/>
              </a:rPr>
              <a:t>一方、現実の医療では、一定の頻度で必ず例外的な症例が存在し、報酬の均質性を担保できない場合があることから、そのような事例については、</a:t>
            </a:r>
            <a:r>
              <a:rPr kumimoji="0" lang="ja-JP" altLang="en-US" sz="1400" b="1" i="0" u="sng" strike="noStrike" kern="1200" cap="none" spc="0" normalizeH="0" baseline="0" noProof="0">
                <a:ln>
                  <a:noFill/>
                </a:ln>
                <a:solidFill>
                  <a:prstClr val="black"/>
                </a:solidFill>
                <a:effectLst/>
                <a:uLnTx/>
                <a:uFillTx/>
                <a:latin typeface="メイリオ"/>
                <a:ea typeface="メイリオ"/>
                <a:cs typeface="Times New Roman" pitchFamily="18" charset="0"/>
              </a:rPr>
              <a:t>アウトライヤー（外れ値）処理</a:t>
            </a:r>
            <a:r>
              <a:rPr kumimoji="0" lang="ja-JP" altLang="en-US" sz="1400" b="0" i="0" u="none" strike="noStrike" kern="1200" cap="none" spc="0" normalizeH="0" baseline="0" noProof="0">
                <a:ln>
                  <a:noFill/>
                </a:ln>
                <a:solidFill>
                  <a:prstClr val="black"/>
                </a:solidFill>
                <a:effectLst/>
                <a:uLnTx/>
                <a:uFillTx/>
                <a:latin typeface="メイリオ"/>
                <a:ea typeface="メイリオ"/>
                <a:cs typeface="Times New Roman" pitchFamily="18" charset="0"/>
              </a:rPr>
              <a:t>として除外等の対応を行う。</a:t>
            </a:r>
            <a:endParaRPr kumimoji="0" lang="ja-JP" altLang="en-US" sz="1400" b="0" i="0" u="none" strike="noStrike" kern="1200" cap="none" spc="0" normalizeH="0" baseline="0" noProof="0">
              <a:ln>
                <a:noFill/>
              </a:ln>
              <a:solidFill>
                <a:prstClr val="black"/>
              </a:solidFill>
              <a:effectLst/>
              <a:uLnTx/>
              <a:uFillTx/>
              <a:latin typeface="メイリオ"/>
              <a:ea typeface="メイリオ"/>
              <a:cs typeface="ＭＳ Ｐゴシック" pitchFamily="50" charset="-128"/>
            </a:endParaRPr>
          </a:p>
        </p:txBody>
      </p:sp>
      <p:sp>
        <p:nvSpPr>
          <p:cNvPr id="13" name="正方形/長方形 12">
            <a:extLst>
              <a:ext uri="{FF2B5EF4-FFF2-40B4-BE49-F238E27FC236}">
                <a16:creationId xmlns:a16="http://schemas.microsoft.com/office/drawing/2014/main" id="{A7568BF5-543D-6BAE-EC7B-45998F1D985B}"/>
              </a:ext>
            </a:extLst>
          </p:cNvPr>
          <p:cNvSpPr/>
          <p:nvPr/>
        </p:nvSpPr>
        <p:spPr>
          <a:xfrm>
            <a:off x="340531" y="4652933"/>
            <a:ext cx="8985624" cy="369332"/>
          </a:xfrm>
          <a:prstGeom prst="rect">
            <a:avLst/>
          </a:prstGeom>
          <a:solidFill>
            <a:srgbClr val="4BACC6">
              <a:lumMod val="40000"/>
              <a:lumOff val="60000"/>
            </a:srgbClr>
          </a:solidFill>
          <a:ln>
            <a:solidFill>
              <a:sysClr val="windowText" lastClr="000000"/>
            </a:solidFill>
          </a:ln>
        </p:spPr>
        <p:txBody>
          <a:bodyPr wrap="square">
            <a:spAutoFit/>
          </a:bodyPr>
          <a:lstStyle/>
          <a:p>
            <a:pPr marL="972000" marR="0" lvl="0" indent="-972000" algn="l" defTabSz="914400" rtl="0" eaLnBrk="0" fontAlgn="base" latinLnBrk="0" hangingPunct="0">
              <a:lnSpc>
                <a:spcPct val="100000"/>
              </a:lnSpc>
              <a:spcBef>
                <a:spcPct val="0"/>
              </a:spcBef>
              <a:spcAft>
                <a:spcPct val="0"/>
              </a:spcAft>
              <a:buClrTx/>
              <a:buSzTx/>
              <a:buFontTx/>
              <a:buNone/>
              <a:tabLst/>
              <a:defRPr/>
            </a:pPr>
            <a:r>
              <a:rPr kumimoji="0" lang="ja-JP" altLang="ja-JP" sz="1800" b="1" i="0" u="none" strike="noStrike" kern="0" cap="none" spc="0" normalizeH="0" baseline="0" noProof="0">
                <a:ln>
                  <a:noFill/>
                </a:ln>
                <a:solidFill>
                  <a:prstClr val="black"/>
                </a:solidFill>
                <a:effectLst/>
                <a:uLnTx/>
                <a:uFillTx/>
                <a:latin typeface="ＭＳ Ｐゴシック"/>
                <a:ea typeface="メイリオ"/>
                <a:cs typeface="+mn-cs"/>
              </a:rPr>
              <a:t>前提②　包括評価（定額点数）の水準は出来高報酬</a:t>
            </a:r>
            <a:r>
              <a:rPr kumimoji="0" lang="ja-JP" altLang="en-US" sz="1800" b="1" i="0" u="none" strike="noStrike" kern="0" cap="none" spc="0" normalizeH="0" baseline="0" noProof="0">
                <a:ln>
                  <a:noFill/>
                </a:ln>
                <a:solidFill>
                  <a:prstClr val="black"/>
                </a:solidFill>
                <a:effectLst/>
                <a:uLnTx/>
                <a:uFillTx/>
                <a:latin typeface="ＭＳ Ｐゴシック"/>
                <a:ea typeface="メイリオ"/>
                <a:cs typeface="+mn-cs"/>
              </a:rPr>
              <a:t>の</a:t>
            </a:r>
            <a:r>
              <a:rPr kumimoji="0" lang="ja-JP" altLang="ja-JP" sz="1800" b="1" i="0" u="none" strike="noStrike" kern="0" cap="none" spc="0" normalizeH="0" baseline="0" noProof="0">
                <a:ln>
                  <a:noFill/>
                </a:ln>
                <a:solidFill>
                  <a:prstClr val="black"/>
                </a:solidFill>
                <a:effectLst/>
                <a:uLnTx/>
                <a:uFillTx/>
                <a:latin typeface="ＭＳ Ｐゴシック"/>
                <a:ea typeface="メイリオ"/>
                <a:cs typeface="+mn-cs"/>
              </a:rPr>
              <a:t>点数算定データに基づいて算出</a:t>
            </a:r>
            <a:endParaRPr kumimoji="0" lang="en-US" altLang="ja-JP" sz="1800" b="1" i="0" u="none" strike="noStrike" kern="0" cap="none" spc="0" normalizeH="0" baseline="0" noProof="0">
              <a:ln>
                <a:noFill/>
              </a:ln>
              <a:solidFill>
                <a:prstClr val="black"/>
              </a:solidFill>
              <a:effectLst/>
              <a:uLnTx/>
              <a:uFillTx/>
              <a:latin typeface="ＭＳ Ｐゴシック"/>
              <a:ea typeface="メイリオ"/>
              <a:cs typeface="+mn-cs"/>
            </a:endParaRPr>
          </a:p>
        </p:txBody>
      </p:sp>
      <p:sp>
        <p:nvSpPr>
          <p:cNvPr id="14" name="Rectangle 8">
            <a:extLst>
              <a:ext uri="{FF2B5EF4-FFF2-40B4-BE49-F238E27FC236}">
                <a16:creationId xmlns:a16="http://schemas.microsoft.com/office/drawing/2014/main" id="{A71CA306-CD1E-D040-2F07-18F6DC6D1236}"/>
              </a:ext>
            </a:extLst>
          </p:cNvPr>
          <p:cNvSpPr>
            <a:spLocks noChangeArrowheads="1"/>
          </p:cNvSpPr>
          <p:nvPr/>
        </p:nvSpPr>
        <p:spPr bwMode="auto">
          <a:xfrm>
            <a:off x="520706" y="5022265"/>
            <a:ext cx="8805448" cy="1169551"/>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marL="360000" marR="0" lvl="0" indent="-360000" algn="l" defTabSz="457200" rtl="0" eaLnBrk="0" fontAlgn="base" latinLnBrk="0" hangingPunct="0">
              <a:lnSpc>
                <a:spcPct val="100000"/>
              </a:lnSpc>
              <a:spcBef>
                <a:spcPct val="0"/>
              </a:spcBef>
              <a:spcAft>
                <a:spcPct val="0"/>
              </a:spcAft>
              <a:buClrTx/>
              <a:buSzTx/>
              <a:buFont typeface="Wingdings" pitchFamily="2" charset="2"/>
              <a:buChar char="l"/>
              <a:tabLst/>
              <a:defRPr/>
            </a:pPr>
            <a:r>
              <a:rPr kumimoji="0" lang="ja-JP" altLang="ja-JP" sz="1400" b="0" i="0" u="none" strike="noStrike" kern="1200" cap="none" spc="0" normalizeH="0" baseline="0" noProof="0">
                <a:ln>
                  <a:noFill/>
                </a:ln>
                <a:solidFill>
                  <a:prstClr val="black"/>
                </a:solidFill>
                <a:effectLst/>
                <a:uLnTx/>
                <a:uFillTx/>
                <a:latin typeface="メイリオ"/>
                <a:ea typeface="メイリオ"/>
                <a:cs typeface="+mn-cs"/>
              </a:rPr>
              <a:t>包括評価（定額点数）の範囲に相当する出来高点数体系での評価（点数）を準用した統計処理により設定する方式を採用している。</a:t>
            </a:r>
          </a:p>
          <a:p>
            <a:pPr marL="0" marR="0" lvl="0" indent="0" algn="l" defTabSz="457200" rtl="0" eaLnBrk="1" fontAlgn="base" latinLnBrk="0" hangingPunct="1">
              <a:lnSpc>
                <a:spcPct val="100000"/>
              </a:lnSpc>
              <a:spcBef>
                <a:spcPct val="0"/>
              </a:spcBef>
              <a:spcAft>
                <a:spcPct val="0"/>
              </a:spcAft>
              <a:buClrTx/>
              <a:buSzTx/>
              <a:buFontTx/>
              <a:buNone/>
              <a:tabLst/>
              <a:defRPr/>
            </a:pPr>
            <a:endParaRPr kumimoji="0" lang="en-US" altLang="ja-JP" sz="1400" b="0" i="0" u="none" strike="noStrike" kern="1200" cap="none" spc="0" normalizeH="0" baseline="0" noProof="0">
              <a:ln>
                <a:noFill/>
              </a:ln>
              <a:solidFill>
                <a:prstClr val="black"/>
              </a:solidFill>
              <a:effectLst/>
              <a:uLnTx/>
              <a:uFillTx/>
              <a:latin typeface="メイリオ"/>
              <a:ea typeface="メイリオ"/>
              <a:cs typeface="+mn-cs"/>
            </a:endParaRPr>
          </a:p>
          <a:p>
            <a:pPr marL="360000" marR="0" lvl="0" indent="-360000" algn="l" defTabSz="457200" rtl="0" eaLnBrk="0" fontAlgn="base" latinLnBrk="0" hangingPunct="0">
              <a:lnSpc>
                <a:spcPct val="100000"/>
              </a:lnSpc>
              <a:spcBef>
                <a:spcPct val="0"/>
              </a:spcBef>
              <a:spcAft>
                <a:spcPct val="0"/>
              </a:spcAft>
              <a:buClrTx/>
              <a:buSzTx/>
              <a:buFont typeface="Wingdings" pitchFamily="2" charset="2"/>
              <a:buChar char="l"/>
              <a:tabLst/>
              <a:defRPr/>
            </a:pPr>
            <a:r>
              <a:rPr kumimoji="0" lang="ja-JP" altLang="ja-JP" sz="1400" b="0" i="0" u="none" strike="noStrike" kern="1200" cap="none" spc="0" normalizeH="0" baseline="0" noProof="0">
                <a:ln>
                  <a:noFill/>
                </a:ln>
                <a:solidFill>
                  <a:prstClr val="black"/>
                </a:solidFill>
                <a:effectLst/>
                <a:uLnTx/>
                <a:uFillTx/>
                <a:latin typeface="メイリオ"/>
                <a:ea typeface="メイリオ"/>
                <a:cs typeface="+mn-cs"/>
              </a:rPr>
              <a:t>このことから、</a:t>
            </a:r>
            <a:r>
              <a:rPr kumimoji="0" lang="ja-JP" altLang="ja-JP" sz="1400" b="1" i="0" u="sng" strike="noStrike" kern="1200" cap="none" spc="0" normalizeH="0" baseline="0" noProof="0">
                <a:ln>
                  <a:noFill/>
                </a:ln>
                <a:solidFill>
                  <a:prstClr val="black"/>
                </a:solidFill>
                <a:effectLst/>
                <a:uLnTx/>
                <a:uFillTx/>
                <a:latin typeface="メイリオ"/>
                <a:ea typeface="メイリオ"/>
                <a:cs typeface="+mn-cs"/>
              </a:rPr>
              <a:t>包括評価（定額点数）の水準の是非</a:t>
            </a:r>
            <a:r>
              <a:rPr kumimoji="0" lang="ja-JP" altLang="ja-JP" sz="1400" b="0" i="0" u="none" strike="noStrike" kern="1200" cap="none" spc="0" normalizeH="0" baseline="0" noProof="0">
                <a:ln>
                  <a:noFill/>
                </a:ln>
                <a:solidFill>
                  <a:prstClr val="black"/>
                </a:solidFill>
                <a:effectLst/>
                <a:uLnTx/>
                <a:uFillTx/>
                <a:latin typeface="メイリオ"/>
                <a:ea typeface="メイリオ"/>
                <a:cs typeface="+mn-cs"/>
              </a:rPr>
              <a:t>についての議論は、</a:t>
            </a:r>
            <a:r>
              <a:rPr kumimoji="0" lang="en-US" altLang="ja-JP" sz="1400" b="0" i="0" u="none" strike="noStrike" kern="1200" cap="none" spc="0" normalizeH="0" baseline="0" noProof="0">
                <a:ln>
                  <a:noFill/>
                </a:ln>
                <a:solidFill>
                  <a:prstClr val="black"/>
                </a:solidFill>
                <a:effectLst/>
                <a:uLnTx/>
                <a:uFillTx/>
                <a:latin typeface="メイリオ"/>
                <a:ea typeface="メイリオ"/>
                <a:cs typeface="+mn-cs"/>
              </a:rPr>
              <a:t>DPC/PDPS</a:t>
            </a:r>
            <a:r>
              <a:rPr kumimoji="0" lang="ja-JP" altLang="ja-JP" sz="1400" b="0" i="0" u="none" strike="noStrike" kern="1200" cap="none" spc="0" normalizeH="0" baseline="0" noProof="0">
                <a:ln>
                  <a:noFill/>
                </a:ln>
                <a:solidFill>
                  <a:prstClr val="black"/>
                </a:solidFill>
                <a:effectLst/>
                <a:uLnTx/>
                <a:uFillTx/>
                <a:latin typeface="メイリオ"/>
                <a:ea typeface="メイリオ"/>
                <a:cs typeface="+mn-cs"/>
              </a:rPr>
              <a:t>単独の評価体系を除き、その評価の基礎となる</a:t>
            </a:r>
            <a:r>
              <a:rPr kumimoji="0" lang="ja-JP" altLang="ja-JP" sz="1400" b="1" i="0" u="sng" strike="noStrike" kern="1200" cap="none" spc="0" normalizeH="0" baseline="0" noProof="0">
                <a:ln>
                  <a:noFill/>
                </a:ln>
                <a:solidFill>
                  <a:prstClr val="black"/>
                </a:solidFill>
                <a:effectLst/>
                <a:uLnTx/>
                <a:uFillTx/>
                <a:latin typeface="メイリオ"/>
                <a:ea typeface="メイリオ"/>
                <a:cs typeface="+mn-cs"/>
              </a:rPr>
              <a:t>出来高点数体系での評価水準の是非に遡って検討する必要</a:t>
            </a:r>
            <a:r>
              <a:rPr kumimoji="0" lang="ja-JP" altLang="ja-JP" sz="1400" b="0" i="0" u="none" strike="noStrike" kern="1200" cap="none" spc="0" normalizeH="0" baseline="0" noProof="0">
                <a:ln>
                  <a:noFill/>
                </a:ln>
                <a:solidFill>
                  <a:prstClr val="black"/>
                </a:solidFill>
                <a:effectLst/>
                <a:uLnTx/>
                <a:uFillTx/>
                <a:latin typeface="メイリオ"/>
                <a:ea typeface="メイリオ"/>
                <a:cs typeface="+mn-cs"/>
              </a:rPr>
              <a:t>がある。</a:t>
            </a:r>
          </a:p>
        </p:txBody>
      </p:sp>
      <p:sp>
        <p:nvSpPr>
          <p:cNvPr id="8" name="タイトル 1">
            <a:extLst>
              <a:ext uri="{FF2B5EF4-FFF2-40B4-BE49-F238E27FC236}">
                <a16:creationId xmlns:a16="http://schemas.microsoft.com/office/drawing/2014/main" id="{C6F0887D-DEC7-94AC-E486-052BD10783B4}"/>
              </a:ext>
            </a:extLst>
          </p:cNvPr>
          <p:cNvSpPr>
            <a:spLocks noGrp="1"/>
          </p:cNvSpPr>
          <p:nvPr>
            <p:ph type="title"/>
          </p:nvPr>
        </p:nvSpPr>
        <p:spPr>
          <a:solidFill>
            <a:srgbClr val="E1EDFF"/>
          </a:solidFill>
        </p:spPr>
        <p:txBody>
          <a:bodyPr>
            <a:noAutofit/>
          </a:bodyPr>
          <a:lstStyle/>
          <a:p>
            <a:r>
              <a:rPr lang="en-US" altLang="ja-JP" b="1">
                <a:latin typeface="Meiryo"/>
                <a:ea typeface="メイリオ"/>
              </a:rPr>
              <a:t>DPC/PDPS</a:t>
            </a:r>
            <a:r>
              <a:rPr lang="ja-JP" b="1">
                <a:latin typeface="Meiryo"/>
                <a:ea typeface="Meiryo"/>
              </a:rPr>
              <a:t>の基本事項（考え方）</a:t>
            </a:r>
            <a:endParaRPr lang="en-US" altLang="ja-JP" b="1"/>
          </a:p>
        </p:txBody>
      </p:sp>
      <p:sp>
        <p:nvSpPr>
          <p:cNvPr id="3" name="スライド番号プレースホルダー 2">
            <a:extLst>
              <a:ext uri="{FF2B5EF4-FFF2-40B4-BE49-F238E27FC236}">
                <a16:creationId xmlns:a16="http://schemas.microsoft.com/office/drawing/2014/main" id="{669DC280-70DE-971D-667F-823F2056871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512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684934068"/>
      </p:ext>
    </p:extLst>
  </p:cSld>
  <p:clrMapOvr>
    <a:masterClrMapping/>
  </p:clrMapOvr>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6EF748-D6C9-A9B9-46F3-A242EAAE5590}"/>
            </a:ext>
          </a:extLst>
        </p:cNvPr>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4507E294-7FE7-537C-D483-733525839DCD}"/>
              </a:ext>
            </a:extLst>
          </p:cNvPr>
          <p:cNvSpPr txBox="1"/>
          <p:nvPr/>
        </p:nvSpPr>
        <p:spPr>
          <a:xfrm>
            <a:off x="0" y="0"/>
            <a:ext cx="9906000" cy="27699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Meiryo"/>
                <a:ea typeface="Meiryo"/>
                <a:cs typeface="+mn-cs"/>
              </a:rPr>
              <a:t>令和６年度診療報酬改定</a:t>
            </a:r>
            <a:endParaRPr kumimoji="0" lang="en-US" sz="1800" b="0" i="0" u="none" strike="noStrike" kern="1200" cap="none" spc="0" normalizeH="0" baseline="0" noProof="0">
              <a:ln>
                <a:noFill/>
              </a:ln>
              <a:solidFill>
                <a:prstClr val="black"/>
              </a:solidFill>
              <a:effectLst/>
              <a:uLnTx/>
              <a:uFillTx/>
              <a:latin typeface="Meiryo"/>
              <a:ea typeface="Meiryo"/>
              <a:cs typeface="+mn-cs"/>
            </a:endParaRPr>
          </a:p>
        </p:txBody>
      </p:sp>
      <p:sp>
        <p:nvSpPr>
          <p:cNvPr id="16" name="正方形/長方形 15">
            <a:extLst>
              <a:ext uri="{FF2B5EF4-FFF2-40B4-BE49-F238E27FC236}">
                <a16:creationId xmlns:a16="http://schemas.microsoft.com/office/drawing/2014/main" id="{8D5396AE-B4C1-2B57-FFBA-7F469FEFE918}"/>
              </a:ext>
            </a:extLst>
          </p:cNvPr>
          <p:cNvSpPr/>
          <p:nvPr/>
        </p:nvSpPr>
        <p:spPr>
          <a:xfrm>
            <a:off x="194471" y="855479"/>
            <a:ext cx="9517057" cy="5744778"/>
          </a:xfrm>
          <a:prstGeom prst="rect">
            <a:avLst/>
          </a:prstGeom>
          <a:noFill/>
          <a:ln w="9525">
            <a:solidFill>
              <a:srgbClr val="0070C0"/>
            </a:solidFill>
          </a:ln>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Segoe UI"/>
              <a:ea typeface="メイリオ"/>
              <a:cs typeface="+mn-cs"/>
            </a:endParaRPr>
          </a:p>
        </p:txBody>
      </p:sp>
      <p:sp>
        <p:nvSpPr>
          <p:cNvPr id="17" name="Rectangle 3">
            <a:extLst>
              <a:ext uri="{FF2B5EF4-FFF2-40B4-BE49-F238E27FC236}">
                <a16:creationId xmlns:a16="http://schemas.microsoft.com/office/drawing/2014/main" id="{A28B6A50-ECCF-5EE7-E29B-F0A4D9851048}"/>
              </a:ext>
            </a:extLst>
          </p:cNvPr>
          <p:cNvSpPr txBox="1">
            <a:spLocks noChangeArrowheads="1"/>
          </p:cNvSpPr>
          <p:nvPr/>
        </p:nvSpPr>
        <p:spPr>
          <a:xfrm>
            <a:off x="350696" y="855479"/>
            <a:ext cx="9217024" cy="2378869"/>
          </a:xfrm>
          <a:prstGeom prst="rect">
            <a:avLst/>
          </a:prstGeom>
          <a:ln>
            <a:noFill/>
          </a:ln>
        </p:spPr>
        <p:txBody>
          <a:bodyPr lIns="91440" tIns="45720" rIns="91440" bIns="45720" anchor="t">
            <a:normAutofit fontScale="25000" lnSpcReduction="20000"/>
          </a:bodyPr>
          <a:lstStyle>
            <a:lvl1pPr marL="371464" indent="-371464" algn="l" defTabSz="990570" rtl="0" eaLnBrk="1" latinLnBrk="0" hangingPunct="1">
              <a:spcBef>
                <a:spcPct val="20000"/>
              </a:spcBef>
              <a:buFont typeface="Arial" pitchFamily="34" charset="0"/>
              <a:buChar char="•"/>
              <a:defRPr kumimoji="1" sz="2800" kern="1200">
                <a:solidFill>
                  <a:schemeClr val="tx1"/>
                </a:solidFill>
                <a:latin typeface="+mn-lt"/>
                <a:ea typeface="+mn-ea"/>
                <a:cs typeface="+mn-cs"/>
              </a:defRPr>
            </a:lvl1pPr>
            <a:lvl2pPr marL="804838" indent="-309553" algn="l" defTabSz="990570" rtl="0" eaLnBrk="1" latinLnBrk="0" hangingPunct="1">
              <a:spcBef>
                <a:spcPct val="20000"/>
              </a:spcBef>
              <a:buFont typeface="Arial" pitchFamily="34" charset="0"/>
              <a:buChar char="–"/>
              <a:defRPr kumimoji="1" sz="2400" kern="1200">
                <a:solidFill>
                  <a:schemeClr val="tx1"/>
                </a:solidFill>
                <a:latin typeface="+mn-lt"/>
                <a:ea typeface="+mn-ea"/>
                <a:cs typeface="+mn-cs"/>
              </a:defRPr>
            </a:lvl2pPr>
            <a:lvl3pPr marL="1238212" indent="-247642" algn="l" defTabSz="990570" rtl="0" eaLnBrk="1" latinLnBrk="0" hangingPunct="1">
              <a:spcBef>
                <a:spcPct val="20000"/>
              </a:spcBef>
              <a:buFont typeface="Arial" pitchFamily="34" charset="0"/>
              <a:buChar char="•"/>
              <a:defRPr kumimoji="1" sz="2000" kern="1200">
                <a:solidFill>
                  <a:schemeClr val="tx1"/>
                </a:solidFill>
                <a:latin typeface="+mn-lt"/>
                <a:ea typeface="+mn-ea"/>
                <a:cs typeface="+mn-cs"/>
              </a:defRPr>
            </a:lvl3pPr>
            <a:lvl4pPr marL="1733497" indent="-247642" algn="l" defTabSz="990570" rtl="0" eaLnBrk="1" latinLnBrk="0" hangingPunct="1">
              <a:spcBef>
                <a:spcPct val="20000"/>
              </a:spcBef>
              <a:buFont typeface="Arial" pitchFamily="34" charset="0"/>
              <a:buChar char="–"/>
              <a:defRPr kumimoji="1" sz="1800" kern="1200">
                <a:solidFill>
                  <a:schemeClr val="tx1"/>
                </a:solidFill>
                <a:latin typeface="+mn-lt"/>
                <a:ea typeface="+mn-ea"/>
                <a:cs typeface="+mn-cs"/>
              </a:defRPr>
            </a:lvl4pPr>
            <a:lvl5pPr marL="2228781" indent="-247642" algn="l" defTabSz="990570" rtl="0" eaLnBrk="1" latinLnBrk="0" hangingPunct="1">
              <a:spcBef>
                <a:spcPct val="20000"/>
              </a:spcBef>
              <a:buFont typeface="Arial" pitchFamily="34" charset="0"/>
              <a:buChar char="»"/>
              <a:defRPr kumimoji="1" sz="1800" kern="1200">
                <a:solidFill>
                  <a:schemeClr val="tx1"/>
                </a:solidFill>
                <a:latin typeface="+mn-lt"/>
                <a:ea typeface="+mn-ea"/>
                <a:cs typeface="+mn-cs"/>
              </a:defRPr>
            </a:lvl5pPr>
            <a:lvl6pPr marL="2724066"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6pPr>
            <a:lvl7pPr marL="3219351"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7pPr>
            <a:lvl8pPr marL="3714636"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8pPr>
            <a:lvl9pPr marL="4209920"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9pPr>
          </a:lstStyle>
          <a:p>
            <a:pPr marL="370840" marR="0" lvl="0" indent="-370840" algn="l" defTabSz="990570" rtl="0" eaLnBrk="1" fontAlgn="auto" latinLnBrk="0" hangingPunct="1">
              <a:lnSpc>
                <a:spcPct val="120000"/>
              </a:lnSpc>
              <a:spcBef>
                <a:spcPct val="20000"/>
              </a:spcBef>
              <a:spcAft>
                <a:spcPts val="0"/>
              </a:spcAft>
              <a:buClrTx/>
              <a:buSzTx/>
              <a:buFont typeface="Wingdings" pitchFamily="2" charset="2"/>
              <a:buNone/>
              <a:tabLst/>
              <a:defRPr/>
            </a:pPr>
            <a:r>
              <a:rPr kumimoji="1" lang="ja-JP" altLang="en-US" sz="6400" b="0" i="0" u="none" strike="noStrike" kern="1200" cap="none" spc="0" normalizeH="0" baseline="0" noProof="0">
                <a:ln>
                  <a:noFill/>
                </a:ln>
                <a:solidFill>
                  <a:prstClr val="black"/>
                </a:solidFill>
                <a:effectLst/>
                <a:uLnTx/>
                <a:uFillTx/>
                <a:latin typeface="Meiryo"/>
                <a:ea typeface="Meiryo"/>
                <a:cs typeface="+mn-cs"/>
              </a:rPr>
              <a:t>○　日本における診断群分類は、以下の順に</a:t>
            </a:r>
            <a:r>
              <a:rPr kumimoji="1" lang="en-US" altLang="ja-JP" sz="8000" b="1" i="0" u="none" strike="noStrike" kern="1200" cap="none" spc="0" normalizeH="0" baseline="0" noProof="0">
                <a:ln>
                  <a:noFill/>
                </a:ln>
                <a:solidFill>
                  <a:srgbClr val="FF0000"/>
                </a:solidFill>
                <a:effectLst/>
                <a:uLnTx/>
                <a:uFillTx/>
                <a:latin typeface="Meiryo"/>
                <a:ea typeface="メイリオ"/>
                <a:cs typeface="+mn-cs"/>
              </a:rPr>
              <a:t>14</a:t>
            </a:r>
            <a:r>
              <a:rPr kumimoji="1" lang="ja-JP" altLang="en-US" sz="6400" b="0" i="0" u="none" strike="noStrike" kern="1200" cap="none" spc="0" normalizeH="0" baseline="0" noProof="0">
                <a:ln>
                  <a:noFill/>
                </a:ln>
                <a:solidFill>
                  <a:prstClr val="black"/>
                </a:solidFill>
                <a:effectLst/>
                <a:uLnTx/>
                <a:uFillTx/>
                <a:latin typeface="Meiryo"/>
                <a:ea typeface="Meiryo"/>
                <a:cs typeface="+mn-cs"/>
              </a:rPr>
              <a:t>桁の英数字で構成される。</a:t>
            </a:r>
            <a:endParaRPr kumimoji="1" lang="en-US" altLang="ja-JP" sz="6400" b="0" i="0" u="none" strike="noStrike" kern="1200" cap="none" spc="0" normalizeH="0" baseline="0" noProof="0">
              <a:ln>
                <a:noFill/>
              </a:ln>
              <a:solidFill>
                <a:prstClr val="black"/>
              </a:solidFill>
              <a:effectLst/>
              <a:uLnTx/>
              <a:uFillTx/>
              <a:latin typeface="Meiryo"/>
              <a:ea typeface="Meiryo"/>
              <a:cs typeface="+mn-cs"/>
            </a:endParaRPr>
          </a:p>
          <a:p>
            <a:pPr marL="370840" marR="0" lvl="0" indent="-370840" algn="l" defTabSz="990570" rtl="0" eaLnBrk="1" fontAlgn="auto" latinLnBrk="0" hangingPunct="1">
              <a:lnSpc>
                <a:spcPct val="120000"/>
              </a:lnSpc>
              <a:spcBef>
                <a:spcPct val="20000"/>
              </a:spcBef>
              <a:spcAft>
                <a:spcPts val="0"/>
              </a:spcAft>
              <a:buClrTx/>
              <a:buSzTx/>
              <a:buFont typeface="Wingdings" pitchFamily="2" charset="2"/>
              <a:buNone/>
              <a:tabLst/>
              <a:defRPr/>
            </a:pPr>
            <a:r>
              <a:rPr kumimoji="1" lang="ja-JP" altLang="en-US" sz="7200" b="0" i="0" u="none" strike="noStrike" kern="1200" cap="none" spc="0" normalizeH="0" baseline="0" noProof="0">
                <a:ln>
                  <a:noFill/>
                </a:ln>
                <a:solidFill>
                  <a:prstClr val="black"/>
                </a:solidFill>
                <a:effectLst/>
                <a:uLnTx/>
                <a:uFillTx/>
                <a:latin typeface="Meiryo"/>
                <a:ea typeface="Meiryo"/>
                <a:cs typeface="+mn-cs"/>
              </a:rPr>
              <a:t>　　</a:t>
            </a:r>
            <a:r>
              <a:rPr kumimoji="1" lang="ja-JP" altLang="en-US" sz="7200" b="0" i="0" u="sng" strike="noStrike" kern="1200" cap="none" spc="0" normalizeH="0" baseline="0" noProof="0">
                <a:ln>
                  <a:noFill/>
                </a:ln>
                <a:solidFill>
                  <a:prstClr val="black"/>
                </a:solidFill>
                <a:effectLst/>
                <a:uLnTx/>
                <a:uFillTx/>
                <a:latin typeface="Meiryo"/>
                <a:ea typeface="Meiryo"/>
                <a:cs typeface="+mn-cs"/>
              </a:rPr>
              <a:t>①</a:t>
            </a:r>
            <a:r>
              <a:rPr kumimoji="1" lang="ja-JP" altLang="en-US" sz="7200" b="1" i="0" u="sng" strike="noStrike" kern="1200" cap="none" spc="0" normalizeH="0" baseline="0" noProof="0">
                <a:ln>
                  <a:noFill/>
                </a:ln>
                <a:solidFill>
                  <a:prstClr val="black"/>
                </a:solidFill>
                <a:effectLst/>
                <a:uLnTx/>
                <a:uFillTx/>
                <a:latin typeface="Meiryo"/>
                <a:ea typeface="Meiryo"/>
                <a:cs typeface="+mn-cs"/>
              </a:rPr>
              <a:t>　</a:t>
            </a:r>
            <a:r>
              <a:rPr kumimoji="1" lang="ja-JP" altLang="en-US" sz="7200" b="0" i="0" u="sng" strike="noStrike" kern="1200" cap="none" spc="0" normalizeH="0" baseline="0" noProof="0">
                <a:ln>
                  <a:noFill/>
                </a:ln>
                <a:solidFill>
                  <a:prstClr val="black"/>
                </a:solidFill>
                <a:effectLst/>
                <a:uLnTx/>
                <a:uFillTx/>
                <a:latin typeface="Meiryo"/>
                <a:ea typeface="Meiryo"/>
                <a:cs typeface="+mn-cs"/>
              </a:rPr>
              <a:t>「診断</a:t>
            </a:r>
            <a:r>
              <a:rPr kumimoji="1" lang="ja-JP" altLang="en-US" sz="7200" b="0" i="0" u="sng" strike="noStrike" kern="1200" cap="none" spc="0" normalizeH="0" baseline="0" noProof="0">
                <a:ln>
                  <a:noFill/>
                </a:ln>
                <a:solidFill>
                  <a:srgbClr val="FF0000"/>
                </a:solidFill>
                <a:effectLst/>
                <a:uLnTx/>
                <a:uFillTx/>
                <a:latin typeface="Meiryo"/>
                <a:ea typeface="Meiryo"/>
                <a:cs typeface="+mn-cs"/>
              </a:rPr>
              <a:t>（</a:t>
            </a:r>
            <a:r>
              <a:rPr kumimoji="1" lang="en-US" altLang="ja-JP" sz="7200" b="1" i="0" u="sng" strike="noStrike" kern="1200" cap="none" spc="0" normalizeH="0" baseline="0" noProof="0">
                <a:ln>
                  <a:noFill/>
                </a:ln>
                <a:solidFill>
                  <a:srgbClr val="FF0000"/>
                </a:solidFill>
                <a:effectLst/>
                <a:uLnTx/>
                <a:uFillTx/>
                <a:latin typeface="Meiryo"/>
                <a:ea typeface="メイリオ"/>
                <a:cs typeface="+mn-cs"/>
              </a:rPr>
              <a:t>D</a:t>
            </a:r>
            <a:r>
              <a:rPr kumimoji="1" lang="en-US" altLang="ja-JP" sz="7200" b="0" i="0" u="sng" strike="noStrike" kern="1200" cap="none" spc="0" normalizeH="0" baseline="0" noProof="0">
                <a:ln>
                  <a:noFill/>
                </a:ln>
                <a:solidFill>
                  <a:srgbClr val="FF0000"/>
                </a:solidFill>
                <a:effectLst/>
                <a:uLnTx/>
                <a:uFillTx/>
                <a:latin typeface="Meiryo"/>
                <a:ea typeface="メイリオ"/>
                <a:cs typeface="+mn-cs"/>
              </a:rPr>
              <a:t>iagnosis</a:t>
            </a:r>
            <a:r>
              <a:rPr kumimoji="1" lang="ja-JP" altLang="en-US" sz="7200" b="0" i="0" u="sng" strike="noStrike" kern="1200" cap="none" spc="0" normalizeH="0" baseline="0" noProof="0">
                <a:ln>
                  <a:noFill/>
                </a:ln>
                <a:solidFill>
                  <a:srgbClr val="FF0000"/>
                </a:solidFill>
                <a:effectLst/>
                <a:uLnTx/>
                <a:uFillTx/>
                <a:latin typeface="Meiryo"/>
                <a:ea typeface="Meiryo"/>
                <a:cs typeface="+mn-cs"/>
              </a:rPr>
              <a:t>）</a:t>
            </a:r>
            <a:r>
              <a:rPr kumimoji="1" lang="ja-JP" altLang="en-US" sz="7200" b="0" i="0" u="sng" strike="noStrike" kern="1200" cap="none" spc="0" normalizeH="0" baseline="0" noProof="0">
                <a:ln>
                  <a:noFill/>
                </a:ln>
                <a:solidFill>
                  <a:prstClr val="black"/>
                </a:solidFill>
                <a:effectLst/>
                <a:uLnTx/>
                <a:uFillTx/>
                <a:latin typeface="Meiryo"/>
                <a:ea typeface="Meiryo"/>
                <a:cs typeface="+mn-cs"/>
              </a:rPr>
              <a:t>（医療資源を最も投入した傷病名）」</a:t>
            </a:r>
            <a:endParaRPr kumimoji="1" lang="en-US" altLang="ja-JP" sz="7200" b="0" i="0" u="sng" strike="noStrike" kern="1200" cap="none" spc="0" normalizeH="0" baseline="0" noProof="0">
              <a:ln>
                <a:noFill/>
              </a:ln>
              <a:solidFill>
                <a:prstClr val="black"/>
              </a:solidFill>
              <a:effectLst/>
              <a:uLnTx/>
              <a:uFillTx/>
              <a:latin typeface="Meiryo"/>
              <a:ea typeface="Meiryo"/>
              <a:cs typeface="+mn-cs"/>
            </a:endParaRPr>
          </a:p>
          <a:p>
            <a:pPr marL="370840" marR="0" lvl="0" indent="-370840" algn="l" defTabSz="990570" rtl="0" eaLnBrk="1" fontAlgn="auto" latinLnBrk="0" hangingPunct="1">
              <a:lnSpc>
                <a:spcPct val="120000"/>
              </a:lnSpc>
              <a:spcBef>
                <a:spcPct val="20000"/>
              </a:spcBef>
              <a:spcAft>
                <a:spcPts val="0"/>
              </a:spcAft>
              <a:buClrTx/>
              <a:buSzTx/>
              <a:buFont typeface="Wingdings" pitchFamily="2" charset="2"/>
              <a:buNone/>
              <a:tabLst/>
              <a:defRPr/>
            </a:pPr>
            <a:r>
              <a:rPr kumimoji="1" lang="ja-JP" altLang="en-US" sz="7200" b="0" i="0" u="none" strike="noStrike" kern="1200" cap="none" spc="0" normalizeH="0" baseline="0" noProof="0">
                <a:ln>
                  <a:noFill/>
                </a:ln>
                <a:solidFill>
                  <a:prstClr val="black"/>
                </a:solidFill>
                <a:effectLst/>
                <a:uLnTx/>
                <a:uFillTx/>
                <a:latin typeface="Meiryo"/>
                <a:ea typeface="Meiryo"/>
                <a:cs typeface="+mn-cs"/>
              </a:rPr>
              <a:t>　　</a:t>
            </a:r>
            <a:r>
              <a:rPr kumimoji="1" lang="ja-JP" altLang="en-US" sz="7200" b="0" i="0" u="sng" strike="noStrike" kern="1200" cap="none" spc="0" normalizeH="0" baseline="0" noProof="0">
                <a:ln>
                  <a:noFill/>
                </a:ln>
                <a:solidFill>
                  <a:prstClr val="black"/>
                </a:solidFill>
                <a:effectLst/>
                <a:uLnTx/>
                <a:uFillTx/>
                <a:latin typeface="Meiryo"/>
                <a:ea typeface="Meiryo"/>
                <a:cs typeface="+mn-cs"/>
              </a:rPr>
              <a:t>②　「診療行為</a:t>
            </a:r>
            <a:r>
              <a:rPr kumimoji="1" lang="ja-JP" altLang="en-US" sz="7200" b="0" i="0" u="sng" strike="noStrike" kern="1200" cap="none" spc="0" normalizeH="0" baseline="0" noProof="0">
                <a:ln>
                  <a:noFill/>
                </a:ln>
                <a:solidFill>
                  <a:srgbClr val="FF0000"/>
                </a:solidFill>
                <a:effectLst/>
                <a:uLnTx/>
                <a:uFillTx/>
                <a:latin typeface="Meiryo"/>
                <a:ea typeface="Meiryo"/>
                <a:cs typeface="+mn-cs"/>
              </a:rPr>
              <a:t>（</a:t>
            </a:r>
            <a:r>
              <a:rPr kumimoji="1" lang="en-US" altLang="ja-JP" sz="7200" b="1" i="0" u="sng" strike="noStrike" kern="1200" cap="none" spc="0" normalizeH="0" baseline="0" noProof="0">
                <a:ln>
                  <a:noFill/>
                </a:ln>
                <a:solidFill>
                  <a:srgbClr val="FF0000"/>
                </a:solidFill>
                <a:effectLst/>
                <a:uLnTx/>
                <a:uFillTx/>
                <a:latin typeface="Meiryo"/>
                <a:ea typeface="メイリオ"/>
                <a:cs typeface="+mn-cs"/>
              </a:rPr>
              <a:t>P</a:t>
            </a:r>
            <a:r>
              <a:rPr kumimoji="1" lang="en-US" altLang="ja-JP" sz="7200" b="0" i="0" u="sng" strike="noStrike" kern="1200" cap="none" spc="0" normalizeH="0" baseline="0" noProof="0">
                <a:ln>
                  <a:noFill/>
                </a:ln>
                <a:solidFill>
                  <a:srgbClr val="FF0000"/>
                </a:solidFill>
                <a:effectLst/>
                <a:uLnTx/>
                <a:uFillTx/>
                <a:latin typeface="Meiryo"/>
                <a:ea typeface="メイリオ"/>
                <a:cs typeface="+mn-cs"/>
              </a:rPr>
              <a:t>rocedure</a:t>
            </a:r>
            <a:r>
              <a:rPr kumimoji="1" lang="ja-JP" altLang="en-US" sz="7200" b="0" i="0" u="sng" strike="noStrike" kern="1200" cap="none" spc="0" normalizeH="0" baseline="0" noProof="0">
                <a:ln>
                  <a:noFill/>
                </a:ln>
                <a:solidFill>
                  <a:srgbClr val="FF0000"/>
                </a:solidFill>
                <a:effectLst/>
                <a:uLnTx/>
                <a:uFillTx/>
                <a:latin typeface="Meiryo"/>
                <a:ea typeface="Meiryo"/>
                <a:cs typeface="+mn-cs"/>
              </a:rPr>
              <a:t>）</a:t>
            </a:r>
            <a:r>
              <a:rPr kumimoji="1" lang="ja-JP" altLang="en-US" sz="7200" b="0" i="0" u="sng" strike="noStrike" kern="1200" cap="none" spc="0" normalizeH="0" baseline="0" noProof="0">
                <a:ln>
                  <a:noFill/>
                </a:ln>
                <a:solidFill>
                  <a:prstClr val="black"/>
                </a:solidFill>
                <a:effectLst/>
                <a:uLnTx/>
                <a:uFillTx/>
                <a:latin typeface="Meiryo"/>
                <a:ea typeface="Meiryo"/>
                <a:cs typeface="+mn-cs"/>
              </a:rPr>
              <a:t>（手術、処置等）等」</a:t>
            </a:r>
            <a:endParaRPr kumimoji="1" lang="en-US" altLang="ja-JP" sz="7200" b="0" i="0" u="sng" strike="noStrike" kern="1200" cap="none" spc="0" normalizeH="0" baseline="0" noProof="0">
              <a:ln>
                <a:noFill/>
              </a:ln>
              <a:solidFill>
                <a:prstClr val="black"/>
              </a:solidFill>
              <a:effectLst/>
              <a:uLnTx/>
              <a:uFillTx/>
              <a:latin typeface="Meiryo"/>
              <a:ea typeface="Meiryo"/>
              <a:cs typeface="+mn-cs"/>
            </a:endParaRPr>
          </a:p>
          <a:p>
            <a:pPr marL="327025" marR="0" lvl="1" indent="0" algn="l" defTabSz="990570" rtl="0" eaLnBrk="1" fontAlgn="auto" latinLnBrk="0" hangingPunct="1">
              <a:lnSpc>
                <a:spcPct val="100000"/>
              </a:lnSpc>
              <a:spcBef>
                <a:spcPts val="0"/>
              </a:spcBef>
              <a:spcAft>
                <a:spcPts val="0"/>
              </a:spcAft>
              <a:buClrTx/>
              <a:buSzTx/>
              <a:buFont typeface="Arial" pitchFamily="34" charset="0"/>
              <a:buNone/>
              <a:tabLst/>
              <a:defRPr/>
            </a:pPr>
            <a:r>
              <a:rPr kumimoji="1" lang="ja-JP" altLang="en-US" sz="7200" b="0" i="0" u="none" strike="noStrike" kern="1200" cap="none" spc="0" normalizeH="0" baseline="0" noProof="0">
                <a:ln>
                  <a:noFill/>
                </a:ln>
                <a:solidFill>
                  <a:prstClr val="black"/>
                </a:solidFill>
                <a:effectLst/>
                <a:uLnTx/>
                <a:uFillTx/>
                <a:latin typeface="Meiryo"/>
                <a:ea typeface="Meiryo"/>
                <a:cs typeface="+mn-cs"/>
              </a:rPr>
              <a:t>　　　　の　</a:t>
            </a:r>
            <a:r>
              <a:rPr kumimoji="1" lang="ja-JP" altLang="en-US" sz="7200" b="0" i="0" u="sng" strike="noStrike" kern="1200" cap="none" spc="0" normalizeH="0" baseline="0" noProof="0">
                <a:ln>
                  <a:noFill/>
                </a:ln>
                <a:solidFill>
                  <a:prstClr val="black"/>
                </a:solidFill>
                <a:effectLst/>
                <a:uLnTx/>
                <a:uFillTx/>
                <a:latin typeface="Meiryo"/>
                <a:ea typeface="Meiryo"/>
                <a:cs typeface="+mn-cs"/>
              </a:rPr>
              <a:t>「組合せ</a:t>
            </a:r>
            <a:r>
              <a:rPr kumimoji="1" lang="ja-JP" altLang="en-US" sz="7200" b="0" i="0" u="sng" strike="noStrike" kern="1200" cap="none" spc="0" normalizeH="0" baseline="0" noProof="0">
                <a:ln>
                  <a:noFill/>
                </a:ln>
                <a:solidFill>
                  <a:srgbClr val="FF0000"/>
                </a:solidFill>
                <a:effectLst/>
                <a:uLnTx/>
                <a:uFillTx/>
                <a:latin typeface="Meiryo"/>
                <a:ea typeface="Meiryo"/>
                <a:cs typeface="+mn-cs"/>
              </a:rPr>
              <a:t>（</a:t>
            </a:r>
            <a:r>
              <a:rPr kumimoji="1" lang="en-US" altLang="ja-JP" sz="7200" b="1" i="0" u="sng" strike="noStrike" kern="1200" cap="none" spc="0" normalizeH="0" baseline="0" noProof="0">
                <a:ln>
                  <a:noFill/>
                </a:ln>
                <a:solidFill>
                  <a:srgbClr val="FF0000"/>
                </a:solidFill>
                <a:effectLst/>
                <a:uLnTx/>
                <a:uFillTx/>
                <a:latin typeface="Meiryo"/>
                <a:ea typeface="メイリオ"/>
                <a:cs typeface="+mn-cs"/>
              </a:rPr>
              <a:t>C</a:t>
            </a:r>
            <a:r>
              <a:rPr kumimoji="1" lang="en-US" altLang="ja-JP" sz="7200" b="0" i="0" u="sng" strike="noStrike" kern="1200" cap="none" spc="0" normalizeH="0" baseline="0" noProof="0">
                <a:ln>
                  <a:noFill/>
                </a:ln>
                <a:solidFill>
                  <a:srgbClr val="FF0000"/>
                </a:solidFill>
                <a:effectLst/>
                <a:uLnTx/>
                <a:uFillTx/>
                <a:latin typeface="Meiryo"/>
                <a:ea typeface="メイリオ"/>
                <a:cs typeface="+mn-cs"/>
              </a:rPr>
              <a:t>ombination</a:t>
            </a:r>
            <a:r>
              <a:rPr kumimoji="1" lang="ja-JP" altLang="en-US" sz="7200" b="0" i="0" u="sng" strike="noStrike" kern="1200" cap="none" spc="0" normalizeH="0" baseline="0" noProof="0">
                <a:ln>
                  <a:noFill/>
                </a:ln>
                <a:solidFill>
                  <a:srgbClr val="FF0000"/>
                </a:solidFill>
                <a:effectLst/>
                <a:uLnTx/>
                <a:uFillTx/>
                <a:latin typeface="Meiryo"/>
                <a:ea typeface="Meiryo"/>
                <a:cs typeface="+mn-cs"/>
              </a:rPr>
              <a:t>）</a:t>
            </a:r>
            <a:r>
              <a:rPr kumimoji="1" lang="ja-JP" altLang="en-US" sz="7200" b="0" i="0" u="sng" strike="noStrike" kern="1200" cap="none" spc="0" normalizeH="0" baseline="0" noProof="0">
                <a:ln>
                  <a:noFill/>
                </a:ln>
                <a:solidFill>
                  <a:prstClr val="black"/>
                </a:solidFill>
                <a:effectLst/>
                <a:uLnTx/>
                <a:uFillTx/>
                <a:latin typeface="Meiryo"/>
                <a:ea typeface="Meiryo"/>
                <a:cs typeface="+mn-cs"/>
              </a:rPr>
              <a:t>」</a:t>
            </a:r>
            <a:endParaRPr kumimoji="1" lang="en-US" altLang="ja-JP" sz="5600" b="0" i="0" u="none" strike="noStrike" kern="100" cap="none" spc="0" normalizeH="0" baseline="0" noProof="0">
              <a:ln>
                <a:noFill/>
              </a:ln>
              <a:solidFill>
                <a:prstClr val="black"/>
              </a:solidFill>
              <a:effectLst/>
              <a:uLnTx/>
              <a:uFillTx/>
              <a:latin typeface="Meiryo"/>
              <a:ea typeface="Meiryo"/>
              <a:cs typeface="Times New Roman"/>
            </a:endParaRPr>
          </a:p>
          <a:p>
            <a:pPr marL="534670" marR="0" lvl="1" indent="-207645" algn="l" defTabSz="990570" rtl="0" eaLnBrk="1" fontAlgn="auto" latinLnBrk="0" hangingPunct="1">
              <a:lnSpc>
                <a:spcPct val="100000"/>
              </a:lnSpc>
              <a:spcBef>
                <a:spcPts val="0"/>
              </a:spcBef>
              <a:spcAft>
                <a:spcPts val="0"/>
              </a:spcAft>
              <a:buClrTx/>
              <a:buSzTx/>
              <a:buFont typeface="Arial" pitchFamily="34" charset="0"/>
              <a:buNone/>
              <a:tabLst/>
              <a:defRPr/>
            </a:pPr>
            <a:endParaRPr kumimoji="1" lang="en-US" altLang="ja-JP" sz="6000" b="0" i="0" u="none" strike="noStrike" kern="100" cap="none" spc="0" normalizeH="0" baseline="0" noProof="0">
              <a:ln>
                <a:noFill/>
              </a:ln>
              <a:solidFill>
                <a:srgbClr val="000000"/>
              </a:solidFill>
              <a:effectLst/>
              <a:uLnTx/>
              <a:uFillTx/>
              <a:latin typeface="Meiryo"/>
              <a:ea typeface="メイリオ"/>
              <a:cs typeface="Times New Roman"/>
            </a:endParaRPr>
          </a:p>
          <a:p>
            <a:pPr marL="534670" marR="0" lvl="1" indent="-207645" algn="l" defTabSz="990570" rtl="0" eaLnBrk="1" fontAlgn="auto" latinLnBrk="0" hangingPunct="1">
              <a:lnSpc>
                <a:spcPct val="100000"/>
              </a:lnSpc>
              <a:spcBef>
                <a:spcPts val="0"/>
              </a:spcBef>
              <a:spcAft>
                <a:spcPts val="0"/>
              </a:spcAft>
              <a:buClrTx/>
              <a:buSzTx/>
              <a:buFont typeface="Arial" pitchFamily="34" charset="0"/>
              <a:buNone/>
              <a:tabLst/>
              <a:defRPr/>
            </a:pPr>
            <a:r>
              <a:rPr kumimoji="1" lang="en-US" altLang="ja-JP" sz="6000" b="0" i="0" u="none" strike="noStrike" kern="100" cap="none" spc="0" normalizeH="0" baseline="0" noProof="0">
                <a:ln>
                  <a:noFill/>
                </a:ln>
                <a:solidFill>
                  <a:srgbClr val="000000"/>
                </a:solidFill>
                <a:effectLst/>
                <a:uLnTx/>
                <a:uFillTx/>
                <a:latin typeface="Meiryo"/>
                <a:ea typeface="メイリオ"/>
                <a:cs typeface="Times New Roman"/>
              </a:rPr>
              <a:t>※</a:t>
            </a:r>
            <a:r>
              <a:rPr kumimoji="1" lang="ja-JP" altLang="en-US" sz="6000" b="0" i="0" u="none" strike="noStrike" kern="100" cap="none" spc="0" normalizeH="0" baseline="0" noProof="0">
                <a:ln>
                  <a:noFill/>
                </a:ln>
                <a:solidFill>
                  <a:srgbClr val="000000"/>
                </a:solidFill>
                <a:effectLst/>
                <a:uLnTx/>
                <a:uFillTx/>
                <a:latin typeface="Meiryo"/>
                <a:ea typeface="Meiryo"/>
                <a:cs typeface="Times New Roman"/>
              </a:rPr>
              <a:t>　米国で開発された</a:t>
            </a:r>
            <a:r>
              <a:rPr kumimoji="1" lang="en-US" altLang="ja-JP" sz="6000" b="0" i="0" u="none" strike="noStrike" kern="100" cap="none" spc="0" normalizeH="0" baseline="0" noProof="0">
                <a:ln>
                  <a:noFill/>
                </a:ln>
                <a:solidFill>
                  <a:srgbClr val="000000"/>
                </a:solidFill>
                <a:effectLst/>
                <a:uLnTx/>
                <a:uFillTx/>
                <a:latin typeface="Meiryo"/>
                <a:ea typeface="メイリオ"/>
                <a:cs typeface="Times New Roman"/>
              </a:rPr>
              <a:t>DRG(Diagnosis Related Groups)</a:t>
            </a:r>
            <a:r>
              <a:rPr kumimoji="1" lang="ja-JP" altLang="en-US" sz="6000" b="0" i="0" u="none" strike="noStrike" kern="100" cap="none" spc="0" normalizeH="0" baseline="0" noProof="0">
                <a:ln>
                  <a:noFill/>
                </a:ln>
                <a:solidFill>
                  <a:srgbClr val="000000"/>
                </a:solidFill>
                <a:effectLst/>
                <a:uLnTx/>
                <a:uFillTx/>
                <a:latin typeface="Meiryo"/>
                <a:ea typeface="Meiryo"/>
                <a:cs typeface="Times New Roman"/>
              </a:rPr>
              <a:t>も</a:t>
            </a:r>
            <a:r>
              <a:rPr kumimoji="1" lang="en-US" altLang="ja-JP" sz="6000" b="0" i="0" u="none" strike="noStrike" kern="100" cap="none" spc="0" normalizeH="0" baseline="0" noProof="0">
                <a:ln>
                  <a:noFill/>
                </a:ln>
                <a:solidFill>
                  <a:srgbClr val="000000"/>
                </a:solidFill>
                <a:effectLst/>
                <a:uLnTx/>
                <a:uFillTx/>
                <a:latin typeface="Meiryo"/>
                <a:ea typeface="メイリオ"/>
                <a:cs typeface="Times New Roman"/>
              </a:rPr>
              <a:t>DPC(Diagnosis Procedure Combination</a:t>
            </a:r>
            <a:r>
              <a:rPr kumimoji="1" lang="ja-JP" altLang="en-US" sz="6000" b="0" i="0" u="none" strike="noStrike" kern="100" cap="none" spc="0" normalizeH="0" baseline="0" noProof="0">
                <a:ln>
                  <a:noFill/>
                </a:ln>
                <a:solidFill>
                  <a:srgbClr val="000000"/>
                </a:solidFill>
                <a:effectLst/>
                <a:uLnTx/>
                <a:uFillTx/>
                <a:latin typeface="Meiryo"/>
                <a:ea typeface="Meiryo"/>
                <a:cs typeface="Times New Roman"/>
              </a:rPr>
              <a:t>も医療の質的改善を目指して開発された診断群分類の一種であり、</a:t>
            </a:r>
            <a:r>
              <a:rPr kumimoji="1" lang="ja-JP" altLang="en-US" sz="6000" b="0" i="0" u="none" strike="noStrike" kern="100" cap="none" spc="0" normalizeH="0" baseline="0" noProof="0">
                <a:ln>
                  <a:noFill/>
                </a:ln>
                <a:solidFill>
                  <a:srgbClr val="000000"/>
                </a:solidFill>
                <a:effectLst/>
                <a:uLnTx/>
                <a:uFillTx/>
                <a:latin typeface="Meiryo"/>
                <a:ea typeface="メイリオ"/>
                <a:cs typeface="Times New Roman"/>
              </a:rPr>
              <a:t>１</a:t>
            </a:r>
            <a:r>
              <a:rPr kumimoji="1" lang="ja-JP" altLang="en-US" sz="6000" b="0" i="0" u="none" strike="noStrike" kern="100" cap="none" spc="0" normalizeH="0" baseline="0" noProof="0">
                <a:ln>
                  <a:noFill/>
                </a:ln>
                <a:solidFill>
                  <a:srgbClr val="000000"/>
                </a:solidFill>
                <a:effectLst/>
                <a:uLnTx/>
                <a:uFillTx/>
                <a:latin typeface="Meiryo"/>
                <a:ea typeface="Meiryo"/>
                <a:cs typeface="Times New Roman"/>
              </a:rPr>
              <a:t>日あたり、</a:t>
            </a:r>
            <a:r>
              <a:rPr kumimoji="1" lang="ja-JP" altLang="en-US" sz="6000" b="0" i="0" u="none" strike="noStrike" kern="100" cap="none" spc="0" normalizeH="0" baseline="0" noProof="0">
                <a:ln>
                  <a:noFill/>
                </a:ln>
                <a:solidFill>
                  <a:srgbClr val="000000"/>
                </a:solidFill>
                <a:effectLst/>
                <a:uLnTx/>
                <a:uFillTx/>
                <a:latin typeface="Meiryo"/>
                <a:ea typeface="メイリオ"/>
                <a:cs typeface="Times New Roman"/>
              </a:rPr>
              <a:t>１</a:t>
            </a:r>
            <a:r>
              <a:rPr kumimoji="1" lang="ja-JP" altLang="en-US" sz="6000" b="0" i="0" u="none" strike="noStrike" kern="100" cap="none" spc="0" normalizeH="0" baseline="0" noProof="0">
                <a:ln>
                  <a:noFill/>
                </a:ln>
                <a:solidFill>
                  <a:srgbClr val="000000"/>
                </a:solidFill>
                <a:effectLst/>
                <a:uLnTx/>
                <a:uFillTx/>
                <a:latin typeface="Meiryo"/>
                <a:ea typeface="Meiryo"/>
                <a:cs typeface="Times New Roman"/>
              </a:rPr>
              <a:t>入院あたりの支払制度を意味するものではない。</a:t>
            </a:r>
            <a:endParaRPr kumimoji="1" lang="en-US" altLang="ja-JP" sz="6000" b="0" i="0" u="none" strike="noStrike" kern="100" cap="none" spc="0" normalizeH="0" baseline="0" noProof="0">
              <a:ln>
                <a:noFill/>
              </a:ln>
              <a:solidFill>
                <a:srgbClr val="000000"/>
              </a:solidFill>
              <a:effectLst/>
              <a:uLnTx/>
              <a:uFillTx/>
              <a:latin typeface="Meiryo"/>
              <a:ea typeface="Meiryo"/>
              <a:cs typeface="Times New Roman"/>
            </a:endParaRPr>
          </a:p>
          <a:p>
            <a:pPr marL="534670" marR="0" lvl="1" indent="-207645" algn="l" defTabSz="990570" rtl="0" eaLnBrk="1" fontAlgn="auto" latinLnBrk="0" hangingPunct="1">
              <a:lnSpc>
                <a:spcPct val="100000"/>
              </a:lnSpc>
              <a:spcBef>
                <a:spcPts val="0"/>
              </a:spcBef>
              <a:spcAft>
                <a:spcPts val="0"/>
              </a:spcAft>
              <a:buClrTx/>
              <a:buSzTx/>
              <a:buFont typeface="Arial" pitchFamily="34" charset="0"/>
              <a:buNone/>
              <a:tabLst/>
              <a:defRPr/>
            </a:pPr>
            <a:r>
              <a:rPr kumimoji="1" lang="en-US" altLang="ja-JP" sz="6000" b="0" i="0" u="none" strike="noStrike" kern="100" cap="none" spc="0" normalizeH="0" baseline="0" noProof="0">
                <a:ln>
                  <a:noFill/>
                </a:ln>
                <a:solidFill>
                  <a:srgbClr val="000000"/>
                </a:solidFill>
                <a:effectLst/>
                <a:uLnTx/>
                <a:uFillTx/>
                <a:latin typeface="Meiryo"/>
                <a:ea typeface="メイリオ"/>
                <a:cs typeface="Times New Roman"/>
              </a:rPr>
              <a:t>※</a:t>
            </a:r>
            <a:r>
              <a:rPr kumimoji="1" lang="ja-JP" altLang="en-US" sz="6000" b="0" i="0" u="none" strike="noStrike" kern="100" cap="none" spc="0" normalizeH="0" baseline="0" noProof="0">
                <a:ln>
                  <a:noFill/>
                </a:ln>
                <a:solidFill>
                  <a:srgbClr val="000000"/>
                </a:solidFill>
                <a:effectLst/>
                <a:uLnTx/>
                <a:uFillTx/>
                <a:latin typeface="Meiryo"/>
                <a:ea typeface="Meiryo"/>
                <a:cs typeface="Times New Roman"/>
              </a:rPr>
              <a:t>　</a:t>
            </a:r>
            <a:r>
              <a:rPr kumimoji="1" lang="en-US" altLang="ja-JP" sz="6000" b="0" i="0" u="none" strike="noStrike" kern="100" cap="none" spc="0" normalizeH="0" baseline="0" noProof="0">
                <a:ln>
                  <a:noFill/>
                </a:ln>
                <a:solidFill>
                  <a:srgbClr val="000000"/>
                </a:solidFill>
                <a:effectLst/>
                <a:uLnTx/>
                <a:uFillTx/>
                <a:latin typeface="Meiryo"/>
                <a:ea typeface="メイリオ"/>
                <a:cs typeface="Times New Roman"/>
              </a:rPr>
              <a:t>DPC/PDPS(Per-Diem Payment System)</a:t>
            </a:r>
            <a:r>
              <a:rPr kumimoji="1" lang="ja-JP" altLang="en-US" sz="6000" b="0" i="0" u="none" strike="noStrike" kern="100" cap="none" spc="0" normalizeH="0" baseline="0" noProof="0">
                <a:ln>
                  <a:noFill/>
                </a:ln>
                <a:solidFill>
                  <a:srgbClr val="000000"/>
                </a:solidFill>
                <a:effectLst/>
                <a:uLnTx/>
                <a:uFillTx/>
                <a:latin typeface="Meiryo"/>
                <a:ea typeface="Meiryo"/>
                <a:cs typeface="Times New Roman"/>
              </a:rPr>
              <a:t>は診断群分類に基づく１日当たり定額報酬算定制度を意味する。</a:t>
            </a:r>
            <a:r>
              <a:rPr kumimoji="1" lang="ja-JP" altLang="en-US" sz="5600" b="0" i="0" u="none" strike="noStrike" kern="1200" cap="none" spc="0" normalizeH="0" baseline="0" noProof="0">
                <a:ln>
                  <a:noFill/>
                </a:ln>
                <a:solidFill>
                  <a:prstClr val="black"/>
                </a:solidFill>
                <a:effectLst/>
                <a:uLnTx/>
                <a:uFillTx/>
                <a:latin typeface="Meiryo"/>
                <a:ea typeface="Meiryo"/>
                <a:cs typeface="+mn-cs"/>
              </a:rPr>
              <a:t>　　</a:t>
            </a:r>
            <a:endParaRPr kumimoji="1" lang="en-US" altLang="ja-JP" sz="5600" b="0" i="0" u="none" strike="noStrike" kern="1200" cap="none" spc="0" normalizeH="0" baseline="0" noProof="0">
              <a:ln>
                <a:noFill/>
              </a:ln>
              <a:solidFill>
                <a:prstClr val="black"/>
              </a:solidFill>
              <a:effectLst/>
              <a:uLnTx/>
              <a:uFillTx/>
              <a:latin typeface="Meiryo"/>
              <a:ea typeface="Meiryo"/>
              <a:cs typeface="+mn-cs"/>
            </a:endParaRPr>
          </a:p>
          <a:p>
            <a:pPr marL="370840" marR="0" lvl="0" indent="-370840" algn="l" defTabSz="990570" rtl="0" eaLnBrk="1" fontAlgn="auto" latinLnBrk="0" hangingPunct="1">
              <a:lnSpc>
                <a:spcPct val="120000"/>
              </a:lnSpc>
              <a:spcBef>
                <a:spcPct val="20000"/>
              </a:spcBef>
              <a:spcAft>
                <a:spcPts val="0"/>
              </a:spcAft>
              <a:buClrTx/>
              <a:buSzTx/>
              <a:buFont typeface="Arial" pitchFamily="34" charset="0"/>
              <a:buChar char="•"/>
              <a:tabLst/>
              <a:defRPr/>
            </a:pPr>
            <a:endParaRPr kumimoji="1" lang="en-US" altLang="ja-JP" sz="5600" b="0" i="0" u="none" strike="noStrike" kern="1200" cap="none" spc="0" normalizeH="0" baseline="0" noProof="0">
              <a:ln>
                <a:noFill/>
              </a:ln>
              <a:solidFill>
                <a:prstClr val="black"/>
              </a:solidFill>
              <a:effectLst/>
              <a:uLnTx/>
              <a:uFillTx/>
              <a:latin typeface="Verdana"/>
              <a:ea typeface="メイリオ"/>
              <a:cs typeface="+mn-cs"/>
            </a:endParaRPr>
          </a:p>
          <a:p>
            <a:pPr marL="0" marR="0" lvl="0" indent="0" algn="l" defTabSz="990570" rtl="0" eaLnBrk="1" fontAlgn="auto" latinLnBrk="0" hangingPunct="1">
              <a:lnSpc>
                <a:spcPct val="120000"/>
              </a:lnSpc>
              <a:spcBef>
                <a:spcPct val="20000"/>
              </a:spcBef>
              <a:spcAft>
                <a:spcPts val="0"/>
              </a:spcAft>
              <a:buClrTx/>
              <a:buSzTx/>
              <a:buFont typeface="Arial" pitchFamily="34" charset="0"/>
              <a:buNone/>
              <a:tabLst/>
              <a:defRPr/>
            </a:pPr>
            <a:endParaRPr kumimoji="1" lang="en-US" altLang="ja-JP" sz="5600" b="0" i="0" u="none" strike="noStrike" kern="1200" cap="none" spc="0" normalizeH="0" baseline="0" noProof="0">
              <a:ln>
                <a:noFill/>
              </a:ln>
              <a:solidFill>
                <a:prstClr val="black"/>
              </a:solidFill>
              <a:effectLst/>
              <a:uLnTx/>
              <a:uFillTx/>
              <a:latin typeface="Verdana"/>
              <a:ea typeface="メイリオ"/>
              <a:cs typeface="+mn-cs"/>
            </a:endParaRPr>
          </a:p>
          <a:p>
            <a:pPr marL="370840" marR="0" lvl="0" indent="-370840" algn="l" defTabSz="990570" rtl="0" eaLnBrk="1" fontAlgn="auto" latinLnBrk="0" hangingPunct="1">
              <a:lnSpc>
                <a:spcPct val="120000"/>
              </a:lnSpc>
              <a:spcBef>
                <a:spcPct val="20000"/>
              </a:spcBef>
              <a:spcAft>
                <a:spcPts val="0"/>
              </a:spcAft>
              <a:buClrTx/>
              <a:buSzTx/>
              <a:buFont typeface="Arial" pitchFamily="34" charset="0"/>
              <a:buChar char="•"/>
              <a:tabLst/>
              <a:defRPr/>
            </a:pPr>
            <a:endParaRPr kumimoji="1" lang="en-US" altLang="ja-JP" sz="5600" b="0" i="0" u="none" strike="noStrike" kern="1200" cap="none" spc="0" normalizeH="0" baseline="0" noProof="0">
              <a:ln>
                <a:noFill/>
              </a:ln>
              <a:solidFill>
                <a:prstClr val="black"/>
              </a:solidFill>
              <a:effectLst/>
              <a:uLnTx/>
              <a:uFillTx/>
              <a:latin typeface="Verdana"/>
              <a:ea typeface="メイリオ"/>
              <a:cs typeface="+mn-cs"/>
            </a:endParaRPr>
          </a:p>
          <a:p>
            <a:pPr marL="370840" marR="0" lvl="0" indent="-370840" algn="l" defTabSz="990570" rtl="0" eaLnBrk="1" fontAlgn="auto" latinLnBrk="0" hangingPunct="1">
              <a:lnSpc>
                <a:spcPct val="120000"/>
              </a:lnSpc>
              <a:spcBef>
                <a:spcPct val="20000"/>
              </a:spcBef>
              <a:spcAft>
                <a:spcPts val="0"/>
              </a:spcAft>
              <a:buClrTx/>
              <a:buSzTx/>
              <a:buFont typeface="Arial" pitchFamily="34" charset="0"/>
              <a:buChar char="•"/>
              <a:tabLst/>
              <a:defRPr/>
            </a:pPr>
            <a:endParaRPr kumimoji="1" lang="en-US" altLang="ja-JP" sz="5600" b="0" i="0" u="none" strike="noStrike" kern="1200" cap="none" spc="0" normalizeH="0" baseline="0" noProof="0">
              <a:ln>
                <a:noFill/>
              </a:ln>
              <a:solidFill>
                <a:prstClr val="black"/>
              </a:solidFill>
              <a:effectLst/>
              <a:uLnTx/>
              <a:uFillTx/>
              <a:latin typeface="Verdana"/>
              <a:ea typeface="メイリオ"/>
              <a:cs typeface="+mn-cs"/>
            </a:endParaRPr>
          </a:p>
          <a:p>
            <a:pPr marL="370840" marR="0" lvl="0" indent="-370840" algn="l" defTabSz="990570" rtl="0" eaLnBrk="1" fontAlgn="auto" latinLnBrk="0" hangingPunct="1">
              <a:lnSpc>
                <a:spcPct val="120000"/>
              </a:lnSpc>
              <a:spcBef>
                <a:spcPct val="20000"/>
              </a:spcBef>
              <a:spcAft>
                <a:spcPts val="0"/>
              </a:spcAft>
              <a:buClrTx/>
              <a:buSzTx/>
              <a:buFont typeface="Arial" pitchFamily="34" charset="0"/>
              <a:buChar char="•"/>
              <a:tabLst/>
              <a:defRPr/>
            </a:pPr>
            <a:endParaRPr kumimoji="1" lang="en-US" altLang="ja-JP" sz="5600" b="0" i="0" u="none" strike="noStrike" kern="1200" cap="none" spc="0" normalizeH="0" baseline="0" noProof="0">
              <a:ln>
                <a:noFill/>
              </a:ln>
              <a:solidFill>
                <a:prstClr val="black"/>
              </a:solidFill>
              <a:effectLst/>
              <a:uLnTx/>
              <a:uFillTx/>
              <a:latin typeface="Verdana"/>
              <a:ea typeface="メイリオ"/>
              <a:cs typeface="+mn-cs"/>
            </a:endParaRPr>
          </a:p>
          <a:p>
            <a:pPr marL="370840" marR="0" lvl="0" indent="-370840" algn="l" defTabSz="990570" rtl="0" eaLnBrk="1" fontAlgn="auto" latinLnBrk="0" hangingPunct="1">
              <a:lnSpc>
                <a:spcPct val="120000"/>
              </a:lnSpc>
              <a:spcBef>
                <a:spcPct val="20000"/>
              </a:spcBef>
              <a:spcAft>
                <a:spcPts val="0"/>
              </a:spcAft>
              <a:buClrTx/>
              <a:buSzTx/>
              <a:buFont typeface="Arial" pitchFamily="34" charset="0"/>
              <a:buChar char="•"/>
              <a:tabLst/>
              <a:defRPr/>
            </a:pPr>
            <a:endParaRPr kumimoji="1" lang="en-US" altLang="ja-JP" sz="5600" b="0" i="0" u="none" strike="noStrike" kern="1200" cap="none" spc="0" normalizeH="0" baseline="0" noProof="0">
              <a:ln>
                <a:noFill/>
              </a:ln>
              <a:solidFill>
                <a:prstClr val="black"/>
              </a:solidFill>
              <a:effectLst/>
              <a:uLnTx/>
              <a:uFillTx/>
              <a:latin typeface="Verdana"/>
              <a:ea typeface="メイリオ"/>
              <a:cs typeface="+mn-cs"/>
            </a:endParaRPr>
          </a:p>
          <a:p>
            <a:pPr marL="370840" marR="0" lvl="0" indent="-370840" algn="l" defTabSz="990570" rtl="0" eaLnBrk="1" fontAlgn="auto" latinLnBrk="0" hangingPunct="1">
              <a:lnSpc>
                <a:spcPct val="120000"/>
              </a:lnSpc>
              <a:spcBef>
                <a:spcPct val="20000"/>
              </a:spcBef>
              <a:spcAft>
                <a:spcPts val="0"/>
              </a:spcAft>
              <a:buClrTx/>
              <a:buSzTx/>
              <a:buFont typeface="Arial" pitchFamily="34" charset="0"/>
              <a:buChar char="•"/>
              <a:tabLst/>
              <a:defRPr/>
            </a:pPr>
            <a:endParaRPr kumimoji="1" lang="en-US" altLang="ja-JP" sz="5600" b="0" i="0" u="none" strike="noStrike" kern="1200" cap="none" spc="0" normalizeH="0" baseline="0" noProof="0">
              <a:ln>
                <a:noFill/>
              </a:ln>
              <a:solidFill>
                <a:prstClr val="black"/>
              </a:solidFill>
              <a:effectLst/>
              <a:uLnTx/>
              <a:uFillTx/>
              <a:latin typeface="Verdana"/>
              <a:ea typeface="メイリオ"/>
              <a:cs typeface="+mn-cs"/>
            </a:endParaRPr>
          </a:p>
          <a:p>
            <a:pPr marL="370840" marR="0" lvl="0" indent="-370840" algn="l" defTabSz="990570" rtl="0" eaLnBrk="1" fontAlgn="auto" latinLnBrk="0" hangingPunct="1">
              <a:lnSpc>
                <a:spcPct val="120000"/>
              </a:lnSpc>
              <a:spcBef>
                <a:spcPct val="20000"/>
              </a:spcBef>
              <a:spcAft>
                <a:spcPts val="0"/>
              </a:spcAft>
              <a:buClrTx/>
              <a:buSzTx/>
              <a:buFont typeface="Arial" pitchFamily="34" charset="0"/>
              <a:buChar char="•"/>
              <a:tabLst/>
              <a:defRPr/>
            </a:pPr>
            <a:endParaRPr kumimoji="1" lang="en-US" altLang="ja-JP" sz="5600" b="0" i="0" u="none" strike="noStrike" kern="1200" cap="none" spc="0" normalizeH="0" baseline="0" noProof="0">
              <a:ln>
                <a:noFill/>
              </a:ln>
              <a:solidFill>
                <a:prstClr val="black"/>
              </a:solidFill>
              <a:effectLst/>
              <a:uLnTx/>
              <a:uFillTx/>
              <a:latin typeface="Verdana"/>
              <a:ea typeface="メイリオ"/>
              <a:cs typeface="+mn-cs"/>
            </a:endParaRPr>
          </a:p>
          <a:p>
            <a:pPr marL="370840" marR="0" lvl="0" indent="-370840" algn="l" defTabSz="990570" rtl="0" eaLnBrk="1" fontAlgn="auto" latinLnBrk="0" hangingPunct="1">
              <a:lnSpc>
                <a:spcPct val="120000"/>
              </a:lnSpc>
              <a:spcBef>
                <a:spcPct val="20000"/>
              </a:spcBef>
              <a:spcAft>
                <a:spcPts val="0"/>
              </a:spcAft>
              <a:buClrTx/>
              <a:buSzTx/>
              <a:buFont typeface="Wingdings" pitchFamily="2" charset="2"/>
              <a:buNone/>
              <a:tabLst/>
              <a:defRPr/>
            </a:pPr>
            <a:endParaRPr kumimoji="1" lang="en-US" altLang="ja-JP" sz="6400" b="0" i="0" u="none" strike="noStrike" kern="1200" cap="none" spc="0" normalizeH="0" baseline="0" noProof="0">
              <a:ln>
                <a:noFill/>
              </a:ln>
              <a:solidFill>
                <a:prstClr val="black"/>
              </a:solidFill>
              <a:effectLst/>
              <a:uLnTx/>
              <a:uFillTx/>
              <a:latin typeface="Verdana"/>
              <a:ea typeface="メイリオ"/>
              <a:cs typeface="+mn-cs"/>
            </a:endParaRPr>
          </a:p>
          <a:p>
            <a:pPr marL="370840" marR="0" lvl="0" indent="-370840" algn="l" defTabSz="990570" rtl="0" eaLnBrk="1" fontAlgn="auto" latinLnBrk="0" hangingPunct="1">
              <a:lnSpc>
                <a:spcPct val="120000"/>
              </a:lnSpc>
              <a:spcBef>
                <a:spcPct val="20000"/>
              </a:spcBef>
              <a:spcAft>
                <a:spcPts val="0"/>
              </a:spcAft>
              <a:buClrTx/>
              <a:buSzTx/>
              <a:buFont typeface="Wingdings" pitchFamily="2" charset="2"/>
              <a:buNone/>
              <a:tabLst/>
              <a:defRPr/>
            </a:pPr>
            <a:r>
              <a:rPr kumimoji="1" lang="ja-JP" altLang="en-US" sz="6400" b="0" i="0" u="none" strike="noStrike" kern="1200" cap="none" spc="0" normalizeH="0" baseline="0" noProof="0">
                <a:ln>
                  <a:noFill/>
                </a:ln>
                <a:solidFill>
                  <a:prstClr val="black"/>
                </a:solidFill>
                <a:effectLst/>
                <a:uLnTx/>
                <a:uFillTx/>
                <a:latin typeface="Verdana"/>
                <a:ea typeface="メイリオ"/>
                <a:cs typeface="+mn-cs"/>
              </a:rPr>
              <a:t>○　「診断（傷病名）」は、</a:t>
            </a:r>
            <a:r>
              <a:rPr kumimoji="1" lang="ja-JP" altLang="en-US" sz="6400" b="0" i="0" u="sng" strike="noStrike" kern="1200" cap="none" spc="0" normalizeH="0" baseline="0" noProof="0">
                <a:ln>
                  <a:noFill/>
                </a:ln>
                <a:solidFill>
                  <a:prstClr val="black"/>
                </a:solidFill>
                <a:effectLst/>
                <a:uLnTx/>
                <a:uFillTx/>
                <a:latin typeface="Verdana"/>
                <a:ea typeface="メイリオ"/>
                <a:cs typeface="+mn-cs"/>
              </a:rPr>
              <a:t>「ＩＣＤ－１０」</a:t>
            </a:r>
            <a:r>
              <a:rPr kumimoji="1" lang="ja-JP" altLang="en-US" sz="6400" b="0" i="0" u="none" strike="noStrike" kern="1200" cap="none" spc="0" normalizeH="0" baseline="0" noProof="0">
                <a:ln>
                  <a:noFill/>
                </a:ln>
                <a:solidFill>
                  <a:prstClr val="black"/>
                </a:solidFill>
                <a:effectLst/>
                <a:uLnTx/>
                <a:uFillTx/>
                <a:latin typeface="Verdana"/>
                <a:ea typeface="メイリオ"/>
                <a:cs typeface="+mn-cs"/>
              </a:rPr>
              <a:t>により定義され、</a:t>
            </a:r>
            <a:endParaRPr kumimoji="1" lang="en-US" altLang="ja-JP" sz="6400" b="0" i="0" u="none" strike="noStrike" kern="1200" cap="none" spc="0" normalizeH="0" baseline="0" noProof="0">
              <a:ln>
                <a:noFill/>
              </a:ln>
              <a:solidFill>
                <a:prstClr val="black"/>
              </a:solidFill>
              <a:effectLst/>
              <a:uLnTx/>
              <a:uFillTx/>
              <a:latin typeface="Verdana"/>
              <a:ea typeface="メイリオ"/>
              <a:cs typeface="+mn-cs"/>
            </a:endParaRPr>
          </a:p>
          <a:p>
            <a:pPr marL="370840" marR="0" lvl="0" indent="-370840" algn="l" defTabSz="990570" rtl="0" eaLnBrk="1" fontAlgn="auto" latinLnBrk="0" hangingPunct="1">
              <a:lnSpc>
                <a:spcPct val="120000"/>
              </a:lnSpc>
              <a:spcBef>
                <a:spcPct val="20000"/>
              </a:spcBef>
              <a:spcAft>
                <a:spcPts val="0"/>
              </a:spcAft>
              <a:buClrTx/>
              <a:buSzTx/>
              <a:buFont typeface="Wingdings" pitchFamily="2" charset="2"/>
              <a:buNone/>
              <a:tabLst/>
              <a:defRPr/>
            </a:pPr>
            <a:r>
              <a:rPr kumimoji="1" lang="ja-JP" altLang="en-US" sz="6400" b="0" i="0" u="none" strike="noStrike" kern="1200" cap="none" spc="0" normalizeH="0" baseline="0" noProof="0">
                <a:ln>
                  <a:noFill/>
                </a:ln>
                <a:solidFill>
                  <a:prstClr val="black"/>
                </a:solidFill>
                <a:effectLst/>
                <a:uLnTx/>
                <a:uFillTx/>
                <a:latin typeface="Verdana"/>
                <a:ea typeface="メイリオ"/>
                <a:cs typeface="+mn-cs"/>
              </a:rPr>
              <a:t>　　「診療行為等」は、</a:t>
            </a:r>
            <a:r>
              <a:rPr kumimoji="1" lang="ja-JP" altLang="en-US" sz="6400" b="0" i="0" u="sng" strike="noStrike" kern="1200" cap="none" spc="0" normalizeH="0" baseline="0" noProof="0">
                <a:ln>
                  <a:noFill/>
                </a:ln>
                <a:solidFill>
                  <a:prstClr val="black"/>
                </a:solidFill>
                <a:effectLst/>
                <a:uLnTx/>
                <a:uFillTx/>
                <a:latin typeface="Verdana"/>
                <a:ea typeface="メイリオ"/>
                <a:cs typeface="+mn-cs"/>
              </a:rPr>
              <a:t>診療報酬上の医科点数表上の区分（</a:t>
            </a:r>
            <a:r>
              <a:rPr kumimoji="1" lang="en-US" altLang="ja-JP" sz="6400" b="0" i="0" u="sng" strike="noStrike" kern="1200" cap="none" spc="0" normalizeH="0" baseline="0" noProof="0">
                <a:ln>
                  <a:noFill/>
                </a:ln>
                <a:solidFill>
                  <a:prstClr val="black"/>
                </a:solidFill>
                <a:effectLst/>
                <a:uLnTx/>
                <a:uFillTx/>
                <a:latin typeface="Verdana"/>
                <a:ea typeface="メイリオ"/>
                <a:cs typeface="+mn-cs"/>
              </a:rPr>
              <a:t>K</a:t>
            </a:r>
            <a:r>
              <a:rPr kumimoji="1" lang="ja-JP" altLang="en-US" sz="6400" b="0" i="0" u="sng" strike="noStrike" kern="1200" cap="none" spc="0" normalizeH="0" baseline="0" noProof="0">
                <a:ln>
                  <a:noFill/>
                </a:ln>
                <a:solidFill>
                  <a:prstClr val="black"/>
                </a:solidFill>
                <a:effectLst/>
                <a:uLnTx/>
                <a:uFillTx/>
                <a:latin typeface="Verdana"/>
                <a:ea typeface="メイリオ"/>
                <a:cs typeface="+mn-cs"/>
              </a:rPr>
              <a:t>コード等）</a:t>
            </a:r>
            <a:r>
              <a:rPr kumimoji="1" lang="ja-JP" altLang="en-US" sz="6400" b="0" i="0" u="none" strike="noStrike" kern="1200" cap="none" spc="0" normalizeH="0" baseline="0" noProof="0">
                <a:ln>
                  <a:noFill/>
                </a:ln>
                <a:solidFill>
                  <a:prstClr val="black"/>
                </a:solidFill>
                <a:effectLst/>
                <a:uLnTx/>
                <a:uFillTx/>
                <a:latin typeface="Verdana"/>
                <a:ea typeface="メイリオ"/>
                <a:cs typeface="+mn-cs"/>
              </a:rPr>
              <a:t>で定義される。</a:t>
            </a:r>
            <a:endParaRPr kumimoji="1" lang="en-US" altLang="ja-JP" sz="6400" b="0" i="0" u="none" strike="noStrike" kern="1200" cap="none" spc="0" normalizeH="0" baseline="0" noProof="0">
              <a:ln>
                <a:noFill/>
              </a:ln>
              <a:solidFill>
                <a:prstClr val="black"/>
              </a:solidFill>
              <a:effectLst/>
              <a:uLnTx/>
              <a:uFillTx/>
              <a:latin typeface="Verdana"/>
              <a:ea typeface="メイリオ"/>
              <a:cs typeface="+mn-cs"/>
            </a:endParaRPr>
          </a:p>
          <a:p>
            <a:pPr marL="1237615" marR="0" lvl="2" indent="-247015" algn="l" defTabSz="990570" rtl="0" eaLnBrk="1" fontAlgn="auto" latinLnBrk="0" hangingPunct="1">
              <a:lnSpc>
                <a:spcPct val="120000"/>
              </a:lnSpc>
              <a:spcBef>
                <a:spcPct val="20000"/>
              </a:spcBef>
              <a:spcAft>
                <a:spcPts val="0"/>
              </a:spcAft>
              <a:buClrTx/>
              <a:buSzTx/>
              <a:buFont typeface="Wingdings" pitchFamily="2" charset="2"/>
              <a:buNone/>
              <a:tabLst/>
              <a:defRPr/>
            </a:pPr>
            <a:r>
              <a:rPr kumimoji="1" lang="en-US" altLang="ja-JP" sz="490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4900" b="0" i="0" u="none" strike="noStrike" kern="1200" cap="none" spc="0" normalizeH="0" baseline="0" noProof="0">
                <a:ln>
                  <a:noFill/>
                </a:ln>
                <a:solidFill>
                  <a:prstClr val="black"/>
                </a:solidFill>
                <a:effectLst/>
                <a:uLnTx/>
                <a:uFillTx/>
                <a:latin typeface="メイリオ"/>
                <a:ea typeface="メイリオ"/>
                <a:cs typeface="+mn-cs"/>
              </a:rPr>
              <a:t> </a:t>
            </a:r>
            <a:r>
              <a:rPr kumimoji="1" lang="en-US" altLang="ja-JP" sz="4900" b="0" i="0" u="none" strike="noStrike" kern="1200" cap="none" spc="0" normalizeH="0" baseline="0" noProof="0">
                <a:ln>
                  <a:noFill/>
                </a:ln>
                <a:solidFill>
                  <a:prstClr val="black"/>
                </a:solidFill>
                <a:effectLst/>
                <a:uLnTx/>
                <a:uFillTx/>
                <a:latin typeface="メイリオ"/>
                <a:ea typeface="メイリオ"/>
                <a:cs typeface="+mn-cs"/>
              </a:rPr>
              <a:t>ICD</a:t>
            </a:r>
            <a:r>
              <a:rPr kumimoji="1" lang="ja-JP" altLang="en-US" sz="4900" b="0" i="0" u="none" strike="noStrike" kern="1200" cap="none" spc="0" normalizeH="0" baseline="0" noProof="0">
                <a:ln>
                  <a:noFill/>
                </a:ln>
                <a:solidFill>
                  <a:prstClr val="black"/>
                </a:solidFill>
                <a:effectLst/>
                <a:uLnTx/>
                <a:uFillTx/>
                <a:latin typeface="メイリオ"/>
                <a:ea typeface="メイリオ"/>
                <a:cs typeface="+mn-cs"/>
              </a:rPr>
              <a:t>：</a:t>
            </a:r>
            <a:r>
              <a:rPr kumimoji="1" lang="en-US" altLang="ja-JP" sz="4900" b="0" i="0" u="none" strike="noStrike" kern="1200" cap="none" spc="0" normalizeH="0" baseline="0" noProof="0">
                <a:ln>
                  <a:noFill/>
                </a:ln>
                <a:solidFill>
                  <a:prstClr val="black"/>
                </a:solidFill>
                <a:effectLst/>
                <a:uLnTx/>
                <a:uFillTx/>
                <a:latin typeface="メイリオ"/>
                <a:ea typeface="メイリオ"/>
                <a:cs typeface="+mn-cs"/>
              </a:rPr>
              <a:t>International Statistical Classification of Diseases and Related Health Problems</a:t>
            </a:r>
            <a:r>
              <a:rPr kumimoji="1" lang="ja-JP" altLang="en-US" sz="4900" b="0" i="0" u="none" strike="noStrike" kern="1200" cap="none" spc="0" normalizeH="0" baseline="0" noProof="0">
                <a:ln>
                  <a:noFill/>
                </a:ln>
                <a:solidFill>
                  <a:prstClr val="black"/>
                </a:solidFill>
                <a:effectLst/>
                <a:uLnTx/>
                <a:uFillTx/>
                <a:latin typeface="メイリオ"/>
                <a:ea typeface="メイリオ"/>
                <a:cs typeface="+mn-cs"/>
              </a:rPr>
              <a:t>の略</a:t>
            </a:r>
            <a:endParaRPr kumimoji="1" lang="en-US" altLang="ja-JP" sz="4900" b="0" i="0" u="none" strike="noStrike" kern="1200" cap="none" spc="0" normalizeH="0" baseline="0" noProof="0">
              <a:ln>
                <a:noFill/>
              </a:ln>
              <a:solidFill>
                <a:prstClr val="black"/>
              </a:solidFill>
              <a:effectLst/>
              <a:uLnTx/>
              <a:uFillTx/>
              <a:latin typeface="メイリオ"/>
              <a:ea typeface="メイリオ"/>
              <a:cs typeface="+mn-cs"/>
            </a:endParaRPr>
          </a:p>
          <a:p>
            <a:pPr marL="1237615" marR="0" lvl="2" indent="-247015" algn="l" defTabSz="990570" rtl="0" eaLnBrk="1" fontAlgn="auto" latinLnBrk="0" hangingPunct="1">
              <a:lnSpc>
                <a:spcPct val="120000"/>
              </a:lnSpc>
              <a:spcBef>
                <a:spcPct val="20000"/>
              </a:spcBef>
              <a:spcAft>
                <a:spcPts val="0"/>
              </a:spcAft>
              <a:buClrTx/>
              <a:buSzTx/>
              <a:buFont typeface="Wingdings" pitchFamily="2" charset="2"/>
              <a:buNone/>
              <a:tabLst/>
              <a:defRPr/>
            </a:pPr>
            <a:r>
              <a:rPr kumimoji="1" lang="ja-JP" altLang="en-US" sz="4900" b="0" i="0" u="none" strike="noStrike" kern="1200" cap="none" spc="0" normalizeH="0" baseline="0" noProof="0">
                <a:ln>
                  <a:noFill/>
                </a:ln>
                <a:solidFill>
                  <a:prstClr val="black"/>
                </a:solidFill>
                <a:effectLst/>
                <a:uLnTx/>
                <a:uFillTx/>
                <a:latin typeface="メイリオ"/>
                <a:ea typeface="メイリオ"/>
                <a:cs typeface="+mn-cs"/>
              </a:rPr>
              <a:t>　 </a:t>
            </a:r>
            <a:r>
              <a:rPr kumimoji="1" lang="en-US" altLang="ja-JP" sz="4900" b="0" i="0" u="none" strike="noStrike" kern="1200" cap="none" spc="0" normalizeH="0" baseline="0" noProof="0">
                <a:ln>
                  <a:noFill/>
                </a:ln>
                <a:solidFill>
                  <a:prstClr val="black"/>
                </a:solidFill>
                <a:effectLst/>
                <a:uLnTx/>
                <a:uFillTx/>
                <a:latin typeface="メイリオ"/>
                <a:ea typeface="メイリオ"/>
                <a:cs typeface="+mn-cs"/>
              </a:rPr>
              <a:t>DPC/PDPS</a:t>
            </a:r>
            <a:r>
              <a:rPr kumimoji="1" lang="ja-JP" altLang="en-US" sz="4900" b="0" i="0" u="none" strike="noStrike" kern="1200" cap="none" spc="0" normalizeH="0" baseline="0" noProof="0">
                <a:ln>
                  <a:noFill/>
                </a:ln>
                <a:solidFill>
                  <a:prstClr val="black"/>
                </a:solidFill>
                <a:effectLst/>
                <a:uLnTx/>
                <a:uFillTx/>
                <a:latin typeface="メイリオ"/>
                <a:ea typeface="メイリオ"/>
                <a:cs typeface="+mn-cs"/>
              </a:rPr>
              <a:t>においては</a:t>
            </a:r>
            <a:r>
              <a:rPr kumimoji="1" lang="en-US" altLang="ja-JP" sz="4900" b="1" i="0" u="sng" strike="noStrike" kern="1200" cap="none" spc="0" normalizeH="0" baseline="0" noProof="0">
                <a:ln>
                  <a:noFill/>
                </a:ln>
                <a:solidFill>
                  <a:prstClr val="black"/>
                </a:solidFill>
                <a:effectLst/>
                <a:uLnTx/>
                <a:uFillTx/>
                <a:latin typeface="メイリオ"/>
                <a:ea typeface="メイリオ"/>
                <a:cs typeface="+mn-cs"/>
              </a:rPr>
              <a:t>2013</a:t>
            </a:r>
            <a:r>
              <a:rPr kumimoji="1" lang="ja-JP" altLang="en-US" sz="4900" b="1" i="0" u="sng" strike="noStrike" kern="1200" cap="none" spc="0" normalizeH="0" baseline="0" noProof="0">
                <a:ln>
                  <a:noFill/>
                </a:ln>
                <a:solidFill>
                  <a:prstClr val="black"/>
                </a:solidFill>
                <a:effectLst/>
                <a:uLnTx/>
                <a:uFillTx/>
                <a:latin typeface="メイリオ"/>
                <a:ea typeface="メイリオ"/>
                <a:cs typeface="+mn-cs"/>
              </a:rPr>
              <a:t>年版</a:t>
            </a:r>
            <a:r>
              <a:rPr kumimoji="1" lang="ja-JP" altLang="en-US" sz="4900" b="0" i="0" u="none" strike="noStrike" kern="1200" cap="none" spc="0" normalizeH="0" baseline="0" noProof="0">
                <a:ln>
                  <a:noFill/>
                </a:ln>
                <a:solidFill>
                  <a:prstClr val="black"/>
                </a:solidFill>
                <a:effectLst/>
                <a:uLnTx/>
                <a:uFillTx/>
                <a:latin typeface="メイリオ"/>
                <a:ea typeface="メイリオ"/>
                <a:cs typeface="+mn-cs"/>
              </a:rPr>
              <a:t>を使用</a:t>
            </a:r>
            <a:endParaRPr kumimoji="1" lang="en-US" altLang="ja-JP" sz="4900" b="0" i="0" u="none" strike="noStrike" kern="1200" cap="none" spc="0" normalizeH="0" baseline="0" noProof="0">
              <a:ln>
                <a:noFill/>
              </a:ln>
              <a:solidFill>
                <a:prstClr val="black"/>
              </a:solidFill>
              <a:effectLst/>
              <a:uLnTx/>
              <a:uFillTx/>
              <a:latin typeface="メイリオ"/>
              <a:ea typeface="メイリオ"/>
              <a:cs typeface="+mn-cs"/>
            </a:endParaRPr>
          </a:p>
        </p:txBody>
      </p:sp>
      <p:grpSp>
        <p:nvGrpSpPr>
          <p:cNvPr id="18" name="Group 4">
            <a:extLst>
              <a:ext uri="{FF2B5EF4-FFF2-40B4-BE49-F238E27FC236}">
                <a16:creationId xmlns:a16="http://schemas.microsoft.com/office/drawing/2014/main" id="{4F9A0766-4462-8EDA-CD24-C210E15EAE83}"/>
              </a:ext>
            </a:extLst>
          </p:cNvPr>
          <p:cNvGrpSpPr>
            <a:grpSpLocks/>
          </p:cNvGrpSpPr>
          <p:nvPr/>
        </p:nvGrpSpPr>
        <p:grpSpPr bwMode="auto">
          <a:xfrm>
            <a:off x="501718" y="3145248"/>
            <a:ext cx="8677116" cy="2050581"/>
            <a:chOff x="-3146" y="960"/>
            <a:chExt cx="8978" cy="3308"/>
          </a:xfrm>
        </p:grpSpPr>
        <p:sp>
          <p:nvSpPr>
            <p:cNvPr id="19" name="Rectangle 5">
              <a:extLst>
                <a:ext uri="{FF2B5EF4-FFF2-40B4-BE49-F238E27FC236}">
                  <a16:creationId xmlns:a16="http://schemas.microsoft.com/office/drawing/2014/main" id="{0748B350-BB1F-C8BC-04DB-EF6490DF132F}"/>
                </a:ext>
              </a:extLst>
            </p:cNvPr>
            <p:cNvSpPr>
              <a:spLocks noChangeArrowheads="1"/>
            </p:cNvSpPr>
            <p:nvPr/>
          </p:nvSpPr>
          <p:spPr bwMode="auto">
            <a:xfrm>
              <a:off x="1620" y="960"/>
              <a:ext cx="4212" cy="3308"/>
            </a:xfrm>
            <a:prstGeom prst="rect">
              <a:avLst/>
            </a:prstGeom>
            <a:solidFill>
              <a:srgbClr val="CCFFFF"/>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Segoe UI"/>
                <a:ea typeface="メイリオ"/>
                <a:cs typeface="+mn-cs"/>
              </a:endParaRPr>
            </a:p>
          </p:txBody>
        </p:sp>
        <p:sp>
          <p:nvSpPr>
            <p:cNvPr id="20" name="Rectangle 7">
              <a:extLst>
                <a:ext uri="{FF2B5EF4-FFF2-40B4-BE49-F238E27FC236}">
                  <a16:creationId xmlns:a16="http://schemas.microsoft.com/office/drawing/2014/main" id="{B2CAAF61-36F8-28F5-AF11-4C3C01EA45C9}"/>
                </a:ext>
              </a:extLst>
            </p:cNvPr>
            <p:cNvSpPr>
              <a:spLocks noChangeArrowheads="1"/>
            </p:cNvSpPr>
            <p:nvPr/>
          </p:nvSpPr>
          <p:spPr bwMode="auto">
            <a:xfrm>
              <a:off x="1944" y="1200"/>
              <a:ext cx="1242" cy="432"/>
            </a:xfrm>
            <a:prstGeom prst="rect">
              <a:avLst/>
            </a:prstGeom>
            <a:solidFill>
              <a:srgbClr val="FFFF99"/>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Segoe UI"/>
                  <a:ea typeface="メイリオ"/>
                  <a:cs typeface="+mn-cs"/>
                </a:rPr>
                <a:t>最も資源を必要</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Segoe UI"/>
                  <a:ea typeface="メイリオ"/>
                  <a:cs typeface="+mn-cs"/>
                </a:rPr>
                <a:t>とした傷病名</a:t>
              </a:r>
            </a:p>
          </p:txBody>
        </p:sp>
        <p:sp>
          <p:nvSpPr>
            <p:cNvPr id="21" name="AutoShape 8">
              <a:extLst>
                <a:ext uri="{FF2B5EF4-FFF2-40B4-BE49-F238E27FC236}">
                  <a16:creationId xmlns:a16="http://schemas.microsoft.com/office/drawing/2014/main" id="{4E6E2FC4-2ADD-B339-A8DA-84F5B2ECA4D0}"/>
                </a:ext>
              </a:extLst>
            </p:cNvPr>
            <p:cNvSpPr>
              <a:spLocks noChangeArrowheads="1"/>
            </p:cNvSpPr>
            <p:nvPr/>
          </p:nvSpPr>
          <p:spPr bwMode="auto">
            <a:xfrm>
              <a:off x="1944" y="1872"/>
              <a:ext cx="1242" cy="576"/>
            </a:xfrm>
            <a:prstGeom prst="flowChartDecision">
              <a:avLst/>
            </a:prstGeom>
            <a:solidFill>
              <a:srgbClr val="FFCCFF"/>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Segoe UI"/>
                  <a:ea typeface="メイリオ"/>
                  <a:cs typeface="+mn-cs"/>
                </a:rPr>
                <a:t>手術</a:t>
              </a:r>
            </a:p>
          </p:txBody>
        </p:sp>
        <p:sp>
          <p:nvSpPr>
            <p:cNvPr id="22" name="Line 9">
              <a:extLst>
                <a:ext uri="{FF2B5EF4-FFF2-40B4-BE49-F238E27FC236}">
                  <a16:creationId xmlns:a16="http://schemas.microsoft.com/office/drawing/2014/main" id="{0713428B-BD6A-736A-7B5A-D8EDA357A7DE}"/>
                </a:ext>
              </a:extLst>
            </p:cNvPr>
            <p:cNvSpPr>
              <a:spLocks noChangeShapeType="1"/>
            </p:cNvSpPr>
            <p:nvPr/>
          </p:nvSpPr>
          <p:spPr bwMode="auto">
            <a:xfrm>
              <a:off x="3186" y="2160"/>
              <a:ext cx="1296" cy="0"/>
            </a:xfrm>
            <a:prstGeom prst="line">
              <a:avLst/>
            </a:prstGeom>
            <a:no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Segoe UI"/>
                <a:ea typeface="メイリオ"/>
                <a:cs typeface="+mn-cs"/>
              </a:endParaRPr>
            </a:p>
          </p:txBody>
        </p:sp>
        <p:sp>
          <p:nvSpPr>
            <p:cNvPr id="23" name="AutoShape 10">
              <a:extLst>
                <a:ext uri="{FF2B5EF4-FFF2-40B4-BE49-F238E27FC236}">
                  <a16:creationId xmlns:a16="http://schemas.microsoft.com/office/drawing/2014/main" id="{7AA617A7-379D-75C7-EB6C-CD5E833A60E0}"/>
                </a:ext>
              </a:extLst>
            </p:cNvPr>
            <p:cNvSpPr>
              <a:spLocks noChangeArrowheads="1"/>
            </p:cNvSpPr>
            <p:nvPr/>
          </p:nvSpPr>
          <p:spPr bwMode="auto">
            <a:xfrm>
              <a:off x="1944" y="2640"/>
              <a:ext cx="1242" cy="576"/>
            </a:xfrm>
            <a:prstGeom prst="flowChartDecision">
              <a:avLst/>
            </a:prstGeom>
            <a:solidFill>
              <a:srgbClr val="CCCCFF"/>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Segoe UI"/>
                  <a:ea typeface="メイリオ"/>
                  <a:cs typeface="+mn-cs"/>
                </a:rPr>
                <a:t>処置</a:t>
              </a:r>
            </a:p>
          </p:txBody>
        </p:sp>
        <p:cxnSp>
          <p:nvCxnSpPr>
            <p:cNvPr id="24" name="AutoShape 11">
              <a:extLst>
                <a:ext uri="{FF2B5EF4-FFF2-40B4-BE49-F238E27FC236}">
                  <a16:creationId xmlns:a16="http://schemas.microsoft.com/office/drawing/2014/main" id="{859427EA-6DF5-3624-3BBE-6F15315852F1}"/>
                </a:ext>
              </a:extLst>
            </p:cNvPr>
            <p:cNvCxnSpPr>
              <a:cxnSpLocks noChangeShapeType="1"/>
              <a:stCxn id="21" idx="2"/>
              <a:endCxn id="23" idx="0"/>
            </p:cNvCxnSpPr>
            <p:nvPr/>
          </p:nvCxnSpPr>
          <p:spPr bwMode="auto">
            <a:xfrm>
              <a:off x="2565" y="2448"/>
              <a:ext cx="0" cy="192"/>
            </a:xfrm>
            <a:prstGeom prst="straightConnector1">
              <a:avLst/>
            </a:prstGeom>
            <a:noFill/>
            <a:ln w="9525">
              <a:solidFill>
                <a:schemeClr val="tx1"/>
              </a:solidFill>
              <a:round/>
              <a:headEnd/>
              <a:tailEnd type="triangle" w="med" len="med"/>
            </a:ln>
          </p:spPr>
        </p:cxnSp>
        <p:cxnSp>
          <p:nvCxnSpPr>
            <p:cNvPr id="25" name="AutoShape 12">
              <a:extLst>
                <a:ext uri="{FF2B5EF4-FFF2-40B4-BE49-F238E27FC236}">
                  <a16:creationId xmlns:a16="http://schemas.microsoft.com/office/drawing/2014/main" id="{C08ACE6B-0A00-C1CB-2145-42A325E0C369}"/>
                </a:ext>
              </a:extLst>
            </p:cNvPr>
            <p:cNvCxnSpPr>
              <a:cxnSpLocks noChangeShapeType="1"/>
              <a:stCxn id="20" idx="2"/>
              <a:endCxn id="21" idx="0"/>
            </p:cNvCxnSpPr>
            <p:nvPr/>
          </p:nvCxnSpPr>
          <p:spPr bwMode="auto">
            <a:xfrm>
              <a:off x="2565" y="1632"/>
              <a:ext cx="0" cy="240"/>
            </a:xfrm>
            <a:prstGeom prst="straightConnector1">
              <a:avLst/>
            </a:prstGeom>
            <a:noFill/>
            <a:ln w="9525">
              <a:solidFill>
                <a:schemeClr val="tx1"/>
              </a:solidFill>
              <a:round/>
              <a:headEnd/>
              <a:tailEnd type="triangle" w="med" len="med"/>
            </a:ln>
          </p:spPr>
        </p:cxnSp>
        <p:sp>
          <p:nvSpPr>
            <p:cNvPr id="26" name="AutoShape 13">
              <a:extLst>
                <a:ext uri="{FF2B5EF4-FFF2-40B4-BE49-F238E27FC236}">
                  <a16:creationId xmlns:a16="http://schemas.microsoft.com/office/drawing/2014/main" id="{B81EBD9D-408A-4996-441B-E691B26E5DE5}"/>
                </a:ext>
              </a:extLst>
            </p:cNvPr>
            <p:cNvSpPr>
              <a:spLocks noChangeArrowheads="1"/>
            </p:cNvSpPr>
            <p:nvPr/>
          </p:nvSpPr>
          <p:spPr bwMode="auto">
            <a:xfrm>
              <a:off x="3834" y="2640"/>
              <a:ext cx="1242" cy="576"/>
            </a:xfrm>
            <a:prstGeom prst="flowChartDecision">
              <a:avLst/>
            </a:prstGeom>
            <a:solidFill>
              <a:srgbClr val="CCCCFF"/>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Segoe UI"/>
                  <a:ea typeface="メイリオ"/>
                  <a:cs typeface="+mn-cs"/>
                </a:rPr>
                <a:t>処置</a:t>
              </a:r>
            </a:p>
          </p:txBody>
        </p:sp>
        <p:sp>
          <p:nvSpPr>
            <p:cNvPr id="27" name="Line 14">
              <a:extLst>
                <a:ext uri="{FF2B5EF4-FFF2-40B4-BE49-F238E27FC236}">
                  <a16:creationId xmlns:a16="http://schemas.microsoft.com/office/drawing/2014/main" id="{BB2EECA4-6A0B-690B-0D93-01EEA70BBB49}"/>
                </a:ext>
              </a:extLst>
            </p:cNvPr>
            <p:cNvSpPr>
              <a:spLocks noChangeShapeType="1"/>
            </p:cNvSpPr>
            <p:nvPr/>
          </p:nvSpPr>
          <p:spPr bwMode="auto">
            <a:xfrm>
              <a:off x="2592" y="3216"/>
              <a:ext cx="0" cy="432"/>
            </a:xfrm>
            <a:prstGeom prst="line">
              <a:avLst/>
            </a:prstGeom>
            <a:noFill/>
            <a:ln w="9525">
              <a:solidFill>
                <a:schemeClr val="tx1"/>
              </a:solidFill>
              <a:round/>
              <a:headEnd/>
              <a:tailEnd type="triangle" w="med" len="me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Segoe UI"/>
                <a:ea typeface="メイリオ"/>
                <a:cs typeface="+mn-cs"/>
              </a:endParaRPr>
            </a:p>
          </p:txBody>
        </p:sp>
        <p:sp>
          <p:nvSpPr>
            <p:cNvPr id="28" name="Line 15">
              <a:extLst>
                <a:ext uri="{FF2B5EF4-FFF2-40B4-BE49-F238E27FC236}">
                  <a16:creationId xmlns:a16="http://schemas.microsoft.com/office/drawing/2014/main" id="{13029B1C-0345-5F5E-B1F9-BDEF21A76F64}"/>
                </a:ext>
              </a:extLst>
            </p:cNvPr>
            <p:cNvSpPr>
              <a:spLocks noChangeShapeType="1"/>
            </p:cNvSpPr>
            <p:nvPr/>
          </p:nvSpPr>
          <p:spPr bwMode="auto">
            <a:xfrm>
              <a:off x="3186" y="2928"/>
              <a:ext cx="378" cy="0"/>
            </a:xfrm>
            <a:prstGeom prst="line">
              <a:avLst/>
            </a:prstGeom>
            <a:no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Segoe UI"/>
                <a:ea typeface="メイリオ"/>
                <a:cs typeface="+mn-cs"/>
              </a:endParaRPr>
            </a:p>
          </p:txBody>
        </p:sp>
        <p:sp>
          <p:nvSpPr>
            <p:cNvPr id="29" name="Line 16">
              <a:extLst>
                <a:ext uri="{FF2B5EF4-FFF2-40B4-BE49-F238E27FC236}">
                  <a16:creationId xmlns:a16="http://schemas.microsoft.com/office/drawing/2014/main" id="{A9440029-56CA-D23F-D1E2-8A3C7EF10631}"/>
                </a:ext>
              </a:extLst>
            </p:cNvPr>
            <p:cNvSpPr>
              <a:spLocks noChangeShapeType="1"/>
            </p:cNvSpPr>
            <p:nvPr/>
          </p:nvSpPr>
          <p:spPr bwMode="auto">
            <a:xfrm>
              <a:off x="3564" y="2928"/>
              <a:ext cx="0" cy="720"/>
            </a:xfrm>
            <a:prstGeom prst="line">
              <a:avLst/>
            </a:prstGeom>
            <a:noFill/>
            <a:ln w="9525">
              <a:solidFill>
                <a:schemeClr val="tx1"/>
              </a:solidFill>
              <a:round/>
              <a:headEnd/>
              <a:tailEnd type="triangle" w="med" len="me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Segoe UI"/>
                <a:ea typeface="メイリオ"/>
                <a:cs typeface="+mn-cs"/>
              </a:endParaRPr>
            </a:p>
          </p:txBody>
        </p:sp>
        <p:sp>
          <p:nvSpPr>
            <p:cNvPr id="30" name="Line 17">
              <a:extLst>
                <a:ext uri="{FF2B5EF4-FFF2-40B4-BE49-F238E27FC236}">
                  <a16:creationId xmlns:a16="http://schemas.microsoft.com/office/drawing/2014/main" id="{72AC4FA9-B809-3E90-4E6C-085893C1AC52}"/>
                </a:ext>
              </a:extLst>
            </p:cNvPr>
            <p:cNvSpPr>
              <a:spLocks noChangeShapeType="1"/>
            </p:cNvSpPr>
            <p:nvPr/>
          </p:nvSpPr>
          <p:spPr bwMode="auto">
            <a:xfrm>
              <a:off x="4482" y="2160"/>
              <a:ext cx="0" cy="480"/>
            </a:xfrm>
            <a:prstGeom prst="line">
              <a:avLst/>
            </a:prstGeom>
            <a:noFill/>
            <a:ln w="9525">
              <a:solidFill>
                <a:schemeClr val="tx1"/>
              </a:solidFill>
              <a:round/>
              <a:headEnd/>
              <a:tailEnd type="triangle" w="med" len="me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Segoe UI"/>
                <a:ea typeface="メイリオ"/>
                <a:cs typeface="+mn-cs"/>
              </a:endParaRPr>
            </a:p>
          </p:txBody>
        </p:sp>
        <p:sp>
          <p:nvSpPr>
            <p:cNvPr id="31" name="Line 18">
              <a:extLst>
                <a:ext uri="{FF2B5EF4-FFF2-40B4-BE49-F238E27FC236}">
                  <a16:creationId xmlns:a16="http://schemas.microsoft.com/office/drawing/2014/main" id="{B19F66A8-F3D2-16FD-177E-00EF8D9E374D}"/>
                </a:ext>
              </a:extLst>
            </p:cNvPr>
            <p:cNvSpPr>
              <a:spLocks noChangeShapeType="1"/>
            </p:cNvSpPr>
            <p:nvPr/>
          </p:nvSpPr>
          <p:spPr bwMode="auto">
            <a:xfrm>
              <a:off x="4428" y="3216"/>
              <a:ext cx="0" cy="432"/>
            </a:xfrm>
            <a:prstGeom prst="line">
              <a:avLst/>
            </a:prstGeom>
            <a:noFill/>
            <a:ln w="9525">
              <a:solidFill>
                <a:schemeClr val="tx1"/>
              </a:solidFill>
              <a:round/>
              <a:headEnd/>
              <a:tailEnd type="triangle" w="med" len="me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Segoe UI"/>
                <a:ea typeface="メイリオ"/>
                <a:cs typeface="+mn-cs"/>
              </a:endParaRPr>
            </a:p>
          </p:txBody>
        </p:sp>
        <p:sp>
          <p:nvSpPr>
            <p:cNvPr id="32" name="Line 19">
              <a:extLst>
                <a:ext uri="{FF2B5EF4-FFF2-40B4-BE49-F238E27FC236}">
                  <a16:creationId xmlns:a16="http://schemas.microsoft.com/office/drawing/2014/main" id="{2F0A68A9-F41E-B883-1CD3-86B1F9DFE237}"/>
                </a:ext>
              </a:extLst>
            </p:cNvPr>
            <p:cNvSpPr>
              <a:spLocks noChangeShapeType="1"/>
            </p:cNvSpPr>
            <p:nvPr/>
          </p:nvSpPr>
          <p:spPr bwMode="auto">
            <a:xfrm>
              <a:off x="5022" y="2928"/>
              <a:ext cx="378" cy="0"/>
            </a:xfrm>
            <a:prstGeom prst="line">
              <a:avLst/>
            </a:prstGeom>
            <a:no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Segoe UI"/>
                <a:ea typeface="メイリオ"/>
                <a:cs typeface="+mn-cs"/>
              </a:endParaRPr>
            </a:p>
          </p:txBody>
        </p:sp>
        <p:sp>
          <p:nvSpPr>
            <p:cNvPr id="33" name="Line 20">
              <a:extLst>
                <a:ext uri="{FF2B5EF4-FFF2-40B4-BE49-F238E27FC236}">
                  <a16:creationId xmlns:a16="http://schemas.microsoft.com/office/drawing/2014/main" id="{1ACCAE03-2549-04B3-89EA-4B8B53DF6EF8}"/>
                </a:ext>
              </a:extLst>
            </p:cNvPr>
            <p:cNvSpPr>
              <a:spLocks noChangeShapeType="1"/>
            </p:cNvSpPr>
            <p:nvPr/>
          </p:nvSpPr>
          <p:spPr bwMode="auto">
            <a:xfrm>
              <a:off x="5400" y="2928"/>
              <a:ext cx="0" cy="720"/>
            </a:xfrm>
            <a:prstGeom prst="line">
              <a:avLst/>
            </a:prstGeom>
            <a:noFill/>
            <a:ln w="9525">
              <a:solidFill>
                <a:schemeClr val="tx1"/>
              </a:solidFill>
              <a:round/>
              <a:headEnd/>
              <a:tailEnd type="triangle" w="med" len="me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Segoe UI"/>
                <a:ea typeface="メイリオ"/>
                <a:cs typeface="+mn-cs"/>
              </a:endParaRPr>
            </a:p>
          </p:txBody>
        </p:sp>
        <p:sp>
          <p:nvSpPr>
            <p:cNvPr id="34" name="Text Box 21">
              <a:extLst>
                <a:ext uri="{FF2B5EF4-FFF2-40B4-BE49-F238E27FC236}">
                  <a16:creationId xmlns:a16="http://schemas.microsoft.com/office/drawing/2014/main" id="{3AA1CB34-7BE6-8551-92DC-E747E7C92EA4}"/>
                </a:ext>
              </a:extLst>
            </p:cNvPr>
            <p:cNvSpPr txBox="1">
              <a:spLocks noChangeArrowheads="1"/>
            </p:cNvSpPr>
            <p:nvPr/>
          </p:nvSpPr>
          <p:spPr bwMode="auto">
            <a:xfrm>
              <a:off x="2131" y="2395"/>
              <a:ext cx="391" cy="314"/>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Segoe UI"/>
                  <a:ea typeface="メイリオ"/>
                  <a:cs typeface="+mn-cs"/>
                </a:rPr>
                <a:t>あり</a:t>
              </a:r>
            </a:p>
          </p:txBody>
        </p:sp>
        <p:sp>
          <p:nvSpPr>
            <p:cNvPr id="35" name="Text Box 22">
              <a:extLst>
                <a:ext uri="{FF2B5EF4-FFF2-40B4-BE49-F238E27FC236}">
                  <a16:creationId xmlns:a16="http://schemas.microsoft.com/office/drawing/2014/main" id="{F64DCB31-1042-CC0A-C905-43A4373A1202}"/>
                </a:ext>
              </a:extLst>
            </p:cNvPr>
            <p:cNvSpPr txBox="1">
              <a:spLocks noChangeArrowheads="1"/>
            </p:cNvSpPr>
            <p:nvPr/>
          </p:nvSpPr>
          <p:spPr bwMode="auto">
            <a:xfrm>
              <a:off x="2131" y="3238"/>
              <a:ext cx="391" cy="314"/>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Segoe UI"/>
                  <a:ea typeface="メイリオ"/>
                  <a:cs typeface="+mn-cs"/>
                </a:rPr>
                <a:t>あり</a:t>
              </a:r>
            </a:p>
          </p:txBody>
        </p:sp>
        <p:sp>
          <p:nvSpPr>
            <p:cNvPr id="36" name="Text Box 23">
              <a:extLst>
                <a:ext uri="{FF2B5EF4-FFF2-40B4-BE49-F238E27FC236}">
                  <a16:creationId xmlns:a16="http://schemas.microsoft.com/office/drawing/2014/main" id="{2AD04045-30C3-33C6-1CFF-B86485F8AC03}"/>
                </a:ext>
              </a:extLst>
            </p:cNvPr>
            <p:cNvSpPr txBox="1">
              <a:spLocks noChangeArrowheads="1"/>
            </p:cNvSpPr>
            <p:nvPr/>
          </p:nvSpPr>
          <p:spPr bwMode="auto">
            <a:xfrm>
              <a:off x="4041" y="3238"/>
              <a:ext cx="391" cy="314"/>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Segoe UI"/>
                  <a:ea typeface="メイリオ"/>
                  <a:cs typeface="+mn-cs"/>
                </a:rPr>
                <a:t>あり</a:t>
              </a:r>
            </a:p>
          </p:txBody>
        </p:sp>
        <p:sp>
          <p:nvSpPr>
            <p:cNvPr id="37" name="Text Box 24">
              <a:extLst>
                <a:ext uri="{FF2B5EF4-FFF2-40B4-BE49-F238E27FC236}">
                  <a16:creationId xmlns:a16="http://schemas.microsoft.com/office/drawing/2014/main" id="{52CEE664-0EF3-6C41-C256-D70AFE934EE0}"/>
                </a:ext>
              </a:extLst>
            </p:cNvPr>
            <p:cNvSpPr txBox="1">
              <a:spLocks noChangeArrowheads="1"/>
            </p:cNvSpPr>
            <p:nvPr/>
          </p:nvSpPr>
          <p:spPr bwMode="auto">
            <a:xfrm>
              <a:off x="3233" y="1869"/>
              <a:ext cx="391" cy="314"/>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Segoe UI"/>
                  <a:ea typeface="メイリオ"/>
                  <a:cs typeface="+mn-cs"/>
                </a:rPr>
                <a:t>なし</a:t>
              </a:r>
            </a:p>
          </p:txBody>
        </p:sp>
        <p:sp>
          <p:nvSpPr>
            <p:cNvPr id="38" name="Text Box 25">
              <a:extLst>
                <a:ext uri="{FF2B5EF4-FFF2-40B4-BE49-F238E27FC236}">
                  <a16:creationId xmlns:a16="http://schemas.microsoft.com/office/drawing/2014/main" id="{E72DA13F-1BAA-5E46-595F-1408A836DD68}"/>
                </a:ext>
              </a:extLst>
            </p:cNvPr>
            <p:cNvSpPr txBox="1">
              <a:spLocks noChangeArrowheads="1"/>
            </p:cNvSpPr>
            <p:nvPr/>
          </p:nvSpPr>
          <p:spPr bwMode="auto">
            <a:xfrm>
              <a:off x="3159" y="2606"/>
              <a:ext cx="391" cy="314"/>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Segoe UI"/>
                  <a:ea typeface="メイリオ"/>
                  <a:cs typeface="+mn-cs"/>
                </a:rPr>
                <a:t>なし</a:t>
              </a:r>
            </a:p>
          </p:txBody>
        </p:sp>
        <p:sp>
          <p:nvSpPr>
            <p:cNvPr id="39" name="Text Box 26">
              <a:extLst>
                <a:ext uri="{FF2B5EF4-FFF2-40B4-BE49-F238E27FC236}">
                  <a16:creationId xmlns:a16="http://schemas.microsoft.com/office/drawing/2014/main" id="{5B21C63D-E1D0-7478-EC85-5373B5670609}"/>
                </a:ext>
              </a:extLst>
            </p:cNvPr>
            <p:cNvSpPr txBox="1">
              <a:spLocks noChangeArrowheads="1"/>
            </p:cNvSpPr>
            <p:nvPr/>
          </p:nvSpPr>
          <p:spPr bwMode="auto">
            <a:xfrm>
              <a:off x="5070" y="2606"/>
              <a:ext cx="391" cy="314"/>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Segoe UI"/>
                  <a:ea typeface="メイリオ"/>
                  <a:cs typeface="+mn-cs"/>
                </a:rPr>
                <a:t>なし</a:t>
              </a:r>
            </a:p>
          </p:txBody>
        </p:sp>
        <p:sp>
          <p:nvSpPr>
            <p:cNvPr id="40" name="Oval 27">
              <a:extLst>
                <a:ext uri="{FF2B5EF4-FFF2-40B4-BE49-F238E27FC236}">
                  <a16:creationId xmlns:a16="http://schemas.microsoft.com/office/drawing/2014/main" id="{EA925D46-D049-C61D-6552-4E92AAF3CA04}"/>
                </a:ext>
              </a:extLst>
            </p:cNvPr>
            <p:cNvSpPr>
              <a:spLocks noChangeArrowheads="1"/>
            </p:cNvSpPr>
            <p:nvPr/>
          </p:nvSpPr>
          <p:spPr bwMode="auto">
            <a:xfrm>
              <a:off x="2214" y="3648"/>
              <a:ext cx="702" cy="336"/>
            </a:xfrm>
            <a:prstGeom prst="ellipse">
              <a:avLst/>
            </a:prstGeom>
            <a:solidFill>
              <a:srgbClr val="99FF66"/>
            </a:solidFill>
            <a:ln w="9525">
              <a:solidFill>
                <a:schemeClr val="tx1"/>
              </a:solidFill>
              <a:round/>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prstClr val="black"/>
                  </a:solidFill>
                  <a:effectLst/>
                  <a:uLnTx/>
                  <a:uFillTx/>
                  <a:latin typeface="Segoe UI"/>
                  <a:ea typeface="メイリオ"/>
                  <a:cs typeface="+mn-cs"/>
                </a:rPr>
                <a:t>診断群分類</a:t>
              </a:r>
            </a:p>
          </p:txBody>
        </p:sp>
        <p:sp>
          <p:nvSpPr>
            <p:cNvPr id="41" name="Oval 28">
              <a:extLst>
                <a:ext uri="{FF2B5EF4-FFF2-40B4-BE49-F238E27FC236}">
                  <a16:creationId xmlns:a16="http://schemas.microsoft.com/office/drawing/2014/main" id="{5B7D8824-1821-9C91-252F-2AE0495D72BA}"/>
                </a:ext>
              </a:extLst>
            </p:cNvPr>
            <p:cNvSpPr>
              <a:spLocks noChangeArrowheads="1"/>
            </p:cNvSpPr>
            <p:nvPr/>
          </p:nvSpPr>
          <p:spPr bwMode="auto">
            <a:xfrm>
              <a:off x="3240" y="3648"/>
              <a:ext cx="702" cy="336"/>
            </a:xfrm>
            <a:prstGeom prst="ellipse">
              <a:avLst/>
            </a:prstGeom>
            <a:solidFill>
              <a:srgbClr val="99FF66"/>
            </a:solidFill>
            <a:ln w="9525">
              <a:solidFill>
                <a:schemeClr val="tx1"/>
              </a:solidFill>
              <a:round/>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prstClr val="black"/>
                  </a:solidFill>
                  <a:effectLst/>
                  <a:uLnTx/>
                  <a:uFillTx/>
                  <a:latin typeface="Segoe UI"/>
                  <a:ea typeface="メイリオ"/>
                  <a:cs typeface="+mn-cs"/>
                </a:rPr>
                <a:t>診断群分類</a:t>
              </a:r>
            </a:p>
          </p:txBody>
        </p:sp>
        <p:sp>
          <p:nvSpPr>
            <p:cNvPr id="42" name="Oval 29">
              <a:extLst>
                <a:ext uri="{FF2B5EF4-FFF2-40B4-BE49-F238E27FC236}">
                  <a16:creationId xmlns:a16="http://schemas.microsoft.com/office/drawing/2014/main" id="{08A36293-744F-D22B-23ED-9872C54F578A}"/>
                </a:ext>
              </a:extLst>
            </p:cNvPr>
            <p:cNvSpPr>
              <a:spLocks noChangeArrowheads="1"/>
            </p:cNvSpPr>
            <p:nvPr/>
          </p:nvSpPr>
          <p:spPr bwMode="auto">
            <a:xfrm>
              <a:off x="4104" y="3648"/>
              <a:ext cx="702" cy="336"/>
            </a:xfrm>
            <a:prstGeom prst="ellipse">
              <a:avLst/>
            </a:prstGeom>
            <a:solidFill>
              <a:srgbClr val="99FF66"/>
            </a:solidFill>
            <a:ln w="9525">
              <a:solidFill>
                <a:schemeClr val="tx1"/>
              </a:solidFill>
              <a:round/>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prstClr val="black"/>
                  </a:solidFill>
                  <a:effectLst/>
                  <a:uLnTx/>
                  <a:uFillTx/>
                  <a:latin typeface="Segoe UI"/>
                  <a:ea typeface="メイリオ"/>
                  <a:cs typeface="+mn-cs"/>
                </a:rPr>
                <a:t>診断群分類</a:t>
              </a:r>
            </a:p>
          </p:txBody>
        </p:sp>
        <p:sp>
          <p:nvSpPr>
            <p:cNvPr id="43" name="Oval 30">
              <a:extLst>
                <a:ext uri="{FF2B5EF4-FFF2-40B4-BE49-F238E27FC236}">
                  <a16:creationId xmlns:a16="http://schemas.microsoft.com/office/drawing/2014/main" id="{28753FBF-50AF-20F1-3C2A-74C4E3B71620}"/>
                </a:ext>
              </a:extLst>
            </p:cNvPr>
            <p:cNvSpPr>
              <a:spLocks noChangeArrowheads="1"/>
            </p:cNvSpPr>
            <p:nvPr/>
          </p:nvSpPr>
          <p:spPr bwMode="auto">
            <a:xfrm>
              <a:off x="5076" y="3648"/>
              <a:ext cx="702" cy="336"/>
            </a:xfrm>
            <a:prstGeom prst="ellipse">
              <a:avLst/>
            </a:prstGeom>
            <a:solidFill>
              <a:srgbClr val="99FF66"/>
            </a:solidFill>
            <a:ln w="9525">
              <a:solidFill>
                <a:schemeClr val="tx1"/>
              </a:solidFill>
              <a:round/>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a:ln>
                    <a:noFill/>
                  </a:ln>
                  <a:solidFill>
                    <a:prstClr val="black"/>
                  </a:solidFill>
                  <a:effectLst/>
                  <a:uLnTx/>
                  <a:uFillTx/>
                  <a:latin typeface="Segoe UI"/>
                  <a:ea typeface="メイリオ"/>
                  <a:cs typeface="+mn-cs"/>
                </a:rPr>
                <a:t>診断群分類</a:t>
              </a:r>
            </a:p>
          </p:txBody>
        </p:sp>
        <p:sp>
          <p:nvSpPr>
            <p:cNvPr id="44" name="Text Box 31">
              <a:extLst>
                <a:ext uri="{FF2B5EF4-FFF2-40B4-BE49-F238E27FC236}">
                  <a16:creationId xmlns:a16="http://schemas.microsoft.com/office/drawing/2014/main" id="{6D272E98-AD8B-CA92-E588-0FF089DC190B}"/>
                </a:ext>
              </a:extLst>
            </p:cNvPr>
            <p:cNvSpPr txBox="1">
              <a:spLocks noChangeArrowheads="1"/>
            </p:cNvSpPr>
            <p:nvPr/>
          </p:nvSpPr>
          <p:spPr bwMode="auto">
            <a:xfrm>
              <a:off x="-3146" y="960"/>
              <a:ext cx="4612" cy="1539"/>
            </a:xfrm>
            <a:prstGeom prst="rect">
              <a:avLst/>
            </a:prstGeom>
            <a:solidFill>
              <a:srgbClr val="FFFFCC"/>
            </a:solidFill>
            <a:ln w="9525">
              <a:noFill/>
              <a:miter lim="800000"/>
              <a:headEnd/>
              <a:tailEnd/>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Segoe UI"/>
                  <a:ea typeface="メイリオ"/>
                  <a:cs typeface="+mn-cs"/>
                </a:rPr>
                <a:t>米国の</a:t>
              </a:r>
              <a:r>
                <a:rPr kumimoji="1" lang="en-US" altLang="ja-JP" sz="1400" b="0" i="0" u="none" strike="noStrike" kern="1200" cap="none" spc="0" normalizeH="0" baseline="0" noProof="0">
                  <a:ln>
                    <a:noFill/>
                  </a:ln>
                  <a:solidFill>
                    <a:prstClr val="black"/>
                  </a:solidFill>
                  <a:effectLst/>
                  <a:uLnTx/>
                  <a:uFillTx/>
                  <a:latin typeface="Segoe UI"/>
                  <a:ea typeface="メイリオ"/>
                  <a:cs typeface="+mn-cs"/>
                </a:rPr>
                <a:t>DRG</a:t>
              </a:r>
              <a:r>
                <a:rPr kumimoji="1" lang="ja-JP" altLang="en-US" sz="1400" b="0" i="0" u="none" strike="noStrike" kern="1200" cap="none" spc="0" normalizeH="0" baseline="0" noProof="0">
                  <a:ln>
                    <a:noFill/>
                  </a:ln>
                  <a:solidFill>
                    <a:prstClr val="black"/>
                  </a:solidFill>
                  <a:effectLst/>
                  <a:uLnTx/>
                  <a:uFillTx/>
                  <a:latin typeface="Segoe UI"/>
                  <a:ea typeface="メイリオ"/>
                  <a:cs typeface="+mn-cs"/>
                </a:rPr>
                <a:t>が手術の有無を主眼に開発されたものであり、一方、わが国の</a:t>
              </a:r>
              <a:r>
                <a:rPr kumimoji="1" lang="en-US" altLang="ja-JP" sz="1400" b="0" i="0" u="none" strike="noStrike" kern="1200" cap="none" spc="0" normalizeH="0" baseline="0" noProof="0">
                  <a:ln>
                    <a:noFill/>
                  </a:ln>
                  <a:solidFill>
                    <a:prstClr val="black"/>
                  </a:solidFill>
                  <a:effectLst/>
                  <a:uLnTx/>
                  <a:uFillTx/>
                  <a:latin typeface="Segoe UI"/>
                  <a:ea typeface="メイリオ"/>
                  <a:cs typeface="+mn-cs"/>
                </a:rPr>
                <a:t>DPC</a:t>
              </a:r>
              <a:r>
                <a:rPr kumimoji="1" lang="ja-JP" altLang="en-US" sz="1400" b="0" i="0" u="none" strike="noStrike" kern="1200" cap="none" spc="0" normalizeH="0" baseline="0" noProof="0">
                  <a:ln>
                    <a:noFill/>
                  </a:ln>
                  <a:solidFill>
                    <a:prstClr val="black"/>
                  </a:solidFill>
                  <a:effectLst/>
                  <a:uLnTx/>
                  <a:uFillTx/>
                  <a:latin typeface="Segoe UI"/>
                  <a:ea typeface="メイリオ"/>
                  <a:cs typeface="+mn-cs"/>
                </a:rPr>
                <a:t>開発では、臨床家の思考方法に近い形で、診断を前提とした判断樹を作成していくことを基本的理念としている。</a:t>
              </a:r>
            </a:p>
          </p:txBody>
        </p:sp>
      </p:grpSp>
      <p:sp>
        <p:nvSpPr>
          <p:cNvPr id="45" name="Text Box 32">
            <a:extLst>
              <a:ext uri="{FF2B5EF4-FFF2-40B4-BE49-F238E27FC236}">
                <a16:creationId xmlns:a16="http://schemas.microsoft.com/office/drawing/2014/main" id="{F7803C15-1E19-5518-8060-C30276E7DAC6}"/>
              </a:ext>
            </a:extLst>
          </p:cNvPr>
          <p:cNvSpPr txBox="1">
            <a:spLocks noChangeArrowheads="1"/>
          </p:cNvSpPr>
          <p:nvPr/>
        </p:nvSpPr>
        <p:spPr bwMode="auto">
          <a:xfrm>
            <a:off x="501718" y="4142041"/>
            <a:ext cx="4457490" cy="1077218"/>
          </a:xfrm>
          <a:prstGeom prst="rect">
            <a:avLst/>
          </a:prstGeom>
          <a:noFill/>
          <a:ln w="9525" algn="ctr">
            <a:solidFill>
              <a:schemeClr val="tx1"/>
            </a:solidFill>
            <a:miter lim="800000"/>
            <a:headEnd/>
            <a:tailEnd/>
          </a:ln>
        </p:spPr>
        <p:txBody>
          <a:bodyPr wrap="square" lIns="91440" tIns="45720" rIns="91440" bIns="4572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a:ln>
                  <a:noFill/>
                </a:ln>
                <a:solidFill>
                  <a:prstClr val="black"/>
                </a:solidFill>
                <a:effectLst/>
                <a:uLnTx/>
                <a:uFillTx/>
                <a:latin typeface="Meiryo"/>
                <a:ea typeface="メイリオ"/>
                <a:cs typeface="+mn-cs"/>
              </a:rPr>
              <a:t>MDC</a:t>
            </a:r>
            <a:r>
              <a:rPr kumimoji="1" lang="ja-JP" altLang="en-US" sz="1600" b="0" i="0" u="none" strike="noStrike" kern="1200" cap="none" spc="0" normalizeH="0" baseline="0" noProof="0">
                <a:ln>
                  <a:noFill/>
                </a:ln>
                <a:solidFill>
                  <a:prstClr val="black"/>
                </a:solidFill>
                <a:effectLst/>
                <a:uLnTx/>
                <a:uFillTx/>
                <a:latin typeface="Meiryo"/>
                <a:ea typeface="Meiryo"/>
                <a:cs typeface="+mn-cs"/>
              </a:rPr>
              <a:t>（</a:t>
            </a:r>
            <a:r>
              <a:rPr kumimoji="1" lang="en-US" altLang="ja-JP" sz="1600" b="0" i="0" u="none" strike="noStrike" kern="1200" cap="none" spc="0" normalizeH="0" baseline="0" noProof="0">
                <a:ln>
                  <a:noFill/>
                </a:ln>
                <a:solidFill>
                  <a:prstClr val="black"/>
                </a:solidFill>
                <a:effectLst/>
                <a:uLnTx/>
                <a:uFillTx/>
                <a:latin typeface="Meiryo"/>
                <a:ea typeface="メイリオ"/>
                <a:cs typeface="+mn-cs"/>
              </a:rPr>
              <a:t>Major Diagnostic Categories</a:t>
            </a:r>
            <a:r>
              <a:rPr kumimoji="1" lang="ja-JP" altLang="en-US" sz="1600" b="0" i="0" u="none" strike="noStrike" kern="1200" cap="none" spc="0" normalizeH="0" baseline="0" noProof="0">
                <a:ln>
                  <a:noFill/>
                </a:ln>
                <a:solidFill>
                  <a:prstClr val="black"/>
                </a:solidFill>
                <a:effectLst/>
                <a:uLnTx/>
                <a:uFillTx/>
                <a:latin typeface="Meiryo"/>
                <a:ea typeface="Meiryo"/>
                <a:cs typeface="+mn-cs"/>
              </a:rPr>
              <a:t>）</a:t>
            </a:r>
            <a:r>
              <a:rPr kumimoji="1" lang="en-US" altLang="ja-JP" sz="1600" b="0" i="0" u="none" strike="noStrike" kern="1200" cap="none" spc="0" normalizeH="0" baseline="0" noProof="0">
                <a:ln>
                  <a:noFill/>
                </a:ln>
                <a:solidFill>
                  <a:prstClr val="black"/>
                </a:solidFill>
                <a:effectLst/>
                <a:uLnTx/>
                <a:uFillTx/>
                <a:latin typeface="Meiryo"/>
                <a:ea typeface="メイリオ"/>
                <a:cs typeface="+mn-cs"/>
              </a:rPr>
              <a:t>18</a:t>
            </a:r>
            <a:r>
              <a:rPr kumimoji="1" lang="ja-JP" altLang="en-US" sz="1600" b="0" i="0" u="none" strike="noStrike" kern="1200" cap="none" spc="0" normalizeH="0" baseline="0" noProof="0">
                <a:ln>
                  <a:noFill/>
                </a:ln>
                <a:solidFill>
                  <a:prstClr val="black"/>
                </a:solidFill>
                <a:effectLst/>
                <a:uLnTx/>
                <a:uFillTx/>
                <a:latin typeface="Meiryo"/>
                <a:ea typeface="Meiryo"/>
                <a:cs typeface="+mn-cs"/>
              </a:rPr>
              <a:t>種</a:t>
            </a:r>
            <a:endParaRPr kumimoji="0" lang="ja-JP" altLang="en-US" sz="1600" b="0" i="0" u="none" strike="noStrike" kern="1200" cap="none" spc="0" normalizeH="0" baseline="30000" noProof="0">
              <a:ln>
                <a:noFill/>
              </a:ln>
              <a:solidFill>
                <a:prstClr val="black"/>
              </a:solidFill>
              <a:effectLst/>
              <a:uLnTx/>
              <a:uFillTx/>
              <a:latin typeface="Meiryo"/>
              <a:ea typeface="Meiryo"/>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a:ln>
                  <a:noFill/>
                </a:ln>
                <a:solidFill>
                  <a:prstClr val="black"/>
                </a:solidFill>
                <a:effectLst/>
                <a:uLnTx/>
                <a:uFillTx/>
                <a:latin typeface="Meiryo"/>
                <a:ea typeface="メイリオ"/>
                <a:cs typeface="+mn-cs"/>
              </a:rPr>
              <a:t>DPC</a:t>
            </a:r>
            <a:r>
              <a:rPr kumimoji="1" lang="ja-JP" altLang="en-US" sz="1600" b="0" i="0" u="none" strike="noStrike" kern="1200" cap="none" spc="0" normalizeH="0" baseline="0" noProof="0">
                <a:ln>
                  <a:noFill/>
                </a:ln>
                <a:solidFill>
                  <a:prstClr val="black"/>
                </a:solidFill>
                <a:effectLst/>
                <a:uLnTx/>
                <a:uFillTx/>
                <a:latin typeface="Meiryo"/>
                <a:ea typeface="Meiryo"/>
                <a:cs typeface="+mn-cs"/>
              </a:rPr>
              <a:t>コード　</a:t>
            </a:r>
            <a:r>
              <a:rPr kumimoji="1" lang="en-US" altLang="ja-JP" sz="1600" b="1" i="0" u="sng" strike="noStrike" kern="1200" cap="none" spc="0" normalizeH="0" baseline="0" noProof="0">
                <a:ln>
                  <a:noFill/>
                </a:ln>
                <a:solidFill>
                  <a:srgbClr val="0070C0"/>
                </a:solidFill>
                <a:effectLst/>
                <a:uLnTx/>
                <a:uFillTx/>
                <a:latin typeface="Meiryo"/>
                <a:ea typeface="Meiryo"/>
                <a:cs typeface="+mn-cs"/>
              </a:rPr>
              <a:t>3,248</a:t>
            </a:r>
            <a:r>
              <a:rPr kumimoji="1" lang="ja-JP" altLang="en-US" sz="1600" b="0" i="0" u="none" strike="noStrike" kern="1200" cap="none" spc="0" normalizeH="0" baseline="0" noProof="0">
                <a:ln>
                  <a:noFill/>
                </a:ln>
                <a:solidFill>
                  <a:prstClr val="black"/>
                </a:solidFill>
                <a:effectLst/>
                <a:uLnTx/>
                <a:uFillTx/>
                <a:latin typeface="Meiryo"/>
                <a:ea typeface="Meiryo"/>
                <a:cs typeface="+mn-cs"/>
              </a:rPr>
              <a:t>分類</a:t>
            </a:r>
            <a:endParaRPr kumimoji="0" lang="en-US" altLang="ja-JP" sz="1600" b="0" i="0" u="none" strike="noStrike" kern="1200" cap="none" spc="0" normalizeH="0" baseline="0" noProof="0">
              <a:ln>
                <a:noFill/>
              </a:ln>
              <a:solidFill>
                <a:prstClr val="black"/>
              </a:solidFill>
              <a:effectLst/>
              <a:uLnTx/>
              <a:uFillTx/>
              <a:latin typeface="Meiryo"/>
              <a:ea typeface="Meiryo"/>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Meiryo"/>
                <a:ea typeface="Meiryo"/>
                <a:cs typeface="+mn-cs"/>
              </a:rPr>
              <a:t>　　　　　（うち支払分類　</a:t>
            </a:r>
            <a:r>
              <a:rPr kumimoji="1" lang="en-US" altLang="ja-JP" sz="1600" b="0" i="0" u="none" strike="noStrike" kern="1200" cap="none" spc="0" normalizeH="0" baseline="0" noProof="0">
                <a:ln>
                  <a:noFill/>
                </a:ln>
                <a:solidFill>
                  <a:prstClr val="black"/>
                </a:solidFill>
                <a:effectLst/>
                <a:uLnTx/>
                <a:uFillTx/>
                <a:latin typeface="Meiryo"/>
                <a:ea typeface="Meiryo"/>
                <a:cs typeface="+mn-cs"/>
              </a:rPr>
              <a:t> </a:t>
            </a:r>
            <a:r>
              <a:rPr kumimoji="1" lang="en-US" altLang="ja-JP" sz="1600" b="1" i="0" u="sng" strike="noStrike" kern="1200" cap="none" spc="0" normalizeH="0" baseline="0" noProof="0">
                <a:ln>
                  <a:noFill/>
                </a:ln>
                <a:solidFill>
                  <a:srgbClr val="0070C0"/>
                </a:solidFill>
                <a:effectLst/>
                <a:uLnTx/>
                <a:uFillTx/>
                <a:latin typeface="Meiryo"/>
                <a:ea typeface="Meiryo"/>
                <a:cs typeface="+mn-cs"/>
              </a:rPr>
              <a:t>2,348</a:t>
            </a:r>
            <a:r>
              <a:rPr kumimoji="1" lang="ja-JP" altLang="en-US" sz="1600" b="0" i="0" u="none" strike="noStrike" kern="1200" cap="none" spc="0" normalizeH="0" baseline="0" noProof="0">
                <a:ln>
                  <a:noFill/>
                </a:ln>
                <a:solidFill>
                  <a:prstClr val="black"/>
                </a:solidFill>
                <a:effectLst/>
                <a:uLnTx/>
                <a:uFillTx/>
                <a:latin typeface="Meiryo"/>
                <a:ea typeface="Meiryo"/>
                <a:cs typeface="+mn-cs"/>
              </a:rPr>
              <a:t>分類）</a:t>
            </a:r>
            <a:endParaRPr kumimoji="0" lang="en-US" altLang="ja-JP" sz="1600" b="0" i="0" u="none" strike="noStrike" kern="1200" cap="none" spc="0" normalizeH="0" baseline="30000" noProof="0">
              <a:ln>
                <a:noFill/>
              </a:ln>
              <a:solidFill>
                <a:prstClr val="black"/>
              </a:solidFill>
              <a:effectLst/>
              <a:uLnTx/>
              <a:uFillTx/>
              <a:latin typeface="Meiryo"/>
              <a:ea typeface="Meiryo"/>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30000" noProof="0">
                <a:ln>
                  <a:noFill/>
                </a:ln>
                <a:solidFill>
                  <a:prstClr val="black"/>
                </a:solidFill>
                <a:effectLst/>
                <a:uLnTx/>
                <a:uFillTx/>
                <a:latin typeface="Meiryo"/>
                <a:ea typeface="Meiryo"/>
                <a:cs typeface="+mn-cs"/>
              </a:rPr>
              <a:t>　　　　　　　　　　　　　　　　　　</a:t>
            </a:r>
            <a:r>
              <a:rPr kumimoji="1" lang="en-US" altLang="ja-JP" sz="1600" b="0" i="0" u="none" strike="noStrike" kern="1200" cap="none" spc="0" normalizeH="0" baseline="30000" noProof="0">
                <a:ln>
                  <a:noFill/>
                </a:ln>
                <a:solidFill>
                  <a:prstClr val="black"/>
                </a:solidFill>
                <a:effectLst/>
                <a:uLnTx/>
                <a:uFillTx/>
                <a:latin typeface="Meiryo"/>
                <a:ea typeface="メイリオ"/>
                <a:cs typeface="+mn-cs"/>
              </a:rPr>
              <a:t>※</a:t>
            </a:r>
            <a:r>
              <a:rPr kumimoji="1" lang="ja-JP" altLang="en-US" sz="1600" b="0" i="0" u="none" strike="noStrike" kern="1200" cap="none" spc="0" normalizeH="0" baseline="30000" noProof="0">
                <a:ln>
                  <a:noFill/>
                </a:ln>
                <a:solidFill>
                  <a:prstClr val="black"/>
                </a:solidFill>
                <a:effectLst/>
                <a:uLnTx/>
                <a:uFillTx/>
                <a:latin typeface="Meiryo"/>
                <a:ea typeface="Meiryo"/>
                <a:cs typeface="+mn-cs"/>
              </a:rPr>
              <a:t>令和６年度改定時</a:t>
            </a:r>
            <a:endParaRPr kumimoji="0" lang="ja-JP" altLang="en-US" sz="1400" b="0" i="0" u="none" strike="noStrike" kern="1200" cap="none" spc="0" normalizeH="0" baseline="0" noProof="0">
              <a:ln>
                <a:noFill/>
              </a:ln>
              <a:solidFill>
                <a:prstClr val="black"/>
              </a:solidFill>
              <a:effectLst/>
              <a:uLnTx/>
              <a:uFillTx/>
              <a:latin typeface="Meiryo"/>
              <a:ea typeface="Meiryo"/>
              <a:cs typeface="+mn-cs"/>
            </a:endParaRPr>
          </a:p>
        </p:txBody>
      </p:sp>
      <p:sp>
        <p:nvSpPr>
          <p:cNvPr id="7" name="タイトル 1">
            <a:extLst>
              <a:ext uri="{FF2B5EF4-FFF2-40B4-BE49-F238E27FC236}">
                <a16:creationId xmlns:a16="http://schemas.microsoft.com/office/drawing/2014/main" id="{17F9E8CA-1612-9261-A460-25B8A1B93AC8}"/>
              </a:ext>
            </a:extLst>
          </p:cNvPr>
          <p:cNvSpPr>
            <a:spLocks noGrp="1"/>
          </p:cNvSpPr>
          <p:nvPr>
            <p:ph type="title"/>
          </p:nvPr>
        </p:nvSpPr>
        <p:spPr>
          <a:solidFill>
            <a:srgbClr val="E1EDFF"/>
          </a:solidFill>
        </p:spPr>
        <p:txBody>
          <a:bodyPr>
            <a:noAutofit/>
          </a:bodyPr>
          <a:lstStyle/>
          <a:p>
            <a:r>
              <a:rPr lang="en-US" altLang="ja-JP" b="1">
                <a:latin typeface="Meiryo"/>
                <a:ea typeface="メイリオ"/>
              </a:rPr>
              <a:t>DPC</a:t>
            </a:r>
            <a:r>
              <a:rPr lang="ja-JP" b="1">
                <a:latin typeface="Meiryo"/>
                <a:ea typeface="Meiryo"/>
              </a:rPr>
              <a:t>の基本構造</a:t>
            </a:r>
            <a:endParaRPr lang="en-US" altLang="ja-JP" b="1"/>
          </a:p>
        </p:txBody>
      </p:sp>
      <p:sp>
        <p:nvSpPr>
          <p:cNvPr id="3" name="スライド番号プレースホルダー 2">
            <a:extLst>
              <a:ext uri="{FF2B5EF4-FFF2-40B4-BE49-F238E27FC236}">
                <a16:creationId xmlns:a16="http://schemas.microsoft.com/office/drawing/2014/main" id="{A9A77221-2435-F454-C49E-F831623B91DF}"/>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513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252350772"/>
      </p:ext>
    </p:extLst>
  </p:cSld>
  <p:clrMapOvr>
    <a:masterClrMapping/>
  </p:clrMapOvr>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F50A57-B1CC-A5F9-22DD-7E51AADBFCA1}"/>
            </a:ext>
          </a:extLst>
        </p:cNvPr>
        <p:cNvGrpSpPr/>
        <p:nvPr/>
      </p:nvGrpSpPr>
      <p:grpSpPr>
        <a:xfrm>
          <a:off x="0" y="0"/>
          <a:ext cx="0" cy="0"/>
          <a:chOff x="0" y="0"/>
          <a:chExt cx="0" cy="0"/>
        </a:xfrm>
      </p:grpSpPr>
      <p:sp>
        <p:nvSpPr>
          <p:cNvPr id="58" name="正方形/長方形 57">
            <a:extLst>
              <a:ext uri="{FF2B5EF4-FFF2-40B4-BE49-F238E27FC236}">
                <a16:creationId xmlns:a16="http://schemas.microsoft.com/office/drawing/2014/main" id="{CC74B3D6-67F4-B6E3-675D-DC3AE7401314}"/>
              </a:ext>
            </a:extLst>
          </p:cNvPr>
          <p:cNvSpPr/>
          <p:nvPr/>
        </p:nvSpPr>
        <p:spPr>
          <a:xfrm>
            <a:off x="4449080" y="3055027"/>
            <a:ext cx="5390245" cy="3759868"/>
          </a:xfrm>
          <a:prstGeom prst="rect">
            <a:avLst/>
          </a:prstGeom>
          <a:solidFill>
            <a:sysClr val="window" lastClr="FFFFFF">
              <a:alpha val="0"/>
            </a:sysClr>
          </a:solidFill>
          <a:ln w="38100" cap="flat" cmpd="sng" algn="ctr">
            <a:solidFill>
              <a:srgbClr val="00B0F0"/>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3200" b="0" i="0" u="none" strike="noStrike" kern="0" cap="none" spc="0" normalizeH="0" baseline="0" noProof="0">
              <a:ln>
                <a:noFill/>
              </a:ln>
              <a:solidFill>
                <a:prstClr val="black"/>
              </a:solidFill>
              <a:effectLst/>
              <a:uLnTx/>
              <a:uFillTx/>
              <a:latin typeface="Segoe UI"/>
              <a:ea typeface="メイリオ"/>
              <a:cs typeface="+mn-cs"/>
            </a:endParaRPr>
          </a:p>
        </p:txBody>
      </p:sp>
      <p:sp>
        <p:nvSpPr>
          <p:cNvPr id="6" name="テキスト ボックス 5">
            <a:extLst>
              <a:ext uri="{FF2B5EF4-FFF2-40B4-BE49-F238E27FC236}">
                <a16:creationId xmlns:a16="http://schemas.microsoft.com/office/drawing/2014/main" id="{0403C64F-7DB9-4403-E2B7-89B8C9436633}"/>
              </a:ext>
            </a:extLst>
          </p:cNvPr>
          <p:cNvSpPr txBox="1"/>
          <p:nvPr/>
        </p:nvSpPr>
        <p:spPr>
          <a:xfrm>
            <a:off x="0" y="0"/>
            <a:ext cx="9906000" cy="27699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令和６年度診療報酬改定</a:t>
            </a:r>
          </a:p>
        </p:txBody>
      </p:sp>
      <p:sp>
        <p:nvSpPr>
          <p:cNvPr id="46" name="テキスト ボックス 45">
            <a:extLst>
              <a:ext uri="{FF2B5EF4-FFF2-40B4-BE49-F238E27FC236}">
                <a16:creationId xmlns:a16="http://schemas.microsoft.com/office/drawing/2014/main" id="{5B0C3727-A55C-2AE9-0C72-4C03D9E8B25D}"/>
              </a:ext>
            </a:extLst>
          </p:cNvPr>
          <p:cNvSpPr txBox="1"/>
          <p:nvPr/>
        </p:nvSpPr>
        <p:spPr>
          <a:xfrm>
            <a:off x="189360" y="1038695"/>
            <a:ext cx="4221555" cy="646331"/>
          </a:xfrm>
          <a:prstGeom prst="rect">
            <a:avLst/>
          </a:prstGeom>
          <a:noFill/>
          <a:ln>
            <a:solidFill>
              <a:sysClr val="windowText" lastClr="000000"/>
            </a:solidFill>
          </a:ln>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800" b="0" i="0" u="none" strike="noStrike" kern="0" cap="none" spc="0" normalizeH="0" baseline="0" noProof="0">
                <a:ln>
                  <a:noFill/>
                </a:ln>
                <a:solidFill>
                  <a:prstClr val="black"/>
                </a:solidFill>
                <a:effectLst/>
                <a:uLnTx/>
                <a:uFillTx/>
                <a:latin typeface="Meiryo"/>
                <a:ea typeface="Meiryo"/>
                <a:cs typeface="+mn-cs"/>
              </a:rPr>
              <a:t>①</a:t>
            </a:r>
            <a:r>
              <a:rPr kumimoji="0" lang="en-US" altLang="ja-JP" sz="1800" b="0" i="0" u="none" strike="noStrike" kern="0" cap="none" spc="0" normalizeH="0" baseline="0" noProof="0">
                <a:ln>
                  <a:noFill/>
                </a:ln>
                <a:solidFill>
                  <a:prstClr val="black"/>
                </a:solidFill>
                <a:effectLst/>
                <a:uLnTx/>
                <a:uFillTx/>
                <a:latin typeface="Meiryo"/>
                <a:ea typeface="メイリオ"/>
                <a:cs typeface="+mn-cs"/>
              </a:rPr>
              <a:t>MDC</a:t>
            </a:r>
            <a:r>
              <a:rPr kumimoji="0" lang="ja-JP" altLang="en-US" sz="1800" b="0" i="0" u="none" strike="noStrike" kern="0" cap="none" spc="0" normalizeH="0" baseline="0" noProof="0">
                <a:ln>
                  <a:noFill/>
                </a:ln>
                <a:solidFill>
                  <a:prstClr val="black"/>
                </a:solidFill>
                <a:effectLst/>
                <a:uLnTx/>
                <a:uFillTx/>
                <a:latin typeface="Meiryo"/>
                <a:ea typeface="Meiryo"/>
                <a:cs typeface="+mn-cs"/>
              </a:rPr>
              <a:t>（</a:t>
            </a:r>
            <a:r>
              <a:rPr kumimoji="0" lang="en-US" altLang="ja-JP" sz="1800" b="0" i="0" u="none" strike="noStrike" kern="0" cap="none" spc="0" normalizeH="0" baseline="0" noProof="0">
                <a:ln>
                  <a:noFill/>
                </a:ln>
                <a:solidFill>
                  <a:prstClr val="black"/>
                </a:solidFill>
                <a:effectLst/>
                <a:uLnTx/>
                <a:uFillTx/>
                <a:latin typeface="Meiryo"/>
                <a:ea typeface="メイリオ"/>
                <a:cs typeface="+mn-cs"/>
              </a:rPr>
              <a:t>Major Diagnostic Category</a:t>
            </a:r>
            <a:r>
              <a:rPr kumimoji="0" lang="ja-JP" altLang="en-US" sz="1800" b="0" i="0" u="none" strike="noStrike" kern="0" cap="none" spc="0" normalizeH="0" baseline="0" noProof="0">
                <a:ln>
                  <a:noFill/>
                </a:ln>
                <a:solidFill>
                  <a:prstClr val="black"/>
                </a:solidFill>
                <a:effectLst/>
                <a:uLnTx/>
                <a:uFillTx/>
                <a:latin typeface="Meiryo"/>
                <a:ea typeface="Meiryo"/>
                <a:cs typeface="+mn-cs"/>
              </a:rPr>
              <a:t>　主要診断群）　：</a:t>
            </a:r>
            <a:r>
              <a:rPr kumimoji="0" lang="en-US" altLang="ja-JP" sz="1800" b="0" i="0" u="none" strike="noStrike" kern="0" cap="none" spc="0" normalizeH="0" baseline="0" noProof="0">
                <a:ln>
                  <a:noFill/>
                </a:ln>
                <a:solidFill>
                  <a:prstClr val="black"/>
                </a:solidFill>
                <a:effectLst/>
                <a:uLnTx/>
                <a:uFillTx/>
                <a:latin typeface="Meiryo"/>
                <a:ea typeface="メイリオ"/>
                <a:cs typeface="+mn-cs"/>
              </a:rPr>
              <a:t>18</a:t>
            </a:r>
            <a:r>
              <a:rPr kumimoji="0" lang="ja-JP" altLang="en-US" sz="1800" b="0" i="0" u="none" strike="noStrike" kern="0" cap="none" spc="0" normalizeH="0" baseline="0" noProof="0">
                <a:ln>
                  <a:noFill/>
                </a:ln>
                <a:solidFill>
                  <a:prstClr val="black"/>
                </a:solidFill>
                <a:effectLst/>
                <a:uLnTx/>
                <a:uFillTx/>
                <a:latin typeface="Meiryo"/>
                <a:ea typeface="Meiryo"/>
                <a:cs typeface="+mn-cs"/>
              </a:rPr>
              <a:t>種類</a:t>
            </a:r>
            <a:endParaRPr kumimoji="0" lang="en-US" altLang="ja-JP" sz="1800" b="0" i="0" u="none" strike="noStrike" kern="0" cap="none" spc="0" normalizeH="0" baseline="0" noProof="0">
              <a:ln>
                <a:noFill/>
              </a:ln>
              <a:solidFill>
                <a:prstClr val="black"/>
              </a:solidFill>
              <a:effectLst/>
              <a:uLnTx/>
              <a:uFillTx/>
              <a:latin typeface="Meiryo"/>
              <a:ea typeface="Meiryo"/>
              <a:cs typeface="+mn-cs"/>
            </a:endParaRPr>
          </a:p>
        </p:txBody>
      </p:sp>
      <p:sp>
        <p:nvSpPr>
          <p:cNvPr id="47" name="テキスト ボックス 46">
            <a:extLst>
              <a:ext uri="{FF2B5EF4-FFF2-40B4-BE49-F238E27FC236}">
                <a16:creationId xmlns:a16="http://schemas.microsoft.com/office/drawing/2014/main" id="{68BA6973-CA2C-B54E-0157-3B322F7CFFCB}"/>
              </a:ext>
            </a:extLst>
          </p:cNvPr>
          <p:cNvSpPr txBox="1"/>
          <p:nvPr/>
        </p:nvSpPr>
        <p:spPr>
          <a:xfrm>
            <a:off x="1857648" y="1740474"/>
            <a:ext cx="2031325" cy="369332"/>
          </a:xfrm>
          <a:prstGeom prst="rect">
            <a:avLst/>
          </a:prstGeom>
          <a:noFill/>
          <a:ln>
            <a:solidFill>
              <a:sysClr val="windowText" lastClr="000000"/>
            </a:solid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800" b="0" i="0" u="none" strike="noStrike" kern="0" cap="none" spc="0" normalizeH="0" baseline="0" noProof="0">
                <a:ln>
                  <a:noFill/>
                </a:ln>
                <a:solidFill>
                  <a:prstClr val="black"/>
                </a:solidFill>
                <a:effectLst/>
                <a:uLnTx/>
                <a:uFillTx/>
                <a:latin typeface="Segoe UI"/>
                <a:ea typeface="メイリオ"/>
                <a:cs typeface="+mn-cs"/>
              </a:rPr>
              <a:t>②傷病名の細分類</a:t>
            </a:r>
          </a:p>
        </p:txBody>
      </p:sp>
      <p:sp>
        <p:nvSpPr>
          <p:cNvPr id="49" name="テキスト ボックス 48">
            <a:extLst>
              <a:ext uri="{FF2B5EF4-FFF2-40B4-BE49-F238E27FC236}">
                <a16:creationId xmlns:a16="http://schemas.microsoft.com/office/drawing/2014/main" id="{ACB55C13-E57F-D398-2B94-151BDD940FF4}"/>
              </a:ext>
            </a:extLst>
          </p:cNvPr>
          <p:cNvSpPr txBox="1"/>
          <p:nvPr/>
        </p:nvSpPr>
        <p:spPr>
          <a:xfrm>
            <a:off x="5464834" y="5558512"/>
            <a:ext cx="4345603" cy="1231106"/>
          </a:xfrm>
          <a:prstGeom prst="rect">
            <a:avLst/>
          </a:prstGeom>
          <a:noFill/>
          <a:ln>
            <a:solidFill>
              <a:sysClr val="windowText" lastClr="000000"/>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600" b="0" i="0" u="none" strike="noStrike" kern="0" cap="none" spc="0" normalizeH="0" baseline="0" noProof="0">
                <a:ln>
                  <a:noFill/>
                </a:ln>
                <a:solidFill>
                  <a:prstClr val="black"/>
                </a:solidFill>
                <a:effectLst/>
                <a:uLnTx/>
                <a:uFillTx/>
                <a:latin typeface="Segoe UI"/>
                <a:ea typeface="メイリオ"/>
                <a:cs typeface="+mn-cs"/>
              </a:rPr>
              <a:t>④</a:t>
            </a:r>
            <a:r>
              <a:rPr kumimoji="0" lang="ja-JP" altLang="ja-JP" sz="1600" b="0" i="0" u="none" strike="noStrike" kern="0" cap="none" spc="0" normalizeH="0" baseline="0" noProof="0">
                <a:ln>
                  <a:noFill/>
                </a:ln>
                <a:solidFill>
                  <a:prstClr val="black"/>
                </a:solidFill>
                <a:effectLst/>
                <a:uLnTx/>
                <a:uFillTx/>
                <a:latin typeface="Segoe UI"/>
                <a:ea typeface="メイリオ"/>
                <a:cs typeface="+mn-cs"/>
              </a:rPr>
              <a:t>手術</a:t>
            </a:r>
          </a:p>
          <a:p>
            <a:pPr marL="84138"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400" b="0" i="0" u="none" strike="noStrike" kern="0" cap="none" spc="0" normalizeH="0" baseline="0" noProof="0">
                <a:ln>
                  <a:noFill/>
                </a:ln>
                <a:solidFill>
                  <a:prstClr val="black"/>
                </a:solidFill>
                <a:effectLst/>
                <a:uLnTx/>
                <a:uFillTx/>
                <a:latin typeface="Segoe UI"/>
                <a:ea typeface="メイリオ"/>
                <a:cs typeface="+mn-cs"/>
              </a:rPr>
              <a:t>01</a:t>
            </a:r>
            <a:r>
              <a:rPr kumimoji="0" lang="ja-JP" altLang="en-US" sz="1400" b="0" i="0" u="none" strike="noStrike" kern="0" cap="none" spc="0" normalizeH="0" baseline="0" noProof="0">
                <a:ln>
                  <a:noFill/>
                </a:ln>
                <a:solidFill>
                  <a:prstClr val="black"/>
                </a:solidFill>
                <a:effectLst/>
                <a:uLnTx/>
                <a:uFillTx/>
                <a:latin typeface="Segoe UI"/>
                <a:ea typeface="メイリオ"/>
                <a:cs typeface="+mn-cs"/>
              </a:rPr>
              <a:t>～</a:t>
            </a:r>
            <a:r>
              <a:rPr kumimoji="0" lang="en-US" altLang="ja-JP" sz="1400" b="0" i="0" u="none" strike="noStrike" kern="0" cap="none" spc="0" normalizeH="0" baseline="0" noProof="0">
                <a:ln>
                  <a:noFill/>
                </a:ln>
                <a:solidFill>
                  <a:prstClr val="black"/>
                </a:solidFill>
                <a:effectLst/>
                <a:uLnTx/>
                <a:uFillTx/>
                <a:latin typeface="Segoe UI"/>
                <a:ea typeface="メイリオ"/>
                <a:cs typeface="+mn-cs"/>
              </a:rPr>
              <a:t>06:</a:t>
            </a:r>
            <a:r>
              <a:rPr kumimoji="0" lang="ja-JP" altLang="ja-JP" sz="1400" b="0" i="0" u="none" strike="noStrike" kern="0" cap="none" spc="0" normalizeH="0" baseline="0" noProof="0">
                <a:ln>
                  <a:noFill/>
                </a:ln>
                <a:solidFill>
                  <a:prstClr val="black"/>
                </a:solidFill>
                <a:effectLst/>
                <a:uLnTx/>
                <a:uFillTx/>
                <a:latin typeface="Segoe UI"/>
                <a:ea typeface="メイリオ"/>
                <a:cs typeface="+mn-cs"/>
              </a:rPr>
              <a:t>定義テーブルによる手術あり</a:t>
            </a:r>
          </a:p>
          <a:p>
            <a:pPr marL="84138"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400" b="0" i="0" u="none" strike="noStrike" kern="0" cap="none" spc="0" normalizeH="0" baseline="0" noProof="0">
                <a:ln>
                  <a:noFill/>
                </a:ln>
                <a:solidFill>
                  <a:prstClr val="black"/>
                </a:solidFill>
                <a:effectLst/>
                <a:uLnTx/>
                <a:uFillTx/>
                <a:latin typeface="Segoe UI"/>
                <a:ea typeface="メイリオ"/>
                <a:cs typeface="+mn-cs"/>
              </a:rPr>
              <a:t>97: </a:t>
            </a:r>
            <a:r>
              <a:rPr kumimoji="0" lang="ja-JP" altLang="ja-JP" sz="1400" b="0" i="0" u="none" strike="noStrike" kern="0" cap="none" spc="0" normalizeH="0" baseline="0" noProof="0">
                <a:ln>
                  <a:noFill/>
                </a:ln>
                <a:solidFill>
                  <a:prstClr val="black"/>
                </a:solidFill>
                <a:effectLst/>
                <a:uLnTx/>
                <a:uFillTx/>
                <a:latin typeface="Segoe UI"/>
                <a:ea typeface="メイリオ"/>
                <a:cs typeface="+mn-cs"/>
              </a:rPr>
              <a:t>その他手術あり（手術あり・なしでしか分岐していない場合は「手術あり」）</a:t>
            </a:r>
          </a:p>
          <a:p>
            <a:pPr marL="84138"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400" b="0" i="0" u="none" strike="noStrike" kern="0" cap="none" spc="0" normalizeH="0" baseline="0" noProof="0">
                <a:ln>
                  <a:noFill/>
                </a:ln>
                <a:solidFill>
                  <a:prstClr val="black"/>
                </a:solidFill>
                <a:effectLst/>
                <a:uLnTx/>
                <a:uFillTx/>
                <a:latin typeface="Segoe UI"/>
                <a:ea typeface="メイリオ"/>
                <a:cs typeface="+mn-cs"/>
              </a:rPr>
              <a:t>99: </a:t>
            </a:r>
            <a:r>
              <a:rPr kumimoji="0" lang="ja-JP" altLang="ja-JP" sz="1400" b="0" i="0" u="none" strike="noStrike" kern="0" cap="none" spc="0" normalizeH="0" baseline="0" noProof="0">
                <a:ln>
                  <a:noFill/>
                </a:ln>
                <a:solidFill>
                  <a:prstClr val="black"/>
                </a:solidFill>
                <a:effectLst/>
                <a:uLnTx/>
                <a:uFillTx/>
                <a:latin typeface="Segoe UI"/>
                <a:ea typeface="メイリオ"/>
                <a:cs typeface="+mn-cs"/>
              </a:rPr>
              <a:t>手術なし</a:t>
            </a:r>
            <a:endParaRPr kumimoji="0" lang="ja-JP" altLang="en-US" sz="1400" b="0" i="0" u="none" strike="noStrike" kern="0" cap="none" spc="0" normalizeH="0" baseline="0" noProof="0">
              <a:ln>
                <a:noFill/>
              </a:ln>
              <a:solidFill>
                <a:prstClr val="black"/>
              </a:solidFill>
              <a:effectLst/>
              <a:uLnTx/>
              <a:uFillTx/>
              <a:latin typeface="Segoe UI"/>
              <a:ea typeface="メイリオ"/>
              <a:cs typeface="+mn-cs"/>
            </a:endParaRPr>
          </a:p>
        </p:txBody>
      </p:sp>
      <p:sp>
        <p:nvSpPr>
          <p:cNvPr id="50" name="テキスト ボックス 49">
            <a:extLst>
              <a:ext uri="{FF2B5EF4-FFF2-40B4-BE49-F238E27FC236}">
                <a16:creationId xmlns:a16="http://schemas.microsoft.com/office/drawing/2014/main" id="{84492EDE-3143-B013-F511-D91F4522BF39}"/>
              </a:ext>
            </a:extLst>
          </p:cNvPr>
          <p:cNvSpPr txBox="1"/>
          <p:nvPr/>
        </p:nvSpPr>
        <p:spPr>
          <a:xfrm>
            <a:off x="5493721" y="4390048"/>
            <a:ext cx="4316716" cy="1015663"/>
          </a:xfrm>
          <a:prstGeom prst="rect">
            <a:avLst/>
          </a:prstGeom>
          <a:noFill/>
          <a:ln>
            <a:solidFill>
              <a:sysClr val="windowText" lastClr="000000"/>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600" b="0" i="0" u="none" strike="noStrike" kern="0" cap="none" spc="0" normalizeH="0" baseline="0" noProof="0">
                <a:ln>
                  <a:noFill/>
                </a:ln>
                <a:solidFill>
                  <a:prstClr val="black"/>
                </a:solidFill>
                <a:effectLst/>
                <a:uLnTx/>
                <a:uFillTx/>
                <a:latin typeface="Segoe UI"/>
                <a:ea typeface="メイリオ"/>
                <a:cs typeface="+mn-cs"/>
              </a:rPr>
              <a:t>⑤</a:t>
            </a:r>
            <a:r>
              <a:rPr kumimoji="0" lang="ja-JP" altLang="ja-JP" sz="1600" b="0" i="0" u="none" strike="noStrike" kern="0" cap="none" spc="0" normalizeH="0" baseline="0" noProof="0">
                <a:ln>
                  <a:noFill/>
                </a:ln>
                <a:solidFill>
                  <a:prstClr val="black"/>
                </a:solidFill>
                <a:effectLst/>
                <a:uLnTx/>
                <a:uFillTx/>
                <a:latin typeface="Segoe UI"/>
                <a:ea typeface="メイリオ"/>
                <a:cs typeface="+mn-cs"/>
              </a:rPr>
              <a:t>手術・処置等１</a:t>
            </a:r>
          </a:p>
          <a:p>
            <a:pPr marL="84138"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400" b="0" i="0" u="none" strike="noStrike" kern="0" cap="none" spc="0" normalizeH="0" baseline="0" noProof="0">
                <a:ln>
                  <a:noFill/>
                </a:ln>
                <a:solidFill>
                  <a:prstClr val="black"/>
                </a:solidFill>
                <a:effectLst/>
                <a:uLnTx/>
                <a:uFillTx/>
                <a:latin typeface="Segoe UI"/>
                <a:ea typeface="メイリオ"/>
                <a:cs typeface="+mn-cs"/>
              </a:rPr>
              <a:t>0: </a:t>
            </a:r>
            <a:r>
              <a:rPr kumimoji="0" lang="ja-JP" altLang="ja-JP" sz="1400" b="0" i="0" u="none" strike="noStrike" kern="0" cap="none" spc="0" normalizeH="0" baseline="0" noProof="0">
                <a:ln>
                  <a:noFill/>
                </a:ln>
                <a:solidFill>
                  <a:prstClr val="black"/>
                </a:solidFill>
                <a:effectLst/>
                <a:uLnTx/>
                <a:uFillTx/>
                <a:latin typeface="Segoe UI"/>
                <a:ea typeface="メイリオ"/>
                <a:cs typeface="+mn-cs"/>
              </a:rPr>
              <a:t>なし</a:t>
            </a:r>
          </a:p>
          <a:p>
            <a:pPr marL="84138"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400" b="0" i="0" u="none" strike="noStrike" kern="0" cap="none" spc="0" normalizeH="0" baseline="0" noProof="0">
                <a:ln>
                  <a:noFill/>
                </a:ln>
                <a:solidFill>
                  <a:prstClr val="black"/>
                </a:solidFill>
                <a:effectLst/>
                <a:uLnTx/>
                <a:uFillTx/>
                <a:latin typeface="Segoe UI"/>
                <a:ea typeface="メイリオ"/>
                <a:cs typeface="+mn-cs"/>
              </a:rPr>
              <a:t>1: </a:t>
            </a:r>
            <a:r>
              <a:rPr kumimoji="0" lang="ja-JP" altLang="ja-JP" sz="1400" b="0" i="0" u="none" strike="noStrike" kern="0" cap="none" spc="0" normalizeH="0" baseline="0" noProof="0">
                <a:ln>
                  <a:noFill/>
                </a:ln>
                <a:solidFill>
                  <a:prstClr val="black"/>
                </a:solidFill>
                <a:effectLst/>
                <a:uLnTx/>
                <a:uFillTx/>
                <a:latin typeface="Segoe UI"/>
                <a:ea typeface="メイリオ"/>
                <a:cs typeface="+mn-cs"/>
              </a:rPr>
              <a:t>あり</a:t>
            </a:r>
          </a:p>
          <a:p>
            <a:pPr marL="84138"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400" b="0" i="0" u="none" strike="noStrike" kern="0" cap="none" spc="0" normalizeH="0" baseline="0" noProof="0">
                <a:ln>
                  <a:noFill/>
                </a:ln>
                <a:solidFill>
                  <a:prstClr val="black"/>
                </a:solidFill>
                <a:effectLst/>
                <a:uLnTx/>
                <a:uFillTx/>
                <a:latin typeface="Segoe UI"/>
                <a:ea typeface="メイリオ"/>
                <a:cs typeface="+mn-cs"/>
              </a:rPr>
              <a:t>2</a:t>
            </a:r>
            <a:r>
              <a:rPr kumimoji="0" lang="ja-JP" altLang="en-US" sz="1400" b="0" i="0" u="none" strike="noStrike" kern="0" cap="none" spc="0" normalizeH="0" baseline="0" noProof="0">
                <a:ln>
                  <a:noFill/>
                </a:ln>
                <a:solidFill>
                  <a:prstClr val="black"/>
                </a:solidFill>
                <a:effectLst/>
                <a:uLnTx/>
                <a:uFillTx/>
                <a:latin typeface="Segoe UI"/>
                <a:ea typeface="メイリオ"/>
                <a:cs typeface="+mn-cs"/>
              </a:rPr>
              <a:t>～</a:t>
            </a:r>
            <a:r>
              <a:rPr kumimoji="0" lang="en-US" altLang="ja-JP" sz="1400" b="0" i="0" u="none" strike="noStrike" kern="0" cap="none" spc="0" normalizeH="0" baseline="0" noProof="0">
                <a:ln>
                  <a:noFill/>
                </a:ln>
                <a:solidFill>
                  <a:prstClr val="black"/>
                </a:solidFill>
                <a:effectLst/>
                <a:uLnTx/>
                <a:uFillTx/>
                <a:latin typeface="Segoe UI"/>
                <a:ea typeface="メイリオ"/>
                <a:cs typeface="+mn-cs"/>
              </a:rPr>
              <a:t>5:</a:t>
            </a:r>
            <a:r>
              <a:rPr kumimoji="0" lang="ja-JP" altLang="ja-JP" sz="1400" b="0" i="0" u="none" strike="noStrike" kern="0" cap="none" spc="0" normalizeH="0" baseline="0" noProof="0">
                <a:ln>
                  <a:noFill/>
                </a:ln>
                <a:solidFill>
                  <a:prstClr val="black"/>
                </a:solidFill>
                <a:effectLst/>
                <a:uLnTx/>
                <a:uFillTx/>
                <a:latin typeface="Segoe UI"/>
                <a:ea typeface="メイリオ"/>
                <a:cs typeface="+mn-cs"/>
              </a:rPr>
              <a:t>定義テーブルによる手術・処置等あり</a:t>
            </a:r>
          </a:p>
        </p:txBody>
      </p:sp>
      <p:sp>
        <p:nvSpPr>
          <p:cNvPr id="51" name="テキスト ボックス 50">
            <a:extLst>
              <a:ext uri="{FF2B5EF4-FFF2-40B4-BE49-F238E27FC236}">
                <a16:creationId xmlns:a16="http://schemas.microsoft.com/office/drawing/2014/main" id="{23B38594-2A4B-002C-4C03-DF6B542198C9}"/>
              </a:ext>
            </a:extLst>
          </p:cNvPr>
          <p:cNvSpPr txBox="1"/>
          <p:nvPr/>
        </p:nvSpPr>
        <p:spPr>
          <a:xfrm>
            <a:off x="5464835" y="3226282"/>
            <a:ext cx="4345602" cy="984885"/>
          </a:xfrm>
          <a:prstGeom prst="rect">
            <a:avLst/>
          </a:prstGeom>
          <a:noFill/>
          <a:ln>
            <a:solidFill>
              <a:sysClr val="windowText" lastClr="000000"/>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600" b="0" i="0" u="none" strike="noStrike" kern="0" cap="none" spc="0" normalizeH="0" baseline="0" noProof="0">
                <a:ln>
                  <a:noFill/>
                </a:ln>
                <a:solidFill>
                  <a:prstClr val="black"/>
                </a:solidFill>
                <a:effectLst/>
                <a:uLnTx/>
                <a:uFillTx/>
                <a:latin typeface="Segoe UI"/>
                <a:ea typeface="メイリオ"/>
                <a:cs typeface="+mn-cs"/>
              </a:rPr>
              <a:t>⑥</a:t>
            </a:r>
            <a:r>
              <a:rPr kumimoji="0" lang="ja-JP" altLang="ja-JP" sz="1600" b="0" i="0" u="none" strike="noStrike" kern="0" cap="none" spc="0" normalizeH="0" baseline="0" noProof="0">
                <a:ln>
                  <a:noFill/>
                </a:ln>
                <a:solidFill>
                  <a:prstClr val="black"/>
                </a:solidFill>
                <a:effectLst/>
                <a:uLnTx/>
                <a:uFillTx/>
                <a:latin typeface="Segoe UI"/>
                <a:ea typeface="メイリオ"/>
                <a:cs typeface="+mn-cs"/>
              </a:rPr>
              <a:t>手術・処置等２</a:t>
            </a:r>
          </a:p>
          <a:p>
            <a:pPr marL="84138"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400" b="0" i="0" u="none" strike="noStrike" kern="0" cap="none" spc="0" normalizeH="0" baseline="0" noProof="0">
                <a:ln>
                  <a:noFill/>
                </a:ln>
                <a:solidFill>
                  <a:prstClr val="black"/>
                </a:solidFill>
                <a:effectLst/>
                <a:uLnTx/>
                <a:uFillTx/>
                <a:latin typeface="Segoe UI"/>
                <a:ea typeface="メイリオ"/>
                <a:cs typeface="+mn-cs"/>
              </a:rPr>
              <a:t>0: </a:t>
            </a:r>
            <a:r>
              <a:rPr kumimoji="0" lang="ja-JP" altLang="ja-JP" sz="1400" b="0" i="0" u="none" strike="noStrike" kern="0" cap="none" spc="0" normalizeH="0" baseline="0" noProof="0">
                <a:ln>
                  <a:noFill/>
                </a:ln>
                <a:solidFill>
                  <a:prstClr val="black"/>
                </a:solidFill>
                <a:effectLst/>
                <a:uLnTx/>
                <a:uFillTx/>
                <a:latin typeface="Segoe UI"/>
                <a:ea typeface="メイリオ"/>
                <a:cs typeface="+mn-cs"/>
              </a:rPr>
              <a:t>なし</a:t>
            </a:r>
          </a:p>
          <a:p>
            <a:pPr marL="84138"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400" b="0" i="0" u="none" strike="noStrike" kern="0" cap="none" spc="0" normalizeH="0" baseline="0" noProof="0">
                <a:ln>
                  <a:noFill/>
                </a:ln>
                <a:solidFill>
                  <a:prstClr val="black"/>
                </a:solidFill>
                <a:effectLst/>
                <a:uLnTx/>
                <a:uFillTx/>
                <a:latin typeface="Segoe UI"/>
                <a:ea typeface="メイリオ"/>
                <a:cs typeface="+mn-cs"/>
              </a:rPr>
              <a:t>1: </a:t>
            </a:r>
            <a:r>
              <a:rPr kumimoji="0" lang="ja-JP" altLang="ja-JP" sz="1400" b="0" i="0" u="none" strike="noStrike" kern="0" cap="none" spc="0" normalizeH="0" baseline="0" noProof="0">
                <a:ln>
                  <a:noFill/>
                </a:ln>
                <a:solidFill>
                  <a:prstClr val="black"/>
                </a:solidFill>
                <a:effectLst/>
                <a:uLnTx/>
                <a:uFillTx/>
                <a:latin typeface="Segoe UI"/>
                <a:ea typeface="メイリオ"/>
                <a:cs typeface="+mn-cs"/>
              </a:rPr>
              <a:t>あり</a:t>
            </a:r>
            <a:endParaRPr kumimoji="0" lang="en-US" altLang="ja-JP" sz="1400" b="0" i="0" u="none" strike="noStrike" kern="0" cap="none" spc="0" normalizeH="0" baseline="0" noProof="0">
              <a:ln>
                <a:noFill/>
              </a:ln>
              <a:solidFill>
                <a:prstClr val="black"/>
              </a:solidFill>
              <a:effectLst/>
              <a:uLnTx/>
              <a:uFillTx/>
              <a:latin typeface="Segoe UI"/>
              <a:ea typeface="メイリオ"/>
              <a:cs typeface="+mn-cs"/>
            </a:endParaRPr>
          </a:p>
          <a:p>
            <a:pPr marL="84138"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400" b="0" i="0" u="none" strike="noStrike" kern="0" cap="none" spc="0" normalizeH="0" baseline="0" noProof="0">
                <a:ln>
                  <a:noFill/>
                </a:ln>
                <a:solidFill>
                  <a:prstClr val="black"/>
                </a:solidFill>
                <a:effectLst/>
                <a:uLnTx/>
                <a:uFillTx/>
                <a:latin typeface="Segoe UI"/>
                <a:ea typeface="メイリオ"/>
                <a:cs typeface="+mn-cs"/>
              </a:rPr>
              <a:t>2</a:t>
            </a:r>
            <a:r>
              <a:rPr kumimoji="0" lang="ja-JP" altLang="en-US" sz="1400" b="0" i="0" u="none" strike="noStrike" kern="0" cap="none" spc="0" normalizeH="0" baseline="0" noProof="0">
                <a:ln>
                  <a:noFill/>
                </a:ln>
                <a:solidFill>
                  <a:prstClr val="black"/>
                </a:solidFill>
                <a:effectLst/>
                <a:uLnTx/>
                <a:uFillTx/>
                <a:latin typeface="Segoe UI"/>
                <a:ea typeface="メイリオ"/>
                <a:cs typeface="+mn-cs"/>
              </a:rPr>
              <a:t>～</a:t>
            </a:r>
            <a:r>
              <a:rPr kumimoji="0" lang="en-US" altLang="ja-JP" sz="1400" b="0" i="0" u="none" strike="noStrike" kern="0" cap="none" spc="0" normalizeH="0" baseline="0" noProof="0">
                <a:ln>
                  <a:noFill/>
                </a:ln>
                <a:solidFill>
                  <a:prstClr val="black"/>
                </a:solidFill>
                <a:effectLst/>
                <a:uLnTx/>
                <a:uFillTx/>
                <a:latin typeface="Segoe UI"/>
                <a:ea typeface="メイリオ"/>
                <a:cs typeface="+mn-cs"/>
              </a:rPr>
              <a:t>9</a:t>
            </a:r>
            <a:r>
              <a:rPr kumimoji="0" lang="ja-JP" altLang="en-US" sz="1400" b="0" i="0" u="none" strike="noStrike" kern="0" cap="none" spc="0" normalizeH="0" baseline="0" noProof="0" err="1">
                <a:ln>
                  <a:noFill/>
                </a:ln>
                <a:solidFill>
                  <a:prstClr val="black"/>
                </a:solidFill>
                <a:effectLst/>
                <a:uLnTx/>
                <a:uFillTx/>
                <a:latin typeface="Segoe UI"/>
                <a:ea typeface="メイリオ"/>
                <a:cs typeface="+mn-cs"/>
              </a:rPr>
              <a:t>、</a:t>
            </a:r>
            <a:r>
              <a:rPr kumimoji="0" lang="en-US" altLang="ja-JP" sz="1400" b="0" i="0" u="none" strike="noStrike" kern="0" cap="none" spc="0" normalizeH="0" baseline="0" noProof="0">
                <a:ln>
                  <a:noFill/>
                </a:ln>
                <a:solidFill>
                  <a:prstClr val="black"/>
                </a:solidFill>
                <a:effectLst/>
                <a:uLnTx/>
                <a:uFillTx/>
                <a:latin typeface="Segoe UI"/>
                <a:ea typeface="メイリオ"/>
                <a:cs typeface="+mn-cs"/>
              </a:rPr>
              <a:t>A</a:t>
            </a:r>
            <a:r>
              <a:rPr kumimoji="0" lang="ja-JP" altLang="en-US" sz="1400" b="0" i="0" u="none" strike="noStrike" kern="0" cap="none" spc="0" normalizeH="0" baseline="0" noProof="0">
                <a:ln>
                  <a:noFill/>
                </a:ln>
                <a:solidFill>
                  <a:prstClr val="black"/>
                </a:solidFill>
                <a:effectLst/>
                <a:uLnTx/>
                <a:uFillTx/>
                <a:latin typeface="Segoe UI"/>
                <a:ea typeface="メイリオ"/>
                <a:cs typeface="+mn-cs"/>
              </a:rPr>
              <a:t>～</a:t>
            </a:r>
            <a:r>
              <a:rPr kumimoji="0" lang="en-US" altLang="ja-JP" sz="1400" b="0" i="0" u="none" strike="noStrike" kern="0" cap="none" spc="0" normalizeH="0" baseline="0" noProof="0">
                <a:ln>
                  <a:noFill/>
                </a:ln>
                <a:solidFill>
                  <a:prstClr val="black"/>
                </a:solidFill>
                <a:effectLst/>
                <a:uLnTx/>
                <a:uFillTx/>
                <a:latin typeface="Segoe UI"/>
                <a:ea typeface="メイリオ"/>
                <a:cs typeface="+mn-cs"/>
              </a:rPr>
              <a:t>C:</a:t>
            </a:r>
            <a:r>
              <a:rPr kumimoji="0" lang="ja-JP" altLang="ja-JP" sz="1400" b="0" i="0" u="none" strike="noStrike" kern="0" cap="none" spc="0" normalizeH="0" baseline="0" noProof="0">
                <a:ln>
                  <a:noFill/>
                </a:ln>
                <a:solidFill>
                  <a:prstClr val="black"/>
                </a:solidFill>
                <a:effectLst/>
                <a:uLnTx/>
                <a:uFillTx/>
                <a:latin typeface="Segoe UI"/>
                <a:ea typeface="メイリオ"/>
                <a:cs typeface="+mn-cs"/>
              </a:rPr>
              <a:t>定義テーブルによる手術・処置等あり</a:t>
            </a:r>
          </a:p>
        </p:txBody>
      </p:sp>
      <p:sp>
        <p:nvSpPr>
          <p:cNvPr id="52" name="テキスト ボックス 51">
            <a:extLst>
              <a:ext uri="{FF2B5EF4-FFF2-40B4-BE49-F238E27FC236}">
                <a16:creationId xmlns:a16="http://schemas.microsoft.com/office/drawing/2014/main" id="{DC9865F5-247D-AD64-1B24-5D7B0C691D18}"/>
              </a:ext>
            </a:extLst>
          </p:cNvPr>
          <p:cNvSpPr txBox="1"/>
          <p:nvPr/>
        </p:nvSpPr>
        <p:spPr>
          <a:xfrm>
            <a:off x="8052995" y="833888"/>
            <a:ext cx="1005403" cy="769441"/>
          </a:xfrm>
          <a:prstGeom prst="rect">
            <a:avLst/>
          </a:prstGeom>
          <a:noFill/>
          <a:ln>
            <a:solidFill>
              <a:sysClr val="windowText" lastClr="000000"/>
            </a:solid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600" b="0" i="0" u="none" strike="noStrike" kern="0" cap="none" spc="0" normalizeH="0" baseline="0" noProof="0">
                <a:ln>
                  <a:noFill/>
                </a:ln>
                <a:solidFill>
                  <a:prstClr val="black"/>
                </a:solidFill>
                <a:effectLst/>
                <a:uLnTx/>
                <a:uFillTx/>
                <a:latin typeface="Segoe UI"/>
                <a:ea typeface="メイリオ"/>
                <a:cs typeface="+mn-cs"/>
              </a:rPr>
              <a:t>⑦</a:t>
            </a:r>
            <a:r>
              <a:rPr kumimoji="0" lang="ja-JP" altLang="ja-JP" sz="1600" b="0" i="0" u="none" strike="noStrike" kern="0" cap="none" spc="0" normalizeH="0" baseline="0" noProof="0">
                <a:ln>
                  <a:noFill/>
                </a:ln>
                <a:solidFill>
                  <a:prstClr val="black"/>
                </a:solidFill>
                <a:effectLst/>
                <a:uLnTx/>
                <a:uFillTx/>
                <a:latin typeface="Segoe UI"/>
                <a:ea typeface="メイリオ"/>
                <a:cs typeface="+mn-cs"/>
              </a:rPr>
              <a:t>副傷病</a:t>
            </a:r>
          </a:p>
          <a:p>
            <a:pPr marL="84138"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400" b="0" i="0" u="none" strike="noStrike" kern="0" cap="none" spc="0" normalizeH="0" baseline="0" noProof="0">
                <a:ln>
                  <a:noFill/>
                </a:ln>
                <a:solidFill>
                  <a:prstClr val="black"/>
                </a:solidFill>
                <a:effectLst/>
                <a:uLnTx/>
                <a:uFillTx/>
                <a:latin typeface="Segoe UI"/>
                <a:ea typeface="メイリオ"/>
                <a:cs typeface="+mn-cs"/>
              </a:rPr>
              <a:t>0: </a:t>
            </a:r>
            <a:r>
              <a:rPr kumimoji="0" lang="ja-JP" altLang="ja-JP" sz="1400" b="0" i="0" u="none" strike="noStrike" kern="0" cap="none" spc="0" normalizeH="0" baseline="0" noProof="0">
                <a:ln>
                  <a:noFill/>
                </a:ln>
                <a:solidFill>
                  <a:prstClr val="black"/>
                </a:solidFill>
                <a:effectLst/>
                <a:uLnTx/>
                <a:uFillTx/>
                <a:latin typeface="Segoe UI"/>
                <a:ea typeface="メイリオ"/>
                <a:cs typeface="+mn-cs"/>
              </a:rPr>
              <a:t>なし</a:t>
            </a:r>
          </a:p>
          <a:p>
            <a:pPr marL="84138"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400" b="0" i="0" u="none" strike="noStrike" kern="0" cap="none" spc="0" normalizeH="0" baseline="0" noProof="0">
                <a:ln>
                  <a:noFill/>
                </a:ln>
                <a:solidFill>
                  <a:prstClr val="black"/>
                </a:solidFill>
                <a:effectLst/>
                <a:uLnTx/>
                <a:uFillTx/>
                <a:latin typeface="Segoe UI"/>
                <a:ea typeface="メイリオ"/>
                <a:cs typeface="+mn-cs"/>
              </a:rPr>
              <a:t>1,2: </a:t>
            </a:r>
            <a:r>
              <a:rPr kumimoji="0" lang="ja-JP" altLang="ja-JP" sz="1400" b="0" i="0" u="none" strike="noStrike" kern="0" cap="none" spc="0" normalizeH="0" baseline="0" noProof="0">
                <a:ln>
                  <a:noFill/>
                </a:ln>
                <a:solidFill>
                  <a:prstClr val="black"/>
                </a:solidFill>
                <a:effectLst/>
                <a:uLnTx/>
                <a:uFillTx/>
                <a:latin typeface="Segoe UI"/>
                <a:ea typeface="メイリオ"/>
                <a:cs typeface="+mn-cs"/>
              </a:rPr>
              <a:t>あり</a:t>
            </a:r>
            <a:endParaRPr kumimoji="0" lang="ja-JP" altLang="en-US" sz="1400" b="0" i="0" u="none" strike="noStrike" kern="0" cap="none" spc="0" normalizeH="0" baseline="0" noProof="0">
              <a:ln>
                <a:noFill/>
              </a:ln>
              <a:solidFill>
                <a:prstClr val="black"/>
              </a:solidFill>
              <a:effectLst/>
              <a:uLnTx/>
              <a:uFillTx/>
              <a:latin typeface="Segoe UI"/>
              <a:ea typeface="メイリオ"/>
              <a:cs typeface="+mn-cs"/>
            </a:endParaRPr>
          </a:p>
        </p:txBody>
      </p:sp>
      <p:sp>
        <p:nvSpPr>
          <p:cNvPr id="53" name="テキスト ボックス 52">
            <a:extLst>
              <a:ext uri="{FF2B5EF4-FFF2-40B4-BE49-F238E27FC236}">
                <a16:creationId xmlns:a16="http://schemas.microsoft.com/office/drawing/2014/main" id="{4720BC3F-F551-AE06-C812-7C7917EB7712}"/>
              </a:ext>
            </a:extLst>
          </p:cNvPr>
          <p:cNvSpPr txBox="1"/>
          <p:nvPr/>
        </p:nvSpPr>
        <p:spPr>
          <a:xfrm>
            <a:off x="7858541" y="1685601"/>
            <a:ext cx="1853011" cy="553998"/>
          </a:xfrm>
          <a:prstGeom prst="rect">
            <a:avLst/>
          </a:prstGeom>
          <a:noFill/>
          <a:ln>
            <a:solidFill>
              <a:sysClr val="windowText" lastClr="000000"/>
            </a:solidFill>
          </a:ln>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600" b="0" i="0" u="none" strike="noStrike" kern="0" cap="none" spc="0" normalizeH="0" baseline="0" noProof="0">
                <a:ln>
                  <a:noFill/>
                </a:ln>
                <a:solidFill>
                  <a:prstClr val="black"/>
                </a:solidFill>
                <a:effectLst/>
                <a:uLnTx/>
                <a:uFillTx/>
                <a:latin typeface="Meiryo"/>
                <a:ea typeface="Meiryo"/>
                <a:cs typeface="+mn-cs"/>
              </a:rPr>
              <a:t>⑧</a:t>
            </a:r>
            <a:r>
              <a:rPr kumimoji="0" lang="ja-JP" altLang="ja-JP" sz="1600" b="0" i="0" u="none" strike="noStrike" kern="0" cap="none" spc="0" normalizeH="0" baseline="0" noProof="0">
                <a:ln>
                  <a:noFill/>
                </a:ln>
                <a:solidFill>
                  <a:prstClr val="black"/>
                </a:solidFill>
                <a:effectLst/>
                <a:uLnTx/>
                <a:uFillTx/>
                <a:latin typeface="Meiryo"/>
                <a:ea typeface="Meiryo"/>
                <a:cs typeface="+mn-cs"/>
              </a:rPr>
              <a:t>重症度等</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a:ln>
                  <a:noFill/>
                </a:ln>
                <a:solidFill>
                  <a:prstClr val="black"/>
                </a:solidFill>
                <a:effectLst/>
                <a:uLnTx/>
                <a:uFillTx/>
                <a:latin typeface="Meiryo"/>
                <a:ea typeface="Meiryo"/>
                <a:cs typeface="+mn-cs"/>
              </a:rPr>
              <a:t>　</a:t>
            </a:r>
            <a:r>
              <a:rPr kumimoji="0" lang="en-US" altLang="ja-JP" sz="1400" b="0" i="0" u="none" strike="noStrike" kern="0" cap="none" spc="0" normalizeH="0" baseline="0" noProof="0">
                <a:ln>
                  <a:noFill/>
                </a:ln>
                <a:solidFill>
                  <a:prstClr val="black"/>
                </a:solidFill>
                <a:effectLst/>
                <a:uLnTx/>
                <a:uFillTx/>
                <a:latin typeface="Meiryo"/>
                <a:ea typeface="メイリオ"/>
                <a:cs typeface="+mn-cs"/>
              </a:rPr>
              <a:t>A-DROP</a:t>
            </a:r>
            <a:r>
              <a:rPr kumimoji="0" lang="ja-JP" altLang="en-US" sz="1400" b="0" i="0" u="none" strike="noStrike" kern="0" cap="none" spc="0" normalizeH="0" baseline="0" noProof="0">
                <a:ln>
                  <a:noFill/>
                </a:ln>
                <a:solidFill>
                  <a:prstClr val="black"/>
                </a:solidFill>
                <a:effectLst/>
                <a:uLnTx/>
                <a:uFillTx/>
                <a:latin typeface="Meiryo"/>
                <a:ea typeface="Meiryo"/>
                <a:cs typeface="+mn-cs"/>
              </a:rPr>
              <a:t>スコア等</a:t>
            </a:r>
            <a:endParaRPr kumimoji="0" lang="ja-JP" altLang="ja-JP" sz="1400" b="0" i="0" u="none" strike="noStrike" kern="0" cap="none" spc="0" normalizeH="0" baseline="0" noProof="0">
              <a:ln>
                <a:noFill/>
              </a:ln>
              <a:solidFill>
                <a:prstClr val="black"/>
              </a:solidFill>
              <a:effectLst/>
              <a:uLnTx/>
              <a:uFillTx/>
              <a:latin typeface="Meiryo"/>
              <a:ea typeface="Meiryo"/>
              <a:cs typeface="+mn-cs"/>
            </a:endParaRPr>
          </a:p>
        </p:txBody>
      </p:sp>
      <p:sp>
        <p:nvSpPr>
          <p:cNvPr id="54" name="正方形/長方形 53">
            <a:extLst>
              <a:ext uri="{FF2B5EF4-FFF2-40B4-BE49-F238E27FC236}">
                <a16:creationId xmlns:a16="http://schemas.microsoft.com/office/drawing/2014/main" id="{B1A13DD6-7CB9-1E03-1F6B-6E3DA827B794}"/>
              </a:ext>
            </a:extLst>
          </p:cNvPr>
          <p:cNvSpPr/>
          <p:nvPr/>
        </p:nvSpPr>
        <p:spPr>
          <a:xfrm>
            <a:off x="53050" y="1016122"/>
            <a:ext cx="4676636" cy="1320136"/>
          </a:xfrm>
          <a:prstGeom prst="rect">
            <a:avLst/>
          </a:prstGeom>
          <a:solidFill>
            <a:sysClr val="window" lastClr="FFFFFF">
              <a:alpha val="0"/>
            </a:sysClr>
          </a:solidFill>
          <a:ln w="38100" cap="flat" cmpd="sng" algn="ctr">
            <a:solidFill>
              <a:srgbClr val="FF0000"/>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3200" b="0" i="0" u="none" strike="noStrike" kern="0" cap="none" spc="0" normalizeH="0" baseline="0" noProof="0">
              <a:ln>
                <a:noFill/>
              </a:ln>
              <a:solidFill>
                <a:prstClr val="black"/>
              </a:solidFill>
              <a:effectLst/>
              <a:uLnTx/>
              <a:uFillTx/>
              <a:latin typeface="Segoe UI"/>
              <a:ea typeface="メイリオ"/>
              <a:cs typeface="+mn-cs"/>
            </a:endParaRPr>
          </a:p>
        </p:txBody>
      </p:sp>
      <p:sp>
        <p:nvSpPr>
          <p:cNvPr id="55" name="角丸四角形 54">
            <a:extLst>
              <a:ext uri="{FF2B5EF4-FFF2-40B4-BE49-F238E27FC236}">
                <a16:creationId xmlns:a16="http://schemas.microsoft.com/office/drawing/2014/main" id="{7BB727F4-1B24-4FFB-5DA7-683693BF3118}"/>
              </a:ext>
            </a:extLst>
          </p:cNvPr>
          <p:cNvSpPr/>
          <p:nvPr/>
        </p:nvSpPr>
        <p:spPr>
          <a:xfrm>
            <a:off x="937378" y="754125"/>
            <a:ext cx="2725517" cy="301467"/>
          </a:xfrm>
          <a:prstGeom prst="roundRect">
            <a:avLst/>
          </a:prstGeom>
          <a:solidFill>
            <a:sysClr val="window" lastClr="FFFFFF"/>
          </a:solidFill>
          <a:ln w="38100" cap="flat" cmpd="sng" algn="ctr">
            <a:solidFill>
              <a:srgbClr val="FF0000"/>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a:ln>
                  <a:noFill/>
                </a:ln>
                <a:solidFill>
                  <a:prstClr val="black"/>
                </a:solidFill>
                <a:effectLst/>
                <a:uLnTx/>
                <a:uFillTx/>
                <a:latin typeface="Segoe UI"/>
                <a:ea typeface="メイリオ"/>
                <a:cs typeface="+mn-cs"/>
              </a:rPr>
              <a:t>傷病名（</a:t>
            </a:r>
            <a:r>
              <a:rPr kumimoji="0" lang="en-US" altLang="ja-JP" sz="1600" b="0" i="0" u="none" strike="noStrike" kern="0" cap="none" spc="0" normalizeH="0" baseline="0" noProof="0">
                <a:ln>
                  <a:noFill/>
                </a:ln>
                <a:solidFill>
                  <a:prstClr val="black"/>
                </a:solidFill>
                <a:effectLst/>
                <a:uLnTx/>
                <a:uFillTx/>
                <a:latin typeface="Segoe UI"/>
                <a:ea typeface="メイリオ"/>
                <a:cs typeface="+mn-cs"/>
              </a:rPr>
              <a:t>Diagnosis)</a:t>
            </a:r>
          </a:p>
        </p:txBody>
      </p:sp>
      <p:sp>
        <p:nvSpPr>
          <p:cNvPr id="56" name="正方形/長方形 55">
            <a:extLst>
              <a:ext uri="{FF2B5EF4-FFF2-40B4-BE49-F238E27FC236}">
                <a16:creationId xmlns:a16="http://schemas.microsoft.com/office/drawing/2014/main" id="{B2116CE6-C457-0E29-8D27-5B2F6C0C1D1C}"/>
              </a:ext>
            </a:extLst>
          </p:cNvPr>
          <p:cNvSpPr/>
          <p:nvPr/>
        </p:nvSpPr>
        <p:spPr>
          <a:xfrm>
            <a:off x="1494517" y="2493960"/>
            <a:ext cx="5173211" cy="584775"/>
          </a:xfrm>
          <a:prstGeom prst="rect">
            <a:avLst/>
          </a:prstGeom>
          <a:ln>
            <a:solidFill>
              <a:sysClr val="windowText" lastClr="000000"/>
            </a:solid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3200" b="1" i="0" u="none" strike="noStrike" kern="0" cap="none" spc="0" normalizeH="0" baseline="0" noProof="0">
                <a:ln>
                  <a:noFill/>
                </a:ln>
                <a:solidFill>
                  <a:prstClr val="black"/>
                </a:solidFill>
                <a:effectLst/>
                <a:uLnTx/>
                <a:uFillTx/>
                <a:latin typeface="Century" pitchFamily="18" charset="0"/>
                <a:ea typeface="ＭＳ 明朝" pitchFamily="17" charset="-128"/>
                <a:cs typeface="ＭＳ Ｐゴシック" pitchFamily="50" charset="-128"/>
              </a:rPr>
              <a:t>　</a:t>
            </a:r>
            <a:r>
              <a:rPr kumimoji="0" lang="en-US" altLang="ja-JP" sz="3200" b="1" i="0" u="sng" strike="noStrike" kern="0" cap="none" spc="0" normalizeH="0" baseline="0" noProof="0">
                <a:ln>
                  <a:noFill/>
                </a:ln>
                <a:solidFill>
                  <a:prstClr val="black"/>
                </a:solidFill>
                <a:effectLst/>
                <a:uLnTx/>
                <a:uFillTx/>
                <a:latin typeface="Century" pitchFamily="18" charset="0"/>
                <a:ea typeface="ＭＳ 明朝" pitchFamily="17" charset="-128"/>
                <a:cs typeface="ＭＳ Ｐゴシック" pitchFamily="50" charset="-128"/>
              </a:rPr>
              <a:t>01</a:t>
            </a:r>
            <a:r>
              <a:rPr kumimoji="0" lang="en-US" altLang="ja-JP" sz="3200" b="1" i="0" u="none" strike="noStrike" kern="0" cap="none" spc="0" normalizeH="0" baseline="0" noProof="0">
                <a:ln>
                  <a:noFill/>
                </a:ln>
                <a:solidFill>
                  <a:prstClr val="black"/>
                </a:solidFill>
                <a:effectLst/>
                <a:uLnTx/>
                <a:uFillTx/>
                <a:latin typeface="Century" pitchFamily="18" charset="0"/>
                <a:ea typeface="ＭＳ 明朝" pitchFamily="17" charset="-128"/>
                <a:cs typeface="ＭＳ Ｐゴシック" pitchFamily="50" charset="-128"/>
              </a:rPr>
              <a:t> </a:t>
            </a:r>
            <a:r>
              <a:rPr kumimoji="0" lang="en-US" altLang="ja-JP" sz="3200" b="1" i="0" u="sng" strike="noStrike" kern="0" cap="none" spc="0" normalizeH="0" baseline="0" noProof="0">
                <a:ln>
                  <a:noFill/>
                </a:ln>
                <a:solidFill>
                  <a:prstClr val="black"/>
                </a:solidFill>
                <a:effectLst/>
                <a:uLnTx/>
                <a:uFillTx/>
                <a:latin typeface="Century" pitchFamily="18" charset="0"/>
                <a:ea typeface="ＭＳ 明朝" pitchFamily="17" charset="-128"/>
                <a:cs typeface="ＭＳ Ｐゴシック" pitchFamily="50" charset="-128"/>
              </a:rPr>
              <a:t>0010</a:t>
            </a:r>
            <a:r>
              <a:rPr kumimoji="0" lang="en-US" altLang="ja-JP" sz="3200" b="1" i="0" u="none" strike="noStrike" kern="0" cap="none" spc="0" normalizeH="0" baseline="0" noProof="0">
                <a:ln>
                  <a:noFill/>
                </a:ln>
                <a:solidFill>
                  <a:prstClr val="black"/>
                </a:solidFill>
                <a:effectLst/>
                <a:uLnTx/>
                <a:uFillTx/>
                <a:latin typeface="Century" pitchFamily="18" charset="0"/>
                <a:ea typeface="ＭＳ 明朝" pitchFamily="17" charset="-128"/>
                <a:cs typeface="ＭＳ Ｐゴシック" pitchFamily="50" charset="-128"/>
              </a:rPr>
              <a:t> </a:t>
            </a:r>
            <a:r>
              <a:rPr kumimoji="0" lang="en-US" altLang="ja-JP" sz="3200" b="0" i="0" u="sng" strike="noStrike" kern="0" cap="none" spc="0" normalizeH="0" baseline="0" noProof="0">
                <a:ln>
                  <a:noFill/>
                </a:ln>
                <a:solidFill>
                  <a:prstClr val="black"/>
                </a:solidFill>
                <a:effectLst/>
                <a:uLnTx/>
                <a:uFillTx/>
                <a:latin typeface="Century" pitchFamily="18" charset="0"/>
                <a:ea typeface="ＭＳ 明朝" pitchFamily="17" charset="-128"/>
                <a:cs typeface="ＭＳ Ｐゴシック" pitchFamily="50" charset="-128"/>
              </a:rPr>
              <a:t>x</a:t>
            </a:r>
            <a:r>
              <a:rPr kumimoji="0" lang="en-US" altLang="ja-JP" sz="3200" b="0" i="0" u="none" strike="noStrike" kern="0" cap="none" spc="0" normalizeH="0" baseline="0" noProof="0">
                <a:ln>
                  <a:noFill/>
                </a:ln>
                <a:solidFill>
                  <a:prstClr val="black"/>
                </a:solidFill>
                <a:effectLst/>
                <a:uLnTx/>
                <a:uFillTx/>
                <a:latin typeface="Century" pitchFamily="18" charset="0"/>
                <a:ea typeface="ＭＳ 明朝" pitchFamily="17" charset="-128"/>
                <a:cs typeface="ＭＳ Ｐゴシック" pitchFamily="50" charset="-128"/>
              </a:rPr>
              <a:t> </a:t>
            </a:r>
            <a:r>
              <a:rPr kumimoji="0" lang="en-US" altLang="ja-JP" sz="3200" b="0" i="0" u="sng" strike="noStrike" kern="0" cap="none" spc="0" normalizeH="0" baseline="0" noProof="0" err="1">
                <a:ln>
                  <a:noFill/>
                </a:ln>
                <a:solidFill>
                  <a:prstClr val="black"/>
                </a:solidFill>
                <a:effectLst/>
                <a:uLnTx/>
                <a:uFillTx/>
                <a:latin typeface="Century" pitchFamily="18" charset="0"/>
                <a:ea typeface="ＭＳ 明朝" pitchFamily="17" charset="-128"/>
                <a:cs typeface="ＭＳ Ｐゴシック" pitchFamily="50" charset="-128"/>
              </a:rPr>
              <a:t>x</a:t>
            </a:r>
            <a:r>
              <a:rPr kumimoji="0" lang="en-US" altLang="ja-JP" sz="3200" b="0" i="0" u="none" strike="noStrike" kern="0" cap="none" spc="0" normalizeH="0" baseline="0" noProof="0">
                <a:ln>
                  <a:noFill/>
                </a:ln>
                <a:solidFill>
                  <a:prstClr val="black"/>
                </a:solidFill>
                <a:effectLst/>
                <a:uLnTx/>
                <a:uFillTx/>
                <a:latin typeface="Century" pitchFamily="18" charset="0"/>
                <a:ea typeface="ＭＳ 明朝" pitchFamily="17" charset="-128"/>
                <a:cs typeface="ＭＳ Ｐゴシック" pitchFamily="50" charset="-128"/>
              </a:rPr>
              <a:t>  </a:t>
            </a:r>
            <a:r>
              <a:rPr kumimoji="0" lang="en-US" altLang="ja-JP" sz="3200" b="0" i="0" u="sng" strike="noStrike" kern="0" cap="none" spc="0" normalizeH="0" baseline="0" noProof="0">
                <a:ln>
                  <a:noFill/>
                </a:ln>
                <a:solidFill>
                  <a:prstClr val="black"/>
                </a:solidFill>
                <a:effectLst/>
                <a:uLnTx/>
                <a:uFillTx/>
                <a:latin typeface="Century" pitchFamily="18" charset="0"/>
                <a:ea typeface="ＭＳ 明朝" pitchFamily="17" charset="-128"/>
                <a:cs typeface="ＭＳ Ｐゴシック" pitchFamily="50" charset="-128"/>
              </a:rPr>
              <a:t>99</a:t>
            </a:r>
            <a:r>
              <a:rPr kumimoji="0" lang="en-US" altLang="ja-JP" sz="3200" b="0" i="0" u="none" strike="noStrike" kern="0" cap="none" spc="0" normalizeH="0" baseline="0" noProof="0">
                <a:ln>
                  <a:noFill/>
                </a:ln>
                <a:solidFill>
                  <a:prstClr val="black"/>
                </a:solidFill>
                <a:effectLst/>
                <a:uLnTx/>
                <a:uFillTx/>
                <a:latin typeface="Century" pitchFamily="18" charset="0"/>
                <a:ea typeface="ＭＳ 明朝" pitchFamily="17" charset="-128"/>
                <a:cs typeface="ＭＳ Ｐゴシック" pitchFamily="50" charset="-128"/>
              </a:rPr>
              <a:t> </a:t>
            </a:r>
            <a:r>
              <a:rPr kumimoji="0" lang="en-US" altLang="ja-JP" sz="3200" b="0" i="0" u="sng" strike="noStrike" kern="0" cap="none" spc="0" normalizeH="0" baseline="0" noProof="0">
                <a:ln>
                  <a:noFill/>
                </a:ln>
                <a:solidFill>
                  <a:prstClr val="black"/>
                </a:solidFill>
                <a:effectLst/>
                <a:uLnTx/>
                <a:uFillTx/>
                <a:latin typeface="Century" pitchFamily="18" charset="0"/>
                <a:ea typeface="ＭＳ 明朝" pitchFamily="17" charset="-128"/>
                <a:cs typeface="ＭＳ Ｐゴシック" pitchFamily="50" charset="-128"/>
              </a:rPr>
              <a:t>x</a:t>
            </a:r>
            <a:r>
              <a:rPr kumimoji="0" lang="en-US" altLang="ja-JP" sz="3200" b="0" i="0" u="none" strike="noStrike" kern="0" cap="none" spc="0" normalizeH="0" baseline="0" noProof="0">
                <a:ln>
                  <a:noFill/>
                </a:ln>
                <a:solidFill>
                  <a:prstClr val="black"/>
                </a:solidFill>
                <a:effectLst/>
                <a:uLnTx/>
                <a:uFillTx/>
                <a:latin typeface="Century" pitchFamily="18" charset="0"/>
                <a:ea typeface="ＭＳ 明朝" pitchFamily="17" charset="-128"/>
                <a:cs typeface="ＭＳ Ｐゴシック" pitchFamily="50" charset="-128"/>
              </a:rPr>
              <a:t> </a:t>
            </a:r>
            <a:r>
              <a:rPr kumimoji="0" lang="en-US" altLang="ja-JP" sz="3200" b="0" i="0" u="sng" strike="noStrike" kern="0" cap="none" spc="0" normalizeH="0" baseline="0" noProof="0">
                <a:ln>
                  <a:noFill/>
                </a:ln>
                <a:solidFill>
                  <a:prstClr val="black"/>
                </a:solidFill>
                <a:effectLst/>
                <a:uLnTx/>
                <a:uFillTx/>
                <a:latin typeface="Times New Roman" pitchFamily="18" charset="0"/>
                <a:ea typeface="ＭＳ 明朝" pitchFamily="17" charset="-128"/>
                <a:cs typeface="ＭＳ Ｐゴシック" pitchFamily="50" charset="-128"/>
              </a:rPr>
              <a:t>0</a:t>
            </a:r>
            <a:r>
              <a:rPr kumimoji="0" lang="en-US" altLang="ja-JP" sz="3200" b="0" i="0" u="none" strike="noStrike" kern="0" cap="none" spc="0" normalizeH="0" baseline="0" noProof="0">
                <a:ln>
                  <a:noFill/>
                </a:ln>
                <a:solidFill>
                  <a:prstClr val="black"/>
                </a:solidFill>
                <a:effectLst/>
                <a:uLnTx/>
                <a:uFillTx/>
                <a:latin typeface="Century" pitchFamily="18" charset="0"/>
                <a:ea typeface="ＭＳ 明朝" pitchFamily="17" charset="-128"/>
                <a:cs typeface="ＭＳ Ｐゴシック" pitchFamily="50" charset="-128"/>
              </a:rPr>
              <a:t> </a:t>
            </a:r>
            <a:r>
              <a:rPr kumimoji="0" lang="en-US" altLang="ja-JP" sz="3200" b="0" i="0" u="sng" strike="noStrike" kern="0" cap="none" spc="0" normalizeH="0" baseline="0" noProof="0">
                <a:ln>
                  <a:noFill/>
                </a:ln>
                <a:solidFill>
                  <a:prstClr val="black"/>
                </a:solidFill>
                <a:effectLst/>
                <a:uLnTx/>
                <a:uFillTx/>
                <a:latin typeface="Century" pitchFamily="18" charset="0"/>
                <a:ea typeface="ＭＳ 明朝" pitchFamily="17" charset="-128"/>
                <a:cs typeface="ＭＳ Ｐゴシック" pitchFamily="50" charset="-128"/>
              </a:rPr>
              <a:t>x</a:t>
            </a:r>
            <a:r>
              <a:rPr kumimoji="0" lang="en-US" altLang="ja-JP" sz="3200" b="0" i="0" u="none" strike="noStrike" kern="0" cap="none" spc="0" normalizeH="0" baseline="0" noProof="0">
                <a:ln>
                  <a:noFill/>
                </a:ln>
                <a:solidFill>
                  <a:prstClr val="black"/>
                </a:solidFill>
                <a:effectLst/>
                <a:uLnTx/>
                <a:uFillTx/>
                <a:latin typeface="Century" pitchFamily="18" charset="0"/>
                <a:ea typeface="ＭＳ 明朝" pitchFamily="17" charset="-128"/>
                <a:cs typeface="ＭＳ Ｐゴシック" pitchFamily="50" charset="-128"/>
              </a:rPr>
              <a:t> </a:t>
            </a:r>
            <a:r>
              <a:rPr kumimoji="0" lang="en-US" altLang="ja-JP" sz="3200" b="0" i="0" u="sng" strike="noStrike" kern="0" cap="none" spc="0" normalizeH="0" baseline="0" noProof="0" err="1">
                <a:ln>
                  <a:noFill/>
                </a:ln>
                <a:solidFill>
                  <a:prstClr val="black"/>
                </a:solidFill>
                <a:effectLst/>
                <a:uLnTx/>
                <a:uFillTx/>
                <a:latin typeface="Century" pitchFamily="18" charset="0"/>
                <a:ea typeface="ＭＳ 明朝" pitchFamily="17" charset="-128"/>
                <a:cs typeface="ＭＳ Ｐゴシック" pitchFamily="50" charset="-128"/>
              </a:rPr>
              <a:t>x</a:t>
            </a:r>
            <a:r>
              <a:rPr kumimoji="0" lang="ja-JP" altLang="en-US" sz="3200" b="0" i="0" u="none" strike="noStrike" kern="0" cap="none" spc="0" normalizeH="0" baseline="0" noProof="0">
                <a:ln>
                  <a:noFill/>
                </a:ln>
                <a:solidFill>
                  <a:prstClr val="black"/>
                </a:solidFill>
                <a:effectLst/>
                <a:uLnTx/>
                <a:uFillTx/>
                <a:latin typeface="Century" pitchFamily="18" charset="0"/>
                <a:ea typeface="ＭＳ 明朝" pitchFamily="17" charset="-128"/>
                <a:cs typeface="ＭＳ Ｐゴシック" pitchFamily="50" charset="-128"/>
              </a:rPr>
              <a:t>　</a:t>
            </a:r>
            <a:endParaRPr kumimoji="0" lang="en-US" altLang="ja-JP" sz="3200" b="0" i="0" u="none" strike="noStrike" kern="0" cap="none" spc="0" normalizeH="0" baseline="0" noProof="0">
              <a:ln>
                <a:noFill/>
              </a:ln>
              <a:solidFill>
                <a:prstClr val="black"/>
              </a:solidFill>
              <a:effectLst/>
              <a:uLnTx/>
              <a:uFillTx/>
              <a:latin typeface="Times New Roman" pitchFamily="18" charset="0"/>
              <a:ea typeface="ＭＳ 明朝" pitchFamily="17" charset="-128"/>
              <a:cs typeface="ＭＳ Ｐゴシック" pitchFamily="50" charset="-128"/>
            </a:endParaRPr>
          </a:p>
        </p:txBody>
      </p:sp>
      <p:sp>
        <p:nvSpPr>
          <p:cNvPr id="57" name="正方形/長方形 56">
            <a:extLst>
              <a:ext uri="{FF2B5EF4-FFF2-40B4-BE49-F238E27FC236}">
                <a16:creationId xmlns:a16="http://schemas.microsoft.com/office/drawing/2014/main" id="{CD29F70E-3326-683A-7224-7D9B7A212D5E}"/>
              </a:ext>
            </a:extLst>
          </p:cNvPr>
          <p:cNvSpPr/>
          <p:nvPr/>
        </p:nvSpPr>
        <p:spPr>
          <a:xfrm>
            <a:off x="1923399" y="2539449"/>
            <a:ext cx="1593935" cy="515607"/>
          </a:xfrm>
          <a:prstGeom prst="rect">
            <a:avLst/>
          </a:prstGeom>
          <a:noFill/>
          <a:ln w="25400" cap="flat" cmpd="sng" algn="ctr">
            <a:solidFill>
              <a:srgbClr val="FF0000"/>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3200" b="0" i="0" u="none" strike="noStrike" kern="0" cap="none" spc="0" normalizeH="0" baseline="0" noProof="0">
              <a:ln>
                <a:noFill/>
              </a:ln>
              <a:solidFill>
                <a:prstClr val="white"/>
              </a:solidFill>
              <a:effectLst/>
              <a:uLnTx/>
              <a:uFillTx/>
              <a:latin typeface="Segoe UI"/>
              <a:ea typeface="メイリオ"/>
              <a:cs typeface="+mn-cs"/>
            </a:endParaRPr>
          </a:p>
        </p:txBody>
      </p:sp>
      <p:sp>
        <p:nvSpPr>
          <p:cNvPr id="59" name="正方形/長方形 58">
            <a:extLst>
              <a:ext uri="{FF2B5EF4-FFF2-40B4-BE49-F238E27FC236}">
                <a16:creationId xmlns:a16="http://schemas.microsoft.com/office/drawing/2014/main" id="{B0F57D24-0036-F274-DC79-2F37507964D5}"/>
              </a:ext>
            </a:extLst>
          </p:cNvPr>
          <p:cNvSpPr/>
          <p:nvPr/>
        </p:nvSpPr>
        <p:spPr>
          <a:xfrm>
            <a:off x="4330265" y="2563357"/>
            <a:ext cx="1839310" cy="491699"/>
          </a:xfrm>
          <a:prstGeom prst="rect">
            <a:avLst/>
          </a:prstGeom>
          <a:noFill/>
          <a:ln w="25400" cap="flat" cmpd="sng" algn="ctr">
            <a:solidFill>
              <a:srgbClr val="00B0F0"/>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3200" b="0" i="0" u="none" strike="noStrike" kern="0" cap="none" spc="0" normalizeH="0" baseline="0" noProof="0">
              <a:ln>
                <a:noFill/>
              </a:ln>
              <a:solidFill>
                <a:prstClr val="white"/>
              </a:solidFill>
              <a:effectLst/>
              <a:uLnTx/>
              <a:uFillTx/>
              <a:latin typeface="Segoe UI"/>
              <a:ea typeface="メイリオ"/>
              <a:cs typeface="+mn-cs"/>
            </a:endParaRPr>
          </a:p>
        </p:txBody>
      </p:sp>
      <p:sp>
        <p:nvSpPr>
          <p:cNvPr id="60" name="角丸四角形 59">
            <a:extLst>
              <a:ext uri="{FF2B5EF4-FFF2-40B4-BE49-F238E27FC236}">
                <a16:creationId xmlns:a16="http://schemas.microsoft.com/office/drawing/2014/main" id="{2F5A5726-794A-EAA0-122E-5A409232C393}"/>
              </a:ext>
            </a:extLst>
          </p:cNvPr>
          <p:cNvSpPr/>
          <p:nvPr/>
        </p:nvSpPr>
        <p:spPr>
          <a:xfrm>
            <a:off x="6841065" y="2803899"/>
            <a:ext cx="2423850" cy="310843"/>
          </a:xfrm>
          <a:prstGeom prst="roundRect">
            <a:avLst/>
          </a:prstGeom>
          <a:solidFill>
            <a:sysClr val="window" lastClr="FFFFFF"/>
          </a:solidFill>
          <a:ln w="38100" cap="flat" cmpd="sng" algn="ctr">
            <a:solidFill>
              <a:srgbClr val="00B0F0"/>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a:ln>
                  <a:noFill/>
                </a:ln>
                <a:solidFill>
                  <a:prstClr val="black"/>
                </a:solidFill>
                <a:effectLst/>
                <a:uLnTx/>
                <a:uFillTx/>
                <a:latin typeface="Segoe UI"/>
                <a:ea typeface="メイリオ"/>
                <a:cs typeface="+mn-cs"/>
              </a:rPr>
              <a:t>手術・処置（</a:t>
            </a:r>
            <a:r>
              <a:rPr kumimoji="0" lang="en-US" altLang="ja-JP" sz="1600" b="0" i="0" u="none" strike="noStrike" kern="0" cap="none" spc="0" normalizeH="0" baseline="0" noProof="0">
                <a:ln>
                  <a:noFill/>
                </a:ln>
                <a:solidFill>
                  <a:prstClr val="black"/>
                </a:solidFill>
                <a:effectLst/>
                <a:uLnTx/>
                <a:uFillTx/>
                <a:latin typeface="Segoe UI"/>
                <a:ea typeface="メイリオ"/>
                <a:cs typeface="+mn-cs"/>
              </a:rPr>
              <a:t>Procedure)</a:t>
            </a:r>
          </a:p>
        </p:txBody>
      </p:sp>
      <p:cxnSp>
        <p:nvCxnSpPr>
          <p:cNvPr id="61" name="図形 17">
            <a:extLst>
              <a:ext uri="{FF2B5EF4-FFF2-40B4-BE49-F238E27FC236}">
                <a16:creationId xmlns:a16="http://schemas.microsoft.com/office/drawing/2014/main" id="{19A47543-1498-4F18-6368-B2A6B2F80C96}"/>
              </a:ext>
            </a:extLst>
          </p:cNvPr>
          <p:cNvCxnSpPr/>
          <p:nvPr/>
        </p:nvCxnSpPr>
        <p:spPr>
          <a:xfrm rot="10800000" flipV="1">
            <a:off x="5980021" y="1853714"/>
            <a:ext cx="1878522" cy="840584"/>
          </a:xfrm>
          <a:prstGeom prst="bentConnector3">
            <a:avLst>
              <a:gd name="adj1" fmla="val 99353"/>
            </a:avLst>
          </a:prstGeom>
          <a:noFill/>
          <a:ln w="9525" cap="flat" cmpd="sng" algn="ctr">
            <a:solidFill>
              <a:sysClr val="windowText" lastClr="000000"/>
            </a:solidFill>
            <a:prstDash val="solid"/>
          </a:ln>
          <a:effectLst/>
        </p:spPr>
      </p:cxnSp>
      <p:cxnSp>
        <p:nvCxnSpPr>
          <p:cNvPr id="62" name="図形 17">
            <a:extLst>
              <a:ext uri="{FF2B5EF4-FFF2-40B4-BE49-F238E27FC236}">
                <a16:creationId xmlns:a16="http://schemas.microsoft.com/office/drawing/2014/main" id="{2D82FD61-D2EB-6B14-0D57-B698436567A5}"/>
              </a:ext>
            </a:extLst>
          </p:cNvPr>
          <p:cNvCxnSpPr/>
          <p:nvPr/>
        </p:nvCxnSpPr>
        <p:spPr>
          <a:xfrm rot="10800000" flipV="1">
            <a:off x="5733089" y="1067872"/>
            <a:ext cx="2319905" cy="1571686"/>
          </a:xfrm>
          <a:prstGeom prst="bentConnector3">
            <a:avLst>
              <a:gd name="adj1" fmla="val 100289"/>
            </a:avLst>
          </a:prstGeom>
          <a:noFill/>
          <a:ln w="9525" cap="flat" cmpd="sng" algn="ctr">
            <a:solidFill>
              <a:sysClr val="windowText" lastClr="000000"/>
            </a:solidFill>
            <a:prstDash val="solid"/>
          </a:ln>
          <a:effectLst/>
        </p:spPr>
      </p:cxnSp>
      <p:cxnSp>
        <p:nvCxnSpPr>
          <p:cNvPr id="63" name="図形 17">
            <a:extLst>
              <a:ext uri="{FF2B5EF4-FFF2-40B4-BE49-F238E27FC236}">
                <a16:creationId xmlns:a16="http://schemas.microsoft.com/office/drawing/2014/main" id="{F554E7D4-EE26-93AB-E9D3-4D67EB6E95E5}"/>
              </a:ext>
            </a:extLst>
          </p:cNvPr>
          <p:cNvCxnSpPr>
            <a:cxnSpLocks/>
            <a:endCxn id="49" idx="1"/>
          </p:cNvCxnSpPr>
          <p:nvPr/>
        </p:nvCxnSpPr>
        <p:spPr>
          <a:xfrm rot="16200000" flipH="1">
            <a:off x="3499972" y="4182283"/>
            <a:ext cx="3068422" cy="861302"/>
          </a:xfrm>
          <a:prstGeom prst="bentConnector2">
            <a:avLst/>
          </a:prstGeom>
          <a:noFill/>
          <a:ln w="9525" cap="flat" cmpd="sng" algn="ctr">
            <a:solidFill>
              <a:sysClr val="windowText" lastClr="000000"/>
            </a:solidFill>
            <a:prstDash val="solid"/>
          </a:ln>
          <a:effectLst/>
        </p:spPr>
      </p:cxnSp>
      <p:cxnSp>
        <p:nvCxnSpPr>
          <p:cNvPr id="64" name="図形 17">
            <a:extLst>
              <a:ext uri="{FF2B5EF4-FFF2-40B4-BE49-F238E27FC236}">
                <a16:creationId xmlns:a16="http://schemas.microsoft.com/office/drawing/2014/main" id="{18AEB005-E0D2-9696-A1B0-568931A2A542}"/>
              </a:ext>
            </a:extLst>
          </p:cNvPr>
          <p:cNvCxnSpPr/>
          <p:nvPr/>
        </p:nvCxnSpPr>
        <p:spPr>
          <a:xfrm rot="16200000" flipH="1">
            <a:off x="4304176" y="3794533"/>
            <a:ext cx="1879932" cy="400926"/>
          </a:xfrm>
          <a:prstGeom prst="bentConnector3">
            <a:avLst>
              <a:gd name="adj1" fmla="val 99991"/>
            </a:avLst>
          </a:prstGeom>
          <a:noFill/>
          <a:ln w="9525" cap="flat" cmpd="sng" algn="ctr">
            <a:solidFill>
              <a:sysClr val="windowText" lastClr="000000"/>
            </a:solidFill>
            <a:prstDash val="solid"/>
          </a:ln>
          <a:effectLst/>
        </p:spPr>
      </p:cxnSp>
      <p:cxnSp>
        <p:nvCxnSpPr>
          <p:cNvPr id="65" name="図形 17">
            <a:extLst>
              <a:ext uri="{FF2B5EF4-FFF2-40B4-BE49-F238E27FC236}">
                <a16:creationId xmlns:a16="http://schemas.microsoft.com/office/drawing/2014/main" id="{4077DC0F-F289-BBDA-8DC4-4896707667A4}"/>
              </a:ext>
            </a:extLst>
          </p:cNvPr>
          <p:cNvCxnSpPr/>
          <p:nvPr/>
        </p:nvCxnSpPr>
        <p:spPr>
          <a:xfrm rot="16200000" flipH="1">
            <a:off x="1170687" y="1760730"/>
            <a:ext cx="954532" cy="803127"/>
          </a:xfrm>
          <a:prstGeom prst="bentConnector3">
            <a:avLst>
              <a:gd name="adj1" fmla="val 50000"/>
            </a:avLst>
          </a:prstGeom>
          <a:noFill/>
          <a:ln w="9525" cap="flat" cmpd="sng" algn="ctr">
            <a:solidFill>
              <a:sysClr val="windowText" lastClr="000000"/>
            </a:solidFill>
            <a:prstDash val="solid"/>
          </a:ln>
          <a:effectLst/>
        </p:spPr>
      </p:cxnSp>
      <p:cxnSp>
        <p:nvCxnSpPr>
          <p:cNvPr id="66" name="直線コネクタ 65">
            <a:extLst>
              <a:ext uri="{FF2B5EF4-FFF2-40B4-BE49-F238E27FC236}">
                <a16:creationId xmlns:a16="http://schemas.microsoft.com/office/drawing/2014/main" id="{72785E82-5A29-FAA9-8CBA-737255331FE7}"/>
              </a:ext>
            </a:extLst>
          </p:cNvPr>
          <p:cNvCxnSpPr/>
          <p:nvPr/>
        </p:nvCxnSpPr>
        <p:spPr>
          <a:xfrm flipH="1">
            <a:off x="3127436" y="2110739"/>
            <a:ext cx="2327" cy="385473"/>
          </a:xfrm>
          <a:prstGeom prst="line">
            <a:avLst/>
          </a:prstGeom>
          <a:noFill/>
          <a:ln w="9525" cap="flat" cmpd="sng" algn="ctr">
            <a:solidFill>
              <a:srgbClr val="4F81BD">
                <a:shade val="95000"/>
                <a:satMod val="105000"/>
              </a:srgbClr>
            </a:solidFill>
            <a:prstDash val="solid"/>
          </a:ln>
          <a:effectLst/>
        </p:spPr>
      </p:cxnSp>
      <p:cxnSp>
        <p:nvCxnSpPr>
          <p:cNvPr id="67" name="図形 17">
            <a:extLst>
              <a:ext uri="{FF2B5EF4-FFF2-40B4-BE49-F238E27FC236}">
                <a16:creationId xmlns:a16="http://schemas.microsoft.com/office/drawing/2014/main" id="{BA468BB1-76DE-8CF5-463E-3854C3B02F68}"/>
              </a:ext>
            </a:extLst>
          </p:cNvPr>
          <p:cNvCxnSpPr>
            <a:cxnSpLocks/>
          </p:cNvCxnSpPr>
          <p:nvPr/>
        </p:nvCxnSpPr>
        <p:spPr>
          <a:xfrm rot="5400000">
            <a:off x="2261083" y="3212836"/>
            <a:ext cx="1846128" cy="1598123"/>
          </a:xfrm>
          <a:prstGeom prst="bentConnector3">
            <a:avLst>
              <a:gd name="adj1" fmla="val 50000"/>
            </a:avLst>
          </a:prstGeom>
          <a:noFill/>
          <a:ln w="9525" cap="flat" cmpd="sng" algn="ctr">
            <a:solidFill>
              <a:sysClr val="windowText" lastClr="000000"/>
            </a:solidFill>
            <a:prstDash val="solid"/>
          </a:ln>
          <a:effectLst/>
        </p:spPr>
      </p:cxnSp>
      <p:cxnSp>
        <p:nvCxnSpPr>
          <p:cNvPr id="68" name="図形 17">
            <a:extLst>
              <a:ext uri="{FF2B5EF4-FFF2-40B4-BE49-F238E27FC236}">
                <a16:creationId xmlns:a16="http://schemas.microsoft.com/office/drawing/2014/main" id="{68CAF697-E299-46D2-8685-4050D7E04F26}"/>
              </a:ext>
            </a:extLst>
          </p:cNvPr>
          <p:cNvCxnSpPr/>
          <p:nvPr/>
        </p:nvCxnSpPr>
        <p:spPr>
          <a:xfrm rot="16200000" flipH="1">
            <a:off x="4939954" y="3435417"/>
            <a:ext cx="885042" cy="124263"/>
          </a:xfrm>
          <a:prstGeom prst="bentConnector3">
            <a:avLst>
              <a:gd name="adj1" fmla="val 101659"/>
            </a:avLst>
          </a:prstGeom>
          <a:noFill/>
          <a:ln w="9525" cap="flat" cmpd="sng" algn="ctr">
            <a:solidFill>
              <a:sysClr val="windowText" lastClr="000000"/>
            </a:solidFill>
            <a:prstDash val="solid"/>
          </a:ln>
          <a:effectLst/>
        </p:spPr>
      </p:cxnSp>
      <p:sp>
        <p:nvSpPr>
          <p:cNvPr id="48" name="テキスト ボックス 47">
            <a:extLst>
              <a:ext uri="{FF2B5EF4-FFF2-40B4-BE49-F238E27FC236}">
                <a16:creationId xmlns:a16="http://schemas.microsoft.com/office/drawing/2014/main" id="{CB34D022-BB5E-1CEE-7BBF-3856F41BC986}"/>
              </a:ext>
            </a:extLst>
          </p:cNvPr>
          <p:cNvSpPr txBox="1"/>
          <p:nvPr/>
        </p:nvSpPr>
        <p:spPr>
          <a:xfrm>
            <a:off x="123304" y="3651790"/>
            <a:ext cx="2406286" cy="2931572"/>
          </a:xfrm>
          <a:prstGeom prst="rect">
            <a:avLst/>
          </a:prstGeom>
          <a:solidFill>
            <a:schemeClr val="bg1"/>
          </a:solidFill>
          <a:ln>
            <a:solidFill>
              <a:sysClr val="windowText" lastClr="000000"/>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600" b="0" i="0" u="none" strike="noStrike" kern="0" cap="none" spc="0" normalizeH="0" baseline="0" noProof="0">
                <a:ln>
                  <a:noFill/>
                </a:ln>
                <a:solidFill>
                  <a:prstClr val="black"/>
                </a:solidFill>
                <a:effectLst/>
                <a:uLnTx/>
                <a:uFillTx/>
                <a:latin typeface="Segoe UI"/>
                <a:ea typeface="メイリオ"/>
                <a:cs typeface="+mn-cs"/>
              </a:rPr>
              <a:t>③年齢・出生時体重等</a:t>
            </a:r>
            <a:endParaRPr kumimoji="0" lang="en-US" altLang="ja-JP" sz="1600" b="0" i="0" u="none" strike="noStrike" kern="0" cap="none" spc="0" normalizeH="0" baseline="0" noProof="0">
              <a:ln>
                <a:noFill/>
              </a:ln>
              <a:solidFill>
                <a:prstClr val="black"/>
              </a:solidFill>
              <a:effectLst/>
              <a:uLnTx/>
              <a:uFillTx/>
              <a:latin typeface="Segoe UI"/>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0" cap="none" spc="0" normalizeH="0" baseline="0" noProof="0">
                <a:ln>
                  <a:noFill/>
                </a:ln>
                <a:solidFill>
                  <a:prstClr val="black"/>
                </a:solidFill>
                <a:effectLst/>
                <a:uLnTx/>
                <a:uFillTx/>
                <a:latin typeface="Segoe UI"/>
                <a:ea typeface="メイリオ"/>
                <a:cs typeface="+mn-cs"/>
              </a:rPr>
              <a:t>　</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a:t>
            </a: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年齢・月齢</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　　</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0:</a:t>
            </a: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　</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n</a:t>
            </a: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歳以上　</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(n</a:t>
            </a: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か月以上</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　　</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1:</a:t>
            </a: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　</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n</a:t>
            </a: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歳未満　</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(n</a:t>
            </a: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か月未満</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　</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a:t>
            </a: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出生児体重</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　　</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1: 2,500g</a:t>
            </a:r>
            <a:r>
              <a:rPr kumimoji="0" lang="ja-JP" altLang="ja-JP" sz="1050" b="0" i="0" u="none" strike="noStrike" kern="0" cap="none" spc="0" normalizeH="0" baseline="0" noProof="0">
                <a:ln>
                  <a:noFill/>
                </a:ln>
                <a:solidFill>
                  <a:prstClr val="black"/>
                </a:solidFill>
                <a:effectLst/>
                <a:uLnTx/>
                <a:uFillTx/>
                <a:latin typeface="Segoe UI"/>
                <a:ea typeface="メイリオ"/>
                <a:cs typeface="+mn-cs"/>
              </a:rPr>
              <a:t>以上</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　　</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2: 1,500g</a:t>
            </a:r>
            <a:r>
              <a:rPr kumimoji="0" lang="ja-JP" altLang="ja-JP" sz="1050" b="0" i="0" u="none" strike="noStrike" kern="0" cap="none" spc="0" normalizeH="0" baseline="0" noProof="0">
                <a:ln>
                  <a:noFill/>
                </a:ln>
                <a:solidFill>
                  <a:prstClr val="black"/>
                </a:solidFill>
                <a:effectLst/>
                <a:uLnTx/>
                <a:uFillTx/>
                <a:latin typeface="Segoe UI"/>
                <a:ea typeface="メイリオ"/>
                <a:cs typeface="+mn-cs"/>
              </a:rPr>
              <a:t>以上</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2,500g</a:t>
            </a:r>
            <a:r>
              <a:rPr kumimoji="0" lang="ja-JP" altLang="ja-JP" sz="1050" b="0" i="0" u="none" strike="noStrike" kern="0" cap="none" spc="0" normalizeH="0" baseline="0" noProof="0">
                <a:ln>
                  <a:noFill/>
                </a:ln>
                <a:solidFill>
                  <a:prstClr val="black"/>
                </a:solidFill>
                <a:effectLst/>
                <a:uLnTx/>
                <a:uFillTx/>
                <a:latin typeface="Segoe UI"/>
                <a:ea typeface="メイリオ"/>
                <a:cs typeface="+mn-cs"/>
              </a:rPr>
              <a:t>未満</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　　</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3: 1,000g</a:t>
            </a:r>
            <a:r>
              <a:rPr kumimoji="0" lang="ja-JP" altLang="ja-JP" sz="1050" b="0" i="0" u="none" strike="noStrike" kern="0" cap="none" spc="0" normalizeH="0" baseline="0" noProof="0">
                <a:ln>
                  <a:noFill/>
                </a:ln>
                <a:solidFill>
                  <a:prstClr val="black"/>
                </a:solidFill>
                <a:effectLst/>
                <a:uLnTx/>
                <a:uFillTx/>
                <a:latin typeface="Segoe UI"/>
                <a:ea typeface="メイリオ"/>
                <a:cs typeface="+mn-cs"/>
              </a:rPr>
              <a:t>以上</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1,500g</a:t>
            </a:r>
            <a:r>
              <a:rPr kumimoji="0" lang="ja-JP" altLang="ja-JP" sz="1050" b="0" i="0" u="none" strike="noStrike" kern="0" cap="none" spc="0" normalizeH="0" baseline="0" noProof="0">
                <a:ln>
                  <a:noFill/>
                </a:ln>
                <a:solidFill>
                  <a:prstClr val="black"/>
                </a:solidFill>
                <a:effectLst/>
                <a:uLnTx/>
                <a:uFillTx/>
                <a:latin typeface="Segoe UI"/>
                <a:ea typeface="メイリオ"/>
                <a:cs typeface="+mn-cs"/>
              </a:rPr>
              <a:t>未満</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　　</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4:   500g</a:t>
            </a:r>
            <a:r>
              <a:rPr kumimoji="0" lang="ja-JP" altLang="ja-JP" sz="1050" b="0" i="0" u="none" strike="noStrike" kern="0" cap="none" spc="0" normalizeH="0" baseline="0" noProof="0">
                <a:ln>
                  <a:noFill/>
                </a:ln>
                <a:solidFill>
                  <a:prstClr val="black"/>
                </a:solidFill>
                <a:effectLst/>
                <a:uLnTx/>
                <a:uFillTx/>
                <a:latin typeface="Segoe UI"/>
                <a:ea typeface="メイリオ"/>
                <a:cs typeface="+mn-cs"/>
              </a:rPr>
              <a:t>以上</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1,000g</a:t>
            </a:r>
            <a:r>
              <a:rPr kumimoji="0" lang="ja-JP" altLang="ja-JP" sz="1050" b="0" i="0" u="none" strike="noStrike" kern="0" cap="none" spc="0" normalizeH="0" baseline="0" noProof="0">
                <a:ln>
                  <a:noFill/>
                </a:ln>
                <a:solidFill>
                  <a:prstClr val="black"/>
                </a:solidFill>
                <a:effectLst/>
                <a:uLnTx/>
                <a:uFillTx/>
                <a:latin typeface="Segoe UI"/>
                <a:ea typeface="メイリオ"/>
                <a:cs typeface="+mn-cs"/>
              </a:rPr>
              <a:t>未満</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　　</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5:   500g</a:t>
            </a:r>
            <a:r>
              <a:rPr kumimoji="0" lang="ja-JP" altLang="ja-JP" sz="1050" b="0" i="0" u="none" strike="noStrike" kern="0" cap="none" spc="0" normalizeH="0" baseline="0" noProof="0">
                <a:ln>
                  <a:noFill/>
                </a:ln>
                <a:solidFill>
                  <a:prstClr val="black"/>
                </a:solidFill>
                <a:effectLst/>
                <a:uLnTx/>
                <a:uFillTx/>
                <a:latin typeface="Segoe UI"/>
                <a:ea typeface="メイリオ"/>
                <a:cs typeface="+mn-cs"/>
              </a:rPr>
              <a:t>未満</a:t>
            </a:r>
            <a:endParaRPr kumimoji="0" lang="en-US" altLang="ja-JP" sz="1050" b="0" i="0" u="none" strike="noStrike" kern="0" cap="none" spc="0" normalizeH="0" baseline="0" noProof="0">
              <a:ln>
                <a:noFill/>
              </a:ln>
              <a:solidFill>
                <a:prstClr val="black"/>
              </a:solidFill>
              <a:effectLst/>
              <a:uLnTx/>
              <a:uFillTx/>
              <a:latin typeface="Segoe UI"/>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　</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【JCS】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　　</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0: 10</a:t>
            </a:r>
            <a:r>
              <a:rPr kumimoji="0" lang="ja-JP" altLang="ja-JP" sz="1050" b="0" i="0" u="none" strike="noStrike" kern="0" cap="none" spc="0" normalizeH="0" baseline="0" noProof="0">
                <a:ln>
                  <a:noFill/>
                </a:ln>
                <a:solidFill>
                  <a:prstClr val="black"/>
                </a:solidFill>
                <a:effectLst/>
                <a:uLnTx/>
                <a:uFillTx/>
                <a:latin typeface="Segoe UI"/>
                <a:ea typeface="メイリオ"/>
                <a:cs typeface="+mn-cs"/>
              </a:rPr>
              <a:t>未満</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　　</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1: 10</a:t>
            </a:r>
            <a:r>
              <a:rPr kumimoji="0" lang="ja-JP" altLang="ja-JP" sz="1050" b="0" i="0" u="none" strike="noStrike" kern="0" cap="none" spc="0" normalizeH="0" baseline="0" noProof="0">
                <a:ln>
                  <a:noFill/>
                </a:ln>
                <a:solidFill>
                  <a:prstClr val="black"/>
                </a:solidFill>
                <a:effectLst/>
                <a:uLnTx/>
                <a:uFillTx/>
                <a:latin typeface="Segoe UI"/>
                <a:ea typeface="メイリオ"/>
                <a:cs typeface="+mn-cs"/>
              </a:rPr>
              <a:t>以上</a:t>
            </a:r>
            <a:endParaRPr kumimoji="0" lang="en-US" altLang="ja-JP" sz="1050" b="0" i="0" u="none" strike="noStrike" kern="0" cap="none" spc="0" normalizeH="0" baseline="0" noProof="0">
              <a:ln>
                <a:noFill/>
              </a:ln>
              <a:solidFill>
                <a:prstClr val="black"/>
              </a:solidFill>
              <a:effectLst/>
              <a:uLnTx/>
              <a:uFillTx/>
              <a:latin typeface="Segoe UI"/>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　</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【Burn Index】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　　</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1: 10</a:t>
            </a:r>
            <a:r>
              <a:rPr kumimoji="0" lang="ja-JP" altLang="ja-JP" sz="1050" b="0" i="0" u="none" strike="noStrike" kern="0" cap="none" spc="0" normalizeH="0" baseline="0" noProof="0">
                <a:ln>
                  <a:noFill/>
                </a:ln>
                <a:solidFill>
                  <a:prstClr val="black"/>
                </a:solidFill>
                <a:effectLst/>
                <a:uLnTx/>
                <a:uFillTx/>
                <a:latin typeface="Segoe UI"/>
                <a:ea typeface="メイリオ"/>
                <a:cs typeface="+mn-cs"/>
              </a:rPr>
              <a:t>未満</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　　</a:t>
            </a:r>
            <a:r>
              <a:rPr kumimoji="0" lang="en-US" altLang="ja-JP" sz="1050" b="0" i="0" u="none" strike="noStrike" kern="0" cap="none" spc="0" normalizeH="0" baseline="0" noProof="0">
                <a:ln>
                  <a:noFill/>
                </a:ln>
                <a:solidFill>
                  <a:prstClr val="black"/>
                </a:solidFill>
                <a:effectLst/>
                <a:uLnTx/>
                <a:uFillTx/>
                <a:latin typeface="Segoe UI"/>
                <a:ea typeface="メイリオ"/>
                <a:cs typeface="+mn-cs"/>
              </a:rPr>
              <a:t>2: 10</a:t>
            </a:r>
            <a:r>
              <a:rPr kumimoji="0" lang="ja-JP" altLang="ja-JP" sz="1050" b="0" i="0" u="none" strike="noStrike" kern="0" cap="none" spc="0" normalizeH="0" baseline="0" noProof="0">
                <a:ln>
                  <a:noFill/>
                </a:ln>
                <a:solidFill>
                  <a:prstClr val="black"/>
                </a:solidFill>
                <a:effectLst/>
                <a:uLnTx/>
                <a:uFillTx/>
                <a:latin typeface="Segoe UI"/>
                <a:ea typeface="メイリオ"/>
                <a:cs typeface="+mn-cs"/>
              </a:rPr>
              <a:t>以上</a:t>
            </a:r>
            <a:endParaRPr kumimoji="0" lang="en-US" altLang="ja-JP" sz="1050" b="0" i="0" u="none" strike="noStrike" kern="0" cap="none" spc="0" normalizeH="0" baseline="0" noProof="0">
              <a:ln>
                <a:noFill/>
              </a:ln>
              <a:solidFill>
                <a:prstClr val="black"/>
              </a:solidFill>
              <a:effectLst/>
              <a:uLnTx/>
              <a:uFillTx/>
              <a:latin typeface="Segoe UI"/>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a:ln>
                  <a:noFill/>
                </a:ln>
                <a:solidFill>
                  <a:prstClr val="black"/>
                </a:solidFill>
                <a:effectLst/>
                <a:uLnTx/>
                <a:uFillTx/>
                <a:latin typeface="Segoe UI"/>
                <a:ea typeface="メイリオ"/>
                <a:cs typeface="+mn-cs"/>
              </a:rPr>
              <a:t>　　　　　　　　　　　　　　等</a:t>
            </a:r>
            <a:endParaRPr kumimoji="0" lang="en-US" altLang="ja-JP" sz="1050" b="0" i="0" u="none" strike="noStrike" kern="0" cap="none" spc="0" normalizeH="0" baseline="0" noProof="0">
              <a:ln>
                <a:noFill/>
              </a:ln>
              <a:solidFill>
                <a:prstClr val="black"/>
              </a:solidFill>
              <a:effectLst/>
              <a:uLnTx/>
              <a:uFillTx/>
              <a:latin typeface="Segoe UI"/>
              <a:ea typeface="メイリオ"/>
              <a:cs typeface="+mn-cs"/>
            </a:endParaRPr>
          </a:p>
        </p:txBody>
      </p:sp>
      <p:sp>
        <p:nvSpPr>
          <p:cNvPr id="11" name="タイトル 1">
            <a:extLst>
              <a:ext uri="{FF2B5EF4-FFF2-40B4-BE49-F238E27FC236}">
                <a16:creationId xmlns:a16="http://schemas.microsoft.com/office/drawing/2014/main" id="{4B10B969-C793-6526-3322-8D6FFB5178FF}"/>
              </a:ext>
            </a:extLst>
          </p:cNvPr>
          <p:cNvSpPr>
            <a:spLocks noGrp="1"/>
          </p:cNvSpPr>
          <p:nvPr>
            <p:ph type="title"/>
          </p:nvPr>
        </p:nvSpPr>
        <p:spPr>
          <a:solidFill>
            <a:srgbClr val="E1EDFF"/>
          </a:solidFill>
        </p:spPr>
        <p:txBody>
          <a:bodyPr>
            <a:noAutofit/>
          </a:bodyPr>
          <a:lstStyle/>
          <a:p>
            <a:r>
              <a:rPr lang="en-US" altLang="ja-JP" b="1">
                <a:latin typeface="Meiryo"/>
                <a:ea typeface="メイリオ"/>
              </a:rPr>
              <a:t>DPC/PDPS</a:t>
            </a:r>
            <a:r>
              <a:rPr lang="ja-JP" b="1">
                <a:latin typeface="Meiryo"/>
                <a:ea typeface="Meiryo"/>
              </a:rPr>
              <a:t>の基本事項（診断群分類のイメージ）</a:t>
            </a:r>
            <a:endParaRPr lang="en-US" altLang="ja-JP" b="1"/>
          </a:p>
        </p:txBody>
      </p:sp>
      <p:sp>
        <p:nvSpPr>
          <p:cNvPr id="3" name="スライド番号プレースホルダー 2">
            <a:extLst>
              <a:ext uri="{FF2B5EF4-FFF2-40B4-BE49-F238E27FC236}">
                <a16:creationId xmlns:a16="http://schemas.microsoft.com/office/drawing/2014/main" id="{AC251522-8C77-77FF-C4CD-9D40C4E93F4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514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824449658"/>
      </p:ext>
    </p:extLst>
  </p:cSld>
  <p:clrMapOvr>
    <a:masterClrMapping/>
  </p:clrMapOvr>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1EC6E6-58CA-C9C6-2E14-F34304AC1607}"/>
            </a:ext>
          </a:extLst>
        </p:cNvPr>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781D7E3D-BA09-1BEC-9568-30115CA72C09}"/>
              </a:ext>
            </a:extLst>
          </p:cNvPr>
          <p:cNvSpPr txBox="1"/>
          <p:nvPr/>
        </p:nvSpPr>
        <p:spPr>
          <a:xfrm>
            <a:off x="0" y="0"/>
            <a:ext cx="9906000" cy="27699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令和６年度診療報酬改定</a:t>
            </a:r>
          </a:p>
        </p:txBody>
      </p:sp>
      <p:grpSp>
        <p:nvGrpSpPr>
          <p:cNvPr id="23" name="グループ化 22">
            <a:extLst>
              <a:ext uri="{FF2B5EF4-FFF2-40B4-BE49-F238E27FC236}">
                <a16:creationId xmlns:a16="http://schemas.microsoft.com/office/drawing/2014/main" id="{FD234FB2-5066-F97E-F334-18259CBE9017}"/>
              </a:ext>
            </a:extLst>
          </p:cNvPr>
          <p:cNvGrpSpPr/>
          <p:nvPr/>
        </p:nvGrpSpPr>
        <p:grpSpPr>
          <a:xfrm>
            <a:off x="1630951" y="1301502"/>
            <a:ext cx="6240906" cy="1831351"/>
            <a:chOff x="1621339" y="879491"/>
            <a:chExt cx="5760836" cy="1831351"/>
          </a:xfrm>
        </p:grpSpPr>
        <p:sp>
          <p:nvSpPr>
            <p:cNvPr id="24" name="Text Box 5">
              <a:extLst>
                <a:ext uri="{FF2B5EF4-FFF2-40B4-BE49-F238E27FC236}">
                  <a16:creationId xmlns:a16="http://schemas.microsoft.com/office/drawing/2014/main" id="{204A0E54-2FEE-71C7-4538-796472C66657}"/>
                </a:ext>
              </a:extLst>
            </p:cNvPr>
            <p:cNvSpPr txBox="1">
              <a:spLocks noChangeArrowheads="1"/>
            </p:cNvSpPr>
            <p:nvPr/>
          </p:nvSpPr>
          <p:spPr bwMode="auto">
            <a:xfrm>
              <a:off x="1621339" y="879491"/>
              <a:ext cx="2285473" cy="1831351"/>
            </a:xfrm>
            <a:prstGeom prst="rect">
              <a:avLst/>
            </a:prstGeom>
            <a:solidFill>
              <a:srgbClr val="FFFFFF"/>
            </a:solidFill>
            <a:ln w="19050">
              <a:solidFill>
                <a:srgbClr val="000000"/>
              </a:solidFill>
              <a:miter lim="800000"/>
              <a:headEnd/>
              <a:tailEnd/>
            </a:ln>
          </p:spPr>
          <p:txBody>
            <a:bodyPr lIns="74295" tIns="8890" rIns="74295" bIns="8890"/>
            <a:lstStyle/>
            <a:p>
              <a:pPr marL="0" marR="0" lvl="0" indent="0" algn="l" defTabSz="914400" rtl="0" eaLnBrk="1" fontAlgn="auto" latinLnBrk="0" hangingPunct="1">
                <a:lnSpc>
                  <a:spcPct val="100000"/>
                </a:lnSpc>
                <a:spcBef>
                  <a:spcPts val="0"/>
                </a:spcBef>
                <a:spcAft>
                  <a:spcPts val="0"/>
                </a:spcAft>
                <a:buClrTx/>
                <a:buSzTx/>
                <a:buFontTx/>
                <a:buNone/>
                <a:tabLst>
                  <a:tab pos="495300" algn="l"/>
                </a:tabLst>
                <a:defRPr/>
              </a:pPr>
              <a:r>
                <a:rPr kumimoji="1" lang="en-US" altLang="ja-JP" sz="140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包括評価部分</a:t>
              </a:r>
              <a:r>
                <a:rPr kumimoji="1" lang="en-US" altLang="ja-JP" sz="1400" b="0" i="0" u="none" strike="noStrike" kern="1200" cap="none" spc="0" normalizeH="0" baseline="0" noProof="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tab pos="495300" algn="l"/>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　診断群分類毎に設定</a:t>
              </a:r>
              <a:endParaRPr kumimoji="1" lang="en-US" altLang="ja-JP" sz="14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0" fontAlgn="auto" latinLnBrk="0" hangingPunct="0">
                <a:lnSpc>
                  <a:spcPct val="100000"/>
                </a:lnSpc>
                <a:spcBef>
                  <a:spcPts val="0"/>
                </a:spcBef>
                <a:spcAft>
                  <a:spcPts val="0"/>
                </a:spcAft>
                <a:buClrTx/>
                <a:buSzTx/>
                <a:buFont typeface="HG丸ｺﾞｼｯｸM-PRO" pitchFamily="50" charset="-128"/>
                <a:buChar char="・"/>
                <a:tabLst>
                  <a:tab pos="495300" algn="l"/>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入院基本料</a:t>
              </a:r>
            </a:p>
            <a:p>
              <a:pPr marL="0" marR="0" lvl="0" indent="0" algn="l" defTabSz="914400" rtl="0" eaLnBrk="0" fontAlgn="auto" latinLnBrk="0" hangingPunct="0">
                <a:lnSpc>
                  <a:spcPct val="100000"/>
                </a:lnSpc>
                <a:spcBef>
                  <a:spcPts val="0"/>
                </a:spcBef>
                <a:spcAft>
                  <a:spcPts val="0"/>
                </a:spcAft>
                <a:buClrTx/>
                <a:buSzTx/>
                <a:buFont typeface="HG丸ｺﾞｼｯｸM-PRO" pitchFamily="50" charset="-128"/>
                <a:buChar char="・"/>
                <a:tabLst>
                  <a:tab pos="495300" algn="l"/>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検査</a:t>
              </a:r>
            </a:p>
            <a:p>
              <a:pPr marL="0" marR="0" lvl="0" indent="0" algn="l" defTabSz="914400" rtl="0" eaLnBrk="0" fontAlgn="auto" latinLnBrk="0" hangingPunct="0">
                <a:lnSpc>
                  <a:spcPct val="100000"/>
                </a:lnSpc>
                <a:spcBef>
                  <a:spcPts val="0"/>
                </a:spcBef>
                <a:spcAft>
                  <a:spcPts val="0"/>
                </a:spcAft>
                <a:buClrTx/>
                <a:buSzTx/>
                <a:buFont typeface="HG丸ｺﾞｼｯｸM-PRO" pitchFamily="50" charset="-128"/>
                <a:buChar char="・"/>
                <a:tabLst>
                  <a:tab pos="495300" algn="l"/>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画像診断</a:t>
              </a:r>
            </a:p>
            <a:p>
              <a:pPr marL="0" marR="0" lvl="0" indent="0" algn="l" defTabSz="914400" rtl="0" eaLnBrk="0" fontAlgn="auto" latinLnBrk="0" hangingPunct="0">
                <a:lnSpc>
                  <a:spcPct val="100000"/>
                </a:lnSpc>
                <a:spcBef>
                  <a:spcPts val="0"/>
                </a:spcBef>
                <a:spcAft>
                  <a:spcPts val="0"/>
                </a:spcAft>
                <a:buClrTx/>
                <a:buSzTx/>
                <a:buFont typeface="HG丸ｺﾞｼｯｸM-PRO" pitchFamily="50" charset="-128"/>
                <a:buChar char="・"/>
                <a:tabLst>
                  <a:tab pos="495300" algn="l"/>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投薬</a:t>
              </a:r>
            </a:p>
            <a:p>
              <a:pPr marL="0" marR="0" lvl="0" indent="0" algn="l" defTabSz="914400" rtl="0" eaLnBrk="0" fontAlgn="auto" latinLnBrk="0" hangingPunct="0">
                <a:lnSpc>
                  <a:spcPct val="100000"/>
                </a:lnSpc>
                <a:spcBef>
                  <a:spcPts val="0"/>
                </a:spcBef>
                <a:spcAft>
                  <a:spcPts val="0"/>
                </a:spcAft>
                <a:buClrTx/>
                <a:buSzTx/>
                <a:buFont typeface="HG丸ｺﾞｼｯｸM-PRO" pitchFamily="50" charset="-128"/>
                <a:buChar char="・"/>
                <a:tabLst>
                  <a:tab pos="495300" algn="l"/>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注射</a:t>
              </a:r>
            </a:p>
            <a:p>
              <a:pPr marL="0" marR="0" lvl="0" indent="0" algn="l" defTabSz="914400" rtl="0" eaLnBrk="0" fontAlgn="auto" latinLnBrk="0" hangingPunct="0">
                <a:lnSpc>
                  <a:spcPct val="100000"/>
                </a:lnSpc>
                <a:spcBef>
                  <a:spcPts val="0"/>
                </a:spcBef>
                <a:spcAft>
                  <a:spcPts val="0"/>
                </a:spcAft>
                <a:buClrTx/>
                <a:buSzTx/>
                <a:buFont typeface="HG丸ｺﾞｼｯｸM-PRO" pitchFamily="50" charset="-128"/>
                <a:buChar char="・"/>
                <a:tabLst>
                  <a:tab pos="495300" algn="l"/>
                </a:tabLst>
                <a:defRPr/>
              </a:pPr>
              <a:r>
                <a:rPr kumimoji="1" lang="en-US" altLang="ja-JP" sz="1400" b="0" i="0" u="none" strike="noStrike" kern="1200" cap="none" spc="0" normalizeH="0" baseline="0" noProof="0">
                  <a:ln>
                    <a:noFill/>
                  </a:ln>
                  <a:solidFill>
                    <a:prstClr val="black"/>
                  </a:solidFill>
                  <a:effectLst/>
                  <a:uLnTx/>
                  <a:uFillTx/>
                  <a:latin typeface="メイリオ"/>
                  <a:ea typeface="メイリオ"/>
                  <a:cs typeface="+mn-cs"/>
                </a:rPr>
                <a:t>1,000</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点未満の処置 等</a:t>
              </a:r>
            </a:p>
          </p:txBody>
        </p:sp>
        <p:sp>
          <p:nvSpPr>
            <p:cNvPr id="25" name="Text Box 5">
              <a:extLst>
                <a:ext uri="{FF2B5EF4-FFF2-40B4-BE49-F238E27FC236}">
                  <a16:creationId xmlns:a16="http://schemas.microsoft.com/office/drawing/2014/main" id="{6AD7D439-3276-98CE-F860-9B20716EA279}"/>
                </a:ext>
              </a:extLst>
            </p:cNvPr>
            <p:cNvSpPr txBox="1">
              <a:spLocks noChangeArrowheads="1"/>
            </p:cNvSpPr>
            <p:nvPr/>
          </p:nvSpPr>
          <p:spPr bwMode="auto">
            <a:xfrm>
              <a:off x="5396036" y="879492"/>
              <a:ext cx="1986139" cy="1831350"/>
            </a:xfrm>
            <a:prstGeom prst="rect">
              <a:avLst/>
            </a:prstGeom>
            <a:solidFill>
              <a:srgbClr val="FFFFFF"/>
            </a:solidFill>
            <a:ln w="19050">
              <a:solidFill>
                <a:srgbClr val="000000"/>
              </a:solidFill>
              <a:miter lim="800000"/>
              <a:headEnd/>
              <a:tailEnd/>
            </a:ln>
          </p:spPr>
          <p:txBody>
            <a:bodyPr lIns="74295" tIns="8890" rIns="74295" bIns="8890"/>
            <a:lstStyle/>
            <a:p>
              <a:pPr marL="0" marR="0" lvl="0" indent="0" algn="l" defTabSz="914400" rtl="0" eaLnBrk="1" fontAlgn="auto" latinLnBrk="0" hangingPunct="1">
                <a:lnSpc>
                  <a:spcPct val="100000"/>
                </a:lnSpc>
                <a:spcBef>
                  <a:spcPts val="0"/>
                </a:spcBef>
                <a:spcAft>
                  <a:spcPts val="0"/>
                </a:spcAft>
                <a:buClrTx/>
                <a:buSzTx/>
                <a:buFontTx/>
                <a:buNone/>
                <a:tabLst>
                  <a:tab pos="495300" algn="l"/>
                </a:tabLst>
                <a:defRPr/>
              </a:pPr>
              <a:r>
                <a:rPr kumimoji="1" lang="en-US" altLang="ja-JP" sz="140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出来高評価部分</a:t>
              </a:r>
              <a:r>
                <a:rPr kumimoji="1" lang="en-US" altLang="ja-JP" sz="1400" b="0" i="0" u="none" strike="noStrike" kern="1200" cap="none" spc="0" normalizeH="0" baseline="0" noProof="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tab pos="495300" algn="l"/>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　</a:t>
              </a:r>
              <a:endParaRPr kumimoji="1" lang="en-US" altLang="ja-JP" sz="14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0" fontAlgn="auto" latinLnBrk="0" hangingPunct="0">
                <a:lnSpc>
                  <a:spcPct val="100000"/>
                </a:lnSpc>
                <a:spcBef>
                  <a:spcPts val="0"/>
                </a:spcBef>
                <a:spcAft>
                  <a:spcPts val="0"/>
                </a:spcAft>
                <a:buClrTx/>
                <a:buSzTx/>
                <a:buFont typeface="HG丸ｺﾞｼｯｸM-PRO" pitchFamily="50" charset="-128"/>
                <a:buChar char="・"/>
                <a:tabLst>
                  <a:tab pos="495300" algn="l"/>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医学管理</a:t>
              </a:r>
            </a:p>
            <a:p>
              <a:pPr marL="0" marR="0" lvl="0" indent="0" algn="l" defTabSz="914400" rtl="0" eaLnBrk="0" fontAlgn="auto" latinLnBrk="0" hangingPunct="0">
                <a:lnSpc>
                  <a:spcPct val="100000"/>
                </a:lnSpc>
                <a:spcBef>
                  <a:spcPts val="0"/>
                </a:spcBef>
                <a:spcAft>
                  <a:spcPts val="0"/>
                </a:spcAft>
                <a:buClrTx/>
                <a:buSzTx/>
                <a:buFont typeface="HG丸ｺﾞｼｯｸM-PRO" pitchFamily="50" charset="-128"/>
                <a:buChar char="・"/>
                <a:tabLst>
                  <a:tab pos="495300" algn="l"/>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手術</a:t>
              </a:r>
            </a:p>
            <a:p>
              <a:pPr marL="0" marR="0" lvl="0" indent="0" algn="l" defTabSz="914400" rtl="0" eaLnBrk="0" fontAlgn="auto" latinLnBrk="0" hangingPunct="0">
                <a:lnSpc>
                  <a:spcPct val="100000"/>
                </a:lnSpc>
                <a:spcBef>
                  <a:spcPts val="0"/>
                </a:spcBef>
                <a:spcAft>
                  <a:spcPts val="0"/>
                </a:spcAft>
                <a:buClrTx/>
                <a:buSzTx/>
                <a:buFont typeface="HG丸ｺﾞｼｯｸM-PRO" pitchFamily="50" charset="-128"/>
                <a:buChar char="・"/>
                <a:tabLst>
                  <a:tab pos="495300" algn="l"/>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麻酔</a:t>
              </a:r>
            </a:p>
            <a:p>
              <a:pPr marL="0" marR="0" lvl="0" indent="0" algn="l" defTabSz="914400" rtl="0" eaLnBrk="0" fontAlgn="auto" latinLnBrk="0" hangingPunct="0">
                <a:lnSpc>
                  <a:spcPct val="100000"/>
                </a:lnSpc>
                <a:spcBef>
                  <a:spcPts val="0"/>
                </a:spcBef>
                <a:spcAft>
                  <a:spcPts val="0"/>
                </a:spcAft>
                <a:buClrTx/>
                <a:buSzTx/>
                <a:buFont typeface="HG丸ｺﾞｼｯｸM-PRO" pitchFamily="50" charset="-128"/>
                <a:buChar char="・"/>
                <a:tabLst>
                  <a:tab pos="495300" algn="l"/>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放射線治療</a:t>
              </a:r>
            </a:p>
            <a:p>
              <a:pPr marL="0" marR="0" lvl="0" indent="0" algn="l" defTabSz="914400" rtl="0" eaLnBrk="0" fontAlgn="auto" latinLnBrk="0" hangingPunct="0">
                <a:lnSpc>
                  <a:spcPct val="100000"/>
                </a:lnSpc>
                <a:spcBef>
                  <a:spcPts val="0"/>
                </a:spcBef>
                <a:spcAft>
                  <a:spcPts val="0"/>
                </a:spcAft>
                <a:buClrTx/>
                <a:buSzTx/>
                <a:buFont typeface="HG丸ｺﾞｼｯｸM-PRO" pitchFamily="50" charset="-128"/>
                <a:buChar char="・"/>
                <a:tabLst>
                  <a:tab pos="495300" algn="l"/>
                </a:tabLst>
                <a:defRPr/>
              </a:pPr>
              <a:r>
                <a:rPr kumimoji="1" lang="en-US" altLang="ja-JP" sz="1400" b="0" i="0" u="none" strike="noStrike" kern="1200" cap="none" spc="0" normalizeH="0" baseline="0" noProof="0">
                  <a:ln>
                    <a:noFill/>
                  </a:ln>
                  <a:solidFill>
                    <a:prstClr val="black"/>
                  </a:solidFill>
                  <a:effectLst/>
                  <a:uLnTx/>
                  <a:uFillTx/>
                  <a:latin typeface="メイリオ"/>
                  <a:ea typeface="メイリオ"/>
                  <a:cs typeface="+mn-cs"/>
                </a:rPr>
                <a:t>1,000</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点以上の処置 等</a:t>
              </a:r>
            </a:p>
          </p:txBody>
        </p:sp>
        <p:sp>
          <p:nvSpPr>
            <p:cNvPr id="26" name="テキスト ボックス 25">
              <a:extLst>
                <a:ext uri="{FF2B5EF4-FFF2-40B4-BE49-F238E27FC236}">
                  <a16:creationId xmlns:a16="http://schemas.microsoft.com/office/drawing/2014/main" id="{E400F937-BA25-F987-28D0-3A520F493517}"/>
                </a:ext>
              </a:extLst>
            </p:cNvPr>
            <p:cNvSpPr txBox="1"/>
            <p:nvPr/>
          </p:nvSpPr>
          <p:spPr>
            <a:xfrm>
              <a:off x="4402639" y="1516433"/>
              <a:ext cx="50405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a:ln>
                    <a:noFill/>
                  </a:ln>
                  <a:solidFill>
                    <a:prstClr val="black"/>
                  </a:solidFill>
                  <a:effectLst/>
                  <a:uLnTx/>
                  <a:uFillTx/>
                  <a:latin typeface="メイリオ"/>
                  <a:ea typeface="メイリオ"/>
                  <a:cs typeface="+mn-cs"/>
                </a:rPr>
                <a:t>＋</a:t>
              </a:r>
            </a:p>
          </p:txBody>
        </p:sp>
      </p:grpSp>
      <p:sp>
        <p:nvSpPr>
          <p:cNvPr id="27" name="下矢印 26">
            <a:extLst>
              <a:ext uri="{FF2B5EF4-FFF2-40B4-BE49-F238E27FC236}">
                <a16:creationId xmlns:a16="http://schemas.microsoft.com/office/drawing/2014/main" id="{B948755D-F3A6-5600-8EFB-1A4646C6B8EE}"/>
              </a:ext>
            </a:extLst>
          </p:cNvPr>
          <p:cNvSpPr/>
          <p:nvPr/>
        </p:nvSpPr>
        <p:spPr>
          <a:xfrm>
            <a:off x="2534250" y="3197475"/>
            <a:ext cx="818541" cy="288032"/>
          </a:xfrm>
          <a:prstGeom prst="down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grpSp>
        <p:nvGrpSpPr>
          <p:cNvPr id="28" name="Group 10">
            <a:extLst>
              <a:ext uri="{FF2B5EF4-FFF2-40B4-BE49-F238E27FC236}">
                <a16:creationId xmlns:a16="http://schemas.microsoft.com/office/drawing/2014/main" id="{ECCDDEA3-741A-F220-5222-24E48DE9A25A}"/>
              </a:ext>
            </a:extLst>
          </p:cNvPr>
          <p:cNvGrpSpPr>
            <a:grpSpLocks/>
          </p:cNvGrpSpPr>
          <p:nvPr/>
        </p:nvGrpSpPr>
        <p:grpSpPr bwMode="auto">
          <a:xfrm>
            <a:off x="910177" y="3405753"/>
            <a:ext cx="6786754" cy="901700"/>
            <a:chOff x="1290" y="9561"/>
            <a:chExt cx="9615" cy="1421"/>
          </a:xfrm>
        </p:grpSpPr>
        <p:grpSp>
          <p:nvGrpSpPr>
            <p:cNvPr id="29" name="Group 11">
              <a:extLst>
                <a:ext uri="{FF2B5EF4-FFF2-40B4-BE49-F238E27FC236}">
                  <a16:creationId xmlns:a16="http://schemas.microsoft.com/office/drawing/2014/main" id="{174B7613-24AF-C8EC-9C57-FD1D26AD753A}"/>
                </a:ext>
              </a:extLst>
            </p:cNvPr>
            <p:cNvGrpSpPr>
              <a:grpSpLocks/>
            </p:cNvGrpSpPr>
            <p:nvPr/>
          </p:nvGrpSpPr>
          <p:grpSpPr bwMode="auto">
            <a:xfrm>
              <a:off x="1290" y="9762"/>
              <a:ext cx="9615" cy="1220"/>
              <a:chOff x="1290" y="9856"/>
              <a:chExt cx="9615" cy="1126"/>
            </a:xfrm>
          </p:grpSpPr>
          <p:sp>
            <p:nvSpPr>
              <p:cNvPr id="31" name="Text Box 12">
                <a:extLst>
                  <a:ext uri="{FF2B5EF4-FFF2-40B4-BE49-F238E27FC236}">
                    <a16:creationId xmlns:a16="http://schemas.microsoft.com/office/drawing/2014/main" id="{58F712B9-9F95-BC84-969E-B914585F4479}"/>
                  </a:ext>
                </a:extLst>
              </p:cNvPr>
              <p:cNvSpPr txBox="1">
                <a:spLocks noChangeArrowheads="1"/>
              </p:cNvSpPr>
              <p:nvPr/>
            </p:nvSpPr>
            <p:spPr bwMode="auto">
              <a:xfrm>
                <a:off x="1698" y="10057"/>
                <a:ext cx="1992" cy="755"/>
              </a:xfrm>
              <a:prstGeom prst="rect">
                <a:avLst/>
              </a:prstGeom>
              <a:solidFill>
                <a:srgbClr val="FFFFFF"/>
              </a:solidFill>
              <a:ln w="9525">
                <a:solidFill>
                  <a:srgbClr val="000000"/>
                </a:solidFill>
                <a:miter lim="800000"/>
                <a:headEnd/>
                <a:tailEnd/>
              </a:ln>
            </p:spPr>
            <p:txBody>
              <a:bodyPr vert="horz" wrap="square" lIns="74295" tIns="8890" rIns="74295" bIns="8890" numCol="1" anchor="ctr" anchorCtr="0" compatLnSpc="1">
                <a:prstTxWarp prst="textNoShape">
                  <a:avLst/>
                </a:prstTxWarp>
              </a:bodyPr>
              <a:lstStyle/>
              <a:p>
                <a:pPr marL="0" marR="0" lvl="0" indent="0" algn="dist" defTabSz="914400" rtl="0" eaLnBrk="1" fontAlgn="base" latinLnBrk="0" hangingPunct="1">
                  <a:lnSpc>
                    <a:spcPct val="100000"/>
                  </a:lnSpc>
                  <a:spcBef>
                    <a:spcPct val="0"/>
                  </a:spcBef>
                  <a:spcAft>
                    <a:spcPct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a:ea typeface="メイリオ"/>
                    <a:cs typeface="+mn-cs"/>
                  </a:rPr>
                  <a:t>DPC</a:t>
                </a:r>
                <a:r>
                  <a:rPr kumimoji="1" lang="ja-JP" altLang="en-US" sz="1050" b="0" i="0" u="none" strike="noStrike" kern="1200" cap="none" spc="0" normalizeH="0" baseline="0" noProof="0">
                    <a:ln>
                      <a:noFill/>
                    </a:ln>
                    <a:solidFill>
                      <a:prstClr val="black"/>
                    </a:solidFill>
                    <a:effectLst/>
                    <a:uLnTx/>
                    <a:uFillTx/>
                    <a:latin typeface="メイリオ"/>
                    <a:ea typeface="メイリオ"/>
                    <a:cs typeface="+mn-cs"/>
                  </a:rPr>
                  <a:t>毎の</a:t>
                </a:r>
              </a:p>
              <a:p>
                <a:pPr marL="0" marR="0" lvl="0" indent="0" algn="dist" defTabSz="914400" rtl="0" eaLnBrk="1" fontAlgn="base" latinLnBrk="0" hangingPunct="1">
                  <a:lnSpc>
                    <a:spcPct val="100000"/>
                  </a:lnSpc>
                  <a:spcBef>
                    <a:spcPct val="0"/>
                  </a:spcBef>
                  <a:spcAft>
                    <a:spcPct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a:ea typeface="メイリオ"/>
                    <a:cs typeface="+mn-cs"/>
                  </a:rPr>
                  <a:t>１日当たり点数</a:t>
                </a:r>
                <a:endParaRPr kumimoji="1" lang="ja-JP" altLang="en-US" sz="20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32" name="Text Box 13">
                <a:extLst>
                  <a:ext uri="{FF2B5EF4-FFF2-40B4-BE49-F238E27FC236}">
                    <a16:creationId xmlns:a16="http://schemas.microsoft.com/office/drawing/2014/main" id="{2B245AEA-26AD-115D-49A5-35FAE58A9AA3}"/>
                  </a:ext>
                </a:extLst>
              </p:cNvPr>
              <p:cNvSpPr txBox="1">
                <a:spLocks noChangeArrowheads="1"/>
              </p:cNvSpPr>
              <p:nvPr/>
            </p:nvSpPr>
            <p:spPr bwMode="auto">
              <a:xfrm>
                <a:off x="7910" y="10248"/>
                <a:ext cx="2665" cy="378"/>
              </a:xfrm>
              <a:prstGeom prst="rect">
                <a:avLst/>
              </a:prstGeom>
              <a:solidFill>
                <a:srgbClr val="FFFFFF"/>
              </a:solidFill>
              <a:ln w="9525">
                <a:solidFill>
                  <a:srgbClr val="000000"/>
                </a:solidFill>
                <a:miter lim="800000"/>
                <a:headEnd/>
                <a:tailEnd/>
              </a:ln>
            </p:spPr>
            <p:txBody>
              <a:bodyPr vert="horz" wrap="square" lIns="74295" tIns="8890" rIns="74295" bIns="8890" numCol="1" anchor="ctr" anchorCtr="0" compatLnSpc="1">
                <a:prstTxWarp prst="textNoShape">
                  <a:avLst/>
                </a:prstTxWarp>
              </a:bodyPr>
              <a:lstStyle/>
              <a:p>
                <a:pPr marL="0" marR="0" lvl="0" indent="0" algn="dist" defTabSz="914400" rtl="0" eaLnBrk="1" fontAlgn="base" latinLnBrk="0" hangingPunct="1">
                  <a:lnSpc>
                    <a:spcPct val="100000"/>
                  </a:lnSpc>
                  <a:spcBef>
                    <a:spcPct val="0"/>
                  </a:spcBef>
                  <a:spcAft>
                    <a:spcPct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a:ea typeface="メイリオ"/>
                    <a:cs typeface="+mn-cs"/>
                  </a:rPr>
                  <a:t>医療機関別係数</a:t>
                </a:r>
                <a:endParaRPr kumimoji="1" lang="ja-JP" altLang="en-US" sz="20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33" name="Text Box 14">
                <a:extLst>
                  <a:ext uri="{FF2B5EF4-FFF2-40B4-BE49-F238E27FC236}">
                    <a16:creationId xmlns:a16="http://schemas.microsoft.com/office/drawing/2014/main" id="{A20CDF61-D818-1BE9-1CF5-831811701D98}"/>
                  </a:ext>
                </a:extLst>
              </p:cNvPr>
              <p:cNvSpPr txBox="1">
                <a:spLocks noChangeArrowheads="1"/>
              </p:cNvSpPr>
              <p:nvPr/>
            </p:nvSpPr>
            <p:spPr bwMode="auto">
              <a:xfrm>
                <a:off x="4821" y="10248"/>
                <a:ext cx="2063" cy="378"/>
              </a:xfrm>
              <a:prstGeom prst="rect">
                <a:avLst/>
              </a:prstGeom>
              <a:solidFill>
                <a:srgbClr val="FFFFFF"/>
              </a:solidFill>
              <a:ln w="9525">
                <a:solidFill>
                  <a:srgbClr val="000000"/>
                </a:solidFill>
                <a:miter lim="800000"/>
                <a:headEnd/>
                <a:tailEnd/>
              </a:ln>
            </p:spPr>
            <p:txBody>
              <a:bodyPr vert="horz" wrap="square" lIns="74295" tIns="8890" rIns="74295" bIns="8890" numCol="1" anchor="ctr" anchorCtr="0" compatLnSpc="1">
                <a:prstTxWarp prst="textNoShape">
                  <a:avLst/>
                </a:prstTxWarp>
              </a:bodyPr>
              <a:lstStyle/>
              <a:p>
                <a:pPr marL="0" marR="0" lvl="0" indent="0" algn="dist" defTabSz="914400" rtl="0" eaLnBrk="1" fontAlgn="base" latinLnBrk="0" hangingPunct="1">
                  <a:lnSpc>
                    <a:spcPct val="100000"/>
                  </a:lnSpc>
                  <a:spcBef>
                    <a:spcPct val="0"/>
                  </a:spcBef>
                  <a:spcAft>
                    <a:spcPct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a:ea typeface="メイリオ"/>
                    <a:cs typeface="+mn-cs"/>
                  </a:rPr>
                  <a:t>在院日数</a:t>
                </a:r>
                <a:endParaRPr kumimoji="1" lang="ja-JP" altLang="en-US" sz="20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34" name="Text Box 15">
                <a:extLst>
                  <a:ext uri="{FF2B5EF4-FFF2-40B4-BE49-F238E27FC236}">
                    <a16:creationId xmlns:a16="http://schemas.microsoft.com/office/drawing/2014/main" id="{ADE8D1E9-0FB4-ED5C-5527-F3E0FA4FB0F8}"/>
                  </a:ext>
                </a:extLst>
              </p:cNvPr>
              <p:cNvSpPr txBox="1">
                <a:spLocks noChangeArrowheads="1"/>
              </p:cNvSpPr>
              <p:nvPr/>
            </p:nvSpPr>
            <p:spPr bwMode="auto">
              <a:xfrm>
                <a:off x="3933" y="9856"/>
                <a:ext cx="865" cy="1095"/>
              </a:xfrm>
              <a:prstGeom prst="rect">
                <a:avLst/>
              </a:prstGeom>
              <a:solidFill>
                <a:srgbClr val="FFFFFF"/>
              </a:solidFill>
              <a:ln w="9525">
                <a:noFill/>
                <a:miter lim="800000"/>
                <a:headEnd/>
                <a:tailEnd/>
              </a:ln>
            </p:spPr>
            <p:txBody>
              <a:bodyPr vert="horz" wrap="square" lIns="74295" tIns="8890" rIns="74295" bIns="8890" numCol="1" anchor="ctr" anchorCtr="0" compatLnSpc="1">
                <a:prstTxWarp prst="textNoShape">
                  <a:avLst/>
                </a:prstTxWarp>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1" lang="en-US" altLang="ja-JP" sz="1800" b="1" i="0" u="none" strike="noStrike" kern="1200" cap="none" spc="0" normalizeH="0" baseline="0" noProof="0">
                    <a:ln>
                      <a:noFill/>
                    </a:ln>
                    <a:solidFill>
                      <a:prstClr val="black"/>
                    </a:solidFill>
                    <a:effectLst/>
                    <a:uLnTx/>
                    <a:uFillTx/>
                    <a:latin typeface="メイリオ"/>
                    <a:ea typeface="メイリオ"/>
                    <a:cs typeface="+mn-cs"/>
                  </a:rPr>
                  <a:t>×</a:t>
                </a:r>
                <a:endParaRPr kumimoji="1" lang="ja-JP" altLang="ja-JP" sz="20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35" name="Text Box 16">
                <a:extLst>
                  <a:ext uri="{FF2B5EF4-FFF2-40B4-BE49-F238E27FC236}">
                    <a16:creationId xmlns:a16="http://schemas.microsoft.com/office/drawing/2014/main" id="{25E733C2-2F06-CB03-A36C-40075B428CB9}"/>
                  </a:ext>
                </a:extLst>
              </p:cNvPr>
              <p:cNvSpPr txBox="1">
                <a:spLocks noChangeArrowheads="1"/>
              </p:cNvSpPr>
              <p:nvPr/>
            </p:nvSpPr>
            <p:spPr bwMode="auto">
              <a:xfrm>
                <a:off x="7060" y="9856"/>
                <a:ext cx="715" cy="1095"/>
              </a:xfrm>
              <a:prstGeom prst="rect">
                <a:avLst/>
              </a:prstGeom>
              <a:solidFill>
                <a:srgbClr val="FFFFFF"/>
              </a:solidFill>
              <a:ln w="9525">
                <a:noFill/>
                <a:miter lim="800000"/>
                <a:headEnd/>
                <a:tailEnd/>
              </a:ln>
            </p:spPr>
            <p:txBody>
              <a:bodyPr vert="horz" wrap="square" lIns="74295" tIns="8890" rIns="74295" bIns="8890" numCol="1" anchor="ctr" anchorCtr="0" compatLnSpc="1">
                <a:prstTxWarp prst="textNoShape">
                  <a:avLst/>
                </a:prstTxWarp>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1" lang="en-US" altLang="ja-JP" sz="1800" b="1" i="0" u="none" strike="noStrike" kern="1200" cap="none" spc="0" normalizeH="0" baseline="0" noProof="0">
                    <a:ln>
                      <a:noFill/>
                    </a:ln>
                    <a:solidFill>
                      <a:prstClr val="black"/>
                    </a:solidFill>
                    <a:effectLst/>
                    <a:uLnTx/>
                    <a:uFillTx/>
                    <a:latin typeface="メイリオ"/>
                    <a:ea typeface="メイリオ"/>
                    <a:cs typeface="+mn-cs"/>
                  </a:rPr>
                  <a:t>×</a:t>
                </a:r>
                <a:endParaRPr kumimoji="1" lang="ja-JP" altLang="ja-JP" sz="20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36" name="Rectangle 17">
                <a:extLst>
                  <a:ext uri="{FF2B5EF4-FFF2-40B4-BE49-F238E27FC236}">
                    <a16:creationId xmlns:a16="http://schemas.microsoft.com/office/drawing/2014/main" id="{989138BA-DFA8-206B-ACD9-E533A0358876}"/>
                  </a:ext>
                </a:extLst>
              </p:cNvPr>
              <p:cNvSpPr>
                <a:spLocks noChangeArrowheads="1"/>
              </p:cNvSpPr>
              <p:nvPr/>
            </p:nvSpPr>
            <p:spPr bwMode="auto">
              <a:xfrm>
                <a:off x="1290" y="9856"/>
                <a:ext cx="9615" cy="1126"/>
              </a:xfrm>
              <a:prstGeom prst="rect">
                <a:avLst/>
              </a:prstGeom>
              <a:noFill/>
              <a:ln w="9525">
                <a:solidFill>
                  <a:srgbClr val="000000"/>
                </a:solidFill>
                <a:miter lim="800000"/>
                <a:headEnd/>
                <a:tailEnd/>
              </a:ln>
            </p:spPr>
            <p:txBody>
              <a:bodyPr vert="horz" wrap="square" lIns="74295" tIns="8890" rIns="74295" bIns="8890" numCol="1"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3600" b="0" i="0" u="none" strike="noStrike" kern="1200" cap="none" spc="0" normalizeH="0" baseline="0" noProof="0">
                  <a:ln>
                    <a:noFill/>
                  </a:ln>
                  <a:solidFill>
                    <a:prstClr val="black"/>
                  </a:solidFill>
                  <a:effectLst/>
                  <a:uLnTx/>
                  <a:uFillTx/>
                  <a:latin typeface="メイリオ"/>
                  <a:ea typeface="メイリオ"/>
                  <a:cs typeface="+mn-cs"/>
                </a:endParaRPr>
              </a:p>
            </p:txBody>
          </p:sp>
        </p:grpSp>
        <p:sp>
          <p:nvSpPr>
            <p:cNvPr id="30" name="Text Box 18">
              <a:extLst>
                <a:ext uri="{FF2B5EF4-FFF2-40B4-BE49-F238E27FC236}">
                  <a16:creationId xmlns:a16="http://schemas.microsoft.com/office/drawing/2014/main" id="{81F72108-84CD-40DE-80A4-369154787736}"/>
                </a:ext>
              </a:extLst>
            </p:cNvPr>
            <p:cNvSpPr txBox="1">
              <a:spLocks noChangeArrowheads="1"/>
            </p:cNvSpPr>
            <p:nvPr/>
          </p:nvSpPr>
          <p:spPr bwMode="auto">
            <a:xfrm>
              <a:off x="1558" y="9561"/>
              <a:ext cx="2120" cy="389"/>
            </a:xfrm>
            <a:prstGeom prst="rect">
              <a:avLst/>
            </a:prstGeom>
            <a:solidFill>
              <a:srgbClr val="FFFFFF"/>
            </a:solidFill>
            <a:ln w="9525">
              <a:noFill/>
              <a:miter lim="800000"/>
              <a:headEnd/>
              <a:tailEnd/>
            </a:ln>
          </p:spPr>
          <p:txBody>
            <a:bodyPr vert="horz" wrap="square" lIns="74295" tIns="8890" rIns="74295" bIns="8890" numCol="1" anchor="ctr" anchorCtr="0" compatLnSpc="1">
              <a:prstTxWarp prst="textNoShape">
                <a:avLst/>
              </a:prstTxWarp>
            </a:bodyPr>
            <a:lstStyle/>
            <a:p>
              <a:pPr marL="0" marR="0" lvl="0" indent="0" algn="dist" defTabSz="914400" rtl="0" eaLnBrk="1" fontAlgn="base" latinLnBrk="0" hangingPunct="1">
                <a:lnSpc>
                  <a:spcPct val="100000"/>
                </a:lnSpc>
                <a:spcBef>
                  <a:spcPct val="0"/>
                </a:spcBef>
                <a:spcAft>
                  <a:spcPct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a:ln>
                    <a:noFill/>
                  </a:ln>
                  <a:solidFill>
                    <a:prstClr val="black"/>
                  </a:solidFill>
                  <a:effectLst/>
                  <a:uLnTx/>
                  <a:uFillTx/>
                  <a:latin typeface="メイリオ"/>
                  <a:ea typeface="メイリオ"/>
                  <a:cs typeface="+mn-cs"/>
                </a:rPr>
                <a:t>包括評価部分</a:t>
              </a:r>
              <a:r>
                <a:rPr kumimoji="1" lang="en-US" altLang="ja-JP" sz="1050" b="0" i="0" u="none" strike="noStrike" kern="1200" cap="none" spc="0" normalizeH="0" baseline="0" noProof="0">
                  <a:ln>
                    <a:noFill/>
                  </a:ln>
                  <a:solidFill>
                    <a:prstClr val="black"/>
                  </a:solidFill>
                  <a:effectLst/>
                  <a:uLnTx/>
                  <a:uFillTx/>
                  <a:latin typeface="メイリオ"/>
                  <a:ea typeface="メイリオ"/>
                  <a:cs typeface="+mn-cs"/>
                </a:rPr>
                <a:t>】</a:t>
              </a:r>
              <a:endParaRPr kumimoji="1" lang="ja-JP" altLang="ja-JP" sz="2000" b="0" i="0" u="none" strike="noStrike" kern="1200" cap="none" spc="0" normalizeH="0" baseline="0" noProof="0">
                <a:ln>
                  <a:noFill/>
                </a:ln>
                <a:solidFill>
                  <a:prstClr val="black"/>
                </a:solidFill>
                <a:effectLst/>
                <a:uLnTx/>
                <a:uFillTx/>
                <a:latin typeface="メイリオ"/>
                <a:ea typeface="メイリオ"/>
                <a:cs typeface="+mn-cs"/>
              </a:endParaRPr>
            </a:p>
          </p:txBody>
        </p:sp>
      </p:grpSp>
      <p:sp>
        <p:nvSpPr>
          <p:cNvPr id="37" name="正方形/長方形 36">
            <a:extLst>
              <a:ext uri="{FF2B5EF4-FFF2-40B4-BE49-F238E27FC236}">
                <a16:creationId xmlns:a16="http://schemas.microsoft.com/office/drawing/2014/main" id="{721D8D14-BBB4-D662-57B7-54B29C3BBFF2}"/>
              </a:ext>
            </a:extLst>
          </p:cNvPr>
          <p:cNvSpPr/>
          <p:nvPr/>
        </p:nvSpPr>
        <p:spPr>
          <a:xfrm>
            <a:off x="1434278" y="932345"/>
            <a:ext cx="2869276" cy="293242"/>
          </a:xfrm>
          <a:prstGeom prst="rect">
            <a:avLst/>
          </a:prstGeom>
          <a:solidFill>
            <a:srgbClr val="E1EDFF"/>
          </a:solidFill>
          <a:ln>
            <a:noFill/>
          </a:ln>
          <a:effectLst/>
        </p:spPr>
        <p:style>
          <a:lnRef idx="1">
            <a:schemeClr val="accent2"/>
          </a:lnRef>
          <a:fillRef idx="2">
            <a:schemeClr val="accent2"/>
          </a:fillRef>
          <a:effectRef idx="1">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Segoe UI"/>
                <a:ea typeface="メイリオ"/>
                <a:cs typeface="+mn-cs"/>
              </a:rPr>
              <a:t>ホスピタルフィー的報酬部分</a:t>
            </a:r>
          </a:p>
        </p:txBody>
      </p:sp>
      <p:sp>
        <p:nvSpPr>
          <p:cNvPr id="38" name="正方形/長方形 37">
            <a:extLst>
              <a:ext uri="{FF2B5EF4-FFF2-40B4-BE49-F238E27FC236}">
                <a16:creationId xmlns:a16="http://schemas.microsoft.com/office/drawing/2014/main" id="{35F1BA5D-1561-6D37-4416-51C8925416E7}"/>
              </a:ext>
            </a:extLst>
          </p:cNvPr>
          <p:cNvSpPr/>
          <p:nvPr/>
        </p:nvSpPr>
        <p:spPr>
          <a:xfrm>
            <a:off x="5440494" y="927472"/>
            <a:ext cx="2827522" cy="298115"/>
          </a:xfrm>
          <a:prstGeom prst="rect">
            <a:avLst/>
          </a:prstGeom>
          <a:solidFill>
            <a:srgbClr val="E1EDFF"/>
          </a:solidFill>
          <a:ln>
            <a:noFill/>
          </a:ln>
          <a:effectLst/>
        </p:spPr>
        <p:style>
          <a:lnRef idx="1">
            <a:schemeClr val="accent2"/>
          </a:lnRef>
          <a:fillRef idx="2">
            <a:schemeClr val="accent2"/>
          </a:fillRef>
          <a:effectRef idx="1">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Segoe UI"/>
                <a:ea typeface="メイリオ"/>
                <a:cs typeface="+mn-cs"/>
              </a:rPr>
              <a:t>ドクターフィー的報酬部分等</a:t>
            </a:r>
          </a:p>
        </p:txBody>
      </p:sp>
      <p:sp>
        <p:nvSpPr>
          <p:cNvPr id="40" name="右中かっこ 39">
            <a:extLst>
              <a:ext uri="{FF2B5EF4-FFF2-40B4-BE49-F238E27FC236}">
                <a16:creationId xmlns:a16="http://schemas.microsoft.com/office/drawing/2014/main" id="{9DDE6038-691E-C86A-BB73-E1091A2D7174}"/>
              </a:ext>
            </a:extLst>
          </p:cNvPr>
          <p:cNvSpPr/>
          <p:nvPr/>
        </p:nvSpPr>
        <p:spPr>
          <a:xfrm rot="5400000">
            <a:off x="2802366" y="2975617"/>
            <a:ext cx="282325" cy="2903372"/>
          </a:xfrm>
          <a:prstGeom prst="rightBrace">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Segoe UI"/>
              <a:ea typeface="メイリオ"/>
              <a:cs typeface="+mn-cs"/>
            </a:endParaRPr>
          </a:p>
        </p:txBody>
      </p:sp>
      <p:cxnSp>
        <p:nvCxnSpPr>
          <p:cNvPr id="41" name="直線コネクタ 40">
            <a:extLst>
              <a:ext uri="{FF2B5EF4-FFF2-40B4-BE49-F238E27FC236}">
                <a16:creationId xmlns:a16="http://schemas.microsoft.com/office/drawing/2014/main" id="{F49F0F9D-B088-3842-FCFA-A2156F87FD50}"/>
              </a:ext>
            </a:extLst>
          </p:cNvPr>
          <p:cNvCxnSpPr/>
          <p:nvPr/>
        </p:nvCxnSpPr>
        <p:spPr>
          <a:xfrm flipH="1">
            <a:off x="5934577" y="4062698"/>
            <a:ext cx="756654" cy="5057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42" name="表 41">
            <a:extLst>
              <a:ext uri="{FF2B5EF4-FFF2-40B4-BE49-F238E27FC236}">
                <a16:creationId xmlns:a16="http://schemas.microsoft.com/office/drawing/2014/main" id="{4CF60B2F-D569-48E1-3F9E-782E0960D87D}"/>
              </a:ext>
            </a:extLst>
          </p:cNvPr>
          <p:cNvGraphicFramePr>
            <a:graphicFrameLocks noGrp="1"/>
          </p:cNvGraphicFramePr>
          <p:nvPr/>
        </p:nvGraphicFramePr>
        <p:xfrm>
          <a:off x="4531886" y="4573682"/>
          <a:ext cx="5029000" cy="2039554"/>
        </p:xfrm>
        <a:graphic>
          <a:graphicData uri="http://schemas.openxmlformats.org/drawingml/2006/table">
            <a:tbl>
              <a:tblPr firstRow="1" bandRow="1">
                <a:tableStyleId>{5940675A-B579-460E-94D1-54222C63F5DA}</a:tableStyleId>
              </a:tblPr>
              <a:tblGrid>
                <a:gridCol w="1250078">
                  <a:extLst>
                    <a:ext uri="{9D8B030D-6E8A-4147-A177-3AD203B41FA5}">
                      <a16:colId xmlns:a16="http://schemas.microsoft.com/office/drawing/2014/main" val="20000"/>
                    </a:ext>
                  </a:extLst>
                </a:gridCol>
                <a:gridCol w="3778922">
                  <a:extLst>
                    <a:ext uri="{9D8B030D-6E8A-4147-A177-3AD203B41FA5}">
                      <a16:colId xmlns:a16="http://schemas.microsoft.com/office/drawing/2014/main" val="20001"/>
                    </a:ext>
                  </a:extLst>
                </a:gridCol>
              </a:tblGrid>
              <a:tr h="450900">
                <a:tc>
                  <a:txBody>
                    <a:bodyPr/>
                    <a:lstStyle/>
                    <a:p>
                      <a:r>
                        <a:rPr kumimoji="1" lang="ja-JP" altLang="en-US" sz="1200" kern="1200">
                          <a:solidFill>
                            <a:schemeClr val="tx1"/>
                          </a:solidFill>
                          <a:latin typeface="Meiryo"/>
                          <a:ea typeface="Meiryo"/>
                          <a:cs typeface="+mn-cs"/>
                        </a:rPr>
                        <a:t>基礎係数</a:t>
                      </a:r>
                    </a:p>
                  </a:txBody>
                  <a:tcPr/>
                </a:tc>
                <a:tc>
                  <a:txBody>
                    <a:bodyPr/>
                    <a:lstStyle/>
                    <a:p>
                      <a:r>
                        <a:rPr kumimoji="1" lang="ja-JP" altLang="en-US" sz="1200" kern="1200">
                          <a:solidFill>
                            <a:schemeClr val="tx1"/>
                          </a:solidFill>
                          <a:latin typeface="Meiryo"/>
                          <a:ea typeface="Meiryo"/>
                          <a:cs typeface="+mn-cs"/>
                        </a:rPr>
                        <a:t>医療機関群ごとに設定する包括点数に対する出来高実績点数相当の係数</a:t>
                      </a:r>
                    </a:p>
                  </a:txBody>
                  <a:tcPr/>
                </a:tc>
                <a:extLst>
                  <a:ext uri="{0D108BD9-81ED-4DB2-BD59-A6C34878D82A}">
                    <a16:rowId xmlns:a16="http://schemas.microsoft.com/office/drawing/2014/main" val="10000"/>
                  </a:ext>
                </a:extLst>
              </a:tr>
              <a:tr h="331843">
                <a:tc>
                  <a:txBody>
                    <a:bodyPr/>
                    <a:lstStyle/>
                    <a:p>
                      <a:r>
                        <a:rPr kumimoji="1" lang="ja-JP" altLang="en-US" sz="1200" kern="1200">
                          <a:solidFill>
                            <a:schemeClr val="tx1"/>
                          </a:solidFill>
                          <a:latin typeface="Meiryo"/>
                          <a:ea typeface="Meiryo"/>
                          <a:cs typeface="+mn-cs"/>
                        </a:rPr>
                        <a:t>機能評価係数</a:t>
                      </a:r>
                      <a:r>
                        <a:rPr kumimoji="1" lang="en-US" altLang="ja-JP" sz="1200" kern="1200">
                          <a:solidFill>
                            <a:schemeClr val="tx1"/>
                          </a:solidFill>
                          <a:latin typeface="Meiryo"/>
                          <a:ea typeface="+mn-ea"/>
                          <a:cs typeface="+mn-cs"/>
                        </a:rPr>
                        <a:t>Ⅰ</a:t>
                      </a:r>
                      <a:endParaRPr kumimoji="1" lang="ja-JP" altLang="en-US" sz="1200" kern="1200">
                        <a:solidFill>
                          <a:schemeClr val="tx1"/>
                        </a:solidFill>
                        <a:latin typeface="Meiryo"/>
                        <a:ea typeface="Meiryo"/>
                        <a:cs typeface="+mn-cs"/>
                      </a:endParaRPr>
                    </a:p>
                  </a:txBody>
                  <a:tcPr/>
                </a:tc>
                <a:tc>
                  <a:txBody>
                    <a:bodyPr/>
                    <a:lstStyle/>
                    <a:p>
                      <a:r>
                        <a:rPr kumimoji="1" lang="ja-JP" altLang="en-US" sz="1200" kern="1200">
                          <a:solidFill>
                            <a:schemeClr val="tx1"/>
                          </a:solidFill>
                          <a:latin typeface="Meiryo"/>
                          <a:ea typeface="Meiryo"/>
                          <a:cs typeface="+mn-cs"/>
                        </a:rPr>
                        <a:t>入院基本料の差額や入院基本料等加算相当の係数</a:t>
                      </a:r>
                    </a:p>
                  </a:txBody>
                  <a:tcPr/>
                </a:tc>
                <a:extLst>
                  <a:ext uri="{0D108BD9-81ED-4DB2-BD59-A6C34878D82A}">
                    <a16:rowId xmlns:a16="http://schemas.microsoft.com/office/drawing/2014/main" val="10001"/>
                  </a:ext>
                </a:extLst>
              </a:tr>
              <a:tr h="336111">
                <a:tc>
                  <a:txBody>
                    <a:bodyPr/>
                    <a:lstStyle/>
                    <a:p>
                      <a:r>
                        <a:rPr kumimoji="1" lang="ja-JP" altLang="en-US" sz="1200" kern="1200">
                          <a:solidFill>
                            <a:schemeClr val="tx1"/>
                          </a:solidFill>
                          <a:latin typeface="Meiryo"/>
                          <a:ea typeface="Meiryo"/>
                          <a:cs typeface="+mn-cs"/>
                        </a:rPr>
                        <a:t>機能評価係数</a:t>
                      </a:r>
                      <a:r>
                        <a:rPr kumimoji="1" lang="en-US" altLang="ja-JP" sz="1200" kern="1200">
                          <a:solidFill>
                            <a:schemeClr val="tx1"/>
                          </a:solidFill>
                          <a:latin typeface="Meiryo"/>
                          <a:ea typeface="+mn-ea"/>
                          <a:cs typeface="+mn-cs"/>
                        </a:rPr>
                        <a:t>Ⅱ</a:t>
                      </a:r>
                      <a:endParaRPr kumimoji="1" lang="ja-JP" altLang="en-US" sz="1200" kern="1200">
                        <a:solidFill>
                          <a:schemeClr val="tx1"/>
                        </a:solidFill>
                        <a:latin typeface="Meiryo"/>
                        <a:ea typeface="Meiryo"/>
                        <a:cs typeface="+mn-cs"/>
                      </a:endParaRPr>
                    </a:p>
                  </a:txBody>
                  <a:tcPr/>
                </a:tc>
                <a:tc>
                  <a:txBody>
                    <a:bodyPr/>
                    <a:lstStyle/>
                    <a:p>
                      <a:r>
                        <a:rPr kumimoji="1" lang="ja-JP" altLang="en-US" sz="1200" kern="1200">
                          <a:solidFill>
                            <a:schemeClr val="tx1"/>
                          </a:solidFill>
                          <a:latin typeface="Meiryo"/>
                          <a:ea typeface="Meiryo"/>
                          <a:cs typeface="+mn-cs"/>
                        </a:rPr>
                        <a:t>医療機関が担う役割や機能等を評価する係数</a:t>
                      </a:r>
                    </a:p>
                  </a:txBody>
                  <a:tcPr/>
                </a:tc>
                <a:extLst>
                  <a:ext uri="{0D108BD9-81ED-4DB2-BD59-A6C34878D82A}">
                    <a16:rowId xmlns:a16="http://schemas.microsoft.com/office/drawing/2014/main" val="10002"/>
                  </a:ext>
                </a:extLst>
              </a:tr>
              <a:tr h="290912">
                <a:tc>
                  <a:txBody>
                    <a:bodyPr/>
                    <a:lstStyle/>
                    <a:p>
                      <a:r>
                        <a:rPr kumimoji="1" lang="ja-JP" altLang="en-US" sz="1200" kern="1200">
                          <a:solidFill>
                            <a:schemeClr val="tx1"/>
                          </a:solidFill>
                          <a:latin typeface="Meiryo"/>
                          <a:ea typeface="Meiryo"/>
                          <a:cs typeface="+mn-cs"/>
                        </a:rPr>
                        <a:t>救急補正係数</a:t>
                      </a:r>
                    </a:p>
                  </a:txBody>
                  <a:tcPr/>
                </a:tc>
                <a:tc>
                  <a:txBody>
                    <a:bodyPr/>
                    <a:lstStyle/>
                    <a:p>
                      <a:r>
                        <a:rPr kumimoji="1" lang="ja-JP" altLang="en-US" sz="1200" kern="1200">
                          <a:solidFill>
                            <a:schemeClr val="tx1"/>
                          </a:solidFill>
                          <a:latin typeface="Meiryo"/>
                          <a:ea typeface="Meiryo"/>
                          <a:cs typeface="+mn-cs"/>
                        </a:rPr>
                        <a:t>救急医療入院における入院初期の医療資源投入の乖離を補正するための係数</a:t>
                      </a:r>
                    </a:p>
                  </a:txBody>
                  <a:tcPr/>
                </a:tc>
                <a:extLst>
                  <a:ext uri="{0D108BD9-81ED-4DB2-BD59-A6C34878D82A}">
                    <a16:rowId xmlns:a16="http://schemas.microsoft.com/office/drawing/2014/main" val="3808286229"/>
                  </a:ext>
                </a:extLst>
              </a:tr>
              <a:tr h="290912">
                <a:tc>
                  <a:txBody>
                    <a:bodyPr/>
                    <a:lstStyle/>
                    <a:p>
                      <a:r>
                        <a:rPr kumimoji="1" lang="ja-JP" altLang="en-US" sz="1200" kern="1200">
                          <a:solidFill>
                            <a:schemeClr val="tx1"/>
                          </a:solidFill>
                          <a:latin typeface="Meiryo"/>
                          <a:ea typeface="Meiryo"/>
                          <a:cs typeface="+mn-cs"/>
                        </a:rPr>
                        <a:t>激変緩和係数</a:t>
                      </a:r>
                    </a:p>
                  </a:txBody>
                  <a:tcPr/>
                </a:tc>
                <a:tc>
                  <a:txBody>
                    <a:bodyPr/>
                    <a:lstStyle/>
                    <a:p>
                      <a:r>
                        <a:rPr kumimoji="1" lang="ja-JP" altLang="en-US" sz="1200" kern="1200" dirty="0">
                          <a:solidFill>
                            <a:schemeClr val="tx1"/>
                          </a:solidFill>
                          <a:latin typeface="Meiryo"/>
                          <a:ea typeface="Meiryo"/>
                          <a:cs typeface="+mn-cs"/>
                        </a:rPr>
                        <a:t>診療報酬改定時の激変を緩和するための係数</a:t>
                      </a:r>
                      <a:endParaRPr kumimoji="1" lang="en-US" altLang="ja-JP" sz="1200" kern="1200" dirty="0">
                        <a:solidFill>
                          <a:schemeClr val="tx1"/>
                        </a:solidFill>
                        <a:latin typeface="Meiryo"/>
                        <a:ea typeface="Meiryo"/>
                        <a:cs typeface="+mn-cs"/>
                      </a:endParaRPr>
                    </a:p>
                    <a:p>
                      <a:r>
                        <a:rPr kumimoji="1" lang="ja-JP" altLang="en-US" sz="1200" kern="1200" dirty="0">
                          <a:solidFill>
                            <a:schemeClr val="tx1"/>
                          </a:solidFill>
                          <a:latin typeface="Meiryo"/>
                          <a:ea typeface="Meiryo"/>
                          <a:cs typeface="+mn-cs"/>
                        </a:rPr>
                        <a:t>（該当医療機関のみ設定）</a:t>
                      </a:r>
                    </a:p>
                  </a:txBody>
                  <a:tcPr/>
                </a:tc>
                <a:extLst>
                  <a:ext uri="{0D108BD9-81ED-4DB2-BD59-A6C34878D82A}">
                    <a16:rowId xmlns:a16="http://schemas.microsoft.com/office/drawing/2014/main" val="10003"/>
                  </a:ext>
                </a:extLst>
              </a:tr>
            </a:tbl>
          </a:graphicData>
        </a:graphic>
      </p:graphicFrame>
      <p:pic>
        <p:nvPicPr>
          <p:cNvPr id="4" name="図 3">
            <a:extLst>
              <a:ext uri="{FF2B5EF4-FFF2-40B4-BE49-F238E27FC236}">
                <a16:creationId xmlns:a16="http://schemas.microsoft.com/office/drawing/2014/main" id="{04B24177-90CF-BCF8-6051-EA624718C4DC}"/>
              </a:ext>
            </a:extLst>
          </p:cNvPr>
          <p:cNvPicPr>
            <a:picLocks noChangeAspect="1"/>
          </p:cNvPicPr>
          <p:nvPr/>
        </p:nvPicPr>
        <p:blipFill>
          <a:blip r:embed="rId2"/>
          <a:stretch>
            <a:fillRect/>
          </a:stretch>
        </p:blipFill>
        <p:spPr>
          <a:xfrm>
            <a:off x="184766" y="4392169"/>
            <a:ext cx="4171285" cy="2363728"/>
          </a:xfrm>
          <a:prstGeom prst="rect">
            <a:avLst/>
          </a:prstGeom>
        </p:spPr>
      </p:pic>
      <p:sp>
        <p:nvSpPr>
          <p:cNvPr id="8" name="タイトル 1">
            <a:extLst>
              <a:ext uri="{FF2B5EF4-FFF2-40B4-BE49-F238E27FC236}">
                <a16:creationId xmlns:a16="http://schemas.microsoft.com/office/drawing/2014/main" id="{C63DA97D-4A7F-A5C9-60B8-2B4C8F723587}"/>
              </a:ext>
            </a:extLst>
          </p:cNvPr>
          <p:cNvSpPr>
            <a:spLocks noGrp="1"/>
          </p:cNvSpPr>
          <p:nvPr>
            <p:ph type="title"/>
          </p:nvPr>
        </p:nvSpPr>
        <p:spPr>
          <a:solidFill>
            <a:srgbClr val="E1EDFF"/>
          </a:solidFill>
        </p:spPr>
        <p:txBody>
          <a:bodyPr>
            <a:noAutofit/>
          </a:bodyPr>
          <a:lstStyle/>
          <a:p>
            <a:r>
              <a:rPr lang="en-US" altLang="ja-JP" b="1">
                <a:latin typeface="Meiryo"/>
                <a:ea typeface="メイリオ"/>
              </a:rPr>
              <a:t>DPC/PDPS</a:t>
            </a:r>
            <a:r>
              <a:rPr lang="ja-JP" b="1">
                <a:latin typeface="Meiryo"/>
                <a:ea typeface="Meiryo"/>
              </a:rPr>
              <a:t>における診療報酬の算定方法（概要）</a:t>
            </a:r>
            <a:endParaRPr lang="en-US" altLang="ja-JP" b="1"/>
          </a:p>
        </p:txBody>
      </p:sp>
      <p:sp>
        <p:nvSpPr>
          <p:cNvPr id="3" name="スライド番号プレースホルダー 2">
            <a:extLst>
              <a:ext uri="{FF2B5EF4-FFF2-40B4-BE49-F238E27FC236}">
                <a16:creationId xmlns:a16="http://schemas.microsoft.com/office/drawing/2014/main" id="{E4E6F672-F10B-9BAF-1718-71AE79633505}"/>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515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719162910"/>
      </p:ext>
    </p:extLst>
  </p:cSld>
  <p:clrMapOvr>
    <a:masterClrMapping/>
  </p:clrMapOvr>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2BFA9B-EDBD-53AF-AD50-EFF60C05A3CA}"/>
            </a:ext>
          </a:extLst>
        </p:cNvPr>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CB470C86-CD92-F653-9127-A96A44C9D6E5}"/>
              </a:ext>
            </a:extLst>
          </p:cNvPr>
          <p:cNvSpPr txBox="1"/>
          <p:nvPr/>
        </p:nvSpPr>
        <p:spPr>
          <a:xfrm>
            <a:off x="0" y="0"/>
            <a:ext cx="9906000" cy="27699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令和６年度診療報酬改定</a:t>
            </a:r>
          </a:p>
        </p:txBody>
      </p:sp>
      <p:sp>
        <p:nvSpPr>
          <p:cNvPr id="44" name="正方形/長方形 43">
            <a:extLst>
              <a:ext uri="{FF2B5EF4-FFF2-40B4-BE49-F238E27FC236}">
                <a16:creationId xmlns:a16="http://schemas.microsoft.com/office/drawing/2014/main" id="{1001DABF-8F6F-7A8D-B6DD-F72DC7196A48}"/>
              </a:ext>
            </a:extLst>
          </p:cNvPr>
          <p:cNvSpPr/>
          <p:nvPr/>
        </p:nvSpPr>
        <p:spPr>
          <a:xfrm>
            <a:off x="194478" y="790949"/>
            <a:ext cx="9633013" cy="5988542"/>
          </a:xfrm>
          <a:prstGeom prst="rect">
            <a:avLst/>
          </a:prstGeom>
          <a:noFill/>
          <a:ln w="952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Segoe UI"/>
              <a:ea typeface="メイリオ"/>
              <a:cs typeface="+mn-cs"/>
            </a:endParaRPr>
          </a:p>
        </p:txBody>
      </p:sp>
      <p:sp>
        <p:nvSpPr>
          <p:cNvPr id="45" name="正方形/長方形 44">
            <a:extLst>
              <a:ext uri="{FF2B5EF4-FFF2-40B4-BE49-F238E27FC236}">
                <a16:creationId xmlns:a16="http://schemas.microsoft.com/office/drawing/2014/main" id="{47CA0280-5C7A-8F8E-1009-6C13270ACD8D}"/>
              </a:ext>
            </a:extLst>
          </p:cNvPr>
          <p:cNvSpPr/>
          <p:nvPr/>
        </p:nvSpPr>
        <p:spPr>
          <a:xfrm>
            <a:off x="501603" y="885542"/>
            <a:ext cx="8782791" cy="1446550"/>
          </a:xfrm>
          <a:prstGeom prst="rect">
            <a:avLst/>
          </a:prstGeom>
          <a:ln>
            <a:solidFill>
              <a:schemeClr val="tx1"/>
            </a:solidFill>
          </a:ln>
        </p:spPr>
        <p:txBody>
          <a:bodyPr wrap="square" lIns="91440" tIns="45720" rIns="91440" bIns="45720" anchor="t">
            <a:spAutoFit/>
          </a:bodyP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ja-JP" altLang="ja-JP" sz="1600" b="0" i="0" u="none" strike="noStrike" kern="100" cap="none" spc="0" normalizeH="0" baseline="0" noProof="0">
                <a:ln>
                  <a:noFill/>
                </a:ln>
                <a:solidFill>
                  <a:srgbClr val="000000"/>
                </a:solidFill>
                <a:effectLst/>
                <a:uLnTx/>
                <a:uFillTx/>
                <a:latin typeface="メイリオ"/>
                <a:ea typeface="メイリオ"/>
                <a:cs typeface="Times New Roman"/>
              </a:rPr>
              <a:t>　</a:t>
            </a:r>
            <a:r>
              <a:rPr kumimoji="0" lang="ja-JP" altLang="en-US" sz="1600" b="0" i="0" u="none" strike="noStrike" kern="100" cap="none" spc="0" normalizeH="0" baseline="0" noProof="0">
                <a:ln>
                  <a:noFill/>
                </a:ln>
                <a:solidFill>
                  <a:srgbClr val="000000"/>
                </a:solidFill>
                <a:effectLst/>
                <a:uLnTx/>
                <a:uFillTx/>
                <a:latin typeface="メイリオ"/>
                <a:ea typeface="メイリオ"/>
                <a:cs typeface="Times New Roman"/>
              </a:rPr>
              <a:t>＜</a:t>
            </a:r>
            <a:r>
              <a:rPr kumimoji="0" lang="ja-JP" altLang="ja-JP" sz="1600" b="0" i="0" u="none" strike="noStrike" kern="100" cap="none" spc="0" normalizeH="0" baseline="0" noProof="0">
                <a:ln>
                  <a:noFill/>
                </a:ln>
                <a:solidFill>
                  <a:srgbClr val="000000"/>
                </a:solidFill>
                <a:effectLst/>
                <a:uLnTx/>
                <a:uFillTx/>
                <a:latin typeface="メイリオ"/>
                <a:ea typeface="メイリオ"/>
                <a:cs typeface="Times New Roman"/>
              </a:rPr>
              <a:t>１日当たり定額点数</a:t>
            </a:r>
            <a:r>
              <a:rPr kumimoji="0" lang="ja-JP" altLang="en-US" sz="1600" b="0" i="0" u="none" strike="noStrike" kern="100" cap="none" spc="0" normalizeH="0" baseline="0" noProof="0">
                <a:ln>
                  <a:noFill/>
                </a:ln>
                <a:solidFill>
                  <a:srgbClr val="000000"/>
                </a:solidFill>
                <a:effectLst/>
                <a:uLnTx/>
                <a:uFillTx/>
                <a:latin typeface="メイリオ"/>
                <a:ea typeface="メイリオ"/>
                <a:cs typeface="Times New Roman"/>
              </a:rPr>
              <a:t>・</a:t>
            </a:r>
            <a:r>
              <a:rPr kumimoji="0" lang="ja-JP" altLang="ja-JP" sz="1600" b="0" i="0" u="none" strike="noStrike" kern="100" cap="none" spc="0" normalizeH="0" baseline="0" noProof="0">
                <a:ln>
                  <a:noFill/>
                </a:ln>
                <a:solidFill>
                  <a:srgbClr val="000000"/>
                </a:solidFill>
                <a:effectLst/>
                <a:uLnTx/>
                <a:uFillTx/>
                <a:latin typeface="メイリオ"/>
                <a:ea typeface="メイリオ"/>
                <a:cs typeface="Times New Roman"/>
              </a:rPr>
              <a:t>設定方式</a:t>
            </a:r>
            <a:r>
              <a:rPr kumimoji="0" lang="ja-JP" altLang="en-US" sz="1600" b="0" i="0" u="none" strike="noStrike" kern="100" cap="none" spc="0" normalizeH="0" baseline="0" noProof="0">
                <a:ln>
                  <a:noFill/>
                </a:ln>
                <a:solidFill>
                  <a:srgbClr val="000000"/>
                </a:solidFill>
                <a:effectLst/>
                <a:uLnTx/>
                <a:uFillTx/>
                <a:latin typeface="メイリオ"/>
                <a:ea typeface="メイリオ"/>
                <a:cs typeface="Times New Roman"/>
              </a:rPr>
              <a:t>のポイント＞</a:t>
            </a:r>
            <a:endParaRPr kumimoji="0" lang="en-US" altLang="ja-JP" sz="1600" b="0" i="0" u="none" strike="noStrike" kern="100" cap="none" spc="0" normalizeH="0" baseline="0" noProof="0">
              <a:ln>
                <a:noFill/>
              </a:ln>
              <a:solidFill>
                <a:srgbClr val="000000"/>
              </a:solidFill>
              <a:effectLst/>
              <a:uLnTx/>
              <a:uFillTx/>
              <a:latin typeface="メイリオ"/>
              <a:ea typeface="メイリオ"/>
              <a:cs typeface="Times New Roman"/>
            </a:endParaRPr>
          </a:p>
          <a:p>
            <a:pPr marL="342900" marR="0" lvl="0" indent="-342900" algn="just" defTabSz="4572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ja-JP" altLang="ja-JP" sz="1600" b="0" i="0" u="none" strike="noStrike" kern="100" cap="none" spc="0" normalizeH="0" baseline="0" noProof="0">
                <a:ln>
                  <a:noFill/>
                </a:ln>
                <a:solidFill>
                  <a:srgbClr val="000000"/>
                </a:solidFill>
                <a:effectLst/>
                <a:uLnTx/>
                <a:uFillTx/>
                <a:latin typeface="メイリオ"/>
                <a:ea typeface="メイリオ"/>
                <a:cs typeface="Times New Roman"/>
              </a:rPr>
              <a:t>入院初期を重点評価するため、在院日数に</a:t>
            </a:r>
            <a:r>
              <a:rPr kumimoji="0" lang="ja-JP" altLang="ja-JP" sz="1600" b="0" i="0" u="none" strike="noStrike" kern="100" cap="none" spc="0" normalizeH="0" baseline="0" noProof="0">
                <a:ln>
                  <a:noFill/>
                </a:ln>
                <a:solidFill>
                  <a:prstClr val="black"/>
                </a:solidFill>
                <a:effectLst/>
                <a:uLnTx/>
                <a:uFillTx/>
                <a:latin typeface="メイリオ"/>
                <a:ea typeface="メイリオ"/>
                <a:cs typeface="Times New Roman"/>
              </a:rPr>
              <a:t>応じた</a:t>
            </a:r>
            <a:r>
              <a:rPr kumimoji="0" lang="ja-JP" altLang="ja-JP" sz="2000" b="0" i="0" u="none" strike="noStrike" kern="100" cap="none" spc="0" normalizeH="0" baseline="0" noProof="0">
                <a:ln>
                  <a:noFill/>
                </a:ln>
                <a:solidFill>
                  <a:prstClr val="black"/>
                </a:solidFill>
                <a:effectLst/>
                <a:uLnTx/>
                <a:uFillTx/>
                <a:latin typeface="メイリオ"/>
                <a:ea typeface="メイリオ"/>
                <a:cs typeface="Times New Roman"/>
              </a:rPr>
              <a:t>３</a:t>
            </a:r>
            <a:r>
              <a:rPr kumimoji="0" lang="ja-JP" altLang="ja-JP" sz="1600" b="0" i="0" u="none" strike="noStrike" kern="100" cap="none" spc="0" normalizeH="0" baseline="0" noProof="0">
                <a:ln>
                  <a:noFill/>
                </a:ln>
                <a:solidFill>
                  <a:prstClr val="black"/>
                </a:solidFill>
                <a:effectLst/>
                <a:uLnTx/>
                <a:uFillTx/>
                <a:latin typeface="メイリオ"/>
                <a:ea typeface="メイリオ"/>
                <a:cs typeface="Times New Roman"/>
              </a:rPr>
              <a:t>段階の定額報酬</a:t>
            </a:r>
            <a:r>
              <a:rPr kumimoji="0" lang="ja-JP" altLang="ja-JP" sz="1600" b="0" i="0" u="none" strike="noStrike" kern="100" cap="none" spc="0" normalizeH="0" baseline="0" noProof="0">
                <a:ln>
                  <a:noFill/>
                </a:ln>
                <a:solidFill>
                  <a:srgbClr val="000000"/>
                </a:solidFill>
                <a:effectLst/>
                <a:uLnTx/>
                <a:uFillTx/>
                <a:latin typeface="メイリオ"/>
                <a:ea typeface="メイリオ"/>
                <a:cs typeface="Times New Roman"/>
              </a:rPr>
              <a:t>を設定</a:t>
            </a:r>
          </a:p>
          <a:p>
            <a:pPr marL="342900" marR="0" lvl="0" indent="-342900" algn="just" defTabSz="4572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ja-JP" altLang="ja-JP" sz="1600" b="0" i="0" u="none" strike="noStrike" kern="100" cap="none" spc="0" normalizeH="0" baseline="0" noProof="0">
                <a:ln>
                  <a:noFill/>
                </a:ln>
                <a:solidFill>
                  <a:srgbClr val="000000"/>
                </a:solidFill>
                <a:effectLst/>
                <a:uLnTx/>
                <a:uFillTx/>
                <a:latin typeface="メイリオ"/>
                <a:ea typeface="メイリオ"/>
                <a:cs typeface="Times New Roman"/>
              </a:rPr>
              <a:t>例外的に</a:t>
            </a:r>
            <a:r>
              <a:rPr kumimoji="0" lang="ja-JP" altLang="en-US" sz="1600" b="0" i="0" u="none" strike="noStrike" kern="100" cap="none" spc="0" normalizeH="0" baseline="0" noProof="0">
                <a:ln>
                  <a:noFill/>
                </a:ln>
                <a:solidFill>
                  <a:srgbClr val="000000"/>
                </a:solidFill>
                <a:effectLst/>
                <a:uLnTx/>
                <a:uFillTx/>
                <a:latin typeface="メイリオ"/>
                <a:ea typeface="メイリオ"/>
                <a:cs typeface="Times New Roman"/>
              </a:rPr>
              <a:t>入院</a:t>
            </a:r>
            <a:r>
              <a:rPr kumimoji="0" lang="ja-JP" altLang="ja-JP" sz="1600" b="0" i="0" u="none" strike="noStrike" kern="100" cap="none" spc="0" normalizeH="0" baseline="0" noProof="0">
                <a:ln>
                  <a:noFill/>
                </a:ln>
                <a:solidFill>
                  <a:srgbClr val="000000"/>
                </a:solidFill>
                <a:effectLst/>
                <a:uLnTx/>
                <a:uFillTx/>
                <a:latin typeface="メイリオ"/>
                <a:ea typeface="メイリオ"/>
                <a:cs typeface="Times New Roman"/>
              </a:rPr>
              <a:t>が長期化する患者</a:t>
            </a:r>
            <a:r>
              <a:rPr kumimoji="0" lang="ja-JP" altLang="en-US" sz="1600" b="0" i="0" u="none" strike="noStrike" kern="100" cap="none" spc="0" normalizeH="0" baseline="0" noProof="0">
                <a:ln>
                  <a:noFill/>
                </a:ln>
                <a:solidFill>
                  <a:srgbClr val="000000"/>
                </a:solidFill>
                <a:effectLst/>
                <a:uLnTx/>
                <a:uFillTx/>
                <a:latin typeface="メイリオ"/>
                <a:ea typeface="メイリオ"/>
                <a:cs typeface="Times New Roman"/>
              </a:rPr>
              <a:t>への対応として、期間</a:t>
            </a:r>
            <a:r>
              <a:rPr kumimoji="0" lang="en-US" altLang="ja-JP" sz="1600" b="0" i="0" u="none" strike="noStrike" kern="100" cap="none" spc="0" normalizeH="0" baseline="0" noProof="0">
                <a:ln>
                  <a:noFill/>
                </a:ln>
                <a:solidFill>
                  <a:srgbClr val="000000"/>
                </a:solidFill>
                <a:effectLst/>
                <a:uLnTx/>
                <a:uFillTx/>
                <a:latin typeface="メイリオ"/>
                <a:ea typeface="メイリオ"/>
                <a:cs typeface="Times New Roman"/>
              </a:rPr>
              <a:t>Ⅲ</a:t>
            </a:r>
            <a:r>
              <a:rPr kumimoji="0" lang="ja-JP" altLang="en-US" sz="1600" b="0" i="0" u="none" strike="noStrike" kern="100" cap="none" spc="0" normalizeH="0" baseline="0" noProof="0">
                <a:ln>
                  <a:noFill/>
                </a:ln>
                <a:solidFill>
                  <a:prstClr val="black"/>
                </a:solidFill>
                <a:effectLst/>
                <a:uLnTx/>
                <a:uFillTx/>
                <a:latin typeface="メイリオ"/>
                <a:ea typeface="メイリオ"/>
                <a:cs typeface="Times New Roman"/>
              </a:rPr>
              <a:t>（</a:t>
            </a:r>
            <a:r>
              <a:rPr kumimoji="0" lang="ja-JP" altLang="ja-JP" sz="1600" b="0" i="0" u="none" strike="noStrike" kern="100" cap="none" spc="0" normalizeH="0" baseline="0" noProof="0">
                <a:ln>
                  <a:noFill/>
                </a:ln>
                <a:solidFill>
                  <a:prstClr val="black"/>
                </a:solidFill>
                <a:effectLst/>
                <a:uLnTx/>
                <a:uFillTx/>
                <a:latin typeface="メイリオ"/>
                <a:ea typeface="メイリオ"/>
                <a:cs typeface="Times New Roman"/>
              </a:rPr>
              <a:t>平均在院日数＋</a:t>
            </a:r>
            <a:r>
              <a:rPr kumimoji="0" lang="en-US" altLang="ja-JP" sz="1600" b="0" i="0" u="none" strike="noStrike" kern="100" cap="none" spc="0" normalizeH="0" baseline="0" noProof="0">
                <a:ln>
                  <a:noFill/>
                </a:ln>
                <a:solidFill>
                  <a:prstClr val="black"/>
                </a:solidFill>
                <a:effectLst/>
                <a:uLnTx/>
                <a:uFillTx/>
                <a:latin typeface="メイリオ"/>
                <a:ea typeface="メイリオ"/>
                <a:cs typeface="Times New Roman"/>
              </a:rPr>
              <a:t>2SD</a:t>
            </a:r>
            <a:r>
              <a:rPr kumimoji="0" lang="ja-JP" altLang="en-US" sz="1600" b="0" i="0" u="none" strike="noStrike" kern="100" cap="none" spc="0" normalizeH="0" baseline="0" noProof="0">
                <a:ln>
                  <a:noFill/>
                </a:ln>
                <a:solidFill>
                  <a:prstClr val="black"/>
                </a:solidFill>
                <a:effectLst/>
                <a:uLnTx/>
                <a:uFillTx/>
                <a:latin typeface="メイリオ"/>
                <a:ea typeface="メイリオ"/>
                <a:cs typeface="Times New Roman"/>
              </a:rPr>
              <a:t>以上の</a:t>
            </a:r>
            <a:endParaRPr kumimoji="0" lang="en-US" altLang="ja-JP" sz="1600" b="0" i="0" u="none" strike="noStrike" kern="100" cap="none" spc="0" normalizeH="0" baseline="0" noProof="0">
              <a:ln>
                <a:noFill/>
              </a:ln>
              <a:solidFill>
                <a:prstClr val="black"/>
              </a:solidFill>
              <a:effectLst/>
              <a:uLnTx/>
              <a:uFillTx/>
              <a:latin typeface="メイリオ"/>
              <a:ea typeface="メイリオ"/>
              <a:cs typeface="Times New Roman"/>
            </a:endParaRPr>
          </a:p>
          <a:p>
            <a:pPr marL="0" marR="0" lvl="0" indent="0" algn="just" defTabSz="457200" rtl="0" eaLnBrk="1" fontAlgn="auto" latinLnBrk="0" hangingPunct="1">
              <a:lnSpc>
                <a:spcPct val="100000"/>
              </a:lnSpc>
              <a:spcBef>
                <a:spcPts val="0"/>
              </a:spcBef>
              <a:spcAft>
                <a:spcPts val="0"/>
              </a:spcAft>
              <a:buClrTx/>
              <a:buSzTx/>
              <a:buFontTx/>
              <a:buNone/>
              <a:tabLst/>
              <a:defRPr/>
            </a:pPr>
            <a:r>
              <a:rPr kumimoji="0" lang="ja-JP" altLang="en-US" sz="1600" b="0" i="0" u="none" strike="noStrike" kern="100" cap="none" spc="0" normalizeH="0" baseline="0" noProof="0">
                <a:ln>
                  <a:noFill/>
                </a:ln>
                <a:solidFill>
                  <a:prstClr val="black"/>
                </a:solidFill>
                <a:effectLst/>
                <a:uLnTx/>
                <a:uFillTx/>
                <a:latin typeface="メイリオ"/>
                <a:ea typeface="メイリオ"/>
                <a:cs typeface="Times New Roman"/>
              </a:rPr>
              <a:t>　３０の整数倍</a:t>
            </a:r>
            <a:r>
              <a:rPr kumimoji="0" lang="ja-JP" altLang="ja-JP" sz="1600" b="0" i="0" u="none" strike="noStrike" kern="100" cap="none" spc="0" normalizeH="0" baseline="0" noProof="0">
                <a:ln>
                  <a:noFill/>
                </a:ln>
                <a:solidFill>
                  <a:prstClr val="black"/>
                </a:solidFill>
                <a:effectLst/>
                <a:uLnTx/>
                <a:uFillTx/>
                <a:latin typeface="メイリオ"/>
                <a:ea typeface="メイリオ"/>
                <a:cs typeface="Times New Roman"/>
              </a:rPr>
              <a:t>を超えた部分</a:t>
            </a:r>
            <a:r>
              <a:rPr kumimoji="0" lang="ja-JP" altLang="en-US" sz="1600" b="0" i="0" u="none" strike="noStrike" kern="100" cap="none" spc="0" normalizeH="0" baseline="0" noProof="0">
                <a:ln>
                  <a:noFill/>
                </a:ln>
                <a:solidFill>
                  <a:prstClr val="black"/>
                </a:solidFill>
                <a:effectLst/>
                <a:uLnTx/>
                <a:uFillTx/>
                <a:latin typeface="メイリオ"/>
                <a:ea typeface="メイリオ"/>
                <a:cs typeface="Times New Roman"/>
              </a:rPr>
              <a:t>）以降</a:t>
            </a:r>
            <a:r>
              <a:rPr kumimoji="0" lang="ja-JP" altLang="ja-JP" sz="1600" b="0" i="0" u="none" strike="noStrike" kern="100" cap="none" spc="0" normalizeH="0" baseline="0" noProof="0">
                <a:ln>
                  <a:noFill/>
                </a:ln>
                <a:solidFill>
                  <a:prstClr val="black"/>
                </a:solidFill>
                <a:effectLst/>
                <a:uLnTx/>
                <a:uFillTx/>
                <a:latin typeface="メイリオ"/>
                <a:ea typeface="メイリオ"/>
                <a:cs typeface="Times New Roman"/>
              </a:rPr>
              <a:t>について</a:t>
            </a:r>
            <a:r>
              <a:rPr kumimoji="0" lang="ja-JP" altLang="en-US" sz="1600" b="0" i="0" u="none" strike="noStrike" kern="100" cap="none" spc="0" normalizeH="0" baseline="0" noProof="0">
                <a:ln>
                  <a:noFill/>
                </a:ln>
                <a:solidFill>
                  <a:prstClr val="black"/>
                </a:solidFill>
                <a:effectLst/>
                <a:uLnTx/>
                <a:uFillTx/>
                <a:latin typeface="メイリオ"/>
                <a:ea typeface="メイリオ"/>
                <a:cs typeface="Times New Roman"/>
              </a:rPr>
              <a:t>は</a:t>
            </a:r>
            <a:r>
              <a:rPr kumimoji="0" lang="ja-JP" altLang="ja-JP" sz="1600" b="0" i="0" u="none" strike="noStrike" kern="100" cap="none" spc="0" normalizeH="0" baseline="0" noProof="0">
                <a:ln>
                  <a:noFill/>
                </a:ln>
                <a:solidFill>
                  <a:prstClr val="black"/>
                </a:solidFill>
                <a:effectLst/>
                <a:uLnTx/>
                <a:uFillTx/>
                <a:latin typeface="メイリオ"/>
                <a:ea typeface="メイリオ"/>
                <a:cs typeface="Times New Roman"/>
              </a:rPr>
              <a:t>出来高算定</a:t>
            </a:r>
            <a:endParaRPr kumimoji="0" lang="en-US" altLang="ja-JP" sz="1600" b="0" i="0" u="none" strike="noStrike" kern="100" cap="none" spc="0" normalizeH="0" baseline="0" noProof="0">
              <a:ln>
                <a:noFill/>
              </a:ln>
              <a:solidFill>
                <a:srgbClr val="000000"/>
              </a:solidFill>
              <a:effectLst/>
              <a:uLnTx/>
              <a:uFillTx/>
              <a:latin typeface="メイリオ"/>
              <a:ea typeface="メイリオ"/>
              <a:cs typeface="Times New Roman"/>
            </a:endParaRPr>
          </a:p>
          <a:p>
            <a:pPr marL="342900" marR="0" lvl="0" indent="-342900" algn="just" defTabSz="4572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ja-JP" altLang="en-US" sz="1600" b="0" i="0" u="none" strike="noStrike" kern="1200" cap="none" spc="0" normalizeH="0" baseline="0" noProof="0">
                <a:ln>
                  <a:noFill/>
                </a:ln>
                <a:solidFill>
                  <a:prstClr val="black"/>
                </a:solidFill>
                <a:effectLst/>
                <a:uLnTx/>
                <a:uFillTx/>
                <a:latin typeface="メイリオ"/>
                <a:ea typeface="メイリオ"/>
                <a:cs typeface="+mn-cs"/>
              </a:rPr>
              <a:t>実際の医療資源の投入量に応じた評価とするため、</a:t>
            </a:r>
            <a:r>
              <a:rPr kumimoji="0" lang="ja-JP" altLang="en-US" sz="2000" b="1" i="0" u="sng" strike="noStrike" kern="1200" cap="none" spc="0" normalizeH="0" baseline="0" noProof="0">
                <a:ln>
                  <a:noFill/>
                </a:ln>
                <a:solidFill>
                  <a:srgbClr val="0070C0"/>
                </a:solidFill>
                <a:effectLst/>
                <a:uLnTx/>
                <a:uFillTx/>
                <a:latin typeface="メイリオ"/>
                <a:ea typeface="メイリオ"/>
                <a:cs typeface="+mn-cs"/>
              </a:rPr>
              <a:t>５</a:t>
            </a:r>
            <a:r>
              <a:rPr kumimoji="0" lang="ja-JP" altLang="en-US" sz="1600" b="0" i="0" u="none" strike="noStrike" kern="1200" cap="none" spc="0" normalizeH="0" baseline="0" noProof="0">
                <a:ln>
                  <a:noFill/>
                </a:ln>
                <a:solidFill>
                  <a:prstClr val="black"/>
                </a:solidFill>
                <a:effectLst/>
                <a:uLnTx/>
                <a:uFillTx/>
                <a:latin typeface="メイリオ"/>
                <a:ea typeface="メイリオ"/>
                <a:cs typeface="+mn-cs"/>
              </a:rPr>
              <a:t>種類の点数設定パターンで対応</a:t>
            </a:r>
            <a:endParaRPr kumimoji="0" lang="ja-JP" altLang="ja-JP" sz="1600" b="0" i="0" u="none" strike="noStrike" kern="100" cap="none" spc="0" normalizeH="0" baseline="0" noProof="0">
              <a:ln>
                <a:noFill/>
              </a:ln>
              <a:solidFill>
                <a:prstClr val="black"/>
              </a:solidFill>
              <a:effectLst/>
              <a:uLnTx/>
              <a:uFillTx/>
              <a:latin typeface="メイリオ"/>
              <a:ea typeface="メイリオ"/>
              <a:cs typeface="Times New Roman"/>
            </a:endParaRPr>
          </a:p>
        </p:txBody>
      </p:sp>
      <p:sp>
        <p:nvSpPr>
          <p:cNvPr id="47" name="テキスト ボックス 46">
            <a:extLst>
              <a:ext uri="{FF2B5EF4-FFF2-40B4-BE49-F238E27FC236}">
                <a16:creationId xmlns:a16="http://schemas.microsoft.com/office/drawing/2014/main" id="{77AC0F06-4441-A129-CC11-94667B8F9EAF}"/>
              </a:ext>
            </a:extLst>
          </p:cNvPr>
          <p:cNvSpPr txBox="1"/>
          <p:nvPr/>
        </p:nvSpPr>
        <p:spPr>
          <a:xfrm>
            <a:off x="6039962" y="2492586"/>
            <a:ext cx="3244432" cy="646331"/>
          </a:xfrm>
          <a:prstGeom prst="rect">
            <a:avLst/>
          </a:prstGeom>
          <a:noFill/>
          <a:ln>
            <a:solidFill>
              <a:sysClr val="windowText" lastClr="000000"/>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800" b="0" i="0" u="none" strike="noStrike" kern="0" cap="none" spc="0" normalizeH="0" baseline="0" noProof="0">
                <a:ln>
                  <a:noFill/>
                </a:ln>
                <a:solidFill>
                  <a:prstClr val="black"/>
                </a:solidFill>
                <a:effectLst/>
                <a:uLnTx/>
                <a:uFillTx/>
                <a:latin typeface="Segoe UI"/>
                <a:ea typeface="メイリオ"/>
                <a:cs typeface="+mn-cs"/>
              </a:rPr>
              <a:t>現行の点数設定方式の例</a:t>
            </a:r>
            <a:endParaRPr kumimoji="0" lang="en-US" altLang="ja-JP" sz="1800" b="0" i="0" u="none" strike="noStrike" kern="0" cap="none" spc="0" normalizeH="0" baseline="0" noProof="0">
              <a:ln>
                <a:noFill/>
              </a:ln>
              <a:solidFill>
                <a:prstClr val="black"/>
              </a:solidFill>
              <a:effectLst/>
              <a:uLnTx/>
              <a:uFillTx/>
              <a:latin typeface="Segoe UI"/>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800" b="0" i="0" u="none" strike="noStrike" kern="0" cap="none" spc="0" normalizeH="0" baseline="0" noProof="0">
                <a:ln>
                  <a:noFill/>
                </a:ln>
                <a:solidFill>
                  <a:prstClr val="black"/>
                </a:solidFill>
                <a:effectLst/>
                <a:uLnTx/>
                <a:uFillTx/>
                <a:latin typeface="Segoe UI"/>
                <a:ea typeface="メイリオ"/>
                <a:cs typeface="+mn-cs"/>
              </a:rPr>
              <a:t>（標準的なパターン</a:t>
            </a:r>
            <a:r>
              <a:rPr kumimoji="0" lang="en-US" altLang="ja-JP" sz="1800" b="0" i="0" u="none" strike="noStrike" kern="0" cap="none" spc="0" normalizeH="0" baseline="0" noProof="0">
                <a:ln>
                  <a:noFill/>
                </a:ln>
                <a:solidFill>
                  <a:prstClr val="black"/>
                </a:solidFill>
                <a:effectLst/>
                <a:uLnTx/>
                <a:uFillTx/>
                <a:latin typeface="Segoe UI"/>
                <a:ea typeface="メイリオ"/>
                <a:cs typeface="+mn-cs"/>
              </a:rPr>
              <a:t>A</a:t>
            </a:r>
            <a:r>
              <a:rPr kumimoji="0" lang="ja-JP" altLang="en-US" sz="1800" b="0" i="0" u="none" strike="noStrike" kern="0" cap="none" spc="0" normalizeH="0" baseline="0" noProof="0">
                <a:ln>
                  <a:noFill/>
                </a:ln>
                <a:solidFill>
                  <a:prstClr val="black"/>
                </a:solidFill>
                <a:effectLst/>
                <a:uLnTx/>
                <a:uFillTx/>
                <a:latin typeface="Segoe UI"/>
                <a:ea typeface="メイリオ"/>
                <a:cs typeface="+mn-cs"/>
              </a:rPr>
              <a:t>）</a:t>
            </a:r>
          </a:p>
        </p:txBody>
      </p:sp>
      <p:sp>
        <p:nvSpPr>
          <p:cNvPr id="8" name="タイトル 1">
            <a:extLst>
              <a:ext uri="{FF2B5EF4-FFF2-40B4-BE49-F238E27FC236}">
                <a16:creationId xmlns:a16="http://schemas.microsoft.com/office/drawing/2014/main" id="{66D5E374-F85D-3E12-AC4C-E86E4984A254}"/>
              </a:ext>
            </a:extLst>
          </p:cNvPr>
          <p:cNvSpPr>
            <a:spLocks noGrp="1"/>
          </p:cNvSpPr>
          <p:nvPr>
            <p:ph type="title"/>
          </p:nvPr>
        </p:nvSpPr>
        <p:spPr>
          <a:solidFill>
            <a:srgbClr val="E1EDFF"/>
          </a:solidFill>
        </p:spPr>
        <p:txBody>
          <a:bodyPr>
            <a:noAutofit/>
          </a:bodyPr>
          <a:lstStyle/>
          <a:p>
            <a:r>
              <a:rPr lang="en-US" altLang="ja-JP" b="1">
                <a:latin typeface="Meiryo"/>
                <a:ea typeface="メイリオ"/>
              </a:rPr>
              <a:t>DPC/PDPS</a:t>
            </a:r>
            <a:r>
              <a:rPr lang="ja-JP" b="1">
                <a:latin typeface="Meiryo"/>
                <a:ea typeface="Meiryo"/>
              </a:rPr>
              <a:t>の基本事項（１日当たり点数の設定方法）</a:t>
            </a:r>
            <a:endParaRPr lang="en-US" altLang="ja-JP" b="1"/>
          </a:p>
        </p:txBody>
      </p:sp>
      <p:pic>
        <p:nvPicPr>
          <p:cNvPr id="2" name="図 1">
            <a:extLst>
              <a:ext uri="{FF2B5EF4-FFF2-40B4-BE49-F238E27FC236}">
                <a16:creationId xmlns:a16="http://schemas.microsoft.com/office/drawing/2014/main" id="{F82A5E77-F7ED-2140-4A83-573A9F2196E9}"/>
              </a:ext>
            </a:extLst>
          </p:cNvPr>
          <p:cNvPicPr>
            <a:picLocks noChangeAspect="1"/>
          </p:cNvPicPr>
          <p:nvPr/>
        </p:nvPicPr>
        <p:blipFill>
          <a:blip r:embed="rId2"/>
          <a:stretch>
            <a:fillRect/>
          </a:stretch>
        </p:blipFill>
        <p:spPr>
          <a:xfrm>
            <a:off x="870988" y="2453792"/>
            <a:ext cx="7766829" cy="4401203"/>
          </a:xfrm>
          <a:prstGeom prst="rect">
            <a:avLst/>
          </a:prstGeom>
        </p:spPr>
      </p:pic>
      <p:sp>
        <p:nvSpPr>
          <p:cNvPr id="4" name="スライド番号プレースホルダー 2">
            <a:extLst>
              <a:ext uri="{FF2B5EF4-FFF2-40B4-BE49-F238E27FC236}">
                <a16:creationId xmlns:a16="http://schemas.microsoft.com/office/drawing/2014/main" id="{FCE14633-66C2-CB5D-A730-A483804FA10E}"/>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516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959518627"/>
      </p:ext>
    </p:extLst>
  </p:cSld>
  <p:clrMapOvr>
    <a:masterClrMapping/>
  </p:clrMapOvr>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2BFA9B-EDBD-53AF-AD50-EFF60C05A3CA}"/>
            </a:ext>
          </a:extLst>
        </p:cNvPr>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CB470C86-CD92-F653-9127-A96A44C9D6E5}"/>
              </a:ext>
            </a:extLst>
          </p:cNvPr>
          <p:cNvSpPr txBox="1"/>
          <p:nvPr/>
        </p:nvSpPr>
        <p:spPr>
          <a:xfrm>
            <a:off x="0" y="0"/>
            <a:ext cx="9906000" cy="27699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令和６年度診療報酬改定</a:t>
            </a:r>
          </a:p>
        </p:txBody>
      </p:sp>
      <p:sp>
        <p:nvSpPr>
          <p:cNvPr id="45" name="正方形/長方形 44">
            <a:extLst>
              <a:ext uri="{FF2B5EF4-FFF2-40B4-BE49-F238E27FC236}">
                <a16:creationId xmlns:a16="http://schemas.microsoft.com/office/drawing/2014/main" id="{47CA0280-5C7A-8F8E-1009-6C13270ACD8D}"/>
              </a:ext>
            </a:extLst>
          </p:cNvPr>
          <p:cNvSpPr/>
          <p:nvPr/>
        </p:nvSpPr>
        <p:spPr>
          <a:xfrm>
            <a:off x="266045" y="885920"/>
            <a:ext cx="9373910" cy="338554"/>
          </a:xfrm>
          <a:prstGeom prst="rect">
            <a:avLst/>
          </a:prstGeom>
          <a:ln>
            <a:solidFill>
              <a:schemeClr val="tx1"/>
            </a:solidFill>
          </a:ln>
        </p:spPr>
        <p:txBody>
          <a:bodyPr wrap="square" lIns="91440" tIns="45720" rIns="91440" bIns="45720" anchor="t">
            <a:spAutoFit/>
          </a:bodyPr>
          <a:lstStyle/>
          <a:p>
            <a:pPr marL="342900" marR="0" lvl="0" indent="-342900" algn="just" defTabSz="4572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入院初期に要する医療資源投入量等に応じた</a:t>
            </a:r>
            <a:r>
              <a:rPr kumimoji="1" lang="ja-JP" altLang="en-US" sz="1600" b="1" i="0" u="sng" strike="noStrike" kern="1200" cap="none" spc="0" normalizeH="0" baseline="0" noProof="0">
                <a:ln>
                  <a:noFill/>
                </a:ln>
                <a:solidFill>
                  <a:srgbClr val="0070C0"/>
                </a:solidFill>
                <a:effectLst/>
                <a:uLnTx/>
                <a:uFillTx/>
                <a:latin typeface="メイリオ"/>
                <a:ea typeface="メイリオ"/>
                <a:cs typeface="+mn-cs"/>
              </a:rPr>
              <a:t>５</a:t>
            </a: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つの点数設定方式により点数が設定される。</a:t>
            </a: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8" name="タイトル 1">
            <a:extLst>
              <a:ext uri="{FF2B5EF4-FFF2-40B4-BE49-F238E27FC236}">
                <a16:creationId xmlns:a16="http://schemas.microsoft.com/office/drawing/2014/main" id="{66D5E374-F85D-3E12-AC4C-E86E4984A254}"/>
              </a:ext>
            </a:extLst>
          </p:cNvPr>
          <p:cNvSpPr>
            <a:spLocks noGrp="1"/>
          </p:cNvSpPr>
          <p:nvPr>
            <p:ph type="title"/>
          </p:nvPr>
        </p:nvSpPr>
        <p:spPr>
          <a:solidFill>
            <a:srgbClr val="E1EDFF"/>
          </a:solidFill>
        </p:spPr>
        <p:txBody>
          <a:bodyPr>
            <a:noAutofit/>
          </a:bodyPr>
          <a:lstStyle/>
          <a:p>
            <a:r>
              <a:rPr lang="ja-JP" altLang="en-US" b="1">
                <a:latin typeface="Meiryo"/>
                <a:ea typeface="メイリオ"/>
              </a:rPr>
              <a:t>１日当たり点数の設定方法（５つの点数設定方式）</a:t>
            </a:r>
            <a:endParaRPr lang="en-US" altLang="ja-JP" b="1"/>
          </a:p>
        </p:txBody>
      </p:sp>
      <p:sp>
        <p:nvSpPr>
          <p:cNvPr id="3" name="Rectangle 12">
            <a:extLst>
              <a:ext uri="{FF2B5EF4-FFF2-40B4-BE49-F238E27FC236}">
                <a16:creationId xmlns:a16="http://schemas.microsoft.com/office/drawing/2014/main" id="{775C2B3D-3008-7503-74F6-A8AFE567DEAA}"/>
              </a:ext>
            </a:extLst>
          </p:cNvPr>
          <p:cNvSpPr>
            <a:spLocks noChangeArrowheads="1"/>
          </p:cNvSpPr>
          <p:nvPr/>
        </p:nvSpPr>
        <p:spPr bwMode="auto">
          <a:xfrm>
            <a:off x="276664" y="4276155"/>
            <a:ext cx="3746207" cy="27699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Segoe UI"/>
                <a:ea typeface="メイリオ"/>
                <a:cs typeface="+mn-cs"/>
              </a:rPr>
              <a:t>D</a:t>
            </a:r>
            <a:r>
              <a:rPr kumimoji="1" lang="ja-JP" altLang="en-US" sz="1200" b="0" i="0" u="none" strike="noStrike" kern="1200" cap="none" spc="0" normalizeH="0" baseline="0" noProof="0">
                <a:ln>
                  <a:noFill/>
                </a:ln>
                <a:solidFill>
                  <a:prstClr val="black"/>
                </a:solidFill>
                <a:effectLst/>
                <a:uLnTx/>
                <a:uFillTx/>
                <a:latin typeface="Segoe UI"/>
                <a:ea typeface="メイリオ"/>
                <a:cs typeface="+mn-cs"/>
              </a:rPr>
              <a:t>　高額薬剤や短期滞在手術等に係る診断群分類</a:t>
            </a:r>
            <a:endParaRPr kumimoji="1" lang="en-US" altLang="ja-JP" sz="1200" b="0" i="0" u="none" strike="noStrike" kern="1200" cap="none" spc="0" normalizeH="0" baseline="0" noProof="0">
              <a:ln>
                <a:noFill/>
              </a:ln>
              <a:solidFill>
                <a:prstClr val="black"/>
              </a:solidFill>
              <a:effectLst/>
              <a:uLnTx/>
              <a:uFillTx/>
              <a:latin typeface="Segoe UI"/>
              <a:ea typeface="メイリオ"/>
              <a:cs typeface="+mn-cs"/>
            </a:endParaRPr>
          </a:p>
        </p:txBody>
      </p:sp>
      <p:pic>
        <p:nvPicPr>
          <p:cNvPr id="4" name="図 3">
            <a:extLst>
              <a:ext uri="{FF2B5EF4-FFF2-40B4-BE49-F238E27FC236}">
                <a16:creationId xmlns:a16="http://schemas.microsoft.com/office/drawing/2014/main" id="{6DB05DEE-E314-4FFF-EC4C-1A0E2D8E1AA7}"/>
              </a:ext>
            </a:extLst>
          </p:cNvPr>
          <p:cNvPicPr>
            <a:picLocks noChangeAspect="1"/>
          </p:cNvPicPr>
          <p:nvPr/>
        </p:nvPicPr>
        <p:blipFill>
          <a:blip r:embed="rId2"/>
          <a:stretch>
            <a:fillRect/>
          </a:stretch>
        </p:blipFill>
        <p:spPr>
          <a:xfrm>
            <a:off x="360611" y="4613058"/>
            <a:ext cx="3836829" cy="2155820"/>
          </a:xfrm>
          <a:prstGeom prst="rect">
            <a:avLst/>
          </a:prstGeom>
        </p:spPr>
      </p:pic>
      <p:pic>
        <p:nvPicPr>
          <p:cNvPr id="5" name="図 4">
            <a:extLst>
              <a:ext uri="{FF2B5EF4-FFF2-40B4-BE49-F238E27FC236}">
                <a16:creationId xmlns:a16="http://schemas.microsoft.com/office/drawing/2014/main" id="{C523BF47-F30D-919D-2CE4-CF7622BB13C1}"/>
              </a:ext>
            </a:extLst>
          </p:cNvPr>
          <p:cNvPicPr>
            <a:picLocks noChangeAspect="1"/>
          </p:cNvPicPr>
          <p:nvPr/>
        </p:nvPicPr>
        <p:blipFill>
          <a:blip r:embed="rId3"/>
          <a:stretch>
            <a:fillRect/>
          </a:stretch>
        </p:blipFill>
        <p:spPr>
          <a:xfrm>
            <a:off x="5278208" y="4681180"/>
            <a:ext cx="3831642" cy="2019576"/>
          </a:xfrm>
          <a:prstGeom prst="rect">
            <a:avLst/>
          </a:prstGeom>
        </p:spPr>
      </p:pic>
      <p:sp>
        <p:nvSpPr>
          <p:cNvPr id="9" name="テキスト ボックス 8">
            <a:extLst>
              <a:ext uri="{FF2B5EF4-FFF2-40B4-BE49-F238E27FC236}">
                <a16:creationId xmlns:a16="http://schemas.microsoft.com/office/drawing/2014/main" id="{A46C45DC-8C55-7842-5B92-82BBB4A3EBD9}"/>
              </a:ext>
            </a:extLst>
          </p:cNvPr>
          <p:cNvSpPr txBox="1"/>
          <p:nvPr/>
        </p:nvSpPr>
        <p:spPr>
          <a:xfrm>
            <a:off x="3270695" y="4693663"/>
            <a:ext cx="944078" cy="27699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Verdana"/>
                <a:ea typeface="メイリオ"/>
                <a:cs typeface="+mn-cs"/>
              </a:rPr>
              <a:t>142</a:t>
            </a:r>
            <a:r>
              <a:rPr kumimoji="1" lang="ja-JP" altLang="en-US" sz="1200" b="0" i="0" u="none" strike="noStrike" kern="1200" cap="none" spc="0" normalizeH="0" baseline="0" noProof="0">
                <a:ln>
                  <a:noFill/>
                </a:ln>
                <a:solidFill>
                  <a:prstClr val="black"/>
                </a:solidFill>
                <a:effectLst/>
                <a:uLnTx/>
                <a:uFillTx/>
                <a:latin typeface="Verdana"/>
                <a:ea typeface="メイリオ"/>
                <a:cs typeface="+mn-cs"/>
              </a:rPr>
              <a:t>分類</a:t>
            </a:r>
          </a:p>
        </p:txBody>
      </p:sp>
      <p:sp>
        <p:nvSpPr>
          <p:cNvPr id="10" name="Rectangle 12">
            <a:extLst>
              <a:ext uri="{FF2B5EF4-FFF2-40B4-BE49-F238E27FC236}">
                <a16:creationId xmlns:a16="http://schemas.microsoft.com/office/drawing/2014/main" id="{D06C7309-64B4-082C-EA96-AA10935CA34E}"/>
              </a:ext>
            </a:extLst>
          </p:cNvPr>
          <p:cNvSpPr>
            <a:spLocks noChangeArrowheads="1"/>
          </p:cNvSpPr>
          <p:nvPr/>
        </p:nvSpPr>
        <p:spPr bwMode="auto">
          <a:xfrm>
            <a:off x="5155636" y="4266060"/>
            <a:ext cx="3720260" cy="27699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Segoe UI"/>
                <a:ea typeface="メイリオ"/>
                <a:cs typeface="+mn-cs"/>
              </a:rPr>
              <a:t>Ｅ　標準化が進んでいると考えられる診断群分類</a:t>
            </a:r>
            <a:endParaRPr kumimoji="1" lang="en-US" altLang="ja-JP" sz="1200" b="0" i="0" u="none" strike="noStrike" kern="1200" cap="none" spc="0" normalizeH="0" baseline="0" noProof="0">
              <a:ln>
                <a:noFill/>
              </a:ln>
              <a:solidFill>
                <a:prstClr val="black"/>
              </a:solidFill>
              <a:effectLst/>
              <a:uLnTx/>
              <a:uFillTx/>
              <a:latin typeface="Segoe UI"/>
              <a:ea typeface="メイリオ"/>
              <a:cs typeface="+mn-cs"/>
            </a:endParaRPr>
          </a:p>
        </p:txBody>
      </p:sp>
      <p:sp>
        <p:nvSpPr>
          <p:cNvPr id="12" name="テキスト ボックス 11">
            <a:extLst>
              <a:ext uri="{FF2B5EF4-FFF2-40B4-BE49-F238E27FC236}">
                <a16:creationId xmlns:a16="http://schemas.microsoft.com/office/drawing/2014/main" id="{FD059380-EE34-CA1D-4AFE-23BBE4E7BCDD}"/>
              </a:ext>
            </a:extLst>
          </p:cNvPr>
          <p:cNvSpPr txBox="1"/>
          <p:nvPr/>
        </p:nvSpPr>
        <p:spPr>
          <a:xfrm>
            <a:off x="8349156" y="4693663"/>
            <a:ext cx="760694" cy="27699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Verdana"/>
                <a:ea typeface="メイリオ"/>
                <a:cs typeface="+mn-cs"/>
              </a:rPr>
              <a:t>47</a:t>
            </a:r>
            <a:r>
              <a:rPr kumimoji="1" lang="ja-JP" altLang="en-US" sz="1200" b="0" i="0" u="none" strike="noStrike" kern="1200" cap="none" spc="0" normalizeH="0" baseline="0" noProof="0">
                <a:ln>
                  <a:noFill/>
                </a:ln>
                <a:solidFill>
                  <a:prstClr val="black"/>
                </a:solidFill>
                <a:effectLst/>
                <a:uLnTx/>
                <a:uFillTx/>
                <a:latin typeface="Verdana"/>
                <a:ea typeface="メイリオ"/>
                <a:cs typeface="+mn-cs"/>
              </a:rPr>
              <a:t>分類</a:t>
            </a:r>
          </a:p>
        </p:txBody>
      </p:sp>
      <p:pic>
        <p:nvPicPr>
          <p:cNvPr id="13" name="図 12">
            <a:extLst>
              <a:ext uri="{FF2B5EF4-FFF2-40B4-BE49-F238E27FC236}">
                <a16:creationId xmlns:a16="http://schemas.microsoft.com/office/drawing/2014/main" id="{C3ED1F86-1E27-F297-FF1F-8471F82B8D2A}"/>
              </a:ext>
            </a:extLst>
          </p:cNvPr>
          <p:cNvPicPr>
            <a:picLocks noChangeAspect="1"/>
          </p:cNvPicPr>
          <p:nvPr/>
        </p:nvPicPr>
        <p:blipFill>
          <a:blip r:embed="rId4"/>
          <a:stretch>
            <a:fillRect/>
          </a:stretch>
        </p:blipFill>
        <p:spPr>
          <a:xfrm>
            <a:off x="47625" y="1990551"/>
            <a:ext cx="3226599" cy="1828406"/>
          </a:xfrm>
          <a:prstGeom prst="rect">
            <a:avLst/>
          </a:prstGeom>
        </p:spPr>
      </p:pic>
      <p:pic>
        <p:nvPicPr>
          <p:cNvPr id="14" name="図 13">
            <a:extLst>
              <a:ext uri="{FF2B5EF4-FFF2-40B4-BE49-F238E27FC236}">
                <a16:creationId xmlns:a16="http://schemas.microsoft.com/office/drawing/2014/main" id="{0DA4CBAA-0E95-BBED-5E9D-ECFDAF661369}"/>
              </a:ext>
            </a:extLst>
          </p:cNvPr>
          <p:cNvPicPr>
            <a:picLocks noChangeAspect="1"/>
          </p:cNvPicPr>
          <p:nvPr/>
        </p:nvPicPr>
        <p:blipFill>
          <a:blip r:embed="rId5"/>
          <a:stretch>
            <a:fillRect/>
          </a:stretch>
        </p:blipFill>
        <p:spPr>
          <a:xfrm>
            <a:off x="3140495" y="2005877"/>
            <a:ext cx="3226599" cy="1828406"/>
          </a:xfrm>
          <a:prstGeom prst="rect">
            <a:avLst/>
          </a:prstGeom>
        </p:spPr>
      </p:pic>
      <p:pic>
        <p:nvPicPr>
          <p:cNvPr id="15" name="図 14">
            <a:extLst>
              <a:ext uri="{FF2B5EF4-FFF2-40B4-BE49-F238E27FC236}">
                <a16:creationId xmlns:a16="http://schemas.microsoft.com/office/drawing/2014/main" id="{77E4BC68-BED8-B314-82D8-1D9AD8C90DEC}"/>
              </a:ext>
            </a:extLst>
          </p:cNvPr>
          <p:cNvPicPr>
            <a:picLocks noChangeAspect="1"/>
          </p:cNvPicPr>
          <p:nvPr/>
        </p:nvPicPr>
        <p:blipFill>
          <a:blip r:embed="rId6"/>
          <a:stretch>
            <a:fillRect/>
          </a:stretch>
        </p:blipFill>
        <p:spPr>
          <a:xfrm>
            <a:off x="6407213" y="2176820"/>
            <a:ext cx="3438526" cy="1689941"/>
          </a:xfrm>
          <a:prstGeom prst="rect">
            <a:avLst/>
          </a:prstGeom>
        </p:spPr>
      </p:pic>
      <p:sp>
        <p:nvSpPr>
          <p:cNvPr id="16" name="Rectangle 10">
            <a:extLst>
              <a:ext uri="{FF2B5EF4-FFF2-40B4-BE49-F238E27FC236}">
                <a16:creationId xmlns:a16="http://schemas.microsoft.com/office/drawing/2014/main" id="{E31B377D-FF15-D507-F42E-A78EBA74CBA3}"/>
              </a:ext>
            </a:extLst>
          </p:cNvPr>
          <p:cNvSpPr>
            <a:spLocks noChangeArrowheads="1"/>
          </p:cNvSpPr>
          <p:nvPr/>
        </p:nvSpPr>
        <p:spPr bwMode="auto">
          <a:xfrm>
            <a:off x="266045" y="1553642"/>
            <a:ext cx="1952625" cy="27699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Segoe UI"/>
                <a:ea typeface="メイリオ"/>
                <a:cs typeface="+mn-cs"/>
              </a:rPr>
              <a:t>A</a:t>
            </a:r>
            <a:r>
              <a:rPr kumimoji="1" lang="ja-JP" altLang="en-US" sz="1200" b="0" i="0" u="none" strike="noStrike" kern="1200" cap="none" spc="0" normalizeH="0" baseline="0" noProof="0">
                <a:ln>
                  <a:noFill/>
                </a:ln>
                <a:solidFill>
                  <a:prstClr val="black"/>
                </a:solidFill>
                <a:effectLst/>
                <a:uLnTx/>
                <a:uFillTx/>
                <a:latin typeface="Segoe UI"/>
                <a:ea typeface="メイリオ"/>
                <a:cs typeface="+mn-cs"/>
              </a:rPr>
              <a:t>　一般的な診断群分類</a:t>
            </a:r>
            <a:r>
              <a:rPr kumimoji="1" lang="ja-JP" altLang="en-US" sz="1100" b="0" i="0" u="none" strike="noStrike" kern="1200" cap="none" spc="0" normalizeH="0" baseline="0" noProof="0">
                <a:ln>
                  <a:noFill/>
                </a:ln>
                <a:solidFill>
                  <a:srgbClr val="000000"/>
                </a:solidFill>
                <a:effectLst/>
                <a:uLnTx/>
                <a:uFillTx/>
                <a:latin typeface="Century" pitchFamily="18" charset="0"/>
                <a:ea typeface="ＭＳ 明朝" pitchFamily="17" charset="-128"/>
                <a:cs typeface="Times New Roman" pitchFamily="18" charset="0"/>
              </a:rPr>
              <a:t>　</a:t>
            </a:r>
            <a:endParaRPr kumimoji="1" lang="ja-JP" altLang="en-US" sz="800" b="0" i="0" u="none" strike="noStrike" kern="1200" cap="none" spc="0" normalizeH="0" baseline="0" noProof="0">
              <a:ln>
                <a:noFill/>
              </a:ln>
              <a:solidFill>
                <a:srgbClr val="000000"/>
              </a:solidFill>
              <a:effectLst/>
              <a:uLnTx/>
              <a:uFillTx/>
              <a:latin typeface="Arial" pitchFamily="34" charset="0"/>
              <a:ea typeface="メイリオ"/>
              <a:cs typeface="ＭＳ Ｐゴシック" pitchFamily="50" charset="-128"/>
            </a:endParaRPr>
          </a:p>
        </p:txBody>
      </p:sp>
      <p:sp>
        <p:nvSpPr>
          <p:cNvPr id="17" name="Rectangle 11">
            <a:extLst>
              <a:ext uri="{FF2B5EF4-FFF2-40B4-BE49-F238E27FC236}">
                <a16:creationId xmlns:a16="http://schemas.microsoft.com/office/drawing/2014/main" id="{1BBCF45B-C733-F78E-CF93-5A55CE9B8DF9}"/>
              </a:ext>
            </a:extLst>
          </p:cNvPr>
          <p:cNvSpPr>
            <a:spLocks noChangeArrowheads="1"/>
          </p:cNvSpPr>
          <p:nvPr/>
        </p:nvSpPr>
        <p:spPr bwMode="auto">
          <a:xfrm>
            <a:off x="2597290" y="1557828"/>
            <a:ext cx="3529611" cy="27699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Segoe UI"/>
                <a:ea typeface="メイリオ"/>
                <a:cs typeface="+mn-cs"/>
              </a:rPr>
              <a:t>B</a:t>
            </a:r>
            <a:r>
              <a:rPr kumimoji="1" lang="ja-JP" altLang="en-US" sz="1200" b="0" i="0" u="none" strike="noStrike" kern="1200" cap="none" spc="0" normalizeH="0" baseline="0" noProof="0">
                <a:ln>
                  <a:noFill/>
                </a:ln>
                <a:solidFill>
                  <a:prstClr val="black"/>
                </a:solidFill>
                <a:effectLst/>
                <a:uLnTx/>
                <a:uFillTx/>
                <a:latin typeface="Segoe UI"/>
                <a:ea typeface="メイリオ"/>
                <a:cs typeface="+mn-cs"/>
              </a:rPr>
              <a:t>　入院初期の医療資源投入量の多い診断群分類</a:t>
            </a:r>
          </a:p>
        </p:txBody>
      </p:sp>
      <p:sp>
        <p:nvSpPr>
          <p:cNvPr id="18" name="Rectangle 11">
            <a:extLst>
              <a:ext uri="{FF2B5EF4-FFF2-40B4-BE49-F238E27FC236}">
                <a16:creationId xmlns:a16="http://schemas.microsoft.com/office/drawing/2014/main" id="{943B94D9-5764-6F8A-A49B-A83C393C7344}"/>
              </a:ext>
            </a:extLst>
          </p:cNvPr>
          <p:cNvSpPr>
            <a:spLocks noChangeArrowheads="1"/>
          </p:cNvSpPr>
          <p:nvPr/>
        </p:nvSpPr>
        <p:spPr bwMode="auto">
          <a:xfrm>
            <a:off x="6176293" y="1558891"/>
            <a:ext cx="3643681" cy="276999"/>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Segoe UI"/>
                <a:ea typeface="メイリオ"/>
                <a:cs typeface="+mn-cs"/>
              </a:rPr>
              <a:t>C</a:t>
            </a:r>
            <a:r>
              <a:rPr kumimoji="1" lang="ja-JP" altLang="en-US" sz="1200" b="0" i="0" u="none" strike="noStrike" kern="1200" cap="none" spc="0" normalizeH="0" baseline="0" noProof="0">
                <a:ln>
                  <a:noFill/>
                </a:ln>
                <a:solidFill>
                  <a:prstClr val="black"/>
                </a:solidFill>
                <a:effectLst/>
                <a:uLnTx/>
                <a:uFillTx/>
                <a:latin typeface="Segoe UI"/>
                <a:ea typeface="メイリオ"/>
                <a:cs typeface="+mn-cs"/>
              </a:rPr>
              <a:t>　入院初期の医療資源投入量の少ない診断群分類</a:t>
            </a:r>
          </a:p>
        </p:txBody>
      </p:sp>
      <p:sp>
        <p:nvSpPr>
          <p:cNvPr id="19" name="テキスト ボックス 18">
            <a:extLst>
              <a:ext uri="{FF2B5EF4-FFF2-40B4-BE49-F238E27FC236}">
                <a16:creationId xmlns:a16="http://schemas.microsoft.com/office/drawing/2014/main" id="{F5AC4941-5E39-488C-809F-9DD69C93B6CC}"/>
              </a:ext>
            </a:extLst>
          </p:cNvPr>
          <p:cNvSpPr txBox="1"/>
          <p:nvPr/>
        </p:nvSpPr>
        <p:spPr>
          <a:xfrm>
            <a:off x="1878167" y="1999700"/>
            <a:ext cx="944078" cy="27699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Verdana"/>
                <a:ea typeface="メイリオ"/>
                <a:cs typeface="+mn-cs"/>
              </a:rPr>
              <a:t>718</a:t>
            </a:r>
            <a:r>
              <a:rPr kumimoji="1" lang="ja-JP" altLang="en-US" sz="1200" b="0" i="0" u="none" strike="noStrike" kern="1200" cap="none" spc="0" normalizeH="0" baseline="0" noProof="0">
                <a:ln>
                  <a:noFill/>
                </a:ln>
                <a:solidFill>
                  <a:prstClr val="black"/>
                </a:solidFill>
                <a:effectLst/>
                <a:uLnTx/>
                <a:uFillTx/>
                <a:latin typeface="Verdana"/>
                <a:ea typeface="メイリオ"/>
                <a:cs typeface="+mn-cs"/>
              </a:rPr>
              <a:t>分類</a:t>
            </a:r>
          </a:p>
        </p:txBody>
      </p:sp>
      <p:sp>
        <p:nvSpPr>
          <p:cNvPr id="20" name="テキスト ボックス 19">
            <a:extLst>
              <a:ext uri="{FF2B5EF4-FFF2-40B4-BE49-F238E27FC236}">
                <a16:creationId xmlns:a16="http://schemas.microsoft.com/office/drawing/2014/main" id="{72E8A1DE-8051-E320-94ED-CDC8BF8E5E60}"/>
              </a:ext>
            </a:extLst>
          </p:cNvPr>
          <p:cNvSpPr txBox="1"/>
          <p:nvPr/>
        </p:nvSpPr>
        <p:spPr>
          <a:xfrm>
            <a:off x="8884250" y="2003079"/>
            <a:ext cx="944078" cy="27699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Verdana"/>
                <a:ea typeface="メイリオ"/>
                <a:cs typeface="+mn-cs"/>
              </a:rPr>
              <a:t>229</a:t>
            </a:r>
            <a:r>
              <a:rPr kumimoji="1" lang="ja-JP" altLang="en-US" sz="1200" b="0" i="0" u="none" strike="noStrike" kern="1200" cap="none" spc="0" normalizeH="0" baseline="0" noProof="0">
                <a:ln>
                  <a:noFill/>
                </a:ln>
                <a:solidFill>
                  <a:prstClr val="black"/>
                </a:solidFill>
                <a:effectLst/>
                <a:uLnTx/>
                <a:uFillTx/>
                <a:latin typeface="Verdana"/>
                <a:ea typeface="メイリオ"/>
                <a:cs typeface="+mn-cs"/>
              </a:rPr>
              <a:t>分類</a:t>
            </a:r>
          </a:p>
        </p:txBody>
      </p:sp>
      <p:sp>
        <p:nvSpPr>
          <p:cNvPr id="21" name="テキスト ボックス 20">
            <a:extLst>
              <a:ext uri="{FF2B5EF4-FFF2-40B4-BE49-F238E27FC236}">
                <a16:creationId xmlns:a16="http://schemas.microsoft.com/office/drawing/2014/main" id="{A281ABD7-4A28-887F-90AD-2B5721C6F2B6}"/>
              </a:ext>
            </a:extLst>
          </p:cNvPr>
          <p:cNvSpPr txBox="1"/>
          <p:nvPr/>
        </p:nvSpPr>
        <p:spPr>
          <a:xfrm>
            <a:off x="5073479" y="2005539"/>
            <a:ext cx="944078" cy="27699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Verdana"/>
                <a:ea typeface="メイリオ"/>
                <a:cs typeface="+mn-cs"/>
              </a:rPr>
              <a:t>1,218</a:t>
            </a:r>
            <a:r>
              <a:rPr kumimoji="1" lang="ja-JP" altLang="en-US" sz="1200" b="0" i="0" u="none" strike="noStrike" kern="1200" cap="none" spc="0" normalizeH="0" baseline="0" noProof="0">
                <a:ln>
                  <a:noFill/>
                </a:ln>
                <a:solidFill>
                  <a:prstClr val="black"/>
                </a:solidFill>
                <a:effectLst/>
                <a:uLnTx/>
                <a:uFillTx/>
                <a:latin typeface="Verdana"/>
                <a:ea typeface="メイリオ"/>
                <a:cs typeface="+mn-cs"/>
              </a:rPr>
              <a:t>分類</a:t>
            </a:r>
          </a:p>
        </p:txBody>
      </p:sp>
      <p:sp>
        <p:nvSpPr>
          <p:cNvPr id="7" name="スライド番号プレースホルダー 2">
            <a:extLst>
              <a:ext uri="{FF2B5EF4-FFF2-40B4-BE49-F238E27FC236}">
                <a16:creationId xmlns:a16="http://schemas.microsoft.com/office/drawing/2014/main" id="{BBD9978E-5DE1-4D5D-E897-3C185E00C9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517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907753512"/>
      </p:ext>
    </p:extLst>
  </p:cSld>
  <p:clrMapOvr>
    <a:masterClrMapping/>
  </p:clrMapOvr>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5D960C-3EF2-1728-4DCD-59D6C15C074C}"/>
            </a:ext>
          </a:extLst>
        </p:cNvPr>
        <p:cNvGrpSpPr/>
        <p:nvPr/>
      </p:nvGrpSpPr>
      <p:grpSpPr>
        <a:xfrm>
          <a:off x="0" y="0"/>
          <a:ext cx="0" cy="0"/>
          <a:chOff x="0" y="0"/>
          <a:chExt cx="0" cy="0"/>
        </a:xfrm>
      </p:grpSpPr>
      <p:graphicFrame>
        <p:nvGraphicFramePr>
          <p:cNvPr id="5" name="表 4">
            <a:extLst>
              <a:ext uri="{FF2B5EF4-FFF2-40B4-BE49-F238E27FC236}">
                <a16:creationId xmlns:a16="http://schemas.microsoft.com/office/drawing/2014/main" id="{1ED41E1F-77FA-9942-A989-84F2A1E1F8D2}"/>
              </a:ext>
            </a:extLst>
          </p:cNvPr>
          <p:cNvGraphicFramePr>
            <a:graphicFrameLocks noGrp="1"/>
          </p:cNvGraphicFramePr>
          <p:nvPr/>
        </p:nvGraphicFramePr>
        <p:xfrm>
          <a:off x="162689" y="713810"/>
          <a:ext cx="9584584" cy="5991880"/>
        </p:xfrm>
        <a:graphic>
          <a:graphicData uri="http://schemas.openxmlformats.org/drawingml/2006/table">
            <a:tbl>
              <a:tblPr firstRow="1" firstCol="1" bandRow="1"/>
              <a:tblGrid>
                <a:gridCol w="1143127">
                  <a:extLst>
                    <a:ext uri="{9D8B030D-6E8A-4147-A177-3AD203B41FA5}">
                      <a16:colId xmlns:a16="http://schemas.microsoft.com/office/drawing/2014/main" val="20000"/>
                    </a:ext>
                  </a:extLst>
                </a:gridCol>
                <a:gridCol w="1708486">
                  <a:extLst>
                    <a:ext uri="{9D8B030D-6E8A-4147-A177-3AD203B41FA5}">
                      <a16:colId xmlns:a16="http://schemas.microsoft.com/office/drawing/2014/main" val="20001"/>
                    </a:ext>
                  </a:extLst>
                </a:gridCol>
                <a:gridCol w="3042603">
                  <a:extLst>
                    <a:ext uri="{9D8B030D-6E8A-4147-A177-3AD203B41FA5}">
                      <a16:colId xmlns:a16="http://schemas.microsoft.com/office/drawing/2014/main" val="20002"/>
                    </a:ext>
                  </a:extLst>
                </a:gridCol>
                <a:gridCol w="3690368">
                  <a:extLst>
                    <a:ext uri="{9D8B030D-6E8A-4147-A177-3AD203B41FA5}">
                      <a16:colId xmlns:a16="http://schemas.microsoft.com/office/drawing/2014/main" val="20003"/>
                    </a:ext>
                  </a:extLst>
                </a:gridCol>
              </a:tblGrid>
              <a:tr h="270491">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spcAft>
                          <a:spcPts val="0"/>
                        </a:spcAft>
                      </a:pPr>
                      <a:r>
                        <a:rPr lang="ja-JP" altLang="en-US" sz="1400" b="1" kern="100">
                          <a:effectLst/>
                          <a:latin typeface="Meiryo"/>
                          <a:ea typeface="Meiryo"/>
                        </a:rPr>
                        <a:t>「医科</a:t>
                      </a:r>
                      <a:r>
                        <a:rPr kumimoji="1" lang="ja-JP" altLang="en-US" sz="1400" b="1" kern="100">
                          <a:solidFill>
                            <a:schemeClr val="tx1"/>
                          </a:solidFill>
                          <a:effectLst/>
                          <a:latin typeface="Meiryo"/>
                          <a:ea typeface="Meiryo"/>
                          <a:cs typeface="+mn-cs"/>
                        </a:rPr>
                        <a:t>点数表</a:t>
                      </a:r>
                      <a:r>
                        <a:rPr lang="ja-JP" altLang="en-US" sz="1400" b="1" kern="100">
                          <a:effectLst/>
                          <a:latin typeface="Meiryo"/>
                          <a:ea typeface="Meiryo"/>
                        </a:rPr>
                        <a:t>」における項目</a:t>
                      </a:r>
                      <a:r>
                        <a:rPr lang="ja-JP" sz="1400" b="1" kern="100">
                          <a:effectLst/>
                          <a:latin typeface="Meiryo"/>
                          <a:ea typeface="Meiryo"/>
                        </a:rPr>
                        <a:t>　</a:t>
                      </a:r>
                      <a:endParaRPr lang="ja-JP" sz="1400" b="1"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solidFill>
                      <a:srgbClr val="E1EDFF"/>
                    </a:solid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spcAft>
                          <a:spcPts val="0"/>
                        </a:spcAft>
                      </a:pPr>
                      <a:r>
                        <a:rPr lang="ja-JP" sz="1400" b="1" kern="100">
                          <a:effectLst/>
                          <a:latin typeface="Meiryo"/>
                          <a:ea typeface="Meiryo"/>
                        </a:rPr>
                        <a:t>包括評価</a:t>
                      </a:r>
                      <a:endParaRPr lang="ja-JP" sz="1400" b="1"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spcAft>
                          <a:spcPts val="0"/>
                        </a:spcAft>
                      </a:pPr>
                      <a:r>
                        <a:rPr lang="ja-JP" sz="1400" b="1" kern="100" dirty="0">
                          <a:effectLst/>
                          <a:latin typeface="Meiryo"/>
                          <a:ea typeface="Meiryo"/>
                        </a:rPr>
                        <a:t>出来高評価</a:t>
                      </a:r>
                      <a:endParaRPr lang="ja-JP" sz="1400" b="1" kern="100" dirty="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0000"/>
                  </a:ext>
                </a:extLst>
              </a:tr>
              <a:tr h="255323">
                <a:tc row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en-US" altLang="ja-JP" sz="1400" kern="100">
                          <a:effectLst/>
                          <a:latin typeface="Meiryo"/>
                          <a:ea typeface="+mn-ea"/>
                        </a:rPr>
                        <a:t>A </a:t>
                      </a:r>
                      <a:r>
                        <a:rPr lang="ja-JP" sz="1400" kern="100">
                          <a:effectLst/>
                          <a:latin typeface="Meiryo"/>
                          <a:ea typeface="Meiryo"/>
                        </a:rPr>
                        <a:t>入院料等</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ja-JP" sz="1400" kern="100">
                          <a:effectLst/>
                          <a:latin typeface="Meiryo"/>
                          <a:ea typeface="Meiryo"/>
                        </a:rPr>
                        <a:t>入院基本料</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ja-JP" sz="1400" kern="100">
                          <a:effectLst/>
                          <a:latin typeface="Meiryo"/>
                          <a:ea typeface="Meiryo"/>
                        </a:rPr>
                        <a:t>全て</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471365">
                <a:tc v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ja-JP" sz="1400" kern="100">
                          <a:effectLst/>
                          <a:latin typeface="Meiryo"/>
                          <a:ea typeface="Meiryo"/>
                        </a:rPr>
                        <a:t>入院基本料等加算</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ja-JP" altLang="en-US" sz="1400" kern="100">
                          <a:effectLst/>
                          <a:latin typeface="Meiryo"/>
                          <a:ea typeface="Meiryo"/>
                          <a:cs typeface="Times New Roman"/>
                        </a:rPr>
                        <a:t>病棟全体で算定される加算等</a:t>
                      </a:r>
                      <a:endParaRPr lang="en-US" altLang="ja-JP" sz="1400" kern="100">
                        <a:effectLst/>
                        <a:latin typeface="Meiryo"/>
                        <a:ea typeface="Meiryo"/>
                        <a:cs typeface="Times New Roman"/>
                      </a:endParaRPr>
                    </a:p>
                    <a:p>
                      <a:pPr algn="just">
                        <a:spcAft>
                          <a:spcPts val="0"/>
                        </a:spcAft>
                      </a:pPr>
                      <a:r>
                        <a:rPr lang="ja-JP" altLang="en-US" sz="1400" kern="100">
                          <a:effectLst/>
                          <a:latin typeface="Meiryo"/>
                          <a:ea typeface="Meiryo"/>
                          <a:cs typeface="Times New Roman"/>
                        </a:rPr>
                        <a:t>（機能評価係数</a:t>
                      </a:r>
                      <a:r>
                        <a:rPr lang="en-US" altLang="ja-JP" sz="1400" kern="100">
                          <a:effectLst/>
                          <a:latin typeface="Meiryo"/>
                          <a:ea typeface="+mn-ea"/>
                          <a:cs typeface="Times New Roman"/>
                        </a:rPr>
                        <a:t>Ⅰ</a:t>
                      </a:r>
                      <a:r>
                        <a:rPr lang="ja-JP" altLang="en-US" sz="1400" kern="100">
                          <a:effectLst/>
                          <a:latin typeface="Meiryo"/>
                          <a:ea typeface="Meiryo"/>
                          <a:cs typeface="Times New Roman"/>
                        </a:rPr>
                        <a:t>として評価）</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ja-JP" altLang="en-US" sz="1400" b="0" kern="100">
                          <a:effectLst/>
                          <a:latin typeface="Meiryo"/>
                          <a:ea typeface="Meiryo"/>
                          <a:cs typeface="Times New Roman"/>
                        </a:rPr>
                        <a:t>患者ごとに算定される加算等</a:t>
                      </a:r>
                      <a:endParaRPr lang="ja-JP" sz="1400" b="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51171">
                <a:tc v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ja-JP" sz="1400" kern="100">
                          <a:effectLst/>
                          <a:latin typeface="Meiryo"/>
                          <a:ea typeface="Meiryo"/>
                        </a:rPr>
                        <a:t>特定入院料</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algn="just" defTabSz="914400" rtl="0" eaLnBrk="1" latinLnBrk="0" hangingPunct="1">
                        <a:spcAft>
                          <a:spcPts val="0"/>
                        </a:spcAft>
                      </a:pPr>
                      <a:r>
                        <a:rPr kumimoji="1" lang="ja-JP" sz="1400" kern="100">
                          <a:solidFill>
                            <a:schemeClr val="tx1"/>
                          </a:solidFill>
                          <a:effectLst/>
                          <a:latin typeface="Meiryo"/>
                          <a:ea typeface="Meiryo"/>
                          <a:cs typeface="+mn-cs"/>
                        </a:rPr>
                        <a:t>※</a:t>
                      </a:r>
                      <a:r>
                        <a:rPr kumimoji="1" lang="ja-JP" altLang="en-US" sz="1400" kern="100">
                          <a:solidFill>
                            <a:schemeClr val="tx1"/>
                          </a:solidFill>
                          <a:effectLst/>
                          <a:latin typeface="Meiryo"/>
                          <a:ea typeface="Meiryo"/>
                          <a:cs typeface="+mn-cs"/>
                        </a:rPr>
                        <a:t>入院基本料との差額を</a:t>
                      </a:r>
                      <a:r>
                        <a:rPr kumimoji="1" lang="ja-JP" sz="1400" kern="100">
                          <a:solidFill>
                            <a:schemeClr val="tx1"/>
                          </a:solidFill>
                          <a:effectLst/>
                          <a:latin typeface="Meiryo"/>
                          <a:ea typeface="Meiryo"/>
                          <a:cs typeface="+mn-cs"/>
                        </a:rPr>
                        <a:t>加算</a:t>
                      </a:r>
                      <a:endParaRPr kumimoji="1" lang="ja-JP" altLang="en-US" sz="1400" kern="100">
                        <a:solidFill>
                          <a:schemeClr val="tx1"/>
                        </a:solidFill>
                        <a:effectLst/>
                        <a:latin typeface="Meiryo"/>
                        <a:ea typeface="Meiryo"/>
                        <a:cs typeface="+mn-cs"/>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22265">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en-US" altLang="ja-JP" sz="1400" kern="100">
                          <a:effectLst/>
                          <a:latin typeface="Meiryo"/>
                          <a:ea typeface="+mn-ea"/>
                        </a:rPr>
                        <a:t>B </a:t>
                      </a:r>
                      <a:r>
                        <a:rPr lang="ja-JP" sz="1400" kern="100">
                          <a:effectLst/>
                          <a:latin typeface="Meiryo"/>
                          <a:ea typeface="Meiryo"/>
                        </a:rPr>
                        <a:t>管理等</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ja-JP" sz="1400" kern="100">
                          <a:effectLst/>
                          <a:latin typeface="Meiryo"/>
                          <a:ea typeface="Meiryo"/>
                        </a:rPr>
                        <a:t>手術前医学管理料</a:t>
                      </a:r>
                      <a:endParaRPr lang="en-US" altLang="ja-JP" sz="1400" kern="100">
                        <a:effectLst/>
                        <a:latin typeface="Meiryo"/>
                        <a:ea typeface="Meiryo"/>
                      </a:endParaRPr>
                    </a:p>
                    <a:p>
                      <a:pPr algn="just">
                        <a:spcAft>
                          <a:spcPts val="0"/>
                        </a:spcAft>
                      </a:pPr>
                      <a:r>
                        <a:rPr lang="ja-JP" sz="1400" kern="100">
                          <a:effectLst/>
                          <a:latin typeface="Meiryo"/>
                          <a:ea typeface="Meiryo"/>
                        </a:rPr>
                        <a:t>手術後医学管理料</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ja-JP" sz="1400" kern="100">
                          <a:effectLst/>
                          <a:latin typeface="Meiryo"/>
                          <a:ea typeface="Meiryo"/>
                        </a:rPr>
                        <a:t>左記以外</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solidFill>
                      <a:srgbClr val="B7DEE8"/>
                    </a:solidFill>
                  </a:tcPr>
                </a:tc>
                <a:extLst>
                  <a:ext uri="{0D108BD9-81ED-4DB2-BD59-A6C34878D82A}">
                    <a16:rowId xmlns:a16="http://schemas.microsoft.com/office/drawing/2014/main" val="10004"/>
                  </a:ext>
                </a:extLst>
              </a:tr>
              <a:tr h="245503">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en-US" altLang="ja-JP" sz="1400" kern="100">
                          <a:effectLst/>
                          <a:latin typeface="Meiryo"/>
                          <a:ea typeface="+mn-ea"/>
                        </a:rPr>
                        <a:t>C </a:t>
                      </a:r>
                      <a:r>
                        <a:rPr lang="ja-JP" sz="1400" kern="100">
                          <a:effectLst/>
                          <a:latin typeface="Meiryo"/>
                          <a:ea typeface="Meiryo"/>
                        </a:rPr>
                        <a:t>在宅医療</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marR="0" indent="0" algn="just" defTabSz="914400" rtl="0" eaLnBrk="1" fontAlgn="auto" latinLnBrk="0" hangingPunct="1">
                        <a:lnSpc>
                          <a:spcPct val="100000"/>
                        </a:lnSpc>
                        <a:spcBef>
                          <a:spcPts val="0"/>
                        </a:spcBef>
                        <a:spcAft>
                          <a:spcPts val="0"/>
                        </a:spcAft>
                        <a:buClrTx/>
                        <a:buSzTx/>
                        <a:buFontTx/>
                        <a:buNone/>
                        <a:tabLst/>
                        <a:defRPr/>
                      </a:pPr>
                      <a:r>
                        <a:rPr lang="ja-JP" sz="1400" kern="100">
                          <a:effectLst/>
                          <a:latin typeface="Meiryo"/>
                          <a:ea typeface="Meiryo"/>
                        </a:rPr>
                        <a:t>全て</a:t>
                      </a:r>
                      <a:endParaRPr lang="ja-JP" alt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solidFill>
                      <a:srgbClr val="B7DEE8"/>
                    </a:solidFill>
                  </a:tcPr>
                </a:tc>
                <a:extLst>
                  <a:ext uri="{0D108BD9-81ED-4DB2-BD59-A6C34878D82A}">
                    <a16:rowId xmlns:a16="http://schemas.microsoft.com/office/drawing/2014/main" val="10005"/>
                  </a:ext>
                </a:extLst>
              </a:tr>
              <a:tr h="461545">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en-US" altLang="ja-JP" sz="1400" kern="100">
                          <a:effectLst/>
                          <a:latin typeface="Meiryo"/>
                          <a:ea typeface="+mn-ea"/>
                        </a:rPr>
                        <a:t>D </a:t>
                      </a:r>
                      <a:r>
                        <a:rPr lang="ja-JP" sz="1400" kern="100">
                          <a:effectLst/>
                          <a:latin typeface="Meiryo"/>
                          <a:ea typeface="Meiryo"/>
                        </a:rPr>
                        <a:t>検査</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ja-JP" sz="1400" kern="100">
                          <a:effectLst/>
                          <a:latin typeface="Meiryo"/>
                          <a:ea typeface="Meiryo"/>
                        </a:rPr>
                        <a:t>右記以外</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ja-JP" sz="1400" kern="100">
                          <a:effectLst/>
                          <a:latin typeface="Meiryo"/>
                          <a:ea typeface="Meiryo"/>
                        </a:rPr>
                        <a:t>心臓カテーテル検査、内視鏡検査、</a:t>
                      </a:r>
                      <a:endParaRPr lang="ja-JP" altLang="en-US" sz="1400" kern="100">
                        <a:effectLst/>
                        <a:latin typeface="Meiryo"/>
                        <a:ea typeface="Meiryo"/>
                      </a:endParaRPr>
                    </a:p>
                    <a:p>
                      <a:pPr algn="just">
                        <a:spcAft>
                          <a:spcPts val="0"/>
                        </a:spcAft>
                      </a:pPr>
                      <a:r>
                        <a:rPr lang="ja-JP" sz="1400" kern="100">
                          <a:effectLst/>
                          <a:latin typeface="Meiryo"/>
                          <a:ea typeface="Meiryo"/>
                        </a:rPr>
                        <a:t>診断穿刺・検体採取料（血液採取を除く）</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414754">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en-US" altLang="ja-JP" sz="1400" kern="100">
                          <a:effectLst/>
                          <a:latin typeface="Meiryo"/>
                          <a:ea typeface="+mn-ea"/>
                        </a:rPr>
                        <a:t>E </a:t>
                      </a:r>
                      <a:r>
                        <a:rPr lang="ja-JP" sz="1400" kern="100">
                          <a:effectLst/>
                          <a:latin typeface="Meiryo"/>
                          <a:ea typeface="Meiryo"/>
                        </a:rPr>
                        <a:t>画像診断</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ja-JP" sz="1400" kern="100">
                          <a:effectLst/>
                          <a:latin typeface="Meiryo"/>
                          <a:ea typeface="Meiryo"/>
                        </a:rPr>
                        <a:t>右記以外</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ja-JP" sz="1400" kern="100">
                          <a:effectLst/>
                          <a:latin typeface="Meiryo"/>
                          <a:ea typeface="Meiryo"/>
                        </a:rPr>
                        <a:t>画像診断管理加算</a:t>
                      </a:r>
                      <a:endParaRPr lang="ja-JP" altLang="en-US" sz="1400" kern="100">
                        <a:effectLst/>
                        <a:latin typeface="Meiryo"/>
                        <a:ea typeface="Meiryo"/>
                      </a:endParaRPr>
                    </a:p>
                    <a:p>
                      <a:pPr algn="just">
                        <a:spcAft>
                          <a:spcPts val="0"/>
                        </a:spcAft>
                      </a:pPr>
                      <a:r>
                        <a:rPr lang="ja-JP" sz="1400" kern="100">
                          <a:effectLst/>
                          <a:latin typeface="Meiryo"/>
                          <a:ea typeface="Meiryo"/>
                        </a:rPr>
                        <a:t>動脈造影カテーテル法（主要血管）</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207377">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en-US" altLang="ja-JP" sz="1400" kern="100">
                          <a:effectLst/>
                          <a:latin typeface="Meiryo"/>
                          <a:ea typeface="+mn-ea"/>
                        </a:rPr>
                        <a:t>F </a:t>
                      </a:r>
                      <a:r>
                        <a:rPr lang="ja-JP" sz="1400" kern="100">
                          <a:effectLst/>
                          <a:latin typeface="Meiryo"/>
                          <a:ea typeface="Meiryo"/>
                        </a:rPr>
                        <a:t>投薬</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ja-JP" sz="1400" kern="100">
                          <a:effectLst/>
                          <a:latin typeface="Meiryo"/>
                          <a:ea typeface="Meiryo"/>
                        </a:rPr>
                        <a:t>全て</a:t>
                      </a:r>
                      <a:endParaRPr lang="en-US" altLang="ja-JP" sz="1400" kern="100">
                        <a:effectLst/>
                        <a:latin typeface="Meiryo"/>
                        <a:ea typeface="Meiryo"/>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241510">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en-US" altLang="ja-JP" sz="1400" kern="100">
                          <a:effectLst/>
                          <a:latin typeface="Meiryo"/>
                          <a:ea typeface="+mn-ea"/>
                        </a:rPr>
                        <a:t>G </a:t>
                      </a:r>
                      <a:r>
                        <a:rPr lang="ja-JP" sz="1400" kern="100">
                          <a:effectLst/>
                          <a:latin typeface="Meiryo"/>
                          <a:ea typeface="Meiryo"/>
                        </a:rPr>
                        <a:t>注射</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ja-JP" sz="1400" kern="100">
                          <a:effectLst/>
                          <a:latin typeface="Meiryo"/>
                          <a:ea typeface="Meiryo"/>
                        </a:rPr>
                        <a:t>右記以外</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ja-JP" sz="1400" kern="100">
                          <a:effectLst/>
                          <a:latin typeface="Meiryo"/>
                          <a:ea typeface="Meiryo"/>
                        </a:rPr>
                        <a:t>無菌製剤処理料</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0009"/>
                  </a:ext>
                </a:extLst>
              </a:tr>
              <a:tr h="422265">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en-US" altLang="ja-JP" sz="1400" kern="100">
                          <a:effectLst/>
                          <a:latin typeface="Meiryo"/>
                          <a:ea typeface="+mn-ea"/>
                        </a:rPr>
                        <a:t>H </a:t>
                      </a:r>
                      <a:r>
                        <a:rPr lang="ja-JP" sz="1400" kern="100">
                          <a:effectLst/>
                          <a:latin typeface="Meiryo"/>
                          <a:ea typeface="Meiryo"/>
                        </a:rPr>
                        <a:t>リハビリテーション</a:t>
                      </a:r>
                      <a:endParaRPr lang="ja-JP" altLang="en-US" sz="1400" kern="100">
                        <a:effectLst/>
                        <a:latin typeface="Meiryo"/>
                        <a:ea typeface="Meiryo"/>
                      </a:endParaRPr>
                    </a:p>
                    <a:p>
                      <a:pPr algn="just">
                        <a:spcAft>
                          <a:spcPts val="0"/>
                        </a:spcAft>
                      </a:pPr>
                      <a:r>
                        <a:rPr lang="en-US" altLang="ja-JP" sz="1400" kern="100">
                          <a:effectLst/>
                          <a:latin typeface="Meiryo"/>
                          <a:ea typeface="+mn-ea"/>
                        </a:rPr>
                        <a:t>I  </a:t>
                      </a:r>
                      <a:r>
                        <a:rPr lang="ja-JP" sz="1400" kern="100">
                          <a:effectLst/>
                          <a:latin typeface="Meiryo"/>
                          <a:ea typeface="Meiryo"/>
                        </a:rPr>
                        <a:t>精神科専門療法</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ja-JP" sz="1400" kern="100">
                          <a:effectLst/>
                          <a:latin typeface="Meiryo"/>
                          <a:ea typeface="Meiryo"/>
                        </a:rPr>
                        <a:t>薬剤料</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ja-JP" sz="1400" kern="100">
                          <a:effectLst/>
                          <a:latin typeface="Meiryo"/>
                          <a:ea typeface="Meiryo"/>
                        </a:rPr>
                        <a:t>左記以外</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solidFill>
                      <a:srgbClr val="B7DEE8"/>
                    </a:solidFill>
                  </a:tcPr>
                </a:tc>
                <a:extLst>
                  <a:ext uri="{0D108BD9-81ED-4DB2-BD59-A6C34878D82A}">
                    <a16:rowId xmlns:a16="http://schemas.microsoft.com/office/drawing/2014/main" val="10010"/>
                  </a:ext>
                </a:extLst>
              </a:tr>
              <a:tr h="628487">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en-US" altLang="ja-JP" sz="1400" kern="100">
                          <a:effectLst/>
                          <a:latin typeface="Meiryo"/>
                          <a:ea typeface="+mn-ea"/>
                        </a:rPr>
                        <a:t>J </a:t>
                      </a:r>
                      <a:r>
                        <a:rPr lang="ja-JP" sz="1400" kern="100">
                          <a:effectLst/>
                          <a:latin typeface="Meiryo"/>
                          <a:ea typeface="Meiryo"/>
                        </a:rPr>
                        <a:t>処置</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ja-JP" sz="1400" kern="100">
                          <a:effectLst/>
                          <a:latin typeface="Meiryo"/>
                          <a:ea typeface="Meiryo"/>
                        </a:rPr>
                        <a:t>右記以外（</a:t>
                      </a:r>
                      <a:r>
                        <a:rPr lang="en-US" sz="1400" kern="100">
                          <a:effectLst/>
                          <a:latin typeface="Meiryo"/>
                          <a:ea typeface="+mn-ea"/>
                        </a:rPr>
                        <a:t>1,000</a:t>
                      </a:r>
                      <a:r>
                        <a:rPr lang="ja-JP" sz="1400" kern="100">
                          <a:effectLst/>
                          <a:latin typeface="Meiryo"/>
                          <a:ea typeface="Meiryo"/>
                        </a:rPr>
                        <a:t>点未満処置）</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en-US" sz="1400" kern="100">
                          <a:effectLst/>
                          <a:latin typeface="Meiryo"/>
                          <a:ea typeface="+mn-ea"/>
                        </a:rPr>
                        <a:t>1,000</a:t>
                      </a:r>
                      <a:r>
                        <a:rPr lang="ja-JP" sz="1400" kern="100">
                          <a:effectLst/>
                          <a:latin typeface="Meiryo"/>
                          <a:ea typeface="Meiryo"/>
                        </a:rPr>
                        <a:t>点以上処置</a:t>
                      </a:r>
                      <a:endParaRPr lang="ja-JP" altLang="en-US" sz="1400" kern="100">
                        <a:effectLst/>
                        <a:latin typeface="Meiryo"/>
                        <a:ea typeface="Meiryo"/>
                      </a:endParaRPr>
                    </a:p>
                    <a:p>
                      <a:pPr algn="just">
                        <a:spcAft>
                          <a:spcPts val="0"/>
                        </a:spcAft>
                      </a:pPr>
                      <a:r>
                        <a:rPr lang="ja-JP" sz="1400" kern="100">
                          <a:effectLst/>
                          <a:latin typeface="Meiryo"/>
                          <a:ea typeface="Meiryo"/>
                        </a:rPr>
                        <a:t>慢性腎不全で定期的に実施する人工腎臓及び腹膜灌流に係る費用</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0011"/>
                  </a:ext>
                </a:extLst>
              </a:tr>
              <a:tr h="628487">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en-US" altLang="ja-JP" sz="1400" kern="100">
                          <a:effectLst/>
                          <a:latin typeface="Meiryo"/>
                          <a:ea typeface="+mn-ea"/>
                        </a:rPr>
                        <a:t>K </a:t>
                      </a:r>
                      <a:r>
                        <a:rPr lang="ja-JP" sz="1400" kern="100">
                          <a:effectLst/>
                          <a:latin typeface="Meiryo"/>
                          <a:ea typeface="Meiryo"/>
                        </a:rPr>
                        <a:t>手術</a:t>
                      </a:r>
                      <a:endParaRPr lang="en-US" altLang="ja-JP" sz="1400" kern="100">
                        <a:effectLst/>
                        <a:latin typeface="Meiryo"/>
                        <a:ea typeface="Meiryo"/>
                      </a:endParaRPr>
                    </a:p>
                    <a:p>
                      <a:pPr algn="just">
                        <a:spcAft>
                          <a:spcPts val="0"/>
                        </a:spcAft>
                      </a:pPr>
                      <a:r>
                        <a:rPr lang="en-US" altLang="ja-JP" sz="1400" kern="100">
                          <a:effectLst/>
                          <a:latin typeface="Meiryo"/>
                          <a:ea typeface="+mn-ea"/>
                        </a:rPr>
                        <a:t>L  </a:t>
                      </a:r>
                      <a:r>
                        <a:rPr lang="ja-JP" sz="1400" kern="100">
                          <a:effectLst/>
                          <a:latin typeface="Meiryo"/>
                          <a:ea typeface="Meiryo"/>
                        </a:rPr>
                        <a:t>麻酔</a:t>
                      </a:r>
                      <a:endParaRPr lang="en-US" altLang="ja-JP" sz="1400" kern="100">
                        <a:effectLst/>
                        <a:latin typeface="Meiryo"/>
                        <a:ea typeface="Meiryo"/>
                      </a:endParaRPr>
                    </a:p>
                    <a:p>
                      <a:pPr algn="just">
                        <a:spcAft>
                          <a:spcPts val="0"/>
                        </a:spcAft>
                      </a:pPr>
                      <a:r>
                        <a:rPr lang="en-US" altLang="ja-JP" sz="1400" kern="100">
                          <a:effectLst/>
                          <a:latin typeface="Meiryo"/>
                          <a:ea typeface="+mn-ea"/>
                        </a:rPr>
                        <a:t>M </a:t>
                      </a:r>
                      <a:r>
                        <a:rPr lang="ja-JP" sz="1400" kern="100">
                          <a:effectLst/>
                          <a:latin typeface="Meiryo"/>
                          <a:ea typeface="Meiryo"/>
                        </a:rPr>
                        <a:t>放射線治療</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ja-JP" sz="1400" kern="100">
                          <a:effectLst/>
                          <a:latin typeface="Meiryo"/>
                          <a:ea typeface="Meiryo"/>
                        </a:rPr>
                        <a:t>全て</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solidFill>
                      <a:srgbClr val="B7DEE8"/>
                    </a:solidFill>
                  </a:tcPr>
                </a:tc>
                <a:extLst>
                  <a:ext uri="{0D108BD9-81ED-4DB2-BD59-A6C34878D82A}">
                    <a16:rowId xmlns:a16="http://schemas.microsoft.com/office/drawing/2014/main" val="10012"/>
                  </a:ext>
                </a:extLst>
              </a:tr>
              <a:tr h="520466">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en-US" altLang="ja-JP" sz="1400" kern="100">
                          <a:effectLst/>
                          <a:latin typeface="Meiryo"/>
                          <a:ea typeface="+mn-ea"/>
                        </a:rPr>
                        <a:t>N </a:t>
                      </a:r>
                      <a:r>
                        <a:rPr lang="ja-JP" sz="1400" kern="100">
                          <a:effectLst/>
                          <a:latin typeface="Meiryo"/>
                          <a:ea typeface="Meiryo"/>
                        </a:rPr>
                        <a:t>病理診断</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285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ja-JP" sz="1400" kern="100">
                          <a:effectLst/>
                          <a:latin typeface="Meiryo"/>
                          <a:ea typeface="Meiryo"/>
                        </a:rPr>
                        <a:t>右記以外</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285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ja-JP" sz="1400" kern="100" dirty="0">
                          <a:effectLst/>
                          <a:latin typeface="Meiryo"/>
                          <a:ea typeface="Meiryo"/>
                        </a:rPr>
                        <a:t>術中迅速病理組織標本作製</a:t>
                      </a:r>
                      <a:endParaRPr lang="ja-JP" altLang="en-US" sz="1400" kern="100" dirty="0">
                        <a:effectLst/>
                        <a:latin typeface="Meiryo"/>
                        <a:ea typeface="Meiryo"/>
                      </a:endParaRPr>
                    </a:p>
                    <a:p>
                      <a:pPr algn="just">
                        <a:spcAft>
                          <a:spcPts val="0"/>
                        </a:spcAft>
                      </a:pPr>
                      <a:r>
                        <a:rPr lang="ja-JP" sz="1400" kern="100" dirty="0">
                          <a:effectLst/>
                          <a:latin typeface="Meiryo"/>
                          <a:ea typeface="Meiryo"/>
                        </a:rPr>
                        <a:t>病理診断・判断料</a:t>
                      </a:r>
                      <a:endParaRPr lang="ja-JP" sz="1400" kern="100" dirty="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12700" cmpd="sng">
                      <a:solidFill>
                        <a:sysClr val="windowText" lastClr="000000"/>
                      </a:solidFill>
                    </a:lnT>
                    <a:lnB w="285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3"/>
                  </a:ext>
                </a:extLst>
              </a:tr>
              <a:tr h="500826">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spcAft>
                          <a:spcPts val="0"/>
                        </a:spcAft>
                      </a:pPr>
                      <a:r>
                        <a:rPr lang="ja-JP" altLang="en-US" sz="1400" kern="100">
                          <a:effectLst/>
                          <a:latin typeface="Meiryo"/>
                          <a:ea typeface="Meiryo"/>
                          <a:cs typeface="Times New Roman"/>
                        </a:rPr>
                        <a:t>薬剤料</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28575" cap="flat" cmpd="sng" algn="ctr">
                      <a:solidFill>
                        <a:sysClr val="windowText" lastClr="000000"/>
                      </a:solidFill>
                      <a:prstDash val="solid"/>
                      <a:round/>
                      <a:headEnd type="none" w="med" len="med"/>
                      <a:tailEnd type="none" w="med" len="med"/>
                    </a:lnT>
                    <a:lnB w="12700" cmpd="sng">
                      <a:solidFill>
                        <a:sysClr val="windowText" lastClr="000000"/>
                      </a:solidFill>
                    </a:lnB>
                    <a:lnTlToBr w="12700" cmpd="sng">
                      <a:noFill/>
                      <a:prstDash val="solid"/>
                    </a:lnTlToBr>
                    <a:lnBlToTr w="12700" cmpd="sng">
                      <a:noFill/>
                      <a:prstDash val="solid"/>
                    </a:lnBlToTr>
                    <a:noFill/>
                  </a:tcPr>
                </a:tc>
                <a:tc hMerge="1">
                  <a:txBody>
                    <a:bodyPr/>
                    <a:lstStyle/>
                    <a:p>
                      <a:pPr algn="ctr">
                        <a:spcAft>
                          <a:spcPts val="0"/>
                        </a:spcAft>
                      </a:pPr>
                      <a:endParaRPr lang="ja-JP" sz="1400" kern="100">
                        <a:effectLst/>
                        <a:latin typeface="Century"/>
                        <a:ea typeface="ＭＳ 明朝"/>
                        <a:cs typeface="Times New Roman"/>
                      </a:endParaRPr>
                    </a:p>
                  </a:txBody>
                  <a:tcPr marL="62861" marR="62861" marT="0" marB="0" anchor="ct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lang="ja-JP" sz="1400" kern="100">
                          <a:effectLst/>
                          <a:latin typeface="Meiryo"/>
                          <a:ea typeface="Meiryo"/>
                        </a:rPr>
                        <a:t>右記以外</a:t>
                      </a:r>
                      <a:endParaRPr lang="ja-JP" sz="1400" kern="100">
                        <a:effectLst/>
                        <a:latin typeface="Meiryo"/>
                        <a:ea typeface="Meiryo"/>
                        <a:cs typeface="Times New Roman"/>
                      </a:endParaRPr>
                    </a:p>
                  </a:txBody>
                  <a:tcPr marL="68099" marR="68099" marT="0" marB="0" anchor="ctr">
                    <a:lnL w="12700" cmpd="sng">
                      <a:solidFill>
                        <a:sysClr val="windowText" lastClr="000000"/>
                      </a:solidFill>
                    </a:lnL>
                    <a:lnR w="12700" cmpd="sng">
                      <a:solidFill>
                        <a:sysClr val="windowText" lastClr="000000"/>
                      </a:solidFill>
                    </a:lnR>
                    <a:lnT w="28575" cap="flat" cmpd="sng" algn="ctr">
                      <a:solidFill>
                        <a:sysClr val="windowText" lastClr="000000"/>
                      </a:solidFill>
                      <a:prstDash val="solid"/>
                      <a:round/>
                      <a:headEnd type="none" w="med" len="med"/>
                      <a:tailEnd type="none" w="med" len="med"/>
                    </a:lnT>
                    <a:lnB w="12700" cmpd="sng">
                      <a:solidFill>
                        <a:sysClr val="windowText" lastClr="000000"/>
                      </a:solidFill>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indent="0" algn="just">
                        <a:spcAft>
                          <a:spcPts val="0"/>
                        </a:spcAft>
                        <a:buFont typeface="Arial" panose="020B0604020202020204" pitchFamily="34" charset="0"/>
                        <a:buNone/>
                      </a:pPr>
                      <a:r>
                        <a:rPr lang="ja-JP" altLang="en-US" sz="1400" kern="100" dirty="0">
                          <a:effectLst/>
                          <a:latin typeface="Meiryo"/>
                          <a:ea typeface="Meiryo"/>
                        </a:rPr>
                        <a:t>ＨＩＶ治療薬</a:t>
                      </a:r>
                      <a:endParaRPr lang="en-US" altLang="ja-JP" sz="1400" kern="100" dirty="0">
                        <a:effectLst/>
                        <a:latin typeface="Meiryo"/>
                        <a:ea typeface="Meiryo"/>
                      </a:endParaRPr>
                    </a:p>
                    <a:p>
                      <a:pPr marL="0" indent="0" algn="just">
                        <a:spcAft>
                          <a:spcPts val="0"/>
                        </a:spcAft>
                        <a:buFont typeface="Arial" panose="020B0604020202020204" pitchFamily="34" charset="0"/>
                        <a:buNone/>
                      </a:pPr>
                      <a:r>
                        <a:rPr lang="ja-JP" altLang="en-US" sz="1400" kern="100" dirty="0">
                          <a:effectLst/>
                          <a:latin typeface="Meiryo"/>
                          <a:ea typeface="Meiryo"/>
                        </a:rPr>
                        <a:t>血液凝固因子製剤等（血友病等に対する）</a:t>
                      </a:r>
                    </a:p>
                  </a:txBody>
                  <a:tcPr marL="68099" marR="68099" marT="0" marB="0" anchor="ctr">
                    <a:lnL w="12700" cmpd="sng">
                      <a:solidFill>
                        <a:sysClr val="windowText" lastClr="000000"/>
                      </a:solidFill>
                    </a:lnL>
                    <a:lnR w="12700" cmpd="sng">
                      <a:solidFill>
                        <a:sysClr val="windowText" lastClr="000000"/>
                      </a:solidFill>
                    </a:lnR>
                    <a:lnT w="28575" cap="flat" cmpd="sng" algn="ctr">
                      <a:solidFill>
                        <a:sysClr val="windowText" lastClr="000000"/>
                      </a:solidFill>
                      <a:prstDash val="solid"/>
                      <a:round/>
                      <a:headEnd type="none" w="med" len="med"/>
                      <a:tailEnd type="none" w="med" len="med"/>
                    </a:lnT>
                    <a:lnB w="12700" cmpd="sng">
                      <a:solidFill>
                        <a:sysClr val="windowText" lastClr="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0014"/>
                  </a:ext>
                </a:extLst>
              </a:tr>
            </a:tbl>
          </a:graphicData>
        </a:graphic>
      </p:graphicFrame>
      <p:sp>
        <p:nvSpPr>
          <p:cNvPr id="6" name="テキスト ボックス 5">
            <a:extLst>
              <a:ext uri="{FF2B5EF4-FFF2-40B4-BE49-F238E27FC236}">
                <a16:creationId xmlns:a16="http://schemas.microsoft.com/office/drawing/2014/main" id="{4110C8A4-ABFF-ABF3-6C95-CB20723741E9}"/>
              </a:ext>
            </a:extLst>
          </p:cNvPr>
          <p:cNvSpPr txBox="1"/>
          <p:nvPr/>
        </p:nvSpPr>
        <p:spPr>
          <a:xfrm>
            <a:off x="0" y="0"/>
            <a:ext cx="9906000" cy="27699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令和６年度診療報酬改定</a:t>
            </a:r>
            <a:endParaRPr kumimoji="0" lang="en-US" altLang="ja-JP" sz="1800" b="0" i="0" u="none" strike="noStrike" kern="1200" cap="none" spc="0" normalizeH="0" baseline="0" noProof="0">
              <a:ln>
                <a:noFill/>
              </a:ln>
              <a:solidFill>
                <a:prstClr val="black"/>
              </a:solidFill>
              <a:effectLst/>
              <a:uLnTx/>
              <a:uFillTx/>
              <a:latin typeface="Verdana"/>
              <a:ea typeface="メイリオ"/>
              <a:cs typeface="+mn-cs"/>
            </a:endParaRPr>
          </a:p>
        </p:txBody>
      </p:sp>
      <p:sp>
        <p:nvSpPr>
          <p:cNvPr id="8" name="タイトル 1">
            <a:extLst>
              <a:ext uri="{FF2B5EF4-FFF2-40B4-BE49-F238E27FC236}">
                <a16:creationId xmlns:a16="http://schemas.microsoft.com/office/drawing/2014/main" id="{5DF5C0E3-A910-E4D4-3CB5-3C5DD1606622}"/>
              </a:ext>
            </a:extLst>
          </p:cNvPr>
          <p:cNvSpPr>
            <a:spLocks noGrp="1"/>
          </p:cNvSpPr>
          <p:nvPr>
            <p:ph type="title"/>
          </p:nvPr>
        </p:nvSpPr>
        <p:spPr>
          <a:xfrm>
            <a:off x="0" y="202353"/>
            <a:ext cx="9906000" cy="458482"/>
          </a:xfrm>
          <a:solidFill>
            <a:srgbClr val="E1EDFF"/>
          </a:solidFill>
        </p:spPr>
        <p:txBody>
          <a:bodyPr>
            <a:noAutofit/>
          </a:bodyPr>
          <a:lstStyle/>
          <a:p>
            <a:r>
              <a:rPr lang="en-US" altLang="ja-JP" b="1">
                <a:latin typeface="Meiryo"/>
                <a:ea typeface="メイリオ"/>
              </a:rPr>
              <a:t>DPC/PDPS</a:t>
            </a:r>
            <a:r>
              <a:rPr lang="ja-JP" b="1">
                <a:latin typeface="Meiryo"/>
                <a:ea typeface="Meiryo"/>
              </a:rPr>
              <a:t>の基本事項（</a:t>
            </a:r>
            <a:r>
              <a:rPr lang="en-US" altLang="ja-JP" b="1">
                <a:latin typeface="Meiryo"/>
                <a:ea typeface="メイリオ"/>
              </a:rPr>
              <a:t>DPC/PDPS</a:t>
            </a:r>
            <a:r>
              <a:rPr lang="ja-JP" b="1">
                <a:latin typeface="Meiryo"/>
                <a:ea typeface="Meiryo"/>
              </a:rPr>
              <a:t>の包括範囲）</a:t>
            </a:r>
            <a:endParaRPr lang="en-US" altLang="ja-JP" b="1"/>
          </a:p>
        </p:txBody>
      </p:sp>
      <p:sp>
        <p:nvSpPr>
          <p:cNvPr id="3" name="スライド番号プレースホルダー 2">
            <a:extLst>
              <a:ext uri="{FF2B5EF4-FFF2-40B4-BE49-F238E27FC236}">
                <a16:creationId xmlns:a16="http://schemas.microsoft.com/office/drawing/2014/main" id="{1755E178-EDB4-4D50-143A-B3B2BC2BF55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518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34286341"/>
      </p:ext>
    </p:extLst>
  </p:cSld>
  <p:clrMapOvr>
    <a:masterClrMapping/>
  </p:clrMapOvr>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67B772-8DA2-5ADD-E862-326323D2F42F}"/>
            </a:ext>
          </a:extLst>
        </p:cNvPr>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7BF465FD-332C-E6C7-2123-DE1765FA0179}"/>
              </a:ext>
            </a:extLst>
          </p:cNvPr>
          <p:cNvSpPr txBox="1"/>
          <p:nvPr/>
        </p:nvSpPr>
        <p:spPr>
          <a:xfrm>
            <a:off x="0" y="0"/>
            <a:ext cx="9906000" cy="27699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令和６年度診療報酬改定</a:t>
            </a:r>
          </a:p>
        </p:txBody>
      </p:sp>
      <p:graphicFrame>
        <p:nvGraphicFramePr>
          <p:cNvPr id="7" name="コンテンツ プレースホルダー 4">
            <a:extLst>
              <a:ext uri="{FF2B5EF4-FFF2-40B4-BE49-F238E27FC236}">
                <a16:creationId xmlns:a16="http://schemas.microsoft.com/office/drawing/2014/main" id="{D69212B6-2830-FAB5-E560-A0836D378706}"/>
              </a:ext>
            </a:extLst>
          </p:cNvPr>
          <p:cNvGraphicFramePr>
            <a:graphicFrameLocks/>
          </p:cNvGraphicFramePr>
          <p:nvPr/>
        </p:nvGraphicFramePr>
        <p:xfrm>
          <a:off x="332067" y="2988323"/>
          <a:ext cx="9186042" cy="3783204"/>
        </p:xfrm>
        <a:graphic>
          <a:graphicData uri="http://schemas.openxmlformats.org/drawingml/2006/table">
            <a:tbl>
              <a:tblPr firstRow="1" firstCol="1" bandRow="1"/>
              <a:tblGrid>
                <a:gridCol w="1696909">
                  <a:extLst>
                    <a:ext uri="{9D8B030D-6E8A-4147-A177-3AD203B41FA5}">
                      <a16:colId xmlns:a16="http://schemas.microsoft.com/office/drawing/2014/main" val="20000"/>
                    </a:ext>
                  </a:extLst>
                </a:gridCol>
                <a:gridCol w="2964664">
                  <a:extLst>
                    <a:ext uri="{9D8B030D-6E8A-4147-A177-3AD203B41FA5}">
                      <a16:colId xmlns:a16="http://schemas.microsoft.com/office/drawing/2014/main" val="20001"/>
                    </a:ext>
                  </a:extLst>
                </a:gridCol>
                <a:gridCol w="4524469">
                  <a:extLst>
                    <a:ext uri="{9D8B030D-6E8A-4147-A177-3AD203B41FA5}">
                      <a16:colId xmlns:a16="http://schemas.microsoft.com/office/drawing/2014/main" val="20002"/>
                    </a:ext>
                  </a:extLst>
                </a:gridCol>
              </a:tblGrid>
              <a:tr h="264128">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spcAft>
                          <a:spcPts val="0"/>
                        </a:spcAft>
                      </a:pPr>
                      <a:r>
                        <a:rPr lang="ja-JP" sz="1400" b="1" kern="100">
                          <a:effectLst/>
                          <a:latin typeface="Meiryo"/>
                          <a:ea typeface="Meiryo"/>
                        </a:rPr>
                        <a:t>様式名</a:t>
                      </a:r>
                      <a:endParaRPr lang="ja-JP" sz="1100" b="1" kern="100">
                        <a:effectLst/>
                        <a:latin typeface="Meiryo"/>
                        <a:ea typeface="Meiryo"/>
                        <a:cs typeface="Times New Roman"/>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spcAft>
                          <a:spcPts val="0"/>
                        </a:spcAft>
                      </a:pPr>
                      <a:r>
                        <a:rPr lang="ja-JP" sz="1400" b="1" kern="100">
                          <a:effectLst/>
                          <a:latin typeface="Meiryo"/>
                          <a:ea typeface="Meiryo"/>
                        </a:rPr>
                        <a:t>内容</a:t>
                      </a:r>
                      <a:endParaRPr lang="ja-JP" sz="1100" b="1" kern="100">
                        <a:effectLst/>
                        <a:latin typeface="Meiryo"/>
                        <a:ea typeface="Meiryo"/>
                        <a:cs typeface="Times New Roman"/>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spcAft>
                          <a:spcPts val="0"/>
                        </a:spcAft>
                      </a:pPr>
                      <a:r>
                        <a:rPr lang="ja-JP" altLang="en-US" sz="1400" b="1" kern="100">
                          <a:effectLst/>
                          <a:latin typeface="Meiryo"/>
                          <a:ea typeface="Meiryo"/>
                          <a:cs typeface="Times New Roman"/>
                        </a:rPr>
                        <a:t>入力される情報</a:t>
                      </a:r>
                      <a:endParaRPr lang="ja-JP" sz="1400" b="1" kern="100">
                        <a:effectLst/>
                        <a:latin typeface="Meiryo"/>
                        <a:ea typeface="Meiryo"/>
                        <a:cs typeface="Times New Roman"/>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0000"/>
                  </a:ext>
                </a:extLst>
              </a:tr>
              <a:tr h="47596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spcAft>
                          <a:spcPts val="0"/>
                        </a:spcAft>
                      </a:pPr>
                      <a:r>
                        <a:rPr lang="ja-JP" sz="1400" kern="100">
                          <a:effectLst/>
                          <a:latin typeface="Meiryo"/>
                          <a:ea typeface="Meiryo"/>
                        </a:rPr>
                        <a:t>様式１</a:t>
                      </a:r>
                      <a:endParaRPr lang="ja-JP" sz="1400" kern="100">
                        <a:effectLst/>
                        <a:latin typeface="Meiryo"/>
                        <a:ea typeface="Meiryo"/>
                        <a:cs typeface="Times New Roman"/>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spcAft>
                          <a:spcPts val="0"/>
                        </a:spcAft>
                      </a:pPr>
                      <a:r>
                        <a:rPr lang="ja-JP" altLang="en-US" sz="1400" kern="100">
                          <a:effectLst/>
                          <a:latin typeface="Meiryo"/>
                          <a:ea typeface="Meiryo"/>
                        </a:rPr>
                        <a:t>患者属性や病態等の情報</a:t>
                      </a:r>
                      <a:endParaRPr lang="en-US" altLang="ja-JP" sz="1400" kern="100">
                        <a:effectLst/>
                        <a:latin typeface="Meiryo"/>
                        <a:ea typeface="Meiryo"/>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spcAft>
                          <a:spcPts val="0"/>
                        </a:spcAft>
                      </a:pPr>
                      <a:r>
                        <a:rPr lang="ja-JP" altLang="en-US" sz="1400" kern="100">
                          <a:effectLst/>
                          <a:latin typeface="Meiryo"/>
                          <a:ea typeface="Meiryo"/>
                        </a:rPr>
                        <a:t>性別、生年月日、病名、病期分類など</a:t>
                      </a:r>
                      <a:endParaRPr lang="en-US" altLang="ja-JP" sz="1400" kern="100">
                        <a:effectLst/>
                        <a:latin typeface="Meiryo"/>
                        <a:ea typeface="Meiryo"/>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422905">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spcAft>
                          <a:spcPts val="0"/>
                        </a:spcAft>
                      </a:pPr>
                      <a:r>
                        <a:rPr lang="ja-JP" sz="1400" kern="100">
                          <a:effectLst/>
                          <a:latin typeface="Meiryo"/>
                          <a:ea typeface="Meiryo"/>
                        </a:rPr>
                        <a:t>様式４</a:t>
                      </a:r>
                      <a:endParaRPr lang="en-US" altLang="ja-JP" sz="1400" kern="100">
                        <a:effectLst/>
                        <a:latin typeface="Meiryo"/>
                        <a:ea typeface="Meiryo"/>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spcAft>
                          <a:spcPts val="0"/>
                        </a:spcAft>
                      </a:pPr>
                      <a:r>
                        <a:rPr lang="ja-JP" sz="1400" kern="100">
                          <a:effectLst/>
                          <a:latin typeface="Meiryo"/>
                          <a:ea typeface="Meiryo"/>
                        </a:rPr>
                        <a:t>医科保険診療以外の診療情報</a:t>
                      </a:r>
                      <a:endParaRPr lang="ja-JP" sz="1400" kern="100">
                        <a:effectLst/>
                        <a:latin typeface="Meiryo"/>
                        <a:ea typeface="Meiryo"/>
                        <a:cs typeface="Times New Roman"/>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spcAft>
                          <a:spcPts val="0"/>
                        </a:spcAft>
                      </a:pPr>
                      <a:r>
                        <a:rPr lang="ja-JP" altLang="en-US" sz="1400" kern="100">
                          <a:effectLst/>
                          <a:latin typeface="Meiryo"/>
                          <a:ea typeface="Meiryo"/>
                          <a:cs typeface="Times New Roman"/>
                        </a:rPr>
                        <a:t>保険診療以外（公費、先進医療等）の実施状況</a:t>
                      </a:r>
                      <a:endParaRPr lang="ja-JP" sz="1400" kern="100">
                        <a:effectLst/>
                        <a:latin typeface="Meiryo"/>
                        <a:ea typeface="Meiryo"/>
                        <a:cs typeface="Times New Roman"/>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485995">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spcAft>
                          <a:spcPts val="0"/>
                        </a:spcAft>
                      </a:pPr>
                      <a:r>
                        <a:rPr lang="en-US" sz="1400" kern="100">
                          <a:effectLst/>
                          <a:latin typeface="Meiryo"/>
                          <a:ea typeface="+mn-ea"/>
                        </a:rPr>
                        <a:t>D</a:t>
                      </a:r>
                      <a:r>
                        <a:rPr lang="ja-JP" sz="1400" kern="100">
                          <a:effectLst/>
                          <a:latin typeface="Meiryo"/>
                          <a:ea typeface="Meiryo"/>
                        </a:rPr>
                        <a:t>ファイル</a:t>
                      </a:r>
                      <a:endParaRPr lang="ja-JP" sz="1400" kern="100">
                        <a:effectLst/>
                        <a:latin typeface="Meiryo"/>
                        <a:ea typeface="Meiryo"/>
                        <a:cs typeface="Times New Roman"/>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spcAft>
                          <a:spcPts val="0"/>
                        </a:spcAft>
                      </a:pPr>
                      <a:r>
                        <a:rPr lang="ja-JP" sz="1400" kern="100">
                          <a:effectLst/>
                          <a:latin typeface="Meiryo"/>
                          <a:ea typeface="Meiryo"/>
                        </a:rPr>
                        <a:t>診断群分類点数表に</a:t>
                      </a:r>
                      <a:r>
                        <a:rPr lang="ja-JP" altLang="en-US" sz="1400" kern="100">
                          <a:effectLst/>
                          <a:latin typeface="Meiryo"/>
                          <a:ea typeface="Meiryo"/>
                        </a:rPr>
                        <a:t>基づく</a:t>
                      </a:r>
                      <a:endParaRPr lang="en-US" altLang="ja-JP" sz="1400" kern="100">
                        <a:effectLst/>
                        <a:latin typeface="Meiryo"/>
                        <a:ea typeface="Meiryo"/>
                      </a:endParaRPr>
                    </a:p>
                    <a:p>
                      <a:pPr algn="l">
                        <a:spcAft>
                          <a:spcPts val="0"/>
                        </a:spcAft>
                      </a:pPr>
                      <a:r>
                        <a:rPr lang="ja-JP" altLang="en-US" sz="1400" kern="100">
                          <a:effectLst/>
                          <a:latin typeface="Meiryo"/>
                          <a:ea typeface="Meiryo"/>
                        </a:rPr>
                        <a:t>診療報酬算定情報</a:t>
                      </a:r>
                      <a:endParaRPr lang="ja-JP" sz="1400" kern="100">
                        <a:effectLst/>
                        <a:latin typeface="Meiryo"/>
                        <a:ea typeface="Meiryo"/>
                        <a:cs typeface="Times New Roman"/>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spcAft>
                          <a:spcPts val="0"/>
                        </a:spcAft>
                      </a:pPr>
                      <a:r>
                        <a:rPr lang="ja-JP" altLang="en-US" sz="1400" kern="100">
                          <a:effectLst/>
                          <a:latin typeface="Meiryo"/>
                          <a:ea typeface="Meiryo"/>
                          <a:cs typeface="Times New Roman"/>
                        </a:rPr>
                        <a:t>包括レセプトの情報</a:t>
                      </a:r>
                      <a:endParaRPr lang="ja-JP" sz="1400" kern="100">
                        <a:effectLst/>
                        <a:latin typeface="Meiryo"/>
                        <a:ea typeface="Meiryo"/>
                        <a:cs typeface="Times New Roman"/>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30843">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spcAft>
                          <a:spcPts val="0"/>
                        </a:spcAft>
                        <a:tabLst>
                          <a:tab pos="1572895" algn="r"/>
                        </a:tabLst>
                      </a:pPr>
                      <a:r>
                        <a:rPr lang="ja-JP" altLang="en-US" sz="1400" kern="100">
                          <a:effectLst/>
                          <a:latin typeface="Meiryo"/>
                          <a:ea typeface="Meiryo"/>
                        </a:rPr>
                        <a:t>入院</a:t>
                      </a:r>
                      <a:r>
                        <a:rPr lang="en-US" sz="1400" kern="100">
                          <a:effectLst/>
                          <a:latin typeface="Meiryo"/>
                          <a:ea typeface="+mn-ea"/>
                        </a:rPr>
                        <a:t>EF</a:t>
                      </a:r>
                      <a:r>
                        <a:rPr lang="ja-JP" sz="1400" kern="100">
                          <a:effectLst/>
                          <a:latin typeface="Meiryo"/>
                          <a:ea typeface="Meiryo"/>
                        </a:rPr>
                        <a:t>統合</a:t>
                      </a:r>
                      <a:endParaRPr lang="en-US" altLang="ja-JP" sz="1400" kern="100">
                        <a:effectLst/>
                        <a:latin typeface="Meiryo"/>
                        <a:ea typeface="Meiryo"/>
                      </a:endParaRPr>
                    </a:p>
                    <a:p>
                      <a:pPr algn="ctr">
                        <a:spcAft>
                          <a:spcPts val="0"/>
                        </a:spcAft>
                        <a:tabLst>
                          <a:tab pos="1572895" algn="r"/>
                        </a:tabLst>
                      </a:pPr>
                      <a:r>
                        <a:rPr lang="ja-JP" sz="1400" kern="100">
                          <a:effectLst/>
                          <a:latin typeface="Meiryo"/>
                          <a:ea typeface="Meiryo"/>
                        </a:rPr>
                        <a:t>ファイル</a:t>
                      </a:r>
                      <a:endParaRPr lang="ja-JP" sz="1400" kern="100">
                        <a:effectLst/>
                        <a:latin typeface="Meiryo"/>
                        <a:ea typeface="Meiryo"/>
                        <a:cs typeface="Times New Roman"/>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spcAft>
                          <a:spcPts val="0"/>
                        </a:spcAft>
                      </a:pPr>
                      <a:r>
                        <a:rPr lang="ja-JP" sz="1400" kern="100">
                          <a:effectLst/>
                          <a:latin typeface="Meiryo"/>
                          <a:ea typeface="Meiryo"/>
                        </a:rPr>
                        <a:t>医科点数表に基づく</a:t>
                      </a:r>
                      <a:endParaRPr lang="en-US" altLang="ja-JP" sz="1400" kern="100">
                        <a:effectLst/>
                        <a:latin typeface="Meiryo"/>
                        <a:ea typeface="Meiryo"/>
                      </a:endParaRPr>
                    </a:p>
                    <a:p>
                      <a:pPr algn="l">
                        <a:spcAft>
                          <a:spcPts val="0"/>
                        </a:spcAft>
                      </a:pPr>
                      <a:r>
                        <a:rPr lang="ja-JP" altLang="en-US" sz="1400" kern="100">
                          <a:effectLst/>
                          <a:latin typeface="Meiryo"/>
                          <a:ea typeface="Meiryo"/>
                        </a:rPr>
                        <a:t>診療報酬算定情報</a:t>
                      </a:r>
                      <a:endParaRPr lang="ja-JP" sz="1400" kern="100">
                        <a:effectLst/>
                        <a:latin typeface="Meiryo"/>
                        <a:ea typeface="Meiryo"/>
                        <a:cs typeface="Times New Roman"/>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spcAft>
                          <a:spcPts val="0"/>
                        </a:spcAft>
                      </a:pPr>
                      <a:r>
                        <a:rPr lang="ja-JP" altLang="en-US" sz="1400" kern="100">
                          <a:effectLst/>
                          <a:latin typeface="Meiryo"/>
                          <a:ea typeface="Meiryo"/>
                          <a:cs typeface="Times New Roman"/>
                        </a:rPr>
                        <a:t>入院診療患者の医科点数表に基づく出来高情報</a:t>
                      </a:r>
                      <a:endParaRPr lang="ja-JP" sz="1400" kern="100">
                        <a:effectLst/>
                        <a:latin typeface="Meiryo"/>
                        <a:ea typeface="Meiryo"/>
                        <a:cs typeface="Times New Roman"/>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430843">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spcAft>
                          <a:spcPts val="0"/>
                        </a:spcAft>
                      </a:pPr>
                      <a:r>
                        <a:rPr lang="ja-JP" sz="1400" kern="100">
                          <a:effectLst/>
                          <a:latin typeface="Meiryo"/>
                          <a:ea typeface="Meiryo"/>
                        </a:rPr>
                        <a:t>外来</a:t>
                      </a:r>
                      <a:r>
                        <a:rPr lang="en-US" sz="1400" kern="100">
                          <a:effectLst/>
                          <a:latin typeface="Meiryo"/>
                          <a:ea typeface="+mn-ea"/>
                        </a:rPr>
                        <a:t>EF</a:t>
                      </a:r>
                      <a:r>
                        <a:rPr lang="ja-JP" sz="1400" kern="100">
                          <a:effectLst/>
                          <a:latin typeface="Meiryo"/>
                          <a:ea typeface="Meiryo"/>
                        </a:rPr>
                        <a:t>統合</a:t>
                      </a:r>
                      <a:endParaRPr lang="en-US" altLang="ja-JP" sz="1400" kern="100">
                        <a:effectLst/>
                        <a:latin typeface="Meiryo"/>
                        <a:ea typeface="Meiryo"/>
                      </a:endParaRPr>
                    </a:p>
                    <a:p>
                      <a:pPr algn="ctr">
                        <a:spcAft>
                          <a:spcPts val="0"/>
                        </a:spcAft>
                      </a:pPr>
                      <a:r>
                        <a:rPr lang="ja-JP" sz="1400" kern="100">
                          <a:effectLst/>
                          <a:latin typeface="Meiryo"/>
                          <a:ea typeface="Meiryo"/>
                        </a:rPr>
                        <a:t>ファイル</a:t>
                      </a:r>
                      <a:endParaRPr lang="ja-JP" sz="1400" kern="100">
                        <a:effectLst/>
                        <a:latin typeface="Meiryo"/>
                        <a:ea typeface="Meiryo"/>
                        <a:cs typeface="Times New Roman"/>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spcAft>
                          <a:spcPts val="0"/>
                        </a:spcAft>
                      </a:pPr>
                      <a:r>
                        <a:rPr lang="ja-JP" sz="1400" kern="100">
                          <a:effectLst/>
                          <a:latin typeface="Meiryo"/>
                          <a:ea typeface="Meiryo"/>
                        </a:rPr>
                        <a:t>外来患者の医科点数表に基づく</a:t>
                      </a:r>
                      <a:r>
                        <a:rPr lang="ja-JP" altLang="en-US" sz="1400" kern="100">
                          <a:effectLst/>
                          <a:latin typeface="Meiryo"/>
                          <a:ea typeface="Meiryo"/>
                        </a:rPr>
                        <a:t>診療報酬算定情報</a:t>
                      </a:r>
                      <a:endParaRPr lang="ja-JP" sz="1400" kern="100">
                        <a:effectLst/>
                        <a:latin typeface="Meiryo"/>
                        <a:ea typeface="Meiryo"/>
                        <a:cs typeface="Times New Roman"/>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spcAft>
                          <a:spcPts val="0"/>
                        </a:spcAft>
                      </a:pPr>
                      <a:r>
                        <a:rPr lang="ja-JP" altLang="en-US" sz="1400" kern="100">
                          <a:effectLst/>
                          <a:latin typeface="Meiryo"/>
                          <a:ea typeface="Meiryo"/>
                          <a:cs typeface="Times New Roman"/>
                        </a:rPr>
                        <a:t>外来診療患者の医科点数表に基づく出来高情報</a:t>
                      </a:r>
                      <a:endParaRPr lang="ja-JP" sz="1400" kern="100">
                        <a:effectLst/>
                        <a:latin typeface="Meiryo"/>
                        <a:ea typeface="Meiryo"/>
                        <a:cs typeface="Times New Roman"/>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22905">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spcAft>
                          <a:spcPts val="0"/>
                        </a:spcAft>
                      </a:pPr>
                      <a:r>
                        <a:rPr lang="en-US" altLang="ja-JP" sz="1400" kern="100">
                          <a:effectLst/>
                          <a:latin typeface="Meiryo"/>
                          <a:ea typeface="+mn-ea"/>
                          <a:cs typeface="Times New Roman"/>
                        </a:rPr>
                        <a:t>H</a:t>
                      </a:r>
                      <a:r>
                        <a:rPr lang="ja-JP" altLang="en-US" sz="1400" kern="100">
                          <a:effectLst/>
                          <a:latin typeface="Meiryo"/>
                          <a:ea typeface="Meiryo"/>
                          <a:cs typeface="Times New Roman"/>
                        </a:rPr>
                        <a:t>ファイル</a:t>
                      </a:r>
                      <a:endParaRPr lang="ja-JP" sz="1400" kern="100">
                        <a:solidFill>
                          <a:srgbClr val="FF0000"/>
                        </a:solidFill>
                        <a:effectLst/>
                        <a:latin typeface="Meiryo"/>
                        <a:ea typeface="Meiryo"/>
                        <a:cs typeface="Times New Roman"/>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spcAft>
                          <a:spcPts val="0"/>
                        </a:spcAft>
                      </a:pPr>
                      <a:r>
                        <a:rPr lang="ja-JP" altLang="en-US" sz="1400" kern="100">
                          <a:effectLst/>
                          <a:latin typeface="Meiryo"/>
                          <a:ea typeface="Meiryo"/>
                          <a:cs typeface="Times New Roman"/>
                        </a:rPr>
                        <a:t>日ごとの患者情報</a:t>
                      </a:r>
                      <a:endParaRPr lang="ja-JP" sz="1400" kern="100">
                        <a:effectLst/>
                        <a:latin typeface="Meiryo"/>
                        <a:ea typeface="Meiryo"/>
                        <a:cs typeface="Times New Roman"/>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1400" kern="100">
                          <a:solidFill>
                            <a:schemeClr val="tx1"/>
                          </a:solidFill>
                          <a:effectLst/>
                          <a:latin typeface="Meiryo"/>
                          <a:ea typeface="Meiryo"/>
                          <a:cs typeface="Times New Roman"/>
                        </a:rPr>
                        <a:t>重症度、医療・看護必要度</a:t>
                      </a: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422905">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spcAft>
                          <a:spcPts val="0"/>
                        </a:spcAft>
                      </a:pPr>
                      <a:r>
                        <a:rPr lang="ja-JP" sz="1400" kern="100">
                          <a:effectLst/>
                          <a:latin typeface="Meiryo"/>
                          <a:ea typeface="Meiryo"/>
                        </a:rPr>
                        <a:t>様式３</a:t>
                      </a:r>
                      <a:endParaRPr lang="ja-JP" sz="1400" kern="100">
                        <a:effectLst/>
                        <a:latin typeface="Meiryo"/>
                        <a:ea typeface="Meiryo"/>
                        <a:cs typeface="Times New Roman"/>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spcAft>
                          <a:spcPts val="0"/>
                        </a:spcAft>
                      </a:pPr>
                      <a:r>
                        <a:rPr lang="ja-JP" sz="1400" kern="100">
                          <a:effectLst/>
                          <a:latin typeface="Meiryo"/>
                          <a:ea typeface="Meiryo"/>
                        </a:rPr>
                        <a:t>施設情報（</a:t>
                      </a:r>
                      <a:r>
                        <a:rPr lang="ja-JP" altLang="en-US" sz="1400" kern="100">
                          <a:effectLst/>
                          <a:latin typeface="Meiryo"/>
                          <a:ea typeface="Meiryo"/>
                        </a:rPr>
                        <a:t>施設ごとに作成</a:t>
                      </a:r>
                      <a:r>
                        <a:rPr lang="ja-JP" sz="1400" kern="100">
                          <a:effectLst/>
                          <a:latin typeface="Meiryo"/>
                          <a:ea typeface="Meiryo"/>
                        </a:rPr>
                        <a:t>）</a:t>
                      </a:r>
                      <a:r>
                        <a:rPr lang="ja-JP" altLang="en-US" sz="1400" kern="100">
                          <a:effectLst/>
                          <a:latin typeface="Meiryo"/>
                          <a:ea typeface="Meiryo"/>
                        </a:rPr>
                        <a:t>　</a:t>
                      </a:r>
                      <a:endParaRPr lang="ja-JP" sz="1400" kern="100">
                        <a:effectLst/>
                        <a:latin typeface="Meiryo"/>
                        <a:ea typeface="Meiryo"/>
                        <a:cs typeface="Times New Roman"/>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spcAft>
                          <a:spcPts val="0"/>
                        </a:spcAft>
                      </a:pPr>
                      <a:r>
                        <a:rPr lang="ja-JP" altLang="en-US" sz="1400" kern="100">
                          <a:effectLst/>
                          <a:latin typeface="Meiryo"/>
                          <a:ea typeface="Meiryo"/>
                          <a:cs typeface="Times New Roman"/>
                        </a:rPr>
                        <a:t>入院基本料等の届出状況</a:t>
                      </a:r>
                      <a:endParaRPr lang="ja-JP" sz="1400" kern="100">
                        <a:effectLst/>
                        <a:latin typeface="Meiryo"/>
                        <a:ea typeface="Meiryo"/>
                        <a:cs typeface="Times New Roman"/>
                      </a:endParaRPr>
                    </a:p>
                  </a:txBody>
                  <a:tcPr marL="75175" marR="75175" marT="0" marB="0" anchor="ctr">
                    <a:lnL w="12700" cmpd="sng">
                      <a:solidFill>
                        <a:sysClr val="windowText" lastClr="000000"/>
                      </a:solidFill>
                    </a:lnL>
                    <a:lnR w="12700" cmpd="sng">
                      <a:solidFill>
                        <a:sysClr val="windowText" lastClr="000000"/>
                      </a:solidFill>
                    </a:lnR>
                    <a:lnT w="12700" cmpd="sng">
                      <a:solidFill>
                        <a:sysClr val="windowText" lastClr="000000"/>
                      </a:solid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425849">
                <a:tc>
                  <a:txBody>
                    <a:bodyPr/>
                    <a:lstStyle/>
                    <a:p>
                      <a:pPr algn="ctr">
                        <a:spcAft>
                          <a:spcPts val="0"/>
                        </a:spcAft>
                      </a:pPr>
                      <a:r>
                        <a:rPr lang="en-US" altLang="ja-JP" sz="1400" kern="100">
                          <a:effectLst/>
                          <a:latin typeface="Meiryo"/>
                          <a:ea typeface="+mn-ea"/>
                          <a:cs typeface="Times New Roman"/>
                        </a:rPr>
                        <a:t>K</a:t>
                      </a:r>
                      <a:r>
                        <a:rPr lang="ja-JP" altLang="en-US" sz="1400" kern="100">
                          <a:effectLst/>
                          <a:latin typeface="Meiryo"/>
                          <a:ea typeface="Meiryo"/>
                          <a:cs typeface="Times New Roman"/>
                        </a:rPr>
                        <a:t>ファイル</a:t>
                      </a:r>
                      <a:endParaRPr lang="ja-JP" sz="1400" kern="100">
                        <a:effectLst/>
                        <a:latin typeface="Meiryo"/>
                        <a:ea typeface="Meiryo"/>
                        <a:cs typeface="Times New Roman"/>
                      </a:endParaRPr>
                    </a:p>
                  </a:txBody>
                  <a:tcPr marL="75175" marR="75175" marT="0" marB="0" anchor="ctr">
                    <a:lnL w="12700" cmpd="sng">
                      <a:solidFill>
                        <a:sysClr val="windowText" lastClr="000000"/>
                      </a:solidFill>
                    </a:lnL>
                    <a:lnR w="12700" cap="flat" cmpd="sng" algn="ctr">
                      <a:solidFill>
                        <a:sysClr val="windowText" lastClr="000000"/>
                      </a:solidFill>
                      <a:prstDash val="solid"/>
                      <a:round/>
                      <a:headEnd type="none" w="med" len="med"/>
                      <a:tailEnd type="none" w="med" len="med"/>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p>
                      <a:pPr algn="l">
                        <a:spcAft>
                          <a:spcPts val="0"/>
                        </a:spcAft>
                      </a:pPr>
                      <a:r>
                        <a:rPr lang="ja-JP" altLang="en-US" sz="1400" kern="100">
                          <a:effectLst/>
                          <a:latin typeface="Meiryo"/>
                          <a:ea typeface="Meiryo"/>
                          <a:cs typeface="Times New Roman"/>
                        </a:rPr>
                        <a:t>３情報から生成した一次共通</a:t>
                      </a:r>
                      <a:endParaRPr lang="en-US" altLang="ja-JP" sz="1400" kern="100">
                        <a:effectLst/>
                        <a:latin typeface="Meiryo"/>
                        <a:ea typeface="Meiryo"/>
                        <a:cs typeface="Times New Roman"/>
                      </a:endParaRPr>
                    </a:p>
                    <a:p>
                      <a:pPr algn="l">
                        <a:spcAft>
                          <a:spcPts val="0"/>
                        </a:spcAft>
                      </a:pPr>
                      <a:r>
                        <a:rPr lang="ja-JP" altLang="en-US" sz="1400" kern="100">
                          <a:effectLst/>
                          <a:latin typeface="Meiryo"/>
                          <a:ea typeface="Meiryo"/>
                          <a:cs typeface="Times New Roman"/>
                        </a:rPr>
                        <a:t>ＩＤに関する情報等</a:t>
                      </a:r>
                      <a:endParaRPr lang="ja-JP" sz="1400" kern="100">
                        <a:effectLst/>
                        <a:latin typeface="Meiryo"/>
                        <a:ea typeface="Meiryo"/>
                        <a:cs typeface="Times New Roman"/>
                      </a:endParaRPr>
                    </a:p>
                  </a:txBody>
                  <a:tcPr marL="75175" marR="75175" marT="0" marB="0"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tc>
                  <a:txBody>
                    <a:bodyPr/>
                    <a:lstStyle/>
                    <a:p>
                      <a:pPr algn="l">
                        <a:spcAft>
                          <a:spcPts val="0"/>
                        </a:spcAft>
                      </a:pPr>
                      <a:r>
                        <a:rPr lang="ja-JP" altLang="en-US" sz="1400" kern="100" dirty="0">
                          <a:effectLst/>
                          <a:latin typeface="Meiryo"/>
                          <a:ea typeface="Meiryo"/>
                          <a:cs typeface="Times New Roman"/>
                        </a:rPr>
                        <a:t>生年月日、カナ氏名、性別から生成した一次共通</a:t>
                      </a:r>
                      <a:r>
                        <a:rPr lang="ja-JP" altLang="en-US" sz="1400" b="0" u="none" kern="100" dirty="0">
                          <a:solidFill>
                            <a:schemeClr val="tx1"/>
                          </a:solidFill>
                          <a:effectLst/>
                          <a:latin typeface="Meiryo"/>
                          <a:ea typeface="Meiryo"/>
                          <a:cs typeface="Times New Roman"/>
                        </a:rPr>
                        <a:t>ＩＤ、被保険者番号等</a:t>
                      </a:r>
                      <a:endParaRPr lang="ja-JP" sz="1400" b="0" u="none" kern="100" dirty="0">
                        <a:solidFill>
                          <a:schemeClr val="tx1"/>
                        </a:solidFill>
                        <a:effectLst/>
                        <a:latin typeface="Meiryo"/>
                        <a:ea typeface="Meiryo"/>
                        <a:cs typeface="Times New Roman"/>
                      </a:endParaRPr>
                    </a:p>
                  </a:txBody>
                  <a:tcPr marL="75175" marR="75175" marT="0" marB="0" anchor="ctr">
                    <a:lnL w="12700" cap="flat" cmpd="sng" algn="ctr">
                      <a:solidFill>
                        <a:sysClr val="windowText" lastClr="000000"/>
                      </a:solidFill>
                      <a:prstDash val="solid"/>
                      <a:round/>
                      <a:headEnd type="none" w="med" len="med"/>
                      <a:tailEnd type="none" w="med" len="med"/>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907382027"/>
                  </a:ext>
                </a:extLst>
              </a:tr>
            </a:tbl>
          </a:graphicData>
        </a:graphic>
      </p:graphicFrame>
      <p:sp>
        <p:nvSpPr>
          <p:cNvPr id="8" name="テキスト ボックス 7">
            <a:extLst>
              <a:ext uri="{FF2B5EF4-FFF2-40B4-BE49-F238E27FC236}">
                <a16:creationId xmlns:a16="http://schemas.microsoft.com/office/drawing/2014/main" id="{0172415C-9025-1D48-897C-2B739A091824}"/>
              </a:ext>
            </a:extLst>
          </p:cNvPr>
          <p:cNvSpPr txBox="1"/>
          <p:nvPr/>
        </p:nvSpPr>
        <p:spPr>
          <a:xfrm>
            <a:off x="207818" y="830105"/>
            <a:ext cx="9553632" cy="1738938"/>
          </a:xfrm>
          <a:prstGeom prst="rect">
            <a:avLst/>
          </a:prstGeom>
          <a:noFill/>
          <a:ln>
            <a:solidFill>
              <a:sysClr val="windowText" lastClr="000000"/>
            </a:solidFill>
          </a:ln>
        </p:spPr>
        <p:txBody>
          <a:bodyPr wrap="square" lIns="91440" tIns="45720" rIns="91440" bIns="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400" b="0" i="0" u="none" strike="noStrike" kern="0" cap="none" spc="0" normalizeH="0" baseline="0" noProof="0">
                <a:ln>
                  <a:noFill/>
                </a:ln>
                <a:solidFill>
                  <a:prstClr val="black"/>
                </a:solidFill>
                <a:effectLst/>
                <a:uLnTx/>
                <a:uFillTx/>
                <a:latin typeface="メイリオ"/>
                <a:ea typeface="メイリオ"/>
                <a:cs typeface="+mn-cs"/>
              </a:rPr>
              <a:t>○</a:t>
            </a:r>
            <a:r>
              <a:rPr kumimoji="0" lang="ja-JP" altLang="en-US" sz="1400" b="0" i="0" u="none" strike="noStrike" kern="0" cap="none" spc="0" normalizeH="0" baseline="0" noProof="0">
                <a:ln>
                  <a:noFill/>
                </a:ln>
                <a:solidFill>
                  <a:prstClr val="black"/>
                </a:solidFill>
                <a:effectLst/>
                <a:uLnTx/>
                <a:uFillTx/>
                <a:latin typeface="メイリオ"/>
                <a:ea typeface="メイリオ"/>
                <a:cs typeface="+mn-cs"/>
              </a:rPr>
              <a:t>　「</a:t>
            </a:r>
            <a:r>
              <a:rPr kumimoji="0" lang="en-US" altLang="ja-JP" sz="1400" b="0" i="0" u="none" strike="noStrike" kern="0" cap="none" spc="0" normalizeH="0" baseline="0" noProof="0">
                <a:ln>
                  <a:noFill/>
                </a:ln>
                <a:solidFill>
                  <a:prstClr val="black"/>
                </a:solidFill>
                <a:effectLst/>
                <a:uLnTx/>
                <a:uFillTx/>
                <a:latin typeface="メイリオ"/>
                <a:ea typeface="メイリオ"/>
                <a:cs typeface="+mn-cs"/>
              </a:rPr>
              <a:t>DPC</a:t>
            </a:r>
            <a:r>
              <a:rPr kumimoji="0" lang="ja-JP" altLang="en-US" sz="1400" b="0" i="0" u="none" strike="noStrike" kern="0" cap="none" spc="0" normalizeH="0" baseline="0" noProof="0">
                <a:ln>
                  <a:noFill/>
                </a:ln>
                <a:solidFill>
                  <a:prstClr val="black"/>
                </a:solidFill>
                <a:effectLst/>
                <a:uLnTx/>
                <a:uFillTx/>
                <a:latin typeface="メイリオ"/>
                <a:ea typeface="メイリオ"/>
                <a:cs typeface="+mn-cs"/>
              </a:rPr>
              <a:t>の評価・検証等に係る調査（</a:t>
            </a:r>
            <a:r>
              <a:rPr kumimoji="0" lang="en-US" altLang="ja-JP" sz="1400" b="0" i="0" u="none" strike="noStrike" kern="0" cap="none" spc="0" normalizeH="0" baseline="0" noProof="0">
                <a:ln>
                  <a:noFill/>
                </a:ln>
                <a:solidFill>
                  <a:prstClr val="black"/>
                </a:solidFill>
                <a:effectLst/>
                <a:uLnTx/>
                <a:uFillTx/>
                <a:latin typeface="メイリオ"/>
                <a:ea typeface="メイリオ"/>
                <a:cs typeface="+mn-cs"/>
              </a:rPr>
              <a:t>※</a:t>
            </a:r>
            <a:r>
              <a:rPr kumimoji="0" lang="ja-JP" altLang="en-US" sz="1400" b="0" i="0" u="none" strike="noStrike" kern="0" cap="none" spc="0" normalizeH="0" baseline="0" noProof="0">
                <a:ln>
                  <a:noFill/>
                </a:ln>
                <a:solidFill>
                  <a:prstClr val="black"/>
                </a:solidFill>
                <a:effectLst/>
                <a:uLnTx/>
                <a:uFillTx/>
                <a:latin typeface="メイリオ"/>
                <a:ea typeface="メイリオ"/>
                <a:cs typeface="+mn-cs"/>
              </a:rPr>
              <a:t>）」は、次の２つの調査から構成され、適切に参加する必要がある。</a:t>
            </a:r>
            <a:endParaRPr kumimoji="0" lang="en-US" altLang="ja-JP" sz="1400" b="0" i="0" u="none" strike="noStrike" kern="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a:ln>
                  <a:noFill/>
                </a:ln>
                <a:solidFill>
                  <a:prstClr val="black"/>
                </a:solidFill>
                <a:effectLst/>
                <a:uLnTx/>
                <a:uFillTx/>
                <a:latin typeface="メイリオ"/>
                <a:ea typeface="メイリオ"/>
                <a:cs typeface="+mn-cs"/>
              </a:rPr>
              <a:t>　①　退院患者調査</a:t>
            </a:r>
            <a:endParaRPr kumimoji="0" lang="en-US" altLang="ja-JP" sz="1400" b="0" i="0" u="none" strike="noStrike" kern="0" cap="none" spc="0" normalizeH="0" baseline="0" noProof="0">
              <a:ln>
                <a:noFill/>
              </a:ln>
              <a:solidFill>
                <a:prstClr val="black"/>
              </a:solidFill>
              <a:effectLst/>
              <a:uLnTx/>
              <a:uFillTx/>
              <a:latin typeface="メイリオ"/>
              <a:ea typeface="メイリオ"/>
              <a:cs typeface="+mn-cs"/>
            </a:endParaRPr>
          </a:p>
          <a:p>
            <a:pPr marL="360045"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a:ln>
                  <a:noFill/>
                </a:ln>
                <a:solidFill>
                  <a:prstClr val="black"/>
                </a:solidFill>
                <a:effectLst/>
                <a:uLnTx/>
                <a:uFillTx/>
                <a:latin typeface="メイリオ"/>
                <a:ea typeface="メイリオ"/>
                <a:cs typeface="+mn-cs"/>
              </a:rPr>
              <a:t>診療している患者の実態や実施した医療行為の内容等について毎年実施される調査。提出データ（</a:t>
            </a:r>
            <a:r>
              <a:rPr kumimoji="0" lang="en-US" altLang="ja-JP" sz="1400" b="0" i="0" u="none" strike="noStrike" kern="0" cap="none" spc="0" normalizeH="0" baseline="0" noProof="0">
                <a:ln>
                  <a:noFill/>
                </a:ln>
                <a:solidFill>
                  <a:prstClr val="black"/>
                </a:solidFill>
                <a:effectLst/>
                <a:uLnTx/>
                <a:uFillTx/>
                <a:latin typeface="メイリオ"/>
                <a:ea typeface="メイリオ"/>
                <a:cs typeface="+mn-cs"/>
              </a:rPr>
              <a:t>DPC</a:t>
            </a:r>
            <a:r>
              <a:rPr kumimoji="0" lang="ja-JP" altLang="en-US" sz="1400" b="0" i="0" u="none" strike="noStrike" kern="0" cap="none" spc="0" normalizeH="0" baseline="0" noProof="0">
                <a:ln>
                  <a:noFill/>
                </a:ln>
                <a:solidFill>
                  <a:prstClr val="black"/>
                </a:solidFill>
                <a:effectLst/>
                <a:uLnTx/>
                <a:uFillTx/>
                <a:latin typeface="メイリオ"/>
                <a:ea typeface="メイリオ"/>
                <a:cs typeface="+mn-cs"/>
              </a:rPr>
              <a:t>データ）に基づき、診断群分類点数表の作成や医療機関別係数の設定が行われる。</a:t>
            </a:r>
            <a:endParaRPr kumimoji="0" lang="en-US" altLang="ja-JP" sz="1400" b="0" i="0" u="none" strike="noStrike" kern="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a:ln>
                  <a:noFill/>
                </a:ln>
                <a:solidFill>
                  <a:prstClr val="black"/>
                </a:solidFill>
                <a:effectLst/>
                <a:uLnTx/>
                <a:uFillTx/>
                <a:latin typeface="メイリオ"/>
                <a:ea typeface="メイリオ"/>
                <a:cs typeface="+mn-cs"/>
              </a:rPr>
              <a:t>　➁　特別調査</a:t>
            </a:r>
            <a:endParaRPr kumimoji="0" lang="en-US" altLang="ja-JP" sz="1400" b="0" i="0" u="none" strike="noStrike" kern="0" cap="none" spc="0" normalizeH="0" baseline="0" noProof="0">
              <a:ln>
                <a:noFill/>
              </a:ln>
              <a:solidFill>
                <a:prstClr val="black"/>
              </a:solidFill>
              <a:effectLst/>
              <a:uLnTx/>
              <a:uFillTx/>
              <a:latin typeface="メイリオ"/>
              <a:ea typeface="メイリオ"/>
              <a:cs typeface="+mn-cs"/>
            </a:endParaRPr>
          </a:p>
          <a:p>
            <a:pPr marL="360045"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a:ln>
                  <a:noFill/>
                </a:ln>
                <a:solidFill>
                  <a:prstClr val="black"/>
                </a:solidFill>
                <a:effectLst/>
                <a:uLnTx/>
                <a:uFillTx/>
                <a:latin typeface="メイリオ"/>
                <a:ea typeface="メイリオ"/>
                <a:cs typeface="+mn-cs"/>
              </a:rPr>
              <a:t>中医協等の要請に基づき、退院患者調査を補完することを目的として随時実施される調査（直近では、令和５年６～７月に実施）</a:t>
            </a:r>
            <a:endParaRPr kumimoji="0" lang="en-US" altLang="ja-JP" sz="1400" b="0" i="0" u="none" strike="noStrike" kern="0" cap="none" spc="0" normalizeH="0" baseline="0" noProof="0">
              <a:ln>
                <a:noFill/>
              </a:ln>
              <a:solidFill>
                <a:prstClr val="black"/>
              </a:solidFill>
              <a:effectLst/>
              <a:uLnTx/>
              <a:uFillTx/>
              <a:latin typeface="メイリオ"/>
              <a:ea typeface="メイリオ"/>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a:ln>
                  <a:noFill/>
                </a:ln>
                <a:solidFill>
                  <a:prstClr val="black"/>
                </a:solidFill>
                <a:effectLst/>
                <a:uLnTx/>
                <a:uFillTx/>
                <a:latin typeface="メイリオ"/>
                <a:ea typeface="メイリオ"/>
                <a:cs typeface="+mn-cs"/>
              </a:rPr>
              <a:t>（</a:t>
            </a:r>
            <a:r>
              <a:rPr kumimoji="0" lang="en-US" altLang="ja-JP" sz="1200" b="0" i="0" u="none" strike="noStrike" kern="0" cap="none" spc="0" normalizeH="0" baseline="0" noProof="0">
                <a:ln>
                  <a:noFill/>
                </a:ln>
                <a:solidFill>
                  <a:prstClr val="black"/>
                </a:solidFill>
                <a:effectLst/>
                <a:uLnTx/>
                <a:uFillTx/>
                <a:latin typeface="メイリオ"/>
                <a:ea typeface="メイリオ"/>
                <a:cs typeface="+mn-cs"/>
              </a:rPr>
              <a:t>※</a:t>
            </a:r>
            <a:r>
              <a:rPr kumimoji="0" lang="ja-JP" altLang="en-US" sz="1200" b="0" i="0" u="none" strike="noStrike" kern="0" cap="none" spc="0" normalizeH="0" baseline="0" noProof="0">
                <a:ln>
                  <a:noFill/>
                </a:ln>
                <a:solidFill>
                  <a:prstClr val="black"/>
                </a:solidFill>
                <a:effectLst/>
                <a:uLnTx/>
                <a:uFillTx/>
                <a:latin typeface="メイリオ"/>
                <a:ea typeface="メイリオ"/>
                <a:cs typeface="+mn-cs"/>
              </a:rPr>
              <a:t>） 中医協での議論を踏まえ、名称を従来の「</a:t>
            </a:r>
            <a:r>
              <a:rPr kumimoji="0" lang="en-US" altLang="ja-JP" sz="1200" b="0" i="0" u="none" strike="noStrike" kern="0" cap="none" spc="0" normalizeH="0" baseline="0" noProof="0">
                <a:ln>
                  <a:noFill/>
                </a:ln>
                <a:solidFill>
                  <a:prstClr val="black"/>
                </a:solidFill>
                <a:effectLst/>
                <a:uLnTx/>
                <a:uFillTx/>
                <a:latin typeface="メイリオ"/>
                <a:ea typeface="メイリオ"/>
                <a:cs typeface="+mn-cs"/>
              </a:rPr>
              <a:t>DPC</a:t>
            </a:r>
            <a:r>
              <a:rPr kumimoji="0" lang="ja-JP" altLang="en-US" sz="1200" b="0" i="0" u="none" strike="noStrike" kern="0" cap="none" spc="0" normalizeH="0" baseline="0" noProof="0">
                <a:ln>
                  <a:noFill/>
                </a:ln>
                <a:solidFill>
                  <a:prstClr val="black"/>
                </a:solidFill>
                <a:effectLst/>
                <a:uLnTx/>
                <a:uFillTx/>
                <a:latin typeface="メイリオ"/>
                <a:ea typeface="メイリオ"/>
                <a:cs typeface="+mn-cs"/>
              </a:rPr>
              <a:t>導入の影響評価に係る調査」から変更している。</a:t>
            </a:r>
            <a:endParaRPr kumimoji="0" lang="en-US" altLang="ja-JP" sz="1200" b="0" i="0" u="none" strike="noStrike" kern="0" cap="none" spc="0" normalizeH="0" baseline="0" noProof="0">
              <a:ln>
                <a:noFill/>
              </a:ln>
              <a:solidFill>
                <a:prstClr val="black"/>
              </a:solidFill>
              <a:effectLst/>
              <a:uLnTx/>
              <a:uFillTx/>
              <a:latin typeface="メイリオ"/>
              <a:ea typeface="メイリオ"/>
              <a:cs typeface="+mn-cs"/>
            </a:endParaRPr>
          </a:p>
        </p:txBody>
      </p:sp>
      <p:sp>
        <p:nvSpPr>
          <p:cNvPr id="9" name="テキスト ボックス 8">
            <a:extLst>
              <a:ext uri="{FF2B5EF4-FFF2-40B4-BE49-F238E27FC236}">
                <a16:creationId xmlns:a16="http://schemas.microsoft.com/office/drawing/2014/main" id="{AB5EAD2B-6C90-A3E8-B45F-8F4F5402D654}"/>
              </a:ext>
            </a:extLst>
          </p:cNvPr>
          <p:cNvSpPr txBox="1"/>
          <p:nvPr/>
        </p:nvSpPr>
        <p:spPr>
          <a:xfrm>
            <a:off x="2681384" y="2627119"/>
            <a:ext cx="454323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ja-JP" sz="1800" b="0" i="0" u="none" strike="noStrike" kern="1200" cap="none" spc="0" normalizeH="0" baseline="0" noProof="0">
                <a:ln>
                  <a:noFill/>
                </a:ln>
                <a:solidFill>
                  <a:prstClr val="black"/>
                </a:solidFill>
                <a:effectLst/>
                <a:uLnTx/>
                <a:uFillTx/>
                <a:latin typeface="メイリオ"/>
                <a:ea typeface="メイリオ"/>
                <a:cs typeface="+mn-cs"/>
              </a:rPr>
              <a:t>DPC</a:t>
            </a:r>
            <a:r>
              <a:rPr kumimoji="0" lang="ja-JP" altLang="en-US" sz="1800" b="0" i="0" u="none" strike="noStrike" kern="1200" cap="none" spc="0" normalizeH="0" baseline="0" noProof="0">
                <a:ln>
                  <a:noFill/>
                </a:ln>
                <a:solidFill>
                  <a:prstClr val="black"/>
                </a:solidFill>
                <a:effectLst/>
                <a:uLnTx/>
                <a:uFillTx/>
                <a:latin typeface="メイリオ"/>
                <a:ea typeface="メイリオ"/>
                <a:cs typeface="+mn-cs"/>
              </a:rPr>
              <a:t>データ：以下の内容を患者ごとに作成</a:t>
            </a:r>
          </a:p>
        </p:txBody>
      </p:sp>
      <p:sp>
        <p:nvSpPr>
          <p:cNvPr id="10" name="タイトル 1">
            <a:extLst>
              <a:ext uri="{FF2B5EF4-FFF2-40B4-BE49-F238E27FC236}">
                <a16:creationId xmlns:a16="http://schemas.microsoft.com/office/drawing/2014/main" id="{5C1868EC-3575-9808-2243-43AF3AF66554}"/>
              </a:ext>
            </a:extLst>
          </p:cNvPr>
          <p:cNvSpPr>
            <a:spLocks noGrp="1"/>
          </p:cNvSpPr>
          <p:nvPr>
            <p:ph type="title"/>
          </p:nvPr>
        </p:nvSpPr>
        <p:spPr>
          <a:solidFill>
            <a:srgbClr val="E1EDFF"/>
          </a:solidFill>
        </p:spPr>
        <p:txBody>
          <a:bodyPr>
            <a:noAutofit/>
          </a:bodyPr>
          <a:lstStyle/>
          <a:p>
            <a:r>
              <a:rPr lang="en-US" altLang="ja-JP" b="1">
                <a:latin typeface="Meiryo"/>
                <a:ea typeface="メイリオ"/>
              </a:rPr>
              <a:t>DPC</a:t>
            </a:r>
            <a:r>
              <a:rPr lang="ja-JP" b="1">
                <a:latin typeface="Meiryo"/>
                <a:ea typeface="Meiryo"/>
              </a:rPr>
              <a:t>対象病院が参加する調査（</a:t>
            </a:r>
            <a:r>
              <a:rPr lang="en-US" altLang="ja-JP" b="1">
                <a:latin typeface="Meiryo"/>
                <a:ea typeface="メイリオ"/>
              </a:rPr>
              <a:t>DPC</a:t>
            </a:r>
            <a:r>
              <a:rPr lang="ja-JP" b="1">
                <a:latin typeface="Meiryo"/>
                <a:ea typeface="Meiryo"/>
              </a:rPr>
              <a:t>の評価</a:t>
            </a:r>
            <a:r>
              <a:rPr lang="ja-JP" altLang="en-US" b="1">
                <a:latin typeface="Meiryo"/>
                <a:ea typeface="Meiryo"/>
              </a:rPr>
              <a:t>・検証等</a:t>
            </a:r>
            <a:r>
              <a:rPr lang="ja-JP" b="1">
                <a:latin typeface="Meiryo"/>
                <a:ea typeface="Meiryo"/>
              </a:rPr>
              <a:t>に係る調査）</a:t>
            </a:r>
            <a:endParaRPr lang="en-US" altLang="ja-JP" b="1"/>
          </a:p>
        </p:txBody>
      </p:sp>
      <p:sp>
        <p:nvSpPr>
          <p:cNvPr id="3" name="スライド番号プレースホルダー 2">
            <a:extLst>
              <a:ext uri="{FF2B5EF4-FFF2-40B4-BE49-F238E27FC236}">
                <a16:creationId xmlns:a16="http://schemas.microsoft.com/office/drawing/2014/main" id="{D5109223-7FE3-1347-08BB-B71C03B6250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519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871912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7" name="Rectangle 15">
            <a:extLst>
              <a:ext uri="{FF2B5EF4-FFF2-40B4-BE49-F238E27FC236}">
                <a16:creationId xmlns:a16="http://schemas.microsoft.com/office/drawing/2014/main" id="{B282C468-95ED-422E-A737-E1C5C7CE4421}"/>
              </a:ext>
            </a:extLst>
          </p:cNvPr>
          <p:cNvSpPr>
            <a:spLocks noChangeArrowheads="1"/>
          </p:cNvSpPr>
          <p:nvPr/>
        </p:nvSpPr>
        <p:spPr bwMode="auto">
          <a:xfrm>
            <a:off x="273050" y="1943100"/>
            <a:ext cx="9432925" cy="914400"/>
          </a:xfrm>
          <a:prstGeom prst="rect">
            <a:avLst/>
          </a:prstGeom>
          <a:ln/>
        </p:spPr>
        <p:style>
          <a:lnRef idx="2">
            <a:schemeClr val="dk1"/>
          </a:lnRef>
          <a:fillRef idx="1">
            <a:schemeClr val="lt1"/>
          </a:fillRef>
          <a:effectRef idx="0">
            <a:schemeClr val="dk1"/>
          </a:effectRef>
          <a:fontRef idx="minor">
            <a:schemeClr val="dk1"/>
          </a:fontRef>
        </p:style>
        <p:txBody>
          <a:bodyPr>
            <a:spAutoFit/>
          </a:bodyPr>
          <a:lstStyle/>
          <a:p>
            <a:pPr marL="538163" marR="0" lvl="0" indent="-538163" algn="l" defTabSz="914400" rtl="0" eaLnBrk="1" fontAlgn="auto" latinLnBrk="0" hangingPunct="1">
              <a:lnSpc>
                <a:spcPct val="105000"/>
              </a:lnSpc>
              <a:spcBef>
                <a:spcPts val="0"/>
              </a:spcBef>
              <a:spcAft>
                <a:spcPts val="0"/>
              </a:spcAft>
              <a:buClrTx/>
              <a:buSzTx/>
              <a:buFontTx/>
              <a:buNone/>
              <a:tabLst/>
              <a:defRPr/>
            </a:pPr>
            <a:r>
              <a:rPr kumimoji="1" lang="en-US" altLang="ja-JP" sz="2000" b="1"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a:t>
            </a:r>
            <a:r>
              <a:rPr kumimoji="1" lang="ja-JP" altLang="en-US" sz="2000" b="1"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所掌事務</a:t>
            </a:r>
            <a:r>
              <a:rPr kumimoji="1" lang="en-US" altLang="ja-JP" sz="2000" b="1"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a:t>
            </a:r>
          </a:p>
          <a:p>
            <a:pPr marL="538163" marR="0" lvl="0" indent="-538163" algn="l" defTabSz="914400" rtl="0" eaLnBrk="1" fontAlgn="auto" latinLnBrk="0" hangingPunct="1">
              <a:lnSpc>
                <a:spcPct val="9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中央社会保険医療協議会は、診療報酬点数の改定等について、厚生労働大臣の</a:t>
            </a:r>
            <a:r>
              <a:rPr kumimoji="1" lang="ja-JP" altLang="en-US" sz="1800" b="0" i="0" u="none" strike="noStrike" kern="1200" cap="none" spc="0" normalizeH="0" baseline="0" noProof="0" dirty="0">
                <a:ln>
                  <a:noFill/>
                </a:ln>
                <a:solidFill>
                  <a:srgbClr val="FF0000"/>
                </a:solidFill>
                <a:effectLst/>
                <a:uLnTx/>
                <a:uFillTx/>
                <a:latin typeface="Arial" charset="0"/>
                <a:ea typeface="ＭＳ Ｐゴシック" panose="020B0600070205080204" pitchFamily="50" charset="-128"/>
                <a:cs typeface="+mn-cs"/>
              </a:rPr>
              <a:t>諮問</a:t>
            </a: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に</a:t>
            </a:r>
            <a:endParaRPr kumimoji="1" lang="en-US" altLang="ja-JP"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endParaRPr>
          </a:p>
          <a:p>
            <a:pPr marL="538163" marR="0" lvl="0" indent="-538163" algn="l" defTabSz="914400" rtl="0" eaLnBrk="1" fontAlgn="auto" latinLnBrk="0" hangingPunct="1">
              <a:lnSpc>
                <a:spcPct val="9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応じて審議</a:t>
            </a:r>
            <a:r>
              <a:rPr kumimoji="1" lang="ja-JP" altLang="en-US" sz="1800" b="0" i="0" u="none" strike="noStrike" kern="1200" cap="none" spc="0" normalizeH="0" baseline="0" noProof="0" dirty="0">
                <a:ln>
                  <a:noFill/>
                </a:ln>
                <a:solidFill>
                  <a:srgbClr val="FF0000"/>
                </a:solidFill>
                <a:effectLst/>
                <a:uLnTx/>
                <a:uFillTx/>
                <a:latin typeface="Arial" charset="0"/>
                <a:ea typeface="ＭＳ Ｐゴシック" panose="020B0600070205080204" pitchFamily="50" charset="-128"/>
                <a:cs typeface="+mn-cs"/>
              </a:rPr>
              <a:t>答申</a:t>
            </a: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するほか、自ら厚生労働大臣に</a:t>
            </a:r>
            <a:r>
              <a:rPr kumimoji="1" lang="ja-JP" altLang="en-US" sz="1800" b="0" i="0" u="none" strike="noStrike" kern="1200" cap="none" spc="0" normalizeH="0" baseline="0" noProof="0" dirty="0">
                <a:ln>
                  <a:noFill/>
                </a:ln>
                <a:solidFill>
                  <a:srgbClr val="FF0000"/>
                </a:solidFill>
                <a:effectLst/>
                <a:uLnTx/>
                <a:uFillTx/>
                <a:latin typeface="Arial" charset="0"/>
                <a:ea typeface="ＭＳ Ｐゴシック" panose="020B0600070205080204" pitchFamily="50" charset="-128"/>
                <a:cs typeface="+mn-cs"/>
              </a:rPr>
              <a:t>建議</a:t>
            </a: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することができる。</a:t>
            </a:r>
          </a:p>
        </p:txBody>
      </p:sp>
      <p:sp>
        <p:nvSpPr>
          <p:cNvPr id="16388" name="Rectangle 16">
            <a:extLst>
              <a:ext uri="{FF2B5EF4-FFF2-40B4-BE49-F238E27FC236}">
                <a16:creationId xmlns:a16="http://schemas.microsoft.com/office/drawing/2014/main" id="{09B6BC7C-8245-41D8-86BE-8A003D23EADC}"/>
              </a:ext>
            </a:extLst>
          </p:cNvPr>
          <p:cNvSpPr>
            <a:spLocks noChangeArrowheads="1"/>
          </p:cNvSpPr>
          <p:nvPr/>
        </p:nvSpPr>
        <p:spPr bwMode="auto">
          <a:xfrm>
            <a:off x="273050" y="2933700"/>
            <a:ext cx="9432925" cy="2819400"/>
          </a:xfrm>
          <a:prstGeom prst="rect">
            <a:avLst/>
          </a:prstGeom>
          <a:ln>
            <a:headEnd/>
            <a:tailEnd/>
          </a:ln>
        </p:spPr>
        <p:style>
          <a:lnRef idx="2">
            <a:schemeClr val="dk1"/>
          </a:lnRef>
          <a:fillRef idx="1">
            <a:schemeClr val="lt1"/>
          </a:fillRef>
          <a:effectRef idx="0">
            <a:schemeClr val="dk1"/>
          </a:effectRef>
          <a:fontRef idx="minor">
            <a:schemeClr val="dk1"/>
          </a:fontRef>
        </p:style>
        <p:txBody>
          <a:bodyPr>
            <a:spAutoFit/>
          </a:bodyPr>
          <a:lstStyle/>
          <a:p>
            <a:pPr marL="538163" marR="0" lvl="0" indent="-538163" algn="l" defTabSz="914400" rtl="0" eaLnBrk="1" fontAlgn="auto" latinLnBrk="0" hangingPunct="1">
              <a:lnSpc>
                <a:spcPct val="105000"/>
              </a:lnSpc>
              <a:spcBef>
                <a:spcPts val="0"/>
              </a:spcBef>
              <a:spcAft>
                <a:spcPts val="0"/>
              </a:spcAft>
              <a:buClrTx/>
              <a:buSzTx/>
              <a:buFontTx/>
              <a:buNone/>
              <a:tabLst/>
              <a:defRPr/>
            </a:pPr>
            <a:r>
              <a:rPr kumimoji="1" lang="en-US" altLang="ja-JP" sz="2000" b="1"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a:t>
            </a:r>
            <a:r>
              <a:rPr kumimoji="1" lang="ja-JP" altLang="en-US" sz="2000" b="1"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三者構成</a:t>
            </a:r>
            <a:r>
              <a:rPr kumimoji="1" lang="en-US" altLang="ja-JP" sz="2000" b="1"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a:t>
            </a:r>
          </a:p>
          <a:p>
            <a:pPr marL="538163" marR="0" lvl="0" indent="-538163" algn="l" defTabSz="914400" rtl="0" eaLnBrk="1" fontAlgn="auto" latinLnBrk="0" hangingPunct="1">
              <a:lnSpc>
                <a:spcPct val="9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ＭＳ ゴシック" pitchFamily="49" charset="-128"/>
                <a:ea typeface="ＭＳ Ｐゴシック" panose="020B0600070205080204" pitchFamily="50" charset="-128"/>
                <a:cs typeface="+mn-cs"/>
              </a:rPr>
              <a:t>支払側委員と診療側委員とが保険契約の両当事者として協議</a:t>
            </a: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し、公益委員がこの両者を</a:t>
            </a:r>
            <a:endParaRPr kumimoji="1" lang="en-US" altLang="ja-JP"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endParaRPr>
          </a:p>
          <a:p>
            <a:pPr marL="538163" marR="0" lvl="0" indent="-538163" algn="l" defTabSz="914400" rtl="0" eaLnBrk="1" fontAlgn="auto" latinLnBrk="0" hangingPunct="1">
              <a:lnSpc>
                <a:spcPct val="9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調整するという、いわゆる「三者構成」をとっている。任期は２年（３期６年が上限）。</a:t>
            </a:r>
          </a:p>
          <a:p>
            <a:pPr marL="538163" marR="0" lvl="0" indent="-538163" algn="l" defTabSz="914400" rtl="0" eaLnBrk="1" fontAlgn="auto" latinLnBrk="0" hangingPunct="1">
              <a:lnSpc>
                <a:spcPct val="90000"/>
              </a:lnSpc>
              <a:spcBef>
                <a:spcPct val="3000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①　支払側委員（保険者、被保険者の代表）　　　　　　７名</a:t>
            </a:r>
          </a:p>
          <a:p>
            <a:pPr marL="538163" marR="0" lvl="0" indent="-538163" algn="l" defTabSz="914400" rtl="0" eaLnBrk="1" fontAlgn="auto" latinLnBrk="0" hangingPunct="1">
              <a:lnSpc>
                <a:spcPct val="9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②　診療側委員（医師、歯科医師、薬剤師の代表）　　７名</a:t>
            </a:r>
          </a:p>
          <a:p>
            <a:pPr marL="538163" marR="0" lvl="0" indent="-538163" algn="l" defTabSz="914400" rtl="0" eaLnBrk="1" fontAlgn="auto" latinLnBrk="0" hangingPunct="1">
              <a:lnSpc>
                <a:spcPct val="9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③　公益代表　　　　　　　　　　　　　　　　　　　　　　　　　６名（国会同意人事）</a:t>
            </a:r>
            <a:endParaRPr kumimoji="1" lang="en-US" altLang="ja-JP"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endParaRPr>
          </a:p>
          <a:p>
            <a:pPr marL="538163" marR="0" lvl="0" indent="-538163" algn="l" defTabSz="914400" rtl="0" eaLnBrk="1" fontAlgn="auto" latinLnBrk="0" hangingPunct="1">
              <a:lnSpc>
                <a:spcPct val="90000"/>
              </a:lnSpc>
              <a:spcBef>
                <a:spcPts val="60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　会長は、公益代表から委員の選挙にて１人置く。</a:t>
            </a:r>
            <a:endParaRPr kumimoji="1" lang="en-US" altLang="ja-JP"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endParaRPr>
          </a:p>
          <a:p>
            <a:pPr marL="538163" marR="0" lvl="0" indent="-538163" algn="l" defTabSz="914400" rtl="0" eaLnBrk="1" fontAlgn="auto" latinLnBrk="0" hangingPunct="1">
              <a:lnSpc>
                <a:spcPct val="9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　</a:t>
            </a:r>
            <a:r>
              <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中央協議会の公益を代表する委員は、会議の日程及び議題その他の中央協議会の運営</a:t>
            </a:r>
            <a:endParaRPr kumimoji="1" lang="en-US" altLang="ja-JP"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538163" marR="0" lvl="0" indent="-538163" algn="l" defTabSz="914400" rtl="0" eaLnBrk="1" fontAlgn="auto" latinLnBrk="0" hangingPunct="1">
              <a:lnSpc>
                <a:spcPct val="9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に関する事項について協議を行い、支払側委員、診療側委員は、その協議の結果を</a:t>
            </a:r>
            <a:r>
              <a:rPr kumimoji="1" lang="ja-JP" altLang="en-US" sz="1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50" charset="-128"/>
                <a:cs typeface="+mn-cs"/>
              </a:rPr>
              <a:t>尊重す</a:t>
            </a:r>
            <a:endParaRPr kumimoji="1" lang="en-US" altLang="ja-JP"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538163" marR="0" lvl="0" indent="-538163" algn="l" defTabSz="914400" rtl="0" eaLnBrk="1" fontAlgn="auto" latinLnBrk="0" hangingPunct="1">
              <a:lnSpc>
                <a:spcPct val="9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るものとする。 </a:t>
            </a:r>
            <a:endPar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endParaRPr>
          </a:p>
        </p:txBody>
      </p:sp>
      <p:sp>
        <p:nvSpPr>
          <p:cNvPr id="7" name="Rectangle 15">
            <a:extLst>
              <a:ext uri="{FF2B5EF4-FFF2-40B4-BE49-F238E27FC236}">
                <a16:creationId xmlns:a16="http://schemas.microsoft.com/office/drawing/2014/main" id="{6BBFA5B4-5682-408B-B25B-7B4C4C568BE1}"/>
              </a:ext>
            </a:extLst>
          </p:cNvPr>
          <p:cNvSpPr>
            <a:spLocks noChangeArrowheads="1"/>
          </p:cNvSpPr>
          <p:nvPr/>
        </p:nvSpPr>
        <p:spPr bwMode="auto">
          <a:xfrm>
            <a:off x="273050" y="5800725"/>
            <a:ext cx="9432925" cy="974725"/>
          </a:xfrm>
          <a:prstGeom prst="rect">
            <a:avLst/>
          </a:prstGeom>
          <a:ln/>
        </p:spPr>
        <p:style>
          <a:lnRef idx="2">
            <a:schemeClr val="dk1"/>
          </a:lnRef>
          <a:fillRef idx="1">
            <a:schemeClr val="lt1"/>
          </a:fillRef>
          <a:effectRef idx="0">
            <a:schemeClr val="dk1"/>
          </a:effectRef>
          <a:fontRef idx="minor">
            <a:schemeClr val="dk1"/>
          </a:fontRef>
        </p:style>
        <p:txBody>
          <a:bodyPr>
            <a:spAutoFit/>
          </a:bodyPr>
          <a:lstStyle/>
          <a:p>
            <a:pPr marL="538163" marR="0" lvl="0" indent="-538163" algn="l" defTabSz="914400" rtl="0" eaLnBrk="1" fontAlgn="auto" latinLnBrk="0" hangingPunct="1">
              <a:lnSpc>
                <a:spcPct val="105000"/>
              </a:lnSpc>
              <a:spcBef>
                <a:spcPts val="0"/>
              </a:spcBef>
              <a:spcAft>
                <a:spcPts val="0"/>
              </a:spcAft>
              <a:buClrTx/>
              <a:buSzTx/>
              <a:buFontTx/>
              <a:buNone/>
              <a:tabLst/>
              <a:defRPr/>
            </a:pPr>
            <a:r>
              <a:rPr kumimoji="1" lang="en-US" altLang="ja-JP" sz="2000" b="1"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a:t>
            </a:r>
            <a:r>
              <a:rPr kumimoji="1" lang="ja-JP" altLang="en-US" sz="2000" b="1"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専門事項の審議</a:t>
            </a:r>
            <a:r>
              <a:rPr kumimoji="1" lang="en-US" altLang="ja-JP" sz="2000" b="1"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a:t>
            </a:r>
          </a:p>
          <a:p>
            <a:pPr marL="538163" marR="0" lvl="0" indent="-538163" algn="l" defTabSz="914400" rtl="0" eaLnBrk="1" fontAlgn="auto" latinLnBrk="0" hangingPunct="1">
              <a:lnSpc>
                <a:spcPct val="105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厚生労働大臣は、専門の事項を審議するため必要があると認めるときは、その都度、</a:t>
            </a:r>
            <a:endParaRPr kumimoji="1" lang="en-US" altLang="ja-JP"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endParaRPr>
          </a:p>
          <a:p>
            <a:pPr marL="538163" marR="0" lvl="0" indent="-538163" algn="l" defTabSz="914400" rtl="0" eaLnBrk="1" fontAlgn="auto" latinLnBrk="0" hangingPunct="1">
              <a:lnSpc>
                <a:spcPct val="105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各１０人以内の専門委員（大臣任命）を置くことができる。</a:t>
            </a:r>
          </a:p>
        </p:txBody>
      </p:sp>
      <p:sp>
        <p:nvSpPr>
          <p:cNvPr id="66565" name="テキスト ボックス 7">
            <a:extLst>
              <a:ext uri="{FF2B5EF4-FFF2-40B4-BE49-F238E27FC236}">
                <a16:creationId xmlns:a16="http://schemas.microsoft.com/office/drawing/2014/main" id="{B7149403-7EF0-4F15-ACE6-58D80F680F26}"/>
              </a:ext>
            </a:extLst>
          </p:cNvPr>
          <p:cNvSpPr txBox="1">
            <a:spLocks noChangeArrowheads="1"/>
          </p:cNvSpPr>
          <p:nvPr/>
        </p:nvSpPr>
        <p:spPr bwMode="auto">
          <a:xfrm>
            <a:off x="1111250" y="68263"/>
            <a:ext cx="76835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a:ln>
                  <a:noFill/>
                </a:ln>
                <a:solidFill>
                  <a:srgbClr val="000000"/>
                </a:solidFill>
                <a:effectLst/>
                <a:uLnTx/>
                <a:uFillTx/>
                <a:latin typeface="ＭＳ Ｐゴシック" panose="020B0600070205080204" pitchFamily="50" charset="-128"/>
                <a:ea typeface="メイリオ" panose="020B0604030504040204" pitchFamily="50" charset="-128"/>
                <a:cs typeface="+mn-cs"/>
              </a:rPr>
              <a:t>中央社会保険医療協議会（中医協）について</a:t>
            </a:r>
          </a:p>
        </p:txBody>
      </p:sp>
      <p:grpSp>
        <p:nvGrpSpPr>
          <p:cNvPr id="66566" name="グループ化 8">
            <a:extLst>
              <a:ext uri="{FF2B5EF4-FFF2-40B4-BE49-F238E27FC236}">
                <a16:creationId xmlns:a16="http://schemas.microsoft.com/office/drawing/2014/main" id="{0F211FB1-511E-4C71-BF71-C9B8D3FFAA15}"/>
              </a:ext>
            </a:extLst>
          </p:cNvPr>
          <p:cNvGrpSpPr>
            <a:grpSpLocks/>
          </p:cNvGrpSpPr>
          <p:nvPr/>
        </p:nvGrpSpPr>
        <p:grpSpPr bwMode="auto">
          <a:xfrm>
            <a:off x="-39688" y="481013"/>
            <a:ext cx="9948863" cy="66675"/>
            <a:chOff x="-108520" y="2589251"/>
            <a:chExt cx="9361384" cy="63276"/>
          </a:xfrm>
        </p:grpSpPr>
        <p:sp>
          <p:nvSpPr>
            <p:cNvPr id="10" name="正方形/長方形 9">
              <a:extLst>
                <a:ext uri="{FF2B5EF4-FFF2-40B4-BE49-F238E27FC236}">
                  <a16:creationId xmlns:a16="http://schemas.microsoft.com/office/drawing/2014/main" id="{8AFB9B99-928B-4335-9807-4079CE4FD622}"/>
                </a:ext>
              </a:extLst>
            </p:cNvPr>
            <p:cNvSpPr/>
            <p:nvPr/>
          </p:nvSpPr>
          <p:spPr>
            <a:xfrm>
              <a:off x="-108520" y="2589251"/>
              <a:ext cx="9361384" cy="1807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ＭＳ Ｐゴシック" panose="020B0600070205080204" pitchFamily="50" charset="-128"/>
                <a:cs typeface="+mn-cs"/>
              </a:endParaRPr>
            </a:p>
          </p:txBody>
        </p:sp>
        <p:sp>
          <p:nvSpPr>
            <p:cNvPr id="11" name="正方形/長方形 10">
              <a:extLst>
                <a:ext uri="{FF2B5EF4-FFF2-40B4-BE49-F238E27FC236}">
                  <a16:creationId xmlns:a16="http://schemas.microsoft.com/office/drawing/2014/main" id="{11C1D316-46F6-44A1-BC39-EF88D8645945}"/>
                </a:ext>
              </a:extLst>
            </p:cNvPr>
            <p:cNvSpPr/>
            <p:nvPr/>
          </p:nvSpPr>
          <p:spPr>
            <a:xfrm>
              <a:off x="-108520" y="2619382"/>
              <a:ext cx="9361384" cy="33145"/>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ＭＳ Ｐゴシック" panose="020B0600070205080204" pitchFamily="50" charset="-128"/>
                <a:cs typeface="+mn-cs"/>
              </a:endParaRPr>
            </a:p>
          </p:txBody>
        </p:sp>
      </p:grpSp>
      <p:sp>
        <p:nvSpPr>
          <p:cNvPr id="66567" name="スライド番号プレースホルダー 2">
            <a:extLst>
              <a:ext uri="{FF2B5EF4-FFF2-40B4-BE49-F238E27FC236}">
                <a16:creationId xmlns:a16="http://schemas.microsoft.com/office/drawing/2014/main" id="{7C7D06BC-1A6B-42D2-A84D-0AA4FDD997B8}"/>
              </a:ext>
            </a:extLst>
          </p:cNvPr>
          <p:cNvSpPr txBox="1">
            <a:spLocks noChangeArrowheads="1"/>
          </p:cNvSpPr>
          <p:nvPr/>
        </p:nvSpPr>
        <p:spPr bwMode="auto">
          <a:xfrm>
            <a:off x="7681913" y="6592888"/>
            <a:ext cx="2311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158CEE30-CBBB-4164-957E-2F8E79CFD841}" type="slidenum">
              <a:rPr kumimoji="1" lang="ja-JP" altLang="en-US" sz="16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52</a:t>
            </a:fld>
            <a:endParaRPr kumimoji="1" lang="ja-JP" altLang="en-US" sz="16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14" name="Rectangle 15">
            <a:extLst>
              <a:ext uri="{FF2B5EF4-FFF2-40B4-BE49-F238E27FC236}">
                <a16:creationId xmlns:a16="http://schemas.microsoft.com/office/drawing/2014/main" id="{10B2B4BF-A255-4D5A-BD71-B69A112F27F4}"/>
              </a:ext>
            </a:extLst>
          </p:cNvPr>
          <p:cNvSpPr>
            <a:spLocks noChangeArrowheads="1"/>
          </p:cNvSpPr>
          <p:nvPr/>
        </p:nvSpPr>
        <p:spPr bwMode="auto">
          <a:xfrm>
            <a:off x="273050" y="601663"/>
            <a:ext cx="9432925" cy="1265237"/>
          </a:xfrm>
          <a:prstGeom prst="rect">
            <a:avLst/>
          </a:prstGeom>
          <a:ln/>
        </p:spPr>
        <p:style>
          <a:lnRef idx="2">
            <a:schemeClr val="dk1"/>
          </a:lnRef>
          <a:fillRef idx="1">
            <a:schemeClr val="lt1"/>
          </a:fillRef>
          <a:effectRef idx="0">
            <a:schemeClr val="dk1"/>
          </a:effectRef>
          <a:fontRef idx="minor">
            <a:schemeClr val="dk1"/>
          </a:fontRef>
        </p:style>
        <p:txBody>
          <a:bodyPr>
            <a:spAutoFit/>
          </a:bodyPr>
          <a:lstStyle/>
          <a:p>
            <a:pPr marL="538163" marR="0" lvl="0" indent="-538163" algn="l" defTabSz="914400" rtl="0" eaLnBrk="1" fontAlgn="auto" latinLnBrk="0" hangingPunct="1">
              <a:lnSpc>
                <a:spcPct val="1050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社会保険医療協議会法（昭和</a:t>
            </a:r>
            <a:r>
              <a:rPr kumimoji="1" lang="en-US" altLang="ja-JP"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25</a:t>
            </a:r>
            <a:r>
              <a:rPr kumimoji="1" lang="ja-JP" altLang="en-US"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年法律第</a:t>
            </a:r>
            <a:r>
              <a:rPr kumimoji="1" lang="en-US" altLang="ja-JP"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47</a:t>
            </a:r>
            <a:r>
              <a:rPr kumimoji="1" lang="ja-JP" altLang="en-US"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号）</a:t>
            </a:r>
            <a:r>
              <a:rPr kumimoji="1" lang="en-US" altLang="ja-JP"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endParaRPr kumimoji="1" lang="en-US" altLang="ja-JP" sz="2000" b="1"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endParaRPr>
          </a:p>
          <a:p>
            <a:pPr marL="538163" marR="0" lvl="0" indent="-538163" algn="l" defTabSz="914400" rtl="0" eaLnBrk="1" fontAlgn="auto" latinLnBrk="0" hangingPunct="1">
              <a:lnSpc>
                <a:spcPct val="105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第１条　厚生労働省に、中央社会保険医療協議会（以下「中央協議会」という。）を置く。</a:t>
            </a:r>
            <a:endParaRPr kumimoji="1" lang="en-US" altLang="ja-JP"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endParaRPr>
          </a:p>
          <a:p>
            <a:pPr marL="538163" marR="0" lvl="0" indent="-538163" algn="l" defTabSz="914400" rtl="0" eaLnBrk="1" fontAlgn="auto" latinLnBrk="0" hangingPunct="1">
              <a:lnSpc>
                <a:spcPct val="105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２　各地方厚生局（地方厚生支局を含む。）に、地方社会保険医療協議会（以下「地方協議会」と</a:t>
            </a:r>
            <a:endParaRPr kumimoji="1" lang="en-US" altLang="ja-JP"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endParaRPr>
          </a:p>
          <a:p>
            <a:pPr marL="538163" marR="0" lvl="0" indent="-538163" algn="l" defTabSz="914400" rtl="0" eaLnBrk="1" fontAlgn="auto" latinLnBrk="0" hangingPunct="1">
              <a:lnSpc>
                <a:spcPct val="105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いう。）を置く。</a:t>
            </a:r>
            <a:endParaRPr kumimoji="1" lang="en-US" altLang="ja-JP"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endParaRPr>
          </a:p>
        </p:txBody>
      </p:sp>
    </p:spTree>
    <p:extLst>
      <p:ext uri="{BB962C8B-B14F-4D97-AF65-F5344CB8AC3E}">
        <p14:creationId xmlns:p14="http://schemas.microsoft.com/office/powerpoint/2010/main" val="3006796437"/>
      </p:ext>
    </p:extLst>
  </p:cSld>
  <p:clrMapOvr>
    <a:masterClrMapping/>
  </p:clrMapOvr>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969B21-2E62-B04C-E02B-FCB6BC07C1A0}"/>
            </a:ext>
          </a:extLst>
        </p:cNvPr>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C5E7B6CD-00E3-33AB-F36C-22FFF1FB7C85}"/>
              </a:ext>
            </a:extLst>
          </p:cNvPr>
          <p:cNvSpPr txBox="1"/>
          <p:nvPr/>
        </p:nvSpPr>
        <p:spPr>
          <a:xfrm>
            <a:off x="0" y="0"/>
            <a:ext cx="9906000" cy="27699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令和６年度診療報酬改定</a:t>
            </a:r>
          </a:p>
        </p:txBody>
      </p:sp>
      <p:sp>
        <p:nvSpPr>
          <p:cNvPr id="11" name="タイトル 1">
            <a:extLst>
              <a:ext uri="{FF2B5EF4-FFF2-40B4-BE49-F238E27FC236}">
                <a16:creationId xmlns:a16="http://schemas.microsoft.com/office/drawing/2014/main" id="{AE235F6C-AE98-DB1C-8089-A4E6481B982C}"/>
              </a:ext>
            </a:extLst>
          </p:cNvPr>
          <p:cNvSpPr txBox="1">
            <a:spLocks/>
          </p:cNvSpPr>
          <p:nvPr/>
        </p:nvSpPr>
        <p:spPr>
          <a:xfrm>
            <a:off x="116463" y="1058749"/>
            <a:ext cx="9595066" cy="1224136"/>
          </a:xfrm>
          <a:prstGeom prst="rect">
            <a:avLst/>
          </a:prstGeom>
          <a:ln>
            <a:solidFill>
              <a:sysClr val="windowText" lastClr="000000"/>
            </a:solidFill>
          </a:ln>
        </p:spPr>
        <p:txBody>
          <a:bodyPr vert="horz" lIns="91440" tIns="45720" rIns="91440" bIns="45720" rtlCol="0" anchor="ctr">
            <a:normAutofit/>
          </a:bodyP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266700" marR="0" lvl="0" indent="-266700" algn="l" defTabSz="914400" rtl="0" eaLnBrk="1" fontAlgn="auto" latinLnBrk="0" hangingPunct="1">
              <a:lnSpc>
                <a:spcPct val="100000"/>
              </a:lnSpc>
              <a:spcBef>
                <a:spcPct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j-cs"/>
              </a:rPr>
              <a:t>○　機能評価係数</a:t>
            </a:r>
            <a:r>
              <a:rPr kumimoji="1" lang="en-US" altLang="ja-JP" sz="1600" b="0" i="0" u="none" strike="noStrike" kern="1200" cap="none" spc="0" normalizeH="0" baseline="0" noProof="0">
                <a:ln>
                  <a:noFill/>
                </a:ln>
                <a:solidFill>
                  <a:prstClr val="black"/>
                </a:solidFill>
                <a:effectLst/>
                <a:uLnTx/>
                <a:uFillTx/>
                <a:latin typeface="メイリオ"/>
                <a:ea typeface="メイリオ"/>
                <a:cs typeface="+mj-cs"/>
              </a:rPr>
              <a:t>Ⅱ</a:t>
            </a:r>
            <a:r>
              <a:rPr kumimoji="1" lang="ja-JP" altLang="en-US" sz="1600" b="0" i="0" u="none" strike="noStrike" kern="1200" cap="none" spc="0" normalizeH="0" baseline="0" noProof="0">
                <a:ln>
                  <a:noFill/>
                </a:ln>
                <a:solidFill>
                  <a:prstClr val="black"/>
                </a:solidFill>
                <a:effectLst/>
                <a:uLnTx/>
                <a:uFillTx/>
                <a:latin typeface="メイリオ"/>
                <a:ea typeface="メイリオ"/>
                <a:cs typeface="+mj-cs"/>
              </a:rPr>
              <a:t>等の医療機関別係数については、都道府県が行う事業への参加状況等を評価に反映しているが、都道府県・厚生局等への確認業務の円滑化を図る観点から、ＤＰＣ対象病院及びＤＰＣ準備病院からの年１回の厚生局への別途様式による届出（定例報告）に基づき、</a:t>
            </a:r>
            <a:r>
              <a:rPr kumimoji="1" lang="en-US" altLang="ja-JP" sz="1600" b="0" i="0" u="none" strike="noStrike" kern="1200" cap="none" spc="0" normalizeH="0" baseline="0" noProof="0">
                <a:ln>
                  <a:noFill/>
                </a:ln>
                <a:solidFill>
                  <a:prstClr val="black"/>
                </a:solidFill>
                <a:effectLst/>
                <a:uLnTx/>
                <a:uFillTx/>
                <a:latin typeface="メイリオ"/>
                <a:ea typeface="メイリオ"/>
                <a:cs typeface="+mj-cs"/>
              </a:rPr>
              <a:t>10</a:t>
            </a:r>
            <a:r>
              <a:rPr kumimoji="1" lang="ja-JP" altLang="en-US" sz="1600" b="0" i="0" u="none" strike="noStrike" kern="1200" cap="none" spc="0" normalizeH="0" baseline="0" noProof="0">
                <a:ln>
                  <a:noFill/>
                </a:ln>
                <a:solidFill>
                  <a:prstClr val="black"/>
                </a:solidFill>
                <a:effectLst/>
                <a:uLnTx/>
                <a:uFillTx/>
                <a:latin typeface="メイリオ"/>
                <a:ea typeface="メイリオ"/>
                <a:cs typeface="+mj-cs"/>
              </a:rPr>
              <a:t>月</a:t>
            </a:r>
            <a:r>
              <a:rPr kumimoji="1" lang="en-US" altLang="ja-JP" sz="1600" b="0" i="0" u="none" strike="noStrike" kern="1200" cap="none" spc="0" normalizeH="0" baseline="0" noProof="0">
                <a:ln>
                  <a:noFill/>
                </a:ln>
                <a:solidFill>
                  <a:prstClr val="black"/>
                </a:solidFill>
                <a:effectLst/>
                <a:uLnTx/>
                <a:uFillTx/>
                <a:latin typeface="メイリオ"/>
                <a:ea typeface="メイリオ"/>
                <a:cs typeface="+mj-cs"/>
              </a:rPr>
              <a:t>1</a:t>
            </a:r>
            <a:r>
              <a:rPr kumimoji="1" lang="ja-JP" altLang="en-US" sz="1600" b="0" i="0" u="none" strike="noStrike" kern="1200" cap="none" spc="0" normalizeH="0" baseline="0" noProof="0">
                <a:ln>
                  <a:noFill/>
                </a:ln>
                <a:solidFill>
                  <a:prstClr val="black"/>
                </a:solidFill>
                <a:effectLst/>
                <a:uLnTx/>
                <a:uFillTx/>
                <a:latin typeface="メイリオ"/>
                <a:ea typeface="メイリオ"/>
                <a:cs typeface="+mj-cs"/>
              </a:rPr>
              <a:t>日時点での状況等を確認した上で、翌年度の評価に反映している。</a:t>
            </a: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j-cs"/>
            </a:endParaRPr>
          </a:p>
        </p:txBody>
      </p:sp>
      <p:sp>
        <p:nvSpPr>
          <p:cNvPr id="12" name="タイトル 1">
            <a:extLst>
              <a:ext uri="{FF2B5EF4-FFF2-40B4-BE49-F238E27FC236}">
                <a16:creationId xmlns:a16="http://schemas.microsoft.com/office/drawing/2014/main" id="{1328AF4C-01E8-8BFD-1878-3A9A39E7076F}"/>
              </a:ext>
            </a:extLst>
          </p:cNvPr>
          <p:cNvSpPr txBox="1">
            <a:spLocks/>
          </p:cNvSpPr>
          <p:nvPr/>
        </p:nvSpPr>
        <p:spPr>
          <a:xfrm>
            <a:off x="116463" y="2852936"/>
            <a:ext cx="9595066" cy="3506300"/>
          </a:xfrm>
          <a:prstGeom prst="rect">
            <a:avLst/>
          </a:prstGeom>
          <a:ln>
            <a:solidFill>
              <a:sysClr val="windowText" lastClr="000000"/>
            </a:solidFill>
          </a:ln>
        </p:spPr>
        <p:txBody>
          <a:bodyPr vert="horz" lIns="91440" tIns="45720" rIns="91440" bIns="45720" rtlCol="0" anchor="ctr">
            <a:noAutofit/>
          </a:bodyP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j-cs"/>
              </a:rPr>
              <a:t>（１）施設基準の届出状況</a:t>
            </a: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j-cs"/>
            </a:endParaRPr>
          </a:p>
          <a:p>
            <a:pPr marL="0" marR="0" lvl="0" indent="0" algn="l" defTabSz="914400" rtl="0" eaLnBrk="1" fontAlgn="auto" latinLnBrk="0" hangingPunct="1">
              <a:lnSpc>
                <a:spcPct val="100000"/>
              </a:lnSpc>
              <a:spcBef>
                <a:spcPct val="0"/>
              </a:spcBef>
              <a:spcAft>
                <a:spcPts val="0"/>
              </a:spcAft>
              <a:buClrTx/>
              <a:buSzTx/>
              <a:buFontTx/>
              <a:buNone/>
              <a:tabLst/>
              <a:defRPr/>
            </a:pPr>
            <a:endParaRPr kumimoji="1" lang="en-US" altLang="ja-JP" sz="600" b="0" i="0" u="none" strike="noStrike" kern="100" cap="none" spc="0" normalizeH="0" baseline="0" noProof="0">
              <a:ln>
                <a:noFill/>
              </a:ln>
              <a:solidFill>
                <a:prstClr val="black"/>
              </a:solidFill>
              <a:effectLst/>
              <a:uLnTx/>
              <a:uFillTx/>
              <a:latin typeface="メイリオ"/>
              <a:ea typeface="メイリオ"/>
              <a:cs typeface="Century"/>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1" lang="ja-JP" altLang="en-US" sz="1600" b="0" i="0" u="none" strike="noStrike" kern="100" cap="none" spc="0" normalizeH="0" baseline="0" noProof="0">
                <a:ln>
                  <a:noFill/>
                </a:ln>
                <a:solidFill>
                  <a:prstClr val="black"/>
                </a:solidFill>
                <a:effectLst/>
                <a:uLnTx/>
                <a:uFillTx/>
                <a:latin typeface="メイリオ"/>
                <a:ea typeface="メイリオ"/>
                <a:cs typeface="Century"/>
              </a:rPr>
              <a:t>（２）都道府県が行う事業への参加状況</a:t>
            </a:r>
            <a:endParaRPr kumimoji="1" lang="en-US" altLang="ja-JP" sz="1600" b="0" i="0" u="none" strike="noStrike" kern="100" cap="none" spc="0" normalizeH="0" baseline="0" noProof="0">
              <a:ln>
                <a:noFill/>
              </a:ln>
              <a:solidFill>
                <a:prstClr val="black"/>
              </a:solidFill>
              <a:effectLst/>
              <a:uLnTx/>
              <a:uFillTx/>
              <a:latin typeface="メイリオ"/>
              <a:ea typeface="メイリオ"/>
              <a:cs typeface="Century"/>
            </a:endParaRPr>
          </a:p>
          <a:p>
            <a:pPr marL="809625" marR="0" lvl="0" indent="-342900" algn="l" defTabSz="914400" rtl="0" eaLnBrk="1" fontAlgn="auto" latinLnBrk="0" hangingPunct="1">
              <a:lnSpc>
                <a:spcPct val="100000"/>
              </a:lnSpc>
              <a:spcBef>
                <a:spcPct val="0"/>
              </a:spcBef>
              <a:spcAft>
                <a:spcPts val="0"/>
              </a:spcAft>
              <a:buClrTx/>
              <a:buSzTx/>
              <a:buFont typeface="+mj-ea"/>
              <a:buAutoNum type="circleNumDbPlain"/>
              <a:tabLst/>
              <a:defRPr/>
            </a:pPr>
            <a:r>
              <a:rPr kumimoji="1" lang="ja-JP" altLang="en-US" sz="1400" b="0" i="0" u="none" strike="noStrike" kern="100" cap="none" spc="0" normalizeH="0" baseline="0" noProof="0">
                <a:ln>
                  <a:noFill/>
                </a:ln>
                <a:solidFill>
                  <a:prstClr val="black"/>
                </a:solidFill>
                <a:effectLst/>
                <a:uLnTx/>
                <a:uFillTx/>
                <a:latin typeface="メイリオ"/>
                <a:ea typeface="メイリオ"/>
                <a:cs typeface="Century"/>
              </a:rPr>
              <a:t>救急医療（病院群輪番制への参加、共同利用型病院の施設、救命救急センター）</a:t>
            </a:r>
            <a:endParaRPr kumimoji="1" lang="en-US" altLang="ja-JP" sz="1400" b="0" i="0" u="none" strike="noStrike" kern="100" cap="none" spc="0" normalizeH="0" baseline="0" noProof="0">
              <a:ln>
                <a:noFill/>
              </a:ln>
              <a:solidFill>
                <a:prstClr val="black"/>
              </a:solidFill>
              <a:effectLst/>
              <a:uLnTx/>
              <a:uFillTx/>
              <a:latin typeface="メイリオ"/>
              <a:ea typeface="メイリオ"/>
              <a:cs typeface="Century"/>
            </a:endParaRPr>
          </a:p>
          <a:p>
            <a:pPr marL="809625" marR="0" lvl="0" indent="-342900" algn="l" defTabSz="914400" rtl="0" eaLnBrk="1" fontAlgn="auto" latinLnBrk="0" hangingPunct="1">
              <a:lnSpc>
                <a:spcPct val="100000"/>
              </a:lnSpc>
              <a:spcBef>
                <a:spcPct val="0"/>
              </a:spcBef>
              <a:spcAft>
                <a:spcPts val="0"/>
              </a:spcAft>
              <a:buClrTx/>
              <a:buSzTx/>
              <a:buFont typeface="+mj-ea"/>
              <a:buAutoNum type="circleNumDbPlain"/>
              <a:tabLst/>
              <a:defRPr/>
            </a:pPr>
            <a:r>
              <a:rPr kumimoji="1" lang="ja-JP" altLang="en-US" sz="1400" b="0" i="0" u="none" strike="noStrike" kern="100" cap="none" spc="0" normalizeH="0" baseline="0" noProof="0">
                <a:ln>
                  <a:noFill/>
                </a:ln>
                <a:solidFill>
                  <a:prstClr val="black"/>
                </a:solidFill>
                <a:effectLst/>
                <a:uLnTx/>
                <a:uFillTx/>
                <a:latin typeface="メイリオ"/>
                <a:ea typeface="メイリオ"/>
                <a:cs typeface="Century"/>
              </a:rPr>
              <a:t>災害時の医療（災害拠点病院の指定、災害派遣医療チーム（</a:t>
            </a:r>
            <a:r>
              <a:rPr kumimoji="1" lang="en-US" altLang="ja-JP" sz="1400" b="0" i="0" u="none" strike="noStrike" kern="100" cap="none" spc="0" normalizeH="0" baseline="0" noProof="0">
                <a:ln>
                  <a:noFill/>
                </a:ln>
                <a:solidFill>
                  <a:prstClr val="black"/>
                </a:solidFill>
                <a:effectLst/>
                <a:uLnTx/>
                <a:uFillTx/>
                <a:latin typeface="メイリオ"/>
                <a:ea typeface="メイリオ"/>
                <a:cs typeface="Century"/>
              </a:rPr>
              <a:t>DMAT</a:t>
            </a:r>
            <a:r>
              <a:rPr kumimoji="1" lang="ja-JP" altLang="en-US" sz="1400" b="0" i="0" u="none" strike="noStrike" kern="100" cap="none" spc="0" normalizeH="0" baseline="0" noProof="0">
                <a:ln>
                  <a:noFill/>
                </a:ln>
                <a:solidFill>
                  <a:prstClr val="black"/>
                </a:solidFill>
                <a:effectLst/>
                <a:uLnTx/>
                <a:uFillTx/>
                <a:latin typeface="メイリオ"/>
                <a:ea typeface="メイリオ"/>
                <a:cs typeface="Century"/>
              </a:rPr>
              <a:t>）の指定、広域災害・救急医療情報システム（</a:t>
            </a:r>
            <a:r>
              <a:rPr kumimoji="1" lang="en-US" altLang="ja-JP" sz="1400" b="0" i="0" u="none" strike="noStrike" kern="100" cap="none" spc="0" normalizeH="0" baseline="0" noProof="0">
                <a:ln>
                  <a:noFill/>
                </a:ln>
                <a:solidFill>
                  <a:prstClr val="black"/>
                </a:solidFill>
                <a:effectLst/>
                <a:uLnTx/>
                <a:uFillTx/>
                <a:latin typeface="メイリオ"/>
                <a:ea typeface="メイリオ"/>
                <a:cs typeface="Century"/>
              </a:rPr>
              <a:t>EMIS</a:t>
            </a:r>
            <a:r>
              <a:rPr kumimoji="1" lang="ja-JP" altLang="en-US" sz="1400" b="0" i="0" u="none" strike="noStrike" kern="100" cap="none" spc="0" normalizeH="0" baseline="0" noProof="0">
                <a:ln>
                  <a:noFill/>
                </a:ln>
                <a:solidFill>
                  <a:prstClr val="black"/>
                </a:solidFill>
                <a:effectLst/>
                <a:uLnTx/>
                <a:uFillTx/>
                <a:latin typeface="メイリオ"/>
                <a:ea typeface="メイリオ"/>
                <a:cs typeface="Century"/>
              </a:rPr>
              <a:t>）への参加状況）</a:t>
            </a:r>
            <a:endParaRPr kumimoji="1" lang="en-US" altLang="ja-JP" sz="1400" b="0" i="0" u="none" strike="noStrike" kern="100" cap="none" spc="0" normalizeH="0" baseline="0" noProof="0">
              <a:ln>
                <a:noFill/>
              </a:ln>
              <a:solidFill>
                <a:prstClr val="black"/>
              </a:solidFill>
              <a:effectLst/>
              <a:uLnTx/>
              <a:uFillTx/>
              <a:latin typeface="メイリオ"/>
              <a:ea typeface="メイリオ"/>
              <a:cs typeface="Century"/>
            </a:endParaRPr>
          </a:p>
          <a:p>
            <a:pPr marL="809625" marR="0" lvl="0" indent="-342900" algn="l" defTabSz="914400" rtl="0" eaLnBrk="1" fontAlgn="auto" latinLnBrk="0" hangingPunct="1">
              <a:lnSpc>
                <a:spcPct val="100000"/>
              </a:lnSpc>
              <a:spcBef>
                <a:spcPct val="0"/>
              </a:spcBef>
              <a:spcAft>
                <a:spcPts val="0"/>
              </a:spcAft>
              <a:buClrTx/>
              <a:buSzTx/>
              <a:buFont typeface="+mj-ea"/>
              <a:buAutoNum type="circleNumDbPlain"/>
              <a:tabLst/>
              <a:defRPr/>
            </a:pPr>
            <a:r>
              <a:rPr kumimoji="1" lang="ja-JP" altLang="en-US" sz="1400" b="0" i="0" u="none" strike="noStrike" kern="100" cap="none" spc="0" normalizeH="0" baseline="0" noProof="0">
                <a:ln>
                  <a:noFill/>
                </a:ln>
                <a:solidFill>
                  <a:prstClr val="black"/>
                </a:solidFill>
                <a:effectLst/>
                <a:uLnTx/>
                <a:uFillTx/>
                <a:latin typeface="メイリオ"/>
                <a:ea typeface="メイリオ"/>
                <a:cs typeface="Century"/>
              </a:rPr>
              <a:t>へき地の医療（へき地医療拠点病院の指定、社会医療法人許可におけるへき地医療の要件（へき地診療所への医師派遣実績、へき地巡回診療の実績）</a:t>
            </a:r>
            <a:endParaRPr kumimoji="1" lang="en-US" altLang="ja-JP" sz="1400" b="0" i="0" u="none" strike="noStrike" kern="100" cap="none" spc="0" normalizeH="0" baseline="0" noProof="0">
              <a:ln>
                <a:noFill/>
              </a:ln>
              <a:solidFill>
                <a:prstClr val="black"/>
              </a:solidFill>
              <a:effectLst/>
              <a:uLnTx/>
              <a:uFillTx/>
              <a:latin typeface="メイリオ"/>
              <a:ea typeface="メイリオ"/>
              <a:cs typeface="Century"/>
            </a:endParaRPr>
          </a:p>
          <a:p>
            <a:pPr marL="809625" marR="0" lvl="0" indent="-342900" algn="l" defTabSz="914400" rtl="0" eaLnBrk="1" fontAlgn="auto" latinLnBrk="0" hangingPunct="1">
              <a:lnSpc>
                <a:spcPct val="100000"/>
              </a:lnSpc>
              <a:spcBef>
                <a:spcPct val="0"/>
              </a:spcBef>
              <a:spcAft>
                <a:spcPts val="0"/>
              </a:spcAft>
              <a:buClrTx/>
              <a:buSzTx/>
              <a:buFont typeface="+mj-ea"/>
              <a:buAutoNum type="circleNumDbPlain"/>
              <a:tabLst/>
              <a:defRPr/>
            </a:pPr>
            <a:r>
              <a:rPr kumimoji="1" lang="ja-JP" altLang="en-US" sz="1400" b="0" i="0" u="none" strike="noStrike" kern="100" cap="none" spc="0" normalizeH="0" baseline="0" noProof="0">
                <a:ln>
                  <a:noFill/>
                </a:ln>
                <a:solidFill>
                  <a:prstClr val="black"/>
                </a:solidFill>
                <a:effectLst/>
                <a:uLnTx/>
                <a:uFillTx/>
                <a:latin typeface="メイリオ"/>
                <a:ea typeface="メイリオ"/>
                <a:cs typeface="Century"/>
              </a:rPr>
              <a:t>周産期医療（総合周産期母子医療センターの指定、地域周産期母子医療センターの認定）</a:t>
            </a:r>
            <a:endParaRPr kumimoji="1" lang="en-US" altLang="ja-JP" sz="1400" b="0" i="0" u="none" strike="noStrike" kern="100" cap="none" spc="0" normalizeH="0" baseline="0" noProof="0">
              <a:ln>
                <a:noFill/>
              </a:ln>
              <a:solidFill>
                <a:prstClr val="black"/>
              </a:solidFill>
              <a:effectLst/>
              <a:uLnTx/>
              <a:uFillTx/>
              <a:latin typeface="メイリオ"/>
              <a:ea typeface="メイリオ"/>
              <a:cs typeface="Century"/>
            </a:endParaRPr>
          </a:p>
          <a:p>
            <a:pPr marL="809625" marR="0" lvl="0" indent="-342900" algn="l" defTabSz="914400" rtl="0" eaLnBrk="1" fontAlgn="auto" latinLnBrk="0" hangingPunct="1">
              <a:lnSpc>
                <a:spcPct val="100000"/>
              </a:lnSpc>
              <a:spcBef>
                <a:spcPct val="0"/>
              </a:spcBef>
              <a:spcAft>
                <a:spcPts val="0"/>
              </a:spcAft>
              <a:buClrTx/>
              <a:buSzTx/>
              <a:buFont typeface="+mj-ea"/>
              <a:buAutoNum type="circleNumDbPlain"/>
              <a:tabLst/>
              <a:defRPr/>
            </a:pPr>
            <a:r>
              <a:rPr kumimoji="1" lang="ja-JP" altLang="en-US" sz="1400" b="0" i="0" u="none" strike="noStrike" kern="100" cap="none" spc="0" normalizeH="0" baseline="0" noProof="0">
                <a:ln>
                  <a:noFill/>
                </a:ln>
                <a:solidFill>
                  <a:prstClr val="black"/>
                </a:solidFill>
                <a:effectLst/>
                <a:uLnTx/>
                <a:uFillTx/>
                <a:latin typeface="メイリオ"/>
                <a:ea typeface="メイリオ"/>
                <a:cs typeface="Century"/>
              </a:rPr>
              <a:t>がん診療連携拠点病院（がん診療連携拠点病院の指定、都道府県認定がん診療連携拠点病院の認定）</a:t>
            </a:r>
            <a:endParaRPr kumimoji="1" lang="en-US" altLang="ja-JP" sz="1400" b="0" i="0" u="none" strike="noStrike" kern="100" cap="none" spc="0" normalizeH="0" baseline="0" noProof="0">
              <a:ln>
                <a:noFill/>
              </a:ln>
              <a:solidFill>
                <a:prstClr val="black"/>
              </a:solidFill>
              <a:effectLst/>
              <a:uLnTx/>
              <a:uFillTx/>
              <a:latin typeface="メイリオ"/>
              <a:ea typeface="メイリオ"/>
              <a:cs typeface="Century"/>
            </a:endParaRPr>
          </a:p>
          <a:p>
            <a:pPr marL="809625" marR="0" lvl="0" indent="-342900" algn="l" defTabSz="914400" rtl="0" eaLnBrk="1" fontAlgn="auto" latinLnBrk="0" hangingPunct="1">
              <a:lnSpc>
                <a:spcPct val="100000"/>
              </a:lnSpc>
              <a:spcBef>
                <a:spcPct val="0"/>
              </a:spcBef>
              <a:spcAft>
                <a:spcPts val="0"/>
              </a:spcAft>
              <a:buClrTx/>
              <a:buSzTx/>
              <a:buFont typeface="+mj-ea"/>
              <a:buAutoNum type="circleNumDbPlain"/>
              <a:tabLst/>
              <a:defRPr/>
            </a:pPr>
            <a:r>
              <a:rPr kumimoji="1" lang="ja-JP" altLang="en-US" sz="1400" b="0" i="0" u="none" strike="noStrike" kern="100" cap="none" spc="0" normalizeH="0" baseline="0" noProof="0">
                <a:ln>
                  <a:noFill/>
                </a:ln>
                <a:solidFill>
                  <a:prstClr val="black"/>
                </a:solidFill>
                <a:effectLst/>
                <a:uLnTx/>
                <a:uFillTx/>
                <a:latin typeface="メイリオ"/>
                <a:ea typeface="メイリオ"/>
                <a:cs typeface="Century"/>
              </a:rPr>
              <a:t>新興感染症等の医療（第一種協定指定医療機関の指定、流行初期医療確保措置の対象となる協定（入院医療に係るものに限る。）の締結）</a:t>
            </a:r>
          </a:p>
          <a:p>
            <a:pPr marL="0" marR="0" lvl="0" indent="0" algn="l" defTabSz="914400" rtl="0" eaLnBrk="1" fontAlgn="auto" latinLnBrk="0" hangingPunct="1">
              <a:lnSpc>
                <a:spcPct val="100000"/>
              </a:lnSpc>
              <a:spcBef>
                <a:spcPct val="0"/>
              </a:spcBef>
              <a:spcAft>
                <a:spcPts val="0"/>
              </a:spcAft>
              <a:buClrTx/>
              <a:buSzTx/>
              <a:buFontTx/>
              <a:buNone/>
              <a:tabLst/>
              <a:defRPr/>
            </a:pPr>
            <a:endParaRPr kumimoji="1" lang="en-US" altLang="ja-JP" sz="600" b="0" i="0" u="none" strike="noStrike" kern="100" cap="none" spc="0" normalizeH="0" baseline="0" noProof="0">
              <a:ln>
                <a:noFill/>
              </a:ln>
              <a:solidFill>
                <a:prstClr val="black"/>
              </a:solidFill>
              <a:effectLst/>
              <a:uLnTx/>
              <a:uFillTx/>
              <a:latin typeface="メイリオ"/>
              <a:ea typeface="メイリオ"/>
              <a:cs typeface="Century"/>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1" lang="ja-JP" altLang="en-US" sz="1600" b="0" i="0" u="none" strike="noStrike" kern="100" cap="none" spc="0" normalizeH="0" baseline="0" noProof="0">
                <a:ln>
                  <a:noFill/>
                </a:ln>
                <a:solidFill>
                  <a:prstClr val="black"/>
                </a:solidFill>
                <a:effectLst/>
                <a:uLnTx/>
                <a:uFillTx/>
                <a:latin typeface="メイリオ"/>
                <a:ea typeface="メイリオ"/>
                <a:cs typeface="Century"/>
              </a:rPr>
              <a:t>（３）その他</a:t>
            </a:r>
            <a:endParaRPr kumimoji="1" lang="en-US" altLang="ja-JP" sz="1600" b="0" i="0" u="none" strike="noStrike" kern="100" cap="none" spc="0" normalizeH="0" baseline="0" noProof="0">
              <a:ln>
                <a:noFill/>
              </a:ln>
              <a:solidFill>
                <a:prstClr val="black"/>
              </a:solidFill>
              <a:effectLst/>
              <a:uLnTx/>
              <a:uFillTx/>
              <a:latin typeface="メイリオ"/>
              <a:ea typeface="メイリオ"/>
              <a:cs typeface="Century"/>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1" lang="ja-JP" altLang="en-US" sz="1600" b="0" i="0" u="none" strike="noStrike" kern="100" cap="none" spc="0" normalizeH="0" baseline="0" noProof="0">
                <a:ln>
                  <a:noFill/>
                </a:ln>
                <a:solidFill>
                  <a:prstClr val="black"/>
                </a:solidFill>
                <a:effectLst/>
                <a:uLnTx/>
                <a:uFillTx/>
                <a:latin typeface="メイリオ"/>
                <a:ea typeface="メイリオ"/>
                <a:cs typeface="Century"/>
              </a:rPr>
              <a:t>　　病床数（ＤＰＣ算定病床数）等</a:t>
            </a:r>
            <a:endParaRPr kumimoji="1" lang="en-US" altLang="ja-JP" sz="1600" b="0" i="0" u="none" strike="noStrike" kern="100" cap="none" spc="0" normalizeH="0" baseline="0" noProof="0">
              <a:ln>
                <a:noFill/>
              </a:ln>
              <a:solidFill>
                <a:prstClr val="black"/>
              </a:solidFill>
              <a:effectLst/>
              <a:uLnTx/>
              <a:uFillTx/>
              <a:latin typeface="メイリオ"/>
              <a:ea typeface="メイリオ"/>
              <a:cs typeface="Century"/>
            </a:endParaRPr>
          </a:p>
        </p:txBody>
      </p:sp>
      <p:sp>
        <p:nvSpPr>
          <p:cNvPr id="13" name="タイトル 1">
            <a:extLst>
              <a:ext uri="{FF2B5EF4-FFF2-40B4-BE49-F238E27FC236}">
                <a16:creationId xmlns:a16="http://schemas.microsoft.com/office/drawing/2014/main" id="{3F66D839-AF91-F8FB-9F5E-C274B0600596}"/>
              </a:ext>
            </a:extLst>
          </p:cNvPr>
          <p:cNvSpPr txBox="1">
            <a:spLocks/>
          </p:cNvSpPr>
          <p:nvPr/>
        </p:nvSpPr>
        <p:spPr>
          <a:xfrm>
            <a:off x="11623" y="751918"/>
            <a:ext cx="1209000" cy="288032"/>
          </a:xfrm>
          <a:prstGeom prst="rect">
            <a:avLst/>
          </a:prstGeom>
          <a:ln>
            <a:noFill/>
          </a:ln>
        </p:spPr>
        <p:txBody>
          <a:bodyPr vert="horz" lIns="91440" tIns="45720" rIns="91440" bIns="45720" rtlCol="0" anchor="ctr">
            <a:noAutofit/>
          </a:bodyP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j-cs"/>
              </a:rPr>
              <a:t>１．概要</a:t>
            </a:r>
          </a:p>
        </p:txBody>
      </p:sp>
      <p:sp>
        <p:nvSpPr>
          <p:cNvPr id="14" name="タイトル 1">
            <a:extLst>
              <a:ext uri="{FF2B5EF4-FFF2-40B4-BE49-F238E27FC236}">
                <a16:creationId xmlns:a16="http://schemas.microsoft.com/office/drawing/2014/main" id="{569A5F09-E2E3-BD74-B508-7B3540D5A323}"/>
              </a:ext>
            </a:extLst>
          </p:cNvPr>
          <p:cNvSpPr txBox="1">
            <a:spLocks/>
          </p:cNvSpPr>
          <p:nvPr/>
        </p:nvSpPr>
        <p:spPr>
          <a:xfrm>
            <a:off x="-16000" y="2564904"/>
            <a:ext cx="4896000" cy="288032"/>
          </a:xfrm>
          <a:prstGeom prst="rect">
            <a:avLst/>
          </a:prstGeom>
          <a:noFill/>
          <a:ln>
            <a:noFill/>
          </a:ln>
        </p:spPr>
        <p:txBody>
          <a:bodyPr vert="horz" lIns="91440" tIns="45720" rIns="91440" bIns="45720" rtlCol="0" anchor="ctr">
            <a:noAutofit/>
          </a:bodyP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j-cs"/>
              </a:rPr>
              <a:t>２．報告内容　</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j-cs"/>
              </a:rPr>
              <a:t>（令和６年度診療報酬改定後）</a:t>
            </a:r>
          </a:p>
        </p:txBody>
      </p:sp>
      <p:sp>
        <p:nvSpPr>
          <p:cNvPr id="7" name="タイトル 1">
            <a:extLst>
              <a:ext uri="{FF2B5EF4-FFF2-40B4-BE49-F238E27FC236}">
                <a16:creationId xmlns:a16="http://schemas.microsoft.com/office/drawing/2014/main" id="{0511D36B-5925-A82B-A4CA-8A9368C574BF}"/>
              </a:ext>
            </a:extLst>
          </p:cNvPr>
          <p:cNvSpPr>
            <a:spLocks noGrp="1"/>
          </p:cNvSpPr>
          <p:nvPr>
            <p:ph type="title"/>
          </p:nvPr>
        </p:nvSpPr>
        <p:spPr>
          <a:solidFill>
            <a:srgbClr val="E1EDFF"/>
          </a:solidFill>
        </p:spPr>
        <p:txBody>
          <a:bodyPr>
            <a:noAutofit/>
          </a:bodyPr>
          <a:lstStyle/>
          <a:p>
            <a:r>
              <a:rPr lang="en-US" altLang="ja-JP" b="1">
                <a:latin typeface="Meiryo"/>
                <a:ea typeface="メイリオ"/>
              </a:rPr>
              <a:t>DPC</a:t>
            </a:r>
            <a:r>
              <a:rPr lang="ja-JP" b="1">
                <a:latin typeface="Meiryo"/>
                <a:ea typeface="Meiryo"/>
              </a:rPr>
              <a:t>対象病院が参加する調査（定例報告）</a:t>
            </a:r>
            <a:endParaRPr lang="en-US" altLang="ja-JP" b="1"/>
          </a:p>
        </p:txBody>
      </p:sp>
      <p:sp>
        <p:nvSpPr>
          <p:cNvPr id="3" name="スライド番号プレースホルダー 2">
            <a:extLst>
              <a:ext uri="{FF2B5EF4-FFF2-40B4-BE49-F238E27FC236}">
                <a16:creationId xmlns:a16="http://schemas.microsoft.com/office/drawing/2014/main" id="{D5D1F392-E6CF-6860-1E2C-C5050758246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520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033017528"/>
      </p:ext>
    </p:extLst>
  </p:cSld>
  <p:clrMapOvr>
    <a:masterClrMapping/>
  </p:clrMapOvr>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a:extLst>
              <a:ext uri="{FF2B5EF4-FFF2-40B4-BE49-F238E27FC236}">
                <a16:creationId xmlns:a16="http://schemas.microsoft.com/office/drawing/2014/main" id="{40E90421-8290-458B-AE0F-693826D280CC}"/>
              </a:ext>
            </a:extLst>
          </p:cNvPr>
          <p:cNvSpPr/>
          <p:nvPr/>
        </p:nvSpPr>
        <p:spPr>
          <a:xfrm>
            <a:off x="4985430" y="1823651"/>
            <a:ext cx="4435661" cy="4913844"/>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Ｋ６１５　血管塞栓術（頭部、胸腔、腹腔内血管等）　３　門脈塞栓術（開腹によるもの）</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Ｋ６３５－４　腹腔鏡下連続携行式腹膜灌流用カテーテル腹腔内留置術</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Ｋ６４５－２　腹腔鏡下骨盤内臓全摘術</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Ｋ６４５－３　骨盤内悪性腫瘍及び腹腔内軟部腫瘍ラジオ波焼灼療法（一連として）</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Ｋ６５６－２　腹腔鏡下胃縮小術　２　スリーブ状切除によるもの（バイパス術を併施するもの）</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Ｋ７００－４　腹腔鏡下膵中央切除術</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Ｋ７７３－７　腎悪性腫瘍ラジオ波焼灼療法（一連として）</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Ｋ７９８３　　膀胱結石、異物摘出術　レーザーによるもの</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Ｋ８０９－４　腹腔鏡下膀胱尿管逆流手術（膀胱外アプローチ）</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Ｋ８２１－４　尿道狭窄グラフト再建術</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Ｋ８３０－３　精巣温存手術</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Ｋ８３６－３　腹腔鏡下停留精巣内精巣動静脈結紮術</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Ｋ８４１－７　経尿道的前立腺水蒸気治療</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Ｋ８４１－８　経尿道的前立腺切除術（高圧水噴射システムを用いるもの）</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Ｋ８７２－３　子宮鏡下有茎粘膜下筋腫切出術、子宮内膜ポリープ切除術　　　２　 組織切除回収システム利用によるもの</a:t>
            </a:r>
          </a:p>
        </p:txBody>
      </p:sp>
      <p:sp>
        <p:nvSpPr>
          <p:cNvPr id="2" name="タイトル 1"/>
          <p:cNvSpPr>
            <a:spLocks noGrp="1"/>
          </p:cNvSpPr>
          <p:nvPr>
            <p:ph type="title"/>
          </p:nvPr>
        </p:nvSpPr>
        <p:spPr>
          <a:solidFill>
            <a:srgbClr val="E1EDFF"/>
          </a:solidFill>
        </p:spPr>
        <p:txBody>
          <a:bodyPr>
            <a:noAutofit/>
          </a:bodyPr>
          <a:lstStyle/>
          <a:p>
            <a:r>
              <a:rPr kumimoji="1" lang="en-US" altLang="ja-JP" b="1">
                <a:latin typeface="メイリオ" panose="020B0604030504040204" pitchFamily="50" charset="-128"/>
                <a:ea typeface="メイリオ" panose="020B0604030504040204" pitchFamily="50" charset="-128"/>
              </a:rPr>
              <a:t>DPC/PDPS</a:t>
            </a:r>
            <a:r>
              <a:rPr kumimoji="1" lang="ja-JP" altLang="en-US" b="1">
                <a:latin typeface="メイリオ" panose="020B0604030504040204" pitchFamily="50" charset="-128"/>
                <a:ea typeface="メイリオ" panose="020B0604030504040204" pitchFamily="50" charset="-128"/>
              </a:rPr>
              <a:t>の算定対象とならない患者（新規保険収載技術実施患者）</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a:t>
            </a:r>
          </a:p>
        </p:txBody>
      </p:sp>
      <p:sp>
        <p:nvSpPr>
          <p:cNvPr id="3" name="正方形/長方形 2">
            <a:extLst>
              <a:ext uri="{FF2B5EF4-FFF2-40B4-BE49-F238E27FC236}">
                <a16:creationId xmlns:a16="http://schemas.microsoft.com/office/drawing/2014/main" id="{DC4577E2-1BF1-EEAA-2DEB-CCC0564F3C6B}"/>
              </a:ext>
            </a:extLst>
          </p:cNvPr>
          <p:cNvSpPr/>
          <p:nvPr/>
        </p:nvSpPr>
        <p:spPr>
          <a:xfrm>
            <a:off x="188119" y="834905"/>
            <a:ext cx="9529762" cy="545322"/>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診療報酬改定において新たに保険収載される手術等について、包括評価の可否が可能となるデータが集まる次回改定までの間は、当該入院については出来高算定としている。</a:t>
            </a:r>
          </a:p>
        </p:txBody>
      </p:sp>
      <p:sp>
        <p:nvSpPr>
          <p:cNvPr id="5" name="正方形/長方形 4">
            <a:extLst>
              <a:ext uri="{FF2B5EF4-FFF2-40B4-BE49-F238E27FC236}">
                <a16:creationId xmlns:a16="http://schemas.microsoft.com/office/drawing/2014/main" id="{214E3E60-1D5B-51C3-8C7C-4CFE8C350E34}"/>
              </a:ext>
            </a:extLst>
          </p:cNvPr>
          <p:cNvSpPr/>
          <p:nvPr/>
        </p:nvSpPr>
        <p:spPr>
          <a:xfrm>
            <a:off x="384572" y="1482012"/>
            <a:ext cx="9036519"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該当する新規手術等</a:t>
            </a:r>
          </a:p>
        </p:txBody>
      </p:sp>
      <p:sp>
        <p:nvSpPr>
          <p:cNvPr id="16" name="正方形/長方形 15">
            <a:extLst>
              <a:ext uri="{FF2B5EF4-FFF2-40B4-BE49-F238E27FC236}">
                <a16:creationId xmlns:a16="http://schemas.microsoft.com/office/drawing/2014/main" id="{91B30664-2390-B82D-B659-056E791CC15B}"/>
              </a:ext>
            </a:extLst>
          </p:cNvPr>
          <p:cNvSpPr/>
          <p:nvPr/>
        </p:nvSpPr>
        <p:spPr>
          <a:xfrm>
            <a:off x="384572" y="1823651"/>
            <a:ext cx="4536000" cy="4913844"/>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Ｄ４１２－３　経頸静脈的肝生検</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Ｋ０１３－３　自家皮膚非培養細胞移植術</a:t>
            </a:r>
            <a:endPar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Ｋ０２２－３　慢性膿皮症手術</a:t>
            </a:r>
            <a:endPar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Ｋ０５３－２　骨悪性腫瘍、類骨骨腫及び四肢軟部腫瘍ラジオ波焼灼療法（一連として）</a:t>
            </a:r>
            <a:endPar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Ｋ０５５－４　大腿骨遠位骨切り術</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Ｋ０６９－４　関節鏡下半月板制動術</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Ｋ０７６－３　関節鏡下肩関節授動術（関節鏡下肩腱板断裂手術を伴うもの）</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Ｋ０７７－２　肩甲骨烏口突起移行術</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Ｋ０８０－５　関節鏡下肩関節唇形成術　３　関節鏡下肩甲骨烏口突起移行術を伴うもの</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Ｋ０８２－７　人工股関節置換術（手術支援装置を用いるもの）</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Ｋ１４７－３　緊急穿頭血腫除去術</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Ｋ１７６－２　脳硬膜血管結紮術</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Ｋ１９６－６　末梢神経ラジオ波焼灼療法（一連として）</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Ｋ２５９－３　ヒト羊膜基質使用自家培養口腔粘膜上皮細胞移植術</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Ｋ２７１　毛様体光凝固術　１　眼内内視鏡を用いるもの</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Ｋ３４３－２　経鼻内視鏡下鼻副鼻腔悪性腫瘍手術　２　その他のもの</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Ｋ３４７－８　内視鏡下鼻中隔手術</a:t>
            </a:r>
            <a:r>
              <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型（前彎矯正術）</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Ｋ３４７－９　内視鏡下鼻中隔手術</a:t>
            </a:r>
            <a:r>
              <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IV</a:t>
            </a: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型（外鼻形成術）</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Ｋ４７６－５　乳腺悪性腫瘍ラジオ波焼灼療法（一連として）</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Ｋ５０８－４　気管支バルブ留置術</a:t>
            </a:r>
            <a:endPar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Ｋ５１４－２　胸腔鏡下肺悪性腫瘍手術　５　肺全摘</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Ｋ５１４－７　肺悪性腫瘍及び胸腔内軟部腫瘍ラジオ波焼灼療法（一連として）</a:t>
            </a:r>
            <a:endPar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Ｋ５２９－５　喉頭温存頸部食道悪性腫瘍手術（消化管再建手術を併施するもの）</a:t>
            </a:r>
            <a:endPar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Ｋ５４４　心腫瘍摘出術、心腔内粘液腫摘出術　１　単独のもの　イ　胸腔鏡下によるもの</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Ｋ５４８　経皮的冠動脈形成術（特殊カテーテルによるもの）　３　アテローム切除アブレーション式血管形成術用カテーテルによるもの</a:t>
            </a:r>
            <a:endPar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Ｋ５７３　心房中隔欠損作成術　１　経皮的心房中隔欠損作成術　ロ　スタティック法</a:t>
            </a:r>
            <a:endPar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Ｋ５７４－４　胸腔鏡下心房中隔欠損閉鎖術</a:t>
            </a:r>
          </a:p>
          <a:p>
            <a:pPr marL="0" marR="0" lvl="0" indent="0" algn="l" defTabSz="457200" rtl="0" eaLnBrk="1" fontAlgn="t" latinLnBrk="0" hangingPunct="1">
              <a:lnSpc>
                <a:spcPct val="100000"/>
              </a:lnSpc>
              <a:spcBef>
                <a:spcPts val="0"/>
              </a:spcBef>
              <a:spcAft>
                <a:spcPts val="0"/>
              </a:spcAft>
              <a:buClrTx/>
              <a:buSzTx/>
              <a:buFontTx/>
              <a:buNone/>
              <a:tabLst/>
              <a:defRPr/>
            </a:pPr>
            <a:endPar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スライド番号プレースホルダー 2">
            <a:extLst>
              <a:ext uri="{FF2B5EF4-FFF2-40B4-BE49-F238E27FC236}">
                <a16:creationId xmlns:a16="http://schemas.microsoft.com/office/drawing/2014/main" id="{708F958D-9D7E-02AE-58BE-B8BE4A14079D}"/>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521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875392944"/>
      </p:ext>
    </p:extLst>
  </p:cSld>
  <p:clrMapOvr>
    <a:masterClrMapping/>
  </p:clrMapOvr>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en-US" altLang="ja-JP" b="1">
                <a:latin typeface="メイリオ" panose="020B0604030504040204" pitchFamily="50" charset="-128"/>
                <a:ea typeface="メイリオ" panose="020B0604030504040204" pitchFamily="50" charset="-128"/>
              </a:rPr>
              <a:t>DPC/PDPS</a:t>
            </a:r>
            <a:r>
              <a:rPr kumimoji="1" lang="ja-JP" altLang="en-US" b="1">
                <a:latin typeface="メイリオ" panose="020B0604030504040204" pitchFamily="50" charset="-128"/>
                <a:ea typeface="メイリオ" panose="020B0604030504040204" pitchFamily="50" charset="-128"/>
              </a:rPr>
              <a:t>の算定対象とならない患者（</a:t>
            </a:r>
            <a:r>
              <a:rPr lang="ja-JP" altLang="en-US" b="1"/>
              <a:t>高額薬剤</a:t>
            </a:r>
            <a:r>
              <a:rPr kumimoji="1" lang="ja-JP" altLang="en-US" b="1">
                <a:latin typeface="メイリオ" panose="020B0604030504040204" pitchFamily="50" charset="-128"/>
                <a:ea typeface="メイリオ" panose="020B0604030504040204" pitchFamily="50" charset="-128"/>
              </a:rPr>
              <a:t>）</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a:t>
            </a:r>
          </a:p>
        </p:txBody>
      </p:sp>
      <p:sp>
        <p:nvSpPr>
          <p:cNvPr id="6" name="大かっこ 5">
            <a:extLst>
              <a:ext uri="{FF2B5EF4-FFF2-40B4-BE49-F238E27FC236}">
                <a16:creationId xmlns:a16="http://schemas.microsoft.com/office/drawing/2014/main" id="{484172F8-826B-86F5-BC2D-F73DCAE0413B}"/>
              </a:ext>
            </a:extLst>
          </p:cNvPr>
          <p:cNvSpPr/>
          <p:nvPr/>
        </p:nvSpPr>
        <p:spPr>
          <a:xfrm>
            <a:off x="8366532" y="341267"/>
            <a:ext cx="1520418" cy="313441"/>
          </a:xfrm>
          <a:prstGeom prst="bracketPair">
            <a:avLst/>
          </a:prstGeom>
        </p:spPr>
        <p:style>
          <a:lnRef idx="1">
            <a:schemeClr val="dk1"/>
          </a:lnRef>
          <a:fillRef idx="0">
            <a:schemeClr val="dk1"/>
          </a:fillRef>
          <a:effectRef idx="0">
            <a:schemeClr val="dk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CN" altLang="en-US" sz="900" b="0" i="0" u="none" strike="noStrike" kern="1200" cap="none" spc="0" normalizeH="0" baseline="0" noProof="0">
                <a:ln>
                  <a:noFill/>
                </a:ln>
                <a:solidFill>
                  <a:prstClr val="black"/>
                </a:solidFill>
                <a:effectLst/>
                <a:uLnTx/>
                <a:uFillTx/>
                <a:latin typeface="Verdana"/>
                <a:ea typeface="メイリオ"/>
                <a:cs typeface="+mn-cs"/>
              </a:rPr>
              <a:t>平成</a:t>
            </a:r>
            <a:r>
              <a:rPr kumimoji="1" lang="en-US" altLang="zh-CN" sz="900" b="0" i="0" u="none" strike="noStrike" kern="1200" cap="none" spc="0" normalizeH="0" baseline="0" noProof="0">
                <a:ln>
                  <a:noFill/>
                </a:ln>
                <a:solidFill>
                  <a:prstClr val="black"/>
                </a:solidFill>
                <a:effectLst/>
                <a:uLnTx/>
                <a:uFillTx/>
                <a:latin typeface="Verdana"/>
                <a:ea typeface="メイリオ"/>
                <a:cs typeface="+mn-cs"/>
              </a:rPr>
              <a:t>25</a:t>
            </a:r>
            <a:r>
              <a:rPr kumimoji="1" lang="zh-CN" altLang="en-US" sz="900" b="0" i="0" u="none" strike="noStrike" kern="1200" cap="none" spc="0" normalizeH="0" baseline="0" noProof="0">
                <a:ln>
                  <a:noFill/>
                </a:ln>
                <a:solidFill>
                  <a:prstClr val="black"/>
                </a:solidFill>
                <a:effectLst/>
                <a:uLnTx/>
                <a:uFillTx/>
                <a:latin typeface="Verdana"/>
                <a:ea typeface="メイリオ"/>
                <a:cs typeface="+mn-cs"/>
              </a:rPr>
              <a:t>年</a:t>
            </a:r>
            <a:r>
              <a:rPr kumimoji="1" lang="en-US" altLang="zh-CN" sz="900" b="0" i="0" u="none" strike="noStrike" kern="1200" cap="none" spc="0" normalizeH="0" baseline="0" noProof="0">
                <a:ln>
                  <a:noFill/>
                </a:ln>
                <a:solidFill>
                  <a:prstClr val="black"/>
                </a:solidFill>
                <a:effectLst/>
                <a:uLnTx/>
                <a:uFillTx/>
                <a:latin typeface="Verdana"/>
                <a:ea typeface="メイリオ"/>
                <a:cs typeface="+mn-cs"/>
              </a:rPr>
              <a:t>12</a:t>
            </a:r>
            <a:r>
              <a:rPr kumimoji="1" lang="zh-CN" altLang="en-US" sz="900" b="0" i="0" u="none" strike="noStrike" kern="1200" cap="none" spc="0" normalizeH="0" baseline="0" noProof="0">
                <a:ln>
                  <a:noFill/>
                </a:ln>
                <a:solidFill>
                  <a:prstClr val="black"/>
                </a:solidFill>
                <a:effectLst/>
                <a:uLnTx/>
                <a:uFillTx/>
                <a:latin typeface="Verdana"/>
                <a:ea typeface="メイリオ"/>
                <a:cs typeface="+mn-cs"/>
              </a:rPr>
              <a:t>月</a:t>
            </a:r>
            <a:r>
              <a:rPr kumimoji="1" lang="en-US" altLang="zh-CN" sz="900" b="0" i="0" u="none" strike="noStrike" kern="1200" cap="none" spc="0" normalizeH="0" baseline="0" noProof="0">
                <a:ln>
                  <a:noFill/>
                </a:ln>
                <a:solidFill>
                  <a:prstClr val="black"/>
                </a:solidFill>
                <a:effectLst/>
                <a:uLnTx/>
                <a:uFillTx/>
                <a:latin typeface="Verdana"/>
                <a:ea typeface="メイリオ"/>
                <a:cs typeface="+mn-cs"/>
              </a:rPr>
              <a:t>25</a:t>
            </a:r>
            <a:r>
              <a:rPr kumimoji="1" lang="zh-CN" altLang="en-US" sz="900" b="0" i="0" u="none" strike="noStrike" kern="1200" cap="none" spc="0" normalizeH="0" baseline="0" noProof="0">
                <a:ln>
                  <a:noFill/>
                </a:ln>
                <a:solidFill>
                  <a:prstClr val="black"/>
                </a:solidFill>
                <a:effectLst/>
                <a:uLnTx/>
                <a:uFillTx/>
                <a:latin typeface="Verdana"/>
                <a:ea typeface="メイリオ"/>
                <a:cs typeface="+mn-cs"/>
              </a:rPr>
              <a:t>日</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CN" altLang="en-US" sz="900" b="0" i="0" u="none" strike="noStrike" kern="1200" cap="none" spc="0" normalizeH="0" baseline="0" noProof="0">
                <a:ln>
                  <a:noFill/>
                </a:ln>
                <a:solidFill>
                  <a:prstClr val="black"/>
                </a:solidFill>
                <a:effectLst/>
                <a:uLnTx/>
                <a:uFillTx/>
                <a:latin typeface="Verdana"/>
                <a:ea typeface="メイリオ"/>
                <a:cs typeface="+mn-cs"/>
              </a:rPr>
              <a:t>中医協総会</a:t>
            </a:r>
            <a:r>
              <a:rPr kumimoji="1" lang="ja-JP" altLang="en-US" sz="900" b="0" i="0" u="none" strike="noStrike" kern="1200" cap="none" spc="0" normalizeH="0" baseline="0" noProof="0">
                <a:ln>
                  <a:noFill/>
                </a:ln>
                <a:solidFill>
                  <a:prstClr val="black"/>
                </a:solidFill>
                <a:effectLst/>
                <a:uLnTx/>
                <a:uFillTx/>
                <a:latin typeface="Verdana"/>
                <a:ea typeface="メイリオ"/>
                <a:cs typeface="+mn-cs"/>
              </a:rPr>
              <a:t>において了承</a:t>
            </a:r>
          </a:p>
        </p:txBody>
      </p:sp>
      <p:sp>
        <p:nvSpPr>
          <p:cNvPr id="7" name="テキスト ボックス 6">
            <a:extLst>
              <a:ext uri="{FF2B5EF4-FFF2-40B4-BE49-F238E27FC236}">
                <a16:creationId xmlns:a16="http://schemas.microsoft.com/office/drawing/2014/main" id="{5FD12E3F-0A2B-EE3F-816F-057C88DC4B29}"/>
              </a:ext>
            </a:extLst>
          </p:cNvPr>
          <p:cNvSpPr txBox="1"/>
          <p:nvPr/>
        </p:nvSpPr>
        <p:spPr>
          <a:xfrm>
            <a:off x="433893" y="1016879"/>
            <a:ext cx="9038213" cy="5478423"/>
          </a:xfrm>
          <a:prstGeom prst="rect">
            <a:avLst/>
          </a:prstGeom>
          <a:ln w="12700">
            <a:solidFill>
              <a:schemeClr val="tx1"/>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177800" marR="0" lvl="0" indent="-1778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 新たに保険収載・効能追加となった高額薬剤については、医療の技術革新の導入が阻害されないよう、一定の基準に該当する薬剤を使用した患者については、当該薬剤の十分な使用実績データが収集され </a:t>
            </a:r>
            <a:r>
              <a:rPr kumimoji="1" lang="en-US" altLang="ja-JP"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DPC </a:t>
            </a:r>
            <a:r>
              <a:rPr kumimoji="1" lang="ja-JP" altLang="en-US"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包括評価が可能となるまでの期間、包括評価の対象外としている（以下、当該対応を「高額薬剤判定」という。）。 </a:t>
            </a:r>
          </a:p>
          <a:p>
            <a:pPr marL="177800" marR="0" lvl="0" indent="-1778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 </a:t>
            </a:r>
          </a:p>
          <a:p>
            <a:pPr marL="177800" marR="0" lvl="0" indent="-1778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 「高額薬剤判定」は、包括評価の対象外となる薬剤および当該薬剤が使用される診断群分類を告示するいわゆる「高額薬剤告示」への追加および診断群分類の定義（傷病名・手術・処置等）を定める「定義告示」への追加の２つの作業からなり、新薬の薬価収載に合わせ、年４回実施している（なお、緊急に薬価収載された新薬については、必要に応じて追加的な判定作業を実施する）。 </a:t>
            </a:r>
            <a:endParaRPr kumimoji="1" lang="en-US" altLang="ja-JP"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a:t>
            </a:r>
            <a:r>
              <a:rPr kumimoji="1" lang="ja-JP" altLang="en-US"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高額薬剤告示への追加</a:t>
            </a:r>
            <a:r>
              <a:rPr kumimoji="1" lang="en-US" altLang="ja-JP"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 </a:t>
            </a:r>
          </a:p>
          <a:p>
            <a:pPr marL="355600" marR="0" lvl="0" indent="-1778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１．</a:t>
            </a:r>
            <a:r>
              <a:rPr kumimoji="1" lang="en-US" altLang="ja-JP"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 </a:t>
            </a:r>
            <a:r>
              <a:rPr kumimoji="1" lang="ja-JP" altLang="en-US"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新たに保険適用される以下の医薬品について、その効能・効果から当該医薬品を使用する可能性のある診断群分類（</a:t>
            </a:r>
            <a:r>
              <a:rPr kumimoji="1" lang="en-US" altLang="ja-JP"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14 </a:t>
            </a:r>
            <a:r>
              <a:rPr kumimoji="1" lang="ja-JP" altLang="en-US"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桁コード）を抽出する。 </a:t>
            </a:r>
          </a:p>
          <a:p>
            <a:pPr marL="723900" marR="0" lvl="2" indent="-1778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① 新薬 </a:t>
            </a:r>
          </a:p>
          <a:p>
            <a:pPr marL="723900" marR="0" lvl="2" indent="-1778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② 効能効果・用法用量の一部変更（薬事・食品衛生審議会で審査・報告されたもの） </a:t>
            </a:r>
          </a:p>
          <a:p>
            <a:pPr marL="723900" marR="0" lvl="2" indent="-1778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③ 事前評価済公知申請 </a:t>
            </a:r>
          </a:p>
          <a:p>
            <a:pPr marL="723900" marR="0" lvl="0" indent="-1778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 </a:t>
            </a:r>
          </a:p>
          <a:p>
            <a:pPr marL="355600" marR="0" lvl="0" indent="-1778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２． 各診断群分類について、該当医薬品を入院初日から退院まで添付文書に記載された用法・用量に従って投与した場合の投与回数（仮想投与回数）から、当該医薬品の１入院あたり薬剤費を算出する。 </a:t>
            </a:r>
          </a:p>
          <a:p>
            <a:pPr marL="355600" marR="0" lvl="0" indent="-1778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 </a:t>
            </a:r>
          </a:p>
          <a:p>
            <a:pPr marL="355600" marR="0" lvl="0" indent="-1778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３． 当該１入院あたりの薬剤費が、各診断群分類で使用されている１入院あたり薬剤費の </a:t>
            </a:r>
            <a:r>
              <a:rPr kumimoji="1" lang="en-US" altLang="ja-JP"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84%tile </a:t>
            </a:r>
            <a:r>
              <a:rPr kumimoji="1" lang="ja-JP" altLang="en-US"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値を超えている場合、当該医薬品を高額薬剤として指定する。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a:t>
            </a:r>
            <a:r>
              <a:rPr kumimoji="1" lang="ja-JP" altLang="en-US"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定義告示への追加</a:t>
            </a:r>
            <a:r>
              <a:rPr kumimoji="1" lang="en-US" altLang="ja-JP"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 </a:t>
            </a:r>
          </a:p>
          <a:p>
            <a:pPr marL="355600" marR="0" lvl="0" indent="-177800" algn="l" defTabSz="914400" rtl="0" eaLnBrk="1" fontAlgn="auto" latinLnBrk="0" hangingPunct="1">
              <a:lnSpc>
                <a:spcPct val="100000"/>
              </a:lnSpc>
              <a:spcBef>
                <a:spcPts val="0"/>
              </a:spcBef>
              <a:spcAft>
                <a:spcPts val="0"/>
              </a:spcAft>
              <a:buClrTx/>
              <a:buSzTx/>
              <a:buFontTx/>
              <a:buNone/>
              <a:tabLst>
                <a:tab pos="88900" algn="l"/>
              </a:tabLst>
              <a:defRPr/>
            </a:pPr>
            <a:r>
              <a:rPr kumimoji="1" lang="en-US" altLang="ja-JP"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 </a:t>
            </a:r>
            <a:r>
              <a:rPr kumimoji="1" lang="ja-JP" altLang="en-US" sz="14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rPr>
              <a:t>類似薬効比較方式で算定された新薬であり、当該算定の際の比較薬が該当する診断群分類の定義テーブルにおいて分岐として定義されている場合は、当該新薬を定義テーブルに追加する。</a:t>
            </a:r>
            <a:endParaRPr kumimoji="1" lang="en-US" altLang="ja-JP" sz="2000" b="0" i="0" u="none" strike="noStrike" kern="100" cap="none" spc="0" normalizeH="0" baseline="0" noProof="0">
              <a:ln>
                <a:noFill/>
              </a:ln>
              <a:solidFill>
                <a:srgbClr val="000000"/>
              </a:solidFill>
              <a:effectLst/>
              <a:uLnTx/>
              <a:uFillTx/>
              <a:latin typeface="Segoe UI" panose="020B0502040204020203" pitchFamily="34" charset="0"/>
              <a:ea typeface="メイリオ" panose="020B0604030504040204" pitchFamily="50" charset="-128"/>
              <a:cs typeface="Times New Roman"/>
            </a:endParaRPr>
          </a:p>
        </p:txBody>
      </p:sp>
      <p:sp>
        <p:nvSpPr>
          <p:cNvPr id="4" name="スライド番号プレースホルダー 2">
            <a:extLst>
              <a:ext uri="{FF2B5EF4-FFF2-40B4-BE49-F238E27FC236}">
                <a16:creationId xmlns:a16="http://schemas.microsoft.com/office/drawing/2014/main" id="{F8BF982A-2ED3-D33E-C95E-42EB19055F08}"/>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522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125755761"/>
      </p:ext>
    </p:extLst>
  </p:cSld>
  <p:clrMapOvr>
    <a:masterClrMapping/>
  </p:clrMapOvr>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4869EE-35A6-CD82-B23A-4768AD53982C}"/>
            </a:ext>
          </a:extLst>
        </p:cNvPr>
        <p:cNvGrpSpPr/>
        <p:nvPr/>
      </p:nvGrpSpPr>
      <p:grpSpPr>
        <a:xfrm>
          <a:off x="0" y="0"/>
          <a:ext cx="0" cy="0"/>
          <a:chOff x="0" y="0"/>
          <a:chExt cx="0" cy="0"/>
        </a:xfrm>
      </p:grpSpPr>
      <p:sp>
        <p:nvSpPr>
          <p:cNvPr id="6" name="テキスト ボックス 5">
            <a:extLst>
              <a:ext uri="{FF2B5EF4-FFF2-40B4-BE49-F238E27FC236}">
                <a16:creationId xmlns:a16="http://schemas.microsoft.com/office/drawing/2014/main" id="{943B5BCE-D5CF-A64B-B8F9-D2CEF9756FD8}"/>
              </a:ext>
            </a:extLst>
          </p:cNvPr>
          <p:cNvSpPr txBox="1"/>
          <p:nvPr/>
        </p:nvSpPr>
        <p:spPr>
          <a:xfrm>
            <a:off x="0" y="0"/>
            <a:ext cx="9906000" cy="276999"/>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令和６年度診療報酬改定</a:t>
            </a:r>
          </a:p>
        </p:txBody>
      </p:sp>
      <p:sp>
        <p:nvSpPr>
          <p:cNvPr id="8" name="タイトル 1">
            <a:extLst>
              <a:ext uri="{FF2B5EF4-FFF2-40B4-BE49-F238E27FC236}">
                <a16:creationId xmlns:a16="http://schemas.microsoft.com/office/drawing/2014/main" id="{D7D04214-252D-05B8-A32C-24E065391E4D}"/>
              </a:ext>
            </a:extLst>
          </p:cNvPr>
          <p:cNvSpPr txBox="1">
            <a:spLocks/>
          </p:cNvSpPr>
          <p:nvPr/>
        </p:nvSpPr>
        <p:spPr>
          <a:xfrm>
            <a:off x="187200" y="1073828"/>
            <a:ext cx="9529200" cy="1640129"/>
          </a:xfrm>
          <a:prstGeom prst="rect">
            <a:avLst/>
          </a:prstGeom>
          <a:ln>
            <a:solidFill>
              <a:sysClr val="windowText" lastClr="000000"/>
            </a:solidFill>
          </a:ln>
        </p:spPr>
        <p:txBody>
          <a:bodyPr vert="horz" lIns="91440" tIns="45720" rIns="91440" bIns="45720" rtlCol="0" anchor="ctr">
            <a:normAutofit/>
          </a:bodyP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266700" marR="0" lvl="0" indent="-266700" algn="l" defTabSz="914400" rtl="0" eaLnBrk="1" fontAlgn="auto" latinLnBrk="0" hangingPunct="1">
              <a:lnSpc>
                <a:spcPct val="100000"/>
              </a:lnSpc>
              <a:spcBef>
                <a:spcPct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j-cs"/>
              </a:rPr>
              <a:t>○　大学病院本院のように他の施設と異なる機能や役割を担う医療機関について、その役割を担うインセンティブを評価するため、医療機関群ごとに基礎係数を設定している。医療機関群は、大学病院本院で構成される「大学病院本院群」、一定以上の医師研修の実施や診療密度等の要件を満たす医療機関から構成される「</a:t>
            </a:r>
            <a:r>
              <a:rPr kumimoji="1" lang="en-US" altLang="ja-JP" sz="1400" b="0" i="0" u="none" strike="noStrike" kern="1200" cap="none" spc="0" normalizeH="0" baseline="0" noProof="0">
                <a:ln>
                  <a:noFill/>
                </a:ln>
                <a:solidFill>
                  <a:prstClr val="black"/>
                </a:solidFill>
                <a:effectLst/>
                <a:uLnTx/>
                <a:uFillTx/>
                <a:latin typeface="メイリオ"/>
                <a:ea typeface="メイリオ"/>
                <a:cs typeface="+mj-cs"/>
              </a:rPr>
              <a:t>DPC</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j-cs"/>
              </a:rPr>
              <a:t>特定病院群」、その他を「</a:t>
            </a:r>
            <a:r>
              <a:rPr kumimoji="1" lang="en-US" altLang="ja-JP" sz="1400" b="0" i="0" u="none" strike="noStrike" kern="1200" cap="none" spc="0" normalizeH="0" baseline="0" noProof="0">
                <a:ln>
                  <a:noFill/>
                </a:ln>
                <a:solidFill>
                  <a:prstClr val="black"/>
                </a:solidFill>
                <a:effectLst/>
                <a:uLnTx/>
                <a:uFillTx/>
                <a:latin typeface="メイリオ"/>
                <a:ea typeface="メイリオ"/>
                <a:cs typeface="+mj-cs"/>
              </a:rPr>
              <a:t>DPC</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j-cs"/>
              </a:rPr>
              <a:t>標準病院群」としている。</a:t>
            </a:r>
            <a:endParaRPr kumimoji="1" lang="en-US" altLang="ja-JP" sz="1400" b="0" i="0" u="none" strike="noStrike" kern="1200" cap="none" spc="0" normalizeH="0" baseline="0" noProof="0">
              <a:ln>
                <a:noFill/>
              </a:ln>
              <a:solidFill>
                <a:prstClr val="black"/>
              </a:solidFill>
              <a:effectLst/>
              <a:uLnTx/>
              <a:uFillTx/>
              <a:latin typeface="メイリオ"/>
              <a:ea typeface="メイリオ"/>
              <a:cs typeface="+mj-cs"/>
            </a:endParaRPr>
          </a:p>
          <a:p>
            <a:pPr marL="266700" marR="0" lvl="0" indent="-266700" algn="l" defTabSz="914400" rtl="0" eaLnBrk="1" fontAlgn="auto" latinLnBrk="0" hangingPunct="1">
              <a:lnSpc>
                <a:spcPct val="100000"/>
              </a:lnSpc>
              <a:spcBef>
                <a:spcPct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j-cs"/>
              </a:rPr>
              <a:t>○　基礎係数は包括範囲に係る出来高報酬相当の平均値を係数化したもの</a:t>
            </a:r>
            <a:endParaRPr kumimoji="1" lang="en-US" altLang="ja-JP" sz="1400" b="0" i="0" u="none" strike="noStrike" kern="1200" cap="none" spc="0" normalizeH="0" baseline="0" noProof="0">
              <a:ln>
                <a:noFill/>
              </a:ln>
              <a:solidFill>
                <a:prstClr val="black"/>
              </a:solidFill>
              <a:effectLst/>
              <a:uLnTx/>
              <a:uFillTx/>
              <a:latin typeface="メイリオ"/>
              <a:ea typeface="メイリオ"/>
              <a:cs typeface="+mj-cs"/>
            </a:endParaRPr>
          </a:p>
          <a:p>
            <a:pPr marL="266700" marR="0" lvl="0" indent="-86995" algn="l" defTabSz="914400" rtl="0" eaLnBrk="1" fontAlgn="auto" latinLnBrk="0" hangingPunct="1">
              <a:lnSpc>
                <a:spcPct val="100000"/>
              </a:lnSpc>
              <a:spcBef>
                <a:spcPct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j-cs"/>
              </a:rPr>
              <a:t>［基礎係数］＝［各医療機関群の包括範囲出来高点数の平均値］</a:t>
            </a:r>
            <a:r>
              <a:rPr kumimoji="1" lang="en-US" altLang="ja-JP" sz="1400" b="0" i="0" u="none" strike="noStrike" kern="1200" cap="none" spc="0" normalizeH="0" baseline="0" noProof="0">
                <a:ln>
                  <a:noFill/>
                </a:ln>
                <a:solidFill>
                  <a:prstClr val="black"/>
                </a:solidFill>
                <a:effectLst/>
                <a:uLnTx/>
                <a:uFillTx/>
                <a:latin typeface="メイリオ"/>
                <a:ea typeface="メイリオ"/>
                <a:cs typeface="+mj-cs"/>
              </a:rPr>
              <a:t>×</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j-cs"/>
              </a:rPr>
              <a:t>［改定率］</a:t>
            </a:r>
          </a:p>
          <a:p>
            <a:pPr marL="266700" marR="0" lvl="0" indent="-266700" algn="l" defTabSz="914400" rtl="0" eaLnBrk="1" fontAlgn="auto" latinLnBrk="0" hangingPunct="1">
              <a:lnSpc>
                <a:spcPct val="100000"/>
              </a:lnSpc>
              <a:spcBef>
                <a:spcPct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j-cs"/>
              </a:rPr>
              <a:t>                            　</a:t>
            </a:r>
            <a:r>
              <a:rPr kumimoji="1" lang="en-US" altLang="ja-JP" sz="1400" b="0" i="0" u="none" strike="noStrike" kern="1200" cap="none" spc="0" normalizeH="0" baseline="0" noProof="0">
                <a:ln>
                  <a:noFill/>
                </a:ln>
                <a:solidFill>
                  <a:prstClr val="black"/>
                </a:solidFill>
                <a:effectLst/>
                <a:uLnTx/>
                <a:uFillTx/>
                <a:latin typeface="メイリオ"/>
                <a:ea typeface="メイリオ"/>
                <a:cs typeface="+mj-cs"/>
              </a:rPr>
              <a:t>÷</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j-cs"/>
              </a:rPr>
              <a:t>［各医療機関群の</a:t>
            </a:r>
            <a:r>
              <a:rPr kumimoji="1" lang="en-US" altLang="ja-JP" sz="1400" b="0" i="0" u="none" strike="noStrike" kern="1200" cap="none" spc="0" normalizeH="0" baseline="0" noProof="0">
                <a:ln>
                  <a:noFill/>
                </a:ln>
                <a:solidFill>
                  <a:prstClr val="black"/>
                </a:solidFill>
                <a:effectLst/>
                <a:uLnTx/>
                <a:uFillTx/>
                <a:latin typeface="メイリオ"/>
                <a:ea typeface="メイリオ"/>
                <a:cs typeface="+mj-cs"/>
              </a:rPr>
              <a:t>DPC</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j-cs"/>
              </a:rPr>
              <a:t>点数表に基づく包括点数の平均値］</a:t>
            </a:r>
          </a:p>
        </p:txBody>
      </p:sp>
      <p:sp>
        <p:nvSpPr>
          <p:cNvPr id="9" name="タイトル 1">
            <a:extLst>
              <a:ext uri="{FF2B5EF4-FFF2-40B4-BE49-F238E27FC236}">
                <a16:creationId xmlns:a16="http://schemas.microsoft.com/office/drawing/2014/main" id="{13337036-F79F-0736-5A64-1B4D8A09070D}"/>
              </a:ext>
            </a:extLst>
          </p:cNvPr>
          <p:cNvSpPr txBox="1">
            <a:spLocks/>
          </p:cNvSpPr>
          <p:nvPr/>
        </p:nvSpPr>
        <p:spPr>
          <a:xfrm>
            <a:off x="187200" y="3029190"/>
            <a:ext cx="9529200" cy="575465"/>
          </a:xfrm>
          <a:prstGeom prst="rect">
            <a:avLst/>
          </a:prstGeom>
          <a:ln>
            <a:solidFill>
              <a:sysClr val="windowText" lastClr="000000"/>
            </a:solidFill>
          </a:ln>
        </p:spPr>
        <p:txBody>
          <a:bodyPr vert="horz" lIns="91440" tIns="45720" rIns="91440" bIns="45720" rtlCol="0" anchor="ctr">
            <a:noAutofit/>
          </a:bodyP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263525" marR="0" lvl="0" indent="-263525" algn="l" defTabSz="914400" rtl="0" eaLnBrk="1" fontAlgn="auto" latinLnBrk="0" hangingPunct="1">
              <a:lnSpc>
                <a:spcPct val="100000"/>
              </a:lnSpc>
              <a:spcBef>
                <a:spcPct val="0"/>
              </a:spcBef>
              <a:spcAft>
                <a:spcPts val="0"/>
              </a:spcAft>
              <a:buClrTx/>
              <a:buSzTx/>
              <a:buFontTx/>
              <a:buNone/>
              <a:tabLst/>
              <a:defRPr/>
            </a:pPr>
            <a:r>
              <a:rPr kumimoji="1" lang="ja-JP" altLang="en-US" sz="1400" b="0" i="0" u="none" strike="noStrike" kern="100" cap="none" spc="0" normalizeH="0" baseline="0" noProof="0">
                <a:ln>
                  <a:noFill/>
                </a:ln>
                <a:solidFill>
                  <a:prstClr val="black"/>
                </a:solidFill>
                <a:effectLst/>
                <a:uLnTx/>
                <a:uFillTx/>
                <a:latin typeface="メイリオ"/>
                <a:ea typeface="メイリオ"/>
                <a:cs typeface="Century"/>
              </a:rPr>
              <a:t>○</a:t>
            </a:r>
            <a:r>
              <a:rPr kumimoji="1" lang="ja-JP" altLang="en-US" sz="1600" b="0" i="0" u="none" strike="noStrike" kern="100" cap="none" spc="0" normalizeH="0" baseline="0" noProof="0">
                <a:ln>
                  <a:noFill/>
                </a:ln>
                <a:solidFill>
                  <a:prstClr val="black"/>
                </a:solidFill>
                <a:effectLst/>
                <a:uLnTx/>
                <a:uFillTx/>
                <a:latin typeface="メイリオ"/>
                <a:ea typeface="メイリオ"/>
                <a:cs typeface="Century"/>
              </a:rPr>
              <a:t>　</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j-cs"/>
              </a:rPr>
              <a:t>機能評価係数</a:t>
            </a:r>
            <a:r>
              <a:rPr kumimoji="1" lang="en-US" altLang="ja-JP" sz="1400" b="0" i="0" u="none" strike="noStrike" kern="1200" cap="none" spc="0" normalizeH="0" baseline="0" noProof="0">
                <a:ln>
                  <a:noFill/>
                </a:ln>
                <a:solidFill>
                  <a:prstClr val="black"/>
                </a:solidFill>
                <a:effectLst/>
                <a:uLnTx/>
                <a:uFillTx/>
                <a:latin typeface="メイリオ"/>
                <a:ea typeface="メイリオ"/>
                <a:cs typeface="+mj-cs"/>
              </a:rPr>
              <a:t>Ⅰ</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j-cs"/>
              </a:rPr>
              <a:t>は医療機関における全ての入院患者が算定する項目（急性期入院料の差額や入院基本料等加算等）について係数化したもの。</a:t>
            </a:r>
            <a:endParaRPr kumimoji="1" lang="en-US" altLang="ja-JP" sz="1400" b="0" i="0" u="none" strike="noStrike" kern="1200" cap="none" spc="0" normalizeH="0" baseline="0" noProof="0">
              <a:ln>
                <a:noFill/>
              </a:ln>
              <a:solidFill>
                <a:prstClr val="black"/>
              </a:solidFill>
              <a:effectLst/>
              <a:uLnTx/>
              <a:uFillTx/>
              <a:latin typeface="メイリオ"/>
              <a:ea typeface="メイリオ"/>
              <a:cs typeface="+mj-cs"/>
            </a:endParaRPr>
          </a:p>
        </p:txBody>
      </p:sp>
      <p:sp>
        <p:nvSpPr>
          <p:cNvPr id="10" name="タイトル 1">
            <a:extLst>
              <a:ext uri="{FF2B5EF4-FFF2-40B4-BE49-F238E27FC236}">
                <a16:creationId xmlns:a16="http://schemas.microsoft.com/office/drawing/2014/main" id="{E81F86CE-CC0E-B708-0570-70980F32C206}"/>
              </a:ext>
            </a:extLst>
          </p:cNvPr>
          <p:cNvSpPr txBox="1">
            <a:spLocks/>
          </p:cNvSpPr>
          <p:nvPr/>
        </p:nvSpPr>
        <p:spPr>
          <a:xfrm>
            <a:off x="128976" y="806204"/>
            <a:ext cx="1773025" cy="255434"/>
          </a:xfrm>
          <a:prstGeom prst="rect">
            <a:avLst/>
          </a:prstGeom>
          <a:ln>
            <a:noFill/>
          </a:ln>
        </p:spPr>
        <p:txBody>
          <a:bodyPr vert="horz" lIns="91440" tIns="45720" rIns="91440" bIns="45720" rtlCol="0" anchor="ctr">
            <a:noAutofit/>
          </a:bodyP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j-cs"/>
              </a:rPr>
              <a:t>１．基礎係数</a:t>
            </a:r>
          </a:p>
        </p:txBody>
      </p:sp>
      <p:sp>
        <p:nvSpPr>
          <p:cNvPr id="15" name="タイトル 1">
            <a:extLst>
              <a:ext uri="{FF2B5EF4-FFF2-40B4-BE49-F238E27FC236}">
                <a16:creationId xmlns:a16="http://schemas.microsoft.com/office/drawing/2014/main" id="{FA95DC2B-FFFB-8406-B27A-0588CDCDACAA}"/>
              </a:ext>
            </a:extLst>
          </p:cNvPr>
          <p:cNvSpPr txBox="1">
            <a:spLocks/>
          </p:cNvSpPr>
          <p:nvPr/>
        </p:nvSpPr>
        <p:spPr>
          <a:xfrm>
            <a:off x="63268" y="2760334"/>
            <a:ext cx="2304969" cy="350176"/>
          </a:xfrm>
          <a:prstGeom prst="rect">
            <a:avLst/>
          </a:prstGeom>
          <a:noFill/>
          <a:ln>
            <a:noFill/>
          </a:ln>
        </p:spPr>
        <p:txBody>
          <a:bodyPr vert="horz" lIns="91440" tIns="45720" rIns="91440" bIns="45720" rtlCol="0" anchor="ctr">
            <a:noAutofit/>
          </a:bodyP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j-cs"/>
              </a:rPr>
              <a:t>２．機能評価係数</a:t>
            </a:r>
            <a:r>
              <a:rPr kumimoji="1" lang="en-US" altLang="ja-JP" sz="1600" b="0" i="0" u="none" strike="noStrike" kern="1200" cap="none" spc="0" normalizeH="0" baseline="0" noProof="0">
                <a:ln>
                  <a:noFill/>
                </a:ln>
                <a:solidFill>
                  <a:prstClr val="black"/>
                </a:solidFill>
                <a:effectLst/>
                <a:uLnTx/>
                <a:uFillTx/>
                <a:latin typeface="メイリオ"/>
                <a:ea typeface="メイリオ"/>
                <a:cs typeface="+mj-cs"/>
              </a:rPr>
              <a:t>Ⅰ</a:t>
            </a:r>
            <a:endParaRPr kumimoji="1" lang="ja-JP" altLang="en-US" sz="1600" b="0" i="0" u="none" strike="noStrike" kern="1200" cap="none" spc="0" normalizeH="0" baseline="0" noProof="0">
              <a:ln>
                <a:noFill/>
              </a:ln>
              <a:solidFill>
                <a:prstClr val="black"/>
              </a:solidFill>
              <a:effectLst/>
              <a:uLnTx/>
              <a:uFillTx/>
              <a:latin typeface="メイリオ"/>
              <a:ea typeface="メイリオ"/>
              <a:cs typeface="+mj-cs"/>
            </a:endParaRPr>
          </a:p>
        </p:txBody>
      </p:sp>
      <p:sp>
        <p:nvSpPr>
          <p:cNvPr id="16" name="タイトル 1">
            <a:extLst>
              <a:ext uri="{FF2B5EF4-FFF2-40B4-BE49-F238E27FC236}">
                <a16:creationId xmlns:a16="http://schemas.microsoft.com/office/drawing/2014/main" id="{D75FD872-0975-6190-74C1-8FD1D9E9E0A3}"/>
              </a:ext>
            </a:extLst>
          </p:cNvPr>
          <p:cNvSpPr txBox="1">
            <a:spLocks/>
          </p:cNvSpPr>
          <p:nvPr/>
        </p:nvSpPr>
        <p:spPr>
          <a:xfrm>
            <a:off x="132970" y="4010244"/>
            <a:ext cx="9529200" cy="1136379"/>
          </a:xfrm>
          <a:prstGeom prst="rect">
            <a:avLst/>
          </a:prstGeom>
          <a:ln>
            <a:solidFill>
              <a:sysClr val="windowText" lastClr="000000"/>
            </a:solidFill>
          </a:ln>
        </p:spPr>
        <p:txBody>
          <a:bodyPr vert="horz" lIns="91440" tIns="45720" rIns="91440" bIns="45720" rtlCol="0" anchor="ctr">
            <a:noAutofit/>
          </a:bodyP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263525" marR="0" lvl="0" indent="-263525" algn="l" defTabSz="914400" rtl="0" eaLnBrk="1" fontAlgn="auto" latinLnBrk="0" hangingPunct="1">
              <a:lnSpc>
                <a:spcPct val="100000"/>
              </a:lnSpc>
              <a:spcBef>
                <a:spcPct val="0"/>
              </a:spcBef>
              <a:spcAft>
                <a:spcPts val="0"/>
              </a:spcAft>
              <a:buClrTx/>
              <a:buSzTx/>
              <a:buFontTx/>
              <a:buNone/>
              <a:tabLst/>
              <a:defRPr/>
            </a:pPr>
            <a:r>
              <a:rPr kumimoji="1" lang="ja-JP" altLang="en-US" sz="1400" b="0" i="0" u="none" strike="noStrike" kern="100" cap="none" spc="0" normalizeH="0" baseline="0" noProof="0">
                <a:ln>
                  <a:noFill/>
                </a:ln>
                <a:solidFill>
                  <a:prstClr val="black"/>
                </a:solidFill>
                <a:effectLst/>
                <a:uLnTx/>
                <a:uFillTx/>
                <a:latin typeface="メイリオ"/>
                <a:ea typeface="メイリオ"/>
                <a:cs typeface="Century"/>
              </a:rPr>
              <a:t>○　</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j-cs"/>
              </a:rPr>
              <a:t>機能評価係数</a:t>
            </a:r>
            <a:r>
              <a:rPr kumimoji="1" lang="en-US" altLang="ja-JP" sz="1400" b="0" i="0" u="none" strike="noStrike" kern="1200" cap="none" spc="0" normalizeH="0" baseline="0" noProof="0">
                <a:ln>
                  <a:noFill/>
                </a:ln>
                <a:solidFill>
                  <a:prstClr val="black"/>
                </a:solidFill>
                <a:effectLst/>
                <a:uLnTx/>
                <a:uFillTx/>
                <a:latin typeface="メイリオ"/>
                <a:ea typeface="メイリオ"/>
                <a:cs typeface="+mj-cs"/>
              </a:rPr>
              <a:t>Ⅱ</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j-cs"/>
              </a:rPr>
              <a:t>は、</a:t>
            </a:r>
            <a:r>
              <a:rPr kumimoji="1" lang="en-US" altLang="ja-JP" sz="1400" b="0" i="0" u="none" strike="noStrike" kern="1200" cap="none" spc="0" normalizeH="0" baseline="0" noProof="0">
                <a:ln>
                  <a:noFill/>
                </a:ln>
                <a:solidFill>
                  <a:prstClr val="black"/>
                </a:solidFill>
                <a:effectLst/>
                <a:uLnTx/>
                <a:uFillTx/>
                <a:latin typeface="メイリオ"/>
                <a:ea typeface="メイリオ"/>
                <a:cs typeface="+mj-cs"/>
              </a:rPr>
              <a:t>DPC/PDPS</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j-cs"/>
              </a:rPr>
              <a:t>への参加による医療提供体制全体としての効率改善等への取組を評価したものであり、4つの係数（効率性係数、複雑性係数、カバー率係数、地域医療係数）を基本的な評価項目として評価している。</a:t>
            </a:r>
          </a:p>
          <a:p>
            <a:pPr marL="263525" marR="0" lvl="0" indent="-263525" algn="l" defTabSz="914400" rtl="0" eaLnBrk="1" fontAlgn="auto" latinLnBrk="0" hangingPunct="1">
              <a:lnSpc>
                <a:spcPct val="100000"/>
              </a:lnSpc>
              <a:spcBef>
                <a:spcPct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j-cs"/>
              </a:rPr>
              <a:t>○　各医療機関の各係数ごとに算出した指数に、変換処理を行った係数を設定している。</a:t>
            </a:r>
            <a:endParaRPr kumimoji="1" lang="en-US" altLang="ja-JP" sz="1400" b="0" i="0" u="none" strike="noStrike" kern="1200" cap="none" spc="0" normalizeH="0" baseline="0" noProof="0">
              <a:ln>
                <a:noFill/>
              </a:ln>
              <a:solidFill>
                <a:prstClr val="black"/>
              </a:solidFill>
              <a:effectLst/>
              <a:uLnTx/>
              <a:uFillTx/>
              <a:latin typeface="メイリオ"/>
              <a:ea typeface="メイリオ"/>
              <a:cs typeface="+mj-cs"/>
            </a:endParaRPr>
          </a:p>
        </p:txBody>
      </p:sp>
      <p:sp>
        <p:nvSpPr>
          <p:cNvPr id="17" name="タイトル 1">
            <a:extLst>
              <a:ext uri="{FF2B5EF4-FFF2-40B4-BE49-F238E27FC236}">
                <a16:creationId xmlns:a16="http://schemas.microsoft.com/office/drawing/2014/main" id="{A5B44F59-6E81-7390-349B-F2C8BBDEEFA5}"/>
              </a:ext>
            </a:extLst>
          </p:cNvPr>
          <p:cNvSpPr txBox="1">
            <a:spLocks/>
          </p:cNvSpPr>
          <p:nvPr/>
        </p:nvSpPr>
        <p:spPr>
          <a:xfrm>
            <a:off x="63267" y="3711019"/>
            <a:ext cx="2304969" cy="350176"/>
          </a:xfrm>
          <a:prstGeom prst="rect">
            <a:avLst/>
          </a:prstGeom>
          <a:noFill/>
          <a:ln>
            <a:noFill/>
          </a:ln>
        </p:spPr>
        <p:txBody>
          <a:bodyPr vert="horz" lIns="91440" tIns="45720" rIns="91440" bIns="45720" rtlCol="0" anchor="ctr">
            <a:noAutofit/>
          </a:bodyP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j-cs"/>
              </a:rPr>
              <a:t>３．機能評価係数</a:t>
            </a:r>
            <a:r>
              <a:rPr kumimoji="1" lang="en-US" altLang="ja-JP" sz="1600" b="0" i="0" u="none" strike="noStrike" kern="1200" cap="none" spc="0" normalizeH="0" baseline="0" noProof="0">
                <a:ln>
                  <a:noFill/>
                </a:ln>
                <a:solidFill>
                  <a:prstClr val="black"/>
                </a:solidFill>
                <a:effectLst/>
                <a:uLnTx/>
                <a:uFillTx/>
                <a:latin typeface="メイリオ"/>
                <a:ea typeface="メイリオ"/>
                <a:cs typeface="+mj-cs"/>
              </a:rPr>
              <a:t>Ⅱ</a:t>
            </a:r>
            <a:endParaRPr kumimoji="1" lang="ja-JP" altLang="en-US" sz="1600" b="0" i="0" u="none" strike="noStrike" kern="1200" cap="none" spc="0" normalizeH="0" baseline="0" noProof="0">
              <a:ln>
                <a:noFill/>
              </a:ln>
              <a:solidFill>
                <a:prstClr val="black"/>
              </a:solidFill>
              <a:effectLst/>
              <a:uLnTx/>
              <a:uFillTx/>
              <a:latin typeface="メイリオ"/>
              <a:ea typeface="メイリオ"/>
              <a:cs typeface="+mj-cs"/>
            </a:endParaRPr>
          </a:p>
        </p:txBody>
      </p:sp>
      <p:sp>
        <p:nvSpPr>
          <p:cNvPr id="18" name="タイトル 1">
            <a:extLst>
              <a:ext uri="{FF2B5EF4-FFF2-40B4-BE49-F238E27FC236}">
                <a16:creationId xmlns:a16="http://schemas.microsoft.com/office/drawing/2014/main" id="{7444F09E-F158-10B5-6F38-72705A22C869}"/>
              </a:ext>
            </a:extLst>
          </p:cNvPr>
          <p:cNvSpPr txBox="1">
            <a:spLocks/>
          </p:cNvSpPr>
          <p:nvPr/>
        </p:nvSpPr>
        <p:spPr>
          <a:xfrm>
            <a:off x="132970" y="6266022"/>
            <a:ext cx="9529200" cy="423941"/>
          </a:xfrm>
          <a:prstGeom prst="rect">
            <a:avLst/>
          </a:prstGeom>
          <a:ln>
            <a:solidFill>
              <a:sysClr val="windowText" lastClr="000000"/>
            </a:solidFill>
          </a:ln>
        </p:spPr>
        <p:txBody>
          <a:bodyPr vert="horz" lIns="91440" tIns="45720" rIns="91440" bIns="45720" rtlCol="0" anchor="ctr">
            <a:noAutofit/>
          </a:bodyP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263525" marR="0" lvl="0" indent="-263525" algn="l" defTabSz="914400" rtl="0" eaLnBrk="1" fontAlgn="auto" latinLnBrk="0" hangingPunct="1">
              <a:lnSpc>
                <a:spcPct val="100000"/>
              </a:lnSpc>
              <a:spcBef>
                <a:spcPct val="0"/>
              </a:spcBef>
              <a:spcAft>
                <a:spcPts val="0"/>
              </a:spcAft>
              <a:buClrTx/>
              <a:buSzTx/>
              <a:buFontTx/>
              <a:buNone/>
              <a:tabLst/>
              <a:defRPr/>
            </a:pPr>
            <a:r>
              <a:rPr kumimoji="1" lang="ja-JP" altLang="en-US" sz="1400" b="0" i="0" u="none" strike="noStrike" kern="100" cap="none" spc="0" normalizeH="0" baseline="0" noProof="0">
                <a:ln>
                  <a:noFill/>
                </a:ln>
                <a:solidFill>
                  <a:prstClr val="black"/>
                </a:solidFill>
                <a:effectLst/>
                <a:uLnTx/>
                <a:uFillTx/>
                <a:latin typeface="メイリオ"/>
                <a:ea typeface="メイリオ"/>
                <a:cs typeface="Century"/>
              </a:rPr>
              <a:t>○　</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j-cs"/>
              </a:rPr>
              <a:t>診療報酬改定時の激変を緩和するため、改定年度１年間に限り設定している係数（該当する医療機関のみ設定）。</a:t>
            </a:r>
          </a:p>
        </p:txBody>
      </p:sp>
      <p:sp>
        <p:nvSpPr>
          <p:cNvPr id="19" name="タイトル 1">
            <a:extLst>
              <a:ext uri="{FF2B5EF4-FFF2-40B4-BE49-F238E27FC236}">
                <a16:creationId xmlns:a16="http://schemas.microsoft.com/office/drawing/2014/main" id="{00B25FC5-11AE-4E1E-5DB7-18BE9DE9F598}"/>
              </a:ext>
            </a:extLst>
          </p:cNvPr>
          <p:cNvSpPr txBox="1">
            <a:spLocks/>
          </p:cNvSpPr>
          <p:nvPr/>
        </p:nvSpPr>
        <p:spPr>
          <a:xfrm>
            <a:off x="128976" y="5950130"/>
            <a:ext cx="2304969" cy="350176"/>
          </a:xfrm>
          <a:prstGeom prst="rect">
            <a:avLst/>
          </a:prstGeom>
          <a:noFill/>
          <a:ln>
            <a:noFill/>
          </a:ln>
        </p:spPr>
        <p:txBody>
          <a:bodyPr vert="horz" lIns="91440" tIns="45720" rIns="91440" bIns="45720" rtlCol="0" anchor="ctr">
            <a:noAutofit/>
          </a:bodyP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j-cs"/>
              </a:rPr>
              <a:t>5．激変緩和係数</a:t>
            </a:r>
          </a:p>
        </p:txBody>
      </p:sp>
      <p:sp>
        <p:nvSpPr>
          <p:cNvPr id="7" name="タイトル 1">
            <a:extLst>
              <a:ext uri="{FF2B5EF4-FFF2-40B4-BE49-F238E27FC236}">
                <a16:creationId xmlns:a16="http://schemas.microsoft.com/office/drawing/2014/main" id="{FAD4DF98-DF39-FAB8-3DC4-F236544EBF31}"/>
              </a:ext>
            </a:extLst>
          </p:cNvPr>
          <p:cNvSpPr>
            <a:spLocks noGrp="1"/>
          </p:cNvSpPr>
          <p:nvPr>
            <p:ph type="title"/>
          </p:nvPr>
        </p:nvSpPr>
        <p:spPr>
          <a:solidFill>
            <a:srgbClr val="E1EDFF"/>
          </a:solidFill>
        </p:spPr>
        <p:txBody>
          <a:bodyPr>
            <a:noAutofit/>
          </a:bodyPr>
          <a:lstStyle/>
          <a:p>
            <a:r>
              <a:rPr lang="ja-JP" b="1">
                <a:latin typeface="Meiryo"/>
                <a:ea typeface="Meiryo"/>
              </a:rPr>
              <a:t>医療機関別係数</a:t>
            </a:r>
            <a:endParaRPr lang="en-US" altLang="ja-JP" b="1"/>
          </a:p>
        </p:txBody>
      </p:sp>
      <p:sp>
        <p:nvSpPr>
          <p:cNvPr id="2" name="タイトル 1">
            <a:extLst>
              <a:ext uri="{FF2B5EF4-FFF2-40B4-BE49-F238E27FC236}">
                <a16:creationId xmlns:a16="http://schemas.microsoft.com/office/drawing/2014/main" id="{7FFC5A0E-636D-4234-3299-441585347385}"/>
              </a:ext>
            </a:extLst>
          </p:cNvPr>
          <p:cNvSpPr txBox="1">
            <a:spLocks/>
          </p:cNvSpPr>
          <p:nvPr/>
        </p:nvSpPr>
        <p:spPr>
          <a:xfrm>
            <a:off x="128976" y="5202036"/>
            <a:ext cx="2304969" cy="350176"/>
          </a:xfrm>
          <a:prstGeom prst="rect">
            <a:avLst/>
          </a:prstGeom>
          <a:noFill/>
          <a:ln>
            <a:noFill/>
          </a:ln>
        </p:spPr>
        <p:txBody>
          <a:bodyPr vert="horz" lIns="91440" tIns="45720" rIns="91440" bIns="45720" rtlCol="0" anchor="ctr">
            <a:noAutofit/>
          </a:bodyP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j-cs"/>
              </a:rPr>
              <a:t>4．救急補正係数</a:t>
            </a:r>
            <a:endParaRPr kumimoji="1" lang="en-US" altLang="ja-JP" sz="1600" b="0" i="0" u="none" strike="noStrike" kern="1200" cap="none" spc="0" normalizeH="0" baseline="0" noProof="0">
              <a:ln>
                <a:noFill/>
              </a:ln>
              <a:solidFill>
                <a:prstClr val="black"/>
              </a:solidFill>
              <a:effectLst/>
              <a:uLnTx/>
              <a:uFillTx/>
              <a:latin typeface="メイリオ"/>
              <a:ea typeface="メイリオ"/>
              <a:cs typeface="+mj-cs"/>
            </a:endParaRPr>
          </a:p>
        </p:txBody>
      </p:sp>
      <p:sp>
        <p:nvSpPr>
          <p:cNvPr id="4" name="タイトル 1">
            <a:extLst>
              <a:ext uri="{FF2B5EF4-FFF2-40B4-BE49-F238E27FC236}">
                <a16:creationId xmlns:a16="http://schemas.microsoft.com/office/drawing/2014/main" id="{B93E6DC3-F373-B921-6364-73802746BEA4}"/>
              </a:ext>
            </a:extLst>
          </p:cNvPr>
          <p:cNvSpPr txBox="1">
            <a:spLocks/>
          </p:cNvSpPr>
          <p:nvPr/>
        </p:nvSpPr>
        <p:spPr>
          <a:xfrm>
            <a:off x="132885" y="5544541"/>
            <a:ext cx="9529200" cy="350293"/>
          </a:xfrm>
          <a:prstGeom prst="rect">
            <a:avLst/>
          </a:prstGeom>
          <a:ln>
            <a:solidFill>
              <a:sysClr val="windowText" lastClr="000000"/>
            </a:solidFill>
          </a:ln>
        </p:spPr>
        <p:txBody>
          <a:bodyPr vert="horz" lIns="91440" tIns="45720" rIns="91440" bIns="45720" rtlCol="0" anchor="ctr">
            <a:noAutofit/>
          </a:bodyP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263525" marR="0" lvl="0" indent="-263525" algn="l" defTabSz="914400" rtl="0" eaLnBrk="1" fontAlgn="auto" latinLnBrk="0" hangingPunct="1">
              <a:lnSpc>
                <a:spcPct val="100000"/>
              </a:lnSpc>
              <a:spcBef>
                <a:spcPct val="0"/>
              </a:spcBef>
              <a:spcAft>
                <a:spcPts val="0"/>
              </a:spcAft>
              <a:buClrTx/>
              <a:buSzTx/>
              <a:buFontTx/>
              <a:buNone/>
              <a:tabLst/>
              <a:defRPr/>
            </a:pPr>
            <a:r>
              <a:rPr kumimoji="1" lang="ja-JP" altLang="en-US" sz="1400" b="0" i="0" u="none" strike="noStrike" kern="100" cap="none" spc="0" normalizeH="0" baseline="0" noProof="0">
                <a:ln>
                  <a:noFill/>
                </a:ln>
                <a:solidFill>
                  <a:prstClr val="black"/>
                </a:solidFill>
                <a:effectLst/>
                <a:uLnTx/>
                <a:uFillTx/>
                <a:latin typeface="メイリオ"/>
                <a:ea typeface="メイリオ"/>
                <a:cs typeface="Century"/>
              </a:rPr>
              <a:t>○　</a:t>
            </a:r>
            <a:r>
              <a:rPr kumimoji="1" lang="ja-JP" altLang="en-US" sz="1400" b="0" i="0" u="none" strike="noStrike" kern="100" cap="none" spc="0" normalizeH="0" baseline="0" noProof="0">
                <a:ln>
                  <a:noFill/>
                </a:ln>
                <a:solidFill>
                  <a:prstClr val="black"/>
                </a:solidFill>
                <a:effectLst/>
                <a:uLnTx/>
                <a:uFillTx/>
                <a:latin typeface="Meiryo"/>
                <a:ea typeface="Meiryo"/>
                <a:cs typeface="Century"/>
              </a:rPr>
              <a:t>救急医療入院における入院初期の医療資源投入の乖離を補正するための係数。</a:t>
            </a:r>
            <a:endParaRPr kumimoji="1" lang="en-US" altLang="ja-JP" sz="1400" b="0" i="0" u="none" strike="noStrike" kern="100" cap="none" spc="0" normalizeH="0" baseline="0" noProof="0">
              <a:ln>
                <a:noFill/>
              </a:ln>
              <a:solidFill>
                <a:prstClr val="black"/>
              </a:solidFill>
              <a:effectLst/>
              <a:uLnTx/>
              <a:uFillTx/>
              <a:latin typeface="Meiryo"/>
              <a:ea typeface="Meiryo"/>
              <a:cs typeface="Century"/>
            </a:endParaRPr>
          </a:p>
        </p:txBody>
      </p:sp>
      <p:sp>
        <p:nvSpPr>
          <p:cNvPr id="5" name="スライド番号プレースホルダー 2">
            <a:extLst>
              <a:ext uri="{FF2B5EF4-FFF2-40B4-BE49-F238E27FC236}">
                <a16:creationId xmlns:a16="http://schemas.microsoft.com/office/drawing/2014/main" id="{BB50E57C-B855-3863-09BF-30BE21A3933F}"/>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523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350998056"/>
      </p:ext>
    </p:extLst>
  </p:cSld>
  <p:clrMapOvr>
    <a:masterClrMapping/>
  </p:clrMapOvr>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9038" y="211389"/>
            <a:ext cx="9906000" cy="458482"/>
          </a:xfrm>
          <a:solidFill>
            <a:srgbClr val="E1EDFF"/>
          </a:solidFill>
        </p:spPr>
        <p:txBody>
          <a:bodyPr>
            <a:noAutofit/>
          </a:bodyPr>
          <a:lstStyle/>
          <a:p>
            <a:r>
              <a:rPr lang="en-US" altLang="ja-JP" b="1"/>
              <a:t>DPC/PDPS</a:t>
            </a:r>
            <a:r>
              <a:rPr lang="ja-JP" altLang="en-US" b="1"/>
              <a:t>の見直し</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9036"/>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sp>
        <p:nvSpPr>
          <p:cNvPr id="4" name="正方形/長方形 3">
            <a:extLst>
              <a:ext uri="{FF2B5EF4-FFF2-40B4-BE49-F238E27FC236}">
                <a16:creationId xmlns:a16="http://schemas.microsoft.com/office/drawing/2014/main" id="{76E4138F-59ED-D507-174C-B97C3021CFAC}"/>
              </a:ext>
            </a:extLst>
          </p:cNvPr>
          <p:cNvSpPr/>
          <p:nvPr/>
        </p:nvSpPr>
        <p:spPr>
          <a:xfrm>
            <a:off x="111124" y="1967804"/>
            <a:ext cx="9680330" cy="380739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基礎係数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：現行の３つの医療機関群の設定方法を維持した上で、データ数に係る基準を満たさない医療機関について、評価を区別する。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機能評価係数</a:t>
            </a:r>
            <a:r>
              <a:rPr kumimoji="1" lang="en-US" altLang="ja-JP"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：従前の評価方法を維持する。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機能評価係数</a:t>
            </a:r>
            <a:r>
              <a:rPr kumimoji="1" lang="en-US" altLang="ja-JP"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：既存の４つの評価項目（効率性係数、複雑性係数、カバー率係数、地域医療係数）による評価体系へ整理し、各係数の評価手法等について以下のとおり見直す。</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４．救急補正係数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：従前の救急医療指数による評価手法を維持した上で、独立した医療機関別係数の項目として評価を行う。</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５．激変緩和係数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：診療報酬改定に伴う激変緩和に対応した、激変緩和係数を設定する（改定年度のみ）。</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8" name="正方形/長方形 87"/>
          <p:cNvSpPr/>
          <p:nvPr/>
        </p:nvSpPr>
        <p:spPr>
          <a:xfrm>
            <a:off x="5256166" y="2727471"/>
            <a:ext cx="4388152" cy="209909"/>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56166" y="2971583"/>
            <a:ext cx="4388152" cy="2253393"/>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36000" marR="0" lvl="0" indent="-457200" algn="l" defTabSz="914400" rtl="0" eaLnBrk="1" fontAlgn="auto" latinLnBrk="0" hangingPunct="1">
              <a:lnSpc>
                <a:spcPts val="13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保険診療係数</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1450" marR="0" lvl="0" indent="-171450" algn="l" defTabSz="914400" rtl="0" eaLnBrk="1" fontAlgn="auto" latinLnBrk="0" hangingPunct="1">
              <a:lnSpc>
                <a:spcPts val="1300"/>
              </a:lnSpc>
              <a:spcBef>
                <a:spcPts val="0"/>
              </a:spcBef>
              <a:spcAft>
                <a:spcPts val="0"/>
              </a:spcAft>
              <a:buClrTx/>
              <a:buSzTx/>
              <a:buFont typeface="Arial" panose="020B0604020202020204" pitchFamily="34" charset="0"/>
              <a:buChar char="•"/>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評価を廃止</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（一部を体制評価指数による評価に移行）</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 marR="0" lvl="0" indent="-457200" algn="l" defTabSz="914400" rtl="0" eaLnBrk="1" fontAlgn="auto" latinLnBrk="0" hangingPunct="1">
              <a:lnSpc>
                <a:spcPts val="13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効率性係数</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1450" marR="0" lvl="0" indent="-171450" algn="l" defTabSz="914400" rtl="0" eaLnBrk="1" fontAlgn="auto" latinLnBrk="0" hangingPunct="1">
              <a:lnSpc>
                <a:spcPts val="1300"/>
              </a:lnSpc>
              <a:spcBef>
                <a:spcPts val="0"/>
              </a:spcBef>
              <a:spcAft>
                <a:spcPts val="0"/>
              </a:spcAft>
              <a:buClrTx/>
              <a:buSzTx/>
              <a:buFont typeface="Arial" panose="020B0604020202020204" pitchFamily="34" charset="0"/>
              <a:buChar char="•"/>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評価手法の変更</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36000" marR="0" lvl="0" indent="-457200" algn="l" defTabSz="914400" rtl="0" eaLnBrk="1" fontAlgn="auto" latinLnBrk="0" hangingPunct="1">
              <a:lnSpc>
                <a:spcPts val="13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救急医療係数</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1450" marR="0" lvl="0" indent="-171450" algn="l" defTabSz="914400" rtl="0" eaLnBrk="1" fontAlgn="auto" latinLnBrk="0" hangingPunct="1">
              <a:lnSpc>
                <a:spcPts val="1300"/>
              </a:lnSpc>
              <a:spcBef>
                <a:spcPts val="0"/>
              </a:spcBef>
              <a:spcAft>
                <a:spcPts val="0"/>
              </a:spcAft>
              <a:buClrTx/>
              <a:buSzTx/>
              <a:buFont typeface="Arial" panose="020B0604020202020204" pitchFamily="34" charset="0"/>
              <a:buChar char="•"/>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「救急補正係数」として整理</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（機能評価係数</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の項目としては廃止）</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 marR="0" lvl="0" indent="-457200" algn="l" defTabSz="914400" rtl="0" eaLnBrk="1" fontAlgn="auto" latinLnBrk="0" hangingPunct="1">
              <a:lnSpc>
                <a:spcPts val="13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地域医療係数</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1450" marR="0" lvl="0" indent="-171450" algn="l" defTabSz="914400" rtl="0" eaLnBrk="1" fontAlgn="auto" latinLnBrk="0" hangingPunct="1">
              <a:lnSpc>
                <a:spcPts val="1300"/>
              </a:lnSpc>
              <a:spcBef>
                <a:spcPts val="0"/>
              </a:spcBef>
              <a:spcAft>
                <a:spcPts val="0"/>
              </a:spcAft>
              <a:buClrTx/>
              <a:buSzTx/>
              <a:buFont typeface="Arial" panose="020B0604020202020204" pitchFamily="34" charset="0"/>
              <a:buChar char="•"/>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体制評価指数と定量評価指数で構成（評価シェアは</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７：５</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［体制評価指数］</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8000" marR="0" lvl="0" indent="-171450" algn="l" defTabSz="914400" rtl="0" eaLnBrk="1" fontAlgn="auto" latinLnBrk="0" hangingPunct="1">
              <a:lnSpc>
                <a:spcPts val="1300"/>
              </a:lnSpc>
              <a:spcBef>
                <a:spcPts val="0"/>
              </a:spcBef>
              <a:spcAft>
                <a:spcPts val="0"/>
              </a:spcAft>
              <a:buClrTx/>
              <a:buSzTx/>
              <a:buFont typeface="Arial" panose="020B0604020202020204" pitchFamily="34" charset="0"/>
              <a:buChar char="•"/>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従前の</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項目に、</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臓器提供の実施</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医療の質向上に向けた取組</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及び</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医師少数地域への医師派遣機能</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（大学病院本院群のみ）を追加</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0800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＜感染症＞ </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新興感染症に係る協定締結（</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令和７年度～）</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0800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＜実績評価＞</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tile</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値</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を上限値として評価（</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標準病院群を除く）</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53172" y="3738840"/>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295334" y="2731591"/>
            <a:ext cx="4371397" cy="220639"/>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04371" y="2971582"/>
            <a:ext cx="4371397" cy="2253394"/>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36000" marR="0" lvl="0" indent="-457200" algn="l" defTabSz="914400" rtl="0" eaLnBrk="1" fontAlgn="auto" latinLnBrk="0" hangingPunct="1">
              <a:lnSpc>
                <a:spcPts val="13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保険診療係数</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1450" marR="0" lvl="0" indent="-171450" algn="l" defTabSz="914400" rtl="0" eaLnBrk="1" fontAlgn="auto" latinLnBrk="0" hangingPunct="1">
              <a:lnSpc>
                <a:spcPts val="1300"/>
              </a:lnSpc>
              <a:spcBef>
                <a:spcPts val="0"/>
              </a:spcBef>
              <a:spcAft>
                <a:spcPts val="0"/>
              </a:spcAft>
              <a:buClrTx/>
              <a:buSzTx/>
              <a:buFont typeface="Arial" panose="020B0604020202020204" pitchFamily="34" charset="0"/>
              <a:buChar char="•"/>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適切な</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データの作成や病院情報の公表を評価</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 marR="0" lvl="0" indent="-457200" algn="l" defTabSz="914400" rtl="0" eaLnBrk="1" fontAlgn="auto" latinLnBrk="0" hangingPunct="1">
              <a:lnSpc>
                <a:spcPts val="13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効率性係数</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1450" marR="0" lvl="0" indent="-171450" algn="l" defTabSz="914400" rtl="0" eaLnBrk="1" fontAlgn="auto" latinLnBrk="0" hangingPunct="1">
              <a:lnSpc>
                <a:spcPts val="1300"/>
              </a:lnSpc>
              <a:spcBef>
                <a:spcPts val="0"/>
              </a:spcBef>
              <a:spcAft>
                <a:spcPts val="0"/>
              </a:spcAft>
              <a:buClrTx/>
              <a:buSzTx/>
              <a:buFont typeface="Arial" panose="020B0604020202020204" pitchFamily="34" charset="0"/>
              <a:buChar char="•"/>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各医療機関における在院日数短縮の努力を評価</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 marR="0" lvl="0" indent="-457200" algn="l" defTabSz="914400" rtl="0" eaLnBrk="1" fontAlgn="auto" latinLnBrk="0" hangingPunct="1">
              <a:lnSpc>
                <a:spcPts val="13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救急医療係数</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1450" marR="0" lvl="0" indent="-171450" algn="l" defTabSz="914400" rtl="0" eaLnBrk="1" fontAlgn="auto" latinLnBrk="0" hangingPunct="1">
              <a:lnSpc>
                <a:spcPts val="1300"/>
              </a:lnSpc>
              <a:spcBef>
                <a:spcPts val="0"/>
              </a:spcBef>
              <a:spcAft>
                <a:spcPts val="0"/>
              </a:spcAft>
              <a:buClrTx/>
              <a:buSzTx/>
              <a:buFont typeface="Arial" panose="020B0604020202020204" pitchFamily="34" charset="0"/>
              <a:buChar char="•"/>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救急医療入院における入院後</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日までの医療資源投入量の差額を評価</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 marR="0" lvl="0" indent="-457200" algn="l" defTabSz="914400" rtl="0" eaLnBrk="1" fontAlgn="auto" latinLnBrk="0" hangingPunct="1">
              <a:lnSpc>
                <a:spcPts val="13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地域医療係数</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1450" marR="0" lvl="0" indent="-171450" algn="l" defTabSz="914400" rtl="0" eaLnBrk="1" fontAlgn="auto" latinLnBrk="0" hangingPunct="1">
              <a:lnSpc>
                <a:spcPts val="1300"/>
              </a:lnSpc>
              <a:spcBef>
                <a:spcPts val="0"/>
              </a:spcBef>
              <a:spcAft>
                <a:spcPts val="0"/>
              </a:spcAft>
              <a:buClrTx/>
              <a:buSzTx/>
              <a:buFont typeface="Arial" panose="020B0604020202020204" pitchFamily="34" charset="0"/>
              <a:buChar char="•"/>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体制評価指数と定量評価指数で構成（評価シェアは１：１）</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32000" marR="0" lvl="0" indent="-540000" algn="l" defTabSz="914400" rtl="0" eaLnBrk="1" fontAlgn="auto" latinLnBrk="0" hangingPunct="1">
              <a:lnSpc>
                <a:spcPts val="1300"/>
              </a:lnSpc>
              <a:spcBef>
                <a:spcPts val="0"/>
              </a:spcBef>
              <a:spcAft>
                <a:spcPts val="0"/>
              </a:spcAft>
              <a:buClrTx/>
              <a:buSzTx/>
              <a:buFontTx/>
              <a:buNone/>
              <a:tabLst>
                <a:tab pos="268288" algn="l"/>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［体制評価指数］</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ts val="1300"/>
              </a:lnSpc>
              <a:spcBef>
                <a:spcPts val="0"/>
              </a:spcBef>
              <a:spcAft>
                <a:spcPts val="0"/>
              </a:spcAft>
              <a:buClrTx/>
              <a:buSzTx/>
              <a:buFont typeface="Arial" panose="020B0604020202020204" pitchFamily="34" charset="0"/>
              <a:buChar char="•"/>
              <a:tabLst>
                <a:tab pos="268288" algn="l"/>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がん、脳卒中、心血管疾患、精神疾患、災害、周産期、へき地、救急、感染症、その他の</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項目で評価</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08000" marR="0" lvl="0" indent="0" algn="l" defTabSz="914400" rtl="0" eaLnBrk="1" fontAlgn="auto" latinLnBrk="0" hangingPunct="1">
              <a:lnSpc>
                <a:spcPts val="1300"/>
              </a:lnSpc>
              <a:spcBef>
                <a:spcPts val="0"/>
              </a:spcBef>
              <a:spcAft>
                <a:spcPts val="0"/>
              </a:spcAft>
              <a:buClrTx/>
              <a:buSzTx/>
              <a:buFontTx/>
              <a:buNone/>
              <a:tabLst>
                <a:tab pos="268288" algn="l"/>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＜感染症＞新型コロナウイルス感染症対策</a:t>
            </a:r>
            <a:r>
              <a:rPr kumimoji="1" lang="zh-TW"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（病床確保、</a:t>
            </a:r>
            <a:r>
              <a:rPr kumimoji="1" lang="en-US" altLang="zh-TW"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G-MIS</a:t>
            </a:r>
            <a:r>
              <a:rPr kumimoji="1" lang="zh-TW"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等</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08000" marR="0" lvl="0" indent="0" algn="l" defTabSz="914400" rtl="0" eaLnBrk="1" fontAlgn="auto" latinLnBrk="0" hangingPunct="1">
              <a:lnSpc>
                <a:spcPts val="1300"/>
              </a:lnSpc>
              <a:spcBef>
                <a:spcPts val="0"/>
              </a:spcBef>
              <a:spcAft>
                <a:spcPts val="0"/>
              </a:spcAft>
              <a:buClrTx/>
              <a:buSzTx/>
              <a:buFontTx/>
              <a:buNone/>
              <a:tabLst>
                <a:tab pos="268288" algn="l"/>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＜実績評価＞実績を有するデータの</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25%tile</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値を上限値として評価</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a:extLst>
              <a:ext uri="{FF2B5EF4-FFF2-40B4-BE49-F238E27FC236}">
                <a16:creationId xmlns:a16="http://schemas.microsoft.com/office/drawing/2014/main" id="{494AD3A5-7888-532E-24D1-19556912C5CA}"/>
              </a:ext>
            </a:extLst>
          </p:cNvPr>
          <p:cNvSpPr/>
          <p:nvPr/>
        </p:nvSpPr>
        <p:spPr>
          <a:xfrm>
            <a:off x="36153" y="1684928"/>
            <a:ext cx="9529762" cy="174882"/>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医療機関別係数の見直し</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a:extLst>
              <a:ext uri="{FF2B5EF4-FFF2-40B4-BE49-F238E27FC236}">
                <a16:creationId xmlns:a16="http://schemas.microsoft.com/office/drawing/2014/main" id="{06CAAB4A-AADB-7FBE-9DEE-5D66C6A03047}"/>
              </a:ext>
            </a:extLst>
          </p:cNvPr>
          <p:cNvSpPr/>
          <p:nvPr/>
        </p:nvSpPr>
        <p:spPr>
          <a:xfrm>
            <a:off x="120162" y="6059997"/>
            <a:ext cx="9680330" cy="756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8000" marR="0" lvl="0" indent="-288000"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１．入院初期の医療資源投入量の多い診断群分類が増加している実態を踏まえ、</a:t>
            </a:r>
            <a:r>
              <a:rPr kumimoji="1" lang="ja-JP" altLang="en-US" sz="1200" b="1" i="0" u="sng" strike="noStrike" kern="1200" cap="none" spc="0" normalizeH="0" baseline="0" noProof="0">
                <a:ln>
                  <a:noFill/>
                </a:ln>
                <a:solidFill>
                  <a:srgbClr val="0070C0"/>
                </a:solidFill>
                <a:effectLst/>
                <a:uLnTx/>
                <a:uFillTx/>
                <a:latin typeface="メイリオ"/>
                <a:ea typeface="メイリオ"/>
                <a:cs typeface="+mn-cs"/>
              </a:rPr>
              <a:t>点数設定方式</a:t>
            </a:r>
            <a:r>
              <a:rPr kumimoji="1" lang="en-US" altLang="ja-JP" sz="1200" b="1" i="0" u="sng" strike="noStrike" kern="1200" cap="none" spc="0" normalizeH="0" baseline="0" noProof="0">
                <a:ln>
                  <a:noFill/>
                </a:ln>
                <a:solidFill>
                  <a:srgbClr val="0070C0"/>
                </a:solidFill>
                <a:effectLst/>
                <a:uLnTx/>
                <a:uFillTx/>
                <a:latin typeface="メイリオ"/>
                <a:ea typeface="メイリオ"/>
                <a:cs typeface="+mn-cs"/>
              </a:rPr>
              <a:t>B</a:t>
            </a:r>
            <a:r>
              <a:rPr kumimoji="1" lang="ja-JP" altLang="en-US" sz="1200" b="1" i="0" u="sng" strike="noStrike" kern="1200" cap="none" spc="0" normalizeH="0" baseline="0" noProof="0">
                <a:ln>
                  <a:noFill/>
                </a:ln>
                <a:solidFill>
                  <a:srgbClr val="0070C0"/>
                </a:solidFill>
                <a:effectLst/>
                <a:uLnTx/>
                <a:uFillTx/>
                <a:latin typeface="メイリオ"/>
                <a:ea typeface="メイリオ"/>
                <a:cs typeface="+mn-cs"/>
              </a:rPr>
              <a:t>により設定する分類の範囲を見直す。</a:t>
            </a:r>
            <a:endParaRPr kumimoji="1" lang="en-US" altLang="ja-JP" sz="1200" b="1" i="0" u="sng" strike="noStrike" kern="1200" cap="none" spc="0" normalizeH="0" baseline="0" noProof="0">
              <a:ln>
                <a:noFill/>
              </a:ln>
              <a:solidFill>
                <a:srgbClr val="0070C0"/>
              </a:solidFill>
              <a:effectLst/>
              <a:uLnTx/>
              <a:uFillTx/>
              <a:latin typeface="メイリオ"/>
              <a:ea typeface="メイリオ"/>
              <a:cs typeface="+mn-cs"/>
            </a:endParaRPr>
          </a:p>
          <a:p>
            <a:pPr marL="288000" marR="0" lvl="0" indent="-288000"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２．より早期の退院への評価を充実化する観点から、</a:t>
            </a:r>
            <a:r>
              <a:rPr kumimoji="1" lang="ja-JP" altLang="en-US" sz="1200" b="1" i="0" u="sng" strike="noStrike" kern="1200" cap="none" spc="0" normalizeH="0" baseline="0" noProof="0">
                <a:ln>
                  <a:noFill/>
                </a:ln>
                <a:solidFill>
                  <a:srgbClr val="0070C0"/>
                </a:solidFill>
                <a:effectLst/>
                <a:uLnTx/>
                <a:uFillTx/>
                <a:latin typeface="メイリオ"/>
                <a:ea typeface="メイリオ"/>
                <a:cs typeface="+mn-cs"/>
              </a:rPr>
              <a:t>入院期間</a:t>
            </a:r>
            <a:r>
              <a:rPr kumimoji="1" lang="en-US" altLang="ja-JP" sz="1200" b="1" i="0" u="sng" strike="noStrike" kern="1200" cap="none" spc="0" normalizeH="0" baseline="0" noProof="0">
                <a:ln>
                  <a:noFill/>
                </a:ln>
                <a:solidFill>
                  <a:srgbClr val="0070C0"/>
                </a:solidFill>
                <a:effectLst/>
                <a:uLnTx/>
                <a:uFillTx/>
                <a:latin typeface="メイリオ"/>
                <a:ea typeface="メイリオ"/>
                <a:cs typeface="+mn-cs"/>
              </a:rPr>
              <a:t>Ⅰ</a:t>
            </a:r>
            <a:r>
              <a:rPr kumimoji="1" lang="ja-JP" altLang="en-US" sz="1200" b="1" i="0" u="sng" strike="noStrike" kern="1200" cap="none" spc="0" normalizeH="0" baseline="0" noProof="0">
                <a:ln>
                  <a:noFill/>
                </a:ln>
                <a:solidFill>
                  <a:srgbClr val="0070C0"/>
                </a:solidFill>
                <a:effectLst/>
                <a:uLnTx/>
                <a:uFillTx/>
                <a:latin typeface="メイリオ"/>
                <a:ea typeface="メイリオ"/>
                <a:cs typeface="+mn-cs"/>
              </a:rPr>
              <a:t>で入院基本料を除く１入院当たり包括範囲点数を支払う点数設定方式</a:t>
            </a:r>
            <a:r>
              <a:rPr kumimoji="1" lang="en-US" altLang="ja-JP" sz="1200" b="1" i="0" u="sng" strike="noStrike" kern="1200" cap="none" spc="0" normalizeH="0" baseline="0" noProof="0">
                <a:ln>
                  <a:noFill/>
                </a:ln>
                <a:solidFill>
                  <a:srgbClr val="0070C0"/>
                </a:solidFill>
                <a:effectLst/>
                <a:uLnTx/>
                <a:uFillTx/>
                <a:latin typeface="メイリオ"/>
                <a:ea typeface="メイリオ"/>
                <a:cs typeface="+mn-cs"/>
              </a:rPr>
              <a:t>E</a:t>
            </a:r>
            <a:r>
              <a:rPr kumimoji="1" lang="ja-JP" altLang="en-US" sz="1200" b="1" i="0" u="sng" strike="noStrike" kern="1200" cap="none" spc="0" normalizeH="0" baseline="0" noProof="0">
                <a:ln>
                  <a:noFill/>
                </a:ln>
                <a:solidFill>
                  <a:srgbClr val="0070C0"/>
                </a:solidFill>
                <a:effectLst/>
                <a:uLnTx/>
                <a:uFillTx/>
                <a:latin typeface="メイリオ"/>
                <a:ea typeface="メイリオ"/>
                <a:cs typeface="+mn-cs"/>
              </a:rPr>
              <a:t>を新設し、一定程度標準化が進んでいると考えられる診断群分類の一部へ適用する。</a:t>
            </a:r>
            <a:endParaRPr kumimoji="1" lang="en-US" altLang="ja-JP" sz="1200" b="1" i="0" u="sng" strike="noStrike" kern="1200" cap="none" spc="0" normalizeH="0" baseline="0" noProof="0">
              <a:ln>
                <a:noFill/>
              </a:ln>
              <a:solidFill>
                <a:srgbClr val="0070C0"/>
              </a:solidFill>
              <a:effectLst/>
              <a:uLnTx/>
              <a:uFillTx/>
              <a:latin typeface="メイリオ"/>
              <a:ea typeface="メイリオ"/>
              <a:cs typeface="+mn-cs"/>
            </a:endParaRPr>
          </a:p>
        </p:txBody>
      </p:sp>
      <p:sp>
        <p:nvSpPr>
          <p:cNvPr id="6" name="正方形/長方形 5">
            <a:extLst>
              <a:ext uri="{FF2B5EF4-FFF2-40B4-BE49-F238E27FC236}">
                <a16:creationId xmlns:a16="http://schemas.microsoft.com/office/drawing/2014/main" id="{3FC57D4A-E3DB-A7A8-F2F9-B4E869EED57B}"/>
              </a:ext>
            </a:extLst>
          </p:cNvPr>
          <p:cNvSpPr/>
          <p:nvPr/>
        </p:nvSpPr>
        <p:spPr>
          <a:xfrm>
            <a:off x="0" y="5775195"/>
            <a:ext cx="9529762" cy="174882"/>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診断群分類点数表の見直し</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正方形/長方形 8">
            <a:extLst>
              <a:ext uri="{FF2B5EF4-FFF2-40B4-BE49-F238E27FC236}">
                <a16:creationId xmlns:a16="http://schemas.microsoft.com/office/drawing/2014/main" id="{D13C1FFB-5AAD-A87A-93B7-7CC8C3C60902}"/>
              </a:ext>
            </a:extLst>
          </p:cNvPr>
          <p:cNvSpPr/>
          <p:nvPr/>
        </p:nvSpPr>
        <p:spPr>
          <a:xfrm>
            <a:off x="120162" y="958593"/>
            <a:ext cx="9680330" cy="72539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66700" marR="0" lvl="0" indent="-266700"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１．</a:t>
            </a:r>
            <a:r>
              <a:rPr kumimoji="1" lang="en-US" altLang="ja-JP" sz="1200" b="0" i="0" u="none" strike="noStrike" kern="1200" cap="none" spc="0" normalizeH="0" baseline="0" noProof="0">
                <a:ln>
                  <a:noFill/>
                </a:ln>
                <a:solidFill>
                  <a:prstClr val="black"/>
                </a:solidFill>
                <a:effectLst/>
                <a:uLnTx/>
                <a:uFillTx/>
                <a:latin typeface="メイリオ"/>
                <a:ea typeface="メイリオ"/>
                <a:cs typeface="+mn-cs"/>
              </a:rPr>
              <a:t>DPC/PDPS</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を安定的に運用するとともに、適切な包括評価を行う観点から、</a:t>
            </a:r>
            <a:r>
              <a:rPr kumimoji="1" lang="ja-JP" altLang="en-US" sz="1200" b="1" i="0" u="sng" strike="noStrike" kern="1200" cap="none" spc="0" normalizeH="0" baseline="0" noProof="0">
                <a:ln>
                  <a:noFill/>
                </a:ln>
                <a:solidFill>
                  <a:srgbClr val="0070C0"/>
                </a:solidFill>
                <a:effectLst/>
                <a:uLnTx/>
                <a:uFillTx/>
                <a:latin typeface="メイリオ"/>
                <a:ea typeface="メイリオ"/>
                <a:cs typeface="+mn-cs"/>
              </a:rPr>
              <a:t>データ数に係る基準（１月あたりデータ数が</a:t>
            </a:r>
            <a:r>
              <a:rPr kumimoji="1" lang="en-US" altLang="ja-JP" sz="1200" b="1" i="0" u="sng" strike="noStrike" kern="1200" cap="none" spc="0" normalizeH="0" baseline="0" noProof="0">
                <a:ln>
                  <a:noFill/>
                </a:ln>
                <a:solidFill>
                  <a:srgbClr val="0070C0"/>
                </a:solidFill>
                <a:effectLst/>
                <a:uLnTx/>
                <a:uFillTx/>
                <a:latin typeface="メイリオ"/>
                <a:ea typeface="メイリオ"/>
                <a:cs typeface="+mn-cs"/>
              </a:rPr>
              <a:t>90</a:t>
            </a:r>
            <a:r>
              <a:rPr kumimoji="1" lang="ja-JP" altLang="en-US" sz="1200" b="1" i="0" u="sng" strike="noStrike" kern="1200" cap="none" spc="0" normalizeH="0" baseline="0" noProof="0">
                <a:ln>
                  <a:noFill/>
                </a:ln>
                <a:solidFill>
                  <a:srgbClr val="0070C0"/>
                </a:solidFill>
                <a:effectLst/>
                <a:uLnTx/>
                <a:uFillTx/>
                <a:latin typeface="メイリオ"/>
                <a:ea typeface="メイリオ"/>
                <a:cs typeface="+mn-cs"/>
              </a:rPr>
              <a:t>以上）及び適切な</a:t>
            </a:r>
            <a:r>
              <a:rPr kumimoji="1" lang="en-US" altLang="ja-JP" sz="1200" b="1" i="0" u="sng" strike="noStrike" kern="1200" cap="none" spc="0" normalizeH="0" baseline="0" noProof="0">
                <a:ln>
                  <a:noFill/>
                </a:ln>
                <a:solidFill>
                  <a:srgbClr val="0070C0"/>
                </a:solidFill>
                <a:effectLst/>
                <a:uLnTx/>
                <a:uFillTx/>
                <a:latin typeface="メイリオ"/>
                <a:ea typeface="メイリオ"/>
                <a:cs typeface="+mn-cs"/>
              </a:rPr>
              <a:t>DPC</a:t>
            </a:r>
            <a:r>
              <a:rPr kumimoji="1" lang="ja-JP" altLang="en-US" sz="1200" b="1" i="0" u="sng" strike="noStrike" kern="1200" cap="none" spc="0" normalizeH="0" baseline="0" noProof="0">
                <a:ln>
                  <a:noFill/>
                </a:ln>
                <a:solidFill>
                  <a:srgbClr val="0070C0"/>
                </a:solidFill>
                <a:effectLst/>
                <a:uLnTx/>
                <a:uFillTx/>
                <a:latin typeface="メイリオ"/>
                <a:ea typeface="メイリオ"/>
                <a:cs typeface="+mn-cs"/>
              </a:rPr>
              <a:t>データの作成に係る基準を</a:t>
            </a:r>
            <a:r>
              <a:rPr kumimoji="1" lang="en-US" altLang="ja-JP" sz="1200" b="1" i="0" u="sng" strike="noStrike" kern="1200" cap="none" spc="0" normalizeH="0" baseline="0" noProof="0">
                <a:ln>
                  <a:noFill/>
                </a:ln>
                <a:solidFill>
                  <a:srgbClr val="0070C0"/>
                </a:solidFill>
                <a:effectLst/>
                <a:uLnTx/>
                <a:uFillTx/>
                <a:latin typeface="メイリオ"/>
                <a:ea typeface="メイリオ"/>
                <a:cs typeface="+mn-cs"/>
              </a:rPr>
              <a:t>DPC</a:t>
            </a:r>
            <a:r>
              <a:rPr kumimoji="1" lang="ja-JP" altLang="en-US" sz="1200" b="1" i="0" u="sng" strike="noStrike" kern="1200" cap="none" spc="0" normalizeH="0" baseline="0" noProof="0">
                <a:ln>
                  <a:noFill/>
                </a:ln>
                <a:solidFill>
                  <a:srgbClr val="0070C0"/>
                </a:solidFill>
                <a:effectLst/>
                <a:uLnTx/>
                <a:uFillTx/>
                <a:latin typeface="メイリオ"/>
                <a:ea typeface="メイリオ"/>
                <a:cs typeface="+mn-cs"/>
              </a:rPr>
              <a:t>対象病院の基準として位置づける。</a:t>
            </a:r>
            <a:endParaRPr kumimoji="1" lang="en-US" altLang="ja-JP" sz="1200" b="1" i="0" u="sng" strike="noStrike" kern="1200" cap="none" spc="0" normalizeH="0" baseline="0" noProof="0">
              <a:ln>
                <a:noFill/>
              </a:ln>
              <a:solidFill>
                <a:srgbClr val="0070C0"/>
              </a:solidFill>
              <a:effectLst/>
              <a:uLnTx/>
              <a:uFillTx/>
              <a:latin typeface="メイリオ"/>
              <a:ea typeface="メイリオ"/>
              <a:cs typeface="+mn-cs"/>
            </a:endParaRPr>
          </a:p>
          <a:p>
            <a:pPr marL="358775" marR="0" lvl="0" indent="-182563" algn="l" defTabSz="914400" rtl="0" eaLnBrk="1" fontAlgn="auto" latinLnBrk="0" hangingPunct="1">
              <a:lnSpc>
                <a:spcPts val="18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a:ln>
                  <a:noFill/>
                </a:ln>
                <a:solidFill>
                  <a:prstClr val="black"/>
                </a:solidFill>
                <a:effectLst/>
                <a:uLnTx/>
                <a:uFillTx/>
                <a:latin typeface="メイリオ"/>
                <a:ea typeface="メイリオ"/>
                <a:cs typeface="+mn-cs"/>
              </a:rPr>
              <a:t>　当該基準については、令和８年度診療報酬改定時より制度参加・退出に係る判定に用いる</a:t>
            </a:r>
            <a:endParaRPr kumimoji="1" lang="en-US" altLang="ja-JP" sz="105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10" name="正方形/長方形 9">
            <a:extLst>
              <a:ext uri="{FF2B5EF4-FFF2-40B4-BE49-F238E27FC236}">
                <a16:creationId xmlns:a16="http://schemas.microsoft.com/office/drawing/2014/main" id="{0EEAB9D8-9A76-AC59-2247-C85C439E3ECD}"/>
              </a:ext>
            </a:extLst>
          </p:cNvPr>
          <p:cNvSpPr/>
          <p:nvPr/>
        </p:nvSpPr>
        <p:spPr>
          <a:xfrm>
            <a:off x="9038" y="674089"/>
            <a:ext cx="9529762" cy="174882"/>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対象病院の基準の見直し</a:t>
            </a:r>
          </a:p>
        </p:txBody>
      </p:sp>
      <p:sp>
        <p:nvSpPr>
          <p:cNvPr id="8" name="スライド番号プレースホルダー 2">
            <a:extLst>
              <a:ext uri="{FF2B5EF4-FFF2-40B4-BE49-F238E27FC236}">
                <a16:creationId xmlns:a16="http://schemas.microsoft.com/office/drawing/2014/main" id="{930D4D64-30C2-8937-EB33-230667073B6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524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723951999"/>
      </p:ext>
    </p:extLst>
  </p:cSld>
  <p:clrMapOvr>
    <a:masterClrMapping/>
  </p:clrMapOvr>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en-US" altLang="ja-JP" b="1"/>
              <a:t>DPC</a:t>
            </a:r>
            <a:r>
              <a:rPr lang="ja-JP" altLang="en-US" b="1"/>
              <a:t>対象病院の基準の見直し</a:t>
            </a:r>
            <a:endParaRPr kumimoji="1" lang="ja-JP" altLang="en-US" b="1"/>
          </a:p>
        </p:txBody>
      </p:sp>
      <p:sp>
        <p:nvSpPr>
          <p:cNvPr id="8" name="正方形/長方形 7"/>
          <p:cNvSpPr/>
          <p:nvPr/>
        </p:nvSpPr>
        <p:spPr>
          <a:xfrm>
            <a:off x="188119" y="1018800"/>
            <a:ext cx="9529762" cy="533845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DPC/PDPS</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を安定的に運用するとともに、適切な包括評価を行う観点から、データ数に係る基準（１月あたりデータ数が</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90</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以上）及び適切な</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データの作成に係る基準を</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対象病院の基準として新たに位置づける。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データ数及び適切な</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データの作成に係る基準の運用については、令和８年度診療報酬改定時より</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制度への参加及び</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制度からの退出に係る判定基準として用いることとする。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25919"/>
            <a:ext cx="3059345"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対象病院の基準の見直し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sp>
        <p:nvSpPr>
          <p:cNvPr id="88" name="正方形/長方形 87"/>
          <p:cNvSpPr/>
          <p:nvPr/>
        </p:nvSpPr>
        <p:spPr>
          <a:xfrm>
            <a:off x="5215576" y="2013987"/>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15576" y="2377296"/>
            <a:ext cx="4320000" cy="3099868"/>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ＤＰＣ対象病院の基準</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急性期一般入院基本料、特定機能病院等の</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入院基本料の届出</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診療録管理体制加算に係る届出</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以下の調査に適切に参加</a:t>
            </a:r>
          </a:p>
          <a:p>
            <a:pPr marL="351450" marR="0" lvl="0" indent="-171450" algn="l" defTabSz="914400" rtl="0" eaLnBrk="1" fontAlgn="auto" latinLnBrk="0" hangingPunct="1">
              <a:lnSpc>
                <a:spcPct val="100000"/>
              </a:lnSpc>
              <a:spcBef>
                <a:spcPts val="0"/>
              </a:spcBef>
              <a:spcAft>
                <a:spcPts val="0"/>
              </a:spcAft>
              <a:buClrTx/>
              <a:buSzTx/>
              <a:buFontTx/>
              <a:buChar char="-"/>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当該病院を退院した患者の病態や実施した医療行為の内容等について毎年実施される調査「退院患者調査」</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1450" marR="0" lvl="0" indent="-171450" algn="l" defTabSz="914400" rtl="0" eaLnBrk="1" fontAlgn="auto" latinLnBrk="0" hangingPunct="1">
              <a:lnSpc>
                <a:spcPct val="100000"/>
              </a:lnSpc>
              <a:spcBef>
                <a:spcPts val="0"/>
              </a:spcBef>
              <a:spcAft>
                <a:spcPts val="0"/>
              </a:spcAft>
              <a:buClrTx/>
              <a:buSzTx/>
              <a:buFontTx/>
              <a:buChar char="-"/>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中央社会保険医療協議会の要請に基づき、退院患者調査を補完することを目的として随時実施される調査「特別調査」</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調査期間</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月あたりのデータ病床比が</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0.875</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以上</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調査期間</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月あたりのデータ数が</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90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以上</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適切なデータ作成に係る以下の基準を満たす</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351450" marR="0" lvl="0" indent="-171450" algn="l" defTabSz="914400" rtl="0" eaLnBrk="1" fontAlgn="auto" latinLnBrk="0" hangingPunct="1">
              <a:lnSpc>
                <a:spcPct val="100000"/>
              </a:lnSpc>
              <a:spcBef>
                <a:spcPts val="0"/>
              </a:spcBef>
              <a:spcAft>
                <a:spcPts val="0"/>
              </a:spcAft>
              <a:buClrTx/>
              <a:buSzTx/>
              <a:buFontTx/>
              <a:buChar char="-"/>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「退院患者調査」の様式１（医療資源病名）における「部位不明・詳細不明コード」の使用割合が</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未満</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351450" marR="0" lvl="0" indent="-171450" algn="l" defTabSz="914400" rtl="0" eaLnBrk="1" fontAlgn="auto" latinLnBrk="0" hangingPunct="1">
              <a:lnSpc>
                <a:spcPct val="100000"/>
              </a:lnSpc>
              <a:spcBef>
                <a:spcPts val="0"/>
              </a:spcBef>
              <a:spcAft>
                <a:spcPts val="0"/>
              </a:spcAft>
              <a:buClrTx/>
              <a:buSzTx/>
              <a:buFontTx/>
              <a:buChar char="-"/>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「退院患者調査」の様式間で記載矛盾のあるデータが１％未満</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351450" marR="0" lvl="0" indent="-171450" algn="l" defTabSz="914400" rtl="0" eaLnBrk="1" fontAlgn="auto" latinLnBrk="0" hangingPunct="1">
              <a:lnSpc>
                <a:spcPct val="100000"/>
              </a:lnSpc>
              <a:spcBef>
                <a:spcPts val="0"/>
              </a:spcBef>
              <a:spcAft>
                <a:spcPts val="0"/>
              </a:spcAft>
              <a:buClrTx/>
              <a:buSzTx/>
              <a:buFontTx/>
              <a:buChar char="-"/>
              <a:tabLst/>
              <a:defRPr/>
            </a:pP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「退院患者調査」の様式１における未コード化傷病名の使用割合が２％未満</a:t>
            </a:r>
            <a:endPar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適切なコーディングに関する委員会を年</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回以上開催</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31543" y="3386946"/>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2013987"/>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377296"/>
            <a:ext cx="4371398" cy="3099868"/>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ＤＰＣ対象病院の基準</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急性期一般入院基本料、特定機能病院等の</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7</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入院基本料の届出</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診療録管理体制加算に係る届出</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以下の調査に適切に参加</a:t>
            </a:r>
          </a:p>
          <a:p>
            <a:pPr marL="351450" marR="0" lvl="0" indent="-171450" algn="l" defTabSz="914400" rtl="0" eaLnBrk="1" fontAlgn="auto" latinLnBrk="0" hangingPunct="1">
              <a:lnSpc>
                <a:spcPct val="100000"/>
              </a:lnSpc>
              <a:spcBef>
                <a:spcPts val="0"/>
              </a:spcBef>
              <a:spcAft>
                <a:spcPts val="0"/>
              </a:spcAft>
              <a:buClrTx/>
              <a:buSzTx/>
              <a:buFontTx/>
              <a:buChar char="-"/>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当該病院を退院した患者の病態や実施した医療行為の内容等について毎年実施される調査「退院患者調査」</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1450" marR="0" lvl="0" indent="-171450" algn="l" defTabSz="914400" rtl="0" eaLnBrk="1" fontAlgn="auto" latinLnBrk="0" hangingPunct="1">
              <a:lnSpc>
                <a:spcPct val="100000"/>
              </a:lnSpc>
              <a:spcBef>
                <a:spcPts val="0"/>
              </a:spcBef>
              <a:spcAft>
                <a:spcPts val="0"/>
              </a:spcAft>
              <a:buClrTx/>
              <a:buSzTx/>
              <a:buFontTx/>
              <a:buChar char="-"/>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中央社会保険医療協議会の要請に基づき、退院患者調査を補完することを目的として随時実施される調査「特別調査」</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調査期間</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月あたりのデータ病床比が</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0.875</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以上</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000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適切なコーディングに関する委員会を年</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回以上開催</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スライド番号プレースホルダー 2">
            <a:extLst>
              <a:ext uri="{FF2B5EF4-FFF2-40B4-BE49-F238E27FC236}">
                <a16:creationId xmlns:a16="http://schemas.microsoft.com/office/drawing/2014/main" id="{B401EF09-0DC2-4E2D-52EE-88D497157DB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525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855200853"/>
      </p:ext>
    </p:extLst>
  </p:cSld>
  <p:clrMapOvr>
    <a:masterClrMapping/>
  </p:clrMapOvr>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正方形/長方形 8">
            <a:extLst>
              <a:ext uri="{FF2B5EF4-FFF2-40B4-BE49-F238E27FC236}">
                <a16:creationId xmlns:a16="http://schemas.microsoft.com/office/drawing/2014/main" id="{F1E92EC1-DBFE-37B6-BDDB-415F671A2947}"/>
              </a:ext>
            </a:extLst>
          </p:cNvPr>
          <p:cNvSpPr/>
          <p:nvPr/>
        </p:nvSpPr>
        <p:spPr>
          <a:xfrm>
            <a:off x="202856" y="985065"/>
            <a:ext cx="9529762" cy="173279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現行の医療機関群の設定方法を維持し、３つの医療機関群を設定する。</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データ数に係る基準（１月あたりデータ数が</a:t>
            </a:r>
            <a:r>
              <a:rPr kumimoji="1" lang="en-US" altLang="ja-JP" sz="1400" b="0" i="0" u="none" strike="noStrike" kern="1200" cap="none" spc="0" normalizeH="0" baseline="0" noProof="0">
                <a:ln>
                  <a:noFill/>
                </a:ln>
                <a:solidFill>
                  <a:prstClr val="black"/>
                </a:solidFill>
                <a:effectLst/>
                <a:uLnTx/>
                <a:uFillTx/>
                <a:latin typeface="メイリオ"/>
                <a:ea typeface="メイリオ"/>
                <a:cs typeface="+mn-cs"/>
              </a:rPr>
              <a:t>90</a:t>
            </a:r>
            <a:r>
              <a:rPr kumimoji="1" lang="ja-JP" altLang="en-US" sz="1400" b="0" i="0" u="none" strike="noStrike" kern="1200" cap="none" spc="0" normalizeH="0" baseline="0" noProof="0">
                <a:ln>
                  <a:noFill/>
                </a:ln>
                <a:solidFill>
                  <a:prstClr val="black"/>
                </a:solidFill>
                <a:effectLst/>
                <a:uLnTx/>
                <a:uFillTx/>
                <a:latin typeface="メイリオ"/>
                <a:ea typeface="メイリオ"/>
                <a:cs typeface="+mn-cs"/>
              </a:rPr>
              <a:t>以上）を満たさない医療機関について評価を区別する。</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医療機関別係数の見直し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graphicFrame>
        <p:nvGraphicFramePr>
          <p:cNvPr id="10" name="表 9">
            <a:extLst>
              <a:ext uri="{FF2B5EF4-FFF2-40B4-BE49-F238E27FC236}">
                <a16:creationId xmlns:a16="http://schemas.microsoft.com/office/drawing/2014/main" id="{C068440F-518A-CA19-E093-1710561CB332}"/>
              </a:ext>
            </a:extLst>
          </p:cNvPr>
          <p:cNvGraphicFramePr>
            <a:graphicFrameLocks noGrp="1"/>
          </p:cNvGraphicFramePr>
          <p:nvPr/>
        </p:nvGraphicFramePr>
        <p:xfrm>
          <a:off x="326728" y="1687839"/>
          <a:ext cx="5824690" cy="906411"/>
        </p:xfrm>
        <a:graphic>
          <a:graphicData uri="http://schemas.openxmlformats.org/drawingml/2006/table">
            <a:tbl>
              <a:tblPr firstRow="1" firstCol="1" bandRow="1"/>
              <a:tblGrid>
                <a:gridCol w="1286330">
                  <a:extLst>
                    <a:ext uri="{9D8B030D-6E8A-4147-A177-3AD203B41FA5}">
                      <a16:colId xmlns:a16="http://schemas.microsoft.com/office/drawing/2014/main" val="20000"/>
                    </a:ext>
                  </a:extLst>
                </a:gridCol>
                <a:gridCol w="1591960">
                  <a:extLst>
                    <a:ext uri="{9D8B030D-6E8A-4147-A177-3AD203B41FA5}">
                      <a16:colId xmlns:a16="http://schemas.microsoft.com/office/drawing/2014/main" val="4132387874"/>
                    </a:ext>
                  </a:extLst>
                </a:gridCol>
                <a:gridCol w="1428785">
                  <a:extLst>
                    <a:ext uri="{9D8B030D-6E8A-4147-A177-3AD203B41FA5}">
                      <a16:colId xmlns:a16="http://schemas.microsoft.com/office/drawing/2014/main" val="20001"/>
                    </a:ext>
                  </a:extLst>
                </a:gridCol>
                <a:gridCol w="1517615">
                  <a:extLst>
                    <a:ext uri="{9D8B030D-6E8A-4147-A177-3AD203B41FA5}">
                      <a16:colId xmlns:a16="http://schemas.microsoft.com/office/drawing/2014/main" val="20002"/>
                    </a:ext>
                  </a:extLst>
                </a:gridCol>
              </a:tblGrid>
              <a:tr h="146456">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spcAft>
                          <a:spcPts val="0"/>
                        </a:spcAft>
                      </a:pPr>
                      <a:r>
                        <a:rPr lang="ja-JP" sz="1050" kern="100" baseline="0">
                          <a:effectLst/>
                          <a:latin typeface="メイリオ" panose="020B0604030504040204" pitchFamily="50" charset="-128"/>
                          <a:ea typeface="メイリオ" panose="020B0604030504040204" pitchFamily="50" charset="-128"/>
                          <a:cs typeface="Arial"/>
                        </a:rPr>
                        <a:t>医療機関群</a:t>
                      </a:r>
                      <a:endParaRPr lang="ja-JP" sz="1000" kern="100" baseline="0">
                        <a:effectLst/>
                        <a:latin typeface="メイリオ" panose="020B0604030504040204" pitchFamily="50" charset="-128"/>
                        <a:ea typeface="メイリオ" panose="020B0604030504040204" pitchFamily="50" charset="-128"/>
                        <a:cs typeface="Times New Roman"/>
                      </a:endParaRPr>
                    </a:p>
                  </a:txBody>
                  <a:tcPr marL="68104" marR="68104"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A7C4F7"/>
                    </a:solidFill>
                  </a:tcPr>
                </a:tc>
                <a:tc>
                  <a:txBody>
                    <a:bodyPr/>
                    <a:lstStyle/>
                    <a:p>
                      <a:pPr algn="ctr">
                        <a:spcAft>
                          <a:spcPts val="0"/>
                        </a:spcAft>
                      </a:pPr>
                      <a:r>
                        <a:rPr lang="ja-JP" altLang="en-US" sz="1000" kern="100" baseline="0">
                          <a:effectLst/>
                          <a:latin typeface="メイリオ" panose="020B0604030504040204" pitchFamily="50" charset="-128"/>
                          <a:ea typeface="メイリオ" panose="020B0604030504040204" pitchFamily="50" charset="-128"/>
                          <a:cs typeface="Times New Roman"/>
                        </a:rPr>
                        <a:t>評価区分</a:t>
                      </a:r>
                      <a:endParaRPr lang="ja-JP" sz="1000" kern="100" baseline="0">
                        <a:effectLst/>
                        <a:latin typeface="メイリオ" panose="020B0604030504040204" pitchFamily="50" charset="-128"/>
                        <a:ea typeface="メイリオ" panose="020B0604030504040204" pitchFamily="50" charset="-128"/>
                        <a:cs typeface="Times New Roman"/>
                      </a:endParaRPr>
                    </a:p>
                  </a:txBody>
                  <a:tcPr marL="68104" marR="68104"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A7C4F7"/>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spcAft>
                          <a:spcPts val="0"/>
                        </a:spcAft>
                      </a:pPr>
                      <a:r>
                        <a:rPr lang="ja-JP" sz="1050" kern="100" baseline="0">
                          <a:effectLst/>
                          <a:latin typeface="メイリオ" panose="020B0604030504040204" pitchFamily="50" charset="-128"/>
                          <a:ea typeface="メイリオ" panose="020B0604030504040204" pitchFamily="50" charset="-128"/>
                          <a:cs typeface="Arial"/>
                        </a:rPr>
                        <a:t>施設数</a:t>
                      </a:r>
                      <a:endParaRPr lang="ja-JP" sz="1000" kern="100" baseline="0">
                        <a:effectLst/>
                        <a:latin typeface="メイリオ" panose="020B0604030504040204" pitchFamily="50" charset="-128"/>
                        <a:ea typeface="メイリオ" panose="020B0604030504040204" pitchFamily="50" charset="-128"/>
                        <a:cs typeface="Times New Roman"/>
                      </a:endParaRPr>
                    </a:p>
                  </a:txBody>
                  <a:tcPr marL="68104" marR="68104"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A7C4F7"/>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spcAft>
                          <a:spcPts val="0"/>
                        </a:spcAft>
                      </a:pPr>
                      <a:r>
                        <a:rPr lang="ja-JP" sz="1050" kern="100" baseline="0">
                          <a:effectLst/>
                          <a:latin typeface="メイリオ" panose="020B0604030504040204" pitchFamily="50" charset="-128"/>
                          <a:ea typeface="メイリオ" panose="020B0604030504040204" pitchFamily="50" charset="-128"/>
                          <a:cs typeface="Arial"/>
                        </a:rPr>
                        <a:t>基礎係数</a:t>
                      </a:r>
                      <a:endParaRPr lang="ja-JP" sz="1000" kern="100" baseline="0">
                        <a:effectLst/>
                        <a:latin typeface="メイリオ" panose="020B0604030504040204" pitchFamily="50" charset="-128"/>
                        <a:ea typeface="メイリオ" panose="020B0604030504040204" pitchFamily="50" charset="-128"/>
                        <a:cs typeface="Times New Roman"/>
                      </a:endParaRPr>
                    </a:p>
                  </a:txBody>
                  <a:tcPr marL="68104" marR="68104"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A7C4F7"/>
                    </a:solidFill>
                  </a:tcPr>
                </a:tc>
                <a:extLst>
                  <a:ext uri="{0D108BD9-81ED-4DB2-BD59-A6C34878D82A}">
                    <a16:rowId xmlns:a16="http://schemas.microsoft.com/office/drawing/2014/main" val="10000"/>
                  </a:ext>
                </a:extLst>
              </a:tr>
              <a:tr h="169215">
                <a:tc row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kumimoji="1" lang="en-US" sz="1050" b="0" kern="1200" baseline="0">
                          <a:solidFill>
                            <a:schemeClr val="tx1"/>
                          </a:solidFill>
                          <a:latin typeface="メイリオ" panose="020B0604030504040204" pitchFamily="50" charset="-128"/>
                          <a:ea typeface="メイリオ" panose="020B0604030504040204" pitchFamily="50" charset="-128"/>
                          <a:cs typeface="+mj-cs"/>
                        </a:rPr>
                        <a:t>DPC</a:t>
                      </a:r>
                      <a:r>
                        <a:rPr kumimoji="1" lang="ja-JP" altLang="en-US" sz="1050" b="0" kern="1200" baseline="0">
                          <a:solidFill>
                            <a:schemeClr val="tx1"/>
                          </a:solidFill>
                          <a:latin typeface="メイリオ" panose="020B0604030504040204" pitchFamily="50" charset="-128"/>
                          <a:ea typeface="メイリオ" panose="020B0604030504040204" pitchFamily="50" charset="-128"/>
                          <a:cs typeface="+mj-cs"/>
                        </a:rPr>
                        <a:t>標準病院群</a:t>
                      </a:r>
                      <a:endParaRPr kumimoji="1" lang="ja-JP" sz="1050" b="0" kern="1200" baseline="0">
                        <a:solidFill>
                          <a:schemeClr val="tx1"/>
                        </a:solidFill>
                        <a:latin typeface="メイリオ" panose="020B0604030504040204" pitchFamily="50" charset="-128"/>
                        <a:ea typeface="メイリオ" panose="020B0604030504040204" pitchFamily="50" charset="-128"/>
                        <a:cs typeface="+mj-cs"/>
                      </a:endParaRPr>
                    </a:p>
                  </a:txBody>
                  <a:tcPr marL="68104" marR="68104"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spcAft>
                          <a:spcPts val="0"/>
                        </a:spcAft>
                      </a:pPr>
                      <a:r>
                        <a:rPr kumimoji="1" lang="ja-JP" altLang="en-US" sz="1050" b="0" kern="1200" baseline="0">
                          <a:solidFill>
                            <a:schemeClr val="tx1"/>
                          </a:solidFill>
                          <a:latin typeface="メイリオ" panose="020B0604030504040204" pitchFamily="50" charset="-128"/>
                          <a:ea typeface="メイリオ" panose="020B0604030504040204" pitchFamily="50" charset="-128"/>
                          <a:cs typeface="+mj-cs"/>
                        </a:rPr>
                        <a:t>データ数が</a:t>
                      </a:r>
                      <a:r>
                        <a:rPr kumimoji="1" lang="en-US" altLang="ja-JP" sz="1050" b="0" kern="1200" baseline="0">
                          <a:solidFill>
                            <a:schemeClr val="tx1"/>
                          </a:solidFill>
                          <a:latin typeface="メイリオ" panose="020B0604030504040204" pitchFamily="50" charset="-128"/>
                          <a:ea typeface="メイリオ" panose="020B0604030504040204" pitchFamily="50" charset="-128"/>
                          <a:cs typeface="+mj-cs"/>
                        </a:rPr>
                        <a:t>90/</a:t>
                      </a:r>
                      <a:r>
                        <a:rPr kumimoji="1" lang="ja-JP" altLang="en-US" sz="1050" b="0" kern="1200" baseline="0">
                          <a:solidFill>
                            <a:schemeClr val="tx1"/>
                          </a:solidFill>
                          <a:latin typeface="メイリオ" panose="020B0604030504040204" pitchFamily="50" charset="-128"/>
                          <a:ea typeface="メイリオ" panose="020B0604030504040204" pitchFamily="50" charset="-128"/>
                          <a:cs typeface="+mj-cs"/>
                        </a:rPr>
                        <a:t>月未満</a:t>
                      </a:r>
                      <a:endParaRPr kumimoji="1" lang="ja-JP" sz="1050" b="0" kern="1200" baseline="0">
                        <a:solidFill>
                          <a:schemeClr val="tx1"/>
                        </a:solidFill>
                        <a:latin typeface="メイリオ" panose="020B0604030504040204" pitchFamily="50" charset="-128"/>
                        <a:ea typeface="メイリオ" panose="020B0604030504040204" pitchFamily="50" charset="-128"/>
                        <a:cs typeface="+mj-cs"/>
                      </a:endParaRPr>
                    </a:p>
                  </a:txBody>
                  <a:tcPr marL="68104" marR="68104"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r" fontAlgn="ctr"/>
                      <a:r>
                        <a:rPr kumimoji="1" lang="en-US" altLang="ja-JP" sz="1050" b="0" kern="1200" baseline="0">
                          <a:solidFill>
                            <a:schemeClr val="tx1"/>
                          </a:solidFill>
                          <a:latin typeface="メイリオ" panose="020B0604030504040204" pitchFamily="50" charset="-128"/>
                          <a:ea typeface="メイリオ" panose="020B0604030504040204" pitchFamily="50" charset="-128"/>
                          <a:cs typeface="+mj-cs"/>
                        </a:rPr>
                        <a:t>103</a:t>
                      </a:r>
                    </a:p>
                  </a:txBody>
                  <a:tcPr marL="9525" marR="9525" marT="9525"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r" fontAlgn="ctr"/>
                      <a:r>
                        <a:rPr kumimoji="1" lang="en-US" altLang="ja-JP" sz="1050" b="0" kern="1200" baseline="0">
                          <a:solidFill>
                            <a:schemeClr val="tx1"/>
                          </a:solidFill>
                          <a:latin typeface="メイリオ" panose="020B0604030504040204" pitchFamily="50" charset="-128"/>
                          <a:ea typeface="メイリオ" panose="020B0604030504040204" pitchFamily="50" charset="-128"/>
                          <a:cs typeface="+mj-cs"/>
                        </a:rPr>
                        <a:t>1.0063</a:t>
                      </a:r>
                    </a:p>
                  </a:txBody>
                  <a:tcPr marL="9525" marR="9525" marT="9525"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170311">
                <a:tc vMerge="1">
                  <a:txBody>
                    <a:bodyPr/>
                    <a:lstStyle/>
                    <a:p>
                      <a:pPr algn="just">
                        <a:spcAft>
                          <a:spcPts val="0"/>
                        </a:spcAft>
                      </a:pPr>
                      <a:endParaRPr kumimoji="1" lang="ja-JP" sz="1050" b="0" kern="1200">
                        <a:solidFill>
                          <a:schemeClr val="tx1"/>
                        </a:solidFill>
                        <a:latin typeface="+mn-ea"/>
                        <a:ea typeface="+mn-ea"/>
                        <a:cs typeface="+mj-cs"/>
                      </a:endParaRPr>
                    </a:p>
                  </a:txBody>
                  <a:tcPr marL="68104" marR="68104"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spcAft>
                          <a:spcPts val="0"/>
                        </a:spcAft>
                      </a:pPr>
                      <a:r>
                        <a:rPr kumimoji="1" lang="ja-JP" altLang="en-US" sz="1050" b="0" kern="1200" baseline="0">
                          <a:solidFill>
                            <a:schemeClr val="tx1"/>
                          </a:solidFill>
                          <a:latin typeface="メイリオ" panose="020B0604030504040204" pitchFamily="50" charset="-128"/>
                          <a:ea typeface="メイリオ" panose="020B0604030504040204" pitchFamily="50" charset="-128"/>
                          <a:cs typeface="+mj-cs"/>
                        </a:rPr>
                        <a:t>それ以外の施設</a:t>
                      </a:r>
                      <a:endParaRPr kumimoji="1" lang="ja-JP" sz="1050" b="0" kern="1200" baseline="0">
                        <a:solidFill>
                          <a:schemeClr val="tx1"/>
                        </a:solidFill>
                        <a:latin typeface="メイリオ" panose="020B0604030504040204" pitchFamily="50" charset="-128"/>
                        <a:ea typeface="メイリオ" panose="020B0604030504040204" pitchFamily="50" charset="-128"/>
                        <a:cs typeface="+mj-cs"/>
                      </a:endParaRPr>
                    </a:p>
                  </a:txBody>
                  <a:tcPr marL="68104" marR="68104"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fontAlgn="ctr"/>
                      <a:r>
                        <a:rPr kumimoji="1" lang="en-US" altLang="ja-JP" sz="1050" b="0" kern="1200" baseline="0">
                          <a:solidFill>
                            <a:schemeClr val="tx1"/>
                          </a:solidFill>
                          <a:latin typeface="メイリオ" panose="020B0604030504040204" pitchFamily="50" charset="-128"/>
                          <a:ea typeface="メイリオ" panose="020B0604030504040204" pitchFamily="50" charset="-128"/>
                          <a:cs typeface="+mn-cs"/>
                        </a:rPr>
                        <a:t>1,423</a:t>
                      </a:r>
                      <a:endParaRPr kumimoji="1" lang="en-US" altLang="ja-JP" sz="1050" b="0" kern="1200" baseline="0">
                        <a:solidFill>
                          <a:schemeClr val="tx1"/>
                        </a:solidFill>
                        <a:latin typeface="メイリオ" panose="020B0604030504040204" pitchFamily="50" charset="-128"/>
                        <a:ea typeface="メイリオ" panose="020B0604030504040204" pitchFamily="50" charset="-128"/>
                        <a:cs typeface="+mj-cs"/>
                      </a:endParaRPr>
                    </a:p>
                  </a:txBody>
                  <a:tcPr marL="9525" marR="9525" marT="9525"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r" defTabSz="990570" rtl="0" eaLnBrk="1" fontAlgn="ctr" latinLnBrk="0" hangingPunct="1">
                        <a:lnSpc>
                          <a:spcPct val="100000"/>
                        </a:lnSpc>
                        <a:spcBef>
                          <a:spcPts val="0"/>
                        </a:spcBef>
                        <a:spcAft>
                          <a:spcPts val="0"/>
                        </a:spcAft>
                        <a:buClrTx/>
                        <a:buSzTx/>
                        <a:buFontTx/>
                        <a:buNone/>
                        <a:tabLst/>
                        <a:defRPr/>
                      </a:pPr>
                      <a:r>
                        <a:rPr kumimoji="1" lang="en-US" altLang="ja-JP" sz="1050" b="0" kern="1200" baseline="0">
                          <a:solidFill>
                            <a:schemeClr val="tx1"/>
                          </a:solidFill>
                          <a:latin typeface="メイリオ" panose="020B0604030504040204" pitchFamily="50" charset="-128"/>
                          <a:ea typeface="メイリオ" panose="020B0604030504040204" pitchFamily="50" charset="-128"/>
                          <a:cs typeface="+mn-cs"/>
                        </a:rPr>
                        <a:t>1.0451</a:t>
                      </a:r>
                    </a:p>
                  </a:txBody>
                  <a:tcPr marL="9525" marR="9525" marT="9525"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8067238"/>
                  </a:ext>
                </a:extLst>
              </a:tr>
              <a:tr h="206796">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kumimoji="1" lang="ja-JP" altLang="en-US" sz="1050" b="0" kern="1200" baseline="0">
                          <a:solidFill>
                            <a:schemeClr val="tx1"/>
                          </a:solidFill>
                          <a:latin typeface="メイリオ" panose="020B0604030504040204" pitchFamily="50" charset="-128"/>
                          <a:ea typeface="メイリオ" panose="020B0604030504040204" pitchFamily="50" charset="-128"/>
                          <a:cs typeface="+mj-cs"/>
                        </a:rPr>
                        <a:t>大学病院本院群</a:t>
                      </a:r>
                      <a:endParaRPr kumimoji="1" lang="ja-JP" sz="1050" b="0" kern="1200" baseline="0">
                        <a:solidFill>
                          <a:schemeClr val="tx1"/>
                        </a:solidFill>
                        <a:latin typeface="メイリオ" panose="020B0604030504040204" pitchFamily="50" charset="-128"/>
                        <a:ea typeface="メイリオ" panose="020B0604030504040204" pitchFamily="50" charset="-128"/>
                        <a:cs typeface="+mj-cs"/>
                      </a:endParaRPr>
                    </a:p>
                  </a:txBody>
                  <a:tcPr marL="68104" marR="68104"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r" fontAlgn="ctr"/>
                      <a:r>
                        <a:rPr kumimoji="1" lang="en-US" altLang="ja-JP" sz="1050" b="0" kern="1200" baseline="0">
                          <a:solidFill>
                            <a:schemeClr val="tx1"/>
                          </a:solidFill>
                          <a:latin typeface="メイリオ" panose="020B0604030504040204" pitchFamily="50" charset="-128"/>
                          <a:ea typeface="メイリオ" panose="020B0604030504040204" pitchFamily="50" charset="-128"/>
                          <a:cs typeface="+mn-cs"/>
                        </a:rPr>
                        <a:t>178</a:t>
                      </a:r>
                      <a:endParaRPr kumimoji="1" lang="en-US" altLang="ja-JP" sz="1050" b="0" kern="1200" baseline="0">
                        <a:solidFill>
                          <a:schemeClr val="tx1"/>
                        </a:solidFill>
                        <a:latin typeface="メイリオ" panose="020B0604030504040204" pitchFamily="50" charset="-128"/>
                        <a:ea typeface="メイリオ" panose="020B0604030504040204" pitchFamily="50" charset="-128"/>
                        <a:cs typeface="+mj-cs"/>
                      </a:endParaRPr>
                    </a:p>
                  </a:txBody>
                  <a:tcPr marL="9525" marR="9525" marT="9525"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marR="0" lvl="0" indent="0" algn="r" defTabSz="990570" rtl="0" eaLnBrk="1" fontAlgn="ctr" latinLnBrk="0" hangingPunct="1">
                        <a:lnSpc>
                          <a:spcPct val="100000"/>
                        </a:lnSpc>
                        <a:spcBef>
                          <a:spcPts val="0"/>
                        </a:spcBef>
                        <a:spcAft>
                          <a:spcPts val="0"/>
                        </a:spcAft>
                        <a:buClrTx/>
                        <a:buSzTx/>
                        <a:buFontTx/>
                        <a:buNone/>
                        <a:tabLst/>
                        <a:defRPr/>
                      </a:pPr>
                      <a:r>
                        <a:rPr kumimoji="1" lang="en-US" altLang="ja-JP" sz="1050" b="0" kern="1200" baseline="0">
                          <a:solidFill>
                            <a:schemeClr val="tx1"/>
                          </a:solidFill>
                          <a:latin typeface="メイリオ" panose="020B0604030504040204" pitchFamily="50" charset="-128"/>
                          <a:ea typeface="メイリオ" panose="020B0604030504040204" pitchFamily="50" charset="-128"/>
                          <a:cs typeface="+mn-cs"/>
                        </a:rPr>
                        <a:t>1.1182</a:t>
                      </a:r>
                    </a:p>
                  </a:txBody>
                  <a:tcPr marL="9525" marR="9525" marT="9525"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199739">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kumimoji="1" lang="en-US" sz="1050" b="0" kern="1200" baseline="0">
                          <a:solidFill>
                            <a:schemeClr val="tx1"/>
                          </a:solidFill>
                          <a:latin typeface="メイリオ" panose="020B0604030504040204" pitchFamily="50" charset="-128"/>
                          <a:ea typeface="メイリオ" panose="020B0604030504040204" pitchFamily="50" charset="-128"/>
                          <a:cs typeface="+mj-cs"/>
                        </a:rPr>
                        <a:t>DPC</a:t>
                      </a:r>
                      <a:r>
                        <a:rPr kumimoji="1" lang="ja-JP" altLang="en-US" sz="1050" b="0" kern="1200" baseline="0">
                          <a:solidFill>
                            <a:schemeClr val="tx1"/>
                          </a:solidFill>
                          <a:latin typeface="メイリオ" panose="020B0604030504040204" pitchFamily="50" charset="-128"/>
                          <a:ea typeface="メイリオ" panose="020B0604030504040204" pitchFamily="50" charset="-128"/>
                          <a:cs typeface="+mj-cs"/>
                        </a:rPr>
                        <a:t>特定病院群</a:t>
                      </a:r>
                      <a:endParaRPr kumimoji="1" lang="ja-JP" sz="1050" b="0" kern="1200" baseline="0">
                        <a:solidFill>
                          <a:schemeClr val="tx1"/>
                        </a:solidFill>
                        <a:latin typeface="メイリオ" panose="020B0604030504040204" pitchFamily="50" charset="-128"/>
                        <a:ea typeface="メイリオ" panose="020B0604030504040204" pitchFamily="50" charset="-128"/>
                        <a:cs typeface="+mj-cs"/>
                      </a:endParaRPr>
                    </a:p>
                  </a:txBody>
                  <a:tcPr marL="68104" marR="68104"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r" fontAlgn="ctr"/>
                      <a:r>
                        <a:rPr kumimoji="1" lang="en-US" altLang="ja-JP" sz="1050" b="0" kern="1200" baseline="0">
                          <a:solidFill>
                            <a:schemeClr val="tx1"/>
                          </a:solidFill>
                          <a:latin typeface="メイリオ" panose="020B0604030504040204" pitchFamily="50" charset="-128"/>
                          <a:ea typeface="メイリオ" panose="020B0604030504040204" pitchFamily="50" charset="-128"/>
                          <a:cs typeface="+mn-cs"/>
                        </a:rPr>
                        <a:t>82</a:t>
                      </a:r>
                      <a:endParaRPr kumimoji="1" lang="en-US" altLang="ja-JP" sz="1050" b="0" kern="1200" baseline="0">
                        <a:solidFill>
                          <a:schemeClr val="tx1"/>
                        </a:solidFill>
                        <a:latin typeface="メイリオ" panose="020B0604030504040204" pitchFamily="50" charset="-128"/>
                        <a:ea typeface="メイリオ" panose="020B0604030504040204" pitchFamily="50" charset="-128"/>
                        <a:cs typeface="+mj-cs"/>
                      </a:endParaRPr>
                    </a:p>
                  </a:txBody>
                  <a:tcPr marL="9525" marR="9525" marT="9525"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marR="0" lvl="0" indent="0" algn="r" defTabSz="990570" rtl="0" eaLnBrk="1" fontAlgn="ctr" latinLnBrk="0" hangingPunct="1">
                        <a:lnSpc>
                          <a:spcPct val="100000"/>
                        </a:lnSpc>
                        <a:spcBef>
                          <a:spcPts val="0"/>
                        </a:spcBef>
                        <a:spcAft>
                          <a:spcPts val="0"/>
                        </a:spcAft>
                        <a:buClrTx/>
                        <a:buSzTx/>
                        <a:buFontTx/>
                        <a:buNone/>
                        <a:tabLst/>
                        <a:defRPr/>
                      </a:pPr>
                      <a:r>
                        <a:rPr kumimoji="1" lang="en-US" altLang="ja-JP" sz="1050" b="0" kern="1200" baseline="0" dirty="0">
                          <a:solidFill>
                            <a:schemeClr val="tx1"/>
                          </a:solidFill>
                          <a:latin typeface="メイリオ" panose="020B0604030504040204" pitchFamily="50" charset="-128"/>
                          <a:ea typeface="メイリオ" panose="020B0604030504040204" pitchFamily="50" charset="-128"/>
                          <a:cs typeface="+mn-cs"/>
                        </a:rPr>
                        <a:t>1.0718</a:t>
                      </a:r>
                    </a:p>
                  </a:txBody>
                  <a:tcPr marL="9525" marR="9525" marT="9525"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bl>
          </a:graphicData>
        </a:graphic>
      </p:graphicFrame>
      <p:sp>
        <p:nvSpPr>
          <p:cNvPr id="11" name="正方形/長方形 10">
            <a:extLst>
              <a:ext uri="{FF2B5EF4-FFF2-40B4-BE49-F238E27FC236}">
                <a16:creationId xmlns:a16="http://schemas.microsoft.com/office/drawing/2014/main" id="{BD0AF169-9CD8-6D97-85B3-CBA105458E04}"/>
              </a:ext>
            </a:extLst>
          </p:cNvPr>
          <p:cNvSpPr/>
          <p:nvPr/>
        </p:nvSpPr>
        <p:spPr>
          <a:xfrm>
            <a:off x="197355" y="2979483"/>
            <a:ext cx="9529762" cy="74170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現行の評価手法を維持し、医科点数表の改定に応じて機能評価係数</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に反映する。</a:t>
            </a:r>
          </a:p>
          <a:p>
            <a:pPr marL="0" marR="0" lvl="0" indent="269875"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各項目の評価の見直しに伴う対応</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正方形/長方形 11">
            <a:extLst>
              <a:ext uri="{FF2B5EF4-FFF2-40B4-BE49-F238E27FC236}">
                <a16:creationId xmlns:a16="http://schemas.microsoft.com/office/drawing/2014/main" id="{9C14E983-60DD-B421-AD77-4784557A9112}"/>
              </a:ext>
            </a:extLst>
          </p:cNvPr>
          <p:cNvSpPr/>
          <p:nvPr/>
        </p:nvSpPr>
        <p:spPr>
          <a:xfrm>
            <a:off x="413131" y="2747583"/>
            <a:ext cx="219112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機能評価係数</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endPar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67EA28C0-EF92-B902-B848-E794390DC236}"/>
              </a:ext>
            </a:extLst>
          </p:cNvPr>
          <p:cNvSpPr/>
          <p:nvPr/>
        </p:nvSpPr>
        <p:spPr>
          <a:xfrm>
            <a:off x="188119" y="4024945"/>
            <a:ext cx="9529762" cy="93928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保険診療係数・救急医療係数を廃止・整理し、４つの係数（効率性係数、複雑性係数、カバー率係数、地域医療係数）による評価体系へ再整理する（各評価項目の重みづけは等分とする）。</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効率性係数及び地域医療係数について、評価の主旨や実態等を踏まえた評価手法の見直しを行う。</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正方形/長方形 13">
            <a:extLst>
              <a:ext uri="{FF2B5EF4-FFF2-40B4-BE49-F238E27FC236}">
                <a16:creationId xmlns:a16="http://schemas.microsoft.com/office/drawing/2014/main" id="{62A9B1E4-565A-CC41-CC3F-3990A0416622}"/>
              </a:ext>
            </a:extLst>
          </p:cNvPr>
          <p:cNvSpPr/>
          <p:nvPr/>
        </p:nvSpPr>
        <p:spPr>
          <a:xfrm>
            <a:off x="188119" y="6065816"/>
            <a:ext cx="9529762" cy="74170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現行の設定方法を維持し、診療報酬改定がある年度については改定に伴う変動に関して、推計診療報酬変動率（出来高部分も含む）が</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％を超えて変動しないよう激変緩和係数を設定する。</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a:extLst>
              <a:ext uri="{FF2B5EF4-FFF2-40B4-BE49-F238E27FC236}">
                <a16:creationId xmlns:a16="http://schemas.microsoft.com/office/drawing/2014/main" id="{8A7C4571-6BBC-DC61-9C4D-1CD33399370D}"/>
              </a:ext>
            </a:extLst>
          </p:cNvPr>
          <p:cNvSpPr/>
          <p:nvPr/>
        </p:nvSpPr>
        <p:spPr>
          <a:xfrm>
            <a:off x="357847" y="5836793"/>
            <a:ext cx="219112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激変緩和係数</a:t>
            </a:r>
          </a:p>
        </p:txBody>
      </p:sp>
      <p:sp>
        <p:nvSpPr>
          <p:cNvPr id="16" name="正方形/長方形 15">
            <a:extLst>
              <a:ext uri="{FF2B5EF4-FFF2-40B4-BE49-F238E27FC236}">
                <a16:creationId xmlns:a16="http://schemas.microsoft.com/office/drawing/2014/main" id="{1CE50485-5D99-EABF-53E6-DC2E61747F12}"/>
              </a:ext>
            </a:extLst>
          </p:cNvPr>
          <p:cNvSpPr/>
          <p:nvPr/>
        </p:nvSpPr>
        <p:spPr>
          <a:xfrm>
            <a:off x="395053" y="3829788"/>
            <a:ext cx="219112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機能評価係数</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endPar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正方形/長方形 16">
            <a:extLst>
              <a:ext uri="{FF2B5EF4-FFF2-40B4-BE49-F238E27FC236}">
                <a16:creationId xmlns:a16="http://schemas.microsoft.com/office/drawing/2014/main" id="{5765D9FB-1925-7E8C-C7D4-C5EA0A375151}"/>
              </a:ext>
            </a:extLst>
          </p:cNvPr>
          <p:cNvSpPr/>
          <p:nvPr/>
        </p:nvSpPr>
        <p:spPr>
          <a:xfrm>
            <a:off x="197355" y="5194953"/>
            <a:ext cx="9529762" cy="58701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従前の救急医療指数による評価手法を維持し、独立した医療機関別係数の項目として救急補正係数を設定する。</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8" name="正方形/長方形 17">
            <a:extLst>
              <a:ext uri="{FF2B5EF4-FFF2-40B4-BE49-F238E27FC236}">
                <a16:creationId xmlns:a16="http://schemas.microsoft.com/office/drawing/2014/main" id="{CD104D8D-4F90-AAB9-F507-4A0AA2A10C32}"/>
              </a:ext>
            </a:extLst>
          </p:cNvPr>
          <p:cNvSpPr/>
          <p:nvPr/>
        </p:nvSpPr>
        <p:spPr>
          <a:xfrm>
            <a:off x="395052" y="5002071"/>
            <a:ext cx="219112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救急補正係数</a:t>
            </a:r>
          </a:p>
        </p:txBody>
      </p:sp>
      <p:sp>
        <p:nvSpPr>
          <p:cNvPr id="3" name="正方形/長方形 2">
            <a:extLst>
              <a:ext uri="{FF2B5EF4-FFF2-40B4-BE49-F238E27FC236}">
                <a16:creationId xmlns:a16="http://schemas.microsoft.com/office/drawing/2014/main" id="{3F08536B-2C3D-CCB1-C58A-1609E56D3A36}"/>
              </a:ext>
            </a:extLst>
          </p:cNvPr>
          <p:cNvSpPr/>
          <p:nvPr/>
        </p:nvSpPr>
        <p:spPr>
          <a:xfrm>
            <a:off x="395052" y="801859"/>
            <a:ext cx="2144884"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基礎係数</a:t>
            </a:r>
          </a:p>
        </p:txBody>
      </p:sp>
      <p:sp>
        <p:nvSpPr>
          <p:cNvPr id="5" name="スライド番号プレースホルダー 2">
            <a:extLst>
              <a:ext uri="{FF2B5EF4-FFF2-40B4-BE49-F238E27FC236}">
                <a16:creationId xmlns:a16="http://schemas.microsoft.com/office/drawing/2014/main" id="{61809E99-449A-F327-80EC-7887A1FCEAE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526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131087639"/>
      </p:ext>
    </p:extLst>
  </p:cSld>
  <p:clrMapOvr>
    <a:masterClrMapping/>
  </p:clrMapOvr>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基礎係数の見直し</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sp>
        <p:nvSpPr>
          <p:cNvPr id="13" name="正方形/長方形 12">
            <a:extLst>
              <a:ext uri="{FF2B5EF4-FFF2-40B4-BE49-F238E27FC236}">
                <a16:creationId xmlns:a16="http://schemas.microsoft.com/office/drawing/2014/main" id="{67EA28C0-EF92-B902-B848-E794390DC236}"/>
              </a:ext>
            </a:extLst>
          </p:cNvPr>
          <p:cNvSpPr/>
          <p:nvPr/>
        </p:nvSpPr>
        <p:spPr>
          <a:xfrm>
            <a:off x="188119" y="1007758"/>
            <a:ext cx="9529762" cy="440244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従前の考え方を維持し、３つの医療ｖ機関群を設定した上で、令和６年度診療報酬改定においては、データ数に係る基準（１月あたり</a:t>
            </a:r>
            <a:r>
              <a:rPr kumimoji="1" lang="en-US" altLang="ja-JP" sz="1600" b="0" i="0" u="none" strike="noStrike" kern="1200" cap="none" spc="0" normalizeH="0" baseline="0" noProof="0">
                <a:ln>
                  <a:noFill/>
                </a:ln>
                <a:solidFill>
                  <a:prstClr val="black"/>
                </a:solidFill>
                <a:effectLst/>
                <a:uLnTx/>
                <a:uFillTx/>
                <a:latin typeface="メイリオ"/>
                <a:ea typeface="メイリオ"/>
                <a:cs typeface="+mn-cs"/>
              </a:rPr>
              <a:t>90以上</a:t>
            </a: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）を満たさない医療機関について、診療密度（相対値）が相対的に低いことを踏まえ、基礎係数の評価を区別する。</a:t>
            </a:r>
            <a:endParaRPr kumimoji="0" lang="ja-JP" altLang="en-US" sz="1600" b="0" i="0" u="none" strike="noStrike" kern="1200" cap="none" spc="0" normalizeH="0" baseline="0" noProof="0">
              <a:ln>
                <a:noFill/>
              </a:ln>
              <a:solidFill>
                <a:prstClr val="black"/>
              </a:solidFill>
              <a:effectLst/>
              <a:uLnTx/>
              <a:uFillTx/>
              <a:latin typeface="メイリオ"/>
              <a:ea typeface="メイリオ"/>
              <a:cs typeface="+mn-cs"/>
            </a:endParaRPr>
          </a:p>
        </p:txBody>
      </p:sp>
      <p:sp>
        <p:nvSpPr>
          <p:cNvPr id="16" name="正方形/長方形 15">
            <a:extLst>
              <a:ext uri="{FF2B5EF4-FFF2-40B4-BE49-F238E27FC236}">
                <a16:creationId xmlns:a16="http://schemas.microsoft.com/office/drawing/2014/main" id="{1CE50485-5D99-EABF-53E6-DC2E61747F12}"/>
              </a:ext>
            </a:extLst>
          </p:cNvPr>
          <p:cNvSpPr/>
          <p:nvPr/>
        </p:nvSpPr>
        <p:spPr>
          <a:xfrm>
            <a:off x="319033" y="797311"/>
            <a:ext cx="196696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基礎係数の見直し</a:t>
            </a:r>
          </a:p>
        </p:txBody>
      </p:sp>
      <p:pic>
        <p:nvPicPr>
          <p:cNvPr id="9" name="図 8">
            <a:extLst>
              <a:ext uri="{FF2B5EF4-FFF2-40B4-BE49-F238E27FC236}">
                <a16:creationId xmlns:a16="http://schemas.microsoft.com/office/drawing/2014/main" id="{76B9B995-1C65-DCB4-F0E0-C41D4387A812}"/>
              </a:ext>
            </a:extLst>
          </p:cNvPr>
          <p:cNvPicPr>
            <a:picLocks noChangeAspect="1"/>
          </p:cNvPicPr>
          <p:nvPr/>
        </p:nvPicPr>
        <p:blipFill>
          <a:blip r:embed="rId3"/>
          <a:stretch>
            <a:fillRect/>
          </a:stretch>
        </p:blipFill>
        <p:spPr>
          <a:xfrm>
            <a:off x="471663" y="2285300"/>
            <a:ext cx="8962674" cy="2655394"/>
          </a:xfrm>
          <a:prstGeom prst="rect">
            <a:avLst/>
          </a:prstGeom>
        </p:spPr>
      </p:pic>
      <p:sp>
        <p:nvSpPr>
          <p:cNvPr id="3" name="スライド番号プレースホルダー 2">
            <a:extLst>
              <a:ext uri="{FF2B5EF4-FFF2-40B4-BE49-F238E27FC236}">
                <a16:creationId xmlns:a16="http://schemas.microsoft.com/office/drawing/2014/main" id="{672829B9-19F3-832E-1F3A-41EE947FE3C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527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078793208"/>
      </p:ext>
    </p:extLst>
  </p:cSld>
  <p:clrMapOvr>
    <a:masterClrMapping/>
  </p:clrMapOvr>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機能評価係数</a:t>
            </a:r>
            <a:r>
              <a:rPr lang="en-US" altLang="ja-JP" b="1"/>
              <a:t>Ⅱ</a:t>
            </a:r>
            <a:r>
              <a:rPr lang="ja-JP" altLang="en-US" b="1"/>
              <a:t>の見直し①</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sp>
        <p:nvSpPr>
          <p:cNvPr id="13" name="正方形/長方形 12">
            <a:extLst>
              <a:ext uri="{FF2B5EF4-FFF2-40B4-BE49-F238E27FC236}">
                <a16:creationId xmlns:a16="http://schemas.microsoft.com/office/drawing/2014/main" id="{67EA28C0-EF92-B902-B848-E794390DC236}"/>
              </a:ext>
            </a:extLst>
          </p:cNvPr>
          <p:cNvSpPr/>
          <p:nvPr/>
        </p:nvSpPr>
        <p:spPr>
          <a:xfrm>
            <a:off x="188119" y="1007758"/>
            <a:ext cx="9529762" cy="575499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機能評価係数</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について、既存の４つの評価項目（効率性係数、複雑性係数、カバー率係数、地域医療係数）による評価体系へと整理し、以下のとおり見直す。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正方形/長方形 15">
            <a:extLst>
              <a:ext uri="{FF2B5EF4-FFF2-40B4-BE49-F238E27FC236}">
                <a16:creationId xmlns:a16="http://schemas.microsoft.com/office/drawing/2014/main" id="{1CE50485-5D99-EABF-53E6-DC2E61747F12}"/>
              </a:ext>
            </a:extLst>
          </p:cNvPr>
          <p:cNvSpPr/>
          <p:nvPr/>
        </p:nvSpPr>
        <p:spPr>
          <a:xfrm>
            <a:off x="319032" y="797311"/>
            <a:ext cx="330046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機能評価係数</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の見直し（概要）</a:t>
            </a:r>
          </a:p>
        </p:txBody>
      </p:sp>
      <p:sp>
        <p:nvSpPr>
          <p:cNvPr id="5" name="正方形/長方形 4">
            <a:extLst>
              <a:ext uri="{FF2B5EF4-FFF2-40B4-BE49-F238E27FC236}">
                <a16:creationId xmlns:a16="http://schemas.microsoft.com/office/drawing/2014/main" id="{2625C205-B4E9-D284-540D-429D56C2925E}"/>
              </a:ext>
            </a:extLst>
          </p:cNvPr>
          <p:cNvSpPr/>
          <p:nvPr/>
        </p:nvSpPr>
        <p:spPr>
          <a:xfrm>
            <a:off x="5236284" y="1892060"/>
            <a:ext cx="4433179"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6" name="正方形/長方形 5">
            <a:extLst>
              <a:ext uri="{FF2B5EF4-FFF2-40B4-BE49-F238E27FC236}">
                <a16:creationId xmlns:a16="http://schemas.microsoft.com/office/drawing/2014/main" id="{70272A9B-AE19-02DC-F367-B3D6CA180FD5}"/>
              </a:ext>
            </a:extLst>
          </p:cNvPr>
          <p:cNvSpPr/>
          <p:nvPr/>
        </p:nvSpPr>
        <p:spPr>
          <a:xfrm>
            <a:off x="5236284" y="2255370"/>
            <a:ext cx="4433179" cy="4138047"/>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8000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endParaRPr kumimoji="1" lang="zh-CN"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正方形/長方形 6">
            <a:extLst>
              <a:ext uri="{FF2B5EF4-FFF2-40B4-BE49-F238E27FC236}">
                <a16:creationId xmlns:a16="http://schemas.microsoft.com/office/drawing/2014/main" id="{7D5F64D3-4167-1A01-C51A-B3253493F16C}"/>
              </a:ext>
            </a:extLst>
          </p:cNvPr>
          <p:cNvSpPr/>
          <p:nvPr/>
        </p:nvSpPr>
        <p:spPr>
          <a:xfrm>
            <a:off x="253122" y="1892060"/>
            <a:ext cx="4433179"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8" name="正方形/長方形 7">
            <a:extLst>
              <a:ext uri="{FF2B5EF4-FFF2-40B4-BE49-F238E27FC236}">
                <a16:creationId xmlns:a16="http://schemas.microsoft.com/office/drawing/2014/main" id="{A37922AF-5AAA-F35B-67BF-F48057A49898}"/>
              </a:ext>
            </a:extLst>
          </p:cNvPr>
          <p:cNvSpPr/>
          <p:nvPr/>
        </p:nvSpPr>
        <p:spPr>
          <a:xfrm>
            <a:off x="253121" y="2255370"/>
            <a:ext cx="4433179" cy="4138047"/>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8000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19" name="表 18">
            <a:extLst>
              <a:ext uri="{FF2B5EF4-FFF2-40B4-BE49-F238E27FC236}">
                <a16:creationId xmlns:a16="http://schemas.microsoft.com/office/drawing/2014/main" id="{AF16FEBF-EB7F-FB38-50B4-2ADEB86B026F}"/>
              </a:ext>
            </a:extLst>
          </p:cNvPr>
          <p:cNvGraphicFramePr>
            <a:graphicFrameLocks noGrp="1"/>
          </p:cNvGraphicFramePr>
          <p:nvPr/>
        </p:nvGraphicFramePr>
        <p:xfrm>
          <a:off x="266345" y="2302168"/>
          <a:ext cx="4309894" cy="4006048"/>
        </p:xfrm>
        <a:graphic>
          <a:graphicData uri="http://schemas.openxmlformats.org/drawingml/2006/table">
            <a:tbl>
              <a:tblPr firstRow="1" bandRow="1"/>
              <a:tblGrid>
                <a:gridCol w="1323537">
                  <a:extLst>
                    <a:ext uri="{9D8B030D-6E8A-4147-A177-3AD203B41FA5}">
                      <a16:colId xmlns:a16="http://schemas.microsoft.com/office/drawing/2014/main" val="1791728131"/>
                    </a:ext>
                  </a:extLst>
                </a:gridCol>
                <a:gridCol w="1495425">
                  <a:extLst>
                    <a:ext uri="{9D8B030D-6E8A-4147-A177-3AD203B41FA5}">
                      <a16:colId xmlns:a16="http://schemas.microsoft.com/office/drawing/2014/main" val="2704297054"/>
                    </a:ext>
                  </a:extLst>
                </a:gridCol>
                <a:gridCol w="745466">
                  <a:extLst>
                    <a:ext uri="{9D8B030D-6E8A-4147-A177-3AD203B41FA5}">
                      <a16:colId xmlns:a16="http://schemas.microsoft.com/office/drawing/2014/main" val="528816603"/>
                    </a:ext>
                  </a:extLst>
                </a:gridCol>
                <a:gridCol w="745466">
                  <a:extLst>
                    <a:ext uri="{9D8B030D-6E8A-4147-A177-3AD203B41FA5}">
                      <a16:colId xmlns:a16="http://schemas.microsoft.com/office/drawing/2014/main" val="3174096903"/>
                    </a:ext>
                  </a:extLst>
                </a:gridCol>
              </a:tblGrid>
              <a:tr h="493973">
                <a:tc gridSpan="2">
                  <a:txBody>
                    <a:bodyPr/>
                    <a:lstStyle/>
                    <a:p>
                      <a:pPr algn="ctr"/>
                      <a:r>
                        <a:rPr kumimoji="1" lang="ja-JP" altLang="en-US" sz="1200" b="1" baseline="0">
                          <a:solidFill>
                            <a:schemeClr val="tx1"/>
                          </a:solidFill>
                          <a:latin typeface="メイリオ" panose="020B0604030504040204" pitchFamily="50" charset="-128"/>
                          <a:ea typeface="メイリオ" panose="020B0604030504040204" pitchFamily="50" charset="-128"/>
                        </a:rPr>
                        <a:t>評価項目</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D8B"/>
                    </a:solidFill>
                  </a:tcPr>
                </a:tc>
                <a:tc hMerge="1">
                  <a:txBody>
                    <a:bodyPr/>
                    <a:lstStyle/>
                    <a:p>
                      <a:endParaRPr kumimoji="1" lang="ja-JP" altLang="en-US"/>
                    </a:p>
                  </a:txBody>
                  <a:tcPr/>
                </a:tc>
                <a:tc gridSpan="2">
                  <a:txBody>
                    <a:bodyPr/>
                    <a:lstStyle>
                      <a:lvl1pPr marL="0" algn="l" defTabSz="990570" rtl="0" eaLnBrk="1" latinLnBrk="0" hangingPunct="1">
                        <a:defRPr kumimoji="1" sz="1950" b="1" kern="1200">
                          <a:solidFill>
                            <a:schemeClr val="lt1"/>
                          </a:solidFill>
                          <a:latin typeface="Verdana"/>
                          <a:ea typeface="メイリオ"/>
                        </a:defRPr>
                      </a:lvl1pPr>
                      <a:lvl2pPr marL="495285" algn="l" defTabSz="990570" rtl="0" eaLnBrk="1" latinLnBrk="0" hangingPunct="1">
                        <a:defRPr kumimoji="1" sz="1950" b="1" kern="1200">
                          <a:solidFill>
                            <a:schemeClr val="lt1"/>
                          </a:solidFill>
                          <a:latin typeface="Verdana"/>
                          <a:ea typeface="メイリオ"/>
                        </a:defRPr>
                      </a:lvl2pPr>
                      <a:lvl3pPr marL="990570" algn="l" defTabSz="990570" rtl="0" eaLnBrk="1" latinLnBrk="0" hangingPunct="1">
                        <a:defRPr kumimoji="1" sz="1950" b="1" kern="1200">
                          <a:solidFill>
                            <a:schemeClr val="lt1"/>
                          </a:solidFill>
                          <a:latin typeface="Verdana"/>
                          <a:ea typeface="メイリオ"/>
                        </a:defRPr>
                      </a:lvl3pPr>
                      <a:lvl4pPr marL="1485854" algn="l" defTabSz="990570" rtl="0" eaLnBrk="1" latinLnBrk="0" hangingPunct="1">
                        <a:defRPr kumimoji="1" sz="1950" b="1" kern="1200">
                          <a:solidFill>
                            <a:schemeClr val="lt1"/>
                          </a:solidFill>
                          <a:latin typeface="Verdana"/>
                          <a:ea typeface="メイリオ"/>
                        </a:defRPr>
                      </a:lvl4pPr>
                      <a:lvl5pPr marL="1981139" algn="l" defTabSz="990570" rtl="0" eaLnBrk="1" latinLnBrk="0" hangingPunct="1">
                        <a:defRPr kumimoji="1" sz="1950" b="1" kern="1200">
                          <a:solidFill>
                            <a:schemeClr val="lt1"/>
                          </a:solidFill>
                          <a:latin typeface="Verdana"/>
                          <a:ea typeface="メイリオ"/>
                        </a:defRPr>
                      </a:lvl5pPr>
                      <a:lvl6pPr marL="2476424" algn="l" defTabSz="990570" rtl="0" eaLnBrk="1" latinLnBrk="0" hangingPunct="1">
                        <a:defRPr kumimoji="1" sz="1950" b="1" kern="1200">
                          <a:solidFill>
                            <a:schemeClr val="lt1"/>
                          </a:solidFill>
                          <a:latin typeface="Verdana"/>
                          <a:ea typeface="メイリオ"/>
                        </a:defRPr>
                      </a:lvl6pPr>
                      <a:lvl7pPr marL="2971709" algn="l" defTabSz="990570" rtl="0" eaLnBrk="1" latinLnBrk="0" hangingPunct="1">
                        <a:defRPr kumimoji="1" sz="1950" b="1" kern="1200">
                          <a:solidFill>
                            <a:schemeClr val="lt1"/>
                          </a:solidFill>
                          <a:latin typeface="Verdana"/>
                          <a:ea typeface="メイリオ"/>
                        </a:defRPr>
                      </a:lvl7pPr>
                      <a:lvl8pPr marL="3466993" algn="l" defTabSz="990570" rtl="0" eaLnBrk="1" latinLnBrk="0" hangingPunct="1">
                        <a:defRPr kumimoji="1" sz="1950" b="1" kern="1200">
                          <a:solidFill>
                            <a:schemeClr val="lt1"/>
                          </a:solidFill>
                          <a:latin typeface="Verdana"/>
                          <a:ea typeface="メイリオ"/>
                        </a:defRPr>
                      </a:lvl8pPr>
                      <a:lvl9pPr marL="3962278" algn="l" defTabSz="990570" rtl="0" eaLnBrk="1" latinLnBrk="0" hangingPunct="1">
                        <a:defRPr kumimoji="1" sz="1950" b="1" kern="1200">
                          <a:solidFill>
                            <a:schemeClr val="lt1"/>
                          </a:solidFill>
                          <a:latin typeface="Verdana"/>
                          <a:ea typeface="メイリオ"/>
                        </a:defRPr>
                      </a:lvl9pPr>
                    </a:lstStyle>
                    <a:p>
                      <a:pPr algn="ctr"/>
                      <a:r>
                        <a:rPr kumimoji="1" lang="ja-JP" altLang="en-US" sz="1200" baseline="0">
                          <a:solidFill>
                            <a:schemeClr val="tx1"/>
                          </a:solidFill>
                          <a:latin typeface="メイリオ" panose="020B0604030504040204" pitchFamily="50" charset="-128"/>
                          <a:ea typeface="メイリオ" panose="020B0604030504040204" pitchFamily="50" charset="-128"/>
                        </a:rPr>
                        <a:t>重み付け</a:t>
                      </a:r>
                    </a:p>
                  </a:txBody>
                  <a:tcPr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CD8B"/>
                    </a:solidFill>
                  </a:tcPr>
                </a:tc>
                <a:tc hMerge="1">
                  <a:txBody>
                    <a:bodyPr/>
                    <a:lstStyle/>
                    <a:p>
                      <a:endParaRPr kumimoji="1" lang="ja-JP" altLang="en-US"/>
                    </a:p>
                  </a:txBody>
                  <a:tcPr/>
                </a:tc>
                <a:extLst>
                  <a:ext uri="{0D108BD9-81ED-4DB2-BD59-A6C34878D82A}">
                    <a16:rowId xmlns:a16="http://schemas.microsoft.com/office/drawing/2014/main" val="1836845456"/>
                  </a:ext>
                </a:extLst>
              </a:tr>
              <a:tr h="501725">
                <a:tc gridSpan="2">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b="0" u="none" baseline="0">
                          <a:solidFill>
                            <a:schemeClr val="tx1"/>
                          </a:solidFill>
                          <a:latin typeface="メイリオ" panose="020B0604030504040204" pitchFamily="50" charset="-128"/>
                          <a:ea typeface="メイリオ" panose="020B0604030504040204" pitchFamily="50" charset="-128"/>
                        </a:rPr>
                        <a:t>保険診療係数</a:t>
                      </a:r>
                    </a:p>
                  </a:txBody>
                  <a:tcPr anchor="ctr">
                    <a:lnL w="12700" cap="flat" cmpd="sng" algn="ctr">
                      <a:solidFill>
                        <a:schemeClr val="bg1"/>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8C9"/>
                    </a:solidFill>
                  </a:tcPr>
                </a:tc>
                <a:tc hMerge="1">
                  <a:txBody>
                    <a:bodyPr/>
                    <a:lstStyle/>
                    <a:p>
                      <a:endParaRPr kumimoji="1" lang="ja-JP" altLang="en-US"/>
                    </a:p>
                  </a:txBody>
                  <a:tcPr/>
                </a:tc>
                <a:tc gridSpan="2">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400" b="0" u="none" baseline="0">
                          <a:solidFill>
                            <a:schemeClr val="tx1"/>
                          </a:solidFill>
                          <a:latin typeface="メイリオ" panose="020B0604030504040204" pitchFamily="50" charset="-128"/>
                          <a:ea typeface="メイリオ" panose="020B0604030504040204" pitchFamily="50" charset="-128"/>
                        </a:rPr>
                        <a:t>1.0</a:t>
                      </a:r>
                      <a:endParaRPr kumimoji="1" lang="ja-JP" altLang="en-US" sz="1400" b="0" u="none" baseline="0">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ysClr val="window" lastClr="FFFFFF"/>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FE8C9"/>
                    </a:solidFill>
                  </a:tcPr>
                </a:tc>
                <a:tc hMerge="1">
                  <a:txBody>
                    <a:bodyPr/>
                    <a:lstStyle/>
                    <a:p>
                      <a:endParaRPr kumimoji="1" lang="ja-JP" altLang="en-US"/>
                    </a:p>
                  </a:txBody>
                  <a:tcPr/>
                </a:tc>
                <a:extLst>
                  <a:ext uri="{0D108BD9-81ED-4DB2-BD59-A6C34878D82A}">
                    <a16:rowId xmlns:a16="http://schemas.microsoft.com/office/drawing/2014/main" val="226005915"/>
                  </a:ext>
                </a:extLst>
              </a:tr>
              <a:tr h="501725">
                <a:tc gridSpan="2">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b="0" u="none" baseline="0">
                          <a:solidFill>
                            <a:schemeClr val="tx1"/>
                          </a:solidFill>
                          <a:latin typeface="メイリオ" panose="020B0604030504040204" pitchFamily="50" charset="-128"/>
                          <a:ea typeface="メイリオ" panose="020B0604030504040204" pitchFamily="50" charset="-128"/>
                        </a:rPr>
                        <a:t>効率性係数</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E8C9"/>
                    </a:solidFill>
                  </a:tcPr>
                </a:tc>
                <a:tc hMerge="1">
                  <a:txBody>
                    <a:bodyPr/>
                    <a:lstStyle/>
                    <a:p>
                      <a:endParaRPr kumimoji="1" lang="ja-JP" altLang="en-US"/>
                    </a:p>
                  </a:txBody>
                  <a:tcPr/>
                </a:tc>
                <a:tc gridSpan="2">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400" b="0" u="none" baseline="0">
                          <a:solidFill>
                            <a:schemeClr val="tx1"/>
                          </a:solidFill>
                          <a:latin typeface="メイリオ" panose="020B0604030504040204" pitchFamily="50" charset="-128"/>
                          <a:ea typeface="メイリオ" panose="020B0604030504040204" pitchFamily="50" charset="-128"/>
                        </a:rPr>
                        <a:t>1.0</a:t>
                      </a:r>
                      <a:endParaRPr kumimoji="1" lang="ja-JP" altLang="en-US" sz="1400" b="0" u="none" baseline="0">
                        <a:solidFill>
                          <a:schemeClr val="tx1"/>
                        </a:solidFill>
                        <a:latin typeface="メイリオ" panose="020B0604030504040204" pitchFamily="50" charset="-128"/>
                        <a:ea typeface="メイリオ" panose="020B0604030504040204" pitchFamily="50" charset="-128"/>
                      </a:endParaRPr>
                    </a:p>
                  </a:txBody>
                  <a:tcPr anchor="ctr">
                    <a:lnL w="12700" cmpd="sng">
                      <a:solidFill>
                        <a:sysClr val="window" lastClr="FFFFFF"/>
                      </a:solidFill>
                    </a:lnL>
                    <a:lnR w="12700" cmpd="sng">
                      <a:solidFill>
                        <a:sysClr val="window" lastClr="FFFFFF"/>
                      </a:solidFill>
                    </a:lnR>
                    <a:lnT w="12700" cap="flat" cmpd="sng" algn="ctr">
                      <a:solidFill>
                        <a:schemeClr val="bg1"/>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E8C9"/>
                    </a:solidFill>
                  </a:tcPr>
                </a:tc>
                <a:tc hMerge="1">
                  <a:txBody>
                    <a:bodyPr/>
                    <a:lstStyle/>
                    <a:p>
                      <a:endParaRPr kumimoji="1" lang="ja-JP" altLang="en-US"/>
                    </a:p>
                  </a:txBody>
                  <a:tcPr/>
                </a:tc>
                <a:extLst>
                  <a:ext uri="{0D108BD9-81ED-4DB2-BD59-A6C34878D82A}">
                    <a16:rowId xmlns:a16="http://schemas.microsoft.com/office/drawing/2014/main" val="2814756456"/>
                  </a:ext>
                </a:extLst>
              </a:tr>
              <a:tr h="501725">
                <a:tc gridSpan="2">
                  <a:txBody>
                    <a:bodyPr/>
                    <a:lstStyle/>
                    <a:p>
                      <a:pPr algn="ctr"/>
                      <a:r>
                        <a:rPr kumimoji="1" lang="ja-JP" altLang="en-US" sz="1400" b="0" u="none" baseline="0">
                          <a:solidFill>
                            <a:schemeClr val="tx1"/>
                          </a:solidFill>
                          <a:latin typeface="メイリオ" panose="020B0604030504040204" pitchFamily="50" charset="-128"/>
                          <a:ea typeface="メイリオ" panose="020B0604030504040204" pitchFamily="50" charset="-128"/>
                        </a:rPr>
                        <a:t>複雑性係数</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E8C9"/>
                    </a:solidFill>
                  </a:tcPr>
                </a:tc>
                <a:tc hMerge="1">
                  <a:txBody>
                    <a:bodyPr/>
                    <a:lstStyle/>
                    <a:p>
                      <a:endParaRPr kumimoji="1" lang="ja-JP" altLang="en-US"/>
                    </a:p>
                  </a:txBody>
                  <a:tcPr/>
                </a:tc>
                <a:tc gridSpan="2">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400" b="0" u="none" baseline="0">
                          <a:solidFill>
                            <a:schemeClr val="tx1"/>
                          </a:solidFill>
                          <a:latin typeface="メイリオ" panose="020B0604030504040204" pitchFamily="50" charset="-128"/>
                          <a:ea typeface="メイリオ" panose="020B0604030504040204" pitchFamily="50" charset="-128"/>
                        </a:rPr>
                        <a:t>1.0</a:t>
                      </a:r>
                      <a:endParaRPr kumimoji="1" lang="ja-JP" altLang="en-US" sz="1400" b="0" u="none" baseline="0">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E8C9"/>
                    </a:solidFill>
                  </a:tcPr>
                </a:tc>
                <a:tc hMerge="1">
                  <a:txBody>
                    <a:bodyPr/>
                    <a:lstStyle/>
                    <a:p>
                      <a:endParaRPr kumimoji="1" lang="ja-JP" altLang="en-US"/>
                    </a:p>
                  </a:txBody>
                  <a:tcPr/>
                </a:tc>
                <a:extLst>
                  <a:ext uri="{0D108BD9-81ED-4DB2-BD59-A6C34878D82A}">
                    <a16:rowId xmlns:a16="http://schemas.microsoft.com/office/drawing/2014/main" val="700286562"/>
                  </a:ext>
                </a:extLst>
              </a:tr>
              <a:tr h="501725">
                <a:tc gridSpan="2">
                  <a:txBody>
                    <a:bodyPr/>
                    <a:lstStyle/>
                    <a:p>
                      <a:pPr algn="ctr"/>
                      <a:r>
                        <a:rPr kumimoji="1" lang="ja-JP" altLang="en-US" sz="1400" b="0" u="none" baseline="0">
                          <a:solidFill>
                            <a:schemeClr val="tx1"/>
                          </a:solidFill>
                          <a:latin typeface="メイリオ" panose="020B0604030504040204" pitchFamily="50" charset="-128"/>
                          <a:ea typeface="メイリオ" panose="020B0604030504040204" pitchFamily="50" charset="-128"/>
                        </a:rPr>
                        <a:t>カバー率係数</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E8C9"/>
                    </a:solidFill>
                  </a:tcPr>
                </a:tc>
                <a:tc hMerge="1">
                  <a:txBody>
                    <a:bodyPr/>
                    <a:lstStyle/>
                    <a:p>
                      <a:endParaRPr kumimoji="1" lang="ja-JP" altLang="en-US"/>
                    </a:p>
                  </a:txBody>
                  <a:tcPr/>
                </a:tc>
                <a:tc gridSpan="2">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400" b="0" u="none" baseline="0">
                          <a:solidFill>
                            <a:schemeClr val="tx1"/>
                          </a:solidFill>
                          <a:latin typeface="メイリオ" panose="020B0604030504040204" pitchFamily="50" charset="-128"/>
                          <a:ea typeface="メイリオ" panose="020B0604030504040204" pitchFamily="50" charset="-128"/>
                        </a:rPr>
                        <a:t>1.0</a:t>
                      </a:r>
                      <a:endParaRPr kumimoji="1" lang="ja-JP" altLang="en-US" sz="1400" b="0" u="none" baseline="0">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E8C9"/>
                    </a:solidFill>
                  </a:tcPr>
                </a:tc>
                <a:tc hMerge="1">
                  <a:txBody>
                    <a:bodyPr/>
                    <a:lstStyle/>
                    <a:p>
                      <a:endParaRPr kumimoji="1" lang="ja-JP" altLang="en-US"/>
                    </a:p>
                  </a:txBody>
                  <a:tcPr/>
                </a:tc>
                <a:extLst>
                  <a:ext uri="{0D108BD9-81ED-4DB2-BD59-A6C34878D82A}">
                    <a16:rowId xmlns:a16="http://schemas.microsoft.com/office/drawing/2014/main" val="2433888986"/>
                  </a:ext>
                </a:extLst>
              </a:tr>
              <a:tr h="501725">
                <a:tc gridSpan="2">
                  <a:txBody>
                    <a:bodyPr/>
                    <a:lstStyle/>
                    <a:p>
                      <a:pPr algn="ctr"/>
                      <a:r>
                        <a:rPr kumimoji="1" lang="ja-JP" altLang="en-US" sz="1400" b="0" u="none" baseline="0">
                          <a:solidFill>
                            <a:schemeClr val="tx1"/>
                          </a:solidFill>
                          <a:latin typeface="メイリオ" panose="020B0604030504040204" pitchFamily="50" charset="-128"/>
                          <a:ea typeface="メイリオ" panose="020B0604030504040204" pitchFamily="50" charset="-128"/>
                        </a:rPr>
                        <a:t>救急医療係数</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E8C9"/>
                    </a:solidFill>
                  </a:tcPr>
                </a:tc>
                <a:tc hMerge="1">
                  <a:txBody>
                    <a:bodyPr/>
                    <a:lstStyle/>
                    <a:p>
                      <a:endParaRPr kumimoji="1" lang="ja-JP" altLang="en-US"/>
                    </a:p>
                  </a:txBody>
                  <a:tcPr/>
                </a:tc>
                <a:tc gridSpan="2">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400" b="0" u="none" baseline="0">
                          <a:solidFill>
                            <a:schemeClr val="tx1"/>
                          </a:solidFill>
                          <a:latin typeface="メイリオ" panose="020B0604030504040204" pitchFamily="50" charset="-128"/>
                          <a:ea typeface="メイリオ" panose="020B0604030504040204" pitchFamily="50" charset="-128"/>
                        </a:rPr>
                        <a:t>1.0</a:t>
                      </a:r>
                      <a:endParaRPr kumimoji="1" lang="ja-JP" altLang="en-US" sz="1400" b="0" u="none" baseline="0">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E8C9"/>
                    </a:solidFill>
                  </a:tcPr>
                </a:tc>
                <a:tc hMerge="1">
                  <a:txBody>
                    <a:bodyPr/>
                    <a:lstStyle/>
                    <a:p>
                      <a:endParaRPr kumimoji="1" lang="ja-JP" altLang="en-US"/>
                    </a:p>
                  </a:txBody>
                  <a:tcPr/>
                </a:tc>
                <a:extLst>
                  <a:ext uri="{0D108BD9-81ED-4DB2-BD59-A6C34878D82A}">
                    <a16:rowId xmlns:a16="http://schemas.microsoft.com/office/drawing/2014/main" val="2027876254"/>
                  </a:ext>
                </a:extLst>
              </a:tr>
              <a:tr h="501725">
                <a:tc rowSpan="2">
                  <a:txBody>
                    <a:bodyPr/>
                    <a:lstStyle/>
                    <a:p>
                      <a:pPr algn="ctr"/>
                      <a:r>
                        <a:rPr kumimoji="1" lang="ja-JP" altLang="en-US" sz="1400" b="0" baseline="0">
                          <a:solidFill>
                            <a:schemeClr val="tx1"/>
                          </a:solidFill>
                          <a:latin typeface="メイリオ" panose="020B0604030504040204" pitchFamily="50" charset="-128"/>
                          <a:ea typeface="メイリオ" panose="020B0604030504040204" pitchFamily="50" charset="-128"/>
                        </a:rPr>
                        <a:t>地域医療係数</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E8C9"/>
                    </a:solidFill>
                  </a:tcPr>
                </a:tc>
                <a:tc>
                  <a:txBody>
                    <a:bodyPr/>
                    <a:lstStyle/>
                    <a:p>
                      <a:pPr algn="ctr"/>
                      <a:r>
                        <a:rPr kumimoji="1" lang="ja-JP" altLang="en-US" sz="1400" b="0" baseline="0">
                          <a:solidFill>
                            <a:schemeClr val="tx1"/>
                          </a:solidFill>
                          <a:latin typeface="メイリオ" panose="020B0604030504040204" pitchFamily="50" charset="-128"/>
                          <a:ea typeface="メイリオ" panose="020B0604030504040204" pitchFamily="50" charset="-128"/>
                        </a:rPr>
                        <a:t>体制評価係数</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E8C9"/>
                    </a:solidFill>
                  </a:tcPr>
                </a:tc>
                <a:tc rowSpan="2">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400" b="0" u="none" baseline="0">
                          <a:solidFill>
                            <a:schemeClr val="tx1"/>
                          </a:solidFill>
                          <a:latin typeface="メイリオ" panose="020B0604030504040204" pitchFamily="50" charset="-128"/>
                          <a:ea typeface="メイリオ" panose="020B0604030504040204" pitchFamily="50" charset="-128"/>
                        </a:rPr>
                        <a:t>1.0</a:t>
                      </a:r>
                    </a:p>
                  </a:txBody>
                  <a:tcPr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E8C9"/>
                    </a:solidFill>
                  </a:tcPr>
                </a:tc>
                <a:tc>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400" b="0" u="none" baseline="0">
                          <a:solidFill>
                            <a:schemeClr val="tx1"/>
                          </a:solidFill>
                          <a:latin typeface="メイリオ" panose="020B0604030504040204" pitchFamily="50" charset="-128"/>
                          <a:ea typeface="メイリオ" panose="020B0604030504040204" pitchFamily="50" charset="-128"/>
                        </a:rPr>
                        <a:t>0.5</a:t>
                      </a:r>
                      <a:endParaRPr kumimoji="1" lang="ja-JP" altLang="en-US" sz="1400" b="0" u="none" baseline="0">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E8C9"/>
                    </a:solidFill>
                  </a:tcPr>
                </a:tc>
                <a:extLst>
                  <a:ext uri="{0D108BD9-81ED-4DB2-BD59-A6C34878D82A}">
                    <a16:rowId xmlns:a16="http://schemas.microsoft.com/office/drawing/2014/main" val="86109542"/>
                  </a:ext>
                </a:extLst>
              </a:tr>
              <a:tr h="501725">
                <a:tc vMerge="1">
                  <a:txBody>
                    <a:bodyPr/>
                    <a:lstStyle/>
                    <a:p>
                      <a:pPr algn="ctr"/>
                      <a:endParaRPr kumimoji="1" lang="ja-JP" altLang="en-US" sz="1000" b="1" baseline="0">
                        <a:solidFill>
                          <a:schemeClr val="tx1"/>
                        </a:solidFill>
                        <a:latin typeface="メイリオ" panose="020B0604030504040204" pitchFamily="50" charset="-128"/>
                        <a:ea typeface="メイリオ" panose="020B0604030504040204" pitchFamily="50" charset="-128"/>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FFE8C9"/>
                    </a:solidFill>
                  </a:tcPr>
                </a:tc>
                <a:tc>
                  <a:txBody>
                    <a:bodyPr/>
                    <a:lstStyle/>
                    <a:p>
                      <a:pPr algn="ctr"/>
                      <a:r>
                        <a:rPr kumimoji="1" lang="ja-JP" altLang="en-US" sz="1400" b="0" baseline="0">
                          <a:solidFill>
                            <a:schemeClr val="tx1"/>
                          </a:solidFill>
                          <a:latin typeface="メイリオ" panose="020B0604030504040204" pitchFamily="50" charset="-128"/>
                          <a:ea typeface="メイリオ" panose="020B0604030504040204" pitchFamily="50" charset="-128"/>
                        </a:rPr>
                        <a:t>定量評価係数</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E8C9"/>
                    </a:solidFill>
                  </a:tcPr>
                </a:tc>
                <a:tc v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400" b="0" u="none" baseline="0">
                          <a:solidFill>
                            <a:schemeClr val="tx1"/>
                          </a:solidFill>
                          <a:latin typeface="メイリオ" panose="020B0604030504040204" pitchFamily="50" charset="-128"/>
                          <a:ea typeface="メイリオ" panose="020B0604030504040204" pitchFamily="50" charset="-128"/>
                        </a:rPr>
                        <a:t>0.5</a:t>
                      </a:r>
                      <a:endParaRPr kumimoji="1" lang="ja-JP" altLang="en-US" sz="1400" b="0" u="none" baseline="0">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FFE8C9"/>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400" b="0" u="none" baseline="0" dirty="0">
                          <a:solidFill>
                            <a:schemeClr val="tx1"/>
                          </a:solidFill>
                          <a:latin typeface="メイリオ" panose="020B0604030504040204" pitchFamily="50" charset="-128"/>
                          <a:ea typeface="メイリオ" panose="020B0604030504040204" pitchFamily="50" charset="-128"/>
                        </a:rPr>
                        <a:t>0.5</a:t>
                      </a:r>
                      <a:endParaRPr kumimoji="1" lang="ja-JP" altLang="en-US" sz="1400" b="0" u="none" baseline="0" dirty="0">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FE8C9"/>
                    </a:solidFill>
                  </a:tcPr>
                </a:tc>
                <a:extLst>
                  <a:ext uri="{0D108BD9-81ED-4DB2-BD59-A6C34878D82A}">
                    <a16:rowId xmlns:a16="http://schemas.microsoft.com/office/drawing/2014/main" val="2510512771"/>
                  </a:ext>
                </a:extLst>
              </a:tr>
            </a:tbl>
          </a:graphicData>
        </a:graphic>
      </p:graphicFrame>
      <p:graphicFrame>
        <p:nvGraphicFramePr>
          <p:cNvPr id="20" name="表 19">
            <a:extLst>
              <a:ext uri="{FF2B5EF4-FFF2-40B4-BE49-F238E27FC236}">
                <a16:creationId xmlns:a16="http://schemas.microsoft.com/office/drawing/2014/main" id="{1AB1FD65-2CC6-D396-F85C-FF2081EDF63D}"/>
              </a:ext>
            </a:extLst>
          </p:cNvPr>
          <p:cNvGraphicFramePr>
            <a:graphicFrameLocks noGrp="1"/>
          </p:cNvGraphicFramePr>
          <p:nvPr/>
        </p:nvGraphicFramePr>
        <p:xfrm>
          <a:off x="5232925" y="2302167"/>
          <a:ext cx="4309899" cy="4010156"/>
        </p:xfrm>
        <a:graphic>
          <a:graphicData uri="http://schemas.openxmlformats.org/drawingml/2006/table">
            <a:tbl>
              <a:tblPr firstRow="1" bandRow="1"/>
              <a:tblGrid>
                <a:gridCol w="3272107">
                  <a:extLst>
                    <a:ext uri="{9D8B030D-6E8A-4147-A177-3AD203B41FA5}">
                      <a16:colId xmlns:a16="http://schemas.microsoft.com/office/drawing/2014/main" val="1791728131"/>
                    </a:ext>
                  </a:extLst>
                </a:gridCol>
                <a:gridCol w="518896">
                  <a:extLst>
                    <a:ext uri="{9D8B030D-6E8A-4147-A177-3AD203B41FA5}">
                      <a16:colId xmlns:a16="http://schemas.microsoft.com/office/drawing/2014/main" val="4048876000"/>
                    </a:ext>
                  </a:extLst>
                </a:gridCol>
                <a:gridCol w="518896">
                  <a:extLst>
                    <a:ext uri="{9D8B030D-6E8A-4147-A177-3AD203B41FA5}">
                      <a16:colId xmlns:a16="http://schemas.microsoft.com/office/drawing/2014/main" val="528816603"/>
                    </a:ext>
                  </a:extLst>
                </a:gridCol>
              </a:tblGrid>
              <a:tr h="487105">
                <a:tc>
                  <a:txBody>
                    <a:bodyPr/>
                    <a:lstStyle/>
                    <a:p>
                      <a:pPr algn="ctr"/>
                      <a:r>
                        <a:rPr kumimoji="1" lang="ja-JP" altLang="en-US" sz="1200" b="1" baseline="0">
                          <a:solidFill>
                            <a:schemeClr val="tx1"/>
                          </a:solidFill>
                          <a:latin typeface="メイリオ" panose="020B0604030504040204" pitchFamily="50" charset="-128"/>
                          <a:ea typeface="メイリオ" panose="020B0604030504040204" pitchFamily="50" charset="-128"/>
                        </a:rPr>
                        <a:t>見直しの内容</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8BBAFF"/>
                    </a:solidFill>
                  </a:tcPr>
                </a:tc>
                <a:tc gridSpan="2">
                  <a:txBody>
                    <a:bodyPr/>
                    <a:lstStyle>
                      <a:lvl1pPr marL="0" algn="l" defTabSz="990570" rtl="0" eaLnBrk="1" latinLnBrk="0" hangingPunct="1">
                        <a:defRPr kumimoji="1" sz="1950" b="1" kern="1200">
                          <a:solidFill>
                            <a:schemeClr val="lt1"/>
                          </a:solidFill>
                          <a:latin typeface="Verdana"/>
                          <a:ea typeface="メイリオ"/>
                        </a:defRPr>
                      </a:lvl1pPr>
                      <a:lvl2pPr marL="495285" algn="l" defTabSz="990570" rtl="0" eaLnBrk="1" latinLnBrk="0" hangingPunct="1">
                        <a:defRPr kumimoji="1" sz="1950" b="1" kern="1200">
                          <a:solidFill>
                            <a:schemeClr val="lt1"/>
                          </a:solidFill>
                          <a:latin typeface="Verdana"/>
                          <a:ea typeface="メイリオ"/>
                        </a:defRPr>
                      </a:lvl2pPr>
                      <a:lvl3pPr marL="990570" algn="l" defTabSz="990570" rtl="0" eaLnBrk="1" latinLnBrk="0" hangingPunct="1">
                        <a:defRPr kumimoji="1" sz="1950" b="1" kern="1200">
                          <a:solidFill>
                            <a:schemeClr val="lt1"/>
                          </a:solidFill>
                          <a:latin typeface="Verdana"/>
                          <a:ea typeface="メイリオ"/>
                        </a:defRPr>
                      </a:lvl3pPr>
                      <a:lvl4pPr marL="1485854" algn="l" defTabSz="990570" rtl="0" eaLnBrk="1" latinLnBrk="0" hangingPunct="1">
                        <a:defRPr kumimoji="1" sz="1950" b="1" kern="1200">
                          <a:solidFill>
                            <a:schemeClr val="lt1"/>
                          </a:solidFill>
                          <a:latin typeface="Verdana"/>
                          <a:ea typeface="メイリオ"/>
                        </a:defRPr>
                      </a:lvl4pPr>
                      <a:lvl5pPr marL="1981139" algn="l" defTabSz="990570" rtl="0" eaLnBrk="1" latinLnBrk="0" hangingPunct="1">
                        <a:defRPr kumimoji="1" sz="1950" b="1" kern="1200">
                          <a:solidFill>
                            <a:schemeClr val="lt1"/>
                          </a:solidFill>
                          <a:latin typeface="Verdana"/>
                          <a:ea typeface="メイリオ"/>
                        </a:defRPr>
                      </a:lvl5pPr>
                      <a:lvl6pPr marL="2476424" algn="l" defTabSz="990570" rtl="0" eaLnBrk="1" latinLnBrk="0" hangingPunct="1">
                        <a:defRPr kumimoji="1" sz="1950" b="1" kern="1200">
                          <a:solidFill>
                            <a:schemeClr val="lt1"/>
                          </a:solidFill>
                          <a:latin typeface="Verdana"/>
                          <a:ea typeface="メイリオ"/>
                        </a:defRPr>
                      </a:lvl6pPr>
                      <a:lvl7pPr marL="2971709" algn="l" defTabSz="990570" rtl="0" eaLnBrk="1" latinLnBrk="0" hangingPunct="1">
                        <a:defRPr kumimoji="1" sz="1950" b="1" kern="1200">
                          <a:solidFill>
                            <a:schemeClr val="lt1"/>
                          </a:solidFill>
                          <a:latin typeface="Verdana"/>
                          <a:ea typeface="メイリオ"/>
                        </a:defRPr>
                      </a:lvl7pPr>
                      <a:lvl8pPr marL="3466993" algn="l" defTabSz="990570" rtl="0" eaLnBrk="1" latinLnBrk="0" hangingPunct="1">
                        <a:defRPr kumimoji="1" sz="1950" b="1" kern="1200">
                          <a:solidFill>
                            <a:schemeClr val="lt1"/>
                          </a:solidFill>
                          <a:latin typeface="Verdana"/>
                          <a:ea typeface="メイリオ"/>
                        </a:defRPr>
                      </a:lvl8pPr>
                      <a:lvl9pPr marL="3962278" algn="l" defTabSz="990570" rtl="0" eaLnBrk="1" latinLnBrk="0" hangingPunct="1">
                        <a:defRPr kumimoji="1" sz="1950" b="1" kern="1200">
                          <a:solidFill>
                            <a:schemeClr val="lt1"/>
                          </a:solidFill>
                          <a:latin typeface="Verdana"/>
                          <a:ea typeface="メイリオ"/>
                        </a:defRPr>
                      </a:lvl9pPr>
                    </a:lstStyle>
                    <a:p>
                      <a:pPr algn="ctr"/>
                      <a:r>
                        <a:rPr kumimoji="1" lang="ja-JP" altLang="en-US" sz="1200" baseline="0">
                          <a:solidFill>
                            <a:schemeClr val="tx1"/>
                          </a:solidFill>
                          <a:latin typeface="メイリオ" panose="020B0604030504040204" pitchFamily="50" charset="-128"/>
                          <a:ea typeface="メイリオ" panose="020B0604030504040204" pitchFamily="50" charset="-128"/>
                        </a:rPr>
                        <a:t>重み付け</a:t>
                      </a:r>
                      <a:endParaRPr kumimoji="1" lang="en-US" altLang="ja-JP" sz="1200" baseline="0">
                        <a:solidFill>
                          <a:schemeClr val="tx1"/>
                        </a:solidFill>
                        <a:latin typeface="メイリオ" panose="020B0604030504040204" pitchFamily="50" charset="-128"/>
                        <a:ea typeface="メイリオ" panose="020B0604030504040204" pitchFamily="50" charset="-128"/>
                      </a:endParaRPr>
                    </a:p>
                    <a:p>
                      <a:pPr algn="ctr"/>
                      <a:r>
                        <a:rPr kumimoji="1" lang="ja-JP" altLang="en-US" sz="1200" baseline="0">
                          <a:solidFill>
                            <a:schemeClr val="tx1"/>
                          </a:solidFill>
                          <a:latin typeface="メイリオ" panose="020B0604030504040204" pitchFamily="50" charset="-128"/>
                          <a:ea typeface="メイリオ" panose="020B0604030504040204" pitchFamily="50" charset="-128"/>
                        </a:rPr>
                        <a:t>（</a:t>
                      </a:r>
                      <a:r>
                        <a:rPr kumimoji="1" lang="en-US" altLang="ja-JP" sz="1200" baseline="0">
                          <a:solidFill>
                            <a:schemeClr val="tx1"/>
                          </a:solidFill>
                          <a:latin typeface="メイリオ" panose="020B0604030504040204" pitchFamily="50" charset="-128"/>
                          <a:ea typeface="メイリオ" panose="020B0604030504040204" pitchFamily="50" charset="-128"/>
                        </a:rPr>
                        <a:t>※</a:t>
                      </a:r>
                      <a:r>
                        <a:rPr kumimoji="1" lang="ja-JP" altLang="en-US" sz="1200" baseline="0">
                          <a:solidFill>
                            <a:schemeClr val="tx1"/>
                          </a:solidFill>
                          <a:latin typeface="メイリオ" panose="020B0604030504040204" pitchFamily="50" charset="-128"/>
                          <a:ea typeface="メイリオ" panose="020B0604030504040204" pitchFamily="50" charset="-128"/>
                        </a:rPr>
                        <a: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8BBAFF"/>
                    </a:solidFill>
                  </a:tcPr>
                </a:tc>
                <a:tc hMerge="1">
                  <a:txBody>
                    <a:bodyPr/>
                    <a:lstStyle/>
                    <a:p>
                      <a:endParaRPr kumimoji="1" lang="ja-JP" altLang="en-US"/>
                    </a:p>
                  </a:txBody>
                  <a:tcPr>
                    <a:lnL w="12700" cmpd="sng">
                      <a:noFill/>
                    </a:lnL>
                    <a:lnR w="12700" cap="flat" cmpd="sng" algn="ctr">
                      <a:noFill/>
                      <a:prstDash val="solid"/>
                      <a:round/>
                      <a:headEnd type="none" w="med" len="med"/>
                      <a:tailEnd type="none" w="med" len="med"/>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8BBAFF"/>
                    </a:solidFill>
                  </a:tcPr>
                </a:tc>
                <a:extLst>
                  <a:ext uri="{0D108BD9-81ED-4DB2-BD59-A6C34878D82A}">
                    <a16:rowId xmlns:a16="http://schemas.microsoft.com/office/drawing/2014/main" val="1836845456"/>
                  </a:ext>
                </a:extLst>
              </a:tr>
              <a:tr h="514051">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b="1" u="sng" baseline="0">
                          <a:solidFill>
                            <a:srgbClr val="0070C0"/>
                          </a:solidFill>
                          <a:latin typeface="メイリオ" panose="020B0604030504040204" pitchFamily="50" charset="-128"/>
                          <a:ea typeface="メイリオ" panose="020B0604030504040204" pitchFamily="50" charset="-128"/>
                        </a:rPr>
                        <a:t>評価を廃止</a:t>
                      </a:r>
                      <a:endParaRPr kumimoji="1" lang="en-US" altLang="ja-JP" sz="1400" b="1" u="sng" baseline="0">
                        <a:solidFill>
                          <a:srgbClr val="0070C0"/>
                        </a:solidFill>
                        <a:latin typeface="メイリオ" panose="020B0604030504040204" pitchFamily="50" charset="-128"/>
                        <a:ea typeface="メイリオ" panose="020B0604030504040204" pitchFamily="50" charset="-128"/>
                      </a:endParaRPr>
                    </a:p>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b="1" u="sng" baseline="0">
                          <a:solidFill>
                            <a:srgbClr val="0070C0"/>
                          </a:solidFill>
                          <a:latin typeface="メイリオ" panose="020B0604030504040204" pitchFamily="50" charset="-128"/>
                          <a:ea typeface="メイリオ" panose="020B0604030504040204" pitchFamily="50" charset="-128"/>
                        </a:rPr>
                        <a:t>（一部を体制評価指数で評価）</a:t>
                      </a:r>
                    </a:p>
                  </a:txBody>
                  <a:tcPr anchor="ctr">
                    <a:lnL w="12700" cap="flat" cmpd="sng" algn="ctr">
                      <a:solidFill>
                        <a:schemeClr val="bg1"/>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gridSpan="2">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400" b="1" u="sng" baseline="0">
                        <a:solidFill>
                          <a:srgbClr val="0070C0"/>
                        </a:solidFill>
                        <a:latin typeface="メイリオ" panose="020B0604030504040204" pitchFamily="50" charset="-128"/>
                        <a:ea typeface="メイリオ" panose="020B0604030504040204" pitchFamily="50" charset="-128"/>
                      </a:endParaRPr>
                    </a:p>
                  </a:txBody>
                  <a:tcPr anchor="ctr">
                    <a:lnL w="12700" cap="flat" cmpd="sng" algn="ctr">
                      <a:solidFill>
                        <a:sysClr val="window" lastClr="FFFFFF"/>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hMerge="1">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ja-JP" altLang="en-US" sz="1000" b="1" u="sng" baseline="0">
                        <a:solidFill>
                          <a:srgbClr val="0070C0"/>
                        </a:solidFill>
                        <a:latin typeface="メイリオ" panose="020B0604030504040204" pitchFamily="50" charset="-128"/>
                        <a:ea typeface="メイリオ" panose="020B0604030504040204" pitchFamily="50" charset="-128"/>
                      </a:endParaRPr>
                    </a:p>
                  </a:txBody>
                  <a:tcPr>
                    <a:lnL w="12700" cap="flat" cmpd="sng" algn="ctr">
                      <a:solidFill>
                        <a:sysClr val="window" lastClr="FFFFFF"/>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9DFFF"/>
                    </a:solidFill>
                  </a:tcPr>
                </a:tc>
                <a:extLst>
                  <a:ext uri="{0D108BD9-81ED-4DB2-BD59-A6C34878D82A}">
                    <a16:rowId xmlns:a16="http://schemas.microsoft.com/office/drawing/2014/main" val="226005915"/>
                  </a:ext>
                </a:extLst>
              </a:tr>
              <a:tr h="514051">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ja-JP" altLang="en-US" sz="1400" b="1" i="0" u="sng" strike="noStrike" baseline="0">
                          <a:solidFill>
                            <a:srgbClr val="0070C0"/>
                          </a:solidFill>
                          <a:effectLst/>
                          <a:latin typeface="メイリオ" panose="020B0604030504040204" pitchFamily="50" charset="-128"/>
                          <a:ea typeface="メイリオ" panose="020B0604030504040204" pitchFamily="50" charset="-128"/>
                        </a:rPr>
                        <a:t>評価手法の見直し、群別評価へ変更</a:t>
                      </a:r>
                      <a:endParaRPr lang="en-US" altLang="ja-JP" sz="1400" b="1" i="0" u="sng" strike="noStrike" baseline="0">
                        <a:solidFill>
                          <a:srgbClr val="0070C0"/>
                        </a:solidFill>
                        <a:effectLst/>
                        <a:latin typeface="メイリオ" panose="020B0604030504040204" pitchFamily="50" charset="-128"/>
                        <a:ea typeface="メイリオ" panose="020B0604030504040204" pitchFamily="50" charset="-128"/>
                      </a:endParaRPr>
                    </a:p>
                  </a:txBody>
                  <a:tcPr anchor="ctr">
                    <a:lnL w="12700" cap="flat" cmpd="sng" algn="ctr">
                      <a:solidFill>
                        <a:schemeClr val="bg1"/>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FFF"/>
                    </a:solidFill>
                  </a:tcPr>
                </a:tc>
                <a:tc gridSpan="2">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400" b="1" u="sng" baseline="0">
                          <a:solidFill>
                            <a:srgbClr val="0070C0"/>
                          </a:solidFill>
                          <a:latin typeface="メイリオ" panose="020B0604030504040204" pitchFamily="50" charset="-128"/>
                          <a:ea typeface="メイリオ" panose="020B0604030504040204" pitchFamily="50" charset="-128"/>
                        </a:rPr>
                        <a:t>1.2</a:t>
                      </a:r>
                      <a:endParaRPr kumimoji="1" lang="ja-JP" altLang="en-US" sz="1400" b="1" u="sng" baseline="0">
                        <a:solidFill>
                          <a:srgbClr val="0070C0"/>
                        </a:solidFill>
                        <a:latin typeface="メイリオ" panose="020B0604030504040204" pitchFamily="50" charset="-128"/>
                        <a:ea typeface="メイリオ" panose="020B0604030504040204" pitchFamily="50" charset="-128"/>
                      </a:endParaRPr>
                    </a:p>
                  </a:txBody>
                  <a:tcPr anchor="ctr">
                    <a:lnL w="12700" cap="flat" cmpd="sng" algn="ctr">
                      <a:solidFill>
                        <a:sysClr val="window" lastClr="FFFFFF"/>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FFF"/>
                    </a:solidFill>
                  </a:tcPr>
                </a:tc>
                <a:tc hMerge="1">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ja-JP" altLang="en-US" sz="1000" b="1" u="sng" baseline="0">
                        <a:solidFill>
                          <a:srgbClr val="0070C0"/>
                        </a:solidFill>
                        <a:latin typeface="メイリオ" panose="020B0604030504040204" pitchFamily="50" charset="-128"/>
                        <a:ea typeface="メイリオ" panose="020B0604030504040204" pitchFamily="50" charset="-128"/>
                      </a:endParaRPr>
                    </a:p>
                  </a:txBody>
                  <a:tcPr>
                    <a:lnL w="12700" cmpd="sng">
                      <a:solidFill>
                        <a:sysClr val="window" lastClr="FFFFFF"/>
                      </a:solid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FFF"/>
                    </a:solidFill>
                  </a:tcPr>
                </a:tc>
                <a:extLst>
                  <a:ext uri="{0D108BD9-81ED-4DB2-BD59-A6C34878D82A}">
                    <a16:rowId xmlns:a16="http://schemas.microsoft.com/office/drawing/2014/main" val="2814756456"/>
                  </a:ext>
                </a:extLst>
              </a:tr>
              <a:tr h="498168">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現行の評価の継続</a:t>
                      </a:r>
                      <a:endParaRPr kumimoji="1" lang="en-US" altLang="ja-JP" sz="14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bg1"/>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FFF"/>
                    </a:solidFill>
                  </a:tcPr>
                </a:tc>
                <a:tc gridSpan="2">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400" b="1" u="sng" baseline="0">
                          <a:solidFill>
                            <a:srgbClr val="0070C0"/>
                          </a:solidFill>
                          <a:latin typeface="メイリオ" panose="020B0604030504040204" pitchFamily="50" charset="-128"/>
                          <a:ea typeface="メイリオ" panose="020B0604030504040204" pitchFamily="50" charset="-128"/>
                        </a:rPr>
                        <a:t>1.2</a:t>
                      </a:r>
                      <a:endParaRPr kumimoji="1" lang="ja-JP" altLang="en-US" sz="1400" b="1" u="sng" baseline="0">
                        <a:solidFill>
                          <a:srgbClr val="0070C0"/>
                        </a:solidFill>
                        <a:latin typeface="メイリオ" panose="020B0604030504040204" pitchFamily="50" charset="-128"/>
                        <a:ea typeface="メイリオ" panose="020B0604030504040204" pitchFamily="50" charset="-128"/>
                      </a:endParaRPr>
                    </a:p>
                  </a:txBody>
                  <a:tcPr anchor="ctr">
                    <a:lnL w="12700" cap="flat" cmpd="sng" algn="ctr">
                      <a:solidFill>
                        <a:sysClr val="window" lastClr="FFFFFF"/>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FFF"/>
                    </a:solidFill>
                  </a:tcPr>
                </a:tc>
                <a:tc hMerge="1">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ja-JP" altLang="en-US" sz="1000" b="1" u="sng" baseline="0">
                        <a:solidFill>
                          <a:srgbClr val="0070C0"/>
                        </a:solidFill>
                        <a:latin typeface="メイリオ" panose="020B0604030504040204" pitchFamily="50" charset="-128"/>
                        <a:ea typeface="メイリオ" panose="020B0604030504040204" pitchFamily="50" charset="-128"/>
                      </a:endParaRPr>
                    </a:p>
                  </a:txBody>
                  <a:tcPr>
                    <a:lnL w="12700" cmpd="sng">
                      <a:solidFill>
                        <a:sysClr val="window" lastClr="FFFFFF"/>
                      </a:solidFill>
                    </a:lnL>
                    <a:lnR w="12700" cap="flat" cmpd="sng" algn="ctr">
                      <a:solidFill>
                        <a:schemeClr val="bg1"/>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700286562"/>
                  </a:ext>
                </a:extLst>
              </a:tr>
              <a:tr h="498168">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現行の評価の継続</a:t>
                      </a:r>
                      <a:endParaRPr kumimoji="1" lang="en-US" altLang="ja-JP" sz="14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bg1"/>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FFF"/>
                    </a:solidFill>
                  </a:tcPr>
                </a:tc>
                <a:tc gridSpan="2">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400" b="1" u="sng" baseline="0">
                          <a:solidFill>
                            <a:srgbClr val="0070C0"/>
                          </a:solidFill>
                          <a:latin typeface="メイリオ" panose="020B0604030504040204" pitchFamily="50" charset="-128"/>
                          <a:ea typeface="メイリオ" panose="020B0604030504040204" pitchFamily="50" charset="-128"/>
                        </a:rPr>
                        <a:t>1.2</a:t>
                      </a:r>
                      <a:endParaRPr kumimoji="1" lang="ja-JP" altLang="en-US" sz="1400" b="1" u="sng" baseline="0">
                        <a:solidFill>
                          <a:srgbClr val="0070C0"/>
                        </a:solidFill>
                        <a:latin typeface="メイリオ" panose="020B0604030504040204" pitchFamily="50" charset="-128"/>
                        <a:ea typeface="メイリオ" panose="020B0604030504040204" pitchFamily="50" charset="-128"/>
                      </a:endParaRPr>
                    </a:p>
                  </a:txBody>
                  <a:tcPr anchor="ctr">
                    <a:lnL w="12700" cap="flat" cmpd="sng" algn="ctr">
                      <a:solidFill>
                        <a:sysClr val="window" lastClr="FFFFFF"/>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FFF"/>
                    </a:solidFill>
                  </a:tcPr>
                </a:tc>
                <a:tc hMerge="1">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0" lang="en-US" altLang="ja-JP" sz="100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txBody>
                  <a:tcPr>
                    <a:lnL w="12700" cmpd="sng">
                      <a:solidFill>
                        <a:sysClr val="window" lastClr="FFFFFF"/>
                      </a:solidFill>
                    </a:lnL>
                    <a:lnR w="12700" cap="flat" cmpd="sng" algn="ctr">
                      <a:solidFill>
                        <a:schemeClr val="bg1"/>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C9DFFF"/>
                    </a:solidFill>
                  </a:tcPr>
                </a:tc>
                <a:extLst>
                  <a:ext uri="{0D108BD9-81ED-4DB2-BD59-A6C34878D82A}">
                    <a16:rowId xmlns:a16="http://schemas.microsoft.com/office/drawing/2014/main" val="86109542"/>
                  </a:ext>
                </a:extLst>
              </a:tr>
              <a:tr h="498168">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b="1" u="sng" baseline="0">
                          <a:solidFill>
                            <a:srgbClr val="0070C0"/>
                          </a:solidFill>
                          <a:latin typeface="メイリオ" panose="020B0604030504040204" pitchFamily="50" charset="-128"/>
                          <a:ea typeface="メイリオ" panose="020B0604030504040204" pitchFamily="50" charset="-128"/>
                        </a:rPr>
                        <a:t>名称・係数の位置づけの見直し</a:t>
                      </a:r>
                    </a:p>
                  </a:txBody>
                  <a:tcPr anchor="ctr">
                    <a:lnL w="12700" cap="flat" cmpd="sng" algn="ctr">
                      <a:solidFill>
                        <a:schemeClr val="bg1"/>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gridSpan="2">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b="1" u="sng" baseline="0">
                          <a:solidFill>
                            <a:srgbClr val="0070C0"/>
                          </a:solidFill>
                          <a:latin typeface="メイリオ" panose="020B0604030504040204" pitchFamily="50" charset="-128"/>
                          <a:ea typeface="メイリオ" panose="020B0604030504040204" pitchFamily="50" charset="-128"/>
                        </a:rPr>
                        <a:t>（</a:t>
                      </a:r>
                      <a:r>
                        <a:rPr kumimoji="1" lang="en-US" altLang="ja-JP" sz="1400" b="1" u="sng" baseline="0">
                          <a:solidFill>
                            <a:srgbClr val="0070C0"/>
                          </a:solidFill>
                          <a:latin typeface="メイリオ" panose="020B0604030504040204" pitchFamily="50" charset="-128"/>
                          <a:ea typeface="メイリオ" panose="020B0604030504040204" pitchFamily="50" charset="-128"/>
                        </a:rPr>
                        <a:t>1.2</a:t>
                      </a:r>
                      <a:r>
                        <a:rPr kumimoji="1" lang="ja-JP" altLang="en-US" sz="1400" b="1" u="sng" baseline="0">
                          <a:solidFill>
                            <a:srgbClr val="0070C0"/>
                          </a:solidFill>
                          <a:latin typeface="メイリオ" panose="020B0604030504040204" pitchFamily="50" charset="-128"/>
                          <a:ea typeface="メイリオ" panose="020B0604030504040204" pitchFamily="50" charset="-128"/>
                        </a:rPr>
                        <a:t>）</a:t>
                      </a:r>
                    </a:p>
                  </a:txBody>
                  <a:tcPr anchor="ctr">
                    <a:lnL w="12700" cap="flat" cmpd="sng" algn="ctr">
                      <a:solidFill>
                        <a:sysClr val="window" lastClr="FFFFFF"/>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hMerge="1">
                  <a:txBody>
                    <a:bodyPr/>
                    <a:lstStyle>
                      <a:lvl1pPr marL="0" algn="l" defTabSz="990570" rtl="0" eaLnBrk="1" latinLnBrk="0" hangingPunct="1">
                        <a:defRPr kumimoji="1" sz="1950" kern="1200">
                          <a:solidFill>
                            <a:schemeClr val="dk1"/>
                          </a:solidFill>
                          <a:latin typeface="Verdana"/>
                          <a:ea typeface="メイリオ"/>
                        </a:defRPr>
                      </a:lvl1pPr>
                      <a:lvl2pPr marL="495285" algn="l" defTabSz="990570" rtl="0" eaLnBrk="1" latinLnBrk="0" hangingPunct="1">
                        <a:defRPr kumimoji="1" sz="1950" kern="1200">
                          <a:solidFill>
                            <a:schemeClr val="dk1"/>
                          </a:solidFill>
                          <a:latin typeface="Verdana"/>
                          <a:ea typeface="メイリオ"/>
                        </a:defRPr>
                      </a:lvl2pPr>
                      <a:lvl3pPr marL="990570" algn="l" defTabSz="990570" rtl="0" eaLnBrk="1" latinLnBrk="0" hangingPunct="1">
                        <a:defRPr kumimoji="1" sz="1950" kern="1200">
                          <a:solidFill>
                            <a:schemeClr val="dk1"/>
                          </a:solidFill>
                          <a:latin typeface="Verdana"/>
                          <a:ea typeface="メイリオ"/>
                        </a:defRPr>
                      </a:lvl3pPr>
                      <a:lvl4pPr marL="1485854" algn="l" defTabSz="990570" rtl="0" eaLnBrk="1" latinLnBrk="0" hangingPunct="1">
                        <a:defRPr kumimoji="1" sz="1950" kern="1200">
                          <a:solidFill>
                            <a:schemeClr val="dk1"/>
                          </a:solidFill>
                          <a:latin typeface="Verdana"/>
                          <a:ea typeface="メイリオ"/>
                        </a:defRPr>
                      </a:lvl4pPr>
                      <a:lvl5pPr marL="1981139" algn="l" defTabSz="990570" rtl="0" eaLnBrk="1" latinLnBrk="0" hangingPunct="1">
                        <a:defRPr kumimoji="1" sz="1950" kern="1200">
                          <a:solidFill>
                            <a:schemeClr val="dk1"/>
                          </a:solidFill>
                          <a:latin typeface="Verdana"/>
                          <a:ea typeface="メイリオ"/>
                        </a:defRPr>
                      </a:lvl5pPr>
                      <a:lvl6pPr marL="2476424" algn="l" defTabSz="990570" rtl="0" eaLnBrk="1" latinLnBrk="0" hangingPunct="1">
                        <a:defRPr kumimoji="1" sz="1950" kern="1200">
                          <a:solidFill>
                            <a:schemeClr val="dk1"/>
                          </a:solidFill>
                          <a:latin typeface="Verdana"/>
                          <a:ea typeface="メイリオ"/>
                        </a:defRPr>
                      </a:lvl6pPr>
                      <a:lvl7pPr marL="2971709" algn="l" defTabSz="990570" rtl="0" eaLnBrk="1" latinLnBrk="0" hangingPunct="1">
                        <a:defRPr kumimoji="1" sz="1950" kern="1200">
                          <a:solidFill>
                            <a:schemeClr val="dk1"/>
                          </a:solidFill>
                          <a:latin typeface="Verdana"/>
                          <a:ea typeface="メイリオ"/>
                        </a:defRPr>
                      </a:lvl7pPr>
                      <a:lvl8pPr marL="3466993" algn="l" defTabSz="990570" rtl="0" eaLnBrk="1" latinLnBrk="0" hangingPunct="1">
                        <a:defRPr kumimoji="1" sz="1950" kern="1200">
                          <a:solidFill>
                            <a:schemeClr val="dk1"/>
                          </a:solidFill>
                          <a:latin typeface="Verdana"/>
                          <a:ea typeface="メイリオ"/>
                        </a:defRPr>
                      </a:lvl8pPr>
                      <a:lvl9pPr marL="3962278" algn="l" defTabSz="990570" rtl="0" eaLnBrk="1" latinLnBrk="0" hangingPunct="1">
                        <a:defRPr kumimoji="1" sz="1950" kern="1200">
                          <a:solidFill>
                            <a:schemeClr val="dk1"/>
                          </a:solidFill>
                          <a:latin typeface="Verdana"/>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ja-JP" altLang="en-US" sz="1000" b="1" u="sng" baseline="0">
                        <a:solidFill>
                          <a:srgbClr val="0070C0"/>
                        </a:solidFill>
                        <a:latin typeface="メイリオ" panose="020B0604030504040204" pitchFamily="50" charset="-128"/>
                        <a:ea typeface="メイリオ" panose="020B0604030504040204" pitchFamily="50" charset="-128"/>
                      </a:endParaRPr>
                    </a:p>
                  </a:txBody>
                  <a:tcPr>
                    <a:lnL w="12700" cap="flat" cmpd="sng" algn="ctr">
                      <a:solidFill>
                        <a:sysClr val="window" lastClr="FFFFFF"/>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mpd="sng">
                      <a:solidFill>
                        <a:sysClr val="window" lastClr="FFFFFF"/>
                      </a:solid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9DFFF"/>
                    </a:solidFill>
                  </a:tcPr>
                </a:tc>
                <a:extLst>
                  <a:ext uri="{0D108BD9-81ED-4DB2-BD59-A6C34878D82A}">
                    <a16:rowId xmlns:a16="http://schemas.microsoft.com/office/drawing/2014/main" val="147738856"/>
                  </a:ext>
                </a:extLst>
              </a:tr>
              <a:tr h="498168">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200" b="1" u="sng" baseline="0">
                          <a:solidFill>
                            <a:srgbClr val="0070C0"/>
                          </a:solidFill>
                          <a:latin typeface="メイリオ" panose="020B0604030504040204" pitchFamily="50" charset="-128"/>
                          <a:ea typeface="メイリオ" panose="020B0604030504040204" pitchFamily="50" charset="-128"/>
                        </a:rPr>
                        <a:t>医療計画や実績分布等を踏まえた見直し</a:t>
                      </a:r>
                    </a:p>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200" b="1" u="sng" baseline="0">
                          <a:solidFill>
                            <a:srgbClr val="0070C0"/>
                          </a:solidFill>
                          <a:latin typeface="メイリオ" panose="020B0604030504040204" pitchFamily="50" charset="-128"/>
                          <a:ea typeface="メイリオ" panose="020B0604030504040204" pitchFamily="50" charset="-128"/>
                        </a:rPr>
                        <a:t>新たな評価項目の追加</a:t>
                      </a: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9DFFF"/>
                    </a:solidFill>
                  </a:tcPr>
                </a:tc>
                <a:tc rowSpan="2">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400" b="1" u="sng" baseline="0">
                          <a:solidFill>
                            <a:srgbClr val="0070C0"/>
                          </a:solidFill>
                          <a:latin typeface="メイリオ" panose="020B0604030504040204" pitchFamily="50" charset="-128"/>
                          <a:ea typeface="メイリオ" panose="020B0604030504040204" pitchFamily="50" charset="-128"/>
                        </a:rPr>
                        <a:t>1.2</a:t>
                      </a:r>
                      <a:endParaRPr kumimoji="1" lang="ja-JP" altLang="en-US" sz="1400" b="1" u="sng" baseline="0">
                        <a:solidFill>
                          <a:srgbClr val="0070C0"/>
                        </a:solidFill>
                        <a:latin typeface="メイリオ" panose="020B0604030504040204" pitchFamily="50" charset="-128"/>
                        <a:ea typeface="メイリオ" panose="020B0604030504040204" pitchFamily="50" charset="-128"/>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9DFFF"/>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400" b="1" u="sng" baseline="0">
                          <a:solidFill>
                            <a:srgbClr val="0070C0"/>
                          </a:solidFill>
                          <a:latin typeface="メイリオ" panose="020B0604030504040204" pitchFamily="50" charset="-128"/>
                          <a:ea typeface="メイリオ" panose="020B0604030504040204" pitchFamily="50" charset="-128"/>
                        </a:rPr>
                        <a:t>0.7</a:t>
                      </a:r>
                      <a:endParaRPr kumimoji="1" lang="ja-JP" altLang="en-US" sz="1400" b="1" u="sng" baseline="0">
                        <a:solidFill>
                          <a:srgbClr val="0070C0"/>
                        </a:solidFill>
                        <a:latin typeface="メイリオ" panose="020B0604030504040204" pitchFamily="50" charset="-128"/>
                        <a:ea typeface="メイリオ" panose="020B0604030504040204" pitchFamily="50" charset="-128"/>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9DFFF"/>
                    </a:solidFill>
                  </a:tcPr>
                </a:tc>
                <a:extLst>
                  <a:ext uri="{0D108BD9-81ED-4DB2-BD59-A6C34878D82A}">
                    <a16:rowId xmlns:a16="http://schemas.microsoft.com/office/drawing/2014/main" val="1413246229"/>
                  </a:ext>
                </a:extLst>
              </a:tr>
              <a:tr h="498168">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現行の評価の継続</a:t>
                      </a:r>
                      <a:endParaRPr kumimoji="1" lang="en-US" altLang="ja-JP" sz="14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9DFFF"/>
                    </a:solidFill>
                  </a:tcPr>
                </a:tc>
                <a:tc vMerge="1">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ja-JP" altLang="en-US" sz="1400" b="1" u="sng" baseline="0">
                        <a:solidFill>
                          <a:schemeClr val="tx1"/>
                        </a:solidFill>
                        <a:latin typeface="メイリオ" panose="020B0604030504040204" pitchFamily="50" charset="-128"/>
                        <a:ea typeface="メイリオ" panose="020B0604030504040204" pitchFamily="50" charset="-128"/>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9DFFF"/>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400" b="0" u="none" baseline="0" dirty="0">
                          <a:solidFill>
                            <a:schemeClr val="tx1"/>
                          </a:solidFill>
                          <a:latin typeface="メイリオ" panose="020B0604030504040204" pitchFamily="50" charset="-128"/>
                          <a:ea typeface="メイリオ" panose="020B0604030504040204" pitchFamily="50" charset="-128"/>
                        </a:rPr>
                        <a:t>0.5</a:t>
                      </a:r>
                      <a:endParaRPr kumimoji="1" lang="ja-JP" altLang="en-US" sz="1400" b="0" u="none" baseline="0" dirty="0">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9DFFF"/>
                    </a:solidFill>
                  </a:tcPr>
                </a:tc>
                <a:extLst>
                  <a:ext uri="{0D108BD9-81ED-4DB2-BD59-A6C34878D82A}">
                    <a16:rowId xmlns:a16="http://schemas.microsoft.com/office/drawing/2014/main" val="3480180458"/>
                  </a:ext>
                </a:extLst>
              </a:tr>
            </a:tbl>
          </a:graphicData>
        </a:graphic>
      </p:graphicFrame>
      <p:sp>
        <p:nvSpPr>
          <p:cNvPr id="21" name="右矢印 89">
            <a:extLst>
              <a:ext uri="{FF2B5EF4-FFF2-40B4-BE49-F238E27FC236}">
                <a16:creationId xmlns:a16="http://schemas.microsoft.com/office/drawing/2014/main" id="{4340E2FE-E4F2-A21B-C757-88508611F6C9}"/>
              </a:ext>
            </a:extLst>
          </p:cNvPr>
          <p:cNvSpPr/>
          <p:nvPr/>
        </p:nvSpPr>
        <p:spPr>
          <a:xfrm>
            <a:off x="4731543" y="3782090"/>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3" name="テキスト ボックス 22">
            <a:extLst>
              <a:ext uri="{FF2B5EF4-FFF2-40B4-BE49-F238E27FC236}">
                <a16:creationId xmlns:a16="http://schemas.microsoft.com/office/drawing/2014/main" id="{9F41E563-F074-8041-691E-DE0482D1A3F6}"/>
              </a:ext>
            </a:extLst>
          </p:cNvPr>
          <p:cNvSpPr txBox="1"/>
          <p:nvPr/>
        </p:nvSpPr>
        <p:spPr>
          <a:xfrm>
            <a:off x="400049" y="6436018"/>
            <a:ext cx="5181601" cy="30777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）全体を「</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6.0</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」とした場合（改定前後の比較のため ）</a:t>
            </a:r>
          </a:p>
        </p:txBody>
      </p:sp>
      <p:sp>
        <p:nvSpPr>
          <p:cNvPr id="3" name="スライド番号プレースホルダー 2">
            <a:extLst>
              <a:ext uri="{FF2B5EF4-FFF2-40B4-BE49-F238E27FC236}">
                <a16:creationId xmlns:a16="http://schemas.microsoft.com/office/drawing/2014/main" id="{669C87B8-22D0-A3D6-6FB2-1D5B6AF90E3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528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281025898"/>
      </p:ext>
    </p:extLst>
  </p:cSld>
  <p:clrMapOvr>
    <a:masterClrMapping/>
  </p:clrMapOvr>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機能評価係数</a:t>
            </a:r>
            <a:r>
              <a:rPr lang="en-US" altLang="ja-JP" b="1"/>
              <a:t>Ⅱ</a:t>
            </a:r>
            <a:r>
              <a:rPr lang="ja-JP" altLang="en-US" b="1"/>
              <a:t>の見直し②</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sp>
        <p:nvSpPr>
          <p:cNvPr id="13" name="正方形/長方形 12">
            <a:extLst>
              <a:ext uri="{FF2B5EF4-FFF2-40B4-BE49-F238E27FC236}">
                <a16:creationId xmlns:a16="http://schemas.microsoft.com/office/drawing/2014/main" id="{67EA28C0-EF92-B902-B848-E794390DC236}"/>
              </a:ext>
            </a:extLst>
          </p:cNvPr>
          <p:cNvSpPr/>
          <p:nvPr/>
        </p:nvSpPr>
        <p:spPr>
          <a:xfrm>
            <a:off x="188119" y="1007758"/>
            <a:ext cx="9529762" cy="575499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保険診療係数について、評価を廃止し、適切な</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データの作成に係る基準については、</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対象病院の基準として位置付けるとともに、病院情報の公表については体制評価指数における評価へ移行する。</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効率性係数について、医療機関群ごとの評価とするとともに、評価手法について必要な見直しを行う。</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機能評価係数</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における評価項目であった救急医療係数について、評価の趣旨を踏まえ、医療機関別係数における評価項目としての位置づけを見直すとともに、名称を「救急補正係数」へ見直す。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正方形/長方形 15">
            <a:extLst>
              <a:ext uri="{FF2B5EF4-FFF2-40B4-BE49-F238E27FC236}">
                <a16:creationId xmlns:a16="http://schemas.microsoft.com/office/drawing/2014/main" id="{1CE50485-5D99-EABF-53E6-DC2E61747F12}"/>
              </a:ext>
            </a:extLst>
          </p:cNvPr>
          <p:cNvSpPr/>
          <p:nvPr/>
        </p:nvSpPr>
        <p:spPr>
          <a:xfrm>
            <a:off x="319033" y="797311"/>
            <a:ext cx="259561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機能評価係数</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の見直し</a:t>
            </a:r>
          </a:p>
        </p:txBody>
      </p:sp>
      <p:grpSp>
        <p:nvGrpSpPr>
          <p:cNvPr id="9" name="グループ化 8">
            <a:extLst>
              <a:ext uri="{FF2B5EF4-FFF2-40B4-BE49-F238E27FC236}">
                <a16:creationId xmlns:a16="http://schemas.microsoft.com/office/drawing/2014/main" id="{01A7C93E-6748-C4C6-2CE9-496E045AD45C}"/>
              </a:ext>
            </a:extLst>
          </p:cNvPr>
          <p:cNvGrpSpPr/>
          <p:nvPr/>
        </p:nvGrpSpPr>
        <p:grpSpPr>
          <a:xfrm>
            <a:off x="244829" y="3055128"/>
            <a:ext cx="9416342" cy="3621897"/>
            <a:chOff x="226219" y="2996960"/>
            <a:chExt cx="9416342" cy="3621897"/>
          </a:xfrm>
        </p:grpSpPr>
        <p:sp>
          <p:nvSpPr>
            <p:cNvPr id="10" name="正方形/長方形 9">
              <a:extLst>
                <a:ext uri="{FF2B5EF4-FFF2-40B4-BE49-F238E27FC236}">
                  <a16:creationId xmlns:a16="http://schemas.microsoft.com/office/drawing/2014/main" id="{0A9C5FD6-BE92-2375-4344-4B0F9FCF9E8B}"/>
                </a:ext>
              </a:extLst>
            </p:cNvPr>
            <p:cNvSpPr/>
            <p:nvPr/>
          </p:nvSpPr>
          <p:spPr>
            <a:xfrm>
              <a:off x="5209382" y="2996960"/>
              <a:ext cx="4433179"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2" name="正方形/長方形 11">
              <a:extLst>
                <a:ext uri="{FF2B5EF4-FFF2-40B4-BE49-F238E27FC236}">
                  <a16:creationId xmlns:a16="http://schemas.microsoft.com/office/drawing/2014/main" id="{733F11B1-6A4D-70B2-3D69-66F0BF0DF96D}"/>
                </a:ext>
              </a:extLst>
            </p:cNvPr>
            <p:cNvSpPr/>
            <p:nvPr/>
          </p:nvSpPr>
          <p:spPr>
            <a:xfrm>
              <a:off x="226220" y="2996960"/>
              <a:ext cx="4433179"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4" name="正方形/長方形 13">
              <a:extLst>
                <a:ext uri="{FF2B5EF4-FFF2-40B4-BE49-F238E27FC236}">
                  <a16:creationId xmlns:a16="http://schemas.microsoft.com/office/drawing/2014/main" id="{C7407C2C-79E3-687D-8FEF-A14A4C5C33DB}"/>
                </a:ext>
              </a:extLst>
            </p:cNvPr>
            <p:cNvSpPr/>
            <p:nvPr/>
          </p:nvSpPr>
          <p:spPr>
            <a:xfrm>
              <a:off x="226219" y="3360270"/>
              <a:ext cx="4433179" cy="3258587"/>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保険診療係数</a:t>
              </a:r>
              <a:r>
                <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提出するデータの質や医療の透明化、保険診療の質的向上等、医療の質的な向上を目指す取組を評価</a:t>
              </a: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［評価内容（概要）］</a:t>
              </a: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適切な</a:t>
              </a:r>
              <a:r>
                <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データの作成</a:t>
              </a: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病院情報の公表</a:t>
              </a: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効率性係数</a:t>
              </a:r>
              <a:r>
                <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各医療機関における在院日数短縮の努力を評価</a:t>
              </a: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［評価内容（概要）］</a:t>
              </a: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全国の平均在院日数</a:t>
              </a: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全国の症例構成で補正した当該医療機関の平均在院日数</a:t>
              </a: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全群共通で評価</a:t>
              </a: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救急医療係数</a:t>
              </a:r>
              <a:r>
                <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救急医療入院の対象となる患者治療に要する資源投入量の乖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離を評価</a:t>
              </a: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右矢印 89">
              <a:extLst>
                <a:ext uri="{FF2B5EF4-FFF2-40B4-BE49-F238E27FC236}">
                  <a16:creationId xmlns:a16="http://schemas.microsoft.com/office/drawing/2014/main" id="{039B589F-465E-2F20-DE45-D5D0581B85DE}"/>
                </a:ext>
              </a:extLst>
            </p:cNvPr>
            <p:cNvSpPr/>
            <p:nvPr/>
          </p:nvSpPr>
          <p:spPr>
            <a:xfrm>
              <a:off x="4712933" y="421071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1" name="正方形/長方形 10">
              <a:extLst>
                <a:ext uri="{FF2B5EF4-FFF2-40B4-BE49-F238E27FC236}">
                  <a16:creationId xmlns:a16="http://schemas.microsoft.com/office/drawing/2014/main" id="{298B171B-4E31-4688-32F3-D028D0F7948F}"/>
                </a:ext>
              </a:extLst>
            </p:cNvPr>
            <p:cNvSpPr/>
            <p:nvPr/>
          </p:nvSpPr>
          <p:spPr>
            <a:xfrm>
              <a:off x="5209382" y="3360270"/>
              <a:ext cx="4433179" cy="3258586"/>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保険診療係数</a:t>
              </a:r>
              <a:r>
                <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（評価を廃止）</a:t>
              </a:r>
              <a:endParaRPr kumimoji="1" lang="en-US" altLang="ja-JP" sz="120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20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DPC</a:t>
              </a:r>
              <a:r>
                <a:rPr kumimoji="1" lang="ja-JP" altLang="en-US" sz="120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対象病院の基準として、位置づけを変更）</a:t>
              </a:r>
              <a:endParaRPr kumimoji="1" lang="en-US" altLang="ja-JP" sz="120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（体制評価指数において評価）</a:t>
              </a:r>
              <a:endParaRPr kumimoji="1" lang="en-US" altLang="ja-JP" sz="120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効率性係数</a:t>
              </a:r>
              <a:r>
                <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各医療機関における在院日数短縮の努力を評価</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［評価内容（概要） ］</a:t>
              </a: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当該医療機関の症例構成で補正した全国の平均在院日数</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当該医療機関の平均在院日数</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医療機関群ごとに評価</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救急医療係数</a:t>
              </a:r>
              <a:r>
                <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（「救急補正係数」としての評価へ位置づけを変更）</a:t>
              </a:r>
              <a:endParaRPr kumimoji="1" lang="en-US" altLang="ja-JP" sz="120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sp>
        <p:nvSpPr>
          <p:cNvPr id="3" name="スライド番号プレースホルダー 2">
            <a:extLst>
              <a:ext uri="{FF2B5EF4-FFF2-40B4-BE49-F238E27FC236}">
                <a16:creationId xmlns:a16="http://schemas.microsoft.com/office/drawing/2014/main" id="{0898995B-2F83-F49B-9757-EDA810F4E09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529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23378525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表 4">
            <a:extLst>
              <a:ext uri="{FF2B5EF4-FFF2-40B4-BE49-F238E27FC236}">
                <a16:creationId xmlns:a16="http://schemas.microsoft.com/office/drawing/2014/main" id="{DA119A97-B913-4F78-90EF-59F65D1773BB}"/>
              </a:ext>
            </a:extLst>
          </p:cNvPr>
          <p:cNvGraphicFramePr>
            <a:graphicFrameLocks noGrp="1"/>
          </p:cNvGraphicFramePr>
          <p:nvPr/>
        </p:nvGraphicFramePr>
        <p:xfrm>
          <a:off x="776288" y="93385"/>
          <a:ext cx="8569325" cy="6765627"/>
        </p:xfrm>
        <a:graphic>
          <a:graphicData uri="http://schemas.openxmlformats.org/drawingml/2006/table">
            <a:tbl>
              <a:tblPr/>
              <a:tblGrid>
                <a:gridCol w="1973262">
                  <a:extLst>
                    <a:ext uri="{9D8B030D-6E8A-4147-A177-3AD203B41FA5}">
                      <a16:colId xmlns:a16="http://schemas.microsoft.com/office/drawing/2014/main" val="2867948345"/>
                    </a:ext>
                  </a:extLst>
                </a:gridCol>
                <a:gridCol w="204788">
                  <a:extLst>
                    <a:ext uri="{9D8B030D-6E8A-4147-A177-3AD203B41FA5}">
                      <a16:colId xmlns:a16="http://schemas.microsoft.com/office/drawing/2014/main" val="4199669273"/>
                    </a:ext>
                  </a:extLst>
                </a:gridCol>
                <a:gridCol w="665162">
                  <a:extLst>
                    <a:ext uri="{9D8B030D-6E8A-4147-A177-3AD203B41FA5}">
                      <a16:colId xmlns:a16="http://schemas.microsoft.com/office/drawing/2014/main" val="3895074431"/>
                    </a:ext>
                  </a:extLst>
                </a:gridCol>
                <a:gridCol w="195263">
                  <a:extLst>
                    <a:ext uri="{9D8B030D-6E8A-4147-A177-3AD203B41FA5}">
                      <a16:colId xmlns:a16="http://schemas.microsoft.com/office/drawing/2014/main" val="1422482809"/>
                    </a:ext>
                  </a:extLst>
                </a:gridCol>
                <a:gridCol w="5530850">
                  <a:extLst>
                    <a:ext uri="{9D8B030D-6E8A-4147-A177-3AD203B41FA5}">
                      <a16:colId xmlns:a16="http://schemas.microsoft.com/office/drawing/2014/main" val="3555670274"/>
                    </a:ext>
                  </a:extLst>
                </a:gridCol>
              </a:tblGrid>
              <a:tr h="387085">
                <a:tc gridSpan="5">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ctr" defTabSz="914400" rtl="0" eaLnBrk="1" fontAlgn="ctr" latinLnBrk="0" hangingPunct="1">
                        <a:lnSpc>
                          <a:spcPct val="100000"/>
                        </a:lnSpc>
                        <a:spcBef>
                          <a:spcPct val="0"/>
                        </a:spcBef>
                        <a:spcAft>
                          <a:spcPct val="0"/>
                        </a:spcAft>
                        <a:buClrTx/>
                        <a:buSzTx/>
                        <a:buFontTx/>
                        <a:buNone/>
                        <a:tabLst/>
                      </a:pPr>
                      <a:r>
                        <a:rPr kumimoji="1" lang="zh-TW" altLang="en-US" sz="2400" b="0" i="0" u="none" strike="noStrike" cap="none" normalizeH="0" baseline="0">
                          <a:ln>
                            <a:noFill/>
                          </a:ln>
                          <a:solidFill>
                            <a:srgbClr val="000000"/>
                          </a:solidFill>
                          <a:effectLst/>
                          <a:latin typeface="ＭＳ Ｐゴシック" panose="020B0600070205080204" pitchFamily="50" charset="-128"/>
                          <a:ea typeface="ＭＳ Ｐゴシック" panose="020B0600070205080204" pitchFamily="50" charset="-128"/>
                        </a:rPr>
                        <a:t>中医協  委員名簿</a:t>
                      </a:r>
                    </a:p>
                  </a:txBody>
                  <a:tcPr marL="4693" marR="4693" marT="4693" marB="0" anchor="ctr" horzOverflow="overflow">
                    <a:lnL>
                      <a:noFill/>
                    </a:lnL>
                    <a:lnR>
                      <a:noFill/>
                    </a:lnR>
                    <a:lnT>
                      <a:noFill/>
                    </a:lnT>
                    <a:lnB>
                      <a:noFill/>
                    </a:lnB>
                    <a:lnTlToBr>
                      <a:noFill/>
                    </a:lnTlToBr>
                    <a:lnBlToTr>
                      <a:noFill/>
                    </a:lnBlToTr>
                    <a:no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2606703915"/>
                  </a:ext>
                </a:extLst>
              </a:tr>
              <a:tr h="227880">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ctr"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ctr"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r" defTabSz="914400" rtl="0" eaLnBrk="1" fontAlgn="b" latinLnBrk="0" hangingPunct="1">
                        <a:lnSpc>
                          <a:spcPct val="100000"/>
                        </a:lnSpc>
                        <a:spcBef>
                          <a:spcPct val="0"/>
                        </a:spcBef>
                        <a:spcAft>
                          <a:spcPct val="0"/>
                        </a:spcAft>
                        <a:buClrTx/>
                        <a:buSzTx/>
                        <a:buFontTx/>
                        <a:buNone/>
                        <a:tabLst/>
                      </a:pPr>
                      <a:r>
                        <a:rPr kumimoji="1" lang="ja-JP" altLang="en-US" sz="14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令和５</a:t>
                      </a:r>
                      <a:r>
                        <a:rPr kumimoji="1" lang="zh-TW" altLang="en-US" sz="14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年</a:t>
                      </a:r>
                      <a:r>
                        <a:rPr kumimoji="1" lang="en-US" altLang="zh-TW" sz="14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11</a:t>
                      </a:r>
                      <a:r>
                        <a:rPr kumimoji="1" lang="zh-TW" altLang="en-US" sz="14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月</a:t>
                      </a:r>
                      <a:r>
                        <a:rPr kumimoji="1" lang="ja-JP" altLang="en-US" sz="14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８</a:t>
                      </a:r>
                      <a:r>
                        <a:rPr kumimoji="1" lang="zh-TW" altLang="en-US" sz="14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日現在</a:t>
                      </a:r>
                    </a:p>
                  </a:txBody>
                  <a:tcPr marL="4693" marR="4693" marT="4693"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76866539"/>
                  </a:ext>
                </a:extLst>
              </a:tr>
              <a:tr h="227880">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ctr" defTabSz="914400" rtl="0" eaLnBrk="1" fontAlgn="ctr"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代表区分</a:t>
                      </a:r>
                    </a:p>
                  </a:txBody>
                  <a:tcPr marL="4693" marR="4693" marT="4693"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ctr"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ctr"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氏名</a:t>
                      </a:r>
                    </a:p>
                  </a:txBody>
                  <a:tcPr marL="4693" marR="4693" marT="4693" marB="0" anchor="ctr" horzOverflow="overflow">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ctr"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ctr"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ctr"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現役職名</a:t>
                      </a:r>
                    </a:p>
                  </a:txBody>
                  <a:tcPr marL="4693" marR="4693" marT="4693"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058111292"/>
                  </a:ext>
                </a:extLst>
              </a:tr>
              <a:tr h="220077">
                <a:tc rowSpan="7">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ctr"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１．健康保険、船員保険及び国民健康保険の保険者並びに被保険者、事業主及び船舶所有者を代表する委員</a:t>
                      </a:r>
                    </a:p>
                  </a:txBody>
                  <a:tcPr marL="4693" marR="4693" marT="4693"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鳥潟美夏子</a:t>
                      </a:r>
                    </a:p>
                  </a:txBody>
                  <a:tcPr marL="4693" marR="4693" marT="4693"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全国健康保険協会</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理事</a:t>
                      </a:r>
                      <a:endPar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414973112"/>
                  </a:ext>
                </a:extLst>
              </a:tr>
              <a:tr h="156082">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松本真人</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zh-TW"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健康保険組合連合会理事</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4105336396"/>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佐保昌一</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日本労働組合総連合会総合政策</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推進</a:t>
                      </a:r>
                      <a:r>
                        <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局長</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2009352201"/>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高町晃司</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日本労働組合総連合会「患者本位の医療を確立する連絡会」委員</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3273116116"/>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眞田亨</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日本経済団体連合会社会保障委員会医療・介護改革部会部会長代理</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262576909"/>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鈴木順三</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全日本海員組合</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組合長代行</a:t>
                      </a:r>
                      <a:endPar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370581363"/>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末松則子</a:t>
                      </a:r>
                    </a:p>
                  </a:txBody>
                  <a:tcPr marL="4693" marR="4693" marT="4693"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三重</a:t>
                      </a:r>
                      <a:r>
                        <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県</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鈴鹿</a:t>
                      </a:r>
                      <a:r>
                        <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市長</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918582039"/>
                  </a:ext>
                </a:extLst>
              </a:tr>
              <a:tr h="187299">
                <a:tc rowSpan="7">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ctr"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２．医師、歯科医師及び薬剤師を代表する委員</a:t>
                      </a:r>
                    </a:p>
                  </a:txBody>
                  <a:tcPr marL="4693" marR="4693" marT="4693"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長島公之</a:t>
                      </a:r>
                    </a:p>
                  </a:txBody>
                  <a:tcPr marL="4693" marR="4693" marT="4693"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zh-CN"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日本医師会常任理事</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177701228"/>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茂松茂人</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日本医師会</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副会長</a:t>
                      </a:r>
                      <a:endPar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3398244819"/>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江澤和彦</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日本医師会常任理事</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3896991457"/>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池端幸彦</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日本慢性期医療協会副会長</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2814225074"/>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太田圭洋</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日本</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医療法人協会</a:t>
                      </a: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副会長</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2460765765"/>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林 正純</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日本歯科医師会副会長</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510669188"/>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森 昌平</a:t>
                      </a:r>
                    </a:p>
                  </a:txBody>
                  <a:tcPr marL="4693" marR="4693" marT="4693"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日本薬剤師会副会長</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698845841"/>
                  </a:ext>
                </a:extLst>
              </a:tr>
              <a:tr h="187299">
                <a:tc rowSpan="6">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ctr"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３．公益を代表する委員</a:t>
                      </a:r>
                    </a:p>
                  </a:txBody>
                  <a:tcPr marL="4693" marR="4693" marT="4693"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飯塚敏晃</a:t>
                      </a:r>
                    </a:p>
                  </a:txBody>
                  <a:tcPr marL="4693" marR="4693" marT="4693"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東京大学大学院経済学研究科</a:t>
                      </a:r>
                      <a:r>
                        <a:rPr kumimoji="1" lang="zh-CN"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教授</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2270531717"/>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小塩隆士</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一橋</a:t>
                      </a:r>
                      <a:r>
                        <a:rPr kumimoji="1" lang="zh-CN"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大学</a:t>
                      </a: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経済研究所</a:t>
                      </a:r>
                      <a:r>
                        <a:rPr kumimoji="1" lang="zh-CN"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教授</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3950496604"/>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endPar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笠木映里</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東京</a:t>
                      </a: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大学</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大学院法学政治学研究科</a:t>
                      </a: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教授</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2195657776"/>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永瀬伸子</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お茶の水女子</a:t>
                      </a:r>
                      <a:r>
                        <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大学</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基幹研究院人間科学系</a:t>
                      </a:r>
                      <a:r>
                        <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教授</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3773294313"/>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本田文子</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一橋</a:t>
                      </a: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大学</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大学院経済学研究科</a:t>
                      </a: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教授</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270853234"/>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安 川 文朗</a:t>
                      </a:r>
                    </a:p>
                  </a:txBody>
                  <a:tcPr marL="4693" marR="4693" marT="4693"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京都女子</a:t>
                      </a: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大学</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データサイエンス学部</a:t>
                      </a: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教授</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14111924"/>
                  </a:ext>
                </a:extLst>
              </a:tr>
              <a:tr h="187299">
                <a:tc rowSpan="10">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ctr" latinLnBrk="0" hangingPunct="1">
                        <a:lnSpc>
                          <a:spcPct val="100000"/>
                        </a:lnSpc>
                        <a:spcBef>
                          <a:spcPct val="0"/>
                        </a:spcBef>
                        <a:spcAft>
                          <a:spcPct val="0"/>
                        </a:spcAft>
                        <a:buClrTx/>
                        <a:buSzTx/>
                        <a:buFontTx/>
                        <a:buNone/>
                        <a:tabLst/>
                      </a:pPr>
                      <a:r>
                        <a:rPr kumimoji="1" lang="zh-TW"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４．専門委員</a:t>
                      </a:r>
                    </a:p>
                  </a:txBody>
                  <a:tcPr marL="4693" marR="4693" marT="4693"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岡本 章</a:t>
                      </a:r>
                    </a:p>
                  </a:txBody>
                  <a:tcPr marL="4693" marR="4693" marT="4693"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九度山</a:t>
                      </a:r>
                      <a:r>
                        <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町長</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3085225882"/>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木澤晃代</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zh-TW"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日本看護協会常任理事</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2663339569"/>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上田克彦</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チーム医療推進協議会代表</a:t>
                      </a:r>
                      <a:endPar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847582643"/>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田村文誉</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日本歯科</a:t>
                      </a: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大学口腔</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リハビリテーション多摩クリニック口腔リハビリテーション科</a:t>
                      </a: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教授</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468065192"/>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藤原尚也</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中外製薬</a:t>
                      </a:r>
                      <a:r>
                        <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株式会社</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参与渉外調査担当</a:t>
                      </a:r>
                      <a:endPar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2353814859"/>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石牟</a:t>
                      </a:r>
                      <a:r>
                        <a:rPr kumimoji="1" lang="ja-JP" altLang="en-US" sz="1000" b="0" i="0" kern="1200" dirty="0">
                          <a:solidFill>
                            <a:schemeClr val="tx1"/>
                          </a:solidFill>
                          <a:effectLst/>
                          <a:latin typeface="Calibri" panose="020F0502020204030204" pitchFamily="34" charset="0"/>
                          <a:ea typeface="+mn-ea"/>
                          <a:cs typeface="+mn-cs"/>
                        </a:rPr>
                        <a:t>禮</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武志</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アルフレッサホールディングス株式会社代表取締役社長</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3251248273"/>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荒川隆治</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株式会社バイタルケーエスケー・ホールディングス代表取締役社長</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536660557"/>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守田恭彦</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ニプロ株式会社執行役員</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209855247"/>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前田 桂　</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日本メドトロニック株式会社クラニアル＆スパイナルテクノロジーズバイスプレジデント</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3918494899"/>
                  </a:ext>
                </a:extLst>
              </a:tr>
              <a:tr h="187299">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青木幸生</a:t>
                      </a:r>
                    </a:p>
                  </a:txBody>
                  <a:tcPr marL="4693" marR="4693" marT="4693"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丸木医科機器株式会社参与</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92869695"/>
                  </a:ext>
                </a:extLst>
              </a:tr>
              <a:tr h="81163">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ctr"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ctr"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2677492409"/>
                  </a:ext>
                </a:extLst>
              </a:tr>
              <a:tr h="220077">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ctr"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◎印：会長</a:t>
                      </a:r>
                    </a:p>
                  </a:txBody>
                  <a:tcPr marL="4693" marR="4693" marT="4693" marB="0" anchor="ctr"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endParaRPr kumimoji="1" lang="ja-JP" altLang="en-US" sz="5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333581477"/>
                  </a:ext>
                </a:extLst>
              </a:tr>
            </a:tbl>
          </a:graphicData>
        </a:graphic>
      </p:graphicFrame>
      <p:sp>
        <p:nvSpPr>
          <p:cNvPr id="68766" name="スライド番号プレースホルダー 2">
            <a:extLst>
              <a:ext uri="{FF2B5EF4-FFF2-40B4-BE49-F238E27FC236}">
                <a16:creationId xmlns:a16="http://schemas.microsoft.com/office/drawing/2014/main" id="{83C589C9-7DF0-4220-A727-A94454796682}"/>
              </a:ext>
            </a:extLst>
          </p:cNvPr>
          <p:cNvSpPr txBox="1">
            <a:spLocks noChangeArrowheads="1"/>
          </p:cNvSpPr>
          <p:nvPr/>
        </p:nvSpPr>
        <p:spPr bwMode="auto">
          <a:xfrm>
            <a:off x="7681913" y="6592888"/>
            <a:ext cx="2311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963669BA-4408-4716-B999-BB7CF14B2E44}" type="slidenum">
              <a:rPr kumimoji="1" lang="ja-JP" altLang="en-US" sz="16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53</a:t>
            </a:fld>
            <a:endParaRPr kumimoji="1" lang="ja-JP"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68767" name="タイトル 1">
            <a:extLst>
              <a:ext uri="{FF2B5EF4-FFF2-40B4-BE49-F238E27FC236}">
                <a16:creationId xmlns:a16="http://schemas.microsoft.com/office/drawing/2014/main" id="{EAFB6777-C82C-4002-BD50-8EB4C232D221}"/>
              </a:ext>
            </a:extLst>
          </p:cNvPr>
          <p:cNvSpPr txBox="1">
            <a:spLocks noChangeArrowheads="1"/>
          </p:cNvSpPr>
          <p:nvPr/>
        </p:nvSpPr>
        <p:spPr bwMode="auto">
          <a:xfrm>
            <a:off x="2073275" y="1700213"/>
            <a:ext cx="752475"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ja-JP" altLang="en-US" sz="2000" b="0" i="0" u="none" strike="noStrike" kern="1200" cap="none" spc="0" normalizeH="0" baseline="0" noProof="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７名</a:t>
            </a:r>
            <a:endParaRPr kumimoji="1" lang="en-US" altLang="ja-JP" sz="20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8768" name="タイトル 1">
            <a:extLst>
              <a:ext uri="{FF2B5EF4-FFF2-40B4-BE49-F238E27FC236}">
                <a16:creationId xmlns:a16="http://schemas.microsoft.com/office/drawing/2014/main" id="{50532102-C59F-47F6-8545-8BE062738309}"/>
              </a:ext>
            </a:extLst>
          </p:cNvPr>
          <p:cNvSpPr txBox="1">
            <a:spLocks noChangeArrowheads="1"/>
          </p:cNvSpPr>
          <p:nvPr/>
        </p:nvSpPr>
        <p:spPr bwMode="auto">
          <a:xfrm>
            <a:off x="2073275" y="3068638"/>
            <a:ext cx="752475"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ja-JP" altLang="en-US" sz="2000" b="0" i="0" u="none" strike="noStrike" kern="1200" cap="none" spc="0" normalizeH="0" baseline="0" noProof="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７名</a:t>
            </a:r>
            <a:endParaRPr kumimoji="1" lang="en-US" altLang="ja-JP" sz="20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8769" name="タイトル 1">
            <a:extLst>
              <a:ext uri="{FF2B5EF4-FFF2-40B4-BE49-F238E27FC236}">
                <a16:creationId xmlns:a16="http://schemas.microsoft.com/office/drawing/2014/main" id="{3DA5E7B0-6F22-46F0-9A10-B527A324B81D}"/>
              </a:ext>
            </a:extLst>
          </p:cNvPr>
          <p:cNvSpPr txBox="1">
            <a:spLocks noChangeArrowheads="1"/>
          </p:cNvSpPr>
          <p:nvPr/>
        </p:nvSpPr>
        <p:spPr bwMode="auto">
          <a:xfrm>
            <a:off x="2073275" y="4184650"/>
            <a:ext cx="752475"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ja-JP" altLang="en-US" sz="2000" b="0" i="0" u="none" strike="noStrike" kern="1200" cap="none" spc="0" normalizeH="0" baseline="0" noProof="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６名</a:t>
            </a:r>
            <a:endParaRPr kumimoji="1" lang="en-US" altLang="ja-JP" sz="20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8770" name="タイトル 1">
            <a:extLst>
              <a:ext uri="{FF2B5EF4-FFF2-40B4-BE49-F238E27FC236}">
                <a16:creationId xmlns:a16="http://schemas.microsoft.com/office/drawing/2014/main" id="{EB8ACC25-BF9D-40C9-BE78-7AAF5B074E42}"/>
              </a:ext>
            </a:extLst>
          </p:cNvPr>
          <p:cNvSpPr txBox="1">
            <a:spLocks noChangeArrowheads="1"/>
          </p:cNvSpPr>
          <p:nvPr/>
        </p:nvSpPr>
        <p:spPr bwMode="auto">
          <a:xfrm>
            <a:off x="1968500" y="6103938"/>
            <a:ext cx="838200"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ja-JP" altLang="en-US" sz="2000" b="0" i="0" u="none" strike="noStrike" kern="1200" cap="none" spc="0" normalizeH="0" baseline="0" noProof="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１０名</a:t>
            </a:r>
            <a:endParaRPr kumimoji="1" lang="en-US" altLang="ja-JP" sz="20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endParaRPr>
          </a:p>
        </p:txBody>
      </p:sp>
    </p:spTree>
    <p:extLst>
      <p:ext uri="{BB962C8B-B14F-4D97-AF65-F5344CB8AC3E}">
        <p14:creationId xmlns:p14="http://schemas.microsoft.com/office/powerpoint/2010/main" val="1119555796"/>
      </p:ext>
    </p:extLst>
  </p:cSld>
  <p:clrMapOvr>
    <a:masterClrMapping/>
  </p:clrMapOvr>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機能評価係数</a:t>
            </a:r>
            <a:r>
              <a:rPr lang="en-US" altLang="ja-JP" b="1"/>
              <a:t>Ⅱ</a:t>
            </a:r>
            <a:r>
              <a:rPr lang="ja-JP" altLang="en-US" b="1"/>
              <a:t>の見直し③</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sp>
        <p:nvSpPr>
          <p:cNvPr id="13" name="正方形/長方形 12">
            <a:extLst>
              <a:ext uri="{FF2B5EF4-FFF2-40B4-BE49-F238E27FC236}">
                <a16:creationId xmlns:a16="http://schemas.microsoft.com/office/drawing/2014/main" id="{67EA28C0-EF92-B902-B848-E794390DC236}"/>
              </a:ext>
            </a:extLst>
          </p:cNvPr>
          <p:cNvSpPr/>
          <p:nvPr/>
        </p:nvSpPr>
        <p:spPr>
          <a:xfrm>
            <a:off x="188119" y="1007759"/>
            <a:ext cx="9529762" cy="52215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評価項目の再編等を踏まえ、地域医療係数における体制評価指数と定量評価指数の評価シェアについて、体制評価指数を重点評価するよう見直す。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体制評価指数における「感染症」について、医療計画における取組等を踏まえ、新興感染症に係る協定締結を評価するよう見直す。</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体制評価指数について、医療機関群ごとの現状の実績分布等を踏まえ、大学病院本院群及び</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特定病院群における評価上限値を見直す。</a:t>
            </a:r>
          </a:p>
        </p:txBody>
      </p:sp>
      <p:sp>
        <p:nvSpPr>
          <p:cNvPr id="16" name="正方形/長方形 15">
            <a:extLst>
              <a:ext uri="{FF2B5EF4-FFF2-40B4-BE49-F238E27FC236}">
                <a16:creationId xmlns:a16="http://schemas.microsoft.com/office/drawing/2014/main" id="{1CE50485-5D99-EABF-53E6-DC2E61747F12}"/>
              </a:ext>
            </a:extLst>
          </p:cNvPr>
          <p:cNvSpPr/>
          <p:nvPr/>
        </p:nvSpPr>
        <p:spPr>
          <a:xfrm>
            <a:off x="319033" y="797311"/>
            <a:ext cx="264324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地域医療係数の見直し①</a:t>
            </a:r>
          </a:p>
        </p:txBody>
      </p:sp>
      <p:grpSp>
        <p:nvGrpSpPr>
          <p:cNvPr id="3" name="グループ化 2">
            <a:extLst>
              <a:ext uri="{FF2B5EF4-FFF2-40B4-BE49-F238E27FC236}">
                <a16:creationId xmlns:a16="http://schemas.microsoft.com/office/drawing/2014/main" id="{22CAEAA4-BBEE-ADF3-BDFD-96B8F3AD9BEE}"/>
              </a:ext>
            </a:extLst>
          </p:cNvPr>
          <p:cNvGrpSpPr/>
          <p:nvPr/>
        </p:nvGrpSpPr>
        <p:grpSpPr>
          <a:xfrm>
            <a:off x="244829" y="2839229"/>
            <a:ext cx="9416342" cy="3142471"/>
            <a:chOff x="226219" y="2996960"/>
            <a:chExt cx="9416342" cy="3142471"/>
          </a:xfrm>
        </p:grpSpPr>
        <p:sp>
          <p:nvSpPr>
            <p:cNvPr id="5" name="正方形/長方形 4">
              <a:extLst>
                <a:ext uri="{FF2B5EF4-FFF2-40B4-BE49-F238E27FC236}">
                  <a16:creationId xmlns:a16="http://schemas.microsoft.com/office/drawing/2014/main" id="{2625C205-B4E9-D284-540D-429D56C2925E}"/>
                </a:ext>
              </a:extLst>
            </p:cNvPr>
            <p:cNvSpPr/>
            <p:nvPr/>
          </p:nvSpPr>
          <p:spPr>
            <a:xfrm>
              <a:off x="5209382" y="2996960"/>
              <a:ext cx="4433179"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7" name="正方形/長方形 6">
              <a:extLst>
                <a:ext uri="{FF2B5EF4-FFF2-40B4-BE49-F238E27FC236}">
                  <a16:creationId xmlns:a16="http://schemas.microsoft.com/office/drawing/2014/main" id="{7D5F64D3-4167-1A01-C51A-B3253493F16C}"/>
                </a:ext>
              </a:extLst>
            </p:cNvPr>
            <p:cNvSpPr/>
            <p:nvPr/>
          </p:nvSpPr>
          <p:spPr>
            <a:xfrm>
              <a:off x="226220" y="2996960"/>
              <a:ext cx="4433179"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8" name="正方形/長方形 7">
              <a:extLst>
                <a:ext uri="{FF2B5EF4-FFF2-40B4-BE49-F238E27FC236}">
                  <a16:creationId xmlns:a16="http://schemas.microsoft.com/office/drawing/2014/main" id="{A37922AF-5AAA-F35B-67BF-F48057A49898}"/>
                </a:ext>
              </a:extLst>
            </p:cNvPr>
            <p:cNvSpPr/>
            <p:nvPr/>
          </p:nvSpPr>
          <p:spPr>
            <a:xfrm>
              <a:off x="226219" y="3360270"/>
              <a:ext cx="4433179" cy="2779161"/>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地域医療係数</a:t>
              </a:r>
              <a:r>
                <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［評価シェア］</a:t>
              </a: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体制評価指数：定量評価指数＝１：１</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［体制評価指数］</a:t>
              </a: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がん、脳卒中、心血管疾患、精神疾患、災害、周産期、へき地、救急、感染症、その他の</a:t>
              </a:r>
              <a:r>
                <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項目で評価</a:t>
              </a: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＜感染症＞</a:t>
              </a: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・新型インフルエンザ患者入院医療機関に該当</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・新型コロナウイルス感染症に係る病床確保を行っていること</a:t>
              </a: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GMIS</a:t>
              </a: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への参加</a:t>
              </a: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＜実績評価＞</a:t>
              </a: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実績を有するデータの</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25%tile</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値を上限値として評価</a:t>
              </a: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1" name="右矢印 89">
              <a:extLst>
                <a:ext uri="{FF2B5EF4-FFF2-40B4-BE49-F238E27FC236}">
                  <a16:creationId xmlns:a16="http://schemas.microsoft.com/office/drawing/2014/main" id="{4340E2FE-E4F2-A21B-C757-88508611F6C9}"/>
                </a:ext>
              </a:extLst>
            </p:cNvPr>
            <p:cNvSpPr/>
            <p:nvPr/>
          </p:nvSpPr>
          <p:spPr>
            <a:xfrm>
              <a:off x="4712933" y="4124990"/>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70272A9B-AE19-02DC-F367-B3D6CA180FD5}"/>
                </a:ext>
              </a:extLst>
            </p:cNvPr>
            <p:cNvSpPr/>
            <p:nvPr/>
          </p:nvSpPr>
          <p:spPr>
            <a:xfrm>
              <a:off x="5209382" y="3360270"/>
              <a:ext cx="4433179" cy="2779161"/>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地域医療係数</a:t>
              </a:r>
              <a:r>
                <a:rPr kumimoji="1"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評価シェア</a:t>
              </a:r>
              <a:r>
                <a:rPr kumimoji="1"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体制評価指数：定量評価指数＝</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７：５</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体制評価指数</a:t>
              </a:r>
              <a:r>
                <a:rPr kumimoji="1"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従前の</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項目に、</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臓器提供の実施</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医療の質向上に向けた取組</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及び</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医師少数地域への医師派遣機能</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（大学病院本院群のみ）を追加</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＜感染症＞</a:t>
              </a:r>
              <a:endParaRPr kumimoji="1"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・第一種協定指定医療機関に該当</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（令和７年度～）</a:t>
              </a:r>
              <a:endParaRPr kumimoji="1" lang="en-US" altLang="ja-JP"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・流行初期医療確保措置の対象となる協定の締結</a:t>
              </a:r>
              <a:r>
                <a:rPr kumimoji="1" lang="en-US" altLang="ja-JP"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入院に係るものに限る</a:t>
              </a:r>
              <a:r>
                <a:rPr kumimoji="1" lang="en-US" altLang="ja-JP"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（令和７年度～）</a:t>
              </a:r>
              <a:endParaRPr kumimoji="1" lang="en-US" altLang="ja-JP"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＜実績評価＞</a:t>
              </a:r>
              <a:endParaRPr kumimoji="1"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大学病院本院群及び</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特定病院群において、実績を有するデータの</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50%tile</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値</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を上限値として評価</a:t>
              </a:r>
              <a:endParaRPr kumimoji="1"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sp>
        <p:nvSpPr>
          <p:cNvPr id="9" name="スライド番号プレースホルダー 2">
            <a:extLst>
              <a:ext uri="{FF2B5EF4-FFF2-40B4-BE49-F238E27FC236}">
                <a16:creationId xmlns:a16="http://schemas.microsoft.com/office/drawing/2014/main" id="{7E424815-1399-A3CC-8295-7BC0BD3F37C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530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032280569"/>
      </p:ext>
    </p:extLst>
  </p:cSld>
  <p:clrMapOvr>
    <a:masterClrMapping/>
  </p:clrMapOvr>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正方形/長方形 4">
            <a:extLst>
              <a:ext uri="{FF2B5EF4-FFF2-40B4-BE49-F238E27FC236}">
                <a16:creationId xmlns:a16="http://schemas.microsoft.com/office/drawing/2014/main" id="{5BD761BA-C67E-E4DA-1BB0-70C61E2C93F5}"/>
              </a:ext>
            </a:extLst>
          </p:cNvPr>
          <p:cNvSpPr/>
          <p:nvPr/>
        </p:nvSpPr>
        <p:spPr>
          <a:xfrm>
            <a:off x="329740" y="2011203"/>
            <a:ext cx="3072089" cy="4300013"/>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＜臓器提供の実施＞</a:t>
            </a:r>
            <a:endPar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［概要］</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法的脳死判定後の臓器提供に係る実績を評価</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［評価の内容］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xfrm>
            <a:off x="0" y="270835"/>
            <a:ext cx="9906000" cy="458482"/>
          </a:xfrm>
          <a:solidFill>
            <a:srgbClr val="E1EDFF"/>
          </a:solidFill>
        </p:spPr>
        <p:txBody>
          <a:bodyPr>
            <a:noAutofit/>
          </a:bodyPr>
          <a:lstStyle/>
          <a:p>
            <a:r>
              <a:rPr kumimoji="1" lang="en-US" altLang="ja-JP" b="1">
                <a:latin typeface="メイリオ" panose="020B0604030504040204" pitchFamily="50" charset="-128"/>
                <a:ea typeface="メイリオ" panose="020B0604030504040204" pitchFamily="50" charset="-128"/>
              </a:rPr>
              <a:t>DPC/PDPS</a:t>
            </a:r>
            <a:r>
              <a:rPr kumimoji="1" lang="ja-JP" altLang="en-US" b="1">
                <a:latin typeface="メイリオ" panose="020B0604030504040204" pitchFamily="50" charset="-128"/>
                <a:ea typeface="メイリオ" panose="020B0604030504040204" pitchFamily="50" charset="-128"/>
              </a:rPr>
              <a:t>の機能評価係数</a:t>
            </a:r>
            <a:r>
              <a:rPr kumimoji="1" lang="en-US" altLang="ja-JP" b="1">
                <a:latin typeface="メイリオ" panose="020B0604030504040204" pitchFamily="50" charset="-128"/>
                <a:ea typeface="メイリオ" panose="020B0604030504040204" pitchFamily="50" charset="-128"/>
              </a:rPr>
              <a:t>Ⅱ</a:t>
            </a:r>
            <a:r>
              <a:rPr kumimoji="1" lang="ja-JP" altLang="en-US" b="1">
                <a:latin typeface="メイリオ" panose="020B0604030504040204" pitchFamily="50" charset="-128"/>
                <a:ea typeface="メイリオ" panose="020B0604030504040204" pitchFamily="50" charset="-128"/>
              </a:rPr>
              <a:t>における新たな評価</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患者の状態及び必要と考えられる医療機能に応じた入院医療の評価－㉒等</a:t>
            </a:r>
          </a:p>
        </p:txBody>
      </p:sp>
      <p:sp>
        <p:nvSpPr>
          <p:cNvPr id="561" name="AutoShape 2">
            <a:extLst>
              <a:ext uri="{FF2B5EF4-FFF2-40B4-BE49-F238E27FC236}">
                <a16:creationId xmlns:a16="http://schemas.microsoft.com/office/drawing/2014/main" id="{A181F9D8-CFFA-4519-06F4-17B71C5A0285}"/>
              </a:ext>
            </a:extLst>
          </p:cNvPr>
          <p:cNvSpPr>
            <a:spLocks noChangeAspect="1" noChangeArrowheads="1"/>
          </p:cNvSpPr>
          <p:nvPr/>
        </p:nvSpPr>
        <p:spPr bwMode="auto">
          <a:xfrm>
            <a:off x="4800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63" name="AutoShape 6">
            <a:extLst>
              <a:ext uri="{FF2B5EF4-FFF2-40B4-BE49-F238E27FC236}">
                <a16:creationId xmlns:a16="http://schemas.microsoft.com/office/drawing/2014/main" id="{5B015EE7-3052-7A30-B46E-44EC5CCCADCD}"/>
              </a:ext>
            </a:extLst>
          </p:cNvPr>
          <p:cNvSpPr>
            <a:spLocks noChangeAspect="1" noChangeArrowheads="1"/>
          </p:cNvSpPr>
          <p:nvPr/>
        </p:nvSpPr>
        <p:spPr bwMode="auto">
          <a:xfrm>
            <a:off x="4953000" y="34290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 name="テキスト ボックス 3">
            <a:extLst>
              <a:ext uri="{FF2B5EF4-FFF2-40B4-BE49-F238E27FC236}">
                <a16:creationId xmlns:a16="http://schemas.microsoft.com/office/drawing/2014/main" id="{1FC217B3-DC72-5180-9DBE-0114106A902B}"/>
              </a:ext>
            </a:extLst>
          </p:cNvPr>
          <p:cNvSpPr txBox="1"/>
          <p:nvPr/>
        </p:nvSpPr>
        <p:spPr>
          <a:xfrm>
            <a:off x="1282313" y="4601199"/>
            <a:ext cx="988291" cy="253916"/>
          </a:xfrm>
          <a:prstGeom prst="rect">
            <a:avLst/>
          </a:prstGeom>
          <a:noFill/>
          <a:ln>
            <a:noFill/>
          </a:ln>
        </p:spPr>
        <p:txBody>
          <a:bodyPr wrap="square" rtlCol="0">
            <a:spAutoFit/>
          </a:bodyPr>
          <a:lstStyle>
            <a:defPPr>
              <a:defRPr lang="en-US"/>
            </a:defPPr>
            <a:lvl1pPr indent="0" algn="ctr">
              <a:defRPr kumimoji="1" sz="1050" b="0" u="none">
                <a:latin typeface="メイリオ" panose="020B0604030504040204" pitchFamily="50" charset="-128"/>
                <a:ea typeface="メイリオ" panose="020B0604030504040204" pitchFamily="50" charset="-128"/>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臓器提供施設</a:t>
            </a:r>
          </a:p>
        </p:txBody>
      </p:sp>
      <p:sp>
        <p:nvSpPr>
          <p:cNvPr id="15" name="テキスト ボックス 14">
            <a:extLst>
              <a:ext uri="{FF2B5EF4-FFF2-40B4-BE49-F238E27FC236}">
                <a16:creationId xmlns:a16="http://schemas.microsoft.com/office/drawing/2014/main" id="{2602B04A-09BC-6B33-53C0-4ED1286840AC}"/>
              </a:ext>
            </a:extLst>
          </p:cNvPr>
          <p:cNvSpPr txBox="1"/>
          <p:nvPr/>
        </p:nvSpPr>
        <p:spPr>
          <a:xfrm>
            <a:off x="2083994" y="5861812"/>
            <a:ext cx="988291" cy="253916"/>
          </a:xfrm>
          <a:prstGeom prst="rect">
            <a:avLst/>
          </a:prstGeom>
          <a:noFill/>
          <a:ln>
            <a:noFill/>
          </a:ln>
        </p:spPr>
        <p:txBody>
          <a:bodyPr wrap="square" rtlCol="0">
            <a:spAutoFit/>
          </a:bodyPr>
          <a:lstStyle>
            <a:defPPr>
              <a:defRPr lang="en-US"/>
            </a:defPPr>
            <a:lvl1pPr indent="0" algn="ctr">
              <a:defRPr kumimoji="1" sz="1050" b="0" u="none">
                <a:latin typeface="メイリオ" panose="020B0604030504040204" pitchFamily="50" charset="-128"/>
                <a:ea typeface="メイリオ" panose="020B0604030504040204" pitchFamily="50" charset="-128"/>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臓器移植施設</a:t>
            </a:r>
          </a:p>
        </p:txBody>
      </p:sp>
      <p:sp>
        <p:nvSpPr>
          <p:cNvPr id="28" name="テキスト ボックス 27">
            <a:extLst>
              <a:ext uri="{FF2B5EF4-FFF2-40B4-BE49-F238E27FC236}">
                <a16:creationId xmlns:a16="http://schemas.microsoft.com/office/drawing/2014/main" id="{25B781E1-23A5-3FF2-10CC-44B26AC69008}"/>
              </a:ext>
            </a:extLst>
          </p:cNvPr>
          <p:cNvSpPr txBox="1"/>
          <p:nvPr/>
        </p:nvSpPr>
        <p:spPr>
          <a:xfrm>
            <a:off x="474072" y="5845383"/>
            <a:ext cx="1093068" cy="415498"/>
          </a:xfrm>
          <a:prstGeom prst="rect">
            <a:avLst/>
          </a:prstGeom>
          <a:noFill/>
          <a:ln>
            <a:noFill/>
          </a:ln>
        </p:spPr>
        <p:txBody>
          <a:bodyPr wrap="square" rtlCol="0">
            <a:spAutoFit/>
          </a:bodyPr>
          <a:lstStyle>
            <a:defPPr>
              <a:defRPr lang="en-US"/>
            </a:defPPr>
            <a:lvl1pPr marL="92075" indent="-92075">
              <a:defRPr kumimoji="1" sz="1050" b="1" u="sng">
                <a:solidFill>
                  <a:srgbClr val="0070C0"/>
                </a:solidFill>
                <a:latin typeface="メイリオ" panose="020B0604030504040204" pitchFamily="50" charset="-128"/>
                <a:ea typeface="メイリオ" panose="020B0604030504040204" pitchFamily="50" charset="-128"/>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日本臓器移植ネットワーク</a:t>
            </a:r>
          </a:p>
        </p:txBody>
      </p:sp>
      <p:sp>
        <p:nvSpPr>
          <p:cNvPr id="32" name="テキスト ボックス 31">
            <a:extLst>
              <a:ext uri="{FF2B5EF4-FFF2-40B4-BE49-F238E27FC236}">
                <a16:creationId xmlns:a16="http://schemas.microsoft.com/office/drawing/2014/main" id="{46EB1D89-501B-4E30-5268-F6AE7458767B}"/>
              </a:ext>
            </a:extLst>
          </p:cNvPr>
          <p:cNvSpPr txBox="1"/>
          <p:nvPr/>
        </p:nvSpPr>
        <p:spPr>
          <a:xfrm>
            <a:off x="8199800" y="4034251"/>
            <a:ext cx="988291" cy="253916"/>
          </a:xfrm>
          <a:prstGeom prst="rect">
            <a:avLst/>
          </a:prstGeom>
          <a:noFill/>
          <a:ln>
            <a:noFill/>
          </a:ln>
        </p:spPr>
        <p:txBody>
          <a:bodyPr wrap="square" rtlCol="0">
            <a:spAutoFit/>
          </a:bodyPr>
          <a:lstStyle>
            <a:defPPr>
              <a:defRPr lang="en-US"/>
            </a:defPPr>
            <a:lvl1pPr indent="0" algn="ctr">
              <a:defRPr kumimoji="1" sz="1050" b="0" u="none">
                <a:latin typeface="メイリオ" panose="020B0604030504040204" pitchFamily="50" charset="-128"/>
                <a:ea typeface="メイリオ" panose="020B0604030504040204" pitchFamily="50" charset="-128"/>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大学病院本院</a:t>
            </a:r>
          </a:p>
        </p:txBody>
      </p:sp>
      <p:sp>
        <p:nvSpPr>
          <p:cNvPr id="9" name="正方形/長方形 8">
            <a:extLst>
              <a:ext uri="{FF2B5EF4-FFF2-40B4-BE49-F238E27FC236}">
                <a16:creationId xmlns:a16="http://schemas.microsoft.com/office/drawing/2014/main" id="{F1E92EC1-DBFE-37B6-BDDB-415F671A2947}"/>
              </a:ext>
            </a:extLst>
          </p:cNvPr>
          <p:cNvSpPr/>
          <p:nvPr/>
        </p:nvSpPr>
        <p:spPr>
          <a:xfrm>
            <a:off x="261869" y="1109616"/>
            <a:ext cx="9529762" cy="545007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社会や地域の実情に応じて求められている機能の評価という観点から、体制評価指数において、「臓器提供の実施」、「医療の質向上に向けた取組」及び「医師少数地域への医師派遣機能」（大学病院本院群に限る。）について新たに評価を行う。</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a:extLst>
              <a:ext uri="{FF2B5EF4-FFF2-40B4-BE49-F238E27FC236}">
                <a16:creationId xmlns:a16="http://schemas.microsoft.com/office/drawing/2014/main" id="{3F08536B-2C3D-CCB1-C58A-1609E56D3A36}"/>
              </a:ext>
            </a:extLst>
          </p:cNvPr>
          <p:cNvSpPr/>
          <p:nvPr/>
        </p:nvSpPr>
        <p:spPr>
          <a:xfrm>
            <a:off x="454065" y="930402"/>
            <a:ext cx="2427540" cy="358427"/>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地域医療係数の見直し②</a:t>
            </a:r>
          </a:p>
        </p:txBody>
      </p:sp>
      <p:sp>
        <p:nvSpPr>
          <p:cNvPr id="6" name="正方形/長方形 5">
            <a:extLst>
              <a:ext uri="{FF2B5EF4-FFF2-40B4-BE49-F238E27FC236}">
                <a16:creationId xmlns:a16="http://schemas.microsoft.com/office/drawing/2014/main" id="{A531BAC9-9E5F-C51A-129A-033C05AB57DB}"/>
              </a:ext>
            </a:extLst>
          </p:cNvPr>
          <p:cNvSpPr/>
          <p:nvPr/>
        </p:nvSpPr>
        <p:spPr>
          <a:xfrm>
            <a:off x="3453113" y="2015959"/>
            <a:ext cx="3072089" cy="4300013"/>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＜医療の質向上に向けた取組＞</a:t>
            </a:r>
            <a:endPar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［概要］</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医療の質に係るデータの提出や病院情報等の公開を評価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［評価の内容］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正方形/長方形 6">
            <a:extLst>
              <a:ext uri="{FF2B5EF4-FFF2-40B4-BE49-F238E27FC236}">
                <a16:creationId xmlns:a16="http://schemas.microsoft.com/office/drawing/2014/main" id="{5D7B3E49-4791-2270-3AA2-64A1BC394E1D}"/>
              </a:ext>
            </a:extLst>
          </p:cNvPr>
          <p:cNvSpPr/>
          <p:nvPr/>
        </p:nvSpPr>
        <p:spPr>
          <a:xfrm>
            <a:off x="6543823" y="2011203"/>
            <a:ext cx="3126200" cy="4300013"/>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＜医師少数地域への医師派遣機能＞</a:t>
            </a:r>
            <a:endPar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［概要］</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医師派遣による地域医療体制維持への貢献を評価</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［評価の内容］</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nvGrpSpPr>
          <p:cNvPr id="461" name="Group 14">
            <a:extLst>
              <a:ext uri="{FF2B5EF4-FFF2-40B4-BE49-F238E27FC236}">
                <a16:creationId xmlns:a16="http://schemas.microsoft.com/office/drawing/2014/main" id="{9F0F0C66-344B-E7B6-EEED-7C7D8E26762D}"/>
              </a:ext>
            </a:extLst>
          </p:cNvPr>
          <p:cNvGrpSpPr>
            <a:grpSpLocks/>
          </p:cNvGrpSpPr>
          <p:nvPr/>
        </p:nvGrpSpPr>
        <p:grpSpPr bwMode="auto">
          <a:xfrm flipH="1">
            <a:off x="3854762" y="3425636"/>
            <a:ext cx="611280" cy="546228"/>
            <a:chOff x="4377" y="1162"/>
            <a:chExt cx="934" cy="399"/>
          </a:xfrm>
        </p:grpSpPr>
        <p:sp>
          <p:nvSpPr>
            <p:cNvPr id="462" name="Freeform 15">
              <a:extLst>
                <a:ext uri="{FF2B5EF4-FFF2-40B4-BE49-F238E27FC236}">
                  <a16:creationId xmlns:a16="http://schemas.microsoft.com/office/drawing/2014/main" id="{EF45BC9E-3464-0D49-44EA-C3D97083E528}"/>
                </a:ext>
              </a:extLst>
            </p:cNvPr>
            <p:cNvSpPr>
              <a:spLocks/>
            </p:cNvSpPr>
            <p:nvPr/>
          </p:nvSpPr>
          <p:spPr bwMode="auto">
            <a:xfrm>
              <a:off x="4387" y="1171"/>
              <a:ext cx="794" cy="388"/>
            </a:xfrm>
            <a:custGeom>
              <a:avLst/>
              <a:gdLst>
                <a:gd name="T0" fmla="*/ 0 w 1571"/>
                <a:gd name="T1" fmla="*/ 0 h 1306"/>
                <a:gd name="T2" fmla="*/ 0 w 1571"/>
                <a:gd name="T3" fmla="*/ 0 h 1306"/>
                <a:gd name="T4" fmla="*/ 1 w 1571"/>
                <a:gd name="T5" fmla="*/ 0 h 1306"/>
                <a:gd name="T6" fmla="*/ 1 w 1571"/>
                <a:gd name="T7" fmla="*/ 0 h 1306"/>
                <a:gd name="T8" fmla="*/ 1 w 1571"/>
                <a:gd name="T9" fmla="*/ 0 h 1306"/>
                <a:gd name="T10" fmla="*/ 1 w 1571"/>
                <a:gd name="T11" fmla="*/ 0 h 1306"/>
                <a:gd name="T12" fmla="*/ 1 w 1571"/>
                <a:gd name="T13" fmla="*/ 0 h 1306"/>
                <a:gd name="T14" fmla="*/ 1 w 1571"/>
                <a:gd name="T15" fmla="*/ 0 h 1306"/>
                <a:gd name="T16" fmla="*/ 1 w 1571"/>
                <a:gd name="T17" fmla="*/ 0 h 1306"/>
                <a:gd name="T18" fmla="*/ 1 w 1571"/>
                <a:gd name="T19" fmla="*/ 0 h 1306"/>
                <a:gd name="T20" fmla="*/ 1 w 1571"/>
                <a:gd name="T21" fmla="*/ 0 h 1306"/>
                <a:gd name="T22" fmla="*/ 1 w 1571"/>
                <a:gd name="T23" fmla="*/ 0 h 1306"/>
                <a:gd name="T24" fmla="*/ 1 w 1571"/>
                <a:gd name="T25" fmla="*/ 0 h 1306"/>
                <a:gd name="T26" fmla="*/ 1 w 1571"/>
                <a:gd name="T27" fmla="*/ 0 h 1306"/>
                <a:gd name="T28" fmla="*/ 0 w 1571"/>
                <a:gd name="T29" fmla="*/ 0 h 130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71"/>
                <a:gd name="T46" fmla="*/ 0 h 1306"/>
                <a:gd name="T47" fmla="*/ 1571 w 1571"/>
                <a:gd name="T48" fmla="*/ 1306 h 130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71" h="1306">
                  <a:moveTo>
                    <a:pt x="0" y="1098"/>
                  </a:moveTo>
                  <a:lnTo>
                    <a:pt x="0" y="581"/>
                  </a:lnTo>
                  <a:lnTo>
                    <a:pt x="345" y="460"/>
                  </a:lnTo>
                  <a:lnTo>
                    <a:pt x="532" y="564"/>
                  </a:lnTo>
                  <a:lnTo>
                    <a:pt x="538" y="121"/>
                  </a:lnTo>
                  <a:lnTo>
                    <a:pt x="895" y="0"/>
                  </a:lnTo>
                  <a:lnTo>
                    <a:pt x="934" y="287"/>
                  </a:lnTo>
                  <a:lnTo>
                    <a:pt x="1571" y="93"/>
                  </a:lnTo>
                  <a:lnTo>
                    <a:pt x="1548" y="1306"/>
                  </a:lnTo>
                  <a:lnTo>
                    <a:pt x="305" y="1294"/>
                  </a:lnTo>
                  <a:lnTo>
                    <a:pt x="251" y="1242"/>
                  </a:lnTo>
                  <a:lnTo>
                    <a:pt x="211" y="1168"/>
                  </a:lnTo>
                  <a:lnTo>
                    <a:pt x="124" y="1104"/>
                  </a:lnTo>
                  <a:lnTo>
                    <a:pt x="23" y="1144"/>
                  </a:lnTo>
                  <a:lnTo>
                    <a:pt x="0" y="1098"/>
                  </a:lnTo>
                  <a:close/>
                </a:path>
              </a:pathLst>
            </a:custGeom>
            <a:solidFill>
              <a:srgbClr val="FFFFFF"/>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63" name="Rectangle 16">
              <a:extLst>
                <a:ext uri="{FF2B5EF4-FFF2-40B4-BE49-F238E27FC236}">
                  <a16:creationId xmlns:a16="http://schemas.microsoft.com/office/drawing/2014/main" id="{DC1C3EE6-4865-69F8-0B74-EB003F47C9EF}"/>
                </a:ext>
              </a:extLst>
            </p:cNvPr>
            <p:cNvSpPr>
              <a:spLocks noChangeArrowheads="1"/>
            </p:cNvSpPr>
            <p:nvPr/>
          </p:nvSpPr>
          <p:spPr bwMode="auto">
            <a:xfrm>
              <a:off x="4872" y="1251"/>
              <a:ext cx="44" cy="225"/>
            </a:xfrm>
            <a:prstGeom prst="rect">
              <a:avLst/>
            </a:prstGeom>
            <a:solidFill>
              <a:srgbClr val="BCBCBC"/>
            </a:solidFill>
            <a:ln w="9525">
              <a:noFill/>
              <a:miter lim="800000"/>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64" name="Freeform 17">
              <a:extLst>
                <a:ext uri="{FF2B5EF4-FFF2-40B4-BE49-F238E27FC236}">
                  <a16:creationId xmlns:a16="http://schemas.microsoft.com/office/drawing/2014/main" id="{5A16A6E3-E013-CF50-3109-6712F9D12868}"/>
                </a:ext>
              </a:extLst>
            </p:cNvPr>
            <p:cNvSpPr>
              <a:spLocks/>
            </p:cNvSpPr>
            <p:nvPr/>
          </p:nvSpPr>
          <p:spPr bwMode="auto">
            <a:xfrm>
              <a:off x="4396" y="1476"/>
              <a:ext cx="221" cy="73"/>
            </a:xfrm>
            <a:custGeom>
              <a:avLst/>
              <a:gdLst>
                <a:gd name="T0" fmla="*/ 0 w 435"/>
                <a:gd name="T1" fmla="*/ 0 h 245"/>
                <a:gd name="T2" fmla="*/ 1 w 435"/>
                <a:gd name="T3" fmla="*/ 0 h 245"/>
                <a:gd name="T4" fmla="*/ 1 w 435"/>
                <a:gd name="T5" fmla="*/ 0 h 245"/>
                <a:gd name="T6" fmla="*/ 1 w 435"/>
                <a:gd name="T7" fmla="*/ 0 h 245"/>
                <a:gd name="T8" fmla="*/ 1 w 435"/>
                <a:gd name="T9" fmla="*/ 0 h 245"/>
                <a:gd name="T10" fmla="*/ 1 w 435"/>
                <a:gd name="T11" fmla="*/ 0 h 245"/>
                <a:gd name="T12" fmla="*/ 1 w 435"/>
                <a:gd name="T13" fmla="*/ 0 h 245"/>
                <a:gd name="T14" fmla="*/ 1 w 435"/>
                <a:gd name="T15" fmla="*/ 0 h 245"/>
                <a:gd name="T16" fmla="*/ 1 w 435"/>
                <a:gd name="T17" fmla="*/ 0 h 245"/>
                <a:gd name="T18" fmla="*/ 1 w 435"/>
                <a:gd name="T19" fmla="*/ 0 h 245"/>
                <a:gd name="T20" fmla="*/ 1 w 435"/>
                <a:gd name="T21" fmla="*/ 0 h 245"/>
                <a:gd name="T22" fmla="*/ 1 w 435"/>
                <a:gd name="T23" fmla="*/ 0 h 245"/>
                <a:gd name="T24" fmla="*/ 1 w 435"/>
                <a:gd name="T25" fmla="*/ 0 h 245"/>
                <a:gd name="T26" fmla="*/ 1 w 435"/>
                <a:gd name="T27" fmla="*/ 0 h 245"/>
                <a:gd name="T28" fmla="*/ 1 w 435"/>
                <a:gd name="T29" fmla="*/ 0 h 245"/>
                <a:gd name="T30" fmla="*/ 1 w 435"/>
                <a:gd name="T31" fmla="*/ 0 h 245"/>
                <a:gd name="T32" fmla="*/ 1 w 435"/>
                <a:gd name="T33" fmla="*/ 0 h 245"/>
                <a:gd name="T34" fmla="*/ 1 w 435"/>
                <a:gd name="T35" fmla="*/ 0 h 245"/>
                <a:gd name="T36" fmla="*/ 1 w 435"/>
                <a:gd name="T37" fmla="*/ 0 h 245"/>
                <a:gd name="T38" fmla="*/ 1 w 435"/>
                <a:gd name="T39" fmla="*/ 0 h 245"/>
                <a:gd name="T40" fmla="*/ 1 w 435"/>
                <a:gd name="T41" fmla="*/ 0 h 245"/>
                <a:gd name="T42" fmla="*/ 1 w 435"/>
                <a:gd name="T43" fmla="*/ 0 h 245"/>
                <a:gd name="T44" fmla="*/ 1 w 435"/>
                <a:gd name="T45" fmla="*/ 0 h 245"/>
                <a:gd name="T46" fmla="*/ 1 w 435"/>
                <a:gd name="T47" fmla="*/ 0 h 245"/>
                <a:gd name="T48" fmla="*/ 1 w 435"/>
                <a:gd name="T49" fmla="*/ 0 h 245"/>
                <a:gd name="T50" fmla="*/ 1 w 435"/>
                <a:gd name="T51" fmla="*/ 0 h 245"/>
                <a:gd name="T52" fmla="*/ 1 w 435"/>
                <a:gd name="T53" fmla="*/ 0 h 245"/>
                <a:gd name="T54" fmla="*/ 1 w 435"/>
                <a:gd name="T55" fmla="*/ 0 h 245"/>
                <a:gd name="T56" fmla="*/ 1 w 435"/>
                <a:gd name="T57" fmla="*/ 0 h 245"/>
                <a:gd name="T58" fmla="*/ 1 w 435"/>
                <a:gd name="T59" fmla="*/ 0 h 245"/>
                <a:gd name="T60" fmla="*/ 1 w 435"/>
                <a:gd name="T61" fmla="*/ 0 h 245"/>
                <a:gd name="T62" fmla="*/ 1 w 435"/>
                <a:gd name="T63" fmla="*/ 0 h 245"/>
                <a:gd name="T64" fmla="*/ 1 w 435"/>
                <a:gd name="T65" fmla="*/ 0 h 245"/>
                <a:gd name="T66" fmla="*/ 1 w 435"/>
                <a:gd name="T67" fmla="*/ 0 h 245"/>
                <a:gd name="T68" fmla="*/ 1 w 435"/>
                <a:gd name="T69" fmla="*/ 0 h 245"/>
                <a:gd name="T70" fmla="*/ 1 w 435"/>
                <a:gd name="T71" fmla="*/ 0 h 245"/>
                <a:gd name="T72" fmla="*/ 1 w 435"/>
                <a:gd name="T73" fmla="*/ 0 h 245"/>
                <a:gd name="T74" fmla="*/ 1 w 435"/>
                <a:gd name="T75" fmla="*/ 0 h 245"/>
                <a:gd name="T76" fmla="*/ 1 w 435"/>
                <a:gd name="T77" fmla="*/ 0 h 245"/>
                <a:gd name="T78" fmla="*/ 1 w 435"/>
                <a:gd name="T79" fmla="*/ 0 h 245"/>
                <a:gd name="T80" fmla="*/ 1 w 435"/>
                <a:gd name="T81" fmla="*/ 0 h 245"/>
                <a:gd name="T82" fmla="*/ 1 w 435"/>
                <a:gd name="T83" fmla="*/ 0 h 245"/>
                <a:gd name="T84" fmla="*/ 0 w 435"/>
                <a:gd name="T85" fmla="*/ 0 h 24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5"/>
                <a:gd name="T130" fmla="*/ 0 h 245"/>
                <a:gd name="T131" fmla="*/ 435 w 435"/>
                <a:gd name="T132" fmla="*/ 245 h 24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5" h="245">
                  <a:moveTo>
                    <a:pt x="0" y="73"/>
                  </a:moveTo>
                  <a:lnTo>
                    <a:pt x="1" y="71"/>
                  </a:lnTo>
                  <a:lnTo>
                    <a:pt x="5" y="68"/>
                  </a:lnTo>
                  <a:lnTo>
                    <a:pt x="12" y="63"/>
                  </a:lnTo>
                  <a:lnTo>
                    <a:pt x="21" y="56"/>
                  </a:lnTo>
                  <a:lnTo>
                    <a:pt x="32" y="50"/>
                  </a:lnTo>
                  <a:lnTo>
                    <a:pt x="46" y="41"/>
                  </a:lnTo>
                  <a:lnTo>
                    <a:pt x="59" y="33"/>
                  </a:lnTo>
                  <a:lnTo>
                    <a:pt x="76" y="25"/>
                  </a:lnTo>
                  <a:lnTo>
                    <a:pt x="93" y="18"/>
                  </a:lnTo>
                  <a:lnTo>
                    <a:pt x="110" y="11"/>
                  </a:lnTo>
                  <a:lnTo>
                    <a:pt x="129" y="6"/>
                  </a:lnTo>
                  <a:lnTo>
                    <a:pt x="147" y="1"/>
                  </a:lnTo>
                  <a:lnTo>
                    <a:pt x="167" y="0"/>
                  </a:lnTo>
                  <a:lnTo>
                    <a:pt x="185" y="0"/>
                  </a:lnTo>
                  <a:lnTo>
                    <a:pt x="204" y="2"/>
                  </a:lnTo>
                  <a:lnTo>
                    <a:pt x="221" y="8"/>
                  </a:lnTo>
                  <a:lnTo>
                    <a:pt x="252" y="25"/>
                  </a:lnTo>
                  <a:lnTo>
                    <a:pt x="278" y="47"/>
                  </a:lnTo>
                  <a:lnTo>
                    <a:pt x="298" y="73"/>
                  </a:lnTo>
                  <a:lnTo>
                    <a:pt x="314" y="97"/>
                  </a:lnTo>
                  <a:lnTo>
                    <a:pt x="326" y="120"/>
                  </a:lnTo>
                  <a:lnTo>
                    <a:pt x="333" y="139"/>
                  </a:lnTo>
                  <a:lnTo>
                    <a:pt x="337" y="152"/>
                  </a:lnTo>
                  <a:lnTo>
                    <a:pt x="338" y="157"/>
                  </a:lnTo>
                  <a:lnTo>
                    <a:pt x="340" y="157"/>
                  </a:lnTo>
                  <a:lnTo>
                    <a:pt x="342" y="157"/>
                  </a:lnTo>
                  <a:lnTo>
                    <a:pt x="346" y="157"/>
                  </a:lnTo>
                  <a:lnTo>
                    <a:pt x="353" y="158"/>
                  </a:lnTo>
                  <a:lnTo>
                    <a:pt x="361" y="160"/>
                  </a:lnTo>
                  <a:lnTo>
                    <a:pt x="371" y="162"/>
                  </a:lnTo>
                  <a:lnTo>
                    <a:pt x="382" y="167"/>
                  </a:lnTo>
                  <a:lnTo>
                    <a:pt x="396" y="174"/>
                  </a:lnTo>
                  <a:lnTo>
                    <a:pt x="407" y="182"/>
                  </a:lnTo>
                  <a:lnTo>
                    <a:pt x="417" y="192"/>
                  </a:lnTo>
                  <a:lnTo>
                    <a:pt x="424" y="205"/>
                  </a:lnTo>
                  <a:lnTo>
                    <a:pt x="429" y="217"/>
                  </a:lnTo>
                  <a:lnTo>
                    <a:pt x="432" y="228"/>
                  </a:lnTo>
                  <a:lnTo>
                    <a:pt x="434" y="237"/>
                  </a:lnTo>
                  <a:lnTo>
                    <a:pt x="435" y="243"/>
                  </a:lnTo>
                  <a:lnTo>
                    <a:pt x="435" y="245"/>
                  </a:lnTo>
                  <a:lnTo>
                    <a:pt x="12" y="234"/>
                  </a:lnTo>
                  <a:lnTo>
                    <a:pt x="0" y="73"/>
                  </a:lnTo>
                  <a:close/>
                </a:path>
              </a:pathLst>
            </a:custGeom>
            <a:solidFill>
              <a:srgbClr val="D1D1D1"/>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65" name="Freeform 18">
              <a:extLst>
                <a:ext uri="{FF2B5EF4-FFF2-40B4-BE49-F238E27FC236}">
                  <a16:creationId xmlns:a16="http://schemas.microsoft.com/office/drawing/2014/main" id="{989FD26F-E06E-C943-C4C4-CC235CAECF2F}"/>
                </a:ext>
              </a:extLst>
            </p:cNvPr>
            <p:cNvSpPr>
              <a:spLocks/>
            </p:cNvSpPr>
            <p:nvPr/>
          </p:nvSpPr>
          <p:spPr bwMode="auto">
            <a:xfrm>
              <a:off x="4614" y="1476"/>
              <a:ext cx="347" cy="74"/>
            </a:xfrm>
            <a:custGeom>
              <a:avLst/>
              <a:gdLst>
                <a:gd name="T0" fmla="*/ 1 w 685"/>
                <a:gd name="T1" fmla="*/ 0 h 247"/>
                <a:gd name="T2" fmla="*/ 1 w 685"/>
                <a:gd name="T3" fmla="*/ 0 h 247"/>
                <a:gd name="T4" fmla="*/ 1 w 685"/>
                <a:gd name="T5" fmla="*/ 0 h 247"/>
                <a:gd name="T6" fmla="*/ 1 w 685"/>
                <a:gd name="T7" fmla="*/ 0 h 247"/>
                <a:gd name="T8" fmla="*/ 1 w 685"/>
                <a:gd name="T9" fmla="*/ 0 h 247"/>
                <a:gd name="T10" fmla="*/ 1 w 685"/>
                <a:gd name="T11" fmla="*/ 0 h 247"/>
                <a:gd name="T12" fmla="*/ 1 w 685"/>
                <a:gd name="T13" fmla="*/ 0 h 247"/>
                <a:gd name="T14" fmla="*/ 0 w 685"/>
                <a:gd name="T15" fmla="*/ 0 h 247"/>
                <a:gd name="T16" fmla="*/ 1 w 685"/>
                <a:gd name="T17" fmla="*/ 0 h 2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85"/>
                <a:gd name="T28" fmla="*/ 0 h 247"/>
                <a:gd name="T29" fmla="*/ 685 w 685"/>
                <a:gd name="T30" fmla="*/ 247 h 24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85" h="247">
                  <a:moveTo>
                    <a:pt x="104" y="93"/>
                  </a:moveTo>
                  <a:lnTo>
                    <a:pt x="413" y="69"/>
                  </a:lnTo>
                  <a:lnTo>
                    <a:pt x="526" y="247"/>
                  </a:lnTo>
                  <a:lnTo>
                    <a:pt x="685" y="60"/>
                  </a:lnTo>
                  <a:lnTo>
                    <a:pt x="683" y="36"/>
                  </a:lnTo>
                  <a:lnTo>
                    <a:pt x="493" y="0"/>
                  </a:lnTo>
                  <a:lnTo>
                    <a:pt x="12" y="46"/>
                  </a:lnTo>
                  <a:lnTo>
                    <a:pt x="0" y="96"/>
                  </a:lnTo>
                  <a:lnTo>
                    <a:pt x="104" y="93"/>
                  </a:lnTo>
                  <a:close/>
                </a:path>
              </a:pathLst>
            </a:custGeom>
            <a:solidFill>
              <a:srgbClr val="919191"/>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66" name="Freeform 19">
              <a:extLst>
                <a:ext uri="{FF2B5EF4-FFF2-40B4-BE49-F238E27FC236}">
                  <a16:creationId xmlns:a16="http://schemas.microsoft.com/office/drawing/2014/main" id="{5C3943C2-FC16-9EC2-F129-D4D6303061F1}"/>
                </a:ext>
              </a:extLst>
            </p:cNvPr>
            <p:cNvSpPr>
              <a:spLocks/>
            </p:cNvSpPr>
            <p:nvPr/>
          </p:nvSpPr>
          <p:spPr bwMode="auto">
            <a:xfrm>
              <a:off x="4662" y="1496"/>
              <a:ext cx="171" cy="55"/>
            </a:xfrm>
            <a:custGeom>
              <a:avLst/>
              <a:gdLst>
                <a:gd name="T0" fmla="*/ 0 w 338"/>
                <a:gd name="T1" fmla="*/ 0 h 185"/>
                <a:gd name="T2" fmla="*/ 1 w 338"/>
                <a:gd name="T3" fmla="*/ 0 h 185"/>
                <a:gd name="T4" fmla="*/ 1 w 338"/>
                <a:gd name="T5" fmla="*/ 0 h 185"/>
                <a:gd name="T6" fmla="*/ 1 w 338"/>
                <a:gd name="T7" fmla="*/ 0 h 185"/>
                <a:gd name="T8" fmla="*/ 0 w 338"/>
                <a:gd name="T9" fmla="*/ 0 h 185"/>
                <a:gd name="T10" fmla="*/ 0 60000 65536"/>
                <a:gd name="T11" fmla="*/ 0 60000 65536"/>
                <a:gd name="T12" fmla="*/ 0 60000 65536"/>
                <a:gd name="T13" fmla="*/ 0 60000 65536"/>
                <a:gd name="T14" fmla="*/ 0 60000 65536"/>
                <a:gd name="T15" fmla="*/ 0 w 338"/>
                <a:gd name="T16" fmla="*/ 0 h 185"/>
                <a:gd name="T17" fmla="*/ 338 w 338"/>
                <a:gd name="T18" fmla="*/ 185 h 185"/>
              </a:gdLst>
              <a:ahLst/>
              <a:cxnLst>
                <a:cxn ang="T10">
                  <a:pos x="T0" y="T1"/>
                </a:cxn>
                <a:cxn ang="T11">
                  <a:pos x="T2" y="T3"/>
                </a:cxn>
                <a:cxn ang="T12">
                  <a:pos x="T4" y="T5"/>
                </a:cxn>
                <a:cxn ang="T13">
                  <a:pos x="T6" y="T7"/>
                </a:cxn>
                <a:cxn ang="T14">
                  <a:pos x="T8" y="T9"/>
                </a:cxn>
              </a:cxnLst>
              <a:rect l="T15" t="T16" r="T17" b="T18"/>
              <a:pathLst>
                <a:path w="338" h="185">
                  <a:moveTo>
                    <a:pt x="0" y="27"/>
                  </a:moveTo>
                  <a:lnTo>
                    <a:pt x="323" y="0"/>
                  </a:lnTo>
                  <a:lnTo>
                    <a:pt x="338" y="185"/>
                  </a:lnTo>
                  <a:lnTo>
                    <a:pt x="2" y="167"/>
                  </a:lnTo>
                  <a:lnTo>
                    <a:pt x="0" y="27"/>
                  </a:lnTo>
                  <a:close/>
                </a:path>
              </a:pathLst>
            </a:custGeom>
            <a:solidFill>
              <a:srgbClr val="FFFFFF"/>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67" name="Freeform 20">
              <a:extLst>
                <a:ext uri="{FF2B5EF4-FFF2-40B4-BE49-F238E27FC236}">
                  <a16:creationId xmlns:a16="http://schemas.microsoft.com/office/drawing/2014/main" id="{23FCA593-972E-7D9A-D004-354A31F8856E}"/>
                </a:ext>
              </a:extLst>
            </p:cNvPr>
            <p:cNvSpPr>
              <a:spLocks/>
            </p:cNvSpPr>
            <p:nvPr/>
          </p:nvSpPr>
          <p:spPr bwMode="auto">
            <a:xfrm>
              <a:off x="4824" y="1496"/>
              <a:ext cx="57" cy="58"/>
            </a:xfrm>
            <a:custGeom>
              <a:avLst/>
              <a:gdLst>
                <a:gd name="T0" fmla="*/ 0 w 113"/>
                <a:gd name="T1" fmla="*/ 0 h 197"/>
                <a:gd name="T2" fmla="*/ 0 w 113"/>
                <a:gd name="T3" fmla="*/ 0 h 197"/>
                <a:gd name="T4" fmla="*/ 1 w 113"/>
                <a:gd name="T5" fmla="*/ 0 h 197"/>
                <a:gd name="T6" fmla="*/ 1 w 113"/>
                <a:gd name="T7" fmla="*/ 0 h 197"/>
                <a:gd name="T8" fmla="*/ 0 w 113"/>
                <a:gd name="T9" fmla="*/ 0 h 197"/>
                <a:gd name="T10" fmla="*/ 0 60000 65536"/>
                <a:gd name="T11" fmla="*/ 0 60000 65536"/>
                <a:gd name="T12" fmla="*/ 0 60000 65536"/>
                <a:gd name="T13" fmla="*/ 0 60000 65536"/>
                <a:gd name="T14" fmla="*/ 0 60000 65536"/>
                <a:gd name="T15" fmla="*/ 0 w 113"/>
                <a:gd name="T16" fmla="*/ 0 h 197"/>
                <a:gd name="T17" fmla="*/ 113 w 113"/>
                <a:gd name="T18" fmla="*/ 197 h 197"/>
              </a:gdLst>
              <a:ahLst/>
              <a:cxnLst>
                <a:cxn ang="T10">
                  <a:pos x="T0" y="T1"/>
                </a:cxn>
                <a:cxn ang="T11">
                  <a:pos x="T2" y="T3"/>
                </a:cxn>
                <a:cxn ang="T12">
                  <a:pos x="T4" y="T5"/>
                </a:cxn>
                <a:cxn ang="T13">
                  <a:pos x="T6" y="T7"/>
                </a:cxn>
                <a:cxn ang="T14">
                  <a:pos x="T8" y="T9"/>
                </a:cxn>
              </a:cxnLst>
              <a:rect l="T15" t="T16" r="T17" b="T18"/>
              <a:pathLst>
                <a:path w="113" h="197">
                  <a:moveTo>
                    <a:pt x="0" y="0"/>
                  </a:moveTo>
                  <a:lnTo>
                    <a:pt x="0" y="197"/>
                  </a:lnTo>
                  <a:lnTo>
                    <a:pt x="113" y="197"/>
                  </a:lnTo>
                  <a:lnTo>
                    <a:pt x="113" y="17"/>
                  </a:lnTo>
                  <a:lnTo>
                    <a:pt x="0" y="0"/>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68" name="Freeform 21">
              <a:extLst>
                <a:ext uri="{FF2B5EF4-FFF2-40B4-BE49-F238E27FC236}">
                  <a16:creationId xmlns:a16="http://schemas.microsoft.com/office/drawing/2014/main" id="{7F611ED4-9C1E-8565-1D75-F05A5352F233}"/>
                </a:ext>
              </a:extLst>
            </p:cNvPr>
            <p:cNvSpPr>
              <a:spLocks/>
            </p:cNvSpPr>
            <p:nvPr/>
          </p:nvSpPr>
          <p:spPr bwMode="auto">
            <a:xfrm>
              <a:off x="4609" y="1347"/>
              <a:ext cx="1" cy="1"/>
            </a:xfrm>
            <a:custGeom>
              <a:avLst/>
              <a:gdLst>
                <a:gd name="T0" fmla="*/ 0 w 2"/>
                <a:gd name="T1" fmla="*/ 0 h 1"/>
                <a:gd name="T2" fmla="*/ 0 w 2"/>
                <a:gd name="T3" fmla="*/ 0 h 1"/>
                <a:gd name="T4" fmla="*/ 1 w 2"/>
                <a:gd name="T5" fmla="*/ 0 h 1"/>
                <a:gd name="T6" fmla="*/ 0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0"/>
                  </a:lnTo>
                  <a:lnTo>
                    <a:pt x="2" y="0"/>
                  </a:lnTo>
                  <a:lnTo>
                    <a:pt x="0" y="0"/>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69" name="Freeform 22">
              <a:extLst>
                <a:ext uri="{FF2B5EF4-FFF2-40B4-BE49-F238E27FC236}">
                  <a16:creationId xmlns:a16="http://schemas.microsoft.com/office/drawing/2014/main" id="{10076ABD-D7E5-12FE-EB3D-D3AFB91A261E}"/>
                </a:ext>
              </a:extLst>
            </p:cNvPr>
            <p:cNvSpPr>
              <a:spLocks/>
            </p:cNvSpPr>
            <p:nvPr/>
          </p:nvSpPr>
          <p:spPr bwMode="auto">
            <a:xfrm>
              <a:off x="4381" y="1162"/>
              <a:ext cx="930" cy="393"/>
            </a:xfrm>
            <a:custGeom>
              <a:avLst/>
              <a:gdLst>
                <a:gd name="T0" fmla="*/ 1 w 1838"/>
                <a:gd name="T1" fmla="*/ 0 h 1323"/>
                <a:gd name="T2" fmla="*/ 1 w 1838"/>
                <a:gd name="T3" fmla="*/ 0 h 1323"/>
                <a:gd name="T4" fmla="*/ 1 w 1838"/>
                <a:gd name="T5" fmla="*/ 0 h 1323"/>
                <a:gd name="T6" fmla="*/ 1 w 1838"/>
                <a:gd name="T7" fmla="*/ 0 h 1323"/>
                <a:gd name="T8" fmla="*/ 1 w 1838"/>
                <a:gd name="T9" fmla="*/ 0 h 1323"/>
                <a:gd name="T10" fmla="*/ 1 w 1838"/>
                <a:gd name="T11" fmla="*/ 0 h 1323"/>
                <a:gd name="T12" fmla="*/ 1 w 1838"/>
                <a:gd name="T13" fmla="*/ 0 h 1323"/>
                <a:gd name="T14" fmla="*/ 1 w 1838"/>
                <a:gd name="T15" fmla="*/ 0 h 1323"/>
                <a:gd name="T16" fmla="*/ 1 w 1838"/>
                <a:gd name="T17" fmla="*/ 0 h 1323"/>
                <a:gd name="T18" fmla="*/ 1 w 1838"/>
                <a:gd name="T19" fmla="*/ 0 h 1323"/>
                <a:gd name="T20" fmla="*/ 1 w 1838"/>
                <a:gd name="T21" fmla="*/ 0 h 1323"/>
                <a:gd name="T22" fmla="*/ 0 w 1838"/>
                <a:gd name="T23" fmla="*/ 0 h 1323"/>
                <a:gd name="T24" fmla="*/ 0 w 1838"/>
                <a:gd name="T25" fmla="*/ 0 h 1323"/>
                <a:gd name="T26" fmla="*/ 1 w 1838"/>
                <a:gd name="T27" fmla="*/ 0 h 1323"/>
                <a:gd name="T28" fmla="*/ 1 w 1838"/>
                <a:gd name="T29" fmla="*/ 0 h 1323"/>
                <a:gd name="T30" fmla="*/ 1 w 1838"/>
                <a:gd name="T31" fmla="*/ 0 h 1323"/>
                <a:gd name="T32" fmla="*/ 1 w 1838"/>
                <a:gd name="T33" fmla="*/ 0 h 1323"/>
                <a:gd name="T34" fmla="*/ 1 w 1838"/>
                <a:gd name="T35" fmla="*/ 0 h 1323"/>
                <a:gd name="T36" fmla="*/ 1 w 1838"/>
                <a:gd name="T37" fmla="*/ 0 h 1323"/>
                <a:gd name="T38" fmla="*/ 1 w 1838"/>
                <a:gd name="T39" fmla="*/ 0 h 1323"/>
                <a:gd name="T40" fmla="*/ 1 w 1838"/>
                <a:gd name="T41" fmla="*/ 0 h 1323"/>
                <a:gd name="T42" fmla="*/ 1 w 1838"/>
                <a:gd name="T43" fmla="*/ 0 h 1323"/>
                <a:gd name="T44" fmla="*/ 1 w 1838"/>
                <a:gd name="T45" fmla="*/ 0 h 1323"/>
                <a:gd name="T46" fmla="*/ 1 w 1838"/>
                <a:gd name="T47" fmla="*/ 0 h 1323"/>
                <a:gd name="T48" fmla="*/ 1 w 1838"/>
                <a:gd name="T49" fmla="*/ 0 h 1323"/>
                <a:gd name="T50" fmla="*/ 1 w 1838"/>
                <a:gd name="T51" fmla="*/ 0 h 1323"/>
                <a:gd name="T52" fmla="*/ 1 w 1838"/>
                <a:gd name="T53" fmla="*/ 0 h 1323"/>
                <a:gd name="T54" fmla="*/ 1 w 1838"/>
                <a:gd name="T55" fmla="*/ 0 h 1323"/>
                <a:gd name="T56" fmla="*/ 1 w 1838"/>
                <a:gd name="T57" fmla="*/ 0 h 1323"/>
                <a:gd name="T58" fmla="*/ 1 w 1838"/>
                <a:gd name="T59" fmla="*/ 0 h 1323"/>
                <a:gd name="T60" fmla="*/ 1 w 1838"/>
                <a:gd name="T61" fmla="*/ 0 h 1323"/>
                <a:gd name="T62" fmla="*/ 1 w 1838"/>
                <a:gd name="T63" fmla="*/ 0 h 1323"/>
                <a:gd name="T64" fmla="*/ 1 w 1838"/>
                <a:gd name="T65" fmla="*/ 0 h 13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38"/>
                <a:gd name="T100" fmla="*/ 0 h 1323"/>
                <a:gd name="T101" fmla="*/ 1838 w 1838"/>
                <a:gd name="T102" fmla="*/ 1323 h 132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38" h="1323">
                  <a:moveTo>
                    <a:pt x="1838" y="1320"/>
                  </a:moveTo>
                  <a:lnTo>
                    <a:pt x="1837" y="387"/>
                  </a:lnTo>
                  <a:lnTo>
                    <a:pt x="1553" y="98"/>
                  </a:lnTo>
                  <a:lnTo>
                    <a:pt x="1099" y="245"/>
                  </a:lnTo>
                  <a:lnTo>
                    <a:pt x="988" y="170"/>
                  </a:lnTo>
                  <a:lnTo>
                    <a:pt x="990" y="72"/>
                  </a:lnTo>
                  <a:lnTo>
                    <a:pt x="893" y="0"/>
                  </a:lnTo>
                  <a:lnTo>
                    <a:pt x="524" y="150"/>
                  </a:lnTo>
                  <a:lnTo>
                    <a:pt x="524" y="530"/>
                  </a:lnTo>
                  <a:lnTo>
                    <a:pt x="370" y="474"/>
                  </a:lnTo>
                  <a:lnTo>
                    <a:pt x="0" y="594"/>
                  </a:lnTo>
                  <a:lnTo>
                    <a:pt x="0" y="1290"/>
                  </a:lnTo>
                  <a:lnTo>
                    <a:pt x="48" y="1290"/>
                  </a:lnTo>
                  <a:lnTo>
                    <a:pt x="48" y="618"/>
                  </a:lnTo>
                  <a:lnTo>
                    <a:pt x="360" y="526"/>
                  </a:lnTo>
                  <a:lnTo>
                    <a:pt x="360" y="644"/>
                  </a:lnTo>
                  <a:lnTo>
                    <a:pt x="445" y="622"/>
                  </a:lnTo>
                  <a:lnTo>
                    <a:pt x="445" y="1322"/>
                  </a:lnTo>
                  <a:lnTo>
                    <a:pt x="530" y="1322"/>
                  </a:lnTo>
                  <a:lnTo>
                    <a:pt x="530" y="1323"/>
                  </a:lnTo>
                  <a:lnTo>
                    <a:pt x="568" y="1323"/>
                  </a:lnTo>
                  <a:lnTo>
                    <a:pt x="568" y="1148"/>
                  </a:lnTo>
                  <a:lnTo>
                    <a:pt x="469" y="1144"/>
                  </a:lnTo>
                  <a:lnTo>
                    <a:pt x="469" y="1119"/>
                  </a:lnTo>
                  <a:lnTo>
                    <a:pt x="942" y="1072"/>
                  </a:lnTo>
                  <a:lnTo>
                    <a:pt x="1143" y="1116"/>
                  </a:lnTo>
                  <a:lnTo>
                    <a:pt x="1144" y="1080"/>
                  </a:lnTo>
                  <a:lnTo>
                    <a:pt x="987" y="1044"/>
                  </a:lnTo>
                  <a:lnTo>
                    <a:pt x="988" y="336"/>
                  </a:lnTo>
                  <a:lnTo>
                    <a:pt x="1550" y="156"/>
                  </a:lnTo>
                  <a:lnTo>
                    <a:pt x="1550" y="1322"/>
                  </a:lnTo>
                  <a:lnTo>
                    <a:pt x="1838" y="1320"/>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70" name="Freeform 23">
              <a:extLst>
                <a:ext uri="{FF2B5EF4-FFF2-40B4-BE49-F238E27FC236}">
                  <a16:creationId xmlns:a16="http://schemas.microsoft.com/office/drawing/2014/main" id="{8B3AFD0E-672E-C96E-B3EF-0EB6478225A7}"/>
                </a:ext>
              </a:extLst>
            </p:cNvPr>
            <p:cNvSpPr>
              <a:spLocks/>
            </p:cNvSpPr>
            <p:nvPr/>
          </p:nvSpPr>
          <p:spPr bwMode="auto">
            <a:xfrm>
              <a:off x="5063" y="1240"/>
              <a:ext cx="65" cy="63"/>
            </a:xfrm>
            <a:custGeom>
              <a:avLst/>
              <a:gdLst>
                <a:gd name="T0" fmla="*/ 1 w 129"/>
                <a:gd name="T1" fmla="*/ 0 h 210"/>
                <a:gd name="T2" fmla="*/ 1 w 129"/>
                <a:gd name="T3" fmla="*/ 0 h 210"/>
                <a:gd name="T4" fmla="*/ 0 w 129"/>
                <a:gd name="T5" fmla="*/ 0 h 210"/>
                <a:gd name="T6" fmla="*/ 0 w 129"/>
                <a:gd name="T7" fmla="*/ 0 h 210"/>
                <a:gd name="T8" fmla="*/ 1 w 129"/>
                <a:gd name="T9" fmla="*/ 0 h 210"/>
                <a:gd name="T10" fmla="*/ 0 60000 65536"/>
                <a:gd name="T11" fmla="*/ 0 60000 65536"/>
                <a:gd name="T12" fmla="*/ 0 60000 65536"/>
                <a:gd name="T13" fmla="*/ 0 60000 65536"/>
                <a:gd name="T14" fmla="*/ 0 60000 65536"/>
                <a:gd name="T15" fmla="*/ 0 w 129"/>
                <a:gd name="T16" fmla="*/ 0 h 210"/>
                <a:gd name="T17" fmla="*/ 129 w 129"/>
                <a:gd name="T18" fmla="*/ 210 h 210"/>
              </a:gdLst>
              <a:ahLst/>
              <a:cxnLst>
                <a:cxn ang="T10">
                  <a:pos x="T0" y="T1"/>
                </a:cxn>
                <a:cxn ang="T11">
                  <a:pos x="T2" y="T3"/>
                </a:cxn>
                <a:cxn ang="T12">
                  <a:pos x="T4" y="T5"/>
                </a:cxn>
                <a:cxn ang="T13">
                  <a:pos x="T6" y="T7"/>
                </a:cxn>
                <a:cxn ang="T14">
                  <a:pos x="T8" y="T9"/>
                </a:cxn>
              </a:cxnLst>
              <a:rect l="T15" t="T16" r="T17" b="T18"/>
              <a:pathLst>
                <a:path w="129" h="210">
                  <a:moveTo>
                    <a:pt x="129" y="179"/>
                  </a:moveTo>
                  <a:lnTo>
                    <a:pt x="129" y="0"/>
                  </a:lnTo>
                  <a:lnTo>
                    <a:pt x="0" y="36"/>
                  </a:lnTo>
                  <a:lnTo>
                    <a:pt x="0" y="210"/>
                  </a:lnTo>
                  <a:lnTo>
                    <a:pt x="129" y="179"/>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71" name="Freeform 24">
              <a:extLst>
                <a:ext uri="{FF2B5EF4-FFF2-40B4-BE49-F238E27FC236}">
                  <a16:creationId xmlns:a16="http://schemas.microsoft.com/office/drawing/2014/main" id="{2C7C1501-CBD3-D02F-5A8E-EAAA0BE6B8DF}"/>
                </a:ext>
              </a:extLst>
            </p:cNvPr>
            <p:cNvSpPr>
              <a:spLocks/>
            </p:cNvSpPr>
            <p:nvPr/>
          </p:nvSpPr>
          <p:spPr bwMode="auto">
            <a:xfrm>
              <a:off x="4985" y="1323"/>
              <a:ext cx="59" cy="60"/>
            </a:xfrm>
            <a:custGeom>
              <a:avLst/>
              <a:gdLst>
                <a:gd name="T0" fmla="*/ 0 w 118"/>
                <a:gd name="T1" fmla="*/ 0 h 202"/>
                <a:gd name="T2" fmla="*/ 1 w 118"/>
                <a:gd name="T3" fmla="*/ 0 h 202"/>
                <a:gd name="T4" fmla="*/ 1 w 118"/>
                <a:gd name="T5" fmla="*/ 0 h 202"/>
                <a:gd name="T6" fmla="*/ 0 w 118"/>
                <a:gd name="T7" fmla="*/ 0 h 202"/>
                <a:gd name="T8" fmla="*/ 0 w 118"/>
                <a:gd name="T9" fmla="*/ 0 h 202"/>
                <a:gd name="T10" fmla="*/ 0 60000 65536"/>
                <a:gd name="T11" fmla="*/ 0 60000 65536"/>
                <a:gd name="T12" fmla="*/ 0 60000 65536"/>
                <a:gd name="T13" fmla="*/ 0 60000 65536"/>
                <a:gd name="T14" fmla="*/ 0 60000 65536"/>
                <a:gd name="T15" fmla="*/ 0 w 118"/>
                <a:gd name="T16" fmla="*/ 0 h 202"/>
                <a:gd name="T17" fmla="*/ 118 w 118"/>
                <a:gd name="T18" fmla="*/ 202 h 202"/>
              </a:gdLst>
              <a:ahLst/>
              <a:cxnLst>
                <a:cxn ang="T10">
                  <a:pos x="T0" y="T1"/>
                </a:cxn>
                <a:cxn ang="T11">
                  <a:pos x="T2" y="T3"/>
                </a:cxn>
                <a:cxn ang="T12">
                  <a:pos x="T4" y="T5"/>
                </a:cxn>
                <a:cxn ang="T13">
                  <a:pos x="T6" y="T7"/>
                </a:cxn>
                <a:cxn ang="T14">
                  <a:pos x="T8" y="T9"/>
                </a:cxn>
              </a:cxnLst>
              <a:rect l="T15" t="T16" r="T17" b="T18"/>
              <a:pathLst>
                <a:path w="118" h="202">
                  <a:moveTo>
                    <a:pt x="0" y="202"/>
                  </a:moveTo>
                  <a:lnTo>
                    <a:pt x="118" y="181"/>
                  </a:lnTo>
                  <a:lnTo>
                    <a:pt x="118" y="0"/>
                  </a:lnTo>
                  <a:lnTo>
                    <a:pt x="0" y="27"/>
                  </a:lnTo>
                  <a:lnTo>
                    <a:pt x="0" y="202"/>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72" name="Freeform 25">
              <a:extLst>
                <a:ext uri="{FF2B5EF4-FFF2-40B4-BE49-F238E27FC236}">
                  <a16:creationId xmlns:a16="http://schemas.microsoft.com/office/drawing/2014/main" id="{E7FF2D50-3133-4170-BC9E-79B0D7A9A99B}"/>
                </a:ext>
              </a:extLst>
            </p:cNvPr>
            <p:cNvSpPr>
              <a:spLocks/>
            </p:cNvSpPr>
            <p:nvPr/>
          </p:nvSpPr>
          <p:spPr bwMode="auto">
            <a:xfrm>
              <a:off x="4910" y="1399"/>
              <a:ext cx="56" cy="56"/>
            </a:xfrm>
            <a:custGeom>
              <a:avLst/>
              <a:gdLst>
                <a:gd name="T0" fmla="*/ 0 w 111"/>
                <a:gd name="T1" fmla="*/ 0 h 186"/>
                <a:gd name="T2" fmla="*/ 0 w 111"/>
                <a:gd name="T3" fmla="*/ 0 h 186"/>
                <a:gd name="T4" fmla="*/ 1 w 111"/>
                <a:gd name="T5" fmla="*/ 0 h 186"/>
                <a:gd name="T6" fmla="*/ 1 w 111"/>
                <a:gd name="T7" fmla="*/ 0 h 186"/>
                <a:gd name="T8" fmla="*/ 0 w 111"/>
                <a:gd name="T9" fmla="*/ 0 h 186"/>
                <a:gd name="T10" fmla="*/ 0 60000 65536"/>
                <a:gd name="T11" fmla="*/ 0 60000 65536"/>
                <a:gd name="T12" fmla="*/ 0 60000 65536"/>
                <a:gd name="T13" fmla="*/ 0 60000 65536"/>
                <a:gd name="T14" fmla="*/ 0 60000 65536"/>
                <a:gd name="T15" fmla="*/ 0 w 111"/>
                <a:gd name="T16" fmla="*/ 0 h 186"/>
                <a:gd name="T17" fmla="*/ 111 w 111"/>
                <a:gd name="T18" fmla="*/ 186 h 186"/>
              </a:gdLst>
              <a:ahLst/>
              <a:cxnLst>
                <a:cxn ang="T10">
                  <a:pos x="T0" y="T1"/>
                </a:cxn>
                <a:cxn ang="T11">
                  <a:pos x="T2" y="T3"/>
                </a:cxn>
                <a:cxn ang="T12">
                  <a:pos x="T4" y="T5"/>
                </a:cxn>
                <a:cxn ang="T13">
                  <a:pos x="T6" y="T7"/>
                </a:cxn>
                <a:cxn ang="T14">
                  <a:pos x="T8" y="T9"/>
                </a:cxn>
              </a:cxnLst>
              <a:rect l="T15" t="T16" r="T17" b="T18"/>
              <a:pathLst>
                <a:path w="111" h="186">
                  <a:moveTo>
                    <a:pt x="0" y="19"/>
                  </a:moveTo>
                  <a:lnTo>
                    <a:pt x="0" y="186"/>
                  </a:lnTo>
                  <a:lnTo>
                    <a:pt x="111" y="172"/>
                  </a:lnTo>
                  <a:lnTo>
                    <a:pt x="111" y="0"/>
                  </a:lnTo>
                  <a:lnTo>
                    <a:pt x="0" y="19"/>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73" name="Freeform 26">
              <a:extLst>
                <a:ext uri="{FF2B5EF4-FFF2-40B4-BE49-F238E27FC236}">
                  <a16:creationId xmlns:a16="http://schemas.microsoft.com/office/drawing/2014/main" id="{0150F732-E938-4FAB-C454-E2E2CFEE19B0}"/>
                </a:ext>
              </a:extLst>
            </p:cNvPr>
            <p:cNvSpPr>
              <a:spLocks/>
            </p:cNvSpPr>
            <p:nvPr/>
          </p:nvSpPr>
          <p:spPr bwMode="auto">
            <a:xfrm>
              <a:off x="5063" y="1381"/>
              <a:ext cx="65" cy="62"/>
            </a:xfrm>
            <a:custGeom>
              <a:avLst/>
              <a:gdLst>
                <a:gd name="T0" fmla="*/ 0 w 129"/>
                <a:gd name="T1" fmla="*/ 0 h 207"/>
                <a:gd name="T2" fmla="*/ 1 w 129"/>
                <a:gd name="T3" fmla="*/ 0 h 207"/>
                <a:gd name="T4" fmla="*/ 1 w 129"/>
                <a:gd name="T5" fmla="*/ 0 h 207"/>
                <a:gd name="T6" fmla="*/ 0 w 129"/>
                <a:gd name="T7" fmla="*/ 0 h 207"/>
                <a:gd name="T8" fmla="*/ 0 w 129"/>
                <a:gd name="T9" fmla="*/ 0 h 207"/>
                <a:gd name="T10" fmla="*/ 0 60000 65536"/>
                <a:gd name="T11" fmla="*/ 0 60000 65536"/>
                <a:gd name="T12" fmla="*/ 0 60000 65536"/>
                <a:gd name="T13" fmla="*/ 0 60000 65536"/>
                <a:gd name="T14" fmla="*/ 0 60000 65536"/>
                <a:gd name="T15" fmla="*/ 0 w 129"/>
                <a:gd name="T16" fmla="*/ 0 h 207"/>
                <a:gd name="T17" fmla="*/ 129 w 129"/>
                <a:gd name="T18" fmla="*/ 207 h 207"/>
              </a:gdLst>
              <a:ahLst/>
              <a:cxnLst>
                <a:cxn ang="T10">
                  <a:pos x="T0" y="T1"/>
                </a:cxn>
                <a:cxn ang="T11">
                  <a:pos x="T2" y="T3"/>
                </a:cxn>
                <a:cxn ang="T12">
                  <a:pos x="T4" y="T5"/>
                </a:cxn>
                <a:cxn ang="T13">
                  <a:pos x="T6" y="T7"/>
                </a:cxn>
                <a:cxn ang="T14">
                  <a:pos x="T8" y="T9"/>
                </a:cxn>
              </a:cxnLst>
              <a:rect l="T15" t="T16" r="T17" b="T18"/>
              <a:pathLst>
                <a:path w="129" h="207">
                  <a:moveTo>
                    <a:pt x="0" y="207"/>
                  </a:moveTo>
                  <a:lnTo>
                    <a:pt x="129" y="191"/>
                  </a:lnTo>
                  <a:lnTo>
                    <a:pt x="129" y="0"/>
                  </a:lnTo>
                  <a:lnTo>
                    <a:pt x="0" y="23"/>
                  </a:lnTo>
                  <a:lnTo>
                    <a:pt x="0" y="207"/>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74" name="Freeform 27">
              <a:extLst>
                <a:ext uri="{FF2B5EF4-FFF2-40B4-BE49-F238E27FC236}">
                  <a16:creationId xmlns:a16="http://schemas.microsoft.com/office/drawing/2014/main" id="{65F78397-5D77-356D-95A0-29489D678072}"/>
                </a:ext>
              </a:extLst>
            </p:cNvPr>
            <p:cNvSpPr>
              <a:spLocks/>
            </p:cNvSpPr>
            <p:nvPr/>
          </p:nvSpPr>
          <p:spPr bwMode="auto">
            <a:xfrm>
              <a:off x="4985" y="1254"/>
              <a:ext cx="59" cy="60"/>
            </a:xfrm>
            <a:custGeom>
              <a:avLst/>
              <a:gdLst>
                <a:gd name="T0" fmla="*/ 1 w 118"/>
                <a:gd name="T1" fmla="*/ 0 h 202"/>
                <a:gd name="T2" fmla="*/ 1 w 118"/>
                <a:gd name="T3" fmla="*/ 0 h 202"/>
                <a:gd name="T4" fmla="*/ 0 w 118"/>
                <a:gd name="T5" fmla="*/ 0 h 202"/>
                <a:gd name="T6" fmla="*/ 0 w 118"/>
                <a:gd name="T7" fmla="*/ 0 h 202"/>
                <a:gd name="T8" fmla="*/ 1 w 118"/>
                <a:gd name="T9" fmla="*/ 0 h 202"/>
                <a:gd name="T10" fmla="*/ 0 60000 65536"/>
                <a:gd name="T11" fmla="*/ 0 60000 65536"/>
                <a:gd name="T12" fmla="*/ 0 60000 65536"/>
                <a:gd name="T13" fmla="*/ 0 60000 65536"/>
                <a:gd name="T14" fmla="*/ 0 60000 65536"/>
                <a:gd name="T15" fmla="*/ 0 w 118"/>
                <a:gd name="T16" fmla="*/ 0 h 202"/>
                <a:gd name="T17" fmla="*/ 118 w 118"/>
                <a:gd name="T18" fmla="*/ 202 h 202"/>
              </a:gdLst>
              <a:ahLst/>
              <a:cxnLst>
                <a:cxn ang="T10">
                  <a:pos x="T0" y="T1"/>
                </a:cxn>
                <a:cxn ang="T11">
                  <a:pos x="T2" y="T3"/>
                </a:cxn>
                <a:cxn ang="T12">
                  <a:pos x="T4" y="T5"/>
                </a:cxn>
                <a:cxn ang="T13">
                  <a:pos x="T6" y="T7"/>
                </a:cxn>
                <a:cxn ang="T14">
                  <a:pos x="T8" y="T9"/>
                </a:cxn>
              </a:cxnLst>
              <a:rect l="T15" t="T16" r="T17" b="T18"/>
              <a:pathLst>
                <a:path w="118" h="202">
                  <a:moveTo>
                    <a:pt x="118" y="173"/>
                  </a:moveTo>
                  <a:lnTo>
                    <a:pt x="118" y="0"/>
                  </a:lnTo>
                  <a:lnTo>
                    <a:pt x="0" y="34"/>
                  </a:lnTo>
                  <a:lnTo>
                    <a:pt x="0" y="202"/>
                  </a:lnTo>
                  <a:lnTo>
                    <a:pt x="118" y="173"/>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75" name="Freeform 28">
              <a:extLst>
                <a:ext uri="{FF2B5EF4-FFF2-40B4-BE49-F238E27FC236}">
                  <a16:creationId xmlns:a16="http://schemas.microsoft.com/office/drawing/2014/main" id="{EF6E2A7E-3C8A-94FC-8E47-81373B0429AC}"/>
                </a:ext>
              </a:extLst>
            </p:cNvPr>
            <p:cNvSpPr>
              <a:spLocks/>
            </p:cNvSpPr>
            <p:nvPr/>
          </p:nvSpPr>
          <p:spPr bwMode="auto">
            <a:xfrm>
              <a:off x="5063" y="1311"/>
              <a:ext cx="65" cy="63"/>
            </a:xfrm>
            <a:custGeom>
              <a:avLst/>
              <a:gdLst>
                <a:gd name="T0" fmla="*/ 0 w 129"/>
                <a:gd name="T1" fmla="*/ 0 h 214"/>
                <a:gd name="T2" fmla="*/ 0 w 129"/>
                <a:gd name="T3" fmla="*/ 0 h 214"/>
                <a:gd name="T4" fmla="*/ 1 w 129"/>
                <a:gd name="T5" fmla="*/ 0 h 214"/>
                <a:gd name="T6" fmla="*/ 1 w 129"/>
                <a:gd name="T7" fmla="*/ 0 h 214"/>
                <a:gd name="T8" fmla="*/ 0 w 129"/>
                <a:gd name="T9" fmla="*/ 0 h 214"/>
                <a:gd name="T10" fmla="*/ 0 60000 65536"/>
                <a:gd name="T11" fmla="*/ 0 60000 65536"/>
                <a:gd name="T12" fmla="*/ 0 60000 65536"/>
                <a:gd name="T13" fmla="*/ 0 60000 65536"/>
                <a:gd name="T14" fmla="*/ 0 60000 65536"/>
                <a:gd name="T15" fmla="*/ 0 w 129"/>
                <a:gd name="T16" fmla="*/ 0 h 214"/>
                <a:gd name="T17" fmla="*/ 129 w 129"/>
                <a:gd name="T18" fmla="*/ 214 h 214"/>
              </a:gdLst>
              <a:ahLst/>
              <a:cxnLst>
                <a:cxn ang="T10">
                  <a:pos x="T0" y="T1"/>
                </a:cxn>
                <a:cxn ang="T11">
                  <a:pos x="T2" y="T3"/>
                </a:cxn>
                <a:cxn ang="T12">
                  <a:pos x="T4" y="T5"/>
                </a:cxn>
                <a:cxn ang="T13">
                  <a:pos x="T6" y="T7"/>
                </a:cxn>
                <a:cxn ang="T14">
                  <a:pos x="T8" y="T9"/>
                </a:cxn>
              </a:cxnLst>
              <a:rect l="T15" t="T16" r="T17" b="T18"/>
              <a:pathLst>
                <a:path w="129" h="214">
                  <a:moveTo>
                    <a:pt x="0" y="32"/>
                  </a:moveTo>
                  <a:lnTo>
                    <a:pt x="0" y="214"/>
                  </a:lnTo>
                  <a:lnTo>
                    <a:pt x="129" y="189"/>
                  </a:lnTo>
                  <a:lnTo>
                    <a:pt x="129" y="0"/>
                  </a:lnTo>
                  <a:lnTo>
                    <a:pt x="0" y="32"/>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76" name="Freeform 29">
              <a:extLst>
                <a:ext uri="{FF2B5EF4-FFF2-40B4-BE49-F238E27FC236}">
                  <a16:creationId xmlns:a16="http://schemas.microsoft.com/office/drawing/2014/main" id="{E8C495F7-23F6-3012-BE09-FA5B93C96C22}"/>
                </a:ext>
              </a:extLst>
            </p:cNvPr>
            <p:cNvSpPr>
              <a:spLocks/>
            </p:cNvSpPr>
            <p:nvPr/>
          </p:nvSpPr>
          <p:spPr bwMode="auto">
            <a:xfrm>
              <a:off x="4985" y="1390"/>
              <a:ext cx="59" cy="59"/>
            </a:xfrm>
            <a:custGeom>
              <a:avLst/>
              <a:gdLst>
                <a:gd name="T0" fmla="*/ 0 w 118"/>
                <a:gd name="T1" fmla="*/ 0 h 196"/>
                <a:gd name="T2" fmla="*/ 0 w 118"/>
                <a:gd name="T3" fmla="*/ 0 h 196"/>
                <a:gd name="T4" fmla="*/ 1 w 118"/>
                <a:gd name="T5" fmla="*/ 0 h 196"/>
                <a:gd name="T6" fmla="*/ 1 w 118"/>
                <a:gd name="T7" fmla="*/ 0 h 196"/>
                <a:gd name="T8" fmla="*/ 0 w 118"/>
                <a:gd name="T9" fmla="*/ 0 h 196"/>
                <a:gd name="T10" fmla="*/ 0 60000 65536"/>
                <a:gd name="T11" fmla="*/ 0 60000 65536"/>
                <a:gd name="T12" fmla="*/ 0 60000 65536"/>
                <a:gd name="T13" fmla="*/ 0 60000 65536"/>
                <a:gd name="T14" fmla="*/ 0 60000 65536"/>
                <a:gd name="T15" fmla="*/ 0 w 118"/>
                <a:gd name="T16" fmla="*/ 0 h 196"/>
                <a:gd name="T17" fmla="*/ 118 w 118"/>
                <a:gd name="T18" fmla="*/ 196 h 196"/>
              </a:gdLst>
              <a:ahLst/>
              <a:cxnLst>
                <a:cxn ang="T10">
                  <a:pos x="T0" y="T1"/>
                </a:cxn>
                <a:cxn ang="T11">
                  <a:pos x="T2" y="T3"/>
                </a:cxn>
                <a:cxn ang="T12">
                  <a:pos x="T4" y="T5"/>
                </a:cxn>
                <a:cxn ang="T13">
                  <a:pos x="T6" y="T7"/>
                </a:cxn>
                <a:cxn ang="T14">
                  <a:pos x="T8" y="T9"/>
                </a:cxn>
              </a:cxnLst>
              <a:rect l="T15" t="T16" r="T17" b="T18"/>
              <a:pathLst>
                <a:path w="118" h="196">
                  <a:moveTo>
                    <a:pt x="0" y="21"/>
                  </a:moveTo>
                  <a:lnTo>
                    <a:pt x="0" y="196"/>
                  </a:lnTo>
                  <a:lnTo>
                    <a:pt x="118" y="182"/>
                  </a:lnTo>
                  <a:lnTo>
                    <a:pt x="118" y="0"/>
                  </a:lnTo>
                  <a:lnTo>
                    <a:pt x="0" y="21"/>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77" name="Freeform 30">
              <a:extLst>
                <a:ext uri="{FF2B5EF4-FFF2-40B4-BE49-F238E27FC236}">
                  <a16:creationId xmlns:a16="http://schemas.microsoft.com/office/drawing/2014/main" id="{3A7CEC96-FA9D-5072-DF70-6FE7108C3B4E}"/>
                </a:ext>
              </a:extLst>
            </p:cNvPr>
            <p:cNvSpPr>
              <a:spLocks/>
            </p:cNvSpPr>
            <p:nvPr/>
          </p:nvSpPr>
          <p:spPr bwMode="auto">
            <a:xfrm>
              <a:off x="5063" y="1457"/>
              <a:ext cx="65" cy="58"/>
            </a:xfrm>
            <a:custGeom>
              <a:avLst/>
              <a:gdLst>
                <a:gd name="T0" fmla="*/ 0 w 129"/>
                <a:gd name="T1" fmla="*/ 0 h 196"/>
                <a:gd name="T2" fmla="*/ 1 w 129"/>
                <a:gd name="T3" fmla="*/ 0 h 196"/>
                <a:gd name="T4" fmla="*/ 1 w 129"/>
                <a:gd name="T5" fmla="*/ 0 h 196"/>
                <a:gd name="T6" fmla="*/ 0 w 129"/>
                <a:gd name="T7" fmla="*/ 0 h 196"/>
                <a:gd name="T8" fmla="*/ 0 w 129"/>
                <a:gd name="T9" fmla="*/ 0 h 196"/>
                <a:gd name="T10" fmla="*/ 0 60000 65536"/>
                <a:gd name="T11" fmla="*/ 0 60000 65536"/>
                <a:gd name="T12" fmla="*/ 0 60000 65536"/>
                <a:gd name="T13" fmla="*/ 0 60000 65536"/>
                <a:gd name="T14" fmla="*/ 0 60000 65536"/>
                <a:gd name="T15" fmla="*/ 0 w 129"/>
                <a:gd name="T16" fmla="*/ 0 h 196"/>
                <a:gd name="T17" fmla="*/ 129 w 129"/>
                <a:gd name="T18" fmla="*/ 196 h 196"/>
              </a:gdLst>
              <a:ahLst/>
              <a:cxnLst>
                <a:cxn ang="T10">
                  <a:pos x="T0" y="T1"/>
                </a:cxn>
                <a:cxn ang="T11">
                  <a:pos x="T2" y="T3"/>
                </a:cxn>
                <a:cxn ang="T12">
                  <a:pos x="T4" y="T5"/>
                </a:cxn>
                <a:cxn ang="T13">
                  <a:pos x="T6" y="T7"/>
                </a:cxn>
                <a:cxn ang="T14">
                  <a:pos x="T8" y="T9"/>
                </a:cxn>
              </a:cxnLst>
              <a:rect l="T15" t="T16" r="T17" b="T18"/>
              <a:pathLst>
                <a:path w="129" h="196">
                  <a:moveTo>
                    <a:pt x="0" y="196"/>
                  </a:moveTo>
                  <a:lnTo>
                    <a:pt x="129" y="192"/>
                  </a:lnTo>
                  <a:lnTo>
                    <a:pt x="129" y="0"/>
                  </a:lnTo>
                  <a:lnTo>
                    <a:pt x="0" y="12"/>
                  </a:lnTo>
                  <a:lnTo>
                    <a:pt x="0" y="196"/>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78" name="Freeform 31">
              <a:extLst>
                <a:ext uri="{FF2B5EF4-FFF2-40B4-BE49-F238E27FC236}">
                  <a16:creationId xmlns:a16="http://schemas.microsoft.com/office/drawing/2014/main" id="{E4AB8A19-58C0-E554-52C7-18F1DA431060}"/>
                </a:ext>
              </a:extLst>
            </p:cNvPr>
            <p:cNvSpPr>
              <a:spLocks/>
            </p:cNvSpPr>
            <p:nvPr/>
          </p:nvSpPr>
          <p:spPr bwMode="auto">
            <a:xfrm>
              <a:off x="4985" y="1461"/>
              <a:ext cx="59" cy="57"/>
            </a:xfrm>
            <a:custGeom>
              <a:avLst/>
              <a:gdLst>
                <a:gd name="T0" fmla="*/ 0 w 118"/>
                <a:gd name="T1" fmla="*/ 0 h 192"/>
                <a:gd name="T2" fmla="*/ 0 w 118"/>
                <a:gd name="T3" fmla="*/ 0 h 192"/>
                <a:gd name="T4" fmla="*/ 1 w 118"/>
                <a:gd name="T5" fmla="*/ 0 h 192"/>
                <a:gd name="T6" fmla="*/ 1 w 118"/>
                <a:gd name="T7" fmla="*/ 0 h 192"/>
                <a:gd name="T8" fmla="*/ 0 w 118"/>
                <a:gd name="T9" fmla="*/ 0 h 192"/>
                <a:gd name="T10" fmla="*/ 0 60000 65536"/>
                <a:gd name="T11" fmla="*/ 0 60000 65536"/>
                <a:gd name="T12" fmla="*/ 0 60000 65536"/>
                <a:gd name="T13" fmla="*/ 0 60000 65536"/>
                <a:gd name="T14" fmla="*/ 0 60000 65536"/>
                <a:gd name="T15" fmla="*/ 0 w 118"/>
                <a:gd name="T16" fmla="*/ 0 h 192"/>
                <a:gd name="T17" fmla="*/ 118 w 118"/>
                <a:gd name="T18" fmla="*/ 192 h 192"/>
              </a:gdLst>
              <a:ahLst/>
              <a:cxnLst>
                <a:cxn ang="T10">
                  <a:pos x="T0" y="T1"/>
                </a:cxn>
                <a:cxn ang="T11">
                  <a:pos x="T2" y="T3"/>
                </a:cxn>
                <a:cxn ang="T12">
                  <a:pos x="T4" y="T5"/>
                </a:cxn>
                <a:cxn ang="T13">
                  <a:pos x="T6" y="T7"/>
                </a:cxn>
                <a:cxn ang="T14">
                  <a:pos x="T8" y="T9"/>
                </a:cxn>
              </a:cxnLst>
              <a:rect l="T15" t="T16" r="T17" b="T18"/>
              <a:pathLst>
                <a:path w="118" h="192">
                  <a:moveTo>
                    <a:pt x="0" y="12"/>
                  </a:moveTo>
                  <a:lnTo>
                    <a:pt x="0" y="192"/>
                  </a:lnTo>
                  <a:lnTo>
                    <a:pt x="118" y="182"/>
                  </a:lnTo>
                  <a:lnTo>
                    <a:pt x="118" y="0"/>
                  </a:lnTo>
                  <a:lnTo>
                    <a:pt x="0" y="12"/>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79" name="Freeform 32">
              <a:extLst>
                <a:ext uri="{FF2B5EF4-FFF2-40B4-BE49-F238E27FC236}">
                  <a16:creationId xmlns:a16="http://schemas.microsoft.com/office/drawing/2014/main" id="{3DA0E0C3-1112-F9A2-298C-1AA11046B9CC}"/>
                </a:ext>
              </a:extLst>
            </p:cNvPr>
            <p:cNvSpPr>
              <a:spLocks/>
            </p:cNvSpPr>
            <p:nvPr/>
          </p:nvSpPr>
          <p:spPr bwMode="auto">
            <a:xfrm>
              <a:off x="4910" y="1267"/>
              <a:ext cx="56" cy="58"/>
            </a:xfrm>
            <a:custGeom>
              <a:avLst/>
              <a:gdLst>
                <a:gd name="T0" fmla="*/ 1 w 111"/>
                <a:gd name="T1" fmla="*/ 0 h 196"/>
                <a:gd name="T2" fmla="*/ 0 w 111"/>
                <a:gd name="T3" fmla="*/ 0 h 196"/>
                <a:gd name="T4" fmla="*/ 0 w 111"/>
                <a:gd name="T5" fmla="*/ 0 h 196"/>
                <a:gd name="T6" fmla="*/ 1 w 111"/>
                <a:gd name="T7" fmla="*/ 0 h 196"/>
                <a:gd name="T8" fmla="*/ 1 w 111"/>
                <a:gd name="T9" fmla="*/ 0 h 196"/>
                <a:gd name="T10" fmla="*/ 0 60000 65536"/>
                <a:gd name="T11" fmla="*/ 0 60000 65536"/>
                <a:gd name="T12" fmla="*/ 0 60000 65536"/>
                <a:gd name="T13" fmla="*/ 0 60000 65536"/>
                <a:gd name="T14" fmla="*/ 0 60000 65536"/>
                <a:gd name="T15" fmla="*/ 0 w 111"/>
                <a:gd name="T16" fmla="*/ 0 h 196"/>
                <a:gd name="T17" fmla="*/ 111 w 111"/>
                <a:gd name="T18" fmla="*/ 196 h 196"/>
              </a:gdLst>
              <a:ahLst/>
              <a:cxnLst>
                <a:cxn ang="T10">
                  <a:pos x="T0" y="T1"/>
                </a:cxn>
                <a:cxn ang="T11">
                  <a:pos x="T2" y="T3"/>
                </a:cxn>
                <a:cxn ang="T12">
                  <a:pos x="T4" y="T5"/>
                </a:cxn>
                <a:cxn ang="T13">
                  <a:pos x="T6" y="T7"/>
                </a:cxn>
                <a:cxn ang="T14">
                  <a:pos x="T8" y="T9"/>
                </a:cxn>
              </a:cxnLst>
              <a:rect l="T15" t="T16" r="T17" b="T18"/>
              <a:pathLst>
                <a:path w="111" h="196">
                  <a:moveTo>
                    <a:pt x="111" y="0"/>
                  </a:moveTo>
                  <a:lnTo>
                    <a:pt x="0" y="31"/>
                  </a:lnTo>
                  <a:lnTo>
                    <a:pt x="0" y="196"/>
                  </a:lnTo>
                  <a:lnTo>
                    <a:pt x="111" y="168"/>
                  </a:lnTo>
                  <a:lnTo>
                    <a:pt x="111" y="0"/>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80" name="Freeform 33">
              <a:extLst>
                <a:ext uri="{FF2B5EF4-FFF2-40B4-BE49-F238E27FC236}">
                  <a16:creationId xmlns:a16="http://schemas.microsoft.com/office/drawing/2014/main" id="{096D63E6-9655-C356-9319-C9D11C37EE5A}"/>
                </a:ext>
              </a:extLst>
            </p:cNvPr>
            <p:cNvSpPr>
              <a:spLocks/>
            </p:cNvSpPr>
            <p:nvPr/>
          </p:nvSpPr>
          <p:spPr bwMode="auto">
            <a:xfrm>
              <a:off x="4910" y="1333"/>
              <a:ext cx="56" cy="58"/>
            </a:xfrm>
            <a:custGeom>
              <a:avLst/>
              <a:gdLst>
                <a:gd name="T0" fmla="*/ 1 w 111"/>
                <a:gd name="T1" fmla="*/ 0 h 193"/>
                <a:gd name="T2" fmla="*/ 0 w 111"/>
                <a:gd name="T3" fmla="*/ 0 h 193"/>
                <a:gd name="T4" fmla="*/ 0 w 111"/>
                <a:gd name="T5" fmla="*/ 0 h 193"/>
                <a:gd name="T6" fmla="*/ 1 w 111"/>
                <a:gd name="T7" fmla="*/ 0 h 193"/>
                <a:gd name="T8" fmla="*/ 1 w 111"/>
                <a:gd name="T9" fmla="*/ 0 h 193"/>
                <a:gd name="T10" fmla="*/ 0 60000 65536"/>
                <a:gd name="T11" fmla="*/ 0 60000 65536"/>
                <a:gd name="T12" fmla="*/ 0 60000 65536"/>
                <a:gd name="T13" fmla="*/ 0 60000 65536"/>
                <a:gd name="T14" fmla="*/ 0 60000 65536"/>
                <a:gd name="T15" fmla="*/ 0 w 111"/>
                <a:gd name="T16" fmla="*/ 0 h 193"/>
                <a:gd name="T17" fmla="*/ 111 w 111"/>
                <a:gd name="T18" fmla="*/ 193 h 193"/>
              </a:gdLst>
              <a:ahLst/>
              <a:cxnLst>
                <a:cxn ang="T10">
                  <a:pos x="T0" y="T1"/>
                </a:cxn>
                <a:cxn ang="T11">
                  <a:pos x="T2" y="T3"/>
                </a:cxn>
                <a:cxn ang="T12">
                  <a:pos x="T4" y="T5"/>
                </a:cxn>
                <a:cxn ang="T13">
                  <a:pos x="T6" y="T7"/>
                </a:cxn>
                <a:cxn ang="T14">
                  <a:pos x="T8" y="T9"/>
                </a:cxn>
              </a:cxnLst>
              <a:rect l="T15" t="T16" r="T17" b="T18"/>
              <a:pathLst>
                <a:path w="111" h="193">
                  <a:moveTo>
                    <a:pt x="111" y="0"/>
                  </a:moveTo>
                  <a:lnTo>
                    <a:pt x="0" y="26"/>
                  </a:lnTo>
                  <a:lnTo>
                    <a:pt x="0" y="193"/>
                  </a:lnTo>
                  <a:lnTo>
                    <a:pt x="111" y="172"/>
                  </a:lnTo>
                  <a:lnTo>
                    <a:pt x="111" y="0"/>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81" name="Freeform 34">
              <a:extLst>
                <a:ext uri="{FF2B5EF4-FFF2-40B4-BE49-F238E27FC236}">
                  <a16:creationId xmlns:a16="http://schemas.microsoft.com/office/drawing/2014/main" id="{DC5B6A61-8319-07D2-10E5-28F27148191A}"/>
                </a:ext>
              </a:extLst>
            </p:cNvPr>
            <p:cNvSpPr>
              <a:spLocks/>
            </p:cNvSpPr>
            <p:nvPr/>
          </p:nvSpPr>
          <p:spPr bwMode="auto">
            <a:xfrm>
              <a:off x="4480" y="1444"/>
              <a:ext cx="40" cy="41"/>
            </a:xfrm>
            <a:custGeom>
              <a:avLst/>
              <a:gdLst>
                <a:gd name="T0" fmla="*/ 0 w 77"/>
                <a:gd name="T1" fmla="*/ 0 h 136"/>
                <a:gd name="T2" fmla="*/ 0 w 77"/>
                <a:gd name="T3" fmla="*/ 0 h 136"/>
                <a:gd name="T4" fmla="*/ 1 w 77"/>
                <a:gd name="T5" fmla="*/ 0 h 136"/>
                <a:gd name="T6" fmla="*/ 1 w 77"/>
                <a:gd name="T7" fmla="*/ 0 h 136"/>
                <a:gd name="T8" fmla="*/ 0 w 77"/>
                <a:gd name="T9" fmla="*/ 0 h 136"/>
                <a:gd name="T10" fmla="*/ 0 60000 65536"/>
                <a:gd name="T11" fmla="*/ 0 60000 65536"/>
                <a:gd name="T12" fmla="*/ 0 60000 65536"/>
                <a:gd name="T13" fmla="*/ 0 60000 65536"/>
                <a:gd name="T14" fmla="*/ 0 60000 65536"/>
                <a:gd name="T15" fmla="*/ 0 w 77"/>
                <a:gd name="T16" fmla="*/ 0 h 136"/>
                <a:gd name="T17" fmla="*/ 77 w 77"/>
                <a:gd name="T18" fmla="*/ 136 h 136"/>
              </a:gdLst>
              <a:ahLst/>
              <a:cxnLst>
                <a:cxn ang="T10">
                  <a:pos x="T0" y="T1"/>
                </a:cxn>
                <a:cxn ang="T11">
                  <a:pos x="T2" y="T3"/>
                </a:cxn>
                <a:cxn ang="T12">
                  <a:pos x="T4" y="T5"/>
                </a:cxn>
                <a:cxn ang="T13">
                  <a:pos x="T6" y="T7"/>
                </a:cxn>
                <a:cxn ang="T14">
                  <a:pos x="T8" y="T9"/>
                </a:cxn>
              </a:cxnLst>
              <a:rect l="T15" t="T16" r="T17" b="T18"/>
              <a:pathLst>
                <a:path w="77" h="136">
                  <a:moveTo>
                    <a:pt x="0" y="12"/>
                  </a:moveTo>
                  <a:lnTo>
                    <a:pt x="0" y="136"/>
                  </a:lnTo>
                  <a:lnTo>
                    <a:pt x="77" y="127"/>
                  </a:lnTo>
                  <a:lnTo>
                    <a:pt x="77" y="0"/>
                  </a:lnTo>
                  <a:lnTo>
                    <a:pt x="0" y="12"/>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82" name="Freeform 35">
              <a:extLst>
                <a:ext uri="{FF2B5EF4-FFF2-40B4-BE49-F238E27FC236}">
                  <a16:creationId xmlns:a16="http://schemas.microsoft.com/office/drawing/2014/main" id="{FB7EB42E-A99C-0E9E-2CCF-3E9B2268FB7F}"/>
                </a:ext>
              </a:extLst>
            </p:cNvPr>
            <p:cNvSpPr>
              <a:spLocks/>
            </p:cNvSpPr>
            <p:nvPr/>
          </p:nvSpPr>
          <p:spPr bwMode="auto">
            <a:xfrm>
              <a:off x="4534" y="1387"/>
              <a:ext cx="39" cy="45"/>
            </a:xfrm>
            <a:custGeom>
              <a:avLst/>
              <a:gdLst>
                <a:gd name="T0" fmla="*/ 0 w 77"/>
                <a:gd name="T1" fmla="*/ 0 h 152"/>
                <a:gd name="T2" fmla="*/ 1 w 77"/>
                <a:gd name="T3" fmla="*/ 0 h 152"/>
                <a:gd name="T4" fmla="*/ 1 w 77"/>
                <a:gd name="T5" fmla="*/ 0 h 152"/>
                <a:gd name="T6" fmla="*/ 0 w 77"/>
                <a:gd name="T7" fmla="*/ 0 h 152"/>
                <a:gd name="T8" fmla="*/ 0 w 77"/>
                <a:gd name="T9" fmla="*/ 0 h 152"/>
                <a:gd name="T10" fmla="*/ 0 60000 65536"/>
                <a:gd name="T11" fmla="*/ 0 60000 65536"/>
                <a:gd name="T12" fmla="*/ 0 60000 65536"/>
                <a:gd name="T13" fmla="*/ 0 60000 65536"/>
                <a:gd name="T14" fmla="*/ 0 60000 65536"/>
                <a:gd name="T15" fmla="*/ 0 w 77"/>
                <a:gd name="T16" fmla="*/ 0 h 152"/>
                <a:gd name="T17" fmla="*/ 77 w 77"/>
                <a:gd name="T18" fmla="*/ 152 h 152"/>
              </a:gdLst>
              <a:ahLst/>
              <a:cxnLst>
                <a:cxn ang="T10">
                  <a:pos x="T0" y="T1"/>
                </a:cxn>
                <a:cxn ang="T11">
                  <a:pos x="T2" y="T3"/>
                </a:cxn>
                <a:cxn ang="T12">
                  <a:pos x="T4" y="T5"/>
                </a:cxn>
                <a:cxn ang="T13">
                  <a:pos x="T6" y="T7"/>
                </a:cxn>
                <a:cxn ang="T14">
                  <a:pos x="T8" y="T9"/>
                </a:cxn>
              </a:cxnLst>
              <a:rect l="T15" t="T16" r="T17" b="T18"/>
              <a:pathLst>
                <a:path w="77" h="152">
                  <a:moveTo>
                    <a:pt x="0" y="152"/>
                  </a:moveTo>
                  <a:lnTo>
                    <a:pt x="77" y="139"/>
                  </a:lnTo>
                  <a:lnTo>
                    <a:pt x="77" y="0"/>
                  </a:lnTo>
                  <a:lnTo>
                    <a:pt x="0" y="19"/>
                  </a:lnTo>
                  <a:lnTo>
                    <a:pt x="0" y="152"/>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83" name="Freeform 36">
              <a:extLst>
                <a:ext uri="{FF2B5EF4-FFF2-40B4-BE49-F238E27FC236}">
                  <a16:creationId xmlns:a16="http://schemas.microsoft.com/office/drawing/2014/main" id="{CA9FED20-99CB-9ADD-9DA7-3662DF0E97E9}"/>
                </a:ext>
              </a:extLst>
            </p:cNvPr>
            <p:cNvSpPr>
              <a:spLocks/>
            </p:cNvSpPr>
            <p:nvPr/>
          </p:nvSpPr>
          <p:spPr bwMode="auto">
            <a:xfrm>
              <a:off x="4480" y="1394"/>
              <a:ext cx="40" cy="45"/>
            </a:xfrm>
            <a:custGeom>
              <a:avLst/>
              <a:gdLst>
                <a:gd name="T0" fmla="*/ 0 w 77"/>
                <a:gd name="T1" fmla="*/ 0 h 149"/>
                <a:gd name="T2" fmla="*/ 1 w 77"/>
                <a:gd name="T3" fmla="*/ 0 h 149"/>
                <a:gd name="T4" fmla="*/ 1 w 77"/>
                <a:gd name="T5" fmla="*/ 0 h 149"/>
                <a:gd name="T6" fmla="*/ 0 w 77"/>
                <a:gd name="T7" fmla="*/ 0 h 149"/>
                <a:gd name="T8" fmla="*/ 0 w 77"/>
                <a:gd name="T9" fmla="*/ 0 h 149"/>
                <a:gd name="T10" fmla="*/ 0 60000 65536"/>
                <a:gd name="T11" fmla="*/ 0 60000 65536"/>
                <a:gd name="T12" fmla="*/ 0 60000 65536"/>
                <a:gd name="T13" fmla="*/ 0 60000 65536"/>
                <a:gd name="T14" fmla="*/ 0 60000 65536"/>
                <a:gd name="T15" fmla="*/ 0 w 77"/>
                <a:gd name="T16" fmla="*/ 0 h 149"/>
                <a:gd name="T17" fmla="*/ 77 w 77"/>
                <a:gd name="T18" fmla="*/ 149 h 149"/>
              </a:gdLst>
              <a:ahLst/>
              <a:cxnLst>
                <a:cxn ang="T10">
                  <a:pos x="T0" y="T1"/>
                </a:cxn>
                <a:cxn ang="T11">
                  <a:pos x="T2" y="T3"/>
                </a:cxn>
                <a:cxn ang="T12">
                  <a:pos x="T4" y="T5"/>
                </a:cxn>
                <a:cxn ang="T13">
                  <a:pos x="T6" y="T7"/>
                </a:cxn>
                <a:cxn ang="T14">
                  <a:pos x="T8" y="T9"/>
                </a:cxn>
              </a:cxnLst>
              <a:rect l="T15" t="T16" r="T17" b="T18"/>
              <a:pathLst>
                <a:path w="77" h="149">
                  <a:moveTo>
                    <a:pt x="0" y="149"/>
                  </a:moveTo>
                  <a:lnTo>
                    <a:pt x="77" y="134"/>
                  </a:lnTo>
                  <a:lnTo>
                    <a:pt x="77" y="0"/>
                  </a:lnTo>
                  <a:lnTo>
                    <a:pt x="0" y="19"/>
                  </a:lnTo>
                  <a:lnTo>
                    <a:pt x="0" y="149"/>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84" name="Freeform 37">
              <a:extLst>
                <a:ext uri="{FF2B5EF4-FFF2-40B4-BE49-F238E27FC236}">
                  <a16:creationId xmlns:a16="http://schemas.microsoft.com/office/drawing/2014/main" id="{15C2EDD8-94FB-4809-844E-D8AE0CAC80E8}"/>
                </a:ext>
              </a:extLst>
            </p:cNvPr>
            <p:cNvSpPr>
              <a:spLocks/>
            </p:cNvSpPr>
            <p:nvPr/>
          </p:nvSpPr>
          <p:spPr bwMode="auto">
            <a:xfrm>
              <a:off x="4480" y="1493"/>
              <a:ext cx="40" cy="39"/>
            </a:xfrm>
            <a:custGeom>
              <a:avLst/>
              <a:gdLst>
                <a:gd name="T0" fmla="*/ 0 w 77"/>
                <a:gd name="T1" fmla="*/ 0 h 131"/>
                <a:gd name="T2" fmla="*/ 0 w 77"/>
                <a:gd name="T3" fmla="*/ 0 h 131"/>
                <a:gd name="T4" fmla="*/ 1 w 77"/>
                <a:gd name="T5" fmla="*/ 0 h 131"/>
                <a:gd name="T6" fmla="*/ 1 w 77"/>
                <a:gd name="T7" fmla="*/ 0 h 131"/>
                <a:gd name="T8" fmla="*/ 0 w 77"/>
                <a:gd name="T9" fmla="*/ 0 h 131"/>
                <a:gd name="T10" fmla="*/ 0 60000 65536"/>
                <a:gd name="T11" fmla="*/ 0 60000 65536"/>
                <a:gd name="T12" fmla="*/ 0 60000 65536"/>
                <a:gd name="T13" fmla="*/ 0 60000 65536"/>
                <a:gd name="T14" fmla="*/ 0 60000 65536"/>
                <a:gd name="T15" fmla="*/ 0 w 77"/>
                <a:gd name="T16" fmla="*/ 0 h 131"/>
                <a:gd name="T17" fmla="*/ 77 w 77"/>
                <a:gd name="T18" fmla="*/ 131 h 131"/>
              </a:gdLst>
              <a:ahLst/>
              <a:cxnLst>
                <a:cxn ang="T10">
                  <a:pos x="T0" y="T1"/>
                </a:cxn>
                <a:cxn ang="T11">
                  <a:pos x="T2" y="T3"/>
                </a:cxn>
                <a:cxn ang="T12">
                  <a:pos x="T4" y="T5"/>
                </a:cxn>
                <a:cxn ang="T13">
                  <a:pos x="T6" y="T7"/>
                </a:cxn>
                <a:cxn ang="T14">
                  <a:pos x="T8" y="T9"/>
                </a:cxn>
              </a:cxnLst>
              <a:rect l="T15" t="T16" r="T17" b="T18"/>
              <a:pathLst>
                <a:path w="77" h="131">
                  <a:moveTo>
                    <a:pt x="0" y="9"/>
                  </a:moveTo>
                  <a:lnTo>
                    <a:pt x="0" y="131"/>
                  </a:lnTo>
                  <a:lnTo>
                    <a:pt x="77" y="125"/>
                  </a:lnTo>
                  <a:lnTo>
                    <a:pt x="77" y="0"/>
                  </a:lnTo>
                  <a:lnTo>
                    <a:pt x="0" y="9"/>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85" name="Freeform 38">
              <a:extLst>
                <a:ext uri="{FF2B5EF4-FFF2-40B4-BE49-F238E27FC236}">
                  <a16:creationId xmlns:a16="http://schemas.microsoft.com/office/drawing/2014/main" id="{285697CB-7D83-9C89-56BC-13EF4699FECE}"/>
                </a:ext>
              </a:extLst>
            </p:cNvPr>
            <p:cNvSpPr>
              <a:spLocks/>
            </p:cNvSpPr>
            <p:nvPr/>
          </p:nvSpPr>
          <p:spPr bwMode="auto">
            <a:xfrm>
              <a:off x="4534" y="1439"/>
              <a:ext cx="39" cy="42"/>
            </a:xfrm>
            <a:custGeom>
              <a:avLst/>
              <a:gdLst>
                <a:gd name="T0" fmla="*/ 0 w 77"/>
                <a:gd name="T1" fmla="*/ 0 h 141"/>
                <a:gd name="T2" fmla="*/ 1 w 77"/>
                <a:gd name="T3" fmla="*/ 0 h 141"/>
                <a:gd name="T4" fmla="*/ 1 w 77"/>
                <a:gd name="T5" fmla="*/ 0 h 141"/>
                <a:gd name="T6" fmla="*/ 0 w 77"/>
                <a:gd name="T7" fmla="*/ 0 h 141"/>
                <a:gd name="T8" fmla="*/ 0 w 77"/>
                <a:gd name="T9" fmla="*/ 0 h 141"/>
                <a:gd name="T10" fmla="*/ 0 60000 65536"/>
                <a:gd name="T11" fmla="*/ 0 60000 65536"/>
                <a:gd name="T12" fmla="*/ 0 60000 65536"/>
                <a:gd name="T13" fmla="*/ 0 60000 65536"/>
                <a:gd name="T14" fmla="*/ 0 60000 65536"/>
                <a:gd name="T15" fmla="*/ 0 w 77"/>
                <a:gd name="T16" fmla="*/ 0 h 141"/>
                <a:gd name="T17" fmla="*/ 77 w 77"/>
                <a:gd name="T18" fmla="*/ 141 h 141"/>
              </a:gdLst>
              <a:ahLst/>
              <a:cxnLst>
                <a:cxn ang="T10">
                  <a:pos x="T0" y="T1"/>
                </a:cxn>
                <a:cxn ang="T11">
                  <a:pos x="T2" y="T3"/>
                </a:cxn>
                <a:cxn ang="T12">
                  <a:pos x="T4" y="T5"/>
                </a:cxn>
                <a:cxn ang="T13">
                  <a:pos x="T6" y="T7"/>
                </a:cxn>
                <a:cxn ang="T14">
                  <a:pos x="T8" y="T9"/>
                </a:cxn>
              </a:cxnLst>
              <a:rect l="T15" t="T16" r="T17" b="T18"/>
              <a:pathLst>
                <a:path w="77" h="141">
                  <a:moveTo>
                    <a:pt x="0" y="141"/>
                  </a:moveTo>
                  <a:lnTo>
                    <a:pt x="77" y="132"/>
                  </a:lnTo>
                  <a:lnTo>
                    <a:pt x="77" y="0"/>
                  </a:lnTo>
                  <a:lnTo>
                    <a:pt x="0" y="12"/>
                  </a:lnTo>
                  <a:lnTo>
                    <a:pt x="0" y="141"/>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86" name="Freeform 39">
              <a:extLst>
                <a:ext uri="{FF2B5EF4-FFF2-40B4-BE49-F238E27FC236}">
                  <a16:creationId xmlns:a16="http://schemas.microsoft.com/office/drawing/2014/main" id="{BCE73270-1478-D8F1-F13C-9A1328D21331}"/>
                </a:ext>
              </a:extLst>
            </p:cNvPr>
            <p:cNvSpPr>
              <a:spLocks/>
            </p:cNvSpPr>
            <p:nvPr/>
          </p:nvSpPr>
          <p:spPr bwMode="auto">
            <a:xfrm>
              <a:off x="4428" y="1450"/>
              <a:ext cx="39" cy="38"/>
            </a:xfrm>
            <a:custGeom>
              <a:avLst/>
              <a:gdLst>
                <a:gd name="T0" fmla="*/ 1 w 77"/>
                <a:gd name="T1" fmla="*/ 0 h 130"/>
                <a:gd name="T2" fmla="*/ 0 w 77"/>
                <a:gd name="T3" fmla="*/ 0 h 130"/>
                <a:gd name="T4" fmla="*/ 0 w 77"/>
                <a:gd name="T5" fmla="*/ 0 h 130"/>
                <a:gd name="T6" fmla="*/ 1 w 77"/>
                <a:gd name="T7" fmla="*/ 0 h 130"/>
                <a:gd name="T8" fmla="*/ 1 w 77"/>
                <a:gd name="T9" fmla="*/ 0 h 130"/>
                <a:gd name="T10" fmla="*/ 0 60000 65536"/>
                <a:gd name="T11" fmla="*/ 0 60000 65536"/>
                <a:gd name="T12" fmla="*/ 0 60000 65536"/>
                <a:gd name="T13" fmla="*/ 0 60000 65536"/>
                <a:gd name="T14" fmla="*/ 0 60000 65536"/>
                <a:gd name="T15" fmla="*/ 0 w 77"/>
                <a:gd name="T16" fmla="*/ 0 h 130"/>
                <a:gd name="T17" fmla="*/ 77 w 77"/>
                <a:gd name="T18" fmla="*/ 130 h 130"/>
              </a:gdLst>
              <a:ahLst/>
              <a:cxnLst>
                <a:cxn ang="T10">
                  <a:pos x="T0" y="T1"/>
                </a:cxn>
                <a:cxn ang="T11">
                  <a:pos x="T2" y="T3"/>
                </a:cxn>
                <a:cxn ang="T12">
                  <a:pos x="T4" y="T5"/>
                </a:cxn>
                <a:cxn ang="T13">
                  <a:pos x="T6" y="T7"/>
                </a:cxn>
                <a:cxn ang="T14">
                  <a:pos x="T8" y="T9"/>
                </a:cxn>
              </a:cxnLst>
              <a:rect l="T15" t="T16" r="T17" b="T18"/>
              <a:pathLst>
                <a:path w="77" h="130">
                  <a:moveTo>
                    <a:pt x="77" y="0"/>
                  </a:moveTo>
                  <a:lnTo>
                    <a:pt x="0" y="13"/>
                  </a:lnTo>
                  <a:lnTo>
                    <a:pt x="0" y="130"/>
                  </a:lnTo>
                  <a:lnTo>
                    <a:pt x="77" y="121"/>
                  </a:lnTo>
                  <a:lnTo>
                    <a:pt x="77" y="0"/>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87" name="Freeform 40">
              <a:extLst>
                <a:ext uri="{FF2B5EF4-FFF2-40B4-BE49-F238E27FC236}">
                  <a16:creationId xmlns:a16="http://schemas.microsoft.com/office/drawing/2014/main" id="{283DEF9A-9A57-FEEC-0674-1B1E7A3F27A7}"/>
                </a:ext>
              </a:extLst>
            </p:cNvPr>
            <p:cNvSpPr>
              <a:spLocks/>
            </p:cNvSpPr>
            <p:nvPr/>
          </p:nvSpPr>
          <p:spPr bwMode="auto">
            <a:xfrm>
              <a:off x="4480" y="1345"/>
              <a:ext cx="40" cy="42"/>
            </a:xfrm>
            <a:custGeom>
              <a:avLst/>
              <a:gdLst>
                <a:gd name="T0" fmla="*/ 1 w 77"/>
                <a:gd name="T1" fmla="*/ 0 h 139"/>
                <a:gd name="T2" fmla="*/ 1 w 77"/>
                <a:gd name="T3" fmla="*/ 0 h 139"/>
                <a:gd name="T4" fmla="*/ 0 w 77"/>
                <a:gd name="T5" fmla="*/ 0 h 139"/>
                <a:gd name="T6" fmla="*/ 0 w 77"/>
                <a:gd name="T7" fmla="*/ 0 h 139"/>
                <a:gd name="T8" fmla="*/ 1 w 77"/>
                <a:gd name="T9" fmla="*/ 0 h 139"/>
                <a:gd name="T10" fmla="*/ 0 60000 65536"/>
                <a:gd name="T11" fmla="*/ 0 60000 65536"/>
                <a:gd name="T12" fmla="*/ 0 60000 65536"/>
                <a:gd name="T13" fmla="*/ 0 60000 65536"/>
                <a:gd name="T14" fmla="*/ 0 60000 65536"/>
                <a:gd name="T15" fmla="*/ 0 w 77"/>
                <a:gd name="T16" fmla="*/ 0 h 139"/>
                <a:gd name="T17" fmla="*/ 77 w 77"/>
                <a:gd name="T18" fmla="*/ 139 h 139"/>
              </a:gdLst>
              <a:ahLst/>
              <a:cxnLst>
                <a:cxn ang="T10">
                  <a:pos x="T0" y="T1"/>
                </a:cxn>
                <a:cxn ang="T11">
                  <a:pos x="T2" y="T3"/>
                </a:cxn>
                <a:cxn ang="T12">
                  <a:pos x="T4" y="T5"/>
                </a:cxn>
                <a:cxn ang="T13">
                  <a:pos x="T6" y="T7"/>
                </a:cxn>
                <a:cxn ang="T14">
                  <a:pos x="T8" y="T9"/>
                </a:cxn>
              </a:cxnLst>
              <a:rect l="T15" t="T16" r="T17" b="T18"/>
              <a:pathLst>
                <a:path w="77" h="139">
                  <a:moveTo>
                    <a:pt x="77" y="120"/>
                  </a:moveTo>
                  <a:lnTo>
                    <a:pt x="77" y="0"/>
                  </a:lnTo>
                  <a:lnTo>
                    <a:pt x="0" y="19"/>
                  </a:lnTo>
                  <a:lnTo>
                    <a:pt x="0" y="139"/>
                  </a:lnTo>
                  <a:lnTo>
                    <a:pt x="77" y="120"/>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88" name="Freeform 41">
              <a:extLst>
                <a:ext uri="{FF2B5EF4-FFF2-40B4-BE49-F238E27FC236}">
                  <a16:creationId xmlns:a16="http://schemas.microsoft.com/office/drawing/2014/main" id="{0373358D-2D45-23C0-DBA6-279B1649050D}"/>
                </a:ext>
              </a:extLst>
            </p:cNvPr>
            <p:cNvSpPr>
              <a:spLocks/>
            </p:cNvSpPr>
            <p:nvPr/>
          </p:nvSpPr>
          <p:spPr bwMode="auto">
            <a:xfrm>
              <a:off x="4428" y="1353"/>
              <a:ext cx="39" cy="42"/>
            </a:xfrm>
            <a:custGeom>
              <a:avLst/>
              <a:gdLst>
                <a:gd name="T0" fmla="*/ 1 w 77"/>
                <a:gd name="T1" fmla="*/ 0 h 141"/>
                <a:gd name="T2" fmla="*/ 0 w 77"/>
                <a:gd name="T3" fmla="*/ 0 h 141"/>
                <a:gd name="T4" fmla="*/ 0 w 77"/>
                <a:gd name="T5" fmla="*/ 0 h 141"/>
                <a:gd name="T6" fmla="*/ 1 w 77"/>
                <a:gd name="T7" fmla="*/ 0 h 141"/>
                <a:gd name="T8" fmla="*/ 1 w 77"/>
                <a:gd name="T9" fmla="*/ 0 h 141"/>
                <a:gd name="T10" fmla="*/ 0 60000 65536"/>
                <a:gd name="T11" fmla="*/ 0 60000 65536"/>
                <a:gd name="T12" fmla="*/ 0 60000 65536"/>
                <a:gd name="T13" fmla="*/ 0 60000 65536"/>
                <a:gd name="T14" fmla="*/ 0 60000 65536"/>
                <a:gd name="T15" fmla="*/ 0 w 77"/>
                <a:gd name="T16" fmla="*/ 0 h 141"/>
                <a:gd name="T17" fmla="*/ 77 w 77"/>
                <a:gd name="T18" fmla="*/ 141 h 141"/>
              </a:gdLst>
              <a:ahLst/>
              <a:cxnLst>
                <a:cxn ang="T10">
                  <a:pos x="T0" y="T1"/>
                </a:cxn>
                <a:cxn ang="T11">
                  <a:pos x="T2" y="T3"/>
                </a:cxn>
                <a:cxn ang="T12">
                  <a:pos x="T4" y="T5"/>
                </a:cxn>
                <a:cxn ang="T13">
                  <a:pos x="T6" y="T7"/>
                </a:cxn>
                <a:cxn ang="T14">
                  <a:pos x="T8" y="T9"/>
                </a:cxn>
              </a:cxnLst>
              <a:rect l="T15" t="T16" r="T17" b="T18"/>
              <a:pathLst>
                <a:path w="77" h="141">
                  <a:moveTo>
                    <a:pt x="77" y="0"/>
                  </a:moveTo>
                  <a:lnTo>
                    <a:pt x="0" y="21"/>
                  </a:lnTo>
                  <a:lnTo>
                    <a:pt x="0" y="141"/>
                  </a:lnTo>
                  <a:lnTo>
                    <a:pt x="77" y="120"/>
                  </a:lnTo>
                  <a:lnTo>
                    <a:pt x="77" y="0"/>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89" name="Freeform 42">
              <a:extLst>
                <a:ext uri="{FF2B5EF4-FFF2-40B4-BE49-F238E27FC236}">
                  <a16:creationId xmlns:a16="http://schemas.microsoft.com/office/drawing/2014/main" id="{C2CA58A3-E819-25E9-60F4-B5B4DF3B7D80}"/>
                </a:ext>
              </a:extLst>
            </p:cNvPr>
            <p:cNvSpPr>
              <a:spLocks/>
            </p:cNvSpPr>
            <p:nvPr/>
          </p:nvSpPr>
          <p:spPr bwMode="auto">
            <a:xfrm>
              <a:off x="4428" y="1401"/>
              <a:ext cx="39" cy="43"/>
            </a:xfrm>
            <a:custGeom>
              <a:avLst/>
              <a:gdLst>
                <a:gd name="T0" fmla="*/ 1 w 77"/>
                <a:gd name="T1" fmla="*/ 0 h 145"/>
                <a:gd name="T2" fmla="*/ 0 w 77"/>
                <a:gd name="T3" fmla="*/ 0 h 145"/>
                <a:gd name="T4" fmla="*/ 0 w 77"/>
                <a:gd name="T5" fmla="*/ 0 h 145"/>
                <a:gd name="T6" fmla="*/ 1 w 77"/>
                <a:gd name="T7" fmla="*/ 0 h 145"/>
                <a:gd name="T8" fmla="*/ 1 w 77"/>
                <a:gd name="T9" fmla="*/ 0 h 145"/>
                <a:gd name="T10" fmla="*/ 0 60000 65536"/>
                <a:gd name="T11" fmla="*/ 0 60000 65536"/>
                <a:gd name="T12" fmla="*/ 0 60000 65536"/>
                <a:gd name="T13" fmla="*/ 0 60000 65536"/>
                <a:gd name="T14" fmla="*/ 0 60000 65536"/>
                <a:gd name="T15" fmla="*/ 0 w 77"/>
                <a:gd name="T16" fmla="*/ 0 h 145"/>
                <a:gd name="T17" fmla="*/ 77 w 77"/>
                <a:gd name="T18" fmla="*/ 145 h 145"/>
              </a:gdLst>
              <a:ahLst/>
              <a:cxnLst>
                <a:cxn ang="T10">
                  <a:pos x="T0" y="T1"/>
                </a:cxn>
                <a:cxn ang="T11">
                  <a:pos x="T2" y="T3"/>
                </a:cxn>
                <a:cxn ang="T12">
                  <a:pos x="T4" y="T5"/>
                </a:cxn>
                <a:cxn ang="T13">
                  <a:pos x="T6" y="T7"/>
                </a:cxn>
                <a:cxn ang="T14">
                  <a:pos x="T8" y="T9"/>
                </a:cxn>
              </a:cxnLst>
              <a:rect l="T15" t="T16" r="T17" b="T18"/>
              <a:pathLst>
                <a:path w="77" h="145">
                  <a:moveTo>
                    <a:pt x="77" y="0"/>
                  </a:moveTo>
                  <a:lnTo>
                    <a:pt x="0" y="19"/>
                  </a:lnTo>
                  <a:lnTo>
                    <a:pt x="0" y="145"/>
                  </a:lnTo>
                  <a:lnTo>
                    <a:pt x="77" y="131"/>
                  </a:lnTo>
                  <a:lnTo>
                    <a:pt x="77" y="0"/>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90" name="Freeform 43">
              <a:extLst>
                <a:ext uri="{FF2B5EF4-FFF2-40B4-BE49-F238E27FC236}">
                  <a16:creationId xmlns:a16="http://schemas.microsoft.com/office/drawing/2014/main" id="{8962FA6B-58A7-5817-B5C5-64EC1D0D14E0}"/>
                </a:ext>
              </a:extLst>
            </p:cNvPr>
            <p:cNvSpPr>
              <a:spLocks/>
            </p:cNvSpPr>
            <p:nvPr/>
          </p:nvSpPr>
          <p:spPr bwMode="auto">
            <a:xfrm>
              <a:off x="4534" y="1490"/>
              <a:ext cx="39" cy="41"/>
            </a:xfrm>
            <a:custGeom>
              <a:avLst/>
              <a:gdLst>
                <a:gd name="T0" fmla="*/ 0 w 77"/>
                <a:gd name="T1" fmla="*/ 0 h 135"/>
                <a:gd name="T2" fmla="*/ 0 w 77"/>
                <a:gd name="T3" fmla="*/ 0 h 135"/>
                <a:gd name="T4" fmla="*/ 1 w 77"/>
                <a:gd name="T5" fmla="*/ 0 h 135"/>
                <a:gd name="T6" fmla="*/ 1 w 77"/>
                <a:gd name="T7" fmla="*/ 0 h 135"/>
                <a:gd name="T8" fmla="*/ 0 w 77"/>
                <a:gd name="T9" fmla="*/ 0 h 135"/>
                <a:gd name="T10" fmla="*/ 0 60000 65536"/>
                <a:gd name="T11" fmla="*/ 0 60000 65536"/>
                <a:gd name="T12" fmla="*/ 0 60000 65536"/>
                <a:gd name="T13" fmla="*/ 0 60000 65536"/>
                <a:gd name="T14" fmla="*/ 0 60000 65536"/>
                <a:gd name="T15" fmla="*/ 0 w 77"/>
                <a:gd name="T16" fmla="*/ 0 h 135"/>
                <a:gd name="T17" fmla="*/ 77 w 77"/>
                <a:gd name="T18" fmla="*/ 135 h 135"/>
              </a:gdLst>
              <a:ahLst/>
              <a:cxnLst>
                <a:cxn ang="T10">
                  <a:pos x="T0" y="T1"/>
                </a:cxn>
                <a:cxn ang="T11">
                  <a:pos x="T2" y="T3"/>
                </a:cxn>
                <a:cxn ang="T12">
                  <a:pos x="T4" y="T5"/>
                </a:cxn>
                <a:cxn ang="T13">
                  <a:pos x="T6" y="T7"/>
                </a:cxn>
                <a:cxn ang="T14">
                  <a:pos x="T8" y="T9"/>
                </a:cxn>
              </a:cxnLst>
              <a:rect l="T15" t="T16" r="T17" b="T18"/>
              <a:pathLst>
                <a:path w="77" h="135">
                  <a:moveTo>
                    <a:pt x="0" y="8"/>
                  </a:moveTo>
                  <a:lnTo>
                    <a:pt x="0" y="135"/>
                  </a:lnTo>
                  <a:lnTo>
                    <a:pt x="77" y="130"/>
                  </a:lnTo>
                  <a:lnTo>
                    <a:pt x="77" y="0"/>
                  </a:lnTo>
                  <a:lnTo>
                    <a:pt x="0" y="8"/>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91" name="Freeform 44">
              <a:extLst>
                <a:ext uri="{FF2B5EF4-FFF2-40B4-BE49-F238E27FC236}">
                  <a16:creationId xmlns:a16="http://schemas.microsoft.com/office/drawing/2014/main" id="{A5B77641-01B9-9FD7-9BC9-DF0731DD4BCA}"/>
                </a:ext>
              </a:extLst>
            </p:cNvPr>
            <p:cNvSpPr>
              <a:spLocks/>
            </p:cNvSpPr>
            <p:nvPr/>
          </p:nvSpPr>
          <p:spPr bwMode="auto">
            <a:xfrm>
              <a:off x="4428" y="1496"/>
              <a:ext cx="39" cy="38"/>
            </a:xfrm>
            <a:custGeom>
              <a:avLst/>
              <a:gdLst>
                <a:gd name="T0" fmla="*/ 0 w 77"/>
                <a:gd name="T1" fmla="*/ 0 h 127"/>
                <a:gd name="T2" fmla="*/ 1 w 77"/>
                <a:gd name="T3" fmla="*/ 0 h 127"/>
                <a:gd name="T4" fmla="*/ 1 w 77"/>
                <a:gd name="T5" fmla="*/ 0 h 127"/>
                <a:gd name="T6" fmla="*/ 0 w 77"/>
                <a:gd name="T7" fmla="*/ 0 h 127"/>
                <a:gd name="T8" fmla="*/ 0 w 77"/>
                <a:gd name="T9" fmla="*/ 0 h 127"/>
                <a:gd name="T10" fmla="*/ 0 60000 65536"/>
                <a:gd name="T11" fmla="*/ 0 60000 65536"/>
                <a:gd name="T12" fmla="*/ 0 60000 65536"/>
                <a:gd name="T13" fmla="*/ 0 60000 65536"/>
                <a:gd name="T14" fmla="*/ 0 60000 65536"/>
                <a:gd name="T15" fmla="*/ 0 w 77"/>
                <a:gd name="T16" fmla="*/ 0 h 127"/>
                <a:gd name="T17" fmla="*/ 77 w 77"/>
                <a:gd name="T18" fmla="*/ 127 h 127"/>
              </a:gdLst>
              <a:ahLst/>
              <a:cxnLst>
                <a:cxn ang="T10">
                  <a:pos x="T0" y="T1"/>
                </a:cxn>
                <a:cxn ang="T11">
                  <a:pos x="T2" y="T3"/>
                </a:cxn>
                <a:cxn ang="T12">
                  <a:pos x="T4" y="T5"/>
                </a:cxn>
                <a:cxn ang="T13">
                  <a:pos x="T6" y="T7"/>
                </a:cxn>
                <a:cxn ang="T14">
                  <a:pos x="T8" y="T9"/>
                </a:cxn>
              </a:cxnLst>
              <a:rect l="T15" t="T16" r="T17" b="T18"/>
              <a:pathLst>
                <a:path w="77" h="127">
                  <a:moveTo>
                    <a:pt x="0" y="127"/>
                  </a:moveTo>
                  <a:lnTo>
                    <a:pt x="77" y="122"/>
                  </a:lnTo>
                  <a:lnTo>
                    <a:pt x="77" y="0"/>
                  </a:lnTo>
                  <a:lnTo>
                    <a:pt x="0" y="8"/>
                  </a:lnTo>
                  <a:lnTo>
                    <a:pt x="0" y="127"/>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92" name="Freeform 45">
              <a:extLst>
                <a:ext uri="{FF2B5EF4-FFF2-40B4-BE49-F238E27FC236}">
                  <a16:creationId xmlns:a16="http://schemas.microsoft.com/office/drawing/2014/main" id="{6F918CA2-5B3C-392E-4F8B-3F22294303A8}"/>
                </a:ext>
              </a:extLst>
            </p:cNvPr>
            <p:cNvSpPr>
              <a:spLocks/>
            </p:cNvSpPr>
            <p:nvPr/>
          </p:nvSpPr>
          <p:spPr bwMode="auto">
            <a:xfrm>
              <a:off x="4377" y="1545"/>
              <a:ext cx="934" cy="16"/>
            </a:xfrm>
            <a:custGeom>
              <a:avLst/>
              <a:gdLst>
                <a:gd name="T0" fmla="*/ 1 w 1845"/>
                <a:gd name="T1" fmla="*/ 0 h 55"/>
                <a:gd name="T2" fmla="*/ 1 w 1845"/>
                <a:gd name="T3" fmla="*/ 0 h 55"/>
                <a:gd name="T4" fmla="*/ 1 w 1845"/>
                <a:gd name="T5" fmla="*/ 0 h 55"/>
                <a:gd name="T6" fmla="*/ 0 w 1845"/>
                <a:gd name="T7" fmla="*/ 0 h 55"/>
                <a:gd name="T8" fmla="*/ 1 w 1845"/>
                <a:gd name="T9" fmla="*/ 0 h 55"/>
                <a:gd name="T10" fmla="*/ 0 60000 65536"/>
                <a:gd name="T11" fmla="*/ 0 60000 65536"/>
                <a:gd name="T12" fmla="*/ 0 60000 65536"/>
                <a:gd name="T13" fmla="*/ 0 60000 65536"/>
                <a:gd name="T14" fmla="*/ 0 60000 65536"/>
                <a:gd name="T15" fmla="*/ 0 w 1845"/>
                <a:gd name="T16" fmla="*/ 0 h 55"/>
                <a:gd name="T17" fmla="*/ 1845 w 1845"/>
                <a:gd name="T18" fmla="*/ 55 h 55"/>
              </a:gdLst>
              <a:ahLst/>
              <a:cxnLst>
                <a:cxn ang="T10">
                  <a:pos x="T0" y="T1"/>
                </a:cxn>
                <a:cxn ang="T11">
                  <a:pos x="T2" y="T3"/>
                </a:cxn>
                <a:cxn ang="T12">
                  <a:pos x="T4" y="T5"/>
                </a:cxn>
                <a:cxn ang="T13">
                  <a:pos x="T6" y="T7"/>
                </a:cxn>
                <a:cxn ang="T14">
                  <a:pos x="T8" y="T9"/>
                </a:cxn>
              </a:cxnLst>
              <a:rect l="T15" t="T16" r="T17" b="T18"/>
              <a:pathLst>
                <a:path w="1845" h="55">
                  <a:moveTo>
                    <a:pt x="1845" y="55"/>
                  </a:moveTo>
                  <a:lnTo>
                    <a:pt x="1845" y="0"/>
                  </a:lnTo>
                  <a:lnTo>
                    <a:pt x="22" y="0"/>
                  </a:lnTo>
                  <a:lnTo>
                    <a:pt x="0" y="55"/>
                  </a:lnTo>
                  <a:lnTo>
                    <a:pt x="1845" y="55"/>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93" name="Freeform 46">
              <a:extLst>
                <a:ext uri="{FF2B5EF4-FFF2-40B4-BE49-F238E27FC236}">
                  <a16:creationId xmlns:a16="http://schemas.microsoft.com/office/drawing/2014/main" id="{35FBF4D2-0818-97FA-4218-4FA0184C3CB3}"/>
                </a:ext>
              </a:extLst>
            </p:cNvPr>
            <p:cNvSpPr>
              <a:spLocks/>
            </p:cNvSpPr>
            <p:nvPr/>
          </p:nvSpPr>
          <p:spPr bwMode="auto">
            <a:xfrm>
              <a:off x="4668" y="1180"/>
              <a:ext cx="156" cy="301"/>
            </a:xfrm>
            <a:custGeom>
              <a:avLst/>
              <a:gdLst>
                <a:gd name="T0" fmla="*/ 1 w 306"/>
                <a:gd name="T1" fmla="*/ 0 h 1011"/>
                <a:gd name="T2" fmla="*/ 0 w 306"/>
                <a:gd name="T3" fmla="*/ 0 h 1011"/>
                <a:gd name="T4" fmla="*/ 0 w 306"/>
                <a:gd name="T5" fmla="*/ 0 h 1011"/>
                <a:gd name="T6" fmla="*/ 1 w 306"/>
                <a:gd name="T7" fmla="*/ 0 h 1011"/>
                <a:gd name="T8" fmla="*/ 1 w 306"/>
                <a:gd name="T9" fmla="*/ 0 h 1011"/>
                <a:gd name="T10" fmla="*/ 1 w 306"/>
                <a:gd name="T11" fmla="*/ 0 h 1011"/>
                <a:gd name="T12" fmla="*/ 1 w 306"/>
                <a:gd name="T13" fmla="*/ 0 h 1011"/>
                <a:gd name="T14" fmla="*/ 0 60000 65536"/>
                <a:gd name="T15" fmla="*/ 0 60000 65536"/>
                <a:gd name="T16" fmla="*/ 0 60000 65536"/>
                <a:gd name="T17" fmla="*/ 0 60000 65536"/>
                <a:gd name="T18" fmla="*/ 0 60000 65536"/>
                <a:gd name="T19" fmla="*/ 0 60000 65536"/>
                <a:gd name="T20" fmla="*/ 0 60000 65536"/>
                <a:gd name="T21" fmla="*/ 0 w 306"/>
                <a:gd name="T22" fmla="*/ 0 h 1011"/>
                <a:gd name="T23" fmla="*/ 306 w 306"/>
                <a:gd name="T24" fmla="*/ 1011 h 10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6" h="1011">
                  <a:moveTo>
                    <a:pt x="306" y="0"/>
                  </a:moveTo>
                  <a:lnTo>
                    <a:pt x="0" y="119"/>
                  </a:lnTo>
                  <a:lnTo>
                    <a:pt x="0" y="471"/>
                  </a:lnTo>
                  <a:lnTo>
                    <a:pt x="47" y="517"/>
                  </a:lnTo>
                  <a:lnTo>
                    <a:pt x="47" y="1011"/>
                  </a:lnTo>
                  <a:lnTo>
                    <a:pt x="306" y="982"/>
                  </a:lnTo>
                  <a:lnTo>
                    <a:pt x="306" y="0"/>
                  </a:lnTo>
                  <a:close/>
                </a:path>
              </a:pathLst>
            </a:custGeom>
            <a:solidFill>
              <a:srgbClr val="FFFFFF"/>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94" name="Freeform 47">
              <a:extLst>
                <a:ext uri="{FF2B5EF4-FFF2-40B4-BE49-F238E27FC236}">
                  <a16:creationId xmlns:a16="http://schemas.microsoft.com/office/drawing/2014/main" id="{93BC7D26-D056-F315-A084-EAC5A863F2C1}"/>
                </a:ext>
              </a:extLst>
            </p:cNvPr>
            <p:cNvSpPr>
              <a:spLocks/>
            </p:cNvSpPr>
            <p:nvPr/>
          </p:nvSpPr>
          <p:spPr bwMode="auto">
            <a:xfrm>
              <a:off x="4668" y="1320"/>
              <a:ext cx="25" cy="163"/>
            </a:xfrm>
            <a:custGeom>
              <a:avLst/>
              <a:gdLst>
                <a:gd name="T0" fmla="*/ 0 w 47"/>
                <a:gd name="T1" fmla="*/ 0 h 546"/>
                <a:gd name="T2" fmla="*/ 0 w 47"/>
                <a:gd name="T3" fmla="*/ 0 h 546"/>
                <a:gd name="T4" fmla="*/ 1 w 47"/>
                <a:gd name="T5" fmla="*/ 0 h 546"/>
                <a:gd name="T6" fmla="*/ 1 w 47"/>
                <a:gd name="T7" fmla="*/ 0 h 546"/>
                <a:gd name="T8" fmla="*/ 0 w 47"/>
                <a:gd name="T9" fmla="*/ 0 h 546"/>
                <a:gd name="T10" fmla="*/ 0 60000 65536"/>
                <a:gd name="T11" fmla="*/ 0 60000 65536"/>
                <a:gd name="T12" fmla="*/ 0 60000 65536"/>
                <a:gd name="T13" fmla="*/ 0 60000 65536"/>
                <a:gd name="T14" fmla="*/ 0 60000 65536"/>
                <a:gd name="T15" fmla="*/ 0 w 47"/>
                <a:gd name="T16" fmla="*/ 0 h 546"/>
                <a:gd name="T17" fmla="*/ 47 w 47"/>
                <a:gd name="T18" fmla="*/ 546 h 546"/>
              </a:gdLst>
              <a:ahLst/>
              <a:cxnLst>
                <a:cxn ang="T10">
                  <a:pos x="T0" y="T1"/>
                </a:cxn>
                <a:cxn ang="T11">
                  <a:pos x="T2" y="T3"/>
                </a:cxn>
                <a:cxn ang="T12">
                  <a:pos x="T4" y="T5"/>
                </a:cxn>
                <a:cxn ang="T13">
                  <a:pos x="T6" y="T7"/>
                </a:cxn>
                <a:cxn ang="T14">
                  <a:pos x="T8" y="T9"/>
                </a:cxn>
              </a:cxnLst>
              <a:rect l="T15" t="T16" r="T17" b="T18"/>
              <a:pathLst>
                <a:path w="47" h="546">
                  <a:moveTo>
                    <a:pt x="0" y="0"/>
                  </a:moveTo>
                  <a:lnTo>
                    <a:pt x="0" y="546"/>
                  </a:lnTo>
                  <a:lnTo>
                    <a:pt x="47" y="540"/>
                  </a:lnTo>
                  <a:lnTo>
                    <a:pt x="47" y="46"/>
                  </a:lnTo>
                  <a:lnTo>
                    <a:pt x="0" y="0"/>
                  </a:lnTo>
                  <a:close/>
                </a:path>
              </a:pathLst>
            </a:custGeom>
            <a:solidFill>
              <a:srgbClr val="BCBCBC"/>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95" name="Freeform 48">
              <a:extLst>
                <a:ext uri="{FF2B5EF4-FFF2-40B4-BE49-F238E27FC236}">
                  <a16:creationId xmlns:a16="http://schemas.microsoft.com/office/drawing/2014/main" id="{66DDE040-01F5-4B4E-37E3-858339D6110A}"/>
                </a:ext>
              </a:extLst>
            </p:cNvPr>
            <p:cNvSpPr>
              <a:spLocks/>
            </p:cNvSpPr>
            <p:nvPr/>
          </p:nvSpPr>
          <p:spPr bwMode="auto">
            <a:xfrm>
              <a:off x="4686" y="1500"/>
              <a:ext cx="53" cy="51"/>
            </a:xfrm>
            <a:custGeom>
              <a:avLst/>
              <a:gdLst>
                <a:gd name="T0" fmla="*/ 0 w 107"/>
                <a:gd name="T1" fmla="*/ 0 h 170"/>
                <a:gd name="T2" fmla="*/ 0 w 107"/>
                <a:gd name="T3" fmla="*/ 0 h 170"/>
                <a:gd name="T4" fmla="*/ 0 w 107"/>
                <a:gd name="T5" fmla="*/ 0 h 170"/>
                <a:gd name="T6" fmla="*/ 0 w 107"/>
                <a:gd name="T7" fmla="*/ 0 h 170"/>
                <a:gd name="T8" fmla="*/ 0 w 107"/>
                <a:gd name="T9" fmla="*/ 0 h 170"/>
                <a:gd name="T10" fmla="*/ 0 60000 65536"/>
                <a:gd name="T11" fmla="*/ 0 60000 65536"/>
                <a:gd name="T12" fmla="*/ 0 60000 65536"/>
                <a:gd name="T13" fmla="*/ 0 60000 65536"/>
                <a:gd name="T14" fmla="*/ 0 60000 65536"/>
                <a:gd name="T15" fmla="*/ 0 w 107"/>
                <a:gd name="T16" fmla="*/ 0 h 170"/>
                <a:gd name="T17" fmla="*/ 107 w 107"/>
                <a:gd name="T18" fmla="*/ 170 h 170"/>
              </a:gdLst>
              <a:ahLst/>
              <a:cxnLst>
                <a:cxn ang="T10">
                  <a:pos x="T0" y="T1"/>
                </a:cxn>
                <a:cxn ang="T11">
                  <a:pos x="T2" y="T3"/>
                </a:cxn>
                <a:cxn ang="T12">
                  <a:pos x="T4" y="T5"/>
                </a:cxn>
                <a:cxn ang="T13">
                  <a:pos x="T6" y="T7"/>
                </a:cxn>
                <a:cxn ang="T14">
                  <a:pos x="T8" y="T9"/>
                </a:cxn>
              </a:cxnLst>
              <a:rect l="T15" t="T16" r="T17" b="T18"/>
              <a:pathLst>
                <a:path w="107" h="170">
                  <a:moveTo>
                    <a:pt x="0" y="7"/>
                  </a:moveTo>
                  <a:lnTo>
                    <a:pt x="0" y="170"/>
                  </a:lnTo>
                  <a:lnTo>
                    <a:pt x="107" y="163"/>
                  </a:lnTo>
                  <a:lnTo>
                    <a:pt x="107" y="0"/>
                  </a:lnTo>
                  <a:lnTo>
                    <a:pt x="0" y="7"/>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96" name="Freeform 49">
              <a:extLst>
                <a:ext uri="{FF2B5EF4-FFF2-40B4-BE49-F238E27FC236}">
                  <a16:creationId xmlns:a16="http://schemas.microsoft.com/office/drawing/2014/main" id="{28F11B0F-8848-BC21-570B-6CD3C1B8C487}"/>
                </a:ext>
              </a:extLst>
            </p:cNvPr>
            <p:cNvSpPr>
              <a:spLocks/>
            </p:cNvSpPr>
            <p:nvPr/>
          </p:nvSpPr>
          <p:spPr bwMode="auto">
            <a:xfrm>
              <a:off x="4755" y="1497"/>
              <a:ext cx="51" cy="52"/>
            </a:xfrm>
            <a:custGeom>
              <a:avLst/>
              <a:gdLst>
                <a:gd name="T0" fmla="*/ 0 w 101"/>
                <a:gd name="T1" fmla="*/ 0 h 176"/>
                <a:gd name="T2" fmla="*/ 0 w 101"/>
                <a:gd name="T3" fmla="*/ 0 h 176"/>
                <a:gd name="T4" fmla="*/ 1 w 101"/>
                <a:gd name="T5" fmla="*/ 0 h 176"/>
                <a:gd name="T6" fmla="*/ 1 w 101"/>
                <a:gd name="T7" fmla="*/ 0 h 176"/>
                <a:gd name="T8" fmla="*/ 0 w 101"/>
                <a:gd name="T9" fmla="*/ 0 h 176"/>
                <a:gd name="T10" fmla="*/ 0 60000 65536"/>
                <a:gd name="T11" fmla="*/ 0 60000 65536"/>
                <a:gd name="T12" fmla="*/ 0 60000 65536"/>
                <a:gd name="T13" fmla="*/ 0 60000 65536"/>
                <a:gd name="T14" fmla="*/ 0 60000 65536"/>
                <a:gd name="T15" fmla="*/ 0 w 101"/>
                <a:gd name="T16" fmla="*/ 0 h 176"/>
                <a:gd name="T17" fmla="*/ 101 w 101"/>
                <a:gd name="T18" fmla="*/ 176 h 176"/>
              </a:gdLst>
              <a:ahLst/>
              <a:cxnLst>
                <a:cxn ang="T10">
                  <a:pos x="T0" y="T1"/>
                </a:cxn>
                <a:cxn ang="T11">
                  <a:pos x="T2" y="T3"/>
                </a:cxn>
                <a:cxn ang="T12">
                  <a:pos x="T4" y="T5"/>
                </a:cxn>
                <a:cxn ang="T13">
                  <a:pos x="T6" y="T7"/>
                </a:cxn>
                <a:cxn ang="T14">
                  <a:pos x="T8" y="T9"/>
                </a:cxn>
              </a:cxnLst>
              <a:rect l="T15" t="T16" r="T17" b="T18"/>
              <a:pathLst>
                <a:path w="101" h="176">
                  <a:moveTo>
                    <a:pt x="0" y="7"/>
                  </a:moveTo>
                  <a:lnTo>
                    <a:pt x="0" y="176"/>
                  </a:lnTo>
                  <a:lnTo>
                    <a:pt x="101" y="169"/>
                  </a:lnTo>
                  <a:lnTo>
                    <a:pt x="101" y="0"/>
                  </a:lnTo>
                  <a:lnTo>
                    <a:pt x="0" y="7"/>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97" name="Freeform 50">
              <a:extLst>
                <a:ext uri="{FF2B5EF4-FFF2-40B4-BE49-F238E27FC236}">
                  <a16:creationId xmlns:a16="http://schemas.microsoft.com/office/drawing/2014/main" id="{FEA55DD6-7CCB-97CC-778B-B74817B65BE3}"/>
                </a:ext>
              </a:extLst>
            </p:cNvPr>
            <p:cNvSpPr>
              <a:spLocks/>
            </p:cNvSpPr>
            <p:nvPr/>
          </p:nvSpPr>
          <p:spPr bwMode="auto">
            <a:xfrm>
              <a:off x="4692" y="1217"/>
              <a:ext cx="37" cy="47"/>
            </a:xfrm>
            <a:custGeom>
              <a:avLst/>
              <a:gdLst>
                <a:gd name="T0" fmla="*/ 0 w 73"/>
                <a:gd name="T1" fmla="*/ 0 h 158"/>
                <a:gd name="T2" fmla="*/ 0 w 73"/>
                <a:gd name="T3" fmla="*/ 0 h 158"/>
                <a:gd name="T4" fmla="*/ 1 w 73"/>
                <a:gd name="T5" fmla="*/ 0 h 158"/>
                <a:gd name="T6" fmla="*/ 1 w 73"/>
                <a:gd name="T7" fmla="*/ 0 h 158"/>
                <a:gd name="T8" fmla="*/ 0 w 73"/>
                <a:gd name="T9" fmla="*/ 0 h 158"/>
                <a:gd name="T10" fmla="*/ 0 60000 65536"/>
                <a:gd name="T11" fmla="*/ 0 60000 65536"/>
                <a:gd name="T12" fmla="*/ 0 60000 65536"/>
                <a:gd name="T13" fmla="*/ 0 60000 65536"/>
                <a:gd name="T14" fmla="*/ 0 60000 65536"/>
                <a:gd name="T15" fmla="*/ 0 w 73"/>
                <a:gd name="T16" fmla="*/ 0 h 158"/>
                <a:gd name="T17" fmla="*/ 73 w 73"/>
                <a:gd name="T18" fmla="*/ 158 h 158"/>
              </a:gdLst>
              <a:ahLst/>
              <a:cxnLst>
                <a:cxn ang="T10">
                  <a:pos x="T0" y="T1"/>
                </a:cxn>
                <a:cxn ang="T11">
                  <a:pos x="T2" y="T3"/>
                </a:cxn>
                <a:cxn ang="T12">
                  <a:pos x="T4" y="T5"/>
                </a:cxn>
                <a:cxn ang="T13">
                  <a:pos x="T6" y="T7"/>
                </a:cxn>
                <a:cxn ang="T14">
                  <a:pos x="T8" y="T9"/>
                </a:cxn>
              </a:cxnLst>
              <a:rect l="T15" t="T16" r="T17" b="T18"/>
              <a:pathLst>
                <a:path w="73" h="158">
                  <a:moveTo>
                    <a:pt x="0" y="26"/>
                  </a:moveTo>
                  <a:lnTo>
                    <a:pt x="0" y="158"/>
                  </a:lnTo>
                  <a:lnTo>
                    <a:pt x="73" y="136"/>
                  </a:lnTo>
                  <a:lnTo>
                    <a:pt x="73" y="0"/>
                  </a:lnTo>
                  <a:lnTo>
                    <a:pt x="0" y="26"/>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98" name="Freeform 51">
              <a:extLst>
                <a:ext uri="{FF2B5EF4-FFF2-40B4-BE49-F238E27FC236}">
                  <a16:creationId xmlns:a16="http://schemas.microsoft.com/office/drawing/2014/main" id="{93C5FE93-49BA-F295-3D23-606D0DCB9EA5}"/>
                </a:ext>
              </a:extLst>
            </p:cNvPr>
            <p:cNvSpPr>
              <a:spLocks/>
            </p:cNvSpPr>
            <p:nvPr/>
          </p:nvSpPr>
          <p:spPr bwMode="auto">
            <a:xfrm>
              <a:off x="4747" y="1203"/>
              <a:ext cx="47" cy="52"/>
            </a:xfrm>
            <a:custGeom>
              <a:avLst/>
              <a:gdLst>
                <a:gd name="T0" fmla="*/ 1 w 91"/>
                <a:gd name="T1" fmla="*/ 0 h 173"/>
                <a:gd name="T2" fmla="*/ 1 w 91"/>
                <a:gd name="T3" fmla="*/ 0 h 173"/>
                <a:gd name="T4" fmla="*/ 0 w 91"/>
                <a:gd name="T5" fmla="*/ 0 h 173"/>
                <a:gd name="T6" fmla="*/ 0 w 91"/>
                <a:gd name="T7" fmla="*/ 0 h 173"/>
                <a:gd name="T8" fmla="*/ 1 w 91"/>
                <a:gd name="T9" fmla="*/ 0 h 173"/>
                <a:gd name="T10" fmla="*/ 0 60000 65536"/>
                <a:gd name="T11" fmla="*/ 0 60000 65536"/>
                <a:gd name="T12" fmla="*/ 0 60000 65536"/>
                <a:gd name="T13" fmla="*/ 0 60000 65536"/>
                <a:gd name="T14" fmla="*/ 0 60000 65536"/>
                <a:gd name="T15" fmla="*/ 0 w 91"/>
                <a:gd name="T16" fmla="*/ 0 h 173"/>
                <a:gd name="T17" fmla="*/ 91 w 91"/>
                <a:gd name="T18" fmla="*/ 173 h 173"/>
              </a:gdLst>
              <a:ahLst/>
              <a:cxnLst>
                <a:cxn ang="T10">
                  <a:pos x="T0" y="T1"/>
                </a:cxn>
                <a:cxn ang="T11">
                  <a:pos x="T2" y="T3"/>
                </a:cxn>
                <a:cxn ang="T12">
                  <a:pos x="T4" y="T5"/>
                </a:cxn>
                <a:cxn ang="T13">
                  <a:pos x="T6" y="T7"/>
                </a:cxn>
                <a:cxn ang="T14">
                  <a:pos x="T8" y="T9"/>
                </a:cxn>
              </a:cxnLst>
              <a:rect l="T15" t="T16" r="T17" b="T18"/>
              <a:pathLst>
                <a:path w="91" h="173">
                  <a:moveTo>
                    <a:pt x="91" y="145"/>
                  </a:moveTo>
                  <a:lnTo>
                    <a:pt x="91" y="0"/>
                  </a:lnTo>
                  <a:lnTo>
                    <a:pt x="0" y="33"/>
                  </a:lnTo>
                  <a:lnTo>
                    <a:pt x="0" y="173"/>
                  </a:lnTo>
                  <a:lnTo>
                    <a:pt x="91" y="145"/>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99" name="Freeform 52">
              <a:extLst>
                <a:ext uri="{FF2B5EF4-FFF2-40B4-BE49-F238E27FC236}">
                  <a16:creationId xmlns:a16="http://schemas.microsoft.com/office/drawing/2014/main" id="{8FD9B328-ACAC-FBEE-EC36-0E95991C1325}"/>
                </a:ext>
              </a:extLst>
            </p:cNvPr>
            <p:cNvSpPr>
              <a:spLocks/>
            </p:cNvSpPr>
            <p:nvPr/>
          </p:nvSpPr>
          <p:spPr bwMode="auto">
            <a:xfrm>
              <a:off x="4747" y="1257"/>
              <a:ext cx="43" cy="49"/>
            </a:xfrm>
            <a:custGeom>
              <a:avLst/>
              <a:gdLst>
                <a:gd name="T0" fmla="*/ 1 w 85"/>
                <a:gd name="T1" fmla="*/ 0 h 166"/>
                <a:gd name="T2" fmla="*/ 1 w 85"/>
                <a:gd name="T3" fmla="*/ 0 h 166"/>
                <a:gd name="T4" fmla="*/ 0 w 85"/>
                <a:gd name="T5" fmla="*/ 0 h 166"/>
                <a:gd name="T6" fmla="*/ 0 w 85"/>
                <a:gd name="T7" fmla="*/ 0 h 166"/>
                <a:gd name="T8" fmla="*/ 1 w 85"/>
                <a:gd name="T9" fmla="*/ 0 h 166"/>
                <a:gd name="T10" fmla="*/ 0 60000 65536"/>
                <a:gd name="T11" fmla="*/ 0 60000 65536"/>
                <a:gd name="T12" fmla="*/ 0 60000 65536"/>
                <a:gd name="T13" fmla="*/ 0 60000 65536"/>
                <a:gd name="T14" fmla="*/ 0 60000 65536"/>
                <a:gd name="T15" fmla="*/ 0 w 85"/>
                <a:gd name="T16" fmla="*/ 0 h 166"/>
                <a:gd name="T17" fmla="*/ 85 w 85"/>
                <a:gd name="T18" fmla="*/ 166 h 166"/>
              </a:gdLst>
              <a:ahLst/>
              <a:cxnLst>
                <a:cxn ang="T10">
                  <a:pos x="T0" y="T1"/>
                </a:cxn>
                <a:cxn ang="T11">
                  <a:pos x="T2" y="T3"/>
                </a:cxn>
                <a:cxn ang="T12">
                  <a:pos x="T4" y="T5"/>
                </a:cxn>
                <a:cxn ang="T13">
                  <a:pos x="T6" y="T7"/>
                </a:cxn>
                <a:cxn ang="T14">
                  <a:pos x="T8" y="T9"/>
                </a:cxn>
              </a:cxnLst>
              <a:rect l="T15" t="T16" r="T17" b="T18"/>
              <a:pathLst>
                <a:path w="85" h="166">
                  <a:moveTo>
                    <a:pt x="83" y="144"/>
                  </a:moveTo>
                  <a:lnTo>
                    <a:pt x="85" y="0"/>
                  </a:lnTo>
                  <a:lnTo>
                    <a:pt x="0" y="30"/>
                  </a:lnTo>
                  <a:lnTo>
                    <a:pt x="0" y="166"/>
                  </a:lnTo>
                  <a:lnTo>
                    <a:pt x="83" y="144"/>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00" name="Freeform 53">
              <a:extLst>
                <a:ext uri="{FF2B5EF4-FFF2-40B4-BE49-F238E27FC236}">
                  <a16:creationId xmlns:a16="http://schemas.microsoft.com/office/drawing/2014/main" id="{733B41D3-3F4A-13D4-1885-D111EB53037A}"/>
                </a:ext>
              </a:extLst>
            </p:cNvPr>
            <p:cNvSpPr>
              <a:spLocks/>
            </p:cNvSpPr>
            <p:nvPr/>
          </p:nvSpPr>
          <p:spPr bwMode="auto">
            <a:xfrm>
              <a:off x="4692" y="1270"/>
              <a:ext cx="37" cy="45"/>
            </a:xfrm>
            <a:custGeom>
              <a:avLst/>
              <a:gdLst>
                <a:gd name="T0" fmla="*/ 0 w 73"/>
                <a:gd name="T1" fmla="*/ 0 h 153"/>
                <a:gd name="T2" fmla="*/ 0 w 73"/>
                <a:gd name="T3" fmla="*/ 0 h 153"/>
                <a:gd name="T4" fmla="*/ 1 w 73"/>
                <a:gd name="T5" fmla="*/ 0 h 153"/>
                <a:gd name="T6" fmla="*/ 1 w 73"/>
                <a:gd name="T7" fmla="*/ 0 h 153"/>
                <a:gd name="T8" fmla="*/ 0 w 73"/>
                <a:gd name="T9" fmla="*/ 0 h 153"/>
                <a:gd name="T10" fmla="*/ 0 60000 65536"/>
                <a:gd name="T11" fmla="*/ 0 60000 65536"/>
                <a:gd name="T12" fmla="*/ 0 60000 65536"/>
                <a:gd name="T13" fmla="*/ 0 60000 65536"/>
                <a:gd name="T14" fmla="*/ 0 60000 65536"/>
                <a:gd name="T15" fmla="*/ 0 w 73"/>
                <a:gd name="T16" fmla="*/ 0 h 153"/>
                <a:gd name="T17" fmla="*/ 73 w 73"/>
                <a:gd name="T18" fmla="*/ 153 h 153"/>
              </a:gdLst>
              <a:ahLst/>
              <a:cxnLst>
                <a:cxn ang="T10">
                  <a:pos x="T0" y="T1"/>
                </a:cxn>
                <a:cxn ang="T11">
                  <a:pos x="T2" y="T3"/>
                </a:cxn>
                <a:cxn ang="T12">
                  <a:pos x="T4" y="T5"/>
                </a:cxn>
                <a:cxn ang="T13">
                  <a:pos x="T6" y="T7"/>
                </a:cxn>
                <a:cxn ang="T14">
                  <a:pos x="T8" y="T9"/>
                </a:cxn>
              </a:cxnLst>
              <a:rect l="T15" t="T16" r="T17" b="T18"/>
              <a:pathLst>
                <a:path w="73" h="153">
                  <a:moveTo>
                    <a:pt x="0" y="25"/>
                  </a:moveTo>
                  <a:lnTo>
                    <a:pt x="0" y="153"/>
                  </a:lnTo>
                  <a:lnTo>
                    <a:pt x="73" y="134"/>
                  </a:lnTo>
                  <a:lnTo>
                    <a:pt x="73" y="0"/>
                  </a:lnTo>
                  <a:lnTo>
                    <a:pt x="0" y="25"/>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01" name="Freeform 54">
              <a:extLst>
                <a:ext uri="{FF2B5EF4-FFF2-40B4-BE49-F238E27FC236}">
                  <a16:creationId xmlns:a16="http://schemas.microsoft.com/office/drawing/2014/main" id="{6CEF70D7-5A78-CB84-D6DD-69B5A4B168E5}"/>
                </a:ext>
              </a:extLst>
            </p:cNvPr>
            <p:cNvSpPr>
              <a:spLocks/>
            </p:cNvSpPr>
            <p:nvPr/>
          </p:nvSpPr>
          <p:spPr bwMode="auto">
            <a:xfrm>
              <a:off x="4692" y="1323"/>
              <a:ext cx="37" cy="47"/>
            </a:xfrm>
            <a:custGeom>
              <a:avLst/>
              <a:gdLst>
                <a:gd name="T0" fmla="*/ 0 w 73"/>
                <a:gd name="T1" fmla="*/ 0 h 157"/>
                <a:gd name="T2" fmla="*/ 0 w 73"/>
                <a:gd name="T3" fmla="*/ 0 h 157"/>
                <a:gd name="T4" fmla="*/ 1 w 73"/>
                <a:gd name="T5" fmla="*/ 0 h 157"/>
                <a:gd name="T6" fmla="*/ 1 w 73"/>
                <a:gd name="T7" fmla="*/ 0 h 157"/>
                <a:gd name="T8" fmla="*/ 0 w 73"/>
                <a:gd name="T9" fmla="*/ 0 h 157"/>
                <a:gd name="T10" fmla="*/ 0 60000 65536"/>
                <a:gd name="T11" fmla="*/ 0 60000 65536"/>
                <a:gd name="T12" fmla="*/ 0 60000 65536"/>
                <a:gd name="T13" fmla="*/ 0 60000 65536"/>
                <a:gd name="T14" fmla="*/ 0 60000 65536"/>
                <a:gd name="T15" fmla="*/ 0 w 73"/>
                <a:gd name="T16" fmla="*/ 0 h 157"/>
                <a:gd name="T17" fmla="*/ 73 w 73"/>
                <a:gd name="T18" fmla="*/ 157 h 157"/>
              </a:gdLst>
              <a:ahLst/>
              <a:cxnLst>
                <a:cxn ang="T10">
                  <a:pos x="T0" y="T1"/>
                </a:cxn>
                <a:cxn ang="T11">
                  <a:pos x="T2" y="T3"/>
                </a:cxn>
                <a:cxn ang="T12">
                  <a:pos x="T4" y="T5"/>
                </a:cxn>
                <a:cxn ang="T13">
                  <a:pos x="T6" y="T7"/>
                </a:cxn>
                <a:cxn ang="T14">
                  <a:pos x="T8" y="T9"/>
                </a:cxn>
              </a:cxnLst>
              <a:rect l="T15" t="T16" r="T17" b="T18"/>
              <a:pathLst>
                <a:path w="73" h="157">
                  <a:moveTo>
                    <a:pt x="0" y="20"/>
                  </a:moveTo>
                  <a:lnTo>
                    <a:pt x="0" y="157"/>
                  </a:lnTo>
                  <a:lnTo>
                    <a:pt x="73" y="141"/>
                  </a:lnTo>
                  <a:lnTo>
                    <a:pt x="73" y="0"/>
                  </a:lnTo>
                  <a:lnTo>
                    <a:pt x="0" y="20"/>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02" name="Freeform 55">
              <a:extLst>
                <a:ext uri="{FF2B5EF4-FFF2-40B4-BE49-F238E27FC236}">
                  <a16:creationId xmlns:a16="http://schemas.microsoft.com/office/drawing/2014/main" id="{45FAB202-2545-F62B-7543-F259030CD728}"/>
                </a:ext>
              </a:extLst>
            </p:cNvPr>
            <p:cNvSpPr>
              <a:spLocks/>
            </p:cNvSpPr>
            <p:nvPr/>
          </p:nvSpPr>
          <p:spPr bwMode="auto">
            <a:xfrm>
              <a:off x="4747" y="1312"/>
              <a:ext cx="43" cy="50"/>
            </a:xfrm>
            <a:custGeom>
              <a:avLst/>
              <a:gdLst>
                <a:gd name="T0" fmla="*/ 1 w 85"/>
                <a:gd name="T1" fmla="*/ 0 h 167"/>
                <a:gd name="T2" fmla="*/ 1 w 85"/>
                <a:gd name="T3" fmla="*/ 0 h 167"/>
                <a:gd name="T4" fmla="*/ 0 w 85"/>
                <a:gd name="T5" fmla="*/ 0 h 167"/>
                <a:gd name="T6" fmla="*/ 0 w 85"/>
                <a:gd name="T7" fmla="*/ 0 h 167"/>
                <a:gd name="T8" fmla="*/ 1 w 85"/>
                <a:gd name="T9" fmla="*/ 0 h 167"/>
                <a:gd name="T10" fmla="*/ 0 60000 65536"/>
                <a:gd name="T11" fmla="*/ 0 60000 65536"/>
                <a:gd name="T12" fmla="*/ 0 60000 65536"/>
                <a:gd name="T13" fmla="*/ 0 60000 65536"/>
                <a:gd name="T14" fmla="*/ 0 60000 65536"/>
                <a:gd name="T15" fmla="*/ 0 w 85"/>
                <a:gd name="T16" fmla="*/ 0 h 167"/>
                <a:gd name="T17" fmla="*/ 85 w 85"/>
                <a:gd name="T18" fmla="*/ 167 h 167"/>
              </a:gdLst>
              <a:ahLst/>
              <a:cxnLst>
                <a:cxn ang="T10">
                  <a:pos x="T0" y="T1"/>
                </a:cxn>
                <a:cxn ang="T11">
                  <a:pos x="T2" y="T3"/>
                </a:cxn>
                <a:cxn ang="T12">
                  <a:pos x="T4" y="T5"/>
                </a:cxn>
                <a:cxn ang="T13">
                  <a:pos x="T6" y="T7"/>
                </a:cxn>
                <a:cxn ang="T14">
                  <a:pos x="T8" y="T9"/>
                </a:cxn>
              </a:cxnLst>
              <a:rect l="T15" t="T16" r="T17" b="T18"/>
              <a:pathLst>
                <a:path w="85" h="167">
                  <a:moveTo>
                    <a:pt x="83" y="149"/>
                  </a:moveTo>
                  <a:lnTo>
                    <a:pt x="85" y="0"/>
                  </a:lnTo>
                  <a:lnTo>
                    <a:pt x="0" y="23"/>
                  </a:lnTo>
                  <a:lnTo>
                    <a:pt x="0" y="167"/>
                  </a:lnTo>
                  <a:lnTo>
                    <a:pt x="83" y="149"/>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03" name="Freeform 56">
              <a:extLst>
                <a:ext uri="{FF2B5EF4-FFF2-40B4-BE49-F238E27FC236}">
                  <a16:creationId xmlns:a16="http://schemas.microsoft.com/office/drawing/2014/main" id="{F3DC7CFC-36AE-F75C-55D6-3A190734DA24}"/>
                </a:ext>
              </a:extLst>
            </p:cNvPr>
            <p:cNvSpPr>
              <a:spLocks/>
            </p:cNvSpPr>
            <p:nvPr/>
          </p:nvSpPr>
          <p:spPr bwMode="auto">
            <a:xfrm>
              <a:off x="4692" y="1377"/>
              <a:ext cx="37" cy="38"/>
            </a:xfrm>
            <a:custGeom>
              <a:avLst/>
              <a:gdLst>
                <a:gd name="T0" fmla="*/ 0 w 73"/>
                <a:gd name="T1" fmla="*/ 0 h 126"/>
                <a:gd name="T2" fmla="*/ 0 w 73"/>
                <a:gd name="T3" fmla="*/ 0 h 126"/>
                <a:gd name="T4" fmla="*/ 1 w 73"/>
                <a:gd name="T5" fmla="*/ 0 h 126"/>
                <a:gd name="T6" fmla="*/ 1 w 73"/>
                <a:gd name="T7" fmla="*/ 0 h 126"/>
                <a:gd name="T8" fmla="*/ 0 w 73"/>
                <a:gd name="T9" fmla="*/ 0 h 126"/>
                <a:gd name="T10" fmla="*/ 0 60000 65536"/>
                <a:gd name="T11" fmla="*/ 0 60000 65536"/>
                <a:gd name="T12" fmla="*/ 0 60000 65536"/>
                <a:gd name="T13" fmla="*/ 0 60000 65536"/>
                <a:gd name="T14" fmla="*/ 0 60000 65536"/>
                <a:gd name="T15" fmla="*/ 0 w 73"/>
                <a:gd name="T16" fmla="*/ 0 h 126"/>
                <a:gd name="T17" fmla="*/ 73 w 73"/>
                <a:gd name="T18" fmla="*/ 126 h 126"/>
              </a:gdLst>
              <a:ahLst/>
              <a:cxnLst>
                <a:cxn ang="T10">
                  <a:pos x="T0" y="T1"/>
                </a:cxn>
                <a:cxn ang="T11">
                  <a:pos x="T2" y="T3"/>
                </a:cxn>
                <a:cxn ang="T12">
                  <a:pos x="T4" y="T5"/>
                </a:cxn>
                <a:cxn ang="T13">
                  <a:pos x="T6" y="T7"/>
                </a:cxn>
                <a:cxn ang="T14">
                  <a:pos x="T8" y="T9"/>
                </a:cxn>
              </a:cxnLst>
              <a:rect l="T15" t="T16" r="T17" b="T18"/>
              <a:pathLst>
                <a:path w="73" h="126">
                  <a:moveTo>
                    <a:pt x="0" y="16"/>
                  </a:moveTo>
                  <a:lnTo>
                    <a:pt x="0" y="126"/>
                  </a:lnTo>
                  <a:lnTo>
                    <a:pt x="73" y="114"/>
                  </a:lnTo>
                  <a:lnTo>
                    <a:pt x="73" y="0"/>
                  </a:lnTo>
                  <a:lnTo>
                    <a:pt x="0" y="16"/>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04" name="Freeform 57">
              <a:extLst>
                <a:ext uri="{FF2B5EF4-FFF2-40B4-BE49-F238E27FC236}">
                  <a16:creationId xmlns:a16="http://schemas.microsoft.com/office/drawing/2014/main" id="{2C81C6AB-776E-ABDD-8AE6-4F60DC76D5EB}"/>
                </a:ext>
              </a:extLst>
            </p:cNvPr>
            <p:cNvSpPr>
              <a:spLocks/>
            </p:cNvSpPr>
            <p:nvPr/>
          </p:nvSpPr>
          <p:spPr bwMode="auto">
            <a:xfrm>
              <a:off x="4747" y="1370"/>
              <a:ext cx="43" cy="39"/>
            </a:xfrm>
            <a:custGeom>
              <a:avLst/>
              <a:gdLst>
                <a:gd name="T0" fmla="*/ 1 w 85"/>
                <a:gd name="T1" fmla="*/ 0 h 133"/>
                <a:gd name="T2" fmla="*/ 1 w 85"/>
                <a:gd name="T3" fmla="*/ 0 h 133"/>
                <a:gd name="T4" fmla="*/ 0 w 85"/>
                <a:gd name="T5" fmla="*/ 0 h 133"/>
                <a:gd name="T6" fmla="*/ 0 w 85"/>
                <a:gd name="T7" fmla="*/ 0 h 133"/>
                <a:gd name="T8" fmla="*/ 1 w 85"/>
                <a:gd name="T9" fmla="*/ 0 h 133"/>
                <a:gd name="T10" fmla="*/ 0 60000 65536"/>
                <a:gd name="T11" fmla="*/ 0 60000 65536"/>
                <a:gd name="T12" fmla="*/ 0 60000 65536"/>
                <a:gd name="T13" fmla="*/ 0 60000 65536"/>
                <a:gd name="T14" fmla="*/ 0 60000 65536"/>
                <a:gd name="T15" fmla="*/ 0 w 85"/>
                <a:gd name="T16" fmla="*/ 0 h 133"/>
                <a:gd name="T17" fmla="*/ 85 w 85"/>
                <a:gd name="T18" fmla="*/ 133 h 133"/>
              </a:gdLst>
              <a:ahLst/>
              <a:cxnLst>
                <a:cxn ang="T10">
                  <a:pos x="T0" y="T1"/>
                </a:cxn>
                <a:cxn ang="T11">
                  <a:pos x="T2" y="T3"/>
                </a:cxn>
                <a:cxn ang="T12">
                  <a:pos x="T4" y="T5"/>
                </a:cxn>
                <a:cxn ang="T13">
                  <a:pos x="T6" y="T7"/>
                </a:cxn>
                <a:cxn ang="T14">
                  <a:pos x="T8" y="T9"/>
                </a:cxn>
              </a:cxnLst>
              <a:rect l="T15" t="T16" r="T17" b="T18"/>
              <a:pathLst>
                <a:path w="85" h="133">
                  <a:moveTo>
                    <a:pt x="83" y="121"/>
                  </a:moveTo>
                  <a:lnTo>
                    <a:pt x="85" y="0"/>
                  </a:lnTo>
                  <a:lnTo>
                    <a:pt x="0" y="17"/>
                  </a:lnTo>
                  <a:lnTo>
                    <a:pt x="0" y="133"/>
                  </a:lnTo>
                  <a:lnTo>
                    <a:pt x="83" y="121"/>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05" name="Freeform 58">
              <a:extLst>
                <a:ext uri="{FF2B5EF4-FFF2-40B4-BE49-F238E27FC236}">
                  <a16:creationId xmlns:a16="http://schemas.microsoft.com/office/drawing/2014/main" id="{9BCF9DD3-4E2F-F938-3EF3-B0D71F7E3873}"/>
                </a:ext>
              </a:extLst>
            </p:cNvPr>
            <p:cNvSpPr>
              <a:spLocks/>
            </p:cNvSpPr>
            <p:nvPr/>
          </p:nvSpPr>
          <p:spPr bwMode="auto">
            <a:xfrm>
              <a:off x="4692" y="1424"/>
              <a:ext cx="37" cy="45"/>
            </a:xfrm>
            <a:custGeom>
              <a:avLst/>
              <a:gdLst>
                <a:gd name="T0" fmla="*/ 0 w 73"/>
                <a:gd name="T1" fmla="*/ 0 h 152"/>
                <a:gd name="T2" fmla="*/ 0 w 73"/>
                <a:gd name="T3" fmla="*/ 0 h 152"/>
                <a:gd name="T4" fmla="*/ 1 w 73"/>
                <a:gd name="T5" fmla="*/ 0 h 152"/>
                <a:gd name="T6" fmla="*/ 1 w 73"/>
                <a:gd name="T7" fmla="*/ 0 h 152"/>
                <a:gd name="T8" fmla="*/ 0 w 73"/>
                <a:gd name="T9" fmla="*/ 0 h 152"/>
                <a:gd name="T10" fmla="*/ 0 60000 65536"/>
                <a:gd name="T11" fmla="*/ 0 60000 65536"/>
                <a:gd name="T12" fmla="*/ 0 60000 65536"/>
                <a:gd name="T13" fmla="*/ 0 60000 65536"/>
                <a:gd name="T14" fmla="*/ 0 60000 65536"/>
                <a:gd name="T15" fmla="*/ 0 w 73"/>
                <a:gd name="T16" fmla="*/ 0 h 152"/>
                <a:gd name="T17" fmla="*/ 73 w 73"/>
                <a:gd name="T18" fmla="*/ 152 h 152"/>
              </a:gdLst>
              <a:ahLst/>
              <a:cxnLst>
                <a:cxn ang="T10">
                  <a:pos x="T0" y="T1"/>
                </a:cxn>
                <a:cxn ang="T11">
                  <a:pos x="T2" y="T3"/>
                </a:cxn>
                <a:cxn ang="T12">
                  <a:pos x="T4" y="T5"/>
                </a:cxn>
                <a:cxn ang="T13">
                  <a:pos x="T6" y="T7"/>
                </a:cxn>
                <a:cxn ang="T14">
                  <a:pos x="T8" y="T9"/>
                </a:cxn>
              </a:cxnLst>
              <a:rect l="T15" t="T16" r="T17" b="T18"/>
              <a:pathLst>
                <a:path w="73" h="152">
                  <a:moveTo>
                    <a:pt x="0" y="10"/>
                  </a:moveTo>
                  <a:lnTo>
                    <a:pt x="0" y="152"/>
                  </a:lnTo>
                  <a:lnTo>
                    <a:pt x="73" y="144"/>
                  </a:lnTo>
                  <a:lnTo>
                    <a:pt x="73" y="0"/>
                  </a:lnTo>
                  <a:lnTo>
                    <a:pt x="0" y="10"/>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06" name="Freeform 59">
              <a:extLst>
                <a:ext uri="{FF2B5EF4-FFF2-40B4-BE49-F238E27FC236}">
                  <a16:creationId xmlns:a16="http://schemas.microsoft.com/office/drawing/2014/main" id="{7420A53A-73D7-AF14-ACCD-B9B96D77913C}"/>
                </a:ext>
              </a:extLst>
            </p:cNvPr>
            <p:cNvSpPr>
              <a:spLocks/>
            </p:cNvSpPr>
            <p:nvPr/>
          </p:nvSpPr>
          <p:spPr bwMode="auto">
            <a:xfrm>
              <a:off x="4747" y="1419"/>
              <a:ext cx="43" cy="47"/>
            </a:xfrm>
            <a:custGeom>
              <a:avLst/>
              <a:gdLst>
                <a:gd name="T0" fmla="*/ 1 w 85"/>
                <a:gd name="T1" fmla="*/ 0 h 158"/>
                <a:gd name="T2" fmla="*/ 1 w 85"/>
                <a:gd name="T3" fmla="*/ 0 h 158"/>
                <a:gd name="T4" fmla="*/ 0 w 85"/>
                <a:gd name="T5" fmla="*/ 0 h 158"/>
                <a:gd name="T6" fmla="*/ 0 w 85"/>
                <a:gd name="T7" fmla="*/ 0 h 158"/>
                <a:gd name="T8" fmla="*/ 1 w 85"/>
                <a:gd name="T9" fmla="*/ 0 h 158"/>
                <a:gd name="T10" fmla="*/ 0 60000 65536"/>
                <a:gd name="T11" fmla="*/ 0 60000 65536"/>
                <a:gd name="T12" fmla="*/ 0 60000 65536"/>
                <a:gd name="T13" fmla="*/ 0 60000 65536"/>
                <a:gd name="T14" fmla="*/ 0 60000 65536"/>
                <a:gd name="T15" fmla="*/ 0 w 85"/>
                <a:gd name="T16" fmla="*/ 0 h 158"/>
                <a:gd name="T17" fmla="*/ 85 w 85"/>
                <a:gd name="T18" fmla="*/ 158 h 158"/>
              </a:gdLst>
              <a:ahLst/>
              <a:cxnLst>
                <a:cxn ang="T10">
                  <a:pos x="T0" y="T1"/>
                </a:cxn>
                <a:cxn ang="T11">
                  <a:pos x="T2" y="T3"/>
                </a:cxn>
                <a:cxn ang="T12">
                  <a:pos x="T4" y="T5"/>
                </a:cxn>
                <a:cxn ang="T13">
                  <a:pos x="T6" y="T7"/>
                </a:cxn>
                <a:cxn ang="T14">
                  <a:pos x="T8" y="T9"/>
                </a:cxn>
              </a:cxnLst>
              <a:rect l="T15" t="T16" r="T17" b="T18"/>
              <a:pathLst>
                <a:path w="85" h="158">
                  <a:moveTo>
                    <a:pt x="83" y="149"/>
                  </a:moveTo>
                  <a:lnTo>
                    <a:pt x="85" y="0"/>
                  </a:lnTo>
                  <a:lnTo>
                    <a:pt x="0" y="13"/>
                  </a:lnTo>
                  <a:lnTo>
                    <a:pt x="0" y="158"/>
                  </a:lnTo>
                  <a:lnTo>
                    <a:pt x="83" y="149"/>
                  </a:lnTo>
                  <a:close/>
                </a:path>
              </a:pathLst>
            </a:custGeom>
            <a:solidFill>
              <a:srgbClr val="000000"/>
            </a:solidFill>
            <a:ln w="9525">
              <a:noFill/>
              <a:round/>
              <a:headEnd/>
              <a:tailEnd/>
            </a:ln>
          </p:spPr>
          <p:txBody>
            <a:bodyPr/>
            <a:lstStyle/>
            <a:p>
              <a:pPr marL="0" marR="0" lvl="0" indent="0" algn="l" defTabSz="844083" rtl="0" eaLnBrk="1" fontAlgn="base" latinLnBrk="0" hangingPunct="1">
                <a:lnSpc>
                  <a:spcPct val="100000"/>
                </a:lnSpc>
                <a:spcBef>
                  <a:spcPct val="0"/>
                </a:spcBef>
                <a:spcAft>
                  <a:spcPct val="0"/>
                </a:spcAft>
                <a:buClrTx/>
                <a:buSzTx/>
                <a:buFontTx/>
                <a:buNone/>
                <a:tabLst/>
                <a:defRPr/>
              </a:pPr>
              <a:endParaRPr kumimoji="0" lang="ja-JP" altLang="en-US" sz="1477"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grpSp>
      <p:sp>
        <p:nvSpPr>
          <p:cNvPr id="507" name="矢印: 下 506">
            <a:extLst>
              <a:ext uri="{FF2B5EF4-FFF2-40B4-BE49-F238E27FC236}">
                <a16:creationId xmlns:a16="http://schemas.microsoft.com/office/drawing/2014/main" id="{75E79271-5D71-F1CB-AB55-DC7EBDF05B5B}"/>
              </a:ext>
            </a:extLst>
          </p:cNvPr>
          <p:cNvSpPr/>
          <p:nvPr/>
        </p:nvSpPr>
        <p:spPr>
          <a:xfrm rot="10800000">
            <a:off x="3950808" y="4023886"/>
            <a:ext cx="484632" cy="529058"/>
          </a:xfrm>
          <a:prstGeom prst="downArrow">
            <a:avLst>
              <a:gd name="adj1" fmla="val 50000"/>
              <a:gd name="adj2" fmla="val 34753"/>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508" name="テキスト ボックス 507">
            <a:extLst>
              <a:ext uri="{FF2B5EF4-FFF2-40B4-BE49-F238E27FC236}">
                <a16:creationId xmlns:a16="http://schemas.microsoft.com/office/drawing/2014/main" id="{649A2CE3-B308-8D3F-F6EF-9DF658CF88D7}"/>
              </a:ext>
            </a:extLst>
          </p:cNvPr>
          <p:cNvSpPr txBox="1"/>
          <p:nvPr/>
        </p:nvSpPr>
        <p:spPr>
          <a:xfrm>
            <a:off x="3657306" y="4238042"/>
            <a:ext cx="1055932" cy="246221"/>
          </a:xfrm>
          <a:prstGeom prst="rect">
            <a:avLst/>
          </a:prstGeom>
          <a:solidFill>
            <a:schemeClr val="accent2"/>
          </a:solidFill>
          <a:ln w="9525" cap="flat" cmpd="sng" algn="ctr">
            <a:solidFill>
              <a:schemeClr val="accent2"/>
            </a:solidFill>
            <a:prstDash val="solid"/>
            <a:round/>
            <a:headEnd type="none" w="med" len="med"/>
            <a:tailEnd type="none" w="med" len="med"/>
          </a:ln>
          <a:effectLst/>
        </p:spPr>
        <p:txBody>
          <a:bodyPr wrap="square" rtlCol="0">
            <a:spAutoFit/>
          </a:bodyPr>
          <a:lstStyle/>
          <a:p>
            <a:pPr marL="0" marR="0" lvl="0" indent="0" algn="ctr" defTabSz="844083" rtl="0" eaLnBrk="1" fontAlgn="auto" latinLnBrk="0" hangingPunct="1">
              <a:lnSpc>
                <a:spcPct val="100000"/>
              </a:lnSpc>
              <a:spcBef>
                <a:spcPts val="0"/>
              </a:spcBef>
              <a:spcAft>
                <a:spcPts val="1108"/>
              </a:spcAft>
              <a:buClrTx/>
              <a:buSzTx/>
              <a:buFontTx/>
              <a:buNone/>
              <a:tabLst/>
              <a:defRPr/>
            </a:pPr>
            <a:r>
              <a:rPr kumimoji="0" lang="ja-JP" altLang="en-US" sz="1000" b="1" i="0" u="none" strike="noStrike" kern="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rPr>
              <a:t>データの提出</a:t>
            </a:r>
            <a:endParaRPr kumimoji="0" lang="en-US" altLang="ja-JP" sz="1000" b="1" i="0" u="none" strike="noStrike" kern="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509" name="テキスト ボックス 508">
            <a:extLst>
              <a:ext uri="{FF2B5EF4-FFF2-40B4-BE49-F238E27FC236}">
                <a16:creationId xmlns:a16="http://schemas.microsoft.com/office/drawing/2014/main" id="{8E78BB04-A810-CCAF-DD1B-6AAB3E269540}"/>
              </a:ext>
            </a:extLst>
          </p:cNvPr>
          <p:cNvSpPr txBox="1"/>
          <p:nvPr/>
        </p:nvSpPr>
        <p:spPr>
          <a:xfrm>
            <a:off x="4699859" y="3489944"/>
            <a:ext cx="1567469" cy="437043"/>
          </a:xfrm>
          <a:prstGeom prst="rect">
            <a:avLst/>
          </a:prstGeom>
          <a:solidFill>
            <a:schemeClr val="bg1"/>
          </a:solidFill>
          <a:ln w="12700">
            <a:solidFill>
              <a:schemeClr val="tx1"/>
            </a:solidFill>
          </a:ln>
        </p:spPr>
        <p:txBody>
          <a:bodyPr wrap="square">
            <a:spAutoFit/>
          </a:bodyPr>
          <a:lstStyle/>
          <a:p>
            <a:pPr marL="0" marR="0" lvl="0" indent="0" algn="l" defTabSz="685979" rtl="0" eaLnBrk="1" fontAlgn="auto" latinLnBrk="0" hangingPunct="1">
              <a:lnSpc>
                <a:spcPct val="112000"/>
              </a:lnSpc>
              <a:spcBef>
                <a:spcPts val="0"/>
              </a:spcBef>
              <a:spcAft>
                <a:spcPts val="0"/>
              </a:spcAft>
              <a:buClrTx/>
              <a:buSzTx/>
              <a:buFont typeface="Arial" panose="020B0604020202020204" pitchFamily="34" charset="0"/>
              <a:buNone/>
              <a:tabLst/>
              <a:defRPr/>
            </a:pPr>
            <a:r>
              <a:rPr kumimoji="0"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・医療の質指標に係るデータの提出（</a:t>
            </a:r>
            <a:r>
              <a:rPr kumimoji="0"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0.5P</a:t>
            </a:r>
            <a:r>
              <a:rPr kumimoji="0"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endParaRPr kumimoji="0"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30" name="円: 塗りつぶしなし 29">
            <a:extLst>
              <a:ext uri="{FF2B5EF4-FFF2-40B4-BE49-F238E27FC236}">
                <a16:creationId xmlns:a16="http://schemas.microsoft.com/office/drawing/2014/main" id="{7C1F6ED5-9524-83F6-C556-1C38F77679FE}"/>
              </a:ext>
            </a:extLst>
          </p:cNvPr>
          <p:cNvSpPr/>
          <p:nvPr/>
        </p:nvSpPr>
        <p:spPr>
          <a:xfrm>
            <a:off x="875956" y="4114440"/>
            <a:ext cx="1862316" cy="1835537"/>
          </a:xfrm>
          <a:prstGeom prst="donut">
            <a:avLst>
              <a:gd name="adj" fmla="val 9220"/>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51" name="矢印: 下 550">
            <a:extLst>
              <a:ext uri="{FF2B5EF4-FFF2-40B4-BE49-F238E27FC236}">
                <a16:creationId xmlns:a16="http://schemas.microsoft.com/office/drawing/2014/main" id="{47B4BACA-1D65-244C-141E-16ED79A901AB}"/>
              </a:ext>
            </a:extLst>
          </p:cNvPr>
          <p:cNvSpPr/>
          <p:nvPr/>
        </p:nvSpPr>
        <p:spPr>
          <a:xfrm rot="10800000" flipV="1">
            <a:off x="3982653" y="5197515"/>
            <a:ext cx="420939" cy="529058"/>
          </a:xfrm>
          <a:prstGeom prst="downArrow">
            <a:avLst>
              <a:gd name="adj1" fmla="val 50000"/>
              <a:gd name="adj2" fmla="val 34753"/>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553" name="テキスト ボックス 552">
            <a:extLst>
              <a:ext uri="{FF2B5EF4-FFF2-40B4-BE49-F238E27FC236}">
                <a16:creationId xmlns:a16="http://schemas.microsoft.com/office/drawing/2014/main" id="{F760F32D-B3EF-CDAC-2F43-D6E027713467}"/>
              </a:ext>
            </a:extLst>
          </p:cNvPr>
          <p:cNvSpPr txBox="1"/>
          <p:nvPr/>
        </p:nvSpPr>
        <p:spPr>
          <a:xfrm>
            <a:off x="3671704" y="5295321"/>
            <a:ext cx="1055932" cy="246221"/>
          </a:xfrm>
          <a:prstGeom prst="rect">
            <a:avLst/>
          </a:prstGeom>
          <a:solidFill>
            <a:schemeClr val="accent2"/>
          </a:solidFill>
          <a:ln w="9525" cap="flat" cmpd="sng" algn="ctr">
            <a:solidFill>
              <a:schemeClr val="accent2"/>
            </a:solidFill>
            <a:prstDash val="solid"/>
            <a:round/>
            <a:headEnd type="none" w="med" len="med"/>
            <a:tailEnd type="none" w="med" len="med"/>
          </a:ln>
          <a:effectLst/>
        </p:spPr>
        <p:txBody>
          <a:bodyPr wrap="square" rtlCol="0">
            <a:spAutoFit/>
          </a:bodyPr>
          <a:lstStyle/>
          <a:p>
            <a:pPr marL="0" marR="0" lvl="0" indent="0" algn="ctr" defTabSz="844083" rtl="0" eaLnBrk="1" fontAlgn="auto" latinLnBrk="0" hangingPunct="1">
              <a:lnSpc>
                <a:spcPct val="100000"/>
              </a:lnSpc>
              <a:spcBef>
                <a:spcPts val="0"/>
              </a:spcBef>
              <a:spcAft>
                <a:spcPts val="1108"/>
              </a:spcAft>
              <a:buClrTx/>
              <a:buSzTx/>
              <a:buFontTx/>
              <a:buNone/>
              <a:tabLst/>
              <a:defRPr/>
            </a:pPr>
            <a:r>
              <a:rPr kumimoji="0" lang="ja-JP" altLang="en-US" sz="1000" b="1" i="0" u="none" strike="noStrike" kern="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rPr>
              <a:t>データの活用</a:t>
            </a:r>
            <a:endParaRPr kumimoji="0" lang="en-US" altLang="ja-JP" sz="1000" b="1" i="0" u="none" strike="noStrike" kern="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pic>
        <p:nvPicPr>
          <p:cNvPr id="559" name="図 558">
            <a:extLst>
              <a:ext uri="{FF2B5EF4-FFF2-40B4-BE49-F238E27FC236}">
                <a16:creationId xmlns:a16="http://schemas.microsoft.com/office/drawing/2014/main" id="{53E31DAD-5A12-5EC7-6E09-67E962A71853}"/>
              </a:ext>
            </a:extLst>
          </p:cNvPr>
          <p:cNvPicPr>
            <a:picLocks noChangeAspect="1"/>
          </p:cNvPicPr>
          <p:nvPr/>
        </p:nvPicPr>
        <p:blipFill>
          <a:blip r:embed="rId3"/>
          <a:stretch>
            <a:fillRect/>
          </a:stretch>
        </p:blipFill>
        <p:spPr>
          <a:xfrm>
            <a:off x="8156327" y="4628227"/>
            <a:ext cx="1031530" cy="1031530"/>
          </a:xfrm>
          <a:prstGeom prst="rect">
            <a:avLst/>
          </a:prstGeom>
        </p:spPr>
      </p:pic>
      <p:pic>
        <p:nvPicPr>
          <p:cNvPr id="565" name="グラフィックス 564" descr="インターネット 単色塗りつぶし">
            <a:extLst>
              <a:ext uri="{FF2B5EF4-FFF2-40B4-BE49-F238E27FC236}">
                <a16:creationId xmlns:a16="http://schemas.microsoft.com/office/drawing/2014/main" id="{5968BE41-7FD2-8808-927D-87D7653DBC1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854762" y="5656924"/>
            <a:ext cx="720954" cy="720954"/>
          </a:xfrm>
          <a:prstGeom prst="rect">
            <a:avLst/>
          </a:prstGeom>
        </p:spPr>
      </p:pic>
      <p:sp>
        <p:nvSpPr>
          <p:cNvPr id="566" name="テキスト ボックス 565">
            <a:extLst>
              <a:ext uri="{FF2B5EF4-FFF2-40B4-BE49-F238E27FC236}">
                <a16:creationId xmlns:a16="http://schemas.microsoft.com/office/drawing/2014/main" id="{DB70D6F5-7A27-5D64-D2C5-DB06C4E7C606}"/>
              </a:ext>
            </a:extLst>
          </p:cNvPr>
          <p:cNvSpPr txBox="1"/>
          <p:nvPr/>
        </p:nvSpPr>
        <p:spPr>
          <a:xfrm>
            <a:off x="4611801" y="5586020"/>
            <a:ext cx="1861054" cy="609398"/>
          </a:xfrm>
          <a:prstGeom prst="rect">
            <a:avLst/>
          </a:prstGeom>
          <a:solidFill>
            <a:schemeClr val="bg1"/>
          </a:solidFill>
          <a:ln w="12700">
            <a:solidFill>
              <a:schemeClr val="tx1"/>
            </a:solidFill>
          </a:ln>
        </p:spPr>
        <p:txBody>
          <a:bodyPr wrap="square">
            <a:spAutoFit/>
          </a:bodyPr>
          <a:lstStyle/>
          <a:p>
            <a:pPr marL="0" marR="0" lvl="0" indent="0" algn="l" defTabSz="685979" rtl="0" eaLnBrk="1" fontAlgn="auto" latinLnBrk="0" hangingPunct="1">
              <a:lnSpc>
                <a:spcPct val="112000"/>
              </a:lnSpc>
              <a:spcBef>
                <a:spcPts val="0"/>
              </a:spcBef>
              <a:spcAft>
                <a:spcPts val="0"/>
              </a:spcAft>
              <a:buClrTx/>
              <a:buSzTx/>
              <a:buFont typeface="Arial" panose="020B0604020202020204" pitchFamily="34" charset="0"/>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・病院情報の公表（</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0.25P</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685979" rtl="0" eaLnBrk="1" fontAlgn="auto" latinLnBrk="0" hangingPunct="1">
              <a:lnSpc>
                <a:spcPct val="112000"/>
              </a:lnSpc>
              <a:spcBef>
                <a:spcPts val="0"/>
              </a:spcBef>
              <a:spcAft>
                <a:spcPts val="0"/>
              </a:spcAft>
              <a:buClrTx/>
              <a:buSzTx/>
              <a:buFont typeface="Arial" panose="020B0604020202020204" pitchFamily="34" charset="0"/>
              <a:buNone/>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・医療の質指標の公表</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685979" rtl="0" eaLnBrk="1" fontAlgn="auto" latinLnBrk="0" hangingPunct="1">
              <a:lnSpc>
                <a:spcPct val="112000"/>
              </a:lnSpc>
              <a:spcBef>
                <a:spcPts val="0"/>
              </a:spcBef>
              <a:spcAft>
                <a:spcPts val="0"/>
              </a:spcAft>
              <a:buClrTx/>
              <a:buSzTx/>
              <a:buFont typeface="Arial" panose="020B0604020202020204" pitchFamily="34" charset="0"/>
              <a:buNone/>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0.25P</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p>
        </p:txBody>
      </p:sp>
      <p:sp>
        <p:nvSpPr>
          <p:cNvPr id="567" name="テキスト ボックス 566">
            <a:extLst>
              <a:ext uri="{FF2B5EF4-FFF2-40B4-BE49-F238E27FC236}">
                <a16:creationId xmlns:a16="http://schemas.microsoft.com/office/drawing/2014/main" id="{3C0C2584-F286-7692-3CD5-A479DE8313EE}"/>
              </a:ext>
            </a:extLst>
          </p:cNvPr>
          <p:cNvSpPr txBox="1"/>
          <p:nvPr/>
        </p:nvSpPr>
        <p:spPr>
          <a:xfrm>
            <a:off x="4829841" y="4368277"/>
            <a:ext cx="1291340" cy="784830"/>
          </a:xfrm>
          <a:prstGeom prst="rect">
            <a:avLst/>
          </a:prstGeom>
          <a:noFill/>
          <a:ln>
            <a:solidFill>
              <a:schemeClr val="tx1"/>
            </a:solidFill>
            <a:prstDash val="dash"/>
          </a:ln>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医療の質指標</a:t>
            </a: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（３テーマ９指標）</a:t>
            </a: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①医療安全</a:t>
            </a: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②感染管理</a:t>
            </a: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③ケア</a:t>
            </a:r>
          </a:p>
        </p:txBody>
      </p:sp>
      <p:pic>
        <p:nvPicPr>
          <p:cNvPr id="8" name="図 7">
            <a:extLst>
              <a:ext uri="{FF2B5EF4-FFF2-40B4-BE49-F238E27FC236}">
                <a16:creationId xmlns:a16="http://schemas.microsoft.com/office/drawing/2014/main" id="{52F4FEB1-5263-1A3F-E496-D7B0B022275C}"/>
              </a:ext>
            </a:extLst>
          </p:cNvPr>
          <p:cNvPicPr>
            <a:picLocks noChangeAspect="1"/>
          </p:cNvPicPr>
          <p:nvPr/>
        </p:nvPicPr>
        <p:blipFill>
          <a:blip r:embed="rId6"/>
          <a:stretch>
            <a:fillRect/>
          </a:stretch>
        </p:blipFill>
        <p:spPr>
          <a:xfrm>
            <a:off x="6798361" y="5642571"/>
            <a:ext cx="2767747" cy="644954"/>
          </a:xfrm>
          <a:prstGeom prst="rect">
            <a:avLst/>
          </a:prstGeom>
        </p:spPr>
      </p:pic>
      <p:sp>
        <p:nvSpPr>
          <p:cNvPr id="10" name="正方形/長方形 9">
            <a:extLst>
              <a:ext uri="{FF2B5EF4-FFF2-40B4-BE49-F238E27FC236}">
                <a16:creationId xmlns:a16="http://schemas.microsoft.com/office/drawing/2014/main" id="{10344D14-9B3A-D2AA-FCE4-9364C5ED2E83}"/>
              </a:ext>
            </a:extLst>
          </p:cNvPr>
          <p:cNvSpPr/>
          <p:nvPr/>
        </p:nvSpPr>
        <p:spPr>
          <a:xfrm>
            <a:off x="6752032" y="5596923"/>
            <a:ext cx="1031531" cy="663958"/>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3" name="矢印: 下 12">
            <a:extLst>
              <a:ext uri="{FF2B5EF4-FFF2-40B4-BE49-F238E27FC236}">
                <a16:creationId xmlns:a16="http://schemas.microsoft.com/office/drawing/2014/main" id="{A883CBB5-557A-A45C-9626-34680030440B}"/>
              </a:ext>
            </a:extLst>
          </p:cNvPr>
          <p:cNvSpPr/>
          <p:nvPr/>
        </p:nvSpPr>
        <p:spPr>
          <a:xfrm rot="10800000" flipV="1">
            <a:off x="8581632" y="4078990"/>
            <a:ext cx="420939" cy="529058"/>
          </a:xfrm>
          <a:prstGeom prst="downArrow">
            <a:avLst>
              <a:gd name="adj1" fmla="val 50000"/>
              <a:gd name="adj2" fmla="val 34753"/>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4" name="テキスト ボックス 13">
            <a:extLst>
              <a:ext uri="{FF2B5EF4-FFF2-40B4-BE49-F238E27FC236}">
                <a16:creationId xmlns:a16="http://schemas.microsoft.com/office/drawing/2014/main" id="{FB0698A9-9252-CEE4-F915-789C2313E486}"/>
              </a:ext>
            </a:extLst>
          </p:cNvPr>
          <p:cNvSpPr txBox="1"/>
          <p:nvPr/>
        </p:nvSpPr>
        <p:spPr>
          <a:xfrm>
            <a:off x="8098334" y="4161415"/>
            <a:ext cx="1387534" cy="246221"/>
          </a:xfrm>
          <a:prstGeom prst="rect">
            <a:avLst/>
          </a:prstGeom>
          <a:solidFill>
            <a:schemeClr val="accent2"/>
          </a:solidFill>
          <a:ln w="9525" cap="flat" cmpd="sng" algn="ctr">
            <a:solidFill>
              <a:schemeClr val="accent2"/>
            </a:solidFill>
            <a:prstDash val="solid"/>
            <a:round/>
            <a:headEnd type="none" w="med" len="med"/>
            <a:tailEnd type="none" w="med" len="med"/>
          </a:ln>
          <a:effectLst/>
        </p:spPr>
        <p:txBody>
          <a:bodyPr wrap="square" rtlCol="0">
            <a:spAutoFit/>
          </a:bodyPr>
          <a:lstStyle/>
          <a:p>
            <a:pPr marL="0" marR="0" lvl="0" indent="0" algn="ctr" defTabSz="844083" rtl="0" eaLnBrk="1" fontAlgn="auto" latinLnBrk="0" hangingPunct="1">
              <a:lnSpc>
                <a:spcPct val="100000"/>
              </a:lnSpc>
              <a:spcBef>
                <a:spcPts val="0"/>
              </a:spcBef>
              <a:spcAft>
                <a:spcPts val="1108"/>
              </a:spcAft>
              <a:buClrTx/>
              <a:buSzTx/>
              <a:buFontTx/>
              <a:buNone/>
              <a:tabLst/>
              <a:defRPr/>
            </a:pPr>
            <a:r>
              <a:rPr kumimoji="0" lang="ja-JP" altLang="en-US" sz="1000" b="1" i="0" u="none" strike="noStrike" kern="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rPr>
              <a:t>常勤医としての派遣</a:t>
            </a:r>
            <a:endParaRPr kumimoji="0" lang="en-US" altLang="ja-JP" sz="1000" b="1" i="0" u="none" strike="noStrike" kern="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22" name="テキスト ボックス 21">
            <a:extLst>
              <a:ext uri="{FF2B5EF4-FFF2-40B4-BE49-F238E27FC236}">
                <a16:creationId xmlns:a16="http://schemas.microsoft.com/office/drawing/2014/main" id="{3C712856-E508-E49E-4272-B05994C3438E}"/>
              </a:ext>
            </a:extLst>
          </p:cNvPr>
          <p:cNvSpPr txBox="1"/>
          <p:nvPr/>
        </p:nvSpPr>
        <p:spPr>
          <a:xfrm>
            <a:off x="6598952" y="3851396"/>
            <a:ext cx="1467761" cy="816121"/>
          </a:xfrm>
          <a:prstGeom prst="rect">
            <a:avLst/>
          </a:prstGeom>
          <a:solidFill>
            <a:schemeClr val="bg1"/>
          </a:solidFill>
          <a:ln w="12700">
            <a:solidFill>
              <a:schemeClr val="tx1"/>
            </a:solidFill>
          </a:ln>
        </p:spPr>
        <p:txBody>
          <a:bodyPr wrap="square">
            <a:spAutoFit/>
          </a:bodyPr>
          <a:lstStyle/>
          <a:p>
            <a:pPr marL="0" marR="0" lvl="0" indent="0" algn="l" defTabSz="685979" rtl="0" eaLnBrk="1" fontAlgn="auto" latinLnBrk="0" hangingPunct="1">
              <a:lnSpc>
                <a:spcPct val="112000"/>
              </a:lnSpc>
              <a:spcBef>
                <a:spcPts val="0"/>
              </a:spcBef>
              <a:spcAft>
                <a:spcPts val="0"/>
              </a:spcAft>
              <a:buClrTx/>
              <a:buSzTx/>
              <a:buFont typeface="Arial" panose="020B0604020202020204" pitchFamily="34" charset="0"/>
              <a:buNone/>
              <a:tabLst/>
              <a:defRPr/>
            </a:pPr>
            <a:r>
              <a:rPr kumimoji="0"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0" lang="zh-CN"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医師少数区域</a:t>
            </a:r>
            <a:r>
              <a:rPr kumimoji="0"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」への６か月以上の</a:t>
            </a:r>
            <a:endParaRPr kumimoji="0"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685979" rtl="0" eaLnBrk="1" fontAlgn="auto" latinLnBrk="0" hangingPunct="1">
              <a:lnSpc>
                <a:spcPct val="112000"/>
              </a:lnSpc>
              <a:spcBef>
                <a:spcPts val="0"/>
              </a:spcBef>
              <a:spcAft>
                <a:spcPts val="0"/>
              </a:spcAft>
              <a:buClrTx/>
              <a:buSzTx/>
              <a:buFont typeface="Arial" panose="020B0604020202020204" pitchFamily="34" charset="0"/>
              <a:buNone/>
              <a:tabLst/>
              <a:defRPr/>
            </a:pPr>
            <a:r>
              <a:rPr kumimoji="0"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常勤派遣医師数を</a:t>
            </a:r>
            <a:endParaRPr kumimoji="0"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685979" rtl="0" eaLnBrk="1" fontAlgn="auto" latinLnBrk="0" hangingPunct="1">
              <a:lnSpc>
                <a:spcPct val="112000"/>
              </a:lnSpc>
              <a:spcBef>
                <a:spcPts val="0"/>
              </a:spcBef>
              <a:spcAft>
                <a:spcPts val="0"/>
              </a:spcAft>
              <a:buClrTx/>
              <a:buSzTx/>
              <a:buFont typeface="Arial" panose="020B0604020202020204" pitchFamily="34" charset="0"/>
              <a:buNone/>
              <a:tabLst/>
              <a:defRPr/>
            </a:pPr>
            <a:r>
              <a:rPr kumimoji="0"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線形評価（最大</a:t>
            </a:r>
            <a:r>
              <a:rPr kumimoji="0"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1P</a:t>
            </a:r>
            <a:r>
              <a:rPr kumimoji="0"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endParaRPr kumimoji="0"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pic>
        <p:nvPicPr>
          <p:cNvPr id="29" name="Picture 2">
            <a:extLst>
              <a:ext uri="{FF2B5EF4-FFF2-40B4-BE49-F238E27FC236}">
                <a16:creationId xmlns:a16="http://schemas.microsoft.com/office/drawing/2014/main" id="{A0F92B23-A3A6-9E98-2AAB-7FC0139AF02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03879" y="4976484"/>
            <a:ext cx="725684" cy="8448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1" name="正方形/長方形 30">
            <a:extLst>
              <a:ext uri="{FF2B5EF4-FFF2-40B4-BE49-F238E27FC236}">
                <a16:creationId xmlns:a16="http://schemas.microsoft.com/office/drawing/2014/main" id="{DD297050-727B-9966-5894-85EA9A468B2C}"/>
              </a:ext>
            </a:extLst>
          </p:cNvPr>
          <p:cNvSpPr/>
          <p:nvPr/>
        </p:nvSpPr>
        <p:spPr>
          <a:xfrm>
            <a:off x="1217789" y="3799491"/>
            <a:ext cx="1134684" cy="107863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 name="テキスト ボックス 10">
            <a:extLst>
              <a:ext uri="{FF2B5EF4-FFF2-40B4-BE49-F238E27FC236}">
                <a16:creationId xmlns:a16="http://schemas.microsoft.com/office/drawing/2014/main" id="{A5AD1E94-6582-A2D3-D481-8D2420B65279}"/>
              </a:ext>
            </a:extLst>
          </p:cNvPr>
          <p:cNvSpPr txBox="1"/>
          <p:nvPr/>
        </p:nvSpPr>
        <p:spPr>
          <a:xfrm>
            <a:off x="557622" y="3355635"/>
            <a:ext cx="2503465" cy="400110"/>
          </a:xfrm>
          <a:prstGeom prst="rect">
            <a:avLst/>
          </a:prstGeom>
          <a:solidFill>
            <a:schemeClr val="bg1"/>
          </a:solidFill>
          <a:ln>
            <a:solidFill>
              <a:schemeClr val="tx1"/>
            </a:solidFill>
          </a:ln>
        </p:spPr>
        <p:txBody>
          <a:bodyPr wrap="square" rtlCol="0">
            <a:spAutoFit/>
          </a:bodyPr>
          <a:lstStyle>
            <a:defPPr>
              <a:defRPr lang="en-US"/>
            </a:defPPr>
            <a:lvl1pPr>
              <a:defRPr kumimoji="1" sz="1200">
                <a:latin typeface="メイリオ" panose="020B0604030504040204" pitchFamily="50" charset="-128"/>
                <a:ea typeface="メイリオ" panose="020B0604030504040204" pitchFamily="50" charset="-128"/>
              </a:defRPr>
            </a:lvl1pPr>
          </a:lstStyle>
          <a:p>
            <a:pPr marL="92075" marR="0" lvl="0" indent="-92075" algn="l" defTabSz="4572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・過去３年の法的脳死判定後の臓器提供</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4572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１件以上（</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0.5P</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）、２件以上（</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1P</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p>
        </p:txBody>
      </p:sp>
      <p:sp>
        <p:nvSpPr>
          <p:cNvPr id="12" name="テキスト ボックス 11">
            <a:extLst>
              <a:ext uri="{FF2B5EF4-FFF2-40B4-BE49-F238E27FC236}">
                <a16:creationId xmlns:a16="http://schemas.microsoft.com/office/drawing/2014/main" id="{65BDA1DD-08EB-18E0-5B8D-95D7677C2E03}"/>
              </a:ext>
            </a:extLst>
          </p:cNvPr>
          <p:cNvSpPr txBox="1"/>
          <p:nvPr/>
        </p:nvSpPr>
        <p:spPr>
          <a:xfrm>
            <a:off x="2338359" y="3788304"/>
            <a:ext cx="1891418" cy="5078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a:ln>
                  <a:noFill/>
                </a:ln>
                <a:solidFill>
                  <a:prstClr val="black"/>
                </a:solidFill>
                <a:effectLst/>
                <a:uLnTx/>
                <a:uFillTx/>
                <a:latin typeface="Calibri"/>
                <a:ea typeface="メイリオ"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Calibri"/>
                <a:ea typeface="メイリオ" panose="020B0604030504040204" pitchFamily="50" charset="-128"/>
                <a:cs typeface="+mn-cs"/>
              </a:rPr>
              <a:t>大学病院本院群</a:t>
            </a:r>
            <a:endParaRPr kumimoji="1" lang="en-US" altLang="ja-JP" sz="900" b="0" i="0" u="none" strike="noStrike" kern="1200" cap="none" spc="0" normalizeH="0" baseline="0" noProof="0">
              <a:ln>
                <a:noFill/>
              </a:ln>
              <a:solidFill>
                <a:prstClr val="black"/>
              </a:solidFill>
              <a:effectLst/>
              <a:uLnTx/>
              <a:uFillTx/>
              <a:latin typeface="Calibri"/>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a:t>
            </a:r>
            <a:r>
              <a:rPr kumimoji="1" lang="ja-JP" altLang="en-US" sz="900" b="0" i="0" u="none" strike="noStrike" kern="1200" cap="none" spc="0" normalizeH="0" baseline="0" noProof="0">
                <a:ln>
                  <a:noFill/>
                </a:ln>
                <a:solidFill>
                  <a:prstClr val="black"/>
                </a:solidFill>
                <a:effectLst/>
                <a:uLnTx/>
                <a:uFillTx/>
                <a:latin typeface="Calibri"/>
                <a:ea typeface="メイリオ" panose="020B0604030504040204" pitchFamily="50" charset="-128"/>
                <a:cs typeface="+mn-cs"/>
              </a:rPr>
              <a:t>病院群</a:t>
            </a:r>
            <a:endParaRPr kumimoji="1" lang="en-US" altLang="ja-JP" sz="900" b="0" i="0" u="none" strike="noStrike" kern="1200" cap="none" spc="0" normalizeH="0" baseline="0" noProof="0">
              <a:ln>
                <a:noFill/>
              </a:ln>
              <a:solidFill>
                <a:prstClr val="black"/>
              </a:solidFill>
              <a:effectLst/>
              <a:uLnTx/>
              <a:uFillTx/>
              <a:latin typeface="Calibri"/>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Calibri"/>
                <a:ea typeface="メイリオ" panose="020B0604030504040204" pitchFamily="50" charset="-128"/>
                <a:cs typeface="+mn-cs"/>
              </a:rPr>
              <a:t>　の場合</a:t>
            </a:r>
          </a:p>
        </p:txBody>
      </p:sp>
      <p:pic>
        <p:nvPicPr>
          <p:cNvPr id="24" name="図 23">
            <a:extLst>
              <a:ext uri="{FF2B5EF4-FFF2-40B4-BE49-F238E27FC236}">
                <a16:creationId xmlns:a16="http://schemas.microsoft.com/office/drawing/2014/main" id="{2247BAEA-4E71-58FC-8026-3C03B997EFAA}"/>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r="34441"/>
          <a:stretch/>
        </p:blipFill>
        <p:spPr bwMode="auto">
          <a:xfrm>
            <a:off x="8303371" y="3102533"/>
            <a:ext cx="893858" cy="675345"/>
          </a:xfrm>
          <a:prstGeom prst="rect">
            <a:avLst/>
          </a:prstGeom>
          <a:noFill/>
          <a:ln>
            <a:noFill/>
          </a:ln>
        </p:spPr>
      </p:pic>
      <p:pic>
        <p:nvPicPr>
          <p:cNvPr id="26" name="図 25">
            <a:extLst>
              <a:ext uri="{FF2B5EF4-FFF2-40B4-BE49-F238E27FC236}">
                <a16:creationId xmlns:a16="http://schemas.microsoft.com/office/drawing/2014/main" id="{D2C7D824-35D8-793F-1B2D-316DFD3B0F71}"/>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r="34441"/>
          <a:stretch/>
        </p:blipFill>
        <p:spPr bwMode="auto">
          <a:xfrm>
            <a:off x="1362425" y="3841810"/>
            <a:ext cx="893858" cy="675345"/>
          </a:xfrm>
          <a:prstGeom prst="rect">
            <a:avLst/>
          </a:prstGeom>
          <a:noFill/>
          <a:ln>
            <a:noFill/>
          </a:ln>
        </p:spPr>
      </p:pic>
      <p:pic>
        <p:nvPicPr>
          <p:cNvPr id="23" name="図 22">
            <a:extLst>
              <a:ext uri="{FF2B5EF4-FFF2-40B4-BE49-F238E27FC236}">
                <a16:creationId xmlns:a16="http://schemas.microsoft.com/office/drawing/2014/main" id="{EDBE1EED-71AC-4150-2CDB-BA07D1F0B01C}"/>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r="34441"/>
          <a:stretch/>
        </p:blipFill>
        <p:spPr bwMode="auto">
          <a:xfrm>
            <a:off x="3813770" y="4628741"/>
            <a:ext cx="707662" cy="534667"/>
          </a:xfrm>
          <a:prstGeom prst="rect">
            <a:avLst/>
          </a:prstGeom>
          <a:noFill/>
          <a:ln>
            <a:noFill/>
          </a:ln>
        </p:spPr>
      </p:pic>
      <p:pic>
        <p:nvPicPr>
          <p:cNvPr id="25" name="図 24" descr="グラフィカル ユーザー インターフェイス&#10;&#10;中程度の精度で自動的に生成された説明">
            <a:extLst>
              <a:ext uri="{FF2B5EF4-FFF2-40B4-BE49-F238E27FC236}">
                <a16:creationId xmlns:a16="http://schemas.microsoft.com/office/drawing/2014/main" id="{88BF7D2A-4522-3EA3-F46E-C003F0265FF5}"/>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2122984" y="5140486"/>
            <a:ext cx="884534" cy="700551"/>
          </a:xfrm>
          <a:prstGeom prst="rect">
            <a:avLst/>
          </a:prstGeom>
        </p:spPr>
      </p:pic>
      <p:sp>
        <p:nvSpPr>
          <p:cNvPr id="16" name="テキスト ボックス 15">
            <a:extLst>
              <a:ext uri="{FF2B5EF4-FFF2-40B4-BE49-F238E27FC236}">
                <a16:creationId xmlns:a16="http://schemas.microsoft.com/office/drawing/2014/main" id="{ED88C117-3978-5CD9-8A92-0E5622569A14}"/>
              </a:ext>
            </a:extLst>
          </p:cNvPr>
          <p:cNvSpPr txBox="1"/>
          <p:nvPr/>
        </p:nvSpPr>
        <p:spPr>
          <a:xfrm>
            <a:off x="8252591" y="3788487"/>
            <a:ext cx="1176466" cy="27699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大学病院本院</a:t>
            </a:r>
          </a:p>
        </p:txBody>
      </p:sp>
      <p:sp>
        <p:nvSpPr>
          <p:cNvPr id="17" name="スライド番号プレースホルダー 2">
            <a:extLst>
              <a:ext uri="{FF2B5EF4-FFF2-40B4-BE49-F238E27FC236}">
                <a16:creationId xmlns:a16="http://schemas.microsoft.com/office/drawing/2014/main" id="{354E8721-D800-E0C2-696B-540AD75D5A0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531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191939778"/>
      </p:ext>
    </p:extLst>
  </p:cSld>
  <p:clrMapOvr>
    <a:masterClrMapping/>
  </p:clrMapOvr>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（参考）データ提出及び公表を評価する医療の質指標</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sp>
        <p:nvSpPr>
          <p:cNvPr id="14" name="正方形/長方形 13">
            <a:extLst>
              <a:ext uri="{FF2B5EF4-FFF2-40B4-BE49-F238E27FC236}">
                <a16:creationId xmlns:a16="http://schemas.microsoft.com/office/drawing/2014/main" id="{7C94ED22-A054-1DF6-7154-BA561BB3EAE8}"/>
              </a:ext>
            </a:extLst>
          </p:cNvPr>
          <p:cNvSpPr/>
          <p:nvPr/>
        </p:nvSpPr>
        <p:spPr>
          <a:xfrm>
            <a:off x="100066" y="949543"/>
            <a:ext cx="3300359"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医療の質指標（３テーマ９指標）</a:t>
            </a:r>
          </a:p>
        </p:txBody>
      </p:sp>
      <p:sp>
        <p:nvSpPr>
          <p:cNvPr id="4" name="テキスト ボックス 3">
            <a:extLst>
              <a:ext uri="{FF2B5EF4-FFF2-40B4-BE49-F238E27FC236}">
                <a16:creationId xmlns:a16="http://schemas.microsoft.com/office/drawing/2014/main" id="{22482EE9-A33F-3DFE-6780-CD7B0793CD05}"/>
              </a:ext>
            </a:extLst>
          </p:cNvPr>
          <p:cNvSpPr txBox="1"/>
          <p:nvPr/>
        </p:nvSpPr>
        <p:spPr>
          <a:xfrm>
            <a:off x="256156" y="6352529"/>
            <a:ext cx="8295934"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200" b="0" i="0" u="none" strike="noStrike" kern="1200" cap="none" spc="0" normalizeH="0" baseline="0" noProof="0">
                <a:ln>
                  <a:noFill/>
                </a:ln>
                <a:solidFill>
                  <a:prstClr val="black"/>
                </a:solidFill>
                <a:effectLst/>
                <a:uLnTx/>
                <a:uFillTx/>
                <a:latin typeface="Verdana"/>
                <a:ea typeface="メイリオ"/>
                <a:cs typeface="+mn-cs"/>
              </a:rPr>
              <a:t>（</a:t>
            </a:r>
            <a:r>
              <a:rPr kumimoji="0" lang="en-US" altLang="ja-JP" sz="1200" b="0" i="0" u="none" strike="noStrike" kern="1200" cap="none" spc="0" normalizeH="0" baseline="0" noProof="0">
                <a:ln>
                  <a:noFill/>
                </a:ln>
                <a:solidFill>
                  <a:prstClr val="black"/>
                </a:solidFill>
                <a:effectLst/>
                <a:uLnTx/>
                <a:uFillTx/>
                <a:latin typeface="Verdana"/>
                <a:ea typeface="メイリオ"/>
                <a:cs typeface="+mn-cs"/>
              </a:rPr>
              <a:t>※</a:t>
            </a:r>
            <a:r>
              <a:rPr kumimoji="0" lang="ja-JP" altLang="en-US" sz="1200" b="0" i="0" u="none" strike="noStrike" kern="1200" cap="none" spc="0" normalizeH="0" baseline="0" noProof="0">
                <a:ln>
                  <a:noFill/>
                </a:ln>
                <a:solidFill>
                  <a:prstClr val="black"/>
                </a:solidFill>
                <a:effectLst/>
                <a:uLnTx/>
                <a:uFillTx/>
                <a:latin typeface="Verdana"/>
                <a:ea typeface="メイリオ"/>
                <a:cs typeface="+mn-cs"/>
              </a:rPr>
              <a:t>１）　該当する指標に対応する調査項目を新設する</a:t>
            </a:r>
            <a:endParaRPr kumimoji="0" lang="en-US" altLang="ja-JP" sz="1200" b="0" i="0" u="none" strike="noStrike" kern="1200" cap="none" spc="0" normalizeH="0" baseline="0" noProof="0">
              <a:ln>
                <a:noFill/>
              </a:ln>
              <a:solidFill>
                <a:prstClr val="black"/>
              </a:solidFill>
              <a:effectLst/>
              <a:uLnTx/>
              <a:uFillTx/>
              <a:latin typeface="Verdana"/>
              <a:ea typeface="メイリオ"/>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200" b="0" i="0" u="none" strike="noStrike" kern="1200" cap="none" spc="0" normalizeH="0" baseline="0" noProof="0">
                <a:ln>
                  <a:noFill/>
                </a:ln>
                <a:solidFill>
                  <a:prstClr val="black"/>
                </a:solidFill>
                <a:effectLst/>
                <a:uLnTx/>
                <a:uFillTx/>
                <a:latin typeface="Verdana"/>
                <a:ea typeface="メイリオ"/>
                <a:cs typeface="+mn-cs"/>
              </a:rPr>
              <a:t>（</a:t>
            </a:r>
            <a:r>
              <a:rPr kumimoji="0" lang="en-US" altLang="ja-JP" sz="1200" b="0" i="0" u="none" strike="noStrike" kern="1200" cap="none" spc="0" normalizeH="0" baseline="0" noProof="0">
                <a:ln>
                  <a:noFill/>
                </a:ln>
                <a:solidFill>
                  <a:prstClr val="black"/>
                </a:solidFill>
                <a:effectLst/>
                <a:uLnTx/>
                <a:uFillTx/>
                <a:latin typeface="Verdana"/>
                <a:ea typeface="メイリオ"/>
                <a:cs typeface="+mn-cs"/>
              </a:rPr>
              <a:t>※</a:t>
            </a:r>
            <a:r>
              <a:rPr kumimoji="0" lang="ja-JP" altLang="en-US" sz="1200" b="0" i="0" u="none" strike="noStrike" kern="1200" cap="none" spc="0" normalizeH="0" baseline="0" noProof="0">
                <a:ln>
                  <a:noFill/>
                </a:ln>
                <a:solidFill>
                  <a:prstClr val="black"/>
                </a:solidFill>
                <a:effectLst/>
                <a:uLnTx/>
                <a:uFillTx/>
                <a:latin typeface="Verdana"/>
                <a:ea typeface="メイリオ"/>
                <a:cs typeface="+mn-cs"/>
              </a:rPr>
              <a:t>２）　集計方法等の詳細については、「病</a:t>
            </a:r>
            <a:r>
              <a:rPr kumimoji="0" lang="ja-JP" altLang="en-US" sz="1200" b="0" i="0" u="none" strike="noStrike" kern="1200" cap="none" spc="0" normalizeH="0" baseline="0" noProof="0">
                <a:ln>
                  <a:noFill/>
                </a:ln>
                <a:solidFill>
                  <a:prstClr val="black"/>
                </a:solidFill>
                <a:effectLst/>
                <a:uLnTx/>
                <a:uFillTx/>
                <a:latin typeface="MS-Mincho"/>
                <a:ea typeface="メイリオ"/>
                <a:cs typeface="+mn-cs"/>
              </a:rPr>
              <a:t>院情報の公表の集計条件等について</a:t>
            </a:r>
            <a:r>
              <a:rPr kumimoji="0" lang="ja-JP" altLang="en-US" sz="1200" b="0" i="0" u="none" strike="noStrike" kern="1200" cap="none" spc="0" normalizeH="0" baseline="0" noProof="0">
                <a:ln>
                  <a:noFill/>
                </a:ln>
                <a:solidFill>
                  <a:prstClr val="black"/>
                </a:solidFill>
                <a:effectLst/>
                <a:uLnTx/>
                <a:uFillTx/>
                <a:latin typeface="Verdana"/>
                <a:ea typeface="メイリオ"/>
                <a:cs typeface="+mn-cs"/>
              </a:rPr>
              <a:t>」において公表</a:t>
            </a:r>
          </a:p>
        </p:txBody>
      </p:sp>
      <p:graphicFrame>
        <p:nvGraphicFramePr>
          <p:cNvPr id="3" name="表 2">
            <a:extLst>
              <a:ext uri="{FF2B5EF4-FFF2-40B4-BE49-F238E27FC236}">
                <a16:creationId xmlns:a16="http://schemas.microsoft.com/office/drawing/2014/main" id="{3C08B521-D724-5FDE-808E-3E5C20C05AEA}"/>
              </a:ext>
            </a:extLst>
          </p:cNvPr>
          <p:cNvGraphicFramePr>
            <a:graphicFrameLocks noGrp="1"/>
          </p:cNvGraphicFramePr>
          <p:nvPr/>
        </p:nvGraphicFramePr>
        <p:xfrm>
          <a:off x="256156" y="1436702"/>
          <a:ext cx="9393687" cy="4713928"/>
        </p:xfrm>
        <a:graphic>
          <a:graphicData uri="http://schemas.openxmlformats.org/drawingml/2006/table">
            <a:tbl>
              <a:tblPr firstRow="1" firstCol="1" bandRow="1"/>
              <a:tblGrid>
                <a:gridCol w="1014759">
                  <a:extLst>
                    <a:ext uri="{9D8B030D-6E8A-4147-A177-3AD203B41FA5}">
                      <a16:colId xmlns:a16="http://schemas.microsoft.com/office/drawing/2014/main" val="20000"/>
                    </a:ext>
                  </a:extLst>
                </a:gridCol>
                <a:gridCol w="2862935">
                  <a:extLst>
                    <a:ext uri="{9D8B030D-6E8A-4147-A177-3AD203B41FA5}">
                      <a16:colId xmlns:a16="http://schemas.microsoft.com/office/drawing/2014/main" val="10238212"/>
                    </a:ext>
                  </a:extLst>
                </a:gridCol>
                <a:gridCol w="1685925">
                  <a:extLst>
                    <a:ext uri="{9D8B030D-6E8A-4147-A177-3AD203B41FA5}">
                      <a16:colId xmlns:a16="http://schemas.microsoft.com/office/drawing/2014/main" val="20001"/>
                    </a:ext>
                  </a:extLst>
                </a:gridCol>
                <a:gridCol w="2286000">
                  <a:extLst>
                    <a:ext uri="{9D8B030D-6E8A-4147-A177-3AD203B41FA5}">
                      <a16:colId xmlns:a16="http://schemas.microsoft.com/office/drawing/2014/main" val="1490004052"/>
                    </a:ext>
                  </a:extLst>
                </a:gridCol>
                <a:gridCol w="1544068">
                  <a:extLst>
                    <a:ext uri="{9D8B030D-6E8A-4147-A177-3AD203B41FA5}">
                      <a16:colId xmlns:a16="http://schemas.microsoft.com/office/drawing/2014/main" val="20004"/>
                    </a:ext>
                  </a:extLst>
                </a:gridCol>
              </a:tblGrid>
              <a:tr h="381086">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0" kern="100">
                          <a:solidFill>
                            <a:schemeClr val="tx1"/>
                          </a:solidFill>
                          <a:effectLst/>
                          <a:latin typeface="Meiryo"/>
                          <a:ea typeface="Meiryo"/>
                          <a:cs typeface="Times New Roman"/>
                        </a:rPr>
                        <a:t>テーマ</a:t>
                      </a:r>
                      <a:endParaRPr lang="ja-JP" sz="1400" b="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p>
                      <a:pPr algn="ctr">
                        <a:spcAft>
                          <a:spcPts val="0"/>
                        </a:spcAft>
                      </a:pPr>
                      <a:r>
                        <a:rPr lang="ja-JP" altLang="en-US" sz="1400" b="0" kern="100">
                          <a:solidFill>
                            <a:schemeClr val="tx1"/>
                          </a:solidFill>
                          <a:effectLst/>
                          <a:latin typeface="Meiryo"/>
                          <a:ea typeface="Meiryo"/>
                          <a:cs typeface="Segoe UI"/>
                        </a:rPr>
                        <a:t>指標</a:t>
                      </a:r>
                      <a:endParaRPr lang="ja-JP" sz="1400" b="0" kern="100">
                        <a:solidFill>
                          <a:schemeClr val="tx1"/>
                        </a:solidFill>
                        <a:effectLst/>
                        <a:latin typeface="Meiryo"/>
                        <a:ea typeface="Meiryo"/>
                        <a:cs typeface="Segoe UI"/>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0" kern="100">
                          <a:solidFill>
                            <a:schemeClr val="tx1"/>
                          </a:solidFill>
                          <a:effectLst/>
                          <a:latin typeface="Meiryo"/>
                          <a:ea typeface="Meiryo"/>
                          <a:cs typeface="Segoe UI"/>
                        </a:rPr>
                        <a:t>既存データ項目</a:t>
                      </a:r>
                      <a:endParaRPr lang="en-US" altLang="ja-JP" sz="1400" b="0" kern="100">
                        <a:solidFill>
                          <a:schemeClr val="tx1"/>
                        </a:solidFill>
                        <a:effectLst/>
                        <a:latin typeface="Meiryo"/>
                        <a:ea typeface="Meiryo"/>
                        <a:cs typeface="Segoe UI"/>
                      </a:endParaRPr>
                    </a:p>
                    <a:p>
                      <a:pPr algn="ctr">
                        <a:spcAft>
                          <a:spcPts val="0"/>
                        </a:spcAft>
                      </a:pPr>
                      <a:r>
                        <a:rPr lang="ja-JP" altLang="en-US" sz="1400" b="0" kern="100">
                          <a:solidFill>
                            <a:schemeClr val="tx1"/>
                          </a:solidFill>
                          <a:effectLst/>
                          <a:latin typeface="Meiryo"/>
                          <a:ea typeface="Meiryo"/>
                          <a:cs typeface="Segoe UI"/>
                        </a:rPr>
                        <a:t>の活用</a:t>
                      </a:r>
                      <a:endParaRPr lang="ja-JP" sz="1400" b="0" kern="100">
                        <a:solidFill>
                          <a:schemeClr val="tx1"/>
                        </a:solidFill>
                        <a:effectLst/>
                        <a:latin typeface="Meiryo"/>
                        <a:ea typeface="Meiryo"/>
                        <a:cs typeface="Segoe UI"/>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p>
                      <a:pPr algn="ctr">
                        <a:spcAft>
                          <a:spcPts val="0"/>
                        </a:spcAft>
                      </a:pPr>
                      <a:r>
                        <a:rPr kumimoji="1" lang="ja-JP" altLang="en-US" sz="1400" b="0" kern="100">
                          <a:solidFill>
                            <a:schemeClr val="tx1"/>
                          </a:solidFill>
                          <a:effectLst/>
                          <a:latin typeface="Meiryo"/>
                          <a:ea typeface="Meiryo"/>
                          <a:cs typeface="+mn-cs"/>
                        </a:rPr>
                        <a:t>データ提出の評価対象</a:t>
                      </a:r>
                      <a:endParaRPr kumimoji="1" lang="en-US" altLang="ja-JP" sz="1400" b="0" kern="100">
                        <a:solidFill>
                          <a:schemeClr val="tx1"/>
                        </a:solidFill>
                        <a:effectLst/>
                        <a:latin typeface="Meiryo"/>
                        <a:ea typeface="Meiryo"/>
                        <a:cs typeface="+mn-cs"/>
                      </a:endParaRPr>
                    </a:p>
                    <a:p>
                      <a:pPr algn="ctr">
                        <a:spcAft>
                          <a:spcPts val="0"/>
                        </a:spcAft>
                      </a:pPr>
                      <a:r>
                        <a:rPr kumimoji="1" lang="ja-JP" altLang="en-US" sz="1400" b="0" kern="100">
                          <a:solidFill>
                            <a:schemeClr val="tx1"/>
                          </a:solidFill>
                          <a:effectLst/>
                          <a:latin typeface="Meiryo"/>
                          <a:ea typeface="Meiryo"/>
                          <a:cs typeface="+mn-cs"/>
                        </a:rPr>
                        <a:t>（</a:t>
                      </a:r>
                      <a:r>
                        <a:rPr kumimoji="1" lang="en-US" altLang="ja-JP" sz="1400" b="0" kern="100">
                          <a:solidFill>
                            <a:schemeClr val="tx1"/>
                          </a:solidFill>
                          <a:effectLst/>
                          <a:latin typeface="Meiryo"/>
                          <a:ea typeface="Meiryo"/>
                          <a:cs typeface="+mn-cs"/>
                        </a:rPr>
                        <a:t>※</a:t>
                      </a:r>
                      <a:r>
                        <a:rPr kumimoji="1" lang="ja-JP" altLang="en-US" sz="1400" b="0" kern="100">
                          <a:solidFill>
                            <a:schemeClr val="tx1"/>
                          </a:solidFill>
                          <a:effectLst/>
                          <a:latin typeface="Meiryo"/>
                          <a:ea typeface="Meiryo"/>
                          <a:cs typeface="+mn-cs"/>
                        </a:rPr>
                        <a:t>１）</a:t>
                      </a:r>
                      <a:endParaRPr kumimoji="1" lang="ja-JP" altLang="ja-JP" sz="1400" b="0" kern="100">
                        <a:solidFill>
                          <a:schemeClr val="tx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kumimoji="1" lang="ja-JP" altLang="en-US" sz="1400" b="0" kern="100">
                          <a:solidFill>
                            <a:schemeClr val="tx1"/>
                          </a:solidFill>
                          <a:effectLst/>
                          <a:latin typeface="Meiryo"/>
                          <a:ea typeface="Meiryo"/>
                          <a:cs typeface="+mn-cs"/>
                        </a:rPr>
                        <a:t>公表の評価時期</a:t>
                      </a:r>
                      <a:endParaRPr kumimoji="1" lang="en-US" altLang="ja-JP" sz="1400" b="0" kern="100">
                        <a:solidFill>
                          <a:schemeClr val="tx1"/>
                        </a:solidFill>
                        <a:effectLst/>
                        <a:latin typeface="Meiryo"/>
                        <a:ea typeface="Meiryo"/>
                        <a:cs typeface="+mn-cs"/>
                      </a:endParaRPr>
                    </a:p>
                    <a:p>
                      <a:pPr algn="ctr">
                        <a:spcAft>
                          <a:spcPts val="0"/>
                        </a:spcAft>
                      </a:pPr>
                      <a:r>
                        <a:rPr kumimoji="1" lang="ja-JP" altLang="en-US" sz="1400" b="0" kern="100">
                          <a:solidFill>
                            <a:schemeClr val="tx1"/>
                          </a:solidFill>
                          <a:effectLst/>
                          <a:latin typeface="Meiryo"/>
                          <a:ea typeface="Meiryo"/>
                          <a:cs typeface="+mn-cs"/>
                        </a:rPr>
                        <a:t>（</a:t>
                      </a:r>
                      <a:r>
                        <a:rPr kumimoji="1" lang="en-US" altLang="ja-JP" sz="1400" b="0" kern="100">
                          <a:solidFill>
                            <a:schemeClr val="tx1"/>
                          </a:solidFill>
                          <a:effectLst/>
                          <a:latin typeface="Meiryo"/>
                          <a:ea typeface="Meiryo"/>
                          <a:cs typeface="+mn-cs"/>
                        </a:rPr>
                        <a:t>※</a:t>
                      </a:r>
                      <a:r>
                        <a:rPr kumimoji="1" lang="ja-JP" altLang="en-US" sz="1400" b="0" kern="100">
                          <a:solidFill>
                            <a:schemeClr val="tx1"/>
                          </a:solidFill>
                          <a:effectLst/>
                          <a:latin typeface="Meiryo"/>
                          <a:ea typeface="Meiryo"/>
                          <a:cs typeface="+mn-cs"/>
                        </a:rPr>
                        <a:t>２）</a:t>
                      </a:r>
                      <a:endParaRPr kumimoji="1" lang="ja-JP" altLang="ja-JP" sz="1400" b="0" kern="100">
                        <a:solidFill>
                          <a:schemeClr val="tx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extLst>
                  <a:ext uri="{0D108BD9-81ED-4DB2-BD59-A6C34878D82A}">
                    <a16:rowId xmlns:a16="http://schemas.microsoft.com/office/drawing/2014/main" val="10000"/>
                  </a:ext>
                </a:extLst>
              </a:tr>
              <a:tr h="460407">
                <a:tc rowSpan="3">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kumimoji="1" lang="ja-JP" altLang="en-US" sz="1600" b="1" i="0" u="none" strike="noStrike" kern="100" cap="none" spc="0" normalizeH="0" baseline="0" noProof="0">
                          <a:ln>
                            <a:noFill/>
                          </a:ln>
                          <a:solidFill>
                            <a:schemeClr val="tx1"/>
                          </a:solidFill>
                          <a:effectLst/>
                          <a:uLnTx/>
                          <a:uFillTx/>
                          <a:latin typeface="Meiryo"/>
                          <a:ea typeface="Meiryo"/>
                          <a:cs typeface="Times New Roman"/>
                        </a:rPr>
                        <a:t>医療安全</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spcAft>
                          <a:spcPts val="0"/>
                        </a:spcAft>
                      </a:pPr>
                      <a:r>
                        <a:rPr lang="ja-JP" altLang="en-US" sz="1200" kern="100">
                          <a:solidFill>
                            <a:schemeClr val="tx1"/>
                          </a:solidFill>
                          <a:effectLst/>
                          <a:latin typeface="Meiryo"/>
                          <a:ea typeface="Meiryo"/>
                          <a:cs typeface="Times New Roman"/>
                        </a:rPr>
                        <a:t>転倒・転落発生率</a:t>
                      </a:r>
                      <a:endParaRPr lang="ja-JP" sz="120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solidFill>
                            <a:schemeClr val="tx1"/>
                          </a:solidFill>
                          <a:effectLst/>
                          <a:latin typeface="Meiryo"/>
                          <a:ea typeface="Meiryo"/>
                          <a:cs typeface="Times New Roman"/>
                        </a:rPr>
                        <a:t>×</a:t>
                      </a:r>
                      <a:endParaRPr lang="ja-JP" sz="160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600" b="0" i="0" u="none" strike="noStrike" kern="100" cap="none" spc="0" normalizeH="0" baseline="0" noProof="0">
                          <a:ln>
                            <a:noFill/>
                          </a:ln>
                          <a:solidFill>
                            <a:prstClr val="black"/>
                          </a:solidFill>
                          <a:effectLst/>
                          <a:uLnTx/>
                          <a:uFillTx/>
                          <a:latin typeface="Meiryo"/>
                          <a:ea typeface="Meiryo"/>
                          <a:cs typeface="Times New Roman"/>
                        </a:rPr>
                        <a:t>○</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0" kern="100">
                          <a:solidFill>
                            <a:schemeClr val="tx1"/>
                          </a:solidFill>
                          <a:effectLst/>
                          <a:latin typeface="+mn-ea"/>
                          <a:ea typeface="メイリオ"/>
                          <a:cs typeface="Times New Roman"/>
                        </a:rPr>
                        <a:t>令和８年度～</a:t>
                      </a:r>
                      <a:endParaRPr kumimoji="1" lang="ja-JP" altLang="ja-JP" sz="1200" b="0" kern="100">
                        <a:solidFill>
                          <a:schemeClr val="tx1"/>
                        </a:solidFill>
                        <a:effectLst/>
                        <a:latin typeface="+mn-ea"/>
                        <a:ea typeface="メイリオ"/>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88063">
                <a:tc vMerge="1">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en-US" altLang="ja-JP" sz="1200" b="0" i="0" u="none" strike="noStrike" kern="100" cap="none" spc="0" normalizeH="0" baseline="0" noProof="0">
                          <a:ln>
                            <a:noFill/>
                          </a:ln>
                          <a:solidFill>
                            <a:prstClr val="black"/>
                          </a:solidFill>
                          <a:effectLst/>
                          <a:uLnTx/>
                          <a:uFillTx/>
                          <a:latin typeface="Meiryo"/>
                          <a:ea typeface="Meiryo"/>
                          <a:cs typeface="Times New Roman"/>
                        </a:rPr>
                        <a:t>【</a:t>
                      </a:r>
                      <a:r>
                        <a:rPr kumimoji="1" lang="ja-JP" altLang="en-US" sz="1200" b="0" i="0" u="none" strike="noStrike" kern="100" cap="none" spc="0" normalizeH="0" baseline="0" noProof="0">
                          <a:ln>
                            <a:noFill/>
                          </a:ln>
                          <a:solidFill>
                            <a:prstClr val="black"/>
                          </a:solidFill>
                          <a:effectLst/>
                          <a:uLnTx/>
                          <a:uFillTx/>
                          <a:latin typeface="Meiryo"/>
                          <a:ea typeface="Meiryo"/>
                          <a:cs typeface="Times New Roman"/>
                        </a:rPr>
                        <a:t>新</a:t>
                      </a:r>
                      <a:r>
                        <a:rPr kumimoji="1" lang="en-US" altLang="ja-JP" sz="1200" b="0" i="0" u="none" strike="noStrike" kern="100" cap="none" spc="0" normalizeH="0" baseline="0" noProof="0">
                          <a:ln>
                            <a:noFill/>
                          </a:ln>
                          <a:solidFill>
                            <a:prstClr val="black"/>
                          </a:solidFill>
                          <a:effectLst/>
                          <a:uLnTx/>
                          <a:uFillTx/>
                          <a:latin typeface="Meiryo"/>
                          <a:ea typeface="Meiryo"/>
                          <a:cs typeface="Times New Roman"/>
                        </a:rPr>
                        <a:t>】</a:t>
                      </a:r>
                      <a:r>
                        <a:rPr kumimoji="1" lang="zh-TW" altLang="en-US" sz="1200" b="1" i="0" u="sng" strike="noStrike" kern="100" cap="none" spc="0" normalizeH="0" baseline="0" noProof="0">
                          <a:ln>
                            <a:noFill/>
                          </a:ln>
                          <a:solidFill>
                            <a:srgbClr val="0070C0"/>
                          </a:solidFill>
                          <a:effectLst/>
                          <a:uLnTx/>
                          <a:uFillTx/>
                          <a:latin typeface="Meiryo"/>
                          <a:ea typeface="Meiryo"/>
                          <a:cs typeface="Times New Roman"/>
                        </a:rPr>
                        <a:t>心不全患者情報</a:t>
                      </a:r>
                      <a:r>
                        <a:rPr kumimoji="1" lang="en-US" altLang="zh-TW" sz="1200" b="1" i="0" u="sng" strike="noStrike" kern="100" cap="none" spc="0" normalizeH="0" baseline="0" noProof="0">
                          <a:ln>
                            <a:noFill/>
                          </a:ln>
                          <a:solidFill>
                            <a:srgbClr val="0070C0"/>
                          </a:solidFill>
                          <a:effectLst/>
                          <a:uLnTx/>
                          <a:uFillTx/>
                          <a:latin typeface="Meiryo"/>
                          <a:ea typeface="Meiryo"/>
                          <a:cs typeface="Times New Roman"/>
                        </a:rPr>
                        <a:t>/</a:t>
                      </a: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1" i="0" u="sng" strike="noStrike" kern="100" cap="none" spc="0" normalizeH="0" baseline="0" noProof="0">
                          <a:ln>
                            <a:noFill/>
                          </a:ln>
                          <a:solidFill>
                            <a:srgbClr val="0070C0"/>
                          </a:solidFill>
                          <a:effectLst/>
                          <a:uLnTx/>
                          <a:uFillTx/>
                          <a:latin typeface="Meiryo"/>
                          <a:ea typeface="Meiryo"/>
                          <a:cs typeface="Times New Roman"/>
                        </a:rPr>
                        <a:t>バイオマーカー</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algn="l">
                        <a:spcAft>
                          <a:spcPts val="0"/>
                        </a:spcAft>
                      </a:pPr>
                      <a:r>
                        <a:rPr lang="ja-JP" altLang="en-US" sz="1200" kern="100">
                          <a:solidFill>
                            <a:schemeClr val="tx1"/>
                          </a:solidFill>
                          <a:effectLst/>
                          <a:latin typeface="Meiryo"/>
                          <a:ea typeface="Meiryo"/>
                          <a:cs typeface="Times New Roman"/>
                        </a:rPr>
                        <a:t>転倒転落によるインシデント影響度分類レベル</a:t>
                      </a:r>
                      <a:r>
                        <a:rPr lang="en-US" altLang="ja-JP" sz="1200" kern="100">
                          <a:solidFill>
                            <a:schemeClr val="tx1"/>
                          </a:solidFill>
                          <a:effectLst/>
                          <a:latin typeface="Meiryo"/>
                          <a:ea typeface="Meiryo"/>
                          <a:cs typeface="Times New Roman"/>
                        </a:rPr>
                        <a:t>3b</a:t>
                      </a:r>
                      <a:r>
                        <a:rPr lang="ja-JP" altLang="en-US" sz="1200" kern="100">
                          <a:solidFill>
                            <a:schemeClr val="tx1"/>
                          </a:solidFill>
                          <a:effectLst/>
                          <a:latin typeface="Meiryo"/>
                          <a:ea typeface="Meiryo"/>
                          <a:cs typeface="Times New Roman"/>
                        </a:rPr>
                        <a:t>以上の発生率</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solidFill>
                            <a:schemeClr val="tx1"/>
                          </a:solidFill>
                          <a:effectLst/>
                          <a:latin typeface="Meiryo"/>
                          <a:ea typeface="Meiryo"/>
                          <a:cs typeface="Times New Roman"/>
                        </a:rPr>
                        <a:t>×</a:t>
                      </a:r>
                      <a:endParaRPr lang="ja-JP" sz="160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600" b="0" i="0" u="none" strike="noStrike" kern="100" cap="none" spc="0" normalizeH="0" baseline="0" noProof="0">
                          <a:ln>
                            <a:noFill/>
                          </a:ln>
                          <a:solidFill>
                            <a:prstClr val="black"/>
                          </a:solidFill>
                          <a:effectLst/>
                          <a:uLnTx/>
                          <a:uFillTx/>
                          <a:latin typeface="Meiryo"/>
                          <a:ea typeface="Meiryo"/>
                          <a:cs typeface="Times New Roman"/>
                        </a:rPr>
                        <a:t>○</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0" kern="100">
                          <a:solidFill>
                            <a:schemeClr val="tx1"/>
                          </a:solidFill>
                          <a:effectLst/>
                          <a:latin typeface="+mn-ea"/>
                          <a:ea typeface="メイリオ"/>
                          <a:cs typeface="Times New Roman"/>
                        </a:rPr>
                        <a:t>令和８年度～</a:t>
                      </a:r>
                      <a:endParaRPr kumimoji="1" lang="ja-JP" altLang="ja-JP" sz="1200" b="0" kern="100">
                        <a:solidFill>
                          <a:schemeClr val="tx1"/>
                        </a:solidFill>
                        <a:effectLst/>
                        <a:latin typeface="+mn-ea"/>
                        <a:ea typeface="メイリオ"/>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extLst>
                  <a:ext uri="{0D108BD9-81ED-4DB2-BD59-A6C34878D82A}">
                    <a16:rowId xmlns:a16="http://schemas.microsoft.com/office/drawing/2014/main" val="10006"/>
                  </a:ext>
                </a:extLst>
              </a:tr>
              <a:tr h="488063">
                <a:tc vMerge="1">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en-US" altLang="ja-JP" sz="1200" b="0" i="0" u="none" strike="noStrike" kern="100" cap="none" spc="0" normalizeH="0" baseline="0" noProof="0">
                          <a:ln>
                            <a:noFill/>
                          </a:ln>
                          <a:solidFill>
                            <a:prstClr val="black"/>
                          </a:solidFill>
                          <a:effectLst/>
                          <a:uLnTx/>
                          <a:uFillTx/>
                          <a:latin typeface="Meiryo"/>
                          <a:ea typeface="Meiryo"/>
                          <a:cs typeface="Times New Roman"/>
                        </a:rPr>
                        <a:t>【</a:t>
                      </a:r>
                      <a:r>
                        <a:rPr kumimoji="1" lang="ja-JP" altLang="en-US" sz="1200" b="0" i="0" u="none" strike="noStrike" kern="100" cap="none" spc="0" normalizeH="0" baseline="0" noProof="0">
                          <a:ln>
                            <a:noFill/>
                          </a:ln>
                          <a:solidFill>
                            <a:prstClr val="black"/>
                          </a:solidFill>
                          <a:effectLst/>
                          <a:uLnTx/>
                          <a:uFillTx/>
                          <a:latin typeface="Meiryo"/>
                          <a:ea typeface="Meiryo"/>
                          <a:cs typeface="Times New Roman"/>
                        </a:rPr>
                        <a:t>新</a:t>
                      </a:r>
                      <a:r>
                        <a:rPr kumimoji="1" lang="en-US" altLang="ja-JP" sz="1200" b="0" i="0" u="none" strike="noStrike" kern="100" cap="none" spc="0" normalizeH="0" baseline="0" noProof="0">
                          <a:ln>
                            <a:noFill/>
                          </a:ln>
                          <a:solidFill>
                            <a:prstClr val="black"/>
                          </a:solidFill>
                          <a:effectLst/>
                          <a:uLnTx/>
                          <a:uFillTx/>
                          <a:latin typeface="Meiryo"/>
                          <a:ea typeface="Meiryo"/>
                          <a:cs typeface="Times New Roman"/>
                        </a:rPr>
                        <a:t>】</a:t>
                      </a:r>
                      <a:r>
                        <a:rPr kumimoji="1" lang="zh-TW" altLang="en-US" sz="1200" b="1" i="0" u="sng" strike="noStrike" kern="100" cap="none" spc="0" normalizeH="0" baseline="0" noProof="0">
                          <a:ln>
                            <a:noFill/>
                          </a:ln>
                          <a:solidFill>
                            <a:srgbClr val="0070C0"/>
                          </a:solidFill>
                          <a:effectLst/>
                          <a:uLnTx/>
                          <a:uFillTx/>
                          <a:latin typeface="Meiryo"/>
                          <a:ea typeface="Meiryo"/>
                          <a:cs typeface="Times New Roman"/>
                        </a:rPr>
                        <a:t>解離性大動脈瘤情報</a:t>
                      </a:r>
                      <a:r>
                        <a:rPr kumimoji="1" lang="en-US" altLang="zh-TW" sz="1200" b="1" i="0" u="sng" strike="noStrike" kern="100" cap="none" spc="0" normalizeH="0" baseline="0" noProof="0">
                          <a:ln>
                            <a:noFill/>
                          </a:ln>
                          <a:solidFill>
                            <a:srgbClr val="0070C0"/>
                          </a:solidFill>
                          <a:effectLst/>
                          <a:uLnTx/>
                          <a:uFillTx/>
                          <a:latin typeface="Meiryo"/>
                          <a:ea typeface="Meiryo"/>
                          <a:cs typeface="Times New Roman"/>
                        </a:rPr>
                        <a:t>/</a:t>
                      </a:r>
                      <a:r>
                        <a:rPr kumimoji="1" lang="ja-JP" altLang="en-US" sz="1200" b="1" i="0" u="sng" strike="noStrike" kern="100" cap="none" spc="0" normalizeH="0" baseline="0" noProof="0">
                          <a:ln>
                            <a:noFill/>
                          </a:ln>
                          <a:solidFill>
                            <a:srgbClr val="0070C0"/>
                          </a:solidFill>
                          <a:effectLst/>
                          <a:uLnTx/>
                          <a:uFillTx/>
                          <a:latin typeface="Meiryo"/>
                          <a:ea typeface="Meiryo"/>
                          <a:cs typeface="Times New Roman"/>
                        </a:rPr>
                        <a:t>発症時期</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spcAft>
                          <a:spcPts val="0"/>
                        </a:spcAft>
                      </a:pPr>
                      <a:r>
                        <a:rPr lang="ja-JP" altLang="en-US" sz="1200" kern="100">
                          <a:solidFill>
                            <a:schemeClr val="tx1"/>
                          </a:solidFill>
                          <a:effectLst/>
                          <a:latin typeface="Meiryo"/>
                          <a:ea typeface="Meiryo"/>
                          <a:cs typeface="Times New Roman"/>
                        </a:rPr>
                        <a:t>リスクレベルが「中」以上の手術を施行した患者の肺血栓塞栓症の予防対策の実施率</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600" kern="100">
                          <a:solidFill>
                            <a:schemeClr val="tx1"/>
                          </a:solidFill>
                          <a:effectLst/>
                          <a:latin typeface="Meiryo"/>
                          <a:ea typeface="Meiryo"/>
                          <a:cs typeface="Times New Roman"/>
                        </a:rPr>
                        <a:t>○</a:t>
                      </a:r>
                      <a:endParaRPr lang="ja-JP" sz="160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solidFill>
                            <a:schemeClr val="tx1"/>
                          </a:solidFill>
                          <a:effectLst/>
                          <a:latin typeface="Meiryo"/>
                          <a:ea typeface="Meiryo"/>
                          <a:cs typeface="Times New Roman"/>
                        </a:rPr>
                        <a:t>×</a:t>
                      </a:r>
                      <a:endParaRPr lang="ja-JP" sz="160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0" i="0" u="none" strike="noStrike" kern="100" cap="none" spc="0" normalizeH="0" baseline="0" noProof="0">
                          <a:ln>
                            <a:noFill/>
                          </a:ln>
                          <a:solidFill>
                            <a:schemeClr val="tx1"/>
                          </a:solidFill>
                          <a:effectLst/>
                          <a:uLnTx/>
                          <a:uFillTx/>
                          <a:latin typeface="メイリオ"/>
                          <a:ea typeface="メイリオ"/>
                          <a:cs typeface="Times New Roman"/>
                        </a:rPr>
                        <a:t>令和７年度～</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460407">
                <a:tc rowSpan="3">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kumimoji="1" lang="ja-JP" altLang="en-US" sz="1600" b="1" u="none" kern="100">
                          <a:solidFill>
                            <a:schemeClr val="tx1"/>
                          </a:solidFill>
                          <a:effectLst/>
                          <a:latin typeface="Meiryo"/>
                          <a:ea typeface="Meiryo"/>
                          <a:cs typeface="+mn-cs"/>
                        </a:rPr>
                        <a:t>感染管理</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lang="ja-JP" altLang="en-US" sz="1200" kern="100">
                          <a:solidFill>
                            <a:schemeClr val="tx1"/>
                          </a:solidFill>
                          <a:effectLst/>
                          <a:latin typeface="Meiryo"/>
                          <a:ea typeface="Meiryo"/>
                          <a:cs typeface="Times New Roman"/>
                        </a:rPr>
                        <a:t>血液培養</a:t>
                      </a:r>
                      <a:r>
                        <a:rPr lang="en-US" altLang="ja-JP" sz="1200" kern="100">
                          <a:solidFill>
                            <a:schemeClr val="tx1"/>
                          </a:solidFill>
                          <a:effectLst/>
                          <a:latin typeface="Meiryo"/>
                          <a:ea typeface="Meiryo"/>
                          <a:cs typeface="Times New Roman"/>
                        </a:rPr>
                        <a:t>2</a:t>
                      </a:r>
                      <a:r>
                        <a:rPr lang="ja-JP" altLang="en-US" sz="1200" kern="100">
                          <a:solidFill>
                            <a:schemeClr val="tx1"/>
                          </a:solidFill>
                          <a:effectLst/>
                          <a:latin typeface="Meiryo"/>
                          <a:ea typeface="Meiryo"/>
                          <a:cs typeface="Times New Roman"/>
                        </a:rPr>
                        <a:t>セット実施率 </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ja-JP" altLang="en-US" sz="1600" kern="100">
                          <a:solidFill>
                            <a:schemeClr val="tx1"/>
                          </a:solidFill>
                          <a:effectLst/>
                          <a:latin typeface="Meiryo"/>
                          <a:ea typeface="Meiryo"/>
                          <a:cs typeface="Times New Roman"/>
                        </a:rPr>
                        <a:t>○</a:t>
                      </a:r>
                      <a:endParaRPr lang="ja-JP" altLang="ja-JP" sz="160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solidFill>
                            <a:schemeClr val="tx1"/>
                          </a:solidFill>
                          <a:effectLst/>
                          <a:latin typeface="Meiryo"/>
                          <a:ea typeface="Meiryo"/>
                          <a:cs typeface="Times New Roman"/>
                        </a:rPr>
                        <a:t>×</a:t>
                      </a:r>
                      <a:endParaRPr lang="ja-JP" sz="160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00" cap="none" spc="0" normalizeH="0" baseline="0" noProof="0">
                          <a:ln>
                            <a:noFill/>
                          </a:ln>
                          <a:solidFill>
                            <a:schemeClr val="tx1"/>
                          </a:solidFill>
                          <a:effectLst/>
                          <a:uLnTx/>
                          <a:uFillTx/>
                          <a:latin typeface="メイリオ"/>
                          <a:ea typeface="メイリオ"/>
                          <a:cs typeface="Times New Roman"/>
                        </a:rPr>
                        <a:t>令和７年度～</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extLst>
                  <a:ext uri="{0D108BD9-81ED-4DB2-BD59-A6C34878D82A}">
                    <a16:rowId xmlns:a16="http://schemas.microsoft.com/office/drawing/2014/main" val="10009"/>
                  </a:ext>
                </a:extLst>
              </a:tr>
              <a:tr h="460407">
                <a:tc vMerge="1">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1200" b="0" kern="100">
                          <a:solidFill>
                            <a:schemeClr val="tx1"/>
                          </a:solidFill>
                          <a:effectLst/>
                          <a:latin typeface="Meiryo"/>
                          <a:ea typeface="Meiryo"/>
                          <a:cs typeface="+mn-cs"/>
                        </a:rPr>
                        <a:t>身長・体重</a:t>
                      </a:r>
                      <a:endParaRPr kumimoji="1" lang="en-US" altLang="ja-JP" sz="1200" b="0" kern="100">
                        <a:solidFill>
                          <a:schemeClr val="tx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lang="ja-JP" altLang="en-US" sz="1200" kern="100">
                          <a:solidFill>
                            <a:schemeClr val="tx1"/>
                          </a:solidFill>
                          <a:effectLst/>
                          <a:latin typeface="Meiryo"/>
                          <a:ea typeface="Meiryo"/>
                          <a:cs typeface="Times New Roman"/>
                        </a:rPr>
                        <a:t>広域スペクトル抗菌薬使用時の細菌培養実施率</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ja-JP" altLang="en-US" sz="1600" kern="100">
                          <a:solidFill>
                            <a:schemeClr val="tx1"/>
                          </a:solidFill>
                          <a:effectLst/>
                          <a:latin typeface="Meiryo"/>
                          <a:ea typeface="Meiryo"/>
                          <a:cs typeface="Times New Roman"/>
                        </a:rPr>
                        <a:t>○</a:t>
                      </a:r>
                      <a:endParaRPr lang="ja-JP" altLang="ja-JP" sz="160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600" b="0" i="0" u="none" strike="noStrike" kern="100" cap="none" spc="0" normalizeH="0" baseline="0" noProof="0">
                          <a:ln>
                            <a:noFill/>
                          </a:ln>
                          <a:solidFill>
                            <a:prstClr val="black"/>
                          </a:solidFill>
                          <a:effectLst/>
                          <a:uLnTx/>
                          <a:uFillTx/>
                          <a:latin typeface="Meiryo"/>
                          <a:ea typeface="Meiryo"/>
                          <a:cs typeface="Times New Roman"/>
                        </a:rPr>
                        <a:t>×</a:t>
                      </a:r>
                      <a:endParaRPr kumimoji="1" lang="ja-JP" altLang="en-US" sz="1600" b="0" i="0" u="none" strike="noStrike" kern="100" cap="none" spc="0" normalizeH="0" baseline="0" noProof="0">
                        <a:ln>
                          <a:noFill/>
                        </a:ln>
                        <a:solidFill>
                          <a:prstClr val="black"/>
                        </a:solidFill>
                        <a:effectLst/>
                        <a:uLnTx/>
                        <a:uFillTx/>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00" cap="none" spc="0" normalizeH="0" baseline="0" noProof="0">
                          <a:ln>
                            <a:noFill/>
                          </a:ln>
                          <a:solidFill>
                            <a:schemeClr val="tx1"/>
                          </a:solidFill>
                          <a:effectLst/>
                          <a:uLnTx/>
                          <a:uFillTx/>
                          <a:latin typeface="メイリオ"/>
                          <a:ea typeface="メイリオ"/>
                          <a:cs typeface="Times New Roman"/>
                        </a:rPr>
                        <a:t>令和７年度～</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460407">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1200" b="1" u="sng" kern="100">
                          <a:solidFill>
                            <a:schemeClr val="tx1"/>
                          </a:solidFill>
                          <a:effectLst/>
                          <a:latin typeface="Meiryo"/>
                          <a:ea typeface="Meiryo"/>
                          <a:cs typeface="+mn-cs"/>
                        </a:rPr>
                        <a:t>栄養情報</a:t>
                      </a:r>
                      <a:endParaRPr kumimoji="1" lang="en-US" altLang="ja-JP" sz="1200" b="1" u="sng" kern="100">
                        <a:solidFill>
                          <a:schemeClr val="tx1"/>
                        </a:solidFill>
                        <a:effectLst/>
                        <a:latin typeface="Meiryo"/>
                        <a:ea typeface="Meiryo"/>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1200" b="0" u="none" kern="100">
                          <a:solidFill>
                            <a:schemeClr val="tx1"/>
                          </a:solidFill>
                          <a:effectLst/>
                          <a:latin typeface="Meiryo"/>
                          <a:ea typeface="Meiryo"/>
                          <a:cs typeface="+mn-cs"/>
                        </a:rPr>
                        <a:t>（旧：要介護情報）</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0" i="0" u="none" strike="noStrike" kern="100" cap="none" spc="0" normalizeH="0" baseline="0" noProof="0">
                          <a:ln>
                            <a:noFill/>
                          </a:ln>
                          <a:solidFill>
                            <a:schemeClr val="tx1"/>
                          </a:solidFill>
                          <a:effectLst/>
                          <a:uLnTx/>
                          <a:uFillTx/>
                          <a:latin typeface="Meiryo"/>
                          <a:ea typeface="Meiryo"/>
                          <a:cs typeface="Times New Roman"/>
                        </a:rPr>
                        <a:t>手術開始前</a:t>
                      </a:r>
                      <a:r>
                        <a:rPr kumimoji="1" lang="en-US" altLang="ja-JP" sz="1200" b="0" i="0" u="none" strike="noStrike" kern="100" cap="none" spc="0" normalizeH="0" baseline="0" noProof="0">
                          <a:ln>
                            <a:noFill/>
                          </a:ln>
                          <a:solidFill>
                            <a:schemeClr val="tx1"/>
                          </a:solidFill>
                          <a:effectLst/>
                          <a:uLnTx/>
                          <a:uFillTx/>
                          <a:latin typeface="Meiryo"/>
                          <a:ea typeface="Meiryo"/>
                          <a:cs typeface="Times New Roman"/>
                        </a:rPr>
                        <a:t>1</a:t>
                      </a:r>
                      <a:r>
                        <a:rPr kumimoji="1" lang="ja-JP" altLang="en-US" sz="1200" b="0" i="0" u="none" strike="noStrike" kern="100" cap="none" spc="0" normalizeH="0" baseline="0" noProof="0">
                          <a:ln>
                            <a:noFill/>
                          </a:ln>
                          <a:solidFill>
                            <a:schemeClr val="tx1"/>
                          </a:solidFill>
                          <a:effectLst/>
                          <a:uLnTx/>
                          <a:uFillTx/>
                          <a:latin typeface="Meiryo"/>
                          <a:ea typeface="Meiryo"/>
                          <a:cs typeface="Times New Roman"/>
                        </a:rPr>
                        <a:t>時間以内の予防的抗菌薬投与率</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600" b="0" i="0" u="none" strike="noStrike" kern="100" cap="none" spc="0" normalizeH="0" baseline="0" noProof="0">
                          <a:ln>
                            <a:noFill/>
                          </a:ln>
                          <a:solidFill>
                            <a:schemeClr val="tx1"/>
                          </a:solidFill>
                          <a:effectLst/>
                          <a:uLnTx/>
                          <a:uFillTx/>
                          <a:latin typeface="Meiryo"/>
                          <a:ea typeface="Meiryo"/>
                          <a:cs typeface="Times New Roman"/>
                        </a:rPr>
                        <a:t>×</a:t>
                      </a:r>
                      <a:endParaRPr kumimoji="1" lang="ja-JP" altLang="ja-JP" sz="1600" b="0" i="0" u="none" strike="noStrike" kern="100" cap="none" spc="0" normalizeH="0" baseline="0" noProof="0">
                        <a:ln>
                          <a:noFill/>
                        </a:ln>
                        <a:solidFill>
                          <a:schemeClr val="tx1"/>
                        </a:solidFill>
                        <a:effectLst/>
                        <a:uLnTx/>
                        <a:uFillTx/>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600" b="0" i="0" u="none" strike="noStrike" kern="100" cap="none" spc="0" normalizeH="0" baseline="0" noProof="0">
                          <a:ln>
                            <a:noFill/>
                          </a:ln>
                          <a:solidFill>
                            <a:prstClr val="black"/>
                          </a:solidFill>
                          <a:effectLst/>
                          <a:uLnTx/>
                          <a:uFillTx/>
                          <a:latin typeface="Meiryo"/>
                          <a:ea typeface="Meiryo"/>
                          <a:cs typeface="Times New Roman"/>
                        </a:rPr>
                        <a:t>○</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kern="100">
                          <a:solidFill>
                            <a:schemeClr val="tx1"/>
                          </a:solidFill>
                          <a:effectLst/>
                          <a:latin typeface="+mn-ea"/>
                          <a:ea typeface="+mn-ea"/>
                          <a:cs typeface="Times New Roman"/>
                        </a:rPr>
                        <a:t>令和８年度～</a:t>
                      </a:r>
                      <a:endParaRPr kumimoji="1" lang="ja-JP" altLang="ja-JP" sz="1200" b="0" kern="10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extLst>
                  <a:ext uri="{0D108BD9-81ED-4DB2-BD59-A6C34878D82A}">
                    <a16:rowId xmlns:a16="http://schemas.microsoft.com/office/drawing/2014/main" val="1179060971"/>
                  </a:ext>
                </a:extLst>
              </a:tr>
              <a:tr h="460407">
                <a:tc rowSpan="3">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kern="100">
                          <a:solidFill>
                            <a:schemeClr val="tx1"/>
                          </a:solidFill>
                          <a:effectLst/>
                          <a:latin typeface="+mn-ea"/>
                          <a:ea typeface="+mn-ea"/>
                          <a:cs typeface="Times New Roman"/>
                        </a:rPr>
                        <a:t>ケア</a:t>
                      </a:r>
                      <a:endParaRPr kumimoji="1" lang="ja-JP" altLang="ja-JP" sz="1600" b="1" kern="10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en-US" altLang="ja-JP" sz="1200" b="0" i="0" u="none" strike="noStrike" kern="100" cap="none" spc="0" normalizeH="0" baseline="0" noProof="0">
                          <a:ln>
                            <a:noFill/>
                          </a:ln>
                          <a:solidFill>
                            <a:schemeClr val="tx1"/>
                          </a:solidFill>
                          <a:effectLst/>
                          <a:uLnTx/>
                          <a:uFillTx/>
                          <a:latin typeface="Meiryo"/>
                          <a:ea typeface="Meiryo"/>
                          <a:cs typeface="Times New Roman"/>
                        </a:rPr>
                        <a:t>d2</a:t>
                      </a:r>
                      <a:r>
                        <a:rPr kumimoji="1" lang="ja-JP" altLang="en-US" sz="1200" b="0" i="0" u="none" strike="noStrike" kern="100" cap="none" spc="0" normalizeH="0" baseline="0" noProof="0">
                          <a:ln>
                            <a:noFill/>
                          </a:ln>
                          <a:solidFill>
                            <a:schemeClr val="tx1"/>
                          </a:solidFill>
                          <a:effectLst/>
                          <a:uLnTx/>
                          <a:uFillTx/>
                          <a:latin typeface="Meiryo"/>
                          <a:ea typeface="Meiryo"/>
                          <a:cs typeface="Times New Roman"/>
                        </a:rPr>
                        <a:t>（真皮までの損傷）以上の褥瘡発生率</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solidFill>
                            <a:schemeClr val="tx1"/>
                          </a:solidFill>
                          <a:effectLst/>
                          <a:latin typeface="Meiryo"/>
                          <a:ea typeface="Meiryo"/>
                          <a:cs typeface="Times New Roman"/>
                        </a:rPr>
                        <a:t>×</a:t>
                      </a:r>
                      <a:endParaRPr lang="ja-JP" sz="160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600" b="0" i="0" u="none" strike="noStrike" kern="100" cap="none" spc="0" normalizeH="0" baseline="0" noProof="0">
                          <a:ln>
                            <a:noFill/>
                          </a:ln>
                          <a:solidFill>
                            <a:prstClr val="black"/>
                          </a:solidFill>
                          <a:effectLst/>
                          <a:uLnTx/>
                          <a:uFillTx/>
                          <a:latin typeface="Meiryo"/>
                          <a:ea typeface="Meiryo"/>
                          <a:cs typeface="Times New Roman"/>
                        </a:rPr>
                        <a:t>○</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kern="100">
                          <a:solidFill>
                            <a:schemeClr val="tx1"/>
                          </a:solidFill>
                          <a:effectLst/>
                          <a:latin typeface="+mn-ea"/>
                          <a:ea typeface="+mn-ea"/>
                          <a:cs typeface="Times New Roman"/>
                        </a:rPr>
                        <a:t>令和８年度～</a:t>
                      </a:r>
                      <a:endParaRPr kumimoji="1" lang="ja-JP" altLang="ja-JP" sz="1200" b="0" kern="10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4367201"/>
                  </a:ext>
                </a:extLst>
              </a:tr>
              <a:tr h="460407">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kern="100">
                          <a:solidFill>
                            <a:schemeClr val="tx1"/>
                          </a:solidFill>
                          <a:effectLst/>
                          <a:latin typeface="+mn-ea"/>
                          <a:ea typeface="+mn-ea"/>
                          <a:cs typeface="Times New Roman"/>
                        </a:rPr>
                        <a:t>ＮＹＨＡ</a:t>
                      </a:r>
                      <a:endParaRPr kumimoji="1" lang="ja-JP" altLang="ja-JP" sz="1200" b="0" kern="10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en-US" altLang="ja-JP" sz="1200" b="0" i="0" u="none" strike="noStrike" kern="100" cap="none" spc="0" normalizeH="0" baseline="0" noProof="0">
                          <a:ln>
                            <a:noFill/>
                          </a:ln>
                          <a:solidFill>
                            <a:schemeClr val="tx1"/>
                          </a:solidFill>
                          <a:effectLst/>
                          <a:uLnTx/>
                          <a:uFillTx/>
                          <a:latin typeface="Meiryo"/>
                          <a:ea typeface="Meiryo"/>
                          <a:cs typeface="Times New Roman"/>
                        </a:rPr>
                        <a:t>65</a:t>
                      </a:r>
                      <a:r>
                        <a:rPr kumimoji="1" lang="ja-JP" altLang="en-US" sz="1200" b="0" i="0" u="none" strike="noStrike" kern="100" cap="none" spc="0" normalizeH="0" baseline="0" noProof="0">
                          <a:ln>
                            <a:noFill/>
                          </a:ln>
                          <a:solidFill>
                            <a:schemeClr val="tx1"/>
                          </a:solidFill>
                          <a:effectLst/>
                          <a:uLnTx/>
                          <a:uFillTx/>
                          <a:latin typeface="Meiryo"/>
                          <a:ea typeface="Meiryo"/>
                          <a:cs typeface="Times New Roman"/>
                        </a:rPr>
                        <a:t>歳以上の患者の入院早期の栄養アセスメント実施割合</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600" kern="100">
                          <a:solidFill>
                            <a:schemeClr val="tx1"/>
                          </a:solidFill>
                          <a:effectLst/>
                          <a:latin typeface="Meiryo"/>
                          <a:ea typeface="Meiryo"/>
                          <a:cs typeface="Times New Roman"/>
                        </a:rPr>
                        <a:t>×</a:t>
                      </a:r>
                      <a:endParaRPr lang="ja-JP" altLang="ja-JP" sz="160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600" b="0" i="0" u="none" strike="noStrike" kern="100" cap="none" spc="0" normalizeH="0" baseline="0" noProof="0">
                          <a:ln>
                            <a:noFill/>
                          </a:ln>
                          <a:solidFill>
                            <a:prstClr val="black"/>
                          </a:solidFill>
                          <a:effectLst/>
                          <a:uLnTx/>
                          <a:uFillTx/>
                          <a:latin typeface="Meiryo"/>
                          <a:ea typeface="Meiryo"/>
                          <a:cs typeface="Times New Roman"/>
                        </a:rPr>
                        <a:t>○</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kern="100">
                          <a:solidFill>
                            <a:schemeClr val="tx1"/>
                          </a:solidFill>
                          <a:effectLst/>
                          <a:latin typeface="+mn-ea"/>
                          <a:ea typeface="+mn-ea"/>
                          <a:cs typeface="Times New Roman"/>
                        </a:rPr>
                        <a:t>令和８年度～</a:t>
                      </a:r>
                      <a:endParaRPr kumimoji="1" lang="ja-JP" altLang="ja-JP" sz="1200" b="0" kern="10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extLst>
                  <a:ext uri="{0D108BD9-81ED-4DB2-BD59-A6C34878D82A}">
                    <a16:rowId xmlns:a16="http://schemas.microsoft.com/office/drawing/2014/main" val="701323113"/>
                  </a:ext>
                </a:extLst>
              </a:tr>
              <a:tr h="488063">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1200" b="0" kern="100">
                          <a:solidFill>
                            <a:schemeClr val="tx1"/>
                          </a:solidFill>
                          <a:effectLst/>
                          <a:latin typeface="+mn-ea"/>
                          <a:ea typeface="+mn-ea"/>
                          <a:cs typeface="Times New Roman"/>
                        </a:rPr>
                        <a:t>血行動態的特徴</a:t>
                      </a:r>
                      <a:endParaRPr kumimoji="1" lang="ja-JP" altLang="ja-JP" sz="1200" b="0" kern="10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0" i="0" u="none" strike="noStrike" kern="100" cap="none" spc="0" normalizeH="0" baseline="0" noProof="0">
                          <a:ln>
                            <a:noFill/>
                          </a:ln>
                          <a:solidFill>
                            <a:schemeClr val="tx1"/>
                          </a:solidFill>
                          <a:effectLst/>
                          <a:uLnTx/>
                          <a:uFillTx/>
                          <a:latin typeface="Meiryo"/>
                          <a:ea typeface="Meiryo"/>
                          <a:cs typeface="Times New Roman"/>
                        </a:rPr>
                        <a:t>身体的拘束の実施率</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600" kern="100">
                          <a:solidFill>
                            <a:schemeClr val="tx1"/>
                          </a:solidFill>
                          <a:effectLst/>
                          <a:latin typeface="Meiryo"/>
                          <a:ea typeface="Meiryo"/>
                          <a:cs typeface="Times New Roman"/>
                        </a:rPr>
                        <a:t>×</a:t>
                      </a:r>
                      <a:endParaRPr lang="ja-JP" altLang="ja-JP" sz="160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600" b="0" i="0" u="none" strike="noStrike" kern="100" cap="none" spc="0" normalizeH="0" baseline="0" noProof="0">
                          <a:ln>
                            <a:noFill/>
                          </a:ln>
                          <a:solidFill>
                            <a:prstClr val="black"/>
                          </a:solidFill>
                          <a:effectLst/>
                          <a:uLnTx/>
                          <a:uFillTx/>
                          <a:latin typeface="Meiryo"/>
                          <a:ea typeface="Meiryo"/>
                          <a:cs typeface="Times New Roman"/>
                        </a:rPr>
                        <a:t>○</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kern="100" dirty="0">
                          <a:solidFill>
                            <a:schemeClr val="tx1"/>
                          </a:solidFill>
                          <a:effectLst/>
                          <a:latin typeface="+mn-ea"/>
                          <a:ea typeface="+mn-ea"/>
                          <a:cs typeface="Times New Roman"/>
                        </a:rPr>
                        <a:t>令和８年度～</a:t>
                      </a:r>
                      <a:endParaRPr kumimoji="1" lang="ja-JP" altLang="ja-JP" sz="1200" b="0" kern="100" dirty="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0573067"/>
                  </a:ext>
                </a:extLst>
              </a:tr>
            </a:tbl>
          </a:graphicData>
        </a:graphic>
      </p:graphicFrame>
      <p:sp>
        <p:nvSpPr>
          <p:cNvPr id="5" name="スライド番号プレースホルダー 2">
            <a:extLst>
              <a:ext uri="{FF2B5EF4-FFF2-40B4-BE49-F238E27FC236}">
                <a16:creationId xmlns:a16="http://schemas.microsoft.com/office/drawing/2014/main" id="{C1DA89C9-58A9-68FC-47C0-3DFFD99BD8A8}"/>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532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856408801"/>
      </p:ext>
    </p:extLst>
  </p:cSld>
  <p:clrMapOvr>
    <a:masterClrMapping/>
  </p:clrMapOvr>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96E349-01A3-8CC4-9794-8D451473C2AC}"/>
            </a:ext>
          </a:extLst>
        </p:cNvPr>
        <p:cNvGrpSpPr/>
        <p:nvPr/>
      </p:nvGrpSpPr>
      <p:grpSpPr>
        <a:xfrm>
          <a:off x="0" y="0"/>
          <a:ext cx="0" cy="0"/>
          <a:chOff x="0" y="0"/>
          <a:chExt cx="0" cy="0"/>
        </a:xfrm>
      </p:grpSpPr>
      <p:graphicFrame>
        <p:nvGraphicFramePr>
          <p:cNvPr id="22" name="表 21">
            <a:extLst>
              <a:ext uri="{FF2B5EF4-FFF2-40B4-BE49-F238E27FC236}">
                <a16:creationId xmlns:a16="http://schemas.microsoft.com/office/drawing/2014/main" id="{16910931-96ED-F61F-690F-08FFD26EECD8}"/>
              </a:ext>
            </a:extLst>
          </p:cNvPr>
          <p:cNvGraphicFramePr>
            <a:graphicFrameLocks noGrp="1"/>
          </p:cNvGraphicFramePr>
          <p:nvPr/>
        </p:nvGraphicFramePr>
        <p:xfrm>
          <a:off x="86625" y="901275"/>
          <a:ext cx="9730247" cy="5504876"/>
        </p:xfrm>
        <a:graphic>
          <a:graphicData uri="http://schemas.openxmlformats.org/drawingml/2006/table">
            <a:tbl>
              <a:tblPr firstRow="1" bandRow="1">
                <a:tableStyleId>{F2DE63D5-997A-4646-A377-4702673A728D}</a:tableStyleId>
              </a:tblPr>
              <a:tblGrid>
                <a:gridCol w="1194519">
                  <a:extLst>
                    <a:ext uri="{9D8B030D-6E8A-4147-A177-3AD203B41FA5}">
                      <a16:colId xmlns:a16="http://schemas.microsoft.com/office/drawing/2014/main" val="20000"/>
                    </a:ext>
                  </a:extLst>
                </a:gridCol>
                <a:gridCol w="1262031">
                  <a:extLst>
                    <a:ext uri="{9D8B030D-6E8A-4147-A177-3AD203B41FA5}">
                      <a16:colId xmlns:a16="http://schemas.microsoft.com/office/drawing/2014/main" val="3699299114"/>
                    </a:ext>
                  </a:extLst>
                </a:gridCol>
                <a:gridCol w="7273697">
                  <a:extLst>
                    <a:ext uri="{9D8B030D-6E8A-4147-A177-3AD203B41FA5}">
                      <a16:colId xmlns:a16="http://schemas.microsoft.com/office/drawing/2014/main" val="20001"/>
                    </a:ext>
                  </a:extLst>
                </a:gridCol>
              </a:tblGrid>
              <a:tr h="288234">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algn="ctr"/>
                      <a:r>
                        <a:rPr kumimoji="1" lang="ja-JP" altLang="en-US" sz="1200" kern="1200">
                          <a:solidFill>
                            <a:schemeClr val="tx1"/>
                          </a:solidFill>
                          <a:effectLst/>
                          <a:latin typeface="Meiryo"/>
                          <a:ea typeface="Meiryo"/>
                        </a:rPr>
                        <a:t>指数</a:t>
                      </a:r>
                      <a:endParaRPr kumimoji="1" lang="ja-JP" altLang="en-US" sz="1200" kern="1200">
                        <a:solidFill>
                          <a:schemeClr val="tx1"/>
                        </a:solidFill>
                        <a:effectLst/>
                        <a:latin typeface="Meiryo"/>
                        <a:ea typeface="Meiryo"/>
                        <a:cs typeface="+mn-cs"/>
                      </a:endParaRPr>
                    </a:p>
                  </a:txBody>
                  <a:tcPr marL="99060" marR="9906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rgbClr val="E1EDFF"/>
                    </a:solidFill>
                  </a:tcPr>
                </a:tc>
                <a:tc>
                  <a:txBody>
                    <a:bodyPr/>
                    <a:lstStyle/>
                    <a:p>
                      <a:pPr algn="ctr"/>
                      <a:r>
                        <a:rPr kumimoji="1" lang="ja-JP" altLang="en-US" sz="1200" kern="1200">
                          <a:solidFill>
                            <a:schemeClr val="tx1"/>
                          </a:solidFill>
                          <a:effectLst/>
                          <a:latin typeface="Meiryo"/>
                          <a:ea typeface="Meiryo"/>
                          <a:cs typeface="+mn-cs"/>
                        </a:rPr>
                        <a:t>評価の考え方</a:t>
                      </a:r>
                    </a:p>
                  </a:txBody>
                  <a:tcPr marL="99060" marR="9906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rgbClr val="E1EDFF"/>
                    </a:solidFill>
                  </a:tcPr>
                </a:tc>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algn="ctr"/>
                      <a:r>
                        <a:rPr kumimoji="1" lang="ja-JP" altLang="ja-JP" sz="1200" kern="1200">
                          <a:solidFill>
                            <a:schemeClr val="tx1"/>
                          </a:solidFill>
                          <a:effectLst/>
                          <a:latin typeface="Meiryo"/>
                          <a:ea typeface="Meiryo"/>
                        </a:rPr>
                        <a:t>評価</a:t>
                      </a:r>
                      <a:r>
                        <a:rPr kumimoji="1" lang="ja-JP" altLang="en-US" sz="1200" kern="1200">
                          <a:solidFill>
                            <a:schemeClr val="tx1"/>
                          </a:solidFill>
                          <a:effectLst/>
                          <a:latin typeface="Meiryo"/>
                          <a:ea typeface="Meiryo"/>
                        </a:rPr>
                        <a:t>内容</a:t>
                      </a:r>
                      <a:endParaRPr kumimoji="1" lang="ja-JP" altLang="en-US" sz="1200" kern="1200">
                        <a:solidFill>
                          <a:schemeClr val="tx1"/>
                        </a:solidFill>
                        <a:effectLst/>
                        <a:latin typeface="Meiryo"/>
                        <a:ea typeface="Meiryo"/>
                        <a:cs typeface="+mn-cs"/>
                      </a:endParaRPr>
                    </a:p>
                  </a:txBody>
                  <a:tcPr marL="99060" marR="9906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solidFill>
                      <a:srgbClr val="E1EDFF"/>
                    </a:solidFill>
                  </a:tcPr>
                </a:tc>
                <a:extLst>
                  <a:ext uri="{0D108BD9-81ED-4DB2-BD59-A6C34878D82A}">
                    <a16:rowId xmlns:a16="http://schemas.microsoft.com/office/drawing/2014/main" val="10000"/>
                  </a:ext>
                </a:extLst>
              </a:tr>
              <a:tr h="1506066">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lang="ja-JP" altLang="ja-JP" sz="1200" kern="1200">
                          <a:effectLst/>
                          <a:latin typeface="Meiryo"/>
                          <a:ea typeface="Meiryo"/>
                        </a:rPr>
                        <a:t>地域医療指数</a:t>
                      </a:r>
                      <a:endParaRPr kumimoji="1" lang="ja-JP" altLang="ja-JP" sz="1200" kern="1200">
                        <a:effectLst/>
                        <a:latin typeface="Meiryo"/>
                        <a:ea typeface="Meiryo"/>
                      </a:endParaRPr>
                    </a:p>
                  </a:txBody>
                  <a:tcPr marL="99060" marR="9906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marL="0" lvl="0" indent="0" algn="l">
                        <a:lnSpc>
                          <a:spcPts val="2300"/>
                        </a:lnSpc>
                        <a:buNone/>
                      </a:pPr>
                      <a:r>
                        <a:rPr lang="ja-JP" altLang="en-US" sz="1050">
                          <a:latin typeface="Meiryo"/>
                          <a:ea typeface="Meiryo"/>
                        </a:rPr>
                        <a:t>体制評価指数と定量評価指数で（評価シェアは、</a:t>
                      </a:r>
                      <a:r>
                        <a:rPr lang="ja-JP" altLang="en-US" sz="1050" b="1" u="sng">
                          <a:solidFill>
                            <a:srgbClr val="0070C0"/>
                          </a:solidFill>
                          <a:latin typeface="Meiryo"/>
                          <a:ea typeface="Meiryo"/>
                        </a:rPr>
                        <a:t>７：５</a:t>
                      </a:r>
                      <a:r>
                        <a:rPr lang="ja-JP" altLang="en-US" sz="1050">
                          <a:latin typeface="Meiryo"/>
                          <a:ea typeface="Meiryo"/>
                        </a:rPr>
                        <a:t>）構成</a:t>
                      </a:r>
                      <a:endParaRPr lang="en-US" sz="1050">
                        <a:latin typeface="Meiryo"/>
                        <a:ea typeface="Meiryo"/>
                      </a:endParaRPr>
                    </a:p>
                  </a:txBody>
                  <a:tcPr marL="97684" marR="97684" marT="0"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lvl="0" algn="l">
                        <a:lnSpc>
                          <a:spcPts val="2300"/>
                        </a:lnSpc>
                        <a:buNone/>
                      </a:pPr>
                      <a:r>
                        <a:rPr lang="ja-JP" altLang="en-US" sz="1200" b="0" i="0" u="none" strike="noStrike" noProof="0">
                          <a:solidFill>
                            <a:srgbClr val="000000"/>
                          </a:solidFill>
                          <a:effectLst/>
                          <a:latin typeface="Meiryo"/>
                          <a:ea typeface="Meiryo"/>
                        </a:rPr>
                        <a:t>体制評価指数</a:t>
                      </a:r>
                      <a:r>
                        <a:rPr lang="ja-JP" altLang="en-US" sz="1100" b="0" i="0" u="none" strike="noStrike" noProof="0">
                          <a:solidFill>
                            <a:srgbClr val="000000"/>
                          </a:solidFill>
                          <a:effectLst/>
                          <a:latin typeface="Meiryo"/>
                          <a:ea typeface="Meiryo"/>
                        </a:rPr>
                        <a:t>：</a:t>
                      </a:r>
                      <a:r>
                        <a:rPr lang="en-US" sz="1050" b="1" i="0" u="sng" strike="noStrike" noProof="0">
                          <a:solidFill>
                            <a:schemeClr val="tx2"/>
                          </a:solidFill>
                          <a:effectLst/>
                          <a:latin typeface="Meiryo"/>
                        </a:rPr>
                        <a:t>5</a:t>
                      </a:r>
                      <a:r>
                        <a:rPr lang="ja-JP" altLang="en-US" sz="1050" b="1" i="0" u="sng" strike="noStrike" noProof="0">
                          <a:solidFill>
                            <a:schemeClr val="tx2"/>
                          </a:solidFill>
                          <a:effectLst/>
                          <a:latin typeface="Meiryo"/>
                          <a:ea typeface="Meiryo"/>
                        </a:rPr>
                        <a:t>疾病6事業等を含む医療提供体制における役割や実績</a:t>
                      </a:r>
                      <a:r>
                        <a:rPr lang="ja-JP" altLang="en-US" sz="1050" b="0" i="0" u="none" strike="noStrike" noProof="0">
                          <a:solidFill>
                            <a:schemeClr val="tx1"/>
                          </a:solidFill>
                          <a:effectLst/>
                          <a:latin typeface="Meiryo"/>
                          <a:ea typeface="Meiryo"/>
                        </a:rPr>
                        <a:t>を評価。</a:t>
                      </a:r>
                      <a:endParaRPr lang="en-US" sz="1050" b="0" i="0" u="none" strike="noStrike" noProof="0">
                        <a:solidFill>
                          <a:schemeClr val="tx1"/>
                        </a:solidFill>
                        <a:effectLst/>
                        <a:latin typeface="Meiryo"/>
                        <a:ea typeface="Meiryo"/>
                      </a:endParaRPr>
                    </a:p>
                    <a:p>
                      <a:pPr lvl="0" algn="l">
                        <a:lnSpc>
                          <a:spcPts val="2300"/>
                        </a:lnSpc>
                        <a:buNone/>
                      </a:pPr>
                      <a:r>
                        <a:rPr lang="ja-JP" altLang="en-US" sz="1200" b="0" i="0" u="none" strike="noStrike" noProof="0">
                          <a:solidFill>
                            <a:srgbClr val="000000"/>
                          </a:solidFill>
                          <a:effectLst/>
                          <a:latin typeface="Meiryo"/>
                          <a:ea typeface="Meiryo"/>
                        </a:rPr>
                        <a:t>定量評価指数</a:t>
                      </a:r>
                      <a:r>
                        <a:rPr lang="ja-JP" altLang="en-US" sz="1100" b="0" i="0" u="none" strike="noStrike" noProof="0">
                          <a:solidFill>
                            <a:srgbClr val="000000"/>
                          </a:solidFill>
                          <a:effectLst/>
                          <a:latin typeface="Meiryo"/>
                          <a:ea typeface="Meiryo"/>
                        </a:rPr>
                        <a:t>：</a:t>
                      </a:r>
                      <a:r>
                        <a:rPr lang="en-US" altLang="ja-JP" sz="1050" b="0" i="0" u="none" strike="noStrike" noProof="0">
                          <a:solidFill>
                            <a:srgbClr val="000000"/>
                          </a:solidFill>
                          <a:effectLst/>
                          <a:latin typeface="Meiryo"/>
                          <a:ea typeface="Verdana"/>
                        </a:rPr>
                        <a:t>〔</a:t>
                      </a:r>
                      <a:r>
                        <a:rPr lang="ja-JP" altLang="en-US" sz="1050" b="0" i="0" u="none" strike="noStrike" noProof="0">
                          <a:solidFill>
                            <a:srgbClr val="000000"/>
                          </a:solidFill>
                          <a:effectLst/>
                          <a:latin typeface="Meiryo"/>
                          <a:ea typeface="Meiryo"/>
                        </a:rPr>
                        <a:t>当該医療機関の所属地域における担当患者数</a:t>
                      </a:r>
                      <a:r>
                        <a:rPr lang="en-US" altLang="ja-JP" sz="1050" b="0" i="0" u="none" strike="noStrike" noProof="0">
                          <a:solidFill>
                            <a:srgbClr val="000000"/>
                          </a:solidFill>
                          <a:effectLst/>
                          <a:latin typeface="Meiryo"/>
                          <a:ea typeface="Verdana"/>
                        </a:rPr>
                        <a:t>〕</a:t>
                      </a:r>
                      <a:r>
                        <a:rPr lang="ja-JP" altLang="en-US" sz="1050" b="0" i="0" u="none" strike="noStrike" noProof="0">
                          <a:solidFill>
                            <a:srgbClr val="000000"/>
                          </a:solidFill>
                          <a:effectLst/>
                          <a:latin typeface="Meiryo"/>
                          <a:ea typeface="Meiryo"/>
                        </a:rPr>
                        <a:t>／</a:t>
                      </a:r>
                      <a:r>
                        <a:rPr lang="en-US" altLang="ja-JP" sz="1050" b="0" i="0" u="none" strike="noStrike" noProof="0">
                          <a:solidFill>
                            <a:srgbClr val="000000"/>
                          </a:solidFill>
                          <a:effectLst/>
                          <a:latin typeface="Meiryo"/>
                          <a:ea typeface="Verdana"/>
                        </a:rPr>
                        <a:t>〔</a:t>
                      </a:r>
                      <a:r>
                        <a:rPr lang="ja-JP" altLang="en-US" sz="1050" b="0" i="0" u="none" strike="noStrike" noProof="0">
                          <a:solidFill>
                            <a:srgbClr val="000000"/>
                          </a:solidFill>
                          <a:effectLst/>
                          <a:latin typeface="Meiryo"/>
                          <a:ea typeface="Meiryo"/>
                        </a:rPr>
                        <a:t>当該医療機関の所属地域における発生患者数</a:t>
                      </a:r>
                      <a:r>
                        <a:rPr lang="en-US" altLang="ja-JP" sz="1050" b="0" i="0" u="none" strike="noStrike" noProof="0">
                          <a:solidFill>
                            <a:srgbClr val="000000"/>
                          </a:solidFill>
                          <a:effectLst/>
                          <a:latin typeface="Meiryo"/>
                          <a:ea typeface="Verdana"/>
                        </a:rPr>
                        <a:t>〕</a:t>
                      </a:r>
                      <a:endParaRPr lang="en-US" sz="1050" b="0" i="0" u="none" strike="noStrike" noProof="0">
                        <a:solidFill>
                          <a:srgbClr val="000000"/>
                        </a:solidFill>
                        <a:effectLst/>
                        <a:latin typeface="Meiryo"/>
                      </a:endParaRPr>
                    </a:p>
                    <a:p>
                      <a:pPr lvl="0" algn="l">
                        <a:lnSpc>
                          <a:spcPts val="2300"/>
                        </a:lnSpc>
                        <a:buNone/>
                      </a:pPr>
                      <a:r>
                        <a:rPr lang="ja-JP" altLang="en-US" sz="1050" b="0" i="0" u="none" strike="noStrike" noProof="0">
                          <a:solidFill>
                            <a:srgbClr val="000000"/>
                          </a:solidFill>
                          <a:effectLst/>
                          <a:latin typeface="Meiryo"/>
                          <a:ea typeface="Meiryo"/>
                        </a:rPr>
                        <a:t>　</a:t>
                      </a:r>
                      <a:r>
                        <a:rPr lang="en-US" sz="1050" b="0" i="0" u="none" strike="noStrike" noProof="0">
                          <a:solidFill>
                            <a:srgbClr val="000000"/>
                          </a:solidFill>
                          <a:effectLst/>
                          <a:latin typeface="Meiryo"/>
                        </a:rPr>
                        <a:t>1) </a:t>
                      </a:r>
                      <a:r>
                        <a:rPr lang="ja-JP" altLang="en-US" sz="1050" b="0" i="0" u="none" strike="noStrike" noProof="0">
                          <a:solidFill>
                            <a:srgbClr val="000000"/>
                          </a:solidFill>
                          <a:effectLst/>
                          <a:latin typeface="Meiryo"/>
                          <a:ea typeface="Meiryo"/>
                        </a:rPr>
                        <a:t>小児（</a:t>
                      </a:r>
                      <a:r>
                        <a:rPr lang="en-US" sz="1050" b="0" i="0" u="none" strike="noStrike" noProof="0">
                          <a:solidFill>
                            <a:srgbClr val="000000"/>
                          </a:solidFill>
                          <a:effectLst/>
                          <a:latin typeface="Meiryo"/>
                        </a:rPr>
                        <a:t>15</a:t>
                      </a:r>
                      <a:r>
                        <a:rPr lang="ja-JP" altLang="en-US" sz="1050" b="0" i="0" u="none" strike="noStrike" noProof="0">
                          <a:solidFill>
                            <a:srgbClr val="000000"/>
                          </a:solidFill>
                          <a:effectLst/>
                          <a:latin typeface="Meiryo"/>
                          <a:ea typeface="Meiryo"/>
                        </a:rPr>
                        <a:t>歳未満）と</a:t>
                      </a:r>
                      <a:r>
                        <a:rPr lang="en-US" sz="1050" b="0" i="0" u="none" strike="noStrike" noProof="0">
                          <a:solidFill>
                            <a:srgbClr val="000000"/>
                          </a:solidFill>
                          <a:effectLst/>
                          <a:latin typeface="Meiryo"/>
                        </a:rPr>
                        <a:t>2) </a:t>
                      </a:r>
                      <a:r>
                        <a:rPr lang="ja-JP" altLang="en-US" sz="1050" b="0" i="0" u="none" strike="noStrike" noProof="0">
                          <a:solidFill>
                            <a:srgbClr val="000000"/>
                          </a:solidFill>
                          <a:effectLst/>
                          <a:latin typeface="Meiryo"/>
                          <a:ea typeface="Meiryo"/>
                        </a:rPr>
                        <a:t>それ以外（</a:t>
                      </a:r>
                      <a:r>
                        <a:rPr lang="en-US" sz="1050" b="0" i="0" u="none" strike="noStrike" noProof="0">
                          <a:solidFill>
                            <a:srgbClr val="000000"/>
                          </a:solidFill>
                          <a:effectLst/>
                          <a:latin typeface="Meiryo"/>
                        </a:rPr>
                        <a:t>15</a:t>
                      </a:r>
                      <a:r>
                        <a:rPr lang="ja-JP" altLang="en-US" sz="1050" b="0" i="0" u="none" strike="noStrike" noProof="0">
                          <a:solidFill>
                            <a:srgbClr val="000000"/>
                          </a:solidFill>
                          <a:effectLst/>
                          <a:latin typeface="Meiryo"/>
                          <a:ea typeface="Meiryo"/>
                        </a:rPr>
                        <a:t>歳以上）に分けてそれぞれ評価（1:1）。</a:t>
                      </a:r>
                      <a:endParaRPr lang="en-US" sz="1050" b="0" i="0" u="none" strike="noStrike" noProof="0">
                        <a:solidFill>
                          <a:srgbClr val="000000"/>
                        </a:solidFill>
                        <a:effectLst/>
                        <a:latin typeface="Meiryo"/>
                        <a:ea typeface="Meiryo"/>
                      </a:endParaRPr>
                    </a:p>
                    <a:p>
                      <a:pPr marL="142875" lvl="0" indent="-76200" algn="l">
                        <a:lnSpc>
                          <a:spcPts val="2300"/>
                        </a:lnSpc>
                        <a:buNone/>
                      </a:pPr>
                      <a:r>
                        <a:rPr lang="ja-JP" altLang="en-US" sz="1050" b="0" i="0" u="none" strike="noStrike" noProof="0">
                          <a:solidFill>
                            <a:srgbClr val="000000"/>
                          </a:solidFill>
                          <a:effectLst/>
                          <a:latin typeface="Meiryo"/>
                          <a:ea typeface="Meiryo"/>
                        </a:rPr>
                        <a:t> </a:t>
                      </a:r>
                      <a:r>
                        <a:rPr lang="en-US" sz="1050" b="0" i="0" u="none" strike="noStrike" noProof="0">
                          <a:solidFill>
                            <a:srgbClr val="000000"/>
                          </a:solidFill>
                          <a:effectLst/>
                          <a:latin typeface="Meiryo"/>
                        </a:rPr>
                        <a:t>DPC</a:t>
                      </a:r>
                      <a:r>
                        <a:rPr lang="ja-JP" altLang="en-US" sz="1050" b="0" i="0" u="none" strike="noStrike" noProof="0">
                          <a:solidFill>
                            <a:srgbClr val="000000"/>
                          </a:solidFill>
                          <a:effectLst/>
                          <a:latin typeface="Meiryo"/>
                          <a:ea typeface="Meiryo"/>
                        </a:rPr>
                        <a:t>標準病院群は</a:t>
                      </a:r>
                      <a:r>
                        <a:rPr lang="en-US" sz="1050" b="0" i="0" u="none" strike="noStrike" noProof="0">
                          <a:solidFill>
                            <a:srgbClr val="000000"/>
                          </a:solidFill>
                          <a:effectLst/>
                          <a:latin typeface="Meiryo"/>
                        </a:rPr>
                        <a:t>2</a:t>
                      </a:r>
                      <a:r>
                        <a:rPr lang="ja-JP" altLang="en-US" sz="1050" b="0" i="0" u="none" strike="noStrike" noProof="0">
                          <a:solidFill>
                            <a:srgbClr val="000000"/>
                          </a:solidFill>
                          <a:effectLst/>
                          <a:latin typeface="Meiryo"/>
                          <a:ea typeface="Meiryo"/>
                        </a:rPr>
                        <a:t>次医療圏、大学病院本院群及び</a:t>
                      </a:r>
                      <a:r>
                        <a:rPr lang="en-US" sz="1050" b="0" i="0" u="none" strike="noStrike" noProof="0">
                          <a:solidFill>
                            <a:srgbClr val="000000"/>
                          </a:solidFill>
                          <a:effectLst/>
                          <a:latin typeface="Meiryo"/>
                        </a:rPr>
                        <a:t>DPC</a:t>
                      </a:r>
                      <a:r>
                        <a:rPr lang="ja-JP" altLang="en-US" sz="1050" b="0" i="0" u="none" strike="noStrike" noProof="0">
                          <a:solidFill>
                            <a:srgbClr val="000000"/>
                          </a:solidFill>
                          <a:effectLst/>
                          <a:latin typeface="Meiryo"/>
                          <a:ea typeface="Meiryo"/>
                        </a:rPr>
                        <a:t>特定病院群は</a:t>
                      </a:r>
                      <a:r>
                        <a:rPr lang="en-US" sz="1050" b="0" i="0" u="none" strike="noStrike" noProof="0">
                          <a:solidFill>
                            <a:srgbClr val="000000"/>
                          </a:solidFill>
                          <a:effectLst/>
                          <a:latin typeface="Meiryo"/>
                        </a:rPr>
                        <a:t>3</a:t>
                      </a:r>
                      <a:r>
                        <a:rPr lang="ja-JP" altLang="en-US" sz="1050" b="0" i="0" u="none" strike="noStrike" noProof="0">
                          <a:solidFill>
                            <a:srgbClr val="000000"/>
                          </a:solidFill>
                          <a:effectLst/>
                          <a:latin typeface="Meiryo"/>
                          <a:ea typeface="Meiryo"/>
                        </a:rPr>
                        <a:t>次医療圏の</a:t>
                      </a:r>
                      <a:r>
                        <a:rPr lang="en-US" sz="1050" b="0" i="0" u="none" strike="noStrike" noProof="0">
                          <a:solidFill>
                            <a:srgbClr val="000000"/>
                          </a:solidFill>
                          <a:effectLst/>
                          <a:latin typeface="Meiryo"/>
                        </a:rPr>
                        <a:t>DPC</a:t>
                      </a:r>
                      <a:r>
                        <a:rPr lang="ja-JP" altLang="en-US" sz="1050" b="0" i="0" u="none" strike="noStrike" noProof="0">
                          <a:solidFill>
                            <a:srgbClr val="000000"/>
                          </a:solidFill>
                          <a:effectLst/>
                          <a:latin typeface="Meiryo"/>
                          <a:ea typeface="Meiryo"/>
                        </a:rPr>
                        <a:t>対象病院に入院した患者を対象とする。</a:t>
                      </a:r>
                      <a:endParaRPr lang="en-US" sz="1050">
                        <a:latin typeface="Meiryo"/>
                        <a:ea typeface="Meiryo"/>
                      </a:endParaRPr>
                    </a:p>
                  </a:txBody>
                  <a:tcPr marL="97684" marR="97684" marT="0"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01"/>
                  </a:ext>
                </a:extLst>
              </a:tr>
              <a:tr h="1221586">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lnSpc>
                          <a:spcPts val="2300"/>
                        </a:lnSpc>
                      </a:pPr>
                      <a:r>
                        <a:rPr lang="ja-JP" altLang="en-US" sz="1200">
                          <a:effectLst/>
                          <a:latin typeface="Meiryo"/>
                          <a:ea typeface="Meiryo"/>
                        </a:rPr>
                        <a:t>効率性指数</a:t>
                      </a:r>
                      <a:endParaRPr lang="ja-JP" sz="1200">
                        <a:effectLst/>
                        <a:latin typeface="Meiryo"/>
                        <a:ea typeface="Meiryo"/>
                      </a:endParaRPr>
                    </a:p>
                  </a:txBody>
                  <a:tcPr marL="97684" marR="97684" marT="0"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marL="0" lvl="0" indent="-76200" algn="l">
                        <a:lnSpc>
                          <a:spcPts val="2300"/>
                        </a:lnSpc>
                        <a:buNone/>
                      </a:pPr>
                      <a:r>
                        <a:rPr lang="ja-JP" altLang="en-US" sz="1050">
                          <a:latin typeface="Meiryo"/>
                          <a:ea typeface="Meiryo"/>
                        </a:rPr>
                        <a:t>各医療機関における在院日数短縮の努力を評価</a:t>
                      </a:r>
                    </a:p>
                    <a:p>
                      <a:pPr marL="0" lvl="0" indent="-76200" algn="l">
                        <a:lnSpc>
                          <a:spcPts val="2300"/>
                        </a:lnSpc>
                        <a:buNone/>
                      </a:pPr>
                      <a:endParaRPr lang="ja-JP" sz="1050">
                        <a:latin typeface="Meiryo"/>
                        <a:ea typeface="Meiryo"/>
                      </a:endParaRPr>
                    </a:p>
                  </a:txBody>
                  <a:tcPr marL="97684" marR="97684" marT="0"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lvl="0" indent="-76200" algn="l">
                        <a:lnSpc>
                          <a:spcPts val="2300"/>
                        </a:lnSpc>
                        <a:buNone/>
                      </a:pPr>
                      <a:r>
                        <a:rPr lang="en-US" altLang="ja-JP" sz="1100" b="1" i="0" u="sng" strike="noStrike" noProof="0">
                          <a:solidFill>
                            <a:schemeClr val="tx2"/>
                          </a:solidFill>
                          <a:effectLst/>
                          <a:latin typeface="Meiryo"/>
                          <a:ea typeface="Verdana"/>
                        </a:rPr>
                        <a:t>〔</a:t>
                      </a:r>
                      <a:r>
                        <a:rPr lang="ja-JP" altLang="en-US" sz="1100" b="1" i="0" u="sng" strike="noStrike" noProof="0">
                          <a:solidFill>
                            <a:schemeClr val="tx2"/>
                          </a:solidFill>
                          <a:effectLst/>
                          <a:latin typeface="Meiryo"/>
                          <a:ea typeface="Meiryo"/>
                        </a:rPr>
                        <a:t>全</a:t>
                      </a:r>
                      <a:r>
                        <a:rPr lang="en-US" altLang="ja-JP" sz="1100" b="1" i="0" u="sng" strike="noStrike" noProof="0">
                          <a:solidFill>
                            <a:schemeClr val="tx2"/>
                          </a:solidFill>
                          <a:effectLst/>
                          <a:latin typeface="Meiryo"/>
                          <a:ea typeface="Meiryo UI"/>
                        </a:rPr>
                        <a:t>DPC/PDPS</a:t>
                      </a:r>
                      <a:r>
                        <a:rPr lang="ja-JP" altLang="en-US" sz="1100" b="1" i="0" u="sng" strike="noStrike" noProof="0">
                          <a:solidFill>
                            <a:schemeClr val="tx2"/>
                          </a:solidFill>
                          <a:effectLst/>
                          <a:latin typeface="Meiryo"/>
                          <a:ea typeface="Meiryo"/>
                        </a:rPr>
                        <a:t>対象病院の患者構成が、当該医療機関と同じと仮定した場合の平均在院日数</a:t>
                      </a:r>
                      <a:r>
                        <a:rPr lang="en-US" altLang="ja-JP" sz="1100" b="1" i="0" u="sng" strike="noStrike" noProof="0">
                          <a:solidFill>
                            <a:schemeClr val="tx2"/>
                          </a:solidFill>
                          <a:effectLst/>
                          <a:latin typeface="Meiryo"/>
                          <a:ea typeface="Verdana"/>
                        </a:rPr>
                        <a:t>〕</a:t>
                      </a:r>
                      <a:r>
                        <a:rPr lang="ja-JP" altLang="en-US" sz="1100" b="1" i="0" u="sng" strike="noStrike" noProof="0">
                          <a:solidFill>
                            <a:schemeClr val="tx2"/>
                          </a:solidFill>
                          <a:effectLst/>
                          <a:latin typeface="Meiryo"/>
                          <a:ea typeface="Meiryo"/>
                        </a:rPr>
                        <a:t>／</a:t>
                      </a:r>
                      <a:r>
                        <a:rPr lang="en-US" altLang="ja-JP" sz="1100" b="1" i="0" u="sng" strike="noStrike" noProof="0">
                          <a:solidFill>
                            <a:schemeClr val="tx2"/>
                          </a:solidFill>
                          <a:effectLst/>
                          <a:latin typeface="Meiryo"/>
                          <a:ea typeface="Verdana"/>
                        </a:rPr>
                        <a:t>〔</a:t>
                      </a:r>
                      <a:r>
                        <a:rPr lang="ja-JP" altLang="en-US" sz="1100" b="1" i="0" u="sng" strike="noStrike" noProof="0">
                          <a:solidFill>
                            <a:schemeClr val="tx2"/>
                          </a:solidFill>
                          <a:effectLst/>
                          <a:latin typeface="Meiryo"/>
                          <a:ea typeface="Meiryo"/>
                        </a:rPr>
                        <a:t>当該医療機関の平均在院日数</a:t>
                      </a:r>
                      <a:r>
                        <a:rPr lang="en-US" altLang="ja-JP" sz="1100" b="1" i="0" u="sng" strike="noStrike" noProof="0">
                          <a:solidFill>
                            <a:schemeClr val="tx2"/>
                          </a:solidFill>
                          <a:effectLst/>
                          <a:latin typeface="Meiryo"/>
                          <a:ea typeface="Verdana"/>
                        </a:rPr>
                        <a:t>〕</a:t>
                      </a:r>
                      <a:endParaRPr lang="en-US" altLang="ja-JP" sz="1100" b="1" i="0" u="sng" strike="noStrike" noProof="0">
                        <a:solidFill>
                          <a:schemeClr val="tx2"/>
                        </a:solidFill>
                        <a:effectLst/>
                        <a:latin typeface="Meiryo"/>
                        <a:ea typeface="Meiryo UI"/>
                      </a:endParaRPr>
                    </a:p>
                    <a:p>
                      <a:pPr marL="0" lvl="0" indent="-76200" algn="l">
                        <a:lnSpc>
                          <a:spcPts val="2300"/>
                        </a:lnSpc>
                        <a:buNone/>
                      </a:pPr>
                      <a:r>
                        <a:rPr lang="en-US" altLang="ja-JP" sz="1050" b="0" i="0" u="none" strike="noStrike" noProof="0">
                          <a:solidFill>
                            <a:srgbClr val="000000"/>
                          </a:solidFill>
                          <a:effectLst/>
                          <a:latin typeface="Meiryo"/>
                          <a:ea typeface="Verdana"/>
                        </a:rPr>
                        <a:t>※</a:t>
                      </a:r>
                      <a:r>
                        <a:rPr lang="ja-JP" altLang="en-US" sz="1050" b="0" i="0" u="none" strike="noStrike" noProof="0">
                          <a:solidFill>
                            <a:srgbClr val="000000"/>
                          </a:solidFill>
                          <a:effectLst/>
                          <a:latin typeface="Meiryo"/>
                          <a:ea typeface="Meiryo"/>
                        </a:rPr>
                        <a:t>　当該医療機関において、12症例（</a:t>
                      </a:r>
                      <a:r>
                        <a:rPr lang="en-US" altLang="ja-JP" sz="1050" b="0" i="0" u="none" strike="noStrike" noProof="0">
                          <a:solidFill>
                            <a:srgbClr val="000000"/>
                          </a:solidFill>
                          <a:effectLst/>
                          <a:latin typeface="Meiryo"/>
                          <a:ea typeface="Meiryo UI"/>
                        </a:rPr>
                        <a:t>1</a:t>
                      </a:r>
                      <a:r>
                        <a:rPr lang="ja-JP" altLang="en-US" sz="1050" b="0" i="0" u="none" strike="noStrike" noProof="0">
                          <a:solidFill>
                            <a:srgbClr val="000000"/>
                          </a:solidFill>
                          <a:effectLst/>
                          <a:latin typeface="Meiryo"/>
                          <a:ea typeface="Meiryo"/>
                        </a:rPr>
                        <a:t>症例</a:t>
                      </a:r>
                      <a:r>
                        <a:rPr lang="en-US" altLang="ja-JP" sz="1050" b="0" i="0" u="none" strike="noStrike" noProof="0">
                          <a:solidFill>
                            <a:srgbClr val="000000"/>
                          </a:solidFill>
                          <a:effectLst/>
                          <a:latin typeface="Meiryo"/>
                          <a:ea typeface="Meiryo UI"/>
                        </a:rPr>
                        <a:t>/</a:t>
                      </a:r>
                      <a:r>
                        <a:rPr lang="ja-JP" altLang="en-US" sz="1050" b="0" i="0" u="none" strike="noStrike" noProof="0">
                          <a:solidFill>
                            <a:srgbClr val="000000"/>
                          </a:solidFill>
                          <a:effectLst/>
                          <a:latin typeface="Meiryo"/>
                          <a:ea typeface="Meiryo"/>
                        </a:rPr>
                        <a:t>月）以上ある診断群分類のみを計算対象とする。</a:t>
                      </a:r>
                      <a:endParaRPr lang="en-US" altLang="ja-JP" sz="1050" b="0" i="0" u="none" strike="noStrike" noProof="0">
                        <a:solidFill>
                          <a:srgbClr val="000000"/>
                        </a:solidFill>
                        <a:effectLst/>
                        <a:latin typeface="Meiryo"/>
                        <a:ea typeface="Meiryo"/>
                      </a:endParaRPr>
                    </a:p>
                    <a:p>
                      <a:pPr marL="0" lvl="0" indent="-76200" algn="l">
                        <a:lnSpc>
                          <a:spcPts val="2300"/>
                        </a:lnSpc>
                        <a:buNone/>
                      </a:pPr>
                      <a:r>
                        <a:rPr lang="en-US" altLang="ja-JP" sz="1050" b="0" i="0" u="none" strike="noStrike" noProof="0">
                          <a:solidFill>
                            <a:srgbClr val="000000"/>
                          </a:solidFill>
                          <a:effectLst/>
                          <a:latin typeface="Meiryo"/>
                          <a:ea typeface="Verdana"/>
                        </a:rPr>
                        <a:t>※</a:t>
                      </a:r>
                      <a:r>
                        <a:rPr lang="ja-JP" altLang="en-US" sz="1050" b="0" i="0" u="none" strike="noStrike" noProof="0">
                          <a:solidFill>
                            <a:srgbClr val="000000"/>
                          </a:solidFill>
                          <a:effectLst/>
                          <a:latin typeface="Meiryo"/>
                          <a:ea typeface="Meiryo"/>
                        </a:rPr>
                        <a:t>　包括評価の対象となっている診断群分類のみを計算対象とする。</a:t>
                      </a:r>
                      <a:endParaRPr lang="ja-JP" sz="1050">
                        <a:latin typeface="Meiryo"/>
                        <a:ea typeface="Meiryo"/>
                      </a:endParaRPr>
                    </a:p>
                  </a:txBody>
                  <a:tcPr marL="97684" marR="97684" marT="0"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02"/>
                  </a:ext>
                </a:extLst>
              </a:tr>
              <a:tr h="1286356">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lvl="0" algn="l" defTabSz="914400">
                        <a:lnSpc>
                          <a:spcPts val="2300"/>
                        </a:lnSpc>
                        <a:buNone/>
                      </a:pPr>
                      <a:r>
                        <a:rPr lang="ja-JP" altLang="en-US" sz="1200" b="0" i="0" u="none" strike="noStrike" kern="1200" noProof="0">
                          <a:solidFill>
                            <a:srgbClr val="000000"/>
                          </a:solidFill>
                          <a:effectLst/>
                          <a:latin typeface="Meiryo"/>
                          <a:ea typeface="Meiryo"/>
                        </a:rPr>
                        <a:t>複雑</a:t>
                      </a:r>
                      <a:r>
                        <a:rPr kumimoji="1" lang="ja-JP" sz="1200" b="0" i="0" u="none" strike="noStrike" kern="1200" noProof="0">
                          <a:solidFill>
                            <a:srgbClr val="000000"/>
                          </a:solidFill>
                          <a:effectLst/>
                          <a:latin typeface="Meiryo"/>
                          <a:ea typeface="Meiryo"/>
                        </a:rPr>
                        <a:t>性指数</a:t>
                      </a:r>
                      <a:endParaRPr kumimoji="1" lang="en-US" altLang="ja-JP" b="0" i="0" u="none" strike="noStrike" noProof="0">
                        <a:solidFill>
                          <a:srgbClr val="000000"/>
                        </a:solidFill>
                        <a:latin typeface="Meiryo"/>
                        <a:ea typeface="Meiryo"/>
                      </a:endParaRPr>
                    </a:p>
                  </a:txBody>
                  <a:tcPr marL="74295" marR="74295"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marL="0" lvl="0" indent="0" algn="l" defTabSz="914400">
                        <a:lnSpc>
                          <a:spcPts val="2300"/>
                        </a:lnSpc>
                        <a:buNone/>
                      </a:pPr>
                      <a:r>
                        <a:rPr kumimoji="1" lang="ja-JP" altLang="en-US" sz="1050" b="0" i="0" u="none" strike="noStrike" noProof="0">
                          <a:solidFill>
                            <a:srgbClr val="000000"/>
                          </a:solidFill>
                          <a:latin typeface="Meiryo"/>
                          <a:ea typeface="Meiryo"/>
                        </a:rPr>
                        <a:t>１入院当たり医療資源投入の観点から見た患者構成への評価</a:t>
                      </a:r>
                      <a:endParaRPr kumimoji="1" lang="ja-JP" sz="1050" b="0" i="0" u="none" strike="noStrike" noProof="0">
                        <a:solidFill>
                          <a:srgbClr val="000000"/>
                        </a:solidFill>
                        <a:latin typeface="Meiryo"/>
                        <a:ea typeface="Meiryo"/>
                      </a:endParaRPr>
                    </a:p>
                  </a:txBody>
                  <a:tcPr marL="74295" marR="74295"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lvl="0" indent="-76200" algn="l">
                        <a:lnSpc>
                          <a:spcPts val="2300"/>
                        </a:lnSpc>
                        <a:buNone/>
                      </a:pPr>
                      <a:r>
                        <a:rPr kumimoji="1" lang="ja-JP" sz="1100" b="0" i="0" u="none" strike="noStrike" kern="1200" noProof="0">
                          <a:solidFill>
                            <a:srgbClr val="000000"/>
                          </a:solidFill>
                          <a:effectLst/>
                          <a:latin typeface="Meiryo"/>
                          <a:ea typeface="Meiryo"/>
                        </a:rPr>
                        <a:t>〔</a:t>
                      </a:r>
                      <a:r>
                        <a:rPr lang="ja-JP" altLang="en-US" sz="1100" b="0" i="0" u="none" strike="noStrike" kern="1200" noProof="0">
                          <a:solidFill>
                            <a:srgbClr val="000000"/>
                          </a:solidFill>
                          <a:effectLst/>
                          <a:latin typeface="Meiryo"/>
                          <a:ea typeface="Meiryo"/>
                        </a:rPr>
                        <a:t>当該医療機関の包括範囲出来高点数（1入院当たり）を、包括対象の診断群分類ごとに</a:t>
                      </a:r>
                      <a:r>
                        <a:rPr kumimoji="1" lang="ja-JP" sz="1100" b="0" i="0" u="none" strike="noStrike" kern="1200" noProof="0">
                          <a:solidFill>
                            <a:srgbClr val="000000"/>
                          </a:solidFill>
                          <a:effectLst/>
                          <a:latin typeface="Meiryo"/>
                          <a:ea typeface="Meiryo"/>
                        </a:rPr>
                        <a:t>全病院の平均</a:t>
                      </a:r>
                      <a:r>
                        <a:rPr lang="ja-JP" altLang="en-US" sz="1100" b="0" i="0" u="none" strike="noStrike" kern="1200" noProof="0">
                          <a:solidFill>
                            <a:srgbClr val="000000"/>
                          </a:solidFill>
                          <a:effectLst/>
                          <a:latin typeface="Meiryo"/>
                          <a:ea typeface="Meiryo"/>
                        </a:rPr>
                        <a:t>包括範囲出来高点数に置き換えた点</a:t>
                      </a:r>
                      <a:r>
                        <a:rPr kumimoji="1" lang="ja-JP" sz="1100" b="0" i="0" u="none" strike="noStrike" kern="1200" noProof="0">
                          <a:solidFill>
                            <a:srgbClr val="000000"/>
                          </a:solidFill>
                          <a:effectLst/>
                          <a:latin typeface="Meiryo"/>
                          <a:ea typeface="Meiryo"/>
                        </a:rPr>
                        <a:t>数〕／〔全病院の平均</a:t>
                      </a:r>
                      <a:r>
                        <a:rPr lang="ja-JP" sz="1100" b="0" i="0" u="none" strike="noStrike" kern="1200" noProof="0">
                          <a:solidFill>
                            <a:srgbClr val="000000"/>
                          </a:solidFill>
                          <a:effectLst/>
                          <a:latin typeface="Meiryo"/>
                          <a:ea typeface="Meiryo"/>
                        </a:rPr>
                        <a:t>1</a:t>
                      </a:r>
                      <a:r>
                        <a:rPr lang="ja-JP" altLang="en-US" sz="1100" b="0" i="0" u="none" strike="noStrike" kern="1200" noProof="0">
                          <a:solidFill>
                            <a:srgbClr val="000000"/>
                          </a:solidFill>
                          <a:effectLst/>
                          <a:latin typeface="Meiryo"/>
                          <a:ea typeface="Meiryo"/>
                        </a:rPr>
                        <a:t>入</a:t>
                      </a:r>
                      <a:r>
                        <a:rPr kumimoji="1" lang="ja-JP" sz="1100" b="0" i="0" u="none" strike="noStrike" kern="1200" noProof="0">
                          <a:solidFill>
                            <a:srgbClr val="000000"/>
                          </a:solidFill>
                          <a:effectLst/>
                          <a:latin typeface="Meiryo"/>
                          <a:ea typeface="Meiryo"/>
                        </a:rPr>
                        <a:t>院</a:t>
                      </a:r>
                      <a:r>
                        <a:rPr lang="ja-JP" sz="1100" b="0" i="0" u="none" strike="noStrike" kern="1200" noProof="0">
                          <a:solidFill>
                            <a:srgbClr val="000000"/>
                          </a:solidFill>
                          <a:effectLst/>
                          <a:latin typeface="Meiryo"/>
                          <a:ea typeface="Meiryo"/>
                        </a:rPr>
                        <a:t>当たり</a:t>
                      </a:r>
                      <a:r>
                        <a:rPr lang="ja-JP" altLang="en-US" sz="1100" b="0" i="0" u="none" strike="noStrike" kern="1200" noProof="0">
                          <a:solidFill>
                            <a:srgbClr val="000000"/>
                          </a:solidFill>
                          <a:effectLst/>
                          <a:latin typeface="Meiryo"/>
                          <a:ea typeface="Meiryo"/>
                        </a:rPr>
                        <a:t>包括点</a:t>
                      </a:r>
                      <a:r>
                        <a:rPr kumimoji="1" lang="ja-JP" sz="1100" b="0" i="0" u="none" strike="noStrike" kern="1200" noProof="0">
                          <a:solidFill>
                            <a:srgbClr val="000000"/>
                          </a:solidFill>
                          <a:effectLst/>
                          <a:latin typeface="Meiryo"/>
                          <a:ea typeface="Meiryo"/>
                        </a:rPr>
                        <a:t>数〕</a:t>
                      </a:r>
                      <a:endParaRPr kumimoji="1" lang="ja-JP" altLang="en-US" sz="1100" b="0" i="0" u="none" strike="noStrike" kern="1200" noProof="0">
                        <a:solidFill>
                          <a:srgbClr val="000000"/>
                        </a:solidFill>
                        <a:effectLst/>
                        <a:latin typeface="Meiryo"/>
                        <a:ea typeface="Meiryo"/>
                      </a:endParaRPr>
                    </a:p>
                    <a:p>
                      <a:pPr marL="142875" lvl="0" indent="-76200" algn="l" defTabSz="914400">
                        <a:lnSpc>
                          <a:spcPts val="2300"/>
                        </a:lnSpc>
                        <a:buNone/>
                      </a:pPr>
                      <a:r>
                        <a:rPr kumimoji="1" lang="ja-JP" sz="1050" b="0" i="0" u="none" strike="noStrike" kern="1200" noProof="0">
                          <a:solidFill>
                            <a:srgbClr val="000000"/>
                          </a:solidFill>
                          <a:effectLst/>
                          <a:latin typeface="Meiryo"/>
                          <a:ea typeface="Meiryo"/>
                        </a:rPr>
                        <a:t>※　当該医療機関において、</a:t>
                      </a:r>
                      <a:r>
                        <a:rPr kumimoji="1" lang="en-US" sz="1050" b="0" i="0" u="none" strike="noStrike" kern="1200" noProof="0">
                          <a:solidFill>
                            <a:srgbClr val="000000"/>
                          </a:solidFill>
                          <a:effectLst/>
                          <a:latin typeface="Meiryo"/>
                          <a:ea typeface="Meiryo UI"/>
                        </a:rPr>
                        <a:t>12</a:t>
                      </a:r>
                      <a:r>
                        <a:rPr kumimoji="1" lang="ja-JP" sz="1050" b="0" i="0" u="none" strike="noStrike" kern="1200" noProof="0">
                          <a:solidFill>
                            <a:srgbClr val="000000"/>
                          </a:solidFill>
                          <a:effectLst/>
                          <a:latin typeface="Meiryo"/>
                          <a:ea typeface="Meiryo"/>
                        </a:rPr>
                        <a:t>症例（</a:t>
                      </a:r>
                      <a:r>
                        <a:rPr kumimoji="1" lang="en-US" sz="1050" b="0" i="0" u="none" strike="noStrike" kern="1200" noProof="0">
                          <a:solidFill>
                            <a:srgbClr val="000000"/>
                          </a:solidFill>
                          <a:effectLst/>
                          <a:latin typeface="Meiryo"/>
                          <a:ea typeface="Meiryo UI"/>
                        </a:rPr>
                        <a:t>1</a:t>
                      </a:r>
                      <a:r>
                        <a:rPr kumimoji="1" lang="ja-JP" sz="1050" b="0" i="0" u="none" strike="noStrike" kern="1200" noProof="0">
                          <a:solidFill>
                            <a:srgbClr val="000000"/>
                          </a:solidFill>
                          <a:effectLst/>
                          <a:latin typeface="Meiryo"/>
                          <a:ea typeface="Meiryo"/>
                        </a:rPr>
                        <a:t>症例</a:t>
                      </a:r>
                      <a:r>
                        <a:rPr kumimoji="1" lang="en-US" sz="1050" b="0" i="0" u="none" strike="noStrike" kern="1200" noProof="0">
                          <a:solidFill>
                            <a:srgbClr val="000000"/>
                          </a:solidFill>
                          <a:effectLst/>
                          <a:latin typeface="Meiryo"/>
                          <a:ea typeface="Meiryo UI"/>
                        </a:rPr>
                        <a:t>/</a:t>
                      </a:r>
                      <a:r>
                        <a:rPr kumimoji="1" lang="ja-JP" sz="1050" b="0" i="0" u="none" strike="noStrike" kern="1200" noProof="0">
                          <a:solidFill>
                            <a:srgbClr val="000000"/>
                          </a:solidFill>
                          <a:effectLst/>
                          <a:latin typeface="Meiryo"/>
                          <a:ea typeface="Meiryo"/>
                        </a:rPr>
                        <a:t>月）以上ある診断群分類のみを計算対象とする。</a:t>
                      </a:r>
                      <a:endParaRPr kumimoji="1" lang="en-US" altLang="ja-JP" sz="1050" b="0" i="0" u="none" strike="noStrike" kern="1200" noProof="0">
                        <a:solidFill>
                          <a:srgbClr val="000000"/>
                        </a:solidFill>
                        <a:effectLst/>
                        <a:latin typeface="Meiryo"/>
                        <a:ea typeface="Meiryo"/>
                      </a:endParaRPr>
                    </a:p>
                    <a:p>
                      <a:pPr marL="142875" lvl="0" indent="-76200" algn="l" defTabSz="914400">
                        <a:lnSpc>
                          <a:spcPts val="2300"/>
                        </a:lnSpc>
                        <a:buNone/>
                      </a:pPr>
                      <a:r>
                        <a:rPr kumimoji="1" lang="ja-JP" sz="1050" b="0" i="0" u="none" strike="noStrike" kern="1200" noProof="0">
                          <a:solidFill>
                            <a:srgbClr val="000000"/>
                          </a:solidFill>
                          <a:effectLst/>
                          <a:latin typeface="Meiryo"/>
                          <a:ea typeface="Meiryo"/>
                        </a:rPr>
                        <a:t>※　包括評価の対象となっている診断群分類のみを計算対象とする</a:t>
                      </a:r>
                      <a:r>
                        <a:rPr lang="ja-JP" sz="1050" b="0" i="0" u="none" strike="noStrike" kern="1200" noProof="0">
                          <a:solidFill>
                            <a:srgbClr val="000000"/>
                          </a:solidFill>
                          <a:effectLst/>
                          <a:latin typeface="Meiryo"/>
                          <a:ea typeface="Meiryo"/>
                        </a:rPr>
                        <a:t>。</a:t>
                      </a:r>
                      <a:endParaRPr kumimoji="1" lang="ja-JP" sz="1050" b="0" i="0" u="none" strike="noStrike" noProof="0">
                        <a:solidFill>
                          <a:srgbClr val="000000"/>
                        </a:solidFill>
                        <a:latin typeface="Meiryo"/>
                        <a:ea typeface="Meiryo"/>
                      </a:endParaRPr>
                    </a:p>
                  </a:txBody>
                  <a:tcPr marL="74295" marR="74295"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0003"/>
                  </a:ext>
                </a:extLst>
              </a:tr>
              <a:tr h="1202634">
                <a:tc>
                  <a:txBody>
                    <a:bodyPr/>
                    <a:lstStyle/>
                    <a:p>
                      <a:pPr lvl="0" algn="l" defTabSz="914400">
                        <a:lnSpc>
                          <a:spcPts val="2300"/>
                        </a:lnSpc>
                        <a:buNone/>
                      </a:pPr>
                      <a:r>
                        <a:rPr lang="ja-JP" altLang="en-US" sz="1200" kern="1200">
                          <a:effectLst/>
                          <a:latin typeface="Meiryo"/>
                          <a:ea typeface="Meiryo"/>
                        </a:rPr>
                        <a:t>カバー率指数</a:t>
                      </a:r>
                      <a:endParaRPr kumimoji="1" lang="ja-JP" sz="1200" kern="1200">
                        <a:effectLst/>
                        <a:latin typeface="Meiryo"/>
                        <a:ea typeface="Meiryo"/>
                      </a:endParaRPr>
                    </a:p>
                  </a:txBody>
                  <a:tcPr marL="74295" marR="74295"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marL="0" lvl="0" indent="0" algn="l">
                        <a:lnSpc>
                          <a:spcPts val="2300"/>
                        </a:lnSpc>
                        <a:buNone/>
                      </a:pPr>
                      <a:r>
                        <a:rPr kumimoji="1" lang="ja-JP" altLang="en-US" sz="1050">
                          <a:latin typeface="Meiryo"/>
                          <a:ea typeface="Meiryo"/>
                        </a:rPr>
                        <a:t>様々な疾患に対応できる総合的な体制について評価</a:t>
                      </a:r>
                      <a:endParaRPr kumimoji="1" lang="ja-JP" sz="1050">
                        <a:latin typeface="Meiryo"/>
                        <a:ea typeface="Meiryo"/>
                      </a:endParaRPr>
                    </a:p>
                  </a:txBody>
                  <a:tcPr marL="74295" marR="74295"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tc>
                  <a:txBody>
                    <a:bodyPr/>
                    <a:lstStyle/>
                    <a:p>
                      <a:pPr marL="142875" lvl="0" indent="-76200" algn="l">
                        <a:lnSpc>
                          <a:spcPts val="2300"/>
                        </a:lnSpc>
                        <a:buNone/>
                      </a:pPr>
                      <a:r>
                        <a:rPr lang="en-US" altLang="ja-JP" sz="1100" b="0" i="0" u="none" strike="noStrike" kern="100" noProof="0" dirty="0">
                          <a:solidFill>
                            <a:srgbClr val="000000"/>
                          </a:solidFill>
                          <a:effectLst/>
                          <a:latin typeface="Meiryo"/>
                          <a:ea typeface="Meiryo"/>
                        </a:rPr>
                        <a:t>〔</a:t>
                      </a:r>
                      <a:r>
                        <a:rPr lang="ja-JP" altLang="en-US" sz="1100" b="0" i="0" u="none" strike="noStrike" kern="100" noProof="0" dirty="0">
                          <a:solidFill>
                            <a:srgbClr val="000000"/>
                          </a:solidFill>
                          <a:effectLst/>
                          <a:latin typeface="Meiryo"/>
                          <a:ea typeface="Meiryo"/>
                        </a:rPr>
                        <a:t>当該医療機関で一定症例数以上算定している</a:t>
                      </a:r>
                      <a:r>
                        <a:rPr lang="en-US" altLang="ja-JP" sz="1100" b="0" i="0" u="none" strike="noStrike" kern="100" noProof="0" dirty="0">
                          <a:solidFill>
                            <a:srgbClr val="000000"/>
                          </a:solidFill>
                          <a:effectLst/>
                          <a:latin typeface="Meiryo"/>
                        </a:rPr>
                        <a:t>DPC</a:t>
                      </a:r>
                      <a:r>
                        <a:rPr lang="ja-JP" altLang="en-US" sz="1100" b="0" i="0" u="none" strike="noStrike" kern="100" noProof="0" dirty="0">
                          <a:solidFill>
                            <a:srgbClr val="000000"/>
                          </a:solidFill>
                          <a:effectLst/>
                          <a:latin typeface="Meiryo"/>
                          <a:ea typeface="Meiryo"/>
                        </a:rPr>
                        <a:t>数／</a:t>
                      </a:r>
                      <a:r>
                        <a:rPr lang="en-US" altLang="ja-JP" sz="1100" b="0" i="0" u="none" strike="noStrike" kern="100" noProof="0" dirty="0">
                          <a:solidFill>
                            <a:srgbClr val="000000"/>
                          </a:solidFill>
                          <a:effectLst/>
                          <a:latin typeface="Meiryo"/>
                          <a:ea typeface="Meiryo"/>
                        </a:rPr>
                        <a:t>〔</a:t>
                      </a:r>
                      <a:r>
                        <a:rPr lang="ja-JP" altLang="en-US" sz="1100" b="0" i="0" u="none" strike="noStrike" kern="100" noProof="0" dirty="0">
                          <a:solidFill>
                            <a:srgbClr val="000000"/>
                          </a:solidFill>
                          <a:effectLst/>
                          <a:latin typeface="Meiryo"/>
                          <a:ea typeface="Meiryo"/>
                        </a:rPr>
                        <a:t>全</a:t>
                      </a:r>
                      <a:r>
                        <a:rPr lang="en-US" altLang="ja-JP" sz="1100" b="0" i="0" u="none" strike="noStrike" kern="100" noProof="0" dirty="0">
                          <a:solidFill>
                            <a:srgbClr val="000000"/>
                          </a:solidFill>
                          <a:effectLst/>
                          <a:latin typeface="Meiryo"/>
                          <a:ea typeface="+mj-ea"/>
                        </a:rPr>
                        <a:t>DPC</a:t>
                      </a:r>
                      <a:r>
                        <a:rPr lang="ja-JP" altLang="en-US" sz="1100" b="0" i="0" u="none" strike="noStrike" kern="100" noProof="0" dirty="0">
                          <a:solidFill>
                            <a:srgbClr val="000000"/>
                          </a:solidFill>
                          <a:effectLst/>
                          <a:latin typeface="Meiryo"/>
                          <a:ea typeface="Meiryo"/>
                        </a:rPr>
                        <a:t>数</a:t>
                      </a:r>
                      <a:r>
                        <a:rPr lang="en-US" altLang="ja-JP" sz="1100" b="0" i="0" u="none" strike="noStrike" kern="100" noProof="0" dirty="0">
                          <a:solidFill>
                            <a:srgbClr val="000000"/>
                          </a:solidFill>
                          <a:effectLst/>
                          <a:latin typeface="Meiryo"/>
                          <a:ea typeface="Meiryo"/>
                        </a:rPr>
                        <a:t>〕</a:t>
                      </a:r>
                      <a:endParaRPr lang="ja-JP" altLang="en-US" sz="1100" b="0" i="0" u="none" strike="noStrike" kern="100" noProof="0" dirty="0">
                        <a:solidFill>
                          <a:srgbClr val="000000"/>
                        </a:solidFill>
                        <a:effectLst/>
                        <a:latin typeface="Meiryo"/>
                        <a:ea typeface="Meiryo"/>
                      </a:endParaRPr>
                    </a:p>
                    <a:p>
                      <a:pPr marL="142875" lvl="0" indent="-76200" algn="l">
                        <a:lnSpc>
                          <a:spcPts val="2300"/>
                        </a:lnSpc>
                        <a:buNone/>
                      </a:pPr>
                      <a:r>
                        <a:rPr lang="en-US" altLang="ja-JP" sz="1050" b="0" i="0" u="none" strike="noStrike" kern="100" noProof="0" dirty="0">
                          <a:solidFill>
                            <a:srgbClr val="000000"/>
                          </a:solidFill>
                          <a:effectLst/>
                          <a:latin typeface="Meiryo"/>
                          <a:ea typeface="Meiryo"/>
                        </a:rPr>
                        <a:t>※</a:t>
                      </a:r>
                      <a:r>
                        <a:rPr lang="ja-JP" altLang="en-US" sz="1050" b="0" i="0" u="none" strike="noStrike" kern="100" noProof="0" dirty="0">
                          <a:solidFill>
                            <a:srgbClr val="000000"/>
                          </a:solidFill>
                          <a:effectLst/>
                          <a:latin typeface="Meiryo"/>
                          <a:ea typeface="Meiryo"/>
                        </a:rPr>
                        <a:t>　当該医療機関において、</a:t>
                      </a:r>
                      <a:r>
                        <a:rPr lang="en-US" altLang="ja-JP" sz="1050" b="0" i="0" u="none" strike="noStrike" kern="100" noProof="0" dirty="0">
                          <a:solidFill>
                            <a:srgbClr val="000000"/>
                          </a:solidFill>
                          <a:effectLst/>
                          <a:latin typeface="Meiryo"/>
                          <a:ea typeface="Meiryo UI"/>
                        </a:rPr>
                        <a:t>12</a:t>
                      </a:r>
                      <a:r>
                        <a:rPr lang="ja-JP" altLang="en-US" sz="1050" b="0" i="0" u="none" strike="noStrike" kern="100" noProof="0" dirty="0">
                          <a:solidFill>
                            <a:srgbClr val="000000"/>
                          </a:solidFill>
                          <a:effectLst/>
                          <a:latin typeface="Meiryo"/>
                          <a:ea typeface="Meiryo"/>
                        </a:rPr>
                        <a:t>症例（</a:t>
                      </a:r>
                      <a:r>
                        <a:rPr lang="en-US" altLang="ja-JP" sz="1050" b="0" i="0" u="none" strike="noStrike" kern="100" noProof="0" dirty="0">
                          <a:solidFill>
                            <a:srgbClr val="000000"/>
                          </a:solidFill>
                          <a:effectLst/>
                          <a:latin typeface="Meiryo"/>
                          <a:ea typeface="Meiryo UI"/>
                        </a:rPr>
                        <a:t>1</a:t>
                      </a:r>
                      <a:r>
                        <a:rPr lang="ja-JP" altLang="en-US" sz="1050" b="0" i="0" u="none" strike="noStrike" kern="100" noProof="0" dirty="0">
                          <a:solidFill>
                            <a:srgbClr val="000000"/>
                          </a:solidFill>
                          <a:effectLst/>
                          <a:latin typeface="Meiryo"/>
                          <a:ea typeface="Meiryo"/>
                        </a:rPr>
                        <a:t>症例</a:t>
                      </a:r>
                      <a:r>
                        <a:rPr lang="en-US" altLang="ja-JP" sz="1050" b="0" i="0" u="none" strike="noStrike" kern="100" noProof="0" dirty="0">
                          <a:solidFill>
                            <a:srgbClr val="000000"/>
                          </a:solidFill>
                          <a:effectLst/>
                          <a:latin typeface="Meiryo"/>
                          <a:ea typeface="Meiryo UI"/>
                        </a:rPr>
                        <a:t>/</a:t>
                      </a:r>
                      <a:r>
                        <a:rPr lang="ja-JP" altLang="en-US" sz="1050" b="0" i="0" u="none" strike="noStrike" kern="100" noProof="0" dirty="0">
                          <a:solidFill>
                            <a:srgbClr val="000000"/>
                          </a:solidFill>
                          <a:effectLst/>
                          <a:latin typeface="Meiryo"/>
                          <a:ea typeface="Meiryo"/>
                        </a:rPr>
                        <a:t>月）以上ある診断群分類のみを計算対象とする。</a:t>
                      </a:r>
                      <a:endParaRPr lang="en-US" altLang="ja-JP" sz="1050" b="0" i="0" u="none" strike="noStrike" kern="100" noProof="0" dirty="0">
                        <a:solidFill>
                          <a:srgbClr val="000000"/>
                        </a:solidFill>
                        <a:effectLst/>
                        <a:latin typeface="Meiryo"/>
                        <a:ea typeface="Meiryo"/>
                      </a:endParaRPr>
                    </a:p>
                    <a:p>
                      <a:pPr marL="142875" lvl="0" indent="-76200" algn="l">
                        <a:lnSpc>
                          <a:spcPts val="2300"/>
                        </a:lnSpc>
                        <a:buNone/>
                      </a:pPr>
                      <a:r>
                        <a:rPr lang="en-US" altLang="ja-JP" sz="1050" b="0" i="0" u="none" strike="noStrike" kern="100" noProof="0" dirty="0">
                          <a:solidFill>
                            <a:srgbClr val="000000"/>
                          </a:solidFill>
                          <a:effectLst/>
                          <a:latin typeface="Meiryo"/>
                          <a:ea typeface="Meiryo"/>
                        </a:rPr>
                        <a:t>※</a:t>
                      </a:r>
                      <a:r>
                        <a:rPr lang="ja-JP" altLang="en-US" sz="1050" b="0" i="0" u="none" strike="noStrike" kern="100" noProof="0" dirty="0">
                          <a:solidFill>
                            <a:srgbClr val="000000"/>
                          </a:solidFill>
                          <a:effectLst/>
                          <a:latin typeface="Meiryo"/>
                          <a:ea typeface="Meiryo"/>
                        </a:rPr>
                        <a:t>　全て（包括評価の対象・対象外の両方を含む）の支払分類を計算対象とする。</a:t>
                      </a:r>
                      <a:endParaRPr kumimoji="1" lang="ja-JP" sz="1800" dirty="0">
                        <a:latin typeface="Meiryo"/>
                        <a:ea typeface="Meiryo"/>
                      </a:endParaRPr>
                    </a:p>
                  </a:txBody>
                  <a:tcPr marL="74295" marR="74295"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750410639"/>
                  </a:ext>
                </a:extLst>
              </a:tr>
            </a:tbl>
          </a:graphicData>
        </a:graphic>
      </p:graphicFrame>
      <p:sp>
        <p:nvSpPr>
          <p:cNvPr id="6" name="タイトル 1">
            <a:extLst>
              <a:ext uri="{FF2B5EF4-FFF2-40B4-BE49-F238E27FC236}">
                <a16:creationId xmlns:a16="http://schemas.microsoft.com/office/drawing/2014/main" id="{447E9AF4-8651-DCDC-71D5-82A1D6296C84}"/>
              </a:ext>
            </a:extLst>
          </p:cNvPr>
          <p:cNvSpPr txBox="1">
            <a:spLocks/>
          </p:cNvSpPr>
          <p:nvPr/>
        </p:nvSpPr>
        <p:spPr>
          <a:xfrm>
            <a:off x="-1251" y="282469"/>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Meiryo"/>
                <a:ea typeface="Meiryo"/>
                <a:cs typeface="+mj-cs"/>
              </a:rPr>
              <a:t>機能評価係数</a:t>
            </a:r>
            <a:r>
              <a:rPr kumimoji="1" lang="en-US" sz="2400" b="1" i="0" u="none" strike="noStrike" kern="1200" cap="none" spc="0" normalizeH="0" baseline="0" noProof="0">
                <a:ln>
                  <a:noFill/>
                </a:ln>
                <a:solidFill>
                  <a:prstClr val="black"/>
                </a:solidFill>
                <a:effectLst/>
                <a:uLnTx/>
                <a:uFillTx/>
                <a:latin typeface="Meiryo"/>
                <a:ea typeface="メイリオ"/>
                <a:cs typeface="+mj-cs"/>
              </a:rPr>
              <a:t>Ⅱ</a:t>
            </a:r>
            <a:r>
              <a:rPr kumimoji="1" lang="ja-JP" altLang="en-US" sz="2400" b="1" i="0" u="none" strike="noStrike" kern="1200" cap="none" spc="0" normalizeH="0" baseline="0" noProof="0">
                <a:ln>
                  <a:noFill/>
                </a:ln>
                <a:solidFill>
                  <a:prstClr val="black"/>
                </a:solidFill>
                <a:effectLst/>
                <a:uLnTx/>
                <a:uFillTx/>
                <a:latin typeface="Meiryo"/>
                <a:ea typeface="Meiryo"/>
                <a:cs typeface="+mj-cs"/>
              </a:rPr>
              <a:t>の評価内容①</a:t>
            </a:r>
            <a:endParaRPr kumimoji="1" lang="en-US"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endParaRPr>
          </a:p>
        </p:txBody>
      </p:sp>
      <p:sp>
        <p:nvSpPr>
          <p:cNvPr id="8" name="テキスト ボックス 83">
            <a:extLst>
              <a:ext uri="{FF2B5EF4-FFF2-40B4-BE49-F238E27FC236}">
                <a16:creationId xmlns:a16="http://schemas.microsoft.com/office/drawing/2014/main" id="{A74C1836-4A1F-7879-715D-3AF853340817}"/>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sp>
        <p:nvSpPr>
          <p:cNvPr id="3" name="スライド番号プレースホルダー 2">
            <a:extLst>
              <a:ext uri="{FF2B5EF4-FFF2-40B4-BE49-F238E27FC236}">
                <a16:creationId xmlns:a16="http://schemas.microsoft.com/office/drawing/2014/main" id="{438F3503-08EB-BB55-A516-FE0E0803C95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533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196092556"/>
      </p:ext>
    </p:extLst>
  </p:cSld>
  <p:clrMapOvr>
    <a:masterClrMapping/>
  </p:clrMapOvr>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8021C2-6598-3457-01AE-E8CFC82C2E2D}"/>
            </a:ext>
          </a:extLst>
        </p:cNvPr>
        <p:cNvGrpSpPr/>
        <p:nvPr/>
      </p:nvGrpSpPr>
      <p:grpSpPr>
        <a:xfrm>
          <a:off x="0" y="0"/>
          <a:ext cx="0" cy="0"/>
          <a:chOff x="0" y="0"/>
          <a:chExt cx="0" cy="0"/>
        </a:xfrm>
      </p:grpSpPr>
      <p:graphicFrame>
        <p:nvGraphicFramePr>
          <p:cNvPr id="6" name="表 5">
            <a:extLst>
              <a:ext uri="{FF2B5EF4-FFF2-40B4-BE49-F238E27FC236}">
                <a16:creationId xmlns:a16="http://schemas.microsoft.com/office/drawing/2014/main" id="{D8AE343A-9814-CB8F-92C6-3286475B96F1}"/>
              </a:ext>
            </a:extLst>
          </p:cNvPr>
          <p:cNvGraphicFramePr>
            <a:graphicFrameLocks noGrp="1"/>
          </p:cNvGraphicFramePr>
          <p:nvPr/>
        </p:nvGraphicFramePr>
        <p:xfrm>
          <a:off x="144391" y="790234"/>
          <a:ext cx="9562974" cy="5960745"/>
        </p:xfrm>
        <a:graphic>
          <a:graphicData uri="http://schemas.openxmlformats.org/drawingml/2006/table">
            <a:tbl>
              <a:tblPr firstRow="1" bandRow="1"/>
              <a:tblGrid>
                <a:gridCol w="964095">
                  <a:extLst>
                    <a:ext uri="{9D8B030D-6E8A-4147-A177-3AD203B41FA5}">
                      <a16:colId xmlns:a16="http://schemas.microsoft.com/office/drawing/2014/main" val="20000"/>
                    </a:ext>
                  </a:extLst>
                </a:gridCol>
                <a:gridCol w="3517595">
                  <a:extLst>
                    <a:ext uri="{9D8B030D-6E8A-4147-A177-3AD203B41FA5}">
                      <a16:colId xmlns:a16="http://schemas.microsoft.com/office/drawing/2014/main" val="20001"/>
                    </a:ext>
                  </a:extLst>
                </a:gridCol>
                <a:gridCol w="1944546">
                  <a:extLst>
                    <a:ext uri="{9D8B030D-6E8A-4147-A177-3AD203B41FA5}">
                      <a16:colId xmlns:a16="http://schemas.microsoft.com/office/drawing/2014/main" val="20002"/>
                    </a:ext>
                  </a:extLst>
                </a:gridCol>
                <a:gridCol w="3136738">
                  <a:extLst>
                    <a:ext uri="{9D8B030D-6E8A-4147-A177-3AD203B41FA5}">
                      <a16:colId xmlns:a16="http://schemas.microsoft.com/office/drawing/2014/main" val="20003"/>
                    </a:ext>
                  </a:extLst>
                </a:gridCol>
              </a:tblGrid>
              <a:tr h="370840">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marL="142875" indent="-76200" algn="ctr">
                        <a:lnSpc>
                          <a:spcPts val="2300"/>
                        </a:lnSpc>
                      </a:pPr>
                      <a:r>
                        <a:rPr lang="ja-JP" sz="1050" kern="100">
                          <a:solidFill>
                            <a:schemeClr val="tx1"/>
                          </a:solidFill>
                          <a:effectLst/>
                          <a:latin typeface="Meiryo"/>
                          <a:ea typeface="Meiryo"/>
                        </a:rPr>
                        <a:t>評価項目</a:t>
                      </a:r>
                      <a:endParaRPr lang="ja-JP" sz="1050" b="0" kern="100">
                        <a:solidFill>
                          <a:schemeClr val="tx1"/>
                        </a:solidFill>
                        <a:effectLst/>
                        <a:latin typeface="Meiryo"/>
                        <a:ea typeface="Meiryo"/>
                      </a:endParaRPr>
                    </a:p>
                  </a:txBody>
                  <a:tcPr marL="68104" marR="68104" marT="9525"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marL="142875" indent="-76200" algn="ctr">
                        <a:lnSpc>
                          <a:spcPts val="2300"/>
                        </a:lnSpc>
                      </a:pPr>
                      <a:r>
                        <a:rPr lang="en-US" sz="1050" kern="100">
                          <a:solidFill>
                            <a:schemeClr val="tx1"/>
                          </a:solidFill>
                          <a:effectLst/>
                          <a:latin typeface="Meiryo"/>
                        </a:rPr>
                        <a:t>DPC</a:t>
                      </a:r>
                      <a:r>
                        <a:rPr lang="ja-JP" sz="1050" kern="100">
                          <a:solidFill>
                            <a:schemeClr val="tx1"/>
                          </a:solidFill>
                          <a:effectLst/>
                          <a:latin typeface="Meiryo"/>
                          <a:ea typeface="Meiryo"/>
                        </a:rPr>
                        <a:t>標準病院群</a:t>
                      </a:r>
                      <a:endParaRPr lang="ja-JP" sz="1050" b="0" kern="100">
                        <a:solidFill>
                          <a:schemeClr val="tx1"/>
                        </a:solidFill>
                        <a:effectLst/>
                        <a:latin typeface="Meiryo"/>
                        <a:ea typeface="Meiryo"/>
                      </a:endParaRPr>
                    </a:p>
                  </a:txBody>
                  <a:tcPr marL="68104" marR="68104" marT="9525"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marL="142875" indent="-76200" algn="ctr">
                        <a:lnSpc>
                          <a:spcPts val="2300"/>
                        </a:lnSpc>
                      </a:pPr>
                      <a:r>
                        <a:rPr lang="ja-JP" sz="1050" kern="100">
                          <a:solidFill>
                            <a:schemeClr val="tx1"/>
                          </a:solidFill>
                          <a:effectLst/>
                          <a:latin typeface="Meiryo"/>
                          <a:ea typeface="Meiryo"/>
                        </a:rPr>
                        <a:t>大学病院本院群</a:t>
                      </a:r>
                      <a:endParaRPr lang="ja-JP" sz="1050" b="0" kern="100">
                        <a:solidFill>
                          <a:schemeClr val="tx1"/>
                        </a:solidFill>
                        <a:effectLst/>
                        <a:latin typeface="Meiryo"/>
                        <a:ea typeface="Meiryo"/>
                      </a:endParaRPr>
                    </a:p>
                  </a:txBody>
                  <a:tcPr marL="68104" marR="68104" marT="9525"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marL="142875" indent="-76200" algn="ctr">
                        <a:lnSpc>
                          <a:spcPts val="2300"/>
                        </a:lnSpc>
                      </a:pPr>
                      <a:r>
                        <a:rPr lang="en-US" sz="1050" kern="100">
                          <a:solidFill>
                            <a:schemeClr val="tx1"/>
                          </a:solidFill>
                          <a:effectLst/>
                          <a:latin typeface="Meiryo"/>
                        </a:rPr>
                        <a:t>DPC</a:t>
                      </a:r>
                      <a:r>
                        <a:rPr lang="ja-JP" sz="1050" kern="100">
                          <a:solidFill>
                            <a:schemeClr val="tx1"/>
                          </a:solidFill>
                          <a:effectLst/>
                          <a:latin typeface="Meiryo"/>
                          <a:ea typeface="Meiryo"/>
                        </a:rPr>
                        <a:t>特定病院群</a:t>
                      </a:r>
                      <a:endParaRPr lang="ja-JP" sz="1050" b="0" kern="100">
                        <a:solidFill>
                          <a:schemeClr val="tx1"/>
                        </a:solidFill>
                        <a:effectLst/>
                        <a:latin typeface="Meiryo"/>
                        <a:ea typeface="Meiryo"/>
                      </a:endParaRPr>
                    </a:p>
                  </a:txBody>
                  <a:tcPr marL="68104" marR="68104" marT="9525"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0000"/>
                  </a:ext>
                </a:extLst>
              </a:tr>
              <a:tr h="370840">
                <a:tc row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a:effectLst/>
                        </a:rPr>
                        <a:t>がん</a:t>
                      </a:r>
                      <a:endParaRPr lang="ja-JP" sz="1050" kern="100">
                        <a:effectLst/>
                        <a:latin typeface="Century"/>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marR="0" indent="-76200" algn="l" defTabSz="914400" rtl="0" eaLnBrk="1" fontAlgn="auto" latinLnBrk="0" hangingPunct="1">
                        <a:lnSpc>
                          <a:spcPts val="2300"/>
                        </a:lnSpc>
                        <a:spcBef>
                          <a:spcPts val="0"/>
                        </a:spcBef>
                        <a:spcAft>
                          <a:spcPts val="0"/>
                        </a:spcAft>
                        <a:buClrTx/>
                        <a:buSzTx/>
                        <a:buFontTx/>
                        <a:buNone/>
                        <a:tabLst/>
                        <a:defRPr/>
                      </a:pPr>
                      <a:r>
                        <a:rPr lang="ja-JP" altLang="en-US" sz="1050" kern="100">
                          <a:effectLst/>
                          <a:latin typeface="Meiryo"/>
                          <a:ea typeface="Meiryo"/>
                        </a:rPr>
                        <a:t>退院患者の</a:t>
                      </a:r>
                      <a:r>
                        <a:rPr lang="ja-JP" sz="1050" kern="100">
                          <a:effectLst/>
                          <a:latin typeface="Meiryo"/>
                          <a:ea typeface="Meiryo"/>
                        </a:rPr>
                        <a:t>〔「</a:t>
                      </a:r>
                      <a:r>
                        <a:rPr lang="en-US" sz="1050" kern="100">
                          <a:effectLst/>
                          <a:latin typeface="Meiryo"/>
                        </a:rPr>
                        <a:t>B005-6</a:t>
                      </a:r>
                      <a:r>
                        <a:rPr lang="ja-JP" sz="1050" kern="100">
                          <a:effectLst/>
                          <a:latin typeface="Meiryo"/>
                          <a:ea typeface="Meiryo"/>
                        </a:rPr>
                        <a:t>がん治療連携計画策定料」を算定した患者数〕／〔医療資源病名が悪性腫瘍に関連する病名である患者数</a:t>
                      </a:r>
                      <a:r>
                        <a:rPr lang="ja-JP" altLang="ja-JP" sz="1050" kern="100">
                          <a:effectLst/>
                          <a:latin typeface="Meiryo"/>
                          <a:ea typeface="Meiryo"/>
                        </a:rPr>
                        <a:t>（</a:t>
                      </a:r>
                      <a:r>
                        <a:rPr lang="en-US" altLang="ja-JP" sz="1050" kern="100">
                          <a:effectLst/>
                          <a:latin typeface="Meiryo"/>
                        </a:rPr>
                        <a:t>0.5P</a:t>
                      </a:r>
                      <a:r>
                        <a:rPr lang="ja-JP" altLang="ja-JP" sz="1050" kern="100">
                          <a:effectLst/>
                          <a:latin typeface="Meiryo"/>
                          <a:ea typeface="Meiryo"/>
                        </a:rPr>
                        <a:t>）</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70840">
                <a:tc vMerge="1">
                  <a:txBody>
                    <a:bodyPr/>
                    <a:lstStyle/>
                    <a:p>
                      <a:endParaRPr kumimoji="1" lang="ja-JP"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a:effectLst/>
                          <a:latin typeface="Meiryo"/>
                          <a:ea typeface="Meiryo"/>
                        </a:rPr>
                        <a:t>「がん診療連携拠点病院の指定」、「小児がん拠点病院の指定」、「地域がん診療病院」、「特定領域がん診療連携拠点病院」（いずれかで</a:t>
                      </a:r>
                      <a:r>
                        <a:rPr lang="en-US" sz="1050" kern="100">
                          <a:effectLst/>
                          <a:latin typeface="Meiryo"/>
                        </a:rPr>
                        <a:t>0.5P</a:t>
                      </a:r>
                      <a:r>
                        <a:rPr lang="ja-JP" sz="1050" kern="100">
                          <a:effectLst/>
                          <a:latin typeface="Meiryo"/>
                          <a:ea typeface="Meiryo"/>
                        </a:rPr>
                        <a:t>）</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a:effectLst/>
                          <a:latin typeface="Meiryo"/>
                          <a:ea typeface="Meiryo"/>
                        </a:rPr>
                        <a:t>「都道府県がん診療連携拠点の指定」又は「小児がん拠点病院」の指定（</a:t>
                      </a:r>
                      <a:r>
                        <a:rPr lang="en-US" sz="1050" kern="100">
                          <a:effectLst/>
                          <a:latin typeface="Meiryo"/>
                        </a:rPr>
                        <a:t>0.5P</a:t>
                      </a:r>
                      <a:r>
                        <a:rPr lang="ja-JP" sz="1050" kern="100">
                          <a:effectLst/>
                          <a:latin typeface="Meiryo"/>
                          <a:ea typeface="Meiryo"/>
                        </a:rPr>
                        <a:t>）</a:t>
                      </a:r>
                      <a:endParaRPr lang="ja-JP" altLang="en-US" sz="1050" kern="100">
                        <a:effectLst/>
                        <a:latin typeface="Meiryo"/>
                        <a:ea typeface="Meiryo"/>
                      </a:endParaRPr>
                    </a:p>
                    <a:p>
                      <a:pPr marL="142875" indent="-76200" algn="l">
                        <a:lnSpc>
                          <a:spcPts val="2300"/>
                        </a:lnSpc>
                      </a:pPr>
                      <a:r>
                        <a:rPr lang="ja-JP" sz="1050" kern="100">
                          <a:effectLst/>
                          <a:latin typeface="Meiryo"/>
                          <a:ea typeface="Meiryo"/>
                        </a:rPr>
                        <a:t>「地域がん診療連携拠点病院の指定」 </a:t>
                      </a:r>
                      <a:r>
                        <a:rPr lang="en-US" sz="1050" kern="100">
                          <a:effectLst/>
                          <a:latin typeface="Meiryo"/>
                        </a:rPr>
                        <a:t>(0.25P)</a:t>
                      </a:r>
                      <a:endParaRPr lang="ja-JP" sz="1050" kern="100">
                        <a:effectLst/>
                        <a:latin typeface="Meiryo"/>
                        <a:ea typeface="Meiryo"/>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37084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a:effectLst/>
                        </a:rPr>
                        <a:t>脳卒中</a:t>
                      </a:r>
                      <a:endParaRPr lang="ja-JP" sz="1050" kern="100">
                        <a:effectLst/>
                        <a:latin typeface="Century"/>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u="none" kern="100">
                          <a:effectLst/>
                          <a:latin typeface="Meiryo"/>
                          <a:ea typeface="Meiryo"/>
                        </a:rPr>
                        <a:t>・</a:t>
                      </a:r>
                      <a:r>
                        <a:rPr lang="en-US" sz="1050" u="none" kern="100">
                          <a:effectLst/>
                          <a:latin typeface="Meiryo"/>
                        </a:rPr>
                        <a:t>t-PA</a:t>
                      </a:r>
                      <a:r>
                        <a:rPr lang="ja-JP" sz="1050" u="none" kern="100">
                          <a:effectLst/>
                          <a:latin typeface="Meiryo"/>
                          <a:ea typeface="Meiryo"/>
                        </a:rPr>
                        <a:t>療法の実施を</a:t>
                      </a:r>
                      <a:r>
                        <a:rPr lang="ja-JP" altLang="en-US" sz="1050" u="none" kern="100">
                          <a:effectLst/>
                          <a:latin typeface="Meiryo"/>
                          <a:ea typeface="Meiryo"/>
                        </a:rPr>
                        <a:t>評価</a:t>
                      </a:r>
                      <a:r>
                        <a:rPr lang="en-US" sz="1050" u="none" kern="100">
                          <a:effectLst/>
                          <a:latin typeface="Meiryo"/>
                        </a:rPr>
                        <a:t>(0.25P)</a:t>
                      </a:r>
                      <a:endParaRPr lang="ja-JP" sz="1050" u="none" kern="100">
                        <a:effectLst/>
                        <a:latin typeface="Meiryo"/>
                        <a:ea typeface="Meiryo"/>
                      </a:endParaRPr>
                    </a:p>
                    <a:p>
                      <a:pPr marL="142875" indent="-76200" algn="l">
                        <a:lnSpc>
                          <a:spcPts val="2300"/>
                        </a:lnSpc>
                      </a:pPr>
                      <a:r>
                        <a:rPr lang="ja-JP" sz="1050" u="none" kern="100">
                          <a:effectLst/>
                          <a:latin typeface="Meiryo"/>
                          <a:ea typeface="Meiryo"/>
                        </a:rPr>
                        <a:t>・</a:t>
                      </a:r>
                      <a:r>
                        <a:rPr lang="en-US" sz="1050" u="none" kern="100">
                          <a:effectLst/>
                          <a:latin typeface="Meiryo"/>
                        </a:rPr>
                        <a:t>A205-2</a:t>
                      </a:r>
                      <a:r>
                        <a:rPr lang="ja-JP" sz="1050" u="none" kern="100">
                          <a:effectLst/>
                          <a:latin typeface="Meiryo"/>
                          <a:ea typeface="Meiryo"/>
                        </a:rPr>
                        <a:t>超急性期脳卒中加算の算定実績又は血管内治療の実施実績を評価</a:t>
                      </a:r>
                      <a:r>
                        <a:rPr lang="en-US" sz="1050" u="none" kern="100">
                          <a:effectLst/>
                          <a:latin typeface="Meiryo"/>
                        </a:rPr>
                        <a:t>(0.5P)</a:t>
                      </a:r>
                      <a:endParaRPr lang="ja-JP" sz="1050" u="none" kern="100">
                        <a:effectLst/>
                        <a:latin typeface="Meiryo"/>
                        <a:ea typeface="Meiryo"/>
                      </a:endParaRPr>
                    </a:p>
                    <a:p>
                      <a:pPr marL="142875" indent="-76200" algn="l">
                        <a:lnSpc>
                          <a:spcPts val="2300"/>
                        </a:lnSpc>
                      </a:pPr>
                      <a:r>
                        <a:rPr lang="ja-JP" sz="1050" u="none" kern="100">
                          <a:effectLst/>
                          <a:latin typeface="Meiryo"/>
                          <a:ea typeface="Meiryo"/>
                        </a:rPr>
                        <a:t>・</a:t>
                      </a:r>
                      <a:r>
                        <a:rPr lang="en-US" sz="1100" b="0" i="0" u="none" strike="noStrike" kern="100" noProof="0">
                          <a:solidFill>
                            <a:srgbClr val="000000"/>
                          </a:solidFill>
                          <a:effectLst/>
                          <a:latin typeface="Meiryo"/>
                          <a:ea typeface="メイリオ"/>
                        </a:rPr>
                        <a:t>A205-2</a:t>
                      </a:r>
                      <a:r>
                        <a:rPr lang="ja-JP" sz="1050" u="none" kern="100">
                          <a:effectLst/>
                          <a:latin typeface="Meiryo"/>
                          <a:ea typeface="Meiryo"/>
                        </a:rPr>
                        <a:t>超急性期脳卒中加算の算定実績及び血管内治療の実施実績を評価（</a:t>
                      </a:r>
                      <a:r>
                        <a:rPr lang="en-US" sz="1050" u="none" kern="100">
                          <a:effectLst/>
                          <a:latin typeface="Meiryo"/>
                        </a:rPr>
                        <a:t>1P</a:t>
                      </a:r>
                      <a:r>
                        <a:rPr lang="ja-JP" sz="1050" u="none" kern="100">
                          <a:effectLst/>
                          <a:latin typeface="Meiryo"/>
                          <a:ea typeface="Meiryo"/>
                        </a:rPr>
                        <a:t>）</a:t>
                      </a:r>
                    </a:p>
                    <a:p>
                      <a:pPr marL="142875" indent="-76200" algn="l">
                        <a:lnSpc>
                          <a:spcPts val="2300"/>
                        </a:lnSpc>
                      </a:pPr>
                      <a:r>
                        <a:rPr lang="ja-JP" sz="1050" u="none" kern="100">
                          <a:effectLst/>
                          <a:latin typeface="Meiryo"/>
                          <a:ea typeface="Meiryo"/>
                        </a:rPr>
                        <a:t>（血管内治療</a:t>
                      </a:r>
                      <a:r>
                        <a:rPr lang="ja-JP" altLang="en-US" sz="1050" u="none" kern="100">
                          <a:effectLst/>
                          <a:latin typeface="Meiryo"/>
                          <a:ea typeface="Meiryo"/>
                        </a:rPr>
                        <a:t>の実施</a:t>
                      </a:r>
                      <a:r>
                        <a:rPr lang="ja-JP" sz="1050" u="none" kern="100">
                          <a:effectLst/>
                          <a:latin typeface="Meiryo"/>
                          <a:ea typeface="Meiryo"/>
                        </a:rPr>
                        <a:t>：入院</a:t>
                      </a:r>
                      <a:r>
                        <a:rPr lang="en-US" sz="1050" u="none" kern="100">
                          <a:effectLst/>
                          <a:latin typeface="Meiryo"/>
                        </a:rPr>
                        <a:t>2</a:t>
                      </a:r>
                      <a:r>
                        <a:rPr lang="ja-JP" sz="1050" u="none" kern="100">
                          <a:effectLst/>
                          <a:latin typeface="Meiryo"/>
                          <a:ea typeface="Meiryo"/>
                        </a:rPr>
                        <a:t>日目までに</a:t>
                      </a:r>
                      <a:r>
                        <a:rPr lang="en-US" sz="1050" u="none" kern="100">
                          <a:effectLst/>
                          <a:latin typeface="Meiryo"/>
                        </a:rPr>
                        <a:t>K178-31</a:t>
                      </a:r>
                      <a:r>
                        <a:rPr lang="ja-JP" altLang="en-US" sz="1050" u="none" kern="100">
                          <a:effectLst/>
                          <a:latin typeface="Meiryo"/>
                        </a:rPr>
                        <a:t>、</a:t>
                      </a:r>
                      <a:r>
                        <a:rPr lang="en-US" sz="1050" u="none" kern="100">
                          <a:effectLst/>
                          <a:latin typeface="Meiryo"/>
                        </a:rPr>
                        <a:t>K178-32</a:t>
                      </a:r>
                      <a:r>
                        <a:rPr lang="ja-JP" altLang="en-US" sz="1050" u="none" kern="100">
                          <a:effectLst/>
                          <a:latin typeface="Meiryo"/>
                        </a:rPr>
                        <a:t>、</a:t>
                      </a:r>
                      <a:r>
                        <a:rPr lang="en-US" sz="1050" u="none" kern="100">
                          <a:effectLst/>
                          <a:latin typeface="Meiryo"/>
                        </a:rPr>
                        <a:t>K178-4</a:t>
                      </a:r>
                      <a:r>
                        <a:rPr lang="ja-JP" sz="1050" u="none" kern="100">
                          <a:effectLst/>
                          <a:latin typeface="Meiryo"/>
                          <a:ea typeface="Meiryo"/>
                        </a:rPr>
                        <a:t>のいずれかが算定されている症例の診療実績）</a:t>
                      </a:r>
                      <a:endParaRPr lang="en-US" altLang="ja-JP" sz="1050" u="none" kern="100">
                        <a:effectLst/>
                        <a:latin typeface="Meiryo"/>
                        <a:ea typeface="Meiryo"/>
                      </a:endParaRPr>
                    </a:p>
                    <a:p>
                      <a:pPr marL="142875" indent="-76200" algn="l">
                        <a:lnSpc>
                          <a:spcPts val="2300"/>
                        </a:lnSpc>
                      </a:pPr>
                      <a:r>
                        <a:rPr lang="ja-JP" sz="1050" u="none" kern="100">
                          <a:effectLst/>
                          <a:latin typeface="Meiryo"/>
                          <a:ea typeface="Meiryo"/>
                        </a:rPr>
                        <a:t>　</a:t>
                      </a:r>
                      <a:r>
                        <a:rPr lang="ja-JP" altLang="en-US" sz="1050" u="none" kern="100">
                          <a:effectLst/>
                          <a:latin typeface="Meiryo"/>
                          <a:ea typeface="Meiryo"/>
                        </a:rPr>
                        <a:t>　</a:t>
                      </a:r>
                      <a:r>
                        <a:rPr lang="en-US" altLang="ja-JP" sz="1050" u="none" kern="100">
                          <a:effectLst/>
                          <a:latin typeface="Meiryo"/>
                        </a:rPr>
                        <a:t>※</a:t>
                      </a:r>
                      <a:r>
                        <a:rPr lang="ja-JP" sz="1050" u="none" kern="100">
                          <a:effectLst/>
                          <a:latin typeface="Meiryo"/>
                          <a:ea typeface="Meiryo"/>
                        </a:rPr>
                        <a:t> いずれか</a:t>
                      </a:r>
                      <a:r>
                        <a:rPr lang="ja-JP" altLang="en-US" sz="1050" u="none" kern="100">
                          <a:effectLst/>
                          <a:latin typeface="Meiryo"/>
                          <a:ea typeface="Meiryo"/>
                        </a:rPr>
                        <a:t>の</a:t>
                      </a:r>
                      <a:r>
                        <a:rPr lang="ja-JP" sz="1050" u="none" kern="100">
                          <a:effectLst/>
                          <a:latin typeface="Meiryo"/>
                          <a:ea typeface="Meiryo"/>
                        </a:rPr>
                        <a:t>最大値</a:t>
                      </a:r>
                      <a:r>
                        <a:rPr lang="ja-JP" altLang="en-US" sz="1050" u="none" kern="100">
                          <a:effectLst/>
                          <a:latin typeface="Meiryo"/>
                          <a:ea typeface="Meiryo"/>
                        </a:rPr>
                        <a:t>で評価</a:t>
                      </a:r>
                      <a:r>
                        <a:rPr lang="ja-JP" sz="1050" u="none" kern="100">
                          <a:effectLst/>
                          <a:latin typeface="Meiryo"/>
                          <a:ea typeface="Meiryo"/>
                        </a:rPr>
                        <a:t>。</a:t>
                      </a:r>
                      <a:endParaRPr lang="ja-JP" sz="1050" u="none" kern="100">
                        <a:effectLst/>
                        <a:latin typeface="Meiryo"/>
                        <a:ea typeface="Meiryo"/>
                        <a:cs typeface="Times New Roman"/>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370840">
                <a:tc row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lnSpc>
                          <a:spcPts val="2300"/>
                        </a:lnSpc>
                      </a:pPr>
                      <a:r>
                        <a:rPr lang="ja-JP" altLang="en-US" sz="1050" kern="100">
                          <a:effectLst/>
                        </a:rPr>
                        <a:t>心筋梗塞等の心血管疾患</a:t>
                      </a:r>
                      <a:endParaRPr lang="en-US" altLang="ja-JP"/>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marR="0" indent="-76200" algn="l" rtl="0" eaLnBrk="1" fontAlgn="auto" latinLnBrk="0" hangingPunct="1">
                        <a:lnSpc>
                          <a:spcPts val="2300"/>
                        </a:lnSpc>
                        <a:spcBef>
                          <a:spcPts val="0"/>
                        </a:spcBef>
                        <a:spcAft>
                          <a:spcPts val="0"/>
                        </a:spcAft>
                        <a:buClrTx/>
                        <a:buSzTx/>
                        <a:buFontTx/>
                        <a:buNone/>
                      </a:pPr>
                      <a:r>
                        <a:rPr lang="ja-JP" altLang="en-US" sz="1050" kern="100">
                          <a:effectLst/>
                        </a:rPr>
                        <a:t> </a:t>
                      </a:r>
                      <a:r>
                        <a:rPr lang="ja-JP" sz="1050" kern="100">
                          <a:effectLst/>
                          <a:latin typeface="Meiryo"/>
                          <a:ea typeface="Meiryo"/>
                        </a:rPr>
                        <a:t>医療資源を最も投入した傷病名が「急性心筋梗塞」であり、予定外の入院</a:t>
                      </a:r>
                      <a:r>
                        <a:rPr lang="ja-JP" sz="1050" kern="100">
                          <a:solidFill>
                            <a:schemeClr val="tx1"/>
                          </a:solidFill>
                          <a:effectLst/>
                          <a:latin typeface="Meiryo"/>
                          <a:ea typeface="Meiryo"/>
                        </a:rPr>
                        <a:t>であって</a:t>
                      </a:r>
                      <a:r>
                        <a:rPr lang="ja-JP" altLang="en-US" sz="1050" kern="100">
                          <a:solidFill>
                            <a:schemeClr val="tx1"/>
                          </a:solidFill>
                          <a:effectLst/>
                          <a:latin typeface="Meiryo"/>
                          <a:ea typeface="Meiryo"/>
                        </a:rPr>
                        <a:t>手術に係る</a:t>
                      </a:r>
                      <a:r>
                        <a:rPr lang="ja-JP" sz="1050" kern="100">
                          <a:solidFill>
                            <a:schemeClr val="tx1"/>
                          </a:solidFill>
                          <a:effectLst/>
                          <a:latin typeface="Meiryo"/>
                          <a:ea typeface="Meiryo"/>
                        </a:rPr>
                        <a:t>時間外対応加</a:t>
                      </a:r>
                      <a:r>
                        <a:rPr lang="ja-JP" sz="1050" kern="100">
                          <a:effectLst/>
                          <a:latin typeface="Meiryo"/>
                          <a:ea typeface="Meiryo"/>
                        </a:rPr>
                        <a:t>算（特例を含む）・休日加算・深夜加算が算定され、入院２日目までに経皮的冠動脈形成術等（</a:t>
                      </a:r>
                      <a:r>
                        <a:rPr lang="en-US" sz="1050" kern="100">
                          <a:effectLst/>
                          <a:latin typeface="Meiryo"/>
                        </a:rPr>
                        <a:t>K546</a:t>
                      </a:r>
                      <a:r>
                        <a:rPr lang="ja-JP" sz="1050" kern="100">
                          <a:effectLst/>
                          <a:latin typeface="Meiryo"/>
                          <a:ea typeface="Meiryo"/>
                        </a:rPr>
                        <a:t>、</a:t>
                      </a:r>
                      <a:r>
                        <a:rPr lang="en-US" sz="1050" kern="100">
                          <a:effectLst/>
                          <a:latin typeface="Meiryo"/>
                        </a:rPr>
                        <a:t>K547</a:t>
                      </a:r>
                      <a:r>
                        <a:rPr lang="ja-JP" sz="1050" kern="100">
                          <a:effectLst/>
                          <a:latin typeface="Meiryo"/>
                          <a:ea typeface="Meiryo"/>
                        </a:rPr>
                        <a:t>、</a:t>
                      </a:r>
                      <a:r>
                        <a:rPr lang="en-US" sz="1050" kern="100">
                          <a:effectLst/>
                          <a:latin typeface="Meiryo"/>
                        </a:rPr>
                        <a:t>K548</a:t>
                      </a:r>
                      <a:r>
                        <a:rPr lang="ja-JP" sz="1050" kern="100">
                          <a:effectLst/>
                          <a:latin typeface="Meiryo"/>
                          <a:ea typeface="Meiryo"/>
                        </a:rPr>
                        <a:t>、</a:t>
                      </a:r>
                      <a:r>
                        <a:rPr lang="en-US" sz="1050" kern="100">
                          <a:effectLst/>
                          <a:latin typeface="Meiryo"/>
                        </a:rPr>
                        <a:t>K549</a:t>
                      </a:r>
                      <a:r>
                        <a:rPr lang="ja-JP" sz="1050" kern="100">
                          <a:effectLst/>
                          <a:latin typeface="Meiryo"/>
                          <a:ea typeface="Meiryo"/>
                        </a:rPr>
                        <a:t>、</a:t>
                      </a:r>
                      <a:r>
                        <a:rPr lang="en-US" sz="1050" kern="100">
                          <a:effectLst/>
                          <a:latin typeface="Meiryo"/>
                        </a:rPr>
                        <a:t>K550</a:t>
                      </a:r>
                      <a:r>
                        <a:rPr lang="ja-JP" sz="1050" kern="100">
                          <a:effectLst/>
                          <a:latin typeface="Meiryo"/>
                          <a:ea typeface="Meiryo"/>
                        </a:rPr>
                        <a:t>、</a:t>
                      </a:r>
                      <a:r>
                        <a:rPr lang="en-US" sz="1050" kern="100">
                          <a:effectLst/>
                          <a:latin typeface="Meiryo"/>
                        </a:rPr>
                        <a:t>K550-2</a:t>
                      </a:r>
                      <a:r>
                        <a:rPr lang="ja-JP" sz="1050" kern="100">
                          <a:effectLst/>
                          <a:latin typeface="Meiryo"/>
                          <a:ea typeface="Meiryo"/>
                        </a:rPr>
                        <a:t>、</a:t>
                      </a:r>
                      <a:r>
                        <a:rPr lang="en-US" sz="1050" kern="100">
                          <a:effectLst/>
                          <a:latin typeface="Meiryo"/>
                        </a:rPr>
                        <a:t>K551</a:t>
                      </a:r>
                      <a:r>
                        <a:rPr lang="ja-JP" sz="1050" kern="100">
                          <a:effectLst/>
                          <a:latin typeface="Meiryo"/>
                          <a:ea typeface="Meiryo"/>
                        </a:rPr>
                        <a:t>、</a:t>
                      </a:r>
                      <a:r>
                        <a:rPr lang="en-US" sz="1050" kern="100">
                          <a:effectLst/>
                          <a:latin typeface="Meiryo"/>
                        </a:rPr>
                        <a:t>K552</a:t>
                      </a:r>
                      <a:r>
                        <a:rPr lang="ja-JP" sz="1050" kern="100">
                          <a:effectLst/>
                          <a:latin typeface="Meiryo"/>
                          <a:ea typeface="Meiryo"/>
                        </a:rPr>
                        <a:t>、</a:t>
                      </a:r>
                      <a:r>
                        <a:rPr lang="en-US" sz="1050" kern="100">
                          <a:effectLst/>
                          <a:latin typeface="Meiryo"/>
                        </a:rPr>
                        <a:t>K552-2</a:t>
                      </a:r>
                      <a:r>
                        <a:rPr lang="ja-JP" sz="1050" kern="100">
                          <a:effectLst/>
                          <a:latin typeface="Meiryo"/>
                          <a:ea typeface="Meiryo"/>
                        </a:rPr>
                        <a:t>）のいずれかが算定されている症例の診療実績により評価</a:t>
                      </a:r>
                      <a:r>
                        <a:rPr lang="en-US" altLang="ja-JP" sz="1050" kern="100">
                          <a:effectLst/>
                          <a:latin typeface="Meiryo"/>
                        </a:rPr>
                        <a:t>(0.5P)</a:t>
                      </a:r>
                      <a:endParaRPr lang="ja-JP" altLang="ja-JP" sz="1050" kern="100">
                        <a:effectLst/>
                        <a:latin typeface="Meiryo"/>
                        <a:ea typeface="Meiryo"/>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04"/>
                  </a:ext>
                </a:extLst>
              </a:tr>
              <a:tr h="370840">
                <a:tc vMerge="1">
                  <a:txBody>
                    <a:bodyPr/>
                    <a:lstStyle/>
                    <a:p>
                      <a:endParaRPr kumimoji="1" lang="ja-JP" altLang="en-US"/>
                    </a:p>
                  </a:txBody>
                  <a:tcPr>
                    <a:lnR w="9525" cap="flat" cmpd="sng" algn="ctr">
                      <a:solidFill>
                        <a:schemeClr val="accent6"/>
                      </a:solidFill>
                      <a:prstDash val="solid"/>
                      <a:round/>
                      <a:headEnd type="none" w="med" len="med"/>
                      <a:tailEnd type="none" w="med" len="med"/>
                    </a:lnR>
                    <a:lnT w="9525" cap="flat" cmpd="sng" algn="ctr">
                      <a:solidFill>
                        <a:schemeClr val="accent6"/>
                      </a:solidFill>
                      <a:prstDash val="solid"/>
                      <a:round/>
                      <a:headEnd type="none" w="med" len="med"/>
                      <a:tailEnd type="none" w="med" len="med"/>
                    </a:lnT>
                  </a:tcPr>
                </a:tc>
                <a:tc grid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altLang="en-US" sz="1050" u="none" kern="100">
                          <a:effectLst/>
                          <a:latin typeface="Meiryo"/>
                          <a:ea typeface="Meiryo"/>
                        </a:rPr>
                        <a:t> </a:t>
                      </a:r>
                      <a:r>
                        <a:rPr lang="ja-JP" sz="1050" u="none" kern="100">
                          <a:effectLst/>
                          <a:latin typeface="Meiryo"/>
                          <a:ea typeface="Meiryo"/>
                        </a:rPr>
                        <a:t>入院中に</a:t>
                      </a:r>
                      <a:r>
                        <a:rPr lang="en-US" sz="1050" u="none" kern="100">
                          <a:effectLst/>
                          <a:latin typeface="Meiryo"/>
                        </a:rPr>
                        <a:t>K5601</a:t>
                      </a:r>
                      <a:r>
                        <a:rPr lang="ja-JP" altLang="en-US" sz="1050" u="none" kern="100">
                          <a:effectLst/>
                          <a:latin typeface="Meiryo"/>
                        </a:rPr>
                        <a:t>、</a:t>
                      </a:r>
                      <a:r>
                        <a:rPr lang="en-US" sz="1050" u="none" kern="100">
                          <a:effectLst/>
                          <a:latin typeface="Meiryo"/>
                        </a:rPr>
                        <a:t>K5602</a:t>
                      </a:r>
                      <a:r>
                        <a:rPr lang="ja-JP" altLang="en-US" sz="1050" u="none" kern="100">
                          <a:effectLst/>
                          <a:latin typeface="Meiryo"/>
                        </a:rPr>
                        <a:t>、</a:t>
                      </a:r>
                      <a:r>
                        <a:rPr lang="en-US" sz="1050" u="none" kern="100">
                          <a:effectLst/>
                          <a:latin typeface="Meiryo"/>
                        </a:rPr>
                        <a:t>K5603</a:t>
                      </a:r>
                      <a:r>
                        <a:rPr lang="ja-JP" altLang="en-US" sz="1050" u="none" kern="100">
                          <a:effectLst/>
                          <a:latin typeface="Meiryo"/>
                        </a:rPr>
                        <a:t>、</a:t>
                      </a:r>
                      <a:r>
                        <a:rPr lang="en-US" sz="1050" u="none" kern="100">
                          <a:effectLst/>
                          <a:latin typeface="Meiryo"/>
                        </a:rPr>
                        <a:t>K5604</a:t>
                      </a:r>
                      <a:r>
                        <a:rPr lang="ja-JP" altLang="en-US" sz="1050" u="none" kern="100">
                          <a:effectLst/>
                          <a:latin typeface="Meiryo"/>
                        </a:rPr>
                        <a:t>、</a:t>
                      </a:r>
                      <a:r>
                        <a:rPr lang="en-US" sz="1050" u="none" kern="100">
                          <a:effectLst/>
                          <a:latin typeface="Meiryo"/>
                        </a:rPr>
                        <a:t>K5605</a:t>
                      </a:r>
                      <a:r>
                        <a:rPr lang="ja-JP" altLang="en-US" sz="1050" u="none" kern="100">
                          <a:effectLst/>
                          <a:latin typeface="Meiryo"/>
                        </a:rPr>
                        <a:t>、</a:t>
                      </a:r>
                      <a:r>
                        <a:rPr lang="en-US" sz="1050" u="none" kern="100">
                          <a:effectLst/>
                          <a:latin typeface="Meiryo"/>
                        </a:rPr>
                        <a:t>K560-21</a:t>
                      </a:r>
                      <a:r>
                        <a:rPr lang="ja-JP" altLang="en-US" sz="1100" b="0" i="0" u="none" strike="noStrike" kern="100" noProof="0">
                          <a:solidFill>
                            <a:srgbClr val="000000"/>
                          </a:solidFill>
                          <a:effectLst/>
                          <a:latin typeface="Meiryo"/>
                          <a:ea typeface="Meiryo"/>
                        </a:rPr>
                        <a:t>、</a:t>
                      </a:r>
                      <a:r>
                        <a:rPr lang="en-US" sz="1050" u="none" kern="100">
                          <a:effectLst/>
                          <a:latin typeface="Meiryo"/>
                        </a:rPr>
                        <a:t>K560-22</a:t>
                      </a:r>
                      <a:r>
                        <a:rPr lang="ja-JP" altLang="en-US" sz="1100" b="0" i="0" u="none" strike="noStrike" kern="100" noProof="0">
                          <a:solidFill>
                            <a:srgbClr val="000000"/>
                          </a:solidFill>
                          <a:effectLst/>
                          <a:latin typeface="Meiryo"/>
                          <a:ea typeface="Meiryo"/>
                        </a:rPr>
                        <a:t>、</a:t>
                      </a:r>
                      <a:r>
                        <a:rPr lang="en-US" sz="1050" u="none" kern="100">
                          <a:effectLst/>
                          <a:latin typeface="Meiryo"/>
                        </a:rPr>
                        <a:t>K560-23</a:t>
                      </a:r>
                      <a:r>
                        <a:rPr lang="ja-JP" altLang="en-US" sz="1100" b="0" i="0" u="none" strike="noStrike" kern="100" noProof="0">
                          <a:solidFill>
                            <a:srgbClr val="000000"/>
                          </a:solidFill>
                          <a:effectLst/>
                          <a:latin typeface="Meiryo"/>
                          <a:ea typeface="Meiryo"/>
                        </a:rPr>
                        <a:t>、</a:t>
                      </a:r>
                      <a:r>
                        <a:rPr lang="en-US" sz="1050" u="none" kern="100">
                          <a:effectLst/>
                          <a:latin typeface="Meiryo"/>
                        </a:rPr>
                        <a:t>K5612</a:t>
                      </a:r>
                      <a:r>
                        <a:rPr lang="ja-JP" altLang="en-US" sz="1050" u="none" kern="100">
                          <a:effectLst/>
                          <a:latin typeface="Meiryo"/>
                          <a:ea typeface="Meiryo"/>
                        </a:rPr>
                        <a:t>ｲ</a:t>
                      </a:r>
                      <a:r>
                        <a:rPr lang="ja-JP" sz="1050" u="none" kern="100">
                          <a:effectLst/>
                          <a:latin typeface="Meiryo"/>
                          <a:ea typeface="Meiryo"/>
                        </a:rPr>
                        <a:t>のいずれかが算定されている症例の診療実績により</a:t>
                      </a:r>
                      <a:r>
                        <a:rPr lang="ja-JP" altLang="en-US" sz="1050" u="none" kern="100">
                          <a:effectLst/>
                          <a:latin typeface="Meiryo"/>
                          <a:ea typeface="Meiryo"/>
                        </a:rPr>
                        <a:t>評価</a:t>
                      </a:r>
                      <a:r>
                        <a:rPr lang="ja-JP" sz="1050" u="none" kern="100">
                          <a:effectLst/>
                          <a:latin typeface="Meiryo"/>
                          <a:ea typeface="Meiryo"/>
                        </a:rPr>
                        <a:t>（</a:t>
                      </a:r>
                      <a:r>
                        <a:rPr lang="en-US" sz="1050" u="none" kern="100">
                          <a:effectLst/>
                          <a:latin typeface="Meiryo"/>
                        </a:rPr>
                        <a:t>0.5P</a:t>
                      </a:r>
                      <a:r>
                        <a:rPr lang="ja-JP" sz="1050" u="none" kern="100">
                          <a:effectLst/>
                          <a:latin typeface="Meiryo"/>
                          <a:ea typeface="Meiryo"/>
                        </a:rPr>
                        <a:t>）</a:t>
                      </a:r>
                      <a:endParaRPr lang="en-US" altLang="ja-JP"/>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05"/>
                  </a:ext>
                </a:extLst>
              </a:tr>
              <a:tr h="37084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a:effectLst/>
                        </a:rPr>
                        <a:t>精神疾患</a:t>
                      </a:r>
                      <a:endParaRPr lang="ja-JP" sz="1050" kern="100">
                        <a:effectLst/>
                        <a:latin typeface="Century"/>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en-US" sz="1050" kern="100">
                          <a:effectLst/>
                          <a:latin typeface="Meiryo"/>
                        </a:rPr>
                        <a:t>A230-3</a:t>
                      </a:r>
                      <a:r>
                        <a:rPr lang="ja-JP" sz="1050" kern="100">
                          <a:effectLst/>
                          <a:latin typeface="Meiryo"/>
                          <a:ea typeface="Meiryo"/>
                        </a:rPr>
                        <a:t>精神科身体合併症管理加算の算定実績</a:t>
                      </a:r>
                      <a:r>
                        <a:rPr lang="en-US" sz="1050" kern="100">
                          <a:effectLst/>
                          <a:latin typeface="Meiryo"/>
                        </a:rPr>
                        <a:t>(0.5P)</a:t>
                      </a:r>
                      <a:r>
                        <a:rPr lang="ja-JP" altLang="en-US" sz="1050" kern="100">
                          <a:effectLst/>
                          <a:latin typeface="Meiryo"/>
                          <a:ea typeface="Meiryo"/>
                        </a:rPr>
                        <a:t>、</a:t>
                      </a:r>
                      <a:r>
                        <a:rPr lang="en-US" sz="1050" kern="100">
                          <a:effectLst/>
                          <a:latin typeface="Meiryo"/>
                        </a:rPr>
                        <a:t>A311-3</a:t>
                      </a:r>
                      <a:r>
                        <a:rPr lang="ja-JP" sz="1050" kern="100">
                          <a:effectLst/>
                          <a:latin typeface="Meiryo"/>
                          <a:ea typeface="Meiryo"/>
                        </a:rPr>
                        <a:t>精神科救急・合併症入院料の</a:t>
                      </a:r>
                      <a:r>
                        <a:rPr lang="en-US" sz="1050" kern="100">
                          <a:effectLst/>
                          <a:latin typeface="Meiryo"/>
                        </a:rPr>
                        <a:t>1</a:t>
                      </a:r>
                      <a:r>
                        <a:rPr lang="ja-JP" sz="1050" kern="100">
                          <a:effectLst/>
                          <a:latin typeface="Meiryo"/>
                          <a:ea typeface="Meiryo"/>
                        </a:rPr>
                        <a:t>件以上の算定実績</a:t>
                      </a:r>
                      <a:r>
                        <a:rPr lang="en-US" sz="1050" kern="100">
                          <a:effectLst/>
                          <a:latin typeface="Meiryo"/>
                        </a:rPr>
                        <a:t>(1P)</a:t>
                      </a:r>
                      <a:endParaRPr lang="ja-JP" sz="1050" kern="100">
                        <a:effectLst/>
                        <a:latin typeface="Meiryo"/>
                        <a:ea typeface="Meiryo"/>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06"/>
                  </a:ext>
                </a:extLst>
              </a:tr>
              <a:tr h="37084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lvl="0" indent="-76200" algn="l">
                        <a:lnSpc>
                          <a:spcPts val="2300"/>
                        </a:lnSpc>
                        <a:buNone/>
                      </a:pPr>
                      <a:r>
                        <a:rPr lang="ja-JP" sz="1050" b="0" i="0" u="none" strike="noStrike" kern="100" noProof="0">
                          <a:solidFill>
                            <a:srgbClr val="000000"/>
                          </a:solidFill>
                          <a:effectLst/>
                          <a:latin typeface="Verdana"/>
                        </a:rPr>
                        <a:t>災害</a:t>
                      </a:r>
                      <a:endParaRPr lang="en-US" altLang="ja-JP" sz="1800"/>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lvl="0" indent="-76200" algn="l">
                        <a:lnSpc>
                          <a:spcPts val="2300"/>
                        </a:lnSpc>
                        <a:buNone/>
                      </a:pPr>
                      <a:r>
                        <a:rPr lang="ja-JP" altLang="en-US" sz="1050" b="0" i="0" u="none" strike="noStrike" kern="100" noProof="0" dirty="0">
                          <a:solidFill>
                            <a:srgbClr val="000000"/>
                          </a:solidFill>
                          <a:effectLst/>
                          <a:latin typeface="Meiryo"/>
                          <a:ea typeface="Meiryo"/>
                        </a:rPr>
                        <a:t>・災害拠点病院の指定（</a:t>
                      </a:r>
                      <a:r>
                        <a:rPr lang="en-US" altLang="ja-JP" sz="1050" b="0" i="0" u="none" strike="noStrike" kern="100" noProof="0" dirty="0">
                          <a:solidFill>
                            <a:srgbClr val="000000"/>
                          </a:solidFill>
                          <a:effectLst/>
                          <a:latin typeface="Meiryo"/>
                        </a:rPr>
                        <a:t>0.5P</a:t>
                      </a:r>
                      <a:r>
                        <a:rPr lang="ja-JP" altLang="en-US" sz="1050" b="0" i="0" u="none" strike="noStrike" kern="100" noProof="0" dirty="0">
                          <a:solidFill>
                            <a:srgbClr val="000000"/>
                          </a:solidFill>
                          <a:effectLst/>
                          <a:latin typeface="Meiryo"/>
                          <a:ea typeface="Meiryo"/>
                        </a:rPr>
                        <a:t>）</a:t>
                      </a:r>
                      <a:endParaRPr lang="en-US" altLang="ja-JP" sz="1050" dirty="0">
                        <a:latin typeface="Meiryo"/>
                      </a:endParaRPr>
                    </a:p>
                    <a:p>
                      <a:pPr marL="142875" lvl="0" indent="-76200" algn="l">
                        <a:lnSpc>
                          <a:spcPts val="2300"/>
                        </a:lnSpc>
                        <a:buNone/>
                      </a:pPr>
                      <a:r>
                        <a:rPr lang="en-US" altLang="ja-JP" sz="1050" b="0" i="0" u="none" strike="noStrike" kern="100" noProof="0" dirty="0">
                          <a:solidFill>
                            <a:srgbClr val="000000"/>
                          </a:solidFill>
                          <a:effectLst/>
                          <a:latin typeface="Meiryo"/>
                        </a:rPr>
                        <a:t>・DMAT</a:t>
                      </a:r>
                      <a:r>
                        <a:rPr lang="ja-JP" altLang="en-US" sz="1050" b="0" i="0" u="none" strike="noStrike" kern="100" noProof="0" dirty="0">
                          <a:solidFill>
                            <a:srgbClr val="000000"/>
                          </a:solidFill>
                          <a:effectLst/>
                          <a:latin typeface="Meiryo"/>
                          <a:ea typeface="Meiryo"/>
                        </a:rPr>
                        <a:t>の指定（</a:t>
                      </a:r>
                      <a:r>
                        <a:rPr lang="en-US" altLang="ja-JP" sz="1050" b="0" i="0" u="none" strike="noStrike" kern="100" noProof="0" dirty="0">
                          <a:solidFill>
                            <a:srgbClr val="000000"/>
                          </a:solidFill>
                          <a:effectLst/>
                          <a:latin typeface="Meiryo"/>
                        </a:rPr>
                        <a:t>0.25P</a:t>
                      </a:r>
                      <a:r>
                        <a:rPr lang="ja-JP" altLang="en-US" sz="1050" b="0" i="0" u="none" strike="noStrike" kern="100" noProof="0" dirty="0">
                          <a:solidFill>
                            <a:srgbClr val="000000"/>
                          </a:solidFill>
                          <a:effectLst/>
                          <a:latin typeface="Meiryo"/>
                          <a:ea typeface="Meiryo"/>
                        </a:rPr>
                        <a:t>）</a:t>
                      </a:r>
                      <a:endParaRPr lang="en-US" altLang="ja-JP" sz="1050" dirty="0">
                        <a:latin typeface="Meiryo"/>
                      </a:endParaRPr>
                    </a:p>
                    <a:p>
                      <a:pPr marL="142875" lvl="0" indent="-76200" algn="l">
                        <a:lnSpc>
                          <a:spcPts val="2300"/>
                        </a:lnSpc>
                        <a:buNone/>
                      </a:pPr>
                      <a:r>
                        <a:rPr lang="en-US" altLang="ja-JP" sz="1050" b="0" i="0" u="none" strike="noStrike" kern="100" noProof="0" dirty="0">
                          <a:solidFill>
                            <a:srgbClr val="000000"/>
                          </a:solidFill>
                          <a:effectLst/>
                          <a:latin typeface="Meiryo"/>
                        </a:rPr>
                        <a:t>・EMIS</a:t>
                      </a:r>
                      <a:r>
                        <a:rPr lang="ja-JP" altLang="en-US" sz="1050" b="0" i="0" u="none" strike="noStrike" kern="100" noProof="0" dirty="0">
                          <a:solidFill>
                            <a:srgbClr val="000000"/>
                          </a:solidFill>
                          <a:effectLst/>
                          <a:latin typeface="Meiryo"/>
                          <a:ea typeface="Meiryo"/>
                        </a:rPr>
                        <a:t>への参加（</a:t>
                      </a:r>
                      <a:r>
                        <a:rPr lang="en-US" altLang="ja-JP" sz="1050" b="0" i="0" u="none" strike="noStrike" kern="100" noProof="0" dirty="0">
                          <a:solidFill>
                            <a:srgbClr val="000000"/>
                          </a:solidFill>
                          <a:effectLst/>
                          <a:latin typeface="Meiryo"/>
                        </a:rPr>
                        <a:t>0.25P</a:t>
                      </a:r>
                      <a:r>
                        <a:rPr lang="ja-JP" altLang="en-US" sz="1050" b="0" i="0" u="none" strike="noStrike" kern="100" noProof="0" dirty="0">
                          <a:solidFill>
                            <a:srgbClr val="000000"/>
                          </a:solidFill>
                          <a:effectLst/>
                          <a:latin typeface="Meiryo"/>
                          <a:ea typeface="Meiryo"/>
                        </a:rPr>
                        <a:t>）</a:t>
                      </a:r>
                      <a:endParaRPr lang="en-US" altLang="ja-JP" sz="1050" dirty="0">
                        <a:latin typeface="Meiryo"/>
                      </a:endParaRPr>
                    </a:p>
                    <a:p>
                      <a:pPr marL="142875" lvl="0" indent="-76200" algn="l">
                        <a:lnSpc>
                          <a:spcPts val="2300"/>
                        </a:lnSpc>
                        <a:buNone/>
                      </a:pPr>
                      <a:r>
                        <a:rPr lang="en-US" altLang="ja-JP" sz="1050" b="0" i="0" u="none" strike="noStrike" kern="100" noProof="0" dirty="0">
                          <a:solidFill>
                            <a:schemeClr val="tx1"/>
                          </a:solidFill>
                          <a:effectLst/>
                          <a:latin typeface="Meiryo"/>
                        </a:rPr>
                        <a:t>・BCP</a:t>
                      </a:r>
                      <a:r>
                        <a:rPr lang="ja-JP" altLang="en-US" sz="1050" b="0" i="0" u="none" strike="noStrike" kern="100" noProof="0" dirty="0">
                          <a:solidFill>
                            <a:schemeClr val="tx1"/>
                          </a:solidFill>
                          <a:effectLst/>
                          <a:latin typeface="Meiryo"/>
                          <a:ea typeface="Meiryo"/>
                        </a:rPr>
                        <a:t>の策定（災害拠点病院に指定されている場合を除く）（</a:t>
                      </a:r>
                      <a:r>
                        <a:rPr lang="en-US" altLang="ja-JP" sz="1050" b="0" i="0" u="none" strike="noStrike" kern="100" noProof="0" dirty="0">
                          <a:solidFill>
                            <a:schemeClr val="tx1"/>
                          </a:solidFill>
                          <a:effectLst/>
                          <a:latin typeface="Meiryo"/>
                        </a:rPr>
                        <a:t>0.25P</a:t>
                      </a:r>
                      <a:r>
                        <a:rPr lang="ja-JP" altLang="en-US" sz="1050" b="0" i="0" u="none" strike="noStrike" kern="100" noProof="0" dirty="0">
                          <a:solidFill>
                            <a:schemeClr val="tx1"/>
                          </a:solidFill>
                          <a:effectLst/>
                          <a:latin typeface="Meiryo"/>
                          <a:ea typeface="Meiryo"/>
                        </a:rPr>
                        <a:t>）</a:t>
                      </a:r>
                      <a:endParaRPr lang="en-US" altLang="ja-JP" sz="1050" b="0" u="none" dirty="0">
                        <a:solidFill>
                          <a:schemeClr val="tx1"/>
                        </a:solidFill>
                        <a:latin typeface="Meiryo"/>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07"/>
                  </a:ext>
                </a:extLst>
              </a:tr>
            </a:tbl>
          </a:graphicData>
        </a:graphic>
      </p:graphicFrame>
      <p:sp>
        <p:nvSpPr>
          <p:cNvPr id="7" name="タイトル 1">
            <a:extLst>
              <a:ext uri="{FF2B5EF4-FFF2-40B4-BE49-F238E27FC236}">
                <a16:creationId xmlns:a16="http://schemas.microsoft.com/office/drawing/2014/main" id="{DA63F4B2-C279-3412-18FB-ED0A64A51581}"/>
              </a:ext>
            </a:extLst>
          </p:cNvPr>
          <p:cNvSpPr>
            <a:spLocks noGrp="1"/>
          </p:cNvSpPr>
          <p:nvPr>
            <p:ph type="title"/>
          </p:nvPr>
        </p:nvSpPr>
        <p:spPr>
          <a:solidFill>
            <a:srgbClr val="E1EDFF"/>
          </a:solidFill>
        </p:spPr>
        <p:txBody>
          <a:bodyPr>
            <a:noAutofit/>
          </a:bodyPr>
          <a:lstStyle/>
          <a:p>
            <a:r>
              <a:rPr lang="ja-JP" b="1">
                <a:latin typeface="Meiryo"/>
                <a:ea typeface="Meiryo"/>
              </a:rPr>
              <a:t>機能評価係数</a:t>
            </a:r>
            <a:r>
              <a:rPr lang="en-US" altLang="ja-JP" b="1">
                <a:latin typeface="Meiryo"/>
                <a:ea typeface="メイリオ"/>
              </a:rPr>
              <a:t>Ⅱ</a:t>
            </a:r>
            <a:r>
              <a:rPr lang="ja-JP" b="1">
                <a:latin typeface="Meiryo"/>
                <a:ea typeface="Meiryo"/>
              </a:rPr>
              <a:t>の評価内容</a:t>
            </a:r>
            <a:r>
              <a:rPr lang="ja-JP" altLang="en-US" b="1">
                <a:latin typeface="Meiryo"/>
                <a:ea typeface="Meiryo"/>
              </a:rPr>
              <a:t>②</a:t>
            </a:r>
            <a:r>
              <a:rPr lang="ja-JP" b="1">
                <a:latin typeface="Meiryo"/>
                <a:ea typeface="Meiryo"/>
              </a:rPr>
              <a:t>（</a:t>
            </a:r>
            <a:r>
              <a:rPr lang="ja-JP" altLang="en-US" b="1">
                <a:latin typeface="Meiryo"/>
                <a:ea typeface="Meiryo"/>
              </a:rPr>
              <a:t>体制評価指数）</a:t>
            </a:r>
            <a:endParaRPr lang="en-US" altLang="ja-JP" b="1"/>
          </a:p>
        </p:txBody>
      </p:sp>
      <p:sp>
        <p:nvSpPr>
          <p:cNvPr id="9" name="テキスト ボックス 83">
            <a:extLst>
              <a:ext uri="{FF2B5EF4-FFF2-40B4-BE49-F238E27FC236}">
                <a16:creationId xmlns:a16="http://schemas.microsoft.com/office/drawing/2014/main" id="{83E110D5-29B3-15B5-9F3B-FE8273FEA58F}"/>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sp>
        <p:nvSpPr>
          <p:cNvPr id="3" name="スライド番号プレースホルダー 2">
            <a:extLst>
              <a:ext uri="{FF2B5EF4-FFF2-40B4-BE49-F238E27FC236}">
                <a16:creationId xmlns:a16="http://schemas.microsoft.com/office/drawing/2014/main" id="{A5DFEAAD-03B2-41E4-0AAF-05DCA330DE52}"/>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534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476432328"/>
      </p:ext>
    </p:extLst>
  </p:cSld>
  <p:clrMapOvr>
    <a:masterClrMapping/>
  </p:clrMapOvr>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D842F3-D569-BA34-9912-D23A49094D7F}"/>
            </a:ext>
          </a:extLst>
        </p:cNvPr>
        <p:cNvGrpSpPr/>
        <p:nvPr/>
      </p:nvGrpSpPr>
      <p:grpSpPr>
        <a:xfrm>
          <a:off x="0" y="0"/>
          <a:ext cx="0" cy="0"/>
          <a:chOff x="0" y="0"/>
          <a:chExt cx="0" cy="0"/>
        </a:xfrm>
      </p:grpSpPr>
      <p:graphicFrame>
        <p:nvGraphicFramePr>
          <p:cNvPr id="5" name="表 4">
            <a:extLst>
              <a:ext uri="{FF2B5EF4-FFF2-40B4-BE49-F238E27FC236}">
                <a16:creationId xmlns:a16="http://schemas.microsoft.com/office/drawing/2014/main" id="{5CEEB2EB-A712-2579-6657-B2329C06508F}"/>
              </a:ext>
            </a:extLst>
          </p:cNvPr>
          <p:cNvGraphicFramePr>
            <a:graphicFrameLocks noGrp="1"/>
          </p:cNvGraphicFramePr>
          <p:nvPr/>
        </p:nvGraphicFramePr>
        <p:xfrm>
          <a:off x="234000" y="802121"/>
          <a:ext cx="9435666" cy="4922457"/>
        </p:xfrm>
        <a:graphic>
          <a:graphicData uri="http://schemas.openxmlformats.org/drawingml/2006/table">
            <a:tbl>
              <a:tblPr firstRow="1" bandRow="1"/>
              <a:tblGrid>
                <a:gridCol w="915806">
                  <a:extLst>
                    <a:ext uri="{9D8B030D-6E8A-4147-A177-3AD203B41FA5}">
                      <a16:colId xmlns:a16="http://schemas.microsoft.com/office/drawing/2014/main" val="20000"/>
                    </a:ext>
                  </a:extLst>
                </a:gridCol>
                <a:gridCol w="3635344">
                  <a:extLst>
                    <a:ext uri="{9D8B030D-6E8A-4147-A177-3AD203B41FA5}">
                      <a16:colId xmlns:a16="http://schemas.microsoft.com/office/drawing/2014/main" val="20001"/>
                    </a:ext>
                  </a:extLst>
                </a:gridCol>
                <a:gridCol w="2338086">
                  <a:extLst>
                    <a:ext uri="{9D8B030D-6E8A-4147-A177-3AD203B41FA5}">
                      <a16:colId xmlns:a16="http://schemas.microsoft.com/office/drawing/2014/main" val="20002"/>
                    </a:ext>
                  </a:extLst>
                </a:gridCol>
                <a:gridCol w="2546430">
                  <a:extLst>
                    <a:ext uri="{9D8B030D-6E8A-4147-A177-3AD203B41FA5}">
                      <a16:colId xmlns:a16="http://schemas.microsoft.com/office/drawing/2014/main" val="20003"/>
                    </a:ext>
                  </a:extLst>
                </a:gridCol>
              </a:tblGrid>
              <a:tr h="370840">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marL="142875" indent="-76200" algn="ctr">
                        <a:lnSpc>
                          <a:spcPts val="2300"/>
                        </a:lnSpc>
                      </a:pPr>
                      <a:r>
                        <a:rPr lang="ja-JP" sz="1050" kern="100">
                          <a:solidFill>
                            <a:schemeClr val="tx1"/>
                          </a:solidFill>
                          <a:effectLst/>
                          <a:latin typeface="Meiryo"/>
                          <a:ea typeface="Meiryo"/>
                        </a:rPr>
                        <a:t>評価項目</a:t>
                      </a:r>
                      <a:endParaRPr lang="ja-JP" sz="1050" b="0" kern="100">
                        <a:solidFill>
                          <a:schemeClr val="tx1"/>
                        </a:solidFill>
                        <a:effectLst/>
                        <a:latin typeface="Meiryo"/>
                        <a:ea typeface="Meiryo"/>
                      </a:endParaRPr>
                    </a:p>
                  </a:txBody>
                  <a:tcPr marL="68104" marR="68104" marT="9525"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marL="142875" indent="-76200" algn="ctr">
                        <a:lnSpc>
                          <a:spcPts val="2300"/>
                        </a:lnSpc>
                      </a:pPr>
                      <a:r>
                        <a:rPr lang="en-US" sz="1050" kern="100">
                          <a:solidFill>
                            <a:schemeClr val="tx1"/>
                          </a:solidFill>
                          <a:effectLst/>
                          <a:latin typeface="Meiryo"/>
                          <a:ea typeface="+mj-ea"/>
                        </a:rPr>
                        <a:t>DPC</a:t>
                      </a:r>
                      <a:r>
                        <a:rPr lang="ja-JP" sz="1050" kern="100">
                          <a:solidFill>
                            <a:schemeClr val="tx1"/>
                          </a:solidFill>
                          <a:effectLst/>
                          <a:latin typeface="Meiryo"/>
                          <a:ea typeface="Meiryo"/>
                        </a:rPr>
                        <a:t>標準病院群</a:t>
                      </a:r>
                      <a:endParaRPr lang="ja-JP" sz="1050" b="0" kern="100">
                        <a:solidFill>
                          <a:schemeClr val="tx1"/>
                        </a:solidFill>
                        <a:effectLst/>
                        <a:latin typeface="Meiryo"/>
                        <a:ea typeface="Meiryo"/>
                      </a:endParaRPr>
                    </a:p>
                  </a:txBody>
                  <a:tcPr marL="68104" marR="68104" marT="9525"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marL="142875" indent="-76200" algn="ctr">
                        <a:lnSpc>
                          <a:spcPts val="2300"/>
                        </a:lnSpc>
                      </a:pPr>
                      <a:r>
                        <a:rPr lang="ja-JP" sz="1050" kern="100">
                          <a:solidFill>
                            <a:schemeClr val="tx1"/>
                          </a:solidFill>
                          <a:effectLst/>
                          <a:latin typeface="Meiryo"/>
                          <a:ea typeface="Meiryo"/>
                        </a:rPr>
                        <a:t>大学病院本院群</a:t>
                      </a:r>
                      <a:endParaRPr lang="ja-JP" sz="1050" b="0" kern="100">
                        <a:solidFill>
                          <a:schemeClr val="tx1"/>
                        </a:solidFill>
                        <a:effectLst/>
                        <a:latin typeface="Meiryo"/>
                        <a:ea typeface="Meiryo"/>
                      </a:endParaRPr>
                    </a:p>
                  </a:txBody>
                  <a:tcPr marL="0" marR="0" marT="0"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marL="142875" indent="-76200" algn="ctr">
                        <a:lnSpc>
                          <a:spcPts val="2300"/>
                        </a:lnSpc>
                      </a:pPr>
                      <a:r>
                        <a:rPr lang="en-US" sz="1050" kern="100">
                          <a:solidFill>
                            <a:schemeClr val="tx1"/>
                          </a:solidFill>
                          <a:effectLst/>
                          <a:latin typeface="Meiryo"/>
                          <a:ea typeface="+mj-ea"/>
                        </a:rPr>
                        <a:t>DPC</a:t>
                      </a:r>
                      <a:r>
                        <a:rPr lang="ja-JP" sz="1050" kern="100">
                          <a:solidFill>
                            <a:schemeClr val="tx1"/>
                          </a:solidFill>
                          <a:effectLst/>
                          <a:latin typeface="Meiryo"/>
                          <a:ea typeface="Meiryo"/>
                        </a:rPr>
                        <a:t>特定病院群</a:t>
                      </a:r>
                      <a:endParaRPr lang="ja-JP" sz="1050" b="0" kern="100">
                        <a:solidFill>
                          <a:schemeClr val="tx1"/>
                        </a:solidFill>
                        <a:effectLst/>
                        <a:latin typeface="Meiryo"/>
                        <a:ea typeface="Meiryo"/>
                      </a:endParaRPr>
                    </a:p>
                  </a:txBody>
                  <a:tcPr marL="0" marR="0" marT="0"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0000"/>
                  </a:ext>
                </a:extLst>
              </a:tr>
              <a:tr h="37084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lvl="0" indent="-76200" algn="l">
                        <a:lnSpc>
                          <a:spcPts val="2300"/>
                        </a:lnSpc>
                        <a:buNone/>
                      </a:pPr>
                      <a:r>
                        <a:rPr lang="ja-JP" sz="1050" kern="100">
                          <a:effectLst/>
                          <a:latin typeface="+mj-ea"/>
                          <a:ea typeface="+mj-ea"/>
                        </a:rPr>
                        <a:t>周産期</a:t>
                      </a:r>
                      <a:endParaRPr lang="en-US" altLang="ja-JP"/>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lvl="0" indent="-76200" algn="l">
                        <a:lnSpc>
                          <a:spcPts val="2300"/>
                        </a:lnSpc>
                        <a:buNone/>
                      </a:pPr>
                      <a:r>
                        <a:rPr lang="ja-JP" sz="1050" kern="100">
                          <a:effectLst/>
                          <a:latin typeface="Meiryo"/>
                          <a:ea typeface="Meiryo"/>
                        </a:rPr>
                        <a:t>「総合周産期母子医療センターの指定」、「地域周産期母子医療センターの指定」を評価（いずれかで</a:t>
                      </a:r>
                      <a:r>
                        <a:rPr lang="en-US" altLang="ja-JP" sz="1050" kern="100">
                          <a:effectLst/>
                          <a:latin typeface="Meiryo"/>
                          <a:ea typeface="+mj-ea"/>
                        </a:rPr>
                        <a:t>1P</a:t>
                      </a:r>
                      <a:r>
                        <a:rPr lang="ja-JP" sz="1050" kern="100">
                          <a:effectLst/>
                          <a:latin typeface="Meiryo"/>
                          <a:ea typeface="Meiryo"/>
                        </a:rPr>
                        <a:t>）</a:t>
                      </a:r>
                      <a:endParaRPr lang="en-US" altLang="ja-JP">
                        <a:latin typeface="Meiryo"/>
                        <a:ea typeface="Meiryo"/>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142875" lvl="0" indent="-76200" algn="l">
                        <a:lnSpc>
                          <a:spcPts val="2300"/>
                        </a:lnSpc>
                        <a:buNone/>
                      </a:pPr>
                      <a:r>
                        <a:rPr lang="ja-JP" sz="1050" kern="100">
                          <a:effectLst/>
                          <a:latin typeface="Meiryo"/>
                          <a:ea typeface="Meiryo"/>
                        </a:rPr>
                        <a:t>・「総合周産期母子医療センターの指定」を重点的に評価（</a:t>
                      </a:r>
                      <a:r>
                        <a:rPr lang="en-US" altLang="ja-JP" sz="1050" kern="100">
                          <a:effectLst/>
                          <a:latin typeface="Meiryo"/>
                          <a:ea typeface="+mj-ea"/>
                        </a:rPr>
                        <a:t>1P</a:t>
                      </a:r>
                      <a:r>
                        <a:rPr lang="ja-JP" sz="1050" kern="100">
                          <a:effectLst/>
                          <a:latin typeface="Meiryo"/>
                          <a:ea typeface="Meiryo"/>
                        </a:rPr>
                        <a:t>）</a:t>
                      </a:r>
                      <a:endParaRPr lang="en-US" altLang="ja-JP">
                        <a:latin typeface="Meiryo"/>
                        <a:ea typeface="Meiryo"/>
                      </a:endParaRPr>
                    </a:p>
                    <a:p>
                      <a:pPr marL="142875" lvl="0" indent="-76200" algn="l">
                        <a:lnSpc>
                          <a:spcPts val="2300"/>
                        </a:lnSpc>
                        <a:buNone/>
                      </a:pPr>
                      <a:r>
                        <a:rPr lang="ja-JP" sz="1050" kern="100">
                          <a:effectLst/>
                          <a:latin typeface="Meiryo"/>
                          <a:ea typeface="Meiryo"/>
                        </a:rPr>
                        <a:t>・「地域周産期母子医療センターの指定」</a:t>
                      </a:r>
                      <a:r>
                        <a:rPr lang="en-US" altLang="ja-JP" sz="1050" kern="100">
                          <a:effectLst/>
                          <a:latin typeface="Meiryo"/>
                          <a:ea typeface="+mj-ea"/>
                        </a:rPr>
                        <a:t>(0.5P)</a:t>
                      </a:r>
                      <a:endParaRPr kumimoji="1" lang="ja-JP" sz="1050" kern="100">
                        <a:solidFill>
                          <a:srgbClr val="FF0000"/>
                        </a:solidFill>
                        <a:effectLst/>
                        <a:latin typeface="Meiryo"/>
                        <a:ea typeface="Meiryo"/>
                      </a:endParaRPr>
                    </a:p>
                  </a:txBody>
                  <a:tcPr marL="0" marR="0" marT="0" marB="0">
                    <a:lnL w="12700" cap="flat" cmpd="sng" algn="ctr">
                      <a:solidFill>
                        <a:schemeClr val="tx2"/>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7084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altLang="en-US" sz="1050" kern="100">
                          <a:effectLst/>
                          <a:latin typeface="+mj-ea"/>
                          <a:ea typeface="+mj-ea"/>
                        </a:rPr>
                        <a:t>へき地</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lvl="0" indent="-76200" algn="l">
                        <a:lnSpc>
                          <a:spcPts val="2300"/>
                        </a:lnSpc>
                        <a:buNone/>
                      </a:pPr>
                      <a:r>
                        <a:rPr lang="ja-JP" sz="1050" b="0" i="0" u="none" strike="noStrike" kern="100" noProof="0">
                          <a:solidFill>
                            <a:schemeClr val="tx1"/>
                          </a:solidFill>
                          <a:effectLst/>
                          <a:latin typeface="Meiryo"/>
                          <a:ea typeface="Meiryo"/>
                        </a:rPr>
                        <a:t>・「へき地医療拠点病院の指定かつ巡回診療、医師派遣、代診医派遣を合算で年</a:t>
                      </a:r>
                      <a:r>
                        <a:rPr lang="en-US" altLang="ja-JP" sz="1050" b="0" i="0" u="none" strike="noStrike" kern="100" noProof="0">
                          <a:solidFill>
                            <a:schemeClr val="tx1"/>
                          </a:solidFill>
                          <a:effectLst/>
                          <a:latin typeface="Meiryo"/>
                          <a:ea typeface="Meiryo UI"/>
                        </a:rPr>
                        <a:t>12</a:t>
                      </a:r>
                      <a:r>
                        <a:rPr lang="ja-JP" sz="1050" b="0" i="0" u="none" strike="noStrike" kern="100" noProof="0">
                          <a:solidFill>
                            <a:schemeClr val="tx1"/>
                          </a:solidFill>
                          <a:effectLst/>
                          <a:latin typeface="Meiryo"/>
                          <a:ea typeface="Meiryo"/>
                        </a:rPr>
                        <a:t>回以上実施していること」又は社会医療法人認可におけるへき地医療の要件を満たしていることを評価（いずれかで</a:t>
                      </a:r>
                      <a:r>
                        <a:rPr lang="en-US" altLang="ja-JP" sz="1050" b="0" i="0" u="none" strike="noStrike" kern="100" noProof="0">
                          <a:solidFill>
                            <a:schemeClr val="tx1"/>
                          </a:solidFill>
                          <a:effectLst/>
                          <a:latin typeface="Meiryo"/>
                          <a:ea typeface="Meiryo UI"/>
                        </a:rPr>
                        <a:t>1P</a:t>
                      </a:r>
                      <a:r>
                        <a:rPr lang="ja-JP" sz="1050" b="0" i="0" u="none" strike="noStrike" kern="100" noProof="0">
                          <a:solidFill>
                            <a:schemeClr val="tx1"/>
                          </a:solidFill>
                          <a:effectLst/>
                          <a:latin typeface="Meiryo"/>
                          <a:ea typeface="Meiryo"/>
                        </a:rPr>
                        <a:t>）</a:t>
                      </a:r>
                      <a:endParaRPr lang="en-US" altLang="ja-JP" sz="1050" b="0" i="0" u="none" strike="noStrike" kern="100" noProof="0">
                        <a:solidFill>
                          <a:schemeClr val="tx1"/>
                        </a:solidFill>
                        <a:effectLst/>
                        <a:latin typeface="Meiryo"/>
                        <a:ea typeface="Meiryo UI"/>
                      </a:endParaRPr>
                    </a:p>
                    <a:p>
                      <a:pPr marL="142875" lvl="0" indent="-76200" algn="l">
                        <a:lnSpc>
                          <a:spcPts val="2300"/>
                        </a:lnSpc>
                        <a:buNone/>
                      </a:pPr>
                      <a:r>
                        <a:rPr lang="ja-JP" sz="1050" b="0" i="0" u="none" strike="noStrike" kern="100" noProof="0">
                          <a:solidFill>
                            <a:schemeClr val="tx1"/>
                          </a:solidFill>
                          <a:effectLst/>
                          <a:latin typeface="Meiryo"/>
                          <a:ea typeface="Meiryo"/>
                        </a:rPr>
                        <a:t>・「へき地医療拠点病院の指定（巡回診療、医師派遣、代診医派遣を合算で年</a:t>
                      </a:r>
                      <a:r>
                        <a:rPr lang="en-US" altLang="ja-JP" sz="1050" b="0" i="0" u="none" strike="noStrike" kern="100" noProof="0">
                          <a:solidFill>
                            <a:schemeClr val="tx1"/>
                          </a:solidFill>
                          <a:effectLst/>
                          <a:latin typeface="Meiryo"/>
                          <a:ea typeface="Meiryo UI"/>
                        </a:rPr>
                        <a:t>12</a:t>
                      </a:r>
                      <a:r>
                        <a:rPr lang="ja-JP" sz="1050" b="0" i="0" u="none" strike="noStrike" kern="100" noProof="0">
                          <a:solidFill>
                            <a:schemeClr val="tx1"/>
                          </a:solidFill>
                          <a:effectLst/>
                          <a:latin typeface="Meiryo"/>
                          <a:ea typeface="Meiryo"/>
                        </a:rPr>
                        <a:t>回以上実施している場合を除く）」を評価（</a:t>
                      </a:r>
                      <a:r>
                        <a:rPr lang="en-US" altLang="ja-JP" sz="1050" b="0" i="0" u="none" strike="noStrike" kern="100" noProof="0">
                          <a:solidFill>
                            <a:schemeClr val="tx1"/>
                          </a:solidFill>
                          <a:effectLst/>
                          <a:latin typeface="Meiryo"/>
                          <a:ea typeface="Meiryo UI"/>
                        </a:rPr>
                        <a:t>0.5P</a:t>
                      </a:r>
                      <a:r>
                        <a:rPr lang="ja-JP" sz="1050" b="0" i="0" u="none" strike="noStrike" kern="100" noProof="0">
                          <a:solidFill>
                            <a:schemeClr val="tx1"/>
                          </a:solidFill>
                          <a:effectLst/>
                          <a:latin typeface="Meiryo"/>
                          <a:ea typeface="Meiryo"/>
                        </a:rPr>
                        <a:t>）</a:t>
                      </a:r>
                      <a:endParaRPr lang="ja-JP" sz="1050" b="0" u="none">
                        <a:solidFill>
                          <a:schemeClr val="tx1"/>
                        </a:solidFill>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endParaRPr lang="en-US" altLang="ja-JP"/>
                    </a:p>
                  </a:txBody>
                  <a:tcPr marL="0" marR="0" marT="0"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370840">
                <a:tc row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a:effectLst/>
                          <a:latin typeface="+mj-ea"/>
                          <a:ea typeface="+mj-ea"/>
                        </a:rPr>
                        <a:t>救急</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a:effectLst/>
                          <a:latin typeface="Meiryo"/>
                          <a:ea typeface="Meiryo"/>
                        </a:rPr>
                        <a:t>二次救急医療機関であって病院群輪番制への参加施設、</a:t>
                      </a:r>
                      <a:endParaRPr lang="ja-JP" altLang="en-US" sz="1050" kern="100">
                        <a:effectLst/>
                        <a:latin typeface="Meiryo"/>
                        <a:ea typeface="Meiryo"/>
                      </a:endParaRPr>
                    </a:p>
                    <a:p>
                      <a:pPr marL="142875" lvl="0" indent="-76200" algn="l">
                        <a:lnSpc>
                          <a:spcPts val="2300"/>
                        </a:lnSpc>
                        <a:buNone/>
                      </a:pPr>
                      <a:r>
                        <a:rPr lang="ja-JP" sz="1050" kern="100">
                          <a:effectLst/>
                          <a:latin typeface="Meiryo"/>
                          <a:ea typeface="Meiryo"/>
                        </a:rPr>
                        <a:t>共同利用型の施設又は救命救急センターを評価</a:t>
                      </a:r>
                      <a:r>
                        <a:rPr lang="en-US" sz="1050" kern="100">
                          <a:effectLst/>
                          <a:latin typeface="Meiryo"/>
                          <a:ea typeface="+mj-ea"/>
                        </a:rPr>
                        <a:t>(0.1P)</a:t>
                      </a:r>
                      <a:endParaRPr lang="ja-JP" sz="1050" kern="100">
                        <a:effectLst/>
                        <a:latin typeface="Meiryo"/>
                        <a:ea typeface="Meiryo"/>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a:effectLst/>
                          <a:latin typeface="Meiryo"/>
                          <a:ea typeface="Meiryo"/>
                        </a:rPr>
                        <a:t>救命救急センター（</a:t>
                      </a:r>
                      <a:r>
                        <a:rPr lang="en-US" sz="1050" kern="100">
                          <a:effectLst/>
                          <a:latin typeface="Meiryo"/>
                          <a:ea typeface="+mj-ea"/>
                        </a:rPr>
                        <a:t>0.5P</a:t>
                      </a:r>
                      <a:r>
                        <a:rPr lang="ja-JP" sz="1050" kern="100">
                          <a:effectLst/>
                          <a:latin typeface="Meiryo"/>
                          <a:ea typeface="Meiryo"/>
                        </a:rPr>
                        <a:t>）</a:t>
                      </a:r>
                      <a:endParaRPr lang="ja-JP" altLang="en-US" sz="1050" kern="100">
                        <a:effectLst/>
                        <a:latin typeface="Meiryo"/>
                        <a:ea typeface="Meiryo"/>
                      </a:endParaRPr>
                    </a:p>
                    <a:p>
                      <a:pPr marL="142875" indent="-76200" algn="l">
                        <a:lnSpc>
                          <a:spcPts val="2300"/>
                        </a:lnSpc>
                      </a:pPr>
                      <a:r>
                        <a:rPr lang="ja-JP" sz="1050" kern="100">
                          <a:effectLst/>
                          <a:latin typeface="Meiryo"/>
                          <a:ea typeface="Meiryo"/>
                        </a:rPr>
                        <a:t>二次救急医療機関であって病院群輪番制への参加施設、共同利用型の施設（</a:t>
                      </a:r>
                      <a:r>
                        <a:rPr lang="en-US" sz="1050" kern="100">
                          <a:effectLst/>
                          <a:latin typeface="Meiryo"/>
                          <a:ea typeface="+mj-ea"/>
                        </a:rPr>
                        <a:t>0.1P</a:t>
                      </a:r>
                      <a:r>
                        <a:rPr lang="ja-JP" sz="1050" kern="100">
                          <a:effectLst/>
                          <a:latin typeface="Meiryo"/>
                          <a:ea typeface="Meiryo"/>
                        </a:rPr>
                        <a:t>）</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extLst>
                  <a:ext uri="{0D108BD9-81ED-4DB2-BD59-A6C34878D82A}">
                    <a16:rowId xmlns:a16="http://schemas.microsoft.com/office/drawing/2014/main" val="10003"/>
                  </a:ext>
                </a:extLst>
              </a:tr>
              <a:tr h="370840">
                <a:tc vMerge="1">
                  <a:txBody>
                    <a:bodyPr/>
                    <a:lstStyle/>
                    <a:p>
                      <a:endParaRPr kumimoji="1" lang="ja-JP" altLang="en-US"/>
                    </a:p>
                  </a:txBody>
                  <a:tcPr>
                    <a:lnR w="9525" cap="flat" cmpd="sng" algn="ctr">
                      <a:solidFill>
                        <a:schemeClr val="accent6"/>
                      </a:solidFill>
                      <a:prstDash val="solid"/>
                      <a:round/>
                      <a:headEnd type="none" w="med" len="med"/>
                      <a:tailEnd type="none" w="med" len="med"/>
                    </a:lnR>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altLang="en-US" sz="1050" kern="100">
                          <a:effectLst/>
                          <a:latin typeface="+mj-ea"/>
                          <a:ea typeface="+mj-ea"/>
                        </a:rPr>
                        <a:t>上記体制を前提とし、</a:t>
                      </a:r>
                      <a:r>
                        <a:rPr lang="ja-JP" sz="1050" kern="100">
                          <a:effectLst/>
                          <a:latin typeface="+mj-ea"/>
                          <a:ea typeface="+mj-ea"/>
                        </a:rPr>
                        <a:t>救急車で来院し、入院となった患</a:t>
                      </a:r>
                      <a:endParaRPr lang="en-US" altLang="ja-JP"/>
                    </a:p>
                    <a:p>
                      <a:pPr marL="142875" lvl="0" indent="-76200" algn="l">
                        <a:lnSpc>
                          <a:spcPts val="2300"/>
                        </a:lnSpc>
                        <a:buNone/>
                      </a:pPr>
                      <a:r>
                        <a:rPr lang="ja-JP" sz="1050" kern="100">
                          <a:effectLst/>
                          <a:latin typeface="+mj-ea"/>
                          <a:ea typeface="+mj-ea"/>
                        </a:rPr>
                        <a:t>者数（最大</a:t>
                      </a:r>
                      <a:r>
                        <a:rPr lang="en-US" sz="1050" kern="100">
                          <a:effectLst/>
                          <a:latin typeface="+mj-ea"/>
                          <a:ea typeface="+mj-ea"/>
                        </a:rPr>
                        <a:t>0.9P</a:t>
                      </a:r>
                      <a:r>
                        <a:rPr lang="ja-JP" sz="1050" kern="100">
                          <a:effectLst/>
                          <a:latin typeface="+mj-ea"/>
                          <a:ea typeface="+mj-ea"/>
                        </a:rPr>
                        <a:t>）</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altLang="en-US" sz="1050" kern="100">
                          <a:effectLst/>
                          <a:latin typeface="+mj-ea"/>
                          <a:ea typeface="+mj-ea"/>
                        </a:rPr>
                        <a:t>上記体制を前提とし、</a:t>
                      </a:r>
                      <a:r>
                        <a:rPr lang="ja-JP" sz="1050" kern="100">
                          <a:effectLst/>
                          <a:latin typeface="+mj-ea"/>
                          <a:ea typeface="+mj-ea"/>
                        </a:rPr>
                        <a:t>救急車で来院し、入院となった患者数（救急医療入院に</a:t>
                      </a:r>
                      <a:endParaRPr lang="en-US" altLang="ja-JP"/>
                    </a:p>
                    <a:p>
                      <a:pPr marL="142875" lvl="0" indent="-76200" algn="l">
                        <a:lnSpc>
                          <a:spcPts val="2300"/>
                        </a:lnSpc>
                        <a:buNone/>
                      </a:pPr>
                      <a:r>
                        <a:rPr lang="ja-JP" sz="1050" kern="100">
                          <a:effectLst/>
                          <a:latin typeface="+mj-ea"/>
                          <a:ea typeface="+mj-ea"/>
                        </a:rPr>
                        <a:t>限る）（最大</a:t>
                      </a:r>
                      <a:r>
                        <a:rPr lang="en-US" sz="1050" kern="100">
                          <a:effectLst/>
                          <a:latin typeface="+mj-ea"/>
                          <a:ea typeface="+mj-ea"/>
                        </a:rPr>
                        <a:t>0.5P</a:t>
                      </a:r>
                      <a:r>
                        <a:rPr lang="ja-JP" sz="1050" kern="100">
                          <a:effectLst/>
                          <a:latin typeface="+mj-ea"/>
                          <a:ea typeface="+mj-ea"/>
                        </a:rPr>
                        <a:t>）</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extLst>
                  <a:ext uri="{0D108BD9-81ED-4DB2-BD59-A6C34878D82A}">
                    <a16:rowId xmlns:a16="http://schemas.microsoft.com/office/drawing/2014/main" val="10004"/>
                  </a:ext>
                </a:extLst>
              </a:tr>
              <a:tr h="370840">
                <a:tc>
                  <a:txBody>
                    <a:bodyPr/>
                    <a:lstStyle/>
                    <a:p>
                      <a:pPr marL="142875" indent="-76200" algn="l">
                        <a:lnSpc>
                          <a:spcPts val="2300"/>
                        </a:lnSpc>
                      </a:pPr>
                      <a:r>
                        <a:rPr lang="ja-JP" altLang="en-US" sz="1050" b="0" u="none" kern="100">
                          <a:solidFill>
                            <a:schemeClr val="tx1"/>
                          </a:solidFill>
                          <a:effectLst/>
                          <a:latin typeface="+mj-ea"/>
                          <a:ea typeface="+mj-ea"/>
                        </a:rPr>
                        <a:t>感染症</a:t>
                      </a:r>
                      <a:endParaRPr lang="ja-JP" sz="1050" b="0" u="none" kern="100">
                        <a:solidFill>
                          <a:schemeClr val="tx1"/>
                        </a:solidFill>
                        <a:effectLst/>
                        <a:latin typeface="+mj-ea"/>
                        <a:ea typeface="+mj-ea"/>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142875" indent="-76200" algn="l">
                        <a:lnSpc>
                          <a:spcPts val="2300"/>
                        </a:lnSpc>
                      </a:pPr>
                      <a:r>
                        <a:rPr lang="ja-JP" altLang="en-US" sz="1050" kern="100" dirty="0">
                          <a:effectLst/>
                          <a:latin typeface="Meiryo"/>
                          <a:ea typeface="Meiryo"/>
                        </a:rPr>
                        <a:t>・新型インフルエンザ患者入院医療機関に該当（</a:t>
                      </a:r>
                      <a:r>
                        <a:rPr lang="en-US" altLang="ja-JP" sz="1050" kern="100" dirty="0">
                          <a:effectLst/>
                          <a:latin typeface="Meiryo"/>
                          <a:ea typeface="+mj-ea"/>
                        </a:rPr>
                        <a:t>0.25P</a:t>
                      </a:r>
                      <a:r>
                        <a:rPr lang="ja-JP" altLang="en-US" sz="1050" kern="100" dirty="0">
                          <a:effectLst/>
                          <a:latin typeface="Meiryo"/>
                          <a:ea typeface="Meiryo"/>
                        </a:rPr>
                        <a:t>）</a:t>
                      </a:r>
                      <a:r>
                        <a:rPr lang="ja-JP" altLang="en-US" sz="1050" b="1" u="sng" kern="100" dirty="0">
                          <a:effectLst/>
                          <a:latin typeface="Meiryo"/>
                          <a:ea typeface="Meiryo"/>
                        </a:rPr>
                        <a:t>（令和６年度で終了）</a:t>
                      </a:r>
                    </a:p>
                    <a:p>
                      <a:pPr marL="142875" marR="0" lvl="0" indent="-76200" algn="l" defTabSz="990570" rtl="0" eaLnBrk="1" fontAlgn="auto" latinLnBrk="0" hangingPunct="1">
                        <a:lnSpc>
                          <a:spcPts val="2300"/>
                        </a:lnSpc>
                        <a:spcBef>
                          <a:spcPts val="0"/>
                        </a:spcBef>
                        <a:spcAft>
                          <a:spcPts val="0"/>
                        </a:spcAft>
                        <a:buClrTx/>
                        <a:buSzTx/>
                        <a:buFontTx/>
                        <a:buNone/>
                        <a:tabLst/>
                        <a:defRPr/>
                      </a:pPr>
                      <a:r>
                        <a:rPr lang="ja-JP" altLang="en-US" sz="1050" b="0" u="none" kern="100" dirty="0">
                          <a:solidFill>
                            <a:schemeClr val="tx1"/>
                          </a:solidFill>
                          <a:effectLst/>
                          <a:latin typeface="Meiryo"/>
                          <a:ea typeface="Meiryo"/>
                        </a:rPr>
                        <a:t>・新型コロナウイルス感染症に係る病床確保を行っていること（</a:t>
                      </a:r>
                      <a:r>
                        <a:rPr lang="en-US" altLang="ja-JP" sz="1050" b="0" u="none" kern="100" dirty="0">
                          <a:solidFill>
                            <a:schemeClr val="tx1"/>
                          </a:solidFill>
                          <a:effectLst/>
                          <a:latin typeface="Meiryo"/>
                          <a:ea typeface="+mj-ea"/>
                        </a:rPr>
                        <a:t>0.25P</a:t>
                      </a:r>
                      <a:r>
                        <a:rPr lang="ja-JP" altLang="en-US" sz="1050" b="0" u="none" kern="100" dirty="0">
                          <a:solidFill>
                            <a:schemeClr val="tx1"/>
                          </a:solidFill>
                          <a:effectLst/>
                          <a:latin typeface="Meiryo"/>
                          <a:ea typeface="Meiryo"/>
                        </a:rPr>
                        <a:t>）</a:t>
                      </a:r>
                      <a:r>
                        <a:rPr lang="ja-JP" altLang="en-US" sz="1050" b="1" u="sng" kern="100" dirty="0">
                          <a:effectLst/>
                          <a:latin typeface="Meiryo"/>
                          <a:ea typeface="Meiryo"/>
                        </a:rPr>
                        <a:t>（令和６年度で終了）</a:t>
                      </a:r>
                      <a:endParaRPr lang="ja-JP" altLang="en-US" sz="1050" b="0" u="sng" kern="100" dirty="0">
                        <a:solidFill>
                          <a:schemeClr val="tx1"/>
                        </a:solidFill>
                        <a:effectLst/>
                        <a:latin typeface="Meiryo"/>
                        <a:ea typeface="Meiryo"/>
                      </a:endParaRPr>
                    </a:p>
                    <a:p>
                      <a:pPr marL="142875" marR="0" lvl="0" indent="-76200" algn="l" defTabSz="990570" rtl="0" eaLnBrk="1" fontAlgn="auto" latinLnBrk="0" hangingPunct="1">
                        <a:lnSpc>
                          <a:spcPts val="2300"/>
                        </a:lnSpc>
                        <a:spcBef>
                          <a:spcPts val="0"/>
                        </a:spcBef>
                        <a:spcAft>
                          <a:spcPts val="0"/>
                        </a:spcAft>
                        <a:buClrTx/>
                        <a:buSzTx/>
                        <a:buFontTx/>
                        <a:buNone/>
                        <a:tabLst/>
                        <a:defRPr/>
                      </a:pPr>
                      <a:r>
                        <a:rPr lang="ja-JP" altLang="en-US" sz="1050" b="0" u="none" kern="100" dirty="0">
                          <a:solidFill>
                            <a:schemeClr val="tx1"/>
                          </a:solidFill>
                          <a:effectLst/>
                          <a:latin typeface="Meiryo"/>
                          <a:ea typeface="Meiryo"/>
                        </a:rPr>
                        <a:t>　</a:t>
                      </a:r>
                      <a:r>
                        <a:rPr lang="en-US" altLang="ja-JP" sz="1050" b="0" u="none" kern="100" dirty="0">
                          <a:solidFill>
                            <a:schemeClr val="tx1"/>
                          </a:solidFill>
                          <a:effectLst/>
                          <a:latin typeface="Meiryo"/>
                          <a:ea typeface="+mj-ea"/>
                        </a:rPr>
                        <a:t>※</a:t>
                      </a:r>
                      <a:r>
                        <a:rPr lang="ja-JP" altLang="en-US" sz="1050" b="0" u="none" kern="100" dirty="0">
                          <a:solidFill>
                            <a:schemeClr val="tx1"/>
                          </a:solidFill>
                          <a:effectLst/>
                          <a:latin typeface="Meiryo"/>
                          <a:ea typeface="Meiryo"/>
                        </a:rPr>
                        <a:t>　上記のいずれも満たした場合</a:t>
                      </a:r>
                      <a:r>
                        <a:rPr kumimoji="1" lang="ja-JP" altLang="en-US" sz="1050" b="0" u="none" kern="100" dirty="0">
                          <a:solidFill>
                            <a:schemeClr val="tx1"/>
                          </a:solidFill>
                          <a:effectLst/>
                          <a:latin typeface="Meiryo"/>
                          <a:ea typeface="Meiryo"/>
                          <a:cs typeface="+mn-cs"/>
                        </a:rPr>
                        <a:t>（</a:t>
                      </a:r>
                      <a:r>
                        <a:rPr lang="en-US" altLang="ja-JP" sz="1050" b="0" u="none" kern="100" dirty="0">
                          <a:solidFill>
                            <a:schemeClr val="tx1"/>
                          </a:solidFill>
                          <a:effectLst/>
                          <a:latin typeface="Meiryo"/>
                          <a:ea typeface="+mj-ea"/>
                        </a:rPr>
                        <a:t>0.75P</a:t>
                      </a:r>
                      <a:r>
                        <a:rPr kumimoji="1" lang="ja-JP" altLang="en-US" sz="1050" b="0" u="none" kern="100" dirty="0">
                          <a:solidFill>
                            <a:schemeClr val="tx1"/>
                          </a:solidFill>
                          <a:effectLst/>
                          <a:latin typeface="Meiryo"/>
                          <a:ea typeface="Meiryo"/>
                          <a:cs typeface="+mn-cs"/>
                        </a:rPr>
                        <a:t>）</a:t>
                      </a:r>
                      <a:r>
                        <a:rPr lang="ja-JP" altLang="en-US" sz="1050" b="1" u="sng" kern="100" dirty="0">
                          <a:effectLst/>
                          <a:latin typeface="Meiryo"/>
                          <a:ea typeface="Meiryo"/>
                        </a:rPr>
                        <a:t>（令和６年度で終了）</a:t>
                      </a:r>
                      <a:endParaRPr lang="en-US" altLang="ja-JP" sz="1050" b="0" u="sng" kern="100" dirty="0">
                        <a:solidFill>
                          <a:schemeClr val="tx1"/>
                        </a:solidFill>
                        <a:effectLst/>
                        <a:latin typeface="Meiryo"/>
                        <a:ea typeface="Meiryo"/>
                      </a:endParaRPr>
                    </a:p>
                    <a:p>
                      <a:pPr marL="142875" marR="0" lvl="0" indent="-76200" algn="l" defTabSz="990570" rtl="0" eaLnBrk="1" fontAlgn="auto" latinLnBrk="0" hangingPunct="1">
                        <a:lnSpc>
                          <a:spcPts val="2300"/>
                        </a:lnSpc>
                        <a:spcBef>
                          <a:spcPts val="0"/>
                        </a:spcBef>
                        <a:spcAft>
                          <a:spcPts val="0"/>
                        </a:spcAft>
                        <a:buClrTx/>
                        <a:buSzTx/>
                        <a:buFontTx/>
                        <a:buNone/>
                        <a:tabLst/>
                        <a:defRPr/>
                      </a:pPr>
                      <a:r>
                        <a:rPr lang="ja-JP" altLang="en-US" sz="1050" b="0" u="none" kern="100" dirty="0">
                          <a:solidFill>
                            <a:schemeClr val="tx1"/>
                          </a:solidFill>
                          <a:effectLst/>
                          <a:latin typeface="Meiryo"/>
                          <a:ea typeface="Meiryo"/>
                        </a:rPr>
                        <a:t>・</a:t>
                      </a:r>
                      <a:r>
                        <a:rPr lang="en-US" altLang="ja-JP" sz="1050" b="0" u="none" kern="100" dirty="0">
                          <a:solidFill>
                            <a:schemeClr val="tx1"/>
                          </a:solidFill>
                          <a:effectLst/>
                          <a:latin typeface="Meiryo"/>
                          <a:ea typeface="+mj-ea"/>
                        </a:rPr>
                        <a:t>GMIS</a:t>
                      </a:r>
                      <a:r>
                        <a:rPr lang="ja-JP" altLang="en-US" sz="1050" b="0" u="none" kern="100" dirty="0">
                          <a:solidFill>
                            <a:schemeClr val="tx1"/>
                          </a:solidFill>
                          <a:effectLst/>
                          <a:latin typeface="Meiryo"/>
                          <a:ea typeface="Meiryo"/>
                        </a:rPr>
                        <a:t>への参加（日次調査への年間の参加割合を線形で評価）（最大</a:t>
                      </a:r>
                      <a:r>
                        <a:rPr lang="en-US" altLang="ja-JP" sz="1050" b="0" u="none" kern="100" dirty="0">
                          <a:solidFill>
                            <a:schemeClr val="tx1"/>
                          </a:solidFill>
                          <a:effectLst/>
                          <a:latin typeface="Meiryo"/>
                          <a:ea typeface="+mj-ea"/>
                        </a:rPr>
                        <a:t>0.25P</a:t>
                      </a:r>
                      <a:r>
                        <a:rPr lang="ja-JP" altLang="en-US" sz="1050" b="0" u="none" kern="100" dirty="0">
                          <a:solidFill>
                            <a:schemeClr val="tx1"/>
                          </a:solidFill>
                          <a:effectLst/>
                          <a:latin typeface="Meiryo"/>
                          <a:ea typeface="Meiryo"/>
                        </a:rPr>
                        <a:t>）</a:t>
                      </a:r>
                      <a:r>
                        <a:rPr lang="ja-JP" altLang="en-US" sz="1050" b="1" u="sng" kern="100" dirty="0">
                          <a:effectLst/>
                          <a:latin typeface="Meiryo"/>
                          <a:ea typeface="Meiryo"/>
                        </a:rPr>
                        <a:t>（令和６年度で終了）</a:t>
                      </a:r>
                      <a:endParaRPr lang="ja-JP" altLang="en-US" sz="1050" b="0" u="sng" kern="100" dirty="0">
                        <a:solidFill>
                          <a:schemeClr val="tx1"/>
                        </a:solidFill>
                        <a:effectLst/>
                        <a:latin typeface="Meiryo"/>
                        <a:ea typeface="Meiryo"/>
                      </a:endParaRPr>
                    </a:p>
                    <a:p>
                      <a:pPr marL="142875" lvl="0" indent="-76200" algn="l">
                        <a:lnSpc>
                          <a:spcPts val="2300"/>
                        </a:lnSpc>
                        <a:buNone/>
                      </a:pPr>
                      <a:r>
                        <a:rPr lang="ja-JP" altLang="en-US" sz="1050" b="1" u="sng" kern="100" dirty="0">
                          <a:solidFill>
                            <a:schemeClr val="tx2"/>
                          </a:solidFill>
                          <a:effectLst/>
                          <a:latin typeface="Meiryo"/>
                          <a:ea typeface="Meiryo"/>
                        </a:rPr>
                        <a:t>・第一種協定指定医療機関に該当</a:t>
                      </a:r>
                      <a:r>
                        <a:rPr lang="ja-JP" sz="1050" b="1" i="0" u="sng" strike="noStrike" kern="100" noProof="0" dirty="0">
                          <a:solidFill>
                            <a:srgbClr val="0070C0"/>
                          </a:solidFill>
                          <a:effectLst/>
                          <a:latin typeface="Meiryo"/>
                          <a:ea typeface="Meiryo"/>
                        </a:rPr>
                        <a:t>（</a:t>
                      </a:r>
                      <a:r>
                        <a:rPr lang="en-US" altLang="ja-JP" sz="1050" b="1" i="0" u="sng" strike="noStrike" kern="100" noProof="0" dirty="0">
                          <a:solidFill>
                            <a:srgbClr val="0070C0"/>
                          </a:solidFill>
                          <a:effectLst/>
                          <a:latin typeface="Meiryo"/>
                        </a:rPr>
                        <a:t>0.5P</a:t>
                      </a:r>
                      <a:r>
                        <a:rPr lang="ja-JP" sz="1050" b="1" i="0" u="sng" strike="noStrike" kern="100" noProof="0" dirty="0">
                          <a:solidFill>
                            <a:srgbClr val="0070C0"/>
                          </a:solidFill>
                          <a:effectLst/>
                          <a:latin typeface="Meiryo"/>
                          <a:ea typeface="Meiryo"/>
                        </a:rPr>
                        <a:t>）</a:t>
                      </a:r>
                      <a:r>
                        <a:rPr lang="ja-JP" altLang="en-US" sz="1050" b="1" i="0" u="sng" strike="noStrike" kern="100" noProof="0" dirty="0">
                          <a:solidFill>
                            <a:srgbClr val="0070C0"/>
                          </a:solidFill>
                          <a:effectLst/>
                          <a:latin typeface="Meiryo"/>
                          <a:ea typeface="Meiryo"/>
                        </a:rPr>
                        <a:t>（令和７年度以降の評価） </a:t>
                      </a:r>
                      <a:endParaRPr lang="ja-JP" sz="1050" b="1" i="0" u="sng" strike="noStrike" kern="100" noProof="0" dirty="0">
                        <a:solidFill>
                          <a:srgbClr val="0070C0"/>
                        </a:solidFill>
                        <a:effectLst/>
                        <a:latin typeface="Meiryo"/>
                        <a:ea typeface="Meiryo"/>
                      </a:endParaRPr>
                    </a:p>
                    <a:p>
                      <a:pPr marL="142875" lvl="0" indent="-76200" algn="l">
                        <a:lnSpc>
                          <a:spcPts val="2300"/>
                        </a:lnSpc>
                        <a:buNone/>
                      </a:pPr>
                      <a:r>
                        <a:rPr lang="ja-JP" altLang="en-US" sz="1050" b="1" i="0" u="sng" strike="noStrike" kern="100" noProof="0" dirty="0">
                          <a:solidFill>
                            <a:srgbClr val="0070C0"/>
                          </a:solidFill>
                          <a:effectLst/>
                          <a:latin typeface="Meiryo"/>
                          <a:ea typeface="Meiryo"/>
                        </a:rPr>
                        <a:t>・流行初期医療確保措置の対象となる協定の締結</a:t>
                      </a:r>
                      <a:r>
                        <a:rPr lang="en-US" altLang="ja-JP" sz="1050" b="1" i="0" u="sng" strike="noStrike" kern="100" noProof="0" dirty="0">
                          <a:solidFill>
                            <a:srgbClr val="0070C0"/>
                          </a:solidFill>
                          <a:effectLst/>
                          <a:latin typeface="Meiryo"/>
                          <a:ea typeface="Meiryo"/>
                        </a:rPr>
                        <a:t>(</a:t>
                      </a:r>
                      <a:r>
                        <a:rPr lang="en-US" altLang="ja-JP" sz="1050" b="1" i="0" u="sng" strike="noStrike" kern="100" noProof="0" dirty="0" err="1">
                          <a:solidFill>
                            <a:srgbClr val="0070C0"/>
                          </a:solidFill>
                          <a:effectLst/>
                          <a:latin typeface="Meiryo"/>
                          <a:ea typeface="Meiryo"/>
                        </a:rPr>
                        <a:t>入院に係るものに限る</a:t>
                      </a:r>
                      <a:r>
                        <a:rPr lang="en-US" altLang="ja-JP" sz="1050" b="1" i="0" u="sng" strike="noStrike" kern="100" noProof="0" dirty="0">
                          <a:solidFill>
                            <a:srgbClr val="0070C0"/>
                          </a:solidFill>
                          <a:effectLst/>
                          <a:latin typeface="Meiryo"/>
                          <a:ea typeface="Meiryo"/>
                        </a:rPr>
                        <a:t>)</a:t>
                      </a:r>
                      <a:r>
                        <a:rPr lang="ja-JP" sz="1050" b="1" i="0" u="sng" strike="noStrike" kern="100" noProof="0" dirty="0">
                          <a:solidFill>
                            <a:srgbClr val="0070C0"/>
                          </a:solidFill>
                          <a:effectLst/>
                          <a:latin typeface="Meiryo"/>
                          <a:ea typeface="Meiryo"/>
                        </a:rPr>
                        <a:t>（</a:t>
                      </a:r>
                      <a:r>
                        <a:rPr lang="en-US" altLang="ja-JP" sz="1050" b="1" i="0" u="sng" strike="noStrike" kern="100" noProof="0" dirty="0">
                          <a:solidFill>
                            <a:srgbClr val="0070C0"/>
                          </a:solidFill>
                          <a:effectLst/>
                          <a:latin typeface="Meiryo"/>
                        </a:rPr>
                        <a:t>0.5P</a:t>
                      </a:r>
                      <a:r>
                        <a:rPr lang="ja-JP" sz="1050" b="1" i="0" u="sng" strike="noStrike" kern="100" noProof="0" dirty="0">
                          <a:solidFill>
                            <a:srgbClr val="0070C0"/>
                          </a:solidFill>
                          <a:effectLst/>
                          <a:latin typeface="Meiryo"/>
                          <a:ea typeface="Meiryo"/>
                        </a:rPr>
                        <a:t>）</a:t>
                      </a:r>
                      <a:r>
                        <a:rPr lang="ja-JP" altLang="en-US" sz="1050" b="1" i="0" u="sng" strike="noStrike" kern="100" noProof="0" dirty="0">
                          <a:solidFill>
                            <a:srgbClr val="0070C0"/>
                          </a:solidFill>
                          <a:effectLst/>
                          <a:latin typeface="Meiryo"/>
                          <a:ea typeface="Meiryo"/>
                        </a:rPr>
                        <a:t>（令和７年度以降の評価） </a:t>
                      </a:r>
                      <a:endParaRPr lang="ja-JP" sz="1050" b="1" i="0" u="sng" strike="noStrike" kern="100" noProof="0" dirty="0">
                        <a:solidFill>
                          <a:srgbClr val="0070C0"/>
                        </a:solidFill>
                        <a:effectLst/>
                        <a:latin typeface="Meiryo"/>
                        <a:ea typeface="Meiryo"/>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142875" indent="-76200" algn="l">
                        <a:lnSpc>
                          <a:spcPts val="2300"/>
                        </a:lnSpc>
                      </a:pPr>
                      <a:endParaRPr lang="ja-JP" sz="1050" kern="100">
                        <a:effectLst/>
                        <a:latin typeface="Century"/>
                      </a:endParaRPr>
                    </a:p>
                  </a:txBody>
                  <a:tcPr marL="68104" marR="68104" marT="9525" marB="0">
                    <a:lnL w="12700" cap="flat" cmpd="sng" algn="ctr">
                      <a:solidFill>
                        <a:srgbClr val="F79646"/>
                      </a:solidFill>
                      <a:prstDash val="dot"/>
                      <a:round/>
                      <a:headEnd type="none" w="med" len="med"/>
                      <a:tailEnd type="none" w="med" len="med"/>
                    </a:lnL>
                    <a:lnR w="9525" cap="flat" cmpd="sng" algn="ctr">
                      <a:solidFill>
                        <a:srgbClr val="F79646">
                          <a:shade val="95000"/>
                          <a:satMod val="105000"/>
                        </a:srgbClr>
                      </a:solidFill>
                      <a:prstDash val="solid"/>
                    </a:lnR>
                    <a:lnT w="9525" cap="flat" cmpd="sng" algn="ctr">
                      <a:solidFill>
                        <a:srgbClr val="F79646">
                          <a:shade val="95000"/>
                          <a:satMod val="105000"/>
                        </a:srgbClr>
                      </a:solidFill>
                      <a:prstDash val="solid"/>
                      <a:round/>
                      <a:headEnd type="none" w="med" len="med"/>
                      <a:tailEnd type="none" w="med" len="med"/>
                    </a:lnT>
                    <a:lnB w="9525" cap="flat" cmpd="sng" algn="ctr">
                      <a:solidFill>
                        <a:srgbClr val="F79646">
                          <a:shade val="95000"/>
                          <a:satMod val="105000"/>
                        </a:srgbClr>
                      </a:solidFill>
                      <a:prstDash val="solid"/>
                    </a:lnB>
                    <a:lnTlToBr w="12700" cmpd="sng">
                      <a:noFill/>
                      <a:prstDash val="solid"/>
                    </a:lnTlToBr>
                    <a:lnBlToTr w="12700" cmpd="sng">
                      <a:noFill/>
                      <a:prstDash val="solid"/>
                    </a:lnBlToTr>
                    <a:noFill/>
                  </a:tcPr>
                </a:tc>
                <a:tc hMerge="1">
                  <a:txBody>
                    <a:bodyPr/>
                    <a:lstStyle/>
                    <a:p>
                      <a:endParaRPr kumimoji="1" lang="ja-JP" altLang="en-US"/>
                    </a:p>
                  </a:txBody>
                  <a:tcPr/>
                </a:tc>
                <a:extLst>
                  <a:ext uri="{0D108BD9-81ED-4DB2-BD59-A6C34878D82A}">
                    <a16:rowId xmlns:a16="http://schemas.microsoft.com/office/drawing/2014/main" val="4054666418"/>
                  </a:ext>
                </a:extLst>
              </a:tr>
            </a:tbl>
          </a:graphicData>
        </a:graphic>
      </p:graphicFrame>
      <p:sp>
        <p:nvSpPr>
          <p:cNvPr id="7" name="タイトル 1">
            <a:extLst>
              <a:ext uri="{FF2B5EF4-FFF2-40B4-BE49-F238E27FC236}">
                <a16:creationId xmlns:a16="http://schemas.microsoft.com/office/drawing/2014/main" id="{3DBA86C8-3505-BEA6-4692-4F306FE82FA5}"/>
              </a:ext>
            </a:extLst>
          </p:cNvPr>
          <p:cNvSpPr>
            <a:spLocks noGrp="1"/>
          </p:cNvSpPr>
          <p:nvPr>
            <p:ph type="title"/>
          </p:nvPr>
        </p:nvSpPr>
        <p:spPr>
          <a:solidFill>
            <a:srgbClr val="E1EDFF"/>
          </a:solidFill>
        </p:spPr>
        <p:txBody>
          <a:bodyPr>
            <a:noAutofit/>
          </a:bodyPr>
          <a:lstStyle/>
          <a:p>
            <a:r>
              <a:rPr lang="ja-JP" b="1">
                <a:latin typeface="Meiryo"/>
                <a:ea typeface="Meiryo"/>
              </a:rPr>
              <a:t>機能評価係数</a:t>
            </a:r>
            <a:r>
              <a:rPr lang="en-US" altLang="ja-JP" b="1">
                <a:latin typeface="Meiryo"/>
                <a:ea typeface="メイリオ"/>
              </a:rPr>
              <a:t>Ⅱ</a:t>
            </a:r>
            <a:r>
              <a:rPr lang="ja-JP" b="1">
                <a:latin typeface="Meiryo"/>
                <a:ea typeface="Meiryo"/>
              </a:rPr>
              <a:t>の評価内容</a:t>
            </a:r>
            <a:r>
              <a:rPr lang="ja-JP" altLang="en-US" b="1">
                <a:latin typeface="Meiryo"/>
                <a:ea typeface="Meiryo"/>
              </a:rPr>
              <a:t>③</a:t>
            </a:r>
            <a:r>
              <a:rPr lang="ja-JP" b="1">
                <a:latin typeface="Meiryo"/>
                <a:ea typeface="Meiryo"/>
              </a:rPr>
              <a:t>（</a:t>
            </a:r>
            <a:r>
              <a:rPr lang="ja-JP" altLang="en-US" b="1">
                <a:latin typeface="Meiryo"/>
                <a:ea typeface="Meiryo"/>
              </a:rPr>
              <a:t>体制評価指数</a:t>
            </a:r>
            <a:r>
              <a:rPr lang="ja-JP" b="1">
                <a:latin typeface="Meiryo"/>
                <a:ea typeface="Meiryo"/>
              </a:rPr>
              <a:t>）</a:t>
            </a:r>
            <a:endParaRPr lang="en-US" altLang="ja-JP" b="1"/>
          </a:p>
        </p:txBody>
      </p:sp>
      <p:sp>
        <p:nvSpPr>
          <p:cNvPr id="9" name="テキスト ボックス 83">
            <a:extLst>
              <a:ext uri="{FF2B5EF4-FFF2-40B4-BE49-F238E27FC236}">
                <a16:creationId xmlns:a16="http://schemas.microsoft.com/office/drawing/2014/main" id="{5C6F8BE0-45A2-BC88-9BFB-0ABA3B6BC020}"/>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sp>
        <p:nvSpPr>
          <p:cNvPr id="3" name="スライド番号プレースホルダー 2">
            <a:extLst>
              <a:ext uri="{FF2B5EF4-FFF2-40B4-BE49-F238E27FC236}">
                <a16:creationId xmlns:a16="http://schemas.microsoft.com/office/drawing/2014/main" id="{AE660262-0727-9300-0849-205D76BCF889}"/>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535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066110163"/>
      </p:ext>
    </p:extLst>
  </p:cSld>
  <p:clrMapOvr>
    <a:masterClrMapping/>
  </p:clrMapOvr>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7FBE48-7E72-8490-8F6E-AE857D091372}"/>
            </a:ext>
          </a:extLst>
        </p:cNvPr>
        <p:cNvGrpSpPr/>
        <p:nvPr/>
      </p:nvGrpSpPr>
      <p:grpSpPr>
        <a:xfrm>
          <a:off x="0" y="0"/>
          <a:ext cx="0" cy="0"/>
          <a:chOff x="0" y="0"/>
          <a:chExt cx="0" cy="0"/>
        </a:xfrm>
      </p:grpSpPr>
      <p:graphicFrame>
        <p:nvGraphicFramePr>
          <p:cNvPr id="5" name="表 4">
            <a:extLst>
              <a:ext uri="{FF2B5EF4-FFF2-40B4-BE49-F238E27FC236}">
                <a16:creationId xmlns:a16="http://schemas.microsoft.com/office/drawing/2014/main" id="{47852319-92C0-D7A8-E29E-79D7A4462C86}"/>
              </a:ext>
            </a:extLst>
          </p:cNvPr>
          <p:cNvGraphicFramePr>
            <a:graphicFrameLocks noGrp="1"/>
          </p:cNvGraphicFramePr>
          <p:nvPr/>
        </p:nvGraphicFramePr>
        <p:xfrm>
          <a:off x="229138" y="802120"/>
          <a:ext cx="9447723" cy="5703511"/>
        </p:xfrm>
        <a:graphic>
          <a:graphicData uri="http://schemas.openxmlformats.org/drawingml/2006/table">
            <a:tbl>
              <a:tblPr firstRow="1" bandRow="1"/>
              <a:tblGrid>
                <a:gridCol w="1182412">
                  <a:extLst>
                    <a:ext uri="{9D8B030D-6E8A-4147-A177-3AD203B41FA5}">
                      <a16:colId xmlns:a16="http://schemas.microsoft.com/office/drawing/2014/main" val="20000"/>
                    </a:ext>
                  </a:extLst>
                </a:gridCol>
                <a:gridCol w="3380795">
                  <a:extLst>
                    <a:ext uri="{9D8B030D-6E8A-4147-A177-3AD203B41FA5}">
                      <a16:colId xmlns:a16="http://schemas.microsoft.com/office/drawing/2014/main" val="20001"/>
                    </a:ext>
                  </a:extLst>
                </a:gridCol>
                <a:gridCol w="2338086">
                  <a:extLst>
                    <a:ext uri="{9D8B030D-6E8A-4147-A177-3AD203B41FA5}">
                      <a16:colId xmlns:a16="http://schemas.microsoft.com/office/drawing/2014/main" val="20002"/>
                    </a:ext>
                  </a:extLst>
                </a:gridCol>
                <a:gridCol w="2546430">
                  <a:extLst>
                    <a:ext uri="{9D8B030D-6E8A-4147-A177-3AD203B41FA5}">
                      <a16:colId xmlns:a16="http://schemas.microsoft.com/office/drawing/2014/main" val="20003"/>
                    </a:ext>
                  </a:extLst>
                </a:gridCol>
              </a:tblGrid>
              <a:tr h="437319">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marL="142875" indent="-76200" algn="ctr">
                        <a:lnSpc>
                          <a:spcPts val="2300"/>
                        </a:lnSpc>
                      </a:pPr>
                      <a:r>
                        <a:rPr lang="ja-JP" sz="1050" kern="100">
                          <a:solidFill>
                            <a:schemeClr val="tx1"/>
                          </a:solidFill>
                          <a:effectLst/>
                          <a:latin typeface="Meiryo"/>
                          <a:ea typeface="Meiryo"/>
                        </a:rPr>
                        <a:t>評価項目</a:t>
                      </a:r>
                      <a:endParaRPr lang="ja-JP" sz="1050" b="0" kern="100">
                        <a:solidFill>
                          <a:schemeClr val="tx1"/>
                        </a:solidFill>
                        <a:effectLst/>
                        <a:latin typeface="Meiryo"/>
                        <a:ea typeface="Meiryo"/>
                      </a:endParaRPr>
                    </a:p>
                  </a:txBody>
                  <a:tcPr marL="68104" marR="68104" marT="9525"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marL="142875" indent="-76200" algn="ctr">
                        <a:lnSpc>
                          <a:spcPts val="2300"/>
                        </a:lnSpc>
                      </a:pPr>
                      <a:r>
                        <a:rPr lang="en-US" sz="1050" kern="100">
                          <a:solidFill>
                            <a:schemeClr val="tx1"/>
                          </a:solidFill>
                          <a:effectLst/>
                          <a:latin typeface="Meiryo"/>
                          <a:ea typeface="+mj-ea"/>
                        </a:rPr>
                        <a:t>DPC</a:t>
                      </a:r>
                      <a:r>
                        <a:rPr lang="ja-JP" sz="1050" kern="100">
                          <a:solidFill>
                            <a:schemeClr val="tx1"/>
                          </a:solidFill>
                          <a:effectLst/>
                          <a:latin typeface="Meiryo"/>
                          <a:ea typeface="Meiryo"/>
                        </a:rPr>
                        <a:t>標準病院群</a:t>
                      </a:r>
                      <a:endParaRPr lang="ja-JP" sz="1050" b="0" kern="100">
                        <a:solidFill>
                          <a:schemeClr val="tx1"/>
                        </a:solidFill>
                        <a:effectLst/>
                        <a:latin typeface="Meiryo"/>
                        <a:ea typeface="Meiryo"/>
                      </a:endParaRPr>
                    </a:p>
                  </a:txBody>
                  <a:tcPr marL="68104" marR="68104" marT="9525"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marL="142875" indent="-76200" algn="ctr">
                        <a:lnSpc>
                          <a:spcPts val="2300"/>
                        </a:lnSpc>
                      </a:pPr>
                      <a:r>
                        <a:rPr lang="ja-JP" sz="1050" kern="100">
                          <a:solidFill>
                            <a:schemeClr val="tx1"/>
                          </a:solidFill>
                          <a:effectLst/>
                          <a:latin typeface="Meiryo"/>
                          <a:ea typeface="Meiryo"/>
                        </a:rPr>
                        <a:t>大学病院本院群</a:t>
                      </a:r>
                      <a:endParaRPr lang="ja-JP" sz="1050" b="0" kern="100">
                        <a:solidFill>
                          <a:schemeClr val="tx1"/>
                        </a:solidFill>
                        <a:effectLst/>
                        <a:latin typeface="Meiryo"/>
                        <a:ea typeface="Meiryo"/>
                      </a:endParaRPr>
                    </a:p>
                  </a:txBody>
                  <a:tcPr marL="0" marR="0" marT="0"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marL="142875" indent="-76200" algn="ctr">
                        <a:lnSpc>
                          <a:spcPts val="2300"/>
                        </a:lnSpc>
                      </a:pPr>
                      <a:r>
                        <a:rPr lang="en-US" sz="1050" kern="100">
                          <a:solidFill>
                            <a:schemeClr val="tx1"/>
                          </a:solidFill>
                          <a:effectLst/>
                          <a:latin typeface="Meiryo"/>
                          <a:ea typeface="+mj-ea"/>
                        </a:rPr>
                        <a:t>DPC</a:t>
                      </a:r>
                      <a:r>
                        <a:rPr lang="ja-JP" sz="1050" kern="100">
                          <a:solidFill>
                            <a:schemeClr val="tx1"/>
                          </a:solidFill>
                          <a:effectLst/>
                          <a:latin typeface="Meiryo"/>
                          <a:ea typeface="Meiryo"/>
                        </a:rPr>
                        <a:t>特定病院群</a:t>
                      </a:r>
                      <a:endParaRPr lang="ja-JP" sz="1050" b="0" kern="100">
                        <a:solidFill>
                          <a:schemeClr val="tx1"/>
                        </a:solidFill>
                        <a:effectLst/>
                        <a:latin typeface="Meiryo"/>
                        <a:ea typeface="Meiryo"/>
                      </a:endParaRPr>
                    </a:p>
                  </a:txBody>
                  <a:tcPr marL="0" marR="0" marT="0"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0000"/>
                  </a:ext>
                </a:extLst>
              </a:tr>
              <a:tr h="1968246">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lvl="0" indent="-76200" algn="l">
                        <a:lnSpc>
                          <a:spcPts val="2300"/>
                        </a:lnSpc>
                        <a:buNone/>
                      </a:pPr>
                      <a:r>
                        <a:rPr lang="ja-JP" altLang="en-US" sz="1050" b="1" u="sng" kern="100">
                          <a:solidFill>
                            <a:srgbClr val="0070C0"/>
                          </a:solidFill>
                          <a:effectLst/>
                          <a:latin typeface="Meiryo"/>
                          <a:ea typeface="Meiryo"/>
                        </a:rPr>
                        <a:t>治験等の実施</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lvl="0" indent="-76200" algn="l">
                        <a:lnSpc>
                          <a:spcPts val="2300"/>
                        </a:lnSpc>
                        <a:buNone/>
                      </a:pPr>
                      <a:r>
                        <a:rPr lang="ja-JP" altLang="en-US" sz="1050" kern="100">
                          <a:effectLst/>
                          <a:latin typeface="Meiryo"/>
                          <a:ea typeface="Meiryo"/>
                        </a:rPr>
                        <a:t>右記のいずれか1項目を満たした場合</a:t>
                      </a:r>
                      <a:r>
                        <a:rPr lang="ja-JP" sz="1100" b="0" i="0" u="none" strike="noStrike" kern="100" noProof="0">
                          <a:solidFill>
                            <a:srgbClr val="000000"/>
                          </a:solidFill>
                          <a:effectLst/>
                          <a:latin typeface="Meiryo"/>
                          <a:ea typeface="Meiryo"/>
                        </a:rPr>
                        <a:t>（</a:t>
                      </a:r>
                      <a:r>
                        <a:rPr lang="en-US" altLang="ja-JP" sz="1100" b="0" i="0" u="none" strike="noStrike" kern="100" noProof="0">
                          <a:solidFill>
                            <a:srgbClr val="000000"/>
                          </a:solidFill>
                          <a:effectLst/>
                          <a:latin typeface="Meiryo"/>
                          <a:ea typeface="+mn-ea"/>
                        </a:rPr>
                        <a:t>1P</a:t>
                      </a:r>
                      <a:r>
                        <a:rPr lang="ja-JP" sz="1100" b="0" i="0" u="none" strike="noStrike" kern="100" noProof="0">
                          <a:solidFill>
                            <a:srgbClr val="000000"/>
                          </a:solidFill>
                          <a:effectLst/>
                          <a:latin typeface="Meiryo"/>
                          <a:ea typeface="Meiryo"/>
                        </a:rPr>
                        <a:t>）</a:t>
                      </a:r>
                      <a:endParaRPr lang="ja-JP" altLang="en-US" sz="1050" kern="100">
                        <a:effectLst/>
                        <a:latin typeface="Meiryo"/>
                        <a:ea typeface="Meiryo"/>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142875" indent="-76200" algn="l">
                        <a:lnSpc>
                          <a:spcPts val="2300"/>
                        </a:lnSpc>
                      </a:pPr>
                      <a:r>
                        <a:rPr kumimoji="1" lang="ja-JP" altLang="ja-JP" sz="1050" kern="100">
                          <a:solidFill>
                            <a:schemeClr val="tx1"/>
                          </a:solidFill>
                          <a:effectLst/>
                          <a:latin typeface="Meiryo"/>
                          <a:ea typeface="Meiryo"/>
                          <a:cs typeface="+mn-cs"/>
                        </a:rPr>
                        <a:t>治験等の実施</a:t>
                      </a:r>
                    </a:p>
                    <a:p>
                      <a:pPr marL="142875" indent="-76200" algn="l">
                        <a:lnSpc>
                          <a:spcPts val="2300"/>
                        </a:lnSpc>
                      </a:pPr>
                      <a:r>
                        <a:rPr kumimoji="1" lang="ja-JP" altLang="ja-JP" sz="1050" b="0" u="none" kern="100">
                          <a:solidFill>
                            <a:schemeClr val="tx1"/>
                          </a:solidFill>
                          <a:effectLst/>
                          <a:latin typeface="Meiryo"/>
                          <a:ea typeface="Meiryo"/>
                          <a:cs typeface="+mn-cs"/>
                        </a:rPr>
                        <a:t>・</a:t>
                      </a:r>
                      <a:r>
                        <a:rPr kumimoji="1" lang="ja-JP" altLang="en-US" sz="1050" b="0" u="none" kern="100">
                          <a:solidFill>
                            <a:schemeClr val="tx1"/>
                          </a:solidFill>
                          <a:effectLst/>
                          <a:latin typeface="Meiryo"/>
                          <a:ea typeface="Meiryo"/>
                          <a:cs typeface="+mn-cs"/>
                        </a:rPr>
                        <a:t>過去３カ年において、主導的に実施した医師主導治験が８件以上、又は主導的に実施した医師主導治験が４件以上かつ主導的に実施した臨床研究実績が</a:t>
                      </a:r>
                      <a:r>
                        <a:rPr kumimoji="1" lang="en-US" altLang="ja-JP" sz="1050" b="0" u="none" kern="100">
                          <a:solidFill>
                            <a:schemeClr val="tx1"/>
                          </a:solidFill>
                          <a:effectLst/>
                          <a:latin typeface="Meiryo"/>
                          <a:ea typeface="+mn-ea"/>
                          <a:cs typeface="+mn-cs"/>
                        </a:rPr>
                        <a:t>40</a:t>
                      </a:r>
                      <a:r>
                        <a:rPr kumimoji="1" lang="ja-JP" altLang="en-US" sz="1050" b="0" u="none" kern="100">
                          <a:solidFill>
                            <a:schemeClr val="tx1"/>
                          </a:solidFill>
                          <a:effectLst/>
                          <a:latin typeface="Meiryo"/>
                          <a:ea typeface="Meiryo"/>
                          <a:cs typeface="+mn-cs"/>
                        </a:rPr>
                        <a:t>件以上</a:t>
                      </a:r>
                      <a:r>
                        <a:rPr kumimoji="1" lang="ja-JP" altLang="ja-JP" sz="1050" b="0" u="none" kern="100">
                          <a:solidFill>
                            <a:schemeClr val="tx1"/>
                          </a:solidFill>
                          <a:effectLst/>
                          <a:latin typeface="Meiryo"/>
                          <a:ea typeface="Meiryo"/>
                          <a:cs typeface="+mn-cs"/>
                        </a:rPr>
                        <a:t>（</a:t>
                      </a:r>
                      <a:r>
                        <a:rPr kumimoji="1" lang="en-US" altLang="ja-JP" sz="1050" b="0" u="none" kern="100">
                          <a:solidFill>
                            <a:schemeClr val="tx1"/>
                          </a:solidFill>
                          <a:effectLst/>
                          <a:latin typeface="Meiryo"/>
                          <a:ea typeface="+mn-ea"/>
                          <a:cs typeface="+mn-cs"/>
                        </a:rPr>
                        <a:t>1P</a:t>
                      </a:r>
                      <a:r>
                        <a:rPr kumimoji="1" lang="ja-JP" altLang="ja-JP" sz="1050" b="0" u="none" kern="100">
                          <a:solidFill>
                            <a:schemeClr val="tx1"/>
                          </a:solidFill>
                          <a:effectLst/>
                          <a:latin typeface="Meiryo"/>
                          <a:ea typeface="Meiryo"/>
                          <a:cs typeface="+mn-cs"/>
                        </a:rPr>
                        <a:t>）</a:t>
                      </a:r>
                    </a:p>
                    <a:p>
                      <a:pPr marL="142875" indent="-76200" algn="l">
                        <a:lnSpc>
                          <a:spcPts val="2300"/>
                        </a:lnSpc>
                      </a:pPr>
                      <a:r>
                        <a:rPr kumimoji="1" lang="ja-JP" altLang="ja-JP" sz="1050" kern="100">
                          <a:solidFill>
                            <a:schemeClr val="tx1"/>
                          </a:solidFill>
                          <a:effectLst/>
                          <a:latin typeface="Meiryo"/>
                          <a:ea typeface="Meiryo"/>
                          <a:cs typeface="+mn-cs"/>
                        </a:rPr>
                        <a:t>・</a:t>
                      </a:r>
                      <a:r>
                        <a:rPr kumimoji="1" lang="en-US" altLang="ja-JP" sz="1050" kern="100">
                          <a:solidFill>
                            <a:schemeClr val="tx1"/>
                          </a:solidFill>
                          <a:effectLst/>
                          <a:latin typeface="Meiryo"/>
                          <a:ea typeface="+mn-ea"/>
                          <a:cs typeface="+mn-cs"/>
                        </a:rPr>
                        <a:t>20</a:t>
                      </a:r>
                      <a:r>
                        <a:rPr kumimoji="1" lang="ja-JP" altLang="ja-JP" sz="1050" kern="100">
                          <a:solidFill>
                            <a:schemeClr val="tx1"/>
                          </a:solidFill>
                          <a:effectLst/>
                          <a:latin typeface="Meiryo"/>
                          <a:ea typeface="Meiryo"/>
                          <a:cs typeface="+mn-cs"/>
                        </a:rPr>
                        <a:t>例以上の治験（</a:t>
                      </a:r>
                      <a:r>
                        <a:rPr kumimoji="1" lang="en-US" altLang="ja-JP" sz="1050" kern="100">
                          <a:solidFill>
                            <a:schemeClr val="tx1"/>
                          </a:solidFill>
                          <a:effectLst/>
                          <a:latin typeface="Meiryo"/>
                          <a:ea typeface="+mn-ea"/>
                          <a:cs typeface="+mn-cs"/>
                        </a:rPr>
                        <a:t>※</a:t>
                      </a:r>
                      <a:r>
                        <a:rPr kumimoji="1" lang="ja-JP" altLang="ja-JP" sz="1050" kern="100">
                          <a:solidFill>
                            <a:schemeClr val="tx1"/>
                          </a:solidFill>
                          <a:effectLst/>
                          <a:latin typeface="Meiryo"/>
                          <a:ea typeface="Meiryo"/>
                          <a:cs typeface="+mn-cs"/>
                        </a:rPr>
                        <a:t>）の実施、</a:t>
                      </a:r>
                      <a:r>
                        <a:rPr kumimoji="1" lang="en-US" altLang="ja-JP" sz="1050" kern="100">
                          <a:solidFill>
                            <a:schemeClr val="tx1"/>
                          </a:solidFill>
                          <a:effectLst/>
                          <a:latin typeface="Meiryo"/>
                          <a:ea typeface="+mn-ea"/>
                          <a:cs typeface="+mn-cs"/>
                        </a:rPr>
                        <a:t>10</a:t>
                      </a:r>
                      <a:r>
                        <a:rPr kumimoji="1" lang="ja-JP" altLang="ja-JP" sz="1050" kern="100">
                          <a:solidFill>
                            <a:schemeClr val="tx1"/>
                          </a:solidFill>
                          <a:effectLst/>
                          <a:latin typeface="Meiryo"/>
                          <a:ea typeface="Meiryo"/>
                          <a:cs typeface="+mn-cs"/>
                        </a:rPr>
                        <a:t>例以上の先進医療の実施</a:t>
                      </a:r>
                      <a:r>
                        <a:rPr kumimoji="1" lang="ja-JP" altLang="en-US" sz="1050" kern="100">
                          <a:solidFill>
                            <a:schemeClr val="tx1"/>
                          </a:solidFill>
                          <a:effectLst/>
                          <a:latin typeface="Meiryo"/>
                          <a:ea typeface="Meiryo"/>
                          <a:cs typeface="+mn-cs"/>
                        </a:rPr>
                        <a:t>又</a:t>
                      </a:r>
                      <a:r>
                        <a:rPr kumimoji="1" lang="ja-JP" altLang="ja-JP" sz="1050" kern="100">
                          <a:solidFill>
                            <a:schemeClr val="tx1"/>
                          </a:solidFill>
                          <a:effectLst/>
                          <a:latin typeface="Meiryo"/>
                          <a:ea typeface="Meiryo"/>
                          <a:cs typeface="+mn-cs"/>
                        </a:rPr>
                        <a:t>は</a:t>
                      </a:r>
                      <a:r>
                        <a:rPr kumimoji="1" lang="en-US" altLang="ja-JP" sz="1050" kern="100">
                          <a:solidFill>
                            <a:schemeClr val="tx1"/>
                          </a:solidFill>
                          <a:effectLst/>
                          <a:latin typeface="Meiryo"/>
                          <a:ea typeface="+mn-ea"/>
                          <a:cs typeface="+mn-cs"/>
                        </a:rPr>
                        <a:t>10</a:t>
                      </a:r>
                      <a:r>
                        <a:rPr kumimoji="1" lang="ja-JP" altLang="ja-JP" sz="1050" kern="100">
                          <a:solidFill>
                            <a:schemeClr val="tx1"/>
                          </a:solidFill>
                          <a:effectLst/>
                          <a:latin typeface="Meiryo"/>
                          <a:ea typeface="Meiryo"/>
                          <a:cs typeface="+mn-cs"/>
                        </a:rPr>
                        <a:t>例以上の患者申出療養の実施</a:t>
                      </a:r>
                      <a:r>
                        <a:rPr kumimoji="1" lang="en-US" altLang="ja-JP" sz="1050" kern="100">
                          <a:solidFill>
                            <a:schemeClr val="tx1"/>
                          </a:solidFill>
                          <a:effectLst/>
                          <a:latin typeface="Meiryo"/>
                          <a:ea typeface="+mn-ea"/>
                          <a:cs typeface="+mn-cs"/>
                        </a:rPr>
                        <a:t>(0.5P)</a:t>
                      </a:r>
                    </a:p>
                    <a:p>
                      <a:pPr marL="142875" indent="-76200" algn="l">
                        <a:lnSpc>
                          <a:spcPts val="2300"/>
                        </a:lnSpc>
                      </a:pPr>
                      <a:r>
                        <a:rPr kumimoji="1" lang="ja-JP" altLang="ja-JP" sz="1050" kern="100">
                          <a:solidFill>
                            <a:schemeClr val="tx1"/>
                          </a:solidFill>
                          <a:effectLst/>
                          <a:latin typeface="Meiryo"/>
                          <a:ea typeface="Meiryo"/>
                          <a:cs typeface="+mn-cs"/>
                        </a:rPr>
                        <a:t>（</a:t>
                      </a:r>
                      <a:r>
                        <a:rPr kumimoji="1" lang="en-US" altLang="ja-JP" sz="1050" kern="100">
                          <a:solidFill>
                            <a:schemeClr val="tx1"/>
                          </a:solidFill>
                          <a:effectLst/>
                          <a:latin typeface="Meiryo"/>
                          <a:ea typeface="+mn-ea"/>
                          <a:cs typeface="+mn-cs"/>
                        </a:rPr>
                        <a:t>※</a:t>
                      </a:r>
                      <a:r>
                        <a:rPr kumimoji="1" lang="ja-JP" altLang="ja-JP" sz="1050" kern="100">
                          <a:solidFill>
                            <a:schemeClr val="tx1"/>
                          </a:solidFill>
                          <a:effectLst/>
                          <a:latin typeface="Meiryo"/>
                          <a:ea typeface="Meiryo"/>
                          <a:cs typeface="+mn-cs"/>
                        </a:rPr>
                        <a:t>）協力施設としての治験の実施を含む。</a:t>
                      </a:r>
                    </a:p>
                  </a:txBody>
                  <a:tcPr marL="0" marR="0" marT="0" marB="0">
                    <a:lnL w="12700" cap="flat" cmpd="sng" algn="ctr">
                      <a:solidFill>
                        <a:schemeClr val="tx2"/>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821376">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marR="0" lvl="0" indent="-76200" algn="l" defTabSz="990570" rtl="0" eaLnBrk="1" fontAlgn="auto" latinLnBrk="0" hangingPunct="1">
                        <a:lnSpc>
                          <a:spcPts val="2300"/>
                        </a:lnSpc>
                        <a:spcBef>
                          <a:spcPts val="0"/>
                        </a:spcBef>
                        <a:spcAft>
                          <a:spcPts val="0"/>
                        </a:spcAft>
                        <a:buClrTx/>
                        <a:buSzTx/>
                        <a:buFontTx/>
                        <a:buNone/>
                        <a:tabLst/>
                        <a:defRPr/>
                      </a:pPr>
                      <a:r>
                        <a:rPr kumimoji="1" lang="ja-JP" altLang="en-US" sz="1050" b="1" u="sng" kern="100">
                          <a:solidFill>
                            <a:schemeClr val="tx2"/>
                          </a:solidFill>
                          <a:effectLst/>
                          <a:latin typeface="Meiryo"/>
                          <a:ea typeface="Meiryo"/>
                          <a:cs typeface="+mn-cs"/>
                        </a:rPr>
                        <a:t>臓器提供の実施</a:t>
                      </a:r>
                    </a:p>
                    <a:p>
                      <a:pPr marL="142875" indent="-76200" algn="l">
                        <a:lnSpc>
                          <a:spcPts val="2300"/>
                        </a:lnSpc>
                      </a:pPr>
                      <a:endParaRPr lang="ja-JP" altLang="en-US" sz="1050" kern="100">
                        <a:effectLst/>
                        <a:latin typeface="Meiryo"/>
                        <a:ea typeface="Meiryo"/>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marR="0" lvl="0" indent="-76200" algn="l" defTabSz="990570" rtl="0" eaLnBrk="1" fontAlgn="auto" latinLnBrk="0" hangingPunct="1">
                        <a:lnSpc>
                          <a:spcPts val="2300"/>
                        </a:lnSpc>
                        <a:spcBef>
                          <a:spcPts val="0"/>
                        </a:spcBef>
                        <a:spcAft>
                          <a:spcPts val="0"/>
                        </a:spcAft>
                        <a:buClrTx/>
                        <a:buSzTx/>
                        <a:buFontTx/>
                        <a:buNone/>
                        <a:tabLst/>
                        <a:defRPr/>
                      </a:pPr>
                      <a:r>
                        <a:rPr lang="ja-JP" altLang="en-US" sz="1050" b="1" u="sng" kern="100">
                          <a:solidFill>
                            <a:schemeClr val="tx2"/>
                          </a:solidFill>
                          <a:effectLst/>
                          <a:latin typeface="Meiryo"/>
                          <a:ea typeface="Meiryo"/>
                        </a:rPr>
                        <a:t>・過去</a:t>
                      </a:r>
                      <a:r>
                        <a:rPr lang="en-US" altLang="ja-JP" sz="1050" b="1" u="sng" kern="100">
                          <a:solidFill>
                            <a:schemeClr val="tx2"/>
                          </a:solidFill>
                          <a:effectLst/>
                          <a:latin typeface="Meiryo"/>
                          <a:ea typeface="+mn-ea"/>
                        </a:rPr>
                        <a:t>3</a:t>
                      </a:r>
                      <a:r>
                        <a:rPr lang="ja-JP" altLang="en-US" sz="1050" b="1" u="sng" kern="100">
                          <a:solidFill>
                            <a:schemeClr val="tx2"/>
                          </a:solidFill>
                          <a:effectLst/>
                          <a:latin typeface="Meiryo"/>
                          <a:ea typeface="Meiryo"/>
                        </a:rPr>
                        <a:t>カ年において、法的脳死判定後の臓器提供の実績が</a:t>
                      </a:r>
                      <a:r>
                        <a:rPr lang="en-US" altLang="ja-JP" sz="1050" b="1" u="sng" kern="100">
                          <a:solidFill>
                            <a:schemeClr val="tx2"/>
                          </a:solidFill>
                          <a:effectLst/>
                          <a:latin typeface="Meiryo"/>
                          <a:ea typeface="+mn-ea"/>
                        </a:rPr>
                        <a:t>1</a:t>
                      </a:r>
                      <a:r>
                        <a:rPr lang="ja-JP" altLang="en-US" sz="1050" b="1" u="sng" kern="100">
                          <a:solidFill>
                            <a:schemeClr val="tx2"/>
                          </a:solidFill>
                          <a:effectLst/>
                          <a:latin typeface="Meiryo"/>
                          <a:ea typeface="Meiryo"/>
                        </a:rPr>
                        <a:t>件以上</a:t>
                      </a:r>
                      <a:r>
                        <a:rPr kumimoji="1" lang="ja-JP" altLang="ja-JP" sz="1050" b="1" u="sng" kern="100">
                          <a:solidFill>
                            <a:schemeClr val="tx2"/>
                          </a:solidFill>
                          <a:effectLst/>
                          <a:latin typeface="Meiryo"/>
                          <a:ea typeface="Meiryo"/>
                          <a:cs typeface="+mn-cs"/>
                        </a:rPr>
                        <a:t>（</a:t>
                      </a:r>
                      <a:r>
                        <a:rPr kumimoji="1" lang="en-US" altLang="ja-JP" sz="1050" b="1" u="sng" kern="100">
                          <a:solidFill>
                            <a:schemeClr val="tx2"/>
                          </a:solidFill>
                          <a:effectLst/>
                          <a:latin typeface="Meiryo"/>
                          <a:ea typeface="+mn-ea"/>
                          <a:cs typeface="+mn-cs"/>
                        </a:rPr>
                        <a:t>1P</a:t>
                      </a:r>
                      <a:r>
                        <a:rPr kumimoji="1" lang="ja-JP" altLang="ja-JP" sz="1050" b="1" u="sng" kern="100">
                          <a:solidFill>
                            <a:schemeClr val="tx2"/>
                          </a:solidFill>
                          <a:effectLst/>
                          <a:latin typeface="Meiryo"/>
                          <a:ea typeface="Meiryo"/>
                          <a:cs typeface="+mn-cs"/>
                        </a:rPr>
                        <a:t>）</a:t>
                      </a:r>
                    </a:p>
                    <a:p>
                      <a:pPr marL="142875" indent="-76200" algn="l">
                        <a:lnSpc>
                          <a:spcPts val="2300"/>
                        </a:lnSpc>
                      </a:pPr>
                      <a:endParaRPr lang="en-US" altLang="ja-JP" sz="1050" kern="100">
                        <a:effectLst/>
                        <a:latin typeface="Meiryo"/>
                        <a:ea typeface="+mn-ea"/>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marR="0" lvl="0" indent="-76200" algn="l" defTabSz="990570" rtl="0" eaLnBrk="1" fontAlgn="auto" latinLnBrk="0" hangingPunct="1">
                        <a:lnSpc>
                          <a:spcPts val="2300"/>
                        </a:lnSpc>
                        <a:spcBef>
                          <a:spcPts val="0"/>
                        </a:spcBef>
                        <a:spcAft>
                          <a:spcPts val="0"/>
                        </a:spcAft>
                        <a:buClrTx/>
                        <a:buSzTx/>
                        <a:buFontTx/>
                        <a:buNone/>
                        <a:tabLst/>
                        <a:defRPr/>
                      </a:pPr>
                      <a:r>
                        <a:rPr kumimoji="1" lang="ja-JP" altLang="en-US" sz="1050" b="1" u="sng" kern="100">
                          <a:solidFill>
                            <a:schemeClr val="tx2"/>
                          </a:solidFill>
                          <a:effectLst/>
                          <a:latin typeface="Meiryo"/>
                          <a:ea typeface="Meiryo"/>
                          <a:cs typeface="+mn-cs"/>
                        </a:rPr>
                        <a:t>・過去</a:t>
                      </a:r>
                      <a:r>
                        <a:rPr kumimoji="1" lang="en-US" altLang="ja-JP" sz="1050" b="1" u="sng" kern="100">
                          <a:solidFill>
                            <a:schemeClr val="tx2"/>
                          </a:solidFill>
                          <a:effectLst/>
                          <a:latin typeface="Meiryo"/>
                          <a:ea typeface="+mn-ea"/>
                          <a:cs typeface="+mn-cs"/>
                        </a:rPr>
                        <a:t>3</a:t>
                      </a:r>
                      <a:r>
                        <a:rPr kumimoji="1" lang="ja-JP" altLang="en-US" sz="1050" b="1" u="sng" kern="100">
                          <a:solidFill>
                            <a:schemeClr val="tx2"/>
                          </a:solidFill>
                          <a:effectLst/>
                          <a:latin typeface="Meiryo"/>
                          <a:ea typeface="Meiryo"/>
                          <a:cs typeface="+mn-cs"/>
                        </a:rPr>
                        <a:t>カ年において、法的脳死判定後の臓器提供の実績が</a:t>
                      </a:r>
                      <a:r>
                        <a:rPr kumimoji="1" lang="en-US" altLang="ja-JP" sz="1050" b="1" u="sng" kern="100">
                          <a:solidFill>
                            <a:schemeClr val="tx2"/>
                          </a:solidFill>
                          <a:effectLst/>
                          <a:latin typeface="Meiryo"/>
                          <a:ea typeface="+mn-ea"/>
                          <a:cs typeface="+mn-cs"/>
                        </a:rPr>
                        <a:t>2</a:t>
                      </a:r>
                      <a:r>
                        <a:rPr kumimoji="1" lang="ja-JP" altLang="en-US" sz="1050" b="1" u="sng" kern="100">
                          <a:solidFill>
                            <a:schemeClr val="tx2"/>
                          </a:solidFill>
                          <a:effectLst/>
                          <a:latin typeface="Meiryo"/>
                          <a:ea typeface="Meiryo"/>
                          <a:cs typeface="+mn-cs"/>
                        </a:rPr>
                        <a:t>件以上</a:t>
                      </a:r>
                      <a:r>
                        <a:rPr kumimoji="1" lang="ja-JP" altLang="ja-JP" sz="1050" b="1" u="sng" kern="100">
                          <a:solidFill>
                            <a:schemeClr val="tx2"/>
                          </a:solidFill>
                          <a:effectLst/>
                          <a:latin typeface="Meiryo"/>
                          <a:ea typeface="Meiryo"/>
                          <a:cs typeface="+mn-cs"/>
                        </a:rPr>
                        <a:t>（</a:t>
                      </a:r>
                      <a:r>
                        <a:rPr kumimoji="1" lang="en-US" altLang="ja-JP" sz="1050" b="1" u="sng" kern="100">
                          <a:solidFill>
                            <a:schemeClr val="tx2"/>
                          </a:solidFill>
                          <a:effectLst/>
                          <a:latin typeface="Meiryo"/>
                          <a:ea typeface="+mn-ea"/>
                          <a:cs typeface="+mn-cs"/>
                        </a:rPr>
                        <a:t>1P</a:t>
                      </a:r>
                      <a:r>
                        <a:rPr kumimoji="1" lang="ja-JP" altLang="ja-JP" sz="1050" b="1" u="sng" kern="100">
                          <a:solidFill>
                            <a:schemeClr val="tx2"/>
                          </a:solidFill>
                          <a:effectLst/>
                          <a:latin typeface="Meiryo"/>
                          <a:ea typeface="Meiryo"/>
                          <a:cs typeface="+mn-cs"/>
                        </a:rPr>
                        <a:t>）</a:t>
                      </a:r>
                      <a:endParaRPr kumimoji="1" lang="en-US" altLang="ja-JP" sz="1050" b="1" u="sng" kern="100">
                        <a:solidFill>
                          <a:schemeClr val="tx2"/>
                        </a:solidFill>
                        <a:effectLst/>
                        <a:latin typeface="Meiryo"/>
                        <a:ea typeface="Meiryo"/>
                        <a:cs typeface="+mn-cs"/>
                      </a:endParaRPr>
                    </a:p>
                    <a:p>
                      <a:pPr marL="142875" marR="0" lvl="0" indent="-76200" algn="l" defTabSz="990570" rtl="0" eaLnBrk="1" fontAlgn="auto" latinLnBrk="0" hangingPunct="1">
                        <a:lnSpc>
                          <a:spcPts val="2300"/>
                        </a:lnSpc>
                        <a:spcBef>
                          <a:spcPts val="0"/>
                        </a:spcBef>
                        <a:spcAft>
                          <a:spcPts val="0"/>
                        </a:spcAft>
                        <a:buClrTx/>
                        <a:buSzTx/>
                        <a:buFontTx/>
                        <a:buNone/>
                        <a:tabLst/>
                        <a:defRPr/>
                      </a:pPr>
                      <a:r>
                        <a:rPr kumimoji="1" lang="ja-JP" altLang="en-US" sz="1050" b="1" u="sng" kern="100">
                          <a:solidFill>
                            <a:schemeClr val="tx2"/>
                          </a:solidFill>
                          <a:effectLst/>
                          <a:latin typeface="Meiryo"/>
                          <a:ea typeface="Meiryo"/>
                          <a:cs typeface="+mn-cs"/>
                        </a:rPr>
                        <a:t>・過去</a:t>
                      </a:r>
                      <a:r>
                        <a:rPr kumimoji="1" lang="en-US" altLang="ja-JP" sz="1050" b="1" u="sng" kern="100">
                          <a:solidFill>
                            <a:schemeClr val="tx2"/>
                          </a:solidFill>
                          <a:effectLst/>
                          <a:latin typeface="Meiryo"/>
                          <a:ea typeface="+mn-ea"/>
                          <a:cs typeface="+mn-cs"/>
                        </a:rPr>
                        <a:t>3</a:t>
                      </a:r>
                      <a:r>
                        <a:rPr kumimoji="1" lang="ja-JP" altLang="en-US" sz="1050" b="1" u="sng" kern="100">
                          <a:solidFill>
                            <a:schemeClr val="tx2"/>
                          </a:solidFill>
                          <a:effectLst/>
                          <a:latin typeface="Meiryo"/>
                          <a:ea typeface="Meiryo"/>
                          <a:cs typeface="+mn-cs"/>
                        </a:rPr>
                        <a:t>カ年において、法的脳死判定後の臓器提供の実績が１件以上</a:t>
                      </a:r>
                      <a:r>
                        <a:rPr kumimoji="1" lang="ja-JP" altLang="ja-JP" sz="1050" b="1" u="sng" kern="100">
                          <a:solidFill>
                            <a:schemeClr val="tx2"/>
                          </a:solidFill>
                          <a:effectLst/>
                          <a:latin typeface="Meiryo"/>
                          <a:ea typeface="Meiryo"/>
                          <a:cs typeface="+mn-cs"/>
                        </a:rPr>
                        <a:t>（</a:t>
                      </a:r>
                      <a:r>
                        <a:rPr kumimoji="1" lang="en-US" altLang="ja-JP" sz="1050" b="1" u="sng" kern="100">
                          <a:solidFill>
                            <a:schemeClr val="tx2"/>
                          </a:solidFill>
                          <a:effectLst/>
                          <a:latin typeface="Meiryo"/>
                          <a:ea typeface="+mn-ea"/>
                          <a:cs typeface="+mn-cs"/>
                        </a:rPr>
                        <a:t>0.5P</a:t>
                      </a:r>
                      <a:r>
                        <a:rPr kumimoji="1" lang="ja-JP" altLang="ja-JP" sz="1050" b="1" u="sng" kern="100">
                          <a:solidFill>
                            <a:schemeClr val="tx2"/>
                          </a:solidFill>
                          <a:effectLst/>
                          <a:latin typeface="Meiryo"/>
                          <a:ea typeface="Meiryo"/>
                          <a:cs typeface="+mn-cs"/>
                        </a:rPr>
                        <a:t>）</a:t>
                      </a:r>
                      <a:endParaRPr kumimoji="1" lang="en-US" altLang="ja-JP" sz="1050" b="1" u="sng" kern="100">
                        <a:solidFill>
                          <a:schemeClr val="tx2"/>
                        </a:solidFill>
                        <a:effectLst/>
                        <a:latin typeface="Meiryo"/>
                        <a:ea typeface="Meiryo"/>
                        <a:cs typeface="+mn-cs"/>
                      </a:endParaRPr>
                    </a:p>
                    <a:p>
                      <a:pPr marL="142875" marR="0" lvl="0" indent="-76200" algn="l" defTabSz="990570" rtl="0" eaLnBrk="1" fontAlgn="auto" latinLnBrk="0" hangingPunct="1">
                        <a:lnSpc>
                          <a:spcPts val="2300"/>
                        </a:lnSpc>
                        <a:spcBef>
                          <a:spcPts val="0"/>
                        </a:spcBef>
                        <a:spcAft>
                          <a:spcPts val="0"/>
                        </a:spcAft>
                        <a:buClrTx/>
                        <a:buSzTx/>
                        <a:buFontTx/>
                        <a:buNone/>
                        <a:tabLst/>
                        <a:defRPr/>
                      </a:pPr>
                      <a:endParaRPr kumimoji="1" lang="ja-JP" altLang="ja-JP" sz="1050" b="1" u="sng" kern="100">
                        <a:solidFill>
                          <a:schemeClr val="tx2"/>
                        </a:solidFill>
                        <a:effectLst/>
                        <a:latin typeface="Meiryo"/>
                        <a:ea typeface="Meiryo"/>
                        <a:cs typeface="+mn-cs"/>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lnL w="12700" cap="flat" cmpd="sng" algn="ctr">
                      <a:solidFill>
                        <a:schemeClr val="tx2"/>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extLst>
                  <a:ext uri="{0D108BD9-81ED-4DB2-BD59-A6C34878D82A}">
                    <a16:rowId xmlns:a16="http://schemas.microsoft.com/office/drawing/2014/main" val="10003"/>
                  </a:ext>
                </a:extLst>
              </a:tr>
              <a:tr h="1138564">
                <a:tc>
                  <a:txBody>
                    <a:bodyPr/>
                    <a:lstStyle/>
                    <a:p>
                      <a:pPr marL="142875" indent="-76200" algn="l">
                        <a:lnSpc>
                          <a:spcPts val="2300"/>
                        </a:lnSpc>
                      </a:pPr>
                      <a:r>
                        <a:rPr lang="ja-JP" altLang="en-US" sz="1050" b="1" u="sng" kern="100">
                          <a:solidFill>
                            <a:schemeClr val="tx2"/>
                          </a:solidFill>
                          <a:effectLst/>
                          <a:latin typeface="Meiryo"/>
                          <a:ea typeface="Meiryo"/>
                        </a:rPr>
                        <a:t>医療の質向上</a:t>
                      </a:r>
                      <a:endParaRPr lang="en-US" altLang="ja-JP" sz="1050" b="1" u="sng" kern="100">
                        <a:solidFill>
                          <a:schemeClr val="tx2"/>
                        </a:solidFill>
                        <a:effectLst/>
                        <a:latin typeface="Meiryo"/>
                        <a:ea typeface="Meiryo"/>
                      </a:endParaRPr>
                    </a:p>
                    <a:p>
                      <a:pPr marL="142875" indent="-76200" algn="l">
                        <a:lnSpc>
                          <a:spcPts val="2300"/>
                        </a:lnSpc>
                      </a:pPr>
                      <a:r>
                        <a:rPr lang="ja-JP" altLang="en-US" sz="1050" b="1" u="sng" kern="100">
                          <a:solidFill>
                            <a:schemeClr val="tx2"/>
                          </a:solidFill>
                          <a:effectLst/>
                          <a:latin typeface="Meiryo"/>
                          <a:ea typeface="Meiryo"/>
                        </a:rPr>
                        <a:t>に向けた取組</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marR="0" lvl="0" indent="-76200" algn="l" defTabSz="990570" rtl="0" eaLnBrk="1" fontAlgn="auto" latinLnBrk="0" hangingPunct="1">
                        <a:lnSpc>
                          <a:spcPts val="2300"/>
                        </a:lnSpc>
                        <a:spcBef>
                          <a:spcPts val="0"/>
                        </a:spcBef>
                        <a:spcAft>
                          <a:spcPts val="0"/>
                        </a:spcAft>
                        <a:buClrTx/>
                        <a:buSzTx/>
                        <a:buFontTx/>
                        <a:buNone/>
                        <a:tabLst/>
                        <a:defRPr/>
                      </a:pPr>
                      <a:r>
                        <a:rPr lang="ja-JP" altLang="en-US" sz="1050" b="1" u="sng" kern="100">
                          <a:solidFill>
                            <a:schemeClr val="tx2"/>
                          </a:solidFill>
                          <a:effectLst/>
                          <a:latin typeface="Meiryo"/>
                          <a:ea typeface="Meiryo"/>
                        </a:rPr>
                        <a:t>・医療の質指標に係る</a:t>
                      </a:r>
                      <a:r>
                        <a:rPr lang="en-US" altLang="ja-JP" sz="1050" b="1" u="sng" kern="100">
                          <a:solidFill>
                            <a:schemeClr val="tx2"/>
                          </a:solidFill>
                          <a:effectLst/>
                          <a:latin typeface="Meiryo"/>
                          <a:ea typeface="+mn-ea"/>
                        </a:rPr>
                        <a:t>DPC</a:t>
                      </a:r>
                      <a:r>
                        <a:rPr lang="ja-JP" altLang="en-US" sz="1050" b="1" u="sng" kern="100">
                          <a:solidFill>
                            <a:schemeClr val="tx2"/>
                          </a:solidFill>
                          <a:effectLst/>
                          <a:latin typeface="Meiryo"/>
                          <a:ea typeface="Meiryo"/>
                        </a:rPr>
                        <a:t>データの提出</a:t>
                      </a:r>
                      <a:r>
                        <a:rPr kumimoji="1" lang="en-US" altLang="ja-JP" sz="1050" b="1" u="sng" kern="100">
                          <a:solidFill>
                            <a:schemeClr val="tx2"/>
                          </a:solidFill>
                          <a:effectLst/>
                          <a:latin typeface="Meiryo"/>
                          <a:ea typeface="+mn-ea"/>
                          <a:cs typeface="+mn-cs"/>
                        </a:rPr>
                        <a:t>(0.5P)</a:t>
                      </a:r>
                      <a:r>
                        <a:rPr kumimoji="1" lang="ja-JP" altLang="en-US" sz="1050" b="1" u="sng" kern="100">
                          <a:solidFill>
                            <a:schemeClr val="tx2"/>
                          </a:solidFill>
                          <a:effectLst/>
                          <a:latin typeface="Meiryo"/>
                          <a:ea typeface="+mn-ea"/>
                          <a:cs typeface="+mn-cs"/>
                        </a:rPr>
                        <a:t> （令和７年度以降の評価） </a:t>
                      </a:r>
                      <a:endParaRPr kumimoji="1" lang="en-US" altLang="ja-JP" sz="1050" b="1" u="sng" kern="100">
                        <a:solidFill>
                          <a:schemeClr val="tx2"/>
                        </a:solidFill>
                        <a:effectLst/>
                        <a:latin typeface="Meiryo"/>
                        <a:ea typeface="+mn-ea"/>
                        <a:cs typeface="+mn-cs"/>
                      </a:endParaRPr>
                    </a:p>
                    <a:p>
                      <a:pPr marL="142875" marR="0" lvl="0" indent="-76200" algn="l" defTabSz="990570" rtl="0" eaLnBrk="1" fontAlgn="auto" latinLnBrk="0" hangingPunct="1">
                        <a:lnSpc>
                          <a:spcPts val="2300"/>
                        </a:lnSpc>
                        <a:spcBef>
                          <a:spcPts val="0"/>
                        </a:spcBef>
                        <a:spcAft>
                          <a:spcPts val="0"/>
                        </a:spcAft>
                        <a:buClrTx/>
                        <a:buSzTx/>
                        <a:buFontTx/>
                        <a:buNone/>
                        <a:tabLst/>
                        <a:defRPr/>
                      </a:pPr>
                      <a:r>
                        <a:rPr lang="ja-JP" altLang="en-US" sz="1050" b="1" u="sng" kern="100">
                          <a:solidFill>
                            <a:schemeClr val="tx2"/>
                          </a:solidFill>
                          <a:effectLst/>
                          <a:latin typeface="Meiryo"/>
                          <a:ea typeface="Meiryo"/>
                        </a:rPr>
                        <a:t>・病院情報の自院のホームページでの公表</a:t>
                      </a:r>
                      <a:r>
                        <a:rPr kumimoji="1" lang="en-US" altLang="ja-JP" sz="1050" b="1" u="sng" kern="100">
                          <a:solidFill>
                            <a:schemeClr val="tx2"/>
                          </a:solidFill>
                          <a:effectLst/>
                          <a:latin typeface="Meiryo"/>
                          <a:ea typeface="+mn-ea"/>
                          <a:cs typeface="+mn-cs"/>
                        </a:rPr>
                        <a:t>(0.25P)</a:t>
                      </a:r>
                      <a:r>
                        <a:rPr kumimoji="1" lang="en-US" altLang="ja-JP" sz="1050" b="1" u="sng" kern="100">
                          <a:solidFill>
                            <a:schemeClr val="tx1"/>
                          </a:solidFill>
                          <a:effectLst/>
                          <a:latin typeface="Meiryo"/>
                          <a:ea typeface="+mn-ea"/>
                          <a:cs typeface="+mn-cs"/>
                        </a:rPr>
                        <a:t>(※)</a:t>
                      </a:r>
                    </a:p>
                    <a:p>
                      <a:pPr marL="142875" marR="0" lvl="0" indent="-76200" algn="l" defTabSz="990570" rtl="0" eaLnBrk="1" fontAlgn="auto" latinLnBrk="0" hangingPunct="1">
                        <a:lnSpc>
                          <a:spcPts val="2300"/>
                        </a:lnSpc>
                        <a:spcBef>
                          <a:spcPts val="0"/>
                        </a:spcBef>
                        <a:spcAft>
                          <a:spcPts val="0"/>
                        </a:spcAft>
                        <a:buClrTx/>
                        <a:buSzTx/>
                        <a:buFontTx/>
                        <a:buNone/>
                        <a:tabLst/>
                        <a:defRPr/>
                      </a:pPr>
                      <a:r>
                        <a:rPr kumimoji="1" lang="ja-JP" altLang="en-US" sz="1050" b="1" u="sng" kern="100">
                          <a:solidFill>
                            <a:schemeClr val="tx2"/>
                          </a:solidFill>
                          <a:effectLst/>
                          <a:latin typeface="Meiryo"/>
                          <a:ea typeface="Meiryo"/>
                          <a:cs typeface="+mn-cs"/>
                        </a:rPr>
                        <a:t>・医療の質指標の自院のホームページでの公表</a:t>
                      </a:r>
                      <a:r>
                        <a:rPr kumimoji="1" lang="en-US" altLang="ja-JP" sz="1050" b="1" u="sng" kern="100">
                          <a:solidFill>
                            <a:schemeClr val="tx2"/>
                          </a:solidFill>
                          <a:effectLst/>
                          <a:latin typeface="Meiryo"/>
                          <a:ea typeface="+mn-ea"/>
                          <a:cs typeface="+mn-cs"/>
                        </a:rPr>
                        <a:t>(0.25P)</a:t>
                      </a:r>
                      <a:r>
                        <a:rPr kumimoji="1" lang="ja-JP" altLang="en-US" sz="1050" b="1" u="sng" kern="100">
                          <a:solidFill>
                            <a:schemeClr val="tx2"/>
                          </a:solidFill>
                          <a:effectLst/>
                          <a:latin typeface="Meiryo"/>
                          <a:ea typeface="+mn-ea"/>
                          <a:cs typeface="+mn-cs"/>
                        </a:rPr>
                        <a:t> （令和７年度以降の評価） </a:t>
                      </a:r>
                      <a:endParaRPr kumimoji="1" lang="en-US" altLang="ja-JP" sz="1050" b="1" u="sng" kern="100">
                        <a:solidFill>
                          <a:schemeClr val="tx2"/>
                        </a:solidFill>
                        <a:effectLst/>
                        <a:latin typeface="Meiryo"/>
                        <a:ea typeface="+mn-ea"/>
                        <a:cs typeface="+mn-cs"/>
                      </a:endParaRPr>
                    </a:p>
                    <a:p>
                      <a:pPr marL="142875" marR="0" lvl="0" indent="-76200" algn="l" defTabSz="990570" rtl="0" eaLnBrk="1" fontAlgn="auto" latinLnBrk="0" hangingPunct="1">
                        <a:lnSpc>
                          <a:spcPts val="2300"/>
                        </a:lnSpc>
                        <a:spcBef>
                          <a:spcPts val="0"/>
                        </a:spcBef>
                        <a:spcAft>
                          <a:spcPts val="0"/>
                        </a:spcAft>
                        <a:buClrTx/>
                        <a:buSzTx/>
                        <a:buFontTx/>
                        <a:buNone/>
                        <a:tabLst/>
                        <a:defRPr/>
                      </a:pPr>
                      <a:r>
                        <a:rPr kumimoji="1" lang="en-US" altLang="ja-JP" sz="1050" b="1" u="sng" kern="100">
                          <a:solidFill>
                            <a:schemeClr val="tx1"/>
                          </a:solidFill>
                          <a:effectLst/>
                          <a:latin typeface="Meiryo"/>
                          <a:ea typeface="+mn-ea"/>
                          <a:cs typeface="+mn-cs"/>
                        </a:rPr>
                        <a:t>(※)</a:t>
                      </a:r>
                      <a:r>
                        <a:rPr kumimoji="1" lang="ja-JP" altLang="en-US" sz="1050" b="1" u="sng" kern="100">
                          <a:solidFill>
                            <a:schemeClr val="tx1"/>
                          </a:solidFill>
                          <a:effectLst/>
                          <a:latin typeface="Meiryo"/>
                          <a:ea typeface="Meiryo"/>
                          <a:cs typeface="+mn-cs"/>
                        </a:rPr>
                        <a:t>令和</a:t>
                      </a:r>
                      <a:r>
                        <a:rPr kumimoji="1" lang="en-US" altLang="ja-JP" sz="1050" b="1" u="sng" kern="100">
                          <a:solidFill>
                            <a:schemeClr val="tx1"/>
                          </a:solidFill>
                          <a:effectLst/>
                          <a:latin typeface="Meiryo"/>
                          <a:ea typeface="+mn-ea"/>
                          <a:cs typeface="+mn-cs"/>
                        </a:rPr>
                        <a:t>6</a:t>
                      </a:r>
                      <a:r>
                        <a:rPr kumimoji="1" lang="ja-JP" altLang="en-US" sz="1050" b="1" u="sng" kern="100">
                          <a:solidFill>
                            <a:schemeClr val="tx1"/>
                          </a:solidFill>
                          <a:effectLst/>
                          <a:latin typeface="Meiryo"/>
                          <a:ea typeface="Meiryo"/>
                          <a:cs typeface="+mn-cs"/>
                        </a:rPr>
                        <a:t>年度は</a:t>
                      </a:r>
                      <a:r>
                        <a:rPr kumimoji="1" lang="ja-JP" altLang="en-US" sz="1050" b="1" u="sng" kern="100">
                          <a:solidFill>
                            <a:schemeClr val="tx1"/>
                          </a:solidFill>
                          <a:effectLst/>
                          <a:latin typeface="Meiryo"/>
                          <a:ea typeface="+mn-ea"/>
                          <a:cs typeface="+mn-cs"/>
                        </a:rPr>
                        <a:t>１</a:t>
                      </a:r>
                      <a:r>
                        <a:rPr kumimoji="1" lang="en-US" altLang="ja-JP" sz="1050" b="1" u="sng" kern="100">
                          <a:solidFill>
                            <a:schemeClr val="tx1"/>
                          </a:solidFill>
                          <a:effectLst/>
                          <a:latin typeface="Meiryo"/>
                          <a:ea typeface="+mn-ea"/>
                          <a:cs typeface="+mn-cs"/>
                        </a:rPr>
                        <a:t>P</a:t>
                      </a:r>
                      <a:r>
                        <a:rPr kumimoji="1" lang="ja-JP" altLang="en-US" sz="1050" b="1" u="sng" kern="100">
                          <a:solidFill>
                            <a:schemeClr val="tx1"/>
                          </a:solidFill>
                          <a:effectLst/>
                          <a:latin typeface="Meiryo"/>
                          <a:ea typeface="Meiryo"/>
                          <a:cs typeface="+mn-cs"/>
                        </a:rPr>
                        <a:t>として評価</a:t>
                      </a:r>
                      <a:endParaRPr kumimoji="1" lang="en-US" altLang="ja-JP" sz="1050" b="1" u="sng" kern="100">
                        <a:solidFill>
                          <a:schemeClr val="tx1"/>
                        </a:solidFill>
                        <a:effectLst/>
                        <a:latin typeface="Meiryo"/>
                        <a:ea typeface="Meiryo"/>
                        <a:cs typeface="+mn-cs"/>
                      </a:endParaRPr>
                    </a:p>
                  </a:txBody>
                  <a:tcPr marL="68104" marR="68104" marT="9525" marB="0">
                    <a:lnL w="12700" cap="flat" cmpd="sng" algn="ctr">
                      <a:solidFill>
                        <a:schemeClr val="tx2"/>
                      </a:solidFill>
                      <a:prstDash val="solid"/>
                      <a:round/>
                      <a:headEnd type="none" w="med" len="med"/>
                      <a:tailEnd type="none" w="med" len="med"/>
                    </a:lnL>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endParaRPr lang="ja-JP" altLang="en-US" sz="1050" kern="100">
                        <a:effectLst/>
                        <a:latin typeface="+mj-ea"/>
                        <a:ea typeface="+mj-ea"/>
                      </a:endParaRPr>
                    </a:p>
                  </a:txBody>
                  <a:tcPr marL="68104" marR="68104" marT="9525" marB="0">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extLst>
                  <a:ext uri="{0D108BD9-81ED-4DB2-BD59-A6C34878D82A}">
                    <a16:rowId xmlns:a16="http://schemas.microsoft.com/office/drawing/2014/main" val="10004"/>
                  </a:ext>
                </a:extLst>
              </a:tr>
              <a:tr h="1256802">
                <a:tc>
                  <a:txBody>
                    <a:bodyPr/>
                    <a:lstStyle/>
                    <a:p>
                      <a:pPr marL="142875" indent="-76200" algn="l">
                        <a:lnSpc>
                          <a:spcPts val="2300"/>
                        </a:lnSpc>
                      </a:pPr>
                      <a:r>
                        <a:rPr lang="ja-JP" altLang="en-US" sz="1050" b="1" u="sng" kern="100">
                          <a:solidFill>
                            <a:schemeClr val="tx2"/>
                          </a:solidFill>
                          <a:effectLst/>
                          <a:latin typeface="Meiryo"/>
                          <a:ea typeface="Meiryo"/>
                        </a:rPr>
                        <a:t>医師少数地域</a:t>
                      </a:r>
                      <a:endParaRPr lang="en-US" altLang="ja-JP" sz="1050" b="1" u="sng" kern="100">
                        <a:solidFill>
                          <a:schemeClr val="tx2"/>
                        </a:solidFill>
                        <a:effectLst/>
                        <a:latin typeface="Meiryo"/>
                        <a:ea typeface="Meiryo"/>
                      </a:endParaRPr>
                    </a:p>
                    <a:p>
                      <a:pPr marL="142875" indent="-76200" algn="l">
                        <a:lnSpc>
                          <a:spcPts val="2300"/>
                        </a:lnSpc>
                      </a:pPr>
                      <a:r>
                        <a:rPr lang="ja-JP" altLang="en-US" sz="1050" b="1" u="sng" kern="100">
                          <a:solidFill>
                            <a:schemeClr val="tx2"/>
                          </a:solidFill>
                          <a:effectLst/>
                          <a:latin typeface="Meiryo"/>
                          <a:ea typeface="Meiryo"/>
                        </a:rPr>
                        <a:t>への医師派遣</a:t>
                      </a:r>
                      <a:endParaRPr lang="en-US" altLang="ja-JP" sz="1050" b="1" u="sng" kern="100">
                        <a:solidFill>
                          <a:schemeClr val="tx2"/>
                        </a:solidFill>
                        <a:effectLst/>
                        <a:latin typeface="Meiryo"/>
                        <a:ea typeface="Meiryo"/>
                      </a:endParaRPr>
                    </a:p>
                    <a:p>
                      <a:pPr marL="142875" indent="-76200" algn="l">
                        <a:lnSpc>
                          <a:spcPts val="2300"/>
                        </a:lnSpc>
                      </a:pPr>
                      <a:r>
                        <a:rPr lang="ja-JP" altLang="en-US" sz="1050" b="1" u="sng" kern="100">
                          <a:solidFill>
                            <a:schemeClr val="tx2"/>
                          </a:solidFill>
                          <a:effectLst/>
                          <a:latin typeface="Meiryo"/>
                          <a:ea typeface="Meiryo"/>
                        </a:rPr>
                        <a:t>機能</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42875" indent="-76200" algn="l">
                        <a:lnSpc>
                          <a:spcPts val="2300"/>
                        </a:lnSpc>
                      </a:pPr>
                      <a:r>
                        <a:rPr lang="en-US" altLang="ja-JP" sz="1050" kern="100">
                          <a:effectLst/>
                          <a:latin typeface="Meiryo"/>
                          <a:ea typeface="+mn-ea"/>
                        </a:rPr>
                        <a:t>(</a:t>
                      </a:r>
                      <a:r>
                        <a:rPr lang="ja-JP" altLang="en-US" sz="1050" kern="100">
                          <a:effectLst/>
                          <a:latin typeface="Meiryo"/>
                          <a:ea typeface="Meiryo"/>
                        </a:rPr>
                        <a:t>評価は行わない</a:t>
                      </a:r>
                      <a:r>
                        <a:rPr lang="en-US" altLang="ja-JP" sz="1050" kern="100">
                          <a:effectLst/>
                          <a:latin typeface="Meiryo"/>
                          <a:ea typeface="+mn-ea"/>
                        </a:rPr>
                        <a:t>)</a:t>
                      </a:r>
                      <a:endParaRPr lang="ja-JP" altLang="en-US" sz="1050" kern="100">
                        <a:effectLst/>
                        <a:latin typeface="Meiryo"/>
                        <a:ea typeface="Meiryo"/>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42875" marR="0" lvl="0" indent="-76200" algn="l" defTabSz="990570" rtl="0" eaLnBrk="1" fontAlgn="auto" latinLnBrk="0" hangingPunct="1">
                        <a:lnSpc>
                          <a:spcPts val="2300"/>
                        </a:lnSpc>
                        <a:spcBef>
                          <a:spcPts val="0"/>
                        </a:spcBef>
                        <a:spcAft>
                          <a:spcPts val="0"/>
                        </a:spcAft>
                        <a:buClrTx/>
                        <a:buSzTx/>
                        <a:buFontTx/>
                        <a:buNone/>
                        <a:tabLst/>
                        <a:defRPr/>
                      </a:pPr>
                      <a:r>
                        <a:rPr lang="ja-JP" altLang="en-US" sz="1050" b="1" u="sng" kern="100">
                          <a:solidFill>
                            <a:schemeClr val="tx2"/>
                          </a:solidFill>
                          <a:effectLst/>
                          <a:latin typeface="Meiryo"/>
                          <a:ea typeface="Meiryo"/>
                        </a:rPr>
                        <a:t>・「医師少数地域」へ常勤医師として半年以上派遣している医師数（当該病院に</a:t>
                      </a:r>
                      <a:r>
                        <a:rPr lang="en-US" altLang="ja-JP" sz="1050" b="1" u="sng" kern="100">
                          <a:solidFill>
                            <a:schemeClr val="tx2"/>
                          </a:solidFill>
                          <a:effectLst/>
                          <a:latin typeface="Meiryo"/>
                          <a:ea typeface="+mn-ea"/>
                        </a:rPr>
                        <a:t>3</a:t>
                      </a:r>
                      <a:r>
                        <a:rPr lang="ja-JP" altLang="en-US" sz="1050" b="1" u="sng" kern="100">
                          <a:solidFill>
                            <a:schemeClr val="tx2"/>
                          </a:solidFill>
                          <a:effectLst/>
                          <a:latin typeface="Meiryo"/>
                          <a:ea typeface="Meiryo"/>
                        </a:rPr>
                        <a:t>年以上在籍しているものに限る）</a:t>
                      </a:r>
                      <a:r>
                        <a:rPr kumimoji="1" lang="ja-JP" altLang="ja-JP" sz="1050" b="1" u="sng" kern="100">
                          <a:solidFill>
                            <a:schemeClr val="tx2"/>
                          </a:solidFill>
                          <a:effectLst/>
                          <a:latin typeface="Meiryo"/>
                          <a:ea typeface="Meiryo"/>
                          <a:cs typeface="+mn-cs"/>
                        </a:rPr>
                        <a:t>（</a:t>
                      </a:r>
                      <a:r>
                        <a:rPr kumimoji="1" lang="en-US" altLang="ja-JP" sz="1050" b="1" u="sng" kern="100">
                          <a:solidFill>
                            <a:schemeClr val="tx2"/>
                          </a:solidFill>
                          <a:effectLst/>
                          <a:latin typeface="Meiryo"/>
                          <a:ea typeface="+mn-ea"/>
                          <a:cs typeface="+mn-cs"/>
                        </a:rPr>
                        <a:t>1P</a:t>
                      </a:r>
                      <a:r>
                        <a:rPr kumimoji="1" lang="ja-JP" altLang="ja-JP" sz="1050" b="1" u="sng" kern="100">
                          <a:solidFill>
                            <a:schemeClr val="tx2"/>
                          </a:solidFill>
                          <a:effectLst/>
                          <a:latin typeface="Meiryo"/>
                          <a:ea typeface="Meiryo"/>
                          <a:cs typeface="+mn-cs"/>
                        </a:rPr>
                        <a:t>）</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42875" marR="0" lvl="0" indent="-76200" algn="l" defTabSz="990570" rtl="0" eaLnBrk="1" fontAlgn="auto" latinLnBrk="0" hangingPunct="1">
                        <a:lnSpc>
                          <a:spcPts val="2300"/>
                        </a:lnSpc>
                        <a:spcBef>
                          <a:spcPts val="0"/>
                        </a:spcBef>
                        <a:spcAft>
                          <a:spcPts val="0"/>
                        </a:spcAft>
                        <a:buClrTx/>
                        <a:buSzTx/>
                        <a:buFontTx/>
                        <a:buNone/>
                        <a:tabLst/>
                        <a:defRPr/>
                      </a:pPr>
                      <a:r>
                        <a:rPr kumimoji="1" lang="ja-JP" altLang="en-US" sz="1050" dirty="0">
                          <a:latin typeface="Meiryo"/>
                          <a:ea typeface="Meiryo"/>
                        </a:rPr>
                        <a:t>（評価は行わない）</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54666418"/>
                  </a:ext>
                </a:extLst>
              </a:tr>
            </a:tbl>
          </a:graphicData>
        </a:graphic>
      </p:graphicFrame>
      <p:sp>
        <p:nvSpPr>
          <p:cNvPr id="7" name="タイトル 1">
            <a:extLst>
              <a:ext uri="{FF2B5EF4-FFF2-40B4-BE49-F238E27FC236}">
                <a16:creationId xmlns:a16="http://schemas.microsoft.com/office/drawing/2014/main" id="{AC80072B-F8DC-3717-3955-04DC76E3B6F0}"/>
              </a:ext>
            </a:extLst>
          </p:cNvPr>
          <p:cNvSpPr>
            <a:spLocks noGrp="1"/>
          </p:cNvSpPr>
          <p:nvPr>
            <p:ph type="title"/>
          </p:nvPr>
        </p:nvSpPr>
        <p:spPr>
          <a:solidFill>
            <a:srgbClr val="E1EDFF"/>
          </a:solidFill>
        </p:spPr>
        <p:txBody>
          <a:bodyPr>
            <a:noAutofit/>
          </a:bodyPr>
          <a:lstStyle/>
          <a:p>
            <a:r>
              <a:rPr lang="ja-JP" b="1">
                <a:latin typeface="Meiryo"/>
                <a:ea typeface="Meiryo"/>
              </a:rPr>
              <a:t>機能評価係数</a:t>
            </a:r>
            <a:r>
              <a:rPr lang="en-US" altLang="ja-JP" b="1">
                <a:latin typeface="Meiryo"/>
                <a:ea typeface="メイリオ"/>
              </a:rPr>
              <a:t>Ⅱ</a:t>
            </a:r>
            <a:r>
              <a:rPr lang="ja-JP" b="1">
                <a:latin typeface="Meiryo"/>
                <a:ea typeface="Meiryo"/>
              </a:rPr>
              <a:t>の評価内容</a:t>
            </a:r>
            <a:r>
              <a:rPr lang="ja-JP" altLang="en-US" b="1">
                <a:latin typeface="Meiryo"/>
                <a:ea typeface="Meiryo"/>
              </a:rPr>
              <a:t>④</a:t>
            </a:r>
            <a:r>
              <a:rPr lang="ja-JP" b="1">
                <a:latin typeface="Meiryo"/>
                <a:ea typeface="Meiryo"/>
              </a:rPr>
              <a:t>（</a:t>
            </a:r>
            <a:r>
              <a:rPr lang="ja-JP" altLang="en-US" b="1">
                <a:latin typeface="Meiryo"/>
                <a:ea typeface="Meiryo"/>
              </a:rPr>
              <a:t>体制評価指数</a:t>
            </a:r>
            <a:r>
              <a:rPr lang="ja-JP" b="1">
                <a:latin typeface="Meiryo"/>
                <a:ea typeface="Meiryo"/>
              </a:rPr>
              <a:t>）</a:t>
            </a:r>
            <a:endParaRPr lang="en-US" altLang="ja-JP" b="1"/>
          </a:p>
        </p:txBody>
      </p:sp>
      <p:sp>
        <p:nvSpPr>
          <p:cNvPr id="9" name="テキスト ボックス 83">
            <a:extLst>
              <a:ext uri="{FF2B5EF4-FFF2-40B4-BE49-F238E27FC236}">
                <a16:creationId xmlns:a16="http://schemas.microsoft.com/office/drawing/2014/main" id="{E779FEEC-B32B-E383-02BB-BEC1514A0FF4}"/>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sp>
        <p:nvSpPr>
          <p:cNvPr id="3" name="スライド番号プレースホルダー 2">
            <a:extLst>
              <a:ext uri="{FF2B5EF4-FFF2-40B4-BE49-F238E27FC236}">
                <a16:creationId xmlns:a16="http://schemas.microsoft.com/office/drawing/2014/main" id="{EFD313AB-E69A-C66F-717A-6825FC37C32C}"/>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536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397795324"/>
      </p:ext>
    </p:extLst>
  </p:cSld>
  <p:clrMapOvr>
    <a:masterClrMapping/>
  </p:clrMapOvr>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2" name="図 41">
            <a:extLst>
              <a:ext uri="{FF2B5EF4-FFF2-40B4-BE49-F238E27FC236}">
                <a16:creationId xmlns:a16="http://schemas.microsoft.com/office/drawing/2014/main" id="{E9E4657C-A6FF-9EB5-852F-FE393924BB82}"/>
              </a:ext>
            </a:extLst>
          </p:cNvPr>
          <p:cNvPicPr>
            <a:picLocks noChangeAspect="1"/>
          </p:cNvPicPr>
          <p:nvPr/>
        </p:nvPicPr>
        <p:blipFill>
          <a:blip r:embed="rId3"/>
          <a:stretch>
            <a:fillRect/>
          </a:stretch>
        </p:blipFill>
        <p:spPr>
          <a:xfrm>
            <a:off x="3126642" y="3503427"/>
            <a:ext cx="5673651" cy="3285137"/>
          </a:xfrm>
          <a:prstGeom prst="rect">
            <a:avLst/>
          </a:prstGeom>
        </p:spPr>
      </p:pic>
      <p:sp>
        <p:nvSpPr>
          <p:cNvPr id="2" name="タイトル 1"/>
          <p:cNvSpPr>
            <a:spLocks noGrp="1"/>
          </p:cNvSpPr>
          <p:nvPr>
            <p:ph type="title"/>
          </p:nvPr>
        </p:nvSpPr>
        <p:spPr>
          <a:solidFill>
            <a:srgbClr val="E1EDFF"/>
          </a:solidFill>
        </p:spPr>
        <p:txBody>
          <a:bodyPr>
            <a:noAutofit/>
          </a:bodyPr>
          <a:lstStyle/>
          <a:p>
            <a:r>
              <a:rPr lang="ja-JP" altLang="en-US" b="1"/>
              <a:t>（参考）医療機関別係数の評価体系</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sp>
        <p:nvSpPr>
          <p:cNvPr id="40" name="テキスト ボックス 39">
            <a:extLst>
              <a:ext uri="{FF2B5EF4-FFF2-40B4-BE49-F238E27FC236}">
                <a16:creationId xmlns:a16="http://schemas.microsoft.com/office/drawing/2014/main" id="{013913D4-7788-FA5B-29D2-12A168CFEDA8}"/>
              </a:ext>
            </a:extLst>
          </p:cNvPr>
          <p:cNvSpPr txBox="1"/>
          <p:nvPr/>
        </p:nvSpPr>
        <p:spPr>
          <a:xfrm>
            <a:off x="8687806" y="5019110"/>
            <a:ext cx="1439590"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重みづけ</a:t>
            </a:r>
            <a:endParaRPr kumimoji="1" lang="en-US" altLang="ja-JP" sz="16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は等分</a:t>
            </a:r>
          </a:p>
        </p:txBody>
      </p:sp>
      <p:pic>
        <p:nvPicPr>
          <p:cNvPr id="44" name="図 43">
            <a:extLst>
              <a:ext uri="{FF2B5EF4-FFF2-40B4-BE49-F238E27FC236}">
                <a16:creationId xmlns:a16="http://schemas.microsoft.com/office/drawing/2014/main" id="{F6273450-993C-9F98-6A2B-72CB385975D7}"/>
              </a:ext>
            </a:extLst>
          </p:cNvPr>
          <p:cNvPicPr>
            <a:picLocks noChangeAspect="1"/>
          </p:cNvPicPr>
          <p:nvPr/>
        </p:nvPicPr>
        <p:blipFill>
          <a:blip r:embed="rId4"/>
          <a:stretch>
            <a:fillRect/>
          </a:stretch>
        </p:blipFill>
        <p:spPr>
          <a:xfrm>
            <a:off x="192558" y="1083309"/>
            <a:ext cx="4112742" cy="2401346"/>
          </a:xfrm>
          <a:prstGeom prst="rect">
            <a:avLst/>
          </a:prstGeom>
        </p:spPr>
      </p:pic>
      <p:sp>
        <p:nvSpPr>
          <p:cNvPr id="47" name="矢印: 上向き折線 46">
            <a:extLst>
              <a:ext uri="{FF2B5EF4-FFF2-40B4-BE49-F238E27FC236}">
                <a16:creationId xmlns:a16="http://schemas.microsoft.com/office/drawing/2014/main" id="{DF197D2F-73C7-8F13-D794-47592E1AB8EC}"/>
              </a:ext>
            </a:extLst>
          </p:cNvPr>
          <p:cNvSpPr/>
          <p:nvPr/>
        </p:nvSpPr>
        <p:spPr>
          <a:xfrm rot="5400000">
            <a:off x="1601835" y="3760234"/>
            <a:ext cx="838199" cy="1323975"/>
          </a:xfrm>
          <a:prstGeom prst="bentUpArrow">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41" name="右中かっこ 40">
            <a:extLst>
              <a:ext uri="{FF2B5EF4-FFF2-40B4-BE49-F238E27FC236}">
                <a16:creationId xmlns:a16="http://schemas.microsoft.com/office/drawing/2014/main" id="{6E027779-E893-2C6C-D59A-1CE3193CA2D5}"/>
              </a:ext>
            </a:extLst>
          </p:cNvPr>
          <p:cNvSpPr/>
          <p:nvPr/>
        </p:nvSpPr>
        <p:spPr>
          <a:xfrm>
            <a:off x="8687806" y="4422222"/>
            <a:ext cx="189493" cy="1778553"/>
          </a:xfrm>
          <a:prstGeom prst="rightBrace">
            <a:avLst>
              <a:gd name="adj1" fmla="val 18484"/>
              <a:gd name="adj2" fmla="val 49490"/>
            </a:avLst>
          </a:prstGeom>
          <a:ln w="285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9" name="テキスト ボックス 48">
            <a:extLst>
              <a:ext uri="{FF2B5EF4-FFF2-40B4-BE49-F238E27FC236}">
                <a16:creationId xmlns:a16="http://schemas.microsoft.com/office/drawing/2014/main" id="{70E8DC54-4735-2AA9-AA25-8865CDA83F4E}"/>
              </a:ext>
            </a:extLst>
          </p:cNvPr>
          <p:cNvSpPr txBox="1"/>
          <p:nvPr/>
        </p:nvSpPr>
        <p:spPr>
          <a:xfrm>
            <a:off x="85725" y="787538"/>
            <a:ext cx="3438525" cy="276999"/>
          </a:xfrm>
          <a:prstGeom prst="rect">
            <a:avLst/>
          </a:prstGeom>
          <a:noFill/>
          <a:ln>
            <a:solidFill>
              <a:schemeClr val="tx1"/>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従前の医療機関別係数の評価体系（イメージ）</a:t>
            </a:r>
          </a:p>
        </p:txBody>
      </p:sp>
      <p:sp>
        <p:nvSpPr>
          <p:cNvPr id="50" name="テキスト ボックス 49">
            <a:extLst>
              <a:ext uri="{FF2B5EF4-FFF2-40B4-BE49-F238E27FC236}">
                <a16:creationId xmlns:a16="http://schemas.microsoft.com/office/drawing/2014/main" id="{A5D25D96-D217-43F0-0EBD-B2DBD3A0D1E8}"/>
              </a:ext>
            </a:extLst>
          </p:cNvPr>
          <p:cNvSpPr txBox="1"/>
          <p:nvPr/>
        </p:nvSpPr>
        <p:spPr>
          <a:xfrm>
            <a:off x="4661237" y="2838324"/>
            <a:ext cx="5052205" cy="646331"/>
          </a:xfrm>
          <a:prstGeom prst="rect">
            <a:avLst/>
          </a:prstGeom>
          <a:noFill/>
          <a:ln>
            <a:solidFill>
              <a:schemeClr val="tx1"/>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令和６年度改定後の医療機関別係数の評価体系</a:t>
            </a:r>
            <a:endParaRPr kumimoji="1" lang="en-US" altLang="ja-JP"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（イメージ）</a:t>
            </a:r>
          </a:p>
        </p:txBody>
      </p:sp>
      <p:sp>
        <p:nvSpPr>
          <p:cNvPr id="51" name="テキスト ボックス 50">
            <a:extLst>
              <a:ext uri="{FF2B5EF4-FFF2-40B4-BE49-F238E27FC236}">
                <a16:creationId xmlns:a16="http://schemas.microsoft.com/office/drawing/2014/main" id="{0E516F6F-190F-35F1-6C82-1C7A2DD3F5AB}"/>
              </a:ext>
            </a:extLst>
          </p:cNvPr>
          <p:cNvSpPr txBox="1"/>
          <p:nvPr/>
        </p:nvSpPr>
        <p:spPr>
          <a:xfrm>
            <a:off x="4233205" y="2168768"/>
            <a:ext cx="1126606"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重みづけ</a:t>
            </a:r>
            <a:endParaRPr kumimoji="1" lang="en-US" altLang="ja-JP"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は等分</a:t>
            </a:r>
          </a:p>
        </p:txBody>
      </p:sp>
      <p:sp>
        <p:nvSpPr>
          <p:cNvPr id="52" name="右中かっこ 51">
            <a:extLst>
              <a:ext uri="{FF2B5EF4-FFF2-40B4-BE49-F238E27FC236}">
                <a16:creationId xmlns:a16="http://schemas.microsoft.com/office/drawing/2014/main" id="{11BA1CAD-CB32-1776-CCF6-CE97988F567C}"/>
              </a:ext>
            </a:extLst>
          </p:cNvPr>
          <p:cNvSpPr/>
          <p:nvPr/>
        </p:nvSpPr>
        <p:spPr>
          <a:xfrm>
            <a:off x="4231152" y="1751895"/>
            <a:ext cx="148295" cy="1295410"/>
          </a:xfrm>
          <a:prstGeom prst="rightBrace">
            <a:avLst>
              <a:gd name="adj1" fmla="val 18484"/>
              <a:gd name="adj2" fmla="val 4949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3" name="スライド番号プレースホルダー 2">
            <a:extLst>
              <a:ext uri="{FF2B5EF4-FFF2-40B4-BE49-F238E27FC236}">
                <a16:creationId xmlns:a16="http://schemas.microsoft.com/office/drawing/2014/main" id="{8ED155F2-0116-4983-7AE8-A66CC1E4AEBE}"/>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537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878681764"/>
      </p:ext>
    </p:extLst>
  </p:cSld>
  <p:clrMapOvr>
    <a:masterClrMapping/>
  </p:clrMapOvr>
</p:sld>
</file>

<file path=ppt/slides/slide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診断群分類点数表の見直し①</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graphicFrame>
        <p:nvGraphicFramePr>
          <p:cNvPr id="4" name="表 3">
            <a:extLst>
              <a:ext uri="{FF2B5EF4-FFF2-40B4-BE49-F238E27FC236}">
                <a16:creationId xmlns:a16="http://schemas.microsoft.com/office/drawing/2014/main" id="{07E47CAE-C9E4-D640-5ABC-C4F061E4A163}"/>
              </a:ext>
            </a:extLst>
          </p:cNvPr>
          <p:cNvGraphicFramePr>
            <a:graphicFrameLocks noGrp="1"/>
          </p:cNvGraphicFramePr>
          <p:nvPr/>
        </p:nvGraphicFramePr>
        <p:xfrm>
          <a:off x="295958" y="1643392"/>
          <a:ext cx="9314084" cy="4059723"/>
        </p:xfrm>
        <a:graphic>
          <a:graphicData uri="http://schemas.openxmlformats.org/drawingml/2006/table">
            <a:tbl>
              <a:tblPr firstRow="1" firstCol="1" bandRow="1"/>
              <a:tblGrid>
                <a:gridCol w="1752589">
                  <a:extLst>
                    <a:ext uri="{9D8B030D-6E8A-4147-A177-3AD203B41FA5}">
                      <a16:colId xmlns:a16="http://schemas.microsoft.com/office/drawing/2014/main" val="20000"/>
                    </a:ext>
                  </a:extLst>
                </a:gridCol>
                <a:gridCol w="1447800">
                  <a:extLst>
                    <a:ext uri="{9D8B030D-6E8A-4147-A177-3AD203B41FA5}">
                      <a16:colId xmlns:a16="http://schemas.microsoft.com/office/drawing/2014/main" val="20001"/>
                    </a:ext>
                  </a:extLst>
                </a:gridCol>
                <a:gridCol w="1202725">
                  <a:extLst>
                    <a:ext uri="{9D8B030D-6E8A-4147-A177-3AD203B41FA5}">
                      <a16:colId xmlns:a16="http://schemas.microsoft.com/office/drawing/2014/main" val="20002"/>
                    </a:ext>
                  </a:extLst>
                </a:gridCol>
                <a:gridCol w="1613227">
                  <a:extLst>
                    <a:ext uri="{9D8B030D-6E8A-4147-A177-3AD203B41FA5}">
                      <a16:colId xmlns:a16="http://schemas.microsoft.com/office/drawing/2014/main" val="20003"/>
                    </a:ext>
                  </a:extLst>
                </a:gridCol>
                <a:gridCol w="1539869">
                  <a:extLst>
                    <a:ext uri="{9D8B030D-6E8A-4147-A177-3AD203B41FA5}">
                      <a16:colId xmlns:a16="http://schemas.microsoft.com/office/drawing/2014/main" val="20004"/>
                    </a:ext>
                  </a:extLst>
                </a:gridCol>
                <a:gridCol w="88705">
                  <a:extLst>
                    <a:ext uri="{9D8B030D-6E8A-4147-A177-3AD203B41FA5}">
                      <a16:colId xmlns:a16="http://schemas.microsoft.com/office/drawing/2014/main" val="20005"/>
                    </a:ext>
                  </a:extLst>
                </a:gridCol>
                <a:gridCol w="1669169">
                  <a:extLst>
                    <a:ext uri="{9D8B030D-6E8A-4147-A177-3AD203B41FA5}">
                      <a16:colId xmlns:a16="http://schemas.microsoft.com/office/drawing/2014/main" val="2460948317"/>
                    </a:ext>
                  </a:extLst>
                </a:gridCol>
              </a:tblGrid>
              <a:tr h="398859">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endParaRPr lang="ja-JP" sz="1800" b="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en-US" sz="1800" b="0" kern="100">
                          <a:solidFill>
                            <a:schemeClr val="tx1"/>
                          </a:solidFill>
                          <a:effectLst/>
                          <a:latin typeface="Meiryo"/>
                          <a:ea typeface="+mn-ea"/>
                        </a:rPr>
                        <a:t>MDC</a:t>
                      </a:r>
                      <a:r>
                        <a:rPr lang="ja-JP" sz="1800" b="0" kern="100">
                          <a:solidFill>
                            <a:schemeClr val="tx1"/>
                          </a:solidFill>
                          <a:effectLst/>
                          <a:latin typeface="Meiryo"/>
                          <a:ea typeface="Meiryo"/>
                        </a:rPr>
                        <a:t>数</a:t>
                      </a:r>
                      <a:r>
                        <a:rPr lang="en-US" altLang="ja-JP" sz="1200" b="0" kern="100">
                          <a:solidFill>
                            <a:schemeClr val="tx1"/>
                          </a:solidFill>
                          <a:effectLst/>
                          <a:latin typeface="Meiryo"/>
                          <a:ea typeface="+mn-ea"/>
                          <a:cs typeface="Segoe UI"/>
                        </a:rPr>
                        <a:t>※</a:t>
                      </a:r>
                      <a:r>
                        <a:rPr lang="ja-JP" altLang="en-US" sz="1200" b="0" kern="100">
                          <a:solidFill>
                            <a:schemeClr val="tx1"/>
                          </a:solidFill>
                          <a:effectLst/>
                          <a:latin typeface="Meiryo"/>
                          <a:ea typeface="Meiryo"/>
                          <a:cs typeface="Segoe UI"/>
                        </a:rPr>
                        <a:t>１</a:t>
                      </a:r>
                      <a:endParaRPr lang="ja-JP" sz="1200" b="0" kern="100">
                        <a:solidFill>
                          <a:schemeClr val="tx1"/>
                        </a:solidFill>
                        <a:effectLst/>
                        <a:latin typeface="Meiryo"/>
                        <a:ea typeface="Meiryo"/>
                        <a:cs typeface="Segoe UI"/>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sz="1800" b="0" kern="100">
                          <a:solidFill>
                            <a:schemeClr val="tx1"/>
                          </a:solidFill>
                          <a:effectLst/>
                          <a:latin typeface="Meiryo"/>
                          <a:ea typeface="Meiryo"/>
                        </a:rPr>
                        <a:t>傷病名数</a:t>
                      </a:r>
                      <a:endParaRPr lang="ja-JP" sz="1800" b="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800" b="0" kern="100">
                          <a:solidFill>
                            <a:schemeClr val="tx1"/>
                          </a:solidFill>
                          <a:effectLst/>
                          <a:latin typeface="Meiryo"/>
                          <a:ea typeface="Meiryo"/>
                          <a:cs typeface="+mn-cs"/>
                        </a:rPr>
                        <a:t>診断群分類数</a:t>
                      </a:r>
                      <a:endParaRPr lang="ja-JP" sz="1400" b="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gridSpan="2">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kumimoji="1" lang="ja-JP" altLang="ja-JP" sz="1800" b="0" kern="100">
                          <a:solidFill>
                            <a:schemeClr val="tx1"/>
                          </a:solidFill>
                          <a:effectLst/>
                          <a:latin typeface="Meiryo"/>
                          <a:ea typeface="Meiryo"/>
                          <a:cs typeface="+mn-cs"/>
                        </a:rPr>
                        <a:t>包括対象</a:t>
                      </a:r>
                      <a:r>
                        <a:rPr kumimoji="1" lang="en-US" altLang="ja-JP" sz="1200" b="0" kern="100">
                          <a:solidFill>
                            <a:schemeClr val="tx1"/>
                          </a:solidFill>
                          <a:effectLst/>
                          <a:latin typeface="Meiryo"/>
                          <a:ea typeface="+mn-ea"/>
                          <a:cs typeface="Segoe UI"/>
                        </a:rPr>
                        <a:t>※</a:t>
                      </a:r>
                      <a:r>
                        <a:rPr kumimoji="1" lang="ja-JP" altLang="en-US" sz="1200" b="0" kern="100">
                          <a:solidFill>
                            <a:schemeClr val="tx1"/>
                          </a:solidFill>
                          <a:effectLst/>
                          <a:latin typeface="Meiryo"/>
                          <a:ea typeface="Meiryo"/>
                          <a:cs typeface="Segoe UI"/>
                        </a:rPr>
                        <a:t>２</a:t>
                      </a:r>
                      <a:endParaRPr kumimoji="1" lang="en-US" altLang="ja-JP" sz="1200" b="0" kern="100">
                        <a:solidFill>
                          <a:schemeClr val="tx1"/>
                        </a:solidFill>
                        <a:effectLst/>
                        <a:latin typeface="Meiryo"/>
                        <a:ea typeface="Meiryo"/>
                        <a:cs typeface="Segoe UI"/>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hMerge="1">
                  <a:txBody>
                    <a:bodyPr/>
                    <a:lstStyle/>
                    <a:p>
                      <a:pPr algn="ctr">
                        <a:spcAft>
                          <a:spcPts val="0"/>
                        </a:spcAft>
                      </a:pPr>
                      <a:endParaRPr lang="ja-JP" sz="1800" kern="100">
                        <a:effectLst/>
                        <a:latin typeface="+mj-ea"/>
                        <a:ea typeface="+mj-ea"/>
                        <a:cs typeface="Times New Roman"/>
                      </a:endParaRPr>
                    </a:p>
                  </a:txBody>
                  <a:tcPr marL="63305" marR="63305" marT="0" marB="0" anchor="ctr"/>
                </a:tc>
                <a:tc>
                  <a:txBody>
                    <a:bodyPr/>
                    <a:lstStyle/>
                    <a:p>
                      <a:pPr algn="ctr">
                        <a:spcAft>
                          <a:spcPts val="0"/>
                        </a:spcAft>
                      </a:pPr>
                      <a:r>
                        <a:rPr kumimoji="1" lang="ja-JP" altLang="en-US" sz="1800" b="0" kern="100">
                          <a:solidFill>
                            <a:schemeClr val="tx1"/>
                          </a:solidFill>
                          <a:effectLst/>
                          <a:latin typeface="Meiryo"/>
                          <a:ea typeface="Meiryo"/>
                          <a:cs typeface="+mn-cs"/>
                        </a:rPr>
                        <a:t>支払い分類</a:t>
                      </a:r>
                      <a:r>
                        <a:rPr kumimoji="1" lang="en-US" altLang="ja-JP" sz="1200" b="0" kern="100">
                          <a:solidFill>
                            <a:schemeClr val="tx1"/>
                          </a:solidFill>
                          <a:effectLst/>
                          <a:latin typeface="Meiryo"/>
                          <a:ea typeface="+mn-ea"/>
                          <a:cs typeface="+mn-cs"/>
                        </a:rPr>
                        <a:t>※3</a:t>
                      </a:r>
                      <a:endParaRPr kumimoji="1" lang="ja-JP" altLang="ja-JP" sz="1800" b="0" kern="100">
                        <a:solidFill>
                          <a:schemeClr val="tx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extLst>
                  <a:ext uri="{0D108BD9-81ED-4DB2-BD59-A6C34878D82A}">
                    <a16:rowId xmlns:a16="http://schemas.microsoft.com/office/drawing/2014/main" val="10000"/>
                  </a:ext>
                </a:extLst>
              </a:tr>
              <a:tr h="305072">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sz="1600" b="0" kern="100">
                          <a:solidFill>
                            <a:schemeClr val="tx1"/>
                          </a:solidFill>
                          <a:effectLst/>
                          <a:latin typeface="Meiryo"/>
                          <a:ea typeface="Meiryo"/>
                        </a:rPr>
                        <a:t>平成</a:t>
                      </a:r>
                      <a:r>
                        <a:rPr lang="en-US" altLang="ja-JP" sz="1600" b="0" kern="100">
                          <a:solidFill>
                            <a:schemeClr val="tx1"/>
                          </a:solidFill>
                          <a:effectLst/>
                          <a:latin typeface="Meiryo"/>
                          <a:ea typeface="+mn-ea"/>
                        </a:rPr>
                        <a:t>15</a:t>
                      </a:r>
                      <a:r>
                        <a:rPr lang="ja-JP" sz="1600" b="0" kern="100">
                          <a:solidFill>
                            <a:schemeClr val="tx1"/>
                          </a:solidFill>
                          <a:effectLst/>
                          <a:latin typeface="Meiryo"/>
                          <a:ea typeface="Meiryo"/>
                        </a:rPr>
                        <a:t>年４月</a:t>
                      </a:r>
                      <a:endParaRPr lang="ja-JP" sz="1600" b="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Times New Roman"/>
                        </a:rPr>
                        <a:t>16</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Times New Roman"/>
                        </a:rPr>
                        <a:t>575</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Times New Roman"/>
                        </a:rPr>
                        <a:t>2,552</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Times New Roman"/>
                        </a:rPr>
                        <a:t>1,860</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spcAft>
                          <a:spcPts val="0"/>
                        </a:spcAft>
                      </a:pPr>
                      <a:endParaRPr lang="ja-JP" sz="1800" kern="100">
                        <a:effectLst/>
                        <a:latin typeface="Century"/>
                        <a:ea typeface="ＭＳ 明朝"/>
                        <a:cs typeface="Times New Roman"/>
                      </a:endParaRPr>
                    </a:p>
                  </a:txBody>
                  <a:tcPr marL="63305" marR="63305" marT="0" marB="0" anchor="ctr"/>
                </a:tc>
                <a:tc hMerge="1">
                  <a:txBody>
                    <a:bodyPr/>
                    <a:lstStyle/>
                    <a:p>
                      <a:endParaRPr kumimoji="1" lang="ja-JP" altLang="en-US"/>
                    </a:p>
                  </a:txBody>
                  <a:tcPr/>
                </a:tc>
                <a:extLst>
                  <a:ext uri="{0D108BD9-81ED-4DB2-BD59-A6C34878D82A}">
                    <a16:rowId xmlns:a16="http://schemas.microsoft.com/office/drawing/2014/main" val="10003"/>
                  </a:ext>
                </a:extLst>
              </a:tr>
              <a:tr h="305072">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sz="1600" b="0" kern="100">
                          <a:solidFill>
                            <a:schemeClr val="tx1"/>
                          </a:solidFill>
                          <a:effectLst/>
                          <a:latin typeface="Meiryo"/>
                          <a:ea typeface="Meiryo"/>
                        </a:rPr>
                        <a:t>平成</a:t>
                      </a:r>
                      <a:r>
                        <a:rPr lang="en-US" altLang="ja-JP" sz="1600" b="0" kern="100">
                          <a:solidFill>
                            <a:schemeClr val="tx1"/>
                          </a:solidFill>
                          <a:effectLst/>
                          <a:latin typeface="Meiryo"/>
                          <a:ea typeface="+mn-ea"/>
                        </a:rPr>
                        <a:t>16</a:t>
                      </a:r>
                      <a:r>
                        <a:rPr lang="ja-JP" sz="1600" b="0" kern="100">
                          <a:solidFill>
                            <a:schemeClr val="tx1"/>
                          </a:solidFill>
                          <a:effectLst/>
                          <a:latin typeface="Meiryo"/>
                          <a:ea typeface="Meiryo"/>
                        </a:rPr>
                        <a:t>年４月</a:t>
                      </a:r>
                      <a:endParaRPr lang="ja-JP" sz="1600" b="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Times New Roman"/>
                        </a:rPr>
                        <a:t>16</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Times New Roman"/>
                        </a:rPr>
                        <a:t>591</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Times New Roman"/>
                        </a:rPr>
                        <a:t>3,074</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gridSpan="3">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mn-cs"/>
                        </a:rPr>
                        <a:t>1,726</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hMerge="1">
                  <a:txBody>
                    <a:bodyPr/>
                    <a:lstStyle/>
                    <a:p>
                      <a:pPr algn="ctr">
                        <a:spcAft>
                          <a:spcPts val="0"/>
                        </a:spcAft>
                      </a:pPr>
                      <a:endParaRPr lang="ja-JP" sz="1800" kern="100">
                        <a:effectLst/>
                        <a:latin typeface="Century"/>
                        <a:ea typeface="ＭＳ 明朝"/>
                        <a:cs typeface="Times New Roman"/>
                      </a:endParaRPr>
                    </a:p>
                  </a:txBody>
                  <a:tcPr marL="63305" marR="63305" marT="0" marB="0" anchor="ctr"/>
                </a:tc>
                <a:tc hMerge="1">
                  <a:txBody>
                    <a:bodyPr/>
                    <a:lstStyle/>
                    <a:p>
                      <a:endParaRPr kumimoji="1" lang="ja-JP" altLang="en-US"/>
                    </a:p>
                  </a:txBody>
                  <a:tcPr/>
                </a:tc>
                <a:extLst>
                  <a:ext uri="{0D108BD9-81ED-4DB2-BD59-A6C34878D82A}">
                    <a16:rowId xmlns:a16="http://schemas.microsoft.com/office/drawing/2014/main" val="10004"/>
                  </a:ext>
                </a:extLst>
              </a:tr>
              <a:tr h="305072">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sz="1600" b="0" kern="100">
                          <a:solidFill>
                            <a:schemeClr val="tx1"/>
                          </a:solidFill>
                          <a:effectLst/>
                          <a:latin typeface="Meiryo"/>
                          <a:ea typeface="Meiryo"/>
                        </a:rPr>
                        <a:t>平成</a:t>
                      </a:r>
                      <a:r>
                        <a:rPr lang="en-US" altLang="ja-JP" sz="1600" b="0" kern="100">
                          <a:solidFill>
                            <a:schemeClr val="tx1"/>
                          </a:solidFill>
                          <a:effectLst/>
                          <a:latin typeface="Meiryo"/>
                          <a:ea typeface="+mn-ea"/>
                        </a:rPr>
                        <a:t>18</a:t>
                      </a:r>
                      <a:r>
                        <a:rPr lang="ja-JP" sz="1600" b="0" kern="100">
                          <a:solidFill>
                            <a:schemeClr val="tx1"/>
                          </a:solidFill>
                          <a:effectLst/>
                          <a:latin typeface="Meiryo"/>
                          <a:ea typeface="Meiryo"/>
                        </a:rPr>
                        <a:t>年４月</a:t>
                      </a:r>
                      <a:endParaRPr lang="ja-JP" sz="1600" b="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Times New Roman"/>
                        </a:rPr>
                        <a:t>16</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Times New Roman"/>
                        </a:rPr>
                        <a:t>516</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mn-cs"/>
                        </a:rPr>
                        <a:t>2,347</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mn-cs"/>
                        </a:rPr>
                        <a:t>1,438</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spcAft>
                          <a:spcPts val="0"/>
                        </a:spcAft>
                      </a:pPr>
                      <a:endParaRPr lang="ja-JP" sz="1800" kern="100">
                        <a:effectLst/>
                        <a:latin typeface="Century"/>
                        <a:ea typeface="ＭＳ 明朝"/>
                        <a:cs typeface="Times New Roman"/>
                      </a:endParaRPr>
                    </a:p>
                  </a:txBody>
                  <a:tcPr marL="63305" marR="63305" marT="0" marB="0" anchor="ctr"/>
                </a:tc>
                <a:tc hMerge="1">
                  <a:txBody>
                    <a:bodyPr/>
                    <a:lstStyle/>
                    <a:p>
                      <a:endParaRPr kumimoji="1" lang="ja-JP" altLang="en-US"/>
                    </a:p>
                  </a:txBody>
                  <a:tcPr/>
                </a:tc>
                <a:extLst>
                  <a:ext uri="{0D108BD9-81ED-4DB2-BD59-A6C34878D82A}">
                    <a16:rowId xmlns:a16="http://schemas.microsoft.com/office/drawing/2014/main" val="10005"/>
                  </a:ext>
                </a:extLst>
              </a:tr>
              <a:tr h="305072">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sz="1600" b="0" kern="100">
                          <a:solidFill>
                            <a:schemeClr val="tx1"/>
                          </a:solidFill>
                          <a:effectLst/>
                          <a:latin typeface="Meiryo"/>
                          <a:ea typeface="Meiryo"/>
                        </a:rPr>
                        <a:t>平成</a:t>
                      </a:r>
                      <a:r>
                        <a:rPr lang="en-US" altLang="ja-JP" sz="1600" b="0" kern="100">
                          <a:solidFill>
                            <a:schemeClr val="tx1"/>
                          </a:solidFill>
                          <a:effectLst/>
                          <a:latin typeface="Meiryo"/>
                          <a:ea typeface="+mn-ea"/>
                        </a:rPr>
                        <a:t>20</a:t>
                      </a:r>
                      <a:r>
                        <a:rPr lang="ja-JP" sz="1600" b="0" kern="100">
                          <a:solidFill>
                            <a:schemeClr val="tx1"/>
                          </a:solidFill>
                          <a:effectLst/>
                          <a:latin typeface="Meiryo"/>
                          <a:ea typeface="Meiryo"/>
                        </a:rPr>
                        <a:t>年４月</a:t>
                      </a:r>
                      <a:endParaRPr lang="ja-JP" sz="1600" b="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Times New Roman"/>
                        </a:rPr>
                        <a:t>18</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Times New Roman"/>
                        </a:rPr>
                        <a:t>506</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mn-cs"/>
                        </a:rPr>
                        <a:t>2,451</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gridSpan="3">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mn-cs"/>
                        </a:rPr>
                        <a:t>1,572</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hMerge="1">
                  <a:txBody>
                    <a:bodyPr/>
                    <a:lstStyle/>
                    <a:p>
                      <a:pPr algn="ctr">
                        <a:spcAft>
                          <a:spcPts val="0"/>
                        </a:spcAft>
                      </a:pPr>
                      <a:endParaRPr lang="ja-JP" sz="1800" kern="100">
                        <a:effectLst/>
                        <a:latin typeface="Century"/>
                        <a:ea typeface="ＭＳ 明朝"/>
                        <a:cs typeface="Times New Roman"/>
                      </a:endParaRPr>
                    </a:p>
                  </a:txBody>
                  <a:tcPr marL="63305" marR="63305" marT="0" marB="0" anchor="ctr"/>
                </a:tc>
                <a:tc hMerge="1">
                  <a:txBody>
                    <a:bodyPr/>
                    <a:lstStyle/>
                    <a:p>
                      <a:endParaRPr kumimoji="1" lang="ja-JP" altLang="en-US"/>
                    </a:p>
                  </a:txBody>
                  <a:tcPr/>
                </a:tc>
                <a:extLst>
                  <a:ext uri="{0D108BD9-81ED-4DB2-BD59-A6C34878D82A}">
                    <a16:rowId xmlns:a16="http://schemas.microsoft.com/office/drawing/2014/main" val="10006"/>
                  </a:ext>
                </a:extLst>
              </a:tr>
              <a:tr h="305072">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sz="1600" b="0" kern="100">
                          <a:solidFill>
                            <a:schemeClr val="tx1"/>
                          </a:solidFill>
                          <a:effectLst/>
                          <a:latin typeface="Meiryo"/>
                          <a:ea typeface="Meiryo"/>
                        </a:rPr>
                        <a:t>平成</a:t>
                      </a:r>
                      <a:r>
                        <a:rPr lang="en-US" altLang="ja-JP" sz="1600" b="0" kern="100">
                          <a:solidFill>
                            <a:schemeClr val="tx1"/>
                          </a:solidFill>
                          <a:effectLst/>
                          <a:latin typeface="Meiryo"/>
                          <a:ea typeface="+mn-ea"/>
                        </a:rPr>
                        <a:t>22</a:t>
                      </a:r>
                      <a:r>
                        <a:rPr lang="ja-JP" sz="1600" b="0" kern="100">
                          <a:solidFill>
                            <a:schemeClr val="tx1"/>
                          </a:solidFill>
                          <a:effectLst/>
                          <a:latin typeface="Meiryo"/>
                          <a:ea typeface="Meiryo"/>
                        </a:rPr>
                        <a:t>年４月</a:t>
                      </a:r>
                      <a:endParaRPr lang="ja-JP" sz="1600" b="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Times New Roman"/>
                        </a:rPr>
                        <a:t>18</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Times New Roman"/>
                        </a:rPr>
                        <a:t>507</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mn-cs"/>
                        </a:rPr>
                        <a:t>2,658</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mn-cs"/>
                        </a:rPr>
                        <a:t>1,880</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spcAft>
                          <a:spcPts val="0"/>
                        </a:spcAft>
                      </a:pPr>
                      <a:endParaRPr lang="ja-JP" sz="1800" kern="100">
                        <a:effectLst/>
                        <a:latin typeface="Century"/>
                        <a:ea typeface="ＭＳ 明朝"/>
                        <a:cs typeface="Times New Roman"/>
                      </a:endParaRPr>
                    </a:p>
                  </a:txBody>
                  <a:tcPr marL="63305" marR="63305" marT="0" marB="0" anchor="ctr"/>
                </a:tc>
                <a:tc hMerge="1">
                  <a:txBody>
                    <a:bodyPr/>
                    <a:lstStyle/>
                    <a:p>
                      <a:endParaRPr kumimoji="1" lang="ja-JP" altLang="en-US"/>
                    </a:p>
                  </a:txBody>
                  <a:tcPr/>
                </a:tc>
                <a:extLst>
                  <a:ext uri="{0D108BD9-81ED-4DB2-BD59-A6C34878D82A}">
                    <a16:rowId xmlns:a16="http://schemas.microsoft.com/office/drawing/2014/main" val="10007"/>
                  </a:ext>
                </a:extLst>
              </a:tr>
              <a:tr h="305072">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sz="1600" b="0" kern="100">
                          <a:solidFill>
                            <a:schemeClr val="tx1"/>
                          </a:solidFill>
                          <a:effectLst/>
                          <a:latin typeface="Meiryo"/>
                          <a:ea typeface="Meiryo"/>
                        </a:rPr>
                        <a:t>平成</a:t>
                      </a:r>
                      <a:r>
                        <a:rPr lang="en-US" altLang="ja-JP" sz="1600" b="0" kern="100">
                          <a:solidFill>
                            <a:schemeClr val="tx1"/>
                          </a:solidFill>
                          <a:effectLst/>
                          <a:latin typeface="Meiryo"/>
                          <a:ea typeface="+mn-ea"/>
                        </a:rPr>
                        <a:t>24</a:t>
                      </a:r>
                      <a:r>
                        <a:rPr lang="ja-JP" sz="1600" b="0" kern="100">
                          <a:solidFill>
                            <a:schemeClr val="tx1"/>
                          </a:solidFill>
                          <a:effectLst/>
                          <a:latin typeface="Meiryo"/>
                          <a:ea typeface="Meiryo"/>
                        </a:rPr>
                        <a:t>年４月</a:t>
                      </a:r>
                      <a:endParaRPr lang="ja-JP" sz="1600" b="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Times New Roman"/>
                        </a:rPr>
                        <a:t>18</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Times New Roman"/>
                        </a:rPr>
                        <a:t>516</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mn-cs"/>
                        </a:rPr>
                        <a:t>2,927</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gridSpan="3">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a:effectLst/>
                          <a:latin typeface="Meiryo"/>
                          <a:ea typeface="+mn-ea"/>
                          <a:cs typeface="+mn-cs"/>
                        </a:rPr>
                        <a:t>2,241</a:t>
                      </a: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hMerge="1">
                  <a:txBody>
                    <a:bodyPr/>
                    <a:lstStyle/>
                    <a:p>
                      <a:pPr algn="ctr">
                        <a:spcAft>
                          <a:spcPts val="0"/>
                        </a:spcAft>
                      </a:pPr>
                      <a:endParaRPr lang="ja-JP" sz="1800" kern="100">
                        <a:effectLst/>
                        <a:latin typeface="Century"/>
                        <a:ea typeface="ＭＳ 明朝"/>
                        <a:cs typeface="Times New Roman"/>
                      </a:endParaRPr>
                    </a:p>
                  </a:txBody>
                  <a:tcPr marL="63305" marR="63305" marT="0" marB="0" anchor="ctr"/>
                </a:tc>
                <a:tc hMerge="1">
                  <a:txBody>
                    <a:bodyPr/>
                    <a:lstStyle/>
                    <a:p>
                      <a:endParaRPr kumimoji="1" lang="ja-JP" altLang="en-US"/>
                    </a:p>
                  </a:txBody>
                  <a:tcPr/>
                </a:tc>
                <a:extLst>
                  <a:ext uri="{0D108BD9-81ED-4DB2-BD59-A6C34878D82A}">
                    <a16:rowId xmlns:a16="http://schemas.microsoft.com/office/drawing/2014/main" val="10008"/>
                  </a:ext>
                </a:extLst>
              </a:tr>
              <a:tr h="305072">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kumimoji="1" lang="ja-JP" altLang="en-US" sz="1600" b="0" kern="100">
                          <a:solidFill>
                            <a:schemeClr val="tx1"/>
                          </a:solidFill>
                          <a:effectLst/>
                          <a:latin typeface="Meiryo"/>
                          <a:ea typeface="Meiryo"/>
                          <a:cs typeface="+mn-cs"/>
                        </a:rPr>
                        <a:t>平成</a:t>
                      </a:r>
                      <a:r>
                        <a:rPr kumimoji="1" lang="en-US" altLang="ja-JP" sz="1600" b="0" kern="100">
                          <a:solidFill>
                            <a:schemeClr val="tx1"/>
                          </a:solidFill>
                          <a:effectLst/>
                          <a:latin typeface="Meiryo"/>
                          <a:ea typeface="+mn-ea"/>
                          <a:cs typeface="+mn-cs"/>
                        </a:rPr>
                        <a:t>26</a:t>
                      </a:r>
                      <a:r>
                        <a:rPr kumimoji="1" lang="ja-JP" altLang="en-US" sz="1600" b="0" kern="100">
                          <a:solidFill>
                            <a:schemeClr val="tx1"/>
                          </a:solidFill>
                          <a:effectLst/>
                          <a:latin typeface="Meiryo"/>
                          <a:ea typeface="Meiryo"/>
                          <a:cs typeface="+mn-cs"/>
                        </a:rPr>
                        <a:t>年４月</a:t>
                      </a:r>
                      <a:endParaRPr kumimoji="1" lang="ja-JP" sz="1600" b="0" kern="100">
                        <a:solidFill>
                          <a:schemeClr val="tx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a:solidFill>
                            <a:schemeClr val="dk1"/>
                          </a:solidFill>
                          <a:effectLst/>
                          <a:latin typeface="Meiryo"/>
                          <a:ea typeface="+mn-ea"/>
                          <a:cs typeface="+mn-cs"/>
                        </a:rPr>
                        <a:t>18</a:t>
                      </a:r>
                      <a:endParaRPr kumimoji="1" 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a:solidFill>
                            <a:schemeClr val="dk1"/>
                          </a:solidFill>
                          <a:effectLst/>
                          <a:latin typeface="Meiryo"/>
                          <a:ea typeface="+mn-ea"/>
                          <a:cs typeface="+mn-cs"/>
                        </a:rPr>
                        <a:t>504</a:t>
                      </a:r>
                      <a:endParaRPr kumimoji="1" 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a:solidFill>
                            <a:schemeClr val="dk1"/>
                          </a:solidFill>
                          <a:effectLst/>
                          <a:latin typeface="Meiryo"/>
                          <a:ea typeface="+mn-ea"/>
                          <a:cs typeface="+mn-cs"/>
                        </a:rPr>
                        <a:t>2,873</a:t>
                      </a:r>
                      <a:endParaRPr kumimoji="1" 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a:solidFill>
                            <a:schemeClr val="dk1"/>
                          </a:solidFill>
                          <a:effectLst/>
                          <a:latin typeface="Meiryo"/>
                          <a:ea typeface="+mn-ea"/>
                          <a:cs typeface="+mn-cs"/>
                        </a:rPr>
                        <a:t>2,309</a:t>
                      </a:r>
                      <a:endParaRPr kumimoji="1" 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spcAft>
                          <a:spcPts val="0"/>
                        </a:spcAft>
                      </a:pPr>
                      <a:endParaRPr lang="ja-JP" sz="2000" u="sng" kern="100">
                        <a:solidFill>
                          <a:schemeClr val="bg1"/>
                        </a:solidFill>
                        <a:effectLst/>
                        <a:latin typeface="+mn-lt"/>
                        <a:ea typeface="ＭＳ 明朝"/>
                        <a:cs typeface="Times New Roman"/>
                      </a:endParaRPr>
                    </a:p>
                  </a:txBody>
                  <a:tcPr marL="63305" marR="63305" marT="0" marB="0" anchor="ctr"/>
                </a:tc>
                <a:tc hMerge="1">
                  <a:txBody>
                    <a:bodyPr/>
                    <a:lstStyle/>
                    <a:p>
                      <a:endParaRPr kumimoji="1" lang="ja-JP" altLang="en-US"/>
                    </a:p>
                  </a:txBody>
                  <a:tcPr/>
                </a:tc>
                <a:extLst>
                  <a:ext uri="{0D108BD9-81ED-4DB2-BD59-A6C34878D82A}">
                    <a16:rowId xmlns:a16="http://schemas.microsoft.com/office/drawing/2014/main" val="10009"/>
                  </a:ext>
                </a:extLst>
              </a:tr>
              <a:tr h="305072">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kern="100">
                          <a:solidFill>
                            <a:schemeClr val="tx1"/>
                          </a:solidFill>
                          <a:effectLst/>
                          <a:latin typeface="Meiryo"/>
                          <a:ea typeface="Meiryo"/>
                          <a:cs typeface="+mn-cs"/>
                        </a:rPr>
                        <a:t>平成</a:t>
                      </a:r>
                      <a:r>
                        <a:rPr kumimoji="1" lang="en-US" altLang="ja-JP" sz="1600" b="0" kern="100">
                          <a:solidFill>
                            <a:schemeClr val="tx1"/>
                          </a:solidFill>
                          <a:effectLst/>
                          <a:latin typeface="Meiryo"/>
                          <a:ea typeface="+mn-ea"/>
                          <a:cs typeface="+mn-cs"/>
                        </a:rPr>
                        <a:t>28</a:t>
                      </a:r>
                      <a:r>
                        <a:rPr kumimoji="1" lang="ja-JP" altLang="en-US" sz="1600" b="0" kern="100">
                          <a:solidFill>
                            <a:schemeClr val="tx1"/>
                          </a:solidFill>
                          <a:effectLst/>
                          <a:latin typeface="Meiryo"/>
                          <a:ea typeface="Meiryo"/>
                          <a:cs typeface="+mn-cs"/>
                        </a:rPr>
                        <a:t>年４月</a:t>
                      </a:r>
                      <a:endParaRPr kumimoji="1" lang="ja-JP" altLang="ja-JP" sz="1600" b="0" kern="100">
                        <a:solidFill>
                          <a:schemeClr val="tx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a:solidFill>
                            <a:schemeClr val="dk1"/>
                          </a:solidFill>
                          <a:effectLst/>
                          <a:latin typeface="Meiryo"/>
                          <a:ea typeface="+mn-ea"/>
                          <a:cs typeface="+mn-cs"/>
                        </a:rPr>
                        <a:t>18</a:t>
                      </a:r>
                      <a:endParaRPr kumimoji="1" 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a:solidFill>
                            <a:schemeClr val="dk1"/>
                          </a:solidFill>
                          <a:effectLst/>
                          <a:latin typeface="Meiryo"/>
                          <a:ea typeface="+mn-ea"/>
                          <a:cs typeface="+mn-cs"/>
                        </a:rPr>
                        <a:t>506</a:t>
                      </a:r>
                      <a:endParaRPr kumimoji="1" 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a:solidFill>
                            <a:schemeClr val="dk1"/>
                          </a:solidFill>
                          <a:effectLst/>
                          <a:latin typeface="Meiryo"/>
                          <a:ea typeface="+mn-ea"/>
                          <a:cs typeface="+mn-cs"/>
                        </a:rPr>
                        <a:t>4,918</a:t>
                      </a:r>
                      <a:endParaRPr kumimoji="1" 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a:solidFill>
                            <a:schemeClr val="dk1"/>
                          </a:solidFill>
                          <a:effectLst/>
                          <a:latin typeface="Meiryo"/>
                          <a:ea typeface="+mn-ea"/>
                          <a:cs typeface="+mn-cs"/>
                        </a:rPr>
                        <a:t>4,244</a:t>
                      </a:r>
                      <a:endParaRPr kumimoji="1" 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gridSpan="2">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a:solidFill>
                            <a:schemeClr val="dk1"/>
                          </a:solidFill>
                          <a:effectLst/>
                          <a:latin typeface="Meiryo"/>
                          <a:ea typeface="+mn-ea"/>
                          <a:cs typeface="+mn-cs"/>
                        </a:rPr>
                        <a:t>2,410</a:t>
                      </a:r>
                      <a:endParaRPr kumimoji="1" 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hMerge="1">
                  <a:txBody>
                    <a:bodyPr/>
                    <a:lstStyle/>
                    <a:p>
                      <a:endParaRPr kumimoji="1" lang="ja-JP" altLang="en-US"/>
                    </a:p>
                  </a:txBody>
                  <a:tcPr/>
                </a:tc>
                <a:extLst>
                  <a:ext uri="{0D108BD9-81ED-4DB2-BD59-A6C34878D82A}">
                    <a16:rowId xmlns:a16="http://schemas.microsoft.com/office/drawing/2014/main" val="10010"/>
                  </a:ext>
                </a:extLst>
              </a:tr>
              <a:tr h="305072">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kern="100">
                          <a:solidFill>
                            <a:schemeClr val="tx1"/>
                          </a:solidFill>
                          <a:effectLst/>
                          <a:latin typeface="Meiryo"/>
                          <a:ea typeface="Meiryo"/>
                          <a:cs typeface="+mn-cs"/>
                        </a:rPr>
                        <a:t>平成</a:t>
                      </a:r>
                      <a:r>
                        <a:rPr kumimoji="1" lang="en-US" altLang="ja-JP" sz="1600" b="0" kern="100">
                          <a:solidFill>
                            <a:schemeClr val="tx1"/>
                          </a:solidFill>
                          <a:effectLst/>
                          <a:latin typeface="Meiryo"/>
                          <a:ea typeface="+mn-ea"/>
                          <a:cs typeface="+mn-cs"/>
                        </a:rPr>
                        <a:t>30</a:t>
                      </a:r>
                      <a:r>
                        <a:rPr kumimoji="1" lang="ja-JP" altLang="en-US" sz="1600" b="0" kern="100">
                          <a:solidFill>
                            <a:schemeClr val="tx1"/>
                          </a:solidFill>
                          <a:effectLst/>
                          <a:latin typeface="Meiryo"/>
                          <a:ea typeface="Meiryo"/>
                          <a:cs typeface="+mn-cs"/>
                        </a:rPr>
                        <a:t>年４月</a:t>
                      </a:r>
                      <a:endParaRPr kumimoji="1" lang="ja-JP" altLang="ja-JP" sz="1600" b="0" kern="100">
                        <a:solidFill>
                          <a:schemeClr val="tx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600" kern="100">
                          <a:solidFill>
                            <a:schemeClr val="dk1"/>
                          </a:solidFill>
                          <a:effectLst/>
                          <a:latin typeface="Meiryo"/>
                          <a:ea typeface="+mn-ea"/>
                          <a:cs typeface="+mn-cs"/>
                        </a:rPr>
                        <a:t>18</a:t>
                      </a:r>
                      <a:endParaRPr kumimoji="1" lang="ja-JP" alt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a:solidFill>
                            <a:schemeClr val="dk1"/>
                          </a:solidFill>
                          <a:effectLst/>
                          <a:latin typeface="Meiryo"/>
                          <a:ea typeface="+mn-ea"/>
                          <a:cs typeface="+mn-cs"/>
                        </a:rPr>
                        <a:t>505</a:t>
                      </a:r>
                      <a:endParaRPr kumimoji="1" 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a:solidFill>
                            <a:schemeClr val="dk1"/>
                          </a:solidFill>
                          <a:effectLst/>
                          <a:latin typeface="Meiryo"/>
                          <a:ea typeface="+mn-ea"/>
                          <a:cs typeface="+mn-cs"/>
                        </a:rPr>
                        <a:t>4,955</a:t>
                      </a:r>
                      <a:endParaRPr kumimoji="1" 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a:solidFill>
                            <a:schemeClr val="dk1"/>
                          </a:solidFill>
                          <a:effectLst/>
                          <a:latin typeface="Meiryo"/>
                          <a:ea typeface="+mn-ea"/>
                          <a:cs typeface="+mn-cs"/>
                        </a:rPr>
                        <a:t>4,296</a:t>
                      </a:r>
                      <a:endParaRPr kumimoji="1" 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a:solidFill>
                            <a:schemeClr val="dk1"/>
                          </a:solidFill>
                          <a:effectLst/>
                          <a:latin typeface="Meiryo"/>
                          <a:ea typeface="+mn-ea"/>
                          <a:cs typeface="+mn-cs"/>
                        </a:rPr>
                        <a:t>2,462</a:t>
                      </a:r>
                      <a:endParaRPr kumimoji="1" 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extLst>
                  <a:ext uri="{0D108BD9-81ED-4DB2-BD59-A6C34878D82A}">
                    <a16:rowId xmlns:a16="http://schemas.microsoft.com/office/drawing/2014/main" val="10011"/>
                  </a:ext>
                </a:extLst>
              </a:tr>
              <a:tr h="305072">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kern="100">
                          <a:solidFill>
                            <a:schemeClr val="tx1"/>
                          </a:solidFill>
                          <a:effectLst/>
                          <a:latin typeface="Meiryo"/>
                          <a:ea typeface="Meiryo"/>
                          <a:cs typeface="+mn-cs"/>
                        </a:rPr>
                        <a:t>令和２年４月</a:t>
                      </a:r>
                      <a:endParaRPr kumimoji="1" lang="ja-JP" altLang="ja-JP" sz="1600" b="0" kern="100">
                        <a:solidFill>
                          <a:schemeClr val="tx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600" kern="100">
                          <a:solidFill>
                            <a:schemeClr val="dk1"/>
                          </a:solidFill>
                          <a:effectLst/>
                          <a:latin typeface="Meiryo"/>
                          <a:ea typeface="+mn-ea"/>
                          <a:cs typeface="+mn-cs"/>
                        </a:rPr>
                        <a:t>18</a:t>
                      </a:r>
                      <a:endParaRPr kumimoji="1" lang="ja-JP" alt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algn="ctr" defTabSz="914400" rtl="0" eaLnBrk="1" latinLnBrk="0" hangingPunct="1">
                        <a:spcAft>
                          <a:spcPts val="0"/>
                        </a:spcAft>
                      </a:pPr>
                      <a:r>
                        <a:rPr kumimoji="1" lang="en-US" altLang="ja-JP" sz="1600" kern="100">
                          <a:solidFill>
                            <a:schemeClr val="dk1"/>
                          </a:solidFill>
                          <a:effectLst/>
                          <a:latin typeface="Meiryo"/>
                          <a:ea typeface="+mn-ea"/>
                          <a:cs typeface="+mn-cs"/>
                        </a:rPr>
                        <a:t>502</a:t>
                      </a:r>
                      <a:endParaRPr kumimoji="1" 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algn="ctr" defTabSz="914400" rtl="0" eaLnBrk="1" latinLnBrk="0" hangingPunct="1">
                        <a:spcAft>
                          <a:spcPts val="0"/>
                        </a:spcAft>
                      </a:pPr>
                      <a:r>
                        <a:rPr kumimoji="1" lang="en-US" altLang="ja-JP" sz="1600" kern="100">
                          <a:solidFill>
                            <a:schemeClr val="dk1"/>
                          </a:solidFill>
                          <a:effectLst/>
                          <a:latin typeface="Meiryo"/>
                          <a:ea typeface="+mn-ea"/>
                          <a:cs typeface="+mn-cs"/>
                        </a:rPr>
                        <a:t>4,557</a:t>
                      </a:r>
                      <a:endParaRPr kumimoji="1" 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algn="ctr" defTabSz="914400" rtl="0" eaLnBrk="1" latinLnBrk="0" hangingPunct="1">
                        <a:spcAft>
                          <a:spcPts val="0"/>
                        </a:spcAft>
                      </a:pPr>
                      <a:r>
                        <a:rPr kumimoji="1" lang="en-US" altLang="ja-JP" sz="1600" kern="100">
                          <a:solidFill>
                            <a:schemeClr val="dk1"/>
                          </a:solidFill>
                          <a:effectLst/>
                          <a:latin typeface="Meiryo"/>
                          <a:ea typeface="+mn-ea"/>
                          <a:cs typeface="+mn-cs"/>
                        </a:rPr>
                        <a:t>3,990</a:t>
                      </a:r>
                      <a:endParaRPr kumimoji="1" 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gridSpan="2">
                  <a:txBody>
                    <a:bodyPr/>
                    <a:lstStyle/>
                    <a:p>
                      <a:pPr marL="0" algn="ctr" defTabSz="914400" rtl="0" eaLnBrk="1" latinLnBrk="0" hangingPunct="1">
                        <a:spcAft>
                          <a:spcPts val="0"/>
                        </a:spcAft>
                      </a:pPr>
                      <a:r>
                        <a:rPr kumimoji="1" lang="en-US" altLang="ja-JP" sz="1600" kern="100">
                          <a:solidFill>
                            <a:schemeClr val="dk1"/>
                          </a:solidFill>
                          <a:effectLst/>
                          <a:latin typeface="Meiryo"/>
                          <a:ea typeface="+mn-ea"/>
                          <a:cs typeface="+mn-cs"/>
                        </a:rPr>
                        <a:t>2,260</a:t>
                      </a:r>
                      <a:endParaRPr kumimoji="1" 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hMerge="1">
                  <a:txBody>
                    <a:bodyPr/>
                    <a:lstStyle/>
                    <a:p>
                      <a:endParaRPr kumimoji="1" lang="ja-JP" altLang="en-US"/>
                    </a:p>
                  </a:txBody>
                  <a:tcPr/>
                </a:tc>
                <a:extLst>
                  <a:ext uri="{0D108BD9-81ED-4DB2-BD59-A6C34878D82A}">
                    <a16:rowId xmlns:a16="http://schemas.microsoft.com/office/drawing/2014/main" val="702090749"/>
                  </a:ext>
                </a:extLst>
              </a:tr>
              <a:tr h="305072">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kern="100">
                          <a:solidFill>
                            <a:schemeClr val="tx1"/>
                          </a:solidFill>
                          <a:effectLst/>
                          <a:latin typeface="Meiryo"/>
                          <a:ea typeface="Meiryo"/>
                          <a:cs typeface="+mn-cs"/>
                        </a:rPr>
                        <a:t>令和４年４月</a:t>
                      </a:r>
                      <a:endParaRPr kumimoji="1" lang="ja-JP" altLang="ja-JP" sz="1600" b="0" kern="100">
                        <a:solidFill>
                          <a:schemeClr val="tx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600" kern="100">
                          <a:solidFill>
                            <a:schemeClr val="dk1"/>
                          </a:solidFill>
                          <a:effectLst/>
                          <a:latin typeface="Meiryo"/>
                          <a:ea typeface="+mn-ea"/>
                          <a:cs typeface="+mn-cs"/>
                        </a:rPr>
                        <a:t>18</a:t>
                      </a:r>
                      <a:endParaRPr kumimoji="1" lang="ja-JP" alt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kumimoji="1" lang="en-US" altLang="ja-JP" sz="1600" kern="100">
                          <a:solidFill>
                            <a:schemeClr val="dk1"/>
                          </a:solidFill>
                          <a:effectLst/>
                          <a:latin typeface="Meiryo"/>
                          <a:ea typeface="+mn-ea"/>
                          <a:cs typeface="+mn-cs"/>
                        </a:rPr>
                        <a:t>502</a:t>
                      </a:r>
                      <a:endParaRPr kumimoji="1" 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kumimoji="1" lang="en-US" altLang="ja-JP" sz="1600" kern="100">
                          <a:solidFill>
                            <a:schemeClr val="dk1"/>
                          </a:solidFill>
                          <a:effectLst/>
                          <a:latin typeface="Meiryo"/>
                          <a:ea typeface="+mn-ea"/>
                          <a:cs typeface="+mn-cs"/>
                        </a:rPr>
                        <a:t>4,726</a:t>
                      </a:r>
                      <a:endParaRPr kumimoji="1" 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kumimoji="1" lang="en-US" altLang="ja-JP" sz="1600" kern="100">
                          <a:solidFill>
                            <a:schemeClr val="dk1"/>
                          </a:solidFill>
                          <a:effectLst/>
                          <a:latin typeface="Meiryo"/>
                          <a:ea typeface="+mn-ea"/>
                          <a:cs typeface="+mn-cs"/>
                        </a:rPr>
                        <a:t>4,064</a:t>
                      </a:r>
                      <a:endParaRPr kumimoji="1" 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algn="ctr" defTabSz="914400" rtl="0" eaLnBrk="1" latinLnBrk="0" hangingPunct="1">
                        <a:spcAft>
                          <a:spcPts val="0"/>
                        </a:spcAft>
                      </a:pPr>
                      <a:r>
                        <a:rPr kumimoji="1" lang="en-US" altLang="ja-JP" sz="1600" kern="100">
                          <a:solidFill>
                            <a:schemeClr val="dk1"/>
                          </a:solidFill>
                          <a:effectLst/>
                          <a:latin typeface="Meiryo"/>
                          <a:ea typeface="+mn-ea"/>
                          <a:cs typeface="+mn-cs"/>
                        </a:rPr>
                        <a:t>2,334</a:t>
                      </a:r>
                      <a:endParaRPr kumimoji="1" lang="ja-JP" sz="16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extLst>
                  <a:ext uri="{0D108BD9-81ED-4DB2-BD59-A6C34878D82A}">
                    <a16:rowId xmlns:a16="http://schemas.microsoft.com/office/drawing/2014/main" val="159071026"/>
                  </a:ext>
                </a:extLst>
              </a:tr>
              <a:tr h="305072">
                <a:tc>
                  <a:txBody>
                    <a:bodyPr/>
                    <a:lstStyle/>
                    <a:p>
                      <a:pPr marL="0" lvl="0" indent="0" algn="ctr" defTabSz="914400">
                        <a:lnSpc>
                          <a:spcPct val="100000"/>
                        </a:lnSpc>
                        <a:spcBef>
                          <a:spcPts val="0"/>
                        </a:spcBef>
                        <a:spcAft>
                          <a:spcPts val="0"/>
                        </a:spcAft>
                        <a:buNone/>
                        <a:tabLst/>
                        <a:defRPr/>
                      </a:pPr>
                      <a:r>
                        <a:rPr lang="ja-JP" sz="1600" b="0" i="0" u="none" strike="noStrike" kern="100" noProof="0">
                          <a:solidFill>
                            <a:schemeClr val="tx1"/>
                          </a:solidFill>
                          <a:effectLst/>
                          <a:latin typeface="Meiryo"/>
                          <a:ea typeface="Meiryo"/>
                        </a:rPr>
                        <a:t>令和</a:t>
                      </a:r>
                      <a:r>
                        <a:rPr lang="ja-JP" altLang="en-US" sz="1600" b="0" i="0" u="none" strike="noStrike" kern="100" noProof="0">
                          <a:solidFill>
                            <a:schemeClr val="tx1"/>
                          </a:solidFill>
                          <a:effectLst/>
                          <a:latin typeface="Meiryo"/>
                          <a:ea typeface="Meiryo"/>
                        </a:rPr>
                        <a:t>６</a:t>
                      </a:r>
                      <a:r>
                        <a:rPr lang="ja-JP" sz="1600" b="0" i="0" u="none" strike="noStrike" kern="100" noProof="0">
                          <a:solidFill>
                            <a:schemeClr val="tx1"/>
                          </a:solidFill>
                          <a:effectLst/>
                          <a:latin typeface="Meiryo"/>
                          <a:ea typeface="Meiryo"/>
                        </a:rPr>
                        <a:t>年４月</a:t>
                      </a:r>
                      <a:endParaRPr kumimoji="1" lang="en-US" altLang="ja-JP"/>
                    </a:p>
                  </a:txBody>
                  <a:tcPr marL="63304" marR="63304" marT="0" marB="0" anchor="ctr">
                    <a:lnL w="12700">
                      <a:solidFill>
                        <a:schemeClr val="tx1"/>
                      </a:solidFill>
                    </a:lnL>
                    <a:lnR w="12700">
                      <a:solidFill>
                        <a:schemeClr val="tx1"/>
                      </a:solidFill>
                    </a:lnR>
                    <a:lnT w="12700">
                      <a:solidFill>
                        <a:schemeClr val="tx1"/>
                      </a:solidFill>
                    </a:lnT>
                    <a:lnB w="12700">
                      <a:solidFill>
                        <a:schemeClr val="tx1"/>
                      </a:solidFill>
                    </a:lnB>
                    <a:lnTlToBr w="0">
                      <a:noFill/>
                    </a:lnTlToBr>
                    <a:lnBlToTr w="0">
                      <a:noFill/>
                    </a:lnBlToTr>
                    <a:solidFill>
                      <a:srgbClr val="E1EDFF"/>
                    </a:solidFill>
                  </a:tcPr>
                </a:tc>
                <a:tc>
                  <a:txBody>
                    <a:bodyPr/>
                    <a:lstStyle/>
                    <a:p>
                      <a:pPr marL="0" lvl="0" indent="0" algn="ctr" defTabSz="914400">
                        <a:lnSpc>
                          <a:spcPct val="100000"/>
                        </a:lnSpc>
                        <a:spcBef>
                          <a:spcPts val="0"/>
                        </a:spcBef>
                        <a:spcAft>
                          <a:spcPts val="0"/>
                        </a:spcAft>
                        <a:buNone/>
                        <a:tabLst/>
                        <a:defRPr/>
                      </a:pPr>
                      <a:r>
                        <a:rPr lang="en-US" altLang="ja-JP" sz="1600" kern="100">
                          <a:solidFill>
                            <a:schemeClr val="dk1"/>
                          </a:solidFill>
                          <a:effectLst/>
                          <a:latin typeface="+mn-ea"/>
                          <a:ea typeface="+mn-ea"/>
                          <a:cs typeface="+mn-cs"/>
                        </a:rPr>
                        <a:t>18</a:t>
                      </a:r>
                      <a:endParaRPr kumimoji="1" lang="en-US" altLang="ja-JP" sz="1600" kern="100">
                        <a:solidFill>
                          <a:schemeClr val="dk1"/>
                        </a:solidFill>
                        <a:effectLst/>
                        <a:latin typeface="+mn-ea"/>
                        <a:ea typeface="+mn-ea"/>
                        <a:cs typeface="+mn-cs"/>
                      </a:endParaRPr>
                    </a:p>
                  </a:txBody>
                  <a:tcPr marL="63304" marR="63304" marT="0" marB="0" anchor="ctr">
                    <a:lnL w="12700">
                      <a:solidFill>
                        <a:schemeClr val="tx1"/>
                      </a:solidFill>
                    </a:lnL>
                    <a:lnR w="12700">
                      <a:solidFill>
                        <a:schemeClr val="tx1"/>
                      </a:solidFill>
                    </a:lnR>
                    <a:lnT w="12700">
                      <a:solidFill>
                        <a:schemeClr val="tx1"/>
                      </a:solidFill>
                    </a:lnT>
                    <a:lnB w="12700">
                      <a:solidFill>
                        <a:schemeClr val="tx1"/>
                      </a:solidFill>
                    </a:lnB>
                    <a:lnTlToBr w="0">
                      <a:noFill/>
                    </a:lnTlToBr>
                    <a:lnBlToTr w="0">
                      <a:noFill/>
                    </a:lnBlToTr>
                    <a:solidFill>
                      <a:srgbClr val="E1EDFF"/>
                    </a:solidFill>
                  </a:tcPr>
                </a:tc>
                <a:tc>
                  <a:txBody>
                    <a:bodyPr/>
                    <a:lstStyle/>
                    <a:p>
                      <a:pPr marL="0" lvl="0" algn="ctr" defTabSz="914400">
                        <a:spcAft>
                          <a:spcPts val="0"/>
                        </a:spcAft>
                        <a:buNone/>
                      </a:pPr>
                      <a:r>
                        <a:rPr kumimoji="1" lang="en-US" altLang="ja-JP" sz="1600" kern="100">
                          <a:solidFill>
                            <a:schemeClr val="dk1"/>
                          </a:solidFill>
                          <a:effectLst/>
                          <a:latin typeface="+mn-ea"/>
                          <a:ea typeface="+mn-ea"/>
                          <a:cs typeface="+mn-cs"/>
                        </a:rPr>
                        <a:t>506</a:t>
                      </a:r>
                    </a:p>
                  </a:txBody>
                  <a:tcPr marL="63304" marR="63304" marT="0" marB="0" anchor="ctr">
                    <a:lnL w="12700">
                      <a:solidFill>
                        <a:schemeClr val="tx1"/>
                      </a:solidFill>
                    </a:lnL>
                    <a:lnR w="12700">
                      <a:solidFill>
                        <a:schemeClr val="tx1"/>
                      </a:solidFill>
                    </a:lnR>
                    <a:lnT w="12700">
                      <a:solidFill>
                        <a:schemeClr val="tx1"/>
                      </a:solidFill>
                    </a:lnT>
                    <a:lnB w="12700">
                      <a:solidFill>
                        <a:schemeClr val="tx1"/>
                      </a:solidFill>
                    </a:lnB>
                    <a:lnTlToBr w="0">
                      <a:noFill/>
                    </a:lnTlToBr>
                    <a:lnBlToTr w="0">
                      <a:noFill/>
                    </a:lnBlToTr>
                    <a:solidFill>
                      <a:srgbClr val="E1ED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600" kern="100">
                          <a:solidFill>
                            <a:schemeClr val="dk1"/>
                          </a:solidFill>
                          <a:effectLst/>
                          <a:latin typeface="+mn-ea"/>
                          <a:ea typeface="+mn-ea"/>
                          <a:cs typeface="+mn-cs"/>
                        </a:rPr>
                        <a:t>3,248</a:t>
                      </a:r>
                      <a:r>
                        <a:rPr kumimoji="1" lang="en-US" altLang="ja-JP" sz="1200" b="0" i="0" u="none" strike="noStrike" kern="100" cap="none" spc="0" normalizeH="0" baseline="0" noProof="0">
                          <a:ln>
                            <a:noFill/>
                          </a:ln>
                          <a:solidFill>
                            <a:prstClr val="black"/>
                          </a:solidFill>
                          <a:effectLst/>
                          <a:uLnTx/>
                          <a:uFillTx/>
                          <a:latin typeface="Meiryo"/>
                          <a:ea typeface="+mn-ea"/>
                          <a:cs typeface="Segoe UI"/>
                        </a:rPr>
                        <a:t>※4</a:t>
                      </a:r>
                      <a:endParaRPr kumimoji="1" lang="en-US" altLang="ja-JP" sz="1600" kern="100">
                        <a:solidFill>
                          <a:schemeClr val="dk1"/>
                        </a:solidFill>
                        <a:effectLst/>
                        <a:latin typeface="+mn-ea"/>
                        <a:ea typeface="+mn-ea"/>
                        <a:cs typeface="+mn-cs"/>
                      </a:endParaRPr>
                    </a:p>
                  </a:txBody>
                  <a:tcPr marL="63304" marR="63304" marT="0" marB="0" anchor="ctr">
                    <a:lnL w="12700">
                      <a:solidFill>
                        <a:schemeClr val="tx1"/>
                      </a:solidFill>
                    </a:lnL>
                    <a:lnR w="12700">
                      <a:solidFill>
                        <a:schemeClr val="tx1"/>
                      </a:solidFill>
                    </a:lnR>
                    <a:lnT w="12700">
                      <a:solidFill>
                        <a:schemeClr val="tx1"/>
                      </a:solidFill>
                    </a:lnT>
                    <a:lnB w="12700">
                      <a:solidFill>
                        <a:schemeClr val="tx1"/>
                      </a:solidFill>
                    </a:lnB>
                    <a:lnTlToBr w="0">
                      <a:noFill/>
                    </a:lnTlToBr>
                    <a:lnBlToTr w="0">
                      <a:noFill/>
                    </a:lnBlToTr>
                    <a:solidFill>
                      <a:srgbClr val="E1EDFF"/>
                    </a:solidFill>
                  </a:tcPr>
                </a:tc>
                <a:tc>
                  <a:txBody>
                    <a:bodyPr/>
                    <a:lstStyle/>
                    <a:p>
                      <a:pPr marL="0" lvl="0" algn="ctr" defTabSz="914400">
                        <a:spcAft>
                          <a:spcPts val="0"/>
                        </a:spcAft>
                        <a:buNone/>
                      </a:pPr>
                      <a:r>
                        <a:rPr kumimoji="1" lang="en-US" altLang="ja-JP" sz="1600" kern="100">
                          <a:solidFill>
                            <a:schemeClr val="dk1"/>
                          </a:solidFill>
                          <a:effectLst/>
                          <a:latin typeface="+mn-ea"/>
                          <a:ea typeface="+mn-ea"/>
                          <a:cs typeface="+mn-cs"/>
                        </a:rPr>
                        <a:t>2,477</a:t>
                      </a:r>
                      <a:r>
                        <a:rPr kumimoji="1" lang="en-US" altLang="ja-JP" sz="1200" b="0" i="0" u="none" strike="noStrike" kern="100" cap="none" spc="0" normalizeH="0" baseline="0" noProof="0">
                          <a:ln>
                            <a:noFill/>
                          </a:ln>
                          <a:solidFill>
                            <a:prstClr val="black"/>
                          </a:solidFill>
                          <a:effectLst/>
                          <a:uLnTx/>
                          <a:uFillTx/>
                          <a:latin typeface="Meiryo"/>
                          <a:ea typeface="+mn-ea"/>
                          <a:cs typeface="Segoe UI"/>
                        </a:rPr>
                        <a:t>※4</a:t>
                      </a:r>
                      <a:endParaRPr kumimoji="1" lang="en-US" altLang="ja-JP" sz="1600" kern="100">
                        <a:solidFill>
                          <a:schemeClr val="dk1"/>
                        </a:solidFill>
                        <a:effectLst/>
                        <a:latin typeface="+mn-ea"/>
                        <a:ea typeface="+mn-ea"/>
                        <a:cs typeface="+mn-cs"/>
                      </a:endParaRPr>
                    </a:p>
                  </a:txBody>
                  <a:tcPr marL="63304" marR="63304" marT="0" marB="0" anchor="ctr">
                    <a:lnL w="12700">
                      <a:solidFill>
                        <a:schemeClr val="tx1"/>
                      </a:solidFill>
                    </a:lnL>
                    <a:lnR w="12700">
                      <a:solidFill>
                        <a:schemeClr val="tx1"/>
                      </a:solidFill>
                    </a:lnR>
                    <a:lnT w="12700">
                      <a:solidFill>
                        <a:schemeClr val="tx1"/>
                      </a:solidFill>
                    </a:lnT>
                    <a:lnB w="12700">
                      <a:solidFill>
                        <a:schemeClr val="tx1"/>
                      </a:solidFill>
                    </a:lnB>
                    <a:lnTlToBr w="0">
                      <a:noFill/>
                    </a:lnTlToBr>
                    <a:lnBlToTr w="0">
                      <a:noFill/>
                    </a:lnBlToTr>
                    <a:solidFill>
                      <a:srgbClr val="E1EDFF"/>
                    </a:solidFill>
                  </a:tcPr>
                </a:tc>
                <a:tc gridSpan="2">
                  <a:txBody>
                    <a:bodyPr/>
                    <a:lstStyle/>
                    <a:p>
                      <a:pPr marL="0" lvl="0" algn="ctr" defTabSz="914400">
                        <a:spcAft>
                          <a:spcPts val="0"/>
                        </a:spcAft>
                        <a:buNone/>
                      </a:pPr>
                      <a:r>
                        <a:rPr kumimoji="1" lang="en-US" altLang="ja-JP" sz="1600" kern="100" dirty="0">
                          <a:solidFill>
                            <a:schemeClr val="dk1"/>
                          </a:solidFill>
                          <a:effectLst/>
                          <a:latin typeface="+mn-ea"/>
                          <a:ea typeface="+mn-ea"/>
                          <a:cs typeface="+mn-cs"/>
                        </a:rPr>
                        <a:t>2,348</a:t>
                      </a:r>
                    </a:p>
                  </a:txBody>
                  <a:tcPr marL="63304" marR="63304" marT="0" marB="0" anchor="ctr">
                    <a:lnL w="12700">
                      <a:solidFill>
                        <a:schemeClr val="tx1"/>
                      </a:solidFill>
                    </a:lnL>
                    <a:lnR w="12700">
                      <a:solidFill>
                        <a:schemeClr val="tx1"/>
                      </a:solidFill>
                    </a:lnR>
                    <a:lnT w="12700">
                      <a:solidFill>
                        <a:schemeClr val="tx1"/>
                      </a:solidFill>
                    </a:lnT>
                    <a:lnB w="12700">
                      <a:solidFill>
                        <a:schemeClr val="tx1"/>
                      </a:solidFill>
                    </a:lnB>
                    <a:lnTlToBr w="0">
                      <a:noFill/>
                    </a:lnTlToBr>
                    <a:lnBlToTr w="0">
                      <a:noFill/>
                    </a:lnBlToTr>
                    <a:solidFill>
                      <a:srgbClr val="E1EDFF"/>
                    </a:solidFill>
                  </a:tcPr>
                </a:tc>
                <a:tc hMerge="1">
                  <a:txBody>
                    <a:bodyPr/>
                    <a:lstStyle/>
                    <a:p>
                      <a:endParaRPr lang="en-US"/>
                    </a:p>
                  </a:txBody>
                  <a:tcPr/>
                </a:tc>
                <a:extLst>
                  <a:ext uri="{0D108BD9-81ED-4DB2-BD59-A6C34878D82A}">
                    <a16:rowId xmlns:a16="http://schemas.microsoft.com/office/drawing/2014/main" val="2162137012"/>
                  </a:ext>
                </a:extLst>
              </a:tr>
            </a:tbl>
          </a:graphicData>
        </a:graphic>
      </p:graphicFrame>
      <p:sp>
        <p:nvSpPr>
          <p:cNvPr id="5" name="テキスト ボックス 4">
            <a:extLst>
              <a:ext uri="{FF2B5EF4-FFF2-40B4-BE49-F238E27FC236}">
                <a16:creationId xmlns:a16="http://schemas.microsoft.com/office/drawing/2014/main" id="{F548169A-258B-77DD-4EF6-2317346B9CA3}"/>
              </a:ext>
            </a:extLst>
          </p:cNvPr>
          <p:cNvSpPr txBox="1"/>
          <p:nvPr/>
        </p:nvSpPr>
        <p:spPr>
          <a:xfrm>
            <a:off x="595574" y="5815798"/>
            <a:ext cx="8105081" cy="954107"/>
          </a:xfrm>
          <a:prstGeom prst="rect">
            <a:avLst/>
          </a:prstGeom>
          <a:noFill/>
        </p:spPr>
        <p:txBody>
          <a:bodyPr wrap="square" lIns="91440" tIns="45720" rIns="91440" bIns="45720" rtlCol="0" anchor="t">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ja-JP" sz="1400" b="0" i="0" u="none" strike="noStrike" kern="1200" cap="none" spc="0" normalizeH="0" baseline="0" noProof="0">
                <a:ln>
                  <a:noFill/>
                </a:ln>
                <a:solidFill>
                  <a:prstClr val="black"/>
                </a:solidFill>
                <a:effectLst/>
                <a:uLnTx/>
                <a:uFillTx/>
                <a:latin typeface="Meiryo"/>
                <a:ea typeface="Meiryo"/>
                <a:cs typeface="+mn-cs"/>
              </a:rPr>
              <a:t>※１　</a:t>
            </a:r>
            <a:r>
              <a:rPr kumimoji="0" lang="en-US" altLang="ja-JP" sz="1400" b="0" i="0" u="none" strike="noStrike" kern="1200" cap="none" spc="0" normalizeH="0" baseline="0" noProof="0">
                <a:ln>
                  <a:noFill/>
                </a:ln>
                <a:solidFill>
                  <a:prstClr val="black"/>
                </a:solidFill>
                <a:effectLst/>
                <a:uLnTx/>
                <a:uFillTx/>
                <a:latin typeface="Meiryo"/>
                <a:ea typeface="メイリオ"/>
                <a:cs typeface="+mn-cs"/>
              </a:rPr>
              <a:t>MDC</a:t>
            </a:r>
            <a:r>
              <a:rPr kumimoji="0" lang="ja-JP" altLang="ja-JP" sz="1400" b="0" i="0" u="none" strike="noStrike" kern="1200" cap="none" spc="0" normalizeH="0" baseline="0" noProof="0">
                <a:ln>
                  <a:noFill/>
                </a:ln>
                <a:solidFill>
                  <a:prstClr val="black"/>
                </a:solidFill>
                <a:effectLst/>
                <a:uLnTx/>
                <a:uFillTx/>
                <a:latin typeface="Meiryo"/>
                <a:ea typeface="Meiryo"/>
                <a:cs typeface="+mn-cs"/>
              </a:rPr>
              <a:t>：</a:t>
            </a:r>
            <a:r>
              <a:rPr kumimoji="0" lang="en-US" altLang="ja-JP" sz="1400" b="0" i="0" u="none" strike="noStrike" kern="1200" cap="none" spc="0" normalizeH="0" baseline="0" noProof="0">
                <a:ln>
                  <a:noFill/>
                </a:ln>
                <a:solidFill>
                  <a:prstClr val="black"/>
                </a:solidFill>
                <a:effectLst/>
                <a:uLnTx/>
                <a:uFillTx/>
                <a:latin typeface="Meiryo"/>
                <a:ea typeface="メイリオ"/>
                <a:cs typeface="+mn-cs"/>
              </a:rPr>
              <a:t>Major Diagnostic Category</a:t>
            </a:r>
            <a:r>
              <a:rPr kumimoji="0" lang="ja-JP" altLang="ja-JP" sz="1400" b="0" i="0" u="none" strike="noStrike" kern="1200" cap="none" spc="0" normalizeH="0" baseline="0" noProof="0">
                <a:ln>
                  <a:noFill/>
                </a:ln>
                <a:solidFill>
                  <a:prstClr val="black"/>
                </a:solidFill>
                <a:effectLst/>
                <a:uLnTx/>
                <a:uFillTx/>
                <a:latin typeface="Meiryo"/>
                <a:ea typeface="Meiryo"/>
                <a:cs typeface="+mn-cs"/>
              </a:rPr>
              <a:t>　主要診断群</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ja-JP" sz="1400" b="0" i="0" u="none" strike="noStrike" kern="1200" cap="none" spc="0" normalizeH="0" baseline="0" noProof="0">
                <a:ln>
                  <a:noFill/>
                </a:ln>
                <a:solidFill>
                  <a:prstClr val="black"/>
                </a:solidFill>
                <a:effectLst/>
                <a:uLnTx/>
                <a:uFillTx/>
                <a:latin typeface="Meiryo"/>
                <a:ea typeface="Meiryo"/>
                <a:cs typeface="+mn-cs"/>
              </a:rPr>
              <a:t>※２　包括対象となる</a:t>
            </a:r>
            <a:r>
              <a:rPr kumimoji="0" lang="en-US" altLang="ja-JP" sz="1400" b="0" i="0" u="none" strike="noStrike" kern="1200" cap="none" spc="0" normalizeH="0" baseline="0" noProof="0">
                <a:ln>
                  <a:noFill/>
                </a:ln>
                <a:solidFill>
                  <a:prstClr val="black"/>
                </a:solidFill>
                <a:effectLst/>
                <a:uLnTx/>
                <a:uFillTx/>
                <a:latin typeface="Meiryo"/>
                <a:ea typeface="メイリオ"/>
                <a:cs typeface="+mn-cs"/>
              </a:rPr>
              <a:t>DPC</a:t>
            </a:r>
            <a:r>
              <a:rPr kumimoji="0" lang="ja-JP" altLang="ja-JP" sz="1400" b="0" i="0" u="none" strike="noStrike" kern="1200" cap="none" spc="0" normalizeH="0" baseline="0" noProof="0">
                <a:ln>
                  <a:noFill/>
                </a:ln>
                <a:solidFill>
                  <a:prstClr val="black"/>
                </a:solidFill>
                <a:effectLst/>
                <a:uLnTx/>
                <a:uFillTx/>
                <a:latin typeface="Meiryo"/>
                <a:ea typeface="Meiryo"/>
                <a:cs typeface="+mn-cs"/>
              </a:rPr>
              <a:t>数</a:t>
            </a:r>
            <a:endParaRPr kumimoji="0" lang="en-US" altLang="ja-JP" sz="1400" b="0" i="0" u="none" strike="noStrike" kern="1200" cap="none" spc="0" normalizeH="0" baseline="0" noProof="0">
              <a:ln>
                <a:noFill/>
              </a:ln>
              <a:solidFill>
                <a:prstClr val="black"/>
              </a:solidFill>
              <a:effectLst/>
              <a:uLnTx/>
              <a:uFillTx/>
              <a:latin typeface="Meiryo"/>
              <a:ea typeface="Meiryo"/>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ja-JP" sz="1400" b="0" i="0" u="none" strike="noStrike" kern="1200" cap="none" spc="0" normalizeH="0" baseline="0" noProof="0">
                <a:ln>
                  <a:noFill/>
                </a:ln>
                <a:solidFill>
                  <a:prstClr val="black"/>
                </a:solidFill>
                <a:effectLst/>
                <a:uLnTx/>
                <a:uFillTx/>
                <a:latin typeface="Meiryo"/>
                <a:ea typeface="メイリオ"/>
                <a:cs typeface="+mn-cs"/>
              </a:rPr>
              <a:t>※</a:t>
            </a:r>
            <a:r>
              <a:rPr kumimoji="0" lang="ja-JP" altLang="en-US" sz="1400" b="0" i="0" u="none" strike="noStrike" kern="1200" cap="none" spc="0" normalizeH="0" baseline="0" noProof="0">
                <a:ln>
                  <a:noFill/>
                </a:ln>
                <a:solidFill>
                  <a:prstClr val="black"/>
                </a:solidFill>
                <a:effectLst/>
                <a:uLnTx/>
                <a:uFillTx/>
                <a:latin typeface="Meiryo"/>
                <a:ea typeface="Meiryo"/>
                <a:cs typeface="+mn-cs"/>
              </a:rPr>
              <a:t>３　</a:t>
            </a:r>
            <a:r>
              <a:rPr kumimoji="0" lang="en-US" altLang="ja-JP" sz="1400" b="0" i="0" u="none" strike="noStrike" kern="1200" cap="none" spc="0" normalizeH="0" baseline="0" noProof="0">
                <a:ln>
                  <a:noFill/>
                </a:ln>
                <a:solidFill>
                  <a:prstClr val="black"/>
                </a:solidFill>
                <a:effectLst/>
                <a:uLnTx/>
                <a:uFillTx/>
                <a:latin typeface="Meiryo"/>
                <a:ea typeface="メイリオ"/>
                <a:cs typeface="+mn-cs"/>
              </a:rPr>
              <a:t>CCP</a:t>
            </a:r>
            <a:r>
              <a:rPr kumimoji="0" lang="ja-JP" altLang="en-US" sz="1400" b="0" i="0" u="none" strike="noStrike" kern="1200" cap="none" spc="0" normalizeH="0" baseline="0" noProof="0">
                <a:ln>
                  <a:noFill/>
                </a:ln>
                <a:solidFill>
                  <a:prstClr val="black"/>
                </a:solidFill>
                <a:effectLst/>
                <a:uLnTx/>
                <a:uFillTx/>
                <a:latin typeface="Meiryo"/>
                <a:ea typeface="Meiryo"/>
                <a:cs typeface="+mn-cs"/>
              </a:rPr>
              <a:t>マトリックスを導入した分類は、複数の診断群分類が同一の支払い分類となる。</a:t>
            </a:r>
            <a:endParaRPr kumimoji="0" lang="en-US" altLang="ja-JP" sz="1400" b="0" i="0" u="none" strike="noStrike" kern="1200" cap="none" spc="0" normalizeH="0" baseline="0" noProof="0">
              <a:ln>
                <a:noFill/>
              </a:ln>
              <a:solidFill>
                <a:prstClr val="black"/>
              </a:solidFill>
              <a:effectLst/>
              <a:uLnTx/>
              <a:uFillTx/>
              <a:latin typeface="Meiryo"/>
              <a:ea typeface="Meiryo"/>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ja-JP" sz="1400" b="0" i="0" u="none" strike="noStrike" kern="1200" cap="none" spc="0" normalizeH="0" baseline="0" noProof="0">
                <a:ln>
                  <a:noFill/>
                </a:ln>
                <a:solidFill>
                  <a:prstClr val="black"/>
                </a:solidFill>
                <a:effectLst/>
                <a:uLnTx/>
                <a:uFillTx/>
                <a:latin typeface="Meiryo"/>
                <a:ea typeface="Meiryo"/>
                <a:cs typeface="+mn-cs"/>
              </a:rPr>
              <a:t>※</a:t>
            </a:r>
            <a:r>
              <a:rPr kumimoji="0" lang="ja-JP" altLang="en-US" sz="1400" b="0" i="0" u="none" strike="noStrike" kern="1200" cap="none" spc="0" normalizeH="0" baseline="0" noProof="0">
                <a:ln>
                  <a:noFill/>
                </a:ln>
                <a:solidFill>
                  <a:prstClr val="black"/>
                </a:solidFill>
                <a:effectLst/>
                <a:uLnTx/>
                <a:uFillTx/>
                <a:latin typeface="Meiryo"/>
                <a:ea typeface="Meiryo"/>
                <a:cs typeface="+mn-cs"/>
              </a:rPr>
              <a:t>４　</a:t>
            </a:r>
            <a:r>
              <a:rPr kumimoji="0" lang="en-US" altLang="ja-JP" sz="1400" b="0" i="0" u="none" strike="noStrike" kern="1200" cap="none" spc="0" normalizeH="0" baseline="0" noProof="0">
                <a:ln>
                  <a:noFill/>
                </a:ln>
                <a:solidFill>
                  <a:prstClr val="black"/>
                </a:solidFill>
                <a:effectLst/>
                <a:uLnTx/>
                <a:uFillTx/>
                <a:latin typeface="Meiryo"/>
                <a:ea typeface="Meiryo"/>
                <a:cs typeface="+mn-cs"/>
              </a:rPr>
              <a:t>CCP</a:t>
            </a:r>
            <a:r>
              <a:rPr kumimoji="0" lang="ja-JP" altLang="en-US" sz="1400" b="0" i="0" u="none" strike="noStrike" kern="1200" cap="none" spc="0" normalizeH="0" baseline="0" noProof="0">
                <a:ln>
                  <a:noFill/>
                </a:ln>
                <a:solidFill>
                  <a:prstClr val="black"/>
                </a:solidFill>
                <a:effectLst/>
                <a:uLnTx/>
                <a:uFillTx/>
                <a:latin typeface="Meiryo"/>
                <a:ea typeface="Meiryo"/>
                <a:cs typeface="+mn-cs"/>
              </a:rPr>
              <a:t>マトリックスを導入した分類について、診断群分類としての構成の見直しを行っている。</a:t>
            </a:r>
          </a:p>
        </p:txBody>
      </p:sp>
      <p:sp>
        <p:nvSpPr>
          <p:cNvPr id="3" name="正方形/長方形 2">
            <a:extLst>
              <a:ext uri="{FF2B5EF4-FFF2-40B4-BE49-F238E27FC236}">
                <a16:creationId xmlns:a16="http://schemas.microsoft.com/office/drawing/2014/main" id="{47052AF4-3C96-3C81-FD55-4148C183AC3B}"/>
              </a:ext>
            </a:extLst>
          </p:cNvPr>
          <p:cNvSpPr/>
          <p:nvPr/>
        </p:nvSpPr>
        <p:spPr>
          <a:xfrm>
            <a:off x="188119" y="892500"/>
            <a:ext cx="9529762" cy="60570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医療資源の同等性、臨床的類似等の観点から、診断群分類の見直しを行い、令和</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6</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年度診療報酬改定においては以下のとおりとなった。</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スライド番号プレースホルダー 2">
            <a:extLst>
              <a:ext uri="{FF2B5EF4-FFF2-40B4-BE49-F238E27FC236}">
                <a16:creationId xmlns:a16="http://schemas.microsoft.com/office/drawing/2014/main" id="{906147E5-CF6E-9ACC-9CAC-6450C101486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538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050154301"/>
      </p:ext>
    </p:extLst>
  </p:cSld>
  <p:clrMapOvr>
    <a:masterClrMapping/>
  </p:clrMapOvr>
</p:sld>
</file>

<file path=ppt/slides/slide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診断群分類の見直しの例①：傷病名の見直し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sp>
        <p:nvSpPr>
          <p:cNvPr id="3" name="正方形/長方形 2">
            <a:extLst>
              <a:ext uri="{FF2B5EF4-FFF2-40B4-BE49-F238E27FC236}">
                <a16:creationId xmlns:a16="http://schemas.microsoft.com/office/drawing/2014/main" id="{47052AF4-3C96-3C81-FD55-4148C183AC3B}"/>
              </a:ext>
            </a:extLst>
          </p:cNvPr>
          <p:cNvSpPr/>
          <p:nvPr/>
        </p:nvSpPr>
        <p:spPr>
          <a:xfrm>
            <a:off x="188119" y="892500"/>
            <a:ext cx="9529762" cy="60570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医療資源の同等性、臨床的類似性等の観点から、</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ICD</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コードと傷病名（</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上６桁コード）の対応関係について整理を行い、新たな傷病名の設定を行う。</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6" name="表 5">
            <a:extLst>
              <a:ext uri="{FF2B5EF4-FFF2-40B4-BE49-F238E27FC236}">
                <a16:creationId xmlns:a16="http://schemas.microsoft.com/office/drawing/2014/main" id="{CE009AA2-B4BB-429F-2887-F614987E1074}"/>
              </a:ext>
            </a:extLst>
          </p:cNvPr>
          <p:cNvGraphicFramePr>
            <a:graphicFrameLocks noGrp="1"/>
          </p:cNvGraphicFramePr>
          <p:nvPr/>
        </p:nvGraphicFramePr>
        <p:xfrm>
          <a:off x="144333" y="3514723"/>
          <a:ext cx="9573547" cy="3111285"/>
        </p:xfrm>
        <a:graphic>
          <a:graphicData uri="http://schemas.openxmlformats.org/drawingml/2006/table">
            <a:tbl>
              <a:tblPr/>
              <a:tblGrid>
                <a:gridCol w="2759927">
                  <a:extLst>
                    <a:ext uri="{9D8B030D-6E8A-4147-A177-3AD203B41FA5}">
                      <a16:colId xmlns:a16="http://schemas.microsoft.com/office/drawing/2014/main" val="765337499"/>
                    </a:ext>
                  </a:extLst>
                </a:gridCol>
                <a:gridCol w="675968">
                  <a:extLst>
                    <a:ext uri="{9D8B030D-6E8A-4147-A177-3AD203B41FA5}">
                      <a16:colId xmlns:a16="http://schemas.microsoft.com/office/drawing/2014/main" val="34063011"/>
                    </a:ext>
                  </a:extLst>
                </a:gridCol>
                <a:gridCol w="700490">
                  <a:extLst>
                    <a:ext uri="{9D8B030D-6E8A-4147-A177-3AD203B41FA5}">
                      <a16:colId xmlns:a16="http://schemas.microsoft.com/office/drawing/2014/main" val="3419242401"/>
                    </a:ext>
                  </a:extLst>
                </a:gridCol>
                <a:gridCol w="2033543">
                  <a:extLst>
                    <a:ext uri="{9D8B030D-6E8A-4147-A177-3AD203B41FA5}">
                      <a16:colId xmlns:a16="http://schemas.microsoft.com/office/drawing/2014/main" val="503310274"/>
                    </a:ext>
                  </a:extLst>
                </a:gridCol>
                <a:gridCol w="501487">
                  <a:extLst>
                    <a:ext uri="{9D8B030D-6E8A-4147-A177-3AD203B41FA5}">
                      <a16:colId xmlns:a16="http://schemas.microsoft.com/office/drawing/2014/main" val="507584510"/>
                    </a:ext>
                  </a:extLst>
                </a:gridCol>
                <a:gridCol w="798667">
                  <a:extLst>
                    <a:ext uri="{9D8B030D-6E8A-4147-A177-3AD203B41FA5}">
                      <a16:colId xmlns:a16="http://schemas.microsoft.com/office/drawing/2014/main" val="1957494192"/>
                    </a:ext>
                  </a:extLst>
                </a:gridCol>
                <a:gridCol w="2103465">
                  <a:extLst>
                    <a:ext uri="{9D8B030D-6E8A-4147-A177-3AD203B41FA5}">
                      <a16:colId xmlns:a16="http://schemas.microsoft.com/office/drawing/2014/main" val="2413063576"/>
                    </a:ext>
                  </a:extLst>
                </a:gridCol>
              </a:tblGrid>
              <a:tr h="155544">
                <a:tc rowSpan="2">
                  <a:txBody>
                    <a:bodyPr/>
                    <a:lstStyle/>
                    <a:p>
                      <a:pPr algn="ctr" fontAlgn="ctr"/>
                      <a:r>
                        <a:rPr lang="en-US" sz="1050" b="0" i="0" u="none" strike="noStrike">
                          <a:effectLst/>
                          <a:latin typeface="+mn-ea"/>
                          <a:ea typeface="+mn-ea"/>
                        </a:rPr>
                        <a:t>ICD</a:t>
                      </a:r>
                      <a:r>
                        <a:rPr lang="ja-JP" altLang="en-US" sz="1050" b="0" i="0" u="none" strike="noStrike">
                          <a:effectLst/>
                          <a:latin typeface="+mn-ea"/>
                          <a:ea typeface="+mn-ea"/>
                        </a:rPr>
                        <a:t>名称</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rowSpan="2">
                  <a:txBody>
                    <a:bodyPr/>
                    <a:lstStyle/>
                    <a:p>
                      <a:pPr algn="ctr" fontAlgn="ctr"/>
                      <a:r>
                        <a:rPr lang="en-US" sz="1050" b="0" i="0" u="none" strike="noStrike">
                          <a:effectLst/>
                          <a:latin typeface="+mn-ea"/>
                          <a:ea typeface="+mn-ea"/>
                        </a:rPr>
                        <a:t>ICD</a:t>
                      </a:r>
                      <a:r>
                        <a:rPr lang="ja-JP" altLang="en-US" sz="1050" b="0" i="0" u="none" strike="noStrike">
                          <a:effectLst/>
                          <a:latin typeface="+mn-ea"/>
                          <a:ea typeface="+mn-ea"/>
                        </a:rPr>
                        <a:t>コード</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gridSpan="2">
                  <a:txBody>
                    <a:bodyPr/>
                    <a:lstStyle/>
                    <a:p>
                      <a:pPr algn="ctr" fontAlgn="ctr"/>
                      <a:r>
                        <a:rPr lang="ja-JP" altLang="en-US" sz="1050" b="0" i="0" u="none" strike="noStrike">
                          <a:effectLst/>
                          <a:latin typeface="+mn-ea"/>
                          <a:ea typeface="+mn-ea"/>
                        </a:rPr>
                        <a:t>見直し前</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algn="ctr" fontAlgn="ctr"/>
                      <a:r>
                        <a:rPr lang="ja-JP" altLang="en-US" sz="1050" b="0" i="0" u="none" strike="noStrike">
                          <a:effectLst/>
                          <a:latin typeface="ＭＳ Ｐゴシック" panose="020B0600070205080204" pitchFamily="50" charset="-128"/>
                          <a:ea typeface="ＭＳ Ｐゴシック" panose="020B0600070205080204" pitchFamily="50" charset="-128"/>
                        </a:rPr>
                        <a:t>分類名</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rowSpan="2">
                  <a:txBody>
                    <a:bodyPr/>
                    <a:lstStyle/>
                    <a:p>
                      <a:pPr algn="ctr" fontAlgn="ctr"/>
                      <a:endParaRPr lang="ja-JP" altLang="en-US"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gridSpan="2">
                  <a:txBody>
                    <a:bodyPr/>
                    <a:lstStyle/>
                    <a:p>
                      <a:pPr algn="ctr" fontAlgn="ctr"/>
                      <a:r>
                        <a:rPr lang="ja-JP" altLang="en-US" sz="1050" b="0" i="0" u="none" strike="noStrike">
                          <a:effectLst/>
                          <a:latin typeface="+mn-ea"/>
                          <a:ea typeface="+mn-ea"/>
                        </a:rPr>
                        <a:t>見直し後</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algn="ctr" fontAlgn="ctr"/>
                      <a:endParaRPr lang="ja-JP" altLang="en-US" sz="1050" b="0" i="0" u="none" strike="noStrike">
                        <a:effectLst/>
                        <a:latin typeface="ＭＳ Ｐゴシック" panose="020B0600070205080204" pitchFamily="50" charset="-128"/>
                        <a:ea typeface="ＭＳ Ｐゴシック" panose="020B0600070205080204" pitchFamily="50" charset="-128"/>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89264263"/>
                  </a:ext>
                </a:extLst>
              </a:tr>
              <a:tr h="162211">
                <a:tc vMerge="1">
                  <a:txBody>
                    <a:bodyPr/>
                    <a:lstStyle/>
                    <a:p>
                      <a:endParaRPr kumimoji="1" lang="ja-JP" altLang="en-US"/>
                    </a:p>
                  </a:txBody>
                  <a:tcPr/>
                </a:tc>
                <a:tc vMerge="1">
                  <a:txBody>
                    <a:bodyPr/>
                    <a:lstStyle/>
                    <a:p>
                      <a:endParaRPr kumimoji="1" lang="ja-JP" altLang="en-US"/>
                    </a:p>
                  </a:txBody>
                  <a:tcPr/>
                </a:tc>
                <a:tc>
                  <a:txBody>
                    <a:bodyPr/>
                    <a:lstStyle/>
                    <a:p>
                      <a:pPr algn="ctr" fontAlgn="ctr"/>
                      <a:r>
                        <a:rPr lang="ja-JP" altLang="en-US" sz="1050" b="0" i="0" u="none" strike="noStrike">
                          <a:effectLst/>
                          <a:latin typeface="+mn-ea"/>
                          <a:ea typeface="+mn-ea"/>
                        </a:rPr>
                        <a:t>疾患コード</a:t>
                      </a:r>
                    </a:p>
                  </a:txBody>
                  <a:tcPr marL="7693" marR="7693" marT="7693" marB="0"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algn="ctr" fontAlgn="ctr"/>
                      <a:r>
                        <a:rPr lang="ja-JP" altLang="en-US" sz="1050" b="0" i="0" u="none" strike="noStrike">
                          <a:effectLst/>
                          <a:latin typeface="+mn-ea"/>
                          <a:ea typeface="+mn-ea"/>
                        </a:rPr>
                        <a:t>傷病名</a:t>
                      </a:r>
                    </a:p>
                  </a:txBody>
                  <a:tcPr marL="7693" marR="7693" marT="7693" marB="0" anchor="ctr">
                    <a:lnB w="28575" cap="flat" cmpd="sng" algn="ctr">
                      <a:solidFill>
                        <a:schemeClr val="tx1"/>
                      </a:solidFill>
                      <a:prstDash val="solid"/>
                      <a:round/>
                      <a:headEnd type="none" w="med" len="med"/>
                      <a:tailEnd type="none" w="med" len="med"/>
                    </a:lnB>
                  </a:tcPr>
                </a:tc>
                <a:tc vMerge="1">
                  <a:txBody>
                    <a:bodyPr/>
                    <a:lstStyle/>
                    <a:p>
                      <a:endParaRPr kumimoji="1" lang="ja-JP" altLang="en-US"/>
                    </a:p>
                  </a:txBody>
                  <a:tcPr/>
                </a:tc>
                <a:tc>
                  <a:txBody>
                    <a:bodyPr/>
                    <a:lstStyle/>
                    <a:p>
                      <a:pPr algn="ctr" fontAlgn="ctr"/>
                      <a:r>
                        <a:rPr lang="ja-JP" altLang="en-US" sz="1050" b="0" i="0" u="none" strike="noStrike">
                          <a:effectLst/>
                          <a:latin typeface="+mn-ea"/>
                          <a:ea typeface="+mn-ea"/>
                        </a:rPr>
                        <a:t>疾患コード</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algn="ctr" fontAlgn="ctr"/>
                      <a:r>
                        <a:rPr lang="ja-JP" altLang="en-US" sz="1050" b="0" i="0" u="none" strike="noStrike">
                          <a:effectLst/>
                          <a:latin typeface="+mn-ea"/>
                          <a:ea typeface="+mn-ea"/>
                        </a:rPr>
                        <a:t>傷病名</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8236552"/>
                  </a:ext>
                </a:extLst>
              </a:tr>
              <a:tr h="120208">
                <a:tc>
                  <a:txBody>
                    <a:bodyPr/>
                    <a:lstStyle/>
                    <a:p>
                      <a:pPr algn="l" fontAlgn="t"/>
                      <a:r>
                        <a:rPr lang="ja-JP" altLang="en-US" sz="800" b="0" i="0" u="none" strike="noStrike">
                          <a:effectLst/>
                          <a:latin typeface="+mn-ea"/>
                          <a:ea typeface="+mn-ea"/>
                        </a:rPr>
                        <a:t>骨折の変形癒合　骨盤部及び大腿</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tcPr>
                </a:tc>
                <a:tc>
                  <a:txBody>
                    <a:bodyPr/>
                    <a:lstStyle/>
                    <a:p>
                      <a:pPr algn="l" fontAlgn="t"/>
                      <a:r>
                        <a:rPr lang="en-US" sz="800" b="0" i="0" u="none" strike="noStrike">
                          <a:effectLst/>
                          <a:latin typeface="+mn-ea"/>
                          <a:ea typeface="+mn-ea"/>
                        </a:rPr>
                        <a:t>M8405</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tcPr>
                </a:tc>
                <a:tc rowSpan="2">
                  <a:txBody>
                    <a:bodyPr/>
                    <a:lstStyle/>
                    <a:p>
                      <a:pPr algn="l" fontAlgn="t"/>
                      <a:r>
                        <a:rPr lang="en-US" altLang="ja-JP" sz="1050" b="0" i="0" u="none" strike="noStrike">
                          <a:effectLst/>
                          <a:latin typeface="+mn-ea"/>
                          <a:ea typeface="+mn-ea"/>
                        </a:rPr>
                        <a:t>070600</a:t>
                      </a:r>
                    </a:p>
                  </a:txBody>
                  <a:tcPr marL="7693" marR="7693" marT="7693"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tcPr>
                </a:tc>
                <a:tc rowSpan="19">
                  <a:txBody>
                    <a:bodyPr/>
                    <a:lstStyle/>
                    <a:p>
                      <a:pPr algn="l" fontAlgn="t"/>
                      <a:r>
                        <a:rPr lang="ja-JP" altLang="en-US" sz="1050" b="0" i="0" u="none" strike="noStrike">
                          <a:effectLst/>
                          <a:latin typeface="+mn-ea"/>
                          <a:ea typeface="+mn-ea"/>
                        </a:rPr>
                        <a:t>骨折変形癒合、癒合不全などによる変形（上肢以外）</a:t>
                      </a:r>
                    </a:p>
                  </a:txBody>
                  <a:tcPr marL="7693" marR="7693" marT="7693"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6">
                  <a:txBody>
                    <a:bodyPr/>
                    <a:lstStyle/>
                    <a:p>
                      <a:pPr algn="ctr" fontAlgn="t"/>
                      <a:r>
                        <a:rPr lang="ja-JP" altLang="en-US" sz="1200" b="0" i="0" u="none" strike="noStrike">
                          <a:effectLst/>
                          <a:latin typeface="+mn-ea"/>
                          <a:ea typeface="+mn-ea"/>
                        </a:rPr>
                        <a:t>⇒</a:t>
                      </a:r>
                      <a:endParaRPr lang="en-US" sz="12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6">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altLang="ja-JP" sz="1050" b="1" i="0" u="sng" strike="noStrike">
                          <a:solidFill>
                            <a:srgbClr val="0070C0"/>
                          </a:solidFill>
                          <a:effectLst/>
                          <a:latin typeface="+mn-ea"/>
                          <a:ea typeface="+mn-ea"/>
                        </a:rPr>
                        <a:t>070620</a:t>
                      </a:r>
                    </a:p>
                  </a:txBody>
                  <a:tcPr marL="7693" marR="7693" marT="7693"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6">
                  <a:txBody>
                    <a:bodyPr/>
                    <a:lstStyle/>
                    <a:p>
                      <a:pPr algn="l" fontAlgn="t"/>
                      <a:r>
                        <a:rPr lang="ja-JP" altLang="en-US" sz="1050" b="1" i="0" u="sng" strike="noStrike">
                          <a:solidFill>
                            <a:srgbClr val="0070C0"/>
                          </a:solidFill>
                          <a:effectLst/>
                          <a:latin typeface="+mn-ea"/>
                          <a:ea typeface="+mn-ea"/>
                        </a:rPr>
                        <a:t>骨折変形癒合、癒合不全などによる変形（骨盤部・大腿）</a:t>
                      </a:r>
                    </a:p>
                  </a:txBody>
                  <a:tcPr marL="7693" marR="7693" marT="7693"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70369289"/>
                  </a:ext>
                </a:extLst>
              </a:tr>
              <a:tr h="183745">
                <a:tc>
                  <a:txBody>
                    <a:bodyPr/>
                    <a:lstStyle/>
                    <a:p>
                      <a:pPr algn="l" fontAlgn="t"/>
                      <a:r>
                        <a:rPr lang="ja-JP" altLang="en-US" sz="800" b="0" i="0" u="none" strike="noStrike">
                          <a:effectLst/>
                          <a:latin typeface="+mn-ea"/>
                          <a:ea typeface="+mn-ea"/>
                        </a:rPr>
                        <a:t>骨折の骨癒合不全［偽関節］　骨盤部及び大腿</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sz="800" b="0" i="0" u="none" strike="noStrike">
                          <a:effectLst/>
                          <a:latin typeface="+mn-ea"/>
                          <a:ea typeface="+mn-ea"/>
                        </a:rPr>
                        <a:t>M8415</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tcPr>
                </a:tc>
                <a:tc vMerge="1">
                  <a:txBody>
                    <a:bodyPr/>
                    <a:lstStyle/>
                    <a:p>
                      <a:pPr marL="0" marR="0" lvl="0" indent="0" algn="l" defTabSz="914400" rtl="0" eaLnBrk="1" fontAlgn="t" latinLnBrk="0" hangingPunct="1">
                        <a:lnSpc>
                          <a:spcPct val="100000"/>
                        </a:lnSpc>
                        <a:spcBef>
                          <a:spcPts val="0"/>
                        </a:spcBef>
                        <a:spcAft>
                          <a:spcPts val="0"/>
                        </a:spcAft>
                        <a:buClrTx/>
                        <a:buSzTx/>
                        <a:buFontTx/>
                        <a:buNone/>
                        <a:tabLst/>
                        <a:defRPr/>
                      </a:pPr>
                      <a:endParaRPr lang="en-US" altLang="ja-JP"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extLst>
                  <a:ext uri="{0D108BD9-81ED-4DB2-BD59-A6C34878D82A}">
                    <a16:rowId xmlns:a16="http://schemas.microsoft.com/office/drawing/2014/main" val="3295245406"/>
                  </a:ext>
                </a:extLst>
              </a:tr>
              <a:tr h="134343">
                <a:tc>
                  <a:txBody>
                    <a:bodyPr/>
                    <a:lstStyle/>
                    <a:p>
                      <a:pPr algn="l" fontAlgn="t"/>
                      <a:r>
                        <a:rPr lang="ja-JP" altLang="en-US" sz="800" b="0" i="0" u="none" strike="noStrike">
                          <a:effectLst/>
                          <a:latin typeface="+mn-ea"/>
                          <a:ea typeface="+mn-ea"/>
                        </a:rPr>
                        <a:t>骨折の癒合遅延　骨盤部及び大腿</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sz="800" b="0" i="0" u="none" strike="noStrike">
                          <a:effectLst/>
                          <a:latin typeface="+mn-ea"/>
                          <a:ea typeface="+mn-ea"/>
                        </a:rPr>
                        <a:t>M8425</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l" defTabSz="914400" rtl="0" eaLnBrk="1" fontAlgn="t" latinLnBrk="0" hangingPunct="1">
                        <a:lnSpc>
                          <a:spcPct val="100000"/>
                        </a:lnSpc>
                        <a:spcBef>
                          <a:spcPts val="0"/>
                        </a:spcBef>
                        <a:spcAft>
                          <a:spcPts val="0"/>
                        </a:spcAft>
                        <a:buClrTx/>
                        <a:buSzTx/>
                        <a:buFontTx/>
                        <a:buNone/>
                        <a:tabLst/>
                        <a:defRPr/>
                      </a:pPr>
                      <a:endParaRPr lang="en-US" altLang="ja-JP"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extLst>
                  <a:ext uri="{0D108BD9-81ED-4DB2-BD59-A6C34878D82A}">
                    <a16:rowId xmlns:a16="http://schemas.microsoft.com/office/drawing/2014/main" val="365504800"/>
                  </a:ext>
                </a:extLst>
              </a:tr>
              <a:tr h="134343">
                <a:tc>
                  <a:txBody>
                    <a:bodyPr/>
                    <a:lstStyle/>
                    <a:p>
                      <a:pPr algn="l" fontAlgn="t"/>
                      <a:r>
                        <a:rPr lang="ja-JP" altLang="en-US" sz="800" b="0" i="0" u="none" strike="noStrike">
                          <a:effectLst/>
                          <a:latin typeface="+mn-ea"/>
                          <a:ea typeface="+mn-ea"/>
                        </a:rPr>
                        <a:t>病的骨折，他に分類されないもの　骨盤部及び大腿</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sz="800" b="0" i="0" u="none" strike="noStrike">
                          <a:effectLst/>
                          <a:latin typeface="+mn-ea"/>
                          <a:ea typeface="+mn-ea"/>
                        </a:rPr>
                        <a:t>M8445</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l" defTabSz="914400" rtl="0" eaLnBrk="1" fontAlgn="t" latinLnBrk="0" hangingPunct="1">
                        <a:lnSpc>
                          <a:spcPct val="100000"/>
                        </a:lnSpc>
                        <a:spcBef>
                          <a:spcPts val="0"/>
                        </a:spcBef>
                        <a:spcAft>
                          <a:spcPts val="0"/>
                        </a:spcAft>
                        <a:buClrTx/>
                        <a:buSzTx/>
                        <a:buFontTx/>
                        <a:buNone/>
                        <a:tabLst/>
                        <a:defRPr/>
                      </a:pPr>
                      <a:endParaRPr lang="en-US" altLang="ja-JP"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extLst>
                  <a:ext uri="{0D108BD9-81ED-4DB2-BD59-A6C34878D82A}">
                    <a16:rowId xmlns:a16="http://schemas.microsoft.com/office/drawing/2014/main" val="3605448962"/>
                  </a:ext>
                </a:extLst>
              </a:tr>
              <a:tr h="134343">
                <a:tc>
                  <a:txBody>
                    <a:bodyPr/>
                    <a:lstStyle/>
                    <a:p>
                      <a:pPr algn="l" fontAlgn="t"/>
                      <a:r>
                        <a:rPr lang="ja-JP" altLang="en-US" sz="800" b="0" i="0" u="none" strike="noStrike">
                          <a:effectLst/>
                          <a:latin typeface="+mn-ea"/>
                          <a:ea typeface="+mn-ea"/>
                        </a:rPr>
                        <a:t>骨のその他の癒合障害　骨盤部及び大腿</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sz="800" b="0" i="0" u="none" strike="noStrike">
                          <a:effectLst/>
                          <a:latin typeface="+mn-ea"/>
                          <a:ea typeface="+mn-ea"/>
                        </a:rPr>
                        <a:t>M8485</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l" defTabSz="914400" rtl="0" eaLnBrk="1" fontAlgn="t" latinLnBrk="0" hangingPunct="1">
                        <a:lnSpc>
                          <a:spcPct val="100000"/>
                        </a:lnSpc>
                        <a:spcBef>
                          <a:spcPts val="0"/>
                        </a:spcBef>
                        <a:spcAft>
                          <a:spcPts val="0"/>
                        </a:spcAft>
                        <a:buClrTx/>
                        <a:buSzTx/>
                        <a:buFontTx/>
                        <a:buNone/>
                        <a:tabLst/>
                        <a:defRPr/>
                      </a:pPr>
                      <a:endParaRPr lang="en-US" altLang="ja-JP"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extLst>
                  <a:ext uri="{0D108BD9-81ED-4DB2-BD59-A6C34878D82A}">
                    <a16:rowId xmlns:a16="http://schemas.microsoft.com/office/drawing/2014/main" val="2834706473"/>
                  </a:ext>
                </a:extLst>
              </a:tr>
              <a:tr h="134343">
                <a:tc>
                  <a:txBody>
                    <a:bodyPr/>
                    <a:lstStyle/>
                    <a:p>
                      <a:pPr algn="l" fontAlgn="t"/>
                      <a:r>
                        <a:rPr lang="ja-JP" altLang="en-US" sz="800" b="0" i="0" u="none" strike="noStrike">
                          <a:effectLst/>
                          <a:latin typeface="+mn-ea"/>
                          <a:ea typeface="+mn-ea"/>
                        </a:rPr>
                        <a:t>胸部＜郭＞及び骨盤部のその他の骨折の続発・後遺症</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tcPr>
                </a:tc>
                <a:tc>
                  <a:txBody>
                    <a:bodyPr/>
                    <a:lstStyle/>
                    <a:p>
                      <a:pPr algn="l" fontAlgn="t"/>
                      <a:r>
                        <a:rPr lang="en-US" sz="800" b="0" i="0" u="none" strike="noStrike">
                          <a:effectLst/>
                          <a:latin typeface="+mn-ea"/>
                          <a:ea typeface="+mn-ea"/>
                        </a:rPr>
                        <a:t>T912</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noFill/>
                      <a:prstDash val="solid"/>
                      <a:round/>
                      <a:headEnd type="none" w="med" len="med"/>
                      <a:tailEnd type="none" w="med" len="med"/>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noFill/>
                      <a:prstDash val="solid"/>
                      <a:round/>
                      <a:headEnd type="none" w="med" len="med"/>
                      <a:tailEnd type="none" w="med" len="med"/>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l" defTabSz="914400" rtl="0" eaLnBrk="1" fontAlgn="t" latinLnBrk="0" hangingPunct="1">
                        <a:lnSpc>
                          <a:spcPct val="100000"/>
                        </a:lnSpc>
                        <a:spcBef>
                          <a:spcPts val="0"/>
                        </a:spcBef>
                        <a:spcAft>
                          <a:spcPts val="0"/>
                        </a:spcAft>
                        <a:buClrTx/>
                        <a:buSzTx/>
                        <a:buFontTx/>
                        <a:buNone/>
                        <a:tabLst/>
                        <a:defRPr/>
                      </a:pPr>
                      <a:endParaRPr lang="en-US" altLang="ja-JP"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73405258"/>
                  </a:ext>
                </a:extLst>
              </a:tr>
              <a:tr h="134343">
                <a:tc>
                  <a:txBody>
                    <a:bodyPr/>
                    <a:lstStyle/>
                    <a:p>
                      <a:pPr algn="l" fontAlgn="t"/>
                      <a:r>
                        <a:rPr lang="ja-JP" altLang="en-US" sz="800" b="0" i="0" u="none" strike="noStrike">
                          <a:effectLst/>
                          <a:latin typeface="+mn-ea"/>
                          <a:ea typeface="+mn-ea"/>
                        </a:rPr>
                        <a:t>骨折の変形癒合　下腿</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tcPr>
                </a:tc>
                <a:tc>
                  <a:txBody>
                    <a:bodyPr/>
                    <a:lstStyle/>
                    <a:p>
                      <a:pPr algn="l" fontAlgn="t"/>
                      <a:r>
                        <a:rPr lang="en-US" sz="800" b="0" i="0" u="none" strike="noStrike">
                          <a:effectLst/>
                          <a:latin typeface="+mn-ea"/>
                          <a:ea typeface="+mn-ea"/>
                        </a:rPr>
                        <a:t>M8406</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a:noFill/>
                    </a:lnB>
                  </a:tcPr>
                </a:tc>
                <a:tc vMerge="1">
                  <a:txBody>
                    <a:bodyPr/>
                    <a:lstStyle/>
                    <a:p>
                      <a:endParaRPr kumimoji="1" lang="ja-JP" altLang="en-US"/>
                    </a:p>
                  </a:txBody>
                  <a:tcPr/>
                </a:tc>
                <a:tc rowSpan="13">
                  <a:txBody>
                    <a:bodyPr/>
                    <a:lstStyle/>
                    <a:p>
                      <a:pPr algn="ctr" fontAlgn="t"/>
                      <a:r>
                        <a:rPr lang="ja-JP" altLang="en-US" sz="1200" b="0" i="0" u="none" strike="noStrike">
                          <a:effectLst/>
                          <a:latin typeface="+mn-ea"/>
                          <a:ea typeface="+mn-ea"/>
                        </a:rPr>
                        <a:t>⇒</a:t>
                      </a:r>
                      <a:endParaRPr lang="en-US" sz="12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13">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altLang="ja-JP" sz="1050" b="0" i="0" u="none" strike="noStrike">
                          <a:effectLst/>
                          <a:latin typeface="+mn-ea"/>
                          <a:ea typeface="+mn-ea"/>
                        </a:rPr>
                        <a:t>070600</a:t>
                      </a:r>
                      <a:endParaRPr lang="en-US" altLang="ja-JP" sz="1050" b="1" i="0" u="sng" strike="noStrike">
                        <a:solidFill>
                          <a:srgbClr val="0070C0"/>
                        </a:solidFill>
                        <a:effectLst/>
                        <a:latin typeface="+mn-ea"/>
                        <a:ea typeface="+mn-ea"/>
                      </a:endParaRPr>
                    </a:p>
                  </a:txBody>
                  <a:tcPr marL="7693" marR="7693" marT="7693"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13">
                  <a:txBody>
                    <a:bodyPr/>
                    <a:lstStyle/>
                    <a:p>
                      <a:pPr algn="l" fontAlgn="t"/>
                      <a:r>
                        <a:rPr lang="ja-JP" altLang="en-US" sz="1050" b="0" i="0" u="none" strike="noStrike">
                          <a:effectLst/>
                          <a:latin typeface="+mn-ea"/>
                          <a:ea typeface="+mn-ea"/>
                        </a:rPr>
                        <a:t>骨折変形癒合、癒合不全などによる変形</a:t>
                      </a:r>
                      <a:r>
                        <a:rPr lang="ja-JP" altLang="en-US" sz="1050" b="1" i="0" u="sng" strike="noStrike">
                          <a:solidFill>
                            <a:srgbClr val="0070C0"/>
                          </a:solidFill>
                          <a:effectLst/>
                          <a:latin typeface="+mn-ea"/>
                          <a:ea typeface="+mn-ea"/>
                        </a:rPr>
                        <a:t>（上肢、骨盤部・大腿以外）</a:t>
                      </a:r>
                      <a:endParaRPr lang="ja-JP" altLang="en-US" sz="1050" b="0" i="0" u="none" strike="noStrike">
                        <a:effectLst/>
                        <a:latin typeface="+mn-ea"/>
                        <a:ea typeface="+mn-ea"/>
                      </a:endParaRPr>
                    </a:p>
                  </a:txBody>
                  <a:tcPr marL="7693" marR="7693" marT="7693"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95503919"/>
                  </a:ext>
                </a:extLst>
              </a:tr>
              <a:tr h="134343">
                <a:tc>
                  <a:txBody>
                    <a:bodyPr/>
                    <a:lstStyle/>
                    <a:p>
                      <a:pPr algn="l" fontAlgn="t"/>
                      <a:r>
                        <a:rPr lang="ja-JP" altLang="en-US" sz="800" b="0" i="0" u="none" strike="noStrike">
                          <a:effectLst/>
                          <a:latin typeface="+mn-ea"/>
                          <a:ea typeface="+mn-ea"/>
                        </a:rPr>
                        <a:t>骨折の変形癒合　足関節部及び足</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sz="800" b="0" i="0" u="none" strike="noStrike">
                          <a:effectLst/>
                          <a:latin typeface="+mn-ea"/>
                          <a:ea typeface="+mn-ea"/>
                        </a:rPr>
                        <a:t>M8407</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a:noFill/>
                    </a:lnB>
                  </a:tcPr>
                </a:tc>
                <a:extLst>
                  <a:ext uri="{0D108BD9-81ED-4DB2-BD59-A6C34878D82A}">
                    <a16:rowId xmlns:a16="http://schemas.microsoft.com/office/drawing/2014/main" val="747499896"/>
                  </a:ext>
                </a:extLst>
              </a:tr>
              <a:tr h="134343">
                <a:tc>
                  <a:txBody>
                    <a:bodyPr/>
                    <a:lstStyle/>
                    <a:p>
                      <a:pPr algn="l" fontAlgn="t"/>
                      <a:r>
                        <a:rPr lang="ja-JP" altLang="en-US" sz="800" b="0" i="0" u="none" strike="noStrike">
                          <a:effectLst/>
                          <a:latin typeface="+mn-ea"/>
                          <a:ea typeface="+mn-ea"/>
                        </a:rPr>
                        <a:t>骨折の骨癒合不全［偽関節］　下腿</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sz="800" b="0" i="0" u="none" strike="noStrike">
                          <a:effectLst/>
                          <a:latin typeface="+mn-ea"/>
                          <a:ea typeface="+mn-ea"/>
                        </a:rPr>
                        <a:t>M8416</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ja-JP" altLang="en-US" sz="900" b="0" i="0" u="none" strike="noStrike">
                          <a:effectLst/>
                          <a:latin typeface="ＭＳ Ｐゴシック" panose="020B0600070205080204" pitchFamily="50" charset="-128"/>
                          <a:ea typeface="+mn-ea"/>
                        </a:rPr>
                        <a:t>→</a:t>
                      </a: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tcPr>
                </a:tc>
                <a:tc vMerge="1">
                  <a:txBody>
                    <a:bodyPr/>
                    <a:lstStyle/>
                    <a:p>
                      <a:pPr marL="0" marR="0" lvl="0" indent="0" algn="l"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tcPr>
                </a:tc>
                <a:extLst>
                  <a:ext uri="{0D108BD9-81ED-4DB2-BD59-A6C34878D82A}">
                    <a16:rowId xmlns:a16="http://schemas.microsoft.com/office/drawing/2014/main" val="113813836"/>
                  </a:ext>
                </a:extLst>
              </a:tr>
              <a:tr h="134343">
                <a:tc>
                  <a:txBody>
                    <a:bodyPr/>
                    <a:lstStyle/>
                    <a:p>
                      <a:pPr algn="l" fontAlgn="t"/>
                      <a:r>
                        <a:rPr lang="ja-JP" altLang="en-US" sz="800" b="0" i="0" u="none" strike="noStrike">
                          <a:effectLst/>
                          <a:latin typeface="+mn-ea"/>
                          <a:ea typeface="+mn-ea"/>
                        </a:rPr>
                        <a:t>骨折の骨癒合不全［偽関節］　足関節部及び足</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sz="800" b="0" i="0" u="none" strike="noStrike">
                          <a:effectLst/>
                          <a:latin typeface="+mn-ea"/>
                          <a:ea typeface="+mn-ea"/>
                        </a:rPr>
                        <a:t>M8417</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ja-JP" altLang="en-US" sz="900" b="0" i="0" u="none" strike="noStrike">
                          <a:effectLst/>
                          <a:latin typeface="ＭＳ Ｐゴシック" panose="020B0600070205080204" pitchFamily="50" charset="-128"/>
                          <a:ea typeface="+mn-ea"/>
                        </a:rPr>
                        <a:t>→</a:t>
                      </a: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l"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extLst>
                  <a:ext uri="{0D108BD9-81ED-4DB2-BD59-A6C34878D82A}">
                    <a16:rowId xmlns:a16="http://schemas.microsoft.com/office/drawing/2014/main" val="2385859941"/>
                  </a:ext>
                </a:extLst>
              </a:tr>
              <a:tr h="134343">
                <a:tc>
                  <a:txBody>
                    <a:bodyPr/>
                    <a:lstStyle/>
                    <a:p>
                      <a:pPr algn="l" fontAlgn="t"/>
                      <a:r>
                        <a:rPr lang="ja-JP" altLang="en-US" sz="800" b="0" i="0" u="none" strike="noStrike">
                          <a:effectLst/>
                          <a:latin typeface="+mn-ea"/>
                          <a:ea typeface="+mn-ea"/>
                        </a:rPr>
                        <a:t>骨折の癒合遅延　下腿</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sz="800" b="0" i="0" u="none" strike="noStrike">
                          <a:effectLst/>
                          <a:latin typeface="+mn-ea"/>
                          <a:ea typeface="+mn-ea"/>
                        </a:rPr>
                        <a:t>M8426</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ja-JP" altLang="en-US" sz="900" b="0" i="0" u="none" strike="noStrike">
                          <a:effectLst/>
                          <a:latin typeface="ＭＳ Ｐゴシック" panose="020B0600070205080204" pitchFamily="50" charset="-128"/>
                          <a:ea typeface="+mn-ea"/>
                        </a:rPr>
                        <a:t>→</a:t>
                      </a: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l"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extLst>
                  <a:ext uri="{0D108BD9-81ED-4DB2-BD59-A6C34878D82A}">
                    <a16:rowId xmlns:a16="http://schemas.microsoft.com/office/drawing/2014/main" val="979730731"/>
                  </a:ext>
                </a:extLst>
              </a:tr>
              <a:tr h="134343">
                <a:tc>
                  <a:txBody>
                    <a:bodyPr/>
                    <a:lstStyle/>
                    <a:p>
                      <a:pPr algn="l" fontAlgn="t"/>
                      <a:r>
                        <a:rPr lang="ja-JP" altLang="en-US" sz="800" b="0" i="0" u="none" strike="noStrike">
                          <a:effectLst/>
                          <a:latin typeface="+mn-ea"/>
                          <a:ea typeface="+mn-ea"/>
                        </a:rPr>
                        <a:t>骨折の癒合遅延　足関節部及び足</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sz="800" b="0" i="0" u="none" strike="noStrike">
                          <a:effectLst/>
                          <a:latin typeface="+mn-ea"/>
                          <a:ea typeface="+mn-ea"/>
                        </a:rPr>
                        <a:t>M8427</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ja-JP" altLang="en-US" sz="900" b="0" i="0" u="none" strike="noStrike">
                          <a:effectLst/>
                          <a:latin typeface="ＭＳ Ｐゴシック" panose="020B0600070205080204" pitchFamily="50" charset="-128"/>
                          <a:ea typeface="+mn-ea"/>
                        </a:rPr>
                        <a:t>→</a:t>
                      </a: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l"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extLst>
                  <a:ext uri="{0D108BD9-81ED-4DB2-BD59-A6C34878D82A}">
                    <a16:rowId xmlns:a16="http://schemas.microsoft.com/office/drawing/2014/main" val="3708037149"/>
                  </a:ext>
                </a:extLst>
              </a:tr>
              <a:tr h="134343">
                <a:tc>
                  <a:txBody>
                    <a:bodyPr/>
                    <a:lstStyle/>
                    <a:p>
                      <a:pPr algn="l" fontAlgn="t"/>
                      <a:r>
                        <a:rPr lang="ja-JP" altLang="en-US" sz="800" b="0" i="0" u="none" strike="noStrike">
                          <a:effectLst/>
                          <a:latin typeface="+mn-ea"/>
                          <a:ea typeface="+mn-ea"/>
                        </a:rPr>
                        <a:t>病的骨折，他に分類されないもの　下腿</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sz="800" b="0" i="0" u="none" strike="noStrike">
                          <a:effectLst/>
                          <a:latin typeface="+mn-ea"/>
                          <a:ea typeface="+mn-ea"/>
                        </a:rPr>
                        <a:t>M8446</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ja-JP" altLang="en-US" sz="900" b="0" i="0" u="none" strike="noStrike">
                          <a:effectLst/>
                          <a:latin typeface="ＭＳ Ｐゴシック" panose="020B0600070205080204" pitchFamily="50" charset="-128"/>
                          <a:ea typeface="+mn-ea"/>
                        </a:rPr>
                        <a:t>→</a:t>
                      </a: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l"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extLst>
                  <a:ext uri="{0D108BD9-81ED-4DB2-BD59-A6C34878D82A}">
                    <a16:rowId xmlns:a16="http://schemas.microsoft.com/office/drawing/2014/main" val="791029447"/>
                  </a:ext>
                </a:extLst>
              </a:tr>
              <a:tr h="134343">
                <a:tc>
                  <a:txBody>
                    <a:bodyPr/>
                    <a:lstStyle/>
                    <a:p>
                      <a:pPr algn="l" fontAlgn="t"/>
                      <a:r>
                        <a:rPr lang="ja-JP" altLang="en-US" sz="800" b="0" i="0" u="none" strike="noStrike">
                          <a:effectLst/>
                          <a:latin typeface="+mn-ea"/>
                          <a:ea typeface="+mn-ea"/>
                        </a:rPr>
                        <a:t>病的骨折，他に分類されないもの　足関節部及び足</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sz="800" b="0" i="0" u="none" strike="noStrike">
                          <a:effectLst/>
                          <a:latin typeface="+mn-ea"/>
                          <a:ea typeface="+mn-ea"/>
                        </a:rPr>
                        <a:t>M8447</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ja-JP" altLang="en-US" sz="900" b="0" i="0" u="none" strike="noStrike">
                          <a:effectLst/>
                          <a:latin typeface="ＭＳ Ｐゴシック" panose="020B0600070205080204" pitchFamily="50" charset="-128"/>
                          <a:ea typeface="+mn-ea"/>
                        </a:rPr>
                        <a:t>→</a:t>
                      </a: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l"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extLst>
                  <a:ext uri="{0D108BD9-81ED-4DB2-BD59-A6C34878D82A}">
                    <a16:rowId xmlns:a16="http://schemas.microsoft.com/office/drawing/2014/main" val="3038932313"/>
                  </a:ext>
                </a:extLst>
              </a:tr>
              <a:tr h="134343">
                <a:tc>
                  <a:txBody>
                    <a:bodyPr/>
                    <a:lstStyle/>
                    <a:p>
                      <a:pPr algn="l" fontAlgn="t"/>
                      <a:r>
                        <a:rPr lang="ja-JP" altLang="en-US" sz="800" b="0" i="0" u="none" strike="noStrike">
                          <a:effectLst/>
                          <a:latin typeface="+mn-ea"/>
                          <a:ea typeface="+mn-ea"/>
                        </a:rPr>
                        <a:t>骨のその他の癒合障害　下腿</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sz="800" b="0" i="0" u="none" strike="noStrike">
                          <a:effectLst/>
                          <a:latin typeface="+mn-ea"/>
                          <a:ea typeface="+mn-ea"/>
                        </a:rPr>
                        <a:t>M8486</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ja-JP" altLang="en-US" sz="900" b="0" i="0" u="none" strike="noStrike">
                          <a:effectLst/>
                          <a:latin typeface="ＭＳ Ｐゴシック" panose="020B0600070205080204" pitchFamily="50" charset="-128"/>
                          <a:ea typeface="+mn-ea"/>
                        </a:rPr>
                        <a:t>→</a:t>
                      </a: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l"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extLst>
                  <a:ext uri="{0D108BD9-81ED-4DB2-BD59-A6C34878D82A}">
                    <a16:rowId xmlns:a16="http://schemas.microsoft.com/office/drawing/2014/main" val="1608457786"/>
                  </a:ext>
                </a:extLst>
              </a:tr>
              <a:tr h="134343">
                <a:tc>
                  <a:txBody>
                    <a:bodyPr/>
                    <a:lstStyle/>
                    <a:p>
                      <a:pPr algn="l" fontAlgn="t"/>
                      <a:r>
                        <a:rPr lang="ja-JP" altLang="en-US" sz="800" b="0" i="0" u="none" strike="noStrike">
                          <a:effectLst/>
                          <a:latin typeface="+mn-ea"/>
                          <a:ea typeface="+mn-ea"/>
                        </a:rPr>
                        <a:t>骨のその他の癒合障害　足関節部及び足</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sz="800" b="0" i="0" u="none" strike="noStrike">
                          <a:effectLst/>
                          <a:latin typeface="+mn-ea"/>
                          <a:ea typeface="+mn-ea"/>
                        </a:rPr>
                        <a:t>M8487</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tcPr>
                </a:tc>
                <a:tc vMerge="1">
                  <a:txBody>
                    <a:bodyPr/>
                    <a:lstStyle/>
                    <a:p>
                      <a:endParaRPr kumimoji="1" lang="ja-JP"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pPr marL="0" marR="0" lvl="0" indent="0" algn="l"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ＭＳ Ｐゴシック" panose="020B0600070205080204" pitchFamily="50" charset="-128"/>
                        <a:ea typeface="+mn-ea"/>
                      </a:endParaRPr>
                    </a:p>
                  </a:txBody>
                  <a:tcPr marL="7693" marR="7693" marT="7693"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tcPr>
                </a:tc>
                <a:tc vMerge="1">
                  <a:txBody>
                    <a:bodyPr/>
                    <a:lstStyle/>
                    <a:p>
                      <a:pPr algn="l" fontAlgn="t"/>
                      <a:endParaRPr lang="ja-JP" altLang="en-US"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extLst>
                  <a:ext uri="{0D108BD9-81ED-4DB2-BD59-A6C34878D82A}">
                    <a16:rowId xmlns:a16="http://schemas.microsoft.com/office/drawing/2014/main" val="920590726"/>
                  </a:ext>
                </a:extLst>
              </a:tr>
              <a:tr h="134343">
                <a:tc>
                  <a:txBody>
                    <a:bodyPr/>
                    <a:lstStyle/>
                    <a:p>
                      <a:pPr algn="l" fontAlgn="t"/>
                      <a:r>
                        <a:rPr lang="ja-JP" altLang="en-US" sz="800" b="0" i="0" u="none" strike="noStrike">
                          <a:effectLst/>
                          <a:latin typeface="+mn-ea"/>
                          <a:ea typeface="+mn-ea"/>
                        </a:rPr>
                        <a:t>骨癒合術後又は関節固定術後の偽関節</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sz="800" b="0" i="0" u="none" strike="noStrike">
                          <a:effectLst/>
                          <a:latin typeface="+mn-ea"/>
                          <a:ea typeface="+mn-ea"/>
                        </a:rPr>
                        <a:t>M960</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ja-JP" altLang="en-US" sz="900" b="0" i="0" u="none" strike="noStrike">
                          <a:effectLst/>
                          <a:latin typeface="ＭＳ Ｐゴシック" panose="020B0600070205080204" pitchFamily="50" charset="-128"/>
                          <a:ea typeface="+mn-ea"/>
                        </a:rPr>
                        <a:t>→</a:t>
                      </a: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l"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extLst>
                  <a:ext uri="{0D108BD9-81ED-4DB2-BD59-A6C34878D82A}">
                    <a16:rowId xmlns:a16="http://schemas.microsoft.com/office/drawing/2014/main" val="783853087"/>
                  </a:ext>
                </a:extLst>
              </a:tr>
              <a:tr h="134343">
                <a:tc>
                  <a:txBody>
                    <a:bodyPr/>
                    <a:lstStyle/>
                    <a:p>
                      <a:pPr algn="l" fontAlgn="t"/>
                      <a:r>
                        <a:rPr lang="ja-JP" altLang="en-US" sz="800" b="0" i="0" u="none" strike="noStrike">
                          <a:effectLst/>
                          <a:latin typeface="+mn-ea"/>
                          <a:ea typeface="+mn-ea"/>
                        </a:rPr>
                        <a:t>脊椎骨折の続発・後遺症</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sz="800" b="0" i="0" u="none" strike="noStrike">
                          <a:effectLst/>
                          <a:latin typeface="+mn-ea"/>
                          <a:ea typeface="+mn-ea"/>
                        </a:rPr>
                        <a:t>T911</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endParaRPr kumimoji="1" lang="ja-JP" altLang="en-US"/>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tcPr>
                </a:tc>
                <a:tc vMerge="1">
                  <a:txBody>
                    <a:bodyPr/>
                    <a:lstStyle/>
                    <a:p>
                      <a:endParaRPr kumimoji="1" lang="ja-JP" altLang="en-US"/>
                    </a:p>
                  </a:txBody>
                  <a:tcPr>
                    <a:lnT w="12700" cap="flat" cmpd="sng" algn="ctr">
                      <a:solidFill>
                        <a:schemeClr val="tx1"/>
                      </a:solidFill>
                      <a:prstDash val="solid"/>
                      <a:round/>
                      <a:headEnd type="none" w="med" len="med"/>
                      <a:tailEnd type="none" w="med" len="med"/>
                    </a:lnT>
                  </a:tcPr>
                </a:tc>
                <a:tc vMerge="1">
                  <a:txBody>
                    <a:bodyPr/>
                    <a:lstStyle/>
                    <a:p>
                      <a:endParaRPr kumimoji="1" lang="ja-JP" altLang="en-US"/>
                    </a:p>
                  </a:txBody>
                  <a:tcPr>
                    <a:lnT w="12700" cap="flat" cmpd="sng" algn="ctr">
                      <a:solidFill>
                        <a:schemeClr val="tx1"/>
                      </a:solidFill>
                      <a:prstDash val="solid"/>
                      <a:round/>
                      <a:headEnd type="none" w="med" len="med"/>
                      <a:tailEnd type="none" w="med" len="med"/>
                    </a:lnT>
                  </a:tcPr>
                </a:tc>
                <a:tc vMerge="1">
                  <a:txBody>
                    <a:bodyPr/>
                    <a:lstStyle/>
                    <a:p>
                      <a:pPr algn="l" fontAlgn="t"/>
                      <a:endParaRPr lang="ja-JP" altLang="en-US" sz="900" b="0" i="0" u="none" strike="noStrike">
                        <a:effectLst/>
                        <a:latin typeface="+mn-ea"/>
                        <a:ea typeface="+mn-ea"/>
                      </a:endParaRPr>
                    </a:p>
                  </a:txBody>
                  <a:tcPr marL="7693" marR="7693" marT="7693" marB="0" anchor="ctr">
                    <a:lnR w="12700" cap="flat" cmpd="sng" algn="ctr">
                      <a:solidFill>
                        <a:schemeClr val="tx1"/>
                      </a:solidFill>
                      <a:prstDash val="solid"/>
                      <a:round/>
                      <a:headEnd type="none" w="med" len="med"/>
                      <a:tailEnd type="none" w="med" len="med"/>
                    </a:lnR>
                    <a:lnT>
                      <a:noFill/>
                    </a:lnT>
                    <a:lnB>
                      <a:noFill/>
                    </a:lnB>
                  </a:tcPr>
                </a:tc>
                <a:extLst>
                  <a:ext uri="{0D108BD9-81ED-4DB2-BD59-A6C34878D82A}">
                    <a16:rowId xmlns:a16="http://schemas.microsoft.com/office/drawing/2014/main" val="3579682271"/>
                  </a:ext>
                </a:extLst>
              </a:tr>
              <a:tr h="134343">
                <a:tc>
                  <a:txBody>
                    <a:bodyPr/>
                    <a:lstStyle/>
                    <a:p>
                      <a:pPr algn="l" fontAlgn="t"/>
                      <a:r>
                        <a:rPr lang="ja-JP" altLang="en-US" sz="800" b="0" i="0" u="none" strike="noStrike">
                          <a:effectLst/>
                          <a:latin typeface="+mn-ea"/>
                          <a:ea typeface="+mn-ea"/>
                        </a:rPr>
                        <a:t>下肢のその他の骨折の続発・後遺症</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tcPr>
                </a:tc>
                <a:tc>
                  <a:txBody>
                    <a:bodyPr/>
                    <a:lstStyle/>
                    <a:p>
                      <a:pPr algn="l" fontAlgn="t"/>
                      <a:r>
                        <a:rPr lang="en-US" sz="800" b="0" i="0" u="none" strike="noStrike">
                          <a:effectLst/>
                          <a:latin typeface="+mn-ea"/>
                          <a:ea typeface="+mn-ea"/>
                        </a:rPr>
                        <a:t>T932</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tcPr>
                </a:tc>
                <a:tc>
                  <a:txBody>
                    <a:bodyPr/>
                    <a:lstStyle/>
                    <a:p>
                      <a:pPr algn="l" fontAlgn="t"/>
                      <a:endParaRPr lang="ja-JP" altLang="en-US" sz="900" b="0" i="0" u="none" strike="noStrike" dirty="0">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ja-JP" altLang="en-US" sz="900" b="0" i="0" u="none" strike="noStrike">
                          <a:effectLst/>
                          <a:latin typeface="ＭＳ Ｐゴシック" panose="020B0600070205080204" pitchFamily="50" charset="-128"/>
                          <a:ea typeface="+mn-ea"/>
                        </a:rPr>
                        <a:t>→</a:t>
                      </a: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tcPr>
                </a:tc>
                <a:tc vMerge="1">
                  <a:txBody>
                    <a:bodyPr/>
                    <a:lstStyle/>
                    <a:p>
                      <a:pPr marL="0" marR="0" lvl="0" indent="0" algn="l"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tcPr>
                </a:tc>
                <a:tc vMerge="1">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21630918"/>
                  </a:ext>
                </a:extLst>
              </a:tr>
            </a:tbl>
          </a:graphicData>
        </a:graphic>
      </p:graphicFrame>
      <p:sp>
        <p:nvSpPr>
          <p:cNvPr id="7" name="テキスト ボックス 6">
            <a:extLst>
              <a:ext uri="{FF2B5EF4-FFF2-40B4-BE49-F238E27FC236}">
                <a16:creationId xmlns:a16="http://schemas.microsoft.com/office/drawing/2014/main" id="{9F948A81-9D99-C31C-ECB9-A36FE5DAF3CD}"/>
              </a:ext>
            </a:extLst>
          </p:cNvPr>
          <p:cNvSpPr txBox="1"/>
          <p:nvPr/>
        </p:nvSpPr>
        <p:spPr>
          <a:xfrm>
            <a:off x="92324" y="3134986"/>
            <a:ext cx="8833633" cy="338554"/>
          </a:xfrm>
          <a:prstGeom prst="rect">
            <a:avLst/>
          </a:prstGeom>
          <a:noFill/>
        </p:spPr>
        <p:txBody>
          <a:bodyPr wrap="square" rtlCol="0">
            <a:spAutoFit/>
          </a:bodyPr>
          <a:lstStyle/>
          <a:p>
            <a:pPr marL="0" marR="0" lvl="0" indent="0" algn="l" defTabSz="914400" rtl="0" eaLnBrk="1" fontAlgn="t" latinLnBrk="0" hangingPunct="1">
              <a:lnSpc>
                <a:spcPct val="100000"/>
              </a:lnSpc>
              <a:spcBef>
                <a:spcPts val="0"/>
              </a:spcBef>
              <a:spcAft>
                <a:spcPts val="0"/>
              </a:spcAft>
              <a:buClrTx/>
              <a:buSzTx/>
              <a:buFontTx/>
              <a:buNone/>
              <a:tabLst/>
              <a:defRPr/>
            </a:pPr>
            <a:r>
              <a:rPr kumimoji="1" lang="en-US" altLang="ja-JP" sz="1600" b="0" i="0" u="sng" strike="noStrike" kern="1200" cap="none" spc="0" normalizeH="0" baseline="0" noProof="0">
                <a:ln>
                  <a:noFill/>
                </a:ln>
                <a:solidFill>
                  <a:prstClr val="black"/>
                </a:solidFill>
                <a:effectLst/>
                <a:uLnTx/>
                <a:uFillTx/>
                <a:latin typeface="メイリオ"/>
                <a:ea typeface="メイリオ"/>
                <a:cs typeface="+mn-cs"/>
              </a:rPr>
              <a:t>【</a:t>
            </a:r>
            <a:r>
              <a:rPr kumimoji="1" lang="ja-JP" altLang="en-US" sz="1600" b="0" i="0" u="sng" strike="noStrike" kern="1200" cap="none" spc="0" normalizeH="0" baseline="0" noProof="0">
                <a:ln>
                  <a:noFill/>
                </a:ln>
                <a:solidFill>
                  <a:prstClr val="black"/>
                </a:solidFill>
                <a:effectLst/>
                <a:uLnTx/>
                <a:uFillTx/>
                <a:latin typeface="メイリオ"/>
                <a:ea typeface="メイリオ"/>
                <a:cs typeface="+mn-cs"/>
              </a:rPr>
              <a:t>例２：「</a:t>
            </a:r>
            <a:r>
              <a:rPr kumimoji="1" lang="en-US" altLang="ja-JP" sz="1600" b="0" i="0" u="sng" strike="noStrike" kern="1200" cap="none" spc="0" normalizeH="0" baseline="0" noProof="0">
                <a:ln>
                  <a:noFill/>
                </a:ln>
                <a:solidFill>
                  <a:prstClr val="black"/>
                </a:solidFill>
                <a:effectLst/>
                <a:uLnTx/>
                <a:uFillTx/>
                <a:latin typeface="メイリオ"/>
                <a:ea typeface="メイリオ"/>
                <a:cs typeface="+mn-cs"/>
              </a:rPr>
              <a:t>070620</a:t>
            </a:r>
            <a:r>
              <a:rPr kumimoji="1" lang="ja-JP" altLang="en-US" sz="1600" b="0" i="0" u="sng" strike="noStrike" kern="1200" cap="none" spc="0" normalizeH="0" baseline="0" noProof="0">
                <a:ln>
                  <a:noFill/>
                </a:ln>
                <a:solidFill>
                  <a:prstClr val="black"/>
                </a:solidFill>
                <a:effectLst/>
                <a:uLnTx/>
                <a:uFillTx/>
                <a:latin typeface="メイリオ"/>
                <a:ea typeface="メイリオ"/>
                <a:cs typeface="+mn-cs"/>
              </a:rPr>
              <a:t>」骨折変形癒合、癒合不全などによる変形（骨盤部・大腿）の新設</a:t>
            </a:r>
            <a:r>
              <a:rPr kumimoji="1" lang="en-US" altLang="ja-JP" sz="1600" b="0" i="0" u="sng" strike="noStrike" kern="1200" cap="none" spc="0" normalizeH="0" baseline="0" noProof="0">
                <a:ln>
                  <a:noFill/>
                </a:ln>
                <a:solidFill>
                  <a:prstClr val="black"/>
                </a:solidFill>
                <a:effectLst/>
                <a:uLnTx/>
                <a:uFillTx/>
                <a:latin typeface="メイリオ"/>
                <a:ea typeface="メイリオ"/>
                <a:cs typeface="+mn-cs"/>
              </a:rPr>
              <a:t>】</a:t>
            </a:r>
            <a:endParaRPr kumimoji="1" lang="ja-JP" altLang="en-US" sz="1600" b="0" i="0" u="sng" strike="noStrike" kern="1200" cap="none" spc="0" normalizeH="0" baseline="0" noProof="0">
              <a:ln>
                <a:noFill/>
              </a:ln>
              <a:solidFill>
                <a:prstClr val="black"/>
              </a:solidFill>
              <a:effectLst/>
              <a:uLnTx/>
              <a:uFillTx/>
              <a:latin typeface="メイリオ"/>
              <a:ea typeface="メイリオ"/>
              <a:cs typeface="+mn-cs"/>
            </a:endParaRPr>
          </a:p>
        </p:txBody>
      </p:sp>
      <p:sp>
        <p:nvSpPr>
          <p:cNvPr id="8" name="テキスト ボックス 7">
            <a:extLst>
              <a:ext uri="{FF2B5EF4-FFF2-40B4-BE49-F238E27FC236}">
                <a16:creationId xmlns:a16="http://schemas.microsoft.com/office/drawing/2014/main" id="{6815A253-3FA9-ED89-FFA4-A02719590EB0}"/>
              </a:ext>
            </a:extLst>
          </p:cNvPr>
          <p:cNvSpPr txBox="1"/>
          <p:nvPr/>
        </p:nvSpPr>
        <p:spPr>
          <a:xfrm>
            <a:off x="92324" y="1640826"/>
            <a:ext cx="8833633" cy="338554"/>
          </a:xfrm>
          <a:prstGeom prst="rect">
            <a:avLst/>
          </a:prstGeom>
          <a:noFill/>
        </p:spPr>
        <p:txBody>
          <a:bodyPr wrap="square" rtlCol="0">
            <a:spAutoFit/>
          </a:bodyPr>
          <a:lstStyle/>
          <a:p>
            <a:pPr marL="0" marR="0" lvl="0" indent="0" algn="l" defTabSz="914400" rtl="0" eaLnBrk="1" fontAlgn="t" latinLnBrk="0" hangingPunct="1">
              <a:lnSpc>
                <a:spcPct val="100000"/>
              </a:lnSpc>
              <a:spcBef>
                <a:spcPts val="0"/>
              </a:spcBef>
              <a:spcAft>
                <a:spcPts val="0"/>
              </a:spcAft>
              <a:buClrTx/>
              <a:buSzTx/>
              <a:buFontTx/>
              <a:buNone/>
              <a:tabLst/>
              <a:defRPr/>
            </a:pPr>
            <a:r>
              <a:rPr kumimoji="1" lang="en-US" altLang="ja-JP" sz="1600" b="0" i="0" u="sng" strike="noStrike" kern="1200" cap="none" spc="0" normalizeH="0" baseline="0" noProof="0">
                <a:ln>
                  <a:noFill/>
                </a:ln>
                <a:solidFill>
                  <a:prstClr val="black"/>
                </a:solidFill>
                <a:effectLst/>
                <a:uLnTx/>
                <a:uFillTx/>
                <a:latin typeface="メイリオ"/>
                <a:ea typeface="メイリオ"/>
                <a:cs typeface="+mn-cs"/>
              </a:rPr>
              <a:t>【</a:t>
            </a:r>
            <a:r>
              <a:rPr kumimoji="1" lang="ja-JP" altLang="en-US" sz="1600" b="0" i="0" u="sng" strike="noStrike" kern="1200" cap="none" spc="0" normalizeH="0" baseline="0" noProof="0">
                <a:ln>
                  <a:noFill/>
                </a:ln>
                <a:solidFill>
                  <a:prstClr val="black"/>
                </a:solidFill>
                <a:effectLst/>
                <a:uLnTx/>
                <a:uFillTx/>
                <a:latin typeface="メイリオ"/>
                <a:ea typeface="メイリオ"/>
                <a:cs typeface="+mn-cs"/>
              </a:rPr>
              <a:t>例１：「</a:t>
            </a:r>
            <a:r>
              <a:rPr kumimoji="1" lang="en-US" altLang="ja-JP" sz="1600" b="0" i="0" u="sng" strike="noStrike" kern="1200" cap="none" spc="0" normalizeH="0" baseline="0" noProof="0">
                <a:ln>
                  <a:noFill/>
                </a:ln>
                <a:solidFill>
                  <a:prstClr val="black"/>
                </a:solidFill>
                <a:effectLst/>
                <a:uLnTx/>
                <a:uFillTx/>
                <a:latin typeface="メイリオ"/>
                <a:ea typeface="メイリオ"/>
                <a:cs typeface="+mn-cs"/>
              </a:rPr>
              <a:t>010095</a:t>
            </a:r>
            <a:r>
              <a:rPr kumimoji="1" lang="ja-JP" altLang="en-US" sz="1600" b="0" i="0" u="sng" strike="noStrike" kern="1200" cap="none" spc="0" normalizeH="0" baseline="0" noProof="0">
                <a:ln>
                  <a:noFill/>
                </a:ln>
                <a:solidFill>
                  <a:prstClr val="black"/>
                </a:solidFill>
                <a:effectLst/>
                <a:uLnTx/>
                <a:uFillTx/>
                <a:latin typeface="メイリオ"/>
                <a:ea typeface="メイリオ"/>
                <a:cs typeface="+mn-cs"/>
              </a:rPr>
              <a:t>」視神経脊髄炎スペクトラム障害の新設</a:t>
            </a:r>
            <a:r>
              <a:rPr kumimoji="1" lang="en-US" altLang="ja-JP" sz="1600" b="0" i="0" u="sng" strike="noStrike" kern="1200" cap="none" spc="0" normalizeH="0" baseline="0" noProof="0">
                <a:ln>
                  <a:noFill/>
                </a:ln>
                <a:solidFill>
                  <a:prstClr val="black"/>
                </a:solidFill>
                <a:effectLst/>
                <a:uLnTx/>
                <a:uFillTx/>
                <a:latin typeface="メイリオ"/>
                <a:ea typeface="メイリオ"/>
                <a:cs typeface="+mn-cs"/>
              </a:rPr>
              <a:t>】</a:t>
            </a:r>
            <a:endParaRPr kumimoji="1" lang="ja-JP" altLang="en-US" sz="1600" b="0" i="0" u="sng" strike="noStrike" kern="1200" cap="none" spc="0" normalizeH="0" baseline="0" noProof="0">
              <a:ln>
                <a:noFill/>
              </a:ln>
              <a:solidFill>
                <a:prstClr val="black"/>
              </a:solidFill>
              <a:effectLst/>
              <a:uLnTx/>
              <a:uFillTx/>
              <a:latin typeface="メイリオ"/>
              <a:ea typeface="メイリオ"/>
              <a:cs typeface="+mn-cs"/>
            </a:endParaRPr>
          </a:p>
        </p:txBody>
      </p:sp>
      <p:graphicFrame>
        <p:nvGraphicFramePr>
          <p:cNvPr id="9" name="表 8">
            <a:extLst>
              <a:ext uri="{FF2B5EF4-FFF2-40B4-BE49-F238E27FC236}">
                <a16:creationId xmlns:a16="http://schemas.microsoft.com/office/drawing/2014/main" id="{DCD69B78-EA30-B049-7B4C-236C75B720CB}"/>
              </a:ext>
            </a:extLst>
          </p:cNvPr>
          <p:cNvGraphicFramePr>
            <a:graphicFrameLocks noGrp="1"/>
          </p:cNvGraphicFramePr>
          <p:nvPr/>
        </p:nvGraphicFramePr>
        <p:xfrm>
          <a:off x="196342" y="2020563"/>
          <a:ext cx="9521539" cy="912267"/>
        </p:xfrm>
        <a:graphic>
          <a:graphicData uri="http://schemas.openxmlformats.org/drawingml/2006/table">
            <a:tbl>
              <a:tblPr/>
              <a:tblGrid>
                <a:gridCol w="2744934">
                  <a:extLst>
                    <a:ext uri="{9D8B030D-6E8A-4147-A177-3AD203B41FA5}">
                      <a16:colId xmlns:a16="http://schemas.microsoft.com/office/drawing/2014/main" val="765337499"/>
                    </a:ext>
                  </a:extLst>
                </a:gridCol>
                <a:gridCol w="672296">
                  <a:extLst>
                    <a:ext uri="{9D8B030D-6E8A-4147-A177-3AD203B41FA5}">
                      <a16:colId xmlns:a16="http://schemas.microsoft.com/office/drawing/2014/main" val="34063011"/>
                    </a:ext>
                  </a:extLst>
                </a:gridCol>
                <a:gridCol w="696685">
                  <a:extLst>
                    <a:ext uri="{9D8B030D-6E8A-4147-A177-3AD203B41FA5}">
                      <a16:colId xmlns:a16="http://schemas.microsoft.com/office/drawing/2014/main" val="3419242401"/>
                    </a:ext>
                  </a:extLst>
                </a:gridCol>
                <a:gridCol w="2022496">
                  <a:extLst>
                    <a:ext uri="{9D8B030D-6E8A-4147-A177-3AD203B41FA5}">
                      <a16:colId xmlns:a16="http://schemas.microsoft.com/office/drawing/2014/main" val="503310274"/>
                    </a:ext>
                  </a:extLst>
                </a:gridCol>
                <a:gridCol w="498763">
                  <a:extLst>
                    <a:ext uri="{9D8B030D-6E8A-4147-A177-3AD203B41FA5}">
                      <a16:colId xmlns:a16="http://schemas.microsoft.com/office/drawing/2014/main" val="507584510"/>
                    </a:ext>
                  </a:extLst>
                </a:gridCol>
                <a:gridCol w="794328">
                  <a:extLst>
                    <a:ext uri="{9D8B030D-6E8A-4147-A177-3AD203B41FA5}">
                      <a16:colId xmlns:a16="http://schemas.microsoft.com/office/drawing/2014/main" val="1957494192"/>
                    </a:ext>
                  </a:extLst>
                </a:gridCol>
                <a:gridCol w="2092037">
                  <a:extLst>
                    <a:ext uri="{9D8B030D-6E8A-4147-A177-3AD203B41FA5}">
                      <a16:colId xmlns:a16="http://schemas.microsoft.com/office/drawing/2014/main" val="2413063576"/>
                    </a:ext>
                  </a:extLst>
                </a:gridCol>
              </a:tblGrid>
              <a:tr h="181473">
                <a:tc rowSpan="2">
                  <a:txBody>
                    <a:bodyPr/>
                    <a:lstStyle/>
                    <a:p>
                      <a:pPr algn="ctr" fontAlgn="ctr"/>
                      <a:r>
                        <a:rPr lang="en-US" sz="1050" b="0" i="0" u="none" strike="noStrike">
                          <a:effectLst/>
                          <a:latin typeface="+mn-ea"/>
                          <a:ea typeface="+mn-ea"/>
                        </a:rPr>
                        <a:t>ICD</a:t>
                      </a:r>
                      <a:r>
                        <a:rPr lang="ja-JP" altLang="en-US" sz="1050" b="0" i="0" u="none" strike="noStrike">
                          <a:effectLst/>
                          <a:latin typeface="+mn-ea"/>
                          <a:ea typeface="+mn-ea"/>
                        </a:rPr>
                        <a:t>名称</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rowSpan="2">
                  <a:txBody>
                    <a:bodyPr/>
                    <a:lstStyle/>
                    <a:p>
                      <a:pPr algn="ctr" fontAlgn="ctr"/>
                      <a:r>
                        <a:rPr lang="en-US" sz="1050" b="0" i="0" u="none" strike="noStrike">
                          <a:effectLst/>
                          <a:latin typeface="+mn-ea"/>
                          <a:ea typeface="+mn-ea"/>
                        </a:rPr>
                        <a:t>ICD</a:t>
                      </a:r>
                      <a:r>
                        <a:rPr lang="ja-JP" altLang="en-US" sz="1050" b="0" i="0" u="none" strike="noStrike">
                          <a:effectLst/>
                          <a:latin typeface="+mn-ea"/>
                          <a:ea typeface="+mn-ea"/>
                        </a:rPr>
                        <a:t>コード</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gridSpan="2">
                  <a:txBody>
                    <a:bodyPr/>
                    <a:lstStyle/>
                    <a:p>
                      <a:pPr algn="ctr" fontAlgn="ctr"/>
                      <a:r>
                        <a:rPr lang="ja-JP" altLang="en-US" sz="1050" b="0" i="0" u="none" strike="noStrike">
                          <a:effectLst/>
                          <a:latin typeface="+mn-ea"/>
                          <a:ea typeface="+mn-ea"/>
                        </a:rPr>
                        <a:t>見直し前</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algn="ctr" fontAlgn="ctr"/>
                      <a:r>
                        <a:rPr lang="ja-JP" altLang="en-US" sz="1050" b="0" i="0" u="none" strike="noStrike">
                          <a:effectLst/>
                          <a:latin typeface="ＭＳ Ｐゴシック" panose="020B0600070205080204" pitchFamily="50" charset="-128"/>
                          <a:ea typeface="ＭＳ Ｐゴシック" panose="020B0600070205080204" pitchFamily="50" charset="-128"/>
                        </a:rPr>
                        <a:t>分類名</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rowSpan="2">
                  <a:txBody>
                    <a:bodyPr/>
                    <a:lstStyle/>
                    <a:p>
                      <a:pPr algn="ctr" fontAlgn="ctr"/>
                      <a:endParaRPr lang="ja-JP" altLang="en-US"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gridSpan="2">
                  <a:txBody>
                    <a:bodyPr/>
                    <a:lstStyle/>
                    <a:p>
                      <a:pPr algn="ctr" fontAlgn="ctr"/>
                      <a:r>
                        <a:rPr lang="ja-JP" altLang="en-US" sz="1050" b="0" i="0" u="none" strike="noStrike">
                          <a:effectLst/>
                          <a:latin typeface="+mn-ea"/>
                          <a:ea typeface="+mn-ea"/>
                        </a:rPr>
                        <a:t>見直し後</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pPr algn="ctr" fontAlgn="ctr"/>
                      <a:endParaRPr lang="ja-JP" altLang="en-US" sz="1050" b="0" i="0" u="none" strike="noStrike">
                        <a:effectLst/>
                        <a:latin typeface="ＭＳ Ｐゴシック" panose="020B0600070205080204" pitchFamily="50" charset="-128"/>
                        <a:ea typeface="ＭＳ Ｐゴシック" panose="020B0600070205080204" pitchFamily="50" charset="-128"/>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89264263"/>
                  </a:ext>
                </a:extLst>
              </a:tr>
              <a:tr h="181473">
                <a:tc vMerge="1">
                  <a:txBody>
                    <a:bodyPr/>
                    <a:lstStyle/>
                    <a:p>
                      <a:endParaRPr kumimoji="1" lang="ja-JP" altLang="en-US"/>
                    </a:p>
                  </a:txBody>
                  <a:tcPr/>
                </a:tc>
                <a:tc vMerge="1">
                  <a:txBody>
                    <a:bodyPr/>
                    <a:lstStyle/>
                    <a:p>
                      <a:endParaRPr kumimoji="1" lang="ja-JP" altLang="en-US"/>
                    </a:p>
                  </a:txBody>
                  <a:tcPr/>
                </a:tc>
                <a:tc>
                  <a:txBody>
                    <a:bodyPr/>
                    <a:lstStyle/>
                    <a:p>
                      <a:pPr algn="ctr" fontAlgn="ctr"/>
                      <a:r>
                        <a:rPr lang="ja-JP" altLang="en-US" sz="1050" b="0" i="0" u="none" strike="noStrike">
                          <a:effectLst/>
                          <a:latin typeface="+mn-ea"/>
                          <a:ea typeface="+mn-ea"/>
                        </a:rPr>
                        <a:t>疾患コード</a:t>
                      </a:r>
                    </a:p>
                  </a:txBody>
                  <a:tcPr marL="7693" marR="7693" marT="7693" marB="0"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algn="ctr" fontAlgn="ctr"/>
                      <a:r>
                        <a:rPr lang="ja-JP" altLang="en-US" sz="1050" b="0" i="0" u="none" strike="noStrike">
                          <a:effectLst/>
                          <a:latin typeface="+mn-ea"/>
                          <a:ea typeface="+mn-ea"/>
                        </a:rPr>
                        <a:t>傷病名</a:t>
                      </a:r>
                    </a:p>
                  </a:txBody>
                  <a:tcPr marL="7693" marR="7693" marT="7693" marB="0" anchor="ctr">
                    <a:lnB w="28575" cap="flat" cmpd="sng" algn="ctr">
                      <a:solidFill>
                        <a:schemeClr val="tx1"/>
                      </a:solidFill>
                      <a:prstDash val="solid"/>
                      <a:round/>
                      <a:headEnd type="none" w="med" len="med"/>
                      <a:tailEnd type="none" w="med" len="med"/>
                    </a:lnB>
                  </a:tcPr>
                </a:tc>
                <a:tc vMerge="1">
                  <a:txBody>
                    <a:bodyPr/>
                    <a:lstStyle/>
                    <a:p>
                      <a:endParaRPr kumimoji="1" lang="ja-JP" altLang="en-US"/>
                    </a:p>
                  </a:txBody>
                  <a:tcPr/>
                </a:tc>
                <a:tc>
                  <a:txBody>
                    <a:bodyPr/>
                    <a:lstStyle/>
                    <a:p>
                      <a:pPr algn="ctr" fontAlgn="ctr"/>
                      <a:r>
                        <a:rPr lang="ja-JP" altLang="en-US" sz="1050" b="0" i="0" u="none" strike="noStrike">
                          <a:effectLst/>
                          <a:latin typeface="+mn-ea"/>
                          <a:ea typeface="+mn-ea"/>
                        </a:rPr>
                        <a:t>疾患コード</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algn="ctr" fontAlgn="ctr"/>
                      <a:r>
                        <a:rPr lang="ja-JP" altLang="en-US" sz="1050" b="0" i="0" u="none" strike="noStrike">
                          <a:effectLst/>
                          <a:latin typeface="+mn-ea"/>
                          <a:ea typeface="+mn-ea"/>
                        </a:rPr>
                        <a:t>傷病名</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8236552"/>
                  </a:ext>
                </a:extLst>
              </a:tr>
              <a:tr h="282013">
                <a:tc>
                  <a:txBody>
                    <a:bodyPr/>
                    <a:lstStyle/>
                    <a:p>
                      <a:pPr algn="l" fontAlgn="t"/>
                      <a:r>
                        <a:rPr lang="ja-JP" altLang="en-US" sz="800" b="0" i="0" u="none" strike="noStrike">
                          <a:effectLst/>
                          <a:latin typeface="+mn-ea"/>
                          <a:ea typeface="+mn-ea"/>
                        </a:rPr>
                        <a:t>多発性硬化症</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lang="en-US" altLang="ja-JP" sz="800" b="0" i="0" u="none" strike="noStrike">
                          <a:effectLst/>
                          <a:latin typeface="+mn-ea"/>
                          <a:ea typeface="+mn-ea"/>
                        </a:rPr>
                        <a:t>G35</a:t>
                      </a:r>
                      <a:endParaRPr lang="en-US" sz="8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pPr algn="l" fontAlgn="t"/>
                      <a:r>
                        <a:rPr lang="en-US" altLang="ja-JP" sz="1050" b="0" i="0" u="none" strike="noStrike">
                          <a:effectLst/>
                          <a:latin typeface="+mn-ea"/>
                          <a:ea typeface="+mn-ea"/>
                        </a:rPr>
                        <a:t>010090</a:t>
                      </a:r>
                    </a:p>
                  </a:txBody>
                  <a:tcPr marL="7693" marR="7693" marT="7693"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rowSpan="2">
                  <a:txBody>
                    <a:bodyPr/>
                    <a:lstStyle/>
                    <a:p>
                      <a:pPr algn="l" fontAlgn="t"/>
                      <a:r>
                        <a:rPr lang="ja-JP" altLang="en-US" sz="1050" b="0" i="0" u="none" strike="noStrike">
                          <a:effectLst/>
                          <a:latin typeface="+mn-ea"/>
                          <a:ea typeface="+mn-ea"/>
                        </a:rPr>
                        <a:t>多発性硬化症</a:t>
                      </a:r>
                    </a:p>
                  </a:txBody>
                  <a:tcPr marL="7693" marR="7693" marT="7693"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t"/>
                      <a:r>
                        <a:rPr lang="ja-JP" altLang="en-US" sz="1200" b="0" i="0" u="none" strike="noStrike">
                          <a:effectLst/>
                          <a:latin typeface="+mn-ea"/>
                          <a:ea typeface="+mn-ea"/>
                        </a:rPr>
                        <a:t>⇒</a:t>
                      </a:r>
                      <a:endParaRPr lang="en-US" sz="12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altLang="ja-JP" sz="1050" b="0" i="0" u="none" strike="noStrike">
                          <a:solidFill>
                            <a:schemeClr val="tx1"/>
                          </a:solidFill>
                          <a:effectLst/>
                          <a:latin typeface="+mn-ea"/>
                          <a:ea typeface="+mn-ea"/>
                        </a:rPr>
                        <a:t>010090</a:t>
                      </a:r>
                    </a:p>
                  </a:txBody>
                  <a:tcPr marL="7693" marR="7693" marT="7693"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lang="ja-JP" altLang="en-US" sz="1050" b="0" i="0" u="none" strike="noStrike">
                          <a:solidFill>
                            <a:schemeClr val="tx1"/>
                          </a:solidFill>
                          <a:effectLst/>
                          <a:latin typeface="+mn-ea"/>
                          <a:ea typeface="+mn-ea"/>
                        </a:rPr>
                        <a:t>多発性硬化症</a:t>
                      </a:r>
                    </a:p>
                  </a:txBody>
                  <a:tcPr marL="7693" marR="7693" marT="7693"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70369289"/>
                  </a:ext>
                </a:extLst>
              </a:tr>
              <a:tr h="267308">
                <a:tc>
                  <a:txBody>
                    <a:bodyPr/>
                    <a:lstStyle/>
                    <a:p>
                      <a:pPr algn="l" fontAlgn="t"/>
                      <a:r>
                        <a:rPr lang="ja-JP" altLang="en-US" sz="800" b="0" i="0" u="none" strike="noStrike">
                          <a:effectLst/>
                          <a:latin typeface="+mn-ea"/>
                          <a:ea typeface="+mn-ea"/>
                        </a:rPr>
                        <a:t>視神経脊髄炎</a:t>
                      </a:r>
                      <a:r>
                        <a:rPr lang="en-US" altLang="ja-JP" sz="800" b="0" i="0" u="none" strike="noStrike">
                          <a:effectLst/>
                          <a:latin typeface="+mn-ea"/>
                          <a:ea typeface="+mn-ea"/>
                        </a:rPr>
                        <a:t>[</a:t>
                      </a:r>
                      <a:r>
                        <a:rPr lang="ja-JP" altLang="en-US" sz="800" b="0" i="0" u="none" strike="noStrike">
                          <a:effectLst/>
                          <a:latin typeface="+mn-ea"/>
                          <a:ea typeface="+mn-ea"/>
                        </a:rPr>
                        <a:t>デビック</a:t>
                      </a:r>
                      <a:r>
                        <a:rPr lang="en-US" altLang="ja-JP" sz="800" b="0" i="0" u="none" strike="noStrike">
                          <a:effectLst/>
                          <a:latin typeface="+mn-ea"/>
                          <a:ea typeface="+mn-ea"/>
                        </a:rPr>
                        <a:t>&lt;Devic&gt;</a:t>
                      </a:r>
                      <a:r>
                        <a:rPr lang="ja-JP" altLang="en-US" sz="800" b="0" i="0" u="none" strike="noStrike">
                          <a:effectLst/>
                          <a:latin typeface="+mn-ea"/>
                          <a:ea typeface="+mn-ea"/>
                        </a:rPr>
                        <a:t>病</a:t>
                      </a:r>
                      <a:r>
                        <a:rPr lang="en-US" altLang="ja-JP" sz="800" b="0" i="0" u="none" strike="noStrike">
                          <a:effectLst/>
                          <a:latin typeface="+mn-ea"/>
                          <a:ea typeface="+mn-ea"/>
                        </a:rPr>
                        <a:t>]</a:t>
                      </a:r>
                      <a:endParaRPr lang="ja-JP" altLang="en-US" sz="8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lang="en-US" altLang="ja-JP" sz="800" b="0" i="0" u="none" strike="noStrike">
                          <a:effectLst/>
                          <a:latin typeface="+mn-ea"/>
                          <a:ea typeface="+mn-ea"/>
                        </a:rPr>
                        <a:t>G360</a:t>
                      </a:r>
                      <a:endParaRPr lang="en-US" sz="8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l" fontAlgn="t"/>
                      <a:endParaRPr lang="en-US" altLang="ja-JP" sz="1050" b="0" i="0" u="none" strike="noStrike">
                        <a:effectLst/>
                        <a:latin typeface="+mn-ea"/>
                        <a:ea typeface="+mn-ea"/>
                      </a:endParaRPr>
                    </a:p>
                  </a:txBody>
                  <a:tcPr marL="7693" marR="7693" marT="7693"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vMerge="1">
                  <a:txBody>
                    <a:bodyPr/>
                    <a:lstStyle/>
                    <a:p>
                      <a:pPr algn="l" fontAlgn="t"/>
                      <a:endParaRPr lang="ja-JP" altLang="en-US" sz="900" b="0" i="0" u="none" strike="noStrike">
                        <a:effectLst/>
                        <a:latin typeface="+mn-ea"/>
                        <a:ea typeface="+mn-ea"/>
                      </a:endParaRPr>
                    </a:p>
                  </a:txBody>
                  <a:tcPr marL="7693" marR="7693" marT="7693"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r>
                        <a:rPr lang="ja-JP" altLang="en-US" sz="1200" b="0" i="0" u="none" strike="noStrike">
                          <a:effectLst/>
                          <a:latin typeface="+mn-ea"/>
                          <a:ea typeface="+mn-ea"/>
                        </a:rPr>
                        <a:t>⇒</a:t>
                      </a: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altLang="ja-JP" sz="1050" b="1" i="0" u="sng" strike="noStrike">
                          <a:solidFill>
                            <a:srgbClr val="0070C0"/>
                          </a:solidFill>
                          <a:effectLst/>
                          <a:latin typeface="+mn-ea"/>
                          <a:ea typeface="+mn-ea"/>
                        </a:rPr>
                        <a:t>010095</a:t>
                      </a:r>
                      <a:endParaRPr lang="en-US" altLang="ja-JP" sz="1050" b="0" i="0" u="none" strike="noStrike">
                        <a:effectLst/>
                        <a:latin typeface="+mn-ea"/>
                        <a:ea typeface="+mn-ea"/>
                      </a:endParaRPr>
                    </a:p>
                  </a:txBody>
                  <a:tcPr marL="7693" marR="7693" marT="7693"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lang="ja-JP" altLang="en-US" sz="1050" b="1" i="0" u="sng" strike="noStrike" dirty="0">
                          <a:solidFill>
                            <a:srgbClr val="0070C0"/>
                          </a:solidFill>
                          <a:effectLst/>
                          <a:latin typeface="+mn-ea"/>
                          <a:ea typeface="+mn-ea"/>
                        </a:rPr>
                        <a:t>視神経脊髄炎スペクトラム障害</a:t>
                      </a:r>
                    </a:p>
                  </a:txBody>
                  <a:tcPr marL="7693" marR="7693" marT="7693"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1356706"/>
                  </a:ext>
                </a:extLst>
              </a:tr>
            </a:tbl>
          </a:graphicData>
        </a:graphic>
      </p:graphicFrame>
      <p:sp>
        <p:nvSpPr>
          <p:cNvPr id="5" name="スライド番号プレースホルダー 2">
            <a:extLst>
              <a:ext uri="{FF2B5EF4-FFF2-40B4-BE49-F238E27FC236}">
                <a16:creationId xmlns:a16="http://schemas.microsoft.com/office/drawing/2014/main" id="{52572AB1-5D44-5FFD-5D9C-210D74EA0CCF}"/>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539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19956102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正方形/長方形 75"/>
          <p:cNvSpPr/>
          <p:nvPr/>
        </p:nvSpPr>
        <p:spPr>
          <a:xfrm>
            <a:off x="4009383" y="974259"/>
            <a:ext cx="3894215" cy="2994136"/>
          </a:xfrm>
          <a:prstGeom prst="rect">
            <a:avLst/>
          </a:prstGeom>
          <a:solidFill>
            <a:schemeClr val="bg1">
              <a:lumMod val="85000"/>
            </a:schemeClr>
          </a:solidFill>
          <a:ln w="222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82594" tIns="41297" rIns="82594" bIns="41297" rtlCol="0" anchor="ctr"/>
          <a:lstStyle/>
          <a:p>
            <a:pPr marL="0" marR="0" lvl="0" indent="0" algn="ctr" defTabSz="82594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0" name="正方形/長方形 9"/>
          <p:cNvSpPr/>
          <p:nvPr/>
        </p:nvSpPr>
        <p:spPr>
          <a:xfrm>
            <a:off x="50735" y="974269"/>
            <a:ext cx="3891378" cy="5798161"/>
          </a:xfrm>
          <a:prstGeom prst="rect">
            <a:avLst/>
          </a:prstGeom>
          <a:solidFill>
            <a:schemeClr val="bg1">
              <a:lumMod val="85000"/>
            </a:schemeClr>
          </a:solidFill>
          <a:ln w="222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82594" tIns="41297" rIns="82594" bIns="41297" rtlCol="0" anchor="ctr"/>
          <a:lstStyle/>
          <a:p>
            <a:pPr marL="0" marR="0" lvl="0" indent="0" algn="ctr" defTabSz="82594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5" name="正方形/長方形 4"/>
          <p:cNvSpPr/>
          <p:nvPr/>
        </p:nvSpPr>
        <p:spPr>
          <a:xfrm>
            <a:off x="50731" y="290281"/>
            <a:ext cx="9782251" cy="595936"/>
          </a:xfrm>
          <a:prstGeom prst="rect">
            <a:avLst/>
          </a:prstGeom>
          <a:solidFill>
            <a:schemeClr val="bg1">
              <a:lumMod val="8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82594" tIns="41297" rIns="82594" bIns="41297" rtlCol="0" anchor="ctr" anchorCtr="0"/>
          <a:lstStyle/>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　　　　　　　　　　　</a:t>
            </a:r>
            <a:r>
              <a:rPr kumimoji="1" lang="ja-JP" altLang="en-US" sz="18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中央社会保険医療協議会　　　</a:t>
            </a:r>
            <a:r>
              <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　　　　総会</a:t>
            </a:r>
            <a:r>
              <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　（昭和２５年設置</a:t>
            </a:r>
            <a:r>
              <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a:t>
            </a:r>
          </a:p>
        </p:txBody>
      </p:sp>
      <p:sp>
        <p:nvSpPr>
          <p:cNvPr id="4" name="テキスト ボックス 3"/>
          <p:cNvSpPr txBox="1"/>
          <p:nvPr/>
        </p:nvSpPr>
        <p:spPr>
          <a:xfrm>
            <a:off x="50731" y="-50886"/>
            <a:ext cx="9782251" cy="360399"/>
          </a:xfrm>
          <a:prstGeom prst="rect">
            <a:avLst/>
          </a:prstGeom>
          <a:noFill/>
        </p:spPr>
        <p:txBody>
          <a:bodyPr wrap="square" lIns="82594" tIns="41297" rIns="82594" bIns="41297" rtlCol="0">
            <a:spAutoFit/>
          </a:bodyPr>
          <a:lstStyle/>
          <a:p>
            <a:pPr marL="0" marR="0" lvl="0" indent="0" algn="ctr" defTabSz="82594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libri"/>
                <a:ea typeface="ＭＳ Ｐゴシック" panose="020B0600070205080204" pitchFamily="50" charset="-128"/>
                <a:cs typeface="+mn-cs"/>
              </a:rPr>
              <a:t>中央社会保険医療協議会の関連組織　　　　　　　　　　　</a:t>
            </a:r>
          </a:p>
        </p:txBody>
      </p:sp>
      <p:sp>
        <p:nvSpPr>
          <p:cNvPr id="33" name="正方形/長方形 32"/>
          <p:cNvSpPr/>
          <p:nvPr/>
        </p:nvSpPr>
        <p:spPr>
          <a:xfrm>
            <a:off x="8038434" y="1838198"/>
            <a:ext cx="1734146" cy="1446786"/>
          </a:xfrm>
          <a:prstGeom prst="rect">
            <a:avLst/>
          </a:prstGeom>
          <a:solidFill>
            <a:srgbClr val="F3FC9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82594" tIns="41297" rIns="82594" bIns="41297" rtlCol="0" anchor="ctr"/>
          <a:lstStyle/>
          <a:p>
            <a:pPr marL="0" marR="0" lvl="0" indent="0" algn="ctr" defTabSz="82594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Calibri"/>
              <a:ea typeface="ＭＳ Ｐゴシック" panose="020B0600070205080204" pitchFamily="50" charset="-128"/>
              <a:cs typeface="+mn-cs"/>
            </a:endParaRPr>
          </a:p>
        </p:txBody>
      </p:sp>
      <p:sp>
        <p:nvSpPr>
          <p:cNvPr id="34" name="テキスト ボックス 33"/>
          <p:cNvSpPr txBox="1"/>
          <p:nvPr/>
        </p:nvSpPr>
        <p:spPr>
          <a:xfrm>
            <a:off x="8337718" y="1899297"/>
            <a:ext cx="974715" cy="244983"/>
          </a:xfrm>
          <a:prstGeom prst="rect">
            <a:avLst/>
          </a:prstGeom>
          <a:noFill/>
        </p:spPr>
        <p:txBody>
          <a:bodyPr wrap="none" lIns="82594" tIns="41297" rIns="82594" bIns="41297" rtlCol="0">
            <a:spAutoFit/>
          </a:bodyPr>
          <a:lstStyle/>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薬価算定組織</a:t>
            </a:r>
          </a:p>
        </p:txBody>
      </p:sp>
      <p:sp>
        <p:nvSpPr>
          <p:cNvPr id="35" name="テキスト ボックス 34"/>
          <p:cNvSpPr txBox="1"/>
          <p:nvPr/>
        </p:nvSpPr>
        <p:spPr>
          <a:xfrm>
            <a:off x="7993722" y="2093588"/>
            <a:ext cx="1778858" cy="1191396"/>
          </a:xfrm>
          <a:prstGeom prst="rect">
            <a:avLst/>
          </a:prstGeom>
          <a:noFill/>
        </p:spPr>
        <p:txBody>
          <a:bodyPr wrap="square" lIns="82594" tIns="41297" rIns="82594" bIns="41297" rtlCol="0">
            <a:spAutoFit/>
          </a:bodyPr>
          <a:lstStyle/>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所掌：</a:t>
            </a:r>
            <a:r>
              <a:rPr kumimoji="1" lang="ja-JP" altLang="en-US" sz="8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新薬の薬価算定等</a:t>
            </a: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について</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の調査審議</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設置：平成１２年</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委員長：前田愼（横浜市立大学医学部消化器内科 主任教授）</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委員：保険医療専門審査員</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時期：４半期に一度の薬価収載、</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緊急収載等に応じて、月１</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回程度</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6" name="テキスト ボックス 35"/>
          <p:cNvSpPr txBox="1"/>
          <p:nvPr/>
        </p:nvSpPr>
        <p:spPr>
          <a:xfrm>
            <a:off x="7974966" y="955559"/>
            <a:ext cx="1840537" cy="852842"/>
          </a:xfrm>
          <a:prstGeom prst="rect">
            <a:avLst/>
          </a:prstGeom>
          <a:noFill/>
        </p:spPr>
        <p:txBody>
          <a:bodyPr wrap="square" lIns="82594" tIns="41297" rIns="82594" bIns="41297" rtlCol="0">
            <a:spAutoFit/>
          </a:bodyPr>
          <a:lstStyle/>
          <a:p>
            <a:pPr marL="0" marR="0" lvl="0" indent="0" algn="ctr" defTabSz="82594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専門組織</a:t>
            </a:r>
            <a:endParaRPr kumimoji="1" lang="en-US" altLang="ja-JP"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ctr" defTabSz="825940" rtl="0" eaLnBrk="1" fontAlgn="auto" latinLnBrk="0" hangingPunct="1">
              <a:lnSpc>
                <a:spcPct val="100000"/>
              </a:lnSpc>
              <a:spcBef>
                <a:spcPts val="0"/>
              </a:spcBef>
              <a:spcAft>
                <a:spcPts val="0"/>
              </a:spcAft>
              <a:buClrTx/>
              <a:buSzTx/>
              <a:buFontTx/>
              <a:buNone/>
              <a:tabLst/>
              <a:defRPr/>
            </a:pPr>
            <a:r>
              <a:rPr kumimoji="1" lang="ja-JP" altLang="en-US" sz="900" b="0"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薬価算定、材料の適用及び技術的課題等について調査審議する必要があるとき、有識者に意見を聴くことができる</a:t>
            </a:r>
            <a:endParaRPr kumimoji="1" lang="en-US" altLang="ja-JP" sz="900" b="0"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38" name="正方形/長方形 37"/>
          <p:cNvSpPr/>
          <p:nvPr/>
        </p:nvSpPr>
        <p:spPr>
          <a:xfrm>
            <a:off x="8038450" y="3377184"/>
            <a:ext cx="1734145" cy="1563985"/>
          </a:xfrm>
          <a:prstGeom prst="rect">
            <a:avLst/>
          </a:prstGeom>
          <a:solidFill>
            <a:srgbClr val="F3FC9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82594" tIns="41297" rIns="82594" bIns="41297" rtlCol="0" anchor="ctr"/>
          <a:lstStyle/>
          <a:p>
            <a:pPr marL="0" marR="0" lvl="0" indent="0" algn="ctr" defTabSz="82594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Calibri"/>
              <a:ea typeface="ＭＳ Ｐゴシック" panose="020B0600070205080204" pitchFamily="50" charset="-128"/>
              <a:cs typeface="+mn-cs"/>
            </a:endParaRPr>
          </a:p>
        </p:txBody>
      </p:sp>
      <p:sp>
        <p:nvSpPr>
          <p:cNvPr id="39" name="テキスト ボックス 38"/>
          <p:cNvSpPr txBox="1"/>
          <p:nvPr/>
        </p:nvSpPr>
        <p:spPr>
          <a:xfrm>
            <a:off x="8060897" y="3429000"/>
            <a:ext cx="1664785" cy="221900"/>
          </a:xfrm>
          <a:prstGeom prst="rect">
            <a:avLst/>
          </a:prstGeom>
          <a:noFill/>
        </p:spPr>
        <p:txBody>
          <a:bodyPr wrap="square" lIns="82594" tIns="41297" rIns="82594" bIns="41297" rtlCol="0">
            <a:spAutoFit/>
          </a:bodyPr>
          <a:lstStyle/>
          <a:p>
            <a:pPr marL="0" marR="0" lvl="0" indent="0" algn="ctr" defTabSz="82594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保険医療材料等専門組織</a:t>
            </a:r>
            <a:endParaRPr kumimoji="1" lang="ja-JP" altLang="en-US" sz="10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40" name="テキスト ボックス 39"/>
          <p:cNvSpPr txBox="1"/>
          <p:nvPr/>
        </p:nvSpPr>
        <p:spPr>
          <a:xfrm>
            <a:off x="7998473" y="3645024"/>
            <a:ext cx="1774108" cy="1314507"/>
          </a:xfrm>
          <a:prstGeom prst="rect">
            <a:avLst/>
          </a:prstGeom>
          <a:noFill/>
        </p:spPr>
        <p:txBody>
          <a:bodyPr wrap="square" lIns="82594" tIns="41297" rIns="82594" bIns="41297" rtlCol="0">
            <a:spAutoFit/>
          </a:bodyPr>
          <a:lstStyle/>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所掌：</a:t>
            </a:r>
            <a:r>
              <a:rPr kumimoji="1" lang="ja-JP" altLang="en-US" sz="8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特定保険医療材料及び対外</a:t>
            </a:r>
            <a:endParaRPr kumimoji="1" lang="en-US" altLang="ja-JP" sz="8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8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診断用医薬品の保険適用</a:t>
            </a:r>
            <a:endParaRPr kumimoji="1" lang="en-US" altLang="ja-JP" sz="8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についての調査審議</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設置：平成１２年</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委員長：小澤壯治</a:t>
            </a:r>
            <a:r>
              <a:rPr kumimoji="1" lang="zh-CN"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（東海大学医学</a:t>
            </a: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zh-CN"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部</a:t>
            </a: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外科</a:t>
            </a:r>
            <a:r>
              <a:rPr kumimoji="1" lang="zh-CN"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学</a:t>
            </a: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系</a:t>
            </a:r>
            <a:r>
              <a:rPr kumimoji="1" lang="zh-CN"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科</a:t>
            </a: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消化器外科学</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zh-CN"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領域主任教授）</a:t>
            </a: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委員：保険医療専門審査員</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時期：４半期に一度の保険収載等</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に応じて、月１回程度</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53" name="テキスト ボックス 52"/>
          <p:cNvSpPr txBox="1"/>
          <p:nvPr/>
        </p:nvSpPr>
        <p:spPr>
          <a:xfrm>
            <a:off x="3945705" y="974268"/>
            <a:ext cx="3950257" cy="597862"/>
          </a:xfrm>
          <a:prstGeom prst="rect">
            <a:avLst/>
          </a:prstGeom>
          <a:noFill/>
        </p:spPr>
        <p:txBody>
          <a:bodyPr wrap="square" lIns="82594" tIns="41297" rIns="82594" bIns="41297" rtlCol="0">
            <a:spAutoFit/>
          </a:bodyPr>
          <a:lstStyle/>
          <a:p>
            <a:pPr marL="0" marR="0" lvl="0" indent="0" algn="ctr" defTabSz="82594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小委員会　　</a:t>
            </a:r>
            <a:endParaRPr kumimoji="1" lang="en-US" altLang="ja-JP"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ctr" defTabSz="825940" rtl="0" eaLnBrk="1" fontAlgn="auto" latinLnBrk="0" hangingPunct="1">
              <a:lnSpc>
                <a:spcPct val="100000"/>
              </a:lnSpc>
              <a:spcBef>
                <a:spcPts val="0"/>
              </a:spcBef>
              <a:spcAft>
                <a:spcPts val="0"/>
              </a:spcAft>
              <a:buClrTx/>
              <a:buSzTx/>
              <a:buFontTx/>
              <a:buNone/>
              <a:tabLst/>
              <a:defRPr/>
            </a:pPr>
            <a:r>
              <a:rPr kumimoji="1" lang="ja-JP" altLang="en-US" sz="900" b="0"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特定の事項についてあらかじめ意見調整を行う必要があるとき</a:t>
            </a:r>
            <a:endParaRPr kumimoji="1" lang="en-US" altLang="ja-JP" sz="900" b="0"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ctr" defTabSz="825940" rtl="0" eaLnBrk="1" fontAlgn="auto" latinLnBrk="0" hangingPunct="1">
              <a:lnSpc>
                <a:spcPct val="100000"/>
              </a:lnSpc>
              <a:spcBef>
                <a:spcPts val="0"/>
              </a:spcBef>
              <a:spcAft>
                <a:spcPts val="0"/>
              </a:spcAft>
              <a:buClrTx/>
              <a:buSzTx/>
              <a:buFontTx/>
              <a:buNone/>
              <a:tabLst/>
              <a:defRPr/>
            </a:pPr>
            <a:r>
              <a:rPr kumimoji="1" lang="ja-JP" altLang="en-US" sz="900" b="0"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中医協の議決により設置</a:t>
            </a:r>
            <a:endParaRPr kumimoji="1" lang="en-US" altLang="ja-JP" sz="900" b="0"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8" name="正方形/長方形 17"/>
          <p:cNvSpPr/>
          <p:nvPr/>
        </p:nvSpPr>
        <p:spPr>
          <a:xfrm>
            <a:off x="4073391" y="1575027"/>
            <a:ext cx="1900296" cy="2363707"/>
          </a:xfrm>
          <a:prstGeom prst="rect">
            <a:avLst/>
          </a:prstGeom>
          <a:solidFill>
            <a:srgbClr val="FED2F8"/>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82594" tIns="41297" rIns="82594" bIns="41297" rtlCol="0" anchor="ctr"/>
          <a:lstStyle/>
          <a:p>
            <a:pPr marL="0" marR="0" lvl="0" indent="0" algn="ctr" defTabSz="82594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9" name="テキスト ボックス 18"/>
          <p:cNvSpPr txBox="1"/>
          <p:nvPr/>
        </p:nvSpPr>
        <p:spPr>
          <a:xfrm>
            <a:off x="4137737" y="1589007"/>
            <a:ext cx="1810523" cy="524952"/>
          </a:xfrm>
          <a:prstGeom prst="rect">
            <a:avLst/>
          </a:prstGeom>
          <a:noFill/>
        </p:spPr>
        <p:txBody>
          <a:bodyPr wrap="square" lIns="82594" tIns="41297" rIns="82594" bIns="41297" rtlCol="0">
            <a:spAutoFit/>
          </a:bodyPr>
          <a:lstStyle/>
          <a:p>
            <a:pPr marL="0" marR="0" lvl="0" indent="0" algn="ctr" defTabSz="82594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診療報酬基本問題</a:t>
            </a:r>
            <a:endParaRPr kumimoji="1" lang="en-US" altLang="ja-JP"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ctr" defTabSz="82594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小委員会</a:t>
            </a:r>
          </a:p>
        </p:txBody>
      </p:sp>
      <p:sp>
        <p:nvSpPr>
          <p:cNvPr id="20" name="テキスト ボックス 19"/>
          <p:cNvSpPr txBox="1"/>
          <p:nvPr/>
        </p:nvSpPr>
        <p:spPr>
          <a:xfrm>
            <a:off x="4055054" y="2066641"/>
            <a:ext cx="2074128" cy="1914671"/>
          </a:xfrm>
          <a:prstGeom prst="rect">
            <a:avLst/>
          </a:prstGeom>
          <a:noFill/>
        </p:spPr>
        <p:txBody>
          <a:bodyPr wrap="square" lIns="82594" tIns="41297" rIns="82594" bIns="41297" rtlCol="0">
            <a:spAutoFit/>
          </a:bodyPr>
          <a:lstStyle/>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所掌：</a:t>
            </a:r>
            <a:r>
              <a:rPr kumimoji="1" lang="ja-JP" altLang="en-US" sz="9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基本的な問題についてあら</a:t>
            </a:r>
            <a:endParaRPr kumimoji="1" lang="en-US" altLang="ja-JP" sz="9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900" b="0" i="0" u="sng" strike="noStrike" kern="1200" cap="none" spc="0" normalizeH="0" baseline="0" noProof="0" dirty="0" err="1">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かじめ</a:t>
            </a:r>
            <a:r>
              <a:rPr kumimoji="1" lang="ja-JP" altLang="en-US" sz="9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意見調整</a:t>
            </a: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を行う</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設置：平成３年</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321198" marR="0" lvl="0" indent="-321198"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会長：小塩隆士（一橋大学経済</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321198" marR="0" lvl="0" indent="-321198"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研究所教授）　　</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委員：支払：診療：公益＝５：５：６</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開催：改定の議に応じて開催　　　　　</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平成２８年度３回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平成２９年度７回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平成３０年度４回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元年度５回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２年度４回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３年度６回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４年度６回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1" name="正方形/長方形 20"/>
          <p:cNvSpPr/>
          <p:nvPr/>
        </p:nvSpPr>
        <p:spPr>
          <a:xfrm>
            <a:off x="6027475" y="1568630"/>
            <a:ext cx="1823083" cy="2370105"/>
          </a:xfrm>
          <a:prstGeom prst="rect">
            <a:avLst/>
          </a:prstGeom>
          <a:solidFill>
            <a:srgbClr val="FED2F8"/>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82594" tIns="41297" rIns="82594" bIns="41297" rtlCol="0" anchor="ctr"/>
          <a:lstStyle/>
          <a:p>
            <a:pPr marL="0" marR="0" lvl="0" indent="0" algn="ctr" defTabSz="82594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2" name="テキスト ボックス 21"/>
          <p:cNvSpPr txBox="1"/>
          <p:nvPr/>
        </p:nvSpPr>
        <p:spPr>
          <a:xfrm>
            <a:off x="6014986" y="1589003"/>
            <a:ext cx="1825673" cy="306220"/>
          </a:xfrm>
          <a:prstGeom prst="rect">
            <a:avLst/>
          </a:prstGeom>
          <a:noFill/>
        </p:spPr>
        <p:txBody>
          <a:bodyPr wrap="square" lIns="82594" tIns="41297" rIns="82594" bIns="41297" rtlCol="0">
            <a:spAutoFit/>
          </a:bodyPr>
          <a:lstStyle/>
          <a:p>
            <a:pPr marL="0" marR="0" lvl="0" indent="0" algn="ctr" defTabSz="82594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調査実施小委員会</a:t>
            </a:r>
          </a:p>
        </p:txBody>
      </p:sp>
      <p:sp>
        <p:nvSpPr>
          <p:cNvPr id="23" name="テキスト ボックス 22"/>
          <p:cNvSpPr txBox="1"/>
          <p:nvPr/>
        </p:nvSpPr>
        <p:spPr>
          <a:xfrm>
            <a:off x="6027489" y="1916833"/>
            <a:ext cx="1876129" cy="2053171"/>
          </a:xfrm>
          <a:prstGeom prst="rect">
            <a:avLst/>
          </a:prstGeom>
          <a:noFill/>
        </p:spPr>
        <p:txBody>
          <a:bodyPr wrap="square" lIns="82594" tIns="41297" rIns="82594" bIns="41297" rtlCol="0">
            <a:spAutoFit/>
          </a:bodyPr>
          <a:lstStyle/>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所掌：</a:t>
            </a:r>
            <a:r>
              <a:rPr kumimoji="1" lang="ja-JP" altLang="en-US" sz="9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医療経済実態調査につい</a:t>
            </a:r>
            <a:endParaRPr kumimoji="1" lang="en-US" altLang="ja-JP" sz="9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900" b="0" i="0" u="sng" strike="noStrike" kern="1200" cap="none" spc="0" normalizeH="0" baseline="0" noProof="0" dirty="0" err="1">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て</a:t>
            </a:r>
            <a:r>
              <a:rPr kumimoji="1" lang="ja-JP" altLang="en-US" sz="9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あらかじめ意見調整</a:t>
            </a: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を</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行う</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設置：昭和４２年</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321198" marR="0" lvl="0" indent="-321198"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会長：本田文子（</a:t>
            </a:r>
            <a:r>
              <a:rPr kumimoji="1" lang="zh-CN"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一橋大学大学院経済学研究科教授</a:t>
            </a: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321198" marR="0" lvl="0" indent="-321198"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委員：支払：診療：公益＝５：５：４</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開催：調査設計で開催</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平成２８年度３回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平成２９年度１回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平成３０年度３回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元年度１回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２年度３回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３年度１回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４年度３回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 name="正方形/長方形 5"/>
          <p:cNvSpPr/>
          <p:nvPr/>
        </p:nvSpPr>
        <p:spPr>
          <a:xfrm>
            <a:off x="2016412" y="1560187"/>
            <a:ext cx="1872706" cy="2385623"/>
          </a:xfrm>
          <a:prstGeom prst="rect">
            <a:avLst/>
          </a:prstGeom>
          <a:solidFill>
            <a:schemeClr val="tx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82594" tIns="41297" rIns="82594" bIns="41297" rtlCol="0" anchor="ctr"/>
          <a:lstStyle/>
          <a:p>
            <a:pPr marL="0" marR="0" lvl="0" indent="0" algn="ctr" defTabSz="82594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7" name="テキスト ボックス 6"/>
          <p:cNvSpPr txBox="1"/>
          <p:nvPr/>
        </p:nvSpPr>
        <p:spPr>
          <a:xfrm>
            <a:off x="2196346" y="1586707"/>
            <a:ext cx="1244019" cy="298844"/>
          </a:xfrm>
          <a:prstGeom prst="rect">
            <a:avLst/>
          </a:prstGeom>
          <a:noFill/>
        </p:spPr>
        <p:txBody>
          <a:bodyPr wrap="none" lIns="82594" tIns="41297" rIns="82594" bIns="41297" rtlCol="0">
            <a:spAutoFit/>
          </a:bodyPr>
          <a:lstStyle/>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薬価専門部会</a:t>
            </a:r>
          </a:p>
        </p:txBody>
      </p:sp>
      <p:sp>
        <p:nvSpPr>
          <p:cNvPr id="8" name="テキスト ボックス 7"/>
          <p:cNvSpPr txBox="1"/>
          <p:nvPr/>
        </p:nvSpPr>
        <p:spPr>
          <a:xfrm>
            <a:off x="2040294" y="2060849"/>
            <a:ext cx="1997480" cy="1914671"/>
          </a:xfrm>
          <a:prstGeom prst="rect">
            <a:avLst/>
          </a:prstGeom>
          <a:noFill/>
        </p:spPr>
        <p:txBody>
          <a:bodyPr wrap="square" lIns="82594" tIns="41297" rIns="82594" bIns="41297" rtlCol="0">
            <a:spAutoFit/>
          </a:bodyPr>
          <a:lstStyle/>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所掌：</a:t>
            </a:r>
            <a:r>
              <a:rPr kumimoji="1" lang="ja-JP" altLang="en-US" sz="9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薬価の価格算定ルール</a:t>
            </a:r>
            <a:endParaRPr kumimoji="1" lang="en-US" altLang="ja-JP" sz="9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を審議</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設置：平成２年</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321198" marR="0" lvl="0" indent="-321198"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会長：安川文朗（京都女子大学データサイエンス学部教授）</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委員：支払：診療：公益＝４：４：４</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開催：改定の議論に応じて開催</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平成２８年度１３回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平成２９年度１５回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平成３０年度  ７回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元年度１３回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２年度１２回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３年度１０回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４年度１５回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2" name="正方形/長方形 11"/>
          <p:cNvSpPr/>
          <p:nvPr/>
        </p:nvSpPr>
        <p:spPr>
          <a:xfrm>
            <a:off x="2016429" y="4063701"/>
            <a:ext cx="1880635" cy="2590971"/>
          </a:xfrm>
          <a:prstGeom prst="rect">
            <a:avLst/>
          </a:prstGeom>
          <a:solidFill>
            <a:schemeClr val="tx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82594" tIns="41297" rIns="82594" bIns="41297" rtlCol="0" anchor="ctr"/>
          <a:lstStyle/>
          <a:p>
            <a:pPr marL="0" marR="0" lvl="0" indent="0" algn="ctr" defTabSz="82594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3" name="テキスト ボックス 12"/>
          <p:cNvSpPr txBox="1"/>
          <p:nvPr/>
        </p:nvSpPr>
        <p:spPr>
          <a:xfrm>
            <a:off x="2016430" y="4073333"/>
            <a:ext cx="1842077" cy="524952"/>
          </a:xfrm>
          <a:prstGeom prst="rect">
            <a:avLst/>
          </a:prstGeom>
          <a:noFill/>
        </p:spPr>
        <p:txBody>
          <a:bodyPr wrap="square" lIns="82594" tIns="41297" rIns="82594" bIns="41297" rtlCol="0">
            <a:spAutoFit/>
          </a:bodyPr>
          <a:lstStyle/>
          <a:p>
            <a:pPr marL="0" marR="0" lvl="0" indent="0" algn="ctr" defTabSz="82594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保険医療材料</a:t>
            </a:r>
            <a:endParaRPr kumimoji="1" lang="en-US" altLang="ja-JP"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ctr" defTabSz="82594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専門部会</a:t>
            </a:r>
          </a:p>
        </p:txBody>
      </p:sp>
      <p:sp>
        <p:nvSpPr>
          <p:cNvPr id="14" name="テキスト ボックス 13"/>
          <p:cNvSpPr txBox="1"/>
          <p:nvPr/>
        </p:nvSpPr>
        <p:spPr>
          <a:xfrm>
            <a:off x="2013190" y="4509121"/>
            <a:ext cx="1925698" cy="2160892"/>
          </a:xfrm>
          <a:prstGeom prst="rect">
            <a:avLst/>
          </a:prstGeom>
          <a:noFill/>
        </p:spPr>
        <p:txBody>
          <a:bodyPr wrap="square" lIns="82594" tIns="41297" rIns="82594" bIns="41297" rtlCol="0">
            <a:spAutoFit/>
          </a:bodyPr>
          <a:lstStyle/>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所掌：</a:t>
            </a:r>
            <a:r>
              <a:rPr kumimoji="1" lang="ja-JP" altLang="en-US" sz="9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保険医療材料の価格算</a:t>
            </a:r>
            <a:endParaRPr kumimoji="1" lang="en-US" altLang="ja-JP" sz="9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9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定ルール</a:t>
            </a: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を審議</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設置：平成１１年</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321198" marR="0" lvl="0" indent="-321198"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会長：笠木映里（</a:t>
            </a:r>
            <a:r>
              <a:rPr kumimoji="1" lang="zh-CN"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東京大学大学院法学政治学研究科教授</a:t>
            </a: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委員：支払：診療：公益＝４：４：４　　　　　　　　　</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開催：改定の議論に応じて開催</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平成２７年度  ９回</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平成２８年度  １回</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平成２９年度１２回</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平成３０年度  ６回</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元年度１０回</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２年度  ０回</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３年度１０回</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４年度  ０回</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5" name="正方形/長方形 14"/>
          <p:cNvSpPr/>
          <p:nvPr/>
        </p:nvSpPr>
        <p:spPr>
          <a:xfrm>
            <a:off x="176152" y="1564202"/>
            <a:ext cx="1795174" cy="2383456"/>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82594" tIns="41297" rIns="82594" bIns="41297" rtlCol="0" anchor="ctr"/>
          <a:lstStyle/>
          <a:p>
            <a:pPr marL="0" marR="0" lvl="0" indent="0" algn="ctr" defTabSz="82594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6" name="テキスト ボックス 15"/>
          <p:cNvSpPr txBox="1"/>
          <p:nvPr/>
        </p:nvSpPr>
        <p:spPr>
          <a:xfrm>
            <a:off x="128478" y="1562353"/>
            <a:ext cx="1869739" cy="524952"/>
          </a:xfrm>
          <a:prstGeom prst="rect">
            <a:avLst/>
          </a:prstGeom>
          <a:noFill/>
        </p:spPr>
        <p:txBody>
          <a:bodyPr wrap="square" lIns="82594" tIns="41297" rIns="82594" bIns="41297" rtlCol="0">
            <a:spAutoFit/>
          </a:bodyPr>
          <a:lstStyle/>
          <a:p>
            <a:pPr marL="0" marR="0" lvl="0" indent="0" algn="ctr" defTabSz="82594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診療報酬改定結果</a:t>
            </a:r>
            <a:endParaRPr kumimoji="1" lang="en-US" altLang="ja-JP"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ctr" defTabSz="82594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検証部会</a:t>
            </a:r>
          </a:p>
        </p:txBody>
      </p:sp>
      <p:sp>
        <p:nvSpPr>
          <p:cNvPr id="17" name="テキスト ボックス 16"/>
          <p:cNvSpPr txBox="1"/>
          <p:nvPr/>
        </p:nvSpPr>
        <p:spPr>
          <a:xfrm>
            <a:off x="-6967" y="2064343"/>
            <a:ext cx="2003389" cy="1930060"/>
          </a:xfrm>
          <a:prstGeom prst="rect">
            <a:avLst/>
          </a:prstGeom>
          <a:noFill/>
        </p:spPr>
        <p:txBody>
          <a:bodyPr wrap="square" lIns="82594" tIns="41297" rIns="0" bIns="41297" rtlCol="0">
            <a:spAutoFit/>
          </a:bodyPr>
          <a:lstStyle/>
          <a:p>
            <a:pPr marL="407234" marR="0" lvl="0" indent="-407234" algn="l" defTabSz="82594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  　</a:t>
            </a: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所掌：</a:t>
            </a:r>
            <a:r>
              <a:rPr kumimoji="1" lang="ja-JP" altLang="en-US" sz="9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診療報酬が医療現場等に与えた影響等</a:t>
            </a: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について審議</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設置：平成１７年</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407234" marR="0" lvl="0" indent="-407234"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会長：永瀬伸子（お茶の水女子大学基幹研究員人間科学系教授）</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委員：公益委員のみ</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開催：改定の議論に応じて開催</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平成２８年度３回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平成２９年度３回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平成３０年度３回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元年度２回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２年度３回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３年度２回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４年度３回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4" name="テキスト ボックス 23"/>
          <p:cNvSpPr txBox="1"/>
          <p:nvPr/>
        </p:nvSpPr>
        <p:spPr>
          <a:xfrm>
            <a:off x="-6967" y="974268"/>
            <a:ext cx="3865457" cy="597862"/>
          </a:xfrm>
          <a:prstGeom prst="rect">
            <a:avLst/>
          </a:prstGeom>
          <a:noFill/>
        </p:spPr>
        <p:txBody>
          <a:bodyPr wrap="square" lIns="82594" tIns="41297" rIns="82594" bIns="41297" rtlCol="0">
            <a:spAutoFit/>
          </a:bodyPr>
          <a:lstStyle/>
          <a:p>
            <a:pPr marL="0" marR="0" lvl="0" indent="0" algn="ctr" defTabSz="82594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専門部会</a:t>
            </a:r>
            <a:endParaRPr kumimoji="1" lang="en-US" altLang="ja-JP"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ctr" defTabSz="825940" rtl="0" eaLnBrk="1" fontAlgn="auto" latinLnBrk="0" hangingPunct="1">
              <a:lnSpc>
                <a:spcPct val="100000"/>
              </a:lnSpc>
              <a:spcBef>
                <a:spcPts val="0"/>
              </a:spcBef>
              <a:spcAft>
                <a:spcPts val="0"/>
              </a:spcAft>
              <a:buClrTx/>
              <a:buSzTx/>
              <a:buFontTx/>
              <a:buNone/>
              <a:tabLst/>
              <a:defRPr/>
            </a:pPr>
            <a:r>
              <a:rPr kumimoji="1" lang="ja-JP" altLang="en-US" sz="900" b="0"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特に専門的事項を調査審議させるため必要があるとき、</a:t>
            </a:r>
            <a:endParaRPr kumimoji="1" lang="en-US" altLang="ja-JP" sz="900" b="0"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ctr" defTabSz="825940" rtl="0" eaLnBrk="1" fontAlgn="auto" latinLnBrk="0" hangingPunct="1">
              <a:lnSpc>
                <a:spcPct val="100000"/>
              </a:lnSpc>
              <a:spcBef>
                <a:spcPts val="0"/>
              </a:spcBef>
              <a:spcAft>
                <a:spcPts val="0"/>
              </a:spcAft>
              <a:buClrTx/>
              <a:buSzTx/>
              <a:buFontTx/>
              <a:buNone/>
              <a:tabLst/>
              <a:defRPr/>
            </a:pPr>
            <a:r>
              <a:rPr kumimoji="1" lang="ja-JP" altLang="en-US" sz="900" b="0"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中医協の議決により設置</a:t>
            </a:r>
            <a:endParaRPr kumimoji="1" lang="en-US" altLang="ja-JP" sz="900" b="0"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85" name="正方形/長方形 84"/>
          <p:cNvSpPr/>
          <p:nvPr/>
        </p:nvSpPr>
        <p:spPr>
          <a:xfrm>
            <a:off x="187399" y="4073332"/>
            <a:ext cx="1792835" cy="2581338"/>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82594" tIns="41297" rIns="82594" bIns="41297" rtlCol="0" anchor="ctr"/>
          <a:lstStyle/>
          <a:p>
            <a:pPr marL="0" marR="0" lvl="0" indent="0" algn="ctr" defTabSz="82594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86" name="テキスト ボックス 85"/>
          <p:cNvSpPr txBox="1"/>
          <p:nvPr/>
        </p:nvSpPr>
        <p:spPr>
          <a:xfrm>
            <a:off x="185052" y="4065078"/>
            <a:ext cx="1813167" cy="524952"/>
          </a:xfrm>
          <a:prstGeom prst="rect">
            <a:avLst/>
          </a:prstGeom>
          <a:noFill/>
        </p:spPr>
        <p:txBody>
          <a:bodyPr wrap="square" lIns="82594" tIns="41297" rIns="82594" bIns="41297" rtlCol="0">
            <a:spAutoFit/>
          </a:bodyPr>
          <a:lstStyle/>
          <a:p>
            <a:pPr marL="0" marR="0" lvl="0" indent="0" algn="ctr" defTabSz="82594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費用対効果評価</a:t>
            </a:r>
            <a:endParaRPr kumimoji="1" lang="en-US" altLang="ja-JP"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ctr" defTabSz="82594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専門部会</a:t>
            </a:r>
            <a:endParaRPr kumimoji="1" lang="en-US" altLang="ja-JP"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87" name="テキスト ボックス 86"/>
          <p:cNvSpPr txBox="1"/>
          <p:nvPr/>
        </p:nvSpPr>
        <p:spPr>
          <a:xfrm>
            <a:off x="154305" y="4509120"/>
            <a:ext cx="1912375" cy="2207059"/>
          </a:xfrm>
          <a:prstGeom prst="rect">
            <a:avLst/>
          </a:prstGeom>
          <a:noFill/>
        </p:spPr>
        <p:txBody>
          <a:bodyPr wrap="square" lIns="82594" tIns="41297" rIns="82594" bIns="41297" rtlCol="0">
            <a:spAutoFit/>
          </a:bodyPr>
          <a:lstStyle/>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所掌：</a:t>
            </a:r>
            <a:r>
              <a:rPr kumimoji="1" lang="ja-JP" altLang="en-US" sz="9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医療保険制度における</a:t>
            </a:r>
            <a:endParaRPr kumimoji="1" lang="en-US" altLang="ja-JP" sz="9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9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費用対効果評価導入の</a:t>
            </a:r>
            <a:endParaRPr kumimoji="1" lang="en-US" altLang="ja-JP" sz="9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9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在り方</a:t>
            </a: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について審議</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設置：平成２４年</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160600" marR="0" lvl="0" indent="-16060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会長：飯塚敏晃（東京大学大学院経済学研究科教授）（予定）</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160600" marR="0" lvl="0" indent="-16060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委員：支払：診療：公益：参考人</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＝６：６：４：２</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開催：改定の議論に応じて開催</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平成２８年度  ５回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平成２９年度１１回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平成３０年度  ３回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元年度  ０回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２年度  ０回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  ３年度  ８回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４年度  ０回</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grpSp>
        <p:nvGrpSpPr>
          <p:cNvPr id="3" name="グループ化 2"/>
          <p:cNvGrpSpPr/>
          <p:nvPr/>
        </p:nvGrpSpPr>
        <p:grpSpPr>
          <a:xfrm>
            <a:off x="4089889" y="4033705"/>
            <a:ext cx="3919894" cy="2620965"/>
            <a:chOff x="188134" y="4000232"/>
            <a:chExt cx="4018021" cy="2939925"/>
          </a:xfrm>
        </p:grpSpPr>
        <p:sp>
          <p:nvSpPr>
            <p:cNvPr id="70" name="正方形/長方形 69"/>
            <p:cNvSpPr/>
            <p:nvPr/>
          </p:nvSpPr>
          <p:spPr>
            <a:xfrm>
              <a:off x="188134" y="4000232"/>
              <a:ext cx="4018021" cy="2939925"/>
            </a:xfrm>
            <a:prstGeom prst="rect">
              <a:avLst/>
            </a:prstGeom>
            <a:solidFill>
              <a:srgbClr val="F3FC9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2594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Calibri"/>
                <a:ea typeface="ＭＳ Ｐゴシック" panose="020B0600070205080204" pitchFamily="50" charset="-128"/>
                <a:cs typeface="+mn-cs"/>
              </a:endParaRPr>
            </a:p>
          </p:txBody>
        </p:sp>
        <p:sp>
          <p:nvSpPr>
            <p:cNvPr id="73" name="テキスト ボックス 72"/>
            <p:cNvSpPr txBox="1"/>
            <p:nvPr/>
          </p:nvSpPr>
          <p:spPr>
            <a:xfrm>
              <a:off x="1228713" y="4000232"/>
              <a:ext cx="2029595" cy="345232"/>
            </a:xfrm>
            <a:prstGeom prst="rect">
              <a:avLst/>
            </a:prstGeom>
            <a:noFill/>
          </p:spPr>
          <p:txBody>
            <a:bodyPr wrap="none" rtlCol="0">
              <a:spAutoFit/>
            </a:bodyPr>
            <a:lstStyle/>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診療報酬調査専門組織</a:t>
              </a:r>
            </a:p>
          </p:txBody>
        </p:sp>
        <p:sp>
          <p:nvSpPr>
            <p:cNvPr id="74" name="テキスト ボックス 73"/>
            <p:cNvSpPr txBox="1"/>
            <p:nvPr/>
          </p:nvSpPr>
          <p:spPr>
            <a:xfrm>
              <a:off x="236330" y="4398601"/>
              <a:ext cx="3850516" cy="457986"/>
            </a:xfrm>
            <a:prstGeom prst="rect">
              <a:avLst/>
            </a:prstGeom>
            <a:noFill/>
          </p:spPr>
          <p:txBody>
            <a:bodyPr wrap="square" rtlCol="0">
              <a:spAutoFit/>
            </a:bodyPr>
            <a:lstStyle/>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所掌：</a:t>
              </a:r>
              <a:r>
                <a:rPr kumimoji="1" lang="ja-JP" altLang="en-US" sz="1000" b="0"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診療報酬体系の見直しに係る技術的課題</a:t>
              </a:r>
              <a:r>
                <a:rPr kumimoji="1" lang="ja-JP" altLang="en-US" sz="10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の調査・検討</a:t>
              </a:r>
              <a:endParaRPr kumimoji="1" lang="en-US" altLang="ja-JP" sz="10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設置：平成１５年　　　委員：保険医療専門審査員</a:t>
              </a:r>
              <a:endParaRPr kumimoji="1" lang="en-US" altLang="ja-JP" sz="10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75" name="正方形/長方形 74"/>
            <p:cNvSpPr/>
            <p:nvPr/>
          </p:nvSpPr>
          <p:spPr>
            <a:xfrm>
              <a:off x="240116" y="4859612"/>
              <a:ext cx="3882463" cy="2016251"/>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1300" b="1"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■医療技術評価分科会  </a:t>
              </a: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時期：年１回程度</a:t>
              </a:r>
              <a:endParaRPr kumimoji="1" lang="en-US" altLang="ja-JP" sz="900" b="1"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16060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会長：森尾友宏</a:t>
              </a:r>
              <a:r>
                <a:rPr kumimoji="1" lang="ja-JP" altLang="en-US" sz="9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（東京医科歯科大学　執行役・副学長）　</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1300" b="1"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■医療機関のコスト調査分科会   </a:t>
              </a: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時期：年１回程度</a:t>
              </a:r>
              <a:endParaRPr kumimoji="1" lang="en-US" altLang="ja-JP" sz="900" b="1"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16060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会長：田中滋（</a:t>
              </a:r>
              <a:r>
                <a:rPr kumimoji="1" lang="zh-TW"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慶應義塾大学</a:t>
              </a: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名誉</a:t>
              </a:r>
              <a:r>
                <a:rPr kumimoji="1" lang="zh-TW"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教授 </a:t>
              </a: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a:t>
              </a:r>
              <a:r>
                <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29</a:t>
              </a: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年</a:t>
              </a:r>
              <a:r>
                <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8</a:t>
              </a: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月</a:t>
              </a:r>
              <a:r>
                <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18</a:t>
              </a: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日退任）</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dist" defTabSz="825940" rtl="0" eaLnBrk="1" fontAlgn="auto" latinLnBrk="0" hangingPunct="1">
                <a:lnSpc>
                  <a:spcPct val="100000"/>
                </a:lnSpc>
                <a:spcBef>
                  <a:spcPts val="0"/>
                </a:spcBef>
                <a:spcAft>
                  <a:spcPts val="0"/>
                </a:spcAft>
                <a:buClrTx/>
                <a:buSzTx/>
                <a:buFontTx/>
                <a:buNone/>
                <a:tabLst/>
                <a:defRPr/>
              </a:pPr>
              <a:r>
                <a:rPr kumimoji="1" lang="ja-JP" altLang="en-US" sz="1300" b="1"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200" b="1"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医療機関等における消費税負担に関する分科会</a:t>
              </a:r>
              <a:endParaRPr kumimoji="1" lang="en-US" altLang="ja-JP" sz="1200" b="1"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160600" marR="0" lvl="0" indent="-16060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会長：飯塚敏晃（東京大学大学院経済学研究科教授）（予定）</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1300" b="1"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■入院医療等の調査・評価分科会</a:t>
              </a:r>
              <a:endParaRPr kumimoji="1" lang="en-US" altLang="ja-JP" sz="1300" b="1" i="0" u="none" strike="noStrike" kern="1200" cap="none" spc="0" normalizeH="0" baseline="3000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160600" algn="l" defTabSz="82594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会長：尾形裕也（九州大学名誉</a:t>
              </a:r>
              <a:r>
                <a:rPr kumimoji="1" lang="zh-CN"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教授</a:t>
              </a:r>
              <a:r>
                <a:rPr kumimoji="1" lang="ja-JP" altLang="en-US"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endParaRPr kumimoji="1" lang="en-US" altLang="ja-JP" sz="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grpSp>
      <p:sp>
        <p:nvSpPr>
          <p:cNvPr id="25" name="L 字 24"/>
          <p:cNvSpPr/>
          <p:nvPr/>
        </p:nvSpPr>
        <p:spPr>
          <a:xfrm flipH="1">
            <a:off x="4009279" y="974258"/>
            <a:ext cx="5840518" cy="5798172"/>
          </a:xfrm>
          <a:custGeom>
            <a:avLst/>
            <a:gdLst>
              <a:gd name="connsiteX0" fmla="*/ 0 w 3947874"/>
              <a:gd name="connsiteY0" fmla="*/ 0 h 5256584"/>
              <a:gd name="connsiteX1" fmla="*/ 3947874 w 3947874"/>
              <a:gd name="connsiteY1" fmla="*/ 0 h 5256584"/>
              <a:gd name="connsiteX2" fmla="*/ 3947874 w 3947874"/>
              <a:gd name="connsiteY2" fmla="*/ 3282647 h 5256584"/>
              <a:gd name="connsiteX3" fmla="*/ 3947874 w 3947874"/>
              <a:gd name="connsiteY3" fmla="*/ 3282647 h 5256584"/>
              <a:gd name="connsiteX4" fmla="*/ 3947874 w 3947874"/>
              <a:gd name="connsiteY4" fmla="*/ 5256584 h 5256584"/>
              <a:gd name="connsiteX5" fmla="*/ 0 w 3947874"/>
              <a:gd name="connsiteY5" fmla="*/ 5256584 h 5256584"/>
              <a:gd name="connsiteX6" fmla="*/ 0 w 3947874"/>
              <a:gd name="connsiteY6" fmla="*/ 0 h 5256584"/>
              <a:gd name="connsiteX0" fmla="*/ 0 w 3947874"/>
              <a:gd name="connsiteY0" fmla="*/ 0 h 5256584"/>
              <a:gd name="connsiteX1" fmla="*/ 2162105 w 3947874"/>
              <a:gd name="connsiteY1" fmla="*/ 3227294 h 5256584"/>
              <a:gd name="connsiteX2" fmla="*/ 3947874 w 3947874"/>
              <a:gd name="connsiteY2" fmla="*/ 3282647 h 5256584"/>
              <a:gd name="connsiteX3" fmla="*/ 3947874 w 3947874"/>
              <a:gd name="connsiteY3" fmla="*/ 3282647 h 5256584"/>
              <a:gd name="connsiteX4" fmla="*/ 3947874 w 3947874"/>
              <a:gd name="connsiteY4" fmla="*/ 5256584 h 5256584"/>
              <a:gd name="connsiteX5" fmla="*/ 0 w 3947874"/>
              <a:gd name="connsiteY5" fmla="*/ 5256584 h 5256584"/>
              <a:gd name="connsiteX6" fmla="*/ 0 w 3947874"/>
              <a:gd name="connsiteY6" fmla="*/ 0 h 5256584"/>
              <a:gd name="connsiteX0" fmla="*/ 0 w 3947874"/>
              <a:gd name="connsiteY0" fmla="*/ 0 h 5256584"/>
              <a:gd name="connsiteX1" fmla="*/ 2097560 w 3947874"/>
              <a:gd name="connsiteY1" fmla="*/ 150607 h 5256584"/>
              <a:gd name="connsiteX2" fmla="*/ 3947874 w 3947874"/>
              <a:gd name="connsiteY2" fmla="*/ 3282647 h 5256584"/>
              <a:gd name="connsiteX3" fmla="*/ 3947874 w 3947874"/>
              <a:gd name="connsiteY3" fmla="*/ 3282647 h 5256584"/>
              <a:gd name="connsiteX4" fmla="*/ 3947874 w 3947874"/>
              <a:gd name="connsiteY4" fmla="*/ 5256584 h 5256584"/>
              <a:gd name="connsiteX5" fmla="*/ 0 w 3947874"/>
              <a:gd name="connsiteY5" fmla="*/ 5256584 h 5256584"/>
              <a:gd name="connsiteX6" fmla="*/ 0 w 3947874"/>
              <a:gd name="connsiteY6" fmla="*/ 0 h 5256584"/>
              <a:gd name="connsiteX0" fmla="*/ 75304 w 3947874"/>
              <a:gd name="connsiteY0" fmla="*/ 0 h 5149008"/>
              <a:gd name="connsiteX1" fmla="*/ 2097560 w 3947874"/>
              <a:gd name="connsiteY1" fmla="*/ 43031 h 5149008"/>
              <a:gd name="connsiteX2" fmla="*/ 3947874 w 3947874"/>
              <a:gd name="connsiteY2" fmla="*/ 3175071 h 5149008"/>
              <a:gd name="connsiteX3" fmla="*/ 3947874 w 3947874"/>
              <a:gd name="connsiteY3" fmla="*/ 3175071 h 5149008"/>
              <a:gd name="connsiteX4" fmla="*/ 3947874 w 3947874"/>
              <a:gd name="connsiteY4" fmla="*/ 5149008 h 5149008"/>
              <a:gd name="connsiteX5" fmla="*/ 0 w 3947874"/>
              <a:gd name="connsiteY5" fmla="*/ 5149008 h 5149008"/>
              <a:gd name="connsiteX6" fmla="*/ 75304 w 3947874"/>
              <a:gd name="connsiteY6" fmla="*/ 0 h 5149008"/>
              <a:gd name="connsiteX0" fmla="*/ 75304 w 3947874"/>
              <a:gd name="connsiteY0" fmla="*/ 0 h 5149008"/>
              <a:gd name="connsiteX1" fmla="*/ 2097560 w 3947874"/>
              <a:gd name="connsiteY1" fmla="*/ 43031 h 5149008"/>
              <a:gd name="connsiteX2" fmla="*/ 3947874 w 3947874"/>
              <a:gd name="connsiteY2" fmla="*/ 3175071 h 5149008"/>
              <a:gd name="connsiteX3" fmla="*/ 3947874 w 3947874"/>
              <a:gd name="connsiteY3" fmla="*/ 3175071 h 5149008"/>
              <a:gd name="connsiteX4" fmla="*/ 3947874 w 3947874"/>
              <a:gd name="connsiteY4" fmla="*/ 5149008 h 5149008"/>
              <a:gd name="connsiteX5" fmla="*/ 0 w 3947874"/>
              <a:gd name="connsiteY5" fmla="*/ 5149008 h 5149008"/>
              <a:gd name="connsiteX6" fmla="*/ 75304 w 3947874"/>
              <a:gd name="connsiteY6" fmla="*/ 0 h 5149008"/>
              <a:gd name="connsiteX0" fmla="*/ 75304 w 6443648"/>
              <a:gd name="connsiteY0" fmla="*/ 0 h 5149008"/>
              <a:gd name="connsiteX1" fmla="*/ 2097560 w 6443648"/>
              <a:gd name="connsiteY1" fmla="*/ 43031 h 5149008"/>
              <a:gd name="connsiteX2" fmla="*/ 3947874 w 6443648"/>
              <a:gd name="connsiteY2" fmla="*/ 3175071 h 5149008"/>
              <a:gd name="connsiteX3" fmla="*/ 6443648 w 6443648"/>
              <a:gd name="connsiteY3" fmla="*/ 3164313 h 5149008"/>
              <a:gd name="connsiteX4" fmla="*/ 3947874 w 6443648"/>
              <a:gd name="connsiteY4" fmla="*/ 5149008 h 5149008"/>
              <a:gd name="connsiteX5" fmla="*/ 0 w 6443648"/>
              <a:gd name="connsiteY5" fmla="*/ 5149008 h 5149008"/>
              <a:gd name="connsiteX6" fmla="*/ 75304 w 6443648"/>
              <a:gd name="connsiteY6" fmla="*/ 0 h 5149008"/>
              <a:gd name="connsiteX0" fmla="*/ 75304 w 6443648"/>
              <a:gd name="connsiteY0" fmla="*/ 0 h 5149008"/>
              <a:gd name="connsiteX1" fmla="*/ 2097560 w 6443648"/>
              <a:gd name="connsiteY1" fmla="*/ 43031 h 5149008"/>
              <a:gd name="connsiteX2" fmla="*/ 2129831 w 6443648"/>
              <a:gd name="connsiteY2" fmla="*/ 3132040 h 5149008"/>
              <a:gd name="connsiteX3" fmla="*/ 6443648 w 6443648"/>
              <a:gd name="connsiteY3" fmla="*/ 3164313 h 5149008"/>
              <a:gd name="connsiteX4" fmla="*/ 3947874 w 6443648"/>
              <a:gd name="connsiteY4" fmla="*/ 5149008 h 5149008"/>
              <a:gd name="connsiteX5" fmla="*/ 0 w 6443648"/>
              <a:gd name="connsiteY5" fmla="*/ 5149008 h 5149008"/>
              <a:gd name="connsiteX6" fmla="*/ 75304 w 6443648"/>
              <a:gd name="connsiteY6" fmla="*/ 0 h 5149008"/>
              <a:gd name="connsiteX0" fmla="*/ 43031 w 6443648"/>
              <a:gd name="connsiteY0" fmla="*/ 0 h 5127492"/>
              <a:gd name="connsiteX1" fmla="*/ 2097560 w 6443648"/>
              <a:gd name="connsiteY1" fmla="*/ 21515 h 5127492"/>
              <a:gd name="connsiteX2" fmla="*/ 2129831 w 6443648"/>
              <a:gd name="connsiteY2" fmla="*/ 3110524 h 5127492"/>
              <a:gd name="connsiteX3" fmla="*/ 6443648 w 6443648"/>
              <a:gd name="connsiteY3" fmla="*/ 3142797 h 5127492"/>
              <a:gd name="connsiteX4" fmla="*/ 3947874 w 6443648"/>
              <a:gd name="connsiteY4" fmla="*/ 5127492 h 5127492"/>
              <a:gd name="connsiteX5" fmla="*/ 0 w 6443648"/>
              <a:gd name="connsiteY5" fmla="*/ 5127492 h 5127492"/>
              <a:gd name="connsiteX6" fmla="*/ 43031 w 6443648"/>
              <a:gd name="connsiteY6" fmla="*/ 0 h 5127492"/>
              <a:gd name="connsiteX0" fmla="*/ 43031 w 6443648"/>
              <a:gd name="connsiteY0" fmla="*/ 0 h 6095681"/>
              <a:gd name="connsiteX1" fmla="*/ 2097560 w 6443648"/>
              <a:gd name="connsiteY1" fmla="*/ 21515 h 6095681"/>
              <a:gd name="connsiteX2" fmla="*/ 2129831 w 6443648"/>
              <a:gd name="connsiteY2" fmla="*/ 3110524 h 6095681"/>
              <a:gd name="connsiteX3" fmla="*/ 6443648 w 6443648"/>
              <a:gd name="connsiteY3" fmla="*/ 3142797 h 6095681"/>
              <a:gd name="connsiteX4" fmla="*/ 6411375 w 6443648"/>
              <a:gd name="connsiteY4" fmla="*/ 6095681 h 6095681"/>
              <a:gd name="connsiteX5" fmla="*/ 0 w 6443648"/>
              <a:gd name="connsiteY5" fmla="*/ 5127492 h 6095681"/>
              <a:gd name="connsiteX6" fmla="*/ 43031 w 6443648"/>
              <a:gd name="connsiteY6" fmla="*/ 0 h 6095681"/>
              <a:gd name="connsiteX0" fmla="*/ 1 w 6400618"/>
              <a:gd name="connsiteY0" fmla="*/ 0 h 6095681"/>
              <a:gd name="connsiteX1" fmla="*/ 2054530 w 6400618"/>
              <a:gd name="connsiteY1" fmla="*/ 21515 h 6095681"/>
              <a:gd name="connsiteX2" fmla="*/ 2086801 w 6400618"/>
              <a:gd name="connsiteY2" fmla="*/ 3110524 h 6095681"/>
              <a:gd name="connsiteX3" fmla="*/ 6400618 w 6400618"/>
              <a:gd name="connsiteY3" fmla="*/ 3142797 h 6095681"/>
              <a:gd name="connsiteX4" fmla="*/ 6368345 w 6400618"/>
              <a:gd name="connsiteY4" fmla="*/ 6095681 h 6095681"/>
              <a:gd name="connsiteX5" fmla="*/ 0 w 6400618"/>
              <a:gd name="connsiteY5" fmla="*/ 6074165 h 6095681"/>
              <a:gd name="connsiteX6" fmla="*/ 1 w 6400618"/>
              <a:gd name="connsiteY6" fmla="*/ 0 h 6095681"/>
              <a:gd name="connsiteX0" fmla="*/ 0 w 6411375"/>
              <a:gd name="connsiteY0" fmla="*/ 1 h 6074166"/>
              <a:gd name="connsiteX1" fmla="*/ 2065287 w 6411375"/>
              <a:gd name="connsiteY1" fmla="*/ 0 h 6074166"/>
              <a:gd name="connsiteX2" fmla="*/ 2097558 w 6411375"/>
              <a:gd name="connsiteY2" fmla="*/ 3089009 h 6074166"/>
              <a:gd name="connsiteX3" fmla="*/ 6411375 w 6411375"/>
              <a:gd name="connsiteY3" fmla="*/ 3121282 h 6074166"/>
              <a:gd name="connsiteX4" fmla="*/ 6379102 w 6411375"/>
              <a:gd name="connsiteY4" fmla="*/ 6074166 h 6074166"/>
              <a:gd name="connsiteX5" fmla="*/ 10757 w 6411375"/>
              <a:gd name="connsiteY5" fmla="*/ 6052650 h 6074166"/>
              <a:gd name="connsiteX6" fmla="*/ 0 w 6411375"/>
              <a:gd name="connsiteY6" fmla="*/ 1 h 6074166"/>
              <a:gd name="connsiteX0" fmla="*/ 0 w 6411375"/>
              <a:gd name="connsiteY0" fmla="*/ 1 h 6074166"/>
              <a:gd name="connsiteX1" fmla="*/ 2065287 w 6411375"/>
              <a:gd name="connsiteY1" fmla="*/ 0 h 6074166"/>
              <a:gd name="connsiteX2" fmla="*/ 2054245 w 6411375"/>
              <a:gd name="connsiteY2" fmla="*/ 3192886 h 6074166"/>
              <a:gd name="connsiteX3" fmla="*/ 6411375 w 6411375"/>
              <a:gd name="connsiteY3" fmla="*/ 3121282 h 6074166"/>
              <a:gd name="connsiteX4" fmla="*/ 6379102 w 6411375"/>
              <a:gd name="connsiteY4" fmla="*/ 6074166 h 6074166"/>
              <a:gd name="connsiteX5" fmla="*/ 10757 w 6411375"/>
              <a:gd name="connsiteY5" fmla="*/ 6052650 h 6074166"/>
              <a:gd name="connsiteX6" fmla="*/ 0 w 6411375"/>
              <a:gd name="connsiteY6" fmla="*/ 1 h 6074166"/>
              <a:gd name="connsiteX0" fmla="*/ 0 w 6422203"/>
              <a:gd name="connsiteY0" fmla="*/ 1 h 6074166"/>
              <a:gd name="connsiteX1" fmla="*/ 2065287 w 6422203"/>
              <a:gd name="connsiteY1" fmla="*/ 0 h 6074166"/>
              <a:gd name="connsiteX2" fmla="*/ 2054245 w 6422203"/>
              <a:gd name="connsiteY2" fmla="*/ 3192886 h 6074166"/>
              <a:gd name="connsiteX3" fmla="*/ 6422203 w 6422203"/>
              <a:gd name="connsiteY3" fmla="*/ 3193995 h 6074166"/>
              <a:gd name="connsiteX4" fmla="*/ 6379102 w 6422203"/>
              <a:gd name="connsiteY4" fmla="*/ 6074166 h 6074166"/>
              <a:gd name="connsiteX5" fmla="*/ 10757 w 6422203"/>
              <a:gd name="connsiteY5" fmla="*/ 6052650 h 6074166"/>
              <a:gd name="connsiteX6" fmla="*/ 0 w 6422203"/>
              <a:gd name="connsiteY6" fmla="*/ 1 h 6074166"/>
              <a:gd name="connsiteX0" fmla="*/ 0 w 6422312"/>
              <a:gd name="connsiteY0" fmla="*/ 1 h 6080061"/>
              <a:gd name="connsiteX1" fmla="*/ 2065287 w 6422312"/>
              <a:gd name="connsiteY1" fmla="*/ 0 h 6080061"/>
              <a:gd name="connsiteX2" fmla="*/ 2054245 w 6422312"/>
              <a:gd name="connsiteY2" fmla="*/ 3192886 h 6080061"/>
              <a:gd name="connsiteX3" fmla="*/ 6422203 w 6422312"/>
              <a:gd name="connsiteY3" fmla="*/ 3193995 h 6080061"/>
              <a:gd name="connsiteX4" fmla="*/ 6422312 w 6422312"/>
              <a:gd name="connsiteY4" fmla="*/ 6080061 h 6080061"/>
              <a:gd name="connsiteX5" fmla="*/ 10757 w 6422312"/>
              <a:gd name="connsiteY5" fmla="*/ 6052650 h 6080061"/>
              <a:gd name="connsiteX6" fmla="*/ 0 w 6422312"/>
              <a:gd name="connsiteY6" fmla="*/ 1 h 6080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22312" h="6080061">
                <a:moveTo>
                  <a:pt x="0" y="1"/>
                </a:moveTo>
                <a:lnTo>
                  <a:pt x="2065287" y="0"/>
                </a:lnTo>
                <a:cubicBezTo>
                  <a:pt x="2061606" y="1064295"/>
                  <a:pt x="2057926" y="2128591"/>
                  <a:pt x="2054245" y="3192886"/>
                </a:cubicBezTo>
                <a:lnTo>
                  <a:pt x="6422203" y="3193995"/>
                </a:lnTo>
                <a:cubicBezTo>
                  <a:pt x="6422239" y="4156017"/>
                  <a:pt x="6422276" y="5118039"/>
                  <a:pt x="6422312" y="6080061"/>
                </a:cubicBezTo>
                <a:lnTo>
                  <a:pt x="10757" y="6052650"/>
                </a:lnTo>
                <a:cubicBezTo>
                  <a:pt x="10757" y="4027928"/>
                  <a:pt x="0" y="2024723"/>
                  <a:pt x="0" y="1"/>
                </a:cubicBezTo>
                <a:close/>
              </a:path>
            </a:pathLst>
          </a:custGeom>
          <a:noFill/>
          <a:ln w="222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82594" tIns="41297" rIns="82594" bIns="41297" rtlCol="0" anchor="ctr"/>
          <a:lstStyle/>
          <a:p>
            <a:pPr marL="0" marR="0" lvl="0" indent="0" algn="ctr" defTabSz="82594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nvGrpSpPr>
          <p:cNvPr id="79" name="グループ化 78"/>
          <p:cNvGrpSpPr/>
          <p:nvPr/>
        </p:nvGrpSpPr>
        <p:grpSpPr>
          <a:xfrm>
            <a:off x="789453" y="548744"/>
            <a:ext cx="566084" cy="576000"/>
            <a:chOff x="702470" y="594371"/>
            <a:chExt cx="606999" cy="864095"/>
          </a:xfrm>
        </p:grpSpPr>
        <p:sp>
          <p:nvSpPr>
            <p:cNvPr id="80" name="右矢印 79"/>
            <p:cNvSpPr/>
            <p:nvPr/>
          </p:nvSpPr>
          <p:spPr>
            <a:xfrm rot="16200000">
              <a:off x="573922" y="722919"/>
              <a:ext cx="864095" cy="606999"/>
            </a:xfrm>
            <a:prstGeom prst="rightArrow">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2594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81" name="テキスト ボックス 80"/>
            <p:cNvSpPr txBox="1"/>
            <p:nvPr/>
          </p:nvSpPr>
          <p:spPr>
            <a:xfrm>
              <a:off x="772164" y="702299"/>
              <a:ext cx="462030" cy="744517"/>
            </a:xfrm>
            <a:prstGeom prst="rect">
              <a:avLst/>
            </a:prstGeom>
            <a:noFill/>
          </p:spPr>
          <p:txBody>
            <a:bodyPr vert="eaVert" wrap="none" rtlCol="0">
              <a:spAutoFit/>
            </a:bodyPr>
            <a:lstStyle/>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報告</a:t>
              </a:r>
            </a:p>
          </p:txBody>
        </p:sp>
      </p:grpSp>
      <p:grpSp>
        <p:nvGrpSpPr>
          <p:cNvPr id="82" name="グループ化 81"/>
          <p:cNvGrpSpPr/>
          <p:nvPr/>
        </p:nvGrpSpPr>
        <p:grpSpPr>
          <a:xfrm>
            <a:off x="4921846" y="548744"/>
            <a:ext cx="566084" cy="576000"/>
            <a:chOff x="702470" y="594372"/>
            <a:chExt cx="606999" cy="864095"/>
          </a:xfrm>
        </p:grpSpPr>
        <p:sp>
          <p:nvSpPr>
            <p:cNvPr id="83" name="右矢印 82"/>
            <p:cNvSpPr/>
            <p:nvPr/>
          </p:nvSpPr>
          <p:spPr>
            <a:xfrm rot="16200000">
              <a:off x="573922" y="722920"/>
              <a:ext cx="864095" cy="606999"/>
            </a:xfrm>
            <a:prstGeom prst="rightArrow">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2594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84" name="テキスト ボックス 83"/>
            <p:cNvSpPr txBox="1"/>
            <p:nvPr/>
          </p:nvSpPr>
          <p:spPr>
            <a:xfrm>
              <a:off x="774378" y="700963"/>
              <a:ext cx="462030" cy="744517"/>
            </a:xfrm>
            <a:prstGeom prst="rect">
              <a:avLst/>
            </a:prstGeom>
            <a:noFill/>
          </p:spPr>
          <p:txBody>
            <a:bodyPr vert="eaVert" wrap="none" rtlCol="0">
              <a:spAutoFit/>
            </a:bodyPr>
            <a:lstStyle/>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報告</a:t>
              </a:r>
            </a:p>
          </p:txBody>
        </p:sp>
      </p:grpSp>
      <p:grpSp>
        <p:nvGrpSpPr>
          <p:cNvPr id="88" name="グループ化 87"/>
          <p:cNvGrpSpPr/>
          <p:nvPr/>
        </p:nvGrpSpPr>
        <p:grpSpPr>
          <a:xfrm flipV="1">
            <a:off x="7974973" y="548744"/>
            <a:ext cx="566084" cy="576000"/>
            <a:chOff x="702470" y="594371"/>
            <a:chExt cx="606999" cy="864095"/>
          </a:xfrm>
        </p:grpSpPr>
        <p:sp>
          <p:nvSpPr>
            <p:cNvPr id="89" name="右矢印 88"/>
            <p:cNvSpPr/>
            <p:nvPr/>
          </p:nvSpPr>
          <p:spPr>
            <a:xfrm rot="16200000">
              <a:off x="573922" y="722919"/>
              <a:ext cx="864095" cy="606999"/>
            </a:xfrm>
            <a:prstGeom prst="rightArrow">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2594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90" name="テキスト ボックス 89"/>
            <p:cNvSpPr txBox="1"/>
            <p:nvPr/>
          </p:nvSpPr>
          <p:spPr>
            <a:xfrm flipV="1">
              <a:off x="762810" y="713949"/>
              <a:ext cx="462030" cy="744517"/>
            </a:xfrm>
            <a:prstGeom prst="rect">
              <a:avLst/>
            </a:prstGeom>
            <a:noFill/>
          </p:spPr>
          <p:txBody>
            <a:bodyPr vert="eaVert" wrap="none" rtlCol="0">
              <a:spAutoFit/>
            </a:bodyPr>
            <a:lstStyle/>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聴取</a:t>
              </a:r>
            </a:p>
          </p:txBody>
        </p:sp>
      </p:grpSp>
      <p:grpSp>
        <p:nvGrpSpPr>
          <p:cNvPr id="97" name="グループ化 96"/>
          <p:cNvGrpSpPr/>
          <p:nvPr/>
        </p:nvGrpSpPr>
        <p:grpSpPr>
          <a:xfrm>
            <a:off x="9266922" y="548744"/>
            <a:ext cx="566084" cy="576000"/>
            <a:chOff x="702470" y="594371"/>
            <a:chExt cx="606999" cy="864095"/>
          </a:xfrm>
        </p:grpSpPr>
        <p:sp>
          <p:nvSpPr>
            <p:cNvPr id="98" name="右矢印 97"/>
            <p:cNvSpPr/>
            <p:nvPr/>
          </p:nvSpPr>
          <p:spPr>
            <a:xfrm rot="16200000">
              <a:off x="573922" y="722919"/>
              <a:ext cx="864095" cy="606999"/>
            </a:xfrm>
            <a:prstGeom prst="rightArrow">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2594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99" name="テキスト ボックス 98"/>
            <p:cNvSpPr txBox="1"/>
            <p:nvPr/>
          </p:nvSpPr>
          <p:spPr>
            <a:xfrm>
              <a:off x="759975" y="702299"/>
              <a:ext cx="462030" cy="744517"/>
            </a:xfrm>
            <a:prstGeom prst="rect">
              <a:avLst/>
            </a:prstGeom>
            <a:noFill/>
          </p:spPr>
          <p:txBody>
            <a:bodyPr vert="eaVert" wrap="none" rtlCol="0">
              <a:spAutoFit/>
            </a:bodyPr>
            <a:lstStyle/>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意見</a:t>
              </a:r>
            </a:p>
          </p:txBody>
        </p:sp>
      </p:grpSp>
      <p:sp>
        <p:nvSpPr>
          <p:cNvPr id="55" name="右矢印 54"/>
          <p:cNvSpPr/>
          <p:nvPr/>
        </p:nvSpPr>
        <p:spPr>
          <a:xfrm rot="16200000">
            <a:off x="4607014" y="3893062"/>
            <a:ext cx="504000" cy="546000"/>
          </a:xfrm>
          <a:prstGeom prst="rightArrow">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56" name="テキスト ボックス 55"/>
          <p:cNvSpPr txBox="1"/>
          <p:nvPr/>
        </p:nvSpPr>
        <p:spPr>
          <a:xfrm>
            <a:off x="4649949" y="3985706"/>
            <a:ext cx="400110" cy="451406"/>
          </a:xfrm>
          <a:prstGeom prst="rect">
            <a:avLst/>
          </a:prstGeom>
          <a:noFill/>
        </p:spPr>
        <p:txBody>
          <a:bodyPr vert="eaVert"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意見</a:t>
            </a:r>
          </a:p>
        </p:txBody>
      </p:sp>
      <p:sp>
        <p:nvSpPr>
          <p:cNvPr id="57" name="右矢印 56"/>
          <p:cNvSpPr/>
          <p:nvPr/>
        </p:nvSpPr>
        <p:spPr>
          <a:xfrm rot="5400000" flipV="1">
            <a:off x="4018904" y="3916787"/>
            <a:ext cx="504000" cy="546000"/>
          </a:xfrm>
          <a:prstGeom prst="rightArrow">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58" name="テキスト ボックス 57"/>
          <p:cNvSpPr txBox="1"/>
          <p:nvPr/>
        </p:nvSpPr>
        <p:spPr>
          <a:xfrm>
            <a:off x="4075313" y="3955330"/>
            <a:ext cx="400110" cy="447874"/>
          </a:xfrm>
          <a:prstGeom prst="rect">
            <a:avLst/>
          </a:prstGeom>
          <a:noFill/>
        </p:spPr>
        <p:txBody>
          <a:bodyPr vert="eaVert"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聴取</a:t>
            </a:r>
          </a:p>
        </p:txBody>
      </p:sp>
      <p:sp>
        <p:nvSpPr>
          <p:cNvPr id="59" name="正方形/長方形 58"/>
          <p:cNvSpPr/>
          <p:nvPr/>
        </p:nvSpPr>
        <p:spPr>
          <a:xfrm>
            <a:off x="8038450" y="5013177"/>
            <a:ext cx="1734145" cy="1641494"/>
          </a:xfrm>
          <a:prstGeom prst="rect">
            <a:avLst/>
          </a:prstGeom>
          <a:solidFill>
            <a:srgbClr val="F3FC9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82594" tIns="41297" rIns="82594" bIns="41297" rtlCol="0" anchor="ctr"/>
          <a:lstStyle/>
          <a:p>
            <a:pPr marL="0" marR="0" lvl="0" indent="0" algn="ctr" defTabSz="82594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Calibri"/>
              <a:ea typeface="ＭＳ Ｐゴシック" panose="020B0600070205080204" pitchFamily="50" charset="-128"/>
              <a:cs typeface="+mn-cs"/>
            </a:endParaRPr>
          </a:p>
        </p:txBody>
      </p:sp>
      <p:sp>
        <p:nvSpPr>
          <p:cNvPr id="60" name="テキスト ボックス 59"/>
          <p:cNvSpPr txBox="1"/>
          <p:nvPr/>
        </p:nvSpPr>
        <p:spPr>
          <a:xfrm>
            <a:off x="8070188" y="5032529"/>
            <a:ext cx="1664785" cy="221900"/>
          </a:xfrm>
          <a:prstGeom prst="rect">
            <a:avLst/>
          </a:prstGeom>
          <a:noFill/>
        </p:spPr>
        <p:txBody>
          <a:bodyPr wrap="square" lIns="82594" tIns="41297" rIns="82594" bIns="41297" rtlCol="0">
            <a:spAutoFit/>
          </a:bodyPr>
          <a:lstStyle/>
          <a:p>
            <a:pPr marL="0" marR="0" lvl="0" indent="0" algn="ctr" defTabSz="82594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費用対効果評価専門組織</a:t>
            </a:r>
            <a:endParaRPr kumimoji="1" lang="ja-JP" altLang="en-US" sz="10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61" name="テキスト ボックス 60"/>
          <p:cNvSpPr txBox="1"/>
          <p:nvPr/>
        </p:nvSpPr>
        <p:spPr>
          <a:xfrm>
            <a:off x="8032766" y="5254429"/>
            <a:ext cx="1817031" cy="1191396"/>
          </a:xfrm>
          <a:prstGeom prst="rect">
            <a:avLst/>
          </a:prstGeom>
          <a:noFill/>
        </p:spPr>
        <p:txBody>
          <a:bodyPr wrap="square" lIns="82594" tIns="41297" rIns="82594" bIns="41297" rtlCol="0">
            <a:spAutoFit/>
          </a:bodyPr>
          <a:lstStyle/>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所掌：</a:t>
            </a:r>
            <a:r>
              <a:rPr kumimoji="1" lang="ja-JP" altLang="en-US" sz="8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医薬品及び医療機器の</a:t>
            </a:r>
            <a:endParaRPr kumimoji="1" lang="en-US" altLang="ja-JP" sz="8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8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費用対効果評価</a:t>
            </a: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について</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調査審議</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設置：平成２８年</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委員長：田倉智之</a:t>
            </a:r>
            <a:r>
              <a:rPr kumimoji="1" lang="zh-CN"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東京</a:t>
            </a:r>
            <a:r>
              <a:rPr kumimoji="1" lang="ja-JP" altLang="en-US" sz="800" b="0" i="0" u="none" strike="noStrike" kern="1200" cap="none" spc="0" normalizeH="0" baseline="0" noProof="0" dirty="0" err="1">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大学大学</a:t>
            </a: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院医学系研究科医療経済</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政策学特任</a:t>
            </a:r>
            <a:r>
              <a:rPr kumimoji="1" lang="zh-CN"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教授）</a:t>
            </a: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委員：保険医療専門審査員</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82594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時期：１年に数回程度</a:t>
            </a:r>
            <a:endParaRPr kumimoji="1" lang="en-US" altLang="ja-JP"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 name="スライド番号プレースホルダー 2">
            <a:extLst>
              <a:ext uri="{FF2B5EF4-FFF2-40B4-BE49-F238E27FC236}">
                <a16:creationId xmlns:a16="http://schemas.microsoft.com/office/drawing/2014/main" id="{F0799109-854E-A819-0163-5B8384EA31D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Segoe UI"/>
                <a:ea typeface="メイリオ"/>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1" lang="ja-JP" altLang="en-US" sz="1600" b="0" i="0" u="none" strike="noStrike" kern="1200" cap="none" spc="0" normalizeH="0" baseline="0" noProof="0" dirty="0">
              <a:ln>
                <a:noFill/>
              </a:ln>
              <a:solidFill>
                <a:prstClr val="black"/>
              </a:solidFill>
              <a:effectLst/>
              <a:uLnTx/>
              <a:uFillTx/>
              <a:latin typeface="Segoe UI"/>
              <a:ea typeface="メイリオ"/>
              <a:cs typeface="+mn-cs"/>
            </a:endParaRPr>
          </a:p>
        </p:txBody>
      </p:sp>
    </p:spTree>
    <p:extLst>
      <p:ext uri="{BB962C8B-B14F-4D97-AF65-F5344CB8AC3E}">
        <p14:creationId xmlns:p14="http://schemas.microsoft.com/office/powerpoint/2010/main" val="910322236"/>
      </p:ext>
    </p:extLst>
  </p:cSld>
  <p:clrMapOvr>
    <a:masterClrMapping/>
  </p:clrMapOvr>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診断群分類の見直しの例➁：手術等の見直し　</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sp>
        <p:nvSpPr>
          <p:cNvPr id="3" name="正方形/長方形 2">
            <a:extLst>
              <a:ext uri="{FF2B5EF4-FFF2-40B4-BE49-F238E27FC236}">
                <a16:creationId xmlns:a16="http://schemas.microsoft.com/office/drawing/2014/main" id="{47052AF4-3C96-3C81-FD55-4148C183AC3B}"/>
              </a:ext>
            </a:extLst>
          </p:cNvPr>
          <p:cNvSpPr/>
          <p:nvPr/>
        </p:nvSpPr>
        <p:spPr>
          <a:xfrm>
            <a:off x="188119" y="892500"/>
            <a:ext cx="9529762" cy="60570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医療資源の同等性、臨床的類似性等の観点から、五号告示の対象となっていた手術や高額薬剤等を含め、手術や手術処置等の設定について整理を行い、分岐の新設等の対応を行う。</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テキスト ボックス 7">
            <a:extLst>
              <a:ext uri="{FF2B5EF4-FFF2-40B4-BE49-F238E27FC236}">
                <a16:creationId xmlns:a16="http://schemas.microsoft.com/office/drawing/2014/main" id="{6815A253-3FA9-ED89-FFA4-A02719590EB0}"/>
              </a:ext>
            </a:extLst>
          </p:cNvPr>
          <p:cNvSpPr txBox="1"/>
          <p:nvPr/>
        </p:nvSpPr>
        <p:spPr>
          <a:xfrm>
            <a:off x="188118" y="1571605"/>
            <a:ext cx="8833633" cy="338554"/>
          </a:xfrm>
          <a:prstGeom prst="rect">
            <a:avLst/>
          </a:prstGeom>
          <a:noFill/>
        </p:spPr>
        <p:txBody>
          <a:bodyPr wrap="square" rtlCol="0">
            <a:spAutoFit/>
          </a:bodyPr>
          <a:lstStyle/>
          <a:p>
            <a:pPr marL="0" marR="0" lvl="0" indent="0" algn="l" defTabSz="914400" rtl="0" eaLnBrk="1" fontAlgn="t" latinLnBrk="0" hangingPunct="1">
              <a:lnSpc>
                <a:spcPct val="100000"/>
              </a:lnSpc>
              <a:spcBef>
                <a:spcPts val="0"/>
              </a:spcBef>
              <a:spcAft>
                <a:spcPts val="0"/>
              </a:spcAft>
              <a:buClrTx/>
              <a:buSzTx/>
              <a:buFontTx/>
              <a:buNone/>
              <a:tabLst/>
              <a:defRPr/>
            </a:pPr>
            <a:r>
              <a:rPr kumimoji="1" lang="en-US" altLang="ja-JP" sz="1600" b="0" i="0" u="sng" strike="noStrike" kern="1200" cap="none" spc="0" normalizeH="0" baseline="0" noProof="0">
                <a:ln>
                  <a:noFill/>
                </a:ln>
                <a:solidFill>
                  <a:prstClr val="black"/>
                </a:solidFill>
                <a:effectLst/>
                <a:uLnTx/>
                <a:uFillTx/>
                <a:latin typeface="メイリオ"/>
                <a:ea typeface="メイリオ"/>
                <a:cs typeface="+mn-cs"/>
              </a:rPr>
              <a:t>【</a:t>
            </a:r>
            <a:r>
              <a:rPr kumimoji="1" lang="ja-JP" altLang="en-US" sz="1600" b="0" i="0" u="sng" strike="noStrike" kern="1200" cap="none" spc="0" normalizeH="0" baseline="0" noProof="0">
                <a:ln>
                  <a:noFill/>
                </a:ln>
                <a:solidFill>
                  <a:prstClr val="black"/>
                </a:solidFill>
                <a:effectLst/>
                <a:uLnTx/>
                <a:uFillTx/>
                <a:latin typeface="メイリオ"/>
                <a:ea typeface="メイリオ"/>
                <a:cs typeface="+mn-cs"/>
              </a:rPr>
              <a:t>例１：「</a:t>
            </a:r>
            <a:r>
              <a:rPr kumimoji="1" lang="en-US" altLang="ja-JP" sz="1600" b="0" i="0" u="sng" strike="noStrike" kern="1200" cap="none" spc="0" normalizeH="0" baseline="0" noProof="0">
                <a:ln>
                  <a:noFill/>
                </a:ln>
                <a:solidFill>
                  <a:prstClr val="black"/>
                </a:solidFill>
                <a:effectLst/>
                <a:uLnTx/>
                <a:uFillTx/>
                <a:latin typeface="メイリオ"/>
                <a:ea typeface="メイリオ"/>
                <a:cs typeface="+mn-cs"/>
              </a:rPr>
              <a:t>100370</a:t>
            </a:r>
            <a:r>
              <a:rPr kumimoji="1" lang="ja-JP" altLang="en-US" sz="1600" b="0" i="0" u="sng" strike="noStrike" kern="1200" cap="none" spc="0" normalizeH="0" baseline="0" noProof="0">
                <a:ln>
                  <a:noFill/>
                </a:ln>
                <a:solidFill>
                  <a:prstClr val="black"/>
                </a:solidFill>
                <a:effectLst/>
                <a:uLnTx/>
                <a:uFillTx/>
                <a:latin typeface="メイリオ"/>
                <a:ea typeface="メイリオ"/>
                <a:cs typeface="+mn-cs"/>
              </a:rPr>
              <a:t>」アミロイドーシスにおける手術・処置等２の見直し</a:t>
            </a:r>
            <a:r>
              <a:rPr kumimoji="1" lang="en-US" altLang="ja-JP" sz="1600" b="0" i="0" u="sng" strike="noStrike" kern="1200" cap="none" spc="0" normalizeH="0" baseline="0" noProof="0">
                <a:ln>
                  <a:noFill/>
                </a:ln>
                <a:solidFill>
                  <a:prstClr val="black"/>
                </a:solidFill>
                <a:effectLst/>
                <a:uLnTx/>
                <a:uFillTx/>
                <a:latin typeface="メイリオ"/>
                <a:ea typeface="メイリオ"/>
                <a:cs typeface="+mn-cs"/>
              </a:rPr>
              <a:t>】</a:t>
            </a:r>
            <a:endParaRPr kumimoji="1" lang="ja-JP" altLang="en-US" sz="1600" b="0" i="0" u="sng" strike="noStrike" kern="1200" cap="none" spc="0" normalizeH="0" baseline="0" noProof="0">
              <a:ln>
                <a:noFill/>
              </a:ln>
              <a:solidFill>
                <a:prstClr val="black"/>
              </a:solidFill>
              <a:effectLst/>
              <a:uLnTx/>
              <a:uFillTx/>
              <a:latin typeface="メイリオ"/>
              <a:ea typeface="メイリオ"/>
              <a:cs typeface="+mn-cs"/>
            </a:endParaRPr>
          </a:p>
        </p:txBody>
      </p:sp>
      <p:graphicFrame>
        <p:nvGraphicFramePr>
          <p:cNvPr id="4" name="表 3">
            <a:extLst>
              <a:ext uri="{FF2B5EF4-FFF2-40B4-BE49-F238E27FC236}">
                <a16:creationId xmlns:a16="http://schemas.microsoft.com/office/drawing/2014/main" id="{7FF828B3-A114-B675-F3D7-53A7A4F1A542}"/>
              </a:ext>
            </a:extLst>
          </p:cNvPr>
          <p:cNvGraphicFramePr>
            <a:graphicFrameLocks noGrp="1"/>
          </p:cNvGraphicFramePr>
          <p:nvPr/>
        </p:nvGraphicFramePr>
        <p:xfrm>
          <a:off x="441463" y="1979381"/>
          <a:ext cx="9276419" cy="1952781"/>
        </p:xfrm>
        <a:graphic>
          <a:graphicData uri="http://schemas.openxmlformats.org/drawingml/2006/table">
            <a:tbl>
              <a:tblPr/>
              <a:tblGrid>
                <a:gridCol w="775736">
                  <a:extLst>
                    <a:ext uri="{9D8B030D-6E8A-4147-A177-3AD203B41FA5}">
                      <a16:colId xmlns:a16="http://schemas.microsoft.com/office/drawing/2014/main" val="1368886089"/>
                    </a:ext>
                  </a:extLst>
                </a:gridCol>
                <a:gridCol w="1586960">
                  <a:extLst>
                    <a:ext uri="{9D8B030D-6E8A-4147-A177-3AD203B41FA5}">
                      <a16:colId xmlns:a16="http://schemas.microsoft.com/office/drawing/2014/main" val="3035456147"/>
                    </a:ext>
                  </a:extLst>
                </a:gridCol>
                <a:gridCol w="975361">
                  <a:extLst>
                    <a:ext uri="{9D8B030D-6E8A-4147-A177-3AD203B41FA5}">
                      <a16:colId xmlns:a16="http://schemas.microsoft.com/office/drawing/2014/main" val="765337499"/>
                    </a:ext>
                  </a:extLst>
                </a:gridCol>
                <a:gridCol w="2334831">
                  <a:extLst>
                    <a:ext uri="{9D8B030D-6E8A-4147-A177-3AD203B41FA5}">
                      <a16:colId xmlns:a16="http://schemas.microsoft.com/office/drawing/2014/main" val="3550238796"/>
                    </a:ext>
                  </a:extLst>
                </a:gridCol>
                <a:gridCol w="347410">
                  <a:extLst>
                    <a:ext uri="{9D8B030D-6E8A-4147-A177-3AD203B41FA5}">
                      <a16:colId xmlns:a16="http://schemas.microsoft.com/office/drawing/2014/main" val="507584510"/>
                    </a:ext>
                  </a:extLst>
                </a:gridCol>
                <a:gridCol w="879566">
                  <a:extLst>
                    <a:ext uri="{9D8B030D-6E8A-4147-A177-3AD203B41FA5}">
                      <a16:colId xmlns:a16="http://schemas.microsoft.com/office/drawing/2014/main" val="1957494192"/>
                    </a:ext>
                  </a:extLst>
                </a:gridCol>
                <a:gridCol w="2376555">
                  <a:extLst>
                    <a:ext uri="{9D8B030D-6E8A-4147-A177-3AD203B41FA5}">
                      <a16:colId xmlns:a16="http://schemas.microsoft.com/office/drawing/2014/main" val="2413063576"/>
                    </a:ext>
                  </a:extLst>
                </a:gridCol>
              </a:tblGrid>
              <a:tr h="230051">
                <a:tc rowSpan="3">
                  <a:txBody>
                    <a:bodyPr/>
                    <a:lstStyle/>
                    <a:p>
                      <a:pPr algn="ctr" fontAlgn="ctr"/>
                      <a:r>
                        <a:rPr lang="ja-JP" altLang="en-US" sz="1050" b="0" i="0" u="none" strike="noStrike">
                          <a:effectLst/>
                          <a:latin typeface="+mn-ea"/>
                          <a:ea typeface="+mn-ea"/>
                        </a:rPr>
                        <a:t>疾患コード</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rowSpan="3">
                  <a:txBody>
                    <a:bodyPr/>
                    <a:lstStyle/>
                    <a:p>
                      <a:pPr algn="ctr" fontAlgn="ctr"/>
                      <a:r>
                        <a:rPr lang="ja-JP" altLang="en-US" sz="1050" b="0" i="0" u="none" strike="noStrike">
                          <a:effectLst/>
                          <a:latin typeface="+mn-ea"/>
                          <a:ea typeface="+mn-ea"/>
                        </a:rPr>
                        <a:t>傷病名</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gridSpan="2">
                  <a:txBody>
                    <a:bodyPr/>
                    <a:lstStyle/>
                    <a:p>
                      <a:pPr algn="ctr"/>
                      <a:r>
                        <a:rPr kumimoji="1" lang="ja-JP" altLang="en-US" sz="1050">
                          <a:latin typeface="+mn-ea"/>
                          <a:ea typeface="+mn-ea"/>
                        </a:rPr>
                        <a:t>見直し前</a:t>
                      </a:r>
                    </a:p>
                  </a:txBody>
                  <a:tcP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tcPr>
                </a:tc>
                <a:tc hMerge="1">
                  <a:txBody>
                    <a:bodyPr/>
                    <a:lstStyle/>
                    <a:p>
                      <a:endParaRPr kumimoji="1" lang="ja-JP" altLang="en-US"/>
                    </a:p>
                  </a:txBody>
                  <a:tcPr/>
                </a:tc>
                <a:tc rowSpan="3">
                  <a:txBody>
                    <a:bodyPr/>
                    <a:lstStyle/>
                    <a:p>
                      <a:endParaRPr kumimoji="1" lang="ja-JP" altLang="en-US" sz="1050">
                        <a:latin typeface="+mn-ea"/>
                        <a:ea typeface="+mn-ea"/>
                      </a:endParaRPr>
                    </a:p>
                  </a:txBody>
                  <a:tcPr>
                    <a:lnB w="28575" cap="flat" cmpd="sng" algn="ctr">
                      <a:solidFill>
                        <a:schemeClr val="tx1"/>
                      </a:solidFill>
                      <a:prstDash val="solid"/>
                      <a:round/>
                      <a:headEnd type="none" w="med" len="med"/>
                      <a:tailEnd type="none" w="med" len="med"/>
                    </a:lnB>
                  </a:tcPr>
                </a:tc>
                <a:tc gridSpan="2">
                  <a:txBody>
                    <a:bodyPr/>
                    <a:lstStyle/>
                    <a:p>
                      <a:pPr algn="ctr"/>
                      <a:r>
                        <a:rPr kumimoji="1" lang="ja-JP" altLang="en-US" sz="1050">
                          <a:latin typeface="+mn-ea"/>
                          <a:ea typeface="+mn-ea"/>
                        </a:rPr>
                        <a:t>見直し後</a:t>
                      </a: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8236552"/>
                  </a:ext>
                </a:extLst>
              </a:tr>
              <a:tr h="230051">
                <a:tc vMerge="1">
                  <a:txBody>
                    <a:bodyPr/>
                    <a:lstStyle/>
                    <a:p>
                      <a:endParaRPr kumimoji="1" lang="ja-JP" altLang="en-US"/>
                    </a:p>
                  </a:txBody>
                  <a:tcPr/>
                </a:tc>
                <a:tc vMerge="1">
                  <a:txBody>
                    <a:bodyPr/>
                    <a:lstStyle/>
                    <a:p>
                      <a:endParaRPr kumimoji="1" lang="ja-JP" altLang="en-US"/>
                    </a:p>
                  </a:txBody>
                  <a:tcPr/>
                </a:tc>
                <a:tc gridSpan="2">
                  <a:txBody>
                    <a:bodyPr/>
                    <a:lstStyle/>
                    <a:p>
                      <a:pPr algn="ctr"/>
                      <a:r>
                        <a:rPr kumimoji="1" lang="ja-JP" altLang="en-US" sz="1050">
                          <a:latin typeface="+mn-ea"/>
                          <a:ea typeface="+mn-ea"/>
                        </a:rPr>
                        <a:t>手術・処置等２</a:t>
                      </a:r>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kumimoji="1" lang="ja-JP" altLang="en-US"/>
                    </a:p>
                  </a:txBody>
                  <a:tcPr/>
                </a:tc>
                <a:tc vMerge="1">
                  <a:txBody>
                    <a:bodyPr/>
                    <a:lstStyle/>
                    <a:p>
                      <a:endParaRPr kumimoji="1" lang="ja-JP" altLang="en-US"/>
                    </a:p>
                  </a:txBody>
                  <a:tcPr/>
                </a:tc>
                <a:tc gridSpan="2">
                  <a:txBody>
                    <a:bodyPr/>
                    <a:lstStyle/>
                    <a:p>
                      <a:pPr algn="ctr"/>
                      <a:r>
                        <a:rPr kumimoji="1" lang="ja-JP" altLang="en-US" sz="1050">
                          <a:latin typeface="+mn-ea"/>
                          <a:ea typeface="+mn-ea"/>
                        </a:rPr>
                        <a:t>手術・処置等２</a:t>
                      </a:r>
                    </a:p>
                  </a:txBody>
                  <a:tcPr>
                    <a:lnT w="12700" cap="flat" cmpd="sng" algn="ctr">
                      <a:solidFill>
                        <a:schemeClr val="tx1"/>
                      </a:solidFill>
                      <a:prstDash val="solid"/>
                      <a:round/>
                      <a:headEnd type="none" w="med" len="med"/>
                      <a:tailEnd type="none" w="med" len="med"/>
                    </a:lnT>
                  </a:tcPr>
                </a:tc>
                <a:tc hMerge="1">
                  <a:txBody>
                    <a:bodyPr/>
                    <a:lstStyle/>
                    <a:p>
                      <a:endParaRPr kumimoji="1" lang="ja-JP" altLang="en-US"/>
                    </a:p>
                  </a:txBody>
                  <a:tcPr/>
                </a:tc>
                <a:extLst>
                  <a:ext uri="{0D108BD9-81ED-4DB2-BD59-A6C34878D82A}">
                    <a16:rowId xmlns:a16="http://schemas.microsoft.com/office/drawing/2014/main" val="2659229852"/>
                  </a:ext>
                </a:extLst>
              </a:tr>
              <a:tr h="230051">
                <a:tc vMerge="1">
                  <a:txBody>
                    <a:bodyPr/>
                    <a:lstStyle/>
                    <a:p>
                      <a:endParaRPr kumimoji="1" lang="ja-JP" altLang="en-US"/>
                    </a:p>
                  </a:txBody>
                  <a:tcPr/>
                </a:tc>
                <a:tc vMerge="1">
                  <a:txBody>
                    <a:bodyPr/>
                    <a:lstStyle/>
                    <a:p>
                      <a:endParaRPr kumimoji="1" lang="ja-JP" altLang="en-US"/>
                    </a:p>
                  </a:txBody>
                  <a:tcPr/>
                </a:tc>
                <a:tc>
                  <a:txBody>
                    <a:bodyPr/>
                    <a:lstStyle/>
                    <a:p>
                      <a:pPr algn="ctr"/>
                      <a:r>
                        <a:rPr kumimoji="1" lang="ja-JP" altLang="en-US" sz="1050">
                          <a:latin typeface="+mn-ea"/>
                          <a:ea typeface="+mn-ea"/>
                        </a:rPr>
                        <a:t>対応コード</a:t>
                      </a:r>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algn="ctr"/>
                      <a:r>
                        <a:rPr kumimoji="1" lang="ja-JP" altLang="en-US" sz="1050">
                          <a:latin typeface="+mn-ea"/>
                          <a:ea typeface="+mn-ea"/>
                        </a:rPr>
                        <a:t>処置等名称</a:t>
                      </a:r>
                    </a:p>
                  </a:txBody>
                  <a:tcPr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vMerge="1">
                  <a:txBody>
                    <a:bodyPr/>
                    <a:lstStyle/>
                    <a:p>
                      <a:endParaRPr kumimoji="1" lang="ja-JP" altLang="en-US"/>
                    </a:p>
                  </a:txBody>
                  <a:tcPr/>
                </a:tc>
                <a:tc>
                  <a:txBody>
                    <a:bodyPr/>
                    <a:lstStyle/>
                    <a:p>
                      <a:pPr algn="ctr"/>
                      <a:r>
                        <a:rPr kumimoji="1" lang="ja-JP" altLang="en-US" sz="1050">
                          <a:latin typeface="+mn-ea"/>
                          <a:ea typeface="+mn-ea"/>
                        </a:rPr>
                        <a:t>対応コード</a:t>
                      </a:r>
                    </a:p>
                  </a:txBody>
                  <a:tcPr>
                    <a:lnB w="28575" cap="flat" cmpd="sng" algn="ctr">
                      <a:solidFill>
                        <a:schemeClr val="tx1"/>
                      </a:solidFill>
                      <a:prstDash val="solid"/>
                      <a:round/>
                      <a:headEnd type="none" w="med" len="med"/>
                      <a:tailEnd type="none" w="med" len="med"/>
                    </a:lnB>
                  </a:tcPr>
                </a:tc>
                <a:tc>
                  <a:txBody>
                    <a:bodyPr/>
                    <a:lstStyle/>
                    <a:p>
                      <a:pPr algn="ctr"/>
                      <a:r>
                        <a:rPr kumimoji="1" lang="ja-JP" altLang="en-US" sz="1050">
                          <a:latin typeface="+mn-ea"/>
                          <a:ea typeface="+mn-ea"/>
                        </a:rPr>
                        <a:t>処置等名称</a:t>
                      </a:r>
                    </a:p>
                  </a:txBody>
                  <a:tcPr anchor="ctr">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65525378"/>
                  </a:ext>
                </a:extLst>
              </a:tr>
              <a:tr h="190656">
                <a:tc>
                  <a:txBody>
                    <a:bodyPr/>
                    <a:lstStyle/>
                    <a:p>
                      <a:pPr algn="l" fontAlgn="t"/>
                      <a:r>
                        <a:rPr lang="en-US" altLang="ja-JP" sz="1050" b="0" i="0" u="none" strike="noStrike">
                          <a:effectLst/>
                          <a:latin typeface="+mn-ea"/>
                          <a:ea typeface="+mn-ea"/>
                        </a:rPr>
                        <a:t>100370</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tcPr>
                </a:tc>
                <a:tc>
                  <a:txBody>
                    <a:bodyPr/>
                    <a:lstStyle/>
                    <a:p>
                      <a:pPr algn="l" fontAlgn="t"/>
                      <a:r>
                        <a:rPr lang="ja-JP" altLang="en-US" sz="1050" b="0" i="0" u="none" strike="noStrike">
                          <a:effectLst/>
                          <a:latin typeface="+mn-ea"/>
                          <a:ea typeface="+mn-ea"/>
                        </a:rPr>
                        <a:t>アミロイドーシス</a:t>
                      </a:r>
                      <a:endParaRPr lang="en-US" altLang="ja-JP"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tcPr>
                </a:tc>
                <a:tc>
                  <a:txBody>
                    <a:bodyPr/>
                    <a:lstStyle/>
                    <a:p>
                      <a:pPr algn="l" fontAlgn="ctr"/>
                      <a:r>
                        <a:rPr lang="en-US" altLang="ja-JP" sz="1050" b="0" i="0" u="none" strike="noStrike">
                          <a:effectLst/>
                          <a:latin typeface="+mn-ea"/>
                          <a:ea typeface="+mn-ea"/>
                        </a:rPr>
                        <a:t>1</a:t>
                      </a:r>
                      <a:endParaRPr lang="ja-JP" altLang="en-US" sz="1050" b="0" i="0" u="none" strike="noStrike">
                        <a:effectLst/>
                        <a:latin typeface="+mn-ea"/>
                        <a:ea typeface="+mn-ea"/>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tcPr>
                </a:tc>
                <a:tc>
                  <a:txBody>
                    <a:bodyPr/>
                    <a:lstStyle/>
                    <a:p>
                      <a:pPr algn="l" fontAlgn="ctr"/>
                      <a:r>
                        <a:rPr lang="ja-JP" altLang="en-US" sz="1050" b="0" i="0" u="none" strike="noStrike">
                          <a:effectLst/>
                          <a:latin typeface="+mn-ea"/>
                          <a:ea typeface="+mn-ea"/>
                        </a:rPr>
                        <a:t>カナキヌマブ</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tcPr>
                </a:tc>
                <a:tc rowSpan="6">
                  <a:txBody>
                    <a:bodyPr/>
                    <a:lstStyle/>
                    <a:p>
                      <a:pPr algn="ctr" fontAlgn="t"/>
                      <a:r>
                        <a:rPr lang="ja-JP" altLang="en-US" sz="900" b="0" i="0" u="none" strike="noStrike">
                          <a:effectLst/>
                          <a:latin typeface="+mn-ea"/>
                          <a:ea typeface="+mn-ea"/>
                        </a:rPr>
                        <a:t>⇒</a:t>
                      </a:r>
                      <a:endParaRPr 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14400" rtl="0" eaLnBrk="1" fontAlgn="t" latinLnBrk="0" hangingPunct="1">
                        <a:lnSpc>
                          <a:spcPct val="100000"/>
                        </a:lnSpc>
                        <a:spcBef>
                          <a:spcPts val="0"/>
                        </a:spcBef>
                        <a:spcAft>
                          <a:spcPts val="0"/>
                        </a:spcAft>
                        <a:buClrTx/>
                        <a:buSzTx/>
                        <a:buFontTx/>
                        <a:buNone/>
                        <a:tabLst/>
                        <a:defRPr/>
                      </a:pPr>
                      <a:r>
                        <a:rPr lang="en-US" altLang="ja-JP" sz="1050" b="1" i="0" u="sng" strike="noStrike">
                          <a:solidFill>
                            <a:srgbClr val="0070C0"/>
                          </a:solidFill>
                          <a:effectLst/>
                          <a:latin typeface="+mn-ea"/>
                          <a:ea typeface="+mn-ea"/>
                        </a:rPr>
                        <a:t>3</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tcPr>
                </a:tc>
                <a:tc>
                  <a:txBody>
                    <a:bodyPr/>
                    <a:lstStyle/>
                    <a:p>
                      <a:pPr algn="l" fontAlgn="t"/>
                      <a:r>
                        <a:rPr lang="ja-JP" altLang="en-US" sz="1050" b="1" i="0" u="sng" strike="noStrike">
                          <a:solidFill>
                            <a:srgbClr val="0070C0"/>
                          </a:solidFill>
                          <a:effectLst/>
                          <a:latin typeface="+mn-ea"/>
                          <a:ea typeface="+mn-ea"/>
                        </a:rPr>
                        <a:t>ブトリシランナトリウム</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tcPr>
                </a:tc>
                <a:extLst>
                  <a:ext uri="{0D108BD9-81ED-4DB2-BD59-A6C34878D82A}">
                    <a16:rowId xmlns:a16="http://schemas.microsoft.com/office/drawing/2014/main" val="770369289"/>
                  </a:ext>
                </a:extLst>
              </a:tr>
              <a:tr h="155110">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ctr"/>
                      <a:r>
                        <a:rPr lang="en-US" altLang="ja-JP" sz="1050" b="0" i="0" u="none" strike="noStrike">
                          <a:effectLst/>
                          <a:latin typeface="+mn-ea"/>
                          <a:ea typeface="+mn-ea"/>
                        </a:rPr>
                        <a:t>1</a:t>
                      </a:r>
                      <a:endParaRPr lang="ja-JP" altLang="en-US" sz="1050" b="0" i="0" u="none" strike="noStrike">
                        <a:effectLst/>
                        <a:latin typeface="+mn-ea"/>
                        <a:ea typeface="+mn-ea"/>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marL="0" marR="0" lvl="0" indent="0" algn="l" defTabSz="990570" rtl="0" eaLnBrk="1" fontAlgn="ctr" latinLnBrk="0" hangingPunct="1">
                        <a:lnSpc>
                          <a:spcPct val="100000"/>
                        </a:lnSpc>
                        <a:spcBef>
                          <a:spcPts val="0"/>
                        </a:spcBef>
                        <a:spcAft>
                          <a:spcPts val="0"/>
                        </a:spcAft>
                        <a:buClrTx/>
                        <a:buSzTx/>
                        <a:buFontTx/>
                        <a:buNone/>
                        <a:tabLst/>
                        <a:defRPr/>
                      </a:pPr>
                      <a:r>
                        <a:rPr lang="ja-JP" altLang="en-US" sz="1050" b="0" i="0" u="none" strike="noStrike">
                          <a:effectLst/>
                          <a:latin typeface="+mn-ea"/>
                          <a:ea typeface="+mn-ea"/>
                        </a:rPr>
                        <a:t>タファミジスメグルミン</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ctr"/>
                      <a:r>
                        <a:rPr lang="en-US" altLang="ja-JP" sz="1050" b="1" i="0" u="sng" strike="noStrike">
                          <a:solidFill>
                            <a:srgbClr val="0070C0"/>
                          </a:solidFill>
                          <a:effectLst/>
                          <a:latin typeface="+mn-ea"/>
                          <a:ea typeface="+mn-ea"/>
                        </a:rPr>
                        <a:t>3</a:t>
                      </a:r>
                      <a:endParaRPr lang="ja-JP" altLang="en-US" sz="1050" b="1" i="0" u="sng" strike="noStrike">
                        <a:solidFill>
                          <a:srgbClr val="0070C0"/>
                        </a:solidFill>
                        <a:effectLst/>
                        <a:latin typeface="+mn-ea"/>
                        <a:ea typeface="+mn-ea"/>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ctr"/>
                      <a:r>
                        <a:rPr lang="ja-JP" altLang="en-US" sz="1050" b="0" i="0" u="none" strike="noStrike">
                          <a:effectLst/>
                          <a:latin typeface="+mn-ea"/>
                          <a:ea typeface="+mn-ea"/>
                        </a:rPr>
                        <a:t>パチシランナトリウム</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extLst>
                  <a:ext uri="{0D108BD9-81ED-4DB2-BD59-A6C34878D82A}">
                    <a16:rowId xmlns:a16="http://schemas.microsoft.com/office/drawing/2014/main" val="3295245406"/>
                  </a:ext>
                </a:extLst>
              </a:tr>
              <a:tr h="155110">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altLang="ja-JP" sz="1050" b="0" i="0" u="none" strike="noStrike">
                          <a:effectLst/>
                          <a:latin typeface="+mn-ea"/>
                          <a:ea typeface="+mn-ea"/>
                        </a:rPr>
                        <a:t>1</a:t>
                      </a:r>
                      <a:endParaRPr lang="ja-JP" altLang="en-US"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marL="0" marR="0" lvl="0" indent="0" algn="l" defTabSz="990570" rtl="0" eaLnBrk="1" fontAlgn="ctr" latinLnBrk="0" hangingPunct="1">
                        <a:lnSpc>
                          <a:spcPct val="100000"/>
                        </a:lnSpc>
                        <a:spcBef>
                          <a:spcPts val="0"/>
                        </a:spcBef>
                        <a:spcAft>
                          <a:spcPts val="0"/>
                        </a:spcAft>
                        <a:buClrTx/>
                        <a:buSzTx/>
                        <a:buFontTx/>
                        <a:buNone/>
                        <a:tabLst/>
                        <a:defRPr/>
                      </a:pPr>
                      <a:r>
                        <a:rPr lang="ja-JP" altLang="en-US" sz="1050" b="0" i="0" u="none" strike="noStrike">
                          <a:effectLst/>
                          <a:latin typeface="+mn-ea"/>
                          <a:ea typeface="+mn-ea"/>
                        </a:rPr>
                        <a:t>パチシランナトリウム</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ctr"/>
                      <a:r>
                        <a:rPr lang="en-US" altLang="ja-JP" sz="1050" b="1" i="0" u="sng" strike="noStrike">
                          <a:solidFill>
                            <a:srgbClr val="0070C0"/>
                          </a:solidFill>
                          <a:effectLst/>
                          <a:latin typeface="+mn-ea"/>
                          <a:ea typeface="+mn-ea"/>
                        </a:rPr>
                        <a:t>3</a:t>
                      </a:r>
                      <a:endParaRPr lang="ja-JP" altLang="en-US" sz="1050" b="1" i="0" u="sng" strike="noStrike">
                        <a:solidFill>
                          <a:srgbClr val="0070C0"/>
                        </a:solidFill>
                        <a:effectLst/>
                        <a:latin typeface="+mn-ea"/>
                        <a:ea typeface="+mn-ea"/>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marL="0" marR="0" lvl="0" indent="0" algn="l" defTabSz="990570" rtl="0" eaLnBrk="1" fontAlgn="ctr" latinLnBrk="0" hangingPunct="1">
                        <a:lnSpc>
                          <a:spcPct val="100000"/>
                        </a:lnSpc>
                        <a:spcBef>
                          <a:spcPts val="0"/>
                        </a:spcBef>
                        <a:spcAft>
                          <a:spcPts val="0"/>
                        </a:spcAft>
                        <a:buClrTx/>
                        <a:buSzTx/>
                        <a:buFontTx/>
                        <a:buNone/>
                        <a:tabLst/>
                        <a:defRPr/>
                      </a:pPr>
                      <a:r>
                        <a:rPr lang="ja-JP" altLang="en-US" sz="1050" b="0" i="0" u="none" strike="noStrike">
                          <a:effectLst/>
                          <a:latin typeface="+mn-ea"/>
                          <a:ea typeface="+mn-ea"/>
                        </a:rPr>
                        <a:t>カナキヌマブ</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extLst>
                  <a:ext uri="{0D108BD9-81ED-4DB2-BD59-A6C34878D82A}">
                    <a16:rowId xmlns:a16="http://schemas.microsoft.com/office/drawing/2014/main" val="3605448962"/>
                  </a:ext>
                </a:extLst>
              </a:tr>
              <a:tr h="301507">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altLang="ja-JP" sz="1050" b="0" i="0" u="none" strike="noStrike">
                          <a:effectLst/>
                          <a:latin typeface="+mn-ea"/>
                          <a:ea typeface="+mn-ea"/>
                        </a:rPr>
                        <a:t>1</a:t>
                      </a:r>
                      <a:endParaRPr lang="ja-JP" altLang="en-US"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marL="0" marR="0" lvl="0" indent="0" algn="l" defTabSz="990570" rtl="0" eaLnBrk="1" fontAlgn="ctr" latinLnBrk="0" hangingPunct="1">
                        <a:lnSpc>
                          <a:spcPct val="100000"/>
                        </a:lnSpc>
                        <a:spcBef>
                          <a:spcPts val="0"/>
                        </a:spcBef>
                        <a:spcAft>
                          <a:spcPts val="0"/>
                        </a:spcAft>
                        <a:buClrTx/>
                        <a:buSzTx/>
                        <a:buFontTx/>
                        <a:buNone/>
                        <a:tabLst/>
                        <a:defRPr/>
                      </a:pPr>
                      <a:r>
                        <a:rPr lang="ja-JP" altLang="en-US" sz="1050" b="0" i="0" u="none" strike="noStrike">
                          <a:effectLst/>
                          <a:latin typeface="+mn-ea"/>
                          <a:ea typeface="+mn-ea"/>
                        </a:rPr>
                        <a:t>タファミジス</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ctr"/>
                      <a:r>
                        <a:rPr lang="en-US" altLang="ja-JP" sz="1050" b="1" i="0" u="sng" strike="noStrike">
                          <a:solidFill>
                            <a:srgbClr val="0070C0"/>
                          </a:solidFill>
                          <a:effectLst/>
                          <a:latin typeface="+mn-ea"/>
                          <a:ea typeface="+mn-ea"/>
                        </a:rPr>
                        <a:t>2</a:t>
                      </a:r>
                      <a:endParaRPr lang="ja-JP" altLang="en-US" sz="1050" b="1" i="0" u="sng" strike="noStrike">
                        <a:solidFill>
                          <a:srgbClr val="0070C0"/>
                        </a:solidFill>
                        <a:effectLst/>
                        <a:latin typeface="+mn-ea"/>
                        <a:ea typeface="+mn-ea"/>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ctr"/>
                      <a:r>
                        <a:rPr lang="ja-JP" altLang="en-US" sz="1050" b="1" i="0" u="sng" strike="noStrike">
                          <a:solidFill>
                            <a:srgbClr val="0070C0"/>
                          </a:solidFill>
                          <a:effectLst/>
                          <a:latin typeface="+mn-ea"/>
                          <a:ea typeface="+mn-ea"/>
                        </a:rPr>
                        <a:t>ダラツムマブ／ボルヒアルロニダーゼ　</a:t>
                      </a:r>
                      <a:endParaRPr lang="en-US" altLang="ja-JP" sz="1050" b="1" i="0" u="sng" strike="noStrike">
                        <a:solidFill>
                          <a:srgbClr val="0070C0"/>
                        </a:solidFill>
                        <a:effectLst/>
                        <a:latin typeface="+mn-ea"/>
                        <a:ea typeface="+mn-ea"/>
                      </a:endParaRPr>
                    </a:p>
                    <a:p>
                      <a:pPr algn="l" fontAlgn="ctr"/>
                      <a:r>
                        <a:rPr lang="ja-JP" altLang="en-US" sz="1050" b="1" i="0" u="sng" strike="noStrike">
                          <a:solidFill>
                            <a:srgbClr val="0070C0"/>
                          </a:solidFill>
                          <a:effectLst/>
                          <a:latin typeface="+mn-ea"/>
                          <a:ea typeface="+mn-ea"/>
                        </a:rPr>
                        <a:t>アルファ</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extLst>
                  <a:ext uri="{0D108BD9-81ED-4DB2-BD59-A6C34878D82A}">
                    <a16:rowId xmlns:a16="http://schemas.microsoft.com/office/drawing/2014/main" val="2834706473"/>
                  </a:ext>
                </a:extLst>
              </a:tr>
              <a:tr h="155110">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ctr"/>
                      <a:endParaRPr lang="ja-JP" altLang="en-US" sz="900" b="0" i="0" u="none" strike="noStrike">
                        <a:effectLst/>
                        <a:latin typeface="+mn-ea"/>
                        <a:ea typeface="+mn-ea"/>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altLang="ja-JP" sz="1050" b="0" i="0" u="none" strike="noStrike">
                          <a:effectLst/>
                          <a:latin typeface="+mn-ea"/>
                          <a:ea typeface="+mn-ea"/>
                        </a:rPr>
                        <a:t>1</a:t>
                      </a:r>
                      <a:endParaRPr lang="ja-JP" altLang="en-US"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marL="0" marR="0" lvl="0" indent="0" algn="l" defTabSz="990570" rtl="0" eaLnBrk="1" fontAlgn="ctr" latinLnBrk="0" hangingPunct="1">
                        <a:lnSpc>
                          <a:spcPct val="100000"/>
                        </a:lnSpc>
                        <a:spcBef>
                          <a:spcPts val="0"/>
                        </a:spcBef>
                        <a:spcAft>
                          <a:spcPts val="0"/>
                        </a:spcAft>
                        <a:buClrTx/>
                        <a:buSzTx/>
                        <a:buFontTx/>
                        <a:buNone/>
                        <a:tabLst/>
                        <a:defRPr/>
                      </a:pPr>
                      <a:r>
                        <a:rPr lang="ja-JP" altLang="en-US" sz="1050" b="0" i="0" u="none" strike="noStrike">
                          <a:effectLst/>
                          <a:latin typeface="+mn-ea"/>
                          <a:ea typeface="+mn-ea"/>
                        </a:rPr>
                        <a:t>パチシランナトリウム</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extLst>
                  <a:ext uri="{0D108BD9-81ED-4DB2-BD59-A6C34878D82A}">
                    <a16:rowId xmlns:a16="http://schemas.microsoft.com/office/drawing/2014/main" val="1673405258"/>
                  </a:ext>
                </a:extLst>
              </a:tr>
              <a:tr h="155110">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altLang="ja-JP" sz="1050" b="0" i="0" u="none" strike="noStrike">
                          <a:effectLst/>
                          <a:latin typeface="+mn-ea"/>
                          <a:ea typeface="+mn-ea"/>
                        </a:rPr>
                        <a:t>1</a:t>
                      </a:r>
                      <a:endParaRPr lang="ja-JP" altLang="en-US"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tcPr>
                </a:tc>
                <a:tc>
                  <a:txBody>
                    <a:bodyPr/>
                    <a:lstStyle/>
                    <a:p>
                      <a:pPr marL="0" marR="0" lvl="0" indent="0" algn="l" defTabSz="990570" rtl="0" eaLnBrk="1" fontAlgn="ctr" latinLnBrk="0" hangingPunct="1">
                        <a:lnSpc>
                          <a:spcPct val="100000"/>
                        </a:lnSpc>
                        <a:spcBef>
                          <a:spcPts val="0"/>
                        </a:spcBef>
                        <a:spcAft>
                          <a:spcPts val="0"/>
                        </a:spcAft>
                        <a:buClrTx/>
                        <a:buSzTx/>
                        <a:buFontTx/>
                        <a:buNone/>
                        <a:tabLst/>
                        <a:defRPr/>
                      </a:pPr>
                      <a:r>
                        <a:rPr lang="ja-JP" altLang="en-US" sz="1050" b="0" i="0" u="none" strike="noStrike" dirty="0">
                          <a:effectLst/>
                          <a:latin typeface="+mn-ea"/>
                          <a:ea typeface="+mn-ea"/>
                        </a:rPr>
                        <a:t>タファミジス</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69753432"/>
                  </a:ext>
                </a:extLst>
              </a:tr>
            </a:tbl>
          </a:graphicData>
        </a:graphic>
      </p:graphicFrame>
      <p:graphicFrame>
        <p:nvGraphicFramePr>
          <p:cNvPr id="5" name="表 4">
            <a:extLst>
              <a:ext uri="{FF2B5EF4-FFF2-40B4-BE49-F238E27FC236}">
                <a16:creationId xmlns:a16="http://schemas.microsoft.com/office/drawing/2014/main" id="{72C3AB62-1D94-BF3B-32F1-1E5E6AE027B3}"/>
              </a:ext>
            </a:extLst>
          </p:cNvPr>
          <p:cNvGraphicFramePr>
            <a:graphicFrameLocks noGrp="1"/>
          </p:cNvGraphicFramePr>
          <p:nvPr/>
        </p:nvGraphicFramePr>
        <p:xfrm>
          <a:off x="441463" y="4547604"/>
          <a:ext cx="9276418" cy="2035760"/>
        </p:xfrm>
        <a:graphic>
          <a:graphicData uri="http://schemas.openxmlformats.org/drawingml/2006/table">
            <a:tbl>
              <a:tblPr/>
              <a:tblGrid>
                <a:gridCol w="775737">
                  <a:extLst>
                    <a:ext uri="{9D8B030D-6E8A-4147-A177-3AD203B41FA5}">
                      <a16:colId xmlns:a16="http://schemas.microsoft.com/office/drawing/2014/main" val="1368886089"/>
                    </a:ext>
                  </a:extLst>
                </a:gridCol>
                <a:gridCol w="1595669">
                  <a:extLst>
                    <a:ext uri="{9D8B030D-6E8A-4147-A177-3AD203B41FA5}">
                      <a16:colId xmlns:a16="http://schemas.microsoft.com/office/drawing/2014/main" val="3035456147"/>
                    </a:ext>
                  </a:extLst>
                </a:gridCol>
                <a:gridCol w="984068">
                  <a:extLst>
                    <a:ext uri="{9D8B030D-6E8A-4147-A177-3AD203B41FA5}">
                      <a16:colId xmlns:a16="http://schemas.microsoft.com/office/drawing/2014/main" val="765337499"/>
                    </a:ext>
                  </a:extLst>
                </a:gridCol>
                <a:gridCol w="2317414">
                  <a:extLst>
                    <a:ext uri="{9D8B030D-6E8A-4147-A177-3AD203B41FA5}">
                      <a16:colId xmlns:a16="http://schemas.microsoft.com/office/drawing/2014/main" val="3550238796"/>
                    </a:ext>
                  </a:extLst>
                </a:gridCol>
                <a:gridCol w="347409">
                  <a:extLst>
                    <a:ext uri="{9D8B030D-6E8A-4147-A177-3AD203B41FA5}">
                      <a16:colId xmlns:a16="http://schemas.microsoft.com/office/drawing/2014/main" val="507584510"/>
                    </a:ext>
                  </a:extLst>
                </a:gridCol>
                <a:gridCol w="879566">
                  <a:extLst>
                    <a:ext uri="{9D8B030D-6E8A-4147-A177-3AD203B41FA5}">
                      <a16:colId xmlns:a16="http://schemas.microsoft.com/office/drawing/2014/main" val="1957494192"/>
                    </a:ext>
                  </a:extLst>
                </a:gridCol>
                <a:gridCol w="2376555">
                  <a:extLst>
                    <a:ext uri="{9D8B030D-6E8A-4147-A177-3AD203B41FA5}">
                      <a16:colId xmlns:a16="http://schemas.microsoft.com/office/drawing/2014/main" val="2413063576"/>
                    </a:ext>
                  </a:extLst>
                </a:gridCol>
              </a:tblGrid>
              <a:tr h="254554">
                <a:tc rowSpan="3">
                  <a:txBody>
                    <a:bodyPr/>
                    <a:lstStyle/>
                    <a:p>
                      <a:pPr algn="ctr" fontAlgn="ctr"/>
                      <a:r>
                        <a:rPr lang="ja-JP" altLang="en-US" sz="1050" b="0" i="0" u="none" strike="noStrike">
                          <a:effectLst/>
                          <a:latin typeface="+mn-ea"/>
                          <a:ea typeface="+mn-ea"/>
                        </a:rPr>
                        <a:t>疾患コード</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rowSpan="3">
                  <a:txBody>
                    <a:bodyPr/>
                    <a:lstStyle/>
                    <a:p>
                      <a:pPr algn="ctr" fontAlgn="ctr"/>
                      <a:r>
                        <a:rPr lang="ja-JP" altLang="en-US" sz="1050" b="0" i="0" u="none" strike="noStrike">
                          <a:effectLst/>
                          <a:latin typeface="+mn-ea"/>
                          <a:ea typeface="+mn-ea"/>
                        </a:rPr>
                        <a:t>傷病名</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gridSpan="2">
                  <a:txBody>
                    <a:bodyPr/>
                    <a:lstStyle/>
                    <a:p>
                      <a:pPr algn="ctr"/>
                      <a:r>
                        <a:rPr kumimoji="1" lang="ja-JP" altLang="en-US" sz="1050">
                          <a:latin typeface="+mn-ea"/>
                          <a:ea typeface="+mn-ea"/>
                        </a:rPr>
                        <a:t>見直し前</a:t>
                      </a:r>
                    </a:p>
                  </a:txBody>
                  <a:tcP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tcPr>
                </a:tc>
                <a:tc hMerge="1">
                  <a:txBody>
                    <a:bodyPr/>
                    <a:lstStyle/>
                    <a:p>
                      <a:endParaRPr kumimoji="1" lang="ja-JP" altLang="en-US"/>
                    </a:p>
                  </a:txBody>
                  <a:tcPr/>
                </a:tc>
                <a:tc rowSpan="3">
                  <a:txBody>
                    <a:bodyPr/>
                    <a:lstStyle/>
                    <a:p>
                      <a:endParaRPr kumimoji="1" lang="ja-JP" altLang="en-US" sz="1050">
                        <a:latin typeface="+mn-ea"/>
                        <a:ea typeface="+mn-ea"/>
                      </a:endParaRPr>
                    </a:p>
                  </a:txBody>
                  <a:tcPr>
                    <a:lnB w="28575" cap="flat" cmpd="sng" algn="ctr">
                      <a:solidFill>
                        <a:schemeClr val="tx1"/>
                      </a:solidFill>
                      <a:prstDash val="solid"/>
                      <a:round/>
                      <a:headEnd type="none" w="med" len="med"/>
                      <a:tailEnd type="none" w="med" len="med"/>
                    </a:lnB>
                  </a:tcPr>
                </a:tc>
                <a:tc gridSpan="2">
                  <a:txBody>
                    <a:bodyPr/>
                    <a:lstStyle/>
                    <a:p>
                      <a:pPr algn="ctr"/>
                      <a:r>
                        <a:rPr kumimoji="1" lang="ja-JP" altLang="en-US" sz="1050">
                          <a:latin typeface="+mn-ea"/>
                          <a:ea typeface="+mn-ea"/>
                        </a:rPr>
                        <a:t>見直し後</a:t>
                      </a: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8236552"/>
                  </a:ext>
                </a:extLst>
              </a:tr>
              <a:tr h="254554">
                <a:tc vMerge="1">
                  <a:txBody>
                    <a:bodyPr/>
                    <a:lstStyle/>
                    <a:p>
                      <a:endParaRPr kumimoji="1" lang="ja-JP" altLang="en-US"/>
                    </a:p>
                  </a:txBody>
                  <a:tcPr/>
                </a:tc>
                <a:tc vMerge="1">
                  <a:txBody>
                    <a:bodyPr/>
                    <a:lstStyle/>
                    <a:p>
                      <a:endParaRPr kumimoji="1" lang="ja-JP" altLang="en-US"/>
                    </a:p>
                  </a:txBody>
                  <a:tcPr/>
                </a:tc>
                <a:tc gridSpan="2">
                  <a:txBody>
                    <a:bodyPr/>
                    <a:lstStyle/>
                    <a:p>
                      <a:pPr algn="ctr"/>
                      <a:r>
                        <a:rPr kumimoji="1" lang="ja-JP" altLang="en-US" sz="1050">
                          <a:latin typeface="+mn-ea"/>
                          <a:ea typeface="+mn-ea"/>
                        </a:rPr>
                        <a:t>手術</a:t>
                      </a:r>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kumimoji="1" lang="ja-JP" altLang="en-US"/>
                    </a:p>
                  </a:txBody>
                  <a:tcPr/>
                </a:tc>
                <a:tc vMerge="1">
                  <a:txBody>
                    <a:bodyPr/>
                    <a:lstStyle/>
                    <a:p>
                      <a:endParaRPr kumimoji="1" lang="ja-JP" altLang="en-US"/>
                    </a:p>
                  </a:txBody>
                  <a:tcPr/>
                </a:tc>
                <a:tc gridSpan="2">
                  <a:txBody>
                    <a:bodyPr/>
                    <a:lstStyle/>
                    <a:p>
                      <a:pPr algn="ctr"/>
                      <a:r>
                        <a:rPr kumimoji="1" lang="ja-JP" altLang="en-US" sz="1050">
                          <a:latin typeface="+mn-ea"/>
                          <a:ea typeface="+mn-ea"/>
                        </a:rPr>
                        <a:t>手術</a:t>
                      </a:r>
                    </a:p>
                  </a:txBody>
                  <a:tcPr>
                    <a:lnT w="12700" cap="flat" cmpd="sng" algn="ctr">
                      <a:solidFill>
                        <a:schemeClr val="tx1"/>
                      </a:solidFill>
                      <a:prstDash val="solid"/>
                      <a:round/>
                      <a:headEnd type="none" w="med" len="med"/>
                      <a:tailEnd type="none" w="med" len="med"/>
                    </a:lnT>
                  </a:tcPr>
                </a:tc>
                <a:tc hMerge="1">
                  <a:txBody>
                    <a:bodyPr/>
                    <a:lstStyle/>
                    <a:p>
                      <a:endParaRPr kumimoji="1" lang="ja-JP" altLang="en-US"/>
                    </a:p>
                  </a:txBody>
                  <a:tcPr/>
                </a:tc>
                <a:extLst>
                  <a:ext uri="{0D108BD9-81ED-4DB2-BD59-A6C34878D82A}">
                    <a16:rowId xmlns:a16="http://schemas.microsoft.com/office/drawing/2014/main" val="2659229852"/>
                  </a:ext>
                </a:extLst>
              </a:tr>
              <a:tr h="254554">
                <a:tc vMerge="1">
                  <a:txBody>
                    <a:bodyPr/>
                    <a:lstStyle/>
                    <a:p>
                      <a:endParaRPr kumimoji="1" lang="ja-JP" altLang="en-US"/>
                    </a:p>
                  </a:txBody>
                  <a:tcPr/>
                </a:tc>
                <a:tc vMerge="1">
                  <a:txBody>
                    <a:bodyPr/>
                    <a:lstStyle/>
                    <a:p>
                      <a:endParaRPr kumimoji="1" lang="ja-JP" altLang="en-US"/>
                    </a:p>
                  </a:txBody>
                  <a:tcPr/>
                </a:tc>
                <a:tc>
                  <a:txBody>
                    <a:bodyPr/>
                    <a:lstStyle/>
                    <a:p>
                      <a:pPr algn="ctr"/>
                      <a:r>
                        <a:rPr kumimoji="1" lang="ja-JP" altLang="en-US" sz="1050">
                          <a:latin typeface="+mn-ea"/>
                          <a:ea typeface="+mn-ea"/>
                        </a:rPr>
                        <a:t>対応コード</a:t>
                      </a:r>
                    </a:p>
                  </a:txBody>
                  <a:tcP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algn="ctr"/>
                      <a:r>
                        <a:rPr kumimoji="1" lang="ja-JP" altLang="en-US" sz="1050">
                          <a:latin typeface="+mn-ea"/>
                          <a:ea typeface="+mn-ea"/>
                        </a:rPr>
                        <a:t>点数表名称</a:t>
                      </a:r>
                    </a:p>
                  </a:txBody>
                  <a:tcPr anchor="ct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vMerge="1">
                  <a:txBody>
                    <a:bodyPr/>
                    <a:lstStyle/>
                    <a:p>
                      <a:endParaRPr kumimoji="1" lang="ja-JP" altLang="en-US"/>
                    </a:p>
                  </a:txBody>
                  <a:tcPr/>
                </a:tc>
                <a:tc>
                  <a:txBody>
                    <a:bodyPr/>
                    <a:lstStyle/>
                    <a:p>
                      <a:pPr algn="ctr"/>
                      <a:r>
                        <a:rPr kumimoji="1" lang="ja-JP" altLang="en-US" sz="1050">
                          <a:latin typeface="+mn-ea"/>
                          <a:ea typeface="+mn-ea"/>
                        </a:rPr>
                        <a:t>対応コード</a:t>
                      </a:r>
                    </a:p>
                  </a:txBody>
                  <a:tcPr>
                    <a:lnB w="28575" cap="flat" cmpd="sng" algn="ctr">
                      <a:solidFill>
                        <a:schemeClr val="tx1"/>
                      </a:solidFill>
                      <a:prstDash val="solid"/>
                      <a:round/>
                      <a:headEnd type="none" w="med" len="med"/>
                      <a:tailEnd type="none" w="med" len="med"/>
                    </a:lnB>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50">
                          <a:latin typeface="+mn-ea"/>
                          <a:ea typeface="+mn-ea"/>
                        </a:rPr>
                        <a:t>点数表名称</a:t>
                      </a:r>
                    </a:p>
                  </a:txBody>
                  <a:tcPr anchor="ctr">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65525378"/>
                  </a:ext>
                </a:extLst>
              </a:tr>
              <a:tr h="171631">
                <a:tc>
                  <a:txBody>
                    <a:bodyPr/>
                    <a:lstStyle/>
                    <a:p>
                      <a:pPr algn="l" fontAlgn="t"/>
                      <a:r>
                        <a:rPr lang="en-US" altLang="ja-JP" sz="1050" b="0" i="0" u="none" strike="noStrike">
                          <a:effectLst/>
                          <a:latin typeface="+mn-ea"/>
                          <a:ea typeface="+mn-ea"/>
                        </a:rPr>
                        <a:t>110200</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tcPr>
                </a:tc>
                <a:tc>
                  <a:txBody>
                    <a:bodyPr/>
                    <a:lstStyle/>
                    <a:p>
                      <a:pPr algn="l" fontAlgn="t"/>
                      <a:r>
                        <a:rPr lang="ja-JP" altLang="en-US" sz="1050" b="0" i="0" u="none" strike="noStrike">
                          <a:effectLst/>
                          <a:latin typeface="+mn-ea"/>
                          <a:ea typeface="+mn-ea"/>
                        </a:rPr>
                        <a:t>前立腺肥大症</a:t>
                      </a:r>
                      <a:endParaRPr lang="en-US" altLang="ja-JP"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tcPr>
                </a:tc>
                <a:tc>
                  <a:txBody>
                    <a:bodyPr/>
                    <a:lstStyle/>
                    <a:p>
                      <a:pPr algn="l" fontAlgn="ctr"/>
                      <a:r>
                        <a:rPr lang="en-US" altLang="ja-JP" sz="1050" b="0" i="0" u="none" strike="noStrike">
                          <a:effectLst/>
                          <a:latin typeface="+mn-ea"/>
                          <a:ea typeface="+mn-ea"/>
                        </a:rPr>
                        <a:t>99</a:t>
                      </a:r>
                      <a:endParaRPr lang="ja-JP" altLang="en-US" sz="1050" b="0" i="0" u="none" strike="noStrike">
                        <a:effectLst/>
                        <a:latin typeface="+mn-ea"/>
                        <a:ea typeface="+mn-ea"/>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tcPr>
                </a:tc>
                <a:tc>
                  <a:txBody>
                    <a:bodyPr/>
                    <a:lstStyle/>
                    <a:p>
                      <a:pPr algn="l" fontAlgn="ctr"/>
                      <a:r>
                        <a:rPr lang="ja-JP" altLang="en-US" sz="1050" b="0" i="0" u="none" strike="noStrike">
                          <a:effectLst/>
                          <a:latin typeface="+mn-ea"/>
                          <a:ea typeface="+mn-ea"/>
                        </a:rPr>
                        <a:t>手術なし</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tcPr>
                </a:tc>
                <a:tc rowSpan="6">
                  <a:txBody>
                    <a:bodyPr/>
                    <a:lstStyle/>
                    <a:p>
                      <a:pPr algn="ctr" fontAlgn="t"/>
                      <a:r>
                        <a:rPr lang="ja-JP" altLang="en-US" sz="900" b="0" i="0" u="none" strike="noStrike">
                          <a:effectLst/>
                          <a:latin typeface="+mn-ea"/>
                          <a:ea typeface="+mn-ea"/>
                        </a:rPr>
                        <a:t>⇒</a:t>
                      </a:r>
                      <a:endParaRPr 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l" fontAlgn="ctr"/>
                      <a:r>
                        <a:rPr lang="en-US" altLang="ja-JP" sz="1050" b="0" i="0" u="none" strike="noStrike">
                          <a:effectLst/>
                          <a:latin typeface="+mn-ea"/>
                          <a:ea typeface="+mn-ea"/>
                        </a:rPr>
                        <a:t>99</a:t>
                      </a:r>
                      <a:endParaRPr lang="ja-JP" altLang="en-US" sz="1050" b="0" i="0" u="none" strike="noStrike">
                        <a:effectLst/>
                        <a:latin typeface="+mn-ea"/>
                        <a:ea typeface="+mn-ea"/>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tcPr>
                </a:tc>
                <a:tc>
                  <a:txBody>
                    <a:bodyPr/>
                    <a:lstStyle/>
                    <a:p>
                      <a:pPr algn="l" fontAlgn="ctr"/>
                      <a:r>
                        <a:rPr lang="ja-JP" altLang="en-US" sz="1050" b="0" i="0" u="none" strike="noStrike">
                          <a:effectLst/>
                          <a:latin typeface="+mn-ea"/>
                          <a:ea typeface="+mn-ea"/>
                        </a:rPr>
                        <a:t>手術なし</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a:noFill/>
                    </a:lnB>
                  </a:tcPr>
                </a:tc>
                <a:extLst>
                  <a:ext uri="{0D108BD9-81ED-4DB2-BD59-A6C34878D82A}">
                    <a16:rowId xmlns:a16="http://schemas.microsoft.com/office/drawing/2014/main" val="770369289"/>
                  </a:ext>
                </a:extLst>
              </a:tr>
              <a:tr h="171631">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ctr"/>
                      <a:r>
                        <a:rPr lang="en-US" altLang="ja-JP" sz="1050" b="0" i="0" u="none" strike="noStrike">
                          <a:effectLst/>
                          <a:latin typeface="+mn-ea"/>
                          <a:ea typeface="+mn-ea"/>
                        </a:rPr>
                        <a:t>97</a:t>
                      </a:r>
                      <a:endParaRPr lang="ja-JP" altLang="en-US" sz="1050" b="0" i="0" u="none" strike="noStrike">
                        <a:effectLst/>
                        <a:latin typeface="+mn-ea"/>
                        <a:ea typeface="+mn-ea"/>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marL="0" marR="0" lvl="0" indent="0" algn="l" defTabSz="990570" rtl="0" eaLnBrk="1" fontAlgn="ctr" latinLnBrk="0" hangingPunct="1">
                        <a:lnSpc>
                          <a:spcPct val="100000"/>
                        </a:lnSpc>
                        <a:spcBef>
                          <a:spcPts val="0"/>
                        </a:spcBef>
                        <a:spcAft>
                          <a:spcPts val="0"/>
                        </a:spcAft>
                        <a:buClrTx/>
                        <a:buSzTx/>
                        <a:buFontTx/>
                        <a:buNone/>
                        <a:tabLst/>
                        <a:defRPr/>
                      </a:pPr>
                      <a:endParaRPr lang="ja-JP" altLang="en-US" sz="1050" b="0" i="0" u="none" strike="noStrike">
                        <a:effectLst/>
                        <a:latin typeface="+mn-ea"/>
                        <a:ea typeface="+mn-ea"/>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ctr"/>
                      <a:r>
                        <a:rPr lang="en-US" altLang="ja-JP" sz="1050" b="0" i="0" u="none" strike="noStrike">
                          <a:effectLst/>
                          <a:latin typeface="+mn-ea"/>
                          <a:ea typeface="+mn-ea"/>
                        </a:rPr>
                        <a:t>97</a:t>
                      </a:r>
                      <a:endParaRPr lang="ja-JP" altLang="en-US" sz="1050" b="0" i="0" u="none" strike="noStrike">
                        <a:effectLst/>
                        <a:latin typeface="+mn-ea"/>
                        <a:ea typeface="+mn-ea"/>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marL="0" marR="0" lvl="0" indent="0" algn="l" defTabSz="990570" rtl="0" eaLnBrk="1" fontAlgn="ctr" latinLnBrk="0" hangingPunct="1">
                        <a:lnSpc>
                          <a:spcPct val="100000"/>
                        </a:lnSpc>
                        <a:spcBef>
                          <a:spcPts val="0"/>
                        </a:spcBef>
                        <a:spcAft>
                          <a:spcPts val="0"/>
                        </a:spcAft>
                        <a:buClrTx/>
                        <a:buSzTx/>
                        <a:buFontTx/>
                        <a:buNone/>
                        <a:tabLst/>
                        <a:defRPr/>
                      </a:pPr>
                      <a:endParaRPr lang="ja-JP" altLang="en-US" sz="1050" b="0" i="0" u="none" strike="noStrike">
                        <a:effectLst/>
                        <a:latin typeface="+mn-ea"/>
                        <a:ea typeface="+mn-ea"/>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extLst>
                  <a:ext uri="{0D108BD9-81ED-4DB2-BD59-A6C34878D82A}">
                    <a16:rowId xmlns:a16="http://schemas.microsoft.com/office/drawing/2014/main" val="3295245406"/>
                  </a:ext>
                </a:extLst>
              </a:tr>
              <a:tr h="171631">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altLang="ja-JP" sz="1050" b="0" i="0" u="none" strike="noStrike">
                          <a:effectLst/>
                          <a:latin typeface="+mn-ea"/>
                          <a:ea typeface="+mn-ea"/>
                        </a:rPr>
                        <a:t>02</a:t>
                      </a:r>
                      <a:endParaRPr lang="ja-JP" altLang="en-US"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marL="0" marR="0" lvl="0" indent="0" algn="l" defTabSz="990570" rtl="0" eaLnBrk="1" fontAlgn="ctr" latinLnBrk="0" hangingPunct="1">
                        <a:lnSpc>
                          <a:spcPct val="100000"/>
                        </a:lnSpc>
                        <a:spcBef>
                          <a:spcPts val="0"/>
                        </a:spcBef>
                        <a:spcAft>
                          <a:spcPts val="0"/>
                        </a:spcAft>
                        <a:buClrTx/>
                        <a:buSzTx/>
                        <a:buFontTx/>
                        <a:buNone/>
                        <a:tabLst/>
                        <a:defRPr/>
                      </a:pPr>
                      <a:r>
                        <a:rPr lang="zh-TW" altLang="en-US" sz="1050" b="0" i="0" u="none" strike="noStrike">
                          <a:effectLst/>
                          <a:latin typeface="+mn-ea"/>
                          <a:ea typeface="+mn-ea"/>
                        </a:rPr>
                        <a:t>経尿道的前立腺手術</a:t>
                      </a:r>
                      <a:endParaRPr lang="ja-JP" altLang="en-US" sz="1050" b="0" i="0" u="none" strike="noStrike">
                        <a:effectLst/>
                        <a:latin typeface="+mn-ea"/>
                        <a:ea typeface="+mn-ea"/>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altLang="ja-JP" sz="1050" b="1" i="0" u="sng" strike="noStrike">
                          <a:solidFill>
                            <a:srgbClr val="0070C0"/>
                          </a:solidFill>
                          <a:effectLst/>
                          <a:latin typeface="+mn-ea"/>
                          <a:ea typeface="+mn-ea"/>
                        </a:rPr>
                        <a:t>03</a:t>
                      </a:r>
                      <a:endParaRPr lang="ja-JP" altLang="en-US" sz="1050" b="1" i="0" u="sng" strike="noStrike">
                        <a:solidFill>
                          <a:srgbClr val="0070C0"/>
                        </a:solidFill>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marL="0" marR="0" lvl="0" indent="0" algn="l" defTabSz="990570" rtl="0" eaLnBrk="1" fontAlgn="ctr" latinLnBrk="0" hangingPunct="1">
                        <a:lnSpc>
                          <a:spcPct val="100000"/>
                        </a:lnSpc>
                        <a:spcBef>
                          <a:spcPts val="0"/>
                        </a:spcBef>
                        <a:spcAft>
                          <a:spcPts val="0"/>
                        </a:spcAft>
                        <a:buClrTx/>
                        <a:buSzTx/>
                        <a:buFontTx/>
                        <a:buNone/>
                        <a:tabLst/>
                        <a:defRPr/>
                      </a:pPr>
                      <a:r>
                        <a:rPr lang="ja-JP" altLang="en-US" sz="1050" b="1" i="0" u="sng" strike="noStrike">
                          <a:solidFill>
                            <a:srgbClr val="0070C0"/>
                          </a:solidFill>
                          <a:effectLst/>
                          <a:latin typeface="+mn-ea"/>
                          <a:ea typeface="+mn-ea"/>
                        </a:rPr>
                        <a:t>経尿道的前立腺吊上術</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extLst>
                  <a:ext uri="{0D108BD9-81ED-4DB2-BD59-A6C34878D82A}">
                    <a16:rowId xmlns:a16="http://schemas.microsoft.com/office/drawing/2014/main" val="3605448962"/>
                  </a:ext>
                </a:extLst>
              </a:tr>
              <a:tr h="246022">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altLang="ja-JP" sz="1050" b="0" i="0" u="none" strike="noStrike">
                          <a:effectLst/>
                          <a:latin typeface="+mn-ea"/>
                          <a:ea typeface="+mn-ea"/>
                        </a:rPr>
                        <a:t>02</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ctr"/>
                      <a:r>
                        <a:rPr lang="ja-JP" altLang="en-US" sz="1050" b="0" i="0" u="none" strike="noStrike">
                          <a:effectLst/>
                          <a:latin typeface="+mn-ea"/>
                          <a:ea typeface="+mn-ea"/>
                        </a:rPr>
                        <a:t>経尿道的レーザー前立腺切除・蒸散術</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altLang="ja-JP" sz="1050" b="0" i="0" u="none" strike="noStrike">
                          <a:effectLst/>
                          <a:latin typeface="+mn-ea"/>
                          <a:ea typeface="+mn-ea"/>
                        </a:rPr>
                        <a:t>02</a:t>
                      </a:r>
                      <a:endParaRPr lang="ja-JP" altLang="en-US"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marL="0" marR="0" lvl="0" indent="0" algn="l" defTabSz="990570" rtl="0" eaLnBrk="1" fontAlgn="ctr" latinLnBrk="0" hangingPunct="1">
                        <a:lnSpc>
                          <a:spcPct val="100000"/>
                        </a:lnSpc>
                        <a:spcBef>
                          <a:spcPts val="0"/>
                        </a:spcBef>
                        <a:spcAft>
                          <a:spcPts val="0"/>
                        </a:spcAft>
                        <a:buClrTx/>
                        <a:buSzTx/>
                        <a:buFontTx/>
                        <a:buNone/>
                        <a:tabLst/>
                        <a:defRPr/>
                      </a:pPr>
                      <a:r>
                        <a:rPr lang="zh-TW" altLang="en-US" sz="1050" b="0" i="0" u="none" strike="noStrike">
                          <a:effectLst/>
                          <a:latin typeface="+mn-ea"/>
                          <a:ea typeface="+mn-ea"/>
                        </a:rPr>
                        <a:t>経尿道的前立腺手術</a:t>
                      </a:r>
                      <a:endParaRPr lang="ja-JP" altLang="en-US" sz="1050" b="0" i="0" u="none" strike="noStrike">
                        <a:effectLst/>
                        <a:latin typeface="+mn-ea"/>
                        <a:ea typeface="+mn-ea"/>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extLst>
                  <a:ext uri="{0D108BD9-81ED-4DB2-BD59-A6C34878D82A}">
                    <a16:rowId xmlns:a16="http://schemas.microsoft.com/office/drawing/2014/main" val="2834706473"/>
                  </a:ext>
                </a:extLst>
              </a:tr>
              <a:tr h="171631">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altLang="ja-JP" sz="1050" b="0" i="0" u="none" strike="noStrike">
                          <a:effectLst/>
                          <a:latin typeface="+mn-ea"/>
                          <a:ea typeface="+mn-ea"/>
                        </a:rPr>
                        <a:t>02</a:t>
                      </a:r>
                      <a:endParaRPr lang="ja-JP" altLang="en-US"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zh-TW" altLang="en-US" sz="1050" b="0" i="0" u="none" strike="noStrike">
                          <a:effectLst/>
                          <a:latin typeface="+mn-ea"/>
                          <a:ea typeface="+mn-ea"/>
                        </a:rPr>
                        <a:t>経尿道的前立腺核出術</a:t>
                      </a:r>
                      <a:endParaRPr lang="ja-JP" altLang="en-US"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altLang="ja-JP" sz="1050" b="0" i="0" u="none" strike="noStrike">
                          <a:effectLst/>
                          <a:latin typeface="+mn-ea"/>
                          <a:ea typeface="+mn-ea"/>
                        </a:rPr>
                        <a:t>02</a:t>
                      </a: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ctr"/>
                      <a:r>
                        <a:rPr lang="ja-JP" altLang="en-US" sz="1050" b="0" i="0" u="none" strike="noStrike">
                          <a:effectLst/>
                          <a:latin typeface="+mn-ea"/>
                          <a:ea typeface="+mn-ea"/>
                        </a:rPr>
                        <a:t>経尿道的レーザー前立腺切除・蒸散術</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extLst>
                  <a:ext uri="{0D108BD9-81ED-4DB2-BD59-A6C34878D82A}">
                    <a16:rowId xmlns:a16="http://schemas.microsoft.com/office/drawing/2014/main" val="1673405258"/>
                  </a:ext>
                </a:extLst>
              </a:tr>
              <a:tr h="169776">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altLang="ja-JP" sz="1050" b="0" i="0" u="none" strike="noStrike">
                          <a:effectLst/>
                          <a:latin typeface="+mn-ea"/>
                          <a:ea typeface="+mn-ea"/>
                        </a:rPr>
                        <a:t>01</a:t>
                      </a:r>
                      <a:endParaRPr lang="ja-JP" altLang="en-US"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l" fontAlgn="t"/>
                      <a:r>
                        <a:rPr lang="zh-TW" altLang="en-US" sz="1050" b="0" i="0" u="none" strike="noStrike">
                          <a:effectLst/>
                          <a:latin typeface="+mn-ea"/>
                          <a:ea typeface="+mn-ea"/>
                        </a:rPr>
                        <a:t>前立腺被膜下摘出術</a:t>
                      </a:r>
                      <a:endParaRPr lang="ja-JP" altLang="en-US"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noFill/>
                      <a:prstDash val="solid"/>
                      <a:round/>
                      <a:headEnd type="none" w="med" len="med"/>
                      <a:tailEnd type="none" w="med" len="med"/>
                    </a:lnB>
                  </a:tcPr>
                </a:tc>
                <a:tc vMerge="1">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endParaRPr lang="en-US" altLang="ja-JP" sz="900" b="0" i="0" u="none" strike="noStrike">
                        <a:effectLst/>
                        <a:latin typeface="ＭＳ Ｐゴシック" panose="020B0600070205080204" pitchFamily="50" charset="-128"/>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a:noFill/>
                    </a:lnB>
                  </a:tcPr>
                </a:tc>
                <a:tc>
                  <a:txBody>
                    <a:bodyPr/>
                    <a:lstStyle/>
                    <a:p>
                      <a:pPr algn="l" fontAlgn="t"/>
                      <a:r>
                        <a:rPr lang="en-US" altLang="ja-JP" sz="1050" b="0" i="0" u="none" strike="noStrike">
                          <a:effectLst/>
                          <a:latin typeface="+mn-ea"/>
                          <a:ea typeface="+mn-ea"/>
                        </a:rPr>
                        <a:t>02</a:t>
                      </a:r>
                      <a:endParaRPr lang="ja-JP" altLang="en-US"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noFill/>
                      <a:prstDash val="solid"/>
                      <a:round/>
                      <a:headEnd type="none" w="med" len="med"/>
                      <a:tailEnd type="none" w="med" len="med"/>
                    </a:lnB>
                  </a:tcPr>
                </a:tc>
                <a:tc>
                  <a:txBody>
                    <a:bodyPr/>
                    <a:lstStyle/>
                    <a:p>
                      <a:pPr algn="l" fontAlgn="t"/>
                      <a:r>
                        <a:rPr lang="zh-TW" altLang="en-US" sz="1050" b="0" i="0" u="none" strike="noStrike">
                          <a:effectLst/>
                          <a:latin typeface="+mn-ea"/>
                          <a:ea typeface="+mn-ea"/>
                        </a:rPr>
                        <a:t>経尿道的前立腺核出術</a:t>
                      </a:r>
                      <a:endParaRPr lang="ja-JP" altLang="en-US"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noFill/>
                      <a:prstDash val="solid"/>
                      <a:round/>
                      <a:headEnd type="none" w="med" len="med"/>
                      <a:tailEnd type="none" w="med" len="med"/>
                    </a:lnB>
                  </a:tcPr>
                </a:tc>
                <a:extLst>
                  <a:ext uri="{0D108BD9-81ED-4DB2-BD59-A6C34878D82A}">
                    <a16:rowId xmlns:a16="http://schemas.microsoft.com/office/drawing/2014/main" val="3769753432"/>
                  </a:ext>
                </a:extLst>
              </a:tr>
              <a:tr h="169776">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tcPr>
                </a:tc>
                <a:tc>
                  <a:txBody>
                    <a:bodyPr/>
                    <a:lstStyle/>
                    <a:p>
                      <a:pPr algn="l" fontAlgn="t"/>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tcPr>
                </a:tc>
                <a:tc>
                  <a:txBody>
                    <a:bodyPr/>
                    <a:lstStyle/>
                    <a:p>
                      <a:pPr algn="l" fontAlgn="t"/>
                      <a:endParaRPr lang="ja-JP" altLang="en-US"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endParaRPr lang="ja-JP" altLang="en-US"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ctr" defTabSz="914400" rtl="0" eaLnBrk="1" fontAlgn="t" latinLnBrk="0" hangingPunct="1">
                        <a:lnSpc>
                          <a:spcPct val="100000"/>
                        </a:lnSpc>
                        <a:spcBef>
                          <a:spcPts val="0"/>
                        </a:spcBef>
                        <a:spcAft>
                          <a:spcPts val="0"/>
                        </a:spcAft>
                        <a:buClrTx/>
                        <a:buSzTx/>
                        <a:buFontTx/>
                        <a:buNone/>
                        <a:tabLst/>
                        <a:defRPr/>
                      </a:pPr>
                      <a:endParaRPr lang="ja-JP" altLang="en-US" sz="90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lang="en-US" altLang="ja-JP" sz="1050" b="0" i="0" u="none" strike="noStrike">
                          <a:effectLst/>
                          <a:latin typeface="+mn-ea"/>
                          <a:ea typeface="+mn-ea"/>
                        </a:rPr>
                        <a:t>01</a:t>
                      </a:r>
                      <a:endParaRPr lang="ja-JP" altLang="en-US" sz="1050" b="0" i="0" u="none" strike="noStrike">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t"/>
                      <a:r>
                        <a:rPr lang="zh-TW" altLang="en-US" sz="1050" b="0" i="0" u="none" strike="noStrike" dirty="0">
                          <a:effectLst/>
                          <a:latin typeface="+mn-ea"/>
                          <a:ea typeface="+mn-ea"/>
                        </a:rPr>
                        <a:t>前立腺被膜下摘出術</a:t>
                      </a:r>
                      <a:endParaRPr lang="ja-JP" altLang="en-US" sz="1050" b="0" i="0" u="none" strike="noStrike" dirty="0">
                        <a:effectLst/>
                        <a:latin typeface="+mn-ea"/>
                        <a:ea typeface="+mn-ea"/>
                      </a:endParaRPr>
                    </a:p>
                  </a:txBody>
                  <a:tcPr marL="7693" marR="7693" marT="7693"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8751249"/>
                  </a:ext>
                </a:extLst>
              </a:tr>
            </a:tbl>
          </a:graphicData>
        </a:graphic>
      </p:graphicFrame>
      <p:sp>
        <p:nvSpPr>
          <p:cNvPr id="10" name="テキスト ボックス 9">
            <a:extLst>
              <a:ext uri="{FF2B5EF4-FFF2-40B4-BE49-F238E27FC236}">
                <a16:creationId xmlns:a16="http://schemas.microsoft.com/office/drawing/2014/main" id="{3AF542B4-4D30-4945-35A3-2B5C5CFE6BFE}"/>
              </a:ext>
            </a:extLst>
          </p:cNvPr>
          <p:cNvSpPr txBox="1"/>
          <p:nvPr/>
        </p:nvSpPr>
        <p:spPr>
          <a:xfrm>
            <a:off x="188119" y="4070606"/>
            <a:ext cx="8833633" cy="338554"/>
          </a:xfrm>
          <a:prstGeom prst="rect">
            <a:avLst/>
          </a:prstGeom>
          <a:noFill/>
        </p:spPr>
        <p:txBody>
          <a:bodyPr wrap="square" rtlCol="0">
            <a:spAutoFit/>
          </a:bodyPr>
          <a:lstStyle/>
          <a:p>
            <a:pPr marL="0" marR="0" lvl="0" indent="0" algn="l" defTabSz="914400" rtl="0" eaLnBrk="1" fontAlgn="t" latinLnBrk="0" hangingPunct="1">
              <a:lnSpc>
                <a:spcPct val="100000"/>
              </a:lnSpc>
              <a:spcBef>
                <a:spcPts val="0"/>
              </a:spcBef>
              <a:spcAft>
                <a:spcPts val="0"/>
              </a:spcAft>
              <a:buClrTx/>
              <a:buSzTx/>
              <a:buFontTx/>
              <a:buNone/>
              <a:tabLst/>
              <a:defRPr/>
            </a:pPr>
            <a:r>
              <a:rPr kumimoji="1" lang="en-US" altLang="ja-JP" sz="1600" b="0" i="0" u="sng" strike="noStrike" kern="1200" cap="none" spc="0" normalizeH="0" baseline="0" noProof="0">
                <a:ln>
                  <a:noFill/>
                </a:ln>
                <a:solidFill>
                  <a:prstClr val="black"/>
                </a:solidFill>
                <a:effectLst/>
                <a:uLnTx/>
                <a:uFillTx/>
                <a:latin typeface="メイリオ"/>
                <a:ea typeface="メイリオ"/>
                <a:cs typeface="+mn-cs"/>
              </a:rPr>
              <a:t>【</a:t>
            </a:r>
            <a:r>
              <a:rPr kumimoji="1" lang="ja-JP" altLang="en-US" sz="1600" b="0" i="0" u="sng" strike="noStrike" kern="1200" cap="none" spc="0" normalizeH="0" baseline="0" noProof="0">
                <a:ln>
                  <a:noFill/>
                </a:ln>
                <a:solidFill>
                  <a:prstClr val="black"/>
                </a:solidFill>
                <a:effectLst/>
                <a:uLnTx/>
                <a:uFillTx/>
                <a:latin typeface="メイリオ"/>
                <a:ea typeface="メイリオ"/>
                <a:cs typeface="+mn-cs"/>
              </a:rPr>
              <a:t>例２：「</a:t>
            </a:r>
            <a:r>
              <a:rPr kumimoji="1" lang="en-US" altLang="ja-JP" sz="1600" b="0" i="0" u="sng" strike="noStrike" kern="1200" cap="none" spc="0" normalizeH="0" baseline="0" noProof="0">
                <a:ln>
                  <a:noFill/>
                </a:ln>
                <a:solidFill>
                  <a:prstClr val="black"/>
                </a:solidFill>
                <a:effectLst/>
                <a:uLnTx/>
                <a:uFillTx/>
                <a:latin typeface="メイリオ"/>
                <a:ea typeface="メイリオ"/>
                <a:cs typeface="+mn-cs"/>
              </a:rPr>
              <a:t>110200</a:t>
            </a:r>
            <a:r>
              <a:rPr kumimoji="1" lang="ja-JP" altLang="en-US" sz="1600" b="0" i="0" u="sng" strike="noStrike" kern="1200" cap="none" spc="0" normalizeH="0" baseline="0" noProof="0">
                <a:ln>
                  <a:noFill/>
                </a:ln>
                <a:solidFill>
                  <a:prstClr val="black"/>
                </a:solidFill>
                <a:effectLst/>
                <a:uLnTx/>
                <a:uFillTx/>
                <a:latin typeface="メイリオ"/>
                <a:ea typeface="メイリオ"/>
                <a:cs typeface="+mn-cs"/>
              </a:rPr>
              <a:t>」前立腺肥大症における手術の見直し</a:t>
            </a:r>
            <a:r>
              <a:rPr kumimoji="1" lang="en-US" altLang="ja-JP" sz="1600" b="0" i="0" u="sng" strike="noStrike" kern="1200" cap="none" spc="0" normalizeH="0" baseline="0" noProof="0">
                <a:ln>
                  <a:noFill/>
                </a:ln>
                <a:solidFill>
                  <a:prstClr val="black"/>
                </a:solidFill>
                <a:effectLst/>
                <a:uLnTx/>
                <a:uFillTx/>
                <a:latin typeface="メイリオ"/>
                <a:ea typeface="メイリオ"/>
                <a:cs typeface="+mn-cs"/>
              </a:rPr>
              <a:t>】</a:t>
            </a:r>
            <a:endParaRPr kumimoji="1" lang="ja-JP" altLang="en-US" sz="1600" b="0" i="0" u="sng" strike="noStrike" kern="1200" cap="none" spc="0" normalizeH="0" baseline="0" noProof="0">
              <a:ln>
                <a:noFill/>
              </a:ln>
              <a:solidFill>
                <a:prstClr val="black"/>
              </a:solidFill>
              <a:effectLst/>
              <a:uLnTx/>
              <a:uFillTx/>
              <a:latin typeface="メイリオ"/>
              <a:ea typeface="メイリオ"/>
              <a:cs typeface="+mn-cs"/>
            </a:endParaRPr>
          </a:p>
        </p:txBody>
      </p:sp>
      <p:sp>
        <p:nvSpPr>
          <p:cNvPr id="7" name="スライド番号プレースホルダー 2">
            <a:extLst>
              <a:ext uri="{FF2B5EF4-FFF2-40B4-BE49-F238E27FC236}">
                <a16:creationId xmlns:a16="http://schemas.microsoft.com/office/drawing/2014/main" id="{648816AD-9E97-986B-BDCB-174F9168D038}"/>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540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42038047"/>
      </p:ext>
    </p:extLst>
  </p:cSld>
  <p:clrMapOvr>
    <a:masterClrMapping/>
  </p:clrMapOvr>
</p:sld>
</file>

<file path=ppt/slides/slide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 name="吹き出し: 四角形 87">
            <a:extLst>
              <a:ext uri="{FF2B5EF4-FFF2-40B4-BE49-F238E27FC236}">
                <a16:creationId xmlns:a16="http://schemas.microsoft.com/office/drawing/2014/main" id="{FCAA8ADD-CF24-D5F8-6708-A5D747A24E2C}"/>
              </a:ext>
            </a:extLst>
          </p:cNvPr>
          <p:cNvSpPr/>
          <p:nvPr/>
        </p:nvSpPr>
        <p:spPr>
          <a:xfrm>
            <a:off x="7831591" y="1659257"/>
            <a:ext cx="1771801" cy="515918"/>
          </a:xfrm>
          <a:prstGeom prst="wedgeRectCallout">
            <a:avLst>
              <a:gd name="adj1" fmla="val -49811"/>
              <a:gd name="adj2" fmla="val 181086"/>
            </a:avLst>
          </a:prstGeom>
          <a:solidFill>
            <a:srgbClr val="E1EDFF"/>
          </a:solidFill>
          <a:ln>
            <a:solidFill>
              <a:srgbClr val="93B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a:ln>
                  <a:noFill/>
                </a:ln>
                <a:solidFill>
                  <a:prstClr val="black"/>
                </a:solidFill>
                <a:effectLst/>
                <a:uLnTx/>
                <a:uFillTx/>
                <a:latin typeface="Verdana"/>
                <a:ea typeface="メイリオ"/>
                <a:cs typeface="+mn-cs"/>
              </a:rPr>
              <a:t>同一の支払い分類となる隣接分岐を統合し、同一の診断群分類として表現</a:t>
            </a:r>
          </a:p>
        </p:txBody>
      </p:sp>
      <p:sp>
        <p:nvSpPr>
          <p:cNvPr id="2" name="タイトル 1"/>
          <p:cNvSpPr>
            <a:spLocks noGrp="1"/>
          </p:cNvSpPr>
          <p:nvPr>
            <p:ph type="title"/>
          </p:nvPr>
        </p:nvSpPr>
        <p:spPr>
          <a:solidFill>
            <a:srgbClr val="E1EDFF"/>
          </a:solidFill>
        </p:spPr>
        <p:txBody>
          <a:bodyPr>
            <a:noAutofit/>
          </a:bodyPr>
          <a:lstStyle/>
          <a:p>
            <a:r>
              <a:rPr kumimoji="1" lang="ja-JP" altLang="en-US" sz="2200" b="1">
                <a:latin typeface="メイリオ" panose="020B0604030504040204" pitchFamily="50" charset="-128"/>
                <a:ea typeface="メイリオ" panose="020B0604030504040204" pitchFamily="50" charset="-128"/>
              </a:rPr>
              <a:t>診断群分類の見直しの例③：</a:t>
            </a:r>
            <a:r>
              <a:rPr kumimoji="1" lang="en-US" altLang="ja-JP" sz="2200" b="1">
                <a:latin typeface="メイリオ" panose="020B0604030504040204" pitchFamily="50" charset="-128"/>
                <a:ea typeface="メイリオ" panose="020B0604030504040204" pitchFamily="50" charset="-128"/>
              </a:rPr>
              <a:t>CCP</a:t>
            </a:r>
            <a:r>
              <a:rPr kumimoji="1" lang="ja-JP" altLang="en-US" sz="2200" b="1">
                <a:latin typeface="メイリオ" panose="020B0604030504040204" pitchFamily="50" charset="-128"/>
                <a:ea typeface="メイリオ" panose="020B0604030504040204" pitchFamily="50" charset="-128"/>
              </a:rPr>
              <a:t>マトリックスを導入した分類の見直し　</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sp>
        <p:nvSpPr>
          <p:cNvPr id="3" name="正方形/長方形 2">
            <a:extLst>
              <a:ext uri="{FF2B5EF4-FFF2-40B4-BE49-F238E27FC236}">
                <a16:creationId xmlns:a16="http://schemas.microsoft.com/office/drawing/2014/main" id="{47052AF4-3C96-3C81-FD55-4148C183AC3B}"/>
              </a:ext>
            </a:extLst>
          </p:cNvPr>
          <p:cNvSpPr/>
          <p:nvPr/>
        </p:nvSpPr>
        <p:spPr>
          <a:xfrm>
            <a:off x="188119" y="892500"/>
            <a:ext cx="9529762" cy="60570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CCP</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マトリックスを導入した診断群分類（脳梗塞、肺炎）について、実態を踏まえ、定義テーブル及び支払い分類を見直すとともに、</a:t>
            </a:r>
            <a:r>
              <a:rPr kumimoji="1" lang="zh-TW"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診断群分類定義樹形図</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（ツリー図）での表現を簡素化する。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2" name="テキスト ボックス 161">
            <a:extLst>
              <a:ext uri="{FF2B5EF4-FFF2-40B4-BE49-F238E27FC236}">
                <a16:creationId xmlns:a16="http://schemas.microsoft.com/office/drawing/2014/main" id="{4C53D096-C299-3C76-1D67-6418F9BF4A56}"/>
              </a:ext>
            </a:extLst>
          </p:cNvPr>
          <p:cNvSpPr txBox="1"/>
          <p:nvPr/>
        </p:nvSpPr>
        <p:spPr>
          <a:xfrm>
            <a:off x="188119" y="1685580"/>
            <a:ext cx="5928797"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1" i="0" u="sng" strike="noStrike" kern="0" cap="none" spc="0" normalizeH="0" baseline="0" noProof="0">
                <a:ln>
                  <a:noFill/>
                </a:ln>
                <a:solidFill>
                  <a:prstClr val="black"/>
                </a:solidFill>
                <a:effectLst/>
                <a:uLnTx/>
                <a:uFillTx/>
                <a:latin typeface="メイリオ"/>
                <a:ea typeface="メイリオ"/>
                <a:cs typeface="+mn-cs"/>
              </a:rPr>
              <a:t>CCP</a:t>
            </a:r>
            <a:r>
              <a:rPr kumimoji="1" lang="ja-JP" altLang="en-US" sz="1600" b="1" i="0" u="sng" strike="noStrike" kern="0" cap="none" spc="0" normalizeH="0" baseline="0" noProof="0">
                <a:ln>
                  <a:noFill/>
                </a:ln>
                <a:solidFill>
                  <a:prstClr val="black"/>
                </a:solidFill>
                <a:effectLst/>
                <a:uLnTx/>
                <a:uFillTx/>
                <a:latin typeface="メイリオ"/>
                <a:ea typeface="メイリオ"/>
                <a:cs typeface="+mn-cs"/>
              </a:rPr>
              <a:t>マトリックスを導入したツリー</a:t>
            </a:r>
            <a:r>
              <a:rPr kumimoji="0" lang="ja-JP" altLang="en-US" sz="1600" b="1" i="0" u="sng" strike="noStrike" kern="0" cap="none" spc="0" normalizeH="0" baseline="0" noProof="0">
                <a:ln>
                  <a:noFill/>
                </a:ln>
                <a:solidFill>
                  <a:prstClr val="black"/>
                </a:solidFill>
                <a:effectLst/>
                <a:uLnTx/>
                <a:uFillTx/>
                <a:latin typeface="メイリオ"/>
                <a:ea typeface="メイリオ"/>
                <a:cs typeface="+mn-cs"/>
              </a:rPr>
              <a:t>図の見直し（イメージ）</a:t>
            </a:r>
            <a:endParaRPr kumimoji="1" lang="ja-JP" altLang="en-US" sz="1600" b="1" i="0" u="sng" strike="noStrike" kern="0" cap="none" spc="0" normalizeH="0" baseline="0" noProof="0">
              <a:ln>
                <a:noFill/>
              </a:ln>
              <a:solidFill>
                <a:prstClr val="black"/>
              </a:solidFill>
              <a:effectLst/>
              <a:uLnTx/>
              <a:uFillTx/>
              <a:latin typeface="メイリオ"/>
              <a:ea typeface="メイリオ"/>
              <a:cs typeface="+mn-cs"/>
            </a:endParaRPr>
          </a:p>
        </p:txBody>
      </p:sp>
      <p:graphicFrame>
        <p:nvGraphicFramePr>
          <p:cNvPr id="236" name="表 9">
            <a:extLst>
              <a:ext uri="{FF2B5EF4-FFF2-40B4-BE49-F238E27FC236}">
                <a16:creationId xmlns:a16="http://schemas.microsoft.com/office/drawing/2014/main" id="{2DD05204-71EB-A187-2532-C150600A3973}"/>
              </a:ext>
            </a:extLst>
          </p:cNvPr>
          <p:cNvGraphicFramePr>
            <a:graphicFrameLocks noGrp="1"/>
          </p:cNvGraphicFramePr>
          <p:nvPr/>
        </p:nvGraphicFramePr>
        <p:xfrm>
          <a:off x="766902" y="5827479"/>
          <a:ext cx="8372195" cy="873885"/>
        </p:xfrm>
        <a:graphic>
          <a:graphicData uri="http://schemas.openxmlformats.org/drawingml/2006/table">
            <a:tbl>
              <a:tblPr firstRow="1" bandRow="1"/>
              <a:tblGrid>
                <a:gridCol w="1572263">
                  <a:extLst>
                    <a:ext uri="{9D8B030D-6E8A-4147-A177-3AD203B41FA5}">
                      <a16:colId xmlns:a16="http://schemas.microsoft.com/office/drawing/2014/main" val="3797923656"/>
                    </a:ext>
                  </a:extLst>
                </a:gridCol>
                <a:gridCol w="1347010">
                  <a:extLst>
                    <a:ext uri="{9D8B030D-6E8A-4147-A177-3AD203B41FA5}">
                      <a16:colId xmlns:a16="http://schemas.microsoft.com/office/drawing/2014/main" val="211975660"/>
                    </a:ext>
                  </a:extLst>
                </a:gridCol>
                <a:gridCol w="723900">
                  <a:extLst>
                    <a:ext uri="{9D8B030D-6E8A-4147-A177-3AD203B41FA5}">
                      <a16:colId xmlns:a16="http://schemas.microsoft.com/office/drawing/2014/main" val="1257470572"/>
                    </a:ext>
                  </a:extLst>
                </a:gridCol>
                <a:gridCol w="1329056">
                  <a:extLst>
                    <a:ext uri="{9D8B030D-6E8A-4147-A177-3AD203B41FA5}">
                      <a16:colId xmlns:a16="http://schemas.microsoft.com/office/drawing/2014/main" val="423050680"/>
                    </a:ext>
                  </a:extLst>
                </a:gridCol>
                <a:gridCol w="1328419">
                  <a:extLst>
                    <a:ext uri="{9D8B030D-6E8A-4147-A177-3AD203B41FA5}">
                      <a16:colId xmlns:a16="http://schemas.microsoft.com/office/drawing/2014/main" val="181344208"/>
                    </a:ext>
                  </a:extLst>
                </a:gridCol>
                <a:gridCol w="752475">
                  <a:extLst>
                    <a:ext uri="{9D8B030D-6E8A-4147-A177-3AD203B41FA5}">
                      <a16:colId xmlns:a16="http://schemas.microsoft.com/office/drawing/2014/main" val="24757419"/>
                    </a:ext>
                  </a:extLst>
                </a:gridCol>
                <a:gridCol w="1319072">
                  <a:extLst>
                    <a:ext uri="{9D8B030D-6E8A-4147-A177-3AD203B41FA5}">
                      <a16:colId xmlns:a16="http://schemas.microsoft.com/office/drawing/2014/main" val="3061790692"/>
                    </a:ext>
                  </a:extLst>
                </a:gridCol>
              </a:tblGrid>
              <a:tr h="291295">
                <a:tc>
                  <a:txBody>
                    <a:bodyPr/>
                    <a:lstStyle>
                      <a:lvl1pPr marL="0" algn="l" defTabSz="990570" rtl="0" eaLnBrk="1" latinLnBrk="0" hangingPunct="1">
                        <a:defRPr kumimoji="1" sz="1950" b="1" kern="1200">
                          <a:solidFill>
                            <a:schemeClr val="lt1"/>
                          </a:solidFill>
                          <a:latin typeface="Calibri" panose="020F0502020204030204"/>
                        </a:defRPr>
                      </a:lvl1pPr>
                      <a:lvl2pPr marL="495285" algn="l" defTabSz="990570" rtl="0" eaLnBrk="1" latinLnBrk="0" hangingPunct="1">
                        <a:defRPr kumimoji="1" sz="1950" b="1" kern="1200">
                          <a:solidFill>
                            <a:schemeClr val="lt1"/>
                          </a:solidFill>
                          <a:latin typeface="Calibri" panose="020F0502020204030204"/>
                        </a:defRPr>
                      </a:lvl2pPr>
                      <a:lvl3pPr marL="990570" algn="l" defTabSz="990570" rtl="0" eaLnBrk="1" latinLnBrk="0" hangingPunct="1">
                        <a:defRPr kumimoji="1" sz="1950" b="1" kern="1200">
                          <a:solidFill>
                            <a:schemeClr val="lt1"/>
                          </a:solidFill>
                          <a:latin typeface="Calibri" panose="020F0502020204030204"/>
                        </a:defRPr>
                      </a:lvl3pPr>
                      <a:lvl4pPr marL="1485854" algn="l" defTabSz="990570" rtl="0" eaLnBrk="1" latinLnBrk="0" hangingPunct="1">
                        <a:defRPr kumimoji="1" sz="1950" b="1" kern="1200">
                          <a:solidFill>
                            <a:schemeClr val="lt1"/>
                          </a:solidFill>
                          <a:latin typeface="Calibri" panose="020F0502020204030204"/>
                        </a:defRPr>
                      </a:lvl4pPr>
                      <a:lvl5pPr marL="1981139" algn="l" defTabSz="990570" rtl="0" eaLnBrk="1" latinLnBrk="0" hangingPunct="1">
                        <a:defRPr kumimoji="1" sz="1950" b="1" kern="1200">
                          <a:solidFill>
                            <a:schemeClr val="lt1"/>
                          </a:solidFill>
                          <a:latin typeface="Calibri" panose="020F0502020204030204"/>
                        </a:defRPr>
                      </a:lvl5pPr>
                      <a:lvl6pPr marL="2476424" algn="l" defTabSz="990570" rtl="0" eaLnBrk="1" latinLnBrk="0" hangingPunct="1">
                        <a:defRPr kumimoji="1" sz="1950" b="1" kern="1200">
                          <a:solidFill>
                            <a:schemeClr val="lt1"/>
                          </a:solidFill>
                          <a:latin typeface="Calibri" panose="020F0502020204030204"/>
                        </a:defRPr>
                      </a:lvl6pPr>
                      <a:lvl7pPr marL="2971709" algn="l" defTabSz="990570" rtl="0" eaLnBrk="1" latinLnBrk="0" hangingPunct="1">
                        <a:defRPr kumimoji="1" sz="1950" b="1" kern="1200">
                          <a:solidFill>
                            <a:schemeClr val="lt1"/>
                          </a:solidFill>
                          <a:latin typeface="Calibri" panose="020F0502020204030204"/>
                        </a:defRPr>
                      </a:lvl7pPr>
                      <a:lvl8pPr marL="3466993" algn="l" defTabSz="990570" rtl="0" eaLnBrk="1" latinLnBrk="0" hangingPunct="1">
                        <a:defRPr kumimoji="1" sz="1950" b="1" kern="1200">
                          <a:solidFill>
                            <a:schemeClr val="lt1"/>
                          </a:solidFill>
                          <a:latin typeface="Calibri" panose="020F0502020204030204"/>
                        </a:defRPr>
                      </a:lvl8pPr>
                      <a:lvl9pPr marL="3962278" algn="l" defTabSz="990570" rtl="0" eaLnBrk="1" latinLnBrk="0" hangingPunct="1">
                        <a:defRPr kumimoji="1" sz="1950" b="1" kern="1200">
                          <a:solidFill>
                            <a:schemeClr val="lt1"/>
                          </a:solidFill>
                          <a:latin typeface="Calibri" panose="020F0502020204030204"/>
                        </a:defRPr>
                      </a:lvl9pPr>
                    </a:lstStyle>
                    <a:p>
                      <a:r>
                        <a:rPr kumimoji="1" lang="ja-JP" altLang="en-US" sz="1200" baseline="0">
                          <a:latin typeface="+mn-ea"/>
                          <a:ea typeface="+mn-ea"/>
                        </a:rPr>
                        <a:t>傷病名</a:t>
                      </a:r>
                    </a:p>
                  </a:txBody>
                  <a:tcPr>
                    <a:lnL w="12700" cmpd="sng">
                      <a:solidFill>
                        <a:sysClr val="window" lastClr="FFFFFF"/>
                      </a:solidFill>
                    </a:lnL>
                    <a:lnR w="12700" cmpd="sng">
                      <a:solidFill>
                        <a:sysClr val="window" lastClr="FFFFFF"/>
                      </a:solidFill>
                    </a:lnR>
                    <a:lnT w="12700" cmpd="sng">
                      <a:solidFill>
                        <a:sysClr val="window" lastClr="FFFFFF"/>
                      </a:solidFill>
                    </a:lnT>
                    <a:lnB w="38100" cmpd="sng">
                      <a:solidFill>
                        <a:sysClr val="window" lastClr="FFFFFF"/>
                      </a:solidFill>
                    </a:lnB>
                    <a:lnTlToBr w="12700" cmpd="sng">
                      <a:noFill/>
                      <a:prstDash val="solid"/>
                    </a:lnTlToBr>
                    <a:lnBlToTr w="12700" cmpd="sng">
                      <a:noFill/>
                      <a:prstDash val="solid"/>
                    </a:lnBlToTr>
                    <a:solidFill>
                      <a:srgbClr val="4472C4"/>
                    </a:solidFill>
                  </a:tcPr>
                </a:tc>
                <a:tc gridSpan="3">
                  <a:txBody>
                    <a:bodyPr/>
                    <a:lstStyle>
                      <a:lvl1pPr marL="0" algn="l" defTabSz="990570" rtl="0" eaLnBrk="1" latinLnBrk="0" hangingPunct="1">
                        <a:defRPr kumimoji="1" sz="1950" b="1" kern="1200">
                          <a:solidFill>
                            <a:schemeClr val="lt1"/>
                          </a:solidFill>
                          <a:latin typeface="Calibri" panose="020F0502020204030204"/>
                        </a:defRPr>
                      </a:lvl1pPr>
                      <a:lvl2pPr marL="495285" algn="l" defTabSz="990570" rtl="0" eaLnBrk="1" latinLnBrk="0" hangingPunct="1">
                        <a:defRPr kumimoji="1" sz="1950" b="1" kern="1200">
                          <a:solidFill>
                            <a:schemeClr val="lt1"/>
                          </a:solidFill>
                          <a:latin typeface="Calibri" panose="020F0502020204030204"/>
                        </a:defRPr>
                      </a:lvl2pPr>
                      <a:lvl3pPr marL="990570" algn="l" defTabSz="990570" rtl="0" eaLnBrk="1" latinLnBrk="0" hangingPunct="1">
                        <a:defRPr kumimoji="1" sz="1950" b="1" kern="1200">
                          <a:solidFill>
                            <a:schemeClr val="lt1"/>
                          </a:solidFill>
                          <a:latin typeface="Calibri" panose="020F0502020204030204"/>
                        </a:defRPr>
                      </a:lvl3pPr>
                      <a:lvl4pPr marL="1485854" algn="l" defTabSz="990570" rtl="0" eaLnBrk="1" latinLnBrk="0" hangingPunct="1">
                        <a:defRPr kumimoji="1" sz="1950" b="1" kern="1200">
                          <a:solidFill>
                            <a:schemeClr val="lt1"/>
                          </a:solidFill>
                          <a:latin typeface="Calibri" panose="020F0502020204030204"/>
                        </a:defRPr>
                      </a:lvl4pPr>
                      <a:lvl5pPr marL="1981139" algn="l" defTabSz="990570" rtl="0" eaLnBrk="1" latinLnBrk="0" hangingPunct="1">
                        <a:defRPr kumimoji="1" sz="1950" b="1" kern="1200">
                          <a:solidFill>
                            <a:schemeClr val="lt1"/>
                          </a:solidFill>
                          <a:latin typeface="Calibri" panose="020F0502020204030204"/>
                        </a:defRPr>
                      </a:lvl5pPr>
                      <a:lvl6pPr marL="2476424" algn="l" defTabSz="990570" rtl="0" eaLnBrk="1" latinLnBrk="0" hangingPunct="1">
                        <a:defRPr kumimoji="1" sz="1950" b="1" kern="1200">
                          <a:solidFill>
                            <a:schemeClr val="lt1"/>
                          </a:solidFill>
                          <a:latin typeface="Calibri" panose="020F0502020204030204"/>
                        </a:defRPr>
                      </a:lvl6pPr>
                      <a:lvl7pPr marL="2971709" algn="l" defTabSz="990570" rtl="0" eaLnBrk="1" latinLnBrk="0" hangingPunct="1">
                        <a:defRPr kumimoji="1" sz="1950" b="1" kern="1200">
                          <a:solidFill>
                            <a:schemeClr val="lt1"/>
                          </a:solidFill>
                          <a:latin typeface="Calibri" panose="020F0502020204030204"/>
                        </a:defRPr>
                      </a:lvl7pPr>
                      <a:lvl8pPr marL="3466993" algn="l" defTabSz="990570" rtl="0" eaLnBrk="1" latinLnBrk="0" hangingPunct="1">
                        <a:defRPr kumimoji="1" sz="1950" b="1" kern="1200">
                          <a:solidFill>
                            <a:schemeClr val="lt1"/>
                          </a:solidFill>
                          <a:latin typeface="Calibri" panose="020F0502020204030204"/>
                        </a:defRPr>
                      </a:lvl8pPr>
                      <a:lvl9pPr marL="3962278" algn="l" defTabSz="990570" rtl="0" eaLnBrk="1" latinLnBrk="0" hangingPunct="1">
                        <a:defRPr kumimoji="1" sz="1950" b="1" kern="1200">
                          <a:solidFill>
                            <a:schemeClr val="lt1"/>
                          </a:solidFill>
                          <a:latin typeface="Calibri" panose="020F0502020204030204"/>
                        </a:defRPr>
                      </a:lvl9pPr>
                    </a:lstStyle>
                    <a:p>
                      <a:r>
                        <a:rPr kumimoji="1" lang="ja-JP" altLang="en-US" sz="1200" baseline="0">
                          <a:latin typeface="+mn-ea"/>
                          <a:ea typeface="+mn-ea"/>
                        </a:rPr>
                        <a:t>診断群分類数</a:t>
                      </a:r>
                    </a:p>
                  </a:txBody>
                  <a:tcPr>
                    <a:lnL w="12700" cmpd="sng">
                      <a:solidFill>
                        <a:sysClr val="window" lastClr="FFFFFF"/>
                      </a:solidFill>
                    </a:lnL>
                    <a:lnR w="12700" cmpd="sng">
                      <a:solidFill>
                        <a:sysClr val="window" lastClr="FFFFFF"/>
                      </a:solidFill>
                    </a:lnR>
                    <a:lnT w="12700" cmpd="sng">
                      <a:solidFill>
                        <a:sysClr val="window" lastClr="FFFFFF"/>
                      </a:solidFill>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4472C4"/>
                    </a:solidFill>
                  </a:tcPr>
                </a:tc>
                <a:tc hMerge="1">
                  <a:txBody>
                    <a:bodyPr/>
                    <a:lstStyle/>
                    <a:p>
                      <a:endParaRPr kumimoji="1" lang="ja-JP" altLang="en-US"/>
                    </a:p>
                  </a:txBody>
                  <a:tcPr>
                    <a:lnL w="12700" cap="flat" cmpd="sng" algn="ctr">
                      <a:solidFill>
                        <a:sysClr val="window" lastClr="FFFFFF"/>
                      </a:solidFill>
                      <a:prstDash val="solid"/>
                      <a:round/>
                      <a:headEnd type="none" w="med" len="med"/>
                      <a:tailEnd type="none" w="med" len="med"/>
                    </a:lnL>
                  </a:tcPr>
                </a:tc>
                <a:tc hMerge="1">
                  <a:txBody>
                    <a:bodyPr/>
                    <a:lstStyle/>
                    <a:p>
                      <a:endParaRPr kumimoji="1" lang="ja-JP" altLang="en-US"/>
                    </a:p>
                  </a:txBody>
                  <a:tcPr/>
                </a:tc>
                <a:tc gridSpan="3">
                  <a:txBody>
                    <a:bodyPr/>
                    <a:lstStyle>
                      <a:lvl1pPr marL="0" algn="l" defTabSz="990570" rtl="0" eaLnBrk="1" latinLnBrk="0" hangingPunct="1">
                        <a:defRPr kumimoji="1" sz="1950" b="1" kern="1200">
                          <a:solidFill>
                            <a:schemeClr val="lt1"/>
                          </a:solidFill>
                          <a:latin typeface="Calibri" panose="020F0502020204030204"/>
                        </a:defRPr>
                      </a:lvl1pPr>
                      <a:lvl2pPr marL="495285" algn="l" defTabSz="990570" rtl="0" eaLnBrk="1" latinLnBrk="0" hangingPunct="1">
                        <a:defRPr kumimoji="1" sz="1950" b="1" kern="1200">
                          <a:solidFill>
                            <a:schemeClr val="lt1"/>
                          </a:solidFill>
                          <a:latin typeface="Calibri" panose="020F0502020204030204"/>
                        </a:defRPr>
                      </a:lvl2pPr>
                      <a:lvl3pPr marL="990570" algn="l" defTabSz="990570" rtl="0" eaLnBrk="1" latinLnBrk="0" hangingPunct="1">
                        <a:defRPr kumimoji="1" sz="1950" b="1" kern="1200">
                          <a:solidFill>
                            <a:schemeClr val="lt1"/>
                          </a:solidFill>
                          <a:latin typeface="Calibri" panose="020F0502020204030204"/>
                        </a:defRPr>
                      </a:lvl3pPr>
                      <a:lvl4pPr marL="1485854" algn="l" defTabSz="990570" rtl="0" eaLnBrk="1" latinLnBrk="0" hangingPunct="1">
                        <a:defRPr kumimoji="1" sz="1950" b="1" kern="1200">
                          <a:solidFill>
                            <a:schemeClr val="lt1"/>
                          </a:solidFill>
                          <a:latin typeface="Calibri" panose="020F0502020204030204"/>
                        </a:defRPr>
                      </a:lvl4pPr>
                      <a:lvl5pPr marL="1981139" algn="l" defTabSz="990570" rtl="0" eaLnBrk="1" latinLnBrk="0" hangingPunct="1">
                        <a:defRPr kumimoji="1" sz="1950" b="1" kern="1200">
                          <a:solidFill>
                            <a:schemeClr val="lt1"/>
                          </a:solidFill>
                          <a:latin typeface="Calibri" panose="020F0502020204030204"/>
                        </a:defRPr>
                      </a:lvl5pPr>
                      <a:lvl6pPr marL="2476424" algn="l" defTabSz="990570" rtl="0" eaLnBrk="1" latinLnBrk="0" hangingPunct="1">
                        <a:defRPr kumimoji="1" sz="1950" b="1" kern="1200">
                          <a:solidFill>
                            <a:schemeClr val="lt1"/>
                          </a:solidFill>
                          <a:latin typeface="Calibri" panose="020F0502020204030204"/>
                        </a:defRPr>
                      </a:lvl6pPr>
                      <a:lvl7pPr marL="2971709" algn="l" defTabSz="990570" rtl="0" eaLnBrk="1" latinLnBrk="0" hangingPunct="1">
                        <a:defRPr kumimoji="1" sz="1950" b="1" kern="1200">
                          <a:solidFill>
                            <a:schemeClr val="lt1"/>
                          </a:solidFill>
                          <a:latin typeface="Calibri" panose="020F0502020204030204"/>
                        </a:defRPr>
                      </a:lvl7pPr>
                      <a:lvl8pPr marL="3466993" algn="l" defTabSz="990570" rtl="0" eaLnBrk="1" latinLnBrk="0" hangingPunct="1">
                        <a:defRPr kumimoji="1" sz="1950" b="1" kern="1200">
                          <a:solidFill>
                            <a:schemeClr val="lt1"/>
                          </a:solidFill>
                          <a:latin typeface="Calibri" panose="020F0502020204030204"/>
                        </a:defRPr>
                      </a:lvl8pPr>
                      <a:lvl9pPr marL="3962278" algn="l" defTabSz="990570" rtl="0" eaLnBrk="1" latinLnBrk="0" hangingPunct="1">
                        <a:defRPr kumimoji="1" sz="1950" b="1" kern="1200">
                          <a:solidFill>
                            <a:schemeClr val="lt1"/>
                          </a:solidFill>
                          <a:latin typeface="Calibri" panose="020F0502020204030204"/>
                        </a:defRPr>
                      </a:lvl9pPr>
                    </a:lstStyle>
                    <a:p>
                      <a:r>
                        <a:rPr kumimoji="1" lang="ja-JP" altLang="en-US" sz="1200" baseline="0">
                          <a:latin typeface="+mn-ea"/>
                          <a:ea typeface="+mn-ea"/>
                        </a:rPr>
                        <a:t>支払い分類数</a:t>
                      </a:r>
                    </a:p>
                  </a:txBody>
                  <a:tcPr>
                    <a:lnL w="12700" cap="flat" cmpd="sng" algn="ctr">
                      <a:solidFill>
                        <a:sysClr val="window" lastClr="FFFFFF"/>
                      </a:solidFill>
                      <a:prstDash val="solid"/>
                      <a:round/>
                      <a:headEnd type="none" w="med" len="med"/>
                      <a:tailEnd type="none" w="med" len="med"/>
                    </a:lnL>
                    <a:lnR w="12700" cmpd="sng">
                      <a:solidFill>
                        <a:sysClr val="window" lastClr="FFFFFF"/>
                      </a:solidFill>
                    </a:lnR>
                    <a:lnT w="12700" cmpd="sng">
                      <a:solidFill>
                        <a:sysClr val="window" lastClr="FFFFFF"/>
                      </a:solidFill>
                    </a:lnT>
                    <a:lnB w="381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472C4"/>
                    </a:solid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518736742"/>
                  </a:ext>
                </a:extLst>
              </a:tr>
              <a:tr h="291295">
                <a:tc>
                  <a:txBody>
                    <a:bodyPr/>
                    <a:lstStyle>
                      <a:lvl1pPr marL="0" algn="l" defTabSz="990570" rtl="0" eaLnBrk="1" latinLnBrk="0" hangingPunct="1">
                        <a:defRPr kumimoji="1" sz="1950" kern="1200">
                          <a:solidFill>
                            <a:schemeClr val="dk1"/>
                          </a:solidFill>
                          <a:latin typeface="Calibri" panose="020F0502020204030204"/>
                        </a:defRPr>
                      </a:lvl1pPr>
                      <a:lvl2pPr marL="495285" algn="l" defTabSz="990570" rtl="0" eaLnBrk="1" latinLnBrk="0" hangingPunct="1">
                        <a:defRPr kumimoji="1" sz="1950" kern="1200">
                          <a:solidFill>
                            <a:schemeClr val="dk1"/>
                          </a:solidFill>
                          <a:latin typeface="Calibri" panose="020F0502020204030204"/>
                        </a:defRPr>
                      </a:lvl2pPr>
                      <a:lvl3pPr marL="990570" algn="l" defTabSz="990570" rtl="0" eaLnBrk="1" latinLnBrk="0" hangingPunct="1">
                        <a:defRPr kumimoji="1" sz="1950" kern="1200">
                          <a:solidFill>
                            <a:schemeClr val="dk1"/>
                          </a:solidFill>
                          <a:latin typeface="Calibri" panose="020F0502020204030204"/>
                        </a:defRPr>
                      </a:lvl3pPr>
                      <a:lvl4pPr marL="1485854" algn="l" defTabSz="990570" rtl="0" eaLnBrk="1" latinLnBrk="0" hangingPunct="1">
                        <a:defRPr kumimoji="1" sz="1950" kern="1200">
                          <a:solidFill>
                            <a:schemeClr val="dk1"/>
                          </a:solidFill>
                          <a:latin typeface="Calibri" panose="020F0502020204030204"/>
                        </a:defRPr>
                      </a:lvl4pPr>
                      <a:lvl5pPr marL="1981139" algn="l" defTabSz="990570" rtl="0" eaLnBrk="1" latinLnBrk="0" hangingPunct="1">
                        <a:defRPr kumimoji="1" sz="1950" kern="1200">
                          <a:solidFill>
                            <a:schemeClr val="dk1"/>
                          </a:solidFill>
                          <a:latin typeface="Calibri" panose="020F0502020204030204"/>
                        </a:defRPr>
                      </a:lvl5pPr>
                      <a:lvl6pPr marL="2476424" algn="l" defTabSz="990570" rtl="0" eaLnBrk="1" latinLnBrk="0" hangingPunct="1">
                        <a:defRPr kumimoji="1" sz="1950" kern="1200">
                          <a:solidFill>
                            <a:schemeClr val="dk1"/>
                          </a:solidFill>
                          <a:latin typeface="Calibri" panose="020F0502020204030204"/>
                        </a:defRPr>
                      </a:lvl6pPr>
                      <a:lvl7pPr marL="2971709" algn="l" defTabSz="990570" rtl="0" eaLnBrk="1" latinLnBrk="0" hangingPunct="1">
                        <a:defRPr kumimoji="1" sz="1950" kern="1200">
                          <a:solidFill>
                            <a:schemeClr val="dk1"/>
                          </a:solidFill>
                          <a:latin typeface="Calibri" panose="020F0502020204030204"/>
                        </a:defRPr>
                      </a:lvl7pPr>
                      <a:lvl8pPr marL="3466993" algn="l" defTabSz="990570" rtl="0" eaLnBrk="1" latinLnBrk="0" hangingPunct="1">
                        <a:defRPr kumimoji="1" sz="1950" kern="1200">
                          <a:solidFill>
                            <a:schemeClr val="dk1"/>
                          </a:solidFill>
                          <a:latin typeface="Calibri" panose="020F0502020204030204"/>
                        </a:defRPr>
                      </a:lvl8pPr>
                      <a:lvl9pPr marL="3962278" algn="l" defTabSz="990570" rtl="0" eaLnBrk="1" latinLnBrk="0" hangingPunct="1">
                        <a:defRPr kumimoji="1" sz="1950" kern="1200">
                          <a:solidFill>
                            <a:schemeClr val="dk1"/>
                          </a:solidFill>
                          <a:latin typeface="Calibri" panose="020F0502020204030204"/>
                        </a:defRPr>
                      </a:lvl9pPr>
                    </a:lstStyle>
                    <a:p>
                      <a:r>
                        <a:rPr kumimoji="1" lang="en-US" altLang="ja-JP" sz="1200" b="0" u="none" baseline="0">
                          <a:latin typeface="+mn-ea"/>
                          <a:ea typeface="+mn-ea"/>
                        </a:rPr>
                        <a:t>010060</a:t>
                      </a:r>
                      <a:r>
                        <a:rPr kumimoji="1" lang="ja-JP" altLang="en-US" sz="1200" b="0" u="none" baseline="0">
                          <a:latin typeface="+mn-ea"/>
                          <a:ea typeface="+mn-ea"/>
                        </a:rPr>
                        <a:t>　脳梗塞</a:t>
                      </a:r>
                    </a:p>
                  </a:txBody>
                  <a:tcPr>
                    <a:lnL w="12700" cmpd="sng">
                      <a:solidFill>
                        <a:sysClr val="window" lastClr="FFFFFF"/>
                      </a:solidFill>
                    </a:lnL>
                    <a:lnR w="12700" cmpd="sng">
                      <a:solidFill>
                        <a:sysClr val="window" lastClr="FFFFFF"/>
                      </a:solidFill>
                    </a:lnR>
                    <a:lnT w="381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472C4">
                        <a:tint val="40000"/>
                      </a:srgbClr>
                    </a:solidFill>
                  </a:tcPr>
                </a:tc>
                <a:tc>
                  <a:txBody>
                    <a:bodyPr/>
                    <a:lstStyle>
                      <a:lvl1pPr marL="0" algn="l" defTabSz="990570" rtl="0" eaLnBrk="1" latinLnBrk="0" hangingPunct="1">
                        <a:defRPr kumimoji="1" sz="1950" kern="1200">
                          <a:solidFill>
                            <a:schemeClr val="dk1"/>
                          </a:solidFill>
                          <a:latin typeface="Calibri" panose="020F0502020204030204"/>
                        </a:defRPr>
                      </a:lvl1pPr>
                      <a:lvl2pPr marL="495285" algn="l" defTabSz="990570" rtl="0" eaLnBrk="1" latinLnBrk="0" hangingPunct="1">
                        <a:defRPr kumimoji="1" sz="1950" kern="1200">
                          <a:solidFill>
                            <a:schemeClr val="dk1"/>
                          </a:solidFill>
                          <a:latin typeface="Calibri" panose="020F0502020204030204"/>
                        </a:defRPr>
                      </a:lvl2pPr>
                      <a:lvl3pPr marL="990570" algn="l" defTabSz="990570" rtl="0" eaLnBrk="1" latinLnBrk="0" hangingPunct="1">
                        <a:defRPr kumimoji="1" sz="1950" kern="1200">
                          <a:solidFill>
                            <a:schemeClr val="dk1"/>
                          </a:solidFill>
                          <a:latin typeface="Calibri" panose="020F0502020204030204"/>
                        </a:defRPr>
                      </a:lvl3pPr>
                      <a:lvl4pPr marL="1485854" algn="l" defTabSz="990570" rtl="0" eaLnBrk="1" latinLnBrk="0" hangingPunct="1">
                        <a:defRPr kumimoji="1" sz="1950" kern="1200">
                          <a:solidFill>
                            <a:schemeClr val="dk1"/>
                          </a:solidFill>
                          <a:latin typeface="Calibri" panose="020F0502020204030204"/>
                        </a:defRPr>
                      </a:lvl4pPr>
                      <a:lvl5pPr marL="1981139" algn="l" defTabSz="990570" rtl="0" eaLnBrk="1" latinLnBrk="0" hangingPunct="1">
                        <a:defRPr kumimoji="1" sz="1950" kern="1200">
                          <a:solidFill>
                            <a:schemeClr val="dk1"/>
                          </a:solidFill>
                          <a:latin typeface="Calibri" panose="020F0502020204030204"/>
                        </a:defRPr>
                      </a:lvl5pPr>
                      <a:lvl6pPr marL="2476424" algn="l" defTabSz="990570" rtl="0" eaLnBrk="1" latinLnBrk="0" hangingPunct="1">
                        <a:defRPr kumimoji="1" sz="1950" kern="1200">
                          <a:solidFill>
                            <a:schemeClr val="dk1"/>
                          </a:solidFill>
                          <a:latin typeface="Calibri" panose="020F0502020204030204"/>
                        </a:defRPr>
                      </a:lvl6pPr>
                      <a:lvl7pPr marL="2971709" algn="l" defTabSz="990570" rtl="0" eaLnBrk="1" latinLnBrk="0" hangingPunct="1">
                        <a:defRPr kumimoji="1" sz="1950" kern="1200">
                          <a:solidFill>
                            <a:schemeClr val="dk1"/>
                          </a:solidFill>
                          <a:latin typeface="Calibri" panose="020F0502020204030204"/>
                        </a:defRPr>
                      </a:lvl7pPr>
                      <a:lvl8pPr marL="3466993" algn="l" defTabSz="990570" rtl="0" eaLnBrk="1" latinLnBrk="0" hangingPunct="1">
                        <a:defRPr kumimoji="1" sz="1950" kern="1200">
                          <a:solidFill>
                            <a:schemeClr val="dk1"/>
                          </a:solidFill>
                          <a:latin typeface="Calibri" panose="020F0502020204030204"/>
                        </a:defRPr>
                      </a:lvl8pPr>
                      <a:lvl9pPr marL="3962278" algn="l" defTabSz="990570" rtl="0" eaLnBrk="1" latinLnBrk="0" hangingPunct="1">
                        <a:defRPr kumimoji="1" sz="1950" kern="1200">
                          <a:solidFill>
                            <a:schemeClr val="dk1"/>
                          </a:solidFill>
                          <a:latin typeface="Calibri" panose="020F0502020204030204"/>
                        </a:defRPr>
                      </a:lvl9pPr>
                    </a:lstStyle>
                    <a:p>
                      <a:pPr algn="ctr"/>
                      <a:r>
                        <a:rPr kumimoji="1" lang="en-US" altLang="ja-JP" sz="1200" b="0" u="none" baseline="0">
                          <a:latin typeface="+mn-ea"/>
                          <a:ea typeface="+mn-ea"/>
                        </a:rPr>
                        <a:t>1584</a:t>
                      </a:r>
                      <a:r>
                        <a:rPr kumimoji="1" lang="ja-JP" altLang="en-US" sz="1200" b="0" u="none" baseline="0">
                          <a:latin typeface="+mn-ea"/>
                          <a:ea typeface="+mn-ea"/>
                        </a:rPr>
                        <a:t>分類　　　　　　　　</a:t>
                      </a:r>
                    </a:p>
                  </a:txBody>
                  <a:tcPr>
                    <a:lnL w="12700" cmpd="sng">
                      <a:solidFill>
                        <a:sysClr val="window" lastClr="FFFFFF"/>
                      </a:solidFill>
                    </a:lnL>
                    <a:lnR w="12700" cap="flat" cmpd="sng" algn="ctr">
                      <a:noFill/>
                      <a:prstDash val="solid"/>
                      <a:round/>
                      <a:headEnd type="none" w="med" len="med"/>
                      <a:tailEnd type="none" w="med" len="med"/>
                    </a:lnR>
                    <a:lnT w="28575" cap="flat" cmpd="sng" algn="ctr">
                      <a:solidFill>
                        <a:schemeClr val="bg1"/>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4472C4">
                        <a:tint val="40000"/>
                      </a:srgbClr>
                    </a:solidFill>
                  </a:tcPr>
                </a:tc>
                <a:tc>
                  <a:txBody>
                    <a:bodyPr/>
                    <a:lstStyle/>
                    <a:p>
                      <a:pPr algn="ctr"/>
                      <a:r>
                        <a:rPr kumimoji="1" lang="ja-JP" altLang="en-US" sz="1200" baseline="0">
                          <a:latin typeface="+mn-ea"/>
                          <a:ea typeface="+mn-ea"/>
                        </a:rPr>
                        <a:t>⇒</a:t>
                      </a:r>
                      <a:endParaRPr kumimoji="1" lang="ja-JP" altLang="en-US" sz="1200" b="0" u="none" baseline="0">
                        <a:latin typeface="+mn-ea"/>
                        <a:ea typeface="+mn-ea"/>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472C4">
                        <a:tint val="40000"/>
                      </a:srgbClr>
                    </a:solidFill>
                  </a:tcPr>
                </a:tc>
                <a:tc>
                  <a:txBody>
                    <a:bodyPr/>
                    <a:lstStyle/>
                    <a:p>
                      <a:pPr algn="ctr"/>
                      <a:r>
                        <a:rPr kumimoji="1" lang="en-US" altLang="ja-JP" sz="1200" b="1" u="sng" baseline="0">
                          <a:solidFill>
                            <a:srgbClr val="0070C0"/>
                          </a:solidFill>
                          <a:latin typeface="+mn-ea"/>
                          <a:ea typeface="+mn-ea"/>
                        </a:rPr>
                        <a:t>101</a:t>
                      </a:r>
                      <a:r>
                        <a:rPr kumimoji="1" lang="ja-JP" altLang="en-US" sz="1200" b="1" u="sng" baseline="0">
                          <a:solidFill>
                            <a:srgbClr val="0070C0"/>
                          </a:solidFill>
                          <a:latin typeface="+mn-ea"/>
                          <a:ea typeface="+mn-ea"/>
                        </a:rPr>
                        <a:t>分類</a:t>
                      </a:r>
                    </a:p>
                  </a:txBody>
                  <a:tcPr anchor="ctr">
                    <a:lnL w="12700" cap="flat" cmpd="sng" algn="ctr">
                      <a:noFill/>
                      <a:prstDash val="solid"/>
                      <a:round/>
                      <a:headEnd type="none" w="med" len="med"/>
                      <a:tailEnd type="none" w="med" len="med"/>
                    </a:lnL>
                    <a:lnR w="12700" cmpd="sng">
                      <a:solidFill>
                        <a:sysClr val="window" lastClr="FFFFFF"/>
                      </a:solidFill>
                    </a:lnR>
                    <a:lnT w="28575" cap="flat" cmpd="sng" algn="ctr">
                      <a:solidFill>
                        <a:schemeClr val="bg1"/>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472C4">
                        <a:tint val="40000"/>
                      </a:srgbClr>
                    </a:solidFill>
                  </a:tcPr>
                </a:tc>
                <a:tc>
                  <a:txBody>
                    <a:bodyPr/>
                    <a:lstStyle>
                      <a:lvl1pPr marL="0" algn="l" defTabSz="990570" rtl="0" eaLnBrk="1" latinLnBrk="0" hangingPunct="1">
                        <a:defRPr kumimoji="1" sz="1950" kern="1200">
                          <a:solidFill>
                            <a:schemeClr val="dk1"/>
                          </a:solidFill>
                          <a:latin typeface="Calibri" panose="020F0502020204030204"/>
                        </a:defRPr>
                      </a:lvl1pPr>
                      <a:lvl2pPr marL="495285" algn="l" defTabSz="990570" rtl="0" eaLnBrk="1" latinLnBrk="0" hangingPunct="1">
                        <a:defRPr kumimoji="1" sz="1950" kern="1200">
                          <a:solidFill>
                            <a:schemeClr val="dk1"/>
                          </a:solidFill>
                          <a:latin typeface="Calibri" panose="020F0502020204030204"/>
                        </a:defRPr>
                      </a:lvl2pPr>
                      <a:lvl3pPr marL="990570" algn="l" defTabSz="990570" rtl="0" eaLnBrk="1" latinLnBrk="0" hangingPunct="1">
                        <a:defRPr kumimoji="1" sz="1950" kern="1200">
                          <a:solidFill>
                            <a:schemeClr val="dk1"/>
                          </a:solidFill>
                          <a:latin typeface="Calibri" panose="020F0502020204030204"/>
                        </a:defRPr>
                      </a:lvl3pPr>
                      <a:lvl4pPr marL="1485854" algn="l" defTabSz="990570" rtl="0" eaLnBrk="1" latinLnBrk="0" hangingPunct="1">
                        <a:defRPr kumimoji="1" sz="1950" kern="1200">
                          <a:solidFill>
                            <a:schemeClr val="dk1"/>
                          </a:solidFill>
                          <a:latin typeface="Calibri" panose="020F0502020204030204"/>
                        </a:defRPr>
                      </a:lvl4pPr>
                      <a:lvl5pPr marL="1981139" algn="l" defTabSz="990570" rtl="0" eaLnBrk="1" latinLnBrk="0" hangingPunct="1">
                        <a:defRPr kumimoji="1" sz="1950" kern="1200">
                          <a:solidFill>
                            <a:schemeClr val="dk1"/>
                          </a:solidFill>
                          <a:latin typeface="Calibri" panose="020F0502020204030204"/>
                        </a:defRPr>
                      </a:lvl5pPr>
                      <a:lvl6pPr marL="2476424" algn="l" defTabSz="990570" rtl="0" eaLnBrk="1" latinLnBrk="0" hangingPunct="1">
                        <a:defRPr kumimoji="1" sz="1950" kern="1200">
                          <a:solidFill>
                            <a:schemeClr val="dk1"/>
                          </a:solidFill>
                          <a:latin typeface="Calibri" panose="020F0502020204030204"/>
                        </a:defRPr>
                      </a:lvl6pPr>
                      <a:lvl7pPr marL="2971709" algn="l" defTabSz="990570" rtl="0" eaLnBrk="1" latinLnBrk="0" hangingPunct="1">
                        <a:defRPr kumimoji="1" sz="1950" kern="1200">
                          <a:solidFill>
                            <a:schemeClr val="dk1"/>
                          </a:solidFill>
                          <a:latin typeface="Calibri" panose="020F0502020204030204"/>
                        </a:defRPr>
                      </a:lvl7pPr>
                      <a:lvl8pPr marL="3466993" algn="l" defTabSz="990570" rtl="0" eaLnBrk="1" latinLnBrk="0" hangingPunct="1">
                        <a:defRPr kumimoji="1" sz="1950" kern="1200">
                          <a:solidFill>
                            <a:schemeClr val="dk1"/>
                          </a:solidFill>
                          <a:latin typeface="Calibri" panose="020F0502020204030204"/>
                        </a:defRPr>
                      </a:lvl8pPr>
                      <a:lvl9pPr marL="3962278" algn="l" defTabSz="990570" rtl="0" eaLnBrk="1" latinLnBrk="0" hangingPunct="1">
                        <a:defRPr kumimoji="1" sz="1950" kern="1200">
                          <a:solidFill>
                            <a:schemeClr val="dk1"/>
                          </a:solidFill>
                          <a:latin typeface="Calibri" panose="020F0502020204030204"/>
                        </a:defRPr>
                      </a:lvl9pPr>
                    </a:lstStyle>
                    <a:p>
                      <a:pPr algn="ctr"/>
                      <a:r>
                        <a:rPr kumimoji="1" lang="ja-JP" altLang="en-US" sz="1200" b="0" u="none" baseline="0">
                          <a:latin typeface="+mn-ea"/>
                          <a:ea typeface="+mn-ea"/>
                        </a:rPr>
                        <a:t>７分類</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472C4">
                        <a:tint val="40000"/>
                      </a:srgbClr>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200" baseline="0">
                          <a:latin typeface="+mn-ea"/>
                          <a:ea typeface="+mn-ea"/>
                        </a:rPr>
                        <a:t>⇒</a:t>
                      </a:r>
                      <a:endParaRPr kumimoji="1" lang="ja-JP" altLang="en-US" sz="1200" b="0" u="none" baseline="0">
                        <a:latin typeface="+mn-ea"/>
                        <a:ea typeface="+mn-ea"/>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472C4">
                        <a:tint val="40000"/>
                      </a:srgbClr>
                    </a:solidFill>
                  </a:tcPr>
                </a:tc>
                <a:tc>
                  <a:txBody>
                    <a:bodyPr/>
                    <a:lstStyle/>
                    <a:p>
                      <a:pPr algn="ctr"/>
                      <a:r>
                        <a:rPr kumimoji="1" lang="en-US" altLang="ja-JP" sz="1200" b="1" u="sng" baseline="0">
                          <a:solidFill>
                            <a:srgbClr val="0070C0"/>
                          </a:solidFill>
                          <a:latin typeface="+mn-ea"/>
                          <a:ea typeface="+mn-ea"/>
                        </a:rPr>
                        <a:t>12</a:t>
                      </a:r>
                      <a:r>
                        <a:rPr kumimoji="1" lang="ja-JP" altLang="en-US" sz="1200" b="1" u="sng" baseline="0">
                          <a:solidFill>
                            <a:srgbClr val="0070C0"/>
                          </a:solidFill>
                          <a:latin typeface="+mn-ea"/>
                          <a:ea typeface="+mn-ea"/>
                        </a:rPr>
                        <a:t>分類</a:t>
                      </a:r>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381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472C4">
                        <a:tint val="40000"/>
                      </a:srgbClr>
                    </a:solidFill>
                  </a:tcPr>
                </a:tc>
                <a:extLst>
                  <a:ext uri="{0D108BD9-81ED-4DB2-BD59-A6C34878D82A}">
                    <a16:rowId xmlns:a16="http://schemas.microsoft.com/office/drawing/2014/main" val="4076350265"/>
                  </a:ext>
                </a:extLst>
              </a:tr>
              <a:tr h="291295">
                <a:tc>
                  <a:txBody>
                    <a:bodyPr/>
                    <a:lstStyle>
                      <a:lvl1pPr marL="0" algn="l" defTabSz="990570" rtl="0" eaLnBrk="1" latinLnBrk="0" hangingPunct="1">
                        <a:defRPr kumimoji="1" sz="1950" kern="1200">
                          <a:solidFill>
                            <a:schemeClr val="dk1"/>
                          </a:solidFill>
                          <a:latin typeface="Calibri" panose="020F0502020204030204"/>
                        </a:defRPr>
                      </a:lvl1pPr>
                      <a:lvl2pPr marL="495285" algn="l" defTabSz="990570" rtl="0" eaLnBrk="1" latinLnBrk="0" hangingPunct="1">
                        <a:defRPr kumimoji="1" sz="1950" kern="1200">
                          <a:solidFill>
                            <a:schemeClr val="dk1"/>
                          </a:solidFill>
                          <a:latin typeface="Calibri" panose="020F0502020204030204"/>
                        </a:defRPr>
                      </a:lvl2pPr>
                      <a:lvl3pPr marL="990570" algn="l" defTabSz="990570" rtl="0" eaLnBrk="1" latinLnBrk="0" hangingPunct="1">
                        <a:defRPr kumimoji="1" sz="1950" kern="1200">
                          <a:solidFill>
                            <a:schemeClr val="dk1"/>
                          </a:solidFill>
                          <a:latin typeface="Calibri" panose="020F0502020204030204"/>
                        </a:defRPr>
                      </a:lvl3pPr>
                      <a:lvl4pPr marL="1485854" algn="l" defTabSz="990570" rtl="0" eaLnBrk="1" latinLnBrk="0" hangingPunct="1">
                        <a:defRPr kumimoji="1" sz="1950" kern="1200">
                          <a:solidFill>
                            <a:schemeClr val="dk1"/>
                          </a:solidFill>
                          <a:latin typeface="Calibri" panose="020F0502020204030204"/>
                        </a:defRPr>
                      </a:lvl4pPr>
                      <a:lvl5pPr marL="1981139" algn="l" defTabSz="990570" rtl="0" eaLnBrk="1" latinLnBrk="0" hangingPunct="1">
                        <a:defRPr kumimoji="1" sz="1950" kern="1200">
                          <a:solidFill>
                            <a:schemeClr val="dk1"/>
                          </a:solidFill>
                          <a:latin typeface="Calibri" panose="020F0502020204030204"/>
                        </a:defRPr>
                      </a:lvl5pPr>
                      <a:lvl6pPr marL="2476424" algn="l" defTabSz="990570" rtl="0" eaLnBrk="1" latinLnBrk="0" hangingPunct="1">
                        <a:defRPr kumimoji="1" sz="1950" kern="1200">
                          <a:solidFill>
                            <a:schemeClr val="dk1"/>
                          </a:solidFill>
                          <a:latin typeface="Calibri" panose="020F0502020204030204"/>
                        </a:defRPr>
                      </a:lvl6pPr>
                      <a:lvl7pPr marL="2971709" algn="l" defTabSz="990570" rtl="0" eaLnBrk="1" latinLnBrk="0" hangingPunct="1">
                        <a:defRPr kumimoji="1" sz="1950" kern="1200">
                          <a:solidFill>
                            <a:schemeClr val="dk1"/>
                          </a:solidFill>
                          <a:latin typeface="Calibri" panose="020F0502020204030204"/>
                        </a:defRPr>
                      </a:lvl7pPr>
                      <a:lvl8pPr marL="3466993" algn="l" defTabSz="990570" rtl="0" eaLnBrk="1" latinLnBrk="0" hangingPunct="1">
                        <a:defRPr kumimoji="1" sz="1950" kern="1200">
                          <a:solidFill>
                            <a:schemeClr val="dk1"/>
                          </a:solidFill>
                          <a:latin typeface="Calibri" panose="020F0502020204030204"/>
                        </a:defRPr>
                      </a:lvl8pPr>
                      <a:lvl9pPr marL="3962278" algn="l" defTabSz="990570" rtl="0" eaLnBrk="1" latinLnBrk="0" hangingPunct="1">
                        <a:defRPr kumimoji="1" sz="1950" kern="1200">
                          <a:solidFill>
                            <a:schemeClr val="dk1"/>
                          </a:solidFill>
                          <a:latin typeface="Calibri" panose="020F0502020204030204"/>
                        </a:defRPr>
                      </a:lvl9pPr>
                    </a:lstStyle>
                    <a:p>
                      <a:r>
                        <a:rPr kumimoji="1" lang="en-US" altLang="ja-JP" sz="1200" baseline="0">
                          <a:latin typeface="+mn-ea"/>
                          <a:ea typeface="+mn-ea"/>
                        </a:rPr>
                        <a:t>040080</a:t>
                      </a:r>
                      <a:r>
                        <a:rPr kumimoji="1" lang="ja-JP" altLang="en-US" sz="1200" baseline="0">
                          <a:latin typeface="+mn-ea"/>
                          <a:ea typeface="+mn-ea"/>
                        </a:rPr>
                        <a:t>　肺炎</a:t>
                      </a:r>
                    </a:p>
                  </a:txBody>
                  <a:tcP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472C4">
                        <a:tint val="20000"/>
                      </a:srgbClr>
                    </a:solidFill>
                  </a:tcPr>
                </a:tc>
                <a:tc>
                  <a:txBody>
                    <a:bodyPr/>
                    <a:lstStyle>
                      <a:lvl1pPr marL="0" algn="l" defTabSz="990570" rtl="0" eaLnBrk="1" latinLnBrk="0" hangingPunct="1">
                        <a:defRPr kumimoji="1" sz="1950" kern="1200">
                          <a:solidFill>
                            <a:schemeClr val="dk1"/>
                          </a:solidFill>
                          <a:latin typeface="Calibri" panose="020F0502020204030204"/>
                        </a:defRPr>
                      </a:lvl1pPr>
                      <a:lvl2pPr marL="495285" algn="l" defTabSz="990570" rtl="0" eaLnBrk="1" latinLnBrk="0" hangingPunct="1">
                        <a:defRPr kumimoji="1" sz="1950" kern="1200">
                          <a:solidFill>
                            <a:schemeClr val="dk1"/>
                          </a:solidFill>
                          <a:latin typeface="Calibri" panose="020F0502020204030204"/>
                        </a:defRPr>
                      </a:lvl2pPr>
                      <a:lvl3pPr marL="990570" algn="l" defTabSz="990570" rtl="0" eaLnBrk="1" latinLnBrk="0" hangingPunct="1">
                        <a:defRPr kumimoji="1" sz="1950" kern="1200">
                          <a:solidFill>
                            <a:schemeClr val="dk1"/>
                          </a:solidFill>
                          <a:latin typeface="Calibri" panose="020F0502020204030204"/>
                        </a:defRPr>
                      </a:lvl3pPr>
                      <a:lvl4pPr marL="1485854" algn="l" defTabSz="990570" rtl="0" eaLnBrk="1" latinLnBrk="0" hangingPunct="1">
                        <a:defRPr kumimoji="1" sz="1950" kern="1200">
                          <a:solidFill>
                            <a:schemeClr val="dk1"/>
                          </a:solidFill>
                          <a:latin typeface="Calibri" panose="020F0502020204030204"/>
                        </a:defRPr>
                      </a:lvl4pPr>
                      <a:lvl5pPr marL="1981139" algn="l" defTabSz="990570" rtl="0" eaLnBrk="1" latinLnBrk="0" hangingPunct="1">
                        <a:defRPr kumimoji="1" sz="1950" kern="1200">
                          <a:solidFill>
                            <a:schemeClr val="dk1"/>
                          </a:solidFill>
                          <a:latin typeface="Calibri" panose="020F0502020204030204"/>
                        </a:defRPr>
                      </a:lvl5pPr>
                      <a:lvl6pPr marL="2476424" algn="l" defTabSz="990570" rtl="0" eaLnBrk="1" latinLnBrk="0" hangingPunct="1">
                        <a:defRPr kumimoji="1" sz="1950" kern="1200">
                          <a:solidFill>
                            <a:schemeClr val="dk1"/>
                          </a:solidFill>
                          <a:latin typeface="Calibri" panose="020F0502020204030204"/>
                        </a:defRPr>
                      </a:lvl6pPr>
                      <a:lvl7pPr marL="2971709" algn="l" defTabSz="990570" rtl="0" eaLnBrk="1" latinLnBrk="0" hangingPunct="1">
                        <a:defRPr kumimoji="1" sz="1950" kern="1200">
                          <a:solidFill>
                            <a:schemeClr val="dk1"/>
                          </a:solidFill>
                          <a:latin typeface="Calibri" panose="020F0502020204030204"/>
                        </a:defRPr>
                      </a:lvl7pPr>
                      <a:lvl8pPr marL="3466993" algn="l" defTabSz="990570" rtl="0" eaLnBrk="1" latinLnBrk="0" hangingPunct="1">
                        <a:defRPr kumimoji="1" sz="1950" kern="1200">
                          <a:solidFill>
                            <a:schemeClr val="dk1"/>
                          </a:solidFill>
                          <a:latin typeface="Calibri" panose="020F0502020204030204"/>
                        </a:defRPr>
                      </a:lvl8pPr>
                      <a:lvl9pPr marL="3962278" algn="l" defTabSz="990570" rtl="0" eaLnBrk="1" latinLnBrk="0" hangingPunct="1">
                        <a:defRPr kumimoji="1" sz="1950" kern="1200">
                          <a:solidFill>
                            <a:schemeClr val="dk1"/>
                          </a:solidFill>
                          <a:latin typeface="Calibri" panose="020F0502020204030204"/>
                        </a:defRPr>
                      </a:lvl9pPr>
                    </a:lstStyle>
                    <a:p>
                      <a:pPr algn="ctr"/>
                      <a:r>
                        <a:rPr kumimoji="1" lang="en-US" altLang="ja-JP" sz="1200" baseline="0">
                          <a:latin typeface="+mn-ea"/>
                          <a:ea typeface="+mn-ea"/>
                        </a:rPr>
                        <a:t>168</a:t>
                      </a:r>
                      <a:r>
                        <a:rPr kumimoji="1" lang="ja-JP" altLang="en-US" sz="1200" baseline="0">
                          <a:latin typeface="+mn-ea"/>
                          <a:ea typeface="+mn-ea"/>
                        </a:rPr>
                        <a:t>分類</a:t>
                      </a:r>
                    </a:p>
                  </a:txBody>
                  <a:tcP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4472C4">
                        <a:tint val="20000"/>
                      </a:srgbClr>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200" baseline="0">
                          <a:latin typeface="+mn-ea"/>
                          <a:ea typeface="+mn-ea"/>
                        </a:rPr>
                        <a:t>⇒</a:t>
                      </a:r>
                      <a:endParaRPr kumimoji="1" lang="ja-JP" altLang="en-US" sz="1200" b="0" u="none" baseline="0">
                        <a:latin typeface="+mn-ea"/>
                        <a:ea typeface="+mn-ea"/>
                      </a:endParaRPr>
                    </a:p>
                  </a:txBody>
                  <a:tcP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472C4">
                        <a:tint val="20000"/>
                      </a:srgbClr>
                    </a:solidFill>
                  </a:tcPr>
                </a:tc>
                <a:tc>
                  <a:txBody>
                    <a:bodyPr/>
                    <a:lstStyle/>
                    <a:p>
                      <a:pPr algn="ctr"/>
                      <a:r>
                        <a:rPr kumimoji="1" lang="en-US" altLang="ja-JP" sz="1200" b="1" u="sng">
                          <a:solidFill>
                            <a:srgbClr val="0070C0"/>
                          </a:solidFill>
                        </a:rPr>
                        <a:t>52</a:t>
                      </a:r>
                      <a:r>
                        <a:rPr kumimoji="1" lang="ja-JP" altLang="en-US" sz="1200" b="1" u="sng">
                          <a:solidFill>
                            <a:srgbClr val="0070C0"/>
                          </a:solidFill>
                        </a:rPr>
                        <a:t>分類</a:t>
                      </a:r>
                    </a:p>
                  </a:txBody>
                  <a:tcP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472C4">
                        <a:tint val="20000"/>
                      </a:srgbClr>
                    </a:solidFill>
                  </a:tcPr>
                </a:tc>
                <a:tc>
                  <a:txBody>
                    <a:bodyPr/>
                    <a:lstStyle>
                      <a:lvl1pPr marL="0" algn="l" defTabSz="990570" rtl="0" eaLnBrk="1" latinLnBrk="0" hangingPunct="1">
                        <a:defRPr kumimoji="1" sz="1950" kern="1200">
                          <a:solidFill>
                            <a:schemeClr val="dk1"/>
                          </a:solidFill>
                          <a:latin typeface="Calibri" panose="020F0502020204030204"/>
                        </a:defRPr>
                      </a:lvl1pPr>
                      <a:lvl2pPr marL="495285" algn="l" defTabSz="990570" rtl="0" eaLnBrk="1" latinLnBrk="0" hangingPunct="1">
                        <a:defRPr kumimoji="1" sz="1950" kern="1200">
                          <a:solidFill>
                            <a:schemeClr val="dk1"/>
                          </a:solidFill>
                          <a:latin typeface="Calibri" panose="020F0502020204030204"/>
                        </a:defRPr>
                      </a:lvl2pPr>
                      <a:lvl3pPr marL="990570" algn="l" defTabSz="990570" rtl="0" eaLnBrk="1" latinLnBrk="0" hangingPunct="1">
                        <a:defRPr kumimoji="1" sz="1950" kern="1200">
                          <a:solidFill>
                            <a:schemeClr val="dk1"/>
                          </a:solidFill>
                          <a:latin typeface="Calibri" panose="020F0502020204030204"/>
                        </a:defRPr>
                      </a:lvl3pPr>
                      <a:lvl4pPr marL="1485854" algn="l" defTabSz="990570" rtl="0" eaLnBrk="1" latinLnBrk="0" hangingPunct="1">
                        <a:defRPr kumimoji="1" sz="1950" kern="1200">
                          <a:solidFill>
                            <a:schemeClr val="dk1"/>
                          </a:solidFill>
                          <a:latin typeface="Calibri" panose="020F0502020204030204"/>
                        </a:defRPr>
                      </a:lvl4pPr>
                      <a:lvl5pPr marL="1981139" algn="l" defTabSz="990570" rtl="0" eaLnBrk="1" latinLnBrk="0" hangingPunct="1">
                        <a:defRPr kumimoji="1" sz="1950" kern="1200">
                          <a:solidFill>
                            <a:schemeClr val="dk1"/>
                          </a:solidFill>
                          <a:latin typeface="Calibri" panose="020F0502020204030204"/>
                        </a:defRPr>
                      </a:lvl5pPr>
                      <a:lvl6pPr marL="2476424" algn="l" defTabSz="990570" rtl="0" eaLnBrk="1" latinLnBrk="0" hangingPunct="1">
                        <a:defRPr kumimoji="1" sz="1950" kern="1200">
                          <a:solidFill>
                            <a:schemeClr val="dk1"/>
                          </a:solidFill>
                          <a:latin typeface="Calibri" panose="020F0502020204030204"/>
                        </a:defRPr>
                      </a:lvl6pPr>
                      <a:lvl7pPr marL="2971709" algn="l" defTabSz="990570" rtl="0" eaLnBrk="1" latinLnBrk="0" hangingPunct="1">
                        <a:defRPr kumimoji="1" sz="1950" kern="1200">
                          <a:solidFill>
                            <a:schemeClr val="dk1"/>
                          </a:solidFill>
                          <a:latin typeface="Calibri" panose="020F0502020204030204"/>
                        </a:defRPr>
                      </a:lvl7pPr>
                      <a:lvl8pPr marL="3466993" algn="l" defTabSz="990570" rtl="0" eaLnBrk="1" latinLnBrk="0" hangingPunct="1">
                        <a:defRPr kumimoji="1" sz="1950" kern="1200">
                          <a:solidFill>
                            <a:schemeClr val="dk1"/>
                          </a:solidFill>
                          <a:latin typeface="Calibri" panose="020F0502020204030204"/>
                        </a:defRPr>
                      </a:lvl8pPr>
                      <a:lvl9pPr marL="3962278" algn="l" defTabSz="990570" rtl="0" eaLnBrk="1" latinLnBrk="0" hangingPunct="1">
                        <a:defRPr kumimoji="1" sz="1950" kern="1200">
                          <a:solidFill>
                            <a:schemeClr val="dk1"/>
                          </a:solidFill>
                          <a:latin typeface="Calibri" panose="020F0502020204030204"/>
                        </a:defRPr>
                      </a:lvl9pPr>
                    </a:lstStyle>
                    <a:p>
                      <a:pPr algn="ctr"/>
                      <a:r>
                        <a:rPr kumimoji="1" lang="en-US" altLang="ja-JP" sz="1200" baseline="0">
                          <a:latin typeface="+mn-ea"/>
                          <a:ea typeface="+mn-ea"/>
                        </a:rPr>
                        <a:t>15</a:t>
                      </a:r>
                      <a:r>
                        <a:rPr kumimoji="1" lang="ja-JP" altLang="en-US" sz="1200" baseline="0">
                          <a:latin typeface="+mn-ea"/>
                          <a:ea typeface="+mn-ea"/>
                        </a:rPr>
                        <a:t>分類　　　　</a:t>
                      </a: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4472C4">
                        <a:tint val="20000"/>
                      </a:srgbClr>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200" baseline="0">
                          <a:latin typeface="+mn-ea"/>
                          <a:ea typeface="+mn-ea"/>
                        </a:rPr>
                        <a:t>⇒</a:t>
                      </a:r>
                      <a:endParaRPr kumimoji="1" lang="ja-JP" altLang="en-US" sz="1200" b="0" u="none" baseline="0">
                        <a:latin typeface="+mn-ea"/>
                        <a:ea typeface="+mn-ea"/>
                      </a:endParaRPr>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472C4">
                        <a:tint val="20000"/>
                      </a:srgbClr>
                    </a:solidFill>
                  </a:tcPr>
                </a:tc>
                <a:tc>
                  <a:txBody>
                    <a:bodyPr/>
                    <a:lstStyle/>
                    <a:p>
                      <a:pPr algn="ctr"/>
                      <a:r>
                        <a:rPr kumimoji="1" lang="en-US" altLang="ja-JP" sz="1200" b="1" u="sng" baseline="0" dirty="0">
                          <a:solidFill>
                            <a:srgbClr val="0070C0"/>
                          </a:solidFill>
                          <a:latin typeface="+mn-ea"/>
                          <a:ea typeface="+mn-ea"/>
                        </a:rPr>
                        <a:t>12</a:t>
                      </a:r>
                      <a:r>
                        <a:rPr kumimoji="1" lang="ja-JP" altLang="en-US" sz="1200" b="1" u="sng" baseline="0" dirty="0">
                          <a:solidFill>
                            <a:srgbClr val="0070C0"/>
                          </a:solidFill>
                          <a:latin typeface="+mn-ea"/>
                          <a:ea typeface="+mn-ea"/>
                        </a:rPr>
                        <a:t>分類</a:t>
                      </a:r>
                    </a:p>
                  </a:txBody>
                  <a:tcPr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4472C4">
                        <a:tint val="20000"/>
                      </a:srgbClr>
                    </a:solidFill>
                  </a:tcPr>
                </a:tc>
                <a:extLst>
                  <a:ext uri="{0D108BD9-81ED-4DB2-BD59-A6C34878D82A}">
                    <a16:rowId xmlns:a16="http://schemas.microsoft.com/office/drawing/2014/main" val="4237396698"/>
                  </a:ext>
                </a:extLst>
              </a:tr>
            </a:tbl>
          </a:graphicData>
        </a:graphic>
      </p:graphicFrame>
      <p:sp>
        <p:nvSpPr>
          <p:cNvPr id="70" name="矢印: 上 69">
            <a:extLst>
              <a:ext uri="{FF2B5EF4-FFF2-40B4-BE49-F238E27FC236}">
                <a16:creationId xmlns:a16="http://schemas.microsoft.com/office/drawing/2014/main" id="{91A1C677-569B-A3B8-9B33-C1319B09432B}"/>
              </a:ext>
            </a:extLst>
          </p:cNvPr>
          <p:cNvSpPr/>
          <p:nvPr/>
        </p:nvSpPr>
        <p:spPr>
          <a:xfrm>
            <a:off x="4062838" y="4821603"/>
            <a:ext cx="250642" cy="184334"/>
          </a:xfrm>
          <a:prstGeom prst="up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grpSp>
        <p:nvGrpSpPr>
          <p:cNvPr id="73" name="グループ化 72">
            <a:extLst>
              <a:ext uri="{FF2B5EF4-FFF2-40B4-BE49-F238E27FC236}">
                <a16:creationId xmlns:a16="http://schemas.microsoft.com/office/drawing/2014/main" id="{8C0D4A54-3371-A44B-CF6C-6FC3B2931818}"/>
              </a:ext>
            </a:extLst>
          </p:cNvPr>
          <p:cNvGrpSpPr/>
          <p:nvPr/>
        </p:nvGrpSpPr>
        <p:grpSpPr>
          <a:xfrm>
            <a:off x="261971" y="2429202"/>
            <a:ext cx="4635454" cy="3118478"/>
            <a:chOff x="261971" y="2429202"/>
            <a:chExt cx="4635454" cy="3118478"/>
          </a:xfrm>
        </p:grpSpPr>
        <p:cxnSp>
          <p:nvCxnSpPr>
            <p:cNvPr id="164" name="図形 17">
              <a:extLst>
                <a:ext uri="{FF2B5EF4-FFF2-40B4-BE49-F238E27FC236}">
                  <a16:creationId xmlns:a16="http://schemas.microsoft.com/office/drawing/2014/main" id="{86411E79-E7EE-0B84-CABF-5D5B444299E5}"/>
                </a:ext>
              </a:extLst>
            </p:cNvPr>
            <p:cNvCxnSpPr>
              <a:cxnSpLocks/>
              <a:stCxn id="222" idx="3"/>
              <a:endCxn id="216" idx="1"/>
            </p:cNvCxnSpPr>
            <p:nvPr/>
          </p:nvCxnSpPr>
          <p:spPr>
            <a:xfrm flipV="1">
              <a:off x="1578270" y="4140924"/>
              <a:ext cx="638993" cy="241807"/>
            </a:xfrm>
            <a:prstGeom prst="bentConnector3">
              <a:avLst>
                <a:gd name="adj1" fmla="val 50000"/>
              </a:avLst>
            </a:prstGeom>
            <a:noFill/>
            <a:ln w="9525" cap="flat" cmpd="sng" algn="ctr">
              <a:solidFill>
                <a:srgbClr val="4F81BD">
                  <a:shade val="95000"/>
                  <a:satMod val="105000"/>
                </a:srgbClr>
              </a:solidFill>
              <a:prstDash val="solid"/>
            </a:ln>
            <a:effectLst/>
          </p:spPr>
        </p:cxnSp>
        <p:grpSp>
          <p:nvGrpSpPr>
            <p:cNvPr id="63" name="グループ化 62">
              <a:extLst>
                <a:ext uri="{FF2B5EF4-FFF2-40B4-BE49-F238E27FC236}">
                  <a16:creationId xmlns:a16="http://schemas.microsoft.com/office/drawing/2014/main" id="{197F4856-149F-DACD-800E-92CB2E7CE64A}"/>
                </a:ext>
              </a:extLst>
            </p:cNvPr>
            <p:cNvGrpSpPr/>
            <p:nvPr/>
          </p:nvGrpSpPr>
          <p:grpSpPr>
            <a:xfrm>
              <a:off x="261971" y="2429202"/>
              <a:ext cx="4635454" cy="3118478"/>
              <a:chOff x="200555" y="2443738"/>
              <a:chExt cx="4635454" cy="3118478"/>
            </a:xfrm>
          </p:grpSpPr>
          <p:sp>
            <p:nvSpPr>
              <p:cNvPr id="66" name="正方形/長方形 65">
                <a:extLst>
                  <a:ext uri="{FF2B5EF4-FFF2-40B4-BE49-F238E27FC236}">
                    <a16:creationId xmlns:a16="http://schemas.microsoft.com/office/drawing/2014/main" id="{0B1D1BB1-41CF-8C72-B9A6-395966F77B49}"/>
                  </a:ext>
                </a:extLst>
              </p:cNvPr>
              <p:cNvSpPr/>
              <p:nvPr/>
            </p:nvSpPr>
            <p:spPr>
              <a:xfrm>
                <a:off x="2692895" y="4440963"/>
                <a:ext cx="1033424" cy="446450"/>
              </a:xfrm>
              <a:prstGeom prst="rect">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grpSp>
            <p:nvGrpSpPr>
              <p:cNvPr id="17" name="グループ化 16">
                <a:extLst>
                  <a:ext uri="{FF2B5EF4-FFF2-40B4-BE49-F238E27FC236}">
                    <a16:creationId xmlns:a16="http://schemas.microsoft.com/office/drawing/2014/main" id="{DFD69674-CA01-DF02-A8D6-6B84BE3E3E99}"/>
                  </a:ext>
                </a:extLst>
              </p:cNvPr>
              <p:cNvGrpSpPr/>
              <p:nvPr/>
            </p:nvGrpSpPr>
            <p:grpSpPr>
              <a:xfrm>
                <a:off x="200555" y="2443738"/>
                <a:ext cx="4635454" cy="3118478"/>
                <a:chOff x="892136" y="2734510"/>
                <a:chExt cx="4635454" cy="3118478"/>
              </a:xfrm>
            </p:grpSpPr>
            <p:grpSp>
              <p:nvGrpSpPr>
                <p:cNvPr id="165" name="グループ化 164">
                  <a:extLst>
                    <a:ext uri="{FF2B5EF4-FFF2-40B4-BE49-F238E27FC236}">
                      <a16:creationId xmlns:a16="http://schemas.microsoft.com/office/drawing/2014/main" id="{8CE46A74-61E9-6D39-01C2-A38C9EF05A24}"/>
                    </a:ext>
                  </a:extLst>
                </p:cNvPr>
                <p:cNvGrpSpPr/>
                <p:nvPr/>
              </p:nvGrpSpPr>
              <p:grpSpPr>
                <a:xfrm>
                  <a:off x="892136" y="2734510"/>
                  <a:ext cx="4635454" cy="3118478"/>
                  <a:chOff x="1009243" y="2008542"/>
                  <a:chExt cx="4758950" cy="4342286"/>
                </a:xfrm>
              </p:grpSpPr>
              <p:sp>
                <p:nvSpPr>
                  <p:cNvPr id="166" name="正方形/長方形 165">
                    <a:extLst>
                      <a:ext uri="{FF2B5EF4-FFF2-40B4-BE49-F238E27FC236}">
                        <a16:creationId xmlns:a16="http://schemas.microsoft.com/office/drawing/2014/main" id="{E8F085D0-E258-C154-5EAE-C1AEFBCD5034}"/>
                      </a:ext>
                    </a:extLst>
                  </p:cNvPr>
                  <p:cNvSpPr/>
                  <p:nvPr/>
                </p:nvSpPr>
                <p:spPr>
                  <a:xfrm>
                    <a:off x="1009243" y="3486458"/>
                    <a:ext cx="623248" cy="432048"/>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a:ln>
                          <a:noFill/>
                        </a:ln>
                        <a:solidFill>
                          <a:prstClr val="white"/>
                        </a:solidFill>
                        <a:effectLst/>
                        <a:uLnTx/>
                        <a:uFillTx/>
                        <a:latin typeface="Calibri"/>
                        <a:ea typeface="ＭＳ Ｐゴシック"/>
                        <a:cs typeface="+mn-cs"/>
                      </a:rPr>
                      <a:t>疾患</a:t>
                    </a:r>
                  </a:p>
                </p:txBody>
              </p:sp>
              <p:sp>
                <p:nvSpPr>
                  <p:cNvPr id="168" name="テキスト ボックス 167">
                    <a:extLst>
                      <a:ext uri="{FF2B5EF4-FFF2-40B4-BE49-F238E27FC236}">
                        <a16:creationId xmlns:a16="http://schemas.microsoft.com/office/drawing/2014/main" id="{902BB9B4-B7A0-3EFC-8B20-B6BD3F7171C8}"/>
                      </a:ext>
                    </a:extLst>
                  </p:cNvPr>
                  <p:cNvSpPr txBox="1"/>
                  <p:nvPr/>
                </p:nvSpPr>
                <p:spPr>
                  <a:xfrm>
                    <a:off x="4335645" y="5622277"/>
                    <a:ext cx="1432548" cy="728551"/>
                  </a:xfrm>
                  <a:prstGeom prst="rect">
                    <a:avLst/>
                  </a:prstGeom>
                  <a:noFill/>
                  <a:ln w="19050">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400" b="1" i="0" u="none" strike="noStrike" kern="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CCP</a:t>
                    </a:r>
                    <a:r>
                      <a:rPr kumimoji="0" lang="ja-JP" altLang="en-US" sz="1400" b="1" i="0" u="none" strike="noStrike" kern="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マトリックス</a:t>
                    </a:r>
                    <a:endParaRPr kumimoji="0" lang="en-US" altLang="ja-JP" sz="1400" b="1" i="0" u="none" strike="noStrike" kern="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支払い分類</a:t>
                    </a:r>
                    <a:endParaRPr kumimoji="0" lang="en-US" altLang="ja-JP" sz="1400" b="1" i="0" u="none" strike="noStrike" kern="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69" name="テキスト ボックス 168">
                    <a:extLst>
                      <a:ext uri="{FF2B5EF4-FFF2-40B4-BE49-F238E27FC236}">
                        <a16:creationId xmlns:a16="http://schemas.microsoft.com/office/drawing/2014/main" id="{29C7A27D-177E-B29C-EC50-0531F6A55D99}"/>
                      </a:ext>
                    </a:extLst>
                  </p:cNvPr>
                  <p:cNvSpPr txBox="1"/>
                  <p:nvPr/>
                </p:nvSpPr>
                <p:spPr>
                  <a:xfrm>
                    <a:off x="4601106" y="2807258"/>
                    <a:ext cx="1107338" cy="4285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分類</a:t>
                    </a:r>
                    <a:r>
                      <a:rPr kumimoji="0" lang="en-US" altLang="ja-JP" sz="1400" b="1" i="0" u="none" strike="noStrike" kern="0" cap="none" spc="0" normalizeH="0" baseline="0" noProof="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p01</a:t>
                    </a:r>
                    <a:endParaRPr kumimoji="0" lang="ja-JP" altLang="en-US" sz="1400" b="1" i="0" u="none" strike="noStrike" kern="0" cap="none" spc="0" normalizeH="0" baseline="0" noProof="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endParaRPr>
                  </a:p>
                </p:txBody>
              </p:sp>
              <p:cxnSp>
                <p:nvCxnSpPr>
                  <p:cNvPr id="172" name="図形 17">
                    <a:extLst>
                      <a:ext uri="{FF2B5EF4-FFF2-40B4-BE49-F238E27FC236}">
                        <a16:creationId xmlns:a16="http://schemas.microsoft.com/office/drawing/2014/main" id="{2976B641-EFDA-DCC2-56CB-1CD49801393D}"/>
                      </a:ext>
                    </a:extLst>
                  </p:cNvPr>
                  <p:cNvCxnSpPr>
                    <a:cxnSpLocks/>
                    <a:stCxn id="221" idx="3"/>
                    <a:endCxn id="173" idx="1"/>
                  </p:cNvCxnSpPr>
                  <p:nvPr/>
                </p:nvCxnSpPr>
                <p:spPr>
                  <a:xfrm flipV="1">
                    <a:off x="2367706" y="3016854"/>
                    <a:ext cx="634750" cy="368606"/>
                  </a:xfrm>
                  <a:prstGeom prst="bentConnector3">
                    <a:avLst>
                      <a:gd name="adj1" fmla="val 50000"/>
                    </a:avLst>
                  </a:prstGeom>
                  <a:noFill/>
                  <a:ln w="9525" cap="flat" cmpd="sng" algn="ctr">
                    <a:solidFill>
                      <a:srgbClr val="4F81BD">
                        <a:shade val="95000"/>
                        <a:satMod val="105000"/>
                      </a:srgbClr>
                    </a:solidFill>
                    <a:prstDash val="solid"/>
                  </a:ln>
                  <a:effectLst/>
                </p:spPr>
              </p:cxnSp>
              <p:sp>
                <p:nvSpPr>
                  <p:cNvPr id="173" name="正方形/長方形 172">
                    <a:extLst>
                      <a:ext uri="{FF2B5EF4-FFF2-40B4-BE49-F238E27FC236}">
                        <a16:creationId xmlns:a16="http://schemas.microsoft.com/office/drawing/2014/main" id="{C3F214EA-670C-270D-E696-6AA0DFE6EC9E}"/>
                      </a:ext>
                    </a:extLst>
                  </p:cNvPr>
                  <p:cNvSpPr/>
                  <p:nvPr/>
                </p:nvSpPr>
                <p:spPr>
                  <a:xfrm>
                    <a:off x="3002455" y="2888517"/>
                    <a:ext cx="432049" cy="256674"/>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900" b="1" i="0" u="none" strike="noStrike" kern="0" cap="none" spc="0" normalizeH="0" baseline="0" noProof="0">
                        <a:ln>
                          <a:noFill/>
                        </a:ln>
                        <a:solidFill>
                          <a:prstClr val="white"/>
                        </a:solidFill>
                        <a:effectLst/>
                        <a:uLnTx/>
                        <a:uFillTx/>
                        <a:latin typeface="Calibri"/>
                        <a:ea typeface="ＭＳ Ｐゴシック"/>
                        <a:cs typeface="+mn-cs"/>
                      </a:rPr>
                      <a:t>なし</a:t>
                    </a:r>
                  </a:p>
                </p:txBody>
              </p:sp>
              <p:sp>
                <p:nvSpPr>
                  <p:cNvPr id="174" name="下矢印吹き出し 32">
                    <a:extLst>
                      <a:ext uri="{FF2B5EF4-FFF2-40B4-BE49-F238E27FC236}">
                        <a16:creationId xmlns:a16="http://schemas.microsoft.com/office/drawing/2014/main" id="{D54C4491-4CDB-DCB8-C758-83222AAD49E8}"/>
                      </a:ext>
                    </a:extLst>
                  </p:cNvPr>
                  <p:cNvSpPr/>
                  <p:nvPr/>
                </p:nvSpPr>
                <p:spPr>
                  <a:xfrm>
                    <a:off x="2578316" y="2008542"/>
                    <a:ext cx="1148174" cy="576064"/>
                  </a:xfrm>
                  <a:prstGeom prst="downArrowCallout">
                    <a:avLst>
                      <a:gd name="adj1" fmla="val 3823"/>
                      <a:gd name="adj2" fmla="val 8658"/>
                      <a:gd name="adj3" fmla="val 25000"/>
                      <a:gd name="adj4" fmla="val 41060"/>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100" b="1" i="0" u="none" strike="noStrike" kern="0" cap="none" spc="0" normalizeH="0" baseline="0" noProof="0">
                        <a:ln>
                          <a:noFill/>
                        </a:ln>
                        <a:solidFill>
                          <a:prstClr val="white"/>
                        </a:solidFill>
                        <a:effectLst/>
                        <a:uLnTx/>
                        <a:uFillTx/>
                        <a:latin typeface="Calibri"/>
                        <a:ea typeface="ＭＳ Ｐゴシック"/>
                        <a:cs typeface="+mn-cs"/>
                      </a:rPr>
                      <a:t>手術・処置等</a:t>
                    </a:r>
                  </a:p>
                </p:txBody>
              </p:sp>
              <p:sp>
                <p:nvSpPr>
                  <p:cNvPr id="175" name="下矢印吹き出し 33">
                    <a:extLst>
                      <a:ext uri="{FF2B5EF4-FFF2-40B4-BE49-F238E27FC236}">
                        <a16:creationId xmlns:a16="http://schemas.microsoft.com/office/drawing/2014/main" id="{01FDD4A9-4E66-1172-6E43-E8DF67AF20DB}"/>
                      </a:ext>
                    </a:extLst>
                  </p:cNvPr>
                  <p:cNvSpPr/>
                  <p:nvPr/>
                </p:nvSpPr>
                <p:spPr>
                  <a:xfrm>
                    <a:off x="3874457" y="2008542"/>
                    <a:ext cx="926417" cy="576064"/>
                  </a:xfrm>
                  <a:prstGeom prst="downArrowCallout">
                    <a:avLst>
                      <a:gd name="adj1" fmla="val 1199"/>
                      <a:gd name="adj2" fmla="val 7159"/>
                      <a:gd name="adj3" fmla="val 30247"/>
                      <a:gd name="adj4" fmla="val 39368"/>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100" b="1" i="0" u="none" strike="noStrike" kern="0" cap="none" spc="0" normalizeH="0" baseline="0" noProof="0">
                        <a:ln>
                          <a:noFill/>
                        </a:ln>
                        <a:solidFill>
                          <a:prstClr val="white"/>
                        </a:solidFill>
                        <a:effectLst/>
                        <a:uLnTx/>
                        <a:uFillTx/>
                        <a:latin typeface="Calibri"/>
                        <a:ea typeface="ＭＳ Ｐゴシック"/>
                        <a:cs typeface="+mn-cs"/>
                      </a:rPr>
                      <a:t>重症度等</a:t>
                    </a:r>
                  </a:p>
                </p:txBody>
              </p:sp>
              <p:sp>
                <p:nvSpPr>
                  <p:cNvPr id="181" name="正方形/長方形 180">
                    <a:extLst>
                      <a:ext uri="{FF2B5EF4-FFF2-40B4-BE49-F238E27FC236}">
                        <a16:creationId xmlns:a16="http://schemas.microsoft.com/office/drawing/2014/main" id="{02EEDBCA-79FE-4F44-0F11-BD9A24B83ACD}"/>
                      </a:ext>
                    </a:extLst>
                  </p:cNvPr>
                  <p:cNvSpPr/>
                  <p:nvPr/>
                </p:nvSpPr>
                <p:spPr>
                  <a:xfrm>
                    <a:off x="4114170" y="2728622"/>
                    <a:ext cx="432049" cy="256674"/>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white"/>
                        </a:solidFill>
                        <a:effectLst/>
                        <a:uLnTx/>
                        <a:uFillTx/>
                        <a:latin typeface="Calibri"/>
                        <a:ea typeface="ＭＳ Ｐゴシック"/>
                        <a:cs typeface="+mn-cs"/>
                      </a:rPr>
                      <a:t>なし</a:t>
                    </a:r>
                  </a:p>
                </p:txBody>
              </p:sp>
              <p:cxnSp>
                <p:nvCxnSpPr>
                  <p:cNvPr id="182" name="図形 17">
                    <a:extLst>
                      <a:ext uri="{FF2B5EF4-FFF2-40B4-BE49-F238E27FC236}">
                        <a16:creationId xmlns:a16="http://schemas.microsoft.com/office/drawing/2014/main" id="{BA1FD1E4-B0E8-C220-3B5F-820A3E459953}"/>
                      </a:ext>
                    </a:extLst>
                  </p:cNvPr>
                  <p:cNvCxnSpPr>
                    <a:cxnSpLocks/>
                    <a:stCxn id="221" idx="3"/>
                    <a:endCxn id="215" idx="1"/>
                  </p:cNvCxnSpPr>
                  <p:nvPr/>
                </p:nvCxnSpPr>
                <p:spPr>
                  <a:xfrm>
                    <a:off x="2367705" y="3385462"/>
                    <a:ext cx="627655" cy="326061"/>
                  </a:xfrm>
                  <a:prstGeom prst="bentConnector3">
                    <a:avLst>
                      <a:gd name="adj1" fmla="val 50000"/>
                    </a:avLst>
                  </a:prstGeom>
                  <a:noFill/>
                  <a:ln w="9525" cap="flat" cmpd="sng" algn="ctr">
                    <a:solidFill>
                      <a:srgbClr val="4F81BD">
                        <a:shade val="95000"/>
                        <a:satMod val="105000"/>
                      </a:srgbClr>
                    </a:solidFill>
                    <a:prstDash val="solid"/>
                  </a:ln>
                  <a:effectLst/>
                </p:spPr>
              </p:cxnSp>
              <p:sp>
                <p:nvSpPr>
                  <p:cNvPr id="208" name="正方形/長方形 207">
                    <a:extLst>
                      <a:ext uri="{FF2B5EF4-FFF2-40B4-BE49-F238E27FC236}">
                        <a16:creationId xmlns:a16="http://schemas.microsoft.com/office/drawing/2014/main" id="{6F6CF86F-D3FD-F76C-47D2-000336D6EABC}"/>
                      </a:ext>
                    </a:extLst>
                  </p:cNvPr>
                  <p:cNvSpPr/>
                  <p:nvPr/>
                </p:nvSpPr>
                <p:spPr>
                  <a:xfrm>
                    <a:off x="4114170" y="3073000"/>
                    <a:ext cx="432049" cy="256674"/>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white"/>
                        </a:solidFill>
                        <a:effectLst/>
                        <a:uLnTx/>
                        <a:uFillTx/>
                        <a:latin typeface="Calibri"/>
                        <a:ea typeface="ＭＳ Ｐゴシック"/>
                        <a:cs typeface="+mn-cs"/>
                      </a:rPr>
                      <a:t>あり</a:t>
                    </a:r>
                  </a:p>
                </p:txBody>
              </p:sp>
              <p:sp>
                <p:nvSpPr>
                  <p:cNvPr id="209" name="正方形/長方形 208">
                    <a:extLst>
                      <a:ext uri="{FF2B5EF4-FFF2-40B4-BE49-F238E27FC236}">
                        <a16:creationId xmlns:a16="http://schemas.microsoft.com/office/drawing/2014/main" id="{60876990-4171-D5F4-DE2D-0C6CC420CBF2}"/>
                      </a:ext>
                    </a:extLst>
                  </p:cNvPr>
                  <p:cNvSpPr/>
                  <p:nvPr/>
                </p:nvSpPr>
                <p:spPr>
                  <a:xfrm>
                    <a:off x="4117714" y="3417378"/>
                    <a:ext cx="432049" cy="256674"/>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white"/>
                        </a:solidFill>
                        <a:effectLst/>
                        <a:uLnTx/>
                        <a:uFillTx/>
                        <a:latin typeface="Calibri"/>
                        <a:ea typeface="ＭＳ Ｐゴシック"/>
                        <a:cs typeface="+mn-cs"/>
                      </a:rPr>
                      <a:t>なし</a:t>
                    </a:r>
                  </a:p>
                </p:txBody>
              </p:sp>
              <p:sp>
                <p:nvSpPr>
                  <p:cNvPr id="210" name="正方形/長方形 209">
                    <a:extLst>
                      <a:ext uri="{FF2B5EF4-FFF2-40B4-BE49-F238E27FC236}">
                        <a16:creationId xmlns:a16="http://schemas.microsoft.com/office/drawing/2014/main" id="{FADDF617-BCE3-399E-7F62-37D614500430}"/>
                      </a:ext>
                    </a:extLst>
                  </p:cNvPr>
                  <p:cNvSpPr/>
                  <p:nvPr/>
                </p:nvSpPr>
                <p:spPr>
                  <a:xfrm>
                    <a:off x="4117714" y="3761756"/>
                    <a:ext cx="432049" cy="256674"/>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white"/>
                        </a:solidFill>
                        <a:effectLst/>
                        <a:uLnTx/>
                        <a:uFillTx/>
                        <a:latin typeface="Calibri"/>
                        <a:ea typeface="ＭＳ Ｐゴシック"/>
                        <a:cs typeface="+mn-cs"/>
                      </a:rPr>
                      <a:t>あり</a:t>
                    </a:r>
                  </a:p>
                </p:txBody>
              </p:sp>
              <p:sp>
                <p:nvSpPr>
                  <p:cNvPr id="211" name="正方形/長方形 210">
                    <a:extLst>
                      <a:ext uri="{FF2B5EF4-FFF2-40B4-BE49-F238E27FC236}">
                        <a16:creationId xmlns:a16="http://schemas.microsoft.com/office/drawing/2014/main" id="{4F7944B8-CE57-A826-C261-7F8673133A26}"/>
                      </a:ext>
                    </a:extLst>
                  </p:cNvPr>
                  <p:cNvSpPr/>
                  <p:nvPr/>
                </p:nvSpPr>
                <p:spPr>
                  <a:xfrm>
                    <a:off x="4111685" y="4107149"/>
                    <a:ext cx="432049" cy="256674"/>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white"/>
                        </a:solidFill>
                        <a:effectLst/>
                        <a:uLnTx/>
                        <a:uFillTx/>
                        <a:latin typeface="Calibri"/>
                        <a:ea typeface="ＭＳ Ｐゴシック"/>
                        <a:cs typeface="+mn-cs"/>
                      </a:rPr>
                      <a:t>なし</a:t>
                    </a:r>
                  </a:p>
                </p:txBody>
              </p:sp>
              <p:sp>
                <p:nvSpPr>
                  <p:cNvPr id="212" name="正方形/長方形 211">
                    <a:extLst>
                      <a:ext uri="{FF2B5EF4-FFF2-40B4-BE49-F238E27FC236}">
                        <a16:creationId xmlns:a16="http://schemas.microsoft.com/office/drawing/2014/main" id="{321EFCC6-F57F-4BAA-1BB0-D7D96728719C}"/>
                      </a:ext>
                    </a:extLst>
                  </p:cNvPr>
                  <p:cNvSpPr/>
                  <p:nvPr/>
                </p:nvSpPr>
                <p:spPr>
                  <a:xfrm>
                    <a:off x="4111685" y="4450146"/>
                    <a:ext cx="432049" cy="256674"/>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white"/>
                        </a:solidFill>
                        <a:effectLst/>
                        <a:uLnTx/>
                        <a:uFillTx/>
                        <a:latin typeface="Calibri"/>
                        <a:ea typeface="ＭＳ Ｐゴシック"/>
                        <a:cs typeface="+mn-cs"/>
                      </a:rPr>
                      <a:t>あり</a:t>
                    </a:r>
                  </a:p>
                </p:txBody>
              </p:sp>
              <p:sp>
                <p:nvSpPr>
                  <p:cNvPr id="213" name="正方形/長方形 212">
                    <a:extLst>
                      <a:ext uri="{FF2B5EF4-FFF2-40B4-BE49-F238E27FC236}">
                        <a16:creationId xmlns:a16="http://schemas.microsoft.com/office/drawing/2014/main" id="{413CCEA9-CF8A-DC50-C4EC-48F13DC13176}"/>
                      </a:ext>
                    </a:extLst>
                  </p:cNvPr>
                  <p:cNvSpPr/>
                  <p:nvPr/>
                </p:nvSpPr>
                <p:spPr>
                  <a:xfrm>
                    <a:off x="4119621" y="4794892"/>
                    <a:ext cx="432049" cy="256674"/>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white"/>
                        </a:solidFill>
                        <a:effectLst/>
                        <a:uLnTx/>
                        <a:uFillTx/>
                        <a:latin typeface="Calibri"/>
                        <a:ea typeface="ＭＳ Ｐゴシック"/>
                        <a:cs typeface="+mn-cs"/>
                      </a:rPr>
                      <a:t>なし</a:t>
                    </a:r>
                  </a:p>
                </p:txBody>
              </p:sp>
              <p:sp>
                <p:nvSpPr>
                  <p:cNvPr id="214" name="正方形/長方形 213">
                    <a:extLst>
                      <a:ext uri="{FF2B5EF4-FFF2-40B4-BE49-F238E27FC236}">
                        <a16:creationId xmlns:a16="http://schemas.microsoft.com/office/drawing/2014/main" id="{EC9CBFA6-19EE-F021-8C7E-252392B697B9}"/>
                      </a:ext>
                    </a:extLst>
                  </p:cNvPr>
                  <p:cNvSpPr/>
                  <p:nvPr/>
                </p:nvSpPr>
                <p:spPr>
                  <a:xfrm>
                    <a:off x="4120925" y="5139270"/>
                    <a:ext cx="432049" cy="256674"/>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white"/>
                        </a:solidFill>
                        <a:effectLst/>
                        <a:uLnTx/>
                        <a:uFillTx/>
                        <a:latin typeface="Calibri"/>
                        <a:ea typeface="ＭＳ Ｐゴシック"/>
                        <a:cs typeface="+mn-cs"/>
                      </a:rPr>
                      <a:t>あり</a:t>
                    </a:r>
                  </a:p>
                </p:txBody>
              </p:sp>
              <p:sp>
                <p:nvSpPr>
                  <p:cNvPr id="215" name="正方形/長方形 214">
                    <a:extLst>
                      <a:ext uri="{FF2B5EF4-FFF2-40B4-BE49-F238E27FC236}">
                        <a16:creationId xmlns:a16="http://schemas.microsoft.com/office/drawing/2014/main" id="{7A51761C-3C8B-7121-4C23-16C5A03E638B}"/>
                      </a:ext>
                    </a:extLst>
                  </p:cNvPr>
                  <p:cNvSpPr/>
                  <p:nvPr/>
                </p:nvSpPr>
                <p:spPr>
                  <a:xfrm>
                    <a:off x="2995359" y="3583184"/>
                    <a:ext cx="432049" cy="256674"/>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white"/>
                        </a:solidFill>
                        <a:effectLst/>
                        <a:uLnTx/>
                        <a:uFillTx/>
                        <a:latin typeface="Calibri"/>
                        <a:ea typeface="ＭＳ Ｐゴシック"/>
                        <a:cs typeface="+mn-cs"/>
                      </a:rPr>
                      <a:t>あり</a:t>
                    </a:r>
                  </a:p>
                </p:txBody>
              </p:sp>
              <p:sp>
                <p:nvSpPr>
                  <p:cNvPr id="216" name="正方形/長方形 215">
                    <a:extLst>
                      <a:ext uri="{FF2B5EF4-FFF2-40B4-BE49-F238E27FC236}">
                        <a16:creationId xmlns:a16="http://schemas.microsoft.com/office/drawing/2014/main" id="{5DB532A8-51EA-DEF0-ABCE-3D628389092E}"/>
                      </a:ext>
                    </a:extLst>
                  </p:cNvPr>
                  <p:cNvSpPr/>
                  <p:nvPr/>
                </p:nvSpPr>
                <p:spPr>
                  <a:xfrm>
                    <a:off x="3016628" y="4263672"/>
                    <a:ext cx="432049" cy="256674"/>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white"/>
                        </a:solidFill>
                        <a:effectLst/>
                        <a:uLnTx/>
                        <a:uFillTx/>
                        <a:latin typeface="Calibri"/>
                        <a:ea typeface="ＭＳ Ｐゴシック"/>
                        <a:cs typeface="+mn-cs"/>
                      </a:rPr>
                      <a:t>なし</a:t>
                    </a:r>
                  </a:p>
                </p:txBody>
              </p:sp>
              <p:sp>
                <p:nvSpPr>
                  <p:cNvPr id="217" name="正方形/長方形 216">
                    <a:extLst>
                      <a:ext uri="{FF2B5EF4-FFF2-40B4-BE49-F238E27FC236}">
                        <a16:creationId xmlns:a16="http://schemas.microsoft.com/office/drawing/2014/main" id="{105DE317-7DCF-CDCE-204E-60F39093CEF0}"/>
                      </a:ext>
                    </a:extLst>
                  </p:cNvPr>
                  <p:cNvSpPr/>
                  <p:nvPr/>
                </p:nvSpPr>
                <p:spPr>
                  <a:xfrm>
                    <a:off x="3009533" y="4958339"/>
                    <a:ext cx="432049" cy="256674"/>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white"/>
                        </a:solidFill>
                        <a:effectLst/>
                        <a:uLnTx/>
                        <a:uFillTx/>
                        <a:latin typeface="Calibri"/>
                        <a:ea typeface="ＭＳ Ｐゴシック"/>
                        <a:cs typeface="+mn-cs"/>
                      </a:rPr>
                      <a:t>あり</a:t>
                    </a:r>
                  </a:p>
                </p:txBody>
              </p:sp>
              <p:sp>
                <p:nvSpPr>
                  <p:cNvPr id="218" name="下矢印吹き出し 76">
                    <a:extLst>
                      <a:ext uri="{FF2B5EF4-FFF2-40B4-BE49-F238E27FC236}">
                        <a16:creationId xmlns:a16="http://schemas.microsoft.com/office/drawing/2014/main" id="{F059E4B1-21E4-8818-A129-16D2A51332B0}"/>
                      </a:ext>
                    </a:extLst>
                  </p:cNvPr>
                  <p:cNvSpPr/>
                  <p:nvPr/>
                </p:nvSpPr>
                <p:spPr>
                  <a:xfrm>
                    <a:off x="1816323" y="2012080"/>
                    <a:ext cx="658224" cy="576064"/>
                  </a:xfrm>
                  <a:prstGeom prst="downArrowCallout">
                    <a:avLst>
                      <a:gd name="adj1" fmla="val 3823"/>
                      <a:gd name="adj2" fmla="val 8658"/>
                      <a:gd name="adj3" fmla="val 25000"/>
                      <a:gd name="adj4" fmla="val 41060"/>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100" b="1" i="0" u="none" strike="noStrike" kern="0" cap="none" spc="0" normalizeH="0" baseline="0" noProof="0">
                        <a:ln>
                          <a:noFill/>
                        </a:ln>
                        <a:solidFill>
                          <a:prstClr val="white"/>
                        </a:solidFill>
                        <a:effectLst/>
                        <a:uLnTx/>
                        <a:uFillTx/>
                        <a:latin typeface="Calibri"/>
                        <a:ea typeface="ＭＳ Ｐゴシック"/>
                        <a:cs typeface="+mn-cs"/>
                      </a:rPr>
                      <a:t>手術</a:t>
                    </a:r>
                  </a:p>
                </p:txBody>
              </p:sp>
              <p:cxnSp>
                <p:nvCxnSpPr>
                  <p:cNvPr id="219" name="図形 17">
                    <a:extLst>
                      <a:ext uri="{FF2B5EF4-FFF2-40B4-BE49-F238E27FC236}">
                        <a16:creationId xmlns:a16="http://schemas.microsoft.com/office/drawing/2014/main" id="{9D3A7A1D-1ECC-53B1-2AB6-2DC8C5ED42AE}"/>
                      </a:ext>
                    </a:extLst>
                  </p:cNvPr>
                  <p:cNvCxnSpPr>
                    <a:cxnSpLocks/>
                    <a:endCxn id="221" idx="1"/>
                  </p:cNvCxnSpPr>
                  <p:nvPr/>
                </p:nvCxnSpPr>
                <p:spPr>
                  <a:xfrm flipV="1">
                    <a:off x="1636900" y="3385462"/>
                    <a:ext cx="298758" cy="313081"/>
                  </a:xfrm>
                  <a:prstGeom prst="bentConnector3">
                    <a:avLst>
                      <a:gd name="adj1" fmla="val 50001"/>
                    </a:avLst>
                  </a:prstGeom>
                  <a:noFill/>
                  <a:ln w="9525" cap="flat" cmpd="sng" algn="ctr">
                    <a:solidFill>
                      <a:srgbClr val="4F81BD">
                        <a:shade val="95000"/>
                        <a:satMod val="105000"/>
                      </a:srgbClr>
                    </a:solidFill>
                    <a:prstDash val="solid"/>
                  </a:ln>
                  <a:effectLst/>
                </p:spPr>
              </p:cxnSp>
              <p:cxnSp>
                <p:nvCxnSpPr>
                  <p:cNvPr id="220" name="図形 17">
                    <a:extLst>
                      <a:ext uri="{FF2B5EF4-FFF2-40B4-BE49-F238E27FC236}">
                        <a16:creationId xmlns:a16="http://schemas.microsoft.com/office/drawing/2014/main" id="{9375BFB0-24A1-4878-EBD7-BF027AE127B9}"/>
                      </a:ext>
                    </a:extLst>
                  </p:cNvPr>
                  <p:cNvCxnSpPr>
                    <a:cxnSpLocks/>
                    <a:endCxn id="222" idx="1"/>
                  </p:cNvCxnSpPr>
                  <p:nvPr/>
                </p:nvCxnSpPr>
                <p:spPr>
                  <a:xfrm>
                    <a:off x="1636900" y="3698543"/>
                    <a:ext cx="291663" cy="1030169"/>
                  </a:xfrm>
                  <a:prstGeom prst="bentConnector3">
                    <a:avLst>
                      <a:gd name="adj1" fmla="val 50000"/>
                    </a:avLst>
                  </a:prstGeom>
                  <a:noFill/>
                  <a:ln w="9525" cap="flat" cmpd="sng" algn="ctr">
                    <a:solidFill>
                      <a:srgbClr val="4F81BD">
                        <a:shade val="95000"/>
                        <a:satMod val="105000"/>
                      </a:srgbClr>
                    </a:solidFill>
                    <a:prstDash val="solid"/>
                  </a:ln>
                  <a:effectLst/>
                </p:spPr>
              </p:cxnSp>
              <p:sp>
                <p:nvSpPr>
                  <p:cNvPr id="221" name="正方形/長方形 220">
                    <a:extLst>
                      <a:ext uri="{FF2B5EF4-FFF2-40B4-BE49-F238E27FC236}">
                        <a16:creationId xmlns:a16="http://schemas.microsoft.com/office/drawing/2014/main" id="{77CE4943-FAA9-C711-1C9A-13E153D4AECD}"/>
                      </a:ext>
                    </a:extLst>
                  </p:cNvPr>
                  <p:cNvSpPr/>
                  <p:nvPr/>
                </p:nvSpPr>
                <p:spPr>
                  <a:xfrm>
                    <a:off x="1935656" y="3257122"/>
                    <a:ext cx="432049" cy="256674"/>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900" b="1" i="0" u="none" strike="noStrike" kern="0" cap="none" spc="0" normalizeH="0" baseline="0" noProof="0">
                        <a:ln>
                          <a:noFill/>
                        </a:ln>
                        <a:solidFill>
                          <a:prstClr val="white"/>
                        </a:solidFill>
                        <a:effectLst/>
                        <a:uLnTx/>
                        <a:uFillTx/>
                        <a:latin typeface="Calibri"/>
                        <a:ea typeface="ＭＳ Ｐゴシック"/>
                        <a:cs typeface="+mn-cs"/>
                      </a:rPr>
                      <a:t>なし</a:t>
                    </a:r>
                  </a:p>
                </p:txBody>
              </p:sp>
              <p:sp>
                <p:nvSpPr>
                  <p:cNvPr id="222" name="正方形/長方形 221">
                    <a:extLst>
                      <a:ext uri="{FF2B5EF4-FFF2-40B4-BE49-F238E27FC236}">
                        <a16:creationId xmlns:a16="http://schemas.microsoft.com/office/drawing/2014/main" id="{0B222193-865A-32A0-7582-09211E14608E}"/>
                      </a:ext>
                    </a:extLst>
                  </p:cNvPr>
                  <p:cNvSpPr/>
                  <p:nvPr/>
                </p:nvSpPr>
                <p:spPr>
                  <a:xfrm>
                    <a:off x="1928562" y="4600373"/>
                    <a:ext cx="432049" cy="256674"/>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white"/>
                        </a:solidFill>
                        <a:effectLst/>
                        <a:uLnTx/>
                        <a:uFillTx/>
                        <a:latin typeface="Calibri"/>
                        <a:ea typeface="ＭＳ Ｐゴシック"/>
                        <a:cs typeface="+mn-cs"/>
                      </a:rPr>
                      <a:t>あり</a:t>
                    </a:r>
                  </a:p>
                </p:txBody>
              </p:sp>
              <p:cxnSp>
                <p:nvCxnSpPr>
                  <p:cNvPr id="223" name="図形 17">
                    <a:extLst>
                      <a:ext uri="{FF2B5EF4-FFF2-40B4-BE49-F238E27FC236}">
                        <a16:creationId xmlns:a16="http://schemas.microsoft.com/office/drawing/2014/main" id="{BF618D3E-BD51-0A74-5718-EC6C064808FF}"/>
                      </a:ext>
                    </a:extLst>
                  </p:cNvPr>
                  <p:cNvCxnSpPr>
                    <a:cxnSpLocks/>
                    <a:stCxn id="222" idx="3"/>
                    <a:endCxn id="217" idx="1"/>
                  </p:cNvCxnSpPr>
                  <p:nvPr/>
                </p:nvCxnSpPr>
                <p:spPr>
                  <a:xfrm>
                    <a:off x="2360610" y="4728710"/>
                    <a:ext cx="648924" cy="357966"/>
                  </a:xfrm>
                  <a:prstGeom prst="bentConnector3">
                    <a:avLst>
                      <a:gd name="adj1" fmla="val 50000"/>
                    </a:avLst>
                  </a:prstGeom>
                  <a:noFill/>
                  <a:ln w="9525" cap="flat" cmpd="sng" algn="ctr">
                    <a:solidFill>
                      <a:srgbClr val="4F81BD">
                        <a:shade val="95000"/>
                        <a:satMod val="105000"/>
                      </a:srgbClr>
                    </a:solidFill>
                    <a:prstDash val="solid"/>
                  </a:ln>
                  <a:effectLst/>
                </p:spPr>
              </p:cxnSp>
              <p:cxnSp>
                <p:nvCxnSpPr>
                  <p:cNvPr id="224" name="図形 17">
                    <a:extLst>
                      <a:ext uri="{FF2B5EF4-FFF2-40B4-BE49-F238E27FC236}">
                        <a16:creationId xmlns:a16="http://schemas.microsoft.com/office/drawing/2014/main" id="{09025898-579B-35E2-DEFC-6F5453C59DD0}"/>
                      </a:ext>
                    </a:extLst>
                  </p:cNvPr>
                  <p:cNvCxnSpPr>
                    <a:cxnSpLocks/>
                    <a:stCxn id="173" idx="3"/>
                    <a:endCxn id="181" idx="1"/>
                  </p:cNvCxnSpPr>
                  <p:nvPr/>
                </p:nvCxnSpPr>
                <p:spPr>
                  <a:xfrm flipV="1">
                    <a:off x="3434503" y="2856961"/>
                    <a:ext cx="679668" cy="159895"/>
                  </a:xfrm>
                  <a:prstGeom prst="bentConnector3">
                    <a:avLst>
                      <a:gd name="adj1" fmla="val 50000"/>
                    </a:avLst>
                  </a:prstGeom>
                  <a:noFill/>
                  <a:ln w="9525" cap="flat" cmpd="sng" algn="ctr">
                    <a:solidFill>
                      <a:srgbClr val="4F81BD">
                        <a:shade val="95000"/>
                        <a:satMod val="105000"/>
                      </a:srgbClr>
                    </a:solidFill>
                    <a:prstDash val="solid"/>
                  </a:ln>
                  <a:effectLst/>
                </p:spPr>
              </p:cxnSp>
              <p:cxnSp>
                <p:nvCxnSpPr>
                  <p:cNvPr id="225" name="図形 17">
                    <a:extLst>
                      <a:ext uri="{FF2B5EF4-FFF2-40B4-BE49-F238E27FC236}">
                        <a16:creationId xmlns:a16="http://schemas.microsoft.com/office/drawing/2014/main" id="{1E0CB81D-952E-6950-5558-81AD7198B222}"/>
                      </a:ext>
                    </a:extLst>
                  </p:cNvPr>
                  <p:cNvCxnSpPr>
                    <a:cxnSpLocks/>
                    <a:stCxn id="173" idx="3"/>
                    <a:endCxn id="208" idx="1"/>
                  </p:cNvCxnSpPr>
                  <p:nvPr/>
                </p:nvCxnSpPr>
                <p:spPr>
                  <a:xfrm>
                    <a:off x="3434503" y="3016856"/>
                    <a:ext cx="679668" cy="184483"/>
                  </a:xfrm>
                  <a:prstGeom prst="bentConnector3">
                    <a:avLst>
                      <a:gd name="adj1" fmla="val 50000"/>
                    </a:avLst>
                  </a:prstGeom>
                  <a:noFill/>
                  <a:ln w="9525" cap="flat" cmpd="sng" algn="ctr">
                    <a:solidFill>
                      <a:srgbClr val="4F81BD">
                        <a:shade val="95000"/>
                        <a:satMod val="105000"/>
                      </a:srgbClr>
                    </a:solidFill>
                    <a:prstDash val="solid"/>
                  </a:ln>
                  <a:effectLst/>
                </p:spPr>
              </p:cxnSp>
              <p:cxnSp>
                <p:nvCxnSpPr>
                  <p:cNvPr id="226" name="図形 17">
                    <a:extLst>
                      <a:ext uri="{FF2B5EF4-FFF2-40B4-BE49-F238E27FC236}">
                        <a16:creationId xmlns:a16="http://schemas.microsoft.com/office/drawing/2014/main" id="{E5F0A350-3EE4-DB04-344A-BC20E25AA411}"/>
                      </a:ext>
                    </a:extLst>
                  </p:cNvPr>
                  <p:cNvCxnSpPr>
                    <a:cxnSpLocks/>
                    <a:stCxn id="215" idx="3"/>
                    <a:endCxn id="209" idx="1"/>
                  </p:cNvCxnSpPr>
                  <p:nvPr/>
                </p:nvCxnSpPr>
                <p:spPr>
                  <a:xfrm flipV="1">
                    <a:off x="3427409" y="3545715"/>
                    <a:ext cx="690307" cy="165806"/>
                  </a:xfrm>
                  <a:prstGeom prst="bentConnector3">
                    <a:avLst>
                      <a:gd name="adj1" fmla="val 50000"/>
                    </a:avLst>
                  </a:prstGeom>
                  <a:noFill/>
                  <a:ln w="9525" cap="flat" cmpd="sng" algn="ctr">
                    <a:solidFill>
                      <a:srgbClr val="4F81BD">
                        <a:shade val="95000"/>
                        <a:satMod val="105000"/>
                      </a:srgbClr>
                    </a:solidFill>
                    <a:prstDash val="solid"/>
                  </a:ln>
                  <a:effectLst/>
                </p:spPr>
              </p:cxnSp>
              <p:cxnSp>
                <p:nvCxnSpPr>
                  <p:cNvPr id="227" name="図形 17">
                    <a:extLst>
                      <a:ext uri="{FF2B5EF4-FFF2-40B4-BE49-F238E27FC236}">
                        <a16:creationId xmlns:a16="http://schemas.microsoft.com/office/drawing/2014/main" id="{31AD0E6B-CE25-7294-75BB-79F55A5D9F74}"/>
                      </a:ext>
                    </a:extLst>
                  </p:cNvPr>
                  <p:cNvCxnSpPr>
                    <a:cxnSpLocks/>
                    <a:stCxn id="215" idx="3"/>
                    <a:endCxn id="210" idx="1"/>
                  </p:cNvCxnSpPr>
                  <p:nvPr/>
                </p:nvCxnSpPr>
                <p:spPr>
                  <a:xfrm>
                    <a:off x="3427409" y="3711521"/>
                    <a:ext cx="690307" cy="178572"/>
                  </a:xfrm>
                  <a:prstGeom prst="bentConnector3">
                    <a:avLst>
                      <a:gd name="adj1" fmla="val 50000"/>
                    </a:avLst>
                  </a:prstGeom>
                  <a:noFill/>
                  <a:ln w="9525" cap="flat" cmpd="sng" algn="ctr">
                    <a:solidFill>
                      <a:srgbClr val="4F81BD">
                        <a:shade val="95000"/>
                        <a:satMod val="105000"/>
                      </a:srgbClr>
                    </a:solidFill>
                    <a:prstDash val="solid"/>
                  </a:ln>
                  <a:effectLst/>
                </p:spPr>
              </p:cxnSp>
              <p:cxnSp>
                <p:nvCxnSpPr>
                  <p:cNvPr id="228" name="図形 17">
                    <a:extLst>
                      <a:ext uri="{FF2B5EF4-FFF2-40B4-BE49-F238E27FC236}">
                        <a16:creationId xmlns:a16="http://schemas.microsoft.com/office/drawing/2014/main" id="{25E175DF-79BC-8BD0-8014-55692FC2AEB7}"/>
                      </a:ext>
                    </a:extLst>
                  </p:cNvPr>
                  <p:cNvCxnSpPr>
                    <a:cxnSpLocks/>
                    <a:stCxn id="216" idx="3"/>
                    <a:endCxn id="211" idx="1"/>
                  </p:cNvCxnSpPr>
                  <p:nvPr/>
                </p:nvCxnSpPr>
                <p:spPr>
                  <a:xfrm flipV="1">
                    <a:off x="3448677" y="4235485"/>
                    <a:ext cx="663008" cy="156524"/>
                  </a:xfrm>
                  <a:prstGeom prst="bentConnector3">
                    <a:avLst>
                      <a:gd name="adj1" fmla="val 50000"/>
                    </a:avLst>
                  </a:prstGeom>
                  <a:noFill/>
                  <a:ln w="9525" cap="flat" cmpd="sng" algn="ctr">
                    <a:solidFill>
                      <a:srgbClr val="4F81BD">
                        <a:shade val="95000"/>
                        <a:satMod val="105000"/>
                      </a:srgbClr>
                    </a:solidFill>
                    <a:prstDash val="solid"/>
                  </a:ln>
                  <a:effectLst/>
                </p:spPr>
              </p:cxnSp>
              <p:cxnSp>
                <p:nvCxnSpPr>
                  <p:cNvPr id="229" name="図形 17">
                    <a:extLst>
                      <a:ext uri="{FF2B5EF4-FFF2-40B4-BE49-F238E27FC236}">
                        <a16:creationId xmlns:a16="http://schemas.microsoft.com/office/drawing/2014/main" id="{1851DBFF-5E28-108F-2733-93933E3C4773}"/>
                      </a:ext>
                    </a:extLst>
                  </p:cNvPr>
                  <p:cNvCxnSpPr>
                    <a:cxnSpLocks/>
                    <a:stCxn id="216" idx="3"/>
                    <a:endCxn id="212" idx="1"/>
                  </p:cNvCxnSpPr>
                  <p:nvPr/>
                </p:nvCxnSpPr>
                <p:spPr>
                  <a:xfrm>
                    <a:off x="3448677" y="4392009"/>
                    <a:ext cx="663008" cy="186474"/>
                  </a:xfrm>
                  <a:prstGeom prst="bentConnector3">
                    <a:avLst>
                      <a:gd name="adj1" fmla="val 50000"/>
                    </a:avLst>
                  </a:prstGeom>
                  <a:noFill/>
                  <a:ln w="9525" cap="flat" cmpd="sng" algn="ctr">
                    <a:solidFill>
                      <a:srgbClr val="4F81BD">
                        <a:shade val="95000"/>
                        <a:satMod val="105000"/>
                      </a:srgbClr>
                    </a:solidFill>
                    <a:prstDash val="solid"/>
                  </a:ln>
                  <a:effectLst/>
                </p:spPr>
              </p:cxnSp>
              <p:cxnSp>
                <p:nvCxnSpPr>
                  <p:cNvPr id="230" name="図形 17">
                    <a:extLst>
                      <a:ext uri="{FF2B5EF4-FFF2-40B4-BE49-F238E27FC236}">
                        <a16:creationId xmlns:a16="http://schemas.microsoft.com/office/drawing/2014/main" id="{7BA197BD-3E11-20A7-69A9-7836530F6C73}"/>
                      </a:ext>
                    </a:extLst>
                  </p:cNvPr>
                  <p:cNvCxnSpPr>
                    <a:cxnSpLocks/>
                    <a:stCxn id="217" idx="3"/>
                    <a:endCxn id="213" idx="1"/>
                  </p:cNvCxnSpPr>
                  <p:nvPr/>
                </p:nvCxnSpPr>
                <p:spPr>
                  <a:xfrm flipV="1">
                    <a:off x="3441582" y="4923229"/>
                    <a:ext cx="678039" cy="163447"/>
                  </a:xfrm>
                  <a:prstGeom prst="bentConnector3">
                    <a:avLst>
                      <a:gd name="adj1" fmla="val 50000"/>
                    </a:avLst>
                  </a:prstGeom>
                  <a:noFill/>
                  <a:ln w="9525" cap="flat" cmpd="sng" algn="ctr">
                    <a:solidFill>
                      <a:srgbClr val="4F81BD">
                        <a:shade val="95000"/>
                        <a:satMod val="105000"/>
                      </a:srgbClr>
                    </a:solidFill>
                    <a:prstDash val="solid"/>
                  </a:ln>
                  <a:effectLst/>
                </p:spPr>
              </p:cxnSp>
              <p:cxnSp>
                <p:nvCxnSpPr>
                  <p:cNvPr id="231" name="図形 17">
                    <a:extLst>
                      <a:ext uri="{FF2B5EF4-FFF2-40B4-BE49-F238E27FC236}">
                        <a16:creationId xmlns:a16="http://schemas.microsoft.com/office/drawing/2014/main" id="{4289E406-DBA7-77AD-9E63-36E30AF0F6C3}"/>
                      </a:ext>
                    </a:extLst>
                  </p:cNvPr>
                  <p:cNvCxnSpPr>
                    <a:cxnSpLocks/>
                    <a:stCxn id="217" idx="3"/>
                    <a:endCxn id="214" idx="1"/>
                  </p:cNvCxnSpPr>
                  <p:nvPr/>
                </p:nvCxnSpPr>
                <p:spPr>
                  <a:xfrm>
                    <a:off x="3441582" y="5086676"/>
                    <a:ext cx="679343" cy="180931"/>
                  </a:xfrm>
                  <a:prstGeom prst="bentConnector3">
                    <a:avLst>
                      <a:gd name="adj1" fmla="val 50000"/>
                    </a:avLst>
                  </a:prstGeom>
                  <a:noFill/>
                  <a:ln w="9525" cap="flat" cmpd="sng" algn="ctr">
                    <a:solidFill>
                      <a:srgbClr val="4F81BD">
                        <a:shade val="95000"/>
                        <a:satMod val="105000"/>
                      </a:srgbClr>
                    </a:solidFill>
                    <a:prstDash val="solid"/>
                  </a:ln>
                  <a:effectLst/>
                </p:spPr>
              </p:cxnSp>
            </p:grpSp>
            <p:sp>
              <p:nvSpPr>
                <p:cNvPr id="5" name="正方形/長方形 4">
                  <a:extLst>
                    <a:ext uri="{FF2B5EF4-FFF2-40B4-BE49-F238E27FC236}">
                      <a16:creationId xmlns:a16="http://schemas.microsoft.com/office/drawing/2014/main" id="{52063B48-2044-18F5-2DC6-883F4F2799B6}"/>
                    </a:ext>
                  </a:extLst>
                </p:cNvPr>
                <p:cNvSpPr/>
                <p:nvPr/>
              </p:nvSpPr>
              <p:spPr>
                <a:xfrm>
                  <a:off x="3394331" y="3222067"/>
                  <a:ext cx="1033424" cy="471956"/>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64" name="正方形/長方形 63">
                  <a:extLst>
                    <a:ext uri="{FF2B5EF4-FFF2-40B4-BE49-F238E27FC236}">
                      <a16:creationId xmlns:a16="http://schemas.microsoft.com/office/drawing/2014/main" id="{9B68E7FB-FE7F-6953-52C1-32D93573289D}"/>
                    </a:ext>
                  </a:extLst>
                </p:cNvPr>
                <p:cNvSpPr/>
                <p:nvPr/>
              </p:nvSpPr>
              <p:spPr>
                <a:xfrm>
                  <a:off x="3389189" y="4236554"/>
                  <a:ext cx="1033424" cy="446751"/>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65" name="テキスト ボックス 64">
                  <a:extLst>
                    <a:ext uri="{FF2B5EF4-FFF2-40B4-BE49-F238E27FC236}">
                      <a16:creationId xmlns:a16="http://schemas.microsoft.com/office/drawing/2014/main" id="{B334F4A8-5FAD-D464-3E1B-8510B99168FB}"/>
                    </a:ext>
                  </a:extLst>
                </p:cNvPr>
                <p:cNvSpPr txBox="1"/>
                <p:nvPr/>
              </p:nvSpPr>
              <p:spPr>
                <a:xfrm>
                  <a:off x="4391804" y="4286500"/>
                  <a:ext cx="109183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分類</a:t>
                  </a:r>
                  <a:r>
                    <a:rPr kumimoji="0" lang="en-US" altLang="ja-JP" sz="1400" b="1" i="0" u="none" strike="noStrike" kern="0" cap="none" spc="0" normalizeH="0" baseline="0" noProof="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p01</a:t>
                  </a:r>
                  <a:endParaRPr kumimoji="0" lang="ja-JP" altLang="en-US" sz="1400" b="1" i="0" u="none" strike="noStrike" kern="0" cap="none" spc="0" normalizeH="0" baseline="0" noProof="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7" name="テキスト ボックス 66">
                  <a:extLst>
                    <a:ext uri="{FF2B5EF4-FFF2-40B4-BE49-F238E27FC236}">
                      <a16:creationId xmlns:a16="http://schemas.microsoft.com/office/drawing/2014/main" id="{94CC30F3-5C70-9DE0-0CF5-7B439AC260E0}"/>
                    </a:ext>
                  </a:extLst>
                </p:cNvPr>
                <p:cNvSpPr txBox="1"/>
                <p:nvPr/>
              </p:nvSpPr>
              <p:spPr>
                <a:xfrm>
                  <a:off x="4377552" y="4787252"/>
                  <a:ext cx="109183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a:ln>
                        <a:noFill/>
                      </a:ln>
                      <a:solidFill>
                        <a:srgbClr val="00B050"/>
                      </a:solidFill>
                      <a:effectLst/>
                      <a:uLnTx/>
                      <a:uFillTx/>
                      <a:latin typeface="ＭＳ Ｐゴシック" panose="020B0600070205080204" pitchFamily="50" charset="-128"/>
                      <a:ea typeface="ＭＳ Ｐゴシック" panose="020B0600070205080204" pitchFamily="50" charset="-128"/>
                      <a:cs typeface="+mn-cs"/>
                    </a:rPr>
                    <a:t>分類</a:t>
                  </a:r>
                  <a:r>
                    <a:rPr kumimoji="0" lang="en-US" altLang="ja-JP" sz="1400" b="1" i="0" u="none" strike="noStrike" kern="0" cap="none" spc="0" normalizeH="0" baseline="0" noProof="0">
                      <a:ln>
                        <a:noFill/>
                      </a:ln>
                      <a:solidFill>
                        <a:srgbClr val="00B050"/>
                      </a:solidFill>
                      <a:effectLst/>
                      <a:uLnTx/>
                      <a:uFillTx/>
                      <a:latin typeface="ＭＳ Ｐゴシック" panose="020B0600070205080204" pitchFamily="50" charset="-128"/>
                      <a:ea typeface="ＭＳ Ｐゴシック" panose="020B0600070205080204" pitchFamily="50" charset="-128"/>
                      <a:cs typeface="+mn-cs"/>
                    </a:rPr>
                    <a:t>p05</a:t>
                  </a:r>
                  <a:endParaRPr kumimoji="0" lang="ja-JP" altLang="en-US" sz="1400" b="1" i="0" u="none" strike="noStrike" kern="0" cap="none" spc="0" normalizeH="0" baseline="0" noProof="0">
                    <a:ln>
                      <a:noFill/>
                    </a:ln>
                    <a:solidFill>
                      <a:srgbClr val="00B050"/>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8" name="正方形/長方形 67">
                  <a:extLst>
                    <a:ext uri="{FF2B5EF4-FFF2-40B4-BE49-F238E27FC236}">
                      <a16:creationId xmlns:a16="http://schemas.microsoft.com/office/drawing/2014/main" id="{192409B3-F06B-958C-2AD9-2B840046164A}"/>
                    </a:ext>
                  </a:extLst>
                </p:cNvPr>
                <p:cNvSpPr/>
                <p:nvPr/>
              </p:nvSpPr>
              <p:spPr>
                <a:xfrm>
                  <a:off x="3393626" y="3981456"/>
                  <a:ext cx="1033424" cy="215036"/>
                </a:xfrm>
                <a:prstGeom prst="rect">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69" name="テキスト ボックス 68">
                  <a:extLst>
                    <a:ext uri="{FF2B5EF4-FFF2-40B4-BE49-F238E27FC236}">
                      <a16:creationId xmlns:a16="http://schemas.microsoft.com/office/drawing/2014/main" id="{97F2F1B2-CC42-6EDC-D828-DF7F90EF6B1C}"/>
                    </a:ext>
                  </a:extLst>
                </p:cNvPr>
                <p:cNvSpPr txBox="1"/>
                <p:nvPr/>
              </p:nvSpPr>
              <p:spPr>
                <a:xfrm>
                  <a:off x="4393389" y="3922538"/>
                  <a:ext cx="109183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a:ln>
                        <a:noFill/>
                      </a:ln>
                      <a:solidFill>
                        <a:srgbClr val="00B050"/>
                      </a:solidFill>
                      <a:effectLst/>
                      <a:uLnTx/>
                      <a:uFillTx/>
                      <a:latin typeface="ＭＳ Ｐゴシック" panose="020B0600070205080204" pitchFamily="50" charset="-128"/>
                      <a:ea typeface="ＭＳ Ｐゴシック" panose="020B0600070205080204" pitchFamily="50" charset="-128"/>
                      <a:cs typeface="+mn-cs"/>
                    </a:rPr>
                    <a:t>分類</a:t>
                  </a:r>
                  <a:r>
                    <a:rPr kumimoji="0" lang="en-US" altLang="ja-JP" sz="1400" b="1" i="0" u="none" strike="noStrike" kern="0" cap="none" spc="0" normalizeH="0" baseline="0" noProof="0">
                      <a:ln>
                        <a:noFill/>
                      </a:ln>
                      <a:solidFill>
                        <a:srgbClr val="00B050"/>
                      </a:solidFill>
                      <a:effectLst/>
                      <a:uLnTx/>
                      <a:uFillTx/>
                      <a:latin typeface="ＭＳ Ｐゴシック" panose="020B0600070205080204" pitchFamily="50" charset="-128"/>
                      <a:ea typeface="ＭＳ Ｐゴシック" panose="020B0600070205080204" pitchFamily="50" charset="-128"/>
                      <a:cs typeface="+mn-cs"/>
                    </a:rPr>
                    <a:t>p05</a:t>
                  </a:r>
                  <a:endParaRPr kumimoji="0" lang="ja-JP" altLang="en-US" sz="1400" b="1" i="0" u="none" strike="noStrike" kern="0" cap="none" spc="0" normalizeH="0" baseline="0" noProof="0">
                    <a:ln>
                      <a:noFill/>
                    </a:ln>
                    <a:solidFill>
                      <a:srgbClr val="00B050"/>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71" name="正方形/長方形 70">
                  <a:extLst>
                    <a:ext uri="{FF2B5EF4-FFF2-40B4-BE49-F238E27FC236}">
                      <a16:creationId xmlns:a16="http://schemas.microsoft.com/office/drawing/2014/main" id="{E9900532-67C0-05AD-7FA4-EF25D0F91548}"/>
                    </a:ext>
                  </a:extLst>
                </p:cNvPr>
                <p:cNvSpPr/>
                <p:nvPr/>
              </p:nvSpPr>
              <p:spPr>
                <a:xfrm>
                  <a:off x="3396340" y="3728649"/>
                  <a:ext cx="1033424" cy="215036"/>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72" name="テキスト ボックス 71">
                  <a:extLst>
                    <a:ext uri="{FF2B5EF4-FFF2-40B4-BE49-F238E27FC236}">
                      <a16:creationId xmlns:a16="http://schemas.microsoft.com/office/drawing/2014/main" id="{625E9C5D-BD86-AA3B-FFB4-3E6682FA8B67}"/>
                    </a:ext>
                  </a:extLst>
                </p:cNvPr>
                <p:cNvSpPr txBox="1"/>
                <p:nvPr/>
              </p:nvSpPr>
              <p:spPr>
                <a:xfrm>
                  <a:off x="4397734" y="3660483"/>
                  <a:ext cx="1091839" cy="307777"/>
                </a:xfrm>
                <a:prstGeom prst="rect">
                  <a:avLst/>
                </a:prstGeom>
                <a:noFill/>
                <a:ln>
                  <a:no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a:ln>
                        <a:noFill/>
                      </a:ln>
                      <a:solidFill>
                        <a:srgbClr val="FF9936">
                          <a:lumMod val="75000"/>
                        </a:srgbClr>
                      </a:solidFill>
                      <a:effectLst/>
                      <a:uLnTx/>
                      <a:uFillTx/>
                      <a:latin typeface="ＭＳ Ｐゴシック" panose="020B0600070205080204" pitchFamily="50" charset="-128"/>
                      <a:ea typeface="ＭＳ Ｐゴシック" panose="020B0600070205080204" pitchFamily="50" charset="-128"/>
                      <a:cs typeface="+mn-cs"/>
                    </a:rPr>
                    <a:t>分類</a:t>
                  </a:r>
                  <a:r>
                    <a:rPr kumimoji="0" lang="en-US" altLang="ja-JP" sz="1400" b="1" i="0" u="none" strike="noStrike" kern="0" cap="none" spc="0" normalizeH="0" baseline="0" noProof="0">
                      <a:ln>
                        <a:noFill/>
                      </a:ln>
                      <a:solidFill>
                        <a:srgbClr val="FF9936">
                          <a:lumMod val="75000"/>
                        </a:srgbClr>
                      </a:solidFill>
                      <a:effectLst/>
                      <a:uLnTx/>
                      <a:uFillTx/>
                      <a:latin typeface="ＭＳ Ｐゴシック" panose="020B0600070205080204" pitchFamily="50" charset="-128"/>
                      <a:ea typeface="ＭＳ Ｐゴシック" panose="020B0600070205080204" pitchFamily="50" charset="-128"/>
                      <a:cs typeface="+mn-cs"/>
                    </a:rPr>
                    <a:t>p02</a:t>
                  </a:r>
                  <a:endParaRPr kumimoji="0" lang="ja-JP" altLang="en-US" sz="1400" b="1" i="0" u="none" strike="noStrike" kern="0" cap="none" spc="0" normalizeH="0" baseline="0" noProof="0">
                    <a:ln>
                      <a:noFill/>
                    </a:ln>
                    <a:solidFill>
                      <a:srgbClr val="FF9936">
                        <a:lumMod val="75000"/>
                      </a:srgbClr>
                    </a:solidFill>
                    <a:effectLst/>
                    <a:uLnTx/>
                    <a:uFillTx/>
                    <a:latin typeface="ＭＳ Ｐゴシック" panose="020B0600070205080204" pitchFamily="50" charset="-128"/>
                    <a:ea typeface="ＭＳ Ｐゴシック" panose="020B0600070205080204" pitchFamily="50" charset="-128"/>
                    <a:cs typeface="+mn-cs"/>
                  </a:endParaRPr>
                </a:p>
              </p:txBody>
            </p:sp>
          </p:grpSp>
        </p:grpSp>
      </p:grpSp>
      <p:sp>
        <p:nvSpPr>
          <p:cNvPr id="18" name="右矢印 89">
            <a:extLst>
              <a:ext uri="{FF2B5EF4-FFF2-40B4-BE49-F238E27FC236}">
                <a16:creationId xmlns:a16="http://schemas.microsoft.com/office/drawing/2014/main" id="{000A5E58-E289-303D-F852-AA7C09B92DE6}"/>
              </a:ext>
            </a:extLst>
          </p:cNvPr>
          <p:cNvSpPr/>
          <p:nvPr/>
        </p:nvSpPr>
        <p:spPr>
          <a:xfrm>
            <a:off x="4665941" y="3246897"/>
            <a:ext cx="420837" cy="8738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grpSp>
        <p:nvGrpSpPr>
          <p:cNvPr id="20" name="グループ化 19">
            <a:extLst>
              <a:ext uri="{FF2B5EF4-FFF2-40B4-BE49-F238E27FC236}">
                <a16:creationId xmlns:a16="http://schemas.microsoft.com/office/drawing/2014/main" id="{1AFF0DB6-F33C-8CF6-F247-5077B20F8726}"/>
              </a:ext>
            </a:extLst>
          </p:cNvPr>
          <p:cNvGrpSpPr/>
          <p:nvPr/>
        </p:nvGrpSpPr>
        <p:grpSpPr>
          <a:xfrm>
            <a:off x="5268850" y="2429202"/>
            <a:ext cx="4617951" cy="3114527"/>
            <a:chOff x="892136" y="2734510"/>
            <a:chExt cx="4617951" cy="3114527"/>
          </a:xfrm>
        </p:grpSpPr>
        <p:grpSp>
          <p:nvGrpSpPr>
            <p:cNvPr id="21" name="グループ化 20">
              <a:extLst>
                <a:ext uri="{FF2B5EF4-FFF2-40B4-BE49-F238E27FC236}">
                  <a16:creationId xmlns:a16="http://schemas.microsoft.com/office/drawing/2014/main" id="{8FDD4078-A165-8FF4-E5AA-3AFCA86CBC69}"/>
                </a:ext>
              </a:extLst>
            </p:cNvPr>
            <p:cNvGrpSpPr/>
            <p:nvPr/>
          </p:nvGrpSpPr>
          <p:grpSpPr>
            <a:xfrm>
              <a:off x="892136" y="2734510"/>
              <a:ext cx="4617951" cy="3114527"/>
              <a:chOff x="1009243" y="2008542"/>
              <a:chExt cx="4740982" cy="4336785"/>
            </a:xfrm>
          </p:grpSpPr>
          <p:sp>
            <p:nvSpPr>
              <p:cNvPr id="30" name="正方形/長方形 29">
                <a:extLst>
                  <a:ext uri="{FF2B5EF4-FFF2-40B4-BE49-F238E27FC236}">
                    <a16:creationId xmlns:a16="http://schemas.microsoft.com/office/drawing/2014/main" id="{02CC65FD-136A-6B53-9774-E6E503D59A64}"/>
                  </a:ext>
                </a:extLst>
              </p:cNvPr>
              <p:cNvSpPr/>
              <p:nvPr/>
            </p:nvSpPr>
            <p:spPr>
              <a:xfrm>
                <a:off x="1009243" y="3486458"/>
                <a:ext cx="623248" cy="432048"/>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a:ln>
                      <a:noFill/>
                    </a:ln>
                    <a:solidFill>
                      <a:prstClr val="white"/>
                    </a:solidFill>
                    <a:effectLst/>
                    <a:uLnTx/>
                    <a:uFillTx/>
                    <a:latin typeface="Calibri"/>
                    <a:ea typeface="ＭＳ Ｐゴシック"/>
                    <a:cs typeface="+mn-cs"/>
                  </a:rPr>
                  <a:t>疾患</a:t>
                </a:r>
              </a:p>
            </p:txBody>
          </p:sp>
          <p:sp>
            <p:nvSpPr>
              <p:cNvPr id="31" name="テキスト ボックス 30">
                <a:extLst>
                  <a:ext uri="{FF2B5EF4-FFF2-40B4-BE49-F238E27FC236}">
                    <a16:creationId xmlns:a16="http://schemas.microsoft.com/office/drawing/2014/main" id="{3952F12A-6C6B-A03A-DC11-71120011BAF2}"/>
                  </a:ext>
                </a:extLst>
              </p:cNvPr>
              <p:cNvSpPr txBox="1"/>
              <p:nvPr/>
            </p:nvSpPr>
            <p:spPr>
              <a:xfrm>
                <a:off x="4317677" y="5616776"/>
                <a:ext cx="1432548" cy="728551"/>
              </a:xfrm>
              <a:prstGeom prst="rect">
                <a:avLst/>
              </a:prstGeom>
              <a:noFill/>
              <a:ln w="19050">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1400" b="1" i="0" u="none" strike="noStrike" kern="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CCP</a:t>
                </a:r>
                <a:r>
                  <a:rPr kumimoji="0" lang="ja-JP" altLang="en-US" sz="1400" b="1" i="0" u="none" strike="noStrike" kern="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マトリックス</a:t>
                </a:r>
                <a:endParaRPr kumimoji="0" lang="en-US" altLang="ja-JP" sz="1400" b="1" i="0" u="none" strike="noStrike" kern="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支払い分類</a:t>
                </a:r>
                <a:endParaRPr kumimoji="0" lang="en-US" altLang="ja-JP" sz="1400" b="1" i="0" u="none" strike="noStrike" kern="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2" name="テキスト ボックス 31">
                <a:extLst>
                  <a:ext uri="{FF2B5EF4-FFF2-40B4-BE49-F238E27FC236}">
                    <a16:creationId xmlns:a16="http://schemas.microsoft.com/office/drawing/2014/main" id="{36C4C449-14D3-B886-FF5B-02298E5E89F9}"/>
                  </a:ext>
                </a:extLst>
              </p:cNvPr>
              <p:cNvSpPr txBox="1"/>
              <p:nvPr/>
            </p:nvSpPr>
            <p:spPr>
              <a:xfrm>
                <a:off x="4601106" y="2781810"/>
                <a:ext cx="1107338" cy="4285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分類</a:t>
                </a:r>
                <a:r>
                  <a:rPr kumimoji="0" lang="en-US" altLang="ja-JP" sz="1400" b="1" i="0" u="none" strike="noStrike" kern="0" cap="none" spc="0" normalizeH="0" baseline="0" noProof="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p01</a:t>
                </a:r>
                <a:endParaRPr kumimoji="0" lang="ja-JP" altLang="en-US" sz="1400" b="1" i="0" u="none" strike="noStrike" kern="0" cap="none" spc="0" normalizeH="0" baseline="0" noProof="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endParaRPr>
              </a:p>
            </p:txBody>
          </p:sp>
          <p:cxnSp>
            <p:nvCxnSpPr>
              <p:cNvPr id="33" name="図形 17">
                <a:extLst>
                  <a:ext uri="{FF2B5EF4-FFF2-40B4-BE49-F238E27FC236}">
                    <a16:creationId xmlns:a16="http://schemas.microsoft.com/office/drawing/2014/main" id="{CF602AA0-529E-964A-605E-3EE9DC47ECF1}"/>
                  </a:ext>
                </a:extLst>
              </p:cNvPr>
              <p:cNvCxnSpPr>
                <a:cxnSpLocks/>
                <a:stCxn id="52" idx="3"/>
                <a:endCxn id="34" idx="1"/>
              </p:cNvCxnSpPr>
              <p:nvPr/>
            </p:nvCxnSpPr>
            <p:spPr>
              <a:xfrm flipV="1">
                <a:off x="2367706" y="3016854"/>
                <a:ext cx="634750" cy="368606"/>
              </a:xfrm>
              <a:prstGeom prst="bentConnector3">
                <a:avLst>
                  <a:gd name="adj1" fmla="val 48459"/>
                </a:avLst>
              </a:prstGeom>
              <a:noFill/>
              <a:ln w="9525" cap="flat" cmpd="sng" algn="ctr">
                <a:solidFill>
                  <a:srgbClr val="4F81BD">
                    <a:shade val="95000"/>
                    <a:satMod val="105000"/>
                  </a:srgbClr>
                </a:solidFill>
                <a:prstDash val="solid"/>
              </a:ln>
              <a:effectLst/>
            </p:spPr>
          </p:cxnSp>
          <p:sp>
            <p:nvSpPr>
              <p:cNvPr id="34" name="正方形/長方形 33">
                <a:extLst>
                  <a:ext uri="{FF2B5EF4-FFF2-40B4-BE49-F238E27FC236}">
                    <a16:creationId xmlns:a16="http://schemas.microsoft.com/office/drawing/2014/main" id="{A5461116-E47B-C0C1-39D6-3B343921F8B5}"/>
                  </a:ext>
                </a:extLst>
              </p:cNvPr>
              <p:cNvSpPr/>
              <p:nvPr/>
            </p:nvSpPr>
            <p:spPr>
              <a:xfrm>
                <a:off x="3002455" y="2888517"/>
                <a:ext cx="432049" cy="256674"/>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900" b="1" i="0" u="none" strike="noStrike" kern="0" cap="none" spc="0" normalizeH="0" baseline="0" noProof="0">
                    <a:ln>
                      <a:noFill/>
                    </a:ln>
                    <a:solidFill>
                      <a:prstClr val="white"/>
                    </a:solidFill>
                    <a:effectLst/>
                    <a:uLnTx/>
                    <a:uFillTx/>
                    <a:latin typeface="Calibri"/>
                    <a:ea typeface="ＭＳ Ｐゴシック"/>
                    <a:cs typeface="+mn-cs"/>
                  </a:rPr>
                  <a:t>なし</a:t>
                </a:r>
              </a:p>
            </p:txBody>
          </p:sp>
          <p:sp>
            <p:nvSpPr>
              <p:cNvPr id="35" name="下矢印吹き出し 32">
                <a:extLst>
                  <a:ext uri="{FF2B5EF4-FFF2-40B4-BE49-F238E27FC236}">
                    <a16:creationId xmlns:a16="http://schemas.microsoft.com/office/drawing/2014/main" id="{6EC08051-4BB8-5FAF-4536-5BAE885CB059}"/>
                  </a:ext>
                </a:extLst>
              </p:cNvPr>
              <p:cNvSpPr/>
              <p:nvPr/>
            </p:nvSpPr>
            <p:spPr>
              <a:xfrm>
                <a:off x="2578316" y="2008542"/>
                <a:ext cx="1148174" cy="576064"/>
              </a:xfrm>
              <a:prstGeom prst="downArrowCallout">
                <a:avLst>
                  <a:gd name="adj1" fmla="val 3823"/>
                  <a:gd name="adj2" fmla="val 8658"/>
                  <a:gd name="adj3" fmla="val 25000"/>
                  <a:gd name="adj4" fmla="val 41060"/>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100" b="1" i="0" u="none" strike="noStrike" kern="0" cap="none" spc="0" normalizeH="0" baseline="0" noProof="0">
                    <a:ln>
                      <a:noFill/>
                    </a:ln>
                    <a:solidFill>
                      <a:prstClr val="white"/>
                    </a:solidFill>
                    <a:effectLst/>
                    <a:uLnTx/>
                    <a:uFillTx/>
                    <a:latin typeface="Calibri"/>
                    <a:ea typeface="ＭＳ Ｐゴシック"/>
                    <a:cs typeface="+mn-cs"/>
                  </a:rPr>
                  <a:t>手術・処置等</a:t>
                </a:r>
              </a:p>
            </p:txBody>
          </p:sp>
          <p:sp>
            <p:nvSpPr>
              <p:cNvPr id="36" name="下矢印吹き出し 33">
                <a:extLst>
                  <a:ext uri="{FF2B5EF4-FFF2-40B4-BE49-F238E27FC236}">
                    <a16:creationId xmlns:a16="http://schemas.microsoft.com/office/drawing/2014/main" id="{6AE4B547-C6DA-AE32-1FBF-37136DE2C3AD}"/>
                  </a:ext>
                </a:extLst>
              </p:cNvPr>
              <p:cNvSpPr/>
              <p:nvPr/>
            </p:nvSpPr>
            <p:spPr>
              <a:xfrm>
                <a:off x="3874457" y="2008542"/>
                <a:ext cx="926417" cy="576064"/>
              </a:xfrm>
              <a:prstGeom prst="downArrowCallout">
                <a:avLst>
                  <a:gd name="adj1" fmla="val 1199"/>
                  <a:gd name="adj2" fmla="val 7159"/>
                  <a:gd name="adj3" fmla="val 30247"/>
                  <a:gd name="adj4" fmla="val 39368"/>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100" b="1" i="0" u="none" strike="noStrike" kern="0" cap="none" spc="0" normalizeH="0" baseline="0" noProof="0">
                    <a:ln>
                      <a:noFill/>
                    </a:ln>
                    <a:solidFill>
                      <a:prstClr val="white"/>
                    </a:solidFill>
                    <a:effectLst/>
                    <a:uLnTx/>
                    <a:uFillTx/>
                    <a:latin typeface="Calibri"/>
                    <a:ea typeface="ＭＳ Ｐゴシック"/>
                    <a:cs typeface="+mn-cs"/>
                  </a:rPr>
                  <a:t>重症度等</a:t>
                </a:r>
              </a:p>
            </p:txBody>
          </p:sp>
          <p:cxnSp>
            <p:nvCxnSpPr>
              <p:cNvPr id="38" name="図形 17">
                <a:extLst>
                  <a:ext uri="{FF2B5EF4-FFF2-40B4-BE49-F238E27FC236}">
                    <a16:creationId xmlns:a16="http://schemas.microsoft.com/office/drawing/2014/main" id="{E2FC8B12-1582-487B-A2FC-A703891BB21F}"/>
                  </a:ext>
                </a:extLst>
              </p:cNvPr>
              <p:cNvCxnSpPr>
                <a:cxnSpLocks/>
                <a:stCxn id="52" idx="3"/>
                <a:endCxn id="46" idx="1"/>
              </p:cNvCxnSpPr>
              <p:nvPr/>
            </p:nvCxnSpPr>
            <p:spPr>
              <a:xfrm>
                <a:off x="2367705" y="3385462"/>
                <a:ext cx="627655" cy="326061"/>
              </a:xfrm>
              <a:prstGeom prst="bentConnector3">
                <a:avLst>
                  <a:gd name="adj1" fmla="val 50000"/>
                </a:avLst>
              </a:prstGeom>
              <a:noFill/>
              <a:ln w="9525" cap="flat" cmpd="sng" algn="ctr">
                <a:solidFill>
                  <a:srgbClr val="4F81BD">
                    <a:shade val="95000"/>
                    <a:satMod val="105000"/>
                  </a:srgbClr>
                </a:solidFill>
                <a:prstDash val="solid"/>
              </a:ln>
              <a:effectLst/>
            </p:spPr>
          </p:cxnSp>
          <p:sp>
            <p:nvSpPr>
              <p:cNvPr id="40" name="正方形/長方形 39">
                <a:extLst>
                  <a:ext uri="{FF2B5EF4-FFF2-40B4-BE49-F238E27FC236}">
                    <a16:creationId xmlns:a16="http://schemas.microsoft.com/office/drawing/2014/main" id="{9A769CE5-9FCA-B88B-10F7-A7CC44AAD7B5}"/>
                  </a:ext>
                </a:extLst>
              </p:cNvPr>
              <p:cNvSpPr/>
              <p:nvPr/>
            </p:nvSpPr>
            <p:spPr>
              <a:xfrm>
                <a:off x="4117714" y="3417378"/>
                <a:ext cx="432049" cy="256674"/>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white"/>
                    </a:solidFill>
                    <a:effectLst/>
                    <a:uLnTx/>
                    <a:uFillTx/>
                    <a:latin typeface="Calibri"/>
                    <a:ea typeface="ＭＳ Ｐゴシック"/>
                    <a:cs typeface="+mn-cs"/>
                  </a:rPr>
                  <a:t>なし</a:t>
                </a:r>
              </a:p>
            </p:txBody>
          </p:sp>
          <p:sp>
            <p:nvSpPr>
              <p:cNvPr id="41" name="正方形/長方形 40">
                <a:extLst>
                  <a:ext uri="{FF2B5EF4-FFF2-40B4-BE49-F238E27FC236}">
                    <a16:creationId xmlns:a16="http://schemas.microsoft.com/office/drawing/2014/main" id="{6853DF39-3033-010D-6577-E664194D2C69}"/>
                  </a:ext>
                </a:extLst>
              </p:cNvPr>
              <p:cNvSpPr/>
              <p:nvPr/>
            </p:nvSpPr>
            <p:spPr>
              <a:xfrm>
                <a:off x="4117714" y="3761756"/>
                <a:ext cx="432049" cy="256674"/>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white"/>
                    </a:solidFill>
                    <a:effectLst/>
                    <a:uLnTx/>
                    <a:uFillTx/>
                    <a:latin typeface="Calibri"/>
                    <a:ea typeface="ＭＳ Ｐゴシック"/>
                    <a:cs typeface="+mn-cs"/>
                  </a:rPr>
                  <a:t>あり</a:t>
                </a:r>
              </a:p>
            </p:txBody>
          </p:sp>
          <p:sp>
            <p:nvSpPr>
              <p:cNvPr id="46" name="正方形/長方形 45">
                <a:extLst>
                  <a:ext uri="{FF2B5EF4-FFF2-40B4-BE49-F238E27FC236}">
                    <a16:creationId xmlns:a16="http://schemas.microsoft.com/office/drawing/2014/main" id="{6433D85E-1FD5-46D4-6A0C-F27DCE21C621}"/>
                  </a:ext>
                </a:extLst>
              </p:cNvPr>
              <p:cNvSpPr/>
              <p:nvPr/>
            </p:nvSpPr>
            <p:spPr>
              <a:xfrm>
                <a:off x="2995359" y="3583184"/>
                <a:ext cx="432049" cy="256674"/>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white"/>
                    </a:solidFill>
                    <a:effectLst/>
                    <a:uLnTx/>
                    <a:uFillTx/>
                    <a:latin typeface="Calibri"/>
                    <a:ea typeface="ＭＳ Ｐゴシック"/>
                    <a:cs typeface="+mn-cs"/>
                  </a:rPr>
                  <a:t>あり</a:t>
                </a:r>
              </a:p>
            </p:txBody>
          </p:sp>
          <p:sp>
            <p:nvSpPr>
              <p:cNvPr id="47" name="正方形/長方形 46">
                <a:extLst>
                  <a:ext uri="{FF2B5EF4-FFF2-40B4-BE49-F238E27FC236}">
                    <a16:creationId xmlns:a16="http://schemas.microsoft.com/office/drawing/2014/main" id="{C83E3F58-DCC0-738C-2D10-5630656DCCD5}"/>
                  </a:ext>
                </a:extLst>
              </p:cNvPr>
              <p:cNvSpPr/>
              <p:nvPr/>
            </p:nvSpPr>
            <p:spPr>
              <a:xfrm>
                <a:off x="3016628" y="4263672"/>
                <a:ext cx="432049" cy="256674"/>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white"/>
                    </a:solidFill>
                    <a:effectLst/>
                    <a:uLnTx/>
                    <a:uFillTx/>
                    <a:latin typeface="Calibri"/>
                    <a:ea typeface="ＭＳ Ｐゴシック"/>
                    <a:cs typeface="+mn-cs"/>
                  </a:rPr>
                  <a:t>なし</a:t>
                </a:r>
              </a:p>
            </p:txBody>
          </p:sp>
          <p:sp>
            <p:nvSpPr>
              <p:cNvPr id="48" name="正方形/長方形 47">
                <a:extLst>
                  <a:ext uri="{FF2B5EF4-FFF2-40B4-BE49-F238E27FC236}">
                    <a16:creationId xmlns:a16="http://schemas.microsoft.com/office/drawing/2014/main" id="{495BB1F8-078C-26D5-6BDF-4F358B1254EB}"/>
                  </a:ext>
                </a:extLst>
              </p:cNvPr>
              <p:cNvSpPr/>
              <p:nvPr/>
            </p:nvSpPr>
            <p:spPr>
              <a:xfrm>
                <a:off x="3009533" y="4958339"/>
                <a:ext cx="432049" cy="256674"/>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white"/>
                    </a:solidFill>
                    <a:effectLst/>
                    <a:uLnTx/>
                    <a:uFillTx/>
                    <a:latin typeface="Calibri"/>
                    <a:ea typeface="ＭＳ Ｐゴシック"/>
                    <a:cs typeface="+mn-cs"/>
                  </a:rPr>
                  <a:t>あり</a:t>
                </a:r>
              </a:p>
            </p:txBody>
          </p:sp>
          <p:sp>
            <p:nvSpPr>
              <p:cNvPr id="49" name="下矢印吹き出し 76">
                <a:extLst>
                  <a:ext uri="{FF2B5EF4-FFF2-40B4-BE49-F238E27FC236}">
                    <a16:creationId xmlns:a16="http://schemas.microsoft.com/office/drawing/2014/main" id="{974C128F-E608-7033-3C08-1F64814DEA18}"/>
                  </a:ext>
                </a:extLst>
              </p:cNvPr>
              <p:cNvSpPr/>
              <p:nvPr/>
            </p:nvSpPr>
            <p:spPr>
              <a:xfrm>
                <a:off x="1816323" y="2012080"/>
                <a:ext cx="658224" cy="576064"/>
              </a:xfrm>
              <a:prstGeom prst="downArrowCallout">
                <a:avLst>
                  <a:gd name="adj1" fmla="val 3823"/>
                  <a:gd name="adj2" fmla="val 8658"/>
                  <a:gd name="adj3" fmla="val 25000"/>
                  <a:gd name="adj4" fmla="val 41060"/>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100" b="1" i="0" u="none" strike="noStrike" kern="0" cap="none" spc="0" normalizeH="0" baseline="0" noProof="0">
                    <a:ln>
                      <a:noFill/>
                    </a:ln>
                    <a:solidFill>
                      <a:prstClr val="white"/>
                    </a:solidFill>
                    <a:effectLst/>
                    <a:uLnTx/>
                    <a:uFillTx/>
                    <a:latin typeface="Calibri"/>
                    <a:ea typeface="ＭＳ Ｐゴシック"/>
                    <a:cs typeface="+mn-cs"/>
                  </a:rPr>
                  <a:t>手術</a:t>
                </a:r>
              </a:p>
            </p:txBody>
          </p:sp>
          <p:cxnSp>
            <p:nvCxnSpPr>
              <p:cNvPr id="50" name="図形 17">
                <a:extLst>
                  <a:ext uri="{FF2B5EF4-FFF2-40B4-BE49-F238E27FC236}">
                    <a16:creationId xmlns:a16="http://schemas.microsoft.com/office/drawing/2014/main" id="{6F13E878-174F-3BB0-ED6E-F9E4BF17ED21}"/>
                  </a:ext>
                </a:extLst>
              </p:cNvPr>
              <p:cNvCxnSpPr>
                <a:cxnSpLocks/>
                <a:endCxn id="52" idx="1"/>
              </p:cNvCxnSpPr>
              <p:nvPr/>
            </p:nvCxnSpPr>
            <p:spPr>
              <a:xfrm flipV="1">
                <a:off x="1636900" y="3385462"/>
                <a:ext cx="298758" cy="313081"/>
              </a:xfrm>
              <a:prstGeom prst="bentConnector3">
                <a:avLst>
                  <a:gd name="adj1" fmla="val 50001"/>
                </a:avLst>
              </a:prstGeom>
              <a:noFill/>
              <a:ln w="9525" cap="flat" cmpd="sng" algn="ctr">
                <a:solidFill>
                  <a:srgbClr val="4F81BD">
                    <a:shade val="95000"/>
                    <a:satMod val="105000"/>
                  </a:srgbClr>
                </a:solidFill>
                <a:prstDash val="solid"/>
              </a:ln>
              <a:effectLst/>
            </p:spPr>
          </p:cxnSp>
          <p:cxnSp>
            <p:nvCxnSpPr>
              <p:cNvPr id="51" name="図形 17">
                <a:extLst>
                  <a:ext uri="{FF2B5EF4-FFF2-40B4-BE49-F238E27FC236}">
                    <a16:creationId xmlns:a16="http://schemas.microsoft.com/office/drawing/2014/main" id="{6A2C0F21-0337-1EFA-FBE2-E01CE4F86148}"/>
                  </a:ext>
                </a:extLst>
              </p:cNvPr>
              <p:cNvCxnSpPr>
                <a:cxnSpLocks/>
                <a:endCxn id="53" idx="1"/>
              </p:cNvCxnSpPr>
              <p:nvPr/>
            </p:nvCxnSpPr>
            <p:spPr>
              <a:xfrm>
                <a:off x="1636900" y="3698543"/>
                <a:ext cx="291663" cy="1030169"/>
              </a:xfrm>
              <a:prstGeom prst="bentConnector3">
                <a:avLst>
                  <a:gd name="adj1" fmla="val 50000"/>
                </a:avLst>
              </a:prstGeom>
              <a:noFill/>
              <a:ln w="9525" cap="flat" cmpd="sng" algn="ctr">
                <a:solidFill>
                  <a:srgbClr val="4F81BD">
                    <a:shade val="95000"/>
                    <a:satMod val="105000"/>
                  </a:srgbClr>
                </a:solidFill>
                <a:prstDash val="solid"/>
              </a:ln>
              <a:effectLst/>
            </p:spPr>
          </p:cxnSp>
          <p:sp>
            <p:nvSpPr>
              <p:cNvPr id="52" name="正方形/長方形 51">
                <a:extLst>
                  <a:ext uri="{FF2B5EF4-FFF2-40B4-BE49-F238E27FC236}">
                    <a16:creationId xmlns:a16="http://schemas.microsoft.com/office/drawing/2014/main" id="{0144225C-DF78-2E5D-75E2-396439A49A5B}"/>
                  </a:ext>
                </a:extLst>
              </p:cNvPr>
              <p:cNvSpPr/>
              <p:nvPr/>
            </p:nvSpPr>
            <p:spPr>
              <a:xfrm>
                <a:off x="1935656" y="3257122"/>
                <a:ext cx="432049" cy="256674"/>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900" b="1" i="0" u="none" strike="noStrike" kern="0" cap="none" spc="0" normalizeH="0" baseline="0" noProof="0">
                    <a:ln>
                      <a:noFill/>
                    </a:ln>
                    <a:solidFill>
                      <a:prstClr val="white"/>
                    </a:solidFill>
                    <a:effectLst/>
                    <a:uLnTx/>
                    <a:uFillTx/>
                    <a:latin typeface="Calibri"/>
                    <a:ea typeface="ＭＳ Ｐゴシック"/>
                    <a:cs typeface="+mn-cs"/>
                  </a:rPr>
                  <a:t>なし</a:t>
                </a:r>
              </a:p>
            </p:txBody>
          </p:sp>
          <p:sp>
            <p:nvSpPr>
              <p:cNvPr id="53" name="正方形/長方形 52">
                <a:extLst>
                  <a:ext uri="{FF2B5EF4-FFF2-40B4-BE49-F238E27FC236}">
                    <a16:creationId xmlns:a16="http://schemas.microsoft.com/office/drawing/2014/main" id="{8334159D-3C59-3381-80F7-018CEDEDC837}"/>
                  </a:ext>
                </a:extLst>
              </p:cNvPr>
              <p:cNvSpPr/>
              <p:nvPr/>
            </p:nvSpPr>
            <p:spPr>
              <a:xfrm>
                <a:off x="1928562" y="4600373"/>
                <a:ext cx="432049" cy="256674"/>
              </a:xfrm>
              <a:prstGeom prst="rect">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a:ln>
                      <a:noFill/>
                    </a:ln>
                    <a:solidFill>
                      <a:prstClr val="white"/>
                    </a:solidFill>
                    <a:effectLst/>
                    <a:uLnTx/>
                    <a:uFillTx/>
                    <a:latin typeface="Calibri"/>
                    <a:ea typeface="ＭＳ Ｐゴシック"/>
                    <a:cs typeface="+mn-cs"/>
                  </a:rPr>
                  <a:t>あり</a:t>
                </a:r>
              </a:p>
            </p:txBody>
          </p:sp>
          <p:cxnSp>
            <p:nvCxnSpPr>
              <p:cNvPr id="54" name="図形 17">
                <a:extLst>
                  <a:ext uri="{FF2B5EF4-FFF2-40B4-BE49-F238E27FC236}">
                    <a16:creationId xmlns:a16="http://schemas.microsoft.com/office/drawing/2014/main" id="{29D7F09D-40BA-609E-E679-1281D0A0AE5E}"/>
                  </a:ext>
                </a:extLst>
              </p:cNvPr>
              <p:cNvCxnSpPr>
                <a:cxnSpLocks/>
                <a:stCxn id="53" idx="3"/>
                <a:endCxn id="48" idx="1"/>
              </p:cNvCxnSpPr>
              <p:nvPr/>
            </p:nvCxnSpPr>
            <p:spPr>
              <a:xfrm>
                <a:off x="2360610" y="4728710"/>
                <a:ext cx="648924" cy="357966"/>
              </a:xfrm>
              <a:prstGeom prst="bentConnector3">
                <a:avLst>
                  <a:gd name="adj1" fmla="val 48493"/>
                </a:avLst>
              </a:prstGeom>
              <a:noFill/>
              <a:ln w="9525" cap="flat" cmpd="sng" algn="ctr">
                <a:solidFill>
                  <a:srgbClr val="4F81BD">
                    <a:shade val="95000"/>
                    <a:satMod val="105000"/>
                  </a:srgbClr>
                </a:solidFill>
                <a:prstDash val="solid"/>
              </a:ln>
              <a:effectLst/>
            </p:spPr>
          </p:cxnSp>
          <p:cxnSp>
            <p:nvCxnSpPr>
              <p:cNvPr id="57" name="図形 17">
                <a:extLst>
                  <a:ext uri="{FF2B5EF4-FFF2-40B4-BE49-F238E27FC236}">
                    <a16:creationId xmlns:a16="http://schemas.microsoft.com/office/drawing/2014/main" id="{D022E0C2-9E4F-2D13-625D-B6B1691CC354}"/>
                  </a:ext>
                </a:extLst>
              </p:cNvPr>
              <p:cNvCxnSpPr>
                <a:cxnSpLocks/>
                <a:stCxn id="46" idx="3"/>
                <a:endCxn id="40" idx="1"/>
              </p:cNvCxnSpPr>
              <p:nvPr/>
            </p:nvCxnSpPr>
            <p:spPr>
              <a:xfrm flipV="1">
                <a:off x="3427409" y="3545715"/>
                <a:ext cx="690307" cy="165806"/>
              </a:xfrm>
              <a:prstGeom prst="bentConnector3">
                <a:avLst>
                  <a:gd name="adj1" fmla="val 50000"/>
                </a:avLst>
              </a:prstGeom>
              <a:noFill/>
              <a:ln w="9525" cap="flat" cmpd="sng" algn="ctr">
                <a:solidFill>
                  <a:srgbClr val="4F81BD">
                    <a:shade val="95000"/>
                    <a:satMod val="105000"/>
                  </a:srgbClr>
                </a:solidFill>
                <a:prstDash val="solid"/>
              </a:ln>
              <a:effectLst/>
            </p:spPr>
          </p:cxnSp>
          <p:cxnSp>
            <p:nvCxnSpPr>
              <p:cNvPr id="58" name="図形 17">
                <a:extLst>
                  <a:ext uri="{FF2B5EF4-FFF2-40B4-BE49-F238E27FC236}">
                    <a16:creationId xmlns:a16="http://schemas.microsoft.com/office/drawing/2014/main" id="{3C1EAFD3-C9C2-1955-8580-CAFBB58BFC9C}"/>
                  </a:ext>
                </a:extLst>
              </p:cNvPr>
              <p:cNvCxnSpPr>
                <a:cxnSpLocks/>
                <a:stCxn id="46" idx="3"/>
                <a:endCxn id="41" idx="1"/>
              </p:cNvCxnSpPr>
              <p:nvPr/>
            </p:nvCxnSpPr>
            <p:spPr>
              <a:xfrm>
                <a:off x="3427409" y="3711521"/>
                <a:ext cx="690307" cy="178572"/>
              </a:xfrm>
              <a:prstGeom prst="bentConnector3">
                <a:avLst>
                  <a:gd name="adj1" fmla="val 50000"/>
                </a:avLst>
              </a:prstGeom>
              <a:noFill/>
              <a:ln w="9525" cap="flat" cmpd="sng" algn="ctr">
                <a:solidFill>
                  <a:srgbClr val="4F81BD">
                    <a:shade val="95000"/>
                    <a:satMod val="105000"/>
                  </a:srgbClr>
                </a:solidFill>
                <a:prstDash val="solid"/>
              </a:ln>
              <a:effectLst/>
            </p:spPr>
          </p:cxnSp>
        </p:grpSp>
        <p:sp>
          <p:nvSpPr>
            <p:cNvPr id="24" name="テキスト ボックス 23">
              <a:extLst>
                <a:ext uri="{FF2B5EF4-FFF2-40B4-BE49-F238E27FC236}">
                  <a16:creationId xmlns:a16="http://schemas.microsoft.com/office/drawing/2014/main" id="{C2B2AE72-924C-DC56-6063-EC576F3F82F2}"/>
                </a:ext>
              </a:extLst>
            </p:cNvPr>
            <p:cNvSpPr txBox="1"/>
            <p:nvPr/>
          </p:nvSpPr>
          <p:spPr>
            <a:xfrm>
              <a:off x="4391803" y="4259358"/>
              <a:ext cx="109183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分類</a:t>
              </a:r>
              <a:r>
                <a:rPr kumimoji="0" lang="en-US" altLang="ja-JP" sz="1400" b="1" i="0" u="none" strike="noStrike" kern="0" cap="none" spc="0" normalizeH="0" baseline="0" noProof="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p01</a:t>
              </a:r>
              <a:endParaRPr kumimoji="0" lang="ja-JP" altLang="en-US" sz="1400" b="1" i="0" u="none" strike="noStrike" kern="0" cap="none" spc="0" normalizeH="0" baseline="0" noProof="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5" name="テキスト ボックス 24">
              <a:extLst>
                <a:ext uri="{FF2B5EF4-FFF2-40B4-BE49-F238E27FC236}">
                  <a16:creationId xmlns:a16="http://schemas.microsoft.com/office/drawing/2014/main" id="{064E3062-AB26-242A-7663-5252F539BC67}"/>
                </a:ext>
              </a:extLst>
            </p:cNvPr>
            <p:cNvSpPr txBox="1"/>
            <p:nvPr/>
          </p:nvSpPr>
          <p:spPr>
            <a:xfrm>
              <a:off x="4377552" y="4787252"/>
              <a:ext cx="109183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a:ln>
                    <a:noFill/>
                  </a:ln>
                  <a:solidFill>
                    <a:srgbClr val="00B050"/>
                  </a:solidFill>
                  <a:effectLst/>
                  <a:uLnTx/>
                  <a:uFillTx/>
                  <a:latin typeface="ＭＳ Ｐゴシック" panose="020B0600070205080204" pitchFamily="50" charset="-128"/>
                  <a:ea typeface="ＭＳ Ｐゴシック" panose="020B0600070205080204" pitchFamily="50" charset="-128"/>
                  <a:cs typeface="+mn-cs"/>
                </a:rPr>
                <a:t>分類</a:t>
              </a:r>
              <a:r>
                <a:rPr kumimoji="0" lang="en-US" altLang="ja-JP" sz="1400" b="1" i="0" u="none" strike="noStrike" kern="0" cap="none" spc="0" normalizeH="0" baseline="0" noProof="0">
                  <a:ln>
                    <a:noFill/>
                  </a:ln>
                  <a:solidFill>
                    <a:srgbClr val="00B050"/>
                  </a:solidFill>
                  <a:effectLst/>
                  <a:uLnTx/>
                  <a:uFillTx/>
                  <a:latin typeface="ＭＳ Ｐゴシック" panose="020B0600070205080204" pitchFamily="50" charset="-128"/>
                  <a:ea typeface="ＭＳ Ｐゴシック" panose="020B0600070205080204" pitchFamily="50" charset="-128"/>
                  <a:cs typeface="+mn-cs"/>
                </a:rPr>
                <a:t>p05</a:t>
              </a:r>
              <a:endParaRPr kumimoji="0" lang="ja-JP" altLang="en-US" sz="1400" b="1" i="0" u="none" strike="noStrike" kern="0" cap="none" spc="0" normalizeH="0" baseline="0" noProof="0">
                <a:ln>
                  <a:noFill/>
                </a:ln>
                <a:solidFill>
                  <a:srgbClr val="00B050"/>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7" name="テキスト ボックス 26">
              <a:extLst>
                <a:ext uri="{FF2B5EF4-FFF2-40B4-BE49-F238E27FC236}">
                  <a16:creationId xmlns:a16="http://schemas.microsoft.com/office/drawing/2014/main" id="{529D30FD-DD3C-582C-84C2-5EF89A432C81}"/>
                </a:ext>
              </a:extLst>
            </p:cNvPr>
            <p:cNvSpPr txBox="1"/>
            <p:nvPr/>
          </p:nvSpPr>
          <p:spPr>
            <a:xfrm>
              <a:off x="4393389" y="3922538"/>
              <a:ext cx="109183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a:ln>
                    <a:noFill/>
                  </a:ln>
                  <a:solidFill>
                    <a:srgbClr val="00B050"/>
                  </a:solidFill>
                  <a:effectLst/>
                  <a:uLnTx/>
                  <a:uFillTx/>
                  <a:latin typeface="ＭＳ Ｐゴシック" panose="020B0600070205080204" pitchFamily="50" charset="-128"/>
                  <a:ea typeface="ＭＳ Ｐゴシック" panose="020B0600070205080204" pitchFamily="50" charset="-128"/>
                  <a:cs typeface="+mn-cs"/>
                </a:rPr>
                <a:t>分類</a:t>
              </a:r>
              <a:r>
                <a:rPr kumimoji="0" lang="en-US" altLang="ja-JP" sz="1400" b="1" i="0" u="none" strike="noStrike" kern="0" cap="none" spc="0" normalizeH="0" baseline="0" noProof="0">
                  <a:ln>
                    <a:noFill/>
                  </a:ln>
                  <a:solidFill>
                    <a:srgbClr val="00B050"/>
                  </a:solidFill>
                  <a:effectLst/>
                  <a:uLnTx/>
                  <a:uFillTx/>
                  <a:latin typeface="ＭＳ Ｐゴシック" panose="020B0600070205080204" pitchFamily="50" charset="-128"/>
                  <a:ea typeface="ＭＳ Ｐゴシック" panose="020B0600070205080204" pitchFamily="50" charset="-128"/>
                  <a:cs typeface="+mn-cs"/>
                </a:rPr>
                <a:t>p05</a:t>
              </a:r>
              <a:endParaRPr kumimoji="0" lang="ja-JP" altLang="en-US" sz="1400" b="1" i="0" u="none" strike="noStrike" kern="0" cap="none" spc="0" normalizeH="0" baseline="0" noProof="0">
                <a:ln>
                  <a:noFill/>
                </a:ln>
                <a:solidFill>
                  <a:srgbClr val="00B050"/>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9" name="テキスト ボックス 28">
              <a:extLst>
                <a:ext uri="{FF2B5EF4-FFF2-40B4-BE49-F238E27FC236}">
                  <a16:creationId xmlns:a16="http://schemas.microsoft.com/office/drawing/2014/main" id="{DAD7C478-DEDB-1E48-4965-5DFE2C6D934B}"/>
                </a:ext>
              </a:extLst>
            </p:cNvPr>
            <p:cNvSpPr txBox="1"/>
            <p:nvPr/>
          </p:nvSpPr>
          <p:spPr>
            <a:xfrm>
              <a:off x="4397734" y="3660483"/>
              <a:ext cx="1091839" cy="307777"/>
            </a:xfrm>
            <a:prstGeom prst="rect">
              <a:avLst/>
            </a:prstGeom>
            <a:noFill/>
            <a:ln>
              <a:no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a:ln>
                    <a:noFill/>
                  </a:ln>
                  <a:solidFill>
                    <a:srgbClr val="FF9936">
                      <a:lumMod val="75000"/>
                    </a:srgbClr>
                  </a:solidFill>
                  <a:effectLst/>
                  <a:uLnTx/>
                  <a:uFillTx/>
                  <a:latin typeface="ＭＳ Ｐゴシック" panose="020B0600070205080204" pitchFamily="50" charset="-128"/>
                  <a:ea typeface="ＭＳ Ｐゴシック" panose="020B0600070205080204" pitchFamily="50" charset="-128"/>
                  <a:cs typeface="+mn-cs"/>
                </a:rPr>
                <a:t>分類</a:t>
              </a:r>
              <a:r>
                <a:rPr kumimoji="0" lang="en-US" altLang="ja-JP" sz="1400" b="1" i="0" u="none" strike="noStrike" kern="0" cap="none" spc="0" normalizeH="0" baseline="0" noProof="0">
                  <a:ln>
                    <a:noFill/>
                  </a:ln>
                  <a:solidFill>
                    <a:srgbClr val="FF9936">
                      <a:lumMod val="75000"/>
                    </a:srgbClr>
                  </a:solidFill>
                  <a:effectLst/>
                  <a:uLnTx/>
                  <a:uFillTx/>
                  <a:latin typeface="ＭＳ Ｐゴシック" panose="020B0600070205080204" pitchFamily="50" charset="-128"/>
                  <a:ea typeface="ＭＳ Ｐゴシック" panose="020B0600070205080204" pitchFamily="50" charset="-128"/>
                  <a:cs typeface="+mn-cs"/>
                </a:rPr>
                <a:t>p02</a:t>
              </a:r>
              <a:endParaRPr kumimoji="0" lang="ja-JP" altLang="en-US" sz="1400" b="1" i="0" u="none" strike="noStrike" kern="0" cap="none" spc="0" normalizeH="0" baseline="0" noProof="0">
                <a:ln>
                  <a:noFill/>
                </a:ln>
                <a:solidFill>
                  <a:srgbClr val="FF9936">
                    <a:lumMod val="75000"/>
                  </a:srgbClr>
                </a:solidFill>
                <a:effectLst/>
                <a:uLnTx/>
                <a:uFillTx/>
                <a:latin typeface="ＭＳ Ｐゴシック" panose="020B0600070205080204" pitchFamily="50" charset="-128"/>
                <a:ea typeface="ＭＳ Ｐゴシック" panose="020B0600070205080204" pitchFamily="50" charset="-128"/>
                <a:cs typeface="+mn-cs"/>
              </a:endParaRPr>
            </a:p>
          </p:txBody>
        </p:sp>
      </p:grpSp>
      <p:cxnSp>
        <p:nvCxnSpPr>
          <p:cNvPr id="74" name="図形 17">
            <a:extLst>
              <a:ext uri="{FF2B5EF4-FFF2-40B4-BE49-F238E27FC236}">
                <a16:creationId xmlns:a16="http://schemas.microsoft.com/office/drawing/2014/main" id="{29F743F6-DBD6-3657-E19A-BF7BBEB74806}"/>
              </a:ext>
            </a:extLst>
          </p:cNvPr>
          <p:cNvCxnSpPr>
            <a:cxnSpLocks/>
          </p:cNvCxnSpPr>
          <p:nvPr/>
        </p:nvCxnSpPr>
        <p:spPr>
          <a:xfrm flipV="1">
            <a:off x="6569030" y="4131074"/>
            <a:ext cx="638993" cy="241807"/>
          </a:xfrm>
          <a:prstGeom prst="bentConnector3">
            <a:avLst>
              <a:gd name="adj1" fmla="val 48509"/>
            </a:avLst>
          </a:prstGeom>
          <a:noFill/>
          <a:ln w="9525" cap="flat" cmpd="sng" algn="ctr">
            <a:solidFill>
              <a:srgbClr val="4F81BD">
                <a:shade val="95000"/>
                <a:satMod val="105000"/>
              </a:srgbClr>
            </a:solidFill>
            <a:prstDash val="solid"/>
          </a:ln>
          <a:effectLst/>
        </p:spPr>
      </p:cxnSp>
      <p:sp>
        <p:nvSpPr>
          <p:cNvPr id="80" name="矢印: 上 79">
            <a:extLst>
              <a:ext uri="{FF2B5EF4-FFF2-40B4-BE49-F238E27FC236}">
                <a16:creationId xmlns:a16="http://schemas.microsoft.com/office/drawing/2014/main" id="{B32778FB-3A66-0266-CBB9-D8D86C4D578E}"/>
              </a:ext>
            </a:extLst>
          </p:cNvPr>
          <p:cNvSpPr/>
          <p:nvPr/>
        </p:nvSpPr>
        <p:spPr>
          <a:xfrm>
            <a:off x="9063794" y="4818764"/>
            <a:ext cx="250642" cy="184334"/>
          </a:xfrm>
          <a:prstGeom prst="up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81" name="正方形/長方形 80">
            <a:extLst>
              <a:ext uri="{FF2B5EF4-FFF2-40B4-BE49-F238E27FC236}">
                <a16:creationId xmlns:a16="http://schemas.microsoft.com/office/drawing/2014/main" id="{E128C481-92F9-FFE8-FC50-37EF1A365C02}"/>
              </a:ext>
            </a:extLst>
          </p:cNvPr>
          <p:cNvSpPr/>
          <p:nvPr/>
        </p:nvSpPr>
        <p:spPr>
          <a:xfrm>
            <a:off x="7778047" y="3667246"/>
            <a:ext cx="1033424" cy="215036"/>
          </a:xfrm>
          <a:prstGeom prst="rect">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82" name="正方形/長方形 81">
            <a:extLst>
              <a:ext uri="{FF2B5EF4-FFF2-40B4-BE49-F238E27FC236}">
                <a16:creationId xmlns:a16="http://schemas.microsoft.com/office/drawing/2014/main" id="{13A60A6B-44D2-C3E8-5D32-C9CD517848A5}"/>
              </a:ext>
            </a:extLst>
          </p:cNvPr>
          <p:cNvSpPr/>
          <p:nvPr/>
        </p:nvSpPr>
        <p:spPr>
          <a:xfrm>
            <a:off x="7780761" y="3423964"/>
            <a:ext cx="1033424" cy="215036"/>
          </a:xfrm>
          <a:prstGeom prst="rect">
            <a:avLst/>
          </a:prstGeom>
          <a:no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83" name="正方形/長方形 82">
            <a:extLst>
              <a:ext uri="{FF2B5EF4-FFF2-40B4-BE49-F238E27FC236}">
                <a16:creationId xmlns:a16="http://schemas.microsoft.com/office/drawing/2014/main" id="{B665AFD8-CA63-4AD9-BF97-CDB7C091AA9F}"/>
              </a:ext>
            </a:extLst>
          </p:cNvPr>
          <p:cNvSpPr/>
          <p:nvPr/>
        </p:nvSpPr>
        <p:spPr>
          <a:xfrm>
            <a:off x="7041797" y="2916482"/>
            <a:ext cx="1771802" cy="471956"/>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86" name="正方形/長方形 85">
            <a:extLst>
              <a:ext uri="{FF2B5EF4-FFF2-40B4-BE49-F238E27FC236}">
                <a16:creationId xmlns:a16="http://schemas.microsoft.com/office/drawing/2014/main" id="{01D37015-871D-750F-767E-C8CA9C75E423}"/>
              </a:ext>
            </a:extLst>
          </p:cNvPr>
          <p:cNvSpPr/>
          <p:nvPr/>
        </p:nvSpPr>
        <p:spPr>
          <a:xfrm>
            <a:off x="7041797" y="3907789"/>
            <a:ext cx="1771802" cy="471956"/>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87" name="正方形/長方形 86">
            <a:extLst>
              <a:ext uri="{FF2B5EF4-FFF2-40B4-BE49-F238E27FC236}">
                <a16:creationId xmlns:a16="http://schemas.microsoft.com/office/drawing/2014/main" id="{5D2E2EAA-834F-19BF-BD09-79715E4EBA99}"/>
              </a:ext>
            </a:extLst>
          </p:cNvPr>
          <p:cNvSpPr/>
          <p:nvPr/>
        </p:nvSpPr>
        <p:spPr>
          <a:xfrm>
            <a:off x="7041797" y="4415465"/>
            <a:ext cx="1769674" cy="446450"/>
          </a:xfrm>
          <a:prstGeom prst="rect">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6" name="スライド番号プレースホルダー 2">
            <a:extLst>
              <a:ext uri="{FF2B5EF4-FFF2-40B4-BE49-F238E27FC236}">
                <a16:creationId xmlns:a16="http://schemas.microsoft.com/office/drawing/2014/main" id="{AEC8F8CC-8A43-471D-5573-D82ACBCC13AF}"/>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541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571531762"/>
      </p:ext>
    </p:extLst>
  </p:cSld>
  <p:clrMapOvr>
    <a:masterClrMapping/>
  </p:clrMapOvr>
</p:sld>
</file>

<file path=ppt/slides/slide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診断群分類点数表の見直し②</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sp>
        <p:nvSpPr>
          <p:cNvPr id="4" name="正方形/長方形 3">
            <a:extLst>
              <a:ext uri="{FF2B5EF4-FFF2-40B4-BE49-F238E27FC236}">
                <a16:creationId xmlns:a16="http://schemas.microsoft.com/office/drawing/2014/main" id="{C96C46E2-E5AD-0B5C-C1BA-7CB318194BAD}"/>
              </a:ext>
            </a:extLst>
          </p:cNvPr>
          <p:cNvSpPr/>
          <p:nvPr/>
        </p:nvSpPr>
        <p:spPr>
          <a:xfrm>
            <a:off x="188119" y="1032720"/>
            <a:ext cx="9529762" cy="567288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a:ea typeface="メイリオ"/>
                <a:cs typeface="+mn-cs"/>
              </a:rPr>
              <a:t>入院初期の医療資源投入量の多い診断群分類が増加している実態を踏まえ</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、点数設定方式</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B</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により設定する診断群分類の範囲を以下のとおり見直す。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a:extLst>
              <a:ext uri="{FF2B5EF4-FFF2-40B4-BE49-F238E27FC236}">
                <a16:creationId xmlns:a16="http://schemas.microsoft.com/office/drawing/2014/main" id="{7FEBF05A-BF46-2450-D108-C9BBD2126A82}"/>
              </a:ext>
            </a:extLst>
          </p:cNvPr>
          <p:cNvSpPr/>
          <p:nvPr/>
        </p:nvSpPr>
        <p:spPr>
          <a:xfrm>
            <a:off x="358107" y="839839"/>
            <a:ext cx="4694184"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点数設定方式</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B</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で設定する診断群分類の見直し</a:t>
            </a:r>
          </a:p>
        </p:txBody>
      </p:sp>
      <p:grpSp>
        <p:nvGrpSpPr>
          <p:cNvPr id="9" name="グループ化 8">
            <a:extLst>
              <a:ext uri="{FF2B5EF4-FFF2-40B4-BE49-F238E27FC236}">
                <a16:creationId xmlns:a16="http://schemas.microsoft.com/office/drawing/2014/main" id="{07C69EC1-CA31-66B0-85F0-89769F839462}"/>
              </a:ext>
            </a:extLst>
          </p:cNvPr>
          <p:cNvGrpSpPr/>
          <p:nvPr/>
        </p:nvGrpSpPr>
        <p:grpSpPr>
          <a:xfrm>
            <a:off x="328208" y="5639847"/>
            <a:ext cx="9249584" cy="853317"/>
            <a:chOff x="314862" y="1797465"/>
            <a:chExt cx="9249584" cy="853317"/>
          </a:xfrm>
        </p:grpSpPr>
        <p:sp>
          <p:nvSpPr>
            <p:cNvPr id="10" name="正方形/長方形 9">
              <a:extLst>
                <a:ext uri="{FF2B5EF4-FFF2-40B4-BE49-F238E27FC236}">
                  <a16:creationId xmlns:a16="http://schemas.microsoft.com/office/drawing/2014/main" id="{4931C8B1-0FDD-A243-1008-8034CD23A35C}"/>
                </a:ext>
              </a:extLst>
            </p:cNvPr>
            <p:cNvSpPr/>
            <p:nvPr/>
          </p:nvSpPr>
          <p:spPr>
            <a:xfrm>
              <a:off x="5244446" y="1797465"/>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1" name="正方形/長方形 10">
              <a:extLst>
                <a:ext uri="{FF2B5EF4-FFF2-40B4-BE49-F238E27FC236}">
                  <a16:creationId xmlns:a16="http://schemas.microsoft.com/office/drawing/2014/main" id="{A9AB4536-456D-7E17-480E-3BA648962488}"/>
                </a:ext>
              </a:extLst>
            </p:cNvPr>
            <p:cNvSpPr/>
            <p:nvPr/>
          </p:nvSpPr>
          <p:spPr>
            <a:xfrm>
              <a:off x="5244446" y="2142836"/>
              <a:ext cx="4320000" cy="507946"/>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診断群分類</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＜点数設定方式Ｂ＞</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1,212</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分類</a:t>
              </a:r>
              <a:endPar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正方形/長方形 11">
              <a:extLst>
                <a:ext uri="{FF2B5EF4-FFF2-40B4-BE49-F238E27FC236}">
                  <a16:creationId xmlns:a16="http://schemas.microsoft.com/office/drawing/2014/main" id="{EDEADD03-B757-544C-685F-0FF32E86CAB1}"/>
                </a:ext>
              </a:extLst>
            </p:cNvPr>
            <p:cNvSpPr/>
            <p:nvPr/>
          </p:nvSpPr>
          <p:spPr>
            <a:xfrm>
              <a:off x="314863" y="1800476"/>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3" name="正方形/長方形 12">
              <a:extLst>
                <a:ext uri="{FF2B5EF4-FFF2-40B4-BE49-F238E27FC236}">
                  <a16:creationId xmlns:a16="http://schemas.microsoft.com/office/drawing/2014/main" id="{421411B1-D3D9-D9A0-1456-E217077699D3}"/>
                </a:ext>
              </a:extLst>
            </p:cNvPr>
            <p:cNvSpPr/>
            <p:nvPr/>
          </p:nvSpPr>
          <p:spPr>
            <a:xfrm>
              <a:off x="314862" y="2142836"/>
              <a:ext cx="4371398" cy="507946"/>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診断群分類</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＜点数設定方式Ｂ＞</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257</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分類</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右矢印 89">
              <a:extLst>
                <a:ext uri="{FF2B5EF4-FFF2-40B4-BE49-F238E27FC236}">
                  <a16:creationId xmlns:a16="http://schemas.microsoft.com/office/drawing/2014/main" id="{E2BCB57D-8576-322E-D0E9-3B1AD085CD9A}"/>
                </a:ext>
              </a:extLst>
            </p:cNvPr>
            <p:cNvSpPr/>
            <p:nvPr/>
          </p:nvSpPr>
          <p:spPr>
            <a:xfrm>
              <a:off x="4784064" y="1947024"/>
              <a:ext cx="362577" cy="579482"/>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grpSp>
      <p:pic>
        <p:nvPicPr>
          <p:cNvPr id="15" name="図 14">
            <a:extLst>
              <a:ext uri="{FF2B5EF4-FFF2-40B4-BE49-F238E27FC236}">
                <a16:creationId xmlns:a16="http://schemas.microsoft.com/office/drawing/2014/main" id="{CB1C2079-503D-D73C-284C-F58555CB8925}"/>
              </a:ext>
            </a:extLst>
          </p:cNvPr>
          <p:cNvPicPr>
            <a:picLocks noChangeAspect="1"/>
          </p:cNvPicPr>
          <p:nvPr/>
        </p:nvPicPr>
        <p:blipFill>
          <a:blip r:embed="rId3"/>
          <a:stretch>
            <a:fillRect/>
          </a:stretch>
        </p:blipFill>
        <p:spPr>
          <a:xfrm>
            <a:off x="714127" y="2520861"/>
            <a:ext cx="5177047" cy="2936042"/>
          </a:xfrm>
          <a:prstGeom prst="rect">
            <a:avLst/>
          </a:prstGeom>
        </p:spPr>
      </p:pic>
      <p:sp>
        <p:nvSpPr>
          <p:cNvPr id="16" name="テキスト ボックス 15">
            <a:extLst>
              <a:ext uri="{FF2B5EF4-FFF2-40B4-BE49-F238E27FC236}">
                <a16:creationId xmlns:a16="http://schemas.microsoft.com/office/drawing/2014/main" id="{20F24D4F-D165-8F2A-D9B0-745F386B51BD}"/>
              </a:ext>
            </a:extLst>
          </p:cNvPr>
          <p:cNvSpPr txBox="1"/>
          <p:nvPr/>
        </p:nvSpPr>
        <p:spPr>
          <a:xfrm>
            <a:off x="271464" y="1848515"/>
            <a:ext cx="1812438" cy="369332"/>
          </a:xfrm>
          <a:prstGeom prst="rect">
            <a:avLst/>
          </a:prstGeom>
          <a:noFill/>
          <a:ln>
            <a:solidFill>
              <a:sysClr val="windowText" lastClr="000000"/>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800" b="0" i="0" u="none" strike="noStrike" kern="0" cap="none" spc="0" normalizeH="0" baseline="0" noProof="0">
                <a:ln>
                  <a:noFill/>
                </a:ln>
                <a:solidFill>
                  <a:prstClr val="black"/>
                </a:solidFill>
                <a:effectLst/>
                <a:uLnTx/>
                <a:uFillTx/>
                <a:latin typeface="Segoe UI"/>
                <a:ea typeface="メイリオ"/>
                <a:cs typeface="+mn-cs"/>
              </a:rPr>
              <a:t>点数設定方式Ｂ</a:t>
            </a:r>
            <a:endParaRPr kumimoji="0" lang="en-US" altLang="ja-JP" sz="1800" b="0" i="0" u="none" strike="noStrike" kern="0" cap="none" spc="0" normalizeH="0" baseline="0" noProof="0">
              <a:ln>
                <a:noFill/>
              </a:ln>
              <a:solidFill>
                <a:prstClr val="black"/>
              </a:solidFill>
              <a:effectLst/>
              <a:uLnTx/>
              <a:uFillTx/>
              <a:latin typeface="Segoe UI"/>
              <a:ea typeface="メイリオ"/>
              <a:cs typeface="+mn-cs"/>
            </a:endParaRPr>
          </a:p>
        </p:txBody>
      </p:sp>
      <p:sp>
        <p:nvSpPr>
          <p:cNvPr id="18" name="テキスト ボックス 17">
            <a:extLst>
              <a:ext uri="{FF2B5EF4-FFF2-40B4-BE49-F238E27FC236}">
                <a16:creationId xmlns:a16="http://schemas.microsoft.com/office/drawing/2014/main" id="{50706009-7E52-B2F3-781B-FB5BE25AED7B}"/>
              </a:ext>
            </a:extLst>
          </p:cNvPr>
          <p:cNvSpPr txBox="1"/>
          <p:nvPr/>
        </p:nvSpPr>
        <p:spPr>
          <a:xfrm>
            <a:off x="6253233" y="1824940"/>
            <a:ext cx="2205660" cy="307777"/>
          </a:xfrm>
          <a:prstGeom prst="rect">
            <a:avLst/>
          </a:prstGeom>
          <a:noFill/>
          <a:ln>
            <a:solidFill>
              <a:sysClr val="windowText" lastClr="000000"/>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a:ln>
                  <a:noFill/>
                </a:ln>
                <a:solidFill>
                  <a:prstClr val="black"/>
                </a:solidFill>
                <a:effectLst/>
                <a:uLnTx/>
                <a:uFillTx/>
                <a:latin typeface="Segoe UI"/>
                <a:ea typeface="メイリオ"/>
                <a:cs typeface="+mn-cs"/>
              </a:rPr>
              <a:t>（参考）点数設定方式Ａ</a:t>
            </a:r>
            <a:endParaRPr kumimoji="0" lang="en-US" altLang="ja-JP" sz="1400" b="0" i="0" u="none" strike="noStrike" kern="0" cap="none" spc="0" normalizeH="0" baseline="0" noProof="0">
              <a:ln>
                <a:noFill/>
              </a:ln>
              <a:solidFill>
                <a:prstClr val="black"/>
              </a:solidFill>
              <a:effectLst/>
              <a:uLnTx/>
              <a:uFillTx/>
              <a:latin typeface="Segoe UI"/>
              <a:ea typeface="メイリオ"/>
              <a:cs typeface="+mn-cs"/>
            </a:endParaRPr>
          </a:p>
        </p:txBody>
      </p:sp>
      <p:sp>
        <p:nvSpPr>
          <p:cNvPr id="20" name="右中かっこ 19">
            <a:extLst>
              <a:ext uri="{FF2B5EF4-FFF2-40B4-BE49-F238E27FC236}">
                <a16:creationId xmlns:a16="http://schemas.microsoft.com/office/drawing/2014/main" id="{B926626A-A9C1-834B-0064-518E370CFC92}"/>
              </a:ext>
            </a:extLst>
          </p:cNvPr>
          <p:cNvSpPr/>
          <p:nvPr/>
        </p:nvSpPr>
        <p:spPr>
          <a:xfrm>
            <a:off x="2466988" y="2857562"/>
            <a:ext cx="82249" cy="597819"/>
          </a:xfrm>
          <a:prstGeom prst="rightBrace">
            <a:avLst>
              <a:gd name="adj1" fmla="val 15291"/>
              <a:gd name="adj2" fmla="val 51711"/>
            </a:avLst>
          </a:prstGeom>
          <a:ln w="1905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メイリオ"/>
              <a:ea typeface="メイリオ"/>
              <a:cs typeface="+mn-cs"/>
            </a:endParaRPr>
          </a:p>
        </p:txBody>
      </p:sp>
      <p:grpSp>
        <p:nvGrpSpPr>
          <p:cNvPr id="24" name="グループ化 23">
            <a:extLst>
              <a:ext uri="{FF2B5EF4-FFF2-40B4-BE49-F238E27FC236}">
                <a16:creationId xmlns:a16="http://schemas.microsoft.com/office/drawing/2014/main" id="{7F04A00C-16B3-4D28-AED5-B8EBAC31F663}"/>
              </a:ext>
            </a:extLst>
          </p:cNvPr>
          <p:cNvGrpSpPr>
            <a:grpSpLocks noChangeAspect="1"/>
          </p:cNvGrpSpPr>
          <p:nvPr/>
        </p:nvGrpSpPr>
        <p:grpSpPr>
          <a:xfrm>
            <a:off x="5534031" y="2172790"/>
            <a:ext cx="4152402" cy="2353028"/>
            <a:chOff x="5560291" y="1993757"/>
            <a:chExt cx="4017501" cy="2276584"/>
          </a:xfrm>
        </p:grpSpPr>
        <p:pic>
          <p:nvPicPr>
            <p:cNvPr id="17" name="図 16">
              <a:extLst>
                <a:ext uri="{FF2B5EF4-FFF2-40B4-BE49-F238E27FC236}">
                  <a16:creationId xmlns:a16="http://schemas.microsoft.com/office/drawing/2014/main" id="{698BDA47-1037-DBD0-EEC9-90B119E211C2}"/>
                </a:ext>
              </a:extLst>
            </p:cNvPr>
            <p:cNvPicPr>
              <a:picLocks noChangeAspect="1"/>
            </p:cNvPicPr>
            <p:nvPr/>
          </p:nvPicPr>
          <p:blipFill>
            <a:blip r:embed="rId4"/>
            <a:stretch>
              <a:fillRect/>
            </a:stretch>
          </p:blipFill>
          <p:spPr>
            <a:xfrm>
              <a:off x="5560291" y="1993757"/>
              <a:ext cx="4017501" cy="2276584"/>
            </a:xfrm>
            <a:prstGeom prst="rect">
              <a:avLst/>
            </a:prstGeom>
          </p:spPr>
        </p:pic>
        <p:sp>
          <p:nvSpPr>
            <p:cNvPr id="21" name="正方形/長方形 20">
              <a:extLst>
                <a:ext uri="{FF2B5EF4-FFF2-40B4-BE49-F238E27FC236}">
                  <a16:creationId xmlns:a16="http://schemas.microsoft.com/office/drawing/2014/main" id="{38C2C39F-69AA-7F58-2936-1C86AD7F77EC}"/>
                </a:ext>
              </a:extLst>
            </p:cNvPr>
            <p:cNvSpPr/>
            <p:nvPr/>
          </p:nvSpPr>
          <p:spPr>
            <a:xfrm>
              <a:off x="7001164" y="2471231"/>
              <a:ext cx="286327" cy="109054"/>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grpSp>
      <p:sp>
        <p:nvSpPr>
          <p:cNvPr id="22" name="正方形/長方形 21">
            <a:extLst>
              <a:ext uri="{FF2B5EF4-FFF2-40B4-BE49-F238E27FC236}">
                <a16:creationId xmlns:a16="http://schemas.microsoft.com/office/drawing/2014/main" id="{0FD7A0E5-953E-8BA3-D48B-08CF3F7BFED1}"/>
              </a:ext>
            </a:extLst>
          </p:cNvPr>
          <p:cNvSpPr/>
          <p:nvPr/>
        </p:nvSpPr>
        <p:spPr>
          <a:xfrm>
            <a:off x="2167245" y="1914833"/>
            <a:ext cx="4002645" cy="693492"/>
          </a:xfrm>
          <a:prstGeom prst="rect">
            <a:avLst/>
          </a:prstGeom>
          <a:solidFill>
            <a:srgbClr val="E0E9F8"/>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「①＞②＋</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17</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となる診断群分類</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（期間</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での１日当たり資源投入量＞Ａ方式での設定点数）</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点数設定方式Ｂの対象とする</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25" name="テキスト ボックス 24">
            <a:extLst>
              <a:ext uri="{FF2B5EF4-FFF2-40B4-BE49-F238E27FC236}">
                <a16:creationId xmlns:a16="http://schemas.microsoft.com/office/drawing/2014/main" id="{3892F09F-876E-BBEB-4A88-9E8B1B962808}"/>
              </a:ext>
            </a:extLst>
          </p:cNvPr>
          <p:cNvSpPr txBox="1"/>
          <p:nvPr/>
        </p:nvSpPr>
        <p:spPr>
          <a:xfrm>
            <a:off x="271464" y="2771212"/>
            <a:ext cx="452582"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a:ln>
                  <a:noFill/>
                </a:ln>
                <a:solidFill>
                  <a:prstClr val="black"/>
                </a:solidFill>
                <a:effectLst/>
                <a:uLnTx/>
                <a:uFillTx/>
                <a:latin typeface="Verdana"/>
                <a:ea typeface="メイリオ"/>
                <a:cs typeface="+mn-cs"/>
              </a:rPr>
              <a:t>①</a:t>
            </a:r>
          </a:p>
        </p:txBody>
      </p:sp>
      <p:sp>
        <p:nvSpPr>
          <p:cNvPr id="6" name="正方形/長方形 5">
            <a:extLst>
              <a:ext uri="{FF2B5EF4-FFF2-40B4-BE49-F238E27FC236}">
                <a16:creationId xmlns:a16="http://schemas.microsoft.com/office/drawing/2014/main" id="{44CE1D5E-801D-37CB-1345-CDB3A4FC5A28}"/>
              </a:ext>
            </a:extLst>
          </p:cNvPr>
          <p:cNvSpPr/>
          <p:nvPr/>
        </p:nvSpPr>
        <p:spPr>
          <a:xfrm>
            <a:off x="3205018" y="2857562"/>
            <a:ext cx="885814" cy="43999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26" name="テキスト ボックス 25">
            <a:extLst>
              <a:ext uri="{FF2B5EF4-FFF2-40B4-BE49-F238E27FC236}">
                <a16:creationId xmlns:a16="http://schemas.microsoft.com/office/drawing/2014/main" id="{C70E3EDB-2CAB-1C4C-F195-6307861CBA43}"/>
              </a:ext>
            </a:extLst>
          </p:cNvPr>
          <p:cNvSpPr txBox="1"/>
          <p:nvPr/>
        </p:nvSpPr>
        <p:spPr>
          <a:xfrm>
            <a:off x="275973" y="3382121"/>
            <a:ext cx="452582"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a:ln>
                  <a:noFill/>
                </a:ln>
                <a:solidFill>
                  <a:prstClr val="black"/>
                </a:solidFill>
                <a:effectLst/>
                <a:uLnTx/>
                <a:uFillTx/>
                <a:latin typeface="Verdana"/>
                <a:ea typeface="メイリオ"/>
                <a:cs typeface="+mn-cs"/>
              </a:rPr>
              <a:t>②</a:t>
            </a:r>
          </a:p>
        </p:txBody>
      </p:sp>
      <p:pic>
        <p:nvPicPr>
          <p:cNvPr id="3" name="図 2">
            <a:extLst>
              <a:ext uri="{FF2B5EF4-FFF2-40B4-BE49-F238E27FC236}">
                <a16:creationId xmlns:a16="http://schemas.microsoft.com/office/drawing/2014/main" id="{D177FA55-D01C-FC71-4528-2D619B3A0288}"/>
              </a:ext>
            </a:extLst>
          </p:cNvPr>
          <p:cNvPicPr>
            <a:picLocks noChangeAspect="1"/>
          </p:cNvPicPr>
          <p:nvPr/>
        </p:nvPicPr>
        <p:blipFill rotWithShape="1">
          <a:blip r:embed="rId3"/>
          <a:srcRect l="38446" t="7326" r="31789" b="70198"/>
          <a:stretch/>
        </p:blipFill>
        <p:spPr>
          <a:xfrm>
            <a:off x="3080655" y="2722655"/>
            <a:ext cx="1540954" cy="659878"/>
          </a:xfrm>
          <a:prstGeom prst="rect">
            <a:avLst/>
          </a:prstGeom>
        </p:spPr>
      </p:pic>
      <p:sp>
        <p:nvSpPr>
          <p:cNvPr id="23" name="テキスト ボックス 22">
            <a:extLst>
              <a:ext uri="{FF2B5EF4-FFF2-40B4-BE49-F238E27FC236}">
                <a16:creationId xmlns:a16="http://schemas.microsoft.com/office/drawing/2014/main" id="{AFF28340-50E6-6132-DB9C-3DD6E3BE248B}"/>
              </a:ext>
            </a:extLst>
          </p:cNvPr>
          <p:cNvSpPr txBox="1"/>
          <p:nvPr/>
        </p:nvSpPr>
        <p:spPr>
          <a:xfrm>
            <a:off x="2616370" y="3009739"/>
            <a:ext cx="672000" cy="261610"/>
          </a:xfrm>
          <a:prstGeom prst="rect">
            <a:avLst/>
          </a:prstGeom>
          <a:solidFill>
            <a:schemeClr val="bg1"/>
          </a:solidFill>
          <a:ln w="19050">
            <a:solidFill>
              <a:srgbClr val="FF0000"/>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100" b="1" i="0" u="sng" strike="noStrike" kern="0" cap="none" spc="0" normalizeH="0" baseline="0" noProof="0">
                <a:ln>
                  <a:noFill/>
                </a:ln>
                <a:solidFill>
                  <a:srgbClr val="0070C0"/>
                </a:solidFill>
                <a:effectLst/>
                <a:uLnTx/>
                <a:uFillTx/>
                <a:latin typeface="Segoe UI"/>
                <a:ea typeface="メイリオ"/>
                <a:cs typeface="+mn-cs"/>
              </a:rPr>
              <a:t>＞</a:t>
            </a:r>
            <a:r>
              <a:rPr kumimoji="0" lang="en-US" altLang="ja-JP" sz="1100" b="1" i="0" u="sng" strike="noStrike" kern="0" cap="none" spc="0" normalizeH="0" baseline="0" noProof="0">
                <a:ln>
                  <a:noFill/>
                </a:ln>
                <a:solidFill>
                  <a:srgbClr val="0070C0"/>
                </a:solidFill>
                <a:effectLst/>
                <a:uLnTx/>
                <a:uFillTx/>
                <a:latin typeface="Segoe UI"/>
                <a:ea typeface="メイリオ"/>
                <a:cs typeface="+mn-cs"/>
              </a:rPr>
              <a:t>17</a:t>
            </a:r>
            <a:r>
              <a:rPr kumimoji="0" lang="ja-JP" altLang="en-US" sz="1100" b="1" i="0" u="sng" strike="noStrike" kern="0" cap="none" spc="0" normalizeH="0" baseline="0" noProof="0">
                <a:ln>
                  <a:noFill/>
                </a:ln>
                <a:solidFill>
                  <a:srgbClr val="0070C0"/>
                </a:solidFill>
                <a:effectLst/>
                <a:uLnTx/>
                <a:uFillTx/>
                <a:latin typeface="Segoe UI"/>
                <a:ea typeface="メイリオ"/>
                <a:cs typeface="+mn-cs"/>
              </a:rPr>
              <a:t>％</a:t>
            </a:r>
            <a:endParaRPr kumimoji="0" lang="en-US" altLang="ja-JP" sz="1100" b="1" i="0" u="sng" strike="noStrike" kern="0" cap="none" spc="0" normalizeH="0" baseline="0" noProof="0">
              <a:ln>
                <a:noFill/>
              </a:ln>
              <a:solidFill>
                <a:srgbClr val="0070C0"/>
              </a:solidFill>
              <a:effectLst/>
              <a:uLnTx/>
              <a:uFillTx/>
              <a:latin typeface="Segoe UI"/>
              <a:ea typeface="メイリオ"/>
              <a:cs typeface="+mn-cs"/>
            </a:endParaRPr>
          </a:p>
        </p:txBody>
      </p:sp>
      <p:sp>
        <p:nvSpPr>
          <p:cNvPr id="7" name="テキスト ボックス 6">
            <a:extLst>
              <a:ext uri="{FF2B5EF4-FFF2-40B4-BE49-F238E27FC236}">
                <a16:creationId xmlns:a16="http://schemas.microsoft.com/office/drawing/2014/main" id="{6E699DE9-6B56-9891-55A4-95F6E9050DB3}"/>
              </a:ext>
            </a:extLst>
          </p:cNvPr>
          <p:cNvSpPr txBox="1"/>
          <p:nvPr/>
        </p:nvSpPr>
        <p:spPr>
          <a:xfrm>
            <a:off x="2466988" y="3242356"/>
            <a:ext cx="2692999" cy="25391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050" b="1" i="0" u="none" strike="noStrike" kern="1200" cap="none" spc="0" normalizeH="0" baseline="0" noProof="0">
                <a:ln>
                  <a:noFill/>
                </a:ln>
                <a:solidFill>
                  <a:prstClr val="black"/>
                </a:solidFill>
                <a:effectLst/>
                <a:uLnTx/>
                <a:uFillTx/>
                <a:latin typeface="Verdana"/>
                <a:ea typeface="メイリオ"/>
                <a:cs typeface="+mn-cs"/>
              </a:rPr>
              <a:t>※</a:t>
            </a:r>
            <a:r>
              <a:rPr kumimoji="1" lang="ja-JP" altLang="en-US" sz="1050" b="1" i="0" u="none" strike="noStrike" kern="1200" cap="none" spc="0" normalizeH="0" baseline="0" noProof="0">
                <a:ln>
                  <a:noFill/>
                </a:ln>
                <a:solidFill>
                  <a:prstClr val="black"/>
                </a:solidFill>
                <a:effectLst/>
                <a:uLnTx/>
                <a:uFillTx/>
                <a:latin typeface="Verdana"/>
                <a:ea typeface="メイリオ"/>
                <a:cs typeface="+mn-cs"/>
              </a:rPr>
              <a:t>①の実績に応じて分類ごとに決定</a:t>
            </a:r>
          </a:p>
        </p:txBody>
      </p:sp>
      <p:sp>
        <p:nvSpPr>
          <p:cNvPr id="19" name="スライド番号プレースホルダー 2">
            <a:extLst>
              <a:ext uri="{FF2B5EF4-FFF2-40B4-BE49-F238E27FC236}">
                <a16:creationId xmlns:a16="http://schemas.microsoft.com/office/drawing/2014/main" id="{228C7E64-2E57-1499-128F-26E6342A769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542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738686891"/>
      </p:ext>
    </p:extLst>
  </p:cSld>
  <p:clrMapOvr>
    <a:masterClrMapping/>
  </p:clrMapOvr>
</p:sld>
</file>

<file path=ppt/slides/slide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診断群分類点数表の見直し③</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sp>
        <p:nvSpPr>
          <p:cNvPr id="4" name="正方形/長方形 3">
            <a:extLst>
              <a:ext uri="{FF2B5EF4-FFF2-40B4-BE49-F238E27FC236}">
                <a16:creationId xmlns:a16="http://schemas.microsoft.com/office/drawing/2014/main" id="{C96C46E2-E5AD-0B5C-C1BA-7CB318194BAD}"/>
              </a:ext>
            </a:extLst>
          </p:cNvPr>
          <p:cNvSpPr/>
          <p:nvPr/>
        </p:nvSpPr>
        <p:spPr>
          <a:xfrm>
            <a:off x="200472" y="1007758"/>
            <a:ext cx="9529762" cy="555694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より早期の退院への評価を充実化する観点から、一定程度標準化が進んでいる診断群分類であって、一定の入院期間が見込まれる分類への適用を念頭に、入院期間</a:t>
            </a:r>
            <a:r>
              <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rPr>
              <a:t>Ⅰ</a:t>
            </a: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で入院基本料を除く１入院当たり包括範囲点数を支払う点数設定方式</a:t>
            </a:r>
            <a:r>
              <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rPr>
              <a:t>E</a:t>
            </a: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を新設する。</a:t>
            </a: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a:extLst>
              <a:ext uri="{FF2B5EF4-FFF2-40B4-BE49-F238E27FC236}">
                <a16:creationId xmlns:a16="http://schemas.microsoft.com/office/drawing/2014/main" id="{7FEBF05A-BF46-2450-D108-C9BBD2126A82}"/>
              </a:ext>
            </a:extLst>
          </p:cNvPr>
          <p:cNvSpPr/>
          <p:nvPr/>
        </p:nvSpPr>
        <p:spPr>
          <a:xfrm>
            <a:off x="385816" y="814877"/>
            <a:ext cx="2736076"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点数設定方式</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E</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の新設①</a:t>
            </a:r>
          </a:p>
        </p:txBody>
      </p:sp>
      <p:sp>
        <p:nvSpPr>
          <p:cNvPr id="9" name="テキスト ボックス 8">
            <a:extLst>
              <a:ext uri="{FF2B5EF4-FFF2-40B4-BE49-F238E27FC236}">
                <a16:creationId xmlns:a16="http://schemas.microsoft.com/office/drawing/2014/main" id="{D6A875D2-2D4D-05BB-A492-1DD198C35B6C}"/>
              </a:ext>
            </a:extLst>
          </p:cNvPr>
          <p:cNvSpPr txBox="1"/>
          <p:nvPr/>
        </p:nvSpPr>
        <p:spPr>
          <a:xfrm>
            <a:off x="5738851" y="1866463"/>
            <a:ext cx="2205660" cy="307777"/>
          </a:xfrm>
          <a:prstGeom prst="rect">
            <a:avLst/>
          </a:prstGeom>
          <a:noFill/>
          <a:ln>
            <a:solidFill>
              <a:sysClr val="windowText" lastClr="000000"/>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a:ln>
                  <a:noFill/>
                </a:ln>
                <a:solidFill>
                  <a:prstClr val="black"/>
                </a:solidFill>
                <a:effectLst/>
                <a:uLnTx/>
                <a:uFillTx/>
                <a:latin typeface="Segoe UI"/>
                <a:ea typeface="メイリオ"/>
                <a:cs typeface="+mn-cs"/>
              </a:rPr>
              <a:t>（参考）点数設定方式</a:t>
            </a:r>
            <a:r>
              <a:rPr kumimoji="0" lang="en-US" altLang="ja-JP" sz="1400" b="0" i="0" u="none" strike="noStrike" kern="0" cap="none" spc="0" normalizeH="0" baseline="0" noProof="0">
                <a:ln>
                  <a:noFill/>
                </a:ln>
                <a:solidFill>
                  <a:prstClr val="black"/>
                </a:solidFill>
                <a:effectLst/>
                <a:uLnTx/>
                <a:uFillTx/>
                <a:latin typeface="Segoe UI"/>
                <a:ea typeface="メイリオ"/>
                <a:cs typeface="+mn-cs"/>
              </a:rPr>
              <a:t>D</a:t>
            </a:r>
          </a:p>
        </p:txBody>
      </p:sp>
      <p:grpSp>
        <p:nvGrpSpPr>
          <p:cNvPr id="12" name="グループ化 11">
            <a:extLst>
              <a:ext uri="{FF2B5EF4-FFF2-40B4-BE49-F238E27FC236}">
                <a16:creationId xmlns:a16="http://schemas.microsoft.com/office/drawing/2014/main" id="{00E35047-A8EA-E69F-F3B3-12315AC2F835}"/>
              </a:ext>
            </a:extLst>
          </p:cNvPr>
          <p:cNvGrpSpPr/>
          <p:nvPr/>
        </p:nvGrpSpPr>
        <p:grpSpPr>
          <a:xfrm>
            <a:off x="5738851" y="2304453"/>
            <a:ext cx="3837368" cy="2156123"/>
            <a:chOff x="5868160" y="2000241"/>
            <a:chExt cx="3837368" cy="2156123"/>
          </a:xfrm>
        </p:grpSpPr>
        <p:pic>
          <p:nvPicPr>
            <p:cNvPr id="7" name="図 6">
              <a:extLst>
                <a:ext uri="{FF2B5EF4-FFF2-40B4-BE49-F238E27FC236}">
                  <a16:creationId xmlns:a16="http://schemas.microsoft.com/office/drawing/2014/main" id="{527392A8-6361-794C-BCF5-E371B9879F97}"/>
                </a:ext>
              </a:extLst>
            </p:cNvPr>
            <p:cNvPicPr>
              <a:picLocks noChangeAspect="1"/>
            </p:cNvPicPr>
            <p:nvPr/>
          </p:nvPicPr>
          <p:blipFill>
            <a:blip r:embed="rId3"/>
            <a:stretch>
              <a:fillRect/>
            </a:stretch>
          </p:blipFill>
          <p:spPr>
            <a:xfrm>
              <a:off x="5868160" y="2000241"/>
              <a:ext cx="3837368" cy="2156123"/>
            </a:xfrm>
            <a:prstGeom prst="rect">
              <a:avLst/>
            </a:prstGeom>
          </p:spPr>
        </p:pic>
        <p:sp>
          <p:nvSpPr>
            <p:cNvPr id="10" name="正方形/長方形 9">
              <a:extLst>
                <a:ext uri="{FF2B5EF4-FFF2-40B4-BE49-F238E27FC236}">
                  <a16:creationId xmlns:a16="http://schemas.microsoft.com/office/drawing/2014/main" id="{BFBB8ACE-ED56-432C-3007-54E806E85486}"/>
                </a:ext>
              </a:extLst>
            </p:cNvPr>
            <p:cNvSpPr/>
            <p:nvPr/>
          </p:nvSpPr>
          <p:spPr>
            <a:xfrm>
              <a:off x="6647715" y="3798542"/>
              <a:ext cx="609605" cy="230908"/>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grpSp>
      <p:pic>
        <p:nvPicPr>
          <p:cNvPr id="11" name="図 10">
            <a:extLst>
              <a:ext uri="{FF2B5EF4-FFF2-40B4-BE49-F238E27FC236}">
                <a16:creationId xmlns:a16="http://schemas.microsoft.com/office/drawing/2014/main" id="{279E80EE-A5AB-59FE-3819-9D6718A28130}"/>
              </a:ext>
            </a:extLst>
          </p:cNvPr>
          <p:cNvPicPr>
            <a:picLocks noChangeAspect="1"/>
          </p:cNvPicPr>
          <p:nvPr/>
        </p:nvPicPr>
        <p:blipFill>
          <a:blip r:embed="rId4"/>
          <a:stretch>
            <a:fillRect/>
          </a:stretch>
        </p:blipFill>
        <p:spPr>
          <a:xfrm>
            <a:off x="520934" y="2992724"/>
            <a:ext cx="5919808" cy="3120204"/>
          </a:xfrm>
          <a:prstGeom prst="rect">
            <a:avLst/>
          </a:prstGeom>
        </p:spPr>
      </p:pic>
      <p:sp>
        <p:nvSpPr>
          <p:cNvPr id="13" name="正方形/長方形 12">
            <a:extLst>
              <a:ext uri="{FF2B5EF4-FFF2-40B4-BE49-F238E27FC236}">
                <a16:creationId xmlns:a16="http://schemas.microsoft.com/office/drawing/2014/main" id="{7F1B3709-CEE5-153F-928A-61C6B35A4B8E}"/>
              </a:ext>
            </a:extLst>
          </p:cNvPr>
          <p:cNvSpPr/>
          <p:nvPr/>
        </p:nvSpPr>
        <p:spPr>
          <a:xfrm>
            <a:off x="1801092" y="5571299"/>
            <a:ext cx="1320800" cy="349210"/>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14" name="テキスト ボックス 13">
            <a:extLst>
              <a:ext uri="{FF2B5EF4-FFF2-40B4-BE49-F238E27FC236}">
                <a16:creationId xmlns:a16="http://schemas.microsoft.com/office/drawing/2014/main" id="{ADCE1812-04F2-1776-3556-A5ECDE00D899}"/>
              </a:ext>
            </a:extLst>
          </p:cNvPr>
          <p:cNvSpPr txBox="1"/>
          <p:nvPr/>
        </p:nvSpPr>
        <p:spPr>
          <a:xfrm>
            <a:off x="619659" y="2240021"/>
            <a:ext cx="3683666" cy="615553"/>
          </a:xfrm>
          <a:prstGeom prst="rect">
            <a:avLst/>
          </a:prstGeom>
          <a:noFill/>
          <a:ln>
            <a:solidFill>
              <a:sysClr val="windowText" lastClr="000000"/>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800" b="1" i="0" u="sng" strike="noStrike" kern="0" cap="none" spc="0" normalizeH="0" baseline="0" noProof="0">
                <a:ln>
                  <a:noFill/>
                </a:ln>
                <a:solidFill>
                  <a:srgbClr val="0070C0"/>
                </a:solidFill>
                <a:effectLst/>
                <a:uLnTx/>
                <a:uFillTx/>
                <a:latin typeface="Segoe UI"/>
                <a:ea typeface="メイリオ"/>
                <a:cs typeface="+mn-cs"/>
              </a:rPr>
              <a:t>（新）点数設定方式Ｅ</a:t>
            </a:r>
            <a:endParaRPr kumimoji="0" lang="en-US" altLang="ja-JP" sz="1800" b="1" i="0" u="sng" strike="noStrike" kern="0" cap="none" spc="0" normalizeH="0" baseline="0" noProof="0">
              <a:ln>
                <a:noFill/>
              </a:ln>
              <a:solidFill>
                <a:srgbClr val="0070C0"/>
              </a:solidFill>
              <a:effectLst/>
              <a:uLnTx/>
              <a:uFillTx/>
              <a:latin typeface="Segoe UI"/>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600" b="0" i="0" u="none" strike="noStrike" kern="0" cap="none" spc="0" normalizeH="0" baseline="0" noProof="0">
                <a:ln>
                  <a:noFill/>
                </a:ln>
                <a:solidFill>
                  <a:prstClr val="black"/>
                </a:solidFill>
                <a:effectLst/>
                <a:uLnTx/>
                <a:uFillTx/>
                <a:latin typeface="Segoe UI"/>
                <a:ea typeface="メイリオ"/>
                <a:cs typeface="+mn-cs"/>
              </a:rPr>
              <a:t>（</a:t>
            </a:r>
            <a:r>
              <a:rPr kumimoji="0" lang="ja-JP" altLang="en-US" sz="1600" b="0" i="0" u="none" strike="noStrike" kern="0" cap="none" spc="0" normalizeH="0" baseline="0" noProof="0">
                <a:ln>
                  <a:noFill/>
                </a:ln>
                <a:solidFill>
                  <a:srgbClr val="FF0000"/>
                </a:solidFill>
                <a:effectLst/>
                <a:uLnTx/>
                <a:uFillTx/>
                <a:latin typeface="Segoe UI"/>
                <a:ea typeface="メイリオ"/>
                <a:cs typeface="+mn-cs"/>
              </a:rPr>
              <a:t>赤枠</a:t>
            </a:r>
            <a:r>
              <a:rPr kumimoji="0" lang="ja-JP" altLang="en-US" sz="1600" b="0" i="0" u="none" strike="noStrike" kern="0" cap="none" spc="0" normalizeH="0" baseline="0" noProof="0">
                <a:ln>
                  <a:noFill/>
                </a:ln>
                <a:solidFill>
                  <a:prstClr val="black"/>
                </a:solidFill>
                <a:effectLst/>
                <a:uLnTx/>
                <a:uFillTx/>
                <a:latin typeface="Segoe UI"/>
                <a:ea typeface="メイリオ"/>
                <a:cs typeface="+mn-cs"/>
              </a:rPr>
              <a:t>が点数設定方式Ｄとの相違点）</a:t>
            </a:r>
            <a:endParaRPr kumimoji="0" lang="en-US" altLang="ja-JP" sz="1600" b="0" i="0" u="none" strike="noStrike" kern="0" cap="none" spc="0" normalizeH="0" baseline="0" noProof="0">
              <a:ln>
                <a:noFill/>
              </a:ln>
              <a:solidFill>
                <a:prstClr val="black"/>
              </a:solidFill>
              <a:effectLst/>
              <a:uLnTx/>
              <a:uFillTx/>
              <a:latin typeface="Segoe UI"/>
              <a:ea typeface="メイリオ"/>
              <a:cs typeface="+mn-cs"/>
            </a:endParaRPr>
          </a:p>
        </p:txBody>
      </p:sp>
      <p:sp>
        <p:nvSpPr>
          <p:cNvPr id="6" name="スライド番号プレースホルダー 2">
            <a:extLst>
              <a:ext uri="{FF2B5EF4-FFF2-40B4-BE49-F238E27FC236}">
                <a16:creationId xmlns:a16="http://schemas.microsoft.com/office/drawing/2014/main" id="{D8723372-9363-8D25-05F5-999BA388E182}"/>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543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099461405"/>
      </p:ext>
    </p:extLst>
  </p:cSld>
  <p:clrMapOvr>
    <a:masterClrMapping/>
  </p:clrMapOvr>
</p:sld>
</file>

<file path=ppt/slides/slide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診断群分類点数表の見直し④</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sp>
        <p:nvSpPr>
          <p:cNvPr id="4" name="正方形/長方形 3">
            <a:extLst>
              <a:ext uri="{FF2B5EF4-FFF2-40B4-BE49-F238E27FC236}">
                <a16:creationId xmlns:a16="http://schemas.microsoft.com/office/drawing/2014/main" id="{C96C46E2-E5AD-0B5C-C1BA-7CB318194BAD}"/>
              </a:ext>
            </a:extLst>
          </p:cNvPr>
          <p:cNvSpPr/>
          <p:nvPr/>
        </p:nvSpPr>
        <p:spPr>
          <a:xfrm>
            <a:off x="200472" y="966142"/>
            <a:ext cx="9529762" cy="561722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臨床的な観点も踏まえ、一定の症例数があり、分類としてのバラつきが相対的に少ないと考えられる以下の診断群分類等について、点数設定方式</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E</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により設定する。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点数設定方式</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E</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により設定する診断群分類は、 全体で</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47</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分類となる。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prstClr val="black"/>
              </a:solidFill>
              <a:effectLst/>
              <a:uLnTx/>
              <a:uFillTx/>
              <a:latin typeface="メイリオ"/>
              <a:ea typeface="メイリオ"/>
              <a:cs typeface="+mn-cs"/>
            </a:endParaRPr>
          </a:p>
        </p:txBody>
      </p:sp>
      <p:grpSp>
        <p:nvGrpSpPr>
          <p:cNvPr id="11" name="グループ化 10">
            <a:extLst>
              <a:ext uri="{FF2B5EF4-FFF2-40B4-BE49-F238E27FC236}">
                <a16:creationId xmlns:a16="http://schemas.microsoft.com/office/drawing/2014/main" id="{97D248F6-B4DD-0638-3400-1FCDB7FE1F9F}"/>
              </a:ext>
            </a:extLst>
          </p:cNvPr>
          <p:cNvGrpSpPr/>
          <p:nvPr/>
        </p:nvGrpSpPr>
        <p:grpSpPr>
          <a:xfrm>
            <a:off x="328208" y="5601286"/>
            <a:ext cx="9249584" cy="812862"/>
            <a:chOff x="314862" y="1797465"/>
            <a:chExt cx="9249584" cy="812862"/>
          </a:xfrm>
        </p:grpSpPr>
        <p:sp>
          <p:nvSpPr>
            <p:cNvPr id="6" name="正方形/長方形 5">
              <a:extLst>
                <a:ext uri="{FF2B5EF4-FFF2-40B4-BE49-F238E27FC236}">
                  <a16:creationId xmlns:a16="http://schemas.microsoft.com/office/drawing/2014/main" id="{B02D2A4C-FA95-2343-BA73-63BA725C5652}"/>
                </a:ext>
              </a:extLst>
            </p:cNvPr>
            <p:cNvSpPr/>
            <p:nvPr/>
          </p:nvSpPr>
          <p:spPr>
            <a:xfrm>
              <a:off x="5244446" y="1797465"/>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7" name="正方形/長方形 6">
              <a:extLst>
                <a:ext uri="{FF2B5EF4-FFF2-40B4-BE49-F238E27FC236}">
                  <a16:creationId xmlns:a16="http://schemas.microsoft.com/office/drawing/2014/main" id="{30D079EE-84D8-9D72-0FE3-FBFB0D7EC313}"/>
                </a:ext>
              </a:extLst>
            </p:cNvPr>
            <p:cNvSpPr/>
            <p:nvPr/>
          </p:nvSpPr>
          <p:spPr>
            <a:xfrm>
              <a:off x="5244446" y="2142836"/>
              <a:ext cx="4320000" cy="46749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診断群分類</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＜点数設定方式</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E</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47</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分類</a:t>
              </a:r>
              <a:endPar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8" name="正方形/長方形 7">
              <a:extLst>
                <a:ext uri="{FF2B5EF4-FFF2-40B4-BE49-F238E27FC236}">
                  <a16:creationId xmlns:a16="http://schemas.microsoft.com/office/drawing/2014/main" id="{BC463158-EC30-D68B-0E43-6AA74F8F4B16}"/>
                </a:ext>
              </a:extLst>
            </p:cNvPr>
            <p:cNvSpPr/>
            <p:nvPr/>
          </p:nvSpPr>
          <p:spPr>
            <a:xfrm>
              <a:off x="314863" y="1800476"/>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9" name="正方形/長方形 8">
              <a:extLst>
                <a:ext uri="{FF2B5EF4-FFF2-40B4-BE49-F238E27FC236}">
                  <a16:creationId xmlns:a16="http://schemas.microsoft.com/office/drawing/2014/main" id="{C7C6FA25-512B-11FB-2681-B886F4857BD3}"/>
                </a:ext>
              </a:extLst>
            </p:cNvPr>
            <p:cNvSpPr/>
            <p:nvPr/>
          </p:nvSpPr>
          <p:spPr>
            <a:xfrm>
              <a:off x="314862" y="2142837"/>
              <a:ext cx="4371398" cy="46749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診断群分類</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36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右矢印 89">
              <a:extLst>
                <a:ext uri="{FF2B5EF4-FFF2-40B4-BE49-F238E27FC236}">
                  <a16:creationId xmlns:a16="http://schemas.microsoft.com/office/drawing/2014/main" id="{0BE93984-25AC-B97B-12C8-0F99DA4080A7}"/>
                </a:ext>
              </a:extLst>
            </p:cNvPr>
            <p:cNvSpPr/>
            <p:nvPr/>
          </p:nvSpPr>
          <p:spPr>
            <a:xfrm>
              <a:off x="4784064" y="1947024"/>
              <a:ext cx="362577" cy="579482"/>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grpSp>
      <p:graphicFrame>
        <p:nvGraphicFramePr>
          <p:cNvPr id="12" name="表 11">
            <a:extLst>
              <a:ext uri="{FF2B5EF4-FFF2-40B4-BE49-F238E27FC236}">
                <a16:creationId xmlns:a16="http://schemas.microsoft.com/office/drawing/2014/main" id="{B5D04CBA-2B68-DB26-4A16-F212E29E969B}"/>
              </a:ext>
            </a:extLst>
          </p:cNvPr>
          <p:cNvGraphicFramePr>
            <a:graphicFrameLocks noGrp="1"/>
          </p:cNvGraphicFramePr>
          <p:nvPr/>
        </p:nvGraphicFramePr>
        <p:xfrm>
          <a:off x="501230" y="2218236"/>
          <a:ext cx="8903539" cy="2741095"/>
        </p:xfrm>
        <a:graphic>
          <a:graphicData uri="http://schemas.openxmlformats.org/drawingml/2006/table">
            <a:tbl>
              <a:tblPr firstRow="1" firstCol="1" bandRow="1"/>
              <a:tblGrid>
                <a:gridCol w="1592697">
                  <a:extLst>
                    <a:ext uri="{9D8B030D-6E8A-4147-A177-3AD203B41FA5}">
                      <a16:colId xmlns:a16="http://schemas.microsoft.com/office/drawing/2014/main" val="20000"/>
                    </a:ext>
                  </a:extLst>
                </a:gridCol>
                <a:gridCol w="3190875">
                  <a:extLst>
                    <a:ext uri="{9D8B030D-6E8A-4147-A177-3AD203B41FA5}">
                      <a16:colId xmlns:a16="http://schemas.microsoft.com/office/drawing/2014/main" val="720529239"/>
                    </a:ext>
                  </a:extLst>
                </a:gridCol>
                <a:gridCol w="4119967">
                  <a:extLst>
                    <a:ext uri="{9D8B030D-6E8A-4147-A177-3AD203B41FA5}">
                      <a16:colId xmlns:a16="http://schemas.microsoft.com/office/drawing/2014/main" val="20001"/>
                    </a:ext>
                  </a:extLst>
                </a:gridCol>
              </a:tblGrid>
              <a:tr h="330505">
                <a:tc>
                  <a:txBody>
                    <a:bodyPr/>
                    <a:lstStyle/>
                    <a:p>
                      <a:pPr algn="ctr">
                        <a:spcAft>
                          <a:spcPts val="0"/>
                        </a:spcAft>
                      </a:pPr>
                      <a:r>
                        <a:rPr lang="ja-JP" altLang="en-US" sz="1200" kern="0">
                          <a:solidFill>
                            <a:srgbClr val="000000"/>
                          </a:solidFill>
                          <a:effectLst/>
                          <a:latin typeface="Meiryo"/>
                          <a:ea typeface="Meiryo"/>
                          <a:cs typeface="ＭＳ Ｐゴシック"/>
                        </a:rPr>
                        <a:t>改定後の診断群分類</a:t>
                      </a:r>
                      <a:endParaRPr lang="ja-JP" sz="1200" kern="100">
                        <a:effectLst/>
                        <a:latin typeface="Meiryo"/>
                        <a:ea typeface="Meiryo"/>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0E9F8"/>
                    </a:solidFill>
                  </a:tcPr>
                </a:tc>
                <a:tc>
                  <a:txBody>
                    <a:bodyPr/>
                    <a:lstStyle/>
                    <a:p>
                      <a:pPr algn="ctr">
                        <a:spcAft>
                          <a:spcPts val="0"/>
                        </a:spcAft>
                      </a:pPr>
                      <a:r>
                        <a:rPr lang="ja-JP" altLang="en-US" sz="1200" kern="100">
                          <a:effectLst/>
                          <a:latin typeface="Meiryo"/>
                          <a:ea typeface="Meiryo"/>
                          <a:cs typeface="Times New Roman"/>
                        </a:rPr>
                        <a:t>診断群分類の名称</a:t>
                      </a:r>
                      <a:endParaRPr lang="ja-JP" sz="1200" kern="100">
                        <a:effectLst/>
                        <a:latin typeface="Meiryo"/>
                        <a:ea typeface="Meiryo"/>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0E9F8"/>
                    </a:solidFill>
                  </a:tcPr>
                </a:tc>
                <a:tc>
                  <a:txBody>
                    <a:bodyPr/>
                    <a:lstStyle/>
                    <a:p>
                      <a:pPr algn="ctr">
                        <a:spcAft>
                          <a:spcPts val="0"/>
                        </a:spcAft>
                      </a:pPr>
                      <a:r>
                        <a:rPr lang="ja-JP" altLang="en-US" sz="1200" kern="100">
                          <a:effectLst/>
                          <a:latin typeface="Meiryo"/>
                          <a:ea typeface="Meiryo"/>
                          <a:cs typeface="Times New Roman"/>
                        </a:rPr>
                        <a:t>手術、処置等</a:t>
                      </a:r>
                      <a:endParaRPr lang="ja-JP" sz="1200" kern="100">
                        <a:effectLst/>
                        <a:latin typeface="Meiryo"/>
                        <a:ea typeface="Meiryo"/>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0E9F8"/>
                    </a:solidFill>
                  </a:tcPr>
                </a:tc>
                <a:extLst>
                  <a:ext uri="{0D108BD9-81ED-4DB2-BD59-A6C34878D82A}">
                    <a16:rowId xmlns:a16="http://schemas.microsoft.com/office/drawing/2014/main" val="10000"/>
                  </a:ext>
                </a:extLst>
              </a:tr>
              <a:tr h="401765">
                <a:tc>
                  <a:txBody>
                    <a:bodyPr/>
                    <a:lstStyle/>
                    <a:p>
                      <a:pPr algn="ctr">
                        <a:spcAft>
                          <a:spcPts val="0"/>
                        </a:spcAft>
                      </a:pPr>
                      <a:r>
                        <a:rPr lang="en-US" altLang="ja-JP" sz="1200" kern="100">
                          <a:effectLst/>
                          <a:latin typeface="Meiryo"/>
                          <a:ea typeface="+mj-ea"/>
                          <a:cs typeface="Times New Roman"/>
                        </a:rPr>
                        <a:t>010030xx01x0xx</a:t>
                      </a:r>
                      <a:endParaRPr lang="ja-JP" sz="1200" kern="100">
                        <a:effectLst/>
                        <a:latin typeface="Meiryo"/>
                        <a:ea typeface="Meiryo"/>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spcAft>
                          <a:spcPts val="0"/>
                        </a:spcAft>
                      </a:pPr>
                      <a:r>
                        <a:rPr lang="ja-JP" altLang="en-US" sz="1200" kern="100">
                          <a:effectLst/>
                          <a:latin typeface="Meiryo"/>
                          <a:ea typeface="Meiryo"/>
                          <a:cs typeface="Times New Roman"/>
                        </a:rPr>
                        <a:t>未破裂脳動脈瘤</a:t>
                      </a:r>
                      <a:endParaRPr lang="ja-JP" sz="1200" kern="100">
                        <a:effectLst/>
                        <a:latin typeface="Meiryo"/>
                        <a:ea typeface="Meiryo"/>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spcAft>
                          <a:spcPts val="0"/>
                        </a:spcAft>
                      </a:pPr>
                      <a:r>
                        <a:rPr lang="ja-JP" altLang="en-US" sz="1200" kern="100">
                          <a:effectLst/>
                          <a:latin typeface="Meiryo"/>
                          <a:ea typeface="Meiryo"/>
                          <a:cs typeface="Times New Roman"/>
                        </a:rPr>
                        <a:t>脳動脈瘤頸部クリッピング等あり　処置等２なし</a:t>
                      </a:r>
                      <a:endParaRPr lang="ja-JP" sz="1200" kern="100">
                        <a:effectLst/>
                        <a:latin typeface="Meiryo"/>
                        <a:ea typeface="Meiryo"/>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001"/>
                  </a:ext>
                </a:extLst>
              </a:tr>
              <a:tr h="401765">
                <a:tc>
                  <a:txBody>
                    <a:bodyPr/>
                    <a:lstStyle/>
                    <a:p>
                      <a:pPr algn="ctr">
                        <a:spcAft>
                          <a:spcPts val="0"/>
                        </a:spcAft>
                      </a:pPr>
                      <a:r>
                        <a:rPr lang="en-US" altLang="ja-JP" sz="1200" kern="100">
                          <a:effectLst/>
                          <a:latin typeface="Meiryo"/>
                          <a:ea typeface="Meiryo"/>
                          <a:cs typeface="Times New Roman"/>
                        </a:rPr>
                        <a:t>030390xx970xxx</a:t>
                      </a:r>
                      <a:endParaRPr lang="ja-JP" sz="1200" kern="100">
                        <a:effectLst/>
                        <a:latin typeface="Meiryo"/>
                        <a:ea typeface="Meiryo"/>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spcAft>
                          <a:spcPts val="0"/>
                        </a:spcAft>
                      </a:pPr>
                      <a:r>
                        <a:rPr lang="ja-JP" altLang="en-US" sz="1200" kern="100">
                          <a:effectLst/>
                          <a:latin typeface="Meiryo"/>
                          <a:ea typeface="Meiryo"/>
                          <a:cs typeface="Times New Roman"/>
                        </a:rPr>
                        <a:t>顔面神経障害</a:t>
                      </a:r>
                      <a:endParaRPr lang="ja-JP" sz="1200" kern="100">
                        <a:effectLst/>
                        <a:latin typeface="Meiryo"/>
                        <a:ea typeface="Meiryo"/>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spcAft>
                          <a:spcPts val="0"/>
                        </a:spcAft>
                      </a:pPr>
                      <a:r>
                        <a:rPr lang="ja-JP" altLang="en-US" sz="1200" kern="100">
                          <a:effectLst/>
                          <a:latin typeface="Meiryo"/>
                          <a:ea typeface="Meiryo"/>
                          <a:cs typeface="Times New Roman"/>
                        </a:rPr>
                        <a:t>手術あり　処置等１なし</a:t>
                      </a:r>
                      <a:endParaRPr lang="ja-JP" sz="1200" kern="100">
                        <a:effectLst/>
                        <a:latin typeface="Meiryo"/>
                        <a:ea typeface="Meiryo"/>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894764859"/>
                  </a:ext>
                </a:extLst>
              </a:tr>
              <a:tr h="401765">
                <a:tc>
                  <a:txBody>
                    <a:bodyPr/>
                    <a:lstStyle/>
                    <a:p>
                      <a:pPr algn="ctr">
                        <a:spcAft>
                          <a:spcPts val="0"/>
                        </a:spcAft>
                      </a:pPr>
                      <a:r>
                        <a:rPr lang="en-US" sz="1200" kern="0">
                          <a:solidFill>
                            <a:srgbClr val="000000"/>
                          </a:solidFill>
                          <a:effectLst/>
                          <a:latin typeface="Meiryo"/>
                          <a:ea typeface="+mj-ea"/>
                          <a:cs typeface="ＭＳ Ｐゴシック"/>
                        </a:rPr>
                        <a:t>0</a:t>
                      </a:r>
                      <a:r>
                        <a:rPr lang="en-US" altLang="ja-JP" sz="1200" kern="0">
                          <a:solidFill>
                            <a:srgbClr val="000000"/>
                          </a:solidFill>
                          <a:effectLst/>
                          <a:latin typeface="Meiryo"/>
                          <a:ea typeface="+mj-ea"/>
                          <a:cs typeface="ＭＳ Ｐゴシック"/>
                        </a:rPr>
                        <a:t>4020</a:t>
                      </a:r>
                      <a:r>
                        <a:rPr lang="en-US" sz="1200" kern="0">
                          <a:solidFill>
                            <a:srgbClr val="000000"/>
                          </a:solidFill>
                          <a:effectLst/>
                          <a:latin typeface="Meiryo"/>
                          <a:ea typeface="+mj-ea"/>
                          <a:cs typeface="ＭＳ Ｐゴシック"/>
                        </a:rPr>
                        <a:t>0xx</a:t>
                      </a:r>
                      <a:r>
                        <a:rPr lang="en-US" altLang="ja-JP" sz="1200" kern="0">
                          <a:solidFill>
                            <a:srgbClr val="000000"/>
                          </a:solidFill>
                          <a:effectLst/>
                          <a:latin typeface="Meiryo"/>
                          <a:ea typeface="+mj-ea"/>
                          <a:cs typeface="ＭＳ Ｐゴシック"/>
                        </a:rPr>
                        <a:t>01x0</a:t>
                      </a:r>
                      <a:r>
                        <a:rPr lang="en-US" sz="1200" kern="0">
                          <a:solidFill>
                            <a:srgbClr val="000000"/>
                          </a:solidFill>
                          <a:effectLst/>
                          <a:latin typeface="Meiryo"/>
                          <a:ea typeface="+mj-ea"/>
                          <a:cs typeface="ＭＳ Ｐゴシック"/>
                        </a:rPr>
                        <a:t>xx</a:t>
                      </a:r>
                      <a:endParaRPr lang="ja-JP" sz="1200" kern="100">
                        <a:effectLst/>
                        <a:latin typeface="Meiryo"/>
                        <a:ea typeface="Meiryo"/>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spcAft>
                          <a:spcPts val="0"/>
                        </a:spcAft>
                      </a:pPr>
                      <a:r>
                        <a:rPr kumimoji="1" lang="ja-JP" altLang="en-US" sz="1200" kern="100">
                          <a:solidFill>
                            <a:schemeClr val="tx1"/>
                          </a:solidFill>
                          <a:effectLst/>
                          <a:latin typeface="Meiryo"/>
                          <a:ea typeface="Meiryo"/>
                          <a:cs typeface="Times New Roman"/>
                        </a:rPr>
                        <a:t>気胸</a:t>
                      </a:r>
                      <a:endParaRPr lang="ja-JP" sz="1200" kern="100">
                        <a:effectLst/>
                        <a:latin typeface="Meiryo"/>
                        <a:ea typeface="Meiryo"/>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spcAft>
                          <a:spcPts val="0"/>
                        </a:spcAft>
                      </a:pPr>
                      <a:r>
                        <a:rPr lang="ja-JP" altLang="en-US" sz="1200" kern="100">
                          <a:effectLst/>
                          <a:latin typeface="Meiryo"/>
                          <a:ea typeface="Meiryo"/>
                          <a:cs typeface="Times New Roman"/>
                        </a:rPr>
                        <a:t>肺切除術等あり　処置等２なし　定義副傷病なし</a:t>
                      </a:r>
                      <a:endParaRPr lang="ja-JP" sz="1200" kern="100">
                        <a:effectLst/>
                        <a:latin typeface="Meiryo"/>
                        <a:ea typeface="Meiryo"/>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003"/>
                  </a:ext>
                </a:extLst>
              </a:tr>
              <a:tr h="401765">
                <a:tc>
                  <a:txBody>
                    <a:bodyPr/>
                    <a:lstStyle/>
                    <a:p>
                      <a:pPr algn="ctr">
                        <a:spcAft>
                          <a:spcPts val="0"/>
                        </a:spcAft>
                      </a:pPr>
                      <a:r>
                        <a:rPr lang="en-US" altLang="ja-JP" sz="1200" kern="100">
                          <a:effectLst/>
                          <a:latin typeface="Meiryo"/>
                          <a:ea typeface="Meiryo"/>
                          <a:cs typeface="Times New Roman"/>
                        </a:rPr>
                        <a:t>060035xx010x0x</a:t>
                      </a:r>
                      <a:endParaRPr lang="ja-JP" sz="1200" kern="100">
                        <a:effectLst/>
                        <a:latin typeface="Meiryo"/>
                        <a:ea typeface="Meiryo"/>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a:solidFill>
                            <a:schemeClr val="tx1"/>
                          </a:solidFill>
                          <a:effectLst/>
                          <a:latin typeface="Meiryo"/>
                          <a:ea typeface="Meiryo"/>
                          <a:cs typeface="Times New Roman"/>
                        </a:rPr>
                        <a:t>直腸肛門（直腸Ｓ状部から肛門）の悪性腫瘍</a:t>
                      </a:r>
                      <a:endParaRPr kumimoji="1" lang="ja-JP" altLang="ja-JP" sz="1200" kern="100">
                        <a:solidFill>
                          <a:schemeClr val="tx1"/>
                        </a:solidFill>
                        <a:effectLst/>
                        <a:latin typeface="Meiryo"/>
                        <a:ea typeface="Meiryo"/>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a:solidFill>
                            <a:schemeClr val="tx1"/>
                          </a:solidFill>
                          <a:effectLst/>
                          <a:latin typeface="Meiryo"/>
                          <a:ea typeface="Meiryo"/>
                          <a:cs typeface="Times New Roman"/>
                        </a:rPr>
                        <a:t>直腸切除・切断術　切除術等あり</a:t>
                      </a: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a:solidFill>
                            <a:schemeClr val="tx1"/>
                          </a:solidFill>
                          <a:effectLst/>
                          <a:latin typeface="Meiryo"/>
                          <a:ea typeface="Meiryo"/>
                          <a:cs typeface="Times New Roman"/>
                        </a:rPr>
                        <a:t>処置等１なし　</a:t>
                      </a:r>
                      <a:r>
                        <a:rPr lang="ja-JP" altLang="en-US" sz="1200" kern="100">
                          <a:effectLst/>
                          <a:latin typeface="Meiryo"/>
                          <a:ea typeface="Meiryo"/>
                          <a:cs typeface="Times New Roman"/>
                        </a:rPr>
                        <a:t>定義副傷病なし</a:t>
                      </a:r>
                      <a:endParaRPr kumimoji="1" lang="ja-JP" altLang="ja-JP" sz="1200" kern="100">
                        <a:solidFill>
                          <a:schemeClr val="tx1"/>
                        </a:solidFill>
                        <a:effectLst/>
                        <a:latin typeface="Meiryo"/>
                        <a:ea typeface="Meiryo"/>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787690293"/>
                  </a:ext>
                </a:extLst>
              </a:tr>
              <a:tr h="401765">
                <a:tc>
                  <a:txBody>
                    <a:bodyPr/>
                    <a:lstStyle/>
                    <a:p>
                      <a:pPr algn="ctr">
                        <a:spcAft>
                          <a:spcPts val="0"/>
                        </a:spcAft>
                      </a:pPr>
                      <a:r>
                        <a:rPr lang="en-US" altLang="ja-JP" sz="1200" kern="100">
                          <a:effectLst/>
                          <a:latin typeface="Meiryo"/>
                          <a:ea typeface="Meiryo"/>
                          <a:cs typeface="Times New Roman"/>
                        </a:rPr>
                        <a:t>110080xx01xxxx</a:t>
                      </a:r>
                      <a:endParaRPr lang="ja-JP" sz="1200" kern="100">
                        <a:effectLst/>
                        <a:latin typeface="Meiryo"/>
                        <a:ea typeface="Meiryo"/>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a:solidFill>
                            <a:schemeClr val="tx1"/>
                          </a:solidFill>
                          <a:effectLst/>
                          <a:latin typeface="Meiryo"/>
                          <a:ea typeface="Meiryo"/>
                          <a:cs typeface="Times New Roman"/>
                        </a:rPr>
                        <a:t>前立腺の悪性腫瘍</a:t>
                      </a:r>
                      <a:endParaRPr kumimoji="1" lang="ja-JP" altLang="ja-JP" sz="1200" kern="100">
                        <a:solidFill>
                          <a:schemeClr val="tx1"/>
                        </a:solidFill>
                        <a:effectLst/>
                        <a:latin typeface="Meiryo"/>
                        <a:ea typeface="Meiryo"/>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zh-TW" altLang="en-US" sz="1200" kern="100">
                          <a:solidFill>
                            <a:schemeClr val="tx1"/>
                          </a:solidFill>
                          <a:effectLst/>
                          <a:latin typeface="Meiryo"/>
                          <a:ea typeface="Meiryo"/>
                          <a:cs typeface="Times New Roman"/>
                        </a:rPr>
                        <a:t>前立腺悪性腫瘍手術等</a:t>
                      </a:r>
                      <a:r>
                        <a:rPr kumimoji="1" lang="ja-JP" altLang="en-US" sz="1200" kern="100">
                          <a:solidFill>
                            <a:schemeClr val="tx1"/>
                          </a:solidFill>
                          <a:effectLst/>
                          <a:latin typeface="Meiryo"/>
                          <a:ea typeface="Meiryo"/>
                          <a:cs typeface="Times New Roman"/>
                        </a:rPr>
                        <a:t>あり</a:t>
                      </a:r>
                      <a:endParaRPr kumimoji="1" lang="ja-JP" altLang="ja-JP" sz="1200" kern="100">
                        <a:solidFill>
                          <a:schemeClr val="tx1"/>
                        </a:solidFill>
                        <a:effectLst/>
                        <a:latin typeface="Meiryo"/>
                        <a:ea typeface="Meiryo"/>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005"/>
                  </a:ext>
                </a:extLst>
              </a:tr>
              <a:tr h="401765">
                <a:tc>
                  <a:txBody>
                    <a:bodyPr/>
                    <a:lstStyle/>
                    <a:p>
                      <a:pPr algn="ctr" fontAlgn="ctr"/>
                      <a:r>
                        <a:rPr lang="en-US" sz="1200" b="0" i="0" u="none" strike="noStrike">
                          <a:solidFill>
                            <a:srgbClr val="000000"/>
                          </a:solidFill>
                          <a:effectLst/>
                          <a:latin typeface="メイリオ" panose="020B0604030504040204" pitchFamily="50" charset="-128"/>
                          <a:ea typeface="メイリオ" panose="020B0604030504040204" pitchFamily="50" charset="-128"/>
                        </a:rPr>
                        <a:t>120070xx01xxxx</a:t>
                      </a:r>
                      <a:endParaRPr lang="en-US" sz="1100" b="0" i="0" u="none" strike="noStrike">
                        <a:solidFill>
                          <a:srgbClr val="000000"/>
                        </a:solidFill>
                        <a:effectLst/>
                        <a:latin typeface="游ゴシック" panose="020B0400000000000000" pitchFamily="50" charset="-128"/>
                        <a:ea typeface="游ゴシック" panose="020B0400000000000000" pitchFamily="50" charset="-128"/>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a:solidFill>
                            <a:schemeClr val="tx1"/>
                          </a:solidFill>
                          <a:effectLst/>
                          <a:latin typeface="Meiryo"/>
                          <a:ea typeface="Meiryo"/>
                          <a:cs typeface="Times New Roman"/>
                        </a:rPr>
                        <a:t>卵巣の良性腫瘍</a:t>
                      </a:r>
                      <a:endParaRPr kumimoji="1" lang="ja-JP" altLang="ja-JP" sz="1200" kern="100">
                        <a:solidFill>
                          <a:schemeClr val="tx1"/>
                        </a:solidFill>
                        <a:effectLst/>
                        <a:latin typeface="Meiryo"/>
                        <a:ea typeface="Meiryo"/>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dirty="0">
                          <a:solidFill>
                            <a:schemeClr val="tx1"/>
                          </a:solidFill>
                          <a:effectLst/>
                          <a:latin typeface="Meiryo"/>
                          <a:ea typeface="Meiryo"/>
                          <a:cs typeface="Times New Roman"/>
                        </a:rPr>
                        <a:t>卵巣部分切除術（腟式を含む。）　開腹によるもの等あり　</a:t>
                      </a:r>
                      <a:endParaRPr kumimoji="1" lang="ja-JP" altLang="ja-JP" sz="1200" kern="100" dirty="0">
                        <a:solidFill>
                          <a:schemeClr val="tx1"/>
                        </a:solidFill>
                        <a:effectLst/>
                        <a:latin typeface="Meiryo"/>
                        <a:ea typeface="Meiryo"/>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24120507"/>
                  </a:ext>
                </a:extLst>
              </a:tr>
            </a:tbl>
          </a:graphicData>
        </a:graphic>
      </p:graphicFrame>
      <p:sp>
        <p:nvSpPr>
          <p:cNvPr id="13" name="テキスト ボックス 12">
            <a:extLst>
              <a:ext uri="{FF2B5EF4-FFF2-40B4-BE49-F238E27FC236}">
                <a16:creationId xmlns:a16="http://schemas.microsoft.com/office/drawing/2014/main" id="{8CB5B607-8D62-5EF9-66C3-8DE9687DB1E2}"/>
              </a:ext>
            </a:extLst>
          </p:cNvPr>
          <p:cNvSpPr txBox="1"/>
          <p:nvPr/>
        </p:nvSpPr>
        <p:spPr>
          <a:xfrm>
            <a:off x="175765" y="1879744"/>
            <a:ext cx="5708073"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［点数設定方式</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E</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で設定する診断群分類（例）］</a:t>
            </a:r>
            <a:endParaRPr kumimoji="1" lang="ja-JP" altLang="en-US" sz="1600" b="0" i="0" u="none" strike="noStrike" kern="1200" cap="none" spc="0" normalizeH="0" baseline="0" noProof="0">
              <a:ln>
                <a:noFill/>
              </a:ln>
              <a:solidFill>
                <a:prstClr val="black"/>
              </a:solidFill>
              <a:effectLst/>
              <a:uLnTx/>
              <a:uFillTx/>
              <a:latin typeface="Verdana"/>
              <a:ea typeface="メイリオ"/>
              <a:cs typeface="+mn-cs"/>
            </a:endParaRPr>
          </a:p>
        </p:txBody>
      </p:sp>
      <p:sp>
        <p:nvSpPr>
          <p:cNvPr id="14" name="正方形/長方形 13">
            <a:extLst>
              <a:ext uri="{FF2B5EF4-FFF2-40B4-BE49-F238E27FC236}">
                <a16:creationId xmlns:a16="http://schemas.microsoft.com/office/drawing/2014/main" id="{7C94ED22-A054-1DF6-7154-BA561BB3EAE8}"/>
              </a:ext>
            </a:extLst>
          </p:cNvPr>
          <p:cNvSpPr/>
          <p:nvPr/>
        </p:nvSpPr>
        <p:spPr>
          <a:xfrm>
            <a:off x="385816" y="814877"/>
            <a:ext cx="2736076"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点数設定方式</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E</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の新設②</a:t>
            </a:r>
          </a:p>
        </p:txBody>
      </p:sp>
      <p:sp>
        <p:nvSpPr>
          <p:cNvPr id="5" name="スライド番号プレースホルダー 2">
            <a:extLst>
              <a:ext uri="{FF2B5EF4-FFF2-40B4-BE49-F238E27FC236}">
                <a16:creationId xmlns:a16="http://schemas.microsoft.com/office/drawing/2014/main" id="{DAA8E7C2-C05D-5F46-3110-A64C2509BB8D}"/>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544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470376715"/>
      </p:ext>
    </p:extLst>
  </p:cSld>
  <p:clrMapOvr>
    <a:masterClrMapping/>
  </p:clrMapOvr>
</p:sld>
</file>

<file path=ppt/slides/slide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退院患者調査の見直し①</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sp>
        <p:nvSpPr>
          <p:cNvPr id="14" name="正方形/長方形 13">
            <a:extLst>
              <a:ext uri="{FF2B5EF4-FFF2-40B4-BE49-F238E27FC236}">
                <a16:creationId xmlns:a16="http://schemas.microsoft.com/office/drawing/2014/main" id="{7C94ED22-A054-1DF6-7154-BA561BB3EAE8}"/>
              </a:ext>
            </a:extLst>
          </p:cNvPr>
          <p:cNvSpPr/>
          <p:nvPr/>
        </p:nvSpPr>
        <p:spPr>
          <a:xfrm>
            <a:off x="119116" y="1263815"/>
            <a:ext cx="1928759"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様式１の見直し①</a:t>
            </a:r>
          </a:p>
        </p:txBody>
      </p:sp>
      <p:sp>
        <p:nvSpPr>
          <p:cNvPr id="4" name="テキスト ボックス 3">
            <a:extLst>
              <a:ext uri="{FF2B5EF4-FFF2-40B4-BE49-F238E27FC236}">
                <a16:creationId xmlns:a16="http://schemas.microsoft.com/office/drawing/2014/main" id="{22482EE9-A33F-3DFE-6780-CD7B0793CD05}"/>
              </a:ext>
            </a:extLst>
          </p:cNvPr>
          <p:cNvSpPr txBox="1"/>
          <p:nvPr/>
        </p:nvSpPr>
        <p:spPr>
          <a:xfrm>
            <a:off x="256156" y="6561117"/>
            <a:ext cx="8295934" cy="276999"/>
          </a:xfrm>
          <a:prstGeom prst="rect">
            <a:avLst/>
          </a:prstGeom>
          <a:noFill/>
        </p:spPr>
        <p:txBody>
          <a:bodyPr wrap="square" lIns="91440" tIns="45720" rIns="91440" bIns="45720" rtlCol="0" anchor="t">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ja-JP" sz="1200" b="0" i="0" u="none" strike="noStrike" kern="1200" cap="none" spc="0" normalizeH="0" baseline="0" noProof="0">
                <a:ln>
                  <a:noFill/>
                </a:ln>
                <a:solidFill>
                  <a:prstClr val="black"/>
                </a:solidFill>
                <a:effectLst/>
                <a:uLnTx/>
                <a:uFillTx/>
                <a:latin typeface="Verdana"/>
                <a:ea typeface="メイリオ"/>
                <a:cs typeface="+mn-cs"/>
              </a:rPr>
              <a:t>【</a:t>
            </a:r>
            <a:r>
              <a:rPr kumimoji="0" lang="ja-JP" altLang="en-US" sz="1200" b="0" i="0" u="none" strike="noStrike" kern="1200" cap="none" spc="0" normalizeH="0" baseline="0" noProof="0">
                <a:ln>
                  <a:noFill/>
                </a:ln>
                <a:solidFill>
                  <a:prstClr val="black"/>
                </a:solidFill>
                <a:effectLst/>
                <a:uLnTx/>
                <a:uFillTx/>
                <a:latin typeface="Verdana"/>
                <a:ea typeface="メイリオ"/>
                <a:cs typeface="+mn-cs"/>
              </a:rPr>
              <a:t>削</a:t>
            </a:r>
            <a:r>
              <a:rPr kumimoji="0" lang="ja-JP" altLang="ja-JP" sz="1200" b="0" i="0" u="none" strike="noStrike" kern="1200" cap="none" spc="0" normalizeH="0" baseline="0" noProof="0">
                <a:ln>
                  <a:noFill/>
                </a:ln>
                <a:solidFill>
                  <a:prstClr val="black"/>
                </a:solidFill>
                <a:effectLst/>
                <a:uLnTx/>
                <a:uFillTx/>
                <a:latin typeface="Verdana"/>
                <a:ea typeface="メイリオ"/>
                <a:cs typeface="+mn-cs"/>
              </a:rPr>
              <a:t>】：</a:t>
            </a:r>
            <a:r>
              <a:rPr kumimoji="0" lang="ja-JP" altLang="en-US" sz="1200" b="0" i="0" u="none" strike="noStrike" kern="1200" cap="none" spc="0" normalizeH="0" baseline="0" noProof="0">
                <a:ln>
                  <a:noFill/>
                </a:ln>
                <a:solidFill>
                  <a:prstClr val="black"/>
                </a:solidFill>
                <a:effectLst/>
                <a:uLnTx/>
                <a:uFillTx/>
                <a:latin typeface="Verdana"/>
                <a:ea typeface="メイリオ"/>
                <a:cs typeface="+mn-cs"/>
              </a:rPr>
              <a:t>項目の削除、</a:t>
            </a:r>
            <a:r>
              <a:rPr kumimoji="0" lang="ja-JP" altLang="ja-JP" sz="1200" b="0" i="0" u="none" strike="noStrike" kern="1200" cap="none" spc="0" normalizeH="0" baseline="0" noProof="0">
                <a:ln>
                  <a:noFill/>
                </a:ln>
                <a:solidFill>
                  <a:prstClr val="black"/>
                </a:solidFill>
                <a:effectLst/>
                <a:uLnTx/>
                <a:uFillTx/>
                <a:latin typeface="Verdana"/>
                <a:ea typeface="メイリオ"/>
                <a:cs typeface="+mn-cs"/>
              </a:rPr>
              <a:t>【新】：新規追加項目、無印：既存項目の変更、その他</a:t>
            </a:r>
            <a:endParaRPr kumimoji="0" lang="ja-JP" altLang="en-US" sz="1200" b="0" i="0" u="none" strike="noStrike" kern="1200" cap="none" spc="0" normalizeH="0" baseline="0" noProof="0">
              <a:ln>
                <a:noFill/>
              </a:ln>
              <a:solidFill>
                <a:prstClr val="black"/>
              </a:solidFill>
              <a:effectLst/>
              <a:uLnTx/>
              <a:uFillTx/>
              <a:latin typeface="Verdana"/>
              <a:ea typeface="メイリオ"/>
              <a:cs typeface="+mn-cs"/>
            </a:endParaRPr>
          </a:p>
        </p:txBody>
      </p:sp>
      <p:sp>
        <p:nvSpPr>
          <p:cNvPr id="6" name="正方形/長方形 5">
            <a:extLst>
              <a:ext uri="{FF2B5EF4-FFF2-40B4-BE49-F238E27FC236}">
                <a16:creationId xmlns:a16="http://schemas.microsoft.com/office/drawing/2014/main" id="{08526242-BC3C-D974-470A-1BFBBA8B91DA}"/>
              </a:ext>
            </a:extLst>
          </p:cNvPr>
          <p:cNvSpPr/>
          <p:nvPr/>
        </p:nvSpPr>
        <p:spPr>
          <a:xfrm>
            <a:off x="188119" y="809592"/>
            <a:ext cx="9529762" cy="38576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適切な診断群分類の設定及び適切な入院医療の評価を行う観点から、調査項目を見直す。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テキスト ボックス 6">
            <a:extLst>
              <a:ext uri="{FF2B5EF4-FFF2-40B4-BE49-F238E27FC236}">
                <a16:creationId xmlns:a16="http://schemas.microsoft.com/office/drawing/2014/main" id="{3588CDFC-4EED-EC7E-C773-8A3EB005542D}"/>
              </a:ext>
            </a:extLst>
          </p:cNvPr>
          <p:cNvSpPr txBox="1"/>
          <p:nvPr/>
        </p:nvSpPr>
        <p:spPr>
          <a:xfrm>
            <a:off x="119116" y="1649577"/>
            <a:ext cx="5708073" cy="30777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［様式１の主な見直し内容（全ての病棟を対象とする項目）］</a:t>
            </a:r>
            <a:endParaRPr kumimoji="1" lang="ja-JP" altLang="en-US" sz="1400" b="0" i="0" u="none" strike="noStrike" kern="1200" cap="none" spc="0" normalizeH="0" baseline="0" noProof="0">
              <a:ln>
                <a:noFill/>
              </a:ln>
              <a:solidFill>
                <a:prstClr val="black"/>
              </a:solidFill>
              <a:effectLst/>
              <a:uLnTx/>
              <a:uFillTx/>
              <a:latin typeface="Verdana"/>
              <a:ea typeface="メイリオ"/>
              <a:cs typeface="+mn-cs"/>
            </a:endParaRPr>
          </a:p>
        </p:txBody>
      </p:sp>
      <p:graphicFrame>
        <p:nvGraphicFramePr>
          <p:cNvPr id="3" name="表 2">
            <a:extLst>
              <a:ext uri="{FF2B5EF4-FFF2-40B4-BE49-F238E27FC236}">
                <a16:creationId xmlns:a16="http://schemas.microsoft.com/office/drawing/2014/main" id="{3C08B521-D724-5FDE-808E-3E5C20C05AEA}"/>
              </a:ext>
            </a:extLst>
          </p:cNvPr>
          <p:cNvGraphicFramePr>
            <a:graphicFrameLocks noGrp="1"/>
          </p:cNvGraphicFramePr>
          <p:nvPr/>
        </p:nvGraphicFramePr>
        <p:xfrm>
          <a:off x="256156" y="1938270"/>
          <a:ext cx="9393688" cy="4544850"/>
        </p:xfrm>
        <a:graphic>
          <a:graphicData uri="http://schemas.openxmlformats.org/drawingml/2006/table">
            <a:tbl>
              <a:tblPr firstRow="1" firstCol="1" bandRow="1"/>
              <a:tblGrid>
                <a:gridCol w="2106044">
                  <a:extLst>
                    <a:ext uri="{9D8B030D-6E8A-4147-A177-3AD203B41FA5}">
                      <a16:colId xmlns:a16="http://schemas.microsoft.com/office/drawing/2014/main" val="20000"/>
                    </a:ext>
                  </a:extLst>
                </a:gridCol>
                <a:gridCol w="1604623">
                  <a:extLst>
                    <a:ext uri="{9D8B030D-6E8A-4147-A177-3AD203B41FA5}">
                      <a16:colId xmlns:a16="http://schemas.microsoft.com/office/drawing/2014/main" val="10238212"/>
                    </a:ext>
                  </a:extLst>
                </a:gridCol>
                <a:gridCol w="927840">
                  <a:extLst>
                    <a:ext uri="{9D8B030D-6E8A-4147-A177-3AD203B41FA5}">
                      <a16:colId xmlns:a16="http://schemas.microsoft.com/office/drawing/2014/main" val="20001"/>
                    </a:ext>
                  </a:extLst>
                </a:gridCol>
                <a:gridCol w="4755181">
                  <a:extLst>
                    <a:ext uri="{9D8B030D-6E8A-4147-A177-3AD203B41FA5}">
                      <a16:colId xmlns:a16="http://schemas.microsoft.com/office/drawing/2014/main" val="20004"/>
                    </a:ext>
                  </a:extLst>
                </a:gridCol>
              </a:tblGrid>
              <a:tr h="397432">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0" kern="100">
                          <a:solidFill>
                            <a:schemeClr val="tx1"/>
                          </a:solidFill>
                          <a:effectLst/>
                          <a:latin typeface="Meiryo"/>
                          <a:ea typeface="Meiryo"/>
                          <a:cs typeface="Times New Roman"/>
                        </a:rPr>
                        <a:t>項目名</a:t>
                      </a:r>
                      <a:endParaRPr lang="ja-JP" sz="1400" b="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p>
                      <a:pPr algn="ctr">
                        <a:spcAft>
                          <a:spcPts val="0"/>
                        </a:spcAft>
                      </a:pPr>
                      <a:r>
                        <a:rPr lang="ja-JP" altLang="en-US" sz="1400" b="0" kern="100">
                          <a:solidFill>
                            <a:schemeClr val="tx1"/>
                          </a:solidFill>
                          <a:effectLst/>
                          <a:latin typeface="Meiryo"/>
                          <a:ea typeface="Meiryo"/>
                          <a:cs typeface="Segoe UI"/>
                        </a:rPr>
                        <a:t>対象病棟等の指定</a:t>
                      </a:r>
                      <a:endParaRPr lang="ja-JP" sz="1400" b="0" kern="100">
                        <a:solidFill>
                          <a:schemeClr val="tx1"/>
                        </a:solidFill>
                        <a:effectLst/>
                        <a:latin typeface="Meiryo"/>
                        <a:ea typeface="Meiryo"/>
                        <a:cs typeface="Segoe UI"/>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0" kern="100">
                          <a:solidFill>
                            <a:schemeClr val="tx1"/>
                          </a:solidFill>
                          <a:effectLst/>
                          <a:latin typeface="Meiryo"/>
                          <a:ea typeface="Meiryo"/>
                          <a:cs typeface="Segoe UI"/>
                        </a:rPr>
                        <a:t>必須条件</a:t>
                      </a:r>
                      <a:endParaRPr lang="ja-JP" sz="1400" b="0" kern="100">
                        <a:solidFill>
                          <a:schemeClr val="tx1"/>
                        </a:solidFill>
                        <a:effectLst/>
                        <a:latin typeface="Meiryo"/>
                        <a:ea typeface="Meiryo"/>
                        <a:cs typeface="Segoe UI"/>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kumimoji="1" lang="ja-JP" altLang="en-US" sz="1400" b="0" kern="100">
                          <a:solidFill>
                            <a:schemeClr val="tx1"/>
                          </a:solidFill>
                          <a:effectLst/>
                          <a:latin typeface="Meiryo"/>
                          <a:ea typeface="Meiryo"/>
                          <a:cs typeface="+mn-cs"/>
                        </a:rPr>
                        <a:t>見直しの内容</a:t>
                      </a:r>
                      <a:endParaRPr kumimoji="1" lang="ja-JP" altLang="ja-JP" sz="1400" b="0" kern="100">
                        <a:solidFill>
                          <a:schemeClr val="tx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extLst>
                  <a:ext uri="{0D108BD9-81ED-4DB2-BD59-A6C34878D82A}">
                    <a16:rowId xmlns:a16="http://schemas.microsoft.com/office/drawing/2014/main" val="10000"/>
                  </a:ext>
                </a:extLst>
              </a:tr>
              <a:tr h="452178">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l">
                        <a:spcAft>
                          <a:spcPts val="0"/>
                        </a:spcAft>
                      </a:pPr>
                      <a:r>
                        <a:rPr lang="en-US" altLang="ja-JP" sz="1200" b="0" kern="100">
                          <a:solidFill>
                            <a:schemeClr val="tx1"/>
                          </a:solidFill>
                          <a:effectLst/>
                          <a:latin typeface="Meiryo"/>
                          <a:ea typeface="Meiryo"/>
                          <a:cs typeface="Times New Roman"/>
                        </a:rPr>
                        <a:t>【</a:t>
                      </a:r>
                      <a:r>
                        <a:rPr lang="ja-JP" altLang="en-US" sz="1200" b="0" kern="100">
                          <a:solidFill>
                            <a:schemeClr val="tx1"/>
                          </a:solidFill>
                          <a:effectLst/>
                          <a:latin typeface="Meiryo"/>
                          <a:ea typeface="Meiryo"/>
                          <a:cs typeface="Times New Roman"/>
                        </a:rPr>
                        <a:t>削</a:t>
                      </a:r>
                      <a:r>
                        <a:rPr lang="en-US" altLang="ja-JP" sz="1200" b="0" kern="100">
                          <a:solidFill>
                            <a:schemeClr val="tx1"/>
                          </a:solidFill>
                          <a:effectLst/>
                          <a:latin typeface="Meiryo"/>
                          <a:ea typeface="Meiryo"/>
                          <a:cs typeface="Times New Roman"/>
                        </a:rPr>
                        <a:t>】</a:t>
                      </a:r>
                      <a:r>
                        <a:rPr lang="zh-TW" altLang="en-US" sz="1200" b="0" kern="100">
                          <a:solidFill>
                            <a:schemeClr val="tx1"/>
                          </a:solidFill>
                          <a:effectLst/>
                          <a:latin typeface="Meiryo"/>
                          <a:ea typeface="Meiryo"/>
                          <a:cs typeface="Times New Roman"/>
                        </a:rPr>
                        <a:t>心不全患者情報</a:t>
                      </a:r>
                      <a:r>
                        <a:rPr lang="en-US" altLang="zh-TW" sz="1200" b="0" kern="100">
                          <a:solidFill>
                            <a:schemeClr val="tx1"/>
                          </a:solidFill>
                          <a:effectLst/>
                          <a:latin typeface="Meiryo"/>
                          <a:ea typeface="Meiryo"/>
                          <a:cs typeface="Times New Roman"/>
                        </a:rPr>
                        <a:t>/</a:t>
                      </a:r>
                    </a:p>
                    <a:p>
                      <a:pPr algn="l">
                        <a:spcAft>
                          <a:spcPts val="0"/>
                        </a:spcAft>
                      </a:pPr>
                      <a:r>
                        <a:rPr lang="zh-TW" altLang="en-US" sz="1200" b="0" kern="100">
                          <a:solidFill>
                            <a:schemeClr val="tx1"/>
                          </a:solidFill>
                          <a:effectLst/>
                          <a:latin typeface="Meiryo"/>
                          <a:ea typeface="Meiryo"/>
                          <a:cs typeface="Times New Roman"/>
                        </a:rPr>
                        <a:t>左室駆出率</a:t>
                      </a:r>
                      <a:endParaRPr lang="ja-JP" sz="1200" b="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endParaRPr lang="ja-JP" sz="16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endParaRPr lang="ja-JP" sz="12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l">
                        <a:spcAft>
                          <a:spcPts val="0"/>
                        </a:spcAft>
                      </a:pPr>
                      <a:endParaRPr lang="ja-JP" sz="12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10005"/>
                  </a:ext>
                </a:extLst>
              </a:tr>
              <a:tr h="452178">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en-US" altLang="ja-JP" sz="1200" b="0" i="0" u="none" strike="noStrike" kern="100" cap="none" spc="0" normalizeH="0" baseline="0" noProof="0">
                          <a:ln>
                            <a:noFill/>
                          </a:ln>
                          <a:solidFill>
                            <a:prstClr val="black"/>
                          </a:solidFill>
                          <a:effectLst/>
                          <a:uLnTx/>
                          <a:uFillTx/>
                          <a:latin typeface="Meiryo"/>
                          <a:ea typeface="Meiryo"/>
                          <a:cs typeface="Times New Roman"/>
                        </a:rPr>
                        <a:t>【</a:t>
                      </a:r>
                      <a:r>
                        <a:rPr kumimoji="1" lang="ja-JP" altLang="en-US" sz="1200" b="0" i="0" u="none" strike="noStrike" kern="100" cap="none" spc="0" normalizeH="0" baseline="0" noProof="0">
                          <a:ln>
                            <a:noFill/>
                          </a:ln>
                          <a:solidFill>
                            <a:prstClr val="black"/>
                          </a:solidFill>
                          <a:effectLst/>
                          <a:uLnTx/>
                          <a:uFillTx/>
                          <a:latin typeface="Meiryo"/>
                          <a:ea typeface="Meiryo"/>
                          <a:cs typeface="Times New Roman"/>
                        </a:rPr>
                        <a:t>新</a:t>
                      </a:r>
                      <a:r>
                        <a:rPr kumimoji="1" lang="en-US" altLang="ja-JP" sz="1200" b="0" i="0" u="none" strike="noStrike" kern="100" cap="none" spc="0" normalizeH="0" baseline="0" noProof="0">
                          <a:ln>
                            <a:noFill/>
                          </a:ln>
                          <a:solidFill>
                            <a:prstClr val="black"/>
                          </a:solidFill>
                          <a:effectLst/>
                          <a:uLnTx/>
                          <a:uFillTx/>
                          <a:latin typeface="Meiryo"/>
                          <a:ea typeface="Meiryo"/>
                          <a:cs typeface="Times New Roman"/>
                        </a:rPr>
                        <a:t>】</a:t>
                      </a:r>
                      <a:r>
                        <a:rPr kumimoji="1" lang="zh-TW" altLang="en-US" sz="1200" b="1" i="0" u="sng" strike="noStrike" kern="100" cap="none" spc="0" normalizeH="0" baseline="0" noProof="0">
                          <a:ln>
                            <a:noFill/>
                          </a:ln>
                          <a:solidFill>
                            <a:srgbClr val="0070C0"/>
                          </a:solidFill>
                          <a:effectLst/>
                          <a:uLnTx/>
                          <a:uFillTx/>
                          <a:latin typeface="Meiryo"/>
                          <a:ea typeface="Meiryo"/>
                          <a:cs typeface="Times New Roman"/>
                        </a:rPr>
                        <a:t>心不全患者情報</a:t>
                      </a:r>
                      <a:r>
                        <a:rPr kumimoji="1" lang="en-US" altLang="zh-TW" sz="1200" b="1" i="0" u="sng" strike="noStrike" kern="100" cap="none" spc="0" normalizeH="0" baseline="0" noProof="0">
                          <a:ln>
                            <a:noFill/>
                          </a:ln>
                          <a:solidFill>
                            <a:srgbClr val="0070C0"/>
                          </a:solidFill>
                          <a:effectLst/>
                          <a:uLnTx/>
                          <a:uFillTx/>
                          <a:latin typeface="Meiryo"/>
                          <a:ea typeface="Meiryo"/>
                          <a:cs typeface="Times New Roman"/>
                        </a:rPr>
                        <a:t>/</a:t>
                      </a: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1" i="0" u="sng" strike="noStrike" kern="100" cap="none" spc="0" normalizeH="0" baseline="0" noProof="0">
                          <a:ln>
                            <a:noFill/>
                          </a:ln>
                          <a:solidFill>
                            <a:srgbClr val="0070C0"/>
                          </a:solidFill>
                          <a:effectLst/>
                          <a:uLnTx/>
                          <a:uFillTx/>
                          <a:latin typeface="Meiryo"/>
                          <a:ea typeface="Meiryo"/>
                          <a:cs typeface="Times New Roman"/>
                        </a:rPr>
                        <a:t>バイオマーカー</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algn="ctr">
                        <a:spcAft>
                          <a:spcPts val="0"/>
                        </a:spcAft>
                      </a:pPr>
                      <a:r>
                        <a:rPr lang="ja-JP" altLang="en-US" sz="1600" kern="100">
                          <a:effectLst/>
                          <a:latin typeface="Meiryo"/>
                          <a:ea typeface="Meiryo"/>
                          <a:cs typeface="Times New Roman"/>
                        </a:rPr>
                        <a:t>ー</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200" kern="100">
                          <a:effectLst/>
                          <a:latin typeface="Meiryo"/>
                          <a:ea typeface="Meiryo"/>
                          <a:cs typeface="Times New Roman"/>
                        </a:rPr>
                        <a:t>必須</a:t>
                      </a:r>
                      <a:endParaRPr lang="ja-JP" sz="12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0" kern="100">
                          <a:solidFill>
                            <a:schemeClr val="tx1"/>
                          </a:solidFill>
                          <a:effectLst/>
                          <a:latin typeface="+mn-ea"/>
                          <a:ea typeface="メイリオ"/>
                          <a:cs typeface="Times New Roman"/>
                        </a:rPr>
                        <a:t>医療資源病名が</a:t>
                      </a:r>
                      <a:r>
                        <a:rPr kumimoji="1" lang="en-US" altLang="ja-JP" sz="1200" b="0" kern="100">
                          <a:solidFill>
                            <a:schemeClr val="tx1"/>
                          </a:solidFill>
                          <a:effectLst/>
                          <a:latin typeface="+mn-ea"/>
                          <a:ea typeface="メイリオ"/>
                          <a:cs typeface="Times New Roman"/>
                        </a:rPr>
                        <a:t>050130</a:t>
                      </a:r>
                      <a:r>
                        <a:rPr kumimoji="1" lang="ja-JP" altLang="en-US" sz="1200" b="0" kern="100">
                          <a:solidFill>
                            <a:schemeClr val="tx1"/>
                          </a:solidFill>
                          <a:effectLst/>
                          <a:latin typeface="+mn-ea"/>
                          <a:ea typeface="メイリオ"/>
                          <a:cs typeface="Times New Roman"/>
                        </a:rPr>
                        <a:t>（心不全）に定義される傷病名である場合、</a:t>
                      </a:r>
                      <a:r>
                        <a:rPr kumimoji="1" lang="en-US" altLang="ja-JP" sz="1200" b="0" kern="100">
                          <a:solidFill>
                            <a:schemeClr val="tx1"/>
                          </a:solidFill>
                          <a:effectLst/>
                          <a:latin typeface="+mn-ea"/>
                          <a:ea typeface="メイリオ"/>
                          <a:cs typeface="Times New Roman"/>
                        </a:rPr>
                        <a:t>BNP</a:t>
                      </a:r>
                      <a:r>
                        <a:rPr kumimoji="1" lang="ja-JP" altLang="en-US" sz="1200" b="0" kern="100">
                          <a:solidFill>
                            <a:schemeClr val="tx1"/>
                          </a:solidFill>
                          <a:effectLst/>
                          <a:latin typeface="+mn-ea"/>
                          <a:ea typeface="メイリオ"/>
                          <a:cs typeface="Times New Roman"/>
                        </a:rPr>
                        <a:t>値又は</a:t>
                      </a:r>
                      <a:r>
                        <a:rPr kumimoji="1" lang="en-US" altLang="ja-JP" sz="1200" b="0" kern="100">
                          <a:solidFill>
                            <a:schemeClr val="tx1"/>
                          </a:solidFill>
                          <a:effectLst/>
                          <a:latin typeface="+mn-ea"/>
                          <a:ea typeface="メイリオ"/>
                          <a:cs typeface="Times New Roman"/>
                        </a:rPr>
                        <a:t>NT-</a:t>
                      </a:r>
                      <a:r>
                        <a:rPr kumimoji="1" lang="en-US" altLang="ja-JP" sz="1200" b="0" kern="100" err="1">
                          <a:solidFill>
                            <a:schemeClr val="tx1"/>
                          </a:solidFill>
                          <a:effectLst/>
                          <a:latin typeface="+mn-ea"/>
                          <a:ea typeface="メイリオ"/>
                          <a:cs typeface="Times New Roman"/>
                        </a:rPr>
                        <a:t>proBNP</a:t>
                      </a:r>
                      <a:r>
                        <a:rPr kumimoji="1" lang="ja-JP" altLang="en-US" sz="1200" b="0" kern="100">
                          <a:solidFill>
                            <a:schemeClr val="tx1"/>
                          </a:solidFill>
                          <a:effectLst/>
                          <a:latin typeface="+mn-ea"/>
                          <a:ea typeface="メイリオ"/>
                          <a:cs typeface="Times New Roman"/>
                        </a:rPr>
                        <a:t>値を入力する。</a:t>
                      </a:r>
                      <a:endParaRPr kumimoji="1" lang="ja-JP" altLang="ja-JP" sz="1200" b="0" kern="100">
                        <a:solidFill>
                          <a:schemeClr val="tx1"/>
                        </a:solidFill>
                        <a:effectLst/>
                        <a:latin typeface="+mn-ea"/>
                        <a:ea typeface="メイリオ"/>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extLst>
                  <a:ext uri="{0D108BD9-81ED-4DB2-BD59-A6C34878D82A}">
                    <a16:rowId xmlns:a16="http://schemas.microsoft.com/office/drawing/2014/main" val="10006"/>
                  </a:ext>
                </a:extLst>
              </a:tr>
              <a:tr h="452178">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en-US" altLang="ja-JP" sz="1200" b="0" i="0" u="none" strike="noStrike" kern="100" cap="none" spc="0" normalizeH="0" baseline="0" noProof="0">
                          <a:ln>
                            <a:noFill/>
                          </a:ln>
                          <a:solidFill>
                            <a:prstClr val="black"/>
                          </a:solidFill>
                          <a:effectLst/>
                          <a:uLnTx/>
                          <a:uFillTx/>
                          <a:latin typeface="Meiryo"/>
                          <a:ea typeface="Meiryo"/>
                          <a:cs typeface="Times New Roman"/>
                        </a:rPr>
                        <a:t>【</a:t>
                      </a:r>
                      <a:r>
                        <a:rPr kumimoji="1" lang="ja-JP" altLang="en-US" sz="1200" b="0" i="0" u="none" strike="noStrike" kern="100" cap="none" spc="0" normalizeH="0" baseline="0" noProof="0">
                          <a:ln>
                            <a:noFill/>
                          </a:ln>
                          <a:solidFill>
                            <a:prstClr val="black"/>
                          </a:solidFill>
                          <a:effectLst/>
                          <a:uLnTx/>
                          <a:uFillTx/>
                          <a:latin typeface="Meiryo"/>
                          <a:ea typeface="Meiryo"/>
                          <a:cs typeface="Times New Roman"/>
                        </a:rPr>
                        <a:t>新</a:t>
                      </a:r>
                      <a:r>
                        <a:rPr kumimoji="1" lang="en-US" altLang="ja-JP" sz="1200" b="0" i="0" u="none" strike="noStrike" kern="100" cap="none" spc="0" normalizeH="0" baseline="0" noProof="0">
                          <a:ln>
                            <a:noFill/>
                          </a:ln>
                          <a:solidFill>
                            <a:prstClr val="black"/>
                          </a:solidFill>
                          <a:effectLst/>
                          <a:uLnTx/>
                          <a:uFillTx/>
                          <a:latin typeface="Meiryo"/>
                          <a:ea typeface="Meiryo"/>
                          <a:cs typeface="Times New Roman"/>
                        </a:rPr>
                        <a:t>】</a:t>
                      </a:r>
                      <a:r>
                        <a:rPr kumimoji="1" lang="zh-TW" altLang="en-US" sz="1200" b="1" i="0" u="sng" strike="noStrike" kern="100" cap="none" spc="0" normalizeH="0" baseline="0" noProof="0">
                          <a:ln>
                            <a:noFill/>
                          </a:ln>
                          <a:solidFill>
                            <a:srgbClr val="0070C0"/>
                          </a:solidFill>
                          <a:effectLst/>
                          <a:uLnTx/>
                          <a:uFillTx/>
                          <a:latin typeface="Meiryo"/>
                          <a:ea typeface="Meiryo"/>
                          <a:cs typeface="Times New Roman"/>
                        </a:rPr>
                        <a:t>解離性大動脈瘤情報</a:t>
                      </a:r>
                      <a:r>
                        <a:rPr kumimoji="1" lang="en-US" altLang="zh-TW" sz="1200" b="1" i="0" u="sng" strike="noStrike" kern="100" cap="none" spc="0" normalizeH="0" baseline="0" noProof="0">
                          <a:ln>
                            <a:noFill/>
                          </a:ln>
                          <a:solidFill>
                            <a:srgbClr val="0070C0"/>
                          </a:solidFill>
                          <a:effectLst/>
                          <a:uLnTx/>
                          <a:uFillTx/>
                          <a:latin typeface="Meiryo"/>
                          <a:ea typeface="Meiryo"/>
                          <a:cs typeface="Times New Roman"/>
                        </a:rPr>
                        <a:t>/</a:t>
                      </a:r>
                      <a:r>
                        <a:rPr kumimoji="1" lang="ja-JP" altLang="en-US" sz="1200" b="1" i="0" u="sng" strike="noStrike" kern="100" cap="none" spc="0" normalizeH="0" baseline="0" noProof="0">
                          <a:ln>
                            <a:noFill/>
                          </a:ln>
                          <a:solidFill>
                            <a:srgbClr val="0070C0"/>
                          </a:solidFill>
                          <a:effectLst/>
                          <a:uLnTx/>
                          <a:uFillTx/>
                          <a:latin typeface="Meiryo"/>
                          <a:ea typeface="Meiryo"/>
                          <a:cs typeface="Times New Roman"/>
                        </a:rPr>
                        <a:t>発症時期</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ja-JP" altLang="en-US" sz="1600" kern="100">
                          <a:effectLst/>
                          <a:latin typeface="Meiryo"/>
                          <a:ea typeface="Meiryo"/>
                          <a:cs typeface="Times New Roman"/>
                        </a:rPr>
                        <a:t>ー</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200" kern="100">
                          <a:effectLst/>
                          <a:latin typeface="Meiryo"/>
                          <a:ea typeface="Meiryo"/>
                          <a:cs typeface="Times New Roman"/>
                        </a:rPr>
                        <a:t>必須</a:t>
                      </a:r>
                      <a:endParaRPr lang="ja-JP" sz="12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0" i="0" u="none" strike="noStrike" kern="100" cap="none" spc="0" normalizeH="0" baseline="0" noProof="0">
                          <a:ln>
                            <a:noFill/>
                          </a:ln>
                          <a:solidFill>
                            <a:prstClr val="black"/>
                          </a:solidFill>
                          <a:effectLst/>
                          <a:uLnTx/>
                          <a:uFillTx/>
                          <a:latin typeface="メイリオ"/>
                          <a:ea typeface="メイリオ"/>
                          <a:cs typeface="Times New Roman"/>
                        </a:rPr>
                        <a:t>主傷病等が解離性大動脈瘤の場合、発症の時期を入力する。</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452178">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l">
                        <a:spcAft>
                          <a:spcPts val="0"/>
                        </a:spcAft>
                      </a:pPr>
                      <a:r>
                        <a:rPr kumimoji="1" lang="en-US" altLang="ja-JP" sz="1200" b="0" kern="100">
                          <a:solidFill>
                            <a:schemeClr val="tx1"/>
                          </a:solidFill>
                          <a:effectLst/>
                          <a:latin typeface="Meiryo"/>
                          <a:ea typeface="Meiryo"/>
                          <a:cs typeface="+mn-cs"/>
                        </a:rPr>
                        <a:t>【</a:t>
                      </a:r>
                      <a:r>
                        <a:rPr kumimoji="1" lang="ja-JP" altLang="en-US" sz="1200" b="0" kern="100">
                          <a:solidFill>
                            <a:schemeClr val="tx1"/>
                          </a:solidFill>
                          <a:effectLst/>
                          <a:latin typeface="Meiryo"/>
                          <a:ea typeface="Meiryo"/>
                          <a:cs typeface="+mn-cs"/>
                        </a:rPr>
                        <a:t>新</a:t>
                      </a:r>
                      <a:r>
                        <a:rPr kumimoji="1" lang="en-US" altLang="ja-JP" sz="1200" b="0" kern="100">
                          <a:solidFill>
                            <a:schemeClr val="tx1"/>
                          </a:solidFill>
                          <a:effectLst/>
                          <a:latin typeface="Meiryo"/>
                          <a:ea typeface="Meiryo"/>
                          <a:cs typeface="+mn-cs"/>
                        </a:rPr>
                        <a:t>】</a:t>
                      </a:r>
                      <a:r>
                        <a:rPr kumimoji="1" lang="ja-JP" altLang="en-US" sz="1200" b="1" u="sng" kern="100">
                          <a:solidFill>
                            <a:srgbClr val="0070C0"/>
                          </a:solidFill>
                          <a:effectLst/>
                          <a:latin typeface="Meiryo"/>
                          <a:ea typeface="Meiryo"/>
                          <a:cs typeface="+mn-cs"/>
                        </a:rPr>
                        <a:t>川崎病患者情報</a:t>
                      </a:r>
                      <a:r>
                        <a:rPr kumimoji="1" lang="en-US" altLang="ja-JP" sz="1200" b="1" u="sng" kern="100">
                          <a:solidFill>
                            <a:srgbClr val="0070C0"/>
                          </a:solidFill>
                          <a:effectLst/>
                          <a:latin typeface="Meiryo"/>
                          <a:ea typeface="Meiryo"/>
                          <a:cs typeface="+mn-cs"/>
                        </a:rPr>
                        <a:t>/</a:t>
                      </a:r>
                    </a:p>
                    <a:p>
                      <a:pPr algn="l">
                        <a:spcAft>
                          <a:spcPts val="0"/>
                        </a:spcAft>
                      </a:pPr>
                      <a:r>
                        <a:rPr kumimoji="1" lang="ja-JP" altLang="en-US" sz="1200" b="1" u="sng" kern="100">
                          <a:solidFill>
                            <a:srgbClr val="0070C0"/>
                          </a:solidFill>
                          <a:effectLst/>
                          <a:latin typeface="Meiryo"/>
                          <a:ea typeface="Meiryo"/>
                          <a:cs typeface="+mn-cs"/>
                        </a:rPr>
                        <a:t>ガンマグロブリン</a:t>
                      </a:r>
                      <a:endParaRPr kumimoji="1" lang="ja-JP" sz="1600" b="0" kern="100">
                        <a:solidFill>
                          <a:schemeClr val="tx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ja-JP" altLang="en-US" sz="1600" kern="100">
                          <a:effectLst/>
                          <a:latin typeface="Meiryo"/>
                          <a:ea typeface="Meiryo"/>
                          <a:cs typeface="Times New Roman"/>
                        </a:rPr>
                        <a:t>ー</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ja-JP" altLang="en-US" sz="1200" kern="100">
                          <a:effectLst/>
                          <a:latin typeface="Meiryo"/>
                          <a:ea typeface="Meiryo"/>
                          <a:cs typeface="Times New Roman"/>
                        </a:rPr>
                        <a:t>必須</a:t>
                      </a:r>
                      <a:endParaRPr lang="ja-JP" altLang="ja-JP" sz="12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l" defTabSz="914400" rtl="0" eaLnBrk="1" latinLnBrk="0" hangingPunct="1">
                        <a:spcAft>
                          <a:spcPts val="0"/>
                        </a:spcAft>
                      </a:pPr>
                      <a:r>
                        <a:rPr kumimoji="1" lang="ja-JP" altLang="en-US" sz="1200" kern="100">
                          <a:solidFill>
                            <a:schemeClr val="dk1"/>
                          </a:solidFill>
                          <a:effectLst/>
                          <a:latin typeface="Meiryo"/>
                          <a:ea typeface="Meiryo"/>
                          <a:cs typeface="+mn-cs"/>
                        </a:rPr>
                        <a:t>医療資源病名が</a:t>
                      </a:r>
                      <a:r>
                        <a:rPr kumimoji="1" lang="en-US" altLang="ja-JP" sz="1200" kern="100">
                          <a:solidFill>
                            <a:schemeClr val="dk1"/>
                          </a:solidFill>
                          <a:effectLst/>
                          <a:latin typeface="Meiryo"/>
                          <a:ea typeface="Meiryo"/>
                          <a:cs typeface="+mn-cs"/>
                        </a:rPr>
                        <a:t>150070</a:t>
                      </a:r>
                      <a:r>
                        <a:rPr kumimoji="1" lang="ja-JP" altLang="en-US" sz="1200" kern="100">
                          <a:solidFill>
                            <a:schemeClr val="dk1"/>
                          </a:solidFill>
                          <a:effectLst/>
                          <a:latin typeface="Meiryo"/>
                          <a:ea typeface="Meiryo"/>
                          <a:cs typeface="+mn-cs"/>
                        </a:rPr>
                        <a:t>（川崎病）に定義される傷病名である場合、ガンマグロブリンの追加投与の有無を入力する。</a:t>
                      </a:r>
                      <a:endParaRPr kumimoji="1" lang="ja-JP" sz="12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extLst>
                  <a:ext uri="{0D108BD9-81ED-4DB2-BD59-A6C34878D82A}">
                    <a16:rowId xmlns:a16="http://schemas.microsoft.com/office/drawing/2014/main" val="10009"/>
                  </a:ext>
                </a:extLst>
              </a:tr>
              <a:tr h="452178">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1200" b="0" kern="100">
                          <a:solidFill>
                            <a:schemeClr val="tx1"/>
                          </a:solidFill>
                          <a:effectLst/>
                          <a:latin typeface="Meiryo"/>
                          <a:ea typeface="Meiryo"/>
                          <a:cs typeface="+mn-cs"/>
                        </a:rPr>
                        <a:t>身長・体重</a:t>
                      </a:r>
                      <a:endParaRPr kumimoji="1" lang="en-US" altLang="ja-JP" sz="1200" b="0" kern="100">
                        <a:solidFill>
                          <a:schemeClr val="tx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ja-JP" altLang="en-US" sz="1600" kern="100">
                          <a:effectLst/>
                          <a:latin typeface="Meiryo"/>
                          <a:ea typeface="Meiryo"/>
                          <a:cs typeface="Times New Roman"/>
                        </a:rPr>
                        <a:t>ー</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ja-JP" altLang="en-US" sz="1200" kern="100">
                          <a:effectLst/>
                          <a:latin typeface="Meiryo"/>
                          <a:ea typeface="Meiryo"/>
                          <a:cs typeface="Times New Roman"/>
                        </a:rPr>
                        <a:t>必須</a:t>
                      </a:r>
                      <a:endParaRPr lang="ja-JP" altLang="ja-JP" sz="12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l" defTabSz="914400" rtl="0" eaLnBrk="1" latinLnBrk="0" hangingPunct="1">
                        <a:spcAft>
                          <a:spcPts val="0"/>
                        </a:spcAft>
                      </a:pPr>
                      <a:r>
                        <a:rPr kumimoji="1" lang="ja-JP" altLang="en-US" sz="1200" kern="100">
                          <a:solidFill>
                            <a:schemeClr val="dk1"/>
                          </a:solidFill>
                          <a:effectLst/>
                          <a:latin typeface="Meiryo"/>
                          <a:ea typeface="Meiryo"/>
                          <a:cs typeface="+mn-cs"/>
                        </a:rPr>
                        <a:t>体重について、入院時に加え退院時の体重の入力を必須とする。</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45217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1200" b="0" u="none" kern="100">
                          <a:solidFill>
                            <a:schemeClr val="tx1"/>
                          </a:solidFill>
                          <a:effectLst/>
                          <a:latin typeface="Meiryo"/>
                          <a:ea typeface="Meiryo"/>
                          <a:cs typeface="+mn-cs"/>
                        </a:rPr>
                        <a:t>低栄養の有無</a:t>
                      </a:r>
                      <a:endParaRPr kumimoji="1" lang="en-US" altLang="ja-JP" sz="1200" b="0" u="sng" kern="100">
                        <a:solidFill>
                          <a:srgbClr val="0070C0"/>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600" b="0" i="0" u="none" strike="noStrike" kern="100" cap="none" spc="0" normalizeH="0" baseline="0" noProof="0">
                          <a:ln>
                            <a:noFill/>
                          </a:ln>
                          <a:solidFill>
                            <a:prstClr val="black"/>
                          </a:solidFill>
                          <a:effectLst/>
                          <a:uLnTx/>
                          <a:uFillTx/>
                          <a:latin typeface="Meiryo"/>
                          <a:ea typeface="Meiryo"/>
                          <a:cs typeface="Times New Roman"/>
                        </a:rPr>
                        <a:t>ー</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200" b="0" i="0" u="none" strike="noStrike" kern="100" cap="none" spc="0" normalizeH="0" baseline="0" noProof="0">
                          <a:ln>
                            <a:noFill/>
                          </a:ln>
                          <a:solidFill>
                            <a:prstClr val="black"/>
                          </a:solidFill>
                          <a:effectLst/>
                          <a:uLnTx/>
                          <a:uFillTx/>
                          <a:latin typeface="Meiryo"/>
                          <a:ea typeface="Meiryo"/>
                          <a:cs typeface="Times New Roman"/>
                        </a:rPr>
                        <a:t>任意</a:t>
                      </a:r>
                      <a:endParaRPr kumimoji="1" lang="ja-JP" altLang="ja-JP" sz="1200" b="0" i="0" u="none" strike="noStrike" kern="100" cap="none" spc="0" normalizeH="0" baseline="0" noProof="0">
                        <a:ln>
                          <a:noFill/>
                        </a:ln>
                        <a:solidFill>
                          <a:prstClr val="black"/>
                        </a:solidFill>
                        <a:effectLst/>
                        <a:uLnTx/>
                        <a:uFillTx/>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algn="l" defTabSz="914400" rtl="0" eaLnBrk="1" latinLnBrk="0" hangingPunct="1">
                        <a:spcAft>
                          <a:spcPts val="0"/>
                        </a:spcAft>
                      </a:pPr>
                      <a:r>
                        <a:rPr lang="ja-JP" altLang="en-US" sz="1200" b="0" u="none">
                          <a:solidFill>
                            <a:schemeClr val="tx1"/>
                          </a:solidFill>
                        </a:rPr>
                        <a:t>血中アルブミン値等に基づく入力（必須）を廃止し、</a:t>
                      </a:r>
                      <a:r>
                        <a:rPr kumimoji="1" lang="en-US" altLang="ja-JP" sz="1200" b="0" u="none" kern="100">
                          <a:solidFill>
                            <a:schemeClr val="tx1"/>
                          </a:solidFill>
                          <a:effectLst/>
                          <a:latin typeface="Meiryo"/>
                          <a:ea typeface="Meiryo"/>
                          <a:cs typeface="+mn-cs"/>
                        </a:rPr>
                        <a:t>GLIM</a:t>
                      </a:r>
                      <a:r>
                        <a:rPr kumimoji="1" lang="ja-JP" altLang="en-US" sz="1200" b="0" u="none" kern="100">
                          <a:solidFill>
                            <a:schemeClr val="tx1"/>
                          </a:solidFill>
                          <a:effectLst/>
                          <a:latin typeface="Meiryo"/>
                          <a:ea typeface="Meiryo"/>
                          <a:cs typeface="+mn-cs"/>
                        </a:rPr>
                        <a:t>基準に基づく入力（任意）とする。</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extLst>
                  <a:ext uri="{0D108BD9-81ED-4DB2-BD59-A6C34878D82A}">
                    <a16:rowId xmlns:a16="http://schemas.microsoft.com/office/drawing/2014/main" val="1179060971"/>
                  </a:ext>
                </a:extLst>
              </a:tr>
              <a:tr h="529994">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ja-JP" altLang="en-US" sz="1200">
                          <a:latin typeface="+mj-ea"/>
                          <a:ea typeface="+mj-ea"/>
                        </a:rPr>
                        <a:t>Ｐ</a:t>
                      </a:r>
                      <a:r>
                        <a:rPr lang="en-US" altLang="ja-JP" sz="1200">
                          <a:latin typeface="+mj-ea"/>
                          <a:ea typeface="+mj-ea"/>
                        </a:rPr>
                        <a:t>/</a:t>
                      </a:r>
                      <a:r>
                        <a:rPr lang="ja-JP" altLang="en-US" sz="1200">
                          <a:latin typeface="+mj-ea"/>
                          <a:ea typeface="+mj-ea"/>
                        </a:rPr>
                        <a:t>Ｆ比</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600" b="0" i="0" u="none" strike="noStrike" kern="100" cap="none" spc="0" normalizeH="0" baseline="0" noProof="0">
                          <a:ln>
                            <a:noFill/>
                          </a:ln>
                          <a:solidFill>
                            <a:prstClr val="black"/>
                          </a:solidFill>
                          <a:effectLst/>
                          <a:uLnTx/>
                          <a:uFillTx/>
                          <a:latin typeface="Meiryo"/>
                          <a:ea typeface="Meiryo"/>
                          <a:cs typeface="Times New Roman"/>
                        </a:rPr>
                        <a:t>ー</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200" kern="100">
                          <a:effectLst/>
                          <a:latin typeface="Meiryo"/>
                          <a:ea typeface="Meiryo"/>
                          <a:cs typeface="Times New Roman"/>
                        </a:rPr>
                        <a:t>必須</a:t>
                      </a:r>
                      <a:endParaRPr lang="ja-JP" sz="12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l" defTabSz="914400" rtl="0" eaLnBrk="1" latinLnBrk="0" hangingPunct="1">
                        <a:spcAft>
                          <a:spcPts val="0"/>
                        </a:spcAft>
                      </a:pPr>
                      <a:r>
                        <a:rPr kumimoji="1" lang="ja-JP" altLang="en-US" sz="1200" kern="100">
                          <a:solidFill>
                            <a:schemeClr val="dk1"/>
                          </a:solidFill>
                          <a:effectLst/>
                          <a:latin typeface="Meiryo"/>
                          <a:ea typeface="Meiryo"/>
                          <a:cs typeface="+mn-cs"/>
                        </a:rPr>
                        <a:t>救急医療入院</a:t>
                      </a:r>
                      <a:r>
                        <a:rPr kumimoji="1" lang="en-US" altLang="ja-JP" sz="1200" kern="100">
                          <a:solidFill>
                            <a:schemeClr val="dk1"/>
                          </a:solidFill>
                          <a:effectLst/>
                          <a:latin typeface="Meiryo"/>
                          <a:ea typeface="Meiryo"/>
                          <a:cs typeface="+mn-cs"/>
                        </a:rPr>
                        <a:t>(</a:t>
                      </a:r>
                      <a:r>
                        <a:rPr kumimoji="1" lang="ja-JP" altLang="en-US" sz="1200" kern="100">
                          <a:solidFill>
                            <a:schemeClr val="dk1"/>
                          </a:solidFill>
                          <a:effectLst/>
                          <a:latin typeface="Meiryo"/>
                          <a:ea typeface="Meiryo"/>
                          <a:cs typeface="+mn-cs"/>
                        </a:rPr>
                        <a:t>呼吸不全又は心不全で重篤な状態等</a:t>
                      </a:r>
                      <a:r>
                        <a:rPr kumimoji="1" lang="en-US" altLang="ja-JP" sz="1200" kern="100">
                          <a:solidFill>
                            <a:schemeClr val="dk1"/>
                          </a:solidFill>
                          <a:effectLst/>
                          <a:latin typeface="Meiryo"/>
                          <a:ea typeface="Meiryo"/>
                          <a:cs typeface="+mn-cs"/>
                        </a:rPr>
                        <a:t>)</a:t>
                      </a:r>
                      <a:r>
                        <a:rPr kumimoji="1" lang="ja-JP" altLang="en-US" sz="1200" kern="100">
                          <a:solidFill>
                            <a:schemeClr val="dk1"/>
                          </a:solidFill>
                          <a:effectLst/>
                          <a:latin typeface="Meiryo"/>
                          <a:ea typeface="Meiryo"/>
                          <a:cs typeface="+mn-cs"/>
                        </a:rPr>
                        <a:t>の場合に入力を必須とする。</a:t>
                      </a:r>
                      <a:r>
                        <a:rPr lang="ja-JP" altLang="en-US" sz="1200" kern="100">
                          <a:solidFill>
                            <a:schemeClr val="dk1"/>
                          </a:solidFill>
                          <a:effectLst/>
                          <a:latin typeface="Meiryo"/>
                          <a:ea typeface="Meiryo"/>
                          <a:cs typeface="+mn-cs"/>
                        </a:rPr>
                        <a:t>酸素投与の有無及び</a:t>
                      </a:r>
                      <a:r>
                        <a:rPr kumimoji="1" lang="en-US" altLang="ja-JP" sz="1200" kern="100">
                          <a:solidFill>
                            <a:schemeClr val="dk1"/>
                          </a:solidFill>
                          <a:effectLst/>
                          <a:latin typeface="Meiryo"/>
                          <a:ea typeface="Meiryo"/>
                          <a:cs typeface="+mn-cs"/>
                        </a:rPr>
                        <a:t>FiO2</a:t>
                      </a:r>
                      <a:r>
                        <a:rPr kumimoji="1" lang="ja-JP" altLang="en-US" sz="1200" kern="100">
                          <a:solidFill>
                            <a:schemeClr val="dk1"/>
                          </a:solidFill>
                          <a:effectLst/>
                          <a:latin typeface="Meiryo"/>
                          <a:ea typeface="Meiryo"/>
                          <a:cs typeface="+mn-cs"/>
                        </a:rPr>
                        <a:t>の入力を必須とする。</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4367201"/>
                  </a:ext>
                </a:extLst>
              </a:tr>
              <a:tr h="45217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kern="100">
                          <a:solidFill>
                            <a:schemeClr val="tx1"/>
                          </a:solidFill>
                          <a:effectLst/>
                          <a:latin typeface="+mn-ea"/>
                          <a:ea typeface="+mn-ea"/>
                          <a:cs typeface="Times New Roman"/>
                        </a:rPr>
                        <a:t>ＮＹＨＡ</a:t>
                      </a:r>
                      <a:endParaRPr kumimoji="1" lang="ja-JP" altLang="ja-JP" sz="1200" b="0" kern="10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600" b="0" i="0" u="none" strike="noStrike" kern="100" cap="none" spc="0" normalizeH="0" baseline="0" noProof="0">
                          <a:ln>
                            <a:noFill/>
                          </a:ln>
                          <a:solidFill>
                            <a:prstClr val="black"/>
                          </a:solidFill>
                          <a:effectLst/>
                          <a:uLnTx/>
                          <a:uFillTx/>
                          <a:latin typeface="Meiryo"/>
                          <a:ea typeface="Meiryo"/>
                          <a:cs typeface="Times New Roman"/>
                        </a:rPr>
                        <a:t>ー</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ja-JP" altLang="en-US" sz="1200" kern="100">
                          <a:effectLst/>
                          <a:latin typeface="Meiryo"/>
                          <a:ea typeface="Meiryo"/>
                          <a:cs typeface="Times New Roman"/>
                        </a:rPr>
                        <a:t>必須</a:t>
                      </a:r>
                      <a:endParaRPr lang="ja-JP" altLang="ja-JP" sz="12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algn="l" defTabSz="914400" rtl="0" eaLnBrk="1" latinLnBrk="0" hangingPunct="1">
                        <a:spcAft>
                          <a:spcPts val="0"/>
                        </a:spcAft>
                      </a:pPr>
                      <a:r>
                        <a:rPr kumimoji="1" lang="ja-JP" altLang="en-US" sz="1200" kern="100">
                          <a:solidFill>
                            <a:schemeClr val="dk1"/>
                          </a:solidFill>
                          <a:effectLst/>
                          <a:latin typeface="Meiryo"/>
                          <a:ea typeface="Meiryo"/>
                          <a:cs typeface="+mn-cs"/>
                        </a:rPr>
                        <a:t>救急医療入院</a:t>
                      </a:r>
                      <a:r>
                        <a:rPr kumimoji="1" lang="en-US" altLang="ja-JP" sz="1200" kern="100">
                          <a:solidFill>
                            <a:schemeClr val="dk1"/>
                          </a:solidFill>
                          <a:effectLst/>
                          <a:latin typeface="Meiryo"/>
                          <a:ea typeface="Meiryo"/>
                          <a:cs typeface="+mn-cs"/>
                        </a:rPr>
                        <a:t>(</a:t>
                      </a:r>
                      <a:r>
                        <a:rPr kumimoji="1" lang="ja-JP" altLang="en-US" sz="1200" kern="100">
                          <a:solidFill>
                            <a:schemeClr val="dk1"/>
                          </a:solidFill>
                          <a:effectLst/>
                          <a:latin typeface="Meiryo"/>
                          <a:ea typeface="Meiryo"/>
                          <a:cs typeface="+mn-cs"/>
                        </a:rPr>
                        <a:t>心不全で重篤な状態等</a:t>
                      </a:r>
                      <a:r>
                        <a:rPr kumimoji="1" lang="en-US" altLang="ja-JP" sz="1200" kern="100">
                          <a:solidFill>
                            <a:schemeClr val="dk1"/>
                          </a:solidFill>
                          <a:effectLst/>
                          <a:latin typeface="Meiryo"/>
                          <a:ea typeface="Meiryo"/>
                          <a:cs typeface="+mn-cs"/>
                        </a:rPr>
                        <a:t>)</a:t>
                      </a:r>
                      <a:r>
                        <a:rPr kumimoji="1" lang="ja-JP" altLang="en-US" sz="1200" kern="100">
                          <a:solidFill>
                            <a:schemeClr val="dk1"/>
                          </a:solidFill>
                          <a:effectLst/>
                          <a:latin typeface="Meiryo"/>
                          <a:ea typeface="Meiryo"/>
                          <a:cs typeface="+mn-cs"/>
                        </a:rPr>
                        <a:t>の場合に入力を必須とする。</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extLst>
                  <a:ext uri="{0D108BD9-81ED-4DB2-BD59-A6C34878D82A}">
                    <a16:rowId xmlns:a16="http://schemas.microsoft.com/office/drawing/2014/main" val="701323113"/>
                  </a:ext>
                </a:extLst>
              </a:tr>
              <a:tr h="45217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1200" b="0" kern="100">
                          <a:solidFill>
                            <a:schemeClr val="tx1"/>
                          </a:solidFill>
                          <a:effectLst/>
                          <a:latin typeface="+mn-ea"/>
                          <a:ea typeface="+mn-ea"/>
                          <a:cs typeface="Times New Roman"/>
                        </a:rPr>
                        <a:t>血行動態的特徴</a:t>
                      </a:r>
                      <a:endParaRPr kumimoji="1" lang="ja-JP" altLang="ja-JP" sz="1200" b="0" kern="10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600" b="0" i="0" u="none" strike="noStrike" kern="100" cap="none" spc="0" normalizeH="0" baseline="0" noProof="0">
                          <a:ln>
                            <a:noFill/>
                          </a:ln>
                          <a:solidFill>
                            <a:prstClr val="black"/>
                          </a:solidFill>
                          <a:effectLst/>
                          <a:uLnTx/>
                          <a:uFillTx/>
                          <a:latin typeface="Meiryo"/>
                          <a:ea typeface="Meiryo"/>
                          <a:cs typeface="Times New Roman"/>
                        </a:rPr>
                        <a:t>ー</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ja-JP" altLang="en-US" sz="1200" kern="100">
                          <a:effectLst/>
                          <a:latin typeface="Meiryo"/>
                          <a:ea typeface="Meiryo"/>
                          <a:cs typeface="Times New Roman"/>
                        </a:rPr>
                        <a:t>必須</a:t>
                      </a:r>
                      <a:endParaRPr lang="ja-JP" altLang="ja-JP" sz="12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kern="100" dirty="0">
                          <a:solidFill>
                            <a:schemeClr val="dk1"/>
                          </a:solidFill>
                          <a:effectLst/>
                          <a:latin typeface="Meiryo"/>
                          <a:ea typeface="Meiryo"/>
                          <a:cs typeface="+mn-cs"/>
                        </a:rPr>
                        <a:t>対象疾患を見直すとともに、救急医療入院</a:t>
                      </a:r>
                      <a:r>
                        <a:rPr kumimoji="1" lang="en-US" altLang="ja-JP" sz="1200" kern="100" dirty="0">
                          <a:solidFill>
                            <a:schemeClr val="dk1"/>
                          </a:solidFill>
                          <a:effectLst/>
                          <a:latin typeface="Meiryo"/>
                          <a:ea typeface="Meiryo"/>
                          <a:cs typeface="+mn-cs"/>
                        </a:rPr>
                        <a:t>(</a:t>
                      </a:r>
                      <a:r>
                        <a:rPr kumimoji="1" lang="ja-JP" altLang="en-US" sz="1200" kern="100" dirty="0">
                          <a:solidFill>
                            <a:schemeClr val="dk1"/>
                          </a:solidFill>
                          <a:effectLst/>
                          <a:latin typeface="Meiryo"/>
                          <a:ea typeface="Meiryo"/>
                          <a:cs typeface="+mn-cs"/>
                        </a:rPr>
                        <a:t>心不全で重篤な状態等</a:t>
                      </a:r>
                      <a:r>
                        <a:rPr kumimoji="1" lang="en-US" altLang="ja-JP" sz="1200" kern="100" dirty="0">
                          <a:solidFill>
                            <a:schemeClr val="dk1"/>
                          </a:solidFill>
                          <a:effectLst/>
                          <a:latin typeface="Meiryo"/>
                          <a:ea typeface="Meiryo"/>
                          <a:cs typeface="+mn-cs"/>
                        </a:rPr>
                        <a:t>)</a:t>
                      </a:r>
                      <a:r>
                        <a:rPr kumimoji="1" lang="ja-JP" altLang="en-US" sz="1200" kern="100" dirty="0">
                          <a:solidFill>
                            <a:schemeClr val="dk1"/>
                          </a:solidFill>
                          <a:effectLst/>
                          <a:latin typeface="Meiryo"/>
                          <a:ea typeface="Meiryo"/>
                          <a:cs typeface="+mn-cs"/>
                        </a:rPr>
                        <a:t>の場合に入力を必須とする。循環作動薬の使用の入力を必須とする。</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0573067"/>
                  </a:ext>
                </a:extLst>
              </a:tr>
            </a:tbl>
          </a:graphicData>
        </a:graphic>
      </p:graphicFrame>
      <p:sp>
        <p:nvSpPr>
          <p:cNvPr id="5" name="スライド番号プレースホルダー 2">
            <a:extLst>
              <a:ext uri="{FF2B5EF4-FFF2-40B4-BE49-F238E27FC236}">
                <a16:creationId xmlns:a16="http://schemas.microsoft.com/office/drawing/2014/main" id="{2D635ED2-4DBB-4AB9-500B-6CFFD7E70715}"/>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545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969463680"/>
      </p:ext>
    </p:extLst>
  </p:cSld>
  <p:clrMapOvr>
    <a:masterClrMapping/>
  </p:clrMapOvr>
</p:sld>
</file>

<file path=ppt/slides/slide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退院患者調査の見直し②</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sp>
        <p:nvSpPr>
          <p:cNvPr id="14" name="正方形/長方形 13">
            <a:extLst>
              <a:ext uri="{FF2B5EF4-FFF2-40B4-BE49-F238E27FC236}">
                <a16:creationId xmlns:a16="http://schemas.microsoft.com/office/drawing/2014/main" id="{7C94ED22-A054-1DF6-7154-BA561BB3EAE8}"/>
              </a:ext>
            </a:extLst>
          </p:cNvPr>
          <p:cNvSpPr/>
          <p:nvPr/>
        </p:nvSpPr>
        <p:spPr>
          <a:xfrm>
            <a:off x="238808" y="816422"/>
            <a:ext cx="216149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様式１の見直し②</a:t>
            </a:r>
          </a:p>
        </p:txBody>
      </p:sp>
      <p:graphicFrame>
        <p:nvGraphicFramePr>
          <p:cNvPr id="3" name="表 2">
            <a:extLst>
              <a:ext uri="{FF2B5EF4-FFF2-40B4-BE49-F238E27FC236}">
                <a16:creationId xmlns:a16="http://schemas.microsoft.com/office/drawing/2014/main" id="{3C08B521-D724-5FDE-808E-3E5C20C05AEA}"/>
              </a:ext>
            </a:extLst>
          </p:cNvPr>
          <p:cNvGraphicFramePr>
            <a:graphicFrameLocks noGrp="1"/>
          </p:cNvGraphicFramePr>
          <p:nvPr/>
        </p:nvGraphicFramePr>
        <p:xfrm>
          <a:off x="238808" y="1593263"/>
          <a:ext cx="9381783" cy="3213819"/>
        </p:xfrm>
        <a:graphic>
          <a:graphicData uri="http://schemas.openxmlformats.org/drawingml/2006/table">
            <a:tbl>
              <a:tblPr firstRow="1" firstCol="1" bandRow="1"/>
              <a:tblGrid>
                <a:gridCol w="2371042">
                  <a:extLst>
                    <a:ext uri="{9D8B030D-6E8A-4147-A177-3AD203B41FA5}">
                      <a16:colId xmlns:a16="http://schemas.microsoft.com/office/drawing/2014/main" val="20000"/>
                    </a:ext>
                  </a:extLst>
                </a:gridCol>
                <a:gridCol w="1628775">
                  <a:extLst>
                    <a:ext uri="{9D8B030D-6E8A-4147-A177-3AD203B41FA5}">
                      <a16:colId xmlns:a16="http://schemas.microsoft.com/office/drawing/2014/main" val="10238212"/>
                    </a:ext>
                  </a:extLst>
                </a:gridCol>
                <a:gridCol w="933450">
                  <a:extLst>
                    <a:ext uri="{9D8B030D-6E8A-4147-A177-3AD203B41FA5}">
                      <a16:colId xmlns:a16="http://schemas.microsoft.com/office/drawing/2014/main" val="20001"/>
                    </a:ext>
                  </a:extLst>
                </a:gridCol>
                <a:gridCol w="4448516">
                  <a:extLst>
                    <a:ext uri="{9D8B030D-6E8A-4147-A177-3AD203B41FA5}">
                      <a16:colId xmlns:a16="http://schemas.microsoft.com/office/drawing/2014/main" val="20004"/>
                    </a:ext>
                  </a:extLst>
                </a:gridCol>
              </a:tblGrid>
              <a:tr h="333819">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0" kern="100">
                          <a:solidFill>
                            <a:schemeClr val="tx1"/>
                          </a:solidFill>
                          <a:effectLst/>
                          <a:latin typeface="Meiryo"/>
                          <a:ea typeface="Meiryo"/>
                          <a:cs typeface="Times New Roman"/>
                        </a:rPr>
                        <a:t>項目名</a:t>
                      </a:r>
                      <a:endParaRPr lang="ja-JP" sz="1400" b="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p>
                      <a:pPr algn="ctr">
                        <a:spcAft>
                          <a:spcPts val="0"/>
                        </a:spcAft>
                      </a:pPr>
                      <a:r>
                        <a:rPr lang="ja-JP" altLang="en-US" sz="1400" b="0" kern="100">
                          <a:solidFill>
                            <a:schemeClr val="tx1"/>
                          </a:solidFill>
                          <a:effectLst/>
                          <a:latin typeface="Meiryo"/>
                          <a:ea typeface="Meiryo"/>
                          <a:cs typeface="Segoe UI"/>
                        </a:rPr>
                        <a:t>対象病棟等の指定</a:t>
                      </a:r>
                      <a:endParaRPr lang="ja-JP" sz="1400" b="0" kern="100">
                        <a:solidFill>
                          <a:schemeClr val="tx1"/>
                        </a:solidFill>
                        <a:effectLst/>
                        <a:latin typeface="Meiryo"/>
                        <a:ea typeface="Meiryo"/>
                        <a:cs typeface="Segoe UI"/>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0" kern="100">
                          <a:solidFill>
                            <a:schemeClr val="tx1"/>
                          </a:solidFill>
                          <a:effectLst/>
                          <a:latin typeface="Meiryo"/>
                          <a:ea typeface="Meiryo"/>
                          <a:cs typeface="Segoe UI"/>
                        </a:rPr>
                        <a:t>必須条件</a:t>
                      </a:r>
                      <a:endParaRPr lang="ja-JP" sz="1400" b="0" kern="100">
                        <a:solidFill>
                          <a:schemeClr val="tx1"/>
                        </a:solidFill>
                        <a:effectLst/>
                        <a:latin typeface="Meiryo"/>
                        <a:ea typeface="Meiryo"/>
                        <a:cs typeface="Segoe UI"/>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kumimoji="1" lang="ja-JP" altLang="en-US" sz="1400" b="0" kern="100">
                          <a:solidFill>
                            <a:schemeClr val="tx1"/>
                          </a:solidFill>
                          <a:effectLst/>
                          <a:latin typeface="Meiryo"/>
                          <a:ea typeface="Meiryo"/>
                          <a:cs typeface="+mn-cs"/>
                        </a:rPr>
                        <a:t>見直しの内容</a:t>
                      </a:r>
                      <a:endParaRPr kumimoji="1" lang="ja-JP" altLang="ja-JP" sz="1400" b="0" kern="100">
                        <a:solidFill>
                          <a:schemeClr val="tx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extLst>
                  <a:ext uri="{0D108BD9-81ED-4DB2-BD59-A6C34878D82A}">
                    <a16:rowId xmlns:a16="http://schemas.microsoft.com/office/drawing/2014/main" val="10000"/>
                  </a:ext>
                </a:extLst>
              </a:tr>
              <a:tr h="576000">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1200" b="0" kern="100">
                          <a:solidFill>
                            <a:schemeClr val="tx1"/>
                          </a:solidFill>
                          <a:effectLst/>
                          <a:latin typeface="Meiryo"/>
                          <a:ea typeface="Meiryo"/>
                          <a:cs typeface="+mn-cs"/>
                        </a:rPr>
                        <a:t>ＦＩＭ</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kumimoji="1" lang="ja-JP" altLang="en-US" sz="1200" kern="100">
                          <a:solidFill>
                            <a:schemeClr val="dk1"/>
                          </a:solidFill>
                          <a:effectLst/>
                          <a:latin typeface="Meiryo"/>
                          <a:ea typeface="Meiryo"/>
                          <a:cs typeface="+mn-cs"/>
                        </a:rPr>
                        <a:t>回リハ病棟等</a:t>
                      </a:r>
                      <a:endParaRPr kumimoji="1" lang="ja-JP" sz="1200" kern="100">
                        <a:solidFill>
                          <a:schemeClr val="dk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200" b="0" i="0" u="none" strike="noStrike" kern="100" cap="none" spc="0" normalizeH="0" baseline="0" noProof="0">
                          <a:ln>
                            <a:noFill/>
                          </a:ln>
                          <a:solidFill>
                            <a:prstClr val="black"/>
                          </a:solidFill>
                          <a:effectLst/>
                          <a:uLnTx/>
                          <a:uFillTx/>
                          <a:latin typeface="Meiryo"/>
                          <a:ea typeface="Meiryo"/>
                          <a:cs typeface="Times New Roman"/>
                        </a:rPr>
                        <a:t>必須</a:t>
                      </a:r>
                      <a:endParaRPr kumimoji="1" lang="ja-JP" altLang="ja-JP" sz="1200" b="0" i="0" u="none" strike="noStrike" kern="100" cap="none" spc="0" normalizeH="0" baseline="0" noProof="0">
                        <a:ln>
                          <a:noFill/>
                        </a:ln>
                        <a:solidFill>
                          <a:prstClr val="black"/>
                        </a:solidFill>
                        <a:effectLst/>
                        <a:uLnTx/>
                        <a:uFillTx/>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l" defTabSz="914400" rtl="0" eaLnBrk="1" latinLnBrk="0" hangingPunct="1">
                        <a:spcAft>
                          <a:spcPts val="0"/>
                        </a:spcAft>
                      </a:pPr>
                      <a:r>
                        <a:rPr kumimoji="1" lang="ja-JP" altLang="en-US" sz="1200" kern="100">
                          <a:solidFill>
                            <a:schemeClr val="dk1"/>
                          </a:solidFill>
                          <a:effectLst/>
                          <a:latin typeface="Meiryo"/>
                          <a:ea typeface="Meiryo"/>
                          <a:cs typeface="+mn-cs"/>
                        </a:rPr>
                        <a:t>入退棟時に加え、入棟中に測定した</a:t>
                      </a:r>
                      <a:r>
                        <a:rPr kumimoji="1" lang="en-US" altLang="ja-JP" sz="1200" kern="100">
                          <a:solidFill>
                            <a:schemeClr val="dk1"/>
                          </a:solidFill>
                          <a:effectLst/>
                          <a:latin typeface="Meiryo"/>
                          <a:ea typeface="Meiryo"/>
                          <a:cs typeface="+mn-cs"/>
                        </a:rPr>
                        <a:t>FIM</a:t>
                      </a:r>
                      <a:r>
                        <a:rPr kumimoji="1" lang="ja-JP" altLang="en-US" sz="1200" kern="100">
                          <a:solidFill>
                            <a:schemeClr val="dk1"/>
                          </a:solidFill>
                          <a:effectLst/>
                          <a:latin typeface="Meiryo"/>
                          <a:ea typeface="Meiryo"/>
                          <a:cs typeface="+mn-cs"/>
                        </a:rPr>
                        <a:t>得点の入力を必須とする。</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6502146"/>
                  </a:ext>
                </a:extLst>
              </a:tr>
              <a:tr h="576000">
                <a:tc>
                  <a:txBody>
                    <a:bodyPr/>
                    <a:lstStyle/>
                    <a:p>
                      <a:pPr algn="l">
                        <a:spcAft>
                          <a:spcPts val="0"/>
                        </a:spcAft>
                      </a:pPr>
                      <a:r>
                        <a:rPr lang="en-US" altLang="ja-JP" sz="1200" b="0" kern="100">
                          <a:solidFill>
                            <a:schemeClr val="tx1"/>
                          </a:solidFill>
                          <a:effectLst/>
                          <a:latin typeface="Meiryo"/>
                          <a:ea typeface="Meiryo"/>
                          <a:cs typeface="Times New Roman"/>
                        </a:rPr>
                        <a:t>【</a:t>
                      </a:r>
                      <a:r>
                        <a:rPr lang="ja-JP" altLang="en-US" sz="1200" b="0" kern="100">
                          <a:solidFill>
                            <a:schemeClr val="tx1"/>
                          </a:solidFill>
                          <a:effectLst/>
                          <a:latin typeface="Meiryo"/>
                          <a:ea typeface="Meiryo"/>
                          <a:cs typeface="Times New Roman"/>
                        </a:rPr>
                        <a:t>新</a:t>
                      </a:r>
                      <a:r>
                        <a:rPr lang="en-US" altLang="ja-JP" sz="1200" b="0" kern="100">
                          <a:solidFill>
                            <a:schemeClr val="tx1"/>
                          </a:solidFill>
                          <a:effectLst/>
                          <a:latin typeface="Meiryo"/>
                          <a:ea typeface="Meiryo"/>
                          <a:cs typeface="Times New Roman"/>
                        </a:rPr>
                        <a:t>】</a:t>
                      </a:r>
                      <a:r>
                        <a:rPr lang="ja-JP" altLang="en-US" sz="1200" b="1" u="sng" kern="100">
                          <a:solidFill>
                            <a:srgbClr val="0070C0"/>
                          </a:solidFill>
                          <a:effectLst/>
                          <a:latin typeface="Meiryo"/>
                          <a:ea typeface="Meiryo"/>
                          <a:cs typeface="Times New Roman"/>
                        </a:rPr>
                        <a:t>退院に向けた会議の開催状況</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algn="ctr">
                        <a:spcAft>
                          <a:spcPts val="0"/>
                        </a:spcAft>
                      </a:pPr>
                      <a:r>
                        <a:rPr lang="ja-JP" altLang="en-US" sz="1200" kern="100">
                          <a:effectLst/>
                          <a:latin typeface="Meiryo"/>
                          <a:ea typeface="Meiryo"/>
                          <a:cs typeface="Times New Roman"/>
                        </a:rPr>
                        <a:t>精神</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algn="ctr">
                        <a:spcAft>
                          <a:spcPts val="0"/>
                        </a:spcAft>
                      </a:pPr>
                      <a:r>
                        <a:rPr lang="ja-JP" altLang="en-US" sz="1200" kern="100">
                          <a:effectLst/>
                          <a:latin typeface="Meiryo"/>
                          <a:ea typeface="Meiryo"/>
                          <a:cs typeface="Times New Roman"/>
                        </a:rPr>
                        <a:t>必須</a:t>
                      </a:r>
                      <a:endParaRPr lang="ja-JP" sz="12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algn="l">
                        <a:spcAft>
                          <a:spcPts val="0"/>
                        </a:spcAft>
                      </a:pPr>
                      <a:r>
                        <a:rPr lang="ja-JP" altLang="en-US" sz="1200" kern="100">
                          <a:effectLst/>
                          <a:latin typeface="Meiryo"/>
                          <a:ea typeface="Meiryo"/>
                          <a:cs typeface="Times New Roman"/>
                        </a:rPr>
                        <a:t>当該患者の入院中に行われた当該患者の退院支援に関する会議について、初めて行われた実施日、開催回数、職種ごとの参加回数を入力する。</a:t>
                      </a:r>
                      <a:endParaRPr lang="ja-JP" sz="12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extLst>
                  <a:ext uri="{0D108BD9-81ED-4DB2-BD59-A6C34878D82A}">
                    <a16:rowId xmlns:a16="http://schemas.microsoft.com/office/drawing/2014/main" val="10003"/>
                  </a:ext>
                </a:extLst>
              </a:tr>
              <a:tr h="576000">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l">
                        <a:spcAft>
                          <a:spcPts val="0"/>
                        </a:spcAft>
                      </a:pPr>
                      <a:r>
                        <a:rPr lang="en-US" altLang="ja-JP" sz="1200" b="0" kern="100">
                          <a:solidFill>
                            <a:schemeClr val="tx1"/>
                          </a:solidFill>
                          <a:effectLst/>
                          <a:latin typeface="Meiryo"/>
                          <a:ea typeface="Meiryo"/>
                          <a:cs typeface="Times New Roman"/>
                        </a:rPr>
                        <a:t>【</a:t>
                      </a:r>
                      <a:r>
                        <a:rPr lang="ja-JP" altLang="en-US" sz="1200" b="0" kern="100">
                          <a:solidFill>
                            <a:schemeClr val="tx1"/>
                          </a:solidFill>
                          <a:effectLst/>
                          <a:latin typeface="Meiryo"/>
                          <a:ea typeface="Meiryo"/>
                          <a:cs typeface="Times New Roman"/>
                        </a:rPr>
                        <a:t>新</a:t>
                      </a:r>
                      <a:r>
                        <a:rPr lang="en-US" altLang="ja-JP" sz="1200" b="0" kern="100">
                          <a:solidFill>
                            <a:schemeClr val="tx1"/>
                          </a:solidFill>
                          <a:effectLst/>
                          <a:latin typeface="Meiryo"/>
                          <a:ea typeface="Meiryo"/>
                          <a:cs typeface="Times New Roman"/>
                        </a:rPr>
                        <a:t>】</a:t>
                      </a:r>
                      <a:r>
                        <a:rPr kumimoji="1" lang="ja-JP" altLang="en-US" sz="1200" b="1" u="sng" kern="100">
                          <a:solidFill>
                            <a:srgbClr val="0070C0"/>
                          </a:solidFill>
                          <a:effectLst/>
                          <a:latin typeface="Meiryo"/>
                          <a:ea typeface="Meiryo"/>
                          <a:cs typeface="Times New Roman"/>
                        </a:rPr>
                        <a:t>個別支援の実施状況</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ja-JP" altLang="en-US" sz="1200" kern="100">
                          <a:effectLst/>
                          <a:latin typeface="Meiryo"/>
                          <a:ea typeface="Meiryo"/>
                          <a:cs typeface="Times New Roman"/>
                        </a:rPr>
                        <a:t>精神</a:t>
                      </a:r>
                      <a:endParaRPr lang="ja-JP" sz="12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200" kern="100">
                          <a:effectLst/>
                          <a:latin typeface="Meiryo"/>
                          <a:ea typeface="Meiryo"/>
                          <a:cs typeface="Times New Roman"/>
                        </a:rPr>
                        <a:t>必須</a:t>
                      </a:r>
                      <a:endParaRPr lang="ja-JP" sz="12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l">
                        <a:spcAft>
                          <a:spcPts val="0"/>
                        </a:spcAft>
                      </a:pPr>
                      <a:r>
                        <a:rPr lang="ja-JP" altLang="en-US" sz="1200" kern="100">
                          <a:effectLst/>
                          <a:latin typeface="Meiryo"/>
                          <a:ea typeface="Meiryo"/>
                          <a:cs typeface="Times New Roman"/>
                        </a:rPr>
                        <a:t>服薬指導、個別作業療法、相談支援、心理支援の実施回数を入力する。</a:t>
                      </a:r>
                      <a:endParaRPr lang="ja-JP" sz="12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576000">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l">
                        <a:spcAft>
                          <a:spcPts val="0"/>
                        </a:spcAft>
                      </a:pPr>
                      <a:r>
                        <a:rPr lang="en-US" altLang="ja-JP" sz="1200" b="0" kern="100">
                          <a:solidFill>
                            <a:schemeClr val="tx1"/>
                          </a:solidFill>
                          <a:effectLst/>
                          <a:latin typeface="Meiryo"/>
                          <a:ea typeface="Meiryo"/>
                          <a:cs typeface="Times New Roman"/>
                        </a:rPr>
                        <a:t>【</a:t>
                      </a:r>
                      <a:r>
                        <a:rPr lang="ja-JP" altLang="en-US" sz="1200" b="0" kern="100">
                          <a:solidFill>
                            <a:schemeClr val="tx1"/>
                          </a:solidFill>
                          <a:effectLst/>
                          <a:latin typeface="Meiryo"/>
                          <a:ea typeface="Meiryo"/>
                          <a:cs typeface="Times New Roman"/>
                        </a:rPr>
                        <a:t>新</a:t>
                      </a:r>
                      <a:r>
                        <a:rPr lang="en-US" altLang="ja-JP" sz="1200" b="0" kern="100">
                          <a:solidFill>
                            <a:schemeClr val="tx1"/>
                          </a:solidFill>
                          <a:effectLst/>
                          <a:latin typeface="Meiryo"/>
                          <a:ea typeface="Meiryo"/>
                          <a:cs typeface="Times New Roman"/>
                        </a:rPr>
                        <a:t>】</a:t>
                      </a:r>
                      <a:r>
                        <a:rPr lang="ja-JP" altLang="en-US" sz="1200" b="1" u="sng" kern="100">
                          <a:solidFill>
                            <a:srgbClr val="0070C0"/>
                          </a:solidFill>
                          <a:effectLst/>
                          <a:latin typeface="Meiryo"/>
                          <a:ea typeface="Meiryo"/>
                          <a:cs typeface="Times New Roman"/>
                        </a:rPr>
                        <a:t>外出又は外泊の実施状況</a:t>
                      </a:r>
                      <a:endParaRPr kumimoji="1" lang="ja-JP" altLang="en-US" sz="1200" b="1" u="sng" kern="100">
                        <a:solidFill>
                          <a:srgbClr val="0070C0"/>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algn="ctr">
                        <a:spcAft>
                          <a:spcPts val="0"/>
                        </a:spcAft>
                      </a:pPr>
                      <a:r>
                        <a:rPr lang="ja-JP" altLang="en-US" sz="1200" kern="100">
                          <a:effectLst/>
                          <a:latin typeface="Meiryo"/>
                          <a:ea typeface="Meiryo"/>
                          <a:cs typeface="Times New Roman"/>
                        </a:rPr>
                        <a:t>精神</a:t>
                      </a:r>
                      <a:endParaRPr lang="ja-JP" sz="12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200" kern="100">
                          <a:effectLst/>
                          <a:latin typeface="Meiryo"/>
                          <a:ea typeface="+mn-ea"/>
                          <a:cs typeface="Times New Roman"/>
                        </a:rPr>
                        <a:t>必須</a:t>
                      </a:r>
                      <a:endParaRPr lang="ja-JP" sz="12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l">
                        <a:spcAft>
                          <a:spcPts val="0"/>
                        </a:spcAft>
                      </a:pPr>
                      <a:r>
                        <a:rPr lang="ja-JP" altLang="en-US" sz="1200" kern="100">
                          <a:effectLst/>
                          <a:latin typeface="Meiryo"/>
                          <a:ea typeface="Meiryo"/>
                          <a:cs typeface="Times New Roman"/>
                        </a:rPr>
                        <a:t>入院中に患者が患家等を訪問した回数及び職種ごとの患者の患家等への訪問に同行した回数を入力する。</a:t>
                      </a:r>
                      <a:endParaRPr lang="ja-JP" sz="12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extLst>
                  <a:ext uri="{0D108BD9-81ED-4DB2-BD59-A6C34878D82A}">
                    <a16:rowId xmlns:a16="http://schemas.microsoft.com/office/drawing/2014/main" val="10005"/>
                  </a:ext>
                </a:extLst>
              </a:tr>
              <a:tr h="576000">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en-US" altLang="ja-JP" sz="1200" b="0" i="0" u="none" strike="noStrike" kern="100" cap="none" spc="0" normalizeH="0" baseline="0" noProof="0">
                          <a:ln>
                            <a:noFill/>
                          </a:ln>
                          <a:solidFill>
                            <a:schemeClr val="tx1"/>
                          </a:solidFill>
                          <a:effectLst/>
                          <a:uLnTx/>
                          <a:uFillTx/>
                          <a:latin typeface="Meiryo"/>
                          <a:ea typeface="Meiryo"/>
                          <a:cs typeface="Times New Roman"/>
                        </a:rPr>
                        <a:t>【</a:t>
                      </a:r>
                      <a:r>
                        <a:rPr kumimoji="1" lang="ja-JP" altLang="en-US" sz="1200" b="0" i="0" u="none" strike="noStrike" kern="100" cap="none" spc="0" normalizeH="0" baseline="0" noProof="0">
                          <a:ln>
                            <a:noFill/>
                          </a:ln>
                          <a:solidFill>
                            <a:schemeClr val="tx1"/>
                          </a:solidFill>
                          <a:effectLst/>
                          <a:uLnTx/>
                          <a:uFillTx/>
                          <a:latin typeface="Meiryo"/>
                          <a:ea typeface="Meiryo"/>
                          <a:cs typeface="Times New Roman"/>
                        </a:rPr>
                        <a:t>新</a:t>
                      </a:r>
                      <a:r>
                        <a:rPr kumimoji="1" lang="en-US" altLang="ja-JP" sz="1200" b="0" i="0" u="none" strike="noStrike" kern="100" cap="none" spc="0" normalizeH="0" baseline="0" noProof="0">
                          <a:ln>
                            <a:noFill/>
                          </a:ln>
                          <a:solidFill>
                            <a:schemeClr val="tx1"/>
                          </a:solidFill>
                          <a:effectLst/>
                          <a:uLnTx/>
                          <a:uFillTx/>
                          <a:latin typeface="Meiryo"/>
                          <a:ea typeface="Meiryo"/>
                          <a:cs typeface="Times New Roman"/>
                        </a:rPr>
                        <a:t>】</a:t>
                      </a:r>
                      <a:r>
                        <a:rPr kumimoji="1" lang="ja-JP" altLang="en-US" sz="1200" b="1" u="sng" kern="100" noProof="0">
                          <a:solidFill>
                            <a:srgbClr val="0070C0"/>
                          </a:solidFill>
                          <a:effectLst/>
                          <a:latin typeface="Meiryo"/>
                          <a:ea typeface="Meiryo"/>
                          <a:cs typeface="Times New Roman"/>
                        </a:rPr>
                        <a:t>障害福祉サービス等の連携に関する情報</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ja-JP" altLang="en-US" sz="1200" kern="100">
                          <a:effectLst/>
                          <a:latin typeface="Meiryo"/>
                          <a:ea typeface="Meiryo"/>
                          <a:cs typeface="Times New Roman"/>
                        </a:rPr>
                        <a:t>精神</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200" kern="100">
                          <a:effectLst/>
                          <a:latin typeface="Meiryo"/>
                          <a:ea typeface="Meiryo"/>
                          <a:cs typeface="Times New Roman"/>
                        </a:rPr>
                        <a:t>必須</a:t>
                      </a:r>
                      <a:endParaRPr lang="ja-JP" sz="12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0" kern="100" dirty="0">
                          <a:solidFill>
                            <a:schemeClr val="tx1"/>
                          </a:solidFill>
                          <a:effectLst/>
                          <a:latin typeface="+mn-ea"/>
                          <a:ea typeface="メイリオ"/>
                          <a:cs typeface="Times New Roman"/>
                        </a:rPr>
                        <a:t>入院中に各障害福祉サービス等事業所と面談を行った回数及び退院時点で今後の利用が予定されている障害福祉サービス等を入力する。</a:t>
                      </a:r>
                      <a:endParaRPr kumimoji="1" lang="ja-JP" altLang="ja-JP" sz="1200" b="0" kern="100" dirty="0">
                        <a:solidFill>
                          <a:schemeClr val="tx1"/>
                        </a:solidFill>
                        <a:effectLst/>
                        <a:latin typeface="+mn-ea"/>
                        <a:ea typeface="メイリオ"/>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bl>
          </a:graphicData>
        </a:graphic>
      </p:graphicFrame>
      <p:sp>
        <p:nvSpPr>
          <p:cNvPr id="5" name="正方形/長方形 4">
            <a:extLst>
              <a:ext uri="{FF2B5EF4-FFF2-40B4-BE49-F238E27FC236}">
                <a16:creationId xmlns:a16="http://schemas.microsoft.com/office/drawing/2014/main" id="{8FFDC9C9-2ED8-6A93-3A5E-A2EBE6CCD8BD}"/>
              </a:ext>
            </a:extLst>
          </p:cNvPr>
          <p:cNvSpPr/>
          <p:nvPr/>
        </p:nvSpPr>
        <p:spPr>
          <a:xfrm>
            <a:off x="262108" y="4980697"/>
            <a:ext cx="2736076"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EF</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ファイルの見直し</a:t>
            </a:r>
          </a:p>
        </p:txBody>
      </p:sp>
      <p:graphicFrame>
        <p:nvGraphicFramePr>
          <p:cNvPr id="6" name="表 5">
            <a:extLst>
              <a:ext uri="{FF2B5EF4-FFF2-40B4-BE49-F238E27FC236}">
                <a16:creationId xmlns:a16="http://schemas.microsoft.com/office/drawing/2014/main" id="{7CAB2D87-05B2-35EF-8CEB-4CCEB6B1BD56}"/>
              </a:ext>
            </a:extLst>
          </p:cNvPr>
          <p:cNvGraphicFramePr>
            <a:graphicFrameLocks noGrp="1"/>
          </p:cNvGraphicFramePr>
          <p:nvPr/>
        </p:nvGraphicFramePr>
        <p:xfrm>
          <a:off x="262108" y="5486310"/>
          <a:ext cx="9381782" cy="957377"/>
        </p:xfrm>
        <a:graphic>
          <a:graphicData uri="http://schemas.openxmlformats.org/drawingml/2006/table">
            <a:tbl>
              <a:tblPr firstRow="1" firstCol="1" bandRow="1"/>
              <a:tblGrid>
                <a:gridCol w="1707448">
                  <a:extLst>
                    <a:ext uri="{9D8B030D-6E8A-4147-A177-3AD203B41FA5}">
                      <a16:colId xmlns:a16="http://schemas.microsoft.com/office/drawing/2014/main" val="652426079"/>
                    </a:ext>
                  </a:extLst>
                </a:gridCol>
                <a:gridCol w="5437028">
                  <a:extLst>
                    <a:ext uri="{9D8B030D-6E8A-4147-A177-3AD203B41FA5}">
                      <a16:colId xmlns:a16="http://schemas.microsoft.com/office/drawing/2014/main" val="3419243508"/>
                    </a:ext>
                  </a:extLst>
                </a:gridCol>
                <a:gridCol w="2237306">
                  <a:extLst>
                    <a:ext uri="{9D8B030D-6E8A-4147-A177-3AD203B41FA5}">
                      <a16:colId xmlns:a16="http://schemas.microsoft.com/office/drawing/2014/main" val="446873548"/>
                    </a:ext>
                  </a:extLst>
                </a:gridCol>
              </a:tblGrid>
              <a:tr h="314415">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0" kern="100">
                          <a:solidFill>
                            <a:schemeClr val="tx1"/>
                          </a:solidFill>
                          <a:effectLst/>
                          <a:latin typeface="Meiryo"/>
                          <a:ea typeface="Meiryo"/>
                          <a:cs typeface="Times New Roman"/>
                        </a:rPr>
                        <a:t>ファイル</a:t>
                      </a:r>
                      <a:endParaRPr lang="ja-JP" sz="1400" b="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kumimoji="1" lang="ja-JP" altLang="en-US" sz="1400" b="0" kern="100">
                          <a:solidFill>
                            <a:schemeClr val="tx1"/>
                          </a:solidFill>
                          <a:effectLst/>
                          <a:latin typeface="Meiryo"/>
                          <a:ea typeface="Meiryo"/>
                          <a:cs typeface="+mn-cs"/>
                        </a:rPr>
                        <a:t>見直しの内容</a:t>
                      </a:r>
                      <a:endParaRPr kumimoji="1" lang="ja-JP" altLang="ja-JP" sz="1400" b="0" kern="100">
                        <a:solidFill>
                          <a:schemeClr val="tx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p>
                      <a:pPr algn="ctr">
                        <a:spcAft>
                          <a:spcPts val="0"/>
                        </a:spcAft>
                      </a:pPr>
                      <a:r>
                        <a:rPr kumimoji="1" lang="ja-JP" altLang="en-US" sz="1400" b="0" kern="100">
                          <a:solidFill>
                            <a:schemeClr val="tx1"/>
                          </a:solidFill>
                          <a:effectLst/>
                          <a:latin typeface="Meiryo"/>
                          <a:ea typeface="Meiryo"/>
                          <a:cs typeface="+mn-cs"/>
                        </a:rPr>
                        <a:t>経過措置</a:t>
                      </a:r>
                      <a:endParaRPr kumimoji="1" lang="ja-JP" altLang="ja-JP" sz="1400" b="0" kern="100">
                        <a:solidFill>
                          <a:schemeClr val="tx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extLst>
                  <a:ext uri="{0D108BD9-81ED-4DB2-BD59-A6C34878D82A}">
                    <a16:rowId xmlns:a16="http://schemas.microsoft.com/office/drawing/2014/main" val="3107177940"/>
                  </a:ext>
                </a:extLst>
              </a:tr>
              <a:tr h="642962">
                <a:tc>
                  <a:txBody>
                    <a:bodyPr/>
                    <a:lstStyle/>
                    <a:p>
                      <a:pPr algn="l">
                        <a:spcAft>
                          <a:spcPts val="0"/>
                        </a:spcAft>
                      </a:pPr>
                      <a:r>
                        <a:rPr lang="ja-JP" altLang="en-US" sz="1200" b="0" kern="100">
                          <a:solidFill>
                            <a:schemeClr val="tx1"/>
                          </a:solidFill>
                          <a:effectLst/>
                          <a:latin typeface="Meiryo"/>
                          <a:ea typeface="Meiryo"/>
                          <a:cs typeface="Times New Roman"/>
                        </a:rPr>
                        <a:t>入院</a:t>
                      </a:r>
                      <a:r>
                        <a:rPr lang="en-US" altLang="ja-JP" sz="1200" b="0" kern="100">
                          <a:solidFill>
                            <a:schemeClr val="tx1"/>
                          </a:solidFill>
                          <a:effectLst/>
                          <a:latin typeface="Meiryo"/>
                          <a:ea typeface="Meiryo"/>
                          <a:cs typeface="Times New Roman"/>
                        </a:rPr>
                        <a:t>EF</a:t>
                      </a:r>
                      <a:r>
                        <a:rPr lang="ja-JP" altLang="en-US" sz="1200" b="0" kern="100">
                          <a:solidFill>
                            <a:schemeClr val="tx1"/>
                          </a:solidFill>
                          <a:effectLst/>
                          <a:latin typeface="Meiryo"/>
                          <a:ea typeface="Meiryo"/>
                          <a:cs typeface="Times New Roman"/>
                        </a:rPr>
                        <a:t>ファイル</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spcAft>
                          <a:spcPts val="0"/>
                        </a:spcAft>
                      </a:pPr>
                      <a:r>
                        <a:rPr lang="ja-JP" altLang="en-US" sz="1200" kern="100">
                          <a:effectLst/>
                          <a:latin typeface="Meiryo"/>
                          <a:ea typeface="Meiryo"/>
                          <a:cs typeface="Times New Roman"/>
                        </a:rPr>
                        <a:t>基本的検体検査実施料、基本的エックス線診断料について、</a:t>
                      </a:r>
                      <a:r>
                        <a:rPr lang="ja-JP" altLang="en-US" sz="1200" b="1" u="sng" kern="100">
                          <a:solidFill>
                            <a:srgbClr val="0070C0"/>
                          </a:solidFill>
                          <a:effectLst/>
                          <a:latin typeface="Meiryo"/>
                          <a:ea typeface="Meiryo"/>
                          <a:cs typeface="Times New Roman"/>
                        </a:rPr>
                        <a:t>実施された診療行為等をＥＦファイルに出力する。</a:t>
                      </a:r>
                      <a:endParaRPr lang="ja-JP" sz="1200" b="1" u="sng" kern="100">
                        <a:solidFill>
                          <a:srgbClr val="0070C0"/>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lang="ja-JP" altLang="en-US" sz="1200" kern="100" dirty="0">
                          <a:effectLst/>
                          <a:latin typeface="Meiryo"/>
                          <a:ea typeface="Meiryo"/>
                          <a:cs typeface="Times New Roman"/>
                        </a:rPr>
                        <a:t>令和６年９月末まで</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92005958"/>
                  </a:ext>
                </a:extLst>
              </a:tr>
            </a:tbl>
          </a:graphicData>
        </a:graphic>
      </p:graphicFrame>
      <p:sp>
        <p:nvSpPr>
          <p:cNvPr id="7" name="テキスト ボックス 6">
            <a:extLst>
              <a:ext uri="{FF2B5EF4-FFF2-40B4-BE49-F238E27FC236}">
                <a16:creationId xmlns:a16="http://schemas.microsoft.com/office/drawing/2014/main" id="{BC034E13-11E8-5FF4-4253-C3FFAE051B49}"/>
              </a:ext>
            </a:extLst>
          </p:cNvPr>
          <p:cNvSpPr txBox="1"/>
          <p:nvPr/>
        </p:nvSpPr>
        <p:spPr>
          <a:xfrm>
            <a:off x="262108" y="6563538"/>
            <a:ext cx="6912768" cy="27699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ja-JP" sz="1200" b="0" i="0" u="none" strike="noStrike" kern="1200" cap="none" spc="0" normalizeH="0" baseline="0" noProof="0">
                <a:ln>
                  <a:noFill/>
                </a:ln>
                <a:solidFill>
                  <a:prstClr val="black"/>
                </a:solidFill>
                <a:effectLst/>
                <a:uLnTx/>
                <a:uFillTx/>
                <a:latin typeface="Verdana"/>
                <a:ea typeface="メイリオ"/>
                <a:cs typeface="+mn-cs"/>
              </a:rPr>
              <a:t>【新】：新規追加項目、無印：既存項目の変更、その他</a:t>
            </a:r>
            <a:endParaRPr kumimoji="0" lang="ja-JP" altLang="en-US" sz="1200" b="0" i="0" u="none" strike="noStrike" kern="1200" cap="none" spc="0" normalizeH="0" baseline="0" noProof="0">
              <a:ln>
                <a:noFill/>
              </a:ln>
              <a:solidFill>
                <a:prstClr val="black"/>
              </a:solidFill>
              <a:effectLst/>
              <a:uLnTx/>
              <a:uFillTx/>
              <a:latin typeface="Verdana"/>
              <a:ea typeface="メイリオ"/>
              <a:cs typeface="+mn-cs"/>
            </a:endParaRPr>
          </a:p>
        </p:txBody>
      </p:sp>
      <p:sp>
        <p:nvSpPr>
          <p:cNvPr id="8" name="テキスト ボックス 7">
            <a:extLst>
              <a:ext uri="{FF2B5EF4-FFF2-40B4-BE49-F238E27FC236}">
                <a16:creationId xmlns:a16="http://schemas.microsoft.com/office/drawing/2014/main" id="{7E459BE6-CAFB-F5C4-787A-13626752AD3E}"/>
              </a:ext>
            </a:extLst>
          </p:cNvPr>
          <p:cNvSpPr txBox="1"/>
          <p:nvPr/>
        </p:nvSpPr>
        <p:spPr>
          <a:xfrm>
            <a:off x="71491" y="1285486"/>
            <a:ext cx="5708073" cy="30777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［様式１の主な見直し内容（一部の病棟を対象とする項目）］</a:t>
            </a:r>
            <a:endParaRPr kumimoji="1" lang="ja-JP" altLang="en-US" sz="1400" b="0" i="0" u="none" strike="noStrike" kern="1200" cap="none" spc="0" normalizeH="0" baseline="0" noProof="0">
              <a:ln>
                <a:noFill/>
              </a:ln>
              <a:solidFill>
                <a:prstClr val="black"/>
              </a:solidFill>
              <a:effectLst/>
              <a:uLnTx/>
              <a:uFillTx/>
              <a:latin typeface="Verdana"/>
              <a:ea typeface="メイリオ"/>
              <a:cs typeface="+mn-cs"/>
            </a:endParaRPr>
          </a:p>
        </p:txBody>
      </p:sp>
      <p:sp>
        <p:nvSpPr>
          <p:cNvPr id="4" name="スライド番号プレースホルダー 2">
            <a:extLst>
              <a:ext uri="{FF2B5EF4-FFF2-40B4-BE49-F238E27FC236}">
                <a16:creationId xmlns:a16="http://schemas.microsoft.com/office/drawing/2014/main" id="{95B89C6A-8AC4-CF84-F21C-A9C2F9FC39BB}"/>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546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259695856"/>
      </p:ext>
    </p:extLst>
  </p:cSld>
  <p:clrMapOvr>
    <a:masterClrMapping/>
  </p:clrMapOvr>
</p:sld>
</file>

<file path=ppt/slides/slide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退院患者調査の見直し③</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sp>
        <p:nvSpPr>
          <p:cNvPr id="14" name="正方形/長方形 13">
            <a:extLst>
              <a:ext uri="{FF2B5EF4-FFF2-40B4-BE49-F238E27FC236}">
                <a16:creationId xmlns:a16="http://schemas.microsoft.com/office/drawing/2014/main" id="{7C94ED22-A054-1DF6-7154-BA561BB3EAE8}"/>
              </a:ext>
            </a:extLst>
          </p:cNvPr>
          <p:cNvSpPr/>
          <p:nvPr/>
        </p:nvSpPr>
        <p:spPr>
          <a:xfrm>
            <a:off x="143557" y="925100"/>
            <a:ext cx="316161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医療の質指標に係る項目の新設</a:t>
            </a:r>
          </a:p>
        </p:txBody>
      </p:sp>
      <p:graphicFrame>
        <p:nvGraphicFramePr>
          <p:cNvPr id="3" name="表 2">
            <a:extLst>
              <a:ext uri="{FF2B5EF4-FFF2-40B4-BE49-F238E27FC236}">
                <a16:creationId xmlns:a16="http://schemas.microsoft.com/office/drawing/2014/main" id="{3C08B521-D724-5FDE-808E-3E5C20C05AEA}"/>
              </a:ext>
            </a:extLst>
          </p:cNvPr>
          <p:cNvGraphicFramePr>
            <a:graphicFrameLocks noGrp="1"/>
          </p:cNvGraphicFramePr>
          <p:nvPr/>
        </p:nvGraphicFramePr>
        <p:xfrm>
          <a:off x="238808" y="1645658"/>
          <a:ext cx="9343342" cy="4445093"/>
        </p:xfrm>
        <a:graphic>
          <a:graphicData uri="http://schemas.openxmlformats.org/drawingml/2006/table">
            <a:tbl>
              <a:tblPr firstRow="1" firstCol="1" bandRow="1"/>
              <a:tblGrid>
                <a:gridCol w="2622228">
                  <a:extLst>
                    <a:ext uri="{9D8B030D-6E8A-4147-A177-3AD203B41FA5}">
                      <a16:colId xmlns:a16="http://schemas.microsoft.com/office/drawing/2014/main" val="20000"/>
                    </a:ext>
                  </a:extLst>
                </a:gridCol>
                <a:gridCol w="1577614">
                  <a:extLst>
                    <a:ext uri="{9D8B030D-6E8A-4147-A177-3AD203B41FA5}">
                      <a16:colId xmlns:a16="http://schemas.microsoft.com/office/drawing/2014/main" val="2416268682"/>
                    </a:ext>
                  </a:extLst>
                </a:gridCol>
                <a:gridCol w="5143500">
                  <a:extLst>
                    <a:ext uri="{9D8B030D-6E8A-4147-A177-3AD203B41FA5}">
                      <a16:colId xmlns:a16="http://schemas.microsoft.com/office/drawing/2014/main" val="20004"/>
                    </a:ext>
                  </a:extLst>
                </a:gridCol>
              </a:tblGrid>
              <a:tr h="395093">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0" kern="100">
                          <a:solidFill>
                            <a:schemeClr val="tx1"/>
                          </a:solidFill>
                          <a:effectLst/>
                          <a:latin typeface="Meiryo"/>
                          <a:ea typeface="Meiryo"/>
                          <a:cs typeface="Times New Roman"/>
                        </a:rPr>
                        <a:t>項目名</a:t>
                      </a:r>
                      <a:endParaRPr lang="ja-JP" sz="1400" b="0"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p>
                      <a:pPr algn="ctr">
                        <a:spcAft>
                          <a:spcPts val="0"/>
                        </a:spcAft>
                      </a:pPr>
                      <a:r>
                        <a:rPr lang="ja-JP" altLang="en-US" sz="1400" b="0" kern="100">
                          <a:solidFill>
                            <a:schemeClr val="tx1"/>
                          </a:solidFill>
                          <a:effectLst/>
                          <a:latin typeface="Meiryo"/>
                          <a:ea typeface="Meiryo"/>
                          <a:cs typeface="Segoe UI"/>
                        </a:rPr>
                        <a:t>ファイル</a:t>
                      </a:r>
                      <a:endParaRPr lang="ja-JP" sz="1400" b="0" kern="100">
                        <a:solidFill>
                          <a:schemeClr val="tx1"/>
                        </a:solidFill>
                        <a:effectLst/>
                        <a:latin typeface="Meiryo"/>
                        <a:ea typeface="Meiryo"/>
                        <a:cs typeface="Segoe UI"/>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kumimoji="1" lang="ja-JP" altLang="en-US" sz="1400" b="0" kern="100">
                          <a:solidFill>
                            <a:schemeClr val="tx1"/>
                          </a:solidFill>
                          <a:effectLst/>
                          <a:latin typeface="Meiryo"/>
                          <a:ea typeface="Meiryo"/>
                          <a:cs typeface="+mn-cs"/>
                        </a:rPr>
                        <a:t>見直しの内容</a:t>
                      </a:r>
                      <a:endParaRPr kumimoji="1" lang="ja-JP" altLang="ja-JP" sz="1400" b="0" kern="100">
                        <a:solidFill>
                          <a:schemeClr val="tx1"/>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extLst>
                  <a:ext uri="{0D108BD9-81ED-4DB2-BD59-A6C34878D82A}">
                    <a16:rowId xmlns:a16="http://schemas.microsoft.com/office/drawing/2014/main" val="10000"/>
                  </a:ext>
                </a:extLst>
              </a:tr>
              <a:tr h="450000">
                <a:tc rowSpan="2">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200" b="0" kern="100">
                          <a:solidFill>
                            <a:schemeClr val="tx1"/>
                          </a:solidFill>
                          <a:effectLst/>
                          <a:latin typeface="Meiryo"/>
                          <a:ea typeface="Meiryo"/>
                          <a:cs typeface="+mn-cs"/>
                        </a:rPr>
                        <a:t>【</a:t>
                      </a:r>
                      <a:r>
                        <a:rPr kumimoji="1" lang="ja-JP" altLang="en-US" sz="1200" b="0" kern="100">
                          <a:solidFill>
                            <a:schemeClr val="tx1"/>
                          </a:solidFill>
                          <a:effectLst/>
                          <a:latin typeface="Meiryo"/>
                          <a:ea typeface="Meiryo"/>
                          <a:cs typeface="+mn-cs"/>
                        </a:rPr>
                        <a:t>新</a:t>
                      </a:r>
                      <a:r>
                        <a:rPr kumimoji="1" lang="en-US" altLang="ja-JP" sz="1200" b="0" kern="100">
                          <a:solidFill>
                            <a:schemeClr val="tx1"/>
                          </a:solidFill>
                          <a:effectLst/>
                          <a:latin typeface="Meiryo"/>
                          <a:ea typeface="Meiryo"/>
                          <a:cs typeface="+mn-cs"/>
                        </a:rPr>
                        <a:t>】</a:t>
                      </a:r>
                      <a:r>
                        <a:rPr kumimoji="1" lang="ja-JP" altLang="en-US" sz="1200" b="1" u="sng" kern="100">
                          <a:solidFill>
                            <a:srgbClr val="0070C0"/>
                          </a:solidFill>
                          <a:effectLst/>
                          <a:latin typeface="Meiryo"/>
                          <a:ea typeface="Meiryo"/>
                          <a:cs typeface="+mn-cs"/>
                        </a:rPr>
                        <a:t>転倒・転落件数</a:t>
                      </a:r>
                      <a:r>
                        <a:rPr kumimoji="1" lang="ja-JP" altLang="en-US" sz="1200" b="0" u="none" kern="100">
                          <a:solidFill>
                            <a:schemeClr val="tx1"/>
                          </a:solidFill>
                          <a:effectLst/>
                          <a:latin typeface="Meiryo"/>
                          <a:ea typeface="Meiryo"/>
                          <a:cs typeface="Times New Roman"/>
                        </a:rPr>
                        <a:t>（</a:t>
                      </a:r>
                      <a:r>
                        <a:rPr kumimoji="1" lang="en-US" altLang="ja-JP" sz="1200" b="0" u="none" kern="100">
                          <a:solidFill>
                            <a:schemeClr val="tx1"/>
                          </a:solidFill>
                          <a:effectLst/>
                          <a:latin typeface="Meiryo"/>
                          <a:ea typeface="Meiryo"/>
                          <a:cs typeface="Times New Roman"/>
                        </a:rPr>
                        <a:t>※</a:t>
                      </a:r>
                      <a:r>
                        <a:rPr kumimoji="1" lang="ja-JP" altLang="en-US" sz="1200" b="0" u="none" kern="100">
                          <a:solidFill>
                            <a:schemeClr val="tx1"/>
                          </a:solidFill>
                          <a:effectLst/>
                          <a:latin typeface="Meiryo"/>
                          <a:ea typeface="Meiryo"/>
                          <a:cs typeface="Times New Roman"/>
                        </a:rPr>
                        <a:t>）</a:t>
                      </a:r>
                      <a:endParaRPr kumimoji="1" lang="ja-JP" altLang="en-US" sz="1200" b="1" u="sng" kern="100">
                        <a:solidFill>
                          <a:srgbClr val="0070C0"/>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ja-JP" altLang="en-US" sz="1200" kern="100">
                          <a:effectLst/>
                          <a:latin typeface="Meiryo"/>
                          <a:ea typeface="Meiryo"/>
                          <a:cs typeface="Times New Roman"/>
                        </a:rPr>
                        <a:t>様式１</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l" defTabSz="914400" rtl="0" eaLnBrk="1" latinLnBrk="0" hangingPunct="1">
                        <a:spcAft>
                          <a:spcPts val="0"/>
                        </a:spcAft>
                      </a:pPr>
                      <a:r>
                        <a:rPr kumimoji="1" lang="ja-JP" altLang="en-US" sz="1200" kern="100">
                          <a:solidFill>
                            <a:schemeClr val="dk1"/>
                          </a:solidFill>
                          <a:effectLst/>
                          <a:latin typeface="Meiryo"/>
                          <a:ea typeface="Meiryo"/>
                          <a:cs typeface="+mn-cs"/>
                        </a:rPr>
                        <a:t>入棟中に発生した転倒・転落の発生件数を入力する。</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26502146"/>
                  </a:ext>
                </a:extLst>
              </a:tr>
              <a:tr h="450000">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1" u="sng" kern="100">
                        <a:solidFill>
                          <a:srgbClr val="0070C0"/>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ja-JP" altLang="en-US" sz="1200" kern="100">
                          <a:effectLst/>
                          <a:latin typeface="Meiryo"/>
                          <a:ea typeface="Meiryo"/>
                          <a:cs typeface="Times New Roman"/>
                        </a:rPr>
                        <a:t>様式３</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l" defTabSz="914400" rtl="0" eaLnBrk="1" latinLnBrk="0" hangingPunct="1">
                        <a:spcAft>
                          <a:spcPts val="0"/>
                        </a:spcAft>
                      </a:pPr>
                      <a:r>
                        <a:rPr kumimoji="1" lang="ja-JP" altLang="en-US" sz="1200" kern="100">
                          <a:solidFill>
                            <a:schemeClr val="dk1"/>
                          </a:solidFill>
                          <a:effectLst/>
                          <a:latin typeface="Meiryo"/>
                          <a:ea typeface="Meiryo"/>
                          <a:cs typeface="+mn-cs"/>
                        </a:rPr>
                        <a:t>入院中に発生した転倒・転落の発生件数を入力する。</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70967998"/>
                  </a:ext>
                </a:extLst>
              </a:tr>
              <a:tr h="450000">
                <a:tc rowSpan="2">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en-US" altLang="ja-JP" sz="1200" b="0" kern="100">
                          <a:solidFill>
                            <a:schemeClr val="tx1"/>
                          </a:solidFill>
                          <a:effectLst/>
                          <a:latin typeface="Meiryo"/>
                          <a:ea typeface="Meiryo"/>
                          <a:cs typeface="+mn-cs"/>
                        </a:rPr>
                        <a:t>【</a:t>
                      </a:r>
                      <a:r>
                        <a:rPr kumimoji="1" lang="ja-JP" altLang="en-US" sz="1200" b="0" kern="100">
                          <a:solidFill>
                            <a:schemeClr val="tx1"/>
                          </a:solidFill>
                          <a:effectLst/>
                          <a:latin typeface="Meiryo"/>
                          <a:ea typeface="Meiryo"/>
                          <a:cs typeface="+mn-cs"/>
                        </a:rPr>
                        <a:t>新</a:t>
                      </a:r>
                      <a:r>
                        <a:rPr kumimoji="1" lang="en-US" altLang="ja-JP" sz="1200" b="0" kern="100">
                          <a:solidFill>
                            <a:schemeClr val="tx1"/>
                          </a:solidFill>
                          <a:effectLst/>
                          <a:latin typeface="Meiryo"/>
                          <a:ea typeface="Meiryo"/>
                          <a:cs typeface="+mn-cs"/>
                        </a:rPr>
                        <a:t>】</a:t>
                      </a:r>
                      <a:r>
                        <a:rPr kumimoji="1" lang="ja-JP" altLang="en-US" sz="1200" b="1" u="sng" kern="100">
                          <a:solidFill>
                            <a:srgbClr val="0070C0"/>
                          </a:solidFill>
                          <a:effectLst/>
                          <a:latin typeface="Meiryo"/>
                          <a:ea typeface="Meiryo"/>
                          <a:cs typeface="+mn-cs"/>
                        </a:rPr>
                        <a:t>インシデント影響度分類レベル</a:t>
                      </a:r>
                      <a:r>
                        <a:rPr kumimoji="1" lang="en-US" altLang="ja-JP" sz="1200" b="1" u="sng" kern="100">
                          <a:solidFill>
                            <a:srgbClr val="0070C0"/>
                          </a:solidFill>
                          <a:effectLst/>
                          <a:latin typeface="Meiryo"/>
                          <a:ea typeface="Meiryo"/>
                          <a:cs typeface="+mn-cs"/>
                        </a:rPr>
                        <a:t>3b</a:t>
                      </a:r>
                      <a:r>
                        <a:rPr kumimoji="1" lang="ja-JP" altLang="en-US" sz="1200" b="1" u="sng" kern="100">
                          <a:solidFill>
                            <a:srgbClr val="0070C0"/>
                          </a:solidFill>
                          <a:effectLst/>
                          <a:latin typeface="Meiryo"/>
                          <a:ea typeface="Meiryo"/>
                          <a:cs typeface="+mn-cs"/>
                        </a:rPr>
                        <a:t>以上の転倒・転落件数</a:t>
                      </a:r>
                      <a:r>
                        <a:rPr kumimoji="1" lang="ja-JP" altLang="en-US" sz="1200" b="0" u="none" kern="100">
                          <a:solidFill>
                            <a:schemeClr val="tx1"/>
                          </a:solidFill>
                          <a:effectLst/>
                          <a:latin typeface="Meiryo"/>
                          <a:ea typeface="Meiryo"/>
                          <a:cs typeface="Times New Roman"/>
                        </a:rPr>
                        <a:t>（</a:t>
                      </a:r>
                      <a:r>
                        <a:rPr kumimoji="1" lang="en-US" altLang="ja-JP" sz="1200" b="0" u="none" kern="100">
                          <a:solidFill>
                            <a:schemeClr val="tx1"/>
                          </a:solidFill>
                          <a:effectLst/>
                          <a:latin typeface="Meiryo"/>
                          <a:ea typeface="Meiryo"/>
                          <a:cs typeface="Times New Roman"/>
                        </a:rPr>
                        <a:t>※</a:t>
                      </a:r>
                      <a:r>
                        <a:rPr kumimoji="1" lang="ja-JP" altLang="en-US" sz="1200" b="0" u="none" kern="100">
                          <a:solidFill>
                            <a:schemeClr val="tx1"/>
                          </a:solidFill>
                          <a:effectLst/>
                          <a:latin typeface="Meiryo"/>
                          <a:ea typeface="Meiryo"/>
                          <a:cs typeface="Times New Roman"/>
                        </a:rPr>
                        <a:t>）</a:t>
                      </a:r>
                      <a:endParaRPr kumimoji="1" lang="ja-JP" altLang="en-US" sz="1200" b="1" u="sng" kern="100">
                        <a:solidFill>
                          <a:srgbClr val="0070C0"/>
                        </a:solidFill>
                        <a:effectLst/>
                        <a:latin typeface="Meiryo"/>
                        <a:ea typeface="Meiryo"/>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ja-JP" altLang="en-US" sz="1200" kern="100">
                          <a:effectLst/>
                          <a:latin typeface="Meiryo"/>
                          <a:ea typeface="Meiryo"/>
                          <a:cs typeface="Times New Roman"/>
                        </a:rPr>
                        <a:t>様式１</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a:solidFill>
                            <a:schemeClr val="dk1"/>
                          </a:solidFill>
                          <a:effectLst/>
                          <a:latin typeface="Meiryo"/>
                          <a:ea typeface="Meiryo"/>
                          <a:cs typeface="+mn-cs"/>
                        </a:rPr>
                        <a:t>入棟中に発生したインシデント影響度分類レベル</a:t>
                      </a:r>
                      <a:r>
                        <a:rPr kumimoji="1" lang="en-US" altLang="ja-JP" sz="1200" kern="100">
                          <a:solidFill>
                            <a:schemeClr val="dk1"/>
                          </a:solidFill>
                          <a:effectLst/>
                          <a:latin typeface="Meiryo"/>
                          <a:ea typeface="Meiryo"/>
                          <a:cs typeface="+mn-cs"/>
                        </a:rPr>
                        <a:t>3b</a:t>
                      </a:r>
                      <a:r>
                        <a:rPr kumimoji="1" lang="ja-JP" altLang="en-US" sz="1200" kern="100">
                          <a:solidFill>
                            <a:schemeClr val="dk1"/>
                          </a:solidFill>
                          <a:effectLst/>
                          <a:latin typeface="Meiryo"/>
                          <a:ea typeface="Meiryo"/>
                          <a:cs typeface="+mn-cs"/>
                        </a:rPr>
                        <a:t>以上の転倒・転落の発生件数を入力する。</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extLst>
                  <a:ext uri="{0D108BD9-81ED-4DB2-BD59-A6C34878D82A}">
                    <a16:rowId xmlns:a16="http://schemas.microsoft.com/office/drawing/2014/main" val="147019011"/>
                  </a:ext>
                </a:extLst>
              </a:tr>
              <a:tr h="450000">
                <a:tc vMerge="1">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en-US" altLang="ja-JP" sz="1200" b="0" kern="100">
                          <a:solidFill>
                            <a:schemeClr val="tx1"/>
                          </a:solidFill>
                          <a:effectLst/>
                          <a:latin typeface="Meiryo"/>
                          <a:ea typeface="Meiryo"/>
                          <a:cs typeface="+mn-cs"/>
                        </a:rPr>
                        <a:t>【</a:t>
                      </a:r>
                      <a:r>
                        <a:rPr kumimoji="1" lang="ja-JP" altLang="en-US" sz="1200" b="0" kern="100">
                          <a:solidFill>
                            <a:schemeClr val="tx1"/>
                          </a:solidFill>
                          <a:effectLst/>
                          <a:latin typeface="Meiryo"/>
                          <a:ea typeface="Meiryo"/>
                          <a:cs typeface="+mn-cs"/>
                        </a:rPr>
                        <a:t>新</a:t>
                      </a:r>
                      <a:r>
                        <a:rPr kumimoji="1" lang="en-US" altLang="ja-JP" sz="1200" b="0" kern="100">
                          <a:solidFill>
                            <a:schemeClr val="tx1"/>
                          </a:solidFill>
                          <a:effectLst/>
                          <a:latin typeface="Meiryo"/>
                          <a:ea typeface="Meiryo"/>
                          <a:cs typeface="+mn-cs"/>
                        </a:rPr>
                        <a:t>】</a:t>
                      </a:r>
                      <a:r>
                        <a:rPr kumimoji="1" lang="ja-JP" altLang="en-US" sz="1200" b="1" u="sng" kern="100">
                          <a:solidFill>
                            <a:srgbClr val="0070C0"/>
                          </a:solidFill>
                          <a:effectLst/>
                          <a:latin typeface="Meiryo"/>
                          <a:ea typeface="Meiryo"/>
                          <a:cs typeface="+mn-cs"/>
                        </a:rPr>
                        <a:t>インシデント影響度分類レベル</a:t>
                      </a:r>
                      <a:r>
                        <a:rPr kumimoji="1" lang="en-US" altLang="ja-JP" sz="1200" b="1" u="sng" kern="100">
                          <a:solidFill>
                            <a:srgbClr val="0070C0"/>
                          </a:solidFill>
                          <a:effectLst/>
                          <a:latin typeface="Meiryo"/>
                          <a:ea typeface="Meiryo"/>
                          <a:cs typeface="+mn-cs"/>
                        </a:rPr>
                        <a:t>3b</a:t>
                      </a:r>
                      <a:r>
                        <a:rPr kumimoji="1" lang="ja-JP" altLang="en-US" sz="1200" b="1" u="sng" kern="100">
                          <a:solidFill>
                            <a:srgbClr val="0070C0"/>
                          </a:solidFill>
                          <a:effectLst/>
                          <a:latin typeface="Meiryo"/>
                          <a:ea typeface="Meiryo"/>
                          <a:cs typeface="+mn-cs"/>
                        </a:rPr>
                        <a:t>以上の転倒・転落件数</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ja-JP" altLang="en-US" sz="1200" kern="100">
                          <a:effectLst/>
                          <a:latin typeface="Meiryo"/>
                          <a:ea typeface="Meiryo"/>
                          <a:cs typeface="Times New Roman"/>
                        </a:rPr>
                        <a:t>様式３</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a:solidFill>
                            <a:schemeClr val="dk1"/>
                          </a:solidFill>
                          <a:effectLst/>
                          <a:latin typeface="Meiryo"/>
                          <a:ea typeface="Meiryo"/>
                          <a:cs typeface="+mn-cs"/>
                        </a:rPr>
                        <a:t>入院中に発生したインシデント影響度分類レベル</a:t>
                      </a:r>
                      <a:r>
                        <a:rPr kumimoji="1" lang="en-US" altLang="ja-JP" sz="1200" kern="100">
                          <a:solidFill>
                            <a:schemeClr val="dk1"/>
                          </a:solidFill>
                          <a:effectLst/>
                          <a:latin typeface="Meiryo"/>
                          <a:ea typeface="Meiryo"/>
                          <a:cs typeface="+mn-cs"/>
                        </a:rPr>
                        <a:t>3b</a:t>
                      </a:r>
                      <a:r>
                        <a:rPr kumimoji="1" lang="ja-JP" altLang="en-US" sz="1200" kern="100">
                          <a:solidFill>
                            <a:schemeClr val="dk1"/>
                          </a:solidFill>
                          <a:effectLst/>
                          <a:latin typeface="Meiryo"/>
                          <a:ea typeface="Meiryo"/>
                          <a:cs typeface="+mn-cs"/>
                        </a:rPr>
                        <a:t>以上の転倒・転落の発生件数を入力する。</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extLst>
                  <a:ext uri="{0D108BD9-81ED-4DB2-BD59-A6C34878D82A}">
                    <a16:rowId xmlns:a16="http://schemas.microsoft.com/office/drawing/2014/main" val="10003"/>
                  </a:ext>
                </a:extLst>
              </a:tr>
              <a:tr h="450000">
                <a:tc rowSpan="2">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l">
                        <a:spcAft>
                          <a:spcPts val="0"/>
                        </a:spcAft>
                      </a:pPr>
                      <a:r>
                        <a:rPr kumimoji="1" lang="en-US" altLang="ja-JP" sz="1200" b="0" u="none" kern="100">
                          <a:solidFill>
                            <a:schemeClr val="tx1"/>
                          </a:solidFill>
                          <a:effectLst/>
                          <a:latin typeface="Meiryo"/>
                          <a:ea typeface="Meiryo"/>
                          <a:cs typeface="Times New Roman"/>
                        </a:rPr>
                        <a:t>【</a:t>
                      </a:r>
                      <a:r>
                        <a:rPr kumimoji="1" lang="ja-JP" altLang="en-US" sz="1200" b="0" u="none" kern="100">
                          <a:solidFill>
                            <a:schemeClr val="tx1"/>
                          </a:solidFill>
                          <a:effectLst/>
                          <a:latin typeface="Meiryo"/>
                          <a:ea typeface="Meiryo"/>
                          <a:cs typeface="Times New Roman"/>
                        </a:rPr>
                        <a:t>新</a:t>
                      </a:r>
                      <a:r>
                        <a:rPr kumimoji="1" lang="en-US" altLang="ja-JP" sz="1200" b="0" u="none" kern="100">
                          <a:solidFill>
                            <a:schemeClr val="tx1"/>
                          </a:solidFill>
                          <a:effectLst/>
                          <a:latin typeface="Meiryo"/>
                          <a:ea typeface="Meiryo"/>
                          <a:cs typeface="Times New Roman"/>
                        </a:rPr>
                        <a:t>】</a:t>
                      </a:r>
                      <a:r>
                        <a:rPr kumimoji="1" lang="en-US" altLang="ja-JP" sz="1200" b="1" u="sng" kern="100">
                          <a:solidFill>
                            <a:srgbClr val="0070C0"/>
                          </a:solidFill>
                          <a:effectLst/>
                          <a:latin typeface="Meiryo"/>
                          <a:ea typeface="Meiryo"/>
                          <a:cs typeface="Times New Roman"/>
                        </a:rPr>
                        <a:t>d2</a:t>
                      </a:r>
                      <a:r>
                        <a:rPr kumimoji="1" lang="ja-JP" altLang="en-US" sz="1200" b="1" u="sng" kern="100">
                          <a:solidFill>
                            <a:srgbClr val="0070C0"/>
                          </a:solidFill>
                          <a:effectLst/>
                          <a:latin typeface="Meiryo"/>
                          <a:ea typeface="Meiryo"/>
                          <a:cs typeface="Times New Roman"/>
                        </a:rPr>
                        <a:t>以上の褥瘡</a:t>
                      </a:r>
                      <a:r>
                        <a:rPr kumimoji="1" lang="ja-JP" altLang="en-US" sz="1200" b="0" u="none" kern="100">
                          <a:solidFill>
                            <a:schemeClr val="tx1"/>
                          </a:solidFill>
                          <a:effectLst/>
                          <a:latin typeface="Meiryo"/>
                          <a:ea typeface="Meiryo"/>
                          <a:cs typeface="Times New Roman"/>
                        </a:rPr>
                        <a:t>（</a:t>
                      </a:r>
                      <a:r>
                        <a:rPr kumimoji="1" lang="en-US" altLang="ja-JP" sz="1200" b="0" u="none" kern="100">
                          <a:solidFill>
                            <a:schemeClr val="tx1"/>
                          </a:solidFill>
                          <a:effectLst/>
                          <a:latin typeface="Meiryo"/>
                          <a:ea typeface="Meiryo"/>
                          <a:cs typeface="Times New Roman"/>
                        </a:rPr>
                        <a:t>※</a:t>
                      </a:r>
                      <a:r>
                        <a:rPr kumimoji="1" lang="ja-JP" altLang="en-US" sz="1200" b="0" u="none" kern="100">
                          <a:solidFill>
                            <a:schemeClr val="tx1"/>
                          </a:solidFill>
                          <a:effectLst/>
                          <a:latin typeface="Meiryo"/>
                          <a:ea typeface="Meiryo"/>
                          <a:cs typeface="Times New Roman"/>
                        </a:rPr>
                        <a:t>）</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ja-JP" altLang="en-US" sz="1200" kern="100">
                          <a:effectLst/>
                          <a:latin typeface="Meiryo"/>
                          <a:ea typeface="Meiryo"/>
                          <a:cs typeface="Times New Roman"/>
                        </a:rPr>
                        <a:t>様式１</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l">
                        <a:spcAft>
                          <a:spcPts val="0"/>
                        </a:spcAft>
                      </a:pPr>
                      <a:r>
                        <a:rPr lang="ja-JP" altLang="en-US" sz="1200" kern="100">
                          <a:effectLst/>
                          <a:latin typeface="Meiryo"/>
                          <a:ea typeface="Meiryo"/>
                          <a:cs typeface="Times New Roman"/>
                        </a:rPr>
                        <a:t>入棟時及び退棟時の評価に加え、入棟中の褥瘡の最大深度を入力する。</a:t>
                      </a:r>
                      <a:endParaRPr lang="ja-JP" sz="12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450000">
                <a:tc vMerge="1">
                  <a:txBody>
                    <a:bodyPr/>
                    <a:lstStyle/>
                    <a:p>
                      <a:pPr algn="l">
                        <a:spcAft>
                          <a:spcPts val="0"/>
                        </a:spcAft>
                      </a:pPr>
                      <a:endParaRPr kumimoji="1" lang="ja-JP" altLang="en-US" sz="1200" b="0" u="sng" kern="100">
                        <a:solidFill>
                          <a:schemeClr val="tx1"/>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ja-JP" altLang="en-US" sz="1200" kern="100">
                          <a:effectLst/>
                          <a:latin typeface="Meiryo"/>
                          <a:ea typeface="Meiryo"/>
                          <a:cs typeface="Times New Roman"/>
                        </a:rPr>
                        <a:t>様式３</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spcAft>
                          <a:spcPts val="0"/>
                        </a:spcAft>
                      </a:pPr>
                      <a:r>
                        <a:rPr lang="ja-JP" altLang="en-US" sz="1200" kern="100">
                          <a:effectLst/>
                          <a:latin typeface="Meiryo"/>
                          <a:ea typeface="Meiryo"/>
                          <a:cs typeface="Times New Roman"/>
                        </a:rPr>
                        <a:t>入院中に新規に</a:t>
                      </a:r>
                      <a:r>
                        <a:rPr lang="en-US" altLang="ja-JP" sz="1200" kern="100">
                          <a:effectLst/>
                          <a:latin typeface="Meiryo"/>
                          <a:ea typeface="Meiryo"/>
                          <a:cs typeface="Times New Roman"/>
                        </a:rPr>
                        <a:t>d2</a:t>
                      </a:r>
                      <a:r>
                        <a:rPr lang="ja-JP" altLang="en-US" sz="1200" kern="100">
                          <a:effectLst/>
                          <a:latin typeface="Meiryo"/>
                          <a:ea typeface="Meiryo"/>
                          <a:cs typeface="Times New Roman"/>
                        </a:rPr>
                        <a:t>（真皮までの損傷）以上の褥瘡が発生した患者数を入力する。</a:t>
                      </a:r>
                      <a:endParaRPr lang="ja-JP" sz="12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19960201"/>
                  </a:ext>
                </a:extLst>
              </a:tr>
              <a:tr h="450000">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l">
                        <a:spcAft>
                          <a:spcPts val="0"/>
                        </a:spcAft>
                      </a:pPr>
                      <a:r>
                        <a:rPr lang="en-US" altLang="ja-JP" sz="1200" b="0" u="none" kern="100">
                          <a:solidFill>
                            <a:schemeClr val="tx1"/>
                          </a:solidFill>
                          <a:effectLst/>
                          <a:latin typeface="Meiryo"/>
                          <a:ea typeface="Meiryo"/>
                          <a:cs typeface="Times New Roman"/>
                        </a:rPr>
                        <a:t>【</a:t>
                      </a:r>
                      <a:r>
                        <a:rPr lang="ja-JP" altLang="en-US" sz="1200" b="0" u="none" kern="100">
                          <a:solidFill>
                            <a:schemeClr val="tx1"/>
                          </a:solidFill>
                          <a:effectLst/>
                          <a:latin typeface="Meiryo"/>
                          <a:ea typeface="Meiryo"/>
                          <a:cs typeface="Times New Roman"/>
                        </a:rPr>
                        <a:t>新</a:t>
                      </a:r>
                      <a:r>
                        <a:rPr lang="en-US" altLang="ja-JP" sz="1200" b="0" u="none" kern="100">
                          <a:solidFill>
                            <a:schemeClr val="tx1"/>
                          </a:solidFill>
                          <a:effectLst/>
                          <a:latin typeface="Meiryo"/>
                          <a:ea typeface="Meiryo"/>
                          <a:cs typeface="Times New Roman"/>
                        </a:rPr>
                        <a:t>】</a:t>
                      </a:r>
                      <a:r>
                        <a:rPr lang="ja-JP" altLang="en-US" sz="1200" b="1" u="sng" kern="100">
                          <a:solidFill>
                            <a:srgbClr val="0070C0"/>
                          </a:solidFill>
                          <a:effectLst/>
                          <a:latin typeface="Meiryo"/>
                          <a:ea typeface="Meiryo"/>
                          <a:cs typeface="Times New Roman"/>
                        </a:rPr>
                        <a:t>予防的抗菌薬投与</a:t>
                      </a:r>
                      <a:endParaRPr kumimoji="1" lang="ja-JP" altLang="en-US" sz="1200" b="1" u="sng" kern="100">
                        <a:solidFill>
                          <a:srgbClr val="0070C0"/>
                        </a:solidFill>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200" b="0" i="0" u="none" strike="noStrike" kern="100" cap="none" spc="0" normalizeH="0" baseline="0" noProof="0">
                          <a:ln>
                            <a:noFill/>
                          </a:ln>
                          <a:solidFill>
                            <a:prstClr val="black"/>
                          </a:solidFill>
                          <a:effectLst/>
                          <a:uLnTx/>
                          <a:uFillTx/>
                          <a:latin typeface="Meiryo"/>
                          <a:ea typeface="Meiryo"/>
                          <a:cs typeface="Times New Roman"/>
                        </a:rPr>
                        <a:t>様式１</a:t>
                      </a:r>
                      <a:endParaRPr kumimoji="1" lang="en-US" altLang="ja-JP" sz="1600" b="0" i="0" u="none" strike="noStrike" kern="100" cap="none" spc="0" normalizeH="0" baseline="0" noProof="0">
                        <a:ln>
                          <a:noFill/>
                        </a:ln>
                        <a:solidFill>
                          <a:prstClr val="black"/>
                        </a:solidFill>
                        <a:effectLst/>
                        <a:uLnTx/>
                        <a:uFillTx/>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l">
                        <a:spcAft>
                          <a:spcPts val="0"/>
                        </a:spcAft>
                      </a:pPr>
                      <a:r>
                        <a:rPr lang="ja-JP" altLang="en-US" sz="1200" kern="100">
                          <a:effectLst/>
                          <a:latin typeface="Meiryo"/>
                          <a:ea typeface="Meiryo"/>
                          <a:cs typeface="Times New Roman"/>
                        </a:rPr>
                        <a:t>全身麻酔を伴う手術の場合に、予防的抗菌薬投与の有無及び時間を入力する。</a:t>
                      </a:r>
                      <a:endParaRPr lang="ja-JP" sz="1200" kern="100">
                        <a:effectLst/>
                        <a:latin typeface="Meiryo"/>
                        <a:ea typeface="Meiryo"/>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extLst>
                  <a:ext uri="{0D108BD9-81ED-4DB2-BD59-A6C34878D82A}">
                    <a16:rowId xmlns:a16="http://schemas.microsoft.com/office/drawing/2014/main" val="10005"/>
                  </a:ext>
                </a:extLst>
              </a:tr>
              <a:tr h="450000">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en-US" altLang="ja-JP" sz="1200" b="0" i="0" u="none" strike="noStrike" kern="100" cap="none" spc="0" normalizeH="0" baseline="0" noProof="0">
                          <a:ln>
                            <a:noFill/>
                          </a:ln>
                          <a:solidFill>
                            <a:schemeClr val="tx1"/>
                          </a:solidFill>
                          <a:effectLst/>
                          <a:uLnTx/>
                          <a:uFillTx/>
                          <a:latin typeface="Meiryo"/>
                          <a:ea typeface="Meiryo"/>
                          <a:cs typeface="Times New Roman"/>
                        </a:rPr>
                        <a:t>【</a:t>
                      </a:r>
                      <a:r>
                        <a:rPr kumimoji="1" lang="ja-JP" altLang="en-US" sz="1200" b="0" i="0" u="none" strike="noStrike" kern="100" cap="none" spc="0" normalizeH="0" baseline="0" noProof="0">
                          <a:ln>
                            <a:noFill/>
                          </a:ln>
                          <a:solidFill>
                            <a:schemeClr val="tx1"/>
                          </a:solidFill>
                          <a:effectLst/>
                          <a:uLnTx/>
                          <a:uFillTx/>
                          <a:latin typeface="Meiryo"/>
                          <a:ea typeface="Meiryo"/>
                          <a:cs typeface="Times New Roman"/>
                        </a:rPr>
                        <a:t>新</a:t>
                      </a:r>
                      <a:r>
                        <a:rPr kumimoji="1" lang="en-US" altLang="ja-JP" sz="1200" b="0" i="0" u="none" strike="noStrike" kern="100" cap="none" spc="0" normalizeH="0" baseline="0" noProof="0">
                          <a:ln>
                            <a:noFill/>
                          </a:ln>
                          <a:solidFill>
                            <a:schemeClr val="tx1"/>
                          </a:solidFill>
                          <a:effectLst/>
                          <a:uLnTx/>
                          <a:uFillTx/>
                          <a:latin typeface="Meiryo"/>
                          <a:ea typeface="Meiryo"/>
                          <a:cs typeface="Times New Roman"/>
                        </a:rPr>
                        <a:t>】</a:t>
                      </a:r>
                      <a:r>
                        <a:rPr kumimoji="1" lang="ja-JP" altLang="en-US" sz="1200" b="1" i="0" u="sng" strike="noStrike" kern="100" cap="none" spc="0" normalizeH="0" baseline="0" noProof="0">
                          <a:ln>
                            <a:noFill/>
                          </a:ln>
                          <a:solidFill>
                            <a:srgbClr val="0070C0"/>
                          </a:solidFill>
                          <a:effectLst/>
                          <a:uLnTx/>
                          <a:uFillTx/>
                          <a:latin typeface="Meiryo"/>
                          <a:ea typeface="Meiryo"/>
                          <a:cs typeface="Times New Roman"/>
                        </a:rPr>
                        <a:t>入院早期の栄養アセスメント</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200" b="0" i="0" u="none" strike="noStrike" kern="100" cap="none" spc="0" normalizeH="0" baseline="0" noProof="0">
                          <a:ln>
                            <a:noFill/>
                          </a:ln>
                          <a:solidFill>
                            <a:prstClr val="black"/>
                          </a:solidFill>
                          <a:effectLst/>
                          <a:uLnTx/>
                          <a:uFillTx/>
                          <a:latin typeface="Meiryo"/>
                          <a:ea typeface="Meiryo"/>
                          <a:cs typeface="Times New Roman"/>
                        </a:rPr>
                        <a:t>様式１</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0" kern="100">
                          <a:solidFill>
                            <a:schemeClr val="tx1"/>
                          </a:solidFill>
                          <a:effectLst/>
                          <a:latin typeface="+mn-ea"/>
                          <a:ea typeface="メイリオ"/>
                          <a:cs typeface="Times New Roman"/>
                        </a:rPr>
                        <a:t>入院後</a:t>
                      </a:r>
                      <a:r>
                        <a:rPr kumimoji="1" lang="en-US" altLang="ja-JP" sz="1200" b="0" kern="100">
                          <a:solidFill>
                            <a:schemeClr val="tx1"/>
                          </a:solidFill>
                          <a:effectLst/>
                          <a:latin typeface="+mn-ea"/>
                          <a:ea typeface="メイリオ"/>
                          <a:cs typeface="Times New Roman"/>
                        </a:rPr>
                        <a:t>48</a:t>
                      </a:r>
                      <a:r>
                        <a:rPr kumimoji="1" lang="ja-JP" altLang="en-US" sz="1200" b="0" kern="100">
                          <a:solidFill>
                            <a:schemeClr val="tx1"/>
                          </a:solidFill>
                          <a:effectLst/>
                          <a:latin typeface="+mn-ea"/>
                          <a:ea typeface="メイリオ"/>
                          <a:cs typeface="Times New Roman"/>
                        </a:rPr>
                        <a:t>時間以内の栄養アセスメントの実施の有無を入力する。</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45000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en-US" altLang="ja-JP" sz="1200" b="0" i="0" u="none" strike="noStrike" kern="100" cap="none" spc="0" normalizeH="0" baseline="0" noProof="0">
                          <a:ln>
                            <a:noFill/>
                          </a:ln>
                          <a:solidFill>
                            <a:schemeClr val="tx1"/>
                          </a:solidFill>
                          <a:effectLst/>
                          <a:uLnTx/>
                          <a:uFillTx/>
                          <a:latin typeface="Meiryo"/>
                          <a:ea typeface="Meiryo"/>
                          <a:cs typeface="Times New Roman"/>
                        </a:rPr>
                        <a:t>【</a:t>
                      </a:r>
                      <a:r>
                        <a:rPr kumimoji="1" lang="ja-JP" altLang="en-US" sz="1200" b="0" i="0" u="none" strike="noStrike" kern="100" cap="none" spc="0" normalizeH="0" baseline="0" noProof="0">
                          <a:ln>
                            <a:noFill/>
                          </a:ln>
                          <a:solidFill>
                            <a:schemeClr val="tx1"/>
                          </a:solidFill>
                          <a:effectLst/>
                          <a:uLnTx/>
                          <a:uFillTx/>
                          <a:latin typeface="Meiryo"/>
                          <a:ea typeface="Meiryo"/>
                          <a:cs typeface="Times New Roman"/>
                        </a:rPr>
                        <a:t>新</a:t>
                      </a:r>
                      <a:r>
                        <a:rPr kumimoji="1" lang="en-US" altLang="ja-JP" sz="1200" b="0" i="0" u="none" strike="noStrike" kern="100" cap="none" spc="0" normalizeH="0" baseline="0" noProof="0">
                          <a:ln>
                            <a:noFill/>
                          </a:ln>
                          <a:solidFill>
                            <a:schemeClr val="tx1"/>
                          </a:solidFill>
                          <a:effectLst/>
                          <a:uLnTx/>
                          <a:uFillTx/>
                          <a:latin typeface="Meiryo"/>
                          <a:ea typeface="Meiryo"/>
                          <a:cs typeface="Times New Roman"/>
                        </a:rPr>
                        <a:t>】</a:t>
                      </a:r>
                      <a:r>
                        <a:rPr kumimoji="1" lang="ja-JP" altLang="en-US" sz="1200" b="1" u="sng" kern="100" noProof="0">
                          <a:solidFill>
                            <a:srgbClr val="0070C0"/>
                          </a:solidFill>
                          <a:effectLst/>
                          <a:latin typeface="Meiryo"/>
                          <a:ea typeface="Meiryo"/>
                          <a:cs typeface="Times New Roman"/>
                        </a:rPr>
                        <a:t>身体的拘束</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200" b="0" i="0" u="none" strike="noStrike" kern="100" cap="none" spc="0" normalizeH="0" baseline="0" noProof="0">
                          <a:ln>
                            <a:noFill/>
                          </a:ln>
                          <a:solidFill>
                            <a:prstClr val="black"/>
                          </a:solidFill>
                          <a:effectLst/>
                          <a:uLnTx/>
                          <a:uFillTx/>
                          <a:latin typeface="Meiryo"/>
                          <a:ea typeface="Meiryo"/>
                          <a:cs typeface="Times New Roman"/>
                        </a:rPr>
                        <a:t>様式１</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0" kern="100" dirty="0">
                          <a:solidFill>
                            <a:schemeClr val="tx1"/>
                          </a:solidFill>
                          <a:effectLst/>
                          <a:latin typeface="+mn-ea"/>
                          <a:ea typeface="メイリオ"/>
                          <a:cs typeface="Times New Roman"/>
                        </a:rPr>
                        <a:t>身体的拘束の実施日数を入力する。</a:t>
                      </a:r>
                      <a:endParaRPr kumimoji="1" lang="ja-JP" altLang="ja-JP" sz="1200" b="0" kern="100" dirty="0">
                        <a:solidFill>
                          <a:schemeClr val="tx1"/>
                        </a:solidFill>
                        <a:effectLst/>
                        <a:latin typeface="+mn-ea"/>
                        <a:ea typeface="メイリオ"/>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0E9F8"/>
                    </a:solidFill>
                  </a:tcPr>
                </a:tc>
                <a:extLst>
                  <a:ext uri="{0D108BD9-81ED-4DB2-BD59-A6C34878D82A}">
                    <a16:rowId xmlns:a16="http://schemas.microsoft.com/office/drawing/2014/main" val="4050433340"/>
                  </a:ext>
                </a:extLst>
              </a:tr>
            </a:tbl>
          </a:graphicData>
        </a:graphic>
      </p:graphicFrame>
      <p:sp>
        <p:nvSpPr>
          <p:cNvPr id="4" name="テキスト ボックス 3">
            <a:extLst>
              <a:ext uri="{FF2B5EF4-FFF2-40B4-BE49-F238E27FC236}">
                <a16:creationId xmlns:a16="http://schemas.microsoft.com/office/drawing/2014/main" id="{B50C1A5A-E2D4-E26B-8A76-CE8462794E09}"/>
              </a:ext>
            </a:extLst>
          </p:cNvPr>
          <p:cNvSpPr txBox="1"/>
          <p:nvPr/>
        </p:nvSpPr>
        <p:spPr>
          <a:xfrm>
            <a:off x="0" y="1346795"/>
            <a:ext cx="7743825" cy="30777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［体制評価指数（医療の質向上に向けた取組）において、データ提出の評価対象となる項目］</a:t>
            </a:r>
            <a:endParaRPr kumimoji="1" lang="ja-JP" altLang="en-US" sz="1400" b="0" i="0" u="none" strike="noStrike" kern="1200" cap="none" spc="0" normalizeH="0" baseline="0" noProof="0">
              <a:ln>
                <a:noFill/>
              </a:ln>
              <a:solidFill>
                <a:prstClr val="black"/>
              </a:solidFill>
              <a:effectLst/>
              <a:uLnTx/>
              <a:uFillTx/>
              <a:latin typeface="Verdana"/>
              <a:ea typeface="メイリオ"/>
              <a:cs typeface="+mn-cs"/>
            </a:endParaRPr>
          </a:p>
        </p:txBody>
      </p:sp>
      <p:sp>
        <p:nvSpPr>
          <p:cNvPr id="10" name="テキスト ボックス 9">
            <a:extLst>
              <a:ext uri="{FF2B5EF4-FFF2-40B4-BE49-F238E27FC236}">
                <a16:creationId xmlns:a16="http://schemas.microsoft.com/office/drawing/2014/main" id="{A52726A3-9321-8479-F1E7-03E4D146F0F0}"/>
              </a:ext>
            </a:extLst>
          </p:cNvPr>
          <p:cNvSpPr txBox="1"/>
          <p:nvPr/>
        </p:nvSpPr>
        <p:spPr>
          <a:xfrm>
            <a:off x="143557" y="6264741"/>
            <a:ext cx="6912768" cy="27699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ja-JP" sz="1200" b="0" i="0" u="none" strike="noStrike" kern="1200" cap="none" spc="0" normalizeH="0" baseline="0" noProof="0">
                <a:ln>
                  <a:noFill/>
                </a:ln>
                <a:solidFill>
                  <a:prstClr val="black"/>
                </a:solidFill>
                <a:effectLst/>
                <a:uLnTx/>
                <a:uFillTx/>
                <a:latin typeface="Verdana"/>
                <a:ea typeface="メイリオ"/>
                <a:cs typeface="+mn-cs"/>
              </a:rPr>
              <a:t>【新】：新規追加項目</a:t>
            </a:r>
            <a:endParaRPr kumimoji="0" lang="ja-JP" altLang="en-US" sz="1200" b="0" i="0" u="none" strike="noStrike" kern="1200" cap="none" spc="0" normalizeH="0" baseline="0" noProof="0">
              <a:ln>
                <a:noFill/>
              </a:ln>
              <a:solidFill>
                <a:prstClr val="black"/>
              </a:solidFill>
              <a:effectLst/>
              <a:uLnTx/>
              <a:uFillTx/>
              <a:latin typeface="Verdana"/>
              <a:ea typeface="メイリオ"/>
              <a:cs typeface="+mn-cs"/>
            </a:endParaRPr>
          </a:p>
        </p:txBody>
      </p:sp>
      <p:sp>
        <p:nvSpPr>
          <p:cNvPr id="11" name="テキスト ボックス 10">
            <a:extLst>
              <a:ext uri="{FF2B5EF4-FFF2-40B4-BE49-F238E27FC236}">
                <a16:creationId xmlns:a16="http://schemas.microsoft.com/office/drawing/2014/main" id="{4BEF6D40-5809-77A7-E566-E73CC975A5C6}"/>
              </a:ext>
            </a:extLst>
          </p:cNvPr>
          <p:cNvSpPr txBox="1"/>
          <p:nvPr/>
        </p:nvSpPr>
        <p:spPr>
          <a:xfrm>
            <a:off x="262108" y="6563538"/>
            <a:ext cx="6912768" cy="27699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200" b="0" i="0" u="none" strike="noStrike" kern="1200" cap="none" spc="0" normalizeH="0" baseline="0" noProof="0">
                <a:ln>
                  <a:noFill/>
                </a:ln>
                <a:solidFill>
                  <a:prstClr val="black"/>
                </a:solidFill>
                <a:effectLst/>
                <a:uLnTx/>
                <a:uFillTx/>
                <a:latin typeface="Verdana"/>
                <a:ea typeface="メイリオ"/>
                <a:cs typeface="+mn-cs"/>
              </a:rPr>
              <a:t>（</a:t>
            </a:r>
            <a:r>
              <a:rPr kumimoji="0" lang="en-US" altLang="ja-JP" sz="1200" b="0" i="0" u="none" strike="noStrike" kern="1200" cap="none" spc="0" normalizeH="0" baseline="0" noProof="0">
                <a:ln>
                  <a:noFill/>
                </a:ln>
                <a:solidFill>
                  <a:prstClr val="black"/>
                </a:solidFill>
                <a:effectLst/>
                <a:uLnTx/>
                <a:uFillTx/>
                <a:latin typeface="Verdana"/>
                <a:ea typeface="メイリオ"/>
                <a:cs typeface="+mn-cs"/>
              </a:rPr>
              <a:t>※</a:t>
            </a:r>
            <a:r>
              <a:rPr kumimoji="0" lang="ja-JP" altLang="en-US" sz="1200" b="0" i="0" u="none" strike="noStrike" kern="1200" cap="none" spc="0" normalizeH="0" baseline="0" noProof="0">
                <a:ln>
                  <a:noFill/>
                </a:ln>
                <a:solidFill>
                  <a:prstClr val="black"/>
                </a:solidFill>
                <a:effectLst/>
                <a:uLnTx/>
                <a:uFillTx/>
                <a:latin typeface="Verdana"/>
                <a:ea typeface="メイリオ"/>
                <a:cs typeface="+mn-cs"/>
              </a:rPr>
              <a:t>）　様式１又は様式３いずれかの入力で評価する。</a:t>
            </a:r>
          </a:p>
        </p:txBody>
      </p:sp>
      <p:sp>
        <p:nvSpPr>
          <p:cNvPr id="5" name="スライド番号プレースホルダー 2">
            <a:extLst>
              <a:ext uri="{FF2B5EF4-FFF2-40B4-BE49-F238E27FC236}">
                <a16:creationId xmlns:a16="http://schemas.microsoft.com/office/drawing/2014/main" id="{4EF46C0E-394D-0EDE-4B93-32AE65A894C4}"/>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547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380027496"/>
      </p:ext>
    </p:extLst>
  </p:cSld>
  <p:clrMapOvr>
    <a:masterClrMapping/>
  </p:clrMapOvr>
</p:sld>
</file>

<file path=ppt/slides/slide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５</a:t>
            </a:r>
            <a:r>
              <a:rPr kumimoji="1" lang="ja-JP" altLang="en-US" b="1">
                <a:latin typeface="メイリオ" panose="020B0604030504040204" pitchFamily="50" charset="-128"/>
                <a:ea typeface="メイリオ" panose="020B0604030504040204" pitchFamily="50" charset="-128"/>
              </a:rPr>
              <a:t>月</a:t>
            </a:r>
            <a:r>
              <a:rPr kumimoji="1" lang="en-US" altLang="ja-JP" b="1">
                <a:latin typeface="メイリオ" panose="020B0604030504040204" pitchFamily="50" charset="-128"/>
                <a:ea typeface="メイリオ" panose="020B0604030504040204" pitchFamily="50" charset="-128"/>
              </a:rPr>
              <a:t>31</a:t>
            </a:r>
            <a:r>
              <a:rPr kumimoji="1" lang="ja-JP" altLang="en-US" b="1">
                <a:latin typeface="メイリオ" panose="020B0604030504040204" pitchFamily="50" charset="-128"/>
                <a:ea typeface="メイリオ" panose="020B0604030504040204" pitchFamily="50" charset="-128"/>
              </a:rPr>
              <a:t>日以前から入院している患者の取扱い</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患者の状態及び必要と考えられる医療機能に応じた入院医療の評価－㉒</a:t>
            </a:r>
          </a:p>
        </p:txBody>
      </p:sp>
      <p:sp>
        <p:nvSpPr>
          <p:cNvPr id="3" name="Rectangle 37">
            <a:extLst>
              <a:ext uri="{FF2B5EF4-FFF2-40B4-BE49-F238E27FC236}">
                <a16:creationId xmlns:a16="http://schemas.microsoft.com/office/drawing/2014/main" id="{10C00B86-D1FF-9381-712E-71B8B840B312}"/>
              </a:ext>
            </a:extLst>
          </p:cNvPr>
          <p:cNvSpPr>
            <a:spLocks noChangeArrowheads="1"/>
          </p:cNvSpPr>
          <p:nvPr/>
        </p:nvSpPr>
        <p:spPr bwMode="auto">
          <a:xfrm>
            <a:off x="220001" y="1086118"/>
            <a:ext cx="9469173" cy="5406756"/>
          </a:xfrm>
          <a:prstGeom prst="rect">
            <a:avLst/>
          </a:prstGeom>
          <a:noFill/>
          <a:ln w="9525">
            <a:solidFill>
              <a:sysClr val="windowText" lastClr="000000"/>
            </a:solidFill>
            <a:miter lim="800000"/>
            <a:headEnd/>
            <a:tailEnd/>
          </a:ln>
        </p:spPr>
        <p:txBody>
          <a:bodyPr/>
          <a:lstStyle/>
          <a:p>
            <a:pPr marL="285750" marR="0" lvl="0" indent="-285750" algn="l" defTabSz="914400" rtl="0" eaLnBrk="1" fontAlgn="auto" latinLnBrk="0" hangingPunct="1">
              <a:lnSpc>
                <a:spcPts val="2400"/>
              </a:lnSpc>
              <a:spcBef>
                <a:spcPts val="0"/>
              </a:spcBef>
              <a:spcAft>
                <a:spcPts val="0"/>
              </a:spcAft>
              <a:buClrTx/>
              <a:buSzTx/>
              <a:buFont typeface="Wingdings" panose="05000000000000000000" pitchFamily="2" charset="2"/>
              <a:buChar char="Ø"/>
              <a:tabLst/>
              <a:defRPr/>
            </a:pPr>
            <a:r>
              <a:rPr kumimoji="0" lang="ja-JP" altLang="en-US" sz="1600" b="0" i="0" u="none" strike="noStrike" kern="0" cap="none" spc="0" normalizeH="0" baseline="0" noProof="0">
                <a:ln>
                  <a:noFill/>
                </a:ln>
                <a:solidFill>
                  <a:prstClr val="black"/>
                </a:solidFill>
                <a:effectLst/>
                <a:uLnTx/>
                <a:uFillTx/>
                <a:latin typeface="メイリオ"/>
                <a:ea typeface="メイリオ"/>
                <a:cs typeface="+mn-cs"/>
              </a:rPr>
              <a:t>令和６年５</a:t>
            </a:r>
            <a:r>
              <a:rPr kumimoji="0" lang="ja-JP" altLang="ja-JP" sz="1600" b="0" i="0" u="none" strike="noStrike" kern="0" cap="none" spc="0" normalizeH="0" baseline="0" noProof="0">
                <a:ln>
                  <a:noFill/>
                </a:ln>
                <a:solidFill>
                  <a:prstClr val="black"/>
                </a:solidFill>
                <a:effectLst/>
                <a:uLnTx/>
                <a:uFillTx/>
                <a:latin typeface="メイリオ"/>
                <a:ea typeface="メイリオ"/>
                <a:cs typeface="+mn-cs"/>
              </a:rPr>
              <a:t>月までの診断群分類点数表による算定は見直し前の診断群分類点数表により行い、</a:t>
            </a:r>
            <a:r>
              <a:rPr kumimoji="0" lang="ja-JP" altLang="en-US" sz="1600" b="0" i="0" u="none" strike="noStrike" kern="0" cap="none" spc="0" normalizeH="0" baseline="0" noProof="0">
                <a:ln>
                  <a:noFill/>
                </a:ln>
                <a:solidFill>
                  <a:prstClr val="black"/>
                </a:solidFill>
                <a:effectLst/>
                <a:uLnTx/>
                <a:uFillTx/>
                <a:latin typeface="メイリオ"/>
                <a:ea typeface="メイリオ"/>
                <a:cs typeface="+mn-cs"/>
              </a:rPr>
              <a:t>令和６年６</a:t>
            </a:r>
            <a:r>
              <a:rPr kumimoji="0" lang="ja-JP" altLang="ja-JP" sz="1600" b="0" i="0" u="none" strike="noStrike" kern="0" cap="none" spc="0" normalizeH="0" baseline="0" noProof="0">
                <a:ln>
                  <a:noFill/>
                </a:ln>
                <a:solidFill>
                  <a:prstClr val="black"/>
                </a:solidFill>
                <a:effectLst/>
                <a:uLnTx/>
                <a:uFillTx/>
                <a:latin typeface="メイリオ"/>
                <a:ea typeface="メイリオ"/>
                <a:cs typeface="+mn-cs"/>
              </a:rPr>
              <a:t>月からの算定は見直し後の診断群分類点数表により行う。</a:t>
            </a:r>
            <a:endParaRPr kumimoji="0" lang="en-US" altLang="ja-JP" sz="1600" b="0" i="0" u="none" strike="noStrike" kern="0" cap="none" spc="0" normalizeH="0" baseline="0" noProof="0">
              <a:ln>
                <a:noFill/>
              </a:ln>
              <a:solidFill>
                <a:prstClr val="black"/>
              </a:solidFill>
              <a:effectLst/>
              <a:uLnTx/>
              <a:uFillTx/>
              <a:latin typeface="メイリオ"/>
              <a:ea typeface="メイリオ"/>
              <a:cs typeface="+mn-cs"/>
            </a:endParaRPr>
          </a:p>
          <a:p>
            <a:pPr marL="0" marR="0" lvl="0" indent="269875" algn="l" defTabSz="914400" rtl="0" eaLnBrk="1" fontAlgn="auto" latinLnBrk="0" hangingPunct="1">
              <a:lnSpc>
                <a:spcPts val="2400"/>
              </a:lnSpc>
              <a:spcBef>
                <a:spcPts val="0"/>
              </a:spcBef>
              <a:spcAft>
                <a:spcPts val="0"/>
              </a:spcAft>
              <a:buClrTx/>
              <a:buSzTx/>
              <a:buFontTx/>
              <a:buNone/>
              <a:tabLst/>
              <a:defRPr/>
            </a:pPr>
            <a:r>
              <a:rPr kumimoji="0" lang="ja-JP" altLang="en-US" sz="1600" b="0" i="0" u="none" strike="noStrike" kern="0" cap="none" spc="0" normalizeH="0" baseline="0" noProof="0">
                <a:ln>
                  <a:noFill/>
                </a:ln>
                <a:solidFill>
                  <a:prstClr val="black"/>
                </a:solidFill>
                <a:effectLst/>
                <a:uLnTx/>
                <a:uFillTx/>
                <a:latin typeface="メイリオ"/>
                <a:ea typeface="メイリオ"/>
                <a:cs typeface="+mn-cs"/>
              </a:rPr>
              <a:t>具体的な取扱いは以下の通り。</a:t>
            </a:r>
            <a:endParaRPr kumimoji="0" lang="en-US" altLang="ja-JP" sz="1600" b="0" i="0" u="none" strike="noStrike" kern="0" cap="none" spc="0" normalizeH="0" baseline="0" noProof="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ts val="2400"/>
              </a:lnSpc>
              <a:spcBef>
                <a:spcPts val="0"/>
              </a:spcBef>
              <a:spcAft>
                <a:spcPts val="0"/>
              </a:spcAft>
              <a:buClrTx/>
              <a:buSzTx/>
              <a:buFont typeface="Wingdings" panose="05000000000000000000" pitchFamily="2" charset="2"/>
              <a:buChar char="Ø"/>
              <a:tabLst/>
              <a:defRPr/>
            </a:pPr>
            <a:endParaRPr kumimoji="0" lang="en-US" altLang="ja-JP" sz="1600" b="0" i="0" u="none" strike="noStrike" kern="0" cap="none" spc="0" normalizeH="0" baseline="0" noProof="0">
              <a:ln>
                <a:noFill/>
              </a:ln>
              <a:solidFill>
                <a:prstClr val="black"/>
              </a:solidFill>
              <a:effectLst/>
              <a:uLnTx/>
              <a:uFillTx/>
              <a:latin typeface="メイリオ"/>
              <a:ea typeface="メイリオ"/>
              <a:cs typeface="+mn-cs"/>
            </a:endParaRPr>
          </a:p>
          <a:p>
            <a:pPr marL="742950" marR="0" lvl="1" indent="-285750" algn="l" defTabSz="914400" rtl="0" eaLnBrk="1" fontAlgn="auto" latinLnBrk="0" hangingPunct="1">
              <a:lnSpc>
                <a:spcPts val="2400"/>
              </a:lnSpc>
              <a:spcBef>
                <a:spcPts val="0"/>
              </a:spcBef>
              <a:spcAft>
                <a:spcPts val="0"/>
              </a:spcAft>
              <a:buClrTx/>
              <a:buSzTx/>
              <a:buFont typeface="Wingdings" panose="05000000000000000000" pitchFamily="2" charset="2"/>
              <a:buChar char="l"/>
              <a:tabLst/>
              <a:defRPr/>
            </a:pPr>
            <a:r>
              <a:rPr kumimoji="0" lang="ja-JP" altLang="en-US" sz="1600" b="0" i="0" u="none" strike="noStrike" kern="100" cap="none" spc="0" normalizeH="0" baseline="0" noProof="0">
                <a:ln>
                  <a:noFill/>
                </a:ln>
                <a:solidFill>
                  <a:prstClr val="black"/>
                </a:solidFill>
                <a:effectLst/>
                <a:uLnTx/>
                <a:uFillTx/>
                <a:latin typeface="メイリオ"/>
                <a:ea typeface="メイリオ"/>
                <a:cs typeface="Times New Roman"/>
              </a:rPr>
              <a:t>包括→包括の場合</a:t>
            </a:r>
            <a:endParaRPr kumimoji="0" lang="en-US" altLang="ja-JP" sz="1600" b="0" i="0" u="none" strike="noStrike" kern="100" cap="none" spc="0" normalizeH="0" baseline="0" noProof="0">
              <a:ln>
                <a:noFill/>
              </a:ln>
              <a:solidFill>
                <a:prstClr val="black"/>
              </a:solidFill>
              <a:effectLst/>
              <a:uLnTx/>
              <a:uFillTx/>
              <a:latin typeface="メイリオ"/>
              <a:ea typeface="メイリオ"/>
              <a:cs typeface="Times New Roman"/>
            </a:endParaRPr>
          </a:p>
          <a:p>
            <a:pPr marL="1200150" marR="0" lvl="2" indent="-285750" algn="l" defTabSz="914400" rtl="0" eaLnBrk="1" fontAlgn="auto" latinLnBrk="0" hangingPunct="1">
              <a:lnSpc>
                <a:spcPts val="2400"/>
              </a:lnSpc>
              <a:spcBef>
                <a:spcPts val="0"/>
              </a:spcBef>
              <a:spcAft>
                <a:spcPts val="0"/>
              </a:spcAft>
              <a:buClrTx/>
              <a:buSzTx/>
              <a:buFont typeface="Arial" panose="020B0604020202020204" pitchFamily="34" charset="0"/>
              <a:buChar char="•"/>
              <a:tabLst/>
              <a:defRPr/>
            </a:pPr>
            <a:r>
              <a:rPr kumimoji="0" lang="ja-JP" altLang="en-US" sz="1600" b="0" i="0" u="none" strike="noStrike" kern="100" cap="none" spc="0" normalizeH="0" baseline="0" noProof="0">
                <a:ln>
                  <a:noFill/>
                </a:ln>
                <a:solidFill>
                  <a:prstClr val="black"/>
                </a:solidFill>
                <a:effectLst/>
                <a:uLnTx/>
                <a:uFillTx/>
                <a:latin typeface="メイリオ"/>
                <a:ea typeface="メイリオ"/>
                <a:cs typeface="Times New Roman"/>
              </a:rPr>
              <a:t>６月分の請求は見直し後</a:t>
            </a:r>
            <a:r>
              <a:rPr kumimoji="0" lang="ja-JP" altLang="en-US" sz="1600" b="0" i="0" u="none" strike="noStrike" kern="100" cap="none" spc="0" normalizeH="0" baseline="0" noProof="0">
                <a:ln>
                  <a:noFill/>
                </a:ln>
                <a:solidFill>
                  <a:srgbClr val="000000"/>
                </a:solidFill>
                <a:effectLst/>
                <a:uLnTx/>
                <a:uFillTx/>
                <a:latin typeface="メイリオ"/>
                <a:ea typeface="メイリオ"/>
                <a:cs typeface="Times New Roman"/>
              </a:rPr>
              <a:t>の診断群分類とし、算定の起算日は入院日とする。</a:t>
            </a:r>
          </a:p>
          <a:p>
            <a:pPr marL="1200150" marR="0" lvl="2" indent="-285750" algn="l" defTabSz="914400" rtl="0" eaLnBrk="1" fontAlgn="auto" latinLnBrk="0" hangingPunct="1">
              <a:lnSpc>
                <a:spcPts val="2400"/>
              </a:lnSpc>
              <a:spcBef>
                <a:spcPts val="0"/>
              </a:spcBef>
              <a:spcAft>
                <a:spcPts val="0"/>
              </a:spcAft>
              <a:buClrTx/>
              <a:buSzTx/>
              <a:buFont typeface="Arial" panose="020B0604020202020204" pitchFamily="34" charset="0"/>
              <a:buChar char="•"/>
              <a:tabLst/>
              <a:defRPr/>
            </a:pPr>
            <a:r>
              <a:rPr kumimoji="0" lang="ja-JP" altLang="en-US" sz="1600" b="0" i="0" u="none" strike="noStrike" kern="100" cap="none" spc="0" normalizeH="0" baseline="0" noProof="0">
                <a:ln>
                  <a:noFill/>
                </a:ln>
                <a:solidFill>
                  <a:srgbClr val="000000"/>
                </a:solidFill>
                <a:effectLst/>
                <a:uLnTx/>
                <a:uFillTx/>
                <a:latin typeface="メイリオ"/>
                <a:ea typeface="メイリオ"/>
                <a:cs typeface="Times New Roman"/>
              </a:rPr>
              <a:t>５月までの間で診断群分類の変更があった場合は、５月３１日に差額調整を行う。</a:t>
            </a:r>
          </a:p>
          <a:p>
            <a:pPr marL="1200150" marR="0" lvl="2" indent="-285750" algn="l" defTabSz="914400" rtl="0" eaLnBrk="1" fontAlgn="auto" latinLnBrk="0" hangingPunct="1">
              <a:lnSpc>
                <a:spcPts val="2400"/>
              </a:lnSpc>
              <a:spcBef>
                <a:spcPts val="0"/>
              </a:spcBef>
              <a:spcAft>
                <a:spcPts val="0"/>
              </a:spcAft>
              <a:buClrTx/>
              <a:buSzTx/>
              <a:buFont typeface="Arial" panose="020B0604020202020204" pitchFamily="34" charset="0"/>
              <a:buChar char="•"/>
              <a:tabLst/>
              <a:defRPr/>
            </a:pPr>
            <a:r>
              <a:rPr kumimoji="0" lang="ja-JP" altLang="en-US" sz="1600" b="0" i="0" u="none" strike="noStrike" kern="100" cap="none" spc="0" normalizeH="0" baseline="0" noProof="0">
                <a:ln>
                  <a:noFill/>
                </a:ln>
                <a:solidFill>
                  <a:srgbClr val="000000"/>
                </a:solidFill>
                <a:effectLst/>
                <a:uLnTx/>
                <a:uFillTx/>
                <a:latin typeface="メイリオ"/>
                <a:ea typeface="メイリオ"/>
                <a:cs typeface="Times New Roman"/>
              </a:rPr>
              <a:t>６月以降に診断群分類の変更がある場合は、６月１日以降の請求額の差額調整を行う。</a:t>
            </a:r>
            <a:endParaRPr kumimoji="0" lang="en-US" altLang="ja-JP" sz="1600" b="0" i="0" u="none" strike="noStrike" kern="100" cap="none" spc="0" normalizeH="0" baseline="0" noProof="0">
              <a:ln>
                <a:noFill/>
              </a:ln>
              <a:solidFill>
                <a:srgbClr val="000000"/>
              </a:solidFill>
              <a:effectLst/>
              <a:uLnTx/>
              <a:uFillTx/>
              <a:latin typeface="メイリオ"/>
              <a:ea typeface="メイリオ"/>
              <a:cs typeface="Times New Roman"/>
            </a:endParaRPr>
          </a:p>
          <a:p>
            <a:pPr marL="1200150" marR="0" lvl="2" indent="-285750" algn="l" defTabSz="914400" rtl="0" eaLnBrk="1" fontAlgn="auto" latinLnBrk="0" hangingPunct="1">
              <a:lnSpc>
                <a:spcPts val="2400"/>
              </a:lnSpc>
              <a:spcBef>
                <a:spcPts val="0"/>
              </a:spcBef>
              <a:spcAft>
                <a:spcPts val="0"/>
              </a:spcAft>
              <a:buClrTx/>
              <a:buSzTx/>
              <a:buFont typeface="Arial" panose="020B0604020202020204" pitchFamily="34" charset="0"/>
              <a:buChar char="•"/>
              <a:tabLst/>
              <a:defRPr/>
            </a:pPr>
            <a:endParaRPr kumimoji="0" lang="en-US" altLang="ja-JP" sz="1600" b="0" i="0" u="none" strike="noStrike" kern="100" cap="none" spc="0" normalizeH="0" baseline="0" noProof="0">
              <a:ln>
                <a:noFill/>
              </a:ln>
              <a:solidFill>
                <a:srgbClr val="000000"/>
              </a:solidFill>
              <a:effectLst/>
              <a:uLnTx/>
              <a:uFillTx/>
              <a:latin typeface="メイリオ"/>
              <a:ea typeface="メイリオ"/>
              <a:cs typeface="Times New Roman"/>
            </a:endParaRPr>
          </a:p>
          <a:p>
            <a:pPr marL="742950" marR="0" lvl="1" indent="-285750" algn="l" defTabSz="914400" rtl="0" eaLnBrk="1" fontAlgn="auto" latinLnBrk="0" hangingPunct="1">
              <a:lnSpc>
                <a:spcPts val="2400"/>
              </a:lnSpc>
              <a:spcBef>
                <a:spcPts val="0"/>
              </a:spcBef>
              <a:spcAft>
                <a:spcPts val="0"/>
              </a:spcAft>
              <a:buClrTx/>
              <a:buSzTx/>
              <a:buFont typeface="Wingdings" panose="05000000000000000000" pitchFamily="2" charset="2"/>
              <a:buChar char="l"/>
              <a:tabLst/>
              <a:defRPr/>
            </a:pPr>
            <a:r>
              <a:rPr kumimoji="0" lang="ja-JP" altLang="en-US" sz="1600" b="0" i="0" u="none" strike="noStrike" kern="100" cap="none" spc="0" normalizeH="0" baseline="0" noProof="0">
                <a:ln>
                  <a:noFill/>
                </a:ln>
                <a:solidFill>
                  <a:srgbClr val="000000"/>
                </a:solidFill>
                <a:effectLst/>
                <a:uLnTx/>
                <a:uFillTx/>
                <a:latin typeface="メイリオ"/>
                <a:ea typeface="メイリオ"/>
                <a:cs typeface="Times New Roman"/>
              </a:rPr>
              <a:t>包括→出来高の場合</a:t>
            </a:r>
            <a:endParaRPr kumimoji="0" lang="en-US" altLang="ja-JP" sz="1600" b="0" i="0" u="none" strike="noStrike" kern="100" cap="none" spc="0" normalizeH="0" baseline="0" noProof="0">
              <a:ln>
                <a:noFill/>
              </a:ln>
              <a:solidFill>
                <a:srgbClr val="000000"/>
              </a:solidFill>
              <a:effectLst/>
              <a:uLnTx/>
              <a:uFillTx/>
              <a:latin typeface="メイリオ"/>
              <a:ea typeface="メイリオ"/>
              <a:cs typeface="Times New Roman"/>
            </a:endParaRPr>
          </a:p>
          <a:p>
            <a:pPr marL="1257300" marR="0" lvl="2" indent="-342900" algn="l" defTabSz="914400" rtl="0" eaLnBrk="1" fontAlgn="auto" latinLnBrk="0" hangingPunct="1">
              <a:lnSpc>
                <a:spcPts val="2400"/>
              </a:lnSpc>
              <a:spcBef>
                <a:spcPts val="0"/>
              </a:spcBef>
              <a:spcAft>
                <a:spcPts val="0"/>
              </a:spcAft>
              <a:buClrTx/>
              <a:buSzTx/>
              <a:buFont typeface="Arial" panose="020B0604020202020204" pitchFamily="34" charset="0"/>
              <a:buChar char="•"/>
              <a:tabLst/>
              <a:defRPr/>
            </a:pPr>
            <a:r>
              <a:rPr kumimoji="0" lang="ja-JP" altLang="en-US" sz="1600" b="0" i="0" u="none" strike="noStrike" kern="100" cap="none" spc="0" normalizeH="0" baseline="0" noProof="0">
                <a:ln>
                  <a:noFill/>
                </a:ln>
                <a:solidFill>
                  <a:srgbClr val="000000"/>
                </a:solidFill>
                <a:effectLst/>
                <a:uLnTx/>
                <a:uFillTx/>
                <a:latin typeface="メイリオ"/>
                <a:ea typeface="メイリオ"/>
                <a:cs typeface="Times New Roman"/>
              </a:rPr>
              <a:t>６月分の請求は出来高で行う。</a:t>
            </a:r>
          </a:p>
          <a:p>
            <a:pPr marL="1257300" marR="0" lvl="2" indent="-342900" algn="l" defTabSz="914400" rtl="0" eaLnBrk="1" fontAlgn="auto" latinLnBrk="0" hangingPunct="1">
              <a:lnSpc>
                <a:spcPts val="2400"/>
              </a:lnSpc>
              <a:spcBef>
                <a:spcPts val="0"/>
              </a:spcBef>
              <a:spcAft>
                <a:spcPts val="0"/>
              </a:spcAft>
              <a:buClrTx/>
              <a:buSzTx/>
              <a:buFont typeface="Arial" panose="020B0604020202020204" pitchFamily="34" charset="0"/>
              <a:buChar char="•"/>
              <a:tabLst/>
              <a:defRPr/>
            </a:pPr>
            <a:r>
              <a:rPr kumimoji="0" lang="ja-JP" altLang="en-US" sz="1600" b="0" i="0" u="none" strike="noStrike" kern="100" cap="none" spc="0" normalizeH="0" baseline="0" noProof="0">
                <a:ln>
                  <a:noFill/>
                </a:ln>
                <a:solidFill>
                  <a:srgbClr val="000000"/>
                </a:solidFill>
                <a:effectLst/>
                <a:uLnTx/>
                <a:uFillTx/>
                <a:latin typeface="メイリオ"/>
                <a:ea typeface="メイリオ"/>
                <a:cs typeface="Times New Roman"/>
              </a:rPr>
              <a:t>５月までの間で診断群分類の変更があった場合は、５月３１日に差額調整を行う。</a:t>
            </a:r>
            <a:endParaRPr kumimoji="0" lang="en-US" altLang="ja-JP" sz="1600" b="0" i="0" u="none" strike="noStrike" kern="100" cap="none" spc="0" normalizeH="0" baseline="0" noProof="0">
              <a:ln>
                <a:noFill/>
              </a:ln>
              <a:solidFill>
                <a:srgbClr val="000000"/>
              </a:solidFill>
              <a:effectLst/>
              <a:uLnTx/>
              <a:uFillTx/>
              <a:latin typeface="メイリオ"/>
              <a:ea typeface="メイリオ"/>
              <a:cs typeface="Times New Roman"/>
            </a:endParaRPr>
          </a:p>
          <a:p>
            <a:pPr marL="1257300" marR="0" lvl="2" indent="-342900" algn="l" defTabSz="914400" rtl="0" eaLnBrk="1" fontAlgn="auto" latinLnBrk="0" hangingPunct="1">
              <a:lnSpc>
                <a:spcPts val="2400"/>
              </a:lnSpc>
              <a:spcBef>
                <a:spcPts val="0"/>
              </a:spcBef>
              <a:spcAft>
                <a:spcPts val="0"/>
              </a:spcAft>
              <a:buClrTx/>
              <a:buSzTx/>
              <a:buFont typeface="Arial" panose="020B0604020202020204" pitchFamily="34" charset="0"/>
              <a:buChar char="•"/>
              <a:tabLst/>
              <a:defRPr/>
            </a:pPr>
            <a:r>
              <a:rPr kumimoji="0" lang="ja-JP" altLang="en-US" sz="1600" b="0" i="0" u="none" strike="noStrike" kern="100" cap="none" spc="0" normalizeH="0" baseline="0" noProof="0">
                <a:ln>
                  <a:noFill/>
                </a:ln>
                <a:solidFill>
                  <a:srgbClr val="000000"/>
                </a:solidFill>
                <a:effectLst/>
                <a:uLnTx/>
                <a:uFillTx/>
                <a:latin typeface="メイリオ"/>
                <a:ea typeface="メイリオ"/>
                <a:cs typeface="Times New Roman"/>
              </a:rPr>
              <a:t>６月以降に出来高→包括の変更がある場合は、６月１日以降の請求額の差額調整を行う。</a:t>
            </a:r>
            <a:endParaRPr kumimoji="0" lang="en-US" altLang="ja-JP" sz="1600" b="0" i="0" u="none" strike="noStrike" kern="100" cap="none" spc="0" normalizeH="0" baseline="0" noProof="0">
              <a:ln>
                <a:noFill/>
              </a:ln>
              <a:solidFill>
                <a:srgbClr val="000000"/>
              </a:solidFill>
              <a:effectLst/>
              <a:uLnTx/>
              <a:uFillTx/>
              <a:latin typeface="メイリオ"/>
              <a:ea typeface="メイリオ"/>
              <a:cs typeface="Times New Roman"/>
            </a:endParaRPr>
          </a:p>
          <a:p>
            <a:pPr marL="1257300" marR="0" lvl="2" indent="-342900" algn="l" defTabSz="914400" rtl="0" eaLnBrk="1" fontAlgn="auto" latinLnBrk="0" hangingPunct="1">
              <a:lnSpc>
                <a:spcPts val="2400"/>
              </a:lnSpc>
              <a:spcBef>
                <a:spcPts val="0"/>
              </a:spcBef>
              <a:spcAft>
                <a:spcPts val="0"/>
              </a:spcAft>
              <a:buClrTx/>
              <a:buSzTx/>
              <a:buFont typeface="Arial" panose="020B0604020202020204" pitchFamily="34" charset="0"/>
              <a:buChar char="•"/>
              <a:tabLst/>
              <a:defRPr/>
            </a:pPr>
            <a:endParaRPr kumimoji="0" lang="en-US" altLang="ja-JP" sz="1600" b="0" i="0" u="none" strike="noStrike" kern="100" cap="none" spc="0" normalizeH="0" baseline="0" noProof="0">
              <a:ln>
                <a:noFill/>
              </a:ln>
              <a:solidFill>
                <a:srgbClr val="000000"/>
              </a:solidFill>
              <a:effectLst/>
              <a:uLnTx/>
              <a:uFillTx/>
              <a:latin typeface="メイリオ"/>
              <a:ea typeface="メイリオ"/>
              <a:cs typeface="Times New Roman"/>
            </a:endParaRPr>
          </a:p>
          <a:p>
            <a:pPr marL="800100" marR="0" lvl="1" indent="-342900" algn="l" defTabSz="914400" rtl="0" eaLnBrk="1" fontAlgn="auto" latinLnBrk="0" hangingPunct="1">
              <a:lnSpc>
                <a:spcPts val="2400"/>
              </a:lnSpc>
              <a:spcBef>
                <a:spcPts val="0"/>
              </a:spcBef>
              <a:spcAft>
                <a:spcPts val="0"/>
              </a:spcAft>
              <a:buClrTx/>
              <a:buSzTx/>
              <a:buFont typeface="Wingdings" panose="05000000000000000000" pitchFamily="2" charset="2"/>
              <a:buChar char="l"/>
              <a:tabLst/>
              <a:defRPr/>
            </a:pPr>
            <a:r>
              <a:rPr kumimoji="0" lang="ja-JP" altLang="en-US" sz="1600" b="0" i="0" u="none" strike="noStrike" kern="100" cap="none" spc="0" normalizeH="0" baseline="0" noProof="0">
                <a:ln>
                  <a:noFill/>
                </a:ln>
                <a:solidFill>
                  <a:srgbClr val="000000"/>
                </a:solidFill>
                <a:effectLst/>
                <a:uLnTx/>
                <a:uFillTx/>
                <a:latin typeface="メイリオ"/>
                <a:ea typeface="メイリオ"/>
                <a:cs typeface="Times New Roman"/>
              </a:rPr>
              <a:t>出来高→包括の場合</a:t>
            </a:r>
            <a:endParaRPr kumimoji="0" lang="en-US" altLang="ja-JP" sz="1600" b="0" i="0" u="none" strike="noStrike" kern="100" cap="none" spc="0" normalizeH="0" baseline="0" noProof="0">
              <a:ln>
                <a:noFill/>
              </a:ln>
              <a:solidFill>
                <a:srgbClr val="000000"/>
              </a:solidFill>
              <a:effectLst/>
              <a:uLnTx/>
              <a:uFillTx/>
              <a:latin typeface="メイリオ"/>
              <a:ea typeface="メイリオ"/>
              <a:cs typeface="Times New Roman"/>
            </a:endParaRPr>
          </a:p>
          <a:p>
            <a:pPr marL="1257300" marR="0" lvl="2" indent="-342900" algn="l" defTabSz="914400" rtl="0" eaLnBrk="1" fontAlgn="auto" latinLnBrk="0" hangingPunct="1">
              <a:lnSpc>
                <a:spcPts val="2400"/>
              </a:lnSpc>
              <a:spcBef>
                <a:spcPts val="0"/>
              </a:spcBef>
              <a:spcAft>
                <a:spcPts val="0"/>
              </a:spcAft>
              <a:buClrTx/>
              <a:buSzTx/>
              <a:buFont typeface="Arial" panose="020B0604020202020204" pitchFamily="34" charset="0"/>
              <a:buChar char="•"/>
              <a:tabLst/>
              <a:defRPr/>
            </a:pPr>
            <a:r>
              <a:rPr kumimoji="0" lang="ja-JP" altLang="en-US" sz="1600" b="0" i="0" u="none" strike="noStrike" kern="100" cap="none" spc="0" normalizeH="0" baseline="0" noProof="0">
                <a:ln>
                  <a:noFill/>
                </a:ln>
                <a:solidFill>
                  <a:srgbClr val="000000"/>
                </a:solidFill>
                <a:effectLst/>
                <a:uLnTx/>
                <a:uFillTx/>
                <a:latin typeface="メイリオ"/>
                <a:ea typeface="メイリオ"/>
                <a:cs typeface="Times New Roman"/>
              </a:rPr>
              <a:t>６月分の請求は見直し後の診断群分類とし、算定の起算日は入院日とする。</a:t>
            </a:r>
          </a:p>
          <a:p>
            <a:pPr marL="1257300" marR="0" lvl="2" indent="-342900" algn="l" defTabSz="914400" rtl="0" eaLnBrk="1" fontAlgn="auto" latinLnBrk="0" hangingPunct="1">
              <a:lnSpc>
                <a:spcPts val="2400"/>
              </a:lnSpc>
              <a:spcBef>
                <a:spcPts val="0"/>
              </a:spcBef>
              <a:spcAft>
                <a:spcPts val="0"/>
              </a:spcAft>
              <a:buClrTx/>
              <a:buSzTx/>
              <a:buFont typeface="Arial" panose="020B0604020202020204" pitchFamily="34" charset="0"/>
              <a:buChar char="•"/>
              <a:tabLst/>
              <a:defRPr/>
            </a:pPr>
            <a:r>
              <a:rPr kumimoji="0" lang="ja-JP" altLang="en-US" sz="1600" b="0" i="0" u="none" strike="noStrike" kern="100" cap="none" spc="0" normalizeH="0" baseline="0" noProof="0">
                <a:ln>
                  <a:noFill/>
                </a:ln>
                <a:solidFill>
                  <a:srgbClr val="000000"/>
                </a:solidFill>
                <a:effectLst/>
                <a:uLnTx/>
                <a:uFillTx/>
                <a:latin typeface="メイリオ"/>
                <a:ea typeface="メイリオ"/>
                <a:cs typeface="Times New Roman"/>
              </a:rPr>
              <a:t>６月以降に診断群分類の変更がある場合は、６月１日以降の請求額の差額調整を行う。</a:t>
            </a:r>
          </a:p>
          <a:p>
            <a:pPr marL="0" marR="0" lvl="2" indent="0" algn="l" defTabSz="914400" rtl="0" eaLnBrk="1" fontAlgn="auto" latinLnBrk="0" hangingPunct="1">
              <a:lnSpc>
                <a:spcPts val="2400"/>
              </a:lnSpc>
              <a:spcBef>
                <a:spcPts val="0"/>
              </a:spcBef>
              <a:spcAft>
                <a:spcPts val="0"/>
              </a:spcAft>
              <a:buClrTx/>
              <a:buSzTx/>
              <a:buFontTx/>
              <a:buNone/>
              <a:tabLst/>
              <a:defRPr/>
            </a:pPr>
            <a:endParaRPr kumimoji="0" lang="en-US" altLang="ja-JP" sz="1600" b="0" i="0" u="none" strike="noStrike" kern="100" cap="none" spc="0" normalizeH="0" baseline="0" noProof="0">
              <a:ln>
                <a:noFill/>
              </a:ln>
              <a:solidFill>
                <a:srgbClr val="000000"/>
              </a:solidFill>
              <a:effectLst/>
              <a:uLnTx/>
              <a:uFillTx/>
              <a:latin typeface="メイリオ"/>
              <a:ea typeface="メイリオ"/>
              <a:cs typeface="Times New Roman"/>
            </a:endParaRPr>
          </a:p>
          <a:p>
            <a:pPr marL="742950" marR="0" lvl="1" indent="-285750" algn="l" defTabSz="914400" rtl="0" eaLnBrk="1" fontAlgn="auto" latinLnBrk="0" hangingPunct="1">
              <a:lnSpc>
                <a:spcPts val="2400"/>
              </a:lnSpc>
              <a:spcBef>
                <a:spcPts val="0"/>
              </a:spcBef>
              <a:spcAft>
                <a:spcPts val="0"/>
              </a:spcAft>
              <a:buClrTx/>
              <a:buSzTx/>
              <a:buFont typeface="Wingdings" panose="05000000000000000000" pitchFamily="2" charset="2"/>
              <a:buChar char="Ø"/>
              <a:tabLst/>
              <a:defRPr/>
            </a:pPr>
            <a:endParaRPr kumimoji="0" lang="en-US" altLang="ja-JP" sz="1600" b="0" i="0" u="none" strike="noStrike" kern="100" cap="none" spc="0" normalizeH="0" baseline="0" noProof="0">
              <a:ln>
                <a:noFill/>
              </a:ln>
              <a:solidFill>
                <a:srgbClr val="000000"/>
              </a:solidFill>
              <a:effectLst/>
              <a:uLnTx/>
              <a:uFillTx/>
              <a:latin typeface="メイリオ"/>
              <a:ea typeface="メイリオ"/>
              <a:cs typeface="Times New Roman"/>
            </a:endParaRPr>
          </a:p>
          <a:p>
            <a:pPr marL="285750" marR="0" lvl="0" indent="-285750" algn="l" defTabSz="914400" rtl="0" eaLnBrk="1" fontAlgn="auto" latinLnBrk="0" hangingPunct="1">
              <a:lnSpc>
                <a:spcPts val="2400"/>
              </a:lnSpc>
              <a:spcBef>
                <a:spcPts val="0"/>
              </a:spcBef>
              <a:spcAft>
                <a:spcPts val="0"/>
              </a:spcAft>
              <a:buClrTx/>
              <a:buSzTx/>
              <a:buFont typeface="Wingdings" panose="05000000000000000000" pitchFamily="2" charset="2"/>
              <a:buChar char="Ø"/>
              <a:tabLst/>
              <a:defRPr/>
            </a:pPr>
            <a:endParaRPr kumimoji="0" lang="en-US" altLang="ja-JP" sz="1600" b="0" i="0" u="none" strike="noStrike" kern="100" cap="none" spc="0" normalizeH="0" baseline="0" noProof="0">
              <a:ln>
                <a:noFill/>
              </a:ln>
              <a:solidFill>
                <a:srgbClr val="000000"/>
              </a:solidFill>
              <a:effectLst/>
              <a:uLnTx/>
              <a:uFillTx/>
              <a:latin typeface="メイリオ"/>
              <a:ea typeface="メイリオ"/>
              <a:cs typeface="Times New Roman"/>
            </a:endParaRPr>
          </a:p>
        </p:txBody>
      </p:sp>
      <p:sp>
        <p:nvSpPr>
          <p:cNvPr id="5" name="スライド番号プレースホルダー 2">
            <a:extLst>
              <a:ext uri="{FF2B5EF4-FFF2-40B4-BE49-F238E27FC236}">
                <a16:creationId xmlns:a16="http://schemas.microsoft.com/office/drawing/2014/main" id="{FEFB9E77-E6C3-F949-7743-F6012087C11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548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520936105"/>
      </p:ext>
    </p:extLst>
  </p:cSld>
  <p:clrMapOvr>
    <a:masterClrMapping/>
  </p:clrMapOvr>
</p:sld>
</file>

<file path=ppt/slides/slide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短期滞在手術等基本料の評価の見直し</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患者の状態及び必要と考えられる医療機能に応じた入院医療の評価－⑨</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1018" y="1007758"/>
            <a:ext cx="9529762" cy="312269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短期滞在手術等基本料１について、対象手等の入院外での実施状況を踏まえ、適切な評価を行う観点から、評価を見直す。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825919"/>
            <a:ext cx="3299489"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短期滞在手術等基本料１の見直し</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5208475" y="1772887"/>
            <a:ext cx="4364296"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5208475" y="2136197"/>
            <a:ext cx="4364297" cy="1881621"/>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短期滞在手術等基本料１</a:t>
            </a:r>
            <a:r>
              <a:rPr kumimoji="1" lang="en-US" altLang="ja-JP" sz="1200" b="0" i="0" u="none" strike="noStrike" kern="1200" cap="none" spc="0" normalizeH="0" baseline="0" noProof="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短期滞在手術等基本料１（日帰りの場合）</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a:ea typeface="メイリオ"/>
                <a:cs typeface="+mn-cs"/>
              </a:rPr>
              <a:t>（改）イ</a:t>
            </a:r>
            <a:r>
              <a:rPr kumimoji="1" lang="ja-JP" altLang="en-US" sz="11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100" b="1" i="0" u="sng" strike="noStrike" kern="1200" cap="none" spc="0" normalizeH="0" baseline="0" noProof="0">
                <a:ln>
                  <a:noFill/>
                </a:ln>
                <a:solidFill>
                  <a:srgbClr val="0070C0"/>
                </a:solidFill>
                <a:effectLst/>
                <a:uLnTx/>
                <a:uFillTx/>
                <a:latin typeface="メイリオ"/>
                <a:ea typeface="メイリオ"/>
                <a:cs typeface="+mn-cs"/>
              </a:rPr>
              <a:t>主として入院で実施されている手術を行った場合</a:t>
            </a:r>
            <a:endParaRPr kumimoji="1" lang="en-US" altLang="ja-JP" sz="1100" b="1" i="0" u="sng" strike="noStrike" kern="1200" cap="none" spc="0" normalizeH="0" baseline="0" noProof="0">
              <a:ln>
                <a:noFill/>
              </a:ln>
              <a:solidFill>
                <a:srgbClr val="0070C0"/>
              </a:solidFill>
              <a:effectLst/>
              <a:uLnTx/>
              <a:uFillTx/>
              <a:latin typeface="メイリオ"/>
              <a:ea typeface="メイリオ"/>
              <a:cs typeface="+mn-cs"/>
            </a:endParaRPr>
          </a:p>
          <a:p>
            <a:pPr marL="17970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100" b="1" i="0" u="sng" strike="noStrike" kern="1200" cap="none" spc="0" normalizeH="0" baseline="0" noProof="0">
                <a:ln>
                  <a:noFill/>
                </a:ln>
                <a:solidFill>
                  <a:srgbClr val="0070C0"/>
                </a:solidFill>
                <a:effectLst/>
                <a:uLnTx/>
                <a:uFillTx/>
                <a:latin typeface="メイリオ"/>
                <a:ea typeface="メイリオ"/>
                <a:cs typeface="+mn-cs"/>
              </a:rPr>
              <a:t>(1)</a:t>
            </a:r>
            <a:r>
              <a:rPr kumimoji="1" lang="ja-JP" altLang="en-US" sz="11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100" b="1" i="0" u="sng" strike="noStrike" kern="1200" cap="none" spc="0" normalizeH="0" baseline="0" noProof="0">
                <a:ln>
                  <a:noFill/>
                </a:ln>
                <a:solidFill>
                  <a:srgbClr val="0070C0"/>
                </a:solidFill>
                <a:effectLst/>
                <a:uLnTx/>
                <a:uFillTx/>
                <a:latin typeface="メイリオ"/>
                <a:ea typeface="メイリオ"/>
                <a:cs typeface="+mn-cs"/>
              </a:rPr>
              <a:t>麻酔を伴う手術を行った場合</a:t>
            </a:r>
            <a:r>
              <a:rPr kumimoji="1" lang="ja-JP" altLang="en-US" sz="11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100" b="1" i="0" u="sng" strike="noStrike" kern="1200" cap="none" spc="0" normalizeH="0" baseline="0" noProof="0">
                <a:ln>
                  <a:noFill/>
                </a:ln>
                <a:solidFill>
                  <a:srgbClr val="0070C0"/>
                </a:solidFill>
                <a:effectLst/>
                <a:uLnTx/>
                <a:uFillTx/>
                <a:latin typeface="メイリオ"/>
                <a:ea typeface="メイリオ"/>
                <a:cs typeface="+mn-cs"/>
              </a:rPr>
              <a:t>2,947</a:t>
            </a:r>
            <a:r>
              <a:rPr kumimoji="1" lang="ja-JP" altLang="en-US" sz="1100" b="1" i="0" u="sng" strike="noStrike" kern="1200" cap="none" spc="0" normalizeH="0" baseline="0" noProof="0">
                <a:ln>
                  <a:noFill/>
                </a:ln>
                <a:solidFill>
                  <a:srgbClr val="0070C0"/>
                </a:solidFill>
                <a:effectLst/>
                <a:uLnTx/>
                <a:uFillTx/>
                <a:latin typeface="メイリオ"/>
                <a:ea typeface="メイリオ"/>
                <a:cs typeface="+mn-cs"/>
              </a:rPr>
              <a:t>点</a:t>
            </a:r>
            <a:endParaRPr kumimoji="0" lang="en-US" altLang="ja-JP" sz="1100" b="1" i="0" u="sng" strike="noStrike" kern="1200" cap="none" spc="0" normalizeH="0" baseline="0" noProof="0">
              <a:ln>
                <a:noFill/>
              </a:ln>
              <a:solidFill>
                <a:srgbClr val="0070C0"/>
              </a:solidFill>
              <a:effectLst/>
              <a:uLnTx/>
              <a:uFillTx/>
              <a:latin typeface="メイリオ"/>
              <a:ea typeface="メイリオ"/>
              <a:cs typeface="+mn-cs"/>
            </a:endParaRPr>
          </a:p>
          <a:p>
            <a:pPr marL="17970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100" b="1" i="0" u="sng" strike="noStrike" kern="1200" cap="none" spc="0" normalizeH="0" baseline="0" noProof="0">
                <a:ln>
                  <a:noFill/>
                </a:ln>
                <a:solidFill>
                  <a:srgbClr val="0070C0"/>
                </a:solidFill>
                <a:effectLst/>
                <a:uLnTx/>
                <a:uFillTx/>
                <a:latin typeface="メイリオ"/>
                <a:ea typeface="メイリオ"/>
                <a:cs typeface="+mn-cs"/>
              </a:rPr>
              <a:t>(2)</a:t>
            </a:r>
            <a:r>
              <a:rPr kumimoji="1" lang="ja-JP" altLang="en-US" sz="11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100" b="1" i="0" u="sng" strike="noStrike" kern="1200" cap="none" spc="0" normalizeH="0" baseline="0" noProof="0">
                <a:ln>
                  <a:noFill/>
                </a:ln>
                <a:solidFill>
                  <a:srgbClr val="0070C0"/>
                </a:solidFill>
                <a:effectLst/>
                <a:uLnTx/>
                <a:uFillTx/>
                <a:latin typeface="メイリオ"/>
                <a:ea typeface="メイリオ"/>
                <a:cs typeface="+mn-cs"/>
              </a:rPr>
              <a:t>(1)</a:t>
            </a:r>
            <a:r>
              <a:rPr kumimoji="1" lang="ja-JP" altLang="en-US" sz="1100" b="1" i="0" u="sng" strike="noStrike" kern="1200" cap="none" spc="0" normalizeH="0" baseline="0" noProof="0">
                <a:ln>
                  <a:noFill/>
                </a:ln>
                <a:solidFill>
                  <a:srgbClr val="0070C0"/>
                </a:solidFill>
                <a:effectLst/>
                <a:uLnTx/>
                <a:uFillTx/>
                <a:latin typeface="メイリオ"/>
                <a:ea typeface="メイリオ"/>
                <a:cs typeface="+mn-cs"/>
              </a:rPr>
              <a:t>以外の場合</a:t>
            </a:r>
            <a:r>
              <a:rPr kumimoji="1" lang="ja-JP" altLang="en-US" sz="11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100" b="1" i="0" u="sng" strike="noStrike" kern="1200" cap="none" spc="0" normalizeH="0" baseline="0" noProof="0">
                <a:ln>
                  <a:noFill/>
                </a:ln>
                <a:solidFill>
                  <a:srgbClr val="0070C0"/>
                </a:solidFill>
                <a:effectLst/>
                <a:uLnTx/>
                <a:uFillTx/>
                <a:latin typeface="メイリオ"/>
                <a:ea typeface="メイリオ"/>
                <a:cs typeface="+mn-cs"/>
              </a:rPr>
              <a:t>2,718</a:t>
            </a:r>
            <a:r>
              <a:rPr kumimoji="1" lang="ja-JP" altLang="en-US" sz="1100" b="1" i="0" u="sng" strike="noStrike" kern="1200" cap="none" spc="0" normalizeH="0" baseline="0" noProof="0">
                <a:ln>
                  <a:noFill/>
                </a:ln>
                <a:solidFill>
                  <a:srgbClr val="0070C0"/>
                </a:solidFill>
                <a:effectLst/>
                <a:uLnTx/>
                <a:uFillTx/>
                <a:latin typeface="メイリオ"/>
                <a:ea typeface="メイリオ"/>
                <a:cs typeface="+mn-cs"/>
              </a:rPr>
              <a:t>点</a:t>
            </a:r>
            <a:endParaRPr kumimoji="0" lang="ja-JP" altLang="en-US" sz="1100" b="1" i="0" u="sng" strike="noStrike" kern="1200" cap="none" spc="0" normalizeH="0" baseline="0" noProof="0">
              <a:ln>
                <a:noFill/>
              </a:ln>
              <a:solidFill>
                <a:srgbClr val="0070C0"/>
              </a:solidFill>
              <a:effectLst/>
              <a:uLnTx/>
              <a:uFillTx/>
              <a:latin typeface="メイリオ"/>
              <a:ea typeface="メイリオ"/>
              <a:cs typeface="+mn-cs"/>
            </a:endParaRPr>
          </a:p>
          <a:p>
            <a:pPr marL="179705"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srgbClr val="0070C0"/>
                </a:solidFill>
                <a:effectLst/>
                <a:uLnTx/>
                <a:uFillTx/>
                <a:latin typeface="メイリオ"/>
                <a:ea typeface="メイリオ"/>
                <a:cs typeface="+mn-cs"/>
              </a:rPr>
              <a:t>（改）ロ</a:t>
            </a:r>
            <a:r>
              <a:rPr kumimoji="1" lang="ja-JP" altLang="en-US" sz="11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100" b="1" i="0" u="sng" strike="noStrike" kern="1200" cap="none" spc="0" normalizeH="0" baseline="0" noProof="0">
                <a:ln>
                  <a:noFill/>
                </a:ln>
                <a:solidFill>
                  <a:srgbClr val="0070C0"/>
                </a:solidFill>
                <a:effectLst/>
                <a:uLnTx/>
                <a:uFillTx/>
                <a:latin typeface="メイリオ"/>
                <a:ea typeface="メイリオ"/>
                <a:cs typeface="+mn-cs"/>
              </a:rPr>
              <a:t>イ以外の場合</a:t>
            </a:r>
            <a:r>
              <a:rPr kumimoji="1" lang="ja-JP" altLang="en-US" sz="1100" b="1" i="0" u="none" strike="noStrike" kern="1200" cap="none" spc="0" normalizeH="0" baseline="0" noProof="0">
                <a:ln>
                  <a:noFill/>
                </a:ln>
                <a:solidFill>
                  <a:srgbClr val="0070C0"/>
                </a:solidFill>
                <a:effectLst/>
                <a:uLnTx/>
                <a:uFillTx/>
                <a:latin typeface="メイリオ"/>
                <a:ea typeface="メイリオ"/>
                <a:cs typeface="+mn-cs"/>
              </a:rPr>
              <a:t>　　　　　　　　　　　　　　</a:t>
            </a:r>
            <a:endParaRPr kumimoji="0" lang="en-US" altLang="ja-JP" sz="1100" b="1" i="0" u="none" strike="noStrike" kern="1200" cap="none" spc="0" normalizeH="0" baseline="0" noProof="0">
              <a:ln>
                <a:noFill/>
              </a:ln>
              <a:solidFill>
                <a:srgbClr val="0070C0"/>
              </a:solidFill>
              <a:effectLst/>
              <a:uLnTx/>
              <a:uFillTx/>
              <a:latin typeface="メイリオ"/>
              <a:ea typeface="メイリオ"/>
              <a:cs typeface="+mn-cs"/>
            </a:endParaRPr>
          </a:p>
          <a:p>
            <a:pPr marL="17970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100" b="1" i="0" u="sng" strike="noStrike" kern="1200" cap="none" spc="0" normalizeH="0" baseline="0" noProof="0">
                <a:ln>
                  <a:noFill/>
                </a:ln>
                <a:solidFill>
                  <a:srgbClr val="0070C0"/>
                </a:solidFill>
                <a:effectLst/>
                <a:uLnTx/>
                <a:uFillTx/>
                <a:latin typeface="メイリオ"/>
                <a:ea typeface="メイリオ"/>
                <a:cs typeface="+mn-cs"/>
              </a:rPr>
              <a:t>(1)</a:t>
            </a:r>
            <a:r>
              <a:rPr kumimoji="1" lang="ja-JP" altLang="en-US" sz="1100" b="1" i="0" u="none" strike="noStrike" kern="1200" cap="none" spc="0" normalizeH="0" baseline="0" noProof="0">
                <a:ln>
                  <a:noFill/>
                </a:ln>
                <a:solidFill>
                  <a:srgbClr val="0070C0"/>
                </a:solidFill>
                <a:effectLst/>
                <a:uLnTx/>
                <a:uFillTx/>
                <a:latin typeface="メイリオ"/>
                <a:ea typeface="メイリオ"/>
                <a:cs typeface="+mn-cs"/>
              </a:rPr>
              <a:t>　</a:t>
            </a:r>
            <a:r>
              <a:rPr kumimoji="1" lang="ja-JP" altLang="en-US" sz="1100" b="1" i="0" u="sng" strike="noStrike" kern="1200" cap="none" spc="0" normalizeH="0" baseline="0" noProof="0">
                <a:ln>
                  <a:noFill/>
                </a:ln>
                <a:solidFill>
                  <a:srgbClr val="0070C0"/>
                </a:solidFill>
                <a:effectLst/>
                <a:uLnTx/>
                <a:uFillTx/>
                <a:latin typeface="メイリオ"/>
                <a:ea typeface="メイリオ"/>
                <a:cs typeface="+mn-cs"/>
              </a:rPr>
              <a:t>麻酔を伴う手術を行った場合</a:t>
            </a:r>
            <a:r>
              <a:rPr kumimoji="1" lang="ja-JP" altLang="en-US" sz="11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100" b="1" i="0" u="sng" strike="noStrike" kern="1200" cap="none" spc="0" normalizeH="0" baseline="0" noProof="0">
                <a:ln>
                  <a:noFill/>
                </a:ln>
                <a:solidFill>
                  <a:srgbClr val="0070C0"/>
                </a:solidFill>
                <a:effectLst/>
                <a:uLnTx/>
                <a:uFillTx/>
                <a:latin typeface="メイリオ"/>
                <a:ea typeface="メイリオ"/>
                <a:cs typeface="+mn-cs"/>
              </a:rPr>
              <a:t>1,588</a:t>
            </a:r>
            <a:r>
              <a:rPr kumimoji="1" lang="ja-JP" altLang="en-US" sz="1100" b="1" i="0" u="sng" strike="noStrike" kern="1200" cap="none" spc="0" normalizeH="0" baseline="0" noProof="0">
                <a:ln>
                  <a:noFill/>
                </a:ln>
                <a:solidFill>
                  <a:srgbClr val="0070C0"/>
                </a:solidFill>
                <a:effectLst/>
                <a:uLnTx/>
                <a:uFillTx/>
                <a:latin typeface="メイリオ"/>
                <a:ea typeface="メイリオ"/>
                <a:cs typeface="+mn-cs"/>
              </a:rPr>
              <a:t>点</a:t>
            </a:r>
            <a:endParaRPr kumimoji="0" lang="en-US" altLang="ja-JP" sz="1100" b="1" i="0" u="sng" strike="noStrike" kern="1200" cap="none" spc="0" normalizeH="0" baseline="0" noProof="0">
              <a:ln>
                <a:noFill/>
              </a:ln>
              <a:solidFill>
                <a:srgbClr val="0070C0"/>
              </a:solidFill>
              <a:effectLst/>
              <a:uLnTx/>
              <a:uFillTx/>
              <a:latin typeface="メイリオ"/>
              <a:ea typeface="メイリオ"/>
              <a:cs typeface="+mn-cs"/>
            </a:endParaRPr>
          </a:p>
          <a:p>
            <a:pPr marL="17970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100" b="1" i="0" u="sng" strike="noStrike" kern="1200" cap="none" spc="0" normalizeH="0" baseline="0" noProof="0">
                <a:ln>
                  <a:noFill/>
                </a:ln>
                <a:solidFill>
                  <a:srgbClr val="0070C0"/>
                </a:solidFill>
                <a:effectLst/>
                <a:uLnTx/>
                <a:uFillTx/>
                <a:latin typeface="メイリオ"/>
                <a:ea typeface="メイリオ"/>
                <a:cs typeface="+mn-cs"/>
              </a:rPr>
              <a:t>(2)</a:t>
            </a:r>
            <a:r>
              <a:rPr kumimoji="1" lang="ja-JP" altLang="en-US" sz="11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100" b="1" i="0" u="sng" strike="noStrike" kern="1200" cap="none" spc="0" normalizeH="0" baseline="0" noProof="0">
                <a:ln>
                  <a:noFill/>
                </a:ln>
                <a:solidFill>
                  <a:srgbClr val="0070C0"/>
                </a:solidFill>
                <a:effectLst/>
                <a:uLnTx/>
                <a:uFillTx/>
                <a:latin typeface="メイリオ"/>
                <a:ea typeface="メイリオ"/>
                <a:cs typeface="+mn-cs"/>
              </a:rPr>
              <a:t>(1)</a:t>
            </a:r>
            <a:r>
              <a:rPr kumimoji="1" lang="ja-JP" altLang="en-US" sz="1100" b="1" i="0" u="sng" strike="noStrike" kern="1200" cap="none" spc="0" normalizeH="0" baseline="0" noProof="0">
                <a:ln>
                  <a:noFill/>
                </a:ln>
                <a:solidFill>
                  <a:srgbClr val="0070C0"/>
                </a:solidFill>
                <a:effectLst/>
                <a:uLnTx/>
                <a:uFillTx/>
                <a:latin typeface="メイリオ"/>
                <a:ea typeface="メイリオ"/>
                <a:cs typeface="+mn-cs"/>
              </a:rPr>
              <a:t>以外の場合</a:t>
            </a:r>
            <a:r>
              <a:rPr kumimoji="1" lang="ja-JP" altLang="en-US" sz="1100" b="1" i="0" u="none" strike="noStrike" kern="1200" cap="none" spc="0" normalizeH="0" baseline="0" noProof="0">
                <a:ln>
                  <a:noFill/>
                </a:ln>
                <a:solidFill>
                  <a:srgbClr val="0070C0"/>
                </a:solidFill>
                <a:effectLst/>
                <a:uLnTx/>
                <a:uFillTx/>
                <a:latin typeface="メイリオ"/>
                <a:ea typeface="メイリオ"/>
                <a:cs typeface="+mn-cs"/>
              </a:rPr>
              <a:t>　　　　　　　　　 　</a:t>
            </a:r>
            <a:r>
              <a:rPr kumimoji="1" lang="en-US" altLang="ja-JP" sz="1100" b="1" i="0" u="sng" strike="noStrike" kern="1200" cap="none" spc="0" normalizeH="0" baseline="0" noProof="0">
                <a:ln>
                  <a:noFill/>
                </a:ln>
                <a:solidFill>
                  <a:srgbClr val="0070C0"/>
                </a:solidFill>
                <a:effectLst/>
                <a:uLnTx/>
                <a:uFillTx/>
                <a:latin typeface="メイリオ"/>
                <a:ea typeface="メイリオ"/>
                <a:cs typeface="+mn-cs"/>
              </a:rPr>
              <a:t>1,359</a:t>
            </a:r>
            <a:r>
              <a:rPr kumimoji="1" lang="ja-JP" altLang="en-US" sz="1100" b="1" i="0" u="sng" strike="noStrike" kern="1200" cap="none" spc="0" normalizeH="0" baseline="0" noProof="0">
                <a:ln>
                  <a:noFill/>
                </a:ln>
                <a:solidFill>
                  <a:srgbClr val="0070C0"/>
                </a:solidFill>
                <a:effectLst/>
                <a:uLnTx/>
                <a:uFillTx/>
                <a:latin typeface="メイリオ"/>
                <a:ea typeface="メイリオ"/>
                <a:cs typeface="+mn-cs"/>
              </a:rPr>
              <a:t>点</a:t>
            </a:r>
            <a:endParaRPr kumimoji="0" lang="en-US" altLang="ja-JP" sz="11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右矢印 89">
            <a:extLst>
              <a:ext uri="{FF2B5EF4-FFF2-40B4-BE49-F238E27FC236}">
                <a16:creationId xmlns:a16="http://schemas.microsoft.com/office/drawing/2014/main" id="{2C7478A4-04E8-A454-E553-73FC150DCF79}"/>
              </a:ext>
            </a:extLst>
          </p:cNvPr>
          <p:cNvSpPr/>
          <p:nvPr/>
        </p:nvSpPr>
        <p:spPr>
          <a:xfrm>
            <a:off x="4724440" y="248049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1928" y="1772887"/>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04827" y="2136196"/>
            <a:ext cx="4371398" cy="1881622"/>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短期滞在手術等基本料１</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短期滞在手術等基本料１（日帰りの場合）</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　麻酔を伴う手術を行った場合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2,947</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　イ以外の場合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2,718</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a:extLst>
              <a:ext uri="{FF2B5EF4-FFF2-40B4-BE49-F238E27FC236}">
                <a16:creationId xmlns:a16="http://schemas.microsoft.com/office/drawing/2014/main" id="{0C98060A-8527-2E33-1780-F4BD50FDAEC5}"/>
              </a:ext>
            </a:extLst>
          </p:cNvPr>
          <p:cNvSpPr/>
          <p:nvPr/>
        </p:nvSpPr>
        <p:spPr>
          <a:xfrm>
            <a:off x="181018" y="4384999"/>
            <a:ext cx="9529762" cy="2412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短期滞在手術等基本料３について、実態を踏まえ、賃上げに資する措置も考慮した評価の見直しを行うとともに、一部の対象手術等について、評価の精緻化を行う。</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1B7E2577-D72C-F946-42DD-5EBDE0CC21C9}"/>
              </a:ext>
            </a:extLst>
          </p:cNvPr>
          <p:cNvSpPr/>
          <p:nvPr/>
        </p:nvSpPr>
        <p:spPr>
          <a:xfrm>
            <a:off x="311928" y="4203160"/>
            <a:ext cx="3299489"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短期滞在手術等基本料３の見直し</a:t>
            </a:r>
          </a:p>
        </p:txBody>
      </p:sp>
      <p:sp>
        <p:nvSpPr>
          <p:cNvPr id="12" name="テキスト ボックス 11">
            <a:extLst>
              <a:ext uri="{FF2B5EF4-FFF2-40B4-BE49-F238E27FC236}">
                <a16:creationId xmlns:a16="http://schemas.microsoft.com/office/drawing/2014/main" id="{4ADB9C7C-E3C2-756E-EC72-B4AE5D88B91A}"/>
              </a:ext>
            </a:extLst>
          </p:cNvPr>
          <p:cNvSpPr txBox="1"/>
          <p:nvPr/>
        </p:nvSpPr>
        <p:spPr>
          <a:xfrm>
            <a:off x="480114" y="5077392"/>
            <a:ext cx="8931563" cy="1656000"/>
          </a:xfrm>
          <a:prstGeom prst="rect">
            <a:avLst/>
          </a:prstGeom>
          <a:noFill/>
          <a:ln w="12700">
            <a:solidFill>
              <a:schemeClr val="tx1"/>
            </a:solidFill>
            <a:prstDash val="lgDash"/>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（片側・両側で評価の区別を行う手術等）</a:t>
            </a:r>
            <a:endParaRPr kumimoji="1" lang="en-US" altLang="ja-JP" sz="11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Ｋ２０２　涙管チューブ挿入術　１　涙道内視鏡を用いるもの</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Ｋ２１７　眼瞼内反症手術　２　皮膚切開法</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Ｋ２１９　眼瞼下垂症手術　１　眼瞼挙筋前転法</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Ｋ２１９　眼瞼下垂症手術　３　その他のもの</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Ｋ２２４　翼状片手術（弁の移植を要するもの）</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Ｋ２４２　斜視手術　２　後転法</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Ｋ２４２　斜視手術　３　前転法及び後転法の併施</a:t>
            </a: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Ｋ２５４　治療的角膜切除術　１　エキシマレーザーによるもの（角膜ジストロフィー又は帯状角膜変性に係るものに限る。）</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Ｋ２６８　緑内障手術　６　水晶体再建術併用眼内ドレーン挿入術</a:t>
            </a:r>
          </a:p>
        </p:txBody>
      </p:sp>
      <p:sp>
        <p:nvSpPr>
          <p:cNvPr id="5" name="スライド番号プレースホルダー 2">
            <a:extLst>
              <a:ext uri="{FF2B5EF4-FFF2-40B4-BE49-F238E27FC236}">
                <a16:creationId xmlns:a16="http://schemas.microsoft.com/office/drawing/2014/main" id="{5BF175AC-CE81-9A1C-A0DD-EF94086B07F8}"/>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549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275791644"/>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1D8FFB-8069-BA70-DCDB-EC34B2909F3F}"/>
            </a:ext>
          </a:extLst>
        </p:cNvPr>
        <p:cNvGrpSpPr/>
        <p:nvPr/>
      </p:nvGrpSpPr>
      <p:grpSpPr>
        <a:xfrm>
          <a:off x="0" y="0"/>
          <a:ext cx="0" cy="0"/>
          <a:chOff x="0" y="0"/>
          <a:chExt cx="0" cy="0"/>
        </a:xfrm>
      </p:grpSpPr>
      <p:sp>
        <p:nvSpPr>
          <p:cNvPr id="835586" name="Rectangle 3">
            <a:extLst>
              <a:ext uri="{FF2B5EF4-FFF2-40B4-BE49-F238E27FC236}">
                <a16:creationId xmlns:a16="http://schemas.microsoft.com/office/drawing/2014/main" id="{FA75CA43-8820-5F9A-3B8F-B590FDDD7FE9}"/>
              </a:ext>
            </a:extLst>
          </p:cNvPr>
          <p:cNvSpPr>
            <a:spLocks noGrp="1" noChangeArrowheads="1"/>
          </p:cNvSpPr>
          <p:nvPr>
            <p:ph type="body" idx="4294967295"/>
          </p:nvPr>
        </p:nvSpPr>
        <p:spPr>
          <a:xfrm>
            <a:off x="350844" y="642938"/>
            <a:ext cx="9282676" cy="4802286"/>
          </a:xfrm>
          <a:solidFill>
            <a:srgbClr val="00B0F0">
              <a:alpha val="40000"/>
            </a:srgbClr>
          </a:solidFill>
          <a:ln w="12700">
            <a:solidFill>
              <a:schemeClr val="tx1"/>
            </a:solidFill>
            <a:prstDash val="dash"/>
          </a:ln>
        </p:spPr>
        <p:txBody>
          <a:bodyPr rtlCol="0">
            <a:normAutofit/>
          </a:bodyPr>
          <a:lstStyle/>
          <a:p>
            <a:pPr eaLnBrk="1" fontAlgn="auto" hangingPunct="1">
              <a:lnSpc>
                <a:spcPts val="2200"/>
              </a:lnSpc>
              <a:spcBef>
                <a:spcPts val="0"/>
              </a:spcBef>
              <a:spcAft>
                <a:spcPts val="0"/>
              </a:spcAft>
              <a:buFontTx/>
              <a:buNone/>
              <a:defRPr/>
            </a:pPr>
            <a:r>
              <a:rPr lang="ja-JP" altLang="en-US" sz="2200" dirty="0">
                <a:latin typeface="ＭＳ Ｐゴシック" charset="-128"/>
              </a:rPr>
              <a:t>◎前回改定「答申書」附帯意見（２０項目）に基づく検討</a:t>
            </a:r>
            <a:endParaRPr lang="en-US" altLang="ja-JP" sz="2200" dirty="0">
              <a:latin typeface="ＭＳ Ｐゴシック" charset="-128"/>
            </a:endParaRPr>
          </a:p>
          <a:p>
            <a:pPr marL="228600" marR="0" lvl="0" indent="-228600" algn="l" defTabSz="914400" rtl="0" eaLnBrk="1" fontAlgn="auto" latinLnBrk="0" hangingPunct="1">
              <a:lnSpc>
                <a:spcPts val="2000"/>
              </a:lnSpc>
              <a:spcBef>
                <a:spcPts val="0"/>
              </a:spcBef>
              <a:spcAft>
                <a:spcPts val="0"/>
              </a:spcAft>
              <a:buClrTx/>
              <a:buSzTx/>
              <a:buFontTx/>
              <a:buNone/>
              <a:tabLst/>
              <a:defRPr/>
            </a:pPr>
            <a:r>
              <a:rPr lang="ja-JP" altLang="en-US" sz="1800" dirty="0">
                <a:latin typeface="ＭＳ Ｐゴシック" charset="-128"/>
              </a:rPr>
              <a:t>　</a:t>
            </a:r>
            <a:r>
              <a:rPr kumimoji="1" lang="ja-JP" altLang="en-US" sz="18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・検証調査（８項目）、医療経済実態調査、薬価調査、特定保険医療材料価格調査</a:t>
            </a:r>
            <a:endParaRPr kumimoji="1" lang="en-US" altLang="ja-JP" sz="18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000"/>
              </a:lnSpc>
              <a:spcBef>
                <a:spcPts val="0"/>
              </a:spcBef>
              <a:spcAft>
                <a:spcPts val="0"/>
              </a:spcAft>
              <a:buClrTx/>
              <a:buSzTx/>
              <a:buFont typeface="Arial" pitchFamily="34" charset="0"/>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　・同時改定、医療計画、働き方改革、医療</a:t>
            </a:r>
            <a:r>
              <a:rPr kumimoji="1" lang="en-US" altLang="ja-JP" sz="18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DX</a:t>
            </a:r>
            <a:r>
              <a:rPr kumimoji="1" lang="ja-JP" altLang="en-US" sz="18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、処遇改善、賃上げ、外来、入院、在宅、感染症、</a:t>
            </a:r>
            <a:endParaRPr kumimoji="1" lang="en-US" altLang="ja-JP" sz="18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000"/>
              </a:lnSpc>
              <a:spcBef>
                <a:spcPts val="0"/>
              </a:spcBef>
              <a:spcAft>
                <a:spcPts val="0"/>
              </a:spcAft>
              <a:buClrTx/>
              <a:buSzTx/>
              <a:buFont typeface="Arial" pitchFamily="34" charset="0"/>
              <a:buNone/>
              <a:tabLst/>
              <a:defRPr/>
            </a:pPr>
            <a:r>
              <a:rPr kumimoji="1" lang="en-US" altLang="ja-JP" sz="18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個別事項、長期収載品、入院時の食費、調剤、歯科</a:t>
            </a:r>
            <a:endParaRPr kumimoji="1" lang="en-US" altLang="ja-JP" sz="18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000"/>
              </a:lnSpc>
              <a:spcBef>
                <a:spcPts val="0"/>
              </a:spcBef>
              <a:spcAft>
                <a:spcPts val="0"/>
              </a:spcAft>
              <a:buClrTx/>
              <a:buSzTx/>
              <a:buFont typeface="Arial" pitchFamily="34" charset="0"/>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800" b="0" i="0" u="none" strike="noStrike" kern="1200" cap="none" spc="-8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薬価制度、保険医療材料制度、費用対効果評価制度　</a:t>
            </a:r>
            <a:endParaRPr kumimoji="1" lang="en-US" altLang="ja-JP" sz="1800" b="0" i="0" u="none" strike="noStrike" kern="1200" cap="none" spc="-8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2000"/>
              </a:lnSpc>
              <a:spcBef>
                <a:spcPts val="0"/>
              </a:spcBef>
              <a:spcAft>
                <a:spcPts val="0"/>
              </a:spcAft>
              <a:buClrTx/>
              <a:buSzTx/>
              <a:buFont typeface="Arial" pitchFamily="34" charset="0"/>
              <a:buNone/>
              <a:tabLst/>
              <a:defRPr/>
            </a:pPr>
            <a:r>
              <a:rPr kumimoji="1" lang="ja-JP" altLang="en-US" sz="1800" b="0" i="1" u="none" strike="noStrike" kern="1200" cap="none" spc="-8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800" b="0" u="none" strike="noStrike" kern="1200" cap="none" spc="-8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800" b="0" i="0" u="none" strike="noStrike" kern="1200" cap="none" spc="-8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診療報酬上のコロナ特例措置</a:t>
            </a:r>
            <a:endParaRPr kumimoji="1" lang="en-US" altLang="ja-JP" sz="1800" b="0" i="0" u="none" strike="noStrike" kern="1200" cap="none" spc="-8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eaLnBrk="1" fontAlgn="auto" hangingPunct="1">
              <a:lnSpc>
                <a:spcPts val="2200"/>
              </a:lnSpc>
              <a:spcBef>
                <a:spcPts val="0"/>
              </a:spcBef>
              <a:spcAft>
                <a:spcPts val="0"/>
              </a:spcAft>
              <a:buFontTx/>
              <a:buNone/>
              <a:defRPr/>
            </a:pPr>
            <a:endParaRPr lang="en-US" altLang="ja-JP" sz="2200" dirty="0">
              <a:latin typeface="ＭＳ Ｐゴシック" charset="-128"/>
            </a:endParaRPr>
          </a:p>
          <a:p>
            <a:pPr eaLnBrk="1" fontAlgn="auto" hangingPunct="1">
              <a:spcBef>
                <a:spcPts val="0"/>
              </a:spcBef>
              <a:spcAft>
                <a:spcPts val="0"/>
              </a:spcAft>
              <a:buFontTx/>
              <a:buNone/>
              <a:defRPr/>
            </a:pPr>
            <a:endParaRPr lang="en-US" altLang="ja-JP" sz="2200" dirty="0">
              <a:latin typeface="ＭＳ Ｐゴシック" charset="-128"/>
            </a:endParaRPr>
          </a:p>
          <a:p>
            <a:pPr eaLnBrk="1" fontAlgn="auto" hangingPunct="1">
              <a:spcBef>
                <a:spcPts val="0"/>
              </a:spcBef>
              <a:spcAft>
                <a:spcPts val="0"/>
              </a:spcAft>
              <a:buFontTx/>
              <a:buNone/>
              <a:defRPr/>
            </a:pPr>
            <a:endParaRPr lang="en-US" altLang="ja-JP" sz="2200" dirty="0">
              <a:latin typeface="ＭＳ Ｐゴシック" charset="-128"/>
            </a:endParaRPr>
          </a:p>
        </p:txBody>
      </p:sp>
      <p:sp>
        <p:nvSpPr>
          <p:cNvPr id="6" name="タイトル 1">
            <a:extLst>
              <a:ext uri="{FF2B5EF4-FFF2-40B4-BE49-F238E27FC236}">
                <a16:creationId xmlns:a16="http://schemas.microsoft.com/office/drawing/2014/main" id="{75111600-41B9-6601-BADC-89C751E20B26}"/>
              </a:ext>
            </a:extLst>
          </p:cNvPr>
          <p:cNvSpPr txBox="1">
            <a:spLocks/>
          </p:cNvSpPr>
          <p:nvPr/>
        </p:nvSpPr>
        <p:spPr>
          <a:xfrm>
            <a:off x="741231" y="115899"/>
            <a:ext cx="8420100" cy="504825"/>
          </a:xfrm>
          <a:prstGeom prst="rect">
            <a:avLst/>
          </a:prstGeom>
          <a:solidFill>
            <a:srgbClr val="00B0F0">
              <a:alpha val="60000"/>
            </a:srgbClr>
          </a:solidFill>
          <a:ln w="12700">
            <a:solidFill>
              <a:schemeClr val="tx1"/>
            </a:solidFill>
          </a:ln>
        </p:spPr>
        <p:txBody>
          <a:bodyPr anchor="ct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a:t>
            </a:r>
            <a:r>
              <a:rPr kumimoji="1" lang="ja-JP" altLang="en-US"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中医協</a:t>
            </a:r>
            <a:r>
              <a:rPr kumimoji="1" lang="en-US" altLang="ja-JP"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a:t>
            </a:r>
          </a:p>
        </p:txBody>
      </p:sp>
      <p:sp>
        <p:nvSpPr>
          <p:cNvPr id="8" name="Rectangle 3">
            <a:extLst>
              <a:ext uri="{FF2B5EF4-FFF2-40B4-BE49-F238E27FC236}">
                <a16:creationId xmlns:a16="http://schemas.microsoft.com/office/drawing/2014/main" id="{FBA37152-AEB2-4433-D346-9C294FA3B92E}"/>
              </a:ext>
            </a:extLst>
          </p:cNvPr>
          <p:cNvSpPr txBox="1">
            <a:spLocks noChangeArrowheads="1"/>
          </p:cNvSpPr>
          <p:nvPr/>
        </p:nvSpPr>
        <p:spPr>
          <a:xfrm>
            <a:off x="489074" y="2295709"/>
            <a:ext cx="6425142" cy="3114693"/>
          </a:xfrm>
          <a:prstGeom prst="rect">
            <a:avLst/>
          </a:prstGeom>
          <a:solidFill>
            <a:schemeClr val="bg1"/>
          </a:solidFill>
          <a:ln w="12700">
            <a:solidFill>
              <a:schemeClr val="tx1"/>
            </a:solidFill>
            <a:prstDash val="dash"/>
          </a:ln>
        </p:spPr>
        <p:txBody>
          <a:bodyPr>
            <a:noAutofit/>
          </a:bodyPr>
          <a:lstStyle>
            <a:lvl1pPr marL="342900" indent="-342900" algn="l" defTabSz="914400" rtl="0" eaLnBrk="1" latinLnBrk="0" hangingPunct="1">
              <a:spcBef>
                <a:spcPct val="20000"/>
              </a:spcBef>
              <a:buFont typeface="Arial" pitchFamily="34" charset="0"/>
              <a:buChar char="•"/>
              <a:defRPr kumimoji="1"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kumimoji="1"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kumimoji="1"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a:lstStyle>
          <a:p>
            <a:pPr marL="0" marR="0" lvl="0" indent="0" algn="l" defTabSz="914400" rtl="0" eaLnBrk="1" fontAlgn="auto" latinLnBrk="0" hangingPunct="1">
              <a:lnSpc>
                <a:spcPts val="2000"/>
              </a:lnSpc>
              <a:spcBef>
                <a:spcPts val="0"/>
              </a:spcBef>
              <a:spcAft>
                <a:spcPts val="0"/>
              </a:spcAft>
              <a:buClrTx/>
              <a:buSzTx/>
              <a:buFont typeface="Arial"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［総会：</a:t>
            </a:r>
            <a:r>
              <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66</a:t>
            </a: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回］［同時改定意見交換会：</a:t>
            </a:r>
            <a:r>
              <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3</a:t>
            </a: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回］</a:t>
            </a:r>
            <a:endPar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000"/>
              </a:lnSpc>
              <a:spcBef>
                <a:spcPts val="0"/>
              </a:spcBef>
              <a:spcAft>
                <a:spcPts val="0"/>
              </a:spcAft>
              <a:buClrTx/>
              <a:buSzTx/>
              <a:buFont typeface="Arial"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［薬価専門部会：</a:t>
            </a:r>
            <a:r>
              <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36</a:t>
            </a: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回］</a:t>
            </a:r>
            <a:endPar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000"/>
              </a:lnSpc>
              <a:spcBef>
                <a:spcPts val="0"/>
              </a:spcBef>
              <a:spcAft>
                <a:spcPts val="0"/>
              </a:spcAft>
              <a:buClrTx/>
              <a:buSzTx/>
              <a:buFont typeface="Arial"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［保険医療材料専門部会：</a:t>
            </a:r>
            <a:r>
              <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9</a:t>
            </a: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回］</a:t>
            </a:r>
            <a:endPar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000"/>
              </a:lnSpc>
              <a:spcBef>
                <a:spcPts val="0"/>
              </a:spcBef>
              <a:spcAft>
                <a:spcPts val="0"/>
              </a:spcAft>
              <a:buClrTx/>
              <a:buSzTx/>
              <a:buFont typeface="Arial"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［費用対効果評価専門部会：</a:t>
            </a:r>
            <a:r>
              <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8</a:t>
            </a: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回］［合同部会：</a:t>
            </a:r>
            <a:r>
              <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5</a:t>
            </a: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回］</a:t>
            </a:r>
            <a:endPar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000"/>
              </a:lnSpc>
              <a:spcBef>
                <a:spcPts val="0"/>
              </a:spcBef>
              <a:spcAft>
                <a:spcPts val="0"/>
              </a:spcAft>
              <a:buClrTx/>
              <a:buSzTx/>
              <a:buFont typeface="Arial"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［診療報酬改定結果検証部会：</a:t>
            </a:r>
            <a:r>
              <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5</a:t>
            </a: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回］</a:t>
            </a:r>
            <a:endPar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000"/>
              </a:lnSpc>
              <a:spcBef>
                <a:spcPts val="0"/>
              </a:spcBef>
              <a:spcAft>
                <a:spcPts val="0"/>
              </a:spcAft>
              <a:buClrTx/>
              <a:buSzTx/>
              <a:buFont typeface="Arial"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［診療報酬基本問題小委員会：</a:t>
            </a:r>
            <a:r>
              <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14</a:t>
            </a: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回］</a:t>
            </a:r>
            <a:endPar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000"/>
              </a:lnSpc>
              <a:spcBef>
                <a:spcPts val="0"/>
              </a:spcBef>
              <a:spcAft>
                <a:spcPts val="0"/>
              </a:spcAft>
              <a:buClrTx/>
              <a:buSzTx/>
              <a:buFont typeface="Arial"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［調査実施小委員会：</a:t>
            </a:r>
            <a:r>
              <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4</a:t>
            </a: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回］</a:t>
            </a:r>
            <a:endPar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000"/>
              </a:lnSpc>
              <a:spcBef>
                <a:spcPts val="0"/>
              </a:spcBef>
              <a:spcAft>
                <a:spcPts val="0"/>
              </a:spcAft>
              <a:buClrTx/>
              <a:buSzTx/>
              <a:buFont typeface="Arial"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［調査専門組織］</a:t>
            </a:r>
            <a:endPar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000"/>
              </a:lnSpc>
              <a:spcBef>
                <a:spcPts val="0"/>
              </a:spcBef>
              <a:spcAft>
                <a:spcPts val="0"/>
              </a:spcAft>
              <a:buClrTx/>
              <a:buSzTx/>
              <a:buFont typeface="Arial"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　　・医療技術評価分科会：</a:t>
            </a:r>
            <a:r>
              <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4</a:t>
            </a: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回</a:t>
            </a:r>
            <a:endPar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000"/>
              </a:lnSpc>
              <a:spcBef>
                <a:spcPts val="0"/>
              </a:spcBef>
              <a:spcAft>
                <a:spcPts val="0"/>
              </a:spcAft>
              <a:buClrTx/>
              <a:buSzTx/>
              <a:buFont typeface="Arial"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　  ・入院・外来医療等の調査・評価分科会：</a:t>
            </a:r>
            <a:r>
              <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18</a:t>
            </a: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回</a:t>
            </a:r>
            <a:endPar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000"/>
              </a:lnSpc>
              <a:spcBef>
                <a:spcPts val="0"/>
              </a:spcBef>
              <a:spcAft>
                <a:spcPts val="0"/>
              </a:spcAft>
              <a:buClrTx/>
              <a:buSzTx/>
              <a:buFont typeface="Arial"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    ・医療機関等における消費税負担に関する分科会：</a:t>
            </a:r>
            <a:r>
              <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2</a:t>
            </a: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回</a:t>
            </a:r>
            <a:endPar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000"/>
              </a:lnSpc>
              <a:spcBef>
                <a:spcPts val="0"/>
              </a:spcBef>
              <a:spcAft>
                <a:spcPts val="0"/>
              </a:spcAft>
              <a:buClrTx/>
              <a:buSzTx/>
              <a:buFont typeface="Arial"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国民の声：パブコメ、公聴会</a:t>
            </a:r>
            <a:endParaRPr kumimoji="1" lang="en-US" altLang="ja-JP" sz="16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p:txBody>
      </p:sp>
      <p:sp>
        <p:nvSpPr>
          <p:cNvPr id="7" name="タイトル 1">
            <a:extLst>
              <a:ext uri="{FF2B5EF4-FFF2-40B4-BE49-F238E27FC236}">
                <a16:creationId xmlns:a16="http://schemas.microsoft.com/office/drawing/2014/main" id="{5416B73D-130A-C26B-5F10-DCCA2FA81220}"/>
              </a:ext>
            </a:extLst>
          </p:cNvPr>
          <p:cNvSpPr txBox="1">
            <a:spLocks/>
          </p:cNvSpPr>
          <p:nvPr/>
        </p:nvSpPr>
        <p:spPr>
          <a:xfrm>
            <a:off x="350844" y="5949950"/>
            <a:ext cx="9204325" cy="573088"/>
          </a:xfrm>
          <a:prstGeom prst="rect">
            <a:avLst/>
          </a:prstGeom>
          <a:solidFill>
            <a:srgbClr val="00B0F0">
              <a:alpha val="60000"/>
            </a:srgbClr>
          </a:solidFill>
          <a:ln w="12700">
            <a:solidFill>
              <a:schemeClr val="tx1"/>
            </a:solidFill>
          </a:ln>
        </p:spPr>
        <p:txBody>
          <a:bodyPr anchor="ct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271463" marR="0" lvl="0" indent="-271463"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令和６年２月１４日  </a:t>
            </a:r>
            <a:r>
              <a:rPr kumimoji="1" lang="ja-JP" altLang="en-US" sz="2000" b="0" i="0" u="none" strike="noStrike" kern="1200" cap="none" spc="0" normalizeH="0" baseline="0" noProof="0" dirty="0">
                <a:ln>
                  <a:noFill/>
                </a:ln>
                <a:solidFill>
                  <a:prstClr val="black"/>
                </a:solidFill>
                <a:effectLst/>
                <a:uLnTx/>
                <a:uFillTx/>
                <a:latin typeface="Calibri Light" panose="020F0302020204030204"/>
                <a:ea typeface="ＭＳ Ｐゴシック" panose="020B0600070205080204" pitchFamily="50" charset="-128"/>
                <a:cs typeface="+mj-cs"/>
              </a:rPr>
              <a:t>厚生労働大臣に対し、診療報酬点数の改定案を答申</a:t>
            </a:r>
            <a:endParaRPr kumimoji="1" lang="en-US" altLang="ja-JP" sz="2000" b="0" i="0" u="none" strike="noStrike" kern="1200" cap="none" spc="0" normalizeH="0" baseline="0" noProof="0" dirty="0">
              <a:ln>
                <a:noFill/>
              </a:ln>
              <a:solidFill>
                <a:prstClr val="black"/>
              </a:solidFill>
              <a:effectLst/>
              <a:uLnTx/>
              <a:uFillTx/>
              <a:latin typeface="Calibri Light" panose="020F0302020204030204"/>
              <a:ea typeface="ＭＳ Ｐゴシック" panose="020B0600070205080204" pitchFamily="50" charset="-128"/>
              <a:cs typeface="+mj-cs"/>
            </a:endParaRPr>
          </a:p>
          <a:p>
            <a:pPr marL="271463" marR="0" lvl="0" indent="-271463" algn="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Calibri Light" panose="020F0302020204030204"/>
                <a:ea typeface="ＭＳ Ｐゴシック" panose="020B0600070205080204" pitchFamily="50" charset="-128"/>
                <a:cs typeface="+mj-cs"/>
              </a:rPr>
              <a:t>（附帯意見：２８項目）</a:t>
            </a:r>
          </a:p>
        </p:txBody>
      </p:sp>
      <p:sp>
        <p:nvSpPr>
          <p:cNvPr id="2" name="下矢印 1">
            <a:extLst>
              <a:ext uri="{FF2B5EF4-FFF2-40B4-BE49-F238E27FC236}">
                <a16:creationId xmlns:a16="http://schemas.microsoft.com/office/drawing/2014/main" id="{0613262A-8581-2C13-C2A6-9F2954A5484D}"/>
              </a:ext>
            </a:extLst>
          </p:cNvPr>
          <p:cNvSpPr/>
          <p:nvPr/>
        </p:nvSpPr>
        <p:spPr>
          <a:xfrm>
            <a:off x="3938809" y="5494472"/>
            <a:ext cx="2106745" cy="386035"/>
          </a:xfrm>
          <a:prstGeom prst="down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50" charset="-128"/>
              <a:cs typeface="+mn-cs"/>
            </a:endParaRPr>
          </a:p>
        </p:txBody>
      </p:sp>
      <p:sp>
        <p:nvSpPr>
          <p:cNvPr id="9" name="スライド番号プレースホルダー 2">
            <a:extLst>
              <a:ext uri="{FF2B5EF4-FFF2-40B4-BE49-F238E27FC236}">
                <a16:creationId xmlns:a16="http://schemas.microsoft.com/office/drawing/2014/main" id="{0ED13066-B87A-9829-148E-D6F9D7CD547C}"/>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3" name="テキスト ボックス 2">
            <a:extLst>
              <a:ext uri="{FF2B5EF4-FFF2-40B4-BE49-F238E27FC236}">
                <a16:creationId xmlns:a16="http://schemas.microsoft.com/office/drawing/2014/main" id="{F11C1DA8-E5D1-BD24-C2D9-80ACABA6C50B}"/>
              </a:ext>
            </a:extLst>
          </p:cNvPr>
          <p:cNvSpPr txBox="1"/>
          <p:nvPr/>
        </p:nvSpPr>
        <p:spPr>
          <a:xfrm>
            <a:off x="6315500" y="5496548"/>
            <a:ext cx="2957979"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50" charset="-128"/>
                <a:cs typeface="+mn-cs"/>
              </a:rPr>
              <a:t>※</a:t>
            </a:r>
            <a:r>
              <a:rPr kumimoji="1" lang="ja-JP"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50" charset="-128"/>
                <a:cs typeface="+mn-cs"/>
              </a:rPr>
              <a:t>２年度で延べ１７４回開催</a:t>
            </a:r>
          </a:p>
        </p:txBody>
      </p:sp>
      <p:pic>
        <p:nvPicPr>
          <p:cNvPr id="22" name="図 21" descr="スーツを着ている男は座っている&#10;&#10;中程度の精度で自動的に生成された説明">
            <a:extLst>
              <a:ext uri="{FF2B5EF4-FFF2-40B4-BE49-F238E27FC236}">
                <a16:creationId xmlns:a16="http://schemas.microsoft.com/office/drawing/2014/main" id="{2D2CF88A-78CB-B7D1-0CB6-3ED0E222878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064619" y="2107776"/>
            <a:ext cx="1411916" cy="2034820"/>
          </a:xfrm>
          <a:prstGeom prst="rect">
            <a:avLst/>
          </a:prstGeom>
        </p:spPr>
      </p:pic>
      <p:pic>
        <p:nvPicPr>
          <p:cNvPr id="24" name="図 23" descr="スーツを着た男性たち&#10;&#10;自動的に生成された説明">
            <a:extLst>
              <a:ext uri="{FF2B5EF4-FFF2-40B4-BE49-F238E27FC236}">
                <a16:creationId xmlns:a16="http://schemas.microsoft.com/office/drawing/2014/main" id="{8BFD2A26-B4A7-4F96-BA6E-FFDCCEBBB73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502803" y="2107283"/>
            <a:ext cx="1542374" cy="2034820"/>
          </a:xfrm>
          <a:prstGeom prst="rect">
            <a:avLst/>
          </a:prstGeom>
        </p:spPr>
      </p:pic>
      <p:pic>
        <p:nvPicPr>
          <p:cNvPr id="10" name="図 9" descr="スーツを着ている男は座っている&#10;&#10;自動的に生成された説明">
            <a:extLst>
              <a:ext uri="{FF2B5EF4-FFF2-40B4-BE49-F238E27FC236}">
                <a16:creationId xmlns:a16="http://schemas.microsoft.com/office/drawing/2014/main" id="{71E63F3F-ADE0-AF69-75AF-091F8210019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940987" y="2089922"/>
            <a:ext cx="1542374" cy="2034821"/>
          </a:xfrm>
          <a:prstGeom prst="rect">
            <a:avLst/>
          </a:prstGeom>
        </p:spPr>
      </p:pic>
    </p:spTree>
    <p:extLst>
      <p:ext uri="{BB962C8B-B14F-4D97-AF65-F5344CB8AC3E}">
        <p14:creationId xmlns:p14="http://schemas.microsoft.com/office/powerpoint/2010/main" val="1201625173"/>
      </p:ext>
    </p:extLst>
  </p:cSld>
  <p:clrMapOvr>
    <a:masterClrMapping/>
  </p:clrMapOvr>
</p:sld>
</file>

<file path=ppt/slides/slide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（参考）短期滞在手術等基本料の対象手術等</a:t>
            </a:r>
          </a:p>
        </p:txBody>
      </p:sp>
      <p:sp>
        <p:nvSpPr>
          <p:cNvPr id="3" name="正方形/長方形 2">
            <a:extLst>
              <a:ext uri="{FF2B5EF4-FFF2-40B4-BE49-F238E27FC236}">
                <a16:creationId xmlns:a16="http://schemas.microsoft.com/office/drawing/2014/main" id="{90DB4957-8F46-F1B6-D141-6B7CB8529A52}"/>
              </a:ext>
            </a:extLst>
          </p:cNvPr>
          <p:cNvSpPr/>
          <p:nvPr/>
        </p:nvSpPr>
        <p:spPr>
          <a:xfrm>
            <a:off x="140199" y="1129742"/>
            <a:ext cx="4780472" cy="467993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en-US" altLang="ja-JP" sz="105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「イ」主として入院で実施されている手術を行った場合の対象手術等</a:t>
            </a:r>
            <a:r>
              <a:rPr kumimoji="1" lang="en-US" altLang="ja-JP" sz="105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en-US" altLang="ja-JP" sz="105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Ｄ２８７　内分泌負荷試験　１　下垂体前葉負荷試験　イ　成長ホルモン（ＧＨ）（一連として）</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Ｄ２９１</a:t>
            </a:r>
            <a:r>
              <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小児食物アレルギー負荷検査</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Ｋ００６　皮膚、皮下腫瘍摘出術（露出部以外）　４　長径十二センチメートル以上（六歳未満に限る。）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Ｋ０３０　四肢・躯幹軟部腫瘍摘出術　２　手、足（手に限る。）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Ｋ０４８　骨内異物（挿入物を含む。）除去術　４　鎖骨、膝蓋骨、手、足、指（手、足）その他（手に限る。）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Ｋ０６８　半月板切除術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Ｋ０６８</a:t>
            </a:r>
            <a:r>
              <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関節鏡下半月板切除術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Ｋ２８２　水晶体再建術　１　眼内レンズを挿入する場合　イ　縫着レンズを挿入するもの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Ｋ２８２　水晶体再建術　２　眼内レンズを挿入しない場合</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Ｋ２８２　水晶体再建術　３　計画的後嚢切開を伴う場合</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Ｋ４７４　乳腺腫瘍摘出術　１　長径５センチメートル未満</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Ｋ４７４　乳腺腫瘍摘出術　２　長径５センチメートル以上</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Ｋ５０８　気管支狭窄拡張術（気管支鏡によるもの）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Ｋ５１０　気管支腫瘍摘出術（気管支鏡又は気管支ファイバースコープによるもの）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Ｋ６１７　下肢静脈瘤手術　１　抜去切除術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Ｋ６５３　内視鏡的胃、十二指腸ポリープ・粘膜切除術　１　早期悪性腫瘍粘膜切除術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Ｋ８３４</a:t>
            </a:r>
            <a:r>
              <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　顕微鏡下精索静脈瘤手術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Ｋ８４１－２　経尿道的レーザー前立腺切除・蒸散術　１　ホルミウムレーザー又は倍周波数レーザーを用いるもの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Ｋ８４１－２　経尿道的レーザー前立腺切除・蒸散術　２　ツリウムレーザーを用いるもの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Ｋ８４１－２　経尿道的レーザー前立腺切除・蒸散術　３　その他のもの</a:t>
            </a: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CB5821B0-FF5C-AE53-14DF-1816614BF857}"/>
              </a:ext>
            </a:extLst>
          </p:cNvPr>
          <p:cNvSpPr/>
          <p:nvPr/>
        </p:nvSpPr>
        <p:spPr>
          <a:xfrm>
            <a:off x="140199" y="784819"/>
            <a:ext cx="9625602" cy="293224"/>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短期滞在手術等基本料１の対象手術等</a:t>
            </a:r>
          </a:p>
        </p:txBody>
      </p:sp>
      <p:sp>
        <p:nvSpPr>
          <p:cNvPr id="5" name="テキスト ボックス 4">
            <a:extLst>
              <a:ext uri="{FF2B5EF4-FFF2-40B4-BE49-F238E27FC236}">
                <a16:creationId xmlns:a16="http://schemas.microsoft.com/office/drawing/2014/main" id="{8900B283-1E1E-9FA9-703A-AC0D4C01C2A7}"/>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患者の状態及び必要と考えられる医療機能に応じた入院医療の評価－⑨</a:t>
            </a:r>
          </a:p>
        </p:txBody>
      </p:sp>
      <p:sp>
        <p:nvSpPr>
          <p:cNvPr id="6" name="正方形/長方形 5">
            <a:extLst>
              <a:ext uri="{FF2B5EF4-FFF2-40B4-BE49-F238E27FC236}">
                <a16:creationId xmlns:a16="http://schemas.microsoft.com/office/drawing/2014/main" id="{CC4A5A3C-723C-1FD1-499D-8026815E3362}"/>
              </a:ext>
            </a:extLst>
          </p:cNvPr>
          <p:cNvSpPr/>
          <p:nvPr/>
        </p:nvSpPr>
        <p:spPr>
          <a:xfrm>
            <a:off x="4985328" y="1129741"/>
            <a:ext cx="4780473" cy="4679931"/>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（「ロ」イ以外の場合の対象手術等）</a:t>
            </a:r>
            <a:endParaRPr kumimoji="1" lang="en-US" altLang="ja-JP" sz="1000" b="1"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Ｋ００５　皮膚、皮下腫瘍摘出術（露出部）　３　長径四センチメートル以上（六歳未満に限る。）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Ｋ００６　皮膚、皮下腫瘍摘出術（露出部以外）　３　長径六センチメートル以上十二センチメートル未満（六歳未満に限る。）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Ｋ００８　腋臭症手術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Ｋ０７０　ガングリオン摘出術　１　手、足、指（手、足）（手に限る。）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Ｋ０９３　手根管開放手術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Ｋ０９３</a:t>
            </a:r>
            <a:r>
              <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関節鏡下手根管開放手術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Ｋ２０２　涙管チューブ挿入術　１　涙道内視鏡を用いるもの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Ｋ２１７　眼瞼内反症手術　２　皮膚切開法</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Ｋ２１９　眼瞼下垂症手術　１　眼瞼挙筋前転法</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Ｋ２１９　眼瞼下垂症手術　３　その他のもの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Ｋ２２４　翼状片手術（弁の移植を要するもの）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Ｋ２５４　治療的角膜切除術　１　エキシマレーザーによるもの（角膜ジストロフィー又は帯状角膜変性に係るものに限る。）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Ｋ２６８　緑内障手術　６　水晶体再建術併用眼内ドレーン挿入術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Ｋ２８２　水晶体再建術　１　眼内レンズを挿入する場合　ロ　その他のもの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Ｋ６１６</a:t>
            </a:r>
            <a:r>
              <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経皮的シャント拡張術・血栓除去術　１　初回</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Ｋ６１６</a:t>
            </a:r>
            <a:r>
              <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経皮的シャント拡張術・血栓除去術　２　１の実施後３月以内に実施する場合</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Ｋ６１７　下肢静脈瘤手術　２　硬化療法（一連として）</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Ｋ６１７　下肢静脈瘤手術　３　高位結紮術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Ｋ６１７</a:t>
            </a:r>
            <a:r>
              <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下肢静脈瘤血管内焼灼術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Ｋ６１７</a:t>
            </a:r>
            <a:r>
              <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　下肢静脈瘤血管内塞栓術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Ｋ７２１　内視鏡的大腸ポリープ・粘膜切除術　１　長径二センチメートル未満</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Ｋ７４３　痔核手術（脱肛を含む。）　２　硬化療法（四段階注射法によるもの）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Ｋ７４７　肛門良性腫瘍、肛門ポリープ、肛門尖圭コンジローム切除術（肛門ポリープ、肛門尖圭コンジローム切除術に限る。）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Ｋ８２３</a:t>
            </a:r>
            <a:r>
              <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　尿失禁手術（ボツリヌス毒素によるもの）</a:t>
            </a:r>
          </a:p>
        </p:txBody>
      </p:sp>
      <p:sp>
        <p:nvSpPr>
          <p:cNvPr id="8" name="スライド番号プレースホルダー 2">
            <a:extLst>
              <a:ext uri="{FF2B5EF4-FFF2-40B4-BE49-F238E27FC236}">
                <a16:creationId xmlns:a16="http://schemas.microsoft.com/office/drawing/2014/main" id="{262F6285-ABFC-8515-541D-47262248F17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550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823617268"/>
      </p:ext>
    </p:extLst>
  </p:cSld>
  <p:clrMapOvr>
    <a:masterClrMapping/>
  </p:clrMapOvr>
</p:sld>
</file>

<file path=ppt/slides/slide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正方形/長方形 10"/>
          <p:cNvSpPr/>
          <p:nvPr/>
        </p:nvSpPr>
        <p:spPr>
          <a:xfrm>
            <a:off x="110079" y="1122396"/>
            <a:ext cx="4824000" cy="5436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Ｄ２３７　終夜睡眠ポリグラフィー　３　１及び２以外の場合　イ　安全精度管理下で行うもの</a:t>
            </a:r>
            <a:endPar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Ｄ２３７　終夜睡眠ポリグラフィー　３　１及び２以外の場合　ロ　その他のもの</a:t>
            </a:r>
            <a:endPar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Ｄ２３７－２　反復睡眠潜時試験（ＭＳＬＴ）</a:t>
            </a:r>
            <a:endPar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Ｄ２８７　内分泌負荷試験　１　下垂体前葉負荷試験　イ　成長ホルモン（ＧＨ）（一連として）</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Ｄ２９１－２　小児食物アレルギー負荷検査</a:t>
            </a:r>
            <a:endPar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Ｄ４１３　前立腺針生検法　２　その他のもの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Ｋ００７－２　経皮的放射線治療用金属マーカー留置術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Ｋ０３０　四肢・躯幹軟部腫瘍摘出術の　２　手、足（手に限る。）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Ｋ０４６　骨折観血的手術　２　前腕、下腿、手舟状骨（手舟状骨に限る。）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Ｋ０４８　骨内異物（挿入物を含む。）除去術　３　前腕、下腿（前腕に限る。）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Ｋ０４８　骨内異物（挿入物を含む。）除去術　４　鎖骨、膝蓋骨、手、足、指（手、足）その他（鎖骨に限る。）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Ｋ０４８　骨内異物（挿入物を含む。）除去術　４　鎖骨、膝蓋骨、手、足、指（手、足）その他（手に限る。）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Ｋ０７０　ガングリオン摘出術　１　手、足、指（手、足）（手に限る。）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Ｋ０９３－２　関節鏡下手根管開放手術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Ｋ１９６－２　胸腔鏡下交感神経節切除術（両側）</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Ｋ２０２　涙管チューブ挿入術　１　涙道内視鏡を用いるもの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Ｋ２１７　眼瞼内反症手術の　２　皮膚切開法</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Ｋ２１９　眼瞼下垂症手術　１　眼瞼挙筋前転法</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Ｋ２１９　眼瞼下垂症手術　３　その他のもの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Ｋ２２４　翼状片手術（弁の移植を要するもの）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Ｋ２４２　斜視手術　２　後転法</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Ｋ２４２　斜視手術　３　前転法及び後転法の併施</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Ｋ２５４　治療的角膜切除術　１　エキシマレーザーによるもの（角膜ジストロフィー又は帯状角膜変性に係るものに限る。）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Ｋ２６８　緑内障手術　６　水晶体再建術併用眼内ドレーン挿入術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Ｋ２８２　水晶体再建術　１　眼内レンズを挿入する場合　ロ　その他のもの</a:t>
            </a:r>
            <a:endPar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Ｋ２８２　水晶体再建術　２　眼内レンズを挿入しない場合</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Ｋ３１８　鼓膜形成手術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Ｋ３３３　鼻骨骨折整復固定術</a:t>
            </a:r>
            <a:endPar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Ｋ３８９　喉頭・声帯ポリープ切除術　２　直達喉頭鏡又はファイバースコープによるもの</a:t>
            </a:r>
            <a:endPar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Ｋ４７４　乳腺腫瘍摘出術　１　長径５センチメートル未満</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Ｋ４７４　乳腺腫瘍摘出術　２　長径５センチメートル以上</a:t>
            </a: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p:cNvSpPr/>
          <p:nvPr/>
        </p:nvSpPr>
        <p:spPr>
          <a:xfrm>
            <a:off x="110079" y="762059"/>
            <a:ext cx="9685842" cy="293224"/>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短期滞在手術等基本料３の対象手術等</a:t>
            </a:r>
          </a:p>
        </p:txBody>
      </p:sp>
      <p:sp>
        <p:nvSpPr>
          <p:cNvPr id="14" name="正方形/長方形 13"/>
          <p:cNvSpPr/>
          <p:nvPr/>
        </p:nvSpPr>
        <p:spPr>
          <a:xfrm>
            <a:off x="4971921" y="1122396"/>
            <a:ext cx="4824000" cy="543600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Ｋ６１６－４　経皮的シャント拡張術・血栓除去術　１　初回</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Ｋ６１６－４　経皮的シャント拡張術・血栓除去術　２　１の実施後３月以内に実施する患者</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Ｋ６１７　下肢静脈瘤手術　１　抜去切除術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Ｋ６１７　下肢静脈瘤手術　２　硬化療法（一連として）</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Ｋ６１７　下肢静脈瘤手術　３　高位結紮術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Ｋ６１７－２　大伏在静脈抜去術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Ｋ６１７－４　下肢静脈瘤血管内焼灼術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Ｋ６１７－６　下肢静脈瘤血管内塞栓術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Ｋ６３３　ヘルニア手術　５　鼠径ヘルニア</a:t>
            </a:r>
            <a:endPar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Ｋ６３４　腹腔鏡下鼠径ヘルニア手術（両側）</a:t>
            </a:r>
            <a:endPar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Ｋ７２１　内視鏡的大腸ポリープ・粘膜切除術　１　長径２センチメートル未満</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Ｋ７２１　内視鏡的大腸ポリープ・粘膜切除術　２　長径２センチメートル以上</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Ｋ７４３　痔核手術（脱肛を含む。）　２　硬化療法</a:t>
            </a:r>
            <a:r>
              <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四段階注射法によるもの</a:t>
            </a:r>
            <a:r>
              <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Ｋ７４７　肛門良性腫瘍、肛門ポリープ、肛門尖圭コンジローム切除術（肛門ポリープ切除術に限る。）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Ｋ７４７　肛門良性腫瘍、肛門ポリープ、肛門尖圭コンジローム切除術（肛門尖圭コンジローム切除術に限る。）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Ｋ７６８　体外衝撃波腎・尿管結石破砕術（一連につき）</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Ｋ８２３－６　尿失禁手術（ボツリヌス毒素によるもの）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Ｋ８３４－３　顕微鏡下精索静脈瘤手術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Ｋ８６７　子宮頸部</a:t>
            </a:r>
            <a:r>
              <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腟部</a:t>
            </a:r>
            <a:r>
              <a:rPr kumimoji="1" lang="en-US" altLang="ja-JP"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切除術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Ｋ８７２－３　子宮鏡下有茎粘膜下筋腫切出術、子宮内膜ポリープ切除術　１　電解質溶液利用のもの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a:ea typeface="メイリオ"/>
                <a:cs typeface="+mn-cs"/>
              </a:rPr>
              <a:t>Ｋ８７２－３　子宮鏡下有茎粘膜下筋腫切出術、子宮内膜ポリープ切除術　３　その他のもの</a:t>
            </a:r>
            <a:endParaRPr kumimoji="0" lang="ja-JP" altLang="en-US" sz="950" b="0" i="0" u="none" strike="noStrike" kern="1200" cap="none" spc="0" normalizeH="0" baseline="0" noProof="0">
              <a:ln>
                <a:noFill/>
              </a:ln>
              <a:solidFill>
                <a:prstClr val="black"/>
              </a:solidFill>
              <a:effectLst/>
              <a:uLnTx/>
              <a:uFillTx/>
              <a:latin typeface="メイリオ"/>
              <a:ea typeface="メイリオ"/>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Ｋ８７３　子宮鏡下子宮筋腫摘出術　１　電解質溶液利用のもの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Ｋ８７３　子宮鏡下子宮筋腫摘出術　２　その他のもの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Ｋ８９０－３　腹腔鏡下卵管形成術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Ｍ００１－２　ガンマナイフによる定位放射線治療</a:t>
            </a:r>
          </a:p>
        </p:txBody>
      </p:sp>
      <p:sp>
        <p:nvSpPr>
          <p:cNvPr id="3" name="テキスト ボックス 2">
            <a:extLst>
              <a:ext uri="{FF2B5EF4-FFF2-40B4-BE49-F238E27FC236}">
                <a16:creationId xmlns:a16="http://schemas.microsoft.com/office/drawing/2014/main" id="{D93D4FCC-DA72-AE1A-3607-58319E111773}"/>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患者の状態及び必要と考えられる医療機能に応じた入院医療の評価－⑨</a:t>
            </a:r>
          </a:p>
        </p:txBody>
      </p:sp>
      <p:sp>
        <p:nvSpPr>
          <p:cNvPr id="6" name="タイトル 1">
            <a:extLst>
              <a:ext uri="{FF2B5EF4-FFF2-40B4-BE49-F238E27FC236}">
                <a16:creationId xmlns:a16="http://schemas.microsoft.com/office/drawing/2014/main" id="{416BC014-4FB0-63F3-45BD-6BAEB472011F}"/>
              </a:ext>
            </a:extLst>
          </p:cNvPr>
          <p:cNvSpPr>
            <a:spLocks noGrp="1"/>
          </p:cNvSpPr>
          <p:nvPr>
            <p:ph type="title"/>
          </p:nvPr>
        </p:nvSpPr>
        <p:spPr>
          <a:xfrm>
            <a:off x="-9038" y="268539"/>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（参考）短期滞在手術等基本料の対象手術等</a:t>
            </a:r>
          </a:p>
        </p:txBody>
      </p:sp>
      <p:sp>
        <p:nvSpPr>
          <p:cNvPr id="4" name="スライド番号プレースホルダー 2">
            <a:extLst>
              <a:ext uri="{FF2B5EF4-FFF2-40B4-BE49-F238E27FC236}">
                <a16:creationId xmlns:a16="http://schemas.microsoft.com/office/drawing/2014/main" id="{E39CEED0-C041-B65E-EC27-253A973A020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551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254882186"/>
      </p:ext>
    </p:extLst>
  </p:cSld>
  <p:clrMapOvr>
    <a:masterClrMapping/>
  </p:clrMapOvr>
</p:sld>
</file>

<file path=ppt/slides/slide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正方形/長方形 5"/>
          <p:cNvSpPr/>
          <p:nvPr/>
        </p:nvSpPr>
        <p:spPr>
          <a:xfrm>
            <a:off x="188119" y="981855"/>
            <a:ext cx="9648608" cy="583920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対象病院の場合</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対象病院以外の場合</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10" name="表 9"/>
          <p:cNvGraphicFramePr>
            <a:graphicFrameLocks noGrp="1"/>
          </p:cNvGraphicFramePr>
          <p:nvPr/>
        </p:nvGraphicFramePr>
        <p:xfrm>
          <a:off x="299247" y="1512780"/>
          <a:ext cx="9315810" cy="2334601"/>
        </p:xfrm>
        <a:graphic>
          <a:graphicData uri="http://schemas.openxmlformats.org/drawingml/2006/table">
            <a:tbl>
              <a:tblPr firstRow="1" firstCol="1" bandRow="1"/>
              <a:tblGrid>
                <a:gridCol w="2668240">
                  <a:extLst>
                    <a:ext uri="{9D8B030D-6E8A-4147-A177-3AD203B41FA5}">
                      <a16:colId xmlns:a16="http://schemas.microsoft.com/office/drawing/2014/main" val="20000"/>
                    </a:ext>
                  </a:extLst>
                </a:gridCol>
                <a:gridCol w="2176732">
                  <a:extLst>
                    <a:ext uri="{9D8B030D-6E8A-4147-A177-3AD203B41FA5}">
                      <a16:colId xmlns:a16="http://schemas.microsoft.com/office/drawing/2014/main" val="20001"/>
                    </a:ext>
                  </a:extLst>
                </a:gridCol>
                <a:gridCol w="2058838">
                  <a:extLst>
                    <a:ext uri="{9D8B030D-6E8A-4147-A177-3AD203B41FA5}">
                      <a16:colId xmlns:a16="http://schemas.microsoft.com/office/drawing/2014/main" val="20002"/>
                    </a:ext>
                  </a:extLst>
                </a:gridCol>
                <a:gridCol w="2412000">
                  <a:extLst>
                    <a:ext uri="{9D8B030D-6E8A-4147-A177-3AD203B41FA5}">
                      <a16:colId xmlns:a16="http://schemas.microsoft.com/office/drawing/2014/main" val="20003"/>
                    </a:ext>
                  </a:extLst>
                </a:gridCol>
              </a:tblGrid>
              <a:tr h="476702">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endParaRPr lang="ja-JP" sz="1600" b="0" kern="10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0" kern="100">
                          <a:solidFill>
                            <a:schemeClr val="tx1"/>
                          </a:solidFill>
                          <a:effectLst/>
                          <a:latin typeface="+mn-ea"/>
                          <a:ea typeface="+mn-ea"/>
                        </a:rPr>
                        <a:t>短期滞在手術等基本料の算定可否</a:t>
                      </a:r>
                      <a:endParaRPr lang="ja-JP" sz="1050" b="0" kern="100">
                        <a:solidFill>
                          <a:schemeClr val="tx1"/>
                        </a:solidFill>
                        <a:effectLst/>
                        <a:latin typeface="+mn-ea"/>
                        <a:ea typeface="+mn-ea"/>
                        <a:cs typeface="Segoe UI" panose="020B0502040204020203" pitchFamily="34" charset="0"/>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0" kern="100">
                          <a:solidFill>
                            <a:schemeClr val="tx1"/>
                          </a:solidFill>
                          <a:effectLst/>
                          <a:latin typeface="+mn-ea"/>
                          <a:ea typeface="+mn-ea"/>
                          <a:cs typeface="Times New Roman"/>
                        </a:rPr>
                        <a:t>平均在院日数</a:t>
                      </a:r>
                      <a:endParaRPr lang="ja-JP" sz="1400" b="0" kern="10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0" kern="100">
                          <a:solidFill>
                            <a:schemeClr val="tx1"/>
                          </a:solidFill>
                          <a:effectLst/>
                          <a:latin typeface="+mn-ea"/>
                          <a:ea typeface="+mn-ea"/>
                          <a:cs typeface="+mn-cs"/>
                        </a:rPr>
                        <a:t>一般病棟用の</a:t>
                      </a:r>
                      <a:endParaRPr lang="en-US" altLang="ja-JP" sz="1400" b="0" kern="100">
                        <a:solidFill>
                          <a:schemeClr val="tx1"/>
                        </a:solidFill>
                        <a:effectLst/>
                        <a:latin typeface="+mn-ea"/>
                        <a:ea typeface="+mn-ea"/>
                        <a:cs typeface="+mn-cs"/>
                      </a:endParaRPr>
                    </a:p>
                    <a:p>
                      <a:pPr algn="ctr">
                        <a:spcAft>
                          <a:spcPts val="0"/>
                        </a:spcAft>
                      </a:pPr>
                      <a:r>
                        <a:rPr lang="ja-JP" altLang="en-US" sz="1400" b="0" kern="100">
                          <a:solidFill>
                            <a:schemeClr val="tx1"/>
                          </a:solidFill>
                          <a:effectLst/>
                          <a:latin typeface="+mn-ea"/>
                          <a:ea typeface="+mn-ea"/>
                          <a:cs typeface="+mn-cs"/>
                        </a:rPr>
                        <a:t>重症度、医療・看護必要度</a:t>
                      </a:r>
                      <a:r>
                        <a:rPr lang="en-US" altLang="ja-JP" sz="1400" b="0" kern="100" baseline="30000">
                          <a:solidFill>
                            <a:schemeClr val="tx1"/>
                          </a:solidFill>
                          <a:effectLst/>
                          <a:latin typeface="+mn-ea"/>
                          <a:ea typeface="+mn-ea"/>
                          <a:cs typeface="+mn-cs"/>
                        </a:rPr>
                        <a:t>※</a:t>
                      </a:r>
                      <a:endParaRPr lang="ja-JP" sz="1100" b="0" kern="100" baseline="3000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extLst>
                  <a:ext uri="{0D108BD9-81ED-4DB2-BD59-A6C34878D82A}">
                    <a16:rowId xmlns:a16="http://schemas.microsoft.com/office/drawing/2014/main" val="10000"/>
                  </a:ext>
                </a:extLst>
              </a:tr>
              <a:tr h="563995">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0" kern="100">
                          <a:solidFill>
                            <a:schemeClr val="tx1"/>
                          </a:solidFill>
                          <a:effectLst/>
                          <a:latin typeface="+mn-ea"/>
                          <a:ea typeface="+mn-ea"/>
                          <a:cs typeface="Times New Roman"/>
                        </a:rPr>
                        <a:t>短期滞在１の対象手術等を</a:t>
                      </a:r>
                      <a:endParaRPr lang="en-US" altLang="ja-JP" sz="1400" b="0" kern="100">
                        <a:solidFill>
                          <a:schemeClr val="tx1"/>
                        </a:solidFill>
                        <a:effectLst/>
                        <a:latin typeface="+mn-ea"/>
                        <a:ea typeface="+mn-ea"/>
                        <a:cs typeface="Times New Roman"/>
                      </a:endParaRPr>
                    </a:p>
                    <a:p>
                      <a:pPr algn="ctr">
                        <a:spcAft>
                          <a:spcPts val="0"/>
                        </a:spcAft>
                      </a:pPr>
                      <a:r>
                        <a:rPr lang="ja-JP" altLang="en-US" sz="1400" b="0" kern="100">
                          <a:solidFill>
                            <a:schemeClr val="tx1"/>
                          </a:solidFill>
                          <a:effectLst/>
                          <a:latin typeface="+mn-ea"/>
                          <a:ea typeface="+mn-ea"/>
                          <a:cs typeface="Times New Roman"/>
                        </a:rPr>
                        <a:t>実施する入院患者</a:t>
                      </a:r>
                      <a:endParaRPr lang="en-US" altLang="ja-JP" sz="1400" b="0" kern="10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kern="100">
                          <a:effectLst/>
                          <a:latin typeface="+mn-ea"/>
                          <a:ea typeface="+mn-ea"/>
                          <a:cs typeface="Times New Roman"/>
                        </a:rPr>
                        <a:t>○</a:t>
                      </a:r>
                      <a:endParaRPr lang="ja-JP" sz="1400" kern="10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b="0" u="none" kern="100">
                          <a:solidFill>
                            <a:schemeClr val="tx1"/>
                          </a:solidFill>
                          <a:effectLst/>
                          <a:latin typeface="+mn-ea"/>
                          <a:ea typeface="+mn-ea"/>
                          <a:cs typeface="Times New Roman"/>
                        </a:rPr>
                        <a:t>対象外</a:t>
                      </a:r>
                      <a:endParaRPr lang="ja-JP" sz="1400" b="0" u="none" kern="10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b="0" u="none" kern="100">
                          <a:solidFill>
                            <a:schemeClr val="tx1"/>
                          </a:solidFill>
                          <a:effectLst/>
                          <a:latin typeface="+mn-ea"/>
                          <a:ea typeface="+mn-ea"/>
                          <a:cs typeface="Times New Roman"/>
                        </a:rPr>
                        <a:t>対象外　→　</a:t>
                      </a:r>
                      <a:r>
                        <a:rPr lang="ja-JP" altLang="en-US" sz="1400" b="1" u="sng" kern="100">
                          <a:solidFill>
                            <a:srgbClr val="0070C0"/>
                          </a:solidFill>
                          <a:effectLst/>
                          <a:latin typeface="+mn-ea"/>
                          <a:ea typeface="+mn-ea"/>
                          <a:cs typeface="Times New Roman"/>
                        </a:rPr>
                        <a:t>対象</a:t>
                      </a:r>
                      <a:endParaRPr lang="ja-JP" sz="1400" b="1" u="sng" kern="100">
                        <a:solidFill>
                          <a:srgbClr val="0070C0"/>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0004"/>
                  </a:ext>
                </a:extLst>
              </a:tr>
              <a:tr h="646952">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0" kern="100">
                          <a:solidFill>
                            <a:schemeClr val="tx1"/>
                          </a:solidFill>
                          <a:effectLst/>
                          <a:latin typeface="+mn-ea"/>
                          <a:ea typeface="+mn-ea"/>
                          <a:cs typeface="Times New Roman"/>
                        </a:rPr>
                        <a:t>短期滞在３の対象手術等を</a:t>
                      </a:r>
                      <a:endParaRPr lang="en-US" altLang="ja-JP" sz="1400" b="0" kern="100">
                        <a:solidFill>
                          <a:schemeClr val="tx1"/>
                        </a:solidFill>
                        <a:effectLst/>
                        <a:latin typeface="+mn-ea"/>
                        <a:ea typeface="+mn-ea"/>
                        <a:cs typeface="Times New Roman"/>
                      </a:endParaRPr>
                    </a:p>
                    <a:p>
                      <a:pPr algn="ctr">
                        <a:spcAft>
                          <a:spcPts val="0"/>
                        </a:spcAft>
                      </a:pPr>
                      <a:r>
                        <a:rPr lang="ja-JP" altLang="en-US" sz="1400" b="0" kern="100">
                          <a:solidFill>
                            <a:schemeClr val="tx1"/>
                          </a:solidFill>
                          <a:effectLst/>
                          <a:latin typeface="+mn-ea"/>
                          <a:ea typeface="+mn-ea"/>
                          <a:cs typeface="Times New Roman"/>
                        </a:rPr>
                        <a:t>実施する入院患者</a:t>
                      </a:r>
                      <a:endParaRPr lang="en-US" altLang="ja-JP" sz="1400" b="0" kern="100">
                        <a:solidFill>
                          <a:schemeClr val="tx1"/>
                        </a:solidFill>
                        <a:effectLst/>
                        <a:latin typeface="+mn-ea"/>
                        <a:ea typeface="+mn-ea"/>
                        <a:cs typeface="Times New Roman"/>
                      </a:endParaRPr>
                    </a:p>
                    <a:p>
                      <a:pPr algn="ctr">
                        <a:spcAft>
                          <a:spcPts val="0"/>
                        </a:spcAft>
                      </a:pPr>
                      <a:r>
                        <a:rPr lang="ja-JP" altLang="en-US" sz="1000" b="0" kern="100">
                          <a:solidFill>
                            <a:schemeClr val="tx1"/>
                          </a:solidFill>
                          <a:effectLst/>
                          <a:latin typeface="+mn-ea"/>
                          <a:ea typeface="+mn-ea"/>
                          <a:cs typeface="Times New Roman"/>
                        </a:rPr>
                        <a:t>（短期滞在手術等の要件を満たす場合）</a:t>
                      </a:r>
                      <a:endParaRPr lang="ja-JP" sz="1000" b="0" kern="10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400" kern="100">
                          <a:effectLst/>
                          <a:latin typeface="+mn-ea"/>
                          <a:ea typeface="+mn-ea"/>
                          <a:cs typeface="Times New Roman"/>
                        </a:rPr>
                        <a:t>×</a:t>
                      </a:r>
                      <a:r>
                        <a:rPr lang="ja-JP" altLang="en-US" sz="1400" kern="100">
                          <a:effectLst/>
                          <a:latin typeface="+mn-ea"/>
                          <a:ea typeface="+mn-ea"/>
                          <a:cs typeface="Times New Roman"/>
                        </a:rPr>
                        <a:t>（</a:t>
                      </a:r>
                      <a:r>
                        <a:rPr lang="en-US" altLang="ja-JP" sz="1400" kern="100">
                          <a:effectLst/>
                          <a:latin typeface="+mn-ea"/>
                          <a:ea typeface="+mn-ea"/>
                          <a:cs typeface="Times New Roman"/>
                        </a:rPr>
                        <a:t>DPC/PDPS</a:t>
                      </a:r>
                      <a:r>
                        <a:rPr lang="ja-JP" altLang="en-US" sz="1400" kern="100">
                          <a:effectLst/>
                          <a:latin typeface="+mn-ea"/>
                          <a:ea typeface="+mn-ea"/>
                          <a:cs typeface="Times New Roman"/>
                        </a:rPr>
                        <a:t>で算定）</a:t>
                      </a:r>
                      <a:endParaRPr lang="en-US" altLang="ja-JP" sz="1400" kern="100">
                        <a:effectLst/>
                        <a:latin typeface="+mn-ea"/>
                        <a:ea typeface="+mn-ea"/>
                        <a:cs typeface="Times New Roman"/>
                      </a:endParaRPr>
                    </a:p>
                    <a:p>
                      <a:pPr algn="ctr">
                        <a:spcAft>
                          <a:spcPts val="0"/>
                        </a:spcAft>
                      </a:pPr>
                      <a:r>
                        <a:rPr lang="en-US" altLang="ja-JP" sz="1100" kern="100">
                          <a:effectLst/>
                          <a:latin typeface="+mn-ea"/>
                          <a:ea typeface="+mn-ea"/>
                          <a:cs typeface="Times New Roman"/>
                        </a:rPr>
                        <a:t>※DPC</a:t>
                      </a:r>
                      <a:r>
                        <a:rPr lang="ja-JP" altLang="en-US" sz="1100" kern="100">
                          <a:effectLst/>
                          <a:latin typeface="+mn-ea"/>
                          <a:ea typeface="+mn-ea"/>
                          <a:cs typeface="Times New Roman"/>
                        </a:rPr>
                        <a:t>対象病院では</a:t>
                      </a:r>
                      <a:r>
                        <a:rPr lang="en-US" altLang="ja-JP" sz="1100" kern="100">
                          <a:effectLst/>
                          <a:latin typeface="+mn-ea"/>
                          <a:ea typeface="+mn-ea"/>
                          <a:cs typeface="Times New Roman"/>
                        </a:rPr>
                        <a:t>DPC/PDPS</a:t>
                      </a:r>
                      <a:r>
                        <a:rPr lang="ja-JP" altLang="en-US" sz="1100" kern="100">
                          <a:effectLst/>
                          <a:latin typeface="+mn-ea"/>
                          <a:ea typeface="+mn-ea"/>
                          <a:cs typeface="Times New Roman"/>
                        </a:rPr>
                        <a:t>による評価を優先するため</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kern="100">
                          <a:effectLst/>
                          <a:latin typeface="+mn-ea"/>
                          <a:ea typeface="+mn-ea"/>
                          <a:cs typeface="Times New Roman"/>
                        </a:rPr>
                        <a:t>対象外</a:t>
                      </a:r>
                      <a:endParaRPr lang="ja-JP" sz="1400" kern="10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kern="100">
                          <a:effectLst/>
                          <a:latin typeface="+mn-ea"/>
                          <a:ea typeface="+mn-ea"/>
                          <a:cs typeface="Times New Roman"/>
                        </a:rPr>
                        <a:t>対象外　</a:t>
                      </a:r>
                      <a:r>
                        <a:rPr kumimoji="1" lang="ja-JP" altLang="en-US" sz="1400" b="0" u="none" kern="100">
                          <a:solidFill>
                            <a:schemeClr val="tx1"/>
                          </a:solidFill>
                          <a:effectLst/>
                          <a:latin typeface="+mn-ea"/>
                          <a:ea typeface="メイリオ"/>
                          <a:cs typeface="Times New Roman"/>
                        </a:rPr>
                        <a:t>→　</a:t>
                      </a:r>
                      <a:r>
                        <a:rPr kumimoji="1" lang="ja-JP" altLang="en-US" sz="1400" b="1" u="sng" kern="100">
                          <a:solidFill>
                            <a:srgbClr val="0070C0"/>
                          </a:solidFill>
                          <a:effectLst/>
                          <a:latin typeface="+mn-ea"/>
                          <a:ea typeface="メイリオ"/>
                          <a:cs typeface="Times New Roman"/>
                        </a:rPr>
                        <a:t>対象</a:t>
                      </a:r>
                      <a:endParaRPr lang="ja-JP" sz="1400" kern="10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646952">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0" kern="100">
                          <a:solidFill>
                            <a:schemeClr val="tx1"/>
                          </a:solidFill>
                          <a:effectLst/>
                          <a:latin typeface="+mn-ea"/>
                          <a:ea typeface="+mn-ea"/>
                          <a:cs typeface="Times New Roman"/>
                        </a:rPr>
                        <a:t>短期滞在３の対象手術等を</a:t>
                      </a:r>
                      <a:endParaRPr lang="en-US" altLang="ja-JP" sz="1400" b="0" kern="100">
                        <a:solidFill>
                          <a:schemeClr val="tx1"/>
                        </a:solidFill>
                        <a:effectLst/>
                        <a:latin typeface="+mn-ea"/>
                        <a:ea typeface="+mn-ea"/>
                        <a:cs typeface="Times New Roman"/>
                      </a:endParaRPr>
                    </a:p>
                    <a:p>
                      <a:pPr algn="ctr">
                        <a:spcAft>
                          <a:spcPts val="0"/>
                        </a:spcAft>
                      </a:pPr>
                      <a:r>
                        <a:rPr lang="ja-JP" altLang="en-US" sz="1400" b="0" kern="100">
                          <a:solidFill>
                            <a:schemeClr val="tx1"/>
                          </a:solidFill>
                          <a:effectLst/>
                          <a:latin typeface="+mn-ea"/>
                          <a:ea typeface="+mn-ea"/>
                          <a:cs typeface="Times New Roman"/>
                        </a:rPr>
                        <a:t>実施する入院患者</a:t>
                      </a:r>
                      <a:endParaRPr lang="en-US" altLang="ja-JP" sz="1400" b="0" kern="100">
                        <a:solidFill>
                          <a:schemeClr val="tx1"/>
                        </a:solidFill>
                        <a:effectLst/>
                        <a:latin typeface="+mn-ea"/>
                        <a:ea typeface="+mn-ea"/>
                        <a:cs typeface="Times New Roman"/>
                      </a:endParaRPr>
                    </a:p>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00" b="0" kern="100">
                          <a:solidFill>
                            <a:schemeClr val="tx1"/>
                          </a:solidFill>
                          <a:effectLst/>
                          <a:latin typeface="+mn-ea"/>
                          <a:ea typeface="メイリオ"/>
                          <a:cs typeface="Times New Roman"/>
                        </a:rPr>
                        <a:t>（短期滞在手術等の要件を満たさない場合）</a:t>
                      </a:r>
                      <a:endParaRPr lang="en-US" altLang="ja-JP" sz="1000" b="0" kern="10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400" kern="100">
                          <a:effectLst/>
                          <a:latin typeface="+mn-ea"/>
                          <a:ea typeface="+mn-ea"/>
                          <a:cs typeface="Times New Roman"/>
                        </a:rPr>
                        <a:t>×</a:t>
                      </a:r>
                      <a:r>
                        <a:rPr lang="ja-JP" altLang="en-US" sz="1400" kern="100">
                          <a:effectLst/>
                          <a:latin typeface="+mn-ea"/>
                          <a:ea typeface="+mn-ea"/>
                          <a:cs typeface="Times New Roman"/>
                        </a:rPr>
                        <a:t>（</a:t>
                      </a:r>
                      <a:r>
                        <a:rPr lang="en-US" altLang="ja-JP" sz="1400" kern="100">
                          <a:effectLst/>
                          <a:latin typeface="+mn-ea"/>
                          <a:ea typeface="+mn-ea"/>
                          <a:cs typeface="Times New Roman"/>
                        </a:rPr>
                        <a:t>DPC/PDPS</a:t>
                      </a:r>
                      <a:r>
                        <a:rPr lang="ja-JP" altLang="en-US" sz="1400" kern="100">
                          <a:effectLst/>
                          <a:latin typeface="+mn-ea"/>
                          <a:ea typeface="+mn-ea"/>
                          <a:cs typeface="Times New Roman"/>
                        </a:rPr>
                        <a:t>で算定）</a:t>
                      </a:r>
                      <a:endParaRPr lang="en-US" altLang="ja-JP" sz="1400" kern="10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kern="100">
                          <a:effectLst/>
                          <a:latin typeface="+mn-ea"/>
                          <a:ea typeface="+mn-ea"/>
                          <a:cs typeface="Times New Roman"/>
                        </a:rPr>
                        <a:t>対象</a:t>
                      </a:r>
                      <a:endParaRPr lang="en-US" altLang="ja-JP" sz="1400" kern="10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kern="100" dirty="0">
                          <a:effectLst/>
                          <a:latin typeface="+mn-ea"/>
                          <a:ea typeface="+mn-ea"/>
                          <a:cs typeface="Times New Roman"/>
                        </a:rPr>
                        <a:t>対象</a:t>
                      </a:r>
                      <a:endParaRPr lang="ja-JP" sz="12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0006"/>
                  </a:ext>
                </a:extLst>
              </a:tr>
            </a:tbl>
          </a:graphicData>
        </a:graphic>
      </p:graphicFrame>
      <p:graphicFrame>
        <p:nvGraphicFramePr>
          <p:cNvPr id="7" name="表 6"/>
          <p:cNvGraphicFramePr>
            <a:graphicFrameLocks noGrp="1"/>
          </p:cNvGraphicFramePr>
          <p:nvPr/>
        </p:nvGraphicFramePr>
        <p:xfrm>
          <a:off x="299247" y="4163007"/>
          <a:ext cx="9324436" cy="2334600"/>
        </p:xfrm>
        <a:graphic>
          <a:graphicData uri="http://schemas.openxmlformats.org/drawingml/2006/table">
            <a:tbl>
              <a:tblPr firstRow="1" firstCol="1" bandRow="1"/>
              <a:tblGrid>
                <a:gridCol w="2694119">
                  <a:extLst>
                    <a:ext uri="{9D8B030D-6E8A-4147-A177-3AD203B41FA5}">
                      <a16:colId xmlns:a16="http://schemas.microsoft.com/office/drawing/2014/main" val="20000"/>
                    </a:ext>
                  </a:extLst>
                </a:gridCol>
                <a:gridCol w="2168106">
                  <a:extLst>
                    <a:ext uri="{9D8B030D-6E8A-4147-A177-3AD203B41FA5}">
                      <a16:colId xmlns:a16="http://schemas.microsoft.com/office/drawing/2014/main" val="20001"/>
                    </a:ext>
                  </a:extLst>
                </a:gridCol>
                <a:gridCol w="2050211">
                  <a:extLst>
                    <a:ext uri="{9D8B030D-6E8A-4147-A177-3AD203B41FA5}">
                      <a16:colId xmlns:a16="http://schemas.microsoft.com/office/drawing/2014/main" val="20002"/>
                    </a:ext>
                  </a:extLst>
                </a:gridCol>
                <a:gridCol w="2412000">
                  <a:extLst>
                    <a:ext uri="{9D8B030D-6E8A-4147-A177-3AD203B41FA5}">
                      <a16:colId xmlns:a16="http://schemas.microsoft.com/office/drawing/2014/main" val="20003"/>
                    </a:ext>
                  </a:extLst>
                </a:gridCol>
              </a:tblGrid>
              <a:tr h="476701">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endParaRPr lang="ja-JP" sz="1600" b="0" kern="10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0" kern="100">
                          <a:solidFill>
                            <a:schemeClr val="tx1"/>
                          </a:solidFill>
                          <a:effectLst/>
                          <a:latin typeface="+mn-ea"/>
                          <a:ea typeface="+mn-ea"/>
                        </a:rPr>
                        <a:t>短期滞在手術等基本料の</a:t>
                      </a:r>
                      <a:endParaRPr lang="en-US" altLang="ja-JP" sz="1400" b="0" kern="100">
                        <a:solidFill>
                          <a:schemeClr val="tx1"/>
                        </a:solidFill>
                        <a:effectLst/>
                        <a:latin typeface="+mn-ea"/>
                        <a:ea typeface="+mn-ea"/>
                      </a:endParaRPr>
                    </a:p>
                    <a:p>
                      <a:pPr algn="ctr">
                        <a:spcAft>
                          <a:spcPts val="0"/>
                        </a:spcAft>
                      </a:pPr>
                      <a:r>
                        <a:rPr lang="ja-JP" altLang="en-US" sz="1400" b="0" kern="100">
                          <a:solidFill>
                            <a:schemeClr val="tx1"/>
                          </a:solidFill>
                          <a:effectLst/>
                          <a:latin typeface="+mn-ea"/>
                          <a:ea typeface="+mn-ea"/>
                        </a:rPr>
                        <a:t>算定可否</a:t>
                      </a:r>
                      <a:endParaRPr lang="ja-JP" sz="1050" b="0" kern="100">
                        <a:solidFill>
                          <a:schemeClr val="tx1"/>
                        </a:solidFill>
                        <a:effectLst/>
                        <a:latin typeface="+mn-ea"/>
                        <a:ea typeface="+mn-ea"/>
                        <a:cs typeface="Segoe UI" panose="020B0502040204020203" pitchFamily="34" charset="0"/>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0" kern="100">
                          <a:solidFill>
                            <a:schemeClr val="tx1"/>
                          </a:solidFill>
                          <a:effectLst/>
                          <a:latin typeface="+mn-ea"/>
                          <a:ea typeface="+mn-ea"/>
                          <a:cs typeface="Times New Roman"/>
                        </a:rPr>
                        <a:t>平均在院日数</a:t>
                      </a:r>
                      <a:endParaRPr lang="ja-JP" sz="1400" b="0" kern="10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0" kern="100">
                          <a:solidFill>
                            <a:schemeClr val="tx1"/>
                          </a:solidFill>
                          <a:effectLst/>
                          <a:latin typeface="+mn-ea"/>
                          <a:ea typeface="+mn-ea"/>
                          <a:cs typeface="+mn-cs"/>
                        </a:rPr>
                        <a:t>一般病棟用の</a:t>
                      </a:r>
                      <a:endParaRPr lang="en-US" altLang="ja-JP" sz="1400" b="0" kern="100">
                        <a:solidFill>
                          <a:schemeClr val="tx1"/>
                        </a:solidFill>
                        <a:effectLst/>
                        <a:latin typeface="+mn-ea"/>
                        <a:ea typeface="+mn-ea"/>
                        <a:cs typeface="+mn-cs"/>
                      </a:endParaRPr>
                    </a:p>
                    <a:p>
                      <a:pPr algn="ctr">
                        <a:spcAft>
                          <a:spcPts val="0"/>
                        </a:spcAft>
                      </a:pPr>
                      <a:r>
                        <a:rPr lang="ja-JP" altLang="en-US" sz="1400" b="0" kern="100">
                          <a:solidFill>
                            <a:schemeClr val="tx1"/>
                          </a:solidFill>
                          <a:effectLst/>
                          <a:latin typeface="+mn-ea"/>
                          <a:ea typeface="+mn-ea"/>
                          <a:cs typeface="+mn-cs"/>
                        </a:rPr>
                        <a:t>重症度、医療・看護必要度</a:t>
                      </a:r>
                      <a:r>
                        <a:rPr lang="en-US" altLang="ja-JP" sz="1400" b="0" kern="100" baseline="30000">
                          <a:solidFill>
                            <a:schemeClr val="tx1"/>
                          </a:solidFill>
                          <a:effectLst/>
                          <a:latin typeface="+mn-ea"/>
                          <a:ea typeface="+mn-ea"/>
                          <a:cs typeface="+mn-cs"/>
                        </a:rPr>
                        <a:t>※</a:t>
                      </a:r>
                      <a:endParaRPr lang="ja-JP" sz="1100" b="0" kern="100" baseline="3000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extLst>
                  <a:ext uri="{0D108BD9-81ED-4DB2-BD59-A6C34878D82A}">
                    <a16:rowId xmlns:a16="http://schemas.microsoft.com/office/drawing/2014/main" val="10000"/>
                  </a:ext>
                </a:extLst>
              </a:tr>
              <a:tr h="563995">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0" kern="100">
                          <a:solidFill>
                            <a:schemeClr val="tx1"/>
                          </a:solidFill>
                          <a:effectLst/>
                          <a:latin typeface="+mn-ea"/>
                          <a:ea typeface="+mn-ea"/>
                          <a:cs typeface="Times New Roman"/>
                        </a:rPr>
                        <a:t>短期滞在１の対象手術等を</a:t>
                      </a:r>
                      <a:endParaRPr lang="en-US" altLang="ja-JP" sz="1400" b="0" kern="100">
                        <a:solidFill>
                          <a:schemeClr val="tx1"/>
                        </a:solidFill>
                        <a:effectLst/>
                        <a:latin typeface="+mn-ea"/>
                        <a:ea typeface="+mn-ea"/>
                        <a:cs typeface="Times New Roman"/>
                      </a:endParaRPr>
                    </a:p>
                    <a:p>
                      <a:pPr algn="ctr">
                        <a:spcAft>
                          <a:spcPts val="0"/>
                        </a:spcAft>
                      </a:pPr>
                      <a:r>
                        <a:rPr lang="ja-JP" altLang="en-US" sz="1400" b="0" kern="100">
                          <a:solidFill>
                            <a:schemeClr val="tx1"/>
                          </a:solidFill>
                          <a:effectLst/>
                          <a:latin typeface="+mn-ea"/>
                          <a:ea typeface="+mn-ea"/>
                          <a:cs typeface="Times New Roman"/>
                        </a:rPr>
                        <a:t>実施する入院患者</a:t>
                      </a:r>
                      <a:endParaRPr lang="en-US" altLang="ja-JP" sz="1400" b="0" kern="10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kern="100">
                          <a:effectLst/>
                          <a:latin typeface="+mn-ea"/>
                          <a:ea typeface="+mn-ea"/>
                          <a:cs typeface="Times New Roman"/>
                        </a:rPr>
                        <a:t>○</a:t>
                      </a:r>
                      <a:endParaRPr lang="ja-JP" sz="1400" kern="10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b="0" u="none" kern="100">
                          <a:solidFill>
                            <a:schemeClr val="tx1"/>
                          </a:solidFill>
                          <a:effectLst/>
                          <a:latin typeface="+mn-ea"/>
                          <a:ea typeface="+mn-ea"/>
                          <a:cs typeface="Times New Roman"/>
                        </a:rPr>
                        <a:t>対象外</a:t>
                      </a:r>
                      <a:endParaRPr lang="ja-JP" sz="1400" b="0" u="none" kern="10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kern="100">
                          <a:solidFill>
                            <a:schemeClr val="dk1"/>
                          </a:solidFill>
                          <a:effectLst/>
                          <a:latin typeface="+mn-ea"/>
                          <a:ea typeface="メイリオ"/>
                          <a:cs typeface="Times New Roman"/>
                        </a:rPr>
                        <a:t>対象外　</a:t>
                      </a:r>
                      <a:r>
                        <a:rPr kumimoji="1" lang="ja-JP" altLang="en-US" sz="1400" b="0" u="none" kern="100">
                          <a:solidFill>
                            <a:schemeClr val="tx1"/>
                          </a:solidFill>
                          <a:effectLst/>
                          <a:latin typeface="+mn-ea"/>
                          <a:ea typeface="メイリオ"/>
                          <a:cs typeface="Times New Roman"/>
                        </a:rPr>
                        <a:t>→　</a:t>
                      </a:r>
                      <a:r>
                        <a:rPr kumimoji="1" lang="ja-JP" altLang="en-US" sz="1400" b="1" u="sng" kern="100">
                          <a:solidFill>
                            <a:srgbClr val="0070C0"/>
                          </a:solidFill>
                          <a:effectLst/>
                          <a:latin typeface="+mn-ea"/>
                          <a:ea typeface="メイリオ"/>
                          <a:cs typeface="Times New Roman"/>
                        </a:rPr>
                        <a:t>対象</a:t>
                      </a:r>
                      <a:endParaRPr kumimoji="1" lang="ja-JP" altLang="ja-JP" sz="1400" kern="100">
                        <a:solidFill>
                          <a:schemeClr val="dk1"/>
                        </a:solidFill>
                        <a:effectLst/>
                        <a:latin typeface="+mn-ea"/>
                        <a:ea typeface="メイリオ"/>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0004"/>
                  </a:ext>
                </a:extLst>
              </a:tr>
              <a:tr h="646952">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0" kern="100">
                          <a:solidFill>
                            <a:schemeClr val="tx1"/>
                          </a:solidFill>
                          <a:effectLst/>
                          <a:latin typeface="+mn-ea"/>
                          <a:ea typeface="+mn-ea"/>
                          <a:cs typeface="Times New Roman"/>
                        </a:rPr>
                        <a:t>短期滞在３の対象手術等を</a:t>
                      </a:r>
                      <a:endParaRPr lang="en-US" altLang="ja-JP" sz="1400" b="0" kern="100">
                        <a:solidFill>
                          <a:schemeClr val="tx1"/>
                        </a:solidFill>
                        <a:effectLst/>
                        <a:latin typeface="+mn-ea"/>
                        <a:ea typeface="+mn-ea"/>
                        <a:cs typeface="Times New Roman"/>
                      </a:endParaRPr>
                    </a:p>
                    <a:p>
                      <a:pPr algn="ctr">
                        <a:spcAft>
                          <a:spcPts val="0"/>
                        </a:spcAft>
                      </a:pPr>
                      <a:r>
                        <a:rPr lang="ja-JP" altLang="en-US" sz="1400" b="0" kern="100">
                          <a:solidFill>
                            <a:schemeClr val="tx1"/>
                          </a:solidFill>
                          <a:effectLst/>
                          <a:latin typeface="+mn-ea"/>
                          <a:ea typeface="+mn-ea"/>
                          <a:cs typeface="Times New Roman"/>
                        </a:rPr>
                        <a:t>実施する入院患者</a:t>
                      </a:r>
                      <a:endParaRPr lang="en-US" altLang="ja-JP" sz="1400" b="0" kern="100">
                        <a:solidFill>
                          <a:schemeClr val="tx1"/>
                        </a:solidFill>
                        <a:effectLst/>
                        <a:latin typeface="+mn-ea"/>
                        <a:ea typeface="+mn-ea"/>
                        <a:cs typeface="Times New Roman"/>
                      </a:endParaRPr>
                    </a:p>
                    <a:p>
                      <a:pPr algn="ctr">
                        <a:spcAft>
                          <a:spcPts val="0"/>
                        </a:spcAft>
                      </a:pPr>
                      <a:r>
                        <a:rPr lang="ja-JP" altLang="en-US" sz="1000" b="0" kern="100">
                          <a:solidFill>
                            <a:schemeClr val="tx1"/>
                          </a:solidFill>
                          <a:effectLst/>
                          <a:latin typeface="+mn-ea"/>
                          <a:ea typeface="+mn-ea"/>
                          <a:cs typeface="Times New Roman"/>
                        </a:rPr>
                        <a:t>（短期滞在手術等の要件を満たす場合）</a:t>
                      </a:r>
                      <a:endParaRPr lang="ja-JP" sz="1000" b="0" kern="10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kern="100">
                          <a:effectLst/>
                          <a:latin typeface="+mn-ea"/>
                          <a:ea typeface="+mn-ea"/>
                          <a:cs typeface="Times New Roman"/>
                        </a:rPr>
                        <a:t>○（原則、短期滞在３を算定する）</a:t>
                      </a:r>
                      <a:endParaRPr lang="ja-JP" sz="1400" kern="10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kern="100">
                          <a:effectLst/>
                          <a:latin typeface="+mn-ea"/>
                          <a:ea typeface="+mn-ea"/>
                          <a:cs typeface="Times New Roman"/>
                        </a:rPr>
                        <a:t>対象外</a:t>
                      </a:r>
                      <a:endParaRPr lang="en-US" altLang="ja-JP" sz="1400" kern="10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kern="100">
                          <a:solidFill>
                            <a:schemeClr val="dk1"/>
                          </a:solidFill>
                          <a:effectLst/>
                          <a:latin typeface="+mn-ea"/>
                          <a:ea typeface="メイリオ"/>
                          <a:cs typeface="Times New Roman"/>
                        </a:rPr>
                        <a:t>対象外　</a:t>
                      </a:r>
                      <a:r>
                        <a:rPr kumimoji="1" lang="ja-JP" altLang="en-US" sz="1400" b="0" u="none" kern="100">
                          <a:solidFill>
                            <a:schemeClr val="tx1"/>
                          </a:solidFill>
                          <a:effectLst/>
                          <a:latin typeface="+mn-ea"/>
                          <a:ea typeface="メイリオ"/>
                          <a:cs typeface="Times New Roman"/>
                        </a:rPr>
                        <a:t>→　</a:t>
                      </a:r>
                      <a:r>
                        <a:rPr kumimoji="1" lang="ja-JP" altLang="en-US" sz="1400" b="1" u="sng" kern="100">
                          <a:solidFill>
                            <a:srgbClr val="0070C0"/>
                          </a:solidFill>
                          <a:effectLst/>
                          <a:latin typeface="+mn-ea"/>
                          <a:ea typeface="メイリオ"/>
                          <a:cs typeface="Times New Roman"/>
                        </a:rPr>
                        <a:t>対象</a:t>
                      </a:r>
                      <a:endParaRPr kumimoji="1" lang="ja-JP" altLang="ja-JP" sz="1400" kern="100">
                        <a:solidFill>
                          <a:schemeClr val="dk1"/>
                        </a:solidFill>
                        <a:effectLst/>
                        <a:latin typeface="+mn-ea"/>
                        <a:ea typeface="メイリオ"/>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646952">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0" kern="100">
                          <a:solidFill>
                            <a:schemeClr val="tx1"/>
                          </a:solidFill>
                          <a:effectLst/>
                          <a:latin typeface="+mn-ea"/>
                          <a:ea typeface="+mn-ea"/>
                          <a:cs typeface="Times New Roman"/>
                        </a:rPr>
                        <a:t>短期滞在３の対象手術等を</a:t>
                      </a:r>
                      <a:endParaRPr lang="en-US" altLang="ja-JP" sz="1400" b="0" kern="100">
                        <a:solidFill>
                          <a:schemeClr val="tx1"/>
                        </a:solidFill>
                        <a:effectLst/>
                        <a:latin typeface="+mn-ea"/>
                        <a:ea typeface="+mn-ea"/>
                        <a:cs typeface="Times New Roman"/>
                      </a:endParaRPr>
                    </a:p>
                    <a:p>
                      <a:pPr algn="ctr">
                        <a:spcAft>
                          <a:spcPts val="0"/>
                        </a:spcAft>
                      </a:pPr>
                      <a:r>
                        <a:rPr lang="ja-JP" altLang="en-US" sz="1400" b="0" kern="100">
                          <a:solidFill>
                            <a:schemeClr val="tx1"/>
                          </a:solidFill>
                          <a:effectLst/>
                          <a:latin typeface="+mn-ea"/>
                          <a:ea typeface="+mn-ea"/>
                          <a:cs typeface="Times New Roman"/>
                        </a:rPr>
                        <a:t>実施する入院患者</a:t>
                      </a:r>
                      <a:endParaRPr lang="en-US" altLang="ja-JP" sz="1400" b="0" kern="100">
                        <a:solidFill>
                          <a:schemeClr val="tx1"/>
                        </a:solidFill>
                        <a:effectLst/>
                        <a:latin typeface="+mn-ea"/>
                        <a:ea typeface="+mn-ea"/>
                        <a:cs typeface="Times New Roman"/>
                      </a:endParaRPr>
                    </a:p>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00" b="0" kern="100">
                          <a:solidFill>
                            <a:schemeClr val="tx1"/>
                          </a:solidFill>
                          <a:effectLst/>
                          <a:latin typeface="+mn-ea"/>
                          <a:ea typeface="メイリオ"/>
                          <a:cs typeface="Times New Roman"/>
                        </a:rPr>
                        <a:t>（短期滞在手術等の要件を満たさない場合）</a:t>
                      </a:r>
                      <a:endParaRPr lang="en-US" altLang="ja-JP" sz="1000" b="0" kern="10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400" kern="100">
                          <a:effectLst/>
                          <a:latin typeface="+mn-ea"/>
                          <a:ea typeface="+mn-ea"/>
                          <a:cs typeface="Times New Roman"/>
                        </a:rPr>
                        <a:t>×</a:t>
                      </a:r>
                      <a:endParaRPr lang="ja-JP" sz="1400" kern="10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kern="100">
                          <a:effectLst/>
                          <a:latin typeface="+mn-ea"/>
                          <a:ea typeface="+mn-ea"/>
                          <a:cs typeface="Times New Roman"/>
                        </a:rPr>
                        <a:t>対象</a:t>
                      </a:r>
                      <a:endParaRPr lang="ja-JP" sz="1200" kern="10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kern="100" dirty="0">
                          <a:effectLst/>
                          <a:latin typeface="+mn-ea"/>
                          <a:ea typeface="+mn-ea"/>
                          <a:cs typeface="Times New Roman"/>
                        </a:rPr>
                        <a:t>対象</a:t>
                      </a:r>
                      <a:endParaRPr lang="ja-JP" sz="14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0006"/>
                  </a:ext>
                </a:extLst>
              </a:tr>
            </a:tbl>
          </a:graphicData>
        </a:graphic>
      </p:graphicFrame>
      <p:sp>
        <p:nvSpPr>
          <p:cNvPr id="3" name="タイトル 1">
            <a:extLst>
              <a:ext uri="{FF2B5EF4-FFF2-40B4-BE49-F238E27FC236}">
                <a16:creationId xmlns:a16="http://schemas.microsoft.com/office/drawing/2014/main" id="{DDF26CB8-FC84-9F4E-85C4-5D437512AD8B}"/>
              </a:ext>
            </a:extLst>
          </p:cNvPr>
          <p:cNvSpPr txBox="1">
            <a:spLocks/>
          </p:cNvSpPr>
          <p:nvPr/>
        </p:nvSpPr>
        <p:spPr>
          <a:xfrm>
            <a:off x="0" y="289012"/>
            <a:ext cx="9906000" cy="458482"/>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（参考）短期滞在手術等基本料の対象手術等の取扱い</a:t>
            </a:r>
          </a:p>
        </p:txBody>
      </p:sp>
      <p:sp>
        <p:nvSpPr>
          <p:cNvPr id="8" name="テキスト ボックス 7">
            <a:extLst>
              <a:ext uri="{FF2B5EF4-FFF2-40B4-BE49-F238E27FC236}">
                <a16:creationId xmlns:a16="http://schemas.microsoft.com/office/drawing/2014/main" id="{B6B788F4-5D95-4AA8-641A-77F1BC5A6EBC}"/>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　患者の状態及び必要と考えられる医療機能に応じた入院医療の評価－⑨</a:t>
            </a:r>
          </a:p>
        </p:txBody>
      </p:sp>
      <p:sp>
        <p:nvSpPr>
          <p:cNvPr id="9" name="正方形/長方形 8">
            <a:extLst>
              <a:ext uri="{FF2B5EF4-FFF2-40B4-BE49-F238E27FC236}">
                <a16:creationId xmlns:a16="http://schemas.microsoft.com/office/drawing/2014/main" id="{8F1F6222-5E21-07C6-C9AA-A29ED00940C5}"/>
              </a:ext>
            </a:extLst>
          </p:cNvPr>
          <p:cNvSpPr/>
          <p:nvPr/>
        </p:nvSpPr>
        <p:spPr>
          <a:xfrm>
            <a:off x="311928" y="825919"/>
            <a:ext cx="456487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短期滞在手術等基本料の対象手術等の取扱い</a:t>
            </a:r>
          </a:p>
        </p:txBody>
      </p:sp>
      <p:sp>
        <p:nvSpPr>
          <p:cNvPr id="4" name="テキスト ボックス 3">
            <a:extLst>
              <a:ext uri="{FF2B5EF4-FFF2-40B4-BE49-F238E27FC236}">
                <a16:creationId xmlns:a16="http://schemas.microsoft.com/office/drawing/2014/main" id="{9938E17E-9823-A0C5-7675-ECD46810753D}"/>
              </a:ext>
            </a:extLst>
          </p:cNvPr>
          <p:cNvSpPr txBox="1"/>
          <p:nvPr/>
        </p:nvSpPr>
        <p:spPr>
          <a:xfrm>
            <a:off x="3777676" y="6538127"/>
            <a:ext cx="5846617" cy="2308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）特定集中治療室用及びハイケアユニット用の重症度、医療・看護必要度における取扱いは従前と同様。</a:t>
            </a:r>
          </a:p>
        </p:txBody>
      </p:sp>
      <p:sp>
        <p:nvSpPr>
          <p:cNvPr id="5" name="スライド番号プレースホルダー 2">
            <a:extLst>
              <a:ext uri="{FF2B5EF4-FFF2-40B4-BE49-F238E27FC236}">
                <a16:creationId xmlns:a16="http://schemas.microsoft.com/office/drawing/2014/main" id="{2AE299F8-8861-BE6E-FC02-9EF4851F050C}"/>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552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175868030"/>
      </p:ext>
    </p:extLst>
  </p:cSld>
  <p:clrMapOvr>
    <a:masterClrMapping/>
  </p:clrMapOvr>
</p:sld>
</file>

<file path=ppt/slides/slide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138399" y="2659456"/>
            <a:ext cx="8280920" cy="584775"/>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18.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医療資源の少ない地域等への対応</a:t>
            </a:r>
            <a:endParaRPr lang="en-US" altLang="ja-JP" sz="3200" b="1" dirty="0">
              <a:solidFill>
                <a:sysClr val="windowText" lastClr="000000"/>
              </a:solidFill>
              <a:latin typeface="メイリオ" panose="020B0604030504040204" pitchFamily="50" charset="-128"/>
              <a:ea typeface="メイリオ" panose="020B0604030504040204" pitchFamily="50" charset="-128"/>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553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458590570"/>
      </p:ext>
    </p:extLst>
  </p:cSld>
  <p:clrMapOvr>
    <a:masterClrMapping/>
  </p:clrMapOvr>
</p:sld>
</file>

<file path=ppt/slides/slide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8" name="Picture 4">
            <a:extLst>
              <a:ext uri="{FF2B5EF4-FFF2-40B4-BE49-F238E27FC236}">
                <a16:creationId xmlns:a16="http://schemas.microsoft.com/office/drawing/2014/main" id="{3D625C83-7BDF-DDD3-6DDF-8FF4ECED8CF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26006" y="1187144"/>
            <a:ext cx="2999054" cy="2099338"/>
          </a:xfrm>
          <a:prstGeom prst="rect">
            <a:avLst/>
          </a:prstGeom>
          <a:noFill/>
          <a:extLst>
            <a:ext uri="{909E8E84-426E-40DD-AFC4-6F175D3DCCD1}">
              <a14:hiddenFill xmlns:a14="http://schemas.microsoft.com/office/drawing/2010/main">
                <a:solidFill>
                  <a:srgbClr val="FFFFFF"/>
                </a:solidFill>
              </a14:hiddenFill>
            </a:ext>
          </a:extLst>
        </p:spPr>
      </p:pic>
      <p:sp>
        <p:nvSpPr>
          <p:cNvPr id="2" name="タイトル 1"/>
          <p:cNvSpPr>
            <a:spLocks noGrp="1"/>
          </p:cNvSpPr>
          <p:nvPr>
            <p:ph type="title"/>
          </p:nvPr>
        </p:nvSpPr>
        <p:spPr>
          <a:xfrm>
            <a:off x="0" y="217312"/>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医師少数区域及び医療資源の少ない地域等に配慮した評価の見直し</a:t>
            </a:r>
          </a:p>
        </p:txBody>
      </p:sp>
      <p:sp>
        <p:nvSpPr>
          <p:cNvPr id="22" name="正方形/長方形 21">
            <a:extLst>
              <a:ext uri="{FF2B5EF4-FFF2-40B4-BE49-F238E27FC236}">
                <a16:creationId xmlns:a16="http://schemas.microsoft.com/office/drawing/2014/main" id="{561BF9C4-2B33-442D-5382-73DDDA3C6357}"/>
              </a:ext>
            </a:extLst>
          </p:cNvPr>
          <p:cNvSpPr/>
          <p:nvPr/>
        </p:nvSpPr>
        <p:spPr>
          <a:xfrm>
            <a:off x="188119" y="903324"/>
            <a:ext cx="6138036" cy="3024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○医師少数区域等に配慮した評価を適切に推進する観点から、医師派遣機能や遠隔連携等に関する評価を見直す。</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DPC/PDPS</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の機能評価係数</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における新たな評価</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1936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体制評価指数において、「</a:t>
            </a:r>
            <a:r>
              <a:rPr kumimoji="1" lang="ja-JP" altLang="en-US" sz="12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医師少数地域への医師派遣機能</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」（大学病院本院群に限る。）について新たに評価を行う。</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1936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急性期脳卒中治療における遠隔連携の評価</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1936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基幹施設との連携により届出を行う場合の超急性期脳卒中加算について、</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対象地域を医師少数区域まで拡大</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する等の見直しを行う。</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1936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医師少数区域等に所在する医療機関が基幹施設との連携により脳血栓回収術の適応について判断し、基幹施設において脳血栓回収術を実施した場合の評価を新設する。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へき地診療所等が実施する</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 to P with N</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の推進</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1936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へき地診療所及びへき地医療拠点病院において、適切な研修を修了した医師が、</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D to P with N</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を実施できる体制を確保している場合の評価</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を新設する。</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3" name="正方形/長方形 22">
            <a:extLst>
              <a:ext uri="{FF2B5EF4-FFF2-40B4-BE49-F238E27FC236}">
                <a16:creationId xmlns:a16="http://schemas.microsoft.com/office/drawing/2014/main" id="{CDC620C2-0552-9A82-5A02-AFF5BEECA55E}"/>
              </a:ext>
            </a:extLst>
          </p:cNvPr>
          <p:cNvSpPr/>
          <p:nvPr/>
        </p:nvSpPr>
        <p:spPr>
          <a:xfrm>
            <a:off x="309611" y="710445"/>
            <a:ext cx="549606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医師少数区域等に配慮した評価の見直し</a:t>
            </a:r>
          </a:p>
        </p:txBody>
      </p:sp>
      <p:sp>
        <p:nvSpPr>
          <p:cNvPr id="36" name="テキスト ボックス 35">
            <a:extLst>
              <a:ext uri="{FF2B5EF4-FFF2-40B4-BE49-F238E27FC236}">
                <a16:creationId xmlns:a16="http://schemas.microsoft.com/office/drawing/2014/main" id="{D21BAC20-C166-05B8-D4E2-72CD9EAFCFD2}"/>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　医療人材及び医療資源の偏在への対応－⑥、⑦</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a:extLst>
              <a:ext uri="{FF2B5EF4-FFF2-40B4-BE49-F238E27FC236}">
                <a16:creationId xmlns:a16="http://schemas.microsoft.com/office/drawing/2014/main" id="{1434CCDB-CA84-3E1D-BDD8-904D0661E8AA}"/>
              </a:ext>
            </a:extLst>
          </p:cNvPr>
          <p:cNvSpPr/>
          <p:nvPr/>
        </p:nvSpPr>
        <p:spPr>
          <a:xfrm>
            <a:off x="188119" y="4207033"/>
            <a:ext cx="9529762" cy="242517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○医療資源の少ない地域に配慮した評価を適切に推進する観点から、リハビリテーション等に関する評価を見直す。</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回復期リハビリテーション入院医療管理料の新設</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医療資源の少ない地域において、回復期リハビリテーション病棟に相当する機能を有する病室について、</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回復期リハビリテーション病棟入院料の届出を病室単位で可能な区分を新設</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地域包括ケア病棟の要件の見直し</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医療資源の少ない地域において、地域包括ケア病棟入院料２及び４の施設基準における、</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「自院の一般病棟からの転棟患者の割合」に関する要件を緩和する</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在支診・在支病の要件の見直し</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医療資源の少ない地域の在支診・在支病に係る</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時間の往診体制の要件について、</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D to P with N</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を実施できる体制を整備することで要件を満たすこととする</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a:extLst>
              <a:ext uri="{FF2B5EF4-FFF2-40B4-BE49-F238E27FC236}">
                <a16:creationId xmlns:a16="http://schemas.microsoft.com/office/drawing/2014/main" id="{78E92632-EF40-BE59-DEA2-43050A0CD1B9}"/>
              </a:ext>
            </a:extLst>
          </p:cNvPr>
          <p:cNvSpPr/>
          <p:nvPr/>
        </p:nvSpPr>
        <p:spPr>
          <a:xfrm>
            <a:off x="309611" y="4014150"/>
            <a:ext cx="5242103"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医療資源の少ない地域に配慮した評価の見直し</a:t>
            </a:r>
          </a:p>
        </p:txBody>
      </p:sp>
      <p:pic>
        <p:nvPicPr>
          <p:cNvPr id="1030" name="Picture 6" descr="訪問看護師が家族に挨拶しているイラスト">
            <a:extLst>
              <a:ext uri="{FF2B5EF4-FFF2-40B4-BE49-F238E27FC236}">
                <a16:creationId xmlns:a16="http://schemas.microsoft.com/office/drawing/2014/main" id="{E69F9A9B-5917-B980-C2BC-640092ABC2F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04484" y="893106"/>
            <a:ext cx="1067365" cy="1067365"/>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パソコンを操作する医師のイラスト">
            <a:extLst>
              <a:ext uri="{FF2B5EF4-FFF2-40B4-BE49-F238E27FC236}">
                <a16:creationId xmlns:a16="http://schemas.microsoft.com/office/drawing/2014/main" id="{73E13F61-D2DD-C06D-32A5-F3394B21C9A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027392" y="1736957"/>
            <a:ext cx="856757" cy="856757"/>
          </a:xfrm>
          <a:prstGeom prst="rect">
            <a:avLst/>
          </a:prstGeom>
          <a:noFill/>
          <a:extLst>
            <a:ext uri="{909E8E84-426E-40DD-AFC4-6F175D3DCCD1}">
              <a14:hiddenFill xmlns:a14="http://schemas.microsoft.com/office/drawing/2010/main">
                <a:solidFill>
                  <a:srgbClr val="FFFFFF"/>
                </a:solidFill>
              </a14:hiddenFill>
            </a:ext>
          </a:extLst>
        </p:spPr>
      </p:pic>
      <p:pic>
        <p:nvPicPr>
          <p:cNvPr id="1036" name="Picture 12" descr="病院のイラスト">
            <a:extLst>
              <a:ext uri="{FF2B5EF4-FFF2-40B4-BE49-F238E27FC236}">
                <a16:creationId xmlns:a16="http://schemas.microsoft.com/office/drawing/2014/main" id="{64844AA5-C320-2A67-A8CF-CDAAD8694B5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8056" y="2909500"/>
            <a:ext cx="947585" cy="947585"/>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救急車で搬送された患者さんを看護師さんが救急外来へ移送するイラスト">
            <a:extLst>
              <a:ext uri="{FF2B5EF4-FFF2-40B4-BE49-F238E27FC236}">
                <a16:creationId xmlns:a16="http://schemas.microsoft.com/office/drawing/2014/main" id="{58EE821D-BF91-5B20-BE73-3CFFBFFD304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381138" y="2006496"/>
            <a:ext cx="959598" cy="959598"/>
          </a:xfrm>
          <a:prstGeom prst="rect">
            <a:avLst/>
          </a:prstGeom>
          <a:noFill/>
          <a:extLst>
            <a:ext uri="{909E8E84-426E-40DD-AFC4-6F175D3DCCD1}">
              <a14:hiddenFill xmlns:a14="http://schemas.microsoft.com/office/drawing/2010/main">
                <a:solidFill>
                  <a:srgbClr val="FFFFFF"/>
                </a:solidFill>
              </a14:hiddenFill>
            </a:ext>
          </a:extLst>
        </p:spPr>
      </p:pic>
      <p:sp>
        <p:nvSpPr>
          <p:cNvPr id="6" name="スライド番号プレースホルダー 2">
            <a:extLst>
              <a:ext uri="{FF2B5EF4-FFF2-40B4-BE49-F238E27FC236}">
                <a16:creationId xmlns:a16="http://schemas.microsoft.com/office/drawing/2014/main" id="{247AF1D5-85D6-678C-073B-AE9EC825831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554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454513724"/>
      </p:ext>
    </p:extLst>
  </p:cSld>
  <p:clrMapOvr>
    <a:masterClrMapping/>
  </p:clrMapOvr>
</p:sld>
</file>

<file path=ppt/slides/slide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超急性期脳卒中加算の見直し</a:t>
            </a:r>
          </a:p>
        </p:txBody>
      </p:sp>
      <p:sp>
        <p:nvSpPr>
          <p:cNvPr id="8" name="正方形/長方形 7"/>
          <p:cNvSpPr/>
          <p:nvPr/>
        </p:nvSpPr>
        <p:spPr>
          <a:xfrm>
            <a:off x="188119" y="931786"/>
            <a:ext cx="9529762" cy="575145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医師少数区域の医療機関において、専門的な医師が不在である場合に、基幹施設との適切な連携により急性期脳梗塞の患者に対する </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t-PA </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療法を実施することを推進する観点から、超急性期脳卒中加算について要件を見直す。</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8" y="850026"/>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超急性期脳卒中加算の見直し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の推進による医療情報の有効活用、遠隔医療の推進－⑬　等</a:t>
            </a:r>
          </a:p>
        </p:txBody>
      </p:sp>
      <p:sp>
        <p:nvSpPr>
          <p:cNvPr id="88" name="正方形/長方形 87"/>
          <p:cNvSpPr/>
          <p:nvPr/>
        </p:nvSpPr>
        <p:spPr>
          <a:xfrm>
            <a:off x="5215576" y="1803673"/>
            <a:ext cx="4320000" cy="299118"/>
          </a:xfrm>
          <a:prstGeom prst="rect">
            <a:avLst/>
          </a:prstGeom>
          <a:solidFill>
            <a:srgbClr val="A7C4F7"/>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2166982"/>
            <a:ext cx="4320000" cy="4433129"/>
          </a:xfrm>
          <a:prstGeom prst="rect">
            <a:avLst/>
          </a:prstGeom>
          <a:solidFill>
            <a:srgbClr val="E0E9F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超急性期脳卒中加算</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28600" marR="0" lvl="0" indent="-228600" algn="l" defTabSz="914400" rtl="0" eaLnBrk="1" fontAlgn="auto" latinLnBrk="0" hangingPunct="1">
              <a:lnSpc>
                <a:spcPct val="100000"/>
              </a:lnSpc>
              <a:spcBef>
                <a:spcPts val="0"/>
              </a:spcBef>
              <a:spcAft>
                <a:spcPts val="0"/>
              </a:spcAft>
              <a:buClrTx/>
              <a:buSzTx/>
              <a:buFontTx/>
              <a:buAutoNum type="arabicParenBoth"/>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次のいずれかを満たしていること。</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　当該保険医療機関において、専ら脳卒中の診断及び治療を担当する常勤の医師（専ら脳卒中の診断及び治療を担当した経験を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年以上有するものに限る。）が１名以上配置されており、日本脳卒中学会等の関係学会が行う脳梗塞ｔ－ＰＡ適正使用に係る講習会を受講していること。</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次のいずれも満たしていること。</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4988" marR="0" lvl="0" indent="-2667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「基本診療料の施設基準等」別表第六の二に掲げる地域</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又は医療法第三十条の四第六項に規定する医師の数が少ないと認められる同条第二項第十四号に規定する区域</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に所在する保険医療機関であって、超急性期脳卒中加算に係る届出を行っている他の保険医療機関との連携体制が構築されていること。</a:t>
            </a:r>
          </a:p>
          <a:p>
            <a:pPr marL="534988" marR="0" lvl="0" indent="-2667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日本脳卒中学会が定める「脳卒中診療における遠隔医療（</a:t>
            </a:r>
            <a:r>
              <a:rPr kumimoji="1" lang="en-US" altLang="ja-JP" sz="1050" b="0" i="0" u="none" strike="noStrike" kern="1200" cap="none" spc="0" normalizeH="0" baseline="0" noProof="0" err="1">
                <a:ln>
                  <a:noFill/>
                </a:ln>
                <a:solidFill>
                  <a:prstClr val="black"/>
                </a:solidFill>
                <a:effectLst/>
                <a:uLnTx/>
                <a:uFillTx/>
                <a:latin typeface="メイリオ" panose="020B0604030504040204" pitchFamily="50" charset="-128"/>
                <a:ea typeface="メイリオ" panose="020B0604030504040204" pitchFamily="50" charset="-128"/>
                <a:cs typeface="+mn-cs"/>
              </a:rPr>
              <a:t>Telestroke</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）ガイドライン」に沿った情報通信機器を用いた診療を行う体制が整備されていること。</a:t>
            </a:r>
          </a:p>
          <a:p>
            <a:pPr marL="534988" marR="0" lvl="0" indent="-2667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ハ</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日本脳卒中学会等の関係学会が行う脳梗塞ｔ－ＰＡ適正使用に係る講習会を受講している常勤の医師が１名以上配置されていること。</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脳外科的処置が迅速に行える体制が整備されていること。</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ただし、</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のイに該当する保険医療機関であって、連携する保険医療機関において脳外科的処置を迅速に行える体制が整備されている場合においては、この限りではない。</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のアに該当する保険医療機関においては、</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脳卒中治療を行うにふさわしい専用の治療室を有していること。ただし、ＩＣＵやＳＣＵと兼用であっても構わないものとする。</a:t>
            </a:r>
          </a:p>
          <a:p>
            <a:pPr marL="534988" marR="0" lvl="0" indent="-26670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a:extLst>
              <a:ext uri="{FF2B5EF4-FFF2-40B4-BE49-F238E27FC236}">
                <a16:creationId xmlns:a16="http://schemas.microsoft.com/office/drawing/2014/main" id="{DF3C83FD-7B7D-5087-2CCE-770944C1479F}"/>
              </a:ext>
            </a:extLst>
          </p:cNvPr>
          <p:cNvSpPr/>
          <p:nvPr/>
        </p:nvSpPr>
        <p:spPr>
          <a:xfrm>
            <a:off x="293091" y="2144289"/>
            <a:ext cx="4371398" cy="4478149"/>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超急性期脳卒中加算</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28600" marR="0" lvl="0" indent="-228600" algn="l" defTabSz="914400" rtl="0" eaLnBrk="1" fontAlgn="auto" latinLnBrk="0" hangingPunct="1">
              <a:lnSpc>
                <a:spcPct val="100000"/>
              </a:lnSpc>
              <a:spcBef>
                <a:spcPts val="0"/>
              </a:spcBef>
              <a:spcAft>
                <a:spcPts val="0"/>
              </a:spcAft>
              <a:buClrTx/>
              <a:buSzTx/>
              <a:buFontTx/>
              <a:buAutoNum type="arabicParenBoth"/>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次のいずれかを満たしていること。</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　当該保険医療機関において、専ら脳卒中の診断及び治療を担当する常勤の医師（専ら脳卒中の診断及び治療を担当した経験を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年以上有するものに限る。）が１名以上配置されており、日本脳卒中学会等の関係学会が行う脳梗塞ｔ－ＰＡ適正使用に係る講習会を受講していること。</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次のいずれも満たしていること。</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4988" marR="0" lvl="0" indent="-2667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「基本診療料の施設基準等」別表第六の二に掲げる地域に所在する保険医療機関であって、超急性期脳卒中加算に係る届出を行っている他の保険医療機関との連携体制が構築されていること。</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4988" marR="0" lvl="0" indent="-266700" algn="l" defTabSz="914400" rtl="0" eaLnBrk="1" fontAlgn="auto" latinLnBrk="0" hangingPunct="1">
              <a:lnSpc>
                <a:spcPct val="100000"/>
              </a:lnSpc>
              <a:spcBef>
                <a:spcPts val="0"/>
              </a:spcBef>
              <a:spcAft>
                <a:spcPts val="0"/>
              </a:spcAft>
              <a:buClrTx/>
              <a:buSzTx/>
              <a:buFontTx/>
              <a:buNone/>
              <a:tabLst/>
              <a:defRPr/>
            </a:pPr>
            <a:endPar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4988" marR="0" lvl="0" indent="-2667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日本脳卒中学会が定める「脳卒中診療における遠隔医療（</a:t>
            </a:r>
            <a:r>
              <a:rPr kumimoji="1" lang="en-US" altLang="ja-JP" sz="1050" b="0" i="0" u="none" strike="noStrike" kern="1200" cap="none" spc="0" normalizeH="0" baseline="0" noProof="0" err="1">
                <a:ln>
                  <a:noFill/>
                </a:ln>
                <a:solidFill>
                  <a:prstClr val="black"/>
                </a:solidFill>
                <a:effectLst/>
                <a:uLnTx/>
                <a:uFillTx/>
                <a:latin typeface="メイリオ" panose="020B0604030504040204" pitchFamily="50" charset="-128"/>
                <a:ea typeface="メイリオ" panose="020B0604030504040204" pitchFamily="50" charset="-128"/>
                <a:cs typeface="+mn-cs"/>
              </a:rPr>
              <a:t>Telestroke</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）ガイドライン」に沿った情報通信機器を用いた診療を行う体制が整備されていること。</a:t>
            </a:r>
          </a:p>
          <a:p>
            <a:pPr marL="534988" marR="0" lvl="0" indent="-2667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ハ</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日本脳卒中学会等の関係学会が行う脳梗塞ｔ－ＰＡ適正使用に係る講習会を受講している常勤の医師が１名以上配置されていること。</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脳外科的処置が迅速に行える体制が整備されていること。</a:t>
            </a:r>
            <a:r>
              <a:rPr kumimoji="1" lang="ja-JP" altLang="en-US" sz="1050" b="1" i="0" u="sng" strike="noStrike" kern="1200" cap="none" spc="0" normalizeH="0" baseline="0" noProof="0">
                <a:ln>
                  <a:noFill/>
                </a:ln>
                <a:solidFill>
                  <a:srgbClr val="4F81BD"/>
                </a:solidFill>
                <a:effectLst/>
                <a:uLnTx/>
                <a:uFillTx/>
                <a:latin typeface="メイリオ" panose="020B0604030504040204" pitchFamily="50" charset="-128"/>
                <a:ea typeface="メイリオ" panose="020B0604030504040204" pitchFamily="50" charset="-128"/>
                <a:cs typeface="+mn-cs"/>
              </a:rPr>
              <a:t> </a:t>
            </a:r>
            <a:endParaRPr kumimoji="1" lang="en-US" altLang="ja-JP" sz="1050" b="1" i="0" u="sng" strike="noStrike" kern="1200" cap="none" spc="0" normalizeH="0" baseline="0" noProof="0">
              <a:ln>
                <a:noFill/>
              </a:ln>
              <a:solidFill>
                <a:srgbClr val="4F81BD"/>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endParaRPr kumimoji="1" lang="en-US" altLang="ja-JP" sz="1050" b="1" i="0" u="sng" strike="noStrike" kern="1200" cap="none" spc="0" normalizeH="0" baseline="0" noProof="0">
              <a:ln>
                <a:noFill/>
              </a:ln>
              <a:solidFill>
                <a:srgbClr val="4F81BD"/>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endParaRPr kumimoji="1" lang="en-US" altLang="ja-JP" sz="1050" b="1" i="0" u="sng" strike="noStrike" kern="1200" cap="none" spc="0" normalizeH="0" baseline="0" noProof="0">
              <a:ln>
                <a:noFill/>
              </a:ln>
              <a:solidFill>
                <a:srgbClr val="4F81BD"/>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endParaRPr kumimoji="1" lang="en-US" altLang="ja-JP" sz="1050" b="1" i="0" u="sng" strike="noStrike" kern="1200" cap="none" spc="0" normalizeH="0" baseline="0" noProof="0">
              <a:ln>
                <a:noFill/>
              </a:ln>
              <a:solidFill>
                <a:srgbClr val="4F81BD"/>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脳卒中治療を行うにふさわしい専用の治療室を有していること。ただし、ＩＣＵやＳＣＵと兼用であっても構わないものとする。</a:t>
            </a:r>
          </a:p>
        </p:txBody>
      </p:sp>
      <p:sp>
        <p:nvSpPr>
          <p:cNvPr id="4" name="正方形/長方形 3">
            <a:extLst>
              <a:ext uri="{FF2B5EF4-FFF2-40B4-BE49-F238E27FC236}">
                <a16:creationId xmlns:a16="http://schemas.microsoft.com/office/drawing/2014/main" id="{0BE84D40-D408-1F88-EA8A-1603EB97D52D}"/>
              </a:ext>
            </a:extLst>
          </p:cNvPr>
          <p:cNvSpPr/>
          <p:nvPr/>
        </p:nvSpPr>
        <p:spPr>
          <a:xfrm>
            <a:off x="311928" y="1803673"/>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6" name="右矢印 89">
            <a:extLst>
              <a:ext uri="{FF2B5EF4-FFF2-40B4-BE49-F238E27FC236}">
                <a16:creationId xmlns:a16="http://schemas.microsoft.com/office/drawing/2014/main" id="{AE1FA028-0B55-4366-C670-E1693D47494E}"/>
              </a:ext>
            </a:extLst>
          </p:cNvPr>
          <p:cNvSpPr/>
          <p:nvPr/>
        </p:nvSpPr>
        <p:spPr>
          <a:xfrm>
            <a:off x="4740962" y="366202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7" name="スライド番号プレースホルダー 2">
            <a:extLst>
              <a:ext uri="{FF2B5EF4-FFF2-40B4-BE49-F238E27FC236}">
                <a16:creationId xmlns:a16="http://schemas.microsoft.com/office/drawing/2014/main" id="{4F7DADD0-C12C-4E79-5C22-35098EA3419E}"/>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555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699927660"/>
      </p:ext>
    </p:extLst>
  </p:cSld>
  <p:clrMapOvr>
    <a:masterClrMapping/>
  </p:clrMapOvr>
</p:sld>
</file>

<file path=ppt/slides/slide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9545"/>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脳血栓回収療法における遠隔連携の評価</a:t>
            </a:r>
          </a:p>
        </p:txBody>
      </p:sp>
      <p:sp>
        <p:nvSpPr>
          <p:cNvPr id="8" name="正方形/長方形 7"/>
          <p:cNvSpPr/>
          <p:nvPr/>
        </p:nvSpPr>
        <p:spPr>
          <a:xfrm>
            <a:off x="188119" y="932792"/>
            <a:ext cx="9529762" cy="575145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師少数区域等に所在する一次搬送施設が基幹施設との連携により脳梗塞患者について血栓回収療法の適応を判断した上で、必要に応じて転院搬送し、基幹施設で血栓回収療法が実施された場合の評価を新設する。</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脳血栓回収療法連携加算</a:t>
            </a:r>
            <a:r>
              <a:rPr kumimoji="1" lang="ja-JP" altLang="en-US" sz="14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5,000</a:t>
            </a:r>
            <a:r>
              <a:rPr kumimoji="1" lang="ja-JP" altLang="en-US" sz="14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別に厚生労働大臣が定める施設基準に適合しているものとして地方厚生局長等に届け出た保険医療機関において、当該保険医療機関との連携体制の確保により区分番号Ａ２０５－２に掲げる超急性期脳卒中加算の届出を行っている他の保険医療機関の救急患者について、経皮的脳血栓回収術の適応判定について助言を行った上で、当該他の保険医療機関から搬送された当該患者に対して、経皮的脳血栓回収術を実施した場合に、経皮的脳血栓回収術の所定点数に</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5,000</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点を所定点数に加算する。ただし、区分番号Ａ２０５－２に掲げる超急性期脳卒中加算とは併せて算定できない。</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基幹施設との連携により超急性期脳卒中加算の届出を行う場合において、基幹施設に助言を求めた上で血栓回収療法の適応の判断を行うことを要件に追加する。</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1927" y="860557"/>
            <a:ext cx="368640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TW"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脳血栓回収療法連携加算</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の新設</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医療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 </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の推進による医療情報の有効活用、遠隔医療の推進－⑬　等</a:t>
            </a:r>
          </a:p>
        </p:txBody>
      </p:sp>
      <p:sp>
        <p:nvSpPr>
          <p:cNvPr id="88" name="正方形/長方形 87"/>
          <p:cNvSpPr/>
          <p:nvPr/>
        </p:nvSpPr>
        <p:spPr>
          <a:xfrm>
            <a:off x="5241512" y="3567660"/>
            <a:ext cx="4320000" cy="299118"/>
          </a:xfrm>
          <a:prstGeom prst="rect">
            <a:avLst/>
          </a:prstGeom>
          <a:solidFill>
            <a:srgbClr val="A7C4F7"/>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3930970"/>
            <a:ext cx="4320000" cy="2611404"/>
          </a:xfrm>
          <a:prstGeom prst="rect">
            <a:avLst/>
          </a:prstGeom>
          <a:solidFill>
            <a:srgbClr val="E0E9F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超急性期脳卒中加算</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・次のいずれかを満たしていること。</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　（略）　</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次のいずれも満たしていること。</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4988" marR="0" lvl="0" indent="-26670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「基本診療料の施設基準等」別表第六の二に掲げる地域</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又は医療法第三十条の四第六項に規定する医師の数が少ないと認められる同条第二項第十四号に規定する区域</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に所在する保険医療機関であって、超急性期脳卒中加算に係る届出を行っている他の保険医療機関との連携体制が構築されていること。</a:t>
            </a:r>
          </a:p>
          <a:p>
            <a:pPr marL="534988" marR="0" lvl="0" indent="-26670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ハ</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（略）　</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4988" marR="0" lvl="0" indent="-266700" algn="l" defTabSz="914400" rtl="0" eaLnBrk="1" fontAlgn="auto" latinLnBrk="0" hangingPunct="1">
              <a:lnSpc>
                <a:spcPct val="100000"/>
              </a:lnSpc>
              <a:spcBef>
                <a:spcPts val="0"/>
              </a:spcBef>
              <a:spcAft>
                <a:spcPts val="0"/>
              </a:spcAft>
              <a:buClrTx/>
              <a:buSzTx/>
              <a:buFontTx/>
              <a:buNone/>
              <a:tabLst/>
              <a:defRPr/>
            </a:pP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ニ</a:t>
            </a:r>
            <a:r>
              <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関係学会の定める指針に基づき、連携する超急性期脳卒中加算に係る届出を行っている他の保険医療機関との間で、脳梗塞患者に対する経皮的脳血栓回収術の適応の可否の判断における連携について協議し、手順書を整備した上で、対象となる患者について当該他の保険医療機関から助言を受けていること。</a:t>
            </a:r>
          </a:p>
          <a:p>
            <a:pPr marL="534988" marR="0" lvl="0" indent="-26670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a:extLst>
              <a:ext uri="{FF2B5EF4-FFF2-40B4-BE49-F238E27FC236}">
                <a16:creationId xmlns:a16="http://schemas.microsoft.com/office/drawing/2014/main" id="{DF3C83FD-7B7D-5087-2CCE-770944C1479F}"/>
              </a:ext>
            </a:extLst>
          </p:cNvPr>
          <p:cNvSpPr/>
          <p:nvPr/>
        </p:nvSpPr>
        <p:spPr>
          <a:xfrm>
            <a:off x="293091" y="3908276"/>
            <a:ext cx="4371398" cy="2577629"/>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超急性期脳卒中加算</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・次のいずれかを満たしていること。</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　（略）</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次のいずれも満たしていること。</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4988" marR="0" lvl="0" indent="-26670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イ</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「基本診療料の施設基準等」別表第六の二に掲げる地域に所在する保険医療機関であって、超急性期脳卒中加算に係る届出を行っている他の保険医療機関との連携体制が構築されていること。</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4988" marR="0" lvl="0" indent="-266700"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4988" marR="0" lvl="0" indent="-26670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ロ</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ハ</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（略）　</a:t>
            </a:r>
          </a:p>
          <a:p>
            <a:pPr marL="534988" marR="0" lvl="0" indent="-266700" algn="l" defTabSz="914400" rtl="0" eaLnBrk="1" fontAlgn="auto" latinLnBrk="0" hangingPunct="1">
              <a:lnSpc>
                <a:spcPct val="100000"/>
              </a:lnSpc>
              <a:spcBef>
                <a:spcPts val="0"/>
              </a:spcBef>
              <a:spcAft>
                <a:spcPts val="0"/>
              </a:spcAft>
              <a:buClrTx/>
              <a:buSzTx/>
              <a:buFontTx/>
              <a:buNone/>
              <a:tabLst/>
              <a:defRPr/>
            </a:pPr>
            <a:r>
              <a:rPr kumimoji="1" lang="en-US" altLang="ja-JP" sz="10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新規</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534988" marR="0" lvl="0" indent="-26670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4988" marR="0" lvl="0" indent="-26670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4988" marR="0" lvl="0" indent="-26670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34988" marR="0" lvl="0" indent="-26670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0BE84D40-D408-1F88-EA8A-1603EB97D52D}"/>
              </a:ext>
            </a:extLst>
          </p:cNvPr>
          <p:cNvSpPr/>
          <p:nvPr/>
        </p:nvSpPr>
        <p:spPr>
          <a:xfrm>
            <a:off x="293092" y="3567660"/>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6" name="右矢印 89">
            <a:extLst>
              <a:ext uri="{FF2B5EF4-FFF2-40B4-BE49-F238E27FC236}">
                <a16:creationId xmlns:a16="http://schemas.microsoft.com/office/drawing/2014/main" id="{AE1FA028-0B55-4366-C670-E1693D47494E}"/>
              </a:ext>
            </a:extLst>
          </p:cNvPr>
          <p:cNvSpPr/>
          <p:nvPr/>
        </p:nvSpPr>
        <p:spPr>
          <a:xfrm>
            <a:off x="4731543" y="4443396"/>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7" name="スライド番号プレースホルダー 2">
            <a:extLst>
              <a:ext uri="{FF2B5EF4-FFF2-40B4-BE49-F238E27FC236}">
                <a16:creationId xmlns:a16="http://schemas.microsoft.com/office/drawing/2014/main" id="{0D1CFDA4-401D-A886-79AD-5297DE21C74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556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00143274"/>
      </p:ext>
    </p:extLst>
  </p:cSld>
  <p:clrMapOvr>
    <a:masterClrMapping/>
  </p:clrMapOvr>
</p:sld>
</file>

<file path=ppt/slides/slide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テキスト ボックス 13"/>
          <p:cNvSpPr txBox="1"/>
          <p:nvPr/>
        </p:nvSpPr>
        <p:spPr>
          <a:xfrm>
            <a:off x="179761" y="6319200"/>
            <a:ext cx="9525766" cy="461665"/>
          </a:xfrm>
          <a:prstGeom prst="rect">
            <a:avLst/>
          </a:prstGeom>
          <a:noFill/>
        </p:spPr>
        <p:txBody>
          <a:bodyPr wrap="square" rtlCol="0">
            <a:spAutoFit/>
          </a:bodyPr>
          <a:lstStyle/>
          <a:p>
            <a:pPr marL="79133" marR="0" lvl="0" indent="-79133" algn="l" defTabSz="836355"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*医療資源の少ない地域に所在する保険医療機関（特定機能病院、許可病床数が</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400</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床以上の病院、</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DPC</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対象病院及び急性期一般入院料１を算定している病院を除く）の一般病棟が対象。</a:t>
            </a:r>
            <a:endPar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79133" marR="0" lvl="0" indent="-79133" algn="l" defTabSz="836355"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a:t>
            </a:r>
            <a:r>
              <a:rPr kumimoji="1" lang="en-US" altLang="ja-JP"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sz="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遠隔画像診断、処置の休日加算１、時間外加算１及び深夜加算１、手術の休日加算１、時間外加算１及び深夜加算１、保険医療機関間の連携による病理診断（受診側）、保険医療機関間の連携におけるデジタル病理画像による術中迅速病理組織標本作製（受信側）、保険医療機関間の連携におけるデジタル病理画像による迅速細胞診（受信側）についても同様。</a:t>
            </a:r>
            <a:endParaRPr kumimoji="1" lang="en-US" altLang="ja-JP" sz="800" b="0"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graphicFrame>
        <p:nvGraphicFramePr>
          <p:cNvPr id="11" name="表 10"/>
          <p:cNvGraphicFramePr>
            <a:graphicFrameLocks noGrp="1"/>
          </p:cNvGraphicFramePr>
          <p:nvPr/>
        </p:nvGraphicFramePr>
        <p:xfrm>
          <a:off x="200473" y="2198232"/>
          <a:ext cx="9505055" cy="4044018"/>
        </p:xfrm>
        <a:graphic>
          <a:graphicData uri="http://schemas.openxmlformats.org/drawingml/2006/table">
            <a:tbl>
              <a:tblPr/>
              <a:tblGrid>
                <a:gridCol w="2520279">
                  <a:extLst>
                    <a:ext uri="{9D8B030D-6E8A-4147-A177-3AD203B41FA5}">
                      <a16:colId xmlns:a16="http://schemas.microsoft.com/office/drawing/2014/main" val="780492128"/>
                    </a:ext>
                  </a:extLst>
                </a:gridCol>
                <a:gridCol w="5904656">
                  <a:extLst>
                    <a:ext uri="{9D8B030D-6E8A-4147-A177-3AD203B41FA5}">
                      <a16:colId xmlns:a16="http://schemas.microsoft.com/office/drawing/2014/main" val="1711972023"/>
                    </a:ext>
                  </a:extLst>
                </a:gridCol>
                <a:gridCol w="1080120">
                  <a:extLst>
                    <a:ext uri="{9D8B030D-6E8A-4147-A177-3AD203B41FA5}">
                      <a16:colId xmlns:a16="http://schemas.microsoft.com/office/drawing/2014/main" val="2917893789"/>
                    </a:ext>
                  </a:extLst>
                </a:gridCol>
              </a:tblGrid>
              <a:tr h="195660">
                <a:tc>
                  <a:txBody>
                    <a:bodyPr/>
                    <a:lstStyle/>
                    <a:p>
                      <a:pPr algn="ctr" fontAlgn="ctr"/>
                      <a:r>
                        <a:rPr lang="ja-JP" altLang="en-US" sz="1000" b="1" i="0" u="none" strike="noStrike">
                          <a:solidFill>
                            <a:schemeClr val="tx1"/>
                          </a:solidFill>
                          <a:effectLst/>
                          <a:latin typeface="メイリオ" panose="020B0604030504040204" pitchFamily="50" charset="-128"/>
                          <a:ea typeface="メイリオ" panose="020B0604030504040204" pitchFamily="50" charset="-128"/>
                        </a:rPr>
                        <a:t>項目名</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1EDFF"/>
                    </a:solidFill>
                  </a:tcPr>
                </a:tc>
                <a:tc>
                  <a:txBody>
                    <a:bodyPr/>
                    <a:lstStyle/>
                    <a:p>
                      <a:pPr algn="ctr" fontAlgn="ctr"/>
                      <a:r>
                        <a:rPr lang="ja-JP" altLang="en-US" sz="1000" b="1" i="0" u="none" strike="noStrike">
                          <a:solidFill>
                            <a:schemeClr val="tx1"/>
                          </a:solidFill>
                          <a:effectLst/>
                          <a:latin typeface="メイリオ" panose="020B0604030504040204" pitchFamily="50" charset="-128"/>
                          <a:ea typeface="メイリオ" panose="020B0604030504040204" pitchFamily="50" charset="-128"/>
                        </a:rPr>
                        <a:t>医療資源の少ない地域に配慮した主な要件緩和等</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1EDFF"/>
                    </a:solidFill>
                  </a:tcPr>
                </a:tc>
                <a:tc>
                  <a:txBody>
                    <a:bodyPr/>
                    <a:lstStyle/>
                    <a:p>
                      <a:pPr algn="ctr" fontAlgn="ctr"/>
                      <a:r>
                        <a:rPr lang="ja-JP" altLang="en-US" sz="1000" b="1" i="0" u="none" strike="noStrike">
                          <a:solidFill>
                            <a:schemeClr val="tx1"/>
                          </a:solidFill>
                          <a:effectLst/>
                          <a:latin typeface="メイリオ" panose="020B0604030504040204" pitchFamily="50" charset="-128"/>
                          <a:ea typeface="メイリオ" panose="020B0604030504040204" pitchFamily="50" charset="-128"/>
                        </a:rPr>
                        <a:t>緩和の対象</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1EDFF"/>
                    </a:solidFill>
                  </a:tcPr>
                </a:tc>
                <a:extLst>
                  <a:ext uri="{0D108BD9-81ED-4DB2-BD59-A6C34878D82A}">
                    <a16:rowId xmlns:a16="http://schemas.microsoft.com/office/drawing/2014/main" val="3971630239"/>
                  </a:ext>
                </a:extLst>
              </a:tr>
              <a:tr h="176772">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　Ａ１００　一般病棟入院基本料*</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病棟ごとに違う区分の入院基本料の算定が可能</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入院料の算定</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360420239"/>
                  </a:ext>
                </a:extLst>
              </a:tr>
              <a:tr h="176772">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　Ａ１０８　有床診療所入院基本料</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入院基本料１～３の施設基準の一つとして、医療資源の少ない地域（特定地域）に所在する有床診療所であること</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（入院料の要件）</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50597969"/>
                  </a:ext>
                </a:extLst>
              </a:tr>
              <a:tr h="346773">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　</a:t>
                      </a:r>
                      <a:r>
                        <a:rPr lang="en-US" altLang="ja-JP" sz="900" b="0" i="0" u="none" strike="noStrike">
                          <a:solidFill>
                            <a:srgbClr val="000000"/>
                          </a:solidFill>
                          <a:effectLst/>
                          <a:latin typeface="メイリオ" panose="020B0604030504040204" pitchFamily="50" charset="-128"/>
                          <a:ea typeface="メイリオ" panose="020B0604030504040204" pitchFamily="50" charset="-128"/>
                        </a:rPr>
                        <a:t>A</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２０７</a:t>
                      </a:r>
                      <a:r>
                        <a:rPr lang="ja-JP" altLang="en-US" sz="900" b="0" i="0" u="none" strike="noStrike" baseline="0">
                          <a:solidFill>
                            <a:srgbClr val="000000"/>
                          </a:solidFill>
                          <a:effectLst/>
                          <a:latin typeface="メイリオ" panose="020B0604030504040204" pitchFamily="50" charset="-128"/>
                          <a:ea typeface="メイリオ" panose="020B0604030504040204" pitchFamily="50" charset="-128"/>
                        </a:rPr>
                        <a:t> </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　医師事務補助体制加算</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kumimoji="1" lang="en-US" altLang="ja-JP" sz="900" b="0" i="0" u="none" strike="noStrike" kern="1200">
                          <a:solidFill>
                            <a:srgbClr val="000000"/>
                          </a:solidFill>
                          <a:effectLst/>
                          <a:latin typeface="メイリオ" panose="020B0604030504040204" pitchFamily="50" charset="-128"/>
                          <a:ea typeface="メイリオ" panose="020B0604030504040204" pitchFamily="50" charset="-128"/>
                          <a:cs typeface="+mn-cs"/>
                        </a:rPr>
                        <a:t>20</a:t>
                      </a:r>
                      <a:r>
                        <a:rPr kumimoji="1" lang="ja-JP" altLang="en-US" sz="900" b="0" i="0" u="none" strike="noStrike" kern="1200">
                          <a:solidFill>
                            <a:srgbClr val="000000"/>
                          </a:solidFill>
                          <a:effectLst/>
                          <a:latin typeface="メイリオ" panose="020B0604030504040204" pitchFamily="50" charset="-128"/>
                          <a:ea typeface="メイリオ" panose="020B0604030504040204" pitchFamily="50" charset="-128"/>
                          <a:cs typeface="+mn-cs"/>
                        </a:rPr>
                        <a:t>対１から</a:t>
                      </a:r>
                      <a:r>
                        <a:rPr kumimoji="1" lang="en-US" altLang="ja-JP" sz="900" b="0" i="0" u="none" strike="noStrike" kern="1200">
                          <a:solidFill>
                            <a:srgbClr val="000000"/>
                          </a:solidFill>
                          <a:effectLst/>
                          <a:latin typeface="メイリオ" panose="020B0604030504040204" pitchFamily="50" charset="-128"/>
                          <a:ea typeface="メイリオ" panose="020B0604030504040204" pitchFamily="50" charset="-128"/>
                          <a:cs typeface="+mn-cs"/>
                        </a:rPr>
                        <a:t>100</a:t>
                      </a:r>
                      <a:r>
                        <a:rPr kumimoji="1" lang="ja-JP" altLang="en-US" sz="900" b="0" i="0" u="none" strike="noStrike" kern="1200">
                          <a:solidFill>
                            <a:srgbClr val="000000"/>
                          </a:solidFill>
                          <a:effectLst/>
                          <a:latin typeface="メイリオ" panose="020B0604030504040204" pitchFamily="50" charset="-128"/>
                          <a:ea typeface="メイリオ" panose="020B0604030504040204" pitchFamily="50" charset="-128"/>
                          <a:cs typeface="+mn-cs"/>
                        </a:rPr>
                        <a:t>対１までについて、医療資源の少ない地域に所在する医療機関であれば、要件を満たす（</a:t>
                      </a:r>
                      <a:r>
                        <a:rPr kumimoji="1" lang="en-US" altLang="ja-JP" sz="900" b="0" i="0" u="none" strike="noStrike" kern="1200">
                          <a:solidFill>
                            <a:srgbClr val="000000"/>
                          </a:solidFill>
                          <a:effectLst/>
                          <a:latin typeface="メイリオ" panose="020B0604030504040204" pitchFamily="50" charset="-128"/>
                          <a:ea typeface="メイリオ" panose="020B0604030504040204" pitchFamily="50" charset="-128"/>
                          <a:cs typeface="+mn-cs"/>
                        </a:rPr>
                        <a:t>※</a:t>
                      </a:r>
                      <a:r>
                        <a:rPr kumimoji="1" lang="ja-JP" altLang="en-US" sz="900" b="0" i="0" u="none" strike="noStrike" kern="1200">
                          <a:solidFill>
                            <a:srgbClr val="000000"/>
                          </a:solidFill>
                          <a:effectLst/>
                          <a:latin typeface="メイリオ" panose="020B0604030504040204" pitchFamily="50" charset="-128"/>
                          <a:ea typeface="メイリオ" panose="020B0604030504040204" pitchFamily="50" charset="-128"/>
                          <a:cs typeface="+mn-cs"/>
                        </a:rPr>
                        <a:t>）こととする</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施設基準の要件</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32394016"/>
                  </a:ext>
                </a:extLst>
              </a:tr>
              <a:tr h="176772">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　Ａ２２６－２　緩和ケア診療加算*</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医師・看護師・薬剤師の常勤要件の緩和及び医師・看護師・薬剤師の専従要件等の緩和</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人員配置</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7450849"/>
                  </a:ext>
                </a:extLst>
              </a:tr>
              <a:tr h="176772">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　Ａ２３３－２　栄養サポートチーム加算*</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看護師・薬剤師・管理栄養士の常勤要件の緩和及び医師・看護師・薬剤師・管理栄養士の専従要件等の緩和</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人員配置</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72075658"/>
                  </a:ext>
                </a:extLst>
              </a:tr>
              <a:tr h="176772">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　Ａ２３６　褥瘡ハイリスク患者ケア加算*</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看護師等の専従要件の緩和</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人員配置</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209944898"/>
                  </a:ext>
                </a:extLst>
              </a:tr>
              <a:tr h="176772">
                <a:tc>
                  <a:txBody>
                    <a:bodyPr/>
                    <a:lstStyle/>
                    <a:p>
                      <a:pPr algn="l" fontAlgn="ctr"/>
                      <a:r>
                        <a:rPr lang="ja-JP" altLang="en-US" sz="900" b="0" i="0" u="none" strike="noStrike">
                          <a:solidFill>
                            <a:schemeClr val="tx1"/>
                          </a:solidFill>
                          <a:effectLst/>
                          <a:latin typeface="メイリオ" panose="020B0604030504040204" pitchFamily="50" charset="-128"/>
                          <a:ea typeface="メイリオ" panose="020B0604030504040204" pitchFamily="50" charset="-128"/>
                        </a:rPr>
                        <a:t>　Ａ２４６　</a:t>
                      </a:r>
                      <a:r>
                        <a:rPr lang="pt-BR" sz="900" b="0" i="0" u="none" strike="noStrike">
                          <a:solidFill>
                            <a:schemeClr val="tx1"/>
                          </a:solidFill>
                          <a:effectLst/>
                          <a:latin typeface="メイリオ" panose="020B0604030504040204" pitchFamily="50" charset="-128"/>
                          <a:ea typeface="メイリオ" panose="020B0604030504040204" pitchFamily="50" charset="-128"/>
                        </a:rPr>
                        <a:t>入退院支援加算*</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a:solidFill>
                            <a:schemeClr val="tx1"/>
                          </a:solidFill>
                          <a:effectLst/>
                          <a:latin typeface="メイリオ" panose="020B0604030504040204" pitchFamily="50" charset="-128"/>
                          <a:ea typeface="メイリオ" panose="020B0604030504040204" pitchFamily="50" charset="-128"/>
                        </a:rPr>
                        <a:t>看護師・社会福祉士の要件の緩和</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人員配置</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50385779"/>
                  </a:ext>
                </a:extLst>
              </a:tr>
              <a:tr h="686775">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　Ａ３０８－３　地域包括ケア病棟入院料</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spcBef>
                          <a:spcPts val="0"/>
                        </a:spcBef>
                      </a:pP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看護職員配置が</a:t>
                      </a:r>
                      <a:r>
                        <a:rPr lang="en-US" altLang="ja-JP" sz="900" b="0" i="0" u="none" strike="noStrike">
                          <a:solidFill>
                            <a:srgbClr val="000000"/>
                          </a:solidFill>
                          <a:effectLst/>
                          <a:latin typeface="メイリオ" panose="020B0604030504040204" pitchFamily="50" charset="-128"/>
                          <a:ea typeface="メイリオ" panose="020B0604030504040204" pitchFamily="50" charset="-128"/>
                        </a:rPr>
                        <a:t>15</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対１以上</a:t>
                      </a:r>
                      <a:r>
                        <a:rPr lang="en-US" altLang="ja-JP" sz="900" b="0" i="0" u="none" strike="noStrike" baseline="50000">
                          <a:solidFill>
                            <a:srgbClr val="000000"/>
                          </a:solidFill>
                          <a:effectLst/>
                          <a:latin typeface="メイリオ" panose="020B0604030504040204" pitchFamily="50" charset="-128"/>
                          <a:ea typeface="メイリオ" panose="020B0604030504040204" pitchFamily="50" charset="-128"/>
                        </a:rPr>
                        <a:t>※</a:t>
                      </a:r>
                      <a:r>
                        <a:rPr lang="ja-JP" altLang="en-US" sz="900" b="0" i="0" u="none" strike="noStrike" baseline="50000">
                          <a:solidFill>
                            <a:srgbClr val="000000"/>
                          </a:solidFill>
                          <a:effectLst/>
                          <a:latin typeface="メイリオ" panose="020B0604030504040204" pitchFamily="50" charset="-128"/>
                          <a:ea typeface="メイリオ" panose="020B0604030504040204" pitchFamily="50" charset="-128"/>
                        </a:rPr>
                        <a:t>１</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看護職員の最小必要数の４割以上</a:t>
                      </a:r>
                      <a:r>
                        <a:rPr lang="en-US" altLang="ja-JP" sz="900" b="0" i="0" u="none" strike="noStrike" baseline="50000">
                          <a:solidFill>
                            <a:srgbClr val="000000"/>
                          </a:solidFill>
                          <a:effectLst/>
                          <a:latin typeface="メイリオ" panose="020B0604030504040204" pitchFamily="50" charset="-128"/>
                          <a:ea typeface="メイリオ" panose="020B0604030504040204" pitchFamily="50" charset="-128"/>
                        </a:rPr>
                        <a:t>※</a:t>
                      </a:r>
                      <a:r>
                        <a:rPr lang="ja-JP" altLang="en-US" sz="900" b="0" i="0" u="none" strike="noStrike" baseline="50000">
                          <a:solidFill>
                            <a:srgbClr val="000000"/>
                          </a:solidFill>
                          <a:effectLst/>
                          <a:latin typeface="メイリオ" panose="020B0604030504040204" pitchFamily="50" charset="-128"/>
                          <a:ea typeface="メイリオ" panose="020B0604030504040204" pitchFamily="50" charset="-128"/>
                        </a:rPr>
                        <a:t>２</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が看護師、理学療法士等の専従要件の緩和</a:t>
                      </a:r>
                      <a:endParaRPr lang="en-US" altLang="ja-JP" sz="900" b="0" i="0" u="none" strike="noStrike">
                        <a:solidFill>
                          <a:srgbClr val="000000"/>
                        </a:solidFill>
                        <a:effectLst/>
                        <a:latin typeface="メイリオ" panose="020B0604030504040204" pitchFamily="50" charset="-128"/>
                        <a:ea typeface="メイリオ" panose="020B0604030504040204" pitchFamily="50" charset="-128"/>
                      </a:endParaRPr>
                    </a:p>
                    <a:p>
                      <a:pPr algn="l" fontAlgn="ctr">
                        <a:spcBef>
                          <a:spcPts val="0"/>
                        </a:spcBef>
                        <a:spcAft>
                          <a:spcPts val="0"/>
                        </a:spcAft>
                      </a:pPr>
                      <a:r>
                        <a:rPr lang="en-US" altLang="ja-JP" sz="900" b="0" i="0" u="none" strike="noStrike">
                          <a:solidFill>
                            <a:srgbClr val="000000"/>
                          </a:solidFill>
                          <a:effectLst/>
                          <a:latin typeface="メイリオ" panose="020B0604030504040204" pitchFamily="50" charset="-128"/>
                          <a:ea typeface="メイリオ" panose="020B0604030504040204" pitchFamily="50" charset="-128"/>
                        </a:rPr>
                        <a:t>※</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１　特定地域以外では</a:t>
                      </a:r>
                      <a:r>
                        <a:rPr lang="en-US" altLang="ja-JP" sz="900" b="0" i="0" u="none" strike="noStrike">
                          <a:solidFill>
                            <a:srgbClr val="000000"/>
                          </a:solidFill>
                          <a:effectLst/>
                          <a:latin typeface="メイリオ" panose="020B0604030504040204" pitchFamily="50" charset="-128"/>
                          <a:ea typeface="メイリオ" panose="020B0604030504040204" pitchFamily="50" charset="-128"/>
                        </a:rPr>
                        <a:t>13</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対１以上　　</a:t>
                      </a:r>
                      <a:r>
                        <a:rPr lang="en-US" altLang="ja-JP" sz="900" b="0" i="0" u="none" strike="noStrike">
                          <a:solidFill>
                            <a:srgbClr val="000000"/>
                          </a:solidFill>
                          <a:effectLst/>
                          <a:latin typeface="メイリオ" panose="020B0604030504040204" pitchFamily="50" charset="-128"/>
                          <a:ea typeface="メイリオ" panose="020B0604030504040204" pitchFamily="50" charset="-128"/>
                        </a:rPr>
                        <a:t>※</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２　特定地域以外では７割以上</a:t>
                      </a:r>
                      <a:endParaRPr lang="en-US" altLang="ja-JP" sz="900" b="0" i="0" u="none" strike="noStrike">
                        <a:solidFill>
                          <a:srgbClr val="000000"/>
                        </a:solidFill>
                        <a:effectLst/>
                        <a:latin typeface="メイリオ" panose="020B0604030504040204" pitchFamily="50" charset="-128"/>
                        <a:ea typeface="メイリオ" panose="020B0604030504040204" pitchFamily="50" charset="-128"/>
                      </a:endParaRPr>
                    </a:p>
                    <a:p>
                      <a:pPr algn="l" fontAlgn="ctr">
                        <a:spcBef>
                          <a:spcPts val="0"/>
                        </a:spcBef>
                        <a:spcAft>
                          <a:spcPts val="0"/>
                        </a:spcAft>
                      </a:pP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許可病床数</a:t>
                      </a:r>
                      <a:r>
                        <a:rPr lang="en-US" altLang="ja-JP" sz="900" b="0" i="0" u="none" strike="noStrike">
                          <a:solidFill>
                            <a:srgbClr val="000000"/>
                          </a:solidFill>
                          <a:effectLst/>
                          <a:latin typeface="メイリオ" panose="020B0604030504040204" pitchFamily="50" charset="-128"/>
                          <a:ea typeface="メイリオ" panose="020B0604030504040204" pitchFamily="50" charset="-128"/>
                        </a:rPr>
                        <a:t>200</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床未満に限るとされている基準について、</a:t>
                      </a:r>
                      <a:r>
                        <a:rPr lang="en-US" altLang="ja-JP" sz="900" b="0" i="0" u="none" strike="noStrike">
                          <a:solidFill>
                            <a:srgbClr val="000000"/>
                          </a:solidFill>
                          <a:effectLst/>
                          <a:latin typeface="メイリオ" panose="020B0604030504040204" pitchFamily="50" charset="-128"/>
                          <a:ea typeface="メイリオ" panose="020B0604030504040204" pitchFamily="50" charset="-128"/>
                        </a:rPr>
                        <a:t>280</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床未満とする</a:t>
                      </a:r>
                      <a:br>
                        <a:rPr lang="ja-JP" altLang="en-US" sz="900" b="0" i="0" u="none" strike="noStrike">
                          <a:solidFill>
                            <a:srgbClr val="000000"/>
                          </a:solidFill>
                          <a:effectLst/>
                          <a:latin typeface="メイリオ" panose="020B0604030504040204" pitchFamily="50" charset="-128"/>
                          <a:ea typeface="メイリオ" panose="020B0604030504040204" pitchFamily="50" charset="-128"/>
                        </a:rPr>
                      </a:b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（地域包括ケア病棟入院医療管理料１、２、３及び４、地域包括ケア病棟入院料１及び３）</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人員配置</a:t>
                      </a:r>
                      <a:endParaRPr lang="en-US" altLang="ja-JP" sz="900" b="0" i="0" u="none" strike="noStrike">
                        <a:solidFill>
                          <a:srgbClr val="000000"/>
                        </a:solidFill>
                        <a:effectLst/>
                        <a:latin typeface="メイリオ" panose="020B0604030504040204" pitchFamily="50" charset="-128"/>
                        <a:ea typeface="メイリオ" panose="020B0604030504040204" pitchFamily="50" charset="-128"/>
                      </a:endParaRPr>
                    </a:p>
                    <a:p>
                      <a:pPr algn="ctr" fontAlgn="ctr"/>
                      <a:br>
                        <a:rPr lang="ja-JP" altLang="en-US" sz="900" b="0" i="0" u="none" strike="noStrike">
                          <a:solidFill>
                            <a:srgbClr val="000000"/>
                          </a:solidFill>
                          <a:effectLst/>
                          <a:latin typeface="メイリオ" panose="020B0604030504040204" pitchFamily="50" charset="-128"/>
                          <a:ea typeface="メイリオ" panose="020B0604030504040204" pitchFamily="50" charset="-128"/>
                        </a:rPr>
                      </a:b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病床数</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0302636"/>
                  </a:ext>
                </a:extLst>
              </a:tr>
              <a:tr h="516774">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　Ａ３１７　</a:t>
                      </a:r>
                      <a:r>
                        <a:rPr lang="zh-TW" altLang="en-US" sz="900" b="0" i="0" u="none" strike="noStrike">
                          <a:solidFill>
                            <a:srgbClr val="000000"/>
                          </a:solidFill>
                          <a:effectLst/>
                          <a:latin typeface="メイリオ" panose="020B0604030504040204" pitchFamily="50" charset="-128"/>
                          <a:ea typeface="メイリオ" panose="020B0604030504040204" pitchFamily="50" charset="-128"/>
                        </a:rPr>
                        <a:t>特定一般病棟入院料</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一般病棟が１病棟のみ（</a:t>
                      </a:r>
                      <a:r>
                        <a:rPr lang="en-US" altLang="ja-JP" sz="900" b="0" i="0" u="none" strike="noStrike">
                          <a:solidFill>
                            <a:srgbClr val="000000"/>
                          </a:solidFill>
                          <a:effectLst/>
                          <a:latin typeface="メイリオ" panose="020B0604030504040204" pitchFamily="50" charset="-128"/>
                          <a:ea typeface="メイリオ" panose="020B0604030504040204" pitchFamily="50" charset="-128"/>
                        </a:rPr>
                        <a:t>DPC</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対象病院を除く）</a:t>
                      </a:r>
                      <a:br>
                        <a:rPr lang="ja-JP" altLang="en-US" sz="900" b="0" i="0" u="none" strike="noStrike">
                          <a:solidFill>
                            <a:srgbClr val="000000"/>
                          </a:solidFill>
                          <a:effectLst/>
                          <a:latin typeface="メイリオ" panose="020B0604030504040204" pitchFamily="50" charset="-128"/>
                          <a:ea typeface="メイリオ" panose="020B0604030504040204" pitchFamily="50" charset="-128"/>
                        </a:rPr>
                      </a:b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看護職員配置が</a:t>
                      </a:r>
                      <a:r>
                        <a:rPr lang="en-US" altLang="ja-JP" sz="900" b="0" i="0" u="none" strike="noStrike">
                          <a:solidFill>
                            <a:srgbClr val="000000"/>
                          </a:solidFill>
                          <a:effectLst/>
                          <a:latin typeface="メイリオ" panose="020B0604030504040204" pitchFamily="50" charset="-128"/>
                          <a:ea typeface="メイリオ" panose="020B0604030504040204" pitchFamily="50" charset="-128"/>
                        </a:rPr>
                        <a:t>13</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対１以上又は</a:t>
                      </a:r>
                      <a:r>
                        <a:rPr lang="en-US" altLang="ja-JP" sz="900" b="0" i="0" u="none" strike="noStrike">
                          <a:solidFill>
                            <a:srgbClr val="000000"/>
                          </a:solidFill>
                          <a:effectLst/>
                          <a:latin typeface="メイリオ" panose="020B0604030504040204" pitchFamily="50" charset="-128"/>
                          <a:ea typeface="メイリオ" panose="020B0604030504040204" pitchFamily="50" charset="-128"/>
                        </a:rPr>
                        <a:t>15</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対１以上</a:t>
                      </a:r>
                      <a:br>
                        <a:rPr lang="ja-JP" altLang="en-US" sz="900" b="0" i="0" u="none" strike="noStrike">
                          <a:solidFill>
                            <a:srgbClr val="000000"/>
                          </a:solidFill>
                          <a:effectLst/>
                          <a:latin typeface="メイリオ" panose="020B0604030504040204" pitchFamily="50" charset="-128"/>
                          <a:ea typeface="メイリオ" panose="020B0604030504040204" pitchFamily="50" charset="-128"/>
                        </a:rPr>
                      </a:b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看護要員１人当たりの月平均夜勤</a:t>
                      </a:r>
                      <a:r>
                        <a:rPr lang="en-US" altLang="ja-JP" sz="900" b="0" i="0" u="none" strike="noStrike">
                          <a:solidFill>
                            <a:srgbClr val="000000"/>
                          </a:solidFill>
                          <a:effectLst/>
                          <a:latin typeface="メイリオ" panose="020B0604030504040204" pitchFamily="50" charset="-128"/>
                          <a:ea typeface="メイリオ" panose="020B0604030504040204" pitchFamily="50" charset="-128"/>
                        </a:rPr>
                        <a:t>72</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時間要件なし</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人員配置</a:t>
                      </a:r>
                      <a:br>
                        <a:rPr lang="ja-JP" altLang="en-US" sz="900" b="0" i="0" u="none" strike="noStrike">
                          <a:solidFill>
                            <a:srgbClr val="000000"/>
                          </a:solidFill>
                          <a:effectLst/>
                          <a:latin typeface="メイリオ" panose="020B0604030504040204" pitchFamily="50" charset="-128"/>
                          <a:ea typeface="メイリオ" panose="020B0604030504040204" pitchFamily="50" charset="-128"/>
                        </a:rPr>
                      </a:b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夜勤の要件</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767115385"/>
                  </a:ext>
                </a:extLst>
              </a:tr>
              <a:tr h="176772">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　Ａ２４８　</a:t>
                      </a:r>
                      <a:r>
                        <a:rPr lang="zh-TW" altLang="en-US" sz="900" b="0" i="0" u="none" strike="noStrike">
                          <a:solidFill>
                            <a:srgbClr val="000000"/>
                          </a:solidFill>
                          <a:effectLst/>
                          <a:latin typeface="メイリオ" panose="020B0604030504040204" pitchFamily="50" charset="-128"/>
                          <a:ea typeface="メイリオ" panose="020B0604030504040204" pitchFamily="50" charset="-128"/>
                        </a:rPr>
                        <a:t>精神疾患診療体制加算</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許可病床数</a:t>
                      </a:r>
                      <a:r>
                        <a:rPr lang="en-US" altLang="ja-JP" sz="900" b="0" i="0" u="none" strike="noStrike">
                          <a:solidFill>
                            <a:srgbClr val="000000"/>
                          </a:solidFill>
                          <a:effectLst/>
                          <a:latin typeface="メイリオ" panose="020B0604030504040204" pitchFamily="50" charset="-128"/>
                          <a:ea typeface="メイリオ" panose="020B0604030504040204" pitchFamily="50" charset="-128"/>
                        </a:rPr>
                        <a:t>80</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床以上（特定地域以外は許可病床数</a:t>
                      </a:r>
                      <a:r>
                        <a:rPr lang="en-US" altLang="ja-JP" sz="900" b="0" i="0" u="none" strike="noStrike">
                          <a:solidFill>
                            <a:srgbClr val="000000"/>
                          </a:solidFill>
                          <a:effectLst/>
                          <a:latin typeface="メイリオ" panose="020B0604030504040204" pitchFamily="50" charset="-128"/>
                          <a:ea typeface="メイリオ" panose="020B0604030504040204" pitchFamily="50" charset="-128"/>
                        </a:rPr>
                        <a:t>100</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床以上）</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病床数</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72901922"/>
                  </a:ext>
                </a:extLst>
              </a:tr>
              <a:tr h="176772">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　 </a:t>
                      </a:r>
                      <a:r>
                        <a:rPr lang="en-US" altLang="ja-JP" sz="900" b="0" i="0" u="none" strike="noStrike">
                          <a:solidFill>
                            <a:srgbClr val="000000"/>
                          </a:solidFill>
                          <a:effectLst/>
                          <a:latin typeface="メイリオ" panose="020B0604030504040204" pitchFamily="50" charset="-128"/>
                          <a:ea typeface="メイリオ" panose="020B0604030504040204" pitchFamily="50" charset="-128"/>
                        </a:rPr>
                        <a:t>A</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２４９　精神科急性期医師配置加算</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許可病床数</a:t>
                      </a:r>
                      <a:r>
                        <a:rPr lang="en-US" altLang="ja-JP" sz="900" b="0" i="0" u="none" strike="noStrike">
                          <a:solidFill>
                            <a:srgbClr val="000000"/>
                          </a:solidFill>
                          <a:effectLst/>
                          <a:latin typeface="メイリオ" panose="020B0604030504040204" pitchFamily="50" charset="-128"/>
                          <a:ea typeface="メイリオ" panose="020B0604030504040204" pitchFamily="50" charset="-128"/>
                        </a:rPr>
                        <a:t>80</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床以上（特定地域以外は許可病床数</a:t>
                      </a:r>
                      <a:r>
                        <a:rPr lang="en-US" altLang="ja-JP" sz="900" b="0" i="0" u="none" strike="noStrike">
                          <a:solidFill>
                            <a:srgbClr val="000000"/>
                          </a:solidFill>
                          <a:effectLst/>
                          <a:latin typeface="メイリオ" panose="020B0604030504040204" pitchFamily="50" charset="-128"/>
                          <a:ea typeface="メイリオ" panose="020B0604030504040204" pitchFamily="50" charset="-128"/>
                        </a:rPr>
                        <a:t>100</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床以上）</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病床数</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524332783"/>
                  </a:ext>
                </a:extLst>
              </a:tr>
              <a:tr h="176772">
                <a:tc>
                  <a:txBody>
                    <a:bodyPr/>
                    <a:lstStyle/>
                    <a:p>
                      <a:pPr algn="l" fontAlgn="ctr"/>
                      <a:r>
                        <a:rPr lang="zh-TW" altLang="en-US" sz="900" b="0" i="0" u="none" strike="noStrike">
                          <a:solidFill>
                            <a:srgbClr val="000000"/>
                          </a:solidFill>
                          <a:effectLst/>
                          <a:latin typeface="メイリオ" panose="020B0604030504040204" pitchFamily="50" charset="-128"/>
                          <a:ea typeface="メイリオ" panose="020B0604030504040204" pitchFamily="50" charset="-128"/>
                        </a:rPr>
                        <a:t>　在宅療養支援病院</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許可病床数</a:t>
                      </a:r>
                      <a:r>
                        <a:rPr lang="en-US" altLang="ja-JP" sz="900" b="0" i="0" u="none" strike="noStrike">
                          <a:solidFill>
                            <a:srgbClr val="000000"/>
                          </a:solidFill>
                          <a:effectLst/>
                          <a:latin typeface="メイリオ" panose="020B0604030504040204" pitchFamily="50" charset="-128"/>
                          <a:ea typeface="メイリオ" panose="020B0604030504040204" pitchFamily="50" charset="-128"/>
                        </a:rPr>
                        <a:t>280</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床未満（特定地域以外は許可病床数</a:t>
                      </a:r>
                      <a:r>
                        <a:rPr lang="en-US" altLang="ja-JP" sz="900" b="0" i="0" u="none" strike="noStrike">
                          <a:solidFill>
                            <a:srgbClr val="000000"/>
                          </a:solidFill>
                          <a:effectLst/>
                          <a:latin typeface="メイリオ" panose="020B0604030504040204" pitchFamily="50" charset="-128"/>
                          <a:ea typeface="メイリオ" panose="020B0604030504040204" pitchFamily="50" charset="-128"/>
                        </a:rPr>
                        <a:t>200</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床未満）</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病床数</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68681961"/>
                  </a:ext>
                </a:extLst>
              </a:tr>
              <a:tr h="176772">
                <a:tc>
                  <a:txBody>
                    <a:bodyPr/>
                    <a:lstStyle/>
                    <a:p>
                      <a:pPr algn="l" fontAlgn="ctr"/>
                      <a:r>
                        <a:rPr lang="zh-TW" altLang="en-US" sz="900" b="0" i="0" u="none" strike="noStrike">
                          <a:solidFill>
                            <a:srgbClr val="000000"/>
                          </a:solidFill>
                          <a:effectLst/>
                          <a:latin typeface="メイリオ" panose="020B0604030504040204" pitchFamily="50" charset="-128"/>
                          <a:ea typeface="メイリオ" panose="020B0604030504040204" pitchFamily="50" charset="-128"/>
                        </a:rPr>
                        <a:t>　在宅療養後方支援病院</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許可病床数</a:t>
                      </a:r>
                      <a:r>
                        <a:rPr lang="en-US" altLang="ja-JP" sz="900" b="0" i="0" u="none" strike="noStrike">
                          <a:solidFill>
                            <a:srgbClr val="000000"/>
                          </a:solidFill>
                          <a:effectLst/>
                          <a:latin typeface="メイリオ" panose="020B0604030504040204" pitchFamily="50" charset="-128"/>
                          <a:ea typeface="メイリオ" panose="020B0604030504040204" pitchFamily="50" charset="-128"/>
                        </a:rPr>
                        <a:t>160</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床以上（特定地域以外は許可病床数</a:t>
                      </a:r>
                      <a:r>
                        <a:rPr lang="en-US" altLang="ja-JP" sz="900" b="0" i="0" u="none" strike="noStrike">
                          <a:solidFill>
                            <a:srgbClr val="000000"/>
                          </a:solidFill>
                          <a:effectLst/>
                          <a:latin typeface="メイリオ" panose="020B0604030504040204" pitchFamily="50" charset="-128"/>
                          <a:ea typeface="メイリオ" panose="020B0604030504040204" pitchFamily="50" charset="-128"/>
                        </a:rPr>
                        <a:t>200</a:t>
                      </a: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床以上）</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病床数</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63992378"/>
                  </a:ext>
                </a:extLst>
              </a:tr>
              <a:tr h="176772">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　Ｂ００１　２４　外来緩和ケア管理料*</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医師・看護師の常勤要件の緩和及び医師・看護師・薬剤師の専従要件等の緩和</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人員配置</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35885531"/>
                  </a:ext>
                </a:extLst>
              </a:tr>
              <a:tr h="176772">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　Ｂ００１　２７　</a:t>
                      </a:r>
                      <a:r>
                        <a:rPr lang="zh-TW" altLang="en-US" sz="900" b="0" i="0" u="none" strike="noStrike">
                          <a:solidFill>
                            <a:srgbClr val="000000"/>
                          </a:solidFill>
                          <a:effectLst/>
                          <a:latin typeface="メイリオ" panose="020B0604030504040204" pitchFamily="50" charset="-128"/>
                          <a:ea typeface="メイリオ" panose="020B0604030504040204" pitchFamily="50" charset="-128"/>
                        </a:rPr>
                        <a:t>糖尿病透析予防指導管理料*</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医師・看護師又は保健師・管理栄養士の専任要件・常勤要件の緩和</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人員配置</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8234546"/>
                  </a:ext>
                </a:extLst>
              </a:tr>
              <a:tr h="176772">
                <a:tc>
                  <a:txBody>
                    <a:bodyPr/>
                    <a:lstStyle/>
                    <a:p>
                      <a:pPr algn="l" fontAlgn="ctr"/>
                      <a:r>
                        <a:rPr lang="ja-JP" altLang="en-US" sz="900" b="0" i="0" u="none" strike="noStrike">
                          <a:solidFill>
                            <a:srgbClr val="000000"/>
                          </a:solidFill>
                          <a:effectLst/>
                          <a:latin typeface="メイリオ" panose="020B0604030504040204" pitchFamily="50" charset="-128"/>
                          <a:ea typeface="メイリオ" panose="020B0604030504040204" pitchFamily="50" charset="-128"/>
                        </a:rPr>
                        <a:t>　</a:t>
                      </a:r>
                      <a:r>
                        <a:rPr lang="en-US" altLang="zh-TW" sz="900" b="0" i="0" u="none" strike="noStrike">
                          <a:solidFill>
                            <a:srgbClr val="000000"/>
                          </a:solidFill>
                          <a:effectLst/>
                          <a:latin typeface="メイリオ" panose="020B0604030504040204" pitchFamily="50" charset="-128"/>
                          <a:ea typeface="メイリオ" panose="020B0604030504040204" pitchFamily="50" charset="-128"/>
                        </a:rPr>
                        <a:t>24</a:t>
                      </a:r>
                      <a:r>
                        <a:rPr lang="zh-TW" altLang="en-US" sz="900" b="0" i="0" u="none" strike="noStrike">
                          <a:solidFill>
                            <a:srgbClr val="000000"/>
                          </a:solidFill>
                          <a:effectLst/>
                          <a:latin typeface="メイリオ" panose="020B0604030504040204" pitchFamily="50" charset="-128"/>
                          <a:ea typeface="メイリオ" panose="020B0604030504040204" pitchFamily="50" charset="-128"/>
                        </a:rPr>
                        <a:t>時間対応体制加算（訪問看護管理療養費）</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kumimoji="1" lang="ja-JP" altLang="en-US" sz="900" b="0" i="0" u="none" strike="noStrike" kern="1200" noProof="0">
                          <a:solidFill>
                            <a:srgbClr val="000000"/>
                          </a:solidFill>
                          <a:effectLst/>
                          <a:latin typeface="メイリオ" panose="020B0604030504040204" pitchFamily="50" charset="-128"/>
                          <a:ea typeface="メイリオ" panose="020B0604030504040204" pitchFamily="50" charset="-128"/>
                          <a:cs typeface="+mn-cs"/>
                        </a:rPr>
                        <a:t>複数の訪問看護ステーションが連携して体制を確保した場合の対象地域を、医療資源の少ない地域にも拡大</a:t>
                      </a:r>
                      <a:endParaRPr kumimoji="1" lang="ja-JP" altLang="en-US" sz="900" b="0" i="0" u="none" strike="noStrike" kern="1200">
                        <a:solidFill>
                          <a:srgbClr val="000000"/>
                        </a:solidFill>
                        <a:effectLst/>
                        <a:latin typeface="メイリオ" panose="020B0604030504040204" pitchFamily="50" charset="-128"/>
                        <a:ea typeface="メイリオ" panose="020B0604030504040204" pitchFamily="50" charset="-128"/>
                        <a:cs typeface="+mn-cs"/>
                      </a:endParaRP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施設基準の要件</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31082644"/>
                  </a:ext>
                </a:extLst>
              </a:tr>
            </a:tbl>
          </a:graphicData>
        </a:graphic>
      </p:graphicFrame>
      <p:sp>
        <p:nvSpPr>
          <p:cNvPr id="2" name="スライド番号プレースホルダー 1"/>
          <p:cNvSpPr>
            <a:spLocks noGrp="1"/>
          </p:cNvSpPr>
          <p:nvPr>
            <p:ph type="sldNum" sz="quarter" idx="4294967295"/>
          </p:nvPr>
        </p:nvSpPr>
        <p:spPr>
          <a:xfrm>
            <a:off x="9275763" y="6535738"/>
            <a:ext cx="630237" cy="279400"/>
          </a:xfrm>
          <a:prstGeom prst="rect">
            <a:avLst/>
          </a:prstGeo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　</a:t>
            </a:r>
          </a:p>
        </p:txBody>
      </p:sp>
      <p:sp>
        <p:nvSpPr>
          <p:cNvPr id="3" name="テキスト ボックス 2">
            <a:extLst>
              <a:ext uri="{FF2B5EF4-FFF2-40B4-BE49-F238E27FC236}">
                <a16:creationId xmlns:a16="http://schemas.microsoft.com/office/drawing/2014/main" id="{C54B4F67-63EE-904A-6DB6-5CB7E7500FDF}"/>
              </a:ext>
            </a:extLst>
          </p:cNvPr>
          <p:cNvSpPr txBox="1"/>
          <p:nvPr/>
        </p:nvSpPr>
        <p:spPr>
          <a:xfrm>
            <a:off x="-10356" y="91687"/>
            <a:ext cx="9916356" cy="405683"/>
          </a:xfrm>
          <a:prstGeom prst="rect">
            <a:avLst/>
          </a:prstGeom>
          <a:solidFill>
            <a:srgbClr val="E1EDFF"/>
          </a:solidFill>
          <a:ln>
            <a:noFill/>
          </a:ln>
        </p:spPr>
        <p:txBody>
          <a:bodyPr wrap="square" lIns="91429" tIns="36000" rIns="91429" bIns="0" anchor="b">
            <a:spAutoFit/>
          </a:bodyPr>
          <a:lstStyle>
            <a:defPPr>
              <a:defRPr lang="ja-JP"/>
            </a:defPPr>
            <a:lvl1pPr algn="ctr" fontAlgn="base">
              <a:spcBef>
                <a:spcPct val="0"/>
              </a:spcBef>
              <a:spcAft>
                <a:spcPct val="0"/>
              </a:spcAft>
              <a:defRPr sz="2400">
                <a:solidFill>
                  <a:schemeClr val="bg1"/>
                </a:solidFill>
                <a:latin typeface="Times New Roman" pitchFamily="18" charset="0"/>
                <a:ea typeface="ＭＳ Ｐゴシック" charset="-128"/>
              </a:defRPr>
            </a:lvl1pPr>
            <a:lvl2pPr marL="742950" indent="-285750" eaLnBrk="0" hangingPunct="0">
              <a:defRPr>
                <a:latin typeface="Arial" charset="0"/>
                <a:ea typeface="ＭＳ Ｐゴシック" charset="-128"/>
              </a:defRPr>
            </a:lvl2pPr>
            <a:lvl3pPr marL="1143000" indent="-228600" eaLnBrk="0" hangingPunct="0">
              <a:defRPr>
                <a:latin typeface="Arial" charset="0"/>
                <a:ea typeface="ＭＳ Ｐゴシック" charset="-128"/>
              </a:defRPr>
            </a:lvl3pPr>
            <a:lvl4pPr marL="1600200" indent="-228600" eaLnBrk="0" hangingPunct="0">
              <a:defRPr>
                <a:latin typeface="Arial" charset="0"/>
                <a:ea typeface="ＭＳ Ｐゴシック" charset="-128"/>
              </a:defRPr>
            </a:lvl4pPr>
            <a:lvl5pPr marL="2057400" indent="-228600" eaLnBrk="0" hangingPunct="0">
              <a:defRPr>
                <a:latin typeface="Arial" charset="0"/>
                <a:ea typeface="ＭＳ Ｐゴシック" charset="-128"/>
              </a:defRPr>
            </a:lvl5pPr>
            <a:lvl6pPr marL="2514600" indent="-228600" eaLnBrk="0" fontAlgn="base" hangingPunct="0">
              <a:spcBef>
                <a:spcPct val="0"/>
              </a:spcBef>
              <a:spcAft>
                <a:spcPct val="0"/>
              </a:spcAft>
              <a:defRPr>
                <a:latin typeface="Arial" charset="0"/>
                <a:ea typeface="ＭＳ Ｐゴシック" charset="-128"/>
              </a:defRPr>
            </a:lvl6pPr>
            <a:lvl7pPr marL="2971800" indent="-228600" eaLnBrk="0" fontAlgn="base" hangingPunct="0">
              <a:spcBef>
                <a:spcPct val="0"/>
              </a:spcBef>
              <a:spcAft>
                <a:spcPct val="0"/>
              </a:spcAft>
              <a:defRPr>
                <a:latin typeface="Arial" charset="0"/>
                <a:ea typeface="ＭＳ Ｐゴシック" charset="-128"/>
              </a:defRPr>
            </a:lvl7pPr>
            <a:lvl8pPr marL="3429000" indent="-228600" eaLnBrk="0" fontAlgn="base" hangingPunct="0">
              <a:spcBef>
                <a:spcPct val="0"/>
              </a:spcBef>
              <a:spcAft>
                <a:spcPct val="0"/>
              </a:spcAft>
              <a:defRPr>
                <a:latin typeface="Arial" charset="0"/>
                <a:ea typeface="ＭＳ Ｐゴシック" charset="-128"/>
              </a:defRPr>
            </a:lvl8pPr>
            <a:lvl9pPr marL="3886200" indent="-228600" eaLnBrk="0" fontAlgn="base" hangingPunct="0">
              <a:spcBef>
                <a:spcPct val="0"/>
              </a:spcBef>
              <a:spcAft>
                <a:spcPct val="0"/>
              </a:spcAft>
              <a:defRPr>
                <a:latin typeface="Arial" charset="0"/>
                <a:ea typeface="ＭＳ Ｐゴシック" charset="-128"/>
              </a:defRPr>
            </a:lvl9pPr>
          </a:lstStyle>
          <a:p>
            <a:pPr marL="0" marR="0" lvl="0" indent="0" algn="l" defTabSz="906029" rtl="0" eaLnBrk="1" fontAlgn="base" latinLnBrk="0" hangingPunct="1">
              <a:lnSpc>
                <a:spcPct val="100000"/>
              </a:lnSpc>
              <a:spcBef>
                <a:spcPct val="0"/>
              </a:spcBef>
              <a:spcAft>
                <a:spcPct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医療資源の少ない地域に配慮した診療報酬上の評価（概要）</a:t>
            </a:r>
          </a:p>
        </p:txBody>
      </p:sp>
      <p:sp>
        <p:nvSpPr>
          <p:cNvPr id="4" name="Rectangle 49" descr="25%">
            <a:extLst>
              <a:ext uri="{FF2B5EF4-FFF2-40B4-BE49-F238E27FC236}">
                <a16:creationId xmlns:a16="http://schemas.microsoft.com/office/drawing/2014/main" id="{84AD6B2E-DCFB-589E-771B-BC7258BDB1E9}"/>
              </a:ext>
            </a:extLst>
          </p:cNvPr>
          <p:cNvSpPr>
            <a:spLocks noChangeArrowheads="1"/>
          </p:cNvSpPr>
          <p:nvPr/>
        </p:nvSpPr>
        <p:spPr bwMode="auto">
          <a:xfrm>
            <a:off x="252772" y="615750"/>
            <a:ext cx="9379745" cy="1274699"/>
          </a:xfrm>
          <a:prstGeom prst="rect">
            <a:avLst/>
          </a:prstGeom>
          <a:noFill/>
          <a:ln w="9525">
            <a:solidFill>
              <a:schemeClr val="tx1"/>
            </a:solidFill>
            <a:miter lim="800000"/>
            <a:headEnd/>
            <a:tailEnd/>
          </a:ln>
        </p:spPr>
        <p:txBody>
          <a:bodyPr wrap="square" lIns="90604" tIns="10797" rIns="90604" bIns="10797" anchor="ctr"/>
          <a:lstStyle/>
          <a:p>
            <a:pPr marL="182562" marR="0" lvl="0" indent="-182562" algn="l" defTabSz="906023"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医療資源の少ない地域については、医療従事者が少ないことや、医療機関が少ないため機能分化が困難であることに着目し、施設基準の緩和等、その特性に配慮した評価を行っている。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2562" marR="0" lvl="0" indent="-182562" algn="l" defTabSz="906023"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急性期から回復期における機能分化が困難である観点から一般病棟入院基本料や地域包括ケア病棟入院料について要件緩和や混合病棟を認める等の対応を行っている。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テキスト ボックス 12">
            <a:extLst>
              <a:ext uri="{FF2B5EF4-FFF2-40B4-BE49-F238E27FC236}">
                <a16:creationId xmlns:a16="http://schemas.microsoft.com/office/drawing/2014/main" id="{FCD12C1B-B5E7-A704-DA02-396C9295EE46}"/>
              </a:ext>
            </a:extLst>
          </p:cNvPr>
          <p:cNvSpPr txBox="1"/>
          <p:nvPr/>
        </p:nvSpPr>
        <p:spPr>
          <a:xfrm>
            <a:off x="0" y="1890454"/>
            <a:ext cx="170502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prstClr val="black"/>
                </a:solidFill>
                <a:effectLst/>
                <a:uLnTx/>
                <a:uFillTx/>
                <a:latin typeface="Verdana"/>
                <a:ea typeface="メイリオ"/>
                <a:cs typeface="+mn-cs"/>
              </a:rPr>
              <a:t>＜評価の概要＞</a:t>
            </a:r>
          </a:p>
        </p:txBody>
      </p:sp>
      <p:sp>
        <p:nvSpPr>
          <p:cNvPr id="6" name="スライド番号プレースホルダー 2">
            <a:extLst>
              <a:ext uri="{FF2B5EF4-FFF2-40B4-BE49-F238E27FC236}">
                <a16:creationId xmlns:a16="http://schemas.microsoft.com/office/drawing/2014/main" id="{09FAA890-F172-10F7-DEF9-AD7885317A0F}"/>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557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924851617"/>
      </p:ext>
    </p:extLst>
  </p:cSld>
  <p:clrMapOvr>
    <a:masterClrMapping/>
  </p:clrMapOvr>
</p:sld>
</file>

<file path=ppt/slides/slide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17312"/>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医療資源の少ない地域に配慮した評価の見直し及び対象地域の見直し①</a:t>
            </a:r>
          </a:p>
        </p:txBody>
      </p:sp>
      <p:sp>
        <p:nvSpPr>
          <p:cNvPr id="22" name="正方形/長方形 21">
            <a:extLst>
              <a:ext uri="{FF2B5EF4-FFF2-40B4-BE49-F238E27FC236}">
                <a16:creationId xmlns:a16="http://schemas.microsoft.com/office/drawing/2014/main" id="{561BF9C4-2B33-442D-5382-73DDDA3C6357}"/>
              </a:ext>
            </a:extLst>
          </p:cNvPr>
          <p:cNvSpPr/>
          <p:nvPr/>
        </p:nvSpPr>
        <p:spPr>
          <a:xfrm>
            <a:off x="188119" y="923235"/>
            <a:ext cx="9529762" cy="588311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医療資源の少ない地域に配慮した評価を適切に推進する観点から、医療資源の少ない地域において、回復期リハビリテーション病棟に相当する機能を有する病室について、</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回復期リハビリテーション入院料の届出を病室単位で可能な区分を新設する</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回復期リハビリテーション入院医療管理料</a:t>
            </a:r>
            <a:r>
              <a:rPr kumimoji="1" lang="en-US" altLang="ja-JP"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1,859</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（生活療養を受ける場合は</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1,845</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3" name="正方形/長方形 22">
            <a:extLst>
              <a:ext uri="{FF2B5EF4-FFF2-40B4-BE49-F238E27FC236}">
                <a16:creationId xmlns:a16="http://schemas.microsoft.com/office/drawing/2014/main" id="{CDC620C2-0552-9A82-5A02-AFF5BEECA55E}"/>
              </a:ext>
            </a:extLst>
          </p:cNvPr>
          <p:cNvSpPr/>
          <p:nvPr/>
        </p:nvSpPr>
        <p:spPr>
          <a:xfrm>
            <a:off x="309611" y="730353"/>
            <a:ext cx="5242103"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回復期リハビリテーション入院医療管理料の新設</a:t>
            </a:r>
          </a:p>
        </p:txBody>
      </p:sp>
      <p:sp>
        <p:nvSpPr>
          <p:cNvPr id="34" name="テキスト ボックス 33">
            <a:extLst>
              <a:ext uri="{FF2B5EF4-FFF2-40B4-BE49-F238E27FC236}">
                <a16:creationId xmlns:a16="http://schemas.microsoft.com/office/drawing/2014/main" id="{689691A6-0B42-7119-F7E1-E0626F3DE893}"/>
              </a:ext>
            </a:extLst>
          </p:cNvPr>
          <p:cNvSpPr txBox="1"/>
          <p:nvPr/>
        </p:nvSpPr>
        <p:spPr>
          <a:xfrm>
            <a:off x="217525" y="2201648"/>
            <a:ext cx="9529762" cy="3493264"/>
          </a:xfrm>
          <a:prstGeom prst="rect">
            <a:avLst/>
          </a:prstGeom>
          <a:noFill/>
        </p:spPr>
        <p:txBody>
          <a:bodyPr wrap="square" rtlCol="0">
            <a:spAutoFit/>
          </a:bodyPr>
          <a:lstStyle/>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主な施設基準の概要</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回復期リハビリテーションの必要性の高い患者を</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８割以上</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入院させていること。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回復期リハビリテーションを行うにつき必要な構造設備を有していること。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回復期リハビリテーションを要する状態の患者に対する１日当たりリハビリテーション提供単位数が平均２単位以上であること。 </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当該病室を有する病棟に専任の常勤の医師が１名以上配置されていること。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５</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看護職員が</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15:1</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以上配置</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されていること。また、</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看護補助者が</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30:1</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以上配置</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endParaRPr kumimoji="1" lang="ja-JP" altLang="en-US"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当該病室を有する病棟に</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専従の常勤の理学療法士１名以上</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及び</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専任の常勤の作業療法士１名以上</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配置されていること。また常勤の理学療法士又は作業療法士の配置に代えて、理学療法士又は作業療法士を複数人配置した場合であっても当該要件を満たす。</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（当該理学療法士について、</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当該病室を有する病棟におけるリハビリテーション・栄養・口腔連携体制加算に係る専従者と兼務可能</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当該病室において、新規入院患者のうち</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３割以上が重症の患者</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であること。また、</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重症の患者の３割以上が退院時に入院時と比較して日常生活機能で３点以又は</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FIM</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総得点で</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点以上改善している</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８</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退院患者のうち他の保険医療機関へ転院した者等を除く者の割合が</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７割以上</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医療資源の少ない地域に所属する医療機関であって、</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当該病院を中心とした半径</a:t>
            </a:r>
            <a:r>
              <a:rPr kumimoji="1" lang="en-US" altLang="ja-JP"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12</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キロメートル以内の当該病院を含む病院が回復期リハビリテーション病棟入院料１から５を届出していない</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当該病室において、</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新規入棟患者のうち４割以上が別表第九の五に掲げる状態の患者</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5" name="テキスト ボックス 34">
            <a:extLst>
              <a:ext uri="{FF2B5EF4-FFF2-40B4-BE49-F238E27FC236}">
                <a16:creationId xmlns:a16="http://schemas.microsoft.com/office/drawing/2014/main" id="{20E65ACF-8051-5FB4-EBA9-8E489F873C5C}"/>
              </a:ext>
            </a:extLst>
          </p:cNvPr>
          <p:cNvSpPr txBox="1"/>
          <p:nvPr/>
        </p:nvSpPr>
        <p:spPr>
          <a:xfrm>
            <a:off x="364040" y="5759499"/>
            <a:ext cx="6774614" cy="900246"/>
          </a:xfrm>
          <a:prstGeom prst="rect">
            <a:avLst/>
          </a:prstGeom>
          <a:noFill/>
          <a:ln>
            <a:solidFill>
              <a:schemeClr val="tx1"/>
            </a:solidFill>
            <a:prstDash val="dash"/>
          </a:ln>
        </p:spPr>
        <p:txBody>
          <a:bodyPr wrap="square" rtlCol="0">
            <a:spAutoFit/>
          </a:bodyPr>
          <a:lstStyle/>
          <a:p>
            <a:pPr marL="252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別表第九　回復期リハビリテーションを要する状態及び算定上限日数</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52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一　脳血管疾患、脊髄損傷、頭部外傷、くも膜下出血のシャント手術後、脳腫瘍、脳炎、急性脳症 、脊髄炎、多発性神経炎、多発性硬化症、腕神経叢損傷等の発症後若しくは手術後の状態又は義肢装着訓練を要する状態（算定開始日から起算して百五十日以内。ただし、高次脳機能障害を伴った重症脳血管障害、重度の頸髄損傷及び頭部外傷を含む多部位外傷の場合は、算定開始日から起算して百八十日以内）</a:t>
            </a:r>
          </a:p>
        </p:txBody>
      </p:sp>
      <p:sp>
        <p:nvSpPr>
          <p:cNvPr id="36" name="テキスト ボックス 35">
            <a:extLst>
              <a:ext uri="{FF2B5EF4-FFF2-40B4-BE49-F238E27FC236}">
                <a16:creationId xmlns:a16="http://schemas.microsoft.com/office/drawing/2014/main" id="{D21BAC20-C166-05B8-D4E2-72CD9EAFCFD2}"/>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　医療人材及び医療資源の偏在への対応－⑥、⑦</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1028" name="Picture 4" descr="足の可動域の訓練のイラスト">
            <a:extLst>
              <a:ext uri="{FF2B5EF4-FFF2-40B4-BE49-F238E27FC236}">
                <a16:creationId xmlns:a16="http://schemas.microsoft.com/office/drawing/2014/main" id="{401EEA1D-04F4-2A07-5DDE-DFE2E95987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06569" y="5166111"/>
            <a:ext cx="1493416" cy="1493416"/>
          </a:xfrm>
          <a:prstGeom prst="rect">
            <a:avLst/>
          </a:prstGeom>
          <a:noFill/>
          <a:extLst>
            <a:ext uri="{909E8E84-426E-40DD-AFC4-6F175D3DCCD1}">
              <a14:hiddenFill xmlns:a14="http://schemas.microsoft.com/office/drawing/2010/main">
                <a:solidFill>
                  <a:srgbClr val="FFFFFF"/>
                </a:solidFill>
              </a14:hiddenFill>
            </a:ext>
          </a:extLst>
        </p:spPr>
      </p:pic>
      <p:sp>
        <p:nvSpPr>
          <p:cNvPr id="3" name="スライド番号プレースホルダー 2">
            <a:extLst>
              <a:ext uri="{FF2B5EF4-FFF2-40B4-BE49-F238E27FC236}">
                <a16:creationId xmlns:a16="http://schemas.microsoft.com/office/drawing/2014/main" id="{53DFD304-5076-AFB1-8D0A-4AC801DB792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558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094599277"/>
      </p:ext>
    </p:extLst>
  </p:cSld>
  <p:clrMapOvr>
    <a:masterClrMapping/>
  </p:clrMapOvr>
</p:sld>
</file>

<file path=ppt/slides/slide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17312"/>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医療資源の少ない地域に配慮した評価の見直し及び対象地域の見直し②</a:t>
            </a:r>
          </a:p>
        </p:txBody>
      </p:sp>
      <p:sp>
        <p:nvSpPr>
          <p:cNvPr id="8" name="正方形/長方形 7"/>
          <p:cNvSpPr/>
          <p:nvPr/>
        </p:nvSpPr>
        <p:spPr>
          <a:xfrm>
            <a:off x="188119" y="3228045"/>
            <a:ext cx="9529762" cy="360630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医療資源の少ない地域に配慮した評価を適切に推進する観点から、第</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8</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次医療計画における二次医療圏の見直しの予定等を踏まえ、医療資源の少ない地域の対象となる地域を見直す。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9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44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令和６年３月</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日において、現に改正前の厚生労働大臣が定める地域に存在する保険医療機関が、医療資源の少ない地域の評価に係る届出を行っている場合は、令和８年５月</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日までの間、なお効力を有するものとする。</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－６　医療人材及び医療資源の偏在への対応－⑥、⑦</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正方形/長方形 9">
            <a:extLst>
              <a:ext uri="{FF2B5EF4-FFF2-40B4-BE49-F238E27FC236}">
                <a16:creationId xmlns:a16="http://schemas.microsoft.com/office/drawing/2014/main" id="{83CC7B35-58DC-FF19-ABD6-763C6C7044CD}"/>
              </a:ext>
            </a:extLst>
          </p:cNvPr>
          <p:cNvSpPr/>
          <p:nvPr/>
        </p:nvSpPr>
        <p:spPr>
          <a:xfrm>
            <a:off x="5220360" y="4352998"/>
            <a:ext cx="4320000" cy="1970264"/>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t"/>
          <a:lstStyle/>
          <a:p>
            <a:pPr marL="215900" marR="0" lvl="0" indent="-2159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a:ea typeface="メイリオ"/>
                <a:cs typeface="+mn-cs"/>
              </a:rPr>
              <a:t>【</a:t>
            </a:r>
            <a:r>
              <a:rPr kumimoji="1" lang="ja-JP" altLang="en-US" sz="1200" b="0" i="0" u="none" strike="noStrike" kern="1200" cap="none" spc="0" normalizeH="0" baseline="0" noProof="0">
                <a:ln>
                  <a:noFill/>
                </a:ln>
                <a:solidFill>
                  <a:prstClr val="black"/>
                </a:solidFill>
                <a:effectLst/>
                <a:uLnTx/>
                <a:uFillTx/>
                <a:latin typeface="メイリオ"/>
                <a:ea typeface="メイリオ"/>
                <a:cs typeface="+mn-cs"/>
              </a:rPr>
              <a:t>対象地域</a:t>
            </a:r>
            <a:r>
              <a:rPr kumimoji="1" lang="en-US" altLang="ja-JP" sz="1200" b="0" i="0" u="none" strike="noStrike" kern="1200" cap="none" spc="0" normalizeH="0" baseline="0" noProof="0">
                <a:ln>
                  <a:noFill/>
                </a:ln>
                <a:solidFill>
                  <a:prstClr val="black"/>
                </a:solidFill>
                <a:effectLst/>
                <a:uLnTx/>
                <a:uFillTx/>
                <a:latin typeface="メイリオ"/>
                <a:ea typeface="メイリオ"/>
                <a:cs typeface="+mn-cs"/>
              </a:rPr>
              <a:t>】</a:t>
            </a:r>
            <a:endParaRPr kumimoji="0" lang="en-US" sz="1800" b="0" i="0" u="none" strike="noStrike" kern="1200" cap="none" spc="0" normalizeH="0" baseline="0" noProof="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p>
          <a:p>
            <a:pPr marL="17145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秋田県大仙市、仙北市、美鄕町、</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横手市、湯沢市</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、羽後町及び東成瀬村の地域</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石川県輪島市、珠洲市、穴水町及び能登町の地域</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右矢印 89">
            <a:extLst>
              <a:ext uri="{FF2B5EF4-FFF2-40B4-BE49-F238E27FC236}">
                <a16:creationId xmlns:a16="http://schemas.microsoft.com/office/drawing/2014/main" id="{FC5BD990-AE9F-96C5-6CC7-21577852396C}"/>
              </a:ext>
            </a:extLst>
          </p:cNvPr>
          <p:cNvSpPr/>
          <p:nvPr/>
        </p:nvSpPr>
        <p:spPr>
          <a:xfrm>
            <a:off x="4738644" y="492683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3" name="正方形/長方形 12">
            <a:extLst>
              <a:ext uri="{FF2B5EF4-FFF2-40B4-BE49-F238E27FC236}">
                <a16:creationId xmlns:a16="http://schemas.microsoft.com/office/drawing/2014/main" id="{4CCD8FA1-5D78-E1CF-D980-6F945026C12D}"/>
              </a:ext>
            </a:extLst>
          </p:cNvPr>
          <p:cNvSpPr/>
          <p:nvPr/>
        </p:nvSpPr>
        <p:spPr>
          <a:xfrm>
            <a:off x="316712" y="4352999"/>
            <a:ext cx="4371398" cy="1970264"/>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16000" marR="0" lvl="0" indent="-2160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対象地域</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北海道帯広市、音更町、士幌町、上士幌町、鹿追町、新得町、清水町、芽室町、中札内村、更別村、大樹町、広尾町、幕別町、池田町、豊頃町、本別町、足寄町、陸別町及び浦幌町の地域</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秋田県北秋田市及び上小阿仁村の地域</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秋田県大仙市、仙北市及び美郷町の地域</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秋田県湯沢市、羽後町及び東成瀬村の地域</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島根県大田市及び邑智郡の地域</a:t>
            </a:r>
          </a:p>
        </p:txBody>
      </p:sp>
      <p:sp>
        <p:nvSpPr>
          <p:cNvPr id="22" name="正方形/長方形 21">
            <a:extLst>
              <a:ext uri="{FF2B5EF4-FFF2-40B4-BE49-F238E27FC236}">
                <a16:creationId xmlns:a16="http://schemas.microsoft.com/office/drawing/2014/main" id="{561BF9C4-2B33-442D-5382-73DDDA3C6357}"/>
              </a:ext>
            </a:extLst>
          </p:cNvPr>
          <p:cNvSpPr/>
          <p:nvPr/>
        </p:nvSpPr>
        <p:spPr>
          <a:xfrm>
            <a:off x="188119" y="951228"/>
            <a:ext cx="9529762" cy="77103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医療資源の少ない地域において、</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地域包括ケア病棟入院料２及び４の施設基準における、「自院の一般病棟からの転棟患者の割合」に関する要件を緩和</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3" name="正方形/長方形 22">
            <a:extLst>
              <a:ext uri="{FF2B5EF4-FFF2-40B4-BE49-F238E27FC236}">
                <a16:creationId xmlns:a16="http://schemas.microsoft.com/office/drawing/2014/main" id="{CDC620C2-0552-9A82-5A02-AFF5BEECA55E}"/>
              </a:ext>
            </a:extLst>
          </p:cNvPr>
          <p:cNvSpPr/>
          <p:nvPr/>
        </p:nvSpPr>
        <p:spPr>
          <a:xfrm>
            <a:off x="309611" y="758346"/>
            <a:ext cx="3941859"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地域包括ケア病棟の要件の見直し</a:t>
            </a:r>
          </a:p>
        </p:txBody>
      </p:sp>
      <p:sp>
        <p:nvSpPr>
          <p:cNvPr id="29" name="正方形/長方形 28">
            <a:extLst>
              <a:ext uri="{FF2B5EF4-FFF2-40B4-BE49-F238E27FC236}">
                <a16:creationId xmlns:a16="http://schemas.microsoft.com/office/drawing/2014/main" id="{DC142E7A-46D2-34F0-7B85-D3FFB670F42B}"/>
              </a:ext>
            </a:extLst>
          </p:cNvPr>
          <p:cNvSpPr/>
          <p:nvPr/>
        </p:nvSpPr>
        <p:spPr>
          <a:xfrm>
            <a:off x="188119" y="1977728"/>
            <a:ext cx="9529762" cy="101104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7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医療資源の少ない地域において、在宅療養支援診療所・病院に係る</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時間の往診体制の要件について、</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入院中の患者以外の患者が看護師等といる場合に情報通信機器を用いた診療が実施できる体制を整備することで要件を満たすこととする</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0" name="正方形/長方形 29">
            <a:extLst>
              <a:ext uri="{FF2B5EF4-FFF2-40B4-BE49-F238E27FC236}">
                <a16:creationId xmlns:a16="http://schemas.microsoft.com/office/drawing/2014/main" id="{F7AE7A58-B5ED-5A9A-2718-EB88D6D7D4D7}"/>
              </a:ext>
            </a:extLst>
          </p:cNvPr>
          <p:cNvSpPr/>
          <p:nvPr/>
        </p:nvSpPr>
        <p:spPr>
          <a:xfrm>
            <a:off x="309611" y="1793227"/>
            <a:ext cx="3941859"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在支診・在支病の要件の見直し</a:t>
            </a:r>
          </a:p>
        </p:txBody>
      </p:sp>
      <p:sp>
        <p:nvSpPr>
          <p:cNvPr id="31" name="正方形/長方形 30">
            <a:extLst>
              <a:ext uri="{FF2B5EF4-FFF2-40B4-BE49-F238E27FC236}">
                <a16:creationId xmlns:a16="http://schemas.microsoft.com/office/drawing/2014/main" id="{8E9E5B1A-7B7E-2331-DDFF-0B5549B78BE2}"/>
              </a:ext>
            </a:extLst>
          </p:cNvPr>
          <p:cNvSpPr/>
          <p:nvPr/>
        </p:nvSpPr>
        <p:spPr>
          <a:xfrm>
            <a:off x="5213260" y="3984228"/>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32" name="正方形/長方形 31">
            <a:extLst>
              <a:ext uri="{FF2B5EF4-FFF2-40B4-BE49-F238E27FC236}">
                <a16:creationId xmlns:a16="http://schemas.microsoft.com/office/drawing/2014/main" id="{8756CA1B-5D63-E05E-A5DE-0F2D624BFB2C}"/>
              </a:ext>
            </a:extLst>
          </p:cNvPr>
          <p:cNvSpPr/>
          <p:nvPr/>
        </p:nvSpPr>
        <p:spPr>
          <a:xfrm>
            <a:off x="316713" y="3984228"/>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3" name="正方形/長方形 32">
            <a:extLst>
              <a:ext uri="{FF2B5EF4-FFF2-40B4-BE49-F238E27FC236}">
                <a16:creationId xmlns:a16="http://schemas.microsoft.com/office/drawing/2014/main" id="{D7BDC62C-132D-880C-6230-ED68B183FDC4}"/>
              </a:ext>
            </a:extLst>
          </p:cNvPr>
          <p:cNvSpPr/>
          <p:nvPr/>
        </p:nvSpPr>
        <p:spPr>
          <a:xfrm>
            <a:off x="316712" y="3040728"/>
            <a:ext cx="3941859"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対象地域の見直し</a:t>
            </a:r>
          </a:p>
        </p:txBody>
      </p:sp>
      <p:sp>
        <p:nvSpPr>
          <p:cNvPr id="3" name="スライド番号プレースホルダー 2">
            <a:extLst>
              <a:ext uri="{FF2B5EF4-FFF2-40B4-BE49-F238E27FC236}">
                <a16:creationId xmlns:a16="http://schemas.microsoft.com/office/drawing/2014/main" id="{624E5C42-40C6-D9E3-76BE-E90FC9D4C23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559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502168540"/>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2" name="タイトル 1"/>
          <p:cNvSpPr txBox="1">
            <a:spLocks/>
          </p:cNvSpPr>
          <p:nvPr/>
        </p:nvSpPr>
        <p:spPr bwMode="auto">
          <a:xfrm>
            <a:off x="741231" y="152407"/>
            <a:ext cx="8420100" cy="504825"/>
          </a:xfrm>
          <a:prstGeom prst="rect">
            <a:avLst/>
          </a:prstGeom>
          <a:solidFill>
            <a:srgbClr val="00B0F0">
              <a:alpha val="59999"/>
            </a:srgbClr>
          </a:solidFill>
          <a:ln w="12700">
            <a:solidFill>
              <a:schemeClr val="tx1"/>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ja-JP" altLang="en-US" sz="2600" b="0" i="0" u="none" strike="noStrike" kern="1200" cap="none" spc="0" normalizeH="0" baseline="0" noProof="0" dirty="0">
                <a:ln>
                  <a:noFill/>
                </a:ln>
                <a:solidFill>
                  <a:srgbClr val="000000"/>
                </a:solidFill>
                <a:effectLst/>
                <a:uLnTx/>
                <a:uFillTx/>
                <a:latin typeface="Calibri" pitchFamily="34" charset="0"/>
                <a:ea typeface="ＭＳ Ｐゴシック" pitchFamily="50" charset="-128"/>
                <a:cs typeface="+mn-cs"/>
              </a:rPr>
              <a:t>令和６年度診療報酬改定の流れ①</a:t>
            </a:r>
          </a:p>
        </p:txBody>
      </p:sp>
      <p:sp>
        <p:nvSpPr>
          <p:cNvPr id="5" name="Rectangle 3"/>
          <p:cNvSpPr txBox="1">
            <a:spLocks noChangeArrowheads="1"/>
          </p:cNvSpPr>
          <p:nvPr/>
        </p:nvSpPr>
        <p:spPr bwMode="auto">
          <a:xfrm>
            <a:off x="334186" y="684492"/>
            <a:ext cx="9319840" cy="942975"/>
          </a:xfrm>
          <a:prstGeom prst="rect">
            <a:avLst/>
          </a:prstGeom>
          <a:solidFill>
            <a:srgbClr val="00B0F0">
              <a:alpha val="20000"/>
            </a:srgbClr>
          </a:solidFill>
          <a:ln w="12700">
            <a:solidFill>
              <a:schemeClr val="tx1"/>
            </a:solidFill>
            <a:prstDash val="dash"/>
          </a:ln>
        </p:spPr>
        <p:txBody>
          <a:bodyPr vert="horz" wrap="square" lIns="91440" tIns="45720" rIns="91440" bIns="45720" numCol="1" rtlCol="0" anchor="t" anchorCtr="0" compatLnSpc="1">
            <a:prstTxWarp prst="textNoShape">
              <a:avLst/>
            </a:prstTxWarp>
            <a:normAutofit/>
          </a:bodyPr>
          <a:lstStyle>
            <a:lvl1pPr marL="342900" indent="-342900" algn="l" rtl="0" eaLnBrk="0" fontAlgn="base" hangingPunct="0">
              <a:spcBef>
                <a:spcPct val="20000"/>
              </a:spcBef>
              <a:spcAft>
                <a:spcPct val="0"/>
              </a:spcAft>
              <a:buFont typeface="Arial" charset="0"/>
              <a:buChar char="•"/>
              <a:defRPr kumimoji="1"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charset="0"/>
              <a:buChar char="–"/>
              <a:defRPr kumimoji="1"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charset="0"/>
              <a:buChar char="•"/>
              <a:defRPr kumimoji="1"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charset="0"/>
              <a:buChar char="–"/>
              <a:defRPr kumimoji="1"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a:lstStyle>
          <a:p>
            <a:pPr marL="342900" marR="0" lvl="0" indent="-342900" algn="l" defTabSz="914400" rtl="0" eaLnBrk="1" fontAlgn="auto" latinLnBrk="0" hangingPunct="1">
              <a:lnSpc>
                <a:spcPct val="100000"/>
              </a:lnSpc>
              <a:spcBef>
                <a:spcPct val="20000"/>
              </a:spcBef>
              <a:spcAft>
                <a:spcPts val="0"/>
              </a:spcAft>
              <a:buClrTx/>
              <a:buSzTx/>
              <a:buFont typeface="Arial" charset="0"/>
              <a:buNone/>
              <a:tabLst/>
              <a:defRPr/>
            </a:pPr>
            <a:r>
              <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中医協　医療経済実態調査</a:t>
            </a:r>
            <a:r>
              <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endPar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令和５年１１月２４日　医療経済実態調査結果の報告</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令和５年１２月　１日　医療経済実態調査結果に対する両側の見解</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6" name="Rectangle 3"/>
          <p:cNvSpPr txBox="1">
            <a:spLocks noChangeArrowheads="1"/>
          </p:cNvSpPr>
          <p:nvPr/>
        </p:nvSpPr>
        <p:spPr>
          <a:xfrm>
            <a:off x="328134" y="5330703"/>
            <a:ext cx="9296648" cy="1261763"/>
          </a:xfrm>
          <a:prstGeom prst="rect">
            <a:avLst/>
          </a:prstGeom>
          <a:solidFill>
            <a:srgbClr val="00B0F0">
              <a:alpha val="40000"/>
            </a:srgbClr>
          </a:solidFill>
          <a:ln w="12700">
            <a:solidFill>
              <a:schemeClr val="tx1"/>
            </a:solidFill>
            <a:prstDash val="dash"/>
          </a:ln>
        </p:spPr>
        <p:txBody>
          <a:bodyPr>
            <a:normAutofit/>
          </a:bodyPr>
          <a:lstStyle>
            <a:lvl1pPr marL="342900" indent="-342900" algn="l" defTabSz="914400" rtl="0" eaLnBrk="1" latinLnBrk="0" hangingPunct="1">
              <a:spcBef>
                <a:spcPct val="20000"/>
              </a:spcBef>
              <a:buFont typeface="Arial" pitchFamily="34" charset="0"/>
              <a:buChar char="•"/>
              <a:defRPr kumimoji="1"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kumimoji="1"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kumimoji="1"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itchFamily="34" charset="0"/>
              <a:buNone/>
              <a:tabLst/>
              <a:defRPr/>
            </a:pPr>
            <a:r>
              <a:rPr kumimoji="1" lang="en-US" altLang="ja-JP"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中医協　診療報酬改定に関する基本的見解</a:t>
            </a:r>
            <a:r>
              <a:rPr kumimoji="1" lang="en-US" altLang="ja-JP"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ja-JP" altLang="en-US"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令和５年１２月　８日　令和６年度診療報酬改定に関する両側の考え方</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令和５年１２月１３日　令和６年度診療報酬改定について</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中医協としてとりまとめ厚生労働大臣に意見具申（両論併記）　　　　　　　　　　　　　　　　　　　　　　　　　　　　　　　　　　　　　　　　　　　</a:t>
            </a:r>
            <a:endParaRPr kumimoji="1" lang="en-US" altLang="ja-JP" sz="1800" b="0" i="0" u="none" strike="noStrike" kern="1200" cap="none" spc="0" normalizeH="0" baseline="0" noProof="0" dirty="0">
              <a:ln>
                <a:noFill/>
              </a:ln>
              <a:solidFill>
                <a:srgbClr val="FF0000"/>
              </a:solidFill>
              <a:effectLst/>
              <a:uLnTx/>
              <a:uFillTx/>
              <a:latin typeface="ＭＳ Ｐゴシック"/>
              <a:ea typeface="ＭＳ Ｐゴシック" panose="020B0600070205080204" pitchFamily="50" charset="-128"/>
              <a:cs typeface="+mn-cs"/>
            </a:endParaRPr>
          </a:p>
        </p:txBody>
      </p:sp>
      <p:sp>
        <p:nvSpPr>
          <p:cNvPr id="7" name="Rectangle 3"/>
          <p:cNvSpPr txBox="1">
            <a:spLocks noChangeArrowheads="1"/>
          </p:cNvSpPr>
          <p:nvPr/>
        </p:nvSpPr>
        <p:spPr bwMode="auto">
          <a:xfrm>
            <a:off x="334186" y="1665234"/>
            <a:ext cx="9319840" cy="1489298"/>
          </a:xfrm>
          <a:prstGeom prst="rect">
            <a:avLst/>
          </a:prstGeom>
          <a:solidFill>
            <a:srgbClr val="00B0F0">
              <a:alpha val="20000"/>
            </a:srgbClr>
          </a:solidFill>
          <a:ln w="12700">
            <a:solidFill>
              <a:schemeClr val="tx1"/>
            </a:solidFill>
            <a:prstDash val="dash"/>
          </a:ln>
        </p:spPr>
        <p:txBody>
          <a:bodyPr vert="horz" wrap="square" lIns="91440" tIns="45720" rIns="91440" bIns="45720" numCol="1" rtlCol="0" anchor="t" anchorCtr="0" compatLnSpc="1">
            <a:prstTxWarp prst="textNoShape">
              <a:avLst/>
            </a:prstTxWarp>
            <a:normAutofit/>
          </a:bodyPr>
          <a:lstStyle>
            <a:lvl1pPr marL="342900" indent="-342900" algn="l" rtl="0" eaLnBrk="0" fontAlgn="base" hangingPunct="0">
              <a:spcBef>
                <a:spcPct val="20000"/>
              </a:spcBef>
              <a:spcAft>
                <a:spcPct val="0"/>
              </a:spcAft>
              <a:buFont typeface="Arial" charset="0"/>
              <a:buChar char="•"/>
              <a:defRPr kumimoji="1"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charset="0"/>
              <a:buChar char="–"/>
              <a:defRPr kumimoji="1"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charset="0"/>
              <a:buChar char="•"/>
              <a:defRPr kumimoji="1"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charset="0"/>
              <a:buChar char="–"/>
              <a:defRPr kumimoji="1"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a:lstStyle>
          <a:p>
            <a:pPr marL="342900" marR="0" lvl="0" indent="-342900" algn="l" defTabSz="914400" rtl="0" eaLnBrk="1" fontAlgn="auto" latinLnBrk="0" hangingPunct="1">
              <a:lnSpc>
                <a:spcPct val="100000"/>
              </a:lnSpc>
              <a:spcBef>
                <a:spcPct val="20000"/>
              </a:spcBef>
              <a:spcAft>
                <a:spcPts val="0"/>
              </a:spcAft>
              <a:buClrTx/>
              <a:buSzTx/>
              <a:buFont typeface="Arial" charset="0"/>
              <a:buNone/>
              <a:tabLst/>
              <a:defRPr/>
            </a:pPr>
            <a:r>
              <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中医協　薬価調査・保険医療材料価格調査</a:t>
            </a:r>
            <a:r>
              <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endPar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令和５年１２月　１日　薬価調査・特定保険医療材料価格調査（速報値）</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平均乖離率</a:t>
            </a:r>
            <a:r>
              <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p>
          <a:p>
            <a:pPr marL="271463" marR="0" lvl="0" indent="-271463" algn="l" defTabSz="914400" rtl="0" eaLnBrk="1" fontAlgn="auto" latinLnBrk="0" hangingPunct="1">
              <a:lnSpc>
                <a:spcPct val="100000"/>
              </a:lnSpc>
              <a:spcBef>
                <a:spcPts val="0"/>
              </a:spcBef>
              <a:spcAft>
                <a:spcPts val="0"/>
              </a:spcAft>
              <a:buClrTx/>
              <a:buSzTx/>
              <a:buFont typeface="Arial"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薬価：約６．０％（前回：７．６％）</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特定保険医療材料：約２．５％（前回：３．８％）</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8" name="Rectangle 3"/>
          <p:cNvSpPr txBox="1">
            <a:spLocks noChangeArrowheads="1"/>
          </p:cNvSpPr>
          <p:nvPr/>
        </p:nvSpPr>
        <p:spPr>
          <a:xfrm>
            <a:off x="328134" y="3192299"/>
            <a:ext cx="9319840" cy="2000467"/>
          </a:xfrm>
          <a:prstGeom prst="rect">
            <a:avLst/>
          </a:prstGeom>
          <a:solidFill>
            <a:srgbClr val="00B0F0">
              <a:alpha val="30000"/>
            </a:srgbClr>
          </a:solidFill>
          <a:ln w="12700">
            <a:solidFill>
              <a:schemeClr val="tx1"/>
            </a:solidFill>
            <a:prstDash val="dash"/>
          </a:ln>
        </p:spPr>
        <p:txBody>
          <a:bodyPr>
            <a:noAutofit/>
          </a:bodyPr>
          <a:lstStyle>
            <a:lvl1pPr marL="342900" indent="-342900" algn="l" defTabSz="914400" rtl="0" eaLnBrk="1" latinLnBrk="0" hangingPunct="1">
              <a:spcBef>
                <a:spcPct val="20000"/>
              </a:spcBef>
              <a:buFont typeface="Arial" pitchFamily="34" charset="0"/>
              <a:buChar char="•"/>
              <a:defRPr kumimoji="1"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kumimoji="1"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kumimoji="1"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itchFamily="34" charset="0"/>
              <a:buNone/>
              <a:tabLst/>
              <a:defRPr/>
            </a:pPr>
            <a:r>
              <a:rPr kumimoji="1" lang="en-US" altLang="ja-JP"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社会保障審議会（医療保険部会・医療部会）</a:t>
            </a:r>
            <a:r>
              <a:rPr kumimoji="1" lang="en-US" altLang="ja-JP"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ja-JP" altLang="en-US"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271463" marR="0" lvl="0" indent="-271463" algn="l" defTabSz="914400" rtl="0" eaLnBrk="1" fontAlgn="auto" latinLnBrk="0" hangingPunct="1">
              <a:lnSpc>
                <a:spcPts val="1900"/>
              </a:lnSpc>
              <a:spcBef>
                <a:spcPts val="0"/>
              </a:spcBef>
              <a:spcAft>
                <a:spcPts val="0"/>
              </a:spcAft>
              <a:buClrTx/>
              <a:buSzTx/>
              <a:buFont typeface="Arial" pitchFamily="34" charset="0"/>
              <a:buNone/>
              <a:tabLst/>
              <a:defRPr/>
            </a:pPr>
            <a:r>
              <a:rPr kumimoji="1" lang="ja-JP" altLang="en-US"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令和５年１２月１１日　令和６年度診療報酬改定の基本方針</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ts val="1900"/>
              </a:lnSpc>
              <a:spcBef>
                <a:spcPts val="0"/>
              </a:spcBef>
              <a:spcAft>
                <a:spcPts val="0"/>
              </a:spcAft>
              <a:buClrTx/>
              <a:buSzTx/>
              <a:buFont typeface="Arial" pitchFamily="34" charset="0"/>
              <a:buNone/>
              <a:tabLst/>
              <a:defRPr/>
            </a:pPr>
            <a:r>
              <a:rPr kumimoji="1" lang="ja-JP" altLang="en-US"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en-US" altLang="ja-JP"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改定の基本的視点と具体的方向性</a:t>
            </a:r>
            <a:r>
              <a:rPr kumimoji="1" lang="en-US" altLang="ja-JP"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p>
          <a:p>
            <a:pPr marL="271463" marR="0" lvl="0" indent="-271463" algn="l" defTabSz="914400" rtl="0" eaLnBrk="1" fontAlgn="auto" latinLnBrk="0" hangingPunct="1">
              <a:lnSpc>
                <a:spcPts val="1900"/>
              </a:lnSpc>
              <a:spcBef>
                <a:spcPts val="0"/>
              </a:spcBef>
              <a:spcAft>
                <a:spcPts val="0"/>
              </a:spcAft>
              <a:buClrTx/>
              <a:buSzTx/>
              <a:buFont typeface="Arial" pitchFamily="34" charset="0"/>
              <a:buNone/>
              <a:tabLst/>
              <a:defRPr/>
            </a:pPr>
            <a:r>
              <a:rPr kumimoji="1" lang="ja-JP" altLang="en-US" sz="15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（１）現下の雇用情勢も踏まえた人材確保・働き方改革</a:t>
            </a:r>
            <a:r>
              <a:rPr kumimoji="1" lang="en-US" altLang="ja-JP" sz="1600" b="1" i="0" u="none" strike="noStrike" kern="1200" cap="none" spc="-60" normalizeH="0" baseline="0" noProof="0" dirty="0">
                <a:ln>
                  <a:noFill/>
                </a:ln>
                <a:solidFill>
                  <a:srgbClr val="FF0000"/>
                </a:solidFill>
                <a:effectLst/>
                <a:uLnTx/>
                <a:uFillTx/>
                <a:latin typeface="ＭＳ Ｐゴシック"/>
                <a:ea typeface="ＭＳ Ｐゴシック" panose="020B0600070205080204" pitchFamily="50" charset="-128"/>
                <a:cs typeface="+mn-cs"/>
              </a:rPr>
              <a:t>【</a:t>
            </a:r>
            <a:r>
              <a:rPr kumimoji="1" lang="ja-JP" altLang="en-US" sz="1600" b="1" i="0" u="none" strike="noStrike" kern="1200" cap="none" spc="-60" normalizeH="0" baseline="0" noProof="0" dirty="0">
                <a:ln>
                  <a:noFill/>
                </a:ln>
                <a:solidFill>
                  <a:srgbClr val="FF0000"/>
                </a:solidFill>
                <a:effectLst/>
                <a:uLnTx/>
                <a:uFillTx/>
                <a:latin typeface="ＭＳ Ｐゴシック"/>
                <a:ea typeface="ＭＳ Ｐゴシック" panose="020B0600070205080204" pitchFamily="50" charset="-128"/>
                <a:cs typeface="+mn-cs"/>
              </a:rPr>
              <a:t>重点課題</a:t>
            </a:r>
            <a:r>
              <a:rPr kumimoji="1" lang="en-US" altLang="ja-JP" sz="1600" b="1" i="0" u="none" strike="noStrike" kern="1200" cap="none" spc="-60" normalizeH="0" baseline="0" noProof="0" dirty="0">
                <a:ln>
                  <a:noFill/>
                </a:ln>
                <a:solidFill>
                  <a:srgbClr val="FF0000"/>
                </a:solidFill>
                <a:effectLst/>
                <a:uLnTx/>
                <a:uFillTx/>
                <a:latin typeface="ＭＳ Ｐゴシック"/>
                <a:ea typeface="ＭＳ Ｐゴシック" panose="020B0600070205080204" pitchFamily="50" charset="-128"/>
                <a:cs typeface="+mn-cs"/>
              </a:rPr>
              <a:t>】</a:t>
            </a:r>
            <a:endParaRPr kumimoji="1" lang="en-US" altLang="ja-JP" sz="1600" b="1" i="0" u="none" strike="noStrike" kern="1200" cap="none" spc="-6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ts val="1900"/>
              </a:lnSpc>
              <a:spcBef>
                <a:spcPts val="0"/>
              </a:spcBef>
              <a:spcAft>
                <a:spcPts val="0"/>
              </a:spcAft>
              <a:buClrTx/>
              <a:buSzTx/>
              <a:buFont typeface="Arial" pitchFamily="34" charset="0"/>
              <a:buNone/>
              <a:tabLst/>
              <a:defRPr/>
            </a:pPr>
            <a:r>
              <a:rPr kumimoji="1" lang="ja-JP" altLang="en-US"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（２）ポスト</a:t>
            </a:r>
            <a:r>
              <a:rPr kumimoji="1" lang="en-US" altLang="ja-JP"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2025</a:t>
            </a:r>
            <a:r>
              <a:rPr kumimoji="1" lang="ja-JP" altLang="en-US"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を見据えた地域包括ケアシステムの深化・推進や医療</a:t>
            </a:r>
            <a:r>
              <a:rPr kumimoji="1" lang="en-US" altLang="ja-JP"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DX</a:t>
            </a:r>
            <a:r>
              <a:rPr kumimoji="1" lang="ja-JP" altLang="en-US"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を含めた医療機能の分化・強化、 </a:t>
            </a:r>
            <a:endParaRPr kumimoji="1" lang="en-US" altLang="ja-JP"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ts val="1900"/>
              </a:lnSpc>
              <a:spcBef>
                <a:spcPts val="0"/>
              </a:spcBef>
              <a:spcAft>
                <a:spcPts val="0"/>
              </a:spcAft>
              <a:buClrTx/>
              <a:buSzTx/>
              <a:buFont typeface="Arial" pitchFamily="34" charset="0"/>
              <a:buNone/>
              <a:tabLst/>
              <a:defRPr/>
            </a:pPr>
            <a:r>
              <a:rPr kumimoji="1" lang="en-US" altLang="ja-JP"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連携の推進</a:t>
            </a:r>
            <a:endParaRPr kumimoji="1" lang="en-US" altLang="ja-JP"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ts val="1900"/>
              </a:lnSpc>
              <a:spcBef>
                <a:spcPts val="0"/>
              </a:spcBef>
              <a:spcAft>
                <a:spcPts val="0"/>
              </a:spcAft>
              <a:buClrTx/>
              <a:buSzTx/>
              <a:buFont typeface="Arial" pitchFamily="34" charset="0"/>
              <a:buNone/>
              <a:tabLst/>
              <a:defRPr/>
            </a:pPr>
            <a:r>
              <a:rPr kumimoji="1" lang="ja-JP" altLang="en-US"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（３）安心・安全で質の高い医療の推進</a:t>
            </a:r>
            <a:endParaRPr kumimoji="1" lang="en-US" altLang="ja-JP"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ts val="1900"/>
              </a:lnSpc>
              <a:spcBef>
                <a:spcPts val="0"/>
              </a:spcBef>
              <a:spcAft>
                <a:spcPts val="0"/>
              </a:spcAft>
              <a:buClrTx/>
              <a:buSzTx/>
              <a:buFont typeface="Arial" pitchFamily="34" charset="0"/>
              <a:buNone/>
              <a:tabLst/>
              <a:defRPr/>
            </a:pPr>
            <a:r>
              <a:rPr kumimoji="1" lang="ja-JP" altLang="en-US"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（４）効率化・適正化を通じた制度の安定性・持続可能性の向上</a:t>
            </a:r>
            <a:endParaRPr kumimoji="1" lang="en-US" altLang="ja-JP"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10" name="スライド番号プレースホルダー 2">
            <a:extLst>
              <a:ext uri="{FF2B5EF4-FFF2-40B4-BE49-F238E27FC236}">
                <a16:creationId xmlns:a16="http://schemas.microsoft.com/office/drawing/2014/main" id="{98CB5CF6-A905-4CA7-AC7C-5C791A5D687B}"/>
              </a:ext>
            </a:extLst>
          </p:cNvPr>
          <p:cNvSpPr txBox="1">
            <a:spLocks noChangeArrowheads="1"/>
          </p:cNvSpPr>
          <p:nvPr/>
        </p:nvSpPr>
        <p:spPr bwMode="auto">
          <a:xfrm>
            <a:off x="7681913" y="6592888"/>
            <a:ext cx="2311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963669BA-4408-4716-B999-BB7CF14B2E44}" type="slidenum">
              <a:rPr kumimoji="1" lang="ja-JP" altLang="en-US" sz="16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56</a:t>
            </a:fld>
            <a:endParaRPr kumimoji="1" lang="ja-JP"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Tree>
    <p:extLst>
      <p:ext uri="{BB962C8B-B14F-4D97-AF65-F5344CB8AC3E}">
        <p14:creationId xmlns:p14="http://schemas.microsoft.com/office/powerpoint/2010/main" val="3757856989"/>
      </p:ext>
    </p:extLst>
  </p:cSld>
  <p:clrMapOvr>
    <a:masterClrMapping/>
  </p:clrMapOvr>
</p:sld>
</file>

<file path=ppt/slides/slide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0"/>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医療資源の少ない地域（令和６年度診療報酬改定）</a:t>
            </a:r>
          </a:p>
        </p:txBody>
      </p:sp>
      <p:graphicFrame>
        <p:nvGraphicFramePr>
          <p:cNvPr id="3" name="表 2">
            <a:extLst>
              <a:ext uri="{FF2B5EF4-FFF2-40B4-BE49-F238E27FC236}">
                <a16:creationId xmlns:a16="http://schemas.microsoft.com/office/drawing/2014/main" id="{F3E5E2AE-B29F-AC1C-E891-5851AFF97E7D}"/>
              </a:ext>
            </a:extLst>
          </p:cNvPr>
          <p:cNvGraphicFramePr>
            <a:graphicFrameLocks noGrp="1"/>
          </p:cNvGraphicFramePr>
          <p:nvPr/>
        </p:nvGraphicFramePr>
        <p:xfrm>
          <a:off x="396701" y="513055"/>
          <a:ext cx="9112597" cy="6071749"/>
        </p:xfrm>
        <a:graphic>
          <a:graphicData uri="http://schemas.openxmlformats.org/drawingml/2006/table">
            <a:tbl>
              <a:tblPr/>
              <a:tblGrid>
                <a:gridCol w="901086">
                  <a:extLst>
                    <a:ext uri="{9D8B030D-6E8A-4147-A177-3AD203B41FA5}">
                      <a16:colId xmlns:a16="http://schemas.microsoft.com/office/drawing/2014/main" val="2797041180"/>
                    </a:ext>
                  </a:extLst>
                </a:gridCol>
                <a:gridCol w="1119089">
                  <a:extLst>
                    <a:ext uri="{9D8B030D-6E8A-4147-A177-3AD203B41FA5}">
                      <a16:colId xmlns:a16="http://schemas.microsoft.com/office/drawing/2014/main" val="1392215916"/>
                    </a:ext>
                  </a:extLst>
                </a:gridCol>
                <a:gridCol w="7092422">
                  <a:extLst>
                    <a:ext uri="{9D8B030D-6E8A-4147-A177-3AD203B41FA5}">
                      <a16:colId xmlns:a16="http://schemas.microsoft.com/office/drawing/2014/main" val="2244093177"/>
                    </a:ext>
                  </a:extLst>
                </a:gridCol>
              </a:tblGrid>
              <a:tr h="102123">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1100" b="1" i="0" u="none" strike="noStrike">
                          <a:solidFill>
                            <a:schemeClr val="tx1"/>
                          </a:solidFill>
                          <a:effectLst/>
                          <a:latin typeface="游ゴシック"/>
                          <a:ea typeface="游ゴシック"/>
                        </a:rPr>
                        <a:t>都道府県</a:t>
                      </a:r>
                    </a:p>
                  </a:txBody>
                  <a:tcPr marL="10800" marR="10800" marT="10800" marB="1080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1100" b="1" i="0" u="none" strike="noStrike">
                          <a:solidFill>
                            <a:schemeClr val="tx1"/>
                          </a:solidFill>
                          <a:effectLst/>
                          <a:latin typeface="游ゴシック"/>
                          <a:ea typeface="游ゴシック"/>
                        </a:rPr>
                        <a:t>二次医療圏</a:t>
                      </a:r>
                    </a:p>
                  </a:txBody>
                  <a:tcPr marL="10800" marR="10800" marT="10800" marB="1080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1100" b="1" i="0" u="none" strike="noStrike">
                          <a:solidFill>
                            <a:schemeClr val="tx1"/>
                          </a:solidFill>
                          <a:effectLst/>
                          <a:latin typeface="游ゴシック"/>
                          <a:ea typeface="游ゴシック"/>
                        </a:rPr>
                        <a:t>市町村</a:t>
                      </a:r>
                    </a:p>
                  </a:txBody>
                  <a:tcPr marL="10800" marR="10800" marT="10800" marB="1080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3BFFF"/>
                    </a:solidFill>
                  </a:tcPr>
                </a:tc>
                <a:extLst>
                  <a:ext uri="{0D108BD9-81ED-4DB2-BD59-A6C34878D82A}">
                    <a16:rowId xmlns:a16="http://schemas.microsoft.com/office/drawing/2014/main" val="1171505671"/>
                  </a:ext>
                </a:extLst>
              </a:tr>
              <a:tr h="102123">
                <a:tc rowSpan="4">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北海道</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chemeClr val="tx1"/>
                          </a:solidFill>
                          <a:effectLst/>
                          <a:latin typeface="游ゴシック"/>
                          <a:ea typeface="游ゴシック"/>
                        </a:rPr>
                        <a:t>南檜山</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chemeClr val="tx1"/>
                          </a:solidFill>
                          <a:effectLst/>
                          <a:latin typeface="游ゴシック"/>
                          <a:ea typeface="游ゴシック"/>
                        </a:rPr>
                        <a:t>江差町、上ノ国町、厚沢部町、乙部町及び奥尻町</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3818444772"/>
                  </a:ext>
                </a:extLst>
              </a:tr>
              <a:tr h="102123">
                <a:tc vMerge="1">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800" b="0" i="0" u="none" strike="noStrike">
                          <a:solidFill>
                            <a:srgbClr val="000000"/>
                          </a:solidFill>
                          <a:effectLst/>
                          <a:latin typeface="游ゴシック"/>
                          <a:ea typeface="游ゴシック"/>
                        </a:rPr>
                        <a:t>　</a:t>
                      </a:r>
                    </a:p>
                  </a:txBody>
                  <a:tcPr marL="4107" marR="4107" marT="410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9BC2E6"/>
                      </a:solidFill>
                      <a:prstDash val="solid"/>
                      <a:round/>
                      <a:headEnd type="none" w="med" len="med"/>
                      <a:tailEnd type="none" w="med" len="med"/>
                    </a:lnT>
                    <a:lnB w="6350" cap="flat" cmpd="sng" algn="ctr">
                      <a:solidFill>
                        <a:srgbClr val="9BC2E6"/>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　　日高      </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日高町、平取町、新冠町、浦河町、様似町、えりも町及び新ひだか町</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787516907"/>
                  </a:ext>
                </a:extLst>
              </a:tr>
              <a:tr h="102123">
                <a:tc vMerge="1">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800" b="0" i="0" u="none" strike="noStrike">
                          <a:solidFill>
                            <a:srgbClr val="000000"/>
                          </a:solidFill>
                          <a:effectLst/>
                          <a:latin typeface="游ゴシック"/>
                          <a:ea typeface="游ゴシック"/>
                        </a:rPr>
                        <a:t>　</a:t>
                      </a:r>
                    </a:p>
                  </a:txBody>
                  <a:tcPr marL="4107" marR="4107" marT="410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9BC2E6"/>
                      </a:solidFill>
                      <a:prstDash val="solid"/>
                      <a:round/>
                      <a:headEnd type="none" w="med" len="med"/>
                      <a:tailEnd type="none" w="med" len="med"/>
                    </a:lnT>
                    <a:lnB w="6350" cap="flat" cmpd="sng" algn="ctr">
                      <a:solidFill>
                        <a:srgbClr val="9BC2E6"/>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宗谷</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稚内市、猿払村、浜頓別町、中頓別町、枝幸町、豊富町、礼文町、利尻町、利尻富士町及び幌延町</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3788128461"/>
                  </a:ext>
                </a:extLst>
              </a:tr>
              <a:tr h="102123">
                <a:tc vMerge="1">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800" b="0" i="0" u="none" strike="noStrike">
                          <a:solidFill>
                            <a:srgbClr val="000000"/>
                          </a:solidFill>
                          <a:effectLst/>
                          <a:latin typeface="游ゴシック"/>
                          <a:ea typeface="游ゴシック"/>
                        </a:rPr>
                        <a:t>　</a:t>
                      </a:r>
                    </a:p>
                  </a:txBody>
                  <a:tcPr marL="4107" marR="4107" marT="410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9BC2E6"/>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DDEBF7"/>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根室</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根室市、別海町、中標津町、標津町及び羅臼町</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4159023324"/>
                  </a:ext>
                </a:extLst>
              </a:tr>
              <a:tr h="102123">
                <a:tc rowSpan="2">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青森県</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西北五地域</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所川原市、つがる市、鰺ヶ沢町、深浦町、鶴田町及び中泊町</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71902380"/>
                  </a:ext>
                </a:extLst>
              </a:tr>
              <a:tr h="102123">
                <a:tc vMerge="1">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800" b="0" i="0" u="none" strike="noStrike">
                          <a:solidFill>
                            <a:srgbClr val="000000"/>
                          </a:solidFill>
                          <a:effectLst/>
                          <a:latin typeface="游ゴシック"/>
                          <a:ea typeface="游ゴシック"/>
                        </a:rPr>
                        <a:t>　</a:t>
                      </a:r>
                    </a:p>
                  </a:txBody>
                  <a:tcPr marL="4107" marR="4107" marT="410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9BC2E6"/>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下北地域</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むつ市、大間町、東通村、風間浦村及び佐井村</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292278312"/>
                  </a:ext>
                </a:extLst>
              </a:tr>
              <a:tr h="102123">
                <a:tc rowSpan="4">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岩手県</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　　岩手中部      </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花巻市、北上市、遠野市及び西和賀町</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2258297731"/>
                  </a:ext>
                </a:extLst>
              </a:tr>
              <a:tr h="102123">
                <a:tc vMerge="1">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800" b="0" i="0" u="none" strike="noStrike">
                          <a:solidFill>
                            <a:srgbClr val="000000"/>
                          </a:solidFill>
                          <a:effectLst/>
                          <a:latin typeface="游ゴシック"/>
                          <a:ea typeface="游ゴシック"/>
                        </a:rPr>
                        <a:t>　</a:t>
                      </a:r>
                    </a:p>
                  </a:txBody>
                  <a:tcPr marL="4107" marR="4107" marT="410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9BC2E6"/>
                      </a:solidFill>
                      <a:prstDash val="solid"/>
                      <a:round/>
                      <a:headEnd type="none" w="med" len="med"/>
                      <a:tailEnd type="none" w="med" len="med"/>
                    </a:lnT>
                    <a:lnB w="6350" cap="flat" cmpd="sng" algn="ctr">
                      <a:solidFill>
                        <a:srgbClr val="9BC2E6"/>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気仙</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大船渡市、陸前高田市及び住田町</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2721238373"/>
                  </a:ext>
                </a:extLst>
              </a:tr>
              <a:tr h="102123">
                <a:tc vMerge="1">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800" b="0" i="0" u="none" strike="noStrike">
                          <a:solidFill>
                            <a:srgbClr val="000000"/>
                          </a:solidFill>
                          <a:effectLst/>
                          <a:latin typeface="游ゴシック"/>
                          <a:ea typeface="游ゴシック"/>
                        </a:rPr>
                        <a:t>　</a:t>
                      </a:r>
                    </a:p>
                  </a:txBody>
                  <a:tcPr marL="4107" marR="4107" marT="410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9BC2E6"/>
                      </a:solidFill>
                      <a:prstDash val="solid"/>
                      <a:round/>
                      <a:headEnd type="none" w="med" len="med"/>
                      <a:tailEnd type="none" w="med" len="med"/>
                    </a:lnT>
                    <a:lnB w="6350" cap="flat" cmpd="sng" algn="ctr">
                      <a:solidFill>
                        <a:srgbClr val="9BC2E6"/>
                      </a:solidFill>
                      <a:prstDash val="solid"/>
                      <a:round/>
                      <a:headEnd type="none" w="med" len="med"/>
                      <a:tailEnd type="none" w="med" len="med"/>
                    </a:lnB>
                    <a:lnTlToBr w="12700" cmpd="sng">
                      <a:noFill/>
                      <a:prstDash val="solid"/>
                    </a:lnTlToBr>
                    <a:lnBlToTr w="12700" cmpd="sng">
                      <a:noFill/>
                      <a:prstDash val="solid"/>
                    </a:lnBlToTr>
                    <a:solidFill>
                      <a:srgbClr val="DDEBF7"/>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宮古</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宮古市、山田町、岩泉町及び田野畑村</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72973763"/>
                  </a:ext>
                </a:extLst>
              </a:tr>
              <a:tr h="102123">
                <a:tc vMerge="1">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800" b="0" i="0" u="none" strike="noStrike">
                          <a:solidFill>
                            <a:srgbClr val="000000"/>
                          </a:solidFill>
                          <a:effectLst/>
                          <a:latin typeface="游ゴシック"/>
                          <a:ea typeface="游ゴシック"/>
                        </a:rPr>
                        <a:t>　</a:t>
                      </a:r>
                    </a:p>
                  </a:txBody>
                  <a:tcPr marL="4107" marR="4107" marT="410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9BC2E6"/>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久慈</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久慈市、普代村、野田村及び洋野町</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3213192693"/>
                  </a:ext>
                </a:extLst>
              </a:tr>
              <a:tr h="167149">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秋田県　</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県南</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大仙市、仙北市、美郷町、</a:t>
                      </a:r>
                      <a:r>
                        <a:rPr lang="ja-JP" altLang="en-US" sz="900" b="1" i="0" u="sng" strike="noStrike">
                          <a:solidFill>
                            <a:srgbClr val="0070C0"/>
                          </a:solidFill>
                          <a:effectLst/>
                          <a:latin typeface="游ゴシック"/>
                          <a:ea typeface="游ゴシック"/>
                        </a:rPr>
                        <a:t>横手市</a:t>
                      </a:r>
                      <a:r>
                        <a:rPr lang="ja-JP" altLang="en-US" sz="900" b="0" i="0" u="none" strike="noStrike">
                          <a:solidFill>
                            <a:srgbClr val="000000"/>
                          </a:solidFill>
                          <a:effectLst/>
                          <a:latin typeface="游ゴシック"/>
                          <a:ea typeface="游ゴシック"/>
                        </a:rPr>
                        <a:t>、湯沢市、羽後町、東成瀬村 </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417863259"/>
                  </a:ext>
                </a:extLst>
              </a:tr>
              <a:tr h="102123">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山形県</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最上</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新庄市、金山町、最上町、舟形町、真室川町、大蔵村、鮭川村及び戸沢村</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336484247"/>
                  </a:ext>
                </a:extLst>
              </a:tr>
              <a:tr h="102123">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東京都</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　　島しょ       </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大島町、利島村、新島村、神津島村、三宅村、御蔵島村、八丈町、青ヶ島村及び小笠原村　　　　　</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1162037"/>
                  </a:ext>
                </a:extLst>
              </a:tr>
              <a:tr h="102123">
                <a:tc rowSpan="2">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新潟県</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魚沼</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十日町市、魚沼市、南魚沼市、湯沢町及び津南町</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3074270492"/>
                  </a:ext>
                </a:extLst>
              </a:tr>
              <a:tr h="102123">
                <a:tc vMerge="1">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800" b="0" i="0" u="none" strike="noStrike">
                          <a:solidFill>
                            <a:srgbClr val="000000"/>
                          </a:solidFill>
                          <a:effectLst/>
                          <a:latin typeface="游ゴシック"/>
                          <a:ea typeface="游ゴシック"/>
                        </a:rPr>
                        <a:t>　</a:t>
                      </a:r>
                    </a:p>
                  </a:txBody>
                  <a:tcPr marL="4107" marR="4107" marT="410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9BC2E6"/>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佐渡</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佐渡市 </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755261356"/>
                  </a:ext>
                </a:extLst>
              </a:tr>
              <a:tr h="102122">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lvl="0" algn="ctr">
                        <a:buNone/>
                      </a:pPr>
                      <a:r>
                        <a:rPr lang="ja-JP" altLang="en-US" sz="900" b="0" i="0" u="none" strike="noStrike">
                          <a:solidFill>
                            <a:srgbClr val="000000"/>
                          </a:solidFill>
                          <a:effectLst/>
                          <a:latin typeface="游ゴシック"/>
                          <a:ea typeface="游ゴシック"/>
                        </a:rPr>
                        <a:t>石川県</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lvl="0" algn="ctr">
                        <a:buNone/>
                      </a:pPr>
                      <a:r>
                        <a:rPr lang="ja-JP" altLang="en-US" sz="900" b="1" i="0" u="sng" strike="noStrike">
                          <a:solidFill>
                            <a:srgbClr val="0070C0"/>
                          </a:solidFill>
                          <a:effectLst/>
                          <a:latin typeface="游ゴシック"/>
                          <a:ea typeface="游ゴシック"/>
                        </a:rPr>
                        <a:t>能登北部</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lvl="0" algn="l">
                        <a:buNone/>
                      </a:pPr>
                      <a:r>
                        <a:rPr lang="ja-JP" altLang="en-US" sz="900" b="1" i="0" u="sng" strike="noStrike">
                          <a:solidFill>
                            <a:srgbClr val="0070C0"/>
                          </a:solidFill>
                          <a:effectLst/>
                          <a:latin typeface="游ゴシック"/>
                          <a:ea typeface="游ゴシック"/>
                        </a:rPr>
                        <a:t>輪島市、珠洲市、穴水町、能登町</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82837387"/>
                  </a:ext>
                </a:extLst>
              </a:tr>
              <a:tr h="102123">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福井県</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　　奥越       </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zh-TW" altLang="en-US" sz="900" b="0" i="0" u="none" strike="noStrike">
                          <a:solidFill>
                            <a:srgbClr val="000000"/>
                          </a:solidFill>
                          <a:effectLst/>
                          <a:latin typeface="游ゴシック"/>
                          <a:ea typeface="游ゴシック"/>
                        </a:rPr>
                        <a:t>大野市、勝山市</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2861379547"/>
                  </a:ext>
                </a:extLst>
              </a:tr>
              <a:tr h="102123">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山梨県</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峡南</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市川三郷町、早川町、身延町、南部町及び富士川町</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97515108"/>
                  </a:ext>
                </a:extLst>
              </a:tr>
              <a:tr h="102123">
                <a:tc rowSpan="2">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長野県</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　　木曽       </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木曽郡</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2289108741"/>
                  </a:ext>
                </a:extLst>
              </a:tr>
              <a:tr h="102123">
                <a:tc vMerge="1">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800" b="0" i="0" u="none" strike="noStrike">
                          <a:solidFill>
                            <a:srgbClr val="000000"/>
                          </a:solidFill>
                          <a:effectLst/>
                          <a:latin typeface="游ゴシック"/>
                          <a:ea typeface="游ゴシック"/>
                        </a:rPr>
                        <a:t>　</a:t>
                      </a:r>
                    </a:p>
                  </a:txBody>
                  <a:tcPr marL="4107" marR="4107" marT="410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9BC2E6"/>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DDEBF7"/>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大北</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大町市及び北安曇野郡</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2404402301"/>
                  </a:ext>
                </a:extLst>
              </a:tr>
              <a:tr h="102123">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岐阜県</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飛騨</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高山市、飛騨市、下呂市及び白川町</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1445420576"/>
                  </a:ext>
                </a:extLst>
              </a:tr>
              <a:tr h="102123">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愛知県</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chemeClr val="tx1"/>
                          </a:solidFill>
                          <a:effectLst/>
                          <a:latin typeface="游ゴシック"/>
                          <a:ea typeface="游ゴシック"/>
                        </a:rPr>
                        <a:t>東三河北部</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chemeClr val="tx1"/>
                          </a:solidFill>
                          <a:effectLst/>
                          <a:latin typeface="游ゴシック"/>
                          <a:ea typeface="游ゴシック"/>
                        </a:rPr>
                        <a:t>新城市、設楽町、東栄町及び豊根村</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3017145131"/>
                  </a:ext>
                </a:extLst>
              </a:tr>
              <a:tr h="102123">
                <a:tc rowSpan="2">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滋賀県</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chemeClr val="tx1"/>
                          </a:solidFill>
                          <a:effectLst/>
                          <a:latin typeface="游ゴシック"/>
                          <a:ea typeface="游ゴシック"/>
                        </a:rPr>
                        <a:t>湖北</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chemeClr val="tx1"/>
                          </a:solidFill>
                          <a:effectLst/>
                          <a:latin typeface="游ゴシック"/>
                          <a:ea typeface="游ゴシック"/>
                        </a:rPr>
                        <a:t>長浜市及び米原市</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2086386"/>
                  </a:ext>
                </a:extLst>
              </a:tr>
              <a:tr h="102123">
                <a:tc vMerge="1">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800" b="0" i="0" u="none" strike="noStrike">
                          <a:solidFill>
                            <a:srgbClr val="000000"/>
                          </a:solidFill>
                          <a:effectLst/>
                          <a:latin typeface="游ゴシック"/>
                          <a:ea typeface="游ゴシック"/>
                        </a:rPr>
                        <a:t>　</a:t>
                      </a:r>
                    </a:p>
                  </a:txBody>
                  <a:tcPr marL="4107" marR="4107" marT="410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9BC2E6"/>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湖西</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高島市</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555614614"/>
                  </a:ext>
                </a:extLst>
              </a:tr>
              <a:tr h="102123">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兵庫県</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但馬</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豊岡市、養父市、朝来市、香美町及び新温泉町</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605336636"/>
                  </a:ext>
                </a:extLst>
              </a:tr>
              <a:tr h="102123">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奈良県</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　南和    </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zh-TW" altLang="en-US" sz="900" b="0" i="0" u="none" strike="noStrike">
                          <a:solidFill>
                            <a:srgbClr val="000000"/>
                          </a:solidFill>
                          <a:effectLst/>
                          <a:latin typeface="游ゴシック"/>
                          <a:ea typeface="游ゴシック"/>
                        </a:rPr>
                        <a:t>五條市、吉野町、大淀町、下市町、黒滝村、天川村、野迫川村、十津川村、下北山村、上北山村、川上村、東吉野村</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extLst>
                  <a:ext uri="{0D108BD9-81ED-4DB2-BD59-A6C34878D82A}">
                    <a16:rowId xmlns:a16="http://schemas.microsoft.com/office/drawing/2014/main" val="395486889"/>
                  </a:ext>
                </a:extLst>
              </a:tr>
              <a:tr h="102123">
                <a:tc rowSpan="2">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島根県</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　　雲南       </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雲南市、奥出雲町及び飯南町</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3108592142"/>
                  </a:ext>
                </a:extLst>
              </a:tr>
              <a:tr h="102123">
                <a:tc vMerge="1">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800" b="0" i="0" u="none" strike="noStrike">
                          <a:solidFill>
                            <a:srgbClr val="000000"/>
                          </a:solidFill>
                          <a:effectLst/>
                          <a:latin typeface="游ゴシック"/>
                          <a:ea typeface="游ゴシック"/>
                        </a:rPr>
                        <a:t>　</a:t>
                      </a:r>
                    </a:p>
                  </a:txBody>
                  <a:tcPr marL="4107" marR="4107" marT="410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DDEBF7"/>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隠岐</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海士町、西ノ島町、知夫村、隠岐の島町</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2902368974"/>
                  </a:ext>
                </a:extLst>
              </a:tr>
              <a:tr h="102123">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香川県</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　　小豆       </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小豆郡</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6917159"/>
                  </a:ext>
                </a:extLst>
              </a:tr>
              <a:tr h="102123">
                <a:tc rowSpan="4">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長崎県</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　　五島       </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五島市</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4123691105"/>
                  </a:ext>
                </a:extLst>
              </a:tr>
              <a:tr h="102123">
                <a:tc vMerge="1">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800" b="0" i="0" u="none" strike="noStrike">
                          <a:solidFill>
                            <a:srgbClr val="000000"/>
                          </a:solidFill>
                          <a:effectLst/>
                          <a:latin typeface="游ゴシック"/>
                          <a:ea typeface="游ゴシック"/>
                        </a:rPr>
                        <a:t>　</a:t>
                      </a:r>
                    </a:p>
                  </a:txBody>
                  <a:tcPr marL="4107" marR="4107" marT="410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9BC2E6"/>
                      </a:solidFill>
                      <a:prstDash val="solid"/>
                      <a:round/>
                      <a:headEnd type="none" w="med" len="med"/>
                      <a:tailEnd type="none" w="med" len="med"/>
                    </a:lnT>
                    <a:lnB w="6350" cap="flat" cmpd="sng" algn="ctr">
                      <a:solidFill>
                        <a:srgbClr val="9BC2E6"/>
                      </a:solidFill>
                      <a:prstDash val="solid"/>
                      <a:round/>
                      <a:headEnd type="none" w="med" len="med"/>
                      <a:tailEnd type="none" w="med" len="med"/>
                    </a:lnB>
                    <a:lnTlToBr w="12700" cmpd="sng">
                      <a:noFill/>
                      <a:prstDash val="solid"/>
                    </a:lnTlToBr>
                    <a:lnBlToTr w="12700" cmpd="sng">
                      <a:noFill/>
                      <a:prstDash val="solid"/>
                    </a:lnBlToTr>
                    <a:solidFill>
                      <a:srgbClr val="DDEBF7"/>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　　上五島      </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zh-TW" altLang="en-US" sz="900" b="0" i="0" u="none" strike="noStrike">
                          <a:solidFill>
                            <a:srgbClr val="000000"/>
                          </a:solidFill>
                          <a:effectLst/>
                          <a:latin typeface="游ゴシック"/>
                          <a:ea typeface="游ゴシック"/>
                        </a:rPr>
                        <a:t>小値賀町、新上五島町</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2887067362"/>
                  </a:ext>
                </a:extLst>
              </a:tr>
              <a:tr h="102123">
                <a:tc vMerge="1">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800" b="0" i="0" u="none" strike="noStrike">
                          <a:solidFill>
                            <a:srgbClr val="000000"/>
                          </a:solidFill>
                          <a:effectLst/>
                          <a:latin typeface="游ゴシック"/>
                          <a:ea typeface="游ゴシック"/>
                        </a:rPr>
                        <a:t>　</a:t>
                      </a:r>
                    </a:p>
                  </a:txBody>
                  <a:tcPr marL="4107" marR="4107" marT="410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9BC2E6"/>
                      </a:solidFill>
                      <a:prstDash val="solid"/>
                      <a:round/>
                      <a:headEnd type="none" w="med" len="med"/>
                      <a:tailEnd type="none" w="med" len="med"/>
                    </a:lnT>
                    <a:lnB w="6350" cap="flat" cmpd="sng" algn="ctr">
                      <a:solidFill>
                        <a:srgbClr val="9BC2E6"/>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　　壱岐       </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壱岐市</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390872324"/>
                  </a:ext>
                </a:extLst>
              </a:tr>
              <a:tr h="102123">
                <a:tc vMerge="1">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800" b="0" i="0" u="none" strike="noStrike">
                          <a:solidFill>
                            <a:srgbClr val="000000"/>
                          </a:solidFill>
                          <a:effectLst/>
                          <a:latin typeface="游ゴシック"/>
                          <a:ea typeface="游ゴシック"/>
                        </a:rPr>
                        <a:t>　</a:t>
                      </a:r>
                    </a:p>
                  </a:txBody>
                  <a:tcPr marL="4107" marR="4107" marT="410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9BC2E6"/>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DDEBF7"/>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　　対馬       </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rgbClr val="000000"/>
                          </a:solidFill>
                          <a:effectLst/>
                          <a:latin typeface="游ゴシック"/>
                          <a:ea typeface="游ゴシック"/>
                        </a:rPr>
                        <a:t>対馬市</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1303161092"/>
                  </a:ext>
                </a:extLst>
              </a:tr>
              <a:tr h="102123">
                <a:tc rowSpan="2">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鹿児島県</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chemeClr val="tx1"/>
                          </a:solidFill>
                          <a:effectLst/>
                          <a:latin typeface="游ゴシック"/>
                          <a:ea typeface="游ゴシック"/>
                        </a:rPr>
                        <a:t>　　熊毛       </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ja-JP" altLang="en-US" sz="900" b="0" i="0" u="none" strike="noStrike">
                          <a:solidFill>
                            <a:schemeClr val="tx1"/>
                          </a:solidFill>
                          <a:effectLst/>
                          <a:latin typeface="游ゴシック"/>
                          <a:ea typeface="游ゴシック"/>
                        </a:rPr>
                        <a:t>西之表市、熊毛郡</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6546515"/>
                  </a:ext>
                </a:extLst>
              </a:tr>
              <a:tr h="102123">
                <a:tc vMerge="1">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800" b="0" i="0" u="none" strike="noStrike">
                          <a:solidFill>
                            <a:srgbClr val="000000"/>
                          </a:solidFill>
                          <a:effectLst/>
                          <a:latin typeface="游ゴシック"/>
                          <a:ea typeface="游ゴシック"/>
                        </a:rPr>
                        <a:t>　</a:t>
                      </a:r>
                    </a:p>
                  </a:txBody>
                  <a:tcPr marL="4107" marR="4107" marT="410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9BC2E6"/>
                      </a:solidFill>
                      <a:prstDash val="solid"/>
                      <a:round/>
                      <a:headEnd type="none" w="med" len="med"/>
                      <a:tailEnd type="none" w="med" len="med"/>
                    </a:lnT>
                    <a:lnB w="63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DDEBF7"/>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　　奄美       </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zh-TW" altLang="en-US" sz="900" b="0" i="0" u="none" strike="noStrike">
                          <a:solidFill>
                            <a:srgbClr val="000000"/>
                          </a:solidFill>
                          <a:effectLst/>
                          <a:latin typeface="游ゴシック"/>
                          <a:ea typeface="游ゴシック"/>
                        </a:rPr>
                        <a:t>奄美市、大島郡</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6141587"/>
                  </a:ext>
                </a:extLst>
              </a:tr>
              <a:tr h="102123">
                <a:tc rowSpan="2">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沖縄県</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　　宮古       </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zh-TW" altLang="en-US" sz="900" b="0" i="0" u="none" strike="noStrike">
                          <a:solidFill>
                            <a:srgbClr val="000000"/>
                          </a:solidFill>
                          <a:effectLst/>
                          <a:latin typeface="游ゴシック"/>
                          <a:ea typeface="游ゴシック"/>
                        </a:rPr>
                        <a:t>宮古島市、多良間村</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2441161777"/>
                  </a:ext>
                </a:extLst>
              </a:tr>
              <a:tr h="102123">
                <a:tc vMerge="1">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800" b="0" i="0" u="none" strike="noStrike">
                          <a:solidFill>
                            <a:srgbClr val="000000"/>
                          </a:solidFill>
                          <a:effectLst/>
                          <a:latin typeface="游ゴシック"/>
                          <a:ea typeface="游ゴシック"/>
                        </a:rPr>
                        <a:t>　</a:t>
                      </a:r>
                    </a:p>
                  </a:txBody>
                  <a:tcPr marL="4107" marR="4107" marT="410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9BC2E6"/>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DDEBF7"/>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ctr" fontAlgn="ctr"/>
                      <a:r>
                        <a:rPr lang="ja-JP" altLang="en-US" sz="900" b="0" i="0" u="none" strike="noStrike">
                          <a:solidFill>
                            <a:srgbClr val="000000"/>
                          </a:solidFill>
                          <a:effectLst/>
                          <a:latin typeface="游ゴシック"/>
                          <a:ea typeface="游ゴシック"/>
                        </a:rPr>
                        <a:t>　　八重山      </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tc>
                  <a:txBody>
                    <a:bodyPr/>
                    <a:lstStyle>
                      <a:lvl1pPr marL="0" algn="l" defTabSz="990570" rtl="0" eaLnBrk="1" latinLnBrk="0" hangingPunct="1">
                        <a:defRPr kumimoji="1" sz="1950" kern="1200">
                          <a:solidFill>
                            <a:schemeClr val="tx1"/>
                          </a:solidFill>
                          <a:latin typeface="Verdana"/>
                          <a:ea typeface="メイリオ"/>
                        </a:defRPr>
                      </a:lvl1pPr>
                      <a:lvl2pPr marL="495285" algn="l" defTabSz="990570" rtl="0" eaLnBrk="1" latinLnBrk="0" hangingPunct="1">
                        <a:defRPr kumimoji="1" sz="1950" kern="1200">
                          <a:solidFill>
                            <a:schemeClr val="tx1"/>
                          </a:solidFill>
                          <a:latin typeface="Verdana"/>
                          <a:ea typeface="メイリオ"/>
                        </a:defRPr>
                      </a:lvl2pPr>
                      <a:lvl3pPr marL="990570" algn="l" defTabSz="990570" rtl="0" eaLnBrk="1" latinLnBrk="0" hangingPunct="1">
                        <a:defRPr kumimoji="1" sz="1950" kern="1200">
                          <a:solidFill>
                            <a:schemeClr val="tx1"/>
                          </a:solidFill>
                          <a:latin typeface="Verdana"/>
                          <a:ea typeface="メイリオ"/>
                        </a:defRPr>
                      </a:lvl3pPr>
                      <a:lvl4pPr marL="1485854" algn="l" defTabSz="990570" rtl="0" eaLnBrk="1" latinLnBrk="0" hangingPunct="1">
                        <a:defRPr kumimoji="1" sz="1950" kern="1200">
                          <a:solidFill>
                            <a:schemeClr val="tx1"/>
                          </a:solidFill>
                          <a:latin typeface="Verdana"/>
                          <a:ea typeface="メイリオ"/>
                        </a:defRPr>
                      </a:lvl4pPr>
                      <a:lvl5pPr marL="1981139" algn="l" defTabSz="990570" rtl="0" eaLnBrk="1" latinLnBrk="0" hangingPunct="1">
                        <a:defRPr kumimoji="1" sz="1950" kern="1200">
                          <a:solidFill>
                            <a:schemeClr val="tx1"/>
                          </a:solidFill>
                          <a:latin typeface="Verdana"/>
                          <a:ea typeface="メイリオ"/>
                        </a:defRPr>
                      </a:lvl5pPr>
                      <a:lvl6pPr marL="2476424" algn="l" defTabSz="990570" rtl="0" eaLnBrk="1" latinLnBrk="0" hangingPunct="1">
                        <a:defRPr kumimoji="1" sz="1950" kern="1200">
                          <a:solidFill>
                            <a:schemeClr val="tx1"/>
                          </a:solidFill>
                          <a:latin typeface="Verdana"/>
                          <a:ea typeface="メイリオ"/>
                        </a:defRPr>
                      </a:lvl6pPr>
                      <a:lvl7pPr marL="2971709" algn="l" defTabSz="990570" rtl="0" eaLnBrk="1" latinLnBrk="0" hangingPunct="1">
                        <a:defRPr kumimoji="1" sz="1950" kern="1200">
                          <a:solidFill>
                            <a:schemeClr val="tx1"/>
                          </a:solidFill>
                          <a:latin typeface="Verdana"/>
                          <a:ea typeface="メイリオ"/>
                        </a:defRPr>
                      </a:lvl7pPr>
                      <a:lvl8pPr marL="3466993" algn="l" defTabSz="990570" rtl="0" eaLnBrk="1" latinLnBrk="0" hangingPunct="1">
                        <a:defRPr kumimoji="1" sz="1950" kern="1200">
                          <a:solidFill>
                            <a:schemeClr val="tx1"/>
                          </a:solidFill>
                          <a:latin typeface="Verdana"/>
                          <a:ea typeface="メイリオ"/>
                        </a:defRPr>
                      </a:lvl8pPr>
                      <a:lvl9pPr marL="3962278" algn="l" defTabSz="990570" rtl="0" eaLnBrk="1" latinLnBrk="0" hangingPunct="1">
                        <a:defRPr kumimoji="1" sz="1950" kern="1200">
                          <a:solidFill>
                            <a:schemeClr val="tx1"/>
                          </a:solidFill>
                          <a:latin typeface="Verdana"/>
                          <a:ea typeface="メイリオ"/>
                        </a:defRPr>
                      </a:lvl9pPr>
                    </a:lstStyle>
                    <a:p>
                      <a:pPr algn="l" fontAlgn="ctr"/>
                      <a:r>
                        <a:rPr lang="zh-CN" altLang="en-US" sz="900" b="0" i="0" u="none" strike="noStrike" dirty="0">
                          <a:solidFill>
                            <a:srgbClr val="000000"/>
                          </a:solidFill>
                          <a:effectLst/>
                          <a:latin typeface="游ゴシック"/>
                          <a:ea typeface="游ゴシック"/>
                        </a:rPr>
                        <a:t>石垣市、竹富町、与那国町</a:t>
                      </a:r>
                    </a:p>
                  </a:txBody>
                  <a:tcPr marL="10800" marR="10800" marT="10800" marB="108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DFF"/>
                    </a:solidFill>
                  </a:tcPr>
                </a:tc>
                <a:extLst>
                  <a:ext uri="{0D108BD9-81ED-4DB2-BD59-A6C34878D82A}">
                    <a16:rowId xmlns:a16="http://schemas.microsoft.com/office/drawing/2014/main" val="996488533"/>
                  </a:ext>
                </a:extLst>
              </a:tr>
            </a:tbl>
          </a:graphicData>
        </a:graphic>
      </p:graphicFrame>
      <p:sp>
        <p:nvSpPr>
          <p:cNvPr id="5" name="テキスト ボックス 4">
            <a:extLst>
              <a:ext uri="{FF2B5EF4-FFF2-40B4-BE49-F238E27FC236}">
                <a16:creationId xmlns:a16="http://schemas.microsoft.com/office/drawing/2014/main" id="{E9569DCF-1CD6-A015-954F-AF46B213E26C}"/>
              </a:ext>
            </a:extLst>
          </p:cNvPr>
          <p:cNvSpPr txBox="1"/>
          <p:nvPr/>
        </p:nvSpPr>
        <p:spPr>
          <a:xfrm>
            <a:off x="231711" y="6542456"/>
            <a:ext cx="9112597"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上記のほか、離島振興法第二条第一項の規定により離島振興対策実施地域として指定された離島の地域、奄美群島振興開発特別措置法第一条に規定する奄美群島の地域、小笠原諸島振興開発特別措置法第四条第一項に規定する小笠原諸島の地域及び沖縄振興特別措置法第三条第三号に規定する離島の地域に該当する地域</a:t>
            </a:r>
          </a:p>
        </p:txBody>
      </p:sp>
      <p:sp>
        <p:nvSpPr>
          <p:cNvPr id="6" name="スライド番号プレースホルダー 2">
            <a:extLst>
              <a:ext uri="{FF2B5EF4-FFF2-40B4-BE49-F238E27FC236}">
                <a16:creationId xmlns:a16="http://schemas.microsoft.com/office/drawing/2014/main" id="{67676C09-40E6-FABB-2E98-876BFD732CF3}"/>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560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194129368"/>
      </p:ext>
    </p:extLst>
  </p:cSld>
  <p:clrMapOvr>
    <a:masterClrMapping/>
  </p:clrMapOvr>
</p:sld>
</file>

<file path=ppt/slides/slide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138399" y="2659456"/>
            <a:ext cx="8280920" cy="584775"/>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19.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その他</a:t>
            </a:r>
            <a:endParaRPr lang="en-US" altLang="ja-JP" sz="3200" b="1" dirty="0">
              <a:solidFill>
                <a:sysClr val="windowText" lastClr="000000"/>
              </a:solidFill>
              <a:latin typeface="メイリオ" panose="020B0604030504040204" pitchFamily="50" charset="-128"/>
              <a:ea typeface="メイリオ" panose="020B0604030504040204" pitchFamily="50" charset="-128"/>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561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838734500"/>
      </p:ext>
    </p:extLst>
  </p:cSld>
  <p:clrMapOvr>
    <a:masterClrMapping/>
  </p:clrMapOvr>
</p:sld>
</file>

<file path=ppt/slides/slide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32108"/>
            <a:ext cx="9906000" cy="365125"/>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医療安全対策の推進</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患者にとって安心・安全に医療を受けられるための体制の評価－⑧</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774245"/>
            <a:ext cx="9529762" cy="60292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医療安全を更に推進する観点から、医療安全対策が特に必要な特定集中治療室等の治療室及び腹腔鏡手術等について、医療安全対策加算１の届出を要件とする。</a:t>
            </a:r>
          </a:p>
          <a:p>
            <a:pPr marL="176213" marR="0" lvl="0" indent="-176213"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6213" marR="0" lvl="0" indent="-176213"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9029" y="633554"/>
            <a:ext cx="2986995" cy="299118"/>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医療安全対策加算１の要件化</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4635795" y="1438324"/>
            <a:ext cx="4903381"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4635795" y="1769734"/>
            <a:ext cx="4899782" cy="1483727"/>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特定集中治療室管理料</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特定集中治療室管理料１の施設基準</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①～⑥　（略）</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⑦</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医療安全対策加算１に係る届出を行っている保険医療機関であること。</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ロ　（略）</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ハ　特定集中治療室管理料３の施設基準</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①　イの①、④</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及び⑦</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を満たすものであること。</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ニ　（略）　</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右矢印 89">
            <a:extLst>
              <a:ext uri="{FF2B5EF4-FFF2-40B4-BE49-F238E27FC236}">
                <a16:creationId xmlns:a16="http://schemas.microsoft.com/office/drawing/2014/main" id="{2C7478A4-04E8-A454-E553-73FC150DCF79}"/>
              </a:ext>
            </a:extLst>
          </p:cNvPr>
          <p:cNvSpPr/>
          <p:nvPr/>
        </p:nvSpPr>
        <p:spPr>
          <a:xfrm>
            <a:off x="4104220" y="212335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9029" y="1438324"/>
            <a:ext cx="3602888"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19029" y="1769734"/>
            <a:ext cx="3602887" cy="1483727"/>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特定集中治療室管理料</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特定集中治療室管理料１の施設基準</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①～⑥　（略）</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ロ　（略）</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ハ　特定集中治療室管理料３の施設基準</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①　イの①及び④を満たすものであること。</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ニ　（略）　</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正方形/長方形 6">
            <a:extLst>
              <a:ext uri="{FF2B5EF4-FFF2-40B4-BE49-F238E27FC236}">
                <a16:creationId xmlns:a16="http://schemas.microsoft.com/office/drawing/2014/main" id="{2858AA6F-2F17-F11F-62BE-77191329B35F}"/>
              </a:ext>
            </a:extLst>
          </p:cNvPr>
          <p:cNvSpPr/>
          <p:nvPr/>
        </p:nvSpPr>
        <p:spPr>
          <a:xfrm>
            <a:off x="319029" y="3652746"/>
            <a:ext cx="4316766"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8" name="正方形/長方形 7">
            <a:extLst>
              <a:ext uri="{FF2B5EF4-FFF2-40B4-BE49-F238E27FC236}">
                <a16:creationId xmlns:a16="http://schemas.microsoft.com/office/drawing/2014/main" id="{D4093701-14B5-7CB1-69B5-13188DCCBDD4}"/>
              </a:ext>
            </a:extLst>
          </p:cNvPr>
          <p:cNvSpPr/>
          <p:nvPr/>
        </p:nvSpPr>
        <p:spPr>
          <a:xfrm>
            <a:off x="319029" y="3981114"/>
            <a:ext cx="4316766" cy="2760893"/>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手術通則</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一　医科点数表第二章第十部手術通則第４号に掲げる手術等の施設基準等</a:t>
            </a:r>
          </a:p>
          <a:p>
            <a:pPr marL="265113" marR="0" lvl="0" indent="-26511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皮膚悪性腫瘍切除術（センチネルリンパ節加算を算定する場合に限る。）、（中略）及び胚凍結保存管理料の施設基準</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イ・ロ　（略）</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60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二の五　医科点数表第二章第十部手術通則第</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18</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号に掲げる手術の施設基準等</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179388"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(2)</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鏡視下咽頭悪性腫瘍手術（軟口蓋悪性腫瘍手術を含む。）、（中略）腹腔鏡下子宮悪性腫瘍手術（子宮体がんに限る。）の施設基準</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イ・ロ　（略）</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（新設）</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正方形/長方形 11">
            <a:extLst>
              <a:ext uri="{FF2B5EF4-FFF2-40B4-BE49-F238E27FC236}">
                <a16:creationId xmlns:a16="http://schemas.microsoft.com/office/drawing/2014/main" id="{984620F4-3545-4B0B-98B1-DC7D7F4CA4A5}"/>
              </a:ext>
            </a:extLst>
          </p:cNvPr>
          <p:cNvSpPr/>
          <p:nvPr/>
        </p:nvSpPr>
        <p:spPr>
          <a:xfrm>
            <a:off x="5206678" y="3648595"/>
            <a:ext cx="4328899"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5" name="正方形/長方形 14">
            <a:extLst>
              <a:ext uri="{FF2B5EF4-FFF2-40B4-BE49-F238E27FC236}">
                <a16:creationId xmlns:a16="http://schemas.microsoft.com/office/drawing/2014/main" id="{8773626A-A167-DBE4-6AB1-09E21FC428C4}"/>
              </a:ext>
            </a:extLst>
          </p:cNvPr>
          <p:cNvSpPr/>
          <p:nvPr/>
        </p:nvSpPr>
        <p:spPr>
          <a:xfrm>
            <a:off x="5206679" y="3988763"/>
            <a:ext cx="4316766" cy="2775993"/>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手術通則</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一　医科点数表第二章第十部手術通則第４号に掲げる手術等の施設基準等</a:t>
            </a:r>
          </a:p>
          <a:p>
            <a:pPr marL="265113" marR="0" lvl="0" indent="-265113"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皮膚悪性腫瘍切除術（センチネルリンパ節加算を算定する場合に限る。）、（中略）及び胚凍結保存管理料の施設基準</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イ・ロ　（略）</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36195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ハ</a:t>
            </a:r>
            <a:r>
              <a:rPr kumimoji="1" lang="ja-JP" altLang="en-US" sz="10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胸腔鏡下肺悪性腫瘍手術（気管支形成を伴う肺切除に限る。）、（略）及び腹腔鏡下子宮瘢痕部修復術については、医療安全対策加算１に係る届出を行っている保険医療機関であること。</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60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二の五　医科点数表第二章第十部手術通則第</a:t>
            </a: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18</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号に掲げる手術の施設基準等</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179388"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(2) </a:t>
            </a: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鏡視下咽頭悪性腫瘍手術（軟口蓋悪性腫瘍手術を含む。）、（中略）腹腔鏡下子宮悪性腫瘍手術（子宮体がんに限る。）の施設基準</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イ・ロ　（略）</a:t>
            </a:r>
            <a:endParaRPr kumimoji="1" lang="en-US" altLang="ja-JP"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36195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ハ</a:t>
            </a:r>
            <a:r>
              <a:rPr kumimoji="1" lang="ja-JP" altLang="en-US" sz="10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医療安全対策加算１に係る届出を行っている保険医療機関であること。</a:t>
            </a:r>
            <a:endParaRPr kumimoji="1" lang="en-US" altLang="ja-JP" sz="10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361950" marR="0" lvl="0" indent="-361950"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361950"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1" name="右矢印 89">
            <a:extLst>
              <a:ext uri="{FF2B5EF4-FFF2-40B4-BE49-F238E27FC236}">
                <a16:creationId xmlns:a16="http://schemas.microsoft.com/office/drawing/2014/main" id="{F480AE4E-3D93-1F00-1837-CE6865D49983}"/>
              </a:ext>
            </a:extLst>
          </p:cNvPr>
          <p:cNvSpPr/>
          <p:nvPr/>
        </p:nvSpPr>
        <p:spPr>
          <a:xfrm>
            <a:off x="4693714" y="486132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 name="テキスト ボックス 2">
            <a:extLst>
              <a:ext uri="{FF2B5EF4-FFF2-40B4-BE49-F238E27FC236}">
                <a16:creationId xmlns:a16="http://schemas.microsoft.com/office/drawing/2014/main" id="{0A853C17-5C78-FE92-9DD0-1F4E27E75153}"/>
              </a:ext>
            </a:extLst>
          </p:cNvPr>
          <p:cNvSpPr txBox="1"/>
          <p:nvPr/>
        </p:nvSpPr>
        <p:spPr>
          <a:xfrm>
            <a:off x="306897" y="3208473"/>
            <a:ext cx="9216548" cy="430887"/>
          </a:xfrm>
          <a:prstGeom prst="rect">
            <a:avLst/>
          </a:prstGeom>
          <a:noFill/>
        </p:spPr>
        <p:txBody>
          <a:bodyPr wrap="square" rtlCol="0">
            <a:spAutoFit/>
          </a:bodyPr>
          <a:lstStyle/>
          <a:p>
            <a:pPr marL="85725" marR="0" lvl="0" indent="-85725" algn="l" defTabSz="4572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100"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救命救急入院料、ハイケアユニット入院医療管理料、脳卒中ケアユニット入院医療管理料、小児特定集中治療室管理料、新生児特定集中治療室管理料及び総合周産期特定集中治療室管理料についても同様の見直しを行う。</a:t>
            </a:r>
          </a:p>
        </p:txBody>
      </p:sp>
      <p:sp>
        <p:nvSpPr>
          <p:cNvPr id="4" name="スライド番号プレースホルダー 2">
            <a:extLst>
              <a:ext uri="{FF2B5EF4-FFF2-40B4-BE49-F238E27FC236}">
                <a16:creationId xmlns:a16="http://schemas.microsoft.com/office/drawing/2014/main" id="{F26A2ABB-50AD-9EAA-5EB5-D2DC6412EA06}"/>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562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053168830"/>
      </p:ext>
    </p:extLst>
  </p:cSld>
  <p:clrMapOvr>
    <a:masterClrMapping/>
  </p:clrMapOvr>
</p:sld>
</file>

<file path=ppt/slides/slide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遺伝学的検査の見直し</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患者にとって安心・安全に医療を受けられるための体制の評価－③等</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07757"/>
            <a:ext cx="9529762" cy="573478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新たに指定難病が追加されたこと等を踏まえ、診断に当たり遺伝学的検査の実施が必須とされる指定難病について、遺伝学的検査の対象疾患に追加する。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難病患者に対する診断のための検査を充実させる観点から、同一検体を用いて複数の遺伝子疾患に対する遺伝学的検査を行った場合の評価を新設する。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814877"/>
            <a:ext cx="5040000"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遺伝学的検査の対象疾患・評価の見直し</a:t>
            </a:r>
          </a:p>
        </p:txBody>
      </p:sp>
      <p:graphicFrame>
        <p:nvGraphicFramePr>
          <p:cNvPr id="3" name="表 2">
            <a:extLst>
              <a:ext uri="{FF2B5EF4-FFF2-40B4-BE49-F238E27FC236}">
                <a16:creationId xmlns:a16="http://schemas.microsoft.com/office/drawing/2014/main" id="{ECBF884C-AEDA-5422-91F4-EFAE180624B2}"/>
              </a:ext>
            </a:extLst>
          </p:cNvPr>
          <p:cNvGraphicFramePr>
            <a:graphicFrameLocks noGrp="1"/>
          </p:cNvGraphicFramePr>
          <p:nvPr/>
        </p:nvGraphicFramePr>
        <p:xfrm>
          <a:off x="250772" y="1755557"/>
          <a:ext cx="9404455" cy="2186128"/>
        </p:xfrm>
        <a:graphic>
          <a:graphicData uri="http://schemas.openxmlformats.org/drawingml/2006/table">
            <a:tbl>
              <a:tblPr firstRow="1" bandRow="1">
                <a:tableStyleId>{5940675A-B579-460E-94D1-54222C63F5DA}</a:tableStyleId>
              </a:tblPr>
              <a:tblGrid>
                <a:gridCol w="1489032">
                  <a:extLst>
                    <a:ext uri="{9D8B030D-6E8A-4147-A177-3AD203B41FA5}">
                      <a16:colId xmlns:a16="http://schemas.microsoft.com/office/drawing/2014/main" val="114079229"/>
                    </a:ext>
                  </a:extLst>
                </a:gridCol>
                <a:gridCol w="2873856">
                  <a:extLst>
                    <a:ext uri="{9D8B030D-6E8A-4147-A177-3AD203B41FA5}">
                      <a16:colId xmlns:a16="http://schemas.microsoft.com/office/drawing/2014/main" val="71510220"/>
                    </a:ext>
                  </a:extLst>
                </a:gridCol>
                <a:gridCol w="5041567">
                  <a:extLst>
                    <a:ext uri="{9D8B030D-6E8A-4147-A177-3AD203B41FA5}">
                      <a16:colId xmlns:a16="http://schemas.microsoft.com/office/drawing/2014/main" val="1626630352"/>
                    </a:ext>
                  </a:extLst>
                </a:gridCol>
              </a:tblGrid>
              <a:tr h="741066">
                <a:tc>
                  <a:txBody>
                    <a:bodyPr/>
                    <a:lstStyle/>
                    <a:p>
                      <a:endParaRPr kumimoji="1" lang="ja-JP" altLang="en-US" sz="1050" baseline="0">
                        <a:latin typeface="メイリオ" panose="020B0604030504040204" pitchFamily="50" charset="-128"/>
                        <a:ea typeface="メイリオ" panose="020B0604030504040204" pitchFamily="50" charset="-128"/>
                      </a:endParaRPr>
                    </a:p>
                  </a:txBody>
                  <a:tcPr>
                    <a:solidFill>
                      <a:schemeClr val="bg1">
                        <a:lumMod val="85000"/>
                      </a:schemeClr>
                    </a:solidFill>
                  </a:tcPr>
                </a:tc>
                <a:tc>
                  <a:txBody>
                    <a:bodyPr/>
                    <a:lstStyle/>
                    <a:p>
                      <a:r>
                        <a:rPr kumimoji="1" lang="ja-JP" altLang="en-US" sz="1000" b="1" baseline="0">
                          <a:latin typeface="メイリオ" panose="020B0604030504040204" pitchFamily="50" charset="-128"/>
                          <a:ea typeface="メイリオ" panose="020B0604030504040204" pitchFamily="50" charset="-128"/>
                        </a:rPr>
                        <a:t>エ　別に厚生労働大臣が定める施設基準に適合しているものとして地方厚生（支）局長に届け出た保険医療機関において検査が行われる場合に算定できるもの</a:t>
                      </a:r>
                    </a:p>
                  </a:txBody>
                  <a:tcPr>
                    <a:solidFill>
                      <a:schemeClr val="bg1">
                        <a:lumMod val="85000"/>
                      </a:schemeClr>
                    </a:solidFill>
                  </a:tcPr>
                </a:tc>
                <a:tc>
                  <a:txBody>
                    <a:bodyPr/>
                    <a:lstStyle/>
                    <a:p>
                      <a:r>
                        <a:rPr kumimoji="1" lang="ja-JP" altLang="en-US" sz="1000" b="1" baseline="0">
                          <a:latin typeface="メイリオ" panose="020B0604030504040204" pitchFamily="50" charset="-128"/>
                          <a:ea typeface="メイリオ" panose="020B0604030504040204" pitchFamily="50" charset="-128"/>
                        </a:rPr>
                        <a:t>オ　臨床症状や他の検査等では診断がつかない場合に、別に厚生労働大臣が定める施設基準に適合しているものとして地方厚生（支）局長に届け出た保険医療機関において検査が行われる場合に算定できるもの</a:t>
                      </a:r>
                    </a:p>
                  </a:txBody>
                  <a:tcPr>
                    <a:solidFill>
                      <a:schemeClr val="bg1">
                        <a:lumMod val="85000"/>
                      </a:schemeClr>
                    </a:solidFill>
                  </a:tcPr>
                </a:tc>
                <a:extLst>
                  <a:ext uri="{0D108BD9-81ED-4DB2-BD59-A6C34878D82A}">
                    <a16:rowId xmlns:a16="http://schemas.microsoft.com/office/drawing/2014/main" val="249868454"/>
                  </a:ext>
                </a:extLst>
              </a:tr>
              <a:tr h="418864">
                <a:tc>
                  <a:txBody>
                    <a:bodyPr/>
                    <a:lstStyle/>
                    <a:p>
                      <a:r>
                        <a:rPr kumimoji="1" lang="ja-JP" altLang="en-US" sz="1000" b="1" baseline="0">
                          <a:latin typeface="メイリオ" panose="020B0604030504040204" pitchFamily="50" charset="-128"/>
                          <a:ea typeface="メイリオ" panose="020B0604030504040204" pitchFamily="50" charset="-128"/>
                        </a:rPr>
                        <a:t>１　処理が容易なもの</a:t>
                      </a:r>
                      <a:endParaRPr kumimoji="1" lang="en-US" altLang="ja-JP" sz="1000" b="1" baseline="0">
                        <a:latin typeface="メイリオ" panose="020B0604030504040204" pitchFamily="50" charset="-128"/>
                        <a:ea typeface="メイリオ" panose="020B0604030504040204" pitchFamily="50" charset="-128"/>
                      </a:endParaRPr>
                    </a:p>
                    <a:p>
                      <a:r>
                        <a:rPr kumimoji="1" lang="ja-JP" altLang="en-US" sz="1000" b="1" baseline="0">
                          <a:latin typeface="メイリオ" panose="020B0604030504040204" pitchFamily="50" charset="-128"/>
                          <a:ea typeface="メイリオ" panose="020B0604030504040204" pitchFamily="50" charset="-128"/>
                        </a:rPr>
                        <a:t>（</a:t>
                      </a:r>
                      <a:r>
                        <a:rPr kumimoji="1" lang="en-US" altLang="ja-JP" sz="1000" b="1" baseline="0">
                          <a:latin typeface="メイリオ" panose="020B0604030504040204" pitchFamily="50" charset="-128"/>
                          <a:ea typeface="メイリオ" panose="020B0604030504040204" pitchFamily="50" charset="-128"/>
                        </a:rPr>
                        <a:t>3,880</a:t>
                      </a:r>
                      <a:r>
                        <a:rPr kumimoji="1" lang="ja-JP" altLang="en-US" sz="1000" b="1" baseline="0">
                          <a:latin typeface="メイリオ" panose="020B0604030504040204" pitchFamily="50" charset="-128"/>
                          <a:ea typeface="メイリオ" panose="020B0604030504040204" pitchFamily="50" charset="-128"/>
                        </a:rPr>
                        <a:t>点）</a:t>
                      </a:r>
                    </a:p>
                  </a:txBody>
                  <a:tcPr>
                    <a:solidFill>
                      <a:schemeClr val="bg1">
                        <a:lumMod val="85000"/>
                      </a:schemeClr>
                    </a:solidFill>
                  </a:tcPr>
                </a:tc>
                <a:tc>
                  <a:txBody>
                    <a:bodyPr/>
                    <a:lstStyle/>
                    <a:p>
                      <a:r>
                        <a:rPr kumimoji="1" lang="ja-JP" altLang="en-US" sz="1000" baseline="0">
                          <a:latin typeface="メイリオ" panose="020B0604030504040204" pitchFamily="50" charset="-128"/>
                          <a:ea typeface="メイリオ" panose="020B0604030504040204" pitchFamily="50" charset="-128"/>
                        </a:rPr>
                        <a:t>（略）</a:t>
                      </a:r>
                    </a:p>
                  </a:txBody>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en-US" altLang="zh-TW" sz="1000" b="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rPr>
                        <a:t>TNF</a:t>
                      </a:r>
                      <a:r>
                        <a:rPr kumimoji="1" lang="zh-TW" altLang="en-US" sz="1000" b="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rPr>
                        <a:t>受容体関連周期性症候群、中條－西村症候群</a:t>
                      </a:r>
                      <a:r>
                        <a:rPr kumimoji="1" lang="ja-JP" altLang="en-US" sz="1000" b="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rPr>
                        <a:t>（中略）</a:t>
                      </a:r>
                      <a:r>
                        <a:rPr kumimoji="1" lang="zh-TW" altLang="en-US" sz="1000" b="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rPr>
                        <a:t>、肥厚性皮膚骨膜症</a:t>
                      </a:r>
                      <a:r>
                        <a:rPr kumimoji="1" lang="ja-JP" altLang="en-US" sz="1000" b="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rPr>
                        <a:t>、</a:t>
                      </a:r>
                      <a:r>
                        <a:rPr kumimoji="1" lang="ja-JP" altLang="en-US" sz="1000" b="1"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rPr>
                        <a:t>神経線維腫症、アレキサンダー病、非特異性多発性小腸潰瘍症、ＴＲＰＶ４異常症</a:t>
                      </a:r>
                      <a:endParaRPr kumimoji="1" lang="zh-TW" altLang="en-US" sz="1000" b="1"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endParaRPr>
                    </a:p>
                  </a:txBody>
                  <a:tcPr/>
                </a:tc>
                <a:extLst>
                  <a:ext uri="{0D108BD9-81ED-4DB2-BD59-A6C34878D82A}">
                    <a16:rowId xmlns:a16="http://schemas.microsoft.com/office/drawing/2014/main" val="934505862"/>
                  </a:ext>
                </a:extLst>
              </a:tr>
              <a:tr h="579965">
                <a:tc>
                  <a:txBody>
                    <a:bodyPr/>
                    <a:lstStyle/>
                    <a:p>
                      <a:r>
                        <a:rPr kumimoji="1" lang="ja-JP" altLang="en-US" sz="1000" b="1" baseline="0">
                          <a:latin typeface="メイリオ" panose="020B0604030504040204" pitchFamily="50" charset="-128"/>
                          <a:ea typeface="メイリオ" panose="020B0604030504040204" pitchFamily="50" charset="-128"/>
                        </a:rPr>
                        <a:t>２　処理が複雑なもの</a:t>
                      </a:r>
                      <a:endParaRPr kumimoji="1" lang="en-US" altLang="ja-JP" sz="1000" b="1" baseline="0">
                        <a:latin typeface="メイリオ" panose="020B0604030504040204" pitchFamily="50" charset="-128"/>
                        <a:ea typeface="メイリオ" panose="020B0604030504040204" pitchFamily="50" charset="-128"/>
                      </a:endParaRPr>
                    </a:p>
                    <a:p>
                      <a:r>
                        <a:rPr kumimoji="1" lang="ja-JP" altLang="en-US" sz="1000" b="1" baseline="0">
                          <a:latin typeface="メイリオ" panose="020B0604030504040204" pitchFamily="50" charset="-128"/>
                          <a:ea typeface="メイリオ" panose="020B0604030504040204" pitchFamily="50" charset="-128"/>
                        </a:rPr>
                        <a:t>（</a:t>
                      </a:r>
                      <a:r>
                        <a:rPr kumimoji="1" lang="en-US" altLang="ja-JP" sz="1000" b="1" baseline="0">
                          <a:latin typeface="メイリオ" panose="020B0604030504040204" pitchFamily="50" charset="-128"/>
                          <a:ea typeface="メイリオ" panose="020B0604030504040204" pitchFamily="50" charset="-128"/>
                        </a:rPr>
                        <a:t>5,000</a:t>
                      </a:r>
                      <a:r>
                        <a:rPr kumimoji="1" lang="ja-JP" altLang="en-US" sz="1000" b="1" baseline="0">
                          <a:latin typeface="メイリオ" panose="020B0604030504040204" pitchFamily="50" charset="-128"/>
                          <a:ea typeface="メイリオ" panose="020B0604030504040204" pitchFamily="50" charset="-128"/>
                        </a:rPr>
                        <a:t>点）</a:t>
                      </a:r>
                    </a:p>
                  </a:txBody>
                  <a:tcPr>
                    <a:solidFill>
                      <a:schemeClr val="bg1">
                        <a:lumMod val="85000"/>
                      </a:schemeClr>
                    </a:solidFill>
                  </a:tcPr>
                </a:tc>
                <a:tc>
                  <a:txBody>
                    <a:bodyPr/>
                    <a:lstStyle/>
                    <a:p>
                      <a:r>
                        <a:rPr kumimoji="1" lang="ja-JP" altLang="en-US" sz="1000" b="0" u="none" baseline="0">
                          <a:solidFill>
                            <a:schemeClr val="tx1"/>
                          </a:solidFill>
                          <a:latin typeface="メイリオ" panose="020B0604030504040204" pitchFamily="50" charset="-128"/>
                          <a:ea typeface="メイリオ" panose="020B0604030504040204" pitchFamily="50" charset="-128"/>
                        </a:rPr>
                        <a:t>プリオン病、クリオピリン関連周期熱症候群、</a:t>
                      </a:r>
                      <a:r>
                        <a:rPr kumimoji="1" lang="ja-JP" altLang="en-US" sz="1000" b="1" u="sng" baseline="0">
                          <a:solidFill>
                            <a:srgbClr val="0070C0"/>
                          </a:solidFill>
                          <a:latin typeface="メイリオ" panose="020B0604030504040204" pitchFamily="50" charset="-128"/>
                          <a:ea typeface="メイリオ" panose="020B0604030504040204" pitchFamily="50" charset="-128"/>
                        </a:rPr>
                        <a:t>神経フェリチン症</a:t>
                      </a:r>
                      <a:r>
                        <a:rPr kumimoji="1" lang="ja-JP" altLang="en-US" sz="1000" b="0" u="none" baseline="0">
                          <a:solidFill>
                            <a:schemeClr val="tx1"/>
                          </a:solidFill>
                          <a:latin typeface="メイリオ" panose="020B0604030504040204" pitchFamily="50" charset="-128"/>
                          <a:ea typeface="メイリオ" panose="020B0604030504040204" pitchFamily="50" charset="-128"/>
                        </a:rPr>
                        <a:t>、先天性大脳白質形成不全症（中枢神経白質形成異常症を含む。）（中略）</a:t>
                      </a:r>
                    </a:p>
                  </a:txBody>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b="0" u="none" strike="noStrike" kern="1200" cap="none" spc="0" normalizeH="0" baseline="0" noProof="0">
                          <a:ln>
                            <a:noFill/>
                          </a:ln>
                          <a:solidFill>
                            <a:schemeClr val="tx1"/>
                          </a:solidFill>
                          <a:effectLst/>
                          <a:uLnTx/>
                          <a:uFillTx/>
                          <a:latin typeface="メイリオ" panose="020B0604030504040204" pitchFamily="50" charset="-128"/>
                          <a:ea typeface="メイリオ" panose="020B0604030504040204" pitchFamily="50" charset="-128"/>
                        </a:rPr>
                        <a:t>（略）</a:t>
                      </a:r>
                    </a:p>
                  </a:txBody>
                  <a:tcPr/>
                </a:tc>
                <a:extLst>
                  <a:ext uri="{0D108BD9-81ED-4DB2-BD59-A6C34878D82A}">
                    <a16:rowId xmlns:a16="http://schemas.microsoft.com/office/drawing/2014/main" val="3256504328"/>
                  </a:ext>
                </a:extLst>
              </a:tr>
              <a:tr h="446233">
                <a:tc>
                  <a:txBody>
                    <a:bodyPr/>
                    <a:lstStyle/>
                    <a:p>
                      <a:r>
                        <a:rPr kumimoji="1" lang="ja-JP" altLang="en-US" sz="1000" b="1" baseline="0">
                          <a:latin typeface="メイリオ" panose="020B0604030504040204" pitchFamily="50" charset="-128"/>
                          <a:ea typeface="メイリオ" panose="020B0604030504040204" pitchFamily="50" charset="-128"/>
                        </a:rPr>
                        <a:t>３　処理が極めて複雑なもの（</a:t>
                      </a:r>
                      <a:r>
                        <a:rPr kumimoji="1" lang="en-US" altLang="ja-JP" sz="1000" b="1" baseline="0">
                          <a:latin typeface="メイリオ" panose="020B0604030504040204" pitchFamily="50" charset="-128"/>
                          <a:ea typeface="メイリオ" panose="020B0604030504040204" pitchFamily="50" charset="-128"/>
                        </a:rPr>
                        <a:t>8,000</a:t>
                      </a:r>
                      <a:r>
                        <a:rPr kumimoji="1" lang="ja-JP" altLang="en-US" sz="1000" b="1" baseline="0">
                          <a:latin typeface="メイリオ" panose="020B0604030504040204" pitchFamily="50" charset="-128"/>
                          <a:ea typeface="メイリオ" panose="020B0604030504040204" pitchFamily="50" charset="-128"/>
                        </a:rPr>
                        <a:t>点）</a:t>
                      </a:r>
                    </a:p>
                  </a:txBody>
                  <a:tcPr>
                    <a:solidFill>
                      <a:schemeClr val="bg1">
                        <a:lumMod val="85000"/>
                      </a:schemeClr>
                    </a:solidFill>
                  </a:tcPr>
                </a:tc>
                <a:tc>
                  <a:txBody>
                    <a:bodyPr/>
                    <a:lstStyle/>
                    <a:p>
                      <a:r>
                        <a:rPr kumimoji="1" lang="ja-JP" altLang="en-US" sz="1000" baseline="0">
                          <a:latin typeface="メイリオ" panose="020B0604030504040204" pitchFamily="50" charset="-128"/>
                          <a:ea typeface="メイリオ" panose="020B0604030504040204" pitchFamily="50" charset="-128"/>
                        </a:rPr>
                        <a:t>神経有棘赤血球症、先天性筋無力症候群（中略）、エプスタイン症候群、</a:t>
                      </a:r>
                      <a:r>
                        <a:rPr kumimoji="1" lang="ja-JP" altLang="en-US" sz="1000" b="1" u="sng" baseline="0">
                          <a:solidFill>
                            <a:srgbClr val="0070C0"/>
                          </a:solidFill>
                          <a:latin typeface="メイリオ" panose="020B0604030504040204" pitchFamily="50" charset="-128"/>
                          <a:ea typeface="メイリオ" panose="020B0604030504040204" pitchFamily="50" charset="-128"/>
                        </a:rPr>
                        <a:t>遺伝性ジストニア</a:t>
                      </a:r>
                    </a:p>
                  </a:txBody>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b="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rPr>
                        <a:t>ドラベ症候群、コフィン・シリス症候群（中略）、ミトコンドリア病、</a:t>
                      </a:r>
                      <a:r>
                        <a:rPr kumimoji="1" lang="ja-JP" altLang="en-US" sz="1000" b="1"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線毛機能不全症候群（カルタゲナー症候群を含む。）</a:t>
                      </a:r>
                    </a:p>
                  </a:txBody>
                  <a:tcPr/>
                </a:tc>
                <a:extLst>
                  <a:ext uri="{0D108BD9-81ED-4DB2-BD59-A6C34878D82A}">
                    <a16:rowId xmlns:a16="http://schemas.microsoft.com/office/drawing/2014/main" val="3639424537"/>
                  </a:ext>
                </a:extLst>
              </a:tr>
            </a:tbl>
          </a:graphicData>
        </a:graphic>
      </p:graphicFrame>
      <p:sp>
        <p:nvSpPr>
          <p:cNvPr id="4" name="正方形/長方形 3">
            <a:extLst>
              <a:ext uri="{FF2B5EF4-FFF2-40B4-BE49-F238E27FC236}">
                <a16:creationId xmlns:a16="http://schemas.microsoft.com/office/drawing/2014/main" id="{51D2950D-3C0B-4A47-CED3-4CFA4D37CC4C}"/>
              </a:ext>
            </a:extLst>
          </p:cNvPr>
          <p:cNvSpPr/>
          <p:nvPr/>
        </p:nvSpPr>
        <p:spPr>
          <a:xfrm>
            <a:off x="389831" y="4630335"/>
            <a:ext cx="9151334" cy="2439815"/>
          </a:xfrm>
          <a:prstGeom prst="rect">
            <a:avLst/>
          </a:prstGeom>
          <a:noFill/>
          <a:ln w="12700" cap="flat" cmpd="sng" algn="ctr">
            <a:noFill/>
            <a:prstDash val="solid"/>
          </a:ln>
          <a:effectLst/>
        </p:spPr>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4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遺伝学的検査</a:t>
            </a:r>
            <a:r>
              <a:rPr kumimoji="0" lang="en-US" altLang="ja-JP" sz="14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0" lang="en-US" altLang="ja-JP" sz="14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3525" marR="0" lvl="0" indent="-26352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注２　別に厚生労働大臣が定める施設基準に適合しているものとして地方厚生局長等に届け出た保険医療機関において、</a:t>
            </a:r>
            <a:r>
              <a:rPr kumimoji="0" lang="ja-JP" altLang="en-US" sz="105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患者から１回に採取した検体を用いて複数の遺伝子疾患に対する検査を実施した場合は、主たる検査の所定点数及び当該主たる検査の所定点数の</a:t>
            </a:r>
            <a:r>
              <a:rPr kumimoji="0" lang="en-US" altLang="ja-JP" sz="105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0" lang="ja-JP" altLang="en-US" sz="105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分の</a:t>
            </a:r>
            <a:r>
              <a:rPr kumimoji="0" lang="en-US" altLang="ja-JP" sz="105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0" lang="ja-JP" altLang="en-US" sz="105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に相当する点数を合算した点数により算定する。</a:t>
            </a:r>
            <a:endParaRPr kumimoji="0" lang="en-US" altLang="ja-JP" sz="105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［算定要件］（概要・抜粋）</a:t>
            </a:r>
            <a:endParaRPr kumimoji="0"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遺伝学的検査は、原則として患者１人につき１回に限り算定できる。</a:t>
            </a:r>
            <a:endParaRPr kumimoji="0"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関係学会のガイドラインに基づき、</a:t>
            </a:r>
            <a:r>
              <a:rPr kumimoji="0" lang="ja-JP" altLang="en-US" sz="1050" b="1" i="0" u="sng"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患者から１回に採取した検体を用いて複数の遺伝子疾患に対する検査を実施した場合については、</a:t>
            </a:r>
            <a:r>
              <a:rPr kumimoji="0" lang="ja-JP" altLang="en-US" sz="105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疾患数にかかわらず 「注２」に規定する点数を算定する。</a:t>
            </a:r>
            <a:endParaRPr kumimoji="0" lang="en-US" altLang="ja-JP" sz="105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［施設基準］（概要）</a:t>
            </a:r>
            <a:endParaRPr kumimoji="0"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ja-JP" altLang="en-US" sz="1050" b="1" i="0" u="sng"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臨床遺伝学の診療に係る経験を５年以上有する常勤の医師が１名以上配置</a:t>
            </a:r>
            <a:r>
              <a:rPr kumimoji="0"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されていること。なお、</a:t>
            </a:r>
            <a:r>
              <a:rPr kumimoji="0" lang="ja-JP" altLang="en-US" sz="1050" b="1" i="0" u="sng"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当該医師は難病のゲノム医療に係る所定の研修 を修了</a:t>
            </a:r>
            <a:r>
              <a:rPr kumimoji="0"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していること。</a:t>
            </a:r>
            <a:endParaRPr kumimoji="0"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ja-JP" altLang="en-US"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遺伝カウンセリング加算の届出を行っていること。</a:t>
            </a:r>
            <a:endParaRPr kumimoji="0" lang="en-US" altLang="ja-JP" sz="105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05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05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050" b="1" i="0" u="sng" strike="noStrike" kern="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5" name="スライド番号プレースホルダー 2">
            <a:extLst>
              <a:ext uri="{FF2B5EF4-FFF2-40B4-BE49-F238E27FC236}">
                <a16:creationId xmlns:a16="http://schemas.microsoft.com/office/drawing/2014/main" id="{969335ED-9EB8-3DA6-D281-1143D4733D68}"/>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563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01056780"/>
      </p:ext>
    </p:extLst>
  </p:cSld>
  <p:clrMapOvr>
    <a:masterClrMapping/>
  </p:clrMapOvr>
</p:sld>
</file>

<file path=ppt/slides/slide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latin typeface="メイリオ" panose="020B0604030504040204" pitchFamily="50" charset="-128"/>
                <a:ea typeface="メイリオ" panose="020B0604030504040204" pitchFamily="50" charset="-128"/>
              </a:rPr>
              <a:t>在宅透析に係る遠隔モニタリングの評価の新設と見直し</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11" name="正方形/長方形 10">
            <a:extLst>
              <a:ext uri="{FF2B5EF4-FFF2-40B4-BE49-F238E27FC236}">
                <a16:creationId xmlns:a16="http://schemas.microsoft.com/office/drawing/2014/main" id="{CD571AAC-3ABC-D6CB-30A0-8F6CB1697BC4}"/>
              </a:ext>
            </a:extLst>
          </p:cNvPr>
          <p:cNvSpPr/>
          <p:nvPr/>
        </p:nvSpPr>
        <p:spPr>
          <a:xfrm>
            <a:off x="188119" y="963936"/>
            <a:ext cx="9529762" cy="279545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透析を実施している患者に対する効果的な治療を推進する観点から、在宅血液透析を行っている患者に対し、継続的な遠隔モニタリングを行い、来院時に当該モニタリングを踏まえた療養方針について必要な指導を行った場合に遠隔モニタリング加算を新設する。</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在宅血液透析指導管理料</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遠隔モニタリング加算</a:t>
            </a:r>
            <a:r>
              <a:rPr kumimoji="1" lang="en-US" altLang="ja-JP"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115</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点（月１回に限る）</a:t>
            </a:r>
            <a:endParaRPr kumimoji="1" lang="en-US" altLang="ja-JP" sz="160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遠隔モニタリング加算は、以下の全てを実施する場合に算定する。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24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　注液量、排液量、除水量、体重、血圧、体温等の状態について継続的なモニタリングを行うこと。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　モニタリングの状況に応じて、適宜患者に来院を促す等の対応を行うこと。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ウ　当該加算を算定する月にあっては、モニタリングにより得られた所見等及び行った指導管理の内容を診療録に記載すること。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エ　モニタリングの実施に当たっては、厚生労働省の定める「医療情報システムの安全管理に関するガイドライン」等に対応すること。</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6" name="正方形/長方形 35">
            <a:extLst>
              <a:ext uri="{FF2B5EF4-FFF2-40B4-BE49-F238E27FC236}">
                <a16:creationId xmlns:a16="http://schemas.microsoft.com/office/drawing/2014/main" id="{DABB5E50-98A6-2C0B-11F5-78043C13D48F}"/>
              </a:ext>
            </a:extLst>
          </p:cNvPr>
          <p:cNvSpPr/>
          <p:nvPr/>
        </p:nvSpPr>
        <p:spPr>
          <a:xfrm>
            <a:off x="188119" y="4051586"/>
            <a:ext cx="9529762" cy="270601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在宅腹膜灌流に係る遠隔モニタリング加算について、在宅自己連続携行式腹膜灌流以外の腹膜灌流についても対象となるよう、要件を見直す。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8" name="正方形/長方形 37">
            <a:extLst>
              <a:ext uri="{FF2B5EF4-FFF2-40B4-BE49-F238E27FC236}">
                <a16:creationId xmlns:a16="http://schemas.microsoft.com/office/drawing/2014/main" id="{4EAC5E33-D169-FE0E-C4F9-1305B10DD652}"/>
              </a:ext>
            </a:extLst>
          </p:cNvPr>
          <p:cNvSpPr/>
          <p:nvPr/>
        </p:nvSpPr>
        <p:spPr>
          <a:xfrm>
            <a:off x="5327694" y="4881467"/>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39" name="正方形/長方形 38">
            <a:extLst>
              <a:ext uri="{FF2B5EF4-FFF2-40B4-BE49-F238E27FC236}">
                <a16:creationId xmlns:a16="http://schemas.microsoft.com/office/drawing/2014/main" id="{42CB9E4E-723A-E57B-46D9-7B3A0445AECB}"/>
              </a:ext>
            </a:extLst>
          </p:cNvPr>
          <p:cNvSpPr/>
          <p:nvPr/>
        </p:nvSpPr>
        <p:spPr>
          <a:xfrm>
            <a:off x="5327694" y="5244776"/>
            <a:ext cx="4320000" cy="1406954"/>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在宅自己腹膜灌流指導管理料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遠隔モニタリング加算は、以下の全てを実施する場合に算定する。</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注液量、排液量、除水量、体重、血圧、体温等の状態</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について継続的なモニタリングを行うこと。</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イ～エ　（略）</a:t>
            </a:r>
          </a:p>
        </p:txBody>
      </p:sp>
      <p:sp>
        <p:nvSpPr>
          <p:cNvPr id="40" name="右矢印 89">
            <a:extLst>
              <a:ext uri="{FF2B5EF4-FFF2-40B4-BE49-F238E27FC236}">
                <a16:creationId xmlns:a16="http://schemas.microsoft.com/office/drawing/2014/main" id="{735E9F9F-D950-FB2A-132F-CD28EFB694DC}"/>
              </a:ext>
            </a:extLst>
          </p:cNvPr>
          <p:cNvSpPr/>
          <p:nvPr/>
        </p:nvSpPr>
        <p:spPr>
          <a:xfrm>
            <a:off x="4797180" y="5546102"/>
            <a:ext cx="442913" cy="543040"/>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41" name="正方形/長方形 40">
            <a:extLst>
              <a:ext uri="{FF2B5EF4-FFF2-40B4-BE49-F238E27FC236}">
                <a16:creationId xmlns:a16="http://schemas.microsoft.com/office/drawing/2014/main" id="{79C795A5-8BDB-BFB0-C04D-FDFEA243F8E0}"/>
              </a:ext>
            </a:extLst>
          </p:cNvPr>
          <p:cNvSpPr/>
          <p:nvPr/>
        </p:nvSpPr>
        <p:spPr>
          <a:xfrm>
            <a:off x="343546" y="4881467"/>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42" name="正方形/長方形 41">
            <a:extLst>
              <a:ext uri="{FF2B5EF4-FFF2-40B4-BE49-F238E27FC236}">
                <a16:creationId xmlns:a16="http://schemas.microsoft.com/office/drawing/2014/main" id="{4FBBC8B0-2D59-03E5-AA5E-4CA3AD4ED3A2}"/>
              </a:ext>
            </a:extLst>
          </p:cNvPr>
          <p:cNvSpPr/>
          <p:nvPr/>
        </p:nvSpPr>
        <p:spPr>
          <a:xfrm>
            <a:off x="336445" y="5244776"/>
            <a:ext cx="4371398" cy="1406954"/>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在宅自己腹膜灌流指導管理料</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遠隔モニタリング加算は、以下の全てを実施する場合に算定する。</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ア　自動腹膜灌流用装置に搭載された情報通信機能により、  　</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注液量、排液量、除水量、体重、血圧、体温等の状態に</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ついて継続的なモニタリングを行うこと。</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イ～エ　（略）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a:extLst>
              <a:ext uri="{FF2B5EF4-FFF2-40B4-BE49-F238E27FC236}">
                <a16:creationId xmlns:a16="http://schemas.microsoft.com/office/drawing/2014/main" id="{6B21EBBD-632B-5ABA-065E-BE1A9138A9EF}"/>
              </a:ext>
            </a:extLst>
          </p:cNvPr>
          <p:cNvSpPr/>
          <p:nvPr/>
        </p:nvSpPr>
        <p:spPr>
          <a:xfrm>
            <a:off x="311927" y="771055"/>
            <a:ext cx="588674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在宅血液透析における遠隔モニタリングの評価の新設</a:t>
            </a:r>
            <a:endPar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a:extLst>
              <a:ext uri="{FF2B5EF4-FFF2-40B4-BE49-F238E27FC236}">
                <a16:creationId xmlns:a16="http://schemas.microsoft.com/office/drawing/2014/main" id="{0294D850-8469-5211-5839-C6D6107ED522}"/>
              </a:ext>
            </a:extLst>
          </p:cNvPr>
          <p:cNvSpPr/>
          <p:nvPr/>
        </p:nvSpPr>
        <p:spPr>
          <a:xfrm>
            <a:off x="343545" y="3831095"/>
            <a:ext cx="5855124"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在宅自己腹膜灌流における遠隔モニタリング加算の見直し</a:t>
            </a:r>
            <a:endParaRPr kumimoji="1" lang="ja-JP" altLang="en-US" sz="11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スライド番号プレースホルダー 2">
            <a:extLst>
              <a:ext uri="{FF2B5EF4-FFF2-40B4-BE49-F238E27FC236}">
                <a16:creationId xmlns:a16="http://schemas.microsoft.com/office/drawing/2014/main" id="{F41A0D41-9E06-DE2A-C2FC-3FDF18A9DF8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564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699816686"/>
      </p:ext>
    </p:extLst>
  </p:cSld>
  <p:clrMapOvr>
    <a:masterClrMapping/>
  </p:clrMapOvr>
</p:sld>
</file>

<file path=ppt/slides/slide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抗</a:t>
            </a:r>
            <a:r>
              <a:rPr kumimoji="1" lang="en-US" altLang="ja-JP" b="1">
                <a:latin typeface="メイリオ" panose="020B0604030504040204" pitchFamily="50" charset="-128"/>
                <a:ea typeface="メイリオ" panose="020B0604030504040204" pitchFamily="50" charset="-128"/>
              </a:rPr>
              <a:t>HLA</a:t>
            </a:r>
            <a:r>
              <a:rPr kumimoji="1" lang="ja-JP" altLang="en-US" b="1">
                <a:latin typeface="メイリオ" panose="020B0604030504040204" pitchFamily="50" charset="-128"/>
                <a:ea typeface="メイリオ" panose="020B0604030504040204" pitchFamily="50" charset="-128"/>
              </a:rPr>
              <a:t>抗体検査の算定要件の見直し</a:t>
            </a: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患者にとって安心・安全に医療を受けられるための体制の評価－④</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18800"/>
            <a:ext cx="9529762" cy="546441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「臓器移植抗体陽性診療ガイドライン」において、移植前の抗</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HLA</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抗体測定の意義に係る見直しがなされたことを踏まえ、抗</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HLA</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抗体の測定に係る対象患者及び要件の見直しを行う。</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825919"/>
            <a:ext cx="368615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a:t>
            </a:r>
            <a:r>
              <a:rPr kumimoji="1" lang="en-US" altLang="ja-JP"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HLA</a:t>
            </a: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抗体検査の算定要件の見直し</a:t>
            </a:r>
          </a:p>
        </p:txBody>
      </p:sp>
      <p:sp>
        <p:nvSpPr>
          <p:cNvPr id="14" name="正方形/長方形 13">
            <a:extLst>
              <a:ext uri="{FF2B5EF4-FFF2-40B4-BE49-F238E27FC236}">
                <a16:creationId xmlns:a16="http://schemas.microsoft.com/office/drawing/2014/main" id="{6DA484D8-58F5-FA95-DDA7-C62B6F9952AB}"/>
              </a:ext>
            </a:extLst>
          </p:cNvPr>
          <p:cNvSpPr/>
          <p:nvPr/>
        </p:nvSpPr>
        <p:spPr>
          <a:xfrm>
            <a:off x="5215576" y="2013987"/>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B5B734B6-6E5A-77D4-BC0C-BDB7B6E075F8}"/>
              </a:ext>
            </a:extLst>
          </p:cNvPr>
          <p:cNvSpPr/>
          <p:nvPr/>
        </p:nvSpPr>
        <p:spPr>
          <a:xfrm>
            <a:off x="5215575" y="2377297"/>
            <a:ext cx="4320001" cy="4029570"/>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HLA</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抗体（スクリーニング）</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48</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」の抗ＨＬＡ抗体（スクリーニング検査）は、肺移植、心移植、肝移植、膵移植、小腸移植又は腎移植後の患者</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若しくは日本臓器移植ネットワークに移植希望者として登録された患者であって、輸血歴や妊娠歴等から医学的に既存抗体陽性が疑われるもの</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に対して実施した場合に、原則として１年に１回に限り算定する。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（中略）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HLA</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抗体検査（抗体特異性同定検査）</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49</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」の抗ＨＬＡ抗体（抗体特異性同定検査）は、「</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48</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抗ＨＬＡ抗体（スクリーニング検査）によって陽性が確認された症例について、抗体関連拒絶反応の確定診断を目的に行われた場合に算定する。ただし、抗体関連拒絶反応と診断された患者の経過観察時に行った場合</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又は日本臓器移植ネットワークに移植希望者として登録された患者であって、「</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49</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」の抗</a:t>
            </a:r>
            <a:r>
              <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HLA</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抗体検査（抗体特異性同定検査）の結果が陽性であったものに対して脱感作療法を行った場合には、１年に２回に限り更に算定できる。</a:t>
            </a:r>
            <a:endParaRPr kumimoji="1" lang="en-US" altLang="ja-JP"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7" name="右矢印 89">
            <a:extLst>
              <a:ext uri="{FF2B5EF4-FFF2-40B4-BE49-F238E27FC236}">
                <a16:creationId xmlns:a16="http://schemas.microsoft.com/office/drawing/2014/main" id="{2C7478A4-04E8-A454-E553-73FC150DCF79}"/>
              </a:ext>
            </a:extLst>
          </p:cNvPr>
          <p:cNvSpPr/>
          <p:nvPr/>
        </p:nvSpPr>
        <p:spPr>
          <a:xfrm>
            <a:off x="4729799" y="3895396"/>
            <a:ext cx="442913" cy="734649"/>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a:extLst>
              <a:ext uri="{FF2B5EF4-FFF2-40B4-BE49-F238E27FC236}">
                <a16:creationId xmlns:a16="http://schemas.microsoft.com/office/drawing/2014/main" id="{F3965A77-9503-9B4F-C163-99FBCF8A2B47}"/>
              </a:ext>
            </a:extLst>
          </p:cNvPr>
          <p:cNvSpPr/>
          <p:nvPr/>
        </p:nvSpPr>
        <p:spPr>
          <a:xfrm>
            <a:off x="319029" y="2013987"/>
            <a:ext cx="4371397"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9" name="正方形/長方形 18">
            <a:extLst>
              <a:ext uri="{FF2B5EF4-FFF2-40B4-BE49-F238E27FC236}">
                <a16:creationId xmlns:a16="http://schemas.microsoft.com/office/drawing/2014/main" id="{AAC96DC8-68E1-F122-E8C3-BD4A0155C6DB}"/>
              </a:ext>
            </a:extLst>
          </p:cNvPr>
          <p:cNvSpPr/>
          <p:nvPr/>
        </p:nvSpPr>
        <p:spPr>
          <a:xfrm>
            <a:off x="319029" y="2377297"/>
            <a:ext cx="4371398" cy="4029570"/>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HLA</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抗体（スクリーニング）</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46</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」の抗ＨＬＡ抗体（スクリーニング検査）は、肺移植、心移植、肝移植、膵移植、小腸移植又は腎移植後の患者に対して実施した場合に、原則として１年に１回に限り算定する。（中略）</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HLA</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抗体検査（抗体特異性同定検査）</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47</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」の抗ＨＬＡ抗体（抗体特異性同定検査）は、「</a:t>
            </a:r>
            <a:r>
              <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46</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抗ＨＬＡ抗体（スクリーニング検査）によって陽性が確認された症例について、抗体関連拒絶反応の確定診断を目的に行われた場合に算定する。ただし、抗体関連拒絶反応と診断された患者の経過観察時に行った場合には、１年に２回に限り更に算定できる。</a:t>
            </a: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スライド番号プレースホルダー 2">
            <a:extLst>
              <a:ext uri="{FF2B5EF4-FFF2-40B4-BE49-F238E27FC236}">
                <a16:creationId xmlns:a16="http://schemas.microsoft.com/office/drawing/2014/main" id="{07C2AC85-4699-296D-F5C3-77ED63EE1070}"/>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565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325067948"/>
      </p:ext>
    </p:extLst>
  </p:cSld>
  <p:clrMapOvr>
    <a:masterClrMapping/>
  </p:clrMapOvr>
</p:sld>
</file>

<file path=ppt/slides/slide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6654"/>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一般不妊治療管理料及び胚凍結保存管理料の見直し</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206592" y="4599708"/>
            <a:ext cx="9529762" cy="220190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胚の凍結保存が一定程度行われていることを踏まえ、胚の凍結保存を適切に評価する観点から、胚凍結保存管理料における算定上限年数を廃止する。</a:t>
            </a: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a:extLst>
              <a:ext uri="{FF2B5EF4-FFF2-40B4-BE49-F238E27FC236}">
                <a16:creationId xmlns:a16="http://schemas.microsoft.com/office/drawing/2014/main" id="{8036B5E1-3335-F2DA-CAB9-4E5EDB192B0C}"/>
              </a:ext>
            </a:extLst>
          </p:cNvPr>
          <p:cNvSpPr/>
          <p:nvPr/>
        </p:nvSpPr>
        <p:spPr>
          <a:xfrm>
            <a:off x="5317220" y="1873246"/>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4" name="正方形/長方形 3">
            <a:extLst>
              <a:ext uri="{FF2B5EF4-FFF2-40B4-BE49-F238E27FC236}">
                <a16:creationId xmlns:a16="http://schemas.microsoft.com/office/drawing/2014/main" id="{F9DDBAF7-ABDE-D881-311B-3F866E6864BC}"/>
              </a:ext>
            </a:extLst>
          </p:cNvPr>
          <p:cNvSpPr/>
          <p:nvPr/>
        </p:nvSpPr>
        <p:spPr>
          <a:xfrm>
            <a:off x="5317221" y="2180197"/>
            <a:ext cx="4320000" cy="2142421"/>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一般不妊治療管理料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（略）</a:t>
            </a:r>
          </a:p>
          <a:p>
            <a:pPr marL="268288"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当該保険医療機関内に、産科、婦人科若しくは産婦人科について合わせて５年以上又は泌尿器科について５年以上の経験を有する常勤の医師が１名以上配置されていること。</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また、そのうち１名以上は、不妊症の患者に係る診療を主として実施する医師として</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20</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例以上の症例を実施していること。</a:t>
            </a:r>
          </a:p>
          <a:p>
            <a:pPr marL="268288"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r>
              <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a:t>
            </a:r>
          </a:p>
          <a:p>
            <a:pPr marL="268288" marR="0" lvl="0" indent="-176213"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（略）</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 </a:t>
            </a:r>
            <a:r>
              <a:rPr kumimoji="1" lang="ja-JP" altLang="en-US"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国が示す不妊症に係る医療機関の情報提供に関する事業に協力すること。</a:t>
            </a:r>
            <a:endParaRPr kumimoji="1" lang="en-US" altLang="ja-JP" sz="105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5" name="右矢印 89">
            <a:extLst>
              <a:ext uri="{FF2B5EF4-FFF2-40B4-BE49-F238E27FC236}">
                <a16:creationId xmlns:a16="http://schemas.microsoft.com/office/drawing/2014/main" id="{3EB7204E-3154-E35D-B4AA-A8F4949E754A}"/>
              </a:ext>
            </a:extLst>
          </p:cNvPr>
          <p:cNvSpPr/>
          <p:nvPr/>
        </p:nvSpPr>
        <p:spPr>
          <a:xfrm>
            <a:off x="5001855" y="2775535"/>
            <a:ext cx="25449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F19214A6-F78A-2682-1684-54DE2ADCCA24}"/>
              </a:ext>
            </a:extLst>
          </p:cNvPr>
          <p:cNvSpPr/>
          <p:nvPr/>
        </p:nvSpPr>
        <p:spPr>
          <a:xfrm>
            <a:off x="387637" y="1873246"/>
            <a:ext cx="4583836"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7" name="正方形/長方形 6">
            <a:extLst>
              <a:ext uri="{FF2B5EF4-FFF2-40B4-BE49-F238E27FC236}">
                <a16:creationId xmlns:a16="http://schemas.microsoft.com/office/drawing/2014/main" id="{488E82C2-FEC8-B961-5C57-BC373ECABB8A}"/>
              </a:ext>
            </a:extLst>
          </p:cNvPr>
          <p:cNvSpPr/>
          <p:nvPr/>
        </p:nvSpPr>
        <p:spPr>
          <a:xfrm>
            <a:off x="387637" y="2180200"/>
            <a:ext cx="4583836" cy="2142418"/>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一般不妊治療管理料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（略）</a:t>
            </a:r>
          </a:p>
          <a:p>
            <a:pPr marL="268288"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当該保険医療機関内に、産科、婦人科若しくは産婦人科について合わせて５年以上又は泌尿器科について５年以上の経験を有する常勤の医師が１名以上配置されていること。</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176213"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176213" algn="l" defTabSz="914400" rtl="0" eaLnBrk="1" fontAlgn="auto" latinLnBrk="0" hangingPunct="1">
              <a:lnSpc>
                <a:spcPct val="100000"/>
              </a:lnSpc>
              <a:spcBef>
                <a:spcPts val="0"/>
              </a:spcBef>
              <a:spcAft>
                <a:spcPts val="0"/>
              </a:spcAft>
              <a:buClrTx/>
              <a:buSzTx/>
              <a:buFontTx/>
              <a:buNone/>
              <a:tabLst/>
              <a:defRPr/>
            </a:pPr>
            <a:endPar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 </a:t>
            </a:r>
            <a:r>
              <a:rPr kumimoji="1" lang="ja-JP" altLang="en-US" sz="105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当該保険医療機関において、不妊症の患者に係る診療を年間 </a:t>
            </a:r>
            <a:r>
              <a:rPr kumimoji="1" lang="en-US" altLang="ja-JP" sz="105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05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例以上実施していること</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68288" marR="0" lvl="0" indent="-176213"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(4) </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（略）</a:t>
            </a:r>
          </a:p>
          <a:p>
            <a:pPr marL="268288"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176213"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テキスト ボックス 15">
            <a:extLst>
              <a:ext uri="{FF2B5EF4-FFF2-40B4-BE49-F238E27FC236}">
                <a16:creationId xmlns:a16="http://schemas.microsoft.com/office/drawing/2014/main" id="{5E191DD3-77A0-715D-7B71-A4D753AE70E4}"/>
              </a:ext>
            </a:extLst>
          </p:cNvPr>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患者にとって安心・安全に医療を受けられるための体制の評価－⑨</a:t>
            </a:r>
          </a:p>
        </p:txBody>
      </p:sp>
      <p:sp>
        <p:nvSpPr>
          <p:cNvPr id="8" name="正方形/長方形 7">
            <a:extLst>
              <a:ext uri="{FF2B5EF4-FFF2-40B4-BE49-F238E27FC236}">
                <a16:creationId xmlns:a16="http://schemas.microsoft.com/office/drawing/2014/main" id="{EF92CA79-18B6-0F3E-46DC-30BBB124002F}"/>
              </a:ext>
            </a:extLst>
          </p:cNvPr>
          <p:cNvSpPr/>
          <p:nvPr/>
        </p:nvSpPr>
        <p:spPr>
          <a:xfrm>
            <a:off x="5307983" y="5285828"/>
            <a:ext cx="4320000" cy="299118"/>
          </a:xfrm>
          <a:prstGeom prst="rect">
            <a:avLst/>
          </a:prstGeom>
          <a:solidFill>
            <a:srgbClr val="93BF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9" name="正方形/長方形 8">
            <a:extLst>
              <a:ext uri="{FF2B5EF4-FFF2-40B4-BE49-F238E27FC236}">
                <a16:creationId xmlns:a16="http://schemas.microsoft.com/office/drawing/2014/main" id="{0929F040-405D-F1E2-1D40-2FF121655D64}"/>
              </a:ext>
            </a:extLst>
          </p:cNvPr>
          <p:cNvSpPr/>
          <p:nvPr/>
        </p:nvSpPr>
        <p:spPr>
          <a:xfrm>
            <a:off x="5307984" y="5602017"/>
            <a:ext cx="4320000" cy="1154816"/>
          </a:xfrm>
          <a:prstGeom prst="rect">
            <a:avLst/>
          </a:prstGeom>
          <a:solidFill>
            <a:srgbClr val="E1ED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胚凍結保存管理料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　１については、凍結保存を開始した場合に、凍結する初期胚又は胚盤胞の数に応じて算定し、２については、凍結保存の開始から１年を経過している場合であって、凍結胚の保存に係る維持管理を行った場合に、１年に１回に限り算定する。</a:t>
            </a:r>
          </a:p>
        </p:txBody>
      </p:sp>
      <p:sp>
        <p:nvSpPr>
          <p:cNvPr id="11" name="右矢印 89">
            <a:extLst>
              <a:ext uri="{FF2B5EF4-FFF2-40B4-BE49-F238E27FC236}">
                <a16:creationId xmlns:a16="http://schemas.microsoft.com/office/drawing/2014/main" id="{9DE630CF-2676-832D-5325-70E9923399BA}"/>
              </a:ext>
            </a:extLst>
          </p:cNvPr>
          <p:cNvSpPr/>
          <p:nvPr/>
        </p:nvSpPr>
        <p:spPr>
          <a:xfrm>
            <a:off x="4992618" y="5763250"/>
            <a:ext cx="25449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2" name="正方形/長方形 11">
            <a:extLst>
              <a:ext uri="{FF2B5EF4-FFF2-40B4-BE49-F238E27FC236}">
                <a16:creationId xmlns:a16="http://schemas.microsoft.com/office/drawing/2014/main" id="{49DC2BC7-5E3A-3768-A166-3878D50C02C6}"/>
              </a:ext>
            </a:extLst>
          </p:cNvPr>
          <p:cNvSpPr/>
          <p:nvPr/>
        </p:nvSpPr>
        <p:spPr>
          <a:xfrm>
            <a:off x="378400" y="5285828"/>
            <a:ext cx="4583836" cy="299118"/>
          </a:xfrm>
          <a:prstGeom prst="rect">
            <a:avLst/>
          </a:prstGeom>
          <a:solidFill>
            <a:srgbClr val="FFE8C9"/>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4" name="正方形/長方形 13">
            <a:extLst>
              <a:ext uri="{FF2B5EF4-FFF2-40B4-BE49-F238E27FC236}">
                <a16:creationId xmlns:a16="http://schemas.microsoft.com/office/drawing/2014/main" id="{5389ECB8-21B0-64FE-14D4-96BB72A0FCE4}"/>
              </a:ext>
            </a:extLst>
          </p:cNvPr>
          <p:cNvSpPr/>
          <p:nvPr/>
        </p:nvSpPr>
        <p:spPr>
          <a:xfrm>
            <a:off x="378400" y="5602019"/>
            <a:ext cx="4583836" cy="1154816"/>
          </a:xfrm>
          <a:prstGeom prst="rect">
            <a:avLst/>
          </a:prstGeom>
          <a:solidFill>
            <a:srgbClr val="FFF6EB"/>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胚凍結保存管理料</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注　１については、凍結保存を開始した場合に、凍結する初期胚又は胚盤胞の数に応じて算定し、２については、凍結保存の開始から１年を経過している場合であって、凍結胚の保存に係る維持管理を行った場合に、</a:t>
            </a:r>
            <a:r>
              <a:rPr kumimoji="1" lang="ja-JP" altLang="en-US" sz="1050" b="0" i="0" u="sng"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当該凍結保存の開始日から起算して３年を限度として、</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１年に１回に限り算定する。</a:t>
            </a: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a:extLst>
              <a:ext uri="{FF2B5EF4-FFF2-40B4-BE49-F238E27FC236}">
                <a16:creationId xmlns:a16="http://schemas.microsoft.com/office/drawing/2014/main" id="{E9C704A0-B3F5-ED5F-7394-CDE80310C7C2}"/>
              </a:ext>
            </a:extLst>
          </p:cNvPr>
          <p:cNvSpPr/>
          <p:nvPr/>
        </p:nvSpPr>
        <p:spPr>
          <a:xfrm>
            <a:off x="188119" y="914400"/>
            <a:ext cx="9529762" cy="34544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一般不妊治療管理料の施設基準について、「不妊症の患者に係る診療を年間</a:t>
            </a:r>
            <a:r>
              <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例以上実施していること。」という要件を医療機関単位の基準から医師単位の基準に見直すとともに、一般不妊治療管理料を算定する保険医療機関についても、生殖補助医療管理料と同様に、情報提供に協力することを要件とする。</a:t>
            </a:r>
          </a:p>
        </p:txBody>
      </p:sp>
      <p:sp>
        <p:nvSpPr>
          <p:cNvPr id="17" name="正方形/長方形 16">
            <a:extLst>
              <a:ext uri="{FF2B5EF4-FFF2-40B4-BE49-F238E27FC236}">
                <a16:creationId xmlns:a16="http://schemas.microsoft.com/office/drawing/2014/main" id="{7E6CEE5C-B704-D50A-2AF9-E615F4CDA336}"/>
              </a:ext>
            </a:extLst>
          </p:cNvPr>
          <p:cNvSpPr/>
          <p:nvPr/>
        </p:nvSpPr>
        <p:spPr>
          <a:xfrm>
            <a:off x="302501" y="4415014"/>
            <a:ext cx="3863099" cy="360000"/>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胚凍結保存管理料の算定要件の見直し</a:t>
            </a: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02501" y="766931"/>
            <a:ext cx="3863099"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一般不妊治療管理料の施設基準の見直し</a:t>
            </a:r>
          </a:p>
        </p:txBody>
      </p:sp>
      <p:sp>
        <p:nvSpPr>
          <p:cNvPr id="18" name="スライド番号プレースホルダー 2">
            <a:extLst>
              <a:ext uri="{FF2B5EF4-FFF2-40B4-BE49-F238E27FC236}">
                <a16:creationId xmlns:a16="http://schemas.microsoft.com/office/drawing/2014/main" id="{30209CEC-70C9-1F4B-8076-348EFC437C2E}"/>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566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794966751"/>
      </p:ext>
    </p:extLst>
  </p:cSld>
  <p:clrMapOvr>
    <a:masterClrMapping/>
  </p:clrMapOvr>
</p:sld>
</file>

<file path=ppt/slides/slide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6041" y="276999"/>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医療機関・訪問看護ステーションにおける明細書発行の推進</a:t>
            </a:r>
          </a:p>
        </p:txBody>
      </p:sp>
      <p:sp>
        <p:nvSpPr>
          <p:cNvPr id="8" name="正方形/長方形 7"/>
          <p:cNvSpPr/>
          <p:nvPr/>
        </p:nvSpPr>
        <p:spPr>
          <a:xfrm>
            <a:off x="104140" y="1077796"/>
            <a:ext cx="9711840" cy="500826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明細書の無料発行については、電子レセプト請求（オンライン請求・光ディスク等による請求）が義務付けられている病院、診療所及び薬局については、原則として明細書を発行しなければならないこととされているが、診療所であって、明細書交付が困難であることについて正当な理由</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がある場合、当分の間、患者から求められたときに交付することで足りるとされる免除規定があり、また、訪問看護ステーションにおいては、明細書の発行は努力義務とされているところ。</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現行の取扱いについて、患者から見て分かりやすい医療を実現する観点及び医療</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を推進する観点から以下のとおり見直す。</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①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診療所（医科・歯科）における明細書無料発行の免除規定について、</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診療報酬改定</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DX</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において</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検討されている標準型レセコンの提供等により、</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全ての医療機関において明細書の発行が可能に</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67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なった時期を目途として廃止する。</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670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②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訪問看護ステーションにおける明細書の発行について、令和６年６月（７月請求分）からオンラ</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67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イン請求が開始されることを踏まえ、現在努力規定となっている明細書の発行について義務化する。</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667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なお、訪問看護療養費については、既に交付が義務づけられている領収証においては個別の項目毎</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の金額等の記載が求められていることに鑑み、</a:t>
            </a:r>
            <a:r>
              <a:rPr kumimoji="1" lang="ja-JP" altLang="en-US"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現在の領収証を領収証兼明細書として位置づける。</a:t>
            </a:r>
            <a:endParaRPr kumimoji="1" lang="en-US" altLang="ja-JP" sz="16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571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また、領収証兼明細書に変更するシステム改修に必要な期間を考慮し、令和７年５月</a:t>
            </a:r>
            <a:r>
              <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日までの</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571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　経過措置期間を置く。</a:t>
            </a: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87839" y="830485"/>
            <a:ext cx="2326407"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明細書無料発行の推進</a:t>
            </a:r>
          </a:p>
        </p:txBody>
      </p:sp>
      <p:sp>
        <p:nvSpPr>
          <p:cNvPr id="84" name="テキスト ボックス 83"/>
          <p:cNvSpPr txBox="1"/>
          <p:nvPr/>
        </p:nvSpPr>
        <p:spPr>
          <a:xfrm>
            <a:off x="6041"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－２　患者にとって安心・安全に医療を受けられるための体制の評価－⑪</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a:extLst>
              <a:ext uri="{FF2B5EF4-FFF2-40B4-BE49-F238E27FC236}">
                <a16:creationId xmlns:a16="http://schemas.microsoft.com/office/drawing/2014/main" id="{8A566596-AFBC-6EE3-9052-F7BE928AABD5}"/>
              </a:ext>
            </a:extLst>
          </p:cNvPr>
          <p:cNvSpPr/>
          <p:nvPr/>
        </p:nvSpPr>
        <p:spPr>
          <a:xfrm>
            <a:off x="265335" y="6136815"/>
            <a:ext cx="7897589" cy="646331"/>
          </a:xfrm>
          <a:prstGeom prst="rect">
            <a:avLst/>
          </a:prstGeom>
        </p:spPr>
        <p:txBody>
          <a:bodyPr wrap="square">
            <a:spAutoFit/>
          </a:bodyPr>
          <a:lstStyle/>
          <a:p>
            <a:pPr marL="92075" marR="0" lvl="0" indent="-92075" algn="just" defTabSz="457200" rtl="0" eaLnBrk="1" fontAlgn="auto" latinLnBrk="0" hangingPunct="1">
              <a:lnSpc>
                <a:spcPct val="100000"/>
              </a:lnSpc>
              <a:spcBef>
                <a:spcPts val="0"/>
              </a:spcBef>
              <a:spcAft>
                <a:spcPts val="0"/>
              </a:spcAft>
              <a:buClrTx/>
              <a:buSzTx/>
              <a:buFontTx/>
              <a:buNone/>
              <a:tabLst/>
              <a:defRPr/>
            </a:pPr>
            <a:r>
              <a:rPr kumimoji="0" lang="en-US" altLang="ja-JP" sz="12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0" lang="ja-JP" altLang="en-US" sz="12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正当な理由</a:t>
            </a:r>
            <a:r>
              <a:rPr kumimoji="0" lang="en-US" altLang="ja-JP" sz="12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just" defTabSz="457200" rtl="0" eaLnBrk="1" fontAlgn="auto" latinLnBrk="0" hangingPunct="1">
              <a:lnSpc>
                <a:spcPct val="100000"/>
              </a:lnSpc>
              <a:spcBef>
                <a:spcPts val="0"/>
              </a:spcBef>
              <a:spcAft>
                <a:spcPts val="0"/>
              </a:spcAft>
              <a:buClrTx/>
              <a:buSzTx/>
              <a:buFontTx/>
              <a:buNone/>
              <a:tabLst/>
              <a:defRPr/>
            </a:pPr>
            <a:r>
              <a:rPr kumimoji="0" lang="ja-JP" altLang="en-US" sz="12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①一部負担金等の支払いがない患者に対応した明細書発行機能が付与されていないレセコンを使用している場合</a:t>
            </a:r>
            <a:endParaRPr kumimoji="0" lang="en-US" altLang="ja-JP" sz="12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just" defTabSz="457200" rtl="0" eaLnBrk="1" fontAlgn="auto" latinLnBrk="0" hangingPunct="1">
              <a:lnSpc>
                <a:spcPct val="100000"/>
              </a:lnSpc>
              <a:spcBef>
                <a:spcPts val="0"/>
              </a:spcBef>
              <a:spcAft>
                <a:spcPts val="0"/>
              </a:spcAft>
              <a:buClrTx/>
              <a:buSzTx/>
              <a:buFontTx/>
              <a:buNone/>
              <a:tabLst/>
              <a:defRPr/>
            </a:pPr>
            <a:r>
              <a:rPr kumimoji="0" lang="ja-JP" altLang="en-US" sz="12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②自動入金機の改修が必要な場合</a:t>
            </a:r>
            <a:endParaRPr kumimoji="0" lang="en-US" altLang="ja-JP" sz="1200"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4" name="スライド番号プレースホルダー 2">
            <a:extLst>
              <a:ext uri="{FF2B5EF4-FFF2-40B4-BE49-F238E27FC236}">
                <a16:creationId xmlns:a16="http://schemas.microsoft.com/office/drawing/2014/main" id="{A6424277-733F-2D10-5708-7F5FE9B0313A}"/>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567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229134893"/>
      </p:ext>
    </p:extLst>
  </p:cSld>
  <p:clrMapOvr>
    <a:masterClrMapping/>
  </p:clrMapOvr>
</p:sld>
</file>

<file path=ppt/slides/slide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6041" y="276999"/>
            <a:ext cx="9906000" cy="458482"/>
          </a:xfrm>
          <a:solidFill>
            <a:srgbClr val="E1EDFF"/>
          </a:solidFill>
        </p:spPr>
        <p:txBody>
          <a:bodyPr>
            <a:noAutofit/>
          </a:bodyPr>
          <a:lstStyle/>
          <a:p>
            <a:r>
              <a:rPr kumimoji="1" lang="ja-JP" altLang="en-US" b="1">
                <a:latin typeface="メイリオ" panose="020B0604030504040204" pitchFamily="50" charset="-128"/>
                <a:ea typeface="メイリオ" panose="020B0604030504040204" pitchFamily="50" charset="-128"/>
              </a:rPr>
              <a:t>医療機関・薬局における事務等の簡素化・効率化</a:t>
            </a:r>
          </a:p>
        </p:txBody>
      </p:sp>
      <p:sp>
        <p:nvSpPr>
          <p:cNvPr id="8" name="正方形/長方形 7"/>
          <p:cNvSpPr/>
          <p:nvPr/>
        </p:nvSpPr>
        <p:spPr>
          <a:xfrm>
            <a:off x="104140" y="1077796"/>
            <a:ext cx="9711840" cy="566590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医療機関等における業務の効率化及び医療従事者の事務負担軽減を推進する観点から、施設基準の届出及びレセプト請求に係る事務等を見直す。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42925"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施設基準の届出の際に添付を求めている保守管理の計画書や研修修了証の写し等について、</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添付資料の低減等</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42925"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施設基準の届出について、１つの施設基準につき複数の届出様式の提出を求めているものの様式の統廃合を行う。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42925"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レセプトの摘要欄に記載を求めている事項のうち、レセプトに記載されている情報等から確認できるもの、必要以上の記載項目と考えられるものについて、見直しを行う。</a:t>
            </a:r>
          </a:p>
          <a:p>
            <a:pPr marL="542925"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42925"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42925"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42925"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42925"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42925"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42925"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57175"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R="0" lvl="0" algn="l" defTabSz="914400" rtl="0" eaLnBrk="1" fontAlgn="auto" latinLnBrk="0" hangingPunct="1">
              <a:lnSpc>
                <a:spcPct val="100000"/>
              </a:lnSpc>
              <a:spcBef>
                <a:spcPts val="0"/>
              </a:spcBef>
              <a:spcAft>
                <a:spcPts val="0"/>
              </a:spcAft>
              <a:buClrTx/>
              <a:buSzTx/>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施設基準の届出について、現在主に紙で届け出ることとされている施設基準について</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電子的な届出を可能にする</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ことで、医療機関・薬局の届出業務の効率化を行う。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87840" y="830485"/>
            <a:ext cx="2420192"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事務の簡素化・効率化</a:t>
            </a:r>
          </a:p>
        </p:txBody>
      </p:sp>
      <p:sp>
        <p:nvSpPr>
          <p:cNvPr id="84" name="テキスト ボックス 83"/>
          <p:cNvSpPr txBox="1"/>
          <p:nvPr/>
        </p:nvSpPr>
        <p:spPr>
          <a:xfrm>
            <a:off x="6041"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－９ 　業務の効率化に資する</a:t>
            </a:r>
            <a:r>
              <a:rPr kumimoji="1" lang="en-US" altLang="ja-JP"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の利活用の推進、その他長時間労働などの厳しい勤務環境の改善に向けての取組の評価－②</a:t>
            </a:r>
            <a:endParaRPr kumimoji="1" lang="en-US" altLang="ja-JP"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6" name="表 4">
            <a:extLst>
              <a:ext uri="{FF2B5EF4-FFF2-40B4-BE49-F238E27FC236}">
                <a16:creationId xmlns:a16="http://schemas.microsoft.com/office/drawing/2014/main" id="{873DF053-2919-C575-7E49-8478C96943FE}"/>
              </a:ext>
            </a:extLst>
          </p:cNvPr>
          <p:cNvGraphicFramePr>
            <a:graphicFrameLocks noGrp="1"/>
          </p:cNvGraphicFramePr>
          <p:nvPr/>
        </p:nvGraphicFramePr>
        <p:xfrm>
          <a:off x="471002" y="4007546"/>
          <a:ext cx="7033578" cy="2014411"/>
        </p:xfrm>
        <a:graphic>
          <a:graphicData uri="http://schemas.openxmlformats.org/drawingml/2006/table">
            <a:tbl>
              <a:tblPr firstRow="1" bandRow="1">
                <a:tableStyleId>{5940675A-B579-460E-94D1-54222C63F5DA}</a:tableStyleId>
              </a:tblPr>
              <a:tblGrid>
                <a:gridCol w="4053205">
                  <a:extLst>
                    <a:ext uri="{9D8B030D-6E8A-4147-A177-3AD203B41FA5}">
                      <a16:colId xmlns:a16="http://schemas.microsoft.com/office/drawing/2014/main" val="147980339"/>
                    </a:ext>
                  </a:extLst>
                </a:gridCol>
                <a:gridCol w="1194118">
                  <a:extLst>
                    <a:ext uri="{9D8B030D-6E8A-4147-A177-3AD203B41FA5}">
                      <a16:colId xmlns:a16="http://schemas.microsoft.com/office/drawing/2014/main" val="2294653104"/>
                    </a:ext>
                  </a:extLst>
                </a:gridCol>
                <a:gridCol w="1786255">
                  <a:extLst>
                    <a:ext uri="{9D8B030D-6E8A-4147-A177-3AD203B41FA5}">
                      <a16:colId xmlns:a16="http://schemas.microsoft.com/office/drawing/2014/main" val="2606682365"/>
                    </a:ext>
                  </a:extLst>
                </a:gridCol>
              </a:tblGrid>
              <a:tr h="289243">
                <a:tc>
                  <a:txBody>
                    <a:bodyPr/>
                    <a:lstStyle/>
                    <a:p>
                      <a:r>
                        <a:rPr kumimoji="1" lang="ja-JP" altLang="en-US" sz="1400"/>
                        <a:t>記載事項</a:t>
                      </a:r>
                    </a:p>
                  </a:txBody>
                  <a:tcPr>
                    <a:solidFill>
                      <a:schemeClr val="accent1">
                        <a:lumMod val="40000"/>
                        <a:lumOff val="60000"/>
                      </a:schemeClr>
                    </a:solidFill>
                  </a:tcPr>
                </a:tc>
                <a:tc>
                  <a:txBody>
                    <a:bodyPr/>
                    <a:lstStyle/>
                    <a:p>
                      <a:r>
                        <a:rPr kumimoji="1" lang="ja-JP" altLang="en-US" sz="1400"/>
                        <a:t>選択式コード</a:t>
                      </a:r>
                    </a:p>
                  </a:txBody>
                  <a:tcPr>
                    <a:solidFill>
                      <a:schemeClr val="accent1">
                        <a:lumMod val="40000"/>
                        <a:lumOff val="60000"/>
                      </a:schemeClr>
                    </a:solidFill>
                  </a:tcPr>
                </a:tc>
                <a:tc>
                  <a:txBody>
                    <a:bodyPr/>
                    <a:lstStyle/>
                    <a:p>
                      <a:r>
                        <a:rPr kumimoji="1" lang="ja-JP" altLang="en-US" sz="1400"/>
                        <a:t>レセプト表示文言</a:t>
                      </a:r>
                    </a:p>
                  </a:txBody>
                  <a:tcPr>
                    <a:solidFill>
                      <a:schemeClr val="accent1">
                        <a:lumMod val="40000"/>
                        <a:lumOff val="60000"/>
                      </a:schemeClr>
                    </a:solidFill>
                  </a:tcPr>
                </a:tc>
                <a:extLst>
                  <a:ext uri="{0D108BD9-81ED-4DB2-BD59-A6C34878D82A}">
                    <a16:rowId xmlns:a16="http://schemas.microsoft.com/office/drawing/2014/main" val="3304009525"/>
                  </a:ext>
                </a:extLst>
              </a:tr>
              <a:tr h="347567">
                <a:tc>
                  <a:txBody>
                    <a:bodyPr/>
                    <a:lstStyle/>
                    <a:p>
                      <a:r>
                        <a:rPr kumimoji="1" lang="ja-JP" altLang="en-US" sz="1400" b="0" i="0" kern="1200">
                          <a:solidFill>
                            <a:schemeClr val="tx1"/>
                          </a:solidFill>
                          <a:effectLst/>
                          <a:latin typeface="+mn-lt"/>
                          <a:ea typeface="+mn-ea"/>
                          <a:cs typeface="+mn-cs"/>
                        </a:rPr>
                        <a:t>（月の途中から乳幼児加算を算定しなくなった場合）</a:t>
                      </a:r>
                    </a:p>
                    <a:p>
                      <a:r>
                        <a:rPr kumimoji="1" lang="ja-JP" altLang="en-US" sz="1400" b="0" i="0" kern="1200">
                          <a:solidFill>
                            <a:schemeClr val="tx1"/>
                          </a:solidFill>
                          <a:effectLst/>
                          <a:latin typeface="+mn-lt"/>
                          <a:ea typeface="+mn-ea"/>
                          <a:cs typeface="+mn-cs"/>
                        </a:rPr>
                        <a:t>月の途中まで乳幼児であった旨記載すること。</a:t>
                      </a:r>
                    </a:p>
                  </a:txBody>
                  <a:tcPr/>
                </a:tc>
                <a:tc>
                  <a:txBody>
                    <a:bodyPr/>
                    <a:lstStyle/>
                    <a:p>
                      <a:r>
                        <a:rPr kumimoji="1" lang="en-US" altLang="ja-JP" sz="1400"/>
                        <a:t>820100005</a:t>
                      </a:r>
                      <a:endParaRPr kumimoji="1" lang="ja-JP" altLang="en-US" sz="1400"/>
                    </a:p>
                  </a:txBody>
                  <a:tcPr/>
                </a:tc>
                <a:tc>
                  <a:txBody>
                    <a:bodyPr/>
                    <a:lstStyle/>
                    <a:p>
                      <a:r>
                        <a:rPr kumimoji="1" lang="ja-JP" altLang="en-US" sz="1400"/>
                        <a:t>月の途中まで乳幼児</a:t>
                      </a:r>
                    </a:p>
                  </a:txBody>
                  <a:tcPr/>
                </a:tc>
                <a:extLst>
                  <a:ext uri="{0D108BD9-81ED-4DB2-BD59-A6C34878D82A}">
                    <a16:rowId xmlns:a16="http://schemas.microsoft.com/office/drawing/2014/main" val="3836401633"/>
                  </a:ext>
                </a:extLst>
              </a:tr>
              <a:tr h="764731">
                <a:tc>
                  <a:txBody>
                    <a:bodyPr/>
                    <a:lstStyle/>
                    <a:p>
                      <a:r>
                        <a:rPr kumimoji="1" lang="ja-JP" altLang="en-US" sz="1400" b="0" i="0" kern="1200">
                          <a:solidFill>
                            <a:schemeClr val="tx1"/>
                          </a:solidFill>
                          <a:effectLst/>
                          <a:latin typeface="+mn-lt"/>
                          <a:ea typeface="+mn-ea"/>
                          <a:cs typeface="+mn-cs"/>
                        </a:rPr>
                        <a:t>（在宅患者訪問診療料（</a:t>
                      </a:r>
                      <a:r>
                        <a:rPr kumimoji="1" lang="en-US" altLang="ja-JP" sz="1400" b="0" i="0" kern="1200">
                          <a:solidFill>
                            <a:schemeClr val="tx1"/>
                          </a:solidFill>
                          <a:effectLst/>
                          <a:latin typeface="+mn-lt"/>
                          <a:ea typeface="+mn-ea"/>
                          <a:cs typeface="+mn-cs"/>
                        </a:rPr>
                        <a:t>Ⅰ</a:t>
                      </a:r>
                      <a:r>
                        <a:rPr kumimoji="1" lang="ja-JP" altLang="en-US" sz="1400" b="0" i="0" kern="1200">
                          <a:solidFill>
                            <a:schemeClr val="tx1"/>
                          </a:solidFill>
                          <a:effectLst/>
                          <a:latin typeface="+mn-lt"/>
                          <a:ea typeface="+mn-ea"/>
                          <a:cs typeface="+mn-cs"/>
                        </a:rPr>
                        <a:t>）又は（</a:t>
                      </a:r>
                      <a:r>
                        <a:rPr kumimoji="1" lang="en-US" altLang="ja-JP" sz="1400" b="0" i="0" kern="1200">
                          <a:solidFill>
                            <a:schemeClr val="tx1"/>
                          </a:solidFill>
                          <a:effectLst/>
                          <a:latin typeface="+mn-lt"/>
                          <a:ea typeface="+mn-ea"/>
                          <a:cs typeface="+mn-cs"/>
                        </a:rPr>
                        <a:t>Ⅱ</a:t>
                      </a:r>
                      <a:r>
                        <a:rPr kumimoji="1" lang="ja-JP" altLang="en-US" sz="1400" b="0" i="0" kern="1200">
                          <a:solidFill>
                            <a:schemeClr val="tx1"/>
                          </a:solidFill>
                          <a:effectLst/>
                          <a:latin typeface="+mn-lt"/>
                          <a:ea typeface="+mn-ea"/>
                          <a:cs typeface="+mn-cs"/>
                        </a:rPr>
                        <a:t>）を当該月に算定している場合）</a:t>
                      </a:r>
                      <a:endParaRPr kumimoji="1" lang="en-US" altLang="ja-JP" sz="1400" b="0" i="0" kern="1200">
                        <a:solidFill>
                          <a:schemeClr val="tx1"/>
                        </a:solidFill>
                        <a:effectLst/>
                        <a:latin typeface="+mn-lt"/>
                        <a:ea typeface="+mn-ea"/>
                        <a:cs typeface="+mn-cs"/>
                      </a:endParaRPr>
                    </a:p>
                    <a:p>
                      <a:r>
                        <a:rPr kumimoji="1" lang="ja-JP" altLang="en-US" sz="1400" b="0" i="0" kern="1200">
                          <a:solidFill>
                            <a:schemeClr val="tx1"/>
                          </a:solidFill>
                          <a:effectLst/>
                          <a:latin typeface="+mn-lt"/>
                          <a:ea typeface="+mn-ea"/>
                          <a:cs typeface="+mn-cs"/>
                        </a:rPr>
                        <a:t>当該往診を行った年月日を記載すること。</a:t>
                      </a:r>
                    </a:p>
                  </a:txBody>
                  <a:tcPr/>
                </a:tc>
                <a:tc>
                  <a:txBody>
                    <a:bodyPr/>
                    <a:lstStyle/>
                    <a:p>
                      <a:r>
                        <a:rPr kumimoji="1" lang="en-US" altLang="ja-JP" sz="1400"/>
                        <a:t>850100093</a:t>
                      </a:r>
                      <a:endParaRPr kumimoji="1" lang="ja-JP" altLang="en-US" sz="1400"/>
                    </a:p>
                  </a:txBody>
                  <a:tcPr/>
                </a:tc>
                <a:tc>
                  <a:txBody>
                    <a:bodyPr/>
                    <a:lstStyle/>
                    <a:p>
                      <a:r>
                        <a:rPr kumimoji="1" lang="ja-JP" altLang="en-US" sz="1400" dirty="0"/>
                        <a:t>往診を行った年月日；（元号）</a:t>
                      </a:r>
                      <a:r>
                        <a:rPr kumimoji="1" lang="en-US" altLang="ja-JP" sz="1400" dirty="0" err="1"/>
                        <a:t>yy</a:t>
                      </a:r>
                      <a:r>
                        <a:rPr kumimoji="1" lang="en-US" altLang="ja-JP" sz="1400" dirty="0"/>
                        <a:t>”</a:t>
                      </a:r>
                      <a:r>
                        <a:rPr kumimoji="1" lang="ja-JP" altLang="en-US" sz="1400" dirty="0"/>
                        <a:t>年</a:t>
                      </a:r>
                      <a:r>
                        <a:rPr kumimoji="1" lang="en-US" altLang="ja-JP" sz="1400" dirty="0"/>
                        <a:t>“mm”</a:t>
                      </a:r>
                      <a:r>
                        <a:rPr kumimoji="1" lang="ja-JP" altLang="en-US" sz="1400" dirty="0"/>
                        <a:t>月</a:t>
                      </a:r>
                      <a:r>
                        <a:rPr kumimoji="1" lang="en-US" altLang="ja-JP" sz="1400" dirty="0"/>
                        <a:t>”dd”</a:t>
                      </a:r>
                      <a:r>
                        <a:rPr kumimoji="1" lang="ja-JP" altLang="en-US" sz="1400" dirty="0"/>
                        <a:t>日</a:t>
                      </a:r>
                      <a:r>
                        <a:rPr kumimoji="1" lang="en-US" altLang="ja-JP" sz="1400" dirty="0"/>
                        <a:t>”</a:t>
                      </a:r>
                      <a:endParaRPr kumimoji="1" lang="ja-JP" altLang="en-US" sz="1400" dirty="0"/>
                    </a:p>
                  </a:txBody>
                  <a:tcPr/>
                </a:tc>
                <a:extLst>
                  <a:ext uri="{0D108BD9-81ED-4DB2-BD59-A6C34878D82A}">
                    <a16:rowId xmlns:a16="http://schemas.microsoft.com/office/drawing/2014/main" val="3573346892"/>
                  </a:ext>
                </a:extLst>
              </a:tr>
            </a:tbl>
          </a:graphicData>
        </a:graphic>
      </p:graphicFrame>
      <p:sp>
        <p:nvSpPr>
          <p:cNvPr id="7" name="テキスト ボックス 6">
            <a:extLst>
              <a:ext uri="{FF2B5EF4-FFF2-40B4-BE49-F238E27FC236}">
                <a16:creationId xmlns:a16="http://schemas.microsoft.com/office/drawing/2014/main" id="{BE3B474B-279E-E024-D4AD-F8902C265193}"/>
              </a:ext>
            </a:extLst>
          </p:cNvPr>
          <p:cNvSpPr txBox="1"/>
          <p:nvPr/>
        </p:nvSpPr>
        <p:spPr>
          <a:xfrm>
            <a:off x="390525" y="3600420"/>
            <a:ext cx="2011136"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a:t>
            </a:r>
            <a:r>
              <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現行</a:t>
            </a:r>
            <a:r>
              <a:rPr kumimoji="1" lang="en-US" altLang="ja-JP"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a:t>
            </a: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9" name="矢印: 右 8">
            <a:extLst>
              <a:ext uri="{FF2B5EF4-FFF2-40B4-BE49-F238E27FC236}">
                <a16:creationId xmlns:a16="http://schemas.microsoft.com/office/drawing/2014/main" id="{02C98DD0-38CB-093F-0FC8-137DF90561A0}"/>
              </a:ext>
            </a:extLst>
          </p:cNvPr>
          <p:cNvSpPr/>
          <p:nvPr/>
        </p:nvSpPr>
        <p:spPr>
          <a:xfrm>
            <a:off x="7743825" y="4481531"/>
            <a:ext cx="400050" cy="661969"/>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0" name="テキスト ボックス 9">
            <a:extLst>
              <a:ext uri="{FF2B5EF4-FFF2-40B4-BE49-F238E27FC236}">
                <a16:creationId xmlns:a16="http://schemas.microsoft.com/office/drawing/2014/main" id="{92FD147C-68B9-E671-FF99-A9F57C49BDC5}"/>
              </a:ext>
            </a:extLst>
          </p:cNvPr>
          <p:cNvSpPr txBox="1"/>
          <p:nvPr/>
        </p:nvSpPr>
        <p:spPr>
          <a:xfrm>
            <a:off x="8383120" y="4627849"/>
            <a:ext cx="2011136"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記載不要</a:t>
            </a:r>
          </a:p>
        </p:txBody>
      </p:sp>
      <p:sp>
        <p:nvSpPr>
          <p:cNvPr id="11" name="テキスト ボックス 10">
            <a:extLst>
              <a:ext uri="{FF2B5EF4-FFF2-40B4-BE49-F238E27FC236}">
                <a16:creationId xmlns:a16="http://schemas.microsoft.com/office/drawing/2014/main" id="{E71F265B-D7B3-6DE5-92A2-214115538328}"/>
              </a:ext>
            </a:extLst>
          </p:cNvPr>
          <p:cNvSpPr txBox="1"/>
          <p:nvPr/>
        </p:nvSpPr>
        <p:spPr>
          <a:xfrm>
            <a:off x="8383120" y="3600420"/>
            <a:ext cx="2011136" cy="36933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a:t>
            </a:r>
            <a:r>
              <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改定後</a:t>
            </a:r>
            <a:r>
              <a:rPr kumimoji="1" lang="en-US" altLang="ja-JP"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a:t>
            </a: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3" name="スライド番号プレースホルダー 2">
            <a:extLst>
              <a:ext uri="{FF2B5EF4-FFF2-40B4-BE49-F238E27FC236}">
                <a16:creationId xmlns:a16="http://schemas.microsoft.com/office/drawing/2014/main" id="{CC7BC293-74A7-D907-54AC-3989A7BCEF0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568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906205828"/>
      </p:ext>
    </p:extLst>
  </p:cSld>
  <p:clrMapOvr>
    <a:masterClrMapping/>
  </p:clrMapOvr>
</p:sld>
</file>

<file path=ppt/slides/slide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138399" y="2659456"/>
            <a:ext cx="8280920" cy="584775"/>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en-US" altLang="ja-JP"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20. </a:t>
            </a:r>
            <a:r>
              <a:rPr kumimoji="1" lang="ja-JP" altLang="en-US" sz="3200" b="1"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経過措置・届出</a:t>
            </a:r>
            <a:endParaRPr lang="en-US" altLang="ja-JP" sz="3200" b="1" dirty="0">
              <a:solidFill>
                <a:sysClr val="windowText" lastClr="000000"/>
              </a:solidFill>
              <a:latin typeface="メイリオ" panose="020B0604030504040204" pitchFamily="50" charset="-128"/>
              <a:ea typeface="メイリオ" panose="020B0604030504040204" pitchFamily="50" charset="-128"/>
            </a:endParaRP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569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854934244"/>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2" name="タイトル 1"/>
          <p:cNvSpPr txBox="1">
            <a:spLocks/>
          </p:cNvSpPr>
          <p:nvPr/>
        </p:nvSpPr>
        <p:spPr bwMode="auto">
          <a:xfrm>
            <a:off x="741231" y="152407"/>
            <a:ext cx="8420100" cy="504825"/>
          </a:xfrm>
          <a:prstGeom prst="rect">
            <a:avLst/>
          </a:prstGeom>
          <a:solidFill>
            <a:srgbClr val="00B0F0">
              <a:alpha val="59999"/>
            </a:srgbClr>
          </a:solidFill>
          <a:ln w="12700">
            <a:solidFill>
              <a:schemeClr val="tx1"/>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ja-JP" altLang="en-US" sz="2600" b="0" i="0" u="none" strike="noStrike" kern="1200" cap="none" spc="0" normalizeH="0" baseline="0" noProof="0" dirty="0">
                <a:ln>
                  <a:noFill/>
                </a:ln>
                <a:solidFill>
                  <a:srgbClr val="000000"/>
                </a:solidFill>
                <a:effectLst/>
                <a:uLnTx/>
                <a:uFillTx/>
                <a:latin typeface="Calibri" pitchFamily="34" charset="0"/>
                <a:ea typeface="ＭＳ Ｐゴシック" pitchFamily="50" charset="-128"/>
                <a:cs typeface="+mn-cs"/>
              </a:rPr>
              <a:t>令和６年度診療報酬改定の流れ②</a:t>
            </a:r>
          </a:p>
        </p:txBody>
      </p:sp>
      <p:sp>
        <p:nvSpPr>
          <p:cNvPr id="9" name="Rectangle 3"/>
          <p:cNvSpPr txBox="1">
            <a:spLocks noChangeArrowheads="1"/>
          </p:cNvSpPr>
          <p:nvPr/>
        </p:nvSpPr>
        <p:spPr>
          <a:xfrm>
            <a:off x="239764" y="730842"/>
            <a:ext cx="9423034" cy="6044194"/>
          </a:xfrm>
          <a:prstGeom prst="rect">
            <a:avLst/>
          </a:prstGeom>
          <a:solidFill>
            <a:srgbClr val="00B0F0">
              <a:alpha val="20000"/>
            </a:srgbClr>
          </a:solidFill>
          <a:ln w="12700">
            <a:solidFill>
              <a:schemeClr val="tx1"/>
            </a:solidFill>
            <a:prstDash val="dash"/>
          </a:ln>
        </p:spPr>
        <p:txBody>
          <a:bodyPr>
            <a:normAutofit fontScale="92500" lnSpcReduction="10000"/>
          </a:bodyPr>
          <a:lstStyle>
            <a:lvl1pPr marL="342900" indent="-342900" algn="l" defTabSz="914400" rtl="0" eaLnBrk="1" latinLnBrk="0" hangingPunct="1">
              <a:spcBef>
                <a:spcPct val="20000"/>
              </a:spcBef>
              <a:buFont typeface="Arial" pitchFamily="34" charset="0"/>
              <a:buChar char="•"/>
              <a:defRPr kumimoji="1"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kumimoji="1"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kumimoji="1"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itchFamily="34" charset="0"/>
              <a:buNone/>
              <a:tabLst/>
              <a:defRPr/>
            </a:pPr>
            <a:r>
              <a:rPr kumimoji="1" lang="en-US" altLang="ja-JP"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内閣</a:t>
            </a:r>
            <a:r>
              <a:rPr kumimoji="1" lang="en-US" altLang="ja-JP"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ja-JP" altLang="en-US"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7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令和５年１２月２０日の予算大臣折衝を踏まえ決定</a:t>
            </a:r>
            <a:endParaRPr kumimoji="1" lang="en-US" altLang="ja-JP" sz="17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700" b="1" i="0" u="sng"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１．診療報酬　＋０．８８％（令和６年６月施行）</a:t>
            </a:r>
            <a:endParaRPr kumimoji="1" lang="en-US" altLang="ja-JP" sz="1700" b="1" i="0" u="sng"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ts val="1700"/>
              </a:lnSpc>
              <a:spcBef>
                <a:spcPts val="0"/>
              </a:spcBef>
              <a:spcAft>
                <a:spcPts val="0"/>
              </a:spcAft>
              <a:buClrTx/>
              <a:buSzTx/>
              <a:buFont typeface="Arial" pitchFamily="34" charset="0"/>
              <a:buNone/>
              <a:tabLst/>
              <a:defRPr/>
            </a:pPr>
            <a:r>
              <a:rPr kumimoji="1" lang="ja-JP" altLang="en-US" sz="15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en-US" altLang="ja-JP" sz="15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5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１ うち、</a:t>
            </a:r>
            <a:r>
              <a:rPr kumimoji="1" lang="en-US" altLang="ja-JP" sz="15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5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２～４を除く改定分  </a:t>
            </a:r>
            <a:r>
              <a:rPr kumimoji="1" lang="ja-JP" altLang="en-US" sz="1500" b="1"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＋０．４６％ （医科：＋０．５２％、歯科：＋０．５７％、調剤：＋０．１６％）</a:t>
            </a:r>
          </a:p>
          <a:p>
            <a:pPr marL="271463" marR="0" lvl="0" indent="-271463" algn="l" defTabSz="914400" rtl="0" eaLnBrk="1" fontAlgn="auto" latinLnBrk="0" hangingPunct="1">
              <a:lnSpc>
                <a:spcPts val="1700"/>
              </a:lnSpc>
              <a:spcBef>
                <a:spcPts val="0"/>
              </a:spcBef>
              <a:spcAft>
                <a:spcPts val="0"/>
              </a:spcAft>
              <a:buClrTx/>
              <a:buSzTx/>
              <a:buFont typeface="Arial" pitchFamily="34" charset="0"/>
              <a:buNone/>
              <a:tabLst/>
              <a:defRPr/>
            </a:pPr>
            <a:r>
              <a:rPr kumimoji="1" lang="ja-JP" altLang="en-US" sz="15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　　　４０歳未満の勤務医師・勤務歯科医師・薬局の勤務薬剤師、事務職員、歯科技工所等で従事する者の賃上げに資する措置分（</a:t>
            </a:r>
            <a:r>
              <a:rPr kumimoji="1" lang="ja-JP" altLang="en-US" sz="1500" b="1"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＋０．２８％程度</a:t>
            </a:r>
            <a:r>
              <a:rPr kumimoji="1" lang="ja-JP" altLang="en-US" sz="15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）を含む。</a:t>
            </a:r>
            <a:endParaRPr kumimoji="1" lang="en-US" altLang="ja-JP" sz="15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ts val="1700"/>
              </a:lnSpc>
              <a:spcBef>
                <a:spcPts val="0"/>
              </a:spcBef>
              <a:spcAft>
                <a:spcPts val="0"/>
              </a:spcAft>
              <a:buClrTx/>
              <a:buSzTx/>
              <a:buFont typeface="Arial" pitchFamily="34" charset="0"/>
              <a:buNone/>
              <a:tabLst/>
              <a:defRPr/>
            </a:pPr>
            <a:r>
              <a:rPr kumimoji="1" lang="ja-JP" altLang="en-US" sz="15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en-US" altLang="ja-JP" sz="15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5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２ うち、看護職員、病院薬剤師その他の医療関係職種（上記</a:t>
            </a:r>
            <a:r>
              <a:rPr kumimoji="1" lang="en-US" altLang="ja-JP" sz="15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5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１を除く）について、令和６年度にベア＋２．５％、令和７年度にベア＋２．０％を実施していくための特例的な対応</a:t>
            </a:r>
            <a:r>
              <a:rPr kumimoji="1" lang="ja-JP" altLang="en-US" sz="1500" b="1"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＋０．６１％</a:t>
            </a:r>
            <a:endParaRPr kumimoji="1" lang="en-US" altLang="ja-JP" sz="1500" b="1"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ts val="1700"/>
              </a:lnSpc>
              <a:spcBef>
                <a:spcPts val="0"/>
              </a:spcBef>
              <a:spcAft>
                <a:spcPts val="0"/>
              </a:spcAft>
              <a:buClrTx/>
              <a:buSzTx/>
              <a:buFont typeface="Arial" pitchFamily="34" charset="0"/>
              <a:buNone/>
              <a:tabLst/>
              <a:defRPr/>
            </a:pPr>
            <a:r>
              <a:rPr kumimoji="1" lang="ja-JP" altLang="en-US" sz="15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en-US" altLang="ja-JP" sz="15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5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３ うち、入院時の食費基準額の引き上げ（１食当たり３０円）の対応（うち、患者負担については、原則、１食当たり３０円、低所得者については、所得区分等に応じて１０～２０円）</a:t>
            </a:r>
            <a:r>
              <a:rPr kumimoji="1" lang="ja-JP" altLang="en-US" sz="1500" b="1"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＋０．０６％</a:t>
            </a:r>
            <a:endParaRPr kumimoji="1" lang="en-US" altLang="ja-JP" sz="1500" b="1"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ts val="1700"/>
              </a:lnSpc>
              <a:spcBef>
                <a:spcPts val="0"/>
              </a:spcBef>
              <a:spcAft>
                <a:spcPts val="0"/>
              </a:spcAft>
              <a:buClrTx/>
              <a:buSzTx/>
              <a:buFont typeface="Arial" pitchFamily="34" charset="0"/>
              <a:buNone/>
              <a:tabLst/>
              <a:defRPr/>
            </a:pPr>
            <a:r>
              <a:rPr kumimoji="1" lang="ja-JP" altLang="en-US" sz="15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en-US" altLang="ja-JP" sz="15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5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４ うち、生活習慣病を中心とした管理料、処方箋料等の再編の効率化・適正化</a:t>
            </a:r>
            <a:r>
              <a:rPr kumimoji="1" lang="ja-JP" altLang="en-US" sz="1500" b="1"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▲０．２５％</a:t>
            </a:r>
            <a:endParaRPr kumimoji="1" lang="ja-JP" altLang="en-US" sz="1600" b="1"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10000"/>
              </a:lnSpc>
              <a:spcBef>
                <a:spcPts val="0"/>
              </a:spcBef>
              <a:spcAft>
                <a:spcPts val="0"/>
              </a:spcAft>
              <a:buClrTx/>
              <a:buSzTx/>
              <a:buFont typeface="Arial" pitchFamily="34" charset="0"/>
              <a:buNone/>
              <a:tabLst/>
              <a:defRPr/>
            </a:pPr>
            <a:r>
              <a:rPr kumimoji="1" lang="ja-JP" altLang="en-US" sz="1700" b="1" i="0" u="sng"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２．薬価等　①薬価　▲０．９７％（令和６年４月施行）</a:t>
            </a:r>
            <a:endParaRPr kumimoji="1" lang="en-US" altLang="ja-JP" sz="1600" b="1" i="0" u="none" strike="noStrike" kern="1200" cap="none" spc="-10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Tx/>
              <a:buNone/>
              <a:tabLst/>
              <a:defRPr/>
            </a:pPr>
            <a:r>
              <a:rPr kumimoji="1" lang="ja-JP" altLang="en-US" sz="17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700" b="1" i="0" u="sng"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②材料価格　▲０．０２％（令和６年６月施行）</a:t>
            </a:r>
            <a:endParaRPr kumimoji="1" lang="en-US" altLang="ja-JP" sz="1700" b="1" i="0" u="sng"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10000"/>
              </a:lnSpc>
              <a:spcBef>
                <a:spcPts val="0"/>
              </a:spcBef>
              <a:spcAft>
                <a:spcPts val="0"/>
              </a:spcAft>
              <a:buClrTx/>
              <a:buSzTx/>
              <a:buFont typeface="Arial" pitchFamily="34" charset="0"/>
              <a:buNone/>
              <a:tabLst/>
              <a:defRPr/>
            </a:pPr>
            <a:r>
              <a:rPr kumimoji="1" lang="ja-JP" altLang="en-US" sz="1700" b="1"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rPr>
              <a:t>３．診療報酬・薬価等に関する制度改革事項</a:t>
            </a:r>
            <a:endParaRPr kumimoji="1" lang="en-US" altLang="ja-JP" sz="1700" b="1"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ts val="1700"/>
              </a:lnSpc>
              <a:spcBef>
                <a:spcPts val="0"/>
              </a:spcBef>
              <a:spcAft>
                <a:spcPts val="0"/>
              </a:spcAft>
              <a:buClrTx/>
              <a:buSzTx/>
              <a:buFont typeface="Arial" pitchFamily="34" charset="0"/>
              <a:buNone/>
              <a:tabLst/>
              <a:defRPr/>
            </a:pPr>
            <a:r>
              <a:rPr kumimoji="1" lang="ja-JP" altLang="en-US" sz="1600" b="0"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500" b="0"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rPr>
              <a:t>　上記のほか、良質な医療を効率的に提供する体制の整備等の観点から、次の項目について、中医協での議論も踏まえて、改革を確実に進める。</a:t>
            </a:r>
            <a:endParaRPr kumimoji="1" lang="en-US" altLang="ja-JP" sz="1500" b="0"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ts val="1700"/>
              </a:lnSpc>
              <a:spcBef>
                <a:spcPts val="0"/>
              </a:spcBef>
              <a:spcAft>
                <a:spcPts val="0"/>
              </a:spcAft>
              <a:buClrTx/>
              <a:buSzTx/>
              <a:buFont typeface="Arial" pitchFamily="34" charset="0"/>
              <a:buNone/>
              <a:tabLst/>
              <a:defRPr/>
            </a:pPr>
            <a:r>
              <a:rPr kumimoji="1" lang="ja-JP" altLang="en-US" sz="1500" b="0"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rPr>
              <a:t>　　・　医療</a:t>
            </a:r>
            <a:r>
              <a:rPr kumimoji="1" lang="en-US" altLang="ja-JP" sz="1500" b="0"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rPr>
              <a:t>DX</a:t>
            </a:r>
            <a:r>
              <a:rPr kumimoji="1" lang="ja-JP" altLang="en-US" sz="1500" b="0"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rPr>
              <a:t>の推進による医療情報の有効活用等</a:t>
            </a:r>
            <a:endParaRPr kumimoji="1" lang="en-US" altLang="ja-JP" sz="1500" b="0"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ts val="1700"/>
              </a:lnSpc>
              <a:spcBef>
                <a:spcPts val="0"/>
              </a:spcBef>
              <a:spcAft>
                <a:spcPts val="0"/>
              </a:spcAft>
              <a:buClrTx/>
              <a:buSzTx/>
              <a:buFont typeface="Arial" pitchFamily="34" charset="0"/>
              <a:buNone/>
              <a:tabLst/>
              <a:defRPr/>
            </a:pPr>
            <a:r>
              <a:rPr kumimoji="1" lang="ja-JP" altLang="en-US" sz="1500" b="0"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rPr>
              <a:t>　　・　調剤基本料等の適正化</a:t>
            </a:r>
            <a:endParaRPr kumimoji="1" lang="en-US" altLang="ja-JP" sz="1500" b="0"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ts val="1700"/>
              </a:lnSpc>
              <a:spcBef>
                <a:spcPts val="0"/>
              </a:spcBef>
              <a:spcAft>
                <a:spcPts val="0"/>
              </a:spcAft>
              <a:buClrTx/>
              <a:buSzTx/>
              <a:buFont typeface="Arial" pitchFamily="34" charset="0"/>
              <a:buNone/>
              <a:tabLst/>
              <a:defRPr/>
            </a:pPr>
            <a:r>
              <a:rPr kumimoji="1" lang="ja-JP" altLang="en-US" sz="1500" b="0"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rPr>
              <a:t>　　　加えて、医療現場で働く方にとって、令和６年度に２．５％、令和７年度に２．０％のベースアップへと確実につながるよう、配分方法の工夫を行う。あわせて、今回の改定による医療従事者の賃上げの状況、食費を含む物価の動向、経営状況等について、実態を把握する。</a:t>
            </a:r>
            <a:endParaRPr kumimoji="1" lang="en-US" altLang="ja-JP" sz="1500" b="0"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10000"/>
              </a:lnSpc>
              <a:spcBef>
                <a:spcPts val="0"/>
              </a:spcBef>
              <a:spcAft>
                <a:spcPts val="0"/>
              </a:spcAft>
              <a:buClrTx/>
              <a:buSzTx/>
              <a:buFont typeface="Arial" pitchFamily="34" charset="0"/>
              <a:buNone/>
              <a:tabLst/>
              <a:defRPr/>
            </a:pPr>
            <a:r>
              <a:rPr kumimoji="1" lang="ja-JP" altLang="en-US" sz="1700" b="1"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rPr>
              <a:t>４．医療制度改革</a:t>
            </a:r>
            <a:endParaRPr kumimoji="1" lang="en-US" altLang="ja-JP" sz="1700" b="1"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ts val="1700"/>
              </a:lnSpc>
              <a:spcBef>
                <a:spcPts val="0"/>
              </a:spcBef>
              <a:spcAft>
                <a:spcPts val="0"/>
              </a:spcAft>
              <a:buClrTx/>
              <a:buSzTx/>
              <a:buFont typeface="Arial" pitchFamily="34" charset="0"/>
              <a:buNone/>
              <a:tabLst/>
              <a:defRPr/>
            </a:pPr>
            <a:r>
              <a:rPr kumimoji="1" lang="ja-JP" altLang="en-US" sz="1500" b="0"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rPr>
              <a:t>　　　長期収載品の保険給付の在り方の見直しとして、選定療養の仕組みを導入し、後発医薬品の上市後５年以上経過したもの又は後発医薬品の置換率が</a:t>
            </a:r>
            <a:r>
              <a:rPr kumimoji="1" lang="en-US" altLang="ja-JP" sz="1500" b="0"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rPr>
              <a:t>50</a:t>
            </a:r>
            <a:r>
              <a:rPr kumimoji="1" lang="ja-JP" altLang="en-US" sz="1500" b="0"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rPr>
              <a:t>％以上となったものを対象に、後発医薬品の最高価格帯との価格差の４分の３までを保険給付の対象とすることとし、令和６年１０月より施行する。</a:t>
            </a:r>
            <a:endParaRPr kumimoji="1" lang="en-US" altLang="ja-JP" sz="1500" b="0"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ts val="1700"/>
              </a:lnSpc>
              <a:spcBef>
                <a:spcPts val="0"/>
              </a:spcBef>
              <a:spcAft>
                <a:spcPts val="0"/>
              </a:spcAft>
              <a:buClrTx/>
              <a:buSzTx/>
              <a:buFont typeface="Arial" pitchFamily="34" charset="0"/>
              <a:buNone/>
              <a:tabLst/>
              <a:defRPr/>
            </a:pPr>
            <a:r>
              <a:rPr kumimoji="1" lang="ja-JP" altLang="en-US" sz="1500" b="0"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rPr>
              <a:t>　　　また、薬剤自己負担の見直し項目である「薬剤定額一部負担」「薬剤の種類に応じた自己負担の設定」「市販品累次の医薬品の保険給付の在り方の見直し」について、引き続き検討を行う。</a:t>
            </a:r>
            <a:endParaRPr kumimoji="1" lang="en-US" altLang="ja-JP" sz="1500" b="0"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10000"/>
              </a:lnSpc>
              <a:spcBef>
                <a:spcPts val="0"/>
              </a:spcBef>
              <a:spcAft>
                <a:spcPts val="0"/>
              </a:spcAft>
              <a:buClrTx/>
              <a:buSzTx/>
              <a:buFont typeface="Arial" pitchFamily="34" charset="0"/>
              <a:buNone/>
              <a:tabLst/>
              <a:defRPr/>
            </a:pPr>
            <a:endParaRPr kumimoji="1" lang="en-US" altLang="ja-JP" sz="1700" b="0" i="0" u="none" strike="noStrike" kern="1200" cap="none" spc="-10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7" name="スライド番号プレースホルダー 2">
            <a:extLst>
              <a:ext uri="{FF2B5EF4-FFF2-40B4-BE49-F238E27FC236}">
                <a16:creationId xmlns:a16="http://schemas.microsoft.com/office/drawing/2014/main" id="{F5B7AB7F-4C42-4450-8E79-1AB7E503C81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691746953"/>
      </p:ext>
    </p:extLst>
  </p:cSld>
  <p:clrMapOvr>
    <a:masterClrMapping/>
  </p:clrMapOvr>
</p:sld>
</file>

<file path=ppt/slides/slide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フッター プレースホルダー 3">
            <a:extLst>
              <a:ext uri="{FF2B5EF4-FFF2-40B4-BE49-F238E27FC236}">
                <a16:creationId xmlns:a16="http://schemas.microsoft.com/office/drawing/2014/main" id="{5701D521-1DF0-35AF-A5F5-EAD9BB6A1099}"/>
              </a:ext>
            </a:extLst>
          </p:cNvPr>
          <p:cNvSpPr>
            <a:spLocks noGrp="1"/>
          </p:cNvSpPr>
          <p:nvPr>
            <p:ph type="ftr" sz="quarter" idx="11"/>
          </p:nvPr>
        </p:nvSpPr>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black">
                  <a:tint val="75000"/>
                </a:prstClr>
              </a:solidFill>
              <a:effectLst/>
              <a:uLnTx/>
              <a:uFillTx/>
              <a:latin typeface="Calibri" panose="020F0502020204030204"/>
              <a:ea typeface="游ゴシック" panose="020B0400000000000000" pitchFamily="50" charset="-128"/>
              <a:cs typeface="+mn-cs"/>
            </a:endParaRPr>
          </a:p>
        </p:txBody>
      </p:sp>
      <p:sp>
        <p:nvSpPr>
          <p:cNvPr id="5" name="タイトル 1">
            <a:extLst>
              <a:ext uri="{FF2B5EF4-FFF2-40B4-BE49-F238E27FC236}">
                <a16:creationId xmlns:a16="http://schemas.microsoft.com/office/drawing/2014/main" id="{3090316C-7245-7395-76EE-C998AF9B7F91}"/>
              </a:ext>
            </a:extLst>
          </p:cNvPr>
          <p:cNvSpPr txBox="1">
            <a:spLocks/>
          </p:cNvSpPr>
          <p:nvPr/>
        </p:nvSpPr>
        <p:spPr>
          <a:xfrm>
            <a:off x="0" y="2304769"/>
            <a:ext cx="3162650" cy="926525"/>
          </a:xfrm>
          <a:prstGeom prst="rect">
            <a:avLst/>
          </a:prstGeom>
          <a:solidFill>
            <a:srgbClr val="E1EDFF"/>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endParaRPr kumimoji="1" lang="ja-JP" altLang="en-US" sz="2400" b="1" i="0" u="none" strike="noStrike" kern="1200" cap="none" spc="0" normalizeH="0" baseline="0" noProof="0">
              <a:ln>
                <a:noFill/>
              </a:ln>
              <a:solidFill>
                <a:sysClr val="windowText" lastClr="000000"/>
              </a:solidFill>
              <a:effectLst/>
              <a:uLnTx/>
              <a:uFillTx/>
              <a:latin typeface="メイリオ" panose="020B0604030504040204" pitchFamily="50" charset="-128"/>
              <a:ea typeface="メイリオ" panose="020B0604030504040204" pitchFamily="50" charset="-128"/>
              <a:cs typeface="+mj-cs"/>
            </a:endParaRPr>
          </a:p>
        </p:txBody>
      </p:sp>
      <p:sp>
        <p:nvSpPr>
          <p:cNvPr id="6" name="テキスト ボックス 5">
            <a:extLst>
              <a:ext uri="{FF2B5EF4-FFF2-40B4-BE49-F238E27FC236}">
                <a16:creationId xmlns:a16="http://schemas.microsoft.com/office/drawing/2014/main" id="{BC95DD6D-6193-AAC7-811A-9E6D683A0C4E}"/>
              </a:ext>
            </a:extLst>
          </p:cNvPr>
          <p:cNvSpPr txBox="1"/>
          <p:nvPr/>
        </p:nvSpPr>
        <p:spPr>
          <a:xfrm>
            <a:off x="3246540" y="2413826"/>
            <a:ext cx="6451133" cy="80021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a:ln>
                  <a:noFill/>
                </a:ln>
                <a:solidFill>
                  <a:srgbClr val="767171"/>
                </a:solidFill>
                <a:effectLst/>
                <a:uLnTx/>
                <a:uFillTx/>
                <a:latin typeface="メイリオ" panose="020B0604030504040204" pitchFamily="50" charset="-128"/>
                <a:ea typeface="メイリオ" panose="020B0604030504040204" pitchFamily="50" charset="-128"/>
                <a:cs typeface="+mn-cs"/>
              </a:rPr>
              <a:t>令和６年度診療報酬改定</a:t>
            </a:r>
            <a:endParaRPr kumimoji="1" lang="en-US" altLang="ja-JP" sz="1800" b="1" i="0" u="none" strike="noStrike" kern="1200" cap="none" spc="0" normalizeH="0" baseline="0" noProof="0">
              <a:ln>
                <a:noFill/>
              </a:ln>
              <a:solidFill>
                <a:srgbClr val="767171"/>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2800" b="1" i="0" u="none" strike="noStrike" kern="1200" cap="none" spc="0" normalizeH="0" baseline="0" noProof="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経過措置</a:t>
            </a:r>
            <a:endParaRPr kumimoji="1" lang="en-US" altLang="ja-JP" sz="2800" b="1" i="0" u="none" strike="noStrike" kern="1200" cap="none" spc="0" normalizeH="0" baseline="0" noProof="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p:txBody>
      </p:sp>
      <p:sp>
        <p:nvSpPr>
          <p:cNvPr id="3" name="テキスト ボックス 2">
            <a:extLst>
              <a:ext uri="{FF2B5EF4-FFF2-40B4-BE49-F238E27FC236}">
                <a16:creationId xmlns:a16="http://schemas.microsoft.com/office/drawing/2014/main" id="{DD3FC981-BADD-5FBF-83CF-ABB03BF7725A}"/>
              </a:ext>
            </a:extLst>
          </p:cNvPr>
          <p:cNvSpPr txBox="1"/>
          <p:nvPr/>
        </p:nvSpPr>
        <p:spPr>
          <a:xfrm>
            <a:off x="1222409" y="3828360"/>
            <a:ext cx="7787774" cy="83099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経過措置については、別途、告示、通知及び</a:t>
            </a:r>
            <a:endParaRPr kumimoji="1" lang="en-US" altLang="ja-JP" sz="2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「施設基準届出チェックリスト」を参照されたい。</a:t>
            </a:r>
            <a:endParaRPr kumimoji="1" lang="en-US" altLang="ja-JP" sz="2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スライド番号プレースホルダー 2">
            <a:extLst>
              <a:ext uri="{FF2B5EF4-FFF2-40B4-BE49-F238E27FC236}">
                <a16:creationId xmlns:a16="http://schemas.microsoft.com/office/drawing/2014/main" id="{6B16866F-168C-EBA7-F638-6DDF1DC83442}"/>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570</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556509626"/>
      </p:ext>
    </p:extLst>
  </p:cSld>
  <p:clrMapOvr>
    <a:masterClrMapping/>
  </p:clrMapOvr>
</p:sld>
</file>

<file path=ppt/slides/slide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rgbClr val="E1EDFF"/>
          </a:solidFill>
        </p:spPr>
        <p:txBody>
          <a:bodyPr>
            <a:noAutofit/>
          </a:bodyPr>
          <a:lstStyle/>
          <a:p>
            <a:r>
              <a:rPr lang="ja-JP" altLang="en-US" b="1"/>
              <a:t>施設基準の届出について</a:t>
            </a:r>
            <a:endParaRPr kumimoji="1" lang="ja-JP" altLang="en-US" b="1">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令和６年度診療報酬改定　</a:t>
            </a:r>
          </a:p>
        </p:txBody>
      </p:sp>
      <p:sp>
        <p:nvSpPr>
          <p:cNvPr id="10" name="正方形/長方形 9">
            <a:extLst>
              <a:ext uri="{FF2B5EF4-FFF2-40B4-BE49-F238E27FC236}">
                <a16:creationId xmlns:a16="http://schemas.microsoft.com/office/drawing/2014/main" id="{D6C68B0C-8818-A096-4E2C-71A782981502}"/>
              </a:ext>
            </a:extLst>
          </p:cNvPr>
          <p:cNvSpPr/>
          <p:nvPr/>
        </p:nvSpPr>
        <p:spPr>
          <a:xfrm>
            <a:off x="188119" y="1031227"/>
            <a:ext cx="9529762" cy="341564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2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令和６年６月１日から算定を行うための届出期間は、</a:t>
            </a:r>
            <a:r>
              <a:rPr kumimoji="1" lang="ja-JP" altLang="en-US" sz="280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令和６年５月２日から</a:t>
            </a:r>
            <a:r>
              <a:rPr kumimoji="1" lang="en-US" altLang="ja-JP" sz="280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6</a:t>
            </a:r>
            <a:r>
              <a:rPr kumimoji="1" lang="ja-JP" altLang="en-US" sz="280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月３日</a:t>
            </a:r>
            <a:r>
              <a:rPr kumimoji="1" lang="ja-JP" altLang="en-US" sz="2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です。ご注意願います。</a:t>
            </a:r>
            <a:endParaRPr kumimoji="1" lang="en-US" altLang="ja-JP" sz="2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2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締切日直前に届出が集中することが予想されますので、できる限り早期にご提出いただくようお願いします。</a:t>
            </a:r>
            <a:endParaRPr kumimoji="1" lang="en-US" altLang="ja-JP" sz="2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2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2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2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2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2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2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2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2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EFD270B0-64C8-6A56-CABA-B433A5E7750D}"/>
              </a:ext>
            </a:extLst>
          </p:cNvPr>
          <p:cNvSpPr/>
          <p:nvPr/>
        </p:nvSpPr>
        <p:spPr>
          <a:xfrm>
            <a:off x="311928" y="810637"/>
            <a:ext cx="1430245" cy="385762"/>
          </a:xfrm>
          <a:prstGeom prst="rect">
            <a:avLst/>
          </a:prstGeom>
          <a:solidFill>
            <a:srgbClr val="E1EDFF"/>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400" b="1"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お願い</a:t>
            </a:r>
          </a:p>
        </p:txBody>
      </p:sp>
      <p:sp>
        <p:nvSpPr>
          <p:cNvPr id="3" name="スライド番号プレースホルダー 2">
            <a:extLst>
              <a:ext uri="{FF2B5EF4-FFF2-40B4-BE49-F238E27FC236}">
                <a16:creationId xmlns:a16="http://schemas.microsoft.com/office/drawing/2014/main" id="{91F74ED8-D8E9-95C8-E687-6CE6C151E8A0}"/>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571</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898910764"/>
      </p:ext>
    </p:extLst>
  </p:cSld>
  <p:clrMapOvr>
    <a:masterClrMapping/>
  </p:clrMapOvr>
</p:sld>
</file>

<file path=ppt/slides/slide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2"/>
          <p:cNvSpPr txBox="1">
            <a:spLocks noChangeArrowheads="1"/>
          </p:cNvSpPr>
          <p:nvPr/>
        </p:nvSpPr>
        <p:spPr>
          <a:xfrm>
            <a:off x="542925" y="1085850"/>
            <a:ext cx="8820150" cy="1562100"/>
          </a:xfrm>
          <a:prstGeom prst="rect">
            <a:avLst/>
          </a:prstGeom>
          <a:solidFill>
            <a:srgbClr val="FF0000">
              <a:alpha val="23000"/>
            </a:srgbClr>
          </a:solidFill>
          <a:ln w="22225">
            <a:solidFill>
              <a:schemeClr val="tx1"/>
            </a:solidFill>
            <a:prstDash val="sysDash"/>
          </a:ln>
        </p:spPr>
        <p:txBody>
          <a:bodyPr anchor="ctr">
            <a:noAutofit/>
          </a:bodyP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l" defTabSz="914400" rtl="0" eaLnBrk="1" fontAlgn="auto" latinLnBrk="0" hangingPunct="1">
              <a:spcBef>
                <a:spcPts val="0"/>
              </a:spcBef>
              <a:spcAft>
                <a:spcPts val="0"/>
              </a:spcAft>
              <a:buClrTx/>
              <a:buSzTx/>
              <a:buFontTx/>
              <a:buNone/>
              <a:tabLst/>
              <a:defRPr/>
            </a:pPr>
            <a:r>
              <a:rPr kumimoji="1" lang="ja-JP" altLang="en-US" sz="28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　</a:t>
            </a:r>
            <a:r>
              <a:rPr kumimoji="1" lang="ja-JP" altLang="en-US"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施設基準等の各種様式は日本医師会ホームページ（メンバーズルーム）に掲載しますので、ダウンロードしてご活用ください</a:t>
            </a:r>
            <a:endParaRPr kumimoji="1" lang="en-US" altLang="ja-JP"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endParaRPr>
          </a:p>
        </p:txBody>
      </p:sp>
      <p:sp>
        <p:nvSpPr>
          <p:cNvPr id="10" name="スライド番号プレースホルダー 2"/>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572</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286674894"/>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2" name="タイトル 1"/>
          <p:cNvSpPr txBox="1">
            <a:spLocks/>
          </p:cNvSpPr>
          <p:nvPr/>
        </p:nvSpPr>
        <p:spPr bwMode="auto">
          <a:xfrm>
            <a:off x="741231" y="152407"/>
            <a:ext cx="8420100" cy="504825"/>
          </a:xfrm>
          <a:prstGeom prst="rect">
            <a:avLst/>
          </a:prstGeom>
          <a:solidFill>
            <a:srgbClr val="00B0F0">
              <a:alpha val="59999"/>
            </a:srgbClr>
          </a:solidFill>
          <a:ln w="12700">
            <a:solidFill>
              <a:schemeClr val="tx1"/>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ja-JP" altLang="en-US" sz="2600" b="0" i="0" u="none" strike="noStrike" kern="1200" cap="none" spc="0" normalizeH="0" baseline="0" noProof="0" dirty="0">
                <a:ln>
                  <a:noFill/>
                </a:ln>
                <a:solidFill>
                  <a:srgbClr val="000000"/>
                </a:solidFill>
                <a:effectLst/>
                <a:uLnTx/>
                <a:uFillTx/>
                <a:latin typeface="Calibri" pitchFamily="34" charset="0"/>
                <a:ea typeface="ＭＳ Ｐゴシック" pitchFamily="50" charset="-128"/>
                <a:cs typeface="+mn-cs"/>
              </a:rPr>
              <a:t>令和６年度診療報酬改定の流れ③</a:t>
            </a:r>
          </a:p>
        </p:txBody>
      </p:sp>
      <p:sp>
        <p:nvSpPr>
          <p:cNvPr id="6" name="Rectangle 3"/>
          <p:cNvSpPr txBox="1">
            <a:spLocks noChangeArrowheads="1"/>
          </p:cNvSpPr>
          <p:nvPr/>
        </p:nvSpPr>
        <p:spPr>
          <a:xfrm>
            <a:off x="234794" y="836712"/>
            <a:ext cx="9432973" cy="3816424"/>
          </a:xfrm>
          <a:prstGeom prst="rect">
            <a:avLst/>
          </a:prstGeom>
          <a:solidFill>
            <a:srgbClr val="00B0F0">
              <a:alpha val="40000"/>
            </a:srgbClr>
          </a:solidFill>
          <a:ln w="12700">
            <a:solidFill>
              <a:schemeClr val="tx1"/>
            </a:solidFill>
            <a:prstDash val="solid"/>
          </a:ln>
        </p:spPr>
        <p:txBody>
          <a:bodyPr/>
          <a:lstStyle>
            <a:lvl1pPr marL="342900" indent="-342900" algn="l" defTabSz="914400" rtl="0" eaLnBrk="1" latinLnBrk="0" hangingPunct="1">
              <a:spcBef>
                <a:spcPct val="20000"/>
              </a:spcBef>
              <a:buFont typeface="Arial" pitchFamily="34" charset="0"/>
              <a:buChar char="•"/>
              <a:defRPr kumimoji="1"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kumimoji="1"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kumimoji="1"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itchFamily="34" charset="0"/>
              <a:buNone/>
              <a:tabLst/>
              <a:defRPr/>
            </a:pPr>
            <a:r>
              <a:rPr kumimoji="1" lang="en-US" altLang="ja-JP"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厚生労働大臣</a:t>
            </a:r>
            <a:r>
              <a:rPr kumimoji="1" lang="en-US" altLang="ja-JP"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ja-JP" altLang="en-US"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令和６年１月１２日　中医協に対して以下に基づき答申を行うよう諮問</a:t>
            </a: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①１２月２０日の予算大臣折衝を踏まえ内閣が決定した改定率等</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②社会保障審議会 医療保険部会・医療部会が策定した「改定の基本方針」</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中医協におけるこれまでの</a:t>
            </a:r>
            <a:r>
              <a:rPr kumimoji="1" lang="ja-JP" altLang="en-US" sz="1800" b="0" i="0" u="none" strike="noStrike" kern="1200" cap="none" spc="0" normalizeH="0" baseline="0" noProof="0" dirty="0">
                <a:ln>
                  <a:noFill/>
                </a:ln>
                <a:solidFill>
                  <a:srgbClr val="FF0000"/>
                </a:solidFill>
                <a:effectLst/>
                <a:uLnTx/>
                <a:uFillTx/>
                <a:latin typeface="ＭＳ Ｐゴシック"/>
                <a:ea typeface="ＭＳ Ｐゴシック" panose="020B0600070205080204" pitchFamily="50" charset="-128"/>
                <a:cs typeface="+mn-cs"/>
              </a:rPr>
              <a:t>議論の整理</a:t>
            </a: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を公表し、パブリックコメントを募集</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中医協</a:t>
            </a:r>
            <a:r>
              <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令和６年１月１２日～１月１９日　パブリックコメント募集（５５３人から延べ２</a:t>
            </a:r>
            <a:r>
              <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０８４件の意見）</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令和６年１月１９日　公聴会をオンライン形式で広島市で開催</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（公募による意見発表希望者から公益委員が選定した１０名から発表）</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令和６年１月２６・３１日・２月７日　</a:t>
            </a:r>
            <a:r>
              <a:rPr kumimoji="1" lang="ja-JP" altLang="en-US" sz="1800" b="1" i="0" u="none" strike="noStrike" kern="1200" cap="none" spc="0" normalizeH="0" baseline="0" noProof="0" dirty="0">
                <a:ln>
                  <a:noFill/>
                </a:ln>
                <a:solidFill>
                  <a:srgbClr val="FF0000"/>
                </a:solidFill>
                <a:effectLst/>
                <a:uLnTx/>
                <a:uFillTx/>
                <a:latin typeface="ＭＳ Ｐゴシック"/>
                <a:ea typeface="ＭＳ Ｐゴシック" panose="020B0600070205080204" pitchFamily="50" charset="-128"/>
                <a:cs typeface="+mn-cs"/>
              </a:rPr>
              <a:t>個別改定項目（短冊）</a:t>
            </a: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を集中審議</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令和６年１月３１日</a:t>
            </a:r>
            <a:r>
              <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800" b="1" i="0" u="none" strike="noStrike" kern="1200" cap="none" spc="0" normalizeH="0" baseline="0" noProof="0" dirty="0">
                <a:ln>
                  <a:noFill/>
                </a:ln>
                <a:solidFill>
                  <a:srgbClr val="FF0000"/>
                </a:solidFill>
                <a:effectLst/>
                <a:uLnTx/>
                <a:uFillTx/>
                <a:latin typeface="ＭＳ Ｐゴシック"/>
                <a:ea typeface="ＭＳ Ｐゴシック" panose="020B0600070205080204" pitchFamily="50" charset="-128"/>
                <a:cs typeface="+mn-cs"/>
              </a:rPr>
              <a:t>公益裁定</a:t>
            </a:r>
            <a:endParaRPr kumimoji="1" lang="en-US" altLang="ja-JP" sz="1800" b="1" i="0" u="none" strike="noStrike" kern="1200" cap="none" spc="0" normalizeH="0" baseline="0" noProof="0" dirty="0">
              <a:ln>
                <a:noFill/>
              </a:ln>
              <a:solidFill>
                <a:srgbClr val="FF0000"/>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急性期一般入院料１の平均在院日数の基準の見直し</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800" b="1" i="0" u="none" strike="noStrike" kern="1200" cap="none" spc="-60" normalizeH="0" baseline="0" noProof="0" dirty="0">
                <a:ln>
                  <a:noFill/>
                </a:ln>
                <a:solidFill>
                  <a:prstClr val="black"/>
                </a:solidFill>
                <a:effectLst/>
                <a:uLnTx/>
                <a:uFillTx/>
                <a:latin typeface="ＭＳ Ｐゴシック"/>
                <a:ea typeface="ＭＳ Ｐゴシック" panose="020B0600070205080204" pitchFamily="50" charset="-128"/>
                <a:cs typeface="+mn-cs"/>
              </a:rPr>
              <a:t>一般病棟用の重症度、医療・看護必要度の評価項目・施設基準の見直し</a:t>
            </a:r>
            <a:endParaRPr kumimoji="1" lang="en-US" altLang="ja-JP" sz="1800" b="1" i="0" u="none" strike="noStrike" kern="1200" cap="none" spc="-6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7" name="スライド番号プレースホルダー 2">
            <a:extLst>
              <a:ext uri="{FF2B5EF4-FFF2-40B4-BE49-F238E27FC236}">
                <a16:creationId xmlns:a16="http://schemas.microsoft.com/office/drawing/2014/main" id="{F5B7AB7F-4C42-4450-8E79-1AB7E503C81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6788643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正方形/長方形 1">
            <a:extLst>
              <a:ext uri="{FF2B5EF4-FFF2-40B4-BE49-F238E27FC236}">
                <a16:creationId xmlns:a16="http://schemas.microsoft.com/office/drawing/2014/main" id="{AED07860-DECF-4F20-B26F-51AC827F7F4A}"/>
              </a:ext>
            </a:extLst>
          </p:cNvPr>
          <p:cNvSpPr>
            <a:spLocks noChangeArrowheads="1"/>
          </p:cNvSpPr>
          <p:nvPr/>
        </p:nvSpPr>
        <p:spPr bwMode="auto">
          <a:xfrm>
            <a:off x="194337" y="620688"/>
            <a:ext cx="9517326" cy="2721258"/>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同時改定意見交換会</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３月１５日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（その１）</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◆地域包括ケアシステムのさらなる推進のための医療・介護・障害サービスの連携</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◆リハビリテーション・口腔・栄養</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◆要介護者の高齢者に対応した急性期入院医療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４月１９日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10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その２）</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◆高齢者施設・障害者施設等における医療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◆認知症</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５月１８日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（その３）</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◆人生の最終段階における医療・介護</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◆訪問看護</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Rectangle 2">
            <a:extLst>
              <a:ext uri="{FF2B5EF4-FFF2-40B4-BE49-F238E27FC236}">
                <a16:creationId xmlns:a16="http://schemas.microsoft.com/office/drawing/2014/main" id="{B392548A-5A39-4DCF-807F-3E92EE817A69}"/>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a:t>
            </a:r>
            <a:r>
              <a:rPr kumimoji="1" lang="ja-JP"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①</a:t>
            </a:r>
            <a:endPar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11" name="スライド番号プレースホルダー 2">
            <a:extLst>
              <a:ext uri="{FF2B5EF4-FFF2-40B4-BE49-F238E27FC236}">
                <a16:creationId xmlns:a16="http://schemas.microsoft.com/office/drawing/2014/main" id="{55EF124E-076A-497D-9857-7AA89C2D324B}"/>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2" name="正方形/長方形 1">
            <a:extLst>
              <a:ext uri="{FF2B5EF4-FFF2-40B4-BE49-F238E27FC236}">
                <a16:creationId xmlns:a16="http://schemas.microsoft.com/office/drawing/2014/main" id="{60B48305-FE3F-E75F-A92F-5885FD807160}"/>
              </a:ext>
            </a:extLst>
          </p:cNvPr>
          <p:cNvSpPr>
            <a:spLocks noChangeArrowheads="1"/>
          </p:cNvSpPr>
          <p:nvPr/>
        </p:nvSpPr>
        <p:spPr bwMode="auto">
          <a:xfrm>
            <a:off x="187516" y="3449380"/>
            <a:ext cx="9517326" cy="823302"/>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医療計画</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５月１７日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◆救急医療　◆災害医療　◆へき地医療　◆周産期医療　◆小児医療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 name="正方形/長方形 2">
            <a:extLst>
              <a:ext uri="{FF2B5EF4-FFF2-40B4-BE49-F238E27FC236}">
                <a16:creationId xmlns:a16="http://schemas.microsoft.com/office/drawing/2014/main" id="{5EF0BFE0-D5AD-9F5E-8ABC-23ACE2C2B971}"/>
              </a:ext>
            </a:extLst>
          </p:cNvPr>
          <p:cNvSpPr>
            <a:spLocks noChangeArrowheads="1"/>
          </p:cNvSpPr>
          <p:nvPr/>
        </p:nvSpPr>
        <p:spPr bwMode="auto">
          <a:xfrm>
            <a:off x="187516" y="4380116"/>
            <a:ext cx="9517326" cy="2131353"/>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働き方改革の推進</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６月１４日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◆働き方改革の推進に係る現状等</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１）働き方改革の推進について　２）医師の勤務時間等の現状</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◆診療報酬における働き方改革に向けたこれまでの取組</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１１月１５日</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◆地域医療体制確保加算　◆医療機関におけるタスクシェア・タスクシフト</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◆手術・処置の時間外等加算</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◆看護職員の負担軽減及び看護職員と看護補助者の協働　◆ＩＣＴの活用等</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Tree>
    <p:extLst>
      <p:ext uri="{BB962C8B-B14F-4D97-AF65-F5344CB8AC3E}">
        <p14:creationId xmlns:p14="http://schemas.microsoft.com/office/powerpoint/2010/main" val="143073647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F875DB-5FAE-C8AC-5DC7-3F7938D861E7}"/>
            </a:ext>
          </a:extLst>
        </p:cNvPr>
        <p:cNvGrpSpPr/>
        <p:nvPr/>
      </p:nvGrpSpPr>
      <p:grpSpPr>
        <a:xfrm>
          <a:off x="0" y="0"/>
          <a:ext cx="0" cy="0"/>
          <a:chOff x="0" y="0"/>
          <a:chExt cx="0" cy="0"/>
        </a:xfrm>
      </p:grpSpPr>
      <p:sp>
        <p:nvSpPr>
          <p:cNvPr id="3" name="正方形/長方形 2">
            <a:extLst>
              <a:ext uri="{FF2B5EF4-FFF2-40B4-BE49-F238E27FC236}">
                <a16:creationId xmlns:a16="http://schemas.microsoft.com/office/drawing/2014/main" id="{9BC12586-CF26-BE27-2856-298A21982998}"/>
              </a:ext>
            </a:extLst>
          </p:cNvPr>
          <p:cNvSpPr/>
          <p:nvPr/>
        </p:nvSpPr>
        <p:spPr>
          <a:xfrm>
            <a:off x="692618" y="188641"/>
            <a:ext cx="8520763" cy="863084"/>
          </a:xfrm>
          <a:prstGeom prst="rect">
            <a:avLst/>
          </a:prstGeom>
          <a:solidFill>
            <a:schemeClr val="accent4">
              <a:alpha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令和</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5</a:t>
            </a: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年</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6</a:t>
            </a: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月</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16</a:t>
            </a: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日 経済財政運営と改革の基本方針</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2023</a:t>
            </a: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a:cs typeface="+mn-cs"/>
              </a:rPr>
              <a:t>いわゆる「骨太の方針</a:t>
            </a:r>
            <a:r>
              <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a:cs typeface="+mn-cs"/>
              </a:rPr>
              <a:t>2023</a:t>
            </a: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a:cs typeface="+mn-cs"/>
              </a:rPr>
              <a:t>」　①</a:t>
            </a:r>
            <a:endPar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a:cs typeface="+mn-cs"/>
            </a:endParaRPr>
          </a:p>
        </p:txBody>
      </p:sp>
      <p:sp>
        <p:nvSpPr>
          <p:cNvPr id="4" name="正方形/長方形 3">
            <a:extLst>
              <a:ext uri="{FF2B5EF4-FFF2-40B4-BE49-F238E27FC236}">
                <a16:creationId xmlns:a16="http://schemas.microsoft.com/office/drawing/2014/main" id="{3FE12FE1-E99E-9C23-00E6-79A3B3515538}"/>
              </a:ext>
            </a:extLst>
          </p:cNvPr>
          <p:cNvSpPr/>
          <p:nvPr/>
        </p:nvSpPr>
        <p:spPr>
          <a:xfrm>
            <a:off x="560512" y="1187035"/>
            <a:ext cx="8964488" cy="4680520"/>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700" b="0" i="0" u="none" strike="noStrike" kern="1200" cap="none" spc="0" normalizeH="0" baseline="0" noProof="0" dirty="0">
                <a:ln>
                  <a:noFill/>
                </a:ln>
                <a:solidFill>
                  <a:prstClr val="black"/>
                </a:solidFill>
                <a:effectLst/>
                <a:uLnTx/>
                <a:uFillTx/>
                <a:latin typeface="ＭＳ Ｐゴシック"/>
                <a:ea typeface="ＭＳ Ｐゴシック"/>
                <a:cs typeface="+mn-cs"/>
              </a:rPr>
              <a:t>【</a:t>
            </a:r>
            <a:r>
              <a:rPr kumimoji="1" lang="ja-JP" altLang="en-US" sz="1700" b="0" i="0" u="none" strike="noStrike" kern="1200" cap="none" spc="0" normalizeH="0" baseline="0" noProof="0" dirty="0">
                <a:ln>
                  <a:noFill/>
                </a:ln>
                <a:solidFill>
                  <a:prstClr val="black"/>
                </a:solidFill>
                <a:effectLst/>
                <a:uLnTx/>
                <a:uFillTx/>
                <a:latin typeface="ＭＳ Ｐゴシック"/>
                <a:ea typeface="ＭＳ Ｐゴシック"/>
                <a:cs typeface="+mn-cs"/>
              </a:rPr>
              <a:t>第４章　２．持続可能な社会保障制度の構築</a:t>
            </a:r>
            <a:r>
              <a:rPr kumimoji="1" lang="en-US" altLang="ja-JP" sz="1700" b="0" i="0" u="none" strike="noStrike" kern="1200" cap="none" spc="0" normalizeH="0" baseline="0" noProof="0" dirty="0">
                <a:ln>
                  <a:noFill/>
                </a:ln>
                <a:solidFill>
                  <a:prstClr val="black"/>
                </a:solidFill>
                <a:effectLst/>
                <a:uLnTx/>
                <a:uFillTx/>
                <a:latin typeface="ＭＳ Ｐゴシック"/>
                <a:ea typeface="ＭＳ Ｐゴシック"/>
                <a:cs typeface="+mn-cs"/>
              </a:rPr>
              <a:t>】</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700" b="0" i="0" u="none" strike="noStrike" kern="1200" cap="none" spc="0" normalizeH="0" baseline="0" noProof="0" dirty="0">
                <a:ln>
                  <a:noFill/>
                </a:ln>
                <a:solidFill>
                  <a:prstClr val="black"/>
                </a:solidFill>
                <a:effectLst/>
                <a:uLnTx/>
                <a:uFillTx/>
                <a:latin typeface="ＭＳ Ｐゴシック"/>
                <a:ea typeface="ＭＳ Ｐゴシック"/>
                <a:cs typeface="+mn-cs"/>
              </a:rPr>
              <a:t>（社会保障分野における経済・財政一体改革の強化・推進）</a:t>
            </a:r>
            <a:endParaRPr kumimoji="1" lang="en-US" altLang="ja-JP" sz="1700"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700" b="0" i="0" u="none" strike="noStrike" kern="1200" cap="none" spc="0" normalizeH="0" baseline="0" noProof="0" dirty="0">
                <a:ln>
                  <a:noFill/>
                </a:ln>
                <a:solidFill>
                  <a:prstClr val="black"/>
                </a:solidFill>
                <a:effectLst/>
                <a:uLnTx/>
                <a:uFillTx/>
                <a:latin typeface="ＭＳ Ｐゴシック"/>
                <a:ea typeface="ＭＳ Ｐゴシック"/>
                <a:cs typeface="+mn-cs"/>
              </a:rPr>
              <a:t>   </a:t>
            </a:r>
            <a:r>
              <a:rPr kumimoji="1" lang="ja-JP" altLang="en-US" sz="1700" b="0" i="0" u="none" strike="noStrike" kern="1200" cap="none" spc="0" normalizeH="0" baseline="0" noProof="0" dirty="0">
                <a:ln>
                  <a:noFill/>
                </a:ln>
                <a:solidFill>
                  <a:prstClr val="black"/>
                </a:solidFill>
                <a:effectLst/>
                <a:uLnTx/>
                <a:uFillTx/>
                <a:latin typeface="ＭＳ Ｐゴシック"/>
                <a:ea typeface="ＭＳ Ｐゴシック"/>
                <a:cs typeface="+mn-cs"/>
              </a:rPr>
              <a:t>次期診療報酬改定・介護報酬改定・障害福祉サービス等報酬の同時改定においては、物価高騰・賃金上昇、経営の状況、支え手が減少する中での人材確保の必要性、患者・利用者負担・保険料負担への影響を踏まえ、患者・利用者が必要なサービスが受けられるよう、必要な対応を行う。</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700" b="0" i="0" u="none" strike="noStrike" kern="1200" cap="none" spc="0" normalizeH="0" baseline="0" noProof="0" dirty="0">
                <a:ln>
                  <a:noFill/>
                </a:ln>
                <a:solidFill>
                  <a:prstClr val="black"/>
                </a:solidFill>
                <a:effectLst/>
                <a:uLnTx/>
                <a:uFillTx/>
                <a:latin typeface="ＭＳ Ｐゴシック"/>
                <a:ea typeface="ＭＳ Ｐゴシック"/>
                <a:cs typeface="+mn-cs"/>
              </a:rPr>
              <a:t>　その際、第５章２における「令和６年度予算編成に向けた考え方」を踏まえつつ、持続可能な社会保障制度の構築に向けて、当面直面する地域包括ケアシステムの更なる推進のための医療・介護・障害サービスの連携等の課題とともに、以上に掲げた医療・介護分野の課題について効果的・効率的に対応する観点から検討を行う。</a:t>
            </a:r>
            <a:endParaRPr kumimoji="1" lang="en-US" altLang="ja-JP" sz="1700"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endParaRPr kumimoji="1" lang="ja-JP" altLang="en-US" sz="1700"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700" b="0" i="0" u="none" strike="noStrike" kern="1200" cap="none" spc="0" normalizeH="0" baseline="0" noProof="0" dirty="0">
                <a:ln>
                  <a:noFill/>
                </a:ln>
                <a:solidFill>
                  <a:prstClr val="black"/>
                </a:solidFill>
                <a:effectLst/>
                <a:uLnTx/>
                <a:uFillTx/>
                <a:latin typeface="ＭＳ Ｐゴシック"/>
                <a:ea typeface="ＭＳ Ｐゴシック"/>
                <a:cs typeface="+mn-cs"/>
              </a:rPr>
              <a:t>【</a:t>
            </a:r>
            <a:r>
              <a:rPr kumimoji="1" lang="ja-JP" altLang="en-US" sz="1700" b="0" i="0" u="none" strike="noStrike" kern="1200" cap="none" spc="0" normalizeH="0" baseline="0" noProof="0" dirty="0">
                <a:ln>
                  <a:noFill/>
                </a:ln>
                <a:solidFill>
                  <a:prstClr val="black"/>
                </a:solidFill>
                <a:effectLst/>
                <a:uLnTx/>
                <a:uFillTx/>
                <a:latin typeface="ＭＳ Ｐゴシック"/>
                <a:ea typeface="ＭＳ Ｐゴシック"/>
                <a:cs typeface="+mn-cs"/>
              </a:rPr>
              <a:t>第５章 ２　令和６年度予算編成に向けた考え方</a:t>
            </a:r>
            <a:r>
              <a:rPr kumimoji="1" lang="en-US" altLang="ja-JP" sz="1700" b="0" i="0" u="none" strike="noStrike" kern="1200" cap="none" spc="0" normalizeH="0" baseline="0" noProof="0" dirty="0">
                <a:ln>
                  <a:noFill/>
                </a:ln>
                <a:solidFill>
                  <a:prstClr val="black"/>
                </a:solidFill>
                <a:effectLst/>
                <a:uLnTx/>
                <a:uFillTx/>
                <a:latin typeface="ＭＳ Ｐゴシック"/>
                <a:ea typeface="ＭＳ Ｐゴシック"/>
                <a:cs typeface="+mn-cs"/>
              </a:rPr>
              <a:t>】</a:t>
            </a:r>
            <a:endParaRPr kumimoji="1" lang="ja-JP" altLang="en-US" sz="1700"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700" b="0" i="0" u="none" strike="noStrike" kern="1200" cap="none" spc="0" normalizeH="0" baseline="0" noProof="0" dirty="0">
                <a:ln>
                  <a:noFill/>
                </a:ln>
                <a:solidFill>
                  <a:prstClr val="black"/>
                </a:solidFill>
                <a:effectLst/>
                <a:uLnTx/>
                <a:uFillTx/>
                <a:latin typeface="ＭＳ Ｐゴシック"/>
                <a:ea typeface="ＭＳ Ｐゴシック"/>
                <a:cs typeface="+mn-cs"/>
              </a:rPr>
              <a:t>②　</a:t>
            </a:r>
            <a:r>
              <a:rPr kumimoji="1" lang="ja-JP" altLang="en-US" sz="1700" b="0" i="0" u="sng" strike="noStrike" kern="1200" cap="none" spc="0" normalizeH="0" baseline="0" noProof="0" dirty="0">
                <a:ln>
                  <a:noFill/>
                </a:ln>
                <a:solidFill>
                  <a:prstClr val="black"/>
                </a:solidFill>
                <a:effectLst/>
                <a:uLnTx/>
                <a:uFillTx/>
                <a:latin typeface="ＭＳ Ｐゴシック"/>
                <a:ea typeface="ＭＳ Ｐゴシック"/>
                <a:cs typeface="+mn-cs"/>
              </a:rPr>
              <a:t>令和６年度予算において、本方針、骨太方針</a:t>
            </a:r>
            <a:r>
              <a:rPr kumimoji="1" lang="en-US" altLang="ja-JP" sz="1700" b="0" i="0" u="sng" strike="noStrike" kern="1200" cap="none" spc="0" normalizeH="0" baseline="0" noProof="0" dirty="0">
                <a:ln>
                  <a:noFill/>
                </a:ln>
                <a:solidFill>
                  <a:prstClr val="black"/>
                </a:solidFill>
                <a:effectLst/>
                <a:uLnTx/>
                <a:uFillTx/>
                <a:latin typeface="ＭＳ Ｐゴシック"/>
                <a:ea typeface="ＭＳ Ｐゴシック"/>
                <a:cs typeface="+mn-cs"/>
              </a:rPr>
              <a:t>2022</a:t>
            </a:r>
            <a:r>
              <a:rPr kumimoji="1" lang="ja-JP" altLang="en-US" sz="1700" b="0" i="0" u="sng" strike="noStrike" kern="1200" cap="none" spc="0" normalizeH="0" baseline="0" noProof="0" dirty="0">
                <a:ln>
                  <a:noFill/>
                </a:ln>
                <a:solidFill>
                  <a:prstClr val="black"/>
                </a:solidFill>
                <a:effectLst/>
                <a:uLnTx/>
                <a:uFillTx/>
                <a:latin typeface="ＭＳ Ｐゴシック"/>
                <a:ea typeface="ＭＳ Ｐゴシック"/>
                <a:cs typeface="+mn-cs"/>
              </a:rPr>
              <a:t>及び骨太方針</a:t>
            </a:r>
            <a:r>
              <a:rPr kumimoji="1" lang="en-US" altLang="ja-JP" sz="1700" b="0" i="0" u="sng" strike="noStrike" kern="1200" cap="none" spc="0" normalizeH="0" baseline="0" noProof="0" dirty="0">
                <a:ln>
                  <a:noFill/>
                </a:ln>
                <a:solidFill>
                  <a:prstClr val="black"/>
                </a:solidFill>
                <a:effectLst/>
                <a:uLnTx/>
                <a:uFillTx/>
                <a:latin typeface="ＭＳ Ｐゴシック"/>
                <a:ea typeface="ＭＳ Ｐゴシック"/>
                <a:cs typeface="+mn-cs"/>
              </a:rPr>
              <a:t>2021</a:t>
            </a:r>
            <a:r>
              <a:rPr kumimoji="1" lang="ja-JP" altLang="en-US" sz="1700" b="0" i="0" u="sng" strike="noStrike" kern="1200" cap="none" spc="0" normalizeH="0" baseline="0" noProof="0" dirty="0">
                <a:ln>
                  <a:noFill/>
                </a:ln>
                <a:solidFill>
                  <a:prstClr val="black"/>
                </a:solidFill>
                <a:effectLst/>
                <a:uLnTx/>
                <a:uFillTx/>
                <a:latin typeface="ＭＳ Ｐゴシック"/>
                <a:ea typeface="ＭＳ Ｐゴシック"/>
                <a:cs typeface="+mn-cs"/>
              </a:rPr>
              <a:t>に基づき、経済・財政一</a:t>
            </a:r>
            <a:endParaRPr kumimoji="1" lang="en-US" altLang="ja-JP" sz="1700" b="0" i="0" u="sng"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700" b="0" i="0" u="none" strike="noStrike" kern="1200" cap="none" spc="0" normalizeH="0" baseline="0" noProof="0" dirty="0">
                <a:ln>
                  <a:noFill/>
                </a:ln>
                <a:solidFill>
                  <a:prstClr val="black"/>
                </a:solidFill>
                <a:effectLst/>
                <a:uLnTx/>
                <a:uFillTx/>
                <a:latin typeface="ＭＳ Ｐゴシック"/>
                <a:ea typeface="ＭＳ Ｐゴシック"/>
                <a:cs typeface="+mn-cs"/>
              </a:rPr>
              <a:t>   </a:t>
            </a:r>
            <a:r>
              <a:rPr kumimoji="1" lang="ja-JP" altLang="en-US" sz="1700" b="0" i="0" u="sng" strike="noStrike" kern="1200" cap="none" spc="0" normalizeH="0" baseline="0" noProof="0" dirty="0">
                <a:ln>
                  <a:noFill/>
                </a:ln>
                <a:solidFill>
                  <a:prstClr val="black"/>
                </a:solidFill>
                <a:effectLst/>
                <a:uLnTx/>
                <a:uFillTx/>
                <a:latin typeface="ＭＳ Ｐゴシック"/>
                <a:ea typeface="ＭＳ Ｐゴシック"/>
                <a:cs typeface="+mn-cs"/>
              </a:rPr>
              <a:t>体改革を着実に推進する。</a:t>
            </a:r>
            <a:r>
              <a:rPr kumimoji="1" lang="ja-JP" altLang="en-US" sz="1700" b="0" i="0" u="none" strike="noStrike" kern="1200" cap="none" spc="0" normalizeH="0" baseline="0" noProof="0" dirty="0">
                <a:ln>
                  <a:noFill/>
                </a:ln>
                <a:solidFill>
                  <a:prstClr val="black"/>
                </a:solidFill>
                <a:effectLst/>
                <a:uLnTx/>
                <a:uFillTx/>
                <a:latin typeface="ＭＳ Ｐゴシック"/>
                <a:ea typeface="ＭＳ Ｐゴシック"/>
                <a:cs typeface="+mn-cs"/>
              </a:rPr>
              <a:t>ただし、重要な政策の選択肢をせばめることがあってはならない。</a:t>
            </a:r>
          </a:p>
          <a:p>
            <a:pPr marL="0" marR="0" lvl="0" indent="0" algn="l" defTabSz="685800" rtl="0" eaLnBrk="1" fontAlgn="auto" latinLnBrk="0" hangingPunct="1">
              <a:lnSpc>
                <a:spcPct val="100000"/>
              </a:lnSpc>
              <a:spcBef>
                <a:spcPts val="300"/>
              </a:spcBef>
              <a:spcAft>
                <a:spcPts val="0"/>
              </a:spcAft>
              <a:buClrTx/>
              <a:buSzTx/>
              <a:buFontTx/>
              <a:buNone/>
              <a:tabLst/>
              <a:defRPr/>
            </a:pPr>
            <a:r>
              <a:rPr kumimoji="1" lang="en-US" altLang="ja-JP" sz="1700" b="0" i="0" u="none" strike="noStrike" kern="1200" cap="none" spc="0" normalizeH="0" baseline="0" noProof="0" dirty="0">
                <a:ln>
                  <a:noFill/>
                </a:ln>
                <a:solidFill>
                  <a:prstClr val="black"/>
                </a:solidFill>
                <a:effectLst/>
                <a:uLnTx/>
                <a:uFillTx/>
                <a:latin typeface="ＭＳ Ｐゴシック"/>
                <a:ea typeface="ＭＳ Ｐゴシック"/>
                <a:cs typeface="+mn-cs"/>
              </a:rPr>
              <a:t>〔</a:t>
            </a:r>
            <a:r>
              <a:rPr kumimoji="1" lang="ja-JP" altLang="en-US" sz="1700" b="0" i="0" u="none" strike="noStrike" kern="1200" cap="none" spc="0" normalizeH="0" baseline="0" noProof="0" dirty="0">
                <a:ln>
                  <a:noFill/>
                </a:ln>
                <a:solidFill>
                  <a:prstClr val="black"/>
                </a:solidFill>
                <a:effectLst/>
                <a:uLnTx/>
                <a:uFillTx/>
                <a:latin typeface="ＭＳ Ｐゴシック"/>
                <a:ea typeface="ＭＳ Ｐゴシック"/>
                <a:cs typeface="+mn-cs"/>
              </a:rPr>
              <a:t>骨太方針</a:t>
            </a:r>
            <a:r>
              <a:rPr kumimoji="1" lang="en-US" altLang="ja-JP" sz="1700" b="0" i="0" u="none" strike="noStrike" kern="1200" cap="none" spc="0" normalizeH="0" baseline="0" noProof="0" dirty="0">
                <a:ln>
                  <a:noFill/>
                </a:ln>
                <a:solidFill>
                  <a:prstClr val="black"/>
                </a:solidFill>
                <a:effectLst/>
                <a:uLnTx/>
                <a:uFillTx/>
                <a:latin typeface="ＭＳ Ｐゴシック"/>
                <a:ea typeface="ＭＳ Ｐゴシック"/>
                <a:cs typeface="+mn-cs"/>
              </a:rPr>
              <a:t>2021〕</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700" b="0" i="0" u="none" strike="noStrike" kern="1200" cap="none" spc="0" normalizeH="0" baseline="0" noProof="0" dirty="0">
                <a:ln>
                  <a:noFill/>
                </a:ln>
                <a:solidFill>
                  <a:prstClr val="black"/>
                </a:solidFill>
                <a:effectLst/>
                <a:uLnTx/>
                <a:uFillTx/>
                <a:latin typeface="ＭＳ Ｐゴシック"/>
                <a:ea typeface="ＭＳ Ｐゴシック"/>
                <a:cs typeface="+mn-cs"/>
              </a:rPr>
              <a:t>　　</a:t>
            </a:r>
            <a:r>
              <a:rPr kumimoji="1" lang="ja-JP" altLang="en-US" sz="1700" b="1" i="0" u="sng" strike="noStrike" kern="1200" cap="none" spc="0" normalizeH="0" baseline="0" noProof="0" dirty="0">
                <a:ln>
                  <a:noFill/>
                </a:ln>
                <a:solidFill>
                  <a:srgbClr val="FF0000"/>
                </a:solidFill>
                <a:effectLst/>
                <a:uLnTx/>
                <a:uFillTx/>
                <a:latin typeface="ＭＳ Ｐゴシック"/>
                <a:ea typeface="ＭＳ Ｐゴシック"/>
                <a:cs typeface="+mn-cs"/>
              </a:rPr>
              <a:t>社会保障関係費については、基盤強化期間（</a:t>
            </a:r>
            <a:r>
              <a:rPr kumimoji="1" lang="en-US" altLang="ja-JP" sz="1700" b="1" i="0" u="sng" strike="noStrike" kern="1200" cap="none" spc="0" normalizeH="0" baseline="0" noProof="0" dirty="0">
                <a:ln>
                  <a:noFill/>
                </a:ln>
                <a:solidFill>
                  <a:srgbClr val="FF0000"/>
                </a:solidFill>
                <a:effectLst/>
                <a:uLnTx/>
                <a:uFillTx/>
                <a:latin typeface="ＭＳ Ｐゴシック"/>
                <a:ea typeface="ＭＳ Ｐゴシック"/>
                <a:cs typeface="+mn-cs"/>
              </a:rPr>
              <a:t>2022</a:t>
            </a:r>
            <a:r>
              <a:rPr kumimoji="1" lang="ja-JP" altLang="en-US" sz="1700" b="1" i="0" u="sng" strike="noStrike" kern="1200" cap="none" spc="0" normalizeH="0" baseline="0" noProof="0" dirty="0">
                <a:ln>
                  <a:noFill/>
                </a:ln>
                <a:solidFill>
                  <a:srgbClr val="FF0000"/>
                </a:solidFill>
                <a:effectLst/>
                <a:uLnTx/>
                <a:uFillTx/>
                <a:latin typeface="ＭＳ Ｐゴシック"/>
                <a:ea typeface="ＭＳ Ｐゴシック"/>
                <a:cs typeface="+mn-cs"/>
              </a:rPr>
              <a:t>年度から</a:t>
            </a:r>
            <a:r>
              <a:rPr kumimoji="1" lang="en-US" altLang="ja-JP" sz="1700" b="1" i="0" u="sng" strike="noStrike" kern="1200" cap="none" spc="0" normalizeH="0" baseline="0" noProof="0" dirty="0">
                <a:ln>
                  <a:noFill/>
                </a:ln>
                <a:solidFill>
                  <a:srgbClr val="FF0000"/>
                </a:solidFill>
                <a:effectLst/>
                <a:uLnTx/>
                <a:uFillTx/>
                <a:latin typeface="ＭＳ Ｐゴシック"/>
                <a:ea typeface="ＭＳ Ｐゴシック"/>
                <a:cs typeface="+mn-cs"/>
              </a:rPr>
              <a:t>2024</a:t>
            </a:r>
            <a:r>
              <a:rPr kumimoji="1" lang="ja-JP" altLang="en-US" sz="1700" b="1" i="0" u="sng" strike="noStrike" kern="1200" cap="none" spc="0" normalizeH="0" baseline="0" noProof="0" dirty="0">
                <a:ln>
                  <a:noFill/>
                </a:ln>
                <a:solidFill>
                  <a:srgbClr val="FF0000"/>
                </a:solidFill>
                <a:effectLst/>
                <a:uLnTx/>
                <a:uFillTx/>
                <a:latin typeface="ＭＳ Ｐゴシック"/>
                <a:ea typeface="ＭＳ Ｐゴシック"/>
                <a:cs typeface="+mn-cs"/>
              </a:rPr>
              <a:t>年度までの３年間）において </a:t>
            </a:r>
            <a:endParaRPr kumimoji="1" lang="en-US" altLang="ja-JP" sz="1700" b="1" i="0" u="sng" strike="noStrike" kern="1200" cap="none" spc="0" normalizeH="0" baseline="0" noProof="0" dirty="0">
              <a:ln>
                <a:noFill/>
              </a:ln>
              <a:solidFill>
                <a:srgbClr val="FF0000"/>
              </a:solidFill>
              <a:effectLst/>
              <a:uLnTx/>
              <a:uFillTx/>
              <a:latin typeface="ＭＳ Ｐゴシック"/>
              <a:ea typeface="ＭＳ Ｐゴシック"/>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700" b="1" i="0" u="none" strike="noStrike" kern="1200" cap="none" spc="0" normalizeH="0" baseline="0" noProof="0" dirty="0">
                <a:ln>
                  <a:noFill/>
                </a:ln>
                <a:solidFill>
                  <a:srgbClr val="FF0000"/>
                </a:solidFill>
                <a:effectLst/>
                <a:uLnTx/>
                <a:uFillTx/>
                <a:latin typeface="ＭＳ Ｐゴシック"/>
                <a:ea typeface="ＭＳ Ｐゴシック"/>
                <a:cs typeface="+mn-cs"/>
              </a:rPr>
              <a:t> </a:t>
            </a:r>
            <a:r>
              <a:rPr kumimoji="1" lang="ja-JP" altLang="en-US" sz="1700" b="1" i="0" u="sng" strike="noStrike" kern="1200" cap="none" spc="0" normalizeH="0" baseline="0" noProof="0" dirty="0">
                <a:ln>
                  <a:noFill/>
                </a:ln>
                <a:solidFill>
                  <a:srgbClr val="FF0000"/>
                </a:solidFill>
                <a:effectLst/>
                <a:uLnTx/>
                <a:uFillTx/>
                <a:latin typeface="ＭＳ Ｐゴシック"/>
                <a:ea typeface="ＭＳ Ｐゴシック"/>
                <a:cs typeface="+mn-cs"/>
              </a:rPr>
              <a:t>その実質的な増加を高齢化による増加分に相当する伸びにおさめる</a:t>
            </a:r>
            <a:r>
              <a:rPr kumimoji="1" lang="ja-JP" altLang="en-US" sz="1700" b="0" i="0" u="sng" strike="noStrike" kern="1200" cap="none" spc="0" normalizeH="0" baseline="0" noProof="0" dirty="0">
                <a:ln>
                  <a:noFill/>
                </a:ln>
                <a:solidFill>
                  <a:prstClr val="black"/>
                </a:solidFill>
                <a:effectLst/>
                <a:uLnTx/>
                <a:uFillTx/>
                <a:latin typeface="ＭＳ Ｐゴシック"/>
                <a:ea typeface="ＭＳ Ｐゴシック"/>
                <a:cs typeface="+mn-cs"/>
              </a:rPr>
              <a:t>ことを目指す方針とされて</a:t>
            </a:r>
            <a:endParaRPr kumimoji="1" lang="en-US" altLang="ja-JP" sz="1700" b="0" i="0" u="sng"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700" b="0" i="0" u="none" strike="noStrike" kern="1200" cap="none" spc="0" normalizeH="0" baseline="0" noProof="0" dirty="0">
                <a:ln>
                  <a:noFill/>
                </a:ln>
                <a:solidFill>
                  <a:prstClr val="black"/>
                </a:solidFill>
                <a:effectLst/>
                <a:uLnTx/>
                <a:uFillTx/>
                <a:latin typeface="ＭＳ Ｐゴシック"/>
                <a:ea typeface="ＭＳ Ｐゴシック"/>
                <a:cs typeface="+mn-cs"/>
              </a:rPr>
              <a:t> </a:t>
            </a:r>
            <a:r>
              <a:rPr kumimoji="1" lang="ja-JP" altLang="en-US" sz="1700" b="0" i="0" u="sng" strike="noStrike" kern="1200" cap="none" spc="0" normalizeH="0" baseline="0" noProof="0" dirty="0">
                <a:ln>
                  <a:noFill/>
                </a:ln>
                <a:solidFill>
                  <a:prstClr val="black"/>
                </a:solidFill>
                <a:effectLst/>
                <a:uLnTx/>
                <a:uFillTx/>
                <a:latin typeface="ＭＳ Ｐゴシック"/>
                <a:ea typeface="ＭＳ Ｐゴシック"/>
                <a:cs typeface="+mn-cs"/>
              </a:rPr>
              <a:t>いること、経済・物価動向等を踏まえ、その方針を継続する。</a:t>
            </a:r>
          </a:p>
        </p:txBody>
      </p:sp>
      <p:sp>
        <p:nvSpPr>
          <p:cNvPr id="6" name="スライド番号プレースホルダー 2">
            <a:extLst>
              <a:ext uri="{FF2B5EF4-FFF2-40B4-BE49-F238E27FC236}">
                <a16:creationId xmlns:a16="http://schemas.microsoft.com/office/drawing/2014/main" id="{79AE1EF6-1F63-CE93-3690-7AEE2DD82795}"/>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Segoe UI"/>
                <a:ea typeface="メイリオ"/>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1" lang="ja-JP" altLang="en-US" sz="1600" b="0" i="0" u="none" strike="noStrike" kern="1200" cap="none" spc="0" normalizeH="0" baseline="0" noProof="0" dirty="0">
              <a:ln>
                <a:noFill/>
              </a:ln>
              <a:solidFill>
                <a:prstClr val="black"/>
              </a:solidFill>
              <a:effectLst/>
              <a:uLnTx/>
              <a:uFillTx/>
              <a:latin typeface="Segoe UI"/>
              <a:ea typeface="メイリオ"/>
              <a:cs typeface="+mn-cs"/>
            </a:endParaRPr>
          </a:p>
        </p:txBody>
      </p:sp>
    </p:spTree>
    <p:extLst>
      <p:ext uri="{BB962C8B-B14F-4D97-AF65-F5344CB8AC3E}">
        <p14:creationId xmlns:p14="http://schemas.microsoft.com/office/powerpoint/2010/main" val="3166547146"/>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051FC4-C2B4-C1A1-5D56-6C944C108665}"/>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9AEB3D62-5DD4-57A0-7E90-9B91D9F514F1}"/>
              </a:ext>
            </a:extLst>
          </p:cNvPr>
          <p:cNvSpPr>
            <a:spLocks noChangeArrowheads="1"/>
          </p:cNvSpPr>
          <p:nvPr/>
        </p:nvSpPr>
        <p:spPr bwMode="auto">
          <a:xfrm>
            <a:off x="194337" y="692696"/>
            <a:ext cx="9517326" cy="2644314"/>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処遇改善</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１０月２７日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（その１）</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◆看護職員処遇改善評価料の実績報告</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◆入院・外来医療等の調査・評価分科会における主な指摘</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◆医療を取り巻く状況等</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１２月８日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10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その２）</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◆処遇改善等に係る施策について　◆医療を取り巻く状況等について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◆看護職員処遇改善評価料について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◇医療関係職種は全産業平均の賃上げに追いついていない状況を踏まえ、医療機関等の職員における処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遇改善について、診療報酬において対応する場合を想定し、技術的検討を進めていく必要があることから、</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入院・外来医療等の調査・評価分科会において必要な分析を行い、検討を進める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Rectangle 2">
            <a:extLst>
              <a:ext uri="{FF2B5EF4-FFF2-40B4-BE49-F238E27FC236}">
                <a16:creationId xmlns:a16="http://schemas.microsoft.com/office/drawing/2014/main" id="{B93E4F46-F49D-41CA-EB62-2F91C373292B}"/>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a:t>
            </a:r>
            <a:r>
              <a:rPr kumimoji="1" lang="ja-JP"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②</a:t>
            </a:r>
            <a:endPar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11" name="スライド番号プレースホルダー 2">
            <a:extLst>
              <a:ext uri="{FF2B5EF4-FFF2-40B4-BE49-F238E27FC236}">
                <a16:creationId xmlns:a16="http://schemas.microsoft.com/office/drawing/2014/main" id="{3582E636-FE97-3457-1C3C-3CFA1AD89D6E}"/>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3" name="正方形/長方形 2">
            <a:extLst>
              <a:ext uri="{FF2B5EF4-FFF2-40B4-BE49-F238E27FC236}">
                <a16:creationId xmlns:a16="http://schemas.microsoft.com/office/drawing/2014/main" id="{98A21897-F9EF-D521-2B8C-13D3B67C044A}"/>
              </a:ext>
            </a:extLst>
          </p:cNvPr>
          <p:cNvSpPr>
            <a:spLocks noChangeArrowheads="1"/>
          </p:cNvSpPr>
          <p:nvPr/>
        </p:nvSpPr>
        <p:spPr bwMode="auto">
          <a:xfrm>
            <a:off x="159296" y="3568795"/>
            <a:ext cx="9517326" cy="1002839"/>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医療機関等における職員の賃上げ</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3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１月１０日</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◇多様な職種が働く医療界において全体としての賃上げが求められる中、診療報酬上の対応について、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試行的なシミュレーションを踏まえ、技術的にどのように考えるか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Tree>
    <p:extLst>
      <p:ext uri="{BB962C8B-B14F-4D97-AF65-F5344CB8AC3E}">
        <p14:creationId xmlns:p14="http://schemas.microsoft.com/office/powerpoint/2010/main" val="38153574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3034E0-30CB-AD90-AAA9-9DDB1ED8B272}"/>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2F5F76DC-B3DF-DBED-6C0B-D8B8E8775283}"/>
              </a:ext>
            </a:extLst>
          </p:cNvPr>
          <p:cNvSpPr>
            <a:spLocks noChangeArrowheads="1"/>
          </p:cNvSpPr>
          <p:nvPr/>
        </p:nvSpPr>
        <p:spPr bwMode="auto">
          <a:xfrm>
            <a:off x="194337" y="620688"/>
            <a:ext cx="9517326" cy="4401205"/>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医療ＤＸ</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４月２６日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（その１）</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◆医療ＤＸ推進の取組　◆全国医療情報プラットフォーム　◆電子カルテ情報の標準化</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◆診療報酬改定ＤＸ　◆電子処方箋　◆サイバーセキュリティ</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◆これまでの診療報酬上のＤＸにかかる評価</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８月２日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10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その２）</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◆医療ＤＸの推進にかかる工程表　◆診療報酬改定の実施時期の後ろ倒し</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◆薬価改定の施行は例年どおり４月１日に改定</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１２月１日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（その３）</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◆医療ＤＸ　◆情報共有基盤の整備　◆サイバーセキュリティ</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◆オンライン資格確認システム　◆電子処方箋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１２月８日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（その４）</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◆診療報酬における書面要件のデジタル化　◆書面掲示のデジタル化</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◆診療報酬改定施行時期の後ろ倒しを踏まえた各種対応</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１２月２７日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（その５）</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◆居宅同意取得型のオンライン資格確認等システムについて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◆在宅医療等における医療ＤＸ等の活用について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◆マイナンバーカードの健康保険証利用に係る対応について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Rectangle 2">
            <a:extLst>
              <a:ext uri="{FF2B5EF4-FFF2-40B4-BE49-F238E27FC236}">
                <a16:creationId xmlns:a16="http://schemas.microsoft.com/office/drawing/2014/main" id="{3F329DF6-E898-1FB2-66D1-088F58D45814}"/>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a:t>
            </a:r>
            <a:r>
              <a:rPr kumimoji="1" lang="ja-JP"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③</a:t>
            </a:r>
            <a:endPar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11" name="スライド番号プレースホルダー 2">
            <a:extLst>
              <a:ext uri="{FF2B5EF4-FFF2-40B4-BE49-F238E27FC236}">
                <a16:creationId xmlns:a16="http://schemas.microsoft.com/office/drawing/2014/main" id="{A3114A4B-3068-A37D-67CA-86585FA6CCF4}"/>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218692267"/>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0CE353-C48B-517A-461E-3B6897C674CE}"/>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BE7046B9-D905-328C-26F2-A5E1572626C5}"/>
              </a:ext>
            </a:extLst>
          </p:cNvPr>
          <p:cNvSpPr>
            <a:spLocks noChangeArrowheads="1"/>
          </p:cNvSpPr>
          <p:nvPr/>
        </p:nvSpPr>
        <p:spPr bwMode="auto">
          <a:xfrm>
            <a:off x="194337" y="620688"/>
            <a:ext cx="9517326" cy="3670236"/>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外来</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６月２１日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（その１）</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◆外来医療を取り巻く環境</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◆診療内容と医療費</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◆外来診療に係る診療報酬上の評価</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１１月８日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10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その２）</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◆情報通信機器を用いた医療の現状</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◆情報通信機器を用いた疾病管理</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◆へき地における情報通信機器を用いた診療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◆遠隔連携診療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１１月１０日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（その３）</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◆外来医療の現状（全般、外来機能の分化の推進、医療ＤＸ）</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◆かかりつけ医機能に係る評価</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１２月１５日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（その４）</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◆情報通信機器を用いた診療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Rectangle 2">
            <a:extLst>
              <a:ext uri="{FF2B5EF4-FFF2-40B4-BE49-F238E27FC236}">
                <a16:creationId xmlns:a16="http://schemas.microsoft.com/office/drawing/2014/main" id="{79FABDDA-C8AC-D540-A10D-06A4151733F8}"/>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a:t>
            </a:r>
            <a:r>
              <a:rPr kumimoji="1" lang="ja-JP"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④</a:t>
            </a:r>
            <a:endPar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11" name="スライド番号プレースホルダー 2">
            <a:extLst>
              <a:ext uri="{FF2B5EF4-FFF2-40B4-BE49-F238E27FC236}">
                <a16:creationId xmlns:a16="http://schemas.microsoft.com/office/drawing/2014/main" id="{F03EFA36-E595-4CBF-E387-AAB6A4ACC6B1}"/>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2" name="正方形/長方形 1">
            <a:extLst>
              <a:ext uri="{FF2B5EF4-FFF2-40B4-BE49-F238E27FC236}">
                <a16:creationId xmlns:a16="http://schemas.microsoft.com/office/drawing/2014/main" id="{E78B4813-F6F7-E190-3835-C78C38D658BF}"/>
              </a:ext>
            </a:extLst>
          </p:cNvPr>
          <p:cNvSpPr>
            <a:spLocks noChangeArrowheads="1"/>
          </p:cNvSpPr>
          <p:nvPr/>
        </p:nvSpPr>
        <p:spPr bwMode="auto">
          <a:xfrm>
            <a:off x="194337" y="4332782"/>
            <a:ext cx="9517326" cy="1990288"/>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感染症</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７月２６日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（その１）</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◆新興感染症発生・まん延時における医療について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◆新興感染症以外の感染症に対する医療について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１２月６日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10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その２）</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◆新興感染症発生・まん延時における医療及びその備えに対する評価</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◆新興感染症以外の感染症に対する医療の評価</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◆薬剤耐性対策に対する評価</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Tree>
    <p:extLst>
      <p:ext uri="{BB962C8B-B14F-4D97-AF65-F5344CB8AC3E}">
        <p14:creationId xmlns:p14="http://schemas.microsoft.com/office/powerpoint/2010/main" val="3528496898"/>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1">
            <a:extLst>
              <a:ext uri="{FF2B5EF4-FFF2-40B4-BE49-F238E27FC236}">
                <a16:creationId xmlns:a16="http://schemas.microsoft.com/office/drawing/2014/main" id="{366F8D74-F591-467A-9FB7-D774C278F0D3}"/>
              </a:ext>
            </a:extLst>
          </p:cNvPr>
          <p:cNvSpPr>
            <a:spLocks noChangeArrowheads="1"/>
          </p:cNvSpPr>
          <p:nvPr/>
        </p:nvSpPr>
        <p:spPr bwMode="auto">
          <a:xfrm>
            <a:off x="194337" y="620688"/>
            <a:ext cx="9517326" cy="4837222"/>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在宅</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７月１２日（その１）</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◆在宅医療を取りまく現状</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◆地域包括ケアシステムにおける在宅医療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◆訪問診療・往診等　◆訪問看護　◆歯科訪問診療　◆訪問薬剤管理　◆訪問栄養食事指導</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１０月４日（その２）</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◆在宅医療の現状等　◆患者の特性に応じた訪問診療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◆往診、在宅医療における２４時間の医療提供体制の確保</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◆在宅における緩和ケア　◆在宅における看取り　◆訪問栄養食事指導</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１０月２０日（その３）</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◆訪問看護</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１１月２９日（その４）</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◆在宅対応している薬局の体制評価</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◆終末期の訪問薬剤管理</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◆訪問薬剤管理における時間外対応</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◆在宅移行時の訪問薬剤管理</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◆高齢者施設等における薬剤管理</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１２月１５日（その５）</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◆訪問診療・往診等</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◆訪問看護</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Rectangle 2">
            <a:extLst>
              <a:ext uri="{FF2B5EF4-FFF2-40B4-BE49-F238E27FC236}">
                <a16:creationId xmlns:a16="http://schemas.microsoft.com/office/drawing/2014/main" id="{B392548A-5A39-4DCF-807F-3E92EE817A69}"/>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a:t>
            </a:r>
            <a:r>
              <a:rPr kumimoji="1" lang="ja-JP"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⑤</a:t>
            </a:r>
            <a:endPar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11" name="スライド番号プレースホルダー 2">
            <a:extLst>
              <a:ext uri="{FF2B5EF4-FFF2-40B4-BE49-F238E27FC236}">
                <a16:creationId xmlns:a16="http://schemas.microsoft.com/office/drawing/2014/main" id="{55EF124E-076A-497D-9857-7AA89C2D324B}"/>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310864526"/>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6B332C-50CA-E35D-4FCF-DCDB08992284}"/>
            </a:ext>
          </a:extLst>
        </p:cNvPr>
        <p:cNvGrpSpPr/>
        <p:nvPr/>
      </p:nvGrpSpPr>
      <p:grpSpPr>
        <a:xfrm>
          <a:off x="0" y="0"/>
          <a:ext cx="0" cy="0"/>
          <a:chOff x="0" y="0"/>
          <a:chExt cx="0" cy="0"/>
        </a:xfrm>
      </p:grpSpPr>
      <p:sp>
        <p:nvSpPr>
          <p:cNvPr id="8" name="正方形/長方形 1">
            <a:extLst>
              <a:ext uri="{FF2B5EF4-FFF2-40B4-BE49-F238E27FC236}">
                <a16:creationId xmlns:a16="http://schemas.microsoft.com/office/drawing/2014/main" id="{461E8544-BD6C-765F-66F3-F9D00A859013}"/>
              </a:ext>
            </a:extLst>
          </p:cNvPr>
          <p:cNvSpPr>
            <a:spLocks noChangeArrowheads="1"/>
          </p:cNvSpPr>
          <p:nvPr/>
        </p:nvSpPr>
        <p:spPr bwMode="auto">
          <a:xfrm>
            <a:off x="194337" y="620688"/>
            <a:ext cx="9517326" cy="5773375"/>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入院①</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７月５日（その１）</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◆入院をとりまく現状について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（１）入院患者及び医療提供体制　（２）入院医療における医療費</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◆入院医療に係る診療報酬上の評価について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（１）急性期入院医療　（２）回復期入院医療　（３）慢性期入院医療　（４）入院医療におけるその他の評価</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１１月８日（その２）</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◆急性期入院医療</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（１）急性期医療の現状を踏まえた対応について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（２）急性期一般入院基本料の施設基準について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一般病棟用の重症度、医療・看護必要度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zh-CN"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平均在院日数</a:t>
            </a:r>
            <a:endParaRPr kumimoji="1" lang="en-US" altLang="zh-CN"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（３）その他の急性期入院医療の実績及び体制に基づく評価について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１１月１５日（その３）</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◆回復期入院医療</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（１）回復期入院医療を取りまく現状等について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（２）地域包括ケア病棟入院料・入院医療管理料について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高齢者等の救急搬送患者の受け入れを推進することについて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短期滞在手術等基本料３の算定が多い地域包括ケア病棟における指標のあり方について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患者１日あたりの医療資源投入量（包括範囲）の推移が、入院後、徐々に低下する傾向であることを</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踏まえた評価のあり方について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在宅復帰支援の役割及び入院患者の６割以上は要支援１以上であること等を踏まえ、「在宅医療等</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の実績」のうち訪問看護と訪問リハビリの実績評価について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入退院支援における介護サービス事業者や障害サービス事業者等との連携強化</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（３）回復期リハビリテーション病棟入院料について</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（次ページに続く）</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Rectangle 2">
            <a:extLst>
              <a:ext uri="{FF2B5EF4-FFF2-40B4-BE49-F238E27FC236}">
                <a16:creationId xmlns:a16="http://schemas.microsoft.com/office/drawing/2014/main" id="{726EE31D-DE3B-6C0F-3EB1-6BF280E1A171}"/>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a:t>
            </a:r>
            <a:r>
              <a:rPr kumimoji="1" lang="ja-JP"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⑥</a:t>
            </a:r>
            <a:endPar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11" name="スライド番号プレースホルダー 2">
            <a:extLst>
              <a:ext uri="{FF2B5EF4-FFF2-40B4-BE49-F238E27FC236}">
                <a16:creationId xmlns:a16="http://schemas.microsoft.com/office/drawing/2014/main" id="{8ABCC96F-6F37-F7BE-E969-0271305E75EC}"/>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166679757"/>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726E5A-3FD2-F16A-DCB8-4FD6A963ECB7}"/>
            </a:ext>
          </a:extLst>
        </p:cNvPr>
        <p:cNvGrpSpPr/>
        <p:nvPr/>
      </p:nvGrpSpPr>
      <p:grpSpPr>
        <a:xfrm>
          <a:off x="0" y="0"/>
          <a:ext cx="0" cy="0"/>
          <a:chOff x="0" y="0"/>
          <a:chExt cx="0" cy="0"/>
        </a:xfrm>
      </p:grpSpPr>
      <p:sp>
        <p:nvSpPr>
          <p:cNvPr id="8" name="正方形/長方形 1">
            <a:extLst>
              <a:ext uri="{FF2B5EF4-FFF2-40B4-BE49-F238E27FC236}">
                <a16:creationId xmlns:a16="http://schemas.microsoft.com/office/drawing/2014/main" id="{5F74F6F7-C632-A581-D041-9DB03C73E5D1}"/>
              </a:ext>
            </a:extLst>
          </p:cNvPr>
          <p:cNvSpPr>
            <a:spLocks noChangeArrowheads="1"/>
          </p:cNvSpPr>
          <p:nvPr/>
        </p:nvSpPr>
        <p:spPr bwMode="auto">
          <a:xfrm>
            <a:off x="194337" y="620688"/>
            <a:ext cx="9517326" cy="5696431"/>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入院②</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１１月１５日（その３）</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◆回復期入院医療（続き）</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（３）回復期リハビリテーション病棟入院料について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適切なアウトカム評価を推進する観点からの</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FIM</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の測定のあり方について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アウトカムに基づいた適切な評価を推進する観点からの疾患別リハの上限単位数や体制強化加算</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のあり方について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発症後早期から集中的にリハビリを提供することを促すことについて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通所リハ事業所等との医師・リハビリ専門職とのリハビリテーション実施計画書の共有や、退院前カ</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ンファレンスにおける情報共有など、退院後に早期にリハビリテーションが提供されることを推進するた</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めの方策について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栄養状態の評価や定期的なモニタリングを確実に実施し、栄養管理充実を図るための方策について　</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身体的拘束を予防・最小化する取組強化と、身体的拘束を実施した場合の評価について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地域リハビリテーション活動支援事業等の総合事業へ市町村の求めに応じて協力することについて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１１月２２日（その４）</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◆療養病棟入院基本料</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注</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11</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に規定される看護職員等の配置基準及び医療区分２・３を満たす患者割合についての経過措置に</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医療区分を現行の３分類から疾患・状態と処置等を組み合わせた９分類に精緻化していくことについて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２単位を超えるリハビリテーションの評価について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中心静脈栄養の評価に一定の上限日数を設けること、およびガイドライン等で経腸栄養が禁忌かつ静</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脈栄養が適応とされていない疾患について医療区分２として評価することについて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◆障害者施設等入院基本料等</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該当患者割合についての取扱いを明確化することについて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透析患者に対する評価を療養病棟入院基本料に準じた評価とすることについて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Rectangle 2">
            <a:extLst>
              <a:ext uri="{FF2B5EF4-FFF2-40B4-BE49-F238E27FC236}">
                <a16:creationId xmlns:a16="http://schemas.microsoft.com/office/drawing/2014/main" id="{BC14662A-07A9-CC40-4B45-1AE7669B46E4}"/>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a:t>
            </a:r>
            <a:r>
              <a:rPr kumimoji="1" lang="ja-JP"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⑦</a:t>
            </a:r>
            <a:endPar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11" name="スライド番号プレースホルダー 2">
            <a:extLst>
              <a:ext uri="{FF2B5EF4-FFF2-40B4-BE49-F238E27FC236}">
                <a16:creationId xmlns:a16="http://schemas.microsoft.com/office/drawing/2014/main" id="{ACC705EF-3129-B64D-7DC5-78DBDD262AD3}"/>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828888134"/>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BCFCC8-6EB0-A441-391F-A1846901B999}"/>
            </a:ext>
          </a:extLst>
        </p:cNvPr>
        <p:cNvGrpSpPr/>
        <p:nvPr/>
      </p:nvGrpSpPr>
      <p:grpSpPr>
        <a:xfrm>
          <a:off x="0" y="0"/>
          <a:ext cx="0" cy="0"/>
          <a:chOff x="0" y="0"/>
          <a:chExt cx="0" cy="0"/>
        </a:xfrm>
      </p:grpSpPr>
      <p:sp>
        <p:nvSpPr>
          <p:cNvPr id="8" name="正方形/長方形 1">
            <a:extLst>
              <a:ext uri="{FF2B5EF4-FFF2-40B4-BE49-F238E27FC236}">
                <a16:creationId xmlns:a16="http://schemas.microsoft.com/office/drawing/2014/main" id="{0CCA4E96-D506-C18F-6528-DE2DED06FA3C}"/>
              </a:ext>
            </a:extLst>
          </p:cNvPr>
          <p:cNvSpPr>
            <a:spLocks noChangeArrowheads="1"/>
          </p:cNvSpPr>
          <p:nvPr/>
        </p:nvSpPr>
        <p:spPr bwMode="auto">
          <a:xfrm>
            <a:off x="194337" y="620688"/>
            <a:ext cx="9517326" cy="4747453"/>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入院③</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１１月２４日（その５）</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◆ＤＰＣ／ＰＤＰＳ</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（１）医療機関別係数について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保険診療係数の評価を廃止することについて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効率性係数の評価手法を見直すとともに、医療機関群ごとの評価とすることについて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救急医療係数の名称変更及び評価項目としての位置づけの再整理を行うことについて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地域医療係数における体制評価指数の評価手法・評価内容を見直し、新たな評価項目を追加するこ</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とについて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a:t>
            </a:r>
            <a:r>
              <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DPC</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対象病院の要件について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「データ数」及び「適切な</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DPC</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データの作成」に係る基準を新設することについて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データ数が一定基準に満たない医療機関の基礎係数における評価を区別し、その後、要件判定の</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対象としていくことについて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（３）算定ルールについて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入院初期の医療資源投入量が現行の設定点数を上回る診断群分類に対し、点数設定方式</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B</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を適用</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することについて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一定程度標準化が進んでいると考えられる診断群分類に対し、入院期間</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Ⅰ</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で入院基本料を除く包括</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評価を行う新たな点数設定方式を導入することについて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（４）退院患者調査（</a:t>
            </a:r>
            <a:r>
              <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DPC</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データ）について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調査の名称や目的、結果報告のあり方を再整理することについて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臨床指標等のデータの入力状況を公開データにおいてモニタリングしていくことについて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Rectangle 2">
            <a:extLst>
              <a:ext uri="{FF2B5EF4-FFF2-40B4-BE49-F238E27FC236}">
                <a16:creationId xmlns:a16="http://schemas.microsoft.com/office/drawing/2014/main" id="{390532B0-FE93-79BC-EFEA-F626A8C42796}"/>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a:t>
            </a:r>
            <a:r>
              <a:rPr kumimoji="1" lang="ja-JP"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⑧</a:t>
            </a:r>
            <a:endPar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11" name="スライド番号プレースホルダー 2">
            <a:extLst>
              <a:ext uri="{FF2B5EF4-FFF2-40B4-BE49-F238E27FC236}">
                <a16:creationId xmlns:a16="http://schemas.microsoft.com/office/drawing/2014/main" id="{85C5183C-FF9A-B955-90F6-52A846523B64}"/>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945156041"/>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4467C4-BA63-823B-3FAC-676FE2F5F806}"/>
            </a:ext>
          </a:extLst>
        </p:cNvPr>
        <p:cNvGrpSpPr/>
        <p:nvPr/>
      </p:nvGrpSpPr>
      <p:grpSpPr>
        <a:xfrm>
          <a:off x="0" y="0"/>
          <a:ext cx="0" cy="0"/>
          <a:chOff x="0" y="0"/>
          <a:chExt cx="0" cy="0"/>
        </a:xfrm>
      </p:grpSpPr>
      <p:sp>
        <p:nvSpPr>
          <p:cNvPr id="8" name="正方形/長方形 1">
            <a:extLst>
              <a:ext uri="{FF2B5EF4-FFF2-40B4-BE49-F238E27FC236}">
                <a16:creationId xmlns:a16="http://schemas.microsoft.com/office/drawing/2014/main" id="{55E1EA1D-51CD-31DA-E36A-2ED16850BFF1}"/>
              </a:ext>
            </a:extLst>
          </p:cNvPr>
          <p:cNvSpPr>
            <a:spLocks noChangeArrowheads="1"/>
          </p:cNvSpPr>
          <p:nvPr/>
        </p:nvSpPr>
        <p:spPr bwMode="auto">
          <a:xfrm>
            <a:off x="194337" y="620688"/>
            <a:ext cx="9517326" cy="5401479"/>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入院④</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１２月６日（その６）</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◆高度急性期入院医療</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（１）特定集中治療室管理料の施設基準等について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患者指標に重症度、医療・看護必要度に加え、入室日の</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SOFA</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スコアを活用していくことについて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重症患者対応体制強化加算の施設基準「特殊な治療法等」の該当患者割合について、病床数が少</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ない等の治療室の特徴も踏まえ、評価手法を見直すことについて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（２）ハイケアユニット入院医療管理料の施設基準等について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一般病棟ではなく治療室における入院管理が必要な患者をより評価する観点から、重症度、医療・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看護必要度の各項目に関する以下の点について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「心電図モニターの管理」及び「輸液ポンプの管理」の項目の取扱い</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患者の重症化率の高いＨＣＵにおいて「人工呼吸器の管理」及び「特殊な治療法等」の該当割合が</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高く、重症化率の低いＨＣＵにおいて「呼吸ケア」、「点滴ライン同時３本以上の管理」及び「動脈圧測</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定」の該当割合が高かったことを踏まえた評価の在り方</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項目の要件を満たしている場合はほぼ全ての患者がＢ項目の要件も満たしていることを踏まえた</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B</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項目の取扱い</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重症度、医療・看護必要度におけるレセプト電算処理システムコードを用いた評価の導入について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（３）医師の働き方改革と治療室における宿日直許可について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治療室の施設基準と、宿日直許可の関係について、医療機関内での勤務を求める施設基準におい</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ては、</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2024</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年</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4</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月に医師の時間外・休日労働時間の上限規制が施行されることを踏まえ、宿日直許可</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を受けて宿日直を行っている医師により施設基準を満たすことを想定することについて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特定集中治療室において、宿日直による勤務医師が治療室にいる新たな区分を設けることについて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宿日直許可との関係を含めた、母体・胎児集中治療室管理料（</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MFICU</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管理料）における施設基準の</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在り方について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Rectangle 2">
            <a:extLst>
              <a:ext uri="{FF2B5EF4-FFF2-40B4-BE49-F238E27FC236}">
                <a16:creationId xmlns:a16="http://schemas.microsoft.com/office/drawing/2014/main" id="{488619DD-3D8B-749C-F663-8233A6CFAA22}"/>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a:t>
            </a:r>
            <a:r>
              <a:rPr kumimoji="1" lang="ja-JP"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⑨</a:t>
            </a:r>
            <a:endPar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11" name="スライド番号プレースホルダー 2">
            <a:extLst>
              <a:ext uri="{FF2B5EF4-FFF2-40B4-BE49-F238E27FC236}">
                <a16:creationId xmlns:a16="http://schemas.microsoft.com/office/drawing/2014/main" id="{A586B730-4C87-9D82-B315-20D7706D74D3}"/>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096765074"/>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2E2FD0-365C-8690-766B-0672D705861B}"/>
            </a:ext>
          </a:extLst>
        </p:cNvPr>
        <p:cNvGrpSpPr/>
        <p:nvPr/>
      </p:nvGrpSpPr>
      <p:grpSpPr>
        <a:xfrm>
          <a:off x="0" y="0"/>
          <a:ext cx="0" cy="0"/>
          <a:chOff x="0" y="0"/>
          <a:chExt cx="0" cy="0"/>
        </a:xfrm>
      </p:grpSpPr>
      <p:sp>
        <p:nvSpPr>
          <p:cNvPr id="8" name="正方形/長方形 1">
            <a:extLst>
              <a:ext uri="{FF2B5EF4-FFF2-40B4-BE49-F238E27FC236}">
                <a16:creationId xmlns:a16="http://schemas.microsoft.com/office/drawing/2014/main" id="{A7CBDE9F-AEDF-DCCE-F37E-54888A3B7239}"/>
              </a:ext>
            </a:extLst>
          </p:cNvPr>
          <p:cNvSpPr>
            <a:spLocks noChangeArrowheads="1"/>
          </p:cNvSpPr>
          <p:nvPr/>
        </p:nvSpPr>
        <p:spPr bwMode="auto">
          <a:xfrm>
            <a:off x="194337" y="620688"/>
            <a:ext cx="9517326" cy="5619487"/>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入院⑤</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3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１２月１５日（その７）</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◆入退院支援・栄養管理体制</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（１）入退院支援における関係機関との連携の強化について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入院時と退院時に医療機関と介護支援専門員等との間で情報提供する際の様式を見直すことにつ</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急性期病棟を有する医療機関における入退院支援について、介護サービス事業所だけでなく病院・</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診療所との連携を強化してはどうか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（２）入退院支援における生活に配慮した支援の強化について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入退院支援計画の内容にリハビリ・栄養管理・口腔管理等を含む退院に向けた生活の視点を含める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ことについて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（３）入院前からの支援の強化について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入院前からの支援をより充実・推進するため、入院時支援加算１と２の評価について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（４）退院直後の継続支援について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在宅療養指導料の対象に退院直後の慢性心不全患者を追加し、ガイドラインに基づく支援を評価す </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ることについて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（５）栄養管理体制について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退院後の生活を見据え、入院患者の栄養管理体制の充実を図る観点から、標準的な低栄養の基準</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や</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DPC</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データ等も活用しつつ、退院時も含めた定期的な栄養状態の評価を推進することについて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3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１２月１５日（その８）</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◆高齢者の救急患者等に対応する入院医療について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高齢者の救急患者等が増加していて、今後も高齢者の増加が見込まれる中、入院医療のあり方につ</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その際、地域において、必要な人員体制等により救急患者等を受け入れる体制を整え、リハビリ、栄養</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管理、入退院支援、在宅復帰等の機能を包括的に担うことを評価することについて</a:t>
            </a:r>
          </a:p>
        </p:txBody>
      </p:sp>
      <p:sp>
        <p:nvSpPr>
          <p:cNvPr id="10" name="Rectangle 2">
            <a:extLst>
              <a:ext uri="{FF2B5EF4-FFF2-40B4-BE49-F238E27FC236}">
                <a16:creationId xmlns:a16="http://schemas.microsoft.com/office/drawing/2014/main" id="{CBE285AE-37E5-C3F4-0BBB-6B148423E42B}"/>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a:t>
            </a:r>
            <a:r>
              <a:rPr kumimoji="1" lang="ja-JP"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⑩</a:t>
            </a:r>
            <a:endPar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11" name="スライド番号プレースホルダー 2">
            <a:extLst>
              <a:ext uri="{FF2B5EF4-FFF2-40B4-BE49-F238E27FC236}">
                <a16:creationId xmlns:a16="http://schemas.microsoft.com/office/drawing/2014/main" id="{30400CA5-D82E-4792-6922-DE11FA62A8CD}"/>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914049550"/>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035D64-8AF8-F669-B186-10AE4B0962DC}"/>
            </a:ext>
          </a:extLst>
        </p:cNvPr>
        <p:cNvGrpSpPr/>
        <p:nvPr/>
      </p:nvGrpSpPr>
      <p:grpSpPr>
        <a:xfrm>
          <a:off x="0" y="0"/>
          <a:ext cx="0" cy="0"/>
          <a:chOff x="0" y="0"/>
          <a:chExt cx="0" cy="0"/>
        </a:xfrm>
      </p:grpSpPr>
      <p:sp>
        <p:nvSpPr>
          <p:cNvPr id="8" name="正方形/長方形 1">
            <a:extLst>
              <a:ext uri="{FF2B5EF4-FFF2-40B4-BE49-F238E27FC236}">
                <a16:creationId xmlns:a16="http://schemas.microsoft.com/office/drawing/2014/main" id="{DC5FF1BD-A13E-C171-23A1-AC158180CB57}"/>
              </a:ext>
            </a:extLst>
          </p:cNvPr>
          <p:cNvSpPr>
            <a:spLocks noChangeArrowheads="1"/>
          </p:cNvSpPr>
          <p:nvPr/>
        </p:nvSpPr>
        <p:spPr bwMode="auto">
          <a:xfrm>
            <a:off x="202254" y="620688"/>
            <a:ext cx="9517326" cy="5311711"/>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入院⑥</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１２月２２日（その９）</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◆一般病棟用の重症度、医療・看護必要度について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◆特定集中治療室及びハイケアユニット用の重症度、医療・看護必要度等について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◆ＤＰＣ／ＰＤＰＳにおける医療機関別係数について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◆療養病棟入院基本料の医療区分について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１月１０日（その１０）</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◆一般病棟用の重症度、医療・看護必要度について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急性期一般入院料１、急性期一般入院料２</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５におけるシミュレーション結果等</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急性期一般入院料１を算定する各医療機関における急性期医療の実績や入院患者の状態の実態等を</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踏まえ、平均在院日数の基準についてどのように考えるか。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◆特定集中治療室及びハイケアユニット用の重症度、医療・看護必要度等におけるシミュレーション結果によ</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る判定基準の見直し（案）</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特定集中治療室用の重症度、医療・看護必要度の項目及び該当基準の見直し及び入室日の</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SOFA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ス</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コアと組み合わせた評価を行う上での判定基準についてどのように考えるか。 </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ハイケアユニット用の重症度、医療・看護必要度の項目及び該当患者割合の在り方の見直し並びに</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レセプト電算処理システムコードを用いた評価の導入についてどのように考えるか。 </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◆療養病棟入院基本料の医療区分について（シミュレーション）</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◆レセプト電算処理システムコードを用いた測定の推進について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業務負担の軽減及び測定の適正化の観点から、許可病床数</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200</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床未満の急性期一般入院料１及び 許</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可病床数</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200</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床以上</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400</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床未満の急性期一般入院料２・３並びに特定集中治療室管理料及び救命救急入</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院料２・４において重症度、医療・看護必要度</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Ⅱ</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を用いることを要件とすることについてどのように考えるか。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Rectangle 2">
            <a:extLst>
              <a:ext uri="{FF2B5EF4-FFF2-40B4-BE49-F238E27FC236}">
                <a16:creationId xmlns:a16="http://schemas.microsoft.com/office/drawing/2014/main" id="{320315E4-4A66-108D-88FE-AE118ED3914B}"/>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a:t>
            </a:r>
            <a:r>
              <a:rPr kumimoji="1" lang="ja-JP"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⑪</a:t>
            </a:r>
            <a:endPar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11" name="スライド番号プレースホルダー 2">
            <a:extLst>
              <a:ext uri="{FF2B5EF4-FFF2-40B4-BE49-F238E27FC236}">
                <a16:creationId xmlns:a16="http://schemas.microsoft.com/office/drawing/2014/main" id="{136DC635-963F-BB15-F14C-473F4CA45500}"/>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537031710"/>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F875DB-5FAE-C8AC-5DC7-3F7938D861E7}"/>
            </a:ext>
          </a:extLst>
        </p:cNvPr>
        <p:cNvGrpSpPr/>
        <p:nvPr/>
      </p:nvGrpSpPr>
      <p:grpSpPr>
        <a:xfrm>
          <a:off x="0" y="0"/>
          <a:ext cx="0" cy="0"/>
          <a:chOff x="0" y="0"/>
          <a:chExt cx="0" cy="0"/>
        </a:xfrm>
      </p:grpSpPr>
      <p:sp>
        <p:nvSpPr>
          <p:cNvPr id="3" name="正方形/長方形 2">
            <a:extLst>
              <a:ext uri="{FF2B5EF4-FFF2-40B4-BE49-F238E27FC236}">
                <a16:creationId xmlns:a16="http://schemas.microsoft.com/office/drawing/2014/main" id="{9BC12586-CF26-BE27-2856-298A21982998}"/>
              </a:ext>
            </a:extLst>
          </p:cNvPr>
          <p:cNvSpPr/>
          <p:nvPr/>
        </p:nvSpPr>
        <p:spPr>
          <a:xfrm>
            <a:off x="692618" y="188641"/>
            <a:ext cx="8520763" cy="863084"/>
          </a:xfrm>
          <a:prstGeom prst="rect">
            <a:avLst/>
          </a:prstGeom>
          <a:solidFill>
            <a:schemeClr val="accent4">
              <a:alpha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令和</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5</a:t>
            </a: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年</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6</a:t>
            </a: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月</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16</a:t>
            </a: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日 経済財政運営と改革の基本方針</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2023</a:t>
            </a: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a:cs typeface="+mn-cs"/>
              </a:rPr>
              <a:t>いわゆる「骨太の方針</a:t>
            </a:r>
            <a:r>
              <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a:cs typeface="+mn-cs"/>
              </a:rPr>
              <a:t>2023</a:t>
            </a: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a:cs typeface="+mn-cs"/>
              </a:rPr>
              <a:t>」　②</a:t>
            </a:r>
            <a:endPar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a:cs typeface="+mn-cs"/>
            </a:endParaRPr>
          </a:p>
        </p:txBody>
      </p:sp>
      <p:sp>
        <p:nvSpPr>
          <p:cNvPr id="4" name="正方形/長方形 3">
            <a:extLst>
              <a:ext uri="{FF2B5EF4-FFF2-40B4-BE49-F238E27FC236}">
                <a16:creationId xmlns:a16="http://schemas.microsoft.com/office/drawing/2014/main" id="{3FE12FE1-E99E-9C23-00E6-79A3B3515538}"/>
              </a:ext>
            </a:extLst>
          </p:cNvPr>
          <p:cNvSpPr/>
          <p:nvPr/>
        </p:nvSpPr>
        <p:spPr>
          <a:xfrm>
            <a:off x="560512" y="1187034"/>
            <a:ext cx="8964488" cy="5266301"/>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700" b="0" i="0" u="none" strike="noStrike" kern="1200" cap="none" spc="0" normalizeH="0" baseline="0" noProof="0" dirty="0">
                <a:ln>
                  <a:noFill/>
                </a:ln>
                <a:solidFill>
                  <a:prstClr val="black"/>
                </a:solidFill>
                <a:effectLst/>
                <a:uLnTx/>
                <a:uFillTx/>
                <a:latin typeface="ＭＳ Ｐゴシック"/>
                <a:ea typeface="ＭＳ Ｐゴシック"/>
                <a:cs typeface="+mn-cs"/>
              </a:rPr>
              <a:t>【</a:t>
            </a:r>
            <a:r>
              <a:rPr kumimoji="1" lang="ja-JP" altLang="en-US" sz="1700" b="0" i="0" u="none" strike="noStrike" kern="1200" cap="none" spc="0" normalizeH="0" baseline="0" noProof="0" dirty="0">
                <a:ln>
                  <a:noFill/>
                </a:ln>
                <a:solidFill>
                  <a:prstClr val="black"/>
                </a:solidFill>
                <a:effectLst/>
                <a:uLnTx/>
                <a:uFillTx/>
                <a:latin typeface="ＭＳ Ｐゴシック"/>
                <a:ea typeface="ＭＳ Ｐゴシック"/>
                <a:cs typeface="+mn-cs"/>
              </a:rPr>
              <a:t>第２章　３．少子化対策・こども政策の抜本強化</a:t>
            </a:r>
            <a:r>
              <a:rPr kumimoji="1" lang="en-US" altLang="ja-JP" sz="1700" b="0" i="0" u="none" strike="noStrike" kern="1200" cap="none" spc="0" normalizeH="0" baseline="0" noProof="0" dirty="0">
                <a:ln>
                  <a:noFill/>
                </a:ln>
                <a:solidFill>
                  <a:prstClr val="black"/>
                </a:solidFill>
                <a:effectLst/>
                <a:uLnTx/>
                <a:uFillTx/>
                <a:latin typeface="ＭＳ Ｐゴシック"/>
                <a:ea typeface="ＭＳ Ｐゴシック"/>
                <a:cs typeface="+mn-cs"/>
              </a:rPr>
              <a:t>】</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700" b="0" i="0" u="none" strike="noStrike" kern="1200" cap="none" spc="0" normalizeH="0" baseline="0" noProof="0" dirty="0">
                <a:ln>
                  <a:noFill/>
                </a:ln>
                <a:solidFill>
                  <a:prstClr val="black"/>
                </a:solidFill>
                <a:effectLst/>
                <a:uLnTx/>
                <a:uFillTx/>
                <a:latin typeface="ＭＳ Ｐゴシック"/>
                <a:ea typeface="ＭＳ Ｐゴシック"/>
                <a:cs typeface="+mn-cs"/>
              </a:rPr>
              <a:t>（加速化プランの推進）</a:t>
            </a:r>
            <a:endParaRPr kumimoji="1" lang="en-US" altLang="ja-JP" sz="1700"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700" b="0" i="0" u="none" strike="noStrike" kern="1200" cap="none" spc="0" normalizeH="0" baseline="0" noProof="0" dirty="0">
                <a:ln>
                  <a:noFill/>
                </a:ln>
                <a:solidFill>
                  <a:prstClr val="black"/>
                </a:solidFill>
                <a:effectLst/>
                <a:uLnTx/>
                <a:uFillTx/>
                <a:latin typeface="ＭＳ Ｐゴシック"/>
                <a:ea typeface="ＭＳ Ｐゴシック"/>
                <a:cs typeface="+mn-cs"/>
              </a:rPr>
              <a:t>　</a:t>
            </a:r>
            <a:r>
              <a:rPr kumimoji="1" lang="ja-JP" altLang="en-US" sz="1700" b="1" i="0" u="sng" strike="noStrike" kern="1200" cap="none" spc="0" normalizeH="0" baseline="0" noProof="0" dirty="0">
                <a:ln>
                  <a:noFill/>
                </a:ln>
                <a:solidFill>
                  <a:srgbClr val="FF0000"/>
                </a:solidFill>
                <a:effectLst/>
                <a:uLnTx/>
                <a:uFillTx/>
                <a:latin typeface="ＭＳ Ｐゴシック"/>
                <a:ea typeface="ＭＳ Ｐゴシック"/>
                <a:cs typeface="+mn-cs"/>
              </a:rPr>
              <a:t>次元の異なる少子化対策としては、「こども未来戦略方針」に基づき</a:t>
            </a:r>
            <a:r>
              <a:rPr kumimoji="1" lang="ja-JP" altLang="en-US" sz="1700" b="0" i="0" u="none" strike="noStrike" kern="1200" cap="none" spc="0" normalizeH="0" baseline="0" noProof="0" dirty="0">
                <a:ln>
                  <a:noFill/>
                </a:ln>
                <a:solidFill>
                  <a:prstClr val="black"/>
                </a:solidFill>
                <a:effectLst/>
                <a:uLnTx/>
                <a:uFillTx/>
                <a:latin typeface="ＭＳ Ｐゴシック"/>
                <a:ea typeface="ＭＳ Ｐゴシック"/>
                <a:cs typeface="+mn-cs"/>
              </a:rPr>
              <a:t>、若い世代の所得を増やす、社会全体の構造や意識を変える、全てのこども・子育て世帯を切れ目なく支援するという３つの基本理念を踏まえ、抜本的な政策の強化を図る。経済を成長させ、国民の所得が向上することで、経済基盤及び財源基盤を確固たるものとするとともに、歳出改革等によって得られる公費の節減等の効果及び社会保険負担軽減の効果を活用することによって、国民に実質的な追加負担を求めることなく、「こども・子育て支援加速プログラム」（以下「加速化プログラム」という。）を推進する。なお、</a:t>
            </a:r>
            <a:r>
              <a:rPr kumimoji="1" lang="ja-JP" altLang="en-US" sz="1700" b="1" i="0" u="sng" strike="noStrike" kern="1200" cap="none" spc="0" normalizeH="0" baseline="0" noProof="0" dirty="0">
                <a:ln>
                  <a:noFill/>
                </a:ln>
                <a:solidFill>
                  <a:srgbClr val="FF0000"/>
                </a:solidFill>
                <a:effectLst/>
                <a:uLnTx/>
                <a:uFillTx/>
                <a:latin typeface="ＭＳ Ｐゴシック"/>
                <a:ea typeface="ＭＳ Ｐゴシック"/>
                <a:cs typeface="+mn-cs"/>
              </a:rPr>
              <a:t>その財源確保のための消費税を含めた新たな税負担は考えない</a:t>
            </a:r>
            <a:r>
              <a:rPr kumimoji="1" lang="ja-JP" altLang="en-US" sz="1700" b="0" i="0" u="none" strike="noStrike" kern="1200" cap="none" spc="0" normalizeH="0" baseline="0" noProof="0" dirty="0">
                <a:ln>
                  <a:noFill/>
                </a:ln>
                <a:solidFill>
                  <a:prstClr val="black"/>
                </a:solidFill>
                <a:effectLst/>
                <a:uLnTx/>
                <a:uFillTx/>
                <a:latin typeface="ＭＳ Ｐゴシック"/>
                <a:ea typeface="ＭＳ Ｐゴシック"/>
                <a:cs typeface="+mn-cs"/>
              </a:rPr>
              <a:t>。</a:t>
            </a:r>
            <a:endParaRPr kumimoji="1" lang="en-US" altLang="ja-JP" sz="1700"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700" b="0" i="0" u="none" strike="noStrike" kern="1200" cap="none" spc="0" normalizeH="0" baseline="0" noProof="0" dirty="0">
                <a:ln>
                  <a:noFill/>
                </a:ln>
                <a:solidFill>
                  <a:prstClr val="black"/>
                </a:solidFill>
                <a:effectLst/>
                <a:uLnTx/>
                <a:uFillTx/>
                <a:latin typeface="ＭＳ Ｐゴシック"/>
                <a:ea typeface="ＭＳ Ｐゴシック"/>
                <a:cs typeface="+mn-cs"/>
              </a:rPr>
              <a:t>　具体的には、「こども未来戦略方針」に基づき、今後「加速化プラン」の３年間の集中取組期間において、「ライフステージを通じた子育てに係る経済的支援の強化や若い世代の所得向上に向けた取組」（児童手当の拡充、出産等の経済的負担の軽減、地方自治体の取組への支援による医療費等の負担軽減、奨学金制度の充実など高等教育費の負担軽減、個人の主体的なリ・スキリングへの直接支援、いわゆる「年収の壁」への対応、子育て世帯に対する住宅支援の強化）、「全てのこども・子育て世帯を対象とする支援の拡充」（妊娠期からの切れ目ない支援の拡充や幼児教育・保育の質の向上、「こども誰でも通園制度（仮称）」の創設など）、「共稼ぎ・共育ての推進」（男性育休の取得促進や育児期を通じた柔軟な働き方の推進、多様な働き方と子育ての両立支援）とともに、こうした具体的政策に実効性を持たせる「こども・子育てにやさしい社会づくりのための意識改革」を、</a:t>
            </a:r>
            <a:r>
              <a:rPr kumimoji="1" lang="ja-JP" altLang="en-US" sz="1700" b="0" i="0" u="sng" strike="noStrike" kern="1200" cap="none" spc="0" normalizeH="0" baseline="0" noProof="0" dirty="0">
                <a:ln>
                  <a:noFill/>
                </a:ln>
                <a:solidFill>
                  <a:srgbClr val="FF0000"/>
                </a:solidFill>
                <a:effectLst/>
                <a:uLnTx/>
                <a:uFillTx/>
                <a:latin typeface="ＭＳ Ｐゴシック"/>
                <a:ea typeface="ＭＳ Ｐゴシック"/>
                <a:cs typeface="+mn-cs"/>
              </a:rPr>
              <a:t>「「加速化プラン」を支える安定的な財源の確保」を進めつつ、政府を挙げて取り組んでいく。</a:t>
            </a:r>
            <a:endParaRPr kumimoji="1" lang="en-US" altLang="ja-JP" sz="1700" b="0" i="0" u="sng" strike="noStrike" kern="1200" cap="none" spc="0" normalizeH="0" baseline="0" noProof="0" dirty="0">
              <a:ln>
                <a:noFill/>
              </a:ln>
              <a:solidFill>
                <a:srgbClr val="FF0000"/>
              </a:solidFill>
              <a:effectLst/>
              <a:uLnTx/>
              <a:uFillTx/>
              <a:latin typeface="ＭＳ Ｐゴシック"/>
              <a:ea typeface="ＭＳ Ｐゴシック"/>
              <a:cs typeface="+mn-cs"/>
            </a:endParaRPr>
          </a:p>
        </p:txBody>
      </p:sp>
      <p:sp>
        <p:nvSpPr>
          <p:cNvPr id="6" name="スライド番号プレースホルダー 2">
            <a:extLst>
              <a:ext uri="{FF2B5EF4-FFF2-40B4-BE49-F238E27FC236}">
                <a16:creationId xmlns:a16="http://schemas.microsoft.com/office/drawing/2014/main" id="{79AE1EF6-1F63-CE93-3690-7AEE2DD82795}"/>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Segoe UI"/>
                <a:ea typeface="メイリオ"/>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1" lang="ja-JP" altLang="en-US" sz="1600" b="0" i="0" u="none" strike="noStrike" kern="1200" cap="none" spc="0" normalizeH="0" baseline="0" noProof="0" dirty="0">
              <a:ln>
                <a:noFill/>
              </a:ln>
              <a:solidFill>
                <a:prstClr val="black"/>
              </a:solidFill>
              <a:effectLst/>
              <a:uLnTx/>
              <a:uFillTx/>
              <a:latin typeface="Segoe UI"/>
              <a:ea typeface="メイリオ"/>
              <a:cs typeface="+mn-cs"/>
            </a:endParaRPr>
          </a:p>
        </p:txBody>
      </p:sp>
    </p:spTree>
    <p:extLst>
      <p:ext uri="{BB962C8B-B14F-4D97-AF65-F5344CB8AC3E}">
        <p14:creationId xmlns:p14="http://schemas.microsoft.com/office/powerpoint/2010/main" val="2983812992"/>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0AADF2-8B09-84E6-0168-D5920D52146F}"/>
            </a:ext>
          </a:extLst>
        </p:cNvPr>
        <p:cNvGrpSpPr/>
        <p:nvPr/>
      </p:nvGrpSpPr>
      <p:grpSpPr>
        <a:xfrm>
          <a:off x="0" y="0"/>
          <a:ext cx="0" cy="0"/>
          <a:chOff x="0" y="0"/>
          <a:chExt cx="0" cy="0"/>
        </a:xfrm>
      </p:grpSpPr>
      <p:sp>
        <p:nvSpPr>
          <p:cNvPr id="8" name="正方形/長方形 1">
            <a:extLst>
              <a:ext uri="{FF2B5EF4-FFF2-40B4-BE49-F238E27FC236}">
                <a16:creationId xmlns:a16="http://schemas.microsoft.com/office/drawing/2014/main" id="{64761842-89B5-BBB3-D271-640DCE580209}"/>
              </a:ext>
            </a:extLst>
          </p:cNvPr>
          <p:cNvSpPr>
            <a:spLocks noChangeArrowheads="1"/>
          </p:cNvSpPr>
          <p:nvPr/>
        </p:nvSpPr>
        <p:spPr bwMode="auto">
          <a:xfrm>
            <a:off x="202254" y="620688"/>
            <a:ext cx="9517326" cy="1041311"/>
          </a:xfrm>
          <a:prstGeom prst="rect">
            <a:avLst/>
          </a:prstGeom>
          <a:noFill/>
          <a:ln w="12700">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入院⑦</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１月３１日　</a:t>
            </a:r>
            <a:r>
              <a:rPr kumimoji="1" lang="ja-JP" altLang="en-US" sz="1600" b="0" i="0" u="none" strike="noStrike" kern="1200" cap="none" spc="0" normalizeH="0" baseline="0" noProof="0" dirty="0">
                <a:ln>
                  <a:noFill/>
                </a:ln>
                <a:solidFill>
                  <a:prstClr val="black"/>
                </a:solidFill>
                <a:effectLst/>
                <a:highlight>
                  <a:srgbClr val="FFFF00"/>
                </a:highlight>
                <a:uLnTx/>
                <a:uFillTx/>
                <a:latin typeface="BIZ UDPゴシック" panose="020B0400000000000000" pitchFamily="50" charset="-128"/>
                <a:ea typeface="BIZ UDPゴシック" panose="020B0400000000000000" pitchFamily="50" charset="-128"/>
                <a:cs typeface="+mn-cs"/>
              </a:rPr>
              <a:t>公益裁定</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急性期一般入院料１における平均在院日数並びに一般病棟用の重症度、医療・看護必要度に係る評価項目及び該当患者割合の基準等について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Rectangle 2">
            <a:extLst>
              <a:ext uri="{FF2B5EF4-FFF2-40B4-BE49-F238E27FC236}">
                <a16:creationId xmlns:a16="http://schemas.microsoft.com/office/drawing/2014/main" id="{2785C653-4E9B-1DCF-BE3D-BA5EF157E629}"/>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a:t>
            </a:r>
            <a:r>
              <a:rPr kumimoji="1" lang="ja-JP"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⑫</a:t>
            </a:r>
            <a:endPar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11" name="スライド番号プレースホルダー 2">
            <a:extLst>
              <a:ext uri="{FF2B5EF4-FFF2-40B4-BE49-F238E27FC236}">
                <a16:creationId xmlns:a16="http://schemas.microsoft.com/office/drawing/2014/main" id="{54D0A2D8-4C63-1599-76B1-93B331E3BC5F}"/>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2" name="正方形/長方形 1">
            <a:extLst>
              <a:ext uri="{FF2B5EF4-FFF2-40B4-BE49-F238E27FC236}">
                <a16:creationId xmlns:a16="http://schemas.microsoft.com/office/drawing/2014/main" id="{CB068A92-ED92-F870-841A-64AF7434A3DC}"/>
              </a:ext>
            </a:extLst>
          </p:cNvPr>
          <p:cNvSpPr>
            <a:spLocks noChangeArrowheads="1"/>
          </p:cNvSpPr>
          <p:nvPr/>
        </p:nvSpPr>
        <p:spPr bwMode="auto">
          <a:xfrm>
            <a:off x="202254" y="1720749"/>
            <a:ext cx="9517326" cy="5106526"/>
          </a:xfrm>
          <a:prstGeom prst="rect">
            <a:avLst/>
          </a:prstGeom>
          <a:noFill/>
          <a:ln w="15875">
            <a:no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１．今回改定においては、入院患者の状態に応じた適切な評価を行う観点から、急性期一般入院料１における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平均在院日数、重症度、医療・看護必要度の評価項目や該当患者割合の基準について、急性期入院医療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の必要性に応じた見直しを行うことについて、議論が行われてきた。</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具体的な見直しについては、評価項目の見直しについて４つの案が示され、両側委員において、当該評価</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項目の見直し及び該当患者割合基準の見直しについてシミュレーションを行うことに合意し、シミュレーション</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の結果が示された。</a:t>
            </a:r>
          </a:p>
          <a:p>
            <a:pPr marL="0" marR="0" lvl="0" indent="0" algn="l" defTabSz="914400" rtl="0" eaLnBrk="1" fontAlgn="auto" latinLnBrk="0" hangingPunct="1">
              <a:lnSpc>
                <a:spcPts val="17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２．これらの議論の中では、</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１号側からは、将来の医療ニーズ及び人口構成の変化を踏まえ、下記の意見があった。</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患者の状態や医療資源投入量に関するエビデンスに基づき、病床機能の分化や強化を着実に推進する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必要があり、特に急性期一般入院料１の病床数は近年増加しており、限られた医療資源を集中的に投入</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するためにも、病床の集約化を図るべきである。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平均在院日数</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の基準については、急性期一般入院料１における医療提供の実態を踏まえ、</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基準を１４日</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以内とすべき</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である。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重症度、医療・看護必要度については、令和６年１月</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10</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日中医協総－４のシミュレーションにおいて提示</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された見直し案のうち、見直し案１を採用した上で、該当患者割合もさらに引き上げるべきである。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２号側からは、医療提供体制への影響の観点から、下記の意見があった。</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今回の重症度、医療・看護必要度の見直し案は、適切な医療提供に必要となる医療機関の裁量の幅を</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狭めるものであり、コロナ特例が終了した </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10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月以降急性期病院の経営は厳しくなっていることを考えると、</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項目の見直しは、見直し案１から４までの中で最も影響の小さい案４よりも、さらに影響の小さい見直しを</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検討すべきである。また、</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平均在院日数の基準については、現行の１８日以内から変更すべきではない。</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重症度、医療・看護必要度の該当患者割合の基準についても、医療現場への影響を考えれば、慎重に</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検討すべきである。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Tree>
    <p:extLst>
      <p:ext uri="{BB962C8B-B14F-4D97-AF65-F5344CB8AC3E}">
        <p14:creationId xmlns:p14="http://schemas.microsoft.com/office/powerpoint/2010/main" val="4277331718"/>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AAC549-D329-3F35-95FC-413EBAA59989}"/>
            </a:ext>
          </a:extLst>
        </p:cNvPr>
        <p:cNvGrpSpPr/>
        <p:nvPr/>
      </p:nvGrpSpPr>
      <p:grpSpPr>
        <a:xfrm>
          <a:off x="0" y="0"/>
          <a:ext cx="0" cy="0"/>
          <a:chOff x="0" y="0"/>
          <a:chExt cx="0" cy="0"/>
        </a:xfrm>
      </p:grpSpPr>
      <p:sp>
        <p:nvSpPr>
          <p:cNvPr id="8" name="正方形/長方形 1">
            <a:extLst>
              <a:ext uri="{FF2B5EF4-FFF2-40B4-BE49-F238E27FC236}">
                <a16:creationId xmlns:a16="http://schemas.microsoft.com/office/drawing/2014/main" id="{357035BC-BE24-715B-3C06-86F066EF8DCA}"/>
              </a:ext>
            </a:extLst>
          </p:cNvPr>
          <p:cNvSpPr>
            <a:spLocks noChangeArrowheads="1"/>
          </p:cNvSpPr>
          <p:nvPr/>
        </p:nvSpPr>
        <p:spPr bwMode="auto">
          <a:xfrm>
            <a:off x="202254" y="620688"/>
            <a:ext cx="9517326" cy="1041311"/>
          </a:xfrm>
          <a:prstGeom prst="rect">
            <a:avLst/>
          </a:prstGeom>
          <a:noFill/>
          <a:ln w="12700">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入院⑦</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１月３１日　</a:t>
            </a:r>
            <a:r>
              <a:rPr kumimoji="1" lang="ja-JP" altLang="en-US" sz="1600" b="0" i="0" u="none" strike="noStrike" kern="1200" cap="none" spc="0" normalizeH="0" baseline="0" noProof="0" dirty="0">
                <a:ln>
                  <a:noFill/>
                </a:ln>
                <a:solidFill>
                  <a:prstClr val="black"/>
                </a:solidFill>
                <a:effectLst/>
                <a:highlight>
                  <a:srgbClr val="FFFF00"/>
                </a:highlight>
                <a:uLnTx/>
                <a:uFillTx/>
                <a:latin typeface="BIZ UDPゴシック" panose="020B0400000000000000" pitchFamily="50" charset="-128"/>
                <a:ea typeface="BIZ UDPゴシック" panose="020B0400000000000000" pitchFamily="50" charset="-128"/>
                <a:cs typeface="+mn-cs"/>
              </a:rPr>
              <a:t>公益裁定</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急性期一般入院料１における平均在院日数並びに一般病棟用の重症度、医療・看護必要度に係る評価項目及び該当患者割合の基準等について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Rectangle 2">
            <a:extLst>
              <a:ext uri="{FF2B5EF4-FFF2-40B4-BE49-F238E27FC236}">
                <a16:creationId xmlns:a16="http://schemas.microsoft.com/office/drawing/2014/main" id="{6C645714-04BD-6A0A-F0BC-B11752A3F1D4}"/>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a:t>
            </a:r>
            <a:r>
              <a:rPr kumimoji="1" lang="ja-JP"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⑬</a:t>
            </a:r>
            <a:endPar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11" name="スライド番号プレースホルダー 2">
            <a:extLst>
              <a:ext uri="{FF2B5EF4-FFF2-40B4-BE49-F238E27FC236}">
                <a16:creationId xmlns:a16="http://schemas.microsoft.com/office/drawing/2014/main" id="{47291894-4156-A852-5602-D6BFCC0471D5}"/>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2" name="正方形/長方形 1">
            <a:extLst>
              <a:ext uri="{FF2B5EF4-FFF2-40B4-BE49-F238E27FC236}">
                <a16:creationId xmlns:a16="http://schemas.microsoft.com/office/drawing/2014/main" id="{4C7E1BD6-AA20-F9C1-496C-0ADFE4A7B688}"/>
              </a:ext>
            </a:extLst>
          </p:cNvPr>
          <p:cNvSpPr>
            <a:spLocks noChangeArrowheads="1"/>
          </p:cNvSpPr>
          <p:nvPr/>
        </p:nvSpPr>
        <p:spPr bwMode="auto">
          <a:xfrm>
            <a:off x="194337" y="3668389"/>
            <a:ext cx="9517326" cy="2926442"/>
          </a:xfrm>
          <a:prstGeom prst="rect">
            <a:avLst/>
          </a:prstGeom>
          <a:noFill/>
          <a:ln w="15875">
            <a:no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３．シミュレーションにおける評価項目の見直しによる影響について、該当患者割合の基準を満たす医療機関</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割合の変化が、急性期一般入院料１のうち重症度、医療・看護必要度</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Ⅰ</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を用いる医療機関において大きく、</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中でも案１及び案３による見直しの場合に特に大きいことが示された。したがって、該当患者割合の基準を現</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行の水準とした場合、相当数の医療機関が基準を満たさなくなることが想定される。</a:t>
            </a:r>
          </a:p>
          <a:p>
            <a:pPr marL="0" marR="0" lvl="0" indent="0" algn="l" defTabSz="914400" rtl="0" eaLnBrk="1" fontAlgn="auto" latinLnBrk="0" hangingPunct="1">
              <a:lnSpc>
                <a:spcPts val="17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４．一方で、患者の状態に応じた適切な入院料が選択され、医療資源が適切に配分されるよう、地域医療に配</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慮しつつも、急性期一般入院料１から他の入院料への転換を含めた、適切な機能分化が促される取組を進</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めることは重要である。今回の診療報酬改定において後期高齢者の中等症の急性疾患ニーズに応える地域</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包括医療病棟が新設されること、入院基本料の見直しが見込まれていること及び前回改定における重症度、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医療・看護必要度の見直しにおいて、一定程度の医療機関が基準を満たさなくなることが想定されていたに</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もかかわらず、実際には急性期一般入院料１の病床数は増加したことを考慮すると、今回の改定においては</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該当患者割合の基準を一定程度高く設定することが、将来の医療ニーズ及び人口構成の変化を踏まえ、入</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院患者の状態に応じて適切に医療資源を投入する体制の構築を進めるに当たり重要と考えられる。</a:t>
            </a:r>
          </a:p>
        </p:txBody>
      </p:sp>
      <p:graphicFrame>
        <p:nvGraphicFramePr>
          <p:cNvPr id="3" name="表 2">
            <a:extLst>
              <a:ext uri="{FF2B5EF4-FFF2-40B4-BE49-F238E27FC236}">
                <a16:creationId xmlns:a16="http://schemas.microsoft.com/office/drawing/2014/main" id="{1AED7C3F-84F7-06BB-01BD-36730327FAB6}"/>
              </a:ext>
            </a:extLst>
          </p:cNvPr>
          <p:cNvGraphicFramePr>
            <a:graphicFrameLocks noGrp="1"/>
          </p:cNvGraphicFramePr>
          <p:nvPr/>
        </p:nvGraphicFramePr>
        <p:xfrm>
          <a:off x="202253" y="2052704"/>
          <a:ext cx="9509410" cy="1466015"/>
        </p:xfrm>
        <a:graphic>
          <a:graphicData uri="http://schemas.openxmlformats.org/drawingml/2006/table">
            <a:tbl>
              <a:tblPr firstRow="1" bandRow="1">
                <a:tableStyleId>{5C22544A-7EE6-4342-B048-85BDC9FD1C3A}</a:tableStyleId>
              </a:tblPr>
              <a:tblGrid>
                <a:gridCol w="2532224">
                  <a:extLst>
                    <a:ext uri="{9D8B030D-6E8A-4147-A177-3AD203B41FA5}">
                      <a16:colId xmlns:a16="http://schemas.microsoft.com/office/drawing/2014/main" val="744101251"/>
                    </a:ext>
                  </a:extLst>
                </a:gridCol>
                <a:gridCol w="4101042">
                  <a:extLst>
                    <a:ext uri="{9D8B030D-6E8A-4147-A177-3AD203B41FA5}">
                      <a16:colId xmlns:a16="http://schemas.microsoft.com/office/drawing/2014/main" val="2595486650"/>
                    </a:ext>
                  </a:extLst>
                </a:gridCol>
                <a:gridCol w="719481">
                  <a:extLst>
                    <a:ext uri="{9D8B030D-6E8A-4147-A177-3AD203B41FA5}">
                      <a16:colId xmlns:a16="http://schemas.microsoft.com/office/drawing/2014/main" val="3058670562"/>
                    </a:ext>
                  </a:extLst>
                </a:gridCol>
                <a:gridCol w="719481">
                  <a:extLst>
                    <a:ext uri="{9D8B030D-6E8A-4147-A177-3AD203B41FA5}">
                      <a16:colId xmlns:a16="http://schemas.microsoft.com/office/drawing/2014/main" val="1347272347"/>
                    </a:ext>
                  </a:extLst>
                </a:gridCol>
                <a:gridCol w="719481">
                  <a:extLst>
                    <a:ext uri="{9D8B030D-6E8A-4147-A177-3AD203B41FA5}">
                      <a16:colId xmlns:a16="http://schemas.microsoft.com/office/drawing/2014/main" val="1264779860"/>
                    </a:ext>
                  </a:extLst>
                </a:gridCol>
                <a:gridCol w="717701">
                  <a:extLst>
                    <a:ext uri="{9D8B030D-6E8A-4147-A177-3AD203B41FA5}">
                      <a16:colId xmlns:a16="http://schemas.microsoft.com/office/drawing/2014/main" val="372645716"/>
                    </a:ext>
                  </a:extLst>
                </a:gridCol>
              </a:tblGrid>
              <a:tr h="429046">
                <a:tc>
                  <a:txBody>
                    <a:bodyPr/>
                    <a:lstStyle/>
                    <a:p>
                      <a:pPr algn="ctr"/>
                      <a:r>
                        <a:rPr kumimoji="1" lang="ja-JP" altLang="en-US" sz="1100" dirty="0"/>
                        <a:t>変更する項目</a:t>
                      </a:r>
                    </a:p>
                  </a:txBody>
                  <a:tcPr/>
                </a:tc>
                <a:tc>
                  <a:txBody>
                    <a:bodyPr/>
                    <a:lstStyle/>
                    <a:p>
                      <a:pPr algn="ctr"/>
                      <a:r>
                        <a:rPr kumimoji="1" lang="ja-JP" altLang="en-US" sz="1100" dirty="0"/>
                        <a:t>変更の内容</a:t>
                      </a:r>
                    </a:p>
                  </a:txBody>
                  <a:tcPr/>
                </a:tc>
                <a:tc>
                  <a:txBody>
                    <a:bodyPr/>
                    <a:lstStyle/>
                    <a:p>
                      <a:pPr algn="ctr"/>
                      <a:r>
                        <a:rPr kumimoji="1" lang="ja-JP" altLang="en-US" sz="1100" dirty="0"/>
                        <a:t>見直し</a:t>
                      </a:r>
                      <a:endParaRPr kumimoji="1" lang="en-US" altLang="ja-JP" sz="1100" dirty="0"/>
                    </a:p>
                    <a:p>
                      <a:pPr algn="ctr"/>
                      <a:r>
                        <a:rPr kumimoji="1" lang="ja-JP" altLang="en-US" sz="1100" dirty="0"/>
                        <a:t>案１</a:t>
                      </a:r>
                    </a:p>
                  </a:txBody>
                  <a:tcPr/>
                </a:tc>
                <a:tc>
                  <a:txBody>
                    <a:bodyPr/>
                    <a:lstStyle/>
                    <a:p>
                      <a:pPr algn="ctr"/>
                      <a:r>
                        <a:rPr kumimoji="1" lang="ja-JP" altLang="en-US" sz="1100" dirty="0"/>
                        <a:t>見直し</a:t>
                      </a:r>
                      <a:endParaRPr kumimoji="1" lang="en-US" altLang="ja-JP" sz="1100" dirty="0"/>
                    </a:p>
                    <a:p>
                      <a:pPr algn="ctr"/>
                      <a:r>
                        <a:rPr kumimoji="1" lang="ja-JP" altLang="en-US" sz="1100" dirty="0"/>
                        <a:t>案２</a:t>
                      </a:r>
                    </a:p>
                  </a:txBody>
                  <a:tcPr/>
                </a:tc>
                <a:tc>
                  <a:txBody>
                    <a:bodyPr/>
                    <a:lstStyle/>
                    <a:p>
                      <a:pPr algn="ctr"/>
                      <a:r>
                        <a:rPr kumimoji="1" lang="ja-JP" altLang="en-US" sz="1100" dirty="0"/>
                        <a:t>見直し</a:t>
                      </a:r>
                      <a:endParaRPr kumimoji="1" lang="en-US" altLang="ja-JP" sz="1100" dirty="0"/>
                    </a:p>
                    <a:p>
                      <a:pPr algn="ctr"/>
                      <a:r>
                        <a:rPr kumimoji="1" lang="ja-JP" altLang="en-US" sz="1100" dirty="0"/>
                        <a:t>案３</a:t>
                      </a:r>
                    </a:p>
                  </a:txBody>
                  <a:tcPr/>
                </a:tc>
                <a:tc>
                  <a:txBody>
                    <a:bodyPr/>
                    <a:lstStyle/>
                    <a:p>
                      <a:pPr algn="ctr"/>
                      <a:r>
                        <a:rPr kumimoji="1" lang="ja-JP" altLang="en-US" sz="1100" dirty="0"/>
                        <a:t>見直し</a:t>
                      </a:r>
                      <a:endParaRPr kumimoji="1" lang="en-US" altLang="ja-JP" sz="1100" dirty="0"/>
                    </a:p>
                    <a:p>
                      <a:pPr algn="ctr"/>
                      <a:r>
                        <a:rPr kumimoji="1" lang="ja-JP" altLang="en-US" sz="1100" dirty="0"/>
                        <a:t>案４</a:t>
                      </a:r>
                    </a:p>
                  </a:txBody>
                  <a:tcPr/>
                </a:tc>
                <a:extLst>
                  <a:ext uri="{0D108BD9-81ED-4DB2-BD59-A6C34878D82A}">
                    <a16:rowId xmlns:a16="http://schemas.microsoft.com/office/drawing/2014/main" val="3213687624"/>
                  </a:ext>
                </a:extLst>
              </a:tr>
              <a:tr h="254926">
                <a:tc rowSpan="2">
                  <a:txBody>
                    <a:bodyPr/>
                    <a:lstStyle/>
                    <a:p>
                      <a:r>
                        <a:rPr kumimoji="1" lang="ja-JP" altLang="en-US" sz="1100" dirty="0"/>
                        <a:t>救急搬送後の入院／緊急に入院を必要とする状態</a:t>
                      </a:r>
                    </a:p>
                  </a:txBody>
                  <a:tcPr/>
                </a:tc>
                <a:tc>
                  <a:txBody>
                    <a:bodyPr/>
                    <a:lstStyle/>
                    <a:p>
                      <a:r>
                        <a:rPr kumimoji="1" lang="ja-JP" altLang="en-US" sz="1100" dirty="0"/>
                        <a:t>評価日数を１日とする。</a:t>
                      </a:r>
                    </a:p>
                  </a:txBody>
                  <a:tcPr/>
                </a:tc>
                <a:tc>
                  <a:txBody>
                    <a:bodyPr/>
                    <a:lstStyle/>
                    <a:p>
                      <a:pPr algn="ctr"/>
                      <a:r>
                        <a:rPr kumimoji="1" lang="ja-JP" altLang="en-US" sz="1100" dirty="0"/>
                        <a:t>○</a:t>
                      </a:r>
                    </a:p>
                  </a:txBody>
                  <a:tcPr/>
                </a:tc>
                <a:tc>
                  <a:txBody>
                    <a:bodyPr/>
                    <a:lstStyle/>
                    <a:p>
                      <a:pPr algn="ctr"/>
                      <a:endParaRPr kumimoji="1" lang="ja-JP" altLang="en-US" sz="1100" dirty="0"/>
                    </a:p>
                  </a:txBody>
                  <a:tcPr/>
                </a:tc>
                <a:tc>
                  <a:txBody>
                    <a:bodyPr/>
                    <a:lstStyle/>
                    <a:p>
                      <a:pPr algn="ctr"/>
                      <a:r>
                        <a:rPr kumimoji="1" lang="ja-JP" altLang="en-US" sz="1100" dirty="0"/>
                        <a:t>○</a:t>
                      </a:r>
                    </a:p>
                  </a:txBody>
                  <a:tcPr/>
                </a:tc>
                <a:tc>
                  <a:txBody>
                    <a:bodyPr/>
                    <a:lstStyle/>
                    <a:p>
                      <a:pPr algn="ctr"/>
                      <a:endParaRPr kumimoji="1" lang="ja-JP" altLang="en-US" sz="1100" dirty="0"/>
                    </a:p>
                  </a:txBody>
                  <a:tcPr/>
                </a:tc>
                <a:extLst>
                  <a:ext uri="{0D108BD9-81ED-4DB2-BD59-A6C34878D82A}">
                    <a16:rowId xmlns:a16="http://schemas.microsoft.com/office/drawing/2014/main" val="3263204417"/>
                  </a:ext>
                </a:extLst>
              </a:tr>
              <a:tr h="259729">
                <a:tc vMerge="1">
                  <a:txBody>
                    <a:bodyPr/>
                    <a:lstStyle/>
                    <a:p>
                      <a:endParaRPr kumimoji="1" lang="ja-JP" altLang="en-US" sz="1100" dirty="0"/>
                    </a:p>
                  </a:txBody>
                  <a:tcPr/>
                </a:tc>
                <a:tc>
                  <a:txBody>
                    <a:bodyPr/>
                    <a:lstStyle/>
                    <a:p>
                      <a:r>
                        <a:rPr kumimoji="1" lang="ja-JP" altLang="en-US" sz="1100" dirty="0"/>
                        <a:t>評価日数を２日とする。</a:t>
                      </a:r>
                    </a:p>
                  </a:txBody>
                  <a:tcPr/>
                </a:tc>
                <a:tc>
                  <a:txBody>
                    <a:bodyPr/>
                    <a:lstStyle/>
                    <a:p>
                      <a:pPr algn="ctr"/>
                      <a:endParaRPr kumimoji="1" lang="ja-JP" altLang="en-US" sz="1100"/>
                    </a:p>
                  </a:txBody>
                  <a:tcPr/>
                </a:tc>
                <a:tc>
                  <a:txBody>
                    <a:bodyPr/>
                    <a:lstStyle/>
                    <a:p>
                      <a:pPr algn="ctr"/>
                      <a:r>
                        <a:rPr kumimoji="1" lang="ja-JP" altLang="en-US" sz="1100" dirty="0"/>
                        <a:t>○</a:t>
                      </a:r>
                    </a:p>
                  </a:txBody>
                  <a:tcPr/>
                </a:tc>
                <a:tc>
                  <a:txBody>
                    <a:bodyPr/>
                    <a:lstStyle/>
                    <a:p>
                      <a:pPr algn="ctr"/>
                      <a:endParaRPr kumimoji="1" lang="ja-JP" altLang="en-US" sz="1100"/>
                    </a:p>
                  </a:txBody>
                  <a:tcPr/>
                </a:tc>
                <a:tc>
                  <a:txBody>
                    <a:bodyPr/>
                    <a:lstStyle/>
                    <a:p>
                      <a:pPr algn="ctr"/>
                      <a:r>
                        <a:rPr kumimoji="1" lang="ja-JP" altLang="en-US" sz="1100" dirty="0"/>
                        <a:t>○</a:t>
                      </a:r>
                    </a:p>
                  </a:txBody>
                  <a:tcPr/>
                </a:tc>
                <a:extLst>
                  <a:ext uri="{0D108BD9-81ED-4DB2-BD59-A6C34878D82A}">
                    <a16:rowId xmlns:a16="http://schemas.microsoft.com/office/drawing/2014/main" val="2276507578"/>
                  </a:ext>
                </a:extLst>
              </a:tr>
              <a:tr h="212417">
                <a:tc>
                  <a:txBody>
                    <a:bodyPr/>
                    <a:lstStyle/>
                    <a:p>
                      <a:r>
                        <a:rPr kumimoji="1" lang="ja-JP" altLang="en-US" sz="1100" dirty="0"/>
                        <a:t>抗悪性腫瘍剤の使用（注射剤のみ）</a:t>
                      </a:r>
                    </a:p>
                  </a:txBody>
                  <a:tcPr/>
                </a:tc>
                <a:tc>
                  <a:txBody>
                    <a:bodyPr/>
                    <a:lstStyle/>
                    <a:p>
                      <a:r>
                        <a:rPr kumimoji="1" lang="ja-JP" altLang="en-US" sz="1100" dirty="0"/>
                        <a:t>得点を３点とする。</a:t>
                      </a:r>
                    </a:p>
                  </a:txBody>
                  <a:tcPr/>
                </a:tc>
                <a:tc>
                  <a:txBody>
                    <a:bodyPr/>
                    <a:lstStyle/>
                    <a:p>
                      <a:pPr algn="ctr"/>
                      <a:endParaRPr kumimoji="1" lang="ja-JP" altLang="en-US" sz="1100" dirty="0"/>
                    </a:p>
                  </a:txBody>
                  <a:tcPr/>
                </a:tc>
                <a:tc>
                  <a:txBody>
                    <a:bodyPr/>
                    <a:lstStyle/>
                    <a:p>
                      <a:pPr algn="ctr"/>
                      <a:endParaRPr kumimoji="1" lang="ja-JP" altLang="en-US" sz="1100"/>
                    </a:p>
                  </a:txBody>
                  <a:tcPr/>
                </a:tc>
                <a:tc>
                  <a:txBody>
                    <a:bodyPr/>
                    <a:lstStyle/>
                    <a:p>
                      <a:pPr algn="ctr"/>
                      <a:r>
                        <a:rPr kumimoji="1" lang="ja-JP" altLang="en-US" sz="1100" dirty="0"/>
                        <a:t>○</a:t>
                      </a:r>
                    </a:p>
                  </a:txBody>
                  <a:tcPr/>
                </a:tc>
                <a:tc>
                  <a:txBody>
                    <a:bodyPr/>
                    <a:lstStyle/>
                    <a:p>
                      <a:pPr algn="ctr"/>
                      <a:r>
                        <a:rPr kumimoji="1" lang="ja-JP" altLang="en-US" sz="1100" dirty="0"/>
                        <a:t>○</a:t>
                      </a:r>
                    </a:p>
                  </a:txBody>
                  <a:tcPr/>
                </a:tc>
                <a:extLst>
                  <a:ext uri="{0D108BD9-81ED-4DB2-BD59-A6C34878D82A}">
                    <a16:rowId xmlns:a16="http://schemas.microsoft.com/office/drawing/2014/main" val="3585627491"/>
                  </a:ext>
                </a:extLst>
              </a:tr>
              <a:tr h="217035">
                <a:tc gridSpan="2">
                  <a:txBody>
                    <a:bodyPr/>
                    <a:lstStyle/>
                    <a:p>
                      <a:r>
                        <a:rPr kumimoji="1" lang="ja-JP" altLang="en-US" sz="1100" dirty="0"/>
                        <a:t>その他の項目の見直し</a:t>
                      </a:r>
                    </a:p>
                  </a:txBody>
                  <a:tcPr/>
                </a:tc>
                <a:tc hMerge="1">
                  <a:txBody>
                    <a:bodyPr/>
                    <a:lstStyle/>
                    <a:p>
                      <a:endParaRPr kumimoji="1" lang="ja-JP" altLang="en-US" sz="1100" dirty="0"/>
                    </a:p>
                  </a:txBody>
                  <a:tcPr/>
                </a:tc>
                <a:tc>
                  <a:txBody>
                    <a:bodyPr/>
                    <a:lstStyle/>
                    <a:p>
                      <a:pPr algn="ctr"/>
                      <a:r>
                        <a:rPr kumimoji="1" lang="ja-JP" altLang="en-US" sz="1100" dirty="0"/>
                        <a:t>○</a:t>
                      </a:r>
                    </a:p>
                  </a:txBody>
                  <a:tcPr/>
                </a:tc>
                <a:tc>
                  <a:txBody>
                    <a:bodyPr/>
                    <a:lstStyle/>
                    <a:p>
                      <a:pPr algn="ctr"/>
                      <a:r>
                        <a:rPr kumimoji="1" lang="ja-JP" altLang="en-US" sz="1100" dirty="0"/>
                        <a:t>○</a:t>
                      </a:r>
                    </a:p>
                  </a:txBody>
                  <a:tcPr/>
                </a:tc>
                <a:tc>
                  <a:txBody>
                    <a:bodyPr/>
                    <a:lstStyle/>
                    <a:p>
                      <a:pPr algn="ctr"/>
                      <a:r>
                        <a:rPr kumimoji="1" lang="ja-JP" altLang="en-US" sz="1100" dirty="0"/>
                        <a:t>○</a:t>
                      </a:r>
                    </a:p>
                  </a:txBody>
                  <a:tcPr/>
                </a:tc>
                <a:tc>
                  <a:txBody>
                    <a:bodyPr/>
                    <a:lstStyle/>
                    <a:p>
                      <a:pPr algn="ctr"/>
                      <a:r>
                        <a:rPr kumimoji="1" lang="ja-JP" altLang="en-US" sz="1100" dirty="0"/>
                        <a:t>○</a:t>
                      </a:r>
                    </a:p>
                  </a:txBody>
                  <a:tcPr/>
                </a:tc>
                <a:extLst>
                  <a:ext uri="{0D108BD9-81ED-4DB2-BD59-A6C34878D82A}">
                    <a16:rowId xmlns:a16="http://schemas.microsoft.com/office/drawing/2014/main" val="273143795"/>
                  </a:ext>
                </a:extLst>
              </a:tr>
            </a:tbl>
          </a:graphicData>
        </a:graphic>
      </p:graphicFrame>
      <p:sp>
        <p:nvSpPr>
          <p:cNvPr id="4" name="正方形/長方形 3">
            <a:extLst>
              <a:ext uri="{FF2B5EF4-FFF2-40B4-BE49-F238E27FC236}">
                <a16:creationId xmlns:a16="http://schemas.microsoft.com/office/drawing/2014/main" id="{9B2AA391-BC37-97E9-73C9-542E823BF717}"/>
              </a:ext>
            </a:extLst>
          </p:cNvPr>
          <p:cNvSpPr>
            <a:spLocks noChangeArrowheads="1"/>
          </p:cNvSpPr>
          <p:nvPr/>
        </p:nvSpPr>
        <p:spPr bwMode="auto">
          <a:xfrm>
            <a:off x="202254" y="1742363"/>
            <a:ext cx="4462714" cy="310341"/>
          </a:xfrm>
          <a:prstGeom prst="rect">
            <a:avLst/>
          </a:prstGeom>
          <a:noFill/>
          <a:ln w="15875">
            <a:no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１）各見直し案による評価項目に係る変更内容</a:t>
            </a:r>
          </a:p>
        </p:txBody>
      </p:sp>
    </p:spTree>
    <p:extLst>
      <p:ext uri="{BB962C8B-B14F-4D97-AF65-F5344CB8AC3E}">
        <p14:creationId xmlns:p14="http://schemas.microsoft.com/office/powerpoint/2010/main" val="1458219655"/>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784476-21DD-E648-6F95-2FB22FA82018}"/>
            </a:ext>
          </a:extLst>
        </p:cNvPr>
        <p:cNvGrpSpPr/>
        <p:nvPr/>
      </p:nvGrpSpPr>
      <p:grpSpPr>
        <a:xfrm>
          <a:off x="0" y="0"/>
          <a:ext cx="0" cy="0"/>
          <a:chOff x="0" y="0"/>
          <a:chExt cx="0" cy="0"/>
        </a:xfrm>
      </p:grpSpPr>
      <p:sp>
        <p:nvSpPr>
          <p:cNvPr id="8" name="正方形/長方形 1">
            <a:extLst>
              <a:ext uri="{FF2B5EF4-FFF2-40B4-BE49-F238E27FC236}">
                <a16:creationId xmlns:a16="http://schemas.microsoft.com/office/drawing/2014/main" id="{579E12BD-4347-5A5A-9598-4C9963595520}"/>
              </a:ext>
            </a:extLst>
          </p:cNvPr>
          <p:cNvSpPr>
            <a:spLocks noChangeArrowheads="1"/>
          </p:cNvSpPr>
          <p:nvPr/>
        </p:nvSpPr>
        <p:spPr bwMode="auto">
          <a:xfrm>
            <a:off x="202254" y="620688"/>
            <a:ext cx="9517326" cy="1041311"/>
          </a:xfrm>
          <a:prstGeom prst="rect">
            <a:avLst/>
          </a:prstGeom>
          <a:noFill/>
          <a:ln w="12700">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入院⑦</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１月３１日　</a:t>
            </a:r>
            <a:r>
              <a:rPr kumimoji="1" lang="ja-JP" altLang="en-US" sz="1600" b="0" i="0" u="none" strike="noStrike" kern="1200" cap="none" spc="0" normalizeH="0" baseline="0" noProof="0" dirty="0">
                <a:ln>
                  <a:noFill/>
                </a:ln>
                <a:solidFill>
                  <a:prstClr val="black"/>
                </a:solidFill>
                <a:effectLst/>
                <a:highlight>
                  <a:srgbClr val="FFFF00"/>
                </a:highlight>
                <a:uLnTx/>
                <a:uFillTx/>
                <a:latin typeface="BIZ UDPゴシック" panose="020B0400000000000000" pitchFamily="50" charset="-128"/>
                <a:ea typeface="BIZ UDPゴシック" panose="020B0400000000000000" pitchFamily="50" charset="-128"/>
                <a:cs typeface="+mn-cs"/>
              </a:rPr>
              <a:t>公益裁定</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急性期一般入院料１における平均在院日数並びに一般病棟用の重症度、医療・看護必要度に係る評価項目及び該当患者割合の基準等について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Rectangle 2">
            <a:extLst>
              <a:ext uri="{FF2B5EF4-FFF2-40B4-BE49-F238E27FC236}">
                <a16:creationId xmlns:a16="http://schemas.microsoft.com/office/drawing/2014/main" id="{EF86060C-3596-C984-D079-F6327DB7F940}"/>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a:t>
            </a:r>
            <a:r>
              <a:rPr kumimoji="1" lang="ja-JP"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⑭</a:t>
            </a:r>
            <a:endPar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11" name="スライド番号プレースホルダー 2">
            <a:extLst>
              <a:ext uri="{FF2B5EF4-FFF2-40B4-BE49-F238E27FC236}">
                <a16:creationId xmlns:a16="http://schemas.microsoft.com/office/drawing/2014/main" id="{0CB9FBFA-7902-FC7D-507E-141D0227DA29}"/>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2" name="正方形/長方形 1">
            <a:extLst>
              <a:ext uri="{FF2B5EF4-FFF2-40B4-BE49-F238E27FC236}">
                <a16:creationId xmlns:a16="http://schemas.microsoft.com/office/drawing/2014/main" id="{DCD0186E-1348-492D-5E3E-A0A5414EA523}"/>
              </a:ext>
            </a:extLst>
          </p:cNvPr>
          <p:cNvSpPr>
            <a:spLocks noChangeArrowheads="1"/>
          </p:cNvSpPr>
          <p:nvPr/>
        </p:nvSpPr>
        <p:spPr bwMode="auto">
          <a:xfrm>
            <a:off x="194337" y="1661999"/>
            <a:ext cx="9517326" cy="2272417"/>
          </a:xfrm>
          <a:prstGeom prst="rect">
            <a:avLst/>
          </a:prstGeom>
          <a:noFill/>
          <a:ln w="15875">
            <a:no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５．以上から、平均在院日数の基準は１６日以内とした上で、見直し案４を採用し、シミュレーションで示された</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実態を踏まえつつ、重症度、医療・看護必要度について、該当患者割合の基準を２つに分けた上で、機能分</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化の推進という観点から、専門的な急性期治療を要する患者の集約化のため、該当基準割合①は </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18</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％より</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も高く２０％とする。その上で、地域の実情に鑑み、該当基準割合②については、２７％とする。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   該当患者割合①：「Ａ３点以上」又は「Ｃ１点以上」に該当する患者の割合</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該当患者割合②：「Ａ２点以上」又は「Ｃ１点以上」に該当する患者の割合</a:t>
            </a:r>
          </a:p>
          <a:p>
            <a:pPr marL="0" marR="0" lvl="0" indent="0" algn="l" defTabSz="914400" rtl="0" eaLnBrk="1" fontAlgn="auto" latinLnBrk="0" hangingPunct="1">
              <a:lnSpc>
                <a:spcPts val="17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６．急性期一般入院料２から５までにおける重症度、医療・看護必要度については、上記の急性期一般入院料</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１での対応を踏まえ、見直し案４による項目の見直しを行った上で、該当患者割合（</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３）の基準について、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重症度、医療・看護必要度</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Ⅰ</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と</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Ⅱ</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の間に一定の差を設け、以下のとおりとする。</a:t>
            </a:r>
          </a:p>
        </p:txBody>
      </p:sp>
      <p:graphicFrame>
        <p:nvGraphicFramePr>
          <p:cNvPr id="5" name="表 4">
            <a:extLst>
              <a:ext uri="{FF2B5EF4-FFF2-40B4-BE49-F238E27FC236}">
                <a16:creationId xmlns:a16="http://schemas.microsoft.com/office/drawing/2014/main" id="{D988813C-B9E0-64DA-4067-6FDFAEC3400B}"/>
              </a:ext>
            </a:extLst>
          </p:cNvPr>
          <p:cNvGraphicFramePr>
            <a:graphicFrameLocks noGrp="1"/>
          </p:cNvGraphicFramePr>
          <p:nvPr/>
        </p:nvGraphicFramePr>
        <p:xfrm>
          <a:off x="1568624" y="3911546"/>
          <a:ext cx="6603999" cy="1579011"/>
        </p:xfrm>
        <a:graphic>
          <a:graphicData uri="http://schemas.openxmlformats.org/drawingml/2006/table">
            <a:tbl>
              <a:tblPr firstRow="1" bandRow="1">
                <a:tableStyleId>{5C22544A-7EE6-4342-B048-85BDC9FD1C3A}</a:tableStyleId>
              </a:tblPr>
              <a:tblGrid>
                <a:gridCol w="2201333">
                  <a:extLst>
                    <a:ext uri="{9D8B030D-6E8A-4147-A177-3AD203B41FA5}">
                      <a16:colId xmlns:a16="http://schemas.microsoft.com/office/drawing/2014/main" val="3318028661"/>
                    </a:ext>
                  </a:extLst>
                </a:gridCol>
                <a:gridCol w="2201333">
                  <a:extLst>
                    <a:ext uri="{9D8B030D-6E8A-4147-A177-3AD203B41FA5}">
                      <a16:colId xmlns:a16="http://schemas.microsoft.com/office/drawing/2014/main" val="1801462837"/>
                    </a:ext>
                  </a:extLst>
                </a:gridCol>
                <a:gridCol w="2201333">
                  <a:extLst>
                    <a:ext uri="{9D8B030D-6E8A-4147-A177-3AD203B41FA5}">
                      <a16:colId xmlns:a16="http://schemas.microsoft.com/office/drawing/2014/main" val="2966137401"/>
                    </a:ext>
                  </a:extLst>
                </a:gridCol>
              </a:tblGrid>
              <a:tr h="270616">
                <a:tc>
                  <a:txBody>
                    <a:bodyPr/>
                    <a:lstStyle/>
                    <a:p>
                      <a:endParaRPr kumimoji="1" lang="ja-JP" altLang="en-US" sz="1100" dirty="0"/>
                    </a:p>
                  </a:txBody>
                  <a:tcPr/>
                </a:tc>
                <a:tc gridSpan="2">
                  <a:txBody>
                    <a:bodyPr/>
                    <a:lstStyle/>
                    <a:p>
                      <a:pPr algn="ctr"/>
                      <a:r>
                        <a:rPr kumimoji="1" lang="ja-JP" altLang="en-US" sz="1100" dirty="0"/>
                        <a:t>該当患者割合の基準</a:t>
                      </a:r>
                    </a:p>
                  </a:txBody>
                  <a:tcPr/>
                </a:tc>
                <a:tc hMerge="1">
                  <a:txBody>
                    <a:bodyPr/>
                    <a:lstStyle/>
                    <a:p>
                      <a:endParaRPr kumimoji="1" lang="ja-JP" altLang="en-US" sz="1100" dirty="0"/>
                    </a:p>
                  </a:txBody>
                  <a:tcPr/>
                </a:tc>
                <a:extLst>
                  <a:ext uri="{0D108BD9-81ED-4DB2-BD59-A6C34878D82A}">
                    <a16:rowId xmlns:a16="http://schemas.microsoft.com/office/drawing/2014/main" val="2249645344"/>
                  </a:ext>
                </a:extLst>
              </a:tr>
              <a:tr h="272075">
                <a:tc>
                  <a:txBody>
                    <a:bodyPr/>
                    <a:lstStyle/>
                    <a:p>
                      <a:endParaRPr kumimoji="1" lang="ja-JP" altLang="en-US" sz="1100"/>
                    </a:p>
                  </a:txBody>
                  <a:tcPr/>
                </a:tc>
                <a:tc>
                  <a:txBody>
                    <a:bodyPr/>
                    <a:lstStyle/>
                    <a:p>
                      <a:pPr algn="ctr"/>
                      <a:r>
                        <a:rPr kumimoji="1" lang="ja-JP" altLang="en-US" sz="1100" dirty="0"/>
                        <a:t>重症度、医療・看護必要度</a:t>
                      </a:r>
                      <a:r>
                        <a:rPr kumimoji="1" lang="en-US" altLang="ja-JP" sz="1100" dirty="0"/>
                        <a:t>Ⅰ</a:t>
                      </a:r>
                      <a:endParaRPr kumimoji="1" lang="ja-JP" altLang="en-US" sz="1100" dirty="0"/>
                    </a:p>
                  </a:txBody>
                  <a:tcPr/>
                </a:tc>
                <a:tc>
                  <a:txBody>
                    <a:bodyPr/>
                    <a:lstStyle/>
                    <a:p>
                      <a:pPr algn="ctr"/>
                      <a:r>
                        <a:rPr kumimoji="1" lang="ja-JP" altLang="en-US" sz="1100" dirty="0"/>
                        <a:t>重症度、医療・看護必要度</a:t>
                      </a:r>
                      <a:r>
                        <a:rPr kumimoji="1" lang="en-US" altLang="ja-JP" sz="1100" dirty="0"/>
                        <a:t>Ⅱ</a:t>
                      </a:r>
                      <a:endParaRPr kumimoji="1" lang="ja-JP" altLang="en-US" sz="1100" dirty="0"/>
                    </a:p>
                  </a:txBody>
                  <a:tcPr/>
                </a:tc>
                <a:extLst>
                  <a:ext uri="{0D108BD9-81ED-4DB2-BD59-A6C34878D82A}">
                    <a16:rowId xmlns:a16="http://schemas.microsoft.com/office/drawing/2014/main" val="481064750"/>
                  </a:ext>
                </a:extLst>
              </a:tr>
              <a:tr h="211988">
                <a:tc>
                  <a:txBody>
                    <a:bodyPr/>
                    <a:lstStyle/>
                    <a:p>
                      <a:r>
                        <a:rPr kumimoji="1" lang="ja-JP" altLang="en-US" sz="1100" dirty="0"/>
                        <a:t>急性期一般入院料２</a:t>
                      </a:r>
                    </a:p>
                  </a:txBody>
                  <a:tcPr/>
                </a:tc>
                <a:tc>
                  <a:txBody>
                    <a:bodyPr/>
                    <a:lstStyle/>
                    <a:p>
                      <a:pPr algn="ctr"/>
                      <a:r>
                        <a:rPr kumimoji="1" lang="ja-JP" altLang="en-US" sz="1100" dirty="0"/>
                        <a:t>２２％</a:t>
                      </a:r>
                    </a:p>
                  </a:txBody>
                  <a:tcPr/>
                </a:tc>
                <a:tc>
                  <a:txBody>
                    <a:bodyPr/>
                    <a:lstStyle/>
                    <a:p>
                      <a:pPr algn="ctr"/>
                      <a:r>
                        <a:rPr kumimoji="1" lang="ja-JP" altLang="en-US" sz="1100" dirty="0"/>
                        <a:t>２１％</a:t>
                      </a:r>
                    </a:p>
                  </a:txBody>
                  <a:tcPr/>
                </a:tc>
                <a:extLst>
                  <a:ext uri="{0D108BD9-81ED-4DB2-BD59-A6C34878D82A}">
                    <a16:rowId xmlns:a16="http://schemas.microsoft.com/office/drawing/2014/main" val="1749849054"/>
                  </a:ext>
                </a:extLst>
              </a:tr>
              <a:tr h="239087">
                <a:tc>
                  <a:txBody>
                    <a:bodyPr/>
                    <a:lstStyle/>
                    <a:p>
                      <a:r>
                        <a:rPr kumimoji="1" lang="ja-JP" altLang="en-US" sz="1100" dirty="0"/>
                        <a:t>急性期一般入院料３</a:t>
                      </a:r>
                    </a:p>
                  </a:txBody>
                  <a:tcPr/>
                </a:tc>
                <a:tc>
                  <a:txBody>
                    <a:bodyPr/>
                    <a:lstStyle/>
                    <a:p>
                      <a:pPr algn="ctr"/>
                      <a:r>
                        <a:rPr kumimoji="1" lang="ja-JP" altLang="en-US" sz="1100" dirty="0"/>
                        <a:t>１９％</a:t>
                      </a:r>
                    </a:p>
                  </a:txBody>
                  <a:tcPr/>
                </a:tc>
                <a:tc>
                  <a:txBody>
                    <a:bodyPr/>
                    <a:lstStyle/>
                    <a:p>
                      <a:pPr algn="ctr"/>
                      <a:r>
                        <a:rPr kumimoji="1" lang="ja-JP" altLang="en-US" sz="1100" dirty="0"/>
                        <a:t>１８％</a:t>
                      </a:r>
                    </a:p>
                  </a:txBody>
                  <a:tcPr/>
                </a:tc>
                <a:extLst>
                  <a:ext uri="{0D108BD9-81ED-4DB2-BD59-A6C34878D82A}">
                    <a16:rowId xmlns:a16="http://schemas.microsoft.com/office/drawing/2014/main" val="4010454896"/>
                  </a:ext>
                </a:extLst>
              </a:tr>
              <a:tr h="175492">
                <a:tc>
                  <a:txBody>
                    <a:bodyPr/>
                    <a:lstStyle/>
                    <a:p>
                      <a:r>
                        <a:rPr kumimoji="1" lang="ja-JP" altLang="en-US" sz="1100" dirty="0"/>
                        <a:t>急性期一般入院料４</a:t>
                      </a:r>
                    </a:p>
                  </a:txBody>
                  <a:tcPr/>
                </a:tc>
                <a:tc>
                  <a:txBody>
                    <a:bodyPr/>
                    <a:lstStyle/>
                    <a:p>
                      <a:pPr algn="ctr"/>
                      <a:r>
                        <a:rPr kumimoji="1" lang="ja-JP" altLang="en-US" sz="1100" dirty="0"/>
                        <a:t>１６％</a:t>
                      </a:r>
                    </a:p>
                  </a:txBody>
                  <a:tcPr/>
                </a:tc>
                <a:tc>
                  <a:txBody>
                    <a:bodyPr/>
                    <a:lstStyle/>
                    <a:p>
                      <a:pPr algn="ctr"/>
                      <a:r>
                        <a:rPr kumimoji="1" lang="ja-JP" altLang="en-US" sz="1100" dirty="0"/>
                        <a:t>１５％</a:t>
                      </a:r>
                    </a:p>
                  </a:txBody>
                  <a:tcPr/>
                </a:tc>
                <a:extLst>
                  <a:ext uri="{0D108BD9-81ED-4DB2-BD59-A6C34878D82A}">
                    <a16:rowId xmlns:a16="http://schemas.microsoft.com/office/drawing/2014/main" val="3031929083"/>
                  </a:ext>
                </a:extLst>
              </a:tr>
              <a:tr h="246829">
                <a:tc>
                  <a:txBody>
                    <a:bodyPr/>
                    <a:lstStyle/>
                    <a:p>
                      <a:r>
                        <a:rPr kumimoji="1" lang="ja-JP" altLang="en-US" sz="1100" dirty="0"/>
                        <a:t>急性期一般入院料５</a:t>
                      </a:r>
                    </a:p>
                  </a:txBody>
                  <a:tcPr/>
                </a:tc>
                <a:tc>
                  <a:txBody>
                    <a:bodyPr/>
                    <a:lstStyle/>
                    <a:p>
                      <a:pPr algn="ctr"/>
                      <a:r>
                        <a:rPr kumimoji="1" lang="ja-JP" altLang="en-US" sz="1100" dirty="0"/>
                        <a:t>１２％</a:t>
                      </a:r>
                    </a:p>
                  </a:txBody>
                  <a:tcPr/>
                </a:tc>
                <a:tc>
                  <a:txBody>
                    <a:bodyPr/>
                    <a:lstStyle/>
                    <a:p>
                      <a:pPr algn="ctr"/>
                      <a:r>
                        <a:rPr kumimoji="1" lang="ja-JP" altLang="en-US" sz="1100" dirty="0"/>
                        <a:t>１１％</a:t>
                      </a:r>
                    </a:p>
                  </a:txBody>
                  <a:tcPr/>
                </a:tc>
                <a:extLst>
                  <a:ext uri="{0D108BD9-81ED-4DB2-BD59-A6C34878D82A}">
                    <a16:rowId xmlns:a16="http://schemas.microsoft.com/office/drawing/2014/main" val="2814767873"/>
                  </a:ext>
                </a:extLst>
              </a:tr>
            </a:tbl>
          </a:graphicData>
        </a:graphic>
      </p:graphicFrame>
      <p:sp>
        <p:nvSpPr>
          <p:cNvPr id="6" name="正方形/長方形 5">
            <a:extLst>
              <a:ext uri="{FF2B5EF4-FFF2-40B4-BE49-F238E27FC236}">
                <a16:creationId xmlns:a16="http://schemas.microsoft.com/office/drawing/2014/main" id="{1BBBE9C8-3531-C6A4-1AFD-95F7E1B0F1BF}"/>
              </a:ext>
            </a:extLst>
          </p:cNvPr>
          <p:cNvSpPr>
            <a:spLocks noChangeArrowheads="1"/>
          </p:cNvSpPr>
          <p:nvPr/>
        </p:nvSpPr>
        <p:spPr bwMode="auto">
          <a:xfrm>
            <a:off x="194337" y="5592775"/>
            <a:ext cx="9517326" cy="1182375"/>
          </a:xfrm>
          <a:prstGeom prst="rect">
            <a:avLst/>
          </a:prstGeom>
          <a:noFill/>
          <a:ln w="15875">
            <a:no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７．なお、特定機能病院入院基本料（７対１）等の入院料や、その他の加算等の施設基準における該当患者割合の基準については、同様の考え方に基づき、適切に定めることとする。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８．今後、今回改定の影響を調査・検証し、急性期一般入院料の適切な評価の在り方について、引き続き、今後の診療報酬改定に向けて検討を行うこととする。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Tree>
    <p:extLst>
      <p:ext uri="{BB962C8B-B14F-4D97-AF65-F5344CB8AC3E}">
        <p14:creationId xmlns:p14="http://schemas.microsoft.com/office/powerpoint/2010/main" val="16201640"/>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正方形/長方形 1">
            <a:extLst>
              <a:ext uri="{FF2B5EF4-FFF2-40B4-BE49-F238E27FC236}">
                <a16:creationId xmlns:a16="http://schemas.microsoft.com/office/drawing/2014/main" id="{AED07860-DECF-4F20-B26F-51AC827F7F4A}"/>
              </a:ext>
            </a:extLst>
          </p:cNvPr>
          <p:cNvSpPr>
            <a:spLocks noChangeArrowheads="1"/>
          </p:cNvSpPr>
          <p:nvPr/>
        </p:nvSpPr>
        <p:spPr bwMode="auto">
          <a:xfrm>
            <a:off x="194337" y="574351"/>
            <a:ext cx="9517326" cy="5965736"/>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個別事項①</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625"/>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８月２日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（その１）</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625"/>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◆小児医療・周産期医療</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25"/>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（１）小児医療について</a:t>
            </a:r>
          </a:p>
          <a:p>
            <a:pPr marL="0" marR="0" lvl="0" indent="0" algn="l" defTabSz="914400" rtl="0" eaLnBrk="1" fontAlgn="auto" latinLnBrk="0" hangingPunct="1">
              <a:lnSpc>
                <a:spcPts val="1625"/>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少子化の進展とともに、医療の高度化が進むなか、小児医療の現状を踏まえた上で、外来、入院、高</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25"/>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度急性期医療、医療的ケア児、緩和ケアに係る診療報酬の在り方について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25"/>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（２）周産期医療について</a:t>
            </a:r>
          </a:p>
          <a:p>
            <a:pPr marL="0" marR="0" lvl="0" indent="0" algn="l" defTabSz="914400" rtl="0" eaLnBrk="1" fontAlgn="auto" latinLnBrk="0" hangingPunct="1">
              <a:lnSpc>
                <a:spcPts val="1625"/>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医療機関・機能の集約化が進められるとともに、ハイリスク妊産婦が増加するなか、良質な周産期医</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25"/>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療の提供体制を維持するため、周産期医療に係る診療報酬の在り方について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25"/>
              </a:lnSpc>
              <a:spcBef>
                <a:spcPts val="3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１０月１８日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（その２）</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625"/>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◆がん対策について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25"/>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（１）外来化学療法について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25"/>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外来化学療法における基準や指針の在り方について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25"/>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専任の医師等を常時１人以上配置できない施設の時間外の対応体制等について、医療機関間の連</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25"/>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携を含め、外来腫瘍化学療法診療料の評価について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25"/>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入院・外来での化学療法の比率が実患者数ベースで見るとばらつきが認められることについて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25"/>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急性期充実体制加算や、総合入院体制加算届出施設における外来化学療法の在り方について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25"/>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就労と治療の両立を支援する観点から、外来腫瘍化学療法診療料の届出を行っている医療機関に</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25"/>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おける取組について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25"/>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医師の診察前に薬剤師が服薬状況や副作用の発現状況等について薬学的な観点から確認を行い、</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25"/>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医師へ情報提供や処方提案等を行うことについて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25"/>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（２）がん診療連携拠点病院等について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25"/>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令和４年８月に新設された類型である都道府県がん診療連携拠点病院、特定領域がん診療連携拠点</a:t>
            </a:r>
          </a:p>
          <a:p>
            <a:pPr marL="0" marR="0" lvl="0" indent="0" algn="l" defTabSz="914400" rtl="0" eaLnBrk="1" fontAlgn="auto" latinLnBrk="0" hangingPunct="1">
              <a:lnSpc>
                <a:spcPts val="1625"/>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病院及び地域がん診療病院の特例型に対する診療報酬上の評価について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25"/>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◆脳卒中対策について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25"/>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ｔ－</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PA</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静注療法や血栓回収療法など、発症早期に実施することが特に重要であり、迅速な実施のため</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25"/>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に一次搬送施設と基幹施設の間の連携が必要となる治療の実施を推進する観点から、治療に必要な連</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25"/>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携の実施及び連携体制の構築に対する評価について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9" name="Rectangle 2">
            <a:extLst>
              <a:ext uri="{FF2B5EF4-FFF2-40B4-BE49-F238E27FC236}">
                <a16:creationId xmlns:a16="http://schemas.microsoft.com/office/drawing/2014/main" id="{CE02C015-CC62-4237-A336-6DA1AC075E55}"/>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⑮</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A09023F9-5ABA-4527-83CC-04ED632FBE8F}"/>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940607220"/>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96DDB4-5E2A-E38F-2DC4-A4A95D54CE48}"/>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364CB544-02CC-2159-06F8-B6E8B73BEF5E}"/>
              </a:ext>
            </a:extLst>
          </p:cNvPr>
          <p:cNvSpPr>
            <a:spLocks noChangeArrowheads="1"/>
          </p:cNvSpPr>
          <p:nvPr/>
        </p:nvSpPr>
        <p:spPr bwMode="auto">
          <a:xfrm>
            <a:off x="194337" y="574351"/>
            <a:ext cx="9517326" cy="5927264"/>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個別事項②</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１０月２０日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（その３）</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◆医療・介護・障害福祉サービスの連携</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（１）主治医と介護支援専門員との連携について</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かかりつけ医に係る診療報酬上の評価である機能強化加算等では主治医意見書の作成等が要件と</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されており、令和５年の医療法改正では、各医療機関から都道府県知事に報告するかかりつけ医機能</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には介護サービス等との連携が含まれている。医療の視点を踏まえたケアマネジメントを提供するため</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には、サービス担当者会議等を通じて、認識が共有され、より医療と生活の双方の視点に基づいたケ</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アプランが策定されることが重要となるが、このような主治医と介護支援専門員との連携を推進するた</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めにどのような方策が考えられるか。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（２）医療機関と高齢者施設等との連携について</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現在の介護保険施設等と協力医療機関のあり方、実際の医療機関と介護保険施設等の連携状況、</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医療機関における介護保険施設等の入所者の病状急変時の対応状況及び在宅療養支援病院、在宅</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療養後方支援病院並びに地域包括ケア病棟等に求められる役割を踏まえ、介護保険施設等と医療機</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関が平時から介護保険施設入所者の緊急時の対応等についてあらかじめ取り決めを行う等して連携を</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行い、介護保険施設等入所者の病状急変時に電話相談、往診、オンライン診療、入院の要否の判断を</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含めた入院調整等を適時適切に行えるようにするためにどのような対応が考えられるか。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（３）障害福祉サービスとの連携について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様々な障害特性や個々の状況に応じて、適切に医療・介護・障害福祉サービスを受けられる体制を推</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進する観点から、障害者支援施設における配置医師の医療提供の実態や、高齢化による入所者の特</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性の変化や対応状況等を踏まえた、医療保険における給付の範囲のあり方について</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特別なコミュニケーション支援を要する者や強度行動障害の状態の者等、入院前に医療機関と本人・</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家族や障害福祉サービス事業者等と事前調整を行うことで、本人にとって必要な医療を円滑に提供でき</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る可能性があることを踏まえ、入退院支援における医療機関と障害福祉サービス事業者等との連携を</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推進するためにどのような方策が考えられるか。</a:t>
            </a:r>
          </a:p>
        </p:txBody>
      </p:sp>
      <p:sp>
        <p:nvSpPr>
          <p:cNvPr id="9" name="Rectangle 2">
            <a:extLst>
              <a:ext uri="{FF2B5EF4-FFF2-40B4-BE49-F238E27FC236}">
                <a16:creationId xmlns:a16="http://schemas.microsoft.com/office/drawing/2014/main" id="{045C880E-96CB-BFDA-FD83-901AD9A0D011}"/>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⑯</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7A702629-F83C-2BE0-E405-135A7EF9332A}"/>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032829565"/>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913977-D47F-17D1-AD70-C8B67EDB3435}"/>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FBFE6BBF-1E34-D09A-15FF-3FC0457626EE}"/>
              </a:ext>
            </a:extLst>
          </p:cNvPr>
          <p:cNvSpPr>
            <a:spLocks noChangeArrowheads="1"/>
          </p:cNvSpPr>
          <p:nvPr/>
        </p:nvSpPr>
        <p:spPr bwMode="auto">
          <a:xfrm>
            <a:off x="194337" y="574351"/>
            <a:ext cx="9517326" cy="6093976"/>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個別事項③</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１１月１７日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（その４）</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◆不妊治療</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令和４年度からの保険診療の実施状況等を踏まえ、その影響等について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不妊治療を実施するにあたっての年齢・回数に係る要件等について、従前の特定治療支援事業や保険</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診療における取扱い等、さらには最新のエビデンス等を踏まえ、現状の取扱いを変える必要性について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胚凍結保存管理料の算定できる保存期間の取扱について、これまでの保険診療における算定実績や</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学会の見解等を踏まえ、どのように考えるか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3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１１月２２日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（その５）</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◆後発医薬品、バイオ後続品、リフィル処方箋等</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（１）医薬品の供給状況を踏まえた取組状況について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医薬品の供給が不安定な状況を踏まえ、患者への適切な薬剤の処方や、保険薬局の地域における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協力促進などの観点から、一般名処方加算、後発医薬品使用体制加算、外来後発医薬品使用体制加</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算、後発医薬品調剤体制加算及び地域支援体制加算の評価の在り方をどのように考えるか。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（２）バイオ後続品の使用促進に係る取組について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バイオ後続品に関し「</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2029</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年度末までに、バイオシミラーに</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80</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％以上置き換わった成分数が全体の成</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分数の</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60</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％以上にする」という政府目標が新たに設定されたことを踏まえ、診療報酬上のバイオ後発品</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の使用促進に係る取組について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（３）リフィル処方箋・長期処方について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リフィル処方箋の活用実態について一定程度明らかになってきたこと、他方で、リフィル処方箋の算定</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状況が低調であることや、患者への周知等が課題とされていることを踏まえ、更なるリフィル処方箋の導</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入・活用を推進する観点から、</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①  例えばかかりつけ医機能にかかる評価等における、患者に対するリフィル処方箋の周知に着目した</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評価について、どのように考えるか。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② 例えば生活習慣病等の管理が必要な患者への対応における、リフィル処方箋による処方に着目した</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評価について、どのように考えるか。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③ その他リフィル処方箋の導入・活用を推進する方策について、どのように考えるか。</a:t>
            </a:r>
          </a:p>
        </p:txBody>
      </p:sp>
      <p:sp>
        <p:nvSpPr>
          <p:cNvPr id="9" name="Rectangle 2">
            <a:extLst>
              <a:ext uri="{FF2B5EF4-FFF2-40B4-BE49-F238E27FC236}">
                <a16:creationId xmlns:a16="http://schemas.microsoft.com/office/drawing/2014/main" id="{D0DD52B4-5629-918B-16B2-3C8CC9240361}"/>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⑰</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DC59E5AD-BF52-EBB2-A084-2572E42BFD6D}"/>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517912497"/>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B15930-B7B3-6EE3-7972-03C0FB69FBC7}"/>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4595D297-DF9D-FC6A-3C52-98AB5F6341EB}"/>
              </a:ext>
            </a:extLst>
          </p:cNvPr>
          <p:cNvSpPr>
            <a:spLocks noChangeArrowheads="1"/>
          </p:cNvSpPr>
          <p:nvPr/>
        </p:nvSpPr>
        <p:spPr bwMode="auto">
          <a:xfrm>
            <a:off x="194337" y="574351"/>
            <a:ext cx="9517326" cy="6273512"/>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個別事項④</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１１月２２日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（その６）</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◆精神医療について（その１）</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（１）地域移行・地域定着の推進のための入院患者への入退院支援について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新たにエビデンスが確認された早期から実施する退院調整の効果や、精神病床における入院の短期</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化、地域での支援体制が整備されつつあること等を踏まえ、より現場の実情に合わせた評価体系に整</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理することとしてはどうか。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精神病床における入退院支援の取組を評価することについて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（２）地域移行機能強化病棟入院料について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第８次医療計画や第７期障害福祉計画において、長期入院患者数が減少傾向にあることに加えて、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政策効果による長期入院患者数の更なる減少を見込んだ基準病床数・入院患者数の目標値が設定さ</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れていることを踏まえ、地域移行を一層推進する観点から、地域移行機能強化病棟入院料の新規届出</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の期限を延長することとしてはどうか。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当該入院料について、精神病床の削減に一定の効果をもたらした一方、精神病床における長期入院</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患者の減少と精神病床数の減少ペースにかい離がある現状において、病床規模やこれまでの退院実</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績に鑑みて、退院支援に係る高い機能を有するにもかかわらず、現行の施設基準に規定される削減割</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合の要件等と見合わない医療機関も存在する実態を踏まえ、当該入院料の要件の見直しについて、ど</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当該入院料を届け出られない理由として、精神保健福祉士等の配置が難しいと指摘されているところ、</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専従の精神保健福祉士以外の配置について、精神保健福祉法において、退院後生活環境相談員とし</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て退院支援業務を担う資格を有する職種を配置することによっても、要件を満たせることとしてはどうか。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（３）児童思春期精神医療について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地域における精神疾患を有する児童思春期の患者への診療体制について、初診待機等の課題が指</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摘されているところであるが、児童思春期精神医療に従事する多職種に対する研修の整備が進んでい</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ることに加えて、より効率的かつ質の高い診療を実施している外来医療機関において、多職種の加配</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やタスクシフトが進んでいる実態を踏まえ、児童思春期精神医療を積極的に実施する医療機関におい</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て提供される外来診療への評価のあり方について、どのように考えるか。</a:t>
            </a:r>
          </a:p>
        </p:txBody>
      </p:sp>
      <p:sp>
        <p:nvSpPr>
          <p:cNvPr id="9" name="Rectangle 2">
            <a:extLst>
              <a:ext uri="{FF2B5EF4-FFF2-40B4-BE49-F238E27FC236}">
                <a16:creationId xmlns:a16="http://schemas.microsoft.com/office/drawing/2014/main" id="{17081C96-7BBA-E658-F28F-7FE3DF5E5405}"/>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⑱</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21EADDEA-7647-2D3A-DFD4-C73039995848}"/>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178319608"/>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7C8369-4205-F011-59F4-E97130F76E32}"/>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9E82E6EF-B070-1B3F-5DDD-7EB49EFE81D7}"/>
              </a:ext>
            </a:extLst>
          </p:cNvPr>
          <p:cNvSpPr>
            <a:spLocks noChangeArrowheads="1"/>
          </p:cNvSpPr>
          <p:nvPr/>
        </p:nvSpPr>
        <p:spPr bwMode="auto">
          <a:xfrm>
            <a:off x="194337" y="574351"/>
            <a:ext cx="9517326" cy="4747453"/>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個別事項⑤</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１１月２４日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（その７）</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◆緩和ケア</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（１）多様な苦痛に対応する緩和ケアの提供について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緩和ケアの提供に係る精神科の医師が果たしている役割を踏まえ、がん診療連携拠点病院等にお</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ける評価のあり方を、どのように考えるか。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緩和ケアの提供を受けているがん患者の難治性がん疼痛に対する対応の実態等を踏まえ、質の高</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い緩和ケアの提供を推進する観点から、緩和的放射線治療や神経ブロックを必要に応じて実施できる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体制を推進することについて、どのように考えるか。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（２）切れ目のない緩和ケアの提供体制について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治療期からの切れ目のない緩和ケアの提供を推進する観点から、外来腫瘍化学療法を実施している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医療機関において、がん疼痛や心理的不安を軽減するための介入の評価のあり方について、どのよう</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がん診療連携拠点病院以外の医療機関における入院中のがん患者に対し、治療期からの切れ目の</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ない緩和ケアを提供する観点から、</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ICT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等を用いたがん診療連携拠点病院との連携について、どのよう</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（３）非がん等の緩和ケアについて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緩和ケアを必要とする患者について、いかなる療養の場においても充実した緩和ケアを提供する観点</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から、在宅における非がん患者に対する麻薬による症状緩和のあり方についてどのように考えるか。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小児における緩和ケアは対象となる疾患、臨床経過及び必要なケアが成人の緩和ケアと異なることを</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踏まえ、小児の緩和ケアに対する評価のあり方についてどのように考えるか</a:t>
            </a:r>
          </a:p>
        </p:txBody>
      </p:sp>
      <p:sp>
        <p:nvSpPr>
          <p:cNvPr id="9" name="Rectangle 2">
            <a:extLst>
              <a:ext uri="{FF2B5EF4-FFF2-40B4-BE49-F238E27FC236}">
                <a16:creationId xmlns:a16="http://schemas.microsoft.com/office/drawing/2014/main" id="{3EEF2236-40E7-C043-27BA-655D26C46621}"/>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⑲</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5B3B0838-FEE9-836F-5F98-76B3CF915D39}"/>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931645955"/>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98607D-1CAC-2C2A-A870-FEE24E5E9C38}"/>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D645CD22-6003-F902-FCFC-627BF5482D4E}"/>
              </a:ext>
            </a:extLst>
          </p:cNvPr>
          <p:cNvSpPr>
            <a:spLocks noChangeArrowheads="1"/>
          </p:cNvSpPr>
          <p:nvPr/>
        </p:nvSpPr>
        <p:spPr bwMode="auto">
          <a:xfrm>
            <a:off x="194337" y="574351"/>
            <a:ext cx="9517326" cy="4747453"/>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個別事項⑥</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１１月２９日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（その８）</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◆認知症</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（１）かかりつけ医による認知症対応について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かかりつけ医による認知症対応力を向上するため、診断後支援、認知症に係る</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BPSD</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への対応、認</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知症の医療・介護に関する施策・制度、また人生の最終段階における医療・ケア等についての研修を</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受講していることを、地域包括診療料・加算の施設基準の要件とすることについて、どのように考える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地域包括診療料・加算の施設基準の介護保険制度に係る実績要件として、「認知症初期集中支援</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チーム等の施策へ協力していること」を追加することについてどのように考えるか。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（２）入院医療機関における認知症対応について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入院医療機関において、身体的拘束を予防・最小化するためのマニュアルや身体的拘束の実施・解</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除基準等を整備することや身体的拘束の実施状況の見える化等、身体的拘束の予防・最小化を組織</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的に取り組むことを促進する方策についてどのように考えるか。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身体的拘束を予防・最小化する取組を促進する観点から、既に身体的拘束等の行動制限を最小化す</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る取組の実施を求めている看護補助者の配置に係る加算等について、身体的拘束を実施した場合の</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評価についてどのように考えるか。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認知症とせん妄の症状の類似性に鑑み、認知症患者のアセスメントにおいてはせん妄の鑑別も必要</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であることから、せん妄ハイリスク患者ケア加算で求める「せん妄のリスク因子の確認」及び「ハイリスク</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患者に対するせん妄対策」を認知症ケア加算でも求めることとし、その上で各加算の評価についてどの</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ように考えるか。</a:t>
            </a:r>
          </a:p>
        </p:txBody>
      </p:sp>
      <p:sp>
        <p:nvSpPr>
          <p:cNvPr id="9" name="Rectangle 2">
            <a:extLst>
              <a:ext uri="{FF2B5EF4-FFF2-40B4-BE49-F238E27FC236}">
                <a16:creationId xmlns:a16="http://schemas.microsoft.com/office/drawing/2014/main" id="{E6E20F6E-ED00-7D8E-DDCD-3E8B59646D70}"/>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⑳</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FF3DF285-3835-0059-FBA9-7417964C398A}"/>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350084143"/>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6D37CD-B3F7-BE8B-658C-E1401D6A49EE}"/>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61834AD4-BECB-F82D-1A98-F27386AF6383}"/>
              </a:ext>
            </a:extLst>
          </p:cNvPr>
          <p:cNvSpPr>
            <a:spLocks noChangeArrowheads="1"/>
          </p:cNvSpPr>
          <p:nvPr/>
        </p:nvSpPr>
        <p:spPr bwMode="auto">
          <a:xfrm>
            <a:off x="194337" y="574351"/>
            <a:ext cx="9517326" cy="6055504"/>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個別事項⑦</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１２月１日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（その９）</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◆小児医療・周産期医療（その２）</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（１）小児入院医療について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小児の入院患者数の減少等を踏まえ、小児入院医療管理料の病棟の運用についてどのように考える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か。また、成人患者との混合病棟となる場合に、子どもとその家族の療養環境を向上させる方策につい</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てどのように考えるか。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入院中であっても子どもの成長・発達に対する支援が行われ、かつ、希望によって親が子どもに付き</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添う場合に親に過度な負担がかからない医療機関の体制を確保するために、小児入院医療管理料に</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おける保育士や看護補助者の配置に関する評価についてどのように考えるか。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（２）小児高度急性期医療について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重症新生児に対する集中治療に係る評価についてどのように考えるか。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重症新生児に対する退院支援について、転院搬送された児においても退院支援が必要であったり治</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療室から小児病棟等を経て退院する等、新生児に対する退院支援の実態を踏まえた評価に見直すこと</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についてどのように考えるか。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臓器移植患者においては、移植前からの集中治療が必要な実態を踏まえ、小児特定集中治療室管理</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料における評価についてどのように考えるか。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（３）医療的ケア児について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医療的ケア児の入院受け入れに係る体制の整備が求められるなか、その評価についてどのように考</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（４）小児科における児童精神について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発達障害の初診待機が課題とされていること、児童相談所における虐待相談対応件数が上昇傾向で</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あることを踏まえ、小児科のかかりつけ医機能を有する医療機関の役割についてどのように考えるか。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また、小児特定疾患カウンセリング料の在り方についてどのように考えるか。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（５）周産期医療について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2026</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年度を目途とした出産費用（正常分娩）の保険適用の導入を含めた、出産に関する支援等の更な</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る強化について検討を進めていくなか、ハイリスク妊婦に係る評価についてどのように考えるか。</a:t>
            </a:r>
          </a:p>
        </p:txBody>
      </p:sp>
      <p:sp>
        <p:nvSpPr>
          <p:cNvPr id="9" name="Rectangle 2">
            <a:extLst>
              <a:ext uri="{FF2B5EF4-FFF2-40B4-BE49-F238E27FC236}">
                <a16:creationId xmlns:a16="http://schemas.microsoft.com/office/drawing/2014/main" id="{61714A78-7E51-73A0-4710-C5CF7D9F8612}"/>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㉑</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8C783B5F-8111-10F9-70DA-B74B6A4D67A4}"/>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2146854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6AB46E-0994-8AF0-0BA8-5EAC15C1C270}"/>
            </a:ext>
          </a:extLst>
        </p:cNvPr>
        <p:cNvGrpSpPr/>
        <p:nvPr/>
      </p:nvGrpSpPr>
      <p:grpSpPr>
        <a:xfrm>
          <a:off x="0" y="0"/>
          <a:ext cx="0" cy="0"/>
          <a:chOff x="0" y="0"/>
          <a:chExt cx="0" cy="0"/>
        </a:xfrm>
      </p:grpSpPr>
      <p:sp>
        <p:nvSpPr>
          <p:cNvPr id="3" name="正方形/長方形 2">
            <a:extLst>
              <a:ext uri="{FF2B5EF4-FFF2-40B4-BE49-F238E27FC236}">
                <a16:creationId xmlns:a16="http://schemas.microsoft.com/office/drawing/2014/main" id="{7204B47B-DBCA-BCB8-F1E8-501930EF8375}"/>
              </a:ext>
            </a:extLst>
          </p:cNvPr>
          <p:cNvSpPr/>
          <p:nvPr/>
        </p:nvSpPr>
        <p:spPr>
          <a:xfrm>
            <a:off x="692616" y="156634"/>
            <a:ext cx="8520763" cy="928108"/>
          </a:xfrm>
          <a:prstGeom prst="rect">
            <a:avLst/>
          </a:prstGeom>
          <a:solidFill>
            <a:schemeClr val="accent4">
              <a:alpha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令和</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5</a:t>
            </a: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年</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11</a:t>
            </a: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月</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20</a:t>
            </a: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日 財務省</a:t>
            </a:r>
            <a:r>
              <a:rPr kumimoji="1" lang="zh-TW" altLang="en-US" sz="2100" b="1" i="0" u="none" strike="noStrike" kern="1200" cap="none" spc="0" normalizeH="0" baseline="0" noProof="0" dirty="0">
                <a:ln>
                  <a:noFill/>
                </a:ln>
                <a:solidFill>
                  <a:srgbClr val="000000"/>
                </a:solidFill>
                <a:effectLst/>
                <a:uLnTx/>
                <a:uFillTx/>
                <a:latin typeface="ＭＳ Ｐゴシック"/>
                <a:ea typeface="ＭＳ Ｐゴシック"/>
                <a:cs typeface="+mn-cs"/>
              </a:rPr>
              <a:t>財政制度等審議会</a:t>
            </a:r>
            <a:endPar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a:cs typeface="+mn-cs"/>
              </a:rPr>
              <a:t>令和６年度予算の編成等に関する建議　</a:t>
            </a:r>
            <a:endPar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350" b="0" i="0" u="none" strike="noStrike" kern="1200" cap="none" spc="0" normalizeH="0" baseline="0" noProof="0" dirty="0">
                <a:ln>
                  <a:noFill/>
                </a:ln>
                <a:solidFill>
                  <a:prstClr val="black"/>
                </a:solidFill>
                <a:effectLst/>
                <a:uLnTx/>
                <a:uFillTx/>
                <a:latin typeface="ＭＳ Ｐゴシック"/>
                <a:ea typeface="ＭＳ Ｐゴシック"/>
                <a:cs typeface="+mn-cs"/>
              </a:rPr>
              <a:t>資料「概要」（参考</a:t>
            </a:r>
            <a:r>
              <a:rPr kumimoji="1" lang="en-US" altLang="ja-JP" sz="1350" b="0" i="0" u="none" strike="noStrike" kern="1200" cap="none" spc="0" normalizeH="0" baseline="0" noProof="0" dirty="0">
                <a:ln>
                  <a:noFill/>
                </a:ln>
                <a:solidFill>
                  <a:prstClr val="black"/>
                </a:solidFill>
                <a:effectLst/>
                <a:uLnTx/>
                <a:uFillTx/>
                <a:latin typeface="ＭＳ Ｐゴシック"/>
                <a:ea typeface="ＭＳ Ｐゴシック"/>
                <a:cs typeface="+mn-cs"/>
              </a:rPr>
              <a:t>1</a:t>
            </a:r>
            <a:r>
              <a:rPr kumimoji="1" lang="ja-JP" altLang="en-US" sz="1350" b="0" i="0" u="none" strike="noStrike" kern="1200" cap="none" spc="0" normalizeH="0" baseline="0" noProof="0" dirty="0">
                <a:ln>
                  <a:noFill/>
                </a:ln>
                <a:solidFill>
                  <a:prstClr val="black"/>
                </a:solidFill>
                <a:effectLst/>
                <a:uLnTx/>
                <a:uFillTx/>
                <a:latin typeface="ＭＳ Ｐゴシック"/>
                <a:ea typeface="ＭＳ Ｐゴシック"/>
                <a:cs typeface="+mn-cs"/>
              </a:rPr>
              <a:t>）</a:t>
            </a:r>
            <a:r>
              <a:rPr kumimoji="1" lang="en-US" altLang="ja-JP" sz="1350" b="0" i="0" u="none" strike="noStrike" kern="1200" cap="none" spc="0" normalizeH="0" baseline="0" noProof="0" dirty="0">
                <a:ln>
                  <a:noFill/>
                </a:ln>
                <a:solidFill>
                  <a:prstClr val="black"/>
                </a:solidFill>
                <a:effectLst/>
                <a:uLnTx/>
                <a:uFillTx/>
                <a:latin typeface="ＭＳ Ｐゴシック"/>
                <a:ea typeface="ＭＳ Ｐゴシック"/>
                <a:cs typeface="+mn-cs"/>
              </a:rPr>
              <a:t>3</a:t>
            </a:r>
            <a:r>
              <a:rPr kumimoji="1" lang="ja-JP" altLang="en-US" sz="1350" b="0" i="0" u="none" strike="noStrike" kern="1200" cap="none" spc="0" normalizeH="0" baseline="0" noProof="0" dirty="0">
                <a:ln>
                  <a:noFill/>
                </a:ln>
                <a:solidFill>
                  <a:prstClr val="black"/>
                </a:solidFill>
                <a:effectLst/>
                <a:uLnTx/>
                <a:uFillTx/>
                <a:latin typeface="ＭＳ Ｐゴシック"/>
                <a:ea typeface="ＭＳ Ｐゴシック"/>
                <a:cs typeface="+mn-cs"/>
              </a:rPr>
              <a:t>項</a:t>
            </a:r>
            <a:endParaRPr kumimoji="1" lang="en-US" altLang="ja-JP" sz="1350" b="0" i="0" u="none" strike="noStrike" kern="1200" cap="none" spc="0" normalizeH="0" baseline="0" noProof="0" dirty="0">
              <a:ln>
                <a:noFill/>
              </a:ln>
              <a:solidFill>
                <a:prstClr val="black"/>
              </a:solidFill>
              <a:effectLst/>
              <a:uLnTx/>
              <a:uFillTx/>
              <a:latin typeface="ＭＳ Ｐゴシック"/>
              <a:ea typeface="ＭＳ Ｐゴシック"/>
              <a:cs typeface="+mn-cs"/>
            </a:endParaRPr>
          </a:p>
        </p:txBody>
      </p:sp>
      <p:sp>
        <p:nvSpPr>
          <p:cNvPr id="15" name="テキスト ボックス 14">
            <a:extLst>
              <a:ext uri="{FF2B5EF4-FFF2-40B4-BE49-F238E27FC236}">
                <a16:creationId xmlns:a16="http://schemas.microsoft.com/office/drawing/2014/main" id="{DA30C38C-0C6A-98E8-99FA-BA45ACE50B9B}"/>
              </a:ext>
            </a:extLst>
          </p:cNvPr>
          <p:cNvSpPr txBox="1"/>
          <p:nvPr/>
        </p:nvSpPr>
        <p:spPr bwMode="auto">
          <a:xfrm>
            <a:off x="3080792" y="6251102"/>
            <a:ext cx="7148840" cy="3076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rtlCol="0" anchor="t" anchorCtr="0" compatLnSpc="1">
            <a:prstTxWarp prst="textNoShape">
              <a:avLst/>
            </a:prstTxWarp>
            <a:spAutoFit/>
          </a:bodyPr>
          <a:lstStyle/>
          <a:p>
            <a:pPr marL="0" marR="0" lvl="0" indent="0" algn="l" defTabSz="685800" rtl="0" eaLnBrk="1" fontAlgn="auto" latinLnBrk="0" hangingPunct="1">
              <a:lnSpc>
                <a:spcPct val="110000"/>
              </a:lnSpc>
              <a:spcBef>
                <a:spcPts val="0"/>
              </a:spcBef>
              <a:spcAft>
                <a:spcPts val="0"/>
              </a:spcAft>
              <a:buClrTx/>
              <a:buSzTx/>
              <a:buFontTx/>
              <a:buNone/>
              <a:tabLst/>
              <a:defRPr/>
            </a:pPr>
            <a:r>
              <a:rPr kumimoji="1" lang="ja-JP" altLang="en-US" sz="750" b="0" i="0" u="none" strike="noStrike" kern="1200" cap="none" spc="0" normalizeH="0" baseline="0" noProof="0" dirty="0">
                <a:ln>
                  <a:noFill/>
                </a:ln>
                <a:solidFill>
                  <a:srgbClr val="000000"/>
                </a:solidFill>
                <a:effectLst/>
                <a:uLnTx/>
                <a:uFillTx/>
                <a:latin typeface="ＭＳ Ｐゴシック" pitchFamily="1" charset="-128"/>
                <a:ea typeface="ＭＳ Ｐゴシック"/>
                <a:cs typeface="+mn-cs"/>
              </a:rPr>
              <a:t>（出所）財務省財政制度等審議会（令和</a:t>
            </a:r>
            <a:r>
              <a:rPr kumimoji="1" lang="en-US" altLang="ja-JP" sz="750" b="0" i="0" u="none" strike="noStrike" kern="1200" cap="none" spc="0" normalizeH="0" baseline="0" noProof="0" dirty="0">
                <a:ln>
                  <a:noFill/>
                </a:ln>
                <a:solidFill>
                  <a:srgbClr val="000000"/>
                </a:solidFill>
                <a:effectLst/>
                <a:uLnTx/>
                <a:uFillTx/>
                <a:latin typeface="ＭＳ Ｐゴシック" pitchFamily="1" charset="-128"/>
                <a:ea typeface="ＭＳ Ｐゴシック"/>
                <a:cs typeface="+mn-cs"/>
              </a:rPr>
              <a:t>5</a:t>
            </a:r>
            <a:r>
              <a:rPr kumimoji="1" lang="ja-JP" altLang="en-US" sz="750" b="0" i="0" u="none" strike="noStrike" kern="1200" cap="none" spc="0" normalizeH="0" baseline="0" noProof="0" dirty="0">
                <a:ln>
                  <a:noFill/>
                </a:ln>
                <a:solidFill>
                  <a:srgbClr val="000000"/>
                </a:solidFill>
                <a:effectLst/>
                <a:uLnTx/>
                <a:uFillTx/>
                <a:latin typeface="ＭＳ Ｐゴシック" pitchFamily="1" charset="-128"/>
                <a:ea typeface="ＭＳ Ｐゴシック"/>
                <a:cs typeface="+mn-cs"/>
              </a:rPr>
              <a:t>年</a:t>
            </a:r>
            <a:r>
              <a:rPr kumimoji="1" lang="en-US" altLang="ja-JP" sz="750" b="0" i="0" u="none" strike="noStrike" kern="1200" cap="none" spc="0" normalizeH="0" baseline="0" noProof="0" dirty="0">
                <a:ln>
                  <a:noFill/>
                </a:ln>
                <a:solidFill>
                  <a:srgbClr val="000000"/>
                </a:solidFill>
                <a:effectLst/>
                <a:uLnTx/>
                <a:uFillTx/>
                <a:latin typeface="ＭＳ Ｐゴシック" pitchFamily="1" charset="-128"/>
                <a:ea typeface="ＭＳ Ｐゴシック"/>
                <a:cs typeface="+mn-cs"/>
              </a:rPr>
              <a:t>11</a:t>
            </a:r>
            <a:r>
              <a:rPr kumimoji="1" lang="ja-JP" altLang="en-US" sz="750" b="0" i="0" u="none" strike="noStrike" kern="1200" cap="none" spc="0" normalizeH="0" baseline="0" noProof="0" dirty="0">
                <a:ln>
                  <a:noFill/>
                </a:ln>
                <a:solidFill>
                  <a:srgbClr val="000000"/>
                </a:solidFill>
                <a:effectLst/>
                <a:uLnTx/>
                <a:uFillTx/>
                <a:latin typeface="ＭＳ Ｐゴシック" pitchFamily="1" charset="-128"/>
                <a:ea typeface="ＭＳ Ｐゴシック"/>
                <a:cs typeface="+mn-cs"/>
              </a:rPr>
              <a:t>月</a:t>
            </a:r>
            <a:r>
              <a:rPr kumimoji="1" lang="en-US" altLang="ja-JP" sz="750" b="0" i="0" u="none" strike="noStrike" kern="1200" cap="none" spc="0" normalizeH="0" baseline="0" noProof="0" dirty="0">
                <a:ln>
                  <a:noFill/>
                </a:ln>
                <a:solidFill>
                  <a:srgbClr val="000000"/>
                </a:solidFill>
                <a:effectLst/>
                <a:uLnTx/>
                <a:uFillTx/>
                <a:latin typeface="ＭＳ Ｐゴシック" pitchFamily="1" charset="-128"/>
                <a:ea typeface="ＭＳ Ｐゴシック"/>
                <a:cs typeface="+mn-cs"/>
              </a:rPr>
              <a:t>20</a:t>
            </a:r>
            <a:r>
              <a:rPr kumimoji="1" lang="ja-JP" altLang="en-US" sz="750" b="0" i="0" u="none" strike="noStrike" kern="1200" cap="none" spc="0" normalizeH="0" baseline="0" noProof="0" dirty="0">
                <a:ln>
                  <a:noFill/>
                </a:ln>
                <a:solidFill>
                  <a:srgbClr val="000000"/>
                </a:solidFill>
                <a:effectLst/>
                <a:uLnTx/>
                <a:uFillTx/>
                <a:latin typeface="ＭＳ Ｐゴシック" pitchFamily="1" charset="-128"/>
                <a:ea typeface="ＭＳ Ｐゴシック"/>
                <a:cs typeface="+mn-cs"/>
              </a:rPr>
              <a:t>日）令和６年度予算の編成等に関する建議</a:t>
            </a:r>
            <a:r>
              <a:rPr kumimoji="1" lang="en-US" altLang="ja-JP" sz="750" b="0" i="0" u="none" strike="noStrike" kern="1200" cap="none" spc="0" normalizeH="0" baseline="0" noProof="0" dirty="0">
                <a:ln>
                  <a:noFill/>
                </a:ln>
                <a:solidFill>
                  <a:srgbClr val="000000"/>
                </a:solidFill>
                <a:effectLst/>
                <a:uLnTx/>
                <a:uFillTx/>
                <a:latin typeface="ＭＳ Ｐゴシック" pitchFamily="1" charset="-128"/>
                <a:ea typeface="ＭＳ Ｐゴシック"/>
                <a:cs typeface="+mn-cs"/>
              </a:rPr>
              <a:t>,</a:t>
            </a:r>
            <a:r>
              <a:rPr kumimoji="1" lang="ja-JP" altLang="en-US" sz="750" b="0" i="0" u="none" strike="noStrike" kern="1200" cap="none" spc="0" normalizeH="0" baseline="0" noProof="0" dirty="0">
                <a:ln>
                  <a:noFill/>
                </a:ln>
                <a:solidFill>
                  <a:srgbClr val="000000"/>
                </a:solidFill>
                <a:effectLst/>
                <a:uLnTx/>
                <a:uFillTx/>
                <a:latin typeface="ＭＳ Ｐゴシック" pitchFamily="1" charset="-128"/>
                <a:ea typeface="ＭＳ Ｐゴシック"/>
                <a:cs typeface="+mn-cs"/>
              </a:rPr>
              <a:t>資料「概要」（参考</a:t>
            </a:r>
            <a:r>
              <a:rPr kumimoji="1" lang="en-US" altLang="ja-JP" sz="750" b="0" i="0" u="none" strike="noStrike" kern="1200" cap="none" spc="0" normalizeH="0" baseline="0" noProof="0" dirty="0">
                <a:ln>
                  <a:noFill/>
                </a:ln>
                <a:solidFill>
                  <a:srgbClr val="000000"/>
                </a:solidFill>
                <a:effectLst/>
                <a:uLnTx/>
                <a:uFillTx/>
                <a:latin typeface="ＭＳ Ｐゴシック" pitchFamily="1" charset="-128"/>
                <a:ea typeface="ＭＳ Ｐゴシック"/>
                <a:cs typeface="+mn-cs"/>
              </a:rPr>
              <a:t>1</a:t>
            </a:r>
            <a:r>
              <a:rPr kumimoji="1" lang="ja-JP" altLang="en-US" sz="750" b="0" i="0" u="none" strike="noStrike" kern="1200" cap="none" spc="0" normalizeH="0" baseline="0" noProof="0" dirty="0">
                <a:ln>
                  <a:noFill/>
                </a:ln>
                <a:solidFill>
                  <a:srgbClr val="000000"/>
                </a:solidFill>
                <a:effectLst/>
                <a:uLnTx/>
                <a:uFillTx/>
                <a:latin typeface="ＭＳ Ｐゴシック" pitchFamily="1" charset="-128"/>
                <a:ea typeface="ＭＳ Ｐゴシック"/>
                <a:cs typeface="+mn-cs"/>
              </a:rPr>
              <a:t>）</a:t>
            </a:r>
            <a:r>
              <a:rPr kumimoji="1" lang="en-US" altLang="ja-JP" sz="750" b="0" i="0" u="none" strike="noStrike" kern="1200" cap="none" spc="0" normalizeH="0" baseline="0" noProof="0" dirty="0">
                <a:ln>
                  <a:noFill/>
                </a:ln>
                <a:solidFill>
                  <a:srgbClr val="000000"/>
                </a:solidFill>
                <a:effectLst/>
                <a:uLnTx/>
                <a:uFillTx/>
                <a:latin typeface="ＭＳ Ｐゴシック" pitchFamily="1" charset="-128"/>
                <a:ea typeface="ＭＳ Ｐゴシック"/>
                <a:cs typeface="+mn-cs"/>
              </a:rPr>
              <a:t>3</a:t>
            </a:r>
            <a:r>
              <a:rPr kumimoji="1" lang="ja-JP" altLang="en-US" sz="750" b="0" i="0" u="none" strike="noStrike" kern="1200" cap="none" spc="0" normalizeH="0" baseline="0" noProof="0" dirty="0">
                <a:ln>
                  <a:noFill/>
                </a:ln>
                <a:solidFill>
                  <a:srgbClr val="000000"/>
                </a:solidFill>
                <a:effectLst/>
                <a:uLnTx/>
                <a:uFillTx/>
                <a:latin typeface="ＭＳ Ｐゴシック" pitchFamily="1" charset="-128"/>
                <a:ea typeface="ＭＳ Ｐゴシック"/>
                <a:cs typeface="+mn-cs"/>
              </a:rPr>
              <a:t>項を</a:t>
            </a:r>
            <a:r>
              <a:rPr kumimoji="1" lang="ja-JP" altLang="en-US" sz="75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基に一部改編</a:t>
            </a:r>
            <a:endParaRPr kumimoji="1" lang="en-US" altLang="ja-JP" sz="750" b="0" i="0" u="none" strike="noStrike" kern="1200" cap="none" spc="0" normalizeH="0" baseline="0" noProof="0" dirty="0">
              <a:ln>
                <a:noFill/>
              </a:ln>
              <a:solidFill>
                <a:srgbClr val="000000"/>
              </a:solidFill>
              <a:effectLst/>
              <a:uLnTx/>
              <a:uFillTx/>
              <a:latin typeface="ＭＳ Ｐゴシック" pitchFamily="1" charset="-128"/>
              <a:ea typeface="ＭＳ Ｐゴシック"/>
              <a:cs typeface="+mn-cs"/>
            </a:endParaRPr>
          </a:p>
          <a:p>
            <a:pPr marL="0" marR="0" lvl="0" indent="0" algn="l" defTabSz="685800" rtl="0" eaLnBrk="1" fontAlgn="auto" latinLnBrk="0" hangingPunct="1">
              <a:lnSpc>
                <a:spcPct val="110000"/>
              </a:lnSpc>
              <a:spcBef>
                <a:spcPts val="0"/>
              </a:spcBef>
              <a:spcAft>
                <a:spcPts val="0"/>
              </a:spcAft>
              <a:buClrTx/>
              <a:buSzTx/>
              <a:buFontTx/>
              <a:buNone/>
              <a:tabLst/>
              <a:defRPr/>
            </a:pPr>
            <a:r>
              <a:rPr kumimoji="1" lang="en-US" altLang="ja-JP" sz="750" b="0" i="0" u="none" strike="noStrike" kern="1200" cap="none" spc="0" normalizeH="0" baseline="0" noProof="0" dirty="0">
                <a:ln>
                  <a:noFill/>
                </a:ln>
                <a:solidFill>
                  <a:srgbClr val="000000"/>
                </a:solidFill>
                <a:effectLst/>
                <a:uLnTx/>
                <a:uFillTx/>
                <a:latin typeface="ＭＳ Ｐゴシック" pitchFamily="1" charset="-128"/>
                <a:ea typeface="ＭＳ Ｐゴシック"/>
                <a:cs typeface="+mn-cs"/>
              </a:rPr>
              <a:t>          </a:t>
            </a:r>
            <a:r>
              <a:rPr kumimoji="1" lang="ja-JP" altLang="en-US" sz="750" b="0" i="0" u="none" strike="noStrike" kern="1200" cap="none" spc="0" normalizeH="0" baseline="0" noProof="0" dirty="0">
                <a:ln>
                  <a:noFill/>
                </a:ln>
                <a:solidFill>
                  <a:srgbClr val="000000"/>
                </a:solidFill>
                <a:effectLst/>
                <a:uLnTx/>
                <a:uFillTx/>
                <a:latin typeface="ＭＳ Ｐゴシック" pitchFamily="1" charset="-128"/>
                <a:ea typeface="ＭＳ Ｐゴシック"/>
                <a:cs typeface="+mn-cs"/>
              </a:rPr>
              <a:t>（</a:t>
            </a:r>
            <a:r>
              <a:rPr kumimoji="1" lang="en-US" altLang="ja-JP" sz="750" b="0" i="0" u="none" strike="noStrike" kern="1200" cap="none" spc="0" normalizeH="0" baseline="0" noProof="0" dirty="0">
                <a:ln>
                  <a:noFill/>
                </a:ln>
                <a:solidFill>
                  <a:srgbClr val="000000"/>
                </a:solidFill>
                <a:effectLst/>
                <a:uLnTx/>
                <a:uFillTx/>
                <a:latin typeface="ＭＳ Ｐゴシック" pitchFamily="1" charset="-128"/>
                <a:ea typeface="ＭＳ Ｐゴシック"/>
                <a:cs typeface="+mn-cs"/>
              </a:rPr>
              <a:t>https://www.mof.go.jp/about_mof/councils/fiscal_system_council/sub-of_fiscal_system/report/zaiseia20231120/02.pdf</a:t>
            </a:r>
            <a:r>
              <a:rPr kumimoji="1" lang="ja-JP" altLang="en-US" sz="750" b="0" i="0" u="none" strike="noStrike" kern="1200" cap="none" spc="0" normalizeH="0" baseline="0" noProof="0" dirty="0">
                <a:ln>
                  <a:noFill/>
                </a:ln>
                <a:solidFill>
                  <a:srgbClr val="000000"/>
                </a:solidFill>
                <a:effectLst/>
                <a:uLnTx/>
                <a:uFillTx/>
                <a:latin typeface="ＭＳ Ｐゴシック" pitchFamily="1" charset="-128"/>
                <a:ea typeface="ＭＳ Ｐゴシック"/>
                <a:cs typeface="+mn-cs"/>
              </a:rPr>
              <a:t>）</a:t>
            </a:r>
          </a:p>
        </p:txBody>
      </p:sp>
      <p:sp>
        <p:nvSpPr>
          <p:cNvPr id="4" name="正方形/長方形 3">
            <a:extLst>
              <a:ext uri="{FF2B5EF4-FFF2-40B4-BE49-F238E27FC236}">
                <a16:creationId xmlns:a16="http://schemas.microsoft.com/office/drawing/2014/main" id="{00A0E70B-78DF-A9A4-636A-72112D89899C}"/>
              </a:ext>
            </a:extLst>
          </p:cNvPr>
          <p:cNvSpPr/>
          <p:nvPr/>
        </p:nvSpPr>
        <p:spPr>
          <a:xfrm>
            <a:off x="254475" y="1118473"/>
            <a:ext cx="9379046" cy="5046831"/>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5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Ⅱ</a:t>
            </a:r>
            <a:r>
              <a:rPr kumimoji="1" lang="ja-JP" altLang="en-US" sz="15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：各論</a:t>
            </a:r>
            <a:endParaRPr kumimoji="1" lang="en-US" altLang="ja-JP" sz="15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１．社会保障</a:t>
            </a:r>
            <a:endParaRPr kumimoji="1" lang="en-US" altLang="ja-JP"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　能力に応じて負担し、必要に応じて給付し、持続可能な制度を次世代に伝える「全世代型」への制度改革が必要。</a:t>
            </a:r>
            <a:endPar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685800" rtl="0" eaLnBrk="1" fontAlgn="auto" latinLnBrk="0" hangingPunct="1">
              <a:lnSpc>
                <a:spcPct val="100000"/>
              </a:lnSpc>
              <a:spcBef>
                <a:spcPts val="30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（少子化対策）</a:t>
            </a:r>
            <a:endPar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5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「こども未来戦略方針」</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に基づき、</a:t>
            </a:r>
            <a:r>
              <a:rPr kumimoji="1" lang="ja-JP" altLang="en-US"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安定した財源を確保した上で着実に実施</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すべき。具体的には、</a:t>
            </a:r>
            <a:r>
              <a:rPr kumimoji="1" lang="ja-JP" altLang="en-US"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徹底した歳出改革</a:t>
            </a:r>
            <a:endParaRPr kumimoji="1" lang="en-US" altLang="ja-JP"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5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等</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を行い、</a:t>
            </a:r>
            <a:r>
              <a:rPr kumimoji="1" lang="ja-JP" altLang="en-US"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実質的に追加負担を生じさせない</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ことを目指す。</a:t>
            </a:r>
            <a:r>
              <a:rPr kumimoji="1" lang="ja-JP" altLang="en-US" sz="1500" b="1" i="0" u="sng" strike="noStrike" kern="120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cs typeface="+mn-cs"/>
              </a:rPr>
              <a:t>歳出改革等による財源確保</a:t>
            </a:r>
            <a:r>
              <a:rPr kumimoji="1" lang="ja-JP" altLang="en-US"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、経済社会の基盤強化を行</a:t>
            </a:r>
            <a:endParaRPr kumimoji="1" lang="en-US" altLang="ja-JP"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5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う中で、支援金制度を構築</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する。</a:t>
            </a:r>
            <a:endPar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685800" rtl="0" eaLnBrk="1" fontAlgn="auto" latinLnBrk="0" hangingPunct="1">
              <a:lnSpc>
                <a:spcPct val="100000"/>
              </a:lnSpc>
              <a:spcBef>
                <a:spcPts val="30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（報酬改定：医療・介護・障害）</a:t>
            </a:r>
            <a:endPar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　高齢化等による</a:t>
            </a:r>
            <a:r>
              <a:rPr kumimoji="1" lang="ja-JP" altLang="en-US"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国民負担率の上昇に歯止めをかける</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ことが必要。</a:t>
            </a:r>
            <a:endPar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約２万２千の医療法人を対象に実施した</a:t>
            </a:r>
            <a:r>
              <a:rPr kumimoji="1" lang="ja-JP" altLang="en-US"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財務省の機動的調査で判明した</a:t>
            </a:r>
            <a:r>
              <a:rPr kumimoji="1" lang="ja-JP" altLang="en-US" sz="1500" b="1" i="0" u="sng" strike="noStrike" kern="120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cs typeface="+mn-cs"/>
              </a:rPr>
              <a:t>診療所の極めて良好な直近の経営</a:t>
            </a:r>
            <a:endParaRPr kumimoji="1" lang="en-US" altLang="ja-JP" sz="1500" b="1" i="0" u="sng" strike="noStrike" kern="120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500" b="1" i="0" u="none" strike="noStrike" kern="120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cs typeface="+mn-cs"/>
              </a:rPr>
              <a:t>        </a:t>
            </a:r>
            <a:r>
              <a:rPr kumimoji="1" lang="ja-JP" altLang="en-US" sz="1500" b="1" i="0" u="sng" strike="noStrike" kern="120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cs typeface="+mn-cs"/>
              </a:rPr>
              <a:t>状況</a:t>
            </a:r>
            <a:r>
              <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(2022</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年度経常利益率</a:t>
            </a:r>
            <a:r>
              <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8.8</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％）等を踏まえ、</a:t>
            </a:r>
            <a:r>
              <a:rPr kumimoji="1" lang="ja-JP" altLang="en-US" sz="1500" b="0" i="0" u="none" strike="noStrike" kern="120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cs typeface="+mn-cs"/>
              </a:rPr>
              <a:t>診療所の報酬単価を適正化</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すること等により、現場従事者の</a:t>
            </a:r>
            <a:endPar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処遇改善等の課題に対応しつつ</a:t>
            </a:r>
            <a:r>
              <a:rPr kumimoji="1" lang="ja-JP" altLang="en-US" sz="1500" b="1" i="0" u="sng" strike="noStrike" kern="120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cs typeface="+mn-cs"/>
              </a:rPr>
              <a:t>診療報酬本体をマイナス改定</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とすることが適当</a:t>
            </a:r>
            <a:endPar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500" b="1" i="0" u="sng" strike="noStrike" kern="120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cs typeface="+mn-cs"/>
              </a:rPr>
              <a:t>診療所の報酬単価</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については、経常利益率が全産業やサービス産業（経常利益率</a:t>
            </a:r>
            <a:r>
              <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3.1</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3.4</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％）と比較して</a:t>
            </a:r>
            <a:endPar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同程度となるよう</a:t>
            </a:r>
            <a:r>
              <a:rPr kumimoji="1" lang="en-US" altLang="ja-JP" sz="1500" b="1" i="0" u="sng" strike="noStrike" kern="120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cs typeface="+mn-cs"/>
              </a:rPr>
              <a:t>5.5</a:t>
            </a:r>
            <a:r>
              <a:rPr kumimoji="1" lang="ja-JP" altLang="en-US" sz="1500" b="1" i="0" u="sng" strike="noStrike" kern="120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cs typeface="+mn-cs"/>
              </a:rPr>
              <a:t>％程度引き下げる</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。これにより、保険料負担は年間</a:t>
            </a:r>
            <a:r>
              <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2,400</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億円程度軽減（現役世代の</a:t>
            </a:r>
            <a:endPar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保険料率で▲</a:t>
            </a:r>
            <a:r>
              <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0.1</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％相当。年収</a:t>
            </a:r>
            <a:r>
              <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500</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万円の場合、年間</a:t>
            </a:r>
            <a:r>
              <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5</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千円相当の軽減）</a:t>
            </a:r>
            <a:endPar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その上で、現場従事者の処遇改善に向けて、毎年生じる単価増・収入増を原資とすることを基本としつつ、</a:t>
            </a:r>
            <a:r>
              <a:rPr kumimoji="1" lang="ja-JP" altLang="en-US"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利益剰</a:t>
            </a:r>
            <a:endParaRPr kumimoji="1" lang="en-US" altLang="ja-JP"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5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余金の活用、強化される賃上げ税制の活用、その他賃上げ実績に応じた報酬上の加算措置を検討</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すべき。</a:t>
            </a:r>
            <a:endPar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介護分野の職場環境の改善・生産性向上等に取り組むべき。</a:t>
            </a:r>
            <a:endPar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685800" rtl="0" eaLnBrk="1" fontAlgn="auto" latinLnBrk="0" hangingPunct="1">
              <a:lnSpc>
                <a:spcPct val="100000"/>
              </a:lnSpc>
              <a:spcBef>
                <a:spcPts val="30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（改革工程）</a:t>
            </a:r>
            <a:endPar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　全世代型社会保障に向けた改革について、</a:t>
            </a:r>
            <a:r>
              <a:rPr kumimoji="1" lang="ja-JP" altLang="en-US"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医療提供体制、保険給付範囲の在り方、能力に応じた負担の観点から</a:t>
            </a:r>
            <a:endParaRPr kumimoji="1" lang="en-US" altLang="ja-JP"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en-US" altLang="ja-JP" sz="15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500" b="1" i="0" u="sng"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検討</a:t>
            </a:r>
            <a:r>
              <a:rPr kumimoji="1" lang="ja-JP" altLang="en-US"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が必要</a:t>
            </a:r>
            <a:endParaRPr kumimoji="1" lang="en-US" altLang="ja-JP" sz="15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 name="スライド番号プレースホルダー 2">
            <a:extLst>
              <a:ext uri="{FF2B5EF4-FFF2-40B4-BE49-F238E27FC236}">
                <a16:creationId xmlns:a16="http://schemas.microsoft.com/office/drawing/2014/main" id="{58072649-43F7-BC86-DCBB-10D932165658}"/>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Segoe UI"/>
                <a:ea typeface="メイリオ"/>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1" lang="ja-JP" altLang="en-US" sz="1600" b="0" i="0" u="none" strike="noStrike" kern="1200" cap="none" spc="0" normalizeH="0" baseline="0" noProof="0" dirty="0">
              <a:ln>
                <a:noFill/>
              </a:ln>
              <a:solidFill>
                <a:prstClr val="black"/>
              </a:solidFill>
              <a:effectLst/>
              <a:uLnTx/>
              <a:uFillTx/>
              <a:latin typeface="Segoe UI"/>
              <a:ea typeface="メイリオ"/>
              <a:cs typeface="+mn-cs"/>
            </a:endParaRPr>
          </a:p>
        </p:txBody>
      </p:sp>
    </p:spTree>
    <p:extLst>
      <p:ext uri="{BB962C8B-B14F-4D97-AF65-F5344CB8AC3E}">
        <p14:creationId xmlns:p14="http://schemas.microsoft.com/office/powerpoint/2010/main" val="2667620714"/>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8C5F94-3027-37BA-685C-B1022FDD5D0D}"/>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CE33DDB5-00C3-C874-EB70-D075E8558D99}"/>
              </a:ext>
            </a:extLst>
          </p:cNvPr>
          <p:cNvSpPr>
            <a:spLocks noChangeArrowheads="1"/>
          </p:cNvSpPr>
          <p:nvPr/>
        </p:nvSpPr>
        <p:spPr bwMode="auto">
          <a:xfrm>
            <a:off x="194337" y="574351"/>
            <a:ext cx="9517326" cy="5183470"/>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個別事項⑦</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１２月１日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（その１０）</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◆リハビリテーション・栄養・口腔</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（１）リハビリテーションについて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（疾患別リハビリテーション料について）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ADL</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が低いほど、認知症が重症であるほど、また特定集中治療室用の重症度、医療・看護必要度の</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項目の一部に該当する場合、疾患別リハビリテーションを実施する際に、複数人による訓練提供および</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訓練提供時間以外に</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10</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分以上の時間を要する割合が高い傾向にあったこと等から、急性期のリハビリ</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テーションを推進するためにどのような方策が考えられるか。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疾患別リハビリテーション料の理学療法士、作業療法士、言語聴覚士等による提供実態を把握するた</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めに、どのような方策が考えられるか。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（医療・介護・障害福祉サービスの連携について）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保険医療機関から介護保険事業所へのリハビリテーション実施計画書の提供が半分以下に留まって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いる実態を踏まえ、医療・介護連携を推進するための情報連携の評価の在り方として、リハビリテーショ</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ン実施計画書を提供することを疾患別リハビリテーション料の通則に位置づけること及び退院時共同指</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導料２の共同指導に参加する職種に老健・介護医療院等の訪問リハビリテーション事業所の医師・理学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療法士等が参加することが望ましいことを明確化することについて、どのように考えるか。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保険医療機関が障害福祉サービスの自立訓練（機能訓練）を提供する際の、理学療法士等の人員配</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置基準や面積などの施設基準について保険医療機関の利用者の支障のない範囲での共用等を認める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ことをどのように考えるか。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（がん患者に対するリハビリテーションについて）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がん患者に対する術前の呼吸リハビリテーションの有効性を踏まえて、術前の呼吸器リハビリテーショ</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ン料の対象となる疾患を明確にすることについて、どのように考えるか。</a:t>
            </a:r>
          </a:p>
        </p:txBody>
      </p:sp>
      <p:sp>
        <p:nvSpPr>
          <p:cNvPr id="9" name="Rectangle 2">
            <a:extLst>
              <a:ext uri="{FF2B5EF4-FFF2-40B4-BE49-F238E27FC236}">
                <a16:creationId xmlns:a16="http://schemas.microsoft.com/office/drawing/2014/main" id="{B8EAB2DB-9876-BBCD-BF6B-739998A03014}"/>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㉒</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C9133DFF-C677-A7A0-28E1-D4D0FA7ACDAF}"/>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981417037"/>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CCFBFF-4EB8-00F4-560E-487575F71C80}"/>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1C5337A9-9EF0-40B9-AF73-AD1D0087ECD7}"/>
              </a:ext>
            </a:extLst>
          </p:cNvPr>
          <p:cNvSpPr>
            <a:spLocks noChangeArrowheads="1"/>
          </p:cNvSpPr>
          <p:nvPr/>
        </p:nvSpPr>
        <p:spPr bwMode="auto">
          <a:xfrm>
            <a:off x="194337" y="574351"/>
            <a:ext cx="9517326" cy="4311437"/>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個別事項⑦</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１２月１日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（その１０）</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◆リハビリテーション・栄養・口腔（続き）</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（２）栄養管理について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入院患者の栄養管理が適切に実施される取組の推進とともに、栄養・摂食嚥下状態を定期的に把握</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するための</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DPC</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データ（様式１）の活用等を含めた仕組みについて、どのように考えるか。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医療機関と介護保険施設の栄養情報連携を推進するために、どのような方策が考えられるか。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（３）口腔管理について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回復期リハビリテーション入院患者に対する口腔の管理を推進するために、リハビリテーション実施計</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画書における口腔管理に係る項目を追加することや、歯科医療機関との連携方策について、どのように</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（４）急性期におけるリハビリテーション・栄養・口腔</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急性期入院医療における高齢者の</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ADL</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悪化を防ぐ取組の推進が求められているが、</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ADL</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維持向上等</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体制加算の届出施設数は少ないことを踏まえ、急性期病棟において、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理学療法士等の配置とリハビリテーションの提供の推進</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土日祝日のリハビリテーションの提供</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患者の状態に応じた速やかな食事の提供・変更等を含めた栄養管理の強化</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リハビリテーション、栄養管理及び口腔管理の一体的な運用</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を図るため、どのような方策が考えられるか。</a:t>
            </a:r>
          </a:p>
        </p:txBody>
      </p:sp>
      <p:sp>
        <p:nvSpPr>
          <p:cNvPr id="9" name="Rectangle 2">
            <a:extLst>
              <a:ext uri="{FF2B5EF4-FFF2-40B4-BE49-F238E27FC236}">
                <a16:creationId xmlns:a16="http://schemas.microsoft.com/office/drawing/2014/main" id="{91014206-C635-B041-4644-18E88C0D3F8C}"/>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㉓</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131781B2-99C8-74F4-FE5C-3E64665A14D4}"/>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887486822"/>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AEEBCC-9BAD-E4C8-F1D7-554416C972AE}"/>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9616D31D-DA65-D020-4331-ABAD3B595B17}"/>
              </a:ext>
            </a:extLst>
          </p:cNvPr>
          <p:cNvSpPr>
            <a:spLocks noChangeArrowheads="1"/>
          </p:cNvSpPr>
          <p:nvPr/>
        </p:nvSpPr>
        <p:spPr bwMode="auto">
          <a:xfrm>
            <a:off x="194337" y="574351"/>
            <a:ext cx="9517326" cy="6055504"/>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個別事項⑧</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１２月６日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（その１１）</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◆救急医療について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（１）救急医療における患者の病態に応じた効率的な医療の提供のための転院搬送について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患者の病態に応じた効率的な医療を推進する観点から、救急医療機関等を受診後に他の医療機関</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でも対応可能な患者を転院搬送する取組に対する評価の在り方について、これまでの取組事例等を参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考に、以下を要件とすることについてどのように考えるか。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搬送元医療機関における救急搬送の受入実績が一定程度以上あること。</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搬送元の医療機関の救急外来から直接又は入院後速やかに転院搬送を行い、搬送先の医療機関</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に入院した場合を評価の対象とした上で、救急外来から直接転院した場合をより高く評価すること。</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搬送元医療機関において、受入先の候補となる各医療機関が受入が可能な疾患や病態について各</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医療機関や地域のＭＣ協議会と協議を行った上で、候補となる医療機関を事前にリスト化しておくこ</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と。</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搬送先からの相談に応じる体制及び搬送先で患者が急変した場合等に再度患者を受け入れる体制</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があること。</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転院先の医療機関等と定期的に救急患者の受入について協議を行うとともに、その際に搬送した患</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者のその後の診療経過について共有を受けていること。</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搬送元医療機関と搬送先医療機関が特別の関係にない場合に、診療報酬上の評価の対象となるこ</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と。</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急性期病棟から他の急性期病棟への転院については、搬送元医療機関に入院後速やかに行われた</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場合に限り、在宅復帰率の評価対象から除外することについてどのように考えるか。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（２）救急医療管理加算について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救急医療管理加算について、</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JCS 0</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の場合の「意識障害又は昏睡」、</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P/F</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比</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400</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以上や</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NYHA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１度の</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場合の「呼吸不全又は心不全で重篤な状態」により算定する場合の評価についてどのように考えるか。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救急医療管理加算のうち「その他の重症な状態」の割合が高い医療機関が存在することを踏まえ、</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「その他の重症な状態」の取扱いについてどのように考えるか。</a:t>
            </a:r>
          </a:p>
        </p:txBody>
      </p:sp>
      <p:sp>
        <p:nvSpPr>
          <p:cNvPr id="9" name="Rectangle 2">
            <a:extLst>
              <a:ext uri="{FF2B5EF4-FFF2-40B4-BE49-F238E27FC236}">
                <a16:creationId xmlns:a16="http://schemas.microsoft.com/office/drawing/2014/main" id="{8B347699-5D61-C3FB-B50A-0C3205ED0727}"/>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㉔</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BA820790-86B0-9656-B3FA-6A7268D26200}"/>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253298350"/>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F75105-566A-559F-D210-898680FDF446}"/>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898519BD-B8CE-2F0D-8203-D058602600D2}"/>
              </a:ext>
            </a:extLst>
          </p:cNvPr>
          <p:cNvSpPr>
            <a:spLocks noChangeArrowheads="1"/>
          </p:cNvSpPr>
          <p:nvPr/>
        </p:nvSpPr>
        <p:spPr bwMode="auto">
          <a:xfrm>
            <a:off x="194337" y="574351"/>
            <a:ext cx="9517326" cy="4965462"/>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個別事項⑨</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１２月８日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（その１２）</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◆人生の最終段階における医療・ケア</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（１）人生の最終段階における医療・ケアに係る適切な意思決定支援の推進について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（外来における意思決定支援について）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適切な意思決定支援の指針の策定について、入院医療と比較して外来医療においては指針の策定</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割合が低いことや、認知症の高齢者人口が将来増加していくことが予想されていることも踏まえ、認知</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症患者の症状が進行し意思確認が困難になる場合等に備えて、かかりつけ医がより早期から適切な意</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思決定支援を実施することを推進する方策について、どのように考えるか。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（入院における意思決定支援について）</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急性期一般入院料を届け出ている医療機関において適切な意思決定支援の指針の策定割合が地域</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包括ケア病棟等と比較して低い現状や、高齢者に多い疾患の入棟先として急性期一般入院料が多い</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現状等を踏まえ、急性期一般入院料等も含めた入院医療における適切な意思決定支援の指針の策定</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を促進することについて、どのように考えるか。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（２）人生の最終段階における医療・ケアに係る情報の共有について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全ての療養の場における、人生の最終段階における医療・ケアに係る情報の共有を推進する観点か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ら、介護支援専門員を含めた多職種と、急変時の入院先の医療機関の医療関係職種等とも情報を共有</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するために、</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ICT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等を用いることについてどのように考えるか。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また、人生の最終段階における医療・ケアについては、本人による意思決定を基本としつつ、時間の</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経過、心身の状態の変化、医学的評価の変更等に応じて本人の意思が変化しうるものであることも踏ま</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え、人生の最終段階における医療・ケアの共有の推進に資する診療情報提供料（</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Ⅰ</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）の「指定居宅介護</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支援事業所に向けた様式」の見直しを行うことについて、どのように考えるか。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9" name="Rectangle 2">
            <a:extLst>
              <a:ext uri="{FF2B5EF4-FFF2-40B4-BE49-F238E27FC236}">
                <a16:creationId xmlns:a16="http://schemas.microsoft.com/office/drawing/2014/main" id="{29EE6255-C91F-B714-EAB4-F9A84146DB1A}"/>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㉕</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4FE69EC7-2D5B-0B6E-8C82-86FFABB0087E}"/>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723282090"/>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315B26-CD30-0A8A-E42E-709691B474E5}"/>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A68CA5DB-FF7B-F5BE-4E52-26EB4DF25C25}"/>
              </a:ext>
            </a:extLst>
          </p:cNvPr>
          <p:cNvSpPr>
            <a:spLocks noChangeArrowheads="1"/>
          </p:cNvSpPr>
          <p:nvPr/>
        </p:nvSpPr>
        <p:spPr bwMode="auto">
          <a:xfrm>
            <a:off x="194337" y="574351"/>
            <a:ext cx="9517326" cy="4311437"/>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個別事項⑩</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１２月８日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（その１</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3</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◆明細書・簡素化</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（１）明細書の無料発行について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診療所（医科・歯科）</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患者から見て分かりやすい医療を実現する観点から、明細書の無料発行をしていない施設数が少なく</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なっている現状を踏まえ、診療所（医科・歯科）における、明細書無料発行の免除規定を廃止してはどう</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また、免除規定の廃止の時期について、個別の保険医療機関のシステムを改修するには費用がかか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ること、診療報酬改定ＤＸにおいて令和</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10</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年度以降に標準型レセコン等の提供が検討されていることを</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踏まえ、令和</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10</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年度以降の当該標準型レセコン提供開始時期を目途としてはどうか。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訪問看護ステーション</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令和６年６月（７月請求分）から訪問看護ステーションにおいてもオンライン請求が開始されることを踏</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まえ、現在努力規定となっている明細書の発行について義務化することとしてはどうか。また、既に交付</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が義務づけられている領収証においては個別の項目毎</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（２）業務の効率化・簡素化について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医療機関等の医療従事者の負担軽減及び業務効率化の観点から、施設基準の届出や添付書類の</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提出を一部省略化することについて、どのように考えるか。</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施設基準届出の電子化の推進策についてどのように考えるか。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9" name="Rectangle 2">
            <a:extLst>
              <a:ext uri="{FF2B5EF4-FFF2-40B4-BE49-F238E27FC236}">
                <a16:creationId xmlns:a16="http://schemas.microsoft.com/office/drawing/2014/main" id="{C4F4CB97-1C41-3C29-FE90-81D3321CA438}"/>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㉖</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3C1C717C-CE8A-C867-8F4D-74248BC6E78F}"/>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959411378"/>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6C6092-1AB4-CA80-58A0-6D74FF838FCB}"/>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B37E954A-8BB7-D366-0544-5592E1AD2EF3}"/>
              </a:ext>
            </a:extLst>
          </p:cNvPr>
          <p:cNvSpPr>
            <a:spLocks noChangeArrowheads="1"/>
          </p:cNvSpPr>
          <p:nvPr/>
        </p:nvSpPr>
        <p:spPr bwMode="auto">
          <a:xfrm>
            <a:off x="194337" y="574351"/>
            <a:ext cx="9517326" cy="6158096"/>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個別事項⑪</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１２月８日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（その１４）</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◆生活習慣病対策</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（１）生活習慣病に対する疾病管理について</a:t>
            </a:r>
          </a:p>
          <a:p>
            <a:pPr marL="0" marR="0" lvl="0" indent="0" algn="l" defTabSz="914400" rtl="0" eaLnBrk="1" fontAlgn="auto" latinLnBrk="0" hangingPunct="1">
              <a:lnSpc>
                <a:spcPts val="16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医療</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DX</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の推進により血液検査項目等を電子カルテ情報共有サービスで閲覧できるようになることを</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踏まえ、生活習慣病管理料の療養計画書を一定程度簡素化するとともに、改正医療法の内容を踏まえ</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患者の求めに応じ文書を交付することについてどう考えるか。</a:t>
            </a:r>
          </a:p>
          <a:p>
            <a:pPr marL="0" marR="0" lvl="0" indent="0" algn="l" defTabSz="914400" rtl="0" eaLnBrk="1" fontAlgn="auto" latinLnBrk="0" hangingPunct="1">
              <a:lnSpc>
                <a:spcPts val="16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生活習慣病管理料は少なくとも１月に１回以上診療することが要件とされているが、生活習慣病につ</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いて２～３月に１回の診療形態が一定程度あることから、少なくとも１月に１回以上の診療を求める要件</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は見直してはどうか。</a:t>
            </a:r>
          </a:p>
          <a:p>
            <a:pPr marL="0" marR="0" lvl="0" indent="0" algn="l" defTabSz="914400" rtl="0" eaLnBrk="1" fontAlgn="auto" latinLnBrk="0" hangingPunct="1">
              <a:lnSpc>
                <a:spcPts val="16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リフィル処方箋は生活習慣病に対して他の疾患と比べ多く発行されている実態があることを踏まえ、</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生活習慣病の疾病管理においてリフィル処方箋の活用を推進するための方策についてどのように考え</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るか。</a:t>
            </a:r>
          </a:p>
          <a:p>
            <a:pPr marL="0" marR="0" lvl="0" indent="0" algn="l" defTabSz="914400" rtl="0" eaLnBrk="1" fontAlgn="auto" latinLnBrk="0" hangingPunct="1">
              <a:lnSpc>
                <a:spcPts val="16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生活習慣病管理料は診療ガイドライン等を参考とした総合的な生活習慣病に係る医学的管理を評価</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したものであるが、診療ガイドラインにおいて生活習慣病に対する生活習慣の指導について詳細な推</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奨がなされており、このような診療ガイドラインに沿った診療を推進するための方策についてどのように</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考えるか。</a:t>
            </a:r>
          </a:p>
          <a:p>
            <a:pPr marL="0" marR="0" lvl="0" indent="0" algn="l" defTabSz="914400" rtl="0" eaLnBrk="1" fontAlgn="auto" latinLnBrk="0" hangingPunct="1">
              <a:lnSpc>
                <a:spcPts val="16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外来データ提出加算が創設されたことを踏まえ、データに基づいた生活習慣病対策を推進していくた</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めの方策についてどのように考えるか。</a:t>
            </a:r>
          </a:p>
          <a:p>
            <a:pPr marL="0" marR="0" lvl="0" indent="0" algn="l" defTabSz="914400" rtl="0" eaLnBrk="1" fontAlgn="auto" latinLnBrk="0" hangingPunct="1">
              <a:lnSpc>
                <a:spcPts val="16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（２）多職種連携・医科歯科連携について</a:t>
            </a:r>
          </a:p>
          <a:p>
            <a:pPr marL="0" marR="0" lvl="0" indent="0" algn="l" defTabSz="914400" rtl="0" eaLnBrk="1" fontAlgn="auto" latinLnBrk="0" hangingPunct="1">
              <a:lnSpc>
                <a:spcPts val="16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多職種連携・医科歯科連携の有効性がガイドライン等において示されていることを踏まえ、より有効な</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生活習慣病管理を推進する観点から、生活習慣病管理料について、多職種連携・医科歯科連携に係る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要件を追加することについてどのように考えるか。</a:t>
            </a:r>
          </a:p>
          <a:p>
            <a:pPr marL="0" marR="0" lvl="0" indent="0" algn="l" defTabSz="914400" rtl="0" eaLnBrk="1" fontAlgn="auto" latinLnBrk="0" hangingPunct="1">
              <a:lnSpc>
                <a:spcPts val="16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（３）慢性腎臓病に係る対応について</a:t>
            </a:r>
          </a:p>
          <a:p>
            <a:pPr marL="0" marR="0" lvl="0" indent="0" algn="l" defTabSz="914400" rtl="0" eaLnBrk="1" fontAlgn="auto" latinLnBrk="0" hangingPunct="1">
              <a:lnSpc>
                <a:spcPts val="16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非糖尿病の慢性腎臓病患者に対して、多職種の取組により腎機能低下が抑制がされたことを踏まえ、</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透析予防の取組に係る評価についてどのように考えるか。</a:t>
            </a:r>
          </a:p>
          <a:p>
            <a:pPr marL="0" marR="0" lvl="0" indent="0" algn="l" defTabSz="914400" rtl="0" eaLnBrk="1" fontAlgn="auto" latinLnBrk="0" hangingPunct="1">
              <a:lnSpc>
                <a:spcPts val="16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透析予防の取組は多職種による行動変容を促すものであり、発症早期の介入が効果的であると考え</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られること、介入開始後早期に特に大きな効果を得られるとする報告があることから、取組開始後の期</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6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間に応じて評価することについてどのように考えるか。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9" name="Rectangle 2">
            <a:extLst>
              <a:ext uri="{FF2B5EF4-FFF2-40B4-BE49-F238E27FC236}">
                <a16:creationId xmlns:a16="http://schemas.microsoft.com/office/drawing/2014/main" id="{EFF4B0DA-D358-0BF0-647B-82B127BAA36D}"/>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㉗</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C7B5D57D-633B-3D31-578F-B8F84D227ACA}"/>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62924049"/>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3939A9-5847-CBF7-96E1-950AD2931673}"/>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4724AD9B-751B-1EC8-79B2-FAFAABEA88DB}"/>
              </a:ext>
            </a:extLst>
          </p:cNvPr>
          <p:cNvSpPr>
            <a:spLocks noChangeArrowheads="1"/>
          </p:cNvSpPr>
          <p:nvPr/>
        </p:nvSpPr>
        <p:spPr bwMode="auto">
          <a:xfrm>
            <a:off x="194337" y="574351"/>
            <a:ext cx="9517326" cy="4080604"/>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個別事項⑫</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１２月２０日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（その１５）</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◆医療機関と高齢者施設等との連携について（その２）</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（１）医療機関と高齢者施設等との連携について</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在宅療養支援病院、在宅療養後方支援病院、在宅療養支援診療所及び地域包括ケア病棟等（以下、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在支病等とする。）に求められる役割や、介護保険における介護保険施設と協力医療機関との連携体</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制の構築に関する対応方針も踏まえ、在支病等においては、介護保険施設の求めに応じて協力医療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機関を担うことを望ましいこととしてはどうか。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協力医療機関について、介護保険施設が定期的に開催する入所者の現病歴等の情報共有を行う会</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議に参加している場合であって、当該入所者の病状の急変時に、協力医療機関の医師が往診等を求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められた際の以下の対応について診療報酬上の評価を行ってはどうか。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①協力医療機関の医師が入所者または施設の職員等の求めがあった場合の往診。</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②当該往診等において、入院の必要性が認められた場合の、入院の受け入れ。</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協力医療機関と介護保険施設が同一法人・関連法人である等の特別の関係にある場合は除く。</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また、協力医療機関と介護保険施設の連携体制の構築について、介護保険施設の入所者の病状の</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急変時に、</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ICT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等の活用によって協力医療機関の医師が当該入所者の現病歴等の情報を常に確認で</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きる体制を整備することについてどのように考えるか。</a:t>
            </a:r>
          </a:p>
        </p:txBody>
      </p:sp>
      <p:sp>
        <p:nvSpPr>
          <p:cNvPr id="9" name="Rectangle 2">
            <a:extLst>
              <a:ext uri="{FF2B5EF4-FFF2-40B4-BE49-F238E27FC236}">
                <a16:creationId xmlns:a16="http://schemas.microsoft.com/office/drawing/2014/main" id="{FB8DC939-935A-82FD-FB7C-D617FCED5C11}"/>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㉘</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94CA1023-6FEA-C9A6-A124-05E00463B1B7}"/>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423387467"/>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4BE3C8-58BA-3584-A164-4E629688255A}"/>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FF61A31C-EF19-E6E5-FE70-FBE0C37679A2}"/>
              </a:ext>
            </a:extLst>
          </p:cNvPr>
          <p:cNvSpPr>
            <a:spLocks noChangeArrowheads="1"/>
          </p:cNvSpPr>
          <p:nvPr/>
        </p:nvSpPr>
        <p:spPr bwMode="auto">
          <a:xfrm>
            <a:off x="194337" y="574351"/>
            <a:ext cx="9517326" cy="4542269"/>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個別事項⑫</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１２月２０日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（その１５）</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◆医療機関と高齢者施設等との連携について（その２）（続き）</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（２）介護保険施設及び障害者支援施設において医療保険から給付できる医療サービスについて</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介護保険施設に対する医療保険の給付の範囲の在り方の見直しの経緯等を踏まえ、医療と介護の</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両方を必要とする状態の高齢者が可能な限り施設での暮らしを継続するために、介護保険施設及び障</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害者支援施設において対応が困難な以下の医療行為等について医療保険からの給付を可能にしては</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どうか。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①</a:t>
            </a:r>
            <a:r>
              <a:rPr kumimoji="1" lang="ja-JP" altLang="en-US" sz="1600" b="0" i="0" u="none" strike="noStrike" kern="1200" cap="none" spc="-6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介護老人保健施設に入所する悪性腫瘍の患者に対する放射線治療及び緩和ケアに関する医学管理。</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②介護老人保健施設の高度な薬学的管理を必要とする患者の薬剤の処方に係る処方箋発行の費用</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及び調剤報酬の一部。</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③介護老人保健施設・介護医療院における重症心不全患者の植込型補助人工心臓（非拍動流型）の</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使用に関する指導管理。</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④介護老人保健施設・介護医療院における血友病の患者に投与する、血液凝固因子製剤以外の医</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薬品であって、血友病患者の出血傾向の抑制の効能又は効果を有する医薬品の費用。</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⑤障害者支援施設に入所する末期の悪性腫瘍の患者に対する訪問診療。</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また、④の血友病患者に係る医薬品の費用については、 血友病患者の療養の場を拡大する観点か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ら、介護保険施設入所者における医療保険からの給付の取扱いと同様に地域包括ケア病棟や療養病</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棟等における包括薬剤の対象から除外することとしてはどうか。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9" name="Rectangle 2">
            <a:extLst>
              <a:ext uri="{FF2B5EF4-FFF2-40B4-BE49-F238E27FC236}">
                <a16:creationId xmlns:a16="http://schemas.microsoft.com/office/drawing/2014/main" id="{127EEC30-4138-B82D-8D86-7E3DBFDE41D3}"/>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㉙</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8B95F533-AB8C-CE74-CD74-B7DD07348669}"/>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238708685"/>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23B5F0-6DF2-78BF-8D50-5E70EF417B4E}"/>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F10CE056-D57C-09EC-C580-0EC039445732}"/>
              </a:ext>
            </a:extLst>
          </p:cNvPr>
          <p:cNvSpPr>
            <a:spLocks noChangeArrowheads="1"/>
          </p:cNvSpPr>
          <p:nvPr/>
        </p:nvSpPr>
        <p:spPr bwMode="auto">
          <a:xfrm>
            <a:off x="194337" y="574351"/>
            <a:ext cx="9517326" cy="6081152"/>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個別事項⑬</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１２月２０日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（その１６）</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◆医療資源の少ない地域、有床診療所</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（１）医療資源の少ない地域における医療の提供について</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医療資源の少ない地域においては、医療機関の少なさから機能分化が困難な場合があり、診療報酬</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において病棟機能の混合を認めるなど、その特性に配慮した評価の見直しを行ってきたことを踏まえ、</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集中的な回復期リハビリテーションを要する患者に適切に回復期リハビリテーション医療を提供する方</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策について、どのように考えるか。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a:t>
            </a:r>
            <a:r>
              <a:rPr kumimoji="1" lang="ja-JP" altLang="en-US" sz="1600" b="0" i="0" u="none" strike="noStrike" kern="1200" cap="none" spc="-6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また、医療資源の少ない地域において、許可病床数</a:t>
            </a:r>
            <a:r>
              <a:rPr kumimoji="1" lang="en-US" altLang="ja-JP" sz="1600" b="0" i="0" u="none" strike="noStrike" kern="1200" cap="none" spc="-6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200</a:t>
            </a:r>
            <a:r>
              <a:rPr kumimoji="1" lang="ja-JP" altLang="en-US" sz="1600" b="0" i="0" u="none" strike="noStrike" kern="1200" cap="none" spc="-6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床以上の医療機関の地域包括ケア病棟に求めて</a:t>
            </a:r>
            <a:endParaRPr kumimoji="1" lang="en-US" altLang="ja-JP" sz="1600" b="0" i="0" u="none" strike="noStrike" kern="1200" cap="none" spc="-6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6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6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いる、自院の一般病棟から転棟した患者の割合の実績の評価の在り方について、どのように考えるか。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医療資源の少ない地域における在宅医療提供体制の現状を踏まえ、在宅医療を提供しているが</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24</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間の往診体制の構築が困難な医療機関について、</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D to P with N</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等の活用を推進していくことをどのよ</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うに考えるか。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（２）医療資源の少ない地域の対象地域について）</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第８次医療計画における二次医療圏の見直しによって、特に二次医療圏の合併に伴って医療資源の</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少ない地域に該当しなくなる地域について、どのような対応が考えられるか。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（３）有床診療所について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有床診療所の有床診療所在宅患者支援病床初期加算等について、「人生の最終段階における医療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の決定プロセスに関するガイドライン」の内容を適切に踏まえた意思決定支援を推進するために、どの</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ような方策が考えられるか。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医療・介護・障害福祉サービスの中核である有床診療所の機能を支援し、有床診療所において訪問リ</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ハビリテーション、訪問栄養食事指導、医療型短期入所といったサービスの提供を推進するため、どの</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ような方策が考えられるか。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有床診療所療養病床の看護職員等の人員配置基準について、医療法施行規則における看護師等の</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員数等についての経過措置の有効期限は令和６年３月</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31</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日で終了することを踏まえ、どのような方策が</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考えられるか。</a:t>
            </a:r>
          </a:p>
        </p:txBody>
      </p:sp>
      <p:sp>
        <p:nvSpPr>
          <p:cNvPr id="9" name="Rectangle 2">
            <a:extLst>
              <a:ext uri="{FF2B5EF4-FFF2-40B4-BE49-F238E27FC236}">
                <a16:creationId xmlns:a16="http://schemas.microsoft.com/office/drawing/2014/main" id="{4C44507B-9422-A689-54B9-A69F39874F3B}"/>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㉚</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3B2D9727-448C-5E1D-56B6-2E06DCBFF39C}"/>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96663958"/>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42445D-502E-1074-95FF-53CFB5674D0E}"/>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8479973E-5361-3AE1-6869-24E980F6C99F}"/>
              </a:ext>
            </a:extLst>
          </p:cNvPr>
          <p:cNvSpPr>
            <a:spLocks noChangeArrowheads="1"/>
          </p:cNvSpPr>
          <p:nvPr/>
        </p:nvSpPr>
        <p:spPr bwMode="auto">
          <a:xfrm>
            <a:off x="194337" y="574351"/>
            <a:ext cx="9517326" cy="4003660"/>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個別事項⑭</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１２月２</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0</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（その１</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7</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◆短期滞在手術等基本料、データ提出加算</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（１）短期滞在手術等基本料ついて</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短期滞在手術等基本料１の対象手術等の入院外での実施状況のばらつきや病院での実施状況を踏</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まえ、一定程度治療法が標準化され、入院外での実施が期待される手術等の評価のあり方についてど</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のように考えるか。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短期滞在手術等基本料３の対象手術等の年次推移も踏まえ、一定程度治療法が標準化され、短期間</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で退院が可能となる手術等の評価のあり方について、どのように考えるか。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（２）データ提出加算について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データに基づくアウトカム評価を推進する観点から、データ提出に係る評価及びデータ提出を要件と</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する入院料の範囲についてどのように考えるか。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提出データ評価加算の取扱いについて、未コード化傷病名の割合に係る現状も踏まえ、どのように考</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えるか。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データ提出加算の届出を要件としている地域一般入院基本料及び療養病棟入院基本料を新たに届</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け出る場合等の取扱いについて、急性期一般入院基本料における取り扱いを踏まえ、どのように考え</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るか。</a:t>
            </a:r>
          </a:p>
        </p:txBody>
      </p:sp>
      <p:sp>
        <p:nvSpPr>
          <p:cNvPr id="9" name="Rectangle 2">
            <a:extLst>
              <a:ext uri="{FF2B5EF4-FFF2-40B4-BE49-F238E27FC236}">
                <a16:creationId xmlns:a16="http://schemas.microsoft.com/office/drawing/2014/main" id="{86C6FD6E-68B4-CA9C-5E14-2BEBDE60388B}"/>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㉛</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CF0C9D01-CC1A-3966-8B73-35307AC20402}"/>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0255334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22DD3A-9881-05AB-A291-64B152B6C0BB}"/>
            </a:ext>
          </a:extLst>
        </p:cNvPr>
        <p:cNvGrpSpPr/>
        <p:nvPr/>
      </p:nvGrpSpPr>
      <p:grpSpPr>
        <a:xfrm>
          <a:off x="0" y="0"/>
          <a:ext cx="0" cy="0"/>
          <a:chOff x="0" y="0"/>
          <a:chExt cx="0" cy="0"/>
        </a:xfrm>
      </p:grpSpPr>
      <p:sp>
        <p:nvSpPr>
          <p:cNvPr id="3" name="正方形/長方形 2">
            <a:extLst>
              <a:ext uri="{FF2B5EF4-FFF2-40B4-BE49-F238E27FC236}">
                <a16:creationId xmlns:a16="http://schemas.microsoft.com/office/drawing/2014/main" id="{58956FFB-7FDF-1675-BD1F-1A8334331F5C}"/>
              </a:ext>
            </a:extLst>
          </p:cNvPr>
          <p:cNvSpPr/>
          <p:nvPr/>
        </p:nvSpPr>
        <p:spPr>
          <a:xfrm>
            <a:off x="692616" y="156634"/>
            <a:ext cx="8520763" cy="928108"/>
          </a:xfrm>
          <a:prstGeom prst="rect">
            <a:avLst/>
          </a:prstGeom>
          <a:solidFill>
            <a:schemeClr val="accent4">
              <a:alpha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令和</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5</a:t>
            </a: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年</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11</a:t>
            </a: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月</a:t>
            </a:r>
            <a:r>
              <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rPr>
              <a:t>20</a:t>
            </a:r>
            <a:r>
              <a:rPr kumimoji="1" lang="ja-JP" altLang="en-US" sz="2100" b="1" i="0" u="none" strike="noStrike" kern="1200" cap="none" spc="0" normalizeH="0" baseline="0" noProof="0" dirty="0">
                <a:ln>
                  <a:noFill/>
                </a:ln>
                <a:solidFill>
                  <a:prstClr val="black"/>
                </a:solidFill>
                <a:effectLst/>
                <a:uLnTx/>
                <a:uFillTx/>
                <a:latin typeface="ＭＳ Ｐゴシック"/>
                <a:ea typeface="ＭＳ Ｐゴシック"/>
                <a:cs typeface="+mn-cs"/>
              </a:rPr>
              <a:t>日 財務省</a:t>
            </a:r>
            <a:r>
              <a:rPr kumimoji="1" lang="zh-TW" altLang="en-US" sz="2100" b="1" i="0" u="none" strike="noStrike" kern="1200" cap="none" spc="0" normalizeH="0" baseline="0" noProof="0" dirty="0">
                <a:ln>
                  <a:noFill/>
                </a:ln>
                <a:solidFill>
                  <a:srgbClr val="000000"/>
                </a:solidFill>
                <a:effectLst/>
                <a:uLnTx/>
                <a:uFillTx/>
                <a:latin typeface="ＭＳ Ｐゴシック"/>
                <a:ea typeface="ＭＳ Ｐゴシック"/>
                <a:cs typeface="+mn-cs"/>
              </a:rPr>
              <a:t>財政制度等審議会</a:t>
            </a:r>
            <a:endParaRPr kumimoji="1" lang="en-US" altLang="ja-JP" sz="2100" b="1"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a:cs typeface="+mn-cs"/>
              </a:rPr>
              <a:t>令和６年度予算の編成等に関する建議　</a:t>
            </a:r>
            <a:endPar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350" b="0" i="0" u="none" strike="noStrike" kern="1200" cap="none" spc="0" normalizeH="0" baseline="0" noProof="0" dirty="0">
                <a:ln>
                  <a:noFill/>
                </a:ln>
                <a:solidFill>
                  <a:prstClr val="black"/>
                </a:solidFill>
                <a:effectLst/>
                <a:uLnTx/>
                <a:uFillTx/>
                <a:latin typeface="ＭＳ Ｐゴシック"/>
                <a:ea typeface="ＭＳ Ｐゴシック"/>
                <a:cs typeface="+mn-cs"/>
              </a:rPr>
              <a:t>本文（抜粋①）</a:t>
            </a:r>
            <a:endParaRPr kumimoji="1" lang="en-US" altLang="ja-JP" sz="1350" b="0" i="0" u="none" strike="noStrike" kern="1200" cap="none" spc="0" normalizeH="0" baseline="0" noProof="0" dirty="0">
              <a:ln>
                <a:noFill/>
              </a:ln>
              <a:solidFill>
                <a:prstClr val="black"/>
              </a:solidFill>
              <a:effectLst/>
              <a:uLnTx/>
              <a:uFillTx/>
              <a:latin typeface="ＭＳ Ｐゴシック"/>
              <a:ea typeface="ＭＳ Ｐゴシック"/>
              <a:cs typeface="+mn-cs"/>
            </a:endParaRPr>
          </a:p>
        </p:txBody>
      </p:sp>
      <p:sp>
        <p:nvSpPr>
          <p:cNvPr id="4" name="正方形/長方形 3">
            <a:extLst>
              <a:ext uri="{FF2B5EF4-FFF2-40B4-BE49-F238E27FC236}">
                <a16:creationId xmlns:a16="http://schemas.microsoft.com/office/drawing/2014/main" id="{976B6466-8CAF-6940-DBC8-595FFE639039}"/>
              </a:ext>
            </a:extLst>
          </p:cNvPr>
          <p:cNvSpPr/>
          <p:nvPr/>
        </p:nvSpPr>
        <p:spPr>
          <a:xfrm>
            <a:off x="263474" y="1268760"/>
            <a:ext cx="9379046" cy="5046831"/>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２）診療報酬改定</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ア）基本的考え方</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令和６年度（</a:t>
            </a:r>
            <a:r>
              <a:rPr kumimoji="1" lang="en-US" altLang="ja-JP"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2024</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年度）診療報酬改定に当たっては、このような</a:t>
            </a:r>
            <a:r>
              <a:rPr kumimoji="1" lang="ja-JP" altLang="en-US"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診療所・病院・調剤等の区分毎に異なる経営状況や課題等を十分に踏まえたメリハリをつけた改定とすべき</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である。財務省の機動的調査により判明した診療所 の極めて良好な経営状況等を踏まえ、</a:t>
            </a:r>
            <a:r>
              <a:rPr kumimoji="1" lang="ja-JP" altLang="en-US" sz="14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診療所の報酬単価を適正化すること等により、現場従事者の処遇改善等の課題に対応しつつ診療報酬本体をマイナス改定とすることが適当</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である。これにより、現役世代の保険料負担等の軽減による手取り所得を確保することが、物価高に対応する変革期間における経済政策とも整合的である。</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医療界の現場従事者の処遇改善は重要な課題である一方、</a:t>
            </a:r>
            <a:r>
              <a:rPr kumimoji="1" lang="ja-JP" altLang="en-US" sz="14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診療報酬本体をプラス改定すると保険料負担等が増加して全産業で賃上げを進める中で現役世代の手取り所得が減少する</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ことになる。</a:t>
            </a:r>
            <a:r>
              <a:rPr kumimoji="1" lang="ja-JP" altLang="en-US" sz="14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過度な利益が生じている診療所の報酬単価を適正化することにより、国民の負担を軽減しつつ、同時に現場の従事者の処遇改善が可能</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である。あわせて、医療界に対しては現場従事者の処遇改善に向け、強化される賃上げ税制の積極的な活用も求めたい。</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    </a:t>
            </a:r>
            <a:r>
              <a:rPr kumimoji="1" lang="ja-JP" altLang="en-US" sz="14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診療所の報酬単価については</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、上記のように国民負担を極力抑制する観点を考慮し、</a:t>
            </a:r>
            <a:r>
              <a:rPr kumimoji="1" lang="ja-JP" altLang="en-US"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診療所の経常利益率（</a:t>
            </a:r>
            <a:r>
              <a:rPr kumimoji="1" lang="en-US" altLang="ja-JP"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8.8</a:t>
            </a:r>
            <a:r>
              <a:rPr kumimoji="1" lang="ja-JP" altLang="en-US"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％）が全産業やサービス産業平均の経常利益率（</a:t>
            </a:r>
            <a:r>
              <a:rPr kumimoji="1" lang="en-US" altLang="ja-JP"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3.1</a:t>
            </a:r>
            <a:r>
              <a:rPr kumimoji="1" lang="ja-JP" altLang="en-US"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a:t>
            </a:r>
            <a:r>
              <a:rPr kumimoji="1" lang="en-US" altLang="ja-JP"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3.4</a:t>
            </a:r>
            <a:r>
              <a:rPr kumimoji="1" lang="ja-JP" altLang="en-US"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％）と同程度となるよう、</a:t>
            </a:r>
            <a:r>
              <a:rPr kumimoji="1" lang="en-US" altLang="ja-JP" sz="14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5.5</a:t>
            </a:r>
            <a:r>
              <a:rPr kumimoji="1" lang="ja-JP" altLang="en-US" sz="1400" b="1" i="0" u="sng" strike="noStrike" kern="1200" cap="none" spc="0" normalizeH="0" baseline="0" noProof="0" dirty="0">
                <a:ln>
                  <a:noFill/>
                </a:ln>
                <a:solidFill>
                  <a:srgbClr val="FF0000"/>
                </a:solidFill>
                <a:effectLst/>
                <a:uLnTx/>
                <a:uFillTx/>
                <a:latin typeface="BIZ UDP明朝 Medium" panose="02020500000000000000" pitchFamily="18" charset="-128"/>
                <a:ea typeface="BIZ UDP明朝 Medium" panose="02020500000000000000" pitchFamily="18" charset="-128"/>
                <a:cs typeface="+mn-cs"/>
              </a:rPr>
              <a:t>％程度引き下げるべき</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である。これにより、保険料負担は年間</a:t>
            </a:r>
            <a:r>
              <a:rPr kumimoji="1" lang="en-US" altLang="ja-JP"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2,400 </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億円程度（現役世代の保険料率（労使合計）では▲</a:t>
            </a:r>
            <a:r>
              <a:rPr kumimoji="1" lang="en-US" altLang="ja-JP"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0.1</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％相当。年収</a:t>
            </a:r>
            <a:r>
              <a:rPr kumimoji="1" lang="en-US" altLang="ja-JP"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500 </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万円の者の場合年間５千円相当）軽減される。</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その上で、</a:t>
            </a:r>
            <a:r>
              <a:rPr kumimoji="1" lang="ja-JP" altLang="en-US"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現場従事者の処遇改善に向けて、毎年生じる単価増・収入増を原資とすることを基本としつつ、診療所を経営する医療法人に積み上がった利益剰余金（１医療法人当たり</a:t>
            </a:r>
            <a:r>
              <a:rPr kumimoji="1" lang="en-US" altLang="ja-JP"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1.24</a:t>
            </a:r>
            <a:r>
              <a:rPr kumimoji="1" lang="ja-JP" altLang="en-US"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億円）の活用</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、強化される賃上げ税制の活用、その他賃上げ実績に応じた報酬上の加算措置を検討していくべきである。</a:t>
            </a: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　  また、診療所の地域間の偏在への対応として、</a:t>
            </a:r>
            <a:r>
              <a:rPr kumimoji="1" lang="ja-JP" altLang="en-US" sz="1400" b="1" i="0" u="sng"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将来的に地域別の報酬体系への移行を視野に入れつつ、当面の措置として、診療所過剰地域における１点当たり単価の引下げを先行</a:t>
            </a:r>
            <a:r>
              <a:rPr kumimoji="1" lang="ja-JP" altLang="en-US" sz="1400" b="0" i="0" u="none" strike="noStrike" kern="1200" cap="none" spc="0" normalizeH="0" baseline="0" noProof="0" dirty="0">
                <a:ln>
                  <a:noFill/>
                </a:ln>
                <a:solidFill>
                  <a:prstClr val="black"/>
                </a:solidFill>
                <a:effectLst/>
                <a:uLnTx/>
                <a:uFillTx/>
                <a:latin typeface="BIZ UDP明朝 Medium" panose="02020500000000000000" pitchFamily="18" charset="-128"/>
                <a:ea typeface="BIZ UDP明朝 Medium" panose="02020500000000000000" pitchFamily="18" charset="-128"/>
                <a:cs typeface="+mn-cs"/>
              </a:rPr>
              <a:t>させ、それによる公費節減等の効果を活用して医師不足地域における対策を別途強化すべきである。</a:t>
            </a:r>
          </a:p>
        </p:txBody>
      </p:sp>
      <p:sp>
        <p:nvSpPr>
          <p:cNvPr id="6" name="スライド番号プレースホルダー 2">
            <a:extLst>
              <a:ext uri="{FF2B5EF4-FFF2-40B4-BE49-F238E27FC236}">
                <a16:creationId xmlns:a16="http://schemas.microsoft.com/office/drawing/2014/main" id="{BE7A2802-D69C-436D-6C4F-BF77F002F3E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Segoe UI"/>
                <a:ea typeface="メイリオ"/>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1" lang="ja-JP" altLang="en-US" sz="1600" b="0" i="0" u="none" strike="noStrike" kern="1200" cap="none" spc="0" normalizeH="0" baseline="0" noProof="0" dirty="0">
              <a:ln>
                <a:noFill/>
              </a:ln>
              <a:solidFill>
                <a:prstClr val="black"/>
              </a:solidFill>
              <a:effectLst/>
              <a:uLnTx/>
              <a:uFillTx/>
              <a:latin typeface="Segoe UI"/>
              <a:ea typeface="メイリオ"/>
              <a:cs typeface="+mn-cs"/>
            </a:endParaRPr>
          </a:p>
        </p:txBody>
      </p:sp>
    </p:spTree>
    <p:extLst>
      <p:ext uri="{BB962C8B-B14F-4D97-AF65-F5344CB8AC3E}">
        <p14:creationId xmlns:p14="http://schemas.microsoft.com/office/powerpoint/2010/main" val="4011962058"/>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CD3D91-09BF-390B-5020-23134CB17038}"/>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CDD11791-5B6F-34E6-0222-F1A7F3BB5AD7}"/>
              </a:ext>
            </a:extLst>
          </p:cNvPr>
          <p:cNvSpPr>
            <a:spLocks noChangeArrowheads="1"/>
          </p:cNvSpPr>
          <p:nvPr/>
        </p:nvSpPr>
        <p:spPr bwMode="auto">
          <a:xfrm>
            <a:off x="194337" y="574351"/>
            <a:ext cx="9517326" cy="5388655"/>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個別事項⑮</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１２月２２日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（その１８）</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◆精神医療について（その２）</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（１）精神病棟における入院医療について</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精神病床において、今後、病状の不安定さや生活機能の低下によって退院が困難となりやすい傾向</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にある回復期の患者数の増加が見込まれ、疾病と障害が併存する精神疾患の特性に鑑みた治療や支</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援を充実させることにより、新たな長期入院に至らず退院につなげることが重要とされているところ、多</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職種の活用による治療や支援の拡充に加えて、退院後の地域生活を見据えた在宅医療や障害福祉</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サービスとの連携等を包括的に行うことにより、地域移行を積極的に進める取組が進んでいる実態等</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を踏まえ、精神障害にも対応した地域包括ケアシステムの構築に資する入院医療のあり方についてど</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のように考えるか。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（２）精神科在宅医療について</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精神科の通院患者に対して、包括的支援マネジメントを実施した場合について、療養生活継続支援加</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算等の評価が設けられている一方で、在宅医療の患者は対象とされていないところ、精神科の在宅医</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療の対象患者について、精神症状の増悪や社会機能の低下により通院が困難な者であって、包括的 </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支援マネジメント導入基準に該当する者も含まれている実態を踏まえ、在宅医療の患者に対して包括</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的支援マネジメントを実施した場合についても、評価の対象とすることとしてはどうか。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精神疾患の病状悪化等により通院が困難な場合であっても、可能な限り入院によらず地域で生活で</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きるよう、精神科在宅医療が推進されているとともに、回復期患者の退院支援や地域生活支援におい</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ても、在宅医療を活用することが重要とされている一方で、精神科在宅患者支援管理料について、対象</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患者が限定的であり算定できないといった指摘があるところ、多職種チームが、入退院を繰り返す患者</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に対して、包括的な訪問診療を行うことで、入院期間の短縮や入院回数の減少等が可能とされている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こと等を踏まえ、対象患者の要件の見直しについて、どのように考えるか。</a:t>
            </a:r>
          </a:p>
        </p:txBody>
      </p:sp>
      <p:sp>
        <p:nvSpPr>
          <p:cNvPr id="9" name="Rectangle 2">
            <a:extLst>
              <a:ext uri="{FF2B5EF4-FFF2-40B4-BE49-F238E27FC236}">
                <a16:creationId xmlns:a16="http://schemas.microsoft.com/office/drawing/2014/main" id="{07D8694D-7CAB-805E-36BF-354CD48CC8F8}"/>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㉜</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CCC754C9-85D7-E692-C232-A85052E58E8C}"/>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516146092"/>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86478A-84AB-3181-F837-221292E20BD3}"/>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BAFD9A6F-2297-EA9B-769C-CD6BB2A74B22}"/>
              </a:ext>
            </a:extLst>
          </p:cNvPr>
          <p:cNvSpPr>
            <a:spLocks noChangeArrowheads="1"/>
          </p:cNvSpPr>
          <p:nvPr/>
        </p:nvSpPr>
        <p:spPr bwMode="auto">
          <a:xfrm>
            <a:off x="194337" y="574351"/>
            <a:ext cx="9517326" cy="5619487"/>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個別事項⑮</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１２月２２日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（その１８）</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◆精神医療について（その２）（続き）</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（３）精神科外来医療について</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診療所数は増加している一方で、精神障害にも対応した地域包括ケアシステムの構築推進に向けて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求められている時間外診療や在宅医療の提供、政策医療への協力、精神科救急医療への参画等を</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行っている医療機関数は少なく、また、短時間の通院精神療法の提供割合が大きい医療機関が多数を</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占める現状を踏まえ、通院・在宅精神療法等の評価のあり方についてどのように考えるか。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精神疾患について、未治療期間を短縮し、早期発見・早期介入を行う重要性が明らかにされている中</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で、精神科の診療所について、初診待機が生じていることを踏まえ、診療早期に手厚い支援を行う外来</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医療機関の体制について、評価することとしてはどうか。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（４）心的外傷等に対する心理支援について）</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犯罪被害等のトラウマ体験後にＰＴＳＤ症状を有する患者等に対して、心理面接や心理に関する専門</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的技法を用いた介入が推奨されていることを踏まえ、医療機関において、トラウマ体験後のＰＴＳＤ症状</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を有する患者等に対して、精神科の医師の指示のもと、公認心理師が行う心理支援について評価を設</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けることとしてはどうか。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（５）不適切な養育に係る体制について）</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児童思春期精神科の入院医療を実施する病棟において、虐待対策等に係る院内の協力体制等を整</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備した上で、多職種による虐待対策チームが、不適切な養育等が疑われる児童に対して、適切な支援</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を実施した場合の評価のあり方について、どのように考えるか。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（６）精神障害者に対する就労支援について）</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精神障害の特性から医療機関と福祉サービスとの連携を十分に確保することが求められていることを</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踏まえ、診療情報提供料（</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Ⅰ</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）の情報提供先として就労選択支援事業所を追加することについてどのよ</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うに考えるか。</a:t>
            </a:r>
          </a:p>
        </p:txBody>
      </p:sp>
      <p:sp>
        <p:nvSpPr>
          <p:cNvPr id="9" name="Rectangle 2">
            <a:extLst>
              <a:ext uri="{FF2B5EF4-FFF2-40B4-BE49-F238E27FC236}">
                <a16:creationId xmlns:a16="http://schemas.microsoft.com/office/drawing/2014/main" id="{F9F2797B-13AD-DE4D-91BD-C9367AF693B0}"/>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㉝</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7CAE92B8-4961-F7A8-B279-F235EFA96F11}"/>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372151206"/>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610139-AD29-8B25-80E4-5589736E893E}"/>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209585B4-D360-D927-8688-D427AD49214C}"/>
              </a:ext>
            </a:extLst>
          </p:cNvPr>
          <p:cNvSpPr>
            <a:spLocks noChangeArrowheads="1"/>
          </p:cNvSpPr>
          <p:nvPr/>
        </p:nvSpPr>
        <p:spPr bwMode="auto">
          <a:xfrm>
            <a:off x="194337" y="574351"/>
            <a:ext cx="9517326" cy="5619487"/>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個別事項⑯</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１２月２２日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（その１９）</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◆技術的事項</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（１）遺伝学的検査について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診療報酬上の遺伝学的検査の対象となっていない指定難病のうち、新たに指定難病として追加され</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た疾患や診断基準等が見直された疾患等であって、診断に遺伝学的検査の実施が必須のものについ</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て、遺伝学的検査の対象疾患としての取扱いをどのように考えるか。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指定難病の遺伝学的検査について適切な評価を行う観点から、同一検体を用いて遺伝学的検査の</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対象となっている複数の遺伝子疾患に対する検査を実施する場合の評価についてどのように考えるか。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（２）慢性指示透析について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人工腎臓について、令和４年度診療報酬改定においては、包括される医薬品の実勢価格等を踏まえ</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た評価の見直しを行ったところであるが、引き続き適切な透析医療の推進に係る診療報酬上の評価の</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在り方について、どのように考えるべきか。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慢性腎臓病の患者に対し移植を含めた腎代替療法に関する情報提供をより推進するという観点から、</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導入期加算３を新設したが、まだ算定医療機関は少ない状況にあることについて、診療報酬上どのよう</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な対応をするべきか。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導入期加算２及び３においては、腎代替療法専門指導士の必置が要件とされているが、透析患者の</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弁膜症治療法への共同意思決定（</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Shared Decision Making: SDM</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）については、透析医（腎代替療法専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門指導士）含めた連携が重要であるとする意見があるなかで、導入期加算の診療報酬上の評価のあり</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方についてどのように考えるか。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（３）保険医療機関間連携による病理診断について</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保険医療機関間連携による病理診断における標本送付については、保険医療機関間により行われる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ことが示されているところ、質の担保された保険診療という観点から、今後どのように診療報酬上の評価</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を行うべきか。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9" name="Rectangle 2">
            <a:extLst>
              <a:ext uri="{FF2B5EF4-FFF2-40B4-BE49-F238E27FC236}">
                <a16:creationId xmlns:a16="http://schemas.microsoft.com/office/drawing/2014/main" id="{B8693710-2326-DFA6-0B49-AF1428D48161}"/>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㉞</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F93AAD1A-F523-F351-BE12-B7A685B1397B}"/>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431147500"/>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049118-4AD9-85C4-0DA6-15AA691971E0}"/>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BFEF71AE-0874-896B-6319-DE154D74EE15}"/>
              </a:ext>
            </a:extLst>
          </p:cNvPr>
          <p:cNvSpPr>
            <a:spLocks noChangeArrowheads="1"/>
          </p:cNvSpPr>
          <p:nvPr/>
        </p:nvSpPr>
        <p:spPr bwMode="auto">
          <a:xfrm>
            <a:off x="194337" y="574351"/>
            <a:ext cx="9517326" cy="3772828"/>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個別事項⑯</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１２月２２日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（その１９）</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◆技術的事項（続き）</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（４）がんゲノムプロファイリング検査について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がんゲノムプロファイリング検査については、令和元年６月に保険適用になって以来、「 標準治療がな</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い固形がん患者又は局所進行若しくは転移が認められ標準治療が終了となった固形がん患者（終了</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が見込まれる者を含む。）」を対象に保険診療として実施されている。現在の実施状況等を踏まえ、そ</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の評価の在り方についてどう考えるか。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なお、標準治療前に実施するがんゲノムプロファイリング検査の有効性等について、既存のコンパ二</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オン診断薬での遺伝子検査が陰性又はコンパニオン診断薬が存在しないがん種を対象として、当該検</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査によってアウトカムが改善したかを検証するための先進医療が現在実施中である。こうした状況も踏</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まえ、がんゲノムプロファイリング検査の評価の在り方についてどのように考えるか。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（５）プログラム医療機器の使用に関する指導管理について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医学管理等のために患者自身が医療機関外で使用するプログラム医療機器が特定保険医療材料と</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して評価される場合において、当該プログラム医療機器自体の使用に係るコストとは別に、こうしたプロ</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グラム医療機器の使用に係る指導管理に対する評価を設けることについてどのように考えるか。</a:t>
            </a:r>
          </a:p>
        </p:txBody>
      </p:sp>
      <p:sp>
        <p:nvSpPr>
          <p:cNvPr id="9" name="Rectangle 2">
            <a:extLst>
              <a:ext uri="{FF2B5EF4-FFF2-40B4-BE49-F238E27FC236}">
                <a16:creationId xmlns:a16="http://schemas.microsoft.com/office/drawing/2014/main" id="{8A46BC5A-D653-AF84-E8AB-9E87D8C0D8D9}"/>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㉟</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0F9BD4C0-429F-6697-5D08-F60B29E87E4D}"/>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76479058"/>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2165CC-51E0-1700-55BB-3D9D4B2815CD}"/>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D4287C0C-B1A0-7506-29F7-B1FF5E55E8A5}"/>
              </a:ext>
            </a:extLst>
          </p:cNvPr>
          <p:cNvSpPr>
            <a:spLocks noChangeArrowheads="1"/>
          </p:cNvSpPr>
          <p:nvPr/>
        </p:nvSpPr>
        <p:spPr bwMode="auto">
          <a:xfrm>
            <a:off x="194337" y="574351"/>
            <a:ext cx="9517326" cy="3811300"/>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個別事項⑰</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１２月２２日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（その２０）</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◆これまでのご指摘に対する回答について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（１）総合入院体制加算について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（２）働き方改革について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（３）一般不妊治療の施設基準について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（４）病院における歯科の機能にかかる評価</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（５）緩和ケア</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（６）ＤＰＣ／ＰＤＰＳ</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（７）認知症</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（８）</a:t>
            </a:r>
            <a:r>
              <a:rPr kumimoji="1" lang="zh-TW"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在宅薬剤管理指導</a:t>
            </a:r>
            <a:endParaRPr kumimoji="1" lang="en-US" altLang="zh-TW"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（９）情報通信機器を用いた診療</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10</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zh-TW"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栄養管理体制</a:t>
            </a:r>
            <a:endPar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3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１１月２７日 （その２１）</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◆臓器移植について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脳死下臓器提供件数が不足している現状を踏まえて、我が国における臓器提供を一層推進する観点</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から、脳死判定及び臓器提供を実施することについて評価することや、臓器提供の実績に対して評価す</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ることについて、どのように考えるか。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臓器移植に係る抗</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HLA</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抗体検査の対象者を、臓器移植待機患者のスクリーニングに広げることについ</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て、どのように考えるか。</a:t>
            </a:r>
          </a:p>
        </p:txBody>
      </p:sp>
      <p:sp>
        <p:nvSpPr>
          <p:cNvPr id="9" name="Rectangle 2">
            <a:extLst>
              <a:ext uri="{FF2B5EF4-FFF2-40B4-BE49-F238E27FC236}">
                <a16:creationId xmlns:a16="http://schemas.microsoft.com/office/drawing/2014/main" id="{84E57BDF-2856-C377-5124-DF9C146C2E13}"/>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㊱</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62275407-9CCB-8DC3-74F3-C1C1A8C866A4}"/>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41892226"/>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D83F66-7C03-78E7-F17A-E94BB5945F6F}"/>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5EF81CEF-6A49-69E2-8C1F-AF7966D50F5C}"/>
              </a:ext>
            </a:extLst>
          </p:cNvPr>
          <p:cNvSpPr>
            <a:spLocks noChangeArrowheads="1"/>
          </p:cNvSpPr>
          <p:nvPr/>
        </p:nvSpPr>
        <p:spPr bwMode="auto">
          <a:xfrm>
            <a:off x="194337" y="574351"/>
            <a:ext cx="9517326" cy="4926990"/>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個別事項⑱</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１２月２７日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（その２２）</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◆横断的事項等</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（１）医療安全について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特定集中治療室等における治療や腹腔鏡手術等は医療事故のリスクが相対的に高いことや、特定集</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中治療室管理料等の届出を行う医療機関や腹腔鏡手術等の施設基準の届出を行う医療機関における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医療安全対策加算１の届出状況を踏まえ、これらの医療機関において医療安全対策加算１の届出を</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要件とすることについてどのように考えるか。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（２）訪問看護ステーションの管理者について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介護保険における訪問看護において、管理者の責務について、利用者へのサービス提供の場面等で</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生じる事象を適時かつ適切に把握しながら、職員及び業務の一元的な管理・指揮命令を行うことである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旨を明確化することが検討されていることに鑑み、医療保険の訪問看護でも同様に管理者の責務を明</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確化してはどうか。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介護保険における訪問看護において、管理者の責務を明確にした上で、管理者が当該責務を果たせ</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る場合に、同一敷地内にある又は道路を隔てて隣接する敷地内にある事業所・施設等に限らず、同一</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の事業者によって設置されている事業所間の兼務が可能である旨を明確化することが検討されている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ことを踏まえ、医療保険の訪問看護の管理者が同一敷地内にある又は道路を隔てて隣接する敷地内に</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ある事業所・施設等に限らず、当該他の事業所等の管理者又は従業者としての職務に従事することに</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ついて、どのように考えるか。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（３）いわゆる敷地内薬局について総合入院体制加算について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いわゆる敷地内薬局を有する医療機関の処方に関する評価の在り方について、どのように考えるか。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9" name="Rectangle 2">
            <a:extLst>
              <a:ext uri="{FF2B5EF4-FFF2-40B4-BE49-F238E27FC236}">
                <a16:creationId xmlns:a16="http://schemas.microsoft.com/office/drawing/2014/main" id="{6C60ECB0-2D80-0650-CE9F-DA223C4EBFA9}"/>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㊲</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82005E62-4107-3007-0F88-D4F168FA8D8E}"/>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592976624"/>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CC7FE5-48E3-EBC0-D019-C0CD48AA92D9}"/>
            </a:ext>
          </a:extLst>
        </p:cNvPr>
        <p:cNvGrpSpPr/>
        <p:nvPr/>
      </p:nvGrpSpPr>
      <p:grpSpPr>
        <a:xfrm>
          <a:off x="0" y="0"/>
          <a:ext cx="0" cy="0"/>
          <a:chOff x="0" y="0"/>
          <a:chExt cx="0" cy="0"/>
        </a:xfrm>
      </p:grpSpPr>
      <p:sp>
        <p:nvSpPr>
          <p:cNvPr id="7" name="正方形/長方形 1">
            <a:extLst>
              <a:ext uri="{FF2B5EF4-FFF2-40B4-BE49-F238E27FC236}">
                <a16:creationId xmlns:a16="http://schemas.microsoft.com/office/drawing/2014/main" id="{B1962521-8063-CA48-8838-7CD9DD14D1E2}"/>
              </a:ext>
            </a:extLst>
          </p:cNvPr>
          <p:cNvSpPr>
            <a:spLocks noChangeArrowheads="1"/>
          </p:cNvSpPr>
          <p:nvPr/>
        </p:nvSpPr>
        <p:spPr bwMode="auto">
          <a:xfrm>
            <a:off x="194337" y="574351"/>
            <a:ext cx="9517326" cy="2618666"/>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個別事項⑲</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１月１０日</a:t>
            </a:r>
            <a:r>
              <a:rPr kumimoji="1" lang="en-US" altLang="ja-JP" sz="1400" b="0" i="0" u="none" strike="noStrike" kern="1200" cap="none" spc="-100" normalizeH="0" baseline="0" noProof="0" dirty="0">
                <a:ln>
                  <a:noFill/>
                </a:ln>
                <a:solidFill>
                  <a:srgbClr val="00B0F0"/>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（その２３）</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◆その他の事項</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（１）再製造単回使用医療機器について</a:t>
            </a:r>
            <a:endParaRPr kumimoji="1" lang="en-US" altLang="ja-JP"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再製造単回使用医療機器の使用を推進する上で、患者への別途の説明等特別に必要となる対応を</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評価する観点から、再製造単回使用医療機器の使用実績が一定程度ある医療機関において、再製造</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単回使用医療機器を用いて対象となる手術を実施した場合の評価を設けることについてどのように考</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えるか。</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（２）孤独孤立等に伴う精神的な疾病や早期の自殺対策について</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2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かかりつけ医等においても、自殺対策において一定の役割を担うところ、かかりつけ医等への自殺対</a:t>
            </a:r>
            <a:endParaRPr kumimoji="1" lang="en-US" altLang="ja-JP" sz="1600" b="0" i="0" u="none" strike="noStrike" kern="1200" cap="none" spc="-2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600" b="0" i="0" u="none" strike="noStrike" kern="1200" cap="none" spc="-2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2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策に係る役割の周知や、「こころの連携指導料（</a:t>
            </a:r>
            <a:r>
              <a:rPr kumimoji="1" lang="en-US" altLang="ja-JP" sz="1600" b="0" i="0" u="none" strike="noStrike" kern="1200" cap="none" spc="-2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Ⅰ</a:t>
            </a:r>
            <a:r>
              <a:rPr kumimoji="1" lang="ja-JP" altLang="en-US" sz="1600" b="0" i="0" u="none" strike="noStrike" kern="1200" cap="none" spc="-2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）」の対象研修のあり方について、どのように考えるか。</a:t>
            </a:r>
            <a:endParaRPr kumimoji="1" lang="en-US" altLang="ja-JP" sz="1600" b="0" i="0" u="none" strike="noStrike" kern="1200" cap="none" spc="-2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9" name="Rectangle 2">
            <a:extLst>
              <a:ext uri="{FF2B5EF4-FFF2-40B4-BE49-F238E27FC236}">
                <a16:creationId xmlns:a16="http://schemas.microsoft.com/office/drawing/2014/main" id="{11DA959F-26D5-0230-CD38-D208DF700CC8}"/>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㊳</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8FB22B36-B742-7DA4-A258-F8FA2B29F3CD}"/>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354182728"/>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EEC548-925D-07B8-4A33-0E16B4F396FD}"/>
            </a:ext>
          </a:extLst>
        </p:cNvPr>
        <p:cNvGrpSpPr/>
        <p:nvPr/>
      </p:nvGrpSpPr>
      <p:grpSpPr>
        <a:xfrm>
          <a:off x="0" y="0"/>
          <a:ext cx="0" cy="0"/>
          <a:chOff x="0" y="0"/>
          <a:chExt cx="0" cy="0"/>
        </a:xfrm>
      </p:grpSpPr>
      <p:sp>
        <p:nvSpPr>
          <p:cNvPr id="8" name="正方形/長方形 1">
            <a:extLst>
              <a:ext uri="{FF2B5EF4-FFF2-40B4-BE49-F238E27FC236}">
                <a16:creationId xmlns:a16="http://schemas.microsoft.com/office/drawing/2014/main" id="{64EDA6BF-1425-B621-4247-28E839204D31}"/>
              </a:ext>
            </a:extLst>
          </p:cNvPr>
          <p:cNvSpPr>
            <a:spLocks noChangeArrowheads="1"/>
          </p:cNvSpPr>
          <p:nvPr/>
        </p:nvSpPr>
        <p:spPr bwMode="auto">
          <a:xfrm>
            <a:off x="194337" y="620688"/>
            <a:ext cx="9517326" cy="2644314"/>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長期収載品</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１１月２４日（その１）</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◆「経済財政運営と改革の基本方針</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2023</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」等における記載事項</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◆医薬品等に係る現状　◆長期収載品の保険給付の在り方の見直し</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１２月１日（その２）</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◆保険給付と選定療養の適用場面・対象品目</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◆保険給付と選定療養の負担に係る範囲</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１２月１５日（その３）</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◆保険給付と選定療養の適用場面・対象品目</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◆保険給付と選定療養の負担に係る範囲</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◆イノベーション推進と安定供給確保に向けた長期収載品の保険給付の在り方の見直し案</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Rectangle 2">
            <a:extLst>
              <a:ext uri="{FF2B5EF4-FFF2-40B4-BE49-F238E27FC236}">
                <a16:creationId xmlns:a16="http://schemas.microsoft.com/office/drawing/2014/main" id="{D77A69F1-AE86-77B1-51CD-9D3079BC9A08}"/>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a:t>
            </a:r>
            <a:r>
              <a:rPr kumimoji="1" lang="ja-JP"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㊴</a:t>
            </a:r>
            <a:endPar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11" name="スライド番号プレースホルダー 2">
            <a:extLst>
              <a:ext uri="{FF2B5EF4-FFF2-40B4-BE49-F238E27FC236}">
                <a16:creationId xmlns:a16="http://schemas.microsoft.com/office/drawing/2014/main" id="{BF55C1D0-5D3D-9D8C-BD54-DE8585A16BA1}"/>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2" name="正方形/長方形 1">
            <a:extLst>
              <a:ext uri="{FF2B5EF4-FFF2-40B4-BE49-F238E27FC236}">
                <a16:creationId xmlns:a16="http://schemas.microsoft.com/office/drawing/2014/main" id="{6CB80FA9-0538-F91A-A101-1263294849A7}"/>
              </a:ext>
            </a:extLst>
          </p:cNvPr>
          <p:cNvSpPr>
            <a:spLocks noChangeArrowheads="1"/>
          </p:cNvSpPr>
          <p:nvPr/>
        </p:nvSpPr>
        <p:spPr bwMode="auto">
          <a:xfrm>
            <a:off x="203143" y="3409018"/>
            <a:ext cx="9517326" cy="1990288"/>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入院時の食費</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１１月１０日（その１）</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◇食材費等の高騰を踏まえた対応を行う観点から、入院時の食費の見直しについてどのように考えるか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１２月８日（その２）</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◇入院時の食費について、昨今の食材費等は特に足下で大きく高騰しており、また、介護保険の食費の自己</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負担は１食当たり約</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482</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円であり、入院時の食費との差は</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22</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円となっている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◇食材費等の高騰を踏まえた対応を行う観点から、入院時の食費を例えば</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30</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円引き上げることとしてはどう</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Tree>
    <p:extLst>
      <p:ext uri="{BB962C8B-B14F-4D97-AF65-F5344CB8AC3E}">
        <p14:creationId xmlns:p14="http://schemas.microsoft.com/office/powerpoint/2010/main" val="1892664429"/>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0AB3C2-3C79-1F97-EF20-C3F179D6D67A}"/>
            </a:ext>
          </a:extLst>
        </p:cNvPr>
        <p:cNvGrpSpPr/>
        <p:nvPr/>
      </p:nvGrpSpPr>
      <p:grpSpPr>
        <a:xfrm>
          <a:off x="0" y="0"/>
          <a:ext cx="0" cy="0"/>
          <a:chOff x="0" y="0"/>
          <a:chExt cx="0" cy="0"/>
        </a:xfrm>
      </p:grpSpPr>
      <p:sp>
        <p:nvSpPr>
          <p:cNvPr id="8" name="正方形/長方形 1">
            <a:extLst>
              <a:ext uri="{FF2B5EF4-FFF2-40B4-BE49-F238E27FC236}">
                <a16:creationId xmlns:a16="http://schemas.microsoft.com/office/drawing/2014/main" id="{91D0983A-9BE6-F746-92F1-259879A3CE8C}"/>
              </a:ext>
            </a:extLst>
          </p:cNvPr>
          <p:cNvSpPr>
            <a:spLocks noChangeArrowheads="1"/>
          </p:cNvSpPr>
          <p:nvPr/>
        </p:nvSpPr>
        <p:spPr bwMode="auto">
          <a:xfrm>
            <a:off x="194337" y="620688"/>
            <a:ext cx="9517326" cy="3593291"/>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調剤</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７月２６日（その１）</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◆薬局、薬剤師を取りまく現状</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◆調剤医療費　◆調剤に係る診療報酬上の評価</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１１月８日（その２）</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◆薬局、薬剤師の状況</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◆かかりつけ薬剤師・薬局</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◆薬局・薬剤師の夜間・休日対応、調剤後のフォローアップ</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◆保険薬局と保険医療機関等との連携</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◆重複投薬、ポリファーマシー及び残薬等への対応（調剤料の見直しに伴う評価のあり方）</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◆医療用麻薬の提供体制</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１１月２９日（その３）</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◆調剤基本料</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◆地域支援体制加算</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◆その他の個別事項</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Rectangle 2">
            <a:extLst>
              <a:ext uri="{FF2B5EF4-FFF2-40B4-BE49-F238E27FC236}">
                <a16:creationId xmlns:a16="http://schemas.microsoft.com/office/drawing/2014/main" id="{B9E53109-E47A-3B91-5368-C87A88EAA284}"/>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a:t>
            </a:r>
            <a:r>
              <a:rPr kumimoji="1" lang="ja-JP"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（令和５年３月１５日～令和６年１月３１日）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㊵</a:t>
            </a:r>
            <a:endPar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11" name="スライド番号プレースホルダー 2">
            <a:extLst>
              <a:ext uri="{FF2B5EF4-FFF2-40B4-BE49-F238E27FC236}">
                <a16:creationId xmlns:a16="http://schemas.microsoft.com/office/drawing/2014/main" id="{23203D30-FEC4-867D-0FE5-DCC6A71E0B11}"/>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2" name="正方形/長方形 1">
            <a:extLst>
              <a:ext uri="{FF2B5EF4-FFF2-40B4-BE49-F238E27FC236}">
                <a16:creationId xmlns:a16="http://schemas.microsoft.com/office/drawing/2014/main" id="{B445DA9B-6EC6-E5EB-8311-2643B9379ECF}"/>
              </a:ext>
            </a:extLst>
          </p:cNvPr>
          <p:cNvSpPr>
            <a:spLocks noChangeArrowheads="1"/>
          </p:cNvSpPr>
          <p:nvPr/>
        </p:nvSpPr>
        <p:spPr bwMode="auto">
          <a:xfrm>
            <a:off x="194337" y="4307308"/>
            <a:ext cx="9517326" cy="2285241"/>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歯科</a:t>
            </a:r>
            <a:r>
              <a:rPr kumimoji="1" lang="en-US" altLang="ja-JP" sz="2400" b="0" i="0" u="none" strike="noStrike" kern="1200" cap="none" spc="0" normalizeH="0" baseline="0" noProof="0" dirty="0">
                <a:ln>
                  <a:noFill/>
                </a:ln>
                <a:solidFill>
                  <a:prstClr val="black"/>
                </a:solidFill>
                <a:effectLst/>
                <a:highlight>
                  <a:srgbClr val="00FF00"/>
                </a:highligh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７月１２日（その１）</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◆歯科医療を取り巻く現状等　◆診療内容と医療費、歯科医療に係る診療報酬上の評価</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１１月１７日（その２）</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◆改定後ろ倒しによる歯科用貴金属随時改定の影響　◆歯科用貴金属随時改定</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１２月１５日（その３）</a:t>
            </a:r>
            <a:r>
              <a:rPr kumimoji="1" lang="en-US" altLang="ja-JP" sz="16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◆歯科医療の現状（これまでの主なご意見）　◆かかりつけ歯科医機能に係る評価</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◆院内感染防止対策　◆歯科疾患の重症化予防　◆電話や情報通信機器を用いた歯科診療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◆歯科固有の技術等</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Tree>
    <p:extLst>
      <p:ext uri="{BB962C8B-B14F-4D97-AF65-F5344CB8AC3E}">
        <p14:creationId xmlns:p14="http://schemas.microsoft.com/office/powerpoint/2010/main" val="506707129"/>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5586" name="Rectangle 3"/>
          <p:cNvSpPr>
            <a:spLocks noGrp="1" noChangeArrowheads="1"/>
          </p:cNvSpPr>
          <p:nvPr>
            <p:ph type="body" idx="4294967295"/>
          </p:nvPr>
        </p:nvSpPr>
        <p:spPr>
          <a:xfrm>
            <a:off x="309563" y="692160"/>
            <a:ext cx="9281716" cy="5545151"/>
          </a:xfrm>
          <a:solidFill>
            <a:srgbClr val="00B0F0">
              <a:alpha val="30000"/>
            </a:srgbClr>
          </a:solidFill>
          <a:ln w="12700">
            <a:solidFill>
              <a:schemeClr val="tx1"/>
            </a:solidFill>
            <a:prstDash val="dash"/>
          </a:ln>
        </p:spPr>
        <p:txBody>
          <a:bodyPr rtlCol="0">
            <a:normAutofit/>
          </a:bodyPr>
          <a:lstStyle/>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［調査実施小委員会］</a:t>
            </a:r>
            <a:endPar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令和５年１１月２４日　第２４回医療経済実態調査の報告について</a:t>
            </a:r>
            <a:endParaRPr kumimoji="1" lang="ja-JP" altLang="en-US"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eaLnBrk="1" fontAlgn="auto" hangingPunct="1">
              <a:lnSpc>
                <a:spcPts val="2000"/>
              </a:lnSpc>
              <a:spcBef>
                <a:spcPts val="0"/>
              </a:spcBef>
              <a:spcAft>
                <a:spcPts val="0"/>
              </a:spcAft>
              <a:buFont typeface="Arial" pitchFamily="34" charset="0"/>
              <a:buNone/>
              <a:defRPr/>
            </a:pPr>
            <a:endParaRPr lang="en-US" altLang="ja-JP" sz="1800" dirty="0">
              <a:solidFill>
                <a:prstClr val="black"/>
              </a:solidFill>
              <a:latin typeface="+mn-ea"/>
            </a:endParaRPr>
          </a:p>
          <a:p>
            <a:pPr eaLnBrk="1" fontAlgn="auto" hangingPunct="1">
              <a:lnSpc>
                <a:spcPts val="2000"/>
              </a:lnSpc>
              <a:spcBef>
                <a:spcPts val="0"/>
              </a:spcBef>
              <a:spcAft>
                <a:spcPts val="0"/>
              </a:spcAft>
              <a:buFont typeface="Arial" pitchFamily="34" charset="0"/>
              <a:buNone/>
              <a:defRPr/>
            </a:pPr>
            <a:r>
              <a:rPr lang="ja-JP" altLang="en-US" sz="1800" dirty="0">
                <a:solidFill>
                  <a:prstClr val="black"/>
                </a:solidFill>
                <a:latin typeface="+mn-ea"/>
              </a:rPr>
              <a:t>［薬価専門部会］</a:t>
            </a:r>
            <a:endParaRPr lang="en-US" altLang="ja-JP" sz="1800" dirty="0">
              <a:solidFill>
                <a:prstClr val="black"/>
              </a:solidFill>
              <a:latin typeface="+mn-ea"/>
            </a:endParaRPr>
          </a:p>
          <a:p>
            <a:pPr eaLnBrk="1" fontAlgn="auto" hangingPunct="1">
              <a:lnSpc>
                <a:spcPts val="2000"/>
              </a:lnSpc>
              <a:spcBef>
                <a:spcPts val="0"/>
              </a:spcBef>
              <a:spcAft>
                <a:spcPts val="0"/>
              </a:spcAft>
              <a:buFont typeface="Arial" pitchFamily="34" charset="0"/>
              <a:buNone/>
              <a:defRPr/>
            </a:pPr>
            <a:r>
              <a:rPr lang="ja-JP" altLang="en-US" sz="1800" dirty="0">
                <a:solidFill>
                  <a:prstClr val="black"/>
                </a:solidFill>
                <a:latin typeface="+mn-ea"/>
              </a:rPr>
              <a:t>　 令和５年１２月２０日　令和６年度薬価制度改革の骨子（案）について</a:t>
            </a:r>
            <a:endParaRPr lang="en-US" altLang="ja-JP" sz="1800" dirty="0">
              <a:solidFill>
                <a:prstClr val="black"/>
              </a:solidFill>
              <a:latin typeface="+mn-ea"/>
            </a:endParaRPr>
          </a:p>
          <a:p>
            <a:pPr eaLnBrk="1" fontAlgn="auto" hangingPunct="1">
              <a:lnSpc>
                <a:spcPts val="2000"/>
              </a:lnSpc>
              <a:spcBef>
                <a:spcPts val="0"/>
              </a:spcBef>
              <a:spcAft>
                <a:spcPts val="0"/>
              </a:spcAft>
              <a:buFont typeface="Arial" pitchFamily="34" charset="0"/>
              <a:buNone/>
              <a:defRPr/>
            </a:pPr>
            <a:r>
              <a:rPr lang="ja-JP" altLang="en-US" sz="1800" dirty="0">
                <a:solidFill>
                  <a:prstClr val="black"/>
                </a:solidFill>
                <a:latin typeface="+mn-ea"/>
              </a:rPr>
              <a:t>　 令和６年  １月１７日　令和６年度薬価制度の見直しについて</a:t>
            </a:r>
            <a:endParaRPr lang="en-US" altLang="ja-JP" sz="1800" dirty="0">
              <a:solidFill>
                <a:prstClr val="black"/>
              </a:solidFill>
              <a:latin typeface="+mn-ea"/>
            </a:endParaRPr>
          </a:p>
          <a:p>
            <a:pPr eaLnBrk="1" fontAlgn="auto" hangingPunct="1">
              <a:lnSpc>
                <a:spcPts val="2000"/>
              </a:lnSpc>
              <a:spcBef>
                <a:spcPts val="600"/>
              </a:spcBef>
              <a:spcAft>
                <a:spcPts val="0"/>
              </a:spcAft>
              <a:buFont typeface="Arial" pitchFamily="34" charset="0"/>
              <a:buNone/>
              <a:defRPr/>
            </a:pPr>
            <a:r>
              <a:rPr lang="ja-JP" altLang="en-US" sz="1800" dirty="0">
                <a:solidFill>
                  <a:prstClr val="black"/>
                </a:solidFill>
                <a:latin typeface="ＭＳ Ｐゴシック"/>
              </a:rPr>
              <a:t>［保険医療材料専門部会］</a:t>
            </a:r>
            <a:endParaRPr lang="en-US" altLang="ja-JP" sz="1800" dirty="0">
              <a:solidFill>
                <a:prstClr val="black"/>
              </a:solidFill>
              <a:latin typeface="ＭＳ Ｐゴシック"/>
            </a:endParaRPr>
          </a:p>
          <a:p>
            <a:pPr eaLnBrk="1" fontAlgn="auto" hangingPunct="1">
              <a:lnSpc>
                <a:spcPts val="2000"/>
              </a:lnSpc>
              <a:spcBef>
                <a:spcPts val="0"/>
              </a:spcBef>
              <a:spcAft>
                <a:spcPts val="0"/>
              </a:spcAft>
              <a:buFont typeface="Arial" pitchFamily="34" charset="0"/>
              <a:buNone/>
              <a:defRPr/>
            </a:pPr>
            <a:r>
              <a:rPr lang="ja-JP" altLang="en-US" sz="1800" dirty="0">
                <a:solidFill>
                  <a:prstClr val="black"/>
                </a:solidFill>
                <a:latin typeface="ＭＳ Ｐゴシック"/>
              </a:rPr>
              <a:t>   令和５年１２月２０日　令和６年度保険医療材料制度改革の骨子（案）について</a:t>
            </a:r>
            <a:endParaRPr lang="en-US" altLang="ja-JP" sz="1800" dirty="0">
              <a:solidFill>
                <a:prstClr val="black"/>
              </a:solidFill>
              <a:latin typeface="ＭＳ Ｐゴシック"/>
            </a:endParaRPr>
          </a:p>
          <a:p>
            <a:pPr eaLnBrk="1" fontAlgn="auto" hangingPunct="1">
              <a:lnSpc>
                <a:spcPts val="2000"/>
              </a:lnSpc>
              <a:spcBef>
                <a:spcPts val="0"/>
              </a:spcBef>
              <a:spcAft>
                <a:spcPts val="0"/>
              </a:spcAft>
              <a:buFont typeface="Arial" pitchFamily="34" charset="0"/>
              <a:buNone/>
              <a:defRPr/>
            </a:pPr>
            <a:r>
              <a:rPr lang="ja-JP" altLang="en-US" sz="1800" dirty="0">
                <a:solidFill>
                  <a:prstClr val="black"/>
                </a:solidFill>
                <a:latin typeface="ＭＳ Ｐゴシック"/>
              </a:rPr>
              <a:t>   令和６年  １月１７日　令和６年度保険医療材料制度改革の見直しについて</a:t>
            </a:r>
            <a:endParaRPr lang="en-US" altLang="ja-JP" sz="1800" dirty="0">
              <a:solidFill>
                <a:prstClr val="black"/>
              </a:solidFill>
              <a:latin typeface="ＭＳ Ｐゴシック"/>
            </a:endParaRPr>
          </a:p>
          <a:p>
            <a:pPr eaLnBrk="1" fontAlgn="auto" hangingPunct="1">
              <a:lnSpc>
                <a:spcPts val="2000"/>
              </a:lnSpc>
              <a:spcBef>
                <a:spcPts val="600"/>
              </a:spcBef>
              <a:spcAft>
                <a:spcPts val="0"/>
              </a:spcAft>
              <a:buFont typeface="Arial" pitchFamily="34" charset="0"/>
              <a:buNone/>
              <a:defRPr/>
            </a:pPr>
            <a:r>
              <a:rPr lang="ja-JP" altLang="en-US" sz="1800" dirty="0">
                <a:solidFill>
                  <a:prstClr val="black"/>
                </a:solidFill>
                <a:latin typeface="ＭＳ Ｐゴシック"/>
              </a:rPr>
              <a:t>［費用対効果評価専門部会］</a:t>
            </a:r>
            <a:endParaRPr lang="en-US" altLang="ja-JP" sz="1800" dirty="0">
              <a:solidFill>
                <a:srgbClr val="FF0000"/>
              </a:solidFill>
              <a:latin typeface="ＭＳ Ｐゴシック"/>
            </a:endParaRPr>
          </a:p>
          <a:p>
            <a:pPr eaLnBrk="1" fontAlgn="auto" hangingPunct="1">
              <a:lnSpc>
                <a:spcPts val="2000"/>
              </a:lnSpc>
              <a:spcBef>
                <a:spcPts val="0"/>
              </a:spcBef>
              <a:spcAft>
                <a:spcPts val="0"/>
              </a:spcAft>
              <a:buFont typeface="Arial" pitchFamily="34" charset="0"/>
              <a:buNone/>
              <a:defRPr/>
            </a:pPr>
            <a:r>
              <a:rPr lang="en-US" altLang="ja-JP" sz="1800" dirty="0">
                <a:solidFill>
                  <a:prstClr val="black"/>
                </a:solidFill>
                <a:latin typeface="ＭＳ Ｐゴシック"/>
              </a:rPr>
              <a:t>   </a:t>
            </a:r>
            <a:r>
              <a:rPr lang="ja-JP" altLang="en-US" sz="1800" dirty="0">
                <a:solidFill>
                  <a:prstClr val="black"/>
                </a:solidFill>
                <a:latin typeface="ＭＳ Ｐゴシック"/>
              </a:rPr>
              <a:t>令和５年１２月２０日　令和６年度費用対効果評価制度改革の骨子（案）について</a:t>
            </a:r>
            <a:endParaRPr lang="en-US" altLang="ja-JP" sz="1800" dirty="0">
              <a:solidFill>
                <a:prstClr val="black"/>
              </a:solidFill>
              <a:latin typeface="ＭＳ Ｐゴシック"/>
            </a:endParaRPr>
          </a:p>
          <a:p>
            <a:pPr eaLnBrk="1" fontAlgn="auto" hangingPunct="1">
              <a:lnSpc>
                <a:spcPts val="2000"/>
              </a:lnSpc>
              <a:spcBef>
                <a:spcPts val="0"/>
              </a:spcBef>
              <a:spcAft>
                <a:spcPts val="0"/>
              </a:spcAft>
              <a:buFont typeface="Arial" pitchFamily="34" charset="0"/>
              <a:buNone/>
              <a:defRPr/>
            </a:pPr>
            <a:r>
              <a:rPr lang="en-US" altLang="ja-JP" sz="1800" dirty="0">
                <a:solidFill>
                  <a:prstClr val="black"/>
                </a:solidFill>
                <a:latin typeface="ＭＳ Ｐゴシック"/>
              </a:rPr>
              <a:t>   </a:t>
            </a:r>
            <a:r>
              <a:rPr lang="ja-JP" altLang="en-US" sz="1800" dirty="0">
                <a:solidFill>
                  <a:prstClr val="black"/>
                </a:solidFill>
                <a:latin typeface="ＭＳ Ｐゴシック"/>
              </a:rPr>
              <a:t>令和６年   １月１７日　令和６年度費用対効果評価制度の見直しについて</a:t>
            </a:r>
            <a:endParaRPr lang="en-US" altLang="ja-JP" sz="1800" dirty="0">
              <a:solidFill>
                <a:prstClr val="black"/>
              </a:solidFill>
              <a:latin typeface="ＭＳ Ｐゴシック"/>
            </a:endParaRPr>
          </a:p>
          <a:p>
            <a:pPr eaLnBrk="1" fontAlgn="auto" hangingPunct="1">
              <a:spcBef>
                <a:spcPts val="600"/>
              </a:spcBef>
              <a:spcAft>
                <a:spcPts val="0"/>
              </a:spcAft>
              <a:buFont typeface="Arial" pitchFamily="34" charset="0"/>
              <a:buNone/>
              <a:defRPr/>
            </a:pPr>
            <a:r>
              <a:rPr lang="ja-JP" altLang="en-US" sz="1800" dirty="0">
                <a:latin typeface="ＭＳ Ｐゴシック"/>
              </a:rPr>
              <a:t>［診療報酬基本問題小委員会］</a:t>
            </a:r>
            <a:endParaRPr lang="en-US" altLang="ja-JP" sz="1800" dirty="0">
              <a:latin typeface="ＭＳ Ｐゴシック"/>
            </a:endParaRPr>
          </a:p>
          <a:p>
            <a:pPr marL="2330450" indent="-2330450">
              <a:spcBef>
                <a:spcPts val="0"/>
              </a:spcBef>
              <a:buNone/>
              <a:defRPr/>
            </a:pPr>
            <a:r>
              <a:rPr lang="ja-JP" altLang="en-US" sz="1800" dirty="0"/>
              <a:t>　 令和５年１０月２７日　看護職員処遇改善評価料の実績報告について</a:t>
            </a:r>
            <a:endParaRPr lang="en-US" altLang="ja-JP" sz="1800" dirty="0"/>
          </a:p>
          <a:p>
            <a:pPr marL="2330450" indent="-2330450">
              <a:spcBef>
                <a:spcPts val="0"/>
              </a:spcBef>
              <a:buNone/>
              <a:defRPr/>
            </a:pPr>
            <a:r>
              <a:rPr lang="ja-JP" altLang="en-US" sz="1800" dirty="0">
                <a:latin typeface="ＭＳ Ｐゴシック"/>
              </a:rPr>
              <a:t>　　　　　　　　　　　　　　　入院・外来医療等の調査・評価分科会におけるこれまでの検討結果（とりまとめ） </a:t>
            </a:r>
            <a:endParaRPr lang="en-US" altLang="ja-JP" sz="1800" dirty="0">
              <a:latin typeface="ＭＳ Ｐゴシック"/>
            </a:endParaRPr>
          </a:p>
          <a:p>
            <a:pPr marL="2330450" indent="-2330450">
              <a:spcBef>
                <a:spcPts val="0"/>
              </a:spcBef>
              <a:buNone/>
              <a:defRPr/>
            </a:pPr>
            <a:r>
              <a:rPr lang="en-US" altLang="ja-JP" sz="1800" dirty="0">
                <a:latin typeface="ＭＳ Ｐゴシック"/>
              </a:rPr>
              <a:t>   </a:t>
            </a:r>
            <a:r>
              <a:rPr lang="ja-JP" altLang="en-US" sz="1800" dirty="0">
                <a:latin typeface="ＭＳ Ｐゴシック"/>
              </a:rPr>
              <a:t>令和６年　１月１７日　医療技術評価分科会からの報告について</a:t>
            </a:r>
            <a:endParaRPr lang="en-US" altLang="ja-JP" sz="1800" dirty="0">
              <a:latin typeface="ＭＳ Ｐゴシック"/>
            </a:endParaRPr>
          </a:p>
          <a:p>
            <a:pPr marL="2330450" indent="-2330450">
              <a:spcBef>
                <a:spcPts val="0"/>
              </a:spcBef>
              <a:buNone/>
              <a:defRPr/>
            </a:pPr>
            <a:r>
              <a:rPr lang="ja-JP" altLang="en-US" sz="1800" dirty="0">
                <a:latin typeface="ＭＳ Ｐゴシック"/>
              </a:rPr>
              <a:t>　　　　　　　　　　　　　　　（令和６年度診療報酬改定に向けた医療技術の評価（案））</a:t>
            </a:r>
            <a:endParaRPr lang="en-US" altLang="ja-JP" sz="1800" dirty="0">
              <a:latin typeface="ＭＳ Ｐゴシック"/>
            </a:endParaRPr>
          </a:p>
          <a:p>
            <a:pPr marL="2330450" indent="-2330450">
              <a:spcBef>
                <a:spcPts val="0"/>
              </a:spcBef>
              <a:buNone/>
              <a:defRPr/>
            </a:pPr>
            <a:r>
              <a:rPr lang="ja-JP" altLang="en-US" sz="1800" dirty="0">
                <a:latin typeface="ＭＳ Ｐゴシック"/>
              </a:rPr>
              <a:t>　 令和６年　１月２６日　医療機関等の賃上げに係る入院・外来医療等の調査・評価分科会における検討結果（とりまとめ）  </a:t>
            </a:r>
            <a:endParaRPr lang="en-US" altLang="ja-JP" sz="1800" dirty="0"/>
          </a:p>
        </p:txBody>
      </p:sp>
      <p:sp>
        <p:nvSpPr>
          <p:cNvPr id="5" name="タイトル 1"/>
          <p:cNvSpPr txBox="1">
            <a:spLocks/>
          </p:cNvSpPr>
          <p:nvPr/>
        </p:nvSpPr>
        <p:spPr>
          <a:xfrm>
            <a:off x="741231" y="115899"/>
            <a:ext cx="8420100" cy="504825"/>
          </a:xfrm>
          <a:prstGeom prst="rect">
            <a:avLst/>
          </a:prstGeom>
          <a:solidFill>
            <a:srgbClr val="00B0F0">
              <a:alpha val="60000"/>
            </a:srgbClr>
          </a:solidFill>
          <a:ln w="12700">
            <a:solidFill>
              <a:schemeClr val="tx1"/>
            </a:solidFill>
          </a:ln>
        </p:spPr>
        <p:txBody>
          <a:bodyPr anchor="ct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a:t>
            </a:r>
            <a:r>
              <a:rPr kumimoji="1" lang="ja-JP" altLang="en-US"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小委員会・部会における検討結果①</a:t>
            </a:r>
            <a:r>
              <a:rPr kumimoji="1" lang="en-US" altLang="ja-JP"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a:t>
            </a:r>
          </a:p>
        </p:txBody>
      </p:sp>
      <p:sp>
        <p:nvSpPr>
          <p:cNvPr id="6" name="スライド番号プレースホルダー 2"/>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912679378"/>
      </p:ext>
    </p:extLst>
  </p:cSld>
  <p:clrMapOvr>
    <a:masterClrMapping/>
  </p:clrMapOvr>
</p:sld>
</file>

<file path=ppt/theme/theme1.xml><?xml version="1.0" encoding="utf-8"?>
<a:theme xmlns:a="http://schemas.openxmlformats.org/drawingml/2006/main" name="1_Office テーマ">
  <a:themeElements>
    <a:clrScheme name="Office テーマ">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テーマ">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テーマ">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8_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ユーザー定義 1">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1_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ユーザー定義 1">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2.xml><?xml version="1.0" encoding="utf-8"?>
<a:theme xmlns:a="http://schemas.openxmlformats.org/drawingml/2006/main" name="標準デザイン">
  <a:themeElements>
    <a:clrScheme name="標準デザイン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標準デザイン">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a:spPr>
      <a:bodyPr vert="horz" wrap="square" lIns="91440" tIns="45720" rIns="91440" bIns="45720" numCol="1" anchor="t" anchorCtr="0" compatLnSpc="1">
        <a:prstTxWarp prst="textNoShape">
          <a:avLst/>
        </a:prstTxWarp>
      </a:bodyPr>
      <a:lstStyle>
        <a:defPPr eaLnBrk="1" hangingPunct="1">
          <a:lnSpc>
            <a:spcPct val="110000"/>
          </a:lnSpc>
          <a:defRPr dirty="0" smtClean="0">
            <a:latin typeface="ＭＳ Ｐゴシック" pitchFamily="1" charset="-128"/>
          </a:defRPr>
        </a:defPPr>
      </a:lstStyle>
    </a:txDef>
  </a:objectDefaults>
  <a:extraClrSchemeLst>
    <a:extraClrScheme>
      <a:clrScheme name="標準デザイン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標準デザイン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標準デザイン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標準デザイン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標準デザイン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標準デザイン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標準デザイン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2_Office テーマ">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游ゴシック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游ゴシック"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Office テーマ">
  <a:themeElements>
    <a:clrScheme name="Office テーマ">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テーマ">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テーマ">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15.xml><?xml version="1.0" encoding="utf-8"?>
<a:theme xmlns:a="http://schemas.openxmlformats.org/drawingml/2006/main" name="88_Office テーマ">
  <a:themeElements>
    <a:clrScheme name="Office テーマ">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テーマ">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テーマ">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プレゼンテーション1" id="{765FE0DA-D247-486C-BF42-DBB9705F90D8}" vid="{BD63521F-5098-41E8-9264-55C75258C882}"/>
    </a:ext>
  </a:extLst>
</a:theme>
</file>

<file path=ppt/theme/theme17.xml><?xml version="1.0" encoding="utf-8"?>
<a:theme xmlns:a="http://schemas.openxmlformats.org/drawingml/2006/main" name="4_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8.xml><?xml version="1.0" encoding="utf-8"?>
<a:theme xmlns:a="http://schemas.openxmlformats.org/drawingml/2006/main" name="13_Office テーマ">
  <a:themeElements>
    <a:clrScheme name="Co-color">
      <a:dk1>
        <a:srgbClr val="000000"/>
      </a:dk1>
      <a:lt1>
        <a:srgbClr val="FFFFFF"/>
      </a:lt1>
      <a:dk2>
        <a:srgbClr val="103185"/>
      </a:dk2>
      <a:lt2>
        <a:srgbClr val="E4E2ED"/>
      </a:lt2>
      <a:accent1>
        <a:srgbClr val="005CAF"/>
      </a:accent1>
      <a:accent2>
        <a:srgbClr val="DB4D6D"/>
      </a:accent2>
      <a:accent3>
        <a:srgbClr val="66BAB7"/>
      </a:accent3>
      <a:accent4>
        <a:srgbClr val="FEDFE1"/>
      </a:accent4>
      <a:accent5>
        <a:srgbClr val="C9E7E7"/>
      </a:accent5>
      <a:accent6>
        <a:srgbClr val="FDF3B9"/>
      </a:accent6>
      <a:hlink>
        <a:srgbClr val="00489E"/>
      </a:hlink>
      <a:folHlink>
        <a:srgbClr val="00489E"/>
      </a:folHlink>
    </a:clrScheme>
    <a:fontScheme name="Co-font">
      <a:majorFont>
        <a:latin typeface="Segoe UI"/>
        <a:ea typeface="メイリオ"/>
        <a:cs typeface=""/>
      </a:majorFont>
      <a:minorFont>
        <a:latin typeface="Segoe UI"/>
        <a:ea typeface="メイリオ"/>
        <a:cs typeface=""/>
      </a:minorFont>
    </a:fontScheme>
    <a:fmtScheme name="Office テーマ">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5"/>
        </a:solidFill>
        <a:ln>
          <a:noFill/>
        </a:ln>
      </a:spPr>
      <a:bodyPr rtlCol="0" anchor="ctr"/>
      <a:lstStyle>
        <a:defPPr algn="ctr">
          <a:defRPr kumimoji="1" sz="1200" dirty="0" smtClean="0">
            <a:solidFill>
              <a:sysClr val="windowText" lastClr="000000"/>
            </a:solidFill>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l">
          <a:lnSpc>
            <a:spcPct val="120000"/>
          </a:lnSpc>
          <a:spcAft>
            <a:spcPts val="600"/>
          </a:spcAft>
          <a:buClr>
            <a:schemeClr val="tx2"/>
          </a:buClr>
          <a:defRPr kumimoji="1" sz="1200"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3_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プレゼンテーション1" id="{765FE0DA-D247-486C-BF42-DBB9705F90D8}" vid="{BD63521F-5098-41E8-9264-55C75258C882}"/>
    </a:ext>
  </a:extLst>
</a:theme>
</file>

<file path=ppt/theme/theme2.xml><?xml version="1.0" encoding="utf-8"?>
<a:theme xmlns:a="http://schemas.openxmlformats.org/drawingml/2006/main" name="5_Office テーマ">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游ゴシック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游ゴシック"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6_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プレゼンテーション1" id="{765FE0DA-D247-486C-BF42-DBB9705F90D8}" vid="{BD63521F-5098-41E8-9264-55C75258C882}"/>
    </a:ext>
  </a:extLst>
</a:theme>
</file>

<file path=ppt/theme/theme21.xml><?xml version="1.0" encoding="utf-8"?>
<a:theme xmlns:a="http://schemas.openxmlformats.org/drawingml/2006/main" name="7_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プレゼンテーション1" id="{765FE0DA-D247-486C-BF42-DBB9705F90D8}" vid="{BD63521F-5098-41E8-9264-55C75258C882}"/>
    </a:ext>
  </a:extLst>
</a:theme>
</file>

<file path=ppt/theme/theme22.xml><?xml version="1.0" encoding="utf-8"?>
<a:theme xmlns:a="http://schemas.openxmlformats.org/drawingml/2006/main" name="Office テーマ">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游ゴシック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游ゴシック"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3.xml><?xml version="1.0" encoding="utf-8"?>
<a:theme xmlns:a="http://schemas.openxmlformats.org/drawingml/2006/main" name="Office テーマ">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游ゴシック Light"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游ゴシック"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3.xml><?xml version="1.0" encoding="utf-8"?>
<a:theme xmlns:a="http://schemas.openxmlformats.org/drawingml/2006/main" name="16_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11_Office ​​テーマ">
  <a:themeElements>
    <a:clrScheme name="R4改定">
      <a:dk1>
        <a:sysClr val="windowText" lastClr="000000"/>
      </a:dk1>
      <a:lt1>
        <a:sysClr val="window" lastClr="FFFFFF"/>
      </a:lt1>
      <a:dk2>
        <a:srgbClr val="0070C0"/>
      </a:dk2>
      <a:lt2>
        <a:srgbClr val="EEECE1"/>
      </a:lt2>
      <a:accent1>
        <a:srgbClr val="0070E5"/>
      </a:accent1>
      <a:accent2>
        <a:srgbClr val="FE5959"/>
      </a:accent2>
      <a:accent3>
        <a:srgbClr val="FF9936"/>
      </a:accent3>
      <a:accent4>
        <a:srgbClr val="6868FE"/>
      </a:accent4>
      <a:accent5>
        <a:srgbClr val="59FEAA"/>
      </a:accent5>
      <a:accent6>
        <a:srgbClr val="59FFFE"/>
      </a:accent6>
      <a:hlink>
        <a:srgbClr val="0000FF"/>
      </a:hlink>
      <a:folHlink>
        <a:srgbClr val="800080"/>
      </a:folHlink>
    </a:clrScheme>
    <a:fontScheme name="ユーザー定義 4">
      <a:majorFont>
        <a:latin typeface="Verdana"/>
        <a:ea typeface="メイリオ"/>
        <a:cs typeface=""/>
      </a:majorFont>
      <a:minorFont>
        <a:latin typeface="Verdana"/>
        <a:ea typeface="メイリオ"/>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プレゼンテーション1" id="{765FE0DA-D247-486C-BF42-DBB9705F90D8}" vid="{BD63521F-5098-41E8-9264-55C75258C882}"/>
    </a:ext>
  </a:extLst>
</a:theme>
</file>

<file path=ppt/theme/theme5.xml><?xml version="1.0" encoding="utf-8"?>
<a:theme xmlns:a="http://schemas.openxmlformats.org/drawingml/2006/main" name="12_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13_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14_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3_Office テーマ">
  <a:themeElements>
    <a:clrScheme name="Co-color">
      <a:dk1>
        <a:srgbClr val="000000"/>
      </a:dk1>
      <a:lt1>
        <a:srgbClr val="FFFFFF"/>
      </a:lt1>
      <a:dk2>
        <a:srgbClr val="103185"/>
      </a:dk2>
      <a:lt2>
        <a:srgbClr val="E4E2ED"/>
      </a:lt2>
      <a:accent1>
        <a:srgbClr val="005CAF"/>
      </a:accent1>
      <a:accent2>
        <a:srgbClr val="DB4D6D"/>
      </a:accent2>
      <a:accent3>
        <a:srgbClr val="66BAB7"/>
      </a:accent3>
      <a:accent4>
        <a:srgbClr val="FEDFE1"/>
      </a:accent4>
      <a:accent5>
        <a:srgbClr val="C9E7E7"/>
      </a:accent5>
      <a:accent6>
        <a:srgbClr val="FDF3B9"/>
      </a:accent6>
      <a:hlink>
        <a:srgbClr val="00489E"/>
      </a:hlink>
      <a:folHlink>
        <a:srgbClr val="00489E"/>
      </a:folHlink>
    </a:clrScheme>
    <a:fontScheme name="Co-font">
      <a:majorFont>
        <a:latin typeface="Segoe UI"/>
        <a:ea typeface="メイリオ"/>
        <a:cs typeface=""/>
      </a:majorFont>
      <a:minorFont>
        <a:latin typeface="Segoe UI"/>
        <a:ea typeface="メイリオ"/>
        <a:cs typeface=""/>
      </a:minorFont>
    </a:fontScheme>
    <a:fmtScheme name="Office テーマ">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5"/>
        </a:solidFill>
        <a:ln>
          <a:noFill/>
        </a:ln>
      </a:spPr>
      <a:bodyPr rtlCol="0" anchor="ctr"/>
      <a:lstStyle>
        <a:defPPr algn="ctr">
          <a:defRPr kumimoji="1" sz="1200" dirty="0" smtClean="0">
            <a:solidFill>
              <a:sysClr val="windowText" lastClr="000000"/>
            </a:solidFill>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l">
          <a:lnSpc>
            <a:spcPct val="120000"/>
          </a:lnSpc>
          <a:spcAft>
            <a:spcPts val="600"/>
          </a:spcAft>
          <a:buClr>
            <a:schemeClr val="tx2"/>
          </a:buClr>
          <a:defRPr kumimoji="1" sz="1200"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2_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プレゼンテーション1" id="{765FE0DA-D247-486C-BF42-DBB9705F90D8}" vid="{BD63521F-5098-41E8-9264-55C75258C882}"/>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ドキュメント" ma:contentTypeID="0x01010064EA2EA6FB262D479A315A7753C76B31" ma:contentTypeVersion="0" ma:contentTypeDescription="新しいドキュメントを作成します。" ma:contentTypeScope="" ma:versionID="b7d539db9200044277b6f93b4208dc57">
  <xsd:schema xmlns:xsd="http://www.w3.org/2001/XMLSchema" xmlns:xs="http://www.w3.org/2001/XMLSchema" xmlns:p="http://schemas.microsoft.com/office/2006/metadata/properties" targetNamespace="http://schemas.microsoft.com/office/2006/metadata/properties" ma:root="true" ma:fieldsID="0cd854ec148d7fa3f28b696a2ee3dff9">
    <xsd:element name="properties">
      <xsd:complexType>
        <xsd:sequence>
          <xsd:element name="documentManagement">
            <xsd:complexType>
              <xsd:all/>
            </xsd:complexType>
          </xsd:element>
        </xsd:sequence>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コンテンツ タイプ"/>
        <xsd:element ref="dc:title" minOccurs="0" maxOccurs="1" ma:index="4" ma:displayName="タイトル"/>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F1049FF5-3127-4E51-BFAD-0437CFA9690B}">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openxmlformats.org/package/2006/metadata/core-properties"/>
    <ds:schemaRef ds:uri="http://purl.org/dc/elements/1.1/"/>
    <ds:schemaRef ds:uri="http://purl.org/dc/terms/"/>
    <ds:schemaRef ds:uri="http://schemas.microsoft.com/internal/obd"/>
    <ds:schemaRef ds:uri="http://schemas.microsoft.com/office/infopath/2007/PartnerControls"/>
  </ds:schemaRefs>
</ds:datastoreItem>
</file>

<file path=customXml/itemProps2.xml><?xml version="1.0" encoding="utf-8"?>
<ds:datastoreItem xmlns:ds="http://schemas.openxmlformats.org/officeDocument/2006/customXml" ds:itemID="{CDFE8B63-93CD-4F63-B2EE-AFBE4C32C226}">
  <ds:schemaRefs>
    <ds:schemaRef ds:uri="http://schemas.microsoft.com/sharepoint/v3/contenttype/forms"/>
  </ds:schemaRefs>
</ds:datastoreItem>
</file>

<file path=customXml/itemProps3.xml><?xml version="1.0" encoding="utf-8"?>
<ds:datastoreItem xmlns:ds="http://schemas.openxmlformats.org/officeDocument/2006/customXml" ds:itemID="{9DE16950-AC39-4111-8145-5DEB67F51589}">
  <ds:schemaRefs>
    <ds:schemaRef ds:uri="http://purl.org/dc/terms/"/>
    <ds:schemaRef ds:uri="http://schemas.openxmlformats.org/package/2006/metadata/core-properties"/>
    <ds:schemaRef ds:uri="http://purl.org/dc/dcmitype/"/>
    <ds:schemaRef ds:uri="http://schemas.microsoft.com/office/infopath/2007/PartnerControls"/>
    <ds:schemaRef ds:uri="http://purl.org/dc/elements/1.1/"/>
    <ds:schemaRef ds:uri="http://schemas.microsoft.com/office/2006/documentManagement/types"/>
    <ds:schemaRef ds:uri="http://schemas.microsoft.com/office/2006/metadata/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otalTime>5795</TotalTime>
  <Words>213710</Words>
  <Application>Microsoft Office PowerPoint</Application>
  <PresentationFormat>A4 210 x 297 mm</PresentationFormat>
  <Paragraphs>18579</Paragraphs>
  <Slides>572</Slides>
  <Notes>383</Notes>
  <HiddenSlides>0</HiddenSlides>
  <MMClips>0</MMClips>
  <ScaleCrop>false</ScaleCrop>
  <HeadingPairs>
    <vt:vector size="8" baseType="variant">
      <vt:variant>
        <vt:lpstr>使用されているフォント</vt:lpstr>
      </vt:variant>
      <vt:variant>
        <vt:i4>36</vt:i4>
      </vt:variant>
      <vt:variant>
        <vt:lpstr>テーマ</vt:lpstr>
      </vt:variant>
      <vt:variant>
        <vt:i4>21</vt:i4>
      </vt:variant>
      <vt:variant>
        <vt:lpstr>埋め込まれた OLE サーバー</vt:lpstr>
      </vt:variant>
      <vt:variant>
        <vt:i4>1</vt:i4>
      </vt:variant>
      <vt:variant>
        <vt:lpstr>スライド タイトル</vt:lpstr>
      </vt:variant>
      <vt:variant>
        <vt:i4>572</vt:i4>
      </vt:variant>
    </vt:vector>
  </HeadingPairs>
  <TitlesOfParts>
    <vt:vector size="630" baseType="lpstr">
      <vt:lpstr>Aptos</vt:lpstr>
      <vt:lpstr>Aptos Display</vt:lpstr>
      <vt:lpstr>BIZ UDPゴシック</vt:lpstr>
      <vt:lpstr>BIZ UDP明朝 Medium</vt:lpstr>
      <vt:lpstr>HGSｺﾞｼｯｸE</vt:lpstr>
      <vt:lpstr>HGｺﾞｼｯｸM</vt:lpstr>
      <vt:lpstr>HG丸ｺﾞｼｯｸM-PRO</vt:lpstr>
      <vt:lpstr>HG創英角ｺﾞｼｯｸUB</vt:lpstr>
      <vt:lpstr>Hiragino Kaku Gothic Pro</vt:lpstr>
      <vt:lpstr>Hiragino Maru Gothic Pro W4</vt:lpstr>
      <vt:lpstr>Meiryo UI</vt:lpstr>
      <vt:lpstr>ＭＳ Ｐゴシック</vt:lpstr>
      <vt:lpstr>ＭＳ ゴシック</vt:lpstr>
      <vt:lpstr>ＭＳ 明朝</vt:lpstr>
      <vt:lpstr>MS-Gothic</vt:lpstr>
      <vt:lpstr>MS-Mincho</vt:lpstr>
      <vt:lpstr>Noto Sans CJK JP DemiLight</vt:lpstr>
      <vt:lpstr>新細明體</vt:lpstr>
      <vt:lpstr>Yu Gothic UI</vt:lpstr>
      <vt:lpstr>ヒラギノ角ゴ ProN W3</vt:lpstr>
      <vt:lpstr>ヒラギノ角ゴ ProN W6</vt:lpstr>
      <vt:lpstr>メイリオ</vt:lpstr>
      <vt:lpstr>メイリオ</vt:lpstr>
      <vt:lpstr>游ゴシック</vt:lpstr>
      <vt:lpstr>游ゴシック Light</vt:lpstr>
      <vt:lpstr>游明朝</vt:lpstr>
      <vt:lpstr>Arial</vt:lpstr>
      <vt:lpstr>Calibri</vt:lpstr>
      <vt:lpstr>Calibri Light</vt:lpstr>
      <vt:lpstr>Cambria Math</vt:lpstr>
      <vt:lpstr>Century</vt:lpstr>
      <vt:lpstr>Segoe UI</vt:lpstr>
      <vt:lpstr>Times</vt:lpstr>
      <vt:lpstr>Times New Roman</vt:lpstr>
      <vt:lpstr>Verdana</vt:lpstr>
      <vt:lpstr>Wingdings</vt:lpstr>
      <vt:lpstr>1_Office テーマ</vt:lpstr>
      <vt:lpstr>5_Office テーマ</vt:lpstr>
      <vt:lpstr>16_Office ​​テーマ</vt:lpstr>
      <vt:lpstr>11_Office ​​テーマ</vt:lpstr>
      <vt:lpstr>12_Office ​​テーマ</vt:lpstr>
      <vt:lpstr>13_Office ​​テーマ</vt:lpstr>
      <vt:lpstr>14_Office ​​テーマ</vt:lpstr>
      <vt:lpstr>3_Office テーマ</vt:lpstr>
      <vt:lpstr>2_Office ​​テーマ</vt:lpstr>
      <vt:lpstr>8_Office ​​テーマ</vt:lpstr>
      <vt:lpstr>1_Office ​​テーマ</vt:lpstr>
      <vt:lpstr>標準デザイン</vt:lpstr>
      <vt:lpstr>2_Office テーマ</vt:lpstr>
      <vt:lpstr>Office テーマ</vt:lpstr>
      <vt:lpstr>88_Office テーマ</vt:lpstr>
      <vt:lpstr>Office ​​テーマ</vt:lpstr>
      <vt:lpstr>4_Office ​​テーマ</vt:lpstr>
      <vt:lpstr>13_Office テーマ</vt:lpstr>
      <vt:lpstr>3_Office ​​テーマ</vt:lpstr>
      <vt:lpstr>6_Office ​​テーマ</vt:lpstr>
      <vt:lpstr>7_Office ​​テーマ</vt:lpstr>
      <vt:lpstr>Worksheet</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令和６年度診療報酬改定の基本方針</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令和6年度薬価制度改革（中医協における検討スケジュール）</vt:lpstr>
      <vt:lpstr>PowerPoint プレゼンテーション</vt:lpstr>
      <vt:lpstr>PowerPoint プレゼンテーション</vt:lpstr>
      <vt:lpstr>令和６年度保険医療材料制度改革の概要</vt:lpstr>
      <vt:lpstr>PowerPoint プレゼンテーション</vt:lpstr>
      <vt:lpstr>保険医療材料専門部会における議論</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【主な改定項目】</vt:lpstr>
      <vt:lpstr>PowerPoint プレゼンテーション</vt:lpstr>
      <vt:lpstr>PowerPoint プレゼンテーション</vt:lpstr>
      <vt:lpstr>PowerPoint プレゼンテーション</vt:lpstr>
      <vt:lpstr>賃上げに係る評価の全体像</vt:lpstr>
      <vt:lpstr>PowerPoint プレゼンテーション</vt:lpstr>
      <vt:lpstr>賃上げに向けた評価の新設①</vt:lpstr>
      <vt:lpstr>賃上げに向けた評価の新設②</vt:lpstr>
      <vt:lpstr>賃上げに向けた評価の新設④</vt:lpstr>
      <vt:lpstr>賃上げに向けた評価の新設⑤</vt:lpstr>
      <vt:lpstr>賃上げに向けた評価の新設⑥</vt:lpstr>
      <vt:lpstr>賃上げに向けた評価の新設⑦</vt:lpstr>
      <vt:lpstr>賃上げに向けた評価の新設⑨</vt:lpstr>
      <vt:lpstr>賃上げに向けた評価の新設⑩</vt:lpstr>
      <vt:lpstr>賃上げに向けた評価の新設⑪</vt:lpstr>
      <vt:lpstr>訪問看護ステーションにおける賃上げに向けた評価の新設①</vt:lpstr>
      <vt:lpstr>訪問看護ステーションにおける賃上げに向けた評価の新設②</vt:lpstr>
      <vt:lpstr>訪問看護ステーションにおける賃上げに向けた評価の新設③</vt:lpstr>
      <vt:lpstr>（参考）賃上げに関する詳細</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初再診料等の評価の見直し</vt:lpstr>
      <vt:lpstr>PowerPoint プレゼンテーション</vt:lpstr>
      <vt:lpstr>入院基本料等の見直し</vt:lpstr>
      <vt:lpstr>PowerPoint プレゼンテーション</vt:lpstr>
      <vt:lpstr>PowerPoint プレゼンテーション</vt:lpstr>
      <vt:lpstr>栄養管理体制の基準の明確化（入院料通則の改定①）</vt:lpstr>
      <vt:lpstr>人生の最終段階における適切な意思決定支援の推進（入院料通則の改定②）</vt:lpstr>
      <vt:lpstr>PowerPoint プレゼンテーション</vt:lpstr>
      <vt:lpstr>PowerPoint プレゼンテーション</vt:lpstr>
      <vt:lpstr>PowerPoint プレゼンテーション</vt:lpstr>
      <vt:lpstr>PowerPoint プレゼンテーション</vt:lpstr>
      <vt:lpstr>医療DXの推進①</vt:lpstr>
      <vt:lpstr>PowerPoint プレゼンテーション</vt:lpstr>
      <vt:lpstr>医療DXの推進②</vt:lpstr>
      <vt:lpstr>PowerPoint プレゼンテーション</vt:lpstr>
      <vt:lpstr>医療DXの推進③</vt:lpstr>
      <vt:lpstr>PowerPoint プレゼンテーション</vt:lpstr>
      <vt:lpstr>救急時医療情報閲覧機能の導入の推進</vt:lpstr>
      <vt:lpstr>診療録管理体制加算の見直し</vt:lpstr>
      <vt:lpstr>PowerPoint プレゼンテーション</vt:lpstr>
      <vt:lpstr>PowerPoint プレゼンテーション</vt:lpstr>
      <vt:lpstr>へき地診療所等が実施するD to P with Nの推進</vt:lpstr>
      <vt:lpstr>難病患者の治療に係る遠隔連携診療料の見直し</vt:lpstr>
      <vt:lpstr>在宅持続陽圧呼吸療法指導管理料における情報通信機器を用いた診療に係る評価の新設</vt:lpstr>
      <vt:lpstr>PowerPoint プレゼンテーション</vt:lpstr>
      <vt:lpstr>情報通信機器を用いた通院精神療法に係る評価の新設</vt:lpstr>
      <vt:lpstr>情報通信機器を用いた診療の施設基準の見直し</vt:lpstr>
      <vt:lpstr>PowerPoint プレゼンテーション</vt:lpstr>
      <vt:lpstr>診療報酬における書面要件及び書面掲示のデジタル化について</vt:lpstr>
      <vt:lpstr>PowerPoint プレゼンテーション</vt:lpstr>
      <vt:lpstr>生活習慣病対策</vt:lpstr>
      <vt:lpstr>生活習慣病に係る疾病管理のイメージ</vt:lpstr>
      <vt:lpstr>PowerPoint プレゼンテーション</vt:lpstr>
      <vt:lpstr>PowerPoint プレゼンテーション</vt:lpstr>
      <vt:lpstr>生活習慣病に係る医学管理料の見直し①</vt:lpstr>
      <vt:lpstr>生活習慣病に係る医学管理料の見直し②</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生活習慣病に係る医学管理料の見直し③</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地域包括診療料等の見直し</vt:lpstr>
      <vt:lpstr>処方等に関する評価の見直し</vt:lpstr>
      <vt:lpstr>時間外対応加算の見直し</vt:lpstr>
      <vt:lpstr>PowerPoint プレゼンテーション</vt:lpstr>
      <vt:lpstr>PowerPoint プレゼンテーション</vt:lpstr>
      <vt:lpstr>在宅療養指導料の見直し</vt:lpstr>
      <vt:lpstr>PowerPoint プレゼンテーション</vt:lpstr>
      <vt:lpstr>医療技術評価分科会の評価を踏まえた対応①</vt:lpstr>
      <vt:lpstr>医療技術評価分科会の評価を踏まえた対応②</vt:lpstr>
      <vt:lpstr>医療技術評価分科会の評価を踏まえた対応③</vt:lpstr>
      <vt:lpstr>医療技術評価分科会の評価を踏まえた対応④</vt:lpstr>
      <vt:lpstr>医療技術評価分科会の評価を踏まえた対応⑤</vt:lpstr>
      <vt:lpstr>医療技術評価分科会の評価を踏まえた対応⑥</vt:lpstr>
      <vt:lpstr>医療技術評価分科会の評価を踏まえた対応⑦</vt:lpstr>
      <vt:lpstr>医療技術評価分科会の評価を踏まえた対応⑧</vt:lpstr>
      <vt:lpstr>医療技術評価分科会の評価を踏まえた対応⑨</vt:lpstr>
      <vt:lpstr>医療技術評価分科会の評価を踏まえた対応⑩</vt:lpstr>
      <vt:lpstr>医療技術評価分科会の評価を踏まえた対応⑪</vt:lpstr>
      <vt:lpstr>医療技術評価分科会の評価を踏まえた対応⑫</vt:lpstr>
      <vt:lpstr>医療技術評価分科会の評価を踏まえた対応⑬</vt:lpstr>
      <vt:lpstr>医療技術評価分科会の評価を踏まえた対応⑭</vt:lpstr>
      <vt:lpstr>医療技術評価分科会の評価を踏まえた対応⑮</vt:lpstr>
      <vt:lpstr>医療技術評価分科会の評価を踏まえた対応⑯</vt:lpstr>
      <vt:lpstr>医療技術評価分科会の評価を踏まえた対応⑰</vt:lpstr>
      <vt:lpstr>医療技術評価分科会の評価を踏まえた対応⑱</vt:lpstr>
      <vt:lpstr>医療技術評価分科会の評価を踏まえた対応⑲</vt:lpstr>
      <vt:lpstr>医療技術評価分科会の評価を踏まえた対応⑳</vt:lpstr>
      <vt:lpstr>医療技術評価分科会の評価を踏まえた対応㉑</vt:lpstr>
      <vt:lpstr>医療技術評価分科会における検討結果等を踏まえた対応</vt:lpstr>
      <vt:lpstr>精子の凍結に係る評価及び選定療養の新設</vt:lpstr>
      <vt:lpstr>PowerPoint プレゼンテーション</vt:lpstr>
      <vt:lpstr>手術等の医療技術の適切な評価①</vt:lpstr>
      <vt:lpstr>手術等の医療技術の適切な評価②</vt:lpstr>
      <vt:lpstr>手術等の医療技術の適切な評価③</vt:lpstr>
      <vt:lpstr>手術等の医療技術の適切な評価④</vt:lpstr>
      <vt:lpstr>手術等の医療技術の適切な評価⑤</vt:lpstr>
      <vt:lpstr>手術等の医療技術の適切な評価⑥</vt:lpstr>
      <vt:lpstr>質の高い臨床検査の適切な評価</vt:lpstr>
      <vt:lpstr>抗HLA抗体検査の算定要件の見直し</vt:lpstr>
      <vt:lpstr>PowerPoint プレゼンテーション</vt:lpstr>
      <vt:lpstr>人工腎臓に係る導入期加算の見直し</vt:lpstr>
      <vt:lpstr>人工腎臓の評価の見直し</vt:lpstr>
      <vt:lpstr>PowerPoint プレゼンテーション</vt:lpstr>
      <vt:lpstr>実勢価格等を踏まえた検体検査等の評価の適正化</vt:lpstr>
      <vt:lpstr>実勢価格等を踏まえた検体検査等の評価の適正化</vt:lpstr>
      <vt:lpstr>PowerPoint プレゼンテーション</vt:lpstr>
      <vt:lpstr>PowerPoint プレゼンテーション</vt:lpstr>
      <vt:lpstr>PowerPoint プレゼンテーション</vt:lpstr>
      <vt:lpstr>ポストコロナにおける感染症対策の評価①</vt:lpstr>
      <vt:lpstr>ポストコロナにおける感染症対策の評価②</vt:lpstr>
      <vt:lpstr>ポストコロナにおける感染症対策の評価③</vt:lpstr>
      <vt:lpstr>PowerPoint プレゼンテーション</vt:lpstr>
      <vt:lpstr>ポストコロナにおける感染症対策の評価④</vt:lpstr>
      <vt:lpstr>感染対策に関する介護保険施設等との連携の推進</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地域包括医療病棟① 病棟のイメージ</vt:lpstr>
      <vt:lpstr>PowerPoint プレゼンテーション</vt:lpstr>
      <vt:lpstr>PowerPoint プレゼンテーション</vt:lpstr>
      <vt:lpstr>PowerPoint プレゼンテーション</vt:lpstr>
      <vt:lpstr>地域包括医療病棟の新設による今後の医療提供体制のイメージ</vt:lpstr>
      <vt:lpstr>想定される地域包括医療病棟への移行のイメージ</vt:lpstr>
      <vt:lpstr>PowerPoint プレゼンテーション</vt:lpstr>
      <vt:lpstr>PowerPoint プレゼンテーション</vt:lpstr>
      <vt:lpstr>PowerPoint プレゼンテーション</vt:lpstr>
      <vt:lpstr>PowerPoint プレゼンテーション</vt:lpstr>
      <vt:lpstr>急性期一般入院料１等の施設基準の見直し</vt:lpstr>
      <vt:lpstr>PowerPoint プレゼンテーション</vt:lpstr>
      <vt:lpstr>PowerPoint プレゼンテーション</vt:lpstr>
      <vt:lpstr>PowerPoint プレゼンテーション</vt:lpstr>
      <vt:lpstr>一般病棟用の重症度、医療・看護必要度の評価項目の見直し</vt:lpstr>
      <vt:lpstr>一般病棟用の重症度、医療・看護必要度の施設基準の見直し</vt:lpstr>
      <vt:lpstr>重症度、医療・看護必要度Ⅱの要件化</vt:lpstr>
      <vt:lpstr>PowerPoint プレゼンテーション</vt:lpstr>
      <vt:lpstr>急性期におけるリハビリテーション、栄養管理及び口腔管理の取組の推進</vt:lpstr>
      <vt:lpstr>急性期におけるリハビリテーション、栄養管理及び口腔管理の取組の推進</vt:lpstr>
      <vt:lpstr>PowerPoint プレゼンテーション</vt:lpstr>
      <vt:lpstr>特定集中治療室管理料の見直し①</vt:lpstr>
      <vt:lpstr>（参考）特定集中治療室管理料の施設基準概要</vt:lpstr>
      <vt:lpstr>PowerPoint プレゼンテーション</vt:lpstr>
      <vt:lpstr>PowerPoint プレゼンテーション</vt:lpstr>
      <vt:lpstr>特定集中治療室管理料の見直し②</vt:lpstr>
      <vt:lpstr>重症患者対応体制強化加算の要件の見直し</vt:lpstr>
      <vt:lpstr>ハイケアユニット用の重症度、医療・看護必要度の見直し</vt:lpstr>
      <vt:lpstr>PowerPoint プレゼンテーション</vt:lpstr>
      <vt:lpstr>急性期充実体制加算の見直し</vt:lpstr>
      <vt:lpstr>PowerPoint プレゼンテーション</vt:lpstr>
      <vt:lpstr>総合入院体制加算の見直し</vt:lpstr>
      <vt:lpstr>急性期充実体制加算等の見直し</vt:lpstr>
      <vt:lpstr>PowerPoint プレゼンテーション</vt:lpstr>
      <vt:lpstr>PowerPoint プレゼンテーション</vt:lpstr>
      <vt:lpstr>PowerPoint プレゼンテーション</vt:lpstr>
      <vt:lpstr>回復期リハビリテーション病棟に係る見直し①</vt:lpstr>
      <vt:lpstr>回復期リハビリテーション病棟に係る見直し②</vt:lpstr>
      <vt:lpstr>回復期リハビリテーション病棟に係る見直し③</vt:lpstr>
      <vt:lpstr>回復期リハビリテーション病棟入院料（主な施設基準）</vt:lpstr>
      <vt:lpstr>PowerPoint プレゼンテーション</vt:lpstr>
      <vt:lpstr>地域包括ケア病棟の施設基準（イメージ）</vt:lpstr>
      <vt:lpstr>地域包括ケア病棟の在宅患者支援病床初期加算の見直し</vt:lpstr>
      <vt:lpstr>PowerPoint プレゼンテーション</vt:lpstr>
      <vt:lpstr>地域包括ケア病棟入院料の評価の見直し</vt:lpstr>
      <vt:lpstr>地域包括ケア病棟の施設基準の見直し</vt:lpstr>
      <vt:lpstr>地域包括ケア病棟の施設基準の見直し</vt:lpstr>
      <vt:lpstr>PowerPoint プレゼンテーション</vt:lpstr>
      <vt:lpstr>PowerPoint プレゼンテーション</vt:lpstr>
      <vt:lpstr>療養病棟入院基本料の見直し</vt:lpstr>
      <vt:lpstr>療養病棟入院基本料の見直し①</vt:lpstr>
      <vt:lpstr>療養病棟入院基本料の概要</vt:lpstr>
      <vt:lpstr>PowerPoint プレゼンテーション</vt:lpstr>
      <vt:lpstr>PowerPoint プレゼンテーション</vt:lpstr>
      <vt:lpstr>療養病棟入院基本料の見直し②</vt:lpstr>
      <vt:lpstr>PowerPoint プレゼンテーション</vt:lpstr>
      <vt:lpstr>療養病棟入院基本料の見直し③</vt:lpstr>
      <vt:lpstr>療養病棟入院基本料に係る医療区分について</vt:lpstr>
      <vt:lpstr>PowerPoint プレゼンテーション</vt:lpstr>
      <vt:lpstr>障害者施設等入院基本料・特殊疾患病棟入院料等の主な施設基準等</vt:lpstr>
      <vt:lpstr>障害者施設等入院基本料等の患者割合に係る要件の見直し</vt:lpstr>
      <vt:lpstr>障害者施設等入院基本料等の見直し</vt:lpstr>
      <vt:lpstr>有床診療所療養病床入院基本料の施設基準の見直し</vt:lpstr>
      <vt:lpstr>PowerPoint プレゼンテーション</vt:lpstr>
      <vt:lpstr>PowerPoint プレゼンテーション</vt:lpstr>
      <vt:lpstr>地域医療体制確保加算の見直し</vt:lpstr>
      <vt:lpstr>勤務医の働き方改革の取組の推進</vt:lpstr>
      <vt:lpstr>医師事務作業補助体制加算の見直し</vt:lpstr>
      <vt:lpstr>PowerPoint プレゼンテーション</vt:lpstr>
      <vt:lpstr>看護補助者に係る評価の充実①</vt:lpstr>
      <vt:lpstr>看護補助者に係る評価の充実②</vt:lpstr>
      <vt:lpstr>感染対策向上加算等における専従要件の明確化（一部再掲）</vt:lpstr>
      <vt:lpstr>ICT、AI、IoT等の活用による業務負担軽減の取組の推進 </vt:lpstr>
      <vt:lpstr>PowerPoint プレゼンテーション</vt:lpstr>
      <vt:lpstr>PowerPoint プレゼンテーション</vt:lpstr>
      <vt:lpstr>入院時の食費の基準の見直し</vt:lpstr>
      <vt:lpstr>データ提出加算の見直し</vt:lpstr>
      <vt:lpstr>データ提出加算に係る届出を要件とする入院料の見直し</vt:lpstr>
      <vt:lpstr>PowerPoint プレゼンテーション</vt:lpstr>
      <vt:lpstr> 入院中の薬物療法の適正化に対する取組の推進</vt:lpstr>
      <vt:lpstr>薬剤師の養成強化による病棟薬剤業務の向上</vt:lpstr>
      <vt:lpstr>PowerPoint プレゼンテーション</vt:lpstr>
      <vt:lpstr>医療と介護の連携の推進</vt:lpstr>
      <vt:lpstr>医療と介護の連携の推進（イメージ）</vt:lpstr>
      <vt:lpstr>PowerPoint プレゼンテーション</vt:lpstr>
      <vt:lpstr>医療機関と介護保険施設等の連携の推進①</vt:lpstr>
      <vt:lpstr>医療機関と介護保険施設等の連携の推進②</vt:lpstr>
      <vt:lpstr>PowerPoint プレゼンテーション</vt:lpstr>
      <vt:lpstr>介護保険施設等における生活に配慮した医療の推進等</vt:lpstr>
      <vt:lpstr>入退院支援加算１・２の見直しについて①</vt:lpstr>
      <vt:lpstr>退院時におけるリハビリテーションに係る医療・介護連携の推進</vt:lpstr>
      <vt:lpstr>医療と介護における栄養情報連携の推進</vt:lpstr>
      <vt:lpstr>PowerPoint プレゼンテーション</vt:lpstr>
      <vt:lpstr>医療と障害福祉サービスの連携の推進</vt:lpstr>
      <vt:lpstr>PowerPoint プレゼンテーション</vt:lpstr>
      <vt:lpstr>障害者支援施設における医療保険給付の医療サービスの範囲の見直し</vt:lpstr>
      <vt:lpstr>医療的ケア児（者）に対する入院前支援の評価の新設</vt:lpstr>
      <vt:lpstr>入退院支援加算１・２の見直しについて②</vt:lpstr>
      <vt:lpstr>入退院支援加算１・２の見直しについて③</vt:lpstr>
      <vt:lpstr>有床診療所における医療・介護・障害連携の推進</vt:lpstr>
      <vt:lpstr>就労支援に係る医療機関と障害福祉サービスの連携の推進</vt:lpstr>
      <vt:lpstr>PowerPoint プレゼンテーション</vt:lpstr>
      <vt:lpstr>地域包括ケアシステムにおける在宅医療（イメージ）</vt:lpstr>
      <vt:lpstr>PowerPoint プレゼンテーション</vt:lpstr>
      <vt:lpstr>PowerPoint プレゼンテーション</vt:lpstr>
      <vt:lpstr>訪問診療・往診等に関する見直し</vt:lpstr>
      <vt:lpstr>PowerPoint プレゼンテーション</vt:lpstr>
      <vt:lpstr>在宅医療におけるICTを用いた連携の推進</vt:lpstr>
      <vt:lpstr>在宅医療におけるICTを用いた連携の推進①</vt:lpstr>
      <vt:lpstr>在宅医療におけるICTを用いた連携の推進②</vt:lpstr>
      <vt:lpstr>PowerPoint プレゼンテーション</vt:lpstr>
      <vt:lpstr>地域における24時間の在宅医療提供体制の推進</vt:lpstr>
      <vt:lpstr>PowerPoint プレゼンテーション</vt:lpstr>
      <vt:lpstr>在宅ターミナルケア加算等の見直し</vt:lpstr>
      <vt:lpstr>PowerPoint プレゼンテーション</vt:lpstr>
      <vt:lpstr>PowerPoint プレゼンテーション</vt:lpstr>
      <vt:lpstr>在宅時医学総合管理料及び施設入居時等医学総合管理料の見直し①</vt:lpstr>
      <vt:lpstr>在宅時医学総合管理料及び施設入居時等医学総合管理料の見直し②</vt:lpstr>
      <vt:lpstr>在宅療養支援診療所・病院における訪問栄養食事指導の推進</vt:lpstr>
      <vt:lpstr>PowerPoint プレゼンテーション</vt:lpstr>
      <vt:lpstr>PowerPoint プレゼンテーション</vt:lpstr>
      <vt:lpstr>PowerPoint プレゼンテーション</vt:lpstr>
      <vt:lpstr>往診料の評価の見直し</vt:lpstr>
      <vt:lpstr>PowerPoint プレゼンテーション</vt:lpstr>
      <vt:lpstr>PowerPoint プレゼンテーション</vt:lpstr>
      <vt:lpstr>PowerPoint プレゼンテーション</vt:lpstr>
      <vt:lpstr>患者の状態に応じた適切な在宅医療の提供の推進①</vt:lpstr>
      <vt:lpstr>PowerPoint プレゼンテーション</vt:lpstr>
      <vt:lpstr>PowerPoint プレゼンテーション</vt:lpstr>
      <vt:lpstr>PowerPoint プレゼンテーション</vt:lpstr>
      <vt:lpstr>PowerPoint プレゼンテーション</vt:lpstr>
      <vt:lpstr>患者の状態に応じた適切な在宅医療の提供の推進②</vt:lpstr>
      <vt:lpstr>在宅における心不全の患者等への指導管理に係る評価の新設</vt:lpstr>
      <vt:lpstr>PowerPoint プレゼンテーション</vt:lpstr>
      <vt:lpstr>質の高い訪問看護の確保</vt:lpstr>
      <vt:lpstr>PowerPoint プレゼンテーション</vt:lpstr>
      <vt:lpstr>PowerPoint プレゼンテーション</vt:lpstr>
      <vt:lpstr>PowerPoint プレゼンテーション</vt:lpstr>
      <vt:lpstr>PowerPoint プレゼンテーション</vt:lpstr>
      <vt:lpstr>訪問看護ステーションの機能に応じた訪問看護管理療養費の見直し①</vt:lpstr>
      <vt:lpstr>（参考）機能強化型訪問看護ステーションの要件等</vt:lpstr>
      <vt:lpstr>訪問看護ステーションの機能に応じた訪問看護管理療養費の見直し②</vt:lpstr>
      <vt:lpstr>PowerPoint プレゼンテーション</vt:lpstr>
      <vt:lpstr>緊急訪問看護加算の評価の見直し</vt:lpstr>
      <vt:lpstr>医療ニーズの高い利用者の退院支援の見直し</vt:lpstr>
      <vt:lpstr>母子に対する適切な訪問看護の推進</vt:lpstr>
      <vt:lpstr>訪問看護ステーションにおける管理者の責務の明確化</vt:lpstr>
      <vt:lpstr>虐待防止措置及び身体的拘束等の適正化の推進</vt:lpstr>
      <vt:lpstr>PowerPoint プレゼンテーション</vt:lpstr>
      <vt:lpstr>訪問看護指示書の記載事項及び様式見直し</vt:lpstr>
      <vt:lpstr>PowerPoint プレゼンテーション</vt:lpstr>
      <vt:lpstr>ICTを活用した遠隔死亡診断の補助に対する評価の新設</vt:lpstr>
      <vt:lpstr>医療保険と介護保険の訪問看護対象者のイメージ</vt:lpstr>
      <vt:lpstr>PowerPoint プレゼンテーション</vt:lpstr>
      <vt:lpstr>PowerPoint プレゼンテーション</vt:lpstr>
      <vt:lpstr>初期診療後の救急患者の転院搬送に対する評価</vt:lpstr>
      <vt:lpstr>高齢者等の救急搬送に対する評価の見直しを通じた救急医療提供体制のイメージ</vt:lpstr>
      <vt:lpstr>PowerPoint プレゼンテーション</vt:lpstr>
      <vt:lpstr>PowerPoint プレゼンテーション</vt:lpstr>
      <vt:lpstr>PowerPoint プレゼンテーション</vt:lpstr>
      <vt:lpstr>救急医療管理加算の見直し</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小児かかりつけ診療料の見直し</vt:lpstr>
      <vt:lpstr>小児医療の充実</vt:lpstr>
      <vt:lpstr>小児抗菌薬適正使用支援加算の見直し</vt:lpstr>
      <vt:lpstr>PowerPoint プレゼンテーション</vt:lpstr>
      <vt:lpstr>新生児特定集中治療室重症児対応体制強化管理料の新設</vt:lpstr>
      <vt:lpstr>小児特定疾患カウンセリング料の見直し</vt:lpstr>
      <vt:lpstr>小児緩和ケア診療加算の新設</vt:lpstr>
      <vt:lpstr>医療的ケア児（者）に対する入院前支援の評価の新設（再掲）</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不適切な養育等が疑われる患者に対する支援体制の評価</vt:lpstr>
      <vt:lpstr>PowerPoint プレゼンテーション</vt:lpstr>
      <vt:lpstr>周産期医療の充実</vt:lpstr>
      <vt:lpstr>PowerPoint プレゼンテーション</vt:lpstr>
      <vt:lpstr>PowerPoint プレゼンテーション</vt:lpstr>
      <vt:lpstr>PowerPoint プレゼンテーション</vt:lpstr>
      <vt:lpstr>外来腫瘍化学療法診療料の見直し①</vt:lpstr>
      <vt:lpstr>外来腫瘍化学療法診療料の見直し②（外来腫瘍化学療法診療料３（その１））</vt:lpstr>
      <vt:lpstr>外来腫瘍化学療法診療料の見直し②（外来腫瘍化学療法診療料３（その２））</vt:lpstr>
      <vt:lpstr>外来腫瘍化学療法診療料の見直し③（外来腫瘍化学療法診療料１）</vt:lpstr>
      <vt:lpstr>PowerPoint プレゼンテーション</vt:lpstr>
      <vt:lpstr>外来腫瘍化学療法診療料の見直し④ （がん薬物療法体制充実加算）</vt:lpstr>
      <vt:lpstr>在宅医療におけるICTを用いた連携の推進②（再掲）</vt:lpstr>
      <vt:lpstr>がん性疼痛緩和指導管理料及びがん拠点病院加算の見直し</vt:lpstr>
      <vt:lpstr>PowerPoint プレゼンテーション</vt:lpstr>
      <vt:lpstr>PowerPoint プレゼンテーション</vt:lpstr>
      <vt:lpstr>（参考）精神障害にも対応した地域包括ケアシステムの構築（イメージ）</vt:lpstr>
      <vt:lpstr>PowerPoint プレゼンテーション</vt:lpstr>
      <vt:lpstr>精神疾患を有する者の地域移行・地域定着に向けた重点的な支援を提供する病棟の評価の新設</vt:lpstr>
      <vt:lpstr>精神疾患を有する者の地域移行・地域定着に向けた重点的な支援を提供する病棟の評価の新設</vt:lpstr>
      <vt:lpstr>PowerPoint プレゼンテーション</vt:lpstr>
      <vt:lpstr>地域移行機能強化病棟入院料の継続と要件の見直し</vt:lpstr>
      <vt:lpstr>PowerPoint プレゼンテーション</vt:lpstr>
      <vt:lpstr>精神科入退院支援加算の新設</vt:lpstr>
      <vt:lpstr>精神科入退院支援加算の新設</vt:lpstr>
      <vt:lpstr>PowerPoint プレゼンテーション</vt:lpstr>
      <vt:lpstr>PowerPoint プレゼンテーション</vt:lpstr>
      <vt:lpstr>療養生活環境整備指導加算及び療養生活継続支援加算の見直し</vt:lpstr>
      <vt:lpstr>通院・在宅精神療法の見直し及び早期診療体制充実加算の新設</vt:lpstr>
      <vt:lpstr>通院・在宅精神療法の見直し及び早期診療体制充実加算の新設</vt:lpstr>
      <vt:lpstr>通院・在宅精神療法の見直し及び早期診療体制充実加算の新設</vt:lpstr>
      <vt:lpstr>児童思春期支援指導加算の新設</vt:lpstr>
      <vt:lpstr>心理支援加算の新設</vt:lpstr>
      <vt:lpstr>精神科在宅患者支援管理料の見直し</vt:lpstr>
      <vt:lpstr>PowerPoint プレゼンテーション</vt:lpstr>
      <vt:lpstr>PowerPoint プレゼンテーション</vt:lpstr>
      <vt:lpstr>地域包括診療料等の見直し（再掲）</vt:lpstr>
      <vt:lpstr>PowerPoint プレゼンテーション</vt:lpstr>
      <vt:lpstr>認知症ケア加算の見直し</vt:lpstr>
      <vt:lpstr>PowerPoint プレゼンテーション</vt:lpstr>
      <vt:lpstr>PowerPoint プレゼンテーション</vt:lpstr>
      <vt:lpstr>病態に応じた早期からの疾患別リハビリテーションの推進</vt:lpstr>
      <vt:lpstr>疾患別リハビリテーション料の実施者別区分の創設等</vt:lpstr>
      <vt:lpstr>リハビリテーションに係る医療介護障害連携</vt:lpstr>
      <vt:lpstr>PowerPoint プレゼンテーション</vt:lpstr>
      <vt:lpstr>リハビリテーションに係る医療・介護情報連携の推進</vt:lpstr>
      <vt:lpstr>リハビリテーションに係る医療・介護・障害福祉サービス連携の推進</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医薬品の安定供給に資する取組の推進</vt:lpstr>
      <vt:lpstr>PowerPoint プレゼンテーション</vt:lpstr>
      <vt:lpstr>PowerPoint プレゼンテーション</vt:lpstr>
      <vt:lpstr>バイオ後続品の使用促進①</vt:lpstr>
      <vt:lpstr>バイオ後続品の使用促進②</vt:lpstr>
      <vt:lpstr>いわゆる同一敷地内薬局に関する評価の見直し</vt:lpstr>
      <vt:lpstr>PowerPoint プレゼンテーション</vt:lpstr>
      <vt:lpstr>DPC/PDPSの基本事項</vt:lpstr>
      <vt:lpstr>DPC対象病院の基準</vt:lpstr>
      <vt:lpstr>DPC/PDPSによる算定を行う病棟</vt:lpstr>
      <vt:lpstr>DPC/PDPSの基本事項（考え方）</vt:lpstr>
      <vt:lpstr>DPCの基本構造</vt:lpstr>
      <vt:lpstr>DPC/PDPSの基本事項（診断群分類のイメージ）</vt:lpstr>
      <vt:lpstr>DPC/PDPSにおける診療報酬の算定方法（概要）</vt:lpstr>
      <vt:lpstr>DPC/PDPSの基本事項（１日当たり点数の設定方法）</vt:lpstr>
      <vt:lpstr>１日当たり点数の設定方法（５つの点数設定方式）</vt:lpstr>
      <vt:lpstr>DPC/PDPSの基本事項（DPC/PDPSの包括範囲）</vt:lpstr>
      <vt:lpstr>DPC対象病院が参加する調査（DPCの評価・検証等に係る調査）</vt:lpstr>
      <vt:lpstr>DPC対象病院が参加する調査（定例報告）</vt:lpstr>
      <vt:lpstr>DPC/PDPSの算定対象とならない患者（新規保険収載技術実施患者）</vt:lpstr>
      <vt:lpstr>DPC/PDPSの算定対象とならない患者（高額薬剤）</vt:lpstr>
      <vt:lpstr>医療機関別係数</vt:lpstr>
      <vt:lpstr>DPC/PDPSの見直し</vt:lpstr>
      <vt:lpstr>DPC対象病院の基準の見直し</vt:lpstr>
      <vt:lpstr>医療機関別係数の見直し</vt:lpstr>
      <vt:lpstr>基礎係数の見直し</vt:lpstr>
      <vt:lpstr>機能評価係数Ⅱの見直し①</vt:lpstr>
      <vt:lpstr>機能評価係数Ⅱの見直し②</vt:lpstr>
      <vt:lpstr>機能評価係数Ⅱの見直し③</vt:lpstr>
      <vt:lpstr>DPC/PDPSの機能評価係数Ⅱにおける新たな評価</vt:lpstr>
      <vt:lpstr>（参考）データ提出及び公表を評価する医療の質指標</vt:lpstr>
      <vt:lpstr>PowerPoint プレゼンテーション</vt:lpstr>
      <vt:lpstr>機能評価係数Ⅱの評価内容②（体制評価指数）</vt:lpstr>
      <vt:lpstr>機能評価係数Ⅱの評価内容③（体制評価指数）</vt:lpstr>
      <vt:lpstr>機能評価係数Ⅱの評価内容④（体制評価指数）</vt:lpstr>
      <vt:lpstr>（参考）医療機関別係数の評価体系</vt:lpstr>
      <vt:lpstr>診断群分類点数表の見直し①</vt:lpstr>
      <vt:lpstr>診断群分類の見直しの例①：傷病名の見直し</vt:lpstr>
      <vt:lpstr>診断群分類の見直しの例➁：手術等の見直し　</vt:lpstr>
      <vt:lpstr>診断群分類の見直しの例③：CCPマトリックスを導入した分類の見直し　</vt:lpstr>
      <vt:lpstr>診断群分類点数表の見直し②</vt:lpstr>
      <vt:lpstr>診断群分類点数表の見直し③</vt:lpstr>
      <vt:lpstr>診断群分類点数表の見直し④</vt:lpstr>
      <vt:lpstr>退院患者調査の見直し①</vt:lpstr>
      <vt:lpstr>退院患者調査の見直し②</vt:lpstr>
      <vt:lpstr>退院患者調査の見直し③</vt:lpstr>
      <vt:lpstr>５月31日以前から入院している患者の取扱い</vt:lpstr>
      <vt:lpstr>短期滞在手術等基本料の評価の見直し</vt:lpstr>
      <vt:lpstr>（参考）短期滞在手術等基本料の対象手術等</vt:lpstr>
      <vt:lpstr>（参考）短期滞在手術等基本料の対象手術等</vt:lpstr>
      <vt:lpstr>PowerPoint プレゼンテーション</vt:lpstr>
      <vt:lpstr>PowerPoint プレゼンテーション</vt:lpstr>
      <vt:lpstr>医師少数区域及び医療資源の少ない地域等に配慮した評価の見直し</vt:lpstr>
      <vt:lpstr>超急性期脳卒中加算の見直し</vt:lpstr>
      <vt:lpstr>脳血栓回収療法における遠隔連携の評価</vt:lpstr>
      <vt:lpstr>PowerPoint プレゼンテーション</vt:lpstr>
      <vt:lpstr>医療資源の少ない地域に配慮した評価の見直し及び対象地域の見直し①</vt:lpstr>
      <vt:lpstr>医療資源の少ない地域に配慮した評価の見直し及び対象地域の見直し②</vt:lpstr>
      <vt:lpstr>医療資源の少ない地域（令和６年度診療報酬改定）</vt:lpstr>
      <vt:lpstr>PowerPoint プレゼンテーション</vt:lpstr>
      <vt:lpstr>医療安全対策の推進</vt:lpstr>
      <vt:lpstr>遺伝学的検査の見直し</vt:lpstr>
      <vt:lpstr>在宅透析に係る遠隔モニタリングの評価の新設と見直し</vt:lpstr>
      <vt:lpstr>抗HLA抗体検査の算定要件の見直し</vt:lpstr>
      <vt:lpstr>一般不妊治療管理料及び胚凍結保存管理料の見直し</vt:lpstr>
      <vt:lpstr>医療機関・訪問看護ステーションにおける明細書発行の推進</vt:lpstr>
      <vt:lpstr>医療機関・薬局における事務等の簡素化・効率化</vt:lpstr>
      <vt:lpstr>PowerPoint プレゼンテーション</vt:lpstr>
      <vt:lpstr>PowerPoint プレゼンテーション</vt:lpstr>
      <vt:lpstr>施設基準の届出について</vt:lpstr>
      <vt:lpstr>PowerPoint プレゼンテーション</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プレゼンテーション</dc:title>
  <dc:creator>mmitsushima</dc:creator>
  <cp:lastModifiedBy>mmitsushima</cp:lastModifiedBy>
  <cp:revision>87</cp:revision>
  <cp:lastPrinted>2024-03-22T05:50:04Z</cp:lastPrinted>
  <dcterms:created xsi:type="dcterms:W3CDTF">2024-03-04T13:54:29Z</dcterms:created>
  <dcterms:modified xsi:type="dcterms:W3CDTF">2024-04-04T06:25:36Z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0x010100A14803322066C74F9BE02317CD0CDCCD</vt:lpwstr>
  </property>
</Properties>
</file>